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70"/>
  </p:notesMasterIdLst>
  <p:handoutMasterIdLst>
    <p:handoutMasterId r:id="rId71"/>
  </p:handoutMasterIdLst>
  <p:sldIdLst>
    <p:sldId id="256" r:id="rId5"/>
    <p:sldId id="536" r:id="rId6"/>
    <p:sldId id="539" r:id="rId7"/>
    <p:sldId id="540" r:id="rId8"/>
    <p:sldId id="518" r:id="rId9"/>
    <p:sldId id="516" r:id="rId10"/>
    <p:sldId id="514" r:id="rId11"/>
    <p:sldId id="519" r:id="rId12"/>
    <p:sldId id="509" r:id="rId13"/>
    <p:sldId id="510" r:id="rId14"/>
    <p:sldId id="511" r:id="rId15"/>
    <p:sldId id="512" r:id="rId16"/>
    <p:sldId id="515" r:id="rId17"/>
    <p:sldId id="513" r:id="rId18"/>
    <p:sldId id="517" r:id="rId19"/>
    <p:sldId id="376" r:id="rId20"/>
    <p:sldId id="377" r:id="rId21"/>
    <p:sldId id="378" r:id="rId22"/>
    <p:sldId id="529" r:id="rId23"/>
    <p:sldId id="527" r:id="rId24"/>
    <p:sldId id="525" r:id="rId25"/>
    <p:sldId id="520" r:id="rId26"/>
    <p:sldId id="521" r:id="rId27"/>
    <p:sldId id="522" r:id="rId28"/>
    <p:sldId id="523" r:id="rId29"/>
    <p:sldId id="526" r:id="rId30"/>
    <p:sldId id="524" r:id="rId31"/>
    <p:sldId id="541" r:id="rId32"/>
    <p:sldId id="537" r:id="rId33"/>
    <p:sldId id="538" r:id="rId34"/>
    <p:sldId id="380" r:id="rId35"/>
    <p:sldId id="533" r:id="rId36"/>
    <p:sldId id="532" r:id="rId37"/>
    <p:sldId id="476" r:id="rId38"/>
    <p:sldId id="436" r:id="rId39"/>
    <p:sldId id="441" r:id="rId40"/>
    <p:sldId id="442" r:id="rId41"/>
    <p:sldId id="443" r:id="rId42"/>
    <p:sldId id="444" r:id="rId43"/>
    <p:sldId id="445" r:id="rId44"/>
    <p:sldId id="440" r:id="rId45"/>
    <p:sldId id="446" r:id="rId46"/>
    <p:sldId id="402" r:id="rId47"/>
    <p:sldId id="488" r:id="rId48"/>
    <p:sldId id="489" r:id="rId49"/>
    <p:sldId id="490" r:id="rId50"/>
    <p:sldId id="491" r:id="rId51"/>
    <p:sldId id="492" r:id="rId52"/>
    <p:sldId id="493" r:id="rId53"/>
    <p:sldId id="494" r:id="rId54"/>
    <p:sldId id="495" r:id="rId55"/>
    <p:sldId id="496" r:id="rId56"/>
    <p:sldId id="497" r:id="rId57"/>
    <p:sldId id="504" r:id="rId58"/>
    <p:sldId id="505" r:id="rId59"/>
    <p:sldId id="506" r:id="rId60"/>
    <p:sldId id="507" r:id="rId61"/>
    <p:sldId id="508" r:id="rId62"/>
    <p:sldId id="531" r:id="rId63"/>
    <p:sldId id="370" r:id="rId64"/>
    <p:sldId id="272" r:id="rId65"/>
    <p:sldId id="534" r:id="rId66"/>
    <p:sldId id="535" r:id="rId67"/>
    <p:sldId id="371" r:id="rId68"/>
    <p:sldId id="332" r:id="rId69"/>
  </p:sldIdLst>
  <p:sldSz cx="9144000" cy="6858000" type="screen4x3"/>
  <p:notesSz cx="6858000" cy="9144000"/>
  <p:custDataLst>
    <p:tags r:id="rId7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DDF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92"/>
    <p:restoredTop sz="71850" autoAdjust="0"/>
  </p:normalViewPr>
  <p:slideViewPr>
    <p:cSldViewPr>
      <p:cViewPr varScale="1">
        <p:scale>
          <a:sx n="45" d="100"/>
          <a:sy n="45" d="100"/>
        </p:scale>
        <p:origin x="552" y="48"/>
      </p:cViewPr>
      <p:guideLst>
        <p:guide orient="horz" pos="2160"/>
        <p:guide pos="2880"/>
      </p:guideLst>
    </p:cSldViewPr>
  </p:slideViewPr>
  <p:notesTextViewPr>
    <p:cViewPr>
      <p:scale>
        <a:sx n="3" d="2"/>
        <a:sy n="3" d="2"/>
      </p:scale>
      <p:origin x="0" y="0"/>
    </p:cViewPr>
  </p:notesTextViewPr>
  <p:sorterViewPr>
    <p:cViewPr>
      <p:scale>
        <a:sx n="120" d="100"/>
        <a:sy n="120" d="100"/>
      </p:scale>
      <p:origin x="0" y="-21504"/>
    </p:cViewPr>
  </p:sorterViewPr>
  <p:notesViewPr>
    <p:cSldViewPr>
      <p:cViewPr varScale="1">
        <p:scale>
          <a:sx n="53" d="100"/>
          <a:sy n="53" d="100"/>
        </p:scale>
        <p:origin x="176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F7D02BC-678A-4932-B82B-1499DA207151}" type="datetimeFigureOut">
              <a:rPr lang="en-US" smtClean="0"/>
              <a:pPr/>
              <a:t>4/28/2016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18C1209-4D24-4E6B-B850-B0D789831E21}" type="slidenum">
              <a:rPr lang="en-US" smtClean="0"/>
              <a:pPr/>
              <a:t>‹#›</a:t>
            </a:fld>
            <a:endParaRPr lang="en-US"/>
          </a:p>
        </p:txBody>
      </p:sp>
    </p:spTree>
    <p:extLst>
      <p:ext uri="{BB962C8B-B14F-4D97-AF65-F5344CB8AC3E}">
        <p14:creationId xmlns:p14="http://schemas.microsoft.com/office/powerpoint/2010/main" val="3723057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8766E1-CEEA-41BF-A457-E538D89CB544}" type="datetimeFigureOut">
              <a:rPr lang="en-US" smtClean="0"/>
              <a:pPr/>
              <a:t>4/28/2016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46C6A2-84B9-4F4B-9D29-2CFB53138DBA}" type="slidenum">
              <a:rPr lang="en-US" smtClean="0"/>
              <a:pPr/>
              <a:t>‹#›</a:t>
            </a:fld>
            <a:endParaRPr lang="en-US"/>
          </a:p>
        </p:txBody>
      </p:sp>
    </p:spTree>
    <p:extLst>
      <p:ext uri="{BB962C8B-B14F-4D97-AF65-F5344CB8AC3E}">
        <p14:creationId xmlns:p14="http://schemas.microsoft.com/office/powerpoint/2010/main" val="3382813602"/>
      </p:ext>
    </p:extLst>
  </p:cSld>
  <p:clrMap bg1="lt1" tx1="dk1" bg2="lt2" tx2="dk2" accent1="accent1" accent2="accent2" accent3="accent3" accent4="accent4" accent5="accent5" accent6="accent6" hlink="hlink" folHlink="folHlink"/>
  <p:notesStyle>
    <a:lvl1pPr marL="0" algn="l" defTabSz="914400" rtl="0" eaLnBrk="1" latinLnBrk="0" hangingPunct="1">
      <a:defRPr sz="1700" kern="1200">
        <a:solidFill>
          <a:schemeClr val="tx1"/>
        </a:solidFill>
        <a:latin typeface="+mn-lt"/>
        <a:ea typeface="+mn-ea"/>
        <a:cs typeface="+mn-cs"/>
      </a:defRPr>
    </a:lvl1pPr>
    <a:lvl2pPr marL="457200" algn="l" defTabSz="914400" rtl="0" eaLnBrk="1" latinLnBrk="0" hangingPunct="1">
      <a:defRPr sz="1500" kern="1200">
        <a:solidFill>
          <a:schemeClr val="tx1"/>
        </a:solidFill>
        <a:latin typeface="+mn-lt"/>
        <a:ea typeface="+mn-ea"/>
        <a:cs typeface="+mn-cs"/>
      </a:defRPr>
    </a:lvl2pPr>
    <a:lvl3pPr marL="914400" algn="l" defTabSz="914400" rtl="0" eaLnBrk="1" latinLnBrk="0" hangingPunct="1">
      <a:defRPr sz="13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1</a:t>
            </a:fld>
            <a:endParaRPr lang="en-US" sz="1200"/>
          </a:p>
        </p:txBody>
      </p:sp>
      <p:sp>
        <p:nvSpPr>
          <p:cNvPr id="15363" name="Rectangle 2"/>
          <p:cNvSpPr>
            <a:spLocks noGrp="1" noRot="1" noChangeAspect="1" noChangeArrowheads="1" noTextEdit="1"/>
          </p:cNvSpPr>
          <p:nvPr>
            <p:ph type="sldImg"/>
          </p:nvPr>
        </p:nvSpPr>
        <p:spPr>
          <a:xfrm>
            <a:off x="685800" y="381000"/>
            <a:ext cx="18288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pPr eaLnBrk="1" hangingPunct="1">
              <a:spcBef>
                <a:spcPct val="0"/>
              </a:spcBef>
              <a:spcAft>
                <a:spcPct val="30000"/>
              </a:spcAft>
            </a:pPr>
            <a:r>
              <a:rPr lang="en-US" sz="1400" dirty="0" smtClean="0">
                <a:latin typeface="Arial" charset="0"/>
                <a:ea typeface="ヒラギノ角ゴ Pro W3" charset="0"/>
                <a:cs typeface="Arial" charset="0"/>
              </a:rPr>
              <a:t>Thank You for the kind words.</a:t>
            </a:r>
          </a:p>
          <a:p>
            <a:pPr eaLnBrk="1" hangingPunct="1">
              <a:spcBef>
                <a:spcPct val="0"/>
              </a:spcBef>
              <a:spcAft>
                <a:spcPct val="30000"/>
              </a:spcAft>
            </a:pPr>
            <a:endParaRPr lang="en-US" sz="1400" dirty="0" smtClean="0">
              <a:latin typeface="Arial" charset="0"/>
              <a:ea typeface="ヒラギノ角ゴ Pro W3" charset="0"/>
              <a:cs typeface="Arial" charset="0"/>
            </a:endParaRPr>
          </a:p>
          <a:p>
            <a:pPr eaLnBrk="1" hangingPunct="1">
              <a:spcBef>
                <a:spcPct val="0"/>
              </a:spcBef>
              <a:spcAft>
                <a:spcPct val="30000"/>
              </a:spcAft>
            </a:pPr>
            <a:r>
              <a:rPr lang="en-US" sz="1400" dirty="0" smtClean="0">
                <a:latin typeface="Arial" charset="0"/>
                <a:ea typeface="ヒラギノ角ゴ Pro W3" charset="0"/>
                <a:cs typeface="Arial" charset="0"/>
              </a:rPr>
              <a:t>Today we are going to look at some boring data, which I will attempt to bring to life.</a:t>
            </a:r>
          </a:p>
          <a:p>
            <a:pPr eaLnBrk="1" hangingPunct="1">
              <a:spcBef>
                <a:spcPct val="0"/>
              </a:spcBef>
              <a:spcAft>
                <a:spcPct val="30000"/>
              </a:spcAft>
            </a:pPr>
            <a:endParaRPr lang="en-US" sz="1400" dirty="0" smtClean="0">
              <a:latin typeface="Arial" charset="0"/>
              <a:ea typeface="ヒラギノ角ゴ Pro W3" charset="0"/>
              <a:cs typeface="Arial" charset="0"/>
            </a:endParaRPr>
          </a:p>
          <a:p>
            <a:pPr eaLnBrk="1" hangingPunct="1">
              <a:spcBef>
                <a:spcPct val="0"/>
              </a:spcBef>
              <a:spcAft>
                <a:spcPct val="30000"/>
              </a:spcAft>
            </a:pPr>
            <a:r>
              <a:rPr lang="en-US" sz="1400" dirty="0" smtClean="0">
                <a:latin typeface="Arial" charset="0"/>
                <a:ea typeface="ヒラギノ角ゴ Pro W3" charset="0"/>
                <a:cs typeface="Arial" charset="0"/>
              </a:rPr>
              <a:t>If we start with the premise that this data can be life changing, then it becomes a little more tolerable.</a:t>
            </a:r>
          </a:p>
          <a:p>
            <a:pPr eaLnBrk="1" hangingPunct="1">
              <a:spcBef>
                <a:spcPct val="0"/>
              </a:spcBef>
              <a:spcAft>
                <a:spcPct val="30000"/>
              </a:spcAft>
            </a:pPr>
            <a:endParaRPr lang="en-US" sz="1400" dirty="0" smtClean="0">
              <a:latin typeface="Arial" charset="0"/>
              <a:ea typeface="ヒラギノ角ゴ Pro W3" charset="0"/>
              <a:cs typeface="Arial" charset="0"/>
            </a:endParaRPr>
          </a:p>
          <a:p>
            <a:r>
              <a:rPr lang="en-US" sz="1400" baseline="0" dirty="0" smtClean="0">
                <a:latin typeface="Arial" charset="0"/>
                <a:ea typeface="ヒラギノ角ゴ Pro W3" charset="0"/>
                <a:cs typeface="ヒラギノ角ゴ Pro W3" charset="0"/>
              </a:rPr>
              <a:t>Download a copy of this PowerPoint by </a:t>
            </a:r>
            <a:r>
              <a:rPr lang="en-US" sz="1400" dirty="0" smtClean="0">
                <a:latin typeface="Arial" charset="0"/>
                <a:ea typeface="ヒラギノ角ゴ Pro W3" charset="0"/>
                <a:cs typeface="ヒラギノ角ゴ Pro W3" charset="0"/>
              </a:rPr>
              <a:t>going to NC Perkins dot ORG and click on the </a:t>
            </a:r>
            <a:r>
              <a:rPr lang="ja-JP" altLang="en-US" sz="1400" dirty="0" smtClean="0">
                <a:latin typeface="Arial" charset="0"/>
                <a:ea typeface="ヒラギノ角ゴ Pro W3" charset="0"/>
                <a:cs typeface="ヒラギノ角ゴ Pro W3" charset="0"/>
              </a:rPr>
              <a:t>“</a:t>
            </a:r>
            <a:r>
              <a:rPr lang="en-US" sz="1400" dirty="0" smtClean="0">
                <a:latin typeface="Arial" charset="0"/>
                <a:ea typeface="ヒラギノ角ゴ Pro W3" charset="0"/>
                <a:cs typeface="ヒラギノ角ゴ Pro W3" charset="0"/>
              </a:rPr>
              <a:t>presentations</a:t>
            </a:r>
            <a:r>
              <a:rPr lang="ja-JP" altLang="en-US" sz="1400" dirty="0" smtClean="0">
                <a:latin typeface="Arial" charset="0"/>
                <a:ea typeface="ヒラギノ角ゴ Pro W3" charset="0"/>
                <a:cs typeface="ヒラギノ角ゴ Pro W3" charset="0"/>
              </a:rPr>
              <a:t>”</a:t>
            </a:r>
            <a:r>
              <a:rPr lang="en-US" sz="1400" dirty="0" smtClean="0">
                <a:latin typeface="Arial" charset="0"/>
                <a:ea typeface="ヒラギノ角ゴ Pro W3" charset="0"/>
                <a:cs typeface="ヒラギノ角ゴ Pro W3" charset="0"/>
              </a:rPr>
              <a:t> link</a:t>
            </a:r>
            <a:r>
              <a:rPr lang="en-US" sz="1400" baseline="0" dirty="0" smtClean="0">
                <a:latin typeface="Arial" charset="0"/>
                <a:ea typeface="ヒラギノ角ゴ Pro W3" charset="0"/>
                <a:cs typeface="ヒラギノ角ゴ Pro W3" charset="0"/>
              </a:rPr>
              <a:t>.</a:t>
            </a:r>
          </a:p>
          <a:p>
            <a:endParaRPr lang="en-US" sz="1400" dirty="0" smtClean="0">
              <a:latin typeface="Arial" charset="0"/>
              <a:ea typeface="ヒラギノ角ゴ Pro W3" charset="0"/>
              <a:cs typeface="ヒラギノ角ゴ Pro W3" charset="0"/>
            </a:endParaRPr>
          </a:p>
          <a:p>
            <a:r>
              <a:rPr lang="en-US" sz="1400" dirty="0" smtClean="0">
                <a:latin typeface="Arial" charset="0"/>
                <a:ea typeface="ヒラギノ角ゴ Pro W3" charset="0"/>
                <a:cs typeface="ヒラギノ角ゴ Pro W3" charset="0"/>
              </a:rPr>
              <a:t>Feel free to use all or part of any</a:t>
            </a:r>
            <a:r>
              <a:rPr lang="en-US" sz="1400" baseline="0" dirty="0" smtClean="0">
                <a:latin typeface="Arial" charset="0"/>
                <a:ea typeface="ヒラギノ角ゴ Pro W3" charset="0"/>
                <a:cs typeface="ヒラギノ角ゴ Pro W3" charset="0"/>
              </a:rPr>
              <a:t> of my presentations</a:t>
            </a:r>
            <a:r>
              <a:rPr lang="en-US" sz="1400" dirty="0" smtClean="0">
                <a:latin typeface="Arial" charset="0"/>
                <a:ea typeface="ヒラギノ角ゴ Pro W3" charset="0"/>
                <a:cs typeface="ヒラギノ角ゴ Pro W3" charset="0"/>
              </a:rPr>
              <a:t>.   If it can help get someone on a path toward a rewarding career, then you can take and use anything I have to give.</a:t>
            </a:r>
          </a:p>
          <a:p>
            <a:endParaRPr lang="en-US" sz="1400" dirty="0" smtClean="0">
              <a:latin typeface="Arial" charset="0"/>
              <a:ea typeface="ヒラギノ角ゴ Pro W3" charset="0"/>
              <a:cs typeface="ヒラギノ角ゴ Pro W3" charset="0"/>
            </a:endParaRPr>
          </a:p>
          <a:p>
            <a:r>
              <a:rPr lang="en-US" sz="1400" dirty="0" smtClean="0">
                <a:latin typeface="Arial" charset="0"/>
                <a:ea typeface="ヒラギノ角ゴ Pro W3" charset="0"/>
                <a:cs typeface="ヒラギノ角ゴ Pro W3" charset="0"/>
              </a:rPr>
              <a:t>I</a:t>
            </a:r>
            <a:r>
              <a:rPr lang="en-US" sz="1400" baseline="0" dirty="0" smtClean="0">
                <a:latin typeface="Arial" charset="0"/>
                <a:ea typeface="ヒラギノ角ゴ Pro W3" charset="0"/>
                <a:cs typeface="ヒラギノ角ゴ Pro W3" charset="0"/>
              </a:rPr>
              <a:t> have</a:t>
            </a:r>
            <a:r>
              <a:rPr lang="en-US" sz="1400" dirty="0" smtClean="0">
                <a:latin typeface="Arial" charset="0"/>
                <a:ea typeface="ヒラギノ角ゴ Pro W3" charset="0"/>
                <a:cs typeface="ヒラギノ角ゴ Pro W3" charset="0"/>
              </a:rPr>
              <a:t> documented my information sources in the notes section of each slide in the PowerPoint to allow you to further research anything that you see here.</a:t>
            </a:r>
          </a:p>
          <a:p>
            <a:endParaRPr lang="en-US" sz="1400" dirty="0" smtClean="0">
              <a:latin typeface="Arial" charset="0"/>
              <a:ea typeface="ヒラギノ角ゴ Pro W3" charset="0"/>
              <a:cs typeface="ヒラギノ角ゴ Pro W3" charset="0"/>
            </a:endParaRPr>
          </a:p>
          <a:p>
            <a:endParaRPr lang="en-US" sz="1400" dirty="0" smtClean="0">
              <a:latin typeface="Arial" charset="0"/>
              <a:ea typeface="ヒラギノ角ゴ Pro W3" charset="0"/>
              <a:cs typeface="Arial" charset="0"/>
            </a:endParaRPr>
          </a:p>
          <a:p>
            <a:endParaRPr lang="en-US" dirty="0" smtClean="0">
              <a:latin typeface="Arial" charset="0"/>
              <a:ea typeface="ヒラギノ角ゴ Pro W3" charset="0"/>
              <a:cs typeface="Arial" charset="0"/>
            </a:endParaRPr>
          </a:p>
          <a:p>
            <a:pPr eaLnBrk="1" hangingPunct="1">
              <a:spcBef>
                <a:spcPct val="0"/>
              </a:spcBef>
              <a:spcAft>
                <a:spcPct val="30000"/>
              </a:spcAft>
            </a:pPr>
            <a:endParaRPr lang="en-US" dirty="0">
              <a:latin typeface="Arial" charset="0"/>
              <a:ea typeface="ヒラギノ角ゴ Pro W3" charset="0"/>
              <a:cs typeface="Arial" charset="0"/>
            </a:endParaRPr>
          </a:p>
          <a:p>
            <a:pPr eaLnBrk="1" hangingPunct="1">
              <a:spcBef>
                <a:spcPct val="0"/>
              </a:spcBef>
              <a:spcAft>
                <a:spcPct val="30000"/>
              </a:spcAft>
            </a:pPr>
            <a:r>
              <a:rPr lang="en-US" dirty="0">
                <a:latin typeface="Arial" charset="0"/>
                <a:ea typeface="ヒラギノ角ゴ Pro W3" charset="0"/>
                <a:cs typeface="Arial" charset="0"/>
              </a:rPr>
              <a:t>====</a:t>
            </a:r>
          </a:p>
          <a:p>
            <a:pPr eaLnBrk="1" hangingPunct="1">
              <a:spcBef>
                <a:spcPct val="0"/>
              </a:spcBef>
              <a:spcAft>
                <a:spcPct val="30000"/>
              </a:spcAft>
            </a:pPr>
            <a:r>
              <a:rPr lang="en-US" dirty="0" err="1" smtClean="0">
                <a:latin typeface="Arial" charset="0"/>
                <a:ea typeface="ヒラギノ角ゴ Pro W3" charset="0"/>
                <a:cs typeface="Arial" charset="0"/>
              </a:rPr>
              <a:t>NCWorks</a:t>
            </a:r>
            <a:r>
              <a:rPr lang="en-US" dirty="0" smtClean="0">
                <a:latin typeface="Arial" charset="0"/>
                <a:ea typeface="ヒラギノ角ゴ Pro W3" charset="0"/>
                <a:cs typeface="Arial" charset="0"/>
              </a:rPr>
              <a:t> Training Center</a:t>
            </a:r>
            <a:r>
              <a:rPr lang="en-US" baseline="0" dirty="0" smtClean="0">
                <a:latin typeface="Arial" charset="0"/>
                <a:ea typeface="ヒラギノ角ゴ Pro W3" charset="0"/>
                <a:cs typeface="Arial" charset="0"/>
              </a:rPr>
              <a:t> </a:t>
            </a:r>
          </a:p>
          <a:p>
            <a:pPr eaLnBrk="1" hangingPunct="1">
              <a:spcBef>
                <a:spcPct val="0"/>
              </a:spcBef>
              <a:spcAft>
                <a:spcPct val="30000"/>
              </a:spcAft>
            </a:pPr>
            <a:r>
              <a:rPr lang="en-US" baseline="0" dirty="0" smtClean="0">
                <a:latin typeface="Arial" charset="0"/>
                <a:ea typeface="ヒラギノ角ゴ Pro W3" charset="0"/>
                <a:cs typeface="Arial" charset="0"/>
              </a:rPr>
              <a:t>April 28, 2016 @ 10:00 AM</a:t>
            </a:r>
            <a:endParaRPr lang="en-US" dirty="0">
              <a:latin typeface="Arial" charset="0"/>
              <a:ea typeface="ヒラギノ角ゴ Pro W3" charset="0"/>
              <a:cs typeface="Arial" charset="0"/>
            </a:endParaRPr>
          </a:p>
          <a:p>
            <a:pPr eaLnBrk="1" hangingPunct="1">
              <a:spcBef>
                <a:spcPct val="0"/>
              </a:spcBef>
              <a:spcAft>
                <a:spcPct val="30000"/>
              </a:spcAft>
            </a:pPr>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17883679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dirty="0" smtClean="0"/>
              <a:t>Here</a:t>
            </a:r>
            <a:r>
              <a:rPr lang="en-US" baseline="0" dirty="0" smtClean="0"/>
              <a:t> are the high-demand occupations that require an Associate Degree. </a:t>
            </a:r>
          </a:p>
          <a:p>
            <a:r>
              <a:rPr lang="en-US" baseline="0" dirty="0" smtClean="0"/>
              <a:t>That means two full-time years of college work at a community college.</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Like the previous slide, some of the occupations on this list will require an industry-recognized certification, and some will require state licensing.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You need the Associate Degree and the certifications or licensing </a:t>
            </a:r>
            <a:r>
              <a:rPr lang="en-US" u="sng" baseline="0" dirty="0" smtClean="0"/>
              <a:t>before</a:t>
            </a:r>
            <a:r>
              <a:rPr lang="en-US" baseline="0" dirty="0" smtClean="0"/>
              <a:t> you will be considered for employment.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Does anyone else notice that the projection for nurses stands out</a:t>
            </a:r>
            <a:r>
              <a:rPr lang="en-US" baseline="0" dirty="0" smtClean="0"/>
              <a:t> a little from the rest?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With the aging of the Baby Boomers, nurses are in very high demand.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you will notice that most of the occupations on this list are the “helpers” in the healthcare industry.  All of these occupations should stay in high demand for many years to come.  And as we will see later in this presentation, these occupations usually pay very well and are typically recession proof.</a:t>
            </a:r>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10</a:t>
            </a:fld>
            <a:endParaRPr lang="en-US"/>
          </a:p>
        </p:txBody>
      </p:sp>
    </p:spTree>
    <p:extLst>
      <p:ext uri="{BB962C8B-B14F-4D97-AF65-F5344CB8AC3E}">
        <p14:creationId xmlns:p14="http://schemas.microsoft.com/office/powerpoint/2010/main" val="18078394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And here are the occupations that require a Bachelor Degree in order to be hired.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Lots of teachers on the list.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One thing to know</a:t>
            </a:r>
            <a:r>
              <a:rPr lang="en-US" baseline="0" dirty="0" smtClean="0"/>
              <a:t> about the way the government titles their occupations. At the top of the list, “Elementary School Teachers, Except Special Education” does not mean that Special Education teachers are not in demand, it just indicates that the Special Education Teachers are in a separate category that shows up farther down the chart.</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11</a:t>
            </a:fld>
            <a:endParaRPr lang="en-US"/>
          </a:p>
        </p:txBody>
      </p:sp>
    </p:spTree>
    <p:extLst>
      <p:ext uri="{BB962C8B-B14F-4D97-AF65-F5344CB8AC3E}">
        <p14:creationId xmlns:p14="http://schemas.microsoft.com/office/powerpoint/2010/main" val="1002057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occupations that require a Bachelor Degree plus prior work experience. These are management occupations where you work</a:t>
            </a:r>
            <a:r>
              <a:rPr lang="en-US" baseline="0" dirty="0" smtClean="0"/>
              <a:t> for a number of years, then move up to management.</a:t>
            </a:r>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12</a:t>
            </a:fld>
            <a:endParaRPr lang="en-US"/>
          </a:p>
        </p:txBody>
      </p:sp>
    </p:spTree>
    <p:extLst>
      <p:ext uri="{BB962C8B-B14F-4D97-AF65-F5344CB8AC3E}">
        <p14:creationId xmlns:p14="http://schemas.microsoft.com/office/powerpoint/2010/main" val="1298435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Masters Degree is required to be hired for these occupations.  </a:t>
            </a:r>
          </a:p>
          <a:p>
            <a:r>
              <a:rPr lang="en-US" dirty="0" smtClean="0"/>
              <a:t>That is usually two years of coursework beyond a Bachelors Degree.</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13</a:t>
            </a:fld>
            <a:endParaRPr lang="en-US"/>
          </a:p>
        </p:txBody>
      </p:sp>
    </p:spTree>
    <p:extLst>
      <p:ext uri="{BB962C8B-B14F-4D97-AF65-F5344CB8AC3E}">
        <p14:creationId xmlns:p14="http://schemas.microsoft.com/office/powerpoint/2010/main" val="1699645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Doctorate degree is required for these occupations.</a:t>
            </a:r>
          </a:p>
          <a:p>
            <a:endParaRPr lang="en-US" dirty="0" smtClean="0"/>
          </a:p>
          <a:p>
            <a:r>
              <a:rPr lang="en-US" dirty="0" smtClean="0"/>
              <a:t>Most of these are college professors.</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14</a:t>
            </a:fld>
            <a:endParaRPr lang="en-US"/>
          </a:p>
        </p:txBody>
      </p:sp>
    </p:spTree>
    <p:extLst>
      <p:ext uri="{BB962C8B-B14F-4D97-AF65-F5344CB8AC3E}">
        <p14:creationId xmlns:p14="http://schemas.microsoft.com/office/powerpoint/2010/main" val="1490739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Professional Degree is required for these occupations.  </a:t>
            </a:r>
          </a:p>
          <a:p>
            <a:endParaRPr lang="en-US" dirty="0" smtClean="0"/>
          </a:p>
          <a:p>
            <a:r>
              <a:rPr lang="en-US" dirty="0" smtClean="0"/>
              <a:t>A Professional Degree is similar to a Doctorate Degree,</a:t>
            </a:r>
            <a:r>
              <a:rPr lang="en-US" baseline="0" dirty="0" smtClean="0"/>
              <a:t> and usually requires the same amount of college course work.</a:t>
            </a:r>
          </a:p>
          <a:p>
            <a:endParaRPr lang="en-US" baseline="0" dirty="0" smtClean="0"/>
          </a:p>
          <a:p>
            <a:r>
              <a:rPr lang="en-US" baseline="0" dirty="0" smtClean="0"/>
              <a:t>A Doctorate is used in the fields of Education and Science, </a:t>
            </a:r>
          </a:p>
          <a:p>
            <a:r>
              <a:rPr lang="en-US" baseline="0" dirty="0" smtClean="0"/>
              <a:t>whereas the Professional Degree is used in Healthcare, Engineering, and Law.</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15</a:t>
            </a:fld>
            <a:endParaRPr lang="en-US"/>
          </a:p>
        </p:txBody>
      </p:sp>
    </p:spTree>
    <p:extLst>
      <p:ext uri="{BB962C8B-B14F-4D97-AF65-F5344CB8AC3E}">
        <p14:creationId xmlns:p14="http://schemas.microsoft.com/office/powerpoint/2010/main" val="1935115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7A50826-EDC7-6349-ACF1-5B3715F875D7}" type="slidenum">
              <a:rPr lang="en-US" sz="1300"/>
              <a:pPr algn="r"/>
              <a:t>16</a:t>
            </a:fld>
            <a:endParaRPr lang="en-US" sz="1300"/>
          </a:p>
        </p:txBody>
      </p:sp>
      <p:sp>
        <p:nvSpPr>
          <p:cNvPr id="68610" name="Rectangle 2"/>
          <p:cNvSpPr>
            <a:spLocks noGrp="1" noRot="1" noChangeAspect="1" noChangeArrowheads="1" noTextEdit="1"/>
          </p:cNvSpPr>
          <p:nvPr>
            <p:ph type="sldImg"/>
          </p:nvPr>
        </p:nvSpPr>
        <p:spPr>
          <a:xfrm>
            <a:off x="914400" y="457200"/>
            <a:ext cx="3048000" cy="2286000"/>
          </a:xfrm>
          <a:solidFill>
            <a:srgbClr val="FFFFFF"/>
          </a:solidFill>
          <a:ln/>
        </p:spPr>
      </p:sp>
      <p:sp>
        <p:nvSpPr>
          <p:cNvPr id="68611" name="Rectangle 3"/>
          <p:cNvSpPr>
            <a:spLocks noGrp="1" noChangeArrowheads="1"/>
          </p:cNvSpPr>
          <p:nvPr>
            <p:ph type="body" idx="1"/>
          </p:nvPr>
        </p:nvSpPr>
        <p:spPr>
          <a:xfrm>
            <a:off x="568325" y="2819400"/>
            <a:ext cx="6096000" cy="60610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rmAutofit fontScale="70000" lnSpcReduction="20000"/>
          </a:bodyPr>
          <a:lstStyle/>
          <a:p>
            <a:pPr marL="0" marR="0" indent="0" algn="l" defTabSz="914400" rtl="0" eaLnBrk="1" fontAlgn="auto" latinLnBrk="0" hangingPunct="1">
              <a:lnSpc>
                <a:spcPct val="100000"/>
              </a:lnSpc>
              <a:spcBef>
                <a:spcPct val="0"/>
              </a:spcBef>
              <a:spcAft>
                <a:spcPct val="30000"/>
              </a:spcAft>
              <a:buClrTx/>
              <a:buSzTx/>
              <a:buFontTx/>
              <a:buNone/>
              <a:tabLst/>
              <a:defRPr/>
            </a:pPr>
            <a:r>
              <a:rPr lang="en-US" sz="1700" dirty="0" smtClean="0">
                <a:latin typeface="Times"/>
                <a:ea typeface="ヒラギノ角ゴ Pro W3" charset="0"/>
                <a:cs typeface="Times"/>
              </a:rPr>
              <a:t>And now, we put it all together.</a:t>
            </a:r>
          </a:p>
          <a:p>
            <a:pPr marL="0" marR="0" indent="0" algn="l" defTabSz="914400" rtl="0" eaLnBrk="1" fontAlgn="auto" latinLnBrk="0" hangingPunct="1">
              <a:lnSpc>
                <a:spcPct val="100000"/>
              </a:lnSpc>
              <a:spcBef>
                <a:spcPct val="0"/>
              </a:spcBef>
              <a:spcAft>
                <a:spcPct val="30000"/>
              </a:spcAft>
              <a:buClrTx/>
              <a:buSzTx/>
              <a:buFontTx/>
              <a:buNone/>
              <a:tabLst/>
              <a:defRPr/>
            </a:pPr>
            <a:endParaRPr lang="en-US" sz="1700" dirty="0" smtClean="0">
              <a:latin typeface="Times"/>
              <a:ea typeface="ヒラギノ角ゴ Pro W3" charset="0"/>
              <a:cs typeface="Times"/>
            </a:endParaRPr>
          </a:p>
          <a:p>
            <a:pPr marL="0" marR="0" indent="0" algn="l" defTabSz="914400" rtl="0" eaLnBrk="1" fontAlgn="auto" latinLnBrk="0" hangingPunct="1">
              <a:lnSpc>
                <a:spcPct val="100000"/>
              </a:lnSpc>
              <a:spcBef>
                <a:spcPct val="0"/>
              </a:spcBef>
              <a:spcAft>
                <a:spcPct val="30000"/>
              </a:spcAft>
              <a:buClrTx/>
              <a:buSzTx/>
              <a:buFontTx/>
              <a:buNone/>
              <a:tabLst/>
              <a:defRPr/>
            </a:pPr>
            <a:r>
              <a:rPr lang="en-US" sz="1700" dirty="0" smtClean="0">
                <a:latin typeface="Times"/>
                <a:ea typeface="ヒラギノ角ゴ Pro W3" charset="0"/>
                <a:cs typeface="Times"/>
              </a:rPr>
              <a:t>This list shows </a:t>
            </a:r>
            <a:r>
              <a:rPr lang="en-US" sz="1700" u="sng" dirty="0" smtClean="0">
                <a:latin typeface="Times"/>
                <a:ea typeface="ヒラギノ角ゴ Pro W3" charset="0"/>
                <a:cs typeface="Times"/>
              </a:rPr>
              <a:t>all</a:t>
            </a:r>
            <a:r>
              <a:rPr lang="en-US" sz="1700" dirty="0" smtClean="0">
                <a:latin typeface="Times"/>
                <a:ea typeface="ヒラギノ角ゴ Pro W3" charset="0"/>
                <a:cs typeface="Times"/>
              </a:rPr>
              <a:t> occupations in North Carolina that require the </a:t>
            </a:r>
            <a:r>
              <a:rPr lang="en-US" sz="1700" u="sng" dirty="0" smtClean="0">
                <a:latin typeface="Times"/>
                <a:ea typeface="ヒラギノ角ゴ Pro W3" charset="0"/>
                <a:cs typeface="Times"/>
              </a:rPr>
              <a:t>most</a:t>
            </a:r>
            <a:r>
              <a:rPr lang="en-US" sz="1700" dirty="0" smtClean="0">
                <a:latin typeface="Times"/>
                <a:ea typeface="ヒラギノ角ゴ Pro W3" charset="0"/>
                <a:cs typeface="Times"/>
              </a:rPr>
              <a:t> new workers projected through the year  </a:t>
            </a:r>
            <a:r>
              <a:rPr lang="en-US" sz="1700" u="sng" dirty="0" smtClean="0">
                <a:latin typeface="Times"/>
                <a:ea typeface="ヒラギノ角ゴ Pro W3" charset="0"/>
                <a:cs typeface="Times"/>
              </a:rPr>
              <a:t>2022</a:t>
            </a:r>
            <a:r>
              <a:rPr lang="en-US" sz="1700" dirty="0" smtClean="0">
                <a:latin typeface="Times"/>
                <a:ea typeface="ヒラギノ角ゴ Pro W3" charset="0"/>
                <a:cs typeface="Times"/>
              </a:rPr>
              <a:t>. The number listed is the projected change in the number of positions in </a:t>
            </a:r>
            <a:r>
              <a:rPr lang="en-US" dirty="0" smtClean="0">
                <a:ea typeface="ヒラギノ角ゴ Pro W3" charset="0"/>
              </a:rPr>
              <a:t>North Carolina </a:t>
            </a:r>
            <a:r>
              <a:rPr lang="en-US" sz="1700" dirty="0" smtClean="0">
                <a:latin typeface="Times"/>
                <a:ea typeface="ヒラギノ角ゴ Pro W3" charset="0"/>
                <a:cs typeface="Times"/>
              </a:rPr>
              <a:t>over the ten-year projection period.</a:t>
            </a:r>
          </a:p>
          <a:p>
            <a:pPr marL="0" marR="0" indent="0" algn="l" defTabSz="914400" rtl="0" eaLnBrk="1" fontAlgn="auto" latinLnBrk="0" hangingPunct="1">
              <a:lnSpc>
                <a:spcPct val="100000"/>
              </a:lnSpc>
              <a:spcBef>
                <a:spcPct val="0"/>
              </a:spcBef>
              <a:spcAft>
                <a:spcPct val="30000"/>
              </a:spcAft>
              <a:buClrTx/>
              <a:buSzTx/>
              <a:buFontTx/>
              <a:buNone/>
              <a:tabLst/>
              <a:defRPr/>
            </a:pPr>
            <a:r>
              <a:rPr lang="en-US" sz="1700" dirty="0" smtClean="0">
                <a:latin typeface="Times"/>
                <a:ea typeface="ヒラギノ角ゴ Pro W3" charset="0"/>
                <a:cs typeface="Times"/>
              </a:rPr>
              <a:t>So basically the number represents the number of job openings over ten years.  </a:t>
            </a:r>
          </a:p>
          <a:p>
            <a:pPr marL="0" marR="0" indent="0" algn="l" defTabSz="914400" rtl="0" eaLnBrk="1" fontAlgn="auto" latinLnBrk="0" hangingPunct="1">
              <a:lnSpc>
                <a:spcPct val="100000"/>
              </a:lnSpc>
              <a:spcBef>
                <a:spcPct val="0"/>
              </a:spcBef>
              <a:spcAft>
                <a:spcPct val="30000"/>
              </a:spcAft>
              <a:buClrTx/>
              <a:buSzTx/>
              <a:buFontTx/>
              <a:buNone/>
              <a:tabLst/>
              <a:defRPr/>
            </a:pPr>
            <a:r>
              <a:rPr lang="en-US" sz="1700" dirty="0" smtClean="0">
                <a:latin typeface="Times"/>
                <a:ea typeface="ヒラギノ角ゴ Pro W3" charset="0"/>
                <a:cs typeface="Times"/>
              </a:rPr>
              <a:t>The higher the number, the better the chance of getting a job.</a:t>
            </a:r>
          </a:p>
          <a:p>
            <a:pPr eaLnBrk="1" hangingPunct="1">
              <a:spcBef>
                <a:spcPct val="0"/>
              </a:spcBef>
              <a:spcAft>
                <a:spcPct val="30000"/>
              </a:spcAft>
            </a:pPr>
            <a:endParaRPr lang="en-US" sz="1700" dirty="0" smtClean="0">
              <a:latin typeface="Times"/>
              <a:ea typeface="ヒラギノ角ゴ Pro W3" charset="0"/>
              <a:cs typeface="Times"/>
            </a:endParaRPr>
          </a:p>
          <a:p>
            <a:pPr eaLnBrk="1" hangingPunct="1">
              <a:spcBef>
                <a:spcPct val="0"/>
              </a:spcBef>
              <a:spcAft>
                <a:spcPct val="30000"/>
              </a:spcAft>
            </a:pPr>
            <a:r>
              <a:rPr lang="en-US" sz="1700" dirty="0" smtClean="0">
                <a:latin typeface="Times"/>
                <a:ea typeface="ヒラギノ角ゴ Pro W3" charset="0"/>
                <a:cs typeface="Times"/>
              </a:rPr>
              <a:t>The </a:t>
            </a:r>
            <a:r>
              <a:rPr lang="en-US" sz="1700" u="sng" dirty="0" smtClean="0">
                <a:latin typeface="Times"/>
                <a:ea typeface="ヒラギノ角ゴ Pro W3" charset="0"/>
                <a:cs typeface="Times"/>
              </a:rPr>
              <a:t>underlined</a:t>
            </a:r>
            <a:r>
              <a:rPr lang="en-US" sz="1700" dirty="0" smtClean="0">
                <a:latin typeface="Times"/>
                <a:ea typeface="ヒラギノ角ゴ Pro W3" charset="0"/>
                <a:cs typeface="Times"/>
              </a:rPr>
              <a:t> jobs require some college work or technical school training before getting hired.  </a:t>
            </a:r>
          </a:p>
          <a:p>
            <a:pPr eaLnBrk="1" hangingPunct="1">
              <a:spcBef>
                <a:spcPct val="0"/>
              </a:spcBef>
              <a:spcAft>
                <a:spcPct val="30000"/>
              </a:spcAft>
            </a:pPr>
            <a:r>
              <a:rPr lang="en-US" altLang="ja-JP" sz="1700" dirty="0" smtClean="0">
                <a:latin typeface="Times"/>
                <a:ea typeface="ヒラギノ角ゴ Pro W3" charset="0"/>
                <a:cs typeface="Times"/>
              </a:rPr>
              <a:t>So this shows that </a:t>
            </a:r>
            <a:r>
              <a:rPr lang="en-US" altLang="ja-JP" sz="1700" u="sng" dirty="0" smtClean="0">
                <a:latin typeface="Times"/>
                <a:ea typeface="ヒラギノ角ゴ Pro W3" charset="0"/>
                <a:cs typeface="Times"/>
              </a:rPr>
              <a:t>most</a:t>
            </a:r>
            <a:r>
              <a:rPr lang="en-US" altLang="ja-JP" sz="1700" dirty="0" smtClean="0">
                <a:latin typeface="Times"/>
                <a:ea typeface="ヒラギノ角ゴ Pro W3" charset="0"/>
                <a:cs typeface="Times"/>
              </a:rPr>
              <a:t> jobs do </a:t>
            </a:r>
            <a:r>
              <a:rPr lang="en-US" altLang="ja-JP" sz="1700" u="sng" dirty="0" smtClean="0">
                <a:latin typeface="Times"/>
                <a:ea typeface="ヒラギノ角ゴ Pro W3" charset="0"/>
                <a:cs typeface="Times"/>
              </a:rPr>
              <a:t>not </a:t>
            </a:r>
            <a:r>
              <a:rPr lang="en-US" altLang="ja-JP" sz="1700" dirty="0" smtClean="0">
                <a:latin typeface="Times"/>
                <a:ea typeface="ヒラギノ角ゴ Pro W3" charset="0"/>
                <a:cs typeface="Times"/>
              </a:rPr>
              <a:t>require </a:t>
            </a:r>
            <a:r>
              <a:rPr lang="en-US" altLang="ja-JP" sz="1700" u="sng" dirty="0" smtClean="0">
                <a:latin typeface="Times"/>
                <a:ea typeface="ヒラギノ角ゴ Pro W3" charset="0"/>
                <a:cs typeface="Times"/>
              </a:rPr>
              <a:t>any</a:t>
            </a:r>
            <a:r>
              <a:rPr lang="en-US" altLang="ja-JP" sz="1700" dirty="0" smtClean="0">
                <a:latin typeface="Times"/>
                <a:ea typeface="ヒラギノ角ゴ Pro W3" charset="0"/>
                <a:cs typeface="Times"/>
              </a:rPr>
              <a:t> college work to get hired.</a:t>
            </a:r>
          </a:p>
          <a:p>
            <a:pPr eaLnBrk="1" hangingPunct="1">
              <a:spcBef>
                <a:spcPct val="0"/>
              </a:spcBef>
              <a:spcAft>
                <a:spcPct val="30000"/>
              </a:spcAft>
            </a:pPr>
            <a:r>
              <a:rPr lang="en-US" altLang="ja-JP" sz="1700" dirty="0" smtClean="0">
                <a:latin typeface="Times"/>
                <a:ea typeface="ヒラギノ角ゴ Pro W3" charset="0"/>
                <a:cs typeface="Times"/>
              </a:rPr>
              <a:t>But if you want to move up past minimum wage employment, you will find that some kind of college work or on-the-job training is necessary.</a:t>
            </a:r>
            <a:endParaRPr lang="en-US" altLang="ja-JP" sz="1700" dirty="0">
              <a:latin typeface="Times"/>
              <a:ea typeface="ヒラギノ角ゴ Pro W3" charset="0"/>
              <a:cs typeface="Times"/>
            </a:endParaRPr>
          </a:p>
          <a:p>
            <a:pPr eaLnBrk="1" hangingPunct="1">
              <a:spcBef>
                <a:spcPct val="0"/>
              </a:spcBef>
              <a:spcAft>
                <a:spcPct val="30000"/>
              </a:spcAft>
            </a:pPr>
            <a:endParaRPr lang="en-US" sz="1700" dirty="0" smtClean="0">
              <a:latin typeface="Times"/>
              <a:ea typeface="ヒラギノ角ゴ Pro W3" charset="0"/>
              <a:cs typeface="Times"/>
            </a:endParaRPr>
          </a:p>
          <a:p>
            <a:pPr eaLnBrk="1" hangingPunct="1">
              <a:spcBef>
                <a:spcPct val="0"/>
              </a:spcBef>
              <a:spcAft>
                <a:spcPct val="30000"/>
              </a:spcAft>
            </a:pPr>
            <a:r>
              <a:rPr lang="en-US" sz="1700" dirty="0" smtClean="0">
                <a:latin typeface="Times"/>
                <a:ea typeface="ヒラギノ角ゴ Pro W3" charset="0"/>
                <a:cs typeface="Times"/>
              </a:rPr>
              <a:t>Only </a:t>
            </a:r>
            <a:r>
              <a:rPr lang="en-US" sz="1700" u="sng" dirty="0" smtClean="0">
                <a:latin typeface="Times"/>
                <a:ea typeface="ヒラギノ角ゴ Pro W3" charset="0"/>
                <a:cs typeface="Times"/>
              </a:rPr>
              <a:t>one </a:t>
            </a:r>
            <a:r>
              <a:rPr lang="en-US" sz="1700" dirty="0" smtClean="0">
                <a:latin typeface="Times"/>
                <a:ea typeface="ヒラギノ角ゴ Pro W3" charset="0"/>
                <a:cs typeface="Times"/>
              </a:rPr>
              <a:t>occupation </a:t>
            </a:r>
            <a:r>
              <a:rPr lang="en-US" sz="1700" dirty="0">
                <a:latin typeface="Times"/>
                <a:ea typeface="ヒラギノ角ゴ Pro W3" charset="0"/>
                <a:cs typeface="Times"/>
              </a:rPr>
              <a:t>on this </a:t>
            </a:r>
            <a:r>
              <a:rPr lang="en-US" sz="1700" dirty="0" smtClean="0">
                <a:latin typeface="Times"/>
                <a:ea typeface="ヒラギノ角ゴ Pro W3" charset="0"/>
                <a:cs typeface="Times"/>
              </a:rPr>
              <a:t>list </a:t>
            </a:r>
            <a:r>
              <a:rPr lang="en-US" sz="1700" dirty="0">
                <a:latin typeface="Times"/>
                <a:ea typeface="ヒラギノ角ゴ Pro W3" charset="0"/>
                <a:cs typeface="Times"/>
              </a:rPr>
              <a:t>requires a </a:t>
            </a:r>
            <a:r>
              <a:rPr lang="en-US" sz="1700" u="sng" dirty="0">
                <a:latin typeface="Times"/>
                <a:ea typeface="ヒラギノ角ゴ Pro W3" charset="0"/>
                <a:cs typeface="Times"/>
              </a:rPr>
              <a:t>4-year degree</a:t>
            </a:r>
            <a:r>
              <a:rPr lang="en-US" sz="1700" dirty="0">
                <a:latin typeface="Times"/>
                <a:ea typeface="ヒラギノ角ゴ Pro W3" charset="0"/>
                <a:cs typeface="Times"/>
              </a:rPr>
              <a:t>!  And once you get past the bottom of the page you find a variety of </a:t>
            </a:r>
            <a:r>
              <a:rPr lang="en-US" sz="1700" u="sng" dirty="0">
                <a:latin typeface="Times"/>
                <a:ea typeface="ヒラギノ角ゴ Pro W3" charset="0"/>
                <a:cs typeface="Times"/>
              </a:rPr>
              <a:t>education</a:t>
            </a:r>
            <a:r>
              <a:rPr lang="en-US" sz="1700" dirty="0">
                <a:latin typeface="Times"/>
                <a:ea typeface="ヒラギノ角ゴ Pro W3" charset="0"/>
                <a:cs typeface="Times"/>
              </a:rPr>
              <a:t> occupations that </a:t>
            </a:r>
            <a:r>
              <a:rPr lang="en-US" sz="1700" u="sng" dirty="0">
                <a:latin typeface="Times"/>
                <a:ea typeface="ヒラギノ角ゴ Pro W3" charset="0"/>
                <a:cs typeface="Times"/>
              </a:rPr>
              <a:t>also</a:t>
            </a:r>
            <a:r>
              <a:rPr lang="en-US" sz="1700" dirty="0">
                <a:latin typeface="Times"/>
                <a:ea typeface="ヒラギノ角ゴ Pro W3" charset="0"/>
                <a:cs typeface="Times"/>
              </a:rPr>
              <a:t> require the 4-year degree. </a:t>
            </a:r>
          </a:p>
          <a:p>
            <a:pPr eaLnBrk="1" hangingPunct="1">
              <a:spcBef>
                <a:spcPct val="0"/>
              </a:spcBef>
              <a:spcAft>
                <a:spcPct val="30000"/>
              </a:spcAft>
            </a:pPr>
            <a:endParaRPr lang="en-US" sz="1700" dirty="0" smtClean="0">
              <a:latin typeface="Times"/>
              <a:ea typeface="ヒラギノ角ゴ Pro W3" charset="0"/>
              <a:cs typeface="Times"/>
            </a:endParaRPr>
          </a:p>
          <a:p>
            <a:pPr marL="285750" marR="0" indent="-285750" algn="l" defTabSz="914400" rtl="0" eaLnBrk="1" fontAlgn="auto" latinLnBrk="0" hangingPunct="1">
              <a:lnSpc>
                <a:spcPct val="100000"/>
              </a:lnSpc>
              <a:spcBef>
                <a:spcPct val="0"/>
              </a:spcBef>
              <a:spcAft>
                <a:spcPct val="30000"/>
              </a:spcAft>
              <a:buClrTx/>
              <a:buSzTx/>
              <a:buFont typeface="Wingdings" charset="2"/>
              <a:buChar char="à"/>
              <a:tabLst/>
              <a:defRPr/>
            </a:pPr>
            <a:r>
              <a:rPr lang="en-US" sz="1700" dirty="0" smtClean="0">
                <a:latin typeface="Times"/>
                <a:ea typeface="ヒラギノ角ゴ Pro W3" charset="0"/>
                <a:cs typeface="Times"/>
              </a:rPr>
              <a:t>In 2022, North Carolina will need 17,880 more registered nurses than we had in 2012. </a:t>
            </a:r>
          </a:p>
          <a:p>
            <a:pPr marL="0" marR="0" indent="0" algn="l" defTabSz="914400" rtl="0" eaLnBrk="1" fontAlgn="auto" latinLnBrk="0" hangingPunct="1">
              <a:lnSpc>
                <a:spcPct val="100000"/>
              </a:lnSpc>
              <a:spcBef>
                <a:spcPct val="0"/>
              </a:spcBef>
              <a:spcAft>
                <a:spcPct val="30000"/>
              </a:spcAft>
              <a:buClrTx/>
              <a:buSzTx/>
              <a:buFont typeface="Wingdings" charset="2"/>
              <a:buNone/>
              <a:tabLst/>
              <a:defRPr/>
            </a:pPr>
            <a:r>
              <a:rPr lang="en-US" sz="1700" dirty="0" smtClean="0">
                <a:latin typeface="Times"/>
                <a:ea typeface="ヒラギノ角ゴ Pro W3" charset="0"/>
                <a:cs typeface="Times"/>
              </a:rPr>
              <a:t>And almost as many nursing assistants.</a:t>
            </a:r>
            <a:r>
              <a:rPr lang="en-US" sz="1700" baseline="0" dirty="0" smtClean="0">
                <a:latin typeface="Times"/>
                <a:ea typeface="ヒラギノ角ゴ Pro W3" charset="0"/>
                <a:cs typeface="Times"/>
              </a:rPr>
              <a:t>   </a:t>
            </a:r>
          </a:p>
          <a:p>
            <a:pPr marL="0" marR="0" indent="0" algn="l" defTabSz="914400" rtl="0" eaLnBrk="1" fontAlgn="auto" latinLnBrk="0" hangingPunct="1">
              <a:lnSpc>
                <a:spcPct val="100000"/>
              </a:lnSpc>
              <a:spcBef>
                <a:spcPct val="0"/>
              </a:spcBef>
              <a:spcAft>
                <a:spcPct val="30000"/>
              </a:spcAft>
              <a:buClrTx/>
              <a:buSzTx/>
              <a:buFont typeface="Wingdings" charset="2"/>
              <a:buNone/>
              <a:tabLst/>
              <a:defRPr/>
            </a:pPr>
            <a:r>
              <a:rPr lang="en-US" sz="1700" u="none" dirty="0" smtClean="0">
                <a:latin typeface="Times"/>
                <a:ea typeface="ヒラギノ角ゴ Pro W3" charset="0"/>
                <a:cs typeface="Times"/>
              </a:rPr>
              <a:t>When I find a youth who does</a:t>
            </a:r>
            <a:r>
              <a:rPr lang="en-US" sz="1700" u="none" baseline="0" dirty="0" smtClean="0">
                <a:latin typeface="Times"/>
                <a:ea typeface="ヒラギノ角ゴ Pro W3" charset="0"/>
                <a:cs typeface="Times"/>
              </a:rPr>
              <a:t> not have a clue as to what they want to be when they grow up, </a:t>
            </a:r>
          </a:p>
          <a:p>
            <a:pPr marL="0" marR="0" indent="0" algn="l" defTabSz="914400" rtl="0" eaLnBrk="1" fontAlgn="auto" latinLnBrk="0" hangingPunct="1">
              <a:lnSpc>
                <a:spcPct val="100000"/>
              </a:lnSpc>
              <a:spcBef>
                <a:spcPct val="0"/>
              </a:spcBef>
              <a:spcAft>
                <a:spcPct val="30000"/>
              </a:spcAft>
              <a:buClrTx/>
              <a:buSzTx/>
              <a:buFont typeface="Wingdings" charset="2"/>
              <a:buNone/>
              <a:tabLst/>
              <a:defRPr/>
            </a:pPr>
            <a:r>
              <a:rPr lang="en-US" sz="1700" u="none" baseline="0" dirty="0" smtClean="0">
                <a:latin typeface="Times"/>
                <a:ea typeface="ヒラギノ角ゴ Pro W3" charset="0"/>
                <a:cs typeface="Times"/>
              </a:rPr>
              <a:t>I often say: “Have you thought about becoming a nurse?”</a:t>
            </a:r>
            <a:endParaRPr lang="en-US" sz="1700" dirty="0">
              <a:latin typeface="Times"/>
              <a:ea typeface="ヒラギノ角ゴ Pro W3" charset="0"/>
              <a:cs typeface="Times"/>
            </a:endParaRPr>
          </a:p>
          <a:p>
            <a:pPr eaLnBrk="1" hangingPunct="1">
              <a:spcBef>
                <a:spcPct val="0"/>
              </a:spcBef>
              <a:spcAft>
                <a:spcPct val="30000"/>
              </a:spcAft>
            </a:pPr>
            <a:endParaRPr lang="en-US" dirty="0">
              <a:latin typeface="Arial" charset="0"/>
              <a:ea typeface="ヒラギノ角ゴ Pro W3" charset="0"/>
              <a:cs typeface="ヒラギノ角ゴ Pro W3" charset="0"/>
            </a:endParaRPr>
          </a:p>
          <a:p>
            <a:pPr eaLnBrk="1" hangingPunct="1">
              <a:spcBef>
                <a:spcPct val="0"/>
              </a:spcBef>
              <a:spcAft>
                <a:spcPct val="30000"/>
              </a:spcAft>
            </a:pPr>
            <a:r>
              <a:rPr lang="en-US" dirty="0" smtClean="0">
                <a:solidFill>
                  <a:srgbClr val="FF0000"/>
                </a:solidFill>
                <a:latin typeface="Arial" charset="0"/>
                <a:ea typeface="ヒラギノ角ゴ Pro W3" charset="0"/>
                <a:cs typeface="Arial" charset="0"/>
              </a:rPr>
              <a:t>========</a:t>
            </a:r>
            <a:endParaRPr lang="en-US" dirty="0">
              <a:solidFill>
                <a:srgbClr val="FF0000"/>
              </a:solidFill>
              <a:latin typeface="Arial" charset="0"/>
              <a:ea typeface="ヒラギノ角ゴ Pro W3" charset="0"/>
              <a:cs typeface="Arial" charset="0"/>
            </a:endParaRPr>
          </a:p>
          <a:p>
            <a:pPr eaLnBrk="1" hangingPunct="1">
              <a:spcBef>
                <a:spcPct val="0"/>
              </a:spcBef>
              <a:spcAft>
                <a:spcPct val="30000"/>
              </a:spcAft>
            </a:pPr>
            <a:r>
              <a:rPr lang="en-US" dirty="0">
                <a:solidFill>
                  <a:srgbClr val="FF0000"/>
                </a:solidFill>
                <a:latin typeface="Arial" charset="0"/>
                <a:ea typeface="ヒラギノ角ゴ Pro W3" charset="0"/>
                <a:cs typeface="Arial" charset="0"/>
              </a:rPr>
              <a:t>These data are from </a:t>
            </a:r>
            <a:r>
              <a:rPr lang="en-US" dirty="0" err="1">
                <a:solidFill>
                  <a:srgbClr val="FF0000"/>
                </a:solidFill>
                <a:latin typeface="Arial" charset="0"/>
                <a:ea typeface="ヒラギノ角ゴ Pro W3" charset="0"/>
                <a:cs typeface="Arial" charset="0"/>
              </a:rPr>
              <a:t>www.CareerOutlook.US</a:t>
            </a:r>
            <a:endParaRPr lang="en-US" dirty="0">
              <a:solidFill>
                <a:srgbClr val="FF0000"/>
              </a:solidFill>
              <a:latin typeface="Arial" charset="0"/>
              <a:ea typeface="ヒラギノ角ゴ Pro W3" charset="0"/>
              <a:cs typeface="Arial" charset="0"/>
            </a:endParaRPr>
          </a:p>
          <a:p>
            <a:pPr eaLnBrk="1" hangingPunct="1">
              <a:spcBef>
                <a:spcPct val="0"/>
              </a:spcBef>
              <a:spcAft>
                <a:spcPct val="30000"/>
              </a:spcAft>
            </a:pPr>
            <a:endParaRPr lang="en-US" dirty="0">
              <a:solidFill>
                <a:srgbClr val="FF0000"/>
              </a:solidFill>
              <a:latin typeface="Arial" charset="0"/>
              <a:ea typeface="ヒラギノ角ゴ Pro W3" charset="0"/>
              <a:cs typeface="Arial" charset="0"/>
            </a:endParaRPr>
          </a:p>
          <a:p>
            <a:r>
              <a:rPr lang="en-US" dirty="0">
                <a:solidFill>
                  <a:srgbClr val="FF0000"/>
                </a:solidFill>
                <a:latin typeface="Arial" charset="0"/>
                <a:ea typeface="ヒラギノ角ゴ Pro W3" charset="0"/>
                <a:cs typeface="ヒラギノ角ゴ Pro W3" charset="0"/>
              </a:rPr>
              <a:t>http://</a:t>
            </a:r>
            <a:r>
              <a:rPr lang="en-US" dirty="0" err="1">
                <a:solidFill>
                  <a:srgbClr val="FF0000"/>
                </a:solidFill>
                <a:latin typeface="Arial" charset="0"/>
                <a:ea typeface="ヒラギノ角ゴ Pro W3" charset="0"/>
                <a:cs typeface="ヒラギノ角ゴ Pro W3" charset="0"/>
              </a:rPr>
              <a:t>www.bls.gov</a:t>
            </a:r>
            <a:r>
              <a:rPr lang="en-US" dirty="0">
                <a:solidFill>
                  <a:srgbClr val="FF0000"/>
                </a:solidFill>
                <a:latin typeface="Arial" charset="0"/>
                <a:ea typeface="ヒラギノ角ゴ Pro W3" charset="0"/>
                <a:cs typeface="ヒラギノ角ゴ Pro W3" charset="0"/>
              </a:rPr>
              <a:t>/</a:t>
            </a:r>
            <a:r>
              <a:rPr lang="en-US" dirty="0" err="1">
                <a:solidFill>
                  <a:srgbClr val="FF0000"/>
                </a:solidFill>
                <a:latin typeface="Arial" charset="0"/>
                <a:ea typeface="ヒラギノ角ゴ Pro W3" charset="0"/>
                <a:cs typeface="ヒラギノ角ゴ Pro W3" charset="0"/>
              </a:rPr>
              <a:t>emp</a:t>
            </a:r>
            <a:r>
              <a:rPr lang="en-US" dirty="0">
                <a:solidFill>
                  <a:srgbClr val="FF0000"/>
                </a:solidFill>
                <a:latin typeface="Arial" charset="0"/>
                <a:ea typeface="ヒラギノ角ゴ Pro W3" charset="0"/>
                <a:cs typeface="ヒラギノ角ゴ Pro W3" charset="0"/>
              </a:rPr>
              <a:t>/ep_table_112.htm</a:t>
            </a:r>
          </a:p>
          <a:p>
            <a:r>
              <a:rPr lang="en-US" dirty="0">
                <a:solidFill>
                  <a:srgbClr val="FF0000"/>
                </a:solidFill>
                <a:latin typeface="Arial" charset="0"/>
                <a:ea typeface="ヒラギノ角ゴ Pro W3" charset="0"/>
                <a:cs typeface="ヒラギノ角ゴ Pro W3" charset="0"/>
              </a:rPr>
              <a:t>Education and training assignments</a:t>
            </a:r>
          </a:p>
          <a:p>
            <a:r>
              <a:rPr lang="en-US" dirty="0">
                <a:solidFill>
                  <a:srgbClr val="FF0000"/>
                </a:solidFill>
                <a:latin typeface="Arial" charset="0"/>
                <a:ea typeface="ヒラギノ角ゴ Pro W3" charset="0"/>
                <a:cs typeface="ヒラギノ角ゴ Pro W3" charset="0"/>
              </a:rPr>
              <a:t>updated January 13, 2012</a:t>
            </a:r>
          </a:p>
        </p:txBody>
      </p:sp>
    </p:spTree>
    <p:extLst>
      <p:ext uri="{BB962C8B-B14F-4D97-AF65-F5344CB8AC3E}">
        <p14:creationId xmlns:p14="http://schemas.microsoft.com/office/powerpoint/2010/main" val="26219055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D8D7E311-67B8-F044-A68F-6670DF28859E}" type="slidenum">
              <a:rPr lang="en-US" sz="1300"/>
              <a:pPr algn="r"/>
              <a:t>17</a:t>
            </a:fld>
            <a:endParaRPr lang="en-US" sz="1300"/>
          </a:p>
        </p:txBody>
      </p:sp>
      <p:sp>
        <p:nvSpPr>
          <p:cNvPr id="70658" name="Rectangle 2"/>
          <p:cNvSpPr>
            <a:spLocks noGrp="1" noRot="1" noChangeAspect="1" noChangeArrowheads="1" noTextEdit="1"/>
          </p:cNvSpPr>
          <p:nvPr>
            <p:ph type="sldImg"/>
          </p:nvPr>
        </p:nvSpPr>
        <p:spPr>
          <a:xfrm>
            <a:off x="1257300" y="720725"/>
            <a:ext cx="4381500" cy="3286125"/>
          </a:xfrm>
          <a:solidFill>
            <a:srgbClr val="FFFFFF"/>
          </a:solidFill>
          <a:ln/>
        </p:spPr>
      </p:sp>
      <p:sp>
        <p:nvSpPr>
          <p:cNvPr id="70659" name="Rectangle 3"/>
          <p:cNvSpPr>
            <a:spLocks noGrp="1" noChangeArrowheads="1"/>
          </p:cNvSpPr>
          <p:nvPr>
            <p:ph type="body" idx="1"/>
          </p:nvPr>
        </p:nvSpPr>
        <p:spPr>
          <a:xfrm>
            <a:off x="568325" y="4114800"/>
            <a:ext cx="6096000" cy="47656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rmAutofit fontScale="70000" lnSpcReduction="20000"/>
          </a:bodyPr>
          <a:lstStyle/>
          <a:p>
            <a:pPr eaLnBrk="1" hangingPunct="1">
              <a:spcBef>
                <a:spcPct val="0"/>
              </a:spcBef>
              <a:spcAft>
                <a:spcPct val="30000"/>
              </a:spcAft>
            </a:pPr>
            <a:r>
              <a:rPr lang="en-US" sz="1700" dirty="0">
                <a:latin typeface="Times"/>
                <a:ea typeface="ヒラギノ角ゴ Pro W3" charset="0"/>
                <a:cs typeface="Times"/>
              </a:rPr>
              <a:t>Here you see the projected  </a:t>
            </a:r>
            <a:r>
              <a:rPr lang="en-US" sz="1700" u="sng" dirty="0">
                <a:latin typeface="Times"/>
                <a:ea typeface="ヒラギノ角ゴ Pro W3" charset="0"/>
                <a:cs typeface="Times"/>
              </a:rPr>
              <a:t>percentage </a:t>
            </a:r>
            <a:r>
              <a:rPr lang="en-US" sz="1700" dirty="0">
                <a:latin typeface="Times"/>
                <a:ea typeface="ヒラギノ角ゴ Pro W3" charset="0"/>
                <a:cs typeface="Times"/>
              </a:rPr>
              <a:t>change over the same ten-year period. </a:t>
            </a:r>
            <a:endParaRPr lang="en-US" sz="1700" dirty="0" smtClean="0">
              <a:latin typeface="Times"/>
              <a:ea typeface="ヒラギノ角ゴ Pro W3" charset="0"/>
              <a:cs typeface="Times"/>
            </a:endParaRPr>
          </a:p>
          <a:p>
            <a:pPr eaLnBrk="1" hangingPunct="1">
              <a:spcBef>
                <a:spcPct val="0"/>
              </a:spcBef>
              <a:spcAft>
                <a:spcPct val="30000"/>
              </a:spcAft>
            </a:pPr>
            <a:endParaRPr lang="en-US" sz="1700" dirty="0" smtClean="0">
              <a:latin typeface="Times"/>
              <a:ea typeface="ヒラギノ角ゴ Pro W3" charset="0"/>
              <a:cs typeface="Times"/>
            </a:endParaRPr>
          </a:p>
          <a:p>
            <a:pPr eaLnBrk="1" hangingPunct="1">
              <a:spcBef>
                <a:spcPct val="0"/>
              </a:spcBef>
              <a:spcAft>
                <a:spcPct val="30000"/>
              </a:spcAft>
            </a:pPr>
            <a:r>
              <a:rPr lang="en-US" sz="1700" dirty="0" smtClean="0">
                <a:latin typeface="Times"/>
                <a:ea typeface="ヒラギノ角ゴ Pro W3" charset="0"/>
                <a:cs typeface="Times"/>
              </a:rPr>
              <a:t>Once again – the underline means you need training before getting hired.</a:t>
            </a:r>
          </a:p>
          <a:p>
            <a:pPr eaLnBrk="1" hangingPunct="1">
              <a:spcBef>
                <a:spcPct val="0"/>
              </a:spcBef>
              <a:spcAft>
                <a:spcPct val="30000"/>
              </a:spcAft>
            </a:pPr>
            <a:endParaRPr lang="en-US" sz="1700" dirty="0">
              <a:latin typeface="Times"/>
              <a:ea typeface="ヒラギノ角ゴ Pro W3" charset="0"/>
              <a:cs typeface="Times"/>
            </a:endParaRPr>
          </a:p>
          <a:p>
            <a:pPr eaLnBrk="1" hangingPunct="1">
              <a:spcBef>
                <a:spcPct val="0"/>
              </a:spcBef>
              <a:spcAft>
                <a:spcPct val="30000"/>
              </a:spcAft>
            </a:pPr>
            <a:r>
              <a:rPr lang="en-US" sz="1700" dirty="0">
                <a:latin typeface="Times"/>
                <a:ea typeface="ヒラギノ角ゴ Pro W3" charset="0"/>
                <a:cs typeface="Times"/>
              </a:rPr>
              <a:t>Sometimes you might have a small number of workers in a particular occupation, but the </a:t>
            </a:r>
            <a:r>
              <a:rPr lang="en-US" sz="1700" u="sng" dirty="0">
                <a:latin typeface="Times"/>
                <a:ea typeface="ヒラギノ角ゴ Pro W3" charset="0"/>
                <a:cs typeface="Times"/>
              </a:rPr>
              <a:t>percentage</a:t>
            </a:r>
            <a:r>
              <a:rPr lang="en-US" sz="1700" dirty="0">
                <a:latin typeface="Times"/>
                <a:ea typeface="ヒラギノ角ゴ Pro W3" charset="0"/>
                <a:cs typeface="Times"/>
              </a:rPr>
              <a:t> change might be </a:t>
            </a:r>
            <a:r>
              <a:rPr lang="en-US" sz="1700" u="sng" dirty="0">
                <a:latin typeface="Times"/>
                <a:ea typeface="ヒラギノ角ゴ Pro W3" charset="0"/>
                <a:cs typeface="Times"/>
              </a:rPr>
              <a:t>high</a:t>
            </a:r>
            <a:r>
              <a:rPr lang="en-US" sz="1700" dirty="0">
                <a:latin typeface="Times"/>
                <a:ea typeface="ヒラギノ角ゴ Pro W3" charset="0"/>
                <a:cs typeface="Times"/>
              </a:rPr>
              <a:t>, which means that the industry is </a:t>
            </a:r>
            <a:r>
              <a:rPr lang="en-US" sz="1700" u="sng" dirty="0">
                <a:latin typeface="Times"/>
                <a:ea typeface="ヒラギノ角ゴ Pro W3" charset="0"/>
                <a:cs typeface="Times"/>
              </a:rPr>
              <a:t>expanding</a:t>
            </a:r>
            <a:r>
              <a:rPr lang="en-US" sz="1700" dirty="0">
                <a:latin typeface="Times"/>
                <a:ea typeface="ヒラギノ角ゴ Pro W3" charset="0"/>
                <a:cs typeface="Times"/>
              </a:rPr>
              <a:t>.</a:t>
            </a:r>
          </a:p>
          <a:p>
            <a:pPr eaLnBrk="1" hangingPunct="1">
              <a:spcBef>
                <a:spcPct val="0"/>
              </a:spcBef>
              <a:spcAft>
                <a:spcPct val="30000"/>
              </a:spcAft>
            </a:pPr>
            <a:endParaRPr lang="en-US" sz="1700" dirty="0">
              <a:latin typeface="Times"/>
              <a:ea typeface="ヒラギノ角ゴ Pro W3" charset="0"/>
              <a:cs typeface="Times"/>
            </a:endParaRPr>
          </a:p>
          <a:p>
            <a:pPr marL="285750" indent="-285750" eaLnBrk="1" hangingPunct="1">
              <a:spcBef>
                <a:spcPct val="0"/>
              </a:spcBef>
              <a:spcAft>
                <a:spcPct val="30000"/>
              </a:spcAft>
              <a:buFont typeface="Wingdings" charset="2"/>
              <a:buChar char="à"/>
            </a:pPr>
            <a:r>
              <a:rPr lang="en-US" sz="1700" dirty="0" smtClean="0">
                <a:latin typeface="Times"/>
                <a:ea typeface="ヒラギノ角ゴ Pro W3" charset="0"/>
                <a:cs typeface="Times"/>
              </a:rPr>
              <a:t>For example:  There </a:t>
            </a:r>
            <a:r>
              <a:rPr lang="en-US" sz="1700" dirty="0">
                <a:latin typeface="Times"/>
                <a:ea typeface="ヒラギノ角ゴ Pro W3" charset="0"/>
                <a:cs typeface="Times"/>
              </a:rPr>
              <a:t>were only </a:t>
            </a:r>
            <a:r>
              <a:rPr lang="en-US" sz="1700" dirty="0" smtClean="0">
                <a:latin typeface="Times"/>
                <a:ea typeface="ヒラギノ角ゴ Pro W3" charset="0"/>
                <a:cs typeface="Times"/>
              </a:rPr>
              <a:t>90 Industrial-Organizational Psychologists in </a:t>
            </a:r>
            <a:r>
              <a:rPr lang="en-US" dirty="0" smtClean="0">
                <a:ea typeface="ヒラギノ角ゴ Pro W3" charset="0"/>
              </a:rPr>
              <a:t>North Carolina </a:t>
            </a:r>
            <a:r>
              <a:rPr lang="en-US" sz="1700" dirty="0" smtClean="0">
                <a:latin typeface="Times"/>
                <a:ea typeface="ヒラギノ角ゴ Pro W3" charset="0"/>
                <a:cs typeface="Times"/>
              </a:rPr>
              <a:t>in 2012, </a:t>
            </a:r>
            <a:r>
              <a:rPr lang="en-US" sz="1700" dirty="0">
                <a:latin typeface="Times"/>
                <a:ea typeface="ヒラギノ角ゴ Pro W3" charset="0"/>
                <a:cs typeface="Times"/>
              </a:rPr>
              <a:t>so a </a:t>
            </a:r>
            <a:r>
              <a:rPr lang="en-US" sz="1700" dirty="0" smtClean="0">
                <a:latin typeface="Times"/>
                <a:ea typeface="ヒラギノ角ゴ Pro W3" charset="0"/>
                <a:cs typeface="Times"/>
              </a:rPr>
              <a:t>77.5 percent </a:t>
            </a:r>
            <a:r>
              <a:rPr lang="en-US" sz="1700" dirty="0">
                <a:latin typeface="Times"/>
                <a:ea typeface="ヒラギノ角ゴ Pro W3" charset="0"/>
                <a:cs typeface="Times"/>
              </a:rPr>
              <a:t>increase </a:t>
            </a:r>
            <a:r>
              <a:rPr lang="en-US" sz="1700" dirty="0" smtClean="0">
                <a:latin typeface="Times"/>
                <a:ea typeface="ヒラギノ角ゴ Pro W3" charset="0"/>
                <a:cs typeface="Times"/>
              </a:rPr>
              <a:t> is an additional 70 positions.</a:t>
            </a:r>
          </a:p>
          <a:p>
            <a:pPr marL="285750" indent="-285750" eaLnBrk="1" hangingPunct="1">
              <a:spcBef>
                <a:spcPct val="0"/>
              </a:spcBef>
              <a:spcAft>
                <a:spcPct val="30000"/>
              </a:spcAft>
              <a:buFont typeface="Wingdings" charset="2"/>
              <a:buChar char="à"/>
            </a:pPr>
            <a:endParaRPr lang="en-US" sz="1700" dirty="0">
              <a:latin typeface="Times"/>
              <a:ea typeface="ヒラギノ角ゴ Pro W3" charset="0"/>
              <a:cs typeface="Times"/>
            </a:endParaRPr>
          </a:p>
          <a:p>
            <a:pPr eaLnBrk="1" hangingPunct="1">
              <a:spcBef>
                <a:spcPct val="0"/>
              </a:spcBef>
              <a:spcAft>
                <a:spcPct val="30000"/>
              </a:spcAft>
            </a:pPr>
            <a:r>
              <a:rPr lang="en-US" sz="1700" dirty="0" smtClean="0">
                <a:latin typeface="Times"/>
                <a:ea typeface="ヒラギノ角ゴ Pro W3" charset="0"/>
                <a:cs typeface="Times"/>
                <a:sym typeface="Wingdings"/>
              </a:rPr>
              <a:t> </a:t>
            </a:r>
            <a:r>
              <a:rPr lang="en-US" sz="1700" dirty="0" smtClean="0">
                <a:latin typeface="Times"/>
                <a:ea typeface="ヒラギノ角ゴ Pro W3" charset="0"/>
                <a:cs typeface="Times"/>
              </a:rPr>
              <a:t>Compare </a:t>
            </a:r>
            <a:r>
              <a:rPr lang="en-US" sz="1700" dirty="0">
                <a:latin typeface="Times"/>
                <a:ea typeface="ヒラギノ角ゴ Pro W3" charset="0"/>
                <a:cs typeface="Times"/>
              </a:rPr>
              <a:t>that with the </a:t>
            </a:r>
            <a:r>
              <a:rPr lang="en-US" sz="1700" dirty="0" smtClean="0">
                <a:latin typeface="Times"/>
                <a:ea typeface="ヒラギノ角ゴ Pro W3" charset="0"/>
                <a:cs typeface="Times"/>
              </a:rPr>
              <a:t>Personal Care Aides with almost fifteen thousand positions (</a:t>
            </a:r>
            <a:r>
              <a:rPr lang="is-IS" sz="1700" dirty="0" smtClean="0">
                <a:latin typeface="Times"/>
                <a:ea typeface="ヒラギノ角ゴ Pro W3" charset="0"/>
                <a:cs typeface="Times"/>
              </a:rPr>
              <a:t>14710) </a:t>
            </a:r>
            <a:r>
              <a:rPr lang="en-US" sz="1700" dirty="0" smtClean="0">
                <a:latin typeface="Times"/>
                <a:ea typeface="ヒラギノ角ゴ Pro W3" charset="0"/>
                <a:cs typeface="Times"/>
              </a:rPr>
              <a:t>in 2012, </a:t>
            </a:r>
            <a:r>
              <a:rPr lang="en-US" sz="1700" dirty="0">
                <a:latin typeface="Times"/>
                <a:ea typeface="ヒラギノ角ゴ Pro W3" charset="0"/>
                <a:cs typeface="Times"/>
              </a:rPr>
              <a:t>so a </a:t>
            </a:r>
            <a:r>
              <a:rPr lang="en-US" sz="1700" dirty="0" smtClean="0">
                <a:latin typeface="Times"/>
                <a:ea typeface="ヒラギノ角ゴ Pro W3" charset="0"/>
                <a:cs typeface="Times"/>
              </a:rPr>
              <a:t>71 percent </a:t>
            </a:r>
            <a:r>
              <a:rPr lang="en-US" sz="1700" dirty="0">
                <a:latin typeface="Times"/>
                <a:ea typeface="ヒラギノ角ゴ Pro W3" charset="0"/>
                <a:cs typeface="Times"/>
              </a:rPr>
              <a:t>increase is </a:t>
            </a:r>
            <a:r>
              <a:rPr lang="en-US" sz="1700" dirty="0" smtClean="0">
                <a:latin typeface="Times"/>
                <a:ea typeface="ヒラギノ角ゴ Pro W3" charset="0"/>
                <a:cs typeface="Times"/>
              </a:rPr>
              <a:t>an additional 10 thousand (</a:t>
            </a:r>
            <a:r>
              <a:rPr lang="is-IS" sz="1700" dirty="0" smtClean="0">
                <a:latin typeface="Times"/>
                <a:ea typeface="ヒラギノ角ゴ Pro W3" charset="0"/>
                <a:cs typeface="Times"/>
              </a:rPr>
              <a:t>10440) </a:t>
            </a:r>
            <a:r>
              <a:rPr lang="en-US" sz="1700" dirty="0" smtClean="0">
                <a:latin typeface="Times"/>
                <a:ea typeface="ヒラギノ角ゴ Pro W3" charset="0"/>
                <a:cs typeface="Times"/>
              </a:rPr>
              <a:t>positions</a:t>
            </a:r>
            <a:r>
              <a:rPr lang="en-US" sz="1700" dirty="0">
                <a:latin typeface="Times"/>
                <a:ea typeface="ヒラギノ角ゴ Pro W3" charset="0"/>
                <a:cs typeface="Times"/>
              </a:rPr>
              <a:t>.</a:t>
            </a:r>
          </a:p>
          <a:p>
            <a:pPr eaLnBrk="1" hangingPunct="1">
              <a:spcBef>
                <a:spcPct val="0"/>
              </a:spcBef>
              <a:spcAft>
                <a:spcPct val="30000"/>
              </a:spcAft>
            </a:pPr>
            <a:endParaRPr lang="en-US" sz="1700" dirty="0" smtClean="0">
              <a:latin typeface="Times"/>
              <a:ea typeface="ヒラギノ角ゴ Pro W3" charset="0"/>
              <a:cs typeface="Times"/>
            </a:endParaRPr>
          </a:p>
          <a:p>
            <a:pPr eaLnBrk="1" hangingPunct="1">
              <a:spcBef>
                <a:spcPct val="0"/>
              </a:spcBef>
              <a:spcAft>
                <a:spcPct val="30000"/>
              </a:spcAft>
            </a:pPr>
            <a:r>
              <a:rPr lang="en-US" sz="1700" dirty="0" smtClean="0">
                <a:latin typeface="Times"/>
                <a:ea typeface="ヒラギノ角ゴ Pro W3" charset="0"/>
                <a:cs typeface="Times"/>
              </a:rPr>
              <a:t>Both of these occupations have a very high (over 70 percent) percentage increase, yet one results in a much larger number of additional</a:t>
            </a:r>
            <a:r>
              <a:rPr lang="en-US" sz="1700" baseline="0" dirty="0" smtClean="0">
                <a:latin typeface="Times"/>
                <a:ea typeface="ヒラギノ角ゴ Pro W3" charset="0"/>
                <a:cs typeface="Times"/>
              </a:rPr>
              <a:t> positions.</a:t>
            </a:r>
            <a:endParaRPr lang="en-US" sz="1700" dirty="0" smtClean="0">
              <a:latin typeface="Times"/>
              <a:ea typeface="ヒラギノ角ゴ Pro W3" charset="0"/>
              <a:cs typeface="Times"/>
            </a:endParaRPr>
          </a:p>
          <a:p>
            <a:pPr eaLnBrk="1" hangingPunct="1">
              <a:spcBef>
                <a:spcPct val="0"/>
              </a:spcBef>
              <a:spcAft>
                <a:spcPct val="30000"/>
              </a:spcAft>
            </a:pPr>
            <a:endParaRPr lang="en-US" sz="1700" dirty="0">
              <a:latin typeface="Times"/>
              <a:ea typeface="ヒラギノ角ゴ Pro W3" charset="0"/>
              <a:cs typeface="Times"/>
            </a:endParaRPr>
          </a:p>
          <a:p>
            <a:pPr eaLnBrk="1" hangingPunct="1">
              <a:spcBef>
                <a:spcPct val="0"/>
              </a:spcBef>
              <a:spcAft>
                <a:spcPct val="30000"/>
              </a:spcAft>
            </a:pPr>
            <a:r>
              <a:rPr lang="en-US" sz="1700" dirty="0" smtClean="0">
                <a:latin typeface="Times"/>
                <a:ea typeface="ヒラギノ角ゴ Pro W3" charset="0"/>
                <a:cs typeface="Times"/>
              </a:rPr>
              <a:t>When looking at the job projections, You </a:t>
            </a:r>
            <a:r>
              <a:rPr lang="en-US" sz="1700" dirty="0">
                <a:latin typeface="Times"/>
                <a:ea typeface="ヒラギノ角ゴ Pro W3" charset="0"/>
                <a:cs typeface="Times"/>
              </a:rPr>
              <a:t>need to look at </a:t>
            </a:r>
            <a:r>
              <a:rPr lang="en-US" sz="1700" u="sng" dirty="0">
                <a:latin typeface="Times"/>
                <a:ea typeface="ヒラギノ角ゴ Pro W3" charset="0"/>
                <a:cs typeface="Times"/>
              </a:rPr>
              <a:t>both</a:t>
            </a:r>
            <a:r>
              <a:rPr lang="en-US" sz="1700" dirty="0">
                <a:latin typeface="Times"/>
                <a:ea typeface="ヒラギノ角ゴ Pro W3" charset="0"/>
                <a:cs typeface="Times"/>
              </a:rPr>
              <a:t> the numbers of positions </a:t>
            </a:r>
            <a:r>
              <a:rPr lang="en-US" sz="1700" u="sng" dirty="0">
                <a:latin typeface="Times"/>
                <a:ea typeface="ヒラギノ角ゴ Pro W3" charset="0"/>
                <a:cs typeface="Times"/>
              </a:rPr>
              <a:t>and</a:t>
            </a:r>
            <a:r>
              <a:rPr lang="en-US" sz="1700" dirty="0">
                <a:latin typeface="Times"/>
                <a:ea typeface="ヒラギノ角ゴ Pro W3" charset="0"/>
                <a:cs typeface="Times"/>
              </a:rPr>
              <a:t> the percentage increase. </a:t>
            </a:r>
          </a:p>
          <a:p>
            <a:pPr eaLnBrk="1" hangingPunct="1">
              <a:spcBef>
                <a:spcPct val="0"/>
              </a:spcBef>
              <a:spcAft>
                <a:spcPct val="30000"/>
              </a:spcAft>
            </a:pPr>
            <a:endParaRPr lang="en-US" dirty="0" smtClean="0">
              <a:latin typeface="Arial" charset="0"/>
              <a:ea typeface="ヒラギノ角ゴ Pro W3" charset="0"/>
              <a:cs typeface="Arial" charset="0"/>
            </a:endParaRPr>
          </a:p>
          <a:p>
            <a:pPr eaLnBrk="1" hangingPunct="1">
              <a:spcBef>
                <a:spcPct val="0"/>
              </a:spcBef>
              <a:spcAft>
                <a:spcPct val="30000"/>
              </a:spcAft>
            </a:pPr>
            <a:r>
              <a:rPr lang="en-US" dirty="0" smtClean="0">
                <a:latin typeface="Arial" charset="0"/>
                <a:ea typeface="ヒラギノ角ゴ Pro W3" charset="0"/>
                <a:cs typeface="Arial" charset="0"/>
              </a:rPr>
              <a:t>========</a:t>
            </a:r>
            <a:endParaRPr lang="en-US" dirty="0">
              <a:solidFill>
                <a:srgbClr val="FF0000"/>
              </a:solidFill>
              <a:latin typeface="Arial" charset="0"/>
              <a:ea typeface="ヒラギノ角ゴ Pro W3" charset="0"/>
              <a:cs typeface="Arial" charset="0"/>
            </a:endParaRPr>
          </a:p>
          <a:p>
            <a:pPr eaLnBrk="1" hangingPunct="1">
              <a:spcBef>
                <a:spcPct val="0"/>
              </a:spcBef>
              <a:spcAft>
                <a:spcPct val="30000"/>
              </a:spcAft>
            </a:pPr>
            <a:r>
              <a:rPr lang="en-US" dirty="0">
                <a:solidFill>
                  <a:srgbClr val="FF0000"/>
                </a:solidFill>
                <a:latin typeface="Arial" charset="0"/>
                <a:ea typeface="ヒラギノ角ゴ Pro W3" charset="0"/>
                <a:cs typeface="Arial" charset="0"/>
              </a:rPr>
              <a:t>These data are from </a:t>
            </a:r>
            <a:r>
              <a:rPr lang="en-US" dirty="0" err="1">
                <a:solidFill>
                  <a:srgbClr val="FF0000"/>
                </a:solidFill>
                <a:latin typeface="Arial" charset="0"/>
                <a:ea typeface="ヒラギノ角ゴ Pro W3" charset="0"/>
                <a:cs typeface="Arial" charset="0"/>
              </a:rPr>
              <a:t>www.CareerOutlook.US</a:t>
            </a:r>
            <a:endParaRPr lang="en-US" dirty="0">
              <a:solidFill>
                <a:srgbClr val="FF0000"/>
              </a:solidFill>
              <a:latin typeface="Arial" charset="0"/>
              <a:ea typeface="ヒラギノ角ゴ Pro W3" charset="0"/>
              <a:cs typeface="Arial" charset="0"/>
            </a:endParaRPr>
          </a:p>
          <a:p>
            <a:pPr eaLnBrk="1" hangingPunct="1">
              <a:spcBef>
                <a:spcPct val="0"/>
              </a:spcBef>
              <a:spcAft>
                <a:spcPct val="30000"/>
              </a:spcAft>
            </a:pPr>
            <a:endParaRPr lang="en-US" dirty="0">
              <a:solidFill>
                <a:srgbClr val="FF0000"/>
              </a:solidFill>
              <a:latin typeface="Arial" charset="0"/>
              <a:ea typeface="ヒラギノ角ゴ Pro W3" charset="0"/>
              <a:cs typeface="Arial" charset="0"/>
            </a:endParaRPr>
          </a:p>
          <a:p>
            <a:r>
              <a:rPr lang="en-US" dirty="0">
                <a:solidFill>
                  <a:srgbClr val="FF0000"/>
                </a:solidFill>
                <a:latin typeface="Arial" charset="0"/>
                <a:ea typeface="ヒラギノ角ゴ Pro W3" charset="0"/>
                <a:cs typeface="ヒラギノ角ゴ Pro W3" charset="0"/>
              </a:rPr>
              <a:t>http://</a:t>
            </a:r>
            <a:r>
              <a:rPr lang="en-US" dirty="0" err="1">
                <a:solidFill>
                  <a:srgbClr val="FF0000"/>
                </a:solidFill>
                <a:latin typeface="Arial" charset="0"/>
                <a:ea typeface="ヒラギノ角ゴ Pro W3" charset="0"/>
                <a:cs typeface="ヒラギノ角ゴ Pro W3" charset="0"/>
              </a:rPr>
              <a:t>www.bls.gov</a:t>
            </a:r>
            <a:r>
              <a:rPr lang="en-US" dirty="0">
                <a:solidFill>
                  <a:srgbClr val="FF0000"/>
                </a:solidFill>
                <a:latin typeface="Arial" charset="0"/>
                <a:ea typeface="ヒラギノ角ゴ Pro W3" charset="0"/>
                <a:cs typeface="ヒラギノ角ゴ Pro W3" charset="0"/>
              </a:rPr>
              <a:t>/</a:t>
            </a:r>
            <a:r>
              <a:rPr lang="en-US" dirty="0" err="1">
                <a:solidFill>
                  <a:srgbClr val="FF0000"/>
                </a:solidFill>
                <a:latin typeface="Arial" charset="0"/>
                <a:ea typeface="ヒラギノ角ゴ Pro W3" charset="0"/>
                <a:cs typeface="ヒラギノ角ゴ Pro W3" charset="0"/>
              </a:rPr>
              <a:t>emp</a:t>
            </a:r>
            <a:r>
              <a:rPr lang="en-US" dirty="0">
                <a:solidFill>
                  <a:srgbClr val="FF0000"/>
                </a:solidFill>
                <a:latin typeface="Arial" charset="0"/>
                <a:ea typeface="ヒラギノ角ゴ Pro W3" charset="0"/>
                <a:cs typeface="ヒラギノ角ゴ Pro W3" charset="0"/>
              </a:rPr>
              <a:t>/ep_table_112.htm</a:t>
            </a:r>
          </a:p>
          <a:p>
            <a:r>
              <a:rPr lang="en-US" dirty="0">
                <a:solidFill>
                  <a:srgbClr val="FF0000"/>
                </a:solidFill>
                <a:latin typeface="Arial" charset="0"/>
                <a:ea typeface="ヒラギノ角ゴ Pro W3" charset="0"/>
                <a:cs typeface="ヒラギノ角ゴ Pro W3" charset="0"/>
              </a:rPr>
              <a:t>Education and training assignments</a:t>
            </a:r>
          </a:p>
          <a:p>
            <a:r>
              <a:rPr lang="en-US" dirty="0">
                <a:solidFill>
                  <a:srgbClr val="FF0000"/>
                </a:solidFill>
                <a:latin typeface="Arial" charset="0"/>
                <a:ea typeface="ヒラギノ角ゴ Pro W3" charset="0"/>
                <a:cs typeface="ヒラギノ角ゴ Pro W3" charset="0"/>
              </a:rPr>
              <a:t>updated January 13, 2012</a:t>
            </a:r>
          </a:p>
        </p:txBody>
      </p:sp>
    </p:spTree>
    <p:extLst>
      <p:ext uri="{BB962C8B-B14F-4D97-AF65-F5344CB8AC3E}">
        <p14:creationId xmlns:p14="http://schemas.microsoft.com/office/powerpoint/2010/main" val="12882609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0875D8A8-53D3-E647-B05C-1396DC2C2C48}" type="slidenum">
              <a:rPr lang="en-US" sz="1300"/>
              <a:pPr algn="r"/>
              <a:t>18</a:t>
            </a:fld>
            <a:endParaRPr lang="en-US" sz="1300"/>
          </a:p>
        </p:txBody>
      </p:sp>
      <p:sp>
        <p:nvSpPr>
          <p:cNvPr id="72706" name="Rectangle 2"/>
          <p:cNvSpPr>
            <a:spLocks noGrp="1" noRot="1" noChangeAspect="1" noChangeArrowheads="1" noTextEdit="1"/>
          </p:cNvSpPr>
          <p:nvPr>
            <p:ph type="sldImg"/>
          </p:nvPr>
        </p:nvSpPr>
        <p:spPr>
          <a:solidFill>
            <a:srgbClr val="FFFFFF"/>
          </a:solidFill>
          <a:ln/>
        </p:spPr>
      </p:sp>
      <p:sp>
        <p:nvSpPr>
          <p:cNvPr id="72707" name="Rectangle 3"/>
          <p:cNvSpPr>
            <a:spLocks noGrp="1" noChangeArrowheads="1"/>
          </p:cNvSpPr>
          <p:nvPr>
            <p:ph type="body" idx="1"/>
          </p:nvPr>
        </p:nvSpPr>
        <p:spPr>
          <a:xfrm>
            <a:off x="650875" y="4560888"/>
            <a:ext cx="6096000"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rmAutofit fontScale="55000" lnSpcReduction="20000"/>
          </a:bodyPr>
          <a:lstStyle/>
          <a:p>
            <a:pPr eaLnBrk="1" hangingPunct="1">
              <a:spcBef>
                <a:spcPct val="0"/>
              </a:spcBef>
              <a:spcAft>
                <a:spcPct val="30000"/>
              </a:spcAft>
            </a:pPr>
            <a:r>
              <a:rPr lang="en-US" sz="1700" dirty="0" smtClean="0">
                <a:latin typeface="Times"/>
                <a:ea typeface="ヒラギノ角ゴ Pro W3" charset="0"/>
                <a:cs typeface="Times"/>
              </a:rPr>
              <a:t>And now we flip to the bottom of the list.  This is the bottom of the list of all jobs in North Carolina based on projected demand.</a:t>
            </a:r>
          </a:p>
          <a:p>
            <a:pPr eaLnBrk="1" hangingPunct="1">
              <a:spcBef>
                <a:spcPct val="0"/>
              </a:spcBef>
              <a:spcAft>
                <a:spcPct val="30000"/>
              </a:spcAft>
            </a:pPr>
            <a:endParaRPr lang="en-US" sz="1700" dirty="0" smtClean="0">
              <a:latin typeface="Times"/>
              <a:ea typeface="ヒラギノ角ゴ Pro W3" charset="0"/>
              <a:cs typeface="Times"/>
            </a:endParaRPr>
          </a:p>
          <a:p>
            <a:pPr eaLnBrk="1" hangingPunct="1">
              <a:spcBef>
                <a:spcPct val="0"/>
              </a:spcBef>
              <a:spcAft>
                <a:spcPct val="30000"/>
              </a:spcAft>
            </a:pPr>
            <a:r>
              <a:rPr lang="en-US" sz="1700" dirty="0" smtClean="0">
                <a:latin typeface="Times"/>
                <a:ea typeface="ヒラギノ角ゴ Pro W3" charset="0"/>
                <a:cs typeface="Times"/>
              </a:rPr>
              <a:t>We </a:t>
            </a:r>
            <a:r>
              <a:rPr lang="en-US" sz="1700" dirty="0">
                <a:latin typeface="Times"/>
                <a:ea typeface="ヒラギノ角ゴ Pro W3" charset="0"/>
                <a:cs typeface="Times"/>
              </a:rPr>
              <a:t>need this many </a:t>
            </a:r>
            <a:r>
              <a:rPr lang="en-US" sz="1700" u="sng" dirty="0">
                <a:latin typeface="Times"/>
                <a:ea typeface="ヒラギノ角ゴ Pro W3" charset="0"/>
                <a:cs typeface="Times"/>
              </a:rPr>
              <a:t>less</a:t>
            </a:r>
            <a:r>
              <a:rPr lang="en-US" sz="1700" dirty="0">
                <a:latin typeface="Times"/>
                <a:ea typeface="ヒラギノ角ゴ Pro W3" charset="0"/>
                <a:cs typeface="Times"/>
              </a:rPr>
              <a:t> of each of these jobs over this </a:t>
            </a:r>
            <a:r>
              <a:rPr lang="en-US" sz="1700" dirty="0" smtClean="0">
                <a:latin typeface="Times"/>
                <a:ea typeface="ヒラギノ角ゴ Pro W3" charset="0"/>
                <a:cs typeface="Times"/>
              </a:rPr>
              <a:t>10-year projection </a:t>
            </a:r>
            <a:r>
              <a:rPr lang="en-US" sz="1700" dirty="0">
                <a:latin typeface="Times"/>
                <a:ea typeface="ヒラギノ角ゴ Pro W3" charset="0"/>
                <a:cs typeface="Times"/>
              </a:rPr>
              <a:t>period. </a:t>
            </a:r>
            <a:endParaRPr lang="en-US" sz="1700" dirty="0" smtClean="0">
              <a:latin typeface="Times"/>
              <a:ea typeface="ヒラギノ角ゴ Pro W3" charset="0"/>
              <a:cs typeface="Times"/>
            </a:endParaRPr>
          </a:p>
          <a:p>
            <a:pPr eaLnBrk="1" hangingPunct="1">
              <a:spcBef>
                <a:spcPct val="0"/>
              </a:spcBef>
              <a:spcAft>
                <a:spcPct val="30000"/>
              </a:spcAft>
            </a:pPr>
            <a:r>
              <a:rPr lang="en-US" sz="1700" dirty="0" smtClean="0">
                <a:latin typeface="Times"/>
                <a:ea typeface="ヒラギノ角ゴ Pro W3" charset="0"/>
                <a:cs typeface="Times"/>
              </a:rPr>
              <a:t> </a:t>
            </a:r>
          </a:p>
          <a:p>
            <a:pPr eaLnBrk="1" hangingPunct="1">
              <a:spcBef>
                <a:spcPct val="0"/>
              </a:spcBef>
              <a:spcAft>
                <a:spcPct val="30000"/>
              </a:spcAft>
            </a:pPr>
            <a:r>
              <a:rPr lang="en-US" sz="1700" dirty="0" smtClean="0">
                <a:latin typeface="Times"/>
                <a:ea typeface="ヒラギノ角ゴ Pro W3" charset="0"/>
                <a:cs typeface="Times"/>
              </a:rPr>
              <a:t>For </a:t>
            </a:r>
            <a:r>
              <a:rPr lang="en-US" sz="1700" u="sng" dirty="0">
                <a:latin typeface="Times"/>
                <a:ea typeface="ヒラギノ角ゴ Pro W3" charset="0"/>
                <a:cs typeface="Times"/>
              </a:rPr>
              <a:t>most</a:t>
            </a:r>
            <a:r>
              <a:rPr lang="en-US" sz="1700" dirty="0">
                <a:latin typeface="Times"/>
                <a:ea typeface="ヒラギノ角ゴ Pro W3" charset="0"/>
                <a:cs typeface="Times"/>
              </a:rPr>
              <a:t> of these positions, machines are replacing humans</a:t>
            </a:r>
            <a:r>
              <a:rPr lang="en-US" sz="1700" dirty="0" smtClean="0">
                <a:latin typeface="Times"/>
                <a:ea typeface="ヒラギノ角ゴ Pro W3" charset="0"/>
                <a:cs typeface="Times"/>
              </a:rPr>
              <a:t>.</a:t>
            </a:r>
          </a:p>
          <a:p>
            <a:pPr eaLnBrk="1" hangingPunct="1">
              <a:spcBef>
                <a:spcPct val="0"/>
              </a:spcBef>
              <a:spcAft>
                <a:spcPct val="30000"/>
              </a:spcAft>
            </a:pPr>
            <a:endParaRPr lang="en-US" sz="1700" dirty="0" smtClean="0">
              <a:latin typeface="Times"/>
              <a:ea typeface="ヒラギノ角ゴ Pro W3" charset="0"/>
              <a:cs typeface="Times"/>
            </a:endParaRPr>
          </a:p>
          <a:p>
            <a:pPr eaLnBrk="1" hangingPunct="1">
              <a:spcBef>
                <a:spcPct val="0"/>
              </a:spcBef>
              <a:spcAft>
                <a:spcPct val="30000"/>
              </a:spcAft>
            </a:pPr>
            <a:r>
              <a:rPr lang="en-US" sz="1700" dirty="0" smtClean="0">
                <a:latin typeface="Times"/>
                <a:ea typeface="ヒラギノ角ゴ Pro W3" charset="0"/>
                <a:cs typeface="Times"/>
              </a:rPr>
              <a:t>It used to be that these were the jobs you could easily get </a:t>
            </a:r>
            <a:r>
              <a:rPr lang="en-US" sz="1700" baseline="0" dirty="0" smtClean="0">
                <a:latin typeface="Times"/>
                <a:ea typeface="ヒラギノ角ゴ Pro W3" charset="0"/>
                <a:cs typeface="Times"/>
              </a:rPr>
              <a:t>if </a:t>
            </a:r>
            <a:r>
              <a:rPr lang="en-US" sz="1700" dirty="0" smtClean="0">
                <a:latin typeface="Times"/>
                <a:ea typeface="ヒラギノ角ゴ Pro W3" charset="0"/>
                <a:cs typeface="Times"/>
              </a:rPr>
              <a:t>you dropped out of high school.</a:t>
            </a:r>
          </a:p>
          <a:p>
            <a:pPr eaLnBrk="1" hangingPunct="1">
              <a:spcBef>
                <a:spcPct val="0"/>
              </a:spcBef>
              <a:spcAft>
                <a:spcPct val="30000"/>
              </a:spcAft>
            </a:pPr>
            <a:endParaRPr lang="en-US" sz="1700" baseline="0" dirty="0" smtClean="0">
              <a:latin typeface="Times"/>
              <a:ea typeface="ヒラギノ角ゴ Pro W3" charset="0"/>
              <a:cs typeface="Times"/>
            </a:endParaRPr>
          </a:p>
          <a:p>
            <a:pPr eaLnBrk="1" hangingPunct="1">
              <a:spcBef>
                <a:spcPct val="0"/>
              </a:spcBef>
              <a:spcAft>
                <a:spcPct val="30000"/>
              </a:spcAft>
            </a:pPr>
            <a:r>
              <a:rPr lang="en-US" sz="1700" baseline="0" dirty="0" smtClean="0">
                <a:latin typeface="Times"/>
                <a:ea typeface="ヒラギノ角ゴ Pro W3" charset="0"/>
                <a:cs typeface="Times"/>
              </a:rPr>
              <a:t>But the jobs you used to get without a high school education are going away.</a:t>
            </a:r>
          </a:p>
          <a:p>
            <a:pPr eaLnBrk="1" hangingPunct="1">
              <a:spcBef>
                <a:spcPct val="0"/>
              </a:spcBef>
              <a:spcAft>
                <a:spcPct val="30000"/>
              </a:spcAft>
            </a:pPr>
            <a:endParaRPr lang="en-US" sz="1700" baseline="0" dirty="0" smtClean="0">
              <a:latin typeface="Times"/>
              <a:ea typeface="ヒラギノ角ゴ Pro W3" charset="0"/>
              <a:cs typeface="Times"/>
            </a:endParaRPr>
          </a:p>
          <a:p>
            <a:pPr eaLnBrk="1" hangingPunct="1">
              <a:spcBef>
                <a:spcPct val="0"/>
              </a:spcBef>
              <a:spcAft>
                <a:spcPct val="30000"/>
              </a:spcAft>
            </a:pPr>
            <a:r>
              <a:rPr lang="en-US" sz="1700" baseline="0" dirty="0" smtClean="0">
                <a:latin typeface="Times"/>
                <a:ea typeface="ヒラギノ角ゴ Pro W3" charset="0"/>
                <a:cs typeface="Times"/>
              </a:rPr>
              <a:t>A High school education </a:t>
            </a:r>
            <a:r>
              <a:rPr lang="en-US" sz="1700" u="sng" baseline="0" dirty="0" smtClean="0">
                <a:latin typeface="Times"/>
                <a:ea typeface="ヒラギノ角ゴ Pro W3" charset="0"/>
                <a:cs typeface="Times"/>
              </a:rPr>
              <a:t>plus</a:t>
            </a:r>
            <a:r>
              <a:rPr lang="en-US" sz="1700" baseline="0" dirty="0" smtClean="0">
                <a:latin typeface="Times"/>
                <a:ea typeface="ヒラギノ角ゴ Pro W3" charset="0"/>
                <a:cs typeface="Times"/>
              </a:rPr>
              <a:t> additional training is now the </a:t>
            </a:r>
            <a:r>
              <a:rPr lang="en-US" sz="1700" u="sng" baseline="0" dirty="0" smtClean="0">
                <a:latin typeface="Times"/>
                <a:ea typeface="ヒラギノ角ゴ Pro W3" charset="0"/>
                <a:cs typeface="Times"/>
              </a:rPr>
              <a:t>new</a:t>
            </a:r>
            <a:r>
              <a:rPr lang="en-US" sz="1700" baseline="0" dirty="0" smtClean="0">
                <a:latin typeface="Times"/>
                <a:ea typeface="ヒラギノ角ゴ Pro W3" charset="0"/>
                <a:cs typeface="Times"/>
              </a:rPr>
              <a:t> </a:t>
            </a:r>
            <a:r>
              <a:rPr lang="en-US" sz="1700" u="sng" baseline="0" dirty="0" smtClean="0">
                <a:latin typeface="Times"/>
                <a:ea typeface="ヒラギノ角ゴ Pro W3" charset="0"/>
                <a:cs typeface="Times"/>
              </a:rPr>
              <a:t>minimum</a:t>
            </a:r>
            <a:r>
              <a:rPr lang="en-US" sz="1700" baseline="0" dirty="0" smtClean="0">
                <a:latin typeface="Times"/>
                <a:ea typeface="ヒラギノ角ゴ Pro W3" charset="0"/>
                <a:cs typeface="Times"/>
              </a:rPr>
              <a:t> for employment.</a:t>
            </a:r>
          </a:p>
          <a:p>
            <a:pPr eaLnBrk="1" hangingPunct="1">
              <a:spcBef>
                <a:spcPct val="0"/>
              </a:spcBef>
              <a:spcAft>
                <a:spcPct val="30000"/>
              </a:spcAft>
            </a:pPr>
            <a:endParaRPr lang="en-US" sz="1500" dirty="0">
              <a:latin typeface="Arial" charset="0"/>
              <a:ea typeface="ヒラギノ角ゴ Pro W3" charset="0"/>
              <a:cs typeface="Arial" charset="0"/>
            </a:endParaRPr>
          </a:p>
          <a:p>
            <a:pPr marL="0" marR="0" indent="0" algn="l" defTabSz="914400" rtl="0" eaLnBrk="1" fontAlgn="auto" latinLnBrk="0" hangingPunct="1">
              <a:lnSpc>
                <a:spcPct val="100000"/>
              </a:lnSpc>
              <a:spcBef>
                <a:spcPct val="0"/>
              </a:spcBef>
              <a:spcAft>
                <a:spcPct val="30000"/>
              </a:spcAft>
              <a:buClrTx/>
              <a:buSzTx/>
              <a:buFontTx/>
              <a:buNone/>
              <a:tabLst/>
              <a:defRPr/>
            </a:pPr>
            <a:r>
              <a:rPr lang="en-US" sz="1600" dirty="0" smtClean="0">
                <a:latin typeface="Times"/>
                <a:ea typeface="ヒラギノ角ゴ Pro W3" charset="0"/>
                <a:cs typeface="Times"/>
              </a:rPr>
              <a:t>Simply put - These are the jobs to stay away from.  </a:t>
            </a:r>
          </a:p>
          <a:p>
            <a:pPr eaLnBrk="1" hangingPunct="1">
              <a:spcBef>
                <a:spcPct val="0"/>
              </a:spcBef>
              <a:spcAft>
                <a:spcPct val="30000"/>
              </a:spcAft>
            </a:pPr>
            <a:endParaRPr lang="en-US" sz="1500" dirty="0">
              <a:latin typeface="Arial" charset="0"/>
              <a:ea typeface="ヒラギノ角ゴ Pro W3" charset="0"/>
              <a:cs typeface="Arial" charset="0"/>
            </a:endParaRPr>
          </a:p>
          <a:p>
            <a:pPr eaLnBrk="1" hangingPunct="1">
              <a:spcBef>
                <a:spcPct val="0"/>
              </a:spcBef>
              <a:spcAft>
                <a:spcPct val="30000"/>
              </a:spcAft>
            </a:pPr>
            <a:endParaRPr lang="en-US" sz="1500" dirty="0">
              <a:latin typeface="Arial" charset="0"/>
              <a:ea typeface="ヒラギノ角ゴ Pro W3" charset="0"/>
              <a:cs typeface="Arial" charset="0"/>
            </a:endParaRPr>
          </a:p>
          <a:p>
            <a:pPr eaLnBrk="1" hangingPunct="1">
              <a:spcBef>
                <a:spcPct val="0"/>
              </a:spcBef>
              <a:spcAft>
                <a:spcPct val="30000"/>
              </a:spcAft>
            </a:pPr>
            <a:endParaRPr lang="en-US" dirty="0">
              <a:solidFill>
                <a:srgbClr val="FF0000"/>
              </a:solidFill>
              <a:latin typeface="Arial" charset="0"/>
              <a:ea typeface="ヒラギノ角ゴ Pro W3" charset="0"/>
              <a:cs typeface="ヒラギノ角ゴ Pro W3" charset="0"/>
            </a:endParaRPr>
          </a:p>
          <a:p>
            <a:pPr eaLnBrk="1" hangingPunct="1">
              <a:spcBef>
                <a:spcPct val="0"/>
              </a:spcBef>
              <a:spcAft>
                <a:spcPct val="30000"/>
              </a:spcAft>
            </a:pPr>
            <a:r>
              <a:rPr lang="en-US" dirty="0" smtClean="0">
                <a:solidFill>
                  <a:srgbClr val="FF0000"/>
                </a:solidFill>
                <a:latin typeface="Arial" charset="0"/>
                <a:ea typeface="ヒラギノ角ゴ Pro W3" charset="0"/>
                <a:cs typeface="Arial" charset="0"/>
              </a:rPr>
              <a:t>=======</a:t>
            </a:r>
            <a:endParaRPr lang="en-US" dirty="0">
              <a:solidFill>
                <a:srgbClr val="FF0000"/>
              </a:solidFill>
              <a:latin typeface="Arial" charset="0"/>
              <a:ea typeface="ヒラギノ角ゴ Pro W3" charset="0"/>
              <a:cs typeface="Arial" charset="0"/>
            </a:endParaRPr>
          </a:p>
          <a:p>
            <a:pPr eaLnBrk="1" hangingPunct="1">
              <a:spcBef>
                <a:spcPct val="0"/>
              </a:spcBef>
              <a:spcAft>
                <a:spcPct val="30000"/>
              </a:spcAft>
            </a:pPr>
            <a:r>
              <a:rPr lang="en-US" dirty="0">
                <a:solidFill>
                  <a:srgbClr val="FF0000"/>
                </a:solidFill>
                <a:latin typeface="Arial" charset="0"/>
                <a:ea typeface="ヒラギノ角ゴ Pro W3" charset="0"/>
                <a:cs typeface="Arial" charset="0"/>
              </a:rPr>
              <a:t>These data are from </a:t>
            </a:r>
            <a:r>
              <a:rPr lang="en-US" dirty="0" err="1">
                <a:solidFill>
                  <a:srgbClr val="FF0000"/>
                </a:solidFill>
                <a:latin typeface="Arial" charset="0"/>
                <a:ea typeface="ヒラギノ角ゴ Pro W3" charset="0"/>
                <a:cs typeface="Arial" charset="0"/>
              </a:rPr>
              <a:t>www.CareerOutlook.US</a:t>
            </a:r>
            <a:endParaRPr lang="en-US" dirty="0">
              <a:solidFill>
                <a:srgbClr val="FF0000"/>
              </a:solidFill>
              <a:latin typeface="Arial" charset="0"/>
              <a:ea typeface="ヒラギノ角ゴ Pro W3" charset="0"/>
              <a:cs typeface="Arial" charset="0"/>
            </a:endParaRPr>
          </a:p>
          <a:p>
            <a:pPr eaLnBrk="1" hangingPunct="1">
              <a:spcBef>
                <a:spcPct val="0"/>
              </a:spcBef>
              <a:spcAft>
                <a:spcPct val="30000"/>
              </a:spcAft>
            </a:pPr>
            <a:endParaRPr lang="en-US" dirty="0">
              <a:solidFill>
                <a:srgbClr val="FF0000"/>
              </a:solidFill>
              <a:latin typeface="Arial" charset="0"/>
              <a:ea typeface="ヒラギノ角ゴ Pro W3" charset="0"/>
              <a:cs typeface="Arial" charset="0"/>
            </a:endParaRPr>
          </a:p>
          <a:p>
            <a:r>
              <a:rPr lang="en-US" dirty="0">
                <a:solidFill>
                  <a:srgbClr val="FF0000"/>
                </a:solidFill>
                <a:latin typeface="Arial" charset="0"/>
                <a:ea typeface="ヒラギノ角ゴ Pro W3" charset="0"/>
                <a:cs typeface="ヒラギノ角ゴ Pro W3" charset="0"/>
              </a:rPr>
              <a:t>http://</a:t>
            </a:r>
            <a:r>
              <a:rPr lang="en-US" dirty="0" err="1">
                <a:solidFill>
                  <a:srgbClr val="FF0000"/>
                </a:solidFill>
                <a:latin typeface="Arial" charset="0"/>
                <a:ea typeface="ヒラギノ角ゴ Pro W3" charset="0"/>
                <a:cs typeface="ヒラギノ角ゴ Pro W3" charset="0"/>
              </a:rPr>
              <a:t>www.bls.gov</a:t>
            </a:r>
            <a:r>
              <a:rPr lang="en-US" dirty="0">
                <a:solidFill>
                  <a:srgbClr val="FF0000"/>
                </a:solidFill>
                <a:latin typeface="Arial" charset="0"/>
                <a:ea typeface="ヒラギノ角ゴ Pro W3" charset="0"/>
                <a:cs typeface="ヒラギノ角ゴ Pro W3" charset="0"/>
              </a:rPr>
              <a:t>/</a:t>
            </a:r>
            <a:r>
              <a:rPr lang="en-US" dirty="0" err="1">
                <a:solidFill>
                  <a:srgbClr val="FF0000"/>
                </a:solidFill>
                <a:latin typeface="Arial" charset="0"/>
                <a:ea typeface="ヒラギノ角ゴ Pro W3" charset="0"/>
                <a:cs typeface="ヒラギノ角ゴ Pro W3" charset="0"/>
              </a:rPr>
              <a:t>emp</a:t>
            </a:r>
            <a:r>
              <a:rPr lang="en-US" dirty="0">
                <a:solidFill>
                  <a:srgbClr val="FF0000"/>
                </a:solidFill>
                <a:latin typeface="Arial" charset="0"/>
                <a:ea typeface="ヒラギノ角ゴ Pro W3" charset="0"/>
                <a:cs typeface="ヒラギノ角ゴ Pro W3" charset="0"/>
              </a:rPr>
              <a:t>/ep_table_112.htm</a:t>
            </a:r>
          </a:p>
          <a:p>
            <a:r>
              <a:rPr lang="en-US" dirty="0">
                <a:solidFill>
                  <a:srgbClr val="FF0000"/>
                </a:solidFill>
                <a:latin typeface="Arial" charset="0"/>
                <a:ea typeface="ヒラギノ角ゴ Pro W3" charset="0"/>
                <a:cs typeface="ヒラギノ角ゴ Pro W3" charset="0"/>
              </a:rPr>
              <a:t>Education and training assignments</a:t>
            </a:r>
          </a:p>
          <a:p>
            <a:r>
              <a:rPr lang="en-US" dirty="0">
                <a:solidFill>
                  <a:srgbClr val="FF0000"/>
                </a:solidFill>
                <a:latin typeface="Arial" charset="0"/>
                <a:ea typeface="ヒラギノ角ゴ Pro W3" charset="0"/>
                <a:cs typeface="ヒラギノ角ゴ Pro W3" charset="0"/>
              </a:rPr>
              <a:t>updated January 13, 2012</a:t>
            </a:r>
          </a:p>
          <a:p>
            <a:endParaRPr lang="en-US" dirty="0">
              <a:solidFill>
                <a:srgbClr val="FF0000"/>
              </a:solidFill>
              <a:latin typeface="Arial" charset="0"/>
              <a:ea typeface="ヒラギノ角ゴ Pro W3" charset="0"/>
              <a:cs typeface="ヒラギノ角ゴ Pro W3" charset="0"/>
            </a:endParaRPr>
          </a:p>
          <a:p>
            <a:pPr eaLnBrk="1" hangingPunct="1">
              <a:spcBef>
                <a:spcPct val="0"/>
              </a:spcBef>
              <a:spcAft>
                <a:spcPct val="30000"/>
              </a:spcAft>
            </a:pPr>
            <a:r>
              <a:rPr lang="en-US" dirty="0">
                <a:solidFill>
                  <a:srgbClr val="FF0000"/>
                </a:solidFill>
                <a:latin typeface="Arial" charset="0"/>
                <a:ea typeface="ヒラギノ角ゴ Pro W3" charset="0"/>
                <a:cs typeface="Arial" charset="0"/>
              </a:rPr>
              <a:t>Textiles – socks in NC</a:t>
            </a:r>
          </a:p>
          <a:p>
            <a:pPr eaLnBrk="1" hangingPunct="1">
              <a:spcBef>
                <a:spcPct val="0"/>
              </a:spcBef>
              <a:spcAft>
                <a:spcPct val="30000"/>
              </a:spcAft>
            </a:pPr>
            <a:r>
              <a:rPr lang="en-US" dirty="0">
                <a:solidFill>
                  <a:srgbClr val="FF0000"/>
                </a:solidFill>
                <a:latin typeface="Arial" charset="0"/>
                <a:ea typeface="ヒラギノ角ゴ Pro W3" charset="0"/>
                <a:cs typeface="Arial" charset="0"/>
              </a:rPr>
              <a:t>http://</a:t>
            </a:r>
            <a:r>
              <a:rPr lang="en-US" dirty="0" err="1">
                <a:solidFill>
                  <a:srgbClr val="FF0000"/>
                </a:solidFill>
                <a:latin typeface="Arial" charset="0"/>
                <a:ea typeface="ヒラギノ角ゴ Pro W3" charset="0"/>
                <a:cs typeface="Arial" charset="0"/>
              </a:rPr>
              <a:t>www.nctextileconnect.com</a:t>
            </a:r>
            <a:r>
              <a:rPr lang="en-US" dirty="0">
                <a:solidFill>
                  <a:srgbClr val="FF0000"/>
                </a:solidFill>
                <a:latin typeface="Arial" charset="0"/>
                <a:ea typeface="ヒラギノ角ゴ Pro W3" charset="0"/>
                <a:cs typeface="Arial" charset="0"/>
              </a:rPr>
              <a:t>/</a:t>
            </a:r>
            <a:r>
              <a:rPr lang="en-US" dirty="0" err="1">
                <a:solidFill>
                  <a:srgbClr val="FF0000"/>
                </a:solidFill>
                <a:latin typeface="Arial" charset="0"/>
                <a:ea typeface="ヒラギノ角ゴ Pro W3" charset="0"/>
                <a:cs typeface="Arial" charset="0"/>
              </a:rPr>
              <a:t>connect_detail.cfm?valuechain_catid</a:t>
            </a:r>
            <a:r>
              <a:rPr lang="en-US" dirty="0">
                <a:solidFill>
                  <a:srgbClr val="FF0000"/>
                </a:solidFill>
                <a:latin typeface="Arial" charset="0"/>
                <a:ea typeface="ヒラギノ角ゴ Pro W3" charset="0"/>
                <a:cs typeface="Arial" charset="0"/>
              </a:rPr>
              <a:t>=38</a:t>
            </a:r>
          </a:p>
          <a:p>
            <a:pPr eaLnBrk="1" hangingPunct="1">
              <a:spcBef>
                <a:spcPct val="0"/>
              </a:spcBef>
              <a:spcAft>
                <a:spcPct val="30000"/>
              </a:spcAft>
            </a:pPr>
            <a:endParaRPr lang="en-US" dirty="0">
              <a:solidFill>
                <a:srgbClr val="FF0000"/>
              </a:solidFill>
              <a:latin typeface="Arial" charset="0"/>
              <a:ea typeface="ヒラギノ角ゴ Pro W3" charset="0"/>
              <a:cs typeface="Arial" charset="0"/>
            </a:endParaRPr>
          </a:p>
          <a:p>
            <a:pPr eaLnBrk="1" hangingPunct="1">
              <a:spcBef>
                <a:spcPct val="0"/>
              </a:spcBef>
              <a:spcAft>
                <a:spcPct val="30000"/>
              </a:spcAft>
            </a:pPr>
            <a:r>
              <a:rPr lang="en-US" dirty="0">
                <a:solidFill>
                  <a:srgbClr val="FF0000"/>
                </a:solidFill>
                <a:latin typeface="Arial" charset="0"/>
                <a:ea typeface="ヒラギノ角ゴ Pro W3" charset="0"/>
                <a:cs typeface="Arial" charset="0"/>
              </a:rPr>
              <a:t>Socks made in USA</a:t>
            </a:r>
          </a:p>
          <a:p>
            <a:pPr eaLnBrk="1" hangingPunct="1">
              <a:spcBef>
                <a:spcPct val="0"/>
              </a:spcBef>
              <a:spcAft>
                <a:spcPct val="30000"/>
              </a:spcAft>
            </a:pPr>
            <a:r>
              <a:rPr lang="en-US" dirty="0">
                <a:solidFill>
                  <a:srgbClr val="FF0000"/>
                </a:solidFill>
                <a:latin typeface="Arial" charset="0"/>
                <a:ea typeface="ヒラギノ角ゴ Pro W3" charset="0"/>
                <a:cs typeface="ヒラギノ角ゴ Pro W3" charset="0"/>
              </a:rPr>
              <a:t>http://</a:t>
            </a:r>
            <a:r>
              <a:rPr lang="en-US" dirty="0" err="1">
                <a:solidFill>
                  <a:srgbClr val="FF0000"/>
                </a:solidFill>
                <a:latin typeface="Arial" charset="0"/>
                <a:ea typeface="ヒラギノ角ゴ Pro W3" charset="0"/>
                <a:cs typeface="ヒラギノ角ゴ Pro W3" charset="0"/>
              </a:rPr>
              <a:t>www.americansworking.com</a:t>
            </a:r>
            <a:r>
              <a:rPr lang="en-US" dirty="0">
                <a:solidFill>
                  <a:srgbClr val="FF0000"/>
                </a:solidFill>
                <a:latin typeface="Arial" charset="0"/>
                <a:ea typeface="ヒラギノ角ゴ Pro W3" charset="0"/>
                <a:cs typeface="ヒラギノ角ゴ Pro W3" charset="0"/>
              </a:rPr>
              <a:t>/</a:t>
            </a:r>
            <a:r>
              <a:rPr lang="en-US" dirty="0" err="1">
                <a:solidFill>
                  <a:srgbClr val="FF0000"/>
                </a:solidFill>
                <a:latin typeface="Arial" charset="0"/>
                <a:ea typeface="ヒラギノ角ゴ Pro W3" charset="0"/>
                <a:cs typeface="ヒラギノ角ゴ Pro W3" charset="0"/>
              </a:rPr>
              <a:t>socks.html</a:t>
            </a:r>
            <a:endParaRPr lang="en-US" dirty="0">
              <a:solidFill>
                <a:srgbClr val="FF0000"/>
              </a:solidFill>
              <a:latin typeface="Arial" charset="0"/>
              <a:ea typeface="ヒラギノ角ゴ Pro W3" charset="0"/>
              <a:cs typeface="ヒラギノ角ゴ Pro W3" charset="0"/>
            </a:endParaRPr>
          </a:p>
          <a:p>
            <a:pPr eaLnBrk="1" hangingPunct="1">
              <a:spcBef>
                <a:spcPct val="0"/>
              </a:spcBef>
              <a:spcAft>
                <a:spcPct val="30000"/>
              </a:spcAft>
            </a:pPr>
            <a:endParaRPr lang="en-US" dirty="0">
              <a:latin typeface="Arial" charset="0"/>
              <a:ea typeface="ヒラギノ角ゴ Pro W3" charset="0"/>
              <a:cs typeface="ヒラギノ角ゴ Pro W3" charset="0"/>
            </a:endParaRPr>
          </a:p>
          <a:p>
            <a:pPr eaLnBrk="1" hangingPunct="1">
              <a:spcBef>
                <a:spcPct val="0"/>
              </a:spcBef>
              <a:spcAft>
                <a:spcPct val="30000"/>
              </a:spcAft>
            </a:pPr>
            <a:endParaRPr lang="en-US"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38043701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smtClean="0"/>
              <a:t>Now let’s look at salaries.</a:t>
            </a:r>
          </a:p>
          <a:p>
            <a:endParaRPr lang="en-US" dirty="0" smtClean="0"/>
          </a:p>
          <a:p>
            <a:r>
              <a:rPr lang="en-US" dirty="0" smtClean="0"/>
              <a:t>For the next series of slides, you will see the high demand jobs in North Carolina listed by education or training requirements.</a:t>
            </a:r>
          </a:p>
          <a:p>
            <a:endParaRPr lang="en-US" dirty="0" smtClean="0"/>
          </a:p>
          <a:p>
            <a:r>
              <a:rPr lang="en-US" dirty="0" smtClean="0"/>
              <a:t>The numbers you see are the </a:t>
            </a:r>
            <a:r>
              <a:rPr lang="en-US" u="sng" dirty="0" smtClean="0"/>
              <a:t>average starting salaries </a:t>
            </a:r>
            <a:r>
              <a:rPr lang="en-US" dirty="0" smtClean="0"/>
              <a:t>in North Carolina for each occupation.</a:t>
            </a:r>
          </a:p>
          <a:p>
            <a:endParaRPr lang="en-US" dirty="0" smtClean="0"/>
          </a:p>
          <a:p>
            <a:r>
              <a:rPr lang="en-US" dirty="0" smtClean="0"/>
              <a:t>This particular</a:t>
            </a:r>
            <a:r>
              <a:rPr lang="en-US" baseline="0" dirty="0" smtClean="0"/>
              <a:t> </a:t>
            </a:r>
            <a:r>
              <a:rPr lang="en-US" dirty="0" smtClean="0"/>
              <a:t>list shows the high-projected demand occupations that require Short on-the-job training, which means you can get the job without any special</a:t>
            </a:r>
            <a:r>
              <a:rPr lang="en-US" baseline="0" dirty="0" smtClean="0"/>
              <a:t> </a:t>
            </a:r>
            <a:r>
              <a:rPr lang="en-US" dirty="0" smtClean="0"/>
              <a:t>training,</a:t>
            </a:r>
            <a:r>
              <a:rPr lang="en-US" baseline="0" dirty="0" smtClean="0"/>
              <a:t> and </a:t>
            </a:r>
            <a:r>
              <a:rPr lang="en-US" dirty="0" smtClean="0"/>
              <a:t>be</a:t>
            </a:r>
            <a:r>
              <a:rPr lang="en-US" baseline="0" dirty="0" smtClean="0"/>
              <a:t> trained on the job in </a:t>
            </a:r>
            <a:r>
              <a:rPr lang="en-US" dirty="0" smtClean="0"/>
              <a:t>less than one month. </a:t>
            </a:r>
          </a:p>
          <a:p>
            <a:endParaRPr lang="en-US" dirty="0" smtClean="0"/>
          </a:p>
          <a:p>
            <a:r>
              <a:rPr lang="en-US" dirty="0" smtClean="0"/>
              <a:t>No college is required for these occupations.</a:t>
            </a:r>
          </a:p>
          <a:p>
            <a:endParaRPr lang="en-US" dirty="0" smtClean="0"/>
          </a:p>
          <a:p>
            <a:r>
              <a:rPr lang="en-US" dirty="0" smtClean="0"/>
              <a:t>You</a:t>
            </a:r>
            <a:r>
              <a:rPr lang="en-US" baseline="0" dirty="0" smtClean="0"/>
              <a:t> can see that most of these are the “helper” positions in healthcare and construction.</a:t>
            </a:r>
            <a:endParaRPr lang="en-US" dirty="0" smtClean="0"/>
          </a:p>
          <a:p>
            <a:endParaRPr lang="en-US" dirty="0" smtClean="0"/>
          </a:p>
          <a:p>
            <a:r>
              <a:rPr lang="en-US" dirty="0" smtClean="0"/>
              <a:t>I have had a few of these jobs.</a:t>
            </a:r>
          </a:p>
          <a:p>
            <a:endParaRPr lang="en-US" dirty="0" smtClean="0"/>
          </a:p>
          <a:p>
            <a:endParaRPr lang="en-US" dirty="0" smtClean="0"/>
          </a:p>
          <a:p>
            <a:r>
              <a:rPr lang="en-US" dirty="0" smtClean="0"/>
              <a:t>=====</a:t>
            </a:r>
          </a:p>
          <a:p>
            <a:endParaRPr lang="en-US" dirty="0" smtClean="0"/>
          </a:p>
          <a:p>
            <a:r>
              <a:rPr lang="en-US" dirty="0" smtClean="0"/>
              <a:t>These are all ”high demand”</a:t>
            </a:r>
            <a:r>
              <a:rPr lang="en-US" baseline="0" dirty="0" smtClean="0"/>
              <a:t> occupations, projected to have over 2.1 percent growth per year over the 2012-2022 projection period.</a:t>
            </a:r>
          </a:p>
          <a:p>
            <a:endParaRPr lang="en-US" baseline="0" dirty="0" smtClean="0"/>
          </a:p>
          <a:p>
            <a:r>
              <a:rPr lang="en-US" dirty="0" smtClean="0"/>
              <a:t>Estimated average salary for all entry-level (first-year) workers in this occupation in North Carolina in 2014.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19</a:t>
            </a:fld>
            <a:endParaRPr lang="en-US"/>
          </a:p>
        </p:txBody>
      </p:sp>
    </p:spTree>
    <p:extLst>
      <p:ext uri="{BB962C8B-B14F-4D97-AF65-F5344CB8AC3E}">
        <p14:creationId xmlns:p14="http://schemas.microsoft.com/office/powerpoint/2010/main" val="149216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going to focus on a piece of the labor market information, and specifically that information a job seeker needs to help them decide on a career pathway.</a:t>
            </a:r>
          </a:p>
          <a:p>
            <a:endParaRPr lang="en-US" dirty="0" smtClean="0"/>
          </a:p>
          <a:p>
            <a:endParaRPr lang="en-US" dirty="0" smtClean="0"/>
          </a:p>
          <a:p>
            <a:endParaRPr lang="en-US" dirty="0" smtClean="0"/>
          </a:p>
          <a:p>
            <a:r>
              <a:rPr lang="en-US" dirty="0" smtClean="0"/>
              <a:t>======</a:t>
            </a:r>
          </a:p>
          <a:p>
            <a:r>
              <a:rPr lang="en-US" dirty="0" smtClean="0"/>
              <a:t>http://</a:t>
            </a:r>
            <a:r>
              <a:rPr lang="en-US" dirty="0" err="1" smtClean="0"/>
              <a:t>www.thefreedictionary.com</a:t>
            </a:r>
            <a:r>
              <a:rPr lang="en-US" dirty="0" smtClean="0"/>
              <a:t>/</a:t>
            </a:r>
            <a:r>
              <a:rPr lang="en-US" dirty="0" err="1" smtClean="0"/>
              <a:t>labor+market</a:t>
            </a:r>
            <a:endParaRPr lang="en-US" dirty="0" smtClean="0"/>
          </a:p>
          <a:p>
            <a:endParaRPr lang="en-US" dirty="0" smtClean="0"/>
          </a:p>
          <a:p>
            <a:r>
              <a:rPr lang="en-US" dirty="0" smtClean="0"/>
              <a:t>http://</a:t>
            </a:r>
            <a:r>
              <a:rPr lang="en-US" dirty="0" err="1" smtClean="0"/>
              <a:t>www.lmiontheweb.org</a:t>
            </a:r>
            <a:r>
              <a:rPr lang="en-US" dirty="0" smtClean="0"/>
              <a:t>/</a:t>
            </a:r>
            <a:r>
              <a:rPr lang="en-US" dirty="0" err="1" smtClean="0"/>
              <a:t>WhatWeDo</a:t>
            </a:r>
            <a:r>
              <a:rPr lang="en-US" dirty="0" smtClean="0"/>
              <a:t>/Publications/downloads/2014-06-27_-_Defining_Labor_Market_Information.pdf</a:t>
            </a: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a:t>
            </a:fld>
            <a:endParaRPr lang="en-US"/>
          </a:p>
        </p:txBody>
      </p:sp>
    </p:spTree>
    <p:extLst>
      <p:ext uri="{BB962C8B-B14F-4D97-AF65-F5344CB8AC3E}">
        <p14:creationId xmlns:p14="http://schemas.microsoft.com/office/powerpoint/2010/main" val="6599497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This list shows the high-projected demand occupations that require Moderate on-the-job training, which means you can be</a:t>
            </a:r>
            <a:r>
              <a:rPr lang="en-US" baseline="0" dirty="0" smtClean="0"/>
              <a:t> trained on the job in </a:t>
            </a:r>
            <a:r>
              <a:rPr lang="en-US" dirty="0" smtClean="0"/>
              <a:t>less than one year. </a:t>
            </a:r>
          </a:p>
          <a:p>
            <a:endParaRPr lang="en-US" dirty="0" smtClean="0"/>
          </a:p>
          <a:p>
            <a:r>
              <a:rPr lang="en-US" dirty="0" smtClean="0"/>
              <a:t>No college is </a:t>
            </a:r>
            <a:r>
              <a:rPr lang="en-US" u="sng" dirty="0" smtClean="0"/>
              <a:t>required</a:t>
            </a:r>
            <a:r>
              <a:rPr lang="en-US" dirty="0" smtClean="0"/>
              <a:t> for these occupations, -- </a:t>
            </a:r>
          </a:p>
          <a:p>
            <a:r>
              <a:rPr lang="en-US" dirty="0" smtClean="0"/>
              <a:t>though community colleges and other technical schools do offer training in these areas, -- </a:t>
            </a:r>
          </a:p>
          <a:p>
            <a:r>
              <a:rPr lang="en-US" dirty="0" smtClean="0"/>
              <a:t>and if you had the classroom training, it might make you more hirable.</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Once again - </a:t>
            </a:r>
            <a:r>
              <a:rPr lang="en-US" baseline="0" dirty="0" smtClean="0"/>
              <a:t>most of these are the “helper” positions in healthcare and construction.</a:t>
            </a:r>
            <a:endParaRPr lang="en-US" dirty="0" smtClean="0"/>
          </a:p>
          <a:p>
            <a:endParaRPr lang="en-US" dirty="0" smtClean="0"/>
          </a:p>
          <a:p>
            <a:endParaRPr lang="en-US" dirty="0" smtClean="0"/>
          </a:p>
          <a:p>
            <a:endParaRPr lang="en-US" dirty="0" smtClean="0"/>
          </a:p>
          <a:p>
            <a:endParaRPr lang="en-US" dirty="0" smtClean="0"/>
          </a:p>
          <a:p>
            <a:r>
              <a:rPr lang="en-US" dirty="0" smtClean="0"/>
              <a:t>=====</a:t>
            </a:r>
          </a:p>
          <a:p>
            <a:endParaRPr lang="en-US" dirty="0" smtClean="0"/>
          </a:p>
          <a:p>
            <a:r>
              <a:rPr lang="en-US" dirty="0" smtClean="0"/>
              <a:t>These are all ”high demand”</a:t>
            </a:r>
            <a:r>
              <a:rPr lang="en-US" baseline="0" dirty="0" smtClean="0"/>
              <a:t> occupations, projected to have over 2.1 percent growth per year over the 2012-2022 projection period.</a:t>
            </a:r>
          </a:p>
          <a:p>
            <a:endParaRPr lang="en-US" baseline="0" dirty="0" smtClean="0"/>
          </a:p>
          <a:p>
            <a:r>
              <a:rPr lang="en-US" dirty="0" smtClean="0"/>
              <a:t>Estimated average salary for all entry-level (first-year) workers in this occupation in North Carolina in 2014. Technically it is the annual 10th percentile wage.</a:t>
            </a:r>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20</a:t>
            </a:fld>
            <a:endParaRPr lang="en-US"/>
          </a:p>
        </p:txBody>
      </p:sp>
    </p:spTree>
    <p:extLst>
      <p:ext uri="{BB962C8B-B14F-4D97-AF65-F5344CB8AC3E}">
        <p14:creationId xmlns:p14="http://schemas.microsoft.com/office/powerpoint/2010/main" val="13795358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smtClean="0"/>
              <a:t>This list shows the high-projected demand occupations that require Long on-the-job training, which means that it takes more</a:t>
            </a:r>
            <a:r>
              <a:rPr lang="en-US" baseline="0" dirty="0" smtClean="0"/>
              <a:t> than a year to be thoroughly trained</a:t>
            </a:r>
            <a:r>
              <a:rPr lang="en-US" dirty="0" smtClean="0"/>
              <a:t>. </a:t>
            </a:r>
          </a:p>
          <a:p>
            <a:endParaRPr lang="en-US" dirty="0" smtClean="0"/>
          </a:p>
          <a:p>
            <a:r>
              <a:rPr lang="en-US" dirty="0" smtClean="0"/>
              <a:t>Although college is not </a:t>
            </a:r>
            <a:r>
              <a:rPr lang="en-US" u="sng" dirty="0" smtClean="0"/>
              <a:t>required</a:t>
            </a:r>
            <a:r>
              <a:rPr lang="en-US" dirty="0" smtClean="0"/>
              <a:t> for these occupations, community colleges and other technical schools do offer training in these areas.</a:t>
            </a:r>
            <a:r>
              <a:rPr lang="en-US" baseline="0" dirty="0" smtClean="0"/>
              <a:t> These courses could be offered through continuing education.</a:t>
            </a:r>
          </a:p>
          <a:p>
            <a:endParaRPr lang="en-US" baseline="0" dirty="0" smtClean="0"/>
          </a:p>
          <a:p>
            <a:r>
              <a:rPr lang="en-US" baseline="0" dirty="0" smtClean="0"/>
              <a:t>Many of these occupations could be entered through an apprenticeship program, which would combine learning on the job with learning in a classroom.</a:t>
            </a:r>
          </a:p>
          <a:p>
            <a:endParaRPr lang="en-US" baseline="0" dirty="0" smtClean="0"/>
          </a:p>
          <a:p>
            <a:r>
              <a:rPr lang="en-US" baseline="0" dirty="0" smtClean="0"/>
              <a:t>--</a:t>
            </a:r>
          </a:p>
          <a:p>
            <a:r>
              <a:rPr lang="en-US" baseline="0" dirty="0" smtClean="0"/>
              <a:t>Next time you get on an elevator, -- just remember that the installer did </a:t>
            </a:r>
            <a:r>
              <a:rPr lang="en-US" u="sng" baseline="0" dirty="0" smtClean="0"/>
              <a:t>not</a:t>
            </a:r>
            <a:r>
              <a:rPr lang="en-US" baseline="0" dirty="0" smtClean="0"/>
              <a:t> </a:t>
            </a:r>
            <a:r>
              <a:rPr lang="en-US" u="sng" baseline="0" dirty="0" smtClean="0"/>
              <a:t>have </a:t>
            </a:r>
            <a:r>
              <a:rPr lang="en-US" baseline="0" dirty="0" smtClean="0"/>
              <a:t>to go to college.</a:t>
            </a:r>
            <a:endParaRPr lang="en-US" dirty="0" smtClean="0"/>
          </a:p>
          <a:p>
            <a:endParaRPr lang="en-US" dirty="0" smtClean="0"/>
          </a:p>
          <a:p>
            <a:endParaRPr lang="en-US" dirty="0" smtClean="0"/>
          </a:p>
          <a:p>
            <a:endParaRPr lang="en-US" dirty="0" smtClean="0"/>
          </a:p>
          <a:p>
            <a:r>
              <a:rPr lang="en-US" dirty="0" smtClean="0"/>
              <a:t>=====</a:t>
            </a:r>
          </a:p>
          <a:p>
            <a:endParaRPr lang="en-US" dirty="0" smtClean="0"/>
          </a:p>
          <a:p>
            <a:r>
              <a:rPr lang="en-US" dirty="0" smtClean="0"/>
              <a:t>These are all ”high demand”</a:t>
            </a:r>
            <a:r>
              <a:rPr lang="en-US" baseline="0" dirty="0" smtClean="0"/>
              <a:t> occupations, projected to have over 2.1 percent growth per year over the 2012-2022 projection period.</a:t>
            </a:r>
          </a:p>
          <a:p>
            <a:endParaRPr lang="en-US" baseline="0" dirty="0" smtClean="0"/>
          </a:p>
          <a:p>
            <a:r>
              <a:rPr lang="en-US" dirty="0" smtClean="0"/>
              <a:t>Estimated average salary for all entry-level (first-year) workers in this occupation in North Carolina in 2014.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21</a:t>
            </a:fld>
            <a:endParaRPr lang="en-US"/>
          </a:p>
        </p:txBody>
      </p:sp>
    </p:spTree>
    <p:extLst>
      <p:ext uri="{BB962C8B-B14F-4D97-AF65-F5344CB8AC3E}">
        <p14:creationId xmlns:p14="http://schemas.microsoft.com/office/powerpoint/2010/main" val="17117396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dirty="0" smtClean="0"/>
              <a:t>Now we get into the occupations that require come kind of college or technical school coursework before getting hired.</a:t>
            </a:r>
          </a:p>
          <a:p>
            <a:endParaRPr lang="en-US" dirty="0" smtClean="0"/>
          </a:p>
          <a:p>
            <a:r>
              <a:rPr lang="en-US" dirty="0" smtClean="0"/>
              <a:t>This list shows the high-projected demand occupations that require a One- or two-year program at a community college or trade</a:t>
            </a:r>
            <a:r>
              <a:rPr lang="en-US" baseline="0" dirty="0" smtClean="0"/>
              <a:t> school.  This could be a certificate or a diploma program.</a:t>
            </a:r>
          </a:p>
          <a:p>
            <a:endParaRPr lang="en-US" baseline="0" dirty="0" smtClean="0"/>
          </a:p>
          <a:p>
            <a:r>
              <a:rPr lang="en-US" baseline="0" dirty="0" smtClean="0"/>
              <a:t>You can see the starting salaries are not much higher than the on-the-job training.</a:t>
            </a:r>
          </a:p>
          <a:p>
            <a:endParaRPr lang="en-US" baseline="0" dirty="0" smtClean="0"/>
          </a:p>
          <a:p>
            <a:r>
              <a:rPr lang="en-US" baseline="0" dirty="0" smtClean="0"/>
              <a:t>Note that most of these are in the healthcare industry.</a:t>
            </a:r>
          </a:p>
          <a:p>
            <a:endParaRPr lang="en-US" dirty="0" smtClean="0"/>
          </a:p>
          <a:p>
            <a:r>
              <a:rPr lang="en-US" dirty="0" smtClean="0"/>
              <a:t>=====</a:t>
            </a:r>
          </a:p>
          <a:p>
            <a:endParaRPr lang="en-US" dirty="0" smtClean="0"/>
          </a:p>
          <a:p>
            <a:r>
              <a:rPr lang="en-US" dirty="0" smtClean="0"/>
              <a:t>These are all ”high demand”</a:t>
            </a:r>
            <a:r>
              <a:rPr lang="en-US" baseline="0" dirty="0" smtClean="0"/>
              <a:t> occupations, projected to have over 2.1 percent growth per year over the 2012-2022 projection period.</a:t>
            </a:r>
          </a:p>
          <a:p>
            <a:endParaRPr lang="en-US" baseline="0" dirty="0" smtClean="0"/>
          </a:p>
          <a:p>
            <a:r>
              <a:rPr lang="en-US" dirty="0" smtClean="0"/>
              <a:t>Estimated average salary for all entry-level (first-year) workers in this occupation in North Carolina in 2014.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22</a:t>
            </a:fld>
            <a:endParaRPr lang="en-US"/>
          </a:p>
        </p:txBody>
      </p:sp>
    </p:spTree>
    <p:extLst>
      <p:ext uri="{BB962C8B-B14F-4D97-AF65-F5344CB8AC3E}">
        <p14:creationId xmlns:p14="http://schemas.microsoft.com/office/powerpoint/2010/main" val="3930574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smtClean="0"/>
              <a:t>Now we start to see a jump in some of the salaries.</a:t>
            </a:r>
          </a:p>
          <a:p>
            <a:endParaRPr lang="en-US" dirty="0" smtClean="0"/>
          </a:p>
          <a:p>
            <a:r>
              <a:rPr lang="en-US" dirty="0" smtClean="0"/>
              <a:t>This list shows the high-projected demand occupations in North Carolina that require a Associate's degree,</a:t>
            </a:r>
            <a:r>
              <a:rPr lang="en-US" baseline="0" dirty="0" smtClean="0"/>
              <a:t> which is a </a:t>
            </a:r>
            <a:r>
              <a:rPr lang="en-US" dirty="0" smtClean="0"/>
              <a:t>two-year degree program at a community college or technical school</a:t>
            </a:r>
            <a:r>
              <a:rPr lang="en-US" baseline="0" dirty="0" smtClean="0"/>
              <a:t>.  </a:t>
            </a:r>
          </a:p>
          <a:p>
            <a:endParaRPr lang="en-US" baseline="0" dirty="0" smtClean="0"/>
          </a:p>
          <a:p>
            <a:r>
              <a:rPr lang="en-US" baseline="0" dirty="0" smtClean="0"/>
              <a:t>Note that most of these occupations are the “helping” or “assisting”-type jobs in the Healthcare industry.  We saw a lot of these on the last slide as well. </a:t>
            </a:r>
          </a:p>
          <a:p>
            <a:endParaRPr lang="en-US" baseline="0" dirty="0" smtClean="0"/>
          </a:p>
          <a:p>
            <a:r>
              <a:rPr lang="en-US" baseline="0" dirty="0" smtClean="0"/>
              <a:t>All of the “assisting”-type jobs in the Healthcare industry are in high demand, -- were in high demand throughout the recent recession, -- and should stay in high demand for many years to come -- to help support the aging baby boomers.</a:t>
            </a:r>
          </a:p>
          <a:p>
            <a:endParaRPr lang="en-US" baseline="0" dirty="0" smtClean="0"/>
          </a:p>
          <a:p>
            <a:r>
              <a:rPr lang="en-US" baseline="0" dirty="0" smtClean="0"/>
              <a:t>The starting salary for public school teachers in North Carolina is $35,000. Think about the difference in repaying student loans for these two. Four years at a state university costs </a:t>
            </a:r>
            <a:r>
              <a:rPr lang="en-US" u="sng" baseline="0" dirty="0" smtClean="0"/>
              <a:t>ten</a:t>
            </a:r>
            <a:r>
              <a:rPr lang="en-US" baseline="0" dirty="0" smtClean="0"/>
              <a:t> times as much as a two-year degree.</a:t>
            </a:r>
          </a:p>
          <a:p>
            <a:endParaRPr lang="en-US" dirty="0" smtClean="0"/>
          </a:p>
          <a:p>
            <a:r>
              <a:rPr lang="en-US" dirty="0" smtClean="0"/>
              <a:t>=====</a:t>
            </a:r>
          </a:p>
          <a:p>
            <a:endParaRPr lang="en-US" dirty="0" smtClean="0"/>
          </a:p>
          <a:p>
            <a:r>
              <a:rPr lang="en-US" dirty="0" smtClean="0"/>
              <a:t>These are all ”high demand”</a:t>
            </a:r>
            <a:r>
              <a:rPr lang="en-US" baseline="0" dirty="0" smtClean="0"/>
              <a:t> occupations, projected to have over 2.1 percent growth per year over the 2012-2022 projection period.</a:t>
            </a:r>
          </a:p>
          <a:p>
            <a:endParaRPr lang="en-US" baseline="0" dirty="0" smtClean="0"/>
          </a:p>
          <a:p>
            <a:r>
              <a:rPr lang="en-US" dirty="0" smtClean="0"/>
              <a:t>Estimated average salary for all entry-level (first-year) workers in this occupation in North Carolina in 2014.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23</a:t>
            </a:fld>
            <a:endParaRPr lang="en-US"/>
          </a:p>
        </p:txBody>
      </p:sp>
    </p:spTree>
    <p:extLst>
      <p:ext uri="{BB962C8B-B14F-4D97-AF65-F5344CB8AC3E}">
        <p14:creationId xmlns:p14="http://schemas.microsoft.com/office/powerpoint/2010/main" val="3377524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And now the Bachelor's degree – a four-year degree program at a college or university is required to get these jobs.</a:t>
            </a:r>
          </a:p>
          <a:p>
            <a:endParaRPr lang="en-US" dirty="0" smtClean="0"/>
          </a:p>
          <a:p>
            <a:r>
              <a:rPr lang="en-US" dirty="0" smtClean="0"/>
              <a:t>The starting salaries are a little higher than most Associate degrees, but not all.</a:t>
            </a:r>
          </a:p>
          <a:p>
            <a:endParaRPr lang="en-US" dirty="0" smtClean="0"/>
          </a:p>
          <a:p>
            <a:r>
              <a:rPr lang="en-US" dirty="0" smtClean="0"/>
              <a:t>=====</a:t>
            </a:r>
          </a:p>
          <a:p>
            <a:endParaRPr lang="en-US" dirty="0" smtClean="0"/>
          </a:p>
          <a:p>
            <a:r>
              <a:rPr lang="en-US" dirty="0" smtClean="0"/>
              <a:t>These are all ”high demand”</a:t>
            </a:r>
            <a:r>
              <a:rPr lang="en-US" baseline="0" dirty="0" smtClean="0"/>
              <a:t> occupations, projected to have over 2.1 percent growth per year over the 2012-2022 projection period.</a:t>
            </a:r>
          </a:p>
          <a:p>
            <a:endParaRPr lang="en-US" baseline="0" dirty="0" smtClean="0"/>
          </a:p>
          <a:p>
            <a:r>
              <a:rPr lang="en-US" dirty="0" smtClean="0"/>
              <a:t>Estimated average salary for all entry-level (first-year) workers in this occupation in North Carolina in 2014.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24</a:t>
            </a:fld>
            <a:endParaRPr lang="en-US"/>
          </a:p>
        </p:txBody>
      </p:sp>
    </p:spTree>
    <p:extLst>
      <p:ext uri="{BB962C8B-B14F-4D97-AF65-F5344CB8AC3E}">
        <p14:creationId xmlns:p14="http://schemas.microsoft.com/office/powerpoint/2010/main" val="8066523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occupations require a Bachelor's degree - plus related work experience. These are typically management occupations.  You don’t get these jobs right out of college.</a:t>
            </a:r>
          </a:p>
          <a:p>
            <a:endParaRPr lang="en-US" dirty="0" smtClean="0"/>
          </a:p>
          <a:p>
            <a:r>
              <a:rPr lang="en-US" dirty="0" smtClean="0"/>
              <a:t>=====</a:t>
            </a:r>
          </a:p>
          <a:p>
            <a:endParaRPr lang="en-US" dirty="0" smtClean="0"/>
          </a:p>
          <a:p>
            <a:r>
              <a:rPr lang="en-US" dirty="0" smtClean="0"/>
              <a:t>These are all ”high demand”</a:t>
            </a:r>
            <a:r>
              <a:rPr lang="en-US" baseline="0" dirty="0" smtClean="0"/>
              <a:t> occupations, projected to have over 2.1 percent growth per year over the 2012-2022 projection period.</a:t>
            </a:r>
          </a:p>
          <a:p>
            <a:endParaRPr lang="en-US" baseline="0" dirty="0" smtClean="0"/>
          </a:p>
          <a:p>
            <a:r>
              <a:rPr lang="en-US" dirty="0" smtClean="0"/>
              <a:t>Estimated average salary for all entry-level (first-year) workers in this occupation in North Carolina in 2014.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25</a:t>
            </a:fld>
            <a:endParaRPr lang="en-US"/>
          </a:p>
        </p:txBody>
      </p:sp>
    </p:spTree>
    <p:extLst>
      <p:ext uri="{BB962C8B-B14F-4D97-AF65-F5344CB8AC3E}">
        <p14:creationId xmlns:p14="http://schemas.microsoft.com/office/powerpoint/2010/main" val="3415980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dirty="0" smtClean="0"/>
              <a:t>Here are the high-demand jobs in</a:t>
            </a:r>
            <a:r>
              <a:rPr lang="en-US" baseline="0" dirty="0" smtClean="0"/>
              <a:t> North Carolina that require a </a:t>
            </a:r>
            <a:r>
              <a:rPr lang="en-US" dirty="0" smtClean="0"/>
              <a:t>Master's degree – that’s two or more years after Bachelor's degree. </a:t>
            </a:r>
          </a:p>
          <a:p>
            <a:endParaRPr lang="en-US" dirty="0" smtClean="0"/>
          </a:p>
          <a:p>
            <a:r>
              <a:rPr lang="en-US" dirty="0" smtClean="0"/>
              <a:t>The salaries are not really any higher than</a:t>
            </a:r>
            <a:r>
              <a:rPr lang="en-US" baseline="0" dirty="0" smtClean="0"/>
              <a:t> the bachelor degree jobs, but these occupations require the extra two years of training.</a:t>
            </a:r>
          </a:p>
          <a:p>
            <a:endParaRPr lang="en-US" baseline="0" dirty="0" smtClean="0"/>
          </a:p>
          <a:p>
            <a:r>
              <a:rPr lang="en-US" baseline="0" dirty="0" smtClean="0"/>
              <a:t>Remember that we are just looking at starting salaries. In some industries the average salary is much higher than the starting salary, -- but not always.</a:t>
            </a:r>
            <a:endParaRPr lang="en-US" dirty="0" smtClean="0"/>
          </a:p>
          <a:p>
            <a:endParaRPr lang="en-US" dirty="0" smtClean="0"/>
          </a:p>
          <a:p>
            <a:r>
              <a:rPr lang="en-US" dirty="0" smtClean="0"/>
              <a:t>=====</a:t>
            </a:r>
          </a:p>
          <a:p>
            <a:endParaRPr lang="en-US" dirty="0" smtClean="0"/>
          </a:p>
          <a:p>
            <a:r>
              <a:rPr lang="en-US" dirty="0" smtClean="0"/>
              <a:t>These are all ”high demand”</a:t>
            </a:r>
            <a:r>
              <a:rPr lang="en-US" baseline="0" dirty="0" smtClean="0"/>
              <a:t> occupations, projected to have over 2.1 percent growth per year over the 2012-2022 projection period.</a:t>
            </a:r>
          </a:p>
          <a:p>
            <a:endParaRPr lang="en-US" baseline="0" dirty="0" smtClean="0"/>
          </a:p>
          <a:p>
            <a:r>
              <a:rPr lang="en-US" dirty="0" smtClean="0"/>
              <a:t>Estimated average salary for all entry-level (first-year) workers in this occupation in North Carolina in 2014.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26</a:t>
            </a:fld>
            <a:endParaRPr lang="en-US"/>
          </a:p>
        </p:txBody>
      </p:sp>
    </p:spTree>
    <p:extLst>
      <p:ext uri="{BB962C8B-B14F-4D97-AF65-F5344CB8AC3E}">
        <p14:creationId xmlns:p14="http://schemas.microsoft.com/office/powerpoint/2010/main" val="15599369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Here are the Professional and Doctorate degrees that are projected to be in high demand in North Carolina.</a:t>
            </a:r>
          </a:p>
          <a:p>
            <a:r>
              <a:rPr lang="en-US" dirty="0" smtClean="0"/>
              <a:t>- that’s three or more years after a Bachelor's degree. </a:t>
            </a:r>
          </a:p>
          <a:p>
            <a:endParaRPr lang="en-US" baseline="0" dirty="0" smtClean="0"/>
          </a:p>
          <a:p>
            <a:r>
              <a:rPr lang="en-US" baseline="0" dirty="0" smtClean="0"/>
              <a:t>Note that the starting salary for several of these occupations are similar to some of the starting salaries for an Associate Degree.</a:t>
            </a:r>
          </a:p>
          <a:p>
            <a:endParaRPr lang="en-US" dirty="0" smtClean="0"/>
          </a:p>
          <a:p>
            <a:r>
              <a:rPr lang="en-US" dirty="0" smtClean="0"/>
              <a:t>The first two on the list are greater</a:t>
            </a:r>
            <a:r>
              <a:rPr lang="en-US" baseline="0" dirty="0" smtClean="0"/>
              <a:t> than 187,200 dollars, which is the highest possible salary in the government data.</a:t>
            </a:r>
          </a:p>
          <a:p>
            <a:endParaRPr lang="en-US" baseline="0" dirty="0" smtClean="0"/>
          </a:p>
          <a:p>
            <a:r>
              <a:rPr lang="en-US" baseline="0" dirty="0" smtClean="0"/>
              <a:t>The big thing to learn form these charts is that salary is often higher with more education, but not always. We have seen many instances where high salaries can be earned with little education.</a:t>
            </a:r>
            <a:endParaRPr lang="en-US" dirty="0" smtClean="0"/>
          </a:p>
          <a:p>
            <a:endParaRPr lang="en-US" dirty="0" smtClean="0"/>
          </a:p>
          <a:p>
            <a:r>
              <a:rPr lang="en-US" dirty="0" smtClean="0"/>
              <a:t>=====</a:t>
            </a:r>
          </a:p>
          <a:p>
            <a:endParaRPr lang="en-US" dirty="0" smtClean="0"/>
          </a:p>
          <a:p>
            <a:r>
              <a:rPr lang="en-US" dirty="0" smtClean="0"/>
              <a:t>These are all ”high demand”</a:t>
            </a:r>
            <a:r>
              <a:rPr lang="en-US" baseline="0" dirty="0" smtClean="0"/>
              <a:t> occupations, projected to have over 2.1 percent growth per year over the 2012-2022 projection period.</a:t>
            </a:r>
          </a:p>
          <a:p>
            <a:endParaRPr lang="en-US" baseline="0" dirty="0" smtClean="0"/>
          </a:p>
          <a:p>
            <a:r>
              <a:rPr lang="en-US" dirty="0" smtClean="0"/>
              <a:t>Estimated average salary for all entry-level (first-year) workers in this occupation in North Carolina in 2014.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27</a:t>
            </a:fld>
            <a:endParaRPr lang="en-US"/>
          </a:p>
        </p:txBody>
      </p:sp>
    </p:spTree>
    <p:extLst>
      <p:ext uri="{BB962C8B-B14F-4D97-AF65-F5344CB8AC3E}">
        <p14:creationId xmlns:p14="http://schemas.microsoft.com/office/powerpoint/2010/main" val="15004660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08983E1-5C8D-A748-9AE2-A5593680F42A}" type="slidenum">
              <a:rPr lang="en-US" sz="1300"/>
              <a:pPr/>
              <a:t>28</a:t>
            </a:fld>
            <a:endParaRPr lang="en-US" sz="1300"/>
          </a:p>
        </p:txBody>
      </p:sp>
      <p:sp>
        <p:nvSpPr>
          <p:cNvPr id="35842" name="Rectangle 2"/>
          <p:cNvSpPr>
            <a:spLocks noGrp="1" noRot="1" noChangeAspect="1" noChangeArrowheads="1" noTextEdit="1"/>
          </p:cNvSpPr>
          <p:nvPr>
            <p:ph type="sldImg"/>
          </p:nvPr>
        </p:nvSpPr>
        <p:spPr>
          <a:solidFill>
            <a:srgbClr val="FFFFFF"/>
          </a:solidFill>
          <a:ln/>
        </p:spPr>
      </p:sp>
      <p:sp>
        <p:nvSpPr>
          <p:cNvPr id="35843" name="Rectangle 3"/>
          <p:cNvSpPr>
            <a:spLocks noGrp="1" noChangeArrowheads="1"/>
          </p:cNvSpPr>
          <p:nvPr>
            <p:ph type="body" idx="1"/>
          </p:nvPr>
        </p:nvSpPr>
        <p:spPr>
          <a:xfrm>
            <a:off x="650875" y="4560888"/>
            <a:ext cx="5851525"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rmAutofit fontScale="40000" lnSpcReduction="20000"/>
          </a:bodyPr>
          <a:lstStyle/>
          <a:p>
            <a:pPr eaLnBrk="1" hangingPunct="1">
              <a:spcBef>
                <a:spcPct val="0"/>
              </a:spcBef>
            </a:pPr>
            <a:r>
              <a:rPr lang="en-US" sz="1700" dirty="0" smtClean="0">
                <a:latin typeface="Times"/>
                <a:ea typeface="ヒラギノ角ゴ Pro W3" charset="0"/>
                <a:cs typeface="Times"/>
              </a:rPr>
              <a:t>Who likes pie?</a:t>
            </a:r>
          </a:p>
          <a:p>
            <a:pPr eaLnBrk="1" hangingPunct="1">
              <a:spcBef>
                <a:spcPct val="0"/>
              </a:spcBef>
            </a:pPr>
            <a:endParaRPr lang="en-US" sz="1700" dirty="0" smtClean="0">
              <a:latin typeface="Times"/>
              <a:ea typeface="ヒラギノ角ゴ Pro W3" charset="0"/>
              <a:cs typeface="Times"/>
            </a:endParaRPr>
          </a:p>
          <a:p>
            <a:pPr eaLnBrk="1" hangingPunct="1">
              <a:spcBef>
                <a:spcPct val="0"/>
              </a:spcBef>
            </a:pPr>
            <a:r>
              <a:rPr lang="en-US" sz="1700" dirty="0" smtClean="0">
                <a:latin typeface="Times"/>
                <a:ea typeface="ヒラギノ角ゴ Pro W3" charset="0"/>
                <a:cs typeface="Times"/>
              </a:rPr>
              <a:t>Here you see the </a:t>
            </a:r>
            <a:r>
              <a:rPr lang="en-US" sz="1700" dirty="0">
                <a:latin typeface="Times"/>
                <a:ea typeface="ヒラギノ角ゴ Pro W3" charset="0"/>
                <a:cs typeface="Times"/>
              </a:rPr>
              <a:t>breakdown of the </a:t>
            </a:r>
            <a:r>
              <a:rPr lang="en-US" sz="1700" u="sng" dirty="0">
                <a:latin typeface="Times"/>
                <a:ea typeface="ヒラギノ角ゴ Pro W3" charset="0"/>
                <a:cs typeface="Times"/>
              </a:rPr>
              <a:t>minimum</a:t>
            </a:r>
            <a:r>
              <a:rPr lang="en-US" sz="1700" dirty="0">
                <a:latin typeface="Times"/>
                <a:ea typeface="ヒラギノ角ゴ Pro W3" charset="0"/>
                <a:cs typeface="Times"/>
              </a:rPr>
              <a:t> education required </a:t>
            </a:r>
            <a:r>
              <a:rPr lang="en-US" sz="1700" dirty="0" smtClean="0">
                <a:latin typeface="Times"/>
                <a:ea typeface="ヒラギノ角ゴ Pro W3" charset="0"/>
                <a:cs typeface="Times"/>
              </a:rPr>
              <a:t>-- for </a:t>
            </a:r>
            <a:r>
              <a:rPr lang="en-US" sz="1700" u="sng" dirty="0">
                <a:latin typeface="Times"/>
                <a:ea typeface="ヒラギノ角ゴ Pro W3" charset="0"/>
                <a:cs typeface="Times"/>
              </a:rPr>
              <a:t>all</a:t>
            </a:r>
            <a:r>
              <a:rPr lang="en-US" sz="1700" dirty="0">
                <a:latin typeface="Times"/>
                <a:ea typeface="ヒラギノ角ゴ Pro W3" charset="0"/>
                <a:cs typeface="Times"/>
              </a:rPr>
              <a:t> </a:t>
            </a:r>
            <a:r>
              <a:rPr lang="en-US" sz="1700" dirty="0" smtClean="0">
                <a:latin typeface="Times"/>
                <a:ea typeface="ヒラギノ角ゴ Pro W3" charset="0"/>
                <a:cs typeface="Times"/>
              </a:rPr>
              <a:t>job openings</a:t>
            </a:r>
            <a:r>
              <a:rPr lang="en-US" sz="1700" baseline="0" dirty="0" smtClean="0">
                <a:latin typeface="Times"/>
                <a:ea typeface="ヒラギノ角ゴ Pro W3" charset="0"/>
                <a:cs typeface="Times"/>
              </a:rPr>
              <a:t> </a:t>
            </a:r>
            <a:r>
              <a:rPr lang="en-US" sz="1700" dirty="0" smtClean="0">
                <a:latin typeface="Times"/>
                <a:ea typeface="ヒラギノ角ゴ Pro W3" charset="0"/>
                <a:cs typeface="Times"/>
              </a:rPr>
              <a:t>projected </a:t>
            </a:r>
            <a:r>
              <a:rPr lang="en-US" sz="1700" dirty="0">
                <a:latin typeface="Times"/>
                <a:ea typeface="ヒラギノ角ゴ Pro W3" charset="0"/>
                <a:cs typeface="Times"/>
              </a:rPr>
              <a:t>in North Carolina </a:t>
            </a:r>
            <a:r>
              <a:rPr lang="en-US" sz="1700" dirty="0" smtClean="0">
                <a:latin typeface="Times"/>
                <a:ea typeface="ヒラギノ角ゴ Pro W3" charset="0"/>
                <a:cs typeface="Times"/>
              </a:rPr>
              <a:t>– during the 2012-2022 projection period.</a:t>
            </a:r>
            <a:endParaRPr lang="en-US" sz="1700" dirty="0">
              <a:latin typeface="Times"/>
              <a:ea typeface="ヒラギノ角ゴ Pro W3" charset="0"/>
              <a:cs typeface="Times"/>
            </a:endParaRPr>
          </a:p>
          <a:p>
            <a:pPr eaLnBrk="1" hangingPunct="1">
              <a:spcBef>
                <a:spcPct val="0"/>
              </a:spcBef>
            </a:pPr>
            <a:endParaRPr lang="en-US" sz="1700" dirty="0">
              <a:latin typeface="Times"/>
              <a:ea typeface="ヒラギノ角ゴ Pro W3" charset="0"/>
              <a:cs typeface="Times"/>
            </a:endParaRPr>
          </a:p>
          <a:p>
            <a:pPr eaLnBrk="1" hangingPunct="1">
              <a:spcBef>
                <a:spcPct val="0"/>
              </a:spcBef>
            </a:pPr>
            <a:r>
              <a:rPr lang="en-US" sz="1700" dirty="0">
                <a:latin typeface="Times"/>
                <a:ea typeface="ヒラギノ角ゴ Pro W3" charset="0"/>
                <a:cs typeface="Times"/>
              </a:rPr>
              <a:t>The </a:t>
            </a:r>
            <a:r>
              <a:rPr lang="en-US" sz="1700" u="sng" dirty="0">
                <a:latin typeface="Times"/>
                <a:ea typeface="ヒラギノ角ゴ Pro W3" charset="0"/>
                <a:cs typeface="Times"/>
              </a:rPr>
              <a:t>red</a:t>
            </a:r>
            <a:r>
              <a:rPr lang="en-US" sz="1700" dirty="0">
                <a:latin typeface="Times"/>
                <a:ea typeface="ヒラギノ角ゴ Pro W3" charset="0"/>
                <a:cs typeface="Times"/>
              </a:rPr>
              <a:t> jobs require </a:t>
            </a:r>
            <a:r>
              <a:rPr lang="en-US" sz="1700" u="sng" dirty="0">
                <a:latin typeface="Times"/>
                <a:ea typeface="ヒラギノ角ゴ Pro W3" charset="0"/>
                <a:cs typeface="Times"/>
              </a:rPr>
              <a:t>four</a:t>
            </a:r>
            <a:r>
              <a:rPr lang="en-US" sz="1700" dirty="0">
                <a:latin typeface="Times"/>
                <a:ea typeface="ヒラギノ角ゴ Pro W3" charset="0"/>
                <a:cs typeface="Times"/>
              </a:rPr>
              <a:t> or more years of college.</a:t>
            </a:r>
          </a:p>
          <a:p>
            <a:pPr eaLnBrk="1" hangingPunct="1">
              <a:spcBef>
                <a:spcPct val="0"/>
              </a:spcBef>
            </a:pPr>
            <a:endParaRPr lang="en-US" sz="1700" dirty="0">
              <a:latin typeface="Times"/>
              <a:ea typeface="ヒラギノ角ゴ Pro W3" charset="0"/>
              <a:cs typeface="Times"/>
            </a:endParaRPr>
          </a:p>
          <a:p>
            <a:pPr eaLnBrk="1" hangingPunct="1">
              <a:spcBef>
                <a:spcPct val="0"/>
              </a:spcBef>
            </a:pPr>
            <a:r>
              <a:rPr lang="en-US" sz="1700" u="sng" dirty="0">
                <a:latin typeface="Times"/>
                <a:ea typeface="ヒラギノ角ゴ Pro W3" charset="0"/>
                <a:cs typeface="Times"/>
              </a:rPr>
              <a:t>Green</a:t>
            </a:r>
            <a:r>
              <a:rPr lang="en-US" sz="1700" dirty="0">
                <a:latin typeface="Times"/>
                <a:ea typeface="ヒラギノ角ゴ Pro W3" charset="0"/>
                <a:cs typeface="Times"/>
              </a:rPr>
              <a:t> jobs require </a:t>
            </a:r>
            <a:r>
              <a:rPr lang="en-US" sz="1700" u="sng" dirty="0" smtClean="0">
                <a:latin typeface="Times"/>
                <a:ea typeface="ヒラギノ角ゴ Pro W3" charset="0"/>
                <a:cs typeface="Times"/>
              </a:rPr>
              <a:t>one</a:t>
            </a:r>
            <a:r>
              <a:rPr lang="en-US" sz="1700" dirty="0" smtClean="0">
                <a:latin typeface="Times"/>
                <a:ea typeface="ヒラギノ角ゴ Pro W3" charset="0"/>
                <a:cs typeface="Times"/>
              </a:rPr>
              <a:t> </a:t>
            </a:r>
            <a:r>
              <a:rPr lang="en-US" sz="1700" dirty="0">
                <a:latin typeface="Times"/>
                <a:ea typeface="ヒラギノ角ゴ Pro W3" charset="0"/>
                <a:cs typeface="Times"/>
              </a:rPr>
              <a:t>or </a:t>
            </a:r>
            <a:r>
              <a:rPr lang="en-US" sz="1700" u="sng" dirty="0">
                <a:latin typeface="Times"/>
                <a:ea typeface="ヒラギノ角ゴ Pro W3" charset="0"/>
                <a:cs typeface="Times"/>
              </a:rPr>
              <a:t>two</a:t>
            </a:r>
            <a:r>
              <a:rPr lang="en-US" sz="1700" dirty="0">
                <a:latin typeface="Times"/>
                <a:ea typeface="ヒラギノ角ゴ Pro W3" charset="0"/>
                <a:cs typeface="Times"/>
              </a:rPr>
              <a:t> years of college.</a:t>
            </a:r>
          </a:p>
          <a:p>
            <a:pPr eaLnBrk="1" hangingPunct="1">
              <a:spcBef>
                <a:spcPct val="0"/>
              </a:spcBef>
            </a:pPr>
            <a:endParaRPr lang="en-US" sz="1700" dirty="0">
              <a:latin typeface="Times"/>
              <a:ea typeface="ヒラギノ角ゴ Pro W3" charset="0"/>
              <a:cs typeface="Times"/>
            </a:endParaRPr>
          </a:p>
          <a:p>
            <a:pPr eaLnBrk="1" hangingPunct="1">
              <a:spcBef>
                <a:spcPct val="0"/>
              </a:spcBef>
            </a:pPr>
            <a:r>
              <a:rPr lang="en-US" sz="1700" dirty="0">
                <a:latin typeface="Times"/>
                <a:ea typeface="ヒラギノ角ゴ Pro W3" charset="0"/>
                <a:cs typeface="Times"/>
              </a:rPr>
              <a:t>You will notice that the </a:t>
            </a:r>
            <a:r>
              <a:rPr lang="en-US" sz="1700" u="sng" dirty="0">
                <a:latin typeface="Times"/>
                <a:ea typeface="ヒラギノ角ゴ Pro W3" charset="0"/>
                <a:cs typeface="Times"/>
              </a:rPr>
              <a:t>largest</a:t>
            </a:r>
            <a:r>
              <a:rPr lang="en-US" sz="1700" dirty="0">
                <a:latin typeface="Times"/>
                <a:ea typeface="ヒラギノ角ゴ Pro W3" charset="0"/>
                <a:cs typeface="Times"/>
              </a:rPr>
              <a:t> portion, in </a:t>
            </a:r>
            <a:r>
              <a:rPr lang="en-US" sz="1700" u="sng" dirty="0">
                <a:latin typeface="Times"/>
                <a:ea typeface="ヒラギノ角ゴ Pro W3" charset="0"/>
                <a:cs typeface="Times"/>
              </a:rPr>
              <a:t>blue</a:t>
            </a:r>
            <a:r>
              <a:rPr lang="en-US" sz="1700" dirty="0">
                <a:latin typeface="Times"/>
                <a:ea typeface="ヒラギノ角ゴ Pro W3" charset="0"/>
                <a:cs typeface="Times"/>
              </a:rPr>
              <a:t>, are the jobs that do </a:t>
            </a:r>
            <a:r>
              <a:rPr lang="en-US" sz="1700" u="sng" dirty="0">
                <a:latin typeface="Times"/>
                <a:ea typeface="ヒラギノ角ゴ Pro W3" charset="0"/>
                <a:cs typeface="Times"/>
              </a:rPr>
              <a:t>not</a:t>
            </a:r>
            <a:r>
              <a:rPr lang="en-US" sz="1700" dirty="0">
                <a:latin typeface="Times"/>
                <a:ea typeface="ヒラギノ角ゴ Pro W3" charset="0"/>
                <a:cs typeface="Times"/>
              </a:rPr>
              <a:t> require </a:t>
            </a:r>
            <a:r>
              <a:rPr lang="en-US" sz="1700" u="sng" dirty="0">
                <a:latin typeface="Times"/>
                <a:ea typeface="ヒラギノ角ゴ Pro W3" charset="0"/>
                <a:cs typeface="Times"/>
              </a:rPr>
              <a:t>any </a:t>
            </a:r>
            <a:r>
              <a:rPr lang="en-US" sz="1700" dirty="0">
                <a:latin typeface="Times"/>
                <a:ea typeface="ヒラギノ角ゴ Pro W3" charset="0"/>
                <a:cs typeface="Times"/>
              </a:rPr>
              <a:t>education past high school in order to get the job.  </a:t>
            </a:r>
            <a:r>
              <a:rPr lang="en-US" sz="1700" dirty="0" smtClean="0">
                <a:latin typeface="Times"/>
                <a:ea typeface="ヒラギノ角ゴ Pro W3" charset="0"/>
                <a:cs typeface="Times"/>
              </a:rPr>
              <a:t>They </a:t>
            </a:r>
            <a:r>
              <a:rPr lang="en-US" sz="1700" u="sng" dirty="0" smtClean="0">
                <a:latin typeface="Times"/>
                <a:ea typeface="ヒラギノ角ゴ Pro W3" charset="0"/>
                <a:cs typeface="Times"/>
              </a:rPr>
              <a:t>do</a:t>
            </a:r>
            <a:r>
              <a:rPr lang="en-US" sz="1700" dirty="0" smtClean="0">
                <a:latin typeface="Times"/>
                <a:ea typeface="ヒラギノ角ゴ Pro W3" charset="0"/>
                <a:cs typeface="Times"/>
              </a:rPr>
              <a:t> </a:t>
            </a:r>
            <a:r>
              <a:rPr lang="en-US" sz="1700" dirty="0">
                <a:latin typeface="Times"/>
                <a:ea typeface="ヒラギノ角ゴ Pro W3" charset="0"/>
                <a:cs typeface="Times"/>
              </a:rPr>
              <a:t>require various amounts of </a:t>
            </a:r>
            <a:r>
              <a:rPr lang="en-US" sz="1700" dirty="0" smtClean="0">
                <a:latin typeface="Times"/>
                <a:ea typeface="ヒラギノ角ゴ Pro W3" charset="0"/>
                <a:cs typeface="Times"/>
              </a:rPr>
              <a:t>On-The-Job Training, and they</a:t>
            </a:r>
            <a:r>
              <a:rPr lang="en-US" sz="1700" baseline="0" dirty="0" smtClean="0">
                <a:latin typeface="Times"/>
                <a:ea typeface="ヒラギノ角ゴ Pro W3" charset="0"/>
                <a:cs typeface="Times"/>
              </a:rPr>
              <a:t> might require some college or technical school course work, but not a full college certificate or degree</a:t>
            </a:r>
            <a:r>
              <a:rPr lang="en-US" sz="1700" dirty="0" smtClean="0">
                <a:latin typeface="Times"/>
                <a:ea typeface="ヒラギノ角ゴ Pro W3" charset="0"/>
                <a:cs typeface="Times"/>
              </a:rPr>
              <a:t>.</a:t>
            </a:r>
          </a:p>
          <a:p>
            <a:pPr eaLnBrk="1" hangingPunct="1">
              <a:spcBef>
                <a:spcPct val="0"/>
              </a:spcBef>
            </a:pPr>
            <a:endParaRPr lang="en-US" sz="1700" dirty="0" smtClean="0">
              <a:latin typeface="Times"/>
              <a:ea typeface="ヒラギノ角ゴ Pro W3" charset="0"/>
              <a:cs typeface="Times"/>
            </a:endParaRPr>
          </a:p>
          <a:p>
            <a:pPr eaLnBrk="1" hangingPunct="1"/>
            <a:r>
              <a:rPr lang="en-US" sz="1800" dirty="0" smtClean="0">
                <a:latin typeface="Times"/>
                <a:ea typeface="ヒラギノ角ゴ Pro W3" charset="0"/>
                <a:cs typeface="Times"/>
              </a:rPr>
              <a:t>Most of the blue jobs have college certificate</a:t>
            </a:r>
            <a:r>
              <a:rPr lang="en-US" sz="1800" baseline="0" dirty="0" smtClean="0">
                <a:latin typeface="Times"/>
                <a:ea typeface="ヒラギノ角ゴ Pro W3" charset="0"/>
                <a:cs typeface="Times"/>
              </a:rPr>
              <a:t> programs, which are not required to get hired, </a:t>
            </a:r>
            <a:r>
              <a:rPr lang="en-US" sz="1800" dirty="0" smtClean="0">
                <a:latin typeface="Times"/>
                <a:ea typeface="ヒラギノ角ゴ Pro W3" charset="0"/>
                <a:cs typeface="Times"/>
              </a:rPr>
              <a:t>-- but in these days of high unemployment, the postsecondary education is </a:t>
            </a:r>
            <a:r>
              <a:rPr lang="en-US" sz="1800" u="sng" dirty="0" smtClean="0">
                <a:latin typeface="Times"/>
                <a:ea typeface="ヒラギノ角ゴ Pro W3" charset="0"/>
                <a:cs typeface="Times"/>
              </a:rPr>
              <a:t>preferred</a:t>
            </a:r>
            <a:r>
              <a:rPr lang="en-US" sz="1800" dirty="0" smtClean="0">
                <a:latin typeface="Times"/>
                <a:ea typeface="ヒラギノ角ゴ Pro W3" charset="0"/>
                <a:cs typeface="Times"/>
              </a:rPr>
              <a:t>, -- and you will be </a:t>
            </a:r>
            <a:r>
              <a:rPr lang="en-US" sz="1800" u="sng" dirty="0" smtClean="0">
                <a:latin typeface="Times"/>
                <a:ea typeface="ヒラギノ角ゴ Pro W3" charset="0"/>
                <a:cs typeface="Times"/>
              </a:rPr>
              <a:t>more</a:t>
            </a:r>
            <a:r>
              <a:rPr lang="en-US" sz="1800" dirty="0" smtClean="0">
                <a:latin typeface="Times"/>
                <a:ea typeface="ヒラギノ角ゴ Pro W3" charset="0"/>
                <a:cs typeface="Times"/>
              </a:rPr>
              <a:t> likely to get </a:t>
            </a:r>
            <a:r>
              <a:rPr lang="en-US" sz="1800" u="sng" dirty="0" smtClean="0">
                <a:latin typeface="Times"/>
                <a:ea typeface="ヒラギノ角ゴ Pro W3" charset="0"/>
                <a:cs typeface="Times"/>
              </a:rPr>
              <a:t>hired</a:t>
            </a:r>
            <a:r>
              <a:rPr lang="en-US" sz="1800" dirty="0" smtClean="0">
                <a:latin typeface="Times"/>
                <a:ea typeface="ヒラギノ角ゴ Pro W3" charset="0"/>
                <a:cs typeface="Times"/>
              </a:rPr>
              <a:t>, and </a:t>
            </a:r>
            <a:r>
              <a:rPr lang="en-US" sz="1800" u="sng" dirty="0" smtClean="0">
                <a:latin typeface="Times"/>
                <a:ea typeface="ヒラギノ角ゴ Pro W3" charset="0"/>
                <a:cs typeface="Times"/>
              </a:rPr>
              <a:t>might</a:t>
            </a:r>
            <a:r>
              <a:rPr lang="en-US" sz="1800" dirty="0" smtClean="0">
                <a:latin typeface="Times"/>
                <a:ea typeface="ヒラギノ角ゴ Pro W3" charset="0"/>
                <a:cs typeface="Times"/>
              </a:rPr>
              <a:t> start at a higher </a:t>
            </a:r>
            <a:r>
              <a:rPr lang="en-US" sz="1800" u="sng" dirty="0" smtClean="0">
                <a:latin typeface="Times"/>
                <a:ea typeface="ヒラギノ角ゴ Pro W3" charset="0"/>
                <a:cs typeface="Times"/>
              </a:rPr>
              <a:t>salary</a:t>
            </a:r>
            <a:r>
              <a:rPr lang="en-US" sz="1800" dirty="0" smtClean="0">
                <a:latin typeface="Times"/>
                <a:ea typeface="ヒラギノ角ゴ Pro W3" charset="0"/>
                <a:cs typeface="Times"/>
              </a:rPr>
              <a:t>.</a:t>
            </a:r>
          </a:p>
          <a:p>
            <a:pPr eaLnBrk="1" hangingPunct="1">
              <a:spcBef>
                <a:spcPct val="0"/>
              </a:spcBef>
            </a:pPr>
            <a:endParaRPr lang="en-US" sz="1700" dirty="0">
              <a:latin typeface="Times"/>
              <a:ea typeface="ヒラギノ角ゴ Pro W3" charset="0"/>
              <a:cs typeface="Times"/>
            </a:endParaRPr>
          </a:p>
          <a:p>
            <a:pPr eaLnBrk="1" hangingPunct="1">
              <a:spcBef>
                <a:spcPct val="0"/>
              </a:spcBef>
            </a:pPr>
            <a:r>
              <a:rPr lang="en-US" sz="1700" dirty="0">
                <a:latin typeface="Times"/>
                <a:ea typeface="ヒラギノ角ゴ Pro W3" charset="0"/>
                <a:cs typeface="Times"/>
              </a:rPr>
              <a:t>The </a:t>
            </a:r>
            <a:r>
              <a:rPr lang="en-US" sz="1700" dirty="0" smtClean="0">
                <a:latin typeface="Times"/>
                <a:ea typeface="ヒラギノ角ゴ Pro W3" charset="0"/>
                <a:cs typeface="Times"/>
              </a:rPr>
              <a:t>7.9 percent </a:t>
            </a:r>
            <a:r>
              <a:rPr lang="en-US" sz="1700" dirty="0">
                <a:latin typeface="Times"/>
                <a:ea typeface="ヒラギノ角ゴ Pro W3" charset="0"/>
                <a:cs typeface="Times"/>
              </a:rPr>
              <a:t>in the gray slice of the pie requires previous work </a:t>
            </a:r>
            <a:r>
              <a:rPr lang="en-US" sz="1700" dirty="0" smtClean="0">
                <a:latin typeface="Times"/>
                <a:ea typeface="ヒラギノ角ゴ Pro W3" charset="0"/>
                <a:cs typeface="Times"/>
              </a:rPr>
              <a:t>experience and no specific educational training. </a:t>
            </a:r>
            <a:r>
              <a:rPr lang="en-US" sz="1700" dirty="0">
                <a:latin typeface="Times"/>
                <a:ea typeface="ヒラギノ角ゴ Pro W3" charset="0"/>
                <a:cs typeface="Times"/>
              </a:rPr>
              <a:t>Think of this as the worker who rises up to become the shop </a:t>
            </a:r>
            <a:r>
              <a:rPr lang="en-US" sz="1700" dirty="0" smtClean="0">
                <a:latin typeface="Times"/>
                <a:ea typeface="ヒラギノ角ゴ Pro W3" charset="0"/>
                <a:cs typeface="Times"/>
              </a:rPr>
              <a:t>foreman or a manager.</a:t>
            </a:r>
          </a:p>
          <a:p>
            <a:pPr eaLnBrk="1" hangingPunct="1">
              <a:spcBef>
                <a:spcPct val="0"/>
              </a:spcBef>
            </a:pPr>
            <a:endParaRPr lang="en-US" sz="1700" dirty="0" smtClean="0">
              <a:latin typeface="Times"/>
              <a:ea typeface="ヒラギノ角ゴ Pro W3" charset="0"/>
              <a:cs typeface="Times"/>
            </a:endParaRPr>
          </a:p>
          <a:p>
            <a:pPr eaLnBrk="1" hangingPunct="1">
              <a:spcBef>
                <a:spcPct val="0"/>
              </a:spcBef>
            </a:pPr>
            <a:r>
              <a:rPr lang="en-US" sz="1700" baseline="0" dirty="0" smtClean="0">
                <a:latin typeface="Times"/>
                <a:ea typeface="ヒラギノ角ゴ Pro W3" charset="0"/>
                <a:cs typeface="Times"/>
              </a:rPr>
              <a:t>Too many people think that a four-year degree is the ticket to the best jobs, but as you see here -- only one fourth of the job openings projected over the next ten years will require a four-year degree.  </a:t>
            </a:r>
          </a:p>
          <a:p>
            <a:pPr eaLnBrk="1" hangingPunct="1">
              <a:spcBef>
                <a:spcPct val="0"/>
              </a:spcBef>
            </a:pPr>
            <a:endParaRPr lang="en-US" sz="1700" baseline="0" dirty="0" smtClean="0">
              <a:latin typeface="Times"/>
              <a:ea typeface="ヒラギノ角ゴ Pro W3" charset="0"/>
              <a:cs typeface="Times"/>
            </a:endParaRPr>
          </a:p>
          <a:p>
            <a:pPr eaLnBrk="1" hangingPunct="1">
              <a:spcBef>
                <a:spcPct val="0"/>
              </a:spcBef>
            </a:pPr>
            <a:r>
              <a:rPr lang="en-US" sz="1700" baseline="0" dirty="0" smtClean="0">
                <a:latin typeface="Times"/>
                <a:ea typeface="ヒラギノ角ゴ Pro W3" charset="0"/>
                <a:cs typeface="Times"/>
              </a:rPr>
              <a:t>This has been true for many years, and we will likely continue this same trend into the future.</a:t>
            </a:r>
            <a:endParaRPr lang="en-US" sz="1700" dirty="0">
              <a:latin typeface="Times"/>
              <a:ea typeface="ヒラギノ角ゴ Pro W3" charset="0"/>
              <a:cs typeface="Times"/>
            </a:endParaRPr>
          </a:p>
          <a:p>
            <a:pPr eaLnBrk="1" hangingPunct="1">
              <a:spcBef>
                <a:spcPct val="0"/>
              </a:spcBef>
            </a:pPr>
            <a:endParaRPr lang="en-US" dirty="0">
              <a:latin typeface="Arial" charset="0"/>
              <a:ea typeface="ヒラギノ角ゴ Pro W3" charset="0"/>
              <a:cs typeface="ヒラギノ角ゴ Pro W3" charset="0"/>
            </a:endParaRPr>
          </a:p>
          <a:p>
            <a:pPr eaLnBrk="1" hangingPunct="1">
              <a:spcBef>
                <a:spcPct val="0"/>
              </a:spcBef>
            </a:pPr>
            <a:r>
              <a:rPr lang="en-US" dirty="0" smtClean="0">
                <a:latin typeface="Arial" charset="0"/>
                <a:ea typeface="ヒラギノ角ゴ Pro W3" charset="0"/>
                <a:cs typeface="ヒラギノ角ゴ Pro W3" charset="0"/>
              </a:rPr>
              <a:t>====</a:t>
            </a:r>
          </a:p>
          <a:p>
            <a:pPr eaLnBrk="1" hangingPunct="1">
              <a:spcBef>
                <a:spcPct val="0"/>
              </a:spcBef>
            </a:pPr>
            <a:endParaRPr lang="en-US" dirty="0">
              <a:latin typeface="Arial" charset="0"/>
              <a:ea typeface="ヒラギノ角ゴ Pro W3" charset="0"/>
              <a:cs typeface="ヒラギノ角ゴ Pro W3" charset="0"/>
            </a:endParaRPr>
          </a:p>
          <a:p>
            <a:pPr eaLnBrk="1" hangingPunct="1">
              <a:spcBef>
                <a:spcPct val="0"/>
              </a:spcBef>
            </a:pPr>
            <a:r>
              <a:rPr lang="en-US" dirty="0">
                <a:latin typeface="Arial" charset="0"/>
                <a:ea typeface="ヒラギノ角ゴ Pro W3" charset="0"/>
                <a:cs typeface="ヒラギノ角ゴ Pro W3" charset="0"/>
              </a:rPr>
              <a:t>NC Employment Security Commission data via </a:t>
            </a:r>
            <a:r>
              <a:rPr lang="en-US" dirty="0" err="1">
                <a:latin typeface="Arial" charset="0"/>
                <a:ea typeface="ヒラギノ角ゴ Pro W3" charset="0"/>
                <a:cs typeface="ヒラギノ角ゴ Pro W3" charset="0"/>
              </a:rPr>
              <a:t>www.CareerOutlook.US</a:t>
            </a:r>
            <a:endParaRPr lang="en-US" dirty="0">
              <a:latin typeface="Arial" charset="0"/>
              <a:ea typeface="ヒラギノ角ゴ Pro W3" charset="0"/>
              <a:cs typeface="ヒラギノ角ゴ Pro W3" charset="0"/>
            </a:endParaRPr>
          </a:p>
          <a:p>
            <a:pPr eaLnBrk="1" hangingPunct="1">
              <a:spcBef>
                <a:spcPct val="0"/>
              </a:spcBef>
            </a:pPr>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careeroutlook.us</a:t>
            </a:r>
            <a:r>
              <a:rPr lang="en-US" dirty="0" smtClean="0">
                <a:latin typeface="Arial" charset="0"/>
                <a:ea typeface="ヒラギノ角ゴ Pro W3" charset="0"/>
                <a:cs typeface="ヒラギノ角ゴ Pro W3" charset="0"/>
              </a:rPr>
              <a:t>/</a:t>
            </a:r>
          </a:p>
          <a:p>
            <a:pPr eaLnBrk="1" hangingPunct="1">
              <a:spcBef>
                <a:spcPct val="0"/>
              </a:spcBef>
            </a:pPr>
            <a:endParaRPr lang="en-US" dirty="0">
              <a:latin typeface="Arial" charset="0"/>
              <a:ea typeface="ヒラギノ角ゴ Pro W3" charset="0"/>
              <a:cs typeface="ヒラギノ角ゴ Pro W3" charset="0"/>
            </a:endParaRPr>
          </a:p>
          <a:p>
            <a:pPr eaLnBrk="1" hangingPunct="1"/>
            <a:r>
              <a:rPr lang="en-US" dirty="0">
                <a:latin typeface="Arial" charset="0"/>
                <a:ea typeface="ヒラギノ角ゴ Pro W3" charset="0"/>
                <a:cs typeface="ヒラギノ角ゴ Pro W3" charset="0"/>
              </a:rPr>
              <a:t>These are for all jobs that get a paycheck, not for contracted positions, or small business owners who do not write themselves a paycheck.</a:t>
            </a:r>
          </a:p>
          <a:p>
            <a:pPr eaLnBrk="1" hangingPunct="1"/>
            <a:endParaRPr lang="en-US" dirty="0">
              <a:latin typeface="Arial" charset="0"/>
              <a:ea typeface="ヒラギノ角ゴ Pro W3" charset="0"/>
              <a:cs typeface="ヒラギノ角ゴ Pro W3" charset="0"/>
            </a:endParaRPr>
          </a:p>
          <a:p>
            <a:pPr eaLnBrk="1" hangingPunct="1"/>
            <a:r>
              <a:rPr lang="en-US" dirty="0" smtClean="0">
                <a:latin typeface="Arial" charset="0"/>
                <a:ea typeface="ヒラギノ角ゴ Pro W3" charset="0"/>
                <a:cs typeface="ヒラギノ角ゴ Pro W3" charset="0"/>
              </a:rPr>
              <a:t>NC Projections for 2022</a:t>
            </a:r>
          </a:p>
          <a:p>
            <a:pPr eaLnBrk="1" hangingPunct="1"/>
            <a:r>
              <a:rPr lang="en-US" dirty="0" smtClean="0">
                <a:latin typeface="Arial" charset="0"/>
                <a:ea typeface="ヒラギノ角ゴ Pro W3" charset="0"/>
                <a:cs typeface="ヒラギノ角ゴ Pro W3" charset="0"/>
              </a:rPr>
              <a:t>Percentage change in educational</a:t>
            </a:r>
            <a:r>
              <a:rPr lang="en-US" baseline="0" dirty="0" smtClean="0">
                <a:latin typeface="Arial" charset="0"/>
                <a:ea typeface="ヒラギノ角ゴ Pro W3" charset="0"/>
                <a:cs typeface="ヒラギノ角ゴ Pro W3" charset="0"/>
              </a:rPr>
              <a:t> requirements over 10-year projection period 2012-2022.</a:t>
            </a:r>
            <a:endParaRPr lang="en-US" dirty="0" smtClean="0">
              <a:latin typeface="Arial" charset="0"/>
              <a:ea typeface="ヒラギノ角ゴ Pro W3" charset="0"/>
              <a:cs typeface="ヒラギノ角ゴ Pro W3" charset="0"/>
            </a:endParaRPr>
          </a:p>
          <a:p>
            <a:pPr eaLnBrk="1" hangingPunct="1"/>
            <a:endParaRPr lang="en-US" dirty="0" smtClean="0">
              <a:latin typeface="Arial" charset="0"/>
              <a:ea typeface="ヒラギノ角ゴ Pro W3" charset="0"/>
              <a:cs typeface="ヒラギノ角ゴ Pro W3" charset="0"/>
            </a:endParaRPr>
          </a:p>
          <a:p>
            <a:pPr eaLnBrk="1" hangingPunct="1">
              <a:spcBef>
                <a:spcPct val="0"/>
              </a:spcBef>
              <a:spcAft>
                <a:spcPct val="30000"/>
              </a:spcAft>
            </a:pPr>
            <a:r>
              <a:rPr lang="en-US" dirty="0" smtClean="0">
                <a:latin typeface="Arial" charset="0"/>
                <a:ea typeface="ヒラギノ角ゴ Pro W3" charset="0"/>
                <a:cs typeface="ヒラギノ角ゴ Pro W3" charset="0"/>
              </a:rPr>
              <a:t>2.0%</a:t>
            </a:r>
            <a:r>
              <a:rPr lang="en-US" baseline="0" dirty="0" smtClean="0">
                <a:latin typeface="Arial" charset="0"/>
                <a:ea typeface="ヒラギノ角ゴ Pro W3" charset="0"/>
                <a:cs typeface="ヒラギノ角ゴ Pro W3" charset="0"/>
              </a:rPr>
              <a:t> </a:t>
            </a:r>
            <a:r>
              <a:rPr lang="en-US" dirty="0" smtClean="0">
                <a:latin typeface="Arial" charset="0"/>
                <a:ea typeface="ヒラギノ角ゴ Pro W3" charset="0"/>
                <a:cs typeface="ヒラギノ角ゴ Pro W3" charset="0"/>
              </a:rPr>
              <a:t>Doctoral or professional degree</a:t>
            </a:r>
          </a:p>
          <a:p>
            <a:pPr eaLnBrk="1" hangingPunct="1">
              <a:spcBef>
                <a:spcPct val="0"/>
              </a:spcBef>
              <a:spcAft>
                <a:spcPct val="30000"/>
              </a:spcAft>
            </a:pPr>
            <a:r>
              <a:rPr lang="en-US" dirty="0" smtClean="0">
                <a:latin typeface="Arial" charset="0"/>
                <a:ea typeface="ヒラギノ角ゴ Pro W3" charset="0"/>
                <a:cs typeface="ヒラギノ角ゴ Pro W3" charset="0"/>
              </a:rPr>
              <a:t>	 1.0%  Doctoral  5,350</a:t>
            </a:r>
          </a:p>
          <a:p>
            <a:pPr eaLnBrk="1" hangingPunct="1">
              <a:spcBef>
                <a:spcPct val="0"/>
              </a:spcBef>
              <a:spcAft>
                <a:spcPct val="30000"/>
              </a:spcAft>
            </a:pPr>
            <a:r>
              <a:rPr lang="en-US" dirty="0" smtClean="0">
                <a:latin typeface="Arial" charset="0"/>
                <a:ea typeface="ヒラギノ角ゴ Pro W3" charset="0"/>
                <a:cs typeface="ヒラギノ角ゴ Pro W3" charset="0"/>
              </a:rPr>
              <a:t>	1.9% Professional degree  10,280</a:t>
            </a:r>
          </a:p>
          <a:p>
            <a:pPr eaLnBrk="1" hangingPunct="1">
              <a:spcBef>
                <a:spcPct val="0"/>
              </a:spcBef>
              <a:spcAft>
                <a:spcPct val="30000"/>
              </a:spcAft>
            </a:pPr>
            <a:r>
              <a:rPr lang="en-US" dirty="0" smtClean="0">
                <a:latin typeface="Arial" charset="0"/>
                <a:ea typeface="ヒラギノ角ゴ Pro W3" charset="0"/>
                <a:cs typeface="ヒラギノ角ゴ Pro W3" charset="0"/>
              </a:rPr>
              <a:t> 4.0%  Master's Degree  22,270</a:t>
            </a:r>
          </a:p>
          <a:p>
            <a:pPr eaLnBrk="1" hangingPunct="1">
              <a:spcBef>
                <a:spcPct val="0"/>
              </a:spcBef>
              <a:spcAft>
                <a:spcPct val="30000"/>
              </a:spcAft>
            </a:pPr>
            <a:r>
              <a:rPr lang="en-US" dirty="0" smtClean="0">
                <a:latin typeface="Arial" charset="0"/>
                <a:ea typeface="ヒラギノ角ゴ Pro W3" charset="0"/>
                <a:cs typeface="ヒラギノ角ゴ Pro W3" charset="0"/>
              </a:rPr>
              <a:t>4.5%  Bachelor's Degree plus work experience  24,860</a:t>
            </a:r>
          </a:p>
          <a:p>
            <a:pPr eaLnBrk="1" hangingPunct="1">
              <a:spcBef>
                <a:spcPct val="0"/>
              </a:spcBef>
              <a:spcAft>
                <a:spcPct val="30000"/>
              </a:spcAft>
            </a:pPr>
            <a:r>
              <a:rPr lang="en-US" dirty="0" smtClean="0">
                <a:latin typeface="Arial" charset="0"/>
                <a:ea typeface="ヒラギノ角ゴ Pro W3" charset="0"/>
                <a:cs typeface="ヒラギノ角ゴ Pro W3" charset="0"/>
              </a:rPr>
              <a:t>15.0%  Bachelor's Degree  82,900</a:t>
            </a:r>
          </a:p>
          <a:p>
            <a:pPr eaLnBrk="1" hangingPunct="1">
              <a:spcBef>
                <a:spcPct val="0"/>
              </a:spcBef>
              <a:spcAft>
                <a:spcPct val="30000"/>
              </a:spcAft>
            </a:pPr>
            <a:r>
              <a:rPr lang="en-US" dirty="0" smtClean="0">
                <a:latin typeface="Arial" charset="0"/>
                <a:ea typeface="ヒラギノ角ゴ Pro W3" charset="0"/>
                <a:cs typeface="ヒラギノ角ゴ Pro W3" charset="0"/>
              </a:rPr>
              <a:t>7.1%  Associate Degree  39,120</a:t>
            </a:r>
          </a:p>
          <a:p>
            <a:pPr eaLnBrk="1" hangingPunct="1">
              <a:spcBef>
                <a:spcPct val="0"/>
              </a:spcBef>
              <a:spcAft>
                <a:spcPct val="30000"/>
              </a:spcAft>
            </a:pPr>
            <a:r>
              <a:rPr lang="en-US" dirty="0" smtClean="0">
                <a:latin typeface="Arial" charset="0"/>
                <a:ea typeface="ヒラギノ角ゴ Pro W3" charset="0"/>
                <a:cs typeface="ヒラギノ角ゴ Pro W3" charset="0"/>
              </a:rPr>
              <a:t>5.2%  One/two years of college 28,650</a:t>
            </a:r>
          </a:p>
          <a:p>
            <a:pPr eaLnBrk="1" hangingPunct="1">
              <a:spcBef>
                <a:spcPct val="0"/>
              </a:spcBef>
              <a:spcAft>
                <a:spcPct val="30000"/>
              </a:spcAft>
            </a:pPr>
            <a:r>
              <a:rPr lang="en-US" dirty="0" smtClean="0">
                <a:latin typeface="Arial" charset="0"/>
                <a:ea typeface="ヒラギノ角ゴ Pro W3" charset="0"/>
                <a:cs typeface="ヒラギノ角ゴ Pro W3" charset="0"/>
              </a:rPr>
              <a:t> 6.2%  Long-term on-the-job (OJT) training  34,210</a:t>
            </a:r>
          </a:p>
          <a:p>
            <a:pPr eaLnBrk="1" hangingPunct="1">
              <a:spcBef>
                <a:spcPct val="0"/>
              </a:spcBef>
              <a:spcAft>
                <a:spcPct val="30000"/>
              </a:spcAft>
            </a:pPr>
            <a:r>
              <a:rPr lang="en-US" dirty="0" smtClean="0">
                <a:latin typeface="Arial" charset="0"/>
                <a:ea typeface="ヒラギノ角ゴ Pro W3" charset="0"/>
                <a:cs typeface="ヒラギノ角ゴ Pro W3" charset="0"/>
              </a:rPr>
              <a:t>16.0%  Moderate-term on-the-job (OJT) training  88,080</a:t>
            </a:r>
          </a:p>
          <a:p>
            <a:pPr eaLnBrk="1" hangingPunct="1">
              <a:spcBef>
                <a:spcPct val="0"/>
              </a:spcBef>
              <a:spcAft>
                <a:spcPct val="30000"/>
              </a:spcAft>
            </a:pPr>
            <a:r>
              <a:rPr lang="en-US" dirty="0" smtClean="0">
                <a:latin typeface="Arial" charset="0"/>
                <a:ea typeface="ヒラギノ角ゴ Pro W3" charset="0"/>
                <a:cs typeface="ヒラギノ角ゴ Pro W3" charset="0"/>
              </a:rPr>
              <a:t>31.3%  Short-term on-the-job (OJT) training  172,910</a:t>
            </a:r>
          </a:p>
          <a:p>
            <a:pPr eaLnBrk="1" hangingPunct="1">
              <a:spcBef>
                <a:spcPct val="0"/>
              </a:spcBef>
              <a:spcAft>
                <a:spcPct val="30000"/>
              </a:spcAft>
            </a:pPr>
            <a:r>
              <a:rPr lang="en-US" dirty="0" smtClean="0">
                <a:latin typeface="Arial" charset="0"/>
                <a:ea typeface="ヒラギノ角ゴ Pro W3" charset="0"/>
                <a:cs typeface="ヒラギノ角ゴ Pro W3" charset="0"/>
              </a:rPr>
              <a:t> 7.9%  Work experience in a related occupation  43,350</a:t>
            </a:r>
          </a:p>
          <a:p>
            <a:pPr eaLnBrk="1" hangingPunct="1">
              <a:spcBef>
                <a:spcPct val="0"/>
              </a:spcBef>
            </a:pPr>
            <a:endParaRPr lang="en-US" dirty="0" smtClean="0">
              <a:latin typeface="Arial" charset="0"/>
              <a:ea typeface="ヒラギノ角ゴ Pro W3" charset="0"/>
              <a:cs typeface="ヒラギノ角ゴ Pro W3" charset="0"/>
            </a:endParaRPr>
          </a:p>
          <a:p>
            <a:pPr eaLnBrk="1" hangingPunct="1">
              <a:spcBef>
                <a:spcPct val="0"/>
              </a:spcBef>
            </a:pPr>
            <a:endParaRPr lang="en-US" dirty="0" smtClean="0">
              <a:latin typeface="Arial" charset="0"/>
              <a:ea typeface="ヒラギノ角ゴ Pro W3" charset="0"/>
              <a:cs typeface="ヒラギノ角ゴ Pro W3" charset="0"/>
            </a:endParaRPr>
          </a:p>
          <a:p>
            <a:pPr eaLnBrk="1" hangingPunct="1">
              <a:spcBef>
                <a:spcPct val="0"/>
              </a:spcBef>
            </a:pPr>
            <a:endParaRPr lang="en-US"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3063759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700" kern="1200" dirty="0" smtClean="0">
                <a:solidFill>
                  <a:schemeClr val="tx1"/>
                </a:solidFill>
                <a:effectLst/>
                <a:latin typeface="+mn-lt"/>
                <a:ea typeface="+mn-ea"/>
                <a:cs typeface="+mn-cs"/>
              </a:rPr>
              <a:t>Some states have more job openings than</a:t>
            </a:r>
            <a:r>
              <a:rPr lang="en-US" sz="1700" kern="1200" baseline="0" dirty="0" smtClean="0">
                <a:solidFill>
                  <a:schemeClr val="tx1"/>
                </a:solidFill>
                <a:effectLst/>
                <a:latin typeface="+mn-lt"/>
                <a:ea typeface="+mn-ea"/>
                <a:cs typeface="+mn-cs"/>
              </a:rPr>
              <a:t> others.  </a:t>
            </a:r>
          </a:p>
          <a:p>
            <a:endParaRPr lang="en-US" sz="1700" kern="1200" baseline="0" dirty="0" smtClean="0">
              <a:solidFill>
                <a:schemeClr val="tx1"/>
              </a:solidFill>
              <a:effectLst/>
              <a:latin typeface="+mn-lt"/>
              <a:ea typeface="+mn-ea"/>
              <a:cs typeface="+mn-cs"/>
            </a:endParaRPr>
          </a:p>
          <a:p>
            <a:r>
              <a:rPr lang="en-US" sz="1700" kern="1200" baseline="0" dirty="0" smtClean="0">
                <a:solidFill>
                  <a:schemeClr val="tx1"/>
                </a:solidFill>
                <a:effectLst/>
                <a:latin typeface="+mn-lt"/>
                <a:ea typeface="+mn-ea"/>
                <a:cs typeface="+mn-cs"/>
              </a:rPr>
              <a:t>Sometimes you have to be willing to travel to get a job in your field.</a:t>
            </a:r>
          </a:p>
          <a:p>
            <a:endParaRPr lang="en-US" sz="1700" kern="1200" baseline="0" dirty="0" smtClean="0">
              <a:solidFill>
                <a:schemeClr val="tx1"/>
              </a:solidFill>
              <a:effectLst/>
              <a:latin typeface="+mn-lt"/>
              <a:ea typeface="+mn-ea"/>
              <a:cs typeface="+mn-cs"/>
            </a:endParaRPr>
          </a:p>
          <a:p>
            <a:r>
              <a:rPr lang="en-US" sz="1700" kern="1200" baseline="0" dirty="0" smtClean="0">
                <a:solidFill>
                  <a:schemeClr val="tx1"/>
                </a:solidFill>
                <a:effectLst/>
                <a:latin typeface="+mn-lt"/>
                <a:ea typeface="+mn-ea"/>
                <a:cs typeface="+mn-cs"/>
              </a:rPr>
              <a:t>If you are in a border county, it might pay to look across the state line for employment.</a:t>
            </a:r>
            <a:endParaRPr lang="en-US" sz="1700" kern="1200" dirty="0" smtClean="0">
              <a:solidFill>
                <a:schemeClr val="tx1"/>
              </a:solidFill>
              <a:effectLst/>
              <a:latin typeface="+mn-lt"/>
              <a:ea typeface="+mn-ea"/>
              <a:cs typeface="+mn-cs"/>
            </a:endParaRPr>
          </a:p>
          <a:p>
            <a:endParaRPr lang="en-US" sz="1700" kern="1200" dirty="0" smtClean="0">
              <a:solidFill>
                <a:schemeClr val="tx1"/>
              </a:solidFill>
              <a:effectLst/>
              <a:latin typeface="+mn-lt"/>
              <a:ea typeface="+mn-ea"/>
              <a:cs typeface="+mn-cs"/>
            </a:endParaRPr>
          </a:p>
          <a:p>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a:t>
            </a:r>
          </a:p>
          <a:p>
            <a:r>
              <a:rPr lang="en-US" sz="1700" kern="1200" dirty="0" smtClean="0">
                <a:solidFill>
                  <a:schemeClr val="tx1"/>
                </a:solidFill>
                <a:effectLst/>
                <a:latin typeface="+mn-lt"/>
                <a:ea typeface="+mn-ea"/>
                <a:cs typeface="+mn-cs"/>
              </a:rPr>
              <a:t>Which States Have the Most Job Growth Since the Recession?</a:t>
            </a:r>
          </a:p>
          <a:p>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http://</a:t>
            </a:r>
            <a:r>
              <a:rPr lang="en-US" sz="1700" kern="1200" dirty="0" err="1" smtClean="0">
                <a:solidFill>
                  <a:schemeClr val="tx1"/>
                </a:solidFill>
                <a:effectLst/>
                <a:latin typeface="+mn-lt"/>
                <a:ea typeface="+mn-ea"/>
                <a:cs typeface="+mn-cs"/>
              </a:rPr>
              <a:t>www.pewtrusts.org</a:t>
            </a:r>
            <a:r>
              <a:rPr lang="en-US" sz="1700" kern="1200" dirty="0" smtClean="0">
                <a:solidFill>
                  <a:schemeClr val="tx1"/>
                </a:solidFill>
                <a:effectLst/>
                <a:latin typeface="+mn-lt"/>
                <a:ea typeface="+mn-ea"/>
                <a:cs typeface="+mn-cs"/>
              </a:rPr>
              <a:t>/en/research-and-analysis/blogs/</a:t>
            </a:r>
            <a:r>
              <a:rPr lang="en-US" sz="1700" kern="1200" dirty="0" err="1" smtClean="0">
                <a:solidFill>
                  <a:schemeClr val="tx1"/>
                </a:solidFill>
                <a:effectLst/>
                <a:latin typeface="+mn-lt"/>
                <a:ea typeface="+mn-ea"/>
                <a:cs typeface="+mn-cs"/>
              </a:rPr>
              <a:t>stateline</a:t>
            </a:r>
            <a:r>
              <a:rPr lang="en-US" sz="1700" kern="1200" dirty="0" smtClean="0">
                <a:solidFill>
                  <a:schemeClr val="tx1"/>
                </a:solidFill>
                <a:effectLst/>
                <a:latin typeface="+mn-lt"/>
                <a:ea typeface="+mn-ea"/>
                <a:cs typeface="+mn-cs"/>
              </a:rPr>
              <a:t>/2015/5/13/which-states-have-the-most-job-growth-since-the-recession=</a:t>
            </a:r>
          </a:p>
        </p:txBody>
      </p:sp>
      <p:sp>
        <p:nvSpPr>
          <p:cNvPr id="4" name="Slide Number Placeholder 3"/>
          <p:cNvSpPr>
            <a:spLocks noGrp="1"/>
          </p:cNvSpPr>
          <p:nvPr>
            <p:ph type="sldNum" sz="quarter" idx="10"/>
          </p:nvPr>
        </p:nvSpPr>
        <p:spPr/>
        <p:txBody>
          <a:bodyPr/>
          <a:lstStyle/>
          <a:p>
            <a:fld id="{FB46C6A2-84B9-4F4B-9D29-2CFB53138DBA}" type="slidenum">
              <a:rPr lang="en-US" smtClean="0"/>
              <a:pPr/>
              <a:t>29</a:t>
            </a:fld>
            <a:endParaRPr lang="en-US"/>
          </a:p>
        </p:txBody>
      </p:sp>
    </p:spTree>
    <p:extLst>
      <p:ext uri="{BB962C8B-B14F-4D97-AF65-F5344CB8AC3E}">
        <p14:creationId xmlns:p14="http://schemas.microsoft.com/office/powerpoint/2010/main" val="405108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On a scale of 1 to 10, what is your favorite color of the alphabet?</a:t>
            </a:r>
          </a:p>
          <a:p>
            <a:endParaRPr lang="en-US" dirty="0" smtClean="0"/>
          </a:p>
          <a:p>
            <a:r>
              <a:rPr lang="en-US" dirty="0" smtClean="0"/>
              <a:t>Sometimes data can be confusing and</a:t>
            </a:r>
            <a:r>
              <a:rPr lang="en-US" baseline="0" dirty="0" smtClean="0"/>
              <a:t> overwhelming</a:t>
            </a:r>
            <a:r>
              <a:rPr lang="en-US" dirty="0" smtClean="0"/>
              <a:t>.</a:t>
            </a:r>
          </a:p>
          <a:p>
            <a:endParaRPr lang="en-US" dirty="0" smtClean="0"/>
          </a:p>
          <a:p>
            <a:r>
              <a:rPr lang="en-US" dirty="0" smtClean="0"/>
              <a:t>I am going to show you lots of data today,</a:t>
            </a:r>
            <a:r>
              <a:rPr lang="en-US" baseline="0" dirty="0" smtClean="0"/>
              <a:t> and it may not all make sense right away. </a:t>
            </a:r>
          </a:p>
          <a:p>
            <a:endParaRPr lang="en-US" baseline="0" dirty="0" smtClean="0"/>
          </a:p>
          <a:p>
            <a:r>
              <a:rPr lang="en-US" baseline="0" dirty="0" smtClean="0"/>
              <a:t>I </a:t>
            </a:r>
            <a:r>
              <a:rPr lang="en-US" u="sng" baseline="0" dirty="0" smtClean="0"/>
              <a:t>am</a:t>
            </a:r>
            <a:r>
              <a:rPr lang="en-US" baseline="0" dirty="0" smtClean="0"/>
              <a:t> a data guy. I always look at the details.  </a:t>
            </a:r>
          </a:p>
          <a:p>
            <a:r>
              <a:rPr lang="en-US" baseline="0" dirty="0" smtClean="0"/>
              <a:t>But as an educator, I try to make data more accessible to regular folks. </a:t>
            </a:r>
          </a:p>
          <a:p>
            <a:r>
              <a:rPr lang="en-US" baseline="0" dirty="0" smtClean="0"/>
              <a:t>Especially information that can be used to help get our youth on a career pathway towards a productive career.</a:t>
            </a:r>
          </a:p>
          <a:p>
            <a:endParaRPr lang="en-US" baseline="0" dirty="0" smtClean="0"/>
          </a:p>
          <a:p>
            <a:r>
              <a:rPr lang="en-US" baseline="0" dirty="0" smtClean="0"/>
              <a:t>Please download my PowerPoint file and study it. </a:t>
            </a:r>
          </a:p>
          <a:p>
            <a:r>
              <a:rPr lang="en-US" baseline="0" dirty="0" smtClean="0"/>
              <a:t>The notes from which I am reading are in the notes section under each slide.</a:t>
            </a:r>
          </a:p>
          <a:p>
            <a:endParaRPr lang="en-US" baseline="0" dirty="0" smtClean="0"/>
          </a:p>
          <a:p>
            <a:r>
              <a:rPr lang="en-US" baseline="0" dirty="0" smtClean="0"/>
              <a:t>Feel free to use all of it, or individual slides with your clients.</a:t>
            </a:r>
          </a:p>
          <a:p>
            <a:endParaRPr lang="en-US" baseline="0" dirty="0" smtClean="0"/>
          </a:p>
          <a:p>
            <a:r>
              <a:rPr lang="en-US" baseline="0" dirty="0" smtClean="0"/>
              <a:t>The key is taking raw data and turning it into useful information.</a:t>
            </a:r>
            <a:endParaRPr lang="en-US" dirty="0" smtClean="0"/>
          </a:p>
          <a:p>
            <a:endParaRPr lang="en-US" dirty="0" smtClean="0"/>
          </a:p>
          <a:p>
            <a:endParaRPr lang="en-US" dirty="0" smtClean="0"/>
          </a:p>
          <a:p>
            <a:r>
              <a:rPr lang="en-US" dirty="0" smtClean="0"/>
              <a:t>====</a:t>
            </a:r>
          </a:p>
          <a:p>
            <a:r>
              <a:rPr lang="en-US" dirty="0" smtClean="0"/>
              <a:t>http://</a:t>
            </a:r>
            <a:r>
              <a:rPr lang="en-US" dirty="0" err="1" smtClean="0"/>
              <a:t>www.mentisology.org</a:t>
            </a:r>
            <a:r>
              <a:rPr lang="en-US" dirty="0" smtClean="0"/>
              <a:t>/the-path/positive-mind/relativity/</a:t>
            </a:r>
          </a:p>
          <a:p>
            <a:r>
              <a:rPr lang="en-US" dirty="0" smtClean="0"/>
              <a:t>https://</a:t>
            </a:r>
            <a:r>
              <a:rPr lang="en-US" dirty="0" err="1" smtClean="0"/>
              <a:t>openclipart.org</a:t>
            </a:r>
            <a:r>
              <a:rPr lang="en-US" dirty="0" smtClean="0"/>
              <a:t>/detail/225119/alphabet-5</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a:t>
            </a:fld>
            <a:endParaRPr lang="en-US"/>
          </a:p>
        </p:txBody>
      </p:sp>
    </p:spTree>
    <p:extLst>
      <p:ext uri="{BB962C8B-B14F-4D97-AF65-F5344CB8AC3E}">
        <p14:creationId xmlns:p14="http://schemas.microsoft.com/office/powerpoint/2010/main" val="13060170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700" kern="1200" dirty="0" smtClean="0">
                <a:solidFill>
                  <a:schemeClr val="tx1"/>
                </a:solidFill>
                <a:effectLst/>
                <a:latin typeface="+mn-lt"/>
                <a:ea typeface="+mn-ea"/>
                <a:cs typeface="+mn-cs"/>
              </a:rPr>
              <a:t>In</a:t>
            </a:r>
            <a:r>
              <a:rPr lang="en-US" sz="1700" kern="1200" baseline="0" dirty="0" smtClean="0">
                <a:solidFill>
                  <a:schemeClr val="tx1"/>
                </a:solidFill>
                <a:effectLst/>
                <a:latin typeface="+mn-lt"/>
                <a:ea typeface="+mn-ea"/>
                <a:cs typeface="+mn-cs"/>
              </a:rPr>
              <a:t> this study, North Carolina is right in the middle.</a:t>
            </a:r>
          </a:p>
          <a:p>
            <a:endParaRPr lang="en-US" sz="1700" kern="1200" baseline="0" dirty="0" smtClean="0">
              <a:solidFill>
                <a:schemeClr val="tx1"/>
              </a:solidFill>
              <a:effectLst/>
              <a:latin typeface="+mn-lt"/>
              <a:ea typeface="+mn-ea"/>
              <a:cs typeface="+mn-cs"/>
            </a:endParaRPr>
          </a:p>
          <a:p>
            <a:r>
              <a:rPr lang="en-US" sz="1700" kern="1200" baseline="0" dirty="0" smtClean="0">
                <a:solidFill>
                  <a:schemeClr val="tx1"/>
                </a:solidFill>
                <a:effectLst/>
                <a:latin typeface="+mn-lt"/>
                <a:ea typeface="+mn-ea"/>
                <a:cs typeface="+mn-cs"/>
              </a:rPr>
              <a:t>North Dakota has the highest percentage of people getting back to work after the recession.</a:t>
            </a:r>
          </a:p>
          <a:p>
            <a:endParaRPr lang="en-US" sz="1700" kern="1200" baseline="0" dirty="0" smtClean="0">
              <a:solidFill>
                <a:schemeClr val="tx1"/>
              </a:solidFill>
              <a:effectLst/>
              <a:latin typeface="+mn-lt"/>
              <a:ea typeface="+mn-ea"/>
              <a:cs typeface="+mn-cs"/>
            </a:endParaRPr>
          </a:p>
          <a:p>
            <a:r>
              <a:rPr lang="en-US" sz="1700" kern="1200" baseline="0" dirty="0" smtClean="0">
                <a:solidFill>
                  <a:schemeClr val="tx1"/>
                </a:solidFill>
                <a:effectLst/>
                <a:latin typeface="+mn-lt"/>
                <a:ea typeface="+mn-ea"/>
                <a:cs typeface="+mn-cs"/>
              </a:rPr>
              <a:t>West Virginia is struggling the most.</a:t>
            </a:r>
            <a:endParaRPr lang="en-US" sz="1700" kern="1200" dirty="0" smtClean="0">
              <a:solidFill>
                <a:schemeClr val="tx1"/>
              </a:solidFill>
              <a:effectLst/>
              <a:latin typeface="+mn-lt"/>
              <a:ea typeface="+mn-ea"/>
              <a:cs typeface="+mn-cs"/>
            </a:endParaRPr>
          </a:p>
          <a:p>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a:t>
            </a:r>
          </a:p>
          <a:p>
            <a:r>
              <a:rPr lang="en-US" sz="1700" kern="1200" dirty="0" smtClean="0">
                <a:solidFill>
                  <a:schemeClr val="tx1"/>
                </a:solidFill>
                <a:effectLst/>
                <a:latin typeface="+mn-lt"/>
                <a:ea typeface="+mn-ea"/>
                <a:cs typeface="+mn-cs"/>
              </a:rPr>
              <a:t>Which States Have the Most Job Growth Since the Recession?</a:t>
            </a:r>
          </a:p>
          <a:p>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http://</a:t>
            </a:r>
            <a:r>
              <a:rPr lang="en-US" sz="1700" kern="1200" dirty="0" err="1" smtClean="0">
                <a:solidFill>
                  <a:schemeClr val="tx1"/>
                </a:solidFill>
                <a:effectLst/>
                <a:latin typeface="+mn-lt"/>
                <a:ea typeface="+mn-ea"/>
                <a:cs typeface="+mn-cs"/>
              </a:rPr>
              <a:t>www.pewtrusts.org</a:t>
            </a:r>
            <a:r>
              <a:rPr lang="en-US" sz="1700" kern="1200" dirty="0" smtClean="0">
                <a:solidFill>
                  <a:schemeClr val="tx1"/>
                </a:solidFill>
                <a:effectLst/>
                <a:latin typeface="+mn-lt"/>
                <a:ea typeface="+mn-ea"/>
                <a:cs typeface="+mn-cs"/>
              </a:rPr>
              <a:t>/en/research-and-analysis/blogs/</a:t>
            </a:r>
            <a:r>
              <a:rPr lang="en-US" sz="1700" kern="1200" dirty="0" err="1" smtClean="0">
                <a:solidFill>
                  <a:schemeClr val="tx1"/>
                </a:solidFill>
                <a:effectLst/>
                <a:latin typeface="+mn-lt"/>
                <a:ea typeface="+mn-ea"/>
                <a:cs typeface="+mn-cs"/>
              </a:rPr>
              <a:t>stateline</a:t>
            </a:r>
            <a:r>
              <a:rPr lang="en-US" sz="1700" kern="1200" dirty="0" smtClean="0">
                <a:solidFill>
                  <a:schemeClr val="tx1"/>
                </a:solidFill>
                <a:effectLst/>
                <a:latin typeface="+mn-lt"/>
                <a:ea typeface="+mn-ea"/>
                <a:cs typeface="+mn-cs"/>
              </a:rPr>
              <a:t>/2015/5/13/which-states-have-the-most-job-growth-since-the-recession=</a:t>
            </a:r>
          </a:p>
        </p:txBody>
      </p:sp>
      <p:sp>
        <p:nvSpPr>
          <p:cNvPr id="4" name="Slide Number Placeholder 3"/>
          <p:cNvSpPr>
            <a:spLocks noGrp="1"/>
          </p:cNvSpPr>
          <p:nvPr>
            <p:ph type="sldNum" sz="quarter" idx="10"/>
          </p:nvPr>
        </p:nvSpPr>
        <p:spPr/>
        <p:txBody>
          <a:bodyPr/>
          <a:lstStyle/>
          <a:p>
            <a:fld id="{FB46C6A2-84B9-4F4B-9D29-2CFB53138DBA}" type="slidenum">
              <a:rPr lang="en-US" smtClean="0"/>
              <a:pPr/>
              <a:t>30</a:t>
            </a:fld>
            <a:endParaRPr lang="en-US"/>
          </a:p>
        </p:txBody>
      </p:sp>
    </p:spTree>
    <p:extLst>
      <p:ext uri="{BB962C8B-B14F-4D97-AF65-F5344CB8AC3E}">
        <p14:creationId xmlns:p14="http://schemas.microsoft.com/office/powerpoint/2010/main" val="8045900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E29E1E0-A424-D545-810C-80B8089DD26D}" type="slidenum">
              <a:rPr lang="en-US" sz="1300"/>
              <a:pPr/>
              <a:t>31</a:t>
            </a:fld>
            <a:endParaRPr lang="en-US" sz="1300"/>
          </a:p>
        </p:txBody>
      </p:sp>
      <p:sp>
        <p:nvSpPr>
          <p:cNvPr id="82946" name="Rectangle 2"/>
          <p:cNvSpPr>
            <a:spLocks noGrp="1" noRot="1" noChangeAspect="1" noChangeArrowheads="1" noTextEdit="1"/>
          </p:cNvSpPr>
          <p:nvPr>
            <p:ph type="sldImg"/>
          </p:nvPr>
        </p:nvSpPr>
        <p:spPr>
          <a:xfrm>
            <a:off x="1244600" y="720725"/>
            <a:ext cx="2336800" cy="1752600"/>
          </a:xfrm>
          <a:solidFill>
            <a:srgbClr val="FFFFFF"/>
          </a:solidFill>
          <a:ln/>
        </p:spPr>
      </p:sp>
      <p:sp>
        <p:nvSpPr>
          <p:cNvPr id="82947" name="Rectangle 3"/>
          <p:cNvSpPr>
            <a:spLocks noGrp="1" noChangeArrowheads="1"/>
          </p:cNvSpPr>
          <p:nvPr>
            <p:ph type="body" idx="1"/>
          </p:nvPr>
        </p:nvSpPr>
        <p:spPr>
          <a:xfrm>
            <a:off x="893763" y="2667000"/>
            <a:ext cx="5446712" cy="6694488"/>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20000"/>
          </a:bodyPr>
          <a:lstStyle/>
          <a:p>
            <a:pPr eaLnBrk="1" hangingPunct="1">
              <a:spcBef>
                <a:spcPct val="0"/>
              </a:spcBef>
              <a:spcAft>
                <a:spcPct val="30000"/>
              </a:spcAft>
            </a:pPr>
            <a:r>
              <a:rPr lang="en-US" sz="1700" dirty="0" smtClean="0">
                <a:latin typeface="Times"/>
                <a:ea typeface="ヒラギノ角ゴ Pro W3" charset="0"/>
                <a:cs typeface="Times"/>
              </a:rPr>
              <a:t>Here you can compare the states with the most projected</a:t>
            </a:r>
            <a:r>
              <a:rPr lang="en-US" sz="1700" baseline="0" dirty="0" smtClean="0">
                <a:latin typeface="Times"/>
                <a:ea typeface="ヒラギノ角ゴ Pro W3" charset="0"/>
                <a:cs typeface="Times"/>
              </a:rPr>
              <a:t> job openings.</a:t>
            </a:r>
            <a:endParaRPr lang="en-US" sz="1700" dirty="0">
              <a:latin typeface="Times"/>
              <a:ea typeface="ヒラギノ角ゴ Pro W3" charset="0"/>
              <a:cs typeface="Times"/>
            </a:endParaRPr>
          </a:p>
          <a:p>
            <a:pPr eaLnBrk="1" hangingPunct="1">
              <a:spcBef>
                <a:spcPct val="0"/>
              </a:spcBef>
              <a:spcAft>
                <a:spcPct val="30000"/>
              </a:spcAft>
            </a:pPr>
            <a:endParaRPr lang="en-US" sz="1700" dirty="0">
              <a:latin typeface="Times"/>
              <a:ea typeface="ヒラギノ角ゴ Pro W3" charset="0"/>
              <a:cs typeface="Times"/>
            </a:endParaRPr>
          </a:p>
          <a:p>
            <a:pPr eaLnBrk="1" hangingPunct="1">
              <a:spcBef>
                <a:spcPct val="0"/>
              </a:spcBef>
              <a:spcAft>
                <a:spcPct val="30000"/>
              </a:spcAft>
            </a:pPr>
            <a:r>
              <a:rPr lang="en-US" sz="1700" dirty="0">
                <a:latin typeface="Times"/>
                <a:ea typeface="ヒラギノ角ゴ Pro W3" charset="0"/>
                <a:cs typeface="Times"/>
              </a:rPr>
              <a:t>On the left you see the number of job openings projected over the </a:t>
            </a:r>
            <a:r>
              <a:rPr lang="en-US" sz="1700" dirty="0" smtClean="0">
                <a:latin typeface="Times"/>
                <a:ea typeface="ヒラギノ角ゴ Pro W3" charset="0"/>
                <a:cs typeface="Times"/>
              </a:rPr>
              <a:t>ten </a:t>
            </a:r>
            <a:r>
              <a:rPr lang="en-US" sz="1700" dirty="0">
                <a:latin typeface="Times"/>
                <a:ea typeface="ヒラギノ角ゴ Pro W3" charset="0"/>
                <a:cs typeface="Times"/>
              </a:rPr>
              <a:t>years for each </a:t>
            </a:r>
            <a:r>
              <a:rPr lang="en-US" sz="1700" dirty="0" smtClean="0">
                <a:latin typeface="Times"/>
                <a:ea typeface="ヒラギノ角ゴ Pro W3" charset="0"/>
                <a:cs typeface="Times"/>
              </a:rPr>
              <a:t>state or territory.</a:t>
            </a:r>
            <a:endParaRPr lang="en-US" sz="1700" dirty="0">
              <a:latin typeface="Times"/>
              <a:ea typeface="ヒラギノ角ゴ Pro W3" charset="0"/>
              <a:cs typeface="Times"/>
            </a:endParaRPr>
          </a:p>
          <a:p>
            <a:pPr eaLnBrk="1" hangingPunct="1">
              <a:spcBef>
                <a:spcPct val="0"/>
              </a:spcBef>
              <a:spcAft>
                <a:spcPct val="30000"/>
              </a:spcAft>
            </a:pPr>
            <a:r>
              <a:rPr lang="en-US" sz="1700" dirty="0">
                <a:latin typeface="Times"/>
                <a:ea typeface="ヒラギノ角ゴ Pro W3" charset="0"/>
                <a:cs typeface="Times"/>
              </a:rPr>
              <a:t>On the right you see the percentage change in jobs over the </a:t>
            </a:r>
            <a:r>
              <a:rPr lang="en-US" sz="1700" dirty="0" smtClean="0">
                <a:latin typeface="Times"/>
                <a:ea typeface="ヒラギノ角ゴ Pro W3" charset="0"/>
                <a:cs typeface="Times"/>
              </a:rPr>
              <a:t>ten </a:t>
            </a:r>
            <a:r>
              <a:rPr lang="en-US" sz="1700" dirty="0">
                <a:latin typeface="Times"/>
                <a:ea typeface="ヒラギノ角ゴ Pro W3" charset="0"/>
                <a:cs typeface="Times"/>
              </a:rPr>
              <a:t>years for each </a:t>
            </a:r>
            <a:r>
              <a:rPr lang="en-US" sz="1700" dirty="0" smtClean="0">
                <a:latin typeface="Times"/>
                <a:ea typeface="ヒラギノ角ゴ Pro W3" charset="0"/>
                <a:cs typeface="Times"/>
              </a:rPr>
              <a:t>state or territory.</a:t>
            </a:r>
            <a:endParaRPr lang="en-US" sz="1700" dirty="0">
              <a:latin typeface="Times"/>
              <a:ea typeface="ヒラギノ角ゴ Pro W3" charset="0"/>
              <a:cs typeface="Times"/>
            </a:endParaRPr>
          </a:p>
          <a:p>
            <a:pPr eaLnBrk="1" hangingPunct="1">
              <a:spcBef>
                <a:spcPct val="0"/>
              </a:spcBef>
              <a:spcAft>
                <a:spcPct val="30000"/>
              </a:spcAft>
            </a:pPr>
            <a:r>
              <a:rPr lang="en-US" sz="1700" dirty="0">
                <a:latin typeface="Times"/>
                <a:ea typeface="ヒラギノ角ゴ Pro W3" charset="0"/>
                <a:cs typeface="Times"/>
              </a:rPr>
              <a:t>Some states are predicting a large number of job openings, but for our highly populated </a:t>
            </a:r>
            <a:r>
              <a:rPr lang="en-US" sz="1700" dirty="0" smtClean="0">
                <a:latin typeface="Times"/>
                <a:ea typeface="ヒラギノ角ゴ Pro W3" charset="0"/>
                <a:cs typeface="Times"/>
              </a:rPr>
              <a:t>states, </a:t>
            </a:r>
            <a:r>
              <a:rPr lang="en-US" sz="1700" dirty="0">
                <a:latin typeface="Times"/>
                <a:ea typeface="ヒラギノ角ゴ Pro W3" charset="0"/>
                <a:cs typeface="Times"/>
              </a:rPr>
              <a:t>it might not be a large percentage of jobs based on the size of the population.</a:t>
            </a:r>
          </a:p>
          <a:p>
            <a:pPr eaLnBrk="1" hangingPunct="1">
              <a:spcBef>
                <a:spcPct val="0"/>
              </a:spcBef>
              <a:spcAft>
                <a:spcPct val="30000"/>
              </a:spcAft>
            </a:pPr>
            <a:endParaRPr lang="en-US" sz="1700" dirty="0">
              <a:latin typeface="Times"/>
              <a:ea typeface="ヒラギノ角ゴ Pro W3" charset="0"/>
              <a:cs typeface="Times"/>
            </a:endParaRPr>
          </a:p>
          <a:p>
            <a:pPr eaLnBrk="1" hangingPunct="1">
              <a:spcBef>
                <a:spcPct val="0"/>
              </a:spcBef>
              <a:spcAft>
                <a:spcPct val="30000"/>
              </a:spcAft>
            </a:pPr>
            <a:r>
              <a:rPr lang="en-US" sz="1700" dirty="0">
                <a:latin typeface="Times"/>
                <a:ea typeface="ヒラギノ角ゴ Pro W3" charset="0"/>
                <a:cs typeface="Times"/>
              </a:rPr>
              <a:t>You see states that I</a:t>
            </a:r>
            <a:r>
              <a:rPr lang="ja-JP" altLang="en-US" sz="1700" dirty="0">
                <a:latin typeface="Times"/>
                <a:ea typeface="ヒラギノ角ゴ Pro W3" charset="0"/>
                <a:cs typeface="Times"/>
              </a:rPr>
              <a:t>’</a:t>
            </a:r>
            <a:r>
              <a:rPr lang="en-US" altLang="ja-JP" sz="1700" dirty="0" err="1">
                <a:latin typeface="Times"/>
                <a:ea typeface="ヒラギノ角ゴ Pro W3" charset="0"/>
                <a:cs typeface="Times"/>
              </a:rPr>
              <a:t>ve</a:t>
            </a:r>
            <a:r>
              <a:rPr lang="en-US" altLang="ja-JP" sz="1700" dirty="0">
                <a:latin typeface="Times"/>
                <a:ea typeface="ヒラギノ角ゴ Pro W3" charset="0"/>
                <a:cs typeface="Times"/>
              </a:rPr>
              <a:t> highlighted in </a:t>
            </a:r>
            <a:r>
              <a:rPr lang="en-US" altLang="ja-JP" sz="1700" dirty="0" smtClean="0">
                <a:latin typeface="Times"/>
                <a:ea typeface="ヒラギノ角ゴ Pro W3" charset="0"/>
                <a:cs typeface="Times"/>
              </a:rPr>
              <a:t>blue.</a:t>
            </a:r>
            <a:r>
              <a:rPr lang="en-US" altLang="ja-JP" sz="1700" baseline="0" dirty="0" smtClean="0">
                <a:latin typeface="Times"/>
                <a:ea typeface="ヒラギノ角ゴ Pro W3" charset="0"/>
                <a:cs typeface="Times"/>
              </a:rPr>
              <a:t> They </a:t>
            </a:r>
            <a:r>
              <a:rPr lang="en-US" altLang="ja-JP" sz="1700" dirty="0" smtClean="0">
                <a:latin typeface="Times"/>
                <a:ea typeface="ヒラギノ角ゴ Pro W3" charset="0"/>
                <a:cs typeface="Times"/>
              </a:rPr>
              <a:t>are </a:t>
            </a:r>
            <a:r>
              <a:rPr lang="en-US" altLang="ja-JP" sz="1700" dirty="0">
                <a:latin typeface="Times"/>
                <a:ea typeface="ヒラギノ角ゴ Pro W3" charset="0"/>
                <a:cs typeface="Times"/>
              </a:rPr>
              <a:t>near the top of both sides.  </a:t>
            </a:r>
            <a:endParaRPr lang="en-US" altLang="ja-JP" sz="1700" dirty="0" smtClean="0">
              <a:latin typeface="Times"/>
              <a:ea typeface="ヒラギノ角ゴ Pro W3" charset="0"/>
              <a:cs typeface="Times"/>
            </a:endParaRPr>
          </a:p>
          <a:p>
            <a:pPr eaLnBrk="1" hangingPunct="1">
              <a:spcBef>
                <a:spcPct val="0"/>
              </a:spcBef>
              <a:spcAft>
                <a:spcPct val="30000"/>
              </a:spcAft>
            </a:pPr>
            <a:r>
              <a:rPr lang="en-US" altLang="ja-JP" sz="1700" dirty="0" smtClean="0">
                <a:latin typeface="Times"/>
                <a:ea typeface="ヒラギノ角ゴ Pro W3" charset="0"/>
                <a:cs typeface="Times"/>
              </a:rPr>
              <a:t>That </a:t>
            </a:r>
            <a:r>
              <a:rPr lang="en-US" altLang="ja-JP" sz="1700" dirty="0">
                <a:latin typeface="Times"/>
                <a:ea typeface="ヒラギノ角ゴ Pro W3" charset="0"/>
                <a:cs typeface="Times"/>
              </a:rPr>
              <a:t>means they are expecting a large number of job openings, which is also a large percentage of their current workforce.  Those are the states that are growing the fastest</a:t>
            </a:r>
            <a:r>
              <a:rPr lang="en-US" altLang="ja-JP" sz="1700" dirty="0" smtClean="0">
                <a:latin typeface="Times"/>
                <a:ea typeface="ヒラギノ角ゴ Pro W3" charset="0"/>
                <a:cs typeface="Times"/>
              </a:rPr>
              <a:t>.</a:t>
            </a:r>
          </a:p>
          <a:p>
            <a:pPr eaLnBrk="1" hangingPunct="1">
              <a:spcBef>
                <a:spcPct val="0"/>
              </a:spcBef>
              <a:spcAft>
                <a:spcPct val="30000"/>
              </a:spcAft>
            </a:pPr>
            <a:endParaRPr lang="en-US" altLang="ja-JP" sz="1700" dirty="0" smtClean="0">
              <a:latin typeface="Times"/>
              <a:ea typeface="ヒラギノ角ゴ Pro W3" charset="0"/>
              <a:cs typeface="Times"/>
            </a:endParaRPr>
          </a:p>
          <a:p>
            <a:pPr eaLnBrk="1" hangingPunct="1">
              <a:spcBef>
                <a:spcPct val="0"/>
              </a:spcBef>
              <a:spcAft>
                <a:spcPct val="30000"/>
              </a:spcAft>
            </a:pPr>
            <a:r>
              <a:rPr lang="en-US" altLang="ja-JP" sz="1700" dirty="0" smtClean="0">
                <a:latin typeface="Times"/>
                <a:ea typeface="ヒラギノ角ゴ Pro W3" charset="0"/>
                <a:cs typeface="Times"/>
              </a:rPr>
              <a:t>I have included all of the states, they just roll off the bottom of the slide.  </a:t>
            </a:r>
          </a:p>
          <a:p>
            <a:pPr eaLnBrk="1" hangingPunct="1">
              <a:spcBef>
                <a:spcPct val="0"/>
              </a:spcBef>
              <a:spcAft>
                <a:spcPct val="30000"/>
              </a:spcAft>
            </a:pPr>
            <a:endParaRPr lang="en-US" altLang="ja-JP" sz="1700" dirty="0" smtClean="0">
              <a:latin typeface="Times"/>
              <a:ea typeface="ヒラギノ角ゴ Pro W3" charset="0"/>
              <a:cs typeface="Times"/>
            </a:endParaRPr>
          </a:p>
          <a:p>
            <a:pPr eaLnBrk="1" hangingPunct="1">
              <a:spcBef>
                <a:spcPct val="0"/>
              </a:spcBef>
              <a:spcAft>
                <a:spcPct val="30000"/>
              </a:spcAft>
            </a:pPr>
            <a:r>
              <a:rPr lang="en-US" altLang="ja-JP" sz="1700" dirty="0" smtClean="0">
                <a:latin typeface="Times"/>
                <a:ea typeface="ヒラギノ角ゴ Pro W3" charset="0"/>
                <a:cs typeface="Times"/>
              </a:rPr>
              <a:t>You see North Carolina on the left. On the right our state is not far down at 12.9 percent.</a:t>
            </a:r>
            <a:endParaRPr lang="en-US" altLang="ja-JP" sz="1700" dirty="0">
              <a:latin typeface="Times"/>
              <a:ea typeface="ヒラギノ角ゴ Pro W3" charset="0"/>
              <a:cs typeface="Times"/>
            </a:endParaRPr>
          </a:p>
          <a:p>
            <a:pPr eaLnBrk="1" hangingPunct="1">
              <a:spcBef>
                <a:spcPct val="0"/>
              </a:spcBef>
              <a:spcAft>
                <a:spcPct val="30000"/>
              </a:spcAft>
            </a:pPr>
            <a:endParaRPr lang="en-US" sz="1700" dirty="0">
              <a:latin typeface="Times"/>
              <a:ea typeface="ヒラギノ角ゴ Pro W3" charset="0"/>
              <a:cs typeface="Times"/>
            </a:endParaRPr>
          </a:p>
          <a:p>
            <a:pPr eaLnBrk="1" hangingPunct="1">
              <a:spcBef>
                <a:spcPct val="0"/>
              </a:spcBef>
              <a:spcAft>
                <a:spcPct val="30000"/>
              </a:spcAft>
            </a:pPr>
            <a:r>
              <a:rPr lang="en-US" sz="1700" dirty="0">
                <a:latin typeface="Times"/>
                <a:ea typeface="ヒラギノ角ゴ Pro W3" charset="0"/>
                <a:cs typeface="Times"/>
              </a:rPr>
              <a:t>Maine is at the bottom of both lists.   </a:t>
            </a:r>
            <a:r>
              <a:rPr lang="en-US" sz="1700" dirty="0" smtClean="0">
                <a:latin typeface="Times"/>
                <a:ea typeface="ヒラギノ角ゴ Pro W3" charset="0"/>
                <a:cs typeface="Times"/>
              </a:rPr>
              <a:t>15,000 </a:t>
            </a:r>
            <a:r>
              <a:rPr lang="en-US" sz="1700" dirty="0">
                <a:latin typeface="Times"/>
                <a:ea typeface="ヒラギノ角ゴ Pro W3" charset="0"/>
                <a:cs typeface="Times"/>
              </a:rPr>
              <a:t>job openings projected over the ten-year period with a </a:t>
            </a:r>
            <a:r>
              <a:rPr lang="en-US" sz="1700" dirty="0" smtClean="0">
                <a:latin typeface="Times"/>
                <a:ea typeface="ヒラギノ角ゴ Pro W3" charset="0"/>
                <a:cs typeface="Times"/>
              </a:rPr>
              <a:t>2.3 </a:t>
            </a:r>
            <a:r>
              <a:rPr lang="en-US" sz="1700" dirty="0">
                <a:latin typeface="Times"/>
                <a:ea typeface="ヒラギノ角ゴ Pro W3" charset="0"/>
                <a:cs typeface="Times"/>
              </a:rPr>
              <a:t>percentage increase.</a:t>
            </a:r>
          </a:p>
          <a:p>
            <a:pPr eaLnBrk="1" hangingPunct="1">
              <a:spcBef>
                <a:spcPct val="0"/>
              </a:spcBef>
              <a:spcAft>
                <a:spcPct val="30000"/>
              </a:spcAft>
            </a:pPr>
            <a:endParaRPr lang="en-US" sz="1700" dirty="0">
              <a:latin typeface="Times"/>
              <a:ea typeface="ヒラギノ角ゴ Pro W3" charset="0"/>
              <a:cs typeface="Times"/>
            </a:endParaRPr>
          </a:p>
          <a:p>
            <a:pPr eaLnBrk="1" hangingPunct="1">
              <a:spcBef>
                <a:spcPct val="0"/>
              </a:spcBef>
              <a:spcAft>
                <a:spcPct val="30000"/>
              </a:spcAft>
            </a:pPr>
            <a:endParaRPr lang="en-US" sz="1700" dirty="0">
              <a:latin typeface="Times"/>
              <a:ea typeface="ヒラギノ角ゴ Pro W3" charset="0"/>
              <a:cs typeface="Times"/>
            </a:endParaRPr>
          </a:p>
          <a:p>
            <a:pPr eaLnBrk="1" hangingPunct="1">
              <a:spcBef>
                <a:spcPct val="0"/>
              </a:spcBef>
              <a:spcAft>
                <a:spcPct val="30000"/>
              </a:spcAft>
            </a:pPr>
            <a:r>
              <a:rPr lang="en-US" sz="1700" dirty="0">
                <a:latin typeface="Times"/>
                <a:ea typeface="ヒラギノ角ゴ Pro W3" charset="0"/>
                <a:cs typeface="Times"/>
              </a:rPr>
              <a:t>============</a:t>
            </a:r>
          </a:p>
          <a:p>
            <a:pPr eaLnBrk="1" hangingPunct="1">
              <a:spcBef>
                <a:spcPct val="0"/>
              </a:spcBef>
              <a:spcAft>
                <a:spcPct val="30000"/>
              </a:spcAft>
            </a:pPr>
            <a:r>
              <a:rPr lang="ja-JP" altLang="en-US" sz="1700" dirty="0">
                <a:latin typeface="Times"/>
                <a:ea typeface="ヒラギノ角ゴ Pro W3" charset="0"/>
                <a:cs typeface="Times"/>
              </a:rPr>
              <a:t>“</a:t>
            </a:r>
            <a:r>
              <a:rPr lang="en-US" altLang="ja-JP" sz="1700" dirty="0">
                <a:latin typeface="Times"/>
                <a:ea typeface="ヒラギノ角ゴ Pro W3" charset="0"/>
                <a:cs typeface="Times"/>
              </a:rPr>
              <a:t>Total, All Occupations</a:t>
            </a:r>
            <a:r>
              <a:rPr lang="ja-JP" altLang="en-US" sz="1700" dirty="0">
                <a:latin typeface="Times"/>
                <a:ea typeface="ヒラギノ角ゴ Pro W3" charset="0"/>
                <a:cs typeface="Times"/>
              </a:rPr>
              <a:t>”</a:t>
            </a:r>
            <a:r>
              <a:rPr lang="en-US" altLang="ja-JP" sz="1700" dirty="0">
                <a:latin typeface="Times"/>
                <a:ea typeface="ヒラギノ角ゴ Pro W3" charset="0"/>
                <a:cs typeface="Times"/>
              </a:rPr>
              <a:t> for each state.</a:t>
            </a:r>
          </a:p>
          <a:p>
            <a:pPr eaLnBrk="1" hangingPunct="1">
              <a:spcBef>
                <a:spcPct val="0"/>
              </a:spcBef>
              <a:spcAft>
                <a:spcPct val="30000"/>
              </a:spcAft>
            </a:pPr>
            <a:r>
              <a:rPr lang="ja-JP" altLang="en-US" sz="1700" dirty="0">
                <a:latin typeface="Times"/>
                <a:ea typeface="ヒラギノ角ゴ Pro W3" charset="0"/>
                <a:cs typeface="Times"/>
              </a:rPr>
              <a:t>“</a:t>
            </a:r>
            <a:r>
              <a:rPr lang="en-US" altLang="ja-JP" sz="1700" dirty="0">
                <a:latin typeface="Times"/>
                <a:ea typeface="ヒラギノ角ゴ Pro W3" charset="0"/>
                <a:cs typeface="Times"/>
              </a:rPr>
              <a:t>Numeric Employment Change</a:t>
            </a:r>
            <a:r>
              <a:rPr lang="ja-JP" altLang="en-US" sz="1700" dirty="0">
                <a:latin typeface="Times"/>
                <a:ea typeface="ヒラギノ角ゴ Pro W3" charset="0"/>
                <a:cs typeface="Times"/>
              </a:rPr>
              <a:t>”</a:t>
            </a:r>
            <a:r>
              <a:rPr lang="en-US" altLang="ja-JP" sz="1700" dirty="0">
                <a:latin typeface="Times"/>
                <a:ea typeface="ヒラギノ角ゴ Pro W3" charset="0"/>
                <a:cs typeface="Times"/>
              </a:rPr>
              <a:t> is the number of new jobs projected over the ten year period.</a:t>
            </a:r>
          </a:p>
          <a:p>
            <a:pPr eaLnBrk="1" hangingPunct="1">
              <a:spcBef>
                <a:spcPct val="0"/>
              </a:spcBef>
              <a:spcAft>
                <a:spcPct val="30000"/>
              </a:spcAft>
            </a:pPr>
            <a:endParaRPr lang="en-US" sz="1700" dirty="0">
              <a:latin typeface="Times"/>
              <a:ea typeface="ヒラギノ角ゴ Pro W3" charset="0"/>
              <a:cs typeface="Times"/>
            </a:endParaRPr>
          </a:p>
          <a:p>
            <a:pPr eaLnBrk="1" hangingPunct="1">
              <a:spcBef>
                <a:spcPct val="0"/>
              </a:spcBef>
            </a:pPr>
            <a:r>
              <a:rPr lang="en-US" sz="1700" dirty="0" err="1">
                <a:latin typeface="Times"/>
                <a:ea typeface="ヒラギノ角ゴ Pro W3" charset="0"/>
                <a:cs typeface="Times"/>
              </a:rPr>
              <a:t>www.projectionscentral.com</a:t>
            </a:r>
            <a:r>
              <a:rPr lang="en-US" sz="1700" dirty="0">
                <a:latin typeface="Times"/>
                <a:ea typeface="ヒラギノ角ゴ Pro W3" charset="0"/>
                <a:cs typeface="Times"/>
              </a:rPr>
              <a:t>/</a:t>
            </a:r>
          </a:p>
          <a:p>
            <a:pPr eaLnBrk="1" hangingPunct="1">
              <a:spcBef>
                <a:spcPct val="0"/>
              </a:spcBef>
              <a:spcAft>
                <a:spcPct val="30000"/>
              </a:spcAft>
            </a:pPr>
            <a:endParaRPr lang="en-US" sz="1700" dirty="0">
              <a:latin typeface="Times"/>
              <a:ea typeface="ヒラギノ角ゴ Pro W3" charset="0"/>
              <a:cs typeface="Times"/>
            </a:endParaRPr>
          </a:p>
        </p:txBody>
      </p:sp>
    </p:spTree>
    <p:extLst>
      <p:ext uri="{BB962C8B-B14F-4D97-AF65-F5344CB8AC3E}">
        <p14:creationId xmlns:p14="http://schemas.microsoft.com/office/powerpoint/2010/main" val="38070431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en-US" dirty="0" smtClean="0"/>
              <a:t>Let’s say you want to be a motorcycle mechanic.</a:t>
            </a:r>
          </a:p>
          <a:p>
            <a:endParaRPr lang="en-US" dirty="0" smtClean="0"/>
          </a:p>
          <a:p>
            <a:r>
              <a:rPr lang="en-US" dirty="0" smtClean="0"/>
              <a:t>In 2012 there were over 16 thousand motorcycle mechanics across the country. That includes only those that receive a regular paycheck.</a:t>
            </a:r>
            <a:r>
              <a:rPr lang="en-US" baseline="0" dirty="0" smtClean="0"/>
              <a:t> And Does not include those working as independent contractors or folks repairing motorcycles behind their house.</a:t>
            </a:r>
          </a:p>
          <a:p>
            <a:endParaRPr lang="en-US" baseline="0" dirty="0" smtClean="0"/>
          </a:p>
          <a:p>
            <a:r>
              <a:rPr lang="en-US" baseline="0" dirty="0" smtClean="0"/>
              <a:t>If you don’t mind traveling, which most motorcycle enthusiasts like to do, you might look at which state has a high demand for your chosen profession.</a:t>
            </a:r>
          </a:p>
          <a:p>
            <a:endParaRPr lang="en-US" baseline="0" dirty="0" smtClean="0"/>
          </a:p>
          <a:p>
            <a:r>
              <a:rPr lang="en-US" baseline="0" dirty="0" smtClean="0"/>
              <a:t>You see on these two charts that California has the most motorcycle mechanics at 15 hundred, and the highest projected increase in the number of mechanics over the 10-year projection period at 400.</a:t>
            </a:r>
          </a:p>
          <a:p>
            <a:endParaRPr lang="en-US" baseline="0" dirty="0" smtClean="0"/>
          </a:p>
          <a:p>
            <a:r>
              <a:rPr lang="en-US" baseline="0" dirty="0" smtClean="0"/>
              <a:t>Note that there are a lot of motorcycle mechanics in Pennsylvania and New York, but their projected increase over 10 years is only 40, which places them just below the bottom of the slide.</a:t>
            </a:r>
          </a:p>
          <a:p>
            <a:endParaRPr lang="en-US" baseline="0" dirty="0" smtClean="0"/>
          </a:p>
          <a:p>
            <a:r>
              <a:rPr lang="en-US" baseline="0" dirty="0" smtClean="0"/>
              <a:t>Our own state of North Carolina is not a bad state to find a job as a motorcycle mechanic.</a:t>
            </a:r>
          </a:p>
          <a:p>
            <a:endParaRPr lang="en-US" baseline="0" dirty="0" smtClean="0"/>
          </a:p>
          <a:p>
            <a:r>
              <a:rPr lang="en-US" baseline="0" dirty="0" smtClean="0"/>
              <a:t>Alaska would be a poor choice to look for a job since the weather is not conducive to riding a motorcycle.</a:t>
            </a:r>
          </a:p>
          <a:p>
            <a:endParaRPr lang="en-US" baseline="0" dirty="0" smtClean="0"/>
          </a:p>
          <a:p>
            <a:r>
              <a:rPr lang="en-US" baseline="0" dirty="0" smtClean="0"/>
              <a:t>And when you look at the starting salaries on the right, you see California, Indiana, Washington, and Tennessee on top.</a:t>
            </a:r>
          </a:p>
          <a:p>
            <a:endParaRPr lang="en-US" baseline="0" dirty="0" smtClean="0"/>
          </a:p>
          <a:p>
            <a:r>
              <a:rPr lang="en-US" baseline="0" dirty="0" smtClean="0"/>
              <a:t>Both the demand and the salaries change when you cross state borders, and even from county to county.</a:t>
            </a:r>
          </a:p>
          <a:p>
            <a:endParaRPr lang="en-US" baseline="0" dirty="0" smtClean="0"/>
          </a:p>
          <a:p>
            <a:r>
              <a:rPr lang="en-US" baseline="0" dirty="0" smtClean="0"/>
              <a:t>So, if you wanted to be a motorcycle mechanic and wanted to go somewhere where you are most likely to get hired and get a good salary, then California is the place to be.</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32</a:t>
            </a:fld>
            <a:endParaRPr lang="en-US"/>
          </a:p>
        </p:txBody>
      </p:sp>
    </p:spTree>
    <p:extLst>
      <p:ext uri="{BB962C8B-B14F-4D97-AF65-F5344CB8AC3E}">
        <p14:creationId xmlns:p14="http://schemas.microsoft.com/office/powerpoint/2010/main" val="17238368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noTextEdit="1"/>
          </p:cNvSpPr>
          <p:nvPr>
            <p:ph type="sldImg"/>
          </p:nvPr>
        </p:nvSpPr>
        <p:spPr>
          <a:ln/>
        </p:spPr>
      </p:sp>
      <p:sp>
        <p:nvSpPr>
          <p:cNvPr id="146434" name="Notes Placeholder 2"/>
          <p:cNvSpPr>
            <a:spLocks noGrp="1"/>
          </p:cNvSpPr>
          <p:nvPr>
            <p:ph type="body" idx="1"/>
          </p:nvPr>
        </p:nvSpPr>
        <p:spPr>
          <a:xfrm>
            <a:off x="731838" y="4560888"/>
            <a:ext cx="5689600" cy="43195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fontScale="92500" lnSpcReduction="20000"/>
          </a:bodyPr>
          <a:lstStyle/>
          <a:p>
            <a:r>
              <a:rPr lang="en-US" dirty="0">
                <a:ea typeface="ヒラギノ角ゴ Pro W3" charset="0"/>
              </a:rPr>
              <a:t>All of that projection data I </a:t>
            </a:r>
            <a:r>
              <a:rPr lang="en-US" dirty="0" smtClean="0">
                <a:ea typeface="ヒラギノ角ゴ Pro W3" charset="0"/>
              </a:rPr>
              <a:t>have just shown you can </a:t>
            </a:r>
            <a:r>
              <a:rPr lang="en-US" dirty="0">
                <a:ea typeface="ヒラギノ角ゴ Pro W3" charset="0"/>
              </a:rPr>
              <a:t>be </a:t>
            </a:r>
            <a:r>
              <a:rPr lang="en-US" dirty="0" smtClean="0">
                <a:ea typeface="ヒラギノ角ゴ Pro W3" charset="0"/>
              </a:rPr>
              <a:t>upset easily by </a:t>
            </a:r>
            <a:r>
              <a:rPr lang="en-US" dirty="0">
                <a:ea typeface="ヒラギノ角ゴ Pro W3" charset="0"/>
              </a:rPr>
              <a:t>a </a:t>
            </a:r>
            <a:r>
              <a:rPr lang="en-US" u="sng" dirty="0">
                <a:ea typeface="ヒラギノ角ゴ Pro W3" charset="0"/>
              </a:rPr>
              <a:t>variety</a:t>
            </a:r>
            <a:r>
              <a:rPr lang="en-US" dirty="0">
                <a:ea typeface="ヒラギノ角ゴ Pro W3" charset="0"/>
              </a:rPr>
              <a:t> of conditions.</a:t>
            </a:r>
          </a:p>
          <a:p>
            <a:endParaRPr lang="en-US" dirty="0">
              <a:ea typeface="ヒラギノ角ゴ Pro W3" charset="0"/>
            </a:endParaRPr>
          </a:p>
          <a:p>
            <a:r>
              <a:rPr lang="en-US" dirty="0">
                <a:ea typeface="ヒラギノ角ゴ Pro W3" charset="0"/>
              </a:rPr>
              <a:t>The current recession swooped in just after those data were published.</a:t>
            </a:r>
          </a:p>
          <a:p>
            <a:endParaRPr lang="en-US" dirty="0">
              <a:ea typeface="ヒラギノ角ゴ Pro W3" charset="0"/>
            </a:endParaRPr>
          </a:p>
          <a:p>
            <a:r>
              <a:rPr lang="en-US" dirty="0">
                <a:ea typeface="ヒラギノ角ゴ Pro W3" charset="0"/>
              </a:rPr>
              <a:t>Natural disasters, such as </a:t>
            </a:r>
            <a:r>
              <a:rPr lang="en-US" dirty="0" smtClean="0">
                <a:ea typeface="ヒラギノ角ゴ Pro W3" charset="0"/>
              </a:rPr>
              <a:t>hurricanes, </a:t>
            </a:r>
            <a:r>
              <a:rPr lang="en-US" dirty="0">
                <a:ea typeface="ヒラギノ角ゴ Pro W3" charset="0"/>
              </a:rPr>
              <a:t>can drastically change which jobs are in high demand and which ones are not</a:t>
            </a:r>
            <a:r>
              <a:rPr lang="en-US" dirty="0" smtClean="0">
                <a:ea typeface="ヒラギノ角ゴ Pro W3" charset="0"/>
              </a:rPr>
              <a:t>. Disasters can move the demand around the country.</a:t>
            </a:r>
          </a:p>
          <a:p>
            <a:endParaRPr lang="en-US" dirty="0" smtClean="0">
              <a:ea typeface="ヒラギノ角ゴ Pro W3" charset="0"/>
            </a:endParaRPr>
          </a:p>
          <a:p>
            <a:r>
              <a:rPr lang="en-US" dirty="0" smtClean="0">
                <a:ea typeface="ヒラギノ角ゴ Pro W3" charset="0"/>
              </a:rPr>
              <a:t>And we don’t have to talk about how elections and politics can change the job market.</a:t>
            </a:r>
          </a:p>
          <a:p>
            <a:endParaRPr lang="en-US" dirty="0" smtClean="0">
              <a:ea typeface="ヒラギノ角ゴ Pro W3" charset="0"/>
            </a:endParaRPr>
          </a:p>
          <a:p>
            <a:r>
              <a:rPr lang="en-US" dirty="0" smtClean="0">
                <a:ea typeface="ヒラギノ角ゴ Pro W3" charset="0"/>
              </a:rPr>
              <a:t>Local and state legislation can impact the demand for certain occupations.</a:t>
            </a:r>
          </a:p>
          <a:p>
            <a:r>
              <a:rPr lang="en-US" dirty="0" smtClean="0">
                <a:ea typeface="ヒラギノ角ゴ Pro W3" charset="0"/>
              </a:rPr>
              <a:t>The upcoming presidential election has the potential to change the demand for certain occupations.</a:t>
            </a:r>
          </a:p>
          <a:p>
            <a:endParaRPr lang="en-US" dirty="0" smtClean="0">
              <a:ea typeface="ヒラギノ角ゴ Pro W3" charset="0"/>
            </a:endParaRPr>
          </a:p>
          <a:p>
            <a:r>
              <a:rPr lang="en-US" dirty="0" smtClean="0">
                <a:ea typeface="ヒラギノ角ゴ Pro W3" charset="0"/>
              </a:rPr>
              <a:t>Luckily, we get a small 2-week respite</a:t>
            </a:r>
            <a:r>
              <a:rPr lang="en-US" baseline="0" dirty="0" smtClean="0">
                <a:ea typeface="ヒラギノ角ゴ Pro W3" charset="0"/>
              </a:rPr>
              <a:t> from the elections this summer to focus on the Olympics, which itself has the potential to alter the demand of certain occupations in the hosting country.</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p:txBody>
      </p:sp>
      <p:sp>
        <p:nvSpPr>
          <p:cNvPr id="14643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2D0A2D5-E1ED-3A4B-9AB3-5DA0B3A23999}" type="slidenum">
              <a:rPr lang="en-US" sz="1300"/>
              <a:pPr/>
              <a:t>33</a:t>
            </a:fld>
            <a:endParaRPr lang="en-US" sz="1300"/>
          </a:p>
        </p:txBody>
      </p:sp>
    </p:spTree>
    <p:extLst>
      <p:ext uri="{BB962C8B-B14F-4D97-AF65-F5344CB8AC3E}">
        <p14:creationId xmlns:p14="http://schemas.microsoft.com/office/powerpoint/2010/main" val="4055099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Healthcare industry weathered the recession well, -- and they always do.</a:t>
            </a:r>
          </a:p>
          <a:p>
            <a:endParaRPr lang="en-US" dirty="0" smtClean="0"/>
          </a:p>
          <a:p>
            <a:r>
              <a:rPr lang="en-US" dirty="0" smtClean="0"/>
              <a:t>You can see here where it says “During the last recession, employment in the health care industry grew -- while total non-farm employment was down by more than 7.5 million jobs”</a:t>
            </a:r>
          </a:p>
          <a:p>
            <a:endParaRPr lang="en-US" dirty="0" smtClean="0"/>
          </a:p>
          <a:p>
            <a:r>
              <a:rPr lang="en-US" dirty="0" smtClean="0"/>
              <a:t>So if you want to keep your job through</a:t>
            </a:r>
            <a:r>
              <a:rPr lang="en-US" baseline="0" dirty="0" smtClean="0"/>
              <a:t> the next recession – predicted to occur in 2017 -- then a job in the health care industry is the way to go.</a:t>
            </a:r>
            <a:endParaRPr lang="en-US" dirty="0" smtClean="0"/>
          </a:p>
          <a:p>
            <a:endParaRPr lang="en-US" dirty="0" smtClean="0"/>
          </a:p>
          <a:p>
            <a:endParaRPr lang="en-US" dirty="0" smtClean="0"/>
          </a:p>
          <a:p>
            <a:r>
              <a:rPr lang="en-US" dirty="0" smtClean="0"/>
              <a:t>========</a:t>
            </a:r>
          </a:p>
          <a:p>
            <a:r>
              <a:rPr lang="en-US" dirty="0" smtClean="0"/>
              <a:t>http://www.bls.gov/opub/mlr/2011/04/art2full.pdf</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34</a:t>
            </a:fld>
            <a:endParaRPr lang="en-US"/>
          </a:p>
        </p:txBody>
      </p:sp>
    </p:spTree>
    <p:extLst>
      <p:ext uri="{BB962C8B-B14F-4D97-AF65-F5344CB8AC3E}">
        <p14:creationId xmlns:p14="http://schemas.microsoft.com/office/powerpoint/2010/main" val="23393714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kern="1200" dirty="0" smtClean="0">
                <a:solidFill>
                  <a:schemeClr val="tx1"/>
                </a:solidFill>
                <a:effectLst/>
                <a:latin typeface="+mn-lt"/>
                <a:ea typeface="+mn-ea"/>
                <a:cs typeface="+mn-cs"/>
              </a:rPr>
              <a:t>And if you look at the Occupational Outlook Handbook.</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7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700" kern="1200" dirty="0" smtClean="0">
                <a:solidFill>
                  <a:schemeClr val="tx1"/>
                </a:solidFill>
                <a:effectLst/>
                <a:latin typeface="+mn-lt"/>
                <a:ea typeface="+mn-ea"/>
                <a:cs typeface="+mn-cs"/>
              </a:rPr>
              <a:t>This is similar to what we looked at earlier.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7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700" kern="1200" dirty="0" smtClean="0">
                <a:solidFill>
                  <a:schemeClr val="tx1"/>
                </a:solidFill>
                <a:effectLst/>
                <a:latin typeface="+mn-lt"/>
                <a:ea typeface="+mn-ea"/>
                <a:cs typeface="+mn-cs"/>
              </a:rPr>
              <a:t>Here are 20 occupations with the highest projected numeric change in employment.</a:t>
            </a:r>
          </a:p>
          <a:p>
            <a:endParaRPr lang="en-US" sz="1700" kern="1200" dirty="0" smtClean="0">
              <a:solidFill>
                <a:schemeClr val="tx1"/>
              </a:solidFill>
              <a:effectLst/>
              <a:latin typeface="+mn-lt"/>
              <a:ea typeface="+mn-ea"/>
              <a:cs typeface="+mn-cs"/>
            </a:endParaRPr>
          </a:p>
          <a:p>
            <a:endParaRPr lang="en-US" sz="1700" kern="1200" dirty="0" smtClean="0">
              <a:solidFill>
                <a:schemeClr val="tx1"/>
              </a:solidFill>
              <a:effectLst/>
              <a:latin typeface="+mn-lt"/>
              <a:ea typeface="+mn-ea"/>
              <a:cs typeface="+mn-cs"/>
            </a:endParaRPr>
          </a:p>
          <a:p>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a:t>
            </a:r>
          </a:p>
          <a:p>
            <a:r>
              <a:rPr lang="en-US" sz="1700" kern="1200" dirty="0" smtClean="0">
                <a:solidFill>
                  <a:schemeClr val="tx1"/>
                </a:solidFill>
                <a:effectLst/>
                <a:latin typeface="+mn-lt"/>
                <a:ea typeface="+mn-ea"/>
                <a:cs typeface="+mn-cs"/>
              </a:rPr>
              <a:t>Most New Jobs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Most new jobs: 20 occupations with the highest projected numeric change in employment.</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http://</a:t>
            </a:r>
            <a:r>
              <a:rPr lang="en-US" sz="1700" kern="1200" dirty="0" err="1" smtClean="0">
                <a:solidFill>
                  <a:schemeClr val="tx1"/>
                </a:solidFill>
                <a:effectLst/>
                <a:latin typeface="+mn-lt"/>
                <a:ea typeface="+mn-ea"/>
                <a:cs typeface="+mn-cs"/>
              </a:rPr>
              <a:t>www.bls.gov</a:t>
            </a:r>
            <a:r>
              <a:rPr lang="en-US" sz="1700" kern="1200" dirty="0" smtClean="0">
                <a:solidFill>
                  <a:schemeClr val="tx1"/>
                </a:solidFill>
                <a:effectLst/>
                <a:latin typeface="+mn-lt"/>
                <a:ea typeface="+mn-ea"/>
                <a:cs typeface="+mn-cs"/>
              </a:rPr>
              <a:t>/ooh/most-new-</a:t>
            </a:r>
            <a:r>
              <a:rPr lang="en-US" sz="1700" kern="1200" dirty="0" err="1" smtClean="0">
                <a:solidFill>
                  <a:schemeClr val="tx1"/>
                </a:solidFill>
                <a:effectLst/>
                <a:latin typeface="+mn-lt"/>
                <a:ea typeface="+mn-ea"/>
                <a:cs typeface="+mn-cs"/>
              </a:rPr>
              <a:t>jobs.htm</a:t>
            </a:r>
            <a:endParaRPr lang="en-US" sz="1700" kern="1200" dirty="0" smtClean="0">
              <a:solidFill>
                <a:schemeClr val="tx1"/>
              </a:solidFill>
              <a:effectLst/>
              <a:latin typeface="+mn-lt"/>
              <a:ea typeface="+mn-ea"/>
              <a:cs typeface="+mn-cs"/>
            </a:endParaRPr>
          </a:p>
          <a:p>
            <a:endParaRPr lang="en-US" sz="17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B46C6A2-84B9-4F4B-9D29-2CFB53138DBA}" type="slidenum">
              <a:rPr lang="en-US" smtClean="0"/>
              <a:pPr/>
              <a:t>35</a:t>
            </a:fld>
            <a:endParaRPr lang="en-US"/>
          </a:p>
        </p:txBody>
      </p:sp>
    </p:spTree>
    <p:extLst>
      <p:ext uri="{BB962C8B-B14F-4D97-AF65-F5344CB8AC3E}">
        <p14:creationId xmlns:p14="http://schemas.microsoft.com/office/powerpoint/2010/main" val="21798760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700" kern="1200" dirty="0" smtClean="0">
                <a:solidFill>
                  <a:schemeClr val="tx1"/>
                </a:solidFill>
                <a:effectLst/>
                <a:latin typeface="+mn-lt"/>
                <a:ea typeface="+mn-ea"/>
                <a:cs typeface="+mn-cs"/>
              </a:rPr>
              <a:t>NC has a new webpage</a:t>
            </a:r>
            <a:r>
              <a:rPr lang="en-US" sz="1700" kern="1200" baseline="0" dirty="0" smtClean="0">
                <a:solidFill>
                  <a:schemeClr val="tx1"/>
                </a:solidFill>
                <a:effectLst/>
                <a:latin typeface="+mn-lt"/>
                <a:ea typeface="+mn-ea"/>
                <a:cs typeface="+mn-cs"/>
              </a:rPr>
              <a:t> that lists Star jobs, or the jobs that have the potential to hire the most workers in the near future.</a:t>
            </a:r>
          </a:p>
          <a:p>
            <a:endParaRPr lang="en-US" sz="1700" kern="1200" baseline="0" dirty="0" smtClean="0">
              <a:solidFill>
                <a:schemeClr val="tx1"/>
              </a:solidFill>
              <a:effectLst/>
              <a:latin typeface="+mn-lt"/>
              <a:ea typeface="+mn-ea"/>
              <a:cs typeface="+mn-cs"/>
            </a:endParaRPr>
          </a:p>
          <a:p>
            <a:r>
              <a:rPr lang="en-US" sz="1700" kern="1200" baseline="0" dirty="0" smtClean="0">
                <a:solidFill>
                  <a:schemeClr val="tx1"/>
                </a:solidFill>
                <a:effectLst/>
                <a:latin typeface="+mn-lt"/>
                <a:ea typeface="+mn-ea"/>
                <a:cs typeface="+mn-cs"/>
                <a:sym typeface="Wingdings"/>
              </a:rPr>
              <a:t> </a:t>
            </a:r>
            <a:r>
              <a:rPr lang="en-US" sz="1700" kern="1200" baseline="0" dirty="0" smtClean="0">
                <a:solidFill>
                  <a:schemeClr val="tx1"/>
                </a:solidFill>
                <a:effectLst/>
                <a:latin typeface="+mn-lt"/>
                <a:ea typeface="+mn-ea"/>
                <a:cs typeface="+mn-cs"/>
              </a:rPr>
              <a:t>The web address is NC Careers dot ORG.</a:t>
            </a:r>
          </a:p>
          <a:p>
            <a:endParaRPr lang="en-US" sz="17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700" kern="1200" baseline="0" dirty="0" smtClean="0">
                <a:solidFill>
                  <a:schemeClr val="tx1"/>
                </a:solidFill>
                <a:effectLst/>
                <a:latin typeface="+mn-lt"/>
                <a:ea typeface="+mn-ea"/>
                <a:cs typeface="+mn-cs"/>
              </a:rPr>
              <a:t>There are lots of other good tools at NC Careers dot ORG that we won’t go into today.  I have been on a committee for several years helping the NC Department of Commerce to create some useful tools using all of their labor market information.  Check it out.</a:t>
            </a:r>
          </a:p>
          <a:p>
            <a:endParaRPr lang="en-US" sz="1700" kern="1200" dirty="0" smtClean="0">
              <a:solidFill>
                <a:schemeClr val="tx1"/>
              </a:solidFill>
              <a:effectLst/>
              <a:latin typeface="+mn-lt"/>
              <a:ea typeface="+mn-ea"/>
              <a:cs typeface="+mn-cs"/>
            </a:endParaRPr>
          </a:p>
          <a:p>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a:t>
            </a:r>
          </a:p>
          <a:p>
            <a:r>
              <a:rPr lang="en-US" sz="1700" kern="1200" dirty="0" smtClean="0">
                <a:solidFill>
                  <a:schemeClr val="tx1"/>
                </a:solidFill>
                <a:effectLst/>
                <a:latin typeface="+mn-lt"/>
                <a:ea typeface="+mn-ea"/>
                <a:cs typeface="+mn-cs"/>
              </a:rPr>
              <a:t>Star Jobs</a:t>
            </a:r>
          </a:p>
          <a:p>
            <a:r>
              <a:rPr lang="en-US" sz="1700" kern="1200" dirty="0" smtClean="0">
                <a:solidFill>
                  <a:schemeClr val="tx1"/>
                </a:solidFill>
                <a:effectLst/>
                <a:latin typeface="+mn-lt"/>
                <a:ea typeface="+mn-ea"/>
                <a:cs typeface="+mn-cs"/>
              </a:rPr>
              <a:t>NC Department of Commerce</a:t>
            </a:r>
          </a:p>
          <a:p>
            <a:r>
              <a:rPr lang="en-US" sz="1700" kern="1200" dirty="0" smtClean="0">
                <a:solidFill>
                  <a:schemeClr val="tx1"/>
                </a:solidFill>
                <a:effectLst/>
                <a:latin typeface="+mn-lt"/>
                <a:ea typeface="+mn-ea"/>
                <a:cs typeface="+mn-cs"/>
              </a:rPr>
              <a:t>http://</a:t>
            </a:r>
            <a:r>
              <a:rPr lang="en-US" sz="1700" kern="1200" dirty="0" err="1" smtClean="0">
                <a:solidFill>
                  <a:schemeClr val="tx1"/>
                </a:solidFill>
                <a:effectLst/>
                <a:latin typeface="+mn-lt"/>
                <a:ea typeface="+mn-ea"/>
                <a:cs typeface="+mn-cs"/>
              </a:rPr>
              <a:t>nccareers.org</a:t>
            </a:r>
            <a:r>
              <a:rPr lang="en-US" sz="1700" kern="1200" dirty="0" smtClean="0">
                <a:solidFill>
                  <a:schemeClr val="tx1"/>
                </a:solidFill>
                <a:effectLst/>
                <a:latin typeface="+mn-lt"/>
                <a:ea typeface="+mn-ea"/>
                <a:cs typeface="+mn-cs"/>
              </a:rPr>
              <a:t>/</a:t>
            </a:r>
            <a:r>
              <a:rPr lang="en-US" sz="1700" kern="1200" dirty="0" err="1" smtClean="0">
                <a:solidFill>
                  <a:schemeClr val="tx1"/>
                </a:solidFill>
                <a:effectLst/>
                <a:latin typeface="+mn-lt"/>
                <a:ea typeface="+mn-ea"/>
                <a:cs typeface="+mn-cs"/>
              </a:rPr>
              <a:t>starjobs</a:t>
            </a:r>
            <a:r>
              <a:rPr lang="en-US" sz="1700" kern="1200" dirty="0" smtClean="0">
                <a:solidFill>
                  <a:schemeClr val="tx1"/>
                </a:solidFill>
                <a:effectLst/>
                <a:latin typeface="+mn-lt"/>
                <a:ea typeface="+mn-ea"/>
                <a:cs typeface="+mn-cs"/>
              </a:rPr>
              <a:t>/</a:t>
            </a:r>
            <a:r>
              <a:rPr lang="en-US" sz="1700" kern="1200" dirty="0" err="1" smtClean="0">
                <a:solidFill>
                  <a:schemeClr val="tx1"/>
                </a:solidFill>
                <a:effectLst/>
                <a:latin typeface="+mn-lt"/>
                <a:ea typeface="+mn-ea"/>
                <a:cs typeface="+mn-cs"/>
              </a:rPr>
              <a:t>star_jobs.html</a:t>
            </a:r>
            <a:endParaRPr lang="en-US" sz="17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B46C6A2-84B9-4F4B-9D29-2CFB53138DBA}" type="slidenum">
              <a:rPr lang="en-US" smtClean="0"/>
              <a:pPr/>
              <a:t>36</a:t>
            </a:fld>
            <a:endParaRPr lang="en-US"/>
          </a:p>
        </p:txBody>
      </p:sp>
    </p:spTree>
    <p:extLst>
      <p:ext uri="{BB962C8B-B14F-4D97-AF65-F5344CB8AC3E}">
        <p14:creationId xmlns:p14="http://schemas.microsoft.com/office/powerpoint/2010/main" val="12889192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700" kern="1200" dirty="0" smtClean="0">
                <a:solidFill>
                  <a:schemeClr val="tx1"/>
                </a:solidFill>
                <a:effectLst/>
                <a:latin typeface="+mn-lt"/>
                <a:ea typeface="+mn-ea"/>
                <a:cs typeface="+mn-cs"/>
              </a:rPr>
              <a:t>Here is their</a:t>
            </a:r>
            <a:r>
              <a:rPr lang="en-US" sz="1700" kern="1200" baseline="0" dirty="0" smtClean="0">
                <a:solidFill>
                  <a:schemeClr val="tx1"/>
                </a:solidFill>
                <a:effectLst/>
                <a:latin typeface="+mn-lt"/>
                <a:ea typeface="+mn-ea"/>
                <a:cs typeface="+mn-cs"/>
              </a:rPr>
              <a:t> Star Jobs tool.</a:t>
            </a:r>
          </a:p>
          <a:p>
            <a:endParaRPr lang="en-US" sz="1700" kern="1200" baseline="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You can see</a:t>
            </a:r>
            <a:r>
              <a:rPr lang="en-US" sz="1700" kern="1200" baseline="0" dirty="0" smtClean="0">
                <a:solidFill>
                  <a:schemeClr val="tx1"/>
                </a:solidFill>
                <a:effectLst/>
                <a:latin typeface="+mn-lt"/>
                <a:ea typeface="+mn-ea"/>
                <a:cs typeface="+mn-cs"/>
              </a:rPr>
              <a:t> the data for the entire state, or you can select one of the 8 regions.</a:t>
            </a:r>
            <a:endParaRPr lang="en-US" sz="1700" kern="1200" dirty="0" smtClean="0">
              <a:solidFill>
                <a:schemeClr val="tx1"/>
              </a:solidFill>
              <a:effectLst/>
              <a:latin typeface="+mn-lt"/>
              <a:ea typeface="+mn-ea"/>
              <a:cs typeface="+mn-cs"/>
            </a:endParaRPr>
          </a:p>
          <a:p>
            <a:endParaRPr lang="en-US" sz="1700" kern="1200" dirty="0" smtClean="0">
              <a:solidFill>
                <a:schemeClr val="tx1"/>
              </a:solidFill>
              <a:effectLst/>
              <a:latin typeface="+mn-lt"/>
              <a:ea typeface="+mn-ea"/>
              <a:cs typeface="+mn-cs"/>
            </a:endParaRPr>
          </a:p>
          <a:p>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a:t>
            </a:r>
          </a:p>
          <a:p>
            <a:r>
              <a:rPr lang="en-US" sz="1700" kern="1200" dirty="0" smtClean="0">
                <a:solidFill>
                  <a:schemeClr val="tx1"/>
                </a:solidFill>
                <a:effectLst/>
                <a:latin typeface="+mn-lt"/>
                <a:ea typeface="+mn-ea"/>
                <a:cs typeface="+mn-cs"/>
              </a:rPr>
              <a:t>Star Jobs</a:t>
            </a:r>
          </a:p>
          <a:p>
            <a:r>
              <a:rPr lang="en-US" sz="1700" kern="1200" dirty="0" smtClean="0">
                <a:solidFill>
                  <a:schemeClr val="tx1"/>
                </a:solidFill>
                <a:effectLst/>
                <a:latin typeface="+mn-lt"/>
                <a:ea typeface="+mn-ea"/>
                <a:cs typeface="+mn-cs"/>
              </a:rPr>
              <a:t>NC Department of Commerce</a:t>
            </a:r>
          </a:p>
          <a:p>
            <a:r>
              <a:rPr lang="en-US" sz="1700" kern="1200" dirty="0" smtClean="0">
                <a:solidFill>
                  <a:schemeClr val="tx1"/>
                </a:solidFill>
                <a:effectLst/>
                <a:latin typeface="+mn-lt"/>
                <a:ea typeface="+mn-ea"/>
                <a:cs typeface="+mn-cs"/>
              </a:rPr>
              <a:t>http://</a:t>
            </a:r>
            <a:r>
              <a:rPr lang="en-US" sz="1700" kern="1200" dirty="0" err="1" smtClean="0">
                <a:solidFill>
                  <a:schemeClr val="tx1"/>
                </a:solidFill>
                <a:effectLst/>
                <a:latin typeface="+mn-lt"/>
                <a:ea typeface="+mn-ea"/>
                <a:cs typeface="+mn-cs"/>
              </a:rPr>
              <a:t>nccareers.org</a:t>
            </a:r>
            <a:r>
              <a:rPr lang="en-US" sz="1700" kern="1200" dirty="0" smtClean="0">
                <a:solidFill>
                  <a:schemeClr val="tx1"/>
                </a:solidFill>
                <a:effectLst/>
                <a:latin typeface="+mn-lt"/>
                <a:ea typeface="+mn-ea"/>
                <a:cs typeface="+mn-cs"/>
              </a:rPr>
              <a:t>/</a:t>
            </a:r>
            <a:r>
              <a:rPr lang="en-US" sz="1700" kern="1200" dirty="0" err="1" smtClean="0">
                <a:solidFill>
                  <a:schemeClr val="tx1"/>
                </a:solidFill>
                <a:effectLst/>
                <a:latin typeface="+mn-lt"/>
                <a:ea typeface="+mn-ea"/>
                <a:cs typeface="+mn-cs"/>
              </a:rPr>
              <a:t>starjobs</a:t>
            </a:r>
            <a:r>
              <a:rPr lang="en-US" sz="1700" kern="1200" dirty="0" smtClean="0">
                <a:solidFill>
                  <a:schemeClr val="tx1"/>
                </a:solidFill>
                <a:effectLst/>
                <a:latin typeface="+mn-lt"/>
                <a:ea typeface="+mn-ea"/>
                <a:cs typeface="+mn-cs"/>
              </a:rPr>
              <a:t>/</a:t>
            </a:r>
            <a:r>
              <a:rPr lang="en-US" sz="1700" kern="1200" dirty="0" err="1" smtClean="0">
                <a:solidFill>
                  <a:schemeClr val="tx1"/>
                </a:solidFill>
                <a:effectLst/>
                <a:latin typeface="+mn-lt"/>
                <a:ea typeface="+mn-ea"/>
                <a:cs typeface="+mn-cs"/>
              </a:rPr>
              <a:t>star_jobs.html</a:t>
            </a:r>
            <a:endParaRPr lang="en-US" sz="17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B46C6A2-84B9-4F4B-9D29-2CFB53138DBA}" type="slidenum">
              <a:rPr lang="en-US" smtClean="0"/>
              <a:pPr/>
              <a:t>37</a:t>
            </a:fld>
            <a:endParaRPr lang="en-US"/>
          </a:p>
        </p:txBody>
      </p:sp>
    </p:spTree>
    <p:extLst>
      <p:ext uri="{BB962C8B-B14F-4D97-AF65-F5344CB8AC3E}">
        <p14:creationId xmlns:p14="http://schemas.microsoft.com/office/powerpoint/2010/main" val="38758420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700" kern="1200" dirty="0" smtClean="0">
                <a:solidFill>
                  <a:schemeClr val="tx1"/>
                </a:solidFill>
                <a:effectLst/>
                <a:latin typeface="+mn-lt"/>
                <a:ea typeface="+mn-ea"/>
                <a:cs typeface="+mn-cs"/>
              </a:rPr>
              <a:t>Here is where you pick the number of stars.</a:t>
            </a:r>
            <a:r>
              <a:rPr lang="en-US" sz="1700" kern="1200" baseline="0" dirty="0" smtClean="0">
                <a:solidFill>
                  <a:schemeClr val="tx1"/>
                </a:solidFill>
                <a:effectLst/>
                <a:latin typeface="+mn-lt"/>
                <a:ea typeface="+mn-ea"/>
                <a:cs typeface="+mn-cs"/>
              </a:rPr>
              <a:t> More stars means higher projected demand.  Five is the most</a:t>
            </a:r>
            <a:endParaRPr lang="en-US" sz="1700" kern="1200" dirty="0" smtClean="0">
              <a:solidFill>
                <a:schemeClr val="tx1"/>
              </a:solidFill>
              <a:effectLst/>
              <a:latin typeface="+mn-lt"/>
              <a:ea typeface="+mn-ea"/>
              <a:cs typeface="+mn-cs"/>
            </a:endParaRPr>
          </a:p>
          <a:p>
            <a:endParaRPr lang="en-US" sz="1700" kern="1200" dirty="0" smtClean="0">
              <a:solidFill>
                <a:schemeClr val="tx1"/>
              </a:solidFill>
              <a:effectLst/>
              <a:latin typeface="+mn-lt"/>
              <a:ea typeface="+mn-ea"/>
              <a:cs typeface="+mn-cs"/>
            </a:endParaRPr>
          </a:p>
          <a:p>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a:t>
            </a:r>
          </a:p>
          <a:p>
            <a:r>
              <a:rPr lang="en-US" sz="1700" kern="1200" dirty="0" smtClean="0">
                <a:solidFill>
                  <a:schemeClr val="tx1"/>
                </a:solidFill>
                <a:effectLst/>
                <a:latin typeface="+mn-lt"/>
                <a:ea typeface="+mn-ea"/>
                <a:cs typeface="+mn-cs"/>
              </a:rPr>
              <a:t>Star Jobs</a:t>
            </a:r>
          </a:p>
          <a:p>
            <a:r>
              <a:rPr lang="en-US" sz="1700" kern="1200" dirty="0" smtClean="0">
                <a:solidFill>
                  <a:schemeClr val="tx1"/>
                </a:solidFill>
                <a:effectLst/>
                <a:latin typeface="+mn-lt"/>
                <a:ea typeface="+mn-ea"/>
                <a:cs typeface="+mn-cs"/>
              </a:rPr>
              <a:t>NC Department of Commerce</a:t>
            </a:r>
          </a:p>
          <a:p>
            <a:r>
              <a:rPr lang="en-US" sz="1700" kern="1200" dirty="0" smtClean="0">
                <a:solidFill>
                  <a:schemeClr val="tx1"/>
                </a:solidFill>
                <a:effectLst/>
                <a:latin typeface="+mn-lt"/>
                <a:ea typeface="+mn-ea"/>
                <a:cs typeface="+mn-cs"/>
              </a:rPr>
              <a:t>http://</a:t>
            </a:r>
            <a:r>
              <a:rPr lang="en-US" sz="1700" kern="1200" dirty="0" err="1" smtClean="0">
                <a:solidFill>
                  <a:schemeClr val="tx1"/>
                </a:solidFill>
                <a:effectLst/>
                <a:latin typeface="+mn-lt"/>
                <a:ea typeface="+mn-ea"/>
                <a:cs typeface="+mn-cs"/>
              </a:rPr>
              <a:t>nccareers.org</a:t>
            </a:r>
            <a:r>
              <a:rPr lang="en-US" sz="1700" kern="1200" dirty="0" smtClean="0">
                <a:solidFill>
                  <a:schemeClr val="tx1"/>
                </a:solidFill>
                <a:effectLst/>
                <a:latin typeface="+mn-lt"/>
                <a:ea typeface="+mn-ea"/>
                <a:cs typeface="+mn-cs"/>
              </a:rPr>
              <a:t>/</a:t>
            </a:r>
            <a:r>
              <a:rPr lang="en-US" sz="1700" kern="1200" dirty="0" err="1" smtClean="0">
                <a:solidFill>
                  <a:schemeClr val="tx1"/>
                </a:solidFill>
                <a:effectLst/>
                <a:latin typeface="+mn-lt"/>
                <a:ea typeface="+mn-ea"/>
                <a:cs typeface="+mn-cs"/>
              </a:rPr>
              <a:t>starjobs</a:t>
            </a:r>
            <a:r>
              <a:rPr lang="en-US" sz="1700" kern="1200" dirty="0" smtClean="0">
                <a:solidFill>
                  <a:schemeClr val="tx1"/>
                </a:solidFill>
                <a:effectLst/>
                <a:latin typeface="+mn-lt"/>
                <a:ea typeface="+mn-ea"/>
                <a:cs typeface="+mn-cs"/>
              </a:rPr>
              <a:t>/</a:t>
            </a:r>
            <a:r>
              <a:rPr lang="en-US" sz="1700" kern="1200" dirty="0" err="1" smtClean="0">
                <a:solidFill>
                  <a:schemeClr val="tx1"/>
                </a:solidFill>
                <a:effectLst/>
                <a:latin typeface="+mn-lt"/>
                <a:ea typeface="+mn-ea"/>
                <a:cs typeface="+mn-cs"/>
              </a:rPr>
              <a:t>star_jobs.html</a:t>
            </a:r>
            <a:endParaRPr lang="en-US" sz="17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B46C6A2-84B9-4F4B-9D29-2CFB53138DBA}" type="slidenum">
              <a:rPr lang="en-US" smtClean="0"/>
              <a:pPr/>
              <a:t>38</a:t>
            </a:fld>
            <a:endParaRPr lang="en-US"/>
          </a:p>
        </p:txBody>
      </p:sp>
    </p:spTree>
    <p:extLst>
      <p:ext uri="{BB962C8B-B14F-4D97-AF65-F5344CB8AC3E}">
        <p14:creationId xmlns:p14="http://schemas.microsoft.com/office/powerpoint/2010/main" val="698216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700" kern="1200" dirty="0" smtClean="0">
                <a:solidFill>
                  <a:schemeClr val="tx1"/>
                </a:solidFill>
                <a:effectLst/>
                <a:latin typeface="+mn-lt"/>
                <a:ea typeface="+mn-ea"/>
                <a:cs typeface="+mn-cs"/>
              </a:rPr>
              <a:t>This table shows all 5-star jobs statewide.</a:t>
            </a:r>
          </a:p>
          <a:p>
            <a:endParaRPr lang="en-US" sz="1700" kern="1200" dirty="0" smtClean="0">
              <a:solidFill>
                <a:schemeClr val="tx1"/>
              </a:solidFill>
              <a:effectLst/>
              <a:latin typeface="+mn-lt"/>
              <a:ea typeface="+mn-ea"/>
              <a:cs typeface="+mn-cs"/>
            </a:endParaRPr>
          </a:p>
          <a:p>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a:t>
            </a:r>
          </a:p>
          <a:p>
            <a:r>
              <a:rPr lang="en-US" sz="1700" kern="1200" dirty="0" smtClean="0">
                <a:solidFill>
                  <a:schemeClr val="tx1"/>
                </a:solidFill>
                <a:effectLst/>
                <a:latin typeface="+mn-lt"/>
                <a:ea typeface="+mn-ea"/>
                <a:cs typeface="+mn-cs"/>
              </a:rPr>
              <a:t>Star Jobs</a:t>
            </a:r>
          </a:p>
          <a:p>
            <a:r>
              <a:rPr lang="en-US" sz="1700" kern="1200" dirty="0" smtClean="0">
                <a:solidFill>
                  <a:schemeClr val="tx1"/>
                </a:solidFill>
                <a:effectLst/>
                <a:latin typeface="+mn-lt"/>
                <a:ea typeface="+mn-ea"/>
                <a:cs typeface="+mn-cs"/>
              </a:rPr>
              <a:t>NC Department of Commerce</a:t>
            </a:r>
          </a:p>
          <a:p>
            <a:r>
              <a:rPr lang="en-US" sz="1700" kern="1200" dirty="0" smtClean="0">
                <a:solidFill>
                  <a:schemeClr val="tx1"/>
                </a:solidFill>
                <a:effectLst/>
                <a:latin typeface="+mn-lt"/>
                <a:ea typeface="+mn-ea"/>
                <a:cs typeface="+mn-cs"/>
              </a:rPr>
              <a:t>http://</a:t>
            </a:r>
            <a:r>
              <a:rPr lang="en-US" sz="1700" kern="1200" dirty="0" err="1" smtClean="0">
                <a:solidFill>
                  <a:schemeClr val="tx1"/>
                </a:solidFill>
                <a:effectLst/>
                <a:latin typeface="+mn-lt"/>
                <a:ea typeface="+mn-ea"/>
                <a:cs typeface="+mn-cs"/>
              </a:rPr>
              <a:t>nccareers.org</a:t>
            </a:r>
            <a:r>
              <a:rPr lang="en-US" sz="1700" kern="1200" dirty="0" smtClean="0">
                <a:solidFill>
                  <a:schemeClr val="tx1"/>
                </a:solidFill>
                <a:effectLst/>
                <a:latin typeface="+mn-lt"/>
                <a:ea typeface="+mn-ea"/>
                <a:cs typeface="+mn-cs"/>
              </a:rPr>
              <a:t>/</a:t>
            </a:r>
            <a:r>
              <a:rPr lang="en-US" sz="1700" kern="1200" dirty="0" err="1" smtClean="0">
                <a:solidFill>
                  <a:schemeClr val="tx1"/>
                </a:solidFill>
                <a:effectLst/>
                <a:latin typeface="+mn-lt"/>
                <a:ea typeface="+mn-ea"/>
                <a:cs typeface="+mn-cs"/>
              </a:rPr>
              <a:t>starjobs</a:t>
            </a:r>
            <a:r>
              <a:rPr lang="en-US" sz="1700" kern="1200" dirty="0" smtClean="0">
                <a:solidFill>
                  <a:schemeClr val="tx1"/>
                </a:solidFill>
                <a:effectLst/>
                <a:latin typeface="+mn-lt"/>
                <a:ea typeface="+mn-ea"/>
                <a:cs typeface="+mn-cs"/>
              </a:rPr>
              <a:t>/</a:t>
            </a:r>
            <a:r>
              <a:rPr lang="en-US" sz="1700" kern="1200" dirty="0" err="1" smtClean="0">
                <a:solidFill>
                  <a:schemeClr val="tx1"/>
                </a:solidFill>
                <a:effectLst/>
                <a:latin typeface="+mn-lt"/>
                <a:ea typeface="+mn-ea"/>
                <a:cs typeface="+mn-cs"/>
              </a:rPr>
              <a:t>star_jobs.html</a:t>
            </a:r>
            <a:endParaRPr lang="en-US" sz="17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B46C6A2-84B9-4F4B-9D29-2CFB53138DBA}" type="slidenum">
              <a:rPr lang="en-US" smtClean="0"/>
              <a:pPr/>
              <a:t>39</a:t>
            </a:fld>
            <a:endParaRPr lang="en-US"/>
          </a:p>
        </p:txBody>
      </p:sp>
    </p:spTree>
    <p:extLst>
      <p:ext uri="{BB962C8B-B14F-4D97-AF65-F5344CB8AC3E}">
        <p14:creationId xmlns:p14="http://schemas.microsoft.com/office/powerpoint/2010/main" val="1210214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 am really showing you today is information. I took many charts of data and put them in a format</a:t>
            </a:r>
            <a:r>
              <a:rPr lang="en-US" baseline="0" dirty="0" smtClean="0"/>
              <a:t> where the raw data becomes information that you can actually use.</a:t>
            </a:r>
            <a:endParaRPr lang="en-US" dirty="0" smtClean="0"/>
          </a:p>
          <a:p>
            <a:endParaRPr lang="en-US" dirty="0" smtClean="0"/>
          </a:p>
          <a:p>
            <a:endParaRPr lang="en-US" dirty="0" smtClean="0"/>
          </a:p>
          <a:p>
            <a:r>
              <a:rPr lang="en-US" dirty="0" smtClean="0"/>
              <a:t>=====</a:t>
            </a:r>
          </a:p>
          <a:p>
            <a:r>
              <a:rPr lang="en-US" dirty="0" smtClean="0"/>
              <a:t>http://</a:t>
            </a:r>
            <a:r>
              <a:rPr lang="en-US" dirty="0" err="1" smtClean="0"/>
              <a:t>www.dictionary.com</a:t>
            </a:r>
            <a:r>
              <a:rPr lang="en-US" dirty="0" smtClean="0"/>
              <a:t>/browse/</a:t>
            </a:r>
            <a:r>
              <a:rPr lang="en-US" dirty="0" err="1" smtClean="0"/>
              <a:t>data?s</a:t>
            </a:r>
            <a:r>
              <a:rPr lang="en-US" dirty="0" smtClean="0"/>
              <a:t>=t</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a:t>
            </a:fld>
            <a:endParaRPr lang="en-US"/>
          </a:p>
        </p:txBody>
      </p:sp>
    </p:spTree>
    <p:extLst>
      <p:ext uri="{BB962C8B-B14F-4D97-AF65-F5344CB8AC3E}">
        <p14:creationId xmlns:p14="http://schemas.microsoft.com/office/powerpoint/2010/main" val="18645420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700" kern="1200" dirty="0" smtClean="0">
                <a:solidFill>
                  <a:schemeClr val="tx1"/>
                </a:solidFill>
                <a:effectLst/>
                <a:latin typeface="+mn-lt"/>
                <a:ea typeface="+mn-ea"/>
                <a:cs typeface="+mn-cs"/>
              </a:rPr>
              <a:t>If you scroll to the bottom of the page, you can see that there are 71 of the 5-star jobs within the complete list of 746 occupations.</a:t>
            </a:r>
          </a:p>
          <a:p>
            <a:endParaRPr lang="en-US" sz="1700" kern="1200" dirty="0" smtClean="0">
              <a:solidFill>
                <a:schemeClr val="tx1"/>
              </a:solidFill>
              <a:effectLst/>
              <a:latin typeface="+mn-lt"/>
              <a:ea typeface="+mn-ea"/>
              <a:cs typeface="+mn-cs"/>
            </a:endParaRPr>
          </a:p>
          <a:p>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a:t>
            </a:r>
          </a:p>
          <a:p>
            <a:r>
              <a:rPr lang="en-US" sz="1700" kern="1200" dirty="0" smtClean="0">
                <a:solidFill>
                  <a:schemeClr val="tx1"/>
                </a:solidFill>
                <a:effectLst/>
                <a:latin typeface="+mn-lt"/>
                <a:ea typeface="+mn-ea"/>
                <a:cs typeface="+mn-cs"/>
              </a:rPr>
              <a:t>Star Jobs</a:t>
            </a:r>
          </a:p>
          <a:p>
            <a:r>
              <a:rPr lang="en-US" sz="1700" kern="1200" dirty="0" smtClean="0">
                <a:solidFill>
                  <a:schemeClr val="tx1"/>
                </a:solidFill>
                <a:effectLst/>
                <a:latin typeface="+mn-lt"/>
                <a:ea typeface="+mn-ea"/>
                <a:cs typeface="+mn-cs"/>
              </a:rPr>
              <a:t>NC Department of Commerce</a:t>
            </a:r>
          </a:p>
          <a:p>
            <a:r>
              <a:rPr lang="en-US" sz="1700" kern="1200" dirty="0" smtClean="0">
                <a:solidFill>
                  <a:schemeClr val="tx1"/>
                </a:solidFill>
                <a:effectLst/>
                <a:latin typeface="+mn-lt"/>
                <a:ea typeface="+mn-ea"/>
                <a:cs typeface="+mn-cs"/>
              </a:rPr>
              <a:t>http://</a:t>
            </a:r>
            <a:r>
              <a:rPr lang="en-US" sz="1700" kern="1200" dirty="0" err="1" smtClean="0">
                <a:solidFill>
                  <a:schemeClr val="tx1"/>
                </a:solidFill>
                <a:effectLst/>
                <a:latin typeface="+mn-lt"/>
                <a:ea typeface="+mn-ea"/>
                <a:cs typeface="+mn-cs"/>
              </a:rPr>
              <a:t>nccareers.org</a:t>
            </a:r>
            <a:r>
              <a:rPr lang="en-US" sz="1700" kern="1200" dirty="0" smtClean="0">
                <a:solidFill>
                  <a:schemeClr val="tx1"/>
                </a:solidFill>
                <a:effectLst/>
                <a:latin typeface="+mn-lt"/>
                <a:ea typeface="+mn-ea"/>
                <a:cs typeface="+mn-cs"/>
              </a:rPr>
              <a:t>/</a:t>
            </a:r>
            <a:r>
              <a:rPr lang="en-US" sz="1700" kern="1200" dirty="0" err="1" smtClean="0">
                <a:solidFill>
                  <a:schemeClr val="tx1"/>
                </a:solidFill>
                <a:effectLst/>
                <a:latin typeface="+mn-lt"/>
                <a:ea typeface="+mn-ea"/>
                <a:cs typeface="+mn-cs"/>
              </a:rPr>
              <a:t>starjobs</a:t>
            </a:r>
            <a:r>
              <a:rPr lang="en-US" sz="1700" kern="1200" dirty="0" smtClean="0">
                <a:solidFill>
                  <a:schemeClr val="tx1"/>
                </a:solidFill>
                <a:effectLst/>
                <a:latin typeface="+mn-lt"/>
                <a:ea typeface="+mn-ea"/>
                <a:cs typeface="+mn-cs"/>
              </a:rPr>
              <a:t>/</a:t>
            </a:r>
            <a:r>
              <a:rPr lang="en-US" sz="1700" kern="1200" dirty="0" err="1" smtClean="0">
                <a:solidFill>
                  <a:schemeClr val="tx1"/>
                </a:solidFill>
                <a:effectLst/>
                <a:latin typeface="+mn-lt"/>
                <a:ea typeface="+mn-ea"/>
                <a:cs typeface="+mn-cs"/>
              </a:rPr>
              <a:t>star_jobs.html</a:t>
            </a:r>
            <a:endParaRPr lang="en-US" sz="17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B46C6A2-84B9-4F4B-9D29-2CFB53138DBA}" type="slidenum">
              <a:rPr lang="en-US" smtClean="0"/>
              <a:pPr/>
              <a:t>40</a:t>
            </a:fld>
            <a:endParaRPr lang="en-US"/>
          </a:p>
        </p:txBody>
      </p:sp>
    </p:spTree>
    <p:extLst>
      <p:ext uri="{BB962C8B-B14F-4D97-AF65-F5344CB8AC3E}">
        <p14:creationId xmlns:p14="http://schemas.microsoft.com/office/powerpoint/2010/main" val="4309451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700" kern="1200" baseline="0" dirty="0" smtClean="0">
                <a:solidFill>
                  <a:schemeClr val="tx1"/>
                </a:solidFill>
                <a:effectLst/>
                <a:latin typeface="+mn-lt"/>
                <a:ea typeface="+mn-ea"/>
                <a:cs typeface="+mn-cs"/>
              </a:rPr>
              <a:t>Here you see there are 10 jobs with 5 stars that requires an Associate Degree.</a:t>
            </a:r>
          </a:p>
          <a:p>
            <a:endParaRPr lang="en-US" sz="1700" kern="1200" baseline="0" dirty="0" smtClean="0">
              <a:solidFill>
                <a:schemeClr val="tx1"/>
              </a:solidFill>
              <a:effectLst/>
              <a:latin typeface="+mn-lt"/>
              <a:ea typeface="+mn-ea"/>
              <a:cs typeface="+mn-cs"/>
            </a:endParaRPr>
          </a:p>
          <a:p>
            <a:endParaRPr lang="en-US" sz="1700" kern="1200" dirty="0" smtClean="0">
              <a:solidFill>
                <a:schemeClr val="tx1"/>
              </a:solidFill>
              <a:effectLst/>
              <a:latin typeface="+mn-lt"/>
              <a:ea typeface="+mn-ea"/>
              <a:cs typeface="+mn-cs"/>
            </a:endParaRPr>
          </a:p>
          <a:p>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a:t>
            </a:r>
          </a:p>
          <a:p>
            <a:r>
              <a:rPr lang="en-US" sz="1700" kern="1200" dirty="0" smtClean="0">
                <a:solidFill>
                  <a:schemeClr val="tx1"/>
                </a:solidFill>
                <a:effectLst/>
                <a:latin typeface="+mn-lt"/>
                <a:ea typeface="+mn-ea"/>
                <a:cs typeface="+mn-cs"/>
              </a:rPr>
              <a:t>Star Jobs</a:t>
            </a:r>
          </a:p>
          <a:p>
            <a:r>
              <a:rPr lang="en-US" sz="1700" kern="1200" dirty="0" smtClean="0">
                <a:solidFill>
                  <a:schemeClr val="tx1"/>
                </a:solidFill>
                <a:effectLst/>
                <a:latin typeface="+mn-lt"/>
                <a:ea typeface="+mn-ea"/>
                <a:cs typeface="+mn-cs"/>
              </a:rPr>
              <a:t>NC Department of Commerce</a:t>
            </a:r>
          </a:p>
          <a:p>
            <a:r>
              <a:rPr lang="en-US" sz="1700" kern="1200" dirty="0" smtClean="0">
                <a:solidFill>
                  <a:schemeClr val="tx1"/>
                </a:solidFill>
                <a:effectLst/>
                <a:latin typeface="+mn-lt"/>
                <a:ea typeface="+mn-ea"/>
                <a:cs typeface="+mn-cs"/>
              </a:rPr>
              <a:t>http://</a:t>
            </a:r>
            <a:r>
              <a:rPr lang="en-US" sz="1700" kern="1200" dirty="0" err="1" smtClean="0">
                <a:solidFill>
                  <a:schemeClr val="tx1"/>
                </a:solidFill>
                <a:effectLst/>
                <a:latin typeface="+mn-lt"/>
                <a:ea typeface="+mn-ea"/>
                <a:cs typeface="+mn-cs"/>
              </a:rPr>
              <a:t>nccareers.org</a:t>
            </a:r>
            <a:r>
              <a:rPr lang="en-US" sz="1700" kern="1200" dirty="0" smtClean="0">
                <a:solidFill>
                  <a:schemeClr val="tx1"/>
                </a:solidFill>
                <a:effectLst/>
                <a:latin typeface="+mn-lt"/>
                <a:ea typeface="+mn-ea"/>
                <a:cs typeface="+mn-cs"/>
              </a:rPr>
              <a:t>/</a:t>
            </a:r>
            <a:r>
              <a:rPr lang="en-US" sz="1700" kern="1200" dirty="0" err="1" smtClean="0">
                <a:solidFill>
                  <a:schemeClr val="tx1"/>
                </a:solidFill>
                <a:effectLst/>
                <a:latin typeface="+mn-lt"/>
                <a:ea typeface="+mn-ea"/>
                <a:cs typeface="+mn-cs"/>
              </a:rPr>
              <a:t>starjobs</a:t>
            </a:r>
            <a:r>
              <a:rPr lang="en-US" sz="1700" kern="1200" dirty="0" smtClean="0">
                <a:solidFill>
                  <a:schemeClr val="tx1"/>
                </a:solidFill>
                <a:effectLst/>
                <a:latin typeface="+mn-lt"/>
                <a:ea typeface="+mn-ea"/>
                <a:cs typeface="+mn-cs"/>
              </a:rPr>
              <a:t>/</a:t>
            </a:r>
            <a:r>
              <a:rPr lang="en-US" sz="1700" kern="1200" dirty="0" err="1" smtClean="0">
                <a:solidFill>
                  <a:schemeClr val="tx1"/>
                </a:solidFill>
                <a:effectLst/>
                <a:latin typeface="+mn-lt"/>
                <a:ea typeface="+mn-ea"/>
                <a:cs typeface="+mn-cs"/>
              </a:rPr>
              <a:t>star_jobs.html</a:t>
            </a:r>
            <a:endParaRPr lang="en-US" sz="17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B46C6A2-84B9-4F4B-9D29-2CFB53138DBA}" type="slidenum">
              <a:rPr lang="en-US" smtClean="0"/>
              <a:pPr/>
              <a:t>41</a:t>
            </a:fld>
            <a:endParaRPr lang="en-US"/>
          </a:p>
        </p:txBody>
      </p:sp>
    </p:spTree>
    <p:extLst>
      <p:ext uri="{BB962C8B-B14F-4D97-AF65-F5344CB8AC3E}">
        <p14:creationId xmlns:p14="http://schemas.microsoft.com/office/powerpoint/2010/main" val="22673969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700" kern="1200" dirty="0" smtClean="0">
                <a:solidFill>
                  <a:schemeClr val="tx1"/>
                </a:solidFill>
                <a:effectLst/>
                <a:latin typeface="+mn-lt"/>
                <a:ea typeface="+mn-ea"/>
                <a:cs typeface="+mn-cs"/>
              </a:rPr>
              <a:t>Here is 5-star, -- requires postsecondary,</a:t>
            </a:r>
            <a:r>
              <a:rPr lang="en-US" sz="1700" kern="1200" baseline="0" dirty="0" smtClean="0">
                <a:solidFill>
                  <a:schemeClr val="tx1"/>
                </a:solidFill>
                <a:effectLst/>
                <a:latin typeface="+mn-lt"/>
                <a:ea typeface="+mn-ea"/>
                <a:cs typeface="+mn-cs"/>
              </a:rPr>
              <a:t> -- but non-degree </a:t>
            </a:r>
            <a:r>
              <a:rPr lang="en-US" sz="1700" kern="1200" dirty="0" smtClean="0">
                <a:solidFill>
                  <a:schemeClr val="tx1"/>
                </a:solidFill>
                <a:effectLst/>
                <a:latin typeface="+mn-lt"/>
                <a:ea typeface="+mn-ea"/>
                <a:cs typeface="+mn-cs"/>
              </a:rPr>
              <a:t>education</a:t>
            </a:r>
          </a:p>
          <a:p>
            <a:endParaRPr lang="en-US" sz="1700" kern="1200" dirty="0" smtClean="0">
              <a:solidFill>
                <a:schemeClr val="tx1"/>
              </a:solidFill>
              <a:effectLst/>
              <a:latin typeface="+mn-lt"/>
              <a:ea typeface="+mn-ea"/>
              <a:cs typeface="+mn-cs"/>
            </a:endParaRPr>
          </a:p>
          <a:p>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a:t>
            </a:r>
          </a:p>
          <a:p>
            <a:r>
              <a:rPr lang="en-US" sz="1700" kern="1200" dirty="0" smtClean="0">
                <a:solidFill>
                  <a:schemeClr val="tx1"/>
                </a:solidFill>
                <a:effectLst/>
                <a:latin typeface="+mn-lt"/>
                <a:ea typeface="+mn-ea"/>
                <a:cs typeface="+mn-cs"/>
              </a:rPr>
              <a:t>Star Jobs</a:t>
            </a:r>
          </a:p>
          <a:p>
            <a:r>
              <a:rPr lang="en-US" sz="1700" kern="1200" dirty="0" smtClean="0">
                <a:solidFill>
                  <a:schemeClr val="tx1"/>
                </a:solidFill>
                <a:effectLst/>
                <a:latin typeface="+mn-lt"/>
                <a:ea typeface="+mn-ea"/>
                <a:cs typeface="+mn-cs"/>
              </a:rPr>
              <a:t>NC Department of Commerce</a:t>
            </a:r>
          </a:p>
          <a:p>
            <a:r>
              <a:rPr lang="en-US" sz="1700" kern="1200" dirty="0" smtClean="0">
                <a:solidFill>
                  <a:schemeClr val="tx1"/>
                </a:solidFill>
                <a:effectLst/>
                <a:latin typeface="+mn-lt"/>
                <a:ea typeface="+mn-ea"/>
                <a:cs typeface="+mn-cs"/>
              </a:rPr>
              <a:t>http://</a:t>
            </a:r>
            <a:r>
              <a:rPr lang="en-US" sz="1700" kern="1200" dirty="0" err="1" smtClean="0">
                <a:solidFill>
                  <a:schemeClr val="tx1"/>
                </a:solidFill>
                <a:effectLst/>
                <a:latin typeface="+mn-lt"/>
                <a:ea typeface="+mn-ea"/>
                <a:cs typeface="+mn-cs"/>
              </a:rPr>
              <a:t>nccareers.org</a:t>
            </a:r>
            <a:r>
              <a:rPr lang="en-US" sz="1700" kern="1200" dirty="0" smtClean="0">
                <a:solidFill>
                  <a:schemeClr val="tx1"/>
                </a:solidFill>
                <a:effectLst/>
                <a:latin typeface="+mn-lt"/>
                <a:ea typeface="+mn-ea"/>
                <a:cs typeface="+mn-cs"/>
              </a:rPr>
              <a:t>/</a:t>
            </a:r>
            <a:r>
              <a:rPr lang="en-US" sz="1700" kern="1200" dirty="0" err="1" smtClean="0">
                <a:solidFill>
                  <a:schemeClr val="tx1"/>
                </a:solidFill>
                <a:effectLst/>
                <a:latin typeface="+mn-lt"/>
                <a:ea typeface="+mn-ea"/>
                <a:cs typeface="+mn-cs"/>
              </a:rPr>
              <a:t>starjobs</a:t>
            </a:r>
            <a:r>
              <a:rPr lang="en-US" sz="1700" kern="1200" dirty="0" smtClean="0">
                <a:solidFill>
                  <a:schemeClr val="tx1"/>
                </a:solidFill>
                <a:effectLst/>
                <a:latin typeface="+mn-lt"/>
                <a:ea typeface="+mn-ea"/>
                <a:cs typeface="+mn-cs"/>
              </a:rPr>
              <a:t>/</a:t>
            </a:r>
            <a:r>
              <a:rPr lang="en-US" sz="1700" kern="1200" dirty="0" err="1" smtClean="0">
                <a:solidFill>
                  <a:schemeClr val="tx1"/>
                </a:solidFill>
                <a:effectLst/>
                <a:latin typeface="+mn-lt"/>
                <a:ea typeface="+mn-ea"/>
                <a:cs typeface="+mn-cs"/>
              </a:rPr>
              <a:t>star_jobs.html</a:t>
            </a:r>
            <a:endParaRPr lang="en-US" sz="17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B46C6A2-84B9-4F4B-9D29-2CFB53138DBA}" type="slidenum">
              <a:rPr lang="en-US" smtClean="0"/>
              <a:pPr/>
              <a:t>42</a:t>
            </a:fld>
            <a:endParaRPr lang="en-US"/>
          </a:p>
        </p:txBody>
      </p:sp>
    </p:spTree>
    <p:extLst>
      <p:ext uri="{BB962C8B-B14F-4D97-AF65-F5344CB8AC3E}">
        <p14:creationId xmlns:p14="http://schemas.microsoft.com/office/powerpoint/2010/main" val="10151394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main page for NC Careers dot Org.</a:t>
            </a:r>
          </a:p>
          <a:p>
            <a:endParaRPr lang="en-US" dirty="0" smtClean="0"/>
          </a:p>
          <a:p>
            <a:r>
              <a:rPr lang="en-US" dirty="0" smtClean="0"/>
              <a:t>We just looked at the Star Jobs, and we are about to look at the Career Clusters Guide. </a:t>
            </a:r>
          </a:p>
          <a:p>
            <a:endParaRPr lang="en-US" dirty="0" smtClean="0"/>
          </a:p>
          <a:p>
            <a:r>
              <a:rPr lang="en-US" dirty="0" smtClean="0"/>
              <a:t>In</a:t>
            </a:r>
            <a:r>
              <a:rPr lang="en-US" baseline="0" dirty="0" smtClean="0"/>
              <a:t> future webinars we will look at some of the other tools.</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43</a:t>
            </a:fld>
            <a:endParaRPr lang="en-US"/>
          </a:p>
        </p:txBody>
      </p:sp>
    </p:spTree>
    <p:extLst>
      <p:ext uri="{BB962C8B-B14F-4D97-AF65-F5344CB8AC3E}">
        <p14:creationId xmlns:p14="http://schemas.microsoft.com/office/powerpoint/2010/main" val="18801671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For many years, educators have been using these 16 Career Clusters to help us classify careers.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It’s a good first step to get folks to choose a broad career cluster before narrowing down to a specific career.</a:t>
            </a:r>
          </a:p>
          <a:p>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44</a:t>
            </a:fld>
            <a:endParaRPr lang="en-US"/>
          </a:p>
        </p:txBody>
      </p:sp>
    </p:spTree>
    <p:extLst>
      <p:ext uri="{BB962C8B-B14F-4D97-AF65-F5344CB8AC3E}">
        <p14:creationId xmlns:p14="http://schemas.microsoft.com/office/powerpoint/2010/main" val="13211631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We just published a new Career Clusters Guide last year.  You might have seen the one we created in 2009.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This one has updated data and fresh stories.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mn-ea"/>
                <a:cs typeface="+mn-cs"/>
              </a:rPr>
              <a:t>We want to ensure that individuals have both timely and accurate career information, thus promoting informed decisions about choosing a career path.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mn-ea"/>
                <a:cs typeface="+mn-cs"/>
              </a:rPr>
              <a:t>The economy and workforce in North Carolina is changing.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mn-ea"/>
                <a:cs typeface="+mn-cs"/>
              </a:rPr>
              <a:t>The North Carolina Department of Public Instruction and the North Carolina Community College System are committed to supporting the state’s workforce system.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mn-ea"/>
                <a:cs typeface="+mn-cs"/>
              </a:rPr>
              <a:t>This guide will assist all students, and anyone, in identifying the available career options by using individual interests, clearly defined career pathways, and timely employment projections.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endParaRPr>
          </a:p>
          <a:p>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45</a:t>
            </a:fld>
            <a:endParaRPr lang="en-US"/>
          </a:p>
        </p:txBody>
      </p:sp>
    </p:spTree>
    <p:extLst>
      <p:ext uri="{BB962C8B-B14F-4D97-AF65-F5344CB8AC3E}">
        <p14:creationId xmlns:p14="http://schemas.microsoft.com/office/powerpoint/2010/main" val="6796461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And now look.  We took the book and made it into an interactive website. How cool is that?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endParaRPr>
          </a:p>
          <a:p>
            <a:pPr marL="285750" marR="0" lvl="0" indent="-285750" algn="l" defTabSz="914400" rtl="0" eaLnBrk="1" fontAlgn="auto" latinLnBrk="0" hangingPunct="1">
              <a:lnSpc>
                <a:spcPct val="100000"/>
              </a:lnSpc>
              <a:spcBef>
                <a:spcPts val="0"/>
              </a:spcBef>
              <a:spcAft>
                <a:spcPts val="0"/>
              </a:spcAft>
              <a:buClrTx/>
              <a:buSzTx/>
              <a:buFont typeface="Wingdings"/>
              <a:buChar char="à"/>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sym typeface="Wingdings" panose="05000000000000000000" pitchFamily="2" charset="2"/>
              </a:rPr>
              <a:t>Here is the web address.  </a:t>
            </a:r>
            <a:r>
              <a:rPr kumimoji="0" lang="en-US" sz="1700" b="0" i="0" u="sng"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sym typeface="Wingdings" panose="05000000000000000000" pitchFamily="2" charset="2"/>
              </a:rPr>
              <a:t>NC Perkins dot org</a:t>
            </a: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sym typeface="Wingdings" panose="05000000000000000000" pitchFamily="2" charset="2"/>
              </a:rPr>
              <a:t> is the same website where you can find this PowerPoint.</a:t>
            </a:r>
          </a:p>
          <a:p>
            <a:pPr marL="0" marR="0" lvl="0" indent="0" algn="l" defTabSz="914400" rtl="0" eaLnBrk="1" fontAlgn="auto" latinLnBrk="0" hangingPunct="1">
              <a:lnSpc>
                <a:spcPct val="100000"/>
              </a:lnSpc>
              <a:spcBef>
                <a:spcPts val="0"/>
              </a:spcBef>
              <a:spcAft>
                <a:spcPts val="0"/>
              </a:spcAft>
              <a:buClrTx/>
              <a:buSzTx/>
              <a:buFont typeface="Wingdings"/>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sym typeface="Wingdings" panose="05000000000000000000" pitchFamily="2" charset="2"/>
              </a:rPr>
              <a:t>There is also a link to this Career Clusters Guide on the NC Careers dot ORG website.</a:t>
            </a:r>
          </a:p>
          <a:p>
            <a:pPr marL="285750" marR="0" lvl="0" indent="-285750" algn="l" defTabSz="914400" rtl="0" eaLnBrk="1" fontAlgn="auto" latinLnBrk="0" hangingPunct="1">
              <a:lnSpc>
                <a:spcPct val="100000"/>
              </a:lnSpc>
              <a:spcBef>
                <a:spcPts val="0"/>
              </a:spcBef>
              <a:spcAft>
                <a:spcPts val="0"/>
              </a:spcAft>
              <a:buClrTx/>
              <a:buSzTx/>
              <a:buFont typeface="Wingdings"/>
              <a:buChar char="à"/>
              <a:tabLst/>
              <a:defRPr/>
            </a:pPr>
            <a:endPar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Wingdings"/>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sym typeface="Wingdings" panose="05000000000000000000" pitchFamily="2" charset="2"/>
              </a:rPr>
              <a:t>Besides the interactive web pages, a PDF of the printed book is available at the bottom of the main page.</a:t>
            </a:r>
          </a:p>
          <a:p>
            <a:pPr marL="285750" marR="0" lvl="0" indent="-285750" algn="l" defTabSz="914400" rtl="0" eaLnBrk="1" fontAlgn="auto" latinLnBrk="0" hangingPunct="1">
              <a:lnSpc>
                <a:spcPct val="100000"/>
              </a:lnSpc>
              <a:spcBef>
                <a:spcPts val="0"/>
              </a:spcBef>
              <a:spcAft>
                <a:spcPts val="0"/>
              </a:spcAft>
              <a:buClrTx/>
              <a:buSzTx/>
              <a:buFont typeface="Wingdings"/>
              <a:buChar char="à"/>
              <a:tabLst/>
              <a:defRPr/>
            </a:pPr>
            <a:endPar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sym typeface="Wingdings" panose="05000000000000000000" pitchFamily="2" charset="2"/>
            </a:endParaRPr>
          </a:p>
          <a:p>
            <a:pPr marL="285750" marR="0" lvl="0" indent="-285750" algn="l" defTabSz="914400" rtl="0" eaLnBrk="1" fontAlgn="auto" latinLnBrk="0" hangingPunct="1">
              <a:lnSpc>
                <a:spcPct val="100000"/>
              </a:lnSpc>
              <a:spcBef>
                <a:spcPts val="0"/>
              </a:spcBef>
              <a:spcAft>
                <a:spcPts val="0"/>
              </a:spcAft>
              <a:buClrTx/>
              <a:buSzTx/>
              <a:buFont typeface="Wingdings"/>
              <a:buChar char="à"/>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sym typeface="Wingdings" panose="05000000000000000000" pitchFamily="2" charset="2"/>
              </a:rPr>
              <a:t>Let’s start here at step number one -- and select the link to the Interest Profiler.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http://</a:t>
            </a:r>
            <a:r>
              <a:rPr kumimoji="0" lang="en-US" sz="1700" b="0" i="0" u="none" strike="noStrike" kern="1200" cap="none" spc="0" normalizeH="0" baseline="0" noProof="0" dirty="0" err="1" smtClean="0">
                <a:ln>
                  <a:noFill/>
                </a:ln>
                <a:solidFill>
                  <a:prstClr val="black"/>
                </a:solidFill>
                <a:effectLst/>
                <a:uLnTx/>
                <a:uFillTx/>
                <a:latin typeface="+mn-lt"/>
                <a:ea typeface="ヒラギノ角ゴ Pro W3" charset="0"/>
                <a:cs typeface="ヒラギノ角ゴ Pro W3" charset="0"/>
              </a:rPr>
              <a:t>ncperkins.org</a:t>
            </a: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/careers/</a:t>
            </a:r>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46</a:t>
            </a:fld>
            <a:endParaRPr lang="en-US"/>
          </a:p>
        </p:txBody>
      </p:sp>
    </p:spTree>
    <p:extLst>
      <p:ext uri="{BB962C8B-B14F-4D97-AF65-F5344CB8AC3E}">
        <p14:creationId xmlns:p14="http://schemas.microsoft.com/office/powerpoint/2010/main" val="17003788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This is the same interest assessment that is on the O*NET.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There is an optional place to enter a name, which makes it handy if the results are printed on a common classroom printer.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After all the questions are answered . .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http://</a:t>
            </a:r>
            <a:r>
              <a:rPr kumimoji="0" lang="en-US" sz="1700" b="0" i="0" u="none" strike="noStrike" kern="1200" cap="none" spc="0" normalizeH="0" baseline="0" noProof="0" dirty="0" err="1" smtClean="0">
                <a:ln>
                  <a:noFill/>
                </a:ln>
                <a:solidFill>
                  <a:prstClr val="black"/>
                </a:solidFill>
                <a:effectLst/>
                <a:uLnTx/>
                <a:uFillTx/>
                <a:latin typeface="+mn-lt"/>
                <a:ea typeface="ヒラギノ角ゴ Pro W3" charset="0"/>
                <a:cs typeface="ヒラギノ角ゴ Pro W3" charset="0"/>
              </a:rPr>
              <a:t>ncperkins.org</a:t>
            </a: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/careers/</a:t>
            </a:r>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47</a:t>
            </a:fld>
            <a:endParaRPr lang="en-US"/>
          </a:p>
        </p:txBody>
      </p:sp>
    </p:spTree>
    <p:extLst>
      <p:ext uri="{BB962C8B-B14F-4D97-AF65-F5344CB8AC3E}">
        <p14:creationId xmlns:p14="http://schemas.microsoft.com/office/powerpoint/2010/main" val="13838640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You get a number in six career interests.  The high numbers indicate a personal preference for that kind of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sym typeface="Wingdings" panose="05000000000000000000" pitchFamily="2" charset="2"/>
              </a:rPr>
              <a:t> </a:t>
            </a: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Here are my results.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I am a Realistic, Conventional kind of guy.</a:t>
            </a:r>
          </a:p>
          <a:p>
            <a:pPr marL="285750" marR="0" lvl="0" indent="-285750" algn="l" defTabSz="914400" rtl="0" eaLnBrk="1" fontAlgn="auto" latinLnBrk="0" hangingPunct="1">
              <a:lnSpc>
                <a:spcPct val="100000"/>
              </a:lnSpc>
              <a:spcBef>
                <a:spcPts val="0"/>
              </a:spcBef>
              <a:spcAft>
                <a:spcPts val="0"/>
              </a:spcAft>
              <a:buClrTx/>
              <a:buSzTx/>
              <a:buFont typeface="Wingdings"/>
              <a:buChar char="à"/>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sym typeface="Wingdings" panose="05000000000000000000" pitchFamily="2" charset="2"/>
              </a:rPr>
              <a:t>((hide))</a:t>
            </a:r>
          </a:p>
          <a:p>
            <a:pPr marL="0" marR="0" lvl="0" indent="0" algn="l" defTabSz="914400" rtl="0" eaLnBrk="1" fontAlgn="auto" latinLnBrk="0" hangingPunct="1">
              <a:lnSpc>
                <a:spcPct val="100000"/>
              </a:lnSpc>
              <a:spcBef>
                <a:spcPts val="0"/>
              </a:spcBef>
              <a:spcAft>
                <a:spcPts val="0"/>
              </a:spcAft>
              <a:buClrTx/>
              <a:buSzTx/>
              <a:buFont typeface="Wingdings"/>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endParaRPr>
          </a:p>
          <a:p>
            <a:pPr marL="285750" marR="0" lvl="0" indent="-285750" algn="l" defTabSz="914400" rtl="0" eaLnBrk="1" fontAlgn="auto" latinLnBrk="0" hangingPunct="1">
              <a:lnSpc>
                <a:spcPct val="100000"/>
              </a:lnSpc>
              <a:spcBef>
                <a:spcPts val="0"/>
              </a:spcBef>
              <a:spcAft>
                <a:spcPts val="0"/>
              </a:spcAft>
              <a:buClrTx/>
              <a:buSzTx/>
              <a:buFont typeface="Wingdings"/>
              <a:buChar char="à"/>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Notice there is a place to enter an email address, so the results can be emailed for further use.</a:t>
            </a:r>
          </a:p>
          <a:p>
            <a:pPr marL="285750" marR="0" lvl="0" indent="-285750" algn="l" defTabSz="914400" rtl="0" eaLnBrk="1" fontAlgn="auto" latinLnBrk="0" hangingPunct="1">
              <a:lnSpc>
                <a:spcPct val="100000"/>
              </a:lnSpc>
              <a:spcBef>
                <a:spcPts val="0"/>
              </a:spcBef>
              <a:spcAft>
                <a:spcPts val="0"/>
              </a:spcAft>
              <a:buClrTx/>
              <a:buSzTx/>
              <a:buFont typeface="Wingdings"/>
              <a:buChar char="à"/>
              <a:tabLst/>
              <a:defRPr/>
            </a:pPr>
            <a:endPar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 typeface="Wingdings"/>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This career interest assessment is a great place to start for anyone middle-school aged to adult. Before you can start looking at career options, you need to find out </a:t>
            </a:r>
            <a:r>
              <a:rPr kumimoji="0" lang="en-US" sz="1700" b="0" i="0" u="sng"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who</a:t>
            </a: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 you are, </a:t>
            </a:r>
            <a:r>
              <a:rPr kumimoji="0" lang="en-US" sz="1700" b="0" i="0" u="sng"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what</a:t>
            </a: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 you like doing, and </a:t>
            </a:r>
            <a:r>
              <a:rPr kumimoji="0" lang="en-US" sz="1700" b="0" i="0" u="sng"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how</a:t>
            </a: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 your interests can match up to careers you may have never known about.</a:t>
            </a:r>
          </a:p>
          <a:p>
            <a:pPr marL="0" marR="0" lvl="0" indent="0" algn="l" defTabSz="914400" rtl="0" eaLnBrk="1" fontAlgn="auto" latinLnBrk="0" hangingPunct="1">
              <a:lnSpc>
                <a:spcPct val="100000"/>
              </a:lnSpc>
              <a:spcBef>
                <a:spcPts val="0"/>
              </a:spcBef>
              <a:spcAft>
                <a:spcPts val="0"/>
              </a:spcAft>
              <a:buClrTx/>
              <a:buSzTx/>
              <a:buFont typeface="Wingdings"/>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endParaRPr>
          </a:p>
          <a:p>
            <a:pPr marL="285750" marR="0" lvl="0" indent="-285750" algn="l" defTabSz="914400" rtl="0" eaLnBrk="1" fontAlgn="auto" latinLnBrk="0" hangingPunct="1">
              <a:lnSpc>
                <a:spcPct val="100000"/>
              </a:lnSpc>
              <a:spcBef>
                <a:spcPts val="0"/>
              </a:spcBef>
              <a:spcAft>
                <a:spcPts val="0"/>
              </a:spcAft>
              <a:buClrTx/>
              <a:buSzTx/>
              <a:buFont typeface="Wingdings"/>
              <a:buChar char="à"/>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Since I rank high in Realistic interests, I select the link to Realistic Careers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http://</a:t>
            </a:r>
            <a:r>
              <a:rPr kumimoji="0" lang="en-US" sz="1700" b="0" i="0" u="none" strike="noStrike" kern="1200" cap="none" spc="0" normalizeH="0" baseline="0" noProof="0" dirty="0" err="1" smtClean="0">
                <a:ln>
                  <a:noFill/>
                </a:ln>
                <a:solidFill>
                  <a:prstClr val="black"/>
                </a:solidFill>
                <a:effectLst/>
                <a:uLnTx/>
                <a:uFillTx/>
                <a:latin typeface="+mn-lt"/>
                <a:ea typeface="ヒラギノ角ゴ Pro W3" charset="0"/>
                <a:cs typeface="ヒラギノ角ゴ Pro W3" charset="0"/>
              </a:rPr>
              <a:t>ncperkins.org</a:t>
            </a: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/careers/</a:t>
            </a:r>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48</a:t>
            </a:fld>
            <a:endParaRPr lang="en-US"/>
          </a:p>
        </p:txBody>
      </p:sp>
    </p:spTree>
    <p:extLst>
      <p:ext uri="{BB962C8B-B14F-4D97-AF65-F5344CB8AC3E}">
        <p14:creationId xmlns:p14="http://schemas.microsoft.com/office/powerpoint/2010/main" val="17927079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Which takes me to this page, where we now see all of the occupations in North Carolina where the workers have a predominate Realistic career interest.  Realistic career interests is about working with your hands.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
            </a:r>
            <a:b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b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The color coding corresponds to the projected growth rate of that occupation over a ten-year period.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Blue is projected high demand, red is low demand, and green are average demand.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For each occupation we have the Career Interests, minimum education required, projected annual openings, and starting and average salary.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sym typeface="Wingdings" panose="05000000000000000000" pitchFamily="2" charset="2"/>
              </a:rPr>
              <a:t> </a:t>
            </a: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If you select the name of the occupation. I am selecting  “Aircraft Mechanic”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http://</a:t>
            </a:r>
            <a:r>
              <a:rPr kumimoji="0" lang="en-US" sz="1700" b="0" i="0" u="none" strike="noStrike" kern="1200" cap="none" spc="0" normalizeH="0" baseline="0" noProof="0" dirty="0" err="1" smtClean="0">
                <a:ln>
                  <a:noFill/>
                </a:ln>
                <a:solidFill>
                  <a:prstClr val="black"/>
                </a:solidFill>
                <a:effectLst/>
                <a:uLnTx/>
                <a:uFillTx/>
                <a:latin typeface="+mn-lt"/>
                <a:ea typeface="ヒラギノ角ゴ Pro W3" charset="0"/>
                <a:cs typeface="ヒラギノ角ゴ Pro W3" charset="0"/>
              </a:rPr>
              <a:t>ncperkins.org</a:t>
            </a: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/careers/</a:t>
            </a:r>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49</a:t>
            </a:fld>
            <a:endParaRPr lang="en-US"/>
          </a:p>
        </p:txBody>
      </p:sp>
    </p:spTree>
    <p:extLst>
      <p:ext uri="{BB962C8B-B14F-4D97-AF65-F5344CB8AC3E}">
        <p14:creationId xmlns:p14="http://schemas.microsoft.com/office/powerpoint/2010/main" val="626986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dirty="0" smtClean="0"/>
              <a:t>Lets jump right in with some occupation information.  </a:t>
            </a:r>
          </a:p>
          <a:p>
            <a:endParaRPr lang="en-US" dirty="0" smtClean="0"/>
          </a:p>
          <a:p>
            <a:r>
              <a:rPr lang="en-US" dirty="0" smtClean="0"/>
              <a:t>All of the</a:t>
            </a:r>
            <a:r>
              <a:rPr lang="en-US" baseline="0" dirty="0" smtClean="0"/>
              <a:t> information I am showing you today is about North Carolina. At some point I will be comparing states, but then that will be obvious.</a:t>
            </a:r>
            <a:endParaRPr lang="en-US" dirty="0" smtClean="0"/>
          </a:p>
          <a:p>
            <a:endParaRPr lang="en-US" dirty="0" smtClean="0"/>
          </a:p>
          <a:p>
            <a:r>
              <a:rPr lang="en-US" dirty="0" smtClean="0"/>
              <a:t>For the next several slides we will look at the projected number of job openings in certain occupations. </a:t>
            </a:r>
          </a:p>
          <a:p>
            <a:endParaRPr lang="en-US" dirty="0" smtClean="0"/>
          </a:p>
          <a:p>
            <a:r>
              <a:rPr lang="en-US" dirty="0" smtClean="0"/>
              <a:t>Here we are looking at the total number of job openings in North Carolina projected over this 10-year period for all jobs that require only </a:t>
            </a:r>
            <a:r>
              <a:rPr lang="en-US" u="sng" dirty="0" smtClean="0"/>
              <a:t>short</a:t>
            </a:r>
            <a:r>
              <a:rPr lang="en-US" u="sng" baseline="0" dirty="0" smtClean="0"/>
              <a:t> on the job training</a:t>
            </a:r>
            <a:r>
              <a:rPr lang="en-US" baseline="0" dirty="0" smtClean="0"/>
              <a:t>.  That’s less than a month of on-the-job training.</a:t>
            </a:r>
            <a:endParaRPr lang="en-US" dirty="0" smtClean="0"/>
          </a:p>
          <a:p>
            <a:endParaRPr lang="en-US" dirty="0" smtClean="0"/>
          </a:p>
          <a:p>
            <a:r>
              <a:rPr lang="en-US" dirty="0" smtClean="0">
                <a:sym typeface="Wingdings"/>
              </a:rPr>
              <a:t>  There are 19,490 projected job openings for Home Health Aides over the 10-year period that ends in 2022.</a:t>
            </a:r>
          </a:p>
          <a:p>
            <a:r>
              <a:rPr lang="en-US" dirty="0" smtClean="0">
                <a:sym typeface="Wingdings"/>
              </a:rPr>
              <a:t>I was</a:t>
            </a:r>
            <a:r>
              <a:rPr lang="en-US" baseline="0" dirty="0" smtClean="0">
                <a:sym typeface="Wingdings"/>
              </a:rPr>
              <a:t> a home health aide for a year while I was in college. Not hard work. It was definitely better than flipping burgers, and it paid better too.</a:t>
            </a:r>
          </a:p>
          <a:p>
            <a:r>
              <a:rPr lang="en-US" baseline="0" dirty="0" smtClean="0">
                <a:sym typeface="Wingdings"/>
              </a:rPr>
              <a:t>Most of my training was accomplished by watching video tapes during my work hours.</a:t>
            </a:r>
          </a:p>
          <a:p>
            <a:endParaRPr lang="en-US" dirty="0" smtClean="0">
              <a:sym typeface="Wingdings"/>
            </a:endParaRPr>
          </a:p>
          <a:p>
            <a:r>
              <a:rPr lang="en-US" dirty="0" smtClean="0">
                <a:sym typeface="Wingdings"/>
              </a:rPr>
              <a:t>Because the demand is so high for Home Health Aides, </a:t>
            </a:r>
            <a:r>
              <a:rPr lang="en-US" baseline="0" dirty="0" smtClean="0">
                <a:sym typeface="Wingdings"/>
              </a:rPr>
              <a:t>if you have the skills and the temperament necessary to do the work, you should be able to keep working in this same occupation for a long time.</a:t>
            </a:r>
          </a:p>
          <a:p>
            <a:r>
              <a:rPr lang="en-US" baseline="0" dirty="0" smtClean="0">
                <a:sym typeface="Wingdings"/>
              </a:rPr>
              <a:t>Or use it as a stepping stone to a different career in healthcare or any other field.</a:t>
            </a:r>
          </a:p>
          <a:p>
            <a:endParaRPr lang="en-US" baseline="0" dirty="0" smtClean="0">
              <a:sym typeface="Wingdings"/>
            </a:endParaRPr>
          </a:p>
          <a:p>
            <a:r>
              <a:rPr lang="en-US" baseline="0" dirty="0" smtClean="0">
                <a:sym typeface="Wingdings"/>
              </a:rPr>
              <a:t>While I was in college I worked just about every job on this list.  (I was in college for a long time, but that’s another story.) </a:t>
            </a:r>
          </a:p>
          <a:p>
            <a:r>
              <a:rPr lang="en-US" baseline="0" dirty="0" smtClean="0">
                <a:sym typeface="Wingdings"/>
              </a:rPr>
              <a:t>They are all great entry-level jobs that require no training before you start.  </a:t>
            </a:r>
          </a:p>
          <a:p>
            <a:r>
              <a:rPr lang="en-US" baseline="0" dirty="0" smtClean="0">
                <a:sym typeface="Wingdings"/>
              </a:rPr>
              <a:t>These are great jobs to get -- to help you figure out what you want to be when you grow up.</a:t>
            </a:r>
          </a:p>
          <a:p>
            <a:endParaRPr lang="en-US" baseline="0" dirty="0" smtClean="0">
              <a:sym typeface="Wingdings"/>
            </a:endParaRPr>
          </a:p>
          <a:p>
            <a:r>
              <a:rPr lang="en-US" baseline="0" dirty="0" smtClean="0">
                <a:sym typeface="Wingdings"/>
              </a:rPr>
              <a:t>If the youth with whom you are working see a job on this list they would like, it should be easy to find a job opening, and these jobs do not require any training before you get hired.  Within a month, your employer will teach you everything you need to know.</a:t>
            </a:r>
          </a:p>
          <a:p>
            <a:endParaRPr lang="en-US" baseline="0" dirty="0" smtClean="0">
              <a:sym typeface="Wingdings"/>
            </a:endParaRPr>
          </a:p>
          <a:p>
            <a:r>
              <a:rPr lang="en-US" baseline="0" dirty="0" smtClean="0">
                <a:sym typeface="Wingdings"/>
              </a:rPr>
              <a:t>I’ll show you later how to find a description of each of these jobs, and many of them have a short video about the job.</a:t>
            </a:r>
          </a:p>
          <a:p>
            <a:endParaRPr lang="en-US" dirty="0" smtClean="0">
              <a:sym typeface="Wingdings"/>
            </a:endParaRPr>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5</a:t>
            </a:fld>
            <a:endParaRPr lang="en-US"/>
          </a:p>
        </p:txBody>
      </p:sp>
    </p:spTree>
    <p:extLst>
      <p:ext uri="{BB962C8B-B14F-4D97-AF65-F5344CB8AC3E}">
        <p14:creationId xmlns:p14="http://schemas.microsoft.com/office/powerpoint/2010/main" val="6664464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It takes you to this web page where you can learn all about the occupation of aircraft mechanic.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If you scroll down the page,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http://</a:t>
            </a:r>
            <a:r>
              <a:rPr kumimoji="0" lang="en-US" sz="1700" b="0" i="0" u="none" strike="noStrike" kern="1200" cap="none" spc="0" normalizeH="0" baseline="0" noProof="0" dirty="0" err="1" smtClean="0">
                <a:ln>
                  <a:noFill/>
                </a:ln>
                <a:solidFill>
                  <a:prstClr val="black"/>
                </a:solidFill>
                <a:effectLst/>
                <a:uLnTx/>
                <a:uFillTx/>
                <a:latin typeface="+mn-lt"/>
                <a:ea typeface="ヒラギノ角ゴ Pro W3" charset="0"/>
                <a:cs typeface="ヒラギノ角ゴ Pro W3" charset="0"/>
              </a:rPr>
              <a:t>ncperkins.org</a:t>
            </a: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/careers/</a:t>
            </a:r>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50</a:t>
            </a:fld>
            <a:endParaRPr lang="en-US"/>
          </a:p>
        </p:txBody>
      </p:sp>
    </p:spTree>
    <p:extLst>
      <p:ext uri="{BB962C8B-B14F-4D97-AF65-F5344CB8AC3E}">
        <p14:creationId xmlns:p14="http://schemas.microsoft.com/office/powerpoint/2010/main" val="8576386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 you see direct links to the O*NET,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America’s Career Info Net,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and the Occupational Outlook Handbook.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Select any of those to find more information about Aircraft Mechanics.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Scroll down the screen a little further--  and you see career videos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http://</a:t>
            </a:r>
            <a:r>
              <a:rPr kumimoji="0" lang="en-US" sz="1700" b="0" i="0" u="none" strike="noStrike" kern="1200" cap="none" spc="0" normalizeH="0" baseline="0" noProof="0" dirty="0" err="1" smtClean="0">
                <a:ln>
                  <a:noFill/>
                </a:ln>
                <a:solidFill>
                  <a:prstClr val="black"/>
                </a:solidFill>
                <a:effectLst/>
                <a:uLnTx/>
                <a:uFillTx/>
                <a:latin typeface="+mn-lt"/>
                <a:ea typeface="ヒラギノ角ゴ Pro W3" charset="0"/>
                <a:cs typeface="ヒラギノ角ゴ Pro W3" charset="0"/>
              </a:rPr>
              <a:t>ncperkins.org</a:t>
            </a: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/careers/</a:t>
            </a:r>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51</a:t>
            </a:fld>
            <a:endParaRPr lang="en-US"/>
          </a:p>
        </p:txBody>
      </p:sp>
    </p:spTree>
    <p:extLst>
      <p:ext uri="{BB962C8B-B14F-4D97-AF65-F5344CB8AC3E}">
        <p14:creationId xmlns:p14="http://schemas.microsoft.com/office/powerpoint/2010/main" val="14045440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In this case there are </a:t>
            </a:r>
            <a:r>
              <a:rPr kumimoji="0" lang="en-US" sz="1700" b="0" i="0" u="sng"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three</a:t>
            </a: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 career videos.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One for the Airframe and Power Plant Mechanics, and another video about the Aircraft Engine Specialists.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The third video is a Spanish language video about Aircraft Mechanics.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http://</a:t>
            </a:r>
            <a:r>
              <a:rPr kumimoji="0" lang="en-US" sz="1700" b="0" i="0" u="none" strike="noStrike" kern="1200" cap="none" spc="0" normalizeH="0" baseline="0" noProof="0" dirty="0" err="1" smtClean="0">
                <a:ln>
                  <a:noFill/>
                </a:ln>
                <a:solidFill>
                  <a:prstClr val="black"/>
                </a:solidFill>
                <a:effectLst/>
                <a:uLnTx/>
                <a:uFillTx/>
                <a:latin typeface="+mn-lt"/>
                <a:ea typeface="ヒラギノ角ゴ Pro W3" charset="0"/>
                <a:cs typeface="ヒラギノ角ゴ Pro W3" charset="0"/>
              </a:rPr>
              <a:t>ncperkins.org</a:t>
            </a: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/careers/</a:t>
            </a:r>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52</a:t>
            </a:fld>
            <a:endParaRPr lang="en-US"/>
          </a:p>
        </p:txBody>
      </p:sp>
    </p:spTree>
    <p:extLst>
      <p:ext uri="{BB962C8B-B14F-4D97-AF65-F5344CB8AC3E}">
        <p14:creationId xmlns:p14="http://schemas.microsoft.com/office/powerpoint/2010/main" val="3446572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The Footnotes at the bottom of the page explains from where all of the data come.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http://</a:t>
            </a:r>
            <a:r>
              <a:rPr kumimoji="0" lang="en-US" sz="1700" b="0" i="0" u="none" strike="noStrike" kern="1200" cap="none" spc="0" normalizeH="0" baseline="0" noProof="0" dirty="0" err="1" smtClean="0">
                <a:ln>
                  <a:noFill/>
                </a:ln>
                <a:solidFill>
                  <a:prstClr val="black"/>
                </a:solidFill>
                <a:effectLst/>
                <a:uLnTx/>
                <a:uFillTx/>
                <a:latin typeface="+mn-lt"/>
                <a:ea typeface="ヒラギノ角ゴ Pro W3" charset="0"/>
                <a:cs typeface="ヒラギノ角ゴ Pro W3" charset="0"/>
              </a:rPr>
              <a:t>ncperkins.org</a:t>
            </a: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/careers/</a:t>
            </a:r>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53</a:t>
            </a:fld>
            <a:endParaRPr lang="en-US"/>
          </a:p>
        </p:txBody>
      </p:sp>
    </p:spTree>
    <p:extLst>
      <p:ext uri="{BB962C8B-B14F-4D97-AF65-F5344CB8AC3E}">
        <p14:creationId xmlns:p14="http://schemas.microsoft.com/office/powerpoint/2010/main" val="21264280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I showed you this page earlier.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Right now it shows all occupations in North Carolina.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sym typeface="Wingdings"/>
              </a:rPr>
              <a:t> </a:t>
            </a: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The drop-down menus let you select a career cluster -- or a career interest -- or both.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http://</a:t>
            </a:r>
            <a:r>
              <a:rPr kumimoji="0" lang="en-US" sz="1700" b="0" i="0" u="none" strike="noStrike" kern="1200" cap="none" spc="0" normalizeH="0" baseline="0" noProof="0" dirty="0" err="1" smtClean="0">
                <a:ln>
                  <a:noFill/>
                </a:ln>
                <a:solidFill>
                  <a:prstClr val="black"/>
                </a:solidFill>
                <a:effectLst/>
                <a:uLnTx/>
                <a:uFillTx/>
                <a:latin typeface="+mn-lt"/>
                <a:ea typeface="ヒラギノ角ゴ Pro W3" charset="0"/>
                <a:cs typeface="ヒラギノ角ゴ Pro W3" charset="0"/>
              </a:rPr>
              <a:t>ncperkins.org</a:t>
            </a: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/careers/</a:t>
            </a:r>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54</a:t>
            </a:fld>
            <a:endParaRPr lang="en-US"/>
          </a:p>
        </p:txBody>
      </p:sp>
    </p:spTree>
    <p:extLst>
      <p:ext uri="{BB962C8B-B14F-4D97-AF65-F5344CB8AC3E}">
        <p14:creationId xmlns:p14="http://schemas.microsoft.com/office/powerpoint/2010/main" val="13053832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Here is the menu to select a career cluster.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http://</a:t>
            </a:r>
            <a:r>
              <a:rPr kumimoji="0" lang="en-US" sz="1700" b="0" i="0" u="none" strike="noStrike" kern="1200" cap="none" spc="0" normalizeH="0" baseline="0" noProof="0" dirty="0" err="1" smtClean="0">
                <a:ln>
                  <a:noFill/>
                </a:ln>
                <a:solidFill>
                  <a:prstClr val="black"/>
                </a:solidFill>
                <a:effectLst/>
                <a:uLnTx/>
                <a:uFillTx/>
                <a:latin typeface="+mn-lt"/>
                <a:ea typeface="ヒラギノ角ゴ Pro W3" charset="0"/>
                <a:cs typeface="ヒラギノ角ゴ Pro W3" charset="0"/>
              </a:rPr>
              <a:t>ncperkins.org</a:t>
            </a: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/careers/</a:t>
            </a:r>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55</a:t>
            </a:fld>
            <a:endParaRPr lang="en-US"/>
          </a:p>
        </p:txBody>
      </p:sp>
    </p:spTree>
    <p:extLst>
      <p:ext uri="{BB962C8B-B14F-4D97-AF65-F5344CB8AC3E}">
        <p14:creationId xmlns:p14="http://schemas.microsoft.com/office/powerpoint/2010/main" val="15633958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And the drop-down menu to select a career interest.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Select a cluster </a:t>
            </a:r>
            <a:r>
              <a:rPr kumimoji="0" lang="en-US" sz="1700" b="0" i="0" u="sng"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and</a:t>
            </a: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 interest, or just select </a:t>
            </a:r>
            <a:r>
              <a:rPr kumimoji="0" lang="en-US" sz="1700" b="0" i="0" u="sng"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one</a:t>
            </a: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 or the other -- and then select the </a:t>
            </a:r>
            <a:r>
              <a:rPr kumimoji="0" lang="en-US" sz="1700" b="0" i="0" u="sng"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Search</a:t>
            </a: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 button.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http://</a:t>
            </a:r>
            <a:r>
              <a:rPr kumimoji="0" lang="en-US" sz="1700" b="0" i="0" u="none" strike="noStrike" kern="1200" cap="none" spc="0" normalizeH="0" baseline="0" noProof="0" dirty="0" err="1" smtClean="0">
                <a:ln>
                  <a:noFill/>
                </a:ln>
                <a:solidFill>
                  <a:prstClr val="black"/>
                </a:solidFill>
                <a:effectLst/>
                <a:uLnTx/>
                <a:uFillTx/>
                <a:latin typeface="+mn-lt"/>
                <a:ea typeface="ヒラギノ角ゴ Pro W3" charset="0"/>
                <a:cs typeface="ヒラギノ角ゴ Pro W3" charset="0"/>
              </a:rPr>
              <a:t>ncperkins.org</a:t>
            </a: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/careers/</a:t>
            </a:r>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56</a:t>
            </a:fld>
            <a:endParaRPr lang="en-US"/>
          </a:p>
        </p:txBody>
      </p:sp>
    </p:spTree>
    <p:extLst>
      <p:ext uri="{BB962C8B-B14F-4D97-AF65-F5344CB8AC3E}">
        <p14:creationId xmlns:p14="http://schemas.microsoft.com/office/powerpoint/2010/main" val="2173367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In this case we are looking at </a:t>
            </a:r>
            <a:r>
              <a:rPr kumimoji="0" lang="en-US" sz="1700" b="0" i="0" u="sng"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all </a:t>
            </a: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of the careers in North Carolina in the Agriculture, Food and Natural Resources career cluster for people who have Realistic Career interests.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From here you can select a column to sort the data and select an occupation to see more details.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Sorting by different columns gives you the same charts I showed you at the beginning of this presentation, but here you can narrow down the amount of data you see on the screen by selecting a single cluster or career interest.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http://</a:t>
            </a:r>
            <a:r>
              <a:rPr kumimoji="0" lang="en-US" sz="1700" b="0" i="0" u="none" strike="noStrike" kern="1200" cap="none" spc="0" normalizeH="0" baseline="0" noProof="0" dirty="0" err="1" smtClean="0">
                <a:ln>
                  <a:noFill/>
                </a:ln>
                <a:solidFill>
                  <a:prstClr val="black"/>
                </a:solidFill>
                <a:effectLst/>
                <a:uLnTx/>
                <a:uFillTx/>
                <a:latin typeface="+mn-lt"/>
                <a:ea typeface="ヒラギノ角ゴ Pro W3" charset="0"/>
                <a:cs typeface="ヒラギノ角ゴ Pro W3" charset="0"/>
              </a:rPr>
              <a:t>ncperkins.org</a:t>
            </a: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/careers/</a:t>
            </a:r>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57</a:t>
            </a:fld>
            <a:endParaRPr lang="en-US"/>
          </a:p>
        </p:txBody>
      </p:sp>
    </p:spTree>
    <p:extLst>
      <p:ext uri="{BB962C8B-B14F-4D97-AF65-F5344CB8AC3E}">
        <p14:creationId xmlns:p14="http://schemas.microsoft.com/office/powerpoint/2010/main" val="18276656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Can you see where you can use this tool with our youth?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All of the information in the new Career Clusters Guide is here in an interactive website, plus much more.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Try it out and send me some feedback.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I definitely need to work on the look of the pages.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I have just hit the highlights here. In the future we will do an entire webinar on the book and the website.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http://</a:t>
            </a:r>
            <a:r>
              <a:rPr kumimoji="0" lang="en-US" sz="1700" b="0" i="0" u="none" strike="noStrike" kern="1200" cap="none" spc="0" normalizeH="0" baseline="0" noProof="0" dirty="0" err="1" smtClean="0">
                <a:ln>
                  <a:noFill/>
                </a:ln>
                <a:solidFill>
                  <a:prstClr val="black"/>
                </a:solidFill>
                <a:effectLst/>
                <a:uLnTx/>
                <a:uFillTx/>
                <a:latin typeface="+mn-lt"/>
                <a:ea typeface="ヒラギノ角ゴ Pro W3" charset="0"/>
                <a:cs typeface="ヒラギノ角ゴ Pro W3" charset="0"/>
              </a:rPr>
              <a:t>ncperkins.org</a:t>
            </a:r>
            <a:r>
              <a:rPr kumimoji="0" lang="en-US" sz="1700" b="0" i="0" u="none" strike="noStrike" kern="1200" cap="none" spc="0" normalizeH="0" baseline="0" noProof="0" dirty="0" smtClean="0">
                <a:ln>
                  <a:noFill/>
                </a:ln>
                <a:solidFill>
                  <a:prstClr val="black"/>
                </a:solidFill>
                <a:effectLst/>
                <a:uLnTx/>
                <a:uFillTx/>
                <a:latin typeface="+mn-lt"/>
                <a:ea typeface="ヒラギノ角ゴ Pro W3" charset="0"/>
                <a:cs typeface="ヒラギノ角ゴ Pro W3" charset="0"/>
              </a:rPr>
              <a:t>/careers/</a:t>
            </a:r>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58</a:t>
            </a:fld>
            <a:endParaRPr lang="en-US"/>
          </a:p>
        </p:txBody>
      </p:sp>
    </p:spTree>
    <p:extLst>
      <p:ext uri="{BB962C8B-B14F-4D97-AF65-F5344CB8AC3E}">
        <p14:creationId xmlns:p14="http://schemas.microsoft.com/office/powerpoint/2010/main" val="4825678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Rot="1" noChangeAspect="1" noChangeArrowheads="1" noTextEdit="1"/>
          </p:cNvSpPr>
          <p:nvPr>
            <p:ph type="sldImg"/>
          </p:nvPr>
        </p:nvSpPr>
        <p:spPr>
          <a:solidFill>
            <a:srgbClr val="FFFFFF"/>
          </a:solidFill>
          <a:ln/>
        </p:spPr>
      </p:sp>
      <p:sp>
        <p:nvSpPr>
          <p:cNvPr id="74754" name="Rectangle 3"/>
          <p:cNvSpPr>
            <a:spLocks noGrp="1" noChangeArrowheads="1"/>
          </p:cNvSpPr>
          <p:nvPr>
            <p:ph type="body" idx="1"/>
          </p:nvPr>
        </p:nvSpPr>
        <p:spPr>
          <a:xfrm>
            <a:off x="731838" y="4560888"/>
            <a:ext cx="5851525" cy="4319587"/>
          </a:xfrm>
          <a:solidFill>
            <a:srgbClr val="FFFFFF"/>
          </a:solidFill>
          <a:ln/>
          <a:extLst>
            <a:ext uri="{91240B29-F687-4f45-9708-019B960494DF}">
              <a14:hiddenLine xmlns:a14="http://schemas.microsoft.com/office/drawing/2010/main" xmlns="" w="9525">
                <a:solidFill>
                  <a:srgbClr val="000000"/>
                </a:solidFill>
                <a:miter lim="800000"/>
                <a:headEnd/>
                <a:tailEnd/>
              </a14:hiddenLine>
            </a:ext>
          </a:extLst>
        </p:spPr>
        <p:txBody>
          <a:bodyPr>
            <a:normAutofit fontScale="92500" lnSpcReduction="20000"/>
          </a:bodyPr>
          <a:lstStyle/>
          <a:p>
            <a:endParaRPr lang="en-US" sz="1700" dirty="0">
              <a:latin typeface="Times"/>
              <a:ea typeface="ヒラギノ角ゴ Pro W3" charset="0"/>
              <a:cs typeface="Times"/>
            </a:endParaRPr>
          </a:p>
          <a:p>
            <a:r>
              <a:rPr lang="en-US" sz="1700" dirty="0" smtClean="0">
                <a:latin typeface="Times"/>
                <a:ea typeface="ヒラギノ角ゴ Pro W3" charset="0"/>
                <a:cs typeface="Times"/>
              </a:rPr>
              <a:t>If you want to look at other states. Especially if</a:t>
            </a:r>
            <a:r>
              <a:rPr lang="en-US" sz="1700" baseline="0" dirty="0" smtClean="0">
                <a:latin typeface="Times"/>
                <a:ea typeface="ヒラギノ角ゴ Pro W3" charset="0"/>
                <a:cs typeface="Times"/>
              </a:rPr>
              <a:t> you are in a county that borders another state, then </a:t>
            </a:r>
            <a:r>
              <a:rPr lang="en-US" sz="1700" dirty="0" smtClean="0">
                <a:latin typeface="Times"/>
                <a:ea typeface="ヒラギノ角ゴ Pro W3" charset="0"/>
                <a:cs typeface="Times"/>
              </a:rPr>
              <a:t>Career </a:t>
            </a:r>
            <a:r>
              <a:rPr lang="en-US" sz="1700" dirty="0">
                <a:latin typeface="Times"/>
                <a:ea typeface="ヒラギノ角ゴ Pro W3" charset="0"/>
                <a:cs typeface="Times"/>
              </a:rPr>
              <a:t>Outlook dot </a:t>
            </a:r>
            <a:r>
              <a:rPr lang="en-US" sz="1700" dirty="0" smtClean="0">
                <a:latin typeface="Times"/>
                <a:ea typeface="ヒラギノ角ゴ Pro W3" charset="0"/>
                <a:cs typeface="Times"/>
              </a:rPr>
              <a:t>US is the place to go.  </a:t>
            </a:r>
          </a:p>
          <a:p>
            <a:endParaRPr lang="en-US" sz="1700" dirty="0" smtClean="0">
              <a:latin typeface="Times"/>
              <a:ea typeface="ヒラギノ角ゴ Pro W3" charset="0"/>
              <a:cs typeface="Times"/>
            </a:endParaRPr>
          </a:p>
          <a:p>
            <a:r>
              <a:rPr lang="en-US" sz="1700" dirty="0" smtClean="0">
                <a:latin typeface="Times"/>
                <a:ea typeface="ヒラギノ角ゴ Pro W3" charset="0"/>
                <a:cs typeface="Times"/>
              </a:rPr>
              <a:t>There You </a:t>
            </a:r>
            <a:r>
              <a:rPr lang="en-US" sz="1700" dirty="0">
                <a:latin typeface="Times"/>
                <a:ea typeface="ヒラギノ角ゴ Pro W3" charset="0"/>
                <a:cs typeface="Times"/>
              </a:rPr>
              <a:t>can see the </a:t>
            </a:r>
            <a:r>
              <a:rPr lang="en-US" sz="1700" dirty="0" smtClean="0">
                <a:latin typeface="Times"/>
                <a:ea typeface="ヒラギノ角ゴ Pro W3" charset="0"/>
                <a:cs typeface="Times"/>
              </a:rPr>
              <a:t>job projections and salaries for </a:t>
            </a:r>
            <a:r>
              <a:rPr lang="en-US" sz="1700" dirty="0">
                <a:latin typeface="Times"/>
                <a:ea typeface="ヒラギノ角ゴ Pro W3" charset="0"/>
                <a:cs typeface="Times"/>
              </a:rPr>
              <a:t>each occupation for each state</a:t>
            </a:r>
            <a:r>
              <a:rPr lang="en-US" sz="1700" dirty="0" smtClean="0">
                <a:latin typeface="Times"/>
                <a:ea typeface="ヒラギノ角ゴ Pro W3" charset="0"/>
                <a:cs typeface="Times"/>
              </a:rPr>
              <a:t>.  </a:t>
            </a:r>
          </a:p>
          <a:p>
            <a:endParaRPr lang="en-US" sz="1700" dirty="0" smtClean="0">
              <a:latin typeface="Times"/>
              <a:ea typeface="ヒラギノ角ゴ Pro W3" charset="0"/>
              <a:cs typeface="Times"/>
            </a:endParaRPr>
          </a:p>
          <a:p>
            <a:r>
              <a:rPr lang="en-US" sz="1700" dirty="0" smtClean="0">
                <a:latin typeface="Times"/>
                <a:ea typeface="ヒラギノ角ゴ Pro W3" charset="0"/>
                <a:cs typeface="Times"/>
              </a:rPr>
              <a:t>There is also the same career interest assessment to help you get started.  </a:t>
            </a:r>
          </a:p>
          <a:p>
            <a:endParaRPr lang="en-US" sz="1700" dirty="0" smtClean="0">
              <a:latin typeface="Times"/>
              <a:ea typeface="ヒラギノ角ゴ Pro W3" charset="0"/>
              <a:cs typeface="Times"/>
            </a:endParaRPr>
          </a:p>
          <a:p>
            <a:r>
              <a:rPr lang="en-US" sz="1700" dirty="0" smtClean="0">
                <a:latin typeface="Times"/>
                <a:ea typeface="ヒラギノ角ゴ Pro W3" charset="0"/>
                <a:cs typeface="Times"/>
              </a:rPr>
              <a:t>And as you know, we have to help our youth discover who they are first -- before we can help them find the career that is best suited for them.</a:t>
            </a:r>
            <a:endParaRPr lang="en-US" sz="1700" dirty="0">
              <a:latin typeface="Times"/>
              <a:ea typeface="ヒラギノ角ゴ Pro W3" charset="0"/>
              <a:cs typeface="Times"/>
            </a:endParaRPr>
          </a:p>
          <a:p>
            <a:endParaRPr lang="en-US" sz="1700" dirty="0">
              <a:latin typeface="Times"/>
              <a:ea typeface="ヒラギノ角ゴ Pro W3" charset="0"/>
              <a:cs typeface="Times"/>
            </a:endParaRPr>
          </a:p>
          <a:p>
            <a:endParaRPr lang="en-US" sz="1700" dirty="0">
              <a:latin typeface="Times"/>
              <a:ea typeface="ヒラギノ角ゴ Pro W3" charset="0"/>
              <a:cs typeface="Times"/>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err="1">
                <a:latin typeface="Arial" charset="0"/>
                <a:ea typeface="ヒラギノ角ゴ Pro W3" charset="0"/>
                <a:cs typeface="ヒラギノ角ゴ Pro W3" charset="0"/>
              </a:rPr>
              <a:t>www.CareerOutlook.US</a:t>
            </a:r>
            <a:endParaRPr lang="en-US" dirty="0">
              <a:latin typeface="Arial" charset="0"/>
              <a:ea typeface="ヒラギノ角ゴ Pro W3" charset="0"/>
              <a:cs typeface="ヒラギノ角ゴ Pro W3" charset="0"/>
            </a:endParaRPr>
          </a:p>
        </p:txBody>
      </p:sp>
      <p:sp>
        <p:nvSpPr>
          <p:cNvPr id="4" name="Rectangle 7"/>
          <p:cNvSpPr txBox="1">
            <a:spLocks noGrp="1" noChangeArrowheads="1"/>
          </p:cNvSpPr>
          <p:nvPr/>
        </p:nvSpPr>
        <p:spPr bwMode="auto">
          <a:xfrm>
            <a:off x="4144963" y="9121775"/>
            <a:ext cx="3170237" cy="479425"/>
          </a:xfrm>
          <a:prstGeom prst="rect">
            <a:avLst/>
          </a:prstGeom>
          <a:noFill/>
          <a:ln>
            <a:miter lim="800000"/>
            <a:headEnd/>
            <a:tailEnd/>
          </a:ln>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defRPr/>
            </a:pPr>
            <a:fld id="{4EEE05C9-7C8B-374E-B2A2-1F9C387FD7C4}" type="slidenum">
              <a:rPr lang="en-US" sz="1300">
                <a:effectLst>
                  <a:outerShdw blurRad="38100" dist="38100" dir="2700000" algn="tl">
                    <a:srgbClr val="DDDDDD"/>
                  </a:outerShdw>
                </a:effectLst>
                <a:latin typeface="Arial"/>
                <a:cs typeface="Arial"/>
              </a:rPr>
              <a:pPr algn="r">
                <a:defRPr/>
              </a:pPr>
              <a:t>59</a:t>
            </a:fld>
            <a:endParaRPr lang="en-US" sz="1300">
              <a:effectLst>
                <a:outerShdw blurRad="38100" dist="38100" dir="2700000" algn="tl">
                  <a:srgbClr val="DDDDDD"/>
                </a:outerShdw>
              </a:effectLst>
              <a:latin typeface="Arial"/>
              <a:cs typeface="Arial"/>
            </a:endParaRPr>
          </a:p>
        </p:txBody>
      </p:sp>
    </p:spTree>
    <p:extLst>
      <p:ext uri="{BB962C8B-B14F-4D97-AF65-F5344CB8AC3E}">
        <p14:creationId xmlns:p14="http://schemas.microsoft.com/office/powerpoint/2010/main" val="1300804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move up the training spectrum to</a:t>
            </a:r>
            <a:r>
              <a:rPr lang="en-US" baseline="0" dirty="0" smtClean="0"/>
              <a:t> the Moderate on-the-job training.  This means the training on the job will last for more than one month, but less than a year. </a:t>
            </a:r>
          </a:p>
          <a:p>
            <a:endParaRPr lang="en-US" baseline="0" dirty="0" smtClean="0"/>
          </a:p>
          <a:p>
            <a:r>
              <a:rPr lang="en-US" baseline="0" dirty="0" smtClean="0"/>
              <a:t>By the end of the the first year, you should have learned everything you need to do -- to do the job -- and keep the job.</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a:t>
            </a:fld>
            <a:endParaRPr lang="en-US"/>
          </a:p>
        </p:txBody>
      </p:sp>
    </p:spTree>
    <p:extLst>
      <p:ext uri="{BB962C8B-B14F-4D97-AF65-F5344CB8AC3E}">
        <p14:creationId xmlns:p14="http://schemas.microsoft.com/office/powerpoint/2010/main" val="13634707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60</a:t>
            </a:fld>
            <a:endParaRPr lang="en-US" sz="1200"/>
          </a:p>
        </p:txBody>
      </p:sp>
      <p:sp>
        <p:nvSpPr>
          <p:cNvPr id="15363" name="Rectangle 2"/>
          <p:cNvSpPr>
            <a:spLocks noGrp="1" noRot="1" noChangeAspect="1" noChangeArrowheads="1" noTextEdit="1"/>
          </p:cNvSpPr>
          <p:nvPr>
            <p:ph type="sldImg"/>
          </p:nvPr>
        </p:nvSpPr>
        <p:spPr>
          <a:xfrm>
            <a:off x="685800" y="381000"/>
            <a:ext cx="18288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r>
              <a:rPr lang="en-US" sz="1400" dirty="0" smtClean="0">
                <a:ea typeface="ヒラギノ角ゴ Pro W3" charset="0"/>
              </a:rPr>
              <a:t>Before I conclude my presentation, I will pause here to see if anyone has any questions. </a:t>
            </a:r>
          </a:p>
          <a:p>
            <a:endParaRPr lang="en-US" sz="1400" dirty="0" smtClean="0">
              <a:ea typeface="ヒラギノ角ゴ Pro W3" charset="0"/>
            </a:endParaRPr>
          </a:p>
          <a:p>
            <a:r>
              <a:rPr lang="en-US" sz="1400" dirty="0" smtClean="0">
                <a:ea typeface="ヒラギノ角ゴ Pro W3" charset="0"/>
              </a:rPr>
              <a:t>I have a few more slides, and I want to let you in on what we will be talking</a:t>
            </a:r>
            <a:r>
              <a:rPr lang="en-US" sz="1400" baseline="0" dirty="0" smtClean="0">
                <a:ea typeface="ヒラギノ角ゴ Pro W3" charset="0"/>
              </a:rPr>
              <a:t> about next month.  But first I want to know if you have any questions.</a:t>
            </a:r>
            <a:endParaRPr lang="en-US" sz="1400" dirty="0" smtClean="0">
              <a:ea typeface="ヒラギノ角ゴ Pro W3" charset="0"/>
            </a:endParaRPr>
          </a:p>
          <a:p>
            <a:endParaRPr lang="en-US" sz="1400" dirty="0" smtClean="0">
              <a:ea typeface="ヒラギノ角ゴ Pro W3" charset="0"/>
            </a:endParaRPr>
          </a:p>
          <a:p>
            <a:r>
              <a:rPr lang="en-US" sz="1400" dirty="0" smtClean="0">
                <a:ea typeface="ヒラギノ角ゴ Pro W3" charset="0"/>
              </a:rPr>
              <a:t>Usually by this time most of the audience is overwhelmed and just need a break to digest what I</a:t>
            </a:r>
            <a:r>
              <a:rPr lang="ja-JP" altLang="en-US" sz="1400" dirty="0" smtClean="0">
                <a:ea typeface="ヒラギノ角ゴ Pro W3" charset="0"/>
              </a:rPr>
              <a:t>’</a:t>
            </a:r>
            <a:r>
              <a:rPr lang="en-US" altLang="ja-JP" sz="1400" dirty="0" err="1" smtClean="0">
                <a:ea typeface="ヒラギノ角ゴ Pro W3" charset="0"/>
              </a:rPr>
              <a:t>ve</a:t>
            </a:r>
            <a:r>
              <a:rPr lang="en-US" altLang="ja-JP" sz="1400" dirty="0" smtClean="0">
                <a:ea typeface="ヒラギノ角ゴ Pro W3" charset="0"/>
              </a:rPr>
              <a:t> said.</a:t>
            </a:r>
          </a:p>
          <a:p>
            <a:endParaRPr lang="en-US" sz="1400" dirty="0" smtClean="0">
              <a:ea typeface="ヒラギノ角ゴ Pro W3" charset="0"/>
            </a:endParaRPr>
          </a:p>
          <a:p>
            <a:r>
              <a:rPr lang="en-US" sz="1400" dirty="0" smtClean="0">
                <a:ea typeface="ヒラギノ角ゴ Pro W3" charset="0"/>
              </a:rPr>
              <a:t>Remember that you can download the PowerPoint and use it however you can.</a:t>
            </a:r>
          </a:p>
          <a:p>
            <a:endParaRPr lang="en-US" sz="1400" dirty="0" smtClean="0">
              <a:ea typeface="ヒラギノ角ゴ Pro W3" charset="0"/>
            </a:endParaRPr>
          </a:p>
          <a:p>
            <a:r>
              <a:rPr lang="en-US" sz="1400" dirty="0" smtClean="0">
                <a:ea typeface="ヒラギノ角ゴ Pro W3" charset="0"/>
              </a:rPr>
              <a:t>Hey Nona,</a:t>
            </a:r>
            <a:r>
              <a:rPr lang="en-US" sz="1400" baseline="0" dirty="0" smtClean="0">
                <a:ea typeface="ヒラギノ角ゴ Pro W3" charset="0"/>
              </a:rPr>
              <a:t> do we have any questions?</a:t>
            </a:r>
            <a:endParaRPr lang="en-US" sz="1400" dirty="0">
              <a:ea typeface="ヒラギノ角ゴ Pro W3" charset="0"/>
            </a:endParaRPr>
          </a:p>
        </p:txBody>
      </p:sp>
    </p:spTree>
    <p:extLst>
      <p:ext uri="{BB962C8B-B14F-4D97-AF65-F5344CB8AC3E}">
        <p14:creationId xmlns:p14="http://schemas.microsoft.com/office/powerpoint/2010/main" val="13479840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400" dirty="0" smtClean="0"/>
              <a:t>Here’s what we will be talking about next month on May 25 at ten o’clock in the morning. </a:t>
            </a:r>
          </a:p>
          <a:p>
            <a:endParaRPr lang="en-US" sz="1400" dirty="0" smtClean="0"/>
          </a:p>
          <a:p>
            <a:r>
              <a:rPr lang="en-US" sz="1400" dirty="0" smtClean="0"/>
              <a:t>Keeping our youth out of trouble</a:t>
            </a:r>
          </a:p>
          <a:p>
            <a:endParaRPr lang="en-US" sz="1400" dirty="0" smtClean="0"/>
          </a:p>
          <a:p>
            <a:r>
              <a:rPr lang="en-US" sz="1400" dirty="0" smtClean="0"/>
              <a:t>We will discuss laws that impact our youth</a:t>
            </a:r>
          </a:p>
          <a:p>
            <a:r>
              <a:rPr lang="en-US" sz="1400" dirty="0" smtClean="0"/>
              <a:t>Keeping our kids out of prison, and what to do if they are already there.</a:t>
            </a:r>
          </a:p>
          <a:p>
            <a:r>
              <a:rPr lang="en-US" sz="1400" dirty="0" smtClean="0"/>
              <a:t>We will talk</a:t>
            </a:r>
            <a:r>
              <a:rPr lang="en-US" sz="1400" baseline="0" dirty="0" smtClean="0"/>
              <a:t> about how a criminal record can impact going to college as well as getting hired.  There are whole industries that will not hire a former criminal.</a:t>
            </a:r>
          </a:p>
          <a:p>
            <a:endParaRPr lang="en-US" sz="1400" baseline="0" dirty="0" smtClean="0"/>
          </a:p>
          <a:p>
            <a:r>
              <a:rPr lang="en-US" sz="1400" baseline="0" dirty="0" smtClean="0"/>
              <a:t>Tony </a:t>
            </a:r>
            <a:r>
              <a:rPr lang="en-US" sz="1400" baseline="0" dirty="0" err="1" smtClean="0"/>
              <a:t>Reggi</a:t>
            </a:r>
            <a:r>
              <a:rPr lang="en-US" sz="1400" baseline="0" dirty="0" smtClean="0"/>
              <a:t> will be presenting with me. He used to be in charge of education in the North Carolina Correctional System. Now he works in my office helping to build the vocational programs at our community colleges.</a:t>
            </a:r>
            <a:endParaRPr lang="en-US" sz="1400" dirty="0" smtClean="0"/>
          </a:p>
          <a:p>
            <a:endParaRPr lang="en-US" sz="1400" dirty="0" smtClean="0"/>
          </a:p>
          <a:p>
            <a:r>
              <a:rPr lang="en-US" sz="1400" dirty="0" smtClean="0"/>
              <a:t>We have so much material about this subject, that</a:t>
            </a:r>
            <a:r>
              <a:rPr lang="en-US" sz="1400" baseline="0" dirty="0" smtClean="0"/>
              <a:t> we might have to schedule this for May as well as June.</a:t>
            </a:r>
          </a:p>
          <a:p>
            <a:endParaRPr lang="en-US" sz="1400" baseline="0" dirty="0" smtClean="0"/>
          </a:p>
          <a:p>
            <a:endParaRPr lang="en-US" sz="1400" baseline="0" dirty="0" smtClean="0"/>
          </a:p>
          <a:p>
            <a:r>
              <a:rPr lang="en-US" sz="1400" baseline="0" dirty="0" smtClean="0"/>
              <a:t>But </a:t>
            </a:r>
            <a:r>
              <a:rPr lang="en-US" sz="1400" u="sng" baseline="0" dirty="0" smtClean="0"/>
              <a:t>first</a:t>
            </a:r>
            <a:r>
              <a:rPr lang="en-US" sz="1400" baseline="0" dirty="0" smtClean="0"/>
              <a:t>, let’s conclude </a:t>
            </a:r>
            <a:r>
              <a:rPr lang="en-US" sz="1400" u="sng" baseline="0" dirty="0" smtClean="0"/>
              <a:t>this</a:t>
            </a:r>
            <a:r>
              <a:rPr lang="en-US" sz="1400" baseline="0" dirty="0" smtClean="0"/>
              <a:t> presentation. . . </a:t>
            </a:r>
            <a:endParaRPr lang="en-US" sz="1400" dirty="0" smtClean="0"/>
          </a:p>
          <a:p>
            <a:endParaRPr lang="en-US" dirty="0" smtClean="0"/>
          </a:p>
          <a:p>
            <a:r>
              <a:rPr lang="en-US" dirty="0" smtClean="0"/>
              <a:t>=====</a:t>
            </a:r>
          </a:p>
          <a:p>
            <a:r>
              <a:rPr lang="en-US" dirty="0" smtClean="0"/>
              <a:t>.</a:t>
            </a:r>
            <a:endParaRPr lang="en-US" dirty="0"/>
          </a:p>
        </p:txBody>
      </p:sp>
      <p:sp>
        <p:nvSpPr>
          <p:cNvPr id="4" name="Slide Number Placeholder 3"/>
          <p:cNvSpPr>
            <a:spLocks noGrp="1"/>
          </p:cNvSpPr>
          <p:nvPr>
            <p:ph type="sldNum" sz="quarter" idx="10"/>
          </p:nvPr>
        </p:nvSpPr>
        <p:spPr/>
        <p:txBody>
          <a:bodyPr/>
          <a:lstStyle/>
          <a:p>
            <a:fld id="{33C767C4-9F0B-465B-9327-4CA50C895FFD}" type="slidenum">
              <a:rPr lang="en-US" smtClean="0"/>
              <a:t>61</a:t>
            </a:fld>
            <a:endParaRPr lang="en-US"/>
          </a:p>
        </p:txBody>
      </p:sp>
    </p:spTree>
    <p:extLst>
      <p:ext uri="{BB962C8B-B14F-4D97-AF65-F5344CB8AC3E}">
        <p14:creationId xmlns:p14="http://schemas.microsoft.com/office/powerpoint/2010/main" val="61183400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Slide Image Placeholder 1"/>
          <p:cNvSpPr>
            <a:spLocks noGrp="1" noRot="1" noChangeAspect="1" noTextEdit="1"/>
          </p:cNvSpPr>
          <p:nvPr>
            <p:ph type="sldImg"/>
          </p:nvPr>
        </p:nvSpPr>
        <p:spPr>
          <a:ln/>
        </p:spPr>
      </p:sp>
      <p:sp>
        <p:nvSpPr>
          <p:cNvPr id="351234" name="Notes Placeholder 2"/>
          <p:cNvSpPr>
            <a:spLocks noGrp="1"/>
          </p:cNvSpPr>
          <p:nvPr>
            <p:ph type="body" idx="1"/>
          </p:nvPr>
        </p:nvSpPr>
        <p:spPr>
          <a:xfrm>
            <a:off x="974725" y="4321175"/>
            <a:ext cx="5527675" cy="49593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ヒラギノ角ゴ Pro W3" charset="0"/>
              </a:rPr>
              <a:t>You all know the Golden Rule:  </a:t>
            </a:r>
          </a:p>
          <a:p>
            <a:endParaRPr lang="en-US" dirty="0">
              <a:ea typeface="ヒラギノ角ゴ Pro W3" charset="0"/>
            </a:endParaRPr>
          </a:p>
          <a:p>
            <a:r>
              <a:rPr lang="en-US" dirty="0">
                <a:ea typeface="ヒラギノ角ゴ Pro W3" charset="0"/>
                <a:sym typeface="Wingdings" charset="0"/>
              </a:rPr>
              <a:t></a:t>
            </a:r>
          </a:p>
          <a:p>
            <a:r>
              <a:rPr lang="en-US" dirty="0">
                <a:ea typeface="ヒラギノ角ゴ Pro W3" charset="0"/>
              </a:rPr>
              <a:t>He who has the Gold makes the rules!  Or so it seems in this current political climate.</a:t>
            </a:r>
          </a:p>
          <a:p>
            <a:endParaRPr lang="en-US" dirty="0">
              <a:ea typeface="ヒラギノ角ゴ Pro W3" charset="0"/>
            </a:endParaRPr>
          </a:p>
          <a:p>
            <a:r>
              <a:rPr lang="en-US" dirty="0">
                <a:ea typeface="ヒラギノ角ゴ Pro W3" charset="0"/>
              </a:rPr>
              <a:t>No, …  let</a:t>
            </a:r>
            <a:r>
              <a:rPr lang="ja-JP" altLang="en-US" dirty="0">
                <a:ea typeface="ヒラギノ角ゴ Pro W3" charset="0"/>
              </a:rPr>
              <a:t>’</a:t>
            </a:r>
            <a:r>
              <a:rPr lang="en-US" altLang="ja-JP" dirty="0">
                <a:ea typeface="ヒラギノ角ゴ Pro W3" charset="0"/>
              </a:rPr>
              <a:t>s look at the </a:t>
            </a:r>
            <a:r>
              <a:rPr lang="en-US" altLang="ja-JP" u="sng" dirty="0">
                <a:ea typeface="ヒラギノ角ゴ Pro W3" charset="0"/>
              </a:rPr>
              <a:t>real </a:t>
            </a:r>
            <a:r>
              <a:rPr lang="en-US" altLang="ja-JP" dirty="0">
                <a:ea typeface="ヒラギノ角ゴ Pro W3" charset="0"/>
              </a:rPr>
              <a:t>Golden Rule…</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Gold picture</a:t>
            </a:r>
          </a:p>
          <a:p>
            <a:r>
              <a:rPr lang="en-US" dirty="0">
                <a:ea typeface="ヒラギノ角ゴ Pro W3" charset="0"/>
              </a:rPr>
              <a:t>http://</a:t>
            </a:r>
            <a:r>
              <a:rPr lang="en-US" dirty="0" err="1">
                <a:ea typeface="ヒラギノ角ゴ Pro W3" charset="0"/>
              </a:rPr>
              <a:t>spectrum.ieee.org</a:t>
            </a:r>
            <a:r>
              <a:rPr lang="en-US" dirty="0">
                <a:ea typeface="ヒラギノ角ゴ Pro W3" charset="0"/>
              </a:rPr>
              <a:t>/</a:t>
            </a:r>
            <a:r>
              <a:rPr lang="en-US" dirty="0" err="1">
                <a:ea typeface="ヒラギノ角ゴ Pro W3" charset="0"/>
              </a:rPr>
              <a:t>nanoclast</a:t>
            </a:r>
            <a:r>
              <a:rPr lang="en-US" dirty="0">
                <a:ea typeface="ヒラギノ角ゴ Pro W3" charset="0"/>
              </a:rPr>
              <a:t>/biomedical/devices/gold-nanoparticles-offer-nontoxic-treatment-for-eradicating-lymphoma</a:t>
            </a: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p:txBody>
      </p:sp>
      <p:sp>
        <p:nvSpPr>
          <p:cNvPr id="35123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0203952-41D3-E84D-AB02-7D4F8B290135}" type="slidenum">
              <a:rPr lang="en-US" sz="1300"/>
              <a:pPr/>
              <a:t>62</a:t>
            </a:fld>
            <a:endParaRPr lang="en-US" sz="1300"/>
          </a:p>
        </p:txBody>
      </p:sp>
    </p:spTree>
    <p:extLst>
      <p:ext uri="{BB962C8B-B14F-4D97-AF65-F5344CB8AC3E}">
        <p14:creationId xmlns:p14="http://schemas.microsoft.com/office/powerpoint/2010/main" val="171239199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Slide Image Placeholder 1"/>
          <p:cNvSpPr>
            <a:spLocks noGrp="1" noRot="1" noChangeAspect="1" noTextEdit="1"/>
          </p:cNvSpPr>
          <p:nvPr>
            <p:ph type="sldImg"/>
          </p:nvPr>
        </p:nvSpPr>
        <p:spPr>
          <a:xfrm>
            <a:off x="1231900" y="400050"/>
            <a:ext cx="1681163" cy="1260475"/>
          </a:xfrm>
          <a:ln/>
        </p:spPr>
      </p:sp>
      <p:sp>
        <p:nvSpPr>
          <p:cNvPr id="353282" name="Notes Placeholder 2"/>
          <p:cNvSpPr>
            <a:spLocks noGrp="1"/>
          </p:cNvSpPr>
          <p:nvPr>
            <p:ph type="body" idx="1"/>
          </p:nvPr>
        </p:nvSpPr>
        <p:spPr>
          <a:xfrm>
            <a:off x="762001" y="1839913"/>
            <a:ext cx="5740400" cy="74406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fontScale="55000" lnSpcReduction="20000"/>
          </a:bodyPr>
          <a:lstStyle/>
          <a:p>
            <a:r>
              <a:rPr lang="en-US" sz="1600" dirty="0">
                <a:ea typeface="ヒラギノ角ゴ Pro W3" charset="0"/>
              </a:rPr>
              <a:t>Though we may think otherwise, The Golden rule is really </a:t>
            </a:r>
            <a:r>
              <a:rPr lang="en-US" sz="1600" dirty="0" smtClean="0">
                <a:ea typeface="ヒラギノ角ゴ Pro W3" charset="0"/>
              </a:rPr>
              <a:t>self-serving</a:t>
            </a:r>
            <a:r>
              <a:rPr lang="en-US" sz="1600" dirty="0">
                <a:ea typeface="ヒラギノ角ゴ Pro W3" charset="0"/>
              </a:rPr>
              <a:t>.</a:t>
            </a:r>
          </a:p>
          <a:p>
            <a:r>
              <a:rPr lang="en-US" sz="1600" dirty="0">
                <a:ea typeface="ヒラギノ角ゴ Pro W3" charset="0"/>
              </a:rPr>
              <a:t>The Golden rule assumes that we should treat people the way that </a:t>
            </a:r>
            <a:r>
              <a:rPr lang="en-US" sz="1600" u="sng" dirty="0">
                <a:ea typeface="ヒラギノ角ゴ Pro W3" charset="0"/>
              </a:rPr>
              <a:t>we </a:t>
            </a:r>
            <a:r>
              <a:rPr lang="en-US" sz="1600" dirty="0">
                <a:ea typeface="ヒラギノ角ゴ Pro W3" charset="0"/>
              </a:rPr>
              <a:t>would want to be treated.  That assumes that everyone thinks the same way that </a:t>
            </a:r>
            <a:r>
              <a:rPr lang="en-US" sz="1600" u="sng" dirty="0">
                <a:ea typeface="ヒラギノ角ゴ Pro W3" charset="0"/>
              </a:rPr>
              <a:t>we </a:t>
            </a:r>
            <a:r>
              <a:rPr lang="en-US" sz="1600" dirty="0">
                <a:ea typeface="ヒラギノ角ゴ Pro W3" charset="0"/>
              </a:rPr>
              <a:t>do</a:t>
            </a:r>
            <a:r>
              <a:rPr lang="en-US" sz="1600" dirty="0" smtClean="0">
                <a:ea typeface="ヒラギノ角ゴ Pro W3" charset="0"/>
              </a:rPr>
              <a:t>.</a:t>
            </a:r>
          </a:p>
          <a:p>
            <a:endParaRPr lang="en-US" sz="1600" dirty="0">
              <a:ea typeface="ヒラギノ角ゴ Pro W3" charset="0"/>
            </a:endParaRPr>
          </a:p>
          <a:p>
            <a:r>
              <a:rPr lang="en-US" sz="1600" dirty="0">
                <a:ea typeface="ヒラギノ角ゴ Pro W3" charset="0"/>
              </a:rPr>
              <a:t>When I was a young Boy Scout, it was often joked about our task of helping little old ladies cross the street, which in itself is a noble gesture, since navigating your way across many streets can be dangerous</a:t>
            </a:r>
            <a:r>
              <a:rPr lang="en-US" sz="1600" dirty="0" smtClean="0">
                <a:ea typeface="ヒラギノ角ゴ Pro W3" charset="0"/>
              </a:rPr>
              <a:t>.</a:t>
            </a:r>
          </a:p>
          <a:p>
            <a:endParaRPr lang="en-US" sz="1600" dirty="0" smtClean="0">
              <a:ea typeface="ヒラギノ角ゴ Pro W3" charset="0"/>
            </a:endParaRPr>
          </a:p>
          <a:p>
            <a:r>
              <a:rPr lang="en-US" sz="1600" dirty="0" smtClean="0">
                <a:ea typeface="ヒラギノ角ゴ Pro W3" charset="0"/>
              </a:rPr>
              <a:t> A </a:t>
            </a:r>
            <a:r>
              <a:rPr lang="en-US" sz="1600" dirty="0">
                <a:ea typeface="ヒラギノ角ゴ Pro W3" charset="0"/>
              </a:rPr>
              <a:t>flaw in the golden rule is revealed when the Boy Scout, who helps the little old lady across the street, sadly discovers that she had no intention of crossing the street.  </a:t>
            </a:r>
            <a:endParaRPr lang="en-US" sz="1600" dirty="0" smtClean="0">
              <a:ea typeface="ヒラギノ角ゴ Pro W3" charset="0"/>
            </a:endParaRPr>
          </a:p>
          <a:p>
            <a:r>
              <a:rPr lang="en-US" sz="1600" dirty="0" smtClean="0">
                <a:ea typeface="ヒラギノ角ゴ Pro W3" charset="0"/>
              </a:rPr>
              <a:t>He </a:t>
            </a:r>
            <a:r>
              <a:rPr lang="en-US" sz="1600" dirty="0">
                <a:ea typeface="ヒラギノ角ゴ Pro W3" charset="0"/>
              </a:rPr>
              <a:t>knew that in a similar situation </a:t>
            </a:r>
            <a:r>
              <a:rPr lang="en-US" sz="1600" u="sng" dirty="0">
                <a:ea typeface="ヒラギノ角ゴ Pro W3" charset="0"/>
              </a:rPr>
              <a:t>he</a:t>
            </a:r>
            <a:r>
              <a:rPr lang="en-US" sz="1600" dirty="0">
                <a:ea typeface="ヒラギノ角ゴ Pro W3" charset="0"/>
              </a:rPr>
              <a:t> would appreciate having a young man help him across the street, but in this situation, his act of helpfulness was not what the </a:t>
            </a:r>
            <a:r>
              <a:rPr lang="en-US" sz="1600" dirty="0" smtClean="0">
                <a:ea typeface="ヒラギノ角ゴ Pro W3" charset="0"/>
              </a:rPr>
              <a:t>lady </a:t>
            </a:r>
            <a:r>
              <a:rPr lang="en-US" sz="1600" dirty="0">
                <a:ea typeface="ヒラギノ角ゴ Pro W3" charset="0"/>
              </a:rPr>
              <a:t>wanted at all.  </a:t>
            </a:r>
            <a:endParaRPr lang="en-US" sz="1600" dirty="0" smtClean="0">
              <a:ea typeface="ヒラギノ角ゴ Pro W3" charset="0"/>
            </a:endParaRPr>
          </a:p>
          <a:p>
            <a:r>
              <a:rPr lang="en-US" sz="1600" dirty="0" smtClean="0">
                <a:ea typeface="ヒラギノ角ゴ Pro W3" charset="0"/>
              </a:rPr>
              <a:t>The </a:t>
            </a:r>
            <a:r>
              <a:rPr lang="en-US" sz="1600" dirty="0">
                <a:ea typeface="ヒラギノ角ゴ Pro W3" charset="0"/>
              </a:rPr>
              <a:t>Golden rule has its flaws.</a:t>
            </a:r>
          </a:p>
          <a:p>
            <a:endParaRPr lang="en-US" sz="1600" dirty="0">
              <a:ea typeface="ヒラギノ角ゴ Pro W3" charset="0"/>
            </a:endParaRPr>
          </a:p>
          <a:p>
            <a:r>
              <a:rPr lang="en-US" sz="1600" dirty="0" smtClean="0">
                <a:ea typeface="ヒラギノ角ゴ Pro W3" charset="0"/>
                <a:sym typeface="Wingdings" charset="0"/>
              </a:rPr>
              <a:t></a:t>
            </a:r>
            <a:r>
              <a:rPr lang="en-US" sz="1600" dirty="0" smtClean="0">
                <a:ea typeface="ヒラギノ角ゴ Pro W3" charset="0"/>
              </a:rPr>
              <a:t>The </a:t>
            </a:r>
            <a:r>
              <a:rPr lang="en-US" sz="1600" dirty="0">
                <a:ea typeface="ヒラギノ角ゴ Pro W3" charset="0"/>
              </a:rPr>
              <a:t>Platinum rule goes one step </a:t>
            </a:r>
            <a:r>
              <a:rPr lang="en-US" sz="1600" u="sng" dirty="0">
                <a:ea typeface="ヒラギノ角ゴ Pro W3" charset="0"/>
              </a:rPr>
              <a:t>above</a:t>
            </a:r>
            <a:r>
              <a:rPr lang="en-US" sz="1600" dirty="0">
                <a:ea typeface="ヒラギノ角ゴ Pro W3" charset="0"/>
              </a:rPr>
              <a:t> the Golden </a:t>
            </a:r>
            <a:r>
              <a:rPr lang="en-US" sz="1600" dirty="0" smtClean="0">
                <a:ea typeface="ヒラギノ角ゴ Pro W3" charset="0"/>
              </a:rPr>
              <a:t>Rule </a:t>
            </a:r>
            <a:r>
              <a:rPr lang="en-US" sz="1600" dirty="0">
                <a:ea typeface="ヒラギノ角ゴ Pro W3" charset="0"/>
              </a:rPr>
              <a:t>and assumes that other people</a:t>
            </a:r>
            <a:r>
              <a:rPr lang="ja-JP" altLang="en-US" sz="1600" dirty="0">
                <a:ea typeface="ヒラギノ角ゴ Pro W3" charset="0"/>
              </a:rPr>
              <a:t>’</a:t>
            </a:r>
            <a:r>
              <a:rPr lang="en-US" altLang="ja-JP" sz="1600" dirty="0">
                <a:ea typeface="ヒラギノ角ゴ Pro W3" charset="0"/>
              </a:rPr>
              <a:t>s wants, desires, and needs may be </a:t>
            </a:r>
            <a:r>
              <a:rPr lang="en-US" altLang="ja-JP" sz="1600" u="sng" dirty="0">
                <a:ea typeface="ヒラギノ角ゴ Pro W3" charset="0"/>
              </a:rPr>
              <a:t>different</a:t>
            </a:r>
            <a:r>
              <a:rPr lang="en-US" altLang="ja-JP" sz="1600" dirty="0">
                <a:ea typeface="ヒラギノ角ゴ Pro W3" charset="0"/>
              </a:rPr>
              <a:t> from our own.</a:t>
            </a:r>
          </a:p>
          <a:p>
            <a:endParaRPr lang="en-US" sz="1600" dirty="0">
              <a:ea typeface="ヒラギノ角ゴ Pro W3" charset="0"/>
            </a:endParaRPr>
          </a:p>
          <a:p>
            <a:r>
              <a:rPr lang="en-US" sz="1600" dirty="0">
                <a:ea typeface="ヒラギノ角ゴ Pro W3" charset="0"/>
              </a:rPr>
              <a:t>For the Platinum rule to work you have to get to </a:t>
            </a:r>
            <a:r>
              <a:rPr lang="en-US" sz="1600" u="sng" dirty="0">
                <a:ea typeface="ヒラギノ角ゴ Pro W3" charset="0"/>
              </a:rPr>
              <a:t>know</a:t>
            </a:r>
            <a:r>
              <a:rPr lang="en-US" sz="1600" dirty="0">
                <a:ea typeface="ヒラギノ角ゴ Pro W3" charset="0"/>
              </a:rPr>
              <a:t> your fellow man. Find out what </a:t>
            </a:r>
            <a:r>
              <a:rPr lang="en-US" sz="1600" u="sng" dirty="0">
                <a:ea typeface="ヒラギノ角ゴ Pro W3" charset="0"/>
              </a:rPr>
              <a:t>they</a:t>
            </a:r>
            <a:r>
              <a:rPr lang="en-US" sz="1600" dirty="0">
                <a:ea typeface="ヒラギノ角ゴ Pro W3" charset="0"/>
              </a:rPr>
              <a:t> truly want.</a:t>
            </a:r>
          </a:p>
          <a:p>
            <a:endParaRPr lang="en-US" sz="1600" dirty="0">
              <a:ea typeface="ヒラギノ角ゴ Pro W3" charset="0"/>
            </a:endParaRPr>
          </a:p>
          <a:p>
            <a:r>
              <a:rPr lang="en-US" sz="1600" u="sng" dirty="0">
                <a:ea typeface="ヒラギノ角ゴ Pro W3" charset="0"/>
              </a:rPr>
              <a:t>First</a:t>
            </a:r>
            <a:r>
              <a:rPr lang="en-US" sz="1600" dirty="0">
                <a:ea typeface="ヒラギノ角ゴ Pro W3" charset="0"/>
              </a:rPr>
              <a:t> ask the </a:t>
            </a:r>
            <a:r>
              <a:rPr lang="en-US" sz="1600" dirty="0" smtClean="0">
                <a:ea typeface="ヒラギノ角ゴ Pro W3" charset="0"/>
              </a:rPr>
              <a:t>lady </a:t>
            </a:r>
            <a:r>
              <a:rPr lang="en-US" sz="1600" dirty="0">
                <a:ea typeface="ヒラギノ角ゴ Pro W3" charset="0"/>
              </a:rPr>
              <a:t>if she would like your </a:t>
            </a:r>
            <a:r>
              <a:rPr lang="en-US" sz="1600" u="sng" dirty="0">
                <a:ea typeface="ヒラギノ角ゴ Pro W3" charset="0"/>
              </a:rPr>
              <a:t>assistance</a:t>
            </a:r>
            <a:r>
              <a:rPr lang="en-US" sz="1600" dirty="0">
                <a:ea typeface="ヒラギノ角ゴ Pro W3" charset="0"/>
              </a:rPr>
              <a:t>.  Find out what </a:t>
            </a:r>
            <a:r>
              <a:rPr lang="en-US" sz="1600" u="sng" dirty="0">
                <a:ea typeface="ヒラギノ角ゴ Pro W3" charset="0"/>
              </a:rPr>
              <a:t>she</a:t>
            </a:r>
            <a:r>
              <a:rPr lang="en-US" sz="1600" dirty="0">
                <a:ea typeface="ヒラギノ角ゴ Pro W3" charset="0"/>
              </a:rPr>
              <a:t> thinks she needs.  If she says that she does not need help crossing the street, then </a:t>
            </a:r>
            <a:r>
              <a:rPr lang="en-US" sz="1600" u="sng" dirty="0">
                <a:ea typeface="ヒラギノ角ゴ Pro W3" charset="0"/>
              </a:rPr>
              <a:t>leave</a:t>
            </a:r>
            <a:r>
              <a:rPr lang="en-US" sz="1600" dirty="0">
                <a:ea typeface="ヒラギノ角ゴ Pro W3" charset="0"/>
              </a:rPr>
              <a:t> her alone.</a:t>
            </a:r>
          </a:p>
          <a:p>
            <a:endParaRPr lang="en-US" sz="1600" dirty="0" smtClean="0">
              <a:ea typeface="ヒラギノ角ゴ Pro W3" charset="0"/>
            </a:endParaRPr>
          </a:p>
          <a:p>
            <a:endParaRPr lang="en-US" sz="1600" dirty="0">
              <a:ea typeface="ヒラギノ角ゴ Pro W3" charset="0"/>
            </a:endParaRPr>
          </a:p>
          <a:p>
            <a:r>
              <a:rPr lang="en-US" sz="1600" dirty="0">
                <a:ea typeface="ヒラギノ角ゴ Pro W3" charset="0"/>
              </a:rPr>
              <a:t>We</a:t>
            </a:r>
            <a:r>
              <a:rPr lang="ja-JP" altLang="en-US" sz="1600" dirty="0">
                <a:ea typeface="ヒラギノ角ゴ Pro W3" charset="0"/>
              </a:rPr>
              <a:t>’</a:t>
            </a:r>
            <a:r>
              <a:rPr lang="en-US" altLang="ja-JP" sz="1600" dirty="0" err="1">
                <a:ea typeface="ヒラギノ角ゴ Pro W3" charset="0"/>
              </a:rPr>
              <a:t>ve</a:t>
            </a:r>
            <a:r>
              <a:rPr lang="en-US" altLang="ja-JP" sz="1600" dirty="0">
                <a:ea typeface="ヒラギノ角ゴ Pro W3" charset="0"/>
              </a:rPr>
              <a:t> been using the Golden rule for too long in education. We teach the way we want to teach because we assume that we know what</a:t>
            </a:r>
            <a:r>
              <a:rPr lang="ja-JP" altLang="en-US" sz="1600" dirty="0">
                <a:ea typeface="ヒラギノ角ゴ Pro W3" charset="0"/>
              </a:rPr>
              <a:t>’</a:t>
            </a:r>
            <a:r>
              <a:rPr lang="en-US" altLang="ja-JP" sz="1600" dirty="0">
                <a:ea typeface="ヒラギノ角ゴ Pro W3" charset="0"/>
              </a:rPr>
              <a:t>s best for everyone.  After all – we </a:t>
            </a:r>
            <a:r>
              <a:rPr lang="en-US" altLang="ja-JP" sz="1600" u="sng" dirty="0">
                <a:ea typeface="ヒラギノ角ゴ Pro W3" charset="0"/>
              </a:rPr>
              <a:t>are</a:t>
            </a:r>
            <a:r>
              <a:rPr lang="en-US" altLang="ja-JP" sz="1600" dirty="0">
                <a:ea typeface="ヒラギノ角ゴ Pro W3" charset="0"/>
              </a:rPr>
              <a:t> the educators!</a:t>
            </a:r>
          </a:p>
          <a:p>
            <a:endParaRPr lang="en-US" sz="1600" dirty="0">
              <a:ea typeface="ヒラギノ角ゴ Pro W3" charset="0"/>
            </a:endParaRPr>
          </a:p>
          <a:p>
            <a:r>
              <a:rPr lang="en-US" sz="1600" dirty="0">
                <a:ea typeface="ヒラギノ角ゴ Pro W3" charset="0"/>
              </a:rPr>
              <a:t>If we apply the Platinum rule to </a:t>
            </a:r>
            <a:r>
              <a:rPr lang="en-US" sz="1600" dirty="0" smtClean="0">
                <a:ea typeface="ヒラギノ角ゴ Pro W3" charset="0"/>
              </a:rPr>
              <a:t>our work, </a:t>
            </a:r>
            <a:r>
              <a:rPr lang="en-US" sz="1600" dirty="0">
                <a:ea typeface="ヒラギノ角ゴ Pro W3" charset="0"/>
              </a:rPr>
              <a:t>it forces us to reach outside of our comfort zone and realize that everyone learns differently, everyone has different motivations, </a:t>
            </a:r>
            <a:r>
              <a:rPr lang="en-US" sz="1600" dirty="0" smtClean="0">
                <a:ea typeface="ヒラギノ角ゴ Pro W3" charset="0"/>
              </a:rPr>
              <a:t>and different career interests.  </a:t>
            </a:r>
            <a:endParaRPr lang="en-US" sz="1600" dirty="0">
              <a:ea typeface="ヒラギノ角ゴ Pro W3" charset="0"/>
            </a:endParaRPr>
          </a:p>
          <a:p>
            <a:endParaRPr lang="en-US" sz="1600" dirty="0">
              <a:ea typeface="ヒラギノ角ゴ Pro W3" charset="0"/>
            </a:endParaRPr>
          </a:p>
          <a:p>
            <a:r>
              <a:rPr lang="en-US" sz="1600" dirty="0" smtClean="0">
                <a:ea typeface="ヒラギノ角ゴ Pro W3" charset="0"/>
              </a:rPr>
              <a:t>But </a:t>
            </a:r>
            <a:r>
              <a:rPr lang="en-US" sz="1600" dirty="0">
                <a:ea typeface="ヒラギノ角ゴ Pro W3" charset="0"/>
              </a:rPr>
              <a:t>if we are truly preparing </a:t>
            </a:r>
            <a:r>
              <a:rPr lang="en-US" sz="1600" dirty="0" smtClean="0">
                <a:ea typeface="ヒラギノ角ゴ Pro W3" charset="0"/>
              </a:rPr>
              <a:t>our youth for </a:t>
            </a:r>
            <a:r>
              <a:rPr lang="en-US" sz="1600" dirty="0">
                <a:ea typeface="ヒラギノ角ゴ Pro W3" charset="0"/>
              </a:rPr>
              <a:t>college, career, and citizenship, then we need to step out of our </a:t>
            </a:r>
            <a:r>
              <a:rPr lang="en-US" sz="1600" dirty="0" smtClean="0">
                <a:ea typeface="ヒラギノ角ゴ Pro W3" charset="0"/>
              </a:rPr>
              <a:t>silos </a:t>
            </a:r>
            <a:r>
              <a:rPr lang="en-US" sz="1600" dirty="0">
                <a:ea typeface="ヒラギノ角ゴ Pro W3" charset="0"/>
              </a:rPr>
              <a:t>and find out what society is demanding of our </a:t>
            </a:r>
            <a:r>
              <a:rPr lang="en-US" sz="1600" dirty="0" smtClean="0">
                <a:ea typeface="ヒラギノ角ゴ Pro W3" charset="0"/>
              </a:rPr>
              <a:t>youth.  </a:t>
            </a:r>
            <a:r>
              <a:rPr lang="en-US" sz="1600" dirty="0">
                <a:ea typeface="ヒラギノ角ゴ Pro W3" charset="0"/>
              </a:rPr>
              <a:t>We assume it</a:t>
            </a:r>
            <a:r>
              <a:rPr lang="ja-JP" altLang="en-US" sz="1600" dirty="0">
                <a:ea typeface="ヒラギノ角ゴ Pro W3" charset="0"/>
              </a:rPr>
              <a:t>’</a:t>
            </a:r>
            <a:r>
              <a:rPr lang="en-US" altLang="ja-JP" sz="1600" dirty="0">
                <a:ea typeface="ヒラギノ角ゴ Pro W3" charset="0"/>
              </a:rPr>
              <a:t>s just a certain number of high school credits, but in reality, it</a:t>
            </a:r>
            <a:r>
              <a:rPr lang="ja-JP" altLang="en-US" sz="1600" dirty="0">
                <a:ea typeface="ヒラギノ角ゴ Pro W3" charset="0"/>
              </a:rPr>
              <a:t>’</a:t>
            </a:r>
            <a:r>
              <a:rPr lang="en-US" altLang="ja-JP" sz="1600" dirty="0">
                <a:ea typeface="ヒラギノ角ゴ Pro W3" charset="0"/>
              </a:rPr>
              <a:t>s much more. </a:t>
            </a:r>
          </a:p>
          <a:p>
            <a:r>
              <a:rPr lang="en-US" sz="1600" dirty="0">
                <a:ea typeface="ヒラギノ角ゴ Pro W3" charset="0"/>
              </a:rPr>
              <a:t>We have to work together to make our community, state, and country a better place.  If we do that,  then we will all succeed.</a:t>
            </a:r>
          </a:p>
          <a:p>
            <a:endParaRPr lang="en-US" sz="1600" dirty="0">
              <a:ea typeface="ヒラギノ角ゴ Pro W3" charset="0"/>
            </a:endParaRPr>
          </a:p>
          <a:p>
            <a:r>
              <a:rPr lang="en-US" sz="1600" dirty="0">
                <a:ea typeface="ヒラギノ角ゴ Pro W3" charset="0"/>
              </a:rPr>
              <a:t>What</a:t>
            </a:r>
            <a:r>
              <a:rPr lang="ja-JP" altLang="en-US" sz="1600" dirty="0">
                <a:ea typeface="ヒラギノ角ゴ Pro W3" charset="0"/>
              </a:rPr>
              <a:t>’</a:t>
            </a:r>
            <a:r>
              <a:rPr lang="en-US" altLang="ja-JP" sz="1600" dirty="0">
                <a:ea typeface="ヒラギノ角ゴ Pro W3" charset="0"/>
              </a:rPr>
              <a:t>s our part in that improvement process?</a:t>
            </a:r>
          </a:p>
          <a:p>
            <a:endParaRPr lang="en-US" sz="1600" dirty="0">
              <a:ea typeface="ヒラギノ角ゴ Pro W3" charset="0"/>
            </a:endParaRPr>
          </a:p>
          <a:p>
            <a:r>
              <a:rPr lang="en-US" sz="1600" dirty="0" smtClean="0">
                <a:ea typeface="ヒラギノ角ゴ Pro W3" charset="0"/>
              </a:rPr>
              <a:t>It</a:t>
            </a:r>
            <a:r>
              <a:rPr lang="ja-JP" altLang="en-US" sz="1600" dirty="0">
                <a:ea typeface="ヒラギノ角ゴ Pro W3" charset="0"/>
              </a:rPr>
              <a:t>’</a:t>
            </a:r>
            <a:r>
              <a:rPr lang="en-US" altLang="ja-JP" sz="1600" dirty="0">
                <a:ea typeface="ヒラギノ角ゴ Pro W3" charset="0"/>
              </a:rPr>
              <a:t>s a scary unknown future out there for our </a:t>
            </a:r>
            <a:r>
              <a:rPr lang="en-US" altLang="ja-JP" sz="1600" dirty="0" smtClean="0">
                <a:ea typeface="ヒラギノ角ゴ Pro W3" charset="0"/>
              </a:rPr>
              <a:t>youth, </a:t>
            </a:r>
            <a:r>
              <a:rPr lang="en-US" altLang="ja-JP" sz="1600" dirty="0">
                <a:ea typeface="ヒラギノ角ゴ Pro W3" charset="0"/>
              </a:rPr>
              <a:t>who will soon become the future world leaders.  We have to help them to predict the problems they might face, and ensure that they have the tools to make those tough life-changing decisions that they </a:t>
            </a:r>
            <a:r>
              <a:rPr lang="en-US" altLang="ja-JP" sz="1600" u="sng" dirty="0">
                <a:ea typeface="ヒラギノ角ゴ Pro W3" charset="0"/>
              </a:rPr>
              <a:t>will </a:t>
            </a:r>
            <a:r>
              <a:rPr lang="en-US" altLang="ja-JP" sz="1600" dirty="0">
                <a:ea typeface="ヒラギノ角ゴ Pro W3" charset="0"/>
              </a:rPr>
              <a:t>encounter.</a:t>
            </a:r>
          </a:p>
          <a:p>
            <a:endParaRPr lang="en-US" sz="1600" dirty="0">
              <a:ea typeface="ヒラギノ角ゴ Pro W3" charset="0"/>
            </a:endParaRPr>
          </a:p>
          <a:p>
            <a:r>
              <a:rPr lang="en-US" sz="1600" dirty="0">
                <a:ea typeface="ヒラギノ角ゴ Pro W3" charset="0"/>
              </a:rPr>
              <a:t>Working together </a:t>
            </a:r>
            <a:r>
              <a:rPr lang="en-US" sz="1600" u="sng" dirty="0">
                <a:ea typeface="ヒラギノ角ゴ Pro W3" charset="0"/>
              </a:rPr>
              <a:t>we can change </a:t>
            </a:r>
            <a:r>
              <a:rPr lang="en-US" sz="1600" dirty="0">
                <a:ea typeface="ヒラギノ角ゴ Pro W3" charset="0"/>
              </a:rPr>
              <a:t>the world.</a:t>
            </a:r>
          </a:p>
          <a:p>
            <a:endParaRPr lang="en-US" sz="1600" dirty="0">
              <a:ea typeface="ヒラギノ角ゴ Pro W3" charset="0"/>
            </a:endParaRPr>
          </a:p>
          <a:p>
            <a:r>
              <a:rPr lang="en-US" sz="1600" dirty="0">
                <a:ea typeface="ヒラギノ角ゴ Pro W3" charset="0"/>
              </a:rPr>
              <a:t>Thanks for what </a:t>
            </a:r>
            <a:r>
              <a:rPr lang="en-US" sz="1600" u="sng" dirty="0">
                <a:ea typeface="ヒラギノ角ゴ Pro W3" charset="0"/>
              </a:rPr>
              <a:t>you </a:t>
            </a:r>
            <a:r>
              <a:rPr lang="en-US" sz="1600" dirty="0">
                <a:ea typeface="ヒラギノ角ゴ Pro W3" charset="0"/>
              </a:rPr>
              <a:t>are doing to help make the future </a:t>
            </a:r>
            <a:r>
              <a:rPr lang="en-US" sz="1600" u="sng" dirty="0">
                <a:ea typeface="ヒラギノ角ゴ Pro W3" charset="0"/>
              </a:rPr>
              <a:t>possible</a:t>
            </a:r>
            <a:r>
              <a:rPr lang="en-US" sz="1600" dirty="0">
                <a:ea typeface="ヒラギノ角ゴ Pro W3" charset="0"/>
              </a:rPr>
              <a:t>.</a:t>
            </a:r>
          </a:p>
          <a:p>
            <a:endParaRPr lang="en-US" sz="1600" dirty="0">
              <a:ea typeface="ヒラギノ角ゴ Pro W3" charset="0"/>
            </a:endParaRPr>
          </a:p>
          <a:p>
            <a:endParaRPr lang="en-US" sz="1600" dirty="0">
              <a:ea typeface="ヒラギノ角ゴ Pro W3" charset="0"/>
            </a:endParaRPr>
          </a:p>
          <a:p>
            <a:r>
              <a:rPr lang="en-US" sz="1600" dirty="0">
                <a:ea typeface="ヒラギノ角ゴ Pro W3" charset="0"/>
              </a:rPr>
              <a:t>====</a:t>
            </a:r>
          </a:p>
          <a:p>
            <a:r>
              <a:rPr lang="en-US" sz="1600" dirty="0">
                <a:ea typeface="ヒラギノ角ゴ Pro W3" charset="0"/>
              </a:rPr>
              <a:t>Golden Rule: Treat others the way YOU want to be treated.</a:t>
            </a:r>
          </a:p>
          <a:p>
            <a:r>
              <a:rPr lang="en-US" sz="1600" dirty="0">
                <a:ea typeface="ヒラギノ角ゴ Pro W3" charset="0"/>
              </a:rPr>
              <a:t>Platinum Rule: Treat others the way THEY want to be treated.</a:t>
            </a:r>
          </a:p>
          <a:p>
            <a:r>
              <a:rPr lang="en-US" sz="1600" dirty="0">
                <a:ea typeface="ヒラギノ角ゴ Pro W3" charset="0"/>
              </a:rPr>
              <a:t>Double Platinum Rule: Treat others the way they don</a:t>
            </a:r>
            <a:r>
              <a:rPr lang="ja-JP" altLang="en-US" sz="1600" dirty="0">
                <a:ea typeface="ヒラギノ角ゴ Pro W3" charset="0"/>
              </a:rPr>
              <a:t>’</a:t>
            </a:r>
            <a:r>
              <a:rPr lang="en-US" altLang="ja-JP" sz="1600" dirty="0">
                <a:ea typeface="ヒラギノ角ゴ Pro W3" charset="0"/>
              </a:rPr>
              <a:t>t even know they want to be treated</a:t>
            </a:r>
          </a:p>
          <a:p>
            <a:endParaRPr lang="en-US" sz="1600" dirty="0">
              <a:ea typeface="ヒラギノ角ゴ Pro W3" charset="0"/>
            </a:endParaRPr>
          </a:p>
          <a:p>
            <a:r>
              <a:rPr lang="en-US" sz="1600" dirty="0">
                <a:ea typeface="ヒラギノ角ゴ Pro W3" charset="0"/>
              </a:rPr>
              <a:t>----</a:t>
            </a:r>
          </a:p>
          <a:p>
            <a:r>
              <a:rPr lang="en-US" sz="1600" dirty="0">
                <a:ea typeface="ヒラギノ角ゴ Pro W3" charset="0"/>
              </a:rPr>
              <a:t>Platinum Rule</a:t>
            </a:r>
          </a:p>
          <a:p>
            <a:r>
              <a:rPr lang="en-US" sz="1600" dirty="0">
                <a:ea typeface="ヒラギノ角ゴ Pro W3" charset="0"/>
              </a:rPr>
              <a:t>http://</a:t>
            </a:r>
            <a:r>
              <a:rPr lang="en-US" sz="1600" dirty="0" err="1">
                <a:ea typeface="ヒラギノ角ゴ Pro W3" charset="0"/>
              </a:rPr>
              <a:t>www.alessandra.com</a:t>
            </a:r>
            <a:r>
              <a:rPr lang="en-US" sz="1600" dirty="0">
                <a:ea typeface="ヒラギノ角ゴ Pro W3" charset="0"/>
              </a:rPr>
              <a:t>/</a:t>
            </a:r>
            <a:r>
              <a:rPr lang="en-US" sz="1600" dirty="0" err="1">
                <a:ea typeface="ヒラギノ角ゴ Pro W3" charset="0"/>
              </a:rPr>
              <a:t>abouttony</a:t>
            </a:r>
            <a:r>
              <a:rPr lang="en-US" sz="1600" dirty="0">
                <a:ea typeface="ヒラギノ角ゴ Pro W3" charset="0"/>
              </a:rPr>
              <a:t>/</a:t>
            </a:r>
            <a:r>
              <a:rPr lang="en-US" sz="1600" dirty="0" err="1">
                <a:ea typeface="ヒラギノ角ゴ Pro W3" charset="0"/>
              </a:rPr>
              <a:t>aboutpr.asp</a:t>
            </a:r>
            <a:endParaRPr lang="en-US" sz="1600" dirty="0">
              <a:ea typeface="ヒラギノ角ゴ Pro W3" charset="0"/>
            </a:endParaRPr>
          </a:p>
          <a:p>
            <a:r>
              <a:rPr lang="en-US" sz="1600" dirty="0">
                <a:ea typeface="ヒラギノ角ゴ Pro W3" charset="0"/>
              </a:rPr>
              <a:t>----</a:t>
            </a:r>
          </a:p>
          <a:p>
            <a:r>
              <a:rPr lang="en-US" sz="1600" dirty="0">
                <a:ea typeface="ヒラギノ角ゴ Pro W3" charset="0"/>
              </a:rPr>
              <a:t>Double Platinum Rule</a:t>
            </a:r>
          </a:p>
          <a:p>
            <a:r>
              <a:rPr lang="en-US" sz="1600" dirty="0">
                <a:ea typeface="ヒラギノ角ゴ Pro W3" charset="0"/>
              </a:rPr>
              <a:t>http://</a:t>
            </a:r>
            <a:r>
              <a:rPr lang="en-US" sz="1600" dirty="0" err="1">
                <a:ea typeface="ヒラギノ角ゴ Pro W3" charset="0"/>
              </a:rPr>
              <a:t>www.hotel-online.com</a:t>
            </a:r>
            <a:r>
              <a:rPr lang="en-US" sz="1600" dirty="0">
                <a:ea typeface="ヒラギノ角ゴ Pro W3" charset="0"/>
              </a:rPr>
              <a:t>/News/PR2007_2nd/Jun07_GoldenRule.html</a:t>
            </a:r>
          </a:p>
          <a:p>
            <a:endParaRPr lang="en-US" sz="1600" dirty="0">
              <a:ea typeface="ヒラギノ角ゴ Pro W3" charset="0"/>
            </a:endParaRPr>
          </a:p>
          <a:p>
            <a:r>
              <a:rPr lang="en-US" sz="1600" dirty="0">
                <a:ea typeface="ヒラギノ角ゴ Pro W3" charset="0"/>
              </a:rPr>
              <a:t>----</a:t>
            </a:r>
          </a:p>
          <a:p>
            <a:r>
              <a:rPr lang="en-US" sz="1600" dirty="0">
                <a:ea typeface="ヒラギノ角ゴ Pro W3" charset="0"/>
              </a:rPr>
              <a:t>Gold picture</a:t>
            </a:r>
          </a:p>
          <a:p>
            <a:r>
              <a:rPr lang="en-US" sz="1600" dirty="0">
                <a:ea typeface="ヒラギノ角ゴ Pro W3" charset="0"/>
              </a:rPr>
              <a:t>http://</a:t>
            </a:r>
            <a:r>
              <a:rPr lang="en-US" sz="1600" dirty="0" err="1">
                <a:ea typeface="ヒラギノ角ゴ Pro W3" charset="0"/>
              </a:rPr>
              <a:t>www.marketwatch.com</a:t>
            </a:r>
            <a:r>
              <a:rPr lang="en-US" sz="1600" dirty="0">
                <a:ea typeface="ヒラギノ角ゴ Pro W3" charset="0"/>
              </a:rPr>
              <a:t>/story/gold-prices-aim-for-upbeat-end-to-rough-month-2013-04-30</a:t>
            </a:r>
          </a:p>
          <a:p>
            <a:endParaRPr lang="en-US" sz="1600" dirty="0">
              <a:ea typeface="ヒラギノ角ゴ Pro W3" charset="0"/>
            </a:endParaRPr>
          </a:p>
          <a:p>
            <a:r>
              <a:rPr lang="en-US" sz="1600" dirty="0">
                <a:ea typeface="ヒラギノ角ゴ Pro W3" charset="0"/>
              </a:rPr>
              <a:t>Platinum picture</a:t>
            </a:r>
          </a:p>
          <a:p>
            <a:r>
              <a:rPr lang="en-US" sz="1600" dirty="0">
                <a:ea typeface="ヒラギノ角ゴ Pro W3" charset="0"/>
              </a:rPr>
              <a:t>http://</a:t>
            </a:r>
            <a:r>
              <a:rPr lang="en-US" sz="1600" dirty="0" err="1">
                <a:ea typeface="ヒラギノ角ゴ Pro W3" charset="0"/>
              </a:rPr>
              <a:t>www.monex.com</a:t>
            </a:r>
            <a:r>
              <a:rPr lang="en-US" sz="1600" dirty="0">
                <a:ea typeface="ヒラギノ角ゴ Pro W3" charset="0"/>
              </a:rPr>
              <a:t>/prods/</a:t>
            </a:r>
            <a:r>
              <a:rPr lang="en-US" sz="1600" dirty="0" err="1">
                <a:ea typeface="ヒラギノ角ゴ Pro W3" charset="0"/>
              </a:rPr>
              <a:t>platinum.html</a:t>
            </a:r>
            <a:endParaRPr lang="en-US" sz="1600" dirty="0">
              <a:ea typeface="ヒラギノ角ゴ Pro W3" charset="0"/>
            </a:endParaRPr>
          </a:p>
          <a:p>
            <a:endParaRPr lang="en-US" sz="1600" dirty="0">
              <a:ea typeface="ヒラギノ角ゴ Pro W3" charset="0"/>
            </a:endParaRPr>
          </a:p>
          <a:p>
            <a:r>
              <a:rPr lang="en-US" sz="1600" dirty="0">
                <a:ea typeface="ヒラギノ角ゴ Pro W3" charset="0"/>
              </a:rPr>
              <a:t>--</a:t>
            </a:r>
          </a:p>
          <a:p>
            <a:endParaRPr lang="en-US" sz="1600" dirty="0">
              <a:ea typeface="ヒラギノ角ゴ Pro W3" charset="0"/>
            </a:endParaRPr>
          </a:p>
        </p:txBody>
      </p:sp>
      <p:sp>
        <p:nvSpPr>
          <p:cNvPr id="35328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7C05FF6-A24D-B349-B7DD-0C6E969EFAD3}" type="slidenum">
              <a:rPr lang="en-US" sz="1300"/>
              <a:pPr/>
              <a:t>63</a:t>
            </a:fld>
            <a:endParaRPr lang="en-US" sz="1300"/>
          </a:p>
        </p:txBody>
      </p:sp>
    </p:spTree>
    <p:extLst>
      <p:ext uri="{BB962C8B-B14F-4D97-AF65-F5344CB8AC3E}">
        <p14:creationId xmlns:p14="http://schemas.microsoft.com/office/powerpoint/2010/main" val="9800337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64</a:t>
            </a:fld>
            <a:endParaRPr lang="en-US" sz="1200"/>
          </a:p>
        </p:txBody>
      </p:sp>
      <p:sp>
        <p:nvSpPr>
          <p:cNvPr id="15363" name="Rectangle 2"/>
          <p:cNvSpPr>
            <a:spLocks noGrp="1" noRot="1" noChangeAspect="1" noChangeArrowheads="1" noTextEdit="1"/>
          </p:cNvSpPr>
          <p:nvPr>
            <p:ph type="sldImg"/>
          </p:nvPr>
        </p:nvSpPr>
        <p:spPr>
          <a:xfrm>
            <a:off x="685800" y="381000"/>
            <a:ext cx="18288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r>
              <a:rPr lang="en-US" sz="1400" dirty="0" smtClean="0">
                <a:ea typeface="ヒラギノ角ゴ Pro W3" charset="0"/>
              </a:rPr>
              <a:t>Thanks for tuning in today.  </a:t>
            </a:r>
          </a:p>
          <a:p>
            <a:endParaRPr lang="en-US" sz="1400" dirty="0" smtClean="0">
              <a:ea typeface="ヒラギノ角ゴ Pro W3" charset="0"/>
            </a:endParaRPr>
          </a:p>
          <a:p>
            <a:r>
              <a:rPr lang="en-US" sz="1400" dirty="0" smtClean="0">
                <a:ea typeface="ヒラギノ角ゴ Pro W3" charset="0"/>
              </a:rPr>
              <a:t>I hope to see you right here next month.</a:t>
            </a:r>
          </a:p>
          <a:p>
            <a:endParaRPr lang="en-US" sz="1400" dirty="0" smtClean="0">
              <a:ea typeface="ヒラギノ角ゴ Pro W3" charset="0"/>
            </a:endParaRPr>
          </a:p>
          <a:p>
            <a:endParaRPr lang="en-US" sz="1400" dirty="0" smtClean="0">
              <a:ea typeface="ヒラギノ角ゴ Pro W3" charset="0"/>
            </a:endParaRPr>
          </a:p>
        </p:txBody>
      </p:sp>
    </p:spTree>
    <p:extLst>
      <p:ext uri="{BB962C8B-B14F-4D97-AF65-F5344CB8AC3E}">
        <p14:creationId xmlns:p14="http://schemas.microsoft.com/office/powerpoint/2010/main" val="3423352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Next is the Long on-the-job training.  This is training on</a:t>
            </a:r>
            <a:r>
              <a:rPr lang="en-US" baseline="0" dirty="0" smtClean="0"/>
              <a:t> the job that lasts for more than a year.</a:t>
            </a:r>
          </a:p>
          <a:p>
            <a:endParaRPr lang="en-US" baseline="0" dirty="0" smtClean="0"/>
          </a:p>
          <a:p>
            <a:r>
              <a:rPr lang="en-US" baseline="0" dirty="0" smtClean="0"/>
              <a:t>While you will be working from day one, it will take more than a year to learn all the skills you need to perform your job without constant supervision.</a:t>
            </a:r>
          </a:p>
          <a:p>
            <a:endParaRPr lang="en-US" baseline="0" dirty="0" smtClean="0"/>
          </a:p>
          <a:p>
            <a:r>
              <a:rPr lang="en-US" baseline="0" dirty="0" smtClean="0"/>
              <a:t>For many of these jobs you might work as a </a:t>
            </a:r>
            <a:r>
              <a:rPr lang="en-US" u="sng" baseline="0" dirty="0" smtClean="0"/>
              <a:t>helper</a:t>
            </a:r>
            <a:r>
              <a:rPr lang="en-US" baseline="0" dirty="0" smtClean="0"/>
              <a:t> for several years before you become qualified to do the work on your own, or you might end up with a helper to help </a:t>
            </a:r>
            <a:r>
              <a:rPr lang="en-US" u="sng" baseline="0" dirty="0" smtClean="0"/>
              <a:t>you</a:t>
            </a:r>
            <a:r>
              <a:rPr lang="en-US" baseline="0" dirty="0" smtClean="0"/>
              <a:t>.</a:t>
            </a:r>
          </a:p>
          <a:p>
            <a:endParaRPr lang="en-US" baseline="0" dirty="0" smtClean="0"/>
          </a:p>
          <a:p>
            <a:r>
              <a:rPr lang="en-US" baseline="0" dirty="0" smtClean="0"/>
              <a:t>Many of these occupations have coursework at community colleges or technical schools where you can learn the skills.  Coursework is not required to get hired, but will make you more hirable.</a:t>
            </a:r>
          </a:p>
          <a:p>
            <a:endParaRPr lang="en-US" baseline="0" dirty="0" smtClean="0"/>
          </a:p>
          <a:p>
            <a:r>
              <a:rPr lang="en-US" baseline="0" dirty="0" smtClean="0"/>
              <a:t>These are all </a:t>
            </a:r>
            <a:r>
              <a:rPr lang="en-US" baseline="0" dirty="0" err="1" smtClean="0"/>
              <a:t>apprenticable</a:t>
            </a:r>
            <a:r>
              <a:rPr lang="en-US" baseline="0" dirty="0" smtClean="0"/>
              <a:t> occupations, which means that your employer may send you to school if you show potential to be a great employee.</a:t>
            </a:r>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a:t>
            </a:fld>
            <a:endParaRPr lang="en-US"/>
          </a:p>
        </p:txBody>
      </p:sp>
    </p:spTree>
    <p:extLst>
      <p:ext uri="{BB962C8B-B14F-4D97-AF65-F5344CB8AC3E}">
        <p14:creationId xmlns:p14="http://schemas.microsoft.com/office/powerpoint/2010/main" val="149005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jobs require Previous Work Experience rather than specific training or education.</a:t>
            </a:r>
          </a:p>
          <a:p>
            <a:endParaRPr lang="en-US" dirty="0" smtClean="0"/>
          </a:p>
          <a:p>
            <a:r>
              <a:rPr lang="en-US" dirty="0" smtClean="0"/>
              <a:t>Think</a:t>
            </a:r>
            <a:r>
              <a:rPr lang="en-US" baseline="0" dirty="0" smtClean="0"/>
              <a:t> of the line worker who moves up to become the shop foreman.</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8</a:t>
            </a:fld>
            <a:endParaRPr lang="en-US"/>
          </a:p>
        </p:txBody>
      </p:sp>
    </p:spTree>
    <p:extLst>
      <p:ext uri="{BB962C8B-B14F-4D97-AF65-F5344CB8AC3E}">
        <p14:creationId xmlns:p14="http://schemas.microsoft.com/office/powerpoint/2010/main" val="1840157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The occupations on the</a:t>
            </a:r>
            <a:r>
              <a:rPr lang="en-US" baseline="0" dirty="0" smtClean="0"/>
              <a:t> </a:t>
            </a:r>
            <a:r>
              <a:rPr lang="en-US" dirty="0" smtClean="0"/>
              <a:t>last four slides did</a:t>
            </a:r>
            <a:r>
              <a:rPr lang="en-US" baseline="0" dirty="0" smtClean="0"/>
              <a:t> </a:t>
            </a:r>
            <a:r>
              <a:rPr lang="en-US" u="sng" baseline="0" dirty="0" smtClean="0"/>
              <a:t>not</a:t>
            </a:r>
            <a:r>
              <a:rPr lang="en-US" baseline="0" dirty="0" smtClean="0"/>
              <a:t> require </a:t>
            </a:r>
            <a:r>
              <a:rPr lang="en-US" u="sng" baseline="0" dirty="0" smtClean="0"/>
              <a:t>any</a:t>
            </a:r>
            <a:r>
              <a:rPr lang="en-US" baseline="0" dirty="0" smtClean="0"/>
              <a:t> formal training </a:t>
            </a:r>
            <a:r>
              <a:rPr lang="en-US" u="sng" baseline="0" dirty="0" smtClean="0"/>
              <a:t>before</a:t>
            </a:r>
            <a:r>
              <a:rPr lang="en-US" baseline="0" dirty="0" smtClean="0"/>
              <a:t> starting work. </a:t>
            </a:r>
          </a:p>
          <a:p>
            <a:endParaRPr lang="en-US" baseline="0" dirty="0" smtClean="0"/>
          </a:p>
          <a:p>
            <a:r>
              <a:rPr lang="en-US" baseline="0" dirty="0" smtClean="0"/>
              <a:t>Now we begin to look at the occupations that </a:t>
            </a:r>
            <a:r>
              <a:rPr lang="en-US" u="sng" baseline="0" dirty="0" smtClean="0"/>
              <a:t>do</a:t>
            </a:r>
            <a:r>
              <a:rPr lang="en-US" baseline="0" dirty="0" smtClean="0"/>
              <a:t> require some kind of college-level course work before you will be considered for hiring.</a:t>
            </a:r>
          </a:p>
          <a:p>
            <a:endParaRPr lang="en-US" baseline="0" dirty="0" smtClean="0"/>
          </a:p>
          <a:p>
            <a:r>
              <a:rPr lang="en-US" dirty="0" smtClean="0"/>
              <a:t>This is a list of the high-demand occupations in North Carolina</a:t>
            </a:r>
            <a:r>
              <a:rPr lang="en-US" baseline="0" dirty="0" smtClean="0"/>
              <a:t> </a:t>
            </a:r>
            <a:r>
              <a:rPr lang="en-US" dirty="0" smtClean="0"/>
              <a:t>that require </a:t>
            </a:r>
            <a:r>
              <a:rPr lang="en-US" u="sng" dirty="0" smtClean="0"/>
              <a:t>one</a:t>
            </a:r>
            <a:r>
              <a:rPr lang="en-US" u="sng" baseline="0" dirty="0" smtClean="0"/>
              <a:t> or two years </a:t>
            </a:r>
            <a:r>
              <a:rPr lang="en-US" dirty="0" smtClean="0"/>
              <a:t>of community college or technical school coursework.  This would be </a:t>
            </a:r>
            <a:r>
              <a:rPr lang="en-US" u="sng" dirty="0" smtClean="0"/>
              <a:t>less</a:t>
            </a:r>
            <a:r>
              <a:rPr lang="en-US" dirty="0" smtClean="0"/>
              <a:t> than an Associate degree, which will be on the next slide.</a:t>
            </a:r>
          </a:p>
          <a:p>
            <a:endParaRPr lang="en-US" dirty="0" smtClean="0"/>
          </a:p>
          <a:p>
            <a:r>
              <a:rPr lang="en-US" dirty="0" smtClean="0"/>
              <a:t>And the numbers represent the number of job openings in North Carolina projected over this</a:t>
            </a:r>
            <a:r>
              <a:rPr lang="en-US" baseline="0" dirty="0" smtClean="0"/>
              <a:t> ten-year period.</a:t>
            </a:r>
            <a:endParaRPr lang="en-US" dirty="0" smtClean="0"/>
          </a:p>
          <a:p>
            <a:endParaRPr lang="en-US" dirty="0" smtClean="0"/>
          </a:p>
          <a:p>
            <a:r>
              <a:rPr lang="en-US" baseline="0" dirty="0" smtClean="0"/>
              <a:t>Some of the occupations on this list will require an industry-recognized </a:t>
            </a:r>
            <a:r>
              <a:rPr lang="en-US" u="sng" baseline="0" dirty="0" smtClean="0"/>
              <a:t>certification</a:t>
            </a:r>
            <a:r>
              <a:rPr lang="en-US" baseline="0" dirty="0" smtClean="0"/>
              <a:t>, and some will require state </a:t>
            </a:r>
            <a:r>
              <a:rPr lang="en-US" u="sng" baseline="0" dirty="0" smtClean="0"/>
              <a:t>licensing</a:t>
            </a:r>
            <a:r>
              <a:rPr lang="en-US" baseline="0" dirty="0" smtClean="0"/>
              <a:t>.  The college coursework should be designed to help you pass any necessary exams you need to become employed.</a:t>
            </a:r>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9</a:t>
            </a:fld>
            <a:endParaRPr lang="en-US"/>
          </a:p>
        </p:txBody>
      </p:sp>
    </p:spTree>
    <p:extLst>
      <p:ext uri="{BB962C8B-B14F-4D97-AF65-F5344CB8AC3E}">
        <p14:creationId xmlns:p14="http://schemas.microsoft.com/office/powerpoint/2010/main" val="1045389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83FE69EF-6784-4225-89AA-E6C06863EC96}" type="datetime1">
              <a:rPr lang="en-US" smtClean="0"/>
              <a:pPr/>
              <a:t>4/28/2016</a:t>
            </a:fld>
            <a:endParaRPr lang="en-US"/>
          </a:p>
        </p:txBody>
      </p:sp>
      <p:sp>
        <p:nvSpPr>
          <p:cNvPr id="6" name="Slide Number Placeholder 5"/>
          <p:cNvSpPr>
            <a:spLocks noGrp="1"/>
          </p:cNvSpPr>
          <p:nvPr>
            <p:ph type="sldNum" sz="quarter" idx="12"/>
          </p:nvPr>
        </p:nvSpPr>
        <p:spPr/>
        <p:txBody>
          <a:bodyPr/>
          <a:lstStyle/>
          <a:p>
            <a:fld id="{9B007EB5-E551-4081-B1D4-5458D7644D4F}"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B1EC54-034C-46DC-8500-E99EB784E404}" type="datetime1">
              <a:rPr lang="en-US" smtClean="0"/>
              <a:pPr/>
              <a:t>4/28/2016</a:t>
            </a:fld>
            <a:endParaRPr lang="en-US"/>
          </a:p>
        </p:txBody>
      </p:sp>
      <p:sp>
        <p:nvSpPr>
          <p:cNvPr id="6" name="Slide Number Placeholder 5"/>
          <p:cNvSpPr>
            <a:spLocks noGrp="1"/>
          </p:cNvSpPr>
          <p:nvPr>
            <p:ph type="sldNum" sz="quarter" idx="12"/>
          </p:nvPr>
        </p:nvSpPr>
        <p:spPr/>
        <p:txBody>
          <a:bodyPr/>
          <a:lstStyle/>
          <a:p>
            <a:fld id="{9B007EB5-E551-4081-B1D4-5458D7644D4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B33C96-DA9D-4C8D-A443-56B68AA6C52B}" type="datetime1">
              <a:rPr lang="en-US" smtClean="0"/>
              <a:pPr/>
              <a:t>4/28/2016</a:t>
            </a:fld>
            <a:endParaRPr lang="en-US"/>
          </a:p>
        </p:txBody>
      </p:sp>
      <p:sp>
        <p:nvSpPr>
          <p:cNvPr id="6" name="Slide Number Placeholder 5"/>
          <p:cNvSpPr>
            <a:spLocks noGrp="1"/>
          </p:cNvSpPr>
          <p:nvPr>
            <p:ph type="sldNum" sz="quarter" idx="12"/>
          </p:nvPr>
        </p:nvSpPr>
        <p:spPr/>
        <p:txBody>
          <a:bodyPr/>
          <a:lstStyle/>
          <a:p>
            <a:fld id="{9B007EB5-E551-4081-B1D4-5458D7644D4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89085A-6F1E-42B7-ADB4-8C5113284129}" type="datetime1">
              <a:rPr lang="en-US" smtClean="0"/>
              <a:pPr/>
              <a:t>4/28/2016</a:t>
            </a:fld>
            <a:endParaRPr lang="en-US"/>
          </a:p>
        </p:txBody>
      </p:sp>
      <p:sp>
        <p:nvSpPr>
          <p:cNvPr id="6" name="Slide Number Placeholder 5"/>
          <p:cNvSpPr>
            <a:spLocks noGrp="1"/>
          </p:cNvSpPr>
          <p:nvPr>
            <p:ph type="sldNum" sz="quarter" idx="12"/>
          </p:nvPr>
        </p:nvSpPr>
        <p:spPr/>
        <p:txBody>
          <a:bodyPr/>
          <a:lstStyle/>
          <a:p>
            <a:fld id="{9B007EB5-E551-4081-B1D4-5458D7644D4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331CE040-2E79-4EF6-B110-590348DE69FC}" type="datetime1">
              <a:rPr lang="en-US" smtClean="0"/>
              <a:pPr/>
              <a:t>4/28/2016</a:t>
            </a:fld>
            <a:endParaRPr lang="en-US"/>
          </a:p>
        </p:txBody>
      </p:sp>
      <p:sp>
        <p:nvSpPr>
          <p:cNvPr id="6" name="Slide Number Placeholder 5"/>
          <p:cNvSpPr>
            <a:spLocks noGrp="1"/>
          </p:cNvSpPr>
          <p:nvPr>
            <p:ph type="sldNum" sz="quarter" idx="12"/>
          </p:nvPr>
        </p:nvSpPr>
        <p:spPr/>
        <p:txBody>
          <a:bodyPr/>
          <a:lstStyle/>
          <a:p>
            <a:fld id="{9B007EB5-E551-4081-B1D4-5458D7644D4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F2DE26E-BECB-4060-9299-C96746AEAA62}" type="datetime1">
              <a:rPr lang="en-US" smtClean="0"/>
              <a:pPr/>
              <a:t>4/28/2016</a:t>
            </a:fld>
            <a:endParaRPr lang="en-US"/>
          </a:p>
        </p:txBody>
      </p:sp>
      <p:sp>
        <p:nvSpPr>
          <p:cNvPr id="7" name="Slide Number Placeholder 6"/>
          <p:cNvSpPr>
            <a:spLocks noGrp="1"/>
          </p:cNvSpPr>
          <p:nvPr>
            <p:ph type="sldNum" sz="quarter" idx="12"/>
          </p:nvPr>
        </p:nvSpPr>
        <p:spPr/>
        <p:txBody>
          <a:bodyPr/>
          <a:lstStyle/>
          <a:p>
            <a:fld id="{9B007EB5-E551-4081-B1D4-5458D7644D4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7CFC23-99AF-4883-881F-A6DD366A843C}" type="datetime1">
              <a:rPr lang="en-US" smtClean="0"/>
              <a:pPr/>
              <a:t>4/28/2016</a:t>
            </a:fld>
            <a:endParaRPr lang="en-US"/>
          </a:p>
        </p:txBody>
      </p:sp>
      <p:sp>
        <p:nvSpPr>
          <p:cNvPr id="9" name="Slide Number Placeholder 8"/>
          <p:cNvSpPr>
            <a:spLocks noGrp="1"/>
          </p:cNvSpPr>
          <p:nvPr>
            <p:ph type="sldNum" sz="quarter" idx="12"/>
          </p:nvPr>
        </p:nvSpPr>
        <p:spPr/>
        <p:txBody>
          <a:bodyPr/>
          <a:lstStyle/>
          <a:p>
            <a:fld id="{9B007EB5-E551-4081-B1D4-5458D7644D4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426B7775-0FB7-4EC8-BCB2-C596B636DF03}" type="datetime1">
              <a:rPr lang="en-US" smtClean="0"/>
              <a:pPr/>
              <a:t>4/28/2016</a:t>
            </a:fld>
            <a:endParaRPr lang="en-US"/>
          </a:p>
        </p:txBody>
      </p:sp>
      <p:sp>
        <p:nvSpPr>
          <p:cNvPr id="5" name="Slide Number Placeholder 4"/>
          <p:cNvSpPr>
            <a:spLocks noGrp="1"/>
          </p:cNvSpPr>
          <p:nvPr>
            <p:ph type="sldNum" sz="quarter" idx="12"/>
          </p:nvPr>
        </p:nvSpPr>
        <p:spPr/>
        <p:txBody>
          <a:bodyPr/>
          <a:lstStyle/>
          <a:p>
            <a:fld id="{9B007EB5-E551-4081-B1D4-5458D7644D4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2B3495-C270-42FA-BEA2-29A2E18E9D6B}" type="datetime1">
              <a:rPr lang="en-US" smtClean="0"/>
              <a:pPr/>
              <a:t>4/28/2016</a:t>
            </a:fld>
            <a:endParaRPr lang="en-US"/>
          </a:p>
        </p:txBody>
      </p:sp>
      <p:sp>
        <p:nvSpPr>
          <p:cNvPr id="4" name="Slide Number Placeholder 3"/>
          <p:cNvSpPr>
            <a:spLocks noGrp="1"/>
          </p:cNvSpPr>
          <p:nvPr>
            <p:ph type="sldNum" sz="quarter" idx="12"/>
          </p:nvPr>
        </p:nvSpPr>
        <p:spPr/>
        <p:txBody>
          <a:bodyPr/>
          <a:lstStyle/>
          <a:p>
            <a:fld id="{9B007EB5-E551-4081-B1D4-5458D7644D4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A9BB50-6DD7-4EEF-8CC7-AC3030BD2D49}" type="datetime1">
              <a:rPr lang="en-US" smtClean="0"/>
              <a:pPr/>
              <a:t>4/28/2016</a:t>
            </a:fld>
            <a:endParaRPr lang="en-US"/>
          </a:p>
        </p:txBody>
      </p:sp>
      <p:sp>
        <p:nvSpPr>
          <p:cNvPr id="7" name="Slide Number Placeholder 6"/>
          <p:cNvSpPr>
            <a:spLocks noGrp="1"/>
          </p:cNvSpPr>
          <p:nvPr>
            <p:ph type="sldNum" sz="quarter" idx="12"/>
          </p:nvPr>
        </p:nvSpPr>
        <p:spPr/>
        <p:txBody>
          <a:bodyPr/>
          <a:lstStyle/>
          <a:p>
            <a:fld id="{9B007EB5-E551-4081-B1D4-5458D7644D4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8AB168-0F9A-485B-99C3-0E1B6524C3BC}" type="datetime1">
              <a:rPr lang="en-US" smtClean="0"/>
              <a:pPr/>
              <a:t>4/28/2016</a:t>
            </a:fld>
            <a:endParaRPr lang="en-US"/>
          </a:p>
        </p:txBody>
      </p:sp>
      <p:sp>
        <p:nvSpPr>
          <p:cNvPr id="7" name="Slide Number Placeholder 6"/>
          <p:cNvSpPr>
            <a:spLocks noGrp="1"/>
          </p:cNvSpPr>
          <p:nvPr>
            <p:ph type="sldNum" sz="quarter" idx="12"/>
          </p:nvPr>
        </p:nvSpPr>
        <p:spPr/>
        <p:txBody>
          <a:bodyPr/>
          <a:lstStyle/>
          <a:p>
            <a:fld id="{9B007EB5-E551-4081-B1D4-5458D7644D4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19400" y="228600"/>
            <a:ext cx="6096000" cy="9445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F6C345-A948-4B2E-87CB-4EF8A38F23A6}" type="datetime1">
              <a:rPr lang="en-US" smtClean="0"/>
              <a:pPr/>
              <a:t>4/28/2016</a:t>
            </a:fld>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007EB5-E551-4081-B1D4-5458D7644D4F}" type="slidenum">
              <a:rPr lang="en-US" smtClean="0"/>
              <a:pPr/>
              <a:t>‹#›</a:t>
            </a:fld>
            <a:endParaRPr lang="en-US" dirty="0"/>
          </a:p>
        </p:txBody>
      </p:sp>
      <p:pic>
        <p:nvPicPr>
          <p:cNvPr id="5" name="Picture 4" descr="NCCCS_logo_2C.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152400"/>
            <a:ext cx="2667000" cy="101466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normAutofit fontScale="90000"/>
          </a:bodyPr>
          <a:lstStyle/>
          <a:p>
            <a:r>
              <a:rPr lang="en-US" sz="4800" dirty="0" smtClean="0">
                <a:effectLst>
                  <a:outerShdw blurRad="38100" dist="38100" dir="2700000" algn="tl">
                    <a:srgbClr val="DDDDDD"/>
                  </a:outerShdw>
                </a:effectLst>
                <a:latin typeface="Arial" charset="0"/>
                <a:ea typeface="ヒラギノ角ゴ Pro W3" charset="0"/>
                <a:cs typeface="ヒラギノ角ゴ Pro W3" charset="0"/>
              </a:rPr>
              <a:t>Career Information: What it is, and Why it’s Important</a:t>
            </a:r>
            <a:endParaRPr lang="en-US" sz="4800"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14339" name="Rectangle 3"/>
          <p:cNvSpPr>
            <a:spLocks noGrp="1" noChangeArrowheads="1"/>
          </p:cNvSpPr>
          <p:nvPr>
            <p:ph type="subTitle" idx="1"/>
          </p:nvPr>
        </p:nvSpPr>
        <p:spPr>
          <a:xfrm>
            <a:off x="1371600" y="3886200"/>
            <a:ext cx="6934200" cy="1676400"/>
          </a:xfrm>
        </p:spPr>
        <p:txBody>
          <a:bodyPr>
            <a:normAutofit fontScale="62500" lnSpcReduction="20000"/>
          </a:bodyPr>
          <a:lstStyle/>
          <a:p>
            <a:pPr marL="461963" algn="l">
              <a:lnSpc>
                <a:spcPct val="80000"/>
              </a:lnSpc>
            </a:pPr>
            <a:r>
              <a:rPr lang="en-US" sz="4800" dirty="0">
                <a:latin typeface="Arial" charset="0"/>
                <a:ea typeface="ヒラギノ角ゴ Pro W3" charset="0"/>
                <a:cs typeface="ヒラギノ角ゴ Pro W3" charset="0"/>
              </a:rPr>
              <a:t>Chris Droessler</a:t>
            </a:r>
          </a:p>
          <a:p>
            <a:pPr marL="461963" algn="l">
              <a:lnSpc>
                <a:spcPct val="80000"/>
              </a:lnSpc>
            </a:pPr>
            <a:r>
              <a:rPr lang="en-US" sz="4800" dirty="0">
                <a:latin typeface="Arial" charset="0"/>
                <a:ea typeface="ヒラギノ角ゴ Pro W3" charset="0"/>
                <a:cs typeface="ヒラギノ角ゴ Pro W3" charset="0"/>
              </a:rPr>
              <a:t>CTE Coordinator</a:t>
            </a:r>
          </a:p>
          <a:p>
            <a:pPr marL="461963" algn="l">
              <a:lnSpc>
                <a:spcPct val="80000"/>
              </a:lnSpc>
            </a:pPr>
            <a:r>
              <a:rPr lang="en-US" sz="4800" dirty="0">
                <a:latin typeface="Arial" charset="0"/>
                <a:ea typeface="ヒラギノ角ゴ Pro W3" charset="0"/>
                <a:cs typeface="ヒラギノ角ゴ Pro W3" charset="0"/>
              </a:rPr>
              <a:t>NC Community Colleges</a:t>
            </a:r>
          </a:p>
          <a:p>
            <a:pPr marL="461963" algn="l">
              <a:lnSpc>
                <a:spcPct val="80000"/>
              </a:lnSpc>
            </a:pPr>
            <a:r>
              <a:rPr lang="en-US" sz="4000" dirty="0" err="1" smtClean="0">
                <a:latin typeface="Arial" charset="0"/>
                <a:ea typeface="ヒラギノ角ゴ Pro W3" charset="0"/>
                <a:cs typeface="ヒラギノ角ゴ Pro W3" charset="0"/>
              </a:rPr>
              <a:t>DroesslerC@NCCommunityColleges.edu</a:t>
            </a:r>
            <a:endParaRPr lang="en-US" sz="4000" dirty="0">
              <a:latin typeface="Arial" charset="0"/>
              <a:ea typeface="ヒラギノ角ゴ Pro W3" charset="0"/>
              <a:cs typeface="ヒラギノ角ゴ Pro W3" charset="0"/>
            </a:endParaRPr>
          </a:p>
        </p:txBody>
      </p:sp>
      <p:sp>
        <p:nvSpPr>
          <p:cNvPr id="4" name="Rectangle 3"/>
          <p:cNvSpPr>
            <a:spLocks noChangeArrowheads="1"/>
          </p:cNvSpPr>
          <p:nvPr/>
        </p:nvSpPr>
        <p:spPr bwMode="auto">
          <a:xfrm>
            <a:off x="228600" y="5562600"/>
            <a:ext cx="86868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1604963" indent="-1604963" algn="r">
              <a:spcBef>
                <a:spcPct val="20000"/>
              </a:spcBef>
              <a:tabLst>
                <a:tab pos="1604963" algn="l"/>
              </a:tabLst>
            </a:pPr>
            <a:r>
              <a:rPr lang="en-US" sz="3000" dirty="0" smtClean="0"/>
              <a:t>Get the PowerPoint</a:t>
            </a:r>
          </a:p>
          <a:p>
            <a:pPr marL="1604963" indent="-1604963" algn="r">
              <a:spcBef>
                <a:spcPct val="20000"/>
              </a:spcBef>
              <a:tabLst>
                <a:tab pos="1604963" algn="l"/>
              </a:tabLst>
            </a:pPr>
            <a:r>
              <a:rPr lang="en-US" sz="3000" dirty="0" smtClean="0"/>
              <a:t>www.ncperkins.org</a:t>
            </a:r>
            <a:endParaRPr lang="en-US" sz="3000" dirty="0"/>
          </a:p>
        </p:txBody>
      </p:sp>
    </p:spTree>
    <p:extLst>
      <p:ext uri="{BB962C8B-B14F-4D97-AF65-F5344CB8AC3E}">
        <p14:creationId xmlns:p14="http://schemas.microsoft.com/office/powerpoint/2010/main" val="28761814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Associate Degree</a:t>
            </a:r>
            <a:r>
              <a:rPr lang="en-US" dirty="0"/>
              <a:t/>
            </a:r>
            <a:br>
              <a:rPr lang="en-US" dirty="0"/>
            </a:br>
            <a:r>
              <a:rPr lang="en-US" sz="2000" i="1" dirty="0">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2012 - 2022)</a:t>
            </a:r>
            <a:endParaRPr lang="en-US" sz="2000" dirty="0"/>
          </a:p>
        </p:txBody>
      </p:sp>
      <p:sp>
        <p:nvSpPr>
          <p:cNvPr id="6" name="Content Placeholder 5"/>
          <p:cNvSpPr>
            <a:spLocks noGrp="1"/>
          </p:cNvSpPr>
          <p:nvPr>
            <p:ph idx="1"/>
          </p:nvPr>
        </p:nvSpPr>
        <p:spPr>
          <a:xfrm>
            <a:off x="-152400" y="1600200"/>
            <a:ext cx="13335000" cy="4800600"/>
          </a:xfrm>
        </p:spPr>
        <p:txBody>
          <a:bodyPr>
            <a:noAutofit/>
          </a:bodyPr>
          <a:lstStyle/>
          <a:p>
            <a:pPr marL="0" indent="0">
              <a:buNone/>
              <a:tabLst>
                <a:tab pos="1306513" algn="r"/>
                <a:tab pos="1474788" algn="l"/>
              </a:tabLst>
            </a:pPr>
            <a:r>
              <a:rPr lang="en-US" sz="2000" dirty="0" smtClean="0"/>
              <a:t>	17,880</a:t>
            </a:r>
            <a:r>
              <a:rPr lang="en-US" sz="2000" dirty="0"/>
              <a:t>	Registered Nurses</a:t>
            </a:r>
          </a:p>
          <a:p>
            <a:pPr marL="0" indent="0">
              <a:buNone/>
              <a:tabLst>
                <a:tab pos="1306513" algn="r"/>
                <a:tab pos="1474788" algn="l"/>
              </a:tabLst>
            </a:pPr>
            <a:r>
              <a:rPr lang="en-US" sz="2000" dirty="0" smtClean="0"/>
              <a:t>	3560</a:t>
            </a:r>
            <a:r>
              <a:rPr lang="en-US" sz="2000" dirty="0"/>
              <a:t>	Computer User Support Specialists</a:t>
            </a:r>
          </a:p>
          <a:p>
            <a:pPr marL="0" indent="0">
              <a:buNone/>
              <a:tabLst>
                <a:tab pos="1306513" algn="r"/>
                <a:tab pos="1474788" algn="l"/>
              </a:tabLst>
            </a:pPr>
            <a:r>
              <a:rPr lang="en-US" sz="2000" dirty="0" smtClean="0"/>
              <a:t>	3430</a:t>
            </a:r>
            <a:r>
              <a:rPr lang="en-US" sz="2000" dirty="0"/>
              <a:t>	Dental Hygienists</a:t>
            </a:r>
          </a:p>
          <a:p>
            <a:pPr marL="0" indent="0">
              <a:buNone/>
              <a:tabLst>
                <a:tab pos="1306513" algn="r"/>
                <a:tab pos="1474788" algn="l"/>
              </a:tabLst>
            </a:pPr>
            <a:r>
              <a:rPr lang="en-US" sz="2000" dirty="0" smtClean="0"/>
              <a:t>	2760</a:t>
            </a:r>
            <a:r>
              <a:rPr lang="en-US" sz="2000" dirty="0"/>
              <a:t>	Paralegals and Legal Assistants</a:t>
            </a:r>
          </a:p>
          <a:p>
            <a:pPr marL="0" indent="0">
              <a:buNone/>
              <a:tabLst>
                <a:tab pos="1306513" algn="r"/>
                <a:tab pos="1474788" algn="l"/>
              </a:tabLst>
            </a:pPr>
            <a:r>
              <a:rPr lang="en-US" sz="2000" dirty="0" smtClean="0"/>
              <a:t>	2430</a:t>
            </a:r>
            <a:r>
              <a:rPr lang="en-US" sz="2000" dirty="0"/>
              <a:t>	Medical and Clinical Laboratory Technicians</a:t>
            </a:r>
          </a:p>
          <a:p>
            <a:pPr marL="0" indent="0">
              <a:buNone/>
              <a:tabLst>
                <a:tab pos="1306513" algn="r"/>
                <a:tab pos="1474788" algn="l"/>
              </a:tabLst>
            </a:pPr>
            <a:r>
              <a:rPr lang="en-US" sz="2000" dirty="0" smtClean="0"/>
              <a:t>	1600</a:t>
            </a:r>
            <a:r>
              <a:rPr lang="en-US" sz="2000" dirty="0"/>
              <a:t>	Radiologic Technologists</a:t>
            </a:r>
          </a:p>
          <a:p>
            <a:pPr marL="0" indent="0">
              <a:buNone/>
              <a:tabLst>
                <a:tab pos="1306513" algn="r"/>
                <a:tab pos="1474788" algn="l"/>
              </a:tabLst>
            </a:pPr>
            <a:r>
              <a:rPr lang="en-US" sz="2000" dirty="0" smtClean="0"/>
              <a:t>	1170</a:t>
            </a:r>
            <a:r>
              <a:rPr lang="en-US" sz="2000" dirty="0"/>
              <a:t>	Medical Records and Health Information Technicians</a:t>
            </a:r>
          </a:p>
          <a:p>
            <a:pPr marL="0" indent="0">
              <a:buNone/>
              <a:tabLst>
                <a:tab pos="1306513" algn="r"/>
                <a:tab pos="1474788" algn="l"/>
              </a:tabLst>
            </a:pPr>
            <a:r>
              <a:rPr lang="en-US" sz="2000" dirty="0" smtClean="0"/>
              <a:t>	1120</a:t>
            </a:r>
            <a:r>
              <a:rPr lang="en-US" sz="2000" dirty="0"/>
              <a:t>	Veterinary Technologists and Technicians</a:t>
            </a:r>
          </a:p>
          <a:p>
            <a:pPr marL="0" indent="0">
              <a:buNone/>
              <a:tabLst>
                <a:tab pos="1306513" algn="r"/>
                <a:tab pos="1474788" algn="l"/>
              </a:tabLst>
            </a:pPr>
            <a:r>
              <a:rPr lang="en-US" sz="2000" dirty="0" smtClean="0"/>
              <a:t>	870</a:t>
            </a:r>
            <a:r>
              <a:rPr lang="en-US" sz="2000" dirty="0"/>
              <a:t>	Diagnostic Medical Sonographers</a:t>
            </a:r>
          </a:p>
          <a:p>
            <a:pPr marL="0" indent="0">
              <a:buNone/>
              <a:tabLst>
                <a:tab pos="1306513" algn="r"/>
                <a:tab pos="1474788" algn="l"/>
              </a:tabLst>
            </a:pPr>
            <a:r>
              <a:rPr lang="en-US" sz="2000" dirty="0" smtClean="0"/>
              <a:t>	710</a:t>
            </a:r>
            <a:r>
              <a:rPr lang="en-US" sz="2000" dirty="0"/>
              <a:t>	Physical Therapist Assistants</a:t>
            </a:r>
          </a:p>
          <a:p>
            <a:pPr marL="0" indent="0">
              <a:buNone/>
              <a:tabLst>
                <a:tab pos="1306513" algn="r"/>
                <a:tab pos="1474788" algn="l"/>
              </a:tabLst>
            </a:pPr>
            <a:r>
              <a:rPr lang="en-US" sz="2000" dirty="0" smtClean="0"/>
              <a:t>	690</a:t>
            </a:r>
            <a:r>
              <a:rPr lang="en-US" sz="2000" dirty="0"/>
              <a:t>	Respiratory Therapists</a:t>
            </a:r>
          </a:p>
          <a:p>
            <a:pPr marL="0" indent="0">
              <a:buNone/>
              <a:tabLst>
                <a:tab pos="1306513" algn="r"/>
                <a:tab pos="1474788" algn="l"/>
              </a:tabLst>
            </a:pPr>
            <a:r>
              <a:rPr lang="en-US" sz="2000" dirty="0" smtClean="0"/>
              <a:t>	520</a:t>
            </a:r>
            <a:r>
              <a:rPr lang="en-US" sz="2000" dirty="0"/>
              <a:t>	Medical Equipment Repairers</a:t>
            </a:r>
          </a:p>
          <a:p>
            <a:pPr marL="0" indent="0">
              <a:buNone/>
              <a:tabLst>
                <a:tab pos="1306513" algn="r"/>
                <a:tab pos="1474788" algn="l"/>
              </a:tabLst>
            </a:pPr>
            <a:r>
              <a:rPr lang="en-US" sz="2000" dirty="0" smtClean="0"/>
              <a:t>	420</a:t>
            </a:r>
            <a:r>
              <a:rPr lang="en-US" sz="2000" dirty="0"/>
              <a:t>	Cardiovascular Technologists and Technicians</a:t>
            </a:r>
          </a:p>
          <a:p>
            <a:pPr marL="0" indent="0">
              <a:buNone/>
              <a:tabLst>
                <a:tab pos="1306513" algn="r"/>
                <a:tab pos="1474788" algn="l"/>
              </a:tabLst>
            </a:pPr>
            <a:r>
              <a:rPr lang="en-US" sz="2000" dirty="0" smtClean="0"/>
              <a:t>	340</a:t>
            </a:r>
            <a:r>
              <a:rPr lang="en-US" sz="2000" dirty="0"/>
              <a:t>	Environmental Science and Protection Technicians, Including Health</a:t>
            </a:r>
          </a:p>
          <a:p>
            <a:pPr marL="0" indent="0">
              <a:buNone/>
              <a:tabLst>
                <a:tab pos="1306513" algn="r"/>
                <a:tab pos="1474788" algn="l"/>
              </a:tabLst>
            </a:pPr>
            <a:r>
              <a:rPr lang="en-US" sz="2000" dirty="0" smtClean="0"/>
              <a:t>	310</a:t>
            </a:r>
            <a:r>
              <a:rPr lang="en-US" sz="2000" dirty="0"/>
              <a:t>	Occupational Therapy Assistants</a:t>
            </a:r>
          </a:p>
          <a:p>
            <a:pPr marL="0" indent="0">
              <a:buNone/>
              <a:tabLst>
                <a:tab pos="1306513" algn="r"/>
                <a:tab pos="1474788" algn="l"/>
              </a:tabLst>
            </a:pPr>
            <a:r>
              <a:rPr lang="en-US" sz="2000" dirty="0" smtClean="0"/>
              <a:t>	230</a:t>
            </a:r>
            <a:r>
              <a:rPr lang="en-US" sz="2000" dirty="0"/>
              <a:t>	Computer Occupations, All Other</a:t>
            </a:r>
          </a:p>
          <a:p>
            <a:pPr marL="0" indent="0">
              <a:buNone/>
              <a:tabLst>
                <a:tab pos="1306513" algn="r"/>
                <a:tab pos="1474788" algn="l"/>
              </a:tabLst>
            </a:pPr>
            <a:r>
              <a:rPr lang="en-US" sz="2000" dirty="0" smtClean="0"/>
              <a:t>	170</a:t>
            </a:r>
            <a:r>
              <a:rPr lang="en-US" sz="2000" dirty="0"/>
              <a:t>	Social Science Research Assistants</a:t>
            </a:r>
          </a:p>
          <a:p>
            <a:pPr marL="0" indent="0">
              <a:buNone/>
              <a:tabLst>
                <a:tab pos="1306513" algn="r"/>
                <a:tab pos="1474788" algn="l"/>
              </a:tabLst>
            </a:pPr>
            <a:r>
              <a:rPr lang="en-US" sz="2000" dirty="0" smtClean="0"/>
              <a:t>	140</a:t>
            </a:r>
            <a:r>
              <a:rPr lang="en-US" sz="2000" dirty="0"/>
              <a:t>	Civil Engineering Technicians</a:t>
            </a:r>
          </a:p>
          <a:p>
            <a:pPr marL="0" indent="0">
              <a:buNone/>
              <a:tabLst>
                <a:tab pos="1306513" algn="r"/>
                <a:tab pos="1474788" algn="l"/>
              </a:tabLst>
            </a:pPr>
            <a:r>
              <a:rPr lang="en-US" sz="2000" dirty="0" smtClean="0"/>
              <a:t>	140</a:t>
            </a:r>
            <a:r>
              <a:rPr lang="en-US" sz="2000" dirty="0"/>
              <a:t>	Biological Technicians</a:t>
            </a:r>
          </a:p>
          <a:p>
            <a:pPr marL="0" indent="0">
              <a:buNone/>
              <a:tabLst>
                <a:tab pos="1306513" algn="r"/>
                <a:tab pos="1474788" algn="l"/>
              </a:tabLst>
            </a:pPr>
            <a:r>
              <a:rPr lang="en-US" sz="2000" dirty="0" smtClean="0"/>
              <a:t>	140</a:t>
            </a:r>
            <a:r>
              <a:rPr lang="en-US" sz="2000" dirty="0"/>
              <a:t>	Nuclear Medicine Technologists</a:t>
            </a:r>
          </a:p>
          <a:p>
            <a:pPr marL="0" indent="0">
              <a:buNone/>
              <a:tabLst>
                <a:tab pos="1306513" algn="r"/>
                <a:tab pos="1474788" algn="l"/>
              </a:tabLst>
            </a:pPr>
            <a:r>
              <a:rPr lang="en-US" sz="2000" dirty="0" smtClean="0"/>
              <a:t>	110</a:t>
            </a:r>
            <a:r>
              <a:rPr lang="en-US" sz="2000" dirty="0"/>
              <a:t>	Radiation Therapists</a:t>
            </a:r>
          </a:p>
          <a:p>
            <a:pPr marL="0" indent="0">
              <a:buNone/>
              <a:tabLst>
                <a:tab pos="1306513" algn="r"/>
                <a:tab pos="1474788" algn="l"/>
              </a:tabLst>
            </a:pPr>
            <a:r>
              <a:rPr lang="en-US" sz="2000" dirty="0" smtClean="0"/>
              <a:t>	80</a:t>
            </a:r>
            <a:r>
              <a:rPr lang="en-US" sz="2000" dirty="0"/>
              <a:t>	Environmental Engineering Technicians</a:t>
            </a:r>
          </a:p>
          <a:p>
            <a:pPr marL="0" indent="0">
              <a:buNone/>
              <a:tabLst>
                <a:tab pos="1306513" algn="r"/>
                <a:tab pos="1474788" algn="l"/>
              </a:tabLst>
            </a:pPr>
            <a:r>
              <a:rPr lang="en-US" sz="2000" dirty="0" smtClean="0"/>
              <a:t>	80</a:t>
            </a:r>
            <a:r>
              <a:rPr lang="en-US" sz="2000" dirty="0"/>
              <a:t>	Chemical Technicians</a:t>
            </a:r>
          </a:p>
          <a:p>
            <a:pPr marL="0" indent="0">
              <a:buNone/>
              <a:tabLst>
                <a:tab pos="1306513" algn="r"/>
                <a:tab pos="1474788" algn="l"/>
              </a:tabLst>
            </a:pPr>
            <a:r>
              <a:rPr lang="en-US" sz="2000" dirty="0" smtClean="0"/>
              <a:t>	80</a:t>
            </a:r>
            <a:r>
              <a:rPr lang="en-US" sz="2000" dirty="0"/>
              <a:t>	Life, Physical, and Social Science Technicians, All Other</a:t>
            </a:r>
          </a:p>
          <a:p>
            <a:pPr marL="0" indent="0">
              <a:buNone/>
              <a:tabLst>
                <a:tab pos="1306513" algn="r"/>
                <a:tab pos="1474788" algn="l"/>
              </a:tabLst>
            </a:pPr>
            <a:r>
              <a:rPr lang="en-US" sz="2000" dirty="0" smtClean="0"/>
              <a:t>	70</a:t>
            </a:r>
            <a:r>
              <a:rPr lang="en-US" sz="2000" dirty="0"/>
              <a:t>	Mechanical Engineering Technicians</a:t>
            </a:r>
          </a:p>
          <a:p>
            <a:pPr marL="0" indent="0">
              <a:buNone/>
              <a:tabLst>
                <a:tab pos="1306513" algn="r"/>
                <a:tab pos="1474788" algn="l"/>
              </a:tabLst>
            </a:pPr>
            <a:r>
              <a:rPr lang="en-US" sz="2000" dirty="0" smtClean="0"/>
              <a:t>	70</a:t>
            </a:r>
            <a:r>
              <a:rPr lang="en-US" sz="2000" dirty="0"/>
              <a:t>	Agricultural and Food Science Technicians</a:t>
            </a:r>
          </a:p>
          <a:p>
            <a:pPr marL="0" indent="0">
              <a:buNone/>
              <a:tabLst>
                <a:tab pos="1306513" algn="r"/>
                <a:tab pos="1474788" algn="l"/>
              </a:tabLst>
            </a:pPr>
            <a:r>
              <a:rPr lang="en-US" sz="2000" dirty="0" smtClean="0"/>
              <a:t>	60</a:t>
            </a:r>
            <a:r>
              <a:rPr lang="en-US" sz="2000" dirty="0"/>
              <a:t>	Engineering Technicians, Except Drafters, All Other</a:t>
            </a:r>
          </a:p>
          <a:p>
            <a:pPr marL="0" indent="0">
              <a:buNone/>
              <a:tabLst>
                <a:tab pos="1306513" algn="r"/>
                <a:tab pos="1474788" algn="l"/>
              </a:tabLst>
            </a:pPr>
            <a:r>
              <a:rPr lang="en-US" sz="2000" dirty="0" smtClean="0"/>
              <a:t>	40</a:t>
            </a:r>
            <a:r>
              <a:rPr lang="en-US" sz="2000" dirty="0"/>
              <a:t>	Forensic Science Technicians</a:t>
            </a:r>
          </a:p>
          <a:p>
            <a:pPr marL="0" indent="0">
              <a:buNone/>
              <a:tabLst>
                <a:tab pos="1306513" algn="r"/>
                <a:tab pos="1474788" algn="l"/>
              </a:tabLst>
            </a:pPr>
            <a:r>
              <a:rPr lang="en-US" sz="2000" dirty="0" smtClean="0"/>
              <a:t>	40</a:t>
            </a:r>
            <a:r>
              <a:rPr lang="en-US" sz="2000" dirty="0"/>
              <a:t>	Broadcast Technicians</a:t>
            </a:r>
          </a:p>
          <a:p>
            <a:pPr marL="0" indent="0">
              <a:buNone/>
              <a:tabLst>
                <a:tab pos="1306513" algn="r"/>
                <a:tab pos="1474788" algn="l"/>
              </a:tabLst>
            </a:pPr>
            <a:r>
              <a:rPr lang="en-US" sz="2000" dirty="0" smtClean="0"/>
              <a:t>	30</a:t>
            </a:r>
            <a:r>
              <a:rPr lang="en-US" sz="2000" dirty="0"/>
              <a:t>	Forest and Conservation Technicians</a:t>
            </a:r>
          </a:p>
          <a:p>
            <a:pPr marL="0" indent="0">
              <a:buNone/>
              <a:tabLst>
                <a:tab pos="1306513" algn="r"/>
                <a:tab pos="1474788" algn="l"/>
              </a:tabLst>
            </a:pPr>
            <a:r>
              <a:rPr lang="en-US" sz="2000" dirty="0" smtClean="0"/>
              <a:t>	20</a:t>
            </a:r>
            <a:r>
              <a:rPr lang="en-US" sz="2000" dirty="0"/>
              <a:t>	Electrical and Electronics Engineering Technicians</a:t>
            </a:r>
          </a:p>
          <a:p>
            <a:pPr marL="0" indent="0">
              <a:buNone/>
              <a:tabLst>
                <a:tab pos="1306513" algn="r"/>
                <a:tab pos="1474788" algn="l"/>
              </a:tabLst>
            </a:pPr>
            <a:r>
              <a:rPr lang="en-US" sz="2000" dirty="0" smtClean="0"/>
              <a:t>	20</a:t>
            </a:r>
            <a:r>
              <a:rPr lang="en-US" sz="2000" dirty="0"/>
              <a:t>	Fish and Game Wardens</a:t>
            </a:r>
          </a:p>
          <a:p>
            <a:pPr marL="0" indent="0">
              <a:buNone/>
              <a:tabLst>
                <a:tab pos="1306513" algn="r"/>
                <a:tab pos="1474788" algn="l"/>
              </a:tabLst>
            </a:pPr>
            <a:r>
              <a:rPr lang="en-US" sz="2000" dirty="0" smtClean="0"/>
              <a:t>	10</a:t>
            </a:r>
            <a:r>
              <a:rPr lang="en-US" sz="2000" dirty="0"/>
              <a:t>	Aerospace Engineering and Operations Technicians</a:t>
            </a:r>
          </a:p>
          <a:p>
            <a:pPr marL="0" indent="0">
              <a:buNone/>
              <a:tabLst>
                <a:tab pos="1306513" algn="r"/>
                <a:tab pos="1474788" algn="l"/>
              </a:tabLst>
            </a:pPr>
            <a:r>
              <a:rPr lang="en-US" sz="2000" dirty="0" smtClean="0"/>
              <a:t>	0</a:t>
            </a:r>
            <a:r>
              <a:rPr lang="en-US" sz="2000" dirty="0"/>
              <a:t>	Funeral Service Managers</a:t>
            </a:r>
          </a:p>
          <a:p>
            <a:pPr marL="0" indent="0">
              <a:buNone/>
              <a:tabLst>
                <a:tab pos="1306513" algn="r"/>
                <a:tab pos="1474788" algn="l"/>
              </a:tabLst>
            </a:pPr>
            <a:r>
              <a:rPr lang="en-US" sz="2000" dirty="0" smtClean="0"/>
              <a:t>	0</a:t>
            </a:r>
            <a:r>
              <a:rPr lang="en-US" sz="2000" dirty="0"/>
              <a:t>	Geological and Petroleum Technicians</a:t>
            </a:r>
          </a:p>
          <a:p>
            <a:pPr marL="0" indent="0">
              <a:buNone/>
              <a:tabLst>
                <a:tab pos="1306513" algn="r"/>
                <a:tab pos="1474788" algn="l"/>
              </a:tabLst>
            </a:pPr>
            <a:r>
              <a:rPr lang="en-US" sz="2000" dirty="0" smtClean="0"/>
              <a:t>	-</a:t>
            </a:r>
            <a:r>
              <a:rPr lang="en-US" sz="2000" dirty="0"/>
              <a:t>10	Morticians, Undertakers, and Funeral Directors</a:t>
            </a:r>
          </a:p>
          <a:p>
            <a:pPr marL="0" indent="0">
              <a:buNone/>
              <a:tabLst>
                <a:tab pos="1306513" algn="r"/>
                <a:tab pos="1474788" algn="l"/>
              </a:tabLst>
            </a:pPr>
            <a:r>
              <a:rPr lang="en-US" sz="2000" dirty="0" smtClean="0"/>
              <a:t>	-</a:t>
            </a:r>
            <a:r>
              <a:rPr lang="en-US" sz="2000" dirty="0"/>
              <a:t>20	Electro-Mechanical Technicians</a:t>
            </a:r>
          </a:p>
          <a:p>
            <a:pPr marL="0" indent="0">
              <a:buNone/>
              <a:tabLst>
                <a:tab pos="1306513" algn="r"/>
                <a:tab pos="1474788" algn="l"/>
              </a:tabLst>
            </a:pPr>
            <a:r>
              <a:rPr lang="en-US" sz="2000" dirty="0" smtClean="0"/>
              <a:t>	-</a:t>
            </a:r>
            <a:r>
              <a:rPr lang="en-US" sz="2000" dirty="0"/>
              <a:t>130	Industrial Engineering Technicians</a:t>
            </a:r>
          </a:p>
          <a:p>
            <a:pPr marL="0" indent="0">
              <a:buNone/>
              <a:tabLst>
                <a:tab pos="1306513" algn="r"/>
                <a:tab pos="1474788" algn="l"/>
              </a:tabLst>
            </a:pPr>
            <a:r>
              <a:rPr lang="en-US" sz="2000" dirty="0" smtClean="0"/>
              <a:t>	-</a:t>
            </a:r>
            <a:r>
              <a:rPr lang="en-US" sz="2000" dirty="0"/>
              <a:t>270	Semiconductor Processors</a:t>
            </a:r>
          </a:p>
          <a:p>
            <a:pPr marL="0" indent="0">
              <a:buNone/>
              <a:tabLst>
                <a:tab pos="1306513" algn="r"/>
                <a:tab pos="1474788" algn="l"/>
              </a:tabLst>
            </a:pPr>
            <a:endParaRPr lang="en-US" sz="2000" dirty="0"/>
          </a:p>
        </p:txBody>
      </p:sp>
    </p:spTree>
    <p:extLst>
      <p:ext uri="{BB962C8B-B14F-4D97-AF65-F5344CB8AC3E}">
        <p14:creationId xmlns:p14="http://schemas.microsoft.com/office/powerpoint/2010/main" val="17797262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Bachelor Degree</a:t>
            </a:r>
            <a:r>
              <a:rPr lang="en-US" sz="8000" dirty="0">
                <a:solidFill>
                  <a:srgbClr val="000000"/>
                </a:solidFill>
                <a:latin typeface="Franklin Gothic Medium" charset="0"/>
              </a:rPr>
              <a:t/>
            </a:r>
            <a:br>
              <a:rPr lang="en-US" sz="8000" dirty="0">
                <a:solidFill>
                  <a:srgbClr val="000000"/>
                </a:solidFill>
                <a:latin typeface="Franklin Gothic Medium" charset="0"/>
              </a:rPr>
            </a:br>
            <a:r>
              <a:rPr lang="en-US" sz="2000" i="1" dirty="0">
                <a:solidFill>
                  <a:srgbClr val="000000"/>
                </a:solidFill>
                <a:latin typeface="Arial" charset="0"/>
              </a:rPr>
              <a:t>(Total Change in Positions Projected from 2012 - 2022)</a:t>
            </a:r>
            <a:endParaRPr lang="en-US" sz="2000" dirty="0"/>
          </a:p>
        </p:txBody>
      </p:sp>
      <p:sp>
        <p:nvSpPr>
          <p:cNvPr id="6" name="Content Placeholder 5"/>
          <p:cNvSpPr>
            <a:spLocks noGrp="1"/>
          </p:cNvSpPr>
          <p:nvPr>
            <p:ph idx="1"/>
          </p:nvPr>
        </p:nvSpPr>
        <p:spPr>
          <a:xfrm>
            <a:off x="-152400" y="1600200"/>
            <a:ext cx="13487400" cy="5029200"/>
          </a:xfrm>
        </p:spPr>
        <p:txBody>
          <a:bodyPr>
            <a:noAutofit/>
          </a:bodyPr>
          <a:lstStyle/>
          <a:p>
            <a:pPr marL="0" indent="0">
              <a:buNone/>
              <a:tabLst>
                <a:tab pos="1362075" algn="r"/>
                <a:tab pos="1474788" algn="l"/>
              </a:tabLst>
            </a:pPr>
            <a:r>
              <a:rPr lang="en-US" sz="2000" dirty="0" smtClean="0"/>
              <a:t>	6130</a:t>
            </a:r>
            <a:r>
              <a:rPr lang="en-US" sz="2000" dirty="0"/>
              <a:t>	Elementary School Teachers, Except Special Education</a:t>
            </a:r>
          </a:p>
          <a:p>
            <a:pPr marL="0" indent="0">
              <a:buNone/>
              <a:tabLst>
                <a:tab pos="1362075" algn="r"/>
                <a:tab pos="1474788" algn="l"/>
              </a:tabLst>
            </a:pPr>
            <a:r>
              <a:rPr lang="en-US" sz="2000" dirty="0" smtClean="0"/>
              <a:t>	5480</a:t>
            </a:r>
            <a:r>
              <a:rPr lang="en-US" sz="2000" dirty="0"/>
              <a:t>	Accountants and Auditors</a:t>
            </a:r>
          </a:p>
          <a:p>
            <a:pPr marL="0" indent="0">
              <a:buNone/>
              <a:tabLst>
                <a:tab pos="1362075" algn="r"/>
                <a:tab pos="1474788" algn="l"/>
              </a:tabLst>
            </a:pPr>
            <a:r>
              <a:rPr lang="en-US" sz="2000" dirty="0" smtClean="0"/>
              <a:t>	4070</a:t>
            </a:r>
            <a:r>
              <a:rPr lang="en-US" sz="2000" dirty="0"/>
              <a:t>	Software Developers, Applications</a:t>
            </a:r>
          </a:p>
          <a:p>
            <a:pPr marL="0" indent="0">
              <a:buNone/>
              <a:tabLst>
                <a:tab pos="1362075" algn="r"/>
                <a:tab pos="1474788" algn="l"/>
              </a:tabLst>
            </a:pPr>
            <a:r>
              <a:rPr lang="en-US" sz="2000" dirty="0" smtClean="0"/>
              <a:t>	3850</a:t>
            </a:r>
            <a:r>
              <a:rPr lang="en-US" sz="2000" dirty="0"/>
              <a:t>	Business Operations Specialists, All Other</a:t>
            </a:r>
          </a:p>
          <a:p>
            <a:pPr marL="0" indent="0">
              <a:buNone/>
              <a:tabLst>
                <a:tab pos="1362075" algn="r"/>
                <a:tab pos="1474788" algn="l"/>
              </a:tabLst>
            </a:pPr>
            <a:r>
              <a:rPr lang="en-US" sz="2000" dirty="0" smtClean="0"/>
              <a:t>	3470</a:t>
            </a:r>
            <a:r>
              <a:rPr lang="en-US" sz="2000" dirty="0"/>
              <a:t>	Computer Systems Analysts</a:t>
            </a:r>
          </a:p>
          <a:p>
            <a:pPr marL="0" indent="0">
              <a:buNone/>
              <a:tabLst>
                <a:tab pos="1362075" algn="r"/>
                <a:tab pos="1474788" algn="l"/>
              </a:tabLst>
            </a:pPr>
            <a:r>
              <a:rPr lang="en-US" sz="2000" dirty="0" smtClean="0"/>
              <a:t>	3290</a:t>
            </a:r>
            <a:r>
              <a:rPr lang="en-US" sz="2000" dirty="0"/>
              <a:t>	Construction Managers</a:t>
            </a:r>
          </a:p>
          <a:p>
            <a:pPr marL="0" indent="0">
              <a:buNone/>
              <a:tabLst>
                <a:tab pos="1362075" algn="r"/>
                <a:tab pos="1474788" algn="l"/>
              </a:tabLst>
            </a:pPr>
            <a:r>
              <a:rPr lang="en-US" sz="2000" dirty="0" smtClean="0"/>
              <a:t>	3040</a:t>
            </a:r>
            <a:r>
              <a:rPr lang="en-US" sz="2000" dirty="0"/>
              <a:t>	Insurance Sales Agents</a:t>
            </a:r>
          </a:p>
          <a:p>
            <a:pPr marL="0" indent="0">
              <a:buNone/>
              <a:tabLst>
                <a:tab pos="1362075" algn="r"/>
                <a:tab pos="1474788" algn="l"/>
              </a:tabLst>
            </a:pPr>
            <a:r>
              <a:rPr lang="en-US" sz="2000" dirty="0" smtClean="0"/>
              <a:t>	2880</a:t>
            </a:r>
            <a:r>
              <a:rPr lang="en-US" sz="2000" dirty="0"/>
              <a:t>	Teachers and Instructors, All Other</a:t>
            </a:r>
          </a:p>
          <a:p>
            <a:pPr marL="0" indent="0">
              <a:buNone/>
              <a:tabLst>
                <a:tab pos="1362075" algn="r"/>
                <a:tab pos="1474788" algn="l"/>
              </a:tabLst>
            </a:pPr>
            <a:r>
              <a:rPr lang="en-US" sz="2000" dirty="0" smtClean="0"/>
              <a:t>	2810</a:t>
            </a:r>
            <a:r>
              <a:rPr lang="en-US" sz="2000" dirty="0"/>
              <a:t>	Middle School Teachers, Except Special and Career/Technical Education</a:t>
            </a:r>
          </a:p>
          <a:p>
            <a:pPr marL="0" indent="0">
              <a:buNone/>
              <a:tabLst>
                <a:tab pos="1362075" algn="r"/>
                <a:tab pos="1474788" algn="l"/>
              </a:tabLst>
            </a:pPr>
            <a:r>
              <a:rPr lang="en-US" sz="2000" dirty="0" smtClean="0"/>
              <a:t>	2550</a:t>
            </a:r>
            <a:r>
              <a:rPr lang="en-US" sz="2000" dirty="0"/>
              <a:t>	Securities, Commodities, and Financial Services Sales Agents</a:t>
            </a:r>
          </a:p>
          <a:p>
            <a:pPr marL="0" indent="0">
              <a:buNone/>
              <a:tabLst>
                <a:tab pos="1362075" algn="r"/>
                <a:tab pos="1474788" algn="l"/>
              </a:tabLst>
            </a:pPr>
            <a:r>
              <a:rPr lang="en-US" sz="2000" dirty="0" smtClean="0"/>
              <a:t>	2240</a:t>
            </a:r>
            <a:r>
              <a:rPr lang="en-US" sz="2000" dirty="0"/>
              <a:t>	Personal Financial Advisors</a:t>
            </a:r>
          </a:p>
          <a:p>
            <a:pPr marL="0" indent="0">
              <a:buNone/>
              <a:tabLst>
                <a:tab pos="1362075" algn="r"/>
                <a:tab pos="1474788" algn="l"/>
              </a:tabLst>
            </a:pPr>
            <a:r>
              <a:rPr lang="en-US" sz="2000" dirty="0" smtClean="0"/>
              <a:t>	2150</a:t>
            </a:r>
            <a:r>
              <a:rPr lang="en-US" sz="2000" dirty="0"/>
              <a:t>	Secondary School Teachers, Except Special and Career/Technical Education</a:t>
            </a:r>
          </a:p>
          <a:p>
            <a:pPr marL="0" indent="0">
              <a:buNone/>
              <a:tabLst>
                <a:tab pos="1362075" algn="r"/>
                <a:tab pos="1474788" algn="l"/>
              </a:tabLst>
            </a:pPr>
            <a:r>
              <a:rPr lang="en-US" sz="2000" dirty="0" smtClean="0"/>
              <a:t>	2070</a:t>
            </a:r>
            <a:r>
              <a:rPr lang="en-US" sz="2000" dirty="0"/>
              <a:t>	Civil Engineers</a:t>
            </a:r>
          </a:p>
          <a:p>
            <a:pPr marL="0" indent="0">
              <a:buNone/>
              <a:tabLst>
                <a:tab pos="1362075" algn="r"/>
                <a:tab pos="1474788" algn="l"/>
              </a:tabLst>
            </a:pPr>
            <a:r>
              <a:rPr lang="en-US" sz="2000" dirty="0" smtClean="0"/>
              <a:t>	1780</a:t>
            </a:r>
            <a:r>
              <a:rPr lang="en-US" sz="2000" dirty="0"/>
              <a:t>	Physician Assistants</a:t>
            </a:r>
          </a:p>
          <a:p>
            <a:pPr marL="0" indent="0">
              <a:buNone/>
              <a:tabLst>
                <a:tab pos="1362075" algn="r"/>
                <a:tab pos="1474788" algn="l"/>
              </a:tabLst>
            </a:pPr>
            <a:r>
              <a:rPr lang="en-US" sz="2000" dirty="0" smtClean="0"/>
              <a:t>	1720</a:t>
            </a:r>
            <a:r>
              <a:rPr lang="en-US" sz="2000" dirty="0"/>
              <a:t>	Loan Officers</a:t>
            </a:r>
          </a:p>
          <a:p>
            <a:pPr marL="0" indent="0">
              <a:buNone/>
              <a:tabLst>
                <a:tab pos="1362075" algn="r"/>
                <a:tab pos="1474788" algn="l"/>
              </a:tabLst>
            </a:pPr>
            <a:r>
              <a:rPr lang="en-US" sz="2000" dirty="0" smtClean="0"/>
              <a:t>	1710</a:t>
            </a:r>
            <a:r>
              <a:rPr lang="en-US" sz="2000" dirty="0"/>
              <a:t>	Financial Analysts</a:t>
            </a:r>
          </a:p>
          <a:p>
            <a:pPr marL="0" indent="0">
              <a:buNone/>
              <a:tabLst>
                <a:tab pos="1362075" algn="r"/>
                <a:tab pos="1474788" algn="l"/>
              </a:tabLst>
            </a:pPr>
            <a:r>
              <a:rPr lang="en-US" sz="2000" dirty="0" smtClean="0"/>
              <a:t>	1650</a:t>
            </a:r>
            <a:r>
              <a:rPr lang="en-US" sz="2000" dirty="0"/>
              <a:t>	Child, Family, and School Social Workers</a:t>
            </a:r>
          </a:p>
          <a:p>
            <a:pPr marL="0" indent="0">
              <a:buNone/>
              <a:tabLst>
                <a:tab pos="1362075" algn="r"/>
                <a:tab pos="1474788" algn="l"/>
              </a:tabLst>
            </a:pPr>
            <a:r>
              <a:rPr lang="en-US" sz="2000" dirty="0" smtClean="0"/>
              <a:t>	1340</a:t>
            </a:r>
            <a:r>
              <a:rPr lang="en-US" sz="2000" dirty="0"/>
              <a:t>	Recreation Workers</a:t>
            </a:r>
          </a:p>
          <a:p>
            <a:pPr marL="0" indent="0">
              <a:buNone/>
              <a:tabLst>
                <a:tab pos="1362075" algn="r"/>
                <a:tab pos="1474788" algn="l"/>
              </a:tabLst>
            </a:pPr>
            <a:r>
              <a:rPr lang="en-US" sz="2000" dirty="0" smtClean="0"/>
              <a:t>	1250</a:t>
            </a:r>
            <a:r>
              <a:rPr lang="en-US" sz="2000" dirty="0"/>
              <a:t>	Software Developers, Systems Software</a:t>
            </a:r>
          </a:p>
          <a:p>
            <a:pPr marL="0" indent="0">
              <a:buNone/>
              <a:tabLst>
                <a:tab pos="1362075" algn="r"/>
                <a:tab pos="1474788" algn="l"/>
              </a:tabLst>
            </a:pPr>
            <a:r>
              <a:rPr lang="en-US" sz="2000" dirty="0" smtClean="0"/>
              <a:t>	1240</a:t>
            </a:r>
            <a:r>
              <a:rPr lang="en-US" sz="2000" dirty="0"/>
              <a:t>	Training and Development Specialists</a:t>
            </a:r>
          </a:p>
          <a:p>
            <a:pPr marL="0" indent="0">
              <a:buNone/>
              <a:tabLst>
                <a:tab pos="1362075" algn="r"/>
                <a:tab pos="1474788" algn="l"/>
              </a:tabLst>
            </a:pPr>
            <a:r>
              <a:rPr lang="en-US" sz="2000" dirty="0" smtClean="0"/>
              <a:t>	1060</a:t>
            </a:r>
            <a:r>
              <a:rPr lang="en-US" sz="2000" dirty="0"/>
              <a:t>	Financial Specialists, All Other</a:t>
            </a:r>
          </a:p>
          <a:p>
            <a:pPr marL="0" indent="0">
              <a:buNone/>
              <a:tabLst>
                <a:tab pos="1362075" algn="r"/>
                <a:tab pos="1474788" algn="l"/>
              </a:tabLst>
            </a:pPr>
            <a:r>
              <a:rPr lang="en-US" sz="2000" dirty="0" smtClean="0"/>
              <a:t>	1020</a:t>
            </a:r>
            <a:r>
              <a:rPr lang="en-US" sz="2000" dirty="0"/>
              <a:t>	Religious Workers, All Other</a:t>
            </a:r>
          </a:p>
          <a:p>
            <a:pPr marL="0" indent="0">
              <a:buNone/>
              <a:tabLst>
                <a:tab pos="1362075" algn="r"/>
                <a:tab pos="1474788" algn="l"/>
              </a:tabLst>
            </a:pPr>
            <a:r>
              <a:rPr lang="en-US" sz="2000" dirty="0" smtClean="0"/>
              <a:t>	1010</a:t>
            </a:r>
            <a:r>
              <a:rPr lang="en-US" sz="2000" dirty="0"/>
              <a:t>	Network and Computer Systems Administrators</a:t>
            </a:r>
          </a:p>
          <a:p>
            <a:pPr marL="0" indent="0">
              <a:buNone/>
              <a:tabLst>
                <a:tab pos="1362075" algn="r"/>
                <a:tab pos="1474788" algn="l"/>
              </a:tabLst>
            </a:pPr>
            <a:r>
              <a:rPr lang="en-US" sz="2000" dirty="0" smtClean="0"/>
              <a:t>	990</a:t>
            </a:r>
            <a:r>
              <a:rPr lang="en-US" sz="2000" dirty="0"/>
              <a:t>	Social and Community Service Managers</a:t>
            </a:r>
          </a:p>
          <a:p>
            <a:pPr marL="0" indent="0">
              <a:buNone/>
              <a:tabLst>
                <a:tab pos="1362075" algn="r"/>
                <a:tab pos="1474788" algn="l"/>
              </a:tabLst>
            </a:pPr>
            <a:r>
              <a:rPr lang="en-US" sz="2000" dirty="0" smtClean="0"/>
              <a:t>	960</a:t>
            </a:r>
            <a:r>
              <a:rPr lang="en-US" sz="2000" dirty="0"/>
              <a:t>	Healthcare Social Workers</a:t>
            </a:r>
          </a:p>
          <a:p>
            <a:pPr marL="0" indent="0">
              <a:buNone/>
              <a:tabLst>
                <a:tab pos="1362075" algn="r"/>
                <a:tab pos="1474788" algn="l"/>
              </a:tabLst>
            </a:pPr>
            <a:r>
              <a:rPr lang="en-US" sz="2000" dirty="0" smtClean="0"/>
              <a:t>	930</a:t>
            </a:r>
            <a:r>
              <a:rPr lang="en-US" sz="2000" dirty="0"/>
              <a:t>	Human Resources Specialists</a:t>
            </a:r>
          </a:p>
          <a:p>
            <a:pPr marL="0" indent="0">
              <a:buNone/>
              <a:tabLst>
                <a:tab pos="1362075" algn="r"/>
                <a:tab pos="1474788" algn="l"/>
              </a:tabLst>
            </a:pPr>
            <a:r>
              <a:rPr lang="en-US" sz="2000" dirty="0" smtClean="0"/>
              <a:t>	920</a:t>
            </a:r>
            <a:r>
              <a:rPr lang="en-US" sz="2000" dirty="0"/>
              <a:t>	Directors, Religious Activities and Education</a:t>
            </a:r>
          </a:p>
          <a:p>
            <a:pPr marL="0" indent="0">
              <a:buNone/>
              <a:tabLst>
                <a:tab pos="1362075" algn="r"/>
                <a:tab pos="1474788" algn="l"/>
              </a:tabLst>
            </a:pPr>
            <a:r>
              <a:rPr lang="en-US" sz="2000" dirty="0" smtClean="0"/>
              <a:t>	860</a:t>
            </a:r>
            <a:r>
              <a:rPr lang="en-US" sz="2000" dirty="0"/>
              <a:t>	Public </a:t>
            </a:r>
            <a:r>
              <a:rPr lang="en-US" sz="2000" dirty="0" smtClean="0"/>
              <a:t>Relations </a:t>
            </a:r>
            <a:r>
              <a:rPr lang="en-US" sz="2000" dirty="0"/>
              <a:t>Specialists</a:t>
            </a:r>
          </a:p>
          <a:p>
            <a:pPr marL="0" indent="0">
              <a:buNone/>
              <a:tabLst>
                <a:tab pos="1362075" algn="r"/>
                <a:tab pos="1474788" algn="l"/>
              </a:tabLst>
            </a:pPr>
            <a:r>
              <a:rPr lang="en-US" sz="2000" dirty="0" smtClean="0"/>
              <a:t>	810</a:t>
            </a:r>
            <a:r>
              <a:rPr lang="en-US" sz="2000" dirty="0"/>
              <a:t>	Education, Training, and Library Workers, All Other</a:t>
            </a:r>
          </a:p>
          <a:p>
            <a:pPr marL="0" indent="0">
              <a:buNone/>
              <a:tabLst>
                <a:tab pos="1362075" algn="r"/>
                <a:tab pos="1474788" algn="l"/>
              </a:tabLst>
            </a:pPr>
            <a:r>
              <a:rPr lang="en-US" sz="2000" dirty="0" smtClean="0"/>
              <a:t>	780</a:t>
            </a:r>
            <a:r>
              <a:rPr lang="en-US" sz="2000" dirty="0"/>
              <a:t>	Meeting, Convention, and Event Planners</a:t>
            </a:r>
          </a:p>
          <a:p>
            <a:pPr marL="0" indent="0">
              <a:buNone/>
              <a:tabLst>
                <a:tab pos="1362075" algn="r"/>
                <a:tab pos="1474788" algn="l"/>
              </a:tabLst>
            </a:pPr>
            <a:r>
              <a:rPr lang="en-US" sz="2000" dirty="0" smtClean="0"/>
              <a:t>	730</a:t>
            </a:r>
            <a:r>
              <a:rPr lang="en-US" sz="2000" dirty="0"/>
              <a:t>	Property, Real Estate, and Community Association Managers</a:t>
            </a:r>
          </a:p>
          <a:p>
            <a:pPr marL="0" indent="0">
              <a:buNone/>
              <a:tabLst>
                <a:tab pos="1362075" algn="r"/>
                <a:tab pos="1474788" algn="l"/>
              </a:tabLst>
            </a:pPr>
            <a:r>
              <a:rPr lang="en-US" sz="2000" dirty="0" smtClean="0"/>
              <a:t>	730</a:t>
            </a:r>
            <a:r>
              <a:rPr lang="en-US" sz="2000" dirty="0"/>
              <a:t>	Architects, Except Landscape and Naval</a:t>
            </a:r>
          </a:p>
          <a:p>
            <a:pPr marL="0" indent="0">
              <a:buNone/>
              <a:tabLst>
                <a:tab pos="1362075" algn="r"/>
                <a:tab pos="1474788" algn="l"/>
              </a:tabLst>
            </a:pPr>
            <a:r>
              <a:rPr lang="en-US" sz="2000" dirty="0" smtClean="0"/>
              <a:t>	680</a:t>
            </a:r>
            <a:r>
              <a:rPr lang="en-US" sz="2000" dirty="0"/>
              <a:t>	Kindergarten Teachers, Except Special Education</a:t>
            </a:r>
          </a:p>
          <a:p>
            <a:pPr marL="0" indent="0">
              <a:buNone/>
              <a:tabLst>
                <a:tab pos="1362075" algn="r"/>
                <a:tab pos="1474788" algn="l"/>
              </a:tabLst>
            </a:pPr>
            <a:r>
              <a:rPr lang="en-US" sz="2000" dirty="0" smtClean="0"/>
              <a:t>	670</a:t>
            </a:r>
            <a:r>
              <a:rPr lang="en-US" sz="2000" dirty="0"/>
              <a:t>	Logisticians</a:t>
            </a:r>
          </a:p>
          <a:p>
            <a:pPr marL="0" indent="0">
              <a:buNone/>
              <a:tabLst>
                <a:tab pos="1362075" algn="r"/>
                <a:tab pos="1474788" algn="l"/>
              </a:tabLst>
            </a:pPr>
            <a:r>
              <a:rPr lang="en-US" sz="2000" dirty="0" smtClean="0"/>
              <a:t>	660</a:t>
            </a:r>
            <a:r>
              <a:rPr lang="en-US" sz="2000" dirty="0"/>
              <a:t>	Computer Network Architects</a:t>
            </a:r>
          </a:p>
          <a:p>
            <a:pPr marL="0" indent="0">
              <a:buNone/>
              <a:tabLst>
                <a:tab pos="1362075" algn="r"/>
                <a:tab pos="1474788" algn="l"/>
              </a:tabLst>
            </a:pPr>
            <a:r>
              <a:rPr lang="en-US" sz="2000" dirty="0" smtClean="0"/>
              <a:t>	660</a:t>
            </a:r>
            <a:r>
              <a:rPr lang="en-US" sz="2000" dirty="0"/>
              <a:t>	Medical and Clinical Laboratory Technologists</a:t>
            </a:r>
          </a:p>
          <a:p>
            <a:pPr marL="0" indent="0">
              <a:buNone/>
              <a:tabLst>
                <a:tab pos="1362075" algn="r"/>
                <a:tab pos="1474788" algn="l"/>
              </a:tabLst>
            </a:pPr>
            <a:r>
              <a:rPr lang="en-US" sz="2000" dirty="0" smtClean="0"/>
              <a:t>	650</a:t>
            </a:r>
            <a:r>
              <a:rPr lang="en-US" sz="2000" dirty="0"/>
              <a:t>	Occupational Therapists</a:t>
            </a:r>
          </a:p>
          <a:p>
            <a:pPr marL="0" indent="0">
              <a:buNone/>
              <a:tabLst>
                <a:tab pos="1362075" algn="r"/>
                <a:tab pos="1474788" algn="l"/>
              </a:tabLst>
            </a:pPr>
            <a:r>
              <a:rPr lang="en-US" sz="2000" dirty="0" smtClean="0"/>
              <a:t>	630</a:t>
            </a:r>
            <a:r>
              <a:rPr lang="en-US" sz="2000" dirty="0"/>
              <a:t>	Credit Analysts</a:t>
            </a:r>
          </a:p>
          <a:p>
            <a:pPr marL="0" indent="0">
              <a:buNone/>
              <a:tabLst>
                <a:tab pos="1362075" algn="r"/>
                <a:tab pos="1474788" algn="l"/>
              </a:tabLst>
            </a:pPr>
            <a:r>
              <a:rPr lang="en-US" sz="2000" dirty="0" smtClean="0"/>
              <a:t>	620</a:t>
            </a:r>
            <a:r>
              <a:rPr lang="en-US" sz="2000" dirty="0"/>
              <a:t>	Graphic Designers</a:t>
            </a:r>
          </a:p>
          <a:p>
            <a:pPr marL="0" indent="0">
              <a:buNone/>
              <a:tabLst>
                <a:tab pos="1362075" algn="r"/>
                <a:tab pos="1474788" algn="l"/>
              </a:tabLst>
            </a:pPr>
            <a:r>
              <a:rPr lang="en-US" sz="2000" dirty="0" smtClean="0"/>
              <a:t>	600</a:t>
            </a:r>
            <a:r>
              <a:rPr lang="en-US" sz="2000" dirty="0"/>
              <a:t>	Community and Social Service Specialists, All Other</a:t>
            </a:r>
          </a:p>
          <a:p>
            <a:pPr marL="0" indent="0">
              <a:buNone/>
              <a:tabLst>
                <a:tab pos="1362075" algn="r"/>
                <a:tab pos="1474788" algn="l"/>
              </a:tabLst>
            </a:pPr>
            <a:r>
              <a:rPr lang="en-US" sz="2000" dirty="0" smtClean="0"/>
              <a:t>	490</a:t>
            </a:r>
            <a:r>
              <a:rPr lang="en-US" sz="2000" dirty="0"/>
              <a:t>	Adult Basic and Secondary Education and Literacy Teachers and Instructors</a:t>
            </a:r>
          </a:p>
          <a:p>
            <a:pPr marL="0" indent="0">
              <a:buNone/>
              <a:tabLst>
                <a:tab pos="1362075" algn="r"/>
                <a:tab pos="1474788" algn="l"/>
              </a:tabLst>
            </a:pPr>
            <a:r>
              <a:rPr lang="en-US" sz="2000" dirty="0" smtClean="0"/>
              <a:t>	420</a:t>
            </a:r>
            <a:r>
              <a:rPr lang="en-US" sz="2000" dirty="0"/>
              <a:t>	Database Administrators</a:t>
            </a:r>
          </a:p>
          <a:p>
            <a:pPr marL="0" indent="0">
              <a:buNone/>
              <a:tabLst>
                <a:tab pos="1362075" algn="r"/>
                <a:tab pos="1474788" algn="l"/>
              </a:tabLst>
            </a:pPr>
            <a:r>
              <a:rPr lang="en-US" sz="2000" dirty="0" smtClean="0"/>
              <a:t>	380</a:t>
            </a:r>
            <a:r>
              <a:rPr lang="en-US" sz="2000" dirty="0"/>
              <a:t>	Environmental Engineers</a:t>
            </a:r>
          </a:p>
          <a:p>
            <a:pPr marL="0" indent="0">
              <a:buNone/>
              <a:tabLst>
                <a:tab pos="1362075" algn="r"/>
                <a:tab pos="1474788" algn="l"/>
              </a:tabLst>
            </a:pPr>
            <a:r>
              <a:rPr lang="en-US" sz="2000" dirty="0" smtClean="0"/>
              <a:t>	370</a:t>
            </a:r>
            <a:r>
              <a:rPr lang="en-US" sz="2000" dirty="0"/>
              <a:t>	Computer Programmers</a:t>
            </a:r>
          </a:p>
          <a:p>
            <a:pPr marL="0" indent="0">
              <a:buNone/>
              <a:tabLst>
                <a:tab pos="1362075" algn="r"/>
                <a:tab pos="1474788" algn="l"/>
              </a:tabLst>
            </a:pPr>
            <a:r>
              <a:rPr lang="en-US" sz="2000" dirty="0" smtClean="0"/>
              <a:t>	370</a:t>
            </a:r>
            <a:r>
              <a:rPr lang="en-US" sz="2000" dirty="0"/>
              <a:t>	Electrical Engineers</a:t>
            </a:r>
          </a:p>
          <a:p>
            <a:pPr marL="0" indent="0">
              <a:buNone/>
              <a:tabLst>
                <a:tab pos="1362075" algn="r"/>
                <a:tab pos="1474788" algn="l"/>
              </a:tabLst>
            </a:pPr>
            <a:r>
              <a:rPr lang="en-US" sz="2000" dirty="0" smtClean="0"/>
              <a:t>	370</a:t>
            </a:r>
            <a:r>
              <a:rPr lang="en-US" sz="2000" dirty="0"/>
              <a:t>	Social Workers, All Other</a:t>
            </a:r>
          </a:p>
          <a:p>
            <a:pPr marL="0" indent="0">
              <a:buNone/>
              <a:tabLst>
                <a:tab pos="1362075" algn="r"/>
                <a:tab pos="1474788" algn="l"/>
              </a:tabLst>
            </a:pPr>
            <a:r>
              <a:rPr lang="en-US" sz="2000" dirty="0" smtClean="0"/>
              <a:t>	370</a:t>
            </a:r>
            <a:r>
              <a:rPr lang="en-US" sz="2000" dirty="0"/>
              <a:t>	Special Education Teachers, Secondary School</a:t>
            </a:r>
          </a:p>
          <a:p>
            <a:pPr marL="0" indent="0">
              <a:buNone/>
              <a:tabLst>
                <a:tab pos="1362075" algn="r"/>
                <a:tab pos="1474788" algn="l"/>
              </a:tabLst>
            </a:pPr>
            <a:r>
              <a:rPr lang="en-US" sz="2000" dirty="0" smtClean="0"/>
              <a:t>	360</a:t>
            </a:r>
            <a:r>
              <a:rPr lang="en-US" sz="2000" dirty="0"/>
              <a:t>	Technical Writers</a:t>
            </a:r>
          </a:p>
          <a:p>
            <a:pPr marL="0" indent="0">
              <a:buNone/>
              <a:tabLst>
                <a:tab pos="1362075" algn="r"/>
                <a:tab pos="1474788" algn="l"/>
              </a:tabLst>
            </a:pPr>
            <a:r>
              <a:rPr lang="en-US" sz="2000" dirty="0" smtClean="0"/>
              <a:t>	350</a:t>
            </a:r>
            <a:r>
              <a:rPr lang="en-US" sz="2000" dirty="0"/>
              <a:t>	Chemists</a:t>
            </a:r>
          </a:p>
          <a:p>
            <a:pPr marL="0" indent="0">
              <a:buNone/>
              <a:tabLst>
                <a:tab pos="1362075" algn="r"/>
                <a:tab pos="1474788" algn="l"/>
              </a:tabLst>
            </a:pPr>
            <a:r>
              <a:rPr lang="en-US" sz="2000" dirty="0" smtClean="0"/>
              <a:t>	330</a:t>
            </a:r>
            <a:r>
              <a:rPr lang="en-US" sz="2000" dirty="0"/>
              <a:t>	Mechanical Engineers</a:t>
            </a:r>
          </a:p>
          <a:p>
            <a:pPr marL="0" indent="0">
              <a:buNone/>
              <a:tabLst>
                <a:tab pos="1362075" algn="r"/>
                <a:tab pos="1474788" algn="l"/>
              </a:tabLst>
            </a:pPr>
            <a:r>
              <a:rPr lang="en-US" sz="2000" dirty="0" smtClean="0"/>
              <a:t>	320</a:t>
            </a:r>
            <a:r>
              <a:rPr lang="en-US" sz="2000" dirty="0"/>
              <a:t>	Dietitians and Nutritionists</a:t>
            </a:r>
          </a:p>
          <a:p>
            <a:pPr marL="0" indent="0">
              <a:buNone/>
              <a:tabLst>
                <a:tab pos="1362075" algn="r"/>
                <a:tab pos="1474788" algn="l"/>
              </a:tabLst>
            </a:pPr>
            <a:r>
              <a:rPr lang="en-US" sz="2000" dirty="0" smtClean="0"/>
              <a:t>	310</a:t>
            </a:r>
            <a:r>
              <a:rPr lang="en-US" sz="2000" dirty="0"/>
              <a:t>	Writers and Authors</a:t>
            </a:r>
          </a:p>
          <a:p>
            <a:pPr marL="0" indent="0">
              <a:buNone/>
              <a:tabLst>
                <a:tab pos="1362075" algn="r"/>
                <a:tab pos="1474788" algn="l"/>
              </a:tabLst>
            </a:pPr>
            <a:r>
              <a:rPr lang="en-US" sz="2000" dirty="0" smtClean="0"/>
              <a:t>	290</a:t>
            </a:r>
            <a:r>
              <a:rPr lang="en-US" sz="2000" dirty="0"/>
              <a:t>	Electronics Engineers, Except Computer</a:t>
            </a:r>
          </a:p>
          <a:p>
            <a:pPr marL="0" indent="0">
              <a:buNone/>
              <a:tabLst>
                <a:tab pos="1362075" algn="r"/>
                <a:tab pos="1474788" algn="l"/>
              </a:tabLst>
            </a:pPr>
            <a:r>
              <a:rPr lang="en-US" sz="2000" dirty="0" smtClean="0"/>
              <a:t>	290</a:t>
            </a:r>
            <a:r>
              <a:rPr lang="en-US" sz="2000" dirty="0"/>
              <a:t>	Special Education Teachers, Middle School</a:t>
            </a:r>
          </a:p>
          <a:p>
            <a:pPr marL="0" indent="0">
              <a:buNone/>
              <a:tabLst>
                <a:tab pos="1362075" algn="r"/>
                <a:tab pos="1474788" algn="l"/>
              </a:tabLst>
            </a:pPr>
            <a:r>
              <a:rPr lang="en-US" sz="2000" dirty="0" smtClean="0"/>
              <a:t>	280</a:t>
            </a:r>
            <a:r>
              <a:rPr lang="en-US" sz="2000" dirty="0"/>
              <a:t>	Multimedia Artists and Animators</a:t>
            </a:r>
          </a:p>
          <a:p>
            <a:pPr marL="0" indent="0">
              <a:buNone/>
              <a:tabLst>
                <a:tab pos="1362075" algn="r"/>
                <a:tab pos="1474788" algn="l"/>
              </a:tabLst>
            </a:pPr>
            <a:r>
              <a:rPr lang="en-US" sz="2000" dirty="0" smtClean="0"/>
              <a:t>	270</a:t>
            </a:r>
            <a:r>
              <a:rPr lang="en-US" sz="2000" dirty="0"/>
              <a:t>	Interior Designers</a:t>
            </a:r>
          </a:p>
          <a:p>
            <a:pPr marL="0" indent="0">
              <a:buNone/>
              <a:tabLst>
                <a:tab pos="1362075" algn="r"/>
                <a:tab pos="1474788" algn="l"/>
              </a:tabLst>
            </a:pPr>
            <a:r>
              <a:rPr lang="en-US" sz="2000" dirty="0" smtClean="0"/>
              <a:t>	230</a:t>
            </a:r>
            <a:r>
              <a:rPr lang="en-US" sz="2000" dirty="0"/>
              <a:t>	Credit Counselors</a:t>
            </a:r>
          </a:p>
          <a:p>
            <a:pPr marL="0" indent="0">
              <a:buNone/>
              <a:tabLst>
                <a:tab pos="1362075" algn="r"/>
                <a:tab pos="1474788" algn="l"/>
              </a:tabLst>
            </a:pPr>
            <a:r>
              <a:rPr lang="en-US" sz="2000" dirty="0" smtClean="0"/>
              <a:t>	180</a:t>
            </a:r>
            <a:r>
              <a:rPr lang="en-US" sz="2000" dirty="0"/>
              <a:t>	Compensation, Benefits, and Job Analysis Specialists</a:t>
            </a:r>
          </a:p>
          <a:p>
            <a:pPr marL="0" indent="0">
              <a:buNone/>
              <a:tabLst>
                <a:tab pos="1362075" algn="r"/>
                <a:tab pos="1474788" algn="l"/>
              </a:tabLst>
            </a:pPr>
            <a:r>
              <a:rPr lang="en-US" sz="2000" dirty="0" smtClean="0"/>
              <a:t>	180</a:t>
            </a:r>
            <a:r>
              <a:rPr lang="en-US" sz="2000" dirty="0"/>
              <a:t>	Engineers, All Other</a:t>
            </a:r>
          </a:p>
          <a:p>
            <a:pPr marL="0" indent="0">
              <a:buNone/>
              <a:tabLst>
                <a:tab pos="1362075" algn="r"/>
                <a:tab pos="1474788" algn="l"/>
              </a:tabLst>
            </a:pPr>
            <a:r>
              <a:rPr lang="en-US" sz="2000" dirty="0" smtClean="0"/>
              <a:t>	170</a:t>
            </a:r>
            <a:r>
              <a:rPr lang="en-US" sz="2000" dirty="0"/>
              <a:t>	Financial Examiners</a:t>
            </a:r>
          </a:p>
          <a:p>
            <a:pPr marL="0" indent="0">
              <a:buNone/>
              <a:tabLst>
                <a:tab pos="1362075" algn="r"/>
                <a:tab pos="1474788" algn="l"/>
              </a:tabLst>
            </a:pPr>
            <a:r>
              <a:rPr lang="en-US" sz="2000" dirty="0" smtClean="0"/>
              <a:t>	170</a:t>
            </a:r>
            <a:r>
              <a:rPr lang="en-US" sz="2000" dirty="0"/>
              <a:t>	Biomedical Engineers</a:t>
            </a:r>
          </a:p>
          <a:p>
            <a:pPr marL="0" indent="0">
              <a:buNone/>
              <a:tabLst>
                <a:tab pos="1362075" algn="r"/>
                <a:tab pos="1474788" algn="l"/>
              </a:tabLst>
            </a:pPr>
            <a:r>
              <a:rPr lang="en-US" sz="2000" dirty="0" smtClean="0"/>
              <a:t>	170</a:t>
            </a:r>
            <a:r>
              <a:rPr lang="en-US" sz="2000" dirty="0"/>
              <a:t>	Physical Scientists, All Other</a:t>
            </a:r>
          </a:p>
          <a:p>
            <a:pPr marL="0" indent="0">
              <a:buNone/>
              <a:tabLst>
                <a:tab pos="1362075" algn="r"/>
                <a:tab pos="1474788" algn="l"/>
              </a:tabLst>
            </a:pPr>
            <a:r>
              <a:rPr lang="en-US" sz="2000" dirty="0" smtClean="0"/>
              <a:t>	170</a:t>
            </a:r>
            <a:r>
              <a:rPr lang="en-US" sz="2000" dirty="0"/>
              <a:t>	Occupational Health and Safety Specialists</a:t>
            </a:r>
          </a:p>
          <a:p>
            <a:pPr marL="0" indent="0">
              <a:buNone/>
              <a:tabLst>
                <a:tab pos="1362075" algn="r"/>
                <a:tab pos="1474788" algn="l"/>
              </a:tabLst>
            </a:pPr>
            <a:r>
              <a:rPr lang="en-US" sz="2000" dirty="0" smtClean="0"/>
              <a:t>	160</a:t>
            </a:r>
            <a:r>
              <a:rPr lang="en-US" sz="2000" dirty="0"/>
              <a:t>	Surveyors</a:t>
            </a:r>
          </a:p>
          <a:p>
            <a:pPr marL="0" indent="0">
              <a:buNone/>
              <a:tabLst>
                <a:tab pos="1362075" algn="r"/>
                <a:tab pos="1474788" algn="l"/>
              </a:tabLst>
            </a:pPr>
            <a:r>
              <a:rPr lang="en-US" sz="2000" dirty="0" smtClean="0"/>
              <a:t>	140</a:t>
            </a:r>
            <a:r>
              <a:rPr lang="en-US" sz="2000" dirty="0"/>
              <a:t>	Cartographers and </a:t>
            </a:r>
            <a:r>
              <a:rPr lang="en-US" sz="2000" dirty="0" err="1"/>
              <a:t>Photogrammetrists</a:t>
            </a:r>
            <a:endParaRPr lang="en-US" sz="2000" dirty="0"/>
          </a:p>
          <a:p>
            <a:pPr marL="0" indent="0">
              <a:buNone/>
              <a:tabLst>
                <a:tab pos="1362075" algn="r"/>
                <a:tab pos="1474788" algn="l"/>
              </a:tabLst>
            </a:pPr>
            <a:r>
              <a:rPr lang="en-US" sz="2000" dirty="0" smtClean="0"/>
              <a:t>	130</a:t>
            </a:r>
            <a:r>
              <a:rPr lang="en-US" sz="2000" dirty="0"/>
              <a:t>	Insurance Underwriters</a:t>
            </a:r>
          </a:p>
          <a:p>
            <a:pPr marL="0" indent="0">
              <a:buNone/>
              <a:tabLst>
                <a:tab pos="1362075" algn="r"/>
                <a:tab pos="1474788" algn="l"/>
              </a:tabLst>
            </a:pPr>
            <a:r>
              <a:rPr lang="en-US" sz="2000" dirty="0" smtClean="0"/>
              <a:t>	130</a:t>
            </a:r>
            <a:r>
              <a:rPr lang="en-US" sz="2000" dirty="0"/>
              <a:t>	Health Diagnosing and Treating Practitioners, All Other</a:t>
            </a:r>
          </a:p>
          <a:p>
            <a:pPr marL="0" indent="0">
              <a:buNone/>
              <a:tabLst>
                <a:tab pos="1362075" algn="r"/>
                <a:tab pos="1474788" algn="l"/>
              </a:tabLst>
            </a:pPr>
            <a:r>
              <a:rPr lang="en-US" sz="2000" dirty="0" smtClean="0"/>
              <a:t>	110</a:t>
            </a:r>
            <a:r>
              <a:rPr lang="en-US" sz="2000" dirty="0"/>
              <a:t>	Budget Analysts</a:t>
            </a:r>
          </a:p>
          <a:p>
            <a:pPr marL="0" indent="0">
              <a:buNone/>
              <a:tabLst>
                <a:tab pos="1362075" algn="r"/>
                <a:tab pos="1474788" algn="l"/>
              </a:tabLst>
            </a:pPr>
            <a:r>
              <a:rPr lang="en-US" sz="2000" dirty="0" smtClean="0"/>
              <a:t>	110</a:t>
            </a:r>
            <a:r>
              <a:rPr lang="en-US" sz="2000" dirty="0"/>
              <a:t>	Life Scientists, All Other</a:t>
            </a:r>
          </a:p>
          <a:p>
            <a:pPr marL="0" indent="0">
              <a:buNone/>
              <a:tabLst>
                <a:tab pos="1362075" algn="r"/>
                <a:tab pos="1474788" algn="l"/>
              </a:tabLst>
            </a:pPr>
            <a:r>
              <a:rPr lang="en-US" sz="2000" dirty="0" smtClean="0"/>
              <a:t>	110</a:t>
            </a:r>
            <a:r>
              <a:rPr lang="en-US" sz="2000" dirty="0"/>
              <a:t>	Sales Engineers</a:t>
            </a:r>
          </a:p>
          <a:p>
            <a:pPr marL="0" indent="0">
              <a:buNone/>
              <a:tabLst>
                <a:tab pos="1362075" algn="r"/>
                <a:tab pos="1474788" algn="l"/>
              </a:tabLst>
            </a:pPr>
            <a:r>
              <a:rPr lang="en-US" sz="2000" dirty="0" smtClean="0"/>
              <a:t>	100</a:t>
            </a:r>
            <a:r>
              <a:rPr lang="en-US" sz="2000" dirty="0"/>
              <a:t>	Zoologists and Wildlife Biologists</a:t>
            </a:r>
          </a:p>
          <a:p>
            <a:pPr marL="0" indent="0">
              <a:buNone/>
              <a:tabLst>
                <a:tab pos="1362075" algn="r"/>
                <a:tab pos="1474788" algn="l"/>
              </a:tabLst>
            </a:pPr>
            <a:r>
              <a:rPr lang="en-US" sz="2000" dirty="0" smtClean="0"/>
              <a:t>	100</a:t>
            </a:r>
            <a:r>
              <a:rPr lang="en-US" sz="2000" dirty="0"/>
              <a:t>	Legal Support Workers, All Other</a:t>
            </a:r>
          </a:p>
          <a:p>
            <a:pPr marL="0" indent="0">
              <a:buNone/>
              <a:tabLst>
                <a:tab pos="1362075" algn="r"/>
                <a:tab pos="1474788" algn="l"/>
              </a:tabLst>
            </a:pPr>
            <a:r>
              <a:rPr lang="en-US" sz="2000" dirty="0" smtClean="0"/>
              <a:t>	100</a:t>
            </a:r>
            <a:r>
              <a:rPr lang="en-US" sz="2000" dirty="0"/>
              <a:t>	Athletic Trainers</a:t>
            </a:r>
          </a:p>
          <a:p>
            <a:pPr marL="0" indent="0">
              <a:buNone/>
              <a:tabLst>
                <a:tab pos="1362075" algn="r"/>
                <a:tab pos="1474788" algn="l"/>
              </a:tabLst>
            </a:pPr>
            <a:r>
              <a:rPr lang="en-US" sz="2000" dirty="0" smtClean="0"/>
              <a:t>	90</a:t>
            </a:r>
            <a:r>
              <a:rPr lang="en-US" sz="2000" dirty="0"/>
              <a:t>	Landscape Architects</a:t>
            </a:r>
          </a:p>
          <a:p>
            <a:pPr marL="0" indent="0">
              <a:buNone/>
              <a:tabLst>
                <a:tab pos="1362075" algn="r"/>
                <a:tab pos="1474788" algn="l"/>
              </a:tabLst>
            </a:pPr>
            <a:r>
              <a:rPr lang="en-US" sz="2000" dirty="0" smtClean="0"/>
              <a:t>	90</a:t>
            </a:r>
            <a:r>
              <a:rPr lang="en-US" sz="2000" dirty="0"/>
              <a:t>	Special Education Teachers, Preschool</a:t>
            </a:r>
          </a:p>
          <a:p>
            <a:pPr marL="0" indent="0">
              <a:buNone/>
              <a:tabLst>
                <a:tab pos="1362075" algn="r"/>
                <a:tab pos="1474788" algn="l"/>
              </a:tabLst>
            </a:pPr>
            <a:r>
              <a:rPr lang="en-US" sz="2000" dirty="0" smtClean="0"/>
              <a:t>	80</a:t>
            </a:r>
            <a:r>
              <a:rPr lang="en-US" sz="2000" dirty="0"/>
              <a:t>	Soil and Plant Scientists</a:t>
            </a:r>
          </a:p>
          <a:p>
            <a:pPr marL="0" indent="0">
              <a:buNone/>
              <a:tabLst>
                <a:tab pos="1362075" algn="r"/>
                <a:tab pos="1474788" algn="l"/>
              </a:tabLst>
            </a:pPr>
            <a:r>
              <a:rPr lang="en-US" sz="2000" dirty="0" smtClean="0"/>
              <a:t>	70</a:t>
            </a:r>
            <a:r>
              <a:rPr lang="en-US" sz="2000" dirty="0"/>
              <a:t>	Chemical Engineers</a:t>
            </a:r>
          </a:p>
          <a:p>
            <a:pPr marL="0" indent="0">
              <a:buNone/>
              <a:tabLst>
                <a:tab pos="1362075" algn="r"/>
                <a:tab pos="1474788" algn="l"/>
              </a:tabLst>
            </a:pPr>
            <a:r>
              <a:rPr lang="en-US" sz="2000" dirty="0" smtClean="0"/>
              <a:t>	70</a:t>
            </a:r>
            <a:r>
              <a:rPr lang="en-US" sz="2000" dirty="0"/>
              <a:t>	Commercial and Industrial Designers</a:t>
            </a:r>
          </a:p>
          <a:p>
            <a:pPr marL="0" indent="0">
              <a:buNone/>
              <a:tabLst>
                <a:tab pos="1362075" algn="r"/>
                <a:tab pos="1474788" algn="l"/>
              </a:tabLst>
            </a:pPr>
            <a:r>
              <a:rPr lang="en-US" sz="2000" dirty="0" smtClean="0"/>
              <a:t>	70</a:t>
            </a:r>
            <a:r>
              <a:rPr lang="en-US" sz="2000" dirty="0"/>
              <a:t>	Recreational Therapists</a:t>
            </a:r>
          </a:p>
          <a:p>
            <a:pPr marL="0" indent="0">
              <a:buNone/>
              <a:tabLst>
                <a:tab pos="1362075" algn="r"/>
                <a:tab pos="1474788" algn="l"/>
              </a:tabLst>
            </a:pPr>
            <a:r>
              <a:rPr lang="en-US" sz="2000" dirty="0" smtClean="0"/>
              <a:t>	60</a:t>
            </a:r>
            <a:r>
              <a:rPr lang="en-US" sz="2000" dirty="0"/>
              <a:t>	Labor Relations Specialists</a:t>
            </a:r>
          </a:p>
          <a:p>
            <a:pPr marL="0" indent="0">
              <a:buNone/>
              <a:tabLst>
                <a:tab pos="1362075" algn="r"/>
                <a:tab pos="1474788" algn="l"/>
              </a:tabLst>
            </a:pPr>
            <a:r>
              <a:rPr lang="en-US" sz="2000" dirty="0" smtClean="0"/>
              <a:t>	60</a:t>
            </a:r>
            <a:r>
              <a:rPr lang="en-US" sz="2000" dirty="0"/>
              <a:t>	Tax Examiners and Collectors, and Revenue Agents</a:t>
            </a:r>
          </a:p>
          <a:p>
            <a:pPr marL="0" indent="0">
              <a:buNone/>
              <a:tabLst>
                <a:tab pos="1362075" algn="r"/>
                <a:tab pos="1474788" algn="l"/>
              </a:tabLst>
            </a:pPr>
            <a:r>
              <a:rPr lang="en-US" sz="2000" dirty="0" smtClean="0"/>
              <a:t>	60</a:t>
            </a:r>
            <a:r>
              <a:rPr lang="en-US" sz="2000" dirty="0"/>
              <a:t>	Aerospace Engineers</a:t>
            </a:r>
          </a:p>
          <a:p>
            <a:pPr marL="0" indent="0">
              <a:buNone/>
              <a:tabLst>
                <a:tab pos="1362075" algn="r"/>
                <a:tab pos="1474788" algn="l"/>
              </a:tabLst>
            </a:pPr>
            <a:r>
              <a:rPr lang="en-US" sz="2000" dirty="0" smtClean="0"/>
              <a:t>	60</a:t>
            </a:r>
            <a:r>
              <a:rPr lang="en-US" sz="2000" dirty="0"/>
              <a:t>	Computer Hardware Engineers</a:t>
            </a:r>
          </a:p>
          <a:p>
            <a:pPr marL="0" indent="0">
              <a:buNone/>
              <a:tabLst>
                <a:tab pos="1362075" algn="r"/>
                <a:tab pos="1474788" algn="l"/>
              </a:tabLst>
            </a:pPr>
            <a:r>
              <a:rPr lang="en-US" sz="2000" dirty="0" smtClean="0"/>
              <a:t>	60</a:t>
            </a:r>
            <a:r>
              <a:rPr lang="en-US" sz="2000" dirty="0"/>
              <a:t>	Materials Scientists</a:t>
            </a:r>
          </a:p>
          <a:p>
            <a:pPr marL="0" indent="0">
              <a:buNone/>
              <a:tabLst>
                <a:tab pos="1362075" algn="r"/>
                <a:tab pos="1474788" algn="l"/>
              </a:tabLst>
            </a:pPr>
            <a:r>
              <a:rPr lang="en-US" sz="2000" dirty="0" smtClean="0"/>
              <a:t>	60</a:t>
            </a:r>
            <a:r>
              <a:rPr lang="en-US" sz="2000" dirty="0"/>
              <a:t>	Probation Officers and Correctional Treatment Specialists</a:t>
            </a:r>
          </a:p>
          <a:p>
            <a:pPr marL="0" indent="0">
              <a:buNone/>
              <a:tabLst>
                <a:tab pos="1362075" algn="r"/>
                <a:tab pos="1474788" algn="l"/>
              </a:tabLst>
            </a:pPr>
            <a:r>
              <a:rPr lang="en-US" sz="2000" dirty="0" smtClean="0"/>
              <a:t>	60</a:t>
            </a:r>
            <a:r>
              <a:rPr lang="en-US" sz="2000" dirty="0"/>
              <a:t>	Therapists, All Other</a:t>
            </a:r>
          </a:p>
          <a:p>
            <a:pPr marL="0" indent="0">
              <a:buNone/>
              <a:tabLst>
                <a:tab pos="1362075" algn="r"/>
                <a:tab pos="1474788" algn="l"/>
              </a:tabLst>
            </a:pPr>
            <a:r>
              <a:rPr lang="en-US" sz="2000" dirty="0" smtClean="0"/>
              <a:t>	40</a:t>
            </a:r>
            <a:r>
              <a:rPr lang="en-US" sz="2000" dirty="0"/>
              <a:t>	Farm and Home Management Advisors</a:t>
            </a:r>
          </a:p>
          <a:p>
            <a:pPr marL="0" indent="0">
              <a:buNone/>
              <a:tabLst>
                <a:tab pos="1362075" algn="r"/>
                <a:tab pos="1474788" algn="l"/>
              </a:tabLst>
            </a:pPr>
            <a:r>
              <a:rPr lang="en-US" sz="2000" dirty="0" smtClean="0"/>
              <a:t>	40</a:t>
            </a:r>
            <a:r>
              <a:rPr lang="en-US" sz="2000" dirty="0"/>
              <a:t>	Designers, All Other</a:t>
            </a:r>
          </a:p>
          <a:p>
            <a:pPr marL="0" indent="0">
              <a:buNone/>
              <a:tabLst>
                <a:tab pos="1362075" algn="r"/>
                <a:tab pos="1474788" algn="l"/>
              </a:tabLst>
            </a:pPr>
            <a:r>
              <a:rPr lang="en-US" sz="2000" dirty="0" smtClean="0"/>
              <a:t>	30</a:t>
            </a:r>
            <a:r>
              <a:rPr lang="en-US" sz="2000" dirty="0"/>
              <a:t>	Health and Safety Engineers, Except Mining Safety Engineers and Inspectors</a:t>
            </a:r>
          </a:p>
          <a:p>
            <a:pPr marL="0" indent="0">
              <a:buNone/>
              <a:tabLst>
                <a:tab pos="1362075" algn="r"/>
                <a:tab pos="1474788" algn="l"/>
              </a:tabLst>
            </a:pPr>
            <a:r>
              <a:rPr lang="en-US" sz="2000" dirty="0" smtClean="0"/>
              <a:t>	30</a:t>
            </a:r>
            <a:r>
              <a:rPr lang="en-US" sz="2000" dirty="0"/>
              <a:t>	Animal Scientists</a:t>
            </a:r>
          </a:p>
          <a:p>
            <a:pPr marL="0" indent="0">
              <a:buNone/>
              <a:tabLst>
                <a:tab pos="1362075" algn="r"/>
                <a:tab pos="1474788" algn="l"/>
              </a:tabLst>
            </a:pPr>
            <a:r>
              <a:rPr lang="en-US" sz="2000" dirty="0" smtClean="0"/>
              <a:t>	30</a:t>
            </a:r>
            <a:r>
              <a:rPr lang="en-US" sz="2000" dirty="0"/>
              <a:t>	Food Scientists and Technologists</a:t>
            </a:r>
          </a:p>
          <a:p>
            <a:pPr marL="0" indent="0">
              <a:buNone/>
              <a:tabLst>
                <a:tab pos="1362075" algn="r"/>
                <a:tab pos="1474788" algn="l"/>
              </a:tabLst>
            </a:pPr>
            <a:r>
              <a:rPr lang="en-US" sz="2000" dirty="0" smtClean="0"/>
              <a:t>	30</a:t>
            </a:r>
            <a:r>
              <a:rPr lang="en-US" sz="2000" dirty="0"/>
              <a:t>	Foresters</a:t>
            </a:r>
          </a:p>
          <a:p>
            <a:pPr marL="0" indent="0">
              <a:buNone/>
              <a:tabLst>
                <a:tab pos="1362075" algn="r"/>
                <a:tab pos="1474788" algn="l"/>
              </a:tabLst>
            </a:pPr>
            <a:r>
              <a:rPr lang="en-US" sz="2000" dirty="0" smtClean="0"/>
              <a:t>	30</a:t>
            </a:r>
            <a:r>
              <a:rPr lang="en-US" sz="2000" dirty="0"/>
              <a:t>	</a:t>
            </a:r>
            <a:r>
              <a:rPr lang="en-US" sz="2000" dirty="0" err="1"/>
              <a:t>Orthotists</a:t>
            </a:r>
            <a:r>
              <a:rPr lang="en-US" sz="2000" dirty="0"/>
              <a:t> and </a:t>
            </a:r>
            <a:r>
              <a:rPr lang="en-US" sz="2000" dirty="0" err="1"/>
              <a:t>Prosthetists</a:t>
            </a:r>
            <a:endParaRPr lang="en-US" sz="2000" dirty="0"/>
          </a:p>
          <a:p>
            <a:pPr marL="0" indent="0">
              <a:buNone/>
              <a:tabLst>
                <a:tab pos="1362075" algn="r"/>
                <a:tab pos="1474788" algn="l"/>
              </a:tabLst>
            </a:pPr>
            <a:r>
              <a:rPr lang="en-US" sz="2000" dirty="0" smtClean="0"/>
              <a:t>	20</a:t>
            </a:r>
            <a:r>
              <a:rPr lang="en-US" sz="2000" dirty="0"/>
              <a:t>	Conservation Scientists</a:t>
            </a:r>
          </a:p>
          <a:p>
            <a:pPr marL="0" indent="0">
              <a:buNone/>
              <a:tabLst>
                <a:tab pos="1362075" algn="r"/>
                <a:tab pos="1474788" algn="l"/>
              </a:tabLst>
            </a:pPr>
            <a:r>
              <a:rPr lang="en-US" sz="2000" dirty="0" smtClean="0"/>
              <a:t>	20</a:t>
            </a:r>
            <a:r>
              <a:rPr lang="en-US" sz="2000" dirty="0"/>
              <a:t>	Atmospheric and Space Scientists</a:t>
            </a:r>
          </a:p>
          <a:p>
            <a:pPr marL="0" indent="0">
              <a:buNone/>
              <a:tabLst>
                <a:tab pos="1362075" algn="r"/>
                <a:tab pos="1474788" algn="l"/>
              </a:tabLst>
            </a:pPr>
            <a:r>
              <a:rPr lang="en-US" sz="2000" dirty="0" smtClean="0"/>
              <a:t>	20</a:t>
            </a:r>
            <a:r>
              <a:rPr lang="en-US" sz="2000" dirty="0"/>
              <a:t>	Set and Exhibit Designers</a:t>
            </a:r>
          </a:p>
          <a:p>
            <a:pPr marL="0" indent="0">
              <a:buNone/>
              <a:tabLst>
                <a:tab pos="1362075" algn="r"/>
                <a:tab pos="1474788" algn="l"/>
              </a:tabLst>
            </a:pPr>
            <a:r>
              <a:rPr lang="en-US" sz="2000" dirty="0" smtClean="0"/>
              <a:t>	20</a:t>
            </a:r>
            <a:r>
              <a:rPr lang="en-US" sz="2000" dirty="0"/>
              <a:t>	Film and Video Editors</a:t>
            </a:r>
          </a:p>
          <a:p>
            <a:pPr marL="0" indent="0">
              <a:buNone/>
              <a:tabLst>
                <a:tab pos="1362075" algn="r"/>
                <a:tab pos="1474788" algn="l"/>
              </a:tabLst>
            </a:pPr>
            <a:r>
              <a:rPr lang="en-US" sz="2000" dirty="0" smtClean="0"/>
              <a:t>	10</a:t>
            </a:r>
            <a:r>
              <a:rPr lang="en-US" sz="2000" dirty="0"/>
              <a:t>	Mining and Geological Engineers, Including Mining Safety Engineers</a:t>
            </a:r>
          </a:p>
          <a:p>
            <a:pPr marL="0" indent="0">
              <a:buNone/>
              <a:tabLst>
                <a:tab pos="1362075" algn="r"/>
                <a:tab pos="1474788" algn="l"/>
              </a:tabLst>
            </a:pPr>
            <a:r>
              <a:rPr lang="en-US" sz="2000" dirty="0" smtClean="0"/>
              <a:t>	10</a:t>
            </a:r>
            <a:r>
              <a:rPr lang="en-US" sz="2000" dirty="0"/>
              <a:t>	Editors</a:t>
            </a:r>
          </a:p>
          <a:p>
            <a:pPr marL="0" indent="0">
              <a:buNone/>
              <a:tabLst>
                <a:tab pos="1362075" algn="r"/>
                <a:tab pos="1474788" algn="l"/>
              </a:tabLst>
            </a:pPr>
            <a:r>
              <a:rPr lang="en-US" sz="2000" dirty="0" smtClean="0"/>
              <a:t>	0</a:t>
            </a:r>
            <a:r>
              <a:rPr lang="en-US" sz="2000" dirty="0"/>
              <a:t>	Agricultural Engineers</a:t>
            </a:r>
          </a:p>
          <a:p>
            <a:pPr marL="0" indent="0">
              <a:buNone/>
              <a:tabLst>
                <a:tab pos="1362075" algn="r"/>
                <a:tab pos="1474788" algn="l"/>
              </a:tabLst>
            </a:pPr>
            <a:r>
              <a:rPr lang="en-US" sz="2000" dirty="0" smtClean="0"/>
              <a:t>	0</a:t>
            </a:r>
            <a:r>
              <a:rPr lang="en-US" sz="2000" dirty="0"/>
              <a:t>	Materials Engineers</a:t>
            </a:r>
          </a:p>
          <a:p>
            <a:pPr marL="0" indent="0">
              <a:buNone/>
              <a:tabLst>
                <a:tab pos="1362075" algn="r"/>
                <a:tab pos="1474788" algn="l"/>
              </a:tabLst>
            </a:pPr>
            <a:r>
              <a:rPr lang="en-US" sz="2000" dirty="0" smtClean="0"/>
              <a:t>	0</a:t>
            </a:r>
            <a:r>
              <a:rPr lang="en-US" sz="2000" dirty="0"/>
              <a:t>	Nuclear Engineers</a:t>
            </a:r>
          </a:p>
          <a:p>
            <a:pPr marL="0" indent="0">
              <a:buNone/>
              <a:tabLst>
                <a:tab pos="1362075" algn="r"/>
                <a:tab pos="1474788" algn="l"/>
              </a:tabLst>
            </a:pPr>
            <a:r>
              <a:rPr lang="en-US" sz="2000" dirty="0" smtClean="0"/>
              <a:t>	-</a:t>
            </a:r>
            <a:r>
              <a:rPr lang="en-US" sz="2000" dirty="0"/>
              <a:t>20	Fashion Designers</a:t>
            </a:r>
          </a:p>
          <a:p>
            <a:pPr marL="0" indent="0">
              <a:buNone/>
              <a:tabLst>
                <a:tab pos="1362075" algn="r"/>
                <a:tab pos="1474788" algn="l"/>
              </a:tabLst>
            </a:pPr>
            <a:r>
              <a:rPr lang="en-US" sz="2000" dirty="0" smtClean="0"/>
              <a:t>	-</a:t>
            </a:r>
            <a:r>
              <a:rPr lang="en-US" sz="2000" dirty="0"/>
              <a:t>30	Biological Scientists, All Other</a:t>
            </a:r>
          </a:p>
          <a:p>
            <a:pPr marL="0" indent="0">
              <a:buNone/>
              <a:tabLst>
                <a:tab pos="1362075" algn="r"/>
                <a:tab pos="1474788" algn="l"/>
              </a:tabLst>
            </a:pPr>
            <a:r>
              <a:rPr lang="en-US" sz="2000" dirty="0" smtClean="0"/>
              <a:t>	-</a:t>
            </a:r>
            <a:r>
              <a:rPr lang="en-US" sz="2000" dirty="0"/>
              <a:t>50	Industrial Engineers</a:t>
            </a:r>
          </a:p>
          <a:p>
            <a:pPr marL="0" indent="0">
              <a:buNone/>
              <a:tabLst>
                <a:tab pos="1362075" algn="r"/>
                <a:tab pos="1474788" algn="l"/>
              </a:tabLst>
            </a:pPr>
            <a:r>
              <a:rPr lang="en-US" sz="2000" dirty="0" smtClean="0"/>
              <a:t>	-</a:t>
            </a:r>
            <a:r>
              <a:rPr lang="en-US" sz="2000" dirty="0"/>
              <a:t>360	Industrial Production Managers</a:t>
            </a:r>
          </a:p>
          <a:p>
            <a:pPr marL="0" indent="0">
              <a:buNone/>
              <a:tabLst>
                <a:tab pos="1362075" algn="r"/>
                <a:tab pos="1474788" algn="l"/>
              </a:tabLst>
            </a:pPr>
            <a:r>
              <a:rPr lang="en-US" sz="2000" dirty="0" smtClean="0"/>
              <a:t>	</a:t>
            </a:r>
            <a:endParaRPr lang="en-US" sz="2000" dirty="0"/>
          </a:p>
        </p:txBody>
      </p:sp>
    </p:spTree>
    <p:extLst>
      <p:ext uri="{BB962C8B-B14F-4D97-AF65-F5344CB8AC3E}">
        <p14:creationId xmlns:p14="http://schemas.microsoft.com/office/powerpoint/2010/main" val="4943747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a:t>Bachelor Degree plus prior work </a:t>
            </a:r>
            <a:r>
              <a:rPr lang="en-US" dirty="0" smtClean="0"/>
              <a:t>experience</a:t>
            </a:r>
            <a:r>
              <a:rPr lang="en-US" sz="9600" dirty="0">
                <a:solidFill>
                  <a:srgbClr val="000000"/>
                </a:solidFill>
                <a:latin typeface="Franklin Gothic Medium" charset="0"/>
              </a:rPr>
              <a:t/>
            </a:r>
            <a:br>
              <a:rPr lang="en-US" sz="9600" dirty="0">
                <a:solidFill>
                  <a:srgbClr val="000000"/>
                </a:solidFill>
                <a:latin typeface="Franklin Gothic Medium" charset="0"/>
              </a:rPr>
            </a:br>
            <a:r>
              <a:rPr lang="en-US" sz="2000" i="1" dirty="0">
                <a:solidFill>
                  <a:srgbClr val="000000"/>
                </a:solidFill>
                <a:latin typeface="Arial" charset="0"/>
              </a:rPr>
              <a:t>(Total Change in Positions Projected from 2012 - 2022)</a:t>
            </a:r>
            <a:endParaRPr lang="en-US" sz="2000" dirty="0"/>
          </a:p>
        </p:txBody>
      </p:sp>
      <p:sp>
        <p:nvSpPr>
          <p:cNvPr id="7" name="Content Placeholder 6"/>
          <p:cNvSpPr>
            <a:spLocks noGrp="1"/>
          </p:cNvSpPr>
          <p:nvPr>
            <p:ph idx="1"/>
          </p:nvPr>
        </p:nvSpPr>
        <p:spPr>
          <a:xfrm>
            <a:off x="-152400" y="1600200"/>
            <a:ext cx="13411200" cy="5257800"/>
          </a:xfrm>
        </p:spPr>
        <p:txBody>
          <a:bodyPr>
            <a:noAutofit/>
          </a:bodyPr>
          <a:lstStyle/>
          <a:p>
            <a:pPr marL="0" indent="0">
              <a:buNone/>
              <a:tabLst>
                <a:tab pos="1306513" algn="r"/>
                <a:tab pos="1474788" algn="l"/>
              </a:tabLst>
            </a:pPr>
            <a:r>
              <a:rPr lang="en-US" sz="2000" dirty="0" smtClean="0"/>
              <a:t>	8100</a:t>
            </a:r>
            <a:r>
              <a:rPr lang="en-US" sz="2000" dirty="0"/>
              <a:t>	General and Operations Managers</a:t>
            </a:r>
          </a:p>
          <a:p>
            <a:pPr marL="0" indent="0">
              <a:buNone/>
              <a:tabLst>
                <a:tab pos="1306513" algn="r"/>
                <a:tab pos="1474788" algn="l"/>
              </a:tabLst>
            </a:pPr>
            <a:r>
              <a:rPr lang="en-US" sz="2000" dirty="0" smtClean="0"/>
              <a:t>	3290</a:t>
            </a:r>
            <a:r>
              <a:rPr lang="en-US" sz="2000" dirty="0"/>
              <a:t>	Management Analysts</a:t>
            </a:r>
          </a:p>
          <a:p>
            <a:pPr marL="0" indent="0">
              <a:buNone/>
              <a:tabLst>
                <a:tab pos="1306513" algn="r"/>
                <a:tab pos="1474788" algn="l"/>
              </a:tabLst>
            </a:pPr>
            <a:r>
              <a:rPr lang="en-US" sz="2000" dirty="0" smtClean="0"/>
              <a:t>	2700</a:t>
            </a:r>
            <a:r>
              <a:rPr lang="en-US" sz="2000" dirty="0"/>
              <a:t>	Financial Managers</a:t>
            </a:r>
          </a:p>
          <a:p>
            <a:pPr marL="0" indent="0">
              <a:buNone/>
              <a:tabLst>
                <a:tab pos="1306513" algn="r"/>
                <a:tab pos="1474788" algn="l"/>
              </a:tabLst>
            </a:pPr>
            <a:r>
              <a:rPr lang="en-US" sz="2000" dirty="0" smtClean="0"/>
              <a:t>	2030</a:t>
            </a:r>
            <a:r>
              <a:rPr lang="en-US" sz="2000" dirty="0"/>
              <a:t>	Medical and Health Services Managers</a:t>
            </a:r>
          </a:p>
          <a:p>
            <a:pPr marL="0" indent="0">
              <a:buNone/>
              <a:tabLst>
                <a:tab pos="1306513" algn="r"/>
                <a:tab pos="1474788" algn="l"/>
              </a:tabLst>
            </a:pPr>
            <a:r>
              <a:rPr lang="en-US" sz="2000" dirty="0" smtClean="0"/>
              <a:t>	1920</a:t>
            </a:r>
            <a:r>
              <a:rPr lang="en-US" sz="2000" dirty="0"/>
              <a:t>	Computer and Information Systems Managers</a:t>
            </a:r>
          </a:p>
          <a:p>
            <a:pPr marL="0" indent="0">
              <a:buNone/>
              <a:tabLst>
                <a:tab pos="1306513" algn="r"/>
                <a:tab pos="1474788" algn="l"/>
              </a:tabLst>
            </a:pPr>
            <a:r>
              <a:rPr lang="en-US" sz="2000" dirty="0" smtClean="0"/>
              <a:t>	870</a:t>
            </a:r>
            <a:r>
              <a:rPr lang="en-US" sz="2000" dirty="0"/>
              <a:t>	Marketing Managers</a:t>
            </a:r>
          </a:p>
          <a:p>
            <a:pPr marL="0" indent="0">
              <a:buNone/>
              <a:tabLst>
                <a:tab pos="1306513" algn="r"/>
                <a:tab pos="1474788" algn="l"/>
              </a:tabLst>
            </a:pPr>
            <a:r>
              <a:rPr lang="en-US" sz="2000" dirty="0" smtClean="0"/>
              <a:t>	690</a:t>
            </a:r>
            <a:r>
              <a:rPr lang="en-US" sz="2000" dirty="0"/>
              <a:t>	Education Administrators, Elementary and Secondary School</a:t>
            </a:r>
          </a:p>
          <a:p>
            <a:pPr marL="0" indent="0">
              <a:buNone/>
              <a:tabLst>
                <a:tab pos="1306513" algn="r"/>
                <a:tab pos="1474788" algn="l"/>
              </a:tabLst>
            </a:pPr>
            <a:r>
              <a:rPr lang="en-US" sz="2000" dirty="0" smtClean="0"/>
              <a:t>	680</a:t>
            </a:r>
            <a:r>
              <a:rPr lang="en-US" sz="2000" dirty="0"/>
              <a:t>	Sales Managers</a:t>
            </a:r>
          </a:p>
          <a:p>
            <a:pPr marL="0" indent="0">
              <a:buNone/>
              <a:tabLst>
                <a:tab pos="1306513" algn="r"/>
                <a:tab pos="1474788" algn="l"/>
              </a:tabLst>
            </a:pPr>
            <a:r>
              <a:rPr lang="en-US" sz="2000" dirty="0" smtClean="0"/>
              <a:t>	670</a:t>
            </a:r>
            <a:r>
              <a:rPr lang="en-US" sz="2000" dirty="0"/>
              <a:t>	Education Administrators, Postsecondary</a:t>
            </a:r>
          </a:p>
          <a:p>
            <a:pPr marL="0" indent="0">
              <a:buNone/>
              <a:tabLst>
                <a:tab pos="1306513" algn="r"/>
                <a:tab pos="1474788" algn="l"/>
              </a:tabLst>
            </a:pPr>
            <a:r>
              <a:rPr lang="en-US" sz="2000" dirty="0" smtClean="0"/>
              <a:t>	600</a:t>
            </a:r>
            <a:r>
              <a:rPr lang="en-US" sz="2000" dirty="0"/>
              <a:t>	Administrative Services Managers</a:t>
            </a:r>
          </a:p>
          <a:p>
            <a:pPr marL="0" indent="0">
              <a:buNone/>
              <a:tabLst>
                <a:tab pos="1306513" algn="r"/>
                <a:tab pos="1474788" algn="l"/>
              </a:tabLst>
            </a:pPr>
            <a:r>
              <a:rPr lang="en-US" sz="2000" dirty="0" smtClean="0"/>
              <a:t>	570</a:t>
            </a:r>
            <a:r>
              <a:rPr lang="en-US" sz="2000" dirty="0"/>
              <a:t>	Human Resources Managers</a:t>
            </a:r>
          </a:p>
          <a:p>
            <a:pPr marL="0" indent="0">
              <a:buNone/>
              <a:tabLst>
                <a:tab pos="1306513" algn="r"/>
                <a:tab pos="1474788" algn="l"/>
              </a:tabLst>
            </a:pPr>
            <a:r>
              <a:rPr lang="en-US" sz="2000" dirty="0" smtClean="0"/>
              <a:t>	470</a:t>
            </a:r>
            <a:r>
              <a:rPr lang="en-US" sz="2000" dirty="0"/>
              <a:t>	Education Administrators, Preschool and Childcare Center/Program</a:t>
            </a:r>
          </a:p>
          <a:p>
            <a:pPr marL="0" indent="0">
              <a:buNone/>
              <a:tabLst>
                <a:tab pos="1306513" algn="r"/>
                <a:tab pos="1474788" algn="l"/>
              </a:tabLst>
            </a:pPr>
            <a:r>
              <a:rPr lang="en-US" sz="2000" dirty="0" smtClean="0"/>
              <a:t>	450</a:t>
            </a:r>
            <a:r>
              <a:rPr lang="en-US" sz="2000" dirty="0"/>
              <a:t>	Career/Technical Education Teachers, Secondary School</a:t>
            </a:r>
          </a:p>
          <a:p>
            <a:pPr marL="0" indent="0">
              <a:buNone/>
              <a:tabLst>
                <a:tab pos="1306513" algn="r"/>
                <a:tab pos="1474788" algn="l"/>
              </a:tabLst>
            </a:pPr>
            <a:r>
              <a:rPr lang="en-US" sz="2000" dirty="0" smtClean="0"/>
              <a:t>	350</a:t>
            </a:r>
            <a:r>
              <a:rPr lang="en-US" sz="2000" dirty="0"/>
              <a:t>	Natural Sciences Managers</a:t>
            </a:r>
          </a:p>
          <a:p>
            <a:pPr marL="0" indent="0">
              <a:buNone/>
              <a:tabLst>
                <a:tab pos="1306513" algn="r"/>
                <a:tab pos="1474788" algn="l"/>
              </a:tabLst>
            </a:pPr>
            <a:r>
              <a:rPr lang="en-US" sz="2000" dirty="0" smtClean="0"/>
              <a:t>	320</a:t>
            </a:r>
            <a:r>
              <a:rPr lang="en-US" sz="2000" dirty="0"/>
              <a:t>	Chief Executives</a:t>
            </a:r>
          </a:p>
          <a:p>
            <a:pPr marL="0" indent="0">
              <a:buNone/>
              <a:tabLst>
                <a:tab pos="1306513" algn="r"/>
                <a:tab pos="1474788" algn="l"/>
              </a:tabLst>
            </a:pPr>
            <a:r>
              <a:rPr lang="en-US" sz="2000" dirty="0" smtClean="0"/>
              <a:t>	250</a:t>
            </a:r>
            <a:r>
              <a:rPr lang="en-US" sz="2000" dirty="0"/>
              <a:t>	Public Relations and Fundraising Managers</a:t>
            </a:r>
          </a:p>
          <a:p>
            <a:pPr marL="0" indent="0">
              <a:buNone/>
              <a:tabLst>
                <a:tab pos="1306513" algn="r"/>
                <a:tab pos="1474788" algn="l"/>
              </a:tabLst>
            </a:pPr>
            <a:r>
              <a:rPr lang="en-US" sz="2000" dirty="0" smtClean="0"/>
              <a:t>	250</a:t>
            </a:r>
            <a:r>
              <a:rPr lang="en-US" sz="2000" dirty="0"/>
              <a:t>	Architectural and Engineering Managers</a:t>
            </a:r>
          </a:p>
          <a:p>
            <a:pPr marL="0" indent="0">
              <a:buNone/>
              <a:tabLst>
                <a:tab pos="1306513" algn="r"/>
                <a:tab pos="1474788" algn="l"/>
              </a:tabLst>
            </a:pPr>
            <a:r>
              <a:rPr lang="en-US" sz="2000" dirty="0" smtClean="0"/>
              <a:t>	130</a:t>
            </a:r>
            <a:r>
              <a:rPr lang="en-US" sz="2000" dirty="0"/>
              <a:t>	Producers and Directors</a:t>
            </a:r>
          </a:p>
          <a:p>
            <a:pPr marL="0" indent="0">
              <a:buNone/>
              <a:tabLst>
                <a:tab pos="1306513" algn="r"/>
                <a:tab pos="1474788" algn="l"/>
              </a:tabLst>
            </a:pPr>
            <a:r>
              <a:rPr lang="en-US" sz="2000" dirty="0" smtClean="0"/>
              <a:t>	110</a:t>
            </a:r>
            <a:r>
              <a:rPr lang="en-US" sz="2000" dirty="0"/>
              <a:t>	Actuaries</a:t>
            </a:r>
          </a:p>
          <a:p>
            <a:pPr marL="0" indent="0">
              <a:buNone/>
              <a:tabLst>
                <a:tab pos="1306513" algn="r"/>
                <a:tab pos="1474788" algn="l"/>
              </a:tabLst>
            </a:pPr>
            <a:r>
              <a:rPr lang="en-US" sz="2000" dirty="0" smtClean="0"/>
              <a:t>	100</a:t>
            </a:r>
            <a:r>
              <a:rPr lang="en-US" sz="2000" dirty="0"/>
              <a:t>	Training and Development Managers</a:t>
            </a:r>
          </a:p>
          <a:p>
            <a:pPr marL="0" indent="0">
              <a:buNone/>
              <a:tabLst>
                <a:tab pos="1306513" algn="r"/>
                <a:tab pos="1474788" algn="l"/>
              </a:tabLst>
            </a:pPr>
            <a:r>
              <a:rPr lang="en-US" sz="2000" dirty="0" smtClean="0"/>
              <a:t>	90</a:t>
            </a:r>
            <a:r>
              <a:rPr lang="en-US" sz="2000" dirty="0"/>
              <a:t>	Career/Technical Education Teachers, Middle School</a:t>
            </a:r>
          </a:p>
          <a:p>
            <a:pPr marL="0" indent="0">
              <a:buNone/>
              <a:tabLst>
                <a:tab pos="1306513" algn="r"/>
                <a:tab pos="1474788" algn="l"/>
              </a:tabLst>
            </a:pPr>
            <a:r>
              <a:rPr lang="en-US" sz="2000" dirty="0" smtClean="0"/>
              <a:t>	90</a:t>
            </a:r>
            <a:r>
              <a:rPr lang="en-US" sz="2000" dirty="0"/>
              <a:t>	Art </a:t>
            </a:r>
            <a:r>
              <a:rPr lang="en-US" sz="2000" dirty="0" smtClean="0"/>
              <a:t>Directors</a:t>
            </a:r>
            <a:endParaRPr lang="en-US" sz="2000" dirty="0"/>
          </a:p>
          <a:p>
            <a:pPr marL="0" indent="0">
              <a:buNone/>
              <a:tabLst>
                <a:tab pos="1306513" algn="r"/>
                <a:tab pos="1474788" algn="l"/>
              </a:tabLst>
            </a:pPr>
            <a:r>
              <a:rPr lang="en-US" sz="2000" dirty="0" smtClean="0"/>
              <a:t>	80</a:t>
            </a:r>
            <a:r>
              <a:rPr lang="en-US" sz="2000" dirty="0"/>
              <a:t>	Education Administrators, All Other</a:t>
            </a:r>
          </a:p>
          <a:p>
            <a:pPr marL="0" indent="0">
              <a:buNone/>
              <a:tabLst>
                <a:tab pos="1306513" algn="r"/>
                <a:tab pos="1474788" algn="l"/>
              </a:tabLst>
            </a:pPr>
            <a:r>
              <a:rPr lang="en-US" sz="2000" dirty="0" smtClean="0"/>
              <a:t>	70</a:t>
            </a:r>
            <a:r>
              <a:rPr lang="en-US" sz="2000" dirty="0"/>
              <a:t>	Purchasing Managers</a:t>
            </a:r>
          </a:p>
          <a:p>
            <a:pPr marL="0" indent="0">
              <a:buNone/>
              <a:tabLst>
                <a:tab pos="1306513" algn="r"/>
                <a:tab pos="1474788" algn="l"/>
              </a:tabLst>
            </a:pPr>
            <a:r>
              <a:rPr lang="en-US" sz="2000" dirty="0" smtClean="0"/>
              <a:t>	60</a:t>
            </a:r>
            <a:r>
              <a:rPr lang="en-US" sz="2000" dirty="0"/>
              <a:t>	Advertising and Promotions Managers</a:t>
            </a:r>
          </a:p>
          <a:p>
            <a:pPr marL="0" indent="0">
              <a:buNone/>
              <a:tabLst>
                <a:tab pos="1306513" algn="r"/>
                <a:tab pos="1474788" algn="l"/>
              </a:tabLst>
            </a:pPr>
            <a:r>
              <a:rPr lang="en-US" sz="2000" dirty="0" smtClean="0"/>
              <a:t>	50</a:t>
            </a:r>
            <a:r>
              <a:rPr lang="en-US" sz="2000" dirty="0"/>
              <a:t>	</a:t>
            </a:r>
            <a:r>
              <a:rPr lang="en-US" sz="2000" dirty="0" smtClean="0"/>
              <a:t>Compensation </a:t>
            </a:r>
            <a:r>
              <a:rPr lang="en-US" sz="2000" dirty="0"/>
              <a:t>and Benefits Managers</a:t>
            </a:r>
          </a:p>
          <a:p>
            <a:pPr marL="0" indent="0">
              <a:buNone/>
              <a:tabLst>
                <a:tab pos="1306513" algn="r"/>
                <a:tab pos="1474788" algn="l"/>
              </a:tabLst>
            </a:pPr>
            <a:r>
              <a:rPr lang="en-US" sz="2000" dirty="0" smtClean="0"/>
              <a:t>	50</a:t>
            </a:r>
            <a:r>
              <a:rPr lang="en-US" sz="2000" dirty="0"/>
              <a:t>	Agents and Business Managers of Artists, Performers, and Athletes</a:t>
            </a:r>
          </a:p>
          <a:p>
            <a:pPr marL="0" indent="0">
              <a:buNone/>
              <a:tabLst>
                <a:tab pos="1306513" algn="r"/>
                <a:tab pos="1474788" algn="l"/>
              </a:tabLst>
            </a:pPr>
            <a:r>
              <a:rPr lang="en-US" sz="2000" dirty="0" smtClean="0"/>
              <a:t>	20</a:t>
            </a:r>
            <a:r>
              <a:rPr lang="en-US" sz="2000" dirty="0"/>
              <a:t>	Arbitrators, Mediators, and Conciliators</a:t>
            </a:r>
          </a:p>
          <a:p>
            <a:pPr marL="0" indent="0">
              <a:buNone/>
              <a:tabLst>
                <a:tab pos="1306513" algn="r"/>
                <a:tab pos="1474788" algn="l"/>
              </a:tabLst>
            </a:pPr>
            <a:r>
              <a:rPr lang="en-US" sz="2000" dirty="0" smtClean="0"/>
              <a:t>	20</a:t>
            </a:r>
            <a:r>
              <a:rPr lang="en-US" sz="2000" dirty="0"/>
              <a:t>	Music Directors and Composers</a:t>
            </a:r>
          </a:p>
          <a:p>
            <a:pPr marL="0" indent="0">
              <a:buNone/>
              <a:tabLst>
                <a:tab pos="1306513" algn="r"/>
                <a:tab pos="1474788" algn="l"/>
              </a:tabLst>
            </a:pPr>
            <a:r>
              <a:rPr lang="en-US" sz="2000" dirty="0" smtClean="0"/>
              <a:t>	0</a:t>
            </a:r>
            <a:r>
              <a:rPr lang="en-US" sz="2000" dirty="0"/>
              <a:t>	Broadcast News Analysts</a:t>
            </a:r>
          </a:p>
          <a:p>
            <a:pPr marL="0" indent="0">
              <a:buNone/>
              <a:tabLst>
                <a:tab pos="1306513" algn="r"/>
                <a:tab pos="1474788" algn="l"/>
              </a:tabLst>
            </a:pPr>
            <a:r>
              <a:rPr lang="en-US" sz="2000" dirty="0" smtClean="0"/>
              <a:t>	-</a:t>
            </a:r>
            <a:r>
              <a:rPr lang="en-US" sz="2000" dirty="0"/>
              <a:t>220	Reporters and Correspondents</a:t>
            </a:r>
          </a:p>
          <a:p>
            <a:pPr marL="0" indent="0">
              <a:buNone/>
              <a:tabLst>
                <a:tab pos="1306513" algn="r"/>
                <a:tab pos="1474788" algn="l"/>
              </a:tabLst>
            </a:pPr>
            <a:endParaRPr lang="en-US" sz="2000" dirty="0"/>
          </a:p>
        </p:txBody>
      </p:sp>
    </p:spTree>
    <p:extLst>
      <p:ext uri="{BB962C8B-B14F-4D97-AF65-F5344CB8AC3E}">
        <p14:creationId xmlns:p14="http://schemas.microsoft.com/office/powerpoint/2010/main" val="15107970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Masters Degree</a:t>
            </a:r>
            <a:endParaRPr lang="en-US" dirty="0"/>
          </a:p>
        </p:txBody>
      </p:sp>
      <p:sp>
        <p:nvSpPr>
          <p:cNvPr id="6" name="Content Placeholder 5"/>
          <p:cNvSpPr>
            <a:spLocks noGrp="1"/>
          </p:cNvSpPr>
          <p:nvPr>
            <p:ph idx="1"/>
          </p:nvPr>
        </p:nvSpPr>
        <p:spPr>
          <a:xfrm>
            <a:off x="-152400" y="1600200"/>
            <a:ext cx="13335000" cy="4876800"/>
          </a:xfrm>
        </p:spPr>
        <p:txBody>
          <a:bodyPr>
            <a:noAutofit/>
          </a:bodyPr>
          <a:lstStyle/>
          <a:p>
            <a:pPr marL="0" indent="0">
              <a:buNone/>
              <a:tabLst>
                <a:tab pos="1306513" algn="r"/>
                <a:tab pos="1474788" algn="l"/>
              </a:tabLst>
            </a:pPr>
            <a:r>
              <a:rPr lang="en-US" sz="2000" dirty="0" smtClean="0"/>
              <a:t>	4270</a:t>
            </a:r>
            <a:r>
              <a:rPr lang="en-US" sz="2000" dirty="0"/>
              <a:t>	Market Research Analysts and Marketing Specialists</a:t>
            </a:r>
          </a:p>
          <a:p>
            <a:pPr marL="0" indent="0">
              <a:buNone/>
              <a:tabLst>
                <a:tab pos="1306513" algn="r"/>
                <a:tab pos="1474788" algn="l"/>
              </a:tabLst>
            </a:pPr>
            <a:r>
              <a:rPr lang="en-US" sz="2000" dirty="0" smtClean="0"/>
              <a:t>	2790</a:t>
            </a:r>
            <a:r>
              <a:rPr lang="en-US" sz="2000" dirty="0"/>
              <a:t>	Health Specialties Teachers, Postsecondary</a:t>
            </a:r>
          </a:p>
          <a:p>
            <a:pPr marL="0" indent="0">
              <a:buNone/>
              <a:tabLst>
                <a:tab pos="1306513" algn="r"/>
                <a:tab pos="1474788" algn="l"/>
              </a:tabLst>
            </a:pPr>
            <a:r>
              <a:rPr lang="en-US" sz="2000" dirty="0" smtClean="0"/>
              <a:t>	1510</a:t>
            </a:r>
            <a:r>
              <a:rPr lang="en-US" sz="2000" dirty="0"/>
              <a:t>	Mental Health Counselors</a:t>
            </a:r>
          </a:p>
          <a:p>
            <a:pPr marL="0" indent="0">
              <a:buNone/>
              <a:tabLst>
                <a:tab pos="1306513" algn="r"/>
                <a:tab pos="1474788" algn="l"/>
              </a:tabLst>
            </a:pPr>
            <a:r>
              <a:rPr lang="en-US" sz="2000" dirty="0" smtClean="0"/>
              <a:t>	1500</a:t>
            </a:r>
            <a:r>
              <a:rPr lang="en-US" sz="2000" dirty="0"/>
              <a:t>	Physical Therapists</a:t>
            </a:r>
          </a:p>
          <a:p>
            <a:pPr marL="0" indent="0">
              <a:buNone/>
              <a:tabLst>
                <a:tab pos="1306513" algn="r"/>
                <a:tab pos="1474788" algn="l"/>
              </a:tabLst>
            </a:pPr>
            <a:r>
              <a:rPr lang="en-US" sz="2000" dirty="0" smtClean="0"/>
              <a:t>	1300</a:t>
            </a:r>
            <a:r>
              <a:rPr lang="en-US" sz="2000" dirty="0"/>
              <a:t>	Mental Health and Substance Abuse Social Workers</a:t>
            </a:r>
          </a:p>
          <a:p>
            <a:pPr marL="0" indent="0">
              <a:buNone/>
              <a:tabLst>
                <a:tab pos="1306513" algn="r"/>
                <a:tab pos="1474788" algn="l"/>
              </a:tabLst>
            </a:pPr>
            <a:r>
              <a:rPr lang="en-US" sz="2000" dirty="0" smtClean="0"/>
              <a:t>	1090</a:t>
            </a:r>
            <a:r>
              <a:rPr lang="en-US" sz="2000" dirty="0"/>
              <a:t>	Rehabilitation Counselors</a:t>
            </a:r>
          </a:p>
          <a:p>
            <a:pPr marL="0" indent="0">
              <a:buNone/>
              <a:tabLst>
                <a:tab pos="1306513" algn="r"/>
                <a:tab pos="1474788" algn="l"/>
              </a:tabLst>
            </a:pPr>
            <a:r>
              <a:rPr lang="en-US" sz="2000" dirty="0" smtClean="0"/>
              <a:t>	910</a:t>
            </a:r>
            <a:r>
              <a:rPr lang="en-US" sz="2000" dirty="0"/>
              <a:t>	Environmental Scientists and Specialists, Including Health</a:t>
            </a:r>
          </a:p>
          <a:p>
            <a:pPr marL="0" indent="0">
              <a:buNone/>
              <a:tabLst>
                <a:tab pos="1306513" algn="r"/>
                <a:tab pos="1474788" algn="l"/>
              </a:tabLst>
            </a:pPr>
            <a:r>
              <a:rPr lang="en-US" sz="2000" dirty="0" smtClean="0"/>
              <a:t>	870</a:t>
            </a:r>
            <a:r>
              <a:rPr lang="en-US" sz="2000" dirty="0"/>
              <a:t>	Educational, Guidance, School, and Vocational Counselors</a:t>
            </a:r>
          </a:p>
          <a:p>
            <a:pPr marL="0" indent="0">
              <a:buNone/>
              <a:tabLst>
                <a:tab pos="1306513" algn="r"/>
                <a:tab pos="1474788" algn="l"/>
              </a:tabLst>
            </a:pPr>
            <a:r>
              <a:rPr lang="en-US" sz="2000" dirty="0" smtClean="0"/>
              <a:t>	810</a:t>
            </a:r>
            <a:r>
              <a:rPr lang="en-US" sz="2000" dirty="0"/>
              <a:t>	Speech-Language Pathologists</a:t>
            </a:r>
          </a:p>
          <a:p>
            <a:pPr marL="0" indent="0">
              <a:buNone/>
              <a:tabLst>
                <a:tab pos="1306513" algn="r"/>
                <a:tab pos="1474788" algn="l"/>
              </a:tabLst>
            </a:pPr>
            <a:r>
              <a:rPr lang="en-US" sz="2000" dirty="0" smtClean="0"/>
              <a:t>	550</a:t>
            </a:r>
            <a:r>
              <a:rPr lang="en-US" sz="2000" dirty="0"/>
              <a:t>	Instructional Coordinators</a:t>
            </a:r>
          </a:p>
          <a:p>
            <a:pPr marL="0" indent="0">
              <a:buNone/>
              <a:tabLst>
                <a:tab pos="1306513" algn="r"/>
                <a:tab pos="1474788" algn="l"/>
              </a:tabLst>
            </a:pPr>
            <a:r>
              <a:rPr lang="en-US" sz="2000" dirty="0" smtClean="0"/>
              <a:t>	470</a:t>
            </a:r>
            <a:r>
              <a:rPr lang="en-US" sz="2000" dirty="0"/>
              <a:t>	Substance Abuse and Behavioral Disorder Counselors</a:t>
            </a:r>
          </a:p>
          <a:p>
            <a:pPr marL="0" indent="0">
              <a:buNone/>
              <a:tabLst>
                <a:tab pos="1306513" algn="r"/>
                <a:tab pos="1474788" algn="l"/>
              </a:tabLst>
            </a:pPr>
            <a:r>
              <a:rPr lang="en-US" sz="2000" dirty="0" smtClean="0"/>
              <a:t>	470</a:t>
            </a:r>
            <a:r>
              <a:rPr lang="en-US" sz="2000" dirty="0"/>
              <a:t>	Librarians</a:t>
            </a:r>
          </a:p>
          <a:p>
            <a:pPr marL="0" indent="0">
              <a:buNone/>
              <a:tabLst>
                <a:tab pos="1306513" algn="r"/>
                <a:tab pos="1474788" algn="l"/>
              </a:tabLst>
            </a:pPr>
            <a:r>
              <a:rPr lang="en-US" sz="2000" dirty="0" smtClean="0"/>
              <a:t>	430</a:t>
            </a:r>
            <a:r>
              <a:rPr lang="en-US" sz="2000" dirty="0"/>
              <a:t>	Operations Research Analysts</a:t>
            </a:r>
          </a:p>
          <a:p>
            <a:pPr marL="0" indent="0">
              <a:buNone/>
              <a:tabLst>
                <a:tab pos="1306513" algn="r"/>
                <a:tab pos="1474788" algn="l"/>
              </a:tabLst>
            </a:pPr>
            <a:r>
              <a:rPr lang="en-US" sz="2000" dirty="0" smtClean="0"/>
              <a:t>	410</a:t>
            </a:r>
            <a:r>
              <a:rPr lang="en-US" sz="2000" dirty="0"/>
              <a:t>	Business Teachers, Postsecondary</a:t>
            </a:r>
          </a:p>
          <a:p>
            <a:pPr marL="0" indent="0">
              <a:buNone/>
              <a:tabLst>
                <a:tab pos="1306513" algn="r"/>
                <a:tab pos="1474788" algn="l"/>
              </a:tabLst>
            </a:pPr>
            <a:r>
              <a:rPr lang="en-US" sz="2000" dirty="0" smtClean="0"/>
              <a:t>	390</a:t>
            </a:r>
            <a:r>
              <a:rPr lang="en-US" sz="2000" dirty="0"/>
              <a:t>	English Language and Literature Teachers, Postsecondary</a:t>
            </a:r>
          </a:p>
          <a:p>
            <a:pPr marL="0" indent="0">
              <a:buNone/>
              <a:tabLst>
                <a:tab pos="1306513" algn="r"/>
                <a:tab pos="1474788" algn="l"/>
              </a:tabLst>
            </a:pPr>
            <a:r>
              <a:rPr lang="en-US" sz="2000" dirty="0" smtClean="0"/>
              <a:t>	380</a:t>
            </a:r>
            <a:r>
              <a:rPr lang="en-US" sz="2000" dirty="0"/>
              <a:t>	Art, Drama, and Music Teachers, Postsecondary</a:t>
            </a:r>
          </a:p>
          <a:p>
            <a:pPr marL="0" indent="0">
              <a:buNone/>
              <a:tabLst>
                <a:tab pos="1306513" algn="r"/>
                <a:tab pos="1474788" algn="l"/>
              </a:tabLst>
            </a:pPr>
            <a:r>
              <a:rPr lang="en-US" sz="2000" dirty="0" smtClean="0"/>
              <a:t>	340</a:t>
            </a:r>
            <a:r>
              <a:rPr lang="en-US" sz="2000" dirty="0"/>
              <a:t>	Statisticians</a:t>
            </a:r>
          </a:p>
          <a:p>
            <a:pPr marL="0" indent="0">
              <a:buNone/>
              <a:tabLst>
                <a:tab pos="1306513" algn="r"/>
                <a:tab pos="1474788" algn="l"/>
              </a:tabLst>
            </a:pPr>
            <a:r>
              <a:rPr lang="en-US" sz="2000" dirty="0" smtClean="0"/>
              <a:t>	240</a:t>
            </a:r>
            <a:r>
              <a:rPr lang="en-US" sz="2000" dirty="0"/>
              <a:t>	Mathematical Science Teachers, Postsecondary</a:t>
            </a:r>
          </a:p>
          <a:p>
            <a:pPr marL="0" indent="0">
              <a:buNone/>
              <a:tabLst>
                <a:tab pos="1306513" algn="r"/>
                <a:tab pos="1474788" algn="l"/>
              </a:tabLst>
            </a:pPr>
            <a:r>
              <a:rPr lang="en-US" sz="2000" dirty="0" smtClean="0"/>
              <a:t>	190</a:t>
            </a:r>
            <a:r>
              <a:rPr lang="en-US" sz="2000" dirty="0"/>
              <a:t>	Geoscientists, Except Hydrologists and Geographers</a:t>
            </a:r>
          </a:p>
          <a:p>
            <a:pPr marL="0" indent="0">
              <a:buNone/>
              <a:tabLst>
                <a:tab pos="1306513" algn="r"/>
                <a:tab pos="1474788" algn="l"/>
              </a:tabLst>
            </a:pPr>
            <a:r>
              <a:rPr lang="en-US" sz="2000" dirty="0" smtClean="0"/>
              <a:t>	190</a:t>
            </a:r>
            <a:r>
              <a:rPr lang="en-US" sz="2000" dirty="0"/>
              <a:t>	Health Educators</a:t>
            </a:r>
          </a:p>
          <a:p>
            <a:pPr marL="0" indent="0">
              <a:buNone/>
              <a:tabLst>
                <a:tab pos="1306513" algn="r"/>
                <a:tab pos="1474788" algn="l"/>
              </a:tabLst>
            </a:pPr>
            <a:r>
              <a:rPr lang="en-US" sz="2000" dirty="0" smtClean="0"/>
              <a:t>	180</a:t>
            </a:r>
            <a:r>
              <a:rPr lang="en-US" sz="2000" dirty="0"/>
              <a:t>	Foreign Language and Literature Teachers, Postsecondary</a:t>
            </a:r>
          </a:p>
          <a:p>
            <a:pPr marL="0" indent="0">
              <a:buNone/>
              <a:tabLst>
                <a:tab pos="1306513" algn="r"/>
                <a:tab pos="1474788" algn="l"/>
              </a:tabLst>
            </a:pPr>
            <a:r>
              <a:rPr lang="en-US" sz="2000" dirty="0" smtClean="0"/>
              <a:t>	180</a:t>
            </a:r>
            <a:r>
              <a:rPr lang="en-US" sz="2000" dirty="0"/>
              <a:t>	Audiologists</a:t>
            </a:r>
          </a:p>
          <a:p>
            <a:pPr marL="0" indent="0">
              <a:buNone/>
              <a:tabLst>
                <a:tab pos="1306513" algn="r"/>
                <a:tab pos="1474788" algn="l"/>
              </a:tabLst>
            </a:pPr>
            <a:r>
              <a:rPr lang="en-US" sz="2000" dirty="0" smtClean="0"/>
              <a:t>	120</a:t>
            </a:r>
            <a:r>
              <a:rPr lang="en-US" sz="2000" dirty="0"/>
              <a:t>	Survey Researchers</a:t>
            </a:r>
          </a:p>
          <a:p>
            <a:pPr marL="0" indent="0">
              <a:buNone/>
              <a:tabLst>
                <a:tab pos="1306513" algn="r"/>
                <a:tab pos="1474788" algn="l"/>
              </a:tabLst>
            </a:pPr>
            <a:r>
              <a:rPr lang="en-US" sz="2000" dirty="0" smtClean="0"/>
              <a:t>	120</a:t>
            </a:r>
            <a:r>
              <a:rPr lang="en-US" sz="2000" dirty="0"/>
              <a:t>	Social Scientists and Related Workers, All Other</a:t>
            </a:r>
          </a:p>
          <a:p>
            <a:pPr marL="0" indent="0">
              <a:buNone/>
              <a:tabLst>
                <a:tab pos="1306513" algn="r"/>
                <a:tab pos="1474788" algn="l"/>
              </a:tabLst>
            </a:pPr>
            <a:r>
              <a:rPr lang="en-US" sz="2000" dirty="0" smtClean="0"/>
              <a:t>	120</a:t>
            </a:r>
            <a:r>
              <a:rPr lang="en-US" sz="2000" dirty="0"/>
              <a:t>	Recreation and Fitness Studies Teachers, Postsecondary</a:t>
            </a:r>
          </a:p>
          <a:p>
            <a:pPr marL="0" indent="0">
              <a:buNone/>
              <a:tabLst>
                <a:tab pos="1306513" algn="r"/>
                <a:tab pos="1474788" algn="l"/>
              </a:tabLst>
            </a:pPr>
            <a:r>
              <a:rPr lang="en-US" sz="2000" dirty="0" smtClean="0"/>
              <a:t>	90</a:t>
            </a:r>
            <a:r>
              <a:rPr lang="en-US" sz="2000" dirty="0"/>
              <a:t>	Urban and Regional Planners</a:t>
            </a:r>
          </a:p>
          <a:p>
            <a:pPr marL="0" indent="0">
              <a:buNone/>
              <a:tabLst>
                <a:tab pos="1306513" algn="r"/>
                <a:tab pos="1474788" algn="l"/>
              </a:tabLst>
            </a:pPr>
            <a:r>
              <a:rPr lang="en-US" sz="2000" dirty="0" smtClean="0"/>
              <a:t>	70</a:t>
            </a:r>
            <a:r>
              <a:rPr lang="en-US" sz="2000" dirty="0"/>
              <a:t>	Industrial-Organizational Psychologists</a:t>
            </a:r>
          </a:p>
          <a:p>
            <a:pPr marL="0" indent="0">
              <a:buNone/>
              <a:tabLst>
                <a:tab pos="1306513" algn="r"/>
                <a:tab pos="1474788" algn="l"/>
              </a:tabLst>
            </a:pPr>
            <a:r>
              <a:rPr lang="en-US" sz="2000" dirty="0" smtClean="0"/>
              <a:t>	60</a:t>
            </a:r>
            <a:r>
              <a:rPr lang="en-US" sz="2000" dirty="0"/>
              <a:t>	Economists</a:t>
            </a:r>
          </a:p>
          <a:p>
            <a:pPr marL="0" indent="0">
              <a:buNone/>
              <a:tabLst>
                <a:tab pos="1306513" algn="r"/>
                <a:tab pos="1474788" algn="l"/>
              </a:tabLst>
            </a:pPr>
            <a:r>
              <a:rPr lang="en-US" sz="2000" dirty="0" smtClean="0"/>
              <a:t>	60</a:t>
            </a:r>
            <a:r>
              <a:rPr lang="en-US" sz="2000" dirty="0"/>
              <a:t>	Anthropologists and Archeologists</a:t>
            </a:r>
          </a:p>
          <a:p>
            <a:pPr marL="0" indent="0">
              <a:buNone/>
              <a:tabLst>
                <a:tab pos="1306513" algn="r"/>
                <a:tab pos="1474788" algn="l"/>
              </a:tabLst>
            </a:pPr>
            <a:r>
              <a:rPr lang="en-US" sz="2000" dirty="0" smtClean="0"/>
              <a:t>	60</a:t>
            </a:r>
            <a:r>
              <a:rPr lang="en-US" sz="2000" dirty="0"/>
              <a:t>	Marriage and Family Therapists</a:t>
            </a:r>
          </a:p>
          <a:p>
            <a:pPr marL="0" indent="0">
              <a:buNone/>
              <a:tabLst>
                <a:tab pos="1306513" algn="r"/>
                <a:tab pos="1474788" algn="l"/>
              </a:tabLst>
            </a:pPr>
            <a:r>
              <a:rPr lang="en-US" sz="2000" dirty="0" smtClean="0"/>
              <a:t>	50</a:t>
            </a:r>
            <a:r>
              <a:rPr lang="en-US" sz="2000" dirty="0"/>
              <a:t>	Curators</a:t>
            </a:r>
          </a:p>
          <a:p>
            <a:pPr marL="0" indent="0">
              <a:buNone/>
              <a:tabLst>
                <a:tab pos="1306513" algn="r"/>
                <a:tab pos="1474788" algn="l"/>
              </a:tabLst>
            </a:pPr>
            <a:r>
              <a:rPr lang="en-US" sz="2000" dirty="0" smtClean="0"/>
              <a:t>	30</a:t>
            </a:r>
            <a:r>
              <a:rPr lang="en-US" sz="2000" dirty="0"/>
              <a:t>	Museum Technicians and Conservators</a:t>
            </a:r>
          </a:p>
          <a:p>
            <a:pPr marL="0" indent="0">
              <a:buNone/>
              <a:tabLst>
                <a:tab pos="1306513" algn="r"/>
                <a:tab pos="1474788" algn="l"/>
              </a:tabLst>
            </a:pPr>
            <a:r>
              <a:rPr lang="en-US" sz="2000" dirty="0" smtClean="0"/>
              <a:t>	20</a:t>
            </a:r>
            <a:r>
              <a:rPr lang="en-US" sz="2000" dirty="0"/>
              <a:t>	Hydrologists</a:t>
            </a:r>
          </a:p>
          <a:p>
            <a:pPr marL="0" indent="0">
              <a:buNone/>
              <a:tabLst>
                <a:tab pos="1306513" algn="r"/>
                <a:tab pos="1474788" algn="l"/>
              </a:tabLst>
            </a:pPr>
            <a:r>
              <a:rPr lang="en-US" sz="2000" dirty="0" smtClean="0"/>
              <a:t>	20</a:t>
            </a:r>
            <a:r>
              <a:rPr lang="en-US" sz="2000" dirty="0"/>
              <a:t>	</a:t>
            </a:r>
            <a:r>
              <a:rPr lang="en-US" sz="2000" dirty="0" smtClean="0"/>
              <a:t>Sociologists</a:t>
            </a:r>
            <a:endParaRPr lang="en-US" sz="2000" dirty="0"/>
          </a:p>
          <a:p>
            <a:pPr marL="0" indent="0">
              <a:buNone/>
              <a:tabLst>
                <a:tab pos="1306513" algn="r"/>
                <a:tab pos="1474788" algn="l"/>
              </a:tabLst>
            </a:pPr>
            <a:r>
              <a:rPr lang="en-US" sz="2000" dirty="0" smtClean="0"/>
              <a:t>	20</a:t>
            </a:r>
            <a:r>
              <a:rPr lang="en-US" sz="2000" dirty="0"/>
              <a:t>	Home Economics Teachers, Postsecondary</a:t>
            </a:r>
          </a:p>
          <a:p>
            <a:pPr marL="0" indent="0">
              <a:buNone/>
              <a:tabLst>
                <a:tab pos="1306513" algn="r"/>
                <a:tab pos="1474788" algn="l"/>
              </a:tabLst>
            </a:pPr>
            <a:r>
              <a:rPr lang="en-US" sz="2000" dirty="0" smtClean="0"/>
              <a:t>	20</a:t>
            </a:r>
            <a:r>
              <a:rPr lang="en-US" sz="2000" dirty="0"/>
              <a:t>	Archivists</a:t>
            </a:r>
          </a:p>
          <a:p>
            <a:pPr marL="0" indent="0">
              <a:buNone/>
              <a:tabLst>
                <a:tab pos="1306513" algn="r"/>
                <a:tab pos="1474788" algn="l"/>
              </a:tabLst>
            </a:pPr>
            <a:r>
              <a:rPr lang="en-US" sz="2000" dirty="0" smtClean="0"/>
              <a:t>	10</a:t>
            </a:r>
            <a:r>
              <a:rPr lang="en-US" sz="2000" dirty="0"/>
              <a:t>	Mathematicians</a:t>
            </a:r>
          </a:p>
          <a:p>
            <a:pPr marL="0" indent="0">
              <a:buNone/>
              <a:tabLst>
                <a:tab pos="1306513" algn="r"/>
                <a:tab pos="1474788" algn="l"/>
              </a:tabLst>
            </a:pPr>
            <a:r>
              <a:rPr lang="en-US" sz="2000" dirty="0" smtClean="0"/>
              <a:t>	10</a:t>
            </a:r>
            <a:r>
              <a:rPr lang="en-US" sz="2000" dirty="0"/>
              <a:t>	Epidemiologists</a:t>
            </a:r>
          </a:p>
          <a:p>
            <a:pPr marL="0" indent="0">
              <a:buNone/>
              <a:tabLst>
                <a:tab pos="1306513" algn="r"/>
                <a:tab pos="1474788" algn="l"/>
              </a:tabLst>
            </a:pPr>
            <a:r>
              <a:rPr lang="en-US" sz="2000" dirty="0" smtClean="0"/>
              <a:t>	10</a:t>
            </a:r>
            <a:r>
              <a:rPr lang="en-US" sz="2000" dirty="0"/>
              <a:t>	Historians</a:t>
            </a:r>
          </a:p>
        </p:txBody>
      </p:sp>
    </p:spTree>
    <p:extLst>
      <p:ext uri="{BB962C8B-B14F-4D97-AF65-F5344CB8AC3E}">
        <p14:creationId xmlns:p14="http://schemas.microsoft.com/office/powerpoint/2010/main" val="21107926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Doctorate Degree</a:t>
            </a:r>
            <a:r>
              <a:rPr lang="en-US" sz="21100" dirty="0">
                <a:solidFill>
                  <a:srgbClr val="000000"/>
                </a:solidFill>
                <a:latin typeface="Franklin Gothic Medium" charset="0"/>
              </a:rPr>
              <a:t/>
            </a:r>
            <a:br>
              <a:rPr lang="en-US" sz="21100" dirty="0">
                <a:solidFill>
                  <a:srgbClr val="000000"/>
                </a:solidFill>
                <a:latin typeface="Franklin Gothic Medium" charset="0"/>
              </a:rPr>
            </a:br>
            <a:r>
              <a:rPr lang="en-US" sz="2000" i="1" dirty="0">
                <a:solidFill>
                  <a:srgbClr val="000000"/>
                </a:solidFill>
                <a:latin typeface="Arial" charset="0"/>
              </a:rPr>
              <a:t>(Total Change in Positions Projected from 2012 - 2022)</a:t>
            </a:r>
            <a:endParaRPr lang="en-US" sz="2000" dirty="0"/>
          </a:p>
        </p:txBody>
      </p:sp>
      <p:sp>
        <p:nvSpPr>
          <p:cNvPr id="6" name="Content Placeholder 5"/>
          <p:cNvSpPr>
            <a:spLocks noGrp="1"/>
          </p:cNvSpPr>
          <p:nvPr>
            <p:ph idx="1"/>
          </p:nvPr>
        </p:nvSpPr>
        <p:spPr>
          <a:xfrm>
            <a:off x="-152400" y="1600200"/>
            <a:ext cx="13487400" cy="5257800"/>
          </a:xfrm>
        </p:spPr>
        <p:txBody>
          <a:bodyPr>
            <a:noAutofit/>
          </a:bodyPr>
          <a:lstStyle/>
          <a:p>
            <a:pPr marL="0" indent="0">
              <a:buNone/>
              <a:tabLst>
                <a:tab pos="1306513" algn="r"/>
                <a:tab pos="1474788" algn="l"/>
              </a:tabLst>
            </a:pPr>
            <a:r>
              <a:rPr lang="en-US" sz="2000" dirty="0" smtClean="0"/>
              <a:t>	1060</a:t>
            </a:r>
            <a:r>
              <a:rPr lang="en-US" sz="2000" dirty="0"/>
              <a:t>	Medical Scientists, Except Epidemiologists</a:t>
            </a:r>
          </a:p>
          <a:p>
            <a:pPr marL="0" indent="0">
              <a:buNone/>
              <a:tabLst>
                <a:tab pos="1306513" algn="r"/>
                <a:tab pos="1474788" algn="l"/>
              </a:tabLst>
            </a:pPr>
            <a:r>
              <a:rPr lang="en-US" sz="2000" dirty="0" smtClean="0"/>
              <a:t>	690</a:t>
            </a:r>
            <a:r>
              <a:rPr lang="en-US" sz="2000" dirty="0"/>
              <a:t>	Nursing Instructors and Teachers, Postsecondary</a:t>
            </a:r>
          </a:p>
          <a:p>
            <a:pPr marL="0" indent="0">
              <a:buNone/>
              <a:tabLst>
                <a:tab pos="1306513" algn="r"/>
                <a:tab pos="1474788" algn="l"/>
              </a:tabLst>
            </a:pPr>
            <a:r>
              <a:rPr lang="en-US" sz="2000" dirty="0" smtClean="0"/>
              <a:t>	570</a:t>
            </a:r>
            <a:r>
              <a:rPr lang="en-US" sz="2000" dirty="0"/>
              <a:t>	Clinical, Counseling, and School Psychologists</a:t>
            </a:r>
          </a:p>
          <a:p>
            <a:pPr marL="0" indent="0">
              <a:buNone/>
              <a:tabLst>
                <a:tab pos="1306513" algn="r"/>
                <a:tab pos="1474788" algn="l"/>
              </a:tabLst>
            </a:pPr>
            <a:r>
              <a:rPr lang="en-US" sz="2000" dirty="0" smtClean="0"/>
              <a:t>	470</a:t>
            </a:r>
            <a:r>
              <a:rPr lang="en-US" sz="2000" dirty="0"/>
              <a:t>	Postsecondary Teachers, All Other</a:t>
            </a:r>
          </a:p>
          <a:p>
            <a:pPr marL="0" indent="0">
              <a:buNone/>
              <a:tabLst>
                <a:tab pos="1306513" algn="r"/>
                <a:tab pos="1474788" algn="l"/>
              </a:tabLst>
            </a:pPr>
            <a:r>
              <a:rPr lang="en-US" sz="2000" dirty="0" smtClean="0"/>
              <a:t>	350</a:t>
            </a:r>
            <a:r>
              <a:rPr lang="en-US" sz="2000" dirty="0"/>
              <a:t>	Biological Science Teachers, Postsecondary</a:t>
            </a:r>
          </a:p>
          <a:p>
            <a:pPr marL="0" indent="0">
              <a:buNone/>
              <a:tabLst>
                <a:tab pos="1306513" algn="r"/>
                <a:tab pos="1474788" algn="l"/>
              </a:tabLst>
            </a:pPr>
            <a:r>
              <a:rPr lang="en-US" sz="2000" dirty="0" smtClean="0"/>
              <a:t>	280</a:t>
            </a:r>
            <a:r>
              <a:rPr lang="en-US" sz="2000" dirty="0"/>
              <a:t>	Education Teachers, Postsecondary</a:t>
            </a:r>
          </a:p>
          <a:p>
            <a:pPr marL="0" indent="0">
              <a:buNone/>
              <a:tabLst>
                <a:tab pos="1306513" algn="r"/>
                <a:tab pos="1474788" algn="l"/>
              </a:tabLst>
            </a:pPr>
            <a:r>
              <a:rPr lang="en-US" sz="2000" dirty="0" smtClean="0"/>
              <a:t>	220</a:t>
            </a:r>
            <a:r>
              <a:rPr lang="en-US" sz="2000" dirty="0"/>
              <a:t>	Criminal Justice and Law Enforcement Teachers, Postsecondary</a:t>
            </a:r>
          </a:p>
          <a:p>
            <a:pPr marL="0" indent="0">
              <a:buNone/>
              <a:tabLst>
                <a:tab pos="1306513" algn="r"/>
                <a:tab pos="1474788" algn="l"/>
              </a:tabLst>
            </a:pPr>
            <a:r>
              <a:rPr lang="en-US" sz="2000" dirty="0" smtClean="0"/>
              <a:t>	190</a:t>
            </a:r>
            <a:r>
              <a:rPr lang="en-US" sz="2000" dirty="0"/>
              <a:t>	Computer Science Teachers, Postsecondary</a:t>
            </a:r>
          </a:p>
          <a:p>
            <a:pPr marL="0" indent="0">
              <a:buNone/>
              <a:tabLst>
                <a:tab pos="1306513" algn="r"/>
                <a:tab pos="1474788" algn="l"/>
              </a:tabLst>
            </a:pPr>
            <a:r>
              <a:rPr lang="en-US" sz="2000" dirty="0" smtClean="0"/>
              <a:t>	170</a:t>
            </a:r>
            <a:r>
              <a:rPr lang="en-US" sz="2000" dirty="0"/>
              <a:t>	Philosophy and Religion Teachers, Postsecondary</a:t>
            </a:r>
          </a:p>
          <a:p>
            <a:pPr marL="0" indent="0">
              <a:buNone/>
              <a:tabLst>
                <a:tab pos="1306513" algn="r"/>
                <a:tab pos="1474788" algn="l"/>
              </a:tabLst>
            </a:pPr>
            <a:r>
              <a:rPr lang="en-US" sz="2000" dirty="0" smtClean="0"/>
              <a:t>	160</a:t>
            </a:r>
            <a:r>
              <a:rPr lang="en-US" sz="2000" dirty="0"/>
              <a:t>	Psychology Teachers, Postsecondary</a:t>
            </a:r>
          </a:p>
          <a:p>
            <a:pPr marL="0" indent="0">
              <a:buNone/>
              <a:tabLst>
                <a:tab pos="1306513" algn="r"/>
                <a:tab pos="1474788" algn="l"/>
              </a:tabLst>
            </a:pPr>
            <a:r>
              <a:rPr lang="en-US" sz="2000" dirty="0" smtClean="0"/>
              <a:t>	130</a:t>
            </a:r>
            <a:r>
              <a:rPr lang="en-US" sz="2000" dirty="0"/>
              <a:t>	Biochemists and Biophysicists</a:t>
            </a:r>
          </a:p>
          <a:p>
            <a:pPr marL="0" indent="0">
              <a:buNone/>
              <a:tabLst>
                <a:tab pos="1306513" algn="r"/>
                <a:tab pos="1474788" algn="l"/>
              </a:tabLst>
            </a:pPr>
            <a:r>
              <a:rPr lang="en-US" sz="2000" dirty="0" smtClean="0"/>
              <a:t>	130</a:t>
            </a:r>
            <a:r>
              <a:rPr lang="en-US" sz="2000" dirty="0"/>
              <a:t>	History Teachers, Postsecondary</a:t>
            </a:r>
          </a:p>
          <a:p>
            <a:pPr marL="0" indent="0">
              <a:buNone/>
              <a:tabLst>
                <a:tab pos="1306513" algn="r"/>
                <a:tab pos="1474788" algn="l"/>
              </a:tabLst>
            </a:pPr>
            <a:r>
              <a:rPr lang="en-US" sz="2000" dirty="0" smtClean="0"/>
              <a:t>	120</a:t>
            </a:r>
            <a:r>
              <a:rPr lang="en-US" sz="2000" dirty="0"/>
              <a:t>	Chemistry Teachers, Postsecondary</a:t>
            </a:r>
          </a:p>
          <a:p>
            <a:pPr marL="0" indent="0">
              <a:buNone/>
              <a:tabLst>
                <a:tab pos="1306513" algn="r"/>
                <a:tab pos="1474788" algn="l"/>
              </a:tabLst>
            </a:pPr>
            <a:r>
              <a:rPr lang="en-US" sz="2000" dirty="0" smtClean="0"/>
              <a:t>	100</a:t>
            </a:r>
            <a:r>
              <a:rPr lang="en-US" sz="2000" dirty="0"/>
              <a:t>	Communications Teachers, Postsecondary</a:t>
            </a:r>
          </a:p>
          <a:p>
            <a:pPr marL="0" indent="0">
              <a:buNone/>
              <a:tabLst>
                <a:tab pos="1306513" algn="r"/>
                <a:tab pos="1474788" algn="l"/>
              </a:tabLst>
            </a:pPr>
            <a:r>
              <a:rPr lang="en-US" sz="2000" dirty="0" smtClean="0"/>
              <a:t>	90</a:t>
            </a:r>
            <a:r>
              <a:rPr lang="en-US" sz="2000" dirty="0"/>
              <a:t>	Engineering Teachers, Postsecondary</a:t>
            </a:r>
          </a:p>
          <a:p>
            <a:pPr marL="0" indent="0">
              <a:buNone/>
              <a:tabLst>
                <a:tab pos="1306513" algn="r"/>
                <a:tab pos="1474788" algn="l"/>
              </a:tabLst>
            </a:pPr>
            <a:r>
              <a:rPr lang="en-US" sz="2000" dirty="0" smtClean="0"/>
              <a:t>	80</a:t>
            </a:r>
            <a:r>
              <a:rPr lang="en-US" sz="2000" dirty="0"/>
              <a:t>	Sociology Teachers, Postsecondary</a:t>
            </a:r>
          </a:p>
          <a:p>
            <a:pPr marL="0" indent="0">
              <a:buNone/>
              <a:tabLst>
                <a:tab pos="1306513" algn="r"/>
                <a:tab pos="1474788" algn="l"/>
              </a:tabLst>
            </a:pPr>
            <a:r>
              <a:rPr lang="en-US" sz="2000" dirty="0" smtClean="0"/>
              <a:t>	70</a:t>
            </a:r>
            <a:r>
              <a:rPr lang="en-US" sz="2000" dirty="0"/>
              <a:t>	Political Science Teachers, Postsecondary</a:t>
            </a:r>
          </a:p>
          <a:p>
            <a:pPr marL="0" indent="0">
              <a:buNone/>
              <a:tabLst>
                <a:tab pos="1306513" algn="r"/>
                <a:tab pos="1474788" algn="l"/>
              </a:tabLst>
            </a:pPr>
            <a:r>
              <a:rPr lang="en-US" sz="2000" dirty="0" smtClean="0"/>
              <a:t>	50</a:t>
            </a:r>
            <a:r>
              <a:rPr lang="en-US" sz="2000" dirty="0"/>
              <a:t>	Physics Teachers, Postsecondary</a:t>
            </a:r>
          </a:p>
          <a:p>
            <a:pPr marL="0" indent="0">
              <a:buNone/>
              <a:tabLst>
                <a:tab pos="1306513" algn="r"/>
                <a:tab pos="1474788" algn="l"/>
              </a:tabLst>
            </a:pPr>
            <a:r>
              <a:rPr lang="en-US" sz="2000" dirty="0" smtClean="0"/>
              <a:t>	50</a:t>
            </a:r>
            <a:r>
              <a:rPr lang="en-US" sz="2000" dirty="0"/>
              <a:t>	</a:t>
            </a:r>
            <a:r>
              <a:rPr lang="en-US" sz="2000" dirty="0" smtClean="0"/>
              <a:t>Economics </a:t>
            </a:r>
            <a:r>
              <a:rPr lang="en-US" sz="2000" dirty="0"/>
              <a:t>Teachers, Postsecondary</a:t>
            </a:r>
          </a:p>
          <a:p>
            <a:pPr marL="0" indent="0">
              <a:buNone/>
              <a:tabLst>
                <a:tab pos="1306513" algn="r"/>
                <a:tab pos="1474788" algn="l"/>
              </a:tabLst>
            </a:pPr>
            <a:r>
              <a:rPr lang="en-US" sz="2000" dirty="0" smtClean="0"/>
              <a:t>	50</a:t>
            </a:r>
            <a:r>
              <a:rPr lang="en-US" sz="2000" dirty="0"/>
              <a:t>	Social Work Teachers, Postsecondary</a:t>
            </a:r>
          </a:p>
          <a:p>
            <a:pPr marL="0" indent="0">
              <a:buNone/>
              <a:tabLst>
                <a:tab pos="1306513" algn="r"/>
                <a:tab pos="1474788" algn="l"/>
              </a:tabLst>
            </a:pPr>
            <a:r>
              <a:rPr lang="en-US" sz="2000" dirty="0" smtClean="0"/>
              <a:t>	40</a:t>
            </a:r>
            <a:r>
              <a:rPr lang="en-US" sz="2000" dirty="0"/>
              <a:t>	Microbiologists</a:t>
            </a:r>
          </a:p>
          <a:p>
            <a:pPr marL="0" indent="0">
              <a:buNone/>
              <a:tabLst>
                <a:tab pos="1306513" algn="r"/>
                <a:tab pos="1474788" algn="l"/>
              </a:tabLst>
            </a:pPr>
            <a:r>
              <a:rPr lang="en-US" sz="2000" dirty="0" smtClean="0"/>
              <a:t>	40</a:t>
            </a:r>
            <a:r>
              <a:rPr lang="en-US" sz="2000" dirty="0"/>
              <a:t>	Physicists</a:t>
            </a:r>
          </a:p>
          <a:p>
            <a:pPr marL="0" indent="0">
              <a:buNone/>
              <a:tabLst>
                <a:tab pos="1306513" algn="r"/>
                <a:tab pos="1474788" algn="l"/>
              </a:tabLst>
            </a:pPr>
            <a:r>
              <a:rPr lang="en-US" sz="2000" dirty="0" smtClean="0"/>
              <a:t>	40</a:t>
            </a:r>
            <a:r>
              <a:rPr lang="en-US" sz="2000" dirty="0"/>
              <a:t>	Atmospheric, Earth, Marine, and Space Sciences Teachers, Postsecondary</a:t>
            </a:r>
          </a:p>
          <a:p>
            <a:pPr marL="0" indent="0">
              <a:buNone/>
              <a:tabLst>
                <a:tab pos="1306513" algn="r"/>
                <a:tab pos="1474788" algn="l"/>
              </a:tabLst>
            </a:pPr>
            <a:r>
              <a:rPr lang="en-US" sz="2000" dirty="0" smtClean="0"/>
              <a:t>	40</a:t>
            </a:r>
            <a:r>
              <a:rPr lang="en-US" sz="2000" dirty="0"/>
              <a:t>	Area, Ethnic, and Cultural Studies Teachers, Postsecondary</a:t>
            </a:r>
          </a:p>
          <a:p>
            <a:pPr marL="0" indent="0">
              <a:buNone/>
              <a:tabLst>
                <a:tab pos="1306513" algn="r"/>
                <a:tab pos="1474788" algn="l"/>
              </a:tabLst>
            </a:pPr>
            <a:r>
              <a:rPr lang="en-US" sz="2000" dirty="0" smtClean="0"/>
              <a:t>	40</a:t>
            </a:r>
            <a:r>
              <a:rPr lang="en-US" sz="2000" dirty="0"/>
              <a:t>	Social Sciences Teachers, Postsecondary, All Other</a:t>
            </a:r>
          </a:p>
          <a:p>
            <a:pPr marL="0" indent="0">
              <a:buNone/>
              <a:tabLst>
                <a:tab pos="1306513" algn="r"/>
                <a:tab pos="1474788" algn="l"/>
              </a:tabLst>
            </a:pPr>
            <a:r>
              <a:rPr lang="en-US" sz="2000" dirty="0" smtClean="0"/>
              <a:t>	30</a:t>
            </a:r>
            <a:r>
              <a:rPr lang="en-US" sz="2000" dirty="0"/>
              <a:t>	Computer and Information Research Scientists</a:t>
            </a:r>
          </a:p>
          <a:p>
            <a:pPr marL="0" indent="0">
              <a:buNone/>
              <a:tabLst>
                <a:tab pos="1306513" algn="r"/>
                <a:tab pos="1474788" algn="l"/>
              </a:tabLst>
            </a:pPr>
            <a:r>
              <a:rPr lang="en-US" sz="2000" dirty="0" smtClean="0"/>
              <a:t>	20</a:t>
            </a:r>
            <a:r>
              <a:rPr lang="en-US" sz="2000" dirty="0"/>
              <a:t>	Architecture Teachers, Postsecondary</a:t>
            </a:r>
          </a:p>
          <a:p>
            <a:pPr marL="0" indent="0">
              <a:buNone/>
              <a:tabLst>
                <a:tab pos="1306513" algn="r"/>
                <a:tab pos="1474788" algn="l"/>
              </a:tabLst>
            </a:pPr>
            <a:r>
              <a:rPr lang="en-US" sz="2000" dirty="0" smtClean="0"/>
              <a:t>	20</a:t>
            </a:r>
            <a:r>
              <a:rPr lang="en-US" sz="2000" dirty="0"/>
              <a:t>	Environmental Science Teachers, Postsecondary</a:t>
            </a:r>
          </a:p>
          <a:p>
            <a:pPr marL="0" indent="0">
              <a:buNone/>
              <a:tabLst>
                <a:tab pos="1306513" algn="r"/>
                <a:tab pos="1474788" algn="l"/>
              </a:tabLst>
            </a:pPr>
            <a:r>
              <a:rPr lang="en-US" sz="2000" dirty="0" smtClean="0"/>
              <a:t>	20</a:t>
            </a:r>
            <a:r>
              <a:rPr lang="en-US" sz="2000" dirty="0"/>
              <a:t>	Anthropology and Archeology Teachers, Postsecondary</a:t>
            </a:r>
          </a:p>
          <a:p>
            <a:pPr marL="0" indent="0">
              <a:buNone/>
              <a:tabLst>
                <a:tab pos="1306513" algn="r"/>
                <a:tab pos="1474788" algn="l"/>
              </a:tabLst>
            </a:pPr>
            <a:r>
              <a:rPr lang="en-US" sz="2000" dirty="0" smtClean="0"/>
              <a:t>	20</a:t>
            </a:r>
            <a:r>
              <a:rPr lang="en-US" sz="2000" dirty="0"/>
              <a:t>	Geography Teachers, Postsecondary</a:t>
            </a:r>
          </a:p>
          <a:p>
            <a:pPr marL="0" indent="0">
              <a:buNone/>
              <a:tabLst>
                <a:tab pos="1306513" algn="r"/>
                <a:tab pos="1474788" algn="l"/>
              </a:tabLst>
            </a:pPr>
            <a:r>
              <a:rPr lang="en-US" sz="2000" dirty="0" smtClean="0"/>
              <a:t>	10</a:t>
            </a:r>
            <a:r>
              <a:rPr lang="en-US" sz="2000" dirty="0"/>
              <a:t>	Library Science Teachers, Postsecondary</a:t>
            </a:r>
          </a:p>
          <a:p>
            <a:pPr marL="0" indent="0">
              <a:buNone/>
              <a:tabLst>
                <a:tab pos="1306513" algn="r"/>
                <a:tab pos="1474788" algn="l"/>
              </a:tabLst>
            </a:pPr>
            <a:r>
              <a:rPr lang="en-US" sz="2000" dirty="0" smtClean="0"/>
              <a:t>	0</a:t>
            </a:r>
            <a:r>
              <a:rPr lang="en-US" sz="2000" dirty="0"/>
              <a:t>	Forestry and Conservation Science Teachers, Postsecondary</a:t>
            </a:r>
          </a:p>
          <a:p>
            <a:pPr marL="0" indent="0">
              <a:buNone/>
              <a:tabLst>
                <a:tab pos="1306513" algn="r"/>
                <a:tab pos="1474788" algn="l"/>
              </a:tabLst>
            </a:pPr>
            <a:endParaRPr lang="en-US" sz="2000" dirty="0"/>
          </a:p>
        </p:txBody>
      </p:sp>
    </p:spTree>
    <p:extLst>
      <p:ext uri="{BB962C8B-B14F-4D97-AF65-F5344CB8AC3E}">
        <p14:creationId xmlns:p14="http://schemas.microsoft.com/office/powerpoint/2010/main" val="19268900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Professional Degree</a:t>
            </a:r>
            <a:endParaRPr lang="en-US" dirty="0"/>
          </a:p>
        </p:txBody>
      </p:sp>
      <p:sp>
        <p:nvSpPr>
          <p:cNvPr id="6" name="Content Placeholder 5"/>
          <p:cNvSpPr>
            <a:spLocks noGrp="1"/>
          </p:cNvSpPr>
          <p:nvPr>
            <p:ph idx="1"/>
          </p:nvPr>
        </p:nvSpPr>
        <p:spPr>
          <a:xfrm>
            <a:off x="-152400" y="1600200"/>
            <a:ext cx="13335000" cy="5257800"/>
          </a:xfrm>
        </p:spPr>
        <p:txBody>
          <a:bodyPr>
            <a:noAutofit/>
          </a:bodyPr>
          <a:lstStyle/>
          <a:p>
            <a:pPr marL="0" indent="0">
              <a:buNone/>
              <a:tabLst>
                <a:tab pos="1306513" algn="r"/>
                <a:tab pos="1474788" algn="l"/>
              </a:tabLst>
            </a:pPr>
            <a:r>
              <a:rPr lang="en-US" sz="2000" dirty="0" smtClean="0"/>
              <a:t>	2690</a:t>
            </a:r>
            <a:r>
              <a:rPr lang="en-US" sz="2000" dirty="0"/>
              <a:t>	Lawyers</a:t>
            </a:r>
          </a:p>
          <a:p>
            <a:pPr marL="0" indent="0">
              <a:buNone/>
              <a:tabLst>
                <a:tab pos="1306513" algn="r"/>
                <a:tab pos="1474788" algn="l"/>
              </a:tabLst>
            </a:pPr>
            <a:r>
              <a:rPr lang="en-US" sz="2000" dirty="0" smtClean="0"/>
              <a:t>	1850</a:t>
            </a:r>
            <a:r>
              <a:rPr lang="en-US" sz="2000" dirty="0"/>
              <a:t>	Physicians and Surgeons, All Other</a:t>
            </a:r>
          </a:p>
          <a:p>
            <a:pPr marL="0" indent="0">
              <a:buNone/>
              <a:tabLst>
                <a:tab pos="1306513" algn="r"/>
                <a:tab pos="1474788" algn="l"/>
              </a:tabLst>
            </a:pPr>
            <a:r>
              <a:rPr lang="en-US" sz="2000" dirty="0" smtClean="0"/>
              <a:t>	1550</a:t>
            </a:r>
            <a:r>
              <a:rPr lang="en-US" sz="2000" dirty="0"/>
              <a:t>	Pharmacists</a:t>
            </a:r>
          </a:p>
          <a:p>
            <a:pPr marL="0" indent="0">
              <a:buNone/>
              <a:tabLst>
                <a:tab pos="1306513" algn="r"/>
                <a:tab pos="1474788" algn="l"/>
              </a:tabLst>
            </a:pPr>
            <a:r>
              <a:rPr lang="en-US" sz="2000" dirty="0" smtClean="0"/>
              <a:t>	1220</a:t>
            </a:r>
            <a:r>
              <a:rPr lang="en-US" sz="2000" dirty="0"/>
              <a:t>	Dentists, General</a:t>
            </a:r>
          </a:p>
          <a:p>
            <a:pPr marL="0" indent="0">
              <a:buNone/>
              <a:tabLst>
                <a:tab pos="1306513" algn="r"/>
                <a:tab pos="1474788" algn="l"/>
              </a:tabLst>
            </a:pPr>
            <a:r>
              <a:rPr lang="en-US" sz="2000" dirty="0" smtClean="0"/>
              <a:t>	760</a:t>
            </a:r>
            <a:r>
              <a:rPr lang="en-US" sz="2000" dirty="0"/>
              <a:t>	Family and General Practitioners</a:t>
            </a:r>
          </a:p>
          <a:p>
            <a:pPr marL="0" indent="0">
              <a:buNone/>
              <a:tabLst>
                <a:tab pos="1306513" algn="r"/>
                <a:tab pos="1474788" algn="l"/>
              </a:tabLst>
            </a:pPr>
            <a:r>
              <a:rPr lang="en-US" sz="2000" dirty="0" smtClean="0"/>
              <a:t>	500</a:t>
            </a:r>
            <a:r>
              <a:rPr lang="en-US" sz="2000" dirty="0"/>
              <a:t>	Surgeons</a:t>
            </a:r>
          </a:p>
          <a:p>
            <a:pPr marL="0" indent="0">
              <a:buNone/>
              <a:tabLst>
                <a:tab pos="1306513" algn="r"/>
                <a:tab pos="1474788" algn="l"/>
              </a:tabLst>
            </a:pPr>
            <a:r>
              <a:rPr lang="en-US" sz="2000" dirty="0" smtClean="0"/>
              <a:t>	420</a:t>
            </a:r>
            <a:r>
              <a:rPr lang="en-US" sz="2000" dirty="0"/>
              <a:t>	Veterinarians</a:t>
            </a:r>
          </a:p>
          <a:p>
            <a:pPr marL="0" indent="0">
              <a:buNone/>
              <a:tabLst>
                <a:tab pos="1306513" algn="r"/>
                <a:tab pos="1474788" algn="l"/>
              </a:tabLst>
            </a:pPr>
            <a:r>
              <a:rPr lang="en-US" sz="2000" dirty="0" smtClean="0"/>
              <a:t>	250</a:t>
            </a:r>
            <a:r>
              <a:rPr lang="en-US" sz="2000" dirty="0"/>
              <a:t>	Anesthesiologists</a:t>
            </a:r>
          </a:p>
          <a:p>
            <a:pPr marL="0" indent="0">
              <a:buNone/>
              <a:tabLst>
                <a:tab pos="1306513" algn="r"/>
                <a:tab pos="1474788" algn="l"/>
              </a:tabLst>
            </a:pPr>
            <a:r>
              <a:rPr lang="en-US" sz="2000" dirty="0" smtClean="0"/>
              <a:t>	190</a:t>
            </a:r>
            <a:r>
              <a:rPr lang="en-US" sz="2000" dirty="0"/>
              <a:t>	Internists, General</a:t>
            </a:r>
          </a:p>
          <a:p>
            <a:pPr marL="0" indent="0">
              <a:buNone/>
              <a:tabLst>
                <a:tab pos="1306513" algn="r"/>
                <a:tab pos="1474788" algn="l"/>
              </a:tabLst>
            </a:pPr>
            <a:r>
              <a:rPr lang="en-US" sz="2000" dirty="0" smtClean="0"/>
              <a:t>	170</a:t>
            </a:r>
            <a:r>
              <a:rPr lang="en-US" sz="2000" dirty="0"/>
              <a:t>	Obstetricians and Gynecologists</a:t>
            </a:r>
          </a:p>
          <a:p>
            <a:pPr marL="0" indent="0">
              <a:buNone/>
              <a:tabLst>
                <a:tab pos="1306513" algn="r"/>
                <a:tab pos="1474788" algn="l"/>
              </a:tabLst>
            </a:pPr>
            <a:r>
              <a:rPr lang="en-US" sz="2000" dirty="0" smtClean="0"/>
              <a:t>	150</a:t>
            </a:r>
            <a:r>
              <a:rPr lang="en-US" sz="2000" dirty="0"/>
              <a:t>	Optometrists</a:t>
            </a:r>
          </a:p>
          <a:p>
            <a:pPr marL="0" indent="0">
              <a:buNone/>
              <a:tabLst>
                <a:tab pos="1306513" algn="r"/>
                <a:tab pos="1474788" algn="l"/>
              </a:tabLst>
            </a:pPr>
            <a:r>
              <a:rPr lang="en-US" sz="2000" dirty="0" smtClean="0"/>
              <a:t>	130</a:t>
            </a:r>
            <a:r>
              <a:rPr lang="en-US" sz="2000" dirty="0"/>
              <a:t>	Pediatricians, General</a:t>
            </a:r>
          </a:p>
          <a:p>
            <a:pPr marL="0" indent="0">
              <a:buNone/>
              <a:tabLst>
                <a:tab pos="1306513" algn="r"/>
                <a:tab pos="1474788" algn="l"/>
              </a:tabLst>
            </a:pPr>
            <a:r>
              <a:rPr lang="en-US" sz="2000" dirty="0" smtClean="0"/>
              <a:t>	110</a:t>
            </a:r>
            <a:r>
              <a:rPr lang="en-US" sz="2000" dirty="0"/>
              <a:t>	Chiropractors</a:t>
            </a:r>
          </a:p>
          <a:p>
            <a:pPr marL="0" indent="0">
              <a:buNone/>
              <a:tabLst>
                <a:tab pos="1306513" algn="r"/>
                <a:tab pos="1474788" algn="l"/>
              </a:tabLst>
            </a:pPr>
            <a:r>
              <a:rPr lang="en-US" sz="2000" dirty="0" smtClean="0"/>
              <a:t>	110</a:t>
            </a:r>
            <a:r>
              <a:rPr lang="en-US" sz="2000" dirty="0"/>
              <a:t>	Psychiatrists</a:t>
            </a:r>
          </a:p>
          <a:p>
            <a:pPr marL="0" indent="0">
              <a:buNone/>
              <a:tabLst>
                <a:tab pos="1306513" algn="r"/>
                <a:tab pos="1474788" algn="l"/>
              </a:tabLst>
            </a:pPr>
            <a:r>
              <a:rPr lang="en-US" sz="2000" dirty="0" smtClean="0"/>
              <a:t>	70</a:t>
            </a:r>
            <a:r>
              <a:rPr lang="en-US" sz="2000" dirty="0"/>
              <a:t>	Law Teachers, Postsecondary</a:t>
            </a:r>
          </a:p>
          <a:p>
            <a:pPr marL="0" indent="0">
              <a:buNone/>
              <a:tabLst>
                <a:tab pos="1306513" algn="r"/>
                <a:tab pos="1474788" algn="l"/>
              </a:tabLst>
            </a:pPr>
            <a:r>
              <a:rPr lang="en-US" sz="2000" dirty="0" smtClean="0"/>
              <a:t>	60</a:t>
            </a:r>
            <a:r>
              <a:rPr lang="en-US" sz="2000" dirty="0"/>
              <a:t>	Orthodontists</a:t>
            </a:r>
          </a:p>
          <a:p>
            <a:pPr marL="0" indent="0">
              <a:buNone/>
              <a:tabLst>
                <a:tab pos="1306513" algn="r"/>
                <a:tab pos="1474788" algn="l"/>
              </a:tabLst>
            </a:pPr>
            <a:r>
              <a:rPr lang="en-US" sz="2000" dirty="0" smtClean="0"/>
              <a:t>	40</a:t>
            </a:r>
            <a:r>
              <a:rPr lang="en-US" sz="2000" dirty="0"/>
              <a:t>	Podiatrists</a:t>
            </a:r>
          </a:p>
          <a:p>
            <a:pPr marL="0" indent="0">
              <a:buNone/>
              <a:tabLst>
                <a:tab pos="1306513" algn="r"/>
                <a:tab pos="1474788" algn="l"/>
              </a:tabLst>
            </a:pPr>
            <a:r>
              <a:rPr lang="en-US" sz="2000" dirty="0" smtClean="0"/>
              <a:t>	10</a:t>
            </a:r>
            <a:r>
              <a:rPr lang="en-US" sz="2000" dirty="0"/>
              <a:t>	Dentists, All Other Specialists</a:t>
            </a:r>
          </a:p>
        </p:txBody>
      </p:sp>
    </p:spTree>
    <p:extLst>
      <p:ext uri="{BB962C8B-B14F-4D97-AF65-F5344CB8AC3E}">
        <p14:creationId xmlns:p14="http://schemas.microsoft.com/office/powerpoint/2010/main" val="1565225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p:txBody>
          <a:bodyPr>
            <a:normAutofit fontScale="90000"/>
          </a:bodyPr>
          <a:lstStyle/>
          <a:p>
            <a:pPr eaLnBrk="1" hangingPunct="1">
              <a:defRPr/>
            </a:pPr>
            <a:r>
              <a:rPr lang="en-US" i="1" dirty="0">
                <a:effectLst>
                  <a:outerShdw blurRad="38100" dist="38100" dir="2700000" algn="tl">
                    <a:srgbClr val="DDDDDD"/>
                  </a:outerShdw>
                </a:effectLst>
                <a:latin typeface="Arial" charset="0"/>
                <a:ea typeface="ヒラギノ角ゴ Pro W3" charset="0"/>
                <a:cs typeface="ヒラギノ角ゴ Pro W3" charset="0"/>
              </a:rPr>
              <a:t>Fastest Growing </a:t>
            </a:r>
            <a:r>
              <a:rPr lang="en-US" i="1" dirty="0" smtClean="0">
                <a:effectLst>
                  <a:outerShdw blurRad="38100" dist="38100" dir="2700000" algn="tl">
                    <a:srgbClr val="DDDDDD"/>
                  </a:outerShdw>
                </a:effectLst>
                <a:latin typeface="Arial" charset="0"/>
                <a:ea typeface="ヒラギノ角ゴ Pro W3" charset="0"/>
                <a:cs typeface="ヒラギノ角ゴ Pro W3" charset="0"/>
              </a:rPr>
              <a:t>Occupations </a:t>
            </a:r>
            <a:r>
              <a:rPr lang="en-US" i="1" dirty="0">
                <a:effectLst>
                  <a:outerShdw blurRad="38100" dist="38100" dir="2700000" algn="tl">
                    <a:srgbClr val="DDDDDD"/>
                  </a:outerShdw>
                </a:effectLst>
                <a:latin typeface="Arial" charset="0"/>
                <a:ea typeface="ヒラギノ角ゴ Pro W3" charset="0"/>
                <a:cs typeface="ヒラギノ角ゴ Pro W3" charset="0"/>
              </a:rPr>
              <a:t>in </a:t>
            </a:r>
            <a:r>
              <a:rPr lang="en-US" i="1" dirty="0" smtClean="0">
                <a:effectLst>
                  <a:outerShdw blurRad="38100" dist="38100" dir="2700000" algn="tl">
                    <a:srgbClr val="DDDDDD"/>
                  </a:outerShdw>
                </a:effectLst>
                <a:latin typeface="Arial" charset="0"/>
                <a:ea typeface="ヒラギノ角ゴ Pro W3" charset="0"/>
                <a:cs typeface="ヒラギノ角ゴ Pro W3" charset="0"/>
              </a:rPr>
              <a:t>NC</a:t>
            </a:r>
            <a:r>
              <a:rPr lang="en-US" i="1" dirty="0">
                <a:effectLst>
                  <a:outerShdw blurRad="38100" dist="38100" dir="2700000" algn="tl">
                    <a:srgbClr val="DDDDDD"/>
                  </a:outerShdw>
                </a:effectLst>
                <a:latin typeface="Arial" charset="0"/>
                <a:ea typeface="ヒラギノ角ゴ Pro W3" charset="0"/>
                <a:cs typeface="ヒラギノ角ゴ Pro W3" charset="0"/>
              </a:rPr>
              <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2012 </a:t>
            </a: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2022)</a:t>
            </a:r>
            <a:endPar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endParaRPr>
          </a:p>
        </p:txBody>
      </p:sp>
      <p:sp>
        <p:nvSpPr>
          <p:cNvPr id="67586" name="Rectangle 3"/>
          <p:cNvSpPr>
            <a:spLocks noGrp="1" noChangeArrowheads="1"/>
          </p:cNvSpPr>
          <p:nvPr>
            <p:ph idx="1"/>
          </p:nvPr>
        </p:nvSpPr>
        <p:spPr>
          <a:xfrm>
            <a:off x="-152400" y="1600200"/>
            <a:ext cx="13639800" cy="4800600"/>
          </a:xfrm>
        </p:spPr>
        <p:txBody>
          <a:bodyPr>
            <a:noAutofit/>
          </a:bodyPr>
          <a:lstStyle/>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21,050</a:t>
            </a:r>
            <a:r>
              <a:rPr lang="en-US" sz="2000" dirty="0">
                <a:latin typeface="Arial" charset="0"/>
                <a:ea typeface="ヒラギノ角ゴ Pro W3" charset="0"/>
                <a:cs typeface="ヒラギノ角ゴ Pro W3" charset="0"/>
              </a:rPr>
              <a:t>	Combined Food Preparation and Serving Workers, Including Fast Food</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19,490</a:t>
            </a:r>
            <a:r>
              <a:rPr lang="en-US" sz="2000" dirty="0">
                <a:latin typeface="Arial" charset="0"/>
                <a:ea typeface="ヒラギノ角ゴ Pro W3" charset="0"/>
                <a:cs typeface="ヒラギノ角ゴ Pro W3" charset="0"/>
              </a:rPr>
              <a:t>	Home Health Aides</a:t>
            </a:r>
          </a:p>
          <a:p>
            <a:pPr marL="17463" indent="-17463">
              <a:lnSpc>
                <a:spcPct val="90000"/>
              </a:lnSpc>
              <a:buFontTx/>
              <a:buNone/>
              <a:tabLst>
                <a:tab pos="1320800" algn="r"/>
                <a:tab pos="1474788" algn="l"/>
              </a:tabLst>
            </a:pPr>
            <a:r>
              <a:rPr lang="en-US" sz="2000" u="sng" dirty="0" smtClean="0">
                <a:latin typeface="Arial" charset="0"/>
                <a:ea typeface="ヒラギノ角ゴ Pro W3" charset="0"/>
                <a:cs typeface="ヒラギノ角ゴ Pro W3" charset="0"/>
              </a:rPr>
              <a:t>		17,880</a:t>
            </a:r>
            <a:r>
              <a:rPr lang="en-US" sz="2000" u="sng" dirty="0">
                <a:latin typeface="Arial" charset="0"/>
                <a:ea typeface="ヒラギノ角ゴ Pro W3" charset="0"/>
                <a:cs typeface="ヒラギノ角ゴ Pro W3" charset="0"/>
              </a:rPr>
              <a:t>	Registered Nurses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14,460</a:t>
            </a:r>
            <a:r>
              <a:rPr lang="en-US" sz="2000" dirty="0">
                <a:latin typeface="Arial" charset="0"/>
                <a:ea typeface="ヒラギノ角ゴ Pro W3" charset="0"/>
                <a:cs typeface="ヒラギノ角ゴ Pro W3" charset="0"/>
              </a:rPr>
              <a:t>	Nursing Assistants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14,130</a:t>
            </a:r>
            <a:r>
              <a:rPr lang="en-US" sz="2000" dirty="0">
                <a:latin typeface="Arial" charset="0"/>
                <a:ea typeface="ヒラギノ角ゴ Pro W3" charset="0"/>
                <a:cs typeface="ヒラギノ角ゴ Pro W3" charset="0"/>
              </a:rPr>
              <a:t>	Retail Salespersons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12,460</a:t>
            </a:r>
            <a:r>
              <a:rPr lang="en-US" sz="2000" dirty="0">
                <a:latin typeface="Arial" charset="0"/>
                <a:ea typeface="ヒラギノ角ゴ Pro W3" charset="0"/>
                <a:cs typeface="ヒラギノ角ゴ Pro W3" charset="0"/>
              </a:rPr>
              <a:t>	Customer Service Representatives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12,250</a:t>
            </a:r>
            <a:r>
              <a:rPr lang="en-US" sz="2000" dirty="0">
                <a:latin typeface="Arial" charset="0"/>
                <a:ea typeface="ヒラギノ角ゴ Pro W3" charset="0"/>
                <a:cs typeface="ヒラギノ角ゴ Pro W3" charset="0"/>
              </a:rPr>
              <a:t>	Secretaries and Administrative Assistants, Except Legal, Medical, and Executive</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10,440</a:t>
            </a:r>
            <a:r>
              <a:rPr lang="en-US" sz="2000" dirty="0">
                <a:latin typeface="Arial" charset="0"/>
                <a:ea typeface="ヒラギノ角ゴ Pro W3" charset="0"/>
                <a:cs typeface="ヒラギノ角ゴ Pro W3" charset="0"/>
              </a:rPr>
              <a:t>	Personal Care Aides</a:t>
            </a:r>
          </a:p>
          <a:p>
            <a:pPr marL="17463" indent="-17463">
              <a:lnSpc>
                <a:spcPct val="90000"/>
              </a:lnSpc>
              <a:buFontTx/>
              <a:buNone/>
              <a:tabLst>
                <a:tab pos="1320800" algn="r"/>
                <a:tab pos="1474788" algn="l"/>
              </a:tabLst>
            </a:pPr>
            <a:r>
              <a:rPr lang="en-US" sz="2000" u="sng" dirty="0" smtClean="0">
                <a:latin typeface="Arial" charset="0"/>
                <a:ea typeface="ヒラギノ角ゴ Pro W3" charset="0"/>
                <a:cs typeface="ヒラギノ角ゴ Pro W3" charset="0"/>
              </a:rPr>
              <a:t>		8100</a:t>
            </a:r>
            <a:r>
              <a:rPr lang="en-US" sz="2000" u="sng" dirty="0">
                <a:latin typeface="Arial" charset="0"/>
                <a:ea typeface="ヒラギノ角ゴ Pro W3" charset="0"/>
                <a:cs typeface="ヒラギノ角ゴ Pro W3" charset="0"/>
              </a:rPr>
              <a:t>	General and Operations Managers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8020</a:t>
            </a:r>
            <a:r>
              <a:rPr lang="en-US" sz="2000" dirty="0">
                <a:latin typeface="Arial" charset="0"/>
                <a:ea typeface="ヒラギノ角ゴ Pro W3" charset="0"/>
                <a:cs typeface="ヒラギノ角ゴ Pro W3" charset="0"/>
              </a:rPr>
              <a:t>	Childcare Workers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7280</a:t>
            </a:r>
            <a:r>
              <a:rPr lang="en-US" sz="2000" dirty="0">
                <a:latin typeface="Arial" charset="0"/>
                <a:ea typeface="ヒラギノ角ゴ Pro W3" charset="0"/>
                <a:cs typeface="ヒラギノ角ゴ Pro W3" charset="0"/>
              </a:rPr>
              <a:t>	First-Line Supervisors of Office and Administrative Support Workers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7250</a:t>
            </a:r>
            <a:r>
              <a:rPr lang="en-US" sz="2000" dirty="0">
                <a:latin typeface="Arial" charset="0"/>
                <a:ea typeface="ヒラギノ角ゴ Pro W3" charset="0"/>
                <a:cs typeface="ヒラギノ角ゴ Pro W3" charset="0"/>
              </a:rPr>
              <a:t>	First-Line Supervisors of Construction Trades and Extraction Workers</a:t>
            </a:r>
          </a:p>
          <a:p>
            <a:pPr marL="17463" indent="-17463">
              <a:lnSpc>
                <a:spcPct val="90000"/>
              </a:lnSpc>
              <a:buFontTx/>
              <a:buNone/>
              <a:tabLst>
                <a:tab pos="1320800" algn="r"/>
                <a:tab pos="1474788" algn="l"/>
              </a:tabLst>
            </a:pPr>
            <a:r>
              <a:rPr lang="en-US" sz="2000" u="sng" dirty="0" smtClean="0">
                <a:latin typeface="Arial" charset="0"/>
                <a:ea typeface="ヒラギノ角ゴ Pro W3" charset="0"/>
                <a:cs typeface="ヒラギノ角ゴ Pro W3" charset="0"/>
              </a:rPr>
              <a:t>		7210</a:t>
            </a:r>
            <a:r>
              <a:rPr lang="en-US" sz="2000" u="sng" dirty="0">
                <a:latin typeface="Arial" charset="0"/>
                <a:ea typeface="ヒラギノ角ゴ Pro W3" charset="0"/>
                <a:cs typeface="ヒラギノ角ゴ Pro W3" charset="0"/>
              </a:rPr>
              <a:t>	Carpenters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7010</a:t>
            </a:r>
            <a:r>
              <a:rPr lang="en-US" sz="2000" dirty="0">
                <a:latin typeface="Arial" charset="0"/>
                <a:ea typeface="ヒラギノ角ゴ Pro W3" charset="0"/>
                <a:cs typeface="ヒラギノ角ゴ Pro W3" charset="0"/>
              </a:rPr>
              <a:t>	Bookkeeping, Accounting, and Auditing Clerks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6950</a:t>
            </a:r>
            <a:r>
              <a:rPr lang="en-US" sz="2000" dirty="0">
                <a:latin typeface="Arial" charset="0"/>
                <a:ea typeface="ヒラギノ角ゴ Pro W3" charset="0"/>
                <a:cs typeface="ヒラギノ角ゴ Pro W3" charset="0"/>
              </a:rPr>
              <a:t>	Heavy and Tractor-Trailer Truck Drivers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6530</a:t>
            </a:r>
            <a:r>
              <a:rPr lang="en-US" sz="2000" dirty="0">
                <a:latin typeface="Arial" charset="0"/>
                <a:ea typeface="ヒラギノ角ゴ Pro W3" charset="0"/>
                <a:cs typeface="ヒラギノ角ゴ Pro W3" charset="0"/>
              </a:rPr>
              <a:t>	Receptionists and Information Clerks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6430</a:t>
            </a:r>
            <a:r>
              <a:rPr lang="en-US" sz="2000" dirty="0">
                <a:latin typeface="Arial" charset="0"/>
                <a:ea typeface="ヒラギノ角ゴ Pro W3" charset="0"/>
                <a:cs typeface="ヒラギノ角ゴ Pro W3" charset="0"/>
              </a:rPr>
              <a:t>	Maids and Housekeeping Cleaners</a:t>
            </a:r>
          </a:p>
          <a:p>
            <a:pPr marL="17463" indent="-17463">
              <a:lnSpc>
                <a:spcPct val="90000"/>
              </a:lnSpc>
              <a:buFontTx/>
              <a:buNone/>
              <a:tabLst>
                <a:tab pos="1320800" algn="r"/>
                <a:tab pos="1474788" algn="l"/>
              </a:tabLst>
            </a:pPr>
            <a:r>
              <a:rPr lang="en-US" sz="2000" u="sng" dirty="0" smtClean="0">
                <a:latin typeface="Arial" charset="0"/>
                <a:ea typeface="ヒラギノ角ゴ Pro W3" charset="0"/>
                <a:cs typeface="ヒラギノ角ゴ Pro W3" charset="0"/>
              </a:rPr>
              <a:t>		6130</a:t>
            </a:r>
            <a:r>
              <a:rPr lang="en-US" sz="2000" u="sng" dirty="0">
                <a:latin typeface="Arial" charset="0"/>
                <a:ea typeface="ヒラギノ角ゴ Pro W3" charset="0"/>
                <a:cs typeface="ヒラギノ角ゴ Pro W3" charset="0"/>
              </a:rPr>
              <a:t>	Elementary School Teachers, Except Special Education</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5820</a:t>
            </a:r>
            <a:r>
              <a:rPr lang="en-US" sz="2000" dirty="0">
                <a:latin typeface="Arial" charset="0"/>
                <a:ea typeface="ヒラギノ角ゴ Pro W3" charset="0"/>
                <a:cs typeface="ヒラギノ角ゴ Pro W3" charset="0"/>
              </a:rPr>
              <a:t>	Waiters and Waitresses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5800</a:t>
            </a:r>
            <a:r>
              <a:rPr lang="en-US" sz="2000" dirty="0">
                <a:latin typeface="Arial" charset="0"/>
                <a:ea typeface="ヒラギノ角ゴ Pro W3" charset="0"/>
                <a:cs typeface="ヒラギノ角ゴ Pro W3" charset="0"/>
              </a:rPr>
              <a:t>	Janitors and Cleaners, Except Maids and Housekeeping Cleaners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5770</a:t>
            </a:r>
            <a:r>
              <a:rPr lang="en-US" sz="2000" dirty="0">
                <a:latin typeface="Arial" charset="0"/>
                <a:ea typeface="ヒラギノ角ゴ Pro W3" charset="0"/>
                <a:cs typeface="ヒラギノ角ゴ Pro W3" charset="0"/>
              </a:rPr>
              <a:t>	Cashiers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5610</a:t>
            </a:r>
            <a:r>
              <a:rPr lang="en-US" sz="2000" dirty="0">
                <a:latin typeface="Arial" charset="0"/>
                <a:ea typeface="ヒラギノ角ゴ Pro W3" charset="0"/>
                <a:cs typeface="ヒラギノ角ゴ Pro W3" charset="0"/>
              </a:rPr>
              <a:t>	Construction Laborers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5530</a:t>
            </a:r>
            <a:r>
              <a:rPr lang="en-US" sz="2000" dirty="0">
                <a:latin typeface="Arial" charset="0"/>
                <a:ea typeface="ヒラギノ角ゴ Pro W3" charset="0"/>
                <a:cs typeface="ヒラギノ角ゴ Pro W3" charset="0"/>
              </a:rPr>
              <a:t>	Office Clerks, General</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5530</a:t>
            </a:r>
            <a:r>
              <a:rPr lang="en-US" sz="2000" dirty="0">
                <a:latin typeface="Arial" charset="0"/>
                <a:ea typeface="ヒラギノ角ゴ Pro W3" charset="0"/>
                <a:cs typeface="ヒラギノ角ゴ Pro W3" charset="0"/>
              </a:rPr>
              <a:t>	First-Line Supervisors of Food Preparation and Serving Workers</a:t>
            </a:r>
          </a:p>
          <a:p>
            <a:pPr marL="17463" indent="-17463">
              <a:lnSpc>
                <a:spcPct val="90000"/>
              </a:lnSpc>
              <a:buFontTx/>
              <a:buNone/>
              <a:tabLst>
                <a:tab pos="1320800" algn="r"/>
                <a:tab pos="1474788" algn="l"/>
              </a:tabLst>
            </a:pPr>
            <a:r>
              <a:rPr lang="en-US" sz="2000" u="sng" dirty="0" smtClean="0">
                <a:latin typeface="Arial" charset="0"/>
                <a:ea typeface="ヒラギノ角ゴ Pro W3" charset="0"/>
                <a:cs typeface="ヒラギノ角ゴ Pro W3" charset="0"/>
              </a:rPr>
              <a:t>		5480</a:t>
            </a:r>
            <a:r>
              <a:rPr lang="en-US" sz="2000" u="sng" dirty="0">
                <a:latin typeface="Arial" charset="0"/>
                <a:ea typeface="ヒラギノ角ゴ Pro W3" charset="0"/>
                <a:cs typeface="ヒラギノ角ゴ Pro W3" charset="0"/>
              </a:rPr>
              <a:t>	Accountants and Auditors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5410</a:t>
            </a:r>
            <a:r>
              <a:rPr lang="en-US" sz="2000" dirty="0">
                <a:latin typeface="Arial" charset="0"/>
                <a:ea typeface="ヒラギノ角ゴ Pro W3" charset="0"/>
                <a:cs typeface="ヒラギノ角ゴ Pro W3" charset="0"/>
              </a:rPr>
              <a:t>	Laborers and Freight, Stock, and Material Movers, Hand</a:t>
            </a:r>
          </a:p>
          <a:p>
            <a:pPr marL="17463" indent="-17463">
              <a:lnSpc>
                <a:spcPct val="90000"/>
              </a:lnSpc>
              <a:buFontTx/>
              <a:buNone/>
              <a:tabLst>
                <a:tab pos="1320800" algn="r"/>
                <a:tab pos="1474788" algn="l"/>
              </a:tabLst>
            </a:pPr>
            <a:r>
              <a:rPr lang="en-US" sz="2000" u="sng" dirty="0" smtClean="0">
                <a:latin typeface="Arial" charset="0"/>
                <a:ea typeface="ヒラギノ角ゴ Pro W3" charset="0"/>
                <a:cs typeface="ヒラギノ角ゴ Pro W3" charset="0"/>
              </a:rPr>
              <a:t>		5260</a:t>
            </a:r>
            <a:r>
              <a:rPr lang="en-US" sz="2000" u="sng" dirty="0">
                <a:latin typeface="Arial" charset="0"/>
                <a:ea typeface="ヒラギノ角ゴ Pro W3" charset="0"/>
                <a:cs typeface="ヒラギノ角ゴ Pro W3" charset="0"/>
              </a:rPr>
              <a:t>	Cooks, Restaurant</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4930</a:t>
            </a:r>
            <a:r>
              <a:rPr lang="en-US" sz="2000" dirty="0">
                <a:latin typeface="Arial" charset="0"/>
                <a:ea typeface="ヒラギノ角ゴ Pro W3" charset="0"/>
                <a:cs typeface="ヒラギノ角ゴ Pro W3" charset="0"/>
              </a:rPr>
              <a:t>	Sales Representatives, Wholesale and Manufacturing, Except Technical and Scientific Products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4550</a:t>
            </a:r>
            <a:r>
              <a:rPr lang="en-US" sz="2000" dirty="0">
                <a:latin typeface="Arial" charset="0"/>
                <a:ea typeface="ヒラギノ角ゴ Pro W3" charset="0"/>
                <a:cs typeface="ヒラギノ角ゴ Pro W3" charset="0"/>
              </a:rPr>
              <a:t>	Landscaping and </a:t>
            </a:r>
            <a:r>
              <a:rPr lang="en-US" sz="2000" dirty="0" err="1">
                <a:latin typeface="Arial" charset="0"/>
                <a:ea typeface="ヒラギノ角ゴ Pro W3" charset="0"/>
                <a:cs typeface="ヒラギノ角ゴ Pro W3" charset="0"/>
              </a:rPr>
              <a:t>Groundskeeping</a:t>
            </a:r>
            <a:r>
              <a:rPr lang="en-US" sz="2000" dirty="0">
                <a:latin typeface="Arial" charset="0"/>
                <a:ea typeface="ヒラギノ角ゴ Pro W3" charset="0"/>
                <a:cs typeface="ヒラギノ角ゴ Pro W3" charset="0"/>
              </a:rPr>
              <a:t> Workers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4550</a:t>
            </a:r>
            <a:r>
              <a:rPr lang="en-US" sz="2000" dirty="0">
                <a:latin typeface="Arial" charset="0"/>
                <a:ea typeface="ヒラギノ角ゴ Pro W3" charset="0"/>
                <a:cs typeface="ヒラギノ角ゴ Pro W3" charset="0"/>
              </a:rPr>
              <a:t>	First-Line Supervisors of Retail Sales Workers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4540</a:t>
            </a:r>
            <a:r>
              <a:rPr lang="en-US" sz="2000" dirty="0">
                <a:latin typeface="Arial" charset="0"/>
                <a:ea typeface="ヒラギノ角ゴ Pro W3" charset="0"/>
                <a:cs typeface="ヒラギノ角ゴ Pro W3" charset="0"/>
              </a:rPr>
              <a:t>	Medical Assistants</a:t>
            </a:r>
          </a:p>
          <a:p>
            <a:pPr marL="17463" indent="-17463">
              <a:lnSpc>
                <a:spcPct val="90000"/>
              </a:lnSpc>
              <a:buFontTx/>
              <a:buNone/>
              <a:tabLst>
                <a:tab pos="1320800" algn="r"/>
                <a:tab pos="1474788" algn="l"/>
              </a:tabLst>
            </a:pPr>
            <a:r>
              <a:rPr lang="en-US" sz="2000" u="sng" dirty="0" smtClean="0">
                <a:latin typeface="Arial" charset="0"/>
                <a:ea typeface="ヒラギノ角ゴ Pro W3" charset="0"/>
                <a:cs typeface="ヒラギノ角ゴ Pro W3" charset="0"/>
              </a:rPr>
              <a:t>		4270</a:t>
            </a:r>
            <a:r>
              <a:rPr lang="en-US" sz="2000" u="sng" dirty="0">
                <a:latin typeface="Arial" charset="0"/>
                <a:ea typeface="ヒラギノ角ゴ Pro W3" charset="0"/>
                <a:cs typeface="ヒラギノ角ゴ Pro W3" charset="0"/>
              </a:rPr>
              <a:t>	Market Research Analysts and Marketing Specialists</a:t>
            </a:r>
          </a:p>
          <a:p>
            <a:pPr marL="17463" indent="-17463">
              <a:lnSpc>
                <a:spcPct val="90000"/>
              </a:lnSpc>
              <a:buFontTx/>
              <a:buNone/>
              <a:tabLst>
                <a:tab pos="1320800" algn="r"/>
                <a:tab pos="1474788" algn="l"/>
              </a:tabLst>
            </a:pPr>
            <a:r>
              <a:rPr lang="en-US" sz="2000" u="sng" dirty="0" smtClean="0">
                <a:latin typeface="Arial" charset="0"/>
                <a:ea typeface="ヒラギノ角ゴ Pro W3" charset="0"/>
                <a:cs typeface="ヒラギノ角ゴ Pro W3" charset="0"/>
              </a:rPr>
              <a:t>		4190</a:t>
            </a:r>
            <a:r>
              <a:rPr lang="en-US" sz="2000" u="sng" dirty="0">
                <a:latin typeface="Arial" charset="0"/>
                <a:ea typeface="ヒラギノ角ゴ Pro W3" charset="0"/>
                <a:cs typeface="ヒラギノ角ゴ Pro W3" charset="0"/>
              </a:rPr>
              <a:t>	Licensed Practical and Licensed Vocational Nurses</a:t>
            </a:r>
          </a:p>
          <a:p>
            <a:pPr marL="17463" indent="-17463">
              <a:lnSpc>
                <a:spcPct val="90000"/>
              </a:lnSpc>
              <a:buFontTx/>
              <a:buNone/>
              <a:tabLst>
                <a:tab pos="1320800" algn="r"/>
                <a:tab pos="1474788" algn="l"/>
              </a:tabLst>
            </a:pPr>
            <a:r>
              <a:rPr lang="en-US" sz="2000" u="sng" dirty="0" smtClean="0">
                <a:latin typeface="Arial" charset="0"/>
                <a:ea typeface="ヒラギノ角ゴ Pro W3" charset="0"/>
                <a:cs typeface="ヒラギノ角ゴ Pro W3" charset="0"/>
              </a:rPr>
              <a:t>		4070</a:t>
            </a:r>
            <a:r>
              <a:rPr lang="en-US" sz="2000" u="sng" dirty="0">
                <a:latin typeface="Arial" charset="0"/>
                <a:ea typeface="ヒラギノ角ゴ Pro W3" charset="0"/>
                <a:cs typeface="ヒラギノ角ゴ Pro W3" charset="0"/>
              </a:rPr>
              <a:t>	Software Developers, Applications</a:t>
            </a:r>
          </a:p>
          <a:p>
            <a:pPr marL="17463" indent="-17463">
              <a:lnSpc>
                <a:spcPct val="90000"/>
              </a:lnSpc>
              <a:buFontTx/>
              <a:buNone/>
              <a:tabLst>
                <a:tab pos="1320800" algn="r"/>
                <a:tab pos="1474788" algn="l"/>
              </a:tabLst>
            </a:pPr>
            <a:r>
              <a:rPr lang="en-US" sz="2000" u="sng" dirty="0" smtClean="0">
                <a:latin typeface="Arial" charset="0"/>
                <a:ea typeface="ヒラギノ角ゴ Pro W3" charset="0"/>
                <a:cs typeface="ヒラギノ角ゴ Pro W3" charset="0"/>
              </a:rPr>
              <a:t>		4030</a:t>
            </a:r>
            <a:r>
              <a:rPr lang="en-US" sz="2000" u="sng" dirty="0">
                <a:latin typeface="Arial" charset="0"/>
                <a:ea typeface="ヒラギノ角ゴ Pro W3" charset="0"/>
                <a:cs typeface="ヒラギノ角ゴ Pro W3" charset="0"/>
              </a:rPr>
              <a:t>	Electricians</a:t>
            </a:r>
          </a:p>
          <a:p>
            <a:pPr marL="17463" indent="-17463">
              <a:lnSpc>
                <a:spcPct val="90000"/>
              </a:lnSpc>
              <a:buFontTx/>
              <a:buNone/>
              <a:tabLst>
                <a:tab pos="1320800" algn="r"/>
                <a:tab pos="1474788" algn="l"/>
              </a:tabLst>
            </a:pPr>
            <a:r>
              <a:rPr lang="en-US" sz="2000" u="sng" dirty="0" smtClean="0">
                <a:latin typeface="Arial" charset="0"/>
                <a:ea typeface="ヒラギノ角ゴ Pro W3" charset="0"/>
                <a:cs typeface="ヒラギノ角ゴ Pro W3" charset="0"/>
              </a:rPr>
              <a:t>		4000</a:t>
            </a:r>
            <a:r>
              <a:rPr lang="en-US" sz="2000" u="sng" dirty="0">
                <a:latin typeface="Arial" charset="0"/>
                <a:ea typeface="ヒラギノ角ゴ Pro W3" charset="0"/>
                <a:cs typeface="ヒラギノ角ゴ Pro W3" charset="0"/>
              </a:rPr>
              <a:t>	Medical Secretaries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3920</a:t>
            </a:r>
            <a:r>
              <a:rPr lang="en-US" sz="2000" dirty="0">
                <a:latin typeface="Arial" charset="0"/>
                <a:ea typeface="ヒラギノ角ゴ Pro W3" charset="0"/>
                <a:cs typeface="ヒラギノ角ゴ Pro W3" charset="0"/>
              </a:rPr>
              <a:t>	Dental Assistants</a:t>
            </a:r>
          </a:p>
          <a:p>
            <a:pPr marL="17463" indent="-17463">
              <a:lnSpc>
                <a:spcPct val="90000"/>
              </a:lnSpc>
              <a:buFontTx/>
              <a:buNone/>
              <a:tabLst>
                <a:tab pos="1320800" algn="r"/>
                <a:tab pos="1474788" algn="l"/>
              </a:tabLst>
            </a:pPr>
            <a:r>
              <a:rPr lang="en-US" sz="2000" u="sng" dirty="0" smtClean="0">
                <a:latin typeface="Arial" charset="0"/>
                <a:ea typeface="ヒラギノ角ゴ Pro W3" charset="0"/>
                <a:cs typeface="ヒラギノ角ゴ Pro W3" charset="0"/>
              </a:rPr>
              <a:t>		3850</a:t>
            </a:r>
            <a:r>
              <a:rPr lang="en-US" sz="2000" u="sng" dirty="0">
                <a:latin typeface="Arial" charset="0"/>
                <a:ea typeface="ヒラギノ角ゴ Pro W3" charset="0"/>
                <a:cs typeface="ヒラギノ角ゴ Pro W3" charset="0"/>
              </a:rPr>
              <a:t>	Business Operations Specialists, All Other</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3640</a:t>
            </a:r>
            <a:r>
              <a:rPr lang="en-US" sz="2000" dirty="0">
                <a:latin typeface="Arial" charset="0"/>
                <a:ea typeface="ヒラギノ角ゴ Pro W3" charset="0"/>
                <a:cs typeface="ヒラギノ角ゴ Pro W3" charset="0"/>
              </a:rPr>
              <a:t>	Teacher Assistants</a:t>
            </a:r>
          </a:p>
          <a:p>
            <a:pPr marL="17463" indent="-17463">
              <a:lnSpc>
                <a:spcPct val="90000"/>
              </a:lnSpc>
              <a:buFontTx/>
              <a:buNone/>
              <a:tabLst>
                <a:tab pos="1320800" algn="r"/>
                <a:tab pos="1474788" algn="l"/>
              </a:tabLst>
            </a:pPr>
            <a:r>
              <a:rPr lang="en-US" sz="2000" u="sng" dirty="0" smtClean="0">
                <a:latin typeface="Arial" charset="0"/>
                <a:ea typeface="ヒラギノ角ゴ Pro W3" charset="0"/>
                <a:cs typeface="ヒラギノ角ゴ Pro W3" charset="0"/>
              </a:rPr>
              <a:t>		3570</a:t>
            </a:r>
            <a:r>
              <a:rPr lang="en-US" sz="2000" u="sng" dirty="0">
                <a:latin typeface="Arial" charset="0"/>
                <a:ea typeface="ヒラギノ角ゴ Pro W3" charset="0"/>
                <a:cs typeface="ヒラギノ角ゴ Pro W3" charset="0"/>
              </a:rPr>
              <a:t>	Heating, Air Conditioning, and Refrigeration Mechanics and Installers</a:t>
            </a:r>
          </a:p>
          <a:p>
            <a:pPr marL="17463" indent="-17463">
              <a:lnSpc>
                <a:spcPct val="90000"/>
              </a:lnSpc>
              <a:buFontTx/>
              <a:buNone/>
              <a:tabLst>
                <a:tab pos="1320800" algn="r"/>
                <a:tab pos="1474788" algn="l"/>
              </a:tabLst>
            </a:pPr>
            <a:r>
              <a:rPr lang="en-US" sz="2000" u="sng" dirty="0" smtClean="0">
                <a:latin typeface="Arial" charset="0"/>
                <a:ea typeface="ヒラギノ角ゴ Pro W3" charset="0"/>
                <a:cs typeface="ヒラギノ角ゴ Pro W3" charset="0"/>
              </a:rPr>
              <a:t>		3560</a:t>
            </a:r>
            <a:r>
              <a:rPr lang="en-US" sz="2000" u="sng" dirty="0">
                <a:latin typeface="Arial" charset="0"/>
                <a:ea typeface="ヒラギノ角ゴ Pro W3" charset="0"/>
                <a:cs typeface="ヒラギノ角ゴ Pro W3" charset="0"/>
              </a:rPr>
              <a:t>	Computer User Support Specialists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3520</a:t>
            </a:r>
            <a:r>
              <a:rPr lang="en-US" sz="2000" dirty="0">
                <a:latin typeface="Arial" charset="0"/>
                <a:ea typeface="ヒラギノ角ゴ Pro W3" charset="0"/>
                <a:cs typeface="ヒラギノ角ゴ Pro W3" charset="0"/>
              </a:rPr>
              <a:t>	Maintenance and Repair Workers, General</a:t>
            </a:r>
          </a:p>
          <a:p>
            <a:pPr marL="17463" indent="-17463">
              <a:lnSpc>
                <a:spcPct val="90000"/>
              </a:lnSpc>
              <a:buFontTx/>
              <a:buNone/>
              <a:tabLst>
                <a:tab pos="1320800" algn="r"/>
                <a:tab pos="1474788" algn="l"/>
              </a:tabLst>
            </a:pPr>
            <a:r>
              <a:rPr lang="en-US" sz="2000" u="sng" dirty="0" smtClean="0">
                <a:latin typeface="Arial" charset="0"/>
                <a:ea typeface="ヒラギノ角ゴ Pro W3" charset="0"/>
                <a:cs typeface="ヒラギノ角ゴ Pro W3" charset="0"/>
              </a:rPr>
              <a:t>		3470</a:t>
            </a:r>
            <a:r>
              <a:rPr lang="en-US" sz="2000" u="sng" dirty="0">
                <a:latin typeface="Arial" charset="0"/>
                <a:ea typeface="ヒラギノ角ゴ Pro W3" charset="0"/>
                <a:cs typeface="ヒラギノ角ゴ Pro W3" charset="0"/>
              </a:rPr>
              <a:t>	Computer Systems Analysts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3450</a:t>
            </a:r>
            <a:r>
              <a:rPr lang="en-US" sz="2000" dirty="0">
                <a:latin typeface="Arial" charset="0"/>
                <a:ea typeface="ヒラギノ角ゴ Pro W3" charset="0"/>
                <a:cs typeface="ヒラギノ角ゴ Pro W3" charset="0"/>
              </a:rPr>
              <a:t>	Billing and Posting Clerks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3450</a:t>
            </a:r>
            <a:r>
              <a:rPr lang="en-US" sz="2000" dirty="0">
                <a:latin typeface="Arial" charset="0"/>
                <a:ea typeface="ヒラギノ角ゴ Pro W3" charset="0"/>
                <a:cs typeface="ヒラギノ角ゴ Pro W3" charset="0"/>
              </a:rPr>
              <a:t>	Managers, All Other</a:t>
            </a:r>
          </a:p>
          <a:p>
            <a:pPr marL="17463" indent="-17463">
              <a:lnSpc>
                <a:spcPct val="90000"/>
              </a:lnSpc>
              <a:buFontTx/>
              <a:buNone/>
              <a:tabLst>
                <a:tab pos="1320800" algn="r"/>
                <a:tab pos="1474788" algn="l"/>
              </a:tabLst>
            </a:pPr>
            <a:r>
              <a:rPr lang="en-US" sz="2000" u="sng" dirty="0" smtClean="0">
                <a:latin typeface="Arial" charset="0"/>
                <a:ea typeface="ヒラギノ角ゴ Pro W3" charset="0"/>
                <a:cs typeface="ヒラギノ角ゴ Pro W3" charset="0"/>
              </a:rPr>
              <a:t>		3430	Dental Hygienists</a:t>
            </a:r>
          </a:p>
          <a:p>
            <a:pPr marL="17463" indent="-17463">
              <a:lnSpc>
                <a:spcPct val="90000"/>
              </a:lnSpc>
              <a:buFontTx/>
              <a:buNone/>
              <a:tabLst>
                <a:tab pos="1320800" algn="r"/>
                <a:tab pos="1474788" algn="l"/>
              </a:tabLst>
            </a:pPr>
            <a:r>
              <a:rPr lang="en-US" sz="2000" u="sng" dirty="0" smtClean="0">
                <a:latin typeface="Arial" charset="0"/>
                <a:ea typeface="ヒラギノ角ゴ Pro W3" charset="0"/>
                <a:cs typeface="ヒラギノ角ゴ Pro W3" charset="0"/>
              </a:rPr>
              <a:t>		3320	Preschool Teachers, Except Special Education</a:t>
            </a:r>
          </a:p>
          <a:p>
            <a:pPr marL="17463" indent="-17463">
              <a:lnSpc>
                <a:spcPct val="90000"/>
              </a:lnSpc>
              <a:buFontTx/>
              <a:buNone/>
              <a:tabLst>
                <a:tab pos="1320800" algn="r"/>
                <a:tab pos="1474788" algn="l"/>
              </a:tabLst>
            </a:pPr>
            <a:r>
              <a:rPr lang="en-US" sz="2000" u="sng" dirty="0" smtClean="0">
                <a:latin typeface="Arial" charset="0"/>
                <a:ea typeface="ヒラギノ角ゴ Pro W3" charset="0"/>
                <a:cs typeface="ヒラギノ角ゴ Pro W3" charset="0"/>
              </a:rPr>
              <a:t>		3290	Construction Managers</a:t>
            </a:r>
          </a:p>
          <a:p>
            <a:pPr marL="17463" indent="-17463">
              <a:lnSpc>
                <a:spcPct val="90000"/>
              </a:lnSpc>
              <a:buFontTx/>
              <a:buNone/>
              <a:tabLst>
                <a:tab pos="1320800" algn="r"/>
                <a:tab pos="1474788" algn="l"/>
              </a:tabLst>
            </a:pPr>
            <a:r>
              <a:rPr lang="en-US" sz="2000" u="sng" dirty="0" smtClean="0">
                <a:latin typeface="Arial" charset="0"/>
                <a:ea typeface="ヒラギノ角ゴ Pro W3" charset="0"/>
                <a:cs typeface="ヒラギノ角ゴ Pro W3" charset="0"/>
              </a:rPr>
              <a:t>		3290	Management Analysts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3170</a:t>
            </a:r>
            <a:r>
              <a:rPr lang="en-US" sz="2000" dirty="0">
                <a:latin typeface="Arial" charset="0"/>
                <a:ea typeface="ヒラギノ角ゴ Pro W3" charset="0"/>
                <a:cs typeface="ヒラギノ角ゴ Pro W3" charset="0"/>
              </a:rPr>
              <a:t>	Security Guards</a:t>
            </a:r>
          </a:p>
          <a:p>
            <a:pPr marL="17463" indent="-17463">
              <a:lnSpc>
                <a:spcPct val="90000"/>
              </a:lnSpc>
              <a:buFontTx/>
              <a:buNone/>
              <a:tabLst>
                <a:tab pos="1320800" algn="r"/>
                <a:tab pos="1474788" algn="l"/>
              </a:tabLst>
            </a:pPr>
            <a:r>
              <a:rPr lang="en-US" sz="2000" u="sng" dirty="0" smtClean="0">
                <a:latin typeface="Arial" charset="0"/>
                <a:ea typeface="ヒラギノ角ゴ Pro W3" charset="0"/>
                <a:cs typeface="ヒラギノ角ゴ Pro W3" charset="0"/>
              </a:rPr>
              <a:t>		3040</a:t>
            </a:r>
            <a:r>
              <a:rPr lang="en-US" sz="2000" u="sng" dirty="0">
                <a:latin typeface="Arial" charset="0"/>
                <a:ea typeface="ヒラギノ角ゴ Pro W3" charset="0"/>
                <a:cs typeface="ヒラギノ角ゴ Pro W3" charset="0"/>
              </a:rPr>
              <a:t>	Insurance Sales Agents</a:t>
            </a:r>
          </a:p>
          <a:p>
            <a:pPr marL="17463" indent="-17463">
              <a:lnSpc>
                <a:spcPct val="90000"/>
              </a:lnSpc>
              <a:buFontTx/>
              <a:buNone/>
              <a:tabLst>
                <a:tab pos="1320800" algn="r"/>
                <a:tab pos="1474788" algn="l"/>
              </a:tabLst>
            </a:pPr>
            <a:r>
              <a:rPr lang="en-US" sz="2000" u="sng" dirty="0" smtClean="0">
                <a:latin typeface="Arial" charset="0"/>
                <a:ea typeface="ヒラギノ角ゴ Pro W3" charset="0"/>
                <a:cs typeface="ヒラギノ角ゴ Pro W3" charset="0"/>
              </a:rPr>
              <a:t>		3010</a:t>
            </a:r>
            <a:r>
              <a:rPr lang="en-US" sz="2000" u="sng" dirty="0">
                <a:latin typeface="Arial" charset="0"/>
                <a:ea typeface="ヒラギノ角ゴ Pro W3" charset="0"/>
                <a:cs typeface="ヒラギノ角ゴ Pro W3" charset="0"/>
              </a:rPr>
              <a:t>	Plumbers, Pipefitters, and Steamfitters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2970</a:t>
            </a:r>
            <a:r>
              <a:rPr lang="en-US" sz="2000" dirty="0">
                <a:latin typeface="Arial" charset="0"/>
                <a:ea typeface="ヒラギノ角ゴ Pro W3" charset="0"/>
                <a:cs typeface="ヒラギノ角ゴ Pro W3" charset="0"/>
              </a:rPr>
              <a:t>	Sales Representatives, Services, All Other</a:t>
            </a:r>
          </a:p>
          <a:p>
            <a:pPr marL="17463" indent="-17463">
              <a:lnSpc>
                <a:spcPct val="90000"/>
              </a:lnSpc>
              <a:buFontTx/>
              <a:buNone/>
              <a:tabLst>
                <a:tab pos="1320800" algn="r"/>
                <a:tab pos="1474788" algn="l"/>
              </a:tabLst>
            </a:pPr>
            <a:r>
              <a:rPr lang="en-US" sz="2000" u="sng" dirty="0" smtClean="0">
                <a:latin typeface="Arial" charset="0"/>
                <a:ea typeface="ヒラギノ角ゴ Pro W3" charset="0"/>
                <a:cs typeface="ヒラギノ角ゴ Pro W3" charset="0"/>
              </a:rPr>
              <a:t>		2880</a:t>
            </a:r>
            <a:r>
              <a:rPr lang="en-US" sz="2000" u="sng" dirty="0">
                <a:latin typeface="Arial" charset="0"/>
                <a:ea typeface="ヒラギノ角ゴ Pro W3" charset="0"/>
                <a:cs typeface="ヒラギノ角ゴ Pro W3" charset="0"/>
              </a:rPr>
              <a:t>	Teachers and Instructors, All Other</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2860</a:t>
            </a:r>
            <a:r>
              <a:rPr lang="en-US" sz="2000" dirty="0">
                <a:latin typeface="Arial" charset="0"/>
                <a:ea typeface="ヒラギノ角ゴ Pro W3" charset="0"/>
                <a:cs typeface="ヒラギノ角ゴ Pro W3" charset="0"/>
              </a:rPr>
              <a:t>	Tellers</a:t>
            </a:r>
          </a:p>
          <a:p>
            <a:pPr marL="17463" indent="-17463">
              <a:lnSpc>
                <a:spcPct val="90000"/>
              </a:lnSpc>
              <a:buFontTx/>
              <a:buNone/>
              <a:tabLst>
                <a:tab pos="1320800" algn="r"/>
                <a:tab pos="1474788" algn="l"/>
              </a:tabLst>
            </a:pPr>
            <a:r>
              <a:rPr lang="en-US" sz="2000" u="sng" dirty="0" smtClean="0">
                <a:latin typeface="Arial" charset="0"/>
                <a:ea typeface="ヒラギノ角ゴ Pro W3" charset="0"/>
                <a:cs typeface="ヒラギノ角ゴ Pro W3" charset="0"/>
              </a:rPr>
              <a:t>		2810</a:t>
            </a:r>
            <a:r>
              <a:rPr lang="en-US" sz="2000" u="sng" dirty="0">
                <a:latin typeface="Arial" charset="0"/>
                <a:ea typeface="ヒラギノ角ゴ Pro W3" charset="0"/>
                <a:cs typeface="ヒラギノ角ゴ Pro W3" charset="0"/>
              </a:rPr>
              <a:t>	Middle School Teachers, Except Special and Career/Technical Education</a:t>
            </a:r>
          </a:p>
          <a:p>
            <a:pPr marL="17463" indent="-17463">
              <a:lnSpc>
                <a:spcPct val="90000"/>
              </a:lnSpc>
              <a:buFontTx/>
              <a:buNone/>
              <a:tabLst>
                <a:tab pos="1320800" algn="r"/>
                <a:tab pos="1474788" algn="l"/>
              </a:tabLst>
            </a:pPr>
            <a:r>
              <a:rPr lang="en-US" sz="2000" u="sng" dirty="0" smtClean="0">
                <a:latin typeface="Arial" charset="0"/>
                <a:ea typeface="ヒラギノ角ゴ Pro W3" charset="0"/>
                <a:cs typeface="ヒラギノ角ゴ Pro W3" charset="0"/>
              </a:rPr>
              <a:t>		2790</a:t>
            </a:r>
            <a:r>
              <a:rPr lang="en-US" sz="2000" u="sng" dirty="0">
                <a:latin typeface="Arial" charset="0"/>
                <a:ea typeface="ヒラギノ角ゴ Pro W3" charset="0"/>
                <a:cs typeface="ヒラギノ角ゴ Pro W3" charset="0"/>
              </a:rPr>
              <a:t>	Health Specialties Teachers, Postsecondary</a:t>
            </a:r>
          </a:p>
          <a:p>
            <a:pPr marL="17463" indent="-17463">
              <a:lnSpc>
                <a:spcPct val="90000"/>
              </a:lnSpc>
              <a:buFontTx/>
              <a:buNone/>
              <a:tabLst>
                <a:tab pos="1320800" algn="r"/>
                <a:tab pos="1474788" algn="l"/>
              </a:tabLst>
            </a:pPr>
            <a:r>
              <a:rPr lang="en-US" sz="2000" u="sng" dirty="0" smtClean="0">
                <a:latin typeface="Arial" charset="0"/>
                <a:ea typeface="ヒラギノ角ゴ Pro W3" charset="0"/>
                <a:cs typeface="ヒラギノ角ゴ Pro W3" charset="0"/>
              </a:rPr>
              <a:t>		2760</a:t>
            </a:r>
            <a:r>
              <a:rPr lang="en-US" sz="2000" u="sng" dirty="0">
                <a:latin typeface="Arial" charset="0"/>
                <a:ea typeface="ヒラギノ角ゴ Pro W3" charset="0"/>
                <a:cs typeface="ヒラギノ角ゴ Pro W3" charset="0"/>
              </a:rPr>
              <a:t>	Paralegals and Legal Assistants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2720</a:t>
            </a:r>
            <a:r>
              <a:rPr lang="en-US" sz="2000" dirty="0">
                <a:latin typeface="Arial" charset="0"/>
                <a:ea typeface="ヒラギノ角ゴ Pro W3" charset="0"/>
                <a:cs typeface="ヒラギノ角ゴ Pro W3" charset="0"/>
              </a:rPr>
              <a:t>	Pharmacy Technicians</a:t>
            </a:r>
          </a:p>
          <a:p>
            <a:pPr marL="17463" indent="-17463">
              <a:lnSpc>
                <a:spcPct val="90000"/>
              </a:lnSpc>
              <a:buFontTx/>
              <a:buNone/>
              <a:tabLst>
                <a:tab pos="1320800" algn="r"/>
                <a:tab pos="1474788" algn="l"/>
              </a:tabLst>
            </a:pPr>
            <a:r>
              <a:rPr lang="en-US" sz="2000" u="sng" dirty="0" smtClean="0">
                <a:latin typeface="Arial" charset="0"/>
                <a:ea typeface="ヒラギノ角ゴ Pro W3" charset="0"/>
                <a:cs typeface="ヒラギノ角ゴ Pro W3" charset="0"/>
              </a:rPr>
              <a:t>		2700</a:t>
            </a:r>
            <a:r>
              <a:rPr lang="en-US" sz="2000" u="sng" dirty="0">
                <a:latin typeface="Arial" charset="0"/>
                <a:ea typeface="ヒラギノ角ゴ Pro W3" charset="0"/>
                <a:cs typeface="ヒラギノ角ゴ Pro W3" charset="0"/>
              </a:rPr>
              <a:t>	Financial Managers</a:t>
            </a:r>
          </a:p>
          <a:p>
            <a:pPr marL="17463" indent="-17463">
              <a:lnSpc>
                <a:spcPct val="90000"/>
              </a:lnSpc>
              <a:buFontTx/>
              <a:buNone/>
              <a:tabLst>
                <a:tab pos="1320800" algn="r"/>
                <a:tab pos="1474788" algn="l"/>
              </a:tabLst>
            </a:pPr>
            <a:r>
              <a:rPr lang="en-US" sz="2000" u="sng" dirty="0" smtClean="0">
                <a:latin typeface="Arial" charset="0"/>
                <a:ea typeface="ヒラギノ角ゴ Pro W3" charset="0"/>
                <a:cs typeface="ヒラギノ角ゴ Pro W3" charset="0"/>
              </a:rPr>
              <a:t>		2690</a:t>
            </a:r>
            <a:r>
              <a:rPr lang="en-US" sz="2000" u="sng" dirty="0">
                <a:latin typeface="Arial" charset="0"/>
                <a:ea typeface="ヒラギノ角ゴ Pro W3" charset="0"/>
                <a:cs typeface="ヒラギノ角ゴ Pro W3" charset="0"/>
              </a:rPr>
              <a:t>	Lawyers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2640</a:t>
            </a:r>
            <a:r>
              <a:rPr lang="en-US" sz="2000" dirty="0">
                <a:latin typeface="Arial" charset="0"/>
                <a:ea typeface="ヒラギノ角ゴ Pro W3" charset="0"/>
                <a:cs typeface="ヒラギノ角ゴ Pro W3" charset="0"/>
              </a:rPr>
              <a:t>	Painters, Construction and Maintenance</a:t>
            </a:r>
          </a:p>
          <a:p>
            <a:pPr marL="17463" indent="-17463">
              <a:lnSpc>
                <a:spcPct val="90000"/>
              </a:lnSpc>
              <a:buFontTx/>
              <a:buNone/>
              <a:tabLst>
                <a:tab pos="1320800" algn="r"/>
                <a:tab pos="1474788" algn="l"/>
              </a:tabLst>
            </a:pPr>
            <a:r>
              <a:rPr lang="en-US" sz="2000" u="sng" dirty="0" smtClean="0">
                <a:latin typeface="Arial" charset="0"/>
                <a:ea typeface="ヒラギノ角ゴ Pro W3" charset="0"/>
                <a:cs typeface="ヒラギノ角ゴ Pro W3" charset="0"/>
              </a:rPr>
              <a:t>		2550</a:t>
            </a:r>
            <a:r>
              <a:rPr lang="en-US" sz="2000" u="sng" dirty="0">
                <a:latin typeface="Arial" charset="0"/>
                <a:ea typeface="ヒラギノ角ゴ Pro W3" charset="0"/>
                <a:cs typeface="ヒラギノ角ゴ Pro W3" charset="0"/>
              </a:rPr>
              <a:t>	Securities, Commodities, and Financial Services Sales Agents</a:t>
            </a:r>
          </a:p>
          <a:p>
            <a:pPr marL="17463" indent="-17463">
              <a:lnSpc>
                <a:spcPct val="90000"/>
              </a:lnSpc>
              <a:buFontTx/>
              <a:buNone/>
              <a:tabLst>
                <a:tab pos="1320800" algn="r"/>
                <a:tab pos="1474788" algn="l"/>
              </a:tabLst>
            </a:pPr>
            <a:r>
              <a:rPr lang="en-US" sz="2000" u="sng" dirty="0" smtClean="0">
                <a:latin typeface="Arial" charset="0"/>
                <a:ea typeface="ヒラギノ角ゴ Pro W3" charset="0"/>
                <a:cs typeface="ヒラギノ角ゴ Pro W3" charset="0"/>
              </a:rPr>
              <a:t>		2470</a:t>
            </a:r>
            <a:r>
              <a:rPr lang="en-US" sz="2000" u="sng" dirty="0">
                <a:latin typeface="Arial" charset="0"/>
                <a:ea typeface="ヒラギノ角ゴ Pro W3" charset="0"/>
                <a:cs typeface="ヒラギノ角ゴ Pro W3" charset="0"/>
              </a:rPr>
              <a:t>	Real Estate Sales Agents</a:t>
            </a:r>
          </a:p>
          <a:p>
            <a:pPr marL="17463" indent="-17463">
              <a:lnSpc>
                <a:spcPct val="90000"/>
              </a:lnSpc>
              <a:buFontTx/>
              <a:buNone/>
              <a:tabLst>
                <a:tab pos="1320800" algn="r"/>
                <a:tab pos="1474788" algn="l"/>
              </a:tabLst>
            </a:pPr>
            <a:r>
              <a:rPr lang="en-US" sz="2000" u="sng" dirty="0" smtClean="0">
                <a:latin typeface="Arial" charset="0"/>
                <a:ea typeface="ヒラギノ角ゴ Pro W3" charset="0"/>
                <a:cs typeface="ヒラギノ角ゴ Pro W3" charset="0"/>
              </a:rPr>
              <a:t>		2430</a:t>
            </a:r>
            <a:r>
              <a:rPr lang="en-US" sz="2000" u="sng" dirty="0">
                <a:latin typeface="Arial" charset="0"/>
                <a:ea typeface="ヒラギノ角ゴ Pro W3" charset="0"/>
                <a:cs typeface="ヒラギノ角ゴ Pro W3" charset="0"/>
              </a:rPr>
              <a:t>	Medical and Clinical Laboratory Technicians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a:t>
            </a:r>
          </a:p>
          <a:p>
            <a:pPr marL="17463" indent="-17463">
              <a:lnSpc>
                <a:spcPct val="90000"/>
              </a:lnSpc>
              <a:buFontTx/>
              <a:buNone/>
              <a:tabLst>
                <a:tab pos="1320800" algn="r"/>
                <a:tab pos="1474788" algn="l"/>
              </a:tabLst>
            </a:pPr>
            <a:r>
              <a:rPr lang="en-US" sz="2000" dirty="0">
                <a:latin typeface="Arial" charset="0"/>
                <a:ea typeface="ヒラギノ角ゴ Pro W3" charset="0"/>
                <a:cs typeface="ヒラギノ角ゴ Pro W3" charset="0"/>
              </a:rPr>
              <a:t>	</a:t>
            </a:r>
            <a:r>
              <a:rPr lang="en-US" sz="2000" dirty="0" smtClean="0">
                <a:latin typeface="Arial" charset="0"/>
                <a:ea typeface="ヒラギノ角ゴ Pro W3" charset="0"/>
                <a:cs typeface="ヒラギノ角ゴ Pro W3" charset="0"/>
              </a:rPr>
              <a:t>	2430</a:t>
            </a:r>
            <a:r>
              <a:rPr lang="en-US" sz="2000" dirty="0">
                <a:latin typeface="Arial" charset="0"/>
                <a:ea typeface="ヒラギノ角ゴ Pro W3" charset="0"/>
                <a:cs typeface="ヒラギノ角ゴ Pro W3" charset="0"/>
              </a:rPr>
              <a:t>	Social and Human Service Assistants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2290</a:t>
            </a:r>
            <a:r>
              <a:rPr lang="en-US" sz="2000" dirty="0">
                <a:latin typeface="Arial" charset="0"/>
                <a:ea typeface="ヒラギノ角ゴ Pro W3" charset="0"/>
                <a:cs typeface="ヒラギノ角ゴ Pro W3" charset="0"/>
              </a:rPr>
              <a:t>	Operating Engineers and Other Construction Equipment Operators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2240</a:t>
            </a:r>
            <a:r>
              <a:rPr lang="en-US" sz="2000" dirty="0">
                <a:latin typeface="Arial" charset="0"/>
                <a:ea typeface="ヒラギノ角ゴ Pro W3" charset="0"/>
                <a:cs typeface="ヒラギノ角ゴ Pro W3" charset="0"/>
              </a:rPr>
              <a:t>	Personal Financial Advisors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2240</a:t>
            </a:r>
            <a:r>
              <a:rPr lang="en-US" sz="2000" dirty="0">
                <a:latin typeface="Arial" charset="0"/>
                <a:ea typeface="ヒラギノ角ゴ Pro W3" charset="0"/>
                <a:cs typeface="ヒラギノ角ゴ Pro W3" charset="0"/>
              </a:rPr>
              <a:t>	Helpers--Electricians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2170</a:t>
            </a:r>
            <a:r>
              <a:rPr lang="en-US" sz="2000" dirty="0">
                <a:latin typeface="Arial" charset="0"/>
                <a:ea typeface="ヒラギノ角ゴ Pro W3" charset="0"/>
                <a:cs typeface="ヒラギノ角ゴ Pro W3" charset="0"/>
              </a:rPr>
              <a:t>	Bill and Account Collectors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2150</a:t>
            </a:r>
            <a:r>
              <a:rPr lang="en-US" sz="2000" dirty="0">
                <a:latin typeface="Arial" charset="0"/>
                <a:ea typeface="ヒラギノ角ゴ Pro W3" charset="0"/>
                <a:cs typeface="ヒラギノ角ゴ Pro W3" charset="0"/>
              </a:rPr>
              <a:t>	Emergency Medical Technicians and Paramedics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2150</a:t>
            </a:r>
            <a:r>
              <a:rPr lang="en-US" sz="2000" dirty="0">
                <a:latin typeface="Arial" charset="0"/>
                <a:ea typeface="ヒラギノ角ゴ Pro W3" charset="0"/>
                <a:cs typeface="ヒラギノ角ゴ Pro W3" charset="0"/>
              </a:rPr>
              <a:t>	Secondary School Teachers, Except Special and Career/Technical Education</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2070</a:t>
            </a:r>
            <a:r>
              <a:rPr lang="en-US" sz="2000" dirty="0">
                <a:latin typeface="Arial" charset="0"/>
                <a:ea typeface="ヒラギノ角ゴ Pro W3" charset="0"/>
                <a:cs typeface="ヒラギノ角ゴ Pro W3" charset="0"/>
              </a:rPr>
              <a:t>	Civil Engineers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2030</a:t>
            </a:r>
            <a:r>
              <a:rPr lang="en-US" sz="2000" dirty="0">
                <a:latin typeface="Arial" charset="0"/>
                <a:ea typeface="ヒラギノ角ゴ Pro W3" charset="0"/>
                <a:cs typeface="ヒラギノ角ゴ Pro W3" charset="0"/>
              </a:rPr>
              <a:t>	Medical and Health Services Managers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2020</a:t>
            </a:r>
            <a:r>
              <a:rPr lang="en-US" sz="2000" dirty="0">
                <a:latin typeface="Arial" charset="0"/>
                <a:ea typeface="ヒラギノ角ゴ Pro W3" charset="0"/>
                <a:cs typeface="ヒラギノ角ゴ Pro W3" charset="0"/>
              </a:rPr>
              <a:t>	Cost Estimators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2000</a:t>
            </a:r>
            <a:r>
              <a:rPr lang="en-US" sz="2000" dirty="0">
                <a:latin typeface="Arial" charset="0"/>
                <a:ea typeface="ヒラギノ角ゴ Pro W3" charset="0"/>
                <a:cs typeface="ヒラギノ角ゴ Pro W3" charset="0"/>
              </a:rPr>
              <a:t>	Automotive Service Technicians and Mechanics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1980</a:t>
            </a:r>
            <a:r>
              <a:rPr lang="en-US" sz="2000" dirty="0">
                <a:latin typeface="Arial" charset="0"/>
                <a:ea typeface="ヒラギノ角ゴ Pro W3" charset="0"/>
                <a:cs typeface="ヒラギノ角ゴ Pro W3" charset="0"/>
              </a:rPr>
              <a:t>	Food Preparation Workers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1920</a:t>
            </a:r>
            <a:r>
              <a:rPr lang="en-US" sz="2000" dirty="0">
                <a:latin typeface="Arial" charset="0"/>
                <a:ea typeface="ヒラギノ角ゴ Pro W3" charset="0"/>
                <a:cs typeface="ヒラギノ角ゴ Pro W3" charset="0"/>
              </a:rPr>
              <a:t>	Computer and Information Systems Managers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1910</a:t>
            </a:r>
            <a:r>
              <a:rPr lang="en-US" sz="2000" dirty="0">
                <a:latin typeface="Arial" charset="0"/>
                <a:ea typeface="ヒラギノ角ゴ Pro W3" charset="0"/>
                <a:cs typeface="ヒラギノ角ゴ Pro W3" charset="0"/>
              </a:rPr>
              <a:t>	Hairdressers, Hairstylists, and Cosmetologists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1910</a:t>
            </a:r>
            <a:r>
              <a:rPr lang="en-US" sz="2000" dirty="0">
                <a:latin typeface="Arial" charset="0"/>
                <a:ea typeface="ヒラギノ角ゴ Pro W3" charset="0"/>
                <a:cs typeface="ヒラギノ角ゴ Pro W3" charset="0"/>
              </a:rPr>
              <a:t>	Light Truck or Delivery Services Drivers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1880</a:t>
            </a:r>
            <a:r>
              <a:rPr lang="en-US" sz="2000" dirty="0">
                <a:latin typeface="Arial" charset="0"/>
                <a:ea typeface="ヒラギノ角ゴ Pro W3" charset="0"/>
                <a:cs typeface="ヒラギノ角ゴ Pro W3" charset="0"/>
              </a:rPr>
              <a:t>	Coaches and Scouts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1850</a:t>
            </a:r>
            <a:r>
              <a:rPr lang="en-US" sz="2000" dirty="0">
                <a:latin typeface="Arial" charset="0"/>
                <a:ea typeface="ヒラギノ角ゴ Pro W3" charset="0"/>
                <a:cs typeface="ヒラギノ角ゴ Pro W3" charset="0"/>
              </a:rPr>
              <a:t>	Physicians and Surgeons, All Other</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1780</a:t>
            </a:r>
            <a:r>
              <a:rPr lang="en-US" sz="2000" dirty="0">
                <a:latin typeface="Arial" charset="0"/>
                <a:ea typeface="ヒラギノ角ゴ Pro W3" charset="0"/>
                <a:cs typeface="ヒラギノ角ゴ Pro W3" charset="0"/>
              </a:rPr>
              <a:t>	Physician Assistants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1720</a:t>
            </a:r>
            <a:r>
              <a:rPr lang="en-US" sz="2000" dirty="0">
                <a:latin typeface="Arial" charset="0"/>
                <a:ea typeface="ヒラギノ角ゴ Pro W3" charset="0"/>
                <a:cs typeface="ヒラギノ角ゴ Pro W3" charset="0"/>
              </a:rPr>
              <a:t>	Loan Officers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1710</a:t>
            </a:r>
            <a:r>
              <a:rPr lang="en-US" sz="2000" dirty="0">
                <a:latin typeface="Arial" charset="0"/>
                <a:ea typeface="ヒラギノ角ゴ Pro W3" charset="0"/>
                <a:cs typeface="ヒラギノ角ゴ Pro W3" charset="0"/>
              </a:rPr>
              <a:t>	Financial Analysts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1690</a:t>
            </a:r>
            <a:r>
              <a:rPr lang="en-US" sz="2000" dirty="0">
                <a:latin typeface="Arial" charset="0"/>
                <a:ea typeface="ヒラギノ角ゴ Pro W3" charset="0"/>
                <a:cs typeface="ヒラギノ角ゴ Pro W3" charset="0"/>
              </a:rPr>
              <a:t>	Real Estate Brokers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1690</a:t>
            </a:r>
            <a:r>
              <a:rPr lang="en-US" sz="2000" dirty="0">
                <a:latin typeface="Arial" charset="0"/>
                <a:ea typeface="ヒラギノ角ゴ Pro W3" charset="0"/>
                <a:cs typeface="ヒラギノ角ゴ Pro W3" charset="0"/>
              </a:rPr>
              <a:t>	First-Line Supervisors of Mechanics, Installers, and Repairers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1650</a:t>
            </a:r>
            <a:r>
              <a:rPr lang="en-US" sz="2000" dirty="0">
                <a:latin typeface="Arial" charset="0"/>
                <a:ea typeface="ヒラギノ角ゴ Pro W3" charset="0"/>
                <a:cs typeface="ヒラギノ角ゴ Pro W3" charset="0"/>
              </a:rPr>
              <a:t>	Child, Family, and School Social Workers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1630</a:t>
            </a:r>
            <a:r>
              <a:rPr lang="en-US" sz="2000" dirty="0">
                <a:latin typeface="Arial" charset="0"/>
                <a:ea typeface="ヒラギノ角ゴ Pro W3" charset="0"/>
                <a:cs typeface="ヒラギノ角ゴ Pro W3" charset="0"/>
              </a:rPr>
              <a:t>	Driver/Sales Workers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1600</a:t>
            </a:r>
            <a:r>
              <a:rPr lang="en-US" sz="2000" dirty="0">
                <a:latin typeface="Arial" charset="0"/>
                <a:ea typeface="ヒラギノ角ゴ Pro W3" charset="0"/>
                <a:cs typeface="ヒラギノ角ゴ Pro W3" charset="0"/>
              </a:rPr>
              <a:t>	Radiologic Technologists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1590</a:t>
            </a:r>
            <a:r>
              <a:rPr lang="en-US" sz="2000" dirty="0">
                <a:latin typeface="Arial" charset="0"/>
                <a:ea typeface="ヒラギノ角ゴ Pro W3" charset="0"/>
                <a:cs typeface="ヒラギノ角ゴ Pro W3" charset="0"/>
              </a:rPr>
              <a:t>	Cooks, Institution and Cafeteria</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1550</a:t>
            </a:r>
            <a:r>
              <a:rPr lang="en-US" sz="2000" dirty="0">
                <a:latin typeface="Arial" charset="0"/>
                <a:ea typeface="ヒラギノ角ゴ Pro W3" charset="0"/>
                <a:cs typeface="ヒラギノ角ゴ Pro W3" charset="0"/>
              </a:rPr>
              <a:t>	Pharmacists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1540</a:t>
            </a:r>
            <a:r>
              <a:rPr lang="en-US" sz="2000" dirty="0">
                <a:latin typeface="Arial" charset="0"/>
                <a:ea typeface="ヒラギノ角ゴ Pro W3" charset="0"/>
                <a:cs typeface="ヒラギノ角ゴ Pro W3" charset="0"/>
              </a:rPr>
              <a:t>	Bartenders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1510</a:t>
            </a:r>
            <a:r>
              <a:rPr lang="en-US" sz="2000" dirty="0">
                <a:latin typeface="Arial" charset="0"/>
                <a:ea typeface="ヒラギノ角ゴ Pro W3" charset="0"/>
                <a:cs typeface="ヒラギノ角ゴ Pro W3" charset="0"/>
              </a:rPr>
              <a:t>	Mental Health Counselors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1500</a:t>
            </a:r>
            <a:r>
              <a:rPr lang="en-US" sz="2000" dirty="0">
                <a:latin typeface="Arial" charset="0"/>
                <a:ea typeface="ヒラギノ角ゴ Pro W3" charset="0"/>
                <a:cs typeface="ヒラギノ角ゴ Pro W3" charset="0"/>
              </a:rPr>
              <a:t>	Physical Therapists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1490</a:t>
            </a:r>
            <a:r>
              <a:rPr lang="en-US" sz="2000" dirty="0">
                <a:latin typeface="Arial" charset="0"/>
                <a:ea typeface="ヒラギノ角ゴ Pro W3" charset="0"/>
                <a:cs typeface="ヒラギノ角ゴ Pro W3" charset="0"/>
              </a:rPr>
              <a:t>	Hotel, Motel, and Resort Desk Clerks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1460</a:t>
            </a:r>
            <a:r>
              <a:rPr lang="en-US" sz="2000" dirty="0">
                <a:latin typeface="Arial" charset="0"/>
                <a:ea typeface="ヒラギノ角ゴ Pro W3" charset="0"/>
                <a:cs typeface="ヒラギノ角ゴ Pro W3" charset="0"/>
              </a:rPr>
              <a:t>	Cement Masons and Concrete Finishers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1440</a:t>
            </a:r>
            <a:r>
              <a:rPr lang="en-US" sz="2000" dirty="0">
                <a:latin typeface="Arial" charset="0"/>
                <a:ea typeface="ヒラギノ角ゴ Pro W3" charset="0"/>
                <a:cs typeface="ヒラギノ角ゴ Pro W3" charset="0"/>
              </a:rPr>
              <a:t>	</a:t>
            </a:r>
            <a:r>
              <a:rPr lang="en-US" sz="2000" dirty="0" err="1">
                <a:latin typeface="Arial" charset="0"/>
                <a:ea typeface="ヒラギノ角ゴ Pro W3" charset="0"/>
                <a:cs typeface="ヒラギノ角ゴ Pro W3" charset="0"/>
              </a:rPr>
              <a:t>Brickmasons</a:t>
            </a:r>
            <a:r>
              <a:rPr lang="en-US" sz="2000" dirty="0">
                <a:latin typeface="Arial" charset="0"/>
                <a:ea typeface="ヒラギノ角ゴ Pro W3" charset="0"/>
                <a:cs typeface="ヒラギノ角ゴ Pro W3" charset="0"/>
              </a:rPr>
              <a:t> and </a:t>
            </a:r>
            <a:r>
              <a:rPr lang="en-US" sz="2000" dirty="0" err="1">
                <a:latin typeface="Arial" charset="0"/>
                <a:ea typeface="ヒラギノ角ゴ Pro W3" charset="0"/>
                <a:cs typeface="ヒラギノ角ゴ Pro W3" charset="0"/>
              </a:rPr>
              <a:t>Blockmasons</a:t>
            </a:r>
            <a:endParaRPr lang="en-US" sz="2000" dirty="0">
              <a:latin typeface="Arial" charset="0"/>
              <a:ea typeface="ヒラギノ角ゴ Pro W3" charset="0"/>
              <a:cs typeface="ヒラギノ角ゴ Pro W3" charset="0"/>
            </a:endParaRP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1430</a:t>
            </a:r>
            <a:r>
              <a:rPr lang="en-US" sz="2000" dirty="0">
                <a:latin typeface="Arial" charset="0"/>
                <a:ea typeface="ヒラギノ角ゴ Pro W3" charset="0"/>
                <a:cs typeface="ヒラギノ角ゴ Pro W3" charset="0"/>
              </a:rPr>
              <a:t>	Counter and Rental Clerks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1370</a:t>
            </a:r>
            <a:r>
              <a:rPr lang="en-US" sz="2000" dirty="0">
                <a:latin typeface="Arial" charset="0"/>
                <a:ea typeface="ヒラギノ角ゴ Pro W3" charset="0"/>
                <a:cs typeface="ヒラギノ角ゴ Pro W3" charset="0"/>
              </a:rPr>
              <a:t>	Self-Enrichment Education Teachers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1340</a:t>
            </a:r>
            <a:r>
              <a:rPr lang="en-US" sz="2000" dirty="0">
                <a:latin typeface="Arial" charset="0"/>
                <a:ea typeface="ヒラギノ角ゴ Pro W3" charset="0"/>
                <a:cs typeface="ヒラギノ角ゴ Pro W3" charset="0"/>
              </a:rPr>
              <a:t>	Recreation Workers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1340</a:t>
            </a:r>
            <a:r>
              <a:rPr lang="en-US" sz="2000" dirty="0">
                <a:latin typeface="Arial" charset="0"/>
                <a:ea typeface="ヒラギノ角ゴ Pro W3" charset="0"/>
                <a:cs typeface="ヒラギノ角ゴ Pro W3" charset="0"/>
              </a:rPr>
              <a:t>	First-Line Supervisors of Landscaping, Lawn Service, and </a:t>
            </a:r>
            <a:r>
              <a:rPr lang="en-US" sz="2000" dirty="0" err="1">
                <a:latin typeface="Arial" charset="0"/>
                <a:ea typeface="ヒラギノ角ゴ Pro W3" charset="0"/>
                <a:cs typeface="ヒラギノ角ゴ Pro W3" charset="0"/>
              </a:rPr>
              <a:t>Groundskeeping</a:t>
            </a:r>
            <a:r>
              <a:rPr lang="en-US" sz="2000" dirty="0">
                <a:latin typeface="Arial" charset="0"/>
                <a:ea typeface="ヒラギノ角ゴ Pro W3" charset="0"/>
                <a:cs typeface="ヒラギノ角ゴ Pro W3" charset="0"/>
              </a:rPr>
              <a:t> Workers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1320</a:t>
            </a:r>
            <a:r>
              <a:rPr lang="en-US" sz="2000" dirty="0">
                <a:latin typeface="Arial" charset="0"/>
                <a:ea typeface="ヒラギノ角ゴ Pro W3" charset="0"/>
                <a:cs typeface="ヒラギノ角ゴ Pro W3" charset="0"/>
              </a:rPr>
              <a:t>	Amusement and Recreation Attendants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1300</a:t>
            </a:r>
            <a:r>
              <a:rPr lang="en-US" sz="2000" dirty="0">
                <a:latin typeface="Arial" charset="0"/>
                <a:ea typeface="ヒラギノ角ゴ Pro W3" charset="0"/>
                <a:cs typeface="ヒラギノ角ゴ Pro W3" charset="0"/>
              </a:rPr>
              <a:t>	Mental Health and Substance Abuse Social Workers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1290</a:t>
            </a:r>
            <a:r>
              <a:rPr lang="en-US" sz="2000" dirty="0">
                <a:latin typeface="Arial" charset="0"/>
                <a:ea typeface="ヒラギノ角ゴ Pro W3" charset="0"/>
                <a:cs typeface="ヒラギノ角ゴ Pro W3" charset="0"/>
              </a:rPr>
              <a:t>	Correctional Officers and Jailers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1280</a:t>
            </a:r>
            <a:r>
              <a:rPr lang="en-US" sz="2000" dirty="0">
                <a:latin typeface="Arial" charset="0"/>
                <a:ea typeface="ヒラギノ角ゴ Pro W3" charset="0"/>
                <a:cs typeface="ヒラギノ角ゴ Pro W3" charset="0"/>
              </a:rPr>
              <a:t>	Dishwashers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1250</a:t>
            </a:r>
            <a:r>
              <a:rPr lang="en-US" sz="2000" dirty="0">
                <a:latin typeface="Arial" charset="0"/>
                <a:ea typeface="ヒラギノ角ゴ Pro W3" charset="0"/>
                <a:cs typeface="ヒラギノ角ゴ Pro W3" charset="0"/>
              </a:rPr>
              <a:t>	Software Developers, Systems Software</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1250</a:t>
            </a:r>
            <a:r>
              <a:rPr lang="en-US" sz="2000" dirty="0">
                <a:latin typeface="Arial" charset="0"/>
                <a:ea typeface="ヒラギノ角ゴ Pro W3" charset="0"/>
                <a:cs typeface="ヒラギノ角ゴ Pro W3" charset="0"/>
              </a:rPr>
              <a:t>	First-Line Supervisors of Housekeeping and Janitorial Workers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1240</a:t>
            </a:r>
            <a:r>
              <a:rPr lang="en-US" sz="2000" dirty="0">
                <a:latin typeface="Arial" charset="0"/>
                <a:ea typeface="ヒラギノ角ゴ Pro W3" charset="0"/>
                <a:cs typeface="ヒラギノ角ゴ Pro W3" charset="0"/>
              </a:rPr>
              <a:t>	Training and Development Specialists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1240</a:t>
            </a:r>
            <a:r>
              <a:rPr lang="en-US" sz="2000" dirty="0">
                <a:latin typeface="Arial" charset="0"/>
                <a:ea typeface="ヒラギノ角ゴ Pro W3" charset="0"/>
                <a:cs typeface="ヒラギノ角ゴ Pro W3" charset="0"/>
              </a:rPr>
              <a:t>	Police and Sheriff's Patrol Officers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1240</a:t>
            </a:r>
            <a:r>
              <a:rPr lang="en-US" sz="2000" dirty="0">
                <a:latin typeface="Arial" charset="0"/>
                <a:ea typeface="ヒラギノ角ゴ Pro W3" charset="0"/>
                <a:cs typeface="ヒラギノ角ゴ Pro W3" charset="0"/>
              </a:rPr>
              <a:t>	Nurse Practitioners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1220</a:t>
            </a:r>
            <a:r>
              <a:rPr lang="en-US" sz="2000" dirty="0">
                <a:latin typeface="Arial" charset="0"/>
                <a:ea typeface="ヒラギノ角ゴ Pro W3" charset="0"/>
                <a:cs typeface="ヒラギノ角ゴ Pro W3" charset="0"/>
              </a:rPr>
              <a:t>	Dentists, General</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1210</a:t>
            </a:r>
            <a:r>
              <a:rPr lang="en-US" sz="2000" dirty="0">
                <a:latin typeface="Arial" charset="0"/>
                <a:ea typeface="ヒラギノ角ゴ Pro W3" charset="0"/>
                <a:cs typeface="ヒラギノ角ゴ Pro W3" charset="0"/>
              </a:rPr>
              <a:t>	Information Security Analysts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1200</a:t>
            </a:r>
            <a:r>
              <a:rPr lang="en-US" sz="2000" dirty="0">
                <a:latin typeface="Arial" charset="0"/>
                <a:ea typeface="ヒラギノ角ゴ Pro W3" charset="0"/>
                <a:cs typeface="ヒラギノ角ゴ Pro W3" charset="0"/>
              </a:rPr>
              <a:t>	Dining Room and Cafeteria Attendants and Bartender Helpers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1170</a:t>
            </a:r>
            <a:r>
              <a:rPr lang="en-US" sz="2000" dirty="0">
                <a:latin typeface="Arial" charset="0"/>
                <a:ea typeface="ヒラギノ角ゴ Pro W3" charset="0"/>
                <a:cs typeface="ヒラギノ角ゴ Pro W3" charset="0"/>
              </a:rPr>
              <a:t>	Medical Records and Health Information Technicians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1150</a:t>
            </a:r>
            <a:r>
              <a:rPr lang="en-US" sz="2000" dirty="0">
                <a:latin typeface="Arial" charset="0"/>
                <a:ea typeface="ヒラギノ角ゴ Pro W3" charset="0"/>
                <a:cs typeface="ヒラギノ角ゴ Pro W3" charset="0"/>
              </a:rPr>
              <a:t>	Packers and Packagers, Hand</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1120</a:t>
            </a:r>
            <a:r>
              <a:rPr lang="en-US" sz="2000" dirty="0">
                <a:latin typeface="Arial" charset="0"/>
                <a:ea typeface="ヒラギノ角ゴ Pro W3" charset="0"/>
                <a:cs typeface="ヒラギノ角ゴ Pro W3" charset="0"/>
              </a:rPr>
              <a:t>	Veterinary Technologists and Technicians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1120</a:t>
            </a:r>
            <a:r>
              <a:rPr lang="en-US" sz="2000" dirty="0">
                <a:latin typeface="Arial" charset="0"/>
                <a:ea typeface="ヒラギノ角ゴ Pro W3" charset="0"/>
                <a:cs typeface="ヒラギノ角ゴ Pro W3" charset="0"/>
              </a:rPr>
              <a:t>	Parts Salespersons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1100</a:t>
            </a:r>
            <a:r>
              <a:rPr lang="en-US" sz="2000" dirty="0">
                <a:latin typeface="Arial" charset="0"/>
                <a:ea typeface="ヒラギノ角ゴ Pro W3" charset="0"/>
                <a:cs typeface="ヒラギノ角ゴ Pro W3" charset="0"/>
              </a:rPr>
              <a:t>	Helpers--Installation, Maintenance, and Repair Workers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1090</a:t>
            </a:r>
            <a:r>
              <a:rPr lang="en-US" sz="2000" dirty="0">
                <a:latin typeface="Arial" charset="0"/>
                <a:ea typeface="ヒラギノ角ゴ Pro W3" charset="0"/>
                <a:cs typeface="ヒラギノ角ゴ Pro W3" charset="0"/>
              </a:rPr>
              <a:t>	Rehabilitation Counselors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1090</a:t>
            </a:r>
            <a:r>
              <a:rPr lang="en-US" sz="2000" dirty="0">
                <a:latin typeface="Arial" charset="0"/>
                <a:ea typeface="ヒラギノ角ゴ Pro W3" charset="0"/>
                <a:cs typeface="ヒラギノ角ゴ Pro W3" charset="0"/>
              </a:rPr>
              <a:t>	Phlebotomists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1070</a:t>
            </a:r>
            <a:r>
              <a:rPr lang="en-US" sz="2000" dirty="0">
                <a:latin typeface="Arial" charset="0"/>
                <a:ea typeface="ヒラギノ角ゴ Pro W3" charset="0"/>
                <a:cs typeface="ヒラギノ角ゴ Pro W3" charset="0"/>
              </a:rPr>
              <a:t>	Sales Representatives, Wholesale and Manufacturing, Technical and Scientific Products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1060</a:t>
            </a:r>
            <a:r>
              <a:rPr lang="en-US" sz="2000" dirty="0">
                <a:latin typeface="Arial" charset="0"/>
                <a:ea typeface="ヒラギノ角ゴ Pro W3" charset="0"/>
                <a:cs typeface="ヒラギノ角ゴ Pro W3" charset="0"/>
              </a:rPr>
              <a:t>	Financial Specialists, All Other</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1060</a:t>
            </a:r>
            <a:r>
              <a:rPr lang="en-US" sz="2000" dirty="0">
                <a:latin typeface="Arial" charset="0"/>
                <a:ea typeface="ヒラギノ角ゴ Pro W3" charset="0"/>
                <a:cs typeface="ヒラギノ角ゴ Pro W3" charset="0"/>
              </a:rPr>
              <a:t>	Medical Scientists, Except Epidemiologists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1050</a:t>
            </a:r>
            <a:r>
              <a:rPr lang="en-US" sz="2000" dirty="0">
                <a:latin typeface="Arial" charset="0"/>
                <a:ea typeface="ヒラギノ角ゴ Pro W3" charset="0"/>
                <a:cs typeface="ヒラギノ角ゴ Pro W3" charset="0"/>
              </a:rPr>
              <a:t>	Health Technologists and Technicians, All Other</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1050</a:t>
            </a:r>
            <a:r>
              <a:rPr lang="en-US" sz="2000" dirty="0">
                <a:latin typeface="Arial" charset="0"/>
                <a:ea typeface="ヒラギノ角ゴ Pro W3" charset="0"/>
                <a:cs typeface="ヒラギノ角ゴ Pro W3" charset="0"/>
              </a:rPr>
              <a:t>	Loan Interviewers and Clerks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1020</a:t>
            </a:r>
            <a:r>
              <a:rPr lang="en-US" sz="2000" dirty="0">
                <a:latin typeface="Arial" charset="0"/>
                <a:ea typeface="ヒラギノ角ゴ Pro W3" charset="0"/>
                <a:cs typeface="ヒラギノ角ゴ Pro W3" charset="0"/>
              </a:rPr>
              <a:t>	Religious Workers, All Other</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1010</a:t>
            </a:r>
            <a:r>
              <a:rPr lang="en-US" sz="2000" dirty="0">
                <a:latin typeface="Arial" charset="0"/>
                <a:ea typeface="ヒラギノ角ゴ Pro W3" charset="0"/>
                <a:cs typeface="ヒラギノ角ゴ Pro W3" charset="0"/>
              </a:rPr>
              <a:t>	Surgical Technologists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1010</a:t>
            </a:r>
            <a:r>
              <a:rPr lang="en-US" sz="2000" dirty="0">
                <a:latin typeface="Arial" charset="0"/>
                <a:ea typeface="ヒラギノ角ゴ Pro W3" charset="0"/>
                <a:cs typeface="ヒラギノ角ゴ Pro W3" charset="0"/>
              </a:rPr>
              <a:t>	Network and Computer Systems Administrators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1000</a:t>
            </a:r>
            <a:r>
              <a:rPr lang="en-US" sz="2000" dirty="0">
                <a:latin typeface="Arial" charset="0"/>
                <a:ea typeface="ヒラギノ角ゴ Pro W3" charset="0"/>
                <a:cs typeface="ヒラギノ角ゴ Pro W3" charset="0"/>
              </a:rPr>
              <a:t>	Telecommunications Equipment Installers and Repairers, Except Line Installers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1000</a:t>
            </a:r>
            <a:r>
              <a:rPr lang="en-US" sz="2000" dirty="0">
                <a:latin typeface="Arial" charset="0"/>
                <a:ea typeface="ヒラギノ角ゴ Pro W3" charset="0"/>
                <a:cs typeface="ヒラギノ角ゴ Pro W3" charset="0"/>
              </a:rPr>
              <a:t>	Industrial Machinery Mechanics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1000</a:t>
            </a:r>
            <a:r>
              <a:rPr lang="en-US" sz="2000" dirty="0">
                <a:latin typeface="Arial" charset="0"/>
                <a:ea typeface="ヒラギノ角ゴ Pro W3" charset="0"/>
                <a:cs typeface="ヒラギノ角ゴ Pro W3" charset="0"/>
              </a:rPr>
              <a:t>	Taxi Drivers and </a:t>
            </a:r>
            <a:r>
              <a:rPr lang="en-US" sz="2000" dirty="0" smtClean="0">
                <a:latin typeface="Arial" charset="0"/>
                <a:ea typeface="ヒラギノ角ゴ Pro W3" charset="0"/>
                <a:cs typeface="ヒラギノ角ゴ Pro W3" charset="0"/>
              </a:rPr>
              <a:t>Chauffeurs</a:t>
            </a:r>
          </a:p>
          <a:p>
            <a:pPr marL="17463" indent="-17463">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a:t>
            </a:r>
            <a:endParaRPr lang="en-US" sz="2000" dirty="0">
              <a:latin typeface="Arial" charset="0"/>
              <a:ea typeface="ヒラギノ角ゴ Pro W3" charset="0"/>
              <a:cs typeface="ヒラギノ角ゴ Pro W3" charset="0"/>
            </a:endParaRPr>
          </a:p>
        </p:txBody>
      </p:sp>
      <p:sp>
        <p:nvSpPr>
          <p:cNvPr id="67587"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
        <p:nvSpPr>
          <p:cNvPr id="5" name="Rounded Rectangle 4"/>
          <p:cNvSpPr>
            <a:spLocks noChangeArrowheads="1"/>
          </p:cNvSpPr>
          <p:nvPr/>
        </p:nvSpPr>
        <p:spPr bwMode="auto">
          <a:xfrm>
            <a:off x="139160" y="1905000"/>
            <a:ext cx="3594640" cy="10668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n>
                <a:solidFill>
                  <a:srgbClr val="CC00CC"/>
                </a:solidFill>
              </a:ln>
              <a:solidFill>
                <a:srgbClr val="CC00CC"/>
              </a:solidFill>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2561150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p:txBody>
          <a:bodyPr>
            <a:normAutofit fontScale="90000"/>
          </a:bodyPr>
          <a:lstStyle/>
          <a:p>
            <a:pPr eaLnBrk="1" hangingPunct="1">
              <a:defRPr/>
            </a:pPr>
            <a:r>
              <a:rPr lang="en-US" i="1" dirty="0">
                <a:effectLst>
                  <a:outerShdw blurRad="38100" dist="38100" dir="2700000" algn="tl">
                    <a:srgbClr val="DDDDDD"/>
                  </a:outerShdw>
                </a:effectLst>
                <a:latin typeface="Arial" charset="0"/>
                <a:ea typeface="ヒラギノ角ゴ Pro W3" charset="0"/>
                <a:cs typeface="ヒラギノ角ゴ Pro W3" charset="0"/>
              </a:rPr>
              <a:t>Fastest Growing </a:t>
            </a:r>
            <a:r>
              <a:rPr lang="en-US" i="1" dirty="0" smtClean="0">
                <a:effectLst>
                  <a:outerShdw blurRad="38100" dist="38100" dir="2700000" algn="tl">
                    <a:srgbClr val="DDDDDD"/>
                  </a:outerShdw>
                </a:effectLst>
                <a:latin typeface="Arial" charset="0"/>
                <a:ea typeface="ヒラギノ角ゴ Pro W3" charset="0"/>
                <a:cs typeface="ヒラギノ角ゴ Pro W3" charset="0"/>
              </a:rPr>
              <a:t>Occupations </a:t>
            </a:r>
            <a:r>
              <a:rPr lang="en-US" i="1" dirty="0">
                <a:effectLst>
                  <a:outerShdw blurRad="38100" dist="38100" dir="2700000" algn="tl">
                    <a:srgbClr val="DDDDDD"/>
                  </a:outerShdw>
                </a:effectLst>
                <a:latin typeface="Arial" charset="0"/>
                <a:ea typeface="ヒラギノ角ゴ Pro W3" charset="0"/>
                <a:cs typeface="ヒラギノ角ゴ Pro W3" charset="0"/>
              </a:rPr>
              <a:t>in </a:t>
            </a:r>
            <a:r>
              <a:rPr lang="en-US" i="1" dirty="0" smtClean="0">
                <a:effectLst>
                  <a:outerShdw blurRad="38100" dist="38100" dir="2700000" algn="tl">
                    <a:srgbClr val="DDDDDD"/>
                  </a:outerShdw>
                </a:effectLst>
                <a:latin typeface="Arial" charset="0"/>
                <a:ea typeface="ヒラギノ角ゴ Pro W3" charset="0"/>
                <a:cs typeface="ヒラギノ角ゴ Pro W3" charset="0"/>
              </a:rPr>
              <a:t>NC</a:t>
            </a:r>
            <a:r>
              <a:rPr lang="en-US" i="1" dirty="0">
                <a:effectLst>
                  <a:outerShdw blurRad="38100" dist="38100" dir="2700000" algn="tl">
                    <a:srgbClr val="DDDDDD"/>
                  </a:outerShdw>
                </a:effectLst>
                <a:latin typeface="Arial" charset="0"/>
                <a:ea typeface="ヒラギノ角ゴ Pro W3" charset="0"/>
                <a:cs typeface="ヒラギノ角ゴ Pro W3" charset="0"/>
              </a:rPr>
              <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(Percent Change in Positions Projected from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2012 </a:t>
            </a: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2022)</a:t>
            </a:r>
            <a:endPar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endParaRPr>
          </a:p>
        </p:txBody>
      </p:sp>
      <p:sp>
        <p:nvSpPr>
          <p:cNvPr id="69634" name="Rectangle 3"/>
          <p:cNvSpPr>
            <a:spLocks noGrp="1" noChangeArrowheads="1"/>
          </p:cNvSpPr>
          <p:nvPr>
            <p:ph idx="1"/>
          </p:nvPr>
        </p:nvSpPr>
        <p:spPr>
          <a:xfrm>
            <a:off x="-152400" y="1600200"/>
            <a:ext cx="14782800" cy="4800600"/>
          </a:xfrm>
        </p:spPr>
        <p:txBody>
          <a:bodyPr>
            <a:noAutofit/>
          </a:bodyPr>
          <a:lstStyle/>
          <a:p>
            <a:pPr marL="17463" indent="0">
              <a:lnSpc>
                <a:spcPct val="90000"/>
              </a:lnSpc>
              <a:buFontTx/>
              <a:buNone/>
              <a:tabLst>
                <a:tab pos="1320800" algn="r"/>
                <a:tab pos="1474788" algn="l"/>
              </a:tabLst>
            </a:pPr>
            <a:r>
              <a:rPr lang="en-US" sz="2000" u="sng" dirty="0" smtClean="0">
                <a:latin typeface="Arial" charset="0"/>
                <a:ea typeface="ヒラギノ角ゴ Pro W3" charset="0"/>
                <a:cs typeface="ヒラギノ角ゴ Pro W3" charset="0"/>
              </a:rPr>
              <a:t>	77.5</a:t>
            </a:r>
            <a:r>
              <a:rPr lang="en-US" sz="2000" u="sng" dirty="0">
                <a:latin typeface="Arial" charset="0"/>
                <a:ea typeface="ヒラギノ角ゴ Pro W3" charset="0"/>
                <a:cs typeface="ヒラギノ角ゴ Pro W3" charset="0"/>
              </a:rPr>
              <a:t>	Industrial-Organizational Psychologists</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71</a:t>
            </a:r>
            <a:r>
              <a:rPr lang="en-US" sz="2000" dirty="0">
                <a:latin typeface="Arial" charset="0"/>
                <a:ea typeface="ヒラギノ角ゴ Pro W3" charset="0"/>
                <a:cs typeface="ヒラギノ角ゴ Pro W3" charset="0"/>
              </a:rPr>
              <a:t>	Personal Care Aides</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67.3</a:t>
            </a:r>
            <a:r>
              <a:rPr lang="en-US" sz="2000" dirty="0">
                <a:latin typeface="Arial" charset="0"/>
                <a:ea typeface="ヒラギノ角ゴ Pro W3" charset="0"/>
                <a:cs typeface="ヒラギノ角ゴ Pro W3" charset="0"/>
              </a:rPr>
              <a:t>	Insulation Workers, Mechanical</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63.5</a:t>
            </a:r>
            <a:r>
              <a:rPr lang="en-US" sz="2000" dirty="0">
                <a:latin typeface="Arial" charset="0"/>
                <a:ea typeface="ヒラギノ角ゴ Pro W3" charset="0"/>
                <a:cs typeface="ヒラギノ角ゴ Pro W3" charset="0"/>
              </a:rPr>
              <a:t>	Helpers--</a:t>
            </a:r>
            <a:r>
              <a:rPr lang="en-US" sz="2000" dirty="0" err="1">
                <a:latin typeface="Arial" charset="0"/>
                <a:ea typeface="ヒラギノ角ゴ Pro W3" charset="0"/>
                <a:cs typeface="ヒラギノ角ゴ Pro W3" charset="0"/>
              </a:rPr>
              <a:t>Brickmasons</a:t>
            </a:r>
            <a:r>
              <a:rPr lang="en-US" sz="2000" dirty="0">
                <a:latin typeface="Arial" charset="0"/>
                <a:ea typeface="ヒラギノ角ゴ Pro W3" charset="0"/>
                <a:cs typeface="ヒラギノ角ゴ Pro W3" charset="0"/>
              </a:rPr>
              <a:t>, </a:t>
            </a:r>
            <a:r>
              <a:rPr lang="en-US" sz="2000" dirty="0" err="1">
                <a:latin typeface="Arial" charset="0"/>
                <a:ea typeface="ヒラギノ角ゴ Pro W3" charset="0"/>
                <a:cs typeface="ヒラギノ角ゴ Pro W3" charset="0"/>
              </a:rPr>
              <a:t>Blockmasons</a:t>
            </a:r>
            <a:r>
              <a:rPr lang="en-US" sz="2000" dirty="0">
                <a:latin typeface="Arial" charset="0"/>
                <a:ea typeface="ヒラギノ角ゴ Pro W3" charset="0"/>
                <a:cs typeface="ヒラギノ角ゴ Pro W3" charset="0"/>
              </a:rPr>
              <a:t>, Stonemasons, and Tile and Marble Setters</a:t>
            </a:r>
          </a:p>
          <a:p>
            <a:pPr marL="17463" indent="0">
              <a:lnSpc>
                <a:spcPct val="90000"/>
              </a:lnSpc>
              <a:buFontTx/>
              <a:buNone/>
              <a:tabLst>
                <a:tab pos="1320800" algn="r"/>
                <a:tab pos="1474788" algn="l"/>
              </a:tabLst>
            </a:pPr>
            <a:r>
              <a:rPr lang="en-US" sz="2000" u="sng" dirty="0" smtClean="0">
                <a:latin typeface="Arial" charset="0"/>
                <a:ea typeface="ヒラギノ角ゴ Pro W3" charset="0"/>
                <a:cs typeface="ヒラギノ角ゴ Pro W3" charset="0"/>
              </a:rPr>
              <a:t>	55.7</a:t>
            </a:r>
            <a:r>
              <a:rPr lang="en-US" sz="2000" u="sng" dirty="0">
                <a:latin typeface="Arial" charset="0"/>
                <a:ea typeface="ヒラギノ角ゴ Pro W3" charset="0"/>
                <a:cs typeface="ヒラギノ角ゴ Pro W3" charset="0"/>
              </a:rPr>
              <a:t>	Dental Hygienists</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55</a:t>
            </a:r>
            <a:r>
              <a:rPr lang="en-US" sz="2000" dirty="0">
                <a:latin typeface="Arial" charset="0"/>
                <a:ea typeface="ヒラギノ角ゴ Pro W3" charset="0"/>
                <a:cs typeface="ヒラギノ角ゴ Pro W3" charset="0"/>
              </a:rPr>
              <a:t>	Psychiatric Aides</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52.3</a:t>
            </a:r>
            <a:r>
              <a:rPr lang="en-US" sz="2000" dirty="0">
                <a:latin typeface="Arial" charset="0"/>
                <a:ea typeface="ヒラギノ角ゴ Pro W3" charset="0"/>
                <a:cs typeface="ヒラギノ角ゴ Pro W3" charset="0"/>
              </a:rPr>
              <a:t>	Insulation Workers, Floor, Ceiling, and Wall</a:t>
            </a:r>
          </a:p>
          <a:p>
            <a:pPr marL="17463" indent="0">
              <a:lnSpc>
                <a:spcPct val="90000"/>
              </a:lnSpc>
              <a:buFontTx/>
              <a:buNone/>
              <a:tabLst>
                <a:tab pos="1320800" algn="r"/>
                <a:tab pos="1474788" algn="l"/>
              </a:tabLst>
            </a:pPr>
            <a:r>
              <a:rPr lang="en-US" sz="2000" u="sng" dirty="0" smtClean="0">
                <a:latin typeface="Arial" charset="0"/>
                <a:ea typeface="ヒラギノ角ゴ Pro W3" charset="0"/>
                <a:cs typeface="ヒラギノ角ゴ Pro W3" charset="0"/>
              </a:rPr>
              <a:t>	51.5</a:t>
            </a:r>
            <a:r>
              <a:rPr lang="en-US" sz="2000" u="sng" dirty="0">
                <a:latin typeface="Arial" charset="0"/>
                <a:ea typeface="ヒラギノ角ゴ Pro W3" charset="0"/>
                <a:cs typeface="ヒラギノ角ゴ Pro W3" charset="0"/>
              </a:rPr>
              <a:t>	</a:t>
            </a:r>
            <a:r>
              <a:rPr lang="en-US" sz="2000" u="sng" dirty="0" err="1">
                <a:latin typeface="Arial" charset="0"/>
                <a:ea typeface="ヒラギノ角ゴ Pro W3" charset="0"/>
                <a:cs typeface="ヒラギノ角ゴ Pro W3" charset="0"/>
              </a:rPr>
              <a:t>Brickmasons</a:t>
            </a:r>
            <a:r>
              <a:rPr lang="en-US" sz="2000" u="sng" dirty="0">
                <a:latin typeface="Arial" charset="0"/>
                <a:ea typeface="ヒラギノ角ゴ Pro W3" charset="0"/>
                <a:cs typeface="ヒラギノ角ゴ Pro W3" charset="0"/>
              </a:rPr>
              <a:t> and </a:t>
            </a:r>
            <a:r>
              <a:rPr lang="en-US" sz="2000" u="sng" dirty="0" err="1">
                <a:latin typeface="Arial" charset="0"/>
                <a:ea typeface="ヒラギノ角ゴ Pro W3" charset="0"/>
                <a:cs typeface="ヒラギノ角ゴ Pro W3" charset="0"/>
              </a:rPr>
              <a:t>Blockmasons</a:t>
            </a:r>
            <a:endParaRPr lang="en-US" sz="2000" u="sng" dirty="0">
              <a:latin typeface="Arial" charset="0"/>
              <a:ea typeface="ヒラギノ角ゴ Pro W3" charset="0"/>
              <a:cs typeface="ヒラギノ角ゴ Pro W3" charset="0"/>
            </a:endParaRP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51.3</a:t>
            </a:r>
            <a:r>
              <a:rPr lang="en-US" sz="2000" dirty="0">
                <a:latin typeface="Arial" charset="0"/>
                <a:ea typeface="ヒラギノ角ゴ Pro W3" charset="0"/>
                <a:cs typeface="ヒラギノ角ゴ Pro W3" charset="0"/>
              </a:rPr>
              <a:t>	Helpers--Electricians</a:t>
            </a:r>
          </a:p>
          <a:p>
            <a:pPr marL="17463" indent="0">
              <a:lnSpc>
                <a:spcPct val="90000"/>
              </a:lnSpc>
              <a:buFontTx/>
              <a:buNone/>
              <a:tabLst>
                <a:tab pos="1320800" algn="r"/>
                <a:tab pos="1474788" algn="l"/>
              </a:tabLst>
            </a:pPr>
            <a:r>
              <a:rPr lang="en-US" sz="2000" u="sng" dirty="0" smtClean="0">
                <a:latin typeface="Arial" charset="0"/>
                <a:ea typeface="ヒラギノ角ゴ Pro W3" charset="0"/>
                <a:cs typeface="ヒラギノ角ゴ Pro W3" charset="0"/>
              </a:rPr>
              <a:t>	49.6</a:t>
            </a:r>
            <a:r>
              <a:rPr lang="en-US" sz="2000" u="sng" dirty="0">
                <a:latin typeface="Arial" charset="0"/>
                <a:ea typeface="ヒラギノ角ゴ Pro W3" charset="0"/>
                <a:cs typeface="ヒラギノ角ゴ Pro W3" charset="0"/>
              </a:rPr>
              <a:t>	Diagnostic Medical Sonographers</a:t>
            </a:r>
          </a:p>
          <a:p>
            <a:pPr marL="17463" indent="0">
              <a:lnSpc>
                <a:spcPct val="90000"/>
              </a:lnSpc>
              <a:buFontTx/>
              <a:buNone/>
              <a:tabLst>
                <a:tab pos="1320800" algn="r"/>
                <a:tab pos="1474788" algn="l"/>
              </a:tabLst>
            </a:pPr>
            <a:r>
              <a:rPr lang="en-US" sz="2000" u="sng" dirty="0" smtClean="0">
                <a:latin typeface="Arial" charset="0"/>
                <a:ea typeface="ヒラギノ角ゴ Pro W3" charset="0"/>
                <a:cs typeface="ヒラギノ角ゴ Pro W3" charset="0"/>
              </a:rPr>
              <a:t>	47.4</a:t>
            </a:r>
            <a:r>
              <a:rPr lang="en-US" sz="2000" u="sng" dirty="0">
                <a:latin typeface="Arial" charset="0"/>
                <a:ea typeface="ヒラギノ角ゴ Pro W3" charset="0"/>
                <a:cs typeface="ヒラギノ角ゴ Pro W3" charset="0"/>
              </a:rPr>
              <a:t>	Biomedical Engineers</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47.4</a:t>
            </a:r>
            <a:r>
              <a:rPr lang="en-US" sz="2000" dirty="0">
                <a:latin typeface="Arial" charset="0"/>
                <a:ea typeface="ヒラギノ角ゴ Pro W3" charset="0"/>
                <a:cs typeface="ヒラギノ角ゴ Pro W3" charset="0"/>
              </a:rPr>
              <a:t>	Mechanical Door Repairers</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45.6</a:t>
            </a:r>
            <a:r>
              <a:rPr lang="en-US" sz="2000" dirty="0">
                <a:latin typeface="Arial" charset="0"/>
                <a:ea typeface="ヒラギノ角ゴ Pro W3" charset="0"/>
                <a:cs typeface="ヒラギノ角ゴ Pro W3" charset="0"/>
              </a:rPr>
              <a:t>	Segmental Pavers</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44.4</a:t>
            </a:r>
            <a:r>
              <a:rPr lang="en-US" sz="2000" dirty="0">
                <a:latin typeface="Arial" charset="0"/>
                <a:ea typeface="ヒラギノ角ゴ Pro W3" charset="0"/>
                <a:cs typeface="ヒラギノ角ゴ Pro W3" charset="0"/>
              </a:rPr>
              <a:t>	Dental Assistants</a:t>
            </a:r>
          </a:p>
          <a:p>
            <a:pPr marL="17463" indent="0">
              <a:lnSpc>
                <a:spcPct val="90000"/>
              </a:lnSpc>
              <a:buFontTx/>
              <a:buNone/>
              <a:tabLst>
                <a:tab pos="1320800" algn="r"/>
                <a:tab pos="1474788" algn="l"/>
              </a:tabLst>
            </a:pPr>
            <a:r>
              <a:rPr lang="en-US" sz="2000" u="sng" dirty="0" smtClean="0">
                <a:latin typeface="Arial" charset="0"/>
                <a:ea typeface="ヒラギノ角ゴ Pro W3" charset="0"/>
                <a:cs typeface="ヒラギノ角ゴ Pro W3" charset="0"/>
              </a:rPr>
              <a:t>	42.8</a:t>
            </a:r>
            <a:r>
              <a:rPr lang="en-US" sz="2000" u="sng" dirty="0">
                <a:latin typeface="Arial" charset="0"/>
                <a:ea typeface="ヒラギノ角ゴ Pro W3" charset="0"/>
                <a:cs typeface="ヒラギノ角ゴ Pro W3" charset="0"/>
              </a:rPr>
              <a:t>	Physician Assistants</a:t>
            </a:r>
          </a:p>
          <a:p>
            <a:pPr marL="17463" indent="0">
              <a:lnSpc>
                <a:spcPct val="90000"/>
              </a:lnSpc>
              <a:buFontTx/>
              <a:buNone/>
              <a:tabLst>
                <a:tab pos="1320800" algn="r"/>
                <a:tab pos="1474788" algn="l"/>
              </a:tabLst>
            </a:pPr>
            <a:r>
              <a:rPr lang="en-US" sz="2000" u="sng" dirty="0" smtClean="0">
                <a:latin typeface="Arial" charset="0"/>
                <a:ea typeface="ヒラギノ角ゴ Pro W3" charset="0"/>
                <a:cs typeface="ヒラギノ角ゴ Pro W3" charset="0"/>
              </a:rPr>
              <a:t>	41.6</a:t>
            </a:r>
            <a:r>
              <a:rPr lang="en-US" sz="2000" u="sng" dirty="0">
                <a:latin typeface="Arial" charset="0"/>
                <a:ea typeface="ヒラギノ角ゴ Pro W3" charset="0"/>
                <a:cs typeface="ヒラギノ角ゴ Pro W3" charset="0"/>
              </a:rPr>
              <a:t>	Terrazzo Workers and Finishers</a:t>
            </a:r>
          </a:p>
          <a:p>
            <a:pPr marL="17463" indent="0">
              <a:lnSpc>
                <a:spcPct val="90000"/>
              </a:lnSpc>
              <a:buFontTx/>
              <a:buNone/>
              <a:tabLst>
                <a:tab pos="1320800" algn="r"/>
                <a:tab pos="1474788" algn="l"/>
              </a:tabLst>
            </a:pPr>
            <a:r>
              <a:rPr lang="en-US" sz="2000" u="sng" dirty="0" smtClean="0">
                <a:latin typeface="Arial" charset="0"/>
                <a:ea typeface="ヒラギノ角ゴ Pro W3" charset="0"/>
                <a:cs typeface="ヒラギノ角ゴ Pro W3" charset="0"/>
              </a:rPr>
              <a:t>	41.4</a:t>
            </a:r>
            <a:r>
              <a:rPr lang="en-US" sz="2000" u="sng" dirty="0">
                <a:latin typeface="Arial" charset="0"/>
                <a:ea typeface="ヒラギノ角ゴ Pro W3" charset="0"/>
                <a:cs typeface="ヒラギノ角ゴ Pro W3" charset="0"/>
              </a:rPr>
              <a:t>	Actuaries</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41.4</a:t>
            </a:r>
            <a:r>
              <a:rPr lang="en-US" sz="2000" dirty="0">
                <a:latin typeface="Arial" charset="0"/>
                <a:ea typeface="ヒラギノ角ゴ Pro W3" charset="0"/>
                <a:cs typeface="ヒラギノ角ゴ Pro W3" charset="0"/>
              </a:rPr>
              <a:t>	Home Health Aides</a:t>
            </a:r>
          </a:p>
          <a:p>
            <a:pPr marL="17463" indent="0">
              <a:lnSpc>
                <a:spcPct val="90000"/>
              </a:lnSpc>
              <a:buFontTx/>
              <a:buNone/>
              <a:tabLst>
                <a:tab pos="1320800" algn="r"/>
                <a:tab pos="1474788" algn="l"/>
              </a:tabLst>
            </a:pPr>
            <a:r>
              <a:rPr lang="en-US" sz="2000" u="sng" dirty="0" smtClean="0">
                <a:latin typeface="Arial" charset="0"/>
                <a:ea typeface="ヒラギノ角ゴ Pro W3" charset="0"/>
                <a:cs typeface="ヒラギノ角ゴ Pro W3" charset="0"/>
              </a:rPr>
              <a:t>	41.2</a:t>
            </a:r>
            <a:r>
              <a:rPr lang="en-US" sz="2000" u="sng" dirty="0">
                <a:latin typeface="Arial" charset="0"/>
                <a:ea typeface="ヒラギノ角ゴ Pro W3" charset="0"/>
                <a:cs typeface="ヒラギノ角ゴ Pro W3" charset="0"/>
              </a:rPr>
              <a:t>	Elevator Installers and Repairers</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41</a:t>
            </a:r>
            <a:r>
              <a:rPr lang="en-US" sz="2000" dirty="0">
                <a:latin typeface="Arial" charset="0"/>
                <a:ea typeface="ヒラギノ角ゴ Pro W3" charset="0"/>
                <a:cs typeface="ヒラギノ角ゴ Pro W3" charset="0"/>
              </a:rPr>
              <a:t>	Helpers--Carpenters</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40.7</a:t>
            </a:r>
            <a:r>
              <a:rPr lang="en-US" sz="2000" dirty="0">
                <a:latin typeface="Arial" charset="0"/>
                <a:ea typeface="ヒラギノ角ゴ Pro W3" charset="0"/>
                <a:cs typeface="ヒラギノ角ゴ Pro W3" charset="0"/>
              </a:rPr>
              <a:t>	Helpers--</a:t>
            </a:r>
            <a:r>
              <a:rPr lang="en-US" sz="2000" dirty="0" err="1">
                <a:latin typeface="Arial" charset="0"/>
                <a:ea typeface="ヒラギノ角ゴ Pro W3" charset="0"/>
                <a:cs typeface="ヒラギノ角ゴ Pro W3" charset="0"/>
              </a:rPr>
              <a:t>Pipelayers</a:t>
            </a:r>
            <a:r>
              <a:rPr lang="en-US" sz="2000" dirty="0">
                <a:latin typeface="Arial" charset="0"/>
                <a:ea typeface="ヒラギノ角ゴ Pro W3" charset="0"/>
                <a:cs typeface="ヒラギノ角ゴ Pro W3" charset="0"/>
              </a:rPr>
              <a:t>, Plumbers, Pipefitters, and Steamfitters</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40.1</a:t>
            </a:r>
            <a:r>
              <a:rPr lang="en-US" sz="2000" dirty="0">
                <a:latin typeface="Arial" charset="0"/>
                <a:ea typeface="ヒラギノ角ゴ Pro W3" charset="0"/>
                <a:cs typeface="ヒラギノ角ゴ Pro W3" charset="0"/>
              </a:rPr>
              <a:t>	Crane and Tower Operators</a:t>
            </a:r>
          </a:p>
          <a:p>
            <a:pPr marL="17463" indent="0">
              <a:lnSpc>
                <a:spcPct val="90000"/>
              </a:lnSpc>
              <a:buFontTx/>
              <a:buNone/>
              <a:tabLst>
                <a:tab pos="1320800" algn="r"/>
                <a:tab pos="1474788" algn="l"/>
              </a:tabLst>
            </a:pPr>
            <a:r>
              <a:rPr lang="en-US" sz="2000" u="sng" dirty="0" smtClean="0">
                <a:latin typeface="Arial" charset="0"/>
                <a:ea typeface="ヒラギノ角ゴ Pro W3" charset="0"/>
                <a:cs typeface="ヒラギノ角ゴ Pro W3" charset="0"/>
              </a:rPr>
              <a:t>	40</a:t>
            </a:r>
            <a:r>
              <a:rPr lang="en-US" sz="2000" u="sng" dirty="0">
                <a:latin typeface="Arial" charset="0"/>
                <a:ea typeface="ヒラギノ角ゴ Pro W3" charset="0"/>
                <a:cs typeface="ヒラギノ角ゴ Pro W3" charset="0"/>
              </a:rPr>
              <a:t>	Audiologists</a:t>
            </a:r>
          </a:p>
          <a:p>
            <a:pPr marL="17463" indent="0">
              <a:lnSpc>
                <a:spcPct val="90000"/>
              </a:lnSpc>
              <a:buFontTx/>
              <a:buNone/>
              <a:tabLst>
                <a:tab pos="1320800" algn="r"/>
                <a:tab pos="1474788" algn="l"/>
              </a:tabLst>
            </a:pPr>
            <a:r>
              <a:rPr lang="en-US" sz="2000" u="sng" dirty="0" smtClean="0">
                <a:latin typeface="Arial" charset="0"/>
                <a:ea typeface="ヒラギノ角ゴ Pro W3" charset="0"/>
                <a:cs typeface="ヒラギノ角ゴ Pro W3" charset="0"/>
              </a:rPr>
              <a:t>	40</a:t>
            </a:r>
            <a:r>
              <a:rPr lang="en-US" sz="2000" u="sng" dirty="0">
                <a:latin typeface="Arial" charset="0"/>
                <a:ea typeface="ヒラギノ角ゴ Pro W3" charset="0"/>
                <a:cs typeface="ヒラギノ角ゴ Pro W3" charset="0"/>
              </a:rPr>
              <a:t>	Statisticians</a:t>
            </a:r>
          </a:p>
          <a:p>
            <a:pPr marL="17463" indent="0">
              <a:lnSpc>
                <a:spcPct val="90000"/>
              </a:lnSpc>
              <a:buFontTx/>
              <a:buNone/>
              <a:tabLst>
                <a:tab pos="1320800" algn="r"/>
                <a:tab pos="1474788" algn="l"/>
              </a:tabLst>
            </a:pPr>
            <a:r>
              <a:rPr lang="en-US" sz="2000" u="sng" dirty="0" smtClean="0">
                <a:latin typeface="Arial" charset="0"/>
                <a:ea typeface="ヒラギノ角ゴ Pro W3" charset="0"/>
                <a:cs typeface="ヒラギノ角ゴ Pro W3" charset="0"/>
              </a:rPr>
              <a:t>	39.9</a:t>
            </a:r>
            <a:r>
              <a:rPr lang="en-US" sz="2000" u="sng" dirty="0">
                <a:latin typeface="Arial" charset="0"/>
                <a:ea typeface="ヒラギノ角ゴ Pro W3" charset="0"/>
                <a:cs typeface="ヒラギノ角ゴ Pro W3" charset="0"/>
              </a:rPr>
              <a:t>	Medical Equipment Repairers</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39.7</a:t>
            </a:r>
            <a:r>
              <a:rPr lang="en-US" sz="2000" dirty="0">
                <a:latin typeface="Arial" charset="0"/>
                <a:ea typeface="ヒラギノ角ゴ Pro W3" charset="0"/>
                <a:cs typeface="ヒラギノ角ゴ Pro W3" charset="0"/>
              </a:rPr>
              <a:t>	Fence Erectors</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a:t>
            </a:r>
          </a:p>
          <a:p>
            <a:pPr marL="17463" indent="0">
              <a:lnSpc>
                <a:spcPct val="90000"/>
              </a:lnSpc>
              <a:buFontTx/>
              <a:buNone/>
              <a:tabLst>
                <a:tab pos="1320800" algn="r"/>
                <a:tab pos="1474788" algn="l"/>
              </a:tabLst>
            </a:pPr>
            <a:r>
              <a:rPr lang="en-US" sz="2000" dirty="0">
                <a:latin typeface="Arial" charset="0"/>
                <a:ea typeface="ヒラギノ角ゴ Pro W3" charset="0"/>
                <a:cs typeface="ヒラギノ角ゴ Pro W3" charset="0"/>
              </a:rPr>
              <a:t>	</a:t>
            </a:r>
            <a:r>
              <a:rPr lang="en-US" sz="2000" dirty="0" smtClean="0">
                <a:latin typeface="Arial" charset="0"/>
                <a:ea typeface="ヒラギノ角ゴ Pro W3" charset="0"/>
                <a:cs typeface="ヒラギノ角ゴ Pro W3" charset="0"/>
              </a:rPr>
              <a:t>39.7</a:t>
            </a:r>
            <a:r>
              <a:rPr lang="en-US" sz="2000" dirty="0">
                <a:latin typeface="Arial" charset="0"/>
                <a:ea typeface="ヒラギノ角ゴ Pro W3" charset="0"/>
                <a:cs typeface="ヒラギノ角ゴ Pro W3" charset="0"/>
              </a:rPr>
              <a:t>	Information Security Analysts</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39.5</a:t>
            </a:r>
            <a:r>
              <a:rPr lang="en-US" sz="2000" dirty="0">
                <a:latin typeface="Arial" charset="0"/>
                <a:ea typeface="ヒラギノ角ゴ Pro W3" charset="0"/>
                <a:cs typeface="ヒラギノ角ゴ Pro W3" charset="0"/>
              </a:rPr>
              <a:t>	Helpers, Construction Trades, All Other</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38.4</a:t>
            </a:r>
            <a:r>
              <a:rPr lang="en-US" sz="2000" dirty="0">
                <a:latin typeface="Arial" charset="0"/>
                <a:ea typeface="ヒラギノ角ゴ Pro W3" charset="0"/>
                <a:cs typeface="ヒラギノ角ゴ Pro W3" charset="0"/>
              </a:rPr>
              <a:t>	Personal Financial Advisors</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38.3</a:t>
            </a:r>
            <a:r>
              <a:rPr lang="en-US" sz="2000" dirty="0">
                <a:latin typeface="Arial" charset="0"/>
                <a:ea typeface="ヒラギノ角ゴ Pro W3" charset="0"/>
                <a:cs typeface="ヒラギノ角ゴ Pro W3" charset="0"/>
              </a:rPr>
              <a:t>	Anthropologists and Archeologists</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37.4</a:t>
            </a:r>
            <a:r>
              <a:rPr lang="en-US" sz="2000" dirty="0">
                <a:latin typeface="Arial" charset="0"/>
                <a:ea typeface="ヒラギノ角ゴ Pro W3" charset="0"/>
                <a:cs typeface="ヒラギノ角ゴ Pro W3" charset="0"/>
              </a:rPr>
              <a:t>	Painters, Construction and Maintenance</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37.3</a:t>
            </a:r>
            <a:r>
              <a:rPr lang="en-US" sz="2000" dirty="0">
                <a:latin typeface="Arial" charset="0"/>
                <a:ea typeface="ヒラギノ角ゴ Pro W3" charset="0"/>
                <a:cs typeface="ヒラギノ角ゴ Pro W3" charset="0"/>
              </a:rPr>
              <a:t>	Market Research Analysts and Marketing Specialists</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37.2</a:t>
            </a:r>
            <a:r>
              <a:rPr lang="en-US" sz="2000" dirty="0">
                <a:latin typeface="Arial" charset="0"/>
                <a:ea typeface="ヒラギノ角ゴ Pro W3" charset="0"/>
                <a:cs typeface="ヒラギノ角ゴ Pro W3" charset="0"/>
              </a:rPr>
              <a:t>	Health Specialties Teachers, Postsecondary</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37.1</a:t>
            </a:r>
            <a:r>
              <a:rPr lang="en-US" sz="2000" dirty="0">
                <a:latin typeface="Arial" charset="0"/>
                <a:ea typeface="ヒラギノ角ゴ Pro W3" charset="0"/>
                <a:cs typeface="ヒラギノ角ゴ Pro W3" charset="0"/>
              </a:rPr>
              <a:t>	Mental Health Counselors</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37</a:t>
            </a:r>
            <a:r>
              <a:rPr lang="en-US" sz="2000" dirty="0">
                <a:latin typeface="Arial" charset="0"/>
                <a:ea typeface="ヒラギノ角ゴ Pro W3" charset="0"/>
                <a:cs typeface="ヒラギノ角ゴ Pro W3" charset="0"/>
              </a:rPr>
              <a:t>	Hearing Aid Specialists</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37</a:t>
            </a:r>
            <a:r>
              <a:rPr lang="en-US" sz="2000" dirty="0">
                <a:latin typeface="Arial" charset="0"/>
                <a:ea typeface="ヒラギノ角ゴ Pro W3" charset="0"/>
                <a:cs typeface="ヒラギノ角ゴ Pro W3" charset="0"/>
              </a:rPr>
              <a:t>	Floor Sanders and Finishers</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36.7</a:t>
            </a:r>
            <a:r>
              <a:rPr lang="en-US" sz="2000" dirty="0">
                <a:latin typeface="Arial" charset="0"/>
                <a:ea typeface="ヒラギノ角ゴ Pro W3" charset="0"/>
                <a:cs typeface="ヒラギノ角ゴ Pro W3" charset="0"/>
              </a:rPr>
              <a:t>	Mathematicians</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36.7</a:t>
            </a:r>
            <a:r>
              <a:rPr lang="en-US" sz="2000" dirty="0">
                <a:latin typeface="Arial" charset="0"/>
                <a:ea typeface="ヒラギノ角ゴ Pro W3" charset="0"/>
                <a:cs typeface="ヒラギノ角ゴ Pro W3" charset="0"/>
              </a:rPr>
              <a:t>	Social and Community Service Managers</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36.7</a:t>
            </a:r>
            <a:r>
              <a:rPr lang="en-US" sz="2000" dirty="0">
                <a:latin typeface="Arial" charset="0"/>
                <a:ea typeface="ヒラギノ角ゴ Pro W3" charset="0"/>
                <a:cs typeface="ヒラギノ角ゴ Pro W3" charset="0"/>
              </a:rPr>
              <a:t>	Nurse Practitioners</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36.6</a:t>
            </a:r>
            <a:r>
              <a:rPr lang="en-US" sz="2000" dirty="0">
                <a:latin typeface="Arial" charset="0"/>
                <a:ea typeface="ヒラギノ角ゴ Pro W3" charset="0"/>
                <a:cs typeface="ヒラギノ角ゴ Pro W3" charset="0"/>
              </a:rPr>
              <a:t>	Riggers</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36.5</a:t>
            </a:r>
            <a:r>
              <a:rPr lang="en-US" sz="2000" dirty="0">
                <a:latin typeface="Arial" charset="0"/>
                <a:ea typeface="ヒラギノ角ゴ Pro W3" charset="0"/>
                <a:cs typeface="ヒラギノ角ゴ Pro W3" charset="0"/>
              </a:rPr>
              <a:t>	Marriage and Family Therapists</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36.4</a:t>
            </a:r>
            <a:r>
              <a:rPr lang="en-US" sz="2000" dirty="0">
                <a:latin typeface="Arial" charset="0"/>
                <a:ea typeface="ヒラギノ角ゴ Pro W3" charset="0"/>
                <a:cs typeface="ヒラギノ角ゴ Pro W3" charset="0"/>
              </a:rPr>
              <a:t>	Therapists, All Other</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36.2</a:t>
            </a:r>
            <a:r>
              <a:rPr lang="en-US" sz="2000" dirty="0">
                <a:latin typeface="Arial" charset="0"/>
                <a:ea typeface="ヒラギノ角ゴ Pro W3" charset="0"/>
                <a:cs typeface="ヒラギノ角ゴ Pro W3" charset="0"/>
              </a:rPr>
              <a:t>	Cost Estimators</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36</a:t>
            </a:r>
            <a:r>
              <a:rPr lang="en-US" sz="2000" dirty="0">
                <a:latin typeface="Arial" charset="0"/>
                <a:ea typeface="ヒラギノ角ゴ Pro W3" charset="0"/>
                <a:cs typeface="ヒラギノ角ゴ Pro W3" charset="0"/>
              </a:rPr>
              <a:t>	Cement Masons and Concrete Finishers</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36</a:t>
            </a:r>
            <a:r>
              <a:rPr lang="en-US" sz="2000" dirty="0">
                <a:latin typeface="Arial" charset="0"/>
                <a:ea typeface="ヒラギノ角ゴ Pro W3" charset="0"/>
                <a:cs typeface="ヒラギノ角ゴ Pro W3" charset="0"/>
              </a:rPr>
              <a:t>	Medical Secretaries</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35.9</a:t>
            </a:r>
            <a:r>
              <a:rPr lang="en-US" sz="2000" dirty="0">
                <a:latin typeface="Arial" charset="0"/>
                <a:ea typeface="ヒラギノ角ゴ Pro W3" charset="0"/>
                <a:cs typeface="ヒラギノ角ゴ Pro W3" charset="0"/>
              </a:rPr>
              <a:t>	Skincare Specialists</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35.9</a:t>
            </a:r>
            <a:r>
              <a:rPr lang="en-US" sz="2000" dirty="0">
                <a:latin typeface="Arial" charset="0"/>
                <a:ea typeface="ヒラギノ角ゴ Pro W3" charset="0"/>
                <a:cs typeface="ヒラギノ角ゴ Pro W3" charset="0"/>
              </a:rPr>
              <a:t>	Nursing Instructors and Teachers, Postsecondary</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35.9</a:t>
            </a:r>
            <a:r>
              <a:rPr lang="en-US" sz="2000" dirty="0">
                <a:latin typeface="Arial" charset="0"/>
                <a:ea typeface="ヒラギノ角ゴ Pro W3" charset="0"/>
                <a:cs typeface="ヒラギノ角ゴ Pro W3" charset="0"/>
              </a:rPr>
              <a:t>	Drywall and Ceiling Tile Installers</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35.8</a:t>
            </a:r>
            <a:r>
              <a:rPr lang="en-US" sz="2000" dirty="0">
                <a:latin typeface="Arial" charset="0"/>
                <a:ea typeface="ヒラギノ角ゴ Pro W3" charset="0"/>
                <a:cs typeface="ヒラギノ角ゴ Pro W3" charset="0"/>
              </a:rPr>
              <a:t>	Septic Tank Servicers and Sewer Pipe Cleaners</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35.8</a:t>
            </a:r>
            <a:r>
              <a:rPr lang="en-US" sz="2000" dirty="0">
                <a:latin typeface="Arial" charset="0"/>
                <a:ea typeface="ヒラギノ角ゴ Pro W3" charset="0"/>
                <a:cs typeface="ヒラギノ角ゴ Pro W3" charset="0"/>
              </a:rPr>
              <a:t>	Occupational Therapy Assistants</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35.4</a:t>
            </a:r>
            <a:r>
              <a:rPr lang="en-US" sz="2000" dirty="0">
                <a:latin typeface="Arial" charset="0"/>
                <a:ea typeface="ヒラギノ角ゴ Pro W3" charset="0"/>
                <a:cs typeface="ヒラギノ角ゴ Pro W3" charset="0"/>
              </a:rPr>
              <a:t>	Veterinary Technologists and Technicians</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34.8</a:t>
            </a:r>
            <a:r>
              <a:rPr lang="en-US" sz="2000" dirty="0">
                <a:latin typeface="Arial" charset="0"/>
                <a:ea typeface="ヒラギノ角ゴ Pro W3" charset="0"/>
                <a:cs typeface="ヒラギノ角ゴ Pro W3" charset="0"/>
              </a:rPr>
              <a:t>	Orthodontists</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34.7</a:t>
            </a:r>
            <a:r>
              <a:rPr lang="en-US" sz="2000" dirty="0">
                <a:latin typeface="Arial" charset="0"/>
                <a:ea typeface="ヒラギノ角ゴ Pro W3" charset="0"/>
                <a:cs typeface="ヒラギノ角ゴ Pro W3" charset="0"/>
              </a:rPr>
              <a:t>	Credit Counselors</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34.6</a:t>
            </a:r>
            <a:r>
              <a:rPr lang="en-US" sz="2000" dirty="0">
                <a:latin typeface="Arial" charset="0"/>
                <a:ea typeface="ヒラギノ角ゴ Pro W3" charset="0"/>
                <a:cs typeface="ヒラギノ角ゴ Pro W3" charset="0"/>
              </a:rPr>
              <a:t>	Reinforcing Iron and Rebar Workers</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34.2</a:t>
            </a:r>
            <a:r>
              <a:rPr lang="en-US" sz="2000" dirty="0">
                <a:latin typeface="Arial" charset="0"/>
                <a:ea typeface="ヒラギノ角ゴ Pro W3" charset="0"/>
                <a:cs typeface="ヒラギノ角ゴ Pro W3" charset="0"/>
              </a:rPr>
              <a:t>	Meeting, Convention, and Event Planners</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34</a:t>
            </a:r>
            <a:r>
              <a:rPr lang="en-US" sz="2000" dirty="0">
                <a:latin typeface="Arial" charset="0"/>
                <a:ea typeface="ヒラギノ角ゴ Pro W3" charset="0"/>
                <a:cs typeface="ヒラギノ角ゴ Pro W3" charset="0"/>
              </a:rPr>
              <a:t>	Dentists, General</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33.6</a:t>
            </a:r>
            <a:r>
              <a:rPr lang="en-US" sz="2000" dirty="0">
                <a:latin typeface="Arial" charset="0"/>
                <a:ea typeface="ヒラギノ角ゴ Pro W3" charset="0"/>
                <a:cs typeface="ヒラギノ角ゴ Pro W3" charset="0"/>
              </a:rPr>
              <a:t>	Residential Advisors</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33.5</a:t>
            </a:r>
            <a:r>
              <a:rPr lang="en-US" sz="2000" dirty="0">
                <a:latin typeface="Arial" charset="0"/>
                <a:ea typeface="ヒラギノ角ゴ Pro W3" charset="0"/>
                <a:cs typeface="ヒラギノ角ゴ Pro W3" charset="0"/>
              </a:rPr>
              <a:t>	Physical Therapist Assistants</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33.3</a:t>
            </a:r>
            <a:r>
              <a:rPr lang="en-US" sz="2000" dirty="0">
                <a:latin typeface="Arial" charset="0"/>
                <a:ea typeface="ヒラギノ角ゴ Pro W3" charset="0"/>
                <a:cs typeface="ヒラギノ角ゴ Pro W3" charset="0"/>
              </a:rPr>
              <a:t>	Sociologists</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33.3</a:t>
            </a:r>
            <a:r>
              <a:rPr lang="en-US" sz="2000" dirty="0">
                <a:latin typeface="Arial" charset="0"/>
                <a:ea typeface="ヒラギノ角ゴ Pro W3" charset="0"/>
                <a:cs typeface="ヒラギノ角ゴ Pro W3" charset="0"/>
              </a:rPr>
              <a:t>	Plasterers and Stucco Masons</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33.3</a:t>
            </a:r>
            <a:r>
              <a:rPr lang="en-US" sz="2000" dirty="0">
                <a:latin typeface="Arial" charset="0"/>
                <a:ea typeface="ヒラギノ角ゴ Pro W3" charset="0"/>
                <a:cs typeface="ヒラギノ角ゴ Pro W3" charset="0"/>
              </a:rPr>
              <a:t>	Carpenters</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33.2</a:t>
            </a:r>
            <a:r>
              <a:rPr lang="en-US" sz="2000" dirty="0">
                <a:latin typeface="Arial" charset="0"/>
                <a:ea typeface="ヒラギノ角ゴ Pro W3" charset="0"/>
                <a:cs typeface="ヒラギノ角ゴ Pro W3" charset="0"/>
              </a:rPr>
              <a:t>	Tile and Marble Setters</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33.2</a:t>
            </a:r>
            <a:r>
              <a:rPr lang="en-US" sz="2000" dirty="0">
                <a:latin typeface="Arial" charset="0"/>
                <a:ea typeface="ヒラギノ角ゴ Pro W3" charset="0"/>
                <a:cs typeface="ヒラギノ角ゴ Pro W3" charset="0"/>
              </a:rPr>
              <a:t>	Operations Research Analysts</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33.1</a:t>
            </a:r>
            <a:r>
              <a:rPr lang="en-US" sz="2000" dirty="0">
                <a:latin typeface="Arial" charset="0"/>
                <a:ea typeface="ヒラギノ角ゴ Pro W3" charset="0"/>
                <a:cs typeface="ヒラギノ角ゴ Pro W3" charset="0"/>
              </a:rPr>
              <a:t>	Construction and Related Workers, All Other</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32.9</a:t>
            </a:r>
            <a:r>
              <a:rPr lang="en-US" sz="2000" dirty="0">
                <a:latin typeface="Arial" charset="0"/>
                <a:ea typeface="ヒラギノ角ゴ Pro W3" charset="0"/>
                <a:cs typeface="ヒラギノ角ゴ Pro W3" charset="0"/>
              </a:rPr>
              <a:t>	Medical and Clinical Laboratory Technicians</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32.8</a:t>
            </a:r>
            <a:r>
              <a:rPr lang="en-US" sz="2000" dirty="0">
                <a:latin typeface="Arial" charset="0"/>
                <a:ea typeface="ヒラギノ角ゴ Pro W3" charset="0"/>
                <a:cs typeface="ヒラギノ角ゴ Pro W3" charset="0"/>
              </a:rPr>
              <a:t>	Securities, Commodities, and Financial Services Sales Agents</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32.6</a:t>
            </a:r>
            <a:r>
              <a:rPr lang="en-US" sz="2000" dirty="0">
                <a:latin typeface="Arial" charset="0"/>
                <a:ea typeface="ヒラギノ角ゴ Pro W3" charset="0"/>
                <a:cs typeface="ヒラギノ角ゴ Pro W3" charset="0"/>
              </a:rPr>
              <a:t>	First-Line Supervisors of Construction Trades and Extraction Workers</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32.5</a:t>
            </a:r>
            <a:r>
              <a:rPr lang="en-US" sz="2000" dirty="0">
                <a:latin typeface="Arial" charset="0"/>
                <a:ea typeface="ヒラギノ角ゴ Pro W3" charset="0"/>
                <a:cs typeface="ヒラギノ角ゴ Pro W3" charset="0"/>
              </a:rPr>
              <a:t>	Surgical Technologists</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32.1</a:t>
            </a:r>
            <a:r>
              <a:rPr lang="en-US" sz="2000" dirty="0">
                <a:latin typeface="Arial" charset="0"/>
                <a:ea typeface="ヒラギノ角ゴ Pro W3" charset="0"/>
                <a:cs typeface="ヒラギノ角ゴ Pro W3" charset="0"/>
              </a:rPr>
              <a:t>	Genetic Counselors</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32</a:t>
            </a:r>
            <a:r>
              <a:rPr lang="en-US" sz="2000" dirty="0">
                <a:latin typeface="Arial" charset="0"/>
                <a:ea typeface="ヒラギノ角ゴ Pro W3" charset="0"/>
                <a:cs typeface="ヒラギノ角ゴ Pro W3" charset="0"/>
              </a:rPr>
              <a:t>	Cardiovascular Technologists and Technicians</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32</a:t>
            </a:r>
            <a:r>
              <a:rPr lang="en-US" sz="2000" dirty="0">
                <a:latin typeface="Arial" charset="0"/>
                <a:ea typeface="ヒラギノ角ゴ Pro W3" charset="0"/>
                <a:cs typeface="ヒラギノ角ゴ Pro W3" charset="0"/>
              </a:rPr>
              <a:t>	Plumbers, Pipefitters, and Steamfitters</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31.9</a:t>
            </a:r>
            <a:r>
              <a:rPr lang="en-US" sz="2000" dirty="0">
                <a:latin typeface="Arial" charset="0"/>
                <a:ea typeface="ヒラギノ角ゴ Pro W3" charset="0"/>
                <a:cs typeface="ヒラギノ角ゴ Pro W3" charset="0"/>
              </a:rPr>
              <a:t>	Substance Abuse and Behavioral Disorder Counselors</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31.8</a:t>
            </a:r>
            <a:r>
              <a:rPr lang="en-US" sz="2000" dirty="0">
                <a:latin typeface="Arial" charset="0"/>
                <a:ea typeface="ヒラギノ角ゴ Pro W3" charset="0"/>
                <a:cs typeface="ヒラギノ角ゴ Pro W3" charset="0"/>
              </a:rPr>
              <a:t>	Helpers--Painters, Paperhangers, Plasterers, and Stucco Masons</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31.8</a:t>
            </a:r>
            <a:r>
              <a:rPr lang="en-US" sz="2000" dirty="0">
                <a:latin typeface="Arial" charset="0"/>
                <a:ea typeface="ヒラギノ角ゴ Pro W3" charset="0"/>
                <a:cs typeface="ヒラギノ角ゴ Pro W3" charset="0"/>
              </a:rPr>
              <a:t>	Physical Therapist Aides</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31.8</a:t>
            </a:r>
            <a:r>
              <a:rPr lang="en-US" sz="2000" dirty="0">
                <a:latin typeface="Arial" charset="0"/>
                <a:ea typeface="ヒラギノ角ゴ Pro W3" charset="0"/>
                <a:cs typeface="ヒラギノ角ゴ Pro W3" charset="0"/>
              </a:rPr>
              <a:t>	Medical Assistants</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31.4</a:t>
            </a:r>
            <a:r>
              <a:rPr lang="en-US" sz="2000" dirty="0">
                <a:latin typeface="Arial" charset="0"/>
                <a:ea typeface="ヒラギノ角ゴ Pro W3" charset="0"/>
                <a:cs typeface="ヒラギノ角ゴ Pro W3" charset="0"/>
              </a:rPr>
              <a:t>	Surgeons</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31</a:t>
            </a:r>
            <a:r>
              <a:rPr lang="en-US" sz="2000" dirty="0">
                <a:latin typeface="Arial" charset="0"/>
                <a:ea typeface="ヒラギノ角ゴ Pro W3" charset="0"/>
                <a:cs typeface="ヒラギノ角ゴ Pro W3" charset="0"/>
              </a:rPr>
              <a:t>	Occupational Therapy Aides</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31</a:t>
            </a:r>
            <a:r>
              <a:rPr lang="en-US" sz="2000" dirty="0">
                <a:latin typeface="Arial" charset="0"/>
                <a:ea typeface="ヒラギノ角ゴ Pro W3" charset="0"/>
                <a:cs typeface="ヒラギノ角ゴ Pro W3" charset="0"/>
              </a:rPr>
              <a:t>	Phlebotomists</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31</a:t>
            </a:r>
            <a:r>
              <a:rPr lang="en-US" sz="2000" dirty="0">
                <a:latin typeface="Arial" charset="0"/>
                <a:ea typeface="ヒラギノ角ゴ Pro W3" charset="0"/>
                <a:cs typeface="ヒラギノ角ゴ Pro W3" charset="0"/>
              </a:rPr>
              <a:t>	Mental Health and Substance Abuse Social Workers</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31</a:t>
            </a:r>
            <a:r>
              <a:rPr lang="en-US" sz="2000" dirty="0">
                <a:latin typeface="Arial" charset="0"/>
                <a:ea typeface="ヒラギノ角ゴ Pro W3" charset="0"/>
                <a:cs typeface="ヒラギノ角ゴ Pro W3" charset="0"/>
              </a:rPr>
              <a:t>	Heating, Air Conditioning, and Refrigeration Mechanics and Installers</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30.9</a:t>
            </a:r>
            <a:r>
              <a:rPr lang="en-US" sz="2000" dirty="0">
                <a:latin typeface="Arial" charset="0"/>
                <a:ea typeface="ヒラギノ角ゴ Pro W3" charset="0"/>
                <a:cs typeface="ヒラギノ角ゴ Pro W3" charset="0"/>
              </a:rPr>
              <a:t>	Anesthesiologists</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30.8</a:t>
            </a:r>
            <a:r>
              <a:rPr lang="en-US" sz="2000" dirty="0">
                <a:latin typeface="Arial" charset="0"/>
                <a:ea typeface="ヒラギノ角ゴ Pro W3" charset="0"/>
                <a:cs typeface="ヒラギノ角ゴ Pro W3" charset="0"/>
              </a:rPr>
              <a:t>	</a:t>
            </a:r>
            <a:r>
              <a:rPr lang="en-US" sz="2000" dirty="0" smtClean="0">
                <a:latin typeface="Arial" charset="0"/>
                <a:ea typeface="ヒラギノ角ゴ Pro W3" charset="0"/>
                <a:cs typeface="ヒラギノ角ゴ Pro W3" charset="0"/>
              </a:rPr>
              <a:t>Social </a:t>
            </a:r>
            <a:r>
              <a:rPr lang="en-US" sz="2000" dirty="0">
                <a:latin typeface="Arial" charset="0"/>
                <a:ea typeface="ヒラギノ角ゴ Pro W3" charset="0"/>
                <a:cs typeface="ヒラギノ角ゴ Pro W3" charset="0"/>
              </a:rPr>
              <a:t>and Human Service Assistants</a:t>
            </a:r>
          </a:p>
          <a:p>
            <a:pPr marL="17463" indent="0">
              <a:lnSpc>
                <a:spcPct val="90000"/>
              </a:lnSpc>
              <a:buFontTx/>
              <a:buNone/>
              <a:tabLst>
                <a:tab pos="1320800" algn="r"/>
                <a:tab pos="1474788" algn="l"/>
              </a:tabLst>
            </a:pPr>
            <a:r>
              <a:rPr lang="en-US" sz="2000" dirty="0" smtClean="0">
                <a:latin typeface="Arial" charset="0"/>
                <a:ea typeface="ヒラギノ角ゴ Pro W3" charset="0"/>
                <a:cs typeface="ヒラギノ角ゴ Pro W3" charset="0"/>
              </a:rPr>
              <a:t>	30.1</a:t>
            </a:r>
            <a:r>
              <a:rPr lang="en-US" sz="2000" dirty="0">
                <a:latin typeface="Arial" charset="0"/>
                <a:ea typeface="ヒラギノ角ゴ Pro W3" charset="0"/>
                <a:cs typeface="ヒラギノ角ゴ Pro W3" charset="0"/>
              </a:rPr>
              <a:t>	Geoscientists, Except Hydrologists and </a:t>
            </a:r>
            <a:r>
              <a:rPr lang="en-US" sz="2000" dirty="0" smtClean="0">
                <a:latin typeface="Arial" charset="0"/>
                <a:ea typeface="ヒラギノ角ゴ Pro W3" charset="0"/>
                <a:cs typeface="ヒラギノ角ゴ Pro W3" charset="0"/>
              </a:rPr>
              <a:t>Geographers</a:t>
            </a:r>
            <a:endParaRPr lang="en-US" sz="2000" dirty="0">
              <a:latin typeface="Arial" charset="0"/>
              <a:ea typeface="ヒラギノ角ゴ Pro W3" charset="0"/>
              <a:cs typeface="ヒラギノ角ゴ Pro W3" charset="0"/>
            </a:endParaRPr>
          </a:p>
        </p:txBody>
      </p:sp>
      <p:sp>
        <p:nvSpPr>
          <p:cNvPr id="69635" name="Text Box 4"/>
          <p:cNvSpPr txBox="1">
            <a:spLocks noChangeArrowheads="1"/>
          </p:cNvSpPr>
          <p:nvPr/>
        </p:nvSpPr>
        <p:spPr bwMode="auto">
          <a:xfrm>
            <a:off x="102108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
        <p:nvSpPr>
          <p:cNvPr id="58374" name="Text Box 6"/>
          <p:cNvSpPr txBox="1">
            <a:spLocks noChangeArrowheads="1"/>
          </p:cNvSpPr>
          <p:nvPr/>
        </p:nvSpPr>
        <p:spPr bwMode="auto">
          <a:xfrm>
            <a:off x="5867400" y="1581462"/>
            <a:ext cx="6248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nSpc>
                <a:spcPct val="90000"/>
              </a:lnSpc>
              <a:spcBef>
                <a:spcPct val="20000"/>
              </a:spcBef>
            </a:pPr>
            <a:r>
              <a:rPr lang="en-US" sz="2000" dirty="0" smtClean="0">
                <a:solidFill>
                  <a:srgbClr val="0004FF"/>
                </a:solidFill>
                <a:latin typeface="+mn-lt"/>
              </a:rPr>
              <a:t>90 in 2012 </a:t>
            </a:r>
            <a:r>
              <a:rPr lang="en-US" sz="2000" dirty="0">
                <a:solidFill>
                  <a:srgbClr val="0004FF"/>
                </a:solidFill>
                <a:latin typeface="+mn-lt"/>
              </a:rPr>
              <a:t>:: </a:t>
            </a:r>
            <a:r>
              <a:rPr lang="en-US" sz="2000" dirty="0" smtClean="0">
                <a:solidFill>
                  <a:srgbClr val="0004FF"/>
                </a:solidFill>
                <a:latin typeface="+mn-lt"/>
              </a:rPr>
              <a:t>70 increase</a:t>
            </a:r>
            <a:endParaRPr lang="en-US" sz="2000" dirty="0">
              <a:solidFill>
                <a:srgbClr val="0004FF"/>
              </a:solidFill>
              <a:latin typeface="+mn-lt"/>
            </a:endParaRPr>
          </a:p>
        </p:txBody>
      </p:sp>
      <p:sp>
        <p:nvSpPr>
          <p:cNvPr id="8" name="Rounded Rectangle 7"/>
          <p:cNvSpPr>
            <a:spLocks noChangeArrowheads="1"/>
          </p:cNvSpPr>
          <p:nvPr/>
        </p:nvSpPr>
        <p:spPr bwMode="auto">
          <a:xfrm>
            <a:off x="152400" y="1491535"/>
            <a:ext cx="9004840" cy="946866"/>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n>
                <a:solidFill>
                  <a:srgbClr val="CC00CC"/>
                </a:solidFill>
              </a:ln>
              <a:solidFill>
                <a:srgbClr val="CC00CC"/>
              </a:solidFill>
              <a:latin typeface="Arial" pitchFamily="-112" charset="0"/>
              <a:ea typeface="ヒラギノ角ゴ Pro W3" pitchFamily="-112" charset="-128"/>
              <a:cs typeface="+mn-cs"/>
            </a:endParaRPr>
          </a:p>
        </p:txBody>
      </p:sp>
      <p:sp>
        <p:nvSpPr>
          <p:cNvPr id="4" name="TextBox 3"/>
          <p:cNvSpPr txBox="1"/>
          <p:nvPr/>
        </p:nvSpPr>
        <p:spPr>
          <a:xfrm>
            <a:off x="5181600" y="1905000"/>
            <a:ext cx="3975640" cy="400110"/>
          </a:xfrm>
          <a:prstGeom prst="rect">
            <a:avLst/>
          </a:prstGeom>
          <a:noFill/>
        </p:spPr>
        <p:txBody>
          <a:bodyPr wrap="none" rtlCol="0">
            <a:spAutoFit/>
          </a:bodyPr>
          <a:lstStyle/>
          <a:p>
            <a:r>
              <a:rPr lang="en-US" sz="2000" dirty="0">
                <a:solidFill>
                  <a:srgbClr val="0004FF"/>
                </a:solidFill>
              </a:rPr>
              <a:t>14,710 in 2012 :: 10,440 </a:t>
            </a:r>
            <a:r>
              <a:rPr lang="en-US" sz="2000" dirty="0" smtClean="0">
                <a:solidFill>
                  <a:srgbClr val="0004FF"/>
                </a:solidFill>
              </a:rPr>
              <a:t>increase</a:t>
            </a:r>
            <a:endParaRPr lang="en-US" sz="2000" dirty="0">
              <a:solidFill>
                <a:srgbClr val="0004FF"/>
              </a:solidFill>
            </a:endParaRPr>
          </a:p>
        </p:txBody>
      </p:sp>
    </p:spTree>
    <p:extLst>
      <p:ext uri="{BB962C8B-B14F-4D97-AF65-F5344CB8AC3E}">
        <p14:creationId xmlns:p14="http://schemas.microsoft.com/office/powerpoint/2010/main" val="1933028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8374"/>
                                        </p:tgtEl>
                                        <p:attrNameLst>
                                          <p:attrName>style.visibility</p:attrName>
                                        </p:attrNameLst>
                                      </p:cBhvr>
                                      <p:to>
                                        <p:strVal val="visible"/>
                                      </p:to>
                                    </p:set>
                                  </p:childTnLst>
                                </p:cTn>
                              </p:par>
                            </p:childTnLst>
                          </p:cTn>
                        </p:par>
                        <p:par>
                          <p:cTn id="7" fill="hold" nodeType="afterGroup">
                            <p:stCondLst>
                              <p:cond delay="500"/>
                            </p:stCondLst>
                            <p:childTnLst>
                              <p:par>
                                <p:cTn id="8" presetID="21" presetClass="entr" presetSubtype="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1)">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4" grpId="0" autoUpdateAnimBg="0"/>
      <p:bldP spid="8"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p:txBody>
          <a:bodyPr>
            <a:normAutofit fontScale="90000"/>
          </a:bodyPr>
          <a:lstStyle/>
          <a:p>
            <a:pPr eaLnBrk="1" hangingPunct="1">
              <a:defRPr/>
            </a:pPr>
            <a:r>
              <a:rPr lang="en-US" i="1" dirty="0">
                <a:effectLst>
                  <a:outerShdw blurRad="38100" dist="38100" dir="2700000" algn="tl">
                    <a:srgbClr val="DDDDDD"/>
                  </a:outerShdw>
                </a:effectLst>
                <a:latin typeface="Arial" charset="0"/>
                <a:ea typeface="ヒラギノ角ゴ Pro W3" charset="0"/>
                <a:cs typeface="ヒラギノ角ゴ Pro W3" charset="0"/>
              </a:rPr>
              <a:t>Fastest Declining </a:t>
            </a:r>
            <a:r>
              <a:rPr lang="en-US" i="1" dirty="0" smtClean="0">
                <a:effectLst>
                  <a:outerShdw blurRad="38100" dist="38100" dir="2700000" algn="tl">
                    <a:srgbClr val="DDDDDD"/>
                  </a:outerShdw>
                </a:effectLst>
                <a:latin typeface="Arial" charset="0"/>
                <a:ea typeface="ヒラギノ角ゴ Pro W3" charset="0"/>
                <a:cs typeface="ヒラギノ角ゴ Pro W3" charset="0"/>
              </a:rPr>
              <a:t>Occupations </a:t>
            </a:r>
            <a:r>
              <a:rPr lang="en-US" i="1" dirty="0">
                <a:effectLst>
                  <a:outerShdw blurRad="38100" dist="38100" dir="2700000" algn="tl">
                    <a:srgbClr val="DDDDDD"/>
                  </a:outerShdw>
                </a:effectLst>
                <a:latin typeface="Arial" charset="0"/>
                <a:ea typeface="ヒラギノ角ゴ Pro W3" charset="0"/>
                <a:cs typeface="ヒラギノ角ゴ Pro W3" charset="0"/>
              </a:rPr>
              <a:t>in </a:t>
            </a:r>
            <a:r>
              <a:rPr lang="en-US" i="1" dirty="0" smtClean="0">
                <a:effectLst>
                  <a:outerShdw blurRad="38100" dist="38100" dir="2700000" algn="tl">
                    <a:srgbClr val="DDDDDD"/>
                  </a:outerShdw>
                </a:effectLst>
                <a:latin typeface="Arial" charset="0"/>
                <a:ea typeface="ヒラギノ角ゴ Pro W3" charset="0"/>
                <a:cs typeface="ヒラギノ角ゴ Pro W3" charset="0"/>
              </a:rPr>
              <a:t>NC</a:t>
            </a:r>
            <a:r>
              <a:rPr lang="en-US" i="1" dirty="0">
                <a:effectLst>
                  <a:outerShdw blurRad="38100" dist="38100" dir="2700000" algn="tl">
                    <a:srgbClr val="DDDDDD"/>
                  </a:outerShdw>
                </a:effectLst>
                <a:latin typeface="Arial" charset="0"/>
                <a:ea typeface="ヒラギノ角ゴ Pro W3" charset="0"/>
                <a:cs typeface="ヒラギノ角ゴ Pro W3" charset="0"/>
              </a:rPr>
              <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2012 </a:t>
            </a: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2022)</a:t>
            </a:r>
            <a:endPar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endParaRPr>
          </a:p>
        </p:txBody>
      </p:sp>
      <p:sp>
        <p:nvSpPr>
          <p:cNvPr id="71682" name="Rectangle 3"/>
          <p:cNvSpPr>
            <a:spLocks noGrp="1" noChangeArrowheads="1"/>
          </p:cNvSpPr>
          <p:nvPr>
            <p:ph idx="1"/>
          </p:nvPr>
        </p:nvSpPr>
        <p:spPr>
          <a:xfrm>
            <a:off x="-228600" y="1600200"/>
            <a:ext cx="13639800" cy="4572000"/>
          </a:xfrm>
        </p:spPr>
        <p:txBody>
          <a:bodyPr>
            <a:noAutofit/>
          </a:bodyPr>
          <a:lstStyle/>
          <a:p>
            <a:pPr marL="17463" indent="-17463">
              <a:lnSpc>
                <a:spcPct val="90000"/>
              </a:lnSpc>
              <a:buFontTx/>
              <a:buNone/>
              <a:tabLst>
                <a:tab pos="1320800" algn="r"/>
                <a:tab pos="1541463" algn="l"/>
              </a:tabLst>
            </a:pPr>
            <a:r>
              <a:rPr lang="en-US" sz="2000" dirty="0" smtClean="0">
                <a:solidFill>
                  <a:srgbClr val="FF0000"/>
                </a:solidFill>
                <a:ea typeface="ヒラギノ角ゴ Pro W3" charset="0"/>
                <a:cs typeface="ヒラギノ角ゴ Pro W3" charset="0"/>
              </a:rPr>
              <a:t>		-</a:t>
            </a:r>
            <a:r>
              <a:rPr lang="en-US" sz="2000" dirty="0">
                <a:solidFill>
                  <a:srgbClr val="FF0000"/>
                </a:solidFill>
                <a:ea typeface="ヒラギノ角ゴ Pro W3" charset="0"/>
                <a:cs typeface="ヒラギノ角ゴ Pro W3" charset="0"/>
              </a:rPr>
              <a:t>2970	Farmworkers and Laborers, Crop, Nursery, and Greenhouse</a:t>
            </a:r>
          </a:p>
          <a:p>
            <a:pPr marL="17463" indent="-17463">
              <a:lnSpc>
                <a:spcPct val="90000"/>
              </a:lnSpc>
              <a:buFontTx/>
              <a:buNone/>
              <a:tabLst>
                <a:tab pos="1320800" algn="r"/>
                <a:tab pos="1541463" algn="l"/>
              </a:tabLst>
            </a:pPr>
            <a:r>
              <a:rPr lang="en-US" sz="2000" dirty="0" smtClean="0">
                <a:solidFill>
                  <a:srgbClr val="FF0000"/>
                </a:solidFill>
                <a:ea typeface="ヒラギノ角ゴ Pro W3" charset="0"/>
                <a:cs typeface="ヒラギノ角ゴ Pro W3" charset="0"/>
              </a:rPr>
              <a:t>		-</a:t>
            </a:r>
            <a:r>
              <a:rPr lang="en-US" sz="2000" dirty="0">
                <a:solidFill>
                  <a:srgbClr val="FF0000"/>
                </a:solidFill>
                <a:ea typeface="ヒラギノ角ゴ Pro W3" charset="0"/>
                <a:cs typeface="ヒラギノ角ゴ Pro W3" charset="0"/>
              </a:rPr>
              <a:t>2760	Sewing Machine Operators</a:t>
            </a:r>
          </a:p>
          <a:p>
            <a:pPr marL="17463" indent="-17463">
              <a:lnSpc>
                <a:spcPct val="90000"/>
              </a:lnSpc>
              <a:buFontTx/>
              <a:buNone/>
              <a:tabLst>
                <a:tab pos="1320800" algn="r"/>
                <a:tab pos="1541463" algn="l"/>
              </a:tabLst>
            </a:pPr>
            <a:r>
              <a:rPr lang="en-US" sz="2000" dirty="0" smtClean="0">
                <a:solidFill>
                  <a:srgbClr val="FF0000"/>
                </a:solidFill>
                <a:ea typeface="ヒラギノ角ゴ Pro W3" charset="0"/>
                <a:cs typeface="ヒラギノ角ゴ Pro W3" charset="0"/>
              </a:rPr>
              <a:t>		-</a:t>
            </a:r>
            <a:r>
              <a:rPr lang="en-US" sz="2000" dirty="0">
                <a:solidFill>
                  <a:srgbClr val="FF0000"/>
                </a:solidFill>
                <a:ea typeface="ヒラギノ角ゴ Pro W3" charset="0"/>
                <a:cs typeface="ヒラギノ角ゴ Pro W3" charset="0"/>
              </a:rPr>
              <a:t>1750	Textile Knitting and Weaving Machine Setters, Operators, and Tenders</a:t>
            </a:r>
          </a:p>
          <a:p>
            <a:pPr marL="17463" indent="-17463">
              <a:lnSpc>
                <a:spcPct val="90000"/>
              </a:lnSpc>
              <a:buFontTx/>
              <a:buNone/>
              <a:tabLst>
                <a:tab pos="1320800" algn="r"/>
                <a:tab pos="1541463" algn="l"/>
              </a:tabLst>
            </a:pPr>
            <a:r>
              <a:rPr lang="en-US" sz="2000" dirty="0" smtClean="0">
                <a:solidFill>
                  <a:srgbClr val="FF0000"/>
                </a:solidFill>
                <a:ea typeface="ヒラギノ角ゴ Pro W3" charset="0"/>
                <a:cs typeface="ヒラギノ角ゴ Pro W3" charset="0"/>
              </a:rPr>
              <a:t>		-</a:t>
            </a:r>
            <a:r>
              <a:rPr lang="en-US" sz="2000" dirty="0">
                <a:solidFill>
                  <a:srgbClr val="FF0000"/>
                </a:solidFill>
                <a:ea typeface="ヒラギノ角ゴ Pro W3" charset="0"/>
                <a:cs typeface="ヒラギノ角ゴ Pro W3" charset="0"/>
              </a:rPr>
              <a:t>1650	Data Entry </a:t>
            </a:r>
            <a:r>
              <a:rPr lang="en-US" sz="2000" dirty="0" err="1">
                <a:solidFill>
                  <a:srgbClr val="FF0000"/>
                </a:solidFill>
                <a:ea typeface="ヒラギノ角ゴ Pro W3" charset="0"/>
                <a:cs typeface="ヒラギノ角ゴ Pro W3" charset="0"/>
              </a:rPr>
              <a:t>Keyers</a:t>
            </a:r>
            <a:endParaRPr lang="en-US" sz="2000" dirty="0">
              <a:solidFill>
                <a:srgbClr val="FF0000"/>
              </a:solidFill>
              <a:ea typeface="ヒラギノ角ゴ Pro W3" charset="0"/>
              <a:cs typeface="ヒラギノ角ゴ Pro W3" charset="0"/>
            </a:endParaRPr>
          </a:p>
          <a:p>
            <a:pPr marL="17463" indent="-17463">
              <a:lnSpc>
                <a:spcPct val="90000"/>
              </a:lnSpc>
              <a:buFontTx/>
              <a:buNone/>
              <a:tabLst>
                <a:tab pos="1320800" algn="r"/>
                <a:tab pos="1541463" algn="l"/>
              </a:tabLst>
            </a:pPr>
            <a:r>
              <a:rPr lang="en-US" sz="2000" dirty="0" smtClean="0">
                <a:solidFill>
                  <a:srgbClr val="FF0000"/>
                </a:solidFill>
                <a:ea typeface="ヒラギノ角ゴ Pro W3" charset="0"/>
                <a:cs typeface="ヒラギノ角ゴ Pro W3" charset="0"/>
              </a:rPr>
              <a:t>		-</a:t>
            </a:r>
            <a:r>
              <a:rPr lang="en-US" sz="2000" dirty="0">
                <a:solidFill>
                  <a:srgbClr val="FF0000"/>
                </a:solidFill>
                <a:ea typeface="ヒラギノ角ゴ Pro W3" charset="0"/>
                <a:cs typeface="ヒラギノ角ゴ Pro W3" charset="0"/>
              </a:rPr>
              <a:t>1460	First-Line Supervisors of Production and Operating Workers</a:t>
            </a:r>
          </a:p>
          <a:p>
            <a:pPr marL="17463" indent="-17463">
              <a:lnSpc>
                <a:spcPct val="90000"/>
              </a:lnSpc>
              <a:buFontTx/>
              <a:buNone/>
              <a:tabLst>
                <a:tab pos="1320800" algn="r"/>
                <a:tab pos="1541463" algn="l"/>
              </a:tabLst>
            </a:pPr>
            <a:r>
              <a:rPr lang="en-US" sz="2000" dirty="0" smtClean="0">
                <a:solidFill>
                  <a:srgbClr val="FF0000"/>
                </a:solidFill>
                <a:ea typeface="ヒラギノ角ゴ Pro W3" charset="0"/>
                <a:cs typeface="ヒラギノ角ゴ Pro W3" charset="0"/>
              </a:rPr>
              <a:t>		-</a:t>
            </a:r>
            <a:r>
              <a:rPr lang="en-US" sz="2000" dirty="0">
                <a:solidFill>
                  <a:srgbClr val="FF0000"/>
                </a:solidFill>
                <a:ea typeface="ヒラギノ角ゴ Pro W3" charset="0"/>
                <a:cs typeface="ヒラギノ角ゴ Pro W3" charset="0"/>
              </a:rPr>
              <a:t>1380	Upholsterers</a:t>
            </a:r>
          </a:p>
          <a:p>
            <a:pPr marL="17463" indent="-17463">
              <a:lnSpc>
                <a:spcPct val="90000"/>
              </a:lnSpc>
              <a:buFontTx/>
              <a:buNone/>
              <a:tabLst>
                <a:tab pos="1320800" algn="r"/>
                <a:tab pos="1541463" algn="l"/>
              </a:tabLst>
            </a:pPr>
            <a:r>
              <a:rPr lang="en-US" sz="2000" dirty="0" smtClean="0">
                <a:solidFill>
                  <a:srgbClr val="FF0000"/>
                </a:solidFill>
                <a:ea typeface="ヒラギノ角ゴ Pro W3" charset="0"/>
                <a:cs typeface="ヒラギノ角ゴ Pro W3" charset="0"/>
              </a:rPr>
              <a:t>		-</a:t>
            </a:r>
            <a:r>
              <a:rPr lang="en-US" sz="2000" dirty="0">
                <a:solidFill>
                  <a:srgbClr val="FF0000"/>
                </a:solidFill>
                <a:ea typeface="ヒラギノ角ゴ Pro W3" charset="0"/>
                <a:cs typeface="ヒラギノ角ゴ Pro W3" charset="0"/>
              </a:rPr>
              <a:t>1340	Textile Winding, Twisting, and Drawing Out Machine Setters, Operators, and Tenders</a:t>
            </a:r>
          </a:p>
          <a:p>
            <a:pPr marL="17463" indent="-17463">
              <a:lnSpc>
                <a:spcPct val="90000"/>
              </a:lnSpc>
              <a:buFontTx/>
              <a:buNone/>
              <a:tabLst>
                <a:tab pos="1320800" algn="r"/>
                <a:tab pos="1541463" algn="l"/>
              </a:tabLst>
            </a:pPr>
            <a:r>
              <a:rPr lang="en-US" sz="2000" dirty="0" smtClean="0">
                <a:solidFill>
                  <a:srgbClr val="FF0000"/>
                </a:solidFill>
                <a:ea typeface="ヒラギノ角ゴ Pro W3" charset="0"/>
                <a:cs typeface="ヒラギノ角ゴ Pro W3" charset="0"/>
              </a:rPr>
              <a:t>		-</a:t>
            </a:r>
            <a:r>
              <a:rPr lang="en-US" sz="2000" dirty="0">
                <a:solidFill>
                  <a:srgbClr val="FF0000"/>
                </a:solidFill>
                <a:ea typeface="ヒラギノ角ゴ Pro W3" charset="0"/>
                <a:cs typeface="ヒラギノ角ゴ Pro W3" charset="0"/>
              </a:rPr>
              <a:t>1120	Industrial Truck and Tractor Operators</a:t>
            </a:r>
          </a:p>
          <a:p>
            <a:pPr marL="17463" indent="-17463">
              <a:lnSpc>
                <a:spcPct val="90000"/>
              </a:lnSpc>
              <a:buFontTx/>
              <a:buNone/>
              <a:tabLst>
                <a:tab pos="1320800" algn="r"/>
                <a:tab pos="1541463" algn="l"/>
              </a:tabLst>
            </a:pPr>
            <a:r>
              <a:rPr lang="en-US" sz="2000" dirty="0" smtClean="0">
                <a:solidFill>
                  <a:srgbClr val="FF0000"/>
                </a:solidFill>
                <a:ea typeface="ヒラギノ角ゴ Pro W3" charset="0"/>
                <a:cs typeface="ヒラギノ角ゴ Pro W3" charset="0"/>
              </a:rPr>
              <a:t>		-</a:t>
            </a:r>
            <a:r>
              <a:rPr lang="en-US" sz="2000" dirty="0">
                <a:solidFill>
                  <a:srgbClr val="FF0000"/>
                </a:solidFill>
                <a:ea typeface="ヒラギノ角ゴ Pro W3" charset="0"/>
                <a:cs typeface="ヒラギノ角ゴ Pro W3" charset="0"/>
              </a:rPr>
              <a:t>980	Molding, </a:t>
            </a:r>
            <a:r>
              <a:rPr lang="en-US" sz="2000" dirty="0" err="1">
                <a:solidFill>
                  <a:srgbClr val="FF0000"/>
                </a:solidFill>
                <a:ea typeface="ヒラギノ角ゴ Pro W3" charset="0"/>
                <a:cs typeface="ヒラギノ角ゴ Pro W3" charset="0"/>
              </a:rPr>
              <a:t>Coremaking</a:t>
            </a:r>
            <a:r>
              <a:rPr lang="en-US" sz="2000" dirty="0">
                <a:solidFill>
                  <a:srgbClr val="FF0000"/>
                </a:solidFill>
                <a:ea typeface="ヒラギノ角ゴ Pro W3" charset="0"/>
                <a:cs typeface="ヒラギノ角ゴ Pro W3" charset="0"/>
              </a:rPr>
              <a:t>, and Casting Machine Setters, Operators, and Tenders, Metal and Plastic</a:t>
            </a:r>
          </a:p>
          <a:p>
            <a:pPr marL="17463" indent="-17463">
              <a:lnSpc>
                <a:spcPct val="90000"/>
              </a:lnSpc>
              <a:buFontTx/>
              <a:buNone/>
              <a:tabLst>
                <a:tab pos="1320800" algn="r"/>
                <a:tab pos="1541463" algn="l"/>
              </a:tabLst>
            </a:pPr>
            <a:r>
              <a:rPr lang="en-US" sz="2000" dirty="0" smtClean="0">
                <a:solidFill>
                  <a:srgbClr val="FF0000"/>
                </a:solidFill>
                <a:ea typeface="ヒラギノ角ゴ Pro W3" charset="0"/>
                <a:cs typeface="ヒラギノ角ゴ Pro W3" charset="0"/>
              </a:rPr>
              <a:t>		-</a:t>
            </a:r>
            <a:r>
              <a:rPr lang="en-US" sz="2000" dirty="0">
                <a:solidFill>
                  <a:srgbClr val="FF0000"/>
                </a:solidFill>
                <a:ea typeface="ヒラギノ角ゴ Pro W3" charset="0"/>
                <a:cs typeface="ヒラギノ角ゴ Pro W3" charset="0"/>
              </a:rPr>
              <a:t>870	Textile Bleaching and Dyeing Machine Operators and Tenders</a:t>
            </a:r>
          </a:p>
          <a:p>
            <a:pPr marL="17463" indent="-17463">
              <a:lnSpc>
                <a:spcPct val="90000"/>
              </a:lnSpc>
              <a:buFontTx/>
              <a:buNone/>
              <a:tabLst>
                <a:tab pos="1320800" algn="r"/>
                <a:tab pos="1541463" algn="l"/>
              </a:tabLst>
            </a:pPr>
            <a:r>
              <a:rPr lang="en-US" sz="2000" dirty="0" smtClean="0">
                <a:solidFill>
                  <a:srgbClr val="FF0000"/>
                </a:solidFill>
                <a:ea typeface="ヒラギノ角ゴ Pro W3" charset="0"/>
                <a:cs typeface="ヒラギノ角ゴ Pro W3" charset="0"/>
              </a:rPr>
              <a:t>		-</a:t>
            </a:r>
            <a:r>
              <a:rPr lang="en-US" sz="2000" dirty="0">
                <a:solidFill>
                  <a:srgbClr val="FF0000"/>
                </a:solidFill>
                <a:ea typeface="ヒラギノ角ゴ Pro W3" charset="0"/>
                <a:cs typeface="ヒラギノ角ゴ Pro W3" charset="0"/>
              </a:rPr>
              <a:t>700	Electrical and Electronic Equipment Assemblers</a:t>
            </a:r>
          </a:p>
          <a:p>
            <a:pPr marL="17463" indent="-17463">
              <a:lnSpc>
                <a:spcPct val="90000"/>
              </a:lnSpc>
              <a:buFontTx/>
              <a:buNone/>
              <a:tabLst>
                <a:tab pos="1320800" algn="r"/>
                <a:tab pos="1541463" algn="l"/>
              </a:tabLst>
            </a:pPr>
            <a:r>
              <a:rPr lang="en-US" sz="2000" dirty="0" smtClean="0">
                <a:solidFill>
                  <a:srgbClr val="FF0000"/>
                </a:solidFill>
                <a:ea typeface="ヒラギノ角ゴ Pro W3" charset="0"/>
                <a:cs typeface="ヒラギノ角ゴ Pro W3" charset="0"/>
              </a:rPr>
              <a:t>		-</a:t>
            </a:r>
            <a:r>
              <a:rPr lang="en-US" sz="2000" dirty="0">
                <a:solidFill>
                  <a:srgbClr val="FF0000"/>
                </a:solidFill>
                <a:ea typeface="ヒラギノ角ゴ Pro W3" charset="0"/>
                <a:cs typeface="ヒラギノ角ゴ Pro W3" charset="0"/>
              </a:rPr>
              <a:t>690	Team Assemblers</a:t>
            </a:r>
          </a:p>
          <a:p>
            <a:pPr marL="17463" indent="-17463">
              <a:lnSpc>
                <a:spcPct val="90000"/>
              </a:lnSpc>
              <a:buFontTx/>
              <a:buNone/>
              <a:tabLst>
                <a:tab pos="1320800" algn="r"/>
                <a:tab pos="1541463" algn="l"/>
              </a:tabLst>
            </a:pPr>
            <a:r>
              <a:rPr lang="en-US" sz="2000" dirty="0" smtClean="0">
                <a:solidFill>
                  <a:srgbClr val="FF0000"/>
                </a:solidFill>
                <a:ea typeface="ヒラギノ角ゴ Pro W3" charset="0"/>
                <a:cs typeface="ヒラギノ角ゴ Pro W3" charset="0"/>
              </a:rPr>
              <a:t>		-</a:t>
            </a:r>
            <a:r>
              <a:rPr lang="en-US" sz="2000" dirty="0">
                <a:solidFill>
                  <a:srgbClr val="FF0000"/>
                </a:solidFill>
                <a:ea typeface="ヒラギノ角ゴ Pro W3" charset="0"/>
                <a:cs typeface="ヒラギノ角ゴ Pro W3" charset="0"/>
              </a:rPr>
              <a:t>670	Extruding and Drawing Machine Setters, Operators, and Tenders, Metal and Plastic</a:t>
            </a:r>
          </a:p>
          <a:p>
            <a:pPr marL="17463" indent="-17463">
              <a:lnSpc>
                <a:spcPct val="90000"/>
              </a:lnSpc>
              <a:buFontTx/>
              <a:buNone/>
              <a:tabLst>
                <a:tab pos="1320800" algn="r"/>
                <a:tab pos="1541463" algn="l"/>
              </a:tabLst>
            </a:pPr>
            <a:r>
              <a:rPr lang="en-US" sz="2000" dirty="0" smtClean="0">
                <a:solidFill>
                  <a:srgbClr val="FF0000"/>
                </a:solidFill>
                <a:ea typeface="ヒラギノ角ゴ Pro W3" charset="0"/>
                <a:cs typeface="ヒラギノ角ゴ Pro W3" charset="0"/>
              </a:rPr>
              <a:t>		-</a:t>
            </a:r>
            <a:r>
              <a:rPr lang="en-US" sz="2000" dirty="0">
                <a:solidFill>
                  <a:srgbClr val="FF0000"/>
                </a:solidFill>
                <a:ea typeface="ヒラギノ角ゴ Pro W3" charset="0"/>
                <a:cs typeface="ヒラギノ角ゴ Pro W3" charset="0"/>
              </a:rPr>
              <a:t>620	Cutting, Punching, and Press Machine Setters, Operators, and Tenders, Metal and Plastic</a:t>
            </a:r>
          </a:p>
          <a:p>
            <a:pPr marL="17463" indent="-17463">
              <a:lnSpc>
                <a:spcPct val="90000"/>
              </a:lnSpc>
              <a:buFontTx/>
              <a:buNone/>
              <a:tabLst>
                <a:tab pos="1320800" algn="r"/>
                <a:tab pos="1541463" algn="l"/>
              </a:tabLst>
            </a:pPr>
            <a:r>
              <a:rPr lang="en-US" sz="2000" dirty="0" smtClean="0">
                <a:solidFill>
                  <a:srgbClr val="FF0000"/>
                </a:solidFill>
                <a:ea typeface="ヒラギノ角ゴ Pro W3" charset="0"/>
                <a:cs typeface="ヒラギノ角ゴ Pro W3" charset="0"/>
              </a:rPr>
              <a:t>		-</a:t>
            </a:r>
            <a:r>
              <a:rPr lang="en-US" sz="2000" dirty="0">
                <a:solidFill>
                  <a:srgbClr val="FF0000"/>
                </a:solidFill>
                <a:ea typeface="ヒラギノ角ゴ Pro W3" charset="0"/>
                <a:cs typeface="ヒラギノ角ゴ Pro W3" charset="0"/>
              </a:rPr>
              <a:t>550	Cabinetmakers and Bench Carpenters</a:t>
            </a:r>
          </a:p>
          <a:p>
            <a:pPr marL="17463" indent="-17463">
              <a:lnSpc>
                <a:spcPct val="90000"/>
              </a:lnSpc>
              <a:buFontTx/>
              <a:buNone/>
              <a:tabLst>
                <a:tab pos="1320800" algn="r"/>
                <a:tab pos="1541463" algn="l"/>
              </a:tabLst>
            </a:pPr>
            <a:r>
              <a:rPr lang="en-US" sz="2000" dirty="0" smtClean="0">
                <a:solidFill>
                  <a:srgbClr val="FF0000"/>
                </a:solidFill>
                <a:ea typeface="ヒラギノ角ゴ Pro W3" charset="0"/>
                <a:cs typeface="ヒラギノ角ゴ Pro W3" charset="0"/>
              </a:rPr>
              <a:t>		-</a:t>
            </a:r>
            <a:r>
              <a:rPr lang="en-US" sz="2000" dirty="0">
                <a:solidFill>
                  <a:srgbClr val="FF0000"/>
                </a:solidFill>
                <a:ea typeface="ヒラギノ角ゴ Pro W3" charset="0"/>
                <a:cs typeface="ヒラギノ角ゴ Pro W3" charset="0"/>
              </a:rPr>
              <a:t>550	Extruding and Forming Machine Setters, Operators, and Tenders, Synthetic and Glass Fibers</a:t>
            </a:r>
          </a:p>
          <a:p>
            <a:pPr marL="17463" indent="-17463">
              <a:lnSpc>
                <a:spcPct val="90000"/>
              </a:lnSpc>
              <a:buFontTx/>
              <a:buNone/>
              <a:tabLst>
                <a:tab pos="1320800" algn="r"/>
                <a:tab pos="1541463" algn="l"/>
              </a:tabLst>
            </a:pPr>
            <a:r>
              <a:rPr lang="en-US" sz="2000" dirty="0" smtClean="0">
                <a:solidFill>
                  <a:srgbClr val="FF0000"/>
                </a:solidFill>
                <a:ea typeface="ヒラギノ角ゴ Pro W3" charset="0"/>
                <a:cs typeface="ヒラギノ角ゴ Pro W3" charset="0"/>
              </a:rPr>
              <a:t>		-</a:t>
            </a:r>
            <a:r>
              <a:rPr lang="en-US" sz="2000" dirty="0">
                <a:solidFill>
                  <a:srgbClr val="FF0000"/>
                </a:solidFill>
                <a:ea typeface="ヒラギノ角ゴ Pro W3" charset="0"/>
                <a:cs typeface="ヒラギノ角ゴ Pro W3" charset="0"/>
              </a:rPr>
              <a:t>510	Machine Feeders and </a:t>
            </a:r>
            <a:r>
              <a:rPr lang="en-US" sz="2000" dirty="0" err="1">
                <a:solidFill>
                  <a:srgbClr val="FF0000"/>
                </a:solidFill>
                <a:ea typeface="ヒラギノ角ゴ Pro W3" charset="0"/>
                <a:cs typeface="ヒラギノ角ゴ Pro W3" charset="0"/>
              </a:rPr>
              <a:t>Offbearers</a:t>
            </a:r>
            <a:endParaRPr lang="en-US" sz="2000" dirty="0">
              <a:solidFill>
                <a:srgbClr val="FF0000"/>
              </a:solidFill>
              <a:ea typeface="ヒラギノ角ゴ Pro W3" charset="0"/>
              <a:cs typeface="ヒラギノ角ゴ Pro W3" charset="0"/>
            </a:endParaRPr>
          </a:p>
          <a:p>
            <a:pPr marL="17463" indent="-17463">
              <a:lnSpc>
                <a:spcPct val="90000"/>
              </a:lnSpc>
              <a:buFontTx/>
              <a:buNone/>
              <a:tabLst>
                <a:tab pos="1320800" algn="r"/>
                <a:tab pos="1541463" algn="l"/>
              </a:tabLst>
            </a:pPr>
            <a:r>
              <a:rPr lang="en-US" sz="2000" dirty="0" smtClean="0">
                <a:solidFill>
                  <a:srgbClr val="FF0000"/>
                </a:solidFill>
                <a:ea typeface="ヒラギノ角ゴ Pro W3" charset="0"/>
                <a:cs typeface="ヒラギノ角ゴ Pro W3" charset="0"/>
              </a:rPr>
              <a:t>		-</a:t>
            </a:r>
            <a:r>
              <a:rPr lang="en-US" sz="2000" dirty="0">
                <a:solidFill>
                  <a:srgbClr val="FF0000"/>
                </a:solidFill>
                <a:ea typeface="ヒラギノ角ゴ Pro W3" charset="0"/>
                <a:cs typeface="ヒラギノ角ゴ Pro W3" charset="0"/>
              </a:rPr>
              <a:t>470	Switchboard Operators, Including Answering Service</a:t>
            </a:r>
          </a:p>
          <a:p>
            <a:pPr marL="17463" indent="-17463">
              <a:lnSpc>
                <a:spcPct val="90000"/>
              </a:lnSpc>
              <a:buFontTx/>
              <a:buNone/>
              <a:tabLst>
                <a:tab pos="1320800" algn="r"/>
                <a:tab pos="1541463" algn="l"/>
              </a:tabLst>
            </a:pPr>
            <a:r>
              <a:rPr lang="en-US" sz="2000" dirty="0" smtClean="0">
                <a:solidFill>
                  <a:srgbClr val="FF0000"/>
                </a:solidFill>
                <a:ea typeface="ヒラギノ角ゴ Pro W3" charset="0"/>
                <a:cs typeface="ヒラギノ角ゴ Pro W3" charset="0"/>
              </a:rPr>
              <a:t>		-</a:t>
            </a:r>
            <a:r>
              <a:rPr lang="en-US" sz="2000" dirty="0">
                <a:solidFill>
                  <a:srgbClr val="FF0000"/>
                </a:solidFill>
                <a:ea typeface="ヒラギノ角ゴ Pro W3" charset="0"/>
                <a:cs typeface="ヒラギノ角ゴ Pro W3" charset="0"/>
              </a:rPr>
              <a:t>460	Extruding, Forming, Pressing, and Compacting Machine Setters, Operators, and Tenders</a:t>
            </a:r>
          </a:p>
          <a:p>
            <a:pPr marL="17463" indent="-17463">
              <a:lnSpc>
                <a:spcPct val="90000"/>
              </a:lnSpc>
              <a:buFontTx/>
              <a:buNone/>
              <a:tabLst>
                <a:tab pos="1320800" algn="r"/>
                <a:tab pos="1541463" algn="l"/>
              </a:tabLst>
            </a:pPr>
            <a:r>
              <a:rPr lang="en-US" sz="2000" dirty="0" smtClean="0">
                <a:solidFill>
                  <a:srgbClr val="FF0000"/>
                </a:solidFill>
                <a:ea typeface="ヒラギノ角ゴ Pro W3" charset="0"/>
                <a:cs typeface="ヒラギノ角ゴ Pro W3" charset="0"/>
              </a:rPr>
              <a:t>		-</a:t>
            </a:r>
            <a:r>
              <a:rPr lang="en-US" sz="2000" dirty="0">
                <a:solidFill>
                  <a:srgbClr val="FF0000"/>
                </a:solidFill>
                <a:ea typeface="ヒラギノ角ゴ Pro W3" charset="0"/>
                <a:cs typeface="ヒラギノ角ゴ Pro W3" charset="0"/>
              </a:rPr>
              <a:t>450	Furniture Finishers</a:t>
            </a:r>
          </a:p>
          <a:p>
            <a:pPr marL="17463" indent="-17463">
              <a:lnSpc>
                <a:spcPct val="90000"/>
              </a:lnSpc>
              <a:buFontTx/>
              <a:buNone/>
              <a:tabLst>
                <a:tab pos="1320800" algn="r"/>
                <a:tab pos="1541463" algn="l"/>
              </a:tabLst>
            </a:pPr>
            <a:r>
              <a:rPr lang="en-US" sz="2000" dirty="0" smtClean="0">
                <a:solidFill>
                  <a:srgbClr val="FF0000"/>
                </a:solidFill>
                <a:ea typeface="ヒラギノ角ゴ Pro W3" charset="0"/>
                <a:cs typeface="ヒラギノ角ゴ Pro W3" charset="0"/>
              </a:rPr>
              <a:t>		-</a:t>
            </a:r>
            <a:r>
              <a:rPr lang="en-US" sz="2000" dirty="0">
                <a:solidFill>
                  <a:srgbClr val="FF0000"/>
                </a:solidFill>
                <a:ea typeface="ヒラギノ角ゴ Pro W3" charset="0"/>
                <a:cs typeface="ヒラギノ角ゴ Pro W3" charset="0"/>
              </a:rPr>
              <a:t>440	Printing Press Operators</a:t>
            </a:r>
          </a:p>
          <a:p>
            <a:pPr marL="17463" indent="-17463">
              <a:lnSpc>
                <a:spcPct val="90000"/>
              </a:lnSpc>
              <a:buFontTx/>
              <a:buNone/>
              <a:tabLst>
                <a:tab pos="1320800" algn="r"/>
                <a:tab pos="1541463" algn="l"/>
              </a:tabLst>
            </a:pPr>
            <a:r>
              <a:rPr lang="en-US" sz="2000" dirty="0" smtClean="0">
                <a:solidFill>
                  <a:srgbClr val="FF0000"/>
                </a:solidFill>
                <a:ea typeface="ヒラギノ角ゴ Pro W3" charset="0"/>
                <a:cs typeface="ヒラギノ角ゴ Pro W3" charset="0"/>
              </a:rPr>
              <a:t>		-</a:t>
            </a:r>
            <a:r>
              <a:rPr lang="en-US" sz="2000" dirty="0">
                <a:solidFill>
                  <a:srgbClr val="FF0000"/>
                </a:solidFill>
                <a:ea typeface="ヒラギノ角ゴ Pro W3" charset="0"/>
                <a:cs typeface="ヒラギノ角ゴ Pro W3" charset="0"/>
              </a:rPr>
              <a:t>370	Information and Record Clerks, All Other</a:t>
            </a:r>
          </a:p>
          <a:p>
            <a:pPr marL="17463" indent="-17463">
              <a:lnSpc>
                <a:spcPct val="90000"/>
              </a:lnSpc>
              <a:buFontTx/>
              <a:buNone/>
              <a:tabLst>
                <a:tab pos="1320800" algn="r"/>
                <a:tab pos="1541463" algn="l"/>
              </a:tabLst>
            </a:pPr>
            <a:r>
              <a:rPr lang="en-US" sz="2000" dirty="0" smtClean="0">
                <a:solidFill>
                  <a:srgbClr val="FF0000"/>
                </a:solidFill>
                <a:ea typeface="ヒラギノ角ゴ Pro W3" charset="0"/>
                <a:cs typeface="ヒラギノ角ゴ Pro W3" charset="0"/>
              </a:rPr>
              <a:t>		-</a:t>
            </a:r>
            <a:r>
              <a:rPr lang="en-US" sz="2000" dirty="0">
                <a:solidFill>
                  <a:srgbClr val="FF0000"/>
                </a:solidFill>
                <a:ea typeface="ヒラギノ角ゴ Pro W3" charset="0"/>
                <a:cs typeface="ヒラギノ角ゴ Pro W3" charset="0"/>
              </a:rPr>
              <a:t>370	Helpers--Production Workers</a:t>
            </a:r>
          </a:p>
          <a:p>
            <a:pPr marL="17463" indent="-17463">
              <a:lnSpc>
                <a:spcPct val="90000"/>
              </a:lnSpc>
              <a:buFontTx/>
              <a:buNone/>
              <a:tabLst>
                <a:tab pos="1320800" algn="r"/>
                <a:tab pos="1541463" algn="l"/>
              </a:tabLst>
            </a:pPr>
            <a:r>
              <a:rPr lang="en-US" sz="2000" dirty="0" smtClean="0">
                <a:solidFill>
                  <a:srgbClr val="FF0000"/>
                </a:solidFill>
                <a:ea typeface="ヒラギノ角ゴ Pro W3" charset="0"/>
                <a:cs typeface="ヒラギノ角ゴ Pro W3" charset="0"/>
              </a:rPr>
              <a:t>		-</a:t>
            </a:r>
            <a:r>
              <a:rPr lang="en-US" sz="2000" dirty="0">
                <a:solidFill>
                  <a:srgbClr val="FF0000"/>
                </a:solidFill>
                <a:ea typeface="ヒラギノ角ゴ Pro W3" charset="0"/>
                <a:cs typeface="ヒラギノ角ゴ Pro W3" charset="0"/>
              </a:rPr>
              <a:t>360	Industrial Production Managers</a:t>
            </a:r>
          </a:p>
          <a:p>
            <a:pPr marL="17463" indent="-17463">
              <a:lnSpc>
                <a:spcPct val="90000"/>
              </a:lnSpc>
              <a:buFontTx/>
              <a:buNone/>
              <a:tabLst>
                <a:tab pos="1320800" algn="r"/>
                <a:tab pos="1541463" algn="l"/>
              </a:tabLst>
            </a:pPr>
            <a:r>
              <a:rPr lang="en-US" sz="2000" dirty="0" smtClean="0">
                <a:solidFill>
                  <a:srgbClr val="FF0000"/>
                </a:solidFill>
                <a:ea typeface="ヒラギノ角ゴ Pro W3" charset="0"/>
                <a:cs typeface="ヒラギノ角ゴ Pro W3" charset="0"/>
              </a:rPr>
              <a:t>		-</a:t>
            </a:r>
            <a:r>
              <a:rPr lang="en-US" sz="2000" dirty="0">
                <a:solidFill>
                  <a:srgbClr val="FF0000"/>
                </a:solidFill>
                <a:ea typeface="ヒラギノ角ゴ Pro W3" charset="0"/>
                <a:cs typeface="ヒラギノ角ゴ Pro W3" charset="0"/>
              </a:rPr>
              <a:t>360	Multiple Machine Tool Setters, Operators, and Tenders, Metal and Plastic</a:t>
            </a:r>
          </a:p>
          <a:p>
            <a:pPr marL="17463" indent="-17463">
              <a:lnSpc>
                <a:spcPct val="90000"/>
              </a:lnSpc>
              <a:buFontTx/>
              <a:buNone/>
              <a:tabLst>
                <a:tab pos="1320800" algn="r"/>
                <a:tab pos="1541463" algn="l"/>
              </a:tabLst>
            </a:pPr>
            <a:r>
              <a:rPr lang="en-US" sz="2000" dirty="0" smtClean="0">
                <a:solidFill>
                  <a:srgbClr val="FF0000"/>
                </a:solidFill>
                <a:ea typeface="ヒラギノ角ゴ Pro W3" charset="0"/>
                <a:cs typeface="ヒラギノ角ゴ Pro W3" charset="0"/>
              </a:rPr>
              <a:t>		-</a:t>
            </a:r>
            <a:r>
              <a:rPr lang="en-US" sz="2000" dirty="0">
                <a:solidFill>
                  <a:srgbClr val="FF0000"/>
                </a:solidFill>
                <a:ea typeface="ヒラギノ角ゴ Pro W3" charset="0"/>
                <a:cs typeface="ヒラギノ角ゴ Pro W3" charset="0"/>
              </a:rPr>
              <a:t>360	Textile Cutting Machine Setters, Operators, and Tenders</a:t>
            </a:r>
          </a:p>
          <a:p>
            <a:pPr marL="17463" indent="-17463">
              <a:lnSpc>
                <a:spcPct val="90000"/>
              </a:lnSpc>
              <a:buFontTx/>
              <a:buNone/>
              <a:tabLst>
                <a:tab pos="1320800" algn="r"/>
                <a:tab pos="1541463" algn="l"/>
              </a:tabLst>
            </a:pPr>
            <a:r>
              <a:rPr lang="en-US" sz="2000" dirty="0" smtClean="0">
                <a:solidFill>
                  <a:srgbClr val="FF0000"/>
                </a:solidFill>
                <a:ea typeface="ヒラギノ角ゴ Pro W3" charset="0"/>
                <a:cs typeface="ヒラギノ角ゴ Pro W3" charset="0"/>
              </a:rPr>
              <a:t>		-</a:t>
            </a:r>
            <a:r>
              <a:rPr lang="en-US" sz="2000" dirty="0">
                <a:solidFill>
                  <a:srgbClr val="FF0000"/>
                </a:solidFill>
                <a:ea typeface="ヒラギノ角ゴ Pro W3" charset="0"/>
                <a:cs typeface="ヒラギノ角ゴ Pro W3" charset="0"/>
              </a:rPr>
              <a:t>360	Packaging and Filling Machine Operators and Tenders</a:t>
            </a:r>
          </a:p>
          <a:p>
            <a:pPr marL="17463" indent="-17463">
              <a:lnSpc>
                <a:spcPct val="90000"/>
              </a:lnSpc>
              <a:buFontTx/>
              <a:buNone/>
              <a:tabLst>
                <a:tab pos="1320800" algn="r"/>
                <a:tab pos="1541463" algn="l"/>
              </a:tabLst>
            </a:pPr>
            <a:r>
              <a:rPr lang="en-US" sz="2000" dirty="0" smtClean="0">
                <a:solidFill>
                  <a:srgbClr val="FF0000"/>
                </a:solidFill>
                <a:ea typeface="ヒラギノ角ゴ Pro W3" charset="0"/>
                <a:cs typeface="ヒラギノ角ゴ Pro W3" charset="0"/>
              </a:rPr>
              <a:t>		-</a:t>
            </a:r>
            <a:r>
              <a:rPr lang="en-US" sz="2000" dirty="0">
                <a:solidFill>
                  <a:srgbClr val="FF0000"/>
                </a:solidFill>
                <a:ea typeface="ヒラギノ角ゴ Pro W3" charset="0"/>
                <a:cs typeface="ヒラギノ角ゴ Pro W3" charset="0"/>
              </a:rPr>
              <a:t>350	Tire Builders</a:t>
            </a:r>
          </a:p>
          <a:p>
            <a:pPr marL="17463" indent="-17463">
              <a:lnSpc>
                <a:spcPct val="90000"/>
              </a:lnSpc>
              <a:buFontTx/>
              <a:buNone/>
              <a:tabLst>
                <a:tab pos="1320800" algn="r"/>
                <a:tab pos="1541463" algn="l"/>
              </a:tabLst>
            </a:pPr>
            <a:r>
              <a:rPr lang="en-US" sz="2000" dirty="0" smtClean="0">
                <a:solidFill>
                  <a:srgbClr val="FF0000"/>
                </a:solidFill>
                <a:ea typeface="ヒラギノ角ゴ Pro W3" charset="0"/>
                <a:cs typeface="ヒラギノ角ゴ Pro W3" charset="0"/>
              </a:rPr>
              <a:t>		-</a:t>
            </a:r>
            <a:r>
              <a:rPr lang="en-US" sz="2000" dirty="0">
                <a:solidFill>
                  <a:srgbClr val="FF0000"/>
                </a:solidFill>
                <a:ea typeface="ヒラギノ角ゴ Pro W3" charset="0"/>
                <a:cs typeface="ヒラギノ角ゴ Pro W3" charset="0"/>
              </a:rPr>
              <a:t>320	Woodworking Machine Setters, Operators, and Tenders, Except Sawing</a:t>
            </a:r>
          </a:p>
          <a:p>
            <a:pPr marL="17463" indent="-17463">
              <a:lnSpc>
                <a:spcPct val="90000"/>
              </a:lnSpc>
              <a:buFontTx/>
              <a:buNone/>
              <a:tabLst>
                <a:tab pos="1320800" algn="r"/>
                <a:tab pos="1541463" algn="l"/>
              </a:tabLst>
            </a:pPr>
            <a:r>
              <a:rPr lang="en-US" sz="2000" dirty="0" smtClean="0">
                <a:solidFill>
                  <a:srgbClr val="FF0000"/>
                </a:solidFill>
                <a:ea typeface="ヒラギノ角ゴ Pro W3" charset="0"/>
                <a:cs typeface="ヒラギノ角ゴ Pro W3" charset="0"/>
              </a:rPr>
              <a:t>		-</a:t>
            </a:r>
            <a:r>
              <a:rPr lang="en-US" sz="2000" dirty="0">
                <a:solidFill>
                  <a:srgbClr val="FF0000"/>
                </a:solidFill>
                <a:ea typeface="ヒラギノ角ゴ Pro W3" charset="0"/>
                <a:cs typeface="ヒラギノ角ゴ Pro W3" charset="0"/>
              </a:rPr>
              <a:t>320	Cutters and Trimmers, Hand</a:t>
            </a:r>
          </a:p>
          <a:p>
            <a:pPr marL="17463" indent="-17463">
              <a:lnSpc>
                <a:spcPct val="90000"/>
              </a:lnSpc>
              <a:buFontTx/>
              <a:buNone/>
              <a:tabLst>
                <a:tab pos="1320800" algn="r"/>
                <a:tab pos="1541463" algn="l"/>
              </a:tabLst>
            </a:pPr>
            <a:r>
              <a:rPr lang="en-US" sz="2000" dirty="0" smtClean="0">
                <a:solidFill>
                  <a:srgbClr val="FF0000"/>
                </a:solidFill>
                <a:ea typeface="ヒラギノ角ゴ Pro W3" charset="0"/>
                <a:cs typeface="ヒラギノ角ゴ Pro W3" charset="0"/>
              </a:rPr>
              <a:t>		-</a:t>
            </a:r>
            <a:r>
              <a:rPr lang="en-US" sz="2000" dirty="0">
                <a:solidFill>
                  <a:srgbClr val="FF0000"/>
                </a:solidFill>
                <a:ea typeface="ヒラギノ角ゴ Pro W3" charset="0"/>
                <a:cs typeface="ヒラギノ角ゴ Pro W3" charset="0"/>
              </a:rPr>
              <a:t>310	Mixing and Blending Machine Setters, Operators, and Tenders</a:t>
            </a:r>
          </a:p>
          <a:p>
            <a:pPr marL="17463" indent="-17463">
              <a:lnSpc>
                <a:spcPct val="90000"/>
              </a:lnSpc>
              <a:buFontTx/>
              <a:buNone/>
              <a:tabLst>
                <a:tab pos="1320800" algn="r"/>
                <a:tab pos="1541463" algn="l"/>
              </a:tabLst>
            </a:pPr>
            <a:r>
              <a:rPr lang="en-US" sz="2000" dirty="0" smtClean="0">
                <a:solidFill>
                  <a:srgbClr val="FF0000"/>
                </a:solidFill>
                <a:ea typeface="ヒラギノ角ゴ Pro W3" charset="0"/>
                <a:cs typeface="ヒラギノ角ゴ Pro W3" charset="0"/>
              </a:rPr>
              <a:t>		-</a:t>
            </a:r>
            <a:r>
              <a:rPr lang="en-US" sz="2000" dirty="0">
                <a:solidFill>
                  <a:srgbClr val="FF0000"/>
                </a:solidFill>
                <a:ea typeface="ヒラギノ角ゴ Pro W3" charset="0"/>
                <a:cs typeface="ヒラギノ角ゴ Pro W3" charset="0"/>
              </a:rPr>
              <a:t>310	Inspectors, Testers, Sorters, Samplers, and </a:t>
            </a:r>
            <a:r>
              <a:rPr lang="en-US" sz="2000" dirty="0" err="1">
                <a:solidFill>
                  <a:srgbClr val="FF0000"/>
                </a:solidFill>
                <a:ea typeface="ヒラギノ角ゴ Pro W3" charset="0"/>
                <a:cs typeface="ヒラギノ角ゴ Pro W3" charset="0"/>
              </a:rPr>
              <a:t>Weighers</a:t>
            </a:r>
            <a:endParaRPr lang="en-US" sz="2000" dirty="0">
              <a:solidFill>
                <a:srgbClr val="FF0000"/>
              </a:solidFill>
              <a:ea typeface="ヒラギノ角ゴ Pro W3" charset="0"/>
              <a:cs typeface="ヒラギノ角ゴ Pro W3" charset="0"/>
            </a:endParaRPr>
          </a:p>
          <a:p>
            <a:pPr marL="17463" indent="-17463">
              <a:lnSpc>
                <a:spcPct val="90000"/>
              </a:lnSpc>
              <a:buFontTx/>
              <a:buNone/>
              <a:tabLst>
                <a:tab pos="1320800" algn="r"/>
                <a:tab pos="1541463" algn="l"/>
              </a:tabLst>
            </a:pPr>
            <a:r>
              <a:rPr lang="en-US" sz="2000" dirty="0" smtClean="0">
                <a:solidFill>
                  <a:srgbClr val="FF0000"/>
                </a:solidFill>
                <a:ea typeface="ヒラギノ角ゴ Pro W3" charset="0"/>
                <a:cs typeface="ヒラギノ角ゴ Pro W3" charset="0"/>
              </a:rPr>
              <a:t>		-</a:t>
            </a:r>
            <a:r>
              <a:rPr lang="en-US" sz="2000" dirty="0">
                <a:solidFill>
                  <a:srgbClr val="FF0000"/>
                </a:solidFill>
                <a:ea typeface="ヒラギノ角ゴ Pro W3" charset="0"/>
                <a:cs typeface="ヒラギノ角ゴ Pro W3" charset="0"/>
              </a:rPr>
              <a:t>280	Computer Operators</a:t>
            </a:r>
          </a:p>
          <a:p>
            <a:pPr marL="17463" indent="-17463">
              <a:lnSpc>
                <a:spcPct val="90000"/>
              </a:lnSpc>
              <a:buFontTx/>
              <a:buNone/>
              <a:tabLst>
                <a:tab pos="1320800" algn="r"/>
                <a:tab pos="1541463" algn="l"/>
              </a:tabLst>
            </a:pPr>
            <a:r>
              <a:rPr lang="en-US" sz="2000" dirty="0" smtClean="0">
                <a:solidFill>
                  <a:srgbClr val="FF0000"/>
                </a:solidFill>
                <a:ea typeface="ヒラギノ角ゴ Pro W3" charset="0"/>
                <a:cs typeface="ヒラギノ角ゴ Pro W3" charset="0"/>
              </a:rPr>
              <a:t>		-</a:t>
            </a:r>
            <a:r>
              <a:rPr lang="en-US" sz="2000" dirty="0">
                <a:solidFill>
                  <a:srgbClr val="FF0000"/>
                </a:solidFill>
                <a:ea typeface="ヒラギノ角ゴ Pro W3" charset="0"/>
                <a:cs typeface="ヒラギノ角ゴ Pro W3" charset="0"/>
              </a:rPr>
              <a:t>270	Semiconductor Processors</a:t>
            </a:r>
          </a:p>
          <a:p>
            <a:pPr marL="17463" indent="-17463">
              <a:lnSpc>
                <a:spcPct val="90000"/>
              </a:lnSpc>
              <a:buFontTx/>
              <a:buNone/>
              <a:tabLst>
                <a:tab pos="1320800" algn="r"/>
                <a:tab pos="1541463" algn="l"/>
              </a:tabLst>
            </a:pPr>
            <a:r>
              <a:rPr lang="en-US" sz="2000" dirty="0" smtClean="0">
                <a:solidFill>
                  <a:srgbClr val="FF0000"/>
                </a:solidFill>
                <a:ea typeface="ヒラギノ角ゴ Pro W3" charset="0"/>
                <a:cs typeface="ヒラギノ角ゴ Pro W3" charset="0"/>
              </a:rPr>
              <a:t>		-</a:t>
            </a:r>
            <a:r>
              <a:rPr lang="en-US" sz="2000" dirty="0">
                <a:solidFill>
                  <a:srgbClr val="FF0000"/>
                </a:solidFill>
                <a:ea typeface="ヒラギノ角ゴ Pro W3" charset="0"/>
                <a:cs typeface="ヒラギノ角ゴ Pro W3" charset="0"/>
              </a:rPr>
              <a:t>270	Sawing Machine Setters, Operators, and Tenders, Wood</a:t>
            </a:r>
          </a:p>
          <a:p>
            <a:pPr marL="17463" indent="-17463">
              <a:lnSpc>
                <a:spcPct val="90000"/>
              </a:lnSpc>
              <a:buFontTx/>
              <a:buNone/>
              <a:tabLst>
                <a:tab pos="1320800" algn="r"/>
                <a:tab pos="1541463" algn="l"/>
              </a:tabLst>
            </a:pPr>
            <a:r>
              <a:rPr lang="en-US" sz="2000" dirty="0" smtClean="0">
                <a:solidFill>
                  <a:srgbClr val="FF0000"/>
                </a:solidFill>
                <a:ea typeface="ヒラギノ角ゴ Pro W3" charset="0"/>
                <a:cs typeface="ヒラギノ角ゴ Pro W3" charset="0"/>
              </a:rPr>
              <a:t>		-</a:t>
            </a:r>
            <a:r>
              <a:rPr lang="en-US" sz="2000" dirty="0">
                <a:solidFill>
                  <a:srgbClr val="FF0000"/>
                </a:solidFill>
                <a:ea typeface="ヒラギノ角ゴ Pro W3" charset="0"/>
                <a:cs typeface="ヒラギノ角ゴ Pro W3" charset="0"/>
              </a:rPr>
              <a:t>260	Farmworkers, Farm, Ranch, and </a:t>
            </a:r>
            <a:r>
              <a:rPr lang="en-US" sz="2000" dirty="0" err="1">
                <a:solidFill>
                  <a:srgbClr val="FF0000"/>
                </a:solidFill>
                <a:ea typeface="ヒラギノ角ゴ Pro W3" charset="0"/>
                <a:cs typeface="ヒラギノ角ゴ Pro W3" charset="0"/>
              </a:rPr>
              <a:t>Aquacultural</a:t>
            </a:r>
            <a:r>
              <a:rPr lang="en-US" sz="2000" dirty="0">
                <a:solidFill>
                  <a:srgbClr val="FF0000"/>
                </a:solidFill>
                <a:ea typeface="ヒラギノ角ゴ Pro W3" charset="0"/>
                <a:cs typeface="ヒラギノ角ゴ Pro W3" charset="0"/>
              </a:rPr>
              <a:t> Animals</a:t>
            </a:r>
          </a:p>
          <a:p>
            <a:pPr marL="17463" indent="-17463">
              <a:lnSpc>
                <a:spcPct val="90000"/>
              </a:lnSpc>
              <a:buFontTx/>
              <a:buNone/>
              <a:tabLst>
                <a:tab pos="1320800" algn="r"/>
                <a:tab pos="1541463" algn="l"/>
              </a:tabLst>
            </a:pPr>
            <a:r>
              <a:rPr lang="en-US" sz="2000" dirty="0" smtClean="0">
                <a:solidFill>
                  <a:srgbClr val="FF0000"/>
                </a:solidFill>
                <a:ea typeface="ヒラギノ角ゴ Pro W3" charset="0"/>
                <a:cs typeface="ヒラギノ角ゴ Pro W3" charset="0"/>
              </a:rPr>
              <a:t>		-</a:t>
            </a:r>
            <a:r>
              <a:rPr lang="en-US" sz="2000" dirty="0">
                <a:solidFill>
                  <a:srgbClr val="FF0000"/>
                </a:solidFill>
                <a:ea typeface="ヒラギノ角ゴ Pro W3" charset="0"/>
                <a:cs typeface="ヒラギノ角ゴ Pro W3" charset="0"/>
              </a:rPr>
              <a:t>250	Slaughterers and Meat Packers</a:t>
            </a:r>
          </a:p>
          <a:p>
            <a:pPr marL="17463" indent="-17463">
              <a:lnSpc>
                <a:spcPct val="90000"/>
              </a:lnSpc>
              <a:buFontTx/>
              <a:buNone/>
              <a:tabLst>
                <a:tab pos="1320800" algn="r"/>
                <a:tab pos="1541463" algn="l"/>
              </a:tabLst>
            </a:pPr>
            <a:r>
              <a:rPr lang="en-US" sz="2000" dirty="0" smtClean="0">
                <a:solidFill>
                  <a:srgbClr val="FF0000"/>
                </a:solidFill>
                <a:ea typeface="ヒラギノ角ゴ Pro W3" charset="0"/>
                <a:cs typeface="ヒラギノ角ゴ Pro W3" charset="0"/>
              </a:rPr>
              <a:t>		-</a:t>
            </a:r>
            <a:r>
              <a:rPr lang="en-US" sz="2000" dirty="0">
                <a:solidFill>
                  <a:srgbClr val="FF0000"/>
                </a:solidFill>
                <a:ea typeface="ヒラギノ角ゴ Pro W3" charset="0"/>
                <a:cs typeface="ヒラギノ角ゴ Pro W3" charset="0"/>
              </a:rPr>
              <a:t>250	Shipping, Receiving, and Traffic Clerks</a:t>
            </a:r>
          </a:p>
          <a:p>
            <a:pPr marL="17463" indent="-17463">
              <a:lnSpc>
                <a:spcPct val="90000"/>
              </a:lnSpc>
              <a:buFontTx/>
              <a:buNone/>
              <a:tabLst>
                <a:tab pos="1320800" algn="r"/>
                <a:tab pos="1541463" algn="l"/>
              </a:tabLst>
            </a:pPr>
            <a:r>
              <a:rPr lang="en-US" sz="2000" dirty="0" smtClean="0">
                <a:solidFill>
                  <a:srgbClr val="FF0000"/>
                </a:solidFill>
                <a:ea typeface="ヒラギノ角ゴ Pro W3" charset="0"/>
                <a:cs typeface="ヒラギノ角ゴ Pro W3" charset="0"/>
              </a:rPr>
              <a:t>		-</a:t>
            </a:r>
            <a:r>
              <a:rPr lang="en-US" sz="2000" dirty="0">
                <a:solidFill>
                  <a:srgbClr val="FF0000"/>
                </a:solidFill>
                <a:ea typeface="ヒラギノ角ゴ Pro W3" charset="0"/>
                <a:cs typeface="ヒラギノ角ゴ Pro W3" charset="0"/>
              </a:rPr>
              <a:t>240	Cutting and Slicing Machine Setters, Operators, and Tenders</a:t>
            </a:r>
          </a:p>
          <a:p>
            <a:pPr marL="17463" indent="-17463">
              <a:lnSpc>
                <a:spcPct val="90000"/>
              </a:lnSpc>
              <a:buFontTx/>
              <a:buNone/>
              <a:tabLst>
                <a:tab pos="1320800" algn="r"/>
                <a:tab pos="1541463" algn="l"/>
              </a:tabLst>
            </a:pPr>
            <a:r>
              <a:rPr lang="en-US" sz="2000" dirty="0" smtClean="0">
                <a:solidFill>
                  <a:srgbClr val="FF0000"/>
                </a:solidFill>
                <a:ea typeface="ヒラギノ角ゴ Pro W3" charset="0"/>
                <a:cs typeface="ヒラギノ角ゴ Pro W3" charset="0"/>
              </a:rPr>
              <a:t>		-</a:t>
            </a:r>
            <a:r>
              <a:rPr lang="en-US" sz="2000" dirty="0">
                <a:solidFill>
                  <a:srgbClr val="FF0000"/>
                </a:solidFill>
                <a:ea typeface="ヒラギノ角ゴ Pro W3" charset="0"/>
                <a:cs typeface="ヒラギノ角ゴ Pro W3" charset="0"/>
              </a:rPr>
              <a:t>230	Furnace, Kiln, Oven, Drier, and Kettle Operators and Tenders</a:t>
            </a:r>
          </a:p>
          <a:p>
            <a:pPr marL="17463" indent="-17463">
              <a:lnSpc>
                <a:spcPct val="90000"/>
              </a:lnSpc>
              <a:buFontTx/>
              <a:buNone/>
              <a:tabLst>
                <a:tab pos="1320800" algn="r"/>
                <a:tab pos="1541463" algn="l"/>
              </a:tabLst>
            </a:pPr>
            <a:r>
              <a:rPr lang="en-US" sz="2000" dirty="0" smtClean="0">
                <a:solidFill>
                  <a:srgbClr val="FF0000"/>
                </a:solidFill>
                <a:ea typeface="ヒラギノ角ゴ Pro W3" charset="0"/>
                <a:cs typeface="ヒラギノ角ゴ Pro W3" charset="0"/>
              </a:rPr>
              <a:t>		-</a:t>
            </a:r>
            <a:r>
              <a:rPr lang="en-US" sz="2000" dirty="0">
                <a:solidFill>
                  <a:srgbClr val="FF0000"/>
                </a:solidFill>
                <a:ea typeface="ヒラギノ角ゴ Pro W3" charset="0"/>
                <a:cs typeface="ヒラギノ角ゴ Pro W3" charset="0"/>
              </a:rPr>
              <a:t>230	Coating, Painting, and Spraying Machine Setters, Operators, and Tenders</a:t>
            </a:r>
          </a:p>
          <a:p>
            <a:pPr marL="17463" indent="-17463">
              <a:lnSpc>
                <a:spcPct val="90000"/>
              </a:lnSpc>
              <a:buFontTx/>
              <a:buNone/>
              <a:tabLst>
                <a:tab pos="1320800" algn="r"/>
                <a:tab pos="1541463" algn="l"/>
              </a:tabLst>
            </a:pPr>
            <a:r>
              <a:rPr lang="en-US" sz="2000" dirty="0" smtClean="0">
                <a:solidFill>
                  <a:srgbClr val="FF0000"/>
                </a:solidFill>
                <a:ea typeface="ヒラギノ角ゴ Pro W3" charset="0"/>
                <a:cs typeface="ヒラギノ角ゴ Pro W3" charset="0"/>
              </a:rPr>
              <a:t>		-</a:t>
            </a:r>
            <a:r>
              <a:rPr lang="en-US" sz="2000" dirty="0">
                <a:solidFill>
                  <a:srgbClr val="FF0000"/>
                </a:solidFill>
                <a:ea typeface="ヒラギノ角ゴ Pro W3" charset="0"/>
                <a:cs typeface="ヒラギノ角ゴ Pro W3" charset="0"/>
              </a:rPr>
              <a:t>220	Reporters and Correspondents</a:t>
            </a:r>
          </a:p>
          <a:p>
            <a:pPr marL="17463" indent="-17463">
              <a:lnSpc>
                <a:spcPct val="90000"/>
              </a:lnSpc>
              <a:buFontTx/>
              <a:buNone/>
              <a:tabLst>
                <a:tab pos="1320800" algn="r"/>
                <a:tab pos="1541463" algn="l"/>
              </a:tabLst>
            </a:pPr>
            <a:r>
              <a:rPr lang="en-US" sz="2000" dirty="0" smtClean="0">
                <a:solidFill>
                  <a:srgbClr val="FF0000"/>
                </a:solidFill>
                <a:ea typeface="ヒラギノ角ゴ Pro W3" charset="0"/>
                <a:cs typeface="ヒラギノ角ゴ Pro W3" charset="0"/>
              </a:rPr>
              <a:t>		-</a:t>
            </a:r>
            <a:r>
              <a:rPr lang="en-US" sz="2000" dirty="0">
                <a:solidFill>
                  <a:srgbClr val="FF0000"/>
                </a:solidFill>
                <a:ea typeface="ヒラギノ角ゴ Pro W3" charset="0"/>
                <a:cs typeface="ヒラギノ角ゴ Pro W3" charset="0"/>
              </a:rPr>
              <a:t>220	Paper Goods Machine Setters, Operators, and Tenders</a:t>
            </a:r>
          </a:p>
          <a:p>
            <a:pPr marL="17463" indent="-17463">
              <a:lnSpc>
                <a:spcPct val="90000"/>
              </a:lnSpc>
              <a:buFontTx/>
              <a:buNone/>
              <a:tabLst>
                <a:tab pos="1320800" algn="r"/>
                <a:tab pos="1541463" algn="l"/>
              </a:tabLst>
            </a:pPr>
            <a:r>
              <a:rPr lang="en-US" sz="2000" dirty="0" smtClean="0">
                <a:solidFill>
                  <a:srgbClr val="FF0000"/>
                </a:solidFill>
                <a:ea typeface="ヒラギノ角ゴ Pro W3" charset="0"/>
                <a:cs typeface="ヒラギノ角ゴ Pro W3" charset="0"/>
              </a:rPr>
              <a:t>		-</a:t>
            </a:r>
            <a:r>
              <a:rPr lang="en-US" sz="2000" dirty="0">
                <a:solidFill>
                  <a:srgbClr val="FF0000"/>
                </a:solidFill>
                <a:ea typeface="ヒラギノ角ゴ Pro W3" charset="0"/>
                <a:cs typeface="ヒラギノ角ゴ Pro W3" charset="0"/>
              </a:rPr>
              <a:t>220	Order Clerks</a:t>
            </a:r>
          </a:p>
          <a:p>
            <a:pPr marL="17463" indent="-17463">
              <a:lnSpc>
                <a:spcPct val="90000"/>
              </a:lnSpc>
              <a:buFontTx/>
              <a:buNone/>
              <a:tabLst>
                <a:tab pos="1320800" algn="r"/>
                <a:tab pos="1541463" algn="l"/>
              </a:tabLst>
            </a:pPr>
            <a:r>
              <a:rPr lang="en-US" sz="2000" dirty="0" smtClean="0">
                <a:solidFill>
                  <a:srgbClr val="FF0000"/>
                </a:solidFill>
                <a:ea typeface="ヒラギノ角ゴ Pro W3" charset="0"/>
                <a:cs typeface="ヒラギノ角ゴ Pro W3" charset="0"/>
              </a:rPr>
              <a:t>		-</a:t>
            </a:r>
            <a:r>
              <a:rPr lang="en-US" sz="2000" dirty="0">
                <a:solidFill>
                  <a:srgbClr val="FF0000"/>
                </a:solidFill>
                <a:ea typeface="ヒラギノ角ゴ Pro W3" charset="0"/>
                <a:cs typeface="ヒラギノ角ゴ Pro W3" charset="0"/>
              </a:rPr>
              <a:t>220	Meter Readers, Utilities</a:t>
            </a:r>
          </a:p>
          <a:p>
            <a:pPr marL="17463" indent="-17463">
              <a:lnSpc>
                <a:spcPct val="90000"/>
              </a:lnSpc>
              <a:buFontTx/>
              <a:buNone/>
              <a:tabLst>
                <a:tab pos="1320800" algn="r"/>
                <a:tab pos="1541463" algn="l"/>
              </a:tabLst>
            </a:pPr>
            <a:r>
              <a:rPr lang="en-US" sz="2000" dirty="0" smtClean="0">
                <a:solidFill>
                  <a:srgbClr val="FF0000"/>
                </a:solidFill>
                <a:ea typeface="ヒラギノ角ゴ Pro W3" charset="0"/>
                <a:cs typeface="ヒラギノ角ゴ Pro W3" charset="0"/>
              </a:rPr>
              <a:t>	\	-</a:t>
            </a:r>
            <a:r>
              <a:rPr lang="en-US" sz="2000" dirty="0">
                <a:solidFill>
                  <a:srgbClr val="FF0000"/>
                </a:solidFill>
                <a:ea typeface="ヒラギノ角ゴ Pro W3" charset="0"/>
                <a:cs typeface="ヒラギノ角ゴ Pro W3" charset="0"/>
              </a:rPr>
              <a:t>210	Office Machine Operators, Except </a:t>
            </a:r>
            <a:r>
              <a:rPr lang="en-US" sz="2000" dirty="0" smtClean="0">
                <a:solidFill>
                  <a:srgbClr val="FF0000"/>
                </a:solidFill>
                <a:ea typeface="ヒラギノ角ゴ Pro W3" charset="0"/>
                <a:cs typeface="ヒラギノ角ゴ Pro W3" charset="0"/>
              </a:rPr>
              <a:t>Computer</a:t>
            </a:r>
            <a:endParaRPr lang="en-US" sz="2000" dirty="0">
              <a:solidFill>
                <a:srgbClr val="FF0000"/>
              </a:solidFill>
              <a:ea typeface="ヒラギノ角ゴ Pro W3" charset="0"/>
              <a:cs typeface="ヒラギノ角ゴ Pro W3" charset="0"/>
            </a:endParaRPr>
          </a:p>
        </p:txBody>
      </p:sp>
      <p:sp>
        <p:nvSpPr>
          <p:cNvPr id="71683"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Tree>
    <p:extLst>
      <p:ext uri="{BB962C8B-B14F-4D97-AF65-F5344CB8AC3E}">
        <p14:creationId xmlns:p14="http://schemas.microsoft.com/office/powerpoint/2010/main" val="103398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Short OJT</a:t>
            </a:r>
            <a:r>
              <a:rPr lang="en-US" sz="2400" dirty="0" smtClean="0"/>
              <a:t/>
            </a:r>
            <a:br>
              <a:rPr lang="en-US" sz="2400" dirty="0" smtClean="0"/>
            </a:br>
            <a:r>
              <a:rPr lang="en-US" sz="2400" dirty="0"/>
              <a:t> NC </a:t>
            </a:r>
            <a:r>
              <a:rPr lang="en-US" sz="2400" dirty="0" smtClean="0"/>
              <a:t>starting salaries </a:t>
            </a:r>
            <a:r>
              <a:rPr lang="en-US" sz="2400" dirty="0"/>
              <a:t>- </a:t>
            </a:r>
            <a:r>
              <a:rPr lang="en-US" sz="2400" dirty="0" smtClean="0"/>
              <a:t>high-projected </a:t>
            </a:r>
            <a:r>
              <a:rPr lang="en-US" sz="2400" dirty="0"/>
              <a:t>demand</a:t>
            </a:r>
          </a:p>
        </p:txBody>
      </p:sp>
      <p:sp>
        <p:nvSpPr>
          <p:cNvPr id="3" name="Content Placeholder 2"/>
          <p:cNvSpPr>
            <a:spLocks noGrp="1"/>
          </p:cNvSpPr>
          <p:nvPr>
            <p:ph idx="1"/>
          </p:nvPr>
        </p:nvSpPr>
        <p:spPr>
          <a:xfrm>
            <a:off x="-152400" y="1600200"/>
            <a:ext cx="13182600" cy="4800600"/>
          </a:xfrm>
        </p:spPr>
        <p:txBody>
          <a:bodyPr>
            <a:noAutofit/>
          </a:bodyPr>
          <a:lstStyle/>
          <a:p>
            <a:pPr marL="0" indent="0">
              <a:buNone/>
              <a:tabLst>
                <a:tab pos="1306513" algn="r"/>
                <a:tab pos="1474788" algn="l"/>
              </a:tabLst>
            </a:pPr>
            <a:r>
              <a:rPr lang="en-US" sz="2000" dirty="0"/>
              <a:t>	$26,450 	Riggers</a:t>
            </a:r>
          </a:p>
          <a:p>
            <a:pPr marL="0" indent="0">
              <a:buNone/>
              <a:tabLst>
                <a:tab pos="1306513" algn="r"/>
                <a:tab pos="1474788" algn="l"/>
              </a:tabLst>
            </a:pPr>
            <a:r>
              <a:rPr lang="en-US" sz="2000" dirty="0"/>
              <a:t>	$21,140 	Psychiatric Aides</a:t>
            </a:r>
          </a:p>
          <a:p>
            <a:pPr marL="0" indent="0">
              <a:buNone/>
              <a:tabLst>
                <a:tab pos="1306513" algn="r"/>
                <a:tab pos="1474788" algn="l"/>
              </a:tabLst>
            </a:pPr>
            <a:r>
              <a:rPr lang="en-US" sz="2000" dirty="0"/>
              <a:t>	$19,580 	Physical Therapist Aides</a:t>
            </a:r>
          </a:p>
          <a:p>
            <a:pPr marL="0" indent="0">
              <a:buNone/>
              <a:tabLst>
                <a:tab pos="1306513" algn="r"/>
                <a:tab pos="1474788" algn="l"/>
              </a:tabLst>
            </a:pPr>
            <a:r>
              <a:rPr lang="en-US" sz="2000" dirty="0"/>
              <a:t>	$19,580 	Occupational Therapy Aides</a:t>
            </a:r>
          </a:p>
          <a:p>
            <a:pPr marL="0" indent="0">
              <a:buNone/>
              <a:tabLst>
                <a:tab pos="1306513" algn="r"/>
                <a:tab pos="1474788" algn="l"/>
              </a:tabLst>
            </a:pPr>
            <a:r>
              <a:rPr lang="en-US" sz="2000" dirty="0"/>
              <a:t>	$19,510 	Medical Equipment Preparers</a:t>
            </a:r>
          </a:p>
          <a:p>
            <a:pPr marL="0" indent="0">
              <a:buNone/>
              <a:tabLst>
                <a:tab pos="1306513" algn="r"/>
                <a:tab pos="1474788" algn="l"/>
              </a:tabLst>
            </a:pPr>
            <a:r>
              <a:rPr lang="en-US" sz="2000" dirty="0"/>
              <a:t>	$19,450 	</a:t>
            </a:r>
            <a:r>
              <a:rPr lang="en-US" sz="2000" dirty="0" smtClean="0"/>
              <a:t>Helpers - </a:t>
            </a:r>
            <a:r>
              <a:rPr lang="en-US" sz="2000" dirty="0" err="1" smtClean="0"/>
              <a:t>Pipelayers</a:t>
            </a:r>
            <a:r>
              <a:rPr lang="en-US" sz="2000" dirty="0"/>
              <a:t>, Plumbers, Pipefitters, and Steamfitters</a:t>
            </a:r>
          </a:p>
          <a:p>
            <a:pPr marL="0" indent="0">
              <a:buNone/>
              <a:tabLst>
                <a:tab pos="1306513" algn="r"/>
                <a:tab pos="1474788" algn="l"/>
              </a:tabLst>
            </a:pPr>
            <a:r>
              <a:rPr lang="en-US" sz="2000" dirty="0"/>
              <a:t>	$19,120 	</a:t>
            </a:r>
            <a:r>
              <a:rPr lang="en-US" sz="2000" dirty="0" smtClean="0"/>
              <a:t>Helpers - Electricians</a:t>
            </a:r>
            <a:endParaRPr lang="en-US" sz="2000" dirty="0"/>
          </a:p>
          <a:p>
            <a:pPr marL="0" indent="0">
              <a:buNone/>
              <a:tabLst>
                <a:tab pos="1306513" algn="r"/>
                <a:tab pos="1474788" algn="l"/>
              </a:tabLst>
            </a:pPr>
            <a:r>
              <a:rPr lang="en-US" sz="2000" dirty="0"/>
              <a:t>	$19,000 	</a:t>
            </a:r>
            <a:r>
              <a:rPr lang="en-US" sz="2000" dirty="0" smtClean="0"/>
              <a:t>Helpers - Construction </a:t>
            </a:r>
            <a:r>
              <a:rPr lang="en-US" sz="2000" dirty="0"/>
              <a:t>Trades, All Other</a:t>
            </a:r>
          </a:p>
          <a:p>
            <a:pPr marL="0" indent="0">
              <a:buNone/>
              <a:tabLst>
                <a:tab pos="1306513" algn="r"/>
                <a:tab pos="1474788" algn="l"/>
              </a:tabLst>
            </a:pPr>
            <a:r>
              <a:rPr lang="en-US" sz="2000" dirty="0"/>
              <a:t>	$18,710 	</a:t>
            </a:r>
            <a:r>
              <a:rPr lang="en-US" sz="2000" dirty="0" smtClean="0"/>
              <a:t>Helpers - </a:t>
            </a:r>
            <a:r>
              <a:rPr lang="en-US" sz="2000" dirty="0" err="1" smtClean="0"/>
              <a:t>Brickmasons</a:t>
            </a:r>
            <a:r>
              <a:rPr lang="en-US" sz="2000" dirty="0"/>
              <a:t>, </a:t>
            </a:r>
            <a:r>
              <a:rPr lang="en-US" sz="2000" dirty="0" err="1"/>
              <a:t>Blockmasons</a:t>
            </a:r>
            <a:r>
              <a:rPr lang="en-US" sz="2000" dirty="0"/>
              <a:t>, Stonemasons, and Tile and Marble Setters</a:t>
            </a:r>
          </a:p>
          <a:p>
            <a:pPr marL="0" indent="0">
              <a:buNone/>
              <a:tabLst>
                <a:tab pos="1306513" algn="r"/>
                <a:tab pos="1474788" algn="l"/>
              </a:tabLst>
            </a:pPr>
            <a:r>
              <a:rPr lang="en-US" sz="2000" dirty="0"/>
              <a:t>	$18,180 	Receptionists and Information Clerks</a:t>
            </a:r>
          </a:p>
          <a:p>
            <a:pPr marL="0" indent="0">
              <a:buNone/>
              <a:tabLst>
                <a:tab pos="1306513" algn="r"/>
                <a:tab pos="1474788" algn="l"/>
              </a:tabLst>
            </a:pPr>
            <a:r>
              <a:rPr lang="en-US" sz="2000" dirty="0"/>
              <a:t>	$17,800 	</a:t>
            </a:r>
            <a:r>
              <a:rPr lang="en-US" sz="2000" dirty="0" smtClean="0"/>
              <a:t>Helpers - Roofers</a:t>
            </a:r>
            <a:endParaRPr lang="en-US" sz="2000" dirty="0"/>
          </a:p>
          <a:p>
            <a:pPr marL="0" indent="0">
              <a:buNone/>
              <a:tabLst>
                <a:tab pos="1306513" algn="r"/>
                <a:tab pos="1474788" algn="l"/>
              </a:tabLst>
            </a:pPr>
            <a:r>
              <a:rPr lang="en-US" sz="2000" dirty="0"/>
              <a:t>	$17,680 	</a:t>
            </a:r>
            <a:r>
              <a:rPr lang="en-US" sz="2000" dirty="0" smtClean="0"/>
              <a:t>Helpers - Carpenters</a:t>
            </a:r>
            <a:endParaRPr lang="en-US" sz="2000" dirty="0"/>
          </a:p>
          <a:p>
            <a:pPr marL="0" indent="0">
              <a:buNone/>
              <a:tabLst>
                <a:tab pos="1306513" algn="r"/>
                <a:tab pos="1474788" algn="l"/>
              </a:tabLst>
            </a:pPr>
            <a:r>
              <a:rPr lang="en-US" sz="2000" dirty="0"/>
              <a:t>	$17,580 	</a:t>
            </a:r>
            <a:r>
              <a:rPr lang="en-US" sz="2000" dirty="0" smtClean="0"/>
              <a:t>Helpers - Painters</a:t>
            </a:r>
            <a:r>
              <a:rPr lang="en-US" sz="2000" dirty="0"/>
              <a:t>, Paperhangers, Plasterers, and Stucco Masons</a:t>
            </a:r>
          </a:p>
          <a:p>
            <a:pPr marL="0" indent="0">
              <a:buNone/>
              <a:tabLst>
                <a:tab pos="1306513" algn="r"/>
                <a:tab pos="1474788" algn="l"/>
              </a:tabLst>
            </a:pPr>
            <a:r>
              <a:rPr lang="en-US" sz="2000" dirty="0"/>
              <a:t>	$16,790 	Nursing Assistants</a:t>
            </a:r>
          </a:p>
          <a:p>
            <a:pPr marL="0" indent="0">
              <a:buNone/>
              <a:tabLst>
                <a:tab pos="1306513" algn="r"/>
                <a:tab pos="1474788" algn="l"/>
              </a:tabLst>
            </a:pPr>
            <a:r>
              <a:rPr lang="en-US" sz="2000" dirty="0"/>
              <a:t>	$16,730 	Taxi Drivers and Chauffeurs</a:t>
            </a:r>
          </a:p>
          <a:p>
            <a:pPr marL="0" indent="0">
              <a:buNone/>
              <a:tabLst>
                <a:tab pos="1306513" algn="r"/>
                <a:tab pos="1474788" algn="l"/>
              </a:tabLst>
            </a:pPr>
            <a:r>
              <a:rPr lang="en-US" sz="2000" dirty="0"/>
              <a:t>	$16,130 	Childcare Workers</a:t>
            </a:r>
          </a:p>
          <a:p>
            <a:pPr marL="0" indent="0">
              <a:buNone/>
              <a:tabLst>
                <a:tab pos="1306513" algn="r"/>
                <a:tab pos="1474788" algn="l"/>
              </a:tabLst>
            </a:pPr>
            <a:r>
              <a:rPr lang="en-US" sz="2000" dirty="0"/>
              <a:t>	$16,070 	Personal Care Aides</a:t>
            </a:r>
          </a:p>
          <a:p>
            <a:pPr marL="0" indent="0">
              <a:buNone/>
              <a:tabLst>
                <a:tab pos="1306513" algn="r"/>
                <a:tab pos="1474788" algn="l"/>
              </a:tabLst>
            </a:pPr>
            <a:r>
              <a:rPr lang="en-US" sz="2000" dirty="0"/>
              <a:t>	$16,020 	Home Health Aides</a:t>
            </a:r>
          </a:p>
          <a:p>
            <a:pPr marL="0" indent="0">
              <a:buNone/>
              <a:tabLst>
                <a:tab pos="1306513" algn="r"/>
                <a:tab pos="1474788" algn="l"/>
              </a:tabLst>
            </a:pPr>
            <a:r>
              <a:rPr lang="en-US" sz="2000" dirty="0"/>
              <a:t>	$16,020 	Food Servers, </a:t>
            </a:r>
            <a:r>
              <a:rPr lang="en-US" sz="2000" dirty="0" err="1"/>
              <a:t>Nonrestaurant</a:t>
            </a:r>
            <a:endParaRPr lang="en-US" sz="2000" dirty="0"/>
          </a:p>
        </p:txBody>
      </p:sp>
    </p:spTree>
    <p:extLst>
      <p:ext uri="{BB962C8B-B14F-4D97-AF65-F5344CB8AC3E}">
        <p14:creationId xmlns:p14="http://schemas.microsoft.com/office/powerpoint/2010/main" val="20830049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Labor Market Information</a:t>
            </a:r>
            <a:endParaRPr lang="en-US" dirty="0"/>
          </a:p>
        </p:txBody>
      </p:sp>
      <p:sp>
        <p:nvSpPr>
          <p:cNvPr id="3" name="Content Placeholder 2"/>
          <p:cNvSpPr>
            <a:spLocks noGrp="1"/>
          </p:cNvSpPr>
          <p:nvPr>
            <p:ph idx="1"/>
          </p:nvPr>
        </p:nvSpPr>
        <p:spPr>
          <a:xfrm>
            <a:off x="457200" y="1676400"/>
            <a:ext cx="8229600" cy="4525963"/>
          </a:xfrm>
        </p:spPr>
        <p:txBody>
          <a:bodyPr>
            <a:normAutofit lnSpcReduction="10000"/>
          </a:bodyPr>
          <a:lstStyle/>
          <a:p>
            <a:r>
              <a:rPr lang="en-US" dirty="0" smtClean="0"/>
              <a:t>Labor Market – is the market in which workers compete for jobs and employers compete for workers.</a:t>
            </a:r>
          </a:p>
          <a:p>
            <a:r>
              <a:rPr lang="en-US" dirty="0" smtClean="0"/>
              <a:t>LMI </a:t>
            </a:r>
            <a:r>
              <a:rPr lang="en-US" dirty="0" smtClean="0"/>
              <a:t>(Labor Market Information) used </a:t>
            </a:r>
            <a:r>
              <a:rPr lang="en-US" dirty="0" smtClean="0"/>
              <a:t>by job seekers, businesses, education and training, career counselors, elected officials, workforce development, economic development, social services, researchers, government, media, etc.</a:t>
            </a:r>
            <a:endParaRPr lang="en-US" dirty="0"/>
          </a:p>
        </p:txBody>
      </p:sp>
      <p:sp>
        <p:nvSpPr>
          <p:cNvPr id="4" name="Date Placeholder 3"/>
          <p:cNvSpPr>
            <a:spLocks noGrp="1"/>
          </p:cNvSpPr>
          <p:nvPr>
            <p:ph type="dt" sz="half" idx="10"/>
          </p:nvPr>
        </p:nvSpPr>
        <p:spPr/>
        <p:txBody>
          <a:bodyPr/>
          <a:lstStyle/>
          <a:p>
            <a:fld id="{8F89085A-6F1E-42B7-ADB4-8C5113284129}" type="datetime1">
              <a:rPr lang="en-US" smtClean="0"/>
              <a:pPr/>
              <a:t>4/28/2016</a:t>
            </a:fld>
            <a:endParaRPr lang="en-US"/>
          </a:p>
        </p:txBody>
      </p:sp>
      <p:sp>
        <p:nvSpPr>
          <p:cNvPr id="5" name="Slide Number Placeholder 4"/>
          <p:cNvSpPr>
            <a:spLocks noGrp="1"/>
          </p:cNvSpPr>
          <p:nvPr>
            <p:ph type="sldNum" sz="quarter" idx="12"/>
          </p:nvPr>
        </p:nvSpPr>
        <p:spPr/>
        <p:txBody>
          <a:bodyPr/>
          <a:lstStyle/>
          <a:p>
            <a:fld id="{9B007EB5-E551-4081-B1D4-5458D7644D4F}" type="slidenum">
              <a:rPr lang="en-US" smtClean="0"/>
              <a:pPr/>
              <a:t>2</a:t>
            </a:fld>
            <a:endParaRPr lang="en-US"/>
          </a:p>
        </p:txBody>
      </p:sp>
    </p:spTree>
    <p:extLst>
      <p:ext uri="{BB962C8B-B14F-4D97-AF65-F5344CB8AC3E}">
        <p14:creationId xmlns:p14="http://schemas.microsoft.com/office/powerpoint/2010/main" val="16860566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Moderate OJT</a:t>
            </a:r>
            <a:r>
              <a:rPr lang="en-US" sz="2400" dirty="0" smtClean="0"/>
              <a:t/>
            </a:r>
            <a:br>
              <a:rPr lang="en-US" sz="2400" dirty="0" smtClean="0"/>
            </a:br>
            <a:r>
              <a:rPr lang="en-US" sz="2400" dirty="0" smtClean="0"/>
              <a:t> </a:t>
            </a:r>
            <a:r>
              <a:rPr lang="en-US" sz="2400" dirty="0"/>
              <a:t>NC starting salaries - high-projected demand</a:t>
            </a:r>
          </a:p>
        </p:txBody>
      </p:sp>
      <p:sp>
        <p:nvSpPr>
          <p:cNvPr id="3" name="Content Placeholder 2"/>
          <p:cNvSpPr>
            <a:spLocks noGrp="1"/>
          </p:cNvSpPr>
          <p:nvPr>
            <p:ph idx="1"/>
          </p:nvPr>
        </p:nvSpPr>
        <p:spPr>
          <a:xfrm>
            <a:off x="228600" y="1600200"/>
            <a:ext cx="13411200" cy="5257800"/>
          </a:xfrm>
        </p:spPr>
        <p:txBody>
          <a:bodyPr>
            <a:noAutofit/>
          </a:bodyPr>
          <a:lstStyle/>
          <a:p>
            <a:pPr marL="0" indent="0">
              <a:buNone/>
              <a:tabLst>
                <a:tab pos="1306513" algn="r"/>
                <a:tab pos="1474788" algn="l"/>
              </a:tabLst>
            </a:pPr>
            <a:r>
              <a:rPr lang="en-US" sz="2000" dirty="0" smtClean="0"/>
              <a:t>$33,220 	Brokerage Clerks</a:t>
            </a:r>
          </a:p>
          <a:p>
            <a:pPr marL="0" indent="0">
              <a:buNone/>
              <a:tabLst>
                <a:tab pos="1306513" algn="r"/>
                <a:tab pos="1474788" algn="l"/>
              </a:tabLst>
            </a:pPr>
            <a:r>
              <a:rPr lang="en-US" sz="2000" dirty="0" smtClean="0"/>
              <a:t>$32,430 	Crane and Tower Operators</a:t>
            </a:r>
          </a:p>
          <a:p>
            <a:pPr marL="0" indent="0">
              <a:buNone/>
              <a:tabLst>
                <a:tab pos="1306513" algn="r"/>
                <a:tab pos="1474788" algn="l"/>
              </a:tabLst>
            </a:pPr>
            <a:r>
              <a:rPr lang="en-US" sz="2000" dirty="0" smtClean="0"/>
              <a:t>$28,030 	Dental Assistants</a:t>
            </a:r>
          </a:p>
          <a:p>
            <a:pPr marL="0" indent="0">
              <a:buNone/>
              <a:tabLst>
                <a:tab pos="1306513" algn="r"/>
                <a:tab pos="1474788" algn="l"/>
              </a:tabLst>
            </a:pPr>
            <a:r>
              <a:rPr lang="en-US" sz="2000" dirty="0" smtClean="0"/>
              <a:t>$25,830 	Carpet Installers</a:t>
            </a:r>
          </a:p>
          <a:p>
            <a:pPr marL="0" indent="0">
              <a:buNone/>
              <a:tabLst>
                <a:tab pos="1306513" algn="r"/>
                <a:tab pos="1474788" algn="l"/>
              </a:tabLst>
            </a:pPr>
            <a:r>
              <a:rPr lang="en-US" sz="2000" dirty="0" smtClean="0"/>
              <a:t>$25,650 	Operating Engineers and Other Construction Equipment Operators</a:t>
            </a:r>
          </a:p>
          <a:p>
            <a:pPr marL="0" indent="0">
              <a:buNone/>
              <a:tabLst>
                <a:tab pos="1306513" algn="r"/>
                <a:tab pos="1474788" algn="l"/>
              </a:tabLst>
            </a:pPr>
            <a:r>
              <a:rPr lang="en-US" sz="2000" dirty="0" smtClean="0"/>
              <a:t>$25,200 	Surveying and Mapping Technicians</a:t>
            </a:r>
          </a:p>
          <a:p>
            <a:pPr marL="0" indent="0">
              <a:buNone/>
              <a:tabLst>
                <a:tab pos="1306513" algn="r"/>
                <a:tab pos="1474788" algn="l"/>
              </a:tabLst>
            </a:pPr>
            <a:r>
              <a:rPr lang="en-US" sz="2000" dirty="0" smtClean="0"/>
              <a:t>$25,120 	Mechanical Door Repairers</a:t>
            </a:r>
          </a:p>
          <a:p>
            <a:pPr marL="0" indent="0">
              <a:buNone/>
              <a:tabLst>
                <a:tab pos="1306513" algn="r"/>
                <a:tab pos="1474788" algn="l"/>
              </a:tabLst>
            </a:pPr>
            <a:r>
              <a:rPr lang="en-US" sz="2000" dirty="0" smtClean="0"/>
              <a:t>$25,000 	Drywall and Ceiling Tile Installers</a:t>
            </a:r>
          </a:p>
          <a:p>
            <a:pPr marL="0" indent="0">
              <a:buNone/>
              <a:tabLst>
                <a:tab pos="1306513" algn="r"/>
                <a:tab pos="1474788" algn="l"/>
              </a:tabLst>
            </a:pPr>
            <a:r>
              <a:rPr lang="en-US" sz="2000" dirty="0" smtClean="0"/>
              <a:t>$24,360 	Paving, Surfacing, and Tamping Equipment Operators</a:t>
            </a:r>
          </a:p>
          <a:p>
            <a:pPr marL="0" indent="0">
              <a:buNone/>
              <a:tabLst>
                <a:tab pos="1306513" algn="r"/>
                <a:tab pos="1474788" algn="l"/>
              </a:tabLst>
            </a:pPr>
            <a:r>
              <a:rPr lang="en-US" sz="2000" dirty="0" smtClean="0"/>
              <a:t>$23,440 	Insulation Workers, Mechanical</a:t>
            </a:r>
          </a:p>
          <a:p>
            <a:pPr marL="0" indent="0">
              <a:buNone/>
              <a:tabLst>
                <a:tab pos="1306513" algn="r"/>
                <a:tab pos="1474788" algn="l"/>
              </a:tabLst>
            </a:pPr>
            <a:r>
              <a:rPr lang="en-US" sz="2000" dirty="0" smtClean="0"/>
              <a:t>$23,400 	Floor Layers, Except Carpet, Wood, and Hard Tiles</a:t>
            </a:r>
          </a:p>
          <a:p>
            <a:pPr marL="0" indent="0">
              <a:buNone/>
              <a:tabLst>
                <a:tab pos="1306513" algn="r"/>
                <a:tab pos="1474788" algn="l"/>
              </a:tabLst>
            </a:pPr>
            <a:r>
              <a:rPr lang="en-US" sz="2000" dirty="0" smtClean="0"/>
              <a:t>$23,350 	Cement Masons and Concrete Finishers</a:t>
            </a:r>
          </a:p>
          <a:p>
            <a:pPr marL="0" indent="0">
              <a:buNone/>
              <a:tabLst>
                <a:tab pos="1306513" algn="r"/>
                <a:tab pos="1474788" algn="l"/>
              </a:tabLst>
            </a:pPr>
            <a:r>
              <a:rPr lang="en-US" sz="2000" dirty="0" smtClean="0"/>
              <a:t>$22,250 	Roofers</a:t>
            </a:r>
          </a:p>
          <a:p>
            <a:pPr marL="0" indent="0">
              <a:buNone/>
              <a:tabLst>
                <a:tab pos="1306513" algn="r"/>
                <a:tab pos="1474788" algn="l"/>
              </a:tabLst>
            </a:pPr>
            <a:r>
              <a:rPr lang="en-US" sz="2000" dirty="0" smtClean="0"/>
              <a:t>$22,180 	Floor Sanders and Finishers</a:t>
            </a:r>
          </a:p>
          <a:p>
            <a:pPr marL="0" indent="0">
              <a:buNone/>
              <a:tabLst>
                <a:tab pos="1306513" algn="r"/>
                <a:tab pos="1474788" algn="l"/>
              </a:tabLst>
            </a:pPr>
            <a:r>
              <a:rPr lang="en-US" sz="2000" dirty="0" smtClean="0"/>
              <a:t>$22,150 	Medical Assistants</a:t>
            </a:r>
          </a:p>
          <a:p>
            <a:pPr marL="0" indent="0">
              <a:buNone/>
              <a:tabLst>
                <a:tab pos="1306513" algn="r"/>
                <a:tab pos="1474788" algn="l"/>
              </a:tabLst>
            </a:pPr>
            <a:r>
              <a:rPr lang="en-US" sz="2000" dirty="0" smtClean="0"/>
              <a:t>$21,820 	Insulation Workers, Floor, Ceiling, and Wall</a:t>
            </a:r>
          </a:p>
          <a:p>
            <a:pPr marL="0" indent="0">
              <a:buNone/>
              <a:tabLst>
                <a:tab pos="1306513" algn="r"/>
                <a:tab pos="1474788" algn="l"/>
              </a:tabLst>
            </a:pPr>
            <a:r>
              <a:rPr lang="en-US" sz="2000" dirty="0" smtClean="0"/>
              <a:t>$21,590 	Painters, Construction and Maintenance</a:t>
            </a:r>
          </a:p>
          <a:p>
            <a:pPr marL="0" indent="0">
              <a:buNone/>
              <a:tabLst>
                <a:tab pos="1306513" algn="r"/>
                <a:tab pos="1474788" algn="l"/>
              </a:tabLst>
            </a:pPr>
            <a:r>
              <a:rPr lang="en-US" sz="2000" dirty="0" smtClean="0"/>
              <a:t>$20,880 	Hazardous Materials Removal Workers</a:t>
            </a:r>
          </a:p>
          <a:p>
            <a:pPr marL="0" indent="0">
              <a:buNone/>
              <a:tabLst>
                <a:tab pos="1306513" algn="r"/>
                <a:tab pos="1474788" algn="l"/>
              </a:tabLst>
            </a:pPr>
            <a:r>
              <a:rPr lang="en-US" sz="2000" dirty="0" smtClean="0"/>
              <a:t>$20,800 	Construction and Related Workers, All Other</a:t>
            </a:r>
          </a:p>
          <a:p>
            <a:pPr marL="0" indent="0">
              <a:buNone/>
              <a:tabLst>
                <a:tab pos="1306513" algn="r"/>
                <a:tab pos="1474788" algn="l"/>
              </a:tabLst>
            </a:pPr>
            <a:r>
              <a:rPr lang="en-US" sz="2000" dirty="0" smtClean="0"/>
              <a:t>$20,430 	Ambulance Drivers and Attendants, Except Emergency Medical Technicians</a:t>
            </a:r>
          </a:p>
          <a:p>
            <a:pPr marL="0" indent="0">
              <a:buNone/>
              <a:tabLst>
                <a:tab pos="1306513" algn="r"/>
                <a:tab pos="1474788" algn="l"/>
              </a:tabLst>
            </a:pPr>
            <a:r>
              <a:rPr lang="en-US" sz="2000" dirty="0" smtClean="0"/>
              <a:t>$20,330 	Septic Tank Servicers and Sewer Pipe Cleaners</a:t>
            </a:r>
          </a:p>
          <a:p>
            <a:pPr marL="0" indent="0">
              <a:buNone/>
              <a:tabLst>
                <a:tab pos="1306513" algn="r"/>
                <a:tab pos="1474788" algn="l"/>
              </a:tabLst>
            </a:pPr>
            <a:r>
              <a:rPr lang="en-US" sz="2000" dirty="0" smtClean="0"/>
              <a:t>$19,270 	Bicycle Repairers</a:t>
            </a:r>
          </a:p>
          <a:p>
            <a:pPr marL="0" indent="0">
              <a:buNone/>
              <a:tabLst>
                <a:tab pos="1306513" algn="r"/>
                <a:tab pos="1474788" algn="l"/>
              </a:tabLst>
            </a:pPr>
            <a:r>
              <a:rPr lang="en-US" sz="2000" dirty="0" smtClean="0"/>
              <a:t>$19,220 	Social and Human Service Assistants</a:t>
            </a:r>
          </a:p>
          <a:p>
            <a:pPr marL="0" indent="0">
              <a:buNone/>
              <a:tabLst>
                <a:tab pos="1306513" algn="r"/>
                <a:tab pos="1474788" algn="l"/>
              </a:tabLst>
            </a:pPr>
            <a:r>
              <a:rPr lang="en-US" sz="2000" dirty="0" smtClean="0"/>
              <a:t>$18,760 	Pharmacy Technicians</a:t>
            </a:r>
          </a:p>
          <a:p>
            <a:pPr marL="0" indent="0">
              <a:buNone/>
              <a:tabLst>
                <a:tab pos="1306513" algn="r"/>
                <a:tab pos="1474788" algn="l"/>
              </a:tabLst>
            </a:pPr>
            <a:r>
              <a:rPr lang="en-US" sz="2000" dirty="0" smtClean="0"/>
              <a:t>$18,320 	Fence Erectors</a:t>
            </a:r>
          </a:p>
          <a:p>
            <a:pPr marL="0" indent="0">
              <a:buNone/>
              <a:tabLst>
                <a:tab pos="1306513" algn="r"/>
                <a:tab pos="1474788" algn="l"/>
              </a:tabLst>
            </a:pPr>
            <a:r>
              <a:rPr lang="en-US" sz="2000" dirty="0" smtClean="0"/>
              <a:t>$18,000 	Construction Laborers</a:t>
            </a:r>
          </a:p>
          <a:p>
            <a:pPr marL="0" indent="0">
              <a:buNone/>
              <a:tabLst>
                <a:tab pos="1306513" algn="r"/>
                <a:tab pos="1474788" algn="l"/>
              </a:tabLst>
            </a:pPr>
            <a:r>
              <a:rPr lang="en-US" sz="2000" dirty="0" smtClean="0"/>
              <a:t>$17,620 	Concierges</a:t>
            </a:r>
          </a:p>
          <a:p>
            <a:pPr marL="0" indent="0">
              <a:buNone/>
              <a:tabLst>
                <a:tab pos="1306513" algn="r"/>
                <a:tab pos="1474788" algn="l"/>
              </a:tabLst>
            </a:pPr>
            <a:r>
              <a:rPr lang="en-US" sz="2000" dirty="0" smtClean="0"/>
              <a:t>$17,030 	Residential Advisors</a:t>
            </a:r>
            <a:endParaRPr lang="en-US" sz="2000" dirty="0"/>
          </a:p>
        </p:txBody>
      </p:sp>
    </p:spTree>
    <p:extLst>
      <p:ext uri="{BB962C8B-B14F-4D97-AF65-F5344CB8AC3E}">
        <p14:creationId xmlns:p14="http://schemas.microsoft.com/office/powerpoint/2010/main" val="19088993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Long OJT</a:t>
            </a:r>
            <a:r>
              <a:rPr lang="en-US" sz="2400" dirty="0" smtClean="0"/>
              <a:t/>
            </a:r>
            <a:br>
              <a:rPr lang="en-US" sz="2400" dirty="0" smtClean="0"/>
            </a:br>
            <a:r>
              <a:rPr lang="en-US" sz="2400" dirty="0"/>
              <a:t> NC starting salaries - high-projected demand</a:t>
            </a:r>
          </a:p>
        </p:txBody>
      </p:sp>
      <p:sp>
        <p:nvSpPr>
          <p:cNvPr id="3" name="Content Placeholder 2"/>
          <p:cNvSpPr>
            <a:spLocks noGrp="1"/>
          </p:cNvSpPr>
          <p:nvPr>
            <p:ph idx="1"/>
          </p:nvPr>
        </p:nvSpPr>
        <p:spPr>
          <a:xfrm>
            <a:off x="-152400" y="1600200"/>
            <a:ext cx="13487400" cy="4724400"/>
          </a:xfrm>
        </p:spPr>
        <p:txBody>
          <a:bodyPr>
            <a:normAutofit fontScale="62500" lnSpcReduction="20000"/>
          </a:bodyPr>
          <a:lstStyle/>
          <a:p>
            <a:pPr marL="0" indent="0">
              <a:buNone/>
              <a:tabLst>
                <a:tab pos="1306513" algn="r"/>
                <a:tab pos="1474788" algn="l"/>
              </a:tabLst>
            </a:pPr>
            <a:r>
              <a:rPr lang="en-US" dirty="0"/>
              <a:t>	$35,770 	Elevator Installers and Repairers</a:t>
            </a:r>
          </a:p>
          <a:p>
            <a:pPr marL="0" indent="0">
              <a:buNone/>
              <a:tabLst>
                <a:tab pos="1306513" algn="r"/>
                <a:tab pos="1474788" algn="l"/>
              </a:tabLst>
            </a:pPr>
            <a:r>
              <a:rPr lang="en-US" dirty="0"/>
              <a:t>	$32,650 	Millwrights</a:t>
            </a:r>
          </a:p>
          <a:p>
            <a:pPr marL="0" indent="0">
              <a:buNone/>
              <a:tabLst>
                <a:tab pos="1306513" algn="r"/>
                <a:tab pos="1474788" algn="l"/>
              </a:tabLst>
            </a:pPr>
            <a:r>
              <a:rPr lang="en-US" dirty="0"/>
              <a:t>	$30,260 	Computer Numerically Controlled Machine Tool Programmers, Metal and Plastic</a:t>
            </a:r>
          </a:p>
          <a:p>
            <a:pPr marL="0" indent="0">
              <a:buNone/>
              <a:tabLst>
                <a:tab pos="1306513" algn="r"/>
                <a:tab pos="1474788" algn="l"/>
              </a:tabLst>
            </a:pPr>
            <a:r>
              <a:rPr lang="en-US" dirty="0"/>
              <a:t>	$28,360 	Electricians</a:t>
            </a:r>
          </a:p>
          <a:p>
            <a:pPr marL="0" indent="0">
              <a:buNone/>
              <a:tabLst>
                <a:tab pos="1306513" algn="r"/>
                <a:tab pos="1474788" algn="l"/>
              </a:tabLst>
            </a:pPr>
            <a:r>
              <a:rPr lang="en-US" dirty="0"/>
              <a:t>	$27,650 	</a:t>
            </a:r>
            <a:r>
              <a:rPr lang="en-US" dirty="0" err="1"/>
              <a:t>Brickmasons</a:t>
            </a:r>
            <a:r>
              <a:rPr lang="en-US" dirty="0"/>
              <a:t> and </a:t>
            </a:r>
            <a:r>
              <a:rPr lang="en-US" dirty="0" err="1"/>
              <a:t>Blockmasons</a:t>
            </a:r>
            <a:endParaRPr lang="en-US" dirty="0"/>
          </a:p>
          <a:p>
            <a:pPr marL="0" indent="0">
              <a:buNone/>
              <a:tabLst>
                <a:tab pos="1306513" algn="r"/>
                <a:tab pos="1474788" algn="l"/>
              </a:tabLst>
            </a:pPr>
            <a:r>
              <a:rPr lang="en-US" dirty="0"/>
              <a:t>	$27,460 	Plumbers, Pipefitters, and Steamfitters</a:t>
            </a:r>
          </a:p>
          <a:p>
            <a:pPr marL="0" indent="0">
              <a:buNone/>
              <a:tabLst>
                <a:tab pos="1306513" algn="r"/>
                <a:tab pos="1474788" algn="l"/>
              </a:tabLst>
            </a:pPr>
            <a:r>
              <a:rPr lang="en-US" dirty="0"/>
              <a:t>	$26,270 	Heating, Air Conditioning, and Refrigeration Mechanics and Installers</a:t>
            </a:r>
          </a:p>
          <a:p>
            <a:pPr marL="0" indent="0">
              <a:buNone/>
              <a:tabLst>
                <a:tab pos="1306513" algn="r"/>
                <a:tab pos="1474788" algn="l"/>
              </a:tabLst>
            </a:pPr>
            <a:r>
              <a:rPr lang="en-US" dirty="0"/>
              <a:t>	$25,660 	Glaziers</a:t>
            </a:r>
          </a:p>
          <a:p>
            <a:pPr marL="0" indent="0">
              <a:buNone/>
              <a:tabLst>
                <a:tab pos="1306513" algn="r"/>
                <a:tab pos="1474788" algn="l"/>
              </a:tabLst>
            </a:pPr>
            <a:r>
              <a:rPr lang="en-US" dirty="0"/>
              <a:t>	$25,400 	Structural Iron and Steel Workers</a:t>
            </a:r>
          </a:p>
          <a:p>
            <a:pPr marL="0" indent="0">
              <a:buNone/>
              <a:tabLst>
                <a:tab pos="1306513" algn="r"/>
                <a:tab pos="1474788" algn="l"/>
              </a:tabLst>
            </a:pPr>
            <a:r>
              <a:rPr lang="en-US" dirty="0"/>
              <a:t>	$24,160 	Reinforcing Iron and Rebar Workers</a:t>
            </a:r>
          </a:p>
          <a:p>
            <a:pPr marL="0" indent="0">
              <a:buNone/>
              <a:tabLst>
                <a:tab pos="1306513" algn="r"/>
                <a:tab pos="1474788" algn="l"/>
              </a:tabLst>
            </a:pPr>
            <a:r>
              <a:rPr lang="en-US" dirty="0"/>
              <a:t>	$23,340 	Terrazzo Workers and Finishers</a:t>
            </a:r>
          </a:p>
          <a:p>
            <a:pPr marL="0" indent="0">
              <a:buNone/>
              <a:tabLst>
                <a:tab pos="1306513" algn="r"/>
                <a:tab pos="1474788" algn="l"/>
              </a:tabLst>
            </a:pPr>
            <a:r>
              <a:rPr lang="en-US" dirty="0"/>
              <a:t>	$22,660 	Tile and Marble Setters</a:t>
            </a:r>
          </a:p>
          <a:p>
            <a:pPr marL="0" indent="0">
              <a:buNone/>
              <a:tabLst>
                <a:tab pos="1306513" algn="r"/>
                <a:tab pos="1474788" algn="l"/>
              </a:tabLst>
            </a:pPr>
            <a:r>
              <a:rPr lang="en-US" dirty="0"/>
              <a:t>	$21,880 	Carpenters</a:t>
            </a:r>
          </a:p>
          <a:p>
            <a:pPr marL="0" indent="0">
              <a:buNone/>
              <a:tabLst>
                <a:tab pos="1306513" algn="r"/>
                <a:tab pos="1474788" algn="l"/>
              </a:tabLst>
            </a:pPr>
            <a:r>
              <a:rPr lang="en-US" dirty="0"/>
              <a:t>	$17,370 	Coaches and Scouts</a:t>
            </a:r>
          </a:p>
          <a:p>
            <a:pPr marL="0" indent="0">
              <a:buNone/>
              <a:tabLst>
                <a:tab pos="1306513" algn="r"/>
                <a:tab pos="1474788" algn="l"/>
              </a:tabLst>
            </a:pPr>
            <a:r>
              <a:rPr lang="en-US" dirty="0"/>
              <a:t>	$17,260 	Plasterers and Stucco Masons</a:t>
            </a:r>
          </a:p>
        </p:txBody>
      </p:sp>
    </p:spTree>
    <p:extLst>
      <p:ext uri="{BB962C8B-B14F-4D97-AF65-F5344CB8AC3E}">
        <p14:creationId xmlns:p14="http://schemas.microsoft.com/office/powerpoint/2010/main" val="12935511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1,2 year Program </a:t>
            </a:r>
            <a:br>
              <a:rPr lang="en-US" dirty="0" smtClean="0"/>
            </a:br>
            <a:r>
              <a:rPr lang="en-US" sz="2400" dirty="0"/>
              <a:t>NC starting salaries - high-projected demand</a:t>
            </a:r>
          </a:p>
        </p:txBody>
      </p:sp>
      <p:sp>
        <p:nvSpPr>
          <p:cNvPr id="3" name="Content Placeholder 2"/>
          <p:cNvSpPr>
            <a:spLocks noGrp="1"/>
          </p:cNvSpPr>
          <p:nvPr>
            <p:ph idx="1"/>
          </p:nvPr>
        </p:nvSpPr>
        <p:spPr>
          <a:xfrm>
            <a:off x="-152400" y="1600200"/>
            <a:ext cx="13639800" cy="4876800"/>
          </a:xfrm>
        </p:spPr>
        <p:txBody>
          <a:bodyPr>
            <a:normAutofit/>
          </a:bodyPr>
          <a:lstStyle/>
          <a:p>
            <a:pPr marL="0" indent="0">
              <a:buNone/>
              <a:tabLst>
                <a:tab pos="1306513" algn="r"/>
                <a:tab pos="1474788" algn="l"/>
              </a:tabLst>
            </a:pPr>
            <a:r>
              <a:rPr lang="en-US" sz="2000" dirty="0"/>
              <a:t>	$34,500 	Electrical and Electronics Drafters</a:t>
            </a:r>
          </a:p>
          <a:p>
            <a:pPr marL="0" indent="0">
              <a:buNone/>
              <a:tabLst>
                <a:tab pos="1306513" algn="r"/>
                <a:tab pos="1474788" algn="l"/>
              </a:tabLst>
            </a:pPr>
            <a:r>
              <a:rPr lang="en-US" sz="2000" dirty="0"/>
              <a:t>	$33,660 	Healthcare Practitioners and Technical Workers, All Other</a:t>
            </a:r>
          </a:p>
          <a:p>
            <a:pPr marL="0" indent="0">
              <a:buNone/>
              <a:tabLst>
                <a:tab pos="1306513" algn="r"/>
                <a:tab pos="1474788" algn="l"/>
              </a:tabLst>
            </a:pPr>
            <a:r>
              <a:rPr lang="en-US" sz="2000" dirty="0"/>
              <a:t>	$32,310 	Licensed Practical and Licensed Vocational Nurses</a:t>
            </a:r>
          </a:p>
          <a:p>
            <a:pPr marL="0" indent="0">
              <a:buNone/>
              <a:tabLst>
                <a:tab pos="1306513" algn="r"/>
                <a:tab pos="1474788" algn="l"/>
              </a:tabLst>
            </a:pPr>
            <a:r>
              <a:rPr lang="en-US" sz="2000" dirty="0"/>
              <a:t>	$31,540 	Surgical Technologists</a:t>
            </a:r>
          </a:p>
          <a:p>
            <a:pPr marL="0" indent="0">
              <a:buNone/>
              <a:tabLst>
                <a:tab pos="1306513" algn="r"/>
                <a:tab pos="1474788" algn="l"/>
              </a:tabLst>
            </a:pPr>
            <a:r>
              <a:rPr lang="en-US" sz="2000" dirty="0"/>
              <a:t>	$25,090 	Health Technologists and Technicians, All Other</a:t>
            </a:r>
          </a:p>
          <a:p>
            <a:pPr marL="0" indent="0">
              <a:buNone/>
              <a:tabLst>
                <a:tab pos="1306513" algn="r"/>
                <a:tab pos="1474788" algn="l"/>
              </a:tabLst>
            </a:pPr>
            <a:r>
              <a:rPr lang="en-US" sz="2000" dirty="0"/>
              <a:t>	$25,010 	Real Estate Sales Agents</a:t>
            </a:r>
          </a:p>
          <a:p>
            <a:pPr marL="0" indent="0">
              <a:buNone/>
              <a:tabLst>
                <a:tab pos="1306513" algn="r"/>
                <a:tab pos="1474788" algn="l"/>
              </a:tabLst>
            </a:pPr>
            <a:r>
              <a:rPr lang="en-US" sz="2000" dirty="0"/>
              <a:t>	$22,390 	Medical Secretaries</a:t>
            </a:r>
          </a:p>
          <a:p>
            <a:pPr marL="0" indent="0">
              <a:buNone/>
              <a:tabLst>
                <a:tab pos="1306513" algn="r"/>
                <a:tab pos="1474788" algn="l"/>
              </a:tabLst>
            </a:pPr>
            <a:r>
              <a:rPr lang="en-US" sz="2000" dirty="0"/>
              <a:t>	$21,670 	Emergency Medical Technicians and Paramedics</a:t>
            </a:r>
          </a:p>
          <a:p>
            <a:pPr marL="0" indent="0">
              <a:buNone/>
              <a:tabLst>
                <a:tab pos="1306513" algn="r"/>
                <a:tab pos="1474788" algn="l"/>
              </a:tabLst>
            </a:pPr>
            <a:r>
              <a:rPr lang="en-US" sz="2000" dirty="0"/>
              <a:t>	$17,930 	Skincare Specialists</a:t>
            </a:r>
          </a:p>
          <a:p>
            <a:pPr marL="0" indent="0">
              <a:buNone/>
              <a:tabLst>
                <a:tab pos="1306513" algn="r"/>
                <a:tab pos="1474788" algn="l"/>
              </a:tabLst>
            </a:pPr>
            <a:r>
              <a:rPr lang="en-US" sz="2000" dirty="0"/>
              <a:t>	$17,440 	Preschool Teachers, Except Special Education</a:t>
            </a:r>
          </a:p>
        </p:txBody>
      </p:sp>
    </p:spTree>
    <p:extLst>
      <p:ext uri="{BB962C8B-B14F-4D97-AF65-F5344CB8AC3E}">
        <p14:creationId xmlns:p14="http://schemas.microsoft.com/office/powerpoint/2010/main" val="16696277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Associate Degree</a:t>
            </a:r>
            <a:br>
              <a:rPr lang="en-US" dirty="0" smtClean="0"/>
            </a:br>
            <a:r>
              <a:rPr lang="en-US" sz="2400" dirty="0"/>
              <a:t> NC starting salaries - high-projected demand</a:t>
            </a:r>
          </a:p>
        </p:txBody>
      </p:sp>
      <p:sp>
        <p:nvSpPr>
          <p:cNvPr id="3" name="Content Placeholder 2"/>
          <p:cNvSpPr>
            <a:spLocks noGrp="1"/>
          </p:cNvSpPr>
          <p:nvPr>
            <p:ph idx="1"/>
          </p:nvPr>
        </p:nvSpPr>
        <p:spPr>
          <a:xfrm>
            <a:off x="-152400" y="1600200"/>
            <a:ext cx="11887200" cy="5257800"/>
          </a:xfrm>
        </p:spPr>
        <p:txBody>
          <a:bodyPr>
            <a:noAutofit/>
          </a:bodyPr>
          <a:lstStyle/>
          <a:p>
            <a:pPr marL="0" indent="0">
              <a:buNone/>
              <a:tabLst>
                <a:tab pos="1306513" algn="r"/>
                <a:tab pos="1474788" algn="l"/>
              </a:tabLst>
            </a:pPr>
            <a:r>
              <a:rPr lang="en-US" sz="2000" dirty="0"/>
              <a:t>	$55,770 	Radiation Therapists</a:t>
            </a:r>
          </a:p>
          <a:p>
            <a:pPr marL="0" indent="0">
              <a:buNone/>
              <a:tabLst>
                <a:tab pos="1306513" algn="r"/>
                <a:tab pos="1474788" algn="l"/>
              </a:tabLst>
            </a:pPr>
            <a:r>
              <a:rPr lang="en-US" sz="2000" dirty="0"/>
              <a:t>	$51,650 	Nuclear Medicine Technologists</a:t>
            </a:r>
          </a:p>
          <a:p>
            <a:pPr marL="0" indent="0">
              <a:buNone/>
              <a:tabLst>
                <a:tab pos="1306513" algn="r"/>
                <a:tab pos="1474788" algn="l"/>
              </a:tabLst>
            </a:pPr>
            <a:r>
              <a:rPr lang="en-US" sz="2000" dirty="0"/>
              <a:t>	$50,930 	Dental Hygienists</a:t>
            </a:r>
          </a:p>
          <a:p>
            <a:pPr marL="0" indent="0">
              <a:buNone/>
              <a:tabLst>
                <a:tab pos="1306513" algn="r"/>
                <a:tab pos="1474788" algn="l"/>
              </a:tabLst>
            </a:pPr>
            <a:r>
              <a:rPr lang="en-US" sz="2000" dirty="0"/>
              <a:t>	$50,330 	Diagnostic Medical Sonographers</a:t>
            </a:r>
          </a:p>
          <a:p>
            <a:pPr marL="0" indent="0">
              <a:buNone/>
              <a:tabLst>
                <a:tab pos="1306513" algn="r"/>
                <a:tab pos="1474788" algn="l"/>
              </a:tabLst>
            </a:pPr>
            <a:r>
              <a:rPr lang="en-US" sz="2000" dirty="0"/>
              <a:t>	$44,320 	Cardiovascular Technologists and Technicians</a:t>
            </a:r>
          </a:p>
          <a:p>
            <a:pPr marL="0" indent="0">
              <a:buNone/>
              <a:tabLst>
                <a:tab pos="1306513" algn="r"/>
                <a:tab pos="1474788" algn="l"/>
              </a:tabLst>
            </a:pPr>
            <a:r>
              <a:rPr lang="en-US" sz="2000" dirty="0"/>
              <a:t>	$41,590 	Physical Therapist Assistants</a:t>
            </a:r>
          </a:p>
          <a:p>
            <a:pPr marL="0" indent="0">
              <a:buNone/>
              <a:tabLst>
                <a:tab pos="1306513" algn="r"/>
                <a:tab pos="1474788" algn="l"/>
              </a:tabLst>
            </a:pPr>
            <a:r>
              <a:rPr lang="en-US" sz="2000" dirty="0"/>
              <a:t>	$38,610 	Radiologic Technologists</a:t>
            </a:r>
          </a:p>
          <a:p>
            <a:pPr marL="0" indent="0">
              <a:buNone/>
              <a:tabLst>
                <a:tab pos="1306513" algn="r"/>
                <a:tab pos="1474788" algn="l"/>
              </a:tabLst>
            </a:pPr>
            <a:r>
              <a:rPr lang="en-US" sz="2000" dirty="0"/>
              <a:t>	$33,990 	Occupational Therapy Assistants</a:t>
            </a:r>
          </a:p>
          <a:p>
            <a:pPr marL="0" indent="0">
              <a:buNone/>
              <a:tabLst>
                <a:tab pos="1306513" algn="r"/>
                <a:tab pos="1474788" algn="l"/>
              </a:tabLst>
            </a:pPr>
            <a:r>
              <a:rPr lang="en-US" sz="2000" dirty="0"/>
              <a:t>	$32,400 	Environmental Engineering Technicians</a:t>
            </a:r>
          </a:p>
          <a:p>
            <a:pPr marL="0" indent="0">
              <a:buNone/>
              <a:tabLst>
                <a:tab pos="1306513" algn="r"/>
                <a:tab pos="1474788" algn="l"/>
              </a:tabLst>
            </a:pPr>
            <a:r>
              <a:rPr lang="en-US" sz="2000" dirty="0"/>
              <a:t>	$28,910 	Medical and Clinical Laboratory Technicians</a:t>
            </a:r>
          </a:p>
          <a:p>
            <a:pPr marL="0" indent="0">
              <a:buNone/>
              <a:tabLst>
                <a:tab pos="1306513" algn="r"/>
                <a:tab pos="1474788" algn="l"/>
              </a:tabLst>
            </a:pPr>
            <a:r>
              <a:rPr lang="en-US" sz="2000" dirty="0"/>
              <a:t>	$28,070 	Medical Equipment Repairers</a:t>
            </a:r>
          </a:p>
          <a:p>
            <a:pPr marL="0" indent="0">
              <a:buNone/>
              <a:tabLst>
                <a:tab pos="1306513" algn="r"/>
                <a:tab pos="1474788" algn="l"/>
              </a:tabLst>
            </a:pPr>
            <a:r>
              <a:rPr lang="en-US" sz="2000" dirty="0"/>
              <a:t>	$26,750 	Paralegals and Legal Assistants</a:t>
            </a:r>
          </a:p>
          <a:p>
            <a:pPr marL="0" indent="0">
              <a:buNone/>
              <a:tabLst>
                <a:tab pos="1306513" algn="r"/>
                <a:tab pos="1474788" algn="l"/>
              </a:tabLst>
            </a:pPr>
            <a:r>
              <a:rPr lang="en-US" sz="2000" dirty="0"/>
              <a:t>	$24,050 	Environmental Science and Protection Technicians, Including Health</a:t>
            </a:r>
          </a:p>
          <a:p>
            <a:pPr marL="0" indent="0">
              <a:buNone/>
              <a:tabLst>
                <a:tab pos="1306513" algn="r"/>
                <a:tab pos="1474788" algn="l"/>
              </a:tabLst>
            </a:pPr>
            <a:r>
              <a:rPr lang="en-US" sz="2000" dirty="0"/>
              <a:t>	$22,870 	Medical Records and Health Information Technicians</a:t>
            </a:r>
          </a:p>
          <a:p>
            <a:pPr marL="0" indent="0">
              <a:buNone/>
              <a:tabLst>
                <a:tab pos="1306513" algn="r"/>
                <a:tab pos="1474788" algn="l"/>
              </a:tabLst>
            </a:pPr>
            <a:r>
              <a:rPr lang="en-US" sz="2000" dirty="0"/>
              <a:t>	$21,170 	Veterinary Technologists and Technicians</a:t>
            </a:r>
          </a:p>
        </p:txBody>
      </p:sp>
    </p:spTree>
    <p:extLst>
      <p:ext uri="{BB962C8B-B14F-4D97-AF65-F5344CB8AC3E}">
        <p14:creationId xmlns:p14="http://schemas.microsoft.com/office/powerpoint/2010/main" val="16781909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Bachelor Degree</a:t>
            </a:r>
            <a:r>
              <a:rPr lang="en-US" sz="2400" dirty="0" smtClean="0"/>
              <a:t/>
            </a:r>
            <a:br>
              <a:rPr lang="en-US" sz="2400" dirty="0" smtClean="0"/>
            </a:br>
            <a:r>
              <a:rPr lang="en-US" sz="2400" dirty="0"/>
              <a:t> NC starting salaries - high-projected demand</a:t>
            </a:r>
          </a:p>
        </p:txBody>
      </p:sp>
      <p:sp>
        <p:nvSpPr>
          <p:cNvPr id="3" name="Content Placeholder 2"/>
          <p:cNvSpPr>
            <a:spLocks noGrp="1"/>
          </p:cNvSpPr>
          <p:nvPr>
            <p:ph idx="1"/>
          </p:nvPr>
        </p:nvSpPr>
        <p:spPr>
          <a:xfrm>
            <a:off x="-152400" y="1600200"/>
            <a:ext cx="13868400" cy="5410200"/>
          </a:xfrm>
        </p:spPr>
        <p:txBody>
          <a:bodyPr>
            <a:noAutofit/>
          </a:bodyPr>
          <a:lstStyle/>
          <a:p>
            <a:pPr marL="0" indent="0">
              <a:buNone/>
              <a:tabLst>
                <a:tab pos="1306513" algn="r"/>
                <a:tab pos="1474788" algn="l"/>
              </a:tabLst>
            </a:pPr>
            <a:r>
              <a:rPr lang="en-US" sz="2000" dirty="0" smtClean="0"/>
              <a:t>	$</a:t>
            </a:r>
            <a:r>
              <a:rPr lang="en-US" sz="2000" dirty="0"/>
              <a:t>72,910 	Physician Assistants</a:t>
            </a:r>
          </a:p>
          <a:p>
            <a:pPr marL="0" indent="0">
              <a:buNone/>
              <a:tabLst>
                <a:tab pos="1306513" algn="r"/>
                <a:tab pos="1474788" algn="l"/>
              </a:tabLst>
            </a:pPr>
            <a:r>
              <a:rPr lang="en-US" sz="2000" dirty="0" smtClean="0"/>
              <a:t>	$</a:t>
            </a:r>
            <a:r>
              <a:rPr lang="en-US" sz="2000" dirty="0"/>
              <a:t>60,150 	Construction Managers</a:t>
            </a:r>
          </a:p>
          <a:p>
            <a:pPr marL="0" indent="0">
              <a:buNone/>
              <a:tabLst>
                <a:tab pos="1306513" algn="r"/>
                <a:tab pos="1474788" algn="l"/>
              </a:tabLst>
            </a:pPr>
            <a:r>
              <a:rPr lang="en-US" sz="2000" dirty="0" smtClean="0"/>
              <a:t>	$</a:t>
            </a:r>
            <a:r>
              <a:rPr lang="en-US" sz="2000" dirty="0"/>
              <a:t>55,960 	Biomedical Engineers</a:t>
            </a:r>
          </a:p>
          <a:p>
            <a:pPr marL="0" indent="0">
              <a:buNone/>
              <a:tabLst>
                <a:tab pos="1306513" algn="r"/>
                <a:tab pos="1474788" algn="l"/>
              </a:tabLst>
            </a:pPr>
            <a:r>
              <a:rPr lang="en-US" sz="2000" dirty="0" smtClean="0"/>
              <a:t>	$</a:t>
            </a:r>
            <a:r>
              <a:rPr lang="en-US" sz="2000" dirty="0"/>
              <a:t>53,050 	Computer Systems Analysts</a:t>
            </a:r>
          </a:p>
          <a:p>
            <a:pPr marL="0" indent="0">
              <a:buNone/>
              <a:tabLst>
                <a:tab pos="1306513" algn="r"/>
                <a:tab pos="1474788" algn="l"/>
              </a:tabLst>
            </a:pPr>
            <a:r>
              <a:rPr lang="en-US" sz="2000" dirty="0" smtClean="0"/>
              <a:t>	$</a:t>
            </a:r>
            <a:r>
              <a:rPr lang="en-US" sz="2000" dirty="0"/>
              <a:t>51,500 	Civil Engineers</a:t>
            </a:r>
          </a:p>
          <a:p>
            <a:pPr marL="0" indent="0">
              <a:buNone/>
              <a:tabLst>
                <a:tab pos="1306513" algn="r"/>
                <a:tab pos="1474788" algn="l"/>
              </a:tabLst>
            </a:pPr>
            <a:r>
              <a:rPr lang="en-US" sz="2000" dirty="0" smtClean="0"/>
              <a:t>	$</a:t>
            </a:r>
            <a:r>
              <a:rPr lang="en-US" sz="2000" dirty="0"/>
              <a:t>51,000 	Occupational Therapists</a:t>
            </a:r>
          </a:p>
          <a:p>
            <a:pPr marL="0" indent="0">
              <a:buNone/>
              <a:tabLst>
                <a:tab pos="1306513" algn="r"/>
                <a:tab pos="1474788" algn="l"/>
              </a:tabLst>
            </a:pPr>
            <a:r>
              <a:rPr lang="en-US" sz="2000" dirty="0" smtClean="0"/>
              <a:t>	$</a:t>
            </a:r>
            <a:r>
              <a:rPr lang="en-US" sz="2000" dirty="0"/>
              <a:t>49,820 	Financial Analysts</a:t>
            </a:r>
          </a:p>
          <a:p>
            <a:pPr marL="0" indent="0">
              <a:buNone/>
              <a:tabLst>
                <a:tab pos="1306513" algn="r"/>
                <a:tab pos="1474788" algn="l"/>
              </a:tabLst>
            </a:pPr>
            <a:r>
              <a:rPr lang="en-US" sz="2000" dirty="0" smtClean="0"/>
              <a:t>	$</a:t>
            </a:r>
            <a:r>
              <a:rPr lang="en-US" sz="2000" dirty="0"/>
              <a:t>48,890 	Environmental Engineers</a:t>
            </a:r>
          </a:p>
          <a:p>
            <a:pPr marL="0" indent="0">
              <a:buNone/>
              <a:tabLst>
                <a:tab pos="1306513" algn="r"/>
                <a:tab pos="1474788" algn="l"/>
              </a:tabLst>
            </a:pPr>
            <a:r>
              <a:rPr lang="en-US" sz="2000" dirty="0" smtClean="0"/>
              <a:t>	$</a:t>
            </a:r>
            <a:r>
              <a:rPr lang="en-US" sz="2000" dirty="0"/>
              <a:t>48,030 	Architects, Except Landscape and Naval</a:t>
            </a:r>
          </a:p>
          <a:p>
            <a:pPr marL="0" indent="0">
              <a:buNone/>
              <a:tabLst>
                <a:tab pos="1306513" algn="r"/>
                <a:tab pos="1474788" algn="l"/>
              </a:tabLst>
            </a:pPr>
            <a:r>
              <a:rPr lang="en-US" sz="2000" dirty="0" smtClean="0"/>
              <a:t>	$</a:t>
            </a:r>
            <a:r>
              <a:rPr lang="en-US" sz="2000" dirty="0"/>
              <a:t>46,000 	Landscape Architects</a:t>
            </a:r>
          </a:p>
          <a:p>
            <a:pPr marL="0" indent="0">
              <a:buNone/>
              <a:tabLst>
                <a:tab pos="1306513" algn="r"/>
                <a:tab pos="1474788" algn="l"/>
              </a:tabLst>
            </a:pPr>
            <a:r>
              <a:rPr lang="en-US" sz="2000" dirty="0" smtClean="0"/>
              <a:t>	$</a:t>
            </a:r>
            <a:r>
              <a:rPr lang="en-US" sz="2000" dirty="0"/>
              <a:t>45,220 	Credit Analysts</a:t>
            </a:r>
          </a:p>
          <a:p>
            <a:pPr marL="0" indent="0">
              <a:buNone/>
              <a:tabLst>
                <a:tab pos="1306513" algn="r"/>
                <a:tab pos="1474788" algn="l"/>
              </a:tabLst>
            </a:pPr>
            <a:r>
              <a:rPr lang="en-US" sz="2000" dirty="0" smtClean="0"/>
              <a:t>	$</a:t>
            </a:r>
            <a:r>
              <a:rPr lang="en-US" sz="2000" dirty="0"/>
              <a:t>44,850 	Personal Financial Advisors</a:t>
            </a:r>
          </a:p>
          <a:p>
            <a:pPr marL="0" indent="0">
              <a:buNone/>
              <a:tabLst>
                <a:tab pos="1306513" algn="r"/>
                <a:tab pos="1474788" algn="l"/>
              </a:tabLst>
            </a:pPr>
            <a:r>
              <a:rPr lang="en-US" sz="2000" dirty="0" smtClean="0"/>
              <a:t>	$</a:t>
            </a:r>
            <a:r>
              <a:rPr lang="en-US" sz="2000" dirty="0"/>
              <a:t>44,730 	Logisticians</a:t>
            </a:r>
          </a:p>
          <a:p>
            <a:pPr marL="0" indent="0">
              <a:buNone/>
              <a:tabLst>
                <a:tab pos="1306513" algn="r"/>
                <a:tab pos="1474788" algn="l"/>
              </a:tabLst>
            </a:pPr>
            <a:r>
              <a:rPr lang="en-US" sz="2000" dirty="0" smtClean="0"/>
              <a:t>	$</a:t>
            </a:r>
            <a:r>
              <a:rPr lang="en-US" sz="2000" dirty="0"/>
              <a:t>39,350 	Social and Community Service Managers</a:t>
            </a:r>
          </a:p>
          <a:p>
            <a:pPr marL="0" indent="0">
              <a:buNone/>
              <a:tabLst>
                <a:tab pos="1306513" algn="r"/>
                <a:tab pos="1474788" algn="l"/>
              </a:tabLst>
            </a:pPr>
            <a:r>
              <a:rPr lang="en-US" sz="2000" dirty="0" smtClean="0"/>
              <a:t>	$</a:t>
            </a:r>
            <a:r>
              <a:rPr lang="en-US" sz="2000" dirty="0"/>
              <a:t>39,070 	Cartographers and </a:t>
            </a:r>
            <a:r>
              <a:rPr lang="en-US" sz="2000" dirty="0" err="1"/>
              <a:t>Photogrammetrists</a:t>
            </a:r>
            <a:endParaRPr lang="en-US" sz="2000" dirty="0"/>
          </a:p>
          <a:p>
            <a:pPr marL="0" indent="0">
              <a:buNone/>
              <a:tabLst>
                <a:tab pos="1306513" algn="r"/>
                <a:tab pos="1474788" algn="l"/>
              </a:tabLst>
            </a:pPr>
            <a:r>
              <a:rPr lang="en-US" sz="2000" dirty="0" smtClean="0"/>
              <a:t>	$</a:t>
            </a:r>
            <a:r>
              <a:rPr lang="en-US" sz="2000" dirty="0"/>
              <a:t>35,030 	</a:t>
            </a:r>
            <a:r>
              <a:rPr lang="en-US" sz="2000" dirty="0" err="1"/>
              <a:t>Orthotists</a:t>
            </a:r>
            <a:r>
              <a:rPr lang="en-US" sz="2000" dirty="0"/>
              <a:t> and </a:t>
            </a:r>
            <a:r>
              <a:rPr lang="en-US" sz="2000" dirty="0" err="1"/>
              <a:t>Prosthetists</a:t>
            </a:r>
            <a:endParaRPr lang="en-US" sz="2000" dirty="0"/>
          </a:p>
          <a:p>
            <a:pPr marL="0" indent="0">
              <a:buNone/>
              <a:tabLst>
                <a:tab pos="1306513" algn="r"/>
                <a:tab pos="1474788" algn="l"/>
              </a:tabLst>
            </a:pPr>
            <a:r>
              <a:rPr lang="en-US" sz="2000" dirty="0" smtClean="0"/>
              <a:t>	$</a:t>
            </a:r>
            <a:r>
              <a:rPr lang="en-US" sz="2000" dirty="0"/>
              <a:t>34,110 	Animal Scientists</a:t>
            </a:r>
          </a:p>
          <a:p>
            <a:pPr marL="0" indent="0">
              <a:buNone/>
              <a:tabLst>
                <a:tab pos="1306513" algn="r"/>
                <a:tab pos="1474788" algn="l"/>
              </a:tabLst>
            </a:pPr>
            <a:r>
              <a:rPr lang="en-US" sz="2000" dirty="0" smtClean="0"/>
              <a:t>	$</a:t>
            </a:r>
            <a:r>
              <a:rPr lang="en-US" sz="2000" dirty="0"/>
              <a:t>32,560 	Securities, Commodities, and Financial Services Sales Agents</a:t>
            </a:r>
          </a:p>
          <a:p>
            <a:pPr marL="0" indent="0">
              <a:buNone/>
              <a:tabLst>
                <a:tab pos="1306513" algn="r"/>
                <a:tab pos="1474788" algn="l"/>
              </a:tabLst>
            </a:pPr>
            <a:r>
              <a:rPr lang="en-US" sz="2000" dirty="0" smtClean="0"/>
              <a:t>	$</a:t>
            </a:r>
            <a:r>
              <a:rPr lang="en-US" sz="2000" dirty="0"/>
              <a:t>32,350 	Healthcare Social Workers</a:t>
            </a:r>
          </a:p>
          <a:p>
            <a:pPr marL="0" indent="0">
              <a:buNone/>
              <a:tabLst>
                <a:tab pos="1306513" algn="r"/>
                <a:tab pos="1474788" algn="l"/>
              </a:tabLst>
            </a:pPr>
            <a:r>
              <a:rPr lang="en-US" sz="2000" dirty="0" smtClean="0"/>
              <a:t>	$</a:t>
            </a:r>
            <a:r>
              <a:rPr lang="en-US" sz="2000" dirty="0"/>
              <a:t>32,020 	Therapists, All Other</a:t>
            </a:r>
          </a:p>
          <a:p>
            <a:pPr marL="0" indent="0">
              <a:buNone/>
              <a:tabLst>
                <a:tab pos="1306513" algn="r"/>
                <a:tab pos="1474788" algn="l"/>
              </a:tabLst>
            </a:pPr>
            <a:r>
              <a:rPr lang="en-US" sz="2000" dirty="0" smtClean="0"/>
              <a:t>	$</a:t>
            </a:r>
            <a:r>
              <a:rPr lang="en-US" sz="2000" dirty="0"/>
              <a:t>29,110 	Social Workers, All Other</a:t>
            </a:r>
          </a:p>
          <a:p>
            <a:pPr marL="0" indent="0">
              <a:buNone/>
              <a:tabLst>
                <a:tab pos="1306513" algn="r"/>
                <a:tab pos="1474788" algn="l"/>
              </a:tabLst>
            </a:pPr>
            <a:r>
              <a:rPr lang="en-US" sz="2000" dirty="0" smtClean="0"/>
              <a:t>	$</a:t>
            </a:r>
            <a:r>
              <a:rPr lang="en-US" sz="2000" dirty="0"/>
              <a:t>28,680 	Community and Social Service Specialists, All Other</a:t>
            </a:r>
          </a:p>
          <a:p>
            <a:pPr marL="0" indent="0">
              <a:buNone/>
              <a:tabLst>
                <a:tab pos="1306513" algn="r"/>
                <a:tab pos="1474788" algn="l"/>
              </a:tabLst>
            </a:pPr>
            <a:r>
              <a:rPr lang="en-US" sz="2000" dirty="0" smtClean="0"/>
              <a:t>	$</a:t>
            </a:r>
            <a:r>
              <a:rPr lang="en-US" sz="2000" dirty="0"/>
              <a:t>27,080 	Credit Counselors</a:t>
            </a:r>
          </a:p>
          <a:p>
            <a:pPr marL="0" indent="0">
              <a:buNone/>
              <a:tabLst>
                <a:tab pos="1306513" algn="r"/>
                <a:tab pos="1474788" algn="l"/>
              </a:tabLst>
            </a:pPr>
            <a:r>
              <a:rPr lang="en-US" sz="2000" dirty="0" smtClean="0"/>
              <a:t>	$</a:t>
            </a:r>
            <a:r>
              <a:rPr lang="en-US" sz="2000" dirty="0"/>
              <a:t>26,010 	Meeting, Convention, and Event Planners</a:t>
            </a:r>
          </a:p>
          <a:p>
            <a:pPr marL="0" indent="0">
              <a:buNone/>
              <a:tabLst>
                <a:tab pos="1306513" algn="r"/>
                <a:tab pos="1474788" algn="l"/>
              </a:tabLst>
            </a:pPr>
            <a:r>
              <a:rPr lang="en-US" sz="2000" dirty="0" smtClean="0"/>
              <a:t>	$</a:t>
            </a:r>
            <a:r>
              <a:rPr lang="en-US" sz="2000" dirty="0"/>
              <a:t>23,620 	Insurance Sales Agents</a:t>
            </a:r>
          </a:p>
        </p:txBody>
      </p:sp>
    </p:spTree>
    <p:extLst>
      <p:ext uri="{BB962C8B-B14F-4D97-AF65-F5344CB8AC3E}">
        <p14:creationId xmlns:p14="http://schemas.microsoft.com/office/powerpoint/2010/main" val="5627946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Bachelor plus work experience</a:t>
            </a:r>
            <a:r>
              <a:rPr lang="en-US" sz="2400" dirty="0" smtClean="0"/>
              <a:t/>
            </a:r>
            <a:br>
              <a:rPr lang="en-US" sz="2400" dirty="0" smtClean="0"/>
            </a:br>
            <a:r>
              <a:rPr lang="en-US" sz="2400" dirty="0"/>
              <a:t> NC starting salaries - high-projected demand</a:t>
            </a:r>
          </a:p>
        </p:txBody>
      </p:sp>
      <p:sp>
        <p:nvSpPr>
          <p:cNvPr id="3" name="Content Placeholder 2"/>
          <p:cNvSpPr>
            <a:spLocks noGrp="1"/>
          </p:cNvSpPr>
          <p:nvPr>
            <p:ph idx="1"/>
          </p:nvPr>
        </p:nvSpPr>
        <p:spPr>
          <a:xfrm>
            <a:off x="-152400" y="1600200"/>
            <a:ext cx="13487400" cy="5105400"/>
          </a:xfrm>
        </p:spPr>
        <p:txBody>
          <a:bodyPr>
            <a:normAutofit/>
          </a:bodyPr>
          <a:lstStyle/>
          <a:p>
            <a:pPr marL="0" indent="0">
              <a:buNone/>
              <a:tabLst>
                <a:tab pos="1306513" algn="r"/>
                <a:tab pos="1474788" algn="l"/>
              </a:tabLst>
            </a:pPr>
            <a:r>
              <a:rPr lang="en-US" sz="2000" dirty="0" smtClean="0"/>
              <a:t>	$</a:t>
            </a:r>
            <a:r>
              <a:rPr lang="en-US" sz="2000" dirty="0"/>
              <a:t>66,280 	Medical and Health Services Managers</a:t>
            </a:r>
          </a:p>
          <a:p>
            <a:pPr marL="0" indent="0">
              <a:buNone/>
              <a:tabLst>
                <a:tab pos="1306513" algn="r"/>
                <a:tab pos="1474788" algn="l"/>
              </a:tabLst>
            </a:pPr>
            <a:r>
              <a:rPr lang="en-US" sz="2000" dirty="0" smtClean="0"/>
              <a:t>	$</a:t>
            </a:r>
            <a:r>
              <a:rPr lang="en-US" sz="2000" dirty="0"/>
              <a:t>56,250 	Actuaries</a:t>
            </a:r>
          </a:p>
          <a:p>
            <a:pPr marL="0" indent="0">
              <a:buNone/>
              <a:tabLst>
                <a:tab pos="1306513" algn="r"/>
                <a:tab pos="1474788" algn="l"/>
              </a:tabLst>
            </a:pPr>
            <a:r>
              <a:rPr lang="en-US" sz="2000" dirty="0" smtClean="0"/>
              <a:t>	$</a:t>
            </a:r>
            <a:r>
              <a:rPr lang="en-US" sz="2000" dirty="0"/>
              <a:t>41,460 	Management Analysts</a:t>
            </a:r>
          </a:p>
          <a:p>
            <a:pPr marL="0" indent="0">
              <a:buNone/>
              <a:tabLst>
                <a:tab pos="1306513" algn="r"/>
                <a:tab pos="1474788" algn="l"/>
              </a:tabLst>
            </a:pPr>
            <a:r>
              <a:rPr lang="en-US" sz="2000" dirty="0" smtClean="0"/>
              <a:t>	$</a:t>
            </a:r>
            <a:r>
              <a:rPr lang="en-US" sz="2000" dirty="0"/>
              <a:t>31,690 	Agents and Business Managers of Artists, Performers, and Athletes</a:t>
            </a:r>
          </a:p>
          <a:p>
            <a:pPr marL="0" indent="0">
              <a:buNone/>
              <a:tabLst>
                <a:tab pos="1306513" algn="r"/>
                <a:tab pos="1474788" algn="l"/>
              </a:tabLst>
            </a:pPr>
            <a:r>
              <a:rPr lang="en-US" sz="2000" dirty="0" smtClean="0"/>
              <a:t>	$</a:t>
            </a:r>
            <a:r>
              <a:rPr lang="en-US" sz="2000" dirty="0"/>
              <a:t>28,320 	Education Administrators, Preschool and Childcare Center/Program</a:t>
            </a:r>
          </a:p>
        </p:txBody>
      </p:sp>
    </p:spTree>
    <p:extLst>
      <p:ext uri="{BB962C8B-B14F-4D97-AF65-F5344CB8AC3E}">
        <p14:creationId xmlns:p14="http://schemas.microsoft.com/office/powerpoint/2010/main" val="402704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Master Degree</a:t>
            </a:r>
            <a:r>
              <a:rPr lang="en-US" sz="2400" dirty="0" smtClean="0"/>
              <a:t/>
            </a:r>
            <a:br>
              <a:rPr lang="en-US" sz="2400" dirty="0" smtClean="0"/>
            </a:br>
            <a:r>
              <a:rPr lang="en-US" sz="2400" dirty="0"/>
              <a:t> NC starting salaries - high-projected demand</a:t>
            </a:r>
          </a:p>
        </p:txBody>
      </p:sp>
      <p:sp>
        <p:nvSpPr>
          <p:cNvPr id="3" name="Content Placeholder 2"/>
          <p:cNvSpPr>
            <a:spLocks noGrp="1"/>
          </p:cNvSpPr>
          <p:nvPr>
            <p:ph idx="1"/>
          </p:nvPr>
        </p:nvSpPr>
        <p:spPr>
          <a:xfrm>
            <a:off x="-152400" y="1600200"/>
            <a:ext cx="13487400" cy="5257800"/>
          </a:xfrm>
        </p:spPr>
        <p:txBody>
          <a:bodyPr>
            <a:noAutofit/>
          </a:bodyPr>
          <a:lstStyle/>
          <a:p>
            <a:pPr marL="0" indent="0">
              <a:buNone/>
              <a:tabLst>
                <a:tab pos="1362075" algn="r"/>
                <a:tab pos="1474788" algn="l"/>
              </a:tabLst>
            </a:pPr>
            <a:r>
              <a:rPr lang="en-US" sz="2000" dirty="0"/>
              <a:t>	$58,280 	Physical Therapists</a:t>
            </a:r>
          </a:p>
          <a:p>
            <a:pPr marL="0" indent="0">
              <a:buNone/>
              <a:tabLst>
                <a:tab pos="1362075" algn="r"/>
                <a:tab pos="1474788" algn="l"/>
              </a:tabLst>
            </a:pPr>
            <a:r>
              <a:rPr lang="en-US" sz="2000" dirty="0"/>
              <a:t>	$56,590 	Industrial-Organizational Psychologists</a:t>
            </a:r>
          </a:p>
          <a:p>
            <a:pPr marL="0" indent="0">
              <a:buNone/>
              <a:tabLst>
                <a:tab pos="1362075" algn="r"/>
                <a:tab pos="1474788" algn="l"/>
              </a:tabLst>
            </a:pPr>
            <a:r>
              <a:rPr lang="en-US" sz="2000" dirty="0"/>
              <a:t>	$56,380 	Statisticians</a:t>
            </a:r>
          </a:p>
          <a:p>
            <a:pPr marL="0" indent="0">
              <a:buNone/>
              <a:tabLst>
                <a:tab pos="1362075" algn="r"/>
                <a:tab pos="1474788" algn="l"/>
              </a:tabLst>
            </a:pPr>
            <a:r>
              <a:rPr lang="en-US" sz="2000" dirty="0"/>
              <a:t>	$50,770 	Audiologists</a:t>
            </a:r>
          </a:p>
          <a:p>
            <a:pPr marL="0" indent="0">
              <a:buNone/>
              <a:tabLst>
                <a:tab pos="1362075" algn="r"/>
                <a:tab pos="1474788" algn="l"/>
              </a:tabLst>
            </a:pPr>
            <a:r>
              <a:rPr lang="en-US" sz="2000" dirty="0"/>
              <a:t>	$47,860 	Geoscientists, Except Hydrologists and Geographers</a:t>
            </a:r>
          </a:p>
          <a:p>
            <a:pPr marL="0" indent="0">
              <a:buNone/>
              <a:tabLst>
                <a:tab pos="1362075" algn="r"/>
                <a:tab pos="1474788" algn="l"/>
              </a:tabLst>
            </a:pPr>
            <a:r>
              <a:rPr lang="en-US" sz="2000" dirty="0"/>
              <a:t>	$45,130 	Economists</a:t>
            </a:r>
          </a:p>
          <a:p>
            <a:pPr marL="0" indent="0">
              <a:buNone/>
              <a:tabLst>
                <a:tab pos="1362075" algn="r"/>
                <a:tab pos="1474788" algn="l"/>
              </a:tabLst>
            </a:pPr>
            <a:r>
              <a:rPr lang="en-US" sz="2000" dirty="0"/>
              <a:t>	$43,210 	Hydrologists</a:t>
            </a:r>
          </a:p>
          <a:p>
            <a:pPr marL="0" indent="0">
              <a:buNone/>
              <a:tabLst>
                <a:tab pos="1362075" algn="r"/>
                <a:tab pos="1474788" algn="l"/>
              </a:tabLst>
            </a:pPr>
            <a:r>
              <a:rPr lang="en-US" sz="2000" dirty="0"/>
              <a:t>	$42,820 	Operations Research Analysts</a:t>
            </a:r>
          </a:p>
          <a:p>
            <a:pPr marL="0" indent="0">
              <a:buNone/>
              <a:tabLst>
                <a:tab pos="1362075" algn="r"/>
                <a:tab pos="1474788" algn="l"/>
              </a:tabLst>
            </a:pPr>
            <a:r>
              <a:rPr lang="en-US" sz="2000" dirty="0"/>
              <a:t>	$40,520 	Sociologists</a:t>
            </a:r>
          </a:p>
          <a:p>
            <a:pPr marL="0" indent="0">
              <a:buNone/>
              <a:tabLst>
                <a:tab pos="1362075" algn="r"/>
                <a:tab pos="1474788" algn="l"/>
              </a:tabLst>
            </a:pPr>
            <a:r>
              <a:rPr lang="en-US" sz="2000" dirty="0"/>
              <a:t>	$40,360 	Environmental Scientists and Specialists, Including Health</a:t>
            </a:r>
          </a:p>
          <a:p>
            <a:pPr marL="0" indent="0">
              <a:buNone/>
              <a:tabLst>
                <a:tab pos="1362075" algn="r"/>
                <a:tab pos="1474788" algn="l"/>
              </a:tabLst>
            </a:pPr>
            <a:r>
              <a:rPr lang="en-US" sz="2000" dirty="0"/>
              <a:t>	$40,270 	Health Specialties Teachers, Postsecondary</a:t>
            </a:r>
          </a:p>
          <a:p>
            <a:pPr marL="0" indent="0">
              <a:buNone/>
              <a:tabLst>
                <a:tab pos="1362075" algn="r"/>
                <a:tab pos="1474788" algn="l"/>
              </a:tabLst>
            </a:pPr>
            <a:r>
              <a:rPr lang="en-US" sz="2000" dirty="0"/>
              <a:t>	$38,740 	Marriage and Family Therapists</a:t>
            </a:r>
          </a:p>
          <a:p>
            <a:pPr marL="0" indent="0">
              <a:buNone/>
              <a:tabLst>
                <a:tab pos="1362075" algn="r"/>
                <a:tab pos="1474788" algn="l"/>
              </a:tabLst>
            </a:pPr>
            <a:r>
              <a:rPr lang="en-US" sz="2000" dirty="0"/>
              <a:t>	$36,820 	Market Research Analysts and Marketing Specialists</a:t>
            </a:r>
          </a:p>
          <a:p>
            <a:pPr marL="0" indent="0">
              <a:buNone/>
              <a:tabLst>
                <a:tab pos="1362075" algn="r"/>
                <a:tab pos="1474788" algn="l"/>
              </a:tabLst>
            </a:pPr>
            <a:r>
              <a:rPr lang="en-US" sz="2000" dirty="0"/>
              <a:t>	$34,140 	Anthropologists and Archeologists</a:t>
            </a:r>
          </a:p>
          <a:p>
            <a:pPr marL="0" indent="0">
              <a:buNone/>
              <a:tabLst>
                <a:tab pos="1362075" algn="r"/>
                <a:tab pos="1474788" algn="l"/>
              </a:tabLst>
            </a:pPr>
            <a:r>
              <a:rPr lang="en-US" sz="2000" dirty="0"/>
              <a:t>	$32,280 	Mental Health and Substance Abuse Social Workers</a:t>
            </a:r>
          </a:p>
          <a:p>
            <a:pPr marL="0" indent="0">
              <a:buNone/>
              <a:tabLst>
                <a:tab pos="1362075" algn="r"/>
                <a:tab pos="1474788" algn="l"/>
              </a:tabLst>
            </a:pPr>
            <a:r>
              <a:rPr lang="en-US" sz="2000" dirty="0"/>
              <a:t>	$31,950 	Mental Health Counselors</a:t>
            </a:r>
          </a:p>
          <a:p>
            <a:pPr marL="0" indent="0">
              <a:buNone/>
              <a:tabLst>
                <a:tab pos="1362075" algn="r"/>
                <a:tab pos="1474788" algn="l"/>
              </a:tabLst>
            </a:pPr>
            <a:r>
              <a:rPr lang="en-US" sz="2000" dirty="0"/>
              <a:t>	$31,840 	Substance Abuse and Behavioral Disorder Counselors</a:t>
            </a:r>
          </a:p>
          <a:p>
            <a:pPr marL="0" indent="0">
              <a:buNone/>
              <a:tabLst>
                <a:tab pos="1362075" algn="r"/>
                <a:tab pos="1474788" algn="l"/>
              </a:tabLst>
            </a:pPr>
            <a:r>
              <a:rPr lang="en-US" sz="2000" dirty="0"/>
              <a:t>	$20,430 	Rehabilitation Counselors</a:t>
            </a:r>
          </a:p>
          <a:p>
            <a:pPr marL="0" indent="0">
              <a:buNone/>
              <a:tabLst>
                <a:tab pos="1362075" algn="r"/>
                <a:tab pos="1474788" algn="l"/>
              </a:tabLst>
            </a:pPr>
            <a:r>
              <a:rPr lang="en-US" sz="2000" dirty="0"/>
              <a:t>	$16,790 	Survey Researchers</a:t>
            </a:r>
          </a:p>
        </p:txBody>
      </p:sp>
    </p:spTree>
    <p:extLst>
      <p:ext uri="{BB962C8B-B14F-4D97-AF65-F5344CB8AC3E}">
        <p14:creationId xmlns:p14="http://schemas.microsoft.com/office/powerpoint/2010/main" val="12846346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Professional &amp; Doctorate</a:t>
            </a:r>
            <a:r>
              <a:rPr lang="en-US" sz="2400" dirty="0" smtClean="0"/>
              <a:t/>
            </a:r>
            <a:br>
              <a:rPr lang="en-US" sz="2400" dirty="0" smtClean="0"/>
            </a:br>
            <a:r>
              <a:rPr lang="en-US" sz="2400" dirty="0"/>
              <a:t> NC starting salaries - high-projected demand</a:t>
            </a:r>
          </a:p>
        </p:txBody>
      </p:sp>
      <p:sp>
        <p:nvSpPr>
          <p:cNvPr id="3" name="Content Placeholder 2"/>
          <p:cNvSpPr>
            <a:spLocks noGrp="1"/>
          </p:cNvSpPr>
          <p:nvPr>
            <p:ph idx="1"/>
          </p:nvPr>
        </p:nvSpPr>
        <p:spPr>
          <a:xfrm>
            <a:off x="152400" y="1600200"/>
            <a:ext cx="13411200" cy="5257800"/>
          </a:xfrm>
        </p:spPr>
        <p:txBody>
          <a:bodyPr>
            <a:normAutofit/>
          </a:bodyPr>
          <a:lstStyle/>
          <a:p>
            <a:pPr marL="0" indent="0">
              <a:buNone/>
              <a:tabLst>
                <a:tab pos="1306513" algn="r"/>
                <a:tab pos="1474788" algn="l"/>
              </a:tabLst>
            </a:pPr>
            <a:r>
              <a:rPr lang="en-US" sz="2000" dirty="0"/>
              <a:t>	</a:t>
            </a:r>
            <a:r>
              <a:rPr lang="en-US" sz="2000" dirty="0" smtClean="0"/>
              <a:t>&gt;$</a:t>
            </a:r>
            <a:r>
              <a:rPr lang="en-US" sz="2000" dirty="0"/>
              <a:t>187,200	Surgeons</a:t>
            </a:r>
          </a:p>
          <a:p>
            <a:pPr marL="0" indent="0">
              <a:buNone/>
              <a:tabLst>
                <a:tab pos="1306513" algn="r"/>
                <a:tab pos="1474788" algn="l"/>
              </a:tabLst>
            </a:pPr>
            <a:r>
              <a:rPr lang="en-US" sz="2000" dirty="0"/>
              <a:t>	&gt;$187,200	Anesthesiologists</a:t>
            </a:r>
          </a:p>
          <a:p>
            <a:pPr marL="0" indent="0">
              <a:buNone/>
              <a:tabLst>
                <a:tab pos="1306513" algn="r"/>
                <a:tab pos="1474788" algn="l"/>
              </a:tabLst>
            </a:pPr>
            <a:r>
              <a:rPr lang="en-US" sz="2000" dirty="0"/>
              <a:t>	$108,040 	Obstetricians and Gynecologists</a:t>
            </a:r>
          </a:p>
          <a:p>
            <a:pPr marL="0" indent="0">
              <a:buNone/>
              <a:tabLst>
                <a:tab pos="1306513" algn="r"/>
                <a:tab pos="1474788" algn="l"/>
              </a:tabLst>
            </a:pPr>
            <a:r>
              <a:rPr lang="en-US" sz="2000" dirty="0"/>
              <a:t>	$107,390 	Psychiatrists</a:t>
            </a:r>
          </a:p>
          <a:p>
            <a:pPr marL="0" indent="0">
              <a:buNone/>
              <a:tabLst>
                <a:tab pos="1306513" algn="r"/>
                <a:tab pos="1474788" algn="l"/>
              </a:tabLst>
            </a:pPr>
            <a:r>
              <a:rPr lang="en-US" sz="2000" dirty="0"/>
              <a:t>	$99,590 	Dentists, General</a:t>
            </a:r>
          </a:p>
          <a:p>
            <a:pPr marL="0" indent="0">
              <a:buNone/>
              <a:tabLst>
                <a:tab pos="1306513" algn="r"/>
                <a:tab pos="1474788" algn="l"/>
              </a:tabLst>
            </a:pPr>
            <a:r>
              <a:rPr lang="en-US" sz="2000" dirty="0"/>
              <a:t>	$95,240 	Orthodontists</a:t>
            </a:r>
          </a:p>
          <a:p>
            <a:pPr marL="0" indent="0">
              <a:buNone/>
              <a:tabLst>
                <a:tab pos="1306513" algn="r"/>
                <a:tab pos="1474788" algn="l"/>
              </a:tabLst>
            </a:pPr>
            <a:r>
              <a:rPr lang="en-US" sz="2000" dirty="0" smtClean="0"/>
              <a:t>	$</a:t>
            </a:r>
            <a:r>
              <a:rPr lang="en-US" sz="2000" dirty="0"/>
              <a:t>52,990 	Biochemists and Biophysicists</a:t>
            </a:r>
          </a:p>
          <a:p>
            <a:pPr marL="0" indent="0">
              <a:buNone/>
              <a:tabLst>
                <a:tab pos="1306513" algn="r"/>
                <a:tab pos="1474788" algn="l"/>
              </a:tabLst>
            </a:pPr>
            <a:r>
              <a:rPr lang="en-US" sz="2000" dirty="0"/>
              <a:t>	$50,630 	Medical Scientists, Except Epidemiologists</a:t>
            </a:r>
          </a:p>
          <a:p>
            <a:pPr marL="0" indent="0">
              <a:buNone/>
              <a:tabLst>
                <a:tab pos="1306513" algn="r"/>
                <a:tab pos="1474788" algn="l"/>
              </a:tabLst>
            </a:pPr>
            <a:r>
              <a:rPr lang="en-US" sz="2000" dirty="0"/>
              <a:t>	$47,830 	Physicists</a:t>
            </a:r>
          </a:p>
          <a:p>
            <a:pPr marL="0" indent="0">
              <a:buNone/>
              <a:tabLst>
                <a:tab pos="1306513" algn="r"/>
                <a:tab pos="1474788" algn="l"/>
              </a:tabLst>
            </a:pPr>
            <a:r>
              <a:rPr lang="en-US" sz="2000" dirty="0"/>
              <a:t>	$43,650 	Nursing Instructors and Teachers, </a:t>
            </a:r>
            <a:r>
              <a:rPr lang="en-US" sz="2000" dirty="0" smtClean="0"/>
              <a:t>Postsecondary</a:t>
            </a:r>
          </a:p>
          <a:p>
            <a:pPr marL="0" indent="0">
              <a:buNone/>
              <a:tabLst>
                <a:tab pos="1306513" algn="r"/>
                <a:tab pos="1474788" algn="l"/>
              </a:tabLst>
            </a:pPr>
            <a:endParaRPr lang="en-US" sz="2000" dirty="0"/>
          </a:p>
        </p:txBody>
      </p:sp>
    </p:spTree>
    <p:extLst>
      <p:ext uri="{BB962C8B-B14F-4D97-AF65-F5344CB8AC3E}">
        <p14:creationId xmlns:p14="http://schemas.microsoft.com/office/powerpoint/2010/main" val="1704202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34" y="1615507"/>
            <a:ext cx="8397566" cy="5684869"/>
          </a:xfrm>
          <a:prstGeom prst="rect">
            <a:avLst/>
          </a:prstGeom>
        </p:spPr>
      </p:pic>
      <p:sp>
        <p:nvSpPr>
          <p:cNvPr id="34818" name="Rectangle 35"/>
          <p:cNvSpPr>
            <a:spLocks noChangeArrowheads="1"/>
          </p:cNvSpPr>
          <p:nvPr/>
        </p:nvSpPr>
        <p:spPr bwMode="auto">
          <a:xfrm>
            <a:off x="6519862" y="3092316"/>
            <a:ext cx="2395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smtClean="0">
                <a:latin typeface="Helvetica Neue" charset="0"/>
              </a:rPr>
              <a:t>Bachelor’</a:t>
            </a:r>
            <a:r>
              <a:rPr lang="en-US" altLang="ja-JP" sz="2000" b="1" dirty="0" smtClean="0">
                <a:latin typeface="Helvetica Neue" charset="0"/>
              </a:rPr>
              <a:t>s </a:t>
            </a:r>
            <a:r>
              <a:rPr lang="en-US" altLang="ja-JP" sz="2000" b="1" dirty="0">
                <a:latin typeface="Helvetica Neue" charset="0"/>
              </a:rPr>
              <a:t>degree</a:t>
            </a:r>
            <a:endParaRPr lang="en-US" sz="2000" b="1" dirty="0">
              <a:latin typeface="Helvetica Neue" charset="0"/>
            </a:endParaRPr>
          </a:p>
        </p:txBody>
      </p:sp>
      <p:sp>
        <p:nvSpPr>
          <p:cNvPr id="34819" name="Rectangle 36"/>
          <p:cNvSpPr>
            <a:spLocks noChangeArrowheads="1"/>
          </p:cNvSpPr>
          <p:nvPr/>
        </p:nvSpPr>
        <p:spPr bwMode="auto">
          <a:xfrm>
            <a:off x="5884863" y="2116137"/>
            <a:ext cx="27479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Bachelor + work exp.</a:t>
            </a:r>
          </a:p>
        </p:txBody>
      </p:sp>
      <p:sp>
        <p:nvSpPr>
          <p:cNvPr id="34820" name="Rectangle 37"/>
          <p:cNvSpPr>
            <a:spLocks noChangeArrowheads="1"/>
          </p:cNvSpPr>
          <p:nvPr/>
        </p:nvSpPr>
        <p:spPr bwMode="auto">
          <a:xfrm>
            <a:off x="5226050" y="1752600"/>
            <a:ext cx="21542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smtClean="0">
                <a:latin typeface="Helvetica Neue" charset="0"/>
              </a:rPr>
              <a:t>Master’</a:t>
            </a:r>
            <a:r>
              <a:rPr lang="en-US" altLang="ja-JP" sz="2000" b="1" dirty="0" smtClean="0">
                <a:latin typeface="Helvetica Neue" charset="0"/>
              </a:rPr>
              <a:t>s </a:t>
            </a:r>
            <a:r>
              <a:rPr lang="en-US" altLang="ja-JP" sz="2000" b="1" dirty="0">
                <a:latin typeface="Helvetica Neue" charset="0"/>
              </a:rPr>
              <a:t>degree</a:t>
            </a:r>
            <a:endParaRPr lang="en-US" sz="2000" b="1" dirty="0">
              <a:latin typeface="Helvetica Neue" charset="0"/>
            </a:endParaRPr>
          </a:p>
        </p:txBody>
      </p:sp>
      <p:sp>
        <p:nvSpPr>
          <p:cNvPr id="34821" name="Rectangle 39"/>
          <p:cNvSpPr>
            <a:spLocks noChangeArrowheads="1"/>
          </p:cNvSpPr>
          <p:nvPr/>
        </p:nvSpPr>
        <p:spPr bwMode="auto">
          <a:xfrm>
            <a:off x="4625975" y="1371600"/>
            <a:ext cx="4159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Doctorate &amp; Professional degree</a:t>
            </a:r>
          </a:p>
        </p:txBody>
      </p:sp>
      <p:sp>
        <p:nvSpPr>
          <p:cNvPr id="34822" name="Rectangle 40"/>
          <p:cNvSpPr>
            <a:spLocks noChangeArrowheads="1"/>
          </p:cNvSpPr>
          <p:nvPr/>
        </p:nvSpPr>
        <p:spPr bwMode="auto">
          <a:xfrm>
            <a:off x="6248400" y="5757614"/>
            <a:ext cx="20780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1,2 year college</a:t>
            </a:r>
          </a:p>
        </p:txBody>
      </p:sp>
      <p:sp>
        <p:nvSpPr>
          <p:cNvPr id="34823" name="Rectangle 41"/>
          <p:cNvSpPr>
            <a:spLocks noChangeArrowheads="1"/>
          </p:cNvSpPr>
          <p:nvPr/>
        </p:nvSpPr>
        <p:spPr bwMode="auto">
          <a:xfrm>
            <a:off x="6634162" y="4795569"/>
            <a:ext cx="22971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Associate degree</a:t>
            </a:r>
          </a:p>
        </p:txBody>
      </p:sp>
      <p:sp>
        <p:nvSpPr>
          <p:cNvPr id="34824" name="Rectangle 42"/>
          <p:cNvSpPr>
            <a:spLocks noChangeArrowheads="1"/>
          </p:cNvSpPr>
          <p:nvPr/>
        </p:nvSpPr>
        <p:spPr bwMode="auto">
          <a:xfrm>
            <a:off x="382588" y="3868737"/>
            <a:ext cx="1377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short OJT</a:t>
            </a:r>
          </a:p>
        </p:txBody>
      </p:sp>
      <p:sp>
        <p:nvSpPr>
          <p:cNvPr id="34825" name="Rectangle 43"/>
          <p:cNvSpPr>
            <a:spLocks noChangeArrowheads="1"/>
          </p:cNvSpPr>
          <p:nvPr/>
        </p:nvSpPr>
        <p:spPr bwMode="auto">
          <a:xfrm>
            <a:off x="286451" y="6457950"/>
            <a:ext cx="2286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b="1">
                <a:latin typeface="Helvetica Neue" charset="0"/>
              </a:rPr>
              <a:t>moderate OJT</a:t>
            </a:r>
          </a:p>
        </p:txBody>
      </p:sp>
      <p:sp>
        <p:nvSpPr>
          <p:cNvPr id="34826" name="Rectangle 44"/>
          <p:cNvSpPr>
            <a:spLocks noChangeArrowheads="1"/>
          </p:cNvSpPr>
          <p:nvPr/>
        </p:nvSpPr>
        <p:spPr bwMode="auto">
          <a:xfrm>
            <a:off x="5546270" y="6410056"/>
            <a:ext cx="12747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long OJT</a:t>
            </a:r>
          </a:p>
        </p:txBody>
      </p:sp>
      <p:sp>
        <p:nvSpPr>
          <p:cNvPr id="34827" name="Rectangle 45"/>
          <p:cNvSpPr>
            <a:spLocks noChangeArrowheads="1"/>
          </p:cNvSpPr>
          <p:nvPr/>
        </p:nvSpPr>
        <p:spPr bwMode="auto">
          <a:xfrm>
            <a:off x="2597150" y="1638083"/>
            <a:ext cx="1368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work exp.</a:t>
            </a:r>
          </a:p>
        </p:txBody>
      </p:sp>
      <p:sp>
        <p:nvSpPr>
          <p:cNvPr id="1532976" name="Line 48"/>
          <p:cNvSpPr>
            <a:spLocks noChangeShapeType="1"/>
          </p:cNvSpPr>
          <p:nvPr/>
        </p:nvSpPr>
        <p:spPr bwMode="auto">
          <a:xfrm flipH="1">
            <a:off x="4502149" y="1619249"/>
            <a:ext cx="168275" cy="339725"/>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54" name="Line 48"/>
          <p:cNvSpPr>
            <a:spLocks noChangeShapeType="1"/>
          </p:cNvSpPr>
          <p:nvPr/>
        </p:nvSpPr>
        <p:spPr bwMode="auto">
          <a:xfrm flipH="1">
            <a:off x="4899023" y="1979612"/>
            <a:ext cx="381001" cy="76200"/>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55" name="Line 48"/>
          <p:cNvSpPr>
            <a:spLocks noChangeShapeType="1"/>
          </p:cNvSpPr>
          <p:nvPr/>
        </p:nvSpPr>
        <p:spPr bwMode="auto">
          <a:xfrm flipH="1" flipV="1">
            <a:off x="5460999" y="2268536"/>
            <a:ext cx="504825" cy="15875"/>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58" name="Text Box 51"/>
          <p:cNvSpPr txBox="1">
            <a:spLocks noChangeArrowheads="1"/>
          </p:cNvSpPr>
          <p:nvPr/>
        </p:nvSpPr>
        <p:spPr bwMode="auto">
          <a:xfrm>
            <a:off x="2041296" y="3973512"/>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31.3%</a:t>
            </a:r>
            <a:endParaRPr lang="en-US" sz="3200" b="1" dirty="0">
              <a:solidFill>
                <a:schemeClr val="bg1"/>
              </a:solidFill>
              <a:latin typeface="Helvetica Neue" charset="0"/>
            </a:endParaRPr>
          </a:p>
        </p:txBody>
      </p:sp>
      <p:sp>
        <p:nvSpPr>
          <p:cNvPr id="59" name="Text Box 51"/>
          <p:cNvSpPr txBox="1">
            <a:spLocks noChangeArrowheads="1"/>
          </p:cNvSpPr>
          <p:nvPr/>
        </p:nvSpPr>
        <p:spPr bwMode="auto">
          <a:xfrm>
            <a:off x="4719638" y="2616200"/>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4.5</a:t>
            </a:r>
            <a:r>
              <a:rPr lang="en-US" sz="3200" b="1" dirty="0">
                <a:solidFill>
                  <a:schemeClr val="bg1"/>
                </a:solidFill>
                <a:latin typeface="Helvetica Neue" charset="0"/>
              </a:rPr>
              <a:t>%</a:t>
            </a:r>
          </a:p>
        </p:txBody>
      </p:sp>
      <p:sp>
        <p:nvSpPr>
          <p:cNvPr id="60" name="Text Box 51"/>
          <p:cNvSpPr txBox="1">
            <a:spLocks noChangeArrowheads="1"/>
          </p:cNvSpPr>
          <p:nvPr/>
        </p:nvSpPr>
        <p:spPr bwMode="auto">
          <a:xfrm>
            <a:off x="5376182" y="5221525"/>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smtClean="0">
                <a:solidFill>
                  <a:schemeClr val="bg1"/>
                </a:solidFill>
                <a:latin typeface="Helvetica Neue" charset="0"/>
              </a:rPr>
              <a:t>5.2%</a:t>
            </a:r>
            <a:endParaRPr lang="en-US" sz="3200" b="1" dirty="0">
              <a:solidFill>
                <a:schemeClr val="bg1"/>
              </a:solidFill>
              <a:latin typeface="Helvetica Neue" charset="0"/>
            </a:endParaRPr>
          </a:p>
        </p:txBody>
      </p:sp>
      <p:sp>
        <p:nvSpPr>
          <p:cNvPr id="61" name="Text Box 51"/>
          <p:cNvSpPr txBox="1">
            <a:spLocks noChangeArrowheads="1"/>
          </p:cNvSpPr>
          <p:nvPr/>
        </p:nvSpPr>
        <p:spPr bwMode="auto">
          <a:xfrm>
            <a:off x="3320411" y="5860843"/>
            <a:ext cx="13917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16.0%</a:t>
            </a:r>
            <a:endParaRPr lang="en-US" sz="3200" b="1" dirty="0">
              <a:solidFill>
                <a:schemeClr val="bg1"/>
              </a:solidFill>
              <a:latin typeface="Helvetica Neue" charset="0"/>
            </a:endParaRPr>
          </a:p>
        </p:txBody>
      </p:sp>
      <p:sp>
        <p:nvSpPr>
          <p:cNvPr id="62" name="Text Box 51"/>
          <p:cNvSpPr txBox="1">
            <a:spLocks noChangeArrowheads="1"/>
          </p:cNvSpPr>
          <p:nvPr/>
        </p:nvSpPr>
        <p:spPr bwMode="auto">
          <a:xfrm>
            <a:off x="3225801" y="2129316"/>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latin typeface="Helvetica Neue" charset="0"/>
              </a:rPr>
              <a:t>7.9%</a:t>
            </a:r>
            <a:endParaRPr lang="en-US" sz="3200" b="1" dirty="0">
              <a:latin typeface="Helvetica Neue" charset="0"/>
            </a:endParaRPr>
          </a:p>
        </p:txBody>
      </p:sp>
      <p:sp>
        <p:nvSpPr>
          <p:cNvPr id="63" name="Text Box 51"/>
          <p:cNvSpPr txBox="1">
            <a:spLocks noChangeArrowheads="1"/>
          </p:cNvSpPr>
          <p:nvPr/>
        </p:nvSpPr>
        <p:spPr bwMode="auto">
          <a:xfrm>
            <a:off x="4824079" y="5743820"/>
            <a:ext cx="11641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6.2</a:t>
            </a:r>
            <a:r>
              <a:rPr lang="en-US" sz="3200" b="1" dirty="0">
                <a:solidFill>
                  <a:schemeClr val="bg1"/>
                </a:solidFill>
                <a:latin typeface="Helvetica Neue" charset="0"/>
              </a:rPr>
              <a:t>%</a:t>
            </a:r>
          </a:p>
        </p:txBody>
      </p:sp>
      <p:sp>
        <p:nvSpPr>
          <p:cNvPr id="29" name="Text Box 51"/>
          <p:cNvSpPr txBox="1">
            <a:spLocks noChangeArrowheads="1"/>
          </p:cNvSpPr>
          <p:nvPr/>
        </p:nvSpPr>
        <p:spPr bwMode="auto">
          <a:xfrm>
            <a:off x="5540375" y="4540002"/>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7.1%</a:t>
            </a:r>
            <a:endParaRPr lang="en-US" sz="3200" b="1" dirty="0">
              <a:solidFill>
                <a:schemeClr val="bg1"/>
              </a:solidFill>
              <a:latin typeface="Helvetica Neue" charset="0"/>
            </a:endParaRPr>
          </a:p>
        </p:txBody>
      </p:sp>
      <p:sp>
        <p:nvSpPr>
          <p:cNvPr id="30" name="Text Box 51"/>
          <p:cNvSpPr txBox="1">
            <a:spLocks noChangeArrowheads="1"/>
          </p:cNvSpPr>
          <p:nvPr/>
        </p:nvSpPr>
        <p:spPr bwMode="auto">
          <a:xfrm>
            <a:off x="5170487" y="3356332"/>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15.0%</a:t>
            </a:r>
            <a:endParaRPr lang="en-US" sz="3200" b="1" dirty="0">
              <a:solidFill>
                <a:schemeClr val="bg1"/>
              </a:solidFill>
              <a:latin typeface="Helvetica Neue" charset="0"/>
            </a:endParaRPr>
          </a:p>
        </p:txBody>
      </p:sp>
      <p:sp>
        <p:nvSpPr>
          <p:cNvPr id="2" name="Title 1"/>
          <p:cNvSpPr>
            <a:spLocks noGrp="1"/>
          </p:cNvSpPr>
          <p:nvPr>
            <p:ph type="title"/>
          </p:nvPr>
        </p:nvSpPr>
        <p:spPr/>
        <p:txBody>
          <a:bodyPr>
            <a:noAutofit/>
          </a:bodyPr>
          <a:lstStyle/>
          <a:p>
            <a:r>
              <a:rPr lang="en-US" sz="3000" dirty="0" smtClean="0"/>
              <a:t>Education Required for All Projected Job Openings 2012-2022</a:t>
            </a:r>
            <a:endParaRPr lang="en-US" sz="3000" dirty="0"/>
          </a:p>
        </p:txBody>
      </p:sp>
      <p:sp>
        <p:nvSpPr>
          <p:cNvPr id="27" name="Text Box 51"/>
          <p:cNvSpPr txBox="1">
            <a:spLocks noChangeArrowheads="1"/>
          </p:cNvSpPr>
          <p:nvPr/>
        </p:nvSpPr>
        <p:spPr bwMode="auto">
          <a:xfrm>
            <a:off x="4203697" y="1888119"/>
            <a:ext cx="8226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2%</a:t>
            </a:r>
            <a:endParaRPr lang="en-US" sz="3200" b="1" dirty="0">
              <a:solidFill>
                <a:schemeClr val="bg1"/>
              </a:solidFill>
              <a:latin typeface="Helvetica Neue" charset="0"/>
            </a:endParaRPr>
          </a:p>
        </p:txBody>
      </p:sp>
      <p:sp>
        <p:nvSpPr>
          <p:cNvPr id="28" name="Line 48"/>
          <p:cNvSpPr>
            <a:spLocks noChangeShapeType="1"/>
          </p:cNvSpPr>
          <p:nvPr/>
        </p:nvSpPr>
        <p:spPr bwMode="auto">
          <a:xfrm flipH="1">
            <a:off x="2209799" y="6629400"/>
            <a:ext cx="1056820" cy="16514"/>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31" name="Text Box 51"/>
          <p:cNvSpPr txBox="1">
            <a:spLocks noChangeArrowheads="1"/>
          </p:cNvSpPr>
          <p:nvPr/>
        </p:nvSpPr>
        <p:spPr bwMode="auto">
          <a:xfrm>
            <a:off x="4412749" y="2285570"/>
            <a:ext cx="8226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4%</a:t>
            </a:r>
            <a:endParaRPr lang="en-US" sz="3200" b="1" dirty="0">
              <a:solidFill>
                <a:schemeClr val="bg1"/>
              </a:solidFill>
              <a:latin typeface="Helvetica Neue" charset="0"/>
            </a:endParaRPr>
          </a:p>
        </p:txBody>
      </p:sp>
    </p:spTree>
    <p:extLst>
      <p:ext uri="{BB962C8B-B14F-4D97-AF65-F5344CB8AC3E}">
        <p14:creationId xmlns:p14="http://schemas.microsoft.com/office/powerpoint/2010/main" val="467216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09501728" presetClass="entr" presetSubtype="0" fill="hold" grpId="0" nodeType="withEffect">
                                  <p:stCondLst>
                                    <p:cond delay="0"/>
                                  </p:stCondLst>
                                  <p:childTnLst>
                                    <p:set>
                                      <p:cBhvr>
                                        <p:cTn id="6" dur="1" fill="hold">
                                          <p:stCondLst>
                                            <p:cond delay="499"/>
                                          </p:stCondLst>
                                        </p:cTn>
                                        <p:tgtEl>
                                          <p:spTgt spid="59"/>
                                        </p:tgtEl>
                                        <p:attrNameLst>
                                          <p:attrName>style.visibility</p:attrName>
                                        </p:attrNameLst>
                                      </p:cBhvr>
                                      <p:to>
                                        <p:strVal val="visible"/>
                                      </p:to>
                                    </p:set>
                                  </p:childTnLst>
                                </p:cTn>
                              </p:par>
                              <p:par>
                                <p:cTn id="7" presetID="609501728" presetClass="entr" presetSubtype="0" fill="hold" grpId="0" nodeType="withEffect">
                                  <p:stCondLst>
                                    <p:cond delay="0"/>
                                  </p:stCondLst>
                                  <p:childTnLst>
                                    <p:set>
                                      <p:cBhvr>
                                        <p:cTn id="8" dur="1" fill="hold">
                                          <p:stCondLst>
                                            <p:cond delay="499"/>
                                          </p:stCondLst>
                                        </p:cTn>
                                        <p:tgtEl>
                                          <p:spTgt spid="60"/>
                                        </p:tgtEl>
                                        <p:attrNameLst>
                                          <p:attrName>style.visibility</p:attrName>
                                        </p:attrNameLst>
                                      </p:cBhvr>
                                      <p:to>
                                        <p:strVal val="visible"/>
                                      </p:to>
                                    </p:set>
                                  </p:childTnLst>
                                </p:cTn>
                              </p:par>
                              <p:par>
                                <p:cTn id="9" presetID="609501728" presetClass="entr" presetSubtype="0" fill="hold" grpId="0" nodeType="withEffect">
                                  <p:stCondLst>
                                    <p:cond delay="0"/>
                                  </p:stCondLst>
                                  <p:childTnLst>
                                    <p:set>
                                      <p:cBhvr>
                                        <p:cTn id="10" dur="1" fill="hold">
                                          <p:stCondLst>
                                            <p:cond delay="499"/>
                                          </p:stCondLst>
                                        </p:cTn>
                                        <p:tgtEl>
                                          <p:spTgt spid="63"/>
                                        </p:tgtEl>
                                        <p:attrNameLst>
                                          <p:attrName>style.visibility</p:attrName>
                                        </p:attrNameLst>
                                      </p:cBhvr>
                                      <p:to>
                                        <p:strVal val="visible"/>
                                      </p:to>
                                    </p:set>
                                  </p:childTnLst>
                                </p:cTn>
                              </p:par>
                              <p:par>
                                <p:cTn id="11" presetID="609501728" presetClass="entr" presetSubtype="0" fill="hold" grpId="0" nodeType="withEffect">
                                  <p:stCondLst>
                                    <p:cond delay="0"/>
                                  </p:stCondLst>
                                  <p:childTnLst>
                                    <p:set>
                                      <p:cBhvr>
                                        <p:cTn id="12" dur="1" fill="hold">
                                          <p:stCondLst>
                                            <p:cond delay="499"/>
                                          </p:stCondLst>
                                        </p:cTn>
                                        <p:tgtEl>
                                          <p:spTgt spid="61"/>
                                        </p:tgtEl>
                                        <p:attrNameLst>
                                          <p:attrName>style.visibility</p:attrName>
                                        </p:attrNameLst>
                                      </p:cBhvr>
                                      <p:to>
                                        <p:strVal val="visible"/>
                                      </p:to>
                                    </p:set>
                                  </p:childTnLst>
                                </p:cTn>
                              </p:par>
                              <p:par>
                                <p:cTn id="13" presetID="609501728" presetClass="entr" presetSubtype="0" fill="hold" grpId="0" nodeType="withEffect">
                                  <p:stCondLst>
                                    <p:cond delay="0"/>
                                  </p:stCondLst>
                                  <p:childTnLst>
                                    <p:set>
                                      <p:cBhvr>
                                        <p:cTn id="14" dur="1" fill="hold">
                                          <p:stCondLst>
                                            <p:cond delay="499"/>
                                          </p:stCondLst>
                                        </p:cTn>
                                        <p:tgtEl>
                                          <p:spTgt spid="58"/>
                                        </p:tgtEl>
                                        <p:attrNameLst>
                                          <p:attrName>style.visibility</p:attrName>
                                        </p:attrNameLst>
                                      </p:cBhvr>
                                      <p:to>
                                        <p:strVal val="visible"/>
                                      </p:to>
                                    </p:set>
                                  </p:childTnLst>
                                </p:cTn>
                              </p:par>
                              <p:par>
                                <p:cTn id="15" presetID="609501728" presetClass="entr" presetSubtype="0" fill="hold" grpId="0" nodeType="withEffect">
                                  <p:stCondLst>
                                    <p:cond delay="0"/>
                                  </p:stCondLst>
                                  <p:childTnLst>
                                    <p:set>
                                      <p:cBhvr>
                                        <p:cTn id="16" dur="1" fill="hold">
                                          <p:stCondLst>
                                            <p:cond delay="499"/>
                                          </p:stCondLst>
                                        </p:cTn>
                                        <p:tgtEl>
                                          <p:spTgt spid="62"/>
                                        </p:tgtEl>
                                        <p:attrNameLst>
                                          <p:attrName>style.visibility</p:attrName>
                                        </p:attrNameLst>
                                      </p:cBhvr>
                                      <p:to>
                                        <p:strVal val="visible"/>
                                      </p:to>
                                    </p:set>
                                  </p:childTnLst>
                                </p:cTn>
                              </p:par>
                              <p:par>
                                <p:cTn id="17" presetID="609501728" presetClass="entr" presetSubtype="0" fill="hold" grpId="0" nodeType="withEffect">
                                  <p:stCondLst>
                                    <p:cond delay="0"/>
                                  </p:stCondLst>
                                  <p:childTnLst>
                                    <p:set>
                                      <p:cBhvr>
                                        <p:cTn id="18" dur="1" fill="hold">
                                          <p:stCondLst>
                                            <p:cond delay="499"/>
                                          </p:stCondLst>
                                        </p:cTn>
                                        <p:tgtEl>
                                          <p:spTgt spid="29"/>
                                        </p:tgtEl>
                                        <p:attrNameLst>
                                          <p:attrName>style.visibility</p:attrName>
                                        </p:attrNameLst>
                                      </p:cBhvr>
                                      <p:to>
                                        <p:strVal val="visible"/>
                                      </p:to>
                                    </p:set>
                                  </p:childTnLst>
                                </p:cTn>
                              </p:par>
                              <p:par>
                                <p:cTn id="19" presetID="609501728" presetClass="entr" presetSubtype="0" fill="hold" grpId="0" nodeType="withEffect">
                                  <p:stCondLst>
                                    <p:cond delay="0"/>
                                  </p:stCondLst>
                                  <p:childTnLst>
                                    <p:set>
                                      <p:cBhvr>
                                        <p:cTn id="20" dur="1" fill="hold">
                                          <p:stCondLst>
                                            <p:cond delay="499"/>
                                          </p:stCondLst>
                                        </p:cTn>
                                        <p:tgtEl>
                                          <p:spTgt spid="30"/>
                                        </p:tgtEl>
                                        <p:attrNameLst>
                                          <p:attrName>style.visibility</p:attrName>
                                        </p:attrNameLst>
                                      </p:cBhvr>
                                      <p:to>
                                        <p:strVal val="visible"/>
                                      </p:to>
                                    </p:set>
                                  </p:childTnLst>
                                </p:cTn>
                              </p:par>
                              <p:par>
                                <p:cTn id="21" presetID="609501728" presetClass="entr" presetSubtype="0" fill="hold" grpId="0" nodeType="withEffect">
                                  <p:stCondLst>
                                    <p:cond delay="0"/>
                                  </p:stCondLst>
                                  <p:childTnLst>
                                    <p:set>
                                      <p:cBhvr>
                                        <p:cTn id="22" dur="1" fill="hold">
                                          <p:stCondLst>
                                            <p:cond delay="499"/>
                                          </p:stCondLst>
                                        </p:cTn>
                                        <p:tgtEl>
                                          <p:spTgt spid="27"/>
                                        </p:tgtEl>
                                        <p:attrNameLst>
                                          <p:attrName>style.visibility</p:attrName>
                                        </p:attrNameLst>
                                      </p:cBhvr>
                                      <p:to>
                                        <p:strVal val="visible"/>
                                      </p:to>
                                    </p:set>
                                  </p:childTnLst>
                                </p:cTn>
                              </p:par>
                              <p:par>
                                <p:cTn id="23" presetID="609501728" presetClass="entr" presetSubtype="0" fill="hold" grpId="0" nodeType="withEffect">
                                  <p:stCondLst>
                                    <p:cond delay="0"/>
                                  </p:stCondLst>
                                  <p:childTnLst>
                                    <p:set>
                                      <p:cBhvr>
                                        <p:cTn id="24" dur="1" fill="hold">
                                          <p:stCondLst>
                                            <p:cond delay="499"/>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utoUpdateAnimBg="0"/>
      <p:bldP spid="59" grpId="0" autoUpdateAnimBg="0"/>
      <p:bldP spid="60" grpId="0" autoUpdateAnimBg="0"/>
      <p:bldP spid="61" grpId="0" autoUpdateAnimBg="0"/>
      <p:bldP spid="62" grpId="0" autoUpdateAnimBg="0"/>
      <p:bldP spid="63" grpId="0" autoUpdateAnimBg="0"/>
      <p:bldP spid="29" grpId="0" autoUpdateAnimBg="0"/>
      <p:bldP spid="30" grpId="0" autoUpdateAnimBg="0"/>
      <p:bldP spid="27" grpId="0" autoUpdateAnimBg="0"/>
      <p:bldP spid="31"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00" y="0"/>
            <a:ext cx="8474313" cy="6858000"/>
          </a:xfrm>
          <a:prstGeom prst="rect">
            <a:avLst/>
          </a:prstGeom>
        </p:spPr>
      </p:pic>
    </p:spTree>
    <p:extLst>
      <p:ext uri="{BB962C8B-B14F-4D97-AF65-F5344CB8AC3E}">
        <p14:creationId xmlns:p14="http://schemas.microsoft.com/office/powerpoint/2010/main" val="16185268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2590800"/>
            <a:ext cx="9144000" cy="3230563"/>
          </a:xfrm>
        </p:spPr>
        <p:txBody>
          <a:bodyPr>
            <a:normAutofit/>
          </a:bodyPr>
          <a:lstStyle/>
          <a:p>
            <a:pPr marL="0" indent="0" algn="ctr">
              <a:buNone/>
            </a:pPr>
            <a:r>
              <a:rPr lang="en-US" sz="4400" i="1" dirty="0" smtClean="0"/>
              <a:t>On a scale of 1 to 10, what is your </a:t>
            </a:r>
            <a:br>
              <a:rPr lang="en-US" sz="4400" i="1" dirty="0" smtClean="0"/>
            </a:br>
            <a:r>
              <a:rPr lang="en-US" sz="4400" i="1" dirty="0" smtClean="0"/>
              <a:t>favorite color of the alphabet?</a:t>
            </a:r>
            <a:endParaRPr lang="en-US" sz="4400" i="1" dirty="0"/>
          </a:p>
        </p:txBody>
      </p:sp>
      <p:pic>
        <p:nvPicPr>
          <p:cNvPr id="6" name="Picture 5"/>
          <p:cNvPicPr>
            <a:picLocks noChangeAspect="1"/>
          </p:cNvPicPr>
          <p:nvPr/>
        </p:nvPicPr>
        <p:blipFill rotWithShape="1">
          <a:blip r:embed="rId3"/>
          <a:srcRect t="39409"/>
          <a:stretch/>
        </p:blipFill>
        <p:spPr>
          <a:xfrm>
            <a:off x="1219200" y="1520634"/>
            <a:ext cx="6493591" cy="1028799"/>
          </a:xfrm>
          <a:prstGeom prst="rect">
            <a:avLst/>
          </a:prstGeom>
        </p:spPr>
      </p:pic>
      <p:pic>
        <p:nvPicPr>
          <p:cNvPr id="8" name="Picture 7"/>
          <p:cNvPicPr>
            <a:picLocks noChangeAspect="1"/>
          </p:cNvPicPr>
          <p:nvPr/>
        </p:nvPicPr>
        <p:blipFill>
          <a:blip r:embed="rId4"/>
          <a:stretch>
            <a:fillRect/>
          </a:stretch>
        </p:blipFill>
        <p:spPr>
          <a:xfrm>
            <a:off x="990600" y="4187857"/>
            <a:ext cx="7391400" cy="2670144"/>
          </a:xfrm>
          <a:prstGeom prst="rect">
            <a:avLst/>
          </a:prstGeom>
        </p:spPr>
      </p:pic>
    </p:spTree>
    <p:extLst>
      <p:ext uri="{BB962C8B-B14F-4D97-AF65-F5344CB8AC3E}">
        <p14:creationId xmlns:p14="http://schemas.microsoft.com/office/powerpoint/2010/main" val="5458220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61" y="0"/>
            <a:ext cx="9184822" cy="6858000"/>
          </a:xfrm>
          <a:prstGeom prst="rect">
            <a:avLst/>
          </a:prstGeom>
        </p:spPr>
      </p:pic>
    </p:spTree>
    <p:extLst>
      <p:ext uri="{BB962C8B-B14F-4D97-AF65-F5344CB8AC3E}">
        <p14:creationId xmlns:p14="http://schemas.microsoft.com/office/powerpoint/2010/main" val="11417011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6322" name="Rectangle 2"/>
          <p:cNvSpPr>
            <a:spLocks noGrp="1" noChangeArrowheads="1"/>
          </p:cNvSpPr>
          <p:nvPr>
            <p:ph type="title"/>
          </p:nvPr>
        </p:nvSpPr>
        <p:spPr/>
        <p:txBody>
          <a:bodyPr>
            <a:normAutofit fontScale="90000"/>
          </a:bodyPr>
          <a:lstStyle/>
          <a:p>
            <a:pPr eaLnBrk="1" hangingPunct="1">
              <a:defRPr/>
            </a:pPr>
            <a:r>
              <a:rPr lang="en-US" sz="4000" dirty="0">
                <a:effectLst>
                  <a:outerShdw blurRad="38100" dist="38100" dir="2700000" algn="tl">
                    <a:srgbClr val="DDDDDD"/>
                  </a:outerShdw>
                </a:effectLst>
                <a:latin typeface="Arial" charset="0"/>
                <a:ea typeface="ヒラギノ角ゴ Pro W3" charset="0"/>
                <a:cs typeface="ヒラギノ角ゴ Pro W3" charset="0"/>
              </a:rPr>
              <a:t>States with Most New Jobs</a:t>
            </a:r>
            <a:r>
              <a:rPr lang="en-US" dirty="0">
                <a:effectLst>
                  <a:outerShdw blurRad="38100" dist="38100" dir="2700000" algn="tl">
                    <a:srgbClr val="DDDDDD"/>
                  </a:outerShdw>
                </a:effectLst>
                <a:latin typeface="Arial" charset="0"/>
                <a:ea typeface="ヒラギノ角ゴ Pro W3" charset="0"/>
                <a:cs typeface="ヒラギノ角ゴ Pro W3" charset="0"/>
              </a:rPr>
              <a:t/>
            </a:r>
            <a:br>
              <a:rPr lang="en-US" dirty="0">
                <a:effectLst>
                  <a:outerShdw blurRad="38100" dist="38100" dir="2700000" algn="tl">
                    <a:srgbClr val="DDDDDD"/>
                  </a:outerShdw>
                </a:effectLst>
                <a:latin typeface="Arial" charset="0"/>
                <a:ea typeface="ヒラギノ角ゴ Pro W3" charset="0"/>
                <a:cs typeface="ヒラギノ角ゴ Pro W3" charset="0"/>
              </a:rPr>
            </a:b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2012 </a:t>
            </a: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2022)</a:t>
            </a:r>
            <a:endPar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endParaRPr>
          </a:p>
        </p:txBody>
      </p:sp>
      <p:sp>
        <p:nvSpPr>
          <p:cNvPr id="81923" name="Rectangle 114"/>
          <p:cNvSpPr>
            <a:spLocks noGrp="1" noChangeArrowheads="1"/>
          </p:cNvSpPr>
          <p:nvPr>
            <p:ph idx="1"/>
          </p:nvPr>
        </p:nvSpPr>
        <p:spPr>
          <a:xfrm>
            <a:off x="457200" y="1905000"/>
            <a:ext cx="4648200" cy="5715000"/>
          </a:xfrm>
        </p:spPr>
        <p:txBody>
          <a:bodyPr>
            <a:noAutofit/>
          </a:bodyPr>
          <a:lstStyle/>
          <a:p>
            <a:pPr marL="11113" indent="0">
              <a:lnSpc>
                <a:spcPct val="90000"/>
              </a:lnSpc>
              <a:buNone/>
              <a:tabLst>
                <a:tab pos="1873250" algn="r"/>
                <a:tab pos="1995488" algn="l"/>
              </a:tabLst>
            </a:pPr>
            <a:r>
              <a:rPr lang="en-US" sz="2200" dirty="0" smtClean="0">
                <a:ea typeface="ヒラギノ角ゴ Pro W3" charset="0"/>
                <a:cs typeface="Arial" charset="0"/>
              </a:rPr>
              <a:t>	15,627,900</a:t>
            </a:r>
            <a:r>
              <a:rPr lang="en-US" sz="2200" dirty="0">
                <a:ea typeface="ヒラギノ角ゴ Pro W3" charset="0"/>
                <a:cs typeface="Arial" charset="0"/>
              </a:rPr>
              <a:t>	</a:t>
            </a:r>
            <a:r>
              <a:rPr lang="en-US" sz="2200" dirty="0" smtClean="0">
                <a:ea typeface="ヒラギノ角ゴ Pro W3" charset="0"/>
                <a:cs typeface="Arial" charset="0"/>
              </a:rPr>
              <a:t>United States</a:t>
            </a:r>
            <a:endParaRPr lang="en-US" sz="2200" dirty="0">
              <a:ea typeface="ヒラギノ角ゴ Pro W3" charset="0"/>
              <a:cs typeface="Arial" charset="0"/>
            </a:endParaRPr>
          </a:p>
          <a:p>
            <a:pPr marL="11113" indent="0">
              <a:lnSpc>
                <a:spcPct val="90000"/>
              </a:lnSpc>
              <a:buNone/>
              <a:tabLst>
                <a:tab pos="1873250" algn="r"/>
                <a:tab pos="1995488" algn="l"/>
              </a:tabLst>
            </a:pPr>
            <a:r>
              <a:rPr lang="en-US" sz="2200" dirty="0" smtClean="0">
                <a:ea typeface="ヒラギノ角ゴ Pro W3" charset="0"/>
                <a:cs typeface="Arial" charset="0"/>
              </a:rPr>
              <a:t>	</a:t>
            </a:r>
            <a:r>
              <a:rPr lang="en-US" sz="2200" dirty="0" smtClean="0">
                <a:solidFill>
                  <a:srgbClr val="0000FF"/>
                </a:solidFill>
                <a:ea typeface="ヒラギノ角ゴ Pro W3" charset="0"/>
                <a:cs typeface="Arial" charset="0"/>
              </a:rPr>
              <a:t>2,436,980</a:t>
            </a:r>
            <a:r>
              <a:rPr lang="en-US" sz="2200" dirty="0">
                <a:solidFill>
                  <a:srgbClr val="0000FF"/>
                </a:solidFill>
                <a:ea typeface="ヒラギノ角ゴ Pro W3" charset="0"/>
                <a:cs typeface="Arial" charset="0"/>
              </a:rPr>
              <a:t>	Texas</a:t>
            </a:r>
          </a:p>
          <a:p>
            <a:pPr marL="11113" indent="0">
              <a:lnSpc>
                <a:spcPct val="90000"/>
              </a:lnSpc>
              <a:buNone/>
              <a:tabLst>
                <a:tab pos="1873250" algn="r"/>
                <a:tab pos="1995488" algn="l"/>
              </a:tabLst>
            </a:pPr>
            <a:r>
              <a:rPr lang="en-US" sz="2200" dirty="0">
                <a:solidFill>
                  <a:srgbClr val="0000FF"/>
                </a:solidFill>
                <a:ea typeface="ヒラギノ角ゴ Pro W3" charset="0"/>
                <a:cs typeface="Arial" charset="0"/>
              </a:rPr>
              <a:t>	2,427,600	California</a:t>
            </a:r>
          </a:p>
          <a:p>
            <a:pPr marL="11113" indent="0">
              <a:lnSpc>
                <a:spcPct val="90000"/>
              </a:lnSpc>
              <a:buNone/>
              <a:tabLst>
                <a:tab pos="1873250" algn="r"/>
                <a:tab pos="1995488" algn="l"/>
              </a:tabLst>
            </a:pPr>
            <a:r>
              <a:rPr lang="en-US" sz="2200" dirty="0">
                <a:solidFill>
                  <a:srgbClr val="0000FF"/>
                </a:solidFill>
                <a:ea typeface="ヒラギノ角ゴ Pro W3" charset="0"/>
                <a:cs typeface="Arial" charset="0"/>
              </a:rPr>
              <a:t>	1,362,980	Florida</a:t>
            </a:r>
          </a:p>
          <a:p>
            <a:pPr marL="11113" indent="0">
              <a:lnSpc>
                <a:spcPct val="90000"/>
              </a:lnSpc>
              <a:buNone/>
              <a:tabLst>
                <a:tab pos="1873250" algn="r"/>
                <a:tab pos="1995488" algn="l"/>
              </a:tabLst>
            </a:pPr>
            <a:r>
              <a:rPr lang="en-US" sz="2200" dirty="0">
                <a:ea typeface="ヒラギノ角ゴ Pro W3" charset="0"/>
                <a:cs typeface="Arial" charset="0"/>
              </a:rPr>
              <a:t>	1,048,220	New York</a:t>
            </a:r>
          </a:p>
          <a:p>
            <a:pPr marL="11113" indent="0">
              <a:lnSpc>
                <a:spcPct val="90000"/>
              </a:lnSpc>
              <a:buNone/>
              <a:tabLst>
                <a:tab pos="1873250" algn="r"/>
                <a:tab pos="1995488" algn="l"/>
              </a:tabLst>
            </a:pPr>
            <a:r>
              <a:rPr lang="en-US" sz="2200" dirty="0">
                <a:ea typeface="ヒラギノ角ゴ Pro W3" charset="0"/>
                <a:cs typeface="Arial" charset="0"/>
              </a:rPr>
              <a:t>	</a:t>
            </a:r>
            <a:r>
              <a:rPr lang="en-US" sz="2200" dirty="0">
                <a:solidFill>
                  <a:srgbClr val="0000FF"/>
                </a:solidFill>
                <a:ea typeface="ヒラギノ角ゴ Pro W3" charset="0"/>
                <a:cs typeface="Arial" charset="0"/>
              </a:rPr>
              <a:t>679,110	Georgia</a:t>
            </a:r>
          </a:p>
          <a:p>
            <a:pPr marL="11113" indent="0">
              <a:lnSpc>
                <a:spcPct val="90000"/>
              </a:lnSpc>
              <a:buNone/>
              <a:tabLst>
                <a:tab pos="1873250" algn="r"/>
                <a:tab pos="1995488" algn="l"/>
              </a:tabLst>
            </a:pPr>
            <a:r>
              <a:rPr lang="en-US" sz="2200" dirty="0">
                <a:solidFill>
                  <a:srgbClr val="0000FF"/>
                </a:solidFill>
                <a:ea typeface="ヒラギノ角ゴ Pro W3" charset="0"/>
                <a:cs typeface="Arial" charset="0"/>
              </a:rPr>
              <a:t>	582,750	Arizona</a:t>
            </a:r>
          </a:p>
          <a:p>
            <a:pPr marL="11113" indent="0">
              <a:lnSpc>
                <a:spcPct val="90000"/>
              </a:lnSpc>
              <a:buNone/>
              <a:tabLst>
                <a:tab pos="1873250" algn="r"/>
                <a:tab pos="1995488" algn="l"/>
              </a:tabLst>
            </a:pPr>
            <a:r>
              <a:rPr lang="en-US" sz="2200" dirty="0">
                <a:solidFill>
                  <a:srgbClr val="0000FF"/>
                </a:solidFill>
                <a:ea typeface="ヒラギノ角ゴ Pro W3" charset="0"/>
                <a:cs typeface="Arial" charset="0"/>
              </a:rPr>
              <a:t>	578,220	Washington</a:t>
            </a:r>
          </a:p>
          <a:p>
            <a:pPr marL="11113" indent="0">
              <a:lnSpc>
                <a:spcPct val="90000"/>
              </a:lnSpc>
              <a:buNone/>
              <a:tabLst>
                <a:tab pos="1873250" algn="r"/>
                <a:tab pos="1995488" algn="l"/>
              </a:tabLst>
            </a:pPr>
            <a:r>
              <a:rPr lang="en-US" sz="2200" dirty="0">
                <a:ea typeface="ヒラギノ角ゴ Pro W3" charset="0"/>
                <a:cs typeface="Arial" charset="0"/>
              </a:rPr>
              <a:t>	</a:t>
            </a:r>
            <a:r>
              <a:rPr lang="en-US" sz="2200" u="sng" dirty="0">
                <a:ea typeface="ヒラギノ角ゴ Pro W3" charset="0"/>
                <a:cs typeface="Arial" charset="0"/>
              </a:rPr>
              <a:t>548,650	North Carolina</a:t>
            </a:r>
          </a:p>
          <a:p>
            <a:pPr marL="11113" indent="0">
              <a:lnSpc>
                <a:spcPct val="90000"/>
              </a:lnSpc>
              <a:buNone/>
              <a:tabLst>
                <a:tab pos="1873250" algn="r"/>
                <a:tab pos="1995488" algn="l"/>
              </a:tabLst>
            </a:pPr>
            <a:r>
              <a:rPr lang="en-US" sz="2200" dirty="0">
                <a:ea typeface="ヒラギノ角ゴ Pro W3" charset="0"/>
                <a:cs typeface="Arial" charset="0"/>
              </a:rPr>
              <a:t>	534,210	Virginia</a:t>
            </a:r>
          </a:p>
          <a:p>
            <a:pPr marL="11113" indent="0">
              <a:lnSpc>
                <a:spcPct val="90000"/>
              </a:lnSpc>
              <a:buNone/>
              <a:tabLst>
                <a:tab pos="1873250" algn="r"/>
                <a:tab pos="1995488" algn="l"/>
              </a:tabLst>
            </a:pPr>
            <a:r>
              <a:rPr lang="en-US" sz="2200" dirty="0">
                <a:ea typeface="ヒラギノ角ゴ Pro W3" charset="0"/>
                <a:cs typeface="Arial" charset="0"/>
              </a:rPr>
              <a:t>	</a:t>
            </a:r>
            <a:r>
              <a:rPr lang="en-US" sz="2200" dirty="0">
                <a:solidFill>
                  <a:srgbClr val="0000FF"/>
                </a:solidFill>
                <a:ea typeface="ヒラギノ角ゴ Pro W3" charset="0"/>
                <a:cs typeface="Arial" charset="0"/>
              </a:rPr>
              <a:t>520,180	Colorado</a:t>
            </a:r>
          </a:p>
          <a:p>
            <a:pPr marL="11113" indent="0">
              <a:lnSpc>
                <a:spcPct val="90000"/>
              </a:lnSpc>
              <a:buNone/>
              <a:tabLst>
                <a:tab pos="1873250" algn="r"/>
                <a:tab pos="1995488" algn="l"/>
              </a:tabLst>
            </a:pPr>
            <a:r>
              <a:rPr lang="en-US" sz="2200" dirty="0">
                <a:ea typeface="ヒラギノ角ゴ Pro W3" charset="0"/>
                <a:cs typeface="Arial" charset="0"/>
              </a:rPr>
              <a:t>	512,330	Illinois</a:t>
            </a:r>
          </a:p>
          <a:p>
            <a:pPr marL="11113" indent="0">
              <a:lnSpc>
                <a:spcPct val="90000"/>
              </a:lnSpc>
              <a:buNone/>
              <a:tabLst>
                <a:tab pos="1873250" algn="r"/>
                <a:tab pos="1995488" algn="l"/>
              </a:tabLst>
            </a:pPr>
            <a:r>
              <a:rPr lang="en-US" sz="2200" dirty="0">
                <a:ea typeface="ヒラギノ角ゴ Pro W3" charset="0"/>
                <a:cs typeface="Arial" charset="0"/>
              </a:rPr>
              <a:t>	467,940	Pennsylvania</a:t>
            </a:r>
          </a:p>
          <a:p>
            <a:pPr marL="11113" indent="0">
              <a:lnSpc>
                <a:spcPct val="90000"/>
              </a:lnSpc>
              <a:buNone/>
              <a:tabLst>
                <a:tab pos="1873250" algn="r"/>
                <a:tab pos="1995488" algn="l"/>
              </a:tabLst>
            </a:pPr>
            <a:r>
              <a:rPr lang="en-US" sz="2200" dirty="0">
                <a:ea typeface="ヒラギノ角ゴ Pro W3" charset="0"/>
                <a:cs typeface="Arial" charset="0"/>
              </a:rPr>
              <a:t>	455,010	Ohio</a:t>
            </a:r>
          </a:p>
          <a:p>
            <a:pPr marL="11113" indent="0">
              <a:lnSpc>
                <a:spcPct val="90000"/>
              </a:lnSpc>
              <a:buNone/>
              <a:tabLst>
                <a:tab pos="1873250" algn="r"/>
                <a:tab pos="1995488" algn="l"/>
              </a:tabLst>
            </a:pPr>
            <a:r>
              <a:rPr lang="en-US" sz="2200" dirty="0">
                <a:ea typeface="ヒラギノ角ゴ Pro W3" charset="0"/>
                <a:cs typeface="Arial" charset="0"/>
              </a:rPr>
              <a:t>	388,450	Tennessee</a:t>
            </a:r>
          </a:p>
          <a:p>
            <a:pPr marL="11113" indent="0">
              <a:lnSpc>
                <a:spcPct val="90000"/>
              </a:lnSpc>
              <a:buNone/>
              <a:tabLst>
                <a:tab pos="1873250" algn="r"/>
                <a:tab pos="1995488" algn="l"/>
              </a:tabLst>
            </a:pPr>
            <a:r>
              <a:rPr lang="en-US" sz="2200" dirty="0">
                <a:ea typeface="ヒラギノ角ゴ Pro W3" charset="0"/>
                <a:cs typeface="Arial" charset="0"/>
              </a:rPr>
              <a:t>	385,570	Massachusetts</a:t>
            </a:r>
          </a:p>
          <a:p>
            <a:pPr marL="11113" indent="0">
              <a:lnSpc>
                <a:spcPct val="90000"/>
              </a:lnSpc>
              <a:buNone/>
              <a:tabLst>
                <a:tab pos="1873250" algn="r"/>
                <a:tab pos="1995488" algn="l"/>
              </a:tabLst>
            </a:pPr>
            <a:r>
              <a:rPr lang="en-US" sz="2200" dirty="0">
                <a:ea typeface="ヒラギノ角ゴ Pro W3" charset="0"/>
                <a:cs typeface="Arial" charset="0"/>
              </a:rPr>
              <a:t>	371,460	Michigan</a:t>
            </a:r>
          </a:p>
          <a:p>
            <a:pPr marL="11113" indent="0">
              <a:lnSpc>
                <a:spcPct val="90000"/>
              </a:lnSpc>
              <a:buNone/>
              <a:tabLst>
                <a:tab pos="1873250" algn="r"/>
                <a:tab pos="1995488" algn="l"/>
              </a:tabLst>
            </a:pPr>
            <a:r>
              <a:rPr lang="en-US" sz="2200" dirty="0">
                <a:ea typeface="ヒラギノ角ゴ Pro W3" charset="0"/>
                <a:cs typeface="Arial" charset="0"/>
              </a:rPr>
              <a:t>	333,660	Indiana</a:t>
            </a:r>
          </a:p>
          <a:p>
            <a:pPr marL="11113" indent="0">
              <a:lnSpc>
                <a:spcPct val="90000"/>
              </a:lnSpc>
              <a:buNone/>
              <a:tabLst>
                <a:tab pos="1873250" algn="r"/>
                <a:tab pos="1995488" algn="l"/>
              </a:tabLst>
            </a:pPr>
            <a:r>
              <a:rPr lang="en-US" sz="2200" dirty="0">
                <a:ea typeface="ヒラギノ角ゴ Pro W3" charset="0"/>
                <a:cs typeface="Arial" charset="0"/>
              </a:rPr>
              <a:t>	317,970	Utah</a:t>
            </a:r>
          </a:p>
          <a:p>
            <a:pPr marL="11113" indent="0">
              <a:lnSpc>
                <a:spcPct val="90000"/>
              </a:lnSpc>
              <a:buNone/>
              <a:tabLst>
                <a:tab pos="1873250" algn="r"/>
                <a:tab pos="1995488" algn="l"/>
              </a:tabLst>
            </a:pPr>
            <a:r>
              <a:rPr lang="en-US" sz="2200" dirty="0">
                <a:ea typeface="ヒラギノ角ゴ Pro W3" charset="0"/>
                <a:cs typeface="Arial" charset="0"/>
              </a:rPr>
              <a:t>	313,190	New Jersey</a:t>
            </a:r>
          </a:p>
          <a:p>
            <a:pPr marL="11113" indent="0">
              <a:lnSpc>
                <a:spcPct val="90000"/>
              </a:lnSpc>
              <a:buNone/>
              <a:tabLst>
                <a:tab pos="1873250" algn="r"/>
                <a:tab pos="1995488" algn="l"/>
              </a:tabLst>
            </a:pPr>
            <a:r>
              <a:rPr lang="en-US" sz="2200" dirty="0">
                <a:ea typeface="ヒラギノ角ゴ Pro W3" charset="0"/>
                <a:cs typeface="Arial" charset="0"/>
              </a:rPr>
              <a:t>	259,660	Louisiana</a:t>
            </a:r>
          </a:p>
          <a:p>
            <a:pPr marL="11113" indent="0">
              <a:lnSpc>
                <a:spcPct val="90000"/>
              </a:lnSpc>
              <a:buNone/>
              <a:tabLst>
                <a:tab pos="1873250" algn="r"/>
                <a:tab pos="1995488" algn="l"/>
              </a:tabLst>
            </a:pPr>
            <a:r>
              <a:rPr lang="en-US" sz="2200" dirty="0">
                <a:ea typeface="ヒラギノ角ゴ Pro W3" charset="0"/>
                <a:cs typeface="Arial" charset="0"/>
              </a:rPr>
              <a:t>	258,390	Oregon</a:t>
            </a:r>
          </a:p>
          <a:p>
            <a:pPr marL="11113" indent="0">
              <a:lnSpc>
                <a:spcPct val="90000"/>
              </a:lnSpc>
              <a:buNone/>
              <a:tabLst>
                <a:tab pos="1873250" algn="r"/>
                <a:tab pos="1995488" algn="l"/>
              </a:tabLst>
            </a:pPr>
            <a:r>
              <a:rPr lang="en-US" sz="2200" dirty="0">
                <a:ea typeface="ヒラギノ角ゴ Pro W3" charset="0"/>
                <a:cs typeface="Arial" charset="0"/>
              </a:rPr>
              <a:t>	244,610	Missouri</a:t>
            </a:r>
          </a:p>
          <a:p>
            <a:pPr marL="11113" indent="0">
              <a:lnSpc>
                <a:spcPct val="90000"/>
              </a:lnSpc>
              <a:buNone/>
              <a:tabLst>
                <a:tab pos="1873250" algn="r"/>
                <a:tab pos="1995488" algn="l"/>
              </a:tabLst>
            </a:pPr>
            <a:r>
              <a:rPr lang="en-US" sz="2200" dirty="0">
                <a:ea typeface="ヒラギノ角ゴ Pro W3" charset="0"/>
                <a:cs typeface="Arial" charset="0"/>
              </a:rPr>
              <a:t>	229,350	Kentucky</a:t>
            </a:r>
          </a:p>
          <a:p>
            <a:pPr marL="11113" indent="0">
              <a:lnSpc>
                <a:spcPct val="90000"/>
              </a:lnSpc>
              <a:buNone/>
              <a:tabLst>
                <a:tab pos="1873250" algn="r"/>
                <a:tab pos="1995488" algn="l"/>
              </a:tabLst>
            </a:pPr>
            <a:r>
              <a:rPr lang="en-US" sz="2200" dirty="0">
                <a:ea typeface="ヒラギノ角ゴ Pro W3" charset="0"/>
                <a:cs typeface="Arial" charset="0"/>
              </a:rPr>
              <a:t>	228,800	South Carolina</a:t>
            </a:r>
          </a:p>
          <a:p>
            <a:pPr marL="11113" indent="0">
              <a:lnSpc>
                <a:spcPct val="90000"/>
              </a:lnSpc>
              <a:buNone/>
              <a:tabLst>
                <a:tab pos="1873250" algn="r"/>
                <a:tab pos="1995488" algn="l"/>
              </a:tabLst>
            </a:pPr>
            <a:r>
              <a:rPr lang="en-US" sz="2200" dirty="0">
                <a:ea typeface="ヒラギノ角ゴ Pro W3" charset="0"/>
                <a:cs typeface="Arial" charset="0"/>
              </a:rPr>
              <a:t>	217,840	Wisconsin</a:t>
            </a:r>
          </a:p>
          <a:p>
            <a:pPr marL="11113" indent="0">
              <a:lnSpc>
                <a:spcPct val="90000"/>
              </a:lnSpc>
              <a:buNone/>
              <a:tabLst>
                <a:tab pos="1873250" algn="r"/>
                <a:tab pos="1995488" algn="l"/>
              </a:tabLst>
            </a:pPr>
            <a:r>
              <a:rPr lang="en-US" sz="2200" dirty="0">
                <a:ea typeface="ヒラギノ角ゴ Pro W3" charset="0"/>
                <a:cs typeface="Arial" charset="0"/>
              </a:rPr>
              <a:t>	213,220	Alabama</a:t>
            </a:r>
          </a:p>
          <a:p>
            <a:pPr marL="11113" indent="0">
              <a:lnSpc>
                <a:spcPct val="90000"/>
              </a:lnSpc>
              <a:buNone/>
              <a:tabLst>
                <a:tab pos="1873250" algn="r"/>
                <a:tab pos="1995488" algn="l"/>
              </a:tabLst>
            </a:pPr>
            <a:r>
              <a:rPr lang="en-US" sz="2200" dirty="0">
                <a:ea typeface="ヒラギノ角ゴ Pro W3" charset="0"/>
                <a:cs typeface="Arial" charset="0"/>
              </a:rPr>
              <a:t>	205,000	Minnesota</a:t>
            </a:r>
          </a:p>
          <a:p>
            <a:pPr marL="11113" indent="0">
              <a:lnSpc>
                <a:spcPct val="90000"/>
              </a:lnSpc>
              <a:buNone/>
              <a:tabLst>
                <a:tab pos="1873250" algn="r"/>
                <a:tab pos="1995488" algn="l"/>
              </a:tabLst>
            </a:pPr>
            <a:r>
              <a:rPr lang="en-US" sz="2200" dirty="0">
                <a:ea typeface="ヒラギノ角ゴ Pro W3" charset="0"/>
                <a:cs typeface="Arial" charset="0"/>
              </a:rPr>
              <a:t>	197,270	Iowa</a:t>
            </a:r>
          </a:p>
          <a:p>
            <a:pPr marL="11113" indent="0">
              <a:lnSpc>
                <a:spcPct val="90000"/>
              </a:lnSpc>
              <a:buNone/>
              <a:tabLst>
                <a:tab pos="1873250" algn="r"/>
                <a:tab pos="1995488" algn="l"/>
              </a:tabLst>
            </a:pPr>
            <a:r>
              <a:rPr lang="en-US" sz="2200" dirty="0">
                <a:ea typeface="ヒラギノ角ゴ Pro W3" charset="0"/>
                <a:cs typeface="Arial" charset="0"/>
              </a:rPr>
              <a:t>	179,310	Maryland</a:t>
            </a:r>
          </a:p>
          <a:p>
            <a:pPr marL="11113" indent="0">
              <a:lnSpc>
                <a:spcPct val="90000"/>
              </a:lnSpc>
              <a:buNone/>
              <a:tabLst>
                <a:tab pos="1873250" algn="r"/>
                <a:tab pos="1995488" algn="l"/>
              </a:tabLst>
            </a:pPr>
            <a:r>
              <a:rPr lang="en-US" sz="2200" dirty="0">
                <a:ea typeface="ヒラギノ角ゴ Pro W3" charset="0"/>
                <a:cs typeface="Arial" charset="0"/>
              </a:rPr>
              <a:t>	175,070	Oklahoma</a:t>
            </a:r>
          </a:p>
          <a:p>
            <a:pPr marL="11113" indent="0">
              <a:lnSpc>
                <a:spcPct val="90000"/>
              </a:lnSpc>
              <a:buNone/>
              <a:tabLst>
                <a:tab pos="1873250" algn="r"/>
                <a:tab pos="1995488" algn="l"/>
              </a:tabLst>
            </a:pPr>
            <a:r>
              <a:rPr lang="en-US" sz="2200" dirty="0">
                <a:ea typeface="ヒラギノ角ゴ Pro W3" charset="0"/>
                <a:cs typeface="Arial" charset="0"/>
              </a:rPr>
              <a:t>	166,470	Connecticut</a:t>
            </a:r>
          </a:p>
          <a:p>
            <a:pPr marL="11113" indent="0">
              <a:lnSpc>
                <a:spcPct val="90000"/>
              </a:lnSpc>
              <a:buNone/>
              <a:tabLst>
                <a:tab pos="1873250" algn="r"/>
                <a:tab pos="1995488" algn="l"/>
              </a:tabLst>
            </a:pPr>
            <a:r>
              <a:rPr lang="en-US" sz="2200" dirty="0">
                <a:ea typeface="ヒラギノ角ゴ Pro W3" charset="0"/>
                <a:cs typeface="Arial" charset="0"/>
              </a:rPr>
              <a:t>	164,150	Nevada</a:t>
            </a:r>
          </a:p>
          <a:p>
            <a:pPr marL="11113" indent="0">
              <a:lnSpc>
                <a:spcPct val="90000"/>
              </a:lnSpc>
              <a:buNone/>
              <a:tabLst>
                <a:tab pos="1873250" algn="r"/>
                <a:tab pos="1995488" algn="l"/>
              </a:tabLst>
            </a:pPr>
            <a:r>
              <a:rPr lang="en-US" sz="2200" dirty="0">
                <a:ea typeface="ヒラギノ角ゴ Pro W3" charset="0"/>
                <a:cs typeface="Arial" charset="0"/>
              </a:rPr>
              <a:t>	163,250	Kansas</a:t>
            </a:r>
          </a:p>
          <a:p>
            <a:pPr marL="11113" indent="0">
              <a:lnSpc>
                <a:spcPct val="90000"/>
              </a:lnSpc>
              <a:buNone/>
              <a:tabLst>
                <a:tab pos="1873250" algn="r"/>
                <a:tab pos="1995488" algn="l"/>
              </a:tabLst>
            </a:pPr>
            <a:r>
              <a:rPr lang="en-US" sz="2200" dirty="0">
                <a:ea typeface="ヒラギノ角ゴ Pro W3" charset="0"/>
                <a:cs typeface="Arial" charset="0"/>
              </a:rPr>
              <a:t>	135,950	Arkansas</a:t>
            </a:r>
          </a:p>
          <a:p>
            <a:pPr marL="11113" indent="0">
              <a:lnSpc>
                <a:spcPct val="90000"/>
              </a:lnSpc>
              <a:buNone/>
              <a:tabLst>
                <a:tab pos="1873250" algn="r"/>
                <a:tab pos="1995488" algn="l"/>
              </a:tabLst>
            </a:pPr>
            <a:r>
              <a:rPr lang="en-US" sz="2200" dirty="0">
                <a:ea typeface="ヒラギノ角ゴ Pro W3" charset="0"/>
                <a:cs typeface="Arial" charset="0"/>
              </a:rPr>
              <a:t>	109,380	Puerto Rico</a:t>
            </a:r>
          </a:p>
          <a:p>
            <a:pPr marL="11113" indent="0">
              <a:lnSpc>
                <a:spcPct val="90000"/>
              </a:lnSpc>
              <a:buNone/>
              <a:tabLst>
                <a:tab pos="1873250" algn="r"/>
                <a:tab pos="1995488" algn="l"/>
              </a:tabLst>
            </a:pPr>
            <a:r>
              <a:rPr lang="en-US" sz="2200" dirty="0">
                <a:ea typeface="ヒラギノ角ゴ Pro W3" charset="0"/>
                <a:cs typeface="Arial" charset="0"/>
              </a:rPr>
              <a:t>	109,000	Idaho</a:t>
            </a:r>
          </a:p>
          <a:p>
            <a:pPr marL="11113" indent="0">
              <a:lnSpc>
                <a:spcPct val="90000"/>
              </a:lnSpc>
              <a:buNone/>
              <a:tabLst>
                <a:tab pos="1873250" algn="r"/>
                <a:tab pos="1995488" algn="l"/>
              </a:tabLst>
            </a:pPr>
            <a:r>
              <a:rPr lang="en-US" sz="2200" dirty="0">
                <a:ea typeface="ヒラギノ角ゴ Pro W3" charset="0"/>
                <a:cs typeface="Arial" charset="0"/>
              </a:rPr>
              <a:t>	102,250	Nebraska</a:t>
            </a:r>
          </a:p>
          <a:p>
            <a:pPr marL="11113" indent="0">
              <a:lnSpc>
                <a:spcPct val="90000"/>
              </a:lnSpc>
              <a:buNone/>
              <a:tabLst>
                <a:tab pos="1873250" algn="r"/>
                <a:tab pos="1995488" algn="l"/>
              </a:tabLst>
            </a:pPr>
            <a:r>
              <a:rPr lang="en-US" sz="2200" dirty="0">
                <a:ea typeface="ヒラギノ角ゴ Pro W3" charset="0"/>
                <a:cs typeface="Arial" charset="0"/>
              </a:rPr>
              <a:t>	101,610	New Mexico</a:t>
            </a:r>
          </a:p>
          <a:p>
            <a:pPr marL="11113" indent="0">
              <a:lnSpc>
                <a:spcPct val="90000"/>
              </a:lnSpc>
              <a:buNone/>
              <a:tabLst>
                <a:tab pos="1873250" algn="r"/>
                <a:tab pos="1995488" algn="l"/>
              </a:tabLst>
            </a:pPr>
            <a:r>
              <a:rPr lang="en-US" sz="2200" dirty="0">
                <a:ea typeface="ヒラギノ角ゴ Pro W3" charset="0"/>
                <a:cs typeface="Arial" charset="0"/>
              </a:rPr>
              <a:t>	81,680	Mississippi</a:t>
            </a:r>
          </a:p>
          <a:p>
            <a:pPr marL="11113" indent="0">
              <a:lnSpc>
                <a:spcPct val="90000"/>
              </a:lnSpc>
              <a:buNone/>
              <a:tabLst>
                <a:tab pos="1873250" algn="r"/>
                <a:tab pos="1995488" algn="l"/>
              </a:tabLst>
            </a:pPr>
            <a:r>
              <a:rPr lang="en-US" sz="2200" dirty="0">
                <a:ea typeface="ヒラギノ角ゴ Pro W3" charset="0"/>
                <a:cs typeface="Arial" charset="0"/>
              </a:rPr>
              <a:t>	68,730	New Hampshire</a:t>
            </a:r>
          </a:p>
          <a:p>
            <a:pPr marL="11113" indent="0">
              <a:lnSpc>
                <a:spcPct val="90000"/>
              </a:lnSpc>
              <a:buNone/>
              <a:tabLst>
                <a:tab pos="1873250" algn="r"/>
                <a:tab pos="1995488" algn="l"/>
              </a:tabLst>
            </a:pPr>
            <a:r>
              <a:rPr lang="en-US" sz="2200" dirty="0">
                <a:ea typeface="ヒラギノ角ゴ Pro W3" charset="0"/>
                <a:cs typeface="Arial" charset="0"/>
              </a:rPr>
              <a:t>	64,700	Hawaii</a:t>
            </a:r>
          </a:p>
          <a:p>
            <a:pPr marL="11113" indent="0">
              <a:lnSpc>
                <a:spcPct val="90000"/>
              </a:lnSpc>
              <a:buNone/>
              <a:tabLst>
                <a:tab pos="1873250" algn="r"/>
                <a:tab pos="1995488" algn="l"/>
              </a:tabLst>
            </a:pPr>
            <a:r>
              <a:rPr lang="en-US" sz="2200" dirty="0">
                <a:ea typeface="ヒラギノ角ゴ Pro W3" charset="0"/>
                <a:cs typeface="Arial" charset="0"/>
              </a:rPr>
              <a:t>	61,950	Montana</a:t>
            </a:r>
          </a:p>
          <a:p>
            <a:pPr marL="11113" indent="0">
              <a:lnSpc>
                <a:spcPct val="90000"/>
              </a:lnSpc>
              <a:buNone/>
              <a:tabLst>
                <a:tab pos="1873250" algn="r"/>
                <a:tab pos="1995488" algn="l"/>
              </a:tabLst>
            </a:pPr>
            <a:r>
              <a:rPr lang="en-US" sz="2200" dirty="0">
                <a:ea typeface="ヒラギノ角ゴ Pro W3" charset="0"/>
                <a:cs typeface="Arial" charset="0"/>
              </a:rPr>
              <a:t>	61,390	North Dakota</a:t>
            </a:r>
          </a:p>
          <a:p>
            <a:pPr marL="11113" indent="0">
              <a:lnSpc>
                <a:spcPct val="90000"/>
              </a:lnSpc>
              <a:buNone/>
              <a:tabLst>
                <a:tab pos="1873250" algn="r"/>
                <a:tab pos="1995488" algn="l"/>
              </a:tabLst>
            </a:pPr>
            <a:r>
              <a:rPr lang="en-US" sz="2200" dirty="0">
                <a:ea typeface="ヒラギノ角ゴ Pro W3" charset="0"/>
                <a:cs typeface="Arial" charset="0"/>
              </a:rPr>
              <a:t>	57,930	District of Columbia</a:t>
            </a:r>
          </a:p>
          <a:p>
            <a:pPr marL="11113" indent="0">
              <a:lnSpc>
                <a:spcPct val="90000"/>
              </a:lnSpc>
              <a:buNone/>
              <a:tabLst>
                <a:tab pos="1873250" algn="r"/>
                <a:tab pos="1995488" algn="l"/>
              </a:tabLst>
            </a:pPr>
            <a:r>
              <a:rPr lang="en-US" sz="2200" dirty="0">
                <a:ea typeface="ヒラギノ角ゴ Pro W3" charset="0"/>
                <a:cs typeface="Arial" charset="0"/>
              </a:rPr>
              <a:t>	51,420	Rhode Island</a:t>
            </a:r>
          </a:p>
          <a:p>
            <a:pPr marL="11113" indent="0">
              <a:lnSpc>
                <a:spcPct val="90000"/>
              </a:lnSpc>
              <a:buNone/>
              <a:tabLst>
                <a:tab pos="1873250" algn="r"/>
                <a:tab pos="1995488" algn="l"/>
              </a:tabLst>
            </a:pPr>
            <a:r>
              <a:rPr lang="en-US" sz="2200" dirty="0">
                <a:ea typeface="ヒラギノ角ゴ Pro W3" charset="0"/>
                <a:cs typeface="Arial" charset="0"/>
              </a:rPr>
              <a:t>	40,900	Delaware</a:t>
            </a:r>
          </a:p>
          <a:p>
            <a:pPr marL="11113" indent="0">
              <a:lnSpc>
                <a:spcPct val="90000"/>
              </a:lnSpc>
              <a:buNone/>
              <a:tabLst>
                <a:tab pos="1873250" algn="r"/>
                <a:tab pos="1995488" algn="l"/>
              </a:tabLst>
            </a:pPr>
            <a:r>
              <a:rPr lang="en-US" sz="2200" dirty="0">
                <a:ea typeface="ヒラギノ角ゴ Pro W3" charset="0"/>
                <a:cs typeface="Arial" charset="0"/>
              </a:rPr>
              <a:t>	39,110	West Virginia</a:t>
            </a:r>
          </a:p>
          <a:p>
            <a:pPr marL="11113" indent="0">
              <a:lnSpc>
                <a:spcPct val="90000"/>
              </a:lnSpc>
              <a:buNone/>
              <a:tabLst>
                <a:tab pos="1873250" algn="r"/>
                <a:tab pos="1995488" algn="l"/>
              </a:tabLst>
            </a:pPr>
            <a:r>
              <a:rPr lang="en-US" sz="2200" dirty="0">
                <a:ea typeface="ヒラギノ角ゴ Pro W3" charset="0"/>
                <a:cs typeface="Arial" charset="0"/>
              </a:rPr>
              <a:t>	36,660	Wyoming</a:t>
            </a:r>
          </a:p>
          <a:p>
            <a:pPr marL="11113" indent="0">
              <a:lnSpc>
                <a:spcPct val="90000"/>
              </a:lnSpc>
              <a:buNone/>
              <a:tabLst>
                <a:tab pos="1873250" algn="r"/>
                <a:tab pos="1995488" algn="l"/>
              </a:tabLst>
            </a:pPr>
            <a:r>
              <a:rPr lang="en-US" sz="2200" dirty="0">
                <a:ea typeface="ヒラギノ角ゴ Pro W3" charset="0"/>
                <a:cs typeface="Arial" charset="0"/>
              </a:rPr>
              <a:t>	36,120	Alaska</a:t>
            </a:r>
          </a:p>
          <a:p>
            <a:pPr marL="11113" indent="0">
              <a:lnSpc>
                <a:spcPct val="90000"/>
              </a:lnSpc>
              <a:buNone/>
              <a:tabLst>
                <a:tab pos="1873250" algn="r"/>
                <a:tab pos="1995488" algn="l"/>
              </a:tabLst>
            </a:pPr>
            <a:r>
              <a:rPr lang="en-US" sz="2200" dirty="0">
                <a:ea typeface="ヒラギノ角ゴ Pro W3" charset="0"/>
                <a:cs typeface="Arial" charset="0"/>
              </a:rPr>
              <a:t>	33,260	South Dakota</a:t>
            </a:r>
          </a:p>
          <a:p>
            <a:pPr marL="11113" indent="0">
              <a:lnSpc>
                <a:spcPct val="90000"/>
              </a:lnSpc>
              <a:buNone/>
              <a:tabLst>
                <a:tab pos="1873250" algn="r"/>
                <a:tab pos="1995488" algn="l"/>
              </a:tabLst>
            </a:pPr>
            <a:r>
              <a:rPr lang="en-US" sz="2200" dirty="0">
                <a:ea typeface="ヒラギノ角ゴ Pro W3" charset="0"/>
                <a:cs typeface="Arial" charset="0"/>
              </a:rPr>
              <a:t>	30,900	Vermont</a:t>
            </a:r>
          </a:p>
          <a:p>
            <a:pPr marL="11113" indent="0">
              <a:lnSpc>
                <a:spcPct val="90000"/>
              </a:lnSpc>
              <a:buNone/>
              <a:tabLst>
                <a:tab pos="1873250" algn="r"/>
                <a:tab pos="1995488" algn="l"/>
              </a:tabLst>
            </a:pPr>
            <a:r>
              <a:rPr lang="en-US" sz="2200" dirty="0">
                <a:ea typeface="ヒラギノ角ゴ Pro W3" charset="0"/>
                <a:cs typeface="Arial" charset="0"/>
              </a:rPr>
              <a:t>	15,000	Maine</a:t>
            </a:r>
          </a:p>
          <a:p>
            <a:pPr marL="11113" indent="0">
              <a:lnSpc>
                <a:spcPct val="90000"/>
              </a:lnSpc>
              <a:buNone/>
              <a:tabLst>
                <a:tab pos="1873250" algn="r"/>
                <a:tab pos="1995488" algn="l"/>
              </a:tabLst>
            </a:pPr>
            <a:r>
              <a:rPr lang="en-US" sz="2200" dirty="0">
                <a:ea typeface="ヒラギノ角ゴ Pro W3" charset="0"/>
                <a:cs typeface="Arial" charset="0"/>
              </a:rPr>
              <a:t>	11,240	Guam</a:t>
            </a:r>
          </a:p>
          <a:p>
            <a:pPr marL="11113" indent="0">
              <a:lnSpc>
                <a:spcPct val="90000"/>
              </a:lnSpc>
              <a:buNone/>
              <a:tabLst>
                <a:tab pos="1873250" algn="r"/>
                <a:tab pos="1995488" algn="l"/>
              </a:tabLst>
            </a:pPr>
            <a:r>
              <a:rPr lang="en-US" sz="2200" dirty="0">
                <a:ea typeface="ヒラギノ角ゴ Pro W3" charset="0"/>
                <a:cs typeface="Arial" charset="0"/>
              </a:rPr>
              <a:t>	70	Virgin Islands</a:t>
            </a:r>
          </a:p>
        </p:txBody>
      </p:sp>
      <p:sp>
        <p:nvSpPr>
          <p:cNvPr id="1336323" name="Rectangle 3"/>
          <p:cNvSpPr>
            <a:spLocks noChangeArrowheads="1"/>
          </p:cNvSpPr>
          <p:nvPr/>
        </p:nvSpPr>
        <p:spPr bwMode="auto">
          <a:xfrm>
            <a:off x="3733800" y="1466850"/>
            <a:ext cx="5410200" cy="430887"/>
          </a:xfrm>
          <a:prstGeom prst="rect">
            <a:avLst/>
          </a:prstGeom>
          <a:noFill/>
          <a:ln w="9525">
            <a:noFill/>
            <a:miter lim="800000"/>
            <a:headEnd/>
            <a:tailEnd/>
          </a:ln>
          <a:effectLst/>
        </p:spPr>
        <p:txBody>
          <a:bodyPr>
            <a:spAutoFit/>
          </a:bodyPr>
          <a:lstStyle/>
          <a:p>
            <a:pPr algn="ctr">
              <a:tabLst>
                <a:tab pos="1201738" algn="r"/>
                <a:tab pos="1371600" algn="l"/>
              </a:tabLst>
              <a:defRPr/>
            </a:pPr>
            <a:r>
              <a:rPr lang="en-US" sz="2200" b="1" u="sng" dirty="0">
                <a:effectLst>
                  <a:outerShdw blurRad="38100" dist="38100" dir="2700000" algn="tl">
                    <a:srgbClr val="DDDDDD"/>
                  </a:outerShdw>
                </a:effectLst>
              </a:rPr>
              <a:t>% </a:t>
            </a:r>
            <a:r>
              <a:rPr lang="en-US" sz="2200" b="1" u="sng" dirty="0" smtClean="0">
                <a:effectLst>
                  <a:outerShdw blurRad="38100" dist="38100" dir="2700000" algn="tl">
                    <a:srgbClr val="DDDDDD"/>
                  </a:outerShdw>
                </a:effectLst>
              </a:rPr>
              <a:t>Change</a:t>
            </a:r>
            <a:endParaRPr lang="en-US" sz="2200" b="1" u="sng" dirty="0">
              <a:effectLst>
                <a:outerShdw blurRad="38100" dist="38100" dir="2700000" algn="tl">
                  <a:srgbClr val="DDDDDD"/>
                </a:outerShdw>
              </a:effectLst>
            </a:endParaRPr>
          </a:p>
        </p:txBody>
      </p:sp>
      <p:sp>
        <p:nvSpPr>
          <p:cNvPr id="81924" name="Rectangle 115"/>
          <p:cNvSpPr>
            <a:spLocks noChangeArrowheads="1"/>
          </p:cNvSpPr>
          <p:nvPr/>
        </p:nvSpPr>
        <p:spPr bwMode="auto">
          <a:xfrm>
            <a:off x="4267200" y="1905000"/>
            <a:ext cx="4953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tabLst>
                <a:tab pos="1828800" algn="r"/>
                <a:tab pos="1947863" algn="l"/>
              </a:tabLst>
            </a:pPr>
            <a:r>
              <a:rPr lang="en-US" sz="2200" dirty="0"/>
              <a:t>	24.3	Utah</a:t>
            </a:r>
          </a:p>
          <a:p>
            <a:pPr>
              <a:spcBef>
                <a:spcPct val="20000"/>
              </a:spcBef>
              <a:tabLst>
                <a:tab pos="1828800" algn="r"/>
                <a:tab pos="1947863" algn="l"/>
              </a:tabLst>
            </a:pPr>
            <a:r>
              <a:rPr lang="en-US" sz="2200" dirty="0"/>
              <a:t>	</a:t>
            </a:r>
            <a:r>
              <a:rPr lang="en-US" sz="2200" dirty="0">
                <a:solidFill>
                  <a:srgbClr val="0000FF"/>
                </a:solidFill>
              </a:rPr>
              <a:t>21.8	Arizona</a:t>
            </a:r>
          </a:p>
          <a:p>
            <a:pPr>
              <a:spcBef>
                <a:spcPct val="20000"/>
              </a:spcBef>
              <a:tabLst>
                <a:tab pos="1828800" algn="r"/>
                <a:tab pos="1947863" algn="l"/>
              </a:tabLst>
            </a:pPr>
            <a:r>
              <a:rPr lang="en-US" sz="2200" dirty="0">
                <a:solidFill>
                  <a:srgbClr val="0000FF"/>
                </a:solidFill>
              </a:rPr>
              <a:t>	21.3	Texas</a:t>
            </a:r>
          </a:p>
          <a:p>
            <a:pPr>
              <a:spcBef>
                <a:spcPct val="20000"/>
              </a:spcBef>
              <a:tabLst>
                <a:tab pos="1828800" algn="r"/>
                <a:tab pos="1947863" algn="l"/>
              </a:tabLst>
            </a:pPr>
            <a:r>
              <a:rPr lang="en-US" sz="2200" dirty="0">
                <a:solidFill>
                  <a:srgbClr val="0000FF"/>
                </a:solidFill>
              </a:rPr>
              <a:t>	</a:t>
            </a:r>
            <a:r>
              <a:rPr lang="en-US" sz="2200" dirty="0" smtClean="0">
                <a:solidFill>
                  <a:srgbClr val="0000FF"/>
                </a:solidFill>
              </a:rPr>
              <a:t>21.0</a:t>
            </a:r>
            <a:r>
              <a:rPr lang="en-US" sz="2200" dirty="0">
                <a:solidFill>
                  <a:srgbClr val="0000FF"/>
                </a:solidFill>
              </a:rPr>
              <a:t>	Colorado</a:t>
            </a:r>
          </a:p>
          <a:p>
            <a:pPr>
              <a:spcBef>
                <a:spcPct val="20000"/>
              </a:spcBef>
              <a:tabLst>
                <a:tab pos="1828800" algn="r"/>
                <a:tab pos="1947863" algn="l"/>
              </a:tabLst>
            </a:pPr>
            <a:r>
              <a:rPr lang="en-US" sz="2200" dirty="0"/>
              <a:t>	19.1	Guam</a:t>
            </a:r>
          </a:p>
          <a:p>
            <a:pPr>
              <a:spcBef>
                <a:spcPct val="20000"/>
              </a:spcBef>
              <a:tabLst>
                <a:tab pos="1828800" algn="r"/>
                <a:tab pos="1947863" algn="l"/>
              </a:tabLst>
            </a:pPr>
            <a:r>
              <a:rPr lang="en-US" sz="2200" dirty="0"/>
              <a:t>	</a:t>
            </a:r>
            <a:r>
              <a:rPr lang="en-US" sz="2200" dirty="0">
                <a:solidFill>
                  <a:srgbClr val="0000FF"/>
                </a:solidFill>
              </a:rPr>
              <a:t>17.3	Washington</a:t>
            </a:r>
          </a:p>
          <a:p>
            <a:pPr>
              <a:spcBef>
                <a:spcPct val="20000"/>
              </a:spcBef>
              <a:tabLst>
                <a:tab pos="1828800" algn="r"/>
                <a:tab pos="1947863" algn="l"/>
              </a:tabLst>
            </a:pPr>
            <a:r>
              <a:rPr lang="en-US" sz="2200" dirty="0">
                <a:solidFill>
                  <a:srgbClr val="0000FF"/>
                </a:solidFill>
              </a:rPr>
              <a:t>	16.7	Florida</a:t>
            </a:r>
          </a:p>
          <a:p>
            <a:pPr>
              <a:spcBef>
                <a:spcPct val="20000"/>
              </a:spcBef>
              <a:tabLst>
                <a:tab pos="1828800" algn="r"/>
                <a:tab pos="1947863" algn="l"/>
              </a:tabLst>
            </a:pPr>
            <a:r>
              <a:rPr lang="en-US" sz="2200" dirty="0">
                <a:solidFill>
                  <a:srgbClr val="0000FF"/>
                </a:solidFill>
              </a:rPr>
              <a:t>	16.3	Georgia</a:t>
            </a:r>
          </a:p>
          <a:p>
            <a:pPr>
              <a:spcBef>
                <a:spcPct val="20000"/>
              </a:spcBef>
              <a:tabLst>
                <a:tab pos="1828800" algn="r"/>
                <a:tab pos="1947863" algn="l"/>
              </a:tabLst>
            </a:pPr>
            <a:r>
              <a:rPr lang="en-US" sz="2200" dirty="0"/>
              <a:t>	16.2	Idaho</a:t>
            </a:r>
          </a:p>
          <a:p>
            <a:pPr>
              <a:spcBef>
                <a:spcPct val="20000"/>
              </a:spcBef>
              <a:tabLst>
                <a:tab pos="1828800" algn="r"/>
                <a:tab pos="1947863" algn="l"/>
              </a:tabLst>
            </a:pPr>
            <a:r>
              <a:rPr lang="en-US" sz="2200" dirty="0"/>
              <a:t>	15.4	Oregon</a:t>
            </a:r>
          </a:p>
          <a:p>
            <a:pPr>
              <a:spcBef>
                <a:spcPct val="20000"/>
              </a:spcBef>
              <a:tabLst>
                <a:tab pos="1828800" algn="r"/>
                <a:tab pos="1947863" algn="l"/>
              </a:tabLst>
            </a:pPr>
            <a:r>
              <a:rPr lang="en-US" sz="2200" dirty="0"/>
              <a:t>	</a:t>
            </a:r>
            <a:r>
              <a:rPr lang="en-US" sz="2200" dirty="0">
                <a:solidFill>
                  <a:srgbClr val="0000FF"/>
                </a:solidFill>
              </a:rPr>
              <a:t>14.9	California</a:t>
            </a:r>
          </a:p>
          <a:p>
            <a:pPr>
              <a:spcBef>
                <a:spcPct val="20000"/>
              </a:spcBef>
              <a:tabLst>
                <a:tab pos="1828800" algn="r"/>
                <a:tab pos="1947863" algn="l"/>
              </a:tabLst>
            </a:pPr>
            <a:r>
              <a:rPr lang="en-US" sz="2200" dirty="0"/>
              <a:t>	13.8	Nevada</a:t>
            </a:r>
          </a:p>
          <a:p>
            <a:pPr>
              <a:spcBef>
                <a:spcPct val="20000"/>
              </a:spcBef>
              <a:tabLst>
                <a:tab pos="1828800" algn="r"/>
                <a:tab pos="1947863" algn="l"/>
              </a:tabLst>
            </a:pPr>
            <a:r>
              <a:rPr lang="en-US" sz="2200" dirty="0"/>
              <a:t>	13.5	Virginia</a:t>
            </a:r>
          </a:p>
          <a:p>
            <a:pPr>
              <a:spcBef>
                <a:spcPct val="20000"/>
              </a:spcBef>
              <a:tabLst>
                <a:tab pos="1828800" algn="r"/>
                <a:tab pos="1947863" algn="l"/>
              </a:tabLst>
            </a:pPr>
            <a:r>
              <a:rPr lang="en-US" sz="2200" dirty="0"/>
              <a:t>	13.2	Tennessee</a:t>
            </a:r>
          </a:p>
          <a:p>
            <a:pPr>
              <a:spcBef>
                <a:spcPct val="20000"/>
              </a:spcBef>
              <a:tabLst>
                <a:tab pos="1828800" algn="r"/>
                <a:tab pos="1947863" algn="l"/>
              </a:tabLst>
            </a:pPr>
            <a:r>
              <a:rPr lang="en-US" sz="2200" dirty="0"/>
              <a:t>	</a:t>
            </a:r>
            <a:r>
              <a:rPr lang="en-US" sz="2200" dirty="0" smtClean="0"/>
              <a:t>13.0</a:t>
            </a:r>
            <a:r>
              <a:rPr lang="en-US" sz="2200" dirty="0"/>
              <a:t>	Louisiana</a:t>
            </a:r>
          </a:p>
          <a:p>
            <a:pPr>
              <a:spcBef>
                <a:spcPct val="20000"/>
              </a:spcBef>
              <a:tabLst>
                <a:tab pos="1828800" algn="r"/>
                <a:tab pos="1947863" algn="l"/>
              </a:tabLst>
            </a:pPr>
            <a:r>
              <a:rPr lang="en-US" sz="2200" dirty="0"/>
              <a:t>	12.9	North Carolina</a:t>
            </a:r>
          </a:p>
          <a:p>
            <a:pPr>
              <a:spcBef>
                <a:spcPct val="20000"/>
              </a:spcBef>
              <a:tabLst>
                <a:tab pos="1828800" algn="r"/>
                <a:tab pos="1947863" algn="l"/>
              </a:tabLst>
            </a:pPr>
            <a:r>
              <a:rPr lang="en-US" sz="2200" dirty="0"/>
              <a:t>	12.8	Montana</a:t>
            </a:r>
          </a:p>
          <a:p>
            <a:pPr>
              <a:spcBef>
                <a:spcPct val="20000"/>
              </a:spcBef>
              <a:tabLst>
                <a:tab pos="1828800" algn="r"/>
                <a:tab pos="1947863" algn="l"/>
              </a:tabLst>
            </a:pPr>
            <a:r>
              <a:rPr lang="en-US" sz="2200" dirty="0"/>
              <a:t>	12.8	North Dakota</a:t>
            </a:r>
          </a:p>
          <a:p>
            <a:pPr>
              <a:spcBef>
                <a:spcPct val="20000"/>
              </a:spcBef>
              <a:tabLst>
                <a:tab pos="1828800" algn="r"/>
                <a:tab pos="1947863" algn="l"/>
              </a:tabLst>
            </a:pPr>
            <a:r>
              <a:rPr lang="en-US" sz="2200" dirty="0"/>
              <a:t>	12.2	Wyoming</a:t>
            </a:r>
          </a:p>
          <a:p>
            <a:pPr>
              <a:spcBef>
                <a:spcPct val="20000"/>
              </a:spcBef>
              <a:tabLst>
                <a:tab pos="1828800" algn="r"/>
                <a:tab pos="1947863" algn="l"/>
              </a:tabLst>
            </a:pPr>
            <a:r>
              <a:rPr lang="en-US" sz="2200" dirty="0"/>
              <a:t>	</a:t>
            </a:r>
            <a:r>
              <a:rPr lang="en-US" sz="2200" dirty="0" smtClean="0"/>
              <a:t>12.0</a:t>
            </a:r>
            <a:r>
              <a:rPr lang="en-US" sz="2200" dirty="0"/>
              <a:t>	New Mexico</a:t>
            </a:r>
          </a:p>
          <a:p>
            <a:pPr>
              <a:spcBef>
                <a:spcPct val="20000"/>
              </a:spcBef>
              <a:tabLst>
                <a:tab pos="1828800" algn="r"/>
                <a:tab pos="1947863" algn="l"/>
              </a:tabLst>
            </a:pPr>
            <a:r>
              <a:rPr lang="en-US" sz="2200" dirty="0"/>
              <a:t>	11.9	Indiana</a:t>
            </a:r>
          </a:p>
          <a:p>
            <a:pPr>
              <a:spcBef>
                <a:spcPct val="20000"/>
              </a:spcBef>
              <a:tabLst>
                <a:tab pos="1828800" algn="r"/>
                <a:tab pos="1947863" algn="l"/>
              </a:tabLst>
            </a:pPr>
            <a:r>
              <a:rPr lang="en-US" sz="2200" dirty="0"/>
              <a:t>	11.6	Kentucky</a:t>
            </a:r>
          </a:p>
          <a:p>
            <a:pPr>
              <a:spcBef>
                <a:spcPct val="20000"/>
              </a:spcBef>
              <a:tabLst>
                <a:tab pos="1828800" algn="r"/>
                <a:tab pos="1947863" algn="l"/>
              </a:tabLst>
            </a:pPr>
            <a:r>
              <a:rPr lang="en-US" sz="2200" dirty="0"/>
              <a:t>	11.5	South Carolina</a:t>
            </a:r>
          </a:p>
          <a:p>
            <a:pPr>
              <a:spcBef>
                <a:spcPct val="20000"/>
              </a:spcBef>
              <a:tabLst>
                <a:tab pos="1828800" algn="r"/>
                <a:tab pos="1947863" algn="l"/>
              </a:tabLst>
            </a:pPr>
            <a:r>
              <a:rPr lang="en-US" sz="2200" dirty="0"/>
              <a:t>	11.3	Massachusetts</a:t>
            </a:r>
          </a:p>
          <a:p>
            <a:pPr>
              <a:spcBef>
                <a:spcPct val="20000"/>
              </a:spcBef>
              <a:tabLst>
                <a:tab pos="1828800" algn="r"/>
                <a:tab pos="1947863" algn="l"/>
              </a:tabLst>
            </a:pPr>
            <a:r>
              <a:rPr lang="en-US" sz="2200" dirty="0"/>
              <a:t>	11.3	Kansas</a:t>
            </a:r>
          </a:p>
          <a:p>
            <a:pPr>
              <a:spcBef>
                <a:spcPct val="20000"/>
              </a:spcBef>
              <a:tabLst>
                <a:tab pos="1828800" algn="r"/>
                <a:tab pos="1947863" algn="l"/>
              </a:tabLst>
            </a:pPr>
            <a:r>
              <a:rPr lang="en-US" sz="2200" dirty="0"/>
              <a:t>	11.2	Iowa</a:t>
            </a:r>
          </a:p>
          <a:p>
            <a:pPr>
              <a:spcBef>
                <a:spcPct val="20000"/>
              </a:spcBef>
              <a:tabLst>
                <a:tab pos="1828800" algn="r"/>
                <a:tab pos="1947863" algn="l"/>
              </a:tabLst>
            </a:pPr>
            <a:r>
              <a:rPr lang="en-US" sz="2200" dirty="0"/>
              <a:t>	11.1	New York</a:t>
            </a:r>
          </a:p>
          <a:p>
            <a:pPr>
              <a:spcBef>
                <a:spcPct val="20000"/>
              </a:spcBef>
              <a:tabLst>
                <a:tab pos="1828800" algn="r"/>
                <a:tab pos="1947863" algn="l"/>
              </a:tabLst>
            </a:pPr>
            <a:r>
              <a:rPr lang="en-US" sz="2200" dirty="0"/>
              <a:t>	10.8	 United States</a:t>
            </a:r>
          </a:p>
          <a:p>
            <a:pPr>
              <a:spcBef>
                <a:spcPct val="20000"/>
              </a:spcBef>
              <a:tabLst>
                <a:tab pos="1828800" algn="r"/>
                <a:tab pos="1947863" algn="l"/>
              </a:tabLst>
            </a:pPr>
            <a:r>
              <a:rPr lang="en-US" sz="2200" dirty="0"/>
              <a:t>	10.8	Alaska</a:t>
            </a:r>
          </a:p>
          <a:p>
            <a:pPr>
              <a:spcBef>
                <a:spcPct val="20000"/>
              </a:spcBef>
              <a:tabLst>
                <a:tab pos="1828800" algn="r"/>
                <a:tab pos="1947863" algn="l"/>
              </a:tabLst>
            </a:pPr>
            <a:r>
              <a:rPr lang="en-US" sz="2200" dirty="0"/>
              <a:t>	10.5	Arkansas</a:t>
            </a:r>
          </a:p>
          <a:p>
            <a:pPr>
              <a:spcBef>
                <a:spcPct val="20000"/>
              </a:spcBef>
              <a:tabLst>
                <a:tab pos="1828800" algn="r"/>
                <a:tab pos="1947863" algn="l"/>
              </a:tabLst>
            </a:pPr>
            <a:r>
              <a:rPr lang="en-US" sz="2200" dirty="0"/>
              <a:t>	10.4	Alabama</a:t>
            </a:r>
          </a:p>
          <a:p>
            <a:pPr>
              <a:spcBef>
                <a:spcPct val="20000"/>
              </a:spcBef>
              <a:tabLst>
                <a:tab pos="1828800" algn="r"/>
                <a:tab pos="1947863" algn="l"/>
              </a:tabLst>
            </a:pPr>
            <a:r>
              <a:rPr lang="en-US" sz="2200" dirty="0"/>
              <a:t>	10.4	Rhode Island</a:t>
            </a:r>
          </a:p>
          <a:p>
            <a:pPr>
              <a:spcBef>
                <a:spcPct val="20000"/>
              </a:spcBef>
              <a:tabLst>
                <a:tab pos="1828800" algn="r"/>
                <a:tab pos="1947863" algn="l"/>
              </a:tabLst>
            </a:pPr>
            <a:r>
              <a:rPr lang="en-US" sz="2200" dirty="0"/>
              <a:t>	10.3	Puerto Rico</a:t>
            </a:r>
          </a:p>
          <a:p>
            <a:pPr>
              <a:spcBef>
                <a:spcPct val="20000"/>
              </a:spcBef>
              <a:tabLst>
                <a:tab pos="1828800" algn="r"/>
                <a:tab pos="1947863" algn="l"/>
              </a:tabLst>
            </a:pPr>
            <a:r>
              <a:rPr lang="en-US" sz="2200" dirty="0"/>
              <a:t>	10.3	New Hampshire</a:t>
            </a:r>
          </a:p>
          <a:p>
            <a:pPr>
              <a:spcBef>
                <a:spcPct val="20000"/>
              </a:spcBef>
              <a:tabLst>
                <a:tab pos="1828800" algn="r"/>
                <a:tab pos="1947863" algn="l"/>
              </a:tabLst>
            </a:pPr>
            <a:r>
              <a:rPr lang="en-US" sz="2200" dirty="0"/>
              <a:t>	</a:t>
            </a:r>
            <a:r>
              <a:rPr lang="en-US" sz="2200" dirty="0" smtClean="0"/>
              <a:t>10.0</a:t>
            </a:r>
            <a:r>
              <a:rPr lang="en-US" sz="2200" dirty="0"/>
              <a:t>	Oklahoma</a:t>
            </a:r>
          </a:p>
          <a:p>
            <a:pPr>
              <a:spcBef>
                <a:spcPct val="20000"/>
              </a:spcBef>
              <a:tabLst>
                <a:tab pos="1828800" algn="r"/>
                <a:tab pos="1947863" algn="l"/>
              </a:tabLst>
            </a:pPr>
            <a:r>
              <a:rPr lang="en-US" sz="2200" dirty="0"/>
              <a:t>	9.7	Hawaii</a:t>
            </a:r>
          </a:p>
          <a:p>
            <a:pPr>
              <a:spcBef>
                <a:spcPct val="20000"/>
              </a:spcBef>
              <a:tabLst>
                <a:tab pos="1828800" algn="r"/>
                <a:tab pos="1947863" algn="l"/>
              </a:tabLst>
            </a:pPr>
            <a:r>
              <a:rPr lang="en-US" sz="2200" dirty="0"/>
              <a:t>	9.5	Nebraska</a:t>
            </a:r>
          </a:p>
          <a:p>
            <a:pPr>
              <a:spcBef>
                <a:spcPct val="20000"/>
              </a:spcBef>
              <a:tabLst>
                <a:tab pos="1828800" algn="r"/>
                <a:tab pos="1947863" algn="l"/>
              </a:tabLst>
            </a:pPr>
            <a:r>
              <a:rPr lang="en-US" sz="2200" dirty="0"/>
              <a:t>	9.4	Connecticut</a:t>
            </a:r>
          </a:p>
          <a:p>
            <a:pPr>
              <a:spcBef>
                <a:spcPct val="20000"/>
              </a:spcBef>
              <a:tabLst>
                <a:tab pos="1828800" algn="r"/>
                <a:tab pos="1947863" algn="l"/>
              </a:tabLst>
            </a:pPr>
            <a:r>
              <a:rPr lang="en-US" sz="2200" dirty="0"/>
              <a:t>	9.3	Delaware</a:t>
            </a:r>
          </a:p>
          <a:p>
            <a:pPr>
              <a:spcBef>
                <a:spcPct val="20000"/>
              </a:spcBef>
              <a:tabLst>
                <a:tab pos="1828800" algn="r"/>
                <a:tab pos="1947863" algn="l"/>
              </a:tabLst>
            </a:pPr>
            <a:r>
              <a:rPr lang="en-US" sz="2200" dirty="0"/>
              <a:t>	8.7	Michigan</a:t>
            </a:r>
          </a:p>
          <a:p>
            <a:pPr>
              <a:spcBef>
                <a:spcPct val="20000"/>
              </a:spcBef>
              <a:tabLst>
                <a:tab pos="1828800" algn="r"/>
                <a:tab pos="1947863" algn="l"/>
              </a:tabLst>
            </a:pPr>
            <a:r>
              <a:rPr lang="en-US" sz="2200" dirty="0"/>
              <a:t>	8.6	Missouri</a:t>
            </a:r>
          </a:p>
          <a:p>
            <a:pPr>
              <a:spcBef>
                <a:spcPct val="20000"/>
              </a:spcBef>
              <a:tabLst>
                <a:tab pos="1828800" algn="r"/>
                <a:tab pos="1947863" algn="l"/>
              </a:tabLst>
            </a:pPr>
            <a:r>
              <a:rPr lang="en-US" sz="2200" dirty="0"/>
              <a:t>	8.5	Vermont</a:t>
            </a:r>
          </a:p>
          <a:p>
            <a:pPr>
              <a:spcBef>
                <a:spcPct val="20000"/>
              </a:spcBef>
              <a:tabLst>
                <a:tab pos="1828800" algn="r"/>
                <a:tab pos="1947863" algn="l"/>
              </a:tabLst>
            </a:pPr>
            <a:r>
              <a:rPr lang="en-US" sz="2200" dirty="0"/>
              <a:t>	8.3	Illinois</a:t>
            </a:r>
          </a:p>
          <a:p>
            <a:pPr>
              <a:spcBef>
                <a:spcPct val="20000"/>
              </a:spcBef>
              <a:tabLst>
                <a:tab pos="1828800" algn="r"/>
                <a:tab pos="1947863" algn="l"/>
              </a:tabLst>
            </a:pPr>
            <a:r>
              <a:rPr lang="en-US" sz="2200" dirty="0"/>
              <a:t>	8.3	Ohio</a:t>
            </a:r>
          </a:p>
          <a:p>
            <a:pPr>
              <a:spcBef>
                <a:spcPct val="20000"/>
              </a:spcBef>
              <a:tabLst>
                <a:tab pos="1828800" algn="r"/>
                <a:tab pos="1947863" algn="l"/>
              </a:tabLst>
            </a:pPr>
            <a:r>
              <a:rPr lang="en-US" sz="2200" dirty="0"/>
              <a:t>	7.7	Pennsylvania</a:t>
            </a:r>
          </a:p>
          <a:p>
            <a:pPr>
              <a:spcBef>
                <a:spcPct val="20000"/>
              </a:spcBef>
              <a:tabLst>
                <a:tab pos="1828800" algn="r"/>
                <a:tab pos="1947863" algn="l"/>
              </a:tabLst>
            </a:pPr>
            <a:r>
              <a:rPr lang="en-US" sz="2200" dirty="0"/>
              <a:t>	7.7	District of Columbia</a:t>
            </a:r>
          </a:p>
          <a:p>
            <a:pPr>
              <a:spcBef>
                <a:spcPct val="20000"/>
              </a:spcBef>
              <a:tabLst>
                <a:tab pos="1828800" algn="r"/>
                <a:tab pos="1947863" algn="l"/>
              </a:tabLst>
            </a:pPr>
            <a:r>
              <a:rPr lang="en-US" sz="2200" dirty="0"/>
              <a:t>	7.5	New Jersey</a:t>
            </a:r>
          </a:p>
          <a:p>
            <a:pPr>
              <a:spcBef>
                <a:spcPct val="20000"/>
              </a:spcBef>
              <a:tabLst>
                <a:tab pos="1828800" algn="r"/>
                <a:tab pos="1947863" algn="l"/>
              </a:tabLst>
            </a:pPr>
            <a:r>
              <a:rPr lang="en-US" sz="2200" dirty="0"/>
              <a:t>	7.1	Wisconsin</a:t>
            </a:r>
          </a:p>
          <a:p>
            <a:pPr>
              <a:spcBef>
                <a:spcPct val="20000"/>
              </a:spcBef>
              <a:tabLst>
                <a:tab pos="1828800" algn="r"/>
                <a:tab pos="1947863" algn="l"/>
              </a:tabLst>
            </a:pPr>
            <a:r>
              <a:rPr lang="en-US" sz="2200" dirty="0"/>
              <a:t>	7	Minnesota</a:t>
            </a:r>
          </a:p>
          <a:p>
            <a:pPr>
              <a:spcBef>
                <a:spcPct val="20000"/>
              </a:spcBef>
              <a:tabLst>
                <a:tab pos="1828800" algn="r"/>
                <a:tab pos="1947863" algn="l"/>
              </a:tabLst>
            </a:pPr>
            <a:r>
              <a:rPr lang="en-US" sz="2200" dirty="0"/>
              <a:t>	7	Mississippi</a:t>
            </a:r>
          </a:p>
          <a:p>
            <a:pPr>
              <a:spcBef>
                <a:spcPct val="20000"/>
              </a:spcBef>
              <a:tabLst>
                <a:tab pos="1828800" algn="r"/>
                <a:tab pos="1947863" algn="l"/>
              </a:tabLst>
            </a:pPr>
            <a:r>
              <a:rPr lang="en-US" sz="2200" dirty="0"/>
              <a:t>	7	South Dakota</a:t>
            </a:r>
          </a:p>
          <a:p>
            <a:pPr>
              <a:spcBef>
                <a:spcPct val="20000"/>
              </a:spcBef>
              <a:tabLst>
                <a:tab pos="1828800" algn="r"/>
                <a:tab pos="1947863" algn="l"/>
              </a:tabLst>
            </a:pPr>
            <a:r>
              <a:rPr lang="en-US" sz="2200" dirty="0"/>
              <a:t>	6.5	Maryland</a:t>
            </a:r>
          </a:p>
          <a:p>
            <a:pPr>
              <a:spcBef>
                <a:spcPct val="20000"/>
              </a:spcBef>
              <a:tabLst>
                <a:tab pos="1828800" algn="r"/>
                <a:tab pos="1947863" algn="l"/>
              </a:tabLst>
            </a:pPr>
            <a:r>
              <a:rPr lang="en-US" sz="2200" dirty="0"/>
              <a:t>	5	West Virginia</a:t>
            </a:r>
          </a:p>
          <a:p>
            <a:pPr>
              <a:spcBef>
                <a:spcPct val="20000"/>
              </a:spcBef>
              <a:tabLst>
                <a:tab pos="1828800" algn="r"/>
                <a:tab pos="1947863" algn="l"/>
              </a:tabLst>
            </a:pPr>
            <a:r>
              <a:rPr lang="en-US" sz="2200" dirty="0"/>
              <a:t>	2.3	Maine</a:t>
            </a:r>
          </a:p>
          <a:p>
            <a:pPr>
              <a:spcBef>
                <a:spcPct val="20000"/>
              </a:spcBef>
              <a:tabLst>
                <a:tab pos="1828800" algn="r"/>
                <a:tab pos="1947863" algn="l"/>
              </a:tabLst>
            </a:pPr>
            <a:r>
              <a:rPr lang="en-US" sz="2200" dirty="0"/>
              <a:t>	0.2	Virgin Islands</a:t>
            </a:r>
          </a:p>
        </p:txBody>
      </p:sp>
      <p:sp>
        <p:nvSpPr>
          <p:cNvPr id="2" name="Rectangle 1"/>
          <p:cNvSpPr/>
          <p:nvPr/>
        </p:nvSpPr>
        <p:spPr>
          <a:xfrm>
            <a:off x="1877864" y="1466850"/>
            <a:ext cx="2190023" cy="397032"/>
          </a:xfrm>
          <a:prstGeom prst="rect">
            <a:avLst/>
          </a:prstGeom>
        </p:spPr>
        <p:txBody>
          <a:bodyPr wrap="none">
            <a:spAutoFit/>
          </a:bodyPr>
          <a:lstStyle/>
          <a:p>
            <a:pPr algn="ctr">
              <a:lnSpc>
                <a:spcPct val="90000"/>
              </a:lnSpc>
              <a:tabLst>
                <a:tab pos="1828800" algn="r"/>
                <a:tab pos="1947863" algn="l"/>
              </a:tabLst>
            </a:pPr>
            <a:r>
              <a:rPr lang="en-US" sz="2200" b="1" u="sng" dirty="0">
                <a:ea typeface="ヒラギノ角ゴ Pro W3" charset="0"/>
                <a:cs typeface="Arial" charset="0"/>
              </a:rPr>
              <a:t>Numeric Change</a:t>
            </a:r>
          </a:p>
        </p:txBody>
      </p:sp>
    </p:spTree>
    <p:extLst>
      <p:ext uri="{BB962C8B-B14F-4D97-AF65-F5344CB8AC3E}">
        <p14:creationId xmlns:p14="http://schemas.microsoft.com/office/powerpoint/2010/main" val="18003207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Motorcycle Mechanics</a:t>
            </a:r>
            <a:endParaRPr lang="en-US" dirty="0"/>
          </a:p>
        </p:txBody>
      </p:sp>
      <p:sp>
        <p:nvSpPr>
          <p:cNvPr id="3" name="Content Placeholder 2"/>
          <p:cNvSpPr>
            <a:spLocks noGrp="1"/>
          </p:cNvSpPr>
          <p:nvPr>
            <p:ph idx="1"/>
          </p:nvPr>
        </p:nvSpPr>
        <p:spPr>
          <a:xfrm>
            <a:off x="457200" y="1447800"/>
            <a:ext cx="3810000" cy="5943600"/>
          </a:xfrm>
        </p:spPr>
        <p:txBody>
          <a:bodyPr>
            <a:noAutofit/>
          </a:bodyPr>
          <a:lstStyle/>
          <a:p>
            <a:pPr marL="0" indent="0">
              <a:buNone/>
              <a:tabLst>
                <a:tab pos="784225" algn="r"/>
                <a:tab pos="895350" algn="l"/>
              </a:tabLst>
            </a:pPr>
            <a:r>
              <a:rPr lang="en-US" sz="2000" b="1" u="sng" dirty="0" smtClean="0"/>
              <a:t>Where they were in 2012</a:t>
            </a:r>
          </a:p>
          <a:p>
            <a:pPr marL="0" indent="0">
              <a:buNone/>
              <a:tabLst>
                <a:tab pos="784225" algn="r"/>
                <a:tab pos="895350" algn="l"/>
              </a:tabLst>
            </a:pPr>
            <a:r>
              <a:rPr lang="en-US" sz="2000" dirty="0"/>
              <a:t>	</a:t>
            </a:r>
            <a:r>
              <a:rPr lang="en-US" sz="2000" dirty="0" smtClean="0"/>
              <a:t>16,800</a:t>
            </a:r>
            <a:r>
              <a:rPr lang="en-US" sz="2000" dirty="0"/>
              <a:t>	 United States</a:t>
            </a:r>
          </a:p>
          <a:p>
            <a:pPr marL="0" indent="0">
              <a:buNone/>
              <a:tabLst>
                <a:tab pos="784225" algn="r"/>
                <a:tab pos="895350" algn="l"/>
              </a:tabLst>
            </a:pPr>
            <a:r>
              <a:rPr lang="en-US" sz="2000" dirty="0"/>
              <a:t>	1500	California</a:t>
            </a:r>
          </a:p>
          <a:p>
            <a:pPr marL="0" indent="0">
              <a:buNone/>
              <a:tabLst>
                <a:tab pos="784225" algn="r"/>
                <a:tab pos="895350" algn="l"/>
              </a:tabLst>
            </a:pPr>
            <a:r>
              <a:rPr lang="en-US" sz="2000" dirty="0"/>
              <a:t>	1240	Florida</a:t>
            </a:r>
          </a:p>
          <a:p>
            <a:pPr marL="0" indent="0">
              <a:buNone/>
              <a:tabLst>
                <a:tab pos="784225" algn="r"/>
                <a:tab pos="895350" algn="l"/>
              </a:tabLst>
            </a:pPr>
            <a:r>
              <a:rPr lang="en-US" sz="2000" dirty="0"/>
              <a:t>	970	Texas</a:t>
            </a:r>
          </a:p>
          <a:p>
            <a:pPr marL="0" indent="0">
              <a:buNone/>
              <a:tabLst>
                <a:tab pos="784225" algn="r"/>
                <a:tab pos="895350" algn="l"/>
              </a:tabLst>
            </a:pPr>
            <a:r>
              <a:rPr lang="en-US" sz="2000" dirty="0"/>
              <a:t>	690	Pennsylvania</a:t>
            </a:r>
          </a:p>
          <a:p>
            <a:pPr marL="0" indent="0">
              <a:buNone/>
              <a:tabLst>
                <a:tab pos="784225" algn="r"/>
                <a:tab pos="895350" algn="l"/>
              </a:tabLst>
            </a:pPr>
            <a:r>
              <a:rPr lang="en-US" sz="2000" dirty="0"/>
              <a:t>	680	New York</a:t>
            </a:r>
          </a:p>
          <a:p>
            <a:pPr marL="0" indent="0">
              <a:buNone/>
              <a:tabLst>
                <a:tab pos="784225" algn="r"/>
                <a:tab pos="895350" algn="l"/>
              </a:tabLst>
            </a:pPr>
            <a:r>
              <a:rPr lang="en-US" sz="2000" dirty="0"/>
              <a:t>	610	Michigan</a:t>
            </a:r>
          </a:p>
          <a:p>
            <a:pPr marL="0" indent="0">
              <a:buNone/>
              <a:tabLst>
                <a:tab pos="784225" algn="r"/>
                <a:tab pos="895350" algn="l"/>
              </a:tabLst>
            </a:pPr>
            <a:r>
              <a:rPr lang="en-US" sz="2000" dirty="0"/>
              <a:t>	590	Illinois</a:t>
            </a:r>
          </a:p>
          <a:p>
            <a:pPr marL="0" indent="0">
              <a:buNone/>
              <a:tabLst>
                <a:tab pos="784225" algn="r"/>
                <a:tab pos="895350" algn="l"/>
              </a:tabLst>
            </a:pPr>
            <a:r>
              <a:rPr lang="en-US" sz="2000" dirty="0"/>
              <a:t>	530	North Carolina</a:t>
            </a:r>
          </a:p>
          <a:p>
            <a:pPr marL="0" indent="0">
              <a:buNone/>
              <a:tabLst>
                <a:tab pos="784225" algn="r"/>
                <a:tab pos="895350" algn="l"/>
              </a:tabLst>
            </a:pPr>
            <a:r>
              <a:rPr lang="en-US" sz="2000" dirty="0"/>
              <a:t>	520	Ohio</a:t>
            </a:r>
          </a:p>
          <a:p>
            <a:pPr marL="0" indent="0">
              <a:buNone/>
              <a:tabLst>
                <a:tab pos="784225" algn="r"/>
                <a:tab pos="895350" algn="l"/>
              </a:tabLst>
            </a:pPr>
            <a:r>
              <a:rPr lang="en-US" sz="2000" dirty="0"/>
              <a:t>	440	Indiana</a:t>
            </a:r>
          </a:p>
          <a:p>
            <a:pPr marL="0" indent="0">
              <a:buNone/>
              <a:tabLst>
                <a:tab pos="784225" algn="r"/>
                <a:tab pos="895350" algn="l"/>
              </a:tabLst>
            </a:pPr>
            <a:r>
              <a:rPr lang="en-US" sz="2000" dirty="0"/>
              <a:t>	430	Georgia</a:t>
            </a:r>
          </a:p>
          <a:p>
            <a:pPr marL="0" indent="0">
              <a:buNone/>
              <a:tabLst>
                <a:tab pos="784225" algn="r"/>
                <a:tab pos="895350" algn="l"/>
              </a:tabLst>
            </a:pPr>
            <a:r>
              <a:rPr lang="en-US" sz="2000" dirty="0"/>
              <a:t>	420	Missouri</a:t>
            </a:r>
          </a:p>
          <a:p>
            <a:pPr marL="0" indent="0">
              <a:buNone/>
              <a:tabLst>
                <a:tab pos="784225" algn="r"/>
                <a:tab pos="895350" algn="l"/>
              </a:tabLst>
            </a:pPr>
            <a:r>
              <a:rPr lang="en-US" sz="2000" dirty="0"/>
              <a:t>	410	Iowa</a:t>
            </a:r>
          </a:p>
          <a:p>
            <a:pPr marL="0" indent="0">
              <a:buNone/>
              <a:tabLst>
                <a:tab pos="784225" algn="r"/>
                <a:tab pos="895350" algn="l"/>
              </a:tabLst>
            </a:pPr>
            <a:r>
              <a:rPr lang="en-US" sz="2000" dirty="0"/>
              <a:t>	390	Wisconsin</a:t>
            </a:r>
          </a:p>
          <a:p>
            <a:pPr marL="0" indent="0">
              <a:buNone/>
              <a:tabLst>
                <a:tab pos="784225" algn="r"/>
                <a:tab pos="895350" algn="l"/>
              </a:tabLst>
            </a:pPr>
            <a:r>
              <a:rPr lang="en-US" sz="2000" dirty="0"/>
              <a:t>	380	Colorado</a:t>
            </a:r>
          </a:p>
          <a:p>
            <a:pPr marL="0" indent="0">
              <a:buNone/>
              <a:tabLst>
                <a:tab pos="784225" algn="r"/>
                <a:tab pos="895350" algn="l"/>
              </a:tabLst>
            </a:pPr>
            <a:r>
              <a:rPr lang="en-US" sz="2000" dirty="0"/>
              <a:t>	370	Arizona</a:t>
            </a:r>
          </a:p>
          <a:p>
            <a:pPr marL="0" indent="0">
              <a:buNone/>
              <a:tabLst>
                <a:tab pos="784225" algn="r"/>
                <a:tab pos="895350" algn="l"/>
              </a:tabLst>
            </a:pPr>
            <a:r>
              <a:rPr lang="en-US" sz="2000" dirty="0"/>
              <a:t>	360	Minnesota</a:t>
            </a:r>
          </a:p>
          <a:p>
            <a:pPr marL="0" indent="0">
              <a:buNone/>
              <a:tabLst>
                <a:tab pos="784225" algn="r"/>
                <a:tab pos="895350" algn="l"/>
              </a:tabLst>
            </a:pPr>
            <a:r>
              <a:rPr lang="en-US" sz="2000" dirty="0"/>
              <a:t>	360	Virginia</a:t>
            </a:r>
          </a:p>
          <a:p>
            <a:pPr marL="0" indent="0">
              <a:buNone/>
              <a:tabLst>
                <a:tab pos="784225" algn="r"/>
                <a:tab pos="895350" algn="l"/>
              </a:tabLst>
            </a:pPr>
            <a:r>
              <a:rPr lang="en-US" sz="2000" dirty="0"/>
              <a:t>	360	Washington</a:t>
            </a:r>
          </a:p>
          <a:p>
            <a:pPr marL="0" indent="0">
              <a:buNone/>
              <a:tabLst>
                <a:tab pos="784225" algn="r"/>
                <a:tab pos="895350" algn="l"/>
              </a:tabLst>
            </a:pPr>
            <a:r>
              <a:rPr lang="en-US" sz="2000" dirty="0"/>
              <a:t>	350	Tennessee</a:t>
            </a:r>
          </a:p>
          <a:p>
            <a:pPr marL="0" indent="0">
              <a:buNone/>
              <a:tabLst>
                <a:tab pos="784225" algn="r"/>
                <a:tab pos="895350" algn="l"/>
              </a:tabLst>
            </a:pPr>
            <a:r>
              <a:rPr lang="en-US" sz="2000" dirty="0"/>
              <a:t>	340	South Carolina</a:t>
            </a:r>
          </a:p>
          <a:p>
            <a:pPr marL="0" indent="0">
              <a:buNone/>
              <a:tabLst>
                <a:tab pos="784225" algn="r"/>
                <a:tab pos="895350" algn="l"/>
              </a:tabLst>
            </a:pPr>
            <a:r>
              <a:rPr lang="en-US" sz="2000" dirty="0"/>
              <a:t>	320	Idaho</a:t>
            </a:r>
          </a:p>
          <a:p>
            <a:pPr marL="0" indent="0">
              <a:buNone/>
              <a:tabLst>
                <a:tab pos="784225" algn="r"/>
                <a:tab pos="895350" algn="l"/>
              </a:tabLst>
            </a:pPr>
            <a:r>
              <a:rPr lang="en-US" sz="2000" dirty="0"/>
              <a:t>	290	Louisiana</a:t>
            </a:r>
          </a:p>
          <a:p>
            <a:pPr marL="0" indent="0">
              <a:buNone/>
              <a:tabLst>
                <a:tab pos="784225" algn="r"/>
                <a:tab pos="895350" algn="l"/>
              </a:tabLst>
            </a:pPr>
            <a:r>
              <a:rPr lang="en-US" sz="2000" dirty="0"/>
              <a:t>	250	Oregon</a:t>
            </a:r>
          </a:p>
          <a:p>
            <a:pPr marL="0" indent="0">
              <a:buNone/>
              <a:tabLst>
                <a:tab pos="784225" algn="r"/>
                <a:tab pos="895350" algn="l"/>
              </a:tabLst>
            </a:pPr>
            <a:r>
              <a:rPr lang="en-US" sz="2000" dirty="0"/>
              <a:t>	230	Kentucky</a:t>
            </a:r>
          </a:p>
          <a:p>
            <a:pPr marL="0" indent="0">
              <a:buNone/>
              <a:tabLst>
                <a:tab pos="784225" algn="r"/>
                <a:tab pos="895350" algn="l"/>
              </a:tabLst>
            </a:pPr>
            <a:r>
              <a:rPr lang="en-US" sz="2000" dirty="0"/>
              <a:t>	210	Maryland</a:t>
            </a:r>
          </a:p>
        </p:txBody>
      </p:sp>
      <p:sp>
        <p:nvSpPr>
          <p:cNvPr id="8" name="Content Placeholder 2"/>
          <p:cNvSpPr txBox="1">
            <a:spLocks/>
          </p:cNvSpPr>
          <p:nvPr/>
        </p:nvSpPr>
        <p:spPr>
          <a:xfrm>
            <a:off x="4572000" y="1447800"/>
            <a:ext cx="4419600" cy="6248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tabLst>
                <a:tab pos="784225" algn="r"/>
                <a:tab pos="895350" algn="l"/>
              </a:tabLst>
            </a:pPr>
            <a:r>
              <a:rPr lang="en-US" sz="2000" b="1" u="sng" dirty="0" smtClean="0"/>
              <a:t>Projected 10-yr increase 2012-2022</a:t>
            </a:r>
          </a:p>
          <a:p>
            <a:pPr marL="0" indent="0">
              <a:buNone/>
              <a:tabLst>
                <a:tab pos="784225" algn="r"/>
                <a:tab pos="895350" algn="l"/>
              </a:tabLst>
            </a:pPr>
            <a:r>
              <a:rPr lang="en-US" sz="2000" dirty="0"/>
              <a:t>	</a:t>
            </a:r>
            <a:r>
              <a:rPr lang="en-US" sz="2000" dirty="0" smtClean="0"/>
              <a:t>1000</a:t>
            </a:r>
            <a:r>
              <a:rPr lang="en-US" sz="2000" dirty="0"/>
              <a:t>	</a:t>
            </a:r>
            <a:r>
              <a:rPr lang="en-US" sz="2000" dirty="0" smtClean="0"/>
              <a:t>United States  $21,270</a:t>
            </a:r>
            <a:endParaRPr lang="en-US" sz="2000" dirty="0"/>
          </a:p>
          <a:p>
            <a:pPr marL="0" indent="0">
              <a:buNone/>
              <a:tabLst>
                <a:tab pos="784225" algn="r"/>
                <a:tab pos="895350" algn="l"/>
              </a:tabLst>
            </a:pPr>
            <a:r>
              <a:rPr lang="en-US" sz="2000" dirty="0"/>
              <a:t>	400	</a:t>
            </a:r>
            <a:r>
              <a:rPr lang="en-US" sz="2000" dirty="0" smtClean="0"/>
              <a:t>California  </a:t>
            </a:r>
            <a:r>
              <a:rPr lang="en-US" sz="2000" u="sng" dirty="0" smtClean="0"/>
              <a:t>$26,240</a:t>
            </a:r>
            <a:endParaRPr lang="en-US" sz="2000" u="sng" dirty="0"/>
          </a:p>
          <a:p>
            <a:pPr marL="0" indent="0">
              <a:buNone/>
              <a:tabLst>
                <a:tab pos="784225" algn="r"/>
                <a:tab pos="895350" algn="l"/>
              </a:tabLst>
            </a:pPr>
            <a:r>
              <a:rPr lang="en-US" sz="2000" dirty="0"/>
              <a:t>	290	</a:t>
            </a:r>
            <a:r>
              <a:rPr lang="en-US" sz="2000" dirty="0" smtClean="0"/>
              <a:t>Florida  $20,460</a:t>
            </a:r>
            <a:endParaRPr lang="en-US" sz="2000" dirty="0"/>
          </a:p>
          <a:p>
            <a:pPr marL="0" indent="0">
              <a:buNone/>
              <a:tabLst>
                <a:tab pos="784225" algn="r"/>
                <a:tab pos="895350" algn="l"/>
              </a:tabLst>
            </a:pPr>
            <a:r>
              <a:rPr lang="en-US" sz="2000" dirty="0"/>
              <a:t>	180	</a:t>
            </a:r>
            <a:r>
              <a:rPr lang="en-US" sz="2000" dirty="0" smtClean="0"/>
              <a:t>Texas  $20,970</a:t>
            </a:r>
            <a:endParaRPr lang="en-US" sz="2000" dirty="0"/>
          </a:p>
          <a:p>
            <a:pPr marL="0" indent="0">
              <a:buNone/>
              <a:tabLst>
                <a:tab pos="784225" algn="r"/>
                <a:tab pos="895350" algn="l"/>
              </a:tabLst>
            </a:pPr>
            <a:r>
              <a:rPr lang="en-US" sz="2000" dirty="0"/>
              <a:t>	100	</a:t>
            </a:r>
            <a:r>
              <a:rPr lang="en-US" sz="2000" dirty="0" smtClean="0"/>
              <a:t>Tennessee  </a:t>
            </a:r>
            <a:r>
              <a:rPr lang="en-US" sz="2000" u="sng" dirty="0" smtClean="0"/>
              <a:t>$23,070</a:t>
            </a:r>
            <a:endParaRPr lang="en-US" sz="2000" u="sng" dirty="0"/>
          </a:p>
          <a:p>
            <a:pPr marL="0" indent="0">
              <a:buNone/>
              <a:tabLst>
                <a:tab pos="784225" algn="r"/>
                <a:tab pos="895350" algn="l"/>
              </a:tabLst>
            </a:pPr>
            <a:r>
              <a:rPr lang="en-US" sz="2000" dirty="0"/>
              <a:t>	80	</a:t>
            </a:r>
            <a:r>
              <a:rPr lang="en-US" sz="2000" dirty="0" smtClean="0"/>
              <a:t>Michigan  $21,320</a:t>
            </a:r>
            <a:endParaRPr lang="en-US" sz="2000" dirty="0"/>
          </a:p>
          <a:p>
            <a:pPr marL="0" indent="0">
              <a:buNone/>
              <a:tabLst>
                <a:tab pos="784225" algn="r"/>
                <a:tab pos="895350" algn="l"/>
              </a:tabLst>
            </a:pPr>
            <a:r>
              <a:rPr lang="en-US" sz="2000" dirty="0"/>
              <a:t>	80	</a:t>
            </a:r>
            <a:r>
              <a:rPr lang="en-US" sz="2000" dirty="0" smtClean="0"/>
              <a:t>Colorado  $19,790</a:t>
            </a:r>
            <a:endParaRPr lang="en-US" sz="2000" dirty="0"/>
          </a:p>
          <a:p>
            <a:pPr marL="0" indent="0">
              <a:buNone/>
              <a:tabLst>
                <a:tab pos="784225" algn="r"/>
                <a:tab pos="895350" algn="l"/>
              </a:tabLst>
            </a:pPr>
            <a:r>
              <a:rPr lang="en-US" sz="2000" dirty="0"/>
              <a:t>	80	</a:t>
            </a:r>
            <a:r>
              <a:rPr lang="en-US" sz="2000" dirty="0" smtClean="0"/>
              <a:t>Washington  </a:t>
            </a:r>
            <a:r>
              <a:rPr lang="en-US" sz="2000" u="sng" dirty="0" smtClean="0"/>
              <a:t>$23,660</a:t>
            </a:r>
            <a:endParaRPr lang="en-US" sz="2000" u="sng" dirty="0"/>
          </a:p>
          <a:p>
            <a:pPr marL="0" indent="0">
              <a:buNone/>
              <a:tabLst>
                <a:tab pos="784225" algn="r"/>
                <a:tab pos="895350" algn="l"/>
              </a:tabLst>
            </a:pPr>
            <a:r>
              <a:rPr lang="en-US" sz="2000" dirty="0"/>
              <a:t>	70	</a:t>
            </a:r>
            <a:r>
              <a:rPr lang="en-US" sz="2000" dirty="0" smtClean="0"/>
              <a:t>Illinois  $21,440</a:t>
            </a:r>
            <a:endParaRPr lang="en-US" sz="2000" dirty="0"/>
          </a:p>
          <a:p>
            <a:pPr marL="0" indent="0">
              <a:buNone/>
              <a:tabLst>
                <a:tab pos="784225" algn="r"/>
                <a:tab pos="895350" algn="l"/>
              </a:tabLst>
            </a:pPr>
            <a:r>
              <a:rPr lang="en-US" sz="2000" dirty="0"/>
              <a:t>	70	</a:t>
            </a:r>
            <a:r>
              <a:rPr lang="en-US" sz="2000" dirty="0" smtClean="0"/>
              <a:t>Idaho  $19,300</a:t>
            </a:r>
            <a:endParaRPr lang="en-US" sz="2000" dirty="0"/>
          </a:p>
          <a:p>
            <a:pPr marL="0" indent="0">
              <a:buNone/>
              <a:tabLst>
                <a:tab pos="784225" algn="r"/>
                <a:tab pos="895350" algn="l"/>
              </a:tabLst>
            </a:pPr>
            <a:r>
              <a:rPr lang="en-US" sz="2000" dirty="0"/>
              <a:t>	60	North </a:t>
            </a:r>
            <a:r>
              <a:rPr lang="en-US" sz="2000" dirty="0" smtClean="0"/>
              <a:t>Carolina  $18,810</a:t>
            </a:r>
            <a:endParaRPr lang="en-US" sz="2000" dirty="0"/>
          </a:p>
          <a:p>
            <a:pPr marL="0" indent="0">
              <a:buNone/>
              <a:tabLst>
                <a:tab pos="784225" algn="r"/>
                <a:tab pos="895350" algn="l"/>
              </a:tabLst>
            </a:pPr>
            <a:r>
              <a:rPr lang="en-US" sz="2000" dirty="0"/>
              <a:t>	60	</a:t>
            </a:r>
            <a:r>
              <a:rPr lang="en-US" sz="2000" dirty="0" smtClean="0"/>
              <a:t>Georgia  $21,950</a:t>
            </a:r>
            <a:endParaRPr lang="en-US" sz="2000" dirty="0"/>
          </a:p>
          <a:p>
            <a:pPr marL="0" indent="0">
              <a:buNone/>
              <a:tabLst>
                <a:tab pos="784225" algn="r"/>
                <a:tab pos="895350" algn="l"/>
              </a:tabLst>
            </a:pPr>
            <a:r>
              <a:rPr lang="en-US" sz="2000" dirty="0"/>
              <a:t>	60	</a:t>
            </a:r>
            <a:r>
              <a:rPr lang="en-US" sz="2000" dirty="0" smtClean="0"/>
              <a:t>Arizona  $22,430</a:t>
            </a:r>
            <a:endParaRPr lang="en-US" sz="2000" dirty="0"/>
          </a:p>
          <a:p>
            <a:pPr marL="0" indent="0">
              <a:buNone/>
              <a:tabLst>
                <a:tab pos="784225" algn="r"/>
                <a:tab pos="895350" algn="l"/>
              </a:tabLst>
            </a:pPr>
            <a:r>
              <a:rPr lang="en-US" sz="2000" dirty="0"/>
              <a:t>	50	</a:t>
            </a:r>
            <a:r>
              <a:rPr lang="en-US" sz="2000" dirty="0" smtClean="0"/>
              <a:t>Indiana  </a:t>
            </a:r>
            <a:r>
              <a:rPr lang="en-US" sz="2000" u="sng" dirty="0" smtClean="0"/>
              <a:t>$24,140</a:t>
            </a:r>
            <a:endParaRPr lang="en-US" sz="2000" u="sng" dirty="0"/>
          </a:p>
          <a:p>
            <a:pPr marL="0" indent="0">
              <a:buNone/>
              <a:tabLst>
                <a:tab pos="784225" algn="r"/>
                <a:tab pos="895350" algn="l"/>
              </a:tabLst>
            </a:pPr>
            <a:r>
              <a:rPr lang="en-US" sz="2000" dirty="0"/>
              <a:t>	40	Pennsylvania</a:t>
            </a:r>
          </a:p>
          <a:p>
            <a:pPr marL="0" indent="0">
              <a:buNone/>
              <a:tabLst>
                <a:tab pos="784225" algn="r"/>
                <a:tab pos="895350" algn="l"/>
              </a:tabLst>
            </a:pPr>
            <a:r>
              <a:rPr lang="en-US" sz="2000" dirty="0"/>
              <a:t>	40	New York</a:t>
            </a:r>
          </a:p>
          <a:p>
            <a:pPr marL="0" indent="0">
              <a:buNone/>
              <a:tabLst>
                <a:tab pos="784225" algn="r"/>
                <a:tab pos="895350" algn="l"/>
              </a:tabLst>
            </a:pPr>
            <a:r>
              <a:rPr lang="en-US" sz="2000" dirty="0"/>
              <a:t>	40	South Carolina</a:t>
            </a:r>
          </a:p>
          <a:p>
            <a:pPr marL="0" indent="0">
              <a:buNone/>
              <a:tabLst>
                <a:tab pos="784225" algn="r"/>
                <a:tab pos="895350" algn="l"/>
              </a:tabLst>
            </a:pPr>
            <a:r>
              <a:rPr lang="en-US" sz="2000" dirty="0"/>
              <a:t>	30	Iowa</a:t>
            </a:r>
          </a:p>
          <a:p>
            <a:pPr marL="0" indent="0">
              <a:buNone/>
              <a:tabLst>
                <a:tab pos="784225" algn="r"/>
                <a:tab pos="895350" algn="l"/>
              </a:tabLst>
            </a:pPr>
            <a:r>
              <a:rPr lang="en-US" sz="2000" dirty="0"/>
              <a:t>	30	Virginia</a:t>
            </a:r>
          </a:p>
          <a:p>
            <a:pPr marL="0" indent="0">
              <a:buNone/>
              <a:tabLst>
                <a:tab pos="784225" algn="r"/>
                <a:tab pos="895350" algn="l"/>
              </a:tabLst>
            </a:pPr>
            <a:r>
              <a:rPr lang="en-US" sz="2000" dirty="0"/>
              <a:t>	30	Louisiana</a:t>
            </a:r>
          </a:p>
          <a:p>
            <a:pPr marL="0" indent="0">
              <a:buNone/>
              <a:tabLst>
                <a:tab pos="784225" algn="r"/>
                <a:tab pos="895350" algn="l"/>
              </a:tabLst>
            </a:pPr>
            <a:r>
              <a:rPr lang="en-US" sz="2000" dirty="0"/>
              <a:t>	30	Kentucky</a:t>
            </a:r>
          </a:p>
          <a:p>
            <a:pPr marL="0" indent="0">
              <a:buNone/>
              <a:tabLst>
                <a:tab pos="784225" algn="r"/>
                <a:tab pos="895350" algn="l"/>
              </a:tabLst>
            </a:pPr>
            <a:r>
              <a:rPr lang="en-US" sz="2000" dirty="0"/>
              <a:t>	30	Alabama</a:t>
            </a:r>
          </a:p>
          <a:p>
            <a:pPr marL="0" indent="0">
              <a:buNone/>
              <a:tabLst>
                <a:tab pos="784225" algn="r"/>
                <a:tab pos="895350" algn="l"/>
              </a:tabLst>
            </a:pPr>
            <a:r>
              <a:rPr lang="en-US" sz="2000" dirty="0"/>
              <a:t>	30	Utah</a:t>
            </a:r>
          </a:p>
          <a:p>
            <a:pPr marL="0" indent="0">
              <a:buNone/>
              <a:tabLst>
                <a:tab pos="784225" algn="r"/>
                <a:tab pos="895350" algn="l"/>
              </a:tabLst>
            </a:pPr>
            <a:r>
              <a:rPr lang="en-US" sz="2000" dirty="0"/>
              <a:t>	20	Ohio</a:t>
            </a:r>
          </a:p>
        </p:txBody>
      </p:sp>
    </p:spTree>
    <p:extLst>
      <p:ext uri="{BB962C8B-B14F-4D97-AF65-F5344CB8AC3E}">
        <p14:creationId xmlns:p14="http://schemas.microsoft.com/office/powerpoint/2010/main" val="13189809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p:cNvSpPr>
            <a:spLocks noGrp="1" noChangeArrowheads="1"/>
          </p:cNvSpPr>
          <p:nvPr>
            <p:ph type="title"/>
          </p:nvPr>
        </p:nvSpPr>
        <p:spPr/>
        <p:txBody>
          <a:bodyPr>
            <a:normAutofit fontScale="90000"/>
          </a:bodyPr>
          <a:lstStyle/>
          <a:p>
            <a:r>
              <a:rPr lang="en-US" smtClean="0"/>
              <a:t>Upsetting the Projection Data</a:t>
            </a:r>
            <a:endParaRPr lang="en-US"/>
          </a:p>
        </p:txBody>
      </p:sp>
      <p:sp>
        <p:nvSpPr>
          <p:cNvPr id="145410" name="Rectangle 3"/>
          <p:cNvSpPr>
            <a:spLocks noGrp="1" noChangeArrowheads="1"/>
          </p:cNvSpPr>
          <p:nvPr>
            <p:ph type="body" idx="1"/>
          </p:nvPr>
        </p:nvSpPr>
        <p:spPr/>
        <p:txBody>
          <a:bodyPr/>
          <a:lstStyle/>
          <a:p>
            <a:r>
              <a:rPr lang="en-US" dirty="0" smtClean="0"/>
              <a:t>Recession</a:t>
            </a:r>
          </a:p>
          <a:p>
            <a:r>
              <a:rPr lang="en-US" dirty="0" smtClean="0"/>
              <a:t>Natural Disasters</a:t>
            </a:r>
          </a:p>
          <a:p>
            <a:r>
              <a:rPr lang="en-US" dirty="0" smtClean="0"/>
              <a:t>Immigration</a:t>
            </a:r>
          </a:p>
          <a:p>
            <a:r>
              <a:rPr lang="en-US" dirty="0" smtClean="0"/>
              <a:t>Automation / Technology</a:t>
            </a:r>
          </a:p>
          <a:p>
            <a:r>
              <a:rPr lang="en-US" dirty="0" smtClean="0"/>
              <a:t>Job relocation</a:t>
            </a:r>
          </a:p>
          <a:p>
            <a:r>
              <a:rPr lang="en-US" dirty="0" smtClean="0"/>
              <a:t>Elections</a:t>
            </a:r>
            <a:endParaRPr lang="en-US" dirty="0"/>
          </a:p>
        </p:txBody>
      </p:sp>
    </p:spTree>
    <p:extLst>
      <p:ext uri="{BB962C8B-B14F-4D97-AF65-F5344CB8AC3E}">
        <p14:creationId xmlns:p14="http://schemas.microsoft.com/office/powerpoint/2010/main" val="1051469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B007EB5-E551-4081-B1D4-5458D7644D4F}" type="slidenum">
              <a:rPr lang="en-US" smtClean="0"/>
              <a:pPr/>
              <a:t>34</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097" y="0"/>
            <a:ext cx="7435805" cy="6858000"/>
          </a:xfrm>
          <a:prstGeom prst="rect">
            <a:avLst/>
          </a:prstGeom>
        </p:spPr>
      </p:pic>
    </p:spTree>
    <p:extLst>
      <p:ext uri="{BB962C8B-B14F-4D97-AF65-F5344CB8AC3E}">
        <p14:creationId xmlns:p14="http://schemas.microsoft.com/office/powerpoint/2010/main" val="29005540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100" y="0"/>
            <a:ext cx="7788134" cy="6858000"/>
          </a:xfrm>
          <a:prstGeom prst="rect">
            <a:avLst/>
          </a:prstGeom>
        </p:spPr>
      </p:pic>
    </p:spTree>
    <p:extLst>
      <p:ext uri="{BB962C8B-B14F-4D97-AF65-F5344CB8AC3E}">
        <p14:creationId xmlns:p14="http://schemas.microsoft.com/office/powerpoint/2010/main" val="28554163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900" y="0"/>
            <a:ext cx="7933901" cy="6858000"/>
          </a:xfrm>
          <a:prstGeom prst="rect">
            <a:avLst/>
          </a:prstGeom>
        </p:spPr>
      </p:pic>
      <p:sp>
        <p:nvSpPr>
          <p:cNvPr id="3" name="TextBox 2"/>
          <p:cNvSpPr txBox="1"/>
          <p:nvPr/>
        </p:nvSpPr>
        <p:spPr>
          <a:xfrm>
            <a:off x="1066800" y="3124200"/>
            <a:ext cx="6472936" cy="1200329"/>
          </a:xfrm>
          <a:prstGeom prst="rect">
            <a:avLst/>
          </a:prstGeom>
          <a:solidFill>
            <a:schemeClr val="accent5">
              <a:lumMod val="40000"/>
              <a:lumOff val="60000"/>
            </a:schemeClr>
          </a:solidFill>
        </p:spPr>
        <p:txBody>
          <a:bodyPr wrap="square" rtlCol="0">
            <a:spAutoFit/>
          </a:bodyPr>
          <a:lstStyle/>
          <a:p>
            <a:pPr algn="ctr"/>
            <a:r>
              <a:rPr lang="en-US" sz="7200" dirty="0" err="1" smtClean="0"/>
              <a:t>NCcareers.org</a:t>
            </a:r>
            <a:endParaRPr lang="en-US" sz="7200" dirty="0"/>
          </a:p>
        </p:txBody>
      </p:sp>
    </p:spTree>
    <p:extLst>
      <p:ext uri="{BB962C8B-B14F-4D97-AF65-F5344CB8AC3E}">
        <p14:creationId xmlns:p14="http://schemas.microsoft.com/office/powerpoint/2010/main" val="346561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900" y="0"/>
            <a:ext cx="7933901" cy="6858000"/>
          </a:xfrm>
          <a:prstGeom prst="rect">
            <a:avLst/>
          </a:prstGeom>
        </p:spPr>
      </p:pic>
      <p:sp>
        <p:nvSpPr>
          <p:cNvPr id="3" name="Rounded Rectangle 2"/>
          <p:cNvSpPr>
            <a:spLocks noChangeArrowheads="1"/>
          </p:cNvSpPr>
          <p:nvPr/>
        </p:nvSpPr>
        <p:spPr bwMode="auto">
          <a:xfrm>
            <a:off x="596899" y="838200"/>
            <a:ext cx="2070101" cy="15240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n>
                <a:solidFill>
                  <a:srgbClr val="CC00CC"/>
                </a:solidFill>
              </a:ln>
              <a:solidFill>
                <a:srgbClr val="CC00CC"/>
              </a:solidFill>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3451536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900" y="0"/>
            <a:ext cx="7933901" cy="6858000"/>
          </a:xfrm>
          <a:prstGeom prst="rect">
            <a:avLst/>
          </a:prstGeom>
        </p:spPr>
      </p:pic>
      <p:sp>
        <p:nvSpPr>
          <p:cNvPr id="3" name="Rounded Rectangle 2"/>
          <p:cNvSpPr>
            <a:spLocks noChangeArrowheads="1"/>
          </p:cNvSpPr>
          <p:nvPr/>
        </p:nvSpPr>
        <p:spPr bwMode="auto">
          <a:xfrm>
            <a:off x="2819401" y="762000"/>
            <a:ext cx="1219200" cy="14478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n>
                <a:solidFill>
                  <a:srgbClr val="CC00CC"/>
                </a:solidFill>
              </a:ln>
              <a:solidFill>
                <a:srgbClr val="CC00CC"/>
              </a:solidFill>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411594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900" y="0"/>
            <a:ext cx="7933901" cy="6858000"/>
          </a:xfrm>
          <a:prstGeom prst="rect">
            <a:avLst/>
          </a:prstGeom>
        </p:spPr>
      </p:pic>
    </p:spTree>
    <p:extLst>
      <p:ext uri="{BB962C8B-B14F-4D97-AF65-F5344CB8AC3E}">
        <p14:creationId xmlns:p14="http://schemas.microsoft.com/office/powerpoint/2010/main" val="31712389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Data:  individual facts, statistics, or items of </a:t>
            </a:r>
            <a:r>
              <a:rPr lang="en-US" dirty="0" smtClean="0"/>
              <a:t>information</a:t>
            </a:r>
          </a:p>
          <a:p>
            <a:endParaRPr lang="en-US" dirty="0" smtClean="0"/>
          </a:p>
          <a:p>
            <a:r>
              <a:rPr lang="en-US" dirty="0" smtClean="0"/>
              <a:t>Information:  organized data that has a meaning</a:t>
            </a:r>
            <a:endParaRPr lang="en-US" dirty="0"/>
          </a:p>
        </p:txBody>
      </p:sp>
    </p:spTree>
    <p:extLst>
      <p:ext uri="{BB962C8B-B14F-4D97-AF65-F5344CB8AC3E}">
        <p14:creationId xmlns:p14="http://schemas.microsoft.com/office/powerpoint/2010/main" val="9273442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900" y="0"/>
            <a:ext cx="7933901" cy="6858000"/>
          </a:xfrm>
          <a:prstGeom prst="rect">
            <a:avLst/>
          </a:prstGeom>
        </p:spPr>
      </p:pic>
      <p:sp>
        <p:nvSpPr>
          <p:cNvPr id="3" name="Rounded Rectangle 2"/>
          <p:cNvSpPr>
            <a:spLocks noChangeArrowheads="1"/>
          </p:cNvSpPr>
          <p:nvPr/>
        </p:nvSpPr>
        <p:spPr bwMode="auto">
          <a:xfrm>
            <a:off x="581660" y="5638800"/>
            <a:ext cx="2923540" cy="6096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n>
                <a:solidFill>
                  <a:srgbClr val="CC00CC"/>
                </a:solidFill>
              </a:ln>
              <a:solidFill>
                <a:srgbClr val="CC00CC"/>
              </a:solidFill>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1526978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900" y="0"/>
            <a:ext cx="7933901" cy="6858000"/>
          </a:xfrm>
          <a:prstGeom prst="rect">
            <a:avLst/>
          </a:prstGeom>
        </p:spPr>
      </p:pic>
      <p:sp>
        <p:nvSpPr>
          <p:cNvPr id="4" name="Rounded Rectangle 3"/>
          <p:cNvSpPr>
            <a:spLocks noChangeArrowheads="1"/>
          </p:cNvSpPr>
          <p:nvPr/>
        </p:nvSpPr>
        <p:spPr bwMode="auto">
          <a:xfrm>
            <a:off x="457200" y="838200"/>
            <a:ext cx="8073601" cy="9144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n>
                <a:solidFill>
                  <a:srgbClr val="CC00CC"/>
                </a:solidFill>
              </a:ln>
              <a:solidFill>
                <a:srgbClr val="CC00CC"/>
              </a:solidFill>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355202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900" y="0"/>
            <a:ext cx="7933901" cy="6858000"/>
          </a:xfrm>
          <a:prstGeom prst="rect">
            <a:avLst/>
          </a:prstGeom>
        </p:spPr>
      </p:pic>
    </p:spTree>
    <p:extLst>
      <p:ext uri="{BB962C8B-B14F-4D97-AF65-F5344CB8AC3E}">
        <p14:creationId xmlns:p14="http://schemas.microsoft.com/office/powerpoint/2010/main" val="21365032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2B3495-C270-42FA-BEA2-29A2E18E9D6B}" type="datetime1">
              <a:rPr lang="en-US" smtClean="0"/>
              <a:pPr/>
              <a:t>4/28/2016</a:t>
            </a:fld>
            <a:endParaRPr lang="en-US"/>
          </a:p>
        </p:txBody>
      </p:sp>
      <p:sp>
        <p:nvSpPr>
          <p:cNvPr id="3" name="Slide Number Placeholder 2"/>
          <p:cNvSpPr>
            <a:spLocks noGrp="1"/>
          </p:cNvSpPr>
          <p:nvPr>
            <p:ph type="sldNum" sz="quarter" idx="12"/>
          </p:nvPr>
        </p:nvSpPr>
        <p:spPr/>
        <p:txBody>
          <a:bodyPr/>
          <a:lstStyle/>
          <a:p>
            <a:fld id="{9B007EB5-E551-4081-B1D4-5458D7644D4F}" type="slidenum">
              <a:rPr lang="en-US" smtClean="0"/>
              <a:pPr/>
              <a:t>43</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703359"/>
          </a:xfrm>
          <a:prstGeom prst="rect">
            <a:avLst/>
          </a:prstGeom>
        </p:spPr>
      </p:pic>
    </p:spTree>
    <p:extLst>
      <p:ext uri="{BB962C8B-B14F-4D97-AF65-F5344CB8AC3E}">
        <p14:creationId xmlns:p14="http://schemas.microsoft.com/office/powerpoint/2010/main" val="130984758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16 Career Clusters</a:t>
            </a:r>
            <a:endParaRPr lang="en-US" dirty="0"/>
          </a:p>
        </p:txBody>
      </p:sp>
      <p:sp>
        <p:nvSpPr>
          <p:cNvPr id="7" name="Content Placeholder 6"/>
          <p:cNvSpPr>
            <a:spLocks noGrp="1"/>
          </p:cNvSpPr>
          <p:nvPr>
            <p:ph idx="1"/>
          </p:nvPr>
        </p:nvSpPr>
        <p:spPr>
          <a:xfrm>
            <a:off x="457200" y="1600200"/>
            <a:ext cx="8229600" cy="5029200"/>
          </a:xfrm>
        </p:spPr>
        <p:txBody>
          <a:bodyPr>
            <a:noAutofit/>
          </a:bodyPr>
          <a:lstStyle/>
          <a:p>
            <a:pPr marL="257175" indent="-171450" defTabSz="685800">
              <a:lnSpc>
                <a:spcPct val="120000"/>
              </a:lnSpc>
              <a:defRPr/>
            </a:pPr>
            <a:r>
              <a:rPr lang="en-US" sz="1400" b="1" dirty="0">
                <a:solidFill>
                  <a:srgbClr val="2F2B20"/>
                </a:solidFill>
                <a:latin typeface="Calibri"/>
              </a:rPr>
              <a:t>Agriculture, Food &amp; Natural Resources</a:t>
            </a:r>
          </a:p>
          <a:p>
            <a:pPr marL="257175" indent="-171450" defTabSz="685800">
              <a:lnSpc>
                <a:spcPct val="120000"/>
              </a:lnSpc>
              <a:defRPr/>
            </a:pPr>
            <a:r>
              <a:rPr lang="en-US" sz="1400" b="1" dirty="0">
                <a:solidFill>
                  <a:srgbClr val="2F2B20"/>
                </a:solidFill>
                <a:latin typeface="Calibri"/>
              </a:rPr>
              <a:t>Architecture &amp; Construction</a:t>
            </a:r>
          </a:p>
          <a:p>
            <a:pPr marL="257175" indent="-171450" defTabSz="685800">
              <a:lnSpc>
                <a:spcPct val="120000"/>
              </a:lnSpc>
              <a:defRPr/>
            </a:pPr>
            <a:r>
              <a:rPr lang="en-US" sz="1400" b="1" dirty="0">
                <a:solidFill>
                  <a:srgbClr val="2F2B20"/>
                </a:solidFill>
                <a:latin typeface="Calibri"/>
              </a:rPr>
              <a:t>Arts, A/V Technology &amp; Communications</a:t>
            </a:r>
          </a:p>
          <a:p>
            <a:pPr marL="257175" indent="-171450" defTabSz="685800">
              <a:lnSpc>
                <a:spcPct val="120000"/>
              </a:lnSpc>
              <a:defRPr/>
            </a:pPr>
            <a:r>
              <a:rPr lang="en-US" sz="1400" b="1" dirty="0">
                <a:solidFill>
                  <a:srgbClr val="2F2B20"/>
                </a:solidFill>
                <a:latin typeface="Calibri"/>
              </a:rPr>
              <a:t>Business, Management &amp; Administration</a:t>
            </a:r>
          </a:p>
          <a:p>
            <a:pPr marL="257175" indent="-171450" defTabSz="685800">
              <a:lnSpc>
                <a:spcPct val="120000"/>
              </a:lnSpc>
              <a:defRPr/>
            </a:pPr>
            <a:r>
              <a:rPr lang="en-US" sz="1400" b="1" dirty="0">
                <a:solidFill>
                  <a:srgbClr val="2F2B20"/>
                </a:solidFill>
                <a:latin typeface="Calibri"/>
              </a:rPr>
              <a:t>Education &amp; Training</a:t>
            </a:r>
          </a:p>
          <a:p>
            <a:pPr marL="257175" indent="-171450" defTabSz="685800">
              <a:lnSpc>
                <a:spcPct val="120000"/>
              </a:lnSpc>
              <a:defRPr/>
            </a:pPr>
            <a:r>
              <a:rPr lang="en-US" sz="1400" b="1" dirty="0">
                <a:solidFill>
                  <a:srgbClr val="2F2B20"/>
                </a:solidFill>
                <a:latin typeface="Calibri"/>
              </a:rPr>
              <a:t>Finance</a:t>
            </a:r>
          </a:p>
          <a:p>
            <a:pPr marL="257175" indent="-171450" defTabSz="685800">
              <a:lnSpc>
                <a:spcPct val="120000"/>
              </a:lnSpc>
              <a:defRPr/>
            </a:pPr>
            <a:r>
              <a:rPr lang="en-US" sz="1400" b="1" dirty="0">
                <a:solidFill>
                  <a:srgbClr val="2F2B20"/>
                </a:solidFill>
                <a:latin typeface="Calibri"/>
              </a:rPr>
              <a:t>Government &amp; Public Administration</a:t>
            </a:r>
          </a:p>
          <a:p>
            <a:pPr marL="257175" indent="-171450" defTabSz="685800">
              <a:lnSpc>
                <a:spcPct val="120000"/>
              </a:lnSpc>
              <a:defRPr/>
            </a:pPr>
            <a:r>
              <a:rPr lang="en-US" sz="1400" b="1" dirty="0">
                <a:solidFill>
                  <a:srgbClr val="2F2B20"/>
                </a:solidFill>
                <a:latin typeface="Calibri"/>
              </a:rPr>
              <a:t>Health Science</a:t>
            </a:r>
          </a:p>
          <a:p>
            <a:pPr marL="257175" indent="-171450" defTabSz="685800">
              <a:lnSpc>
                <a:spcPct val="120000"/>
              </a:lnSpc>
              <a:defRPr/>
            </a:pPr>
            <a:r>
              <a:rPr lang="en-US" sz="1400" b="1" dirty="0">
                <a:solidFill>
                  <a:srgbClr val="2F2B20"/>
                </a:solidFill>
                <a:latin typeface="Calibri"/>
              </a:rPr>
              <a:t>Hospitality &amp; Tourism</a:t>
            </a:r>
          </a:p>
          <a:p>
            <a:pPr marL="257175" indent="-171450" defTabSz="685800">
              <a:lnSpc>
                <a:spcPct val="120000"/>
              </a:lnSpc>
              <a:defRPr/>
            </a:pPr>
            <a:r>
              <a:rPr lang="en-US" sz="1400" b="1" dirty="0">
                <a:solidFill>
                  <a:srgbClr val="2F2B20"/>
                </a:solidFill>
                <a:latin typeface="Calibri"/>
              </a:rPr>
              <a:t>Human Services</a:t>
            </a:r>
          </a:p>
          <a:p>
            <a:pPr marL="257175" indent="-171450" defTabSz="685800">
              <a:lnSpc>
                <a:spcPct val="120000"/>
              </a:lnSpc>
              <a:defRPr/>
            </a:pPr>
            <a:r>
              <a:rPr lang="en-US" sz="1400" b="1" dirty="0">
                <a:solidFill>
                  <a:srgbClr val="2F2B20"/>
                </a:solidFill>
                <a:latin typeface="Calibri"/>
              </a:rPr>
              <a:t>Information Technology</a:t>
            </a:r>
          </a:p>
          <a:p>
            <a:pPr marL="257175" indent="-171450" defTabSz="685800">
              <a:lnSpc>
                <a:spcPct val="120000"/>
              </a:lnSpc>
              <a:defRPr/>
            </a:pPr>
            <a:r>
              <a:rPr lang="en-US" sz="1400" b="1" dirty="0">
                <a:solidFill>
                  <a:srgbClr val="2F2B20"/>
                </a:solidFill>
                <a:latin typeface="Calibri"/>
              </a:rPr>
              <a:t>Law, Public Safety, Corrections &amp; Security</a:t>
            </a:r>
          </a:p>
          <a:p>
            <a:pPr marL="257175" indent="-171450" defTabSz="685800">
              <a:lnSpc>
                <a:spcPct val="120000"/>
              </a:lnSpc>
              <a:defRPr/>
            </a:pPr>
            <a:r>
              <a:rPr lang="en-US" sz="1400" b="1" dirty="0">
                <a:solidFill>
                  <a:srgbClr val="2F2B20"/>
                </a:solidFill>
                <a:latin typeface="Calibri"/>
              </a:rPr>
              <a:t>Manufacturing</a:t>
            </a:r>
          </a:p>
          <a:p>
            <a:pPr marL="257175" indent="-171450" defTabSz="685800">
              <a:lnSpc>
                <a:spcPct val="120000"/>
              </a:lnSpc>
              <a:defRPr/>
            </a:pPr>
            <a:r>
              <a:rPr lang="en-US" sz="1400" b="1" dirty="0">
                <a:solidFill>
                  <a:srgbClr val="2F2B20"/>
                </a:solidFill>
                <a:latin typeface="Calibri"/>
              </a:rPr>
              <a:t>Marketing, Sales &amp; Services</a:t>
            </a:r>
          </a:p>
          <a:p>
            <a:pPr marL="257175" indent="-171450" defTabSz="685800">
              <a:lnSpc>
                <a:spcPct val="120000"/>
              </a:lnSpc>
              <a:defRPr/>
            </a:pPr>
            <a:r>
              <a:rPr lang="en-US" sz="1400" b="1" dirty="0">
                <a:solidFill>
                  <a:srgbClr val="2F2B20"/>
                </a:solidFill>
                <a:latin typeface="Calibri"/>
              </a:rPr>
              <a:t>Science, Technology, Engineering &amp; Mathematics</a:t>
            </a:r>
          </a:p>
          <a:p>
            <a:pPr marL="257175" indent="-171450" defTabSz="685800">
              <a:lnSpc>
                <a:spcPct val="120000"/>
              </a:lnSpc>
              <a:defRPr/>
            </a:pPr>
            <a:r>
              <a:rPr lang="en-US" sz="1400" b="1" dirty="0">
                <a:solidFill>
                  <a:srgbClr val="2F2B20"/>
                </a:solidFill>
                <a:latin typeface="Calibri"/>
              </a:rPr>
              <a:t>Transportation, Distribution &amp; Logistics</a:t>
            </a:r>
          </a:p>
          <a:p>
            <a:pPr marL="257175" indent="-171450" defTabSz="685800">
              <a:lnSpc>
                <a:spcPct val="120000"/>
              </a:lnSpc>
              <a:defRPr/>
            </a:pPr>
            <a:endParaRPr lang="en-US" sz="1400" b="1" dirty="0">
              <a:solidFill>
                <a:srgbClr val="2F2B20"/>
              </a:solidFill>
              <a:latin typeface="Calibri"/>
            </a:endParaRPr>
          </a:p>
          <a:p>
            <a:pPr>
              <a:lnSpc>
                <a:spcPct val="120000"/>
              </a:lnSpc>
            </a:pPr>
            <a:endParaRPr lang="en-US" sz="1400" dirty="0"/>
          </a:p>
        </p:txBody>
      </p:sp>
      <p:sp>
        <p:nvSpPr>
          <p:cNvPr id="4" name="Slide Number Placeholder 3"/>
          <p:cNvSpPr>
            <a:spLocks noGrp="1"/>
          </p:cNvSpPr>
          <p:nvPr>
            <p:ph type="sldNum" sz="quarter" idx="12"/>
          </p:nvPr>
        </p:nvSpPr>
        <p:spPr/>
        <p:txBody>
          <a:bodyPr/>
          <a:lstStyle/>
          <a:p>
            <a:fld id="{11F27F3A-B3E9-41ED-AF8F-A365F10BB65F}" type="slidenum">
              <a:rPr lang="en-US" smtClean="0"/>
              <a:pPr/>
              <a:t>44</a:t>
            </a:fld>
            <a:endParaRPr lang="en-US"/>
          </a:p>
        </p:txBody>
      </p:sp>
    </p:spTree>
    <p:extLst>
      <p:ext uri="{BB962C8B-B14F-4D97-AF65-F5344CB8AC3E}">
        <p14:creationId xmlns:p14="http://schemas.microsoft.com/office/powerpoint/2010/main" val="16084872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F27F3A-B3E9-41ED-AF8F-A365F10BB65F}" type="slidenum">
              <a:rPr lang="en-US" smtClean="0"/>
              <a:pPr/>
              <a:t>45</a:t>
            </a:fld>
            <a:endParaRPr lang="en-US"/>
          </a:p>
        </p:txBody>
      </p:sp>
      <p:pic>
        <p:nvPicPr>
          <p:cNvPr id="5" name="Picture 2" descr="C:\Users\cdroessler1\Documents\Career Development\Career Clusters book LEAD 2015\NC_Career_Clusters_Guide_2015-co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30480"/>
            <a:ext cx="515302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73655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F27F3A-B3E9-41ED-AF8F-A365F10BB65F}" type="slidenum">
              <a:rPr lang="en-US" smtClean="0"/>
              <a:pPr/>
              <a:t>46</a:t>
            </a:fld>
            <a:endParaRPr lang="en-US"/>
          </a:p>
        </p:txBody>
      </p:sp>
      <p:pic>
        <p:nvPicPr>
          <p:cNvPr id="5" name="Picture 2" descr="C:\Users\cdroessler1\Documents\Career Development\CDF Pilot Class 2015\screen shots\01.png"/>
          <p:cNvPicPr>
            <a:picLocks noChangeAspect="1" noChangeArrowheads="1"/>
          </p:cNvPicPr>
          <p:nvPr/>
        </p:nvPicPr>
        <p:blipFill rotWithShape="1">
          <a:blip r:embed="rId3">
            <a:extLst>
              <a:ext uri="{28A0092B-C50C-407E-A947-70E740481C1C}">
                <a14:useLocalDpi xmlns:a14="http://schemas.microsoft.com/office/drawing/2010/main" val="0"/>
              </a:ext>
            </a:extLst>
          </a:blip>
          <a:srcRect r="1737" b="2648"/>
          <a:stretch/>
        </p:blipFill>
        <p:spPr bwMode="auto">
          <a:xfrm>
            <a:off x="606214" y="0"/>
            <a:ext cx="7915026"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a:spLocks noChangeArrowheads="1"/>
          </p:cNvSpPr>
          <p:nvPr/>
        </p:nvSpPr>
        <p:spPr bwMode="auto">
          <a:xfrm>
            <a:off x="606214" y="2724150"/>
            <a:ext cx="2289386" cy="781050"/>
          </a:xfrm>
          <a:prstGeom prst="roundRect">
            <a:avLst>
              <a:gd name="adj" fmla="val 16667"/>
            </a:avLst>
          </a:prstGeom>
          <a:noFill/>
          <a:ln w="88900">
            <a:solidFill>
              <a:srgbClr val="FF00FF"/>
            </a:solidFill>
            <a:round/>
            <a:headEnd/>
            <a:tailEnd/>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Lst>
        </p:spPr>
        <p:txBody>
          <a:bodyPr/>
          <a:lstStyle/>
          <a:p>
            <a:pPr>
              <a:defRPr/>
            </a:pPr>
            <a:endParaRPr lang="en-US" sz="1350">
              <a:solidFill>
                <a:srgbClr val="2F2B20"/>
              </a:solidFill>
              <a:ea typeface="ヒラギノ角ゴ Pro W3" pitchFamily="-112" charset="-128"/>
            </a:endParaRPr>
          </a:p>
        </p:txBody>
      </p:sp>
      <p:sp>
        <p:nvSpPr>
          <p:cNvPr id="7" name="Text Box 3"/>
          <p:cNvSpPr txBox="1">
            <a:spLocks noChangeArrowheads="1"/>
          </p:cNvSpPr>
          <p:nvPr/>
        </p:nvSpPr>
        <p:spPr bwMode="auto">
          <a:xfrm>
            <a:off x="2667000" y="4191000"/>
            <a:ext cx="4127042" cy="1200329"/>
          </a:xfrm>
          <a:prstGeom prst="rect">
            <a:avLst/>
          </a:prstGeom>
          <a:solidFill>
            <a:srgbClr val="BBE0E3"/>
          </a:solidFill>
          <a:ln w="38100">
            <a:solidFill>
              <a:srgbClr val="7F1353"/>
            </a:solidFill>
            <a:miter lim="800000"/>
            <a:headEnd/>
            <a:tailEnd/>
          </a:ln>
          <a:effectLst/>
        </p:spPr>
        <p:txBody>
          <a:bodyPr wrap="squar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endParaRPr lang="en-US" sz="1800" b="1" dirty="0">
              <a:solidFill>
                <a:srgbClr val="2F2B20"/>
              </a:solidFill>
              <a:effectLst>
                <a:outerShdw blurRad="38100" dist="38100" dir="2700000" algn="tl">
                  <a:srgbClr val="FFFFFF"/>
                </a:outerShdw>
              </a:effectLst>
              <a:latin typeface="Helvetica Neue" charset="0"/>
            </a:endParaRPr>
          </a:p>
          <a:p>
            <a:pPr>
              <a:defRPr/>
            </a:pPr>
            <a:r>
              <a:rPr lang="en-US" sz="3600" b="1" dirty="0" smtClean="0">
                <a:solidFill>
                  <a:srgbClr val="2F2B20"/>
                </a:solidFill>
                <a:effectLst>
                  <a:outerShdw blurRad="38100" dist="38100" dir="2700000" algn="tl">
                    <a:srgbClr val="FFFFFF"/>
                  </a:outerShdw>
                </a:effectLst>
                <a:latin typeface="Helvetica Neue" charset="0"/>
              </a:rPr>
              <a:t>   </a:t>
            </a:r>
            <a:r>
              <a:rPr lang="en-US" sz="3600" b="1" dirty="0" err="1" smtClean="0">
                <a:solidFill>
                  <a:srgbClr val="2F2B20"/>
                </a:solidFill>
                <a:effectLst>
                  <a:outerShdw blurRad="38100" dist="38100" dir="2700000" algn="tl">
                    <a:srgbClr val="FFFFFF"/>
                  </a:outerShdw>
                </a:effectLst>
                <a:latin typeface="Helvetica Neue" charset="0"/>
              </a:rPr>
              <a:t>NCperkins.org</a:t>
            </a:r>
            <a:r>
              <a:rPr lang="en-US" sz="3600" b="1" dirty="0" smtClean="0">
                <a:solidFill>
                  <a:srgbClr val="2F2B20"/>
                </a:solidFill>
                <a:effectLst>
                  <a:outerShdw blurRad="38100" dist="38100" dir="2700000" algn="tl">
                    <a:srgbClr val="FFFFFF"/>
                  </a:outerShdw>
                </a:effectLst>
                <a:latin typeface="Helvetica Neue" charset="0"/>
              </a:rPr>
              <a:t> </a:t>
            </a:r>
            <a:endParaRPr lang="en-US" sz="3600" b="1" dirty="0">
              <a:solidFill>
                <a:srgbClr val="2F2B20"/>
              </a:solidFill>
              <a:effectLst>
                <a:outerShdw blurRad="38100" dist="38100" dir="2700000" algn="tl">
                  <a:srgbClr val="FFFFFF"/>
                </a:outerShdw>
              </a:effectLst>
              <a:latin typeface="Helvetica Neue" charset="0"/>
            </a:endParaRPr>
          </a:p>
          <a:p>
            <a:pPr>
              <a:defRPr/>
            </a:pPr>
            <a:endParaRPr lang="en-US" sz="1800" b="1" dirty="0">
              <a:solidFill>
                <a:srgbClr val="2F2B20"/>
              </a:solidFill>
              <a:effectLst>
                <a:outerShdw blurRad="38100" dist="38100" dir="2700000" algn="tl">
                  <a:srgbClr val="FFFFFF"/>
                </a:outerShdw>
              </a:effectLst>
              <a:latin typeface="Helvetica Neue" charset="0"/>
            </a:endParaRPr>
          </a:p>
        </p:txBody>
      </p:sp>
    </p:spTree>
    <p:extLst>
      <p:ext uri="{BB962C8B-B14F-4D97-AF65-F5344CB8AC3E}">
        <p14:creationId xmlns:p14="http://schemas.microsoft.com/office/powerpoint/2010/main" val="347005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F27F3A-B3E9-41ED-AF8F-A365F10BB65F}" type="slidenum">
              <a:rPr lang="en-US" smtClean="0"/>
              <a:pPr/>
              <a:t>47</a:t>
            </a:fld>
            <a:endParaRPr lang="en-US"/>
          </a:p>
        </p:txBody>
      </p:sp>
      <p:pic>
        <p:nvPicPr>
          <p:cNvPr id="5" name="Picture 2" descr="C:\Users\cdroessler1\Documents\Career Development\CDF Pilot Class 2015\screen shots\02.png"/>
          <p:cNvPicPr>
            <a:picLocks noChangeAspect="1" noChangeArrowheads="1"/>
          </p:cNvPicPr>
          <p:nvPr/>
        </p:nvPicPr>
        <p:blipFill rotWithShape="1">
          <a:blip r:embed="rId3">
            <a:extLst>
              <a:ext uri="{28A0092B-C50C-407E-A947-70E740481C1C}">
                <a14:useLocalDpi xmlns:a14="http://schemas.microsoft.com/office/drawing/2010/main" val="0"/>
              </a:ext>
            </a:extLst>
          </a:blip>
          <a:srcRect r="1252" b="2222"/>
          <a:stretch/>
        </p:blipFill>
        <p:spPr bwMode="auto">
          <a:xfrm>
            <a:off x="767363" y="0"/>
            <a:ext cx="79194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265981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705600" y="6356350"/>
            <a:ext cx="2133600" cy="365125"/>
          </a:xfrm>
        </p:spPr>
        <p:txBody>
          <a:bodyPr/>
          <a:lstStyle/>
          <a:p>
            <a:fld id="{11F27F3A-B3E9-41ED-AF8F-A365F10BB65F}" type="slidenum">
              <a:rPr lang="en-US" smtClean="0"/>
              <a:pPr/>
              <a:t>48</a:t>
            </a:fld>
            <a:endParaRPr lang="en-US"/>
          </a:p>
        </p:txBody>
      </p:sp>
      <p:pic>
        <p:nvPicPr>
          <p:cNvPr id="5" name="Picture 2" descr="C:\Users\cdroessler1\Documents\Career Development\CDF Pilot Class 2015\screen shots\03.png"/>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18957"/>
          <a:stretch/>
        </p:blipFill>
        <p:spPr bwMode="auto">
          <a:xfrm>
            <a:off x="414777" y="0"/>
            <a:ext cx="8424423" cy="5970983"/>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a:spLocks noChangeArrowheads="1"/>
          </p:cNvSpPr>
          <p:nvPr/>
        </p:nvSpPr>
        <p:spPr bwMode="auto">
          <a:xfrm>
            <a:off x="381000" y="762000"/>
            <a:ext cx="2133600" cy="1524000"/>
          </a:xfrm>
          <a:prstGeom prst="roundRect">
            <a:avLst>
              <a:gd name="adj" fmla="val 16667"/>
            </a:avLst>
          </a:prstGeom>
          <a:noFill/>
          <a:ln w="88900">
            <a:solidFill>
              <a:srgbClr val="FF00FF"/>
            </a:solidFill>
            <a:round/>
            <a:headEnd/>
            <a:tailEnd/>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Lst>
        </p:spPr>
        <p:txBody>
          <a:bodyPr/>
          <a:lstStyle/>
          <a:p>
            <a:pPr>
              <a:defRPr/>
            </a:pPr>
            <a:endParaRPr lang="en-US" sz="1350">
              <a:solidFill>
                <a:srgbClr val="2F2B20"/>
              </a:solidFill>
              <a:ea typeface="ヒラギノ角ゴ Pro W3" pitchFamily="-112" charset="-128"/>
            </a:endParaRPr>
          </a:p>
        </p:txBody>
      </p:sp>
      <p:sp>
        <p:nvSpPr>
          <p:cNvPr id="7" name="Rounded Rectangle 6"/>
          <p:cNvSpPr>
            <a:spLocks noChangeArrowheads="1"/>
          </p:cNvSpPr>
          <p:nvPr/>
        </p:nvSpPr>
        <p:spPr bwMode="auto">
          <a:xfrm>
            <a:off x="414777" y="1952756"/>
            <a:ext cx="4614423" cy="494942"/>
          </a:xfrm>
          <a:prstGeom prst="roundRect">
            <a:avLst>
              <a:gd name="adj" fmla="val 16667"/>
            </a:avLst>
          </a:prstGeom>
          <a:noFill/>
          <a:ln w="88900">
            <a:solidFill>
              <a:srgbClr val="FF00FF"/>
            </a:solidFill>
            <a:round/>
            <a:headEnd/>
            <a:tailEnd/>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Lst>
        </p:spPr>
        <p:txBody>
          <a:bodyPr/>
          <a:lstStyle/>
          <a:p>
            <a:pPr>
              <a:defRPr/>
            </a:pPr>
            <a:endParaRPr lang="en-US" sz="1350">
              <a:solidFill>
                <a:srgbClr val="2F2B20"/>
              </a:solidFill>
              <a:ea typeface="ヒラギノ角ゴ Pro W3" pitchFamily="-112" charset="-128"/>
            </a:endParaRPr>
          </a:p>
        </p:txBody>
      </p:sp>
      <p:sp>
        <p:nvSpPr>
          <p:cNvPr id="8" name="Rounded Rectangle 7"/>
          <p:cNvSpPr>
            <a:spLocks noChangeArrowheads="1"/>
          </p:cNvSpPr>
          <p:nvPr/>
        </p:nvSpPr>
        <p:spPr bwMode="auto">
          <a:xfrm>
            <a:off x="395727" y="3115640"/>
            <a:ext cx="1226117" cy="519735"/>
          </a:xfrm>
          <a:prstGeom prst="roundRect">
            <a:avLst>
              <a:gd name="adj" fmla="val 16667"/>
            </a:avLst>
          </a:prstGeom>
          <a:noFill/>
          <a:ln w="88900">
            <a:solidFill>
              <a:srgbClr val="FF00FF"/>
            </a:solidFill>
            <a:round/>
            <a:headEnd/>
            <a:tailEnd/>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Lst>
        </p:spPr>
        <p:txBody>
          <a:bodyPr/>
          <a:lstStyle/>
          <a:p>
            <a:pPr>
              <a:defRPr/>
            </a:pPr>
            <a:endParaRPr lang="en-US" sz="1350">
              <a:solidFill>
                <a:srgbClr val="2F2B20"/>
              </a:solidFill>
              <a:ea typeface="ヒラギノ角ゴ Pro W3" pitchFamily="-112" charset="-128"/>
            </a:endParaRPr>
          </a:p>
        </p:txBody>
      </p:sp>
    </p:spTree>
    <p:extLst>
      <p:ext uri="{BB962C8B-B14F-4D97-AF65-F5344CB8AC3E}">
        <p14:creationId xmlns:p14="http://schemas.microsoft.com/office/powerpoint/2010/main" val="1354502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1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F27F3A-B3E9-41ED-AF8F-A365F10BB65F}" type="slidenum">
              <a:rPr lang="en-US" smtClean="0"/>
              <a:pPr/>
              <a:t>49</a:t>
            </a:fld>
            <a:endParaRPr lang="en-US"/>
          </a:p>
        </p:txBody>
      </p:sp>
      <p:pic>
        <p:nvPicPr>
          <p:cNvPr id="5" name="Picture 2" descr="C:\Users\cdroessler1\Documents\Career Development\CDF Pilot Class 2015\screen shots\04.png"/>
          <p:cNvPicPr>
            <a:picLocks noChangeAspect="1" noChangeArrowheads="1"/>
          </p:cNvPicPr>
          <p:nvPr/>
        </p:nvPicPr>
        <p:blipFill rotWithShape="1">
          <a:blip r:embed="rId3">
            <a:clrChange>
              <a:clrFrom>
                <a:srgbClr val="D3D3D3"/>
              </a:clrFrom>
              <a:clrTo>
                <a:srgbClr val="D3D3D3">
                  <a:alpha val="0"/>
                </a:srgbClr>
              </a:clrTo>
            </a:clrChange>
            <a:extLst>
              <a:ext uri="{28A0092B-C50C-407E-A947-70E740481C1C}">
                <a14:useLocalDpi xmlns:a14="http://schemas.microsoft.com/office/drawing/2010/main" val="0"/>
              </a:ext>
            </a:extLst>
          </a:blip>
          <a:srcRect l="160" t="-183" r="-160" b="2296"/>
          <a:stretch/>
        </p:blipFill>
        <p:spPr bwMode="auto">
          <a:xfrm>
            <a:off x="675886" y="0"/>
            <a:ext cx="8010914"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a:spLocks noChangeArrowheads="1"/>
          </p:cNvSpPr>
          <p:nvPr/>
        </p:nvSpPr>
        <p:spPr bwMode="auto">
          <a:xfrm>
            <a:off x="675886" y="3300412"/>
            <a:ext cx="2676914" cy="357188"/>
          </a:xfrm>
          <a:prstGeom prst="roundRect">
            <a:avLst>
              <a:gd name="adj" fmla="val 16667"/>
            </a:avLst>
          </a:prstGeom>
          <a:noFill/>
          <a:ln w="88900">
            <a:solidFill>
              <a:srgbClr val="FF00FF"/>
            </a:solidFill>
            <a:round/>
            <a:headEnd/>
            <a:tailEnd/>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Lst>
        </p:spPr>
        <p:txBody>
          <a:bodyPr/>
          <a:lstStyle/>
          <a:p>
            <a:pPr>
              <a:defRPr/>
            </a:pPr>
            <a:endParaRPr lang="en-US" sz="1350">
              <a:solidFill>
                <a:srgbClr val="2F2B20"/>
              </a:solidFill>
              <a:ea typeface="ヒラギノ角ゴ Pro W3" pitchFamily="-112" charset="-128"/>
            </a:endParaRPr>
          </a:p>
        </p:txBody>
      </p:sp>
    </p:spTree>
    <p:extLst>
      <p:ext uri="{BB962C8B-B14F-4D97-AF65-F5344CB8AC3E}">
        <p14:creationId xmlns:p14="http://schemas.microsoft.com/office/powerpoint/2010/main" val="84730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Short OJT </a:t>
            </a:r>
            <a:r>
              <a:rPr lang="en-US" dirty="0"/>
              <a:t>Required</a:t>
            </a:r>
            <a:r>
              <a:rPr lang="en-US" sz="2000" dirty="0"/>
              <a:t/>
            </a:r>
            <a:br>
              <a:rPr lang="en-US" sz="2000" dirty="0"/>
            </a:br>
            <a:r>
              <a:rPr lang="en-US" sz="2000" i="1" dirty="0">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2012 - 2022)</a:t>
            </a:r>
            <a:endParaRPr lang="en-US" sz="2000" dirty="0"/>
          </a:p>
        </p:txBody>
      </p:sp>
      <p:sp>
        <p:nvSpPr>
          <p:cNvPr id="6" name="Content Placeholder 5"/>
          <p:cNvSpPr>
            <a:spLocks noGrp="1"/>
          </p:cNvSpPr>
          <p:nvPr>
            <p:ph idx="1"/>
          </p:nvPr>
        </p:nvSpPr>
        <p:spPr>
          <a:xfrm>
            <a:off x="-152400" y="1600200"/>
            <a:ext cx="12649200" cy="4571999"/>
          </a:xfrm>
        </p:spPr>
        <p:txBody>
          <a:bodyPr>
            <a:noAutofit/>
          </a:bodyPr>
          <a:lstStyle/>
          <a:p>
            <a:pPr marL="0" indent="0">
              <a:buNone/>
              <a:tabLst>
                <a:tab pos="1306513" algn="r"/>
                <a:tab pos="1474788" algn="l"/>
              </a:tabLst>
            </a:pPr>
            <a:r>
              <a:rPr lang="en-US" sz="2000" dirty="0" smtClean="0"/>
              <a:t>	21,050</a:t>
            </a:r>
            <a:r>
              <a:rPr lang="en-US" sz="2000" dirty="0"/>
              <a:t>	Combined Food Preparation and Serving Workers, Including Fast Food</a:t>
            </a:r>
          </a:p>
          <a:p>
            <a:pPr marL="0" indent="0">
              <a:buNone/>
              <a:tabLst>
                <a:tab pos="1306513" algn="r"/>
                <a:tab pos="1474788" algn="l"/>
              </a:tabLst>
            </a:pPr>
            <a:r>
              <a:rPr lang="en-US" sz="2000" dirty="0" smtClean="0"/>
              <a:t>	19,490</a:t>
            </a:r>
            <a:r>
              <a:rPr lang="en-US" sz="2000" dirty="0"/>
              <a:t>	Home Health Aides</a:t>
            </a:r>
          </a:p>
          <a:p>
            <a:pPr marL="0" indent="0">
              <a:buNone/>
              <a:tabLst>
                <a:tab pos="1306513" algn="r"/>
                <a:tab pos="1474788" algn="l"/>
              </a:tabLst>
            </a:pPr>
            <a:r>
              <a:rPr lang="en-US" sz="2000" dirty="0" smtClean="0"/>
              <a:t>	14,460</a:t>
            </a:r>
            <a:r>
              <a:rPr lang="en-US" sz="2000" dirty="0"/>
              <a:t>	Nursing Assistants</a:t>
            </a:r>
          </a:p>
          <a:p>
            <a:pPr marL="0" indent="0">
              <a:buNone/>
              <a:tabLst>
                <a:tab pos="1306513" algn="r"/>
                <a:tab pos="1474788" algn="l"/>
              </a:tabLst>
            </a:pPr>
            <a:r>
              <a:rPr lang="en-US" sz="2000" dirty="0" smtClean="0"/>
              <a:t>	14,130</a:t>
            </a:r>
            <a:r>
              <a:rPr lang="en-US" sz="2000" dirty="0"/>
              <a:t>	Retail Salespersons</a:t>
            </a:r>
          </a:p>
          <a:p>
            <a:pPr marL="0" indent="0">
              <a:buNone/>
              <a:tabLst>
                <a:tab pos="1306513" algn="r"/>
                <a:tab pos="1474788" algn="l"/>
              </a:tabLst>
            </a:pPr>
            <a:r>
              <a:rPr lang="en-US" sz="2000" dirty="0" smtClean="0"/>
              <a:t>	10,440</a:t>
            </a:r>
            <a:r>
              <a:rPr lang="en-US" sz="2000" dirty="0"/>
              <a:t>	Personal Care Aides</a:t>
            </a:r>
          </a:p>
          <a:p>
            <a:pPr marL="0" indent="0">
              <a:buNone/>
              <a:tabLst>
                <a:tab pos="1306513" algn="r"/>
                <a:tab pos="1474788" algn="l"/>
              </a:tabLst>
            </a:pPr>
            <a:r>
              <a:rPr lang="en-US" sz="2000" dirty="0" smtClean="0"/>
              <a:t>	8020</a:t>
            </a:r>
            <a:r>
              <a:rPr lang="en-US" sz="2000" dirty="0"/>
              <a:t>	Childcare Workers</a:t>
            </a:r>
          </a:p>
          <a:p>
            <a:pPr marL="0" indent="0">
              <a:buNone/>
              <a:tabLst>
                <a:tab pos="1306513" algn="r"/>
                <a:tab pos="1474788" algn="l"/>
              </a:tabLst>
            </a:pPr>
            <a:r>
              <a:rPr lang="en-US" sz="2000" dirty="0" smtClean="0"/>
              <a:t>	6530</a:t>
            </a:r>
            <a:r>
              <a:rPr lang="en-US" sz="2000" dirty="0"/>
              <a:t>	Receptionists and Information Clerks</a:t>
            </a:r>
          </a:p>
          <a:p>
            <a:pPr marL="0" indent="0">
              <a:buNone/>
              <a:tabLst>
                <a:tab pos="1306513" algn="r"/>
                <a:tab pos="1474788" algn="l"/>
              </a:tabLst>
            </a:pPr>
            <a:r>
              <a:rPr lang="en-US" sz="2000" dirty="0" smtClean="0"/>
              <a:t>	6430</a:t>
            </a:r>
            <a:r>
              <a:rPr lang="en-US" sz="2000" dirty="0"/>
              <a:t>	Maids and Housekeeping Cleaners</a:t>
            </a:r>
          </a:p>
          <a:p>
            <a:pPr marL="0" indent="0">
              <a:buNone/>
              <a:tabLst>
                <a:tab pos="1306513" algn="r"/>
                <a:tab pos="1474788" algn="l"/>
              </a:tabLst>
            </a:pPr>
            <a:r>
              <a:rPr lang="en-US" sz="2000" dirty="0" smtClean="0"/>
              <a:t>	5820</a:t>
            </a:r>
            <a:r>
              <a:rPr lang="en-US" sz="2000" dirty="0"/>
              <a:t>	Waiters and Waitresses</a:t>
            </a:r>
          </a:p>
          <a:p>
            <a:pPr marL="0" indent="0">
              <a:buNone/>
              <a:tabLst>
                <a:tab pos="1306513" algn="r"/>
                <a:tab pos="1474788" algn="l"/>
              </a:tabLst>
            </a:pPr>
            <a:r>
              <a:rPr lang="en-US" sz="2000" dirty="0" smtClean="0"/>
              <a:t>	5800</a:t>
            </a:r>
            <a:r>
              <a:rPr lang="en-US" sz="2000" dirty="0"/>
              <a:t>	Janitors and Cleaners, Except Maids and Housekeeping Cleaners</a:t>
            </a:r>
          </a:p>
          <a:p>
            <a:pPr marL="0" indent="0">
              <a:buNone/>
              <a:tabLst>
                <a:tab pos="1306513" algn="r"/>
                <a:tab pos="1474788" algn="l"/>
              </a:tabLst>
            </a:pPr>
            <a:r>
              <a:rPr lang="en-US" sz="2000" dirty="0" smtClean="0"/>
              <a:t>	5770</a:t>
            </a:r>
            <a:r>
              <a:rPr lang="en-US" sz="2000" dirty="0"/>
              <a:t>	Cashiers</a:t>
            </a:r>
          </a:p>
          <a:p>
            <a:pPr marL="0" indent="0">
              <a:buNone/>
              <a:tabLst>
                <a:tab pos="1306513" algn="r"/>
                <a:tab pos="1474788" algn="l"/>
              </a:tabLst>
            </a:pPr>
            <a:r>
              <a:rPr lang="en-US" sz="2000" dirty="0" smtClean="0"/>
              <a:t>	5530</a:t>
            </a:r>
            <a:r>
              <a:rPr lang="en-US" sz="2000" dirty="0"/>
              <a:t>	Office Clerks, General</a:t>
            </a:r>
          </a:p>
          <a:p>
            <a:pPr marL="0" indent="0">
              <a:buNone/>
              <a:tabLst>
                <a:tab pos="1306513" algn="r"/>
                <a:tab pos="1474788" algn="l"/>
              </a:tabLst>
            </a:pPr>
            <a:r>
              <a:rPr lang="en-US" sz="2000" dirty="0" smtClean="0"/>
              <a:t>	5410</a:t>
            </a:r>
            <a:r>
              <a:rPr lang="en-US" sz="2000" dirty="0"/>
              <a:t>	Laborers and Freight, Stock, and Material Movers, Hand</a:t>
            </a:r>
          </a:p>
          <a:p>
            <a:pPr marL="0" indent="0">
              <a:buNone/>
              <a:tabLst>
                <a:tab pos="1306513" algn="r"/>
                <a:tab pos="1474788" algn="l"/>
              </a:tabLst>
            </a:pPr>
            <a:r>
              <a:rPr lang="en-US" sz="2000" dirty="0" smtClean="0"/>
              <a:t>	4550</a:t>
            </a:r>
            <a:r>
              <a:rPr lang="en-US" sz="2000" dirty="0"/>
              <a:t>	Landscaping and </a:t>
            </a:r>
            <a:r>
              <a:rPr lang="en-US" sz="2000" dirty="0" err="1"/>
              <a:t>Groundskeeping</a:t>
            </a:r>
            <a:r>
              <a:rPr lang="en-US" sz="2000" dirty="0"/>
              <a:t> Workers</a:t>
            </a:r>
          </a:p>
          <a:p>
            <a:pPr marL="0" indent="0">
              <a:buNone/>
              <a:tabLst>
                <a:tab pos="1306513" algn="r"/>
                <a:tab pos="1474788" algn="l"/>
              </a:tabLst>
            </a:pPr>
            <a:r>
              <a:rPr lang="en-US" sz="2000" dirty="0" smtClean="0"/>
              <a:t>	3640</a:t>
            </a:r>
            <a:r>
              <a:rPr lang="en-US" sz="2000" dirty="0"/>
              <a:t>	Teacher Assistants</a:t>
            </a:r>
          </a:p>
          <a:p>
            <a:pPr marL="0" indent="0">
              <a:buNone/>
              <a:tabLst>
                <a:tab pos="1306513" algn="r"/>
                <a:tab pos="1474788" algn="l"/>
              </a:tabLst>
            </a:pPr>
            <a:r>
              <a:rPr lang="en-US" sz="2000" dirty="0" smtClean="0"/>
              <a:t>	3170</a:t>
            </a:r>
            <a:r>
              <a:rPr lang="en-US" sz="2000" dirty="0"/>
              <a:t>	Security Guards</a:t>
            </a:r>
          </a:p>
          <a:p>
            <a:pPr marL="0" indent="0">
              <a:buNone/>
              <a:tabLst>
                <a:tab pos="1306513" algn="r"/>
                <a:tab pos="1474788" algn="l"/>
              </a:tabLst>
            </a:pPr>
            <a:r>
              <a:rPr lang="en-US" sz="2000" dirty="0" smtClean="0"/>
              <a:t>	2860</a:t>
            </a:r>
            <a:r>
              <a:rPr lang="en-US" sz="2000" dirty="0"/>
              <a:t>	Tellers</a:t>
            </a:r>
          </a:p>
          <a:p>
            <a:pPr marL="0" indent="0">
              <a:buNone/>
              <a:tabLst>
                <a:tab pos="1306513" algn="r"/>
                <a:tab pos="1474788" algn="l"/>
              </a:tabLst>
            </a:pPr>
            <a:r>
              <a:rPr lang="en-US" sz="2000" dirty="0" smtClean="0"/>
              <a:t>	2240</a:t>
            </a:r>
            <a:r>
              <a:rPr lang="en-US" sz="2000" dirty="0"/>
              <a:t>	Helpers--Electricians</a:t>
            </a:r>
          </a:p>
          <a:p>
            <a:pPr marL="0" indent="0">
              <a:buNone/>
              <a:tabLst>
                <a:tab pos="1306513" algn="r"/>
                <a:tab pos="1474788" algn="l"/>
              </a:tabLst>
            </a:pPr>
            <a:r>
              <a:rPr lang="en-US" sz="2000" dirty="0" smtClean="0"/>
              <a:t>	2170</a:t>
            </a:r>
            <a:r>
              <a:rPr lang="en-US" sz="2000" dirty="0"/>
              <a:t>	Bill and Account Collectors</a:t>
            </a:r>
          </a:p>
          <a:p>
            <a:pPr marL="0" indent="0">
              <a:buNone/>
              <a:tabLst>
                <a:tab pos="1306513" algn="r"/>
                <a:tab pos="1474788" algn="l"/>
              </a:tabLst>
            </a:pPr>
            <a:r>
              <a:rPr lang="en-US" sz="2000" dirty="0" smtClean="0"/>
              <a:t>	1980</a:t>
            </a:r>
            <a:r>
              <a:rPr lang="en-US" sz="2000" dirty="0"/>
              <a:t>	Food Preparation Workers</a:t>
            </a:r>
          </a:p>
          <a:p>
            <a:pPr marL="0" indent="0">
              <a:buNone/>
              <a:tabLst>
                <a:tab pos="1306513" algn="r"/>
                <a:tab pos="1474788" algn="l"/>
              </a:tabLst>
            </a:pPr>
            <a:r>
              <a:rPr lang="en-US" sz="2000" dirty="0" smtClean="0"/>
              <a:t>	1910</a:t>
            </a:r>
            <a:r>
              <a:rPr lang="en-US" sz="2000" dirty="0"/>
              <a:t>	Light Truck or Delivery Services Drivers</a:t>
            </a:r>
          </a:p>
          <a:p>
            <a:pPr marL="0" indent="0">
              <a:buNone/>
              <a:tabLst>
                <a:tab pos="1306513" algn="r"/>
                <a:tab pos="1474788" algn="l"/>
              </a:tabLst>
            </a:pPr>
            <a:r>
              <a:rPr lang="en-US" sz="2000" dirty="0" smtClean="0"/>
              <a:t>	1630</a:t>
            </a:r>
            <a:r>
              <a:rPr lang="en-US" sz="2000" dirty="0"/>
              <a:t>	Driver/Sales Workers</a:t>
            </a:r>
          </a:p>
          <a:p>
            <a:pPr marL="0" indent="0">
              <a:buNone/>
              <a:tabLst>
                <a:tab pos="1306513" algn="r"/>
                <a:tab pos="1474788" algn="l"/>
              </a:tabLst>
            </a:pPr>
            <a:r>
              <a:rPr lang="en-US" sz="2000" dirty="0" smtClean="0"/>
              <a:t>	1540</a:t>
            </a:r>
            <a:r>
              <a:rPr lang="en-US" sz="2000" dirty="0"/>
              <a:t>	Bartenders</a:t>
            </a:r>
          </a:p>
          <a:p>
            <a:pPr marL="0" indent="0">
              <a:buNone/>
              <a:tabLst>
                <a:tab pos="1306513" algn="r"/>
                <a:tab pos="1474788" algn="l"/>
              </a:tabLst>
            </a:pPr>
            <a:r>
              <a:rPr lang="en-US" sz="2000" dirty="0" smtClean="0"/>
              <a:t>	1490</a:t>
            </a:r>
            <a:r>
              <a:rPr lang="en-US" sz="2000" dirty="0"/>
              <a:t>	Hotel, Motel, and Resort Desk Clerks</a:t>
            </a:r>
          </a:p>
          <a:p>
            <a:pPr marL="0" indent="0">
              <a:buNone/>
              <a:tabLst>
                <a:tab pos="1306513" algn="r"/>
                <a:tab pos="1474788" algn="l"/>
              </a:tabLst>
            </a:pPr>
            <a:r>
              <a:rPr lang="en-US" sz="2000" dirty="0" smtClean="0"/>
              <a:t>	1430</a:t>
            </a:r>
            <a:r>
              <a:rPr lang="en-US" sz="2000" dirty="0"/>
              <a:t>	Counter and Rental Clerks</a:t>
            </a:r>
          </a:p>
          <a:p>
            <a:pPr marL="0" indent="0">
              <a:buNone/>
              <a:tabLst>
                <a:tab pos="1306513" algn="r"/>
                <a:tab pos="1474788" algn="l"/>
              </a:tabLst>
            </a:pPr>
            <a:r>
              <a:rPr lang="en-US" sz="2000" dirty="0" smtClean="0"/>
              <a:t>	1320</a:t>
            </a:r>
            <a:r>
              <a:rPr lang="en-US" sz="2000" dirty="0"/>
              <a:t>	Amusement and Recreation Attendants</a:t>
            </a:r>
          </a:p>
          <a:p>
            <a:pPr marL="0" indent="0">
              <a:buNone/>
              <a:tabLst>
                <a:tab pos="1306513" algn="r"/>
                <a:tab pos="1474788" algn="l"/>
              </a:tabLst>
            </a:pPr>
            <a:r>
              <a:rPr lang="en-US" sz="2000" dirty="0" smtClean="0"/>
              <a:t>	1280</a:t>
            </a:r>
            <a:r>
              <a:rPr lang="en-US" sz="2000" dirty="0"/>
              <a:t>	Dishwashers</a:t>
            </a:r>
          </a:p>
          <a:p>
            <a:pPr marL="0" indent="0">
              <a:buNone/>
              <a:tabLst>
                <a:tab pos="1306513" algn="r"/>
                <a:tab pos="1474788" algn="l"/>
              </a:tabLst>
            </a:pPr>
            <a:r>
              <a:rPr lang="en-US" sz="2000" dirty="0" smtClean="0"/>
              <a:t>	1200</a:t>
            </a:r>
            <a:r>
              <a:rPr lang="en-US" sz="2000" dirty="0"/>
              <a:t>	Dining Room and Cafeteria Attendants and Bartender Helpers</a:t>
            </a:r>
          </a:p>
          <a:p>
            <a:pPr marL="0" indent="0">
              <a:buNone/>
              <a:tabLst>
                <a:tab pos="1306513" algn="r"/>
                <a:tab pos="1474788" algn="l"/>
              </a:tabLst>
            </a:pPr>
            <a:r>
              <a:rPr lang="en-US" sz="2000" dirty="0" smtClean="0"/>
              <a:t>	1150</a:t>
            </a:r>
            <a:r>
              <a:rPr lang="en-US" sz="2000" dirty="0"/>
              <a:t>	Packers and Packagers, Hand</a:t>
            </a:r>
          </a:p>
          <a:p>
            <a:pPr marL="0" indent="0">
              <a:buNone/>
              <a:tabLst>
                <a:tab pos="1306513" algn="r"/>
                <a:tab pos="1474788" algn="l"/>
              </a:tabLst>
            </a:pPr>
            <a:r>
              <a:rPr lang="en-US" sz="2000" dirty="0" smtClean="0"/>
              <a:t>	1100</a:t>
            </a:r>
            <a:r>
              <a:rPr lang="en-US" sz="2000" dirty="0"/>
              <a:t>	Helpers--Installation, Maintenance, and Repair Workers</a:t>
            </a:r>
          </a:p>
          <a:p>
            <a:pPr marL="0" indent="0">
              <a:buNone/>
              <a:tabLst>
                <a:tab pos="1306513" algn="r"/>
                <a:tab pos="1474788" algn="l"/>
              </a:tabLst>
            </a:pPr>
            <a:r>
              <a:rPr lang="en-US" sz="2000" dirty="0" smtClean="0"/>
              <a:t>	1050</a:t>
            </a:r>
            <a:r>
              <a:rPr lang="en-US" sz="2000" dirty="0"/>
              <a:t>	Loan Interviewers and Clerks</a:t>
            </a:r>
          </a:p>
          <a:p>
            <a:pPr marL="0" indent="0">
              <a:buNone/>
              <a:tabLst>
                <a:tab pos="1306513" algn="r"/>
                <a:tab pos="1474788" algn="l"/>
              </a:tabLst>
            </a:pPr>
            <a:r>
              <a:rPr lang="en-US" sz="2000" dirty="0" smtClean="0"/>
              <a:t>	1000</a:t>
            </a:r>
            <a:r>
              <a:rPr lang="en-US" sz="2000" dirty="0"/>
              <a:t>	Taxi Drivers and Chauffeurs</a:t>
            </a:r>
          </a:p>
          <a:p>
            <a:pPr marL="0" indent="0">
              <a:buNone/>
              <a:tabLst>
                <a:tab pos="1306513" algn="r"/>
                <a:tab pos="1474788" algn="l"/>
              </a:tabLst>
            </a:pPr>
            <a:r>
              <a:rPr lang="en-US" sz="2000" dirty="0" smtClean="0"/>
              <a:t>	990</a:t>
            </a:r>
            <a:r>
              <a:rPr lang="en-US" sz="2000" dirty="0"/>
              <a:t>	Hosts and Hostesses, Restaurant, Lounge, and Coffee Shop</a:t>
            </a:r>
          </a:p>
          <a:p>
            <a:pPr marL="0" indent="0">
              <a:buNone/>
              <a:tabLst>
                <a:tab pos="1306513" algn="r"/>
                <a:tab pos="1474788" algn="l"/>
              </a:tabLst>
            </a:pPr>
            <a:r>
              <a:rPr lang="en-US" sz="2000" dirty="0" smtClean="0"/>
              <a:t>	980</a:t>
            </a:r>
            <a:r>
              <a:rPr lang="en-US" sz="2000" dirty="0"/>
              <a:t>	Helpers--</a:t>
            </a:r>
            <a:r>
              <a:rPr lang="en-US" sz="2000" dirty="0" err="1"/>
              <a:t>Pipelayers</a:t>
            </a:r>
            <a:r>
              <a:rPr lang="en-US" sz="2000" dirty="0"/>
              <a:t>, Plumbers, Pipefitters, and Steamfitters</a:t>
            </a:r>
          </a:p>
          <a:p>
            <a:pPr marL="0" indent="0">
              <a:buNone/>
              <a:tabLst>
                <a:tab pos="1306513" algn="r"/>
                <a:tab pos="1474788" algn="l"/>
              </a:tabLst>
            </a:pPr>
            <a:r>
              <a:rPr lang="en-US" sz="2000" dirty="0" smtClean="0"/>
              <a:t>	920</a:t>
            </a:r>
            <a:r>
              <a:rPr lang="en-US" sz="2000" dirty="0"/>
              <a:t>	Food Servers, </a:t>
            </a:r>
            <a:r>
              <a:rPr lang="en-US" sz="2000" dirty="0" err="1"/>
              <a:t>Nonrestaurant</a:t>
            </a:r>
            <a:endParaRPr lang="en-US" sz="2000" dirty="0"/>
          </a:p>
          <a:p>
            <a:pPr marL="0" indent="0">
              <a:buNone/>
              <a:tabLst>
                <a:tab pos="1306513" algn="r"/>
                <a:tab pos="1474788" algn="l"/>
              </a:tabLst>
            </a:pPr>
            <a:r>
              <a:rPr lang="en-US" sz="2000" dirty="0" smtClean="0"/>
              <a:t>	890</a:t>
            </a:r>
            <a:r>
              <a:rPr lang="en-US" sz="2000" dirty="0"/>
              <a:t>	Nonfarm Animal Caretakers</a:t>
            </a:r>
          </a:p>
          <a:p>
            <a:pPr marL="0" indent="0">
              <a:buNone/>
              <a:tabLst>
                <a:tab pos="1306513" algn="r"/>
                <a:tab pos="1474788" algn="l"/>
              </a:tabLst>
            </a:pPr>
            <a:r>
              <a:rPr lang="en-US" sz="2000" dirty="0" smtClean="0"/>
              <a:t>	870</a:t>
            </a:r>
            <a:r>
              <a:rPr lang="en-US" sz="2000" dirty="0"/>
              <a:t>	Helpers--</a:t>
            </a:r>
            <a:r>
              <a:rPr lang="en-US" sz="2000" dirty="0" err="1"/>
              <a:t>Brickmasons</a:t>
            </a:r>
            <a:r>
              <a:rPr lang="en-US" sz="2000" dirty="0"/>
              <a:t>, </a:t>
            </a:r>
            <a:r>
              <a:rPr lang="en-US" sz="2000" dirty="0" err="1"/>
              <a:t>Blockmasons</a:t>
            </a:r>
            <a:r>
              <a:rPr lang="en-US" sz="2000" dirty="0"/>
              <a:t>, Stonemasons, and Tile and Marble Setters</a:t>
            </a:r>
          </a:p>
          <a:p>
            <a:pPr marL="0" indent="0">
              <a:buNone/>
              <a:tabLst>
                <a:tab pos="1306513" algn="r"/>
                <a:tab pos="1474788" algn="l"/>
              </a:tabLst>
            </a:pPr>
            <a:r>
              <a:rPr lang="en-US" sz="2000" dirty="0" smtClean="0"/>
              <a:t>	740</a:t>
            </a:r>
            <a:r>
              <a:rPr lang="en-US" sz="2000" dirty="0"/>
              <a:t>	Healthcare Support Workers, All Other</a:t>
            </a:r>
          </a:p>
          <a:p>
            <a:pPr marL="0" indent="0">
              <a:buNone/>
              <a:tabLst>
                <a:tab pos="1306513" algn="r"/>
                <a:tab pos="1474788" algn="l"/>
              </a:tabLst>
            </a:pPr>
            <a:r>
              <a:rPr lang="en-US" sz="2000" dirty="0" smtClean="0"/>
              <a:t>	710</a:t>
            </a:r>
            <a:r>
              <a:rPr lang="en-US" sz="2000" dirty="0"/>
              <a:t>	Cleaners of Vehicles and Equipment</a:t>
            </a:r>
          </a:p>
          <a:p>
            <a:pPr marL="0" indent="0">
              <a:buNone/>
              <a:tabLst>
                <a:tab pos="1306513" algn="r"/>
                <a:tab pos="1474788" algn="l"/>
              </a:tabLst>
            </a:pPr>
            <a:r>
              <a:rPr lang="en-US" sz="2000" dirty="0" smtClean="0"/>
              <a:t>	670</a:t>
            </a:r>
            <a:r>
              <a:rPr lang="en-US" sz="2000" dirty="0"/>
              <a:t>	Automotive and Watercraft Service Attendants</a:t>
            </a:r>
          </a:p>
          <a:p>
            <a:pPr marL="0" indent="0">
              <a:buNone/>
              <a:tabLst>
                <a:tab pos="1306513" algn="r"/>
                <a:tab pos="1474788" algn="l"/>
              </a:tabLst>
            </a:pPr>
            <a:r>
              <a:rPr lang="en-US" sz="2000" dirty="0" smtClean="0"/>
              <a:t>	620</a:t>
            </a:r>
            <a:r>
              <a:rPr lang="en-US" sz="2000" dirty="0"/>
              <a:t>	Helpers--Carpenters</a:t>
            </a:r>
          </a:p>
          <a:p>
            <a:pPr marL="0" indent="0">
              <a:buNone/>
              <a:tabLst>
                <a:tab pos="1306513" algn="r"/>
                <a:tab pos="1474788" algn="l"/>
              </a:tabLst>
            </a:pPr>
            <a:r>
              <a:rPr lang="en-US" sz="2000" dirty="0" smtClean="0"/>
              <a:t>	620</a:t>
            </a:r>
            <a:r>
              <a:rPr lang="en-US" sz="2000" dirty="0"/>
              <a:t>	Refuse and Recyclable Material Collectors</a:t>
            </a:r>
          </a:p>
          <a:p>
            <a:pPr marL="0" indent="0">
              <a:buNone/>
              <a:tabLst>
                <a:tab pos="1306513" algn="r"/>
                <a:tab pos="1474788" algn="l"/>
              </a:tabLst>
            </a:pPr>
            <a:r>
              <a:rPr lang="en-US" sz="2000" dirty="0" smtClean="0"/>
              <a:t>	590</a:t>
            </a:r>
            <a:r>
              <a:rPr lang="en-US" sz="2000" dirty="0"/>
              <a:t>	Court, Municipal, and License Clerks</a:t>
            </a:r>
          </a:p>
          <a:p>
            <a:pPr marL="0" indent="0">
              <a:buNone/>
              <a:tabLst>
                <a:tab pos="1306513" algn="r"/>
                <a:tab pos="1474788" algn="l"/>
              </a:tabLst>
            </a:pPr>
            <a:r>
              <a:rPr lang="en-US" sz="2000" dirty="0" smtClean="0"/>
              <a:t>	560</a:t>
            </a:r>
            <a:r>
              <a:rPr lang="en-US" sz="2000" dirty="0"/>
              <a:t>	Telemarketers</a:t>
            </a:r>
          </a:p>
          <a:p>
            <a:pPr marL="0" indent="0">
              <a:buNone/>
              <a:tabLst>
                <a:tab pos="1306513" algn="r"/>
                <a:tab pos="1474788" algn="l"/>
              </a:tabLst>
            </a:pPr>
            <a:r>
              <a:rPr lang="en-US" sz="2000" dirty="0" smtClean="0"/>
              <a:t>	560</a:t>
            </a:r>
            <a:r>
              <a:rPr lang="en-US" sz="2000" dirty="0"/>
              <a:t>	Interviewers, Except Eligibility and Loan</a:t>
            </a:r>
          </a:p>
          <a:p>
            <a:pPr marL="0" indent="0">
              <a:buNone/>
              <a:tabLst>
                <a:tab pos="1306513" algn="r"/>
                <a:tab pos="1474788" algn="l"/>
              </a:tabLst>
            </a:pPr>
            <a:r>
              <a:rPr lang="en-US" sz="2000" dirty="0" smtClean="0"/>
              <a:t>	560</a:t>
            </a:r>
            <a:r>
              <a:rPr lang="en-US" sz="2000" dirty="0"/>
              <a:t>	Meat, Poultry, and Fish Cutters and Trimmers</a:t>
            </a:r>
          </a:p>
          <a:p>
            <a:pPr marL="0" indent="0">
              <a:buNone/>
              <a:tabLst>
                <a:tab pos="1306513" algn="r"/>
                <a:tab pos="1474788" algn="l"/>
              </a:tabLst>
            </a:pPr>
            <a:r>
              <a:rPr lang="en-US" sz="2000" dirty="0" smtClean="0"/>
              <a:t>	540</a:t>
            </a:r>
            <a:r>
              <a:rPr lang="en-US" sz="2000" dirty="0"/>
              <a:t>	Bus Drivers, School or Special Client</a:t>
            </a:r>
          </a:p>
          <a:p>
            <a:pPr marL="0" indent="0">
              <a:buNone/>
              <a:tabLst>
                <a:tab pos="1306513" algn="r"/>
                <a:tab pos="1474788" algn="l"/>
              </a:tabLst>
            </a:pPr>
            <a:r>
              <a:rPr lang="en-US" sz="2000" dirty="0" smtClean="0"/>
              <a:t>	440</a:t>
            </a:r>
            <a:r>
              <a:rPr lang="en-US" sz="2000" dirty="0"/>
              <a:t>	Psychiatric Aides</a:t>
            </a:r>
          </a:p>
          <a:p>
            <a:pPr marL="0" indent="0">
              <a:buNone/>
              <a:tabLst>
                <a:tab pos="1306513" algn="r"/>
                <a:tab pos="1474788" algn="l"/>
              </a:tabLst>
            </a:pPr>
            <a:r>
              <a:rPr lang="en-US" sz="2000" dirty="0" smtClean="0"/>
              <a:t>	440</a:t>
            </a:r>
            <a:r>
              <a:rPr lang="en-US" sz="2000" dirty="0"/>
              <a:t>	Office and Administrative Support Workers, All Other</a:t>
            </a:r>
          </a:p>
          <a:p>
            <a:pPr marL="0" indent="0">
              <a:buNone/>
              <a:tabLst>
                <a:tab pos="1306513" algn="r"/>
                <a:tab pos="1474788" algn="l"/>
              </a:tabLst>
            </a:pPr>
            <a:r>
              <a:rPr lang="en-US" sz="2000" dirty="0" smtClean="0"/>
              <a:t>	430</a:t>
            </a:r>
            <a:r>
              <a:rPr lang="en-US" sz="2000" dirty="0"/>
              <a:t>	Medical Equipment Preparers</a:t>
            </a:r>
          </a:p>
          <a:p>
            <a:pPr marL="0" indent="0">
              <a:buNone/>
              <a:tabLst>
                <a:tab pos="1306513" algn="r"/>
                <a:tab pos="1474788" algn="l"/>
              </a:tabLst>
            </a:pPr>
            <a:r>
              <a:rPr lang="en-US" sz="2000" dirty="0" smtClean="0"/>
              <a:t>	430</a:t>
            </a:r>
            <a:r>
              <a:rPr lang="en-US" sz="2000" dirty="0"/>
              <a:t>	Lifeguards, Ski Patrol, and Other Recreational Protective Service Workers</a:t>
            </a:r>
          </a:p>
          <a:p>
            <a:pPr marL="0" indent="0">
              <a:buNone/>
              <a:tabLst>
                <a:tab pos="1306513" algn="r"/>
                <a:tab pos="1474788" algn="l"/>
              </a:tabLst>
            </a:pPr>
            <a:r>
              <a:rPr lang="en-US" sz="2000" dirty="0" smtClean="0"/>
              <a:t>	430</a:t>
            </a:r>
            <a:r>
              <a:rPr lang="en-US" sz="2000" dirty="0"/>
              <a:t>	Tree Trimmers and Pruners</a:t>
            </a:r>
          </a:p>
          <a:p>
            <a:pPr marL="0" indent="0">
              <a:buNone/>
              <a:tabLst>
                <a:tab pos="1306513" algn="r"/>
                <a:tab pos="1474788" algn="l"/>
              </a:tabLst>
            </a:pPr>
            <a:r>
              <a:rPr lang="en-US" sz="2000" dirty="0" smtClean="0"/>
              <a:t>	400</a:t>
            </a:r>
            <a:r>
              <a:rPr lang="en-US" sz="2000" dirty="0"/>
              <a:t>	Veterinary Assistants and Laboratory Animal Caretakers</a:t>
            </a:r>
          </a:p>
          <a:p>
            <a:pPr marL="0" indent="0">
              <a:buNone/>
              <a:tabLst>
                <a:tab pos="1306513" algn="r"/>
                <a:tab pos="1474788" algn="l"/>
              </a:tabLst>
            </a:pPr>
            <a:r>
              <a:rPr lang="en-US" sz="2000" dirty="0" smtClean="0"/>
              <a:t>	390</a:t>
            </a:r>
            <a:r>
              <a:rPr lang="en-US" sz="2000" dirty="0"/>
              <a:t>	Helpers, Construction Trades, All Other</a:t>
            </a:r>
          </a:p>
          <a:p>
            <a:pPr marL="0" indent="0">
              <a:buNone/>
              <a:tabLst>
                <a:tab pos="1306513" algn="r"/>
                <a:tab pos="1474788" algn="l"/>
              </a:tabLst>
            </a:pPr>
            <a:r>
              <a:rPr lang="en-US" sz="2000" dirty="0" smtClean="0"/>
              <a:t>	360</a:t>
            </a:r>
            <a:r>
              <a:rPr lang="en-US" sz="2000" dirty="0"/>
              <a:t>	Tire Repairers and Changers</a:t>
            </a:r>
          </a:p>
          <a:p>
            <a:pPr marL="0" indent="0">
              <a:buNone/>
              <a:tabLst>
                <a:tab pos="1306513" algn="r"/>
                <a:tab pos="1474788" algn="l"/>
              </a:tabLst>
            </a:pPr>
            <a:r>
              <a:rPr lang="en-US" sz="2000" dirty="0" smtClean="0"/>
              <a:t>	320</a:t>
            </a:r>
            <a:r>
              <a:rPr lang="en-US" sz="2000" dirty="0"/>
              <a:t>	Library Assistants, Clerical</a:t>
            </a:r>
          </a:p>
          <a:p>
            <a:pPr marL="0" indent="0">
              <a:buNone/>
              <a:tabLst>
                <a:tab pos="1306513" algn="r"/>
                <a:tab pos="1474788" algn="l"/>
              </a:tabLst>
            </a:pPr>
            <a:r>
              <a:rPr lang="en-US" sz="2000" dirty="0" smtClean="0"/>
              <a:t>	280</a:t>
            </a:r>
            <a:r>
              <a:rPr lang="en-US" sz="2000" dirty="0"/>
              <a:t>	Physical Therapist Aides</a:t>
            </a:r>
          </a:p>
          <a:p>
            <a:pPr marL="0" indent="0">
              <a:buNone/>
              <a:tabLst>
                <a:tab pos="1306513" algn="r"/>
                <a:tab pos="1474788" algn="l"/>
              </a:tabLst>
            </a:pPr>
            <a:r>
              <a:rPr lang="en-US" sz="2000" dirty="0" smtClean="0"/>
              <a:t>	270</a:t>
            </a:r>
            <a:r>
              <a:rPr lang="en-US" sz="2000" dirty="0"/>
              <a:t>	Library Technicians</a:t>
            </a:r>
          </a:p>
          <a:p>
            <a:pPr marL="0" indent="0">
              <a:buNone/>
              <a:tabLst>
                <a:tab pos="1306513" algn="r"/>
                <a:tab pos="1474788" algn="l"/>
              </a:tabLst>
            </a:pPr>
            <a:r>
              <a:rPr lang="en-US" sz="2000" dirty="0" smtClean="0"/>
              <a:t>	270</a:t>
            </a:r>
            <a:r>
              <a:rPr lang="en-US" sz="2000" dirty="0"/>
              <a:t>	Counter Attendants, Cafeteria, Food Concession, and Coffee Shop</a:t>
            </a:r>
          </a:p>
          <a:p>
            <a:pPr marL="0" indent="0">
              <a:buNone/>
              <a:tabLst>
                <a:tab pos="1306513" algn="r"/>
                <a:tab pos="1474788" algn="l"/>
              </a:tabLst>
            </a:pPr>
            <a:r>
              <a:rPr lang="en-US" sz="2000" dirty="0" smtClean="0"/>
              <a:t>	260</a:t>
            </a:r>
            <a:r>
              <a:rPr lang="en-US" sz="2000" dirty="0"/>
              <a:t>	Protective Service Workers, All Other</a:t>
            </a:r>
          </a:p>
          <a:p>
            <a:pPr marL="0" indent="0">
              <a:buNone/>
              <a:tabLst>
                <a:tab pos="1306513" algn="r"/>
                <a:tab pos="1474788" algn="l"/>
              </a:tabLst>
            </a:pPr>
            <a:r>
              <a:rPr lang="en-US" sz="2000" dirty="0" smtClean="0"/>
              <a:t>	160</a:t>
            </a:r>
            <a:r>
              <a:rPr lang="en-US" sz="2000" dirty="0"/>
              <a:t>	Building Cleaning Workers, All Other</a:t>
            </a:r>
          </a:p>
          <a:p>
            <a:pPr marL="0" indent="0">
              <a:buNone/>
              <a:tabLst>
                <a:tab pos="1306513" algn="r"/>
                <a:tab pos="1474788" algn="l"/>
              </a:tabLst>
            </a:pPr>
            <a:r>
              <a:rPr lang="en-US" sz="2000" dirty="0" smtClean="0"/>
              <a:t>	160</a:t>
            </a:r>
            <a:r>
              <a:rPr lang="en-US" sz="2000" dirty="0"/>
              <a:t>	Personal Care and Service Workers, All Other</a:t>
            </a:r>
          </a:p>
          <a:p>
            <a:pPr marL="0" indent="0">
              <a:buNone/>
              <a:tabLst>
                <a:tab pos="1306513" algn="r"/>
                <a:tab pos="1474788" algn="l"/>
              </a:tabLst>
            </a:pPr>
            <a:r>
              <a:rPr lang="en-US" sz="2000" dirty="0" smtClean="0"/>
              <a:t>	150</a:t>
            </a:r>
            <a:r>
              <a:rPr lang="en-US" sz="2000" dirty="0"/>
              <a:t>	Helpers--Roofers</a:t>
            </a:r>
          </a:p>
          <a:p>
            <a:pPr marL="0" indent="0">
              <a:buNone/>
              <a:tabLst>
                <a:tab pos="1306513" algn="r"/>
                <a:tab pos="1474788" algn="l"/>
              </a:tabLst>
            </a:pPr>
            <a:r>
              <a:rPr lang="en-US" sz="2000" dirty="0" smtClean="0"/>
              <a:t>	150</a:t>
            </a:r>
            <a:r>
              <a:rPr lang="en-US" sz="2000" dirty="0"/>
              <a:t>	Motor Vehicle Operators, All Other</a:t>
            </a:r>
          </a:p>
          <a:p>
            <a:pPr marL="0" indent="0">
              <a:buNone/>
              <a:tabLst>
                <a:tab pos="1306513" algn="r"/>
                <a:tab pos="1474788" algn="l"/>
              </a:tabLst>
            </a:pPr>
            <a:r>
              <a:rPr lang="en-US" sz="2000" dirty="0" smtClean="0"/>
              <a:t>	130</a:t>
            </a:r>
            <a:r>
              <a:rPr lang="en-US" sz="2000" dirty="0"/>
              <a:t>	Transportation Workers, All Other</a:t>
            </a:r>
          </a:p>
          <a:p>
            <a:pPr marL="0" indent="0">
              <a:buNone/>
              <a:tabLst>
                <a:tab pos="1306513" algn="r"/>
                <a:tab pos="1474788" algn="l"/>
              </a:tabLst>
            </a:pPr>
            <a:r>
              <a:rPr lang="en-US" sz="2000" dirty="0" smtClean="0"/>
              <a:t>	110</a:t>
            </a:r>
            <a:r>
              <a:rPr lang="en-US" sz="2000" dirty="0"/>
              <a:t>	Pharmacy Aides</a:t>
            </a:r>
          </a:p>
          <a:p>
            <a:pPr marL="0" indent="0">
              <a:buNone/>
              <a:tabLst>
                <a:tab pos="1306513" algn="r"/>
                <a:tab pos="1474788" algn="l"/>
              </a:tabLst>
            </a:pPr>
            <a:r>
              <a:rPr lang="en-US" sz="2000" dirty="0" smtClean="0"/>
              <a:t>	110</a:t>
            </a:r>
            <a:r>
              <a:rPr lang="en-US" sz="2000" dirty="0"/>
              <a:t>	Riggers</a:t>
            </a:r>
          </a:p>
          <a:p>
            <a:pPr marL="0" indent="0">
              <a:buNone/>
              <a:tabLst>
                <a:tab pos="1306513" algn="r"/>
                <a:tab pos="1474788" algn="l"/>
              </a:tabLst>
            </a:pPr>
            <a:r>
              <a:rPr lang="en-US" sz="2000" dirty="0" smtClean="0"/>
              <a:t>	100</a:t>
            </a:r>
            <a:r>
              <a:rPr lang="en-US" sz="2000" dirty="0"/>
              <a:t>	Parking Lot Attendants</a:t>
            </a:r>
          </a:p>
          <a:p>
            <a:pPr marL="0" indent="0">
              <a:buNone/>
              <a:tabLst>
                <a:tab pos="1306513" algn="r"/>
                <a:tab pos="1474788" algn="l"/>
              </a:tabLst>
            </a:pPr>
            <a:r>
              <a:rPr lang="en-US" sz="2000" dirty="0" smtClean="0"/>
              <a:t>	90</a:t>
            </a:r>
            <a:r>
              <a:rPr lang="en-US" sz="2000" dirty="0"/>
              <a:t>	Cooks, Fast Food</a:t>
            </a:r>
          </a:p>
          <a:p>
            <a:pPr marL="0" indent="0">
              <a:buNone/>
              <a:tabLst>
                <a:tab pos="1306513" algn="r"/>
                <a:tab pos="1474788" algn="l"/>
              </a:tabLst>
            </a:pPr>
            <a:r>
              <a:rPr lang="en-US" sz="2000" dirty="0" smtClean="0"/>
              <a:t>	90</a:t>
            </a:r>
            <a:r>
              <a:rPr lang="en-US" sz="2000" dirty="0"/>
              <a:t>	Postal Service Mail Carriers</a:t>
            </a:r>
          </a:p>
          <a:p>
            <a:pPr marL="0" indent="0">
              <a:buNone/>
              <a:tabLst>
                <a:tab pos="1306513" algn="r"/>
                <a:tab pos="1474788" algn="l"/>
              </a:tabLst>
            </a:pPr>
            <a:r>
              <a:rPr lang="en-US" sz="2000" dirty="0" smtClean="0"/>
              <a:t>	80</a:t>
            </a:r>
            <a:r>
              <a:rPr lang="en-US" sz="2000" dirty="0"/>
              <a:t>	</a:t>
            </a:r>
            <a:r>
              <a:rPr lang="en-US" sz="2000" dirty="0" err="1"/>
              <a:t>Weighers</a:t>
            </a:r>
            <a:r>
              <a:rPr lang="en-US" sz="2000" dirty="0"/>
              <a:t>, Measurers, Checkers, and Samplers, Recordkeeping</a:t>
            </a:r>
          </a:p>
          <a:p>
            <a:pPr marL="0" indent="0">
              <a:buNone/>
              <a:tabLst>
                <a:tab pos="1306513" algn="r"/>
                <a:tab pos="1474788" algn="l"/>
              </a:tabLst>
            </a:pPr>
            <a:r>
              <a:rPr lang="en-US" sz="2000" dirty="0" smtClean="0"/>
              <a:t>	80</a:t>
            </a:r>
            <a:r>
              <a:rPr lang="en-US" sz="2000" dirty="0"/>
              <a:t>	Helpers--Painters, Paperhangers, Plasterers, and Stucco Masons</a:t>
            </a:r>
          </a:p>
          <a:p>
            <a:pPr marL="0" indent="0">
              <a:buNone/>
              <a:tabLst>
                <a:tab pos="1306513" algn="r"/>
                <a:tab pos="1474788" algn="l"/>
              </a:tabLst>
            </a:pPr>
            <a:r>
              <a:rPr lang="en-US" sz="2000" dirty="0" smtClean="0"/>
              <a:t>	60</a:t>
            </a:r>
            <a:r>
              <a:rPr lang="en-US" sz="2000" dirty="0"/>
              <a:t>	Occupational Therapy Aides</a:t>
            </a:r>
          </a:p>
          <a:p>
            <a:pPr marL="0" indent="0">
              <a:buNone/>
              <a:tabLst>
                <a:tab pos="1306513" algn="r"/>
                <a:tab pos="1474788" algn="l"/>
              </a:tabLst>
            </a:pPr>
            <a:r>
              <a:rPr lang="en-US" sz="2000" dirty="0" smtClean="0"/>
              <a:t>	60</a:t>
            </a:r>
            <a:r>
              <a:rPr lang="en-US" sz="2000" dirty="0"/>
              <a:t>	Baggage Porters and Bellhops</a:t>
            </a:r>
          </a:p>
          <a:p>
            <a:pPr marL="0" indent="0">
              <a:buNone/>
              <a:tabLst>
                <a:tab pos="1306513" algn="r"/>
                <a:tab pos="1474788" algn="l"/>
              </a:tabLst>
            </a:pPr>
            <a:r>
              <a:rPr lang="en-US" sz="2000" dirty="0" smtClean="0"/>
              <a:t>	40</a:t>
            </a:r>
            <a:r>
              <a:rPr lang="en-US" sz="2000" dirty="0"/>
              <a:t>	Conveyor Operators and Tenders</a:t>
            </a:r>
          </a:p>
          <a:p>
            <a:pPr marL="0" indent="0">
              <a:buNone/>
              <a:tabLst>
                <a:tab pos="1306513" algn="r"/>
                <a:tab pos="1474788" algn="l"/>
              </a:tabLst>
            </a:pPr>
            <a:r>
              <a:rPr lang="en-US" sz="2000" dirty="0" smtClean="0"/>
              <a:t>	30</a:t>
            </a:r>
            <a:r>
              <a:rPr lang="en-US" sz="2000" dirty="0"/>
              <a:t>	Locker Room, Coatroom, and Dressing Room Attendants</a:t>
            </a:r>
          </a:p>
          <a:p>
            <a:pPr marL="0" indent="0">
              <a:buNone/>
              <a:tabLst>
                <a:tab pos="1306513" algn="r"/>
                <a:tab pos="1474788" algn="l"/>
              </a:tabLst>
            </a:pPr>
            <a:r>
              <a:rPr lang="en-US" sz="2000" dirty="0" smtClean="0"/>
              <a:t>	30</a:t>
            </a:r>
            <a:r>
              <a:rPr lang="en-US" sz="2000" dirty="0"/>
              <a:t>	Procurement Clerks</a:t>
            </a:r>
          </a:p>
          <a:p>
            <a:pPr marL="0" indent="0">
              <a:buNone/>
              <a:tabLst>
                <a:tab pos="1306513" algn="r"/>
                <a:tab pos="1474788" algn="l"/>
              </a:tabLst>
            </a:pPr>
            <a:r>
              <a:rPr lang="en-US" sz="2000" dirty="0" smtClean="0"/>
              <a:t>	30</a:t>
            </a:r>
            <a:r>
              <a:rPr lang="en-US" sz="2000" dirty="0"/>
              <a:t>	File Clerks</a:t>
            </a:r>
          </a:p>
          <a:p>
            <a:pPr marL="0" indent="0">
              <a:buNone/>
              <a:tabLst>
                <a:tab pos="1306513" algn="r"/>
                <a:tab pos="1474788" algn="l"/>
              </a:tabLst>
            </a:pPr>
            <a:r>
              <a:rPr lang="en-US" sz="2000" dirty="0" smtClean="0"/>
              <a:t>	30</a:t>
            </a:r>
            <a:r>
              <a:rPr lang="en-US" sz="2000" dirty="0"/>
              <a:t>	Agricultural Workers, All Other</a:t>
            </a:r>
          </a:p>
          <a:p>
            <a:pPr marL="0" indent="0">
              <a:buNone/>
              <a:tabLst>
                <a:tab pos="1306513" algn="r"/>
                <a:tab pos="1474788" algn="l"/>
              </a:tabLst>
            </a:pPr>
            <a:r>
              <a:rPr lang="en-US" sz="2000" dirty="0" smtClean="0"/>
              <a:t>	30</a:t>
            </a:r>
            <a:r>
              <a:rPr lang="en-US" sz="2000" dirty="0"/>
              <a:t>	Engine and Other Machine Assemblers</a:t>
            </a:r>
          </a:p>
          <a:p>
            <a:pPr marL="0" indent="0">
              <a:buNone/>
              <a:tabLst>
                <a:tab pos="1306513" algn="r"/>
                <a:tab pos="1474788" algn="l"/>
              </a:tabLst>
            </a:pPr>
            <a:r>
              <a:rPr lang="en-US" sz="2000" dirty="0" smtClean="0"/>
              <a:t>	20</a:t>
            </a:r>
            <a:r>
              <a:rPr lang="en-US" sz="2000" dirty="0"/>
              <a:t>	Crossing Guards</a:t>
            </a:r>
          </a:p>
          <a:p>
            <a:pPr marL="0" indent="0">
              <a:buNone/>
              <a:tabLst>
                <a:tab pos="1306513" algn="r"/>
                <a:tab pos="1474788" algn="l"/>
              </a:tabLst>
            </a:pPr>
            <a:r>
              <a:rPr lang="en-US" sz="2000" dirty="0" smtClean="0"/>
              <a:t>	20</a:t>
            </a:r>
            <a:r>
              <a:rPr lang="en-US" sz="2000" dirty="0"/>
              <a:t>	Food Preparation and Serving Related Workers, All Other</a:t>
            </a:r>
          </a:p>
          <a:p>
            <a:pPr marL="0" indent="0">
              <a:buNone/>
              <a:tabLst>
                <a:tab pos="1306513" algn="r"/>
                <a:tab pos="1474788" algn="l"/>
              </a:tabLst>
            </a:pPr>
            <a:r>
              <a:rPr lang="en-US" sz="2000" dirty="0" smtClean="0"/>
              <a:t>	20</a:t>
            </a:r>
            <a:r>
              <a:rPr lang="en-US" sz="2000" dirty="0"/>
              <a:t>	Correspondence Clerks</a:t>
            </a:r>
          </a:p>
          <a:p>
            <a:pPr marL="0" indent="0">
              <a:buNone/>
              <a:tabLst>
                <a:tab pos="1306513" algn="r"/>
                <a:tab pos="1474788" algn="l"/>
              </a:tabLst>
            </a:pPr>
            <a:r>
              <a:rPr lang="en-US" sz="2000" dirty="0" smtClean="0"/>
              <a:t>	20</a:t>
            </a:r>
            <a:r>
              <a:rPr lang="en-US" sz="2000" dirty="0"/>
              <a:t>	Helpers--Extraction Workers</a:t>
            </a:r>
          </a:p>
          <a:p>
            <a:pPr marL="0" indent="0">
              <a:buNone/>
              <a:tabLst>
                <a:tab pos="1306513" algn="r"/>
                <a:tab pos="1474788" algn="l"/>
              </a:tabLst>
            </a:pPr>
            <a:r>
              <a:rPr lang="en-US" sz="2000" dirty="0" smtClean="0"/>
              <a:t>	10</a:t>
            </a:r>
            <a:r>
              <a:rPr lang="en-US" sz="2000" dirty="0"/>
              <a:t>	Credit Authorizers, Checkers, and Clerks</a:t>
            </a:r>
          </a:p>
          <a:p>
            <a:pPr marL="0" indent="0">
              <a:buNone/>
              <a:tabLst>
                <a:tab pos="1306513" algn="r"/>
                <a:tab pos="1474788" algn="l"/>
              </a:tabLst>
            </a:pPr>
            <a:r>
              <a:rPr lang="en-US" sz="2000" dirty="0" smtClean="0"/>
              <a:t>	10</a:t>
            </a:r>
            <a:r>
              <a:rPr lang="en-US" sz="2000" dirty="0"/>
              <a:t>	Traffic Technicians</a:t>
            </a:r>
          </a:p>
          <a:p>
            <a:pPr marL="0" indent="0">
              <a:buNone/>
              <a:tabLst>
                <a:tab pos="1306513" algn="r"/>
                <a:tab pos="1474788" algn="l"/>
              </a:tabLst>
            </a:pPr>
            <a:r>
              <a:rPr lang="en-US" sz="2000" dirty="0" smtClean="0"/>
              <a:t>	10</a:t>
            </a:r>
            <a:r>
              <a:rPr lang="en-US" sz="2000" dirty="0"/>
              <a:t>	Transportation Attendants, Except Flight Attendants</a:t>
            </a:r>
          </a:p>
          <a:p>
            <a:pPr marL="0" indent="0">
              <a:buNone/>
              <a:tabLst>
                <a:tab pos="1306513" algn="r"/>
                <a:tab pos="1474788" algn="l"/>
              </a:tabLst>
            </a:pPr>
            <a:r>
              <a:rPr lang="en-US" sz="2000" dirty="0" smtClean="0"/>
              <a:t>	0</a:t>
            </a:r>
            <a:r>
              <a:rPr lang="en-US" sz="2000" dirty="0"/>
              <a:t>	Parking Enforcement Workers</a:t>
            </a:r>
          </a:p>
          <a:p>
            <a:pPr marL="0" indent="0">
              <a:buNone/>
              <a:tabLst>
                <a:tab pos="1306513" algn="r"/>
                <a:tab pos="1474788" algn="l"/>
              </a:tabLst>
            </a:pPr>
            <a:r>
              <a:rPr lang="en-US" sz="2000" dirty="0" smtClean="0"/>
              <a:t>	0</a:t>
            </a:r>
            <a:r>
              <a:rPr lang="en-US" sz="2000" dirty="0"/>
              <a:t>	Grounds Maintenance Workers, All Other</a:t>
            </a:r>
          </a:p>
          <a:p>
            <a:pPr marL="0" indent="0">
              <a:buNone/>
              <a:tabLst>
                <a:tab pos="1306513" algn="r"/>
                <a:tab pos="1474788" algn="l"/>
              </a:tabLst>
            </a:pPr>
            <a:r>
              <a:rPr lang="en-US" sz="2000" dirty="0" smtClean="0"/>
              <a:t>	0</a:t>
            </a:r>
            <a:r>
              <a:rPr lang="en-US" sz="2000" dirty="0"/>
              <a:t>	Costume Attendants</a:t>
            </a:r>
          </a:p>
          <a:p>
            <a:pPr marL="0" indent="0">
              <a:buNone/>
              <a:tabLst>
                <a:tab pos="1306513" algn="r"/>
                <a:tab pos="1474788" algn="l"/>
              </a:tabLst>
            </a:pPr>
            <a:r>
              <a:rPr lang="en-US" sz="2000" dirty="0" smtClean="0"/>
              <a:t>	0</a:t>
            </a:r>
            <a:r>
              <a:rPr lang="en-US" sz="2000" dirty="0"/>
              <a:t>	Communications Equipment Operators, All Other</a:t>
            </a:r>
          </a:p>
          <a:p>
            <a:pPr marL="0" indent="0">
              <a:buNone/>
              <a:tabLst>
                <a:tab pos="1306513" algn="r"/>
                <a:tab pos="1474788" algn="l"/>
              </a:tabLst>
            </a:pPr>
            <a:r>
              <a:rPr lang="en-US" sz="2000" dirty="0" smtClean="0"/>
              <a:t>	-</a:t>
            </a:r>
            <a:r>
              <a:rPr lang="en-US" sz="2000" dirty="0"/>
              <a:t>10	Stock Clerks and Order Fillers</a:t>
            </a:r>
          </a:p>
          <a:p>
            <a:pPr marL="0" indent="0">
              <a:buNone/>
              <a:tabLst>
                <a:tab pos="1306513" algn="r"/>
                <a:tab pos="1474788" algn="l"/>
              </a:tabLst>
            </a:pPr>
            <a:r>
              <a:rPr lang="en-US" sz="2000" dirty="0" smtClean="0"/>
              <a:t>	-</a:t>
            </a:r>
            <a:r>
              <a:rPr lang="en-US" sz="2000" dirty="0"/>
              <a:t>10	Proofreaders and Copy Markers</a:t>
            </a:r>
          </a:p>
          <a:p>
            <a:pPr marL="0" indent="0">
              <a:buNone/>
              <a:tabLst>
                <a:tab pos="1306513" algn="r"/>
                <a:tab pos="1474788" algn="l"/>
              </a:tabLst>
            </a:pPr>
            <a:r>
              <a:rPr lang="en-US" sz="2000" dirty="0" smtClean="0"/>
              <a:t>	-</a:t>
            </a:r>
            <a:r>
              <a:rPr lang="en-US" sz="2000" dirty="0"/>
              <a:t>10	Food </a:t>
            </a:r>
            <a:r>
              <a:rPr lang="en-US" sz="2000" dirty="0" err="1"/>
              <a:t>Batchmakers</a:t>
            </a:r>
            <a:endParaRPr lang="en-US" sz="2000" dirty="0"/>
          </a:p>
          <a:p>
            <a:pPr marL="0" indent="0">
              <a:buNone/>
              <a:tabLst>
                <a:tab pos="1306513" algn="r"/>
                <a:tab pos="1474788" algn="l"/>
              </a:tabLst>
            </a:pPr>
            <a:r>
              <a:rPr lang="en-US" sz="2000" dirty="0" smtClean="0"/>
              <a:t>	-</a:t>
            </a:r>
            <a:r>
              <a:rPr lang="en-US" sz="2000" dirty="0"/>
              <a:t>10	Food Cooking Machine Operators and Tenders</a:t>
            </a:r>
          </a:p>
          <a:p>
            <a:pPr marL="0" indent="0">
              <a:buNone/>
              <a:tabLst>
                <a:tab pos="1306513" algn="r"/>
                <a:tab pos="1474788" algn="l"/>
              </a:tabLst>
            </a:pPr>
            <a:r>
              <a:rPr lang="en-US" sz="2000" dirty="0" smtClean="0"/>
              <a:t>	-</a:t>
            </a:r>
            <a:r>
              <a:rPr lang="en-US" sz="2000" dirty="0"/>
              <a:t>20	Human Resources Assistants, Except Payroll and Timekeeping</a:t>
            </a:r>
          </a:p>
          <a:p>
            <a:pPr marL="0" indent="0">
              <a:buNone/>
              <a:tabLst>
                <a:tab pos="1306513" algn="r"/>
                <a:tab pos="1474788" algn="l"/>
              </a:tabLst>
            </a:pPr>
            <a:r>
              <a:rPr lang="en-US" sz="2000" dirty="0" smtClean="0"/>
              <a:t>	-</a:t>
            </a:r>
            <a:r>
              <a:rPr lang="en-US" sz="2000" dirty="0"/>
              <a:t>20	Production, Planning, and Expediting Clerks</a:t>
            </a:r>
          </a:p>
          <a:p>
            <a:pPr marL="0" indent="0">
              <a:buNone/>
              <a:tabLst>
                <a:tab pos="1306513" algn="r"/>
                <a:tab pos="1474788" algn="l"/>
              </a:tabLst>
            </a:pPr>
            <a:r>
              <a:rPr lang="en-US" sz="2000" dirty="0" smtClean="0"/>
              <a:t>	-</a:t>
            </a:r>
            <a:r>
              <a:rPr lang="en-US" sz="2000" dirty="0"/>
              <a:t>40	Motion Picture Projectionists</a:t>
            </a:r>
          </a:p>
          <a:p>
            <a:pPr marL="0" indent="0">
              <a:buNone/>
              <a:tabLst>
                <a:tab pos="1306513" algn="r"/>
                <a:tab pos="1474788" algn="l"/>
              </a:tabLst>
            </a:pPr>
            <a:r>
              <a:rPr lang="en-US" sz="2000" dirty="0" smtClean="0"/>
              <a:t>	-</a:t>
            </a:r>
            <a:r>
              <a:rPr lang="en-US" sz="2000" dirty="0"/>
              <a:t>40	Painting, Coating, and Decorating Workers</a:t>
            </a:r>
          </a:p>
          <a:p>
            <a:pPr marL="0" indent="0">
              <a:buNone/>
              <a:tabLst>
                <a:tab pos="1306513" algn="r"/>
                <a:tab pos="1474788" algn="l"/>
              </a:tabLst>
            </a:pPr>
            <a:r>
              <a:rPr lang="en-US" sz="2000" dirty="0" smtClean="0"/>
              <a:t>	-</a:t>
            </a:r>
            <a:r>
              <a:rPr lang="en-US" sz="2000" dirty="0"/>
              <a:t>50	Sewers, Hand</a:t>
            </a:r>
          </a:p>
          <a:p>
            <a:pPr marL="0" indent="0">
              <a:buNone/>
              <a:tabLst>
                <a:tab pos="1306513" algn="r"/>
                <a:tab pos="1474788" algn="l"/>
              </a:tabLst>
            </a:pPr>
            <a:r>
              <a:rPr lang="en-US" sz="2000" dirty="0" smtClean="0"/>
              <a:t>	-</a:t>
            </a:r>
            <a:r>
              <a:rPr lang="en-US" sz="2000" dirty="0"/>
              <a:t>60	Coil Winders, Tapers, and Finishers</a:t>
            </a:r>
          </a:p>
          <a:p>
            <a:pPr marL="0" indent="0">
              <a:buNone/>
              <a:tabLst>
                <a:tab pos="1306513" algn="r"/>
                <a:tab pos="1474788" algn="l"/>
              </a:tabLst>
            </a:pPr>
            <a:r>
              <a:rPr lang="en-US" sz="2000" dirty="0" smtClean="0"/>
              <a:t>	-</a:t>
            </a:r>
            <a:r>
              <a:rPr lang="en-US" sz="2000" dirty="0"/>
              <a:t>80	Reservation and Transportation Ticket Agents and Travel Clerks</a:t>
            </a:r>
          </a:p>
          <a:p>
            <a:pPr marL="0" indent="0">
              <a:buNone/>
              <a:tabLst>
                <a:tab pos="1306513" algn="r"/>
                <a:tab pos="1474788" algn="l"/>
              </a:tabLst>
            </a:pPr>
            <a:r>
              <a:rPr lang="en-US" sz="2000" dirty="0" smtClean="0"/>
              <a:t>	-</a:t>
            </a:r>
            <a:r>
              <a:rPr lang="en-US" sz="2000" dirty="0"/>
              <a:t>100	Couriers and Messengers</a:t>
            </a:r>
          </a:p>
          <a:p>
            <a:pPr marL="0" indent="0">
              <a:buNone/>
              <a:tabLst>
                <a:tab pos="1306513" algn="r"/>
                <a:tab pos="1474788" algn="l"/>
              </a:tabLst>
            </a:pPr>
            <a:r>
              <a:rPr lang="en-US" sz="2000" dirty="0" smtClean="0"/>
              <a:t>	-</a:t>
            </a:r>
            <a:r>
              <a:rPr lang="en-US" sz="2000" dirty="0"/>
              <a:t>100	Postal Service Clerks</a:t>
            </a:r>
          </a:p>
          <a:p>
            <a:pPr marL="0" indent="0">
              <a:buNone/>
              <a:tabLst>
                <a:tab pos="1306513" algn="r"/>
                <a:tab pos="1474788" algn="l"/>
              </a:tabLst>
            </a:pPr>
            <a:r>
              <a:rPr lang="en-US" sz="2000" dirty="0" smtClean="0"/>
              <a:t>	-</a:t>
            </a:r>
            <a:r>
              <a:rPr lang="en-US" sz="2000" dirty="0"/>
              <a:t>100	Postal Service Mail Sorters, Processors, and Processing Machine Operators</a:t>
            </a:r>
          </a:p>
          <a:p>
            <a:pPr marL="0" indent="0">
              <a:buNone/>
              <a:tabLst>
                <a:tab pos="1306513" algn="r"/>
                <a:tab pos="1474788" algn="l"/>
              </a:tabLst>
            </a:pPr>
            <a:r>
              <a:rPr lang="en-US" sz="2000" dirty="0" smtClean="0"/>
              <a:t>	-</a:t>
            </a:r>
            <a:r>
              <a:rPr lang="en-US" sz="2000" dirty="0"/>
              <a:t>100	Mail Clerks and Mail Machine Operators, Except Postal Service</a:t>
            </a:r>
          </a:p>
          <a:p>
            <a:pPr marL="0" indent="0">
              <a:buNone/>
              <a:tabLst>
                <a:tab pos="1306513" algn="r"/>
                <a:tab pos="1474788" algn="l"/>
              </a:tabLst>
            </a:pPr>
            <a:r>
              <a:rPr lang="en-US" sz="2000" dirty="0" smtClean="0"/>
              <a:t>	-</a:t>
            </a:r>
            <a:r>
              <a:rPr lang="en-US" sz="2000" dirty="0"/>
              <a:t>110	Maintenance Workers, Machinery</a:t>
            </a:r>
          </a:p>
          <a:p>
            <a:pPr marL="0" indent="0">
              <a:buNone/>
              <a:tabLst>
                <a:tab pos="1306513" algn="r"/>
                <a:tab pos="1474788" algn="l"/>
              </a:tabLst>
            </a:pPr>
            <a:r>
              <a:rPr lang="en-US" sz="2000" dirty="0" smtClean="0"/>
              <a:t>	-</a:t>
            </a:r>
            <a:r>
              <a:rPr lang="en-US" sz="2000" dirty="0"/>
              <a:t>110	Food and Tobacco Roasting, Baking, and Drying Machine Operators and Tenders</a:t>
            </a:r>
          </a:p>
          <a:p>
            <a:pPr marL="0" indent="0">
              <a:buNone/>
              <a:tabLst>
                <a:tab pos="1306513" algn="r"/>
                <a:tab pos="1474788" algn="l"/>
              </a:tabLst>
            </a:pPr>
            <a:r>
              <a:rPr lang="en-US" sz="2000" dirty="0" smtClean="0"/>
              <a:t>	-</a:t>
            </a:r>
            <a:r>
              <a:rPr lang="en-US" sz="2000" dirty="0"/>
              <a:t>120	Electromechanical Equipment Assemblers</a:t>
            </a:r>
          </a:p>
          <a:p>
            <a:pPr marL="0" indent="0">
              <a:buNone/>
              <a:tabLst>
                <a:tab pos="1306513" algn="r"/>
                <a:tab pos="1474788" algn="l"/>
              </a:tabLst>
            </a:pPr>
            <a:r>
              <a:rPr lang="en-US" sz="2000" dirty="0" smtClean="0"/>
              <a:t>	-</a:t>
            </a:r>
            <a:r>
              <a:rPr lang="en-US" sz="2000" dirty="0"/>
              <a:t>130	Pressers, Textile, Garment, and Related Materials</a:t>
            </a:r>
          </a:p>
          <a:p>
            <a:pPr marL="0" indent="0">
              <a:buNone/>
              <a:tabLst>
                <a:tab pos="1306513" algn="r"/>
                <a:tab pos="1474788" algn="l"/>
              </a:tabLst>
            </a:pPr>
            <a:r>
              <a:rPr lang="en-US" sz="2000" dirty="0" smtClean="0"/>
              <a:t>	-</a:t>
            </a:r>
            <a:r>
              <a:rPr lang="en-US" sz="2000" dirty="0"/>
              <a:t>140	Cooks, Short Order</a:t>
            </a:r>
          </a:p>
          <a:p>
            <a:pPr marL="0" indent="0">
              <a:buNone/>
              <a:tabLst>
                <a:tab pos="1306513" algn="r"/>
                <a:tab pos="1474788" algn="l"/>
              </a:tabLst>
            </a:pPr>
            <a:r>
              <a:rPr lang="en-US" sz="2000" dirty="0" smtClean="0"/>
              <a:t>	-</a:t>
            </a:r>
            <a:r>
              <a:rPr lang="en-US" sz="2000" dirty="0"/>
              <a:t>140	Door-to-Door Sales Workers, News and Street Vendors, and Related Workers</a:t>
            </a:r>
          </a:p>
          <a:p>
            <a:pPr marL="0" indent="0">
              <a:buNone/>
              <a:tabLst>
                <a:tab pos="1306513" algn="r"/>
                <a:tab pos="1474788" algn="l"/>
              </a:tabLst>
            </a:pPr>
            <a:r>
              <a:rPr lang="en-US" sz="2000" dirty="0" smtClean="0"/>
              <a:t>	-</a:t>
            </a:r>
            <a:r>
              <a:rPr lang="en-US" sz="2000" dirty="0"/>
              <a:t>150	Funeral Attendants</a:t>
            </a:r>
          </a:p>
          <a:p>
            <a:pPr marL="0" indent="0">
              <a:buNone/>
              <a:tabLst>
                <a:tab pos="1306513" algn="r"/>
                <a:tab pos="1474788" algn="l"/>
              </a:tabLst>
            </a:pPr>
            <a:r>
              <a:rPr lang="en-US" sz="2000" dirty="0" smtClean="0"/>
              <a:t>	-</a:t>
            </a:r>
            <a:r>
              <a:rPr lang="en-US" sz="2000" dirty="0"/>
              <a:t>160	Textile, Apparel, and Furnishings Workers, All Other</a:t>
            </a:r>
          </a:p>
          <a:p>
            <a:pPr marL="0" indent="0">
              <a:buNone/>
              <a:tabLst>
                <a:tab pos="1306513" algn="r"/>
                <a:tab pos="1474788" algn="l"/>
              </a:tabLst>
            </a:pPr>
            <a:r>
              <a:rPr lang="en-US" sz="2000" dirty="0" smtClean="0"/>
              <a:t>	-</a:t>
            </a:r>
            <a:r>
              <a:rPr lang="en-US" sz="2000" dirty="0"/>
              <a:t>180	Ushers, Lobby Attendants, and Ticket Takers</a:t>
            </a:r>
          </a:p>
          <a:p>
            <a:pPr marL="0" indent="0">
              <a:buNone/>
              <a:tabLst>
                <a:tab pos="1306513" algn="r"/>
                <a:tab pos="1474788" algn="l"/>
              </a:tabLst>
            </a:pPr>
            <a:r>
              <a:rPr lang="en-US" sz="2000" dirty="0" smtClean="0"/>
              <a:t>	-</a:t>
            </a:r>
            <a:r>
              <a:rPr lang="en-US" sz="2000" dirty="0"/>
              <a:t>210	Office Machine Operators, Except Computer</a:t>
            </a:r>
          </a:p>
          <a:p>
            <a:pPr marL="0" indent="0">
              <a:buNone/>
              <a:tabLst>
                <a:tab pos="1306513" algn="r"/>
                <a:tab pos="1474788" algn="l"/>
              </a:tabLst>
            </a:pPr>
            <a:r>
              <a:rPr lang="en-US" sz="2000" dirty="0" smtClean="0"/>
              <a:t>	-</a:t>
            </a:r>
            <a:r>
              <a:rPr lang="en-US" sz="2000" dirty="0"/>
              <a:t>220	Order Clerks</a:t>
            </a:r>
          </a:p>
          <a:p>
            <a:pPr marL="0" indent="0">
              <a:buNone/>
              <a:tabLst>
                <a:tab pos="1306513" algn="r"/>
                <a:tab pos="1474788" algn="l"/>
              </a:tabLst>
            </a:pPr>
            <a:r>
              <a:rPr lang="en-US" sz="2000" dirty="0" smtClean="0"/>
              <a:t>	-</a:t>
            </a:r>
            <a:r>
              <a:rPr lang="en-US" sz="2000" dirty="0"/>
              <a:t>220	Meter Readers, Utilities</a:t>
            </a:r>
          </a:p>
          <a:p>
            <a:pPr marL="0" indent="0">
              <a:buNone/>
              <a:tabLst>
                <a:tab pos="1306513" algn="r"/>
                <a:tab pos="1474788" algn="l"/>
              </a:tabLst>
            </a:pPr>
            <a:r>
              <a:rPr lang="en-US" sz="2000" dirty="0" smtClean="0"/>
              <a:t>	-</a:t>
            </a:r>
            <a:r>
              <a:rPr lang="en-US" sz="2000" dirty="0"/>
              <a:t>250	Shipping, Receiving, and Traffic Clerks</a:t>
            </a:r>
          </a:p>
          <a:p>
            <a:pPr marL="0" indent="0">
              <a:buNone/>
              <a:tabLst>
                <a:tab pos="1306513" algn="r"/>
                <a:tab pos="1474788" algn="l"/>
              </a:tabLst>
            </a:pPr>
            <a:r>
              <a:rPr lang="en-US" sz="2000" dirty="0" smtClean="0"/>
              <a:t>	-</a:t>
            </a:r>
            <a:r>
              <a:rPr lang="en-US" sz="2000" dirty="0"/>
              <a:t>260	Farmworkers, Farm, Ranch, and </a:t>
            </a:r>
            <a:r>
              <a:rPr lang="en-US" sz="2000" dirty="0" err="1"/>
              <a:t>Aquacultural</a:t>
            </a:r>
            <a:r>
              <a:rPr lang="en-US" sz="2000" dirty="0"/>
              <a:t> Animals</a:t>
            </a:r>
          </a:p>
          <a:p>
            <a:pPr marL="0" indent="0">
              <a:buNone/>
              <a:tabLst>
                <a:tab pos="1306513" algn="r"/>
                <a:tab pos="1474788" algn="l"/>
              </a:tabLst>
            </a:pPr>
            <a:r>
              <a:rPr lang="en-US" sz="2000" dirty="0" smtClean="0"/>
              <a:t>	-</a:t>
            </a:r>
            <a:r>
              <a:rPr lang="en-US" sz="2000" dirty="0"/>
              <a:t>320	Cutters and Trimmers, Hand</a:t>
            </a:r>
          </a:p>
          <a:p>
            <a:pPr marL="0" indent="0">
              <a:buNone/>
              <a:tabLst>
                <a:tab pos="1306513" algn="r"/>
                <a:tab pos="1474788" algn="l"/>
              </a:tabLst>
            </a:pPr>
            <a:r>
              <a:rPr lang="en-US" sz="2000" dirty="0" smtClean="0"/>
              <a:t>	-</a:t>
            </a:r>
            <a:r>
              <a:rPr lang="en-US" sz="2000" dirty="0"/>
              <a:t>360	Packaging and Filling Machine Operators and Tenders</a:t>
            </a:r>
          </a:p>
          <a:p>
            <a:pPr marL="0" indent="0">
              <a:buNone/>
              <a:tabLst>
                <a:tab pos="1306513" algn="r"/>
                <a:tab pos="1474788" algn="l"/>
              </a:tabLst>
            </a:pPr>
            <a:r>
              <a:rPr lang="en-US" sz="2000" dirty="0" smtClean="0"/>
              <a:t>	-</a:t>
            </a:r>
            <a:r>
              <a:rPr lang="en-US" sz="2000" dirty="0"/>
              <a:t>370	Information and Record Clerks, All Other</a:t>
            </a:r>
          </a:p>
          <a:p>
            <a:pPr marL="0" indent="0">
              <a:buNone/>
              <a:tabLst>
                <a:tab pos="1306513" algn="r"/>
                <a:tab pos="1474788" algn="l"/>
              </a:tabLst>
            </a:pPr>
            <a:r>
              <a:rPr lang="en-US" sz="2000" dirty="0" smtClean="0"/>
              <a:t>	-</a:t>
            </a:r>
            <a:r>
              <a:rPr lang="en-US" sz="2000" dirty="0"/>
              <a:t>370	Helpers--Production Workers</a:t>
            </a:r>
          </a:p>
          <a:p>
            <a:pPr marL="0" indent="0">
              <a:buNone/>
              <a:tabLst>
                <a:tab pos="1306513" algn="r"/>
                <a:tab pos="1474788" algn="l"/>
              </a:tabLst>
            </a:pPr>
            <a:r>
              <a:rPr lang="en-US" sz="2000" dirty="0" smtClean="0"/>
              <a:t>	-</a:t>
            </a:r>
            <a:r>
              <a:rPr lang="en-US" sz="2000" dirty="0"/>
              <a:t>470	Switchboard Operators, Including Answering Service</a:t>
            </a:r>
          </a:p>
          <a:p>
            <a:pPr marL="0" indent="0">
              <a:buNone/>
              <a:tabLst>
                <a:tab pos="1306513" algn="r"/>
                <a:tab pos="1474788" algn="l"/>
              </a:tabLst>
            </a:pPr>
            <a:r>
              <a:rPr lang="en-US" sz="2000" dirty="0" smtClean="0"/>
              <a:t>	-</a:t>
            </a:r>
            <a:r>
              <a:rPr lang="en-US" sz="2000" dirty="0"/>
              <a:t>510	Machine Feeders and </a:t>
            </a:r>
            <a:r>
              <a:rPr lang="en-US" sz="2000" dirty="0" err="1"/>
              <a:t>Offbearers</a:t>
            </a:r>
            <a:endParaRPr lang="en-US" sz="2000" dirty="0"/>
          </a:p>
          <a:p>
            <a:pPr marL="0" indent="0">
              <a:buNone/>
              <a:tabLst>
                <a:tab pos="1306513" algn="r"/>
                <a:tab pos="1474788" algn="l"/>
              </a:tabLst>
            </a:pPr>
            <a:r>
              <a:rPr lang="en-US" sz="2000" dirty="0" smtClean="0"/>
              <a:t>	-</a:t>
            </a:r>
            <a:r>
              <a:rPr lang="en-US" sz="2000" dirty="0"/>
              <a:t>700	Electrical and Electronic Equipment Assemblers</a:t>
            </a:r>
          </a:p>
          <a:p>
            <a:pPr marL="0" indent="0">
              <a:buNone/>
              <a:tabLst>
                <a:tab pos="1306513" algn="r"/>
                <a:tab pos="1474788" algn="l"/>
              </a:tabLst>
            </a:pPr>
            <a:r>
              <a:rPr lang="en-US" sz="2000" dirty="0" smtClean="0"/>
              <a:t>	-</a:t>
            </a:r>
            <a:r>
              <a:rPr lang="en-US" sz="2000" dirty="0"/>
              <a:t>1120	Industrial Truck and Tractor Operators</a:t>
            </a:r>
          </a:p>
          <a:p>
            <a:pPr marL="0" indent="0">
              <a:buNone/>
              <a:tabLst>
                <a:tab pos="1306513" algn="r"/>
                <a:tab pos="1474788" algn="l"/>
              </a:tabLst>
            </a:pPr>
            <a:r>
              <a:rPr lang="en-US" sz="2000" dirty="0" smtClean="0"/>
              <a:t>	-</a:t>
            </a:r>
            <a:r>
              <a:rPr lang="en-US" sz="2000" dirty="0"/>
              <a:t>2970	Farmworkers and Laborers, Crop, Nursery, and Greenhouse</a:t>
            </a:r>
          </a:p>
          <a:p>
            <a:pPr marL="0" indent="0">
              <a:buNone/>
              <a:tabLst>
                <a:tab pos="1306513" algn="r"/>
                <a:tab pos="1474788" algn="l"/>
              </a:tabLst>
            </a:pPr>
            <a:endParaRPr lang="en-US" sz="2000" dirty="0"/>
          </a:p>
        </p:txBody>
      </p:sp>
      <p:sp>
        <p:nvSpPr>
          <p:cNvPr id="4" name="Rounded Rectangle 3"/>
          <p:cNvSpPr>
            <a:spLocks noChangeArrowheads="1"/>
          </p:cNvSpPr>
          <p:nvPr/>
        </p:nvSpPr>
        <p:spPr bwMode="auto">
          <a:xfrm>
            <a:off x="152400" y="1904999"/>
            <a:ext cx="3657600" cy="533401"/>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n>
                <a:solidFill>
                  <a:srgbClr val="CC00CC"/>
                </a:solidFill>
              </a:ln>
              <a:solidFill>
                <a:srgbClr val="CC00CC"/>
              </a:solidFill>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24287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F27F3A-B3E9-41ED-AF8F-A365F10BB65F}" type="slidenum">
              <a:rPr lang="en-US" smtClean="0"/>
              <a:pPr/>
              <a:t>50</a:t>
            </a:fld>
            <a:endParaRPr lang="en-US"/>
          </a:p>
        </p:txBody>
      </p:sp>
      <p:pic>
        <p:nvPicPr>
          <p:cNvPr id="5" name="Picture 2" descr="C:\Users\cdroessler1\Documents\Career Development\CDF Pilot Class 2015\screen shots\05.png"/>
          <p:cNvPicPr>
            <a:picLocks noChangeAspect="1" noChangeArrowheads="1"/>
          </p:cNvPicPr>
          <p:nvPr/>
        </p:nvPicPr>
        <p:blipFill rotWithShape="1">
          <a:blip r:embed="rId3">
            <a:extLst>
              <a:ext uri="{28A0092B-C50C-407E-A947-70E740481C1C}">
                <a14:useLocalDpi xmlns:a14="http://schemas.microsoft.com/office/drawing/2010/main" val="0"/>
              </a:ext>
            </a:extLst>
          </a:blip>
          <a:srcRect b="2044"/>
          <a:stretch/>
        </p:blipFill>
        <p:spPr bwMode="auto">
          <a:xfrm>
            <a:off x="681530" y="0"/>
            <a:ext cx="800527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0433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F27F3A-B3E9-41ED-AF8F-A365F10BB65F}" type="slidenum">
              <a:rPr lang="en-US" smtClean="0"/>
              <a:pPr/>
              <a:t>51</a:t>
            </a:fld>
            <a:endParaRPr lang="en-US"/>
          </a:p>
        </p:txBody>
      </p:sp>
      <p:pic>
        <p:nvPicPr>
          <p:cNvPr id="5" name="Picture 2" descr="C:\Users\cdroessler1\Documents\Career Development\CDF Pilot Class 2015\screen shots\06.pn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2206" b="4301"/>
          <a:stretch/>
        </p:blipFill>
        <p:spPr bwMode="auto">
          <a:xfrm>
            <a:off x="685682" y="30480"/>
            <a:ext cx="801331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86279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F27F3A-B3E9-41ED-AF8F-A365F10BB65F}" type="slidenum">
              <a:rPr lang="en-US" smtClean="0"/>
              <a:pPr/>
              <a:t>52</a:t>
            </a:fld>
            <a:endParaRPr lang="en-US"/>
          </a:p>
        </p:txBody>
      </p:sp>
      <p:pic>
        <p:nvPicPr>
          <p:cNvPr id="5" name="Picture 2" descr="C:\Users\cdroessler1\Documents\Career Development\CDF Pilot Class 2015\screen shots\07.png"/>
          <p:cNvPicPr>
            <a:picLocks noChangeAspect="1" noChangeArrowheads="1"/>
          </p:cNvPicPr>
          <p:nvPr/>
        </p:nvPicPr>
        <p:blipFill rotWithShape="1">
          <a:blip r:embed="rId3">
            <a:extLst>
              <a:ext uri="{28A0092B-C50C-407E-A947-70E740481C1C}">
                <a14:useLocalDpi xmlns:a14="http://schemas.microsoft.com/office/drawing/2010/main" val="0"/>
              </a:ext>
            </a:extLst>
          </a:blip>
          <a:srcRect l="603" r="1900" b="4443"/>
          <a:stretch/>
        </p:blipFill>
        <p:spPr bwMode="auto">
          <a:xfrm>
            <a:off x="691896" y="0"/>
            <a:ext cx="8001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153329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F27F3A-B3E9-41ED-AF8F-A365F10BB65F}" type="slidenum">
              <a:rPr lang="en-US" smtClean="0"/>
              <a:pPr/>
              <a:t>53</a:t>
            </a:fld>
            <a:endParaRPr lang="en-US"/>
          </a:p>
        </p:txBody>
      </p:sp>
      <p:pic>
        <p:nvPicPr>
          <p:cNvPr id="5" name="Picture 2" descr="C:\Users\cdroessler1\Documents\Career Development\CDF Pilot Class 2015\screen shots\09.png"/>
          <p:cNvPicPr>
            <a:picLocks noChangeAspect="1" noChangeArrowheads="1"/>
          </p:cNvPicPr>
          <p:nvPr/>
        </p:nvPicPr>
        <p:blipFill rotWithShape="1">
          <a:blip r:embed="rId3">
            <a:extLst>
              <a:ext uri="{28A0092B-C50C-407E-A947-70E740481C1C}">
                <a14:useLocalDpi xmlns:a14="http://schemas.microsoft.com/office/drawing/2010/main" val="0"/>
              </a:ext>
            </a:extLst>
          </a:blip>
          <a:srcRect r="1687" b="2001"/>
          <a:stretch/>
        </p:blipFill>
        <p:spPr bwMode="auto">
          <a:xfrm>
            <a:off x="795612" y="-3048"/>
            <a:ext cx="786680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08882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610388" y="6356350"/>
            <a:ext cx="2133600" cy="365125"/>
          </a:xfrm>
        </p:spPr>
        <p:txBody>
          <a:bodyPr/>
          <a:lstStyle/>
          <a:p>
            <a:fld id="{11F27F3A-B3E9-41ED-AF8F-A365F10BB65F}" type="slidenum">
              <a:rPr lang="en-US" smtClean="0"/>
              <a:pPr/>
              <a:t>54</a:t>
            </a:fld>
            <a:endParaRPr lang="en-US"/>
          </a:p>
        </p:txBody>
      </p:sp>
      <p:pic>
        <p:nvPicPr>
          <p:cNvPr id="5" name="Picture 2" descr="C:\Users\cdroessler1\Documents\Career Development\CDF Pilot Class 2015\screen shots\17.png"/>
          <p:cNvPicPr>
            <a:picLocks noChangeAspect="1" noChangeArrowheads="1"/>
          </p:cNvPicPr>
          <p:nvPr/>
        </p:nvPicPr>
        <p:blipFill rotWithShape="1">
          <a:blip r:embed="rId3">
            <a:extLst>
              <a:ext uri="{28A0092B-C50C-407E-A947-70E740481C1C}">
                <a14:useLocalDpi xmlns:a14="http://schemas.microsoft.com/office/drawing/2010/main" val="0"/>
              </a:ext>
            </a:extLst>
          </a:blip>
          <a:srcRect b="5371"/>
          <a:stretch/>
        </p:blipFill>
        <p:spPr bwMode="auto">
          <a:xfrm>
            <a:off x="476328" y="0"/>
            <a:ext cx="828667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a:spLocks noChangeArrowheads="1"/>
          </p:cNvSpPr>
          <p:nvPr/>
        </p:nvSpPr>
        <p:spPr bwMode="auto">
          <a:xfrm>
            <a:off x="476328" y="1219200"/>
            <a:ext cx="4000460" cy="533400"/>
          </a:xfrm>
          <a:prstGeom prst="roundRect">
            <a:avLst>
              <a:gd name="adj" fmla="val 16667"/>
            </a:avLst>
          </a:prstGeom>
          <a:noFill/>
          <a:ln w="88900">
            <a:solidFill>
              <a:srgbClr val="FF00FF"/>
            </a:solidFill>
            <a:round/>
            <a:headEnd/>
            <a:tailEnd/>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Lst>
        </p:spPr>
        <p:txBody>
          <a:bodyPr/>
          <a:lstStyle/>
          <a:p>
            <a:pPr>
              <a:defRPr/>
            </a:pPr>
            <a:endParaRPr lang="en-US" sz="1350">
              <a:solidFill>
                <a:srgbClr val="2F2B20"/>
              </a:solidFill>
              <a:ea typeface="ヒラギノ角ゴ Pro W3" pitchFamily="-112" charset="-128"/>
            </a:endParaRPr>
          </a:p>
        </p:txBody>
      </p:sp>
    </p:spTree>
    <p:extLst>
      <p:ext uri="{BB962C8B-B14F-4D97-AF65-F5344CB8AC3E}">
        <p14:creationId xmlns:p14="http://schemas.microsoft.com/office/powerpoint/2010/main" val="820892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F27F3A-B3E9-41ED-AF8F-A365F10BB65F}" type="slidenum">
              <a:rPr lang="en-US" smtClean="0"/>
              <a:pPr/>
              <a:t>55</a:t>
            </a:fld>
            <a:endParaRPr lang="en-US"/>
          </a:p>
        </p:txBody>
      </p:sp>
      <p:pic>
        <p:nvPicPr>
          <p:cNvPr id="5" name="Picture 2" descr="C:\Users\cdroessler1\Documents\Career Development\CDF Pilot Class 2015\screen shots\18.png"/>
          <p:cNvPicPr>
            <a:picLocks noChangeAspect="1" noChangeArrowheads="1"/>
          </p:cNvPicPr>
          <p:nvPr/>
        </p:nvPicPr>
        <p:blipFill rotWithShape="1">
          <a:blip r:embed="rId3">
            <a:extLst>
              <a:ext uri="{28A0092B-C50C-407E-A947-70E740481C1C}">
                <a14:useLocalDpi xmlns:a14="http://schemas.microsoft.com/office/drawing/2010/main" val="0"/>
              </a:ext>
            </a:extLst>
          </a:blip>
          <a:srcRect r="1575" b="5371"/>
          <a:stretch/>
        </p:blipFill>
        <p:spPr bwMode="auto">
          <a:xfrm>
            <a:off x="457200" y="0"/>
            <a:ext cx="81561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262229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F27F3A-B3E9-41ED-AF8F-A365F10BB65F}" type="slidenum">
              <a:rPr lang="en-US" smtClean="0"/>
              <a:pPr/>
              <a:t>56</a:t>
            </a:fld>
            <a:endParaRPr lang="en-US"/>
          </a:p>
        </p:txBody>
      </p:sp>
      <p:pic>
        <p:nvPicPr>
          <p:cNvPr id="5" name="Picture 2" descr="C:\Users\cdroessler1\Documents\Career Development\CDF Pilot Class 2015\screen shots\19.png"/>
          <p:cNvPicPr>
            <a:picLocks noChangeAspect="1" noChangeArrowheads="1"/>
          </p:cNvPicPr>
          <p:nvPr/>
        </p:nvPicPr>
        <p:blipFill rotWithShape="1">
          <a:blip r:embed="rId3">
            <a:extLst>
              <a:ext uri="{28A0092B-C50C-407E-A947-70E740481C1C}">
                <a14:useLocalDpi xmlns:a14="http://schemas.microsoft.com/office/drawing/2010/main" val="0"/>
              </a:ext>
            </a:extLst>
          </a:blip>
          <a:srcRect r="1899" b="5371"/>
          <a:stretch/>
        </p:blipFill>
        <p:spPr bwMode="auto">
          <a:xfrm>
            <a:off x="481304" y="0"/>
            <a:ext cx="812929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162990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450548" y="6356350"/>
            <a:ext cx="2133600" cy="365125"/>
          </a:xfrm>
        </p:spPr>
        <p:txBody>
          <a:bodyPr/>
          <a:lstStyle/>
          <a:p>
            <a:fld id="{11F27F3A-B3E9-41ED-AF8F-A365F10BB65F}" type="slidenum">
              <a:rPr lang="en-US" smtClean="0"/>
              <a:pPr/>
              <a:t>57</a:t>
            </a:fld>
            <a:endParaRPr lang="en-US"/>
          </a:p>
        </p:txBody>
      </p:sp>
      <p:pic>
        <p:nvPicPr>
          <p:cNvPr id="5" name="Picture 2" descr="C:\Users\cdroessler1\Documents\Career Development\CDF Pilot Class 2015\screen shots\20.png"/>
          <p:cNvPicPr>
            <a:picLocks noChangeAspect="1" noChangeArrowheads="1"/>
          </p:cNvPicPr>
          <p:nvPr/>
        </p:nvPicPr>
        <p:blipFill rotWithShape="1">
          <a:blip r:embed="rId3">
            <a:extLst>
              <a:ext uri="{28A0092B-C50C-407E-A947-70E740481C1C}">
                <a14:useLocalDpi xmlns:a14="http://schemas.microsoft.com/office/drawing/2010/main" val="0"/>
              </a:ext>
            </a:extLst>
          </a:blip>
          <a:srcRect r="1899" b="5555"/>
          <a:stretch/>
        </p:blipFill>
        <p:spPr bwMode="auto">
          <a:xfrm>
            <a:off x="457200" y="0"/>
            <a:ext cx="8145236"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a:spLocks noChangeArrowheads="1"/>
          </p:cNvSpPr>
          <p:nvPr/>
        </p:nvSpPr>
        <p:spPr bwMode="auto">
          <a:xfrm>
            <a:off x="535454" y="2057400"/>
            <a:ext cx="6143694" cy="304800"/>
          </a:xfrm>
          <a:prstGeom prst="roundRect">
            <a:avLst>
              <a:gd name="adj" fmla="val 16667"/>
            </a:avLst>
          </a:prstGeom>
          <a:noFill/>
          <a:ln w="88900">
            <a:solidFill>
              <a:srgbClr val="FF00FF"/>
            </a:solidFill>
            <a:round/>
            <a:headEnd/>
            <a:tailEnd/>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Lst>
        </p:spPr>
        <p:txBody>
          <a:bodyPr/>
          <a:lstStyle/>
          <a:p>
            <a:pPr>
              <a:defRPr/>
            </a:pPr>
            <a:endParaRPr lang="en-US" sz="1350">
              <a:solidFill>
                <a:srgbClr val="2F2B20"/>
              </a:solidFill>
              <a:ea typeface="ヒラギノ角ゴ Pro W3" pitchFamily="-112" charset="-128"/>
            </a:endParaRPr>
          </a:p>
        </p:txBody>
      </p:sp>
    </p:spTree>
    <p:extLst>
      <p:ext uri="{BB962C8B-B14F-4D97-AF65-F5344CB8AC3E}">
        <p14:creationId xmlns:p14="http://schemas.microsoft.com/office/powerpoint/2010/main" val="205649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F27F3A-B3E9-41ED-AF8F-A365F10BB65F}" type="slidenum">
              <a:rPr lang="en-US" smtClean="0"/>
              <a:pPr/>
              <a:t>58</a:t>
            </a:fld>
            <a:endParaRPr lang="en-US"/>
          </a:p>
        </p:txBody>
      </p:sp>
      <p:pic>
        <p:nvPicPr>
          <p:cNvPr id="5" name="Picture 2" descr="C:\Users\cdroessler1\Documents\Career Development\CDF Pilot Class 2015\screen shots\01.png"/>
          <p:cNvPicPr>
            <a:picLocks noChangeAspect="1" noChangeArrowheads="1"/>
          </p:cNvPicPr>
          <p:nvPr/>
        </p:nvPicPr>
        <p:blipFill rotWithShape="1">
          <a:blip r:embed="rId3">
            <a:extLst>
              <a:ext uri="{28A0092B-C50C-407E-A947-70E740481C1C}">
                <a14:useLocalDpi xmlns:a14="http://schemas.microsoft.com/office/drawing/2010/main" val="0"/>
              </a:ext>
            </a:extLst>
          </a:blip>
          <a:srcRect t="555" r="1737" b="1666"/>
          <a:stretch/>
        </p:blipFill>
        <p:spPr bwMode="auto">
          <a:xfrm>
            <a:off x="533400" y="15240"/>
            <a:ext cx="78804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74121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descr="&#10;Picture-1.jpg                                                  00000037&#10;GREEN BEAN                     00000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800"/>
            <a:ext cx="9144000" cy="6754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 Box 3"/>
          <p:cNvSpPr txBox="1">
            <a:spLocks noChangeArrowheads="1"/>
          </p:cNvSpPr>
          <p:nvPr/>
        </p:nvSpPr>
        <p:spPr bwMode="auto">
          <a:xfrm>
            <a:off x="1905000" y="3124200"/>
            <a:ext cx="5521325" cy="1409700"/>
          </a:xfrm>
          <a:prstGeom prst="rect">
            <a:avLst/>
          </a:prstGeom>
          <a:solidFill>
            <a:srgbClr val="BBE0E3"/>
          </a:solidFill>
          <a:ln w="38100">
            <a:solidFill>
              <a:srgbClr val="FF0000"/>
            </a:solid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endParaRPr lang="en-US" b="1" dirty="0">
              <a:effectLst>
                <a:outerShdw blurRad="38100" dist="38100" dir="2700000" algn="tl">
                  <a:srgbClr val="FFFFFF"/>
                </a:outerShdw>
              </a:effectLst>
              <a:latin typeface="Helvetica Neue" charset="0"/>
            </a:endParaRPr>
          </a:p>
          <a:p>
            <a:pPr>
              <a:defRPr/>
            </a:pPr>
            <a:r>
              <a:rPr lang="en-US" b="1" dirty="0">
                <a:effectLst>
                  <a:outerShdw blurRad="38100" dist="38100" dir="2700000" algn="tl">
                    <a:srgbClr val="FFFFFF"/>
                  </a:outerShdw>
                </a:effectLst>
                <a:latin typeface="Helvetica Neue" charset="0"/>
              </a:rPr>
              <a:t>   </a:t>
            </a:r>
            <a:r>
              <a:rPr lang="en-US" b="1" dirty="0" err="1">
                <a:effectLst>
                  <a:outerShdw blurRad="38100" dist="38100" dir="2700000" algn="tl">
                    <a:srgbClr val="FFFFFF"/>
                  </a:outerShdw>
                </a:effectLst>
                <a:latin typeface="Helvetica Neue" charset="0"/>
              </a:rPr>
              <a:t>www.</a:t>
            </a:r>
            <a:r>
              <a:rPr lang="en-US" sz="3600" b="1" dirty="0" err="1">
                <a:effectLst>
                  <a:outerShdw blurRad="38100" dist="38100" dir="2700000" algn="tl">
                    <a:srgbClr val="FFFFFF"/>
                  </a:outerShdw>
                </a:effectLst>
                <a:latin typeface="Helvetica Neue" charset="0"/>
              </a:rPr>
              <a:t>CareerOutlook.US</a:t>
            </a:r>
            <a:r>
              <a:rPr lang="en-US" b="1" dirty="0">
                <a:effectLst>
                  <a:outerShdw blurRad="38100" dist="38100" dir="2700000" algn="tl">
                    <a:srgbClr val="FFFFFF"/>
                  </a:outerShdw>
                </a:effectLst>
                <a:latin typeface="Helvetica Neue" charset="0"/>
              </a:rPr>
              <a:t>   </a:t>
            </a:r>
          </a:p>
          <a:p>
            <a:pPr>
              <a:defRPr/>
            </a:pPr>
            <a:endParaRPr lang="en-US" b="1" dirty="0">
              <a:effectLst>
                <a:outerShdw blurRad="38100" dist="38100" dir="2700000" algn="tl">
                  <a:srgbClr val="FFFFFF"/>
                </a:outerShdw>
              </a:effectLst>
              <a:latin typeface="Helvetica Neue" charset="0"/>
            </a:endParaRPr>
          </a:p>
        </p:txBody>
      </p:sp>
    </p:spTree>
    <p:extLst>
      <p:ext uri="{BB962C8B-B14F-4D97-AF65-F5344CB8AC3E}">
        <p14:creationId xmlns:p14="http://schemas.microsoft.com/office/powerpoint/2010/main" val="1258132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Moderate OJT </a:t>
            </a:r>
            <a:r>
              <a:rPr lang="en-US" dirty="0"/>
              <a:t>Required</a:t>
            </a:r>
            <a:r>
              <a:rPr lang="en-US" sz="2000" dirty="0"/>
              <a:t/>
            </a:r>
            <a:br>
              <a:rPr lang="en-US" sz="2000" dirty="0"/>
            </a:br>
            <a:r>
              <a:rPr lang="en-US" sz="2000" i="1" dirty="0">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2012 - 2022)</a:t>
            </a:r>
            <a:endParaRPr lang="en-US" sz="2000" dirty="0"/>
          </a:p>
        </p:txBody>
      </p:sp>
      <p:sp>
        <p:nvSpPr>
          <p:cNvPr id="6" name="Content Placeholder 5"/>
          <p:cNvSpPr>
            <a:spLocks noGrp="1"/>
          </p:cNvSpPr>
          <p:nvPr>
            <p:ph idx="1"/>
          </p:nvPr>
        </p:nvSpPr>
        <p:spPr>
          <a:xfrm>
            <a:off x="-152400" y="1600200"/>
            <a:ext cx="13639800" cy="5105400"/>
          </a:xfrm>
        </p:spPr>
        <p:txBody>
          <a:bodyPr>
            <a:noAutofit/>
          </a:bodyPr>
          <a:lstStyle/>
          <a:p>
            <a:pPr marL="0" indent="0">
              <a:buNone/>
              <a:tabLst>
                <a:tab pos="1306513" algn="r"/>
                <a:tab pos="1474788" algn="l"/>
              </a:tabLst>
            </a:pPr>
            <a:r>
              <a:rPr lang="en-US" sz="2000" dirty="0" smtClean="0"/>
              <a:t>	12,460</a:t>
            </a:r>
            <a:r>
              <a:rPr lang="en-US" sz="2000" dirty="0"/>
              <a:t>	Customer Service Representatives</a:t>
            </a:r>
          </a:p>
          <a:p>
            <a:pPr marL="0" indent="0">
              <a:buNone/>
              <a:tabLst>
                <a:tab pos="1306513" algn="r"/>
                <a:tab pos="1474788" algn="l"/>
              </a:tabLst>
            </a:pPr>
            <a:r>
              <a:rPr lang="en-US" sz="2000" dirty="0" smtClean="0"/>
              <a:t>	12,250</a:t>
            </a:r>
            <a:r>
              <a:rPr lang="en-US" sz="2000" dirty="0"/>
              <a:t>	Secretaries and Administrative Assistants, Except Legal, </a:t>
            </a:r>
            <a:r>
              <a:rPr lang="en-US" sz="2000" dirty="0" smtClean="0"/>
              <a:t>Medical</a:t>
            </a:r>
            <a:r>
              <a:rPr lang="en-US" sz="2000" dirty="0"/>
              <a:t>, and Executive</a:t>
            </a:r>
          </a:p>
          <a:p>
            <a:pPr marL="0" indent="0">
              <a:buNone/>
              <a:tabLst>
                <a:tab pos="1306513" algn="r"/>
                <a:tab pos="1474788" algn="l"/>
              </a:tabLst>
            </a:pPr>
            <a:r>
              <a:rPr lang="en-US" sz="2000" dirty="0" smtClean="0"/>
              <a:t>	7010</a:t>
            </a:r>
            <a:r>
              <a:rPr lang="en-US" sz="2000" dirty="0"/>
              <a:t>	Bookkeeping, Accounting, and Auditing Clerks</a:t>
            </a:r>
          </a:p>
          <a:p>
            <a:pPr marL="0" indent="0">
              <a:buNone/>
              <a:tabLst>
                <a:tab pos="1306513" algn="r"/>
                <a:tab pos="1474788" algn="l"/>
              </a:tabLst>
            </a:pPr>
            <a:r>
              <a:rPr lang="en-US" sz="2000" dirty="0" smtClean="0"/>
              <a:t>	6950</a:t>
            </a:r>
            <a:r>
              <a:rPr lang="en-US" sz="2000" dirty="0"/>
              <a:t>	Heavy and Tractor-Trailer Truck Drivers</a:t>
            </a:r>
          </a:p>
          <a:p>
            <a:pPr marL="0" indent="0">
              <a:buNone/>
              <a:tabLst>
                <a:tab pos="1306513" algn="r"/>
                <a:tab pos="1474788" algn="l"/>
              </a:tabLst>
            </a:pPr>
            <a:r>
              <a:rPr lang="en-US" sz="2000" dirty="0" smtClean="0"/>
              <a:t>	5610</a:t>
            </a:r>
            <a:r>
              <a:rPr lang="en-US" sz="2000" dirty="0"/>
              <a:t>	Construction Laborers</a:t>
            </a:r>
          </a:p>
          <a:p>
            <a:pPr marL="0" indent="0">
              <a:buNone/>
              <a:tabLst>
                <a:tab pos="1306513" algn="r"/>
                <a:tab pos="1474788" algn="l"/>
              </a:tabLst>
            </a:pPr>
            <a:r>
              <a:rPr lang="en-US" sz="2000" dirty="0" smtClean="0"/>
              <a:t>	4930</a:t>
            </a:r>
            <a:r>
              <a:rPr lang="en-US" sz="2000" dirty="0"/>
              <a:t>	Sales Representatives, Wholesale and Manufacturing, Except Technical and Scientific Products</a:t>
            </a:r>
          </a:p>
          <a:p>
            <a:pPr marL="0" indent="0">
              <a:buNone/>
              <a:tabLst>
                <a:tab pos="1306513" algn="r"/>
                <a:tab pos="1474788" algn="l"/>
              </a:tabLst>
            </a:pPr>
            <a:r>
              <a:rPr lang="en-US" sz="2000" dirty="0" smtClean="0"/>
              <a:t>	4540</a:t>
            </a:r>
            <a:r>
              <a:rPr lang="en-US" sz="2000" dirty="0"/>
              <a:t>	Medical Assistants</a:t>
            </a:r>
          </a:p>
          <a:p>
            <a:pPr marL="0" indent="0">
              <a:buNone/>
              <a:tabLst>
                <a:tab pos="1306513" algn="r"/>
                <a:tab pos="1474788" algn="l"/>
              </a:tabLst>
            </a:pPr>
            <a:r>
              <a:rPr lang="en-US" sz="2000" dirty="0" smtClean="0"/>
              <a:t>	3920</a:t>
            </a:r>
            <a:r>
              <a:rPr lang="en-US" sz="2000" dirty="0"/>
              <a:t>	Dental Assistants</a:t>
            </a:r>
          </a:p>
          <a:p>
            <a:pPr marL="0" indent="0">
              <a:buNone/>
              <a:tabLst>
                <a:tab pos="1306513" algn="r"/>
                <a:tab pos="1474788" algn="l"/>
              </a:tabLst>
            </a:pPr>
            <a:r>
              <a:rPr lang="en-US" sz="2000" dirty="0" smtClean="0"/>
              <a:t>	3520</a:t>
            </a:r>
            <a:r>
              <a:rPr lang="en-US" sz="2000" dirty="0"/>
              <a:t>	Maintenance and Repair Workers, General</a:t>
            </a:r>
          </a:p>
          <a:p>
            <a:pPr marL="0" indent="0">
              <a:buNone/>
              <a:tabLst>
                <a:tab pos="1306513" algn="r"/>
                <a:tab pos="1474788" algn="l"/>
              </a:tabLst>
            </a:pPr>
            <a:r>
              <a:rPr lang="en-US" sz="2000" dirty="0" smtClean="0"/>
              <a:t>	3450</a:t>
            </a:r>
            <a:r>
              <a:rPr lang="en-US" sz="2000" dirty="0"/>
              <a:t>	Billing and Posting Clerks</a:t>
            </a:r>
          </a:p>
          <a:p>
            <a:pPr marL="0" indent="0">
              <a:buNone/>
              <a:tabLst>
                <a:tab pos="1306513" algn="r"/>
                <a:tab pos="1474788" algn="l"/>
              </a:tabLst>
            </a:pPr>
            <a:r>
              <a:rPr lang="en-US" sz="2000" dirty="0" smtClean="0"/>
              <a:t>	2970</a:t>
            </a:r>
            <a:r>
              <a:rPr lang="en-US" sz="2000" dirty="0"/>
              <a:t>	Sales Representatives, Services, All Other</a:t>
            </a:r>
          </a:p>
          <a:p>
            <a:pPr marL="0" indent="0">
              <a:buNone/>
              <a:tabLst>
                <a:tab pos="1306513" algn="r"/>
                <a:tab pos="1474788" algn="l"/>
              </a:tabLst>
            </a:pPr>
            <a:r>
              <a:rPr lang="en-US" sz="2000" dirty="0" smtClean="0"/>
              <a:t>	2720</a:t>
            </a:r>
            <a:r>
              <a:rPr lang="en-US" sz="2000" dirty="0"/>
              <a:t>	Pharmacy Technicians</a:t>
            </a:r>
          </a:p>
          <a:p>
            <a:pPr marL="0" indent="0">
              <a:buNone/>
              <a:tabLst>
                <a:tab pos="1306513" algn="r"/>
                <a:tab pos="1474788" algn="l"/>
              </a:tabLst>
            </a:pPr>
            <a:r>
              <a:rPr lang="en-US" sz="2000" dirty="0" smtClean="0"/>
              <a:t>	2640</a:t>
            </a:r>
            <a:r>
              <a:rPr lang="en-US" sz="2000" dirty="0"/>
              <a:t>	Painters, Construction and Maintenance</a:t>
            </a:r>
          </a:p>
          <a:p>
            <a:pPr marL="0" indent="0">
              <a:buNone/>
              <a:tabLst>
                <a:tab pos="1306513" algn="r"/>
                <a:tab pos="1474788" algn="l"/>
              </a:tabLst>
            </a:pPr>
            <a:r>
              <a:rPr lang="en-US" sz="2000" dirty="0" smtClean="0"/>
              <a:t>	2430</a:t>
            </a:r>
            <a:r>
              <a:rPr lang="en-US" sz="2000" dirty="0"/>
              <a:t>	Social and Human Service Assistants</a:t>
            </a:r>
          </a:p>
          <a:p>
            <a:pPr marL="0" indent="0">
              <a:buNone/>
              <a:tabLst>
                <a:tab pos="1306513" algn="r"/>
                <a:tab pos="1474788" algn="l"/>
              </a:tabLst>
            </a:pPr>
            <a:r>
              <a:rPr lang="en-US" sz="2000" dirty="0" smtClean="0"/>
              <a:t>	2290</a:t>
            </a:r>
            <a:r>
              <a:rPr lang="en-US" sz="2000" dirty="0"/>
              <a:t>	Operating Engineers and Other Construction Equipment Operators</a:t>
            </a:r>
          </a:p>
          <a:p>
            <a:pPr marL="0" indent="0">
              <a:buNone/>
              <a:tabLst>
                <a:tab pos="1306513" algn="r"/>
                <a:tab pos="1474788" algn="l"/>
              </a:tabLst>
            </a:pPr>
            <a:r>
              <a:rPr lang="en-US" sz="2000" dirty="0" smtClean="0"/>
              <a:t>	1590</a:t>
            </a:r>
            <a:r>
              <a:rPr lang="en-US" sz="2000" dirty="0"/>
              <a:t>	Cooks, Institution and Cafeteria</a:t>
            </a:r>
          </a:p>
          <a:p>
            <a:pPr marL="0" indent="0">
              <a:buNone/>
              <a:tabLst>
                <a:tab pos="1306513" algn="r"/>
                <a:tab pos="1474788" algn="l"/>
              </a:tabLst>
            </a:pPr>
            <a:r>
              <a:rPr lang="en-US" sz="2000" dirty="0" smtClean="0"/>
              <a:t>	1460</a:t>
            </a:r>
            <a:r>
              <a:rPr lang="en-US" sz="2000" dirty="0"/>
              <a:t>	Cement Masons and Concrete Finishers</a:t>
            </a:r>
          </a:p>
          <a:p>
            <a:pPr marL="0" indent="0">
              <a:buNone/>
              <a:tabLst>
                <a:tab pos="1306513" algn="r"/>
                <a:tab pos="1474788" algn="l"/>
              </a:tabLst>
            </a:pPr>
            <a:r>
              <a:rPr lang="en-US" sz="2000" dirty="0" smtClean="0"/>
              <a:t>	1290</a:t>
            </a:r>
            <a:r>
              <a:rPr lang="en-US" sz="2000" dirty="0"/>
              <a:t>	Correctional Officers and Jailers</a:t>
            </a:r>
          </a:p>
          <a:p>
            <a:pPr marL="0" indent="0">
              <a:buNone/>
              <a:tabLst>
                <a:tab pos="1306513" algn="r"/>
                <a:tab pos="1474788" algn="l"/>
              </a:tabLst>
            </a:pPr>
            <a:r>
              <a:rPr lang="en-US" sz="2000" dirty="0" smtClean="0"/>
              <a:t>	1120</a:t>
            </a:r>
            <a:r>
              <a:rPr lang="en-US" sz="2000" dirty="0"/>
              <a:t>	Parts Salespersons</a:t>
            </a:r>
          </a:p>
          <a:p>
            <a:pPr marL="0" indent="0">
              <a:buNone/>
              <a:tabLst>
                <a:tab pos="1306513" algn="r"/>
                <a:tab pos="1474788" algn="l"/>
              </a:tabLst>
            </a:pPr>
            <a:r>
              <a:rPr lang="en-US" sz="2000" dirty="0" smtClean="0"/>
              <a:t>	1070</a:t>
            </a:r>
            <a:r>
              <a:rPr lang="en-US" sz="2000" dirty="0"/>
              <a:t>	Sales Representatives, Wholesale and Manufacturing, Technical and Scientific Products</a:t>
            </a:r>
          </a:p>
          <a:p>
            <a:pPr marL="0" indent="0">
              <a:buNone/>
              <a:tabLst>
                <a:tab pos="1306513" algn="r"/>
                <a:tab pos="1474788" algn="l"/>
              </a:tabLst>
            </a:pPr>
            <a:r>
              <a:rPr lang="en-US" sz="2000" dirty="0" smtClean="0"/>
              <a:t>	980</a:t>
            </a:r>
            <a:r>
              <a:rPr lang="en-US" sz="2000" dirty="0"/>
              <a:t>	Roofers</a:t>
            </a:r>
          </a:p>
          <a:p>
            <a:pPr marL="0" indent="0">
              <a:buNone/>
              <a:tabLst>
                <a:tab pos="1306513" algn="r"/>
                <a:tab pos="1474788" algn="l"/>
              </a:tabLst>
            </a:pPr>
            <a:r>
              <a:rPr lang="en-US" sz="2000" dirty="0" smtClean="0"/>
              <a:t>	970</a:t>
            </a:r>
            <a:r>
              <a:rPr lang="en-US" sz="2000" dirty="0"/>
              <a:t>	Insurance Claims and Policy Processing Clerks</a:t>
            </a:r>
          </a:p>
          <a:p>
            <a:pPr marL="0" indent="0">
              <a:buNone/>
              <a:tabLst>
                <a:tab pos="1306513" algn="r"/>
                <a:tab pos="1474788" algn="l"/>
              </a:tabLst>
            </a:pPr>
            <a:r>
              <a:rPr lang="en-US" sz="2000" dirty="0" smtClean="0"/>
              <a:t>	940</a:t>
            </a:r>
            <a:r>
              <a:rPr lang="en-US" sz="2000" dirty="0"/>
              <a:t>	Sheet Metal Workers</a:t>
            </a:r>
          </a:p>
          <a:p>
            <a:pPr marL="0" indent="0">
              <a:buNone/>
              <a:tabLst>
                <a:tab pos="1306513" algn="r"/>
                <a:tab pos="1474788" algn="l"/>
              </a:tabLst>
            </a:pPr>
            <a:r>
              <a:rPr lang="en-US" sz="2000" dirty="0" smtClean="0"/>
              <a:t>	940</a:t>
            </a:r>
            <a:r>
              <a:rPr lang="en-US" sz="2000" dirty="0"/>
              <a:t>	Construction and Related Workers, All Other</a:t>
            </a:r>
          </a:p>
          <a:p>
            <a:pPr marL="0" indent="0">
              <a:buNone/>
              <a:tabLst>
                <a:tab pos="1306513" algn="r"/>
                <a:tab pos="1474788" algn="l"/>
              </a:tabLst>
            </a:pPr>
            <a:r>
              <a:rPr lang="en-US" sz="2000" dirty="0" smtClean="0"/>
              <a:t>	820</a:t>
            </a:r>
            <a:r>
              <a:rPr lang="en-US" sz="2000" dirty="0"/>
              <a:t>	Assemblers and Fabricators, All Other</a:t>
            </a:r>
          </a:p>
          <a:p>
            <a:pPr marL="0" indent="0">
              <a:buNone/>
              <a:tabLst>
                <a:tab pos="1306513" algn="r"/>
                <a:tab pos="1474788" algn="l"/>
              </a:tabLst>
            </a:pPr>
            <a:r>
              <a:rPr lang="en-US" sz="2000" dirty="0" smtClean="0"/>
              <a:t>	800</a:t>
            </a:r>
            <a:r>
              <a:rPr lang="en-US" sz="2000" dirty="0"/>
              <a:t>	Drywall and Ceiling Tile Installers</a:t>
            </a:r>
          </a:p>
          <a:p>
            <a:pPr marL="0" indent="0">
              <a:buNone/>
              <a:tabLst>
                <a:tab pos="1306513" algn="r"/>
                <a:tab pos="1474788" algn="l"/>
              </a:tabLst>
            </a:pPr>
            <a:r>
              <a:rPr lang="en-US" sz="2000" dirty="0" smtClean="0"/>
              <a:t>	750</a:t>
            </a:r>
            <a:r>
              <a:rPr lang="en-US" sz="2000" dirty="0"/>
              <a:t>	Payroll and Timekeeping Clerks</a:t>
            </a:r>
          </a:p>
          <a:p>
            <a:pPr marL="0" indent="0">
              <a:buNone/>
              <a:tabLst>
                <a:tab pos="1306513" algn="r"/>
                <a:tab pos="1474788" algn="l"/>
              </a:tabLst>
            </a:pPr>
            <a:r>
              <a:rPr lang="en-US" sz="2000" dirty="0" smtClean="0"/>
              <a:t>	700</a:t>
            </a:r>
            <a:r>
              <a:rPr lang="en-US" sz="2000" dirty="0"/>
              <a:t>	Dispatchers, Except Police, Fire, and Ambulance</a:t>
            </a:r>
          </a:p>
          <a:p>
            <a:pPr marL="0" indent="0">
              <a:buNone/>
              <a:tabLst>
                <a:tab pos="1306513" algn="r"/>
                <a:tab pos="1474788" algn="l"/>
              </a:tabLst>
            </a:pPr>
            <a:r>
              <a:rPr lang="en-US" sz="2000" dirty="0" smtClean="0"/>
              <a:t>	660</a:t>
            </a:r>
            <a:r>
              <a:rPr lang="en-US" sz="2000" dirty="0"/>
              <a:t>	Sales and Related Workers, All Other</a:t>
            </a:r>
          </a:p>
          <a:p>
            <a:pPr marL="0" indent="0">
              <a:buNone/>
              <a:tabLst>
                <a:tab pos="1306513" algn="r"/>
                <a:tab pos="1474788" algn="l"/>
              </a:tabLst>
            </a:pPr>
            <a:r>
              <a:rPr lang="en-US" sz="2000" dirty="0" smtClean="0"/>
              <a:t>	660</a:t>
            </a:r>
            <a:r>
              <a:rPr lang="en-US" sz="2000" dirty="0"/>
              <a:t>	Bus Drivers, Transit and Intercity</a:t>
            </a:r>
          </a:p>
          <a:p>
            <a:pPr marL="0" indent="0">
              <a:buNone/>
              <a:tabLst>
                <a:tab pos="1306513" algn="r"/>
                <a:tab pos="1474788" algn="l"/>
              </a:tabLst>
            </a:pPr>
            <a:r>
              <a:rPr lang="en-US" sz="2000" dirty="0" smtClean="0"/>
              <a:t>	590</a:t>
            </a:r>
            <a:r>
              <a:rPr lang="en-US" sz="2000" dirty="0"/>
              <a:t>	Computer-Controlled Machine Tool Operators, Metal and Plastic</a:t>
            </a:r>
          </a:p>
          <a:p>
            <a:pPr marL="0" indent="0">
              <a:buNone/>
              <a:tabLst>
                <a:tab pos="1306513" algn="r"/>
                <a:tab pos="1474788" algn="l"/>
              </a:tabLst>
            </a:pPr>
            <a:r>
              <a:rPr lang="en-US" sz="2000" dirty="0" smtClean="0"/>
              <a:t>	560</a:t>
            </a:r>
            <a:r>
              <a:rPr lang="en-US" sz="2000" dirty="0"/>
              <a:t>	Surveying and Mapping Technicians</a:t>
            </a:r>
          </a:p>
          <a:p>
            <a:pPr marL="0" indent="0">
              <a:buNone/>
              <a:tabLst>
                <a:tab pos="1306513" algn="r"/>
                <a:tab pos="1474788" algn="l"/>
              </a:tabLst>
            </a:pPr>
            <a:r>
              <a:rPr lang="en-US" sz="2000" dirty="0" smtClean="0"/>
              <a:t>	510</a:t>
            </a:r>
            <a:r>
              <a:rPr lang="en-US" sz="2000" dirty="0"/>
              <a:t>	Residential Advisors</a:t>
            </a:r>
          </a:p>
          <a:p>
            <a:pPr marL="0" indent="0">
              <a:buNone/>
              <a:tabLst>
                <a:tab pos="1306513" algn="r"/>
                <a:tab pos="1474788" algn="l"/>
              </a:tabLst>
            </a:pPr>
            <a:r>
              <a:rPr lang="en-US" sz="2000" dirty="0" smtClean="0"/>
              <a:t>	510</a:t>
            </a:r>
            <a:r>
              <a:rPr lang="en-US" sz="2000" dirty="0"/>
              <a:t>	Executive Secretaries and Executive Administrative Assistants</a:t>
            </a:r>
          </a:p>
          <a:p>
            <a:pPr marL="0" indent="0">
              <a:buNone/>
              <a:tabLst>
                <a:tab pos="1306513" algn="r"/>
                <a:tab pos="1474788" algn="l"/>
              </a:tabLst>
            </a:pPr>
            <a:r>
              <a:rPr lang="en-US" sz="2000" dirty="0" smtClean="0"/>
              <a:t>	490</a:t>
            </a:r>
            <a:r>
              <a:rPr lang="en-US" sz="2000" dirty="0"/>
              <a:t>	Laundry and Dry-Cleaning Workers</a:t>
            </a:r>
          </a:p>
          <a:p>
            <a:pPr marL="0" indent="0">
              <a:buNone/>
              <a:tabLst>
                <a:tab pos="1306513" algn="r"/>
                <a:tab pos="1474788" algn="l"/>
              </a:tabLst>
            </a:pPr>
            <a:r>
              <a:rPr lang="en-US" sz="2000" dirty="0" smtClean="0"/>
              <a:t>	480</a:t>
            </a:r>
            <a:r>
              <a:rPr lang="en-US" sz="2000" dirty="0"/>
              <a:t>	Insulation Workers, Floor, Ceiling, and Wall</a:t>
            </a:r>
          </a:p>
          <a:p>
            <a:pPr marL="0" indent="0">
              <a:buNone/>
              <a:tabLst>
                <a:tab pos="1306513" algn="r"/>
                <a:tab pos="1474788" algn="l"/>
              </a:tabLst>
            </a:pPr>
            <a:r>
              <a:rPr lang="en-US" sz="2000" dirty="0" smtClean="0"/>
              <a:t>	440</a:t>
            </a:r>
            <a:r>
              <a:rPr lang="en-US" sz="2000" dirty="0"/>
              <a:t>	Paving, Surfacing, and Tamping Equipment Operators</a:t>
            </a:r>
          </a:p>
          <a:p>
            <a:pPr marL="0" indent="0">
              <a:buNone/>
              <a:tabLst>
                <a:tab pos="1306513" algn="r"/>
                <a:tab pos="1474788" algn="l"/>
              </a:tabLst>
            </a:pPr>
            <a:r>
              <a:rPr lang="en-US" sz="2000" dirty="0" smtClean="0"/>
              <a:t>	430</a:t>
            </a:r>
            <a:r>
              <a:rPr lang="en-US" sz="2000" dirty="0"/>
              <a:t>	Psychiatric Technicians</a:t>
            </a:r>
          </a:p>
          <a:p>
            <a:pPr marL="0" indent="0">
              <a:buNone/>
              <a:tabLst>
                <a:tab pos="1306513" algn="r"/>
                <a:tab pos="1474788" algn="l"/>
              </a:tabLst>
            </a:pPr>
            <a:r>
              <a:rPr lang="en-US" sz="2000" dirty="0" smtClean="0"/>
              <a:t>	430</a:t>
            </a:r>
            <a:r>
              <a:rPr lang="en-US" sz="2000" dirty="0"/>
              <a:t>	Brokerage Clerks</a:t>
            </a:r>
          </a:p>
          <a:p>
            <a:pPr marL="0" indent="0">
              <a:buNone/>
              <a:tabLst>
                <a:tab pos="1306513" algn="r"/>
                <a:tab pos="1474788" algn="l"/>
              </a:tabLst>
            </a:pPr>
            <a:r>
              <a:rPr lang="en-US" sz="2000" dirty="0" smtClean="0"/>
              <a:t>	430</a:t>
            </a:r>
            <a:r>
              <a:rPr lang="en-US" sz="2000" dirty="0"/>
              <a:t>	Eligibility Interviewers, Government Programs</a:t>
            </a:r>
          </a:p>
          <a:p>
            <a:pPr marL="0" indent="0">
              <a:buNone/>
              <a:tabLst>
                <a:tab pos="1306513" algn="r"/>
                <a:tab pos="1474788" algn="l"/>
              </a:tabLst>
            </a:pPr>
            <a:r>
              <a:rPr lang="en-US" sz="2000" dirty="0" smtClean="0"/>
              <a:t>	410</a:t>
            </a:r>
            <a:r>
              <a:rPr lang="en-US" sz="2000" dirty="0"/>
              <a:t>	Installation, Maintenance, and Repair Workers, All Other</a:t>
            </a:r>
          </a:p>
          <a:p>
            <a:pPr marL="0" indent="0">
              <a:buNone/>
              <a:tabLst>
                <a:tab pos="1306513" algn="r"/>
                <a:tab pos="1474788" algn="l"/>
              </a:tabLst>
            </a:pPr>
            <a:r>
              <a:rPr lang="en-US" sz="2000" dirty="0" smtClean="0"/>
              <a:t>	400</a:t>
            </a:r>
            <a:r>
              <a:rPr lang="en-US" sz="2000" dirty="0"/>
              <a:t>	Insulation Workers, Mechanical</a:t>
            </a:r>
          </a:p>
          <a:p>
            <a:pPr marL="0" indent="0">
              <a:buNone/>
              <a:tabLst>
                <a:tab pos="1306513" algn="r"/>
                <a:tab pos="1474788" algn="l"/>
              </a:tabLst>
            </a:pPr>
            <a:r>
              <a:rPr lang="en-US" sz="2000" dirty="0" smtClean="0"/>
              <a:t>	390</a:t>
            </a:r>
            <a:r>
              <a:rPr lang="en-US" sz="2000" dirty="0"/>
              <a:t>	Tax Preparers</a:t>
            </a:r>
          </a:p>
          <a:p>
            <a:pPr marL="0" indent="0">
              <a:buNone/>
              <a:tabLst>
                <a:tab pos="1306513" algn="r"/>
                <a:tab pos="1474788" algn="l"/>
              </a:tabLst>
            </a:pPr>
            <a:r>
              <a:rPr lang="en-US" sz="2000" dirty="0" smtClean="0"/>
              <a:t>	390</a:t>
            </a:r>
            <a:r>
              <a:rPr lang="en-US" sz="2000" dirty="0"/>
              <a:t>	Pest Control Workers</a:t>
            </a:r>
          </a:p>
          <a:p>
            <a:pPr marL="0" indent="0">
              <a:buNone/>
              <a:tabLst>
                <a:tab pos="1306513" algn="r"/>
                <a:tab pos="1474788" algn="l"/>
              </a:tabLst>
            </a:pPr>
            <a:r>
              <a:rPr lang="en-US" sz="2000" dirty="0" smtClean="0"/>
              <a:t>	370</a:t>
            </a:r>
            <a:r>
              <a:rPr lang="en-US" sz="2000" dirty="0"/>
              <a:t>	Highway Maintenance Workers</a:t>
            </a:r>
          </a:p>
          <a:p>
            <a:pPr marL="0" indent="0">
              <a:buNone/>
              <a:tabLst>
                <a:tab pos="1306513" algn="r"/>
                <a:tab pos="1474788" algn="l"/>
              </a:tabLst>
            </a:pPr>
            <a:r>
              <a:rPr lang="en-US" sz="2000" dirty="0" smtClean="0"/>
              <a:t>	370</a:t>
            </a:r>
            <a:r>
              <a:rPr lang="en-US" sz="2000" dirty="0"/>
              <a:t>	Crane and Tower Operators</a:t>
            </a:r>
          </a:p>
          <a:p>
            <a:pPr marL="0" indent="0">
              <a:buNone/>
              <a:tabLst>
                <a:tab pos="1306513" algn="r"/>
                <a:tab pos="1474788" algn="l"/>
              </a:tabLst>
            </a:pPr>
            <a:r>
              <a:rPr lang="en-US" sz="2000" dirty="0" smtClean="0"/>
              <a:t>	360</a:t>
            </a:r>
            <a:r>
              <a:rPr lang="en-US" sz="2000" dirty="0"/>
              <a:t>	Welding, Soldering, and Brazing Machine Setters, Operators, and Tenders</a:t>
            </a:r>
          </a:p>
          <a:p>
            <a:pPr marL="0" indent="0">
              <a:buNone/>
              <a:tabLst>
                <a:tab pos="1306513" algn="r"/>
                <a:tab pos="1474788" algn="l"/>
              </a:tabLst>
            </a:pPr>
            <a:r>
              <a:rPr lang="en-US" sz="2000" dirty="0" smtClean="0"/>
              <a:t>	350</a:t>
            </a:r>
            <a:r>
              <a:rPr lang="en-US" sz="2000" dirty="0"/>
              <a:t>	Demonstrators and Product Promoters</a:t>
            </a:r>
          </a:p>
          <a:p>
            <a:pPr marL="0" indent="0">
              <a:buNone/>
              <a:tabLst>
                <a:tab pos="1306513" algn="r"/>
                <a:tab pos="1474788" algn="l"/>
              </a:tabLst>
            </a:pPr>
            <a:r>
              <a:rPr lang="en-US" sz="2000" dirty="0" smtClean="0"/>
              <a:t>	300</a:t>
            </a:r>
            <a:r>
              <a:rPr lang="en-US" sz="2000" dirty="0"/>
              <a:t>	Fence Erectors</a:t>
            </a:r>
          </a:p>
          <a:p>
            <a:pPr marL="0" indent="0">
              <a:buNone/>
              <a:tabLst>
                <a:tab pos="1306513" algn="r"/>
                <a:tab pos="1474788" algn="l"/>
              </a:tabLst>
            </a:pPr>
            <a:r>
              <a:rPr lang="en-US" sz="2000" dirty="0" smtClean="0"/>
              <a:t>	290</a:t>
            </a:r>
            <a:r>
              <a:rPr lang="en-US" sz="2000" dirty="0"/>
              <a:t>	</a:t>
            </a:r>
            <a:r>
              <a:rPr lang="en-US" sz="2000" dirty="0" err="1"/>
              <a:t>Pipelayers</a:t>
            </a:r>
            <a:endParaRPr lang="en-US" sz="2000" dirty="0"/>
          </a:p>
          <a:p>
            <a:pPr marL="0" indent="0">
              <a:buNone/>
              <a:tabLst>
                <a:tab pos="1306513" algn="r"/>
                <a:tab pos="1474788" algn="l"/>
              </a:tabLst>
            </a:pPr>
            <a:r>
              <a:rPr lang="en-US" sz="2000" dirty="0" smtClean="0"/>
              <a:t>	260</a:t>
            </a:r>
            <a:r>
              <a:rPr lang="en-US" sz="2000" dirty="0"/>
              <a:t>	Cargo and Freight Agents</a:t>
            </a:r>
          </a:p>
          <a:p>
            <a:pPr marL="0" indent="0">
              <a:buNone/>
              <a:tabLst>
                <a:tab pos="1306513" algn="r"/>
                <a:tab pos="1474788" algn="l"/>
              </a:tabLst>
            </a:pPr>
            <a:r>
              <a:rPr lang="en-US" sz="2000" dirty="0" smtClean="0"/>
              <a:t>	260</a:t>
            </a:r>
            <a:r>
              <a:rPr lang="en-US" sz="2000" dirty="0"/>
              <a:t>	Septic Tank Servicers and Sewer Pipe Cleaners</a:t>
            </a:r>
          </a:p>
          <a:p>
            <a:pPr marL="0" indent="0">
              <a:buNone/>
              <a:tabLst>
                <a:tab pos="1306513" algn="r"/>
                <a:tab pos="1474788" algn="l"/>
              </a:tabLst>
            </a:pPr>
            <a:r>
              <a:rPr lang="en-US" sz="2000" dirty="0" smtClean="0"/>
              <a:t>	260</a:t>
            </a:r>
            <a:r>
              <a:rPr lang="en-US" sz="2000" dirty="0"/>
              <a:t>	Excavating and Loading Machine and Dragline Operators</a:t>
            </a:r>
          </a:p>
          <a:p>
            <a:pPr marL="0" indent="0">
              <a:buNone/>
              <a:tabLst>
                <a:tab pos="1306513" algn="r"/>
                <a:tab pos="1474788" algn="l"/>
              </a:tabLst>
            </a:pPr>
            <a:r>
              <a:rPr lang="en-US" sz="2000" dirty="0" smtClean="0"/>
              <a:t>	250</a:t>
            </a:r>
            <a:r>
              <a:rPr lang="en-US" sz="2000" dirty="0"/>
              <a:t>	Floor Sanders and Finishers</a:t>
            </a:r>
          </a:p>
          <a:p>
            <a:pPr marL="0" indent="0">
              <a:buNone/>
              <a:tabLst>
                <a:tab pos="1306513" algn="r"/>
                <a:tab pos="1474788" algn="l"/>
              </a:tabLst>
            </a:pPr>
            <a:r>
              <a:rPr lang="en-US" sz="2000" dirty="0" smtClean="0"/>
              <a:t>	210</a:t>
            </a:r>
            <a:r>
              <a:rPr lang="en-US" sz="2000" dirty="0"/>
              <a:t>	Police, Fire, and Ambulance Dispatchers</a:t>
            </a:r>
          </a:p>
          <a:p>
            <a:pPr marL="0" indent="0">
              <a:buNone/>
              <a:tabLst>
                <a:tab pos="1306513" algn="r"/>
                <a:tab pos="1474788" algn="l"/>
              </a:tabLst>
            </a:pPr>
            <a:r>
              <a:rPr lang="en-US" sz="2000" dirty="0" smtClean="0"/>
              <a:t>	210</a:t>
            </a:r>
            <a:r>
              <a:rPr lang="en-US" sz="2000" dirty="0"/>
              <a:t>	Hazardous Materials Removal Workers</a:t>
            </a:r>
          </a:p>
          <a:p>
            <a:pPr marL="0" indent="0">
              <a:buNone/>
              <a:tabLst>
                <a:tab pos="1306513" algn="r"/>
                <a:tab pos="1474788" algn="l"/>
              </a:tabLst>
            </a:pPr>
            <a:r>
              <a:rPr lang="en-US" sz="2000" dirty="0" smtClean="0"/>
              <a:t>	210</a:t>
            </a:r>
            <a:r>
              <a:rPr lang="en-US" sz="2000" dirty="0"/>
              <a:t>	Mechanical Door Repairers</a:t>
            </a:r>
          </a:p>
          <a:p>
            <a:pPr marL="0" indent="0">
              <a:buNone/>
              <a:tabLst>
                <a:tab pos="1306513" algn="r"/>
                <a:tab pos="1474788" algn="l"/>
              </a:tabLst>
            </a:pPr>
            <a:r>
              <a:rPr lang="en-US" sz="2000" dirty="0" smtClean="0"/>
              <a:t>	190</a:t>
            </a:r>
            <a:r>
              <a:rPr lang="en-US" sz="2000" dirty="0"/>
              <a:t>	Animal Trainers</a:t>
            </a:r>
          </a:p>
          <a:p>
            <a:pPr marL="0" indent="0">
              <a:buNone/>
              <a:tabLst>
                <a:tab pos="1306513" algn="r"/>
                <a:tab pos="1474788" algn="l"/>
              </a:tabLst>
            </a:pPr>
            <a:r>
              <a:rPr lang="en-US" sz="2000" dirty="0" smtClean="0"/>
              <a:t>	140</a:t>
            </a:r>
            <a:r>
              <a:rPr lang="en-US" sz="2000" dirty="0"/>
              <a:t>	Logging Equipment Operators</a:t>
            </a:r>
          </a:p>
          <a:p>
            <a:pPr marL="0" indent="0">
              <a:buNone/>
              <a:tabLst>
                <a:tab pos="1306513" algn="r"/>
                <a:tab pos="1474788" algn="l"/>
              </a:tabLst>
            </a:pPr>
            <a:r>
              <a:rPr lang="en-US" sz="2000" dirty="0" smtClean="0"/>
              <a:t>	120</a:t>
            </a:r>
            <a:r>
              <a:rPr lang="en-US" sz="2000" dirty="0"/>
              <a:t>	Merchandise Displayers and Window Trimmers</a:t>
            </a:r>
          </a:p>
          <a:p>
            <a:pPr marL="0" indent="0">
              <a:buNone/>
              <a:tabLst>
                <a:tab pos="1306513" algn="r"/>
                <a:tab pos="1474788" algn="l"/>
              </a:tabLst>
            </a:pPr>
            <a:r>
              <a:rPr lang="en-US" sz="2000" dirty="0" smtClean="0"/>
              <a:t>	110</a:t>
            </a:r>
            <a:r>
              <a:rPr lang="en-US" sz="2000" dirty="0"/>
              <a:t>	Carpet Installers</a:t>
            </a:r>
          </a:p>
          <a:p>
            <a:pPr marL="0" indent="0">
              <a:buNone/>
              <a:tabLst>
                <a:tab pos="1306513" algn="r"/>
                <a:tab pos="1474788" algn="l"/>
              </a:tabLst>
            </a:pPr>
            <a:r>
              <a:rPr lang="en-US" sz="2000" dirty="0" smtClean="0"/>
              <a:t>	110</a:t>
            </a:r>
            <a:r>
              <a:rPr lang="en-US" sz="2000" dirty="0"/>
              <a:t>	Structural Metal Fabricators and Fitters</a:t>
            </a:r>
          </a:p>
          <a:p>
            <a:pPr marL="0" indent="0">
              <a:buNone/>
              <a:tabLst>
                <a:tab pos="1306513" algn="r"/>
                <a:tab pos="1474788" algn="l"/>
              </a:tabLst>
            </a:pPr>
            <a:r>
              <a:rPr lang="en-US" sz="2000" dirty="0" smtClean="0"/>
              <a:t>	100</a:t>
            </a:r>
            <a:r>
              <a:rPr lang="en-US" sz="2000" dirty="0"/>
              <a:t>	Outdoor Power Equipment and Other Small Engine Mechanics</a:t>
            </a:r>
          </a:p>
          <a:p>
            <a:pPr marL="0" indent="0">
              <a:buNone/>
              <a:tabLst>
                <a:tab pos="1306513" algn="r"/>
                <a:tab pos="1474788" algn="l"/>
              </a:tabLst>
            </a:pPr>
            <a:r>
              <a:rPr lang="en-US" sz="2000" dirty="0" smtClean="0"/>
              <a:t>	100</a:t>
            </a:r>
            <a:r>
              <a:rPr lang="en-US" sz="2000" dirty="0"/>
              <a:t>	Painters, Transportation Equipment</a:t>
            </a:r>
          </a:p>
          <a:p>
            <a:pPr marL="0" indent="0">
              <a:buNone/>
              <a:tabLst>
                <a:tab pos="1306513" algn="r"/>
                <a:tab pos="1474788" algn="l"/>
              </a:tabLst>
            </a:pPr>
            <a:r>
              <a:rPr lang="en-US" sz="2000" dirty="0" smtClean="0"/>
              <a:t>	100</a:t>
            </a:r>
            <a:r>
              <a:rPr lang="en-US" sz="2000" dirty="0"/>
              <a:t>	Ambulance Drivers and Attendants, Except Emergency Medical Technicians</a:t>
            </a:r>
          </a:p>
          <a:p>
            <a:pPr marL="0" indent="0">
              <a:buNone/>
              <a:tabLst>
                <a:tab pos="1306513" algn="r"/>
                <a:tab pos="1474788" algn="l"/>
              </a:tabLst>
            </a:pPr>
            <a:r>
              <a:rPr lang="en-US" sz="2000" dirty="0" smtClean="0"/>
              <a:t>	90</a:t>
            </a:r>
            <a:r>
              <a:rPr lang="en-US" sz="2000" dirty="0"/>
              <a:t>	Pesticide Handlers, Sprayers, and Applicators, Vegetation</a:t>
            </a:r>
          </a:p>
          <a:p>
            <a:pPr marL="0" indent="0">
              <a:buNone/>
              <a:tabLst>
                <a:tab pos="1306513" algn="r"/>
                <a:tab pos="1474788" algn="l"/>
              </a:tabLst>
            </a:pPr>
            <a:r>
              <a:rPr lang="en-US" sz="2000" dirty="0" smtClean="0"/>
              <a:t>	90</a:t>
            </a:r>
            <a:r>
              <a:rPr lang="en-US" sz="2000" dirty="0"/>
              <a:t>	Floor Layers, Except Carpet, Wood, and Hard Tiles</a:t>
            </a:r>
          </a:p>
          <a:p>
            <a:pPr marL="0" indent="0">
              <a:buNone/>
              <a:tabLst>
                <a:tab pos="1306513" algn="r"/>
                <a:tab pos="1474788" algn="l"/>
              </a:tabLst>
            </a:pPr>
            <a:r>
              <a:rPr lang="en-US" sz="2000" dirty="0" smtClean="0"/>
              <a:t>	90</a:t>
            </a:r>
            <a:r>
              <a:rPr lang="en-US" sz="2000" dirty="0"/>
              <a:t>	Bicycle Repairers</a:t>
            </a:r>
          </a:p>
          <a:p>
            <a:pPr marL="0" indent="0">
              <a:buNone/>
              <a:tabLst>
                <a:tab pos="1306513" algn="r"/>
                <a:tab pos="1474788" algn="l"/>
              </a:tabLst>
            </a:pPr>
            <a:r>
              <a:rPr lang="en-US" sz="2000" dirty="0" smtClean="0"/>
              <a:t>	70</a:t>
            </a:r>
            <a:r>
              <a:rPr lang="en-US" sz="2000" dirty="0"/>
              <a:t>	Title Examiners, Abstractors, and Searchers</a:t>
            </a:r>
          </a:p>
          <a:p>
            <a:pPr marL="0" indent="0">
              <a:buNone/>
              <a:tabLst>
                <a:tab pos="1306513" algn="r"/>
                <a:tab pos="1474788" algn="l"/>
              </a:tabLst>
            </a:pPr>
            <a:r>
              <a:rPr lang="en-US" sz="2000" dirty="0" smtClean="0"/>
              <a:t>	70</a:t>
            </a:r>
            <a:r>
              <a:rPr lang="en-US" sz="2000" dirty="0"/>
              <a:t>	Dietetic Technicians</a:t>
            </a:r>
          </a:p>
          <a:p>
            <a:pPr marL="0" indent="0">
              <a:buNone/>
              <a:tabLst>
                <a:tab pos="1306513" algn="r"/>
                <a:tab pos="1474788" algn="l"/>
              </a:tabLst>
            </a:pPr>
            <a:r>
              <a:rPr lang="en-US" sz="2000" dirty="0" smtClean="0"/>
              <a:t>	70</a:t>
            </a:r>
            <a:r>
              <a:rPr lang="en-US" sz="2000" dirty="0"/>
              <a:t>	Cooks, All Other</a:t>
            </a:r>
          </a:p>
          <a:p>
            <a:pPr marL="0" indent="0">
              <a:buNone/>
              <a:tabLst>
                <a:tab pos="1306513" algn="r"/>
                <a:tab pos="1474788" algn="l"/>
              </a:tabLst>
            </a:pPr>
            <a:r>
              <a:rPr lang="en-US" sz="2000" dirty="0" smtClean="0"/>
              <a:t>	70</a:t>
            </a:r>
            <a:r>
              <a:rPr lang="en-US" sz="2000" dirty="0"/>
              <a:t>	Concierges</a:t>
            </a:r>
          </a:p>
          <a:p>
            <a:pPr marL="0" indent="0">
              <a:buNone/>
              <a:tabLst>
                <a:tab pos="1306513" algn="r"/>
                <a:tab pos="1474788" algn="l"/>
              </a:tabLst>
            </a:pPr>
            <a:r>
              <a:rPr lang="en-US" sz="2000" dirty="0" smtClean="0"/>
              <a:t>	70</a:t>
            </a:r>
            <a:r>
              <a:rPr lang="en-US" sz="2000" dirty="0"/>
              <a:t>	Statistical Assistants</a:t>
            </a:r>
          </a:p>
          <a:p>
            <a:pPr marL="0" indent="0">
              <a:buNone/>
              <a:tabLst>
                <a:tab pos="1306513" algn="r"/>
                <a:tab pos="1474788" algn="l"/>
              </a:tabLst>
            </a:pPr>
            <a:r>
              <a:rPr lang="en-US" sz="2000" dirty="0" smtClean="0"/>
              <a:t>	70</a:t>
            </a:r>
            <a:r>
              <a:rPr lang="en-US" sz="2000" dirty="0"/>
              <a:t>	Molders, Shapers, and Casters, Except Metal and Plastic</a:t>
            </a:r>
          </a:p>
          <a:p>
            <a:pPr marL="0" indent="0">
              <a:buNone/>
              <a:tabLst>
                <a:tab pos="1306513" algn="r"/>
                <a:tab pos="1474788" algn="l"/>
              </a:tabLst>
            </a:pPr>
            <a:r>
              <a:rPr lang="en-US" sz="2000" dirty="0" smtClean="0"/>
              <a:t>	60</a:t>
            </a:r>
            <a:r>
              <a:rPr lang="en-US" sz="2000" dirty="0"/>
              <a:t>	Camera Operators, Television, Video, and Motion Picture</a:t>
            </a:r>
          </a:p>
          <a:p>
            <a:pPr marL="0" indent="0">
              <a:buNone/>
              <a:tabLst>
                <a:tab pos="1306513" algn="r"/>
                <a:tab pos="1474788" algn="l"/>
              </a:tabLst>
            </a:pPr>
            <a:r>
              <a:rPr lang="en-US" sz="2000" dirty="0" smtClean="0"/>
              <a:t>	60</a:t>
            </a:r>
            <a:r>
              <a:rPr lang="en-US" sz="2000" dirty="0"/>
              <a:t>	Earth Drillers, Except Oil and Gas</a:t>
            </a:r>
          </a:p>
          <a:p>
            <a:pPr marL="0" indent="0">
              <a:buNone/>
              <a:tabLst>
                <a:tab pos="1306513" algn="r"/>
                <a:tab pos="1474788" algn="l"/>
              </a:tabLst>
            </a:pPr>
            <a:r>
              <a:rPr lang="en-US" sz="2000" dirty="0" smtClean="0"/>
              <a:t>	60</a:t>
            </a:r>
            <a:r>
              <a:rPr lang="en-US" sz="2000" dirty="0"/>
              <a:t>	Ophthalmic Laboratory Technicians</a:t>
            </a:r>
          </a:p>
          <a:p>
            <a:pPr marL="0" indent="0">
              <a:buNone/>
              <a:tabLst>
                <a:tab pos="1306513" algn="r"/>
                <a:tab pos="1474788" algn="l"/>
              </a:tabLst>
            </a:pPr>
            <a:r>
              <a:rPr lang="en-US" sz="2000" dirty="0" smtClean="0"/>
              <a:t>	50</a:t>
            </a:r>
            <a:r>
              <a:rPr lang="en-US" sz="2000" dirty="0"/>
              <a:t>	Tank Car, Truck, and Ship Loaders</a:t>
            </a:r>
          </a:p>
          <a:p>
            <a:pPr marL="0" indent="0">
              <a:buNone/>
              <a:tabLst>
                <a:tab pos="1306513" algn="r"/>
                <a:tab pos="1474788" algn="l"/>
              </a:tabLst>
            </a:pPr>
            <a:r>
              <a:rPr lang="en-US" sz="2000" dirty="0" smtClean="0"/>
              <a:t>	40</a:t>
            </a:r>
            <a:r>
              <a:rPr lang="en-US" sz="2000" dirty="0"/>
              <a:t>	Animal Control Workers</a:t>
            </a:r>
          </a:p>
          <a:p>
            <a:pPr marL="0" indent="0">
              <a:buNone/>
              <a:tabLst>
                <a:tab pos="1306513" algn="r"/>
                <a:tab pos="1474788" algn="l"/>
              </a:tabLst>
            </a:pPr>
            <a:r>
              <a:rPr lang="en-US" sz="2000" dirty="0" smtClean="0"/>
              <a:t>	40</a:t>
            </a:r>
            <a:r>
              <a:rPr lang="en-US" sz="2000" dirty="0"/>
              <a:t>	Advertising Sales Agents</a:t>
            </a:r>
          </a:p>
          <a:p>
            <a:pPr marL="0" indent="0">
              <a:buNone/>
              <a:tabLst>
                <a:tab pos="1306513" algn="r"/>
                <a:tab pos="1474788" algn="l"/>
              </a:tabLst>
            </a:pPr>
            <a:r>
              <a:rPr lang="en-US" sz="2000" dirty="0" smtClean="0"/>
              <a:t>	40</a:t>
            </a:r>
            <a:r>
              <a:rPr lang="en-US" sz="2000" dirty="0"/>
              <a:t>	Segmental Pavers</a:t>
            </a:r>
          </a:p>
          <a:p>
            <a:pPr marL="0" indent="0">
              <a:buNone/>
              <a:tabLst>
                <a:tab pos="1306513" algn="r"/>
                <a:tab pos="1474788" algn="l"/>
              </a:tabLst>
            </a:pPr>
            <a:r>
              <a:rPr lang="en-US" sz="2000" dirty="0" smtClean="0"/>
              <a:t>	30</a:t>
            </a:r>
            <a:r>
              <a:rPr lang="en-US" sz="2000" dirty="0"/>
              <a:t>	Tour Guides and Escorts</a:t>
            </a:r>
          </a:p>
          <a:p>
            <a:pPr marL="0" indent="0">
              <a:buNone/>
              <a:tabLst>
                <a:tab pos="1306513" algn="r"/>
                <a:tab pos="1474788" algn="l"/>
              </a:tabLst>
            </a:pPr>
            <a:r>
              <a:rPr lang="en-US" sz="2000" dirty="0" smtClean="0"/>
              <a:t>	30</a:t>
            </a:r>
            <a:r>
              <a:rPr lang="en-US" sz="2000" dirty="0"/>
              <a:t>	Locksmiths and Safe Repairers</a:t>
            </a:r>
          </a:p>
          <a:p>
            <a:pPr marL="0" indent="0">
              <a:buNone/>
              <a:tabLst>
                <a:tab pos="1306513" algn="r"/>
                <a:tab pos="1474788" algn="l"/>
              </a:tabLst>
            </a:pPr>
            <a:r>
              <a:rPr lang="en-US" sz="2000" dirty="0" smtClean="0"/>
              <a:t>	30</a:t>
            </a:r>
            <a:r>
              <a:rPr lang="en-US" sz="2000" dirty="0"/>
              <a:t>	Fiberglass Laminators and Fabricators</a:t>
            </a:r>
          </a:p>
          <a:p>
            <a:pPr marL="0" indent="0">
              <a:buNone/>
              <a:tabLst>
                <a:tab pos="1306513" algn="r"/>
                <a:tab pos="1474788" algn="l"/>
              </a:tabLst>
            </a:pPr>
            <a:r>
              <a:rPr lang="en-US" sz="2000" dirty="0" smtClean="0"/>
              <a:t>	30</a:t>
            </a:r>
            <a:r>
              <a:rPr lang="en-US" sz="2000" dirty="0"/>
              <a:t>	Tool Grinders, Filers, and Sharpeners</a:t>
            </a:r>
          </a:p>
          <a:p>
            <a:pPr marL="0" indent="0">
              <a:buNone/>
              <a:tabLst>
                <a:tab pos="1306513" algn="r"/>
                <a:tab pos="1474788" algn="l"/>
              </a:tabLst>
            </a:pPr>
            <a:r>
              <a:rPr lang="en-US" sz="2000" dirty="0" smtClean="0"/>
              <a:t>	30</a:t>
            </a:r>
            <a:r>
              <a:rPr lang="en-US" sz="2000" dirty="0"/>
              <a:t>	Material Moving Workers, All Other</a:t>
            </a:r>
          </a:p>
          <a:p>
            <a:pPr marL="0" indent="0">
              <a:buNone/>
              <a:tabLst>
                <a:tab pos="1306513" algn="r"/>
                <a:tab pos="1474788" algn="l"/>
              </a:tabLst>
            </a:pPr>
            <a:r>
              <a:rPr lang="en-US" sz="2000" dirty="0" smtClean="0"/>
              <a:t>	20</a:t>
            </a:r>
            <a:r>
              <a:rPr lang="en-US" sz="2000" dirty="0"/>
              <a:t>	Floral Designers</a:t>
            </a:r>
          </a:p>
          <a:p>
            <a:pPr marL="0" indent="0">
              <a:buNone/>
              <a:tabLst>
                <a:tab pos="1306513" algn="r"/>
                <a:tab pos="1474788" algn="l"/>
              </a:tabLst>
            </a:pPr>
            <a:r>
              <a:rPr lang="en-US" sz="2000" dirty="0" smtClean="0"/>
              <a:t>	20</a:t>
            </a:r>
            <a:r>
              <a:rPr lang="en-US" sz="2000" dirty="0"/>
              <a:t>	Bailiffs</a:t>
            </a:r>
          </a:p>
          <a:p>
            <a:pPr marL="0" indent="0">
              <a:buNone/>
              <a:tabLst>
                <a:tab pos="1306513" algn="r"/>
                <a:tab pos="1474788" algn="l"/>
              </a:tabLst>
            </a:pPr>
            <a:r>
              <a:rPr lang="en-US" sz="2000" dirty="0" smtClean="0"/>
              <a:t>	20</a:t>
            </a:r>
            <a:r>
              <a:rPr lang="en-US" sz="2000" dirty="0"/>
              <a:t>	Woodworkers, All Other</a:t>
            </a:r>
          </a:p>
          <a:p>
            <a:pPr marL="0" indent="0">
              <a:buNone/>
              <a:tabLst>
                <a:tab pos="1306513" algn="r"/>
                <a:tab pos="1474788" algn="l"/>
              </a:tabLst>
            </a:pPr>
            <a:r>
              <a:rPr lang="en-US" sz="2000" dirty="0" smtClean="0"/>
              <a:t>	20</a:t>
            </a:r>
            <a:r>
              <a:rPr lang="en-US" sz="2000" dirty="0"/>
              <a:t>	Photographic Process Workers and Processing Machine Operators</a:t>
            </a:r>
          </a:p>
          <a:p>
            <a:pPr marL="0" indent="0">
              <a:buNone/>
              <a:tabLst>
                <a:tab pos="1306513" algn="r"/>
                <a:tab pos="1474788" algn="l"/>
              </a:tabLst>
            </a:pPr>
            <a:r>
              <a:rPr lang="en-US" sz="2000" dirty="0" smtClean="0"/>
              <a:t>	10</a:t>
            </a:r>
            <a:r>
              <a:rPr lang="en-US" sz="2000" dirty="0"/>
              <a:t>	Audio-Visual and Multimedia Collections Specialists</a:t>
            </a:r>
          </a:p>
          <a:p>
            <a:pPr marL="0" indent="0">
              <a:buNone/>
              <a:tabLst>
                <a:tab pos="1306513" algn="r"/>
                <a:tab pos="1474788" algn="l"/>
              </a:tabLst>
            </a:pPr>
            <a:r>
              <a:rPr lang="en-US" sz="2000" dirty="0" smtClean="0"/>
              <a:t>	10</a:t>
            </a:r>
            <a:r>
              <a:rPr lang="en-US" sz="2000" dirty="0"/>
              <a:t>	Pile-Driver Operators</a:t>
            </a:r>
          </a:p>
          <a:p>
            <a:pPr marL="0" indent="0">
              <a:buNone/>
              <a:tabLst>
                <a:tab pos="1306513" algn="r"/>
                <a:tab pos="1474788" algn="l"/>
              </a:tabLst>
            </a:pPr>
            <a:r>
              <a:rPr lang="en-US" sz="2000" dirty="0" smtClean="0"/>
              <a:t>	10</a:t>
            </a:r>
            <a:r>
              <a:rPr lang="en-US" sz="2000" dirty="0"/>
              <a:t>	Paperhangers</a:t>
            </a:r>
          </a:p>
          <a:p>
            <a:pPr marL="0" indent="0">
              <a:buNone/>
              <a:tabLst>
                <a:tab pos="1306513" algn="r"/>
                <a:tab pos="1474788" algn="l"/>
              </a:tabLst>
            </a:pPr>
            <a:r>
              <a:rPr lang="en-US" sz="2000" dirty="0" smtClean="0"/>
              <a:t>	10</a:t>
            </a:r>
            <a:r>
              <a:rPr lang="en-US" sz="2000" dirty="0"/>
              <a:t>	Rock Splitters, Quarry</a:t>
            </a:r>
          </a:p>
          <a:p>
            <a:pPr marL="0" indent="0">
              <a:buNone/>
              <a:tabLst>
                <a:tab pos="1306513" algn="r"/>
                <a:tab pos="1474788" algn="l"/>
              </a:tabLst>
            </a:pPr>
            <a:r>
              <a:rPr lang="en-US" sz="2000" dirty="0" smtClean="0"/>
              <a:t>	10</a:t>
            </a:r>
            <a:r>
              <a:rPr lang="en-US" sz="2000" dirty="0"/>
              <a:t>	Model Makers, Metal and Plastic</a:t>
            </a:r>
          </a:p>
          <a:p>
            <a:pPr marL="0" indent="0">
              <a:buNone/>
              <a:tabLst>
                <a:tab pos="1306513" algn="r"/>
                <a:tab pos="1474788" algn="l"/>
              </a:tabLst>
            </a:pPr>
            <a:r>
              <a:rPr lang="en-US" sz="2000" dirty="0" smtClean="0"/>
              <a:t>	10</a:t>
            </a:r>
            <a:r>
              <a:rPr lang="en-US" sz="2000" dirty="0"/>
              <a:t>	Heat Treating Equipment Setters, Operators, and Tenders, Metal and Plastic</a:t>
            </a:r>
          </a:p>
          <a:p>
            <a:pPr marL="0" indent="0">
              <a:buNone/>
              <a:tabLst>
                <a:tab pos="1306513" algn="r"/>
                <a:tab pos="1474788" algn="l"/>
              </a:tabLst>
            </a:pPr>
            <a:r>
              <a:rPr lang="en-US" sz="2000" dirty="0" smtClean="0"/>
              <a:t>	10</a:t>
            </a:r>
            <a:r>
              <a:rPr lang="en-US" sz="2000" dirty="0"/>
              <a:t>	Layout Workers, Metal and Plastic</a:t>
            </a:r>
          </a:p>
          <a:p>
            <a:pPr marL="0" indent="0">
              <a:buNone/>
              <a:tabLst>
                <a:tab pos="1306513" algn="r"/>
                <a:tab pos="1474788" algn="l"/>
              </a:tabLst>
            </a:pPr>
            <a:r>
              <a:rPr lang="en-US" sz="2000" dirty="0" smtClean="0"/>
              <a:t>	10</a:t>
            </a:r>
            <a:r>
              <a:rPr lang="en-US" sz="2000" dirty="0"/>
              <a:t>	Metal Workers and Plastic Workers, All Other</a:t>
            </a:r>
          </a:p>
          <a:p>
            <a:pPr marL="0" indent="0">
              <a:buNone/>
              <a:tabLst>
                <a:tab pos="1306513" algn="r"/>
                <a:tab pos="1474788" algn="l"/>
              </a:tabLst>
            </a:pPr>
            <a:r>
              <a:rPr lang="en-US" sz="2000" dirty="0" smtClean="0"/>
              <a:t>	10</a:t>
            </a:r>
            <a:r>
              <a:rPr lang="en-US" sz="2000" dirty="0"/>
              <a:t>	Cooling and Freezing Equipment Operators and Tenders</a:t>
            </a:r>
          </a:p>
          <a:p>
            <a:pPr marL="0" indent="0">
              <a:buNone/>
              <a:tabLst>
                <a:tab pos="1306513" algn="r"/>
                <a:tab pos="1474788" algn="l"/>
              </a:tabLst>
            </a:pPr>
            <a:r>
              <a:rPr lang="en-US" sz="2000" dirty="0" smtClean="0"/>
              <a:t>	0</a:t>
            </a:r>
            <a:r>
              <a:rPr lang="en-US" sz="2000" dirty="0"/>
              <a:t>	Forest and Conservation Workers</a:t>
            </a:r>
          </a:p>
          <a:p>
            <a:pPr marL="0" indent="0">
              <a:buNone/>
              <a:tabLst>
                <a:tab pos="1306513" algn="r"/>
                <a:tab pos="1474788" algn="l"/>
              </a:tabLst>
            </a:pPr>
            <a:r>
              <a:rPr lang="en-US" sz="2000" dirty="0" smtClean="0"/>
              <a:t>	0</a:t>
            </a:r>
            <a:r>
              <a:rPr lang="en-US" sz="2000" dirty="0"/>
              <a:t>	Explosives Workers, Ordnance Handling Experts, and Blasters</a:t>
            </a:r>
          </a:p>
          <a:p>
            <a:pPr marL="0" indent="0">
              <a:buNone/>
              <a:tabLst>
                <a:tab pos="1306513" algn="r"/>
                <a:tab pos="1474788" algn="l"/>
              </a:tabLst>
            </a:pPr>
            <a:r>
              <a:rPr lang="en-US" sz="2000" dirty="0" smtClean="0"/>
              <a:t>	0</a:t>
            </a:r>
            <a:r>
              <a:rPr lang="en-US" sz="2000" dirty="0"/>
              <a:t>	Refractory Materials Repairers, Except </a:t>
            </a:r>
            <a:r>
              <a:rPr lang="en-US" sz="2000" dirty="0" err="1"/>
              <a:t>Brickmasons</a:t>
            </a:r>
            <a:endParaRPr lang="en-US" sz="2000" dirty="0"/>
          </a:p>
          <a:p>
            <a:pPr marL="0" indent="0">
              <a:buNone/>
              <a:tabLst>
                <a:tab pos="1306513" algn="r"/>
                <a:tab pos="1474788" algn="l"/>
              </a:tabLst>
            </a:pPr>
            <a:r>
              <a:rPr lang="en-US" sz="2000" dirty="0" smtClean="0"/>
              <a:t>	0</a:t>
            </a:r>
            <a:r>
              <a:rPr lang="en-US" sz="2000" dirty="0"/>
              <a:t>	Patternmakers, Metal and Plastic</a:t>
            </a:r>
          </a:p>
          <a:p>
            <a:pPr marL="0" indent="0">
              <a:buNone/>
              <a:tabLst>
                <a:tab pos="1306513" algn="r"/>
                <a:tab pos="1474788" algn="l"/>
              </a:tabLst>
            </a:pPr>
            <a:r>
              <a:rPr lang="en-US" sz="2000" dirty="0" smtClean="0"/>
              <a:t>	0</a:t>
            </a:r>
            <a:r>
              <a:rPr lang="en-US" sz="2000" dirty="0"/>
              <a:t>	Cleaning, Washing, and Metal Pickling Equipment Operators and Tenders</a:t>
            </a:r>
          </a:p>
          <a:p>
            <a:pPr marL="0" indent="0">
              <a:buNone/>
              <a:tabLst>
                <a:tab pos="1306513" algn="r"/>
                <a:tab pos="1474788" algn="l"/>
              </a:tabLst>
            </a:pPr>
            <a:r>
              <a:rPr lang="en-US" sz="2000" dirty="0" smtClean="0"/>
              <a:t>	0</a:t>
            </a:r>
            <a:r>
              <a:rPr lang="en-US" sz="2000" dirty="0"/>
              <a:t>	Motorboat Operators</a:t>
            </a:r>
          </a:p>
          <a:p>
            <a:pPr marL="0" indent="0">
              <a:buNone/>
              <a:tabLst>
                <a:tab pos="1306513" algn="r"/>
                <a:tab pos="1474788" algn="l"/>
              </a:tabLst>
            </a:pPr>
            <a:r>
              <a:rPr lang="en-US" sz="2000" dirty="0" smtClean="0"/>
              <a:t>	0</a:t>
            </a:r>
            <a:r>
              <a:rPr lang="en-US" sz="2000" dirty="0"/>
              <a:t>	Hoist and Winch Operators</a:t>
            </a:r>
          </a:p>
          <a:p>
            <a:pPr marL="0" indent="0">
              <a:buNone/>
              <a:tabLst>
                <a:tab pos="1306513" algn="r"/>
                <a:tab pos="1474788" algn="l"/>
              </a:tabLst>
            </a:pPr>
            <a:r>
              <a:rPr lang="en-US" sz="2000" dirty="0" smtClean="0"/>
              <a:t>	-</a:t>
            </a:r>
            <a:r>
              <a:rPr lang="en-US" sz="2000" dirty="0"/>
              <a:t>10	Media and Communication Equipment Workers, All Other</a:t>
            </a:r>
          </a:p>
          <a:p>
            <a:pPr marL="0" indent="0">
              <a:buNone/>
              <a:tabLst>
                <a:tab pos="1306513" algn="r"/>
                <a:tab pos="1474788" algn="l"/>
              </a:tabLst>
            </a:pPr>
            <a:r>
              <a:rPr lang="en-US" sz="2000" dirty="0" smtClean="0"/>
              <a:t>	-</a:t>
            </a:r>
            <a:r>
              <a:rPr lang="en-US" sz="2000" dirty="0"/>
              <a:t>10	Travel Guides</a:t>
            </a:r>
          </a:p>
          <a:p>
            <a:pPr marL="0" indent="0">
              <a:buNone/>
              <a:tabLst>
                <a:tab pos="1306513" algn="r"/>
                <a:tab pos="1474788" algn="l"/>
              </a:tabLst>
            </a:pPr>
            <a:r>
              <a:rPr lang="en-US" sz="2000" dirty="0" smtClean="0"/>
              <a:t>	-</a:t>
            </a:r>
            <a:r>
              <a:rPr lang="en-US" sz="2000" dirty="0"/>
              <a:t>10	Rail-Track Laying and Maintenance Equipment Operators</a:t>
            </a:r>
          </a:p>
          <a:p>
            <a:pPr marL="0" indent="0">
              <a:buNone/>
              <a:tabLst>
                <a:tab pos="1306513" algn="r"/>
                <a:tab pos="1474788" algn="l"/>
              </a:tabLst>
            </a:pPr>
            <a:r>
              <a:rPr lang="en-US" sz="2000" dirty="0" smtClean="0"/>
              <a:t>	-</a:t>
            </a:r>
            <a:r>
              <a:rPr lang="en-US" sz="2000" dirty="0"/>
              <a:t>10	Signal and Track Switch Repairers</a:t>
            </a:r>
          </a:p>
          <a:p>
            <a:pPr marL="0" indent="0">
              <a:buNone/>
              <a:tabLst>
                <a:tab pos="1306513" algn="r"/>
                <a:tab pos="1474788" algn="l"/>
              </a:tabLst>
            </a:pPr>
            <a:r>
              <a:rPr lang="en-US" sz="2000" dirty="0" smtClean="0"/>
              <a:t>	-</a:t>
            </a:r>
            <a:r>
              <a:rPr lang="en-US" sz="2000" dirty="0"/>
              <a:t>10	Foundry Mold and </a:t>
            </a:r>
            <a:r>
              <a:rPr lang="en-US" sz="2000" dirty="0" err="1"/>
              <a:t>Coremakers</a:t>
            </a:r>
            <a:endParaRPr lang="en-US" sz="2000" dirty="0"/>
          </a:p>
          <a:p>
            <a:pPr marL="0" indent="0">
              <a:buNone/>
              <a:tabLst>
                <a:tab pos="1306513" algn="r"/>
                <a:tab pos="1474788" algn="l"/>
              </a:tabLst>
            </a:pPr>
            <a:r>
              <a:rPr lang="en-US" sz="2000" dirty="0" smtClean="0"/>
              <a:t>	-</a:t>
            </a:r>
            <a:r>
              <a:rPr lang="en-US" sz="2000" dirty="0"/>
              <a:t>10	Crushing, Grinding, and Polishing Machine Setters, Operators, and Tenders</a:t>
            </a:r>
          </a:p>
          <a:p>
            <a:pPr marL="0" indent="0">
              <a:buNone/>
              <a:tabLst>
                <a:tab pos="1306513" algn="r"/>
                <a:tab pos="1474788" algn="l"/>
              </a:tabLst>
            </a:pPr>
            <a:r>
              <a:rPr lang="en-US" sz="2000" dirty="0" smtClean="0"/>
              <a:t>	-</a:t>
            </a:r>
            <a:r>
              <a:rPr lang="en-US" sz="2000" dirty="0"/>
              <a:t>10	Pump Operators, Except Wellhead Pumpers</a:t>
            </a:r>
          </a:p>
          <a:p>
            <a:pPr marL="0" indent="0">
              <a:buNone/>
              <a:tabLst>
                <a:tab pos="1306513" algn="r"/>
                <a:tab pos="1474788" algn="l"/>
              </a:tabLst>
            </a:pPr>
            <a:r>
              <a:rPr lang="en-US" sz="2000" dirty="0" smtClean="0"/>
              <a:t>	-</a:t>
            </a:r>
            <a:r>
              <a:rPr lang="en-US" sz="2000" dirty="0"/>
              <a:t>20	Fabric Menders, Except Garment</a:t>
            </a:r>
          </a:p>
          <a:p>
            <a:pPr marL="0" indent="0">
              <a:buNone/>
              <a:tabLst>
                <a:tab pos="1306513" algn="r"/>
                <a:tab pos="1474788" algn="l"/>
              </a:tabLst>
            </a:pPr>
            <a:r>
              <a:rPr lang="en-US" sz="2000" dirty="0" smtClean="0"/>
              <a:t>	-</a:t>
            </a:r>
            <a:r>
              <a:rPr lang="en-US" sz="2000" dirty="0"/>
              <a:t>20	Pourers and Casters, Metal</a:t>
            </a:r>
          </a:p>
          <a:p>
            <a:pPr marL="0" indent="0">
              <a:buNone/>
              <a:tabLst>
                <a:tab pos="1306513" algn="r"/>
                <a:tab pos="1474788" algn="l"/>
              </a:tabLst>
            </a:pPr>
            <a:r>
              <a:rPr lang="en-US" sz="2000" dirty="0" smtClean="0"/>
              <a:t>	-</a:t>
            </a:r>
            <a:r>
              <a:rPr lang="en-US" sz="2000" dirty="0"/>
              <a:t>30	Metal-Refining Furnace Operators and Tenders</a:t>
            </a:r>
          </a:p>
          <a:p>
            <a:pPr marL="0" indent="0">
              <a:buNone/>
              <a:tabLst>
                <a:tab pos="1306513" algn="r"/>
                <a:tab pos="1474788" algn="l"/>
              </a:tabLst>
            </a:pPr>
            <a:r>
              <a:rPr lang="en-US" sz="2000" dirty="0" smtClean="0"/>
              <a:t>	-</a:t>
            </a:r>
            <a:r>
              <a:rPr lang="en-US" sz="2000" dirty="0"/>
              <a:t>40	Control and Valve Installers and Repairers, Except Mechanical Door</a:t>
            </a:r>
          </a:p>
          <a:p>
            <a:pPr marL="0" indent="0">
              <a:buNone/>
              <a:tabLst>
                <a:tab pos="1306513" algn="r"/>
                <a:tab pos="1474788" algn="l"/>
              </a:tabLst>
            </a:pPr>
            <a:r>
              <a:rPr lang="en-US" sz="2000" dirty="0" smtClean="0"/>
              <a:t>	-</a:t>
            </a:r>
            <a:r>
              <a:rPr lang="en-US" sz="2000" dirty="0"/>
              <a:t>50	Log Graders and </a:t>
            </a:r>
            <a:r>
              <a:rPr lang="en-US" sz="2000" dirty="0" err="1"/>
              <a:t>Scalers</a:t>
            </a:r>
            <a:endParaRPr lang="en-US" sz="2000" dirty="0"/>
          </a:p>
          <a:p>
            <a:pPr marL="0" indent="0">
              <a:buNone/>
              <a:tabLst>
                <a:tab pos="1306513" algn="r"/>
                <a:tab pos="1474788" algn="l"/>
              </a:tabLst>
            </a:pPr>
            <a:r>
              <a:rPr lang="en-US" sz="2000" dirty="0" smtClean="0"/>
              <a:t>	-</a:t>
            </a:r>
            <a:r>
              <a:rPr lang="en-US" sz="2000" dirty="0"/>
              <a:t>50	Plating and Coating Machine Setters, Operators, and Tenders, Metal and Plastic</a:t>
            </a:r>
          </a:p>
          <a:p>
            <a:pPr marL="0" indent="0">
              <a:buNone/>
              <a:tabLst>
                <a:tab pos="1306513" algn="r"/>
                <a:tab pos="1474788" algn="l"/>
              </a:tabLst>
            </a:pPr>
            <a:r>
              <a:rPr lang="en-US" sz="2000" dirty="0" smtClean="0"/>
              <a:t>	-</a:t>
            </a:r>
            <a:r>
              <a:rPr lang="en-US" sz="2000" dirty="0"/>
              <a:t>60	Manufactured Building and Mobile Home Installers</a:t>
            </a:r>
          </a:p>
          <a:p>
            <a:pPr marL="0" indent="0">
              <a:buNone/>
              <a:tabLst>
                <a:tab pos="1306513" algn="r"/>
                <a:tab pos="1474788" algn="l"/>
              </a:tabLst>
            </a:pPr>
            <a:r>
              <a:rPr lang="en-US" sz="2000" dirty="0" smtClean="0"/>
              <a:t>	-</a:t>
            </a:r>
            <a:r>
              <a:rPr lang="en-US" sz="2000" dirty="0"/>
              <a:t>60	Rolling Machine Setters, Operators, and Tenders, Metal and Plastic</a:t>
            </a:r>
          </a:p>
          <a:p>
            <a:pPr marL="0" indent="0">
              <a:buNone/>
              <a:tabLst>
                <a:tab pos="1306513" algn="r"/>
                <a:tab pos="1474788" algn="l"/>
              </a:tabLst>
            </a:pPr>
            <a:r>
              <a:rPr lang="en-US" sz="2000" dirty="0" smtClean="0"/>
              <a:t>	-</a:t>
            </a:r>
            <a:r>
              <a:rPr lang="en-US" sz="2000" dirty="0"/>
              <a:t>70	Coin, Vending, and Amusement Machine Servicers and Repairers</a:t>
            </a:r>
          </a:p>
          <a:p>
            <a:pPr marL="0" indent="0">
              <a:buNone/>
              <a:tabLst>
                <a:tab pos="1306513" algn="r"/>
                <a:tab pos="1474788" algn="l"/>
              </a:tabLst>
            </a:pPr>
            <a:r>
              <a:rPr lang="en-US" sz="2000" dirty="0" smtClean="0"/>
              <a:t>	-</a:t>
            </a:r>
            <a:r>
              <a:rPr lang="en-US" sz="2000" dirty="0"/>
              <a:t>80	Forging Machine Setters, Operators, and Tenders, Metal and Plastic</a:t>
            </a:r>
          </a:p>
          <a:p>
            <a:pPr marL="0" indent="0">
              <a:buNone/>
              <a:tabLst>
                <a:tab pos="1306513" algn="r"/>
                <a:tab pos="1474788" algn="l"/>
              </a:tabLst>
            </a:pPr>
            <a:r>
              <a:rPr lang="en-US" sz="2000" dirty="0" smtClean="0"/>
              <a:t>	-</a:t>
            </a:r>
            <a:r>
              <a:rPr lang="en-US" sz="2000" dirty="0"/>
              <a:t>80	Print Binding and Finishing Workers</a:t>
            </a:r>
          </a:p>
          <a:p>
            <a:pPr marL="0" indent="0">
              <a:buNone/>
              <a:tabLst>
                <a:tab pos="1306513" algn="r"/>
                <a:tab pos="1474788" algn="l"/>
              </a:tabLst>
            </a:pPr>
            <a:r>
              <a:rPr lang="en-US" sz="2000" dirty="0" smtClean="0"/>
              <a:t>	-</a:t>
            </a:r>
            <a:r>
              <a:rPr lang="en-US" sz="2000" dirty="0"/>
              <a:t>80	Production Workers, All Other</a:t>
            </a:r>
          </a:p>
          <a:p>
            <a:pPr marL="0" indent="0">
              <a:buNone/>
              <a:tabLst>
                <a:tab pos="1306513" algn="r"/>
                <a:tab pos="1474788" algn="l"/>
              </a:tabLst>
            </a:pPr>
            <a:r>
              <a:rPr lang="en-US" sz="2000" dirty="0" smtClean="0"/>
              <a:t>	-</a:t>
            </a:r>
            <a:r>
              <a:rPr lang="en-US" sz="2000" dirty="0"/>
              <a:t>100	Milling and </a:t>
            </a:r>
            <a:r>
              <a:rPr lang="en-US" sz="2000" dirty="0" err="1"/>
              <a:t>Planing</a:t>
            </a:r>
            <a:r>
              <a:rPr lang="en-US" sz="2000" dirty="0"/>
              <a:t> Machine Setters, Operators, and Tenders, Metal and Plastic</a:t>
            </a:r>
          </a:p>
          <a:p>
            <a:pPr marL="0" indent="0">
              <a:buNone/>
              <a:tabLst>
                <a:tab pos="1306513" algn="r"/>
                <a:tab pos="1474788" algn="l"/>
              </a:tabLst>
            </a:pPr>
            <a:r>
              <a:rPr lang="en-US" sz="2000" dirty="0" smtClean="0"/>
              <a:t>	-</a:t>
            </a:r>
            <a:r>
              <a:rPr lang="en-US" sz="2000" dirty="0"/>
              <a:t>100	Adhesive Bonding Machine Operators and Tenders</a:t>
            </a:r>
          </a:p>
          <a:p>
            <a:pPr marL="0" indent="0">
              <a:buNone/>
              <a:tabLst>
                <a:tab pos="1306513" algn="r"/>
                <a:tab pos="1474788" algn="l"/>
              </a:tabLst>
            </a:pPr>
            <a:r>
              <a:rPr lang="en-US" sz="2000" dirty="0" smtClean="0"/>
              <a:t>	-</a:t>
            </a:r>
            <a:r>
              <a:rPr lang="en-US" sz="2000" dirty="0"/>
              <a:t>130	Chemical Equipment Operators and Tenders</a:t>
            </a:r>
          </a:p>
          <a:p>
            <a:pPr marL="0" indent="0">
              <a:buNone/>
              <a:tabLst>
                <a:tab pos="1306513" algn="r"/>
                <a:tab pos="1474788" algn="l"/>
              </a:tabLst>
            </a:pPr>
            <a:r>
              <a:rPr lang="en-US" sz="2000" dirty="0" smtClean="0"/>
              <a:t>	-</a:t>
            </a:r>
            <a:r>
              <a:rPr lang="en-US" sz="2000" dirty="0"/>
              <a:t>150	Drilling and Boring Machine Tool Setters, Operators, and Tenders, Metal and Plastic</a:t>
            </a:r>
          </a:p>
          <a:p>
            <a:pPr marL="0" indent="0">
              <a:buNone/>
              <a:tabLst>
                <a:tab pos="1306513" algn="r"/>
                <a:tab pos="1474788" algn="l"/>
              </a:tabLst>
            </a:pPr>
            <a:r>
              <a:rPr lang="en-US" sz="2000" dirty="0" smtClean="0"/>
              <a:t>	-</a:t>
            </a:r>
            <a:r>
              <a:rPr lang="en-US" sz="2000" dirty="0"/>
              <a:t>170	Grinding, Lapping, Polishing, and Buffing Machine Tool Setters, Operators, and Tenders, Metal and Plastic</a:t>
            </a:r>
          </a:p>
          <a:p>
            <a:pPr marL="0" indent="0">
              <a:buNone/>
              <a:tabLst>
                <a:tab pos="1306513" algn="r"/>
                <a:tab pos="1474788" algn="l"/>
              </a:tabLst>
            </a:pPr>
            <a:r>
              <a:rPr lang="en-US" sz="2000" dirty="0" smtClean="0"/>
              <a:t>	-</a:t>
            </a:r>
            <a:r>
              <a:rPr lang="en-US" sz="2000" dirty="0"/>
              <a:t>170	Separating, Filtering, Clarifying, Precipitating, and Still Machine Setters, Operators, and Tenders</a:t>
            </a:r>
          </a:p>
          <a:p>
            <a:pPr marL="0" indent="0">
              <a:buNone/>
              <a:tabLst>
                <a:tab pos="1306513" algn="r"/>
                <a:tab pos="1474788" algn="l"/>
              </a:tabLst>
            </a:pPr>
            <a:r>
              <a:rPr lang="en-US" sz="2000" dirty="0" smtClean="0"/>
              <a:t>	-</a:t>
            </a:r>
            <a:r>
              <a:rPr lang="en-US" sz="2000" dirty="0"/>
              <a:t>180	Lathe and Turning Machine Tool Setters, Operators, and Tenders, Metal and Plastic</a:t>
            </a:r>
          </a:p>
          <a:p>
            <a:pPr marL="0" indent="0">
              <a:buNone/>
              <a:tabLst>
                <a:tab pos="1306513" algn="r"/>
                <a:tab pos="1474788" algn="l"/>
              </a:tabLst>
            </a:pPr>
            <a:r>
              <a:rPr lang="en-US" sz="2000" dirty="0" smtClean="0"/>
              <a:t>	-</a:t>
            </a:r>
            <a:r>
              <a:rPr lang="en-US" sz="2000" dirty="0"/>
              <a:t>180	Grinding and Polishing Workers, Hand</a:t>
            </a:r>
          </a:p>
          <a:p>
            <a:pPr marL="0" indent="0">
              <a:buNone/>
              <a:tabLst>
                <a:tab pos="1306513" algn="r"/>
                <a:tab pos="1474788" algn="l"/>
              </a:tabLst>
            </a:pPr>
            <a:r>
              <a:rPr lang="en-US" sz="2000" dirty="0" smtClean="0"/>
              <a:t>	-</a:t>
            </a:r>
            <a:r>
              <a:rPr lang="en-US" sz="2000" dirty="0"/>
              <a:t>190	Word Processors and Typists</a:t>
            </a:r>
          </a:p>
          <a:p>
            <a:pPr marL="0" indent="0">
              <a:buNone/>
              <a:tabLst>
                <a:tab pos="1306513" algn="r"/>
                <a:tab pos="1474788" algn="l"/>
              </a:tabLst>
            </a:pPr>
            <a:r>
              <a:rPr lang="en-US" sz="2000" dirty="0" smtClean="0"/>
              <a:t>	-</a:t>
            </a:r>
            <a:r>
              <a:rPr lang="en-US" sz="2000" dirty="0"/>
              <a:t>190	Agricultural Equipment Operators</a:t>
            </a:r>
          </a:p>
          <a:p>
            <a:pPr marL="0" indent="0">
              <a:buNone/>
              <a:tabLst>
                <a:tab pos="1306513" algn="r"/>
                <a:tab pos="1474788" algn="l"/>
              </a:tabLst>
            </a:pPr>
            <a:r>
              <a:rPr lang="en-US" sz="2000" dirty="0" smtClean="0"/>
              <a:t>	-</a:t>
            </a:r>
            <a:r>
              <a:rPr lang="en-US" sz="2000" dirty="0"/>
              <a:t>190	Fallers</a:t>
            </a:r>
          </a:p>
          <a:p>
            <a:pPr marL="0" indent="0">
              <a:buNone/>
              <a:tabLst>
                <a:tab pos="1306513" algn="r"/>
                <a:tab pos="1474788" algn="l"/>
              </a:tabLst>
            </a:pPr>
            <a:r>
              <a:rPr lang="en-US" sz="2000" dirty="0" smtClean="0"/>
              <a:t>	-</a:t>
            </a:r>
            <a:r>
              <a:rPr lang="en-US" sz="2000" dirty="0"/>
              <a:t>220	Paper Goods Machine Setters, Operators, and Tenders</a:t>
            </a:r>
          </a:p>
          <a:p>
            <a:pPr marL="0" indent="0">
              <a:buNone/>
              <a:tabLst>
                <a:tab pos="1306513" algn="r"/>
                <a:tab pos="1474788" algn="l"/>
              </a:tabLst>
            </a:pPr>
            <a:r>
              <a:rPr lang="en-US" sz="2000" dirty="0" smtClean="0"/>
              <a:t>	-</a:t>
            </a:r>
            <a:r>
              <a:rPr lang="en-US" sz="2000" dirty="0"/>
              <a:t>230	Furnace, Kiln, Oven, Drier, and Kettle Operators and Tenders</a:t>
            </a:r>
          </a:p>
          <a:p>
            <a:pPr marL="0" indent="0">
              <a:buNone/>
              <a:tabLst>
                <a:tab pos="1306513" algn="r"/>
                <a:tab pos="1474788" algn="l"/>
              </a:tabLst>
            </a:pPr>
            <a:r>
              <a:rPr lang="en-US" sz="2000" dirty="0" smtClean="0"/>
              <a:t>	-</a:t>
            </a:r>
            <a:r>
              <a:rPr lang="en-US" sz="2000" dirty="0"/>
              <a:t>230	Coating, Painting, and Spraying Machine Setters, Operators, and Tenders</a:t>
            </a:r>
          </a:p>
          <a:p>
            <a:pPr marL="0" indent="0">
              <a:buNone/>
              <a:tabLst>
                <a:tab pos="1306513" algn="r"/>
                <a:tab pos="1474788" algn="l"/>
              </a:tabLst>
            </a:pPr>
            <a:r>
              <a:rPr lang="en-US" sz="2000" dirty="0" smtClean="0"/>
              <a:t>	-</a:t>
            </a:r>
            <a:r>
              <a:rPr lang="en-US" sz="2000" dirty="0"/>
              <a:t>240	Cutting and Slicing Machine Setters, Operators, and Tenders</a:t>
            </a:r>
          </a:p>
          <a:p>
            <a:pPr marL="0" indent="0">
              <a:buNone/>
              <a:tabLst>
                <a:tab pos="1306513" algn="r"/>
                <a:tab pos="1474788" algn="l"/>
              </a:tabLst>
            </a:pPr>
            <a:r>
              <a:rPr lang="en-US" sz="2000" dirty="0" smtClean="0"/>
              <a:t>	-</a:t>
            </a:r>
            <a:r>
              <a:rPr lang="en-US" sz="2000" dirty="0"/>
              <a:t>250	Slaughterers and Meat Packers</a:t>
            </a:r>
          </a:p>
          <a:p>
            <a:pPr marL="0" indent="0">
              <a:buNone/>
              <a:tabLst>
                <a:tab pos="1306513" algn="r"/>
                <a:tab pos="1474788" algn="l"/>
              </a:tabLst>
            </a:pPr>
            <a:r>
              <a:rPr lang="en-US" sz="2000" dirty="0" smtClean="0"/>
              <a:t>	-</a:t>
            </a:r>
            <a:r>
              <a:rPr lang="en-US" sz="2000" dirty="0"/>
              <a:t>270	Sawing Machine Setters, Operators, and Tenders, Wood</a:t>
            </a:r>
          </a:p>
          <a:p>
            <a:pPr marL="0" indent="0">
              <a:buNone/>
              <a:tabLst>
                <a:tab pos="1306513" algn="r"/>
                <a:tab pos="1474788" algn="l"/>
              </a:tabLst>
            </a:pPr>
            <a:r>
              <a:rPr lang="en-US" sz="2000" dirty="0" smtClean="0"/>
              <a:t>	-</a:t>
            </a:r>
            <a:r>
              <a:rPr lang="en-US" sz="2000" dirty="0"/>
              <a:t>280	Computer Operators</a:t>
            </a:r>
          </a:p>
          <a:p>
            <a:pPr marL="0" indent="0">
              <a:buNone/>
              <a:tabLst>
                <a:tab pos="1306513" algn="r"/>
                <a:tab pos="1474788" algn="l"/>
              </a:tabLst>
            </a:pPr>
            <a:r>
              <a:rPr lang="en-US" sz="2000" dirty="0" smtClean="0"/>
              <a:t>	-</a:t>
            </a:r>
            <a:r>
              <a:rPr lang="en-US" sz="2000" dirty="0"/>
              <a:t>310	Mixing and Blending Machine Setters, Operators, and Tenders</a:t>
            </a:r>
          </a:p>
          <a:p>
            <a:pPr marL="0" indent="0">
              <a:buNone/>
              <a:tabLst>
                <a:tab pos="1306513" algn="r"/>
                <a:tab pos="1474788" algn="l"/>
              </a:tabLst>
            </a:pPr>
            <a:r>
              <a:rPr lang="en-US" sz="2000" dirty="0" smtClean="0"/>
              <a:t>	-</a:t>
            </a:r>
            <a:r>
              <a:rPr lang="en-US" sz="2000" dirty="0"/>
              <a:t>310	Inspectors, Testers, Sorters, Samplers, and </a:t>
            </a:r>
            <a:r>
              <a:rPr lang="en-US" sz="2000" dirty="0" err="1"/>
              <a:t>Weighers</a:t>
            </a:r>
            <a:endParaRPr lang="en-US" sz="2000" dirty="0"/>
          </a:p>
          <a:p>
            <a:pPr marL="0" indent="0">
              <a:buNone/>
              <a:tabLst>
                <a:tab pos="1306513" algn="r"/>
                <a:tab pos="1474788" algn="l"/>
              </a:tabLst>
            </a:pPr>
            <a:r>
              <a:rPr lang="en-US" sz="2000" dirty="0" smtClean="0"/>
              <a:t>	-</a:t>
            </a:r>
            <a:r>
              <a:rPr lang="en-US" sz="2000" dirty="0"/>
              <a:t>320	Woodworking Machine Setters, Operators, and Tenders, Except Sawing</a:t>
            </a:r>
          </a:p>
          <a:p>
            <a:pPr marL="0" indent="0">
              <a:buNone/>
              <a:tabLst>
                <a:tab pos="1306513" algn="r"/>
                <a:tab pos="1474788" algn="l"/>
              </a:tabLst>
            </a:pPr>
            <a:r>
              <a:rPr lang="en-US" sz="2000" dirty="0" smtClean="0"/>
              <a:t>	-</a:t>
            </a:r>
            <a:r>
              <a:rPr lang="en-US" sz="2000" dirty="0"/>
              <a:t>350	Tire Builders</a:t>
            </a:r>
          </a:p>
          <a:p>
            <a:pPr marL="0" indent="0">
              <a:buNone/>
              <a:tabLst>
                <a:tab pos="1306513" algn="r"/>
                <a:tab pos="1474788" algn="l"/>
              </a:tabLst>
            </a:pPr>
            <a:r>
              <a:rPr lang="en-US" sz="2000" dirty="0" smtClean="0"/>
              <a:t>	-</a:t>
            </a:r>
            <a:r>
              <a:rPr lang="en-US" sz="2000" dirty="0"/>
              <a:t>360	Multiple Machine Tool Setters, Operators, and Tenders, Metal and Plastic</a:t>
            </a:r>
          </a:p>
          <a:p>
            <a:pPr marL="0" indent="0">
              <a:buNone/>
              <a:tabLst>
                <a:tab pos="1306513" algn="r"/>
                <a:tab pos="1474788" algn="l"/>
              </a:tabLst>
            </a:pPr>
            <a:r>
              <a:rPr lang="en-US" sz="2000" dirty="0" smtClean="0"/>
              <a:t>	-</a:t>
            </a:r>
            <a:r>
              <a:rPr lang="en-US" sz="2000" dirty="0"/>
              <a:t>360	Textile Cutting Machine Setters, Operators, and Tenders</a:t>
            </a:r>
          </a:p>
          <a:p>
            <a:pPr marL="0" indent="0">
              <a:buNone/>
              <a:tabLst>
                <a:tab pos="1306513" algn="r"/>
                <a:tab pos="1474788" algn="l"/>
              </a:tabLst>
            </a:pPr>
            <a:r>
              <a:rPr lang="en-US" sz="2000" dirty="0" smtClean="0"/>
              <a:t>	-</a:t>
            </a:r>
            <a:r>
              <a:rPr lang="en-US" sz="2000" dirty="0"/>
              <a:t>440	Printing Press Operators</a:t>
            </a:r>
          </a:p>
          <a:p>
            <a:pPr marL="0" indent="0">
              <a:buNone/>
              <a:tabLst>
                <a:tab pos="1306513" algn="r"/>
                <a:tab pos="1474788" algn="l"/>
              </a:tabLst>
            </a:pPr>
            <a:r>
              <a:rPr lang="en-US" sz="2000" dirty="0" smtClean="0"/>
              <a:t>	-</a:t>
            </a:r>
            <a:r>
              <a:rPr lang="en-US" sz="2000" dirty="0"/>
              <a:t>460	Extruding, Forming, Pressing, and Compacting Machine Setters, Operators, and Tenders</a:t>
            </a:r>
          </a:p>
          <a:p>
            <a:pPr marL="0" indent="0">
              <a:buNone/>
              <a:tabLst>
                <a:tab pos="1306513" algn="r"/>
                <a:tab pos="1474788" algn="l"/>
              </a:tabLst>
            </a:pPr>
            <a:r>
              <a:rPr lang="en-US" sz="2000" dirty="0" smtClean="0"/>
              <a:t>	-</a:t>
            </a:r>
            <a:r>
              <a:rPr lang="en-US" sz="2000" dirty="0"/>
              <a:t>550	Extruding and Forming Machine Setters, Operators, and Tenders, Synthetic and Glass Fibers</a:t>
            </a:r>
          </a:p>
          <a:p>
            <a:pPr marL="0" indent="0">
              <a:buNone/>
              <a:tabLst>
                <a:tab pos="1306513" algn="r"/>
                <a:tab pos="1474788" algn="l"/>
              </a:tabLst>
            </a:pPr>
            <a:r>
              <a:rPr lang="en-US" sz="2000" dirty="0" smtClean="0"/>
              <a:t>	-</a:t>
            </a:r>
            <a:r>
              <a:rPr lang="en-US" sz="2000" dirty="0"/>
              <a:t>620	Cutting, Punching, and Press Machine Setters, Operators, and Tenders, Metal and Plastic</a:t>
            </a:r>
          </a:p>
          <a:p>
            <a:pPr marL="0" indent="0">
              <a:buNone/>
              <a:tabLst>
                <a:tab pos="1306513" algn="r"/>
                <a:tab pos="1474788" algn="l"/>
              </a:tabLst>
            </a:pPr>
            <a:r>
              <a:rPr lang="en-US" sz="2000" dirty="0" smtClean="0"/>
              <a:t>	-</a:t>
            </a:r>
            <a:r>
              <a:rPr lang="en-US" sz="2000" dirty="0"/>
              <a:t>670	Extruding and Drawing Machine Setters, Operators, and Tenders, Metal and Plastic</a:t>
            </a:r>
          </a:p>
          <a:p>
            <a:pPr marL="0" indent="0">
              <a:buNone/>
              <a:tabLst>
                <a:tab pos="1306513" algn="r"/>
                <a:tab pos="1474788" algn="l"/>
              </a:tabLst>
            </a:pPr>
            <a:r>
              <a:rPr lang="en-US" sz="2000" dirty="0" smtClean="0"/>
              <a:t>	-</a:t>
            </a:r>
            <a:r>
              <a:rPr lang="en-US" sz="2000" dirty="0"/>
              <a:t>690	Team Assemblers</a:t>
            </a:r>
          </a:p>
          <a:p>
            <a:pPr marL="0" indent="0">
              <a:buNone/>
              <a:tabLst>
                <a:tab pos="1306513" algn="r"/>
                <a:tab pos="1474788" algn="l"/>
              </a:tabLst>
            </a:pPr>
            <a:r>
              <a:rPr lang="en-US" sz="2000" dirty="0" smtClean="0"/>
              <a:t>	-</a:t>
            </a:r>
            <a:r>
              <a:rPr lang="en-US" sz="2000" dirty="0"/>
              <a:t>870	Textile Bleaching and Dyeing Machine Operators and Tenders</a:t>
            </a:r>
          </a:p>
          <a:p>
            <a:pPr marL="0" indent="0">
              <a:buNone/>
              <a:tabLst>
                <a:tab pos="1306513" algn="r"/>
                <a:tab pos="1474788" algn="l"/>
              </a:tabLst>
            </a:pPr>
            <a:r>
              <a:rPr lang="en-US" sz="2000" dirty="0" smtClean="0"/>
              <a:t>	-</a:t>
            </a:r>
            <a:r>
              <a:rPr lang="en-US" sz="2000" dirty="0"/>
              <a:t>980	Molding, </a:t>
            </a:r>
            <a:r>
              <a:rPr lang="en-US" sz="2000" dirty="0" err="1"/>
              <a:t>Coremaking</a:t>
            </a:r>
            <a:r>
              <a:rPr lang="en-US" sz="2000" dirty="0"/>
              <a:t>, and Casting Machine Setters, Operators, and Tenders, Metal and Plastic</a:t>
            </a:r>
          </a:p>
          <a:p>
            <a:pPr marL="0" indent="0">
              <a:buNone/>
              <a:tabLst>
                <a:tab pos="1306513" algn="r"/>
                <a:tab pos="1474788" algn="l"/>
              </a:tabLst>
            </a:pPr>
            <a:r>
              <a:rPr lang="en-US" sz="2000" dirty="0" smtClean="0"/>
              <a:t>	-</a:t>
            </a:r>
            <a:r>
              <a:rPr lang="en-US" sz="2000" dirty="0"/>
              <a:t>1340	Textile Winding, Twisting, and Drawing Out Machine Setters, Operators, and Tenders</a:t>
            </a:r>
          </a:p>
          <a:p>
            <a:pPr marL="0" indent="0">
              <a:buNone/>
              <a:tabLst>
                <a:tab pos="1306513" algn="r"/>
                <a:tab pos="1474788" algn="l"/>
              </a:tabLst>
            </a:pPr>
            <a:r>
              <a:rPr lang="en-US" sz="2000" dirty="0" smtClean="0"/>
              <a:t>	-</a:t>
            </a:r>
            <a:r>
              <a:rPr lang="en-US" sz="2000" dirty="0"/>
              <a:t>1650	Data Entry </a:t>
            </a:r>
            <a:r>
              <a:rPr lang="en-US" sz="2000" dirty="0" err="1"/>
              <a:t>Keyers</a:t>
            </a:r>
            <a:endParaRPr lang="en-US" sz="2000" dirty="0"/>
          </a:p>
          <a:p>
            <a:pPr marL="0" indent="0">
              <a:buNone/>
              <a:tabLst>
                <a:tab pos="1306513" algn="r"/>
                <a:tab pos="1474788" algn="l"/>
              </a:tabLst>
            </a:pPr>
            <a:r>
              <a:rPr lang="en-US" sz="2000" dirty="0" smtClean="0"/>
              <a:t>	-</a:t>
            </a:r>
            <a:r>
              <a:rPr lang="en-US" sz="2000" dirty="0"/>
              <a:t>2760	Sewing Machine Operators</a:t>
            </a:r>
          </a:p>
        </p:txBody>
      </p:sp>
    </p:spTree>
    <p:extLst>
      <p:ext uri="{BB962C8B-B14F-4D97-AF65-F5344CB8AC3E}">
        <p14:creationId xmlns:p14="http://schemas.microsoft.com/office/powerpoint/2010/main" val="85415836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0"/>
            <a:ext cx="5295900" cy="5295900"/>
          </a:xfrm>
          <a:prstGeom prst="rect">
            <a:avLst/>
          </a:prstGeom>
        </p:spPr>
      </p:pic>
      <p:sp>
        <p:nvSpPr>
          <p:cNvPr id="3074" name="Rectangle 2"/>
          <p:cNvSpPr>
            <a:spLocks noGrp="1" noChangeArrowheads="1"/>
          </p:cNvSpPr>
          <p:nvPr>
            <p:ph type="ctrTitle"/>
          </p:nvPr>
        </p:nvSpPr>
        <p:spPr>
          <a:xfrm>
            <a:off x="1752600" y="2130425"/>
            <a:ext cx="7772400" cy="1470025"/>
          </a:xfrm>
        </p:spPr>
        <p:txBody>
          <a:bodyPr>
            <a:normAutofit/>
          </a:bodyPr>
          <a:lstStyle/>
          <a:p>
            <a:pPr algn="l"/>
            <a:r>
              <a:rPr lang="en-US" sz="4800" dirty="0" smtClean="0">
                <a:effectLst>
                  <a:outerShdw blurRad="38100" dist="38100" dir="2700000" algn="tl">
                    <a:srgbClr val="DDDDDD"/>
                  </a:outerShdw>
                </a:effectLst>
                <a:latin typeface="Arial" charset="0"/>
                <a:ea typeface="ヒラギノ角ゴ Pro W3" charset="0"/>
                <a:cs typeface="ヒラギノ角ゴ Pro W3" charset="0"/>
              </a:rPr>
              <a:t>Questions ?</a:t>
            </a:r>
            <a:endParaRPr lang="en-US" sz="4800"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14339" name="Rectangle 3"/>
          <p:cNvSpPr>
            <a:spLocks noGrp="1" noChangeArrowheads="1"/>
          </p:cNvSpPr>
          <p:nvPr>
            <p:ph type="subTitle" idx="1"/>
          </p:nvPr>
        </p:nvSpPr>
        <p:spPr>
          <a:xfrm>
            <a:off x="1219200" y="3886200"/>
            <a:ext cx="6858000" cy="1676400"/>
          </a:xfrm>
        </p:spPr>
        <p:txBody>
          <a:bodyPr>
            <a:normAutofit fontScale="62500" lnSpcReduction="20000"/>
          </a:bodyPr>
          <a:lstStyle/>
          <a:p>
            <a:pPr marL="461963" algn="l">
              <a:lnSpc>
                <a:spcPct val="80000"/>
              </a:lnSpc>
            </a:pPr>
            <a:r>
              <a:rPr lang="en-US" sz="4800" dirty="0">
                <a:latin typeface="Arial" charset="0"/>
                <a:ea typeface="ヒラギノ角ゴ Pro W3" charset="0"/>
                <a:cs typeface="ヒラギノ角ゴ Pro W3" charset="0"/>
              </a:rPr>
              <a:t>Chris Droessler</a:t>
            </a:r>
          </a:p>
          <a:p>
            <a:pPr marL="461963" algn="l">
              <a:lnSpc>
                <a:spcPct val="80000"/>
              </a:lnSpc>
            </a:pPr>
            <a:r>
              <a:rPr lang="en-US" sz="4800" dirty="0">
                <a:latin typeface="Arial" charset="0"/>
                <a:ea typeface="ヒラギノ角ゴ Pro W3" charset="0"/>
                <a:cs typeface="ヒラギノ角ゴ Pro W3" charset="0"/>
              </a:rPr>
              <a:t>CTE Coordinator</a:t>
            </a:r>
          </a:p>
          <a:p>
            <a:pPr marL="461963" algn="l">
              <a:lnSpc>
                <a:spcPct val="80000"/>
              </a:lnSpc>
            </a:pPr>
            <a:r>
              <a:rPr lang="en-US" sz="4800" dirty="0">
                <a:latin typeface="Arial" charset="0"/>
                <a:ea typeface="ヒラギノ角ゴ Pro W3" charset="0"/>
                <a:cs typeface="ヒラギノ角ゴ Pro W3" charset="0"/>
              </a:rPr>
              <a:t>NC Community Colleges</a:t>
            </a:r>
          </a:p>
          <a:p>
            <a:pPr marL="461963" algn="l">
              <a:lnSpc>
                <a:spcPct val="80000"/>
              </a:lnSpc>
            </a:pPr>
            <a:r>
              <a:rPr lang="en-US" sz="4000" dirty="0">
                <a:latin typeface="Arial" charset="0"/>
                <a:ea typeface="ヒラギノ角ゴ Pro W3" charset="0"/>
                <a:cs typeface="ヒラギノ角ゴ Pro W3" charset="0"/>
              </a:rPr>
              <a:t>DroesslerC@NCCommunityColleges.edu</a:t>
            </a:r>
          </a:p>
          <a:p>
            <a:pPr marL="461963" algn="l">
              <a:lnSpc>
                <a:spcPct val="80000"/>
              </a:lnSpc>
            </a:pPr>
            <a:endParaRPr lang="en-US" sz="4000" dirty="0"/>
          </a:p>
        </p:txBody>
      </p:sp>
      <p:sp>
        <p:nvSpPr>
          <p:cNvPr id="4" name="Rectangle 3"/>
          <p:cNvSpPr>
            <a:spLocks noChangeArrowheads="1"/>
          </p:cNvSpPr>
          <p:nvPr/>
        </p:nvSpPr>
        <p:spPr bwMode="auto">
          <a:xfrm>
            <a:off x="228600" y="5562600"/>
            <a:ext cx="91440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1604963" indent="-1604963">
              <a:spcBef>
                <a:spcPct val="20000"/>
              </a:spcBef>
              <a:tabLst>
                <a:tab pos="1604963" algn="l"/>
              </a:tabLst>
            </a:pPr>
            <a:r>
              <a:rPr lang="en-US" sz="3000" dirty="0" smtClean="0"/>
              <a:t>Get the PowerPoint</a:t>
            </a:r>
          </a:p>
          <a:p>
            <a:pPr marL="1604963" indent="-1604963">
              <a:spcBef>
                <a:spcPct val="20000"/>
              </a:spcBef>
              <a:tabLst>
                <a:tab pos="1604963" algn="l"/>
              </a:tabLst>
            </a:pPr>
            <a:r>
              <a:rPr lang="en-US" sz="3000" dirty="0" err="1" smtClean="0"/>
              <a:t>www.ncperkins.org</a:t>
            </a:r>
            <a:endParaRPr lang="en-US" sz="3000" dirty="0"/>
          </a:p>
        </p:txBody>
      </p:sp>
    </p:spTree>
    <p:extLst>
      <p:ext uri="{BB962C8B-B14F-4D97-AF65-F5344CB8AC3E}">
        <p14:creationId xmlns:p14="http://schemas.microsoft.com/office/powerpoint/2010/main" val="22383132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May 25 @ 10 am</a:t>
            </a:r>
            <a:endParaRPr lang="en-US" dirty="0"/>
          </a:p>
        </p:txBody>
      </p:sp>
      <p:sp>
        <p:nvSpPr>
          <p:cNvPr id="3" name="Rectangle 2"/>
          <p:cNvSpPr/>
          <p:nvPr/>
        </p:nvSpPr>
        <p:spPr>
          <a:xfrm>
            <a:off x="1092425" y="1422707"/>
            <a:ext cx="7460569" cy="4031873"/>
          </a:xfrm>
          <a:prstGeom prst="rect">
            <a:avLst/>
          </a:prstGeom>
        </p:spPr>
        <p:txBody>
          <a:bodyPr wrap="none">
            <a:spAutoFit/>
          </a:bodyPr>
          <a:lstStyle/>
          <a:p>
            <a:r>
              <a:rPr lang="en-US" sz="3200" dirty="0" smtClean="0"/>
              <a:t>Our next Webinar</a:t>
            </a:r>
          </a:p>
          <a:p>
            <a:endParaRPr lang="en-US" sz="3200" dirty="0"/>
          </a:p>
          <a:p>
            <a:r>
              <a:rPr lang="en-US" sz="3200" dirty="0" smtClean="0"/>
              <a:t>Keeping our Youth Out of Trouble</a:t>
            </a:r>
          </a:p>
          <a:p>
            <a:pPr marL="457200" indent="-457200">
              <a:buFont typeface="Arial" charset="0"/>
              <a:buChar char="•"/>
            </a:pPr>
            <a:r>
              <a:rPr lang="en-US" sz="3200" dirty="0" smtClean="0"/>
              <a:t>Laws that impact our youth</a:t>
            </a:r>
          </a:p>
          <a:p>
            <a:pPr marL="457200" indent="-457200">
              <a:buFont typeface="Arial" charset="0"/>
              <a:buChar char="•"/>
            </a:pPr>
            <a:r>
              <a:rPr lang="en-US" sz="3200" dirty="0" smtClean="0"/>
              <a:t>Keeping kids out of prison</a:t>
            </a:r>
          </a:p>
          <a:p>
            <a:pPr marL="457200" indent="-457200">
              <a:buFont typeface="Arial" charset="0"/>
              <a:buChar char="•"/>
            </a:pPr>
            <a:r>
              <a:rPr lang="en-US" sz="3200" dirty="0" smtClean="0"/>
              <a:t>Infractions that can impact your career</a:t>
            </a:r>
          </a:p>
          <a:p>
            <a:pPr marL="457200" indent="-457200">
              <a:buFont typeface="Arial" charset="0"/>
              <a:buChar char="•"/>
            </a:pPr>
            <a:r>
              <a:rPr lang="en-US" sz="3200" dirty="0" smtClean="0"/>
              <a:t>Incarcerated youth</a:t>
            </a:r>
          </a:p>
          <a:p>
            <a:pPr marL="457200" indent="-457200">
              <a:buFont typeface="Arial" charset="0"/>
              <a:buChar char="•"/>
            </a:pPr>
            <a:r>
              <a:rPr lang="en-US" sz="3200" dirty="0" smtClean="0"/>
              <a:t>Tony </a:t>
            </a:r>
            <a:r>
              <a:rPr lang="en-US" sz="3200" dirty="0" err="1" smtClean="0"/>
              <a:t>Reggi</a:t>
            </a:r>
            <a:endParaRPr lang="en-US" sz="3200" dirty="0"/>
          </a:p>
        </p:txBody>
      </p:sp>
    </p:spTree>
    <p:extLst>
      <p:ext uri="{BB962C8B-B14F-4D97-AF65-F5344CB8AC3E}">
        <p14:creationId xmlns:p14="http://schemas.microsoft.com/office/powerpoint/2010/main" val="18446394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50209" name="Picture 4" descr="0831_gold_630x420-135888186848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91440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1143000" y="457200"/>
            <a:ext cx="6909050" cy="1107996"/>
          </a:xfrm>
          <a:prstGeom prst="rect">
            <a:avLst/>
          </a:prstGeom>
          <a:noFill/>
          <a:effectLst>
            <a:outerShdw blurRad="50800" dist="38100" dir="2700000">
              <a:srgbClr val="000000">
                <a:alpha val="43000"/>
              </a:srgbClr>
            </a:outerShdw>
          </a:effectLst>
        </p:spPr>
        <p:txBody>
          <a:bodyPr wrap="none">
            <a:spAutoFit/>
          </a:bodyPr>
          <a:lstStyle/>
          <a:p>
            <a:pPr algn="ctr">
              <a:defRPr/>
            </a:pPr>
            <a:r>
              <a:rPr lang="en-US" sz="6600" b="1" dirty="0">
                <a:ln>
                  <a:solidFill>
                    <a:schemeClr val="tx1"/>
                  </a:solidFill>
                </a:ln>
                <a:solidFill>
                  <a:schemeClr val="bg1"/>
                </a:solidFill>
                <a:latin typeface="Arial" pitchFamily="-108" charset="0"/>
                <a:ea typeface="ヒラギノ角ゴ Pro W3" pitchFamily="-108" charset="-128"/>
                <a:cs typeface="+mn-cs"/>
              </a:rPr>
              <a:t>The Golden Rule</a:t>
            </a:r>
          </a:p>
        </p:txBody>
      </p:sp>
      <p:sp>
        <p:nvSpPr>
          <p:cNvPr id="7" name="TextBox 6"/>
          <p:cNvSpPr txBox="1"/>
          <p:nvPr/>
        </p:nvSpPr>
        <p:spPr>
          <a:xfrm>
            <a:off x="294439" y="3657600"/>
            <a:ext cx="8555122" cy="2123658"/>
          </a:xfrm>
          <a:prstGeom prst="rect">
            <a:avLst/>
          </a:prstGeom>
          <a:noFill/>
          <a:effectLst>
            <a:outerShdw blurRad="50800" dist="38100" dir="2700000">
              <a:srgbClr val="000000">
                <a:alpha val="43000"/>
              </a:srgbClr>
            </a:outerShdw>
          </a:effectLst>
        </p:spPr>
        <p:txBody>
          <a:bodyPr wrap="none">
            <a:spAutoFit/>
          </a:bodyPr>
          <a:lstStyle/>
          <a:p>
            <a:pPr algn="ctr">
              <a:defRPr/>
            </a:pPr>
            <a:r>
              <a:rPr lang="en-US" sz="6600" b="1" dirty="0">
                <a:ln>
                  <a:solidFill>
                    <a:schemeClr val="tx1"/>
                  </a:solidFill>
                </a:ln>
                <a:solidFill>
                  <a:schemeClr val="bg1"/>
                </a:solidFill>
                <a:latin typeface="Arial" pitchFamily="-108" charset="0"/>
                <a:ea typeface="ヒラギノ角ゴ Pro W3" pitchFamily="-108" charset="-128"/>
                <a:cs typeface="+mn-cs"/>
              </a:rPr>
              <a:t>He who has the Gold</a:t>
            </a:r>
            <a:br>
              <a:rPr lang="en-US" sz="6600" b="1" dirty="0">
                <a:ln>
                  <a:solidFill>
                    <a:schemeClr val="tx1"/>
                  </a:solidFill>
                </a:ln>
                <a:solidFill>
                  <a:schemeClr val="bg1"/>
                </a:solidFill>
                <a:latin typeface="Arial" pitchFamily="-108" charset="0"/>
                <a:ea typeface="ヒラギノ角ゴ Pro W3" pitchFamily="-108" charset="-128"/>
                <a:cs typeface="+mn-cs"/>
              </a:rPr>
            </a:br>
            <a:r>
              <a:rPr lang="en-US" sz="6600" b="1" dirty="0">
                <a:ln>
                  <a:solidFill>
                    <a:schemeClr val="tx1"/>
                  </a:solidFill>
                </a:ln>
                <a:solidFill>
                  <a:schemeClr val="bg1"/>
                </a:solidFill>
                <a:latin typeface="Arial" pitchFamily="-108" charset="0"/>
                <a:ea typeface="ヒラギノ角ゴ Pro W3" pitchFamily="-108" charset="-128"/>
                <a:cs typeface="+mn-cs"/>
              </a:rPr>
              <a:t>makes the rules!</a:t>
            </a:r>
          </a:p>
        </p:txBody>
      </p:sp>
    </p:spTree>
    <p:extLst>
      <p:ext uri="{BB962C8B-B14F-4D97-AF65-F5344CB8AC3E}">
        <p14:creationId xmlns:p14="http://schemas.microsoft.com/office/powerpoint/2010/main" val="874964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prodPlat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641600"/>
            <a:ext cx="3556000" cy="375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2258" name="Picture 8" descr="images.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7500" y="304800"/>
            <a:ext cx="3416300" cy="238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0290" name="Rectangle 1"/>
          <p:cNvSpPr>
            <a:spLocks noChangeArrowheads="1"/>
          </p:cNvSpPr>
          <p:nvPr/>
        </p:nvSpPr>
        <p:spPr bwMode="auto">
          <a:xfrm>
            <a:off x="762000" y="4389437"/>
            <a:ext cx="4572000" cy="1477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3000" b="1" dirty="0"/>
              <a:t>Platinum Rule:</a:t>
            </a:r>
            <a:r>
              <a:rPr lang="en-US" sz="3000" dirty="0"/>
              <a:t/>
            </a:r>
            <a:br>
              <a:rPr lang="en-US" sz="3000" dirty="0"/>
            </a:br>
            <a:r>
              <a:rPr lang="en-US" sz="3000" dirty="0"/>
              <a:t>Treat others the way THEY want to be treated.</a:t>
            </a:r>
          </a:p>
        </p:txBody>
      </p:sp>
      <p:sp>
        <p:nvSpPr>
          <p:cNvPr id="352260" name="Rectangle 2"/>
          <p:cNvSpPr>
            <a:spLocks noChangeArrowheads="1"/>
          </p:cNvSpPr>
          <p:nvPr/>
        </p:nvSpPr>
        <p:spPr bwMode="auto">
          <a:xfrm>
            <a:off x="3733800" y="533400"/>
            <a:ext cx="4572000" cy="1477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3000" b="1"/>
              <a:t>Golden Rule:</a:t>
            </a:r>
            <a:r>
              <a:rPr lang="en-US" sz="3000"/>
              <a:t/>
            </a:r>
            <a:br>
              <a:rPr lang="en-US" sz="3000"/>
            </a:br>
            <a:r>
              <a:rPr lang="en-US" sz="3000"/>
              <a:t>Treat others the way YOU want to be treated.</a:t>
            </a:r>
          </a:p>
        </p:txBody>
      </p:sp>
    </p:spTree>
    <p:extLst>
      <p:ext uri="{BB962C8B-B14F-4D97-AF65-F5344CB8AC3E}">
        <p14:creationId xmlns:p14="http://schemas.microsoft.com/office/powerpoint/2010/main" val="17439065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02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normAutofit/>
          </a:bodyPr>
          <a:lstStyle/>
          <a:p>
            <a:r>
              <a:rPr lang="en-US" sz="4800" dirty="0">
                <a:latin typeface="Arial" charset="0"/>
                <a:ea typeface="ヒラギノ角ゴ Pro W3" charset="0"/>
                <a:cs typeface="ヒラギノ角ゴ Pro W3" charset="0"/>
              </a:rPr>
              <a:t>Thanks for listening!</a:t>
            </a:r>
            <a:endParaRPr lang="en-US" sz="4800"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14339" name="Rectangle 3"/>
          <p:cNvSpPr>
            <a:spLocks noGrp="1" noChangeArrowheads="1"/>
          </p:cNvSpPr>
          <p:nvPr>
            <p:ph type="subTitle" idx="1"/>
          </p:nvPr>
        </p:nvSpPr>
        <p:spPr>
          <a:xfrm>
            <a:off x="1371600" y="3886200"/>
            <a:ext cx="6934200" cy="1676400"/>
          </a:xfrm>
        </p:spPr>
        <p:txBody>
          <a:bodyPr>
            <a:normAutofit fontScale="62500" lnSpcReduction="20000"/>
          </a:bodyPr>
          <a:lstStyle/>
          <a:p>
            <a:pPr marL="461963" algn="l">
              <a:lnSpc>
                <a:spcPct val="80000"/>
              </a:lnSpc>
            </a:pPr>
            <a:r>
              <a:rPr lang="en-US" sz="4800" dirty="0">
                <a:latin typeface="Arial" charset="0"/>
                <a:ea typeface="ヒラギノ角ゴ Pro W3" charset="0"/>
                <a:cs typeface="ヒラギノ角ゴ Pro W3" charset="0"/>
              </a:rPr>
              <a:t>Chris Droessler</a:t>
            </a:r>
          </a:p>
          <a:p>
            <a:pPr marL="461963" algn="l">
              <a:lnSpc>
                <a:spcPct val="80000"/>
              </a:lnSpc>
            </a:pPr>
            <a:r>
              <a:rPr lang="en-US" sz="4800" dirty="0">
                <a:latin typeface="Arial" charset="0"/>
                <a:ea typeface="ヒラギノ角ゴ Pro W3" charset="0"/>
                <a:cs typeface="ヒラギノ角ゴ Pro W3" charset="0"/>
              </a:rPr>
              <a:t>CTE Coordinator</a:t>
            </a:r>
          </a:p>
          <a:p>
            <a:pPr marL="461963" algn="l">
              <a:lnSpc>
                <a:spcPct val="80000"/>
              </a:lnSpc>
            </a:pPr>
            <a:r>
              <a:rPr lang="en-US" sz="4800" dirty="0">
                <a:latin typeface="Arial" charset="0"/>
                <a:ea typeface="ヒラギノ角ゴ Pro W3" charset="0"/>
                <a:cs typeface="ヒラギノ角ゴ Pro W3" charset="0"/>
              </a:rPr>
              <a:t>NC Community Colleges</a:t>
            </a:r>
          </a:p>
          <a:p>
            <a:pPr marL="461963" algn="l">
              <a:lnSpc>
                <a:spcPct val="80000"/>
              </a:lnSpc>
            </a:pPr>
            <a:r>
              <a:rPr lang="en-US" sz="4000" dirty="0" err="1" smtClean="0">
                <a:latin typeface="Arial" charset="0"/>
                <a:ea typeface="ヒラギノ角ゴ Pro W3" charset="0"/>
                <a:cs typeface="ヒラギノ角ゴ Pro W3" charset="0"/>
              </a:rPr>
              <a:t>DroesslerC@NCCommunityColleges.edu</a:t>
            </a:r>
            <a:endParaRPr lang="en-US" sz="4000" dirty="0">
              <a:latin typeface="Arial" charset="0"/>
              <a:ea typeface="ヒラギノ角ゴ Pro W3" charset="0"/>
              <a:cs typeface="ヒラギノ角ゴ Pro W3" charset="0"/>
            </a:endParaRPr>
          </a:p>
        </p:txBody>
      </p:sp>
      <p:sp>
        <p:nvSpPr>
          <p:cNvPr id="4" name="Rectangle 3"/>
          <p:cNvSpPr>
            <a:spLocks noChangeArrowheads="1"/>
          </p:cNvSpPr>
          <p:nvPr/>
        </p:nvSpPr>
        <p:spPr bwMode="auto">
          <a:xfrm>
            <a:off x="228600" y="5562600"/>
            <a:ext cx="91440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1604963" indent="-1604963">
              <a:spcBef>
                <a:spcPct val="20000"/>
              </a:spcBef>
              <a:tabLst>
                <a:tab pos="1604963" algn="l"/>
              </a:tabLst>
            </a:pPr>
            <a:r>
              <a:rPr lang="en-US" sz="3000" dirty="0" smtClean="0"/>
              <a:t>Get the PowerPoint</a:t>
            </a:r>
          </a:p>
          <a:p>
            <a:pPr marL="1604963" indent="-1604963">
              <a:spcBef>
                <a:spcPct val="20000"/>
              </a:spcBef>
              <a:tabLst>
                <a:tab pos="1604963" algn="l"/>
              </a:tabLst>
            </a:pPr>
            <a:r>
              <a:rPr lang="en-US" sz="3000" dirty="0" err="1"/>
              <a:t>www.ncperkins.org</a:t>
            </a:r>
            <a:endParaRPr lang="en-US" sz="3000" dirty="0"/>
          </a:p>
        </p:txBody>
      </p:sp>
    </p:spTree>
    <p:extLst>
      <p:ext uri="{BB962C8B-B14F-4D97-AF65-F5344CB8AC3E}">
        <p14:creationId xmlns:p14="http://schemas.microsoft.com/office/powerpoint/2010/main" val="172802686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39127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Long OJT </a:t>
            </a:r>
            <a:r>
              <a:rPr lang="en-US" dirty="0"/>
              <a:t>Required</a:t>
            </a:r>
            <a:r>
              <a:rPr lang="en-US" sz="2000" dirty="0"/>
              <a:t/>
            </a:r>
            <a:br>
              <a:rPr lang="en-US" sz="2000" dirty="0"/>
            </a:br>
            <a:r>
              <a:rPr lang="en-US" sz="2000" i="1" dirty="0">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2012 - 2022)</a:t>
            </a:r>
            <a:endParaRPr lang="en-US" sz="2000" dirty="0"/>
          </a:p>
        </p:txBody>
      </p:sp>
      <p:sp>
        <p:nvSpPr>
          <p:cNvPr id="6" name="Content Placeholder 5"/>
          <p:cNvSpPr>
            <a:spLocks noGrp="1"/>
          </p:cNvSpPr>
          <p:nvPr>
            <p:ph idx="1"/>
          </p:nvPr>
        </p:nvSpPr>
        <p:spPr>
          <a:xfrm>
            <a:off x="-152400" y="1600200"/>
            <a:ext cx="13487400" cy="4648200"/>
          </a:xfrm>
        </p:spPr>
        <p:txBody>
          <a:bodyPr>
            <a:noAutofit/>
          </a:bodyPr>
          <a:lstStyle/>
          <a:p>
            <a:pPr marL="0" indent="0">
              <a:buNone/>
              <a:tabLst>
                <a:tab pos="1306513" algn="r"/>
                <a:tab pos="1474788" algn="l"/>
              </a:tabLst>
            </a:pPr>
            <a:r>
              <a:rPr lang="en-US" sz="2000" dirty="0" smtClean="0"/>
              <a:t>	7210</a:t>
            </a:r>
            <a:r>
              <a:rPr lang="en-US" sz="2000" dirty="0"/>
              <a:t>	Carpenters</a:t>
            </a:r>
          </a:p>
          <a:p>
            <a:pPr marL="0" indent="0">
              <a:buNone/>
              <a:tabLst>
                <a:tab pos="1306513" algn="r"/>
                <a:tab pos="1474788" algn="l"/>
              </a:tabLst>
            </a:pPr>
            <a:r>
              <a:rPr lang="en-US" sz="2000" dirty="0" smtClean="0"/>
              <a:t>	5260</a:t>
            </a:r>
            <a:r>
              <a:rPr lang="en-US" sz="2000" dirty="0"/>
              <a:t>	Cooks, Restaurant</a:t>
            </a:r>
          </a:p>
          <a:p>
            <a:pPr marL="0" indent="0">
              <a:buNone/>
              <a:tabLst>
                <a:tab pos="1306513" algn="r"/>
                <a:tab pos="1474788" algn="l"/>
              </a:tabLst>
            </a:pPr>
            <a:r>
              <a:rPr lang="en-US" sz="2000" dirty="0" smtClean="0"/>
              <a:t>	4030</a:t>
            </a:r>
            <a:r>
              <a:rPr lang="en-US" sz="2000" dirty="0"/>
              <a:t>	Electricians</a:t>
            </a:r>
          </a:p>
          <a:p>
            <a:pPr marL="0" indent="0">
              <a:buNone/>
              <a:tabLst>
                <a:tab pos="1306513" algn="r"/>
                <a:tab pos="1474788" algn="l"/>
              </a:tabLst>
            </a:pPr>
            <a:r>
              <a:rPr lang="en-US" sz="2000" dirty="0" smtClean="0"/>
              <a:t>	3570</a:t>
            </a:r>
            <a:r>
              <a:rPr lang="en-US" sz="2000" dirty="0"/>
              <a:t>	Heating, Air Conditioning, and Refrigeration Mechanics and Installers</a:t>
            </a:r>
          </a:p>
          <a:p>
            <a:pPr marL="0" indent="0">
              <a:buNone/>
              <a:tabLst>
                <a:tab pos="1306513" algn="r"/>
                <a:tab pos="1474788" algn="l"/>
              </a:tabLst>
            </a:pPr>
            <a:r>
              <a:rPr lang="en-US" sz="2000" dirty="0" smtClean="0"/>
              <a:t>	3010</a:t>
            </a:r>
            <a:r>
              <a:rPr lang="en-US" sz="2000" dirty="0"/>
              <a:t>	Plumbers, Pipefitters, and Steamfitters</a:t>
            </a:r>
          </a:p>
          <a:p>
            <a:pPr marL="0" indent="0">
              <a:buNone/>
              <a:tabLst>
                <a:tab pos="1306513" algn="r"/>
                <a:tab pos="1474788" algn="l"/>
              </a:tabLst>
            </a:pPr>
            <a:r>
              <a:rPr lang="en-US" sz="2000" dirty="0" smtClean="0"/>
              <a:t>	1880</a:t>
            </a:r>
            <a:r>
              <a:rPr lang="en-US" sz="2000" dirty="0"/>
              <a:t>	Coaches and Scouts</a:t>
            </a:r>
          </a:p>
          <a:p>
            <a:pPr marL="0" indent="0">
              <a:buNone/>
              <a:tabLst>
                <a:tab pos="1306513" algn="r"/>
                <a:tab pos="1474788" algn="l"/>
              </a:tabLst>
            </a:pPr>
            <a:r>
              <a:rPr lang="en-US" sz="2000" dirty="0" smtClean="0"/>
              <a:t>	1440</a:t>
            </a:r>
            <a:r>
              <a:rPr lang="en-US" sz="2000" dirty="0"/>
              <a:t>	</a:t>
            </a:r>
            <a:r>
              <a:rPr lang="en-US" sz="2000" dirty="0" err="1"/>
              <a:t>Brickmasons</a:t>
            </a:r>
            <a:r>
              <a:rPr lang="en-US" sz="2000" dirty="0"/>
              <a:t> and </a:t>
            </a:r>
            <a:r>
              <a:rPr lang="en-US" sz="2000" dirty="0" err="1"/>
              <a:t>Blockmasons</a:t>
            </a:r>
            <a:endParaRPr lang="en-US" sz="2000" dirty="0"/>
          </a:p>
          <a:p>
            <a:pPr marL="0" indent="0">
              <a:buNone/>
              <a:tabLst>
                <a:tab pos="1306513" algn="r"/>
                <a:tab pos="1474788" algn="l"/>
              </a:tabLst>
            </a:pPr>
            <a:r>
              <a:rPr lang="en-US" sz="2000" dirty="0" smtClean="0"/>
              <a:t>	1240</a:t>
            </a:r>
            <a:r>
              <a:rPr lang="en-US" sz="2000" dirty="0"/>
              <a:t>	Police and Sheriff's Patrol Officers</a:t>
            </a:r>
          </a:p>
          <a:p>
            <a:pPr marL="0" indent="0">
              <a:buNone/>
              <a:tabLst>
                <a:tab pos="1306513" algn="r"/>
                <a:tab pos="1474788" algn="l"/>
              </a:tabLst>
            </a:pPr>
            <a:r>
              <a:rPr lang="en-US" sz="2000" dirty="0" smtClean="0"/>
              <a:t>	1000</a:t>
            </a:r>
            <a:r>
              <a:rPr lang="en-US" sz="2000" dirty="0"/>
              <a:t>	Telecommunications Equipment Installers and Repairers, Except Line Installers</a:t>
            </a:r>
          </a:p>
          <a:p>
            <a:pPr marL="0" indent="0">
              <a:buNone/>
              <a:tabLst>
                <a:tab pos="1306513" algn="r"/>
                <a:tab pos="1474788" algn="l"/>
              </a:tabLst>
            </a:pPr>
            <a:r>
              <a:rPr lang="en-US" sz="2000" dirty="0" smtClean="0"/>
              <a:t>	1000</a:t>
            </a:r>
            <a:r>
              <a:rPr lang="en-US" sz="2000" dirty="0"/>
              <a:t>	Industrial Machinery Mechanics</a:t>
            </a:r>
          </a:p>
          <a:p>
            <a:pPr marL="0" indent="0">
              <a:buNone/>
              <a:tabLst>
                <a:tab pos="1306513" algn="r"/>
                <a:tab pos="1474788" algn="l"/>
              </a:tabLst>
            </a:pPr>
            <a:r>
              <a:rPr lang="en-US" sz="2000" dirty="0" smtClean="0"/>
              <a:t>	950</a:t>
            </a:r>
            <a:r>
              <a:rPr lang="en-US" sz="2000" dirty="0"/>
              <a:t>	Machinists</a:t>
            </a:r>
          </a:p>
          <a:p>
            <a:pPr marL="0" indent="0">
              <a:buNone/>
              <a:tabLst>
                <a:tab pos="1306513" algn="r"/>
                <a:tab pos="1474788" algn="l"/>
              </a:tabLst>
            </a:pPr>
            <a:r>
              <a:rPr lang="en-US" sz="2000" dirty="0" smtClean="0"/>
              <a:t>	860</a:t>
            </a:r>
            <a:r>
              <a:rPr lang="en-US" sz="2000" dirty="0"/>
              <a:t>	Claims Adjusters, Examiners, and Investigators</a:t>
            </a:r>
          </a:p>
          <a:p>
            <a:pPr marL="0" indent="0">
              <a:buNone/>
              <a:tabLst>
                <a:tab pos="1306513" algn="r"/>
                <a:tab pos="1474788" algn="l"/>
              </a:tabLst>
            </a:pPr>
            <a:r>
              <a:rPr lang="en-US" sz="2000" dirty="0" smtClean="0"/>
              <a:t>	600</a:t>
            </a:r>
            <a:r>
              <a:rPr lang="en-US" sz="2000" dirty="0"/>
              <a:t>	Compliance Officers</a:t>
            </a:r>
          </a:p>
          <a:p>
            <a:pPr marL="0" indent="0">
              <a:buNone/>
              <a:tabLst>
                <a:tab pos="1306513" algn="r"/>
                <a:tab pos="1474788" algn="l"/>
              </a:tabLst>
            </a:pPr>
            <a:r>
              <a:rPr lang="en-US" sz="2000" dirty="0" smtClean="0"/>
              <a:t>	580</a:t>
            </a:r>
            <a:r>
              <a:rPr lang="en-US" sz="2000" dirty="0"/>
              <a:t>	Welders, Cutters, </a:t>
            </a:r>
            <a:r>
              <a:rPr lang="en-US" sz="2000" dirty="0" err="1"/>
              <a:t>Solderers</a:t>
            </a:r>
            <a:r>
              <a:rPr lang="en-US" sz="2000" dirty="0"/>
              <a:t>, and </a:t>
            </a:r>
            <a:r>
              <a:rPr lang="en-US" sz="2000" dirty="0" err="1"/>
              <a:t>Brazers</a:t>
            </a:r>
            <a:endParaRPr lang="en-US" sz="2000" dirty="0"/>
          </a:p>
          <a:p>
            <a:pPr marL="0" indent="0">
              <a:buNone/>
              <a:tabLst>
                <a:tab pos="1306513" algn="r"/>
                <a:tab pos="1474788" algn="l"/>
              </a:tabLst>
            </a:pPr>
            <a:r>
              <a:rPr lang="en-US" sz="2000" dirty="0" smtClean="0"/>
              <a:t>	510</a:t>
            </a:r>
            <a:r>
              <a:rPr lang="en-US" sz="2000" dirty="0"/>
              <a:t>	Telecommunications Line Installers and Repairers</a:t>
            </a:r>
          </a:p>
          <a:p>
            <a:pPr marL="0" indent="0">
              <a:buNone/>
              <a:tabLst>
                <a:tab pos="1306513" algn="r"/>
                <a:tab pos="1474788" algn="l"/>
              </a:tabLst>
            </a:pPr>
            <a:r>
              <a:rPr lang="en-US" sz="2000" dirty="0" smtClean="0"/>
              <a:t>	500</a:t>
            </a:r>
            <a:r>
              <a:rPr lang="en-US" sz="2000" dirty="0"/>
              <a:t>	Firefighters</a:t>
            </a:r>
          </a:p>
          <a:p>
            <a:pPr marL="0" indent="0">
              <a:buNone/>
              <a:tabLst>
                <a:tab pos="1306513" algn="r"/>
                <a:tab pos="1474788" algn="l"/>
              </a:tabLst>
            </a:pPr>
            <a:r>
              <a:rPr lang="en-US" sz="2000" dirty="0" smtClean="0"/>
              <a:t>	490</a:t>
            </a:r>
            <a:r>
              <a:rPr lang="en-US" sz="2000" dirty="0"/>
              <a:t>	Photographers</a:t>
            </a:r>
          </a:p>
          <a:p>
            <a:pPr marL="0" indent="0">
              <a:buNone/>
              <a:tabLst>
                <a:tab pos="1306513" algn="r"/>
                <a:tab pos="1474788" algn="l"/>
              </a:tabLst>
            </a:pPr>
            <a:r>
              <a:rPr lang="en-US" sz="2000" dirty="0" smtClean="0"/>
              <a:t>	360</a:t>
            </a:r>
            <a:r>
              <a:rPr lang="en-US" sz="2000" dirty="0"/>
              <a:t>	Structural Iron and Steel Workers</a:t>
            </a:r>
          </a:p>
          <a:p>
            <a:pPr marL="0" indent="0">
              <a:buNone/>
              <a:tabLst>
                <a:tab pos="1306513" algn="r"/>
                <a:tab pos="1474788" algn="l"/>
              </a:tabLst>
            </a:pPr>
            <a:r>
              <a:rPr lang="en-US" sz="2000" dirty="0" smtClean="0"/>
              <a:t>	350</a:t>
            </a:r>
            <a:r>
              <a:rPr lang="en-US" sz="2000" dirty="0"/>
              <a:t>	Opticians, Dispensing</a:t>
            </a:r>
          </a:p>
          <a:p>
            <a:pPr marL="0" indent="0">
              <a:buNone/>
              <a:tabLst>
                <a:tab pos="1306513" algn="r"/>
                <a:tab pos="1474788" algn="l"/>
              </a:tabLst>
            </a:pPr>
            <a:r>
              <a:rPr lang="en-US" sz="2000" dirty="0" smtClean="0"/>
              <a:t>	330</a:t>
            </a:r>
            <a:r>
              <a:rPr lang="en-US" sz="2000" dirty="0"/>
              <a:t>	Automotive Body and Related Repairers</a:t>
            </a:r>
          </a:p>
          <a:p>
            <a:pPr marL="0" indent="0">
              <a:buNone/>
              <a:tabLst>
                <a:tab pos="1306513" algn="r"/>
                <a:tab pos="1474788" algn="l"/>
              </a:tabLst>
            </a:pPr>
            <a:r>
              <a:rPr lang="en-US" sz="2000" dirty="0" smtClean="0"/>
              <a:t>	320</a:t>
            </a:r>
            <a:r>
              <a:rPr lang="en-US" sz="2000" dirty="0"/>
              <a:t>	Bakers</a:t>
            </a:r>
          </a:p>
          <a:p>
            <a:pPr marL="0" indent="0">
              <a:buNone/>
              <a:tabLst>
                <a:tab pos="1306513" algn="r"/>
                <a:tab pos="1474788" algn="l"/>
              </a:tabLst>
            </a:pPr>
            <a:r>
              <a:rPr lang="en-US" sz="2000" dirty="0" smtClean="0"/>
              <a:t>	290</a:t>
            </a:r>
            <a:r>
              <a:rPr lang="en-US" sz="2000" dirty="0"/>
              <a:t>	Audio and Video Equipment Technicians</a:t>
            </a:r>
          </a:p>
          <a:p>
            <a:pPr marL="0" indent="0">
              <a:buNone/>
              <a:tabLst>
                <a:tab pos="1306513" algn="r"/>
                <a:tab pos="1474788" algn="l"/>
              </a:tabLst>
            </a:pPr>
            <a:r>
              <a:rPr lang="en-US" sz="2000" dirty="0" smtClean="0"/>
              <a:t>	280</a:t>
            </a:r>
            <a:r>
              <a:rPr lang="en-US" sz="2000" dirty="0"/>
              <a:t>	Glaziers</a:t>
            </a:r>
          </a:p>
          <a:p>
            <a:pPr marL="0" indent="0">
              <a:buNone/>
              <a:tabLst>
                <a:tab pos="1306513" algn="r"/>
                <a:tab pos="1474788" algn="l"/>
              </a:tabLst>
            </a:pPr>
            <a:r>
              <a:rPr lang="en-US" sz="2000" dirty="0" smtClean="0"/>
              <a:t>	270</a:t>
            </a:r>
            <a:r>
              <a:rPr lang="en-US" sz="2000" dirty="0"/>
              <a:t>	Musicians and Singers</a:t>
            </a:r>
          </a:p>
          <a:p>
            <a:pPr marL="0" indent="0">
              <a:buNone/>
              <a:tabLst>
                <a:tab pos="1306513" algn="r"/>
                <a:tab pos="1474788" algn="l"/>
              </a:tabLst>
            </a:pPr>
            <a:r>
              <a:rPr lang="en-US" sz="2000" dirty="0" smtClean="0"/>
              <a:t>	220</a:t>
            </a:r>
            <a:r>
              <a:rPr lang="en-US" sz="2000" dirty="0"/>
              <a:t>	Butchers and Meat Cutters</a:t>
            </a:r>
          </a:p>
          <a:p>
            <a:pPr marL="0" indent="0">
              <a:buNone/>
              <a:tabLst>
                <a:tab pos="1306513" algn="r"/>
                <a:tab pos="1474788" algn="l"/>
              </a:tabLst>
            </a:pPr>
            <a:r>
              <a:rPr lang="en-US" sz="2000" dirty="0" smtClean="0"/>
              <a:t>	200</a:t>
            </a:r>
            <a:r>
              <a:rPr lang="en-US" sz="2000" dirty="0"/>
              <a:t>	Electrical Power-Line Installers and Repairers</a:t>
            </a:r>
          </a:p>
          <a:p>
            <a:pPr marL="0" indent="0">
              <a:buNone/>
              <a:tabLst>
                <a:tab pos="1306513" algn="r"/>
                <a:tab pos="1474788" algn="l"/>
              </a:tabLst>
            </a:pPr>
            <a:r>
              <a:rPr lang="en-US" sz="2000" dirty="0" smtClean="0"/>
              <a:t>	190</a:t>
            </a:r>
            <a:r>
              <a:rPr lang="en-US" sz="2000" dirty="0"/>
              <a:t>	Millwrights</a:t>
            </a:r>
          </a:p>
          <a:p>
            <a:pPr marL="0" indent="0">
              <a:buNone/>
              <a:tabLst>
                <a:tab pos="1306513" algn="r"/>
                <a:tab pos="1474788" algn="l"/>
              </a:tabLst>
            </a:pPr>
            <a:r>
              <a:rPr lang="en-US" sz="2000" dirty="0" smtClean="0"/>
              <a:t>	180</a:t>
            </a:r>
            <a:r>
              <a:rPr lang="en-US" sz="2000" dirty="0"/>
              <a:t>	Tile and Marble Setters</a:t>
            </a:r>
          </a:p>
          <a:p>
            <a:pPr marL="0" indent="0">
              <a:buNone/>
              <a:tabLst>
                <a:tab pos="1306513" algn="r"/>
                <a:tab pos="1474788" algn="l"/>
              </a:tabLst>
            </a:pPr>
            <a:r>
              <a:rPr lang="en-US" sz="2000" dirty="0" smtClean="0"/>
              <a:t>	170</a:t>
            </a:r>
            <a:r>
              <a:rPr lang="en-US" sz="2000" dirty="0"/>
              <a:t>	Water and Wastewater Treatment Plant and System Operators</a:t>
            </a:r>
          </a:p>
          <a:p>
            <a:pPr marL="0" indent="0">
              <a:buNone/>
              <a:tabLst>
                <a:tab pos="1306513" algn="r"/>
                <a:tab pos="1474788" algn="l"/>
              </a:tabLst>
            </a:pPr>
            <a:r>
              <a:rPr lang="en-US" sz="2000" dirty="0" smtClean="0"/>
              <a:t>	160</a:t>
            </a:r>
            <a:r>
              <a:rPr lang="en-US" sz="2000" dirty="0"/>
              <a:t>	Elevator Installers and Repairers</a:t>
            </a:r>
          </a:p>
          <a:p>
            <a:pPr marL="0" indent="0">
              <a:buNone/>
              <a:tabLst>
                <a:tab pos="1306513" algn="r"/>
                <a:tab pos="1474788" algn="l"/>
              </a:tabLst>
            </a:pPr>
            <a:r>
              <a:rPr lang="en-US" sz="2000" dirty="0" smtClean="0"/>
              <a:t>	150</a:t>
            </a:r>
            <a:r>
              <a:rPr lang="en-US" sz="2000" dirty="0"/>
              <a:t>	Computer Numerically Controlled Machine Tool Programmers, Metal and Plastic</a:t>
            </a:r>
          </a:p>
          <a:p>
            <a:pPr marL="0" indent="0">
              <a:buNone/>
              <a:tabLst>
                <a:tab pos="1306513" algn="r"/>
                <a:tab pos="1474788" algn="l"/>
              </a:tabLst>
            </a:pPr>
            <a:r>
              <a:rPr lang="en-US" sz="2000" dirty="0" smtClean="0"/>
              <a:t>	110</a:t>
            </a:r>
            <a:r>
              <a:rPr lang="en-US" sz="2000" dirty="0"/>
              <a:t>	Media and Communication Workers, All Other</a:t>
            </a:r>
          </a:p>
          <a:p>
            <a:pPr marL="0" indent="0">
              <a:buNone/>
              <a:tabLst>
                <a:tab pos="1306513" algn="r"/>
                <a:tab pos="1474788" algn="l"/>
              </a:tabLst>
            </a:pPr>
            <a:r>
              <a:rPr lang="en-US" sz="2000" dirty="0" smtClean="0"/>
              <a:t>	100</a:t>
            </a:r>
            <a:r>
              <a:rPr lang="en-US" sz="2000" dirty="0"/>
              <a:t>	Terrazzo Workers and Finishers</a:t>
            </a:r>
          </a:p>
          <a:p>
            <a:pPr marL="0" indent="0">
              <a:buNone/>
              <a:tabLst>
                <a:tab pos="1306513" algn="r"/>
                <a:tab pos="1474788" algn="l"/>
              </a:tabLst>
            </a:pPr>
            <a:r>
              <a:rPr lang="en-US" sz="2000" dirty="0" smtClean="0"/>
              <a:t>	80</a:t>
            </a:r>
            <a:r>
              <a:rPr lang="en-US" sz="2000" dirty="0"/>
              <a:t>	Entertainers and Performers, Sports and Related Workers, All Other</a:t>
            </a:r>
          </a:p>
          <a:p>
            <a:pPr marL="0" indent="0">
              <a:buNone/>
              <a:tabLst>
                <a:tab pos="1306513" algn="r"/>
                <a:tab pos="1474788" algn="l"/>
              </a:tabLst>
            </a:pPr>
            <a:r>
              <a:rPr lang="en-US" sz="2000" dirty="0" smtClean="0"/>
              <a:t>	80</a:t>
            </a:r>
            <a:r>
              <a:rPr lang="en-US" sz="2000" dirty="0"/>
              <a:t>	Reinforcing Iron and Rebar Workers</a:t>
            </a:r>
          </a:p>
          <a:p>
            <a:pPr marL="0" indent="0">
              <a:buNone/>
              <a:tabLst>
                <a:tab pos="1306513" algn="r"/>
                <a:tab pos="1474788" algn="l"/>
              </a:tabLst>
            </a:pPr>
            <a:r>
              <a:rPr lang="en-US" sz="2000" dirty="0" smtClean="0"/>
              <a:t>	80</a:t>
            </a:r>
            <a:r>
              <a:rPr lang="en-US" sz="2000" dirty="0"/>
              <a:t>	Automotive Glass Installers and Repairers</a:t>
            </a:r>
          </a:p>
          <a:p>
            <a:pPr marL="0" indent="0">
              <a:buNone/>
              <a:tabLst>
                <a:tab pos="1306513" algn="r"/>
                <a:tab pos="1474788" algn="l"/>
              </a:tabLst>
            </a:pPr>
            <a:r>
              <a:rPr lang="en-US" sz="2000" dirty="0" smtClean="0"/>
              <a:t>	70</a:t>
            </a:r>
            <a:r>
              <a:rPr lang="en-US" sz="2000" dirty="0"/>
              <a:t>	Plasterers and Stucco Masons</a:t>
            </a:r>
          </a:p>
          <a:p>
            <a:pPr marL="0" indent="0">
              <a:buNone/>
              <a:tabLst>
                <a:tab pos="1306513" algn="r"/>
                <a:tab pos="1474788" algn="l"/>
              </a:tabLst>
            </a:pPr>
            <a:r>
              <a:rPr lang="en-US" sz="2000" dirty="0" smtClean="0"/>
              <a:t>	70</a:t>
            </a:r>
            <a:r>
              <a:rPr lang="en-US" sz="2000" dirty="0"/>
              <a:t>	</a:t>
            </a:r>
            <a:r>
              <a:rPr lang="en-US" sz="2000" dirty="0" smtClean="0"/>
              <a:t>Motorboat </a:t>
            </a:r>
            <a:r>
              <a:rPr lang="en-US" sz="2000" dirty="0"/>
              <a:t>Mechanics and Service Technicians</a:t>
            </a:r>
          </a:p>
          <a:p>
            <a:pPr marL="0" indent="0">
              <a:buNone/>
              <a:tabLst>
                <a:tab pos="1306513" algn="r"/>
                <a:tab pos="1474788" algn="l"/>
              </a:tabLst>
            </a:pPr>
            <a:r>
              <a:rPr lang="en-US" sz="2000" dirty="0" smtClean="0"/>
              <a:t>	60</a:t>
            </a:r>
            <a:r>
              <a:rPr lang="en-US" sz="2000" dirty="0"/>
              <a:t>	</a:t>
            </a:r>
            <a:r>
              <a:rPr lang="en-US" sz="2000" dirty="0" smtClean="0"/>
              <a:t>Motorcycle </a:t>
            </a:r>
            <a:r>
              <a:rPr lang="en-US" sz="2000" dirty="0"/>
              <a:t>Mechanics</a:t>
            </a:r>
          </a:p>
          <a:p>
            <a:pPr marL="0" indent="0">
              <a:buNone/>
              <a:tabLst>
                <a:tab pos="1306513" algn="r"/>
                <a:tab pos="1474788" algn="l"/>
              </a:tabLst>
            </a:pPr>
            <a:r>
              <a:rPr lang="en-US" sz="2000" dirty="0" smtClean="0"/>
              <a:t>	50</a:t>
            </a:r>
            <a:r>
              <a:rPr lang="en-US" sz="2000" dirty="0"/>
              <a:t>	Radio and Television Announcers</a:t>
            </a:r>
          </a:p>
          <a:p>
            <a:pPr marL="0" indent="0">
              <a:buNone/>
              <a:tabLst>
                <a:tab pos="1306513" algn="r"/>
                <a:tab pos="1474788" algn="l"/>
              </a:tabLst>
            </a:pPr>
            <a:r>
              <a:rPr lang="en-US" sz="2000" dirty="0" smtClean="0"/>
              <a:t>	40</a:t>
            </a:r>
            <a:r>
              <a:rPr lang="en-US" sz="2000" dirty="0"/>
              <a:t>	Craft Artists</a:t>
            </a:r>
          </a:p>
          <a:p>
            <a:pPr marL="0" indent="0">
              <a:buNone/>
              <a:tabLst>
                <a:tab pos="1306513" algn="r"/>
                <a:tab pos="1474788" algn="l"/>
              </a:tabLst>
            </a:pPr>
            <a:r>
              <a:rPr lang="en-US" sz="2000" dirty="0" smtClean="0"/>
              <a:t>	40</a:t>
            </a:r>
            <a:r>
              <a:rPr lang="en-US" sz="2000" dirty="0"/>
              <a:t>	Athletes and Sports Competitors</a:t>
            </a:r>
          </a:p>
          <a:p>
            <a:pPr marL="0" indent="0">
              <a:buNone/>
              <a:tabLst>
                <a:tab pos="1306513" algn="r"/>
                <a:tab pos="1474788" algn="l"/>
              </a:tabLst>
            </a:pPr>
            <a:r>
              <a:rPr lang="en-US" sz="2000" dirty="0" smtClean="0"/>
              <a:t>	40</a:t>
            </a:r>
            <a:r>
              <a:rPr lang="en-US" sz="2000" dirty="0"/>
              <a:t>	Recreational Vehicle Service Technicians</a:t>
            </a:r>
          </a:p>
          <a:p>
            <a:pPr marL="0" indent="0">
              <a:buNone/>
              <a:tabLst>
                <a:tab pos="1306513" algn="r"/>
                <a:tab pos="1474788" algn="l"/>
              </a:tabLst>
            </a:pPr>
            <a:r>
              <a:rPr lang="en-US" sz="2000" dirty="0" smtClean="0"/>
              <a:t>	30</a:t>
            </a:r>
            <a:r>
              <a:rPr lang="en-US" sz="2000" dirty="0"/>
              <a:t>	Insurance Appraisers, Auto Damage</a:t>
            </a:r>
          </a:p>
          <a:p>
            <a:pPr marL="0" indent="0">
              <a:buNone/>
              <a:tabLst>
                <a:tab pos="1306513" algn="r"/>
                <a:tab pos="1474788" algn="l"/>
              </a:tabLst>
            </a:pPr>
            <a:r>
              <a:rPr lang="en-US" sz="2000" dirty="0" smtClean="0"/>
              <a:t>	30</a:t>
            </a:r>
            <a:r>
              <a:rPr lang="en-US" sz="2000" dirty="0"/>
              <a:t>	Umpires, Referees, and Other Sports Officials</a:t>
            </a:r>
          </a:p>
          <a:p>
            <a:pPr marL="0" indent="0">
              <a:buNone/>
              <a:tabLst>
                <a:tab pos="1306513" algn="r"/>
                <a:tab pos="1474788" algn="l"/>
              </a:tabLst>
            </a:pPr>
            <a:r>
              <a:rPr lang="en-US" sz="2000" dirty="0" smtClean="0"/>
              <a:t>	30</a:t>
            </a:r>
            <a:r>
              <a:rPr lang="en-US" sz="2000" dirty="0"/>
              <a:t>	Home Appliance Repairers</a:t>
            </a:r>
          </a:p>
          <a:p>
            <a:pPr marL="0" indent="0">
              <a:buNone/>
              <a:tabLst>
                <a:tab pos="1306513" algn="r"/>
                <a:tab pos="1474788" algn="l"/>
              </a:tabLst>
            </a:pPr>
            <a:r>
              <a:rPr lang="en-US" sz="2000" dirty="0" smtClean="0"/>
              <a:t>	30</a:t>
            </a:r>
            <a:r>
              <a:rPr lang="en-US" sz="2000" dirty="0"/>
              <a:t>	Precision Instrument and Equipment Repairers, All Other</a:t>
            </a:r>
          </a:p>
          <a:p>
            <a:pPr marL="0" indent="0">
              <a:buNone/>
              <a:tabLst>
                <a:tab pos="1306513" algn="r"/>
                <a:tab pos="1474788" algn="l"/>
              </a:tabLst>
            </a:pPr>
            <a:r>
              <a:rPr lang="en-US" sz="2000" dirty="0" smtClean="0"/>
              <a:t>	30</a:t>
            </a:r>
            <a:r>
              <a:rPr lang="en-US" sz="2000" dirty="0"/>
              <a:t>	Tool and Die Makers</a:t>
            </a:r>
          </a:p>
          <a:p>
            <a:pPr marL="0" indent="0">
              <a:buNone/>
              <a:tabLst>
                <a:tab pos="1306513" algn="r"/>
                <a:tab pos="1474788" algn="l"/>
              </a:tabLst>
            </a:pPr>
            <a:r>
              <a:rPr lang="en-US" sz="2000" dirty="0" smtClean="0"/>
              <a:t>	30</a:t>
            </a:r>
            <a:r>
              <a:rPr lang="en-US" sz="2000" dirty="0"/>
              <a:t>	Air Traffic Controllers</a:t>
            </a:r>
          </a:p>
          <a:p>
            <a:pPr marL="0" indent="0">
              <a:buNone/>
              <a:tabLst>
                <a:tab pos="1306513" algn="r"/>
                <a:tab pos="1474788" algn="l"/>
              </a:tabLst>
            </a:pPr>
            <a:r>
              <a:rPr lang="en-US" sz="2000" dirty="0" smtClean="0"/>
              <a:t>	20</a:t>
            </a:r>
            <a:r>
              <a:rPr lang="en-US" sz="2000" dirty="0"/>
              <a:t>	Fine Artists, Including Painters, Sculptors, and Illustrators</a:t>
            </a:r>
          </a:p>
          <a:p>
            <a:pPr marL="0" indent="0">
              <a:buNone/>
              <a:tabLst>
                <a:tab pos="1306513" algn="r"/>
                <a:tab pos="1474788" algn="l"/>
              </a:tabLst>
            </a:pPr>
            <a:r>
              <a:rPr lang="en-US" sz="2000" dirty="0" smtClean="0"/>
              <a:t>	20</a:t>
            </a:r>
            <a:r>
              <a:rPr lang="en-US" sz="2000" dirty="0"/>
              <a:t>	Aircraft Structure, Surfaces, Rigging, and Systems Assemblers</a:t>
            </a:r>
          </a:p>
          <a:p>
            <a:pPr marL="0" indent="0">
              <a:buNone/>
              <a:tabLst>
                <a:tab pos="1306513" algn="r"/>
                <a:tab pos="1474788" algn="l"/>
              </a:tabLst>
            </a:pPr>
            <a:r>
              <a:rPr lang="en-US" sz="2000" dirty="0" smtClean="0"/>
              <a:t>	10</a:t>
            </a:r>
            <a:r>
              <a:rPr lang="en-US" sz="2000" dirty="0"/>
              <a:t>	Public Address System and Other Announcers</a:t>
            </a:r>
          </a:p>
          <a:p>
            <a:pPr marL="0" indent="0">
              <a:buNone/>
              <a:tabLst>
                <a:tab pos="1306513" algn="r"/>
                <a:tab pos="1474788" algn="l"/>
              </a:tabLst>
            </a:pPr>
            <a:r>
              <a:rPr lang="en-US" sz="2000" dirty="0" smtClean="0"/>
              <a:t>	10</a:t>
            </a:r>
            <a:r>
              <a:rPr lang="en-US" sz="2000" dirty="0"/>
              <a:t>	Boilermakers</a:t>
            </a:r>
          </a:p>
          <a:p>
            <a:pPr marL="0" indent="0">
              <a:buNone/>
              <a:tabLst>
                <a:tab pos="1306513" algn="r"/>
                <a:tab pos="1474788" algn="l"/>
              </a:tabLst>
            </a:pPr>
            <a:r>
              <a:rPr lang="en-US" sz="2000" dirty="0" smtClean="0"/>
              <a:t>	10</a:t>
            </a:r>
            <a:r>
              <a:rPr lang="en-US" sz="2000" dirty="0"/>
              <a:t>	Rail Car Repairers</a:t>
            </a:r>
          </a:p>
          <a:p>
            <a:pPr marL="0" indent="0">
              <a:buNone/>
              <a:tabLst>
                <a:tab pos="1306513" algn="r"/>
                <a:tab pos="1474788" algn="l"/>
              </a:tabLst>
            </a:pPr>
            <a:r>
              <a:rPr lang="en-US" sz="2000" dirty="0" smtClean="0"/>
              <a:t>	10</a:t>
            </a:r>
            <a:r>
              <a:rPr lang="en-US" sz="2000" dirty="0"/>
              <a:t>	Power Distributors and Dispatchers</a:t>
            </a:r>
          </a:p>
          <a:p>
            <a:pPr marL="0" indent="0">
              <a:buNone/>
              <a:tabLst>
                <a:tab pos="1306513" algn="r"/>
                <a:tab pos="1474788" algn="l"/>
              </a:tabLst>
            </a:pPr>
            <a:r>
              <a:rPr lang="en-US" sz="2000" dirty="0" smtClean="0"/>
              <a:t>	10</a:t>
            </a:r>
            <a:r>
              <a:rPr lang="en-US" sz="2000" dirty="0"/>
              <a:t>	Petroleum Pump System Operators, Refinery Operators, and </a:t>
            </a:r>
            <a:r>
              <a:rPr lang="en-US" sz="2000" dirty="0" err="1"/>
              <a:t>Gaugers</a:t>
            </a:r>
            <a:endParaRPr lang="en-US" sz="2000" dirty="0"/>
          </a:p>
          <a:p>
            <a:pPr marL="0" indent="0">
              <a:buNone/>
              <a:tabLst>
                <a:tab pos="1306513" algn="r"/>
                <a:tab pos="1474788" algn="l"/>
              </a:tabLst>
            </a:pPr>
            <a:r>
              <a:rPr lang="en-US" sz="2000" dirty="0" smtClean="0"/>
              <a:t>	10</a:t>
            </a:r>
            <a:r>
              <a:rPr lang="en-US" sz="2000" dirty="0"/>
              <a:t>	Airfield Operations Specialists</a:t>
            </a:r>
          </a:p>
          <a:p>
            <a:pPr marL="0" indent="0">
              <a:buNone/>
              <a:tabLst>
                <a:tab pos="1306513" algn="r"/>
                <a:tab pos="1474788" algn="l"/>
              </a:tabLst>
            </a:pPr>
            <a:r>
              <a:rPr lang="en-US" sz="2000" dirty="0" smtClean="0"/>
              <a:t>	0</a:t>
            </a:r>
            <a:r>
              <a:rPr lang="en-US" sz="2000" dirty="0"/>
              <a:t>	Artists and Related Workers, All Other</a:t>
            </a:r>
          </a:p>
          <a:p>
            <a:pPr marL="0" indent="0">
              <a:buNone/>
              <a:tabLst>
                <a:tab pos="1306513" algn="r"/>
                <a:tab pos="1474788" algn="l"/>
              </a:tabLst>
            </a:pPr>
            <a:r>
              <a:rPr lang="en-US" sz="2000" dirty="0" smtClean="0"/>
              <a:t>	0</a:t>
            </a:r>
            <a:r>
              <a:rPr lang="en-US" sz="2000" dirty="0"/>
              <a:t>	Dancers</a:t>
            </a:r>
          </a:p>
          <a:p>
            <a:pPr marL="0" indent="0">
              <a:buNone/>
              <a:tabLst>
                <a:tab pos="1306513" algn="r"/>
                <a:tab pos="1474788" algn="l"/>
              </a:tabLst>
            </a:pPr>
            <a:r>
              <a:rPr lang="en-US" sz="2000" dirty="0" smtClean="0"/>
              <a:t>	0</a:t>
            </a:r>
            <a:r>
              <a:rPr lang="en-US" sz="2000" dirty="0"/>
              <a:t>	Transit and Railroad Police</a:t>
            </a:r>
          </a:p>
          <a:p>
            <a:pPr marL="0" indent="0">
              <a:buNone/>
              <a:tabLst>
                <a:tab pos="1306513" algn="r"/>
                <a:tab pos="1474788" algn="l"/>
              </a:tabLst>
            </a:pPr>
            <a:r>
              <a:rPr lang="en-US" sz="2000" dirty="0" smtClean="0"/>
              <a:t>	0</a:t>
            </a:r>
            <a:r>
              <a:rPr lang="en-US" sz="2000" dirty="0"/>
              <a:t>	Tailors, Dressmakers, and Custom Sewers</a:t>
            </a:r>
          </a:p>
          <a:p>
            <a:pPr marL="0" indent="0">
              <a:buNone/>
              <a:tabLst>
                <a:tab pos="1306513" algn="r"/>
                <a:tab pos="1474788" algn="l"/>
              </a:tabLst>
            </a:pPr>
            <a:r>
              <a:rPr lang="en-US" sz="2000" dirty="0" smtClean="0"/>
              <a:t>	0</a:t>
            </a:r>
            <a:r>
              <a:rPr lang="en-US" sz="2000" dirty="0"/>
              <a:t>	Etchers and Engravers</a:t>
            </a:r>
          </a:p>
          <a:p>
            <a:pPr marL="0" indent="0">
              <a:buNone/>
              <a:tabLst>
                <a:tab pos="1306513" algn="r"/>
                <a:tab pos="1474788" algn="l"/>
              </a:tabLst>
            </a:pPr>
            <a:r>
              <a:rPr lang="en-US" sz="2000" dirty="0" smtClean="0"/>
              <a:t>	-</a:t>
            </a:r>
            <a:r>
              <a:rPr lang="en-US" sz="2000" dirty="0"/>
              <a:t>10	Stationary Engineers and Boiler Operators</a:t>
            </a:r>
          </a:p>
          <a:p>
            <a:pPr marL="0" indent="0">
              <a:buNone/>
              <a:tabLst>
                <a:tab pos="1306513" algn="r"/>
                <a:tab pos="1474788" algn="l"/>
              </a:tabLst>
            </a:pPr>
            <a:r>
              <a:rPr lang="en-US" sz="2000" dirty="0" smtClean="0"/>
              <a:t>	-</a:t>
            </a:r>
            <a:r>
              <a:rPr lang="en-US" sz="2000" dirty="0"/>
              <a:t>20	Actors</a:t>
            </a:r>
          </a:p>
          <a:p>
            <a:pPr marL="0" indent="0">
              <a:buNone/>
              <a:tabLst>
                <a:tab pos="1306513" algn="r"/>
                <a:tab pos="1474788" algn="l"/>
              </a:tabLst>
            </a:pPr>
            <a:r>
              <a:rPr lang="en-US" sz="2000" dirty="0" smtClean="0"/>
              <a:t>	-</a:t>
            </a:r>
            <a:r>
              <a:rPr lang="en-US" sz="2000" dirty="0"/>
              <a:t>20	Gas Plant Operators</a:t>
            </a:r>
          </a:p>
          <a:p>
            <a:pPr marL="0" indent="0">
              <a:buNone/>
              <a:tabLst>
                <a:tab pos="1306513" algn="r"/>
                <a:tab pos="1474788" algn="l"/>
              </a:tabLst>
            </a:pPr>
            <a:r>
              <a:rPr lang="en-US" sz="2000" dirty="0" smtClean="0"/>
              <a:t>	-</a:t>
            </a:r>
            <a:r>
              <a:rPr lang="en-US" sz="2000" dirty="0"/>
              <a:t>20	Plant and System Operators, All Other</a:t>
            </a:r>
          </a:p>
          <a:p>
            <a:pPr marL="0" indent="0">
              <a:buNone/>
              <a:tabLst>
                <a:tab pos="1306513" algn="r"/>
                <a:tab pos="1474788" algn="l"/>
              </a:tabLst>
            </a:pPr>
            <a:r>
              <a:rPr lang="en-US" sz="2000" dirty="0" smtClean="0"/>
              <a:t>	-</a:t>
            </a:r>
            <a:r>
              <a:rPr lang="en-US" sz="2000" dirty="0"/>
              <a:t>40	Patternmakers, Wood</a:t>
            </a:r>
          </a:p>
          <a:p>
            <a:pPr marL="0" indent="0">
              <a:buNone/>
              <a:tabLst>
                <a:tab pos="1306513" algn="r"/>
                <a:tab pos="1474788" algn="l"/>
              </a:tabLst>
            </a:pPr>
            <a:r>
              <a:rPr lang="en-US" sz="2000" dirty="0" smtClean="0"/>
              <a:t>	-</a:t>
            </a:r>
            <a:r>
              <a:rPr lang="en-US" sz="2000" dirty="0"/>
              <a:t>40	Medical Appliance Technicians</a:t>
            </a:r>
          </a:p>
          <a:p>
            <a:pPr marL="0" indent="0">
              <a:buNone/>
              <a:tabLst>
                <a:tab pos="1306513" algn="r"/>
                <a:tab pos="1474788" algn="l"/>
              </a:tabLst>
            </a:pPr>
            <a:r>
              <a:rPr lang="en-US" sz="2000" dirty="0" smtClean="0"/>
              <a:t>	-</a:t>
            </a:r>
            <a:r>
              <a:rPr lang="en-US" sz="2000" dirty="0"/>
              <a:t>60	Model Makers, Wood</a:t>
            </a:r>
          </a:p>
          <a:p>
            <a:pPr marL="0" indent="0">
              <a:buNone/>
              <a:tabLst>
                <a:tab pos="1306513" algn="r"/>
                <a:tab pos="1474788" algn="l"/>
              </a:tabLst>
            </a:pPr>
            <a:r>
              <a:rPr lang="en-US" sz="2000" dirty="0" smtClean="0"/>
              <a:t>	-</a:t>
            </a:r>
            <a:r>
              <a:rPr lang="en-US" sz="2000" dirty="0"/>
              <a:t>70	Shoe and Leather Workers and Repairers</a:t>
            </a:r>
          </a:p>
          <a:p>
            <a:pPr marL="0" indent="0">
              <a:buNone/>
              <a:tabLst>
                <a:tab pos="1306513" algn="r"/>
                <a:tab pos="1474788" algn="l"/>
              </a:tabLst>
            </a:pPr>
            <a:r>
              <a:rPr lang="en-US" sz="2000" dirty="0" smtClean="0"/>
              <a:t>	-</a:t>
            </a:r>
            <a:r>
              <a:rPr lang="en-US" sz="2000" dirty="0"/>
              <a:t>80	Dental Laboratory Technicians</a:t>
            </a:r>
          </a:p>
          <a:p>
            <a:pPr marL="0" indent="0">
              <a:buNone/>
              <a:tabLst>
                <a:tab pos="1306513" algn="r"/>
                <a:tab pos="1474788" algn="l"/>
              </a:tabLst>
            </a:pPr>
            <a:r>
              <a:rPr lang="en-US" sz="2000" dirty="0" smtClean="0"/>
              <a:t>	-</a:t>
            </a:r>
            <a:r>
              <a:rPr lang="en-US" sz="2000" dirty="0"/>
              <a:t>150	Prepress Technicians and Workers</a:t>
            </a:r>
          </a:p>
          <a:p>
            <a:pPr marL="0" indent="0">
              <a:buNone/>
              <a:tabLst>
                <a:tab pos="1306513" algn="r"/>
                <a:tab pos="1474788" algn="l"/>
              </a:tabLst>
            </a:pPr>
            <a:r>
              <a:rPr lang="en-US" sz="2000" dirty="0" smtClean="0"/>
              <a:t>	-</a:t>
            </a:r>
            <a:r>
              <a:rPr lang="en-US" sz="2000" dirty="0"/>
              <a:t>150	Fabric and Apparel Patternmakers</a:t>
            </a:r>
          </a:p>
          <a:p>
            <a:pPr marL="0" indent="0">
              <a:buNone/>
              <a:tabLst>
                <a:tab pos="1306513" algn="r"/>
                <a:tab pos="1474788" algn="l"/>
              </a:tabLst>
            </a:pPr>
            <a:r>
              <a:rPr lang="en-US" sz="2000" dirty="0" smtClean="0"/>
              <a:t>	-</a:t>
            </a:r>
            <a:r>
              <a:rPr lang="en-US" sz="2000" dirty="0"/>
              <a:t>150	Chemical Plant and System Operators</a:t>
            </a:r>
          </a:p>
          <a:p>
            <a:pPr marL="0" indent="0">
              <a:buNone/>
              <a:tabLst>
                <a:tab pos="1306513" algn="r"/>
                <a:tab pos="1474788" algn="l"/>
              </a:tabLst>
            </a:pPr>
            <a:r>
              <a:rPr lang="en-US" sz="2000" dirty="0" smtClean="0"/>
              <a:t>	-</a:t>
            </a:r>
            <a:r>
              <a:rPr lang="en-US" sz="2000" dirty="0"/>
              <a:t>170	Power Plant Operators</a:t>
            </a:r>
          </a:p>
          <a:p>
            <a:pPr marL="0" indent="0">
              <a:buNone/>
              <a:tabLst>
                <a:tab pos="1306513" algn="r"/>
                <a:tab pos="1474788" algn="l"/>
              </a:tabLst>
            </a:pPr>
            <a:r>
              <a:rPr lang="en-US" sz="2000" dirty="0" smtClean="0"/>
              <a:t>	-</a:t>
            </a:r>
            <a:r>
              <a:rPr lang="en-US" sz="2000" dirty="0"/>
              <a:t>450	Furniture Finishers</a:t>
            </a:r>
          </a:p>
          <a:p>
            <a:pPr marL="0" indent="0">
              <a:buNone/>
              <a:tabLst>
                <a:tab pos="1306513" algn="r"/>
                <a:tab pos="1474788" algn="l"/>
              </a:tabLst>
            </a:pPr>
            <a:r>
              <a:rPr lang="en-US" sz="2000" dirty="0" smtClean="0"/>
              <a:t>	-</a:t>
            </a:r>
            <a:r>
              <a:rPr lang="en-US" sz="2000" dirty="0"/>
              <a:t>550	Cabinetmakers and Bench Carpenters</a:t>
            </a:r>
          </a:p>
          <a:p>
            <a:pPr marL="0" indent="0">
              <a:buNone/>
              <a:tabLst>
                <a:tab pos="1306513" algn="r"/>
                <a:tab pos="1474788" algn="l"/>
              </a:tabLst>
            </a:pPr>
            <a:r>
              <a:rPr lang="en-US" sz="2000" dirty="0" smtClean="0"/>
              <a:t>	-</a:t>
            </a:r>
            <a:r>
              <a:rPr lang="en-US" sz="2000" dirty="0"/>
              <a:t>1380	Upholsterers</a:t>
            </a:r>
          </a:p>
          <a:p>
            <a:pPr marL="0" indent="0">
              <a:buNone/>
              <a:tabLst>
                <a:tab pos="1306513" algn="r"/>
                <a:tab pos="1474788" algn="l"/>
              </a:tabLst>
            </a:pPr>
            <a:r>
              <a:rPr lang="en-US" sz="2000" dirty="0" smtClean="0"/>
              <a:t>	-</a:t>
            </a:r>
            <a:r>
              <a:rPr lang="en-US" sz="2000" dirty="0"/>
              <a:t>1750	Textile Knitting and Weaving Machine Setters, Operators, and Tenders</a:t>
            </a:r>
          </a:p>
          <a:p>
            <a:pPr marL="0" indent="0">
              <a:buNone/>
              <a:tabLst>
                <a:tab pos="1306513" algn="r"/>
                <a:tab pos="1474788" algn="l"/>
              </a:tabLst>
            </a:pPr>
            <a:endParaRPr lang="en-US" sz="2000" dirty="0"/>
          </a:p>
        </p:txBody>
      </p:sp>
    </p:spTree>
    <p:extLst>
      <p:ext uri="{BB962C8B-B14F-4D97-AF65-F5344CB8AC3E}">
        <p14:creationId xmlns:p14="http://schemas.microsoft.com/office/powerpoint/2010/main" val="11700653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Previous Work Experience</a:t>
            </a:r>
            <a:endParaRPr lang="en-US" dirty="0"/>
          </a:p>
        </p:txBody>
      </p:sp>
      <p:sp>
        <p:nvSpPr>
          <p:cNvPr id="8" name="Content Placeholder 7"/>
          <p:cNvSpPr>
            <a:spLocks noGrp="1"/>
          </p:cNvSpPr>
          <p:nvPr>
            <p:ph idx="1"/>
          </p:nvPr>
        </p:nvSpPr>
        <p:spPr>
          <a:xfrm>
            <a:off x="-152400" y="1600200"/>
            <a:ext cx="13487400" cy="5257800"/>
          </a:xfrm>
        </p:spPr>
        <p:txBody>
          <a:bodyPr>
            <a:noAutofit/>
          </a:bodyPr>
          <a:lstStyle/>
          <a:p>
            <a:pPr marL="0" indent="0">
              <a:buNone/>
              <a:tabLst>
                <a:tab pos="1306513" algn="r"/>
                <a:tab pos="1474788" algn="l"/>
              </a:tabLst>
            </a:pPr>
            <a:r>
              <a:rPr lang="en-US" sz="2000" dirty="0" smtClean="0"/>
              <a:t>	7280</a:t>
            </a:r>
            <a:r>
              <a:rPr lang="en-US" sz="2000" dirty="0"/>
              <a:t>	First-Line Supervisors of Office and Administrative Support Workers</a:t>
            </a:r>
          </a:p>
          <a:p>
            <a:pPr marL="0" indent="0">
              <a:buNone/>
              <a:tabLst>
                <a:tab pos="1306513" algn="r"/>
                <a:tab pos="1474788" algn="l"/>
              </a:tabLst>
            </a:pPr>
            <a:r>
              <a:rPr lang="en-US" sz="2000" dirty="0" smtClean="0"/>
              <a:t>	7250</a:t>
            </a:r>
            <a:r>
              <a:rPr lang="en-US" sz="2000" dirty="0"/>
              <a:t>	First-Line Supervisors of Construction Trades and Extraction Workers</a:t>
            </a:r>
          </a:p>
          <a:p>
            <a:pPr marL="0" indent="0">
              <a:buNone/>
              <a:tabLst>
                <a:tab pos="1306513" algn="r"/>
                <a:tab pos="1474788" algn="l"/>
              </a:tabLst>
            </a:pPr>
            <a:r>
              <a:rPr lang="en-US" sz="2000" dirty="0" smtClean="0"/>
              <a:t>	5530</a:t>
            </a:r>
            <a:r>
              <a:rPr lang="en-US" sz="2000" dirty="0"/>
              <a:t>	First-Line Supervisors of Food Preparation and Serving Workers</a:t>
            </a:r>
          </a:p>
          <a:p>
            <a:pPr marL="0" indent="0">
              <a:buNone/>
              <a:tabLst>
                <a:tab pos="1306513" algn="r"/>
                <a:tab pos="1474788" algn="l"/>
              </a:tabLst>
            </a:pPr>
            <a:r>
              <a:rPr lang="en-US" sz="2000" dirty="0" smtClean="0"/>
              <a:t>	4550</a:t>
            </a:r>
            <a:r>
              <a:rPr lang="en-US" sz="2000" dirty="0"/>
              <a:t>	First-Line Supervisors of Retail Sales Workers</a:t>
            </a:r>
          </a:p>
          <a:p>
            <a:pPr marL="0" indent="0">
              <a:buNone/>
              <a:tabLst>
                <a:tab pos="1306513" algn="r"/>
                <a:tab pos="1474788" algn="l"/>
              </a:tabLst>
            </a:pPr>
            <a:r>
              <a:rPr lang="en-US" sz="2000" dirty="0" smtClean="0"/>
              <a:t>	3450</a:t>
            </a:r>
            <a:r>
              <a:rPr lang="en-US" sz="2000" dirty="0"/>
              <a:t>	Managers, All Other</a:t>
            </a:r>
          </a:p>
          <a:p>
            <a:pPr marL="0" indent="0">
              <a:buNone/>
              <a:tabLst>
                <a:tab pos="1306513" algn="r"/>
                <a:tab pos="1474788" algn="l"/>
              </a:tabLst>
            </a:pPr>
            <a:r>
              <a:rPr lang="en-US" sz="2000" dirty="0" smtClean="0"/>
              <a:t>	2020</a:t>
            </a:r>
            <a:r>
              <a:rPr lang="en-US" sz="2000" dirty="0"/>
              <a:t>	Cost Estimators</a:t>
            </a:r>
          </a:p>
          <a:p>
            <a:pPr marL="0" indent="0">
              <a:buNone/>
              <a:tabLst>
                <a:tab pos="1306513" algn="r"/>
                <a:tab pos="1474788" algn="l"/>
              </a:tabLst>
            </a:pPr>
            <a:r>
              <a:rPr lang="en-US" sz="2000" dirty="0" smtClean="0"/>
              <a:t>	1690</a:t>
            </a:r>
            <a:r>
              <a:rPr lang="en-US" sz="2000" dirty="0"/>
              <a:t>	Real Estate Brokers</a:t>
            </a:r>
          </a:p>
          <a:p>
            <a:pPr marL="0" indent="0">
              <a:buNone/>
              <a:tabLst>
                <a:tab pos="1306513" algn="r"/>
                <a:tab pos="1474788" algn="l"/>
              </a:tabLst>
            </a:pPr>
            <a:r>
              <a:rPr lang="en-US" sz="2000" dirty="0" smtClean="0"/>
              <a:t>	1690</a:t>
            </a:r>
            <a:r>
              <a:rPr lang="en-US" sz="2000" dirty="0"/>
              <a:t>	First-Line Supervisors of Mechanics, Installers, and Repairers</a:t>
            </a:r>
          </a:p>
          <a:p>
            <a:pPr marL="0" indent="0">
              <a:buNone/>
              <a:tabLst>
                <a:tab pos="1306513" algn="r"/>
                <a:tab pos="1474788" algn="l"/>
              </a:tabLst>
            </a:pPr>
            <a:r>
              <a:rPr lang="en-US" sz="2000" dirty="0" smtClean="0"/>
              <a:t>	1370</a:t>
            </a:r>
            <a:r>
              <a:rPr lang="en-US" sz="2000" dirty="0"/>
              <a:t>	Self-Enrichment Education Teachers</a:t>
            </a:r>
          </a:p>
          <a:p>
            <a:pPr marL="0" indent="0">
              <a:buNone/>
              <a:tabLst>
                <a:tab pos="1306513" algn="r"/>
                <a:tab pos="1474788" algn="l"/>
              </a:tabLst>
            </a:pPr>
            <a:r>
              <a:rPr lang="en-US" sz="2000" dirty="0" smtClean="0"/>
              <a:t>	1340</a:t>
            </a:r>
            <a:r>
              <a:rPr lang="en-US" sz="2000" dirty="0"/>
              <a:t>	First-Line Supervisors of Landscaping, Lawn Service, and </a:t>
            </a:r>
            <a:r>
              <a:rPr lang="en-US" sz="2000" dirty="0" err="1"/>
              <a:t>Groundskeeping</a:t>
            </a:r>
            <a:r>
              <a:rPr lang="en-US" sz="2000" dirty="0"/>
              <a:t> Workers</a:t>
            </a:r>
          </a:p>
          <a:p>
            <a:pPr marL="0" indent="0">
              <a:buNone/>
              <a:tabLst>
                <a:tab pos="1306513" algn="r"/>
                <a:tab pos="1474788" algn="l"/>
              </a:tabLst>
            </a:pPr>
            <a:r>
              <a:rPr lang="en-US" sz="2000" dirty="0" smtClean="0"/>
              <a:t>	1250</a:t>
            </a:r>
            <a:r>
              <a:rPr lang="en-US" sz="2000" dirty="0"/>
              <a:t>	First-Line Supervisors of Housekeeping and Janitorial Workers</a:t>
            </a:r>
          </a:p>
          <a:p>
            <a:pPr marL="0" indent="0">
              <a:buNone/>
              <a:tabLst>
                <a:tab pos="1306513" algn="r"/>
                <a:tab pos="1474788" algn="l"/>
              </a:tabLst>
            </a:pPr>
            <a:r>
              <a:rPr lang="en-US" sz="2000" dirty="0" smtClean="0"/>
              <a:t>	910</a:t>
            </a:r>
            <a:r>
              <a:rPr lang="en-US" sz="2000" dirty="0"/>
              <a:t>	Vocational Education Teachers, Postsecondary</a:t>
            </a:r>
          </a:p>
          <a:p>
            <a:pPr marL="0" indent="0">
              <a:buNone/>
              <a:tabLst>
                <a:tab pos="1306513" algn="r"/>
                <a:tab pos="1474788" algn="l"/>
              </a:tabLst>
            </a:pPr>
            <a:r>
              <a:rPr lang="en-US" sz="2000" dirty="0" smtClean="0"/>
              <a:t>	870</a:t>
            </a:r>
            <a:r>
              <a:rPr lang="en-US" sz="2000" dirty="0"/>
              <a:t>	First-Line Supervisors of Non-Retail Sales Workers</a:t>
            </a:r>
          </a:p>
          <a:p>
            <a:pPr marL="0" indent="0">
              <a:buNone/>
              <a:tabLst>
                <a:tab pos="1306513" algn="r"/>
                <a:tab pos="1474788" algn="l"/>
              </a:tabLst>
            </a:pPr>
            <a:r>
              <a:rPr lang="en-US" sz="2000" dirty="0" smtClean="0"/>
              <a:t>	800</a:t>
            </a:r>
            <a:r>
              <a:rPr lang="en-US" sz="2000" dirty="0"/>
              <a:t>	First-Line Supervisors of Personal Service Workers</a:t>
            </a:r>
          </a:p>
          <a:p>
            <a:pPr marL="0" indent="0">
              <a:buNone/>
              <a:tabLst>
                <a:tab pos="1306513" algn="r"/>
                <a:tab pos="1474788" algn="l"/>
              </a:tabLst>
            </a:pPr>
            <a:r>
              <a:rPr lang="en-US" sz="2000" dirty="0" smtClean="0"/>
              <a:t>	800</a:t>
            </a:r>
            <a:r>
              <a:rPr lang="en-US" sz="2000" dirty="0"/>
              <a:t>	</a:t>
            </a:r>
            <a:r>
              <a:rPr lang="en-US" sz="2000" dirty="0" smtClean="0"/>
              <a:t>First-Line </a:t>
            </a:r>
            <a:r>
              <a:rPr lang="en-US" sz="2000" dirty="0"/>
              <a:t>Supervisors of Transportation and Material-Moving Machine and Vehicle Operators</a:t>
            </a:r>
          </a:p>
          <a:p>
            <a:pPr marL="0" indent="0">
              <a:buNone/>
              <a:tabLst>
                <a:tab pos="1306513" algn="r"/>
                <a:tab pos="1474788" algn="l"/>
              </a:tabLst>
            </a:pPr>
            <a:r>
              <a:rPr lang="en-US" sz="2000" dirty="0" smtClean="0"/>
              <a:t>	550</a:t>
            </a:r>
            <a:r>
              <a:rPr lang="en-US" sz="2000" dirty="0"/>
              <a:t>	Construction and Building Inspectors</a:t>
            </a:r>
          </a:p>
          <a:p>
            <a:pPr marL="0" indent="0">
              <a:buNone/>
              <a:tabLst>
                <a:tab pos="1306513" algn="r"/>
                <a:tab pos="1474788" algn="l"/>
              </a:tabLst>
            </a:pPr>
            <a:r>
              <a:rPr lang="en-US" sz="2000" dirty="0" smtClean="0"/>
              <a:t>	520</a:t>
            </a:r>
            <a:r>
              <a:rPr lang="en-US" sz="2000" dirty="0"/>
              <a:t>	Food Service Managers</a:t>
            </a:r>
          </a:p>
          <a:p>
            <a:pPr marL="0" indent="0">
              <a:buNone/>
              <a:tabLst>
                <a:tab pos="1306513" algn="r"/>
                <a:tab pos="1474788" algn="l"/>
              </a:tabLst>
            </a:pPr>
            <a:r>
              <a:rPr lang="en-US" sz="2000" dirty="0" smtClean="0"/>
              <a:t>	420</a:t>
            </a:r>
            <a:r>
              <a:rPr lang="en-US" sz="2000" dirty="0"/>
              <a:t>	New Accounts Clerks</a:t>
            </a:r>
          </a:p>
          <a:p>
            <a:pPr marL="0" indent="0">
              <a:buNone/>
              <a:tabLst>
                <a:tab pos="1306513" algn="r"/>
                <a:tab pos="1474788" algn="l"/>
              </a:tabLst>
            </a:pPr>
            <a:r>
              <a:rPr lang="en-US" sz="2000" dirty="0" smtClean="0"/>
              <a:t>	410</a:t>
            </a:r>
            <a:r>
              <a:rPr lang="en-US" sz="2000" dirty="0"/>
              <a:t>	Wholesale and Retail Buyers, Except Farm Products</a:t>
            </a:r>
          </a:p>
          <a:p>
            <a:pPr marL="0" indent="0">
              <a:buNone/>
              <a:tabLst>
                <a:tab pos="1306513" algn="r"/>
                <a:tab pos="1474788" algn="l"/>
              </a:tabLst>
            </a:pPr>
            <a:r>
              <a:rPr lang="en-US" sz="2000" dirty="0" smtClean="0"/>
              <a:t>	380</a:t>
            </a:r>
            <a:r>
              <a:rPr lang="en-US" sz="2000" dirty="0"/>
              <a:t>	First-Line Supervisors of Helpers, Laborers, and Material Movers, Hand</a:t>
            </a:r>
          </a:p>
          <a:p>
            <a:pPr marL="0" indent="0">
              <a:buNone/>
              <a:tabLst>
                <a:tab pos="1306513" algn="r"/>
                <a:tab pos="1474788" algn="l"/>
              </a:tabLst>
            </a:pPr>
            <a:r>
              <a:rPr lang="en-US" sz="2000" dirty="0" smtClean="0"/>
              <a:t>	290</a:t>
            </a:r>
            <a:r>
              <a:rPr lang="en-US" sz="2000" dirty="0"/>
              <a:t>	First-Line Supervisors of Police and Detectives</a:t>
            </a:r>
          </a:p>
          <a:p>
            <a:pPr marL="0" indent="0">
              <a:buNone/>
              <a:tabLst>
                <a:tab pos="1306513" algn="r"/>
                <a:tab pos="1474788" algn="l"/>
              </a:tabLst>
            </a:pPr>
            <a:r>
              <a:rPr lang="en-US" sz="2000" dirty="0" smtClean="0"/>
              <a:t>	250</a:t>
            </a:r>
            <a:r>
              <a:rPr lang="en-US" sz="2000" dirty="0"/>
              <a:t>	Purchasing Agents, Except Wholesale, Retail, and Farm Products</a:t>
            </a:r>
          </a:p>
          <a:p>
            <a:pPr marL="0" indent="0">
              <a:buNone/>
              <a:tabLst>
                <a:tab pos="1306513" algn="r"/>
                <a:tab pos="1474788" algn="l"/>
              </a:tabLst>
            </a:pPr>
            <a:r>
              <a:rPr lang="en-US" sz="2000" dirty="0" smtClean="0"/>
              <a:t>	230</a:t>
            </a:r>
            <a:r>
              <a:rPr lang="en-US" sz="2000" dirty="0"/>
              <a:t>	Chefs and Head Cooks</a:t>
            </a:r>
          </a:p>
          <a:p>
            <a:pPr marL="0" indent="0">
              <a:buNone/>
              <a:tabLst>
                <a:tab pos="1306513" algn="r"/>
                <a:tab pos="1474788" algn="l"/>
              </a:tabLst>
            </a:pPr>
            <a:r>
              <a:rPr lang="en-US" sz="2000" dirty="0" smtClean="0"/>
              <a:t>	200</a:t>
            </a:r>
            <a:r>
              <a:rPr lang="en-US" sz="2000" dirty="0"/>
              <a:t>	Lodging Managers</a:t>
            </a:r>
          </a:p>
          <a:p>
            <a:pPr marL="0" indent="0">
              <a:buNone/>
              <a:tabLst>
                <a:tab pos="1306513" algn="r"/>
                <a:tab pos="1474788" algn="l"/>
              </a:tabLst>
            </a:pPr>
            <a:r>
              <a:rPr lang="en-US" sz="2000" dirty="0" smtClean="0"/>
              <a:t>	190</a:t>
            </a:r>
            <a:r>
              <a:rPr lang="en-US" sz="2000" dirty="0"/>
              <a:t>	Detectives and Criminal Investigators</a:t>
            </a:r>
          </a:p>
          <a:p>
            <a:pPr marL="0" indent="0">
              <a:buNone/>
              <a:tabLst>
                <a:tab pos="1306513" algn="r"/>
                <a:tab pos="1474788" algn="l"/>
              </a:tabLst>
            </a:pPr>
            <a:r>
              <a:rPr lang="en-US" sz="2000" dirty="0" smtClean="0"/>
              <a:t>	180</a:t>
            </a:r>
            <a:r>
              <a:rPr lang="en-US" sz="2000" dirty="0"/>
              <a:t>	Transportation, Storage, and Distribution Managers</a:t>
            </a:r>
          </a:p>
          <a:p>
            <a:pPr marL="0" indent="0">
              <a:buNone/>
              <a:tabLst>
                <a:tab pos="1306513" algn="r"/>
                <a:tab pos="1474788" algn="l"/>
              </a:tabLst>
            </a:pPr>
            <a:r>
              <a:rPr lang="en-US" sz="2000" dirty="0" smtClean="0"/>
              <a:t>	150</a:t>
            </a:r>
            <a:r>
              <a:rPr lang="en-US" sz="2000" dirty="0"/>
              <a:t>	First-Line Supervisors of Protective Service Workers, All Other</a:t>
            </a:r>
          </a:p>
          <a:p>
            <a:pPr marL="0" indent="0">
              <a:buNone/>
              <a:tabLst>
                <a:tab pos="1306513" algn="r"/>
                <a:tab pos="1474788" algn="l"/>
              </a:tabLst>
            </a:pPr>
            <a:r>
              <a:rPr lang="en-US" sz="2000" dirty="0" smtClean="0"/>
              <a:t>	140</a:t>
            </a:r>
            <a:r>
              <a:rPr lang="en-US" sz="2000" dirty="0"/>
              <a:t>	First-Line Supervisors of Fire Fighting and Prevention Workers</a:t>
            </a:r>
          </a:p>
          <a:p>
            <a:pPr marL="0" indent="0">
              <a:buNone/>
              <a:tabLst>
                <a:tab pos="1306513" algn="r"/>
                <a:tab pos="1474788" algn="l"/>
              </a:tabLst>
            </a:pPr>
            <a:r>
              <a:rPr lang="en-US" sz="2000" dirty="0" smtClean="0"/>
              <a:t>	110</a:t>
            </a:r>
            <a:r>
              <a:rPr lang="en-US" sz="2000" dirty="0"/>
              <a:t>	First-Line Supervisors of Correctional Officers</a:t>
            </a:r>
          </a:p>
          <a:p>
            <a:pPr marL="0" indent="0">
              <a:buNone/>
              <a:tabLst>
                <a:tab pos="1306513" algn="r"/>
                <a:tab pos="1474788" algn="l"/>
              </a:tabLst>
            </a:pPr>
            <a:r>
              <a:rPr lang="en-US" sz="2000" dirty="0" smtClean="0"/>
              <a:t>	100</a:t>
            </a:r>
            <a:r>
              <a:rPr lang="en-US" sz="2000" dirty="0"/>
              <a:t>	Private Detectives and Investigators</a:t>
            </a:r>
          </a:p>
          <a:p>
            <a:pPr marL="0" indent="0">
              <a:buNone/>
              <a:tabLst>
                <a:tab pos="1306513" algn="r"/>
                <a:tab pos="1474788" algn="l"/>
              </a:tabLst>
            </a:pPr>
            <a:r>
              <a:rPr lang="en-US" sz="2000" dirty="0" smtClean="0"/>
              <a:t>	60</a:t>
            </a:r>
            <a:r>
              <a:rPr lang="en-US" sz="2000" dirty="0"/>
              <a:t>	Captains, Mates, and Pilots of Water Vessels</a:t>
            </a:r>
          </a:p>
          <a:p>
            <a:pPr marL="0" indent="0">
              <a:buNone/>
              <a:tabLst>
                <a:tab pos="1306513" algn="r"/>
                <a:tab pos="1474788" algn="l"/>
              </a:tabLst>
            </a:pPr>
            <a:r>
              <a:rPr lang="en-US" sz="2000" dirty="0" smtClean="0"/>
              <a:t>	40</a:t>
            </a:r>
            <a:r>
              <a:rPr lang="en-US" sz="2000" dirty="0"/>
              <a:t>	Transportation Inspectors</a:t>
            </a:r>
          </a:p>
          <a:p>
            <a:pPr marL="0" indent="0">
              <a:buNone/>
              <a:tabLst>
                <a:tab pos="1306513" algn="r"/>
                <a:tab pos="1474788" algn="l"/>
              </a:tabLst>
            </a:pPr>
            <a:r>
              <a:rPr lang="en-US" sz="2000" dirty="0" smtClean="0"/>
              <a:t>	30</a:t>
            </a:r>
            <a:r>
              <a:rPr lang="en-US" sz="2000" dirty="0"/>
              <a:t>	Postmasters and Mail Superintendents</a:t>
            </a:r>
          </a:p>
          <a:p>
            <a:pPr marL="0" indent="0">
              <a:buNone/>
              <a:tabLst>
                <a:tab pos="1306513" algn="r"/>
                <a:tab pos="1474788" algn="l"/>
              </a:tabLst>
            </a:pPr>
            <a:r>
              <a:rPr lang="en-US" sz="2000" dirty="0" smtClean="0"/>
              <a:t>	30</a:t>
            </a:r>
            <a:r>
              <a:rPr lang="en-US" sz="2000" dirty="0"/>
              <a:t>	Fire Inspectors and Investigators</a:t>
            </a:r>
          </a:p>
          <a:p>
            <a:pPr marL="0" indent="0">
              <a:buNone/>
              <a:tabLst>
                <a:tab pos="1306513" algn="r"/>
                <a:tab pos="1474788" algn="l"/>
              </a:tabLst>
            </a:pPr>
            <a:r>
              <a:rPr lang="en-US" sz="2000" dirty="0" smtClean="0"/>
              <a:t>	20</a:t>
            </a:r>
            <a:r>
              <a:rPr lang="en-US" sz="2000" dirty="0"/>
              <a:t>	Emergency Management Directors</a:t>
            </a:r>
          </a:p>
          <a:p>
            <a:pPr marL="0" indent="0">
              <a:buNone/>
              <a:tabLst>
                <a:tab pos="1306513" algn="r"/>
                <a:tab pos="1474788" algn="l"/>
              </a:tabLst>
            </a:pPr>
            <a:r>
              <a:rPr lang="en-US" sz="2000" dirty="0" smtClean="0"/>
              <a:t>	10</a:t>
            </a:r>
            <a:r>
              <a:rPr lang="en-US" sz="2000" dirty="0"/>
              <a:t>	Buyers and Purchasing Agents, Farm Products</a:t>
            </a:r>
          </a:p>
          <a:p>
            <a:pPr marL="0" indent="0">
              <a:buNone/>
              <a:tabLst>
                <a:tab pos="1306513" algn="r"/>
                <a:tab pos="1474788" algn="l"/>
              </a:tabLst>
            </a:pPr>
            <a:r>
              <a:rPr lang="en-US" sz="2000" dirty="0" smtClean="0"/>
              <a:t>	0</a:t>
            </a:r>
            <a:r>
              <a:rPr lang="en-US" sz="2000" dirty="0"/>
              <a:t>	Aircraft Cargo Handling Supervisors</a:t>
            </a:r>
          </a:p>
          <a:p>
            <a:pPr marL="0" indent="0">
              <a:buNone/>
              <a:tabLst>
                <a:tab pos="1306513" algn="r"/>
                <a:tab pos="1474788" algn="l"/>
              </a:tabLst>
            </a:pPr>
            <a:r>
              <a:rPr lang="en-US" sz="2000" dirty="0" smtClean="0"/>
              <a:t>	-</a:t>
            </a:r>
            <a:r>
              <a:rPr lang="en-US" sz="2000" dirty="0"/>
              <a:t>10	Agricultural Inspectors</a:t>
            </a:r>
          </a:p>
          <a:p>
            <a:pPr marL="0" indent="0">
              <a:buNone/>
              <a:tabLst>
                <a:tab pos="1306513" algn="r"/>
                <a:tab pos="1474788" algn="l"/>
              </a:tabLst>
            </a:pPr>
            <a:r>
              <a:rPr lang="en-US" sz="2000" dirty="0" smtClean="0"/>
              <a:t>	-</a:t>
            </a:r>
            <a:r>
              <a:rPr lang="en-US" sz="2000" dirty="0"/>
              <a:t>20	Locomotive Engineers</a:t>
            </a:r>
          </a:p>
          <a:p>
            <a:pPr marL="0" indent="0">
              <a:buNone/>
              <a:tabLst>
                <a:tab pos="1306513" algn="r"/>
                <a:tab pos="1474788" algn="l"/>
              </a:tabLst>
            </a:pPr>
            <a:r>
              <a:rPr lang="en-US" sz="2000" dirty="0" smtClean="0"/>
              <a:t>	-</a:t>
            </a:r>
            <a:r>
              <a:rPr lang="en-US" sz="2000" dirty="0"/>
              <a:t>20	Rail Yard Engineers, </a:t>
            </a:r>
            <a:r>
              <a:rPr lang="en-US" sz="2000" dirty="0" err="1"/>
              <a:t>Dinkey</a:t>
            </a:r>
            <a:r>
              <a:rPr lang="en-US" sz="2000" dirty="0"/>
              <a:t> Operators, and Hostlers</a:t>
            </a:r>
          </a:p>
          <a:p>
            <a:pPr marL="0" indent="0">
              <a:buNone/>
              <a:tabLst>
                <a:tab pos="1306513" algn="r"/>
                <a:tab pos="1474788" algn="l"/>
              </a:tabLst>
            </a:pPr>
            <a:r>
              <a:rPr lang="en-US" sz="2000" dirty="0" smtClean="0"/>
              <a:t>	-</a:t>
            </a:r>
            <a:r>
              <a:rPr lang="en-US" sz="2000" dirty="0"/>
              <a:t>20	Railroad Brake, Signal, and Switch Operators</a:t>
            </a:r>
          </a:p>
          <a:p>
            <a:pPr marL="0" indent="0">
              <a:buNone/>
              <a:tabLst>
                <a:tab pos="1306513" algn="r"/>
                <a:tab pos="1474788" algn="l"/>
              </a:tabLst>
            </a:pPr>
            <a:r>
              <a:rPr lang="en-US" sz="2000" dirty="0" smtClean="0"/>
              <a:t>	-</a:t>
            </a:r>
            <a:r>
              <a:rPr lang="en-US" sz="2000" dirty="0"/>
              <a:t>60	Graders and Sorters, Agricultural Products</a:t>
            </a:r>
          </a:p>
          <a:p>
            <a:pPr marL="0" indent="0">
              <a:buNone/>
              <a:tabLst>
                <a:tab pos="1306513" algn="r"/>
                <a:tab pos="1474788" algn="l"/>
              </a:tabLst>
            </a:pPr>
            <a:r>
              <a:rPr lang="en-US" sz="2000" dirty="0" smtClean="0"/>
              <a:t>	-</a:t>
            </a:r>
            <a:r>
              <a:rPr lang="en-US" sz="2000" dirty="0"/>
              <a:t>70	Railroad Conductors and Yardmasters</a:t>
            </a:r>
          </a:p>
          <a:p>
            <a:pPr marL="0" indent="0">
              <a:buNone/>
              <a:tabLst>
                <a:tab pos="1306513" algn="r"/>
                <a:tab pos="1474788" algn="l"/>
              </a:tabLst>
            </a:pPr>
            <a:r>
              <a:rPr lang="en-US" sz="2000" dirty="0" smtClean="0"/>
              <a:t>	-</a:t>
            </a:r>
            <a:r>
              <a:rPr lang="en-US" sz="2000" dirty="0"/>
              <a:t>100	First-Line Supervisors of Farming, Fishing, and Forestry Workers</a:t>
            </a:r>
          </a:p>
          <a:p>
            <a:pPr marL="0" indent="0">
              <a:buNone/>
              <a:tabLst>
                <a:tab pos="1306513" algn="r"/>
                <a:tab pos="1474788" algn="l"/>
              </a:tabLst>
            </a:pPr>
            <a:r>
              <a:rPr lang="en-US" sz="2000" dirty="0" smtClean="0"/>
              <a:t>	-</a:t>
            </a:r>
            <a:r>
              <a:rPr lang="en-US" sz="2000" dirty="0"/>
              <a:t>1460	First-Line Supervisors of Production and Operating Workers</a:t>
            </a:r>
          </a:p>
        </p:txBody>
      </p:sp>
    </p:spTree>
    <p:extLst>
      <p:ext uri="{BB962C8B-B14F-4D97-AF65-F5344CB8AC3E}">
        <p14:creationId xmlns:p14="http://schemas.microsoft.com/office/powerpoint/2010/main" val="18380307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a:t>1, 2 year </a:t>
            </a:r>
            <a:r>
              <a:rPr lang="en-US" dirty="0" smtClean="0"/>
              <a:t>college</a:t>
            </a:r>
            <a:r>
              <a:rPr lang="en-US" dirty="0"/>
              <a:t/>
            </a:r>
            <a:br>
              <a:rPr lang="en-US" dirty="0"/>
            </a:br>
            <a:r>
              <a:rPr lang="en-US" sz="2000" i="1" dirty="0" smtClean="0">
                <a:effectLst>
                  <a:outerShdw blurRad="38100" dist="38100" dir="2700000" algn="tl">
                    <a:srgbClr val="DDDDDD"/>
                  </a:outerShdw>
                </a:effectLst>
                <a:latin typeface="Arial" charset="0"/>
                <a:ea typeface="ヒラギノ角ゴ Pro W3" charset="0"/>
                <a:cs typeface="ヒラギノ角ゴ Pro W3" charset="0"/>
              </a:rPr>
              <a:t>(Total </a:t>
            </a:r>
            <a:r>
              <a:rPr lang="en-US" sz="2000" i="1" dirty="0">
                <a:effectLst>
                  <a:outerShdw blurRad="38100" dist="38100" dir="2700000" algn="tl">
                    <a:srgbClr val="DDDDDD"/>
                  </a:outerShdw>
                </a:effectLst>
                <a:latin typeface="Arial" charset="0"/>
                <a:ea typeface="ヒラギノ角ゴ Pro W3" charset="0"/>
                <a:cs typeface="ヒラギノ角ゴ Pro W3" charset="0"/>
              </a:rPr>
              <a:t>Change in Positions Projected from 2012 - 2022</a:t>
            </a:r>
            <a:r>
              <a:rPr lang="en-US" sz="2000" i="1" dirty="0" smtClean="0">
                <a:effectLst>
                  <a:outerShdw blurRad="38100" dist="38100" dir="2700000" algn="tl">
                    <a:srgbClr val="DDDDDD"/>
                  </a:outerShdw>
                </a:effectLst>
                <a:latin typeface="Arial" charset="0"/>
                <a:ea typeface="ヒラギノ角ゴ Pro W3" charset="0"/>
                <a:cs typeface="ヒラギノ角ゴ Pro W3" charset="0"/>
              </a:rPr>
              <a:t>)</a:t>
            </a:r>
            <a:endParaRPr lang="en-US" dirty="0"/>
          </a:p>
        </p:txBody>
      </p:sp>
      <p:sp>
        <p:nvSpPr>
          <p:cNvPr id="9" name="Content Placeholder 8"/>
          <p:cNvSpPr>
            <a:spLocks noGrp="1"/>
          </p:cNvSpPr>
          <p:nvPr>
            <p:ph idx="1"/>
          </p:nvPr>
        </p:nvSpPr>
        <p:spPr>
          <a:xfrm>
            <a:off x="-152400" y="1600200"/>
            <a:ext cx="13563600" cy="4800600"/>
          </a:xfrm>
        </p:spPr>
        <p:txBody>
          <a:bodyPr>
            <a:noAutofit/>
          </a:bodyPr>
          <a:lstStyle/>
          <a:p>
            <a:pPr marL="0" indent="0">
              <a:buNone/>
              <a:tabLst>
                <a:tab pos="1306513" algn="r"/>
                <a:tab pos="1474788" algn="l"/>
              </a:tabLst>
            </a:pPr>
            <a:r>
              <a:rPr lang="en-US" sz="2000" dirty="0" smtClean="0"/>
              <a:t>	4190</a:t>
            </a:r>
            <a:r>
              <a:rPr lang="en-US" sz="2000" dirty="0"/>
              <a:t>	Licensed Practical and Licensed Vocational Nurses</a:t>
            </a:r>
          </a:p>
          <a:p>
            <a:pPr marL="0" indent="0">
              <a:buNone/>
              <a:tabLst>
                <a:tab pos="1306513" algn="r"/>
                <a:tab pos="1474788" algn="l"/>
              </a:tabLst>
            </a:pPr>
            <a:r>
              <a:rPr lang="en-US" sz="2000" dirty="0" smtClean="0"/>
              <a:t>	4000</a:t>
            </a:r>
            <a:r>
              <a:rPr lang="en-US" sz="2000" dirty="0"/>
              <a:t>	Medical Secretaries</a:t>
            </a:r>
          </a:p>
          <a:p>
            <a:pPr marL="0" indent="0">
              <a:buNone/>
              <a:tabLst>
                <a:tab pos="1306513" algn="r"/>
                <a:tab pos="1474788" algn="l"/>
              </a:tabLst>
            </a:pPr>
            <a:r>
              <a:rPr lang="en-US" sz="2000" dirty="0" smtClean="0"/>
              <a:t>	3320</a:t>
            </a:r>
            <a:r>
              <a:rPr lang="en-US" sz="2000" dirty="0"/>
              <a:t>	Preschool Teachers, Except Special Education</a:t>
            </a:r>
          </a:p>
          <a:p>
            <a:pPr marL="0" indent="0">
              <a:buNone/>
              <a:tabLst>
                <a:tab pos="1306513" algn="r"/>
                <a:tab pos="1474788" algn="l"/>
              </a:tabLst>
            </a:pPr>
            <a:r>
              <a:rPr lang="en-US" sz="2000" dirty="0" smtClean="0"/>
              <a:t>	2470</a:t>
            </a:r>
            <a:r>
              <a:rPr lang="en-US" sz="2000" dirty="0"/>
              <a:t>	Real Estate Sales Agents</a:t>
            </a:r>
          </a:p>
          <a:p>
            <a:pPr marL="0" indent="0">
              <a:buNone/>
              <a:tabLst>
                <a:tab pos="1306513" algn="r"/>
                <a:tab pos="1474788" algn="l"/>
              </a:tabLst>
            </a:pPr>
            <a:r>
              <a:rPr lang="en-US" sz="2000" dirty="0" smtClean="0"/>
              <a:t>	2150</a:t>
            </a:r>
            <a:r>
              <a:rPr lang="en-US" sz="2000" dirty="0"/>
              <a:t>	Emergency Medical Technicians and Paramedics</a:t>
            </a:r>
          </a:p>
          <a:p>
            <a:pPr marL="0" indent="0">
              <a:buNone/>
              <a:tabLst>
                <a:tab pos="1306513" algn="r"/>
                <a:tab pos="1474788" algn="l"/>
              </a:tabLst>
            </a:pPr>
            <a:r>
              <a:rPr lang="en-US" sz="2000" dirty="0" smtClean="0"/>
              <a:t>	2000</a:t>
            </a:r>
            <a:r>
              <a:rPr lang="en-US" sz="2000" dirty="0"/>
              <a:t>	Automotive Service Technicians and Mechanics</a:t>
            </a:r>
          </a:p>
          <a:p>
            <a:pPr marL="0" indent="0">
              <a:buNone/>
              <a:tabLst>
                <a:tab pos="1306513" algn="r"/>
                <a:tab pos="1474788" algn="l"/>
              </a:tabLst>
            </a:pPr>
            <a:r>
              <a:rPr lang="en-US" sz="2000" dirty="0" smtClean="0"/>
              <a:t>	1910</a:t>
            </a:r>
            <a:r>
              <a:rPr lang="en-US" sz="2000" dirty="0"/>
              <a:t>	Hairdressers, Hairstylists, and Cosmetologists</a:t>
            </a:r>
          </a:p>
          <a:p>
            <a:pPr marL="0" indent="0">
              <a:buNone/>
              <a:tabLst>
                <a:tab pos="1306513" algn="r"/>
                <a:tab pos="1474788" algn="l"/>
              </a:tabLst>
            </a:pPr>
            <a:r>
              <a:rPr lang="en-US" sz="2000" dirty="0" smtClean="0"/>
              <a:t>	1050</a:t>
            </a:r>
            <a:r>
              <a:rPr lang="en-US" sz="2000" dirty="0"/>
              <a:t>	Health Technologists and Technicians, All Other</a:t>
            </a:r>
          </a:p>
          <a:p>
            <a:pPr marL="0" indent="0">
              <a:buNone/>
              <a:tabLst>
                <a:tab pos="1306513" algn="r"/>
                <a:tab pos="1474788" algn="l"/>
              </a:tabLst>
            </a:pPr>
            <a:r>
              <a:rPr lang="en-US" sz="2000" dirty="0" smtClean="0"/>
              <a:t>	1010</a:t>
            </a:r>
            <a:r>
              <a:rPr lang="en-US" sz="2000" dirty="0"/>
              <a:t>	Surgical Technologists</a:t>
            </a:r>
          </a:p>
          <a:p>
            <a:pPr marL="0" indent="0">
              <a:buNone/>
              <a:tabLst>
                <a:tab pos="1306513" algn="r"/>
                <a:tab pos="1474788" algn="l"/>
              </a:tabLst>
            </a:pPr>
            <a:r>
              <a:rPr lang="en-US" sz="2000" dirty="0" smtClean="0"/>
              <a:t>	910</a:t>
            </a:r>
            <a:r>
              <a:rPr lang="en-US" sz="2000" dirty="0"/>
              <a:t>	Massage Therapists</a:t>
            </a:r>
          </a:p>
          <a:p>
            <a:pPr marL="0" indent="0">
              <a:buNone/>
              <a:tabLst>
                <a:tab pos="1306513" algn="r"/>
                <a:tab pos="1474788" algn="l"/>
              </a:tabLst>
            </a:pPr>
            <a:r>
              <a:rPr lang="en-US" sz="2000" dirty="0" smtClean="0"/>
              <a:t>	680</a:t>
            </a:r>
            <a:r>
              <a:rPr lang="en-US" sz="2000" dirty="0"/>
              <a:t>	Fitness Trainers and Aerobics Instructors</a:t>
            </a:r>
          </a:p>
          <a:p>
            <a:pPr marL="0" indent="0">
              <a:buNone/>
              <a:tabLst>
                <a:tab pos="1306513" algn="r"/>
                <a:tab pos="1474788" algn="l"/>
              </a:tabLst>
            </a:pPr>
            <a:r>
              <a:rPr lang="en-US" sz="2000" dirty="0" smtClean="0"/>
              <a:t>	660</a:t>
            </a:r>
            <a:r>
              <a:rPr lang="en-US" sz="2000" dirty="0"/>
              <a:t>	Bus and Truck Mechanics and Diesel Engine Specialists</a:t>
            </a:r>
          </a:p>
          <a:p>
            <a:pPr marL="0" indent="0">
              <a:buNone/>
              <a:tabLst>
                <a:tab pos="1306513" algn="r"/>
                <a:tab pos="1474788" algn="l"/>
              </a:tabLst>
            </a:pPr>
            <a:r>
              <a:rPr lang="en-US" sz="2000" dirty="0" smtClean="0"/>
              <a:t>	570</a:t>
            </a:r>
            <a:r>
              <a:rPr lang="en-US" sz="2000" dirty="0"/>
              <a:t>	Mobile Heavy Equipment Mechanics, Except Engines</a:t>
            </a:r>
          </a:p>
          <a:p>
            <a:pPr marL="0" indent="0">
              <a:buNone/>
              <a:tabLst>
                <a:tab pos="1306513" algn="r"/>
                <a:tab pos="1474788" algn="l"/>
              </a:tabLst>
            </a:pPr>
            <a:r>
              <a:rPr lang="en-US" sz="2000" dirty="0" smtClean="0"/>
              <a:t>	450</a:t>
            </a:r>
            <a:r>
              <a:rPr lang="en-US" sz="2000" dirty="0"/>
              <a:t>	Aircraft Mechanics and Service Technicians</a:t>
            </a:r>
          </a:p>
          <a:p>
            <a:pPr marL="0" indent="0">
              <a:buNone/>
              <a:tabLst>
                <a:tab pos="1306513" algn="r"/>
                <a:tab pos="1474788" algn="l"/>
              </a:tabLst>
            </a:pPr>
            <a:r>
              <a:rPr lang="en-US" sz="2000" dirty="0" smtClean="0"/>
              <a:t>	390</a:t>
            </a:r>
            <a:r>
              <a:rPr lang="en-US" sz="2000" dirty="0"/>
              <a:t>	Security and Fire Alarm Systems Installers</a:t>
            </a:r>
          </a:p>
          <a:p>
            <a:pPr marL="0" indent="0">
              <a:buNone/>
              <a:tabLst>
                <a:tab pos="1306513" algn="r"/>
                <a:tab pos="1474788" algn="l"/>
              </a:tabLst>
            </a:pPr>
            <a:r>
              <a:rPr lang="en-US" sz="2000" dirty="0" smtClean="0"/>
              <a:t>	210</a:t>
            </a:r>
            <a:r>
              <a:rPr lang="en-US" sz="2000" dirty="0"/>
              <a:t>	Healthcare Practitioners and Technical Workers, All Other</a:t>
            </a:r>
          </a:p>
          <a:p>
            <a:pPr marL="0" indent="0">
              <a:buNone/>
              <a:tabLst>
                <a:tab pos="1306513" algn="r"/>
                <a:tab pos="1474788" algn="l"/>
              </a:tabLst>
            </a:pPr>
            <a:r>
              <a:rPr lang="en-US" sz="2000" dirty="0" smtClean="0"/>
              <a:t>	210</a:t>
            </a:r>
            <a:r>
              <a:rPr lang="en-US" sz="2000" dirty="0"/>
              <a:t>	Medical Transcriptionists</a:t>
            </a:r>
          </a:p>
          <a:p>
            <a:pPr marL="0" indent="0">
              <a:buNone/>
              <a:tabLst>
                <a:tab pos="1306513" algn="r"/>
                <a:tab pos="1474788" algn="l"/>
              </a:tabLst>
            </a:pPr>
            <a:r>
              <a:rPr lang="en-US" sz="2000" dirty="0" smtClean="0"/>
              <a:t>	200</a:t>
            </a:r>
            <a:r>
              <a:rPr lang="en-US" sz="2000" dirty="0"/>
              <a:t>	Computer, Automated Teller, and Office Machine Repairers</a:t>
            </a:r>
          </a:p>
          <a:p>
            <a:pPr marL="0" indent="0">
              <a:buNone/>
              <a:tabLst>
                <a:tab pos="1306513" algn="r"/>
                <a:tab pos="1474788" algn="l"/>
              </a:tabLst>
            </a:pPr>
            <a:r>
              <a:rPr lang="en-US" sz="2000" dirty="0" smtClean="0"/>
              <a:t>	190</a:t>
            </a:r>
            <a:r>
              <a:rPr lang="en-US" sz="2000" dirty="0"/>
              <a:t>	Appraisers and Assessors of Real Estate</a:t>
            </a:r>
          </a:p>
          <a:p>
            <a:pPr marL="0" indent="0">
              <a:buNone/>
              <a:tabLst>
                <a:tab pos="1306513" algn="r"/>
                <a:tab pos="1474788" algn="l"/>
              </a:tabLst>
            </a:pPr>
            <a:r>
              <a:rPr lang="en-US" sz="2000" dirty="0" smtClean="0"/>
              <a:t>	160</a:t>
            </a:r>
            <a:r>
              <a:rPr lang="en-US" sz="2000" dirty="0"/>
              <a:t>	Architectural and Civil Drafters</a:t>
            </a:r>
          </a:p>
          <a:p>
            <a:pPr marL="0" indent="0">
              <a:buNone/>
              <a:tabLst>
                <a:tab pos="1306513" algn="r"/>
                <a:tab pos="1474788" algn="l"/>
              </a:tabLst>
            </a:pPr>
            <a:r>
              <a:rPr lang="en-US" sz="2000" dirty="0" smtClean="0"/>
              <a:t>	160</a:t>
            </a:r>
            <a:r>
              <a:rPr lang="en-US" sz="2000" dirty="0"/>
              <a:t>	Barbers</a:t>
            </a:r>
          </a:p>
          <a:p>
            <a:pPr marL="0" indent="0">
              <a:buNone/>
              <a:tabLst>
                <a:tab pos="1306513" algn="r"/>
                <a:tab pos="1474788" algn="l"/>
              </a:tabLst>
            </a:pPr>
            <a:r>
              <a:rPr lang="en-US" sz="2000" dirty="0" smtClean="0"/>
              <a:t>	160</a:t>
            </a:r>
            <a:r>
              <a:rPr lang="en-US" sz="2000" dirty="0"/>
              <a:t>	Skincare Specialists</a:t>
            </a:r>
          </a:p>
          <a:p>
            <a:pPr marL="0" indent="0">
              <a:buNone/>
              <a:tabLst>
                <a:tab pos="1306513" algn="r"/>
                <a:tab pos="1474788" algn="l"/>
              </a:tabLst>
            </a:pPr>
            <a:r>
              <a:rPr lang="en-US" sz="2000" dirty="0" smtClean="0"/>
              <a:t>	140</a:t>
            </a:r>
            <a:r>
              <a:rPr lang="en-US" sz="2000" dirty="0"/>
              <a:t>	Electrical and Electronics Drafters</a:t>
            </a:r>
          </a:p>
          <a:p>
            <a:pPr marL="0" indent="0">
              <a:buNone/>
              <a:tabLst>
                <a:tab pos="1306513" algn="r"/>
                <a:tab pos="1474788" algn="l"/>
              </a:tabLst>
            </a:pPr>
            <a:r>
              <a:rPr lang="en-US" sz="2000" dirty="0" smtClean="0"/>
              <a:t>	140</a:t>
            </a:r>
            <a:r>
              <a:rPr lang="en-US" sz="2000" dirty="0"/>
              <a:t>	Electrical and Electronics Repairers, Commercial and Industrial Equipment</a:t>
            </a:r>
          </a:p>
          <a:p>
            <a:pPr marL="0" indent="0">
              <a:buNone/>
              <a:tabLst>
                <a:tab pos="1306513" algn="r"/>
                <a:tab pos="1474788" algn="l"/>
              </a:tabLst>
            </a:pPr>
            <a:r>
              <a:rPr lang="en-US" sz="2000" dirty="0" smtClean="0"/>
              <a:t>	120</a:t>
            </a:r>
            <a:r>
              <a:rPr lang="en-US" sz="2000" dirty="0"/>
              <a:t>	Manicurists and Pedicurists</a:t>
            </a:r>
          </a:p>
          <a:p>
            <a:pPr marL="0" indent="0">
              <a:buNone/>
              <a:tabLst>
                <a:tab pos="1306513" algn="r"/>
                <a:tab pos="1474788" algn="l"/>
              </a:tabLst>
            </a:pPr>
            <a:r>
              <a:rPr lang="en-US" sz="2000" dirty="0" smtClean="0"/>
              <a:t>	100</a:t>
            </a:r>
            <a:r>
              <a:rPr lang="en-US" sz="2000" dirty="0"/>
              <a:t>	Commercial Pilots</a:t>
            </a:r>
          </a:p>
          <a:p>
            <a:pPr marL="0" indent="0">
              <a:buNone/>
              <a:tabLst>
                <a:tab pos="1306513" algn="r"/>
                <a:tab pos="1474788" algn="l"/>
              </a:tabLst>
            </a:pPr>
            <a:r>
              <a:rPr lang="en-US" sz="2000" dirty="0" smtClean="0"/>
              <a:t>	80</a:t>
            </a:r>
            <a:r>
              <a:rPr lang="en-US" sz="2000" dirty="0"/>
              <a:t>	Legal Secretaries</a:t>
            </a:r>
          </a:p>
          <a:p>
            <a:pPr marL="0" indent="0">
              <a:buNone/>
              <a:tabLst>
                <a:tab pos="1306513" algn="r"/>
                <a:tab pos="1474788" algn="l"/>
              </a:tabLst>
            </a:pPr>
            <a:r>
              <a:rPr lang="en-US" sz="2000" dirty="0" smtClean="0"/>
              <a:t>	70</a:t>
            </a:r>
            <a:r>
              <a:rPr lang="en-US" sz="2000" dirty="0"/>
              <a:t>	Respiratory Therapy Technicians</a:t>
            </a:r>
          </a:p>
          <a:p>
            <a:pPr marL="0" indent="0">
              <a:buNone/>
              <a:tabLst>
                <a:tab pos="1306513" algn="r"/>
                <a:tab pos="1474788" algn="l"/>
              </a:tabLst>
            </a:pPr>
            <a:r>
              <a:rPr lang="en-US" sz="2000" dirty="0" smtClean="0"/>
              <a:t>	60</a:t>
            </a:r>
            <a:r>
              <a:rPr lang="en-US" sz="2000" dirty="0"/>
              <a:t>	Avionics Technicians</a:t>
            </a:r>
          </a:p>
          <a:p>
            <a:pPr marL="0" indent="0">
              <a:buNone/>
              <a:tabLst>
                <a:tab pos="1306513" algn="r"/>
                <a:tab pos="1474788" algn="l"/>
              </a:tabLst>
            </a:pPr>
            <a:r>
              <a:rPr lang="en-US" sz="2000" dirty="0" smtClean="0"/>
              <a:t>	50</a:t>
            </a:r>
            <a:r>
              <a:rPr lang="en-US" sz="2000" dirty="0"/>
              <a:t>	Farm Equipment Mechanics and Service Technicians</a:t>
            </a:r>
          </a:p>
          <a:p>
            <a:pPr marL="0" indent="0">
              <a:buNone/>
              <a:tabLst>
                <a:tab pos="1306513" algn="r"/>
                <a:tab pos="1474788" algn="l"/>
              </a:tabLst>
            </a:pPr>
            <a:r>
              <a:rPr lang="en-US" sz="2000" dirty="0" smtClean="0"/>
              <a:t>	40</a:t>
            </a:r>
            <a:r>
              <a:rPr lang="en-US" sz="2000" dirty="0"/>
              <a:t>	Drafters, All Other</a:t>
            </a:r>
          </a:p>
          <a:p>
            <a:pPr marL="0" indent="0">
              <a:buNone/>
              <a:tabLst>
                <a:tab pos="1306513" algn="r"/>
                <a:tab pos="1474788" algn="l"/>
              </a:tabLst>
            </a:pPr>
            <a:r>
              <a:rPr lang="en-US" sz="2000" dirty="0" smtClean="0"/>
              <a:t>	40</a:t>
            </a:r>
            <a:r>
              <a:rPr lang="en-US" sz="2000" dirty="0"/>
              <a:t>	Occupational Health and Safety Technicians</a:t>
            </a:r>
          </a:p>
          <a:p>
            <a:pPr marL="0" indent="0">
              <a:buNone/>
              <a:tabLst>
                <a:tab pos="1306513" algn="r"/>
                <a:tab pos="1474788" algn="l"/>
              </a:tabLst>
            </a:pPr>
            <a:r>
              <a:rPr lang="en-US" sz="2000" dirty="0" smtClean="0"/>
              <a:t>	20</a:t>
            </a:r>
            <a:r>
              <a:rPr lang="en-US" sz="2000" dirty="0"/>
              <a:t>	Court Reporters</a:t>
            </a:r>
          </a:p>
          <a:p>
            <a:pPr marL="0" indent="0">
              <a:buNone/>
              <a:tabLst>
                <a:tab pos="1306513" algn="r"/>
                <a:tab pos="1474788" algn="l"/>
              </a:tabLst>
            </a:pPr>
            <a:r>
              <a:rPr lang="en-US" sz="2000" dirty="0" smtClean="0"/>
              <a:t>	20</a:t>
            </a:r>
            <a:r>
              <a:rPr lang="en-US" sz="2000" dirty="0"/>
              <a:t>	Gaming Dealers</a:t>
            </a:r>
          </a:p>
          <a:p>
            <a:pPr marL="0" indent="0">
              <a:buNone/>
              <a:tabLst>
                <a:tab pos="1306513" algn="r"/>
                <a:tab pos="1474788" algn="l"/>
              </a:tabLst>
            </a:pPr>
            <a:r>
              <a:rPr lang="en-US" sz="2000" dirty="0" smtClean="0"/>
              <a:t>	10</a:t>
            </a:r>
            <a:r>
              <a:rPr lang="en-US" sz="2000" dirty="0"/>
              <a:t>	Sound Engineering Technicians</a:t>
            </a:r>
          </a:p>
          <a:p>
            <a:pPr marL="0" indent="0">
              <a:buNone/>
              <a:tabLst>
                <a:tab pos="1306513" algn="r"/>
                <a:tab pos="1474788" algn="l"/>
              </a:tabLst>
            </a:pPr>
            <a:r>
              <a:rPr lang="en-US" sz="2000" dirty="0" smtClean="0"/>
              <a:t>	10</a:t>
            </a:r>
            <a:r>
              <a:rPr lang="en-US" sz="2000" dirty="0"/>
              <a:t>	Radio, Cellular, and Tower Equipment Installers and Repairs</a:t>
            </a:r>
          </a:p>
          <a:p>
            <a:pPr marL="0" indent="0">
              <a:buNone/>
              <a:tabLst>
                <a:tab pos="1306513" algn="r"/>
                <a:tab pos="1474788" algn="l"/>
              </a:tabLst>
            </a:pPr>
            <a:r>
              <a:rPr lang="en-US" sz="2000" dirty="0" smtClean="0"/>
              <a:t>	10</a:t>
            </a:r>
            <a:r>
              <a:rPr lang="en-US" sz="2000" dirty="0"/>
              <a:t>	Electrical and Electronics Installers and Repairers, Transportation Equipment</a:t>
            </a:r>
          </a:p>
          <a:p>
            <a:pPr marL="0" indent="0">
              <a:buNone/>
              <a:tabLst>
                <a:tab pos="1306513" algn="r"/>
                <a:tab pos="1474788" algn="l"/>
              </a:tabLst>
            </a:pPr>
            <a:r>
              <a:rPr lang="en-US" sz="2000" dirty="0" smtClean="0"/>
              <a:t>	10</a:t>
            </a:r>
            <a:r>
              <a:rPr lang="en-US" sz="2000" dirty="0"/>
              <a:t>	Electrical and Electronics Repairers, Powerhouse, Substation, and Relay</a:t>
            </a:r>
          </a:p>
          <a:p>
            <a:pPr marL="0" indent="0">
              <a:buNone/>
              <a:tabLst>
                <a:tab pos="1306513" algn="r"/>
                <a:tab pos="1474788" algn="l"/>
              </a:tabLst>
            </a:pPr>
            <a:r>
              <a:rPr lang="en-US" sz="2000" dirty="0" smtClean="0"/>
              <a:t>	0</a:t>
            </a:r>
            <a:r>
              <a:rPr lang="en-US" sz="2000" dirty="0"/>
              <a:t>	Gaming and Sports Book Writers and Runners</a:t>
            </a:r>
          </a:p>
          <a:p>
            <a:pPr marL="0" indent="0">
              <a:buNone/>
              <a:tabLst>
                <a:tab pos="1306513" algn="r"/>
                <a:tab pos="1474788" algn="l"/>
              </a:tabLst>
            </a:pPr>
            <a:r>
              <a:rPr lang="en-US" sz="2000" dirty="0" smtClean="0"/>
              <a:t>	-</a:t>
            </a:r>
            <a:r>
              <a:rPr lang="en-US" sz="2000" dirty="0"/>
              <a:t>10	Electric Motor, Power Tool, and Related Repairers</a:t>
            </a:r>
          </a:p>
          <a:p>
            <a:pPr marL="0" indent="0">
              <a:buNone/>
              <a:tabLst>
                <a:tab pos="1306513" algn="r"/>
                <a:tab pos="1474788" algn="l"/>
              </a:tabLst>
            </a:pPr>
            <a:r>
              <a:rPr lang="en-US" sz="2000" dirty="0" smtClean="0"/>
              <a:t>	-</a:t>
            </a:r>
            <a:r>
              <a:rPr lang="en-US" sz="2000" dirty="0"/>
              <a:t>10	Electronic Equipment Installers and Repairers, Motor Vehicles</a:t>
            </a:r>
          </a:p>
          <a:p>
            <a:pPr marL="0" indent="0">
              <a:buNone/>
              <a:tabLst>
                <a:tab pos="1306513" algn="r"/>
                <a:tab pos="1474788" algn="l"/>
              </a:tabLst>
            </a:pPr>
            <a:r>
              <a:rPr lang="en-US" sz="2000" dirty="0" smtClean="0"/>
              <a:t>	-</a:t>
            </a:r>
            <a:r>
              <a:rPr lang="en-US" sz="2000" dirty="0"/>
              <a:t>20	Embalmers</a:t>
            </a:r>
          </a:p>
          <a:p>
            <a:pPr marL="0" indent="0">
              <a:buNone/>
              <a:tabLst>
                <a:tab pos="1306513" algn="r"/>
                <a:tab pos="1474788" algn="l"/>
              </a:tabLst>
            </a:pPr>
            <a:r>
              <a:rPr lang="en-US" sz="2000" dirty="0" smtClean="0"/>
              <a:t>	-</a:t>
            </a:r>
            <a:r>
              <a:rPr lang="en-US" sz="2000" dirty="0"/>
              <a:t>30	Mechanical Drafters</a:t>
            </a:r>
          </a:p>
          <a:p>
            <a:pPr marL="0" indent="0">
              <a:buNone/>
              <a:tabLst>
                <a:tab pos="1306513" algn="r"/>
                <a:tab pos="1474788" algn="l"/>
              </a:tabLst>
            </a:pPr>
            <a:r>
              <a:rPr lang="en-US" sz="2000" dirty="0" smtClean="0"/>
              <a:t>	-</a:t>
            </a:r>
            <a:r>
              <a:rPr lang="en-US" sz="2000" dirty="0"/>
              <a:t>50	Jewelers and Precious Stone and Metal Workers</a:t>
            </a:r>
          </a:p>
          <a:p>
            <a:pPr marL="0" indent="0">
              <a:buNone/>
              <a:tabLst>
                <a:tab pos="1306513" algn="r"/>
                <a:tab pos="1474788" algn="l"/>
              </a:tabLst>
            </a:pPr>
            <a:r>
              <a:rPr lang="en-US" sz="2000" dirty="0" smtClean="0"/>
              <a:t>	-</a:t>
            </a:r>
            <a:r>
              <a:rPr lang="en-US" sz="2000" dirty="0"/>
              <a:t>70	Electronic Home Entertainment Equipment Installers and Repairers</a:t>
            </a:r>
          </a:p>
          <a:p>
            <a:pPr marL="0" indent="0">
              <a:buNone/>
              <a:tabLst>
                <a:tab pos="1306513" algn="r"/>
                <a:tab pos="1474788" algn="l"/>
              </a:tabLst>
            </a:pPr>
            <a:r>
              <a:rPr lang="en-US" sz="2000" dirty="0" smtClean="0"/>
              <a:t>	-</a:t>
            </a:r>
            <a:r>
              <a:rPr lang="en-US" sz="2000" dirty="0"/>
              <a:t>80	Desktop Publishers</a:t>
            </a:r>
          </a:p>
          <a:p>
            <a:pPr marL="0" indent="0">
              <a:buNone/>
              <a:tabLst>
                <a:tab pos="1306513" algn="r"/>
                <a:tab pos="1474788" algn="l"/>
              </a:tabLst>
            </a:pPr>
            <a:r>
              <a:rPr lang="en-US" sz="2000" dirty="0" smtClean="0"/>
              <a:t>	-</a:t>
            </a:r>
            <a:r>
              <a:rPr lang="en-US" sz="2000" dirty="0"/>
              <a:t>140	Travel Agents</a:t>
            </a:r>
          </a:p>
        </p:txBody>
      </p:sp>
    </p:spTree>
    <p:extLst>
      <p:ext uri="{BB962C8B-B14F-4D97-AF65-F5344CB8AC3E}">
        <p14:creationId xmlns:p14="http://schemas.microsoft.com/office/powerpoint/2010/main" val="74814636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3FB5CEF851A894EBF7DD1FB22F51352" ma:contentTypeVersion="20" ma:contentTypeDescription="Create a new document." ma:contentTypeScope="" ma:versionID="8f3af701f3df8a9c9048a907c74c0ac2">
  <xsd:schema xmlns:xsd="http://www.w3.org/2001/XMLSchema" xmlns:xs="http://www.w3.org/2001/XMLSchema" xmlns:p="http://schemas.microsoft.com/office/2006/metadata/properties" xmlns:ns1="http://schemas.microsoft.com/sharepoint/v3" xmlns:ns2="88203bfa-d4ac-462e-8616-0292cc28843a" xmlns:ns3="f46e81e7-297d-417f-b698-00dff3f07a0e" targetNamespace="http://schemas.microsoft.com/office/2006/metadata/properties" ma:root="true" ma:fieldsID="369e50db597ab9061d2b510d58b9a267" ns1:_="" ns2:_="" ns3:_="">
    <xsd:import namespace="http://schemas.microsoft.com/sharepoint/v3"/>
    <xsd:import namespace="88203bfa-d4ac-462e-8616-0292cc28843a"/>
    <xsd:import namespace="f46e81e7-297d-417f-b698-00dff3f07a0e"/>
    <xsd:element name="properties">
      <xsd:complexType>
        <xsd:sequence>
          <xsd:element name="documentManagement">
            <xsd:complexType>
              <xsd:all>
                <xsd:element ref="ns1:PublishingStartDate" minOccurs="0"/>
                <xsd:element ref="ns1:PublishingExpirationDate" minOccurs="0"/>
                <xsd:element ref="ns2:Departments"/>
                <xsd:element ref="ns2:TaxCatchAll" minOccurs="0"/>
                <xsd:element ref="ns3:mf6adc5d79a94e37ab7ec9b9c48355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8203bfa-d4ac-462e-8616-0292cc28843a" elementFormDefault="qualified">
    <xsd:import namespace="http://schemas.microsoft.com/office/2006/documentManagement/types"/>
    <xsd:import namespace="http://schemas.microsoft.com/office/infopath/2007/PartnerControls"/>
    <xsd:element name="Departments" ma:index="10" ma:displayName="Departments" ma:description="Select the department associated with this document or file. Department selections are based on this organization&#10;http://www.nccommunitycolleges.edu/Personnel/NCCCS_Directory.htm" ma:format="Dropdown" ma:internalName="Departments">
      <xsd:simpleType>
        <xsd:restriction base="dms:Choice">
          <xsd:enumeration value="Administrative and Facility Services"/>
          <xsd:enumeration value="Budgeting and Accounting and State-Level Accounting"/>
          <xsd:enumeration value="Contracts and Grants"/>
          <xsd:enumeration value="Human Resources"/>
          <xsd:enumeration value="Information Services"/>
          <xsd:enumeration value="Legal Affairs"/>
          <xsd:enumeration value="Marketing and Public Affairs"/>
          <xsd:enumeration value="Travel"/>
        </xsd:restriction>
      </xsd:simpleType>
    </xsd:element>
    <xsd:element name="TaxCatchAll" ma:index="11" nillable="true" ma:displayName="Taxonomy Catch All Column" ma:hidden="true" ma:list="{c4007c1c-46bb-42fa-88e6-4247e554f2f5}" ma:internalName="TaxCatchAll" ma:showField="CatchAllData" ma:web="88203bfa-d4ac-462e-8616-0292cc28843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46e81e7-297d-417f-b698-00dff3f07a0e" elementFormDefault="qualified">
    <xsd:import namespace="http://schemas.microsoft.com/office/2006/documentManagement/types"/>
    <xsd:import namespace="http://schemas.microsoft.com/office/infopath/2007/PartnerControls"/>
    <xsd:element name="mf6adc5d79a94e37ab7ec9b9c483552f" ma:index="13" ma:taxonomy="true" ma:internalName="mf6adc5d79a94e37ab7ec9b9c483552f" ma:taxonomyFieldName="Types" ma:displayName="Document Type" ma:indexed="true" ma:readOnly="false" ma:default="" ma:fieldId="{6f6adc5d-79a9-4e37-ab7e-c9b9c483552f}" ma:sspId="ff2c0a30-6022-4a53-931e-4e94d75a6b78" ma:termSetId="e83798e3-13ef-49a2-860b-1634b308a9c4"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f6adc5d79a94e37ab7ec9b9c483552f xmlns="f46e81e7-297d-417f-b698-00dff3f07a0e">
      <Terms xmlns="http://schemas.microsoft.com/office/infopath/2007/PartnerControls">
        <TermInfo xmlns="http://schemas.microsoft.com/office/infopath/2007/PartnerControls">
          <TermName xmlns="http://schemas.microsoft.com/office/infopath/2007/PartnerControls">Template</TermName>
          <TermId xmlns="http://schemas.microsoft.com/office/infopath/2007/PartnerControls">fc194862-fd4a-42aa-9550-b5fd9ecd1cff</TermId>
        </TermInfo>
      </Terms>
    </mf6adc5d79a94e37ab7ec9b9c483552f>
    <Departments xmlns="88203bfa-d4ac-462e-8616-0292cc28843a">Marketing and Public Affairs</Departments>
    <PublishingExpirationDate xmlns="http://schemas.microsoft.com/sharepoint/v3" xsi:nil="true"/>
    <PublishingStartDate xmlns="http://schemas.microsoft.com/sharepoint/v3" xsi:nil="true"/>
    <TaxCatchAll xmlns="88203bfa-d4ac-462e-8616-0292cc28843a">
      <Value>38</Value>
      <Value>34</Value>
    </TaxCatchAll>
  </documentManagement>
</p:properties>
</file>

<file path=customXml/itemProps1.xml><?xml version="1.0" encoding="utf-8"?>
<ds:datastoreItem xmlns:ds="http://schemas.openxmlformats.org/officeDocument/2006/customXml" ds:itemID="{F4C27CC1-3EE5-40B7-B2E3-EB81E1651D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8203bfa-d4ac-462e-8616-0292cc28843a"/>
    <ds:schemaRef ds:uri="f46e81e7-297d-417f-b698-00dff3f07a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2B2E925-8E2E-4675-A322-811AC5A54530}">
  <ds:schemaRefs>
    <ds:schemaRef ds:uri="http://schemas.microsoft.com/sharepoint/v3/contenttype/forms"/>
  </ds:schemaRefs>
</ds:datastoreItem>
</file>

<file path=customXml/itemProps3.xml><?xml version="1.0" encoding="utf-8"?>
<ds:datastoreItem xmlns:ds="http://schemas.openxmlformats.org/officeDocument/2006/customXml" ds:itemID="{459EDD1A-F66B-4A90-8803-6512E3CBFB2F}">
  <ds:schemaRefs>
    <ds:schemaRef ds:uri="http://purl.org/dc/dcmitype/"/>
    <ds:schemaRef ds:uri="http://purl.org/dc/terms/"/>
    <ds:schemaRef ds:uri="http://schemas.microsoft.com/office/2006/documentManagement/types"/>
    <ds:schemaRef ds:uri="http://schemas.microsoft.com/office/infopath/2007/PartnerControls"/>
    <ds:schemaRef ds:uri="http://schemas.microsoft.com/office/2006/metadata/properties"/>
    <ds:schemaRef ds:uri="http://www.w3.org/XML/1998/namespace"/>
    <ds:schemaRef ds:uri="88203bfa-d4ac-462e-8616-0292cc28843a"/>
    <ds:schemaRef ds:uri="f46e81e7-297d-417f-b698-00dff3f07a0e"/>
    <ds:schemaRef ds:uri="http://schemas.microsoft.com/sharepoint/v3"/>
    <ds:schemaRef ds:uri="http://schemas.openxmlformats.org/package/2006/metadata/core-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3783</TotalTime>
  <Words>7345</Words>
  <Application>Microsoft Office PowerPoint</Application>
  <PresentationFormat>On-screen Show (4:3)</PresentationFormat>
  <Paragraphs>2270</Paragraphs>
  <Slides>65</Slides>
  <Notes>64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65</vt:i4>
      </vt:variant>
    </vt:vector>
  </HeadingPairs>
  <TitlesOfParts>
    <vt:vector size="74" baseType="lpstr">
      <vt:lpstr>Arial</vt:lpstr>
      <vt:lpstr>Calibri</vt:lpstr>
      <vt:lpstr>Franklin Gothic Medium</vt:lpstr>
      <vt:lpstr>Helvetica Neue</vt:lpstr>
      <vt:lpstr>HG創英角ｺﾞｼｯｸUB</vt:lpstr>
      <vt:lpstr>Times</vt:lpstr>
      <vt:lpstr>Wingdings</vt:lpstr>
      <vt:lpstr>ヒラギノ角ゴ Pro W3</vt:lpstr>
      <vt:lpstr>Office Theme</vt:lpstr>
      <vt:lpstr>Career Information: What it is, and Why it’s Important</vt:lpstr>
      <vt:lpstr>Labor Market Information</vt:lpstr>
      <vt:lpstr>PowerPoint Presentation</vt:lpstr>
      <vt:lpstr>PowerPoint Presentation</vt:lpstr>
      <vt:lpstr>Short OJT Required (Total Change in Positions Projected from 2012 - 2022)</vt:lpstr>
      <vt:lpstr>Moderate OJT Required (Total Change in Positions Projected from 2012 - 2022)</vt:lpstr>
      <vt:lpstr>Long OJT Required (Total Change in Positions Projected from 2012 - 2022)</vt:lpstr>
      <vt:lpstr>Previous Work Experience</vt:lpstr>
      <vt:lpstr>1, 2 year college (Total Change in Positions Projected from 2012 - 2022)</vt:lpstr>
      <vt:lpstr>Associate Degree (Total Change in Positions Projected from 2012 - 2022)</vt:lpstr>
      <vt:lpstr>Bachelor Degree (Total Change in Positions Projected from 2012 - 2022)</vt:lpstr>
      <vt:lpstr>Bachelor Degree plus prior work experience (Total Change in Positions Projected from 2012 - 2022)</vt:lpstr>
      <vt:lpstr>Masters Degree</vt:lpstr>
      <vt:lpstr>Doctorate Degree (Total Change in Positions Projected from 2012 - 2022)</vt:lpstr>
      <vt:lpstr>Professional Degree</vt:lpstr>
      <vt:lpstr>Fastest Growing Occupations in NC (Total Change in Positions Projected from 2012 - 2022)</vt:lpstr>
      <vt:lpstr>Fastest Growing Occupations in NC (Percent Change in Positions Projected from 2012 - 2022)</vt:lpstr>
      <vt:lpstr>Fastest Declining Occupations in NC (Total Change in Positions Projected from 2012 - 2022)</vt:lpstr>
      <vt:lpstr>Short OJT  NC starting salaries - high-projected demand</vt:lpstr>
      <vt:lpstr>Moderate OJT  NC starting salaries - high-projected demand</vt:lpstr>
      <vt:lpstr>Long OJT  NC starting salaries - high-projected demand</vt:lpstr>
      <vt:lpstr>1,2 year Program  NC starting salaries - high-projected demand</vt:lpstr>
      <vt:lpstr>Associate Degree  NC starting salaries - high-projected demand</vt:lpstr>
      <vt:lpstr>Bachelor Degree  NC starting salaries - high-projected demand</vt:lpstr>
      <vt:lpstr>Bachelor plus work experience  NC starting salaries - high-projected demand</vt:lpstr>
      <vt:lpstr>Master Degree  NC starting salaries - high-projected demand</vt:lpstr>
      <vt:lpstr>Professional &amp; Doctorate  NC starting salaries - high-projected demand</vt:lpstr>
      <vt:lpstr>Education Required for All Projected Job Openings 2012-2022</vt:lpstr>
      <vt:lpstr>PowerPoint Presentation</vt:lpstr>
      <vt:lpstr>PowerPoint Presentation</vt:lpstr>
      <vt:lpstr>States with Most New Jobs (Total Change in Positions Projected from 2012 - 2022)</vt:lpstr>
      <vt:lpstr>Motorcycle Mechanics</vt:lpstr>
      <vt:lpstr>Upsetting the Projection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16 Career Clusters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vt:lpstr>
      <vt:lpstr>May 25 @ 10 am</vt:lpstr>
      <vt:lpstr>PowerPoint Presentation</vt:lpstr>
      <vt:lpstr>PowerPoint Presentation</vt:lpstr>
      <vt:lpstr>Thanks for listening!</vt:lpstr>
      <vt:lpstr>PowerPoint Presentation</vt:lpstr>
    </vt:vector>
  </TitlesOfParts>
  <Company>NCCCS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Droessler</dc:title>
  <dc:creator>Chris Droessler</dc:creator>
  <cp:lastModifiedBy>Chris Droessler</cp:lastModifiedBy>
  <cp:revision>344</cp:revision>
  <dcterms:created xsi:type="dcterms:W3CDTF">2009-10-29T12:13:41Z</dcterms:created>
  <dcterms:modified xsi:type="dcterms:W3CDTF">2016-04-28T11:48:27Z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0x010100D3FB5CEF851A894EBF7DD1FB22F51352</vt:lpwstr>
  </property>
  <property fmtid="{D5CDD505-2E9C-101B-9397-08002B2CF9AE}" pid="3" name="Descriptors">
    <vt:lpwstr/>
  </property>
  <property fmtid="{D5CDD505-2E9C-101B-9397-08002B2CF9AE}" pid="4" name="Functions">
    <vt:lpwstr>34;#Branding|6e354d85-bdd8-4cc8-a485-4803f6fdee24</vt:lpwstr>
  </property>
  <property fmtid="{D5CDD505-2E9C-101B-9397-08002B2CF9AE}" pid="5" name="Types">
    <vt:lpwstr>38;#Template|fc194862-fd4a-42aa-9550-b5fd9ecd1cff</vt:lpwstr>
  </property>
  <property fmtid="{D5CDD505-2E9C-101B-9397-08002B2CF9AE}" pid="6" name="Objects">
    <vt:lpwstr/>
  </property>
  <property fmtid="{D5CDD505-2E9C-101B-9397-08002B2CF9AE}" pid="7" name="da5133d6118044a3aaacc66dd229ac83">
    <vt:lpwstr>Branding|6e354d85-bdd8-4cc8-a485-4803f6fdee24</vt:lpwstr>
  </property>
</Properties>
</file>