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134"/>
  </p:notesMasterIdLst>
  <p:handoutMasterIdLst>
    <p:handoutMasterId r:id="rId135"/>
  </p:handoutMasterIdLst>
  <p:sldIdLst>
    <p:sldId id="256" r:id="rId5"/>
    <p:sldId id="358" r:id="rId6"/>
    <p:sldId id="266" r:id="rId7"/>
    <p:sldId id="304" r:id="rId8"/>
    <p:sldId id="305" r:id="rId9"/>
    <p:sldId id="387" r:id="rId10"/>
    <p:sldId id="269" r:id="rId11"/>
    <p:sldId id="377" r:id="rId12"/>
    <p:sldId id="257" r:id="rId13"/>
    <p:sldId id="265" r:id="rId14"/>
    <p:sldId id="309" r:id="rId15"/>
    <p:sldId id="792" r:id="rId16"/>
    <p:sldId id="267" r:id="rId17"/>
    <p:sldId id="797" r:id="rId18"/>
    <p:sldId id="800" r:id="rId19"/>
    <p:sldId id="799" r:id="rId20"/>
    <p:sldId id="801" r:id="rId21"/>
    <p:sldId id="272" r:id="rId22"/>
    <p:sldId id="359" r:id="rId23"/>
    <p:sldId id="268" r:id="rId24"/>
    <p:sldId id="308" r:id="rId25"/>
    <p:sldId id="833" r:id="rId26"/>
    <p:sldId id="311" r:id="rId27"/>
    <p:sldId id="290" r:id="rId28"/>
    <p:sldId id="349" r:id="rId29"/>
    <p:sldId id="258" r:id="rId30"/>
    <p:sldId id="722" r:id="rId31"/>
    <p:sldId id="259" r:id="rId32"/>
    <p:sldId id="823" r:id="rId33"/>
    <p:sldId id="720" r:id="rId34"/>
    <p:sldId id="282" r:id="rId35"/>
    <p:sldId id="283" r:id="rId36"/>
    <p:sldId id="719" r:id="rId37"/>
    <p:sldId id="262" r:id="rId38"/>
    <p:sldId id="264" r:id="rId39"/>
    <p:sldId id="809" r:id="rId40"/>
    <p:sldId id="810" r:id="rId41"/>
    <p:sldId id="811" r:id="rId42"/>
    <p:sldId id="734" r:id="rId43"/>
    <p:sldId id="708" r:id="rId44"/>
    <p:sldId id="796" r:id="rId45"/>
    <p:sldId id="724" r:id="rId46"/>
    <p:sldId id="813" r:id="rId47"/>
    <p:sldId id="814" r:id="rId48"/>
    <p:sldId id="775" r:id="rId49"/>
    <p:sldId id="783" r:id="rId50"/>
    <p:sldId id="824" r:id="rId51"/>
    <p:sldId id="330" r:id="rId52"/>
    <p:sldId id="331" r:id="rId53"/>
    <p:sldId id="378" r:id="rId54"/>
    <p:sldId id="558" r:id="rId55"/>
    <p:sldId id="405" r:id="rId56"/>
    <p:sldId id="292" r:id="rId57"/>
    <p:sldId id="293" r:id="rId58"/>
    <p:sldId id="333" r:id="rId59"/>
    <p:sldId id="559" r:id="rId60"/>
    <p:sldId id="560" r:id="rId61"/>
    <p:sldId id="553" r:id="rId62"/>
    <p:sldId id="554" r:id="rId63"/>
    <p:sldId id="778" r:id="rId64"/>
    <p:sldId id="779" r:id="rId65"/>
    <p:sldId id="780" r:id="rId66"/>
    <p:sldId id="555" r:id="rId67"/>
    <p:sldId id="556" r:id="rId68"/>
    <p:sldId id="557" r:id="rId69"/>
    <p:sldId id="561" r:id="rId70"/>
    <p:sldId id="781" r:id="rId71"/>
    <p:sldId id="562" r:id="rId72"/>
    <p:sldId id="825" r:id="rId73"/>
    <p:sldId id="782" r:id="rId74"/>
    <p:sldId id="563" r:id="rId75"/>
    <p:sldId id="564" r:id="rId76"/>
    <p:sldId id="829" r:id="rId77"/>
    <p:sldId id="565" r:id="rId78"/>
    <p:sldId id="786" r:id="rId79"/>
    <p:sldId id="566" r:id="rId80"/>
    <p:sldId id="787" r:id="rId81"/>
    <p:sldId id="826" r:id="rId82"/>
    <p:sldId id="831" r:id="rId83"/>
    <p:sldId id="832" r:id="rId84"/>
    <p:sldId id="784" r:id="rId85"/>
    <p:sldId id="335" r:id="rId86"/>
    <p:sldId id="288" r:id="rId87"/>
    <p:sldId id="818" r:id="rId88"/>
    <p:sldId id="819" r:id="rId89"/>
    <p:sldId id="820" r:id="rId90"/>
    <p:sldId id="341" r:id="rId91"/>
    <p:sldId id="362" r:id="rId92"/>
    <p:sldId id="273" r:id="rId93"/>
    <p:sldId id="344" r:id="rId94"/>
    <p:sldId id="339" r:id="rId95"/>
    <p:sldId id="834" r:id="rId96"/>
    <p:sldId id="346" r:id="rId97"/>
    <p:sldId id="365" r:id="rId98"/>
    <p:sldId id="830" r:id="rId99"/>
    <p:sldId id="815" r:id="rId100"/>
    <p:sldId id="816" r:id="rId101"/>
    <p:sldId id="347" r:id="rId102"/>
    <p:sldId id="336" r:id="rId103"/>
    <p:sldId id="812" r:id="rId104"/>
    <p:sldId id="793" r:id="rId105"/>
    <p:sldId id="287" r:id="rId106"/>
    <p:sldId id="785" r:id="rId107"/>
    <p:sldId id="390" r:id="rId108"/>
    <p:sldId id="352" r:id="rId109"/>
    <p:sldId id="790" r:id="rId110"/>
    <p:sldId id="791" r:id="rId111"/>
    <p:sldId id="353" r:id="rId112"/>
    <p:sldId id="354" r:id="rId113"/>
    <p:sldId id="828" r:id="rId114"/>
    <p:sldId id="356" r:id="rId115"/>
    <p:sldId id="350" r:id="rId116"/>
    <p:sldId id="770" r:id="rId117"/>
    <p:sldId id="294" r:id="rId118"/>
    <p:sldId id="296" r:id="rId119"/>
    <p:sldId id="297" r:id="rId120"/>
    <p:sldId id="298" r:id="rId121"/>
    <p:sldId id="299" r:id="rId122"/>
    <p:sldId id="300" r:id="rId123"/>
    <p:sldId id="367" r:id="rId124"/>
    <p:sldId id="302" r:id="rId125"/>
    <p:sldId id="370" r:id="rId126"/>
    <p:sldId id="371" r:id="rId127"/>
    <p:sldId id="374" r:id="rId128"/>
    <p:sldId id="375" r:id="rId129"/>
    <p:sldId id="402" r:id="rId130"/>
    <p:sldId id="260" r:id="rId131"/>
    <p:sldId id="572" r:id="rId132"/>
    <p:sldId id="774" r:id="rId133"/>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67"/>
    <a:srgbClr val="EEB111"/>
    <a:srgbClr val="0531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2E5AF1-EA2C-41F2-AF48-1A300056DBC1}" v="2319" dt="2022-04-11T15:43:48.353"/>
    <p1510:client id="{F267C35B-4908-6199-7209-B82D879462BA}" v="2" dt="2022-04-11T14:46:36.5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11" autoAdjust="0"/>
    <p:restoredTop sz="77343"/>
  </p:normalViewPr>
  <p:slideViewPr>
    <p:cSldViewPr snapToGrid="0">
      <p:cViewPr varScale="1">
        <p:scale>
          <a:sx n="58" d="100"/>
          <a:sy n="58" d="100"/>
        </p:scale>
        <p:origin x="58" y="47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7771"/>
    </p:cViewPr>
  </p:sorterViewPr>
  <p:notesViewPr>
    <p:cSldViewPr snapToGrid="0">
      <p:cViewPr varScale="1">
        <p:scale>
          <a:sx n="92" d="100"/>
          <a:sy n="92" d="100"/>
        </p:scale>
        <p:origin x="3606"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38" Type="http://schemas.openxmlformats.org/officeDocument/2006/relationships/theme" Target="theme/theme1.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notesMaster" Target="notesMasters/notesMaster1.xml"/><Relationship Id="rId13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slide" Target="slides/slide120.xml"/><Relationship Id="rId129" Type="http://schemas.openxmlformats.org/officeDocument/2006/relationships/slide" Target="slides/slide125.xml"/><Relationship Id="rId13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32" Type="http://schemas.openxmlformats.org/officeDocument/2006/relationships/slide" Target="slides/slide128.xml"/><Relationship Id="rId14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slide" Target="slides/slide126.xml"/><Relationship Id="rId135"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presProps" Target="pres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E9B6F52-CC10-4425-9195-EDF28B435798}" type="datetimeFigureOut">
              <a:rPr lang="en-US" smtClean="0"/>
              <a:t>4/11/2022</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A111C28-737F-4457-9FE5-6826B7F3293B}" type="slidenum">
              <a:rPr lang="en-US" smtClean="0"/>
              <a:t>‹#›</a:t>
            </a:fld>
            <a:endParaRPr lang="en-US"/>
          </a:p>
        </p:txBody>
      </p:sp>
    </p:spTree>
    <p:extLst>
      <p:ext uri="{BB962C8B-B14F-4D97-AF65-F5344CB8AC3E}">
        <p14:creationId xmlns:p14="http://schemas.microsoft.com/office/powerpoint/2010/main" val="2834446528"/>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3-20T11:32:55.893"/>
    </inkml:context>
    <inkml:brush xml:id="br0">
      <inkml:brushProperty name="width" value="0.1" units="cm"/>
      <inkml:brushProperty name="height" value="0.1" units="cm"/>
      <inkml:brushProperty name="color" value="#FF0066"/>
    </inkml:brush>
  </inkml:definitions>
  <inkml:trace contextRef="#ctx0" brushRef="#br0">2150 345 7090,'-21'7'1143,"-1"3"1,2-1-1,-1 2 1,2 0 0,-9 9-1144,-6 1 332,-10 6-204,3 2 0,0 1 0,2 3 0,2 0 0,-22 28-128,59-61 0,-38 41-74,-1-1-1,-7-1 75,-73 60-156,94-77 146,0 2 0,2-1 1,-1 6 9,12-16-6,-42 49 9,11-7 36,5-10 91,-5 1-130,-24 25 184,46-44-12,-20 25-172,32-35 39,0-2 0,1 1-1,1-1 1,-1 3 0,2-2-39,-17 66 80,3-1 0,3 2 0,1 29-80,9-23-13,2 37 13,5-98-7,-3 352-11,3-333 20,4 198 25,-4 199 3,-18-134-52,12-245 28,-3 37-7,-5 149 34,14-200-29,2 87-4,5-55-2,3 74 27,-3 56 51,-4-186-69,1 2 0,5 21-7,20 57 7,-6-29 12,-11-37 30,0 0 0,5 5-49,15 34 115,3 29-115,19 82 32,-40-138-32,6 4 0,-7-19 0,11 26 0,0 36 3,-11-46 10,3 2-13,96 277 136,-80-214 114,7 53-250,-11-40 110,13 91 56,-28-140-109,36 304 272,-32-161 7,30 234 279,-43-437-628,1-1 0,1 0-1,3 0 1,-1 0 0,1-2-1,8 16 14,71 137-105,-78-154 96,-2 2 0,1-2 0,1 16 9,-3-10 35,-3 1 0,2 23-35,-3 56 106,-2-67-64,3 218 356,-2-215-341,2-2-1,2 1 1,11 34-57,-10-47-8,2-1 0,10 21 8,-14-35-13,2 1 0,-1-2 0,2 2-1,0-3 1,0 2 0,3 0 13,-1-3-9,-2-2 0,3 1-1,-2 1 1,4-3 0,-4 1 0,10 2 9,3 4-12,-5-4 8,0 0-1,0-1 1,0 0-1,2-1 1,13 3 4,1-1-7,0-2 0,1-2 0,-1-1 0,1 0 0,4-3 7,-11-1 10,28 1 10,1-2 1,50-8-21,143-27 36,-242 34-37,22-2-24,19 0 25,46 7 5,-26 1-23,47 0-7,27 0 9,78 6 51,-149-5-30,33-2 2,75-9-7,-173 6 1,45-4 16,-1 0 0,45-14-17,-73 14-1,58-11-14,21 3 22,7-6-14,-51 14 18,17 1-11,44-2 13,46-20 7,-83 10 8,50 1-28,-70 12 14,2 0-1,-2 5 0,4 0-13,29 12-4,-49-8 3,230 32 29,-155-21 1,35-2-29,303-8 4,-256-10 46,128-1 68,-160 8 4,5-8-37,29 14 5,-69-3-50,41-1-35,-7 2 27,5 2 31,225 35 84,-278-30-110,41 7 72,15 9-109,89 34 71,-37-9 18,-14-7 15,92 19 133,28 27 185,-165-44-131,-106-34-106,3-1 1,-1-4 0,44 3-186,-7-9 246,0-6 0,92-9-246,-63 0 156,115-11 48,-161 11-189,-20-1 9,15 0-24,33-18 75,24-11-75,-132 37 2,147-49 42,70-34-44,-170 61-4,1-1 0,0-2 0,3-7 4,169-121-22,-221 151 22,241-195 73,-179 140 62,-5 0-1,50-62-134,-5-14 171,-79 101-136,49-64 53,-21 16 67,12-33-155,-21 34 51,-36 61-39,16-25 70,11-29-82,-19 25 63,1-3-63,-4 5 25,41-99 33,-25 48 21,7-44-79,14-104 35,-44 192-23</inkml:trace>
  <inkml:trace contextRef="#ctx0" brushRef="#br0" timeOffset="1">14226 7320 22320,'6'-50'12,"6"-123"-12,-10-219 31,-2 315-25,-20-352 4</inkml:trace>
  <inkml:trace contextRef="#ctx0" brushRef="#br0" timeOffset="-1">14225 6192 22380,'-4'-100'3,"-29"-129"89,-21-60-92,0 64 2,-27-62-2,20 121-93,-37-62 93,-10-22-78,-134-385-13,141 366 76,-31-78-35,29 81 34,-39-108 13,90 259-38,-5-1 41,11 24-20,37 76 17,-34-73-23,2-1-1,3-13 27,-35-122-27,39 114-2,16 61 23,-3 1 1,-1 0-1,-3 2 0,-12-15 6,-46-75 335,-38-97-335,94 178 40,-2 1-1,-4 3 1,-38-47-40,31 48 2,-4 5 0,-17-17-2,42 44 0,-3 2 0,-19-15 0,-16-3 6,23 14-2,7 6-1,7 0 0,-4 3-1,-2-2-2,3 4 1,-1 2 0,-6 0-1,1-3 1,-41-12 4,21 5 17,-1 3 0,-16-3-22,-14 4 33,1 2-1,-2 4 0,0 3 1,-3 3-33,-156 14 29,-160 28-29,81-2 4,254-29-5,-198 23 10,-97 24 35,215-30-10,70-14-14,-300 47 40,196-37-42,-17-6-18,129-14 18,-55-6-18,-59-15 15,87 10-6,-21-4-4,-72-7-16,110 14 6,-149-13-12,76-2 10,-11-6 7,-150-47-27,298 71 27,-497-102 13,301 70 10,-98-1-23,128 25-9,-647-48-24,221 28 31,57 15 25,461 14-24,-127 1-10,3 9 0,-2 9 1,-7 9 10,15 11-4,185-35 4,-147 28-30,-75 26 30,49 6-285,1 6-1,-54 34 286,-139 73-1323,205-90 203,33-2-305,143-80 1383,-135 86-1713,109-69 1048,3 2 0,0 1 1,-16 19 706,-1 11-2965,-20 29 2965,64-82-7,-98 139-2852,70-89 1301,-12 31 1558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3-20T11:29:38.167"/>
    </inkml:context>
    <inkml:brush xml:id="br0">
      <inkml:brushProperty name="width" value="0.1" units="cm"/>
      <inkml:brushProperty name="height" value="0.1" units="cm"/>
      <inkml:brushProperty name="color" value="#FF0066"/>
    </inkml:brush>
  </inkml:definitions>
  <inkml:trace contextRef="#ctx0" brushRef="#br0">34 435 7434,'-7'-6'4360,"0"-3"-2953,3 3-1005,0 4-145,4 2-255,0 0 0,0 0 0,0 0 1,0 0-1,0 0 0,0 0 0,0 0 0,-1-1 0,1 1 0,0 0 0,0 0 0,0 0 0,-1 0 0,1 0 0,0 0 0,0 0 0,0 0 0,0 0 0,0 0 0,-1-1 0,1 1 0,0 0 0,0 0 0,0 0 0,0-1 0,0 1 0,0 0 0,0 0 0,0-1 0,0 1 0,0 0 0,0 0 0,0 0 1,0 0-1,0 0 0,0 0 0,0 0 0,0-1-2,0 1 5,0-1 0,0 1 0,0-1 0,0 1 0,0 0 0,0-1 0,0 1 0,-1-1 0,1 1 0,0-1 0,-1 1 0,1 0 0,0 0 0,-1 0 0,1-1 0,0 1-5,-1-1 72,1 1 1,-1-1-1,1 1 0,-1 0 1,1-1-1,0 1 0,0-1 0,0 1 1,-1-1-1,1 1 0,0 0 1,0-1-1,-1 0 0,1 1 1,0-1-1,0 1 0,0-1-72,0 0 109,0 0 107,3-1-17,11-2-68,0 1 0,-1 0-1,5 0-130,4 0 307,6-3-307,3-1 258,-14 4 79,11-5-337,14-8 319,6 2-21,-27 8-86,12-6-212,-22 8 45,35-14 192,3 1-237,7-1 68,-1-3 0,0-1 0,8-8-68,-35 15 11,-5 2-4,0 2 1,1 0-1,1 1-7,36-7 22,-10 2 34,27-5 132,-48 7-114,-18 9-45,-6 2-24,-1 1 0,-1-1-1,1 0 1,-1 0 0,1 0 0,-1-1-1,1 0 1,-1 0 0,0 0-1,1-1-4,-5 3 3,0 1-1,0-1 0,1 1 1,-1 0-1,0-1 0,1 1 1,-1-1-1,0 1 1,1-1-1,-1 1 0,0 0 1,0-1-1,0 0 0,0 1 1,0-1-1,0 1 0,0-1 1,0 1-1,0-1 0,0 0 1,0 1-1,0-1-2,0 1 0,0 1 0,0-1 0,0 0 0,0 0 0,0 0 0,0 0 0,0 0 0,0 0 0,0 0 0,0 0 0,0 0 0,-1 0 0,1 0 0,0 0 0,0 0 0,0 0 0,0 0 0,0 0 0,0 0 0,0 0 0,0 0 0,-1 0 0,1 0 0,0 0 0,0 0 0,0 0 0,0 0 0,0 0 0,0 0 0,0 0 0,-1 0 0,1 0 0,0 0 0,0 0 0,0 0 0,0 0 0,0 0 0,0 0 0,0 0 0,0 0 0,0 0 0,0 0 0,0 0 0,0 0 0,0 0 0,0 0 0,0 0 0,0 0 0,0 0 0,0 0 0,0 0 0,-1 0 0,1 0 0,0 0 0,0-1 0,0 1 0,0 0 0,0 0 0,0 0 0,0 0 0,0 0 0,0 0 0,0 0 0,0-1 0,0 1 0,0 0 0,0 0 0,0 0 0,0 0 0,-3 15-364,2-12 237,0 0 0,1 0 1,0-1-1,-2 1 0,1 0 0,1 0 0,-2-1 1,1 1-1,-2 1 127,-9 11-805,8-9 274,-1-1-1,1 1 1,-1 3 531,-32 57-3443,26-51 2727</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3-20T11:29:38.894"/>
    </inkml:context>
    <inkml:brush xml:id="br0">
      <inkml:brushProperty name="width" value="0.1" units="cm"/>
      <inkml:brushProperty name="height" value="0.1" units="cm"/>
      <inkml:brushProperty name="color" value="#FF0066"/>
    </inkml:brush>
  </inkml:definitions>
  <inkml:trace contextRef="#ctx0" brushRef="#br0">90 1 9234,'-11'5'2758,"10"-5"-2697,1 0 0,0 1 0,0-1 0,-1 1 0,1-1-1,0 0 1,-1 1 0,1-1 0,-1 0 0,1 1 0,0-1 0,0 1 0,0-1 0,0 1 0,0-1 0,0 0 0,-1 1-1,1-1 1,0 1 0,0 0 0,0-1 0,0 0-61,0 4 340,-1-1 128,-2-1-328,0 2 49,3-3-176,0-1 0,-1 0 1,1 0-1,0 0 0,0 1 0,0-1 0,0 0 0,0 0 0,0 0 0,0 0 0,-1 0 0,1 0 0,0 0 0,-1 0 0,1 0 0,0 0 0,-1 0 1,1 0-1,0 0 0,0 0 0,0 0 0,0 0 0,0 0 0,-1 0 0,1 0 0,0 0 0,-1 0 0,1 0 0,0 0 0,-1 0-13,0 0 60,1 0 106,0 0 70,7 0 162,0 1-1,7 1-397,9 1 223,-6-1-102,19 2 461,5-1-582,-14-3 417,-1-1 0,24-5-417,-6 1 199,-29 3-152,9 0 100,19 0-147,40 3 121,-62-1-161,-21 0 38,0 0 0,0 0 0,1 0 0,-1 0 0,0 0 0,1 0 0,-1 0 0,0 0 0,1 0 0,-1 0-1,0 0 1,0 0 0,0 0 0,0 0 0,1 0 0,-1 0 0,0 0 0,0 0 0,1 0 0,-1 1 0,0-1 0,1 0 0,-1 0 0,0 0 0,0 1 0,0-1 2,3 2-28,0 1-19,-5-2 39,-9 2-12,2 2 35,2-3 22,0 2 0,1-1 1,0 1-1,-1-1 0,1 2 1,-2 1-38,-2 4 97,1-1 0,0 2 0,1 0 0,-6 8-97,1 0 39,-7 10 4,9-10 0,-1 3 51,-1 0 0,-9 9-94,10-16 53,-7 12 132,-2-2 0,-8 7-185,11-12 196,-4 6-196,-4 6 97,3-8-38,2-1 5,-9 12-64,-48 76-1219,62-84 39,12-20 630,1-3 226,0-1 0,0 2 0,1-1 0,-1 0 0,0 4 324,3-7-123,-1 0-1,1 0 1,0 0-1,-1 0 1,1 0-1,0-1 1,0 1-1,0 0 1,0 0-1,0 0 1,0 0-1,0 0 1,0-1-1,1 1 0,-1 0 1,0 0-1,1-1 1,-1 1-1,0 0 1,0 0-1,1-1 1,-1 1-1,1 0 1,0 0-1,-1-1 1,0 1-1,1 0 1,0-1-1,0 1 1,-1-1-1,1 1 0,0-1 1,0 1-1,0 0 124,16 5-1436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02D3CF6-D097-446F-BA20-84B1F837E572}" type="datetimeFigureOut">
              <a:rPr lang="en-US" smtClean="0"/>
              <a:t>4/11/2022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D52D8DC-3CCA-4826-966D-69131461ECBB}" type="slidenum">
              <a:rPr lang="en-US" smtClean="0"/>
              <a:t>‹#›</a:t>
            </a:fld>
            <a:endParaRPr lang="en-US"/>
          </a:p>
        </p:txBody>
      </p:sp>
    </p:spTree>
    <p:extLst>
      <p:ext uri="{BB962C8B-B14F-4D97-AF65-F5344CB8AC3E}">
        <p14:creationId xmlns:p14="http://schemas.microsoft.com/office/powerpoint/2010/main" val="8780096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Perkins 101</a:t>
            </a:r>
          </a:p>
          <a:p>
            <a:r>
              <a:rPr lang="en-US" dirty="0"/>
              <a:t>October 2021</a:t>
            </a:r>
          </a:p>
        </p:txBody>
      </p:sp>
      <p:sp>
        <p:nvSpPr>
          <p:cNvPr id="4" name="Slide Number Placeholder 3"/>
          <p:cNvSpPr>
            <a:spLocks noGrp="1"/>
          </p:cNvSpPr>
          <p:nvPr>
            <p:ph type="sldNum" sz="quarter" idx="10"/>
          </p:nvPr>
        </p:nvSpPr>
        <p:spPr/>
        <p:txBody>
          <a:bodyPr/>
          <a:lstStyle/>
          <a:p>
            <a:fld id="{FB46C6A2-84B9-4F4B-9D29-2CFB53138DBA}" type="slidenum">
              <a:rPr lang="en-US" smtClean="0"/>
              <a:pPr/>
              <a:t>1</a:t>
            </a:fld>
            <a:endParaRPr lang="en-US" dirty="0"/>
          </a:p>
        </p:txBody>
      </p:sp>
      <p:sp>
        <p:nvSpPr>
          <p:cNvPr id="5" name="Date Placeholder 4">
            <a:extLst>
              <a:ext uri="{FF2B5EF4-FFF2-40B4-BE49-F238E27FC236}">
                <a16:creationId xmlns:a16="http://schemas.microsoft.com/office/drawing/2014/main" id="{A31D8B0B-C9D7-2949-8293-D3724C0D45FF}"/>
              </a:ext>
            </a:extLst>
          </p:cNvPr>
          <p:cNvSpPr>
            <a:spLocks noGrp="1"/>
          </p:cNvSpPr>
          <p:nvPr>
            <p:ph type="dt" idx="11"/>
          </p:nvPr>
        </p:nvSpPr>
        <p:spPr/>
        <p:txBody>
          <a:bodyPr/>
          <a:lstStyle/>
          <a:p>
            <a:r>
              <a:rPr lang="en-US"/>
              <a:t>April 18, 2018</a:t>
            </a:r>
          </a:p>
        </p:txBody>
      </p:sp>
      <p:sp>
        <p:nvSpPr>
          <p:cNvPr id="6" name="Footer Placeholder 5">
            <a:extLst>
              <a:ext uri="{FF2B5EF4-FFF2-40B4-BE49-F238E27FC236}">
                <a16:creationId xmlns:a16="http://schemas.microsoft.com/office/drawing/2014/main" id="{3E86EFCB-2417-6E49-9F4D-DD07AE9147D1}"/>
              </a:ext>
            </a:extLst>
          </p:cNvPr>
          <p:cNvSpPr>
            <a:spLocks noGrp="1"/>
          </p:cNvSpPr>
          <p:nvPr>
            <p:ph type="ftr" sz="quarter" idx="12"/>
          </p:nvPr>
        </p:nvSpPr>
        <p:spPr/>
        <p:txBody>
          <a:bodyPr/>
          <a:lstStyle/>
          <a:p>
            <a:r>
              <a:rPr lang="en-US"/>
              <a:t>Perkins 101</a:t>
            </a:r>
          </a:p>
        </p:txBody>
      </p:sp>
    </p:spTree>
    <p:extLst>
      <p:ext uri="{BB962C8B-B14F-4D97-AF65-F5344CB8AC3E}">
        <p14:creationId xmlns:p14="http://schemas.microsoft.com/office/powerpoint/2010/main" val="3587941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r>
              <a:rPr lang="en-US" sz="1400" dirty="0"/>
              <a:t>Graphic from middle school to College </a:t>
            </a:r>
          </a:p>
          <a:p>
            <a:endParaRPr lang="en-US" sz="1400" dirty="0"/>
          </a:p>
          <a:p>
            <a:r>
              <a:rPr lang="en-US" sz="1400" dirty="0"/>
              <a:t>WBL Foundation in Engaging Employers and Companies in the classroom and beyond. </a:t>
            </a:r>
          </a:p>
          <a:p>
            <a:endParaRPr lang="en-US" sz="1400" dirty="0"/>
          </a:p>
          <a:p>
            <a:r>
              <a:rPr lang="en-US" sz="1400" dirty="0"/>
              <a:t>Career Fairs, Tours, Mentors, Day in Industry </a:t>
            </a:r>
          </a:p>
          <a:p>
            <a:endParaRPr lang="en-US" sz="1400" dirty="0"/>
          </a:p>
          <a:p>
            <a:r>
              <a:rPr lang="en-US" sz="1400" dirty="0"/>
              <a:t>Co –p, Internships, </a:t>
            </a:r>
          </a:p>
          <a:p>
            <a:endParaRPr lang="en-US" sz="1400" dirty="0"/>
          </a:p>
          <a:p>
            <a:r>
              <a:rPr lang="en-US" sz="1400" dirty="0"/>
              <a:t>WBL 120,   even Apprenticeship.  </a:t>
            </a:r>
          </a:p>
          <a:p>
            <a:pPr>
              <a:spcBef>
                <a:spcPts val="408"/>
              </a:spcBef>
              <a:defRPr sz="1800"/>
            </a:pPr>
            <a:endParaRPr lang="en-US" sz="1400" u="sng" dirty="0">
              <a:latin typeface="American Typewriter"/>
              <a:ea typeface="American Typewriter"/>
              <a:cs typeface="American Typewriter"/>
              <a:sym typeface="American Typewriter"/>
            </a:endParaRPr>
          </a:p>
        </p:txBody>
      </p:sp>
      <p:sp>
        <p:nvSpPr>
          <p:cNvPr id="4" name="Date Placeholder 3">
            <a:extLst>
              <a:ext uri="{FF2B5EF4-FFF2-40B4-BE49-F238E27FC236}">
                <a16:creationId xmlns:a16="http://schemas.microsoft.com/office/drawing/2014/main" id="{023C5746-959E-7346-84D2-A2ACF2597349}"/>
              </a:ext>
            </a:extLst>
          </p:cNvPr>
          <p:cNvSpPr>
            <a:spLocks noGrp="1"/>
          </p:cNvSpPr>
          <p:nvPr>
            <p:ph type="dt" idx="10"/>
          </p:nvPr>
        </p:nvSpPr>
        <p:spPr/>
        <p:txBody>
          <a:bodyPr/>
          <a:lstStyle/>
          <a:p>
            <a:r>
              <a:rPr lang="en-US"/>
              <a:t>April 18, 2018</a:t>
            </a:r>
          </a:p>
        </p:txBody>
      </p:sp>
      <p:sp>
        <p:nvSpPr>
          <p:cNvPr id="5" name="Footer Placeholder 4">
            <a:extLst>
              <a:ext uri="{FF2B5EF4-FFF2-40B4-BE49-F238E27FC236}">
                <a16:creationId xmlns:a16="http://schemas.microsoft.com/office/drawing/2014/main" id="{DA74090B-BDA0-8840-9DF5-6F4C8A893A50}"/>
              </a:ext>
            </a:extLst>
          </p:cNvPr>
          <p:cNvSpPr>
            <a:spLocks noGrp="1"/>
          </p:cNvSpPr>
          <p:nvPr>
            <p:ph type="ftr" sz="quarter" idx="11"/>
          </p:nvPr>
        </p:nvSpPr>
        <p:spPr/>
        <p:txBody>
          <a:bodyPr/>
          <a:lstStyle/>
          <a:p>
            <a:r>
              <a:rPr lang="en-US"/>
              <a:t>Perkins 101</a:t>
            </a:r>
          </a:p>
        </p:txBody>
      </p:sp>
    </p:spTree>
    <p:extLst>
      <p:ext uri="{BB962C8B-B14F-4D97-AF65-F5344CB8AC3E}">
        <p14:creationId xmlns:p14="http://schemas.microsoft.com/office/powerpoint/2010/main" val="1024359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11</a:t>
            </a:fld>
            <a:endParaRPr lang="en-US"/>
          </a:p>
        </p:txBody>
      </p:sp>
    </p:spTree>
    <p:extLst>
      <p:ext uri="{BB962C8B-B14F-4D97-AF65-F5344CB8AC3E}">
        <p14:creationId xmlns:p14="http://schemas.microsoft.com/office/powerpoint/2010/main" val="1612958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12</a:t>
            </a:fld>
            <a:endParaRPr lang="en-US" dirty="0"/>
          </a:p>
        </p:txBody>
      </p:sp>
      <p:sp>
        <p:nvSpPr>
          <p:cNvPr id="5" name="Date Placeholder 4">
            <a:extLst>
              <a:ext uri="{FF2B5EF4-FFF2-40B4-BE49-F238E27FC236}">
                <a16:creationId xmlns:a16="http://schemas.microsoft.com/office/drawing/2014/main" id="{AE77A0B3-7822-FA4A-891D-BB8F8D80E9B3}"/>
              </a:ext>
            </a:extLst>
          </p:cNvPr>
          <p:cNvSpPr>
            <a:spLocks noGrp="1"/>
          </p:cNvSpPr>
          <p:nvPr>
            <p:ph type="dt" idx="11"/>
          </p:nvPr>
        </p:nvSpPr>
        <p:spPr/>
        <p:txBody>
          <a:bodyPr/>
          <a:lstStyle/>
          <a:p>
            <a:r>
              <a:rPr lang="en-US"/>
              <a:t>April 18, 2018</a:t>
            </a:r>
          </a:p>
        </p:txBody>
      </p:sp>
      <p:sp>
        <p:nvSpPr>
          <p:cNvPr id="6" name="Footer Placeholder 5">
            <a:extLst>
              <a:ext uri="{FF2B5EF4-FFF2-40B4-BE49-F238E27FC236}">
                <a16:creationId xmlns:a16="http://schemas.microsoft.com/office/drawing/2014/main" id="{3775375C-2880-9149-8120-B47C72D99C4C}"/>
              </a:ext>
            </a:extLst>
          </p:cNvPr>
          <p:cNvSpPr>
            <a:spLocks noGrp="1"/>
          </p:cNvSpPr>
          <p:nvPr>
            <p:ph type="ftr" sz="quarter" idx="12"/>
          </p:nvPr>
        </p:nvSpPr>
        <p:spPr/>
        <p:txBody>
          <a:bodyPr/>
          <a:lstStyle/>
          <a:p>
            <a:r>
              <a:rPr lang="en-US"/>
              <a:t>Perkins 101</a:t>
            </a:r>
          </a:p>
        </p:txBody>
      </p:sp>
    </p:spTree>
    <p:extLst>
      <p:ext uri="{BB962C8B-B14F-4D97-AF65-F5344CB8AC3E}">
        <p14:creationId xmlns:p14="http://schemas.microsoft.com/office/powerpoint/2010/main" val="12614550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Shape 217"/>
          <p:cNvSpPr>
            <a:spLocks noGrp="1" noRot="1" noChangeAspect="1"/>
          </p:cNvSpPr>
          <p:nvPr>
            <p:ph type="sldImg"/>
          </p:nvPr>
        </p:nvSpPr>
        <p:spPr>
          <a:xfrm>
            <a:off x="406400" y="698500"/>
            <a:ext cx="6197600" cy="3486150"/>
          </a:xfrm>
          <a:prstGeom prst="rect">
            <a:avLst/>
          </a:prstGeom>
        </p:spPr>
        <p:txBody>
          <a:bodyPr/>
          <a:lstStyle/>
          <a:p>
            <a:pPr lvl="0"/>
            <a:endParaRPr/>
          </a:p>
        </p:txBody>
      </p:sp>
      <p:sp>
        <p:nvSpPr>
          <p:cNvPr id="218" name="Shape 218"/>
          <p:cNvSpPr>
            <a:spLocks noGrp="1"/>
          </p:cNvSpPr>
          <p:nvPr>
            <p:ph type="body" sz="quarter" idx="1"/>
          </p:nvPr>
        </p:nvSpPr>
        <p:spPr>
          <a:prstGeom prst="rect">
            <a:avLst/>
          </a:prstGeom>
        </p:spPr>
        <p:txBody>
          <a:bodyPr/>
          <a:lstStyle/>
          <a:p>
            <a:pPr lvl="0">
              <a:lnSpc>
                <a:spcPct val="117999"/>
              </a:lnSpc>
              <a:defRPr sz="1800"/>
            </a:pPr>
            <a:r>
              <a:rPr sz="2000" dirty="0"/>
              <a:t>Our mission deals with enhancing leveling the field and engaging the employers</a:t>
            </a:r>
          </a:p>
          <a:p>
            <a:pPr lvl="0">
              <a:lnSpc>
                <a:spcPct val="117999"/>
              </a:lnSpc>
              <a:defRPr sz="1800"/>
            </a:pPr>
            <a:r>
              <a:rPr sz="2000" dirty="0"/>
              <a:t>Our authority comes from the legislative act of 2006 </a:t>
            </a:r>
          </a:p>
          <a:p>
            <a:pPr lvl="0">
              <a:lnSpc>
                <a:spcPct val="117999"/>
              </a:lnSpc>
              <a:defRPr sz="1800"/>
            </a:pPr>
            <a:r>
              <a:rPr sz="2000" dirty="0"/>
              <a:t>fine-tuned for North Carolina in our state plan </a:t>
            </a:r>
          </a:p>
        </p:txBody>
      </p:sp>
      <p:sp>
        <p:nvSpPr>
          <p:cNvPr id="2" name="Date Placeholder 1">
            <a:extLst>
              <a:ext uri="{FF2B5EF4-FFF2-40B4-BE49-F238E27FC236}">
                <a16:creationId xmlns:a16="http://schemas.microsoft.com/office/drawing/2014/main" id="{667F5F44-F08E-4249-A4DA-5FFEBD12479C}"/>
              </a:ext>
            </a:extLst>
          </p:cNvPr>
          <p:cNvSpPr>
            <a:spLocks noGrp="1"/>
          </p:cNvSpPr>
          <p:nvPr>
            <p:ph type="dt" idx="10"/>
          </p:nvPr>
        </p:nvSpPr>
        <p:spPr/>
        <p:txBody>
          <a:bodyPr/>
          <a:lstStyle/>
          <a:p>
            <a:r>
              <a:rPr lang="en-US"/>
              <a:t>April 18, 2018</a:t>
            </a:r>
          </a:p>
        </p:txBody>
      </p:sp>
      <p:sp>
        <p:nvSpPr>
          <p:cNvPr id="3" name="Footer Placeholder 2">
            <a:extLst>
              <a:ext uri="{FF2B5EF4-FFF2-40B4-BE49-F238E27FC236}">
                <a16:creationId xmlns:a16="http://schemas.microsoft.com/office/drawing/2014/main" id="{2DD74338-BDC8-B94F-8298-FC5A41C4520F}"/>
              </a:ext>
            </a:extLst>
          </p:cNvPr>
          <p:cNvSpPr>
            <a:spLocks noGrp="1"/>
          </p:cNvSpPr>
          <p:nvPr>
            <p:ph type="ftr" sz="quarter" idx="11"/>
          </p:nvPr>
        </p:nvSpPr>
        <p:spPr/>
        <p:txBody>
          <a:bodyPr/>
          <a:lstStyle/>
          <a:p>
            <a:r>
              <a:rPr lang="en-US"/>
              <a:t>Perkins 101</a:t>
            </a:r>
          </a:p>
        </p:txBody>
      </p:sp>
    </p:spTree>
    <p:extLst>
      <p:ext uri="{BB962C8B-B14F-4D97-AF65-F5344CB8AC3E}">
        <p14:creationId xmlns:p14="http://schemas.microsoft.com/office/powerpoint/2010/main" val="2136612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Shape 217"/>
          <p:cNvSpPr>
            <a:spLocks noGrp="1" noRot="1" noChangeAspect="1"/>
          </p:cNvSpPr>
          <p:nvPr>
            <p:ph type="sldImg"/>
          </p:nvPr>
        </p:nvSpPr>
        <p:spPr>
          <a:xfrm>
            <a:off x="406400" y="698500"/>
            <a:ext cx="6197600" cy="3486150"/>
          </a:xfrm>
          <a:prstGeom prst="rect">
            <a:avLst/>
          </a:prstGeom>
        </p:spPr>
        <p:txBody>
          <a:bodyPr/>
          <a:lstStyle/>
          <a:p>
            <a:pPr lvl="0"/>
            <a:endParaRPr/>
          </a:p>
        </p:txBody>
      </p:sp>
      <p:sp>
        <p:nvSpPr>
          <p:cNvPr id="218" name="Shape 218"/>
          <p:cNvSpPr>
            <a:spLocks noGrp="1"/>
          </p:cNvSpPr>
          <p:nvPr>
            <p:ph type="body" sz="quarter" idx="1"/>
          </p:nvPr>
        </p:nvSpPr>
        <p:spPr>
          <a:prstGeom prst="rect">
            <a:avLst/>
          </a:prstGeom>
        </p:spPr>
        <p:txBody>
          <a:bodyPr/>
          <a:lstStyle/>
          <a:p>
            <a:pPr lvl="0">
              <a:lnSpc>
                <a:spcPct val="117999"/>
              </a:lnSpc>
              <a:defRPr sz="1800"/>
            </a:pPr>
            <a:r>
              <a:rPr sz="2000" dirty="0"/>
              <a:t>Our mission deals with enhancing leveling the field and engaging the employers</a:t>
            </a:r>
          </a:p>
          <a:p>
            <a:pPr lvl="0">
              <a:lnSpc>
                <a:spcPct val="117999"/>
              </a:lnSpc>
              <a:defRPr sz="1800"/>
            </a:pPr>
            <a:r>
              <a:rPr sz="2000" dirty="0"/>
              <a:t>Our authority comes from the legislative act of 2006 </a:t>
            </a:r>
          </a:p>
          <a:p>
            <a:pPr lvl="0">
              <a:lnSpc>
                <a:spcPct val="117999"/>
              </a:lnSpc>
              <a:defRPr sz="1800"/>
            </a:pPr>
            <a:r>
              <a:rPr sz="2000" dirty="0"/>
              <a:t>fine-tuned for North Carolina in our state plan </a:t>
            </a:r>
          </a:p>
        </p:txBody>
      </p:sp>
      <p:sp>
        <p:nvSpPr>
          <p:cNvPr id="2" name="Date Placeholder 1">
            <a:extLst>
              <a:ext uri="{FF2B5EF4-FFF2-40B4-BE49-F238E27FC236}">
                <a16:creationId xmlns:a16="http://schemas.microsoft.com/office/drawing/2014/main" id="{667F5F44-F08E-4249-A4DA-5FFEBD12479C}"/>
              </a:ext>
            </a:extLst>
          </p:cNvPr>
          <p:cNvSpPr>
            <a:spLocks noGrp="1"/>
          </p:cNvSpPr>
          <p:nvPr>
            <p:ph type="dt" idx="10"/>
          </p:nvPr>
        </p:nvSpPr>
        <p:spPr/>
        <p:txBody>
          <a:bodyPr/>
          <a:lstStyle/>
          <a:p>
            <a:r>
              <a:rPr lang="en-US"/>
              <a:t>April 18, 2018</a:t>
            </a:r>
          </a:p>
        </p:txBody>
      </p:sp>
      <p:sp>
        <p:nvSpPr>
          <p:cNvPr id="3" name="Footer Placeholder 2">
            <a:extLst>
              <a:ext uri="{FF2B5EF4-FFF2-40B4-BE49-F238E27FC236}">
                <a16:creationId xmlns:a16="http://schemas.microsoft.com/office/drawing/2014/main" id="{2DD74338-BDC8-B94F-8298-FC5A41C4520F}"/>
              </a:ext>
            </a:extLst>
          </p:cNvPr>
          <p:cNvSpPr>
            <a:spLocks noGrp="1"/>
          </p:cNvSpPr>
          <p:nvPr>
            <p:ph type="ftr" sz="quarter" idx="11"/>
          </p:nvPr>
        </p:nvSpPr>
        <p:spPr/>
        <p:txBody>
          <a:bodyPr/>
          <a:lstStyle/>
          <a:p>
            <a:r>
              <a:rPr lang="en-US"/>
              <a:t>Perkins 101</a:t>
            </a:r>
          </a:p>
        </p:txBody>
      </p:sp>
    </p:spTree>
    <p:extLst>
      <p:ext uri="{BB962C8B-B14F-4D97-AF65-F5344CB8AC3E}">
        <p14:creationId xmlns:p14="http://schemas.microsoft.com/office/powerpoint/2010/main" val="18249073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Shape 217"/>
          <p:cNvSpPr>
            <a:spLocks noGrp="1" noRot="1" noChangeAspect="1"/>
          </p:cNvSpPr>
          <p:nvPr>
            <p:ph type="sldImg"/>
          </p:nvPr>
        </p:nvSpPr>
        <p:spPr>
          <a:xfrm>
            <a:off x="406400" y="698500"/>
            <a:ext cx="6197600" cy="3486150"/>
          </a:xfrm>
          <a:prstGeom prst="rect">
            <a:avLst/>
          </a:prstGeom>
        </p:spPr>
        <p:txBody>
          <a:bodyPr/>
          <a:lstStyle/>
          <a:p>
            <a:pPr lvl="0"/>
            <a:endParaRPr/>
          </a:p>
        </p:txBody>
      </p:sp>
      <p:sp>
        <p:nvSpPr>
          <p:cNvPr id="218" name="Shape 218"/>
          <p:cNvSpPr>
            <a:spLocks noGrp="1"/>
          </p:cNvSpPr>
          <p:nvPr>
            <p:ph type="body" sz="quarter" idx="1"/>
          </p:nvPr>
        </p:nvSpPr>
        <p:spPr>
          <a:prstGeom prst="rect">
            <a:avLst/>
          </a:prstGeom>
        </p:spPr>
        <p:txBody>
          <a:bodyPr/>
          <a:lstStyle/>
          <a:p>
            <a:pPr lvl="0">
              <a:lnSpc>
                <a:spcPct val="117999"/>
              </a:lnSpc>
              <a:defRPr sz="1800"/>
            </a:pPr>
            <a:r>
              <a:rPr sz="2000" dirty="0"/>
              <a:t>Our mission deals with enhancing leveling the field and engaging the employers</a:t>
            </a:r>
          </a:p>
          <a:p>
            <a:pPr lvl="0">
              <a:lnSpc>
                <a:spcPct val="117999"/>
              </a:lnSpc>
              <a:defRPr sz="1800"/>
            </a:pPr>
            <a:r>
              <a:rPr sz="2000" dirty="0"/>
              <a:t>Our authority comes from the legislative act of 2006 </a:t>
            </a:r>
          </a:p>
          <a:p>
            <a:pPr lvl="0">
              <a:lnSpc>
                <a:spcPct val="117999"/>
              </a:lnSpc>
              <a:defRPr sz="1800"/>
            </a:pPr>
            <a:r>
              <a:rPr sz="2000" dirty="0"/>
              <a:t>fine-tuned for North Carolina in our state plan </a:t>
            </a:r>
          </a:p>
        </p:txBody>
      </p:sp>
      <p:sp>
        <p:nvSpPr>
          <p:cNvPr id="2" name="Date Placeholder 1">
            <a:extLst>
              <a:ext uri="{FF2B5EF4-FFF2-40B4-BE49-F238E27FC236}">
                <a16:creationId xmlns:a16="http://schemas.microsoft.com/office/drawing/2014/main" id="{667F5F44-F08E-4249-A4DA-5FFEBD12479C}"/>
              </a:ext>
            </a:extLst>
          </p:cNvPr>
          <p:cNvSpPr>
            <a:spLocks noGrp="1"/>
          </p:cNvSpPr>
          <p:nvPr>
            <p:ph type="dt" idx="10"/>
          </p:nvPr>
        </p:nvSpPr>
        <p:spPr/>
        <p:txBody>
          <a:bodyPr/>
          <a:lstStyle/>
          <a:p>
            <a:r>
              <a:rPr lang="en-US"/>
              <a:t>April 18, 2018</a:t>
            </a:r>
          </a:p>
        </p:txBody>
      </p:sp>
      <p:sp>
        <p:nvSpPr>
          <p:cNvPr id="3" name="Footer Placeholder 2">
            <a:extLst>
              <a:ext uri="{FF2B5EF4-FFF2-40B4-BE49-F238E27FC236}">
                <a16:creationId xmlns:a16="http://schemas.microsoft.com/office/drawing/2014/main" id="{2DD74338-BDC8-B94F-8298-FC5A41C4520F}"/>
              </a:ext>
            </a:extLst>
          </p:cNvPr>
          <p:cNvSpPr>
            <a:spLocks noGrp="1"/>
          </p:cNvSpPr>
          <p:nvPr>
            <p:ph type="ftr" sz="quarter" idx="11"/>
          </p:nvPr>
        </p:nvSpPr>
        <p:spPr/>
        <p:txBody>
          <a:bodyPr/>
          <a:lstStyle/>
          <a:p>
            <a:r>
              <a:rPr lang="en-US"/>
              <a:t>Perkins 101</a:t>
            </a:r>
          </a:p>
        </p:txBody>
      </p:sp>
    </p:spTree>
    <p:extLst>
      <p:ext uri="{BB962C8B-B14F-4D97-AF65-F5344CB8AC3E}">
        <p14:creationId xmlns:p14="http://schemas.microsoft.com/office/powerpoint/2010/main" val="10204528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Shape 217"/>
          <p:cNvSpPr>
            <a:spLocks noGrp="1" noRot="1" noChangeAspect="1"/>
          </p:cNvSpPr>
          <p:nvPr>
            <p:ph type="sldImg"/>
          </p:nvPr>
        </p:nvSpPr>
        <p:spPr>
          <a:xfrm>
            <a:off x="406400" y="698500"/>
            <a:ext cx="6197600" cy="3486150"/>
          </a:xfrm>
          <a:prstGeom prst="rect">
            <a:avLst/>
          </a:prstGeom>
        </p:spPr>
        <p:txBody>
          <a:bodyPr/>
          <a:lstStyle/>
          <a:p>
            <a:pPr lvl="0"/>
            <a:endParaRPr/>
          </a:p>
        </p:txBody>
      </p:sp>
      <p:sp>
        <p:nvSpPr>
          <p:cNvPr id="218" name="Shape 218"/>
          <p:cNvSpPr>
            <a:spLocks noGrp="1"/>
          </p:cNvSpPr>
          <p:nvPr>
            <p:ph type="body" sz="quarter" idx="1"/>
          </p:nvPr>
        </p:nvSpPr>
        <p:spPr>
          <a:prstGeom prst="rect">
            <a:avLst/>
          </a:prstGeom>
        </p:spPr>
        <p:txBody>
          <a:bodyPr/>
          <a:lstStyle/>
          <a:p>
            <a:pPr lvl="0">
              <a:lnSpc>
                <a:spcPct val="117999"/>
              </a:lnSpc>
              <a:defRPr sz="1800"/>
            </a:pPr>
            <a:r>
              <a:rPr sz="2000" dirty="0"/>
              <a:t>Our mission deals with enhancing leveling the field and engaging the employers</a:t>
            </a:r>
          </a:p>
          <a:p>
            <a:pPr lvl="0">
              <a:lnSpc>
                <a:spcPct val="117999"/>
              </a:lnSpc>
              <a:defRPr sz="1800"/>
            </a:pPr>
            <a:r>
              <a:rPr sz="2000" dirty="0"/>
              <a:t>Our authority comes from the legislative act of 2006 </a:t>
            </a:r>
          </a:p>
          <a:p>
            <a:pPr lvl="0">
              <a:lnSpc>
                <a:spcPct val="117999"/>
              </a:lnSpc>
              <a:defRPr sz="1800"/>
            </a:pPr>
            <a:r>
              <a:rPr sz="2000" dirty="0"/>
              <a:t>fine-tuned for North Carolina in our state plan </a:t>
            </a:r>
          </a:p>
        </p:txBody>
      </p:sp>
      <p:sp>
        <p:nvSpPr>
          <p:cNvPr id="2" name="Date Placeholder 1">
            <a:extLst>
              <a:ext uri="{FF2B5EF4-FFF2-40B4-BE49-F238E27FC236}">
                <a16:creationId xmlns:a16="http://schemas.microsoft.com/office/drawing/2014/main" id="{667F5F44-F08E-4249-A4DA-5FFEBD12479C}"/>
              </a:ext>
            </a:extLst>
          </p:cNvPr>
          <p:cNvSpPr>
            <a:spLocks noGrp="1"/>
          </p:cNvSpPr>
          <p:nvPr>
            <p:ph type="dt" idx="10"/>
          </p:nvPr>
        </p:nvSpPr>
        <p:spPr/>
        <p:txBody>
          <a:bodyPr/>
          <a:lstStyle/>
          <a:p>
            <a:r>
              <a:rPr lang="en-US"/>
              <a:t>April 18, 2018</a:t>
            </a:r>
          </a:p>
        </p:txBody>
      </p:sp>
      <p:sp>
        <p:nvSpPr>
          <p:cNvPr id="3" name="Footer Placeholder 2">
            <a:extLst>
              <a:ext uri="{FF2B5EF4-FFF2-40B4-BE49-F238E27FC236}">
                <a16:creationId xmlns:a16="http://schemas.microsoft.com/office/drawing/2014/main" id="{2DD74338-BDC8-B94F-8298-FC5A41C4520F}"/>
              </a:ext>
            </a:extLst>
          </p:cNvPr>
          <p:cNvSpPr>
            <a:spLocks noGrp="1"/>
          </p:cNvSpPr>
          <p:nvPr>
            <p:ph type="ftr" sz="quarter" idx="11"/>
          </p:nvPr>
        </p:nvSpPr>
        <p:spPr/>
        <p:txBody>
          <a:bodyPr/>
          <a:lstStyle/>
          <a:p>
            <a:r>
              <a:rPr lang="en-US"/>
              <a:t>Perkins 101</a:t>
            </a:r>
          </a:p>
        </p:txBody>
      </p:sp>
    </p:spTree>
    <p:extLst>
      <p:ext uri="{BB962C8B-B14F-4D97-AF65-F5344CB8AC3E}">
        <p14:creationId xmlns:p14="http://schemas.microsoft.com/office/powerpoint/2010/main" val="41871135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Shape 217"/>
          <p:cNvSpPr>
            <a:spLocks noGrp="1" noRot="1" noChangeAspect="1"/>
          </p:cNvSpPr>
          <p:nvPr>
            <p:ph type="sldImg"/>
          </p:nvPr>
        </p:nvSpPr>
        <p:spPr>
          <a:xfrm>
            <a:off x="406400" y="698500"/>
            <a:ext cx="6197600" cy="3486150"/>
          </a:xfrm>
          <a:prstGeom prst="rect">
            <a:avLst/>
          </a:prstGeom>
        </p:spPr>
        <p:txBody>
          <a:bodyPr/>
          <a:lstStyle/>
          <a:p>
            <a:pPr lvl="0"/>
            <a:endParaRPr/>
          </a:p>
        </p:txBody>
      </p:sp>
      <p:sp>
        <p:nvSpPr>
          <p:cNvPr id="218" name="Shape 218"/>
          <p:cNvSpPr>
            <a:spLocks noGrp="1"/>
          </p:cNvSpPr>
          <p:nvPr>
            <p:ph type="body" sz="quarter" idx="1"/>
          </p:nvPr>
        </p:nvSpPr>
        <p:spPr>
          <a:prstGeom prst="rect">
            <a:avLst/>
          </a:prstGeom>
        </p:spPr>
        <p:txBody>
          <a:bodyPr/>
          <a:lstStyle/>
          <a:p>
            <a:pPr lvl="0">
              <a:lnSpc>
                <a:spcPct val="117999"/>
              </a:lnSpc>
              <a:defRPr sz="1800"/>
            </a:pPr>
            <a:r>
              <a:rPr sz="2000" dirty="0"/>
              <a:t>Our mission deals with enhancing leveling the field and engaging the employers</a:t>
            </a:r>
          </a:p>
          <a:p>
            <a:pPr lvl="0">
              <a:lnSpc>
                <a:spcPct val="117999"/>
              </a:lnSpc>
              <a:defRPr sz="1800"/>
            </a:pPr>
            <a:r>
              <a:rPr sz="2000" dirty="0"/>
              <a:t>Our authority comes from the legislative act of 2006 </a:t>
            </a:r>
          </a:p>
          <a:p>
            <a:pPr lvl="0">
              <a:lnSpc>
                <a:spcPct val="117999"/>
              </a:lnSpc>
              <a:defRPr sz="1800"/>
            </a:pPr>
            <a:r>
              <a:rPr sz="2000" dirty="0"/>
              <a:t>fine-tuned for North Carolina in our state plan </a:t>
            </a:r>
          </a:p>
        </p:txBody>
      </p:sp>
      <p:sp>
        <p:nvSpPr>
          <p:cNvPr id="2" name="Date Placeholder 1">
            <a:extLst>
              <a:ext uri="{FF2B5EF4-FFF2-40B4-BE49-F238E27FC236}">
                <a16:creationId xmlns:a16="http://schemas.microsoft.com/office/drawing/2014/main" id="{667F5F44-F08E-4249-A4DA-5FFEBD12479C}"/>
              </a:ext>
            </a:extLst>
          </p:cNvPr>
          <p:cNvSpPr>
            <a:spLocks noGrp="1"/>
          </p:cNvSpPr>
          <p:nvPr>
            <p:ph type="dt" idx="10"/>
          </p:nvPr>
        </p:nvSpPr>
        <p:spPr/>
        <p:txBody>
          <a:bodyPr/>
          <a:lstStyle/>
          <a:p>
            <a:r>
              <a:rPr lang="en-US"/>
              <a:t>April 18, 2018</a:t>
            </a:r>
          </a:p>
        </p:txBody>
      </p:sp>
      <p:sp>
        <p:nvSpPr>
          <p:cNvPr id="3" name="Footer Placeholder 2">
            <a:extLst>
              <a:ext uri="{FF2B5EF4-FFF2-40B4-BE49-F238E27FC236}">
                <a16:creationId xmlns:a16="http://schemas.microsoft.com/office/drawing/2014/main" id="{2DD74338-BDC8-B94F-8298-FC5A41C4520F}"/>
              </a:ext>
            </a:extLst>
          </p:cNvPr>
          <p:cNvSpPr>
            <a:spLocks noGrp="1"/>
          </p:cNvSpPr>
          <p:nvPr>
            <p:ph type="ftr" sz="quarter" idx="11"/>
          </p:nvPr>
        </p:nvSpPr>
        <p:spPr/>
        <p:txBody>
          <a:bodyPr/>
          <a:lstStyle/>
          <a:p>
            <a:r>
              <a:rPr lang="en-US"/>
              <a:t>Perkins 101</a:t>
            </a:r>
          </a:p>
        </p:txBody>
      </p:sp>
    </p:spTree>
    <p:extLst>
      <p:ext uri="{BB962C8B-B14F-4D97-AF65-F5344CB8AC3E}">
        <p14:creationId xmlns:p14="http://schemas.microsoft.com/office/powerpoint/2010/main" val="35986945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https://</a:t>
            </a:r>
            <a:r>
              <a:rPr lang="en-US" dirty="0" err="1"/>
              <a:t>www.ncperkins.org</a:t>
            </a:r>
            <a:r>
              <a:rPr lang="en-US" dirty="0"/>
              <a:t>/data/</a:t>
            </a:r>
            <a:r>
              <a:rPr lang="en-US" dirty="0" err="1"/>
              <a:t>definitions.php</a:t>
            </a:r>
            <a:endParaRPr lang="en-US" dirty="0"/>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18</a:t>
            </a:fld>
            <a:endParaRPr lang="en-US" dirty="0"/>
          </a:p>
        </p:txBody>
      </p:sp>
      <p:sp>
        <p:nvSpPr>
          <p:cNvPr id="5" name="Date Placeholder 4">
            <a:extLst>
              <a:ext uri="{FF2B5EF4-FFF2-40B4-BE49-F238E27FC236}">
                <a16:creationId xmlns:a16="http://schemas.microsoft.com/office/drawing/2014/main" id="{AAA81E0C-DE36-AE4A-BDEA-1E521D41E995}"/>
              </a:ext>
            </a:extLst>
          </p:cNvPr>
          <p:cNvSpPr>
            <a:spLocks noGrp="1"/>
          </p:cNvSpPr>
          <p:nvPr>
            <p:ph type="dt" idx="11"/>
          </p:nvPr>
        </p:nvSpPr>
        <p:spPr/>
        <p:txBody>
          <a:bodyPr/>
          <a:lstStyle/>
          <a:p>
            <a:r>
              <a:rPr lang="en-US"/>
              <a:t>April 18, 2018</a:t>
            </a:r>
          </a:p>
        </p:txBody>
      </p:sp>
      <p:sp>
        <p:nvSpPr>
          <p:cNvPr id="6" name="Footer Placeholder 5">
            <a:extLst>
              <a:ext uri="{FF2B5EF4-FFF2-40B4-BE49-F238E27FC236}">
                <a16:creationId xmlns:a16="http://schemas.microsoft.com/office/drawing/2014/main" id="{DCDCA5C5-E798-C04B-A5B5-040F55EE6EF0}"/>
              </a:ext>
            </a:extLst>
          </p:cNvPr>
          <p:cNvSpPr>
            <a:spLocks noGrp="1"/>
          </p:cNvSpPr>
          <p:nvPr>
            <p:ph type="ftr" sz="quarter" idx="12"/>
          </p:nvPr>
        </p:nvSpPr>
        <p:spPr/>
        <p:txBody>
          <a:bodyPr/>
          <a:lstStyle/>
          <a:p>
            <a:r>
              <a:rPr lang="en-US"/>
              <a:t>Perkins 101</a:t>
            </a:r>
          </a:p>
        </p:txBody>
      </p:sp>
    </p:spTree>
    <p:extLst>
      <p:ext uri="{BB962C8B-B14F-4D97-AF65-F5344CB8AC3E}">
        <p14:creationId xmlns:p14="http://schemas.microsoft.com/office/powerpoint/2010/main" val="14305354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19</a:t>
            </a:fld>
            <a:endParaRPr lang="en-US"/>
          </a:p>
        </p:txBody>
      </p:sp>
    </p:spTree>
    <p:extLst>
      <p:ext uri="{BB962C8B-B14F-4D97-AF65-F5344CB8AC3E}">
        <p14:creationId xmlns:p14="http://schemas.microsoft.com/office/powerpoint/2010/main" val="1444429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2</a:t>
            </a:fld>
            <a:endParaRPr lang="en-US"/>
          </a:p>
        </p:txBody>
      </p:sp>
    </p:spTree>
    <p:extLst>
      <p:ext uri="{BB962C8B-B14F-4D97-AF65-F5344CB8AC3E}">
        <p14:creationId xmlns:p14="http://schemas.microsoft.com/office/powerpoint/2010/main" val="25993733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Shape 251"/>
          <p:cNvSpPr>
            <a:spLocks noGrp="1" noRot="1" noChangeAspect="1"/>
          </p:cNvSpPr>
          <p:nvPr>
            <p:ph type="sldImg"/>
          </p:nvPr>
        </p:nvSpPr>
        <p:spPr>
          <a:xfrm>
            <a:off x="406400" y="698500"/>
            <a:ext cx="6197600" cy="3486150"/>
          </a:xfrm>
          <a:prstGeom prst="rect">
            <a:avLst/>
          </a:prstGeom>
        </p:spPr>
        <p:txBody>
          <a:bodyPr/>
          <a:lstStyle/>
          <a:p>
            <a:pPr lvl="0"/>
            <a:endParaRPr/>
          </a:p>
        </p:txBody>
      </p:sp>
      <p:sp>
        <p:nvSpPr>
          <p:cNvPr id="252" name="Shape 252"/>
          <p:cNvSpPr>
            <a:spLocks noGrp="1"/>
          </p:cNvSpPr>
          <p:nvPr>
            <p:ph type="body" sz="quarter" idx="1"/>
          </p:nvPr>
        </p:nvSpPr>
        <p:spPr>
          <a:prstGeom prst="rect">
            <a:avLst/>
          </a:prstGeom>
        </p:spPr>
        <p:txBody>
          <a:bodyPr/>
          <a:lstStyle>
            <a:lvl1pPr>
              <a:lnSpc>
                <a:spcPct val="117999"/>
              </a:lnSpc>
            </a:lvl1pPr>
          </a:lstStyle>
          <a:p>
            <a:pPr lvl="0">
              <a:defRPr sz="1800"/>
            </a:pPr>
            <a:r>
              <a:rPr sz="2200" dirty="0"/>
              <a:t>Some say follow all of the money but this is a quick breakdown on how the federal government through the office of adult vocational education pass the Perkins act money to the state department of public instruction through the community colleges to our local community colleges</a:t>
            </a:r>
            <a:endParaRPr lang="en-US" sz="2200" dirty="0"/>
          </a:p>
          <a:p>
            <a:pPr lvl="0">
              <a:defRPr sz="1800"/>
            </a:pPr>
            <a:endParaRPr sz="2200" dirty="0"/>
          </a:p>
        </p:txBody>
      </p:sp>
      <p:sp>
        <p:nvSpPr>
          <p:cNvPr id="2" name="Date Placeholder 1">
            <a:extLst>
              <a:ext uri="{FF2B5EF4-FFF2-40B4-BE49-F238E27FC236}">
                <a16:creationId xmlns:a16="http://schemas.microsoft.com/office/drawing/2014/main" id="{93A151F5-F2D3-B341-AD4E-8EF903E23448}"/>
              </a:ext>
            </a:extLst>
          </p:cNvPr>
          <p:cNvSpPr>
            <a:spLocks noGrp="1"/>
          </p:cNvSpPr>
          <p:nvPr>
            <p:ph type="dt" idx="10"/>
          </p:nvPr>
        </p:nvSpPr>
        <p:spPr/>
        <p:txBody>
          <a:bodyPr/>
          <a:lstStyle/>
          <a:p>
            <a:r>
              <a:rPr lang="en-US"/>
              <a:t>April 18, 2018</a:t>
            </a:r>
          </a:p>
        </p:txBody>
      </p:sp>
      <p:sp>
        <p:nvSpPr>
          <p:cNvPr id="3" name="Footer Placeholder 2">
            <a:extLst>
              <a:ext uri="{FF2B5EF4-FFF2-40B4-BE49-F238E27FC236}">
                <a16:creationId xmlns:a16="http://schemas.microsoft.com/office/drawing/2014/main" id="{E5C69966-2001-874B-847D-235E4210F418}"/>
              </a:ext>
            </a:extLst>
          </p:cNvPr>
          <p:cNvSpPr>
            <a:spLocks noGrp="1"/>
          </p:cNvSpPr>
          <p:nvPr>
            <p:ph type="ftr" sz="quarter" idx="11"/>
          </p:nvPr>
        </p:nvSpPr>
        <p:spPr/>
        <p:txBody>
          <a:bodyPr/>
          <a:lstStyle/>
          <a:p>
            <a:r>
              <a:rPr lang="en-US"/>
              <a:t>Perkins 101</a:t>
            </a:r>
          </a:p>
        </p:txBody>
      </p:sp>
    </p:spTree>
    <p:extLst>
      <p:ext uri="{BB962C8B-B14F-4D97-AF65-F5344CB8AC3E}">
        <p14:creationId xmlns:p14="http://schemas.microsoft.com/office/powerpoint/2010/main" val="41895670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21</a:t>
            </a:fld>
            <a:endParaRPr lang="en-US"/>
          </a:p>
        </p:txBody>
      </p:sp>
    </p:spTree>
    <p:extLst>
      <p:ext uri="{BB962C8B-B14F-4D97-AF65-F5344CB8AC3E}">
        <p14:creationId xmlns:p14="http://schemas.microsoft.com/office/powerpoint/2010/main" val="38502509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23</a:t>
            </a:fld>
            <a:endParaRPr lang="en-US"/>
          </a:p>
        </p:txBody>
      </p:sp>
    </p:spTree>
    <p:extLst>
      <p:ext uri="{BB962C8B-B14F-4D97-AF65-F5344CB8AC3E}">
        <p14:creationId xmlns:p14="http://schemas.microsoft.com/office/powerpoint/2010/main" val="30703222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24</a:t>
            </a:fld>
            <a:endParaRPr lang="en-US"/>
          </a:p>
        </p:txBody>
      </p:sp>
    </p:spTree>
    <p:extLst>
      <p:ext uri="{BB962C8B-B14F-4D97-AF65-F5344CB8AC3E}">
        <p14:creationId xmlns:p14="http://schemas.microsoft.com/office/powerpoint/2010/main" val="20396433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Consortium members include college and regional stakeholders. </a:t>
            </a:r>
          </a:p>
        </p:txBody>
      </p:sp>
      <p:sp>
        <p:nvSpPr>
          <p:cNvPr id="4" name="Slide Number Placeholder 3"/>
          <p:cNvSpPr>
            <a:spLocks noGrp="1"/>
          </p:cNvSpPr>
          <p:nvPr>
            <p:ph type="sldNum" sz="quarter" idx="5"/>
          </p:nvPr>
        </p:nvSpPr>
        <p:spPr/>
        <p:txBody>
          <a:bodyPr/>
          <a:lstStyle/>
          <a:p>
            <a:fld id="{3D52D8DC-3CCA-4826-966D-69131461ECBB}" type="slidenum">
              <a:rPr lang="en-US" smtClean="0"/>
              <a:t>25</a:t>
            </a:fld>
            <a:endParaRPr lang="en-US"/>
          </a:p>
        </p:txBody>
      </p:sp>
    </p:spTree>
    <p:extLst>
      <p:ext uri="{BB962C8B-B14F-4D97-AF65-F5344CB8AC3E}">
        <p14:creationId xmlns:p14="http://schemas.microsoft.com/office/powerpoint/2010/main" val="6506963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26</a:t>
            </a:fld>
            <a:endParaRPr lang="en-US"/>
          </a:p>
        </p:txBody>
      </p:sp>
    </p:spTree>
    <p:extLst>
      <p:ext uri="{BB962C8B-B14F-4D97-AF65-F5344CB8AC3E}">
        <p14:creationId xmlns:p14="http://schemas.microsoft.com/office/powerpoint/2010/main" val="8231155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27</a:t>
            </a:fld>
            <a:endParaRPr lang="en-US"/>
          </a:p>
        </p:txBody>
      </p:sp>
    </p:spTree>
    <p:extLst>
      <p:ext uri="{BB962C8B-B14F-4D97-AF65-F5344CB8AC3E}">
        <p14:creationId xmlns:p14="http://schemas.microsoft.com/office/powerpoint/2010/main" val="22528071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28</a:t>
            </a:fld>
            <a:endParaRPr lang="en-US"/>
          </a:p>
        </p:txBody>
      </p:sp>
    </p:spTree>
    <p:extLst>
      <p:ext uri="{BB962C8B-B14F-4D97-AF65-F5344CB8AC3E}">
        <p14:creationId xmlns:p14="http://schemas.microsoft.com/office/powerpoint/2010/main" val="42668095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noRot="1" noChangeAspect="1"/>
          </p:cNvSpPr>
          <p:nvPr>
            <p:ph type="sldImg"/>
          </p:nvPr>
        </p:nvSpPr>
        <p:spPr>
          <a:prstGeom prst="rect">
            <a:avLst/>
          </a:prstGeom>
        </p:spPr>
        <p:txBody>
          <a:bodyPr/>
          <a:lstStyle/>
          <a:p>
            <a:endParaRPr/>
          </a:p>
        </p:txBody>
      </p:sp>
      <p:sp>
        <p:nvSpPr>
          <p:cNvPr id="147" name="Shape 147"/>
          <p:cNvSpPr>
            <a:spLocks noGrp="1"/>
          </p:cNvSpPr>
          <p:nvPr>
            <p:ph type="body" sz="quarter" idx="1"/>
          </p:nvPr>
        </p:nvSpPr>
        <p:spPr>
          <a:prstGeom prst="rect">
            <a:avLst/>
          </a:prstGeom>
        </p:spPr>
        <p:txBody>
          <a:bodyPr/>
          <a:lstStyle/>
          <a:p>
            <a:pPr>
              <a:lnSpc>
                <a:spcPct val="117999"/>
              </a:lnSpc>
              <a:defRPr sz="1800"/>
            </a:pPr>
            <a:r>
              <a:rPr sz="1600" dirty="0"/>
              <a:t>Here is a time line</a:t>
            </a:r>
            <a:r>
              <a:rPr lang="en-US" sz="1600" dirty="0"/>
              <a:t>, with blocks of tasks to complete </a:t>
            </a:r>
            <a:r>
              <a:rPr sz="1600" dirty="0"/>
              <a:t>under Perkins V for 2020-21. </a:t>
            </a:r>
            <a:r>
              <a:rPr lang="en-US" sz="1600" dirty="0"/>
              <a:t> </a:t>
            </a:r>
            <a:endParaRPr sz="1600" dirty="0"/>
          </a:p>
          <a:p>
            <a:pPr>
              <a:lnSpc>
                <a:spcPct val="117999"/>
              </a:lnSpc>
              <a:defRPr sz="1800"/>
            </a:pPr>
            <a:endParaRPr sz="1600" dirty="0"/>
          </a:p>
          <a:p>
            <a:pPr>
              <a:lnSpc>
                <a:spcPct val="117999"/>
              </a:lnSpc>
            </a:pPr>
            <a:r>
              <a:rPr lang="en-US" sz="1600" dirty="0"/>
              <a:t>Perkins V ask local sub recipients to d</a:t>
            </a:r>
            <a:r>
              <a:rPr sz="1600" dirty="0"/>
              <a:t>etermine the need, </a:t>
            </a:r>
            <a:r>
              <a:rPr lang="en-US" sz="1600" dirty="0"/>
              <a:t>d</a:t>
            </a:r>
            <a:r>
              <a:rPr sz="1600" dirty="0"/>
              <a:t>evelop a plan, </a:t>
            </a:r>
            <a:r>
              <a:rPr lang="en-US" sz="1600" dirty="0"/>
              <a:t> and incorporate</a:t>
            </a:r>
            <a:r>
              <a:rPr sz="1600" dirty="0"/>
              <a:t> Perkins funds </a:t>
            </a:r>
            <a:r>
              <a:rPr lang="en-US" sz="1600" dirty="0"/>
              <a:t>with the greater college mission </a:t>
            </a:r>
            <a:r>
              <a:rPr sz="1600" dirty="0"/>
              <a:t>to enhance our CTE progr</a:t>
            </a:r>
            <a:r>
              <a:rPr lang="en-US" sz="1600" dirty="0"/>
              <a:t>ams</a:t>
            </a:r>
          </a:p>
          <a:p>
            <a:pPr>
              <a:lnSpc>
                <a:spcPct val="117999"/>
              </a:lnSpc>
            </a:pPr>
            <a:r>
              <a:rPr lang="en-US" sz="1600" dirty="0"/>
              <a:t>WE APPRECIATE YOUR PARTICIPATION IN THIS PROCESS</a:t>
            </a:r>
          </a:p>
          <a:p>
            <a:pPr>
              <a:lnSpc>
                <a:spcPct val="117999"/>
              </a:lnSpc>
            </a:pPr>
            <a:endParaRPr lang="en-US" sz="1600" dirty="0"/>
          </a:p>
          <a:p>
            <a:pPr>
              <a:lnSpc>
                <a:spcPct val="117999"/>
              </a:lnSpc>
            </a:pPr>
            <a:r>
              <a:rPr lang="en-US" sz="1600" dirty="0"/>
              <a:t>Lets take a closer look at CLNA </a:t>
            </a:r>
            <a:endParaRPr sz="1600" dirty="0"/>
          </a:p>
        </p:txBody>
      </p:sp>
    </p:spTree>
    <p:extLst>
      <p:ext uri="{BB962C8B-B14F-4D97-AF65-F5344CB8AC3E}">
        <p14:creationId xmlns:p14="http://schemas.microsoft.com/office/powerpoint/2010/main" val="14135387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Evaluation </a:t>
            </a:r>
            <a:r>
              <a:rPr lang="en-US" dirty="0"/>
              <a:t>uses local and state data including the dashboards. </a:t>
            </a:r>
          </a:p>
          <a:p>
            <a:r>
              <a:rPr lang="en-US" dirty="0"/>
              <a:t>Program Reviews enrollment, outcomes, grade distribution, faculty certifications, course work on line and seated, </a:t>
            </a:r>
          </a:p>
        </p:txBody>
      </p:sp>
      <p:sp>
        <p:nvSpPr>
          <p:cNvPr id="4" name="Slide Number Placeholder 3"/>
          <p:cNvSpPr>
            <a:spLocks noGrp="1"/>
          </p:cNvSpPr>
          <p:nvPr>
            <p:ph type="sldNum" sz="quarter" idx="5"/>
          </p:nvPr>
        </p:nvSpPr>
        <p:spPr/>
        <p:txBody>
          <a:bodyPr/>
          <a:lstStyle/>
          <a:p>
            <a:fld id="{3D52D8DC-3CCA-4826-966D-69131461ECBB}" type="slidenum">
              <a:rPr lang="en-US" smtClean="0"/>
              <a:t>31</a:t>
            </a:fld>
            <a:endParaRPr lang="en-US"/>
          </a:p>
        </p:txBody>
      </p:sp>
    </p:spTree>
    <p:extLst>
      <p:ext uri="{BB962C8B-B14F-4D97-AF65-F5344CB8AC3E}">
        <p14:creationId xmlns:p14="http://schemas.microsoft.com/office/powerpoint/2010/main" val="1898585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Shape 212"/>
          <p:cNvSpPr>
            <a:spLocks noGrp="1" noRot="1" noChangeAspect="1"/>
          </p:cNvSpPr>
          <p:nvPr>
            <p:ph type="sldImg"/>
          </p:nvPr>
        </p:nvSpPr>
        <p:spPr>
          <a:xfrm>
            <a:off x="406400" y="698500"/>
            <a:ext cx="6197600" cy="3486150"/>
          </a:xfrm>
          <a:prstGeom prst="rect">
            <a:avLst/>
          </a:prstGeom>
        </p:spPr>
        <p:txBody>
          <a:bodyPr/>
          <a:lstStyle/>
          <a:p>
            <a:pPr lvl="0"/>
            <a:endParaRPr/>
          </a:p>
        </p:txBody>
      </p:sp>
      <p:sp>
        <p:nvSpPr>
          <p:cNvPr id="213" name="Shape 213"/>
          <p:cNvSpPr>
            <a:spLocks noGrp="1"/>
          </p:cNvSpPr>
          <p:nvPr>
            <p:ph type="body" sz="quarter" idx="1"/>
          </p:nvPr>
        </p:nvSpPr>
        <p:spPr>
          <a:prstGeom prst="rect">
            <a:avLst/>
          </a:prstGeom>
        </p:spPr>
        <p:txBody>
          <a:bodyPr/>
          <a:lstStyle/>
          <a:p>
            <a:pPr lvl="0">
              <a:lnSpc>
                <a:spcPct val="117999"/>
              </a:lnSpc>
              <a:defRPr sz="1800"/>
            </a:pPr>
            <a:r>
              <a:rPr sz="2200" dirty="0"/>
              <a:t>Our mission deals with enhancing leveling the field and engaging the employers</a:t>
            </a:r>
            <a:endParaRPr lang="en-US" sz="2200" dirty="0"/>
          </a:p>
          <a:p>
            <a:pPr lvl="0">
              <a:lnSpc>
                <a:spcPct val="117999"/>
              </a:lnSpc>
              <a:defRPr sz="1800"/>
            </a:pPr>
            <a:r>
              <a:rPr lang="en-US" sz="2200" dirty="0"/>
              <a:t>Curriculum Standards are the framework for the POS </a:t>
            </a:r>
            <a:endParaRPr sz="2200" dirty="0"/>
          </a:p>
          <a:p>
            <a:pPr lvl="0">
              <a:lnSpc>
                <a:spcPct val="117999"/>
              </a:lnSpc>
              <a:defRPr sz="1800"/>
            </a:pPr>
            <a:r>
              <a:rPr sz="2200" dirty="0"/>
              <a:t>Our authority comes from the legislative act of 2006 </a:t>
            </a:r>
          </a:p>
          <a:p>
            <a:pPr lvl="0">
              <a:lnSpc>
                <a:spcPct val="117999"/>
              </a:lnSpc>
              <a:defRPr sz="1800"/>
            </a:pPr>
            <a:r>
              <a:rPr sz="2200" dirty="0"/>
              <a:t>fine-tuned for North Carolina in our state plan </a:t>
            </a:r>
            <a:endParaRPr lang="en-US" sz="2200" dirty="0"/>
          </a:p>
          <a:p>
            <a:pPr lvl="0">
              <a:lnSpc>
                <a:spcPct val="117999"/>
              </a:lnSpc>
              <a:defRPr sz="1800"/>
            </a:pPr>
            <a:endParaRPr sz="2200" dirty="0"/>
          </a:p>
        </p:txBody>
      </p:sp>
      <p:sp>
        <p:nvSpPr>
          <p:cNvPr id="2" name="Date Placeholder 1">
            <a:extLst>
              <a:ext uri="{FF2B5EF4-FFF2-40B4-BE49-F238E27FC236}">
                <a16:creationId xmlns:a16="http://schemas.microsoft.com/office/drawing/2014/main" id="{79C1EF36-7493-6741-99EA-04F048D5633C}"/>
              </a:ext>
            </a:extLst>
          </p:cNvPr>
          <p:cNvSpPr>
            <a:spLocks noGrp="1"/>
          </p:cNvSpPr>
          <p:nvPr>
            <p:ph type="dt" idx="10"/>
          </p:nvPr>
        </p:nvSpPr>
        <p:spPr/>
        <p:txBody>
          <a:bodyPr/>
          <a:lstStyle/>
          <a:p>
            <a:r>
              <a:rPr lang="en-US"/>
              <a:t>April 18, 2018</a:t>
            </a:r>
          </a:p>
        </p:txBody>
      </p:sp>
      <p:sp>
        <p:nvSpPr>
          <p:cNvPr id="3" name="Footer Placeholder 2">
            <a:extLst>
              <a:ext uri="{FF2B5EF4-FFF2-40B4-BE49-F238E27FC236}">
                <a16:creationId xmlns:a16="http://schemas.microsoft.com/office/drawing/2014/main" id="{A6E51B3C-6DC0-3444-B203-F4D35AD529E2}"/>
              </a:ext>
            </a:extLst>
          </p:cNvPr>
          <p:cNvSpPr>
            <a:spLocks noGrp="1"/>
          </p:cNvSpPr>
          <p:nvPr>
            <p:ph type="ftr" sz="quarter" idx="11"/>
          </p:nvPr>
        </p:nvSpPr>
        <p:spPr/>
        <p:txBody>
          <a:bodyPr/>
          <a:lstStyle/>
          <a:p>
            <a:r>
              <a:rPr lang="en-US"/>
              <a:t>Perkins 101</a:t>
            </a:r>
          </a:p>
        </p:txBody>
      </p:sp>
    </p:spTree>
    <p:extLst>
      <p:ext uri="{BB962C8B-B14F-4D97-AF65-F5344CB8AC3E}">
        <p14:creationId xmlns:p14="http://schemas.microsoft.com/office/powerpoint/2010/main" val="4363991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32</a:t>
            </a:fld>
            <a:endParaRPr lang="en-US"/>
          </a:p>
        </p:txBody>
      </p:sp>
    </p:spTree>
    <p:extLst>
      <p:ext uri="{BB962C8B-B14F-4D97-AF65-F5344CB8AC3E}">
        <p14:creationId xmlns:p14="http://schemas.microsoft.com/office/powerpoint/2010/main" val="38832645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CLNA, the Perkins  Community Colleges  Reach out and asks their stakeholders, how are we doing, how can we collaborate, how can we help the individuals you serve, how might your refer some to us for further education and training -  to earn that postsecondary credential and help strengthen our workforce. </a:t>
            </a:r>
          </a:p>
        </p:txBody>
      </p:sp>
      <p:sp>
        <p:nvSpPr>
          <p:cNvPr id="4" name="Slide Number Placeholder 3"/>
          <p:cNvSpPr>
            <a:spLocks noGrp="1"/>
          </p:cNvSpPr>
          <p:nvPr>
            <p:ph type="sldNum" sz="quarter" idx="5"/>
          </p:nvPr>
        </p:nvSpPr>
        <p:spPr/>
        <p:txBody>
          <a:bodyPr/>
          <a:lstStyle/>
          <a:p>
            <a:fld id="{3D52D8DC-3CCA-4826-966D-69131461ECBB}" type="slidenum">
              <a:rPr lang="en-US" smtClean="0"/>
              <a:t>33</a:t>
            </a:fld>
            <a:endParaRPr lang="en-US"/>
          </a:p>
        </p:txBody>
      </p:sp>
    </p:spTree>
    <p:extLst>
      <p:ext uri="{BB962C8B-B14F-4D97-AF65-F5344CB8AC3E}">
        <p14:creationId xmlns:p14="http://schemas.microsoft.com/office/powerpoint/2010/main" val="2048478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34</a:t>
            </a:fld>
            <a:endParaRPr lang="en-US"/>
          </a:p>
        </p:txBody>
      </p:sp>
    </p:spTree>
    <p:extLst>
      <p:ext uri="{BB962C8B-B14F-4D97-AF65-F5344CB8AC3E}">
        <p14:creationId xmlns:p14="http://schemas.microsoft.com/office/powerpoint/2010/main" val="11269623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a:solidFill>
                  <a:schemeClr val="tx1"/>
                </a:solidFill>
                <a:effectLst/>
                <a:latin typeface="+mn-lt"/>
                <a:ea typeface="+mn-ea"/>
                <a:cs typeface="+mn-cs"/>
              </a:rPr>
              <a:t>Apprenticeship and Pre-Apprenticeship  - WEB courses </a:t>
            </a:r>
          </a:p>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Registered Program – Apprenticeship is Growing -  Employees needed skill sets and now working </a:t>
            </a:r>
          </a:p>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We hear - Apprenticeship CONTINUES TODAY– Companies are registering </a:t>
            </a:r>
          </a:p>
          <a:p>
            <a:r>
              <a:rPr lang="en-US" sz="1600" kern="1200" dirty="0">
                <a:solidFill>
                  <a:schemeClr val="tx1"/>
                </a:solidFill>
                <a:effectLst/>
                <a:latin typeface="+mn-lt"/>
                <a:ea typeface="+mn-ea"/>
                <a:cs typeface="+mn-cs"/>
              </a:rPr>
              <a:t> </a:t>
            </a:r>
          </a:p>
          <a:p>
            <a:pPr lvl="0"/>
            <a:r>
              <a:rPr lang="en-US" sz="1600" kern="1200" dirty="0">
                <a:solidFill>
                  <a:schemeClr val="tx1"/>
                </a:solidFill>
                <a:effectLst/>
                <a:latin typeface="+mn-lt"/>
                <a:ea typeface="+mn-ea"/>
                <a:cs typeface="+mn-cs"/>
              </a:rPr>
              <a:t>Growth – Reaching other employers  </a:t>
            </a:r>
          </a:p>
          <a:p>
            <a:pPr lvl="0"/>
            <a:r>
              <a:rPr lang="en-US" sz="1600" kern="1200" dirty="0">
                <a:solidFill>
                  <a:schemeClr val="tx1"/>
                </a:solidFill>
                <a:effectLst/>
                <a:latin typeface="+mn-lt"/>
                <a:ea typeface="+mn-ea"/>
                <a:cs typeface="+mn-cs"/>
              </a:rPr>
              <a:t>High School Students, Community Colleges, University </a:t>
            </a:r>
          </a:p>
          <a:p>
            <a:pPr lvl="0"/>
            <a:r>
              <a:rPr lang="en-US" sz="1600" kern="1200" dirty="0">
                <a:solidFill>
                  <a:schemeClr val="tx1"/>
                </a:solidFill>
                <a:effectLst/>
                <a:latin typeface="+mn-lt"/>
                <a:ea typeface="+mn-ea"/>
                <a:cs typeface="+mn-cs"/>
              </a:rPr>
              <a:t>Expanding other occupations UNC Hospital – </a:t>
            </a:r>
          </a:p>
          <a:p>
            <a:pPr lvl="0"/>
            <a:r>
              <a:rPr lang="en-US" sz="1600" kern="1200" dirty="0">
                <a:solidFill>
                  <a:schemeClr val="tx1"/>
                </a:solidFill>
                <a:effectLst/>
                <a:latin typeface="+mn-lt"/>
                <a:ea typeface="+mn-ea"/>
                <a:cs typeface="+mn-cs"/>
              </a:rPr>
              <a:t> </a:t>
            </a:r>
          </a:p>
          <a:p>
            <a:pPr lvl="0"/>
            <a:r>
              <a:rPr lang="en-US" sz="1600" kern="1200" dirty="0">
                <a:solidFill>
                  <a:schemeClr val="tx1"/>
                </a:solidFill>
                <a:effectLst/>
                <a:latin typeface="+mn-lt"/>
                <a:ea typeface="+mn-ea"/>
                <a:cs typeface="+mn-cs"/>
              </a:rPr>
              <a:t>GREAT progress </a:t>
            </a: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39</a:t>
            </a:fld>
            <a:endParaRPr lang="en-US"/>
          </a:p>
        </p:txBody>
      </p:sp>
    </p:spTree>
    <p:extLst>
      <p:ext uri="{BB962C8B-B14F-4D97-AF65-F5344CB8AC3E}">
        <p14:creationId xmlns:p14="http://schemas.microsoft.com/office/powerpoint/2010/main" val="11577257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Shape 291"/>
          <p:cNvSpPr>
            <a:spLocks noGrp="1" noRot="1" noChangeAspect="1"/>
          </p:cNvSpPr>
          <p:nvPr>
            <p:ph type="sldImg"/>
          </p:nvPr>
        </p:nvSpPr>
        <p:spPr>
          <a:xfrm>
            <a:off x="500063" y="228600"/>
            <a:ext cx="2514600" cy="1414463"/>
          </a:xfrm>
          <a:prstGeom prst="rect">
            <a:avLst/>
          </a:prstGeom>
        </p:spPr>
        <p:txBody>
          <a:bodyPr/>
          <a:lstStyle/>
          <a:p>
            <a:endParaRPr/>
          </a:p>
        </p:txBody>
      </p:sp>
      <p:sp>
        <p:nvSpPr>
          <p:cNvPr id="292" name="Shape 292"/>
          <p:cNvSpPr>
            <a:spLocks noGrp="1"/>
          </p:cNvSpPr>
          <p:nvPr>
            <p:ph type="body" sz="quarter" idx="1"/>
          </p:nvPr>
        </p:nvSpPr>
        <p:spPr>
          <a:xfrm>
            <a:off x="685800" y="1643063"/>
            <a:ext cx="5486400" cy="7500937"/>
          </a:xfrm>
          <a:prstGeom prst="rect">
            <a:avLst/>
          </a:prstGeom>
        </p:spPr>
        <p:txBody>
          <a:bodyPr/>
          <a:lstStyle>
            <a:lvl1pPr defTabSz="914400">
              <a:lnSpc>
                <a:spcPct val="100000"/>
              </a:lnSpc>
              <a:defRPr sz="1600">
                <a:latin typeface="Calibri"/>
                <a:ea typeface="Calibri"/>
                <a:cs typeface="Calibri"/>
                <a:sym typeface="Calibri"/>
              </a:defRPr>
            </a:lvl1pPr>
          </a:lstStyle>
          <a:p>
            <a:pPr>
              <a:defRPr sz="1800"/>
            </a:pPr>
            <a:r>
              <a:rPr lang="en-US" kern="1200" dirty="0">
                <a:solidFill>
                  <a:schemeClr val="tx1"/>
                </a:solidFill>
                <a:effectLst/>
                <a:latin typeface="Calibri"/>
                <a:ea typeface="Calibri"/>
                <a:cs typeface="Calibri"/>
                <a:sym typeface="Calibri"/>
              </a:rPr>
              <a:t>This is a CTE Program of Study, which is part of a career pathway.</a:t>
            </a:r>
          </a:p>
          <a:p>
            <a:pPr>
              <a:defRPr sz="1800"/>
            </a:pPr>
            <a:r>
              <a:rPr lang="en-US" kern="1200" dirty="0">
                <a:solidFill>
                  <a:schemeClr val="tx1"/>
                </a:solidFill>
                <a:effectLst/>
                <a:latin typeface="Calibri"/>
                <a:ea typeface="Calibri"/>
                <a:cs typeface="Calibri"/>
                <a:sym typeface="Calibri"/>
              </a:rPr>
              <a:t>This program of study is specifically designed for the coursework necessary to be ready to be employed as a Civil Engineering Technician.</a:t>
            </a:r>
          </a:p>
          <a:p>
            <a:pPr>
              <a:defRPr sz="1800"/>
            </a:pPr>
            <a:endParaRPr lang="en-US" kern="1200" dirty="0">
              <a:solidFill>
                <a:schemeClr val="tx1"/>
              </a:solidFill>
              <a:effectLst/>
              <a:latin typeface="Calibri"/>
              <a:ea typeface="Calibri"/>
              <a:cs typeface="Calibri"/>
              <a:sym typeface="Calibri"/>
            </a:endParaRPr>
          </a:p>
          <a:p>
            <a:pPr>
              <a:defRPr sz="1800"/>
            </a:pPr>
            <a:r>
              <a:rPr lang="en-US" kern="1200" dirty="0">
                <a:solidFill>
                  <a:schemeClr val="tx1"/>
                </a:solidFill>
                <a:effectLst/>
                <a:latin typeface="Calibri"/>
                <a:ea typeface="Calibri"/>
                <a:cs typeface="Calibri"/>
                <a:sym typeface="Calibri"/>
              </a:rPr>
              <a:t>The Civil Engineering Technology (A40140) Associate Degree is offered at 9 of our NC community college.</a:t>
            </a:r>
          </a:p>
          <a:p>
            <a:pPr>
              <a:defRPr sz="1800"/>
            </a:pPr>
            <a:endParaRPr lang="en-US" kern="1200" dirty="0">
              <a:solidFill>
                <a:schemeClr val="tx1"/>
              </a:solidFill>
              <a:effectLst/>
              <a:latin typeface="Calibri"/>
              <a:ea typeface="Calibri"/>
              <a:cs typeface="Calibri"/>
              <a:sym typeface="Calibri"/>
            </a:endParaRPr>
          </a:p>
          <a:p>
            <a:pPr>
              <a:defRPr sz="1800"/>
            </a:pPr>
            <a:r>
              <a:rPr lang="en-US" kern="1200" dirty="0">
                <a:solidFill>
                  <a:schemeClr val="tx1"/>
                </a:solidFill>
                <a:effectLst/>
                <a:latin typeface="Calibri"/>
                <a:ea typeface="Calibri"/>
                <a:cs typeface="Calibri"/>
                <a:sym typeface="Calibri"/>
              </a:rPr>
              <a:t>The first four lines in this table show the high school part of this program.</a:t>
            </a:r>
          </a:p>
          <a:p>
            <a:pPr>
              <a:defRPr sz="1800"/>
            </a:pPr>
            <a:r>
              <a:rPr lang="en-US" kern="1200" dirty="0">
                <a:solidFill>
                  <a:schemeClr val="tx1"/>
                </a:solidFill>
                <a:effectLst/>
                <a:latin typeface="Calibri"/>
                <a:ea typeface="Calibri"/>
                <a:cs typeface="Calibri"/>
                <a:sym typeface="Calibri"/>
              </a:rPr>
              <a:t>The blue courses are the ones everyone has to take to graduate from high school.</a:t>
            </a:r>
          </a:p>
          <a:p>
            <a:pPr>
              <a:defRPr sz="1800"/>
            </a:pPr>
            <a:r>
              <a:rPr lang="en-US" kern="1200" dirty="0">
                <a:solidFill>
                  <a:schemeClr val="tx1"/>
                </a:solidFill>
                <a:effectLst/>
                <a:latin typeface="Calibri"/>
                <a:ea typeface="Calibri"/>
                <a:cs typeface="Calibri"/>
                <a:sym typeface="Calibri"/>
              </a:rPr>
              <a:t>The orange and yellow courses are the high school elective courses.</a:t>
            </a:r>
          </a:p>
          <a:p>
            <a:pPr>
              <a:defRPr sz="1800"/>
            </a:pPr>
            <a:r>
              <a:rPr lang="en-US" kern="1200" dirty="0">
                <a:solidFill>
                  <a:schemeClr val="tx1"/>
                </a:solidFill>
                <a:effectLst/>
                <a:latin typeface="Calibri"/>
                <a:ea typeface="Calibri"/>
                <a:cs typeface="Calibri"/>
                <a:sym typeface="Calibri"/>
              </a:rPr>
              <a:t>The green courses in the first four row are also elective courses, but I show them in green because this high school student could take college courses that award both college and high school credit.</a:t>
            </a:r>
          </a:p>
          <a:p>
            <a:pPr>
              <a:defRPr sz="1800"/>
            </a:pPr>
            <a:endParaRPr lang="en-US" kern="1200" dirty="0">
              <a:solidFill>
                <a:schemeClr val="tx1"/>
              </a:solidFill>
              <a:effectLst/>
              <a:latin typeface="Calibri"/>
              <a:ea typeface="Calibri"/>
              <a:cs typeface="Calibri"/>
              <a:sym typeface="Calibri"/>
            </a:endParaRPr>
          </a:p>
          <a:p>
            <a:pPr>
              <a:defRPr sz="1800"/>
            </a:pPr>
            <a:r>
              <a:rPr lang="en-US" kern="1200" dirty="0">
                <a:solidFill>
                  <a:schemeClr val="tx1"/>
                </a:solidFill>
                <a:effectLst/>
                <a:latin typeface="Calibri"/>
                <a:ea typeface="Calibri"/>
                <a:cs typeface="Calibri"/>
                <a:sym typeface="Calibri"/>
              </a:rPr>
              <a:t>The last three rows in green are the five semesters that is the norm for this particular Associates degree.</a:t>
            </a:r>
          </a:p>
          <a:p>
            <a:pPr>
              <a:defRPr sz="1800"/>
            </a:pPr>
            <a:endParaRPr lang="en-US" kern="1200" dirty="0">
              <a:solidFill>
                <a:schemeClr val="tx1"/>
              </a:solidFill>
              <a:effectLst/>
              <a:latin typeface="Calibri"/>
              <a:ea typeface="Calibri"/>
              <a:cs typeface="Calibri"/>
              <a:sym typeface="Calibri"/>
            </a:endParaRPr>
          </a:p>
        </p:txBody>
      </p:sp>
    </p:spTree>
    <p:extLst>
      <p:ext uri="{BB962C8B-B14F-4D97-AF65-F5344CB8AC3E}">
        <p14:creationId xmlns:p14="http://schemas.microsoft.com/office/powerpoint/2010/main" val="30921489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Shape 291"/>
          <p:cNvSpPr>
            <a:spLocks noGrp="1" noRot="1" noChangeAspect="1"/>
          </p:cNvSpPr>
          <p:nvPr>
            <p:ph type="sldImg"/>
          </p:nvPr>
        </p:nvSpPr>
        <p:spPr>
          <a:xfrm>
            <a:off x="500063" y="228600"/>
            <a:ext cx="2514600" cy="1414463"/>
          </a:xfrm>
          <a:prstGeom prst="rect">
            <a:avLst/>
          </a:prstGeom>
        </p:spPr>
        <p:txBody>
          <a:bodyPr/>
          <a:lstStyle/>
          <a:p>
            <a:endParaRPr/>
          </a:p>
        </p:txBody>
      </p:sp>
      <p:sp>
        <p:nvSpPr>
          <p:cNvPr id="292" name="Shape 292"/>
          <p:cNvSpPr>
            <a:spLocks noGrp="1"/>
          </p:cNvSpPr>
          <p:nvPr>
            <p:ph type="body" sz="quarter" idx="1"/>
          </p:nvPr>
        </p:nvSpPr>
        <p:spPr>
          <a:xfrm>
            <a:off x="685800" y="1643063"/>
            <a:ext cx="5486400" cy="7500937"/>
          </a:xfrm>
          <a:prstGeom prst="rect">
            <a:avLst/>
          </a:prstGeom>
        </p:spPr>
        <p:txBody>
          <a:bodyPr/>
          <a:lstStyle>
            <a:lvl1pPr defTabSz="914400">
              <a:lnSpc>
                <a:spcPct val="100000"/>
              </a:lnSpc>
              <a:defRPr sz="1600">
                <a:latin typeface="Calibri"/>
                <a:ea typeface="Calibri"/>
                <a:cs typeface="Calibri"/>
                <a:sym typeface="Calibri"/>
              </a:defRPr>
            </a:lvl1pPr>
          </a:lstStyle>
          <a:p>
            <a:pPr>
              <a:defRPr sz="1800"/>
            </a:pPr>
            <a:r>
              <a:rPr lang="en-US" kern="1200" dirty="0">
                <a:solidFill>
                  <a:schemeClr val="tx1"/>
                </a:solidFill>
                <a:effectLst/>
                <a:latin typeface="Calibri"/>
                <a:ea typeface="Calibri"/>
                <a:cs typeface="Calibri"/>
                <a:sym typeface="Calibri"/>
              </a:rPr>
              <a:t>This is a CTE Program of Study, which is part of a career pathway.</a:t>
            </a:r>
          </a:p>
          <a:p>
            <a:pPr>
              <a:defRPr sz="1800"/>
            </a:pPr>
            <a:r>
              <a:rPr lang="en-US" kern="1200" dirty="0">
                <a:solidFill>
                  <a:schemeClr val="tx1"/>
                </a:solidFill>
                <a:effectLst/>
                <a:latin typeface="Calibri"/>
                <a:ea typeface="Calibri"/>
                <a:cs typeface="Calibri"/>
                <a:sym typeface="Calibri"/>
              </a:rPr>
              <a:t>This program of study is specifically designed for the coursework necessary to be ready to be employed as a Civil Engineering Technician.</a:t>
            </a:r>
          </a:p>
          <a:p>
            <a:pPr>
              <a:defRPr sz="1800"/>
            </a:pPr>
            <a:endParaRPr lang="en-US" kern="1200" dirty="0">
              <a:solidFill>
                <a:schemeClr val="tx1"/>
              </a:solidFill>
              <a:effectLst/>
              <a:latin typeface="Calibri"/>
              <a:ea typeface="Calibri"/>
              <a:cs typeface="Calibri"/>
              <a:sym typeface="Calibri"/>
            </a:endParaRPr>
          </a:p>
          <a:p>
            <a:pPr>
              <a:defRPr sz="1800"/>
            </a:pPr>
            <a:r>
              <a:rPr lang="en-US" kern="1200" dirty="0">
                <a:solidFill>
                  <a:schemeClr val="tx1"/>
                </a:solidFill>
                <a:effectLst/>
                <a:latin typeface="Calibri"/>
                <a:ea typeface="Calibri"/>
                <a:cs typeface="Calibri"/>
                <a:sym typeface="Calibri"/>
              </a:rPr>
              <a:t>The Civil Engineering Technology (A40140) Associate Degree is offered at 9 of our NC community college.</a:t>
            </a:r>
          </a:p>
          <a:p>
            <a:pPr>
              <a:defRPr sz="1800"/>
            </a:pPr>
            <a:endParaRPr lang="en-US" kern="1200" dirty="0">
              <a:solidFill>
                <a:schemeClr val="tx1"/>
              </a:solidFill>
              <a:effectLst/>
              <a:latin typeface="Calibri"/>
              <a:ea typeface="Calibri"/>
              <a:cs typeface="Calibri"/>
              <a:sym typeface="Calibri"/>
            </a:endParaRPr>
          </a:p>
          <a:p>
            <a:pPr>
              <a:defRPr sz="1800"/>
            </a:pPr>
            <a:r>
              <a:rPr lang="en-US" kern="1200" dirty="0">
                <a:solidFill>
                  <a:schemeClr val="tx1"/>
                </a:solidFill>
                <a:effectLst/>
                <a:latin typeface="Calibri"/>
                <a:ea typeface="Calibri"/>
                <a:cs typeface="Calibri"/>
                <a:sym typeface="Calibri"/>
              </a:rPr>
              <a:t>The first four lines in this table show the high school part of this program.</a:t>
            </a:r>
          </a:p>
          <a:p>
            <a:pPr>
              <a:defRPr sz="1800"/>
            </a:pPr>
            <a:r>
              <a:rPr lang="en-US" kern="1200" dirty="0">
                <a:solidFill>
                  <a:schemeClr val="tx1"/>
                </a:solidFill>
                <a:effectLst/>
                <a:latin typeface="Calibri"/>
                <a:ea typeface="Calibri"/>
                <a:cs typeface="Calibri"/>
                <a:sym typeface="Calibri"/>
              </a:rPr>
              <a:t>The blue courses are the ones everyone has to take to graduate from high school.</a:t>
            </a:r>
          </a:p>
          <a:p>
            <a:pPr>
              <a:defRPr sz="1800"/>
            </a:pPr>
            <a:r>
              <a:rPr lang="en-US" kern="1200" dirty="0">
                <a:solidFill>
                  <a:schemeClr val="tx1"/>
                </a:solidFill>
                <a:effectLst/>
                <a:latin typeface="Calibri"/>
                <a:ea typeface="Calibri"/>
                <a:cs typeface="Calibri"/>
                <a:sym typeface="Calibri"/>
              </a:rPr>
              <a:t>The orange and yellow courses are the high school elective courses.</a:t>
            </a:r>
          </a:p>
          <a:p>
            <a:pPr>
              <a:defRPr sz="1800"/>
            </a:pPr>
            <a:r>
              <a:rPr lang="en-US" kern="1200" dirty="0">
                <a:solidFill>
                  <a:schemeClr val="tx1"/>
                </a:solidFill>
                <a:effectLst/>
                <a:latin typeface="Calibri"/>
                <a:ea typeface="Calibri"/>
                <a:cs typeface="Calibri"/>
                <a:sym typeface="Calibri"/>
              </a:rPr>
              <a:t>The green courses in the first four row are also elective courses, but I show them in green because this high school student could take college courses that award both college and high school credit.</a:t>
            </a:r>
          </a:p>
          <a:p>
            <a:pPr>
              <a:defRPr sz="1800"/>
            </a:pPr>
            <a:endParaRPr lang="en-US" kern="1200" dirty="0">
              <a:solidFill>
                <a:schemeClr val="tx1"/>
              </a:solidFill>
              <a:effectLst/>
              <a:latin typeface="Calibri"/>
              <a:ea typeface="Calibri"/>
              <a:cs typeface="Calibri"/>
              <a:sym typeface="Calibri"/>
            </a:endParaRPr>
          </a:p>
          <a:p>
            <a:pPr>
              <a:defRPr sz="1800"/>
            </a:pPr>
            <a:r>
              <a:rPr lang="en-US" kern="1200" dirty="0">
                <a:solidFill>
                  <a:schemeClr val="tx1"/>
                </a:solidFill>
                <a:effectLst/>
                <a:latin typeface="Calibri"/>
                <a:ea typeface="Calibri"/>
                <a:cs typeface="Calibri"/>
                <a:sym typeface="Calibri"/>
              </a:rPr>
              <a:t>The last three rows in green are the five semesters that is the norm for this particular Associates degree.</a:t>
            </a:r>
          </a:p>
          <a:p>
            <a:pPr>
              <a:defRPr sz="1800"/>
            </a:pPr>
            <a:endParaRPr lang="en-US" kern="1200" dirty="0">
              <a:solidFill>
                <a:schemeClr val="tx1"/>
              </a:solidFill>
              <a:effectLst/>
              <a:latin typeface="Calibri"/>
              <a:ea typeface="Calibri"/>
              <a:cs typeface="Calibri"/>
              <a:sym typeface="Calibri"/>
            </a:endParaRPr>
          </a:p>
        </p:txBody>
      </p:sp>
    </p:spTree>
    <p:extLst>
      <p:ext uri="{BB962C8B-B14F-4D97-AF65-F5344CB8AC3E}">
        <p14:creationId xmlns:p14="http://schemas.microsoft.com/office/powerpoint/2010/main" val="37780608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 typical need assessment is pages in length, Staff has simplified your summary sheet to high the highlights for our review and inclusion in the application. </a:t>
            </a:r>
          </a:p>
          <a:p>
            <a:endParaRPr lang="en-US" dirty="0"/>
          </a:p>
          <a:p>
            <a:r>
              <a:rPr lang="en-US" dirty="0"/>
              <a:t>Ask to see your college CLNA, see how WBL is incorporated into the plan, </a:t>
            </a:r>
          </a:p>
          <a:p>
            <a:r>
              <a:rPr lang="en-US" dirty="0"/>
              <a:t>Hiring staff, Released Time, Project based </a:t>
            </a:r>
          </a:p>
        </p:txBody>
      </p:sp>
      <p:sp>
        <p:nvSpPr>
          <p:cNvPr id="4" name="Slide Number Placeholder 3"/>
          <p:cNvSpPr>
            <a:spLocks noGrp="1"/>
          </p:cNvSpPr>
          <p:nvPr>
            <p:ph type="sldNum" sz="quarter" idx="5"/>
          </p:nvPr>
        </p:nvSpPr>
        <p:spPr/>
        <p:txBody>
          <a:bodyPr/>
          <a:lstStyle/>
          <a:p>
            <a:fld id="{3D52D8DC-3CCA-4826-966D-69131461ECBB}" type="slidenum">
              <a:rPr lang="en-US" smtClean="0"/>
              <a:t>42</a:t>
            </a:fld>
            <a:endParaRPr lang="en-US"/>
          </a:p>
        </p:txBody>
      </p:sp>
    </p:spTree>
    <p:extLst>
      <p:ext uri="{BB962C8B-B14F-4D97-AF65-F5344CB8AC3E}">
        <p14:creationId xmlns:p14="http://schemas.microsoft.com/office/powerpoint/2010/main" val="30808770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good overview the application </a:t>
            </a:r>
          </a:p>
          <a:p>
            <a:pPr marL="342900" indent="-342900">
              <a:buAutoNum type="arabicPeriod"/>
            </a:pPr>
            <a:r>
              <a:rPr lang="en-US" dirty="0"/>
              <a:t>Fund </a:t>
            </a:r>
          </a:p>
          <a:p>
            <a:pPr marL="342900" indent="-342900">
              <a:buAutoNum type="arabicPeriod"/>
            </a:pPr>
            <a:r>
              <a:rPr lang="en-US" dirty="0"/>
              <a:t>Collaborate WIOA</a:t>
            </a:r>
          </a:p>
          <a:p>
            <a:pPr marL="342900" indent="-342900">
              <a:buAutoNum type="arabicPeriod"/>
            </a:pPr>
            <a:r>
              <a:rPr lang="en-US" dirty="0"/>
              <a:t>Improving Skills </a:t>
            </a:r>
          </a:p>
          <a:p>
            <a:pPr marL="342900" indent="-342900">
              <a:buAutoNum type="arabicPeriod"/>
            </a:pPr>
            <a:r>
              <a:rPr lang="en-US" dirty="0"/>
              <a:t>Serving Special Pops </a:t>
            </a:r>
          </a:p>
          <a:p>
            <a:pPr marL="342900" indent="-342900">
              <a:buAutoNum type="arabicPeriod"/>
            </a:pPr>
            <a:endParaRPr lang="en-US" dirty="0"/>
          </a:p>
          <a:p>
            <a:pPr marL="0" indent="0">
              <a:lnSpc>
                <a:spcPct val="120000"/>
              </a:lnSpc>
              <a:buSzPct val="100000"/>
              <a:buNone/>
              <a:defRPr sz="3000"/>
            </a:pPr>
            <a:r>
              <a:rPr lang="en-US" sz="1200" dirty="0"/>
              <a:t>What CTE program areas will the college fund with Perkins funds?  </a:t>
            </a:r>
          </a:p>
          <a:p>
            <a:pPr marL="0" indent="0">
              <a:lnSpc>
                <a:spcPct val="120000"/>
              </a:lnSpc>
              <a:buSzPct val="100000"/>
              <a:buNone/>
              <a:defRPr sz="3000"/>
            </a:pPr>
            <a:r>
              <a:rPr lang="en-US" sz="1200" dirty="0"/>
              <a:t>How will the college collaborate with their workforce stakeholders and partners?  (including WIOA)</a:t>
            </a:r>
          </a:p>
          <a:p>
            <a:pPr marL="0" indent="0">
              <a:lnSpc>
                <a:spcPct val="120000"/>
              </a:lnSpc>
              <a:buSzPct val="100000"/>
              <a:buNone/>
              <a:defRPr sz="3000"/>
            </a:pPr>
            <a:r>
              <a:rPr lang="en-US" sz="1200" dirty="0"/>
              <a:t>How will the college improve the academic and technical skills of CTE students? </a:t>
            </a:r>
          </a:p>
          <a:p>
            <a:pPr marL="0" indent="0">
              <a:lnSpc>
                <a:spcPct val="120000"/>
              </a:lnSpc>
              <a:buSzPct val="100000"/>
              <a:buNone/>
              <a:defRPr sz="3000"/>
            </a:pPr>
            <a:r>
              <a:rPr lang="en-US" sz="1200" dirty="0"/>
              <a:t>What are strategies the college will implement to serve Special Populations enrolled in CTE programs of study?</a:t>
            </a:r>
          </a:p>
          <a:p>
            <a:pPr marL="342900" indent="-342900">
              <a:buAutoNum type="arabicPeriod"/>
            </a:pPr>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45</a:t>
            </a:fld>
            <a:endParaRPr lang="en-US"/>
          </a:p>
        </p:txBody>
      </p:sp>
    </p:spTree>
    <p:extLst>
      <p:ext uri="{BB962C8B-B14F-4D97-AF65-F5344CB8AC3E}">
        <p14:creationId xmlns:p14="http://schemas.microsoft.com/office/powerpoint/2010/main" val="34187042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46</a:t>
            </a:fld>
            <a:endParaRPr lang="en-US"/>
          </a:p>
        </p:txBody>
      </p:sp>
    </p:spTree>
    <p:extLst>
      <p:ext uri="{BB962C8B-B14F-4D97-AF65-F5344CB8AC3E}">
        <p14:creationId xmlns:p14="http://schemas.microsoft.com/office/powerpoint/2010/main" val="36867951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have discussed the Required and Permissive Activities -  </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48</a:t>
            </a:fld>
            <a:endParaRPr lang="en-US" dirty="0"/>
          </a:p>
        </p:txBody>
      </p:sp>
      <p:sp>
        <p:nvSpPr>
          <p:cNvPr id="5" name="Date Placeholder 4">
            <a:extLst>
              <a:ext uri="{FF2B5EF4-FFF2-40B4-BE49-F238E27FC236}">
                <a16:creationId xmlns:a16="http://schemas.microsoft.com/office/drawing/2014/main" id="{4C44E553-9F23-F84E-A37F-C73793451276}"/>
              </a:ext>
            </a:extLst>
          </p:cNvPr>
          <p:cNvSpPr>
            <a:spLocks noGrp="1"/>
          </p:cNvSpPr>
          <p:nvPr>
            <p:ph type="dt" idx="11"/>
          </p:nvPr>
        </p:nvSpPr>
        <p:spPr/>
        <p:txBody>
          <a:bodyPr/>
          <a:lstStyle/>
          <a:p>
            <a:r>
              <a:rPr lang="en-US"/>
              <a:t>April 18, 2018</a:t>
            </a:r>
          </a:p>
        </p:txBody>
      </p:sp>
      <p:sp>
        <p:nvSpPr>
          <p:cNvPr id="6" name="Footer Placeholder 5">
            <a:extLst>
              <a:ext uri="{FF2B5EF4-FFF2-40B4-BE49-F238E27FC236}">
                <a16:creationId xmlns:a16="http://schemas.microsoft.com/office/drawing/2014/main" id="{97F003AB-3B05-7B41-B86E-CF9365903C01}"/>
              </a:ext>
            </a:extLst>
          </p:cNvPr>
          <p:cNvSpPr>
            <a:spLocks noGrp="1"/>
          </p:cNvSpPr>
          <p:nvPr>
            <p:ph type="ftr" sz="quarter" idx="12"/>
          </p:nvPr>
        </p:nvSpPr>
        <p:spPr/>
        <p:txBody>
          <a:bodyPr/>
          <a:lstStyle/>
          <a:p>
            <a:r>
              <a:rPr lang="en-US"/>
              <a:t>Perkins 101</a:t>
            </a:r>
          </a:p>
        </p:txBody>
      </p:sp>
    </p:spTree>
    <p:extLst>
      <p:ext uri="{BB962C8B-B14F-4D97-AF65-F5344CB8AC3E}">
        <p14:creationId xmlns:p14="http://schemas.microsoft.com/office/powerpoint/2010/main" val="1550959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4</a:t>
            </a:fld>
            <a:endParaRPr lang="en-US" dirty="0"/>
          </a:p>
        </p:txBody>
      </p:sp>
      <p:sp>
        <p:nvSpPr>
          <p:cNvPr id="5" name="Date Placeholder 4">
            <a:extLst>
              <a:ext uri="{FF2B5EF4-FFF2-40B4-BE49-F238E27FC236}">
                <a16:creationId xmlns:a16="http://schemas.microsoft.com/office/drawing/2014/main" id="{BF88E9E6-C0B9-3E49-BBEA-87D51F0D0CE7}"/>
              </a:ext>
            </a:extLst>
          </p:cNvPr>
          <p:cNvSpPr>
            <a:spLocks noGrp="1"/>
          </p:cNvSpPr>
          <p:nvPr>
            <p:ph type="dt" idx="11"/>
          </p:nvPr>
        </p:nvSpPr>
        <p:spPr/>
        <p:txBody>
          <a:bodyPr/>
          <a:lstStyle/>
          <a:p>
            <a:r>
              <a:rPr lang="en-US"/>
              <a:t>April 18, 2018</a:t>
            </a:r>
          </a:p>
        </p:txBody>
      </p:sp>
      <p:sp>
        <p:nvSpPr>
          <p:cNvPr id="6" name="Footer Placeholder 5">
            <a:extLst>
              <a:ext uri="{FF2B5EF4-FFF2-40B4-BE49-F238E27FC236}">
                <a16:creationId xmlns:a16="http://schemas.microsoft.com/office/drawing/2014/main" id="{BE3EFD37-0E7F-A74F-9B71-BBB4E0C81B5E}"/>
              </a:ext>
            </a:extLst>
          </p:cNvPr>
          <p:cNvSpPr>
            <a:spLocks noGrp="1"/>
          </p:cNvSpPr>
          <p:nvPr>
            <p:ph type="ftr" sz="quarter" idx="12"/>
          </p:nvPr>
        </p:nvSpPr>
        <p:spPr/>
        <p:txBody>
          <a:bodyPr/>
          <a:lstStyle/>
          <a:p>
            <a:r>
              <a:rPr lang="en-US"/>
              <a:t>Perkins 101</a:t>
            </a:r>
          </a:p>
        </p:txBody>
      </p:sp>
    </p:spTree>
    <p:extLst>
      <p:ext uri="{BB962C8B-B14F-4D97-AF65-F5344CB8AC3E}">
        <p14:creationId xmlns:p14="http://schemas.microsoft.com/office/powerpoint/2010/main" val="10303775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49</a:t>
            </a:fld>
            <a:endParaRPr lang="en-US"/>
          </a:p>
        </p:txBody>
      </p:sp>
    </p:spTree>
    <p:extLst>
      <p:ext uri="{BB962C8B-B14F-4D97-AF65-F5344CB8AC3E}">
        <p14:creationId xmlns:p14="http://schemas.microsoft.com/office/powerpoint/2010/main" val="13839386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50</a:t>
            </a:fld>
            <a:endParaRPr lang="en-US"/>
          </a:p>
        </p:txBody>
      </p:sp>
    </p:spTree>
    <p:extLst>
      <p:ext uri="{BB962C8B-B14F-4D97-AF65-F5344CB8AC3E}">
        <p14:creationId xmlns:p14="http://schemas.microsoft.com/office/powerpoint/2010/main" val="30537997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10. Administration </a:t>
            </a:r>
          </a:p>
          <a:p>
            <a:r>
              <a:rPr lang="en-US" sz="1800" b="1" dirty="0"/>
              <a:t>11. Career Exploration </a:t>
            </a:r>
          </a:p>
          <a:p>
            <a:r>
              <a:rPr lang="en-US" sz="1800" b="1" dirty="0"/>
              <a:t>12. Professional Development </a:t>
            </a:r>
          </a:p>
          <a:p>
            <a:r>
              <a:rPr lang="en-US" sz="1800" b="1" dirty="0"/>
              <a:t>13. Skill Attainment </a:t>
            </a:r>
          </a:p>
          <a:p>
            <a:r>
              <a:rPr lang="en-US" sz="1800" b="1" dirty="0"/>
              <a:t>14. Academic Integration </a:t>
            </a:r>
          </a:p>
          <a:p>
            <a:r>
              <a:rPr lang="en-US" sz="1800" b="1" dirty="0"/>
              <a:t>15. Student Achievement </a:t>
            </a:r>
          </a:p>
          <a:p>
            <a:r>
              <a:rPr lang="en-US" sz="1800" b="1" dirty="0"/>
              <a:t>16. Program Evaluation </a:t>
            </a:r>
          </a:p>
          <a:p>
            <a:r>
              <a:rPr lang="en-US" sz="1800" dirty="0"/>
              <a:t>17. Equipment </a:t>
            </a:r>
          </a:p>
          <a:p>
            <a:r>
              <a:rPr lang="en-US" sz="1800" dirty="0"/>
              <a:t>18. Wages </a:t>
            </a:r>
          </a:p>
          <a:p>
            <a:r>
              <a:rPr lang="en-US" sz="1800" dirty="0"/>
              <a:t>19. CTSO’s </a:t>
            </a:r>
          </a:p>
        </p:txBody>
      </p:sp>
      <p:sp>
        <p:nvSpPr>
          <p:cNvPr id="4" name="Slide Number Placeholder 3"/>
          <p:cNvSpPr>
            <a:spLocks noGrp="1"/>
          </p:cNvSpPr>
          <p:nvPr>
            <p:ph type="sldNum" sz="quarter" idx="5"/>
          </p:nvPr>
        </p:nvSpPr>
        <p:spPr/>
        <p:txBody>
          <a:bodyPr/>
          <a:lstStyle/>
          <a:p>
            <a:fld id="{3D52D8DC-3CCA-4826-966D-69131461ECBB}" type="slidenum">
              <a:rPr lang="en-US" smtClean="0"/>
              <a:t>51</a:t>
            </a:fld>
            <a:endParaRPr lang="en-US"/>
          </a:p>
        </p:txBody>
      </p:sp>
    </p:spTree>
    <p:extLst>
      <p:ext uri="{BB962C8B-B14F-4D97-AF65-F5344CB8AC3E}">
        <p14:creationId xmlns:p14="http://schemas.microsoft.com/office/powerpoint/2010/main" val="4492908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52</a:t>
            </a:fld>
            <a:endParaRPr lang="en-US"/>
          </a:p>
        </p:txBody>
      </p:sp>
    </p:spTree>
    <p:extLst>
      <p:ext uri="{BB962C8B-B14F-4D97-AF65-F5344CB8AC3E}">
        <p14:creationId xmlns:p14="http://schemas.microsoft.com/office/powerpoint/2010/main" val="27533772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53</a:t>
            </a:fld>
            <a:endParaRPr lang="en-US"/>
          </a:p>
        </p:txBody>
      </p:sp>
    </p:spTree>
    <p:extLst>
      <p:ext uri="{BB962C8B-B14F-4D97-AF65-F5344CB8AC3E}">
        <p14:creationId xmlns:p14="http://schemas.microsoft.com/office/powerpoint/2010/main" val="2022401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54</a:t>
            </a:fld>
            <a:endParaRPr lang="en-US"/>
          </a:p>
        </p:txBody>
      </p:sp>
    </p:spTree>
    <p:extLst>
      <p:ext uri="{BB962C8B-B14F-4D97-AF65-F5344CB8AC3E}">
        <p14:creationId xmlns:p14="http://schemas.microsoft.com/office/powerpoint/2010/main" val="4674595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8205" indent="-278205" defTabSz="847863">
              <a:spcBef>
                <a:spcPts val="611"/>
              </a:spcBef>
              <a:buFont typeface="+mj-lt"/>
              <a:buAutoNum type="arabicPeriod"/>
              <a:defRPr sz="1800"/>
            </a:pPr>
            <a:r>
              <a:rPr lang="en-US" sz="1300" dirty="0"/>
              <a:t>Activity description not aligned with budget entries and job descriptions – Counselors working with all students, no documentation </a:t>
            </a:r>
          </a:p>
          <a:p>
            <a:pPr marL="278205" indent="-278205" defTabSz="847863">
              <a:spcBef>
                <a:spcPts val="611"/>
              </a:spcBef>
              <a:buFont typeface="+mj-lt"/>
              <a:buAutoNum type="arabicPeriod"/>
              <a:defRPr sz="1800"/>
            </a:pPr>
            <a:r>
              <a:rPr lang="en-US" sz="1300" dirty="0"/>
              <a:t>All pieces of the activity not described – Positions and Duties not described </a:t>
            </a:r>
          </a:p>
          <a:p>
            <a:pPr marL="278205" indent="-278205" defTabSz="847863">
              <a:spcBef>
                <a:spcPts val="611"/>
              </a:spcBef>
              <a:buFont typeface="+mj-lt"/>
              <a:buAutoNum type="arabicPeriod"/>
              <a:defRPr sz="1800"/>
            </a:pPr>
            <a:r>
              <a:rPr lang="en-US" sz="1300" dirty="0"/>
              <a:t>Too much/too little information</a:t>
            </a:r>
          </a:p>
          <a:p>
            <a:pPr marL="278205" indent="-278205" defTabSz="847863">
              <a:spcBef>
                <a:spcPts val="611"/>
              </a:spcBef>
              <a:buFont typeface="+mj-lt"/>
              <a:buAutoNum type="arabicPeriod"/>
              <a:defRPr sz="1800"/>
            </a:pPr>
            <a:r>
              <a:rPr lang="en-US" sz="1300" dirty="0"/>
              <a:t>Data to support funding; special populations -  % of Special Pops enrolled in CTE programs </a:t>
            </a:r>
          </a:p>
          <a:p>
            <a:pPr marL="278205" indent="-278205" defTabSz="847863">
              <a:spcBef>
                <a:spcPts val="611"/>
              </a:spcBef>
              <a:buFont typeface="+mj-lt"/>
              <a:buAutoNum type="arabicPeriod"/>
              <a:defRPr sz="1800"/>
            </a:pPr>
            <a:r>
              <a:rPr lang="en-US" sz="1300" dirty="0"/>
              <a:t>Justification for continued funding – Why keep staff working with the program year after year (Faculty 3 year Limit) </a:t>
            </a:r>
          </a:p>
          <a:p>
            <a:pPr marL="278205" indent="-278205" defTabSz="847863">
              <a:spcBef>
                <a:spcPts val="611"/>
              </a:spcBef>
              <a:buFont typeface="+mj-lt"/>
              <a:buAutoNum type="arabicPeriod"/>
              <a:defRPr sz="1800"/>
            </a:pPr>
            <a:r>
              <a:rPr lang="en-US" sz="1300" dirty="0"/>
              <a:t>Evaluation measures – Tie in with Institutional Effectiveness </a:t>
            </a:r>
          </a:p>
          <a:p>
            <a:pPr marL="278205" indent="-278205" defTabSz="847863">
              <a:spcBef>
                <a:spcPts val="611"/>
              </a:spcBef>
              <a:buFont typeface="+mj-lt"/>
              <a:buAutoNum type="arabicPeriod"/>
              <a:defRPr sz="1800"/>
            </a:pPr>
            <a:r>
              <a:rPr lang="en-US" sz="1300" dirty="0"/>
              <a:t>Insufficiently focused</a:t>
            </a:r>
          </a:p>
          <a:p>
            <a:pPr marL="278205" indent="-278205" defTabSz="847863">
              <a:spcBef>
                <a:spcPts val="611"/>
              </a:spcBef>
              <a:buFont typeface="+mj-lt"/>
              <a:buAutoNum type="arabicPeriod"/>
              <a:defRPr sz="1800"/>
            </a:pPr>
            <a:r>
              <a:rPr lang="en-US" sz="1300" dirty="0"/>
              <a:t>Adhere to what’s typically been done</a:t>
            </a:r>
          </a:p>
          <a:p>
            <a:pPr marL="232929" indent="-232929">
              <a:buFont typeface="+mj-lt"/>
              <a:buAutoNum type="arabicPeriod"/>
            </a:pP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55</a:t>
            </a:fld>
            <a:endParaRPr lang="en-US" dirty="0"/>
          </a:p>
        </p:txBody>
      </p:sp>
      <p:sp>
        <p:nvSpPr>
          <p:cNvPr id="5" name="Date Placeholder 4">
            <a:extLst>
              <a:ext uri="{FF2B5EF4-FFF2-40B4-BE49-F238E27FC236}">
                <a16:creationId xmlns:a16="http://schemas.microsoft.com/office/drawing/2014/main" id="{C32CC355-6A9D-E84C-9AED-46986EAD816C}"/>
              </a:ext>
            </a:extLst>
          </p:cNvPr>
          <p:cNvSpPr>
            <a:spLocks noGrp="1"/>
          </p:cNvSpPr>
          <p:nvPr>
            <p:ph type="dt" idx="11"/>
          </p:nvPr>
        </p:nvSpPr>
        <p:spPr/>
        <p:txBody>
          <a:bodyPr/>
          <a:lstStyle/>
          <a:p>
            <a:r>
              <a:rPr lang="en-US"/>
              <a:t>April 18, 2018</a:t>
            </a:r>
          </a:p>
        </p:txBody>
      </p:sp>
      <p:sp>
        <p:nvSpPr>
          <p:cNvPr id="6" name="Footer Placeholder 5">
            <a:extLst>
              <a:ext uri="{FF2B5EF4-FFF2-40B4-BE49-F238E27FC236}">
                <a16:creationId xmlns:a16="http://schemas.microsoft.com/office/drawing/2014/main" id="{250C1B54-DA74-3F44-A16E-C14DBF02C336}"/>
              </a:ext>
            </a:extLst>
          </p:cNvPr>
          <p:cNvSpPr>
            <a:spLocks noGrp="1"/>
          </p:cNvSpPr>
          <p:nvPr>
            <p:ph type="ftr" sz="quarter" idx="12"/>
          </p:nvPr>
        </p:nvSpPr>
        <p:spPr/>
        <p:txBody>
          <a:bodyPr/>
          <a:lstStyle/>
          <a:p>
            <a:r>
              <a:rPr lang="en-US"/>
              <a:t>Perkins 101</a:t>
            </a:r>
          </a:p>
        </p:txBody>
      </p:sp>
    </p:spTree>
    <p:extLst>
      <p:ext uri="{BB962C8B-B14F-4D97-AF65-F5344CB8AC3E}">
        <p14:creationId xmlns:p14="http://schemas.microsoft.com/office/powerpoint/2010/main" val="40110235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56</a:t>
            </a:fld>
            <a:endParaRPr lang="en-US"/>
          </a:p>
        </p:txBody>
      </p:sp>
    </p:spTree>
    <p:extLst>
      <p:ext uri="{BB962C8B-B14F-4D97-AF65-F5344CB8AC3E}">
        <p14:creationId xmlns:p14="http://schemas.microsoft.com/office/powerpoint/2010/main" val="22471445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57</a:t>
            </a:fld>
            <a:endParaRPr lang="en-US"/>
          </a:p>
        </p:txBody>
      </p:sp>
    </p:spTree>
    <p:extLst>
      <p:ext uri="{BB962C8B-B14F-4D97-AF65-F5344CB8AC3E}">
        <p14:creationId xmlns:p14="http://schemas.microsoft.com/office/powerpoint/2010/main" val="29036651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58</a:t>
            </a:fld>
            <a:endParaRPr lang="en-US"/>
          </a:p>
        </p:txBody>
      </p:sp>
    </p:spTree>
    <p:extLst>
      <p:ext uri="{BB962C8B-B14F-4D97-AF65-F5344CB8AC3E}">
        <p14:creationId xmlns:p14="http://schemas.microsoft.com/office/powerpoint/2010/main" val="2866918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5</a:t>
            </a:fld>
            <a:endParaRPr lang="en-US" dirty="0"/>
          </a:p>
        </p:txBody>
      </p:sp>
      <p:sp>
        <p:nvSpPr>
          <p:cNvPr id="5" name="Date Placeholder 4">
            <a:extLst>
              <a:ext uri="{FF2B5EF4-FFF2-40B4-BE49-F238E27FC236}">
                <a16:creationId xmlns:a16="http://schemas.microsoft.com/office/drawing/2014/main" id="{91FB754E-A94F-744E-AAFD-2ACBFA8DA39E}"/>
              </a:ext>
            </a:extLst>
          </p:cNvPr>
          <p:cNvSpPr>
            <a:spLocks noGrp="1"/>
          </p:cNvSpPr>
          <p:nvPr>
            <p:ph type="dt" idx="11"/>
          </p:nvPr>
        </p:nvSpPr>
        <p:spPr/>
        <p:txBody>
          <a:bodyPr/>
          <a:lstStyle/>
          <a:p>
            <a:r>
              <a:rPr lang="en-US"/>
              <a:t>April 18, 2018</a:t>
            </a:r>
          </a:p>
        </p:txBody>
      </p:sp>
      <p:sp>
        <p:nvSpPr>
          <p:cNvPr id="6" name="Footer Placeholder 5">
            <a:extLst>
              <a:ext uri="{FF2B5EF4-FFF2-40B4-BE49-F238E27FC236}">
                <a16:creationId xmlns:a16="http://schemas.microsoft.com/office/drawing/2014/main" id="{93538147-869F-2047-B798-3C3AFD7DC5AD}"/>
              </a:ext>
            </a:extLst>
          </p:cNvPr>
          <p:cNvSpPr>
            <a:spLocks noGrp="1"/>
          </p:cNvSpPr>
          <p:nvPr>
            <p:ph type="ftr" sz="quarter" idx="12"/>
          </p:nvPr>
        </p:nvSpPr>
        <p:spPr/>
        <p:txBody>
          <a:bodyPr/>
          <a:lstStyle/>
          <a:p>
            <a:r>
              <a:rPr lang="en-US"/>
              <a:t>Perkins 101</a:t>
            </a:r>
          </a:p>
        </p:txBody>
      </p:sp>
    </p:spTree>
    <p:extLst>
      <p:ext uri="{BB962C8B-B14F-4D97-AF65-F5344CB8AC3E}">
        <p14:creationId xmlns:p14="http://schemas.microsoft.com/office/powerpoint/2010/main" val="163787792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59</a:t>
            </a:fld>
            <a:endParaRPr lang="en-US"/>
          </a:p>
        </p:txBody>
      </p:sp>
    </p:spTree>
    <p:extLst>
      <p:ext uri="{BB962C8B-B14F-4D97-AF65-F5344CB8AC3E}">
        <p14:creationId xmlns:p14="http://schemas.microsoft.com/office/powerpoint/2010/main" val="204899300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60</a:t>
            </a:fld>
            <a:endParaRPr lang="en-US"/>
          </a:p>
        </p:txBody>
      </p:sp>
    </p:spTree>
    <p:extLst>
      <p:ext uri="{BB962C8B-B14F-4D97-AF65-F5344CB8AC3E}">
        <p14:creationId xmlns:p14="http://schemas.microsoft.com/office/powerpoint/2010/main" val="244784031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61</a:t>
            </a:fld>
            <a:endParaRPr lang="en-US"/>
          </a:p>
        </p:txBody>
      </p:sp>
    </p:spTree>
    <p:extLst>
      <p:ext uri="{BB962C8B-B14F-4D97-AF65-F5344CB8AC3E}">
        <p14:creationId xmlns:p14="http://schemas.microsoft.com/office/powerpoint/2010/main" val="36652146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62</a:t>
            </a:fld>
            <a:endParaRPr lang="en-US"/>
          </a:p>
        </p:txBody>
      </p:sp>
    </p:spTree>
    <p:extLst>
      <p:ext uri="{BB962C8B-B14F-4D97-AF65-F5344CB8AC3E}">
        <p14:creationId xmlns:p14="http://schemas.microsoft.com/office/powerpoint/2010/main" val="50972932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63</a:t>
            </a:fld>
            <a:endParaRPr lang="en-US"/>
          </a:p>
        </p:txBody>
      </p:sp>
    </p:spTree>
    <p:extLst>
      <p:ext uri="{BB962C8B-B14F-4D97-AF65-F5344CB8AC3E}">
        <p14:creationId xmlns:p14="http://schemas.microsoft.com/office/powerpoint/2010/main" val="291622146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64</a:t>
            </a:fld>
            <a:endParaRPr lang="en-US"/>
          </a:p>
        </p:txBody>
      </p:sp>
    </p:spTree>
    <p:extLst>
      <p:ext uri="{BB962C8B-B14F-4D97-AF65-F5344CB8AC3E}">
        <p14:creationId xmlns:p14="http://schemas.microsoft.com/office/powerpoint/2010/main" val="340226819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65</a:t>
            </a:fld>
            <a:endParaRPr lang="en-US"/>
          </a:p>
        </p:txBody>
      </p:sp>
    </p:spTree>
    <p:extLst>
      <p:ext uri="{BB962C8B-B14F-4D97-AF65-F5344CB8AC3E}">
        <p14:creationId xmlns:p14="http://schemas.microsoft.com/office/powerpoint/2010/main" val="395112026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66</a:t>
            </a:fld>
            <a:endParaRPr lang="en-US"/>
          </a:p>
        </p:txBody>
      </p:sp>
    </p:spTree>
    <p:extLst>
      <p:ext uri="{BB962C8B-B14F-4D97-AF65-F5344CB8AC3E}">
        <p14:creationId xmlns:p14="http://schemas.microsoft.com/office/powerpoint/2010/main" val="101562606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67</a:t>
            </a:fld>
            <a:endParaRPr lang="en-US"/>
          </a:p>
        </p:txBody>
      </p:sp>
    </p:spTree>
    <p:extLst>
      <p:ext uri="{BB962C8B-B14F-4D97-AF65-F5344CB8AC3E}">
        <p14:creationId xmlns:p14="http://schemas.microsoft.com/office/powerpoint/2010/main" val="227920858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68</a:t>
            </a:fld>
            <a:endParaRPr lang="en-US"/>
          </a:p>
        </p:txBody>
      </p:sp>
    </p:spTree>
    <p:extLst>
      <p:ext uri="{BB962C8B-B14F-4D97-AF65-F5344CB8AC3E}">
        <p14:creationId xmlns:p14="http://schemas.microsoft.com/office/powerpoint/2010/main" val="4005570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6</a:t>
            </a:fld>
            <a:endParaRPr lang="en-US"/>
          </a:p>
        </p:txBody>
      </p:sp>
    </p:spTree>
    <p:extLst>
      <p:ext uri="{BB962C8B-B14F-4D97-AF65-F5344CB8AC3E}">
        <p14:creationId xmlns:p14="http://schemas.microsoft.com/office/powerpoint/2010/main" val="280966101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70</a:t>
            </a:fld>
            <a:endParaRPr lang="en-US"/>
          </a:p>
        </p:txBody>
      </p:sp>
    </p:spTree>
    <p:extLst>
      <p:ext uri="{BB962C8B-B14F-4D97-AF65-F5344CB8AC3E}">
        <p14:creationId xmlns:p14="http://schemas.microsoft.com/office/powerpoint/2010/main" val="274836160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71</a:t>
            </a:fld>
            <a:endParaRPr lang="en-US"/>
          </a:p>
        </p:txBody>
      </p:sp>
    </p:spTree>
    <p:extLst>
      <p:ext uri="{BB962C8B-B14F-4D97-AF65-F5344CB8AC3E}">
        <p14:creationId xmlns:p14="http://schemas.microsoft.com/office/powerpoint/2010/main" val="160029377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72</a:t>
            </a:fld>
            <a:endParaRPr lang="en-US"/>
          </a:p>
        </p:txBody>
      </p:sp>
    </p:spTree>
    <p:extLst>
      <p:ext uri="{BB962C8B-B14F-4D97-AF65-F5344CB8AC3E}">
        <p14:creationId xmlns:p14="http://schemas.microsoft.com/office/powerpoint/2010/main" val="329983993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74</a:t>
            </a:fld>
            <a:endParaRPr lang="en-US"/>
          </a:p>
        </p:txBody>
      </p:sp>
    </p:spTree>
    <p:extLst>
      <p:ext uri="{BB962C8B-B14F-4D97-AF65-F5344CB8AC3E}">
        <p14:creationId xmlns:p14="http://schemas.microsoft.com/office/powerpoint/2010/main" val="287322888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75</a:t>
            </a:fld>
            <a:endParaRPr lang="en-US"/>
          </a:p>
        </p:txBody>
      </p:sp>
    </p:spTree>
    <p:extLst>
      <p:ext uri="{BB962C8B-B14F-4D97-AF65-F5344CB8AC3E}">
        <p14:creationId xmlns:p14="http://schemas.microsoft.com/office/powerpoint/2010/main" val="91126985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April 18, 2018</a:t>
            </a:r>
          </a:p>
        </p:txBody>
      </p:sp>
      <p:sp>
        <p:nvSpPr>
          <p:cNvPr id="5" name="Footer Placeholder 4"/>
          <p:cNvSpPr>
            <a:spLocks noGrp="1"/>
          </p:cNvSpPr>
          <p:nvPr>
            <p:ph type="ftr" sz="quarter" idx="4"/>
          </p:nvPr>
        </p:nvSpPr>
        <p:spPr/>
        <p:txBody>
          <a:bodyPr/>
          <a:lstStyle/>
          <a:p>
            <a:r>
              <a:rPr lang="en-US"/>
              <a:t>Perkins 101</a:t>
            </a:r>
          </a:p>
        </p:txBody>
      </p:sp>
      <p:sp>
        <p:nvSpPr>
          <p:cNvPr id="6" name="Slide Number Placeholder 5"/>
          <p:cNvSpPr>
            <a:spLocks noGrp="1"/>
          </p:cNvSpPr>
          <p:nvPr>
            <p:ph type="sldNum" sz="quarter" idx="5"/>
          </p:nvPr>
        </p:nvSpPr>
        <p:spPr/>
        <p:txBody>
          <a:bodyPr/>
          <a:lstStyle/>
          <a:p>
            <a:fld id="{3D52D8DC-3CCA-4826-966D-69131461ECBB}" type="slidenum">
              <a:rPr lang="en-US" smtClean="0"/>
              <a:t>76</a:t>
            </a:fld>
            <a:endParaRPr lang="en-US"/>
          </a:p>
        </p:txBody>
      </p:sp>
    </p:spTree>
    <p:extLst>
      <p:ext uri="{BB962C8B-B14F-4D97-AF65-F5344CB8AC3E}">
        <p14:creationId xmlns:p14="http://schemas.microsoft.com/office/powerpoint/2010/main" val="345395558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77</a:t>
            </a:fld>
            <a:endParaRPr lang="en-US"/>
          </a:p>
        </p:txBody>
      </p:sp>
    </p:spTree>
    <p:extLst>
      <p:ext uri="{BB962C8B-B14F-4D97-AF65-F5344CB8AC3E}">
        <p14:creationId xmlns:p14="http://schemas.microsoft.com/office/powerpoint/2010/main" val="161249653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81</a:t>
            </a:fld>
            <a:endParaRPr lang="en-US"/>
          </a:p>
        </p:txBody>
      </p:sp>
    </p:spTree>
    <p:extLst>
      <p:ext uri="{BB962C8B-B14F-4D97-AF65-F5344CB8AC3E}">
        <p14:creationId xmlns:p14="http://schemas.microsoft.com/office/powerpoint/2010/main" val="104004003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82</a:t>
            </a:fld>
            <a:endParaRPr lang="en-US"/>
          </a:p>
        </p:txBody>
      </p:sp>
    </p:spTree>
    <p:extLst>
      <p:ext uri="{BB962C8B-B14F-4D97-AF65-F5344CB8AC3E}">
        <p14:creationId xmlns:p14="http://schemas.microsoft.com/office/powerpoint/2010/main" val="21225308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83</a:t>
            </a:fld>
            <a:endParaRPr lang="en-US"/>
          </a:p>
        </p:txBody>
      </p:sp>
    </p:spTree>
    <p:extLst>
      <p:ext uri="{BB962C8B-B14F-4D97-AF65-F5344CB8AC3E}">
        <p14:creationId xmlns:p14="http://schemas.microsoft.com/office/powerpoint/2010/main" val="1410751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Summary</a:t>
            </a:r>
            <a:r>
              <a:rPr lang="en-US" baseline="0" dirty="0"/>
              <a:t> </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7</a:t>
            </a:fld>
            <a:endParaRPr lang="en-US" dirty="0"/>
          </a:p>
        </p:txBody>
      </p:sp>
      <p:sp>
        <p:nvSpPr>
          <p:cNvPr id="5" name="Date Placeholder 4">
            <a:extLst>
              <a:ext uri="{FF2B5EF4-FFF2-40B4-BE49-F238E27FC236}">
                <a16:creationId xmlns:a16="http://schemas.microsoft.com/office/drawing/2014/main" id="{E776D12A-39A1-8541-AF7F-456801733726}"/>
              </a:ext>
            </a:extLst>
          </p:cNvPr>
          <p:cNvSpPr>
            <a:spLocks noGrp="1"/>
          </p:cNvSpPr>
          <p:nvPr>
            <p:ph type="dt" idx="11"/>
          </p:nvPr>
        </p:nvSpPr>
        <p:spPr/>
        <p:txBody>
          <a:bodyPr/>
          <a:lstStyle/>
          <a:p>
            <a:r>
              <a:rPr lang="en-US"/>
              <a:t>April 18, 2018</a:t>
            </a:r>
          </a:p>
        </p:txBody>
      </p:sp>
      <p:sp>
        <p:nvSpPr>
          <p:cNvPr id="6" name="Footer Placeholder 5">
            <a:extLst>
              <a:ext uri="{FF2B5EF4-FFF2-40B4-BE49-F238E27FC236}">
                <a16:creationId xmlns:a16="http://schemas.microsoft.com/office/drawing/2014/main" id="{EAA267B2-CC1A-4E4F-82F5-BEBE77C771CF}"/>
              </a:ext>
            </a:extLst>
          </p:cNvPr>
          <p:cNvSpPr>
            <a:spLocks noGrp="1"/>
          </p:cNvSpPr>
          <p:nvPr>
            <p:ph type="ftr" sz="quarter" idx="12"/>
          </p:nvPr>
        </p:nvSpPr>
        <p:spPr/>
        <p:txBody>
          <a:bodyPr/>
          <a:lstStyle/>
          <a:p>
            <a:r>
              <a:rPr lang="en-US"/>
              <a:t>Perkins 101</a:t>
            </a:r>
          </a:p>
        </p:txBody>
      </p:sp>
    </p:spTree>
    <p:extLst>
      <p:ext uri="{BB962C8B-B14F-4D97-AF65-F5344CB8AC3E}">
        <p14:creationId xmlns:p14="http://schemas.microsoft.com/office/powerpoint/2010/main" val="267562273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87</a:t>
            </a:fld>
            <a:endParaRPr lang="en-US"/>
          </a:p>
        </p:txBody>
      </p:sp>
    </p:spTree>
    <p:extLst>
      <p:ext uri="{BB962C8B-B14F-4D97-AF65-F5344CB8AC3E}">
        <p14:creationId xmlns:p14="http://schemas.microsoft.com/office/powerpoint/2010/main" val="318176969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Perkins V, section 113.</a:t>
            </a:r>
          </a:p>
          <a:p>
            <a:endParaRPr lang="en-US" dirty="0"/>
          </a:p>
          <a:p>
            <a:r>
              <a:rPr lang="en-US" dirty="0"/>
              <a:t>NC State CTE Plan 2020-2023, page 71</a:t>
            </a:r>
          </a:p>
        </p:txBody>
      </p:sp>
      <p:sp>
        <p:nvSpPr>
          <p:cNvPr id="4" name="Date Placeholder 3"/>
          <p:cNvSpPr>
            <a:spLocks noGrp="1"/>
          </p:cNvSpPr>
          <p:nvPr>
            <p:ph type="dt" idx="1"/>
          </p:nvPr>
        </p:nvSpPr>
        <p:spPr/>
        <p:txBody>
          <a:bodyPr/>
          <a:lstStyle/>
          <a:p>
            <a:r>
              <a:rPr lang="en-US"/>
              <a:t>April 18, 2018</a:t>
            </a:r>
          </a:p>
        </p:txBody>
      </p:sp>
      <p:sp>
        <p:nvSpPr>
          <p:cNvPr id="5" name="Footer Placeholder 4"/>
          <p:cNvSpPr>
            <a:spLocks noGrp="1"/>
          </p:cNvSpPr>
          <p:nvPr>
            <p:ph type="ftr" sz="quarter" idx="4"/>
          </p:nvPr>
        </p:nvSpPr>
        <p:spPr/>
        <p:txBody>
          <a:bodyPr/>
          <a:lstStyle/>
          <a:p>
            <a:r>
              <a:rPr lang="en-US"/>
              <a:t>Perkins 101</a:t>
            </a:r>
          </a:p>
        </p:txBody>
      </p:sp>
      <p:sp>
        <p:nvSpPr>
          <p:cNvPr id="6" name="Slide Number Placeholder 5"/>
          <p:cNvSpPr>
            <a:spLocks noGrp="1"/>
          </p:cNvSpPr>
          <p:nvPr>
            <p:ph type="sldNum" sz="quarter" idx="5"/>
          </p:nvPr>
        </p:nvSpPr>
        <p:spPr/>
        <p:txBody>
          <a:bodyPr/>
          <a:lstStyle/>
          <a:p>
            <a:fld id="{3D52D8DC-3CCA-4826-966D-69131461ECBB}" type="slidenum">
              <a:rPr lang="en-US" smtClean="0"/>
              <a:t>88</a:t>
            </a:fld>
            <a:endParaRPr lang="en-US"/>
          </a:p>
        </p:txBody>
      </p:sp>
    </p:spTree>
    <p:extLst>
      <p:ext uri="{BB962C8B-B14F-4D97-AF65-F5344CB8AC3E}">
        <p14:creationId xmlns:p14="http://schemas.microsoft.com/office/powerpoint/2010/main" val="181705922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pPr marL="1064818" indent="-1064818">
              <a:buFontTx/>
              <a:buAutoNum type="arabicPeriod"/>
              <a:defRPr sz="1800"/>
            </a:pPr>
            <a:r>
              <a:rPr lang="en-US" sz="2400" dirty="0"/>
              <a:t>Clean up data – identify all CTE students  </a:t>
            </a:r>
          </a:p>
          <a:p>
            <a:pPr marL="1064818" indent="-1064818">
              <a:buFontTx/>
              <a:buAutoNum type="arabicPeriod"/>
              <a:defRPr sz="1800"/>
            </a:pPr>
            <a:r>
              <a:rPr lang="en-US" sz="2400" dirty="0"/>
              <a:t>Increase student advising for completion and placement  </a:t>
            </a:r>
          </a:p>
          <a:p>
            <a:pPr marL="1064818" indent="-1064818">
              <a:buFontTx/>
              <a:buAutoNum type="arabicPeriod"/>
              <a:defRPr sz="1800"/>
            </a:pPr>
            <a:r>
              <a:rPr lang="en-US" sz="2400" dirty="0"/>
              <a:t>Award students certificates when they are earned </a:t>
            </a:r>
          </a:p>
          <a:p>
            <a:pPr marL="1064818" indent="-1064818">
              <a:buFontTx/>
              <a:buAutoNum type="arabicPeriod"/>
              <a:defRPr sz="1800"/>
            </a:pPr>
            <a:r>
              <a:rPr lang="en-US" sz="2400" dirty="0"/>
              <a:t>Set up retention task force </a:t>
            </a:r>
          </a:p>
          <a:p>
            <a:pPr marL="1064818" indent="-1064818">
              <a:buFontTx/>
              <a:buAutoNum type="arabicPeriod"/>
              <a:defRPr sz="1800"/>
            </a:pPr>
            <a:r>
              <a:rPr lang="en-US" sz="2400" dirty="0"/>
              <a:t>Flag completers and monitor progress</a:t>
            </a:r>
          </a:p>
          <a:p>
            <a:pPr marL="1064818" indent="-1064818">
              <a:buFontTx/>
              <a:buAutoNum type="arabicPeriod"/>
              <a:defRPr sz="1800"/>
            </a:pPr>
            <a:r>
              <a:rPr lang="en-US" sz="2400" dirty="0"/>
              <a:t>Set up early alert system</a:t>
            </a:r>
          </a:p>
          <a:p>
            <a:endParaRPr lang="en-US" dirty="0"/>
          </a:p>
        </p:txBody>
      </p:sp>
      <p:sp>
        <p:nvSpPr>
          <p:cNvPr id="4" name="Date Placeholder 3">
            <a:extLst>
              <a:ext uri="{FF2B5EF4-FFF2-40B4-BE49-F238E27FC236}">
                <a16:creationId xmlns:a16="http://schemas.microsoft.com/office/drawing/2014/main" id="{0C083BED-30DB-0048-94D6-04ECF7BDE887}"/>
              </a:ext>
            </a:extLst>
          </p:cNvPr>
          <p:cNvSpPr>
            <a:spLocks noGrp="1"/>
          </p:cNvSpPr>
          <p:nvPr>
            <p:ph type="dt" idx="10"/>
          </p:nvPr>
        </p:nvSpPr>
        <p:spPr/>
        <p:txBody>
          <a:bodyPr/>
          <a:lstStyle/>
          <a:p>
            <a:r>
              <a:rPr lang="en-US"/>
              <a:t>April 18, 2018</a:t>
            </a:r>
          </a:p>
        </p:txBody>
      </p:sp>
      <p:sp>
        <p:nvSpPr>
          <p:cNvPr id="5" name="Footer Placeholder 4">
            <a:extLst>
              <a:ext uri="{FF2B5EF4-FFF2-40B4-BE49-F238E27FC236}">
                <a16:creationId xmlns:a16="http://schemas.microsoft.com/office/drawing/2014/main" id="{7A298491-66D0-FE40-98C4-639477C30657}"/>
              </a:ext>
            </a:extLst>
          </p:cNvPr>
          <p:cNvSpPr>
            <a:spLocks noGrp="1"/>
          </p:cNvSpPr>
          <p:nvPr>
            <p:ph type="ftr" sz="quarter" idx="11"/>
          </p:nvPr>
        </p:nvSpPr>
        <p:spPr/>
        <p:txBody>
          <a:bodyPr/>
          <a:lstStyle/>
          <a:p>
            <a:r>
              <a:rPr lang="en-US"/>
              <a:t>Perkins 101</a:t>
            </a:r>
          </a:p>
        </p:txBody>
      </p:sp>
    </p:spTree>
    <p:extLst>
      <p:ext uri="{BB962C8B-B14F-4D97-AF65-F5344CB8AC3E}">
        <p14:creationId xmlns:p14="http://schemas.microsoft.com/office/powerpoint/2010/main" val="243754634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Used in the CAR </a:t>
            </a:r>
          </a:p>
        </p:txBody>
      </p:sp>
      <p:sp>
        <p:nvSpPr>
          <p:cNvPr id="4" name="Slide Number Placeholder 3"/>
          <p:cNvSpPr>
            <a:spLocks noGrp="1"/>
          </p:cNvSpPr>
          <p:nvPr>
            <p:ph type="sldNum" sz="quarter" idx="10"/>
          </p:nvPr>
        </p:nvSpPr>
        <p:spPr/>
        <p:txBody>
          <a:bodyPr/>
          <a:lstStyle/>
          <a:p>
            <a:fld id="{FB46C6A2-84B9-4F4B-9D29-2CFB53138DBA}" type="slidenum">
              <a:rPr lang="en-US" smtClean="0"/>
              <a:pPr/>
              <a:t>90</a:t>
            </a:fld>
            <a:endParaRPr lang="en-US" dirty="0"/>
          </a:p>
        </p:txBody>
      </p:sp>
      <p:sp>
        <p:nvSpPr>
          <p:cNvPr id="5" name="Date Placeholder 4">
            <a:extLst>
              <a:ext uri="{FF2B5EF4-FFF2-40B4-BE49-F238E27FC236}">
                <a16:creationId xmlns:a16="http://schemas.microsoft.com/office/drawing/2014/main" id="{5A1C0444-7151-864B-A4FF-F8BF224615AE}"/>
              </a:ext>
            </a:extLst>
          </p:cNvPr>
          <p:cNvSpPr>
            <a:spLocks noGrp="1"/>
          </p:cNvSpPr>
          <p:nvPr>
            <p:ph type="dt" idx="11"/>
          </p:nvPr>
        </p:nvSpPr>
        <p:spPr/>
        <p:txBody>
          <a:bodyPr/>
          <a:lstStyle/>
          <a:p>
            <a:r>
              <a:rPr lang="en-US"/>
              <a:t>April 18, 2018</a:t>
            </a:r>
          </a:p>
        </p:txBody>
      </p:sp>
      <p:sp>
        <p:nvSpPr>
          <p:cNvPr id="6" name="Footer Placeholder 5">
            <a:extLst>
              <a:ext uri="{FF2B5EF4-FFF2-40B4-BE49-F238E27FC236}">
                <a16:creationId xmlns:a16="http://schemas.microsoft.com/office/drawing/2014/main" id="{F00E9B97-4608-F345-B7D4-14D33AAA1C22}"/>
              </a:ext>
            </a:extLst>
          </p:cNvPr>
          <p:cNvSpPr>
            <a:spLocks noGrp="1"/>
          </p:cNvSpPr>
          <p:nvPr>
            <p:ph type="ftr" sz="quarter" idx="12"/>
          </p:nvPr>
        </p:nvSpPr>
        <p:spPr/>
        <p:txBody>
          <a:bodyPr/>
          <a:lstStyle/>
          <a:p>
            <a:r>
              <a:rPr lang="en-US"/>
              <a:t>Perkins 101</a:t>
            </a:r>
          </a:p>
        </p:txBody>
      </p:sp>
    </p:spTree>
    <p:extLst>
      <p:ext uri="{BB962C8B-B14F-4D97-AF65-F5344CB8AC3E}">
        <p14:creationId xmlns:p14="http://schemas.microsoft.com/office/powerpoint/2010/main" val="101307504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91</a:t>
            </a:fld>
            <a:endParaRPr lang="en-US" dirty="0"/>
          </a:p>
        </p:txBody>
      </p:sp>
      <p:sp>
        <p:nvSpPr>
          <p:cNvPr id="5" name="Date Placeholder 4">
            <a:extLst>
              <a:ext uri="{FF2B5EF4-FFF2-40B4-BE49-F238E27FC236}">
                <a16:creationId xmlns:a16="http://schemas.microsoft.com/office/drawing/2014/main" id="{78F0940B-DFA0-9D4F-A714-6BC079300E5B}"/>
              </a:ext>
            </a:extLst>
          </p:cNvPr>
          <p:cNvSpPr>
            <a:spLocks noGrp="1"/>
          </p:cNvSpPr>
          <p:nvPr>
            <p:ph type="dt" idx="11"/>
          </p:nvPr>
        </p:nvSpPr>
        <p:spPr/>
        <p:txBody>
          <a:bodyPr/>
          <a:lstStyle/>
          <a:p>
            <a:r>
              <a:rPr lang="en-US"/>
              <a:t>April 18, 2018</a:t>
            </a:r>
          </a:p>
        </p:txBody>
      </p:sp>
      <p:sp>
        <p:nvSpPr>
          <p:cNvPr id="6" name="Footer Placeholder 5">
            <a:extLst>
              <a:ext uri="{FF2B5EF4-FFF2-40B4-BE49-F238E27FC236}">
                <a16:creationId xmlns:a16="http://schemas.microsoft.com/office/drawing/2014/main" id="{45B55854-EE6F-484B-8501-D440D3B9DC3F}"/>
              </a:ext>
            </a:extLst>
          </p:cNvPr>
          <p:cNvSpPr>
            <a:spLocks noGrp="1"/>
          </p:cNvSpPr>
          <p:nvPr>
            <p:ph type="ftr" sz="quarter" idx="12"/>
          </p:nvPr>
        </p:nvSpPr>
        <p:spPr/>
        <p:txBody>
          <a:bodyPr/>
          <a:lstStyle/>
          <a:p>
            <a:r>
              <a:rPr lang="en-US"/>
              <a:t>Perkins 101</a:t>
            </a:r>
          </a:p>
        </p:txBody>
      </p:sp>
    </p:spTree>
    <p:extLst>
      <p:ext uri="{BB962C8B-B14F-4D97-AF65-F5344CB8AC3E}">
        <p14:creationId xmlns:p14="http://schemas.microsoft.com/office/powerpoint/2010/main" val="82688883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93</a:t>
            </a:fld>
            <a:endParaRPr lang="en-US"/>
          </a:p>
        </p:txBody>
      </p:sp>
    </p:spTree>
    <p:extLst>
      <p:ext uri="{BB962C8B-B14F-4D97-AF65-F5344CB8AC3E}">
        <p14:creationId xmlns:p14="http://schemas.microsoft.com/office/powerpoint/2010/main" val="350121152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98</a:t>
            </a:fld>
            <a:endParaRPr lang="en-US"/>
          </a:p>
        </p:txBody>
      </p:sp>
    </p:spTree>
    <p:extLst>
      <p:ext uri="{BB962C8B-B14F-4D97-AF65-F5344CB8AC3E}">
        <p14:creationId xmlns:p14="http://schemas.microsoft.com/office/powerpoint/2010/main" val="398636134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99</a:t>
            </a:fld>
            <a:endParaRPr lang="en-US"/>
          </a:p>
        </p:txBody>
      </p:sp>
    </p:spTree>
    <p:extLst>
      <p:ext uri="{BB962C8B-B14F-4D97-AF65-F5344CB8AC3E}">
        <p14:creationId xmlns:p14="http://schemas.microsoft.com/office/powerpoint/2010/main" val="269672076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100</a:t>
            </a:fld>
            <a:endParaRPr lang="en-US"/>
          </a:p>
        </p:txBody>
      </p:sp>
    </p:spTree>
    <p:extLst>
      <p:ext uri="{BB962C8B-B14F-4D97-AF65-F5344CB8AC3E}">
        <p14:creationId xmlns:p14="http://schemas.microsoft.com/office/powerpoint/2010/main" val="111504799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52D8DC-3CCA-4826-966D-69131461EC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1273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8</a:t>
            </a:fld>
            <a:endParaRPr lang="en-US"/>
          </a:p>
        </p:txBody>
      </p:sp>
    </p:spTree>
    <p:extLst>
      <p:ext uri="{BB962C8B-B14F-4D97-AF65-F5344CB8AC3E}">
        <p14:creationId xmlns:p14="http://schemas.microsoft.com/office/powerpoint/2010/main" val="99994123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102</a:t>
            </a:fld>
            <a:endParaRPr lang="en-US" dirty="0"/>
          </a:p>
        </p:txBody>
      </p:sp>
      <p:sp>
        <p:nvSpPr>
          <p:cNvPr id="5" name="Date Placeholder 4">
            <a:extLst>
              <a:ext uri="{FF2B5EF4-FFF2-40B4-BE49-F238E27FC236}">
                <a16:creationId xmlns:a16="http://schemas.microsoft.com/office/drawing/2014/main" id="{DEB51C56-4BF3-B841-A6E4-A7F2E62BC04E}"/>
              </a:ext>
            </a:extLst>
          </p:cNvPr>
          <p:cNvSpPr>
            <a:spLocks noGrp="1"/>
          </p:cNvSpPr>
          <p:nvPr>
            <p:ph type="dt" idx="11"/>
          </p:nvPr>
        </p:nvSpPr>
        <p:spPr/>
        <p:txBody>
          <a:bodyPr/>
          <a:lstStyle/>
          <a:p>
            <a:r>
              <a:rPr lang="en-US"/>
              <a:t>April 18, 2018</a:t>
            </a:r>
          </a:p>
        </p:txBody>
      </p:sp>
      <p:sp>
        <p:nvSpPr>
          <p:cNvPr id="6" name="Footer Placeholder 5">
            <a:extLst>
              <a:ext uri="{FF2B5EF4-FFF2-40B4-BE49-F238E27FC236}">
                <a16:creationId xmlns:a16="http://schemas.microsoft.com/office/drawing/2014/main" id="{BCB97A57-CD10-234E-807A-2853412EE064}"/>
              </a:ext>
            </a:extLst>
          </p:cNvPr>
          <p:cNvSpPr>
            <a:spLocks noGrp="1"/>
          </p:cNvSpPr>
          <p:nvPr>
            <p:ph type="ftr" sz="quarter" idx="12"/>
          </p:nvPr>
        </p:nvSpPr>
        <p:spPr/>
        <p:txBody>
          <a:bodyPr/>
          <a:lstStyle/>
          <a:p>
            <a:r>
              <a:rPr lang="en-US"/>
              <a:t>Perkins 101</a:t>
            </a:r>
          </a:p>
        </p:txBody>
      </p:sp>
    </p:spTree>
    <p:extLst>
      <p:ext uri="{BB962C8B-B14F-4D97-AF65-F5344CB8AC3E}">
        <p14:creationId xmlns:p14="http://schemas.microsoft.com/office/powerpoint/2010/main" val="277890205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103</a:t>
            </a:fld>
            <a:endParaRPr lang="en-US"/>
          </a:p>
        </p:txBody>
      </p:sp>
    </p:spTree>
    <p:extLst>
      <p:ext uri="{BB962C8B-B14F-4D97-AF65-F5344CB8AC3E}">
        <p14:creationId xmlns:p14="http://schemas.microsoft.com/office/powerpoint/2010/main" val="95072529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104</a:t>
            </a:fld>
            <a:endParaRPr lang="en-US"/>
          </a:p>
        </p:txBody>
      </p:sp>
    </p:spTree>
    <p:extLst>
      <p:ext uri="{BB962C8B-B14F-4D97-AF65-F5344CB8AC3E}">
        <p14:creationId xmlns:p14="http://schemas.microsoft.com/office/powerpoint/2010/main" val="288593441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105</a:t>
            </a:fld>
            <a:endParaRPr lang="en-US"/>
          </a:p>
        </p:txBody>
      </p:sp>
    </p:spTree>
    <p:extLst>
      <p:ext uri="{BB962C8B-B14F-4D97-AF65-F5344CB8AC3E}">
        <p14:creationId xmlns:p14="http://schemas.microsoft.com/office/powerpoint/2010/main" val="185203208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www.ncperkins.org</a:t>
            </a:r>
            <a:r>
              <a:rPr lang="en-US" dirty="0"/>
              <a:t>/</a:t>
            </a: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106</a:t>
            </a:fld>
            <a:endParaRPr lang="en-US"/>
          </a:p>
        </p:txBody>
      </p:sp>
    </p:spTree>
    <p:extLst>
      <p:ext uri="{BB962C8B-B14F-4D97-AF65-F5344CB8AC3E}">
        <p14:creationId xmlns:p14="http://schemas.microsoft.com/office/powerpoint/2010/main" val="82347074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Available at https://</a:t>
            </a:r>
            <a:r>
              <a:rPr lang="en-US" dirty="0" err="1"/>
              <a:t>www.ncperkins.org</a:t>
            </a:r>
            <a:r>
              <a:rPr lang="en-US" dirty="0"/>
              <a:t>/</a:t>
            </a:r>
          </a:p>
        </p:txBody>
      </p:sp>
      <p:sp>
        <p:nvSpPr>
          <p:cNvPr id="4" name="Slide Number Placeholder 3"/>
          <p:cNvSpPr>
            <a:spLocks noGrp="1"/>
          </p:cNvSpPr>
          <p:nvPr>
            <p:ph type="sldNum" sz="quarter" idx="5"/>
          </p:nvPr>
        </p:nvSpPr>
        <p:spPr/>
        <p:txBody>
          <a:bodyPr/>
          <a:lstStyle/>
          <a:p>
            <a:fld id="{3D52D8DC-3CCA-4826-966D-69131461ECBB}" type="slidenum">
              <a:rPr lang="en-US" smtClean="0"/>
              <a:t>107</a:t>
            </a:fld>
            <a:endParaRPr lang="en-US"/>
          </a:p>
        </p:txBody>
      </p:sp>
    </p:spTree>
    <p:extLst>
      <p:ext uri="{BB962C8B-B14F-4D97-AF65-F5344CB8AC3E}">
        <p14:creationId xmlns:p14="http://schemas.microsoft.com/office/powerpoint/2010/main" val="35685011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Purchase this Guide</a:t>
            </a:r>
          </a:p>
          <a:p>
            <a:r>
              <a:rPr lang="en-US" dirty="0"/>
              <a:t>https://</a:t>
            </a:r>
            <a:r>
              <a:rPr lang="en-US" dirty="0" err="1"/>
              <a:t>www.acteonline.org</a:t>
            </a:r>
            <a:r>
              <a:rPr lang="en-US" dirty="0"/>
              <a:t>/</a:t>
            </a:r>
            <a:r>
              <a:rPr lang="en-US" dirty="0" err="1"/>
              <a:t>perkins</a:t>
            </a:r>
            <a:r>
              <a:rPr lang="en-US" dirty="0"/>
              <a:t>-implementation/</a:t>
            </a:r>
          </a:p>
          <a:p>
            <a:endParaRPr lang="en-US" dirty="0"/>
          </a:p>
          <a:p>
            <a:r>
              <a:rPr lang="en-US" dirty="0"/>
              <a:t>Strengthening Career and Technical Education for the 21st Century Act – as signed into law</a:t>
            </a:r>
          </a:p>
          <a:p>
            <a:r>
              <a:rPr lang="en-US" dirty="0"/>
              <a:t>https://</a:t>
            </a:r>
            <a:r>
              <a:rPr lang="en-US" dirty="0" err="1"/>
              <a:t>www.congress.gov</a:t>
            </a:r>
            <a:r>
              <a:rPr lang="en-US" dirty="0"/>
              <a:t>/115/</a:t>
            </a:r>
            <a:r>
              <a:rPr lang="en-US" dirty="0" err="1"/>
              <a:t>plaws</a:t>
            </a:r>
            <a:r>
              <a:rPr lang="en-US" dirty="0"/>
              <a:t>/publ224/PLAW-115publ224.pdf</a:t>
            </a:r>
          </a:p>
          <a:p>
            <a:endParaRPr lang="en-US" dirty="0"/>
          </a:p>
          <a:p>
            <a:endParaRPr lang="en-US" dirty="0"/>
          </a:p>
          <a:p>
            <a:r>
              <a:rPr lang="en-US" sz="1600" kern="1200" dirty="0">
                <a:solidFill>
                  <a:schemeClr val="tx1"/>
                </a:solidFill>
                <a:effectLst/>
                <a:latin typeface="+mn-lt"/>
                <a:ea typeface="+mn-ea"/>
                <a:cs typeface="+mn-cs"/>
              </a:rPr>
              <a:t>Carl D. Perkins Career and Technical Education Act of 2006 as amended by the Strengthening Career and Technical Education for the 21st Century Act and the Consolidated Appropriations Act of 2019</a:t>
            </a:r>
            <a:r>
              <a:rPr lang="en-US" dirty="0">
                <a:effectLst/>
              </a:rPr>
              <a:t> </a:t>
            </a:r>
            <a:endParaRPr lang="en-US" dirty="0"/>
          </a:p>
          <a:p>
            <a:r>
              <a:rPr lang="en-US" dirty="0"/>
              <a:t>https://</a:t>
            </a:r>
            <a:r>
              <a:rPr lang="en-US" dirty="0" err="1"/>
              <a:t>www.govinfo.gov</a:t>
            </a:r>
            <a:r>
              <a:rPr lang="en-US" dirty="0"/>
              <a:t>/content/</a:t>
            </a:r>
            <a:r>
              <a:rPr lang="en-US" dirty="0" err="1"/>
              <a:t>pkg</a:t>
            </a:r>
            <a:r>
              <a:rPr lang="en-US" dirty="0"/>
              <a:t>/COMPS-3096/pdf/COMPS-3096.pdf</a:t>
            </a:r>
          </a:p>
        </p:txBody>
      </p:sp>
      <p:sp>
        <p:nvSpPr>
          <p:cNvPr id="4" name="Date Placeholder 3"/>
          <p:cNvSpPr>
            <a:spLocks noGrp="1"/>
          </p:cNvSpPr>
          <p:nvPr>
            <p:ph type="dt" idx="1"/>
          </p:nvPr>
        </p:nvSpPr>
        <p:spPr/>
        <p:txBody>
          <a:bodyPr/>
          <a:lstStyle/>
          <a:p>
            <a:r>
              <a:rPr lang="en-US"/>
              <a:t>April 18, 2018</a:t>
            </a:r>
          </a:p>
        </p:txBody>
      </p:sp>
      <p:sp>
        <p:nvSpPr>
          <p:cNvPr id="5" name="Footer Placeholder 4"/>
          <p:cNvSpPr>
            <a:spLocks noGrp="1"/>
          </p:cNvSpPr>
          <p:nvPr>
            <p:ph type="ftr" sz="quarter" idx="4"/>
          </p:nvPr>
        </p:nvSpPr>
        <p:spPr/>
        <p:txBody>
          <a:bodyPr/>
          <a:lstStyle/>
          <a:p>
            <a:r>
              <a:rPr lang="en-US"/>
              <a:t>Perkins 101</a:t>
            </a:r>
          </a:p>
        </p:txBody>
      </p:sp>
      <p:sp>
        <p:nvSpPr>
          <p:cNvPr id="6" name="Slide Number Placeholder 5"/>
          <p:cNvSpPr>
            <a:spLocks noGrp="1"/>
          </p:cNvSpPr>
          <p:nvPr>
            <p:ph type="sldNum" sz="quarter" idx="5"/>
          </p:nvPr>
        </p:nvSpPr>
        <p:spPr/>
        <p:txBody>
          <a:bodyPr/>
          <a:lstStyle/>
          <a:p>
            <a:fld id="{3D52D8DC-3CCA-4826-966D-69131461ECBB}" type="slidenum">
              <a:rPr lang="en-US" smtClean="0"/>
              <a:t>108</a:t>
            </a:fld>
            <a:endParaRPr lang="en-US"/>
          </a:p>
        </p:txBody>
      </p:sp>
    </p:spTree>
    <p:extLst>
      <p:ext uri="{BB962C8B-B14F-4D97-AF65-F5344CB8AC3E}">
        <p14:creationId xmlns:p14="http://schemas.microsoft.com/office/powerpoint/2010/main" val="155740925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https://</a:t>
            </a:r>
            <a:r>
              <a:rPr lang="en-US" dirty="0" err="1"/>
              <a:t>www.bruman.com</a:t>
            </a:r>
            <a:r>
              <a:rPr lang="en-US" dirty="0"/>
              <a:t>/publications/</a:t>
            </a:r>
          </a:p>
          <a:p>
            <a:endParaRPr lang="en-US" dirty="0"/>
          </a:p>
        </p:txBody>
      </p:sp>
      <p:sp>
        <p:nvSpPr>
          <p:cNvPr id="4" name="Date Placeholder 3"/>
          <p:cNvSpPr>
            <a:spLocks noGrp="1"/>
          </p:cNvSpPr>
          <p:nvPr>
            <p:ph type="dt" idx="1"/>
          </p:nvPr>
        </p:nvSpPr>
        <p:spPr/>
        <p:txBody>
          <a:bodyPr/>
          <a:lstStyle/>
          <a:p>
            <a:r>
              <a:rPr lang="en-US"/>
              <a:t>April 18, 2018</a:t>
            </a:r>
          </a:p>
        </p:txBody>
      </p:sp>
      <p:sp>
        <p:nvSpPr>
          <p:cNvPr id="5" name="Footer Placeholder 4"/>
          <p:cNvSpPr>
            <a:spLocks noGrp="1"/>
          </p:cNvSpPr>
          <p:nvPr>
            <p:ph type="ftr" sz="quarter" idx="4"/>
          </p:nvPr>
        </p:nvSpPr>
        <p:spPr/>
        <p:txBody>
          <a:bodyPr/>
          <a:lstStyle/>
          <a:p>
            <a:r>
              <a:rPr lang="en-US"/>
              <a:t>Perkins 101</a:t>
            </a:r>
          </a:p>
        </p:txBody>
      </p:sp>
      <p:sp>
        <p:nvSpPr>
          <p:cNvPr id="6" name="Slide Number Placeholder 5"/>
          <p:cNvSpPr>
            <a:spLocks noGrp="1"/>
          </p:cNvSpPr>
          <p:nvPr>
            <p:ph type="sldNum" sz="quarter" idx="5"/>
          </p:nvPr>
        </p:nvSpPr>
        <p:spPr/>
        <p:txBody>
          <a:bodyPr/>
          <a:lstStyle/>
          <a:p>
            <a:fld id="{3D52D8DC-3CCA-4826-966D-69131461ECBB}" type="slidenum">
              <a:rPr lang="en-US" smtClean="0"/>
              <a:t>109</a:t>
            </a:fld>
            <a:endParaRPr lang="en-US"/>
          </a:p>
        </p:txBody>
      </p:sp>
    </p:spTree>
    <p:extLst>
      <p:ext uri="{BB962C8B-B14F-4D97-AF65-F5344CB8AC3E}">
        <p14:creationId xmlns:p14="http://schemas.microsoft.com/office/powerpoint/2010/main" val="267122134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111</a:t>
            </a:fld>
            <a:endParaRPr lang="en-US"/>
          </a:p>
        </p:txBody>
      </p:sp>
    </p:spTree>
    <p:extLst>
      <p:ext uri="{BB962C8B-B14F-4D97-AF65-F5344CB8AC3E}">
        <p14:creationId xmlns:p14="http://schemas.microsoft.com/office/powerpoint/2010/main" val="589424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125</a:t>
            </a:fld>
            <a:endParaRPr lang="en-US" dirty="0"/>
          </a:p>
        </p:txBody>
      </p:sp>
      <p:sp>
        <p:nvSpPr>
          <p:cNvPr id="5" name="Date Placeholder 4">
            <a:extLst>
              <a:ext uri="{FF2B5EF4-FFF2-40B4-BE49-F238E27FC236}">
                <a16:creationId xmlns:a16="http://schemas.microsoft.com/office/drawing/2014/main" id="{31D4FF56-7D51-984A-BC7E-35F4875B1313}"/>
              </a:ext>
            </a:extLst>
          </p:cNvPr>
          <p:cNvSpPr>
            <a:spLocks noGrp="1"/>
          </p:cNvSpPr>
          <p:nvPr>
            <p:ph type="dt" idx="11"/>
          </p:nvPr>
        </p:nvSpPr>
        <p:spPr/>
        <p:txBody>
          <a:bodyPr/>
          <a:lstStyle/>
          <a:p>
            <a:r>
              <a:rPr lang="en-US"/>
              <a:t>April 18, 2018</a:t>
            </a:r>
          </a:p>
        </p:txBody>
      </p:sp>
      <p:sp>
        <p:nvSpPr>
          <p:cNvPr id="6" name="Footer Placeholder 5">
            <a:extLst>
              <a:ext uri="{FF2B5EF4-FFF2-40B4-BE49-F238E27FC236}">
                <a16:creationId xmlns:a16="http://schemas.microsoft.com/office/drawing/2014/main" id="{8C3692FA-81AF-5643-B63B-68B34FCB0985}"/>
              </a:ext>
            </a:extLst>
          </p:cNvPr>
          <p:cNvSpPr>
            <a:spLocks noGrp="1"/>
          </p:cNvSpPr>
          <p:nvPr>
            <p:ph type="ftr" sz="quarter" idx="12"/>
          </p:nvPr>
        </p:nvSpPr>
        <p:spPr/>
        <p:txBody>
          <a:bodyPr/>
          <a:lstStyle/>
          <a:p>
            <a:r>
              <a:rPr lang="en-US"/>
              <a:t>Perkins 101</a:t>
            </a:r>
          </a:p>
        </p:txBody>
      </p:sp>
    </p:spTree>
    <p:extLst>
      <p:ext uri="{BB962C8B-B14F-4D97-AF65-F5344CB8AC3E}">
        <p14:creationId xmlns:p14="http://schemas.microsoft.com/office/powerpoint/2010/main" val="1007089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noRot="1" noChangeAspect="1"/>
          </p:cNvSpPr>
          <p:nvPr>
            <p:ph type="sldImg"/>
          </p:nvPr>
        </p:nvSpPr>
        <p:spPr>
          <a:xfrm>
            <a:off x="717550" y="1162050"/>
            <a:ext cx="5575300" cy="3136900"/>
          </a:xfrm>
          <a:prstGeom prst="rect">
            <a:avLst/>
          </a:prstGeom>
        </p:spPr>
        <p:txBody>
          <a:bodyPr/>
          <a:lstStyle/>
          <a:p>
            <a:endParaRPr/>
          </a:p>
        </p:txBody>
      </p:sp>
      <p:sp>
        <p:nvSpPr>
          <p:cNvPr id="125" name="Shape 125"/>
          <p:cNvSpPr>
            <a:spLocks noGrp="1"/>
          </p:cNvSpPr>
          <p:nvPr>
            <p:ph type="body" sz="quarter" idx="1"/>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Strengthening Career and Technical Education for the 21st Century Act reauthorized and updated the Carl D. Perkins Career and Technical Education Act of 2006 to become the current Carl D. Perkins Career and Technical Education Act of 2006 as amended by the Strengthening Career and Technical Education for the 21st Century Act (Perkins V)</a:t>
            </a:r>
          </a:p>
          <a:p>
            <a:endParaRPr lang="en-US" dirty="0"/>
          </a:p>
          <a:p>
            <a:endParaRPr lang="en-US" dirty="0"/>
          </a:p>
          <a:p>
            <a:r>
              <a:rPr lang="en-US" dirty="0"/>
              <a:t>This updated act s</a:t>
            </a:r>
            <a:r>
              <a:rPr dirty="0"/>
              <a:t>tress</a:t>
            </a:r>
            <a:r>
              <a:rPr lang="en-US" dirty="0"/>
              <a:t>es:</a:t>
            </a:r>
          </a:p>
          <a:p>
            <a:r>
              <a:rPr lang="en-US" dirty="0"/>
              <a:t>- </a:t>
            </a:r>
            <a:r>
              <a:rPr dirty="0"/>
              <a:t> Academic, Technical, and Employability Skills </a:t>
            </a:r>
          </a:p>
          <a:p>
            <a:r>
              <a:rPr lang="en-US" dirty="0"/>
              <a:t>- </a:t>
            </a:r>
            <a:r>
              <a:rPr dirty="0"/>
              <a:t>Funding Secondary and Postsecondary CTE </a:t>
            </a:r>
          </a:p>
          <a:p>
            <a:r>
              <a:rPr lang="en-US" dirty="0"/>
              <a:t>- </a:t>
            </a:r>
            <a:r>
              <a:rPr dirty="0"/>
              <a:t>Focusing on  Students who elect to enroll in CTE Programs of Study   </a:t>
            </a:r>
          </a:p>
        </p:txBody>
      </p:sp>
    </p:spTree>
    <p:extLst>
      <p:ext uri="{BB962C8B-B14F-4D97-AF65-F5344CB8AC3E}">
        <p14:creationId xmlns:p14="http://schemas.microsoft.com/office/powerpoint/2010/main" val="112420111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Register now and let the system remind you.</a:t>
            </a:r>
          </a:p>
        </p:txBody>
      </p:sp>
      <p:sp>
        <p:nvSpPr>
          <p:cNvPr id="4" name="Slide Number Placeholder 3"/>
          <p:cNvSpPr>
            <a:spLocks noGrp="1"/>
          </p:cNvSpPr>
          <p:nvPr>
            <p:ph type="sldNum" sz="quarter" idx="10"/>
          </p:nvPr>
        </p:nvSpPr>
        <p:spPr/>
        <p:txBody>
          <a:bodyPr/>
          <a:lstStyle/>
          <a:p>
            <a:fld id="{3D52D8DC-3CCA-4826-966D-69131461ECBB}" type="slidenum">
              <a:rPr lang="en-US" smtClean="0"/>
              <a:t>128</a:t>
            </a:fld>
            <a:endParaRPr lang="en-US"/>
          </a:p>
        </p:txBody>
      </p:sp>
    </p:spTree>
    <p:extLst>
      <p:ext uri="{BB962C8B-B14F-4D97-AF65-F5344CB8AC3E}">
        <p14:creationId xmlns:p14="http://schemas.microsoft.com/office/powerpoint/2010/main" val="60684771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http://</a:t>
            </a:r>
            <a:r>
              <a:rPr lang="en-US" dirty="0" err="1"/>
              <a:t>www.ncperkins.org</a:t>
            </a:r>
            <a:r>
              <a:rPr lang="en-US" dirty="0"/>
              <a:t>/course/</a:t>
            </a:r>
            <a:r>
              <a:rPr lang="en-US" dirty="0" err="1"/>
              <a:t>view.php?id</a:t>
            </a:r>
            <a:r>
              <a:rPr lang="en-US" dirty="0"/>
              <a:t>=6</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129</a:t>
            </a:fld>
            <a:endParaRPr lang="en-US"/>
          </a:p>
        </p:txBody>
      </p:sp>
    </p:spTree>
    <p:extLst>
      <p:ext uri="{BB962C8B-B14F-4D97-AF65-F5344CB8AC3E}">
        <p14:creationId xmlns:p14="http://schemas.microsoft.com/office/powerpoint/2010/main" val="16658980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929806"/>
            <a:ext cx="6858000" cy="1071375"/>
          </a:xfrm>
        </p:spPr>
        <p:txBody>
          <a:bodyPr anchor="b">
            <a:normAutofit/>
          </a:bodyPr>
          <a:lstStyle>
            <a:lvl1pPr algn="ctr">
              <a:defRPr sz="2700"/>
            </a:lvl1pPr>
          </a:lstStyle>
          <a:p>
            <a:r>
              <a:rPr lang="en-US" dirty="0"/>
              <a:t>Click to edit Master title style</a:t>
            </a:r>
          </a:p>
        </p:txBody>
      </p:sp>
      <p:sp>
        <p:nvSpPr>
          <p:cNvPr id="3" name="Subtitle 2"/>
          <p:cNvSpPr>
            <a:spLocks noGrp="1"/>
          </p:cNvSpPr>
          <p:nvPr>
            <p:ph type="subTitle" idx="1"/>
          </p:nvPr>
        </p:nvSpPr>
        <p:spPr>
          <a:xfrm>
            <a:off x="1143000" y="3070237"/>
            <a:ext cx="6858000" cy="1241822"/>
          </a:xfrm>
        </p:spPr>
        <p:txBody>
          <a:bodyPr>
            <a:normAutofit/>
          </a:bodyPr>
          <a:lstStyle>
            <a:lvl1pPr marL="0" indent="0" algn="ctr">
              <a:buNone/>
              <a:defRPr sz="1800"/>
            </a:lvl1pPr>
            <a:lvl2pPr marL="192881" indent="0" algn="ctr">
              <a:buNone/>
              <a:defRPr sz="844"/>
            </a:lvl2pPr>
            <a:lvl3pPr marL="385763" indent="0" algn="ctr">
              <a:buNone/>
              <a:defRPr sz="760"/>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en-US" dirty="0"/>
              <a:t>Click to edit Master subtitle style</a:t>
            </a:r>
          </a:p>
        </p:txBody>
      </p:sp>
      <p:sp>
        <p:nvSpPr>
          <p:cNvPr id="9" name="Rectangle 8"/>
          <p:cNvSpPr/>
          <p:nvPr userDrawn="1"/>
        </p:nvSpPr>
        <p:spPr>
          <a:xfrm>
            <a:off x="1733354" y="366947"/>
            <a:ext cx="6025812" cy="809325"/>
          </a:xfrm>
          <a:prstGeom prst="rect">
            <a:avLst/>
          </a:prstGeom>
          <a:noFill/>
        </p:spPr>
        <p:txBody>
          <a:bodyPr wrap="square" lIns="51435" tIns="25718" rIns="51435" bIns="25718">
            <a:spAutoFit/>
          </a:bodyPr>
          <a:lstStyle/>
          <a:p>
            <a:pPr>
              <a:lnSpc>
                <a:spcPct val="80000"/>
              </a:lnSpc>
            </a:pPr>
            <a:r>
              <a:rPr lang="en-US" sz="3038" b="0" cap="none" spc="0" dirty="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3038" b="0" cap="none" spc="0" dirty="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1733354" y="1398670"/>
            <a:ext cx="5705475" cy="1896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4" y="126366"/>
            <a:ext cx="1498914" cy="1267946"/>
          </a:xfrm>
          <a:prstGeom prst="rect">
            <a:avLst/>
          </a:prstGeom>
        </p:spPr>
      </p:pic>
    </p:spTree>
    <p:extLst>
      <p:ext uri="{BB962C8B-B14F-4D97-AF65-F5344CB8AC3E}">
        <p14:creationId xmlns:p14="http://schemas.microsoft.com/office/powerpoint/2010/main" val="1804932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8"/>
            <a:ext cx="7886700" cy="2139553"/>
          </a:xfrm>
        </p:spPr>
        <p:txBody>
          <a:bodyPr anchor="b">
            <a:normAutofit/>
          </a:bodyPr>
          <a:lstStyle>
            <a:lvl1pPr algn="ctr">
              <a:defRPr sz="2700"/>
            </a:lvl1pPr>
          </a:lstStyle>
          <a:p>
            <a:r>
              <a:rPr lang="en-US" dirty="0"/>
              <a:t>Click to edit Master title style</a:t>
            </a:r>
          </a:p>
        </p:txBody>
      </p:sp>
      <p:sp>
        <p:nvSpPr>
          <p:cNvPr id="3" name="Text Placeholder 2"/>
          <p:cNvSpPr>
            <a:spLocks noGrp="1"/>
          </p:cNvSpPr>
          <p:nvPr>
            <p:ph type="body" idx="1"/>
          </p:nvPr>
        </p:nvSpPr>
        <p:spPr>
          <a:xfrm>
            <a:off x="623888" y="3442102"/>
            <a:ext cx="7886700" cy="1125140"/>
          </a:xfrm>
        </p:spPr>
        <p:txBody>
          <a:bodyPr>
            <a:normAutofit/>
          </a:bodyPr>
          <a:lstStyle>
            <a:lvl1pPr marL="0" indent="0" algn="ctr">
              <a:buNone/>
              <a:defRPr sz="2100">
                <a:solidFill>
                  <a:schemeClr val="tx1">
                    <a:tint val="75000"/>
                  </a:schemeClr>
                </a:solidFill>
              </a:defRPr>
            </a:lvl1pPr>
            <a:lvl2pPr marL="192881" indent="0">
              <a:buNone/>
              <a:defRPr sz="844">
                <a:solidFill>
                  <a:schemeClr val="tx1">
                    <a:tint val="75000"/>
                  </a:schemeClr>
                </a:solidFill>
              </a:defRPr>
            </a:lvl2pPr>
            <a:lvl3pPr marL="385763" indent="0">
              <a:buNone/>
              <a:defRPr sz="760">
                <a:solidFill>
                  <a:schemeClr val="tx1">
                    <a:tint val="75000"/>
                  </a:schemeClr>
                </a:solidFill>
              </a:defRPr>
            </a:lvl3pPr>
            <a:lvl4pPr marL="578644" indent="0">
              <a:buNone/>
              <a:defRPr sz="675">
                <a:solidFill>
                  <a:schemeClr val="tx1">
                    <a:tint val="75000"/>
                  </a:schemeClr>
                </a:solidFill>
              </a:defRPr>
            </a:lvl4pPr>
            <a:lvl5pPr marL="771525" indent="0">
              <a:buNone/>
              <a:defRPr sz="675">
                <a:solidFill>
                  <a:schemeClr val="tx1">
                    <a:tint val="75000"/>
                  </a:schemeClr>
                </a:solidFill>
              </a:defRPr>
            </a:lvl5pPr>
            <a:lvl6pPr marL="964406" indent="0">
              <a:buNone/>
              <a:defRPr sz="675">
                <a:solidFill>
                  <a:schemeClr val="tx1">
                    <a:tint val="75000"/>
                  </a:schemeClr>
                </a:solidFill>
              </a:defRPr>
            </a:lvl6pPr>
            <a:lvl7pPr marL="1157288" indent="0">
              <a:buNone/>
              <a:defRPr sz="675">
                <a:solidFill>
                  <a:schemeClr val="tx1">
                    <a:tint val="75000"/>
                  </a:schemeClr>
                </a:solidFill>
              </a:defRPr>
            </a:lvl7pPr>
            <a:lvl8pPr marL="1350169" indent="0">
              <a:buNone/>
              <a:defRPr sz="675">
                <a:solidFill>
                  <a:schemeClr val="tx1">
                    <a:tint val="75000"/>
                  </a:schemeClr>
                </a:solidFill>
              </a:defRPr>
            </a:lvl8pPr>
            <a:lvl9pPr marL="1543050" indent="0">
              <a:buNone/>
              <a:defRPr sz="675">
                <a:solidFill>
                  <a:schemeClr val="tx1">
                    <a:tint val="75000"/>
                  </a:schemeClr>
                </a:solidFill>
              </a:defRPr>
            </a:lvl9pPr>
          </a:lstStyle>
          <a:p>
            <a:pPr lvl="0"/>
            <a:r>
              <a:rPr lang="en-US" dirty="0"/>
              <a:t>Click to edit Master text styles</a:t>
            </a:r>
          </a:p>
        </p:txBody>
      </p:sp>
      <p:sp>
        <p:nvSpPr>
          <p:cNvPr id="9"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39" y="4818981"/>
            <a:ext cx="316698" cy="267898"/>
          </a:xfrm>
          <a:prstGeom prst="rect">
            <a:avLst/>
          </a:prstGeom>
        </p:spPr>
      </p:pic>
    </p:spTree>
    <p:extLst>
      <p:ext uri="{BB962C8B-B14F-4D97-AF65-F5344CB8AC3E}">
        <p14:creationId xmlns:p14="http://schemas.microsoft.com/office/powerpoint/2010/main" val="181749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sp>
        <p:nvSpPr>
          <p:cNvPr id="3" name="Content Placeholder 2"/>
          <p:cNvSpPr>
            <a:spLocks noGrp="1"/>
          </p:cNvSpPr>
          <p:nvPr>
            <p:ph sz="half" idx="1"/>
          </p:nvPr>
        </p:nvSpPr>
        <p:spPr>
          <a:xfrm>
            <a:off x="6286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9364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4" name="Content Placeholder 3"/>
          <p:cNvSpPr>
            <a:spLocks noGrp="1"/>
          </p:cNvSpPr>
          <p:nvPr>
            <p:ph sz="half" idx="2"/>
          </p:nvPr>
        </p:nvSpPr>
        <p:spPr>
          <a:xfrm>
            <a:off x="629842" y="1878806"/>
            <a:ext cx="3868340"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3" y="1260872"/>
            <a:ext cx="3887391"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6" name="Content Placeholder 5"/>
          <p:cNvSpPr>
            <a:spLocks noGrp="1"/>
          </p:cNvSpPr>
          <p:nvPr>
            <p:ph sz="quarter" idx="4"/>
          </p:nvPr>
        </p:nvSpPr>
        <p:spPr>
          <a:xfrm>
            <a:off x="4629153" y="1878806"/>
            <a:ext cx="3887391"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14299558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8273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5449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Content Placeholder 2"/>
          <p:cNvSpPr>
            <a:spLocks noGrp="1"/>
          </p:cNvSpPr>
          <p:nvPr>
            <p:ph idx="1"/>
          </p:nvPr>
        </p:nvSpPr>
        <p:spPr>
          <a:xfrm>
            <a:off x="3887391" y="740573"/>
            <a:ext cx="4629150" cy="3655219"/>
          </a:xfrm>
        </p:spPr>
        <p:txBody>
          <a:bodyPr/>
          <a:lstStyle>
            <a:lvl1pPr>
              <a:defRPr sz="1350"/>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4/11/2022</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7520208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Picture Placeholder 2"/>
          <p:cNvSpPr>
            <a:spLocks noGrp="1"/>
          </p:cNvSpPr>
          <p:nvPr>
            <p:ph type="pic" idx="1"/>
          </p:nvPr>
        </p:nvSpPr>
        <p:spPr>
          <a:xfrm>
            <a:off x="3887391" y="740573"/>
            <a:ext cx="4629150" cy="3655219"/>
          </a:xfrm>
        </p:spPr>
        <p:txBody>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r>
              <a:rPr lang="en-US"/>
              <a:t>Drag picture to placeholder or click icon to add</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4/11/2022</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5858432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4/11/2022</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562" y="4767264"/>
            <a:ext cx="261242" cy="294650"/>
          </a:xfrm>
          <a:prstGeom prst="rect">
            <a:avLst/>
          </a:prstGeom>
        </p:spPr>
      </p:pic>
      <p:pic>
        <p:nvPicPr>
          <p:cNvPr id="9" name="Picture 8"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7349" y="223247"/>
            <a:ext cx="971180" cy="1095372"/>
          </a:xfrm>
          <a:prstGeom prst="rect">
            <a:avLst/>
          </a:prstGeom>
        </p:spPr>
      </p:pic>
      <p:cxnSp>
        <p:nvCxnSpPr>
          <p:cNvPr id="10" name="Straight Connector 9" title="Gold Line"/>
          <p:cNvCxnSpPr/>
          <p:nvPr userDrawn="1"/>
        </p:nvCxnSpPr>
        <p:spPr>
          <a:xfrm flipV="1">
            <a:off x="1455549" y="1287265"/>
            <a:ext cx="7059802" cy="10217"/>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617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3"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4/11/2022</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5" y="4777668"/>
            <a:ext cx="3161741"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563" y="4767264"/>
            <a:ext cx="254263" cy="294650"/>
          </a:xfrm>
          <a:prstGeom prst="rect">
            <a:avLst/>
          </a:prstGeom>
        </p:spPr>
      </p:pic>
    </p:spTree>
    <p:extLst>
      <p:ext uri="{BB962C8B-B14F-4D97-AF65-F5344CB8AC3E}">
        <p14:creationId xmlns:p14="http://schemas.microsoft.com/office/powerpoint/2010/main" val="30630529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xfrm>
            <a:off x="6553200" y="4767264"/>
            <a:ext cx="2133600" cy="273844"/>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3412713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20904"/>
            <a:ext cx="7886700" cy="3548753"/>
          </a:xfrm>
        </p:spPr>
        <p:txBody>
          <a:bodyPr>
            <a:normAutofit/>
          </a:bodyPr>
          <a:lstStyle>
            <a:lvl1pPr>
              <a:lnSpc>
                <a:spcPct val="100000"/>
              </a:lnSpc>
              <a:spcBef>
                <a:spcPts val="450"/>
              </a:spcBef>
              <a:defRPr sz="2100"/>
            </a:lvl1pPr>
            <a:lvl2pPr>
              <a:lnSpc>
                <a:spcPct val="100000"/>
              </a:lnSpc>
              <a:spcBef>
                <a:spcPts val="225"/>
              </a:spcBef>
              <a:defRPr sz="1800"/>
            </a:lvl2pPr>
            <a:lvl3pPr>
              <a:lnSpc>
                <a:spcPct val="100000"/>
              </a:lnSpc>
              <a:spcBef>
                <a:spcPts val="225"/>
              </a:spcBef>
              <a:defRPr sz="1650"/>
            </a:lvl3pPr>
            <a:lvl4pPr>
              <a:lnSpc>
                <a:spcPct val="100000"/>
              </a:lnSpc>
              <a:spcBef>
                <a:spcPts val="225"/>
              </a:spcBef>
              <a:defRPr sz="1500"/>
            </a:lvl4pPr>
            <a:lvl5pPr>
              <a:lnSpc>
                <a:spcPct val="100000"/>
              </a:lnSpc>
              <a:spcBef>
                <a:spcPts val="225"/>
              </a:spcBef>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title="Gold Line"/>
          <p:cNvCxnSpPr/>
          <p:nvPr userDrawn="1"/>
        </p:nvCxnSpPr>
        <p:spPr>
          <a:xfrm flipV="1">
            <a:off x="1297859"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297859" y="126367"/>
            <a:ext cx="7364361" cy="994172"/>
          </a:xfrm>
        </p:spPr>
        <p:txBody>
          <a:bodyPr>
            <a:normAutofit/>
          </a:bodyPr>
          <a:lstStyle>
            <a:lvl1pPr>
              <a:defRPr sz="2400"/>
            </a:lvl1pPr>
          </a:lstStyle>
          <a:p>
            <a:r>
              <a:rPr lang="en-US" dirty="0"/>
              <a:t>Click to edit Master title style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5" y="126366"/>
            <a:ext cx="1014811" cy="858438"/>
          </a:xfrm>
          <a:prstGeom prst="rect">
            <a:avLst/>
          </a:prstGeom>
        </p:spPr>
      </p:pic>
      <p:sp>
        <p:nvSpPr>
          <p:cNvPr id="13"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39" y="4818982"/>
            <a:ext cx="316698" cy="267898"/>
          </a:xfrm>
          <a:prstGeom prst="rect">
            <a:avLst/>
          </a:prstGeom>
        </p:spPr>
      </p:pic>
    </p:spTree>
    <p:extLst>
      <p:ext uri="{BB962C8B-B14F-4D97-AF65-F5344CB8AC3E}">
        <p14:creationId xmlns:p14="http://schemas.microsoft.com/office/powerpoint/2010/main" val="34616695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Body Level One…"/>
          <p:cNvSpPr txBox="1">
            <a:spLocks noGrp="1"/>
          </p:cNvSpPr>
          <p:nvPr>
            <p:ph type="body" sz="quarter" idx="1"/>
          </p:nvPr>
        </p:nvSpPr>
        <p:spPr>
          <a:xfrm>
            <a:off x="892970" y="3355330"/>
            <a:ext cx="7358063" cy="243299"/>
          </a:xfrm>
          <a:prstGeom prst="rect">
            <a:avLst/>
          </a:prstGeom>
        </p:spPr>
        <p:txBody>
          <a:bodyPr anchor="t"/>
          <a:lstStyle>
            <a:lvl1pPr marL="0" indent="0" algn="ctr">
              <a:spcBef>
                <a:spcPts val="0"/>
              </a:spcBef>
              <a:buSzTx/>
              <a:buNone/>
              <a:defRPr sz="1265" i="1"/>
            </a:lvl1pPr>
            <a:lvl2pPr marL="485534" indent="-251138" algn="ctr">
              <a:spcBef>
                <a:spcPts val="0"/>
              </a:spcBef>
              <a:defRPr sz="1265" i="1"/>
            </a:lvl2pPr>
            <a:lvl3pPr marL="719930" indent="-251138" algn="ctr">
              <a:spcBef>
                <a:spcPts val="0"/>
              </a:spcBef>
              <a:defRPr sz="1265" i="1"/>
            </a:lvl3pPr>
            <a:lvl4pPr marL="954326" indent="-251138" algn="ctr">
              <a:spcBef>
                <a:spcPts val="0"/>
              </a:spcBef>
              <a:defRPr sz="1265" i="1"/>
            </a:lvl4pPr>
            <a:lvl5pPr marL="1188722" indent="-251138" algn="ctr">
              <a:spcBef>
                <a:spcPts val="0"/>
              </a:spcBef>
              <a:defRPr sz="1265" i="1"/>
            </a:lvl5pPr>
          </a:lstStyle>
          <a:p>
            <a:r>
              <a:t>Body Level One</a:t>
            </a:r>
          </a:p>
          <a:p>
            <a:pPr lvl="1"/>
            <a:r>
              <a:t>Body Level Two</a:t>
            </a:r>
          </a:p>
          <a:p>
            <a:pPr lvl="2"/>
            <a:r>
              <a:t>Body Level Three</a:t>
            </a:r>
          </a:p>
          <a:p>
            <a:pPr lvl="3"/>
            <a:r>
              <a:t>Body Level Four</a:t>
            </a:r>
          </a:p>
          <a:p>
            <a:pPr lvl="4"/>
            <a:r>
              <a:t>Body Level Five</a:t>
            </a:r>
          </a:p>
        </p:txBody>
      </p:sp>
      <p:sp>
        <p:nvSpPr>
          <p:cNvPr id="94" name="“Type a quote here.”"/>
          <p:cNvSpPr txBox="1">
            <a:spLocks noGrp="1"/>
          </p:cNvSpPr>
          <p:nvPr>
            <p:ph type="body" sz="quarter" idx="13"/>
          </p:nvPr>
        </p:nvSpPr>
        <p:spPr>
          <a:xfrm>
            <a:off x="892970" y="2250236"/>
            <a:ext cx="7358063" cy="321562"/>
          </a:xfrm>
          <a:prstGeom prst="rect">
            <a:avLst/>
          </a:prstGeom>
        </p:spPr>
        <p:txBody>
          <a:bodyPr/>
          <a:lstStyle>
            <a:lvl1pPr marL="0" indent="0" algn="ctr">
              <a:spcBef>
                <a:spcPts val="0"/>
              </a:spcBef>
              <a:buSzTx/>
              <a:buNone/>
              <a:defRPr sz="3400">
                <a:latin typeface="Helvetica Neue Medium"/>
                <a:ea typeface="Helvetica Neue Medium"/>
                <a:cs typeface="Helvetica Neue Medium"/>
                <a:sym typeface="Helvetica Neue Medium"/>
              </a:defRPr>
            </a:lvl1pPr>
          </a:lstStyle>
          <a:p>
            <a:pPr marL="0" indent="0" algn="ctr">
              <a:spcBef>
                <a:spcPts val="0"/>
              </a:spcBef>
              <a:buSzTx/>
              <a:buNone/>
              <a:defRPr sz="3400">
                <a:latin typeface="Helvetica Neue Medium"/>
                <a:ea typeface="Helvetica Neue Medium"/>
                <a:cs typeface="Helvetica Neue Medium"/>
                <a:sym typeface="Helvetica Neue Medium"/>
              </a:defRPr>
            </a:pPr>
            <a:endParaRP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449951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521519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xfrm>
            <a:off x="6553200" y="4767263"/>
            <a:ext cx="2133600" cy="273844"/>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675107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452439" y="1845317"/>
            <a:ext cx="8239125" cy="1452868"/>
          </a:xfrm>
          <a:prstGeom prst="rect">
            <a:avLst/>
          </a:prstGeom>
        </p:spPr>
        <p:txBody>
          <a:bodyPr anchor="ctr"/>
          <a:lstStyle>
            <a:lvl1pPr marL="0" indent="0" algn="ctr">
              <a:lnSpc>
                <a:spcPct val="80000"/>
              </a:lnSpc>
              <a:spcBef>
                <a:spcPts val="0"/>
              </a:spcBef>
              <a:buSzTx/>
              <a:buNone/>
              <a:defRPr sz="3263" spc="-65">
                <a:latin typeface="Helvetica Neue Medium"/>
                <a:ea typeface="Helvetica Neue Medium"/>
                <a:cs typeface="Helvetica Neue Medium"/>
                <a:sym typeface="Helvetica Neue Medium"/>
              </a:defRPr>
            </a:lvl1pPr>
            <a:lvl2pPr marL="0" indent="0" algn="ctr">
              <a:lnSpc>
                <a:spcPct val="80000"/>
              </a:lnSpc>
              <a:spcBef>
                <a:spcPts val="0"/>
              </a:spcBef>
              <a:buSzTx/>
              <a:buNone/>
              <a:defRPr sz="3263" spc="-65">
                <a:latin typeface="Helvetica Neue Medium"/>
                <a:ea typeface="Helvetica Neue Medium"/>
                <a:cs typeface="Helvetica Neue Medium"/>
                <a:sym typeface="Helvetica Neue Medium"/>
              </a:defRPr>
            </a:lvl2pPr>
            <a:lvl3pPr marL="0" indent="0" algn="ctr">
              <a:lnSpc>
                <a:spcPct val="80000"/>
              </a:lnSpc>
              <a:spcBef>
                <a:spcPts val="0"/>
              </a:spcBef>
              <a:buSzTx/>
              <a:buNone/>
              <a:defRPr sz="3263" spc="-65">
                <a:latin typeface="Helvetica Neue Medium"/>
                <a:ea typeface="Helvetica Neue Medium"/>
                <a:cs typeface="Helvetica Neue Medium"/>
                <a:sym typeface="Helvetica Neue Medium"/>
              </a:defRPr>
            </a:lvl3pPr>
            <a:lvl4pPr marL="0" indent="0" algn="ctr">
              <a:lnSpc>
                <a:spcPct val="80000"/>
              </a:lnSpc>
              <a:spcBef>
                <a:spcPts val="0"/>
              </a:spcBef>
              <a:buSzTx/>
              <a:buNone/>
              <a:defRPr sz="3263" spc="-65">
                <a:latin typeface="Helvetica Neue Medium"/>
                <a:ea typeface="Helvetica Neue Medium"/>
                <a:cs typeface="Helvetica Neue Medium"/>
                <a:sym typeface="Helvetica Neue Medium"/>
              </a:defRPr>
            </a:lvl4pPr>
            <a:lvl5pPr marL="0" indent="0" algn="ctr">
              <a:lnSpc>
                <a:spcPct val="80000"/>
              </a:lnSpc>
              <a:spcBef>
                <a:spcPts val="0"/>
              </a:spcBef>
              <a:buSzTx/>
              <a:buNone/>
              <a:defRPr sz="3263" spc="-65">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57362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8"/>
            <a:ext cx="7886700" cy="2139553"/>
          </a:xfrm>
        </p:spPr>
        <p:txBody>
          <a:bodyPr anchor="b">
            <a:normAutofit/>
          </a:bodyPr>
          <a:lstStyle>
            <a:lvl1pPr algn="ctr">
              <a:defRPr sz="2550"/>
            </a:lvl1pPr>
          </a:lstStyle>
          <a:p>
            <a:r>
              <a:rPr lang="en-US" dirty="0"/>
              <a:t>Click to edit Master title style</a:t>
            </a:r>
          </a:p>
        </p:txBody>
      </p:sp>
      <p:sp>
        <p:nvSpPr>
          <p:cNvPr id="3" name="Text Placeholder 2"/>
          <p:cNvSpPr>
            <a:spLocks noGrp="1"/>
          </p:cNvSpPr>
          <p:nvPr>
            <p:ph type="body" idx="1"/>
          </p:nvPr>
        </p:nvSpPr>
        <p:spPr>
          <a:xfrm>
            <a:off x="623888" y="3442102"/>
            <a:ext cx="7886700" cy="1125140"/>
          </a:xfrm>
        </p:spPr>
        <p:txBody>
          <a:bodyPr>
            <a:normAutofit/>
          </a:bodyPr>
          <a:lstStyle>
            <a:lvl1pPr marL="0" indent="0" algn="ctr">
              <a:buNone/>
              <a:defRPr sz="1500">
                <a:solidFill>
                  <a:schemeClr val="tx1">
                    <a:tint val="75000"/>
                  </a:schemeClr>
                </a:solidFill>
              </a:defRPr>
            </a:lvl1pPr>
            <a:lvl2pPr marL="192881" indent="0">
              <a:buNone/>
              <a:defRPr sz="844">
                <a:solidFill>
                  <a:schemeClr val="tx1">
                    <a:tint val="75000"/>
                  </a:schemeClr>
                </a:solidFill>
              </a:defRPr>
            </a:lvl2pPr>
            <a:lvl3pPr marL="385763" indent="0">
              <a:buNone/>
              <a:defRPr sz="760">
                <a:solidFill>
                  <a:schemeClr val="tx1">
                    <a:tint val="75000"/>
                  </a:schemeClr>
                </a:solidFill>
              </a:defRPr>
            </a:lvl3pPr>
            <a:lvl4pPr marL="578644" indent="0">
              <a:buNone/>
              <a:defRPr sz="675">
                <a:solidFill>
                  <a:schemeClr val="tx1">
                    <a:tint val="75000"/>
                  </a:schemeClr>
                </a:solidFill>
              </a:defRPr>
            </a:lvl4pPr>
            <a:lvl5pPr marL="771525" indent="0">
              <a:buNone/>
              <a:defRPr sz="675">
                <a:solidFill>
                  <a:schemeClr val="tx1">
                    <a:tint val="75000"/>
                  </a:schemeClr>
                </a:solidFill>
              </a:defRPr>
            </a:lvl5pPr>
            <a:lvl6pPr marL="964406" indent="0">
              <a:buNone/>
              <a:defRPr sz="675">
                <a:solidFill>
                  <a:schemeClr val="tx1">
                    <a:tint val="75000"/>
                  </a:schemeClr>
                </a:solidFill>
              </a:defRPr>
            </a:lvl6pPr>
            <a:lvl7pPr marL="1157288" indent="0">
              <a:buNone/>
              <a:defRPr sz="675">
                <a:solidFill>
                  <a:schemeClr val="tx1">
                    <a:tint val="75000"/>
                  </a:schemeClr>
                </a:solidFill>
              </a:defRPr>
            </a:lvl7pPr>
            <a:lvl8pPr marL="1350169" indent="0">
              <a:buNone/>
              <a:defRPr sz="675">
                <a:solidFill>
                  <a:schemeClr val="tx1">
                    <a:tint val="75000"/>
                  </a:schemeClr>
                </a:solidFill>
              </a:defRPr>
            </a:lvl8pPr>
            <a:lvl9pPr marL="1543050" indent="0">
              <a:buNone/>
              <a:defRPr sz="675">
                <a:solidFill>
                  <a:schemeClr val="tx1">
                    <a:tint val="75000"/>
                  </a:schemeClr>
                </a:solidFill>
              </a:defRPr>
            </a:lvl9pPr>
          </a:lstStyle>
          <a:p>
            <a:pPr lvl="0"/>
            <a:r>
              <a:rPr lang="en-US" dirty="0"/>
              <a:t>Click to edit Master text styles</a:t>
            </a:r>
          </a:p>
        </p:txBody>
      </p:sp>
      <p:sp>
        <p:nvSpPr>
          <p:cNvPr id="9"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39" y="4818982"/>
            <a:ext cx="316698" cy="267898"/>
          </a:xfrm>
          <a:prstGeom prst="rect">
            <a:avLst/>
          </a:prstGeom>
        </p:spPr>
      </p:pic>
    </p:spTree>
    <p:extLst>
      <p:ext uri="{BB962C8B-B14F-4D97-AF65-F5344CB8AC3E}">
        <p14:creationId xmlns:p14="http://schemas.microsoft.com/office/powerpoint/2010/main" val="4015459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7859" y="126367"/>
            <a:ext cx="7364361" cy="994172"/>
          </a:xfrm>
        </p:spPr>
        <p:txBody>
          <a:bodyPr>
            <a:normAutofit/>
          </a:bodyPr>
          <a:lstStyle>
            <a:lvl1pPr>
              <a:defRPr sz="2400"/>
            </a:lvl1pPr>
          </a:lstStyle>
          <a:p>
            <a:r>
              <a:rPr lang="en-US" dirty="0"/>
              <a:t>Click to edit Master title style</a:t>
            </a:r>
          </a:p>
        </p:txBody>
      </p:sp>
      <p:sp>
        <p:nvSpPr>
          <p:cNvPr id="3" name="Content Placeholder 2"/>
          <p:cNvSpPr>
            <a:spLocks noGrp="1"/>
          </p:cNvSpPr>
          <p:nvPr>
            <p:ph sz="half" idx="1"/>
          </p:nvPr>
        </p:nvSpPr>
        <p:spPr>
          <a:xfrm>
            <a:off x="6286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39" y="4818982"/>
            <a:ext cx="316698" cy="267898"/>
          </a:xfrm>
          <a:prstGeom prst="rect">
            <a:avLst/>
          </a:prstGeom>
        </p:spPr>
      </p:pic>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5" y="126366"/>
            <a:ext cx="1014811" cy="858438"/>
          </a:xfrm>
          <a:prstGeom prst="rect">
            <a:avLst/>
          </a:prstGeom>
        </p:spPr>
      </p:pic>
      <p:cxnSp>
        <p:nvCxnSpPr>
          <p:cNvPr id="14" name="Straight Connector 13" title="Gold Line"/>
          <p:cNvCxnSpPr/>
          <p:nvPr userDrawn="1"/>
        </p:nvCxnSpPr>
        <p:spPr>
          <a:xfrm flipV="1">
            <a:off x="1297859"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7292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4" name="Content Placeholder 3"/>
          <p:cNvSpPr>
            <a:spLocks noGrp="1"/>
          </p:cNvSpPr>
          <p:nvPr>
            <p:ph sz="half" idx="2"/>
          </p:nvPr>
        </p:nvSpPr>
        <p:spPr>
          <a:xfrm>
            <a:off x="629842" y="1878807"/>
            <a:ext cx="3868340"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2" y="1260872"/>
            <a:ext cx="3887391"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a:t>Click to edit Master text styles</a:t>
            </a:r>
          </a:p>
        </p:txBody>
      </p:sp>
      <p:sp>
        <p:nvSpPr>
          <p:cNvPr id="6" name="Content Placeholder 5"/>
          <p:cNvSpPr>
            <a:spLocks noGrp="1"/>
          </p:cNvSpPr>
          <p:nvPr>
            <p:ph sz="quarter" idx="4"/>
          </p:nvPr>
        </p:nvSpPr>
        <p:spPr>
          <a:xfrm>
            <a:off x="4629152" y="1878807"/>
            <a:ext cx="3887391"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39" y="4818982"/>
            <a:ext cx="316698" cy="267898"/>
          </a:xfrm>
          <a:prstGeom prst="rect">
            <a:avLst/>
          </a:prstGeom>
        </p:spPr>
      </p:pic>
      <p:cxnSp>
        <p:nvCxnSpPr>
          <p:cNvPr id="14" name="Straight Connector 13" title="Gold Line"/>
          <p:cNvCxnSpPr/>
          <p:nvPr userDrawn="1"/>
        </p:nvCxnSpPr>
        <p:spPr>
          <a:xfrm flipV="1">
            <a:off x="1297859"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297859" y="126367"/>
            <a:ext cx="7364361" cy="994172"/>
          </a:xfrm>
        </p:spPr>
        <p:txBody>
          <a:bodyPr>
            <a:normAutofit/>
          </a:bodyPr>
          <a:lstStyle>
            <a:lvl1pPr>
              <a:defRPr sz="2400"/>
            </a:lvl1pPr>
          </a:lstStyle>
          <a:p>
            <a:r>
              <a:rPr lang="en-US" dirty="0"/>
              <a:t>Click to edit Master title style</a:t>
            </a: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5" y="126366"/>
            <a:ext cx="1014811" cy="858438"/>
          </a:xfrm>
          <a:prstGeom prst="rect">
            <a:avLst/>
          </a:prstGeom>
        </p:spPr>
      </p:pic>
    </p:spTree>
    <p:extLst>
      <p:ext uri="{BB962C8B-B14F-4D97-AF65-F5344CB8AC3E}">
        <p14:creationId xmlns:p14="http://schemas.microsoft.com/office/powerpoint/2010/main" val="2850630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39" y="4818982"/>
            <a:ext cx="316698" cy="267898"/>
          </a:xfrm>
          <a:prstGeom prst="rect">
            <a:avLst/>
          </a:prstGeom>
        </p:spPr>
      </p:pic>
      <p:sp>
        <p:nvSpPr>
          <p:cNvPr id="12" name="Title 1"/>
          <p:cNvSpPr>
            <a:spLocks noGrp="1"/>
          </p:cNvSpPr>
          <p:nvPr>
            <p:ph type="title"/>
          </p:nvPr>
        </p:nvSpPr>
        <p:spPr>
          <a:xfrm>
            <a:off x="1297859" y="126367"/>
            <a:ext cx="7364361" cy="994172"/>
          </a:xfrm>
        </p:spPr>
        <p:txBody>
          <a:bodyPr>
            <a:normAutofit/>
          </a:bodyPr>
          <a:lstStyle>
            <a:lvl1pPr>
              <a:defRPr sz="2400"/>
            </a:lvl1pPr>
          </a:lstStyle>
          <a:p>
            <a:r>
              <a:rPr lang="en-US" dirty="0"/>
              <a:t>Click to edit Master title style</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5" y="126366"/>
            <a:ext cx="1014811" cy="858438"/>
          </a:xfrm>
          <a:prstGeom prst="rect">
            <a:avLst/>
          </a:prstGeom>
        </p:spPr>
      </p:pic>
      <p:cxnSp>
        <p:nvCxnSpPr>
          <p:cNvPr id="14" name="Straight Connector 13" title="Gold Line"/>
          <p:cNvCxnSpPr/>
          <p:nvPr userDrawn="1"/>
        </p:nvCxnSpPr>
        <p:spPr>
          <a:xfrm flipV="1">
            <a:off x="1297859"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8751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39" y="4818982"/>
            <a:ext cx="316698" cy="267898"/>
          </a:xfrm>
          <a:prstGeom prst="rect">
            <a:avLst/>
          </a:prstGeom>
        </p:spPr>
      </p:pic>
    </p:spTree>
    <p:extLst>
      <p:ext uri="{BB962C8B-B14F-4D97-AF65-F5344CB8AC3E}">
        <p14:creationId xmlns:p14="http://schemas.microsoft.com/office/powerpoint/2010/main" val="376592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39375"/>
            <a:ext cx="7336465" cy="1071375"/>
          </a:xfrm>
        </p:spPr>
        <p:txBody>
          <a:bodyPr anchor="b">
            <a:normAutofit/>
          </a:bodyPr>
          <a:lstStyle>
            <a:lvl1pPr algn="ctr">
              <a:defRPr sz="3300" b="1">
                <a:latin typeface="+mn-lt"/>
              </a:defRPr>
            </a:lvl1pPr>
          </a:lstStyle>
          <a:p>
            <a:r>
              <a:rPr lang="en-US" dirty="0"/>
              <a:t>Click to edit Master title style</a:t>
            </a:r>
          </a:p>
        </p:txBody>
      </p:sp>
      <p:sp>
        <p:nvSpPr>
          <p:cNvPr id="3" name="Subtitle 2"/>
          <p:cNvSpPr>
            <a:spLocks noGrp="1"/>
          </p:cNvSpPr>
          <p:nvPr>
            <p:ph type="subTitle" idx="1"/>
          </p:nvPr>
        </p:nvSpPr>
        <p:spPr>
          <a:xfrm>
            <a:off x="914400" y="2910750"/>
            <a:ext cx="7336465" cy="1241822"/>
          </a:xfrm>
        </p:spPr>
        <p:txBody>
          <a:bodyPr>
            <a:normAutofit/>
          </a:bodyPr>
          <a:lstStyle>
            <a:lvl1pPr marL="0" indent="0" algn="ctr">
              <a:buNone/>
              <a:defRPr sz="2700"/>
            </a:lvl1pPr>
            <a:lvl2pPr marL="192881" indent="0" algn="ctr">
              <a:buNone/>
              <a:defRPr sz="844"/>
            </a:lvl2pPr>
            <a:lvl3pPr marL="385763" indent="0" algn="ctr">
              <a:buNone/>
              <a:defRPr sz="760"/>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en-US" dirty="0"/>
              <a:t>Click to edit Master subtitle style</a:t>
            </a:r>
          </a:p>
        </p:txBody>
      </p:sp>
      <p:cxnSp>
        <p:nvCxnSpPr>
          <p:cNvPr id="10" name="Straight Connector 9" title="Gold Line"/>
          <p:cNvCxnSpPr/>
          <p:nvPr userDrawn="1"/>
        </p:nvCxnSpPr>
        <p:spPr>
          <a:xfrm flipV="1">
            <a:off x="1733355" y="1398670"/>
            <a:ext cx="5705475" cy="1896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5" y="126366"/>
            <a:ext cx="943157" cy="1071375"/>
          </a:xfrm>
          <a:prstGeom prst="rect">
            <a:avLst/>
          </a:prstGeom>
        </p:spPr>
      </p:pic>
    </p:spTree>
    <p:extLst>
      <p:ext uri="{BB962C8B-B14F-4D97-AF65-F5344CB8AC3E}">
        <p14:creationId xmlns:p14="http://schemas.microsoft.com/office/powerpoint/2010/main" val="813769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20904"/>
            <a:ext cx="7886700" cy="3548753"/>
          </a:xfrm>
        </p:spPr>
        <p:txBody>
          <a:bodyPr>
            <a:normAutofit/>
          </a:bodyPr>
          <a:lstStyle>
            <a:lvl1pPr marL="175022" indent="-175022">
              <a:lnSpc>
                <a:spcPct val="100000"/>
              </a:lnSpc>
              <a:spcBef>
                <a:spcPts val="450"/>
              </a:spcBef>
              <a:tabLst/>
              <a:defRPr sz="2100"/>
            </a:lvl1pPr>
            <a:lvl2pPr marL="344091" indent="-151210">
              <a:lnSpc>
                <a:spcPct val="100000"/>
              </a:lnSpc>
              <a:spcBef>
                <a:spcPts val="225"/>
              </a:spcBef>
              <a:tabLst/>
              <a:defRPr sz="1800"/>
            </a:lvl2pPr>
            <a:lvl3pPr marL="519113" indent="-133350">
              <a:lnSpc>
                <a:spcPct val="100000"/>
              </a:lnSpc>
              <a:spcBef>
                <a:spcPts val="225"/>
              </a:spcBef>
              <a:tabLst/>
              <a:defRPr sz="1650"/>
            </a:lvl3pPr>
            <a:lvl4pPr marL="732235" indent="-153591">
              <a:lnSpc>
                <a:spcPct val="100000"/>
              </a:lnSpc>
              <a:spcBef>
                <a:spcPts val="225"/>
              </a:spcBef>
              <a:tabLst/>
              <a:defRPr sz="1500"/>
            </a:lvl4pPr>
            <a:lvl5pPr marL="900113" indent="-128588">
              <a:lnSpc>
                <a:spcPct val="100000"/>
              </a:lnSpc>
              <a:spcBef>
                <a:spcPts val="225"/>
              </a:spcBef>
              <a:tabLst/>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2476938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5549" y="273847"/>
            <a:ext cx="7059802" cy="994172"/>
          </a:xfrm>
          <a:prstGeom prst="rect">
            <a:avLst/>
          </a:prstGeom>
        </p:spPr>
        <p:txBody>
          <a:bodyPr vert="horz" lIns="91440" tIns="45720" rIns="91440" bIns="45720" rtlCol="0" anchor="ctr">
            <a:normAutofit/>
          </a:bodyPr>
          <a:lstStyle/>
          <a:p>
            <a:pPr>
              <a:lnSpc>
                <a:spcPct val="80000"/>
              </a:lnSpc>
            </a:pPr>
            <a:r>
              <a:rPr lang="en-US" sz="2025" b="0" cap="none" spc="0" dirty="0">
                <a:ln w="0"/>
                <a:solidFill>
                  <a:srgbClr val="003767"/>
                </a:solidFill>
                <a:effectLst>
                  <a:outerShdw blurRad="38100" dist="25400" dir="5400000" algn="ctr" rotWithShape="0">
                    <a:srgbClr val="6E747A">
                      <a:alpha val="43000"/>
                    </a:srgbClr>
                  </a:outerShdw>
                </a:effectLst>
              </a:rPr>
              <a:t>North Carolina </a:t>
            </a:r>
            <a:br>
              <a:rPr lang="en-US" sz="2025" b="0" cap="none" spc="0" dirty="0">
                <a:ln w="0"/>
                <a:solidFill>
                  <a:srgbClr val="003767"/>
                </a:solidFill>
                <a:effectLst>
                  <a:outerShdw blurRad="38100" dist="25400" dir="5400000" algn="ctr" rotWithShape="0">
                    <a:srgbClr val="6E747A">
                      <a:alpha val="43000"/>
                    </a:srgbClr>
                  </a:outerShdw>
                </a:effectLst>
              </a:rPr>
            </a:br>
            <a:r>
              <a:rPr lang="en-US" sz="2025" b="0" cap="none" spc="0" dirty="0">
                <a:ln w="0"/>
                <a:solidFill>
                  <a:srgbClr val="003767"/>
                </a:solidFill>
                <a:effectLst>
                  <a:outerShdw blurRad="38100" dist="25400" dir="5400000" algn="ctr" rotWithShape="0">
                    <a:srgbClr val="6E747A">
                      <a:alpha val="43000"/>
                    </a:srgbClr>
                  </a:outerShdw>
                </a:effectLst>
              </a:rPr>
              <a:t>Community College System</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997856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49" r:id="rId8"/>
    <p:sldLayoutId id="2147483650" r:id="rId9"/>
    <p:sldLayoutId id="2147483651" r:id="rId10"/>
    <p:sldLayoutId id="2147483652" r:id="rId11"/>
    <p:sldLayoutId id="2147483653" r:id="rId12"/>
    <p:sldLayoutId id="2147483654" r:id="rId13"/>
    <p:sldLayoutId id="2147483655" r:id="rId14"/>
    <p:sldLayoutId id="2147483656" r:id="rId15"/>
    <p:sldLayoutId id="2147483657" r:id="rId16"/>
    <p:sldLayoutId id="2147483658" r:id="rId17"/>
    <p:sldLayoutId id="2147483659" r:id="rId18"/>
    <p:sldLayoutId id="2147483672" r:id="rId19"/>
    <p:sldLayoutId id="2147483673" r:id="rId20"/>
    <p:sldLayoutId id="2147483674" r:id="rId21"/>
    <p:sldLayoutId id="2147483675" r:id="rId22"/>
    <p:sldLayoutId id="2147483676" r:id="rId23"/>
  </p:sldLayoutIdLst>
  <p:txStyles>
    <p:titleStyle>
      <a:lvl1pPr algn="l" defTabSz="385763" rtl="0" eaLnBrk="1" latinLnBrk="0" hangingPunct="1">
        <a:lnSpc>
          <a:spcPct val="90000"/>
        </a:lnSpc>
        <a:spcBef>
          <a:spcPct val="0"/>
        </a:spcBef>
        <a:buNone/>
        <a:defRPr sz="3000" b="1" kern="1200">
          <a:ln w="0">
            <a:solidFill>
              <a:schemeClr val="accent1"/>
            </a:solidFill>
          </a:ln>
          <a:solidFill>
            <a:schemeClr val="tx1"/>
          </a:solidFill>
          <a:latin typeface="+mj-lt"/>
          <a:ea typeface="+mj-ea"/>
          <a:cs typeface="+mj-cs"/>
        </a:defRPr>
      </a:lvl1pPr>
    </p:titleStyle>
    <p:bodyStyle>
      <a:lvl1pPr marL="96441" indent="-96441" algn="l" defTabSz="385763" rtl="0" eaLnBrk="1" latinLnBrk="0" hangingPunct="1">
        <a:lnSpc>
          <a:spcPct val="90000"/>
        </a:lnSpc>
        <a:spcBef>
          <a:spcPts val="422"/>
        </a:spcBef>
        <a:buFont typeface="Arial" panose="020B0604020202020204" pitchFamily="34" charset="0"/>
        <a:buChar char="•"/>
        <a:defRPr sz="2100" kern="1200">
          <a:solidFill>
            <a:schemeClr val="tx1"/>
          </a:solidFill>
          <a:latin typeface="Times New Roman" charset="0"/>
          <a:ea typeface="Times New Roman" charset="0"/>
          <a:cs typeface="Times New Roman" charset="0"/>
        </a:defRPr>
      </a:lvl1pPr>
      <a:lvl2pPr marL="289322" indent="-96441" algn="l" defTabSz="385763" rtl="0" eaLnBrk="1" latinLnBrk="0" hangingPunct="1">
        <a:lnSpc>
          <a:spcPct val="90000"/>
        </a:lnSpc>
        <a:spcBef>
          <a:spcPts val="211"/>
        </a:spcBef>
        <a:buFont typeface="Arial" panose="020B0604020202020204" pitchFamily="34" charset="0"/>
        <a:buChar char="•"/>
        <a:defRPr sz="1800" kern="1200">
          <a:solidFill>
            <a:schemeClr val="tx1"/>
          </a:solidFill>
          <a:latin typeface="Times New Roman" charset="0"/>
          <a:ea typeface="Times New Roman" charset="0"/>
          <a:cs typeface="Times New Roman" charset="0"/>
        </a:defRPr>
      </a:lvl2pPr>
      <a:lvl3pPr marL="482204" indent="-96441" algn="l" defTabSz="385763" rtl="0" eaLnBrk="1" latinLnBrk="0" hangingPunct="1">
        <a:lnSpc>
          <a:spcPct val="90000"/>
        </a:lnSpc>
        <a:spcBef>
          <a:spcPts val="211"/>
        </a:spcBef>
        <a:buFont typeface="Arial" panose="020B0604020202020204" pitchFamily="34" charset="0"/>
        <a:buChar char="•"/>
        <a:defRPr sz="1650" kern="1200">
          <a:solidFill>
            <a:schemeClr val="tx1"/>
          </a:solidFill>
          <a:latin typeface="Times New Roman" charset="0"/>
          <a:ea typeface="Times New Roman" charset="0"/>
          <a:cs typeface="Times New Roman" charset="0"/>
        </a:defRPr>
      </a:lvl3pPr>
      <a:lvl4pPr marL="675085" indent="-96441" algn="l" defTabSz="385763" rtl="0" eaLnBrk="1" latinLnBrk="0" hangingPunct="1">
        <a:lnSpc>
          <a:spcPct val="90000"/>
        </a:lnSpc>
        <a:spcBef>
          <a:spcPts val="211"/>
        </a:spcBef>
        <a:buFont typeface="Arial" panose="020B0604020202020204" pitchFamily="34" charset="0"/>
        <a:buChar char="•"/>
        <a:defRPr sz="1500" kern="1200">
          <a:solidFill>
            <a:schemeClr val="tx1"/>
          </a:solidFill>
          <a:latin typeface="Times New Roman" charset="0"/>
          <a:ea typeface="Times New Roman" charset="0"/>
          <a:cs typeface="Times New Roman" charset="0"/>
        </a:defRPr>
      </a:lvl4pPr>
      <a:lvl5pPr marL="867966" indent="-96441" algn="l" defTabSz="385763" rtl="0" eaLnBrk="1" latinLnBrk="0" hangingPunct="1">
        <a:lnSpc>
          <a:spcPct val="90000"/>
        </a:lnSpc>
        <a:spcBef>
          <a:spcPts val="211"/>
        </a:spcBef>
        <a:buFont typeface="Arial" panose="020B0604020202020204" pitchFamily="34" charset="0"/>
        <a:buChar char="•"/>
        <a:defRPr sz="1350" kern="1200">
          <a:solidFill>
            <a:schemeClr val="tx1"/>
          </a:solidFill>
          <a:latin typeface="Times New Roman" charset="0"/>
          <a:ea typeface="Times New Roman" charset="0"/>
          <a:cs typeface="Times New Roman" charset="0"/>
        </a:defRPr>
      </a:lvl5pPr>
      <a:lvl6pPr marL="1060847"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729"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610"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0.xml"/><Relationship Id="rId1" Type="http://schemas.openxmlformats.org/officeDocument/2006/relationships/slideLayout" Target="../slideLayouts/slideLayout9.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9.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9.xml"/></Relationships>
</file>

<file path=ppt/slides/_rels/slide10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83.xml"/><Relationship Id="rId1" Type="http://schemas.openxmlformats.org/officeDocument/2006/relationships/slideLayout" Target="../slideLayouts/slideLayout8.xml"/></Relationships>
</file>

<file path=ppt/slides/_rels/slide106.xml.rels><?xml version="1.0" encoding="UTF-8" standalone="yes"?>
<Relationships xmlns="http://schemas.openxmlformats.org/package/2006/relationships"><Relationship Id="rId3" Type="http://schemas.openxmlformats.org/officeDocument/2006/relationships/hyperlink" Target="http://www.ncperkins.org/" TargetMode="External"/><Relationship Id="rId2" Type="http://schemas.openxmlformats.org/officeDocument/2006/relationships/notesSlide" Target="../notesSlides/notesSlide84.xml"/><Relationship Id="rId1" Type="http://schemas.openxmlformats.org/officeDocument/2006/relationships/slideLayout" Target="../slideLayouts/slideLayout9.xml"/><Relationship Id="rId4" Type="http://schemas.openxmlformats.org/officeDocument/2006/relationships/image" Target="../media/image23.png"/></Relationships>
</file>

<file path=ppt/slides/_rels/slide10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5.xml"/><Relationship Id="rId1" Type="http://schemas.openxmlformats.org/officeDocument/2006/relationships/slideLayout" Target="../slideLayouts/slideLayout14.xml"/></Relationships>
</file>

<file path=ppt/slides/_rels/slide10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86.xml"/><Relationship Id="rId1" Type="http://schemas.openxmlformats.org/officeDocument/2006/relationships/slideLayout" Target="../slideLayouts/slideLayout22.xml"/></Relationships>
</file>

<file path=ppt/slides/_rels/slide10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7.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9.xml"/></Relationships>
</file>

<file path=ppt/slides/_rels/slide111.xml.rels><?xml version="1.0" encoding="UTF-8" standalone="yes"?>
<Relationships xmlns="http://schemas.openxmlformats.org/package/2006/relationships"><Relationship Id="rId3" Type="http://schemas.openxmlformats.org/officeDocument/2006/relationships/hyperlink" Target="http://cte.ed.gov/" TargetMode="External"/><Relationship Id="rId2" Type="http://schemas.openxmlformats.org/officeDocument/2006/relationships/notesSlide" Target="../notesSlides/notesSlide88.xml"/><Relationship Id="rId1" Type="http://schemas.openxmlformats.org/officeDocument/2006/relationships/slideLayout" Target="../slideLayouts/slideLayout9.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6.jpe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9.xml"/><Relationship Id="rId1" Type="http://schemas.openxmlformats.org/officeDocument/2006/relationships/slideLayout" Target="../slideLayouts/slideLayout9.xml"/></Relationships>
</file>

<file path=ppt/slides/_rels/slide12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9.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90.xml"/><Relationship Id="rId1" Type="http://schemas.openxmlformats.org/officeDocument/2006/relationships/slideLayout" Target="../slideLayouts/slideLayout9.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8.xml"/><Relationship Id="rId1" Type="http://schemas.openxmlformats.org/officeDocument/2006/relationships/slideLayout" Target="../slideLayouts/slideLayout9.xml"/><Relationship Id="rId4" Type="http://schemas.openxmlformats.org/officeDocument/2006/relationships/image" Target="../media/image9.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notesSlide" Target="../notesSlides/notesSlide31.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customXml" Target="../ink/ink2.xml"/><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2" Type="http://schemas.openxmlformats.org/officeDocument/2006/relationships/hyperlink" Target="https://www.ecfr.gov/current/title-2/section-200.430#p-200.430(h)(1)(ii)" TargetMode="Externa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4.xml"/><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7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9.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9.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9.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9.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9.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9.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9.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9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9.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39375"/>
            <a:ext cx="7336465" cy="1128442"/>
          </a:xfrm>
        </p:spPr>
        <p:txBody>
          <a:bodyPr>
            <a:noAutofit/>
          </a:bodyPr>
          <a:lstStyle/>
          <a:p>
            <a:r>
              <a:rPr lang="en-US" sz="2800" dirty="0"/>
              <a:t>Perkins 101:   </a:t>
            </a:r>
            <a:r>
              <a:rPr lang="en-US" sz="2800" b="0" dirty="0"/>
              <a:t>For improved understanding and local implementation of Perkins V</a:t>
            </a:r>
          </a:p>
        </p:txBody>
      </p:sp>
      <p:pic>
        <p:nvPicPr>
          <p:cNvPr id="4" name="Picture 3">
            <a:extLst>
              <a:ext uri="{FF2B5EF4-FFF2-40B4-BE49-F238E27FC236}">
                <a16:creationId xmlns:a16="http://schemas.microsoft.com/office/drawing/2014/main" id="{3FF62845-1790-144F-8941-7576745307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800" y="3531661"/>
            <a:ext cx="4678926" cy="1472640"/>
          </a:xfrm>
          <a:prstGeom prst="rect">
            <a:avLst/>
          </a:prstGeom>
        </p:spPr>
      </p:pic>
      <p:sp>
        <p:nvSpPr>
          <p:cNvPr id="3" name="TextBox 2">
            <a:extLst>
              <a:ext uri="{FF2B5EF4-FFF2-40B4-BE49-F238E27FC236}">
                <a16:creationId xmlns:a16="http://schemas.microsoft.com/office/drawing/2014/main" id="{1F4B4B91-3588-3F23-5A50-F9C2E964B9AC}"/>
              </a:ext>
            </a:extLst>
          </p:cNvPr>
          <p:cNvSpPr txBox="1"/>
          <p:nvPr/>
        </p:nvSpPr>
        <p:spPr>
          <a:xfrm>
            <a:off x="894918" y="2934133"/>
            <a:ext cx="733468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April 2022</a:t>
            </a:r>
          </a:p>
        </p:txBody>
      </p:sp>
    </p:spTree>
    <p:extLst>
      <p:ext uri="{BB962C8B-B14F-4D97-AF65-F5344CB8AC3E}">
        <p14:creationId xmlns:p14="http://schemas.microsoft.com/office/powerpoint/2010/main" val="3216283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rkins V:  Secondary Postsecondary Partnership">
            <a:extLst>
              <a:ext uri="{FF2B5EF4-FFF2-40B4-BE49-F238E27FC236}">
                <a16:creationId xmlns:a16="http://schemas.microsoft.com/office/drawing/2014/main" id="{A242F3FC-F1AF-FA42-B144-7FA5669B8692}"/>
              </a:ext>
            </a:extLst>
          </p:cNvPr>
          <p:cNvSpPr txBox="1">
            <a:spLocks noGrp="1"/>
          </p:cNvSpPr>
          <p:nvPr>
            <p:ph type="title"/>
          </p:nvPr>
        </p:nvSpPr>
        <p:spPr>
          <a:xfrm>
            <a:off x="1297860" y="145912"/>
            <a:ext cx="7740262" cy="994172"/>
          </a:xfrm>
        </p:spPr>
        <p:txBody>
          <a:bodyPr>
            <a:normAutofit/>
          </a:bodyPr>
          <a:lstStyle>
            <a:lvl1pPr defTabSz="484886">
              <a:defRPr sz="6640"/>
            </a:lvl1pPr>
          </a:lstStyle>
          <a:p>
            <a:r>
              <a:rPr lang="en-US" sz="3000" dirty="0"/>
              <a:t>Perkins V:  Secondary-Postsecondary Partnership</a:t>
            </a:r>
          </a:p>
        </p:txBody>
      </p:sp>
      <p:sp>
        <p:nvSpPr>
          <p:cNvPr id="9" name="Prepare students for work through education and training">
            <a:extLst>
              <a:ext uri="{FF2B5EF4-FFF2-40B4-BE49-F238E27FC236}">
                <a16:creationId xmlns:a16="http://schemas.microsoft.com/office/drawing/2014/main" id="{5D1835A9-ADF0-4C47-AD69-32424B08C459}"/>
              </a:ext>
            </a:extLst>
          </p:cNvPr>
          <p:cNvSpPr txBox="1">
            <a:spLocks/>
          </p:cNvSpPr>
          <p:nvPr/>
        </p:nvSpPr>
        <p:spPr>
          <a:xfrm>
            <a:off x="687390" y="1408633"/>
            <a:ext cx="4423090" cy="1048056"/>
          </a:xfrm>
          <a:prstGeom prst="rect">
            <a:avLst/>
          </a:prstGeom>
        </p:spPr>
        <p:txBody>
          <a:bodyPr vert="horz" lIns="91440" tIns="45720" rIns="91440" bIns="45720" rtlCol="0">
            <a:normAutofit/>
          </a:bodyPr>
          <a:lstStyle>
            <a:lvl1pPr marL="96441" indent="-96441" algn="l" defTabSz="385763" rtl="0" eaLnBrk="1" latinLnBrk="0" hangingPunct="1">
              <a:lnSpc>
                <a:spcPct val="90000"/>
              </a:lnSpc>
              <a:spcBef>
                <a:spcPts val="422"/>
              </a:spcBef>
              <a:buFont typeface="Arial" panose="020B0604020202020204" pitchFamily="34" charset="0"/>
              <a:buChar char="•"/>
              <a:defRPr sz="2100" kern="1200">
                <a:solidFill>
                  <a:schemeClr val="tx1"/>
                </a:solidFill>
                <a:latin typeface="Times New Roman" charset="0"/>
                <a:ea typeface="Times New Roman" charset="0"/>
                <a:cs typeface="Times New Roman" charset="0"/>
              </a:defRPr>
            </a:lvl1pPr>
            <a:lvl2pPr marL="289322" indent="-96441" algn="l" defTabSz="385763" rtl="0" eaLnBrk="1" latinLnBrk="0" hangingPunct="1">
              <a:lnSpc>
                <a:spcPct val="90000"/>
              </a:lnSpc>
              <a:spcBef>
                <a:spcPts val="211"/>
              </a:spcBef>
              <a:buFont typeface="Arial" panose="020B0604020202020204" pitchFamily="34" charset="0"/>
              <a:buChar char="•"/>
              <a:defRPr sz="1800" kern="1200">
                <a:solidFill>
                  <a:schemeClr val="tx1"/>
                </a:solidFill>
                <a:latin typeface="Times New Roman" charset="0"/>
                <a:ea typeface="Times New Roman" charset="0"/>
                <a:cs typeface="Times New Roman" charset="0"/>
              </a:defRPr>
            </a:lvl2pPr>
            <a:lvl3pPr marL="482204" indent="-96441" algn="l" defTabSz="385763" rtl="0" eaLnBrk="1" latinLnBrk="0" hangingPunct="1">
              <a:lnSpc>
                <a:spcPct val="90000"/>
              </a:lnSpc>
              <a:spcBef>
                <a:spcPts val="211"/>
              </a:spcBef>
              <a:buFont typeface="Arial" panose="020B0604020202020204" pitchFamily="34" charset="0"/>
              <a:buChar char="•"/>
              <a:defRPr sz="1650" kern="1200">
                <a:solidFill>
                  <a:schemeClr val="tx1"/>
                </a:solidFill>
                <a:latin typeface="Times New Roman" charset="0"/>
                <a:ea typeface="Times New Roman" charset="0"/>
                <a:cs typeface="Times New Roman" charset="0"/>
              </a:defRPr>
            </a:lvl3pPr>
            <a:lvl4pPr marL="675085" indent="-96441" algn="l" defTabSz="385763" rtl="0" eaLnBrk="1" latinLnBrk="0" hangingPunct="1">
              <a:lnSpc>
                <a:spcPct val="90000"/>
              </a:lnSpc>
              <a:spcBef>
                <a:spcPts val="211"/>
              </a:spcBef>
              <a:buFont typeface="Arial" panose="020B0604020202020204" pitchFamily="34" charset="0"/>
              <a:buChar char="•"/>
              <a:defRPr sz="1500" kern="1200">
                <a:solidFill>
                  <a:schemeClr val="tx1"/>
                </a:solidFill>
                <a:latin typeface="Times New Roman" charset="0"/>
                <a:ea typeface="Times New Roman" charset="0"/>
                <a:cs typeface="Times New Roman" charset="0"/>
              </a:defRPr>
            </a:lvl4pPr>
            <a:lvl5pPr marL="867966" indent="-96441" algn="l" defTabSz="385763" rtl="0" eaLnBrk="1" latinLnBrk="0" hangingPunct="1">
              <a:lnSpc>
                <a:spcPct val="90000"/>
              </a:lnSpc>
              <a:spcBef>
                <a:spcPts val="211"/>
              </a:spcBef>
              <a:buFont typeface="Arial" panose="020B0604020202020204" pitchFamily="34" charset="0"/>
              <a:buChar char="•"/>
              <a:defRPr sz="1350" kern="1200">
                <a:solidFill>
                  <a:schemeClr val="tx1"/>
                </a:solidFill>
                <a:latin typeface="Times New Roman" charset="0"/>
                <a:ea typeface="Times New Roman" charset="0"/>
                <a:cs typeface="Times New Roman" charset="0"/>
              </a:defRPr>
            </a:lvl5pPr>
            <a:lvl6pPr marL="1060847"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729"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610"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a:lstStyle>
          <a:p>
            <a:r>
              <a:rPr lang="en-US" sz="2400" dirty="0"/>
              <a:t>Prepare students for work through </a:t>
            </a:r>
            <a:r>
              <a:rPr lang="en-US" sz="2400" b="1" dirty="0"/>
              <a:t>education and training </a:t>
            </a:r>
          </a:p>
        </p:txBody>
      </p:sp>
      <p:sp>
        <p:nvSpPr>
          <p:cNvPr id="10" name="Arrow">
            <a:extLst>
              <a:ext uri="{FF2B5EF4-FFF2-40B4-BE49-F238E27FC236}">
                <a16:creationId xmlns:a16="http://schemas.microsoft.com/office/drawing/2014/main" id="{AA83254F-D549-884C-AB6C-75D905E1414A}"/>
              </a:ext>
            </a:extLst>
          </p:cNvPr>
          <p:cNvSpPr/>
          <p:nvPr/>
        </p:nvSpPr>
        <p:spPr>
          <a:xfrm>
            <a:off x="2521126" y="4641205"/>
            <a:ext cx="4215615" cy="502295"/>
          </a:xfrm>
          <a:prstGeom prst="rightArrow">
            <a:avLst>
              <a:gd name="adj1" fmla="val 32000"/>
              <a:gd name="adj2" fmla="val 64000"/>
            </a:avLst>
          </a:prstGeom>
          <a:solidFill>
            <a:schemeClr val="accent1"/>
          </a:solidFill>
          <a:ln w="12700">
            <a:miter lim="400000"/>
          </a:ln>
        </p:spPr>
        <p:txBody>
          <a:bodyPr lIns="20092" tIns="20092" rIns="20092" bIns="20092" anchor="ctr"/>
          <a:lstStyle/>
          <a:p>
            <a:pPr>
              <a:defRPr sz="2200" b="0">
                <a:solidFill>
                  <a:srgbClr val="FFFFFF"/>
                </a:solidFill>
                <a:latin typeface="+mn-lt"/>
                <a:ea typeface="+mn-ea"/>
                <a:cs typeface="+mn-cs"/>
                <a:sym typeface="Helvetica Neue Medium"/>
              </a:defRPr>
            </a:pPr>
            <a:endParaRPr sz="870"/>
          </a:p>
        </p:txBody>
      </p:sp>
      <p:sp>
        <p:nvSpPr>
          <p:cNvPr id="11" name="Postsecondary">
            <a:extLst>
              <a:ext uri="{FF2B5EF4-FFF2-40B4-BE49-F238E27FC236}">
                <a16:creationId xmlns:a16="http://schemas.microsoft.com/office/drawing/2014/main" id="{14AE0F03-3B4D-2143-BC92-C27E82BF07A1}"/>
              </a:ext>
            </a:extLst>
          </p:cNvPr>
          <p:cNvSpPr txBox="1"/>
          <p:nvPr/>
        </p:nvSpPr>
        <p:spPr>
          <a:xfrm>
            <a:off x="6035773" y="2965532"/>
            <a:ext cx="2052153" cy="4099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0092" tIns="20092" rIns="20092" bIns="20092" anchor="ctr">
            <a:spAutoFit/>
          </a:bodyPr>
          <a:lstStyle/>
          <a:p>
            <a:pPr algn="ctr"/>
            <a:r>
              <a:rPr sz="2400" dirty="0"/>
              <a:t>Postsecondary </a:t>
            </a:r>
          </a:p>
        </p:txBody>
      </p:sp>
      <p:sp>
        <p:nvSpPr>
          <p:cNvPr id="12" name="High School">
            <a:extLst>
              <a:ext uri="{FF2B5EF4-FFF2-40B4-BE49-F238E27FC236}">
                <a16:creationId xmlns:a16="http://schemas.microsoft.com/office/drawing/2014/main" id="{2C1BC0F2-901F-B44B-BBA1-0D1843EAEE58}"/>
              </a:ext>
            </a:extLst>
          </p:cNvPr>
          <p:cNvSpPr txBox="1"/>
          <p:nvPr/>
        </p:nvSpPr>
        <p:spPr>
          <a:xfrm>
            <a:off x="3405009" y="2965532"/>
            <a:ext cx="1681923" cy="4099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0092" tIns="20092" rIns="20092" bIns="20092" anchor="ctr">
            <a:spAutoFit/>
          </a:bodyPr>
          <a:lstStyle/>
          <a:p>
            <a:pPr algn="ctr"/>
            <a:r>
              <a:rPr sz="2400" dirty="0"/>
              <a:t>High School </a:t>
            </a:r>
          </a:p>
        </p:txBody>
      </p:sp>
      <p:sp>
        <p:nvSpPr>
          <p:cNvPr id="13" name="Middle School">
            <a:extLst>
              <a:ext uri="{FF2B5EF4-FFF2-40B4-BE49-F238E27FC236}">
                <a16:creationId xmlns:a16="http://schemas.microsoft.com/office/drawing/2014/main" id="{44DC8DAF-5C2F-6047-8E6D-F3F0D11E4E4F}"/>
              </a:ext>
            </a:extLst>
          </p:cNvPr>
          <p:cNvSpPr txBox="1"/>
          <p:nvPr/>
        </p:nvSpPr>
        <p:spPr>
          <a:xfrm>
            <a:off x="432832" y="2965532"/>
            <a:ext cx="2229738" cy="4099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0092" tIns="20092" rIns="20092" bIns="20092" anchor="ctr">
            <a:spAutoFit/>
          </a:bodyPr>
          <a:lstStyle/>
          <a:p>
            <a:pPr algn="ctr"/>
            <a:r>
              <a:rPr sz="2400" dirty="0"/>
              <a:t>Middle School </a:t>
            </a:r>
          </a:p>
        </p:txBody>
      </p:sp>
      <p:sp>
        <p:nvSpPr>
          <p:cNvPr id="14" name="Postsecondary Concentrator…">
            <a:extLst>
              <a:ext uri="{FF2B5EF4-FFF2-40B4-BE49-F238E27FC236}">
                <a16:creationId xmlns:a16="http://schemas.microsoft.com/office/drawing/2014/main" id="{2655E0E7-E556-AA49-A82F-458B2AB33B68}"/>
              </a:ext>
            </a:extLst>
          </p:cNvPr>
          <p:cNvSpPr txBox="1"/>
          <p:nvPr/>
        </p:nvSpPr>
        <p:spPr>
          <a:xfrm>
            <a:off x="5619856" y="3718062"/>
            <a:ext cx="2883984" cy="5945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0092" tIns="20092" rIns="20092" bIns="20092" anchor="ctr">
            <a:spAutoFit/>
          </a:bodyPr>
          <a:lstStyle/>
          <a:p>
            <a:pPr algn="ctr">
              <a:defRPr sz="1800"/>
            </a:pPr>
            <a:r>
              <a:rPr dirty="0"/>
              <a:t>Postsecondary Concentrator </a:t>
            </a:r>
          </a:p>
          <a:p>
            <a:pPr algn="ctr"/>
            <a:r>
              <a:rPr dirty="0"/>
              <a:t>Hone Skills - Credentials </a:t>
            </a:r>
          </a:p>
        </p:txBody>
      </p:sp>
      <p:sp>
        <p:nvSpPr>
          <p:cNvPr id="15" name="Begin…">
            <a:extLst>
              <a:ext uri="{FF2B5EF4-FFF2-40B4-BE49-F238E27FC236}">
                <a16:creationId xmlns:a16="http://schemas.microsoft.com/office/drawing/2014/main" id="{3D4031E4-5BC7-F04F-B508-8B25900EA8FF}"/>
              </a:ext>
            </a:extLst>
          </p:cNvPr>
          <p:cNvSpPr txBox="1"/>
          <p:nvPr/>
        </p:nvSpPr>
        <p:spPr>
          <a:xfrm>
            <a:off x="3034430" y="3718063"/>
            <a:ext cx="2423078" cy="3175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0092" tIns="20092" rIns="20092" bIns="20092" anchor="ctr">
            <a:spAutoFit/>
          </a:bodyPr>
          <a:lstStyle/>
          <a:p>
            <a:pPr algn="ctr"/>
            <a:r>
              <a:rPr dirty="0"/>
              <a:t>Begin Concentration</a:t>
            </a:r>
          </a:p>
        </p:txBody>
      </p:sp>
      <p:sp>
        <p:nvSpPr>
          <p:cNvPr id="16" name="Informed">
            <a:extLst>
              <a:ext uri="{FF2B5EF4-FFF2-40B4-BE49-F238E27FC236}">
                <a16:creationId xmlns:a16="http://schemas.microsoft.com/office/drawing/2014/main" id="{9470FC44-EA6C-2143-A244-81B0EBEAD97C}"/>
              </a:ext>
            </a:extLst>
          </p:cNvPr>
          <p:cNvSpPr txBox="1"/>
          <p:nvPr/>
        </p:nvSpPr>
        <p:spPr>
          <a:xfrm>
            <a:off x="1027191" y="3718063"/>
            <a:ext cx="1041023" cy="3175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0092" tIns="20092" rIns="20092" bIns="20092" anchor="ctr">
            <a:spAutoFit/>
          </a:bodyPr>
          <a:lstStyle/>
          <a:p>
            <a:pPr algn="ctr"/>
            <a:r>
              <a:rPr dirty="0"/>
              <a:t>Informed</a:t>
            </a:r>
          </a:p>
        </p:txBody>
      </p:sp>
      <p:sp>
        <p:nvSpPr>
          <p:cNvPr id="17" name="Rectangle">
            <a:extLst>
              <a:ext uri="{FF2B5EF4-FFF2-40B4-BE49-F238E27FC236}">
                <a16:creationId xmlns:a16="http://schemas.microsoft.com/office/drawing/2014/main" id="{EE73940B-C1CD-A74D-BDE5-F5E9B1321DAC}"/>
              </a:ext>
            </a:extLst>
          </p:cNvPr>
          <p:cNvSpPr/>
          <p:nvPr/>
        </p:nvSpPr>
        <p:spPr>
          <a:xfrm>
            <a:off x="3034629" y="2949835"/>
            <a:ext cx="2425175" cy="1592541"/>
          </a:xfrm>
          <a:prstGeom prst="rect">
            <a:avLst/>
          </a:prstGeom>
          <a:ln w="25400">
            <a:solidFill>
              <a:srgbClr val="000000"/>
            </a:solidFill>
            <a:miter lim="400000"/>
          </a:ln>
        </p:spPr>
        <p:txBody>
          <a:bodyPr lIns="20092" tIns="20092" rIns="20092" bIns="20092" anchor="ctr"/>
          <a:lstStyle/>
          <a:p>
            <a:pPr>
              <a:defRPr sz="2200" b="0">
                <a:solidFill>
                  <a:srgbClr val="FFFFFF"/>
                </a:solidFill>
                <a:latin typeface="+mn-lt"/>
                <a:ea typeface="+mn-ea"/>
                <a:cs typeface="+mn-cs"/>
                <a:sym typeface="Helvetica Neue Medium"/>
              </a:defRPr>
            </a:pPr>
            <a:endParaRPr sz="870"/>
          </a:p>
        </p:txBody>
      </p:sp>
      <p:sp>
        <p:nvSpPr>
          <p:cNvPr id="18" name="Rectangle">
            <a:extLst>
              <a:ext uri="{FF2B5EF4-FFF2-40B4-BE49-F238E27FC236}">
                <a16:creationId xmlns:a16="http://schemas.microsoft.com/office/drawing/2014/main" id="{38678EFE-BBC7-1C48-A1A7-E075AD8407FB}"/>
              </a:ext>
            </a:extLst>
          </p:cNvPr>
          <p:cNvSpPr/>
          <p:nvPr/>
        </p:nvSpPr>
        <p:spPr>
          <a:xfrm>
            <a:off x="374288" y="2949834"/>
            <a:ext cx="2460153" cy="1594646"/>
          </a:xfrm>
          <a:prstGeom prst="rect">
            <a:avLst/>
          </a:prstGeom>
          <a:ln w="25400">
            <a:solidFill>
              <a:srgbClr val="000000"/>
            </a:solidFill>
            <a:miter lim="400000"/>
          </a:ln>
        </p:spPr>
        <p:txBody>
          <a:bodyPr lIns="20092" tIns="20092" rIns="20092" bIns="20092" anchor="ctr"/>
          <a:lstStyle/>
          <a:p>
            <a:pPr>
              <a:defRPr sz="2200" b="0">
                <a:solidFill>
                  <a:srgbClr val="FFFFFF"/>
                </a:solidFill>
                <a:latin typeface="+mn-lt"/>
                <a:ea typeface="+mn-ea"/>
                <a:cs typeface="+mn-cs"/>
                <a:sym typeface="Helvetica Neue Medium"/>
              </a:defRPr>
            </a:pPr>
            <a:endParaRPr sz="870"/>
          </a:p>
        </p:txBody>
      </p:sp>
      <p:sp>
        <p:nvSpPr>
          <p:cNvPr id="19" name="Rectangle">
            <a:extLst>
              <a:ext uri="{FF2B5EF4-FFF2-40B4-BE49-F238E27FC236}">
                <a16:creationId xmlns:a16="http://schemas.microsoft.com/office/drawing/2014/main" id="{4A53C10F-F5FC-C546-8487-5A8728675837}"/>
              </a:ext>
            </a:extLst>
          </p:cNvPr>
          <p:cNvSpPr/>
          <p:nvPr/>
        </p:nvSpPr>
        <p:spPr>
          <a:xfrm>
            <a:off x="5586711" y="2949835"/>
            <a:ext cx="2919513" cy="1592541"/>
          </a:xfrm>
          <a:prstGeom prst="rect">
            <a:avLst/>
          </a:prstGeom>
          <a:ln w="25400">
            <a:solidFill>
              <a:srgbClr val="000000"/>
            </a:solidFill>
            <a:miter lim="400000"/>
          </a:ln>
        </p:spPr>
        <p:txBody>
          <a:bodyPr lIns="20092" tIns="20092" rIns="20092" bIns="20092" anchor="ctr"/>
          <a:lstStyle/>
          <a:p>
            <a:pPr>
              <a:defRPr sz="2200" b="0">
                <a:solidFill>
                  <a:srgbClr val="FFFFFF"/>
                </a:solidFill>
                <a:latin typeface="+mn-lt"/>
                <a:ea typeface="+mn-ea"/>
                <a:cs typeface="+mn-cs"/>
                <a:sym typeface="Helvetica Neue Medium"/>
              </a:defRPr>
            </a:pPr>
            <a:endParaRPr sz="870"/>
          </a:p>
        </p:txBody>
      </p:sp>
      <p:sp>
        <p:nvSpPr>
          <p:cNvPr id="20" name="Grades 5,6,7,8">
            <a:extLst>
              <a:ext uri="{FF2B5EF4-FFF2-40B4-BE49-F238E27FC236}">
                <a16:creationId xmlns:a16="http://schemas.microsoft.com/office/drawing/2014/main" id="{A410C42C-8F15-8D41-AFAD-1F710F4B964B}"/>
              </a:ext>
            </a:extLst>
          </p:cNvPr>
          <p:cNvSpPr txBox="1"/>
          <p:nvPr/>
        </p:nvSpPr>
        <p:spPr>
          <a:xfrm>
            <a:off x="574277" y="3299812"/>
            <a:ext cx="1946848" cy="3483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0092" tIns="20092" rIns="20092" bIns="20092" anchor="ctr">
            <a:spAutoFit/>
          </a:bodyPr>
          <a:lstStyle/>
          <a:p>
            <a:pPr algn="ctr"/>
            <a:r>
              <a:rPr sz="2000" i="1" dirty="0"/>
              <a:t>Grades 5,6,7,8</a:t>
            </a:r>
            <a:r>
              <a:rPr dirty="0"/>
              <a:t> </a:t>
            </a:r>
          </a:p>
        </p:txBody>
      </p:sp>
      <p:sp>
        <p:nvSpPr>
          <p:cNvPr id="21" name="Grades 9,10,11,12">
            <a:extLst>
              <a:ext uri="{FF2B5EF4-FFF2-40B4-BE49-F238E27FC236}">
                <a16:creationId xmlns:a16="http://schemas.microsoft.com/office/drawing/2014/main" id="{FA3CE745-3BF8-B045-BC77-E730BE3D0EEA}"/>
              </a:ext>
            </a:extLst>
          </p:cNvPr>
          <p:cNvSpPr txBox="1"/>
          <p:nvPr/>
        </p:nvSpPr>
        <p:spPr>
          <a:xfrm>
            <a:off x="3182382" y="3299812"/>
            <a:ext cx="2127174" cy="3483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0092" tIns="20092" rIns="20092" bIns="20092" anchor="ctr">
            <a:spAutoFit/>
          </a:bodyPr>
          <a:lstStyle>
            <a:lvl1pPr>
              <a:defRPr sz="2100" i="1"/>
            </a:lvl1pPr>
          </a:lstStyle>
          <a:p>
            <a:pPr algn="ctr">
              <a:defRPr sz="2400" i="0"/>
            </a:pPr>
            <a:r>
              <a:rPr sz="2000" dirty="0"/>
              <a:t>Grades 9,10,11,12</a:t>
            </a:r>
          </a:p>
        </p:txBody>
      </p:sp>
      <p:sp>
        <p:nvSpPr>
          <p:cNvPr id="22" name="Grades 13,14 &amp; Beyond">
            <a:extLst>
              <a:ext uri="{FF2B5EF4-FFF2-40B4-BE49-F238E27FC236}">
                <a16:creationId xmlns:a16="http://schemas.microsoft.com/office/drawing/2014/main" id="{0608AFC5-A0BF-604D-81E5-59B51EA395C8}"/>
              </a:ext>
            </a:extLst>
          </p:cNvPr>
          <p:cNvSpPr txBox="1"/>
          <p:nvPr/>
        </p:nvSpPr>
        <p:spPr>
          <a:xfrm>
            <a:off x="5727996" y="3299812"/>
            <a:ext cx="2667707" cy="3483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0092" tIns="20092" rIns="20092" bIns="20092" anchor="ctr">
            <a:spAutoFit/>
          </a:bodyPr>
          <a:lstStyle>
            <a:lvl1pPr>
              <a:defRPr sz="2100" i="1"/>
            </a:lvl1pPr>
          </a:lstStyle>
          <a:p>
            <a:pPr algn="ctr">
              <a:defRPr sz="2400" i="0"/>
            </a:pPr>
            <a:r>
              <a:rPr sz="2000" dirty="0"/>
              <a:t>Grades 13,14 &amp; Beyond</a:t>
            </a:r>
          </a:p>
        </p:txBody>
      </p:sp>
      <p:grpSp>
        <p:nvGrpSpPr>
          <p:cNvPr id="23" name="Group">
            <a:extLst>
              <a:ext uri="{FF2B5EF4-FFF2-40B4-BE49-F238E27FC236}">
                <a16:creationId xmlns:a16="http://schemas.microsoft.com/office/drawing/2014/main" id="{9274674B-177E-6241-B206-9C0489E860D4}"/>
              </a:ext>
            </a:extLst>
          </p:cNvPr>
          <p:cNvGrpSpPr/>
          <p:nvPr/>
        </p:nvGrpSpPr>
        <p:grpSpPr>
          <a:xfrm>
            <a:off x="6098738" y="1209982"/>
            <a:ext cx="2197816" cy="1617732"/>
            <a:chOff x="0" y="0"/>
            <a:chExt cx="2915570" cy="2146045"/>
          </a:xfrm>
        </p:grpSpPr>
        <p:sp>
          <p:nvSpPr>
            <p:cNvPr id="24" name="Doctor Bag">
              <a:extLst>
                <a:ext uri="{FF2B5EF4-FFF2-40B4-BE49-F238E27FC236}">
                  <a16:creationId xmlns:a16="http://schemas.microsoft.com/office/drawing/2014/main" id="{35AAF553-E20E-A24A-9E06-0B09D6D469A2}"/>
                </a:ext>
              </a:extLst>
            </p:cNvPr>
            <p:cNvSpPr/>
            <p:nvPr/>
          </p:nvSpPr>
          <p:spPr>
            <a:xfrm>
              <a:off x="1771891" y="1145379"/>
              <a:ext cx="816484" cy="578310"/>
            </a:xfrm>
            <a:custGeom>
              <a:avLst/>
              <a:gdLst/>
              <a:ahLst/>
              <a:cxnLst>
                <a:cxn ang="0">
                  <a:pos x="wd2" y="hd2"/>
                </a:cxn>
                <a:cxn ang="5400000">
                  <a:pos x="wd2" y="hd2"/>
                </a:cxn>
                <a:cxn ang="10800000">
                  <a:pos x="wd2" y="hd2"/>
                </a:cxn>
                <a:cxn ang="16200000">
                  <a:pos x="wd2" y="hd2"/>
                </a:cxn>
              </a:cxnLst>
              <a:rect l="0" t="0" r="r" b="b"/>
              <a:pathLst>
                <a:path w="21585" h="21600" extrusionOk="0">
                  <a:moveTo>
                    <a:pt x="8971" y="0"/>
                  </a:moveTo>
                  <a:cubicBezTo>
                    <a:pt x="7949" y="0"/>
                    <a:pt x="7117" y="1174"/>
                    <a:pt x="7117" y="2618"/>
                  </a:cubicBezTo>
                  <a:lnTo>
                    <a:pt x="7117" y="3719"/>
                  </a:lnTo>
                  <a:lnTo>
                    <a:pt x="3863" y="3719"/>
                  </a:lnTo>
                  <a:cubicBezTo>
                    <a:pt x="3037" y="3719"/>
                    <a:pt x="2340" y="4585"/>
                    <a:pt x="2231" y="5742"/>
                  </a:cubicBezTo>
                  <a:cubicBezTo>
                    <a:pt x="1931" y="8925"/>
                    <a:pt x="1024" y="10999"/>
                    <a:pt x="459" y="12020"/>
                  </a:cubicBezTo>
                  <a:cubicBezTo>
                    <a:pt x="157" y="12564"/>
                    <a:pt x="-7" y="13234"/>
                    <a:pt x="1" y="13926"/>
                  </a:cubicBezTo>
                  <a:cubicBezTo>
                    <a:pt x="14" y="15171"/>
                    <a:pt x="31" y="17193"/>
                    <a:pt x="19" y="18830"/>
                  </a:cubicBezTo>
                  <a:lnTo>
                    <a:pt x="21565" y="18830"/>
                  </a:lnTo>
                  <a:cubicBezTo>
                    <a:pt x="21553" y="17193"/>
                    <a:pt x="21572" y="15171"/>
                    <a:pt x="21585" y="13926"/>
                  </a:cubicBezTo>
                  <a:cubicBezTo>
                    <a:pt x="21593" y="13234"/>
                    <a:pt x="21427" y="12564"/>
                    <a:pt x="21126" y="12020"/>
                  </a:cubicBezTo>
                  <a:cubicBezTo>
                    <a:pt x="20560" y="10999"/>
                    <a:pt x="19654" y="8925"/>
                    <a:pt x="19354" y="5742"/>
                  </a:cubicBezTo>
                  <a:cubicBezTo>
                    <a:pt x="19245" y="4585"/>
                    <a:pt x="18548" y="3719"/>
                    <a:pt x="17722" y="3719"/>
                  </a:cubicBezTo>
                  <a:lnTo>
                    <a:pt x="14467" y="3719"/>
                  </a:lnTo>
                  <a:lnTo>
                    <a:pt x="14467" y="2618"/>
                  </a:lnTo>
                  <a:cubicBezTo>
                    <a:pt x="14467" y="1174"/>
                    <a:pt x="13637" y="0"/>
                    <a:pt x="12615" y="0"/>
                  </a:cubicBezTo>
                  <a:lnTo>
                    <a:pt x="8971" y="0"/>
                  </a:lnTo>
                  <a:close/>
                  <a:moveTo>
                    <a:pt x="8971" y="1580"/>
                  </a:moveTo>
                  <a:lnTo>
                    <a:pt x="12615" y="1580"/>
                  </a:lnTo>
                  <a:cubicBezTo>
                    <a:pt x="13020" y="1580"/>
                    <a:pt x="13349" y="2045"/>
                    <a:pt x="13349" y="2618"/>
                  </a:cubicBezTo>
                  <a:lnTo>
                    <a:pt x="13349" y="3719"/>
                  </a:lnTo>
                  <a:lnTo>
                    <a:pt x="8235" y="3719"/>
                  </a:lnTo>
                  <a:lnTo>
                    <a:pt x="8235" y="2618"/>
                  </a:lnTo>
                  <a:cubicBezTo>
                    <a:pt x="8235" y="2045"/>
                    <a:pt x="8566" y="1580"/>
                    <a:pt x="8971" y="1580"/>
                  </a:cubicBezTo>
                  <a:close/>
                  <a:moveTo>
                    <a:pt x="7117" y="4938"/>
                  </a:moveTo>
                  <a:lnTo>
                    <a:pt x="7117" y="5744"/>
                  </a:lnTo>
                  <a:cubicBezTo>
                    <a:pt x="6962" y="6063"/>
                    <a:pt x="6876" y="6418"/>
                    <a:pt x="6876" y="6784"/>
                  </a:cubicBezTo>
                  <a:cubicBezTo>
                    <a:pt x="6876" y="7471"/>
                    <a:pt x="7173" y="8124"/>
                    <a:pt x="7676" y="8555"/>
                  </a:cubicBezTo>
                  <a:cubicBezTo>
                    <a:pt x="8179" y="8124"/>
                    <a:pt x="8476" y="7471"/>
                    <a:pt x="8476" y="6784"/>
                  </a:cubicBezTo>
                  <a:cubicBezTo>
                    <a:pt x="8476" y="6418"/>
                    <a:pt x="8391" y="6063"/>
                    <a:pt x="8235" y="5744"/>
                  </a:cubicBezTo>
                  <a:lnTo>
                    <a:pt x="8235" y="4938"/>
                  </a:lnTo>
                  <a:cubicBezTo>
                    <a:pt x="8630" y="5443"/>
                    <a:pt x="8855" y="6096"/>
                    <a:pt x="8855" y="6784"/>
                  </a:cubicBezTo>
                  <a:cubicBezTo>
                    <a:pt x="8855" y="7711"/>
                    <a:pt x="8448" y="8577"/>
                    <a:pt x="7767" y="9100"/>
                  </a:cubicBezTo>
                  <a:lnTo>
                    <a:pt x="7676" y="9169"/>
                  </a:lnTo>
                  <a:lnTo>
                    <a:pt x="7585" y="9100"/>
                  </a:lnTo>
                  <a:cubicBezTo>
                    <a:pt x="6904" y="8577"/>
                    <a:pt x="6497" y="7711"/>
                    <a:pt x="6497" y="6784"/>
                  </a:cubicBezTo>
                  <a:cubicBezTo>
                    <a:pt x="6497" y="6096"/>
                    <a:pt x="6722" y="5443"/>
                    <a:pt x="7117" y="4938"/>
                  </a:cubicBezTo>
                  <a:close/>
                  <a:moveTo>
                    <a:pt x="13349" y="4938"/>
                  </a:moveTo>
                  <a:lnTo>
                    <a:pt x="13349" y="5744"/>
                  </a:lnTo>
                  <a:cubicBezTo>
                    <a:pt x="13194" y="6063"/>
                    <a:pt x="13108" y="6418"/>
                    <a:pt x="13108" y="6784"/>
                  </a:cubicBezTo>
                  <a:cubicBezTo>
                    <a:pt x="13108" y="7471"/>
                    <a:pt x="13406" y="8124"/>
                    <a:pt x="13908" y="8555"/>
                  </a:cubicBezTo>
                  <a:cubicBezTo>
                    <a:pt x="14411" y="8124"/>
                    <a:pt x="14708" y="7471"/>
                    <a:pt x="14708" y="6784"/>
                  </a:cubicBezTo>
                  <a:cubicBezTo>
                    <a:pt x="14708" y="6418"/>
                    <a:pt x="14623" y="6063"/>
                    <a:pt x="14467" y="5744"/>
                  </a:cubicBezTo>
                  <a:lnTo>
                    <a:pt x="14467" y="4938"/>
                  </a:lnTo>
                  <a:cubicBezTo>
                    <a:pt x="14862" y="5443"/>
                    <a:pt x="15087" y="6096"/>
                    <a:pt x="15087" y="6784"/>
                  </a:cubicBezTo>
                  <a:cubicBezTo>
                    <a:pt x="15087" y="7711"/>
                    <a:pt x="14681" y="8577"/>
                    <a:pt x="13999" y="9100"/>
                  </a:cubicBezTo>
                  <a:lnTo>
                    <a:pt x="13908" y="9169"/>
                  </a:lnTo>
                  <a:lnTo>
                    <a:pt x="13817" y="9100"/>
                  </a:lnTo>
                  <a:cubicBezTo>
                    <a:pt x="13136" y="8577"/>
                    <a:pt x="12729" y="7711"/>
                    <a:pt x="12729" y="6784"/>
                  </a:cubicBezTo>
                  <a:cubicBezTo>
                    <a:pt x="12729" y="6096"/>
                    <a:pt x="12954" y="5443"/>
                    <a:pt x="13349" y="4938"/>
                  </a:cubicBezTo>
                  <a:close/>
                  <a:moveTo>
                    <a:pt x="10792" y="9787"/>
                  </a:moveTo>
                  <a:cubicBezTo>
                    <a:pt x="12104" y="9787"/>
                    <a:pt x="13167" y="11289"/>
                    <a:pt x="13167" y="13143"/>
                  </a:cubicBezTo>
                  <a:cubicBezTo>
                    <a:pt x="13167" y="14996"/>
                    <a:pt x="12104" y="16498"/>
                    <a:pt x="10792" y="16498"/>
                  </a:cubicBezTo>
                  <a:cubicBezTo>
                    <a:pt x="9480" y="16498"/>
                    <a:pt x="8417" y="14996"/>
                    <a:pt x="8417" y="13143"/>
                  </a:cubicBezTo>
                  <a:cubicBezTo>
                    <a:pt x="8417" y="11289"/>
                    <a:pt x="9480" y="9787"/>
                    <a:pt x="10792" y="9787"/>
                  </a:cubicBezTo>
                  <a:close/>
                  <a:moveTo>
                    <a:pt x="10177" y="10844"/>
                  </a:moveTo>
                  <a:lnTo>
                    <a:pt x="10177" y="12274"/>
                  </a:lnTo>
                  <a:lnTo>
                    <a:pt x="9165" y="12274"/>
                  </a:lnTo>
                  <a:lnTo>
                    <a:pt x="9165" y="14011"/>
                  </a:lnTo>
                  <a:lnTo>
                    <a:pt x="10177" y="14011"/>
                  </a:lnTo>
                  <a:lnTo>
                    <a:pt x="10177" y="15444"/>
                  </a:lnTo>
                  <a:lnTo>
                    <a:pt x="11407" y="15444"/>
                  </a:lnTo>
                  <a:lnTo>
                    <a:pt x="11407" y="14011"/>
                  </a:lnTo>
                  <a:lnTo>
                    <a:pt x="12421" y="14011"/>
                  </a:lnTo>
                  <a:lnTo>
                    <a:pt x="12421" y="12274"/>
                  </a:lnTo>
                  <a:lnTo>
                    <a:pt x="11407" y="12274"/>
                  </a:lnTo>
                  <a:lnTo>
                    <a:pt x="11407" y="10844"/>
                  </a:lnTo>
                  <a:lnTo>
                    <a:pt x="10177" y="10844"/>
                  </a:lnTo>
                  <a:close/>
                  <a:moveTo>
                    <a:pt x="19" y="19442"/>
                  </a:moveTo>
                  <a:cubicBezTo>
                    <a:pt x="80" y="20646"/>
                    <a:pt x="790" y="21600"/>
                    <a:pt x="1661" y="21600"/>
                  </a:cubicBezTo>
                  <a:lnTo>
                    <a:pt x="19923" y="21600"/>
                  </a:lnTo>
                  <a:cubicBezTo>
                    <a:pt x="20794" y="21600"/>
                    <a:pt x="21505" y="20646"/>
                    <a:pt x="21565" y="19442"/>
                  </a:cubicBezTo>
                  <a:lnTo>
                    <a:pt x="19" y="19442"/>
                  </a:lnTo>
                  <a:close/>
                </a:path>
              </a:pathLst>
            </a:custGeom>
            <a:solidFill>
              <a:schemeClr val="accent5">
                <a:hueOff val="-82419"/>
                <a:satOff val="-9513"/>
                <a:lumOff val="-16343"/>
              </a:schemeClr>
            </a:solidFill>
            <a:ln w="12700" cap="flat">
              <a:noFill/>
              <a:miter lim="400000"/>
            </a:ln>
            <a:effectLst/>
          </p:spPr>
          <p:txBody>
            <a:bodyPr wrap="square" lIns="20092" tIns="20092" rIns="20092" bIns="20092" numCol="1" anchor="ctr">
              <a:noAutofit/>
            </a:bodyPr>
            <a:lstStyle/>
            <a:p>
              <a:pPr>
                <a:defRPr sz="2200" b="0">
                  <a:solidFill>
                    <a:srgbClr val="FFFFFF"/>
                  </a:solidFill>
                  <a:latin typeface="+mn-lt"/>
                  <a:ea typeface="+mn-ea"/>
                  <a:cs typeface="+mn-cs"/>
                  <a:sym typeface="Helvetica Neue Medium"/>
                </a:defRPr>
              </a:pPr>
              <a:endParaRPr sz="870"/>
            </a:p>
          </p:txBody>
        </p:sp>
        <p:sp>
          <p:nvSpPr>
            <p:cNvPr id="25" name="Hard Hat">
              <a:extLst>
                <a:ext uri="{FF2B5EF4-FFF2-40B4-BE49-F238E27FC236}">
                  <a16:creationId xmlns:a16="http://schemas.microsoft.com/office/drawing/2014/main" id="{EEAF8060-7CC4-1A45-B2BA-E65E0EB1DB5A}"/>
                </a:ext>
              </a:extLst>
            </p:cNvPr>
            <p:cNvSpPr/>
            <p:nvPr/>
          </p:nvSpPr>
          <p:spPr>
            <a:xfrm>
              <a:off x="1755060" y="294832"/>
              <a:ext cx="816484" cy="596559"/>
            </a:xfrm>
            <a:custGeom>
              <a:avLst/>
              <a:gdLst/>
              <a:ahLst/>
              <a:cxnLst>
                <a:cxn ang="0">
                  <a:pos x="wd2" y="hd2"/>
                </a:cxn>
                <a:cxn ang="5400000">
                  <a:pos x="wd2" y="hd2"/>
                </a:cxn>
                <a:cxn ang="10800000">
                  <a:pos x="wd2" y="hd2"/>
                </a:cxn>
                <a:cxn ang="16200000">
                  <a:pos x="wd2" y="hd2"/>
                </a:cxn>
              </a:cxnLst>
              <a:rect l="0" t="0" r="r" b="b"/>
              <a:pathLst>
                <a:path w="21032" h="21598" extrusionOk="0">
                  <a:moveTo>
                    <a:pt x="11053" y="7"/>
                  </a:moveTo>
                  <a:cubicBezTo>
                    <a:pt x="7721" y="139"/>
                    <a:pt x="6059" y="2127"/>
                    <a:pt x="6059" y="2127"/>
                  </a:cubicBezTo>
                  <a:lnTo>
                    <a:pt x="5803" y="3834"/>
                  </a:lnTo>
                  <a:cubicBezTo>
                    <a:pt x="5803" y="3834"/>
                    <a:pt x="5222" y="4020"/>
                    <a:pt x="4792" y="4448"/>
                  </a:cubicBezTo>
                  <a:cubicBezTo>
                    <a:pt x="4385" y="5063"/>
                    <a:pt x="2953" y="9651"/>
                    <a:pt x="2899" y="12513"/>
                  </a:cubicBezTo>
                  <a:cubicBezTo>
                    <a:pt x="2256" y="13081"/>
                    <a:pt x="708" y="14554"/>
                    <a:pt x="276" y="15081"/>
                  </a:cubicBezTo>
                  <a:cubicBezTo>
                    <a:pt x="-155" y="15608"/>
                    <a:pt x="-49" y="16081"/>
                    <a:pt x="368" y="16081"/>
                  </a:cubicBezTo>
                  <a:cubicBezTo>
                    <a:pt x="1562" y="16081"/>
                    <a:pt x="19822" y="16156"/>
                    <a:pt x="20532" y="16182"/>
                  </a:cubicBezTo>
                  <a:cubicBezTo>
                    <a:pt x="21445" y="16216"/>
                    <a:pt x="20972" y="14826"/>
                    <a:pt x="20194" y="13700"/>
                  </a:cubicBezTo>
                  <a:cubicBezTo>
                    <a:pt x="20346" y="5609"/>
                    <a:pt x="15532" y="148"/>
                    <a:pt x="11741" y="7"/>
                  </a:cubicBezTo>
                  <a:cubicBezTo>
                    <a:pt x="11504" y="-2"/>
                    <a:pt x="11275" y="-2"/>
                    <a:pt x="11053" y="7"/>
                  </a:cubicBezTo>
                  <a:close/>
                  <a:moveTo>
                    <a:pt x="8401" y="16605"/>
                  </a:moveTo>
                  <a:lnTo>
                    <a:pt x="20020" y="21598"/>
                  </a:lnTo>
                  <a:lnTo>
                    <a:pt x="20651" y="18704"/>
                  </a:lnTo>
                  <a:cubicBezTo>
                    <a:pt x="20651" y="18704"/>
                    <a:pt x="18326" y="17827"/>
                    <a:pt x="17512" y="17501"/>
                  </a:cubicBezTo>
                  <a:cubicBezTo>
                    <a:pt x="17000" y="17296"/>
                    <a:pt x="16863" y="16883"/>
                    <a:pt x="16832" y="16605"/>
                  </a:cubicBezTo>
                  <a:lnTo>
                    <a:pt x="8401" y="16605"/>
                  </a:lnTo>
                  <a:close/>
                  <a:moveTo>
                    <a:pt x="15198" y="17723"/>
                  </a:moveTo>
                  <a:cubicBezTo>
                    <a:pt x="15230" y="17718"/>
                    <a:pt x="15261" y="17720"/>
                    <a:pt x="15294" y="17734"/>
                  </a:cubicBezTo>
                  <a:cubicBezTo>
                    <a:pt x="15423" y="17790"/>
                    <a:pt x="15498" y="17982"/>
                    <a:pt x="15458" y="18164"/>
                  </a:cubicBezTo>
                  <a:cubicBezTo>
                    <a:pt x="15419" y="18346"/>
                    <a:pt x="15282" y="18448"/>
                    <a:pt x="15152" y="18392"/>
                  </a:cubicBezTo>
                  <a:cubicBezTo>
                    <a:pt x="15023" y="18337"/>
                    <a:pt x="14949" y="18145"/>
                    <a:pt x="14988" y="17963"/>
                  </a:cubicBezTo>
                  <a:cubicBezTo>
                    <a:pt x="15018" y="17827"/>
                    <a:pt x="15104" y="17737"/>
                    <a:pt x="15198" y="17723"/>
                  </a:cubicBezTo>
                  <a:close/>
                  <a:moveTo>
                    <a:pt x="16056" y="18090"/>
                  </a:moveTo>
                  <a:cubicBezTo>
                    <a:pt x="16088" y="18085"/>
                    <a:pt x="16121" y="18090"/>
                    <a:pt x="16153" y="18104"/>
                  </a:cubicBezTo>
                  <a:cubicBezTo>
                    <a:pt x="16283" y="18159"/>
                    <a:pt x="16355" y="18351"/>
                    <a:pt x="16316" y="18533"/>
                  </a:cubicBezTo>
                  <a:cubicBezTo>
                    <a:pt x="16276" y="18715"/>
                    <a:pt x="16140" y="18817"/>
                    <a:pt x="16010" y="18762"/>
                  </a:cubicBezTo>
                  <a:cubicBezTo>
                    <a:pt x="15881" y="18707"/>
                    <a:pt x="15808" y="18514"/>
                    <a:pt x="15848" y="18332"/>
                  </a:cubicBezTo>
                  <a:cubicBezTo>
                    <a:pt x="15877" y="18196"/>
                    <a:pt x="15961" y="18104"/>
                    <a:pt x="16056" y="18090"/>
                  </a:cubicBezTo>
                  <a:close/>
                  <a:moveTo>
                    <a:pt x="16916" y="18457"/>
                  </a:moveTo>
                  <a:cubicBezTo>
                    <a:pt x="16947" y="18452"/>
                    <a:pt x="16980" y="18457"/>
                    <a:pt x="17013" y="18471"/>
                  </a:cubicBezTo>
                  <a:cubicBezTo>
                    <a:pt x="17142" y="18526"/>
                    <a:pt x="17215" y="18719"/>
                    <a:pt x="17175" y="18901"/>
                  </a:cubicBezTo>
                  <a:cubicBezTo>
                    <a:pt x="17136" y="19082"/>
                    <a:pt x="16999" y="19185"/>
                    <a:pt x="16870" y="19129"/>
                  </a:cubicBezTo>
                  <a:cubicBezTo>
                    <a:pt x="16740" y="19074"/>
                    <a:pt x="16668" y="18881"/>
                    <a:pt x="16707" y="18700"/>
                  </a:cubicBezTo>
                  <a:cubicBezTo>
                    <a:pt x="16737" y="18563"/>
                    <a:pt x="16821" y="18471"/>
                    <a:pt x="16916" y="18457"/>
                  </a:cubicBezTo>
                  <a:close/>
                  <a:moveTo>
                    <a:pt x="17775" y="18824"/>
                  </a:moveTo>
                  <a:cubicBezTo>
                    <a:pt x="17807" y="18820"/>
                    <a:pt x="17838" y="18824"/>
                    <a:pt x="17870" y="18838"/>
                  </a:cubicBezTo>
                  <a:cubicBezTo>
                    <a:pt x="18000" y="18894"/>
                    <a:pt x="18074" y="19086"/>
                    <a:pt x="18035" y="19268"/>
                  </a:cubicBezTo>
                  <a:cubicBezTo>
                    <a:pt x="17995" y="19450"/>
                    <a:pt x="17858" y="19552"/>
                    <a:pt x="17729" y="19496"/>
                  </a:cubicBezTo>
                  <a:cubicBezTo>
                    <a:pt x="17600" y="19441"/>
                    <a:pt x="17527" y="19249"/>
                    <a:pt x="17566" y="19067"/>
                  </a:cubicBezTo>
                  <a:cubicBezTo>
                    <a:pt x="17596" y="18930"/>
                    <a:pt x="17680" y="18838"/>
                    <a:pt x="17775" y="18824"/>
                  </a:cubicBezTo>
                  <a:close/>
                  <a:moveTo>
                    <a:pt x="18633" y="19194"/>
                  </a:moveTo>
                  <a:cubicBezTo>
                    <a:pt x="18664" y="19189"/>
                    <a:pt x="18697" y="19192"/>
                    <a:pt x="18730" y="19205"/>
                  </a:cubicBezTo>
                  <a:cubicBezTo>
                    <a:pt x="18859" y="19261"/>
                    <a:pt x="18932" y="19453"/>
                    <a:pt x="18892" y="19635"/>
                  </a:cubicBezTo>
                  <a:cubicBezTo>
                    <a:pt x="18853" y="19817"/>
                    <a:pt x="18716" y="19919"/>
                    <a:pt x="18587" y="19864"/>
                  </a:cubicBezTo>
                  <a:cubicBezTo>
                    <a:pt x="18457" y="19808"/>
                    <a:pt x="18385" y="19616"/>
                    <a:pt x="18424" y="19434"/>
                  </a:cubicBezTo>
                  <a:cubicBezTo>
                    <a:pt x="18454" y="19298"/>
                    <a:pt x="18538" y="19208"/>
                    <a:pt x="18633" y="19194"/>
                  </a:cubicBezTo>
                  <a:close/>
                  <a:moveTo>
                    <a:pt x="19492" y="19561"/>
                  </a:moveTo>
                  <a:cubicBezTo>
                    <a:pt x="19524" y="19556"/>
                    <a:pt x="19557" y="19559"/>
                    <a:pt x="19589" y="19573"/>
                  </a:cubicBezTo>
                  <a:cubicBezTo>
                    <a:pt x="19719" y="19628"/>
                    <a:pt x="19791" y="19820"/>
                    <a:pt x="19752" y="20002"/>
                  </a:cubicBezTo>
                  <a:cubicBezTo>
                    <a:pt x="19712" y="20184"/>
                    <a:pt x="19576" y="20288"/>
                    <a:pt x="19446" y="20233"/>
                  </a:cubicBezTo>
                  <a:cubicBezTo>
                    <a:pt x="19317" y="20178"/>
                    <a:pt x="19244" y="19985"/>
                    <a:pt x="19284" y="19804"/>
                  </a:cubicBezTo>
                  <a:cubicBezTo>
                    <a:pt x="19313" y="19667"/>
                    <a:pt x="19397" y="19575"/>
                    <a:pt x="19492" y="19561"/>
                  </a:cubicBezTo>
                  <a:close/>
                </a:path>
              </a:pathLst>
            </a:custGeom>
            <a:solidFill>
              <a:schemeClr val="accent4">
                <a:hueOff val="-461056"/>
                <a:satOff val="4338"/>
                <a:lumOff val="-10225"/>
              </a:schemeClr>
            </a:solidFill>
            <a:ln w="12700" cap="flat">
              <a:noFill/>
              <a:miter lim="400000"/>
            </a:ln>
            <a:effectLst/>
          </p:spPr>
          <p:txBody>
            <a:bodyPr wrap="square" lIns="20092" tIns="20092" rIns="20092" bIns="20092" numCol="1" anchor="ctr">
              <a:noAutofit/>
            </a:bodyPr>
            <a:lstStyle/>
            <a:p>
              <a:pPr>
                <a:defRPr sz="2200" b="0">
                  <a:solidFill>
                    <a:srgbClr val="FFFFFF"/>
                  </a:solidFill>
                  <a:latin typeface="+mn-lt"/>
                  <a:ea typeface="+mn-ea"/>
                  <a:cs typeface="+mn-cs"/>
                  <a:sym typeface="Helvetica Neue Medium"/>
                </a:defRPr>
              </a:pPr>
              <a:endParaRPr sz="870"/>
            </a:p>
          </p:txBody>
        </p:sp>
        <p:sp>
          <p:nvSpPr>
            <p:cNvPr id="26" name="Factory">
              <a:extLst>
                <a:ext uri="{FF2B5EF4-FFF2-40B4-BE49-F238E27FC236}">
                  <a16:creationId xmlns:a16="http://schemas.microsoft.com/office/drawing/2014/main" id="{BD1569B4-51FD-A74F-95E7-BCB3B49293E1}"/>
                </a:ext>
              </a:extLst>
            </p:cNvPr>
            <p:cNvSpPr/>
            <p:nvPr/>
          </p:nvSpPr>
          <p:spPr>
            <a:xfrm>
              <a:off x="647744" y="321886"/>
              <a:ext cx="816484" cy="542452"/>
            </a:xfrm>
            <a:custGeom>
              <a:avLst/>
              <a:gdLst/>
              <a:ahLst/>
              <a:cxnLst>
                <a:cxn ang="0">
                  <a:pos x="wd2" y="hd2"/>
                </a:cxn>
                <a:cxn ang="5400000">
                  <a:pos x="wd2" y="hd2"/>
                </a:cxn>
                <a:cxn ang="10800000">
                  <a:pos x="wd2" y="hd2"/>
                </a:cxn>
                <a:cxn ang="16200000">
                  <a:pos x="wd2" y="hd2"/>
                </a:cxn>
              </a:cxnLst>
              <a:rect l="0" t="0" r="r" b="b"/>
              <a:pathLst>
                <a:path w="21600" h="21600" extrusionOk="0">
                  <a:moveTo>
                    <a:pt x="3898" y="0"/>
                  </a:moveTo>
                  <a:cubicBezTo>
                    <a:pt x="3750" y="0"/>
                    <a:pt x="3628" y="176"/>
                    <a:pt x="3621" y="399"/>
                  </a:cubicBezTo>
                  <a:lnTo>
                    <a:pt x="3237" y="13861"/>
                  </a:lnTo>
                  <a:lnTo>
                    <a:pt x="1804" y="13861"/>
                  </a:lnTo>
                  <a:lnTo>
                    <a:pt x="1804" y="18222"/>
                  </a:lnTo>
                  <a:lnTo>
                    <a:pt x="0" y="18222"/>
                  </a:lnTo>
                  <a:lnTo>
                    <a:pt x="0" y="21600"/>
                  </a:lnTo>
                  <a:lnTo>
                    <a:pt x="21600" y="21600"/>
                  </a:lnTo>
                  <a:lnTo>
                    <a:pt x="21600" y="18222"/>
                  </a:lnTo>
                  <a:lnTo>
                    <a:pt x="19740" y="18222"/>
                  </a:lnTo>
                  <a:lnTo>
                    <a:pt x="19740" y="11465"/>
                  </a:lnTo>
                  <a:lnTo>
                    <a:pt x="18654" y="11465"/>
                  </a:lnTo>
                  <a:lnTo>
                    <a:pt x="18654" y="6253"/>
                  </a:lnTo>
                  <a:lnTo>
                    <a:pt x="15598" y="8796"/>
                  </a:lnTo>
                  <a:lnTo>
                    <a:pt x="15598" y="6253"/>
                  </a:lnTo>
                  <a:lnTo>
                    <a:pt x="12541" y="8796"/>
                  </a:lnTo>
                  <a:lnTo>
                    <a:pt x="12541" y="6253"/>
                  </a:lnTo>
                  <a:lnTo>
                    <a:pt x="8603" y="9530"/>
                  </a:lnTo>
                  <a:lnTo>
                    <a:pt x="8603" y="13861"/>
                  </a:lnTo>
                  <a:lnTo>
                    <a:pt x="7624" y="13861"/>
                  </a:lnTo>
                  <a:lnTo>
                    <a:pt x="7239" y="399"/>
                  </a:lnTo>
                  <a:cubicBezTo>
                    <a:pt x="7233" y="176"/>
                    <a:pt x="7112" y="0"/>
                    <a:pt x="6964" y="0"/>
                  </a:cubicBezTo>
                  <a:lnTo>
                    <a:pt x="6488" y="0"/>
                  </a:lnTo>
                  <a:cubicBezTo>
                    <a:pt x="6340" y="0"/>
                    <a:pt x="6218" y="176"/>
                    <a:pt x="6212" y="399"/>
                  </a:cubicBezTo>
                  <a:lnTo>
                    <a:pt x="5827" y="13861"/>
                  </a:lnTo>
                  <a:lnTo>
                    <a:pt x="5034" y="13861"/>
                  </a:lnTo>
                  <a:lnTo>
                    <a:pt x="4651" y="399"/>
                  </a:lnTo>
                  <a:cubicBezTo>
                    <a:pt x="4644" y="176"/>
                    <a:pt x="4522" y="0"/>
                    <a:pt x="4374" y="0"/>
                  </a:cubicBezTo>
                  <a:lnTo>
                    <a:pt x="3898" y="0"/>
                  </a:lnTo>
                  <a:close/>
                </a:path>
              </a:pathLst>
            </a:custGeom>
            <a:solidFill>
              <a:schemeClr val="accent1"/>
            </a:solidFill>
            <a:ln w="12700" cap="flat">
              <a:noFill/>
              <a:miter lim="400000"/>
            </a:ln>
            <a:effectLst/>
          </p:spPr>
          <p:txBody>
            <a:bodyPr wrap="square" lIns="20092" tIns="20092" rIns="20092" bIns="20092" numCol="1" anchor="ctr">
              <a:noAutofit/>
            </a:bodyPr>
            <a:lstStyle/>
            <a:p>
              <a:pPr>
                <a:defRPr sz="2200" b="0">
                  <a:solidFill>
                    <a:srgbClr val="FFFFFF"/>
                  </a:solidFill>
                  <a:latin typeface="+mn-lt"/>
                  <a:ea typeface="+mn-ea"/>
                  <a:cs typeface="+mn-cs"/>
                  <a:sym typeface="Helvetica Neue Medium"/>
                </a:defRPr>
              </a:pPr>
              <a:endParaRPr sz="870"/>
            </a:p>
          </p:txBody>
        </p:sp>
        <p:sp>
          <p:nvSpPr>
            <p:cNvPr id="27" name="Computer">
              <a:extLst>
                <a:ext uri="{FF2B5EF4-FFF2-40B4-BE49-F238E27FC236}">
                  <a16:creationId xmlns:a16="http://schemas.microsoft.com/office/drawing/2014/main" id="{6E6C3E1B-B50A-B148-AD09-B4DECE9F713E}"/>
                </a:ext>
              </a:extLst>
            </p:cNvPr>
            <p:cNvSpPr/>
            <p:nvPr/>
          </p:nvSpPr>
          <p:spPr>
            <a:xfrm>
              <a:off x="591194" y="1045872"/>
              <a:ext cx="963248" cy="777324"/>
            </a:xfrm>
            <a:custGeom>
              <a:avLst/>
              <a:gdLst/>
              <a:ahLst/>
              <a:cxnLst>
                <a:cxn ang="0">
                  <a:pos x="wd2" y="hd2"/>
                </a:cxn>
                <a:cxn ang="5400000">
                  <a:pos x="wd2" y="hd2"/>
                </a:cxn>
                <a:cxn ang="10800000">
                  <a:pos x="wd2" y="hd2"/>
                </a:cxn>
                <a:cxn ang="16200000">
                  <a:pos x="wd2" y="hd2"/>
                </a:cxn>
              </a:cxnLst>
              <a:rect l="0" t="0" r="r" b="b"/>
              <a:pathLst>
                <a:path w="21595" h="21600" extrusionOk="0">
                  <a:moveTo>
                    <a:pt x="464" y="0"/>
                  </a:moveTo>
                  <a:cubicBezTo>
                    <a:pt x="210" y="0"/>
                    <a:pt x="0" y="261"/>
                    <a:pt x="0" y="575"/>
                  </a:cubicBezTo>
                  <a:lnTo>
                    <a:pt x="0" y="17777"/>
                  </a:lnTo>
                  <a:cubicBezTo>
                    <a:pt x="0" y="18091"/>
                    <a:pt x="210" y="18354"/>
                    <a:pt x="464" y="18354"/>
                  </a:cubicBezTo>
                  <a:lnTo>
                    <a:pt x="9148" y="18354"/>
                  </a:lnTo>
                  <a:lnTo>
                    <a:pt x="9116" y="18513"/>
                  </a:lnTo>
                  <a:lnTo>
                    <a:pt x="8753" y="20763"/>
                  </a:lnTo>
                  <a:lnTo>
                    <a:pt x="7690" y="20763"/>
                  </a:lnTo>
                  <a:lnTo>
                    <a:pt x="7690" y="21600"/>
                  </a:lnTo>
                  <a:lnTo>
                    <a:pt x="10486" y="21600"/>
                  </a:lnTo>
                  <a:lnTo>
                    <a:pt x="11107" y="21600"/>
                  </a:lnTo>
                  <a:lnTo>
                    <a:pt x="13905" y="21600"/>
                  </a:lnTo>
                  <a:lnTo>
                    <a:pt x="13905" y="20763"/>
                  </a:lnTo>
                  <a:lnTo>
                    <a:pt x="12842" y="20763"/>
                  </a:lnTo>
                  <a:lnTo>
                    <a:pt x="12479" y="18513"/>
                  </a:lnTo>
                  <a:lnTo>
                    <a:pt x="12452" y="18354"/>
                  </a:lnTo>
                  <a:lnTo>
                    <a:pt x="21131" y="18354"/>
                  </a:lnTo>
                  <a:cubicBezTo>
                    <a:pt x="21384" y="18354"/>
                    <a:pt x="21595" y="18091"/>
                    <a:pt x="21595" y="17777"/>
                  </a:cubicBezTo>
                  <a:lnTo>
                    <a:pt x="21595" y="575"/>
                  </a:lnTo>
                  <a:cubicBezTo>
                    <a:pt x="21600" y="261"/>
                    <a:pt x="21389" y="0"/>
                    <a:pt x="21136" y="0"/>
                  </a:cubicBezTo>
                  <a:lnTo>
                    <a:pt x="464" y="0"/>
                  </a:lnTo>
                  <a:close/>
                  <a:moveTo>
                    <a:pt x="10800" y="542"/>
                  </a:moveTo>
                  <a:cubicBezTo>
                    <a:pt x="10913" y="542"/>
                    <a:pt x="11006" y="650"/>
                    <a:pt x="11006" y="797"/>
                  </a:cubicBezTo>
                  <a:cubicBezTo>
                    <a:pt x="11006" y="937"/>
                    <a:pt x="10913" y="1052"/>
                    <a:pt x="10800" y="1052"/>
                  </a:cubicBezTo>
                  <a:cubicBezTo>
                    <a:pt x="10686" y="1052"/>
                    <a:pt x="10594" y="937"/>
                    <a:pt x="10594" y="797"/>
                  </a:cubicBezTo>
                  <a:cubicBezTo>
                    <a:pt x="10594" y="656"/>
                    <a:pt x="10686" y="542"/>
                    <a:pt x="10800" y="542"/>
                  </a:cubicBezTo>
                  <a:close/>
                  <a:moveTo>
                    <a:pt x="1242" y="1734"/>
                  </a:moveTo>
                  <a:lnTo>
                    <a:pt x="20358" y="1734"/>
                  </a:lnTo>
                  <a:lnTo>
                    <a:pt x="20358" y="15233"/>
                  </a:lnTo>
                  <a:lnTo>
                    <a:pt x="1242" y="15233"/>
                  </a:lnTo>
                  <a:lnTo>
                    <a:pt x="1242" y="1734"/>
                  </a:lnTo>
                  <a:close/>
                </a:path>
              </a:pathLst>
            </a:custGeom>
            <a:solidFill>
              <a:schemeClr val="accent6"/>
            </a:solidFill>
            <a:ln w="12700" cap="flat">
              <a:noFill/>
              <a:miter lim="400000"/>
            </a:ln>
            <a:effectLst/>
          </p:spPr>
          <p:txBody>
            <a:bodyPr wrap="square" lIns="20092" tIns="20092" rIns="20092" bIns="20092" numCol="1" anchor="ctr">
              <a:noAutofit/>
            </a:bodyPr>
            <a:lstStyle/>
            <a:p>
              <a:pPr>
                <a:defRPr sz="2200" b="0">
                  <a:solidFill>
                    <a:srgbClr val="FFFFFF"/>
                  </a:solidFill>
                  <a:latin typeface="+mn-lt"/>
                  <a:ea typeface="+mn-ea"/>
                  <a:cs typeface="+mn-cs"/>
                  <a:sym typeface="Helvetica Neue Medium"/>
                </a:defRPr>
              </a:pPr>
              <a:endParaRPr sz="870"/>
            </a:p>
          </p:txBody>
        </p:sp>
        <p:sp>
          <p:nvSpPr>
            <p:cNvPr id="28" name="Rounded Rectangle">
              <a:extLst>
                <a:ext uri="{FF2B5EF4-FFF2-40B4-BE49-F238E27FC236}">
                  <a16:creationId xmlns:a16="http://schemas.microsoft.com/office/drawing/2014/main" id="{DD298E8B-164B-2849-8525-3354D223CDA4}"/>
                </a:ext>
              </a:extLst>
            </p:cNvPr>
            <p:cNvSpPr/>
            <p:nvPr/>
          </p:nvSpPr>
          <p:spPr>
            <a:xfrm>
              <a:off x="0" y="0"/>
              <a:ext cx="2915571" cy="2146046"/>
            </a:xfrm>
            <a:prstGeom prst="roundRect">
              <a:avLst>
                <a:gd name="adj" fmla="val 15000"/>
              </a:avLst>
            </a:prstGeom>
            <a:solidFill>
              <a:schemeClr val="accent2">
                <a:hueOff val="-85259"/>
                <a:satOff val="14347"/>
                <a:lumOff val="22373"/>
                <a:alpha val="21317"/>
              </a:schemeClr>
            </a:solidFill>
            <a:ln w="12700" cap="flat">
              <a:noFill/>
              <a:miter lim="400000"/>
            </a:ln>
            <a:effectLst/>
          </p:spPr>
          <p:txBody>
            <a:bodyPr wrap="square" lIns="20092" tIns="20092" rIns="20092" bIns="20092" numCol="1" anchor="ctr">
              <a:noAutofit/>
            </a:bodyPr>
            <a:lstStyle/>
            <a:p>
              <a:pPr>
                <a:defRPr sz="2200" b="0">
                  <a:solidFill>
                    <a:srgbClr val="FFFFFF"/>
                  </a:solidFill>
                  <a:latin typeface="+mn-lt"/>
                  <a:ea typeface="+mn-ea"/>
                  <a:cs typeface="+mn-cs"/>
                  <a:sym typeface="Helvetica Neue Medium"/>
                </a:defRPr>
              </a:pPr>
              <a:endParaRPr sz="870"/>
            </a:p>
          </p:txBody>
        </p:sp>
      </p:grpSp>
    </p:spTree>
    <p:extLst>
      <p:ext uri="{BB962C8B-B14F-4D97-AF65-F5344CB8AC3E}">
        <p14:creationId xmlns:p14="http://schemas.microsoft.com/office/powerpoint/2010/main" val="169530946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4763251-F3A7-2148-BE64-8DC742CDF5C9}"/>
              </a:ext>
            </a:extLst>
          </p:cNvPr>
          <p:cNvSpPr>
            <a:spLocks noGrp="1"/>
          </p:cNvSpPr>
          <p:nvPr>
            <p:ph type="body" idx="1"/>
          </p:nvPr>
        </p:nvSpPr>
        <p:spPr>
          <a:xfrm>
            <a:off x="299294" y="1260872"/>
            <a:ext cx="1950779" cy="617934"/>
          </a:xfrm>
        </p:spPr>
        <p:txBody>
          <a:bodyPr>
            <a:normAutofit fontScale="92500" lnSpcReduction="20000"/>
          </a:bodyPr>
          <a:lstStyle/>
          <a:p>
            <a:pPr algn="ctr"/>
            <a:r>
              <a:rPr lang="en-US" sz="2400" dirty="0">
                <a:latin typeface="+mn-lt"/>
              </a:rPr>
              <a:t>UPDATE CLNA </a:t>
            </a:r>
            <a:r>
              <a:rPr lang="en-US" sz="2400" u="sng" dirty="0">
                <a:latin typeface="+mn-lt"/>
              </a:rPr>
              <a:t>Emphasis</a:t>
            </a:r>
            <a:r>
              <a:rPr lang="en-US" sz="2400" dirty="0">
                <a:latin typeface="+mn-lt"/>
              </a:rPr>
              <a:t> </a:t>
            </a:r>
          </a:p>
        </p:txBody>
      </p:sp>
      <p:sp>
        <p:nvSpPr>
          <p:cNvPr id="9" name="Content Placeholder 8">
            <a:extLst>
              <a:ext uri="{FF2B5EF4-FFF2-40B4-BE49-F238E27FC236}">
                <a16:creationId xmlns:a16="http://schemas.microsoft.com/office/drawing/2014/main" id="{16222059-33D0-F94B-9839-482619634A9B}"/>
              </a:ext>
            </a:extLst>
          </p:cNvPr>
          <p:cNvSpPr>
            <a:spLocks noGrp="1"/>
          </p:cNvSpPr>
          <p:nvPr>
            <p:ph sz="half" idx="2"/>
          </p:nvPr>
        </p:nvSpPr>
        <p:spPr>
          <a:xfrm>
            <a:off x="342789" y="1878807"/>
            <a:ext cx="1950780" cy="2250380"/>
          </a:xfrm>
        </p:spPr>
        <p:txBody>
          <a:bodyPr>
            <a:normAutofit/>
          </a:bodyPr>
          <a:lstStyle/>
          <a:p>
            <a:pPr marL="0" indent="0">
              <a:buNone/>
            </a:pPr>
            <a:r>
              <a:rPr lang="en-US" sz="1800" dirty="0">
                <a:latin typeface="+mn-lt"/>
              </a:rPr>
              <a:t>Explain process and collaborative efforts with stakeholders</a:t>
            </a:r>
          </a:p>
        </p:txBody>
      </p:sp>
      <p:sp>
        <p:nvSpPr>
          <p:cNvPr id="290" name="Shape 290"/>
          <p:cNvSpPr/>
          <p:nvPr/>
        </p:nvSpPr>
        <p:spPr>
          <a:xfrm>
            <a:off x="1598784" y="4887453"/>
            <a:ext cx="5829301" cy="207749"/>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algn="ctr">
              <a:defRPr>
                <a:latin typeface="Tahoma Negreta"/>
                <a:ea typeface="Tahoma Negreta"/>
                <a:cs typeface="Tahoma Negreta"/>
                <a:sym typeface="Tahoma Negreta"/>
              </a:defRPr>
            </a:lvl1pPr>
          </a:lstStyle>
          <a:p>
            <a:pPr lvl="0"/>
            <a:r>
              <a:rPr sz="1350" dirty="0">
                <a:ln>
                  <a:solidFill>
                    <a:schemeClr val="tx1"/>
                  </a:solidFill>
                </a:ln>
              </a:rPr>
              <a:t>TECHNICAL ASSISTANCE OPPORTUNITY</a:t>
            </a:r>
          </a:p>
        </p:txBody>
      </p:sp>
      <p:sp>
        <p:nvSpPr>
          <p:cNvPr id="17" name="Text Placeholder 9">
            <a:extLst>
              <a:ext uri="{FF2B5EF4-FFF2-40B4-BE49-F238E27FC236}">
                <a16:creationId xmlns:a16="http://schemas.microsoft.com/office/drawing/2014/main" id="{F5395C5A-34D1-8B44-9A61-3513E327D17E}"/>
              </a:ext>
            </a:extLst>
          </p:cNvPr>
          <p:cNvSpPr txBox="1">
            <a:spLocks/>
          </p:cNvSpPr>
          <p:nvPr/>
        </p:nvSpPr>
        <p:spPr>
          <a:xfrm>
            <a:off x="6224095" y="1252616"/>
            <a:ext cx="2095446" cy="617934"/>
          </a:xfrm>
          <a:prstGeom prst="rect">
            <a:avLst/>
          </a:prstGeom>
        </p:spPr>
        <p:txBody>
          <a:bodyPr vert="horz" lIns="68580" tIns="34290" rIns="68580" bIns="34290" rtlCol="0" anchor="b">
            <a:noAutofit/>
          </a:bodyPr>
          <a:lstStyle>
            <a:lvl1pPr marL="0" indent="0" algn="l" defTabSz="514350" rtl="0" eaLnBrk="1" latinLnBrk="0" hangingPunct="1">
              <a:lnSpc>
                <a:spcPct val="90000"/>
              </a:lnSpc>
              <a:spcBef>
                <a:spcPts val="563"/>
              </a:spcBef>
              <a:buFont typeface="Arial" panose="020B0604020202020204" pitchFamily="34" charset="0"/>
              <a:buNone/>
              <a:defRPr sz="2400" b="1" kern="1200">
                <a:solidFill>
                  <a:schemeClr val="tx1"/>
                </a:solidFill>
                <a:latin typeface="Times New Roman" charset="0"/>
                <a:ea typeface="Times New Roman" charset="0"/>
                <a:cs typeface="Times New Roman" charset="0"/>
              </a:defRPr>
            </a:lvl1pPr>
            <a:lvl2pPr marL="257175" indent="0" algn="l" defTabSz="514350" rtl="0" eaLnBrk="1" latinLnBrk="0" hangingPunct="1">
              <a:lnSpc>
                <a:spcPct val="90000"/>
              </a:lnSpc>
              <a:spcBef>
                <a:spcPts val="281"/>
              </a:spcBef>
              <a:buFont typeface="Arial" panose="020B0604020202020204" pitchFamily="34" charset="0"/>
              <a:buNone/>
              <a:defRPr sz="1125" b="1" kern="1200">
                <a:solidFill>
                  <a:schemeClr val="tx1"/>
                </a:solidFill>
                <a:latin typeface="Times New Roman" charset="0"/>
                <a:ea typeface="Times New Roman" charset="0"/>
                <a:cs typeface="Times New Roman" charset="0"/>
              </a:defRPr>
            </a:lvl2pPr>
            <a:lvl3pPr marL="514350" indent="0" algn="l" defTabSz="514350" rtl="0" eaLnBrk="1" latinLnBrk="0" hangingPunct="1">
              <a:lnSpc>
                <a:spcPct val="90000"/>
              </a:lnSpc>
              <a:spcBef>
                <a:spcPts val="281"/>
              </a:spcBef>
              <a:buFont typeface="Arial" panose="020B0604020202020204" pitchFamily="34" charset="0"/>
              <a:buNone/>
              <a:defRPr sz="1013" b="1" kern="1200">
                <a:solidFill>
                  <a:schemeClr val="tx1"/>
                </a:solidFill>
                <a:latin typeface="Times New Roman" charset="0"/>
                <a:ea typeface="Times New Roman" charset="0"/>
                <a:cs typeface="Times New Roman" charset="0"/>
              </a:defRPr>
            </a:lvl3pPr>
            <a:lvl4pPr marL="771525" indent="0" algn="l" defTabSz="514350" rtl="0" eaLnBrk="1" latinLnBrk="0" hangingPunct="1">
              <a:lnSpc>
                <a:spcPct val="90000"/>
              </a:lnSpc>
              <a:spcBef>
                <a:spcPts val="281"/>
              </a:spcBef>
              <a:buFont typeface="Arial" panose="020B0604020202020204" pitchFamily="34" charset="0"/>
              <a:buNone/>
              <a:defRPr sz="900" b="1" kern="1200">
                <a:solidFill>
                  <a:schemeClr val="tx1"/>
                </a:solidFill>
                <a:latin typeface="Times New Roman" charset="0"/>
                <a:ea typeface="Times New Roman" charset="0"/>
                <a:cs typeface="Times New Roman" charset="0"/>
              </a:defRPr>
            </a:lvl4pPr>
            <a:lvl5pPr marL="1028700" indent="0" algn="l" defTabSz="514350" rtl="0" eaLnBrk="1" latinLnBrk="0" hangingPunct="1">
              <a:lnSpc>
                <a:spcPct val="90000"/>
              </a:lnSpc>
              <a:spcBef>
                <a:spcPts val="281"/>
              </a:spcBef>
              <a:buFont typeface="Arial" panose="020B0604020202020204" pitchFamily="34" charset="0"/>
              <a:buNone/>
              <a:defRPr sz="900" b="1" kern="1200">
                <a:solidFill>
                  <a:schemeClr val="tx1"/>
                </a:solidFill>
                <a:latin typeface="Times New Roman" charset="0"/>
                <a:ea typeface="Times New Roman" charset="0"/>
                <a:cs typeface="Times New Roman" charset="0"/>
              </a:defRPr>
            </a:lvl5pPr>
            <a:lvl6pPr marL="1285875" indent="0" algn="l" defTabSz="514350" rtl="0" eaLnBrk="1" latinLnBrk="0" hangingPunct="1">
              <a:lnSpc>
                <a:spcPct val="90000"/>
              </a:lnSpc>
              <a:spcBef>
                <a:spcPts val="281"/>
              </a:spcBef>
              <a:buFont typeface="Arial" panose="020B0604020202020204" pitchFamily="34" charset="0"/>
              <a:buNone/>
              <a:defRPr sz="900" b="1" kern="1200">
                <a:solidFill>
                  <a:schemeClr val="tx1"/>
                </a:solidFill>
                <a:latin typeface="+mn-lt"/>
                <a:ea typeface="+mn-ea"/>
                <a:cs typeface="+mn-cs"/>
              </a:defRPr>
            </a:lvl6pPr>
            <a:lvl7pPr marL="1543050" indent="0" algn="l" defTabSz="514350" rtl="0" eaLnBrk="1" latinLnBrk="0" hangingPunct="1">
              <a:lnSpc>
                <a:spcPct val="90000"/>
              </a:lnSpc>
              <a:spcBef>
                <a:spcPts val="281"/>
              </a:spcBef>
              <a:buFont typeface="Arial" panose="020B0604020202020204" pitchFamily="34" charset="0"/>
              <a:buNone/>
              <a:defRPr sz="900" b="1" kern="1200">
                <a:solidFill>
                  <a:schemeClr val="tx1"/>
                </a:solidFill>
                <a:latin typeface="+mn-lt"/>
                <a:ea typeface="+mn-ea"/>
                <a:cs typeface="+mn-cs"/>
              </a:defRPr>
            </a:lvl7pPr>
            <a:lvl8pPr marL="1800225" indent="0" algn="l" defTabSz="514350" rtl="0" eaLnBrk="1" latinLnBrk="0" hangingPunct="1">
              <a:lnSpc>
                <a:spcPct val="90000"/>
              </a:lnSpc>
              <a:spcBef>
                <a:spcPts val="281"/>
              </a:spcBef>
              <a:buFont typeface="Arial" panose="020B0604020202020204" pitchFamily="34" charset="0"/>
              <a:buNone/>
              <a:defRPr sz="900" b="1" kern="1200">
                <a:solidFill>
                  <a:schemeClr val="tx1"/>
                </a:solidFill>
                <a:latin typeface="+mn-lt"/>
                <a:ea typeface="+mn-ea"/>
                <a:cs typeface="+mn-cs"/>
              </a:defRPr>
            </a:lvl8pPr>
            <a:lvl9pPr marL="2057400" indent="0" algn="l" defTabSz="514350" rtl="0" eaLnBrk="1" latinLnBrk="0" hangingPunct="1">
              <a:lnSpc>
                <a:spcPct val="90000"/>
              </a:lnSpc>
              <a:spcBef>
                <a:spcPts val="281"/>
              </a:spcBef>
              <a:buFont typeface="Arial" panose="020B0604020202020204" pitchFamily="34" charset="0"/>
              <a:buNone/>
              <a:defRPr sz="900" b="1" kern="1200">
                <a:solidFill>
                  <a:schemeClr val="tx1"/>
                </a:solidFill>
                <a:latin typeface="+mn-lt"/>
                <a:ea typeface="+mn-ea"/>
                <a:cs typeface="+mn-cs"/>
              </a:defRPr>
            </a:lvl9pPr>
          </a:lstStyle>
          <a:p>
            <a:pPr lvl="0" algn="ctr">
              <a:buSzPct val="100000"/>
            </a:pPr>
            <a:r>
              <a:rPr lang="en-US" u="sng" dirty="0">
                <a:latin typeface="+mn-lt"/>
              </a:rPr>
              <a:t>Accountability</a:t>
            </a:r>
          </a:p>
        </p:txBody>
      </p:sp>
      <p:sp>
        <p:nvSpPr>
          <p:cNvPr id="19" name="Text Placeholder 9">
            <a:extLst>
              <a:ext uri="{FF2B5EF4-FFF2-40B4-BE49-F238E27FC236}">
                <a16:creationId xmlns:a16="http://schemas.microsoft.com/office/drawing/2014/main" id="{CB256C17-8811-2549-8428-1DD85C7F0F5F}"/>
              </a:ext>
            </a:extLst>
          </p:cNvPr>
          <p:cNvSpPr txBox="1">
            <a:spLocks/>
          </p:cNvSpPr>
          <p:nvPr/>
        </p:nvSpPr>
        <p:spPr>
          <a:xfrm>
            <a:off x="3325614" y="1260872"/>
            <a:ext cx="1718059" cy="617934"/>
          </a:xfrm>
          <a:prstGeom prst="rect">
            <a:avLst/>
          </a:prstGeom>
        </p:spPr>
        <p:txBody>
          <a:bodyPr vert="horz" lIns="68580" tIns="34290" rIns="68580" bIns="34290" rtlCol="0" anchor="b">
            <a:normAutofit/>
          </a:bodyPr>
          <a:lstStyle>
            <a:lvl1pPr marL="0" indent="0" algn="l" defTabSz="514350" rtl="0" eaLnBrk="1" latinLnBrk="0" hangingPunct="1">
              <a:lnSpc>
                <a:spcPct val="90000"/>
              </a:lnSpc>
              <a:spcBef>
                <a:spcPts val="563"/>
              </a:spcBef>
              <a:buFont typeface="Arial" panose="020B0604020202020204" pitchFamily="34" charset="0"/>
              <a:buNone/>
              <a:defRPr sz="2400" b="1" kern="1200">
                <a:solidFill>
                  <a:schemeClr val="tx1"/>
                </a:solidFill>
                <a:latin typeface="Times New Roman" charset="0"/>
                <a:ea typeface="Times New Roman" charset="0"/>
                <a:cs typeface="Times New Roman" charset="0"/>
              </a:defRPr>
            </a:lvl1pPr>
            <a:lvl2pPr marL="257175" indent="0" algn="l" defTabSz="514350" rtl="0" eaLnBrk="1" latinLnBrk="0" hangingPunct="1">
              <a:lnSpc>
                <a:spcPct val="90000"/>
              </a:lnSpc>
              <a:spcBef>
                <a:spcPts val="281"/>
              </a:spcBef>
              <a:buFont typeface="Arial" panose="020B0604020202020204" pitchFamily="34" charset="0"/>
              <a:buNone/>
              <a:defRPr sz="1125" b="1" kern="1200">
                <a:solidFill>
                  <a:schemeClr val="tx1"/>
                </a:solidFill>
                <a:latin typeface="Times New Roman" charset="0"/>
                <a:ea typeface="Times New Roman" charset="0"/>
                <a:cs typeface="Times New Roman" charset="0"/>
              </a:defRPr>
            </a:lvl2pPr>
            <a:lvl3pPr marL="514350" indent="0" algn="l" defTabSz="514350" rtl="0" eaLnBrk="1" latinLnBrk="0" hangingPunct="1">
              <a:lnSpc>
                <a:spcPct val="90000"/>
              </a:lnSpc>
              <a:spcBef>
                <a:spcPts val="281"/>
              </a:spcBef>
              <a:buFont typeface="Arial" panose="020B0604020202020204" pitchFamily="34" charset="0"/>
              <a:buNone/>
              <a:defRPr sz="1013" b="1" kern="1200">
                <a:solidFill>
                  <a:schemeClr val="tx1"/>
                </a:solidFill>
                <a:latin typeface="Times New Roman" charset="0"/>
                <a:ea typeface="Times New Roman" charset="0"/>
                <a:cs typeface="Times New Roman" charset="0"/>
              </a:defRPr>
            </a:lvl3pPr>
            <a:lvl4pPr marL="771525" indent="0" algn="l" defTabSz="514350" rtl="0" eaLnBrk="1" latinLnBrk="0" hangingPunct="1">
              <a:lnSpc>
                <a:spcPct val="90000"/>
              </a:lnSpc>
              <a:spcBef>
                <a:spcPts val="281"/>
              </a:spcBef>
              <a:buFont typeface="Arial" panose="020B0604020202020204" pitchFamily="34" charset="0"/>
              <a:buNone/>
              <a:defRPr sz="900" b="1" kern="1200">
                <a:solidFill>
                  <a:schemeClr val="tx1"/>
                </a:solidFill>
                <a:latin typeface="Times New Roman" charset="0"/>
                <a:ea typeface="Times New Roman" charset="0"/>
                <a:cs typeface="Times New Roman" charset="0"/>
              </a:defRPr>
            </a:lvl4pPr>
            <a:lvl5pPr marL="1028700" indent="0" algn="l" defTabSz="514350" rtl="0" eaLnBrk="1" latinLnBrk="0" hangingPunct="1">
              <a:lnSpc>
                <a:spcPct val="90000"/>
              </a:lnSpc>
              <a:spcBef>
                <a:spcPts val="281"/>
              </a:spcBef>
              <a:buFont typeface="Arial" panose="020B0604020202020204" pitchFamily="34" charset="0"/>
              <a:buNone/>
              <a:defRPr sz="900" b="1" kern="1200">
                <a:solidFill>
                  <a:schemeClr val="tx1"/>
                </a:solidFill>
                <a:latin typeface="Times New Roman" charset="0"/>
                <a:ea typeface="Times New Roman" charset="0"/>
                <a:cs typeface="Times New Roman" charset="0"/>
              </a:defRPr>
            </a:lvl5pPr>
            <a:lvl6pPr marL="1285875" indent="0" algn="l" defTabSz="514350" rtl="0" eaLnBrk="1" latinLnBrk="0" hangingPunct="1">
              <a:lnSpc>
                <a:spcPct val="90000"/>
              </a:lnSpc>
              <a:spcBef>
                <a:spcPts val="281"/>
              </a:spcBef>
              <a:buFont typeface="Arial" panose="020B0604020202020204" pitchFamily="34" charset="0"/>
              <a:buNone/>
              <a:defRPr sz="900" b="1" kern="1200">
                <a:solidFill>
                  <a:schemeClr val="tx1"/>
                </a:solidFill>
                <a:latin typeface="+mn-lt"/>
                <a:ea typeface="+mn-ea"/>
                <a:cs typeface="+mn-cs"/>
              </a:defRPr>
            </a:lvl6pPr>
            <a:lvl7pPr marL="1543050" indent="0" algn="l" defTabSz="514350" rtl="0" eaLnBrk="1" latinLnBrk="0" hangingPunct="1">
              <a:lnSpc>
                <a:spcPct val="90000"/>
              </a:lnSpc>
              <a:spcBef>
                <a:spcPts val="281"/>
              </a:spcBef>
              <a:buFont typeface="Arial" panose="020B0604020202020204" pitchFamily="34" charset="0"/>
              <a:buNone/>
              <a:defRPr sz="900" b="1" kern="1200">
                <a:solidFill>
                  <a:schemeClr val="tx1"/>
                </a:solidFill>
                <a:latin typeface="+mn-lt"/>
                <a:ea typeface="+mn-ea"/>
                <a:cs typeface="+mn-cs"/>
              </a:defRPr>
            </a:lvl7pPr>
            <a:lvl8pPr marL="1800225" indent="0" algn="l" defTabSz="514350" rtl="0" eaLnBrk="1" latinLnBrk="0" hangingPunct="1">
              <a:lnSpc>
                <a:spcPct val="90000"/>
              </a:lnSpc>
              <a:spcBef>
                <a:spcPts val="281"/>
              </a:spcBef>
              <a:buFont typeface="Arial" panose="020B0604020202020204" pitchFamily="34" charset="0"/>
              <a:buNone/>
              <a:defRPr sz="900" b="1" kern="1200">
                <a:solidFill>
                  <a:schemeClr val="tx1"/>
                </a:solidFill>
                <a:latin typeface="+mn-lt"/>
                <a:ea typeface="+mn-ea"/>
                <a:cs typeface="+mn-cs"/>
              </a:defRPr>
            </a:lvl8pPr>
            <a:lvl9pPr marL="2057400" indent="0" algn="l" defTabSz="514350" rtl="0" eaLnBrk="1" latinLnBrk="0" hangingPunct="1">
              <a:lnSpc>
                <a:spcPct val="90000"/>
              </a:lnSpc>
              <a:spcBef>
                <a:spcPts val="281"/>
              </a:spcBef>
              <a:buFont typeface="Arial" panose="020B0604020202020204" pitchFamily="34" charset="0"/>
              <a:buNone/>
              <a:defRPr sz="900" b="1" kern="1200">
                <a:solidFill>
                  <a:schemeClr val="tx1"/>
                </a:solidFill>
                <a:latin typeface="+mn-lt"/>
                <a:ea typeface="+mn-ea"/>
                <a:cs typeface="+mn-cs"/>
              </a:defRPr>
            </a:lvl9pPr>
          </a:lstStyle>
          <a:p>
            <a:pPr algn="ctr"/>
            <a:r>
              <a:rPr lang="en-US" u="sng" dirty="0">
                <a:latin typeface="+mn-lt"/>
              </a:rPr>
              <a:t>Fiscal</a:t>
            </a:r>
          </a:p>
        </p:txBody>
      </p:sp>
      <p:sp>
        <p:nvSpPr>
          <p:cNvPr id="3" name="Title 2">
            <a:extLst>
              <a:ext uri="{FF2B5EF4-FFF2-40B4-BE49-F238E27FC236}">
                <a16:creationId xmlns:a16="http://schemas.microsoft.com/office/drawing/2014/main" id="{476532C4-55C2-5644-B0EF-726FBE2B2D21}"/>
              </a:ext>
            </a:extLst>
          </p:cNvPr>
          <p:cNvSpPr>
            <a:spLocks noGrp="1"/>
          </p:cNvSpPr>
          <p:nvPr>
            <p:ph type="title"/>
          </p:nvPr>
        </p:nvSpPr>
        <p:spPr/>
        <p:txBody>
          <a:bodyPr/>
          <a:lstStyle/>
          <a:p>
            <a:r>
              <a:rPr lang="en-US" dirty="0"/>
              <a:t>On-Site Monitoring</a:t>
            </a:r>
          </a:p>
        </p:txBody>
      </p:sp>
      <p:sp>
        <p:nvSpPr>
          <p:cNvPr id="10" name="Content Placeholder 8">
            <a:extLst>
              <a:ext uri="{FF2B5EF4-FFF2-40B4-BE49-F238E27FC236}">
                <a16:creationId xmlns:a16="http://schemas.microsoft.com/office/drawing/2014/main" id="{8CC6975C-E4B5-4585-9888-BCC2E02B184B}"/>
              </a:ext>
            </a:extLst>
          </p:cNvPr>
          <p:cNvSpPr txBox="1">
            <a:spLocks/>
          </p:cNvSpPr>
          <p:nvPr/>
        </p:nvSpPr>
        <p:spPr>
          <a:xfrm>
            <a:off x="3324193" y="2019139"/>
            <a:ext cx="1950780" cy="2250380"/>
          </a:xfrm>
          <a:prstGeom prst="rect">
            <a:avLst/>
          </a:prstGeom>
        </p:spPr>
        <p:txBody>
          <a:bodyPr vert="horz" lIns="91440" tIns="45720" rIns="91440" bIns="45720" rtlCol="0">
            <a:normAutofit/>
          </a:bodyPr>
          <a:lstStyle>
            <a:lvl1pPr marL="96441" indent="-96441" algn="l" defTabSz="385763" rtl="0" eaLnBrk="1" latinLnBrk="0" hangingPunct="1">
              <a:lnSpc>
                <a:spcPct val="100000"/>
              </a:lnSpc>
              <a:spcBef>
                <a:spcPts val="422"/>
              </a:spcBef>
              <a:buFont typeface="Arial" panose="020B0604020202020204" pitchFamily="34" charset="0"/>
              <a:buChar char="•"/>
              <a:defRPr sz="1500" kern="1200">
                <a:solidFill>
                  <a:schemeClr val="tx1"/>
                </a:solidFill>
                <a:latin typeface="Times New Roman" charset="0"/>
                <a:ea typeface="Times New Roman" charset="0"/>
                <a:cs typeface="Times New Roman" charset="0"/>
              </a:defRPr>
            </a:lvl1pPr>
            <a:lvl2pPr marL="289322" indent="-96441" algn="l" defTabSz="385763" rtl="0" eaLnBrk="1" latinLnBrk="0" hangingPunct="1">
              <a:lnSpc>
                <a:spcPct val="100000"/>
              </a:lnSpc>
              <a:spcBef>
                <a:spcPts val="211"/>
              </a:spcBef>
              <a:buFont typeface="Arial" panose="020B0604020202020204" pitchFamily="34" charset="0"/>
              <a:buChar char="•"/>
              <a:defRPr sz="1350" kern="1200">
                <a:solidFill>
                  <a:schemeClr val="tx1"/>
                </a:solidFill>
                <a:latin typeface="Times New Roman" charset="0"/>
                <a:ea typeface="Times New Roman" charset="0"/>
                <a:cs typeface="Times New Roman" charset="0"/>
              </a:defRPr>
            </a:lvl2pPr>
            <a:lvl3pPr marL="482204" indent="-96441" algn="l" defTabSz="385763" rtl="0" eaLnBrk="1" latinLnBrk="0" hangingPunct="1">
              <a:lnSpc>
                <a:spcPct val="100000"/>
              </a:lnSpc>
              <a:spcBef>
                <a:spcPts val="211"/>
              </a:spcBef>
              <a:buFont typeface="Arial" panose="020B0604020202020204" pitchFamily="34" charset="0"/>
              <a:buChar char="•"/>
              <a:defRPr sz="1200" kern="1200">
                <a:solidFill>
                  <a:schemeClr val="tx1"/>
                </a:solidFill>
                <a:latin typeface="Times New Roman" charset="0"/>
                <a:ea typeface="Times New Roman" charset="0"/>
                <a:cs typeface="Times New Roman" charset="0"/>
              </a:defRPr>
            </a:lvl3pPr>
            <a:lvl4pPr marL="675085" indent="-96441" algn="l" defTabSz="385763" rtl="0" eaLnBrk="1" latinLnBrk="0" hangingPunct="1">
              <a:lnSpc>
                <a:spcPct val="100000"/>
              </a:lnSpc>
              <a:spcBef>
                <a:spcPts val="211"/>
              </a:spcBef>
              <a:buFont typeface="Arial" panose="020B0604020202020204" pitchFamily="34" charset="0"/>
              <a:buChar char="•"/>
              <a:defRPr sz="900" kern="1200">
                <a:solidFill>
                  <a:schemeClr val="tx1"/>
                </a:solidFill>
                <a:latin typeface="Times New Roman" charset="0"/>
                <a:ea typeface="Times New Roman" charset="0"/>
                <a:cs typeface="Times New Roman" charset="0"/>
              </a:defRPr>
            </a:lvl4pPr>
            <a:lvl5pPr marL="867966" indent="-96441" algn="l" defTabSz="385763" rtl="0" eaLnBrk="1" latinLnBrk="0" hangingPunct="1">
              <a:lnSpc>
                <a:spcPct val="100000"/>
              </a:lnSpc>
              <a:spcBef>
                <a:spcPts val="211"/>
              </a:spcBef>
              <a:buFont typeface="Arial" panose="020B0604020202020204" pitchFamily="34" charset="0"/>
              <a:buChar char="•"/>
              <a:defRPr sz="900" kern="1200">
                <a:solidFill>
                  <a:schemeClr val="tx1"/>
                </a:solidFill>
                <a:latin typeface="Times New Roman" charset="0"/>
                <a:ea typeface="Times New Roman" charset="0"/>
                <a:cs typeface="Times New Roman" charset="0"/>
              </a:defRPr>
            </a:lvl5pPr>
            <a:lvl6pPr marL="1060847"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729"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610"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a:lstStyle>
          <a:p>
            <a:pPr marL="0" indent="0">
              <a:buFont typeface="Arial" panose="020B0604020202020204" pitchFamily="34" charset="0"/>
              <a:buNone/>
            </a:pPr>
            <a:r>
              <a:rPr lang="en-US" sz="1800" dirty="0">
                <a:latin typeface="+mn-lt"/>
              </a:rPr>
              <a:t>Ensure all activities and expenditures connect to the CLNA and plan</a:t>
            </a:r>
          </a:p>
        </p:txBody>
      </p:sp>
      <p:sp>
        <p:nvSpPr>
          <p:cNvPr id="11" name="Content Placeholder 8">
            <a:extLst>
              <a:ext uri="{FF2B5EF4-FFF2-40B4-BE49-F238E27FC236}">
                <a16:creationId xmlns:a16="http://schemas.microsoft.com/office/drawing/2014/main" id="{6B5E337C-9E25-4646-BC25-4862F316AEF4}"/>
              </a:ext>
            </a:extLst>
          </p:cNvPr>
          <p:cNvSpPr txBox="1">
            <a:spLocks/>
          </p:cNvSpPr>
          <p:nvPr/>
        </p:nvSpPr>
        <p:spPr>
          <a:xfrm>
            <a:off x="6305597" y="1887062"/>
            <a:ext cx="1950780" cy="2250380"/>
          </a:xfrm>
          <a:prstGeom prst="rect">
            <a:avLst/>
          </a:prstGeom>
        </p:spPr>
        <p:txBody>
          <a:bodyPr vert="horz" lIns="91440" tIns="45720" rIns="91440" bIns="45720" rtlCol="0">
            <a:normAutofit/>
          </a:bodyPr>
          <a:lstStyle>
            <a:lvl1pPr marL="96441" indent="-96441" algn="l" defTabSz="385763" rtl="0" eaLnBrk="1" latinLnBrk="0" hangingPunct="1">
              <a:lnSpc>
                <a:spcPct val="100000"/>
              </a:lnSpc>
              <a:spcBef>
                <a:spcPts val="422"/>
              </a:spcBef>
              <a:buFont typeface="Arial" panose="020B0604020202020204" pitchFamily="34" charset="0"/>
              <a:buChar char="•"/>
              <a:defRPr sz="1500" kern="1200">
                <a:solidFill>
                  <a:schemeClr val="tx1"/>
                </a:solidFill>
                <a:latin typeface="Times New Roman" charset="0"/>
                <a:ea typeface="Times New Roman" charset="0"/>
                <a:cs typeface="Times New Roman" charset="0"/>
              </a:defRPr>
            </a:lvl1pPr>
            <a:lvl2pPr marL="289322" indent="-96441" algn="l" defTabSz="385763" rtl="0" eaLnBrk="1" latinLnBrk="0" hangingPunct="1">
              <a:lnSpc>
                <a:spcPct val="100000"/>
              </a:lnSpc>
              <a:spcBef>
                <a:spcPts val="211"/>
              </a:spcBef>
              <a:buFont typeface="Arial" panose="020B0604020202020204" pitchFamily="34" charset="0"/>
              <a:buChar char="•"/>
              <a:defRPr sz="1350" kern="1200">
                <a:solidFill>
                  <a:schemeClr val="tx1"/>
                </a:solidFill>
                <a:latin typeface="Times New Roman" charset="0"/>
                <a:ea typeface="Times New Roman" charset="0"/>
                <a:cs typeface="Times New Roman" charset="0"/>
              </a:defRPr>
            </a:lvl2pPr>
            <a:lvl3pPr marL="482204" indent="-96441" algn="l" defTabSz="385763" rtl="0" eaLnBrk="1" latinLnBrk="0" hangingPunct="1">
              <a:lnSpc>
                <a:spcPct val="100000"/>
              </a:lnSpc>
              <a:spcBef>
                <a:spcPts val="211"/>
              </a:spcBef>
              <a:buFont typeface="Arial" panose="020B0604020202020204" pitchFamily="34" charset="0"/>
              <a:buChar char="•"/>
              <a:defRPr sz="1200" kern="1200">
                <a:solidFill>
                  <a:schemeClr val="tx1"/>
                </a:solidFill>
                <a:latin typeface="Times New Roman" charset="0"/>
                <a:ea typeface="Times New Roman" charset="0"/>
                <a:cs typeface="Times New Roman" charset="0"/>
              </a:defRPr>
            </a:lvl3pPr>
            <a:lvl4pPr marL="675085" indent="-96441" algn="l" defTabSz="385763" rtl="0" eaLnBrk="1" latinLnBrk="0" hangingPunct="1">
              <a:lnSpc>
                <a:spcPct val="100000"/>
              </a:lnSpc>
              <a:spcBef>
                <a:spcPts val="211"/>
              </a:spcBef>
              <a:buFont typeface="Arial" panose="020B0604020202020204" pitchFamily="34" charset="0"/>
              <a:buChar char="•"/>
              <a:defRPr sz="900" kern="1200">
                <a:solidFill>
                  <a:schemeClr val="tx1"/>
                </a:solidFill>
                <a:latin typeface="Times New Roman" charset="0"/>
                <a:ea typeface="Times New Roman" charset="0"/>
                <a:cs typeface="Times New Roman" charset="0"/>
              </a:defRPr>
            </a:lvl4pPr>
            <a:lvl5pPr marL="867966" indent="-96441" algn="l" defTabSz="385763" rtl="0" eaLnBrk="1" latinLnBrk="0" hangingPunct="1">
              <a:lnSpc>
                <a:spcPct val="100000"/>
              </a:lnSpc>
              <a:spcBef>
                <a:spcPts val="211"/>
              </a:spcBef>
              <a:buFont typeface="Arial" panose="020B0604020202020204" pitchFamily="34" charset="0"/>
              <a:buChar char="•"/>
              <a:defRPr sz="900" kern="1200">
                <a:solidFill>
                  <a:schemeClr val="tx1"/>
                </a:solidFill>
                <a:latin typeface="Times New Roman" charset="0"/>
                <a:ea typeface="Times New Roman" charset="0"/>
                <a:cs typeface="Times New Roman" charset="0"/>
              </a:defRPr>
            </a:lvl5pPr>
            <a:lvl6pPr marL="1060847"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729"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610"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a:lstStyle>
          <a:p>
            <a:pPr marL="0" indent="0">
              <a:buFont typeface="Arial" panose="020B0604020202020204" pitchFamily="34" charset="0"/>
              <a:buNone/>
            </a:pPr>
            <a:r>
              <a:rPr lang="en-US" sz="1800" dirty="0">
                <a:latin typeface="+mn-lt"/>
              </a:rPr>
              <a:t>All activities must support at least one specific outcome measure</a:t>
            </a:r>
          </a:p>
        </p:txBody>
      </p:sp>
    </p:spTree>
    <p:extLst>
      <p:ext uri="{BB962C8B-B14F-4D97-AF65-F5344CB8AC3E}">
        <p14:creationId xmlns:p14="http://schemas.microsoft.com/office/powerpoint/2010/main" val="306805835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5D0CDE-2295-CA46-9F81-F40B26556620}"/>
              </a:ext>
            </a:extLst>
          </p:cNvPr>
          <p:cNvSpPr>
            <a:spLocks noGrp="1"/>
          </p:cNvSpPr>
          <p:nvPr>
            <p:ph type="body" idx="1"/>
          </p:nvPr>
        </p:nvSpPr>
        <p:spPr/>
        <p:txBody>
          <a:bodyPr>
            <a:normAutofit/>
          </a:bodyPr>
          <a:lstStyle/>
          <a:p>
            <a:r>
              <a:rPr lang="en-US" sz="2400" dirty="0"/>
              <a:t>Employee</a:t>
            </a:r>
          </a:p>
        </p:txBody>
      </p:sp>
      <p:sp>
        <p:nvSpPr>
          <p:cNvPr id="3" name="Content Placeholder 2">
            <a:extLst>
              <a:ext uri="{FF2B5EF4-FFF2-40B4-BE49-F238E27FC236}">
                <a16:creationId xmlns:a16="http://schemas.microsoft.com/office/drawing/2014/main" id="{2C7F223F-BA99-5E40-A1EE-19CD267D573D}"/>
              </a:ext>
            </a:extLst>
          </p:cNvPr>
          <p:cNvSpPr>
            <a:spLocks noGrp="1"/>
          </p:cNvSpPr>
          <p:nvPr>
            <p:ph sz="half" idx="2"/>
          </p:nvPr>
        </p:nvSpPr>
        <p:spPr/>
        <p:txBody>
          <a:bodyPr vert="horz" lIns="91440" tIns="45720" rIns="91440" bIns="45720" rtlCol="0" anchor="t">
            <a:normAutofit/>
          </a:bodyPr>
          <a:lstStyle/>
          <a:p>
            <a:pPr marL="0" indent="0">
              <a:buNone/>
            </a:pPr>
            <a:r>
              <a:rPr lang="en-US" sz="1600" dirty="0">
                <a:latin typeface="Times New Roman" panose="02020603050405020304" pitchFamily="18" charset="0"/>
                <a:ea typeface="Times New Roman" panose="02020603050405020304" pitchFamily="18" charset="0"/>
              </a:rPr>
              <a:t>We typically review:</a:t>
            </a:r>
          </a:p>
          <a:p>
            <a:pPr marL="95885" indent="-95885"/>
            <a:r>
              <a:rPr lang="en-US" sz="1600" dirty="0">
                <a:latin typeface="Times New Roman"/>
                <a:ea typeface="Times New Roman" panose="02020603050405020304" pitchFamily="18" charset="0"/>
                <a:cs typeface="Times New Roman"/>
              </a:rPr>
              <a:t> The college’s documentation for staff charged to Perkins. </a:t>
            </a:r>
            <a:endParaRPr lang="en-US" sz="1600" dirty="0">
              <a:latin typeface="Times New Roman"/>
              <a:ea typeface="Times New Roman" panose="02020603050405020304" pitchFamily="18" charset="0"/>
            </a:endParaRPr>
          </a:p>
          <a:p>
            <a:pPr marL="95885" indent="-95885"/>
            <a:r>
              <a:rPr lang="en-US" sz="1600" dirty="0">
                <a:latin typeface="Times New Roman" panose="02020603050405020304" pitchFamily="18" charset="0"/>
              </a:rPr>
              <a:t>Concentration is on split time and effort positions</a:t>
            </a:r>
            <a:endParaRPr lang="en-US" sz="1400" dirty="0"/>
          </a:p>
          <a:p>
            <a:pPr marL="95885" indent="-95885"/>
            <a:r>
              <a:rPr lang="en-US" sz="1600" dirty="0">
                <a:latin typeface="Times New Roman"/>
                <a:ea typeface="Times New Roman" panose="02020603050405020304" pitchFamily="18" charset="0"/>
                <a:cs typeface="Times New Roman"/>
              </a:rPr>
              <a:t>We will use the college XDBR and individual time and effort sheets </a:t>
            </a:r>
            <a:r>
              <a:rPr lang="en-US" sz="1600" dirty="0">
                <a:latin typeface="Times New Roman"/>
                <a:cs typeface="Times New Roman"/>
              </a:rPr>
              <a:t>supporting the split time spent on CTE activities.</a:t>
            </a:r>
          </a:p>
          <a:p>
            <a:pPr marL="95885" indent="-95885"/>
            <a:r>
              <a:rPr lang="en-US" sz="1600" dirty="0">
                <a:latin typeface="Times New Roman"/>
                <a:cs typeface="Times New Roman"/>
              </a:rPr>
              <a:t>Staff performing 100% CTE activities will submit a semi-annual attestation sheet. </a:t>
            </a:r>
            <a:endParaRPr lang="en-US" sz="1600" dirty="0">
              <a:latin typeface="Times New Roman"/>
            </a:endParaRPr>
          </a:p>
        </p:txBody>
      </p:sp>
      <p:sp>
        <p:nvSpPr>
          <p:cNvPr id="4" name="Text Placeholder 3">
            <a:extLst>
              <a:ext uri="{FF2B5EF4-FFF2-40B4-BE49-F238E27FC236}">
                <a16:creationId xmlns:a16="http://schemas.microsoft.com/office/drawing/2014/main" id="{75C37EDE-2E3E-6542-B5F2-BADFBD3A11F3}"/>
              </a:ext>
            </a:extLst>
          </p:cNvPr>
          <p:cNvSpPr>
            <a:spLocks noGrp="1"/>
          </p:cNvSpPr>
          <p:nvPr>
            <p:ph type="body" sz="quarter" idx="3"/>
          </p:nvPr>
        </p:nvSpPr>
        <p:spPr/>
        <p:txBody>
          <a:bodyPr>
            <a:normAutofit/>
          </a:bodyPr>
          <a:lstStyle/>
          <a:p>
            <a:r>
              <a:rPr lang="en-US" sz="2400" dirty="0"/>
              <a:t>Equipment</a:t>
            </a:r>
          </a:p>
        </p:txBody>
      </p:sp>
      <p:sp>
        <p:nvSpPr>
          <p:cNvPr id="5" name="Content Placeholder 4">
            <a:extLst>
              <a:ext uri="{FF2B5EF4-FFF2-40B4-BE49-F238E27FC236}">
                <a16:creationId xmlns:a16="http://schemas.microsoft.com/office/drawing/2014/main" id="{49B19AAC-1961-CD4F-9ADF-B01E26508265}"/>
              </a:ext>
            </a:extLst>
          </p:cNvPr>
          <p:cNvSpPr>
            <a:spLocks noGrp="1"/>
          </p:cNvSpPr>
          <p:nvPr>
            <p:ph sz="quarter" idx="4"/>
          </p:nvPr>
        </p:nvSpPr>
        <p:spPr>
          <a:xfrm>
            <a:off x="4629153" y="1878806"/>
            <a:ext cx="4121442" cy="2940175"/>
          </a:xfrm>
        </p:spPr>
        <p:txBody>
          <a:bodyPr>
            <a:normAutofit/>
          </a:bodyPr>
          <a:lstStyle/>
          <a:p>
            <a:pPr marL="0" indent="0">
              <a:buNone/>
            </a:pPr>
            <a:r>
              <a:rPr lang="en-US" sz="1600" dirty="0"/>
              <a:t>We typically Review:</a:t>
            </a:r>
          </a:p>
          <a:p>
            <a:r>
              <a:rPr lang="en-US" sz="1600" dirty="0"/>
              <a:t>Colleges that spend a large percentage of budget on equipment.</a:t>
            </a:r>
          </a:p>
          <a:p>
            <a:r>
              <a:rPr lang="en-US" sz="1600" dirty="0"/>
              <a:t>On site when possible we look for </a:t>
            </a:r>
            <a:r>
              <a:rPr lang="en-US" sz="1600" dirty="0">
                <a:latin typeface="Times New Roman" panose="02020603050405020304" pitchFamily="18" charset="0"/>
                <a:ea typeface="Times New Roman" panose="02020603050405020304" pitchFamily="18" charset="0"/>
              </a:rPr>
              <a:t>the equipment in place, and if possible, in use. Also, the asset tag used to monitor the equipment. (</a:t>
            </a:r>
            <a:r>
              <a:rPr lang="en-US" sz="1600" dirty="0"/>
              <a:t>If on site is not possible, </a:t>
            </a:r>
            <a:r>
              <a:rPr lang="en-US" sz="1600" dirty="0">
                <a:latin typeface="Times New Roman" panose="02020603050405020304" pitchFamily="18" charset="0"/>
              </a:rPr>
              <a:t>p</a:t>
            </a:r>
            <a:r>
              <a:rPr lang="en-US" sz="1600" dirty="0">
                <a:latin typeface="Times New Roman" panose="02020603050405020304" pitchFamily="18" charset="0"/>
                <a:ea typeface="Times New Roman" panose="02020603050405020304" pitchFamily="18" charset="0"/>
              </a:rPr>
              <a:t>ictures can substitute)</a:t>
            </a:r>
          </a:p>
          <a:p>
            <a:r>
              <a:rPr lang="en-US" sz="1600" dirty="0">
                <a:latin typeface="Times New Roman" panose="02020603050405020304" pitchFamily="18" charset="0"/>
                <a:ea typeface="Times New Roman" panose="02020603050405020304" pitchFamily="18" charset="0"/>
              </a:rPr>
              <a:t>Equipment monitoring and disposition policy of the college   </a:t>
            </a:r>
          </a:p>
          <a:p>
            <a:endParaRPr lang="en-US" sz="1400" dirty="0">
              <a:latin typeface="Times New Roman" panose="02020603050405020304" pitchFamily="18" charset="0"/>
              <a:ea typeface="Times New Roman" panose="02020603050405020304" pitchFamily="18" charset="0"/>
            </a:endParaRPr>
          </a:p>
          <a:p>
            <a:endParaRPr lang="en-US" dirty="0"/>
          </a:p>
          <a:p>
            <a:endParaRPr lang="en-US" dirty="0"/>
          </a:p>
        </p:txBody>
      </p:sp>
      <p:sp>
        <p:nvSpPr>
          <p:cNvPr id="6" name="Title 5">
            <a:extLst>
              <a:ext uri="{FF2B5EF4-FFF2-40B4-BE49-F238E27FC236}">
                <a16:creationId xmlns:a16="http://schemas.microsoft.com/office/drawing/2014/main" id="{31379692-1D91-3F44-8145-F6E2709B3C64}"/>
              </a:ext>
            </a:extLst>
          </p:cNvPr>
          <p:cNvSpPr>
            <a:spLocks noGrp="1"/>
          </p:cNvSpPr>
          <p:nvPr>
            <p:ph type="title"/>
          </p:nvPr>
        </p:nvSpPr>
        <p:spPr/>
        <p:txBody>
          <a:bodyPr/>
          <a:lstStyle/>
          <a:p>
            <a:r>
              <a:rPr lang="en-US" dirty="0"/>
              <a:t>Desk Monitoring</a:t>
            </a:r>
          </a:p>
        </p:txBody>
      </p:sp>
    </p:spTree>
    <p:extLst>
      <p:ext uri="{BB962C8B-B14F-4D97-AF65-F5344CB8AC3E}">
        <p14:creationId xmlns:p14="http://schemas.microsoft.com/office/powerpoint/2010/main" val="296598201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 name="Shape 392"/>
          <p:cNvSpPr>
            <a:spLocks noGrp="1"/>
          </p:cNvSpPr>
          <p:nvPr>
            <p:ph type="title"/>
          </p:nvPr>
        </p:nvSpPr>
        <p:spPr/>
        <p:txBody>
          <a:bodyPr/>
          <a:lstStyle/>
          <a:p>
            <a:pPr lvl="0"/>
            <a:r>
              <a:rPr lang="en-US" dirty="0"/>
              <a:t>Role of the Local Perkins Contact</a:t>
            </a:r>
          </a:p>
        </p:txBody>
      </p:sp>
      <p:grpSp>
        <p:nvGrpSpPr>
          <p:cNvPr id="3" name="Group 2"/>
          <p:cNvGrpSpPr/>
          <p:nvPr/>
        </p:nvGrpSpPr>
        <p:grpSpPr>
          <a:xfrm>
            <a:off x="969313" y="1812871"/>
            <a:ext cx="7336082" cy="2328863"/>
            <a:chOff x="966810" y="3124200"/>
            <a:chExt cx="7124459" cy="1428750"/>
          </a:xfrm>
        </p:grpSpPr>
        <p:sp>
          <p:nvSpPr>
            <p:cNvPr id="393" name="Shape 393"/>
            <p:cNvSpPr/>
            <p:nvPr/>
          </p:nvSpPr>
          <p:spPr>
            <a:xfrm>
              <a:off x="966810" y="3409950"/>
              <a:ext cx="1314450" cy="1085850"/>
            </a:xfrm>
            <a:prstGeom prst="roundRect">
              <a:avLst>
                <a:gd name="adj" fmla="val 16667"/>
              </a:avLst>
            </a:prstGeom>
            <a:solidFill>
              <a:srgbClr val="9CB084"/>
            </a:solidFill>
            <a:ln w="3175">
              <a:solidFill>
                <a:srgbClr val="9CB084"/>
              </a:solidFill>
            </a:ln>
            <a:effectLst>
              <a:outerShdw blurRad="38100" dist="12700" dir="5400000" rotWithShape="0">
                <a:srgbClr val="000000">
                  <a:alpha val="35000"/>
                </a:srgbClr>
              </a:outerShdw>
            </a:effectLst>
          </p:spPr>
          <p:txBody>
            <a:bodyPr lIns="0" tIns="0" rIns="0" bIns="0" anchor="ctr"/>
            <a:lstStyle/>
            <a:p>
              <a:pPr lvl="0" algn="ctr">
                <a:defRPr>
                  <a:solidFill>
                    <a:srgbClr val="FFFFFF"/>
                  </a:solidFill>
                  <a:latin typeface="Tahoma"/>
                  <a:ea typeface="Tahoma"/>
                  <a:cs typeface="Tahoma"/>
                  <a:sym typeface="Tahoma"/>
                </a:defRPr>
              </a:pPr>
              <a:endParaRPr dirty="0">
                <a:latin typeface="Calibri Light" panose="020F0302020204030204" pitchFamily="34" charset="0"/>
              </a:endParaRPr>
            </a:p>
          </p:txBody>
        </p:sp>
        <p:sp>
          <p:nvSpPr>
            <p:cNvPr id="394" name="Shape 394"/>
            <p:cNvSpPr/>
            <p:nvPr/>
          </p:nvSpPr>
          <p:spPr>
            <a:xfrm>
              <a:off x="2689525" y="3124200"/>
              <a:ext cx="3229964" cy="142875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2872" y="5400"/>
                  </a:lnTo>
                  <a:lnTo>
                    <a:pt x="2872" y="8100"/>
                  </a:lnTo>
                  <a:lnTo>
                    <a:pt x="5603" y="8100"/>
                  </a:lnTo>
                  <a:lnTo>
                    <a:pt x="5603" y="0"/>
                  </a:lnTo>
                  <a:lnTo>
                    <a:pt x="15997" y="0"/>
                  </a:lnTo>
                  <a:lnTo>
                    <a:pt x="15997" y="8100"/>
                  </a:lnTo>
                  <a:lnTo>
                    <a:pt x="18728" y="8100"/>
                  </a:lnTo>
                  <a:lnTo>
                    <a:pt x="18728" y="5400"/>
                  </a:lnTo>
                  <a:lnTo>
                    <a:pt x="21600" y="10800"/>
                  </a:lnTo>
                  <a:lnTo>
                    <a:pt x="18728" y="16200"/>
                  </a:lnTo>
                  <a:lnTo>
                    <a:pt x="18728" y="13500"/>
                  </a:lnTo>
                  <a:lnTo>
                    <a:pt x="15997" y="13500"/>
                  </a:lnTo>
                  <a:lnTo>
                    <a:pt x="15997" y="21600"/>
                  </a:lnTo>
                  <a:lnTo>
                    <a:pt x="5603" y="21600"/>
                  </a:lnTo>
                  <a:lnTo>
                    <a:pt x="5603" y="13500"/>
                  </a:lnTo>
                  <a:lnTo>
                    <a:pt x="2872" y="13500"/>
                  </a:lnTo>
                  <a:lnTo>
                    <a:pt x="2872" y="16200"/>
                  </a:lnTo>
                  <a:close/>
                </a:path>
              </a:pathLst>
            </a:custGeom>
            <a:solidFill>
              <a:srgbClr val="7E6BC9"/>
            </a:solidFill>
            <a:ln w="25400">
              <a:solidFill>
                <a:srgbClr val="7E6BC9"/>
              </a:solidFill>
            </a:ln>
          </p:spPr>
          <p:txBody>
            <a:bodyPr lIns="0" tIns="0" rIns="0" bIns="0" anchor="ctr"/>
            <a:lstStyle/>
            <a:p>
              <a:pPr lvl="0" algn="ctr">
                <a:defRPr>
                  <a:solidFill>
                    <a:srgbClr val="FFFFFF"/>
                  </a:solidFill>
                  <a:latin typeface="Tahoma"/>
                  <a:ea typeface="Tahoma"/>
                  <a:cs typeface="Tahoma"/>
                  <a:sym typeface="Tahoma"/>
                </a:defRPr>
              </a:pPr>
              <a:endParaRPr>
                <a:latin typeface="Calibri Light" panose="020F0302020204030204" pitchFamily="34" charset="0"/>
              </a:endParaRPr>
            </a:p>
          </p:txBody>
        </p:sp>
        <p:sp>
          <p:nvSpPr>
            <p:cNvPr id="395" name="Shape 395"/>
            <p:cNvSpPr/>
            <p:nvPr/>
          </p:nvSpPr>
          <p:spPr>
            <a:xfrm>
              <a:off x="6329947" y="3409950"/>
              <a:ext cx="1761322" cy="1085850"/>
            </a:xfrm>
            <a:prstGeom prst="roundRect">
              <a:avLst>
                <a:gd name="adj" fmla="val 16667"/>
              </a:avLst>
            </a:prstGeom>
            <a:solidFill>
              <a:srgbClr val="9CB084"/>
            </a:solidFill>
            <a:ln w="3175">
              <a:solidFill>
                <a:srgbClr val="9CB084"/>
              </a:solidFill>
            </a:ln>
            <a:effectLst>
              <a:outerShdw blurRad="38100" dist="12700" dir="5400000" rotWithShape="0">
                <a:srgbClr val="000000">
                  <a:alpha val="35000"/>
                </a:srgbClr>
              </a:outerShdw>
            </a:effectLst>
          </p:spPr>
          <p:txBody>
            <a:bodyPr lIns="0" tIns="0" rIns="0" bIns="0" anchor="ctr"/>
            <a:lstStyle/>
            <a:p>
              <a:pPr lvl="0" algn="ctr">
                <a:defRPr>
                  <a:solidFill>
                    <a:srgbClr val="FFFFFF"/>
                  </a:solidFill>
                  <a:latin typeface="Tahoma"/>
                  <a:ea typeface="Tahoma"/>
                  <a:cs typeface="Tahoma"/>
                  <a:sym typeface="Tahoma"/>
                </a:defRPr>
              </a:pPr>
              <a:endParaRPr dirty="0">
                <a:latin typeface="Calibri Light" panose="020F0302020204030204" pitchFamily="34" charset="0"/>
              </a:endParaRPr>
            </a:p>
          </p:txBody>
        </p:sp>
        <p:sp>
          <p:nvSpPr>
            <p:cNvPr id="396" name="Shape 396"/>
            <p:cNvSpPr/>
            <p:nvPr/>
          </p:nvSpPr>
          <p:spPr>
            <a:xfrm>
              <a:off x="1023966" y="3638550"/>
              <a:ext cx="1200150" cy="509814"/>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defRPr>
                  <a:latin typeface="Tahoma Negreta"/>
                  <a:ea typeface="Tahoma Negreta"/>
                  <a:cs typeface="Tahoma Negreta"/>
                  <a:sym typeface="Tahoma Negreta"/>
                </a:defRPr>
              </a:lvl1pPr>
            </a:lstStyle>
            <a:p>
              <a:pPr lvl="0" algn="ctr"/>
              <a:r>
                <a:rPr b="1" dirty="0">
                  <a:latin typeface="Calibri Light" panose="020F0302020204030204" pitchFamily="34" charset="0"/>
                </a:rPr>
                <a:t>Local </a:t>
              </a:r>
              <a:endParaRPr lang="en-US" b="1" dirty="0">
                <a:latin typeface="Calibri Light" panose="020F0302020204030204" pitchFamily="34" charset="0"/>
              </a:endParaRPr>
            </a:p>
            <a:p>
              <a:pPr lvl="0" algn="ctr"/>
              <a:r>
                <a:rPr lang="en-US" b="1" dirty="0">
                  <a:latin typeface="Calibri Light" panose="020F0302020204030204" pitchFamily="34" charset="0"/>
                </a:rPr>
                <a:t>Community </a:t>
              </a:r>
            </a:p>
            <a:p>
              <a:pPr lvl="0" algn="ctr"/>
              <a:r>
                <a:rPr lang="en-US" b="1" dirty="0">
                  <a:latin typeface="Calibri Light" panose="020F0302020204030204" pitchFamily="34" charset="0"/>
                </a:rPr>
                <a:t>College </a:t>
              </a:r>
              <a:endParaRPr b="1" dirty="0">
                <a:latin typeface="Calibri Light" panose="020F0302020204030204" pitchFamily="34" charset="0"/>
              </a:endParaRPr>
            </a:p>
          </p:txBody>
        </p:sp>
        <p:sp>
          <p:nvSpPr>
            <p:cNvPr id="397" name="Shape 397"/>
            <p:cNvSpPr/>
            <p:nvPr/>
          </p:nvSpPr>
          <p:spPr>
            <a:xfrm>
              <a:off x="6387097" y="3638550"/>
              <a:ext cx="1612624" cy="679752"/>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t">
              <a:spAutoFit/>
            </a:bodyPr>
            <a:lstStyle>
              <a:lvl1pPr algn="r">
                <a:defRPr>
                  <a:latin typeface="Tahoma Negreta"/>
                  <a:ea typeface="Tahoma Negreta"/>
                  <a:cs typeface="Tahoma Negreta"/>
                  <a:sym typeface="Tahoma Negreta"/>
                </a:defRPr>
              </a:lvl1pPr>
            </a:lstStyle>
            <a:p>
              <a:pPr algn="ctr"/>
              <a:r>
                <a:rPr lang="en-US" b="1" dirty="0">
                  <a:latin typeface="Calibri Light"/>
                </a:rPr>
                <a:t>NC Perkins </a:t>
              </a:r>
              <a:endParaRPr lang="en-US" b="1" dirty="0">
                <a:latin typeface="Calibri Light" panose="020F0302020204030204" pitchFamily="34" charset="0"/>
              </a:endParaRPr>
            </a:p>
            <a:p>
              <a:pPr lvl="0" algn="ctr"/>
              <a:r>
                <a:rPr lang="en-US" b="1" dirty="0">
                  <a:latin typeface="Calibri Light" panose="020F0302020204030204" pitchFamily="34" charset="0"/>
                </a:rPr>
                <a:t>Community </a:t>
              </a:r>
            </a:p>
            <a:p>
              <a:pPr lvl="0" algn="ctr"/>
              <a:r>
                <a:rPr lang="en-US" b="1" dirty="0">
                  <a:latin typeface="Calibri Light" panose="020F0302020204030204" pitchFamily="34" charset="0"/>
                </a:rPr>
                <a:t>College  </a:t>
              </a:r>
            </a:p>
            <a:p>
              <a:pPr lvl="0" algn="ctr"/>
              <a:r>
                <a:rPr lang="en-US" b="1" dirty="0">
                  <a:latin typeface="Calibri Light" panose="020F0302020204030204" pitchFamily="34" charset="0"/>
                </a:rPr>
                <a:t>System Office </a:t>
              </a:r>
            </a:p>
          </p:txBody>
        </p:sp>
        <p:pic>
          <p:nvPicPr>
            <p:cNvPr id="398" name="image4.pdf" descr="C:\Documents and Settings\moniecaw\Local Settings\Temporary Internet Files\Content.IE5\2TQ7QJUJ\MC900311066[1].wmf"/>
            <p:cNvPicPr/>
            <p:nvPr/>
          </p:nvPicPr>
          <p:blipFill>
            <a:blip r:embed="rId3"/>
            <a:stretch>
              <a:fillRect/>
            </a:stretch>
          </p:blipFill>
          <p:spPr>
            <a:xfrm>
              <a:off x="3711560" y="3124200"/>
              <a:ext cx="1129132" cy="971550"/>
            </a:xfrm>
            <a:prstGeom prst="rect">
              <a:avLst/>
            </a:prstGeom>
            <a:ln w="12700">
              <a:miter lim="400000"/>
            </a:ln>
          </p:spPr>
        </p:pic>
        <p:sp>
          <p:nvSpPr>
            <p:cNvPr id="399" name="Shape 399"/>
            <p:cNvSpPr/>
            <p:nvPr/>
          </p:nvSpPr>
          <p:spPr>
            <a:xfrm>
              <a:off x="3653290" y="4096435"/>
              <a:ext cx="1314450" cy="339876"/>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t">
              <a:spAutoFit/>
            </a:bodyPr>
            <a:lstStyle>
              <a:lvl1pPr algn="ctr">
                <a:defRPr>
                  <a:latin typeface="Tahoma Negreta"/>
                  <a:ea typeface="Tahoma Negreta"/>
                  <a:cs typeface="Tahoma Negreta"/>
                  <a:sym typeface="Tahoma Negreta"/>
                </a:defRPr>
              </a:lvl1pPr>
            </a:lstStyle>
            <a:p>
              <a:pPr lvl="0"/>
              <a:r>
                <a:rPr b="1" dirty="0">
                  <a:latin typeface="Calibri Light"/>
                </a:rPr>
                <a:t>Local</a:t>
              </a:r>
              <a:r>
                <a:rPr lang="en-US" b="1" dirty="0">
                  <a:latin typeface="Calibri Light"/>
                </a:rPr>
                <a:t> Perkins</a:t>
              </a:r>
              <a:r>
                <a:rPr b="1" dirty="0">
                  <a:latin typeface="Calibri Light"/>
                </a:rPr>
                <a:t> </a:t>
              </a:r>
              <a:r>
                <a:rPr lang="en-US" b="1" dirty="0">
                  <a:latin typeface="Calibri Light"/>
                </a:rPr>
                <a:t>Contact</a:t>
              </a:r>
              <a:endParaRPr b="1" dirty="0">
                <a:latin typeface="Calibri Light" panose="020F0302020204030204" pitchFamily="34" charset="0"/>
              </a:endParaRPr>
            </a:p>
          </p:txBody>
        </p:sp>
      </p:grpSp>
    </p:spTree>
    <p:extLst>
      <p:ext uri="{BB962C8B-B14F-4D97-AF65-F5344CB8AC3E}">
        <p14:creationId xmlns:p14="http://schemas.microsoft.com/office/powerpoint/2010/main" val="210745911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0560" y="1320904"/>
            <a:ext cx="7844790" cy="3421853"/>
          </a:xfrm>
        </p:spPr>
        <p:txBody>
          <a:bodyPr vert="horz" lIns="91440" tIns="45720" rIns="91440" bIns="45720" rtlCol="0" anchor="t">
            <a:normAutofit fontScale="92500"/>
          </a:bodyPr>
          <a:lstStyle/>
          <a:p>
            <a:pPr marL="174625" indent="-174625"/>
            <a:r>
              <a:rPr lang="en-US" sz="1800" dirty="0">
                <a:latin typeface="Times New Roman"/>
                <a:cs typeface="Times New Roman"/>
              </a:rPr>
              <a:t>Facilitates the implementation of the Perkins grant</a:t>
            </a:r>
          </a:p>
          <a:p>
            <a:pPr marL="174625" indent="-174625"/>
            <a:r>
              <a:rPr lang="en-US" sz="1800" dirty="0">
                <a:latin typeface="Times New Roman"/>
                <a:cs typeface="Times New Roman"/>
              </a:rPr>
              <a:t>Facilitates the Comprehensive Local Needs Assessment and facilitates participation of stakeholders </a:t>
            </a:r>
            <a:endParaRPr lang="en-US" sz="1800" dirty="0"/>
          </a:p>
          <a:p>
            <a:pPr marL="174625" indent="-174625"/>
            <a:r>
              <a:rPr lang="en-US" sz="1800" dirty="0">
                <a:latin typeface="Times New Roman"/>
                <a:cs typeface="Times New Roman"/>
              </a:rPr>
              <a:t>Completes/modifies the application</a:t>
            </a:r>
            <a:endParaRPr lang="en-US" sz="1800" dirty="0"/>
          </a:p>
          <a:p>
            <a:pPr marL="174625" indent="-174625"/>
            <a:r>
              <a:rPr lang="en-US" sz="1800" dirty="0">
                <a:latin typeface="Times New Roman"/>
                <a:cs typeface="Times New Roman"/>
              </a:rPr>
              <a:t>Completes/modifies the local plan/budget</a:t>
            </a:r>
            <a:endParaRPr lang="en-US" sz="1800" dirty="0"/>
          </a:p>
          <a:p>
            <a:pPr marL="174625" indent="-174625"/>
            <a:r>
              <a:rPr lang="en-US" sz="1800" dirty="0">
                <a:latin typeface="Times New Roman"/>
                <a:cs typeface="Times New Roman"/>
              </a:rPr>
              <a:t>Ensures college is addressing all required activities and is meeting the intent and spirit of the law and proper use of Perkins funds </a:t>
            </a:r>
          </a:p>
          <a:p>
            <a:pPr marL="174625" indent="-174625"/>
            <a:r>
              <a:rPr lang="en-US" sz="1800" dirty="0">
                <a:latin typeface="Times New Roman"/>
                <a:cs typeface="Times New Roman"/>
              </a:rPr>
              <a:t>Engages Faculty and CTE Deans in planning and implementing the local CTE plan</a:t>
            </a:r>
            <a:endParaRPr lang="en-US" sz="1800">
              <a:latin typeface="Times New Roman"/>
              <a:cs typeface="Times New Roman"/>
            </a:endParaRPr>
          </a:p>
          <a:p>
            <a:pPr marL="174625" indent="-174625"/>
            <a:r>
              <a:rPr lang="en-US" sz="1800" dirty="0">
                <a:highlight>
                  <a:srgbClr val="FFFF00"/>
                </a:highlight>
                <a:latin typeface="Times New Roman"/>
                <a:cs typeface="Times New Roman"/>
              </a:rPr>
              <a:t>Keeps required paperwork updated and submitted on a timely basis and attend Perkins trainings and webinars.</a:t>
            </a:r>
          </a:p>
          <a:p>
            <a:pPr marL="174625" indent="-174625"/>
            <a:r>
              <a:rPr lang="en-US" sz="1800" dirty="0">
                <a:latin typeface="Times New Roman"/>
                <a:cs typeface="Times New Roman"/>
              </a:rPr>
              <a:t>Ensure proper use of Perkins funds allocated to college  </a:t>
            </a:r>
            <a:endParaRPr lang="en-US" sz="1800" dirty="0"/>
          </a:p>
        </p:txBody>
      </p:sp>
      <p:sp>
        <p:nvSpPr>
          <p:cNvPr id="2" name="Title 1"/>
          <p:cNvSpPr>
            <a:spLocks noGrp="1"/>
          </p:cNvSpPr>
          <p:nvPr>
            <p:ph type="title"/>
          </p:nvPr>
        </p:nvSpPr>
        <p:spPr/>
        <p:txBody>
          <a:bodyPr/>
          <a:lstStyle/>
          <a:p>
            <a:r>
              <a:rPr lang="en-US" dirty="0"/>
              <a:t>Local College Perkins Contact responsibilities </a:t>
            </a:r>
          </a:p>
        </p:txBody>
      </p:sp>
    </p:spTree>
    <p:extLst>
      <p:ext uri="{BB962C8B-B14F-4D97-AF65-F5344CB8AC3E}">
        <p14:creationId xmlns:p14="http://schemas.microsoft.com/office/powerpoint/2010/main" val="214495238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vert="horz" lIns="91440" tIns="45720" rIns="91440" bIns="45720" rtlCol="0" anchor="t">
            <a:normAutofit/>
          </a:bodyPr>
          <a:lstStyle/>
          <a:p>
            <a:pPr marL="174625" indent="-174625"/>
            <a:r>
              <a:rPr lang="en-US" dirty="0"/>
              <a:t>Comprehensive Local Need Assessment </a:t>
            </a:r>
            <a:endParaRPr lang="en-US"/>
          </a:p>
          <a:p>
            <a:pPr marL="174625" indent="-174625"/>
            <a:r>
              <a:rPr lang="en-US" dirty="0"/>
              <a:t>Application</a:t>
            </a:r>
          </a:p>
          <a:p>
            <a:pPr marL="174625" indent="-174625"/>
            <a:r>
              <a:rPr lang="en-US" dirty="0"/>
              <a:t>Contact Information</a:t>
            </a:r>
          </a:p>
          <a:p>
            <a:pPr marL="174625" indent="-174625"/>
            <a:r>
              <a:rPr lang="en-US" dirty="0"/>
              <a:t>Allotment Acceptance</a:t>
            </a:r>
          </a:p>
          <a:p>
            <a:pPr marL="174625" indent="-174625"/>
            <a:r>
              <a:rPr lang="en-US" dirty="0"/>
              <a:t>Assurances</a:t>
            </a:r>
          </a:p>
          <a:p>
            <a:pPr marL="174625" indent="-174625"/>
            <a:r>
              <a:rPr lang="en-US" dirty="0"/>
              <a:t>Local Plan, Budget and Equipment List</a:t>
            </a:r>
          </a:p>
          <a:p>
            <a:pPr marL="174625" indent="-174625"/>
            <a:r>
              <a:rPr lang="en-US" dirty="0"/>
              <a:t>Job Descriptions and Time Verification </a:t>
            </a:r>
          </a:p>
          <a:p>
            <a:pPr marL="174625" indent="-174625"/>
            <a:r>
              <a:rPr lang="en-US" dirty="0"/>
              <a:t>Programs of Study and Local Articulation Agreement (if applicable)</a:t>
            </a:r>
          </a:p>
          <a:p>
            <a:pPr marL="174625" indent="-174625"/>
            <a:r>
              <a:rPr lang="en-US" dirty="0">
                <a:latin typeface="Times New Roman"/>
                <a:cs typeface="Times New Roman"/>
              </a:rPr>
              <a:t>Mid-Year Review and End-of-Year Review </a:t>
            </a:r>
            <a:endParaRPr lang="en-US" dirty="0"/>
          </a:p>
        </p:txBody>
      </p:sp>
      <p:sp>
        <p:nvSpPr>
          <p:cNvPr id="2" name="Title 1"/>
          <p:cNvSpPr>
            <a:spLocks noGrp="1"/>
          </p:cNvSpPr>
          <p:nvPr>
            <p:ph type="title"/>
          </p:nvPr>
        </p:nvSpPr>
        <p:spPr/>
        <p:txBody>
          <a:bodyPr/>
          <a:lstStyle/>
          <a:p>
            <a:r>
              <a:rPr lang="en-US" dirty="0"/>
              <a:t>Required Paperwork</a:t>
            </a:r>
          </a:p>
        </p:txBody>
      </p:sp>
    </p:spTree>
    <p:extLst>
      <p:ext uri="{BB962C8B-B14F-4D97-AF65-F5344CB8AC3E}">
        <p14:creationId xmlns:p14="http://schemas.microsoft.com/office/powerpoint/2010/main" val="249793245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Shape 98"/>
          <p:cNvSpPr>
            <a:spLocks noGrp="1"/>
          </p:cNvSpPr>
          <p:nvPr>
            <p:ph type="ctrTitle"/>
          </p:nvPr>
        </p:nvSpPr>
        <p:spPr/>
        <p:txBody>
          <a:bodyPr/>
          <a:lstStyle/>
          <a:p>
            <a:pPr lvl="0"/>
            <a:r>
              <a:rPr lang="en-US" dirty="0"/>
              <a:t>Perkins</a:t>
            </a:r>
            <a:br>
              <a:rPr lang="en-US" dirty="0"/>
            </a:br>
            <a:r>
              <a:rPr lang="en-US" dirty="0"/>
              <a:t>Helpful Resources</a:t>
            </a:r>
          </a:p>
        </p:txBody>
      </p:sp>
      <p:pic>
        <p:nvPicPr>
          <p:cNvPr id="4" name="Picture 3">
            <a:extLst>
              <a:ext uri="{FF2B5EF4-FFF2-40B4-BE49-F238E27FC236}">
                <a16:creationId xmlns:a16="http://schemas.microsoft.com/office/drawing/2014/main" id="{AAA89D15-3206-3348-B3CE-37607F6D6C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800" y="3999251"/>
            <a:ext cx="3191728" cy="1005050"/>
          </a:xfrm>
          <a:prstGeom prst="rect">
            <a:avLst/>
          </a:prstGeom>
        </p:spPr>
      </p:pic>
    </p:spTree>
    <p:extLst>
      <p:ext uri="{BB962C8B-B14F-4D97-AF65-F5344CB8AC3E}">
        <p14:creationId xmlns:p14="http://schemas.microsoft.com/office/powerpoint/2010/main" val="183967410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4CB7BF-41E1-D849-BA79-E3133754B914}"/>
              </a:ext>
            </a:extLst>
          </p:cNvPr>
          <p:cNvSpPr>
            <a:spLocks noGrp="1"/>
          </p:cNvSpPr>
          <p:nvPr>
            <p:ph type="title"/>
          </p:nvPr>
        </p:nvSpPr>
        <p:spPr/>
        <p:txBody>
          <a:bodyPr/>
          <a:lstStyle/>
          <a:p>
            <a:r>
              <a:rPr lang="en-US" dirty="0">
                <a:hlinkClick r:id="rId3"/>
              </a:rPr>
              <a:t>www.NCperkins.org</a:t>
            </a:r>
            <a:r>
              <a:rPr lang="en-US" dirty="0"/>
              <a:t>  </a:t>
            </a:r>
            <a:r>
              <a:rPr lang="en-US" dirty="0">
                <a:highlight>
                  <a:srgbClr val="FFFF00"/>
                </a:highlight>
              </a:rPr>
              <a:t>website</a:t>
            </a:r>
            <a:br>
              <a:rPr lang="en-US" dirty="0">
                <a:highlight>
                  <a:srgbClr val="FFFF00"/>
                </a:highlight>
              </a:rPr>
            </a:br>
            <a:endParaRPr lang="en-US" dirty="0"/>
          </a:p>
        </p:txBody>
      </p:sp>
      <p:pic>
        <p:nvPicPr>
          <p:cNvPr id="5" name="Picture 4" descr="A screenshot of a social media post&#10;&#10;Description automatically generated">
            <a:extLst>
              <a:ext uri="{FF2B5EF4-FFF2-40B4-BE49-F238E27FC236}">
                <a16:creationId xmlns:a16="http://schemas.microsoft.com/office/drawing/2014/main" id="{8DFCC128-7925-4B4E-9259-3276796B07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0872" y="714538"/>
            <a:ext cx="5494262" cy="4428962"/>
          </a:xfrm>
          <a:prstGeom prst="rect">
            <a:avLst/>
          </a:prstGeom>
        </p:spPr>
      </p:pic>
    </p:spTree>
    <p:extLst>
      <p:ext uri="{BB962C8B-B14F-4D97-AF65-F5344CB8AC3E}">
        <p14:creationId xmlns:p14="http://schemas.microsoft.com/office/powerpoint/2010/main" val="397258833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 food&#10;&#10;Description automatically generated">
            <a:extLst>
              <a:ext uri="{FF2B5EF4-FFF2-40B4-BE49-F238E27FC236}">
                <a16:creationId xmlns:a16="http://schemas.microsoft.com/office/drawing/2014/main" id="{9533A81B-850F-104C-801A-446E60A13C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9693" y="212942"/>
            <a:ext cx="3439431" cy="4822521"/>
          </a:xfrm>
          <a:prstGeom prst="rect">
            <a:avLst/>
          </a:prstGeom>
        </p:spPr>
      </p:pic>
      <p:sp>
        <p:nvSpPr>
          <p:cNvPr id="6" name="Rectangle 5">
            <a:extLst>
              <a:ext uri="{FF2B5EF4-FFF2-40B4-BE49-F238E27FC236}">
                <a16:creationId xmlns:a16="http://schemas.microsoft.com/office/drawing/2014/main" id="{97E225C2-979F-6E49-A0ED-8831EB3D975A}"/>
              </a:ext>
            </a:extLst>
          </p:cNvPr>
          <p:cNvSpPr/>
          <p:nvPr/>
        </p:nvSpPr>
        <p:spPr>
          <a:xfrm>
            <a:off x="2737823" y="108037"/>
            <a:ext cx="3514121" cy="492742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616C061-57C7-4AB9-94AD-C9AECEBBEDAD}"/>
              </a:ext>
            </a:extLst>
          </p:cNvPr>
          <p:cNvSpPr txBox="1"/>
          <p:nvPr/>
        </p:nvSpPr>
        <p:spPr>
          <a:xfrm>
            <a:off x="3089997" y="3960235"/>
            <a:ext cx="2743200" cy="52322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b="1" dirty="0"/>
              <a:t>2022-2023</a:t>
            </a:r>
            <a:endParaRPr lang="en-US" sz="2800" b="1" dirty="0">
              <a:cs typeface="Calibri"/>
            </a:endParaRPr>
          </a:p>
        </p:txBody>
      </p:sp>
    </p:spTree>
    <p:extLst>
      <p:ext uri="{BB962C8B-B14F-4D97-AF65-F5344CB8AC3E}">
        <p14:creationId xmlns:p14="http://schemas.microsoft.com/office/powerpoint/2010/main" val="370407993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Shape 100"/>
          <p:cNvSpPr>
            <a:spLocks noGrp="1"/>
          </p:cNvSpPr>
          <p:nvPr>
            <p:ph type="title"/>
          </p:nvPr>
        </p:nvSpPr>
        <p:spPr>
          <a:xfrm>
            <a:off x="570271" y="1736986"/>
            <a:ext cx="2778532" cy="742950"/>
          </a:xfrm>
          <a:prstGeom prst="rect">
            <a:avLst/>
          </a:prstGeom>
        </p:spPr>
        <p:txBody>
          <a:bodyPr>
            <a:normAutofit fontScale="90000"/>
          </a:bodyPr>
          <a:lstStyle/>
          <a:p>
            <a:pPr algn="ctr" defTabSz="624047">
              <a:defRPr sz="1800">
                <a:solidFill>
                  <a:srgbClr val="000000"/>
                </a:solidFill>
              </a:defRPr>
            </a:pPr>
            <a:r>
              <a:rPr sz="2450" dirty="0">
                <a:solidFill>
                  <a:srgbClr val="514843"/>
                </a:solidFill>
              </a:rPr>
              <a:t>The </a:t>
            </a:r>
            <a:r>
              <a:rPr lang="en-US" sz="2450" dirty="0">
                <a:solidFill>
                  <a:srgbClr val="514843"/>
                </a:solidFill>
              </a:rPr>
              <a:t>Blue Book</a:t>
            </a:r>
            <a:br>
              <a:rPr sz="2450" dirty="0"/>
            </a:br>
            <a:r>
              <a:rPr sz="2450" dirty="0">
                <a:solidFill>
                  <a:srgbClr val="514843"/>
                </a:solidFill>
              </a:rPr>
              <a:t>The </a:t>
            </a:r>
            <a:r>
              <a:rPr lang="en-US" sz="2450" dirty="0">
                <a:solidFill>
                  <a:srgbClr val="514843"/>
                </a:solidFill>
              </a:rPr>
              <a:t>CTE/Perkins V </a:t>
            </a:r>
            <a:r>
              <a:rPr sz="2450" dirty="0">
                <a:solidFill>
                  <a:srgbClr val="514843"/>
                </a:solidFill>
              </a:rPr>
              <a:t>Bible</a:t>
            </a:r>
          </a:p>
        </p:txBody>
      </p:sp>
      <p:pic>
        <p:nvPicPr>
          <p:cNvPr id="4" name="Picture 3">
            <a:extLst>
              <a:ext uri="{FF2B5EF4-FFF2-40B4-BE49-F238E27FC236}">
                <a16:creationId xmlns:a16="http://schemas.microsoft.com/office/drawing/2014/main" id="{2303FDEB-1422-6646-8B17-89C0F4AC9A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3154" y="294968"/>
            <a:ext cx="3553492" cy="4617850"/>
          </a:xfrm>
          <a:prstGeom prst="rect">
            <a:avLst/>
          </a:prstGeom>
        </p:spPr>
      </p:pic>
    </p:spTree>
    <p:extLst>
      <p:ext uri="{BB962C8B-B14F-4D97-AF65-F5344CB8AC3E}">
        <p14:creationId xmlns:p14="http://schemas.microsoft.com/office/powerpoint/2010/main" val="25996382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Shape 103"/>
          <p:cNvSpPr>
            <a:spLocks noGrp="1"/>
          </p:cNvSpPr>
          <p:nvPr>
            <p:ph type="title"/>
          </p:nvPr>
        </p:nvSpPr>
        <p:spPr>
          <a:xfrm>
            <a:off x="629841" y="740162"/>
            <a:ext cx="3604311" cy="2008613"/>
          </a:xfrm>
        </p:spPr>
        <p:txBody>
          <a:bodyPr anchor="b">
            <a:normAutofit/>
          </a:bodyPr>
          <a:lstStyle>
            <a:lvl1pPr algn="ctr" defTabSz="749770">
              <a:defRPr sz="2952"/>
            </a:lvl1pPr>
          </a:lstStyle>
          <a:p>
            <a:pPr>
              <a:defRPr sz="1800">
                <a:solidFill>
                  <a:srgbClr val="000000"/>
                </a:solidFill>
              </a:defRPr>
            </a:pPr>
            <a:r>
              <a:rPr lang="en-US" sz="1200" dirty="0"/>
              <a:t> </a:t>
            </a:r>
            <a:r>
              <a:rPr lang="en-US" sz="3200" dirty="0"/>
              <a:t>The Administrators Handbook on EDGAR</a:t>
            </a:r>
            <a:br>
              <a:rPr lang="en-US" sz="3200" dirty="0"/>
            </a:br>
            <a:r>
              <a:rPr lang="en-US" sz="1200" dirty="0"/>
              <a:t> 5</a:t>
            </a:r>
            <a:r>
              <a:rPr lang="en-US" sz="1200" baseline="30000" dirty="0"/>
              <a:t>th</a:t>
            </a:r>
            <a:r>
              <a:rPr lang="en-US" sz="1200" dirty="0"/>
              <a:t> Edition </a:t>
            </a:r>
            <a:br>
              <a:rPr lang="en-US" sz="1200" dirty="0"/>
            </a:br>
            <a:br>
              <a:rPr lang="en-US" sz="1200" dirty="0"/>
            </a:br>
            <a:r>
              <a:rPr lang="en-US" sz="1200" dirty="0"/>
              <a:t>Brustein &amp; </a:t>
            </a:r>
            <a:r>
              <a:rPr lang="en-US" sz="1200" dirty="0" err="1"/>
              <a:t>Manasevit</a:t>
            </a:r>
            <a:r>
              <a:rPr lang="en-US" sz="1200" dirty="0"/>
              <a:t>, PLLC compiled this book</a:t>
            </a:r>
            <a:endParaRPr lang="en-US">
              <a:ln w="0">
                <a:solidFill>
                  <a:srgbClr val="5B9BD5"/>
                </a:solidFill>
              </a:ln>
              <a:cs typeface="Calibri Light"/>
            </a:endParaRPr>
          </a:p>
        </p:txBody>
      </p:sp>
      <p:pic>
        <p:nvPicPr>
          <p:cNvPr id="2" name="Picture 2">
            <a:extLst>
              <a:ext uri="{FF2B5EF4-FFF2-40B4-BE49-F238E27FC236}">
                <a16:creationId xmlns:a16="http://schemas.microsoft.com/office/drawing/2014/main" id="{408E78C6-8104-43A2-95B0-0A03769F4038}"/>
              </a:ext>
            </a:extLst>
          </p:cNvPr>
          <p:cNvPicPr>
            <a:picLocks noChangeAspect="1"/>
          </p:cNvPicPr>
          <p:nvPr/>
        </p:nvPicPr>
        <p:blipFill>
          <a:blip r:embed="rId3"/>
          <a:stretch>
            <a:fillRect/>
          </a:stretch>
        </p:blipFill>
        <p:spPr>
          <a:xfrm>
            <a:off x="4905398" y="740573"/>
            <a:ext cx="2593136" cy="3655219"/>
          </a:xfrm>
          <a:prstGeom prst="rect">
            <a:avLst/>
          </a:prstGeom>
          <a:noFill/>
        </p:spPr>
      </p:pic>
    </p:spTree>
    <p:extLst>
      <p:ext uri="{BB962C8B-B14F-4D97-AF65-F5344CB8AC3E}">
        <p14:creationId xmlns:p14="http://schemas.microsoft.com/office/powerpoint/2010/main" val="2022107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hape 109"/>
          <p:cNvSpPr>
            <a:spLocks noGrp="1"/>
          </p:cNvSpPr>
          <p:nvPr>
            <p:ph idx="1"/>
          </p:nvPr>
        </p:nvSpPr>
        <p:spPr/>
        <p:txBody>
          <a:bodyPr vert="horz" lIns="91440" tIns="45720" rIns="91440" bIns="45720" rtlCol="0" anchor="t">
            <a:normAutofit/>
          </a:bodyPr>
          <a:lstStyle/>
          <a:p>
            <a:pPr marL="174625" lvl="0" indent="-174625">
              <a:spcBef>
                <a:spcPts val="400"/>
              </a:spcBef>
              <a:spcAft>
                <a:spcPts val="1500"/>
              </a:spcAft>
            </a:pPr>
            <a:r>
              <a:rPr lang="en-US" dirty="0"/>
              <a:t>State CTE Plan</a:t>
            </a:r>
            <a:endParaRPr lang="en-US"/>
          </a:p>
          <a:p>
            <a:pPr marL="174625" indent="-174625">
              <a:spcBef>
                <a:spcPts val="400"/>
              </a:spcBef>
              <a:spcAft>
                <a:spcPts val="1500"/>
              </a:spcAft>
            </a:pPr>
            <a:r>
              <a:rPr lang="en-US" dirty="0">
                <a:latin typeface="Times New Roman"/>
                <a:cs typeface="Times New Roman"/>
              </a:rPr>
              <a:t>Partner in CLNA </a:t>
            </a:r>
            <a:endParaRPr lang="en-US" dirty="0">
              <a:cs typeface="Times New Roman"/>
            </a:endParaRPr>
          </a:p>
          <a:p>
            <a:pPr marL="174625" indent="-174625">
              <a:spcBef>
                <a:spcPts val="400"/>
              </a:spcBef>
              <a:spcAft>
                <a:spcPts val="1500"/>
              </a:spcAft>
            </a:pPr>
            <a:r>
              <a:rPr lang="en-US" dirty="0">
                <a:latin typeface="Times New Roman"/>
                <a:cs typeface="Times New Roman"/>
              </a:rPr>
              <a:t>Local College CTE Plan</a:t>
            </a:r>
            <a:endParaRPr lang="en-US" dirty="0"/>
          </a:p>
          <a:p>
            <a:pPr marL="174625" lvl="0" indent="-174625">
              <a:spcBef>
                <a:spcPts val="400"/>
              </a:spcBef>
              <a:spcAft>
                <a:spcPts val="1500"/>
              </a:spcAft>
            </a:pPr>
            <a:r>
              <a:rPr lang="en-US" dirty="0"/>
              <a:t>WIOA infrastructure funding</a:t>
            </a:r>
          </a:p>
          <a:p>
            <a:pPr marL="174625" lvl="0" indent="-174625">
              <a:spcBef>
                <a:spcPts val="400"/>
              </a:spcBef>
              <a:spcAft>
                <a:spcPts val="1500"/>
              </a:spcAft>
            </a:pPr>
            <a:r>
              <a:rPr lang="en-US" dirty="0"/>
              <a:t>How is Perkins written into WIOA?</a:t>
            </a:r>
          </a:p>
        </p:txBody>
      </p:sp>
      <p:sp>
        <p:nvSpPr>
          <p:cNvPr id="108" name="Shape 108"/>
          <p:cNvSpPr>
            <a:spLocks noGrp="1"/>
          </p:cNvSpPr>
          <p:nvPr>
            <p:ph type="title"/>
          </p:nvPr>
        </p:nvSpPr>
        <p:spPr/>
        <p:txBody>
          <a:bodyPr/>
          <a:lstStyle/>
          <a:p>
            <a:pPr lvl="0"/>
            <a:r>
              <a:rPr lang="en-US" dirty="0"/>
              <a:t>WIOA Collaboration</a:t>
            </a:r>
          </a:p>
        </p:txBody>
      </p:sp>
    </p:spTree>
    <p:extLst>
      <p:ext uri="{BB962C8B-B14F-4D97-AF65-F5344CB8AC3E}">
        <p14:creationId xmlns:p14="http://schemas.microsoft.com/office/powerpoint/2010/main" val="203790588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Logo&#10;&#10;Description automatically generated">
            <a:extLst>
              <a:ext uri="{FF2B5EF4-FFF2-40B4-BE49-F238E27FC236}">
                <a16:creationId xmlns:a16="http://schemas.microsoft.com/office/drawing/2014/main" id="{F9FE05D9-F502-49D3-84E3-37FEA72FB2C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186" y="62808"/>
            <a:ext cx="2839169" cy="1121527"/>
          </a:xfrm>
        </p:spPr>
      </p:pic>
      <p:sp>
        <p:nvSpPr>
          <p:cNvPr id="4" name="AutoShape 2" descr="WELCOME TO NC-NET">
            <a:extLst>
              <a:ext uri="{FF2B5EF4-FFF2-40B4-BE49-F238E27FC236}">
                <a16:creationId xmlns:a16="http://schemas.microsoft.com/office/drawing/2014/main" id="{AD0F452F-E9E4-49D4-B613-E627382CC439}"/>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a:extLst>
              <a:ext uri="{FF2B5EF4-FFF2-40B4-BE49-F238E27FC236}">
                <a16:creationId xmlns:a16="http://schemas.microsoft.com/office/drawing/2014/main" id="{662986B9-EC16-4E19-B8BA-9F24D20932FA}"/>
              </a:ext>
            </a:extLst>
          </p:cNvPr>
          <p:cNvPicPr>
            <a:picLocks noChangeAspect="1"/>
          </p:cNvPicPr>
          <p:nvPr/>
        </p:nvPicPr>
        <p:blipFill>
          <a:blip r:embed="rId3"/>
          <a:stretch>
            <a:fillRect/>
          </a:stretch>
        </p:blipFill>
        <p:spPr>
          <a:xfrm>
            <a:off x="168215" y="1773048"/>
            <a:ext cx="8807570" cy="2419383"/>
          </a:xfrm>
          <a:prstGeom prst="rect">
            <a:avLst/>
          </a:prstGeom>
        </p:spPr>
      </p:pic>
    </p:spTree>
    <p:extLst>
      <p:ext uri="{BB962C8B-B14F-4D97-AF65-F5344CB8AC3E}">
        <p14:creationId xmlns:p14="http://schemas.microsoft.com/office/powerpoint/2010/main" val="331442566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Shape 112"/>
          <p:cNvSpPr>
            <a:spLocks noGrp="1"/>
          </p:cNvSpPr>
          <p:nvPr>
            <p:ph idx="1"/>
          </p:nvPr>
        </p:nvSpPr>
        <p:spPr/>
        <p:txBody>
          <a:bodyPr>
            <a:noAutofit/>
          </a:bodyPr>
          <a:lstStyle/>
          <a:p>
            <a:pPr marL="0" indent="0">
              <a:buNone/>
            </a:pPr>
            <a:r>
              <a:rPr lang="en-US" sz="1800" dirty="0"/>
              <a:t>Perkins Career Resource Network (PCRN)</a:t>
            </a:r>
          </a:p>
          <a:p>
            <a:pPr lvl="0"/>
            <a:r>
              <a:rPr lang="en-US" sz="1800" dirty="0"/>
              <a:t>PCRN is a collection of on-line resources for Perkins accountability, program administration, and grant management. The site is maintained by OCTAE Division of Academic and Technical Education (DATE).</a:t>
            </a:r>
          </a:p>
          <a:p>
            <a:pPr lvl="0"/>
            <a:r>
              <a:rPr lang="en-US" sz="1800" dirty="0">
                <a:hlinkClick r:id="rId3"/>
              </a:rPr>
              <a:t>http://cte.ed.gov</a:t>
            </a:r>
            <a:r>
              <a:rPr lang="en-US" sz="1800" dirty="0"/>
              <a:t>	</a:t>
            </a:r>
          </a:p>
          <a:p>
            <a:pPr lvl="0"/>
            <a:r>
              <a:rPr lang="en-US" sz="1800" dirty="0"/>
              <a:t>Resources organized by:</a:t>
            </a:r>
          </a:p>
          <a:p>
            <a:pPr lvl="1"/>
            <a:r>
              <a:rPr lang="en-US" sz="1500" dirty="0"/>
              <a:t>Legislation &amp; Policy Guidance</a:t>
            </a:r>
          </a:p>
          <a:p>
            <a:pPr lvl="1"/>
            <a:r>
              <a:rPr lang="en-US" sz="1500" dirty="0"/>
              <a:t>State Formula Grants</a:t>
            </a:r>
          </a:p>
          <a:p>
            <a:pPr lvl="1"/>
            <a:r>
              <a:rPr lang="en-US" sz="1500" dirty="0"/>
              <a:t>Accountability</a:t>
            </a:r>
          </a:p>
          <a:p>
            <a:pPr lvl="1"/>
            <a:r>
              <a:rPr lang="en-US" sz="1500" dirty="0"/>
              <a:t>Discretionary Programs</a:t>
            </a:r>
          </a:p>
          <a:p>
            <a:pPr lvl="1"/>
            <a:r>
              <a:rPr lang="en-US" sz="1500" dirty="0"/>
              <a:t>National Initiatives</a:t>
            </a:r>
          </a:p>
        </p:txBody>
      </p:sp>
      <p:sp>
        <p:nvSpPr>
          <p:cNvPr id="111" name="Shape 111"/>
          <p:cNvSpPr>
            <a:spLocks noGrp="1"/>
          </p:cNvSpPr>
          <p:nvPr>
            <p:ph type="title"/>
          </p:nvPr>
        </p:nvSpPr>
        <p:spPr/>
        <p:txBody>
          <a:bodyPr>
            <a:normAutofit/>
          </a:bodyPr>
          <a:lstStyle>
            <a:lvl1pPr>
              <a:defRPr sz="3200"/>
            </a:lvl1pPr>
          </a:lstStyle>
          <a:p>
            <a:r>
              <a:rPr lang="en-US" sz="3000" dirty="0"/>
              <a:t>Additional helpful resources</a:t>
            </a:r>
          </a:p>
        </p:txBody>
      </p:sp>
    </p:spTree>
    <p:extLst>
      <p:ext uri="{BB962C8B-B14F-4D97-AF65-F5344CB8AC3E}">
        <p14:creationId xmlns:p14="http://schemas.microsoft.com/office/powerpoint/2010/main" val="171499652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hape 170"/>
          <p:cNvSpPr>
            <a:spLocks noGrp="1"/>
          </p:cNvSpPr>
          <p:nvPr>
            <p:ph idx="1"/>
          </p:nvPr>
        </p:nvSpPr>
        <p:spPr/>
        <p:txBody>
          <a:bodyPr vert="horz" lIns="91440" tIns="45720" rIns="91440" bIns="45720" rtlCol="0" anchor="t">
            <a:normAutofit fontScale="92500" lnSpcReduction="10000"/>
          </a:bodyPr>
          <a:lstStyle/>
          <a:p>
            <a:pPr marL="0" indent="0">
              <a:buNone/>
            </a:pPr>
            <a:r>
              <a:rPr lang="en-US" b="1" dirty="0">
                <a:latin typeface="Times New Roman"/>
                <a:cs typeface="Times New Roman"/>
              </a:rPr>
              <a:t>Administrative Requirements 2 CFR 200 Subpart D</a:t>
            </a:r>
            <a:endParaRPr lang="en-US" b="1" dirty="0"/>
          </a:p>
          <a:p>
            <a:pPr marL="174625" indent="-174625"/>
            <a:r>
              <a:rPr lang="en-US" dirty="0">
                <a:latin typeface="Times New Roman"/>
                <a:cs typeface="Times New Roman"/>
              </a:rPr>
              <a:t>Financial Management  §200.302</a:t>
            </a:r>
            <a:endParaRPr lang="en-US" dirty="0"/>
          </a:p>
          <a:p>
            <a:pPr marL="174625" indent="-174625"/>
            <a:r>
              <a:rPr lang="en-US" dirty="0">
                <a:latin typeface="Times New Roman"/>
                <a:cs typeface="Times New Roman"/>
              </a:rPr>
              <a:t>Equipment Management Procedures §200.313</a:t>
            </a:r>
          </a:p>
          <a:p>
            <a:pPr marL="174625" indent="-174625"/>
            <a:r>
              <a:rPr lang="en-US" dirty="0">
                <a:latin typeface="Times New Roman"/>
                <a:cs typeface="Times New Roman"/>
              </a:rPr>
              <a:t>Procurement Procedures §200.317-200.327</a:t>
            </a:r>
            <a:endParaRPr lang="en-US" dirty="0"/>
          </a:p>
          <a:p>
            <a:pPr marL="343535" lvl="1" indent="-151130"/>
            <a:r>
              <a:rPr lang="en-US" dirty="0">
                <a:latin typeface="Times New Roman"/>
                <a:cs typeface="Times New Roman"/>
              </a:rPr>
              <a:t>Conflicts of Interest Policy §200.318</a:t>
            </a:r>
          </a:p>
          <a:p>
            <a:pPr marL="0" indent="0">
              <a:buNone/>
            </a:pPr>
            <a:endParaRPr lang="en-US" b="1" dirty="0">
              <a:latin typeface="Times New Roman"/>
              <a:cs typeface="Times New Roman"/>
            </a:endParaRPr>
          </a:p>
          <a:p>
            <a:pPr marL="0" indent="0">
              <a:buNone/>
            </a:pPr>
            <a:r>
              <a:rPr lang="en-US" b="1" dirty="0">
                <a:latin typeface="Times New Roman"/>
                <a:cs typeface="Times New Roman"/>
              </a:rPr>
              <a:t>Cost Principles 2 CFR 200 Subpart E</a:t>
            </a:r>
            <a:endParaRPr lang="en-US" b="1" dirty="0">
              <a:cs typeface="Times New Roman"/>
            </a:endParaRPr>
          </a:p>
          <a:p>
            <a:pPr marL="174625" indent="-174625"/>
            <a:r>
              <a:rPr lang="en-US" dirty="0">
                <a:latin typeface="Times New Roman"/>
                <a:cs typeface="Times New Roman"/>
              </a:rPr>
              <a:t>Selected Items of Cost §200.420-200.476</a:t>
            </a:r>
            <a:endParaRPr lang="en-US" dirty="0"/>
          </a:p>
          <a:p>
            <a:pPr marL="174625" indent="-174625"/>
            <a:r>
              <a:rPr lang="en-US" dirty="0">
                <a:latin typeface="Times New Roman"/>
                <a:cs typeface="Times New Roman"/>
              </a:rPr>
              <a:t>Compensation of Employees §200.430-200.431</a:t>
            </a:r>
            <a:endParaRPr lang="en-US" dirty="0"/>
          </a:p>
          <a:p>
            <a:pPr marL="343535" lvl="1" indent="-151130"/>
            <a:r>
              <a:rPr lang="en-US" dirty="0">
                <a:latin typeface="Times New Roman"/>
                <a:cs typeface="Times New Roman"/>
              </a:rPr>
              <a:t>Time &amp; Effort §200.430(i)</a:t>
            </a:r>
          </a:p>
          <a:p>
            <a:pPr marL="174625" lvl="0" indent="-174625"/>
            <a:r>
              <a:rPr lang="en-US" dirty="0">
                <a:latin typeface="Times New Roman"/>
                <a:cs typeface="Times New Roman"/>
              </a:rPr>
              <a:t>Travel Policy §200.475</a:t>
            </a:r>
          </a:p>
        </p:txBody>
      </p:sp>
      <p:sp>
        <p:nvSpPr>
          <p:cNvPr id="169" name="Shape 169"/>
          <p:cNvSpPr>
            <a:spLocks noGrp="1"/>
          </p:cNvSpPr>
          <p:nvPr>
            <p:ph type="title"/>
          </p:nvPr>
        </p:nvSpPr>
        <p:spPr/>
        <p:txBody>
          <a:bodyPr/>
          <a:lstStyle/>
          <a:p>
            <a:r>
              <a:rPr lang="en-US" dirty="0"/>
              <a:t>Uniform Grant Guidance (EDGAR) </a:t>
            </a:r>
            <a:endParaRPr lang="en-US" dirty="0">
              <a:ln w="0">
                <a:solidFill>
                  <a:srgbClr val="5B9BD5"/>
                </a:solidFill>
              </a:ln>
              <a:cs typeface="Calibri Light"/>
            </a:endParaRPr>
          </a:p>
        </p:txBody>
      </p:sp>
    </p:spTree>
    <p:extLst>
      <p:ext uri="{BB962C8B-B14F-4D97-AF65-F5344CB8AC3E}">
        <p14:creationId xmlns:p14="http://schemas.microsoft.com/office/powerpoint/2010/main" val="198085783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 name="Shape 465"/>
          <p:cNvSpPr>
            <a:spLocks noGrp="1"/>
          </p:cNvSpPr>
          <p:nvPr>
            <p:ph idx="1"/>
          </p:nvPr>
        </p:nvSpPr>
        <p:spPr/>
        <p:txBody>
          <a:bodyPr/>
          <a:lstStyle/>
          <a:p>
            <a:pPr lvl="0"/>
            <a:r>
              <a:rPr lang="en-US"/>
              <a:t>Every sub-award must be clearly identified</a:t>
            </a:r>
          </a:p>
          <a:p>
            <a:pPr lvl="1"/>
            <a:r>
              <a:rPr lang="en-US"/>
              <a:t>Federal Award Identification</a:t>
            </a:r>
          </a:p>
          <a:p>
            <a:pPr lvl="1"/>
            <a:r>
              <a:rPr lang="en-US"/>
              <a:t>CFDA title and number</a:t>
            </a:r>
          </a:p>
          <a:p>
            <a:pPr lvl="1"/>
            <a:r>
              <a:rPr lang="en-US"/>
              <a:t>Federal award ID</a:t>
            </a:r>
          </a:p>
          <a:p>
            <a:pPr lvl="1"/>
            <a:r>
              <a:rPr lang="en-US"/>
              <a:t>Federal award date</a:t>
            </a:r>
          </a:p>
          <a:p>
            <a:pPr lvl="1"/>
            <a:r>
              <a:rPr lang="en-US"/>
              <a:t>Performance start/end dates</a:t>
            </a:r>
          </a:p>
          <a:p>
            <a:pPr lvl="1"/>
            <a:r>
              <a:rPr lang="en-US"/>
              <a:t>Amount</a:t>
            </a:r>
          </a:p>
          <a:p>
            <a:pPr lvl="1"/>
            <a:r>
              <a:rPr lang="en-US"/>
              <a:t>Awarding agency</a:t>
            </a:r>
          </a:p>
          <a:p>
            <a:pPr lvl="1"/>
            <a:r>
              <a:rPr lang="en-US"/>
              <a:t>Indirect cost rate</a:t>
            </a:r>
          </a:p>
          <a:p>
            <a:pPr lvl="0"/>
            <a:r>
              <a:rPr lang="en-US"/>
              <a:t>All requirements of the pass-through agency for compliance, financial or performance purposes</a:t>
            </a:r>
            <a:endParaRPr lang="en-US" dirty="0"/>
          </a:p>
        </p:txBody>
      </p:sp>
      <p:sp>
        <p:nvSpPr>
          <p:cNvPr id="464" name="Shape 464"/>
          <p:cNvSpPr>
            <a:spLocks noGrp="1"/>
          </p:cNvSpPr>
          <p:nvPr>
            <p:ph type="title"/>
          </p:nvPr>
        </p:nvSpPr>
        <p:spPr/>
        <p:txBody>
          <a:bodyPr/>
          <a:lstStyle/>
          <a:p>
            <a:r>
              <a:rPr lang="en-US" b="0" dirty="0">
                <a:latin typeface="Times New Roman"/>
                <a:cs typeface="Times New Roman"/>
              </a:rPr>
              <a:t>§</a:t>
            </a:r>
            <a:r>
              <a:rPr lang="en-US" dirty="0"/>
              <a:t>200.331 - Award Information</a:t>
            </a:r>
          </a:p>
        </p:txBody>
      </p:sp>
    </p:spTree>
    <p:extLst>
      <p:ext uri="{BB962C8B-B14F-4D97-AF65-F5344CB8AC3E}">
        <p14:creationId xmlns:p14="http://schemas.microsoft.com/office/powerpoint/2010/main" val="95121159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 name="Shape 476"/>
          <p:cNvSpPr>
            <a:spLocks noGrp="1"/>
          </p:cNvSpPr>
          <p:nvPr>
            <p:ph type="title"/>
          </p:nvPr>
        </p:nvSpPr>
        <p:spPr/>
        <p:txBody>
          <a:bodyPr/>
          <a:lstStyle/>
          <a:p>
            <a:r>
              <a:rPr lang="en-US" dirty="0"/>
              <a:t>34 CFR 76.707   Obligation Dates</a:t>
            </a:r>
          </a:p>
        </p:txBody>
      </p:sp>
      <p:graphicFrame>
        <p:nvGraphicFramePr>
          <p:cNvPr id="477" name="Table 477"/>
          <p:cNvGraphicFramePr/>
          <p:nvPr/>
        </p:nvGraphicFramePr>
        <p:xfrm>
          <a:off x="1543050" y="1371600"/>
          <a:ext cx="5943600" cy="3158768"/>
        </p:xfrm>
        <a:graphic>
          <a:graphicData uri="http://schemas.openxmlformats.org/drawingml/2006/table">
            <a:tbl>
              <a:tblPr firstRow="1" bandRow="1"/>
              <a:tblGrid>
                <a:gridCol w="2971800">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tblGrid>
              <a:tr h="408215">
                <a:tc>
                  <a:txBody>
                    <a:bodyPr/>
                    <a:lstStyle/>
                    <a:p>
                      <a:pPr lvl="0" algn="l">
                        <a:defRPr sz="1800" b="0" i="0">
                          <a:solidFill>
                            <a:srgbClr val="000000"/>
                          </a:solidFill>
                        </a:defRPr>
                      </a:pPr>
                      <a:r>
                        <a:rPr sz="1500" dirty="0">
                          <a:solidFill>
                            <a:srgbClr val="FFFFFF"/>
                          </a:solidFill>
                          <a:latin typeface="Calibri Light" panose="020F0302020204030204" pitchFamily="34" charset="0"/>
                          <a:ea typeface="Arial"/>
                          <a:cs typeface="Arial"/>
                          <a:sym typeface="Arial"/>
                        </a:rPr>
                        <a:t>If acquisition is for….</a:t>
                      </a:r>
                    </a:p>
                  </a:txBody>
                  <a:tcPr marL="25718" marR="25718" marT="25718" marB="25718" horzOverflow="overflow">
                    <a:lnL w="12700">
                      <a:miter lim="400000"/>
                    </a:lnL>
                    <a:lnR w="12700">
                      <a:miter lim="400000"/>
                    </a:lnR>
                    <a:lnT w="12700">
                      <a:miter lim="400000"/>
                    </a:lnT>
                    <a:solidFill>
                      <a:srgbClr val="4F81BD"/>
                    </a:solidFill>
                  </a:tcPr>
                </a:tc>
                <a:tc>
                  <a:txBody>
                    <a:bodyPr/>
                    <a:lstStyle/>
                    <a:p>
                      <a:pPr lvl="0" algn="l">
                        <a:defRPr sz="1800" b="0" i="0">
                          <a:solidFill>
                            <a:srgbClr val="000000"/>
                          </a:solidFill>
                        </a:defRPr>
                      </a:pPr>
                      <a:r>
                        <a:rPr sz="1500" dirty="0">
                          <a:solidFill>
                            <a:srgbClr val="FFFFFF"/>
                          </a:solidFill>
                          <a:latin typeface="Calibri Light" panose="020F0302020204030204" pitchFamily="34" charset="0"/>
                          <a:ea typeface="Arial"/>
                          <a:cs typeface="Arial"/>
                          <a:sym typeface="Arial"/>
                        </a:rPr>
                        <a:t>Obligation is…..</a:t>
                      </a:r>
                    </a:p>
                  </a:txBody>
                  <a:tcPr marL="25718" marR="25718" marT="25718" marB="25718" horzOverflow="overflow">
                    <a:lnL w="12700">
                      <a:miter lim="400000"/>
                    </a:lnL>
                    <a:lnR w="12700">
                      <a:miter lim="400000"/>
                    </a:lnR>
                    <a:lnT w="12700">
                      <a:miter lim="400000"/>
                    </a:lnT>
                    <a:solidFill>
                      <a:srgbClr val="4F81BD"/>
                    </a:solidFill>
                  </a:tcPr>
                </a:tc>
                <a:extLst>
                  <a:ext uri="{0D108BD9-81ED-4DB2-BD59-A6C34878D82A}">
                    <a16:rowId xmlns:a16="http://schemas.microsoft.com/office/drawing/2014/main" val="10000"/>
                  </a:ext>
                </a:extLst>
              </a:tr>
              <a:tr h="508635">
                <a:tc>
                  <a:txBody>
                    <a:bodyPr/>
                    <a:lstStyle/>
                    <a:p>
                      <a:pPr lvl="0" algn="l">
                        <a:defRPr sz="1800" b="0" i="0"/>
                      </a:pPr>
                      <a:r>
                        <a:rPr sz="1500">
                          <a:latin typeface="Calibri Light" panose="020F0302020204030204" pitchFamily="34" charset="0"/>
                          <a:ea typeface="American Typewriter"/>
                          <a:cs typeface="American Typewriter"/>
                          <a:sym typeface="American Typewriter"/>
                        </a:rPr>
                        <a:t>Real or personal property</a:t>
                      </a:r>
                    </a:p>
                  </a:txBody>
                  <a:tcPr marL="25718" marR="25718" marT="25718" marB="25718" horzOverflow="overflow">
                    <a:lnL w="12700">
                      <a:miter lim="400000"/>
                    </a:lnL>
                    <a:lnR w="12700">
                      <a:miter lim="400000"/>
                    </a:lnR>
                    <a:lnB w="12700">
                      <a:miter lim="400000"/>
                    </a:lnB>
                    <a:solidFill>
                      <a:srgbClr val="CFD7E7"/>
                    </a:solidFill>
                  </a:tcPr>
                </a:tc>
                <a:tc>
                  <a:txBody>
                    <a:bodyPr/>
                    <a:lstStyle/>
                    <a:p>
                      <a:pPr lvl="0" algn="l">
                        <a:defRPr sz="1800" b="0" i="0"/>
                      </a:pPr>
                      <a:r>
                        <a:rPr sz="1500">
                          <a:latin typeface="Calibri Light" panose="020F0302020204030204" pitchFamily="34" charset="0"/>
                          <a:ea typeface="American Typewriter"/>
                          <a:cs typeface="American Typewriter"/>
                          <a:sym typeface="American Typewriter"/>
                        </a:rPr>
                        <a:t>When binding written commitment is made</a:t>
                      </a:r>
                    </a:p>
                  </a:txBody>
                  <a:tcPr marL="25718" marR="25718" marT="25718" marB="25718" horzOverflow="overflow">
                    <a:lnL w="12700">
                      <a:miter lim="400000"/>
                    </a:lnL>
                    <a:lnR w="12700">
                      <a:miter lim="400000"/>
                    </a:lnR>
                    <a:lnB w="12700">
                      <a:miter lim="400000"/>
                    </a:lnB>
                    <a:solidFill>
                      <a:srgbClr val="CFD7E7"/>
                    </a:solidFill>
                  </a:tcPr>
                </a:tc>
                <a:extLst>
                  <a:ext uri="{0D108BD9-81ED-4DB2-BD59-A6C34878D82A}">
                    <a16:rowId xmlns:a16="http://schemas.microsoft.com/office/drawing/2014/main" val="10001"/>
                  </a:ext>
                </a:extLst>
              </a:tr>
              <a:tr h="408215">
                <a:tc>
                  <a:txBody>
                    <a:bodyPr/>
                    <a:lstStyle/>
                    <a:p>
                      <a:pPr lvl="0" algn="l">
                        <a:defRPr sz="1800" b="0" i="0"/>
                      </a:pPr>
                      <a:r>
                        <a:rPr sz="1500">
                          <a:latin typeface="Calibri Light" panose="020F0302020204030204" pitchFamily="34" charset="0"/>
                          <a:ea typeface="American Typewriter"/>
                          <a:cs typeface="American Typewriter"/>
                          <a:sym typeface="American Typewriter"/>
                        </a:rPr>
                        <a:t>Personal services by employee (W-2)</a:t>
                      </a:r>
                    </a:p>
                  </a:txBody>
                  <a:tcPr marL="25718" marR="25718" marT="25718" marB="25718" horzOverflow="overflow">
                    <a:lnL w="12700">
                      <a:miter lim="400000"/>
                    </a:lnL>
                    <a:lnR w="12700">
                      <a:miter lim="400000"/>
                    </a:lnR>
                    <a:lnT w="12700">
                      <a:miter lim="400000"/>
                    </a:lnT>
                    <a:lnB w="12700">
                      <a:miter lim="400000"/>
                    </a:lnB>
                    <a:solidFill>
                      <a:srgbClr val="E8ECF4"/>
                    </a:solidFill>
                  </a:tcPr>
                </a:tc>
                <a:tc>
                  <a:txBody>
                    <a:bodyPr/>
                    <a:lstStyle/>
                    <a:p>
                      <a:pPr lvl="0" algn="l">
                        <a:defRPr sz="1800" b="0" i="0"/>
                      </a:pPr>
                      <a:r>
                        <a:rPr sz="1500" dirty="0">
                          <a:latin typeface="Calibri Light" panose="020F0302020204030204" pitchFamily="34" charset="0"/>
                          <a:ea typeface="American Typewriter"/>
                          <a:cs typeface="American Typewriter"/>
                          <a:sym typeface="American Typewriter"/>
                        </a:rPr>
                        <a:t>When services are performed</a:t>
                      </a:r>
                    </a:p>
                  </a:txBody>
                  <a:tcPr marL="25718" marR="25718" marT="25718" marB="25718" horzOverflow="overflow">
                    <a:lnL w="12700">
                      <a:miter lim="400000"/>
                    </a:lnL>
                    <a:lnR w="12700">
                      <a:miter lim="400000"/>
                    </a:lnR>
                    <a:lnT w="12700">
                      <a:miter lim="400000"/>
                    </a:lnT>
                    <a:lnB w="12700">
                      <a:miter lim="400000"/>
                    </a:lnB>
                    <a:solidFill>
                      <a:srgbClr val="E8ECF4"/>
                    </a:solidFill>
                  </a:tcPr>
                </a:tc>
                <a:extLst>
                  <a:ext uri="{0D108BD9-81ED-4DB2-BD59-A6C34878D82A}">
                    <a16:rowId xmlns:a16="http://schemas.microsoft.com/office/drawing/2014/main" val="10002"/>
                  </a:ext>
                </a:extLst>
              </a:tr>
              <a:tr h="508635">
                <a:tc>
                  <a:txBody>
                    <a:bodyPr/>
                    <a:lstStyle/>
                    <a:p>
                      <a:pPr lvl="0" algn="l">
                        <a:defRPr sz="1800" b="0" i="0"/>
                      </a:pPr>
                      <a:r>
                        <a:rPr sz="1500">
                          <a:latin typeface="Calibri Light" panose="020F0302020204030204" pitchFamily="34" charset="0"/>
                          <a:ea typeface="American Typewriter"/>
                          <a:cs typeface="American Typewriter"/>
                          <a:sym typeface="American Typewriter"/>
                        </a:rPr>
                        <a:t>Personal services by contractor (1099)</a:t>
                      </a:r>
                    </a:p>
                  </a:txBody>
                  <a:tcPr marL="25718" marR="25718" marT="25718" marB="25718" horzOverflow="overflow">
                    <a:lnL w="12700">
                      <a:miter lim="400000"/>
                    </a:lnL>
                    <a:lnR w="12700">
                      <a:miter lim="400000"/>
                    </a:lnR>
                    <a:lnT w="12700">
                      <a:miter lim="400000"/>
                    </a:lnT>
                    <a:lnB w="12700">
                      <a:miter lim="400000"/>
                    </a:lnB>
                    <a:solidFill>
                      <a:srgbClr val="CFD7E7"/>
                    </a:solidFill>
                  </a:tcPr>
                </a:tc>
                <a:tc>
                  <a:txBody>
                    <a:bodyPr/>
                    <a:lstStyle/>
                    <a:p>
                      <a:pPr lvl="0" algn="l">
                        <a:defRPr sz="1800" b="0" i="0"/>
                      </a:pPr>
                      <a:r>
                        <a:rPr sz="1500">
                          <a:latin typeface="Calibri Light" panose="020F0302020204030204" pitchFamily="34" charset="0"/>
                          <a:ea typeface="American Typewriter"/>
                          <a:cs typeface="American Typewriter"/>
                          <a:sym typeface="American Typewriter"/>
                        </a:rPr>
                        <a:t>When binding written commitment is made</a:t>
                      </a:r>
                    </a:p>
                  </a:txBody>
                  <a:tcPr marL="25718" marR="25718" marT="25718" marB="25718" horzOverflow="overflow">
                    <a:lnL w="12700">
                      <a:miter lim="400000"/>
                    </a:lnL>
                    <a:lnR w="12700">
                      <a:miter lim="400000"/>
                    </a:lnR>
                    <a:lnT w="12700">
                      <a:miter lim="400000"/>
                    </a:lnT>
                    <a:lnB w="12700">
                      <a:miter lim="400000"/>
                    </a:lnB>
                    <a:solidFill>
                      <a:srgbClr val="CFD7E7"/>
                    </a:solidFill>
                  </a:tcPr>
                </a:tc>
                <a:extLst>
                  <a:ext uri="{0D108BD9-81ED-4DB2-BD59-A6C34878D82A}">
                    <a16:rowId xmlns:a16="http://schemas.microsoft.com/office/drawing/2014/main" val="10003"/>
                  </a:ext>
                </a:extLst>
              </a:tr>
              <a:tr h="508635">
                <a:tc>
                  <a:txBody>
                    <a:bodyPr/>
                    <a:lstStyle/>
                    <a:p>
                      <a:pPr lvl="0" algn="l">
                        <a:defRPr sz="1800" b="0" i="0"/>
                      </a:pPr>
                      <a:r>
                        <a:rPr sz="1500" dirty="0">
                          <a:latin typeface="Calibri Light" panose="020F0302020204030204" pitchFamily="34" charset="0"/>
                          <a:ea typeface="American Typewriter"/>
                          <a:cs typeface="American Typewriter"/>
                          <a:sym typeface="American Typewriter"/>
                        </a:rPr>
                        <a:t>Performance of work other than personal services</a:t>
                      </a:r>
                    </a:p>
                  </a:txBody>
                  <a:tcPr marL="25718" marR="25718" marT="25718" marB="25718" horzOverflow="overflow">
                    <a:lnL w="12700">
                      <a:miter lim="400000"/>
                    </a:lnL>
                    <a:lnR w="12700">
                      <a:miter lim="400000"/>
                    </a:lnR>
                    <a:lnT w="12700">
                      <a:miter lim="400000"/>
                    </a:lnT>
                    <a:lnB w="12700">
                      <a:miter lim="400000"/>
                    </a:lnB>
                    <a:solidFill>
                      <a:srgbClr val="E8ECF4"/>
                    </a:solidFill>
                  </a:tcPr>
                </a:tc>
                <a:tc>
                  <a:txBody>
                    <a:bodyPr/>
                    <a:lstStyle/>
                    <a:p>
                      <a:pPr lvl="0" algn="l">
                        <a:defRPr sz="1800" b="0" i="0"/>
                      </a:pPr>
                      <a:r>
                        <a:rPr sz="1500" dirty="0">
                          <a:latin typeface="Calibri Light" panose="020F0302020204030204" pitchFamily="34" charset="0"/>
                          <a:ea typeface="American Typewriter"/>
                          <a:cs typeface="American Typewriter"/>
                          <a:sym typeface="American Typewriter"/>
                        </a:rPr>
                        <a:t>When binding written commitment is made</a:t>
                      </a:r>
                    </a:p>
                  </a:txBody>
                  <a:tcPr marL="25718" marR="25718" marT="25718" marB="25718" horzOverflow="overflow">
                    <a:lnL w="12700">
                      <a:miter lim="400000"/>
                    </a:lnL>
                    <a:lnR w="12700">
                      <a:miter lim="400000"/>
                    </a:lnR>
                    <a:lnT w="12700">
                      <a:miter lim="400000"/>
                    </a:lnT>
                    <a:lnB w="12700">
                      <a:miter lim="400000"/>
                    </a:lnB>
                    <a:solidFill>
                      <a:srgbClr val="E8ECF4"/>
                    </a:solidFill>
                  </a:tcPr>
                </a:tc>
                <a:extLst>
                  <a:ext uri="{0D108BD9-81ED-4DB2-BD59-A6C34878D82A}">
                    <a16:rowId xmlns:a16="http://schemas.microsoft.com/office/drawing/2014/main" val="10004"/>
                  </a:ext>
                </a:extLst>
              </a:tr>
              <a:tr h="408215">
                <a:tc>
                  <a:txBody>
                    <a:bodyPr/>
                    <a:lstStyle/>
                    <a:p>
                      <a:pPr lvl="0" algn="l">
                        <a:defRPr sz="1800" b="0" i="0"/>
                      </a:pPr>
                      <a:r>
                        <a:rPr sz="1500">
                          <a:latin typeface="Calibri Light" panose="020F0302020204030204" pitchFamily="34" charset="0"/>
                          <a:ea typeface="American Typewriter"/>
                          <a:cs typeface="American Typewriter"/>
                          <a:sym typeface="American Typewriter"/>
                        </a:rPr>
                        <a:t>Travel</a:t>
                      </a:r>
                    </a:p>
                  </a:txBody>
                  <a:tcPr marL="25718" marR="25718" marT="25718" marB="25718" horzOverflow="overflow">
                    <a:lnL w="12700">
                      <a:miter lim="400000"/>
                    </a:lnL>
                    <a:lnR w="12700">
                      <a:miter lim="400000"/>
                    </a:lnR>
                    <a:lnT w="12700">
                      <a:miter lim="400000"/>
                    </a:lnT>
                    <a:lnB w="12700">
                      <a:miter lim="400000"/>
                    </a:lnB>
                    <a:solidFill>
                      <a:srgbClr val="CFD7E7"/>
                    </a:solidFill>
                  </a:tcPr>
                </a:tc>
                <a:tc>
                  <a:txBody>
                    <a:bodyPr/>
                    <a:lstStyle/>
                    <a:p>
                      <a:pPr lvl="0" algn="l">
                        <a:defRPr sz="1800" b="0" i="0"/>
                      </a:pPr>
                      <a:r>
                        <a:rPr sz="1500">
                          <a:latin typeface="Calibri Light" panose="020F0302020204030204" pitchFamily="34" charset="0"/>
                          <a:ea typeface="American Typewriter"/>
                          <a:cs typeface="American Typewriter"/>
                          <a:sym typeface="American Typewriter"/>
                        </a:rPr>
                        <a:t>When taken</a:t>
                      </a:r>
                    </a:p>
                  </a:txBody>
                  <a:tcPr marL="25718" marR="25718" marT="25718" marB="25718" horzOverflow="overflow">
                    <a:lnL w="12700">
                      <a:miter lim="400000"/>
                    </a:lnL>
                    <a:lnR w="12700">
                      <a:miter lim="400000"/>
                    </a:lnR>
                    <a:lnT w="12700">
                      <a:miter lim="400000"/>
                    </a:lnT>
                    <a:lnB w="12700">
                      <a:miter lim="400000"/>
                    </a:lnB>
                    <a:solidFill>
                      <a:srgbClr val="CFD7E7"/>
                    </a:solidFill>
                  </a:tcPr>
                </a:tc>
                <a:extLst>
                  <a:ext uri="{0D108BD9-81ED-4DB2-BD59-A6C34878D82A}">
                    <a16:rowId xmlns:a16="http://schemas.microsoft.com/office/drawing/2014/main" val="10005"/>
                  </a:ext>
                </a:extLst>
              </a:tr>
              <a:tr h="408215">
                <a:tc>
                  <a:txBody>
                    <a:bodyPr/>
                    <a:lstStyle/>
                    <a:p>
                      <a:pPr lvl="0" algn="l">
                        <a:defRPr sz="1800" b="0" i="0"/>
                      </a:pPr>
                      <a:r>
                        <a:rPr sz="1500">
                          <a:latin typeface="Calibri Light" panose="020F0302020204030204" pitchFamily="34" charset="0"/>
                          <a:ea typeface="American Typewriter"/>
                          <a:cs typeface="American Typewriter"/>
                          <a:sym typeface="American Typewriter"/>
                        </a:rPr>
                        <a:t>Rental of property</a:t>
                      </a:r>
                    </a:p>
                  </a:txBody>
                  <a:tcPr marL="25718" marR="25718" marT="25718" marB="25718" horzOverflow="overflow">
                    <a:lnL w="12700">
                      <a:miter lim="400000"/>
                    </a:lnL>
                    <a:lnR w="12700">
                      <a:miter lim="400000"/>
                    </a:lnR>
                    <a:lnT w="12700">
                      <a:miter lim="400000"/>
                    </a:lnT>
                    <a:lnB w="12700">
                      <a:miter lim="400000"/>
                    </a:lnB>
                    <a:solidFill>
                      <a:srgbClr val="E8ECF4"/>
                    </a:solidFill>
                  </a:tcPr>
                </a:tc>
                <a:tc>
                  <a:txBody>
                    <a:bodyPr/>
                    <a:lstStyle/>
                    <a:p>
                      <a:pPr lvl="0" algn="l">
                        <a:defRPr sz="1800" b="0" i="0"/>
                      </a:pPr>
                      <a:r>
                        <a:rPr sz="1500" dirty="0">
                          <a:latin typeface="Calibri Light" panose="020F0302020204030204" pitchFamily="34" charset="0"/>
                          <a:ea typeface="American Typewriter"/>
                          <a:cs typeface="American Typewriter"/>
                          <a:sym typeface="American Typewriter"/>
                        </a:rPr>
                        <a:t>When used</a:t>
                      </a:r>
                    </a:p>
                  </a:txBody>
                  <a:tcPr marL="25718" marR="25718" marT="25718" marB="25718" horzOverflow="overflow">
                    <a:lnL w="12700">
                      <a:miter lim="400000"/>
                    </a:lnL>
                    <a:lnR w="12700">
                      <a:miter lim="400000"/>
                    </a:lnR>
                    <a:lnT w="12700">
                      <a:miter lim="400000"/>
                    </a:lnT>
                    <a:lnB w="12700">
                      <a:miter lim="400000"/>
                    </a:lnB>
                    <a:solidFill>
                      <a:srgbClr val="E8ECF4"/>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52832467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 name="Shape 486"/>
          <p:cNvSpPr>
            <a:spLocks noGrp="1"/>
          </p:cNvSpPr>
          <p:nvPr>
            <p:ph idx="1"/>
          </p:nvPr>
        </p:nvSpPr>
        <p:spPr>
          <a:xfrm>
            <a:off x="628650" y="1320904"/>
            <a:ext cx="7886700" cy="3139611"/>
          </a:xfrm>
        </p:spPr>
        <p:txBody>
          <a:bodyPr vert="horz" lIns="91440" tIns="45720" rIns="91440" bIns="45720" rtlCol="0" anchor="t">
            <a:normAutofit fontScale="92500"/>
          </a:bodyPr>
          <a:lstStyle/>
          <a:p>
            <a:pPr marL="174625" indent="-174625"/>
            <a:r>
              <a:rPr lang="en-US" dirty="0">
                <a:latin typeface="Times New Roman"/>
                <a:cs typeface="Times New Roman"/>
              </a:rPr>
              <a:t>Paid or accrued for services rendered during the period of performance</a:t>
            </a:r>
            <a:endParaRPr lang="en-US"/>
          </a:p>
          <a:p>
            <a:pPr marL="174625" indent="-174625"/>
            <a:r>
              <a:rPr lang="en-US" dirty="0">
                <a:latin typeface="Times New Roman"/>
                <a:cs typeface="Times New Roman"/>
              </a:rPr>
              <a:t>Any salaried employee must document time and effort for 100% of hours</a:t>
            </a:r>
            <a:endParaRPr lang="en-US"/>
          </a:p>
          <a:p>
            <a:pPr marL="174625" indent="-174625"/>
            <a:r>
              <a:rPr lang="en-US" dirty="0">
                <a:latin typeface="Times New Roman"/>
                <a:cs typeface="Times New Roman"/>
              </a:rPr>
              <a:t>Compensation must be reasonable for services rendered</a:t>
            </a:r>
            <a:endParaRPr lang="en-US"/>
          </a:p>
          <a:p>
            <a:pPr marL="174625" lvl="0" indent="-174625"/>
            <a:r>
              <a:rPr lang="en-US" dirty="0">
                <a:latin typeface="Times New Roman"/>
                <a:cs typeface="Times New Roman"/>
              </a:rPr>
              <a:t>Single cost or multiple cost objectives</a:t>
            </a:r>
          </a:p>
          <a:p>
            <a:pPr marL="174625" lvl="0" indent="-174625"/>
            <a:r>
              <a:rPr lang="en-US" dirty="0">
                <a:latin typeface="Times New Roman"/>
                <a:cs typeface="Times New Roman"/>
              </a:rPr>
              <a:t>Projected must be reconciled with actual</a:t>
            </a:r>
          </a:p>
          <a:p>
            <a:pPr marL="174625" lvl="0" indent="-174625"/>
            <a:r>
              <a:rPr lang="en-US" dirty="0">
                <a:latin typeface="Times New Roman"/>
                <a:cs typeface="Times New Roman"/>
              </a:rPr>
              <a:t>Process for documentation may have changed but must still be documented.</a:t>
            </a:r>
          </a:p>
          <a:p>
            <a:pPr marL="174625" lvl="0" indent="-174625"/>
            <a:r>
              <a:rPr lang="en-US" dirty="0">
                <a:latin typeface="Times New Roman"/>
                <a:cs typeface="Times New Roman"/>
              </a:rPr>
              <a:t>Still expected to be source of findings so be prepared.</a:t>
            </a:r>
          </a:p>
          <a:p>
            <a:pPr marL="174625" indent="-174625"/>
            <a:r>
              <a:rPr lang="en-US" dirty="0">
                <a:latin typeface="Times New Roman"/>
                <a:cs typeface="Times New Roman"/>
              </a:rPr>
              <a:t>Extra Duty Pay at Institutional Base Salary</a:t>
            </a:r>
            <a:endParaRPr lang="en-US" dirty="0"/>
          </a:p>
        </p:txBody>
      </p:sp>
      <p:sp>
        <p:nvSpPr>
          <p:cNvPr id="485" name="Shape 485"/>
          <p:cNvSpPr>
            <a:spLocks noGrp="1"/>
          </p:cNvSpPr>
          <p:nvPr>
            <p:ph type="title"/>
          </p:nvPr>
        </p:nvSpPr>
        <p:spPr/>
        <p:txBody>
          <a:bodyPr/>
          <a:lstStyle/>
          <a:p>
            <a:r>
              <a:rPr lang="en-US" b="0">
                <a:latin typeface="Times New Roman"/>
                <a:cs typeface="Times New Roman"/>
              </a:rPr>
              <a:t>§</a:t>
            </a:r>
            <a:r>
              <a:rPr lang="en-US"/>
              <a:t>200.430  Salaries and Fringe Benefits</a:t>
            </a:r>
          </a:p>
        </p:txBody>
      </p:sp>
    </p:spTree>
    <p:extLst>
      <p:ext uri="{BB962C8B-B14F-4D97-AF65-F5344CB8AC3E}">
        <p14:creationId xmlns:p14="http://schemas.microsoft.com/office/powerpoint/2010/main" val="20201780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 name="Shape 489"/>
          <p:cNvSpPr>
            <a:spLocks noGrp="1"/>
          </p:cNvSpPr>
          <p:nvPr>
            <p:ph idx="1"/>
          </p:nvPr>
        </p:nvSpPr>
        <p:spPr/>
        <p:txBody>
          <a:bodyPr>
            <a:noAutofit/>
          </a:bodyPr>
          <a:lstStyle/>
          <a:p>
            <a:pPr lvl="0"/>
            <a:r>
              <a:rPr lang="en-US" sz="1800" dirty="0"/>
              <a:t>Use for stated purpose</a:t>
            </a:r>
          </a:p>
          <a:p>
            <a:pPr lvl="0"/>
            <a:r>
              <a:rPr lang="en-US" sz="1800" dirty="0"/>
              <a:t>Encourage use by other federal programs if such use does not interfere with CTE</a:t>
            </a:r>
          </a:p>
          <a:p>
            <a:pPr lvl="0"/>
            <a:r>
              <a:rPr lang="en-US" sz="1800" dirty="0"/>
              <a:t>Trade-in or sale proceeds can be used toward purchase price of replacement equipment </a:t>
            </a:r>
          </a:p>
          <a:p>
            <a:pPr lvl="0"/>
            <a:r>
              <a:rPr lang="en-US" sz="1800" dirty="0"/>
              <a:t>Must track capital items and attractive assets and physically inventory every two years</a:t>
            </a:r>
          </a:p>
          <a:p>
            <a:pPr lvl="0"/>
            <a:r>
              <a:rPr lang="en-US" sz="1800" dirty="0"/>
              <a:t>Does not have to be institutional inventory process; Perkins may be more restrictive than local policy</a:t>
            </a:r>
          </a:p>
          <a:p>
            <a:r>
              <a:rPr lang="en-US" sz="1800" dirty="0"/>
              <a:t>If your state elects a dollar threshold lower than $5,000 for inventory purposes (or has “stewardship” requirements) you must comply with your state’s lower capitalization limit </a:t>
            </a:r>
          </a:p>
        </p:txBody>
      </p:sp>
      <p:sp>
        <p:nvSpPr>
          <p:cNvPr id="488" name="Shape 488"/>
          <p:cNvSpPr>
            <a:spLocks noGrp="1"/>
          </p:cNvSpPr>
          <p:nvPr>
            <p:ph type="title"/>
          </p:nvPr>
        </p:nvSpPr>
        <p:spPr/>
        <p:txBody>
          <a:bodyPr/>
          <a:lstStyle/>
          <a:p>
            <a:r>
              <a:rPr lang="en-US" b="0">
                <a:latin typeface="Times New Roman"/>
                <a:cs typeface="Times New Roman"/>
              </a:rPr>
              <a:t>§</a:t>
            </a:r>
            <a:r>
              <a:rPr lang="en-US"/>
              <a:t>200.313, 200.439   Equipment</a:t>
            </a:r>
          </a:p>
        </p:txBody>
      </p:sp>
    </p:spTree>
    <p:extLst>
      <p:ext uri="{BB962C8B-B14F-4D97-AF65-F5344CB8AC3E}">
        <p14:creationId xmlns:p14="http://schemas.microsoft.com/office/powerpoint/2010/main" val="263533654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 name="Shape 492"/>
          <p:cNvSpPr>
            <a:spLocks noGrp="1"/>
          </p:cNvSpPr>
          <p:nvPr>
            <p:ph idx="1"/>
          </p:nvPr>
        </p:nvSpPr>
        <p:spPr/>
        <p:txBody>
          <a:bodyPr/>
          <a:lstStyle/>
          <a:p>
            <a:pPr lvl="0"/>
            <a:r>
              <a:rPr lang="en-US" dirty="0"/>
              <a:t>Description</a:t>
            </a:r>
          </a:p>
          <a:p>
            <a:pPr lvl="0"/>
            <a:r>
              <a:rPr lang="en-US" dirty="0"/>
              <a:t>Funding source</a:t>
            </a:r>
          </a:p>
          <a:p>
            <a:pPr lvl="0"/>
            <a:r>
              <a:rPr lang="en-US" dirty="0"/>
              <a:t>Who holds title</a:t>
            </a:r>
          </a:p>
          <a:p>
            <a:pPr lvl="0"/>
            <a:r>
              <a:rPr lang="en-US" dirty="0"/>
              <a:t>Acquisition date</a:t>
            </a:r>
          </a:p>
          <a:p>
            <a:pPr lvl="0"/>
            <a:r>
              <a:rPr lang="en-US" dirty="0"/>
              <a:t>Cost of property</a:t>
            </a:r>
          </a:p>
          <a:p>
            <a:pPr lvl="0"/>
            <a:r>
              <a:rPr lang="en-US" dirty="0"/>
              <a:t>Percent of federal participation</a:t>
            </a:r>
          </a:p>
          <a:p>
            <a:pPr lvl="0"/>
            <a:r>
              <a:rPr lang="en-US" dirty="0"/>
              <a:t>Location</a:t>
            </a:r>
          </a:p>
          <a:p>
            <a:pPr lvl="0"/>
            <a:r>
              <a:rPr lang="en-US" dirty="0"/>
              <a:t>Use and condition of property</a:t>
            </a:r>
          </a:p>
          <a:p>
            <a:pPr lvl="0"/>
            <a:r>
              <a:rPr lang="en-US" dirty="0"/>
              <a:t>Ultimate disposition (date/sales price)</a:t>
            </a:r>
          </a:p>
        </p:txBody>
      </p:sp>
      <p:sp>
        <p:nvSpPr>
          <p:cNvPr id="491" name="Shape 491"/>
          <p:cNvSpPr>
            <a:spLocks noGrp="1"/>
          </p:cNvSpPr>
          <p:nvPr>
            <p:ph type="title"/>
          </p:nvPr>
        </p:nvSpPr>
        <p:spPr/>
        <p:txBody>
          <a:bodyPr/>
          <a:lstStyle/>
          <a:p>
            <a:r>
              <a:rPr lang="en-US" b="0" dirty="0">
                <a:latin typeface="Times New Roman"/>
                <a:cs typeface="Times New Roman"/>
              </a:rPr>
              <a:t>§</a:t>
            </a:r>
            <a:r>
              <a:rPr lang="en-US"/>
              <a:t>200.313(d)  Equipment Management</a:t>
            </a:r>
          </a:p>
        </p:txBody>
      </p:sp>
    </p:spTree>
    <p:extLst>
      <p:ext uri="{BB962C8B-B14F-4D97-AF65-F5344CB8AC3E}">
        <p14:creationId xmlns:p14="http://schemas.microsoft.com/office/powerpoint/2010/main" val="190521903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 name="Shape 495"/>
          <p:cNvSpPr>
            <a:spLocks noGrp="1"/>
          </p:cNvSpPr>
          <p:nvPr>
            <p:ph idx="1"/>
          </p:nvPr>
        </p:nvSpPr>
        <p:spPr/>
        <p:txBody>
          <a:bodyPr vert="horz" lIns="91440" tIns="45720" rIns="91440" bIns="45720" rtlCol="0" anchor="t">
            <a:normAutofit/>
          </a:bodyPr>
          <a:lstStyle/>
          <a:p>
            <a:pPr marL="174625" indent="-174625"/>
            <a:r>
              <a:rPr lang="en-US">
                <a:latin typeface="Times New Roman"/>
                <a:cs typeface="Times New Roman"/>
              </a:rPr>
              <a:t>Computing Devices or Information Technology Systems</a:t>
            </a:r>
            <a:endParaRPr lang="en-US"/>
          </a:p>
          <a:p>
            <a:pPr marL="343535" lvl="1" indent="-151130"/>
            <a:r>
              <a:rPr lang="en-US">
                <a:latin typeface="Times New Roman"/>
                <a:cs typeface="Times New Roman"/>
              </a:rPr>
              <a:t>Considered as supplies</a:t>
            </a:r>
          </a:p>
          <a:p>
            <a:pPr marL="343535" lvl="1" indent="-151130"/>
            <a:r>
              <a:rPr lang="en-US">
                <a:latin typeface="Times New Roman"/>
                <a:cs typeface="Times New Roman"/>
              </a:rPr>
              <a:t>Machines used to acquire, store, analyze, process and publish data electronically, including accessories for printing, transmitting, receiving or storing information</a:t>
            </a:r>
            <a:endParaRPr lang="en-US"/>
          </a:p>
          <a:p>
            <a:pPr marL="343535" lvl="1" indent="-151130"/>
            <a:endParaRPr lang="en-US"/>
          </a:p>
          <a:p>
            <a:pPr marL="174625" lvl="0" indent="-174625"/>
            <a:r>
              <a:rPr lang="en-US"/>
              <a:t>Supplies</a:t>
            </a:r>
          </a:p>
          <a:p>
            <a:pPr marL="343535" lvl="1" indent="-151130"/>
            <a:r>
              <a:rPr lang="en-US">
                <a:latin typeface="Times New Roman"/>
                <a:cs typeface="Times New Roman"/>
              </a:rPr>
              <a:t>All tangible personal property (costing $5,000 or less)</a:t>
            </a:r>
          </a:p>
          <a:p>
            <a:pPr marL="343535" lvl="1" indent="-151130"/>
            <a:r>
              <a:rPr lang="en-US"/>
              <a:t>Includes computing devices</a:t>
            </a:r>
            <a:endParaRPr lang="en-US" dirty="0"/>
          </a:p>
        </p:txBody>
      </p:sp>
      <p:sp>
        <p:nvSpPr>
          <p:cNvPr id="494" name="Shape 494"/>
          <p:cNvSpPr>
            <a:spLocks noGrp="1"/>
          </p:cNvSpPr>
          <p:nvPr>
            <p:ph type="title"/>
          </p:nvPr>
        </p:nvSpPr>
        <p:spPr/>
        <p:txBody>
          <a:bodyPr/>
          <a:lstStyle/>
          <a:p>
            <a:r>
              <a:rPr lang="en-US" b="0" dirty="0">
                <a:latin typeface="Times New Roman"/>
                <a:cs typeface="Times New Roman"/>
              </a:rPr>
              <a:t>§</a:t>
            </a:r>
            <a:r>
              <a:rPr lang="en-US" dirty="0"/>
              <a:t>200.1  Definition of Supplies</a:t>
            </a:r>
          </a:p>
        </p:txBody>
      </p:sp>
    </p:spTree>
    <p:extLst>
      <p:ext uri="{BB962C8B-B14F-4D97-AF65-F5344CB8AC3E}">
        <p14:creationId xmlns:p14="http://schemas.microsoft.com/office/powerpoint/2010/main" val="373679759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 name="Shape 499"/>
          <p:cNvSpPr>
            <a:spLocks noGrp="1"/>
          </p:cNvSpPr>
          <p:nvPr>
            <p:ph idx="1"/>
          </p:nvPr>
        </p:nvSpPr>
        <p:spPr/>
        <p:txBody>
          <a:bodyPr/>
          <a:lstStyle/>
          <a:p>
            <a:pPr marL="0" indent="0">
              <a:buNone/>
            </a:pPr>
            <a:r>
              <a:rPr lang="en-US" dirty="0"/>
              <a:t>Hosting a meeting to disseminate technical information</a:t>
            </a:r>
          </a:p>
          <a:p>
            <a:pPr lvl="0"/>
            <a:r>
              <a:rPr lang="en-US" dirty="0"/>
              <a:t>Must be necessary and reasonable for performance of the grant</a:t>
            </a:r>
          </a:p>
          <a:p>
            <a:pPr lvl="0"/>
            <a:r>
              <a:rPr lang="en-US" dirty="0"/>
              <a:t>Can include facilities, speaker fees, meals and refreshments, local transportation unless restricted by the federal grant</a:t>
            </a:r>
          </a:p>
          <a:p>
            <a:pPr lvl="0"/>
            <a:r>
              <a:rPr lang="en-US" dirty="0"/>
              <a:t>Locally available depended-care resources</a:t>
            </a:r>
          </a:p>
          <a:p>
            <a:pPr lvl="0"/>
            <a:r>
              <a:rPr lang="en-US" dirty="0"/>
              <a:t>Exercise discretion to assure appropriate and necessary</a:t>
            </a:r>
          </a:p>
        </p:txBody>
      </p:sp>
      <p:sp>
        <p:nvSpPr>
          <p:cNvPr id="498" name="Shape 498"/>
          <p:cNvSpPr>
            <a:spLocks noGrp="1"/>
          </p:cNvSpPr>
          <p:nvPr>
            <p:ph type="title"/>
          </p:nvPr>
        </p:nvSpPr>
        <p:spPr/>
        <p:txBody>
          <a:bodyPr/>
          <a:lstStyle/>
          <a:p>
            <a:r>
              <a:rPr lang="en-US" b="0">
                <a:latin typeface="Times New Roman"/>
                <a:cs typeface="Times New Roman"/>
              </a:rPr>
              <a:t>§</a:t>
            </a:r>
            <a:r>
              <a:rPr lang="en-US"/>
              <a:t>200.432  Conferences</a:t>
            </a:r>
          </a:p>
        </p:txBody>
      </p:sp>
    </p:spTree>
    <p:extLst>
      <p:ext uri="{BB962C8B-B14F-4D97-AF65-F5344CB8AC3E}">
        <p14:creationId xmlns:p14="http://schemas.microsoft.com/office/powerpoint/2010/main" val="652781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4B67351-6E6A-794F-AD61-B386875C71BD}"/>
              </a:ext>
            </a:extLst>
          </p:cNvPr>
          <p:cNvSpPr>
            <a:spLocks noGrp="1"/>
          </p:cNvSpPr>
          <p:nvPr>
            <p:ph idx="1"/>
          </p:nvPr>
        </p:nvSpPr>
        <p:spPr>
          <a:xfrm>
            <a:off x="2511239" y="1320904"/>
            <a:ext cx="5601821" cy="3822596"/>
          </a:xfrm>
        </p:spPr>
        <p:txBody>
          <a:bodyPr>
            <a:noAutofit/>
          </a:bodyPr>
          <a:lstStyle/>
          <a:p>
            <a:pPr marL="0" lvl="0" indent="0">
              <a:spcBef>
                <a:spcPts val="0"/>
              </a:spcBef>
              <a:buNone/>
            </a:pPr>
            <a:r>
              <a:rPr lang="en-US" sz="1700" b="1" u="sng" dirty="0"/>
              <a:t>Federal</a:t>
            </a:r>
          </a:p>
          <a:p>
            <a:pPr marL="153822" indent="-153822">
              <a:spcBef>
                <a:spcPts val="0"/>
              </a:spcBef>
              <a:buSzPct val="100000"/>
            </a:pPr>
            <a:r>
              <a:rPr lang="en-US" sz="1700" dirty="0"/>
              <a:t>U.S. Department of Education</a:t>
            </a:r>
          </a:p>
          <a:p>
            <a:pPr marL="153822" indent="-153822">
              <a:spcBef>
                <a:spcPts val="0"/>
              </a:spcBef>
              <a:buSzPct val="100000"/>
            </a:pPr>
            <a:r>
              <a:rPr lang="en-US" sz="1700" dirty="0"/>
              <a:t>Office of Career Technical and Adult Education (OCTAE)</a:t>
            </a:r>
          </a:p>
          <a:p>
            <a:pPr marL="276880" indent="-153822">
              <a:spcBef>
                <a:spcPts val="0"/>
              </a:spcBef>
              <a:buClr>
                <a:srgbClr val="632523"/>
              </a:buClr>
              <a:buSzPct val="100000"/>
            </a:pPr>
            <a:r>
              <a:rPr lang="en-US" sz="1700" dirty="0"/>
              <a:t>Perkins V</a:t>
            </a:r>
          </a:p>
          <a:p>
            <a:pPr marL="276880" indent="-153822">
              <a:spcBef>
                <a:spcPts val="0"/>
              </a:spcBef>
              <a:buClr>
                <a:srgbClr val="632523"/>
              </a:buClr>
              <a:buSzPct val="100000"/>
            </a:pPr>
            <a:r>
              <a:rPr lang="en-US" sz="1700" dirty="0"/>
              <a:t>EDGAR</a:t>
            </a:r>
          </a:p>
          <a:p>
            <a:pPr marL="0" lvl="0" indent="0">
              <a:spcBef>
                <a:spcPts val="0"/>
              </a:spcBef>
              <a:buNone/>
            </a:pPr>
            <a:r>
              <a:rPr lang="en-US" sz="1700" b="1" u="sng" dirty="0"/>
              <a:t>State</a:t>
            </a:r>
          </a:p>
          <a:p>
            <a:pPr marL="153822" indent="-153822">
              <a:spcBef>
                <a:spcPts val="0"/>
              </a:spcBef>
              <a:buSzPct val="100000"/>
            </a:pPr>
            <a:r>
              <a:rPr lang="en-US" sz="1700" dirty="0"/>
              <a:t>Eligible Agency (NCDPI &amp; NCCCS)</a:t>
            </a:r>
          </a:p>
          <a:p>
            <a:pPr marL="153822" indent="-153822">
              <a:spcBef>
                <a:spcPts val="0"/>
              </a:spcBef>
              <a:buSzPct val="100000"/>
            </a:pPr>
            <a:r>
              <a:rPr lang="en-US" sz="1700" dirty="0"/>
              <a:t>Sole state agency responsible for administering program</a:t>
            </a:r>
          </a:p>
          <a:p>
            <a:pPr marL="276880" indent="-153822">
              <a:spcBef>
                <a:spcPts val="0"/>
              </a:spcBef>
              <a:buClr>
                <a:srgbClr val="632523"/>
              </a:buClr>
              <a:buSzPct val="100000"/>
            </a:pPr>
            <a:r>
              <a:rPr lang="en-US" sz="1700" dirty="0"/>
              <a:t>State Plan/Annual Improvement Plan</a:t>
            </a:r>
          </a:p>
          <a:p>
            <a:pPr marL="276880" indent="-153822">
              <a:spcBef>
                <a:spcPts val="0"/>
              </a:spcBef>
              <a:buClr>
                <a:srgbClr val="632523"/>
              </a:buClr>
              <a:buSzPct val="100000"/>
            </a:pPr>
            <a:r>
              <a:rPr lang="en-US" sz="1700" dirty="0"/>
              <a:t>State statutes and regulations</a:t>
            </a:r>
          </a:p>
          <a:p>
            <a:pPr marL="0" lvl="0" indent="0">
              <a:spcBef>
                <a:spcPts val="0"/>
              </a:spcBef>
              <a:buNone/>
            </a:pPr>
            <a:r>
              <a:rPr lang="en-US" sz="1700" b="1" u="sng" dirty="0"/>
              <a:t>Local</a:t>
            </a:r>
          </a:p>
          <a:p>
            <a:pPr marL="153822" indent="-153822">
              <a:spcBef>
                <a:spcPts val="0"/>
              </a:spcBef>
              <a:buSzPct val="100000"/>
            </a:pPr>
            <a:r>
              <a:rPr lang="en-US" sz="1700" dirty="0"/>
              <a:t>Eligible Recipients (college)</a:t>
            </a:r>
          </a:p>
          <a:p>
            <a:pPr marL="276880" indent="-153822">
              <a:spcBef>
                <a:spcPts val="0"/>
              </a:spcBef>
              <a:buClr>
                <a:srgbClr val="632523"/>
              </a:buClr>
              <a:buSzPct val="100000"/>
            </a:pPr>
            <a:r>
              <a:rPr lang="en-US" sz="1700" dirty="0"/>
              <a:t>CLNA, Application, Plan</a:t>
            </a:r>
          </a:p>
          <a:p>
            <a:pPr marL="276880" indent="-153822">
              <a:spcBef>
                <a:spcPts val="0"/>
              </a:spcBef>
              <a:buClr>
                <a:srgbClr val="632523"/>
              </a:buClr>
              <a:buSzPct val="100000"/>
            </a:pPr>
            <a:r>
              <a:rPr lang="en-US" sz="1700" dirty="0"/>
              <a:t>State and/or institutional policies</a:t>
            </a:r>
          </a:p>
        </p:txBody>
      </p:sp>
      <p:sp>
        <p:nvSpPr>
          <p:cNvPr id="68" name="Shape 68"/>
          <p:cNvSpPr>
            <a:spLocks noGrp="1"/>
          </p:cNvSpPr>
          <p:nvPr>
            <p:ph type="title"/>
          </p:nvPr>
        </p:nvSpPr>
        <p:spPr/>
        <p:txBody>
          <a:bodyPr/>
          <a:lstStyle/>
          <a:p>
            <a:pPr lvl="0"/>
            <a:r>
              <a:rPr lang="en-US" dirty="0"/>
              <a:t>Oversight and Authority</a:t>
            </a:r>
          </a:p>
        </p:txBody>
      </p:sp>
      <p:pic>
        <p:nvPicPr>
          <p:cNvPr id="1026" name="Picture 2" descr="https://images-na.ssl-images-amazon.com/images/I/61-Ftof5v2L._AC_SL1180_.jpg">
            <a:extLst>
              <a:ext uri="{FF2B5EF4-FFF2-40B4-BE49-F238E27FC236}">
                <a16:creationId xmlns:a16="http://schemas.microsoft.com/office/drawing/2014/main" id="{CC7C357E-8296-2041-AC02-6E1B4AE618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745" y="1398494"/>
            <a:ext cx="1905691" cy="12348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images-na.ssl-images-amazon.com/images/I/41qkCoWwOAL._AC_SY400_.jpg">
            <a:extLst>
              <a:ext uri="{FF2B5EF4-FFF2-40B4-BE49-F238E27FC236}">
                <a16:creationId xmlns:a16="http://schemas.microsoft.com/office/drawing/2014/main" id="{9CD390D0-F111-8547-AA9E-14C297830B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62" y="2752164"/>
            <a:ext cx="1910974" cy="1219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215991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a:spLocks noGrp="1"/>
          </p:cNvSpPr>
          <p:nvPr>
            <p:ph idx="1"/>
          </p:nvPr>
        </p:nvSpPr>
        <p:spPr/>
        <p:txBody>
          <a:bodyPr vert="horz" lIns="91440" tIns="45720" rIns="91440" bIns="45720" rtlCol="0" anchor="t">
            <a:normAutofit/>
          </a:bodyPr>
          <a:lstStyle/>
          <a:p>
            <a:pPr marL="0" indent="0">
              <a:buNone/>
            </a:pPr>
            <a:r>
              <a:rPr lang="en-US" sz="2400" b="1" i="1" u="sng" dirty="0">
                <a:latin typeface="Times New Roman"/>
                <a:cs typeface="Times New Roman"/>
                <a:sym typeface="Arial"/>
              </a:rPr>
              <a:t>ONLY IF</a:t>
            </a:r>
            <a:endParaRPr lang="en-US" dirty="0"/>
          </a:p>
          <a:p>
            <a:pPr marL="168910" lvl="1" indent="0">
              <a:buNone/>
            </a:pPr>
            <a:r>
              <a:rPr lang="en-US" dirty="0">
                <a:latin typeface="Times New Roman"/>
                <a:cs typeface="Times New Roman"/>
                <a:sym typeface="Arial"/>
              </a:rPr>
              <a:t>It is related to –</a:t>
            </a:r>
            <a:endParaRPr lang="en-US" dirty="0">
              <a:cs typeface="Times New Roman"/>
            </a:endParaRPr>
          </a:p>
          <a:p>
            <a:pPr marL="518795" lvl="2" indent="-151130"/>
            <a:r>
              <a:rPr lang="en-US" dirty="0">
                <a:latin typeface="Times New Roman"/>
                <a:cs typeface="Times New Roman"/>
                <a:sym typeface="Arial"/>
              </a:rPr>
              <a:t>Approved travel (subject to the state’s per diem guidelines)</a:t>
            </a:r>
            <a:endParaRPr lang="en-US" dirty="0">
              <a:latin typeface="Times New Roman"/>
              <a:cs typeface="Times New Roman"/>
            </a:endParaRPr>
          </a:p>
          <a:p>
            <a:pPr marL="518795" lvl="2" indent="-151130"/>
            <a:r>
              <a:rPr lang="en-US" dirty="0">
                <a:latin typeface="Times New Roman"/>
                <a:cs typeface="Times New Roman"/>
                <a:sym typeface="Arial"/>
              </a:rPr>
              <a:t>Included in the approved registration</a:t>
            </a:r>
            <a:endParaRPr lang="en-US" dirty="0">
              <a:latin typeface="Times New Roman"/>
              <a:cs typeface="Times New Roman"/>
            </a:endParaRPr>
          </a:p>
          <a:p>
            <a:pPr marL="518795" lvl="2" indent="-151130"/>
            <a:r>
              <a:rPr lang="en-US" dirty="0">
                <a:latin typeface="Times New Roman"/>
                <a:cs typeface="Times New Roman"/>
                <a:sym typeface="Arial"/>
              </a:rPr>
              <a:t>Not considered entertainment</a:t>
            </a:r>
            <a:endParaRPr lang="en-US">
              <a:latin typeface="Times New Roman"/>
              <a:cs typeface="Times New Roman"/>
            </a:endParaRPr>
          </a:p>
          <a:p>
            <a:pPr marL="518795" lvl="2" indent="-151130"/>
            <a:r>
              <a:rPr lang="en-US" dirty="0">
                <a:latin typeface="Times New Roman"/>
                <a:cs typeface="Times New Roman"/>
                <a:sym typeface="Arial"/>
              </a:rPr>
              <a:t>Sponsoring an approved conference or meeting</a:t>
            </a:r>
            <a:endParaRPr lang="en-US" dirty="0"/>
          </a:p>
          <a:p>
            <a:pPr marL="866775" lvl="3" indent="-285750">
              <a:buFont typeface="Wingdings" panose="020B0604020202020204" pitchFamily="34" charset="0"/>
              <a:buChar char="Ø"/>
            </a:pPr>
            <a:r>
              <a:rPr lang="en-US" dirty="0">
                <a:latin typeface="Times New Roman"/>
                <a:cs typeface="Times New Roman"/>
              </a:rPr>
              <a:t>Is reasonable, allows for greater participation, or limits disruptions </a:t>
            </a:r>
            <a:endParaRPr lang="en-US" dirty="0">
              <a:cs typeface="Times New Roman"/>
            </a:endParaRPr>
          </a:p>
          <a:p>
            <a:pPr marL="866775" lvl="3" indent="-285750">
              <a:buFont typeface="Wingdings" panose="020B0604020202020204" pitchFamily="34" charset="0"/>
              <a:buChar char="Ø"/>
            </a:pPr>
            <a:r>
              <a:rPr lang="en-US" dirty="0">
                <a:solidFill>
                  <a:srgbClr val="000000"/>
                </a:solidFill>
                <a:latin typeface="Times New Roman"/>
                <a:cs typeface="Times New Roman"/>
              </a:rPr>
              <a:t>Must receive specific approval for food/beverages from the State CTE Coordinator</a:t>
            </a:r>
          </a:p>
          <a:p>
            <a:pPr marL="23495" indent="-174625">
              <a:buNone/>
            </a:pPr>
            <a:endParaRPr lang="en-US" dirty="0">
              <a:solidFill>
                <a:srgbClr val="000000"/>
              </a:solidFill>
              <a:latin typeface="Times New Roman"/>
              <a:cs typeface="Times New Roman"/>
              <a:sym typeface="Arial"/>
            </a:endParaRPr>
          </a:p>
          <a:p>
            <a:pPr marL="23495" indent="-174625">
              <a:buNone/>
            </a:pPr>
            <a:r>
              <a:rPr lang="en-US" dirty="0">
                <a:solidFill>
                  <a:srgbClr val="FF0000"/>
                </a:solidFill>
                <a:latin typeface="Times New Roman"/>
                <a:cs typeface="Times New Roman"/>
                <a:sym typeface="Arial"/>
              </a:rPr>
              <a:t>Alcohol is never allowed</a:t>
            </a:r>
            <a:endParaRPr lang="en-US" dirty="0">
              <a:solidFill>
                <a:srgbClr val="FF0000"/>
              </a:solidFill>
              <a:cs typeface="Times New Roman"/>
            </a:endParaRPr>
          </a:p>
        </p:txBody>
      </p:sp>
      <p:sp>
        <p:nvSpPr>
          <p:cNvPr id="5" name="Title 4">
            <a:extLst>
              <a:ext uri="{FF2B5EF4-FFF2-40B4-BE49-F238E27FC236}">
                <a16:creationId xmlns:a16="http://schemas.microsoft.com/office/drawing/2014/main" id="{E1A6612F-04FC-A146-957C-42CB6D318042}"/>
              </a:ext>
            </a:extLst>
          </p:cNvPr>
          <p:cNvSpPr>
            <a:spLocks noGrp="1"/>
          </p:cNvSpPr>
          <p:nvPr>
            <p:ph type="title"/>
          </p:nvPr>
        </p:nvSpPr>
        <p:spPr/>
        <p:txBody>
          <a:bodyPr/>
          <a:lstStyle/>
          <a:p>
            <a:r>
              <a:rPr lang="en-US" dirty="0"/>
              <a:t>Food and Beverages</a:t>
            </a:r>
            <a:endParaRPr lang="en-US" dirty="0">
              <a:ln w="0">
                <a:solidFill>
                  <a:srgbClr val="5B9BD5"/>
                </a:solidFill>
              </a:ln>
              <a:cs typeface="Calibri Light"/>
            </a:endParaRPr>
          </a:p>
        </p:txBody>
      </p:sp>
      <p:sp>
        <p:nvSpPr>
          <p:cNvPr id="175" name="Shape 175"/>
          <p:cNvSpPr/>
          <p:nvPr/>
        </p:nvSpPr>
        <p:spPr>
          <a:xfrm>
            <a:off x="3657600" y="57151"/>
            <a:ext cx="2057400" cy="82272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normAutofit/>
          </a:bodyPr>
          <a:lstStyle>
            <a:lvl1pPr>
              <a:lnSpc>
                <a:spcPct val="90000"/>
              </a:lnSpc>
              <a:defRPr sz="3600">
                <a:latin typeface="Plantagenet Cherokee"/>
                <a:ea typeface="Plantagenet Cherokee"/>
                <a:cs typeface="Plantagenet Cherokee"/>
                <a:sym typeface="Plantagenet Cherokee"/>
              </a:defRPr>
            </a:lvl1pPr>
          </a:lstStyle>
          <a:p>
            <a:pPr lvl="0">
              <a:defRPr sz="1800">
                <a:solidFill>
                  <a:srgbClr val="000000"/>
                </a:solidFill>
              </a:defRPr>
            </a:pPr>
            <a:endParaRPr sz="2700" dirty="0">
              <a:solidFill>
                <a:srgbClr val="514843"/>
              </a:solidFill>
            </a:endParaRPr>
          </a:p>
        </p:txBody>
      </p:sp>
    </p:spTree>
    <p:extLst>
      <p:ext uri="{BB962C8B-B14F-4D97-AF65-F5344CB8AC3E}">
        <p14:creationId xmlns:p14="http://schemas.microsoft.com/office/powerpoint/2010/main" val="20345111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 name="Shape 506"/>
          <p:cNvSpPr>
            <a:spLocks noGrp="1"/>
          </p:cNvSpPr>
          <p:nvPr>
            <p:ph idx="1"/>
          </p:nvPr>
        </p:nvSpPr>
        <p:spPr/>
        <p:txBody>
          <a:bodyPr>
            <a:normAutofit/>
          </a:bodyPr>
          <a:lstStyle/>
          <a:p>
            <a:pPr lvl="0"/>
            <a:r>
              <a:rPr lang="en-US" dirty="0"/>
              <a:t>Necessary for the federal award</a:t>
            </a:r>
          </a:p>
          <a:p>
            <a:pPr lvl="1"/>
            <a:r>
              <a:rPr lang="en-US" dirty="0"/>
              <a:t>Travel requests – “Participation is necessary to the Federal award” and why.</a:t>
            </a:r>
          </a:p>
          <a:p>
            <a:pPr lvl="1"/>
            <a:r>
              <a:rPr lang="en-US" dirty="0"/>
              <a:t>Conferences – “ Participation is necessary for successful performance under the Federal award” and, “The conference costs are reasonable.”</a:t>
            </a:r>
          </a:p>
          <a:p>
            <a:pPr lvl="0"/>
            <a:r>
              <a:rPr lang="en-US" dirty="0"/>
              <a:t>Transportation, lodging, subsistence, related items</a:t>
            </a:r>
          </a:p>
          <a:p>
            <a:pPr lvl="0"/>
            <a:r>
              <a:rPr lang="en-US" dirty="0"/>
              <a:t>Temporary dependent care (but not travel of the 	dependent)</a:t>
            </a:r>
          </a:p>
          <a:p>
            <a:pPr lvl="0"/>
            <a:r>
              <a:rPr lang="en-US" dirty="0"/>
              <a:t>Actual, per diem or mileage basis (or combination)</a:t>
            </a:r>
          </a:p>
          <a:p>
            <a:pPr lvl="0"/>
            <a:r>
              <a:rPr lang="en-US" dirty="0"/>
              <a:t>Must be in compliance with written travel policies</a:t>
            </a:r>
          </a:p>
        </p:txBody>
      </p:sp>
      <p:sp>
        <p:nvSpPr>
          <p:cNvPr id="505" name="Shape 505"/>
          <p:cNvSpPr>
            <a:spLocks noGrp="1"/>
          </p:cNvSpPr>
          <p:nvPr>
            <p:ph type="title"/>
          </p:nvPr>
        </p:nvSpPr>
        <p:spPr/>
        <p:txBody>
          <a:bodyPr/>
          <a:lstStyle/>
          <a:p>
            <a:r>
              <a:rPr lang="en-US" b="0">
                <a:latin typeface="Times New Roman"/>
                <a:cs typeface="Times New Roman"/>
              </a:rPr>
              <a:t>§</a:t>
            </a:r>
            <a:r>
              <a:rPr lang="en-US"/>
              <a:t>200.474  Travel</a:t>
            </a:r>
          </a:p>
        </p:txBody>
      </p:sp>
    </p:spTree>
    <p:extLst>
      <p:ext uri="{BB962C8B-B14F-4D97-AF65-F5344CB8AC3E}">
        <p14:creationId xmlns:p14="http://schemas.microsoft.com/office/powerpoint/2010/main" val="72972580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Shape 187"/>
          <p:cNvSpPr>
            <a:spLocks noGrp="1"/>
          </p:cNvSpPr>
          <p:nvPr>
            <p:ph idx="1"/>
          </p:nvPr>
        </p:nvSpPr>
        <p:spPr/>
        <p:txBody>
          <a:bodyPr vert="horz" lIns="91440" tIns="45720" rIns="91440" bIns="45720" rtlCol="0" anchor="t">
            <a:normAutofit/>
          </a:bodyPr>
          <a:lstStyle/>
          <a:p>
            <a:pPr marL="174625" lvl="0" indent="-174625">
              <a:spcBef>
                <a:spcPts val="400"/>
              </a:spcBef>
              <a:spcAft>
                <a:spcPts val="1500"/>
              </a:spcAft>
            </a:pPr>
            <a:r>
              <a:rPr lang="en-US" dirty="0">
                <a:latin typeface="Times New Roman"/>
                <a:cs typeface="Times New Roman"/>
                <a:sym typeface="Arial"/>
              </a:rPr>
              <a:t>If using Perkins funds we expect to see this kind of language in your travel and conference requests in the future –</a:t>
            </a:r>
            <a:endParaRPr lang="en-US" dirty="0">
              <a:cs typeface="Times New Roman"/>
            </a:endParaRPr>
          </a:p>
          <a:p>
            <a:pPr marL="174625" lvl="0" indent="-174625">
              <a:spcBef>
                <a:spcPts val="400"/>
              </a:spcBef>
              <a:spcAft>
                <a:spcPts val="1500"/>
              </a:spcAft>
            </a:pPr>
            <a:r>
              <a:rPr lang="en-US" dirty="0">
                <a:latin typeface="Times New Roman"/>
                <a:cs typeface="Times New Roman"/>
                <a:sym typeface="Arial"/>
              </a:rPr>
              <a:t>Travel requests (in-state &amp; out-of-state) – </a:t>
            </a:r>
            <a:r>
              <a:rPr lang="en-US" u="sng" dirty="0">
                <a:latin typeface="Times New Roman"/>
                <a:cs typeface="Times New Roman"/>
                <a:sym typeface="Arial"/>
              </a:rPr>
              <a:t>“Participation is necessary to the Federal award” </a:t>
            </a:r>
            <a:r>
              <a:rPr lang="en-US" dirty="0">
                <a:latin typeface="Times New Roman"/>
                <a:cs typeface="Times New Roman"/>
                <a:sym typeface="Arial"/>
              </a:rPr>
              <a:t>and why.</a:t>
            </a:r>
            <a:endParaRPr lang="en-US" dirty="0">
              <a:cs typeface="Times New Roman"/>
            </a:endParaRPr>
          </a:p>
          <a:p>
            <a:pPr marL="174625" indent="-174625">
              <a:spcBef>
                <a:spcPts val="400"/>
              </a:spcBef>
              <a:spcAft>
                <a:spcPts val="1500"/>
              </a:spcAft>
            </a:pPr>
            <a:r>
              <a:rPr lang="en-US" dirty="0">
                <a:latin typeface="Times New Roman"/>
                <a:cs typeface="Times New Roman"/>
                <a:sym typeface="Arial"/>
              </a:rPr>
              <a:t>Conferences – </a:t>
            </a:r>
            <a:r>
              <a:rPr lang="en-US" u="sng" dirty="0">
                <a:latin typeface="Times New Roman"/>
                <a:cs typeface="Times New Roman"/>
                <a:sym typeface="Arial"/>
              </a:rPr>
              <a:t>“Participation is necessary for successful performance under the Federal award” and “The conference costs are reasonable.”</a:t>
            </a:r>
            <a:endParaRPr lang="en-US" u="sng" dirty="0">
              <a:cs typeface="Times New Roman"/>
            </a:endParaRPr>
          </a:p>
        </p:txBody>
      </p:sp>
      <p:sp>
        <p:nvSpPr>
          <p:cNvPr id="7" name="Title 6">
            <a:extLst>
              <a:ext uri="{FF2B5EF4-FFF2-40B4-BE49-F238E27FC236}">
                <a16:creationId xmlns:a16="http://schemas.microsoft.com/office/drawing/2014/main" id="{7C7C2FEE-4CFE-DB4A-AD25-BFDCFF4B9351}"/>
              </a:ext>
            </a:extLst>
          </p:cNvPr>
          <p:cNvSpPr>
            <a:spLocks noGrp="1"/>
          </p:cNvSpPr>
          <p:nvPr>
            <p:ph type="title"/>
          </p:nvPr>
        </p:nvSpPr>
        <p:spPr/>
        <p:txBody>
          <a:bodyPr/>
          <a:lstStyle/>
          <a:p>
            <a:r>
              <a:rPr lang="en-US" dirty="0"/>
              <a:t>Travel and Conferences</a:t>
            </a:r>
            <a:endParaRPr lang="en-US" dirty="0">
              <a:ln w="0">
                <a:solidFill>
                  <a:srgbClr val="5B9BD5"/>
                </a:solidFill>
              </a:ln>
              <a:highlight>
                <a:srgbClr val="FFFF00"/>
              </a:highlight>
              <a:cs typeface="Calibri Light"/>
            </a:endParaRPr>
          </a:p>
        </p:txBody>
      </p:sp>
    </p:spTree>
    <p:extLst>
      <p:ext uri="{BB962C8B-B14F-4D97-AF65-F5344CB8AC3E}">
        <p14:creationId xmlns:p14="http://schemas.microsoft.com/office/powerpoint/2010/main" val="155721439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hape 191"/>
          <p:cNvSpPr/>
          <p:nvPr/>
        </p:nvSpPr>
        <p:spPr>
          <a:xfrm>
            <a:off x="1725215" y="1619250"/>
            <a:ext cx="5897491" cy="2700739"/>
          </a:xfrm>
          <a:prstGeom prst="rect">
            <a:avLst/>
          </a:prstGeom>
          <a:solidFill>
            <a:srgbClr val="CDFAFF">
              <a:alpha val="52156"/>
            </a:srgbClr>
          </a:solidFill>
          <a:ln>
            <a:solidFill>
              <a:srgbClr val="FF5050"/>
            </a:solidFill>
            <a:miter/>
          </a:ln>
          <a:extLst>
            <a:ext uri="{C572A759-6A51-4108-AA02-DFA0A04FC94B}">
              <ma14:wrappingTextBoxFlag xmlns:ma14="http://schemas.microsoft.com/office/mac/drawingml/2011/main" xmlns="" val="1"/>
            </a:ext>
          </a:extLst>
        </p:spPr>
        <p:txBody>
          <a:bodyPr wrap="square" lIns="0" tIns="0" rIns="0" bIns="0" anchor="t">
            <a:spAutoFit/>
          </a:bodyPr>
          <a:lstStyle/>
          <a:p>
            <a:pPr marL="173355">
              <a:spcBef>
                <a:spcPts val="1050"/>
              </a:spcBef>
              <a:buSzPct val="100000"/>
              <a:defRPr>
                <a:solidFill>
                  <a:srgbClr val="000000"/>
                </a:solidFill>
              </a:defRPr>
            </a:pPr>
            <a:r>
              <a:rPr lang="en-US" dirty="0">
                <a:solidFill>
                  <a:srgbClr val="514843"/>
                </a:solidFill>
                <a:latin typeface="Arial"/>
                <a:ea typeface="Georgia"/>
                <a:cs typeface="Arial"/>
              </a:rPr>
              <a:t>Addresses a need/gap identified in the college's CLNA</a:t>
            </a:r>
            <a:endParaRPr lang="en-US" sz="1500" dirty="0">
              <a:solidFill>
                <a:srgbClr val="514843"/>
              </a:solidFill>
              <a:latin typeface="Arial"/>
              <a:ea typeface="Georgia"/>
              <a:cs typeface="Arial"/>
            </a:endParaRPr>
          </a:p>
          <a:p>
            <a:pPr marL="173355">
              <a:spcBef>
                <a:spcPts val="900"/>
              </a:spcBef>
              <a:buSzPct val="100000"/>
              <a:buFont typeface="Arial"/>
              <a:buChar char="•"/>
              <a:defRPr>
                <a:solidFill>
                  <a:srgbClr val="000000"/>
                </a:solidFill>
              </a:defRPr>
            </a:pPr>
            <a:r>
              <a:rPr sz="1500" dirty="0">
                <a:solidFill>
                  <a:srgbClr val="514843"/>
                </a:solidFill>
                <a:latin typeface="Arial"/>
                <a:ea typeface="Arial"/>
                <a:cs typeface="Arial"/>
                <a:sym typeface="Arial"/>
              </a:rPr>
              <a:t> Reasonable</a:t>
            </a:r>
            <a:endParaRPr sz="2100">
              <a:solidFill>
                <a:srgbClr val="514843"/>
              </a:solidFill>
              <a:latin typeface="Georgia"/>
              <a:ea typeface="Georgia"/>
              <a:cs typeface="Georgia"/>
            </a:endParaRPr>
          </a:p>
          <a:p>
            <a:pPr marL="173355">
              <a:spcBef>
                <a:spcPts val="900"/>
              </a:spcBef>
              <a:buSzPct val="100000"/>
              <a:buFont typeface="Arial"/>
              <a:buChar char="•"/>
              <a:defRPr>
                <a:solidFill>
                  <a:srgbClr val="000000"/>
                </a:solidFill>
              </a:defRPr>
            </a:pPr>
            <a:r>
              <a:rPr sz="1500" dirty="0">
                <a:solidFill>
                  <a:srgbClr val="514843"/>
                </a:solidFill>
                <a:latin typeface="Arial"/>
                <a:ea typeface="Arial"/>
                <a:cs typeface="Arial"/>
                <a:sym typeface="Arial"/>
              </a:rPr>
              <a:t> Allocable</a:t>
            </a:r>
            <a:endParaRPr sz="2100" dirty="0">
              <a:solidFill>
                <a:srgbClr val="514843"/>
              </a:solidFill>
              <a:latin typeface="Georgia"/>
              <a:ea typeface="Georgia"/>
              <a:cs typeface="Georgia"/>
            </a:endParaRPr>
          </a:p>
          <a:p>
            <a:pPr marL="173355">
              <a:spcBef>
                <a:spcPts val="900"/>
              </a:spcBef>
              <a:buSzPct val="100000"/>
              <a:buFont typeface="Arial"/>
              <a:buChar char="•"/>
              <a:defRPr>
                <a:solidFill>
                  <a:srgbClr val="000000"/>
                </a:solidFill>
              </a:defRPr>
            </a:pPr>
            <a:r>
              <a:rPr sz="1500" dirty="0">
                <a:solidFill>
                  <a:srgbClr val="514843"/>
                </a:solidFill>
                <a:latin typeface="Arial"/>
                <a:ea typeface="Arial"/>
                <a:cs typeface="Arial"/>
                <a:sym typeface="Arial"/>
              </a:rPr>
              <a:t> Consistently treated</a:t>
            </a:r>
            <a:endParaRPr sz="2100">
              <a:solidFill>
                <a:srgbClr val="514843"/>
              </a:solidFill>
              <a:latin typeface="Georgia"/>
              <a:ea typeface="Georgia"/>
              <a:cs typeface="Georgia"/>
            </a:endParaRPr>
          </a:p>
          <a:p>
            <a:pPr marL="173355">
              <a:spcBef>
                <a:spcPts val="900"/>
              </a:spcBef>
              <a:buSzPct val="100000"/>
              <a:buFont typeface="Arial"/>
              <a:buChar char="•"/>
              <a:defRPr>
                <a:solidFill>
                  <a:srgbClr val="000000"/>
                </a:solidFill>
              </a:defRPr>
            </a:pPr>
            <a:r>
              <a:rPr sz="1500" dirty="0">
                <a:solidFill>
                  <a:srgbClr val="514843"/>
                </a:solidFill>
                <a:latin typeface="Arial"/>
                <a:ea typeface="Arial"/>
                <a:cs typeface="Arial"/>
                <a:sym typeface="Arial"/>
              </a:rPr>
              <a:t> Consistent with your organization’s policies</a:t>
            </a:r>
            <a:endParaRPr sz="2100" dirty="0">
              <a:solidFill>
                <a:srgbClr val="514843"/>
              </a:solidFill>
              <a:latin typeface="Georgia"/>
              <a:ea typeface="Georgia"/>
              <a:cs typeface="Georgia"/>
            </a:endParaRPr>
          </a:p>
          <a:p>
            <a:pPr marL="173355">
              <a:spcBef>
                <a:spcPts val="900"/>
              </a:spcBef>
              <a:buSzPct val="100000"/>
              <a:buFont typeface="Arial"/>
              <a:buChar char="•"/>
              <a:defRPr>
                <a:solidFill>
                  <a:srgbClr val="000000"/>
                </a:solidFill>
              </a:defRPr>
            </a:pPr>
            <a:r>
              <a:rPr sz="1500" dirty="0">
                <a:solidFill>
                  <a:srgbClr val="514843"/>
                </a:solidFill>
                <a:latin typeface="Arial"/>
                <a:ea typeface="Arial"/>
                <a:cs typeface="Arial"/>
                <a:sym typeface="Arial"/>
              </a:rPr>
              <a:t> Incurred in accordance with GAAP</a:t>
            </a:r>
            <a:endParaRPr sz="2100">
              <a:solidFill>
                <a:srgbClr val="514843"/>
              </a:solidFill>
              <a:latin typeface="Georgia"/>
              <a:ea typeface="Georgia"/>
              <a:cs typeface="Georgia"/>
            </a:endParaRPr>
          </a:p>
          <a:p>
            <a:pPr marL="173355">
              <a:spcBef>
                <a:spcPts val="900"/>
              </a:spcBef>
              <a:buSzPct val="100000"/>
              <a:buFont typeface="Arial"/>
              <a:buChar char="•"/>
              <a:defRPr>
                <a:solidFill>
                  <a:srgbClr val="000000"/>
                </a:solidFill>
              </a:defRPr>
            </a:pPr>
            <a:r>
              <a:rPr sz="1500" dirty="0">
                <a:solidFill>
                  <a:srgbClr val="514843"/>
                </a:solidFill>
                <a:latin typeface="Arial"/>
                <a:ea typeface="Arial"/>
                <a:cs typeface="Arial"/>
                <a:sym typeface="Arial"/>
              </a:rPr>
              <a:t> Not charged elsewhere</a:t>
            </a:r>
            <a:endParaRPr sz="2100" dirty="0">
              <a:solidFill>
                <a:srgbClr val="514843"/>
              </a:solidFill>
              <a:latin typeface="Georgia"/>
              <a:ea typeface="Georgia"/>
              <a:cs typeface="Georgia"/>
            </a:endParaRPr>
          </a:p>
          <a:p>
            <a:pPr marL="173355">
              <a:spcBef>
                <a:spcPts val="900"/>
              </a:spcBef>
              <a:buSzPct val="100000"/>
              <a:buFont typeface="Arial"/>
              <a:buChar char="•"/>
              <a:defRPr>
                <a:solidFill>
                  <a:srgbClr val="000000"/>
                </a:solidFill>
              </a:defRPr>
            </a:pPr>
            <a:r>
              <a:rPr lang="en-US" sz="1500" dirty="0">
                <a:solidFill>
                  <a:srgbClr val="514843"/>
                </a:solidFill>
                <a:latin typeface="Arial"/>
                <a:ea typeface="Arial"/>
                <a:cs typeface="Arial"/>
                <a:sym typeface="Arial"/>
              </a:rPr>
              <a:t> </a:t>
            </a:r>
            <a:r>
              <a:rPr sz="1500" i="1" dirty="0">
                <a:solidFill>
                  <a:srgbClr val="0000FF"/>
                </a:solidFill>
                <a:latin typeface="Arial"/>
                <a:ea typeface="Arial"/>
                <a:cs typeface="Arial"/>
                <a:sym typeface="Arial"/>
              </a:rPr>
              <a:t>Adequately documented…</a:t>
            </a:r>
            <a:r>
              <a:rPr lang="en-US" sz="1500" i="1" dirty="0">
                <a:solidFill>
                  <a:srgbClr val="0000FF"/>
                </a:solidFill>
                <a:latin typeface="Arial"/>
                <a:ea typeface="Arial"/>
                <a:cs typeface="Arial"/>
                <a:sym typeface="Arial"/>
              </a:rPr>
              <a:t> </a:t>
            </a:r>
            <a:endParaRPr sz="1500" i="1" dirty="0">
              <a:solidFill>
                <a:srgbClr val="0000FF"/>
              </a:solidFill>
              <a:latin typeface="Arial"/>
              <a:ea typeface="Arial"/>
              <a:cs typeface="Arial"/>
            </a:endParaRPr>
          </a:p>
        </p:txBody>
      </p:sp>
      <p:sp>
        <p:nvSpPr>
          <p:cNvPr id="4" name="Title 3">
            <a:extLst>
              <a:ext uri="{FF2B5EF4-FFF2-40B4-BE49-F238E27FC236}">
                <a16:creationId xmlns:a16="http://schemas.microsoft.com/office/drawing/2014/main" id="{B628A6C1-8561-E543-964D-5A2891EEDB50}"/>
              </a:ext>
            </a:extLst>
          </p:cNvPr>
          <p:cNvSpPr>
            <a:spLocks noGrp="1"/>
          </p:cNvSpPr>
          <p:nvPr>
            <p:ph type="title"/>
          </p:nvPr>
        </p:nvSpPr>
        <p:spPr/>
        <p:txBody>
          <a:bodyPr>
            <a:normAutofit/>
          </a:bodyPr>
          <a:lstStyle/>
          <a:p>
            <a:r>
              <a:rPr lang="en-US" dirty="0"/>
              <a:t>Perkins - General Test of Allowability</a:t>
            </a:r>
          </a:p>
        </p:txBody>
      </p:sp>
    </p:spTree>
    <p:extLst>
      <p:ext uri="{BB962C8B-B14F-4D97-AF65-F5344CB8AC3E}">
        <p14:creationId xmlns:p14="http://schemas.microsoft.com/office/powerpoint/2010/main" val="237952829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Shape 222"/>
          <p:cNvSpPr>
            <a:spLocks noGrp="1"/>
          </p:cNvSpPr>
          <p:nvPr>
            <p:ph idx="1"/>
          </p:nvPr>
        </p:nvSpPr>
        <p:spPr/>
        <p:txBody>
          <a:bodyPr vert="horz" lIns="91440" tIns="45720" rIns="91440" bIns="45720" rtlCol="0" anchor="t">
            <a:noAutofit/>
          </a:bodyPr>
          <a:lstStyle/>
          <a:p>
            <a:pPr marL="192405" lvl="1" indent="0">
              <a:buNone/>
            </a:pPr>
            <a:r>
              <a:rPr lang="en-US" sz="1400" dirty="0">
                <a:latin typeface="Times New Roman"/>
                <a:cs typeface="Times New Roman"/>
                <a:sym typeface="Arial"/>
              </a:rPr>
              <a:t>Develop your own list of questions based on the most common selected items of cost </a:t>
            </a:r>
            <a:endParaRPr lang="en-US" sz="1400">
              <a:cs typeface="Times New Roman"/>
            </a:endParaRPr>
          </a:p>
          <a:p>
            <a:pPr marL="518795" lvl="2"/>
            <a:r>
              <a:rPr lang="en-US" sz="1400" dirty="0">
                <a:latin typeface="Times New Roman"/>
                <a:cs typeface="Times New Roman"/>
                <a:sym typeface="Arial"/>
              </a:rPr>
              <a:t>Advertising</a:t>
            </a:r>
            <a:endParaRPr lang="en-US" sz="1400">
              <a:cs typeface="Times New Roman"/>
            </a:endParaRPr>
          </a:p>
          <a:p>
            <a:pPr marL="518795" lvl="2"/>
            <a:r>
              <a:rPr lang="en-US" sz="1400" dirty="0">
                <a:latin typeface="Times New Roman"/>
                <a:cs typeface="Times New Roman"/>
                <a:sym typeface="Arial"/>
              </a:rPr>
              <a:t>Advisory councils</a:t>
            </a:r>
            <a:endParaRPr lang="en-US" sz="1400">
              <a:latin typeface="Times New Roman"/>
              <a:cs typeface="Times New Roman"/>
            </a:endParaRPr>
          </a:p>
          <a:p>
            <a:pPr marL="518795" lvl="2"/>
            <a:r>
              <a:rPr lang="en-US" sz="1400" dirty="0">
                <a:latin typeface="Times New Roman"/>
                <a:cs typeface="Times New Roman"/>
                <a:sym typeface="Arial"/>
              </a:rPr>
              <a:t>Personnel costs</a:t>
            </a:r>
            <a:endParaRPr lang="en-US" sz="1400">
              <a:latin typeface="Times New Roman"/>
              <a:cs typeface="Times New Roman"/>
            </a:endParaRPr>
          </a:p>
          <a:p>
            <a:pPr marL="518795" lvl="2"/>
            <a:r>
              <a:rPr lang="en-US" sz="1400" dirty="0">
                <a:latin typeface="Times New Roman"/>
                <a:cs typeface="Times New Roman"/>
                <a:sym typeface="Arial"/>
              </a:rPr>
              <a:t>Conferences </a:t>
            </a:r>
            <a:endParaRPr lang="en-US" sz="1400"/>
          </a:p>
          <a:p>
            <a:pPr marL="518795" lvl="2"/>
            <a:r>
              <a:rPr lang="en-US" sz="1400" dirty="0">
                <a:latin typeface="Times New Roman"/>
                <a:cs typeface="Times New Roman"/>
                <a:sym typeface="Arial"/>
              </a:rPr>
              <a:t>Entertainment costs</a:t>
            </a:r>
            <a:endParaRPr lang="en-US" sz="1400">
              <a:latin typeface="Times New Roman"/>
              <a:cs typeface="Times New Roman"/>
            </a:endParaRPr>
          </a:p>
          <a:p>
            <a:pPr marL="518795" lvl="2"/>
            <a:r>
              <a:rPr lang="en-US" sz="1400" dirty="0">
                <a:latin typeface="Times New Roman"/>
                <a:cs typeface="Times New Roman"/>
                <a:sym typeface="Arial"/>
              </a:rPr>
              <a:t>Goods or services for personal use</a:t>
            </a:r>
            <a:endParaRPr lang="en-US" sz="1400">
              <a:latin typeface="Times New Roman"/>
              <a:cs typeface="Times New Roman"/>
            </a:endParaRPr>
          </a:p>
          <a:p>
            <a:pPr marL="518795" lvl="2"/>
            <a:r>
              <a:rPr lang="en-US" sz="1400" dirty="0">
                <a:latin typeface="Times New Roman"/>
                <a:cs typeface="Times New Roman"/>
                <a:sym typeface="Arial"/>
              </a:rPr>
              <a:t>Lobbying</a:t>
            </a:r>
            <a:endParaRPr lang="en-US" sz="1400">
              <a:latin typeface="Times New Roman"/>
              <a:cs typeface="Times New Roman"/>
            </a:endParaRPr>
          </a:p>
          <a:p>
            <a:pPr marL="518795" lvl="2"/>
            <a:r>
              <a:rPr lang="en-US" sz="1400" dirty="0">
                <a:latin typeface="Times New Roman"/>
                <a:cs typeface="Times New Roman"/>
                <a:sym typeface="Arial"/>
              </a:rPr>
              <a:t>Materials, supplies, “computing devices”</a:t>
            </a:r>
            <a:endParaRPr lang="en-US" sz="1400">
              <a:latin typeface="Times New Roman"/>
              <a:cs typeface="Times New Roman"/>
            </a:endParaRPr>
          </a:p>
          <a:p>
            <a:pPr marL="518795" lvl="2"/>
            <a:r>
              <a:rPr lang="en-US" sz="1400" dirty="0">
                <a:latin typeface="Times New Roman"/>
                <a:cs typeface="Times New Roman"/>
                <a:sym typeface="Arial"/>
              </a:rPr>
              <a:t>Memberships</a:t>
            </a:r>
            <a:endParaRPr lang="en-US" sz="1400">
              <a:latin typeface="Times New Roman"/>
              <a:cs typeface="Times New Roman"/>
            </a:endParaRPr>
          </a:p>
          <a:p>
            <a:pPr marL="518795" lvl="2"/>
            <a:r>
              <a:rPr lang="en-US" sz="1400" dirty="0">
                <a:latin typeface="Times New Roman"/>
                <a:cs typeface="Times New Roman"/>
                <a:sym typeface="Arial"/>
              </a:rPr>
              <a:t>Travel costs</a:t>
            </a:r>
            <a:endParaRPr lang="en-US" sz="1400">
              <a:latin typeface="Times New Roman"/>
              <a:cs typeface="Times New Roman"/>
            </a:endParaRPr>
          </a:p>
          <a:p>
            <a:pPr marL="518795" lvl="2"/>
            <a:r>
              <a:rPr lang="en-US" sz="1400" dirty="0">
                <a:latin typeface="Times New Roman"/>
                <a:cs typeface="Times New Roman"/>
                <a:sym typeface="Arial"/>
              </a:rPr>
              <a:t>Etc.</a:t>
            </a:r>
            <a:endParaRPr lang="en-US" sz="1400">
              <a:latin typeface="Times New Roman"/>
              <a:cs typeface="Times New Roman"/>
            </a:endParaRPr>
          </a:p>
          <a:p>
            <a:pPr marL="343535" lvl="1" indent="-151130"/>
            <a:r>
              <a:rPr lang="en-US" sz="1400" dirty="0">
                <a:latin typeface="Times New Roman"/>
                <a:cs typeface="Times New Roman"/>
                <a:sym typeface="Arial"/>
              </a:rPr>
              <a:t>On-Site visits get you to the current school year</a:t>
            </a:r>
            <a:endParaRPr lang="en-US" sz="1400">
              <a:latin typeface="Times New Roman"/>
              <a:cs typeface="Times New Roman"/>
            </a:endParaRPr>
          </a:p>
        </p:txBody>
      </p:sp>
      <p:sp>
        <p:nvSpPr>
          <p:cNvPr id="5" name="Title 4">
            <a:extLst>
              <a:ext uri="{FF2B5EF4-FFF2-40B4-BE49-F238E27FC236}">
                <a16:creationId xmlns:a16="http://schemas.microsoft.com/office/drawing/2014/main" id="{D50A7C24-ED3F-0440-BEB7-DC9E666C1FD9}"/>
              </a:ext>
            </a:extLst>
          </p:cNvPr>
          <p:cNvSpPr>
            <a:spLocks noGrp="1"/>
          </p:cNvSpPr>
          <p:nvPr>
            <p:ph type="title"/>
          </p:nvPr>
        </p:nvSpPr>
        <p:spPr/>
        <p:txBody>
          <a:bodyPr>
            <a:normAutofit/>
          </a:bodyPr>
          <a:lstStyle/>
          <a:p>
            <a:r>
              <a:rPr lang="en-US" dirty="0"/>
              <a:t>P</a:t>
            </a:r>
            <a:r>
              <a:rPr lang="en-US" dirty="0">
                <a:highlight>
                  <a:srgbClr val="FFFF00"/>
                </a:highlight>
              </a:rPr>
              <a:t>erkins - </a:t>
            </a:r>
            <a:r>
              <a:rPr lang="en-US" dirty="0">
                <a:highlight>
                  <a:srgbClr val="FFFF00"/>
                </a:highlight>
                <a:sym typeface="Arial"/>
              </a:rPr>
              <a:t>Fiscal Monitoring Stages – </a:t>
            </a:r>
            <a:br>
              <a:rPr lang="en-US" dirty="0">
                <a:highlight>
                  <a:srgbClr val="FFFF00"/>
                </a:highlight>
              </a:rPr>
            </a:br>
            <a:r>
              <a:rPr lang="en-US" dirty="0">
                <a:highlight>
                  <a:srgbClr val="FFFF00"/>
                </a:highlight>
                <a:sym typeface="Arial"/>
              </a:rPr>
              <a:t>On-Site Interview Question</a:t>
            </a:r>
            <a:r>
              <a:rPr lang="en-US" dirty="0">
                <a:sym typeface="Arial"/>
              </a:rPr>
              <a:t>s</a:t>
            </a:r>
            <a:endParaRPr lang="en-US" dirty="0"/>
          </a:p>
        </p:txBody>
      </p:sp>
    </p:spTree>
    <p:extLst>
      <p:ext uri="{BB962C8B-B14F-4D97-AF65-F5344CB8AC3E}">
        <p14:creationId xmlns:p14="http://schemas.microsoft.com/office/powerpoint/2010/main" val="308767986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Shape 225"/>
          <p:cNvSpPr>
            <a:spLocks noGrp="1"/>
          </p:cNvSpPr>
          <p:nvPr>
            <p:ph idx="1"/>
          </p:nvPr>
        </p:nvSpPr>
        <p:spPr/>
        <p:txBody>
          <a:bodyPr vert="horz" lIns="91440" tIns="45720" rIns="91440" bIns="45720" rtlCol="0" anchor="t">
            <a:normAutofit/>
          </a:bodyPr>
          <a:lstStyle/>
          <a:p>
            <a:pPr marL="174625" lvl="0" indent="-174625"/>
            <a:r>
              <a:rPr lang="en-US" dirty="0">
                <a:sym typeface="Arial"/>
              </a:rPr>
              <a:t>Failure to follow your own plan</a:t>
            </a:r>
            <a:endParaRPr lang="en-US" dirty="0"/>
          </a:p>
          <a:p>
            <a:pPr marL="174625" lvl="0" indent="-174625"/>
            <a:r>
              <a:rPr lang="en-US" dirty="0">
                <a:sym typeface="Arial"/>
              </a:rPr>
              <a:t>Failure to submit required documents on time</a:t>
            </a:r>
          </a:p>
          <a:p>
            <a:pPr marL="174625" lvl="0" indent="-174625"/>
            <a:r>
              <a:rPr lang="en-US" dirty="0">
                <a:sym typeface="Arial"/>
              </a:rPr>
              <a:t>Failure to maintain adequate documentation</a:t>
            </a:r>
            <a:endParaRPr lang="en-US" dirty="0"/>
          </a:p>
          <a:p>
            <a:pPr marL="174625" lvl="0" indent="-174625"/>
            <a:r>
              <a:rPr lang="en-US" dirty="0">
                <a:sym typeface="Arial"/>
              </a:rPr>
              <a:t>Your cost documentation does not support your fiscal completion report</a:t>
            </a:r>
            <a:endParaRPr lang="en-US" dirty="0"/>
          </a:p>
          <a:p>
            <a:pPr marL="174625" lvl="0" indent="-174625"/>
            <a:r>
              <a:rPr lang="en-US" dirty="0">
                <a:latin typeface="Times New Roman"/>
                <a:cs typeface="Times New Roman"/>
                <a:sym typeface="Arial"/>
              </a:rPr>
              <a:t>Failure to follow the state’s procurement guidelines </a:t>
            </a:r>
            <a:endParaRPr lang="en-US" dirty="0">
              <a:latin typeface="Times New Roman"/>
              <a:cs typeface="Times New Roman"/>
            </a:endParaRPr>
          </a:p>
          <a:p>
            <a:pPr marL="174625" lvl="0" indent="-174625"/>
            <a:r>
              <a:rPr lang="en-US" dirty="0">
                <a:latin typeface="Times New Roman"/>
                <a:cs typeface="Times New Roman"/>
                <a:sym typeface="Arial"/>
              </a:rPr>
              <a:t>Failure to follow the state’s equipment management guidelines</a:t>
            </a:r>
            <a:endParaRPr lang="en-US" dirty="0">
              <a:latin typeface="Times New Roman"/>
              <a:cs typeface="Times New Roman"/>
            </a:endParaRPr>
          </a:p>
          <a:p>
            <a:pPr marL="174625" lvl="0" indent="-174625"/>
            <a:r>
              <a:rPr lang="en-US" dirty="0">
                <a:sym typeface="Arial"/>
              </a:rPr>
              <a:t>Failure to keep records for the required three years </a:t>
            </a:r>
            <a:br>
              <a:rPr lang="en-US" dirty="0">
                <a:sym typeface="Arial"/>
              </a:rPr>
            </a:br>
            <a:r>
              <a:rPr lang="en-US" dirty="0">
                <a:sym typeface="Arial"/>
              </a:rPr>
              <a:t>(we recommend 5 years)</a:t>
            </a:r>
            <a:endParaRPr lang="en-US" dirty="0"/>
          </a:p>
        </p:txBody>
      </p:sp>
      <p:sp>
        <p:nvSpPr>
          <p:cNvPr id="3" name="Title 2">
            <a:extLst>
              <a:ext uri="{FF2B5EF4-FFF2-40B4-BE49-F238E27FC236}">
                <a16:creationId xmlns:a16="http://schemas.microsoft.com/office/drawing/2014/main" id="{4DC75E2A-4338-444F-BFDD-79C496D6BA34}"/>
              </a:ext>
            </a:extLst>
          </p:cNvPr>
          <p:cNvSpPr>
            <a:spLocks noGrp="1"/>
          </p:cNvSpPr>
          <p:nvPr>
            <p:ph type="title"/>
          </p:nvPr>
        </p:nvSpPr>
        <p:spPr/>
        <p:txBody>
          <a:bodyPr>
            <a:normAutofit/>
          </a:bodyPr>
          <a:lstStyle/>
          <a:p>
            <a:r>
              <a:rPr lang="en-US" dirty="0">
                <a:solidFill>
                  <a:srgbClr val="002060"/>
                </a:solidFill>
              </a:rPr>
              <a:t>Perkins -</a:t>
            </a:r>
            <a:br>
              <a:rPr lang="en-US" dirty="0">
                <a:solidFill>
                  <a:srgbClr val="002060"/>
                </a:solidFill>
              </a:rPr>
            </a:br>
            <a:r>
              <a:rPr lang="en-US" dirty="0">
                <a:solidFill>
                  <a:srgbClr val="002060"/>
                </a:solidFill>
              </a:rPr>
              <a:t>The most common problems, goofs! </a:t>
            </a:r>
          </a:p>
        </p:txBody>
      </p:sp>
      <p:pic>
        <p:nvPicPr>
          <p:cNvPr id="227" name="image9.pdf" descr="C:\Users\tdavis\AppData\Local\Microsoft\Windows\Temporary Internet Files\Content.IE5\S0T9KCLO\MC900104748[1].wmf"/>
          <p:cNvPicPr/>
          <p:nvPr/>
        </p:nvPicPr>
        <p:blipFill>
          <a:blip r:embed="rId3"/>
          <a:stretch>
            <a:fillRect/>
          </a:stretch>
        </p:blipFill>
        <p:spPr>
          <a:xfrm>
            <a:off x="7560297" y="126366"/>
            <a:ext cx="1583703" cy="1777847"/>
          </a:xfrm>
          <a:prstGeom prst="rect">
            <a:avLst/>
          </a:prstGeom>
          <a:ln w="12700">
            <a:miter lim="400000"/>
          </a:ln>
        </p:spPr>
      </p:pic>
    </p:spTree>
    <p:extLst>
      <p:ext uri="{BB962C8B-B14F-4D97-AF65-F5344CB8AC3E}">
        <p14:creationId xmlns:p14="http://schemas.microsoft.com/office/powerpoint/2010/main" val="418759987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t>Questions </a:t>
            </a:r>
          </a:p>
          <a:p>
            <a:r>
              <a:rPr lang="en-US"/>
              <a:t>Comments </a:t>
            </a:r>
          </a:p>
          <a:p>
            <a:r>
              <a:rPr lang="en-US"/>
              <a:t>Suggestions </a:t>
            </a:r>
            <a:endParaRPr lang="en-US" dirty="0"/>
          </a:p>
        </p:txBody>
      </p:sp>
      <p:sp>
        <p:nvSpPr>
          <p:cNvPr id="4" name="Title 3">
            <a:extLst>
              <a:ext uri="{FF2B5EF4-FFF2-40B4-BE49-F238E27FC236}">
                <a16:creationId xmlns:a16="http://schemas.microsoft.com/office/drawing/2014/main" id="{6329F6B9-9B1C-DD4A-A76E-A09AED425D03}"/>
              </a:ext>
            </a:extLst>
          </p:cNvPr>
          <p:cNvSpPr>
            <a:spLocks noGrp="1"/>
          </p:cNvSpPr>
          <p:nvPr>
            <p:ph type="title"/>
          </p:nvPr>
        </p:nvSpPr>
        <p:spPr/>
        <p:txBody>
          <a:bodyPr/>
          <a:lstStyle/>
          <a:p>
            <a:r>
              <a:rPr lang="en-US" dirty="0"/>
              <a:t>Perkins</a:t>
            </a:r>
          </a:p>
        </p:txBody>
      </p:sp>
      <p:pic>
        <p:nvPicPr>
          <p:cNvPr id="5" name="Picture 4">
            <a:extLst>
              <a:ext uri="{FF2B5EF4-FFF2-40B4-BE49-F238E27FC236}">
                <a16:creationId xmlns:a16="http://schemas.microsoft.com/office/drawing/2014/main" id="{0E0D2E97-B736-B349-B62A-7B89D28EF3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9423" y="3563120"/>
            <a:ext cx="4678926" cy="1472640"/>
          </a:xfrm>
          <a:prstGeom prst="rect">
            <a:avLst/>
          </a:prstGeom>
        </p:spPr>
      </p:pic>
    </p:spTree>
    <p:extLst>
      <p:ext uri="{BB962C8B-B14F-4D97-AF65-F5344CB8AC3E}">
        <p14:creationId xmlns:p14="http://schemas.microsoft.com/office/powerpoint/2010/main" val="211741198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0E6F2-0BAF-6A44-87D4-23A2382430C0}"/>
              </a:ext>
            </a:extLst>
          </p:cNvPr>
          <p:cNvSpPr>
            <a:spLocks noGrp="1"/>
          </p:cNvSpPr>
          <p:nvPr>
            <p:ph type="title"/>
          </p:nvPr>
        </p:nvSpPr>
        <p:spPr>
          <a:xfrm>
            <a:off x="1297859" y="126367"/>
            <a:ext cx="7364361" cy="994172"/>
          </a:xfrm>
        </p:spPr>
        <p:txBody>
          <a:bodyPr vert="horz" lIns="91440" tIns="45720" rIns="91440" bIns="45720" rtlCol="0" anchor="ctr">
            <a:normAutofit/>
          </a:bodyPr>
          <a:lstStyle/>
          <a:p>
            <a:r>
              <a:rPr lang="en-US" b="1" kern="1200">
                <a:latin typeface="+mj-lt"/>
                <a:ea typeface="+mj-ea"/>
                <a:cs typeface="+mj-cs"/>
              </a:rPr>
              <a:t>Raising the Awareness of Career Pathways - Webinar Series</a:t>
            </a:r>
          </a:p>
        </p:txBody>
      </p:sp>
      <p:sp>
        <p:nvSpPr>
          <p:cNvPr id="3" name="Content Placeholder 2">
            <a:extLst>
              <a:ext uri="{FF2B5EF4-FFF2-40B4-BE49-F238E27FC236}">
                <a16:creationId xmlns:a16="http://schemas.microsoft.com/office/drawing/2014/main" id="{420FD414-E693-9242-9A7C-AEF4082D6A0C}"/>
              </a:ext>
            </a:extLst>
          </p:cNvPr>
          <p:cNvSpPr>
            <a:spLocks noGrp="1"/>
          </p:cNvSpPr>
          <p:nvPr>
            <p:ph sz="half" idx="1"/>
          </p:nvPr>
        </p:nvSpPr>
        <p:spPr>
          <a:xfrm>
            <a:off x="628650" y="1369219"/>
            <a:ext cx="3886200" cy="3449762"/>
          </a:xfrm>
        </p:spPr>
        <p:txBody>
          <a:bodyPr vert="horz" lIns="91440" tIns="45720" rIns="91440" bIns="45720" rtlCol="0">
            <a:normAutofit/>
          </a:bodyPr>
          <a:lstStyle/>
          <a:p>
            <a:pPr marL="174625"/>
            <a:r>
              <a:rPr lang="en-US"/>
              <a:t>Third Wednesday of the month </a:t>
            </a:r>
          </a:p>
          <a:p>
            <a:pPr marL="174625"/>
            <a:r>
              <a:rPr lang="en-US"/>
              <a:t>From 9am to 10am</a:t>
            </a:r>
          </a:p>
          <a:p>
            <a:pPr marL="174625"/>
            <a:r>
              <a:rPr lang="en-US"/>
              <a:t>Careers in various industries </a:t>
            </a:r>
          </a:p>
          <a:p>
            <a:pPr marL="174625"/>
            <a:r>
              <a:rPr lang="en-US"/>
              <a:t>Ncperkins.org/presentations</a:t>
            </a:r>
          </a:p>
          <a:p>
            <a:pPr marL="0"/>
            <a:endParaRPr lang="en-US"/>
          </a:p>
          <a:p>
            <a:pPr marL="0"/>
            <a:endParaRPr lang="en-US"/>
          </a:p>
          <a:p>
            <a:pPr marL="0"/>
            <a:endParaRPr lang="en-US"/>
          </a:p>
        </p:txBody>
      </p:sp>
      <p:sp>
        <p:nvSpPr>
          <p:cNvPr id="4" name="TextBox 3">
            <a:extLst>
              <a:ext uri="{FF2B5EF4-FFF2-40B4-BE49-F238E27FC236}">
                <a16:creationId xmlns:a16="http://schemas.microsoft.com/office/drawing/2014/main" id="{2EFCC97C-5620-4C18-9E36-996C655ED21F}"/>
              </a:ext>
            </a:extLst>
          </p:cNvPr>
          <p:cNvSpPr txBox="1"/>
          <p:nvPr/>
        </p:nvSpPr>
        <p:spPr>
          <a:xfrm>
            <a:off x="4629150" y="1369219"/>
            <a:ext cx="3886200" cy="3449762"/>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defTabSz="385763">
              <a:lnSpc>
                <a:spcPct val="90000"/>
              </a:lnSpc>
              <a:spcAft>
                <a:spcPts val="600"/>
              </a:spcAft>
            </a:pPr>
            <a:r>
              <a:rPr lang="en-US" sz="1500" b="1">
                <a:latin typeface="Times New Roman" charset="0"/>
                <a:cs typeface="Times New Roman" charset="0"/>
              </a:rPr>
              <a:t>2021-22 Topics</a:t>
            </a:r>
            <a:endParaRPr lang="en-US"/>
          </a:p>
          <a:p>
            <a:pPr indent="-95885" defTabSz="385763">
              <a:lnSpc>
                <a:spcPct val="90000"/>
              </a:lnSpc>
              <a:spcAft>
                <a:spcPts val="600"/>
              </a:spcAft>
              <a:buFont typeface="Arial" panose="020B0604020202020204" pitchFamily="34" charset="0"/>
              <a:buChar char="•"/>
            </a:pPr>
            <a:endParaRPr lang="en-US" sz="1500">
              <a:latin typeface="Times New Roman" charset="0"/>
              <a:cs typeface="Times New Roman" charset="0"/>
            </a:endParaRPr>
          </a:p>
          <a:p>
            <a:pPr marL="285750" indent="-95885" defTabSz="385763">
              <a:lnSpc>
                <a:spcPct val="90000"/>
              </a:lnSpc>
              <a:spcAft>
                <a:spcPts val="600"/>
              </a:spcAft>
              <a:buFont typeface="Arial" panose="020B0604020202020204" pitchFamily="34" charset="0"/>
              <a:buChar char="•"/>
            </a:pPr>
            <a:r>
              <a:rPr lang="en-US" sz="1500">
                <a:latin typeface="Times New Roman" charset="0"/>
                <a:cs typeface="Times New Roman" charset="0"/>
              </a:rPr>
              <a:t>October: Culinary Arts and Baking/Pastry Arts</a:t>
            </a:r>
          </a:p>
          <a:p>
            <a:pPr marL="285750" indent="-95885" defTabSz="385763">
              <a:lnSpc>
                <a:spcPct val="90000"/>
              </a:lnSpc>
              <a:spcAft>
                <a:spcPts val="600"/>
              </a:spcAft>
              <a:buFont typeface="Arial" panose="020B0604020202020204" pitchFamily="34" charset="0"/>
              <a:buChar char="•"/>
            </a:pPr>
            <a:r>
              <a:rPr lang="en-US" sz="1500">
                <a:latin typeface="Times New Roman" charset="0"/>
                <a:cs typeface="Times New Roman" charset="0"/>
              </a:rPr>
              <a:t>November: Dental Hygiene</a:t>
            </a:r>
          </a:p>
          <a:p>
            <a:pPr marL="285750" indent="-95885" defTabSz="385763">
              <a:lnSpc>
                <a:spcPct val="90000"/>
              </a:lnSpc>
              <a:spcAft>
                <a:spcPts val="600"/>
              </a:spcAft>
              <a:buFont typeface="Arial" panose="020B0604020202020204" pitchFamily="34" charset="0"/>
              <a:buChar char="•"/>
            </a:pPr>
            <a:r>
              <a:rPr lang="en-US" sz="1500">
                <a:latin typeface="Times New Roman" charset="0"/>
                <a:cs typeface="Times New Roman" charset="0"/>
              </a:rPr>
              <a:t>January: Environmental Science &amp; Protection</a:t>
            </a:r>
          </a:p>
          <a:p>
            <a:pPr marL="285750" indent="-95885" defTabSz="385763">
              <a:lnSpc>
                <a:spcPct val="90000"/>
              </a:lnSpc>
              <a:spcAft>
                <a:spcPts val="600"/>
              </a:spcAft>
              <a:buFont typeface="Arial" panose="020B0604020202020204" pitchFamily="34" charset="0"/>
              <a:buChar char="•"/>
            </a:pPr>
            <a:r>
              <a:rPr lang="en-US" sz="1500">
                <a:latin typeface="Times New Roman" charset="0"/>
                <a:cs typeface="Times New Roman" charset="0"/>
              </a:rPr>
              <a:t>February: Veterinary Technicians</a:t>
            </a:r>
          </a:p>
          <a:p>
            <a:pPr marL="285750" indent="-95885" defTabSz="385763">
              <a:lnSpc>
                <a:spcPct val="90000"/>
              </a:lnSpc>
              <a:spcAft>
                <a:spcPts val="600"/>
              </a:spcAft>
              <a:buFont typeface="Arial" panose="020B0604020202020204" pitchFamily="34" charset="0"/>
              <a:buChar char="•"/>
            </a:pPr>
            <a:r>
              <a:rPr lang="en-US" sz="1500">
                <a:latin typeface="Times New Roman" charset="0"/>
                <a:cs typeface="Times New Roman" charset="0"/>
              </a:rPr>
              <a:t>March: HVAC</a:t>
            </a:r>
          </a:p>
          <a:p>
            <a:pPr marL="285750" indent="-95885" defTabSz="385763">
              <a:lnSpc>
                <a:spcPct val="90000"/>
              </a:lnSpc>
              <a:spcAft>
                <a:spcPts val="600"/>
              </a:spcAft>
              <a:buFont typeface="Arial" panose="020B0604020202020204" pitchFamily="34" charset="0"/>
              <a:buChar char="•"/>
            </a:pPr>
            <a:r>
              <a:rPr lang="en-US" sz="1500">
                <a:latin typeface="Times New Roman" charset="0"/>
                <a:cs typeface="Times New Roman" charset="0"/>
              </a:rPr>
              <a:t>April: Respiratory Therapy</a:t>
            </a:r>
          </a:p>
          <a:p>
            <a:pPr marL="285750" indent="-95885" defTabSz="385763">
              <a:lnSpc>
                <a:spcPct val="90000"/>
              </a:lnSpc>
              <a:spcAft>
                <a:spcPts val="600"/>
              </a:spcAft>
              <a:buFont typeface="Arial" panose="020B0604020202020204" pitchFamily="34" charset="0"/>
              <a:buChar char="•"/>
            </a:pPr>
            <a:r>
              <a:rPr lang="en-US" sz="1500">
                <a:latin typeface="Times New Roman" charset="0"/>
                <a:cs typeface="Times New Roman" charset="0"/>
              </a:rPr>
              <a:t>May: Civil Engineering Technology</a:t>
            </a:r>
          </a:p>
          <a:p>
            <a:pPr marL="285750" indent="-95885" defTabSz="385763">
              <a:lnSpc>
                <a:spcPct val="90000"/>
              </a:lnSpc>
              <a:spcAft>
                <a:spcPts val="600"/>
              </a:spcAft>
              <a:buFont typeface="Arial" panose="020B0604020202020204" pitchFamily="34" charset="0"/>
              <a:buChar char="•"/>
            </a:pPr>
            <a:r>
              <a:rPr lang="en-US" sz="1500">
                <a:latin typeface="Times New Roman" charset="0"/>
                <a:cs typeface="Times New Roman" charset="0"/>
              </a:rPr>
              <a:t>June: Computer Network Support - IT</a:t>
            </a:r>
          </a:p>
        </p:txBody>
      </p:sp>
    </p:spTree>
    <p:extLst>
      <p:ext uri="{BB962C8B-B14F-4D97-AF65-F5344CB8AC3E}">
        <p14:creationId xmlns:p14="http://schemas.microsoft.com/office/powerpoint/2010/main" val="367559085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E7FB36-DF07-B44D-8D38-59F39D617117}"/>
              </a:ext>
            </a:extLst>
          </p:cNvPr>
          <p:cNvSpPr>
            <a:spLocks noGrp="1"/>
          </p:cNvSpPr>
          <p:nvPr>
            <p:ph idx="1"/>
          </p:nvPr>
        </p:nvSpPr>
        <p:spPr/>
        <p:txBody>
          <a:bodyPr vert="horz" lIns="91440" tIns="45720" rIns="91440" bIns="45720" rtlCol="0" anchor="t">
            <a:normAutofit/>
          </a:bodyPr>
          <a:lstStyle/>
          <a:p>
            <a:pPr marL="174625" indent="-174625"/>
            <a:r>
              <a:rPr lang="en-US" dirty="0"/>
              <a:t>2</a:t>
            </a:r>
            <a:r>
              <a:rPr lang="en-US" baseline="30000" dirty="0"/>
              <a:t>nd</a:t>
            </a:r>
            <a:r>
              <a:rPr lang="en-US" dirty="0"/>
              <a:t> Tuesday of the month</a:t>
            </a:r>
            <a:endParaRPr lang="en-US"/>
          </a:p>
          <a:p>
            <a:pPr marL="174625" indent="-174625"/>
            <a:r>
              <a:rPr lang="en-US">
                <a:latin typeface="Times New Roman"/>
                <a:cs typeface="Times New Roman"/>
              </a:rPr>
              <a:t>9am - 10am</a:t>
            </a:r>
            <a:endParaRPr lang="en-US"/>
          </a:p>
          <a:p>
            <a:pPr marL="174625" indent="-174625"/>
            <a:r>
              <a:rPr lang="en-US" dirty="0">
                <a:latin typeface="Times New Roman"/>
                <a:cs typeface="Times New Roman"/>
              </a:rPr>
              <a:t>Via </a:t>
            </a:r>
            <a:r>
              <a:rPr lang="en-US" err="1">
                <a:latin typeface="Times New Roman"/>
                <a:cs typeface="Times New Roman"/>
              </a:rPr>
              <a:t>GoToWebinar</a:t>
            </a:r>
            <a:endParaRPr lang="en-US">
              <a:latin typeface="Times New Roman"/>
              <a:cs typeface="Times New Roman"/>
            </a:endParaRPr>
          </a:p>
          <a:p>
            <a:pPr marL="174625" indent="-174625"/>
            <a:r>
              <a:rPr lang="en-US" dirty="0">
                <a:latin typeface="Times New Roman"/>
                <a:cs typeface="Times New Roman"/>
              </a:rPr>
              <a:t>Find the registration links at </a:t>
            </a:r>
            <a:r>
              <a:rPr lang="en-US" err="1">
                <a:latin typeface="Times New Roman"/>
                <a:cs typeface="Times New Roman"/>
              </a:rPr>
              <a:t>NCperkins.org</a:t>
            </a:r>
            <a:r>
              <a:rPr lang="en-US" dirty="0">
                <a:latin typeface="Times New Roman"/>
                <a:cs typeface="Times New Roman"/>
              </a:rPr>
              <a:t>/presentations</a:t>
            </a:r>
          </a:p>
          <a:p>
            <a:pPr marL="174625" indent="-174625"/>
            <a:r>
              <a:rPr lang="en-US">
                <a:latin typeface="Times New Roman"/>
                <a:cs typeface="Times New Roman"/>
              </a:rPr>
              <a:t>Recordings are available for later viewing at the same website above</a:t>
            </a:r>
            <a:endParaRPr lang="en-US" dirty="0">
              <a:latin typeface="Times New Roman"/>
              <a:cs typeface="Times New Roman"/>
            </a:endParaRPr>
          </a:p>
        </p:txBody>
      </p:sp>
      <p:sp>
        <p:nvSpPr>
          <p:cNvPr id="3" name="Title 2">
            <a:extLst>
              <a:ext uri="{FF2B5EF4-FFF2-40B4-BE49-F238E27FC236}">
                <a16:creationId xmlns:a16="http://schemas.microsoft.com/office/drawing/2014/main" id="{9D026ACD-B92E-C041-8CDF-1A1E842B77D4}"/>
              </a:ext>
            </a:extLst>
          </p:cNvPr>
          <p:cNvSpPr>
            <a:spLocks noGrp="1"/>
          </p:cNvSpPr>
          <p:nvPr>
            <p:ph type="title"/>
          </p:nvPr>
        </p:nvSpPr>
        <p:spPr/>
        <p:txBody>
          <a:bodyPr/>
          <a:lstStyle/>
          <a:p>
            <a:r>
              <a:rPr lang="en-US" dirty="0"/>
              <a:t>Perkins  Ongoing </a:t>
            </a:r>
            <a:r>
              <a:rPr lang="en-US"/>
              <a:t>Technical Assistance </a:t>
            </a:r>
            <a:r>
              <a:rPr lang="en-US" dirty="0"/>
              <a:t>Updates</a:t>
            </a:r>
          </a:p>
        </p:txBody>
      </p:sp>
      <p:pic>
        <p:nvPicPr>
          <p:cNvPr id="4" name="Picture 3">
            <a:extLst>
              <a:ext uri="{FF2B5EF4-FFF2-40B4-BE49-F238E27FC236}">
                <a16:creationId xmlns:a16="http://schemas.microsoft.com/office/drawing/2014/main" id="{1BA95F95-508F-D24C-AD92-363A99834E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7472" y="4509248"/>
            <a:ext cx="4569056" cy="360409"/>
          </a:xfrm>
          <a:prstGeom prst="rect">
            <a:avLst/>
          </a:prstGeom>
        </p:spPr>
      </p:pic>
    </p:spTree>
    <p:extLst>
      <p:ext uri="{BB962C8B-B14F-4D97-AF65-F5344CB8AC3E}">
        <p14:creationId xmlns:p14="http://schemas.microsoft.com/office/powerpoint/2010/main" val="372385972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Perkins/CTE State Staff</a:t>
            </a:r>
          </a:p>
        </p:txBody>
      </p:sp>
      <p:sp>
        <p:nvSpPr>
          <p:cNvPr id="3" name="Content Placeholder 2"/>
          <p:cNvSpPr>
            <a:spLocks noGrp="1"/>
          </p:cNvSpPr>
          <p:nvPr>
            <p:ph idx="1"/>
          </p:nvPr>
        </p:nvSpPr>
        <p:spPr>
          <a:xfrm>
            <a:off x="1297863" y="1200150"/>
            <a:ext cx="6476504" cy="3943350"/>
          </a:xfrm>
        </p:spPr>
        <p:txBody>
          <a:bodyPr vert="horz" lIns="91440" tIns="45720" rIns="91440" bIns="45720" rtlCol="0" anchor="t">
            <a:noAutofit/>
          </a:bodyPr>
          <a:lstStyle/>
          <a:p>
            <a:pPr marL="0" indent="0">
              <a:spcBef>
                <a:spcPts val="300"/>
              </a:spcBef>
              <a:spcAft>
                <a:spcPts val="400"/>
              </a:spcAft>
              <a:buNone/>
              <a:tabLst>
                <a:tab pos="555625" algn="l"/>
                <a:tab pos="5026025" algn="r"/>
              </a:tabLst>
            </a:pPr>
            <a:r>
              <a:rPr lang="en-US" sz="1600" b="1" dirty="0">
                <a:latin typeface="Times New Roman"/>
                <a:cs typeface="Times New Roman"/>
              </a:rPr>
              <a:t>Dr. Bob </a:t>
            </a:r>
            <a:r>
              <a:rPr lang="en-US" sz="1600" b="1" dirty="0" err="1">
                <a:latin typeface="Times New Roman"/>
                <a:cs typeface="Times New Roman"/>
              </a:rPr>
              <a:t>Witchger</a:t>
            </a:r>
            <a:r>
              <a:rPr lang="en-US" sz="1600" b="1" dirty="0">
                <a:latin typeface="Times New Roman"/>
                <a:cs typeface="Times New Roman"/>
              </a:rPr>
              <a:t>	</a:t>
            </a:r>
            <a:r>
              <a:rPr lang="en-US" sz="1400" dirty="0">
                <a:latin typeface="Times New Roman"/>
                <a:cs typeface="Times New Roman"/>
              </a:rPr>
              <a:t>Director, Career &amp; Technical Education</a:t>
            </a:r>
            <a:br>
              <a:rPr lang="en-US" sz="1400" dirty="0">
                <a:latin typeface="Times New Roman"/>
                <a:cs typeface="Times New Roman"/>
              </a:rPr>
            </a:br>
            <a:r>
              <a:rPr lang="en-US" sz="1400" dirty="0">
                <a:latin typeface="Times New Roman"/>
                <a:cs typeface="Times New Roman"/>
              </a:rPr>
              <a:t>WitchgerB@nccommunitycolleges.edu	919-807-7126</a:t>
            </a:r>
            <a:endParaRPr lang="en-US" dirty="0"/>
          </a:p>
          <a:p>
            <a:pPr marL="0" indent="0">
              <a:spcBef>
                <a:spcPts val="300"/>
              </a:spcBef>
              <a:spcAft>
                <a:spcPts val="400"/>
              </a:spcAft>
              <a:buNone/>
              <a:tabLst>
                <a:tab pos="555625" algn="l"/>
                <a:tab pos="5026025" algn="r"/>
              </a:tabLst>
            </a:pPr>
            <a:r>
              <a:rPr lang="en-US" sz="1600" b="1" dirty="0">
                <a:latin typeface="Times New Roman"/>
                <a:cs typeface="Times New Roman"/>
              </a:rPr>
              <a:t>Dr. Tony R. Reggi</a:t>
            </a:r>
            <a:r>
              <a:rPr lang="en-US" sz="1400" dirty="0">
                <a:latin typeface="Times New Roman"/>
                <a:cs typeface="Times New Roman"/>
              </a:rPr>
              <a:t>	Coordinator, Career &amp; Technical Education</a:t>
            </a:r>
            <a:br>
              <a:rPr lang="en-US" sz="1400" dirty="0">
                <a:latin typeface="Times New Roman"/>
                <a:cs typeface="Times New Roman"/>
              </a:rPr>
            </a:br>
            <a:r>
              <a:rPr lang="en-US" sz="1400" dirty="0">
                <a:latin typeface="Times New Roman"/>
                <a:cs typeface="Times New Roman"/>
              </a:rPr>
              <a:t>ReggiA@nccommunitycolleges.edu	919-807-7131</a:t>
            </a:r>
            <a:endParaRPr lang="en-US" sz="1400" dirty="0">
              <a:cs typeface="Times New Roman"/>
            </a:endParaRPr>
          </a:p>
          <a:p>
            <a:pPr marL="0" indent="0">
              <a:spcBef>
                <a:spcPts val="300"/>
              </a:spcBef>
              <a:spcAft>
                <a:spcPts val="400"/>
              </a:spcAft>
              <a:buNone/>
              <a:tabLst>
                <a:tab pos="555625" algn="l"/>
                <a:tab pos="5026025" algn="r"/>
              </a:tabLst>
            </a:pPr>
            <a:r>
              <a:rPr lang="en-US" sz="1600" b="1" dirty="0">
                <a:latin typeface="Times New Roman"/>
                <a:cs typeface="Times New Roman"/>
              </a:rPr>
              <a:t>Patti Coultas</a:t>
            </a:r>
            <a:r>
              <a:rPr lang="en-US" sz="1400" dirty="0">
                <a:latin typeface="Times New Roman"/>
                <a:cs typeface="Times New Roman"/>
              </a:rPr>
              <a:t>	Coordinator, Career &amp; Technical Education</a:t>
            </a:r>
            <a:br>
              <a:rPr lang="en-US" sz="1400" dirty="0">
                <a:latin typeface="Times New Roman"/>
                <a:cs typeface="Times New Roman"/>
              </a:rPr>
            </a:br>
            <a:r>
              <a:rPr lang="en-US" sz="1400" dirty="0">
                <a:latin typeface="Times New Roman"/>
                <a:cs typeface="Times New Roman"/>
              </a:rPr>
              <a:t>CoultasP@nccommunitycolleges.edu	919-807-7130</a:t>
            </a:r>
            <a:endParaRPr lang="en-US" sz="1400" dirty="0">
              <a:cs typeface="Times New Roman"/>
            </a:endParaRPr>
          </a:p>
          <a:p>
            <a:pPr marL="0" indent="0">
              <a:spcBef>
                <a:spcPts val="300"/>
              </a:spcBef>
              <a:spcAft>
                <a:spcPts val="400"/>
              </a:spcAft>
              <a:buNone/>
              <a:tabLst>
                <a:tab pos="555625" algn="l"/>
                <a:tab pos="5026025" algn="r"/>
              </a:tabLst>
            </a:pPr>
            <a:r>
              <a:rPr lang="en-US" sz="1600" b="1" dirty="0">
                <a:latin typeface="Times New Roman"/>
                <a:cs typeface="Times New Roman"/>
              </a:rPr>
              <a:t>Dr. Mary Olvera</a:t>
            </a:r>
            <a:r>
              <a:rPr lang="en-US" sz="1800" dirty="0">
                <a:latin typeface="Times New Roman"/>
                <a:cs typeface="Times New Roman"/>
              </a:rPr>
              <a:t>	</a:t>
            </a:r>
            <a:r>
              <a:rPr lang="en-US" sz="1400" dirty="0">
                <a:latin typeface="Times New Roman"/>
                <a:cs typeface="Times New Roman"/>
              </a:rPr>
              <a:t>Coordinator, Career &amp; Technical Education</a:t>
            </a:r>
            <a:br>
              <a:rPr lang="en-US" sz="1400" dirty="0">
                <a:latin typeface="Times New Roman"/>
                <a:cs typeface="Times New Roman"/>
              </a:rPr>
            </a:br>
            <a:r>
              <a:rPr lang="en-US" sz="1400" dirty="0">
                <a:latin typeface="Times New Roman"/>
                <a:cs typeface="Times New Roman"/>
              </a:rPr>
              <a:t>OlveraM@nccommunitycolleges.edu	919-807-7120</a:t>
            </a:r>
            <a:endParaRPr lang="en-US" sz="1400" dirty="0">
              <a:cs typeface="Times New Roman"/>
            </a:endParaRPr>
          </a:p>
          <a:p>
            <a:pPr marL="0" indent="0">
              <a:spcBef>
                <a:spcPts val="300"/>
              </a:spcBef>
              <a:spcAft>
                <a:spcPts val="400"/>
              </a:spcAft>
              <a:buNone/>
              <a:tabLst>
                <a:tab pos="555625" algn="l"/>
                <a:tab pos="5026025" algn="r"/>
              </a:tabLst>
            </a:pPr>
            <a:r>
              <a:rPr lang="en-US" sz="1600" b="1" dirty="0">
                <a:latin typeface="Times New Roman"/>
                <a:cs typeface="Times New Roman"/>
              </a:rPr>
              <a:t>Darice McDougald</a:t>
            </a:r>
            <a:r>
              <a:rPr lang="en-US" sz="1400" dirty="0">
                <a:latin typeface="Times New Roman"/>
                <a:cs typeface="Times New Roman"/>
              </a:rPr>
              <a:t>	CTE Administrative Assistant</a:t>
            </a:r>
            <a:br>
              <a:rPr lang="en-US" sz="1400" dirty="0">
                <a:latin typeface="Times New Roman"/>
                <a:cs typeface="Times New Roman"/>
              </a:rPr>
            </a:br>
            <a:r>
              <a:rPr lang="en-US" sz="1400" dirty="0">
                <a:latin typeface="Times New Roman"/>
                <a:cs typeface="Times New Roman"/>
              </a:rPr>
              <a:t>McDougaldD@nccommunitycolleges.edu	919-807-7219</a:t>
            </a:r>
          </a:p>
        </p:txBody>
      </p:sp>
    </p:spTree>
    <p:extLst>
      <p:ext uri="{BB962C8B-B14F-4D97-AF65-F5344CB8AC3E}">
        <p14:creationId xmlns:p14="http://schemas.microsoft.com/office/powerpoint/2010/main" val="3053701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Shape 215"/>
          <p:cNvSpPr>
            <a:spLocks noGrp="1"/>
          </p:cNvSpPr>
          <p:nvPr>
            <p:ph idx="1"/>
          </p:nvPr>
        </p:nvSpPr>
        <p:spPr>
          <a:xfrm>
            <a:off x="628650" y="1658608"/>
            <a:ext cx="7886700" cy="3211049"/>
          </a:xfrm>
        </p:spPr>
        <p:txBody>
          <a:bodyPr/>
          <a:lstStyle/>
          <a:p>
            <a:r>
              <a:rPr lang="en-US" dirty="0">
                <a:sym typeface="American Typewriter"/>
              </a:rPr>
              <a:t>Spelled out in Carl D. Perkins Career and Technical Education Act </a:t>
            </a:r>
          </a:p>
          <a:p>
            <a:endParaRPr lang="en-US" dirty="0">
              <a:sym typeface="American Typewriter"/>
            </a:endParaRPr>
          </a:p>
          <a:p>
            <a:r>
              <a:rPr lang="en-US" dirty="0">
                <a:sym typeface="American Typewriter"/>
              </a:rPr>
              <a:t>Outlined in the North Carolina 2020-23 Four-Year CTE State Plan</a:t>
            </a:r>
          </a:p>
          <a:p>
            <a:pPr marL="0" indent="0">
              <a:buNone/>
            </a:pPr>
            <a:endParaRPr lang="en-US" dirty="0">
              <a:sym typeface="American Typewriter"/>
            </a:endParaRPr>
          </a:p>
          <a:p>
            <a:r>
              <a:rPr lang="en-US" dirty="0">
                <a:sym typeface="American Typewriter"/>
              </a:rPr>
              <a:t>Reflected in each community college's CTE plan </a:t>
            </a:r>
          </a:p>
        </p:txBody>
      </p:sp>
      <p:sp>
        <p:nvSpPr>
          <p:cNvPr id="4" name="Shape 362"/>
          <p:cNvSpPr>
            <a:spLocks noGrp="1"/>
          </p:cNvSpPr>
          <p:nvPr>
            <p:ph type="title"/>
          </p:nvPr>
        </p:nvSpPr>
        <p:spPr/>
        <p:txBody>
          <a:bodyPr>
            <a:normAutofit/>
          </a:bodyPr>
          <a:lstStyle>
            <a:lvl1pPr>
              <a:defRPr sz="3800"/>
            </a:lvl1pPr>
          </a:lstStyle>
          <a:p>
            <a:r>
              <a:rPr lang="en-US" sz="3000" dirty="0">
                <a:sym typeface="American Typewriter"/>
              </a:rPr>
              <a:t>NC CTE Plan of Work</a:t>
            </a:r>
            <a:endParaRPr lang="en-US" sz="3000" dirty="0"/>
          </a:p>
        </p:txBody>
      </p:sp>
    </p:spTree>
    <p:extLst>
      <p:ext uri="{BB962C8B-B14F-4D97-AF65-F5344CB8AC3E}">
        <p14:creationId xmlns:p14="http://schemas.microsoft.com/office/powerpoint/2010/main" val="858002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Shape 215"/>
          <p:cNvSpPr>
            <a:spLocks noGrp="1"/>
          </p:cNvSpPr>
          <p:nvPr>
            <p:ph idx="1"/>
          </p:nvPr>
        </p:nvSpPr>
        <p:spPr>
          <a:xfrm>
            <a:off x="628650" y="1288555"/>
            <a:ext cx="7886700" cy="3537970"/>
          </a:xfrm>
        </p:spPr>
        <p:txBody>
          <a:bodyPr vert="horz" lIns="91440" tIns="45720" rIns="91440" bIns="45720" rtlCol="0" anchor="t">
            <a:noAutofit/>
          </a:bodyPr>
          <a:lstStyle/>
          <a:p>
            <a:pPr marL="0" indent="0">
              <a:buNone/>
            </a:pPr>
            <a:endParaRPr lang="en-US" dirty="0">
              <a:cs typeface="Times New Roman"/>
            </a:endParaRPr>
          </a:p>
          <a:p>
            <a:pPr marL="343535" lvl="1" indent="-151130"/>
            <a:r>
              <a:rPr lang="en-US" sz="2400" dirty="0">
                <a:latin typeface="Times New Roman"/>
                <a:cs typeface="Times New Roman"/>
                <a:sym typeface="American Typewriter"/>
              </a:rPr>
              <a:t>States Vision for Education and Workforce Development </a:t>
            </a:r>
            <a:endParaRPr lang="en-US" sz="2400"/>
          </a:p>
          <a:p>
            <a:pPr marL="518795" lvl="2"/>
            <a:r>
              <a:rPr lang="en-US" sz="2000" dirty="0">
                <a:latin typeface="Times New Roman"/>
                <a:cs typeface="Times New Roman"/>
                <a:sym typeface="American Typewriter"/>
              </a:rPr>
              <a:t>Inform and Collaborate with Workforce Partners </a:t>
            </a:r>
            <a:endParaRPr lang="en-US" sz="2000"/>
          </a:p>
          <a:p>
            <a:pPr marL="385445" lvl="2" indent="0">
              <a:buNone/>
            </a:pPr>
            <a:endParaRPr lang="en-US" sz="2000" dirty="0">
              <a:cs typeface="Times New Roman"/>
            </a:endParaRPr>
          </a:p>
          <a:p>
            <a:pPr marL="343535" lvl="1" indent="-151130"/>
            <a:r>
              <a:rPr lang="en-US" sz="2400" dirty="0">
                <a:latin typeface="Times New Roman"/>
                <a:cs typeface="Times New Roman"/>
                <a:sym typeface="American Typewriter"/>
              </a:rPr>
              <a:t>How NC implements CTE Programs </a:t>
            </a:r>
            <a:endParaRPr lang="en-US" sz="2000" dirty="0">
              <a:sym typeface="American Typewriter"/>
            </a:endParaRPr>
          </a:p>
          <a:p>
            <a:pPr marL="518795" lvl="2"/>
            <a:r>
              <a:rPr lang="en-US" sz="1850" dirty="0">
                <a:latin typeface="Times New Roman"/>
                <a:cs typeface="Times New Roman"/>
                <a:sym typeface="American Typewriter"/>
              </a:rPr>
              <a:t>How NC will promote continuous improvement </a:t>
            </a:r>
            <a:endParaRPr lang="en-US" sz="1850"/>
          </a:p>
          <a:p>
            <a:pPr marL="518795" lvl="2"/>
            <a:r>
              <a:rPr lang="en-US" sz="2000" dirty="0">
                <a:latin typeface="Times New Roman"/>
                <a:cs typeface="Times New Roman"/>
              </a:rPr>
              <a:t>Expand CTE for Special Populations </a:t>
            </a:r>
          </a:p>
          <a:p>
            <a:pPr marL="518795" lvl="2"/>
            <a:r>
              <a:rPr lang="en-US" sz="2000" dirty="0">
                <a:latin typeface="Times New Roman"/>
                <a:cs typeface="Times New Roman"/>
                <a:sym typeface="American Typewriter"/>
              </a:rPr>
              <a:t>Support the Inclusion of  Employability Skills </a:t>
            </a:r>
            <a:endParaRPr lang="en-US" sz="2000"/>
          </a:p>
          <a:p>
            <a:pPr marL="518795" lvl="2"/>
            <a:r>
              <a:rPr lang="en-US" sz="2000" dirty="0">
                <a:latin typeface="Times New Roman"/>
                <a:cs typeface="Times New Roman"/>
                <a:sym typeface="American Typewriter"/>
              </a:rPr>
              <a:t>Make information on CTE programs of study available </a:t>
            </a:r>
            <a:endParaRPr lang="en-US" sz="2000" dirty="0">
              <a:sym typeface="American Typewriter"/>
            </a:endParaRPr>
          </a:p>
        </p:txBody>
      </p:sp>
      <p:sp>
        <p:nvSpPr>
          <p:cNvPr id="4" name="Shape 362"/>
          <p:cNvSpPr>
            <a:spLocks noGrp="1"/>
          </p:cNvSpPr>
          <p:nvPr>
            <p:ph type="title"/>
          </p:nvPr>
        </p:nvSpPr>
        <p:spPr/>
        <p:txBody>
          <a:bodyPr>
            <a:normAutofit/>
          </a:bodyPr>
          <a:lstStyle>
            <a:lvl1pPr>
              <a:defRPr sz="3800"/>
            </a:lvl1pPr>
          </a:lstStyle>
          <a:p>
            <a:r>
              <a:rPr lang="en-US" sz="3000" dirty="0">
                <a:sym typeface="American Typewriter"/>
              </a:rPr>
              <a:t>State Plan 2020-2023 </a:t>
            </a:r>
            <a:endParaRPr lang="en-US" sz="3000" dirty="0"/>
          </a:p>
        </p:txBody>
      </p:sp>
    </p:spTree>
    <p:extLst>
      <p:ext uri="{BB962C8B-B14F-4D97-AF65-F5344CB8AC3E}">
        <p14:creationId xmlns:p14="http://schemas.microsoft.com/office/powerpoint/2010/main" val="176880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Shape 215"/>
          <p:cNvSpPr>
            <a:spLocks noGrp="1"/>
          </p:cNvSpPr>
          <p:nvPr>
            <p:ph idx="1"/>
          </p:nvPr>
        </p:nvSpPr>
        <p:spPr>
          <a:xfrm>
            <a:off x="628650" y="1008197"/>
            <a:ext cx="7886700" cy="3861460"/>
          </a:xfrm>
        </p:spPr>
        <p:txBody>
          <a:bodyPr vert="horz" lIns="91440" tIns="45720" rIns="91440" bIns="45720" rtlCol="0" anchor="t">
            <a:normAutofit/>
          </a:bodyPr>
          <a:lstStyle/>
          <a:p>
            <a:pPr marL="0" indent="0">
              <a:buNone/>
            </a:pPr>
            <a:endParaRPr lang="en-US" dirty="0">
              <a:cs typeface="Times New Roman"/>
            </a:endParaRPr>
          </a:p>
          <a:p>
            <a:pPr marL="343535" lvl="1" indent="-151130"/>
            <a:r>
              <a:rPr lang="en-US" sz="2400" dirty="0">
                <a:latin typeface="Times New Roman"/>
                <a:cs typeface="Times New Roman"/>
                <a:sym typeface="American Typewriter"/>
              </a:rPr>
              <a:t>Facilitate secondary postsecondary collaboration </a:t>
            </a:r>
            <a:endParaRPr lang="en-US" sz="2400"/>
          </a:p>
          <a:p>
            <a:pPr marL="518795" lvl="2"/>
            <a:r>
              <a:rPr lang="en-US" sz="2000" dirty="0">
                <a:latin typeface="Times New Roman"/>
                <a:cs typeface="Times New Roman"/>
                <a:sym typeface="American Typewriter"/>
              </a:rPr>
              <a:t>Align pathways to State Regional or Local Labor Market </a:t>
            </a:r>
            <a:endParaRPr lang="en-US" sz="2000"/>
          </a:p>
          <a:p>
            <a:pPr marL="518795" lvl="2"/>
            <a:r>
              <a:rPr lang="en-US" sz="2000" dirty="0">
                <a:latin typeface="Times New Roman"/>
                <a:cs typeface="Times New Roman"/>
                <a:sym typeface="American Typewriter"/>
              </a:rPr>
              <a:t>Ensure Equal Access for Special Populations </a:t>
            </a:r>
            <a:endParaRPr lang="en-US" sz="2000"/>
          </a:p>
          <a:p>
            <a:pPr marL="518795" lvl="2"/>
            <a:r>
              <a:rPr lang="en-US" sz="2000" dirty="0">
                <a:latin typeface="Times New Roman"/>
                <a:cs typeface="Times New Roman"/>
                <a:sym typeface="American Typewriter"/>
              </a:rPr>
              <a:t>Coordinate, Articulate and Support Programs of study </a:t>
            </a:r>
            <a:endParaRPr lang="en-US" sz="2000"/>
          </a:p>
          <a:p>
            <a:pPr marL="518795" lvl="2"/>
            <a:r>
              <a:rPr lang="en-US" sz="2000" dirty="0">
                <a:latin typeface="Times New Roman"/>
                <a:cs typeface="Times New Roman"/>
                <a:sym typeface="American Typewriter"/>
              </a:rPr>
              <a:t>Promote Continuous Improvement </a:t>
            </a:r>
            <a:endParaRPr lang="en-US" sz="2000" dirty="0"/>
          </a:p>
          <a:p>
            <a:pPr marL="518795" lvl="2"/>
            <a:r>
              <a:rPr lang="en-US" sz="2000" dirty="0">
                <a:latin typeface="Times New Roman"/>
                <a:cs typeface="Times New Roman"/>
              </a:rPr>
              <a:t>Opportunity for Secondary student to earn postsecondary credit</a:t>
            </a:r>
          </a:p>
          <a:p>
            <a:pPr marL="518795" lvl="2"/>
            <a:r>
              <a:rPr lang="en-US" sz="2000" dirty="0">
                <a:latin typeface="Times New Roman"/>
                <a:cs typeface="Times New Roman"/>
                <a:sym typeface="American Typewriter"/>
              </a:rPr>
              <a:t>Involve stakeholders in planning </a:t>
            </a:r>
            <a:endParaRPr lang="en-US" sz="2000"/>
          </a:p>
          <a:p>
            <a:pPr marL="518795" lvl="2"/>
            <a:endParaRPr lang="en-US" sz="2000" dirty="0">
              <a:latin typeface="Times New Roman"/>
              <a:cs typeface="Times New Roman"/>
              <a:sym typeface="American Typewriter"/>
            </a:endParaRPr>
          </a:p>
          <a:p>
            <a:pPr marL="343535" lvl="1" indent="-151130"/>
            <a:r>
              <a:rPr lang="en-US" sz="2400" dirty="0">
                <a:latin typeface="Times New Roman"/>
                <a:cs typeface="Times New Roman"/>
                <a:sym typeface="American Typewriter"/>
              </a:rPr>
              <a:t>Conduct Comprehensive Local Needs Assessment </a:t>
            </a:r>
            <a:endParaRPr lang="en-US" sz="2400" dirty="0">
              <a:sym typeface="American Typewriter"/>
            </a:endParaRPr>
          </a:p>
          <a:p>
            <a:pPr marL="343535" lvl="1" indent="-151130"/>
            <a:endParaRPr lang="en-US" dirty="0"/>
          </a:p>
          <a:p>
            <a:pPr marL="174625" indent="-174625"/>
            <a:endParaRPr lang="en-US"/>
          </a:p>
        </p:txBody>
      </p:sp>
      <p:sp>
        <p:nvSpPr>
          <p:cNvPr id="4" name="Shape 362"/>
          <p:cNvSpPr>
            <a:spLocks noGrp="1"/>
          </p:cNvSpPr>
          <p:nvPr>
            <p:ph type="title"/>
          </p:nvPr>
        </p:nvSpPr>
        <p:spPr/>
        <p:txBody>
          <a:bodyPr>
            <a:normAutofit/>
          </a:bodyPr>
          <a:lstStyle>
            <a:lvl1pPr>
              <a:defRPr sz="3800"/>
            </a:lvl1pPr>
          </a:lstStyle>
          <a:p>
            <a:r>
              <a:rPr lang="en-US" sz="3000" dirty="0">
                <a:sym typeface="American Typewriter"/>
              </a:rPr>
              <a:t>State Plan 2020-2023 (page 2) </a:t>
            </a:r>
            <a:endParaRPr lang="en-US" sz="3000" dirty="0"/>
          </a:p>
        </p:txBody>
      </p:sp>
    </p:spTree>
    <p:extLst>
      <p:ext uri="{BB962C8B-B14F-4D97-AF65-F5344CB8AC3E}">
        <p14:creationId xmlns:p14="http://schemas.microsoft.com/office/powerpoint/2010/main" val="494966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Shape 215"/>
          <p:cNvSpPr>
            <a:spLocks noGrp="1"/>
          </p:cNvSpPr>
          <p:nvPr>
            <p:ph idx="1"/>
          </p:nvPr>
        </p:nvSpPr>
        <p:spPr/>
        <p:txBody>
          <a:bodyPr vert="horz" lIns="91440" tIns="45720" rIns="91440" bIns="45720" rtlCol="0" anchor="t">
            <a:normAutofit/>
          </a:bodyPr>
          <a:lstStyle/>
          <a:p>
            <a:pPr marL="457200" indent="-457200">
              <a:lnSpc>
                <a:spcPct val="150000"/>
              </a:lnSpc>
            </a:pPr>
            <a:r>
              <a:rPr lang="en-US" sz="2400" dirty="0">
                <a:latin typeface="Times New Roman"/>
                <a:cs typeface="Times New Roman"/>
                <a:sym typeface="American Typewriter"/>
              </a:rPr>
              <a:t>Meeting the needs of Special Populations</a:t>
            </a:r>
            <a:endParaRPr lang="en-US" sz="2400"/>
          </a:p>
          <a:p>
            <a:pPr marL="457200" indent="-457200">
              <a:lnSpc>
                <a:spcPct val="150000"/>
              </a:lnSpc>
            </a:pPr>
            <a:r>
              <a:rPr lang="en-US" sz="2400" dirty="0">
                <a:latin typeface="Times New Roman"/>
                <a:cs typeface="Times New Roman"/>
                <a:sym typeface="American Typewriter"/>
              </a:rPr>
              <a:t>Preparing Teachers and Faculty </a:t>
            </a:r>
            <a:endParaRPr lang="en-US" sz="2400"/>
          </a:p>
          <a:p>
            <a:pPr marL="457200" indent="-457200">
              <a:lnSpc>
                <a:spcPct val="150000"/>
              </a:lnSpc>
            </a:pPr>
            <a:r>
              <a:rPr lang="en-US" sz="2400" dirty="0">
                <a:latin typeface="Times New Roman"/>
                <a:cs typeface="Times New Roman"/>
                <a:sym typeface="American Typewriter"/>
              </a:rPr>
              <a:t>Accept Funds</a:t>
            </a:r>
            <a:endParaRPr lang="en-US" sz="2400" dirty="0">
              <a:sym typeface="American Typewriter"/>
            </a:endParaRPr>
          </a:p>
          <a:p>
            <a:pPr marL="457200" indent="-457200">
              <a:lnSpc>
                <a:spcPct val="150000"/>
              </a:lnSpc>
            </a:pPr>
            <a:r>
              <a:rPr lang="en-US" sz="2400" dirty="0">
                <a:latin typeface="Times New Roman"/>
                <a:cs typeface="Times New Roman"/>
                <a:sym typeface="American Typewriter"/>
              </a:rPr>
              <a:t>Agree with Assurances </a:t>
            </a:r>
            <a:endParaRPr lang="en-US" sz="2400" dirty="0"/>
          </a:p>
          <a:p>
            <a:pPr marL="174625" indent="-174625"/>
            <a:endParaRPr lang="en-US"/>
          </a:p>
        </p:txBody>
      </p:sp>
      <p:sp>
        <p:nvSpPr>
          <p:cNvPr id="4" name="Shape 362"/>
          <p:cNvSpPr>
            <a:spLocks noGrp="1"/>
          </p:cNvSpPr>
          <p:nvPr>
            <p:ph type="title"/>
          </p:nvPr>
        </p:nvSpPr>
        <p:spPr/>
        <p:txBody>
          <a:bodyPr>
            <a:normAutofit/>
          </a:bodyPr>
          <a:lstStyle>
            <a:lvl1pPr>
              <a:defRPr sz="3800"/>
            </a:lvl1pPr>
          </a:lstStyle>
          <a:p>
            <a:r>
              <a:rPr lang="en-US" sz="3000" dirty="0">
                <a:sym typeface="American Typewriter"/>
              </a:rPr>
              <a:t>State Plan 2020-2023 (page 3) </a:t>
            </a:r>
            <a:endParaRPr lang="en-US" sz="3000" dirty="0"/>
          </a:p>
        </p:txBody>
      </p:sp>
    </p:spTree>
    <p:extLst>
      <p:ext uri="{BB962C8B-B14F-4D97-AF65-F5344CB8AC3E}">
        <p14:creationId xmlns:p14="http://schemas.microsoft.com/office/powerpoint/2010/main" val="3362402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Shape 215"/>
          <p:cNvSpPr>
            <a:spLocks noGrp="1"/>
          </p:cNvSpPr>
          <p:nvPr>
            <p:ph idx="1"/>
          </p:nvPr>
        </p:nvSpPr>
        <p:spPr/>
        <p:txBody>
          <a:bodyPr vert="horz" lIns="91440" tIns="45720" rIns="91440" bIns="45720" rtlCol="0" anchor="t">
            <a:normAutofit/>
          </a:bodyPr>
          <a:lstStyle/>
          <a:p>
            <a:pPr marL="0" indent="0">
              <a:lnSpc>
                <a:spcPct val="150000"/>
              </a:lnSpc>
              <a:buNone/>
            </a:pPr>
            <a:r>
              <a:rPr lang="en-US" sz="2400" dirty="0">
                <a:latin typeface="Times New Roman"/>
                <a:cs typeface="Times New Roman"/>
                <a:sym typeface="American Typewriter"/>
              </a:rPr>
              <a:t>Accountability Process</a:t>
            </a:r>
            <a:r>
              <a:rPr lang="en-US" sz="4000" dirty="0">
                <a:latin typeface="Times New Roman"/>
                <a:cs typeface="Times New Roman"/>
                <a:sym typeface="American Typewriter"/>
              </a:rPr>
              <a:t> </a:t>
            </a:r>
            <a:endParaRPr lang="en-US" sz="4000" dirty="0"/>
          </a:p>
          <a:p>
            <a:pPr marL="518795" lvl="2"/>
            <a:r>
              <a:rPr lang="en-US" sz="2400" dirty="0">
                <a:latin typeface="Times New Roman"/>
                <a:cs typeface="Times New Roman"/>
              </a:rPr>
              <a:t>Definitions of Participants and Concentrators </a:t>
            </a:r>
          </a:p>
          <a:p>
            <a:pPr marL="518795" lvl="2"/>
            <a:r>
              <a:rPr lang="en-US" sz="2400" dirty="0">
                <a:latin typeface="Times New Roman"/>
                <a:cs typeface="Times New Roman"/>
                <a:sym typeface="American Typewriter"/>
              </a:rPr>
              <a:t>Performance indicators</a:t>
            </a:r>
            <a:endParaRPr lang="en-US" sz="2400" dirty="0">
              <a:sym typeface="American Typewriter"/>
            </a:endParaRPr>
          </a:p>
          <a:p>
            <a:pPr marL="732155" lvl="3" indent="-153035"/>
            <a:r>
              <a:rPr lang="en-US" sz="2250" dirty="0">
                <a:latin typeface="Times New Roman"/>
                <a:cs typeface="Times New Roman"/>
                <a:sym typeface="American Typewriter"/>
              </a:rPr>
              <a:t>1P1: Postsecondary retention and placement </a:t>
            </a:r>
            <a:endParaRPr lang="en-US" sz="2250" dirty="0"/>
          </a:p>
          <a:p>
            <a:pPr marL="732155" lvl="3" indent="-153035"/>
            <a:r>
              <a:rPr lang="en-US" sz="2250" dirty="0">
                <a:latin typeface="Times New Roman"/>
                <a:cs typeface="Times New Roman"/>
                <a:sym typeface="American Typewriter"/>
              </a:rPr>
              <a:t>2P1: Earning a postsecondary credential (certificate, diploma, or degree)</a:t>
            </a:r>
            <a:endParaRPr lang="en-US" sz="2250" dirty="0"/>
          </a:p>
          <a:p>
            <a:pPr marL="732155" lvl="3" indent="-153035"/>
            <a:r>
              <a:rPr lang="en-US" sz="2250" dirty="0">
                <a:latin typeface="Times New Roman"/>
                <a:cs typeface="Times New Roman"/>
                <a:sym typeface="American Typewriter"/>
              </a:rPr>
              <a:t>3P1: Participate in a non-traditional field for their gender</a:t>
            </a:r>
            <a:endParaRPr lang="en-US" sz="2250" dirty="0"/>
          </a:p>
          <a:p>
            <a:pPr marL="174625" indent="-174625"/>
            <a:endParaRPr lang="en-US"/>
          </a:p>
        </p:txBody>
      </p:sp>
      <p:sp>
        <p:nvSpPr>
          <p:cNvPr id="4" name="Shape 362"/>
          <p:cNvSpPr>
            <a:spLocks noGrp="1"/>
          </p:cNvSpPr>
          <p:nvPr>
            <p:ph type="title"/>
          </p:nvPr>
        </p:nvSpPr>
        <p:spPr/>
        <p:txBody>
          <a:bodyPr>
            <a:normAutofit/>
          </a:bodyPr>
          <a:lstStyle>
            <a:lvl1pPr>
              <a:defRPr sz="3800"/>
            </a:lvl1pPr>
          </a:lstStyle>
          <a:p>
            <a:r>
              <a:rPr lang="en-US" sz="3000" dirty="0">
                <a:sym typeface="American Typewriter"/>
              </a:rPr>
              <a:t>State Plan 2020-2023 (page 4) </a:t>
            </a:r>
            <a:endParaRPr lang="en-US" sz="3000" dirty="0"/>
          </a:p>
        </p:txBody>
      </p:sp>
    </p:spTree>
    <p:extLst>
      <p:ext uri="{BB962C8B-B14F-4D97-AF65-F5344CB8AC3E}">
        <p14:creationId xmlns:p14="http://schemas.microsoft.com/office/powerpoint/2010/main" val="1084797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Shape 286"/>
          <p:cNvSpPr>
            <a:spLocks noGrp="1"/>
          </p:cNvSpPr>
          <p:nvPr>
            <p:ph idx="1"/>
          </p:nvPr>
        </p:nvSpPr>
        <p:spPr/>
        <p:txBody>
          <a:bodyPr>
            <a:normAutofit lnSpcReduction="10000"/>
          </a:bodyPr>
          <a:lstStyle/>
          <a:p>
            <a:r>
              <a:rPr lang="en-US" dirty="0">
                <a:sym typeface="American Typewriter"/>
              </a:rPr>
              <a:t>Postsecondary</a:t>
            </a:r>
            <a:r>
              <a:rPr lang="en-US" b="1" dirty="0">
                <a:sym typeface="American Typewriter"/>
              </a:rPr>
              <a:t> </a:t>
            </a:r>
            <a:r>
              <a:rPr lang="en-US" b="1" u="sng" dirty="0">
                <a:sym typeface="American Typewriter"/>
              </a:rPr>
              <a:t>Funded Participant </a:t>
            </a:r>
            <a:r>
              <a:rPr lang="en-US" dirty="0">
                <a:sym typeface="American Typewriter"/>
              </a:rPr>
              <a:t>is individual who attempts at least one CTE course in a CTE program or program of study. – Used to allocate Perkins funds to colleges.</a:t>
            </a:r>
          </a:p>
          <a:p>
            <a:endParaRPr lang="en-US" dirty="0">
              <a:sym typeface="American Typewriter"/>
            </a:endParaRPr>
          </a:p>
          <a:p>
            <a:r>
              <a:rPr lang="en-US" dirty="0">
                <a:sym typeface="American Typewriter"/>
              </a:rPr>
              <a:t>Postsecondary CTE </a:t>
            </a:r>
            <a:r>
              <a:rPr lang="en-US" b="1" u="sng" dirty="0">
                <a:sym typeface="American Typewriter"/>
              </a:rPr>
              <a:t>Participant</a:t>
            </a:r>
            <a:r>
              <a:rPr lang="en-US" dirty="0">
                <a:sym typeface="American Typewriter"/>
              </a:rPr>
              <a:t> is </a:t>
            </a:r>
            <a:r>
              <a:rPr lang="en-US" dirty="0"/>
              <a:t>an individual who </a:t>
            </a:r>
            <a:r>
              <a:rPr lang="en-US" u="sng" dirty="0"/>
              <a:t>completes</a:t>
            </a:r>
            <a:r>
              <a:rPr lang="en-US" dirty="0"/>
              <a:t> not less than one credit-level course in a CTE program or program of study. This is reevaluated each semester. </a:t>
            </a:r>
          </a:p>
          <a:p>
            <a:endParaRPr lang="en-US" dirty="0">
              <a:sym typeface="American Typewriter"/>
            </a:endParaRPr>
          </a:p>
          <a:p>
            <a:r>
              <a:rPr lang="en-US" dirty="0">
                <a:sym typeface="American Typewriter"/>
              </a:rPr>
              <a:t>Postsecondary CTE </a:t>
            </a:r>
            <a:r>
              <a:rPr lang="en-US" b="1" u="sng" dirty="0">
                <a:sym typeface="American Typewriter"/>
              </a:rPr>
              <a:t>Concentrator</a:t>
            </a:r>
            <a:r>
              <a:rPr lang="en-US" dirty="0">
                <a:sym typeface="American Typewriter"/>
              </a:rPr>
              <a:t> </a:t>
            </a:r>
            <a:r>
              <a:rPr lang="en-US" dirty="0"/>
              <a:t>is an enrolled student who has earned at least 12 CTE credits within a CTE program or program of study.</a:t>
            </a:r>
          </a:p>
        </p:txBody>
      </p:sp>
      <p:sp>
        <p:nvSpPr>
          <p:cNvPr id="10" name="Title 9">
            <a:extLst>
              <a:ext uri="{FF2B5EF4-FFF2-40B4-BE49-F238E27FC236}">
                <a16:creationId xmlns:a16="http://schemas.microsoft.com/office/drawing/2014/main" id="{7F1A1533-7134-4E4B-961D-EB329131D600}"/>
              </a:ext>
            </a:extLst>
          </p:cNvPr>
          <p:cNvSpPr>
            <a:spLocks noGrp="1"/>
          </p:cNvSpPr>
          <p:nvPr>
            <p:ph type="title"/>
          </p:nvPr>
        </p:nvSpPr>
        <p:spPr/>
        <p:txBody>
          <a:bodyPr/>
          <a:lstStyle/>
          <a:p>
            <a:r>
              <a:rPr lang="en-US" dirty="0"/>
              <a:t>CTE Definitions</a:t>
            </a:r>
          </a:p>
        </p:txBody>
      </p:sp>
    </p:spTree>
    <p:extLst>
      <p:ext uri="{BB962C8B-B14F-4D97-AF65-F5344CB8AC3E}">
        <p14:creationId xmlns:p14="http://schemas.microsoft.com/office/powerpoint/2010/main" val="37762926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a:spLocks noGrp="1"/>
          </p:cNvSpPr>
          <p:nvPr>
            <p:ph idx="1"/>
          </p:nvPr>
        </p:nvSpPr>
        <p:spPr/>
        <p:txBody>
          <a:bodyPr/>
          <a:lstStyle/>
          <a:p>
            <a:pPr lvl="0">
              <a:spcBef>
                <a:spcPts val="0"/>
              </a:spcBef>
              <a:spcAft>
                <a:spcPts val="1200"/>
              </a:spcAft>
            </a:pPr>
            <a:r>
              <a:rPr lang="en-US" dirty="0"/>
              <a:t>Allocation to 50 states and territories is based on census data</a:t>
            </a:r>
          </a:p>
          <a:p>
            <a:pPr>
              <a:spcBef>
                <a:spcPts val="0"/>
              </a:spcBef>
              <a:spcAft>
                <a:spcPts val="1200"/>
              </a:spcAft>
            </a:pPr>
            <a:r>
              <a:rPr lang="en-US" dirty="0"/>
              <a:t>NC Secondary (2/3 of state CTE funds)</a:t>
            </a:r>
          </a:p>
          <a:p>
            <a:pPr lvl="1">
              <a:spcBef>
                <a:spcPts val="0"/>
              </a:spcBef>
              <a:spcAft>
                <a:spcPts val="1200"/>
              </a:spcAft>
            </a:pPr>
            <a:r>
              <a:rPr lang="en-US" dirty="0"/>
              <a:t>70% based on school-aged kids 5-17 census count at or below poverty guidelines</a:t>
            </a:r>
          </a:p>
          <a:p>
            <a:pPr lvl="1">
              <a:spcBef>
                <a:spcPts val="0"/>
              </a:spcBef>
              <a:spcAft>
                <a:spcPts val="1200"/>
              </a:spcAft>
            </a:pPr>
            <a:r>
              <a:rPr lang="en-US" dirty="0"/>
              <a:t>30% total district census data</a:t>
            </a:r>
            <a:br>
              <a:rPr lang="en-US" dirty="0"/>
            </a:br>
            <a:r>
              <a:rPr lang="en-US" dirty="0"/>
              <a:t>(Section 131 (a)(b))</a:t>
            </a:r>
          </a:p>
          <a:p>
            <a:pPr>
              <a:spcBef>
                <a:spcPts val="0"/>
              </a:spcBef>
              <a:spcAft>
                <a:spcPts val="1200"/>
              </a:spcAft>
            </a:pPr>
            <a:r>
              <a:rPr lang="en-US" dirty="0"/>
              <a:t>NC Postsecondary (1/3 of state CTE funds)</a:t>
            </a:r>
          </a:p>
          <a:p>
            <a:pPr lvl="1">
              <a:spcBef>
                <a:spcPts val="0"/>
              </a:spcBef>
              <a:spcAft>
                <a:spcPts val="1200"/>
              </a:spcAft>
            </a:pPr>
            <a:r>
              <a:rPr lang="en-US" dirty="0"/>
              <a:t>College’s (or consortium’s) percent of CTE students who receive Pell or BIA funds.  (Section 132(a)(2))</a:t>
            </a:r>
          </a:p>
        </p:txBody>
      </p:sp>
      <p:sp>
        <p:nvSpPr>
          <p:cNvPr id="135" name="Shape 135"/>
          <p:cNvSpPr>
            <a:spLocks noGrp="1"/>
          </p:cNvSpPr>
          <p:nvPr>
            <p:ph type="title"/>
          </p:nvPr>
        </p:nvSpPr>
        <p:spPr/>
        <p:txBody>
          <a:bodyPr>
            <a:normAutofit/>
          </a:bodyPr>
          <a:lstStyle>
            <a:lvl1pPr>
              <a:defRPr sz="3600"/>
            </a:lvl1pPr>
          </a:lstStyle>
          <a:p>
            <a:pPr lvl="0"/>
            <a:r>
              <a:rPr lang="en-US" sz="3000" dirty="0"/>
              <a:t>Perkins Allocations</a:t>
            </a:r>
          </a:p>
        </p:txBody>
      </p:sp>
    </p:spTree>
    <p:extLst>
      <p:ext uri="{BB962C8B-B14F-4D97-AF65-F5344CB8AC3E}">
        <p14:creationId xmlns:p14="http://schemas.microsoft.com/office/powerpoint/2010/main" val="4173929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a:spLocks noGrp="1"/>
          </p:cNvSpPr>
          <p:nvPr>
            <p:ph idx="1"/>
          </p:nvPr>
        </p:nvSpPr>
        <p:spPr/>
        <p:txBody>
          <a:bodyPr vert="horz" lIns="91440" tIns="45720" rIns="91440" bIns="45720" rtlCol="0" anchor="t">
            <a:normAutofit/>
          </a:bodyPr>
          <a:lstStyle/>
          <a:p>
            <a:pPr marL="174625" indent="-174625">
              <a:spcBef>
                <a:spcPts val="0"/>
              </a:spcBef>
              <a:spcAft>
                <a:spcPts val="1500"/>
              </a:spcAft>
            </a:pPr>
            <a:r>
              <a:rPr lang="en-US" dirty="0">
                <a:latin typeface="Times New Roman"/>
                <a:cs typeface="Times New Roman"/>
              </a:rPr>
              <a:t>It’s a federal program meant to improve and enhance CTE curriculum programs.</a:t>
            </a:r>
            <a:endParaRPr lang="en-US">
              <a:latin typeface="Times New Roman"/>
              <a:cs typeface="Times New Roman"/>
            </a:endParaRPr>
          </a:p>
          <a:p>
            <a:pPr marL="174625" lvl="0" indent="-174625">
              <a:spcBef>
                <a:spcPts val="0"/>
              </a:spcBef>
              <a:spcAft>
                <a:spcPts val="1500"/>
              </a:spcAft>
            </a:pPr>
            <a:r>
              <a:rPr lang="en-US" dirty="0">
                <a:latin typeface="Times New Roman"/>
                <a:cs typeface="Times New Roman"/>
              </a:rPr>
              <a:t>The Perkins Act was originally authorized in 1984; the most recent authorization is </a:t>
            </a:r>
            <a:r>
              <a:rPr lang="en-US" b="1" dirty="0">
                <a:latin typeface="Times New Roman"/>
                <a:cs typeface="Times New Roman"/>
              </a:rPr>
              <a:t>Perkins V</a:t>
            </a:r>
            <a:r>
              <a:rPr lang="en-US" dirty="0">
                <a:latin typeface="Times New Roman"/>
                <a:cs typeface="Times New Roman"/>
              </a:rPr>
              <a:t> in 2018</a:t>
            </a:r>
          </a:p>
          <a:p>
            <a:pPr marL="174625" lvl="0" indent="-174625">
              <a:spcBef>
                <a:spcPts val="0"/>
              </a:spcBef>
              <a:spcAft>
                <a:spcPts val="1500"/>
              </a:spcAft>
            </a:pPr>
            <a:r>
              <a:rPr lang="en-US" dirty="0">
                <a:latin typeface="Times New Roman"/>
                <a:cs typeface="Times New Roman"/>
              </a:rPr>
              <a:t>Postsecondary funding allocations are based on CTE participants receiving Pell grants or recognized by BIA</a:t>
            </a:r>
          </a:p>
          <a:p>
            <a:pPr marL="174625" indent="-174625">
              <a:spcBef>
                <a:spcPts val="0"/>
              </a:spcBef>
              <a:spcAft>
                <a:spcPts val="1500"/>
              </a:spcAft>
            </a:pPr>
            <a:r>
              <a:rPr lang="en-US" dirty="0">
                <a:latin typeface="Times New Roman"/>
                <a:cs typeface="Times New Roman"/>
              </a:rPr>
              <a:t>Perkins is federal money – The state and local grantees must follow Perkins V grant guidelines and EDGAR </a:t>
            </a:r>
            <a:endParaRPr lang="en-US" dirty="0"/>
          </a:p>
        </p:txBody>
      </p:sp>
      <p:sp>
        <p:nvSpPr>
          <p:cNvPr id="131" name="Shape 131"/>
          <p:cNvSpPr>
            <a:spLocks noGrp="1"/>
          </p:cNvSpPr>
          <p:nvPr>
            <p:ph type="title"/>
          </p:nvPr>
        </p:nvSpPr>
        <p:spPr/>
        <p:txBody>
          <a:bodyPr>
            <a:normAutofit/>
          </a:bodyPr>
          <a:lstStyle>
            <a:lvl1pPr defTabSz="850349">
              <a:defRPr sz="3348"/>
            </a:lvl1pPr>
          </a:lstStyle>
          <a:p>
            <a:pPr lvl="0"/>
            <a:r>
              <a:rPr lang="en-US" sz="3000" dirty="0"/>
              <a:t>What is Perkins?</a:t>
            </a:r>
          </a:p>
        </p:txBody>
      </p:sp>
    </p:spTree>
    <p:extLst>
      <p:ext uri="{BB962C8B-B14F-4D97-AF65-F5344CB8AC3E}">
        <p14:creationId xmlns:p14="http://schemas.microsoft.com/office/powerpoint/2010/main" val="2365238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Shape 224"/>
          <p:cNvSpPr>
            <a:spLocks noGrp="1"/>
          </p:cNvSpPr>
          <p:nvPr>
            <p:ph type="title"/>
          </p:nvPr>
        </p:nvSpPr>
        <p:spPr/>
        <p:txBody>
          <a:bodyPr>
            <a:normAutofit/>
          </a:bodyPr>
          <a:lstStyle>
            <a:lvl1pPr algn="ctr">
              <a:defRPr sz="4000">
                <a:latin typeface="American Typewriter"/>
                <a:ea typeface="American Typewriter"/>
                <a:cs typeface="American Typewriter"/>
                <a:sym typeface="American Typewriter"/>
              </a:defRPr>
            </a:lvl1pPr>
          </a:lstStyle>
          <a:p>
            <a:pPr lvl="0" algn="l"/>
            <a:r>
              <a:rPr lang="en-US" sz="3000" dirty="0">
                <a:latin typeface="+mj-lt"/>
              </a:rPr>
              <a:t>Perkins Flow of Funding</a:t>
            </a:r>
          </a:p>
        </p:txBody>
      </p:sp>
      <p:grpSp>
        <p:nvGrpSpPr>
          <p:cNvPr id="227" name="Group 227"/>
          <p:cNvGrpSpPr/>
          <p:nvPr/>
        </p:nvGrpSpPr>
        <p:grpSpPr>
          <a:xfrm>
            <a:off x="1385887" y="1391775"/>
            <a:ext cx="1414463" cy="3660285"/>
            <a:chOff x="0" y="-2"/>
            <a:chExt cx="2514600" cy="5263647"/>
          </a:xfrm>
        </p:grpSpPr>
        <p:sp>
          <p:nvSpPr>
            <p:cNvPr id="225" name="Shape 225"/>
            <p:cNvSpPr/>
            <p:nvPr/>
          </p:nvSpPr>
          <p:spPr>
            <a:xfrm>
              <a:off x="0" y="-2"/>
              <a:ext cx="2514600" cy="5263647"/>
            </a:xfrm>
            <a:prstGeom prst="rect">
              <a:avLst/>
            </a:prstGeom>
            <a:solidFill>
              <a:srgbClr val="548235"/>
            </a:solidFill>
            <a:ln w="12700" cap="flat">
              <a:solidFill>
                <a:srgbClr val="33CC33"/>
              </a:solidFill>
              <a:prstDash val="solid"/>
              <a:miter lim="800000"/>
            </a:ln>
            <a:effectLst/>
          </p:spPr>
          <p:txBody>
            <a:bodyPr wrap="square" lIns="0" tIns="0" rIns="0" bIns="0" numCol="1" anchor="ctr">
              <a:noAutofit/>
            </a:bodyPr>
            <a:lstStyle/>
            <a:p>
              <a:pPr lvl="0" algn="ctr">
                <a:defRPr sz="8800">
                  <a:ln w="22225">
                    <a:solidFill>
                      <a:srgbClr val="ED7D31"/>
                    </a:solidFill>
                  </a:ln>
                  <a:solidFill>
                    <a:srgbClr val="F8CBAD"/>
                  </a:solidFill>
                  <a:latin typeface="Calibri"/>
                  <a:ea typeface="Calibri"/>
                  <a:cs typeface="Calibri"/>
                  <a:sym typeface="Calibri"/>
                </a:defRPr>
              </a:pPr>
              <a:endParaRPr sz="5400">
                <a:latin typeface="Calibri Light" panose="020F0302020204030204" pitchFamily="34" charset="0"/>
              </a:endParaRPr>
            </a:p>
          </p:txBody>
        </p:sp>
        <p:sp>
          <p:nvSpPr>
            <p:cNvPr id="226" name="Shape 226"/>
            <p:cNvSpPr/>
            <p:nvPr/>
          </p:nvSpPr>
          <p:spPr>
            <a:xfrm>
              <a:off x="0" y="1916341"/>
              <a:ext cx="2514600" cy="143096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ctr">
                <a:defRPr sz="8800" b="1">
                  <a:ln w="22225">
                    <a:solidFill>
                      <a:srgbClr val="ED7D31"/>
                    </a:solidFill>
                  </a:ln>
                  <a:solidFill>
                    <a:srgbClr val="F8CBAD"/>
                  </a:solidFill>
                  <a:latin typeface="Calibri"/>
                  <a:ea typeface="Calibri"/>
                  <a:cs typeface="Calibri"/>
                  <a:sym typeface="Calibri"/>
                </a:defRPr>
              </a:lvl1pPr>
            </a:lstStyle>
            <a:p>
              <a:pPr lvl="0">
                <a:defRPr sz="1800" b="0">
                  <a:ln w="9525">
                    <a:noFill/>
                  </a:ln>
                  <a:solidFill>
                    <a:srgbClr val="000000"/>
                  </a:solidFill>
                </a:defRPr>
              </a:pPr>
              <a:r>
                <a:rPr sz="5400">
                  <a:latin typeface="Calibri Light" panose="020F0302020204030204" pitchFamily="34" charset="0"/>
                </a:rPr>
                <a:t>$</a:t>
              </a:r>
            </a:p>
          </p:txBody>
        </p:sp>
      </p:grpSp>
      <p:grpSp>
        <p:nvGrpSpPr>
          <p:cNvPr id="230" name="Group 230"/>
          <p:cNvGrpSpPr/>
          <p:nvPr/>
        </p:nvGrpSpPr>
        <p:grpSpPr>
          <a:xfrm>
            <a:off x="2943178" y="2730463"/>
            <a:ext cx="1359574" cy="2041942"/>
            <a:chOff x="0" y="0"/>
            <a:chExt cx="2324100" cy="2855195"/>
          </a:xfrm>
          <a:solidFill>
            <a:srgbClr val="FFFF99"/>
          </a:solidFill>
        </p:grpSpPr>
        <p:sp>
          <p:nvSpPr>
            <p:cNvPr id="228" name="Shape 228"/>
            <p:cNvSpPr/>
            <p:nvPr/>
          </p:nvSpPr>
          <p:spPr>
            <a:xfrm>
              <a:off x="0" y="0"/>
              <a:ext cx="2324100" cy="2855195"/>
            </a:xfrm>
            <a:prstGeom prst="rect">
              <a:avLst/>
            </a:prstGeom>
            <a:grpFill/>
            <a:ln w="12700" cap="flat">
              <a:solidFill>
                <a:srgbClr val="33CC33"/>
              </a:solidFill>
              <a:prstDash val="solid"/>
              <a:miter lim="800000"/>
            </a:ln>
            <a:effectLst/>
          </p:spPr>
          <p:txBody>
            <a:bodyPr wrap="square" lIns="0" tIns="0" rIns="0" bIns="0" numCol="1" anchor="ctr">
              <a:noAutofit/>
            </a:bodyPr>
            <a:lstStyle/>
            <a:p>
              <a:pPr lvl="0" algn="ctr">
                <a:defRPr sz="3200" b="1">
                  <a:solidFill>
                    <a:srgbClr val="FFFFFF"/>
                  </a:solidFill>
                  <a:latin typeface="Calibri"/>
                  <a:ea typeface="Calibri"/>
                  <a:cs typeface="Calibri"/>
                  <a:sym typeface="Calibri"/>
                </a:defRPr>
              </a:pPr>
              <a:endParaRPr sz="2100">
                <a:latin typeface="Calibri Light" panose="020F0302020204030204" pitchFamily="34" charset="0"/>
              </a:endParaRPr>
            </a:p>
          </p:txBody>
        </p:sp>
        <p:sp>
          <p:nvSpPr>
            <p:cNvPr id="229" name="Shape 229"/>
            <p:cNvSpPr/>
            <p:nvPr/>
          </p:nvSpPr>
          <p:spPr>
            <a:xfrm>
              <a:off x="152400" y="473198"/>
              <a:ext cx="2171700" cy="1908794"/>
            </a:xfrm>
            <a:prstGeom prst="rect">
              <a:avLst/>
            </a:prstGeom>
            <a:grp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p>
              <a:pPr lvl="0" algn="ctr"/>
              <a:r>
                <a:rPr sz="2100" dirty="0">
                  <a:latin typeface="Calibri Light" panose="020F0302020204030204" pitchFamily="34" charset="0"/>
                  <a:ea typeface="Calibri"/>
                  <a:cs typeface="Calibri"/>
                  <a:sym typeface="Calibri"/>
                </a:rPr>
                <a:t>High Schools</a:t>
              </a:r>
              <a:endParaRPr sz="1050" dirty="0">
                <a:latin typeface="Calibri Light" panose="020F0302020204030204" pitchFamily="34" charset="0"/>
                <a:ea typeface="Calibri"/>
                <a:cs typeface="Calibri"/>
                <a:sym typeface="Calibri"/>
              </a:endParaRPr>
            </a:p>
            <a:p>
              <a:pPr lvl="0" algn="ctr"/>
              <a:r>
                <a:rPr sz="2100" dirty="0">
                  <a:latin typeface="Calibri Light" panose="020F0302020204030204" pitchFamily="34" charset="0"/>
                  <a:ea typeface="Calibri"/>
                  <a:cs typeface="Calibri"/>
                  <a:sym typeface="Calibri"/>
                </a:rPr>
                <a:t>$$</a:t>
              </a:r>
            </a:p>
          </p:txBody>
        </p:sp>
      </p:grpSp>
      <p:grpSp>
        <p:nvGrpSpPr>
          <p:cNvPr id="236" name="Group 236"/>
          <p:cNvGrpSpPr/>
          <p:nvPr/>
        </p:nvGrpSpPr>
        <p:grpSpPr>
          <a:xfrm>
            <a:off x="4343401" y="2161476"/>
            <a:ext cx="1628030" cy="575480"/>
            <a:chOff x="-6687" y="578831"/>
            <a:chExt cx="2521289" cy="632432"/>
          </a:xfrm>
        </p:grpSpPr>
        <p:sp>
          <p:nvSpPr>
            <p:cNvPr id="234" name="Shape 234"/>
            <p:cNvSpPr/>
            <p:nvPr/>
          </p:nvSpPr>
          <p:spPr>
            <a:xfrm>
              <a:off x="-6687" y="578831"/>
              <a:ext cx="2521289" cy="632432"/>
            </a:xfrm>
            <a:prstGeom prst="rect">
              <a:avLst/>
            </a:prstGeom>
            <a:solidFill>
              <a:srgbClr val="00B0F0"/>
            </a:solidFill>
            <a:ln w="12700" cap="flat">
              <a:solidFill>
                <a:srgbClr val="33CC33"/>
              </a:solidFill>
              <a:prstDash val="solid"/>
              <a:miter lim="800000"/>
            </a:ln>
            <a:effectLst/>
          </p:spPr>
          <p:txBody>
            <a:bodyPr wrap="square" lIns="0" tIns="0" rIns="0" bIns="0" numCol="1" anchor="ctr">
              <a:noAutofit/>
            </a:bodyPr>
            <a:lstStyle/>
            <a:p>
              <a:pPr lvl="0" algn="ctr">
                <a:defRPr b="1">
                  <a:solidFill>
                    <a:srgbClr val="FFFFFF"/>
                  </a:solidFill>
                  <a:latin typeface="Calibri"/>
                  <a:ea typeface="Calibri"/>
                  <a:cs typeface="Calibri"/>
                  <a:sym typeface="Calibri"/>
                </a:defRPr>
              </a:pPr>
              <a:endParaRPr sz="1050">
                <a:latin typeface="Calibri Light" panose="020F0302020204030204" pitchFamily="34" charset="0"/>
              </a:endParaRPr>
            </a:p>
          </p:txBody>
        </p:sp>
        <p:sp>
          <p:nvSpPr>
            <p:cNvPr id="235" name="Shape 235"/>
            <p:cNvSpPr/>
            <p:nvPr/>
          </p:nvSpPr>
          <p:spPr>
            <a:xfrm>
              <a:off x="0" y="675482"/>
              <a:ext cx="2401361" cy="507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defRPr sz="2400" b="1">
                  <a:solidFill>
                    <a:srgbClr val="FFFFFF"/>
                  </a:solidFill>
                  <a:latin typeface="Calibri"/>
                  <a:ea typeface="Calibri"/>
                  <a:cs typeface="Calibri"/>
                  <a:sym typeface="Calibri"/>
                </a:defRPr>
              </a:lvl1pPr>
            </a:lstStyle>
            <a:p>
              <a:pPr lvl="0">
                <a:defRPr sz="1800" b="0">
                  <a:solidFill>
                    <a:srgbClr val="000000"/>
                  </a:solidFill>
                </a:defRPr>
              </a:pPr>
              <a:r>
                <a:rPr sz="1500" dirty="0">
                  <a:latin typeface="Calibri Light" panose="020F0302020204030204" pitchFamily="34" charset="0"/>
                </a:rPr>
                <a:t>Basic Grant to Colleges </a:t>
              </a:r>
              <a:r>
                <a:rPr sz="1200" dirty="0">
                  <a:latin typeface="Calibri Light" panose="020F0302020204030204" pitchFamily="34" charset="0"/>
                </a:rPr>
                <a:t>$$</a:t>
              </a:r>
            </a:p>
          </p:txBody>
        </p:sp>
      </p:grpSp>
      <p:grpSp>
        <p:nvGrpSpPr>
          <p:cNvPr id="239" name="Group 239"/>
          <p:cNvGrpSpPr/>
          <p:nvPr/>
        </p:nvGrpSpPr>
        <p:grpSpPr>
          <a:xfrm>
            <a:off x="4343401" y="1786468"/>
            <a:ext cx="1739348" cy="359713"/>
            <a:chOff x="0" y="0"/>
            <a:chExt cx="2637284" cy="666749"/>
          </a:xfrm>
        </p:grpSpPr>
        <p:sp>
          <p:nvSpPr>
            <p:cNvPr id="237" name="Shape 237"/>
            <p:cNvSpPr/>
            <p:nvPr/>
          </p:nvSpPr>
          <p:spPr>
            <a:xfrm>
              <a:off x="0" y="0"/>
              <a:ext cx="2453334" cy="666749"/>
            </a:xfrm>
            <a:prstGeom prst="rect">
              <a:avLst/>
            </a:prstGeom>
            <a:solidFill>
              <a:srgbClr val="00B0F0"/>
            </a:solidFill>
            <a:ln w="12700" cap="flat">
              <a:solidFill>
                <a:srgbClr val="33CC33"/>
              </a:solidFill>
              <a:prstDash val="solid"/>
              <a:miter lim="800000"/>
            </a:ln>
            <a:effectLst/>
          </p:spPr>
          <p:txBody>
            <a:bodyPr wrap="square" lIns="0" tIns="0" rIns="0" bIns="0" numCol="1" anchor="ctr">
              <a:noAutofit/>
            </a:bodyPr>
            <a:lstStyle/>
            <a:p>
              <a:pPr lvl="0" algn="ctr">
                <a:defRPr sz="1600">
                  <a:solidFill>
                    <a:srgbClr val="FFFFFF"/>
                  </a:solidFill>
                  <a:latin typeface="Calibri"/>
                  <a:ea typeface="Calibri"/>
                  <a:cs typeface="Calibri"/>
                  <a:sym typeface="Calibri"/>
                </a:defRPr>
              </a:pPr>
              <a:endParaRPr sz="1050">
                <a:latin typeface="Calibri Light" panose="020F0302020204030204" pitchFamily="34" charset="0"/>
              </a:endParaRPr>
            </a:p>
          </p:txBody>
        </p:sp>
        <p:sp>
          <p:nvSpPr>
            <p:cNvPr id="238" name="Shape 238"/>
            <p:cNvSpPr/>
            <p:nvPr/>
          </p:nvSpPr>
          <p:spPr>
            <a:xfrm>
              <a:off x="0" y="6012"/>
              <a:ext cx="2637284" cy="66073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p>
              <a:pPr lvl="0" algn="ctr"/>
              <a:r>
                <a:rPr sz="1350" dirty="0">
                  <a:latin typeface="Calibri Light" panose="020F0302020204030204" pitchFamily="34" charset="0"/>
                  <a:ea typeface="Calibri"/>
                  <a:cs typeface="Calibri"/>
                  <a:sym typeface="Calibri"/>
                </a:rPr>
                <a:t>State Leadership $</a:t>
              </a:r>
            </a:p>
          </p:txBody>
        </p:sp>
      </p:grpSp>
      <p:sp>
        <p:nvSpPr>
          <p:cNvPr id="247" name="Shape 247"/>
          <p:cNvSpPr/>
          <p:nvPr/>
        </p:nvSpPr>
        <p:spPr>
          <a:xfrm>
            <a:off x="1600200" y="1561785"/>
            <a:ext cx="864394" cy="96949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p>
            <a:pPr lvl="0" algn="ctr"/>
            <a:r>
              <a:rPr sz="2100" b="1" dirty="0">
                <a:latin typeface="Calibri Light" panose="020F0302020204030204" pitchFamily="34" charset="0"/>
                <a:ea typeface="Calibri"/>
                <a:cs typeface="Calibri"/>
                <a:sym typeface="Calibri"/>
              </a:rPr>
              <a:t>OVAE</a:t>
            </a:r>
            <a:endParaRPr sz="1050" dirty="0">
              <a:latin typeface="Calibri Light" panose="020F0302020204030204" pitchFamily="34" charset="0"/>
              <a:ea typeface="Calibri"/>
              <a:cs typeface="Calibri"/>
              <a:sym typeface="Calibri"/>
            </a:endParaRPr>
          </a:p>
          <a:p>
            <a:pPr lvl="0" algn="ctr"/>
            <a:endParaRPr sz="2100" b="1" dirty="0">
              <a:latin typeface="Calibri Light" panose="020F0302020204030204" pitchFamily="34" charset="0"/>
              <a:ea typeface="Calibri"/>
              <a:cs typeface="Calibri"/>
              <a:sym typeface="Calibri"/>
            </a:endParaRPr>
          </a:p>
          <a:p>
            <a:pPr lvl="0" algn="ctr"/>
            <a:r>
              <a:rPr sz="2100" b="1" dirty="0">
                <a:latin typeface="Calibri Light" panose="020F0302020204030204" pitchFamily="34" charset="0"/>
                <a:ea typeface="Calibri"/>
                <a:cs typeface="Calibri"/>
                <a:sym typeface="Calibri"/>
              </a:rPr>
              <a:t>OCTAE</a:t>
            </a:r>
          </a:p>
        </p:txBody>
      </p:sp>
      <p:sp>
        <p:nvSpPr>
          <p:cNvPr id="250" name="Shape 250"/>
          <p:cNvSpPr/>
          <p:nvPr/>
        </p:nvSpPr>
        <p:spPr>
          <a:xfrm>
            <a:off x="3028949" y="1319413"/>
            <a:ext cx="2215403" cy="359713"/>
          </a:xfrm>
          <a:prstGeom prst="rect">
            <a:avLst/>
          </a:prstGeom>
          <a:ln w="12700">
            <a:miter lim="400000"/>
          </a:ln>
          <a:extLst>
            <a:ext uri="{C572A759-6A51-4108-AA02-DFA0A04FC94B}">
              <ma14:wrappingTextBoxFlag xmlns="" xmlns:ma14="http://schemas.microsoft.com/office/mac/drawingml/2011/main" val="1"/>
            </a:ext>
          </a:extLst>
        </p:spPr>
        <p:txBody>
          <a:bodyPr wrap="square" lIns="25717" tIns="25717" rIns="25717" bIns="25717">
            <a:spAutoFit/>
          </a:bodyPr>
          <a:lstStyle/>
          <a:p>
            <a:pPr lvl="0"/>
            <a:r>
              <a:rPr sz="2000" b="1" dirty="0">
                <a:latin typeface="Calibri Light" panose="020F0302020204030204" pitchFamily="34" charset="0"/>
              </a:rPr>
              <a:t>North Carolina</a:t>
            </a:r>
          </a:p>
        </p:txBody>
      </p:sp>
      <p:grpSp>
        <p:nvGrpSpPr>
          <p:cNvPr id="29" name="Group 230">
            <a:extLst>
              <a:ext uri="{FF2B5EF4-FFF2-40B4-BE49-F238E27FC236}">
                <a16:creationId xmlns:a16="http://schemas.microsoft.com/office/drawing/2014/main" id="{CE79A1B3-657F-477F-86B6-1D05FA1B8ADE}"/>
              </a:ext>
            </a:extLst>
          </p:cNvPr>
          <p:cNvGrpSpPr/>
          <p:nvPr/>
        </p:nvGrpSpPr>
        <p:grpSpPr>
          <a:xfrm>
            <a:off x="4308101" y="3556746"/>
            <a:ext cx="1661917" cy="1222153"/>
            <a:chOff x="13198" y="1"/>
            <a:chExt cx="2324100" cy="2855195"/>
          </a:xfrm>
          <a:solidFill>
            <a:srgbClr val="FFFF99"/>
          </a:solidFill>
        </p:grpSpPr>
        <p:sp>
          <p:nvSpPr>
            <p:cNvPr id="30" name="Shape 228">
              <a:extLst>
                <a:ext uri="{FF2B5EF4-FFF2-40B4-BE49-F238E27FC236}">
                  <a16:creationId xmlns:a16="http://schemas.microsoft.com/office/drawing/2014/main" id="{73A998FF-6CEE-4548-8FCB-010CBC5F22EF}"/>
                </a:ext>
              </a:extLst>
            </p:cNvPr>
            <p:cNvSpPr/>
            <p:nvPr/>
          </p:nvSpPr>
          <p:spPr>
            <a:xfrm>
              <a:off x="13198" y="1"/>
              <a:ext cx="2324100" cy="2855195"/>
            </a:xfrm>
            <a:prstGeom prst="rect">
              <a:avLst/>
            </a:prstGeom>
            <a:grpFill/>
            <a:ln w="12700" cap="flat">
              <a:solidFill>
                <a:srgbClr val="33CC33"/>
              </a:solidFill>
              <a:prstDash val="solid"/>
              <a:miter lim="800000"/>
            </a:ln>
            <a:effectLst/>
          </p:spPr>
          <p:txBody>
            <a:bodyPr wrap="square" lIns="0" tIns="0" rIns="0" bIns="0" numCol="1" anchor="ctr">
              <a:noAutofit/>
            </a:bodyPr>
            <a:lstStyle/>
            <a:p>
              <a:pPr lvl="0" algn="ctr">
                <a:defRPr sz="3200" b="1">
                  <a:solidFill>
                    <a:srgbClr val="FFFFFF"/>
                  </a:solidFill>
                  <a:latin typeface="Calibri"/>
                  <a:ea typeface="Calibri"/>
                  <a:cs typeface="Calibri"/>
                  <a:sym typeface="Calibri"/>
                </a:defRPr>
              </a:pPr>
              <a:endParaRPr sz="2100" dirty="0">
                <a:latin typeface="Calibri Light" panose="020F0302020204030204" pitchFamily="34" charset="0"/>
              </a:endParaRPr>
            </a:p>
          </p:txBody>
        </p:sp>
        <p:sp>
          <p:nvSpPr>
            <p:cNvPr id="31" name="Shape 229">
              <a:extLst>
                <a:ext uri="{FF2B5EF4-FFF2-40B4-BE49-F238E27FC236}">
                  <a16:creationId xmlns:a16="http://schemas.microsoft.com/office/drawing/2014/main" id="{B6C238A0-A50B-45B1-8211-2054AA7A0BFD}"/>
                </a:ext>
              </a:extLst>
            </p:cNvPr>
            <p:cNvSpPr/>
            <p:nvPr/>
          </p:nvSpPr>
          <p:spPr>
            <a:xfrm>
              <a:off x="152401" y="942256"/>
              <a:ext cx="2171700" cy="970687"/>
            </a:xfrm>
            <a:prstGeom prst="rect">
              <a:avLst/>
            </a:prstGeom>
            <a:grp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p>
              <a:pPr lvl="0" algn="ctr"/>
              <a:r>
                <a:rPr sz="1350" dirty="0">
                  <a:latin typeface="Calibri Light" panose="020F0302020204030204" pitchFamily="34" charset="0"/>
                  <a:ea typeface="Calibri"/>
                  <a:cs typeface="Calibri"/>
                  <a:sym typeface="Calibri"/>
                </a:rPr>
                <a:t>High School</a:t>
              </a:r>
              <a:r>
                <a:rPr lang="en-US" sz="1350" dirty="0">
                  <a:latin typeface="Calibri Light" panose="020F0302020204030204" pitchFamily="34" charset="0"/>
                  <a:ea typeface="Calibri"/>
                  <a:cs typeface="Calibri"/>
                  <a:sym typeface="Calibri"/>
                </a:rPr>
                <a:t>s</a:t>
              </a:r>
            </a:p>
            <a:p>
              <a:pPr lvl="0" algn="ctr"/>
              <a:r>
                <a:rPr lang="en-US" sz="1350" dirty="0">
                  <a:latin typeface="Calibri Light" panose="020F0302020204030204" pitchFamily="34" charset="0"/>
                  <a:ea typeface="Calibri"/>
                  <a:cs typeface="Calibri"/>
                  <a:sym typeface="Calibri"/>
                </a:rPr>
                <a:t>$$</a:t>
              </a:r>
            </a:p>
          </p:txBody>
        </p:sp>
      </p:grpSp>
      <p:grpSp>
        <p:nvGrpSpPr>
          <p:cNvPr id="32" name="Group 230">
            <a:extLst>
              <a:ext uri="{FF2B5EF4-FFF2-40B4-BE49-F238E27FC236}">
                <a16:creationId xmlns:a16="http://schemas.microsoft.com/office/drawing/2014/main" id="{694405DC-A3FC-49A8-85F6-40A356F395A2}"/>
              </a:ext>
            </a:extLst>
          </p:cNvPr>
          <p:cNvGrpSpPr/>
          <p:nvPr/>
        </p:nvGrpSpPr>
        <p:grpSpPr>
          <a:xfrm>
            <a:off x="4309513" y="2736955"/>
            <a:ext cx="1661917" cy="819791"/>
            <a:chOff x="0" y="1"/>
            <a:chExt cx="2658981" cy="2855195"/>
          </a:xfrm>
          <a:solidFill>
            <a:srgbClr val="FFFF99"/>
          </a:solidFill>
        </p:grpSpPr>
        <p:sp>
          <p:nvSpPr>
            <p:cNvPr id="33" name="Shape 228">
              <a:extLst>
                <a:ext uri="{FF2B5EF4-FFF2-40B4-BE49-F238E27FC236}">
                  <a16:creationId xmlns:a16="http://schemas.microsoft.com/office/drawing/2014/main" id="{C75B74D7-62B6-4584-AC48-683745B485BB}"/>
                </a:ext>
              </a:extLst>
            </p:cNvPr>
            <p:cNvSpPr/>
            <p:nvPr/>
          </p:nvSpPr>
          <p:spPr>
            <a:xfrm>
              <a:off x="0" y="1"/>
              <a:ext cx="2658981" cy="2855195"/>
            </a:xfrm>
            <a:prstGeom prst="rect">
              <a:avLst/>
            </a:prstGeom>
            <a:grpFill/>
            <a:ln w="12700" cap="flat">
              <a:solidFill>
                <a:srgbClr val="33CC33"/>
              </a:solidFill>
              <a:prstDash val="solid"/>
              <a:miter lim="800000"/>
            </a:ln>
            <a:effectLst/>
          </p:spPr>
          <p:txBody>
            <a:bodyPr wrap="square" lIns="0" tIns="0" rIns="0" bIns="0" numCol="1" anchor="ctr">
              <a:noAutofit/>
            </a:bodyPr>
            <a:lstStyle/>
            <a:p>
              <a:pPr lvl="0" algn="ctr">
                <a:defRPr sz="3200" b="1">
                  <a:solidFill>
                    <a:srgbClr val="FFFFFF"/>
                  </a:solidFill>
                  <a:latin typeface="Calibri"/>
                  <a:ea typeface="Calibri"/>
                  <a:cs typeface="Calibri"/>
                  <a:sym typeface="Calibri"/>
                </a:defRPr>
              </a:pPr>
              <a:endParaRPr sz="2100" dirty="0">
                <a:latin typeface="Calibri Light" panose="020F0302020204030204" pitchFamily="34" charset="0"/>
              </a:endParaRPr>
            </a:p>
          </p:txBody>
        </p:sp>
        <p:sp>
          <p:nvSpPr>
            <p:cNvPr id="34" name="Shape 229">
              <a:extLst>
                <a:ext uri="{FF2B5EF4-FFF2-40B4-BE49-F238E27FC236}">
                  <a16:creationId xmlns:a16="http://schemas.microsoft.com/office/drawing/2014/main" id="{D417422B-36B1-4B10-AAB6-6A3449A7FE50}"/>
                </a:ext>
              </a:extLst>
            </p:cNvPr>
            <p:cNvSpPr/>
            <p:nvPr/>
          </p:nvSpPr>
          <p:spPr>
            <a:xfrm>
              <a:off x="152399" y="836556"/>
              <a:ext cx="2385213" cy="1182091"/>
            </a:xfrm>
            <a:prstGeom prst="rect">
              <a:avLst/>
            </a:prstGeom>
            <a:grp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p>
              <a:pPr lvl="0" algn="ctr"/>
              <a:r>
                <a:rPr lang="en-US" sz="1350" dirty="0">
                  <a:latin typeface="Calibri Light" panose="020F0302020204030204" pitchFamily="34" charset="0"/>
                  <a:ea typeface="Calibri"/>
                  <a:cs typeface="Calibri"/>
                  <a:sym typeface="Calibri"/>
                </a:rPr>
                <a:t>State Leadership $</a:t>
              </a:r>
            </a:p>
          </p:txBody>
        </p:sp>
      </p:grpSp>
      <p:sp>
        <p:nvSpPr>
          <p:cNvPr id="24" name="Shape 228">
            <a:extLst>
              <a:ext uri="{FF2B5EF4-FFF2-40B4-BE49-F238E27FC236}">
                <a16:creationId xmlns:a16="http://schemas.microsoft.com/office/drawing/2014/main" id="{5162A1CD-DF69-E44E-91B2-6A6285EDC56B}"/>
              </a:ext>
            </a:extLst>
          </p:cNvPr>
          <p:cNvSpPr/>
          <p:nvPr/>
        </p:nvSpPr>
        <p:spPr>
          <a:xfrm>
            <a:off x="2943225" y="1771735"/>
            <a:ext cx="1387234" cy="952646"/>
          </a:xfrm>
          <a:prstGeom prst="rect">
            <a:avLst/>
          </a:prstGeom>
          <a:solidFill>
            <a:srgbClr val="00B0F0"/>
          </a:solidFill>
          <a:ln w="12700" cap="flat">
            <a:solidFill>
              <a:srgbClr val="33CC33"/>
            </a:solidFill>
            <a:prstDash val="solid"/>
            <a:miter lim="800000"/>
          </a:ln>
          <a:effectLst/>
        </p:spPr>
        <p:txBody>
          <a:bodyPr wrap="square" lIns="0" tIns="0" rIns="0" bIns="0" numCol="1" anchor="ctr">
            <a:noAutofit/>
          </a:bodyPr>
          <a:lstStyle/>
          <a:p>
            <a:pPr lvl="0" algn="ctr">
              <a:defRPr sz="3200" b="1">
                <a:solidFill>
                  <a:srgbClr val="FFFFFF"/>
                </a:solidFill>
                <a:latin typeface="Calibri"/>
                <a:ea typeface="Calibri"/>
                <a:cs typeface="Calibri"/>
                <a:sym typeface="Calibri"/>
              </a:defRPr>
            </a:pPr>
            <a:r>
              <a:rPr lang="en-US" sz="2100" dirty="0">
                <a:solidFill>
                  <a:srgbClr val="002060"/>
                </a:solidFill>
                <a:latin typeface="Calibri Light" panose="020F0302020204030204" pitchFamily="34" charset="0"/>
              </a:rPr>
              <a:t>Community Colleges</a:t>
            </a:r>
          </a:p>
          <a:p>
            <a:pPr lvl="0" algn="ctr">
              <a:defRPr sz="3200" b="1">
                <a:solidFill>
                  <a:srgbClr val="FFFFFF"/>
                </a:solidFill>
                <a:latin typeface="Calibri"/>
                <a:ea typeface="Calibri"/>
                <a:cs typeface="Calibri"/>
                <a:sym typeface="Calibri"/>
              </a:defRPr>
            </a:pPr>
            <a:r>
              <a:rPr lang="en-US" sz="2100" dirty="0">
                <a:solidFill>
                  <a:srgbClr val="002060"/>
                </a:solidFill>
                <a:latin typeface="Calibri Light" panose="020F0302020204030204" pitchFamily="34" charset="0"/>
              </a:rPr>
              <a:t>$</a:t>
            </a:r>
            <a:endParaRPr sz="2100" dirty="0">
              <a:solidFill>
                <a:srgbClr val="002060"/>
              </a:solidFill>
              <a:latin typeface="Calibri Light" panose="020F0302020204030204" pitchFamily="34" charset="0"/>
            </a:endParaRPr>
          </a:p>
        </p:txBody>
      </p:sp>
      <p:sp>
        <p:nvSpPr>
          <p:cNvPr id="3" name="TextBox 2">
            <a:extLst>
              <a:ext uri="{FF2B5EF4-FFF2-40B4-BE49-F238E27FC236}">
                <a16:creationId xmlns:a16="http://schemas.microsoft.com/office/drawing/2014/main" id="{D65DED44-092B-1176-9217-E5857BB8D120}"/>
              </a:ext>
            </a:extLst>
          </p:cNvPr>
          <p:cNvSpPr txBox="1"/>
          <p:nvPr/>
        </p:nvSpPr>
        <p:spPr>
          <a:xfrm>
            <a:off x="6642034" y="2825581"/>
            <a:ext cx="2020186" cy="1954381"/>
          </a:xfrm>
          <a:prstGeom prst="rect">
            <a:avLst/>
          </a:prstGeom>
          <a:solidFill>
            <a:schemeClr val="accent6">
              <a:lumMod val="40000"/>
              <a:lumOff val="60000"/>
            </a:schemeClr>
          </a:solidFill>
        </p:spPr>
        <p:txBody>
          <a:bodyPr wrap="square" rtlCol="0">
            <a:spAutoFit/>
          </a:bodyPr>
          <a:lstStyle/>
          <a:p>
            <a:pPr marL="91440" lvl="0">
              <a:defRPr sz="1800"/>
            </a:pPr>
            <a:endParaRPr lang="en-US" sz="1100" dirty="0"/>
          </a:p>
          <a:p>
            <a:pPr marL="91440" lvl="0">
              <a:defRPr sz="1800"/>
            </a:pPr>
            <a:r>
              <a:rPr lang="en-US" sz="1100" dirty="0"/>
              <a:t>Split of local funds between secondary and postsecondary determined by State Eligible Agency and described in NC State Perkins Plan.</a:t>
            </a:r>
          </a:p>
          <a:p>
            <a:pPr marL="91440" lvl="0">
              <a:defRPr sz="1800"/>
            </a:pPr>
            <a:endParaRPr lang="en-US" sz="1100" dirty="0"/>
          </a:p>
          <a:p>
            <a:pPr marL="91440" lvl="0">
              <a:defRPr sz="1800"/>
            </a:pPr>
            <a:r>
              <a:rPr lang="en-US" sz="1100" dirty="0"/>
              <a:t>2/3 funds - Secondary</a:t>
            </a:r>
          </a:p>
          <a:p>
            <a:pPr marL="91440" lvl="0">
              <a:defRPr sz="1800"/>
            </a:pPr>
            <a:r>
              <a:rPr lang="en-US" sz="1100" dirty="0"/>
              <a:t>1/3 funds - Postsecondary</a:t>
            </a:r>
          </a:p>
          <a:p>
            <a:pPr marL="91440" lvl="0">
              <a:defRPr sz="1800"/>
            </a:pPr>
            <a:endParaRPr lang="en-US" sz="1100" dirty="0"/>
          </a:p>
          <a:p>
            <a:endParaRPr lang="en-US" sz="1100" dirty="0"/>
          </a:p>
        </p:txBody>
      </p:sp>
    </p:spTree>
    <p:extLst>
      <p:ext uri="{BB962C8B-B14F-4D97-AF65-F5344CB8AC3E}">
        <p14:creationId xmlns:p14="http://schemas.microsoft.com/office/powerpoint/2010/main" val="25401128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 name="image2.jpg" descr="State Allocations.jpg"/>
          <p:cNvPicPr/>
          <p:nvPr/>
        </p:nvPicPr>
        <p:blipFill>
          <a:blip r:embed="rId3"/>
          <a:stretch>
            <a:fillRect/>
          </a:stretch>
        </p:blipFill>
        <p:spPr>
          <a:xfrm>
            <a:off x="1095936" y="430452"/>
            <a:ext cx="6837829" cy="4586681"/>
          </a:xfrm>
          <a:prstGeom prst="rect">
            <a:avLst/>
          </a:prstGeom>
          <a:ln w="12700">
            <a:miter lim="400000"/>
          </a:ln>
        </p:spPr>
      </p:pic>
      <p:sp>
        <p:nvSpPr>
          <p:cNvPr id="101" name="Shape 101"/>
          <p:cNvSpPr>
            <a:spLocks noGrp="1"/>
          </p:cNvSpPr>
          <p:nvPr>
            <p:ph type="title"/>
          </p:nvPr>
        </p:nvSpPr>
        <p:spPr/>
        <p:txBody>
          <a:bodyPr/>
          <a:lstStyle/>
          <a:p>
            <a:pPr lvl="0"/>
            <a:r>
              <a:rPr lang="en-US" dirty="0"/>
              <a:t>Distribution of Funds</a:t>
            </a:r>
            <a:br>
              <a:rPr lang="en-US" dirty="0"/>
            </a:br>
            <a:endParaRPr lang="en-US" dirty="0"/>
          </a:p>
        </p:txBody>
      </p:sp>
      <p:sp>
        <p:nvSpPr>
          <p:cNvPr id="3" name="TextBox 2">
            <a:extLst>
              <a:ext uri="{FF2B5EF4-FFF2-40B4-BE49-F238E27FC236}">
                <a16:creationId xmlns:a16="http://schemas.microsoft.com/office/drawing/2014/main" id="{8735EC18-C57F-4C60-B973-5F825295F0AA}"/>
              </a:ext>
            </a:extLst>
          </p:cNvPr>
          <p:cNvSpPr txBox="1"/>
          <p:nvPr/>
        </p:nvSpPr>
        <p:spPr>
          <a:xfrm>
            <a:off x="6642388" y="1882053"/>
            <a:ext cx="528637"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b="1" dirty="0"/>
              <a:t>15%</a:t>
            </a:r>
          </a:p>
        </p:txBody>
      </p:sp>
    </p:spTree>
    <p:extLst>
      <p:ext uri="{BB962C8B-B14F-4D97-AF65-F5344CB8AC3E}">
        <p14:creationId xmlns:p14="http://schemas.microsoft.com/office/powerpoint/2010/main" val="22597015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B36ACD8-917F-4B31-B8FB-D79BE2E6FFBB}"/>
              </a:ext>
            </a:extLst>
          </p:cNvPr>
          <p:cNvSpPr>
            <a:spLocks noGrp="1"/>
          </p:cNvSpPr>
          <p:nvPr>
            <p:ph idx="1"/>
          </p:nvPr>
        </p:nvSpPr>
        <p:spPr/>
        <p:txBody>
          <a:bodyPr/>
          <a:lstStyle/>
          <a:p>
            <a:r>
              <a:rPr lang="en-US" dirty="0"/>
              <a:t> Reserve</a:t>
            </a:r>
          </a:p>
          <a:p>
            <a:r>
              <a:rPr lang="en-US" dirty="0"/>
              <a:t> Carry-forward</a:t>
            </a:r>
          </a:p>
        </p:txBody>
      </p:sp>
      <p:sp>
        <p:nvSpPr>
          <p:cNvPr id="3" name="Title 2">
            <a:extLst>
              <a:ext uri="{FF2B5EF4-FFF2-40B4-BE49-F238E27FC236}">
                <a16:creationId xmlns:a16="http://schemas.microsoft.com/office/drawing/2014/main" id="{7082E18A-0C6F-4CF9-A97E-11B012FAADFE}"/>
              </a:ext>
            </a:extLst>
          </p:cNvPr>
          <p:cNvSpPr>
            <a:spLocks noGrp="1"/>
          </p:cNvSpPr>
          <p:nvPr>
            <p:ph type="title"/>
          </p:nvPr>
        </p:nvSpPr>
        <p:spPr/>
        <p:txBody>
          <a:bodyPr/>
          <a:lstStyle/>
          <a:p>
            <a:r>
              <a:rPr lang="en-US" dirty="0"/>
              <a:t>Optional additional funds</a:t>
            </a:r>
          </a:p>
        </p:txBody>
      </p:sp>
    </p:spTree>
    <p:extLst>
      <p:ext uri="{BB962C8B-B14F-4D97-AF65-F5344CB8AC3E}">
        <p14:creationId xmlns:p14="http://schemas.microsoft.com/office/powerpoint/2010/main" val="34739392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hape 121"/>
          <p:cNvSpPr>
            <a:spLocks noGrp="1"/>
          </p:cNvSpPr>
          <p:nvPr>
            <p:ph idx="1"/>
          </p:nvPr>
        </p:nvSpPr>
        <p:spPr>
          <a:xfrm>
            <a:off x="628650" y="1288433"/>
            <a:ext cx="7886700" cy="3789042"/>
          </a:xfrm>
        </p:spPr>
        <p:txBody>
          <a:bodyPr vert="horz" lIns="91440" tIns="45720" rIns="91440" bIns="45720" rtlCol="0" anchor="t">
            <a:noAutofit/>
          </a:bodyPr>
          <a:lstStyle/>
          <a:p>
            <a:pPr marL="0" indent="0">
              <a:buNone/>
            </a:pPr>
            <a:r>
              <a:rPr lang="en-US" sz="2000" dirty="0">
                <a:latin typeface="Times New Roman"/>
                <a:cs typeface="Times New Roman"/>
                <a:sym typeface="Tahoma Negreta"/>
              </a:rPr>
              <a:t>Program</a:t>
            </a:r>
          </a:p>
          <a:p>
            <a:pPr marL="174625" indent="-174625">
              <a:buFont typeface="Arial"/>
              <a:buChar char="•"/>
            </a:pPr>
            <a:r>
              <a:rPr lang="en-US" sz="2000" dirty="0">
                <a:latin typeface="Times New Roman"/>
                <a:cs typeface="Times New Roman"/>
                <a:sym typeface="Tahoma Negreta"/>
              </a:rPr>
              <a:t>Must meet needs/gaps identified by the Comprehensive Local Needs Assessment (CLNA)</a:t>
            </a:r>
            <a:endParaRPr lang="en-US" sz="2000" dirty="0">
              <a:latin typeface="Times New Roman"/>
              <a:cs typeface="Times New Roman"/>
            </a:endParaRPr>
          </a:p>
          <a:p>
            <a:pPr marL="174625" indent="-174625">
              <a:buFont typeface="Arial"/>
              <a:buChar char="•"/>
            </a:pPr>
            <a:r>
              <a:rPr lang="en-US" sz="2000" dirty="0">
                <a:latin typeface="Times New Roman"/>
                <a:cs typeface="Times New Roman"/>
                <a:sym typeface="Tahoma Negreta"/>
              </a:rPr>
              <a:t>Required and optional uses are outlined in Section 135 </a:t>
            </a:r>
            <a:endParaRPr lang="en-US" sz="2000" dirty="0">
              <a:latin typeface="Times New Roman"/>
              <a:cs typeface="Times New Roman"/>
            </a:endParaRPr>
          </a:p>
          <a:p>
            <a:pPr marL="0" indent="0">
              <a:buNone/>
            </a:pPr>
            <a:endParaRPr lang="en-US" sz="2000" dirty="0">
              <a:latin typeface="Times New Roman"/>
              <a:cs typeface="Times New Roman"/>
              <a:sym typeface="Tahoma Negreta"/>
            </a:endParaRPr>
          </a:p>
          <a:p>
            <a:pPr marL="0" indent="0">
              <a:buNone/>
            </a:pPr>
            <a:r>
              <a:rPr lang="en-US" sz="2000" dirty="0">
                <a:latin typeface="Times New Roman"/>
                <a:cs typeface="Times New Roman"/>
                <a:sym typeface="Tahoma Negreta"/>
              </a:rPr>
              <a:t>Administrative</a:t>
            </a:r>
            <a:endParaRPr lang="en-US" dirty="0">
              <a:latin typeface="Times New Roman"/>
              <a:cs typeface="Times New Roman"/>
            </a:endParaRPr>
          </a:p>
          <a:p>
            <a:pPr marL="174625" indent="-174625"/>
            <a:r>
              <a:rPr lang="en-US" sz="2000" dirty="0">
                <a:latin typeface="Times New Roman"/>
                <a:cs typeface="Times New Roman"/>
                <a:sym typeface="Tahoma Negreta"/>
              </a:rPr>
              <a:t>May use up to 5 percent for administration</a:t>
            </a:r>
            <a:r>
              <a:rPr lang="en-US" sz="1600" dirty="0">
                <a:latin typeface="Times New Roman"/>
                <a:cs typeface="Times New Roman"/>
              </a:rPr>
              <a:t>  </a:t>
            </a:r>
            <a:endParaRPr lang="en-US" sz="2000" dirty="0"/>
          </a:p>
          <a:p>
            <a:pPr marL="174625" indent="-174625"/>
            <a:r>
              <a:rPr lang="en-US" sz="2000" dirty="0">
                <a:latin typeface="Times New Roman"/>
                <a:cs typeface="Times New Roman"/>
              </a:rPr>
              <a:t>Use</a:t>
            </a:r>
            <a:r>
              <a:rPr lang="en-US" sz="2000" dirty="0">
                <a:latin typeface="Times New Roman"/>
                <a:cs typeface="Times New Roman"/>
                <a:sym typeface="Tahoma Negreta"/>
              </a:rPr>
              <a:t> of administrative funds</a:t>
            </a:r>
            <a:endParaRPr lang="en-US" sz="2000">
              <a:cs typeface="Times New Roman"/>
            </a:endParaRPr>
          </a:p>
          <a:p>
            <a:pPr marL="343535" lvl="1" indent="-151130"/>
            <a:r>
              <a:rPr lang="en-US" sz="1600" dirty="0"/>
              <a:t>Limited to activities related to administering the grant</a:t>
            </a:r>
          </a:p>
          <a:p>
            <a:pPr marL="174625" indent="-174625"/>
            <a:r>
              <a:rPr lang="en-US" sz="2000" dirty="0">
                <a:sym typeface="Tahoma Negreta"/>
              </a:rPr>
              <a:t>Coordinator who is paid through a Perkins activity</a:t>
            </a:r>
            <a:endParaRPr lang="en-US" sz="2000" dirty="0"/>
          </a:p>
          <a:p>
            <a:pPr marL="343535" lvl="1" indent="-151130"/>
            <a:r>
              <a:rPr lang="en-US" sz="1600" dirty="0">
                <a:latin typeface="Times New Roman"/>
                <a:cs typeface="Times New Roman"/>
              </a:rPr>
              <a:t>Portion for administering the grant must come from admin 5 percent or from institution</a:t>
            </a:r>
          </a:p>
        </p:txBody>
      </p:sp>
      <p:sp>
        <p:nvSpPr>
          <p:cNvPr id="120" name="Shape 120"/>
          <p:cNvSpPr>
            <a:spLocks noGrp="1"/>
          </p:cNvSpPr>
          <p:nvPr>
            <p:ph type="title"/>
          </p:nvPr>
        </p:nvSpPr>
        <p:spPr/>
        <p:txBody>
          <a:bodyPr>
            <a:normAutofit/>
          </a:bodyPr>
          <a:lstStyle>
            <a:lvl1pPr>
              <a:defRPr sz="4000">
                <a:latin typeface="Tahoma Negreta"/>
                <a:ea typeface="Tahoma Negreta"/>
                <a:cs typeface="Tahoma Negreta"/>
                <a:sym typeface="Tahoma Negreta"/>
              </a:defRPr>
            </a:lvl1pPr>
          </a:lstStyle>
          <a:p>
            <a:r>
              <a:rPr lang="en-US" sz="3000" dirty="0">
                <a:latin typeface="+mj-lt"/>
              </a:rPr>
              <a:t>College Use of Perkins Funds (85%)</a:t>
            </a:r>
          </a:p>
        </p:txBody>
      </p:sp>
    </p:spTree>
    <p:extLst>
      <p:ext uri="{BB962C8B-B14F-4D97-AF65-F5344CB8AC3E}">
        <p14:creationId xmlns:p14="http://schemas.microsoft.com/office/powerpoint/2010/main" val="2055481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 name="Shape 462"/>
          <p:cNvSpPr>
            <a:spLocks noGrp="1"/>
          </p:cNvSpPr>
          <p:nvPr>
            <p:ph idx="1"/>
          </p:nvPr>
        </p:nvSpPr>
        <p:spPr>
          <a:xfrm>
            <a:off x="628650" y="1580676"/>
            <a:ext cx="7886700" cy="3288981"/>
          </a:xfrm>
        </p:spPr>
        <p:txBody>
          <a:bodyPr vert="horz" lIns="91440" tIns="45720" rIns="91440" bIns="45720" rtlCol="0" anchor="t">
            <a:normAutofit/>
          </a:bodyPr>
          <a:lstStyle/>
          <a:p>
            <a:pPr marL="174625" lvl="0" indent="-174625"/>
            <a:r>
              <a:rPr lang="en-US" dirty="0">
                <a:latin typeface="Times New Roman"/>
                <a:cs typeface="Times New Roman"/>
              </a:rPr>
              <a:t>When a college does not expend all of its allocated amount, those funds are returned to the state</a:t>
            </a:r>
            <a:endParaRPr lang="en-US">
              <a:latin typeface="Times New Roman"/>
              <a:cs typeface="Times New Roman"/>
            </a:endParaRPr>
          </a:p>
          <a:p>
            <a:pPr marL="174625" lvl="0" indent="-174625"/>
            <a:endParaRPr lang="en-US" dirty="0"/>
          </a:p>
          <a:p>
            <a:pPr marL="174625" indent="-174625"/>
            <a:r>
              <a:rPr lang="en-US" dirty="0">
                <a:latin typeface="Times New Roman"/>
                <a:cs typeface="Times New Roman"/>
              </a:rPr>
              <a:t>The state retains such amounts for distribution as carry over funds to all colleges in the following academic year. This is distributed using the same method as the basic grant.</a:t>
            </a:r>
            <a:endParaRPr lang="en-US" dirty="0"/>
          </a:p>
        </p:txBody>
      </p:sp>
      <p:sp>
        <p:nvSpPr>
          <p:cNvPr id="461" name="Shape 461"/>
          <p:cNvSpPr>
            <a:spLocks noGrp="1"/>
          </p:cNvSpPr>
          <p:nvPr>
            <p:ph type="title"/>
          </p:nvPr>
        </p:nvSpPr>
        <p:spPr/>
        <p:txBody>
          <a:bodyPr>
            <a:normAutofit/>
          </a:bodyPr>
          <a:lstStyle/>
          <a:p>
            <a:r>
              <a:rPr lang="en-US" dirty="0"/>
              <a:t>Redistribution of Unspent Funds - Section 133</a:t>
            </a:r>
          </a:p>
        </p:txBody>
      </p:sp>
    </p:spTree>
    <p:extLst>
      <p:ext uri="{BB962C8B-B14F-4D97-AF65-F5344CB8AC3E}">
        <p14:creationId xmlns:p14="http://schemas.microsoft.com/office/powerpoint/2010/main" val="7265800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p:cNvSpPr>
          <p:nvPr>
            <p:ph idx="1"/>
          </p:nvPr>
        </p:nvSpPr>
        <p:spPr/>
        <p:txBody>
          <a:bodyPr vert="horz" lIns="91440" tIns="45720" rIns="91440" bIns="45720" rtlCol="0" anchor="t">
            <a:normAutofit fontScale="92500" lnSpcReduction="10000"/>
          </a:bodyPr>
          <a:lstStyle/>
          <a:p>
            <a:pPr marL="174625" lvl="0" indent="-174625">
              <a:spcAft>
                <a:spcPts val="600"/>
              </a:spcAft>
            </a:pPr>
            <a:r>
              <a:rPr lang="en-US" dirty="0">
                <a:latin typeface="Times New Roman"/>
                <a:cs typeface="Times New Roman"/>
              </a:rPr>
              <a:t>Funding formula must result in a minimum of $50,000 in order for college to be awarded funds. If not, they must form a consortium.</a:t>
            </a:r>
          </a:p>
          <a:p>
            <a:pPr marL="174625" indent="-174625">
              <a:spcAft>
                <a:spcPts val="600"/>
              </a:spcAft>
            </a:pPr>
            <a:r>
              <a:rPr lang="en-US" dirty="0">
                <a:latin typeface="Times New Roman"/>
                <a:cs typeface="Times New Roman"/>
              </a:rPr>
              <a:t>Funds may not be distributed to individual colleges based upon amounts determined by the funding formula </a:t>
            </a:r>
            <a:endParaRPr lang="en-US" dirty="0"/>
          </a:p>
          <a:p>
            <a:pPr marL="174625" lvl="0" indent="-174625">
              <a:spcAft>
                <a:spcPts val="600"/>
              </a:spcAft>
            </a:pPr>
            <a:r>
              <a:rPr lang="en-US" dirty="0">
                <a:latin typeface="Times New Roman"/>
                <a:cs typeface="Times New Roman"/>
              </a:rPr>
              <a:t>Consortium funds are to be used for purposes and programs that are mutually beneficial to all members of the consortium</a:t>
            </a:r>
          </a:p>
          <a:p>
            <a:pPr marL="174625" indent="-174625">
              <a:spcAft>
                <a:spcPts val="600"/>
              </a:spcAft>
            </a:pPr>
            <a:r>
              <a:rPr lang="en-US" dirty="0">
                <a:latin typeface="Times New Roman"/>
                <a:cs typeface="Times New Roman"/>
              </a:rPr>
              <a:t>The consortium advisory team conducts the comprehensive needs assessment for the region and determines how funds are spent.</a:t>
            </a:r>
          </a:p>
          <a:p>
            <a:pPr marL="174625" indent="-174625">
              <a:spcAft>
                <a:spcPts val="600"/>
              </a:spcAft>
            </a:pPr>
            <a:r>
              <a:rPr lang="en-US" dirty="0"/>
              <a:t> One college is the fiscal agent responsible for grant management and compliance.</a:t>
            </a:r>
          </a:p>
          <a:p>
            <a:pPr marL="174625" lvl="0" indent="-174625">
              <a:spcAft>
                <a:spcPts val="600"/>
              </a:spcAft>
            </a:pPr>
            <a:endParaRPr lang="en-US" dirty="0"/>
          </a:p>
        </p:txBody>
      </p:sp>
      <p:sp>
        <p:nvSpPr>
          <p:cNvPr id="122" name="Shape 122"/>
          <p:cNvSpPr>
            <a:spLocks noGrp="1"/>
          </p:cNvSpPr>
          <p:nvPr>
            <p:ph type="title"/>
          </p:nvPr>
        </p:nvSpPr>
        <p:spPr/>
        <p:txBody>
          <a:bodyPr/>
          <a:lstStyle/>
          <a:p>
            <a:pPr lvl="0"/>
            <a:r>
              <a:rPr lang="en-US" dirty="0"/>
              <a:t>Consortium Distribution of Funds</a:t>
            </a:r>
          </a:p>
        </p:txBody>
      </p:sp>
    </p:spTree>
    <p:extLst>
      <p:ext uri="{BB962C8B-B14F-4D97-AF65-F5344CB8AC3E}">
        <p14:creationId xmlns:p14="http://schemas.microsoft.com/office/powerpoint/2010/main" val="19092586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3160C-20A7-A04B-AEC1-E5832BD27C97}"/>
              </a:ext>
            </a:extLst>
          </p:cNvPr>
          <p:cNvSpPr>
            <a:spLocks noGrp="1"/>
          </p:cNvSpPr>
          <p:nvPr>
            <p:ph type="title"/>
          </p:nvPr>
        </p:nvSpPr>
        <p:spPr/>
        <p:txBody>
          <a:bodyPr/>
          <a:lstStyle/>
          <a:p>
            <a:r>
              <a:rPr lang="en-US" dirty="0"/>
              <a:t>Colleges Before Consortium</a:t>
            </a:r>
          </a:p>
        </p:txBody>
      </p:sp>
      <p:sp>
        <p:nvSpPr>
          <p:cNvPr id="164" name="College B"/>
          <p:cNvSpPr/>
          <p:nvPr/>
        </p:nvSpPr>
        <p:spPr>
          <a:xfrm>
            <a:off x="5640263" y="1965748"/>
            <a:ext cx="1303876" cy="1472258"/>
          </a:xfrm>
          <a:prstGeom prst="rect">
            <a:avLst/>
          </a:prstGeom>
          <a:solidFill>
            <a:srgbClr val="EEB11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4288" tIns="14288" rIns="14288" bIns="14288" anchor="ctr"/>
          <a:lstStyle>
            <a:lvl1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lvl1pPr>
          </a:lstStyle>
          <a:p>
            <a:r>
              <a:rPr sz="1800" dirty="0">
                <a:solidFill>
                  <a:schemeClr val="tx1"/>
                </a:solidFill>
              </a:rPr>
              <a:t>College B</a:t>
            </a:r>
          </a:p>
        </p:txBody>
      </p:sp>
      <p:sp>
        <p:nvSpPr>
          <p:cNvPr id="165" name="Independent, Individual, Defined,  Isolated…"/>
          <p:cNvSpPr txBox="1"/>
          <p:nvPr/>
        </p:nvSpPr>
        <p:spPr>
          <a:xfrm>
            <a:off x="1" y="3914267"/>
            <a:ext cx="9144000" cy="6444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4288" tIns="14288" rIns="14288" bIns="14288" anchor="ctr">
            <a:spAutoFit/>
          </a:bodyPr>
          <a:lstStyle/>
          <a:p>
            <a:pPr algn="ctr" defTabSz="232172">
              <a:defRPr sz="4000">
                <a:latin typeface="Helvetica Neue Medium"/>
                <a:ea typeface="Helvetica Neue Medium"/>
                <a:cs typeface="Helvetica Neue Medium"/>
                <a:sym typeface="Helvetica Neue Medium"/>
              </a:defRPr>
            </a:pPr>
            <a:r>
              <a:rPr sz="2000" dirty="0"/>
              <a:t>Independent, </a:t>
            </a:r>
            <a:r>
              <a:rPr lang="en-US" sz="2000" dirty="0"/>
              <a:t>individual</a:t>
            </a:r>
            <a:r>
              <a:rPr sz="2000" dirty="0"/>
              <a:t>, </a:t>
            </a:r>
            <a:r>
              <a:rPr lang="en-US" sz="2000" dirty="0"/>
              <a:t>defined</a:t>
            </a:r>
            <a:r>
              <a:rPr sz="2000" dirty="0"/>
              <a:t>,</a:t>
            </a:r>
            <a:r>
              <a:rPr lang="en-US" sz="2000" dirty="0"/>
              <a:t> isolated</a:t>
            </a:r>
            <a:r>
              <a:rPr sz="2000" dirty="0"/>
              <a:t> </a:t>
            </a:r>
            <a:r>
              <a:rPr lang="en-US" sz="2000" dirty="0"/>
              <a:t>programs</a:t>
            </a:r>
            <a:r>
              <a:rPr sz="2000" dirty="0"/>
              <a:t> and </a:t>
            </a:r>
            <a:r>
              <a:rPr lang="en-US" sz="2000" dirty="0"/>
              <a:t>services, </a:t>
            </a:r>
            <a:endParaRPr sz="2000" dirty="0"/>
          </a:p>
          <a:p>
            <a:pPr algn="ctr" defTabSz="232172">
              <a:defRPr sz="4000">
                <a:latin typeface="Helvetica Neue Medium"/>
                <a:ea typeface="Helvetica Neue Medium"/>
                <a:cs typeface="Helvetica Neue Medium"/>
                <a:sym typeface="Helvetica Neue Medium"/>
              </a:defRPr>
            </a:pPr>
            <a:r>
              <a:rPr lang="en-US" sz="2000" dirty="0"/>
              <a:t>teaching</a:t>
            </a:r>
            <a:r>
              <a:rPr sz="2000" dirty="0"/>
              <a:t>, </a:t>
            </a:r>
            <a:r>
              <a:rPr lang="en-US" sz="2000" dirty="0"/>
              <a:t>supporting</a:t>
            </a:r>
            <a:r>
              <a:rPr sz="2000" dirty="0"/>
              <a:t>, and </a:t>
            </a:r>
            <a:r>
              <a:rPr lang="en-US" sz="2000" dirty="0"/>
              <a:t>serving</a:t>
            </a:r>
            <a:r>
              <a:rPr sz="2000" dirty="0"/>
              <a:t> a defined service area</a:t>
            </a:r>
            <a:r>
              <a:rPr lang="en-US" sz="2000" dirty="0"/>
              <a:t> </a:t>
            </a:r>
            <a:endParaRPr sz="2000" dirty="0"/>
          </a:p>
        </p:txBody>
      </p:sp>
      <p:sp>
        <p:nvSpPr>
          <p:cNvPr id="6" name="College B">
            <a:extLst>
              <a:ext uri="{FF2B5EF4-FFF2-40B4-BE49-F238E27FC236}">
                <a16:creationId xmlns:a16="http://schemas.microsoft.com/office/drawing/2014/main" id="{6638D7A9-535B-E049-97EC-E505A0D07A7B}"/>
              </a:ext>
            </a:extLst>
          </p:cNvPr>
          <p:cNvSpPr/>
          <p:nvPr/>
        </p:nvSpPr>
        <p:spPr>
          <a:xfrm>
            <a:off x="1538716" y="1965748"/>
            <a:ext cx="3152554" cy="1472258"/>
          </a:xfrm>
          <a:prstGeom prst="rect">
            <a:avLst/>
          </a:prstGeom>
          <a:solidFill>
            <a:srgbClr val="92D05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4288" tIns="14288" rIns="14288" bIns="14288" anchor="ctr"/>
          <a:lstStyle>
            <a:lvl1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lvl1pPr>
          </a:lstStyle>
          <a:p>
            <a:r>
              <a:rPr sz="2800" dirty="0">
                <a:solidFill>
                  <a:schemeClr val="tx1"/>
                </a:solidFill>
              </a:rPr>
              <a:t>College </a:t>
            </a:r>
            <a:r>
              <a:rPr lang="en-US" sz="2800" dirty="0">
                <a:solidFill>
                  <a:schemeClr val="tx1"/>
                </a:solidFill>
              </a:rPr>
              <a:t>A</a:t>
            </a:r>
            <a:endParaRPr sz="2800" dirty="0">
              <a:solidFill>
                <a:schemeClr val="tx1"/>
              </a:solidFill>
            </a:endParaRPr>
          </a:p>
        </p:txBody>
      </p:sp>
    </p:spTree>
    <p:extLst>
      <p:ext uri="{BB962C8B-B14F-4D97-AF65-F5344CB8AC3E}">
        <p14:creationId xmlns:p14="http://schemas.microsoft.com/office/powerpoint/2010/main" val="16182307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Rounded Rectangle"/>
          <p:cNvSpPr/>
          <p:nvPr/>
        </p:nvSpPr>
        <p:spPr>
          <a:xfrm>
            <a:off x="967409" y="1484243"/>
            <a:ext cx="7301948" cy="3339547"/>
          </a:xfrm>
          <a:prstGeom prst="roundRect">
            <a:avLst>
              <a:gd name="adj" fmla="val 15000"/>
            </a:avLst>
          </a:prstGeom>
          <a:gradFill flip="none" rotWithShape="1">
            <a:gsLst>
              <a:gs pos="100000">
                <a:srgbClr val="92D050"/>
              </a:gs>
              <a:gs pos="0">
                <a:srgbClr val="EEB111"/>
              </a:gs>
            </a:gsLst>
            <a:path path="rect">
              <a:fillToRect l="100000" t="100000"/>
            </a:path>
            <a:tileRect r="-100000" b="-100000"/>
          </a:gradFill>
          <a:ln w="12700">
            <a:miter lim="400000"/>
          </a:ln>
        </p:spPr>
        <p:txBody>
          <a:bodyPr lIns="14288" tIns="14288" rIns="14288" bIns="14288" anchor="ctr"/>
          <a:lstStyle/>
          <a:p>
            <a:pPr algn="ctr" defTabSz="232172">
              <a:defRPr sz="3200">
                <a:solidFill>
                  <a:srgbClr val="FFFFFF"/>
                </a:solidFill>
                <a:latin typeface="Helvetica Neue Medium"/>
                <a:ea typeface="Helvetica Neue Medium"/>
                <a:cs typeface="Helvetica Neue Medium"/>
                <a:sym typeface="Helvetica Neue Medium"/>
              </a:defRPr>
            </a:pPr>
            <a:endParaRPr sz="900"/>
          </a:p>
        </p:txBody>
      </p:sp>
      <p:sp>
        <p:nvSpPr>
          <p:cNvPr id="2" name="Title 1">
            <a:extLst>
              <a:ext uri="{FF2B5EF4-FFF2-40B4-BE49-F238E27FC236}">
                <a16:creationId xmlns:a16="http://schemas.microsoft.com/office/drawing/2014/main" id="{37E58AD3-FD3C-CC4F-A314-CAFF70ACB30E}"/>
              </a:ext>
            </a:extLst>
          </p:cNvPr>
          <p:cNvSpPr>
            <a:spLocks noGrp="1"/>
          </p:cNvSpPr>
          <p:nvPr>
            <p:ph type="title"/>
          </p:nvPr>
        </p:nvSpPr>
        <p:spPr>
          <a:xfrm>
            <a:off x="1297859" y="126367"/>
            <a:ext cx="7846141" cy="994172"/>
          </a:xfrm>
        </p:spPr>
        <p:txBody>
          <a:bodyPr>
            <a:normAutofit/>
          </a:bodyPr>
          <a:lstStyle/>
          <a:p>
            <a:r>
              <a:rPr lang="en-US" dirty="0"/>
              <a:t>Synergy to Strengthen CTE Programs and Services </a:t>
            </a:r>
          </a:p>
        </p:txBody>
      </p:sp>
      <p:sp>
        <p:nvSpPr>
          <p:cNvPr id="160" name="Atom"/>
          <p:cNvSpPr/>
          <p:nvPr/>
        </p:nvSpPr>
        <p:spPr>
          <a:xfrm>
            <a:off x="3273287" y="1828800"/>
            <a:ext cx="2557669" cy="2584173"/>
          </a:xfrm>
          <a:custGeom>
            <a:avLst/>
            <a:gdLst/>
            <a:ahLst/>
            <a:cxnLst>
              <a:cxn ang="0">
                <a:pos x="wd2" y="hd2"/>
              </a:cxn>
              <a:cxn ang="5400000">
                <a:pos x="wd2" y="hd2"/>
              </a:cxn>
              <a:cxn ang="10800000">
                <a:pos x="wd2" y="hd2"/>
              </a:cxn>
              <a:cxn ang="16200000">
                <a:pos x="wd2" y="hd2"/>
              </a:cxn>
            </a:cxnLst>
            <a:rect l="0" t="0" r="r" b="b"/>
            <a:pathLst>
              <a:path w="21048" h="21600" extrusionOk="0">
                <a:moveTo>
                  <a:pt x="10524" y="0"/>
                </a:moveTo>
                <a:cubicBezTo>
                  <a:pt x="9635" y="0"/>
                  <a:pt x="8359" y="577"/>
                  <a:pt x="7326" y="3327"/>
                </a:cubicBezTo>
                <a:cubicBezTo>
                  <a:pt x="7137" y="3832"/>
                  <a:pt x="6970" y="4380"/>
                  <a:pt x="6824" y="4961"/>
                </a:cubicBezTo>
                <a:cubicBezTo>
                  <a:pt x="6200" y="4785"/>
                  <a:pt x="5595" y="4643"/>
                  <a:pt x="5020" y="4540"/>
                </a:cubicBezTo>
                <a:cubicBezTo>
                  <a:pt x="1890" y="3980"/>
                  <a:pt x="703" y="4698"/>
                  <a:pt x="258" y="5400"/>
                </a:cubicBezTo>
                <a:cubicBezTo>
                  <a:pt x="-186" y="6101"/>
                  <a:pt x="-276" y="7396"/>
                  <a:pt x="1822" y="9586"/>
                </a:cubicBezTo>
                <a:cubicBezTo>
                  <a:pt x="2207" y="9988"/>
                  <a:pt x="2643" y="10394"/>
                  <a:pt x="3123" y="10799"/>
                </a:cubicBezTo>
                <a:cubicBezTo>
                  <a:pt x="2644" y="11204"/>
                  <a:pt x="2207" y="11610"/>
                  <a:pt x="1822" y="12013"/>
                </a:cubicBezTo>
                <a:cubicBezTo>
                  <a:pt x="-276" y="14202"/>
                  <a:pt x="-186" y="15499"/>
                  <a:pt x="258" y="16200"/>
                </a:cubicBezTo>
                <a:cubicBezTo>
                  <a:pt x="591" y="16726"/>
                  <a:pt x="1341" y="17260"/>
                  <a:pt x="3011" y="17260"/>
                </a:cubicBezTo>
                <a:cubicBezTo>
                  <a:pt x="3571" y="17260"/>
                  <a:pt x="4234" y="17200"/>
                  <a:pt x="5020" y="17060"/>
                </a:cubicBezTo>
                <a:cubicBezTo>
                  <a:pt x="5595" y="16957"/>
                  <a:pt x="6200" y="16815"/>
                  <a:pt x="6824" y="16639"/>
                </a:cubicBezTo>
                <a:cubicBezTo>
                  <a:pt x="6970" y="17220"/>
                  <a:pt x="7137" y="17766"/>
                  <a:pt x="7326" y="18271"/>
                </a:cubicBezTo>
                <a:cubicBezTo>
                  <a:pt x="8359" y="21022"/>
                  <a:pt x="9635" y="21600"/>
                  <a:pt x="10524" y="21600"/>
                </a:cubicBezTo>
                <a:cubicBezTo>
                  <a:pt x="11413" y="21600"/>
                  <a:pt x="12689" y="21022"/>
                  <a:pt x="13722" y="18271"/>
                </a:cubicBezTo>
                <a:cubicBezTo>
                  <a:pt x="13911" y="17766"/>
                  <a:pt x="14080" y="17220"/>
                  <a:pt x="14226" y="16639"/>
                </a:cubicBezTo>
                <a:cubicBezTo>
                  <a:pt x="14850" y="16815"/>
                  <a:pt x="15453" y="16957"/>
                  <a:pt x="16028" y="17060"/>
                </a:cubicBezTo>
                <a:cubicBezTo>
                  <a:pt x="16814" y="17200"/>
                  <a:pt x="17479" y="17260"/>
                  <a:pt x="18038" y="17260"/>
                </a:cubicBezTo>
                <a:cubicBezTo>
                  <a:pt x="19709" y="17260"/>
                  <a:pt x="20457" y="16726"/>
                  <a:pt x="20790" y="16200"/>
                </a:cubicBezTo>
                <a:cubicBezTo>
                  <a:pt x="21234" y="15499"/>
                  <a:pt x="21324" y="14202"/>
                  <a:pt x="19226" y="12013"/>
                </a:cubicBezTo>
                <a:cubicBezTo>
                  <a:pt x="18841" y="11610"/>
                  <a:pt x="18405" y="11204"/>
                  <a:pt x="17925" y="10799"/>
                </a:cubicBezTo>
                <a:cubicBezTo>
                  <a:pt x="18404" y="10394"/>
                  <a:pt x="18841" y="9988"/>
                  <a:pt x="19226" y="9586"/>
                </a:cubicBezTo>
                <a:cubicBezTo>
                  <a:pt x="21324" y="7396"/>
                  <a:pt x="21234" y="6101"/>
                  <a:pt x="20790" y="5400"/>
                </a:cubicBezTo>
                <a:cubicBezTo>
                  <a:pt x="20345" y="4698"/>
                  <a:pt x="19158" y="3980"/>
                  <a:pt x="16028" y="4540"/>
                </a:cubicBezTo>
                <a:cubicBezTo>
                  <a:pt x="15453" y="4643"/>
                  <a:pt x="14850" y="4785"/>
                  <a:pt x="14226" y="4961"/>
                </a:cubicBezTo>
                <a:cubicBezTo>
                  <a:pt x="14080" y="4380"/>
                  <a:pt x="13911" y="3832"/>
                  <a:pt x="13722" y="3327"/>
                </a:cubicBezTo>
                <a:cubicBezTo>
                  <a:pt x="12689" y="577"/>
                  <a:pt x="11413" y="0"/>
                  <a:pt x="10524" y="0"/>
                </a:cubicBezTo>
                <a:close/>
                <a:moveTo>
                  <a:pt x="10524" y="856"/>
                </a:moveTo>
                <a:cubicBezTo>
                  <a:pt x="11556" y="856"/>
                  <a:pt x="12661" y="2513"/>
                  <a:pt x="13329" y="5231"/>
                </a:cubicBezTo>
                <a:cubicBezTo>
                  <a:pt x="12420" y="5525"/>
                  <a:pt x="11478" y="5885"/>
                  <a:pt x="10524" y="6304"/>
                </a:cubicBezTo>
                <a:cubicBezTo>
                  <a:pt x="9571" y="5885"/>
                  <a:pt x="8628" y="5525"/>
                  <a:pt x="7719" y="5231"/>
                </a:cubicBezTo>
                <a:cubicBezTo>
                  <a:pt x="8386" y="2513"/>
                  <a:pt x="9492" y="856"/>
                  <a:pt x="10524" y="856"/>
                </a:cubicBezTo>
                <a:close/>
                <a:moveTo>
                  <a:pt x="3015" y="5197"/>
                </a:moveTo>
                <a:cubicBezTo>
                  <a:pt x="3968" y="5197"/>
                  <a:pt x="5206" y="5394"/>
                  <a:pt x="6633" y="5801"/>
                </a:cubicBezTo>
                <a:cubicBezTo>
                  <a:pt x="6458" y="6666"/>
                  <a:pt x="6330" y="7591"/>
                  <a:pt x="6252" y="8553"/>
                </a:cubicBezTo>
                <a:cubicBezTo>
                  <a:pt x="5377" y="9095"/>
                  <a:pt x="4562" y="9658"/>
                  <a:pt x="3828" y="10229"/>
                </a:cubicBezTo>
                <a:cubicBezTo>
                  <a:pt x="3348" y="9826"/>
                  <a:pt x="2912" y="9422"/>
                  <a:pt x="2530" y="9023"/>
                </a:cubicBezTo>
                <a:cubicBezTo>
                  <a:pt x="1217" y="7653"/>
                  <a:pt x="672" y="6459"/>
                  <a:pt x="1072" y="5828"/>
                </a:cubicBezTo>
                <a:cubicBezTo>
                  <a:pt x="1335" y="5413"/>
                  <a:pt x="2020" y="5197"/>
                  <a:pt x="3015" y="5197"/>
                </a:cubicBezTo>
                <a:close/>
                <a:moveTo>
                  <a:pt x="18035" y="5197"/>
                </a:moveTo>
                <a:cubicBezTo>
                  <a:pt x="19030" y="5197"/>
                  <a:pt x="19713" y="5413"/>
                  <a:pt x="19976" y="5828"/>
                </a:cubicBezTo>
                <a:cubicBezTo>
                  <a:pt x="20376" y="6459"/>
                  <a:pt x="19831" y="7653"/>
                  <a:pt x="18518" y="9023"/>
                </a:cubicBezTo>
                <a:cubicBezTo>
                  <a:pt x="18136" y="9422"/>
                  <a:pt x="17702" y="9826"/>
                  <a:pt x="17221" y="10229"/>
                </a:cubicBezTo>
                <a:cubicBezTo>
                  <a:pt x="16488" y="9658"/>
                  <a:pt x="15673" y="9095"/>
                  <a:pt x="14798" y="8553"/>
                </a:cubicBezTo>
                <a:cubicBezTo>
                  <a:pt x="14720" y="7591"/>
                  <a:pt x="14590" y="6665"/>
                  <a:pt x="14415" y="5801"/>
                </a:cubicBezTo>
                <a:cubicBezTo>
                  <a:pt x="15842" y="5394"/>
                  <a:pt x="17082" y="5197"/>
                  <a:pt x="18035" y="5197"/>
                </a:cubicBezTo>
                <a:close/>
                <a:moveTo>
                  <a:pt x="7532" y="6078"/>
                </a:moveTo>
                <a:cubicBezTo>
                  <a:pt x="8148" y="6281"/>
                  <a:pt x="8794" y="6520"/>
                  <a:pt x="9461" y="6795"/>
                </a:cubicBezTo>
                <a:cubicBezTo>
                  <a:pt x="9088" y="6975"/>
                  <a:pt x="8715" y="7162"/>
                  <a:pt x="8343" y="7358"/>
                </a:cubicBezTo>
                <a:cubicBezTo>
                  <a:pt x="7971" y="7553"/>
                  <a:pt x="7605" y="7754"/>
                  <a:pt x="7248" y="7958"/>
                </a:cubicBezTo>
                <a:cubicBezTo>
                  <a:pt x="7320" y="7295"/>
                  <a:pt x="7416" y="6666"/>
                  <a:pt x="7532" y="6078"/>
                </a:cubicBezTo>
                <a:close/>
                <a:moveTo>
                  <a:pt x="13516" y="6078"/>
                </a:moveTo>
                <a:cubicBezTo>
                  <a:pt x="13632" y="6666"/>
                  <a:pt x="13728" y="7295"/>
                  <a:pt x="13800" y="7958"/>
                </a:cubicBezTo>
                <a:cubicBezTo>
                  <a:pt x="13443" y="7754"/>
                  <a:pt x="13078" y="7553"/>
                  <a:pt x="12706" y="7358"/>
                </a:cubicBezTo>
                <a:cubicBezTo>
                  <a:pt x="12335" y="7162"/>
                  <a:pt x="11962" y="6975"/>
                  <a:pt x="11589" y="6795"/>
                </a:cubicBezTo>
                <a:cubicBezTo>
                  <a:pt x="12256" y="6520"/>
                  <a:pt x="12900" y="6281"/>
                  <a:pt x="13516" y="6078"/>
                </a:cubicBezTo>
                <a:close/>
                <a:moveTo>
                  <a:pt x="10524" y="7258"/>
                </a:moveTo>
                <a:cubicBezTo>
                  <a:pt x="11084" y="7514"/>
                  <a:pt x="11656" y="7793"/>
                  <a:pt x="12236" y="8099"/>
                </a:cubicBezTo>
                <a:cubicBezTo>
                  <a:pt x="12807" y="8399"/>
                  <a:pt x="13361" y="8709"/>
                  <a:pt x="13892" y="9029"/>
                </a:cubicBezTo>
                <a:cubicBezTo>
                  <a:pt x="13929" y="9598"/>
                  <a:pt x="13948" y="10189"/>
                  <a:pt x="13948" y="10799"/>
                </a:cubicBezTo>
                <a:cubicBezTo>
                  <a:pt x="13948" y="11410"/>
                  <a:pt x="13927" y="12000"/>
                  <a:pt x="13890" y="12570"/>
                </a:cubicBezTo>
                <a:cubicBezTo>
                  <a:pt x="13359" y="12889"/>
                  <a:pt x="12806" y="13201"/>
                  <a:pt x="12236" y="13501"/>
                </a:cubicBezTo>
                <a:cubicBezTo>
                  <a:pt x="11655" y="13807"/>
                  <a:pt x="11084" y="14087"/>
                  <a:pt x="10524" y="14342"/>
                </a:cubicBezTo>
                <a:cubicBezTo>
                  <a:pt x="9964" y="14087"/>
                  <a:pt x="9393" y="13807"/>
                  <a:pt x="8812" y="13501"/>
                </a:cubicBezTo>
                <a:cubicBezTo>
                  <a:pt x="8241" y="13201"/>
                  <a:pt x="7689" y="12891"/>
                  <a:pt x="7158" y="12571"/>
                </a:cubicBezTo>
                <a:cubicBezTo>
                  <a:pt x="7121" y="12002"/>
                  <a:pt x="7100" y="11410"/>
                  <a:pt x="7100" y="10799"/>
                </a:cubicBezTo>
                <a:cubicBezTo>
                  <a:pt x="7100" y="10189"/>
                  <a:pt x="7121" y="9598"/>
                  <a:pt x="7158" y="9029"/>
                </a:cubicBezTo>
                <a:cubicBezTo>
                  <a:pt x="7689" y="8709"/>
                  <a:pt x="8241" y="8399"/>
                  <a:pt x="8812" y="8099"/>
                </a:cubicBezTo>
                <a:cubicBezTo>
                  <a:pt x="9393" y="7793"/>
                  <a:pt x="9964" y="7514"/>
                  <a:pt x="10524" y="7258"/>
                </a:cubicBezTo>
                <a:close/>
                <a:moveTo>
                  <a:pt x="10524" y="9608"/>
                </a:moveTo>
                <a:cubicBezTo>
                  <a:pt x="10189" y="9608"/>
                  <a:pt x="9855" y="9724"/>
                  <a:pt x="9600" y="9957"/>
                </a:cubicBezTo>
                <a:cubicBezTo>
                  <a:pt x="9089" y="10422"/>
                  <a:pt x="9089" y="11178"/>
                  <a:pt x="9600" y="11643"/>
                </a:cubicBezTo>
                <a:cubicBezTo>
                  <a:pt x="10110" y="12108"/>
                  <a:pt x="10938" y="12108"/>
                  <a:pt x="11448" y="11643"/>
                </a:cubicBezTo>
                <a:cubicBezTo>
                  <a:pt x="11959" y="11178"/>
                  <a:pt x="11959" y="10422"/>
                  <a:pt x="11448" y="9957"/>
                </a:cubicBezTo>
                <a:cubicBezTo>
                  <a:pt x="11193" y="9724"/>
                  <a:pt x="10859" y="9608"/>
                  <a:pt x="10524" y="9608"/>
                </a:cubicBezTo>
                <a:close/>
                <a:moveTo>
                  <a:pt x="6185" y="9638"/>
                </a:moveTo>
                <a:cubicBezTo>
                  <a:pt x="6169" y="10021"/>
                  <a:pt x="6161" y="10408"/>
                  <a:pt x="6161" y="10799"/>
                </a:cubicBezTo>
                <a:cubicBezTo>
                  <a:pt x="6161" y="11190"/>
                  <a:pt x="6169" y="11579"/>
                  <a:pt x="6185" y="11962"/>
                </a:cubicBezTo>
                <a:cubicBezTo>
                  <a:pt x="5601" y="11581"/>
                  <a:pt x="5050" y="11191"/>
                  <a:pt x="4540" y="10799"/>
                </a:cubicBezTo>
                <a:cubicBezTo>
                  <a:pt x="5050" y="10407"/>
                  <a:pt x="5601" y="10019"/>
                  <a:pt x="6185" y="9638"/>
                </a:cubicBezTo>
                <a:close/>
                <a:moveTo>
                  <a:pt x="14863" y="9638"/>
                </a:moveTo>
                <a:cubicBezTo>
                  <a:pt x="15447" y="10019"/>
                  <a:pt x="15998" y="10407"/>
                  <a:pt x="16508" y="10799"/>
                </a:cubicBezTo>
                <a:cubicBezTo>
                  <a:pt x="15998" y="11191"/>
                  <a:pt x="15447" y="11581"/>
                  <a:pt x="14863" y="11962"/>
                </a:cubicBezTo>
                <a:cubicBezTo>
                  <a:pt x="14879" y="11579"/>
                  <a:pt x="14887" y="11190"/>
                  <a:pt x="14887" y="10799"/>
                </a:cubicBezTo>
                <a:cubicBezTo>
                  <a:pt x="14887" y="10408"/>
                  <a:pt x="14879" y="10021"/>
                  <a:pt x="14863" y="9638"/>
                </a:cubicBezTo>
                <a:close/>
                <a:moveTo>
                  <a:pt x="3828" y="11371"/>
                </a:moveTo>
                <a:cubicBezTo>
                  <a:pt x="4562" y="11942"/>
                  <a:pt x="5377" y="12505"/>
                  <a:pt x="6252" y="13047"/>
                </a:cubicBezTo>
                <a:cubicBezTo>
                  <a:pt x="6330" y="14009"/>
                  <a:pt x="6458" y="14933"/>
                  <a:pt x="6633" y="15797"/>
                </a:cubicBezTo>
                <a:cubicBezTo>
                  <a:pt x="5206" y="16204"/>
                  <a:pt x="3968" y="16403"/>
                  <a:pt x="3015" y="16403"/>
                </a:cubicBezTo>
                <a:cubicBezTo>
                  <a:pt x="2020" y="16403"/>
                  <a:pt x="1335" y="16187"/>
                  <a:pt x="1072" y="15772"/>
                </a:cubicBezTo>
                <a:cubicBezTo>
                  <a:pt x="672" y="15141"/>
                  <a:pt x="1217" y="13947"/>
                  <a:pt x="2530" y="12577"/>
                </a:cubicBezTo>
                <a:cubicBezTo>
                  <a:pt x="2912" y="12178"/>
                  <a:pt x="3348" y="11774"/>
                  <a:pt x="3828" y="11371"/>
                </a:cubicBezTo>
                <a:close/>
                <a:moveTo>
                  <a:pt x="17220" y="11371"/>
                </a:moveTo>
                <a:cubicBezTo>
                  <a:pt x="17700" y="11774"/>
                  <a:pt x="18136" y="12178"/>
                  <a:pt x="18518" y="12577"/>
                </a:cubicBezTo>
                <a:cubicBezTo>
                  <a:pt x="19831" y="13947"/>
                  <a:pt x="20376" y="15141"/>
                  <a:pt x="19976" y="15772"/>
                </a:cubicBezTo>
                <a:cubicBezTo>
                  <a:pt x="19713" y="16187"/>
                  <a:pt x="19030" y="16403"/>
                  <a:pt x="18035" y="16403"/>
                </a:cubicBezTo>
                <a:cubicBezTo>
                  <a:pt x="17082" y="16403"/>
                  <a:pt x="15842" y="16204"/>
                  <a:pt x="14415" y="15797"/>
                </a:cubicBezTo>
                <a:cubicBezTo>
                  <a:pt x="14590" y="14933"/>
                  <a:pt x="14718" y="14009"/>
                  <a:pt x="14796" y="13047"/>
                </a:cubicBezTo>
                <a:cubicBezTo>
                  <a:pt x="15671" y="12505"/>
                  <a:pt x="16486" y="11942"/>
                  <a:pt x="17220" y="11371"/>
                </a:cubicBezTo>
                <a:close/>
                <a:moveTo>
                  <a:pt x="7248" y="13642"/>
                </a:moveTo>
                <a:cubicBezTo>
                  <a:pt x="7605" y="13846"/>
                  <a:pt x="7971" y="14047"/>
                  <a:pt x="8343" y="14242"/>
                </a:cubicBezTo>
                <a:cubicBezTo>
                  <a:pt x="8715" y="14438"/>
                  <a:pt x="9088" y="14625"/>
                  <a:pt x="9461" y="14805"/>
                </a:cubicBezTo>
                <a:cubicBezTo>
                  <a:pt x="8794" y="15080"/>
                  <a:pt x="8148" y="15319"/>
                  <a:pt x="7532" y="15522"/>
                </a:cubicBezTo>
                <a:cubicBezTo>
                  <a:pt x="7416" y="14934"/>
                  <a:pt x="7320" y="14305"/>
                  <a:pt x="7248" y="13642"/>
                </a:cubicBezTo>
                <a:close/>
                <a:moveTo>
                  <a:pt x="13800" y="13642"/>
                </a:moveTo>
                <a:cubicBezTo>
                  <a:pt x="13728" y="14305"/>
                  <a:pt x="13632" y="14934"/>
                  <a:pt x="13516" y="15522"/>
                </a:cubicBezTo>
                <a:cubicBezTo>
                  <a:pt x="12900" y="15319"/>
                  <a:pt x="12256" y="15080"/>
                  <a:pt x="11589" y="14805"/>
                </a:cubicBezTo>
                <a:cubicBezTo>
                  <a:pt x="11962" y="14625"/>
                  <a:pt x="12335" y="14438"/>
                  <a:pt x="12706" y="14242"/>
                </a:cubicBezTo>
                <a:cubicBezTo>
                  <a:pt x="13078" y="14047"/>
                  <a:pt x="13443" y="13846"/>
                  <a:pt x="13800" y="13642"/>
                </a:cubicBezTo>
                <a:close/>
                <a:moveTo>
                  <a:pt x="10524" y="15294"/>
                </a:moveTo>
                <a:cubicBezTo>
                  <a:pt x="11478" y="15713"/>
                  <a:pt x="12420" y="16075"/>
                  <a:pt x="13329" y="16369"/>
                </a:cubicBezTo>
                <a:cubicBezTo>
                  <a:pt x="12661" y="19087"/>
                  <a:pt x="11556" y="20744"/>
                  <a:pt x="10524" y="20744"/>
                </a:cubicBezTo>
                <a:cubicBezTo>
                  <a:pt x="9492" y="20744"/>
                  <a:pt x="8386" y="19087"/>
                  <a:pt x="7719" y="16369"/>
                </a:cubicBezTo>
                <a:cubicBezTo>
                  <a:pt x="8628" y="16075"/>
                  <a:pt x="9571" y="15713"/>
                  <a:pt x="10524" y="15294"/>
                </a:cubicBezTo>
                <a:close/>
              </a:path>
            </a:pathLst>
          </a:custGeom>
          <a:solidFill>
            <a:srgbClr val="000000"/>
          </a:solidFill>
          <a:ln w="12700">
            <a:miter lim="400000"/>
          </a:ln>
        </p:spPr>
        <p:txBody>
          <a:bodyPr lIns="14288" tIns="14288" rIns="14288" bIns="14288" anchor="ctr"/>
          <a:lstStyle/>
          <a:p>
            <a:pPr algn="ctr" defTabSz="232172">
              <a:defRPr sz="3200">
                <a:solidFill>
                  <a:srgbClr val="FFFFFF"/>
                </a:solidFill>
                <a:latin typeface="Helvetica Neue Medium"/>
                <a:ea typeface="Helvetica Neue Medium"/>
                <a:cs typeface="Helvetica Neue Medium"/>
                <a:sym typeface="Helvetica Neue Medium"/>
              </a:defRPr>
            </a:pPr>
            <a:endParaRPr sz="900"/>
          </a:p>
        </p:txBody>
      </p:sp>
      <p:sp>
        <p:nvSpPr>
          <p:cNvPr id="3" name="TextBox 2">
            <a:extLst>
              <a:ext uri="{FF2B5EF4-FFF2-40B4-BE49-F238E27FC236}">
                <a16:creationId xmlns:a16="http://schemas.microsoft.com/office/drawing/2014/main" id="{F258CBFE-3176-B94D-8676-4B09AA01178A}"/>
              </a:ext>
            </a:extLst>
          </p:cNvPr>
          <p:cNvSpPr txBox="1"/>
          <p:nvPr/>
        </p:nvSpPr>
        <p:spPr>
          <a:xfrm>
            <a:off x="1132634" y="1656521"/>
            <a:ext cx="1975428" cy="584775"/>
          </a:xfrm>
          <a:prstGeom prst="rect">
            <a:avLst/>
          </a:prstGeom>
          <a:noFill/>
        </p:spPr>
        <p:txBody>
          <a:bodyPr wrap="square" rtlCol="0">
            <a:spAutoFit/>
          </a:bodyPr>
          <a:lstStyle/>
          <a:p>
            <a:r>
              <a:rPr lang="en-US" sz="3200" dirty="0"/>
              <a:t>College A</a:t>
            </a:r>
          </a:p>
        </p:txBody>
      </p:sp>
      <p:sp>
        <p:nvSpPr>
          <p:cNvPr id="6" name="TextBox 5">
            <a:extLst>
              <a:ext uri="{FF2B5EF4-FFF2-40B4-BE49-F238E27FC236}">
                <a16:creationId xmlns:a16="http://schemas.microsoft.com/office/drawing/2014/main" id="{08DB3C58-E031-FC49-BD17-29FAC4A145C5}"/>
              </a:ext>
            </a:extLst>
          </p:cNvPr>
          <p:cNvSpPr txBox="1"/>
          <p:nvPr/>
        </p:nvSpPr>
        <p:spPr>
          <a:xfrm>
            <a:off x="6293929" y="4120585"/>
            <a:ext cx="1975428" cy="584775"/>
          </a:xfrm>
          <a:prstGeom prst="rect">
            <a:avLst/>
          </a:prstGeom>
          <a:noFill/>
        </p:spPr>
        <p:txBody>
          <a:bodyPr wrap="square" rtlCol="0">
            <a:spAutoFit/>
          </a:bodyPr>
          <a:lstStyle/>
          <a:p>
            <a:r>
              <a:rPr lang="en-US" sz="3200" dirty="0"/>
              <a:t>College B</a:t>
            </a:r>
          </a:p>
        </p:txBody>
      </p:sp>
    </p:spTree>
    <p:extLst>
      <p:ext uri="{BB962C8B-B14F-4D97-AF65-F5344CB8AC3E}">
        <p14:creationId xmlns:p14="http://schemas.microsoft.com/office/powerpoint/2010/main" val="32533106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93717-6E05-6441-B606-768986455FCF}"/>
              </a:ext>
            </a:extLst>
          </p:cNvPr>
          <p:cNvSpPr>
            <a:spLocks noGrp="1"/>
          </p:cNvSpPr>
          <p:nvPr>
            <p:ph type="title"/>
          </p:nvPr>
        </p:nvSpPr>
        <p:spPr/>
        <p:txBody>
          <a:bodyPr/>
          <a:lstStyle/>
          <a:p>
            <a:r>
              <a:rPr lang="en-US" dirty="0"/>
              <a:t>Consortium Service Area</a:t>
            </a:r>
          </a:p>
        </p:txBody>
      </p:sp>
      <p:sp>
        <p:nvSpPr>
          <p:cNvPr id="6" name="Rounded Rectangle">
            <a:extLst>
              <a:ext uri="{FF2B5EF4-FFF2-40B4-BE49-F238E27FC236}">
                <a16:creationId xmlns:a16="http://schemas.microsoft.com/office/drawing/2014/main" id="{6E4234BF-6BE8-DB48-B45F-A7D89FBB82AD}"/>
              </a:ext>
            </a:extLst>
          </p:cNvPr>
          <p:cNvSpPr/>
          <p:nvPr/>
        </p:nvSpPr>
        <p:spPr>
          <a:xfrm>
            <a:off x="967409" y="1417982"/>
            <a:ext cx="7301948" cy="3551583"/>
          </a:xfrm>
          <a:prstGeom prst="roundRect">
            <a:avLst>
              <a:gd name="adj" fmla="val 15000"/>
            </a:avLst>
          </a:prstGeom>
          <a:gradFill flip="none" rotWithShape="1">
            <a:gsLst>
              <a:gs pos="100000">
                <a:srgbClr val="92D050"/>
              </a:gs>
              <a:gs pos="0">
                <a:srgbClr val="EEB111"/>
              </a:gs>
            </a:gsLst>
            <a:path path="rect">
              <a:fillToRect l="100000" t="100000"/>
            </a:path>
            <a:tileRect r="-100000" b="-100000"/>
          </a:gradFill>
          <a:ln w="12700">
            <a:miter lim="400000"/>
          </a:ln>
        </p:spPr>
        <p:txBody>
          <a:bodyPr lIns="14288" tIns="14288" rIns="14288" bIns="14288" anchor="ctr"/>
          <a:lstStyle/>
          <a:p>
            <a:pPr algn="ctr" defTabSz="232172">
              <a:defRPr sz="3200">
                <a:solidFill>
                  <a:srgbClr val="FFFFFF"/>
                </a:solidFill>
                <a:latin typeface="Helvetica Neue Medium"/>
                <a:ea typeface="Helvetica Neue Medium"/>
                <a:cs typeface="Helvetica Neue Medium"/>
                <a:sym typeface="Helvetica Neue Medium"/>
              </a:defRPr>
            </a:pPr>
            <a:endParaRPr sz="900"/>
          </a:p>
        </p:txBody>
      </p:sp>
      <p:sp>
        <p:nvSpPr>
          <p:cNvPr id="4" name="TextBox 3">
            <a:extLst>
              <a:ext uri="{FF2B5EF4-FFF2-40B4-BE49-F238E27FC236}">
                <a16:creationId xmlns:a16="http://schemas.microsoft.com/office/drawing/2014/main" id="{88D7F5F9-A541-C54E-80AD-99F5BFC2F871}"/>
              </a:ext>
            </a:extLst>
          </p:cNvPr>
          <p:cNvSpPr txBox="1"/>
          <p:nvPr/>
        </p:nvSpPr>
        <p:spPr>
          <a:xfrm>
            <a:off x="1166191" y="1524002"/>
            <a:ext cx="6811618" cy="3277820"/>
          </a:xfrm>
          <a:prstGeom prst="rect">
            <a:avLst/>
          </a:prstGeom>
          <a:noFill/>
        </p:spPr>
        <p:txBody>
          <a:bodyPr wrap="square" rtlCol="0">
            <a:spAutoFit/>
          </a:bodyPr>
          <a:lstStyle/>
          <a:p>
            <a:pPr algn="ctr">
              <a:spcAft>
                <a:spcPts val="600"/>
              </a:spcAft>
            </a:pPr>
            <a:r>
              <a:rPr lang="en-US" sz="2000" b="1" dirty="0"/>
              <a:t>College A and College B Consortium</a:t>
            </a:r>
            <a:endParaRPr lang="en-US" dirty="0"/>
          </a:p>
          <a:p>
            <a:pPr marL="285750" indent="-285750">
              <a:spcAft>
                <a:spcPts val="600"/>
              </a:spcAft>
              <a:buFont typeface="Arial" panose="020B0604020202020204" pitchFamily="34" charset="0"/>
              <a:buChar char="•"/>
            </a:pPr>
            <a:r>
              <a:rPr lang="en-US" dirty="0"/>
              <a:t>Combine resources such as faculty, staff, programs, and services to improve career and technical education in the region. </a:t>
            </a:r>
          </a:p>
          <a:p>
            <a:pPr marL="285750" indent="-285750">
              <a:spcAft>
                <a:spcPts val="600"/>
              </a:spcAft>
              <a:buFont typeface="Arial" panose="020B0604020202020204" pitchFamily="34" charset="0"/>
              <a:buChar char="•"/>
            </a:pPr>
            <a:r>
              <a:rPr lang="en-US" dirty="0"/>
              <a:t>Each college brings unique programs and services to the consortium.</a:t>
            </a:r>
          </a:p>
          <a:p>
            <a:pPr marL="285750" indent="-285750">
              <a:spcAft>
                <a:spcPts val="600"/>
              </a:spcAft>
              <a:buFont typeface="Arial" panose="020B0604020202020204" pitchFamily="34" charset="0"/>
              <a:buChar char="•"/>
            </a:pPr>
            <a:r>
              <a:rPr lang="en-US" dirty="0"/>
              <a:t>Colleges look at ways to share and better serve the region. </a:t>
            </a:r>
          </a:p>
          <a:p>
            <a:pPr marL="285750" indent="-285750">
              <a:spcAft>
                <a:spcPts val="600"/>
              </a:spcAft>
              <a:buFont typeface="Arial" panose="020B0604020202020204" pitchFamily="34" charset="0"/>
              <a:buChar char="•"/>
            </a:pPr>
            <a:r>
              <a:rPr lang="en-US" dirty="0"/>
              <a:t>Rural colleges and economically depressed regions benefit as a consortium member.</a:t>
            </a:r>
          </a:p>
          <a:p>
            <a:pPr marL="285750" indent="-285750">
              <a:spcAft>
                <a:spcPts val="600"/>
              </a:spcAft>
              <a:buFont typeface="Arial" panose="020B0604020202020204" pitchFamily="34" charset="0"/>
              <a:buChar char="•"/>
            </a:pPr>
            <a:r>
              <a:rPr lang="en-US" dirty="0"/>
              <a:t>The synergy of the consortium is mutually beneficial to the career and technical education program in the entire region.</a:t>
            </a:r>
          </a:p>
        </p:txBody>
      </p:sp>
    </p:spTree>
    <p:extLst>
      <p:ext uri="{BB962C8B-B14F-4D97-AF65-F5344CB8AC3E}">
        <p14:creationId xmlns:p14="http://schemas.microsoft.com/office/powerpoint/2010/main" val="6132466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E16805-6830-F94F-54FD-F7E36E79858C}"/>
              </a:ext>
            </a:extLst>
          </p:cNvPr>
          <p:cNvSpPr>
            <a:spLocks noGrp="1"/>
          </p:cNvSpPr>
          <p:nvPr>
            <p:ph idx="1"/>
          </p:nvPr>
        </p:nvSpPr>
        <p:spPr>
          <a:xfrm>
            <a:off x="628650" y="1554699"/>
            <a:ext cx="7886700" cy="3314958"/>
          </a:xfrm>
        </p:spPr>
        <p:txBody>
          <a:bodyPr vert="horz" lIns="91440" tIns="45720" rIns="91440" bIns="45720" rtlCol="0" anchor="t">
            <a:normAutofit/>
          </a:bodyPr>
          <a:lstStyle/>
          <a:p>
            <a:pPr marL="174625" indent="-174625"/>
            <a:r>
              <a:rPr lang="en-US" dirty="0">
                <a:latin typeface="Times New Roman"/>
                <a:cs typeface="Times New Roman"/>
              </a:rPr>
              <a:t>Comprehensive Local Needs Assessment (every 2 years)</a:t>
            </a:r>
          </a:p>
          <a:p>
            <a:pPr marL="174625" indent="-174625"/>
            <a:endParaRPr lang="en-US" dirty="0">
              <a:latin typeface="Times New Roman"/>
              <a:cs typeface="Times New Roman"/>
            </a:endParaRPr>
          </a:p>
          <a:p>
            <a:pPr marL="174625" indent="-174625"/>
            <a:r>
              <a:rPr lang="en-US" dirty="0">
                <a:latin typeface="Times New Roman"/>
                <a:cs typeface="Times New Roman"/>
              </a:rPr>
              <a:t>Application (every 4 years)</a:t>
            </a:r>
            <a:endParaRPr lang="en-US" dirty="0"/>
          </a:p>
          <a:p>
            <a:pPr marL="0" indent="0">
              <a:buNone/>
            </a:pPr>
            <a:endParaRPr lang="en-US" dirty="0"/>
          </a:p>
          <a:p>
            <a:pPr marL="174625" indent="-174625"/>
            <a:r>
              <a:rPr lang="en-US" dirty="0">
                <a:latin typeface="Times New Roman"/>
                <a:cs typeface="Times New Roman"/>
              </a:rPr>
              <a:t>Annual Local Plan and Budget (each year)</a:t>
            </a:r>
            <a:endParaRPr lang="en-US" dirty="0"/>
          </a:p>
        </p:txBody>
      </p:sp>
      <p:sp>
        <p:nvSpPr>
          <p:cNvPr id="3" name="Title 2">
            <a:extLst>
              <a:ext uri="{FF2B5EF4-FFF2-40B4-BE49-F238E27FC236}">
                <a16:creationId xmlns:a16="http://schemas.microsoft.com/office/drawing/2014/main" id="{C15DC82A-1B6E-FF6C-B867-07CA2B57C5AF}"/>
              </a:ext>
            </a:extLst>
          </p:cNvPr>
          <p:cNvSpPr>
            <a:spLocks noGrp="1"/>
          </p:cNvSpPr>
          <p:nvPr>
            <p:ph type="title"/>
          </p:nvPr>
        </p:nvSpPr>
        <p:spPr/>
        <p:txBody>
          <a:bodyPr/>
          <a:lstStyle/>
          <a:p>
            <a:r>
              <a:rPr lang="en-US" dirty="0">
                <a:ln w="0">
                  <a:solidFill>
                    <a:srgbClr val="5B9BD5"/>
                  </a:solidFill>
                </a:ln>
                <a:cs typeface="Calibri Light"/>
              </a:rPr>
              <a:t>College Guiding Documents</a:t>
            </a:r>
            <a:endParaRPr lang="en-US" dirty="0"/>
          </a:p>
        </p:txBody>
      </p:sp>
    </p:spTree>
    <p:extLst>
      <p:ext uri="{BB962C8B-B14F-4D97-AF65-F5344CB8AC3E}">
        <p14:creationId xmlns:p14="http://schemas.microsoft.com/office/powerpoint/2010/main" val="660680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Shape 210"/>
          <p:cNvSpPr>
            <a:spLocks noGrp="1"/>
          </p:cNvSpPr>
          <p:nvPr>
            <p:ph idx="1"/>
          </p:nvPr>
        </p:nvSpPr>
        <p:spPr/>
        <p:txBody>
          <a:bodyPr vert="horz" lIns="91440" tIns="45720" rIns="91440" bIns="45720" rtlCol="0" anchor="t">
            <a:normAutofit/>
          </a:bodyPr>
          <a:lstStyle/>
          <a:p>
            <a:pPr marL="174625" indent="-174625">
              <a:lnSpc>
                <a:spcPct val="150000"/>
              </a:lnSpc>
              <a:spcAft>
                <a:spcPts val="600"/>
              </a:spcAft>
            </a:pPr>
            <a:r>
              <a:rPr lang="en-US" dirty="0">
                <a:latin typeface="Times New Roman"/>
                <a:cs typeface="Times New Roman"/>
                <a:sym typeface="American Typewriter"/>
              </a:rPr>
              <a:t>Actively engage employers in the development and implementation of CTE programs of study that lead to employment</a:t>
            </a:r>
            <a:endParaRPr lang="en-US" dirty="0"/>
          </a:p>
          <a:p>
            <a:pPr marL="174625" indent="-174625">
              <a:lnSpc>
                <a:spcPct val="150000"/>
              </a:lnSpc>
              <a:spcAft>
                <a:spcPts val="600"/>
              </a:spcAft>
            </a:pPr>
            <a:r>
              <a:rPr lang="en-US" dirty="0">
                <a:latin typeface="Times New Roman"/>
                <a:cs typeface="Times New Roman"/>
                <a:sym typeface="American Typewriter"/>
              </a:rPr>
              <a:t>Enhance CTE Programs of Study (POS) </a:t>
            </a:r>
            <a:endParaRPr lang="en-US" dirty="0"/>
          </a:p>
          <a:p>
            <a:pPr marL="174625" indent="-174625">
              <a:lnSpc>
                <a:spcPct val="150000"/>
              </a:lnSpc>
              <a:spcAft>
                <a:spcPts val="600"/>
              </a:spcAft>
            </a:pPr>
            <a:r>
              <a:rPr lang="en-US" dirty="0">
                <a:latin typeface="Times New Roman"/>
                <a:cs typeface="Times New Roman"/>
                <a:sym typeface="American Typewriter"/>
              </a:rPr>
              <a:t>Strengthen faculty technical skills </a:t>
            </a:r>
            <a:endParaRPr lang="en-US"/>
          </a:p>
          <a:p>
            <a:pPr marL="174625" indent="-174625">
              <a:lnSpc>
                <a:spcPct val="150000"/>
              </a:lnSpc>
              <a:spcAft>
                <a:spcPts val="600"/>
              </a:spcAft>
            </a:pPr>
            <a:r>
              <a:rPr lang="en-US" dirty="0">
                <a:latin typeface="Times New Roman"/>
                <a:cs typeface="Times New Roman"/>
                <a:sym typeface="American Typewriter"/>
              </a:rPr>
              <a:t>Support Special Populations enrolled in CTE programs</a:t>
            </a:r>
            <a:endParaRPr lang="en-US" dirty="0"/>
          </a:p>
          <a:p>
            <a:pPr marL="174625" indent="-174625">
              <a:lnSpc>
                <a:spcPct val="150000"/>
              </a:lnSpc>
              <a:spcAft>
                <a:spcPts val="600"/>
              </a:spcAft>
            </a:pPr>
            <a:r>
              <a:rPr lang="en-US" dirty="0">
                <a:latin typeface="Times New Roman"/>
                <a:cs typeface="Times New Roman"/>
                <a:sym typeface="American Typewriter"/>
              </a:rPr>
              <a:t>Align with NC Community College System Strategic Plan</a:t>
            </a:r>
            <a:endParaRPr lang="en-US" dirty="0">
              <a:cs typeface="Times New Roman"/>
            </a:endParaRPr>
          </a:p>
        </p:txBody>
      </p:sp>
      <p:sp>
        <p:nvSpPr>
          <p:cNvPr id="4" name="Shape 362"/>
          <p:cNvSpPr>
            <a:spLocks noGrp="1"/>
          </p:cNvSpPr>
          <p:nvPr>
            <p:ph type="title"/>
          </p:nvPr>
        </p:nvSpPr>
        <p:spPr/>
        <p:txBody>
          <a:bodyPr>
            <a:normAutofit/>
          </a:bodyPr>
          <a:lstStyle>
            <a:lvl1pPr>
              <a:defRPr sz="3800"/>
            </a:lvl1pPr>
          </a:lstStyle>
          <a:p>
            <a:r>
              <a:rPr lang="en-US" sz="4400" dirty="0"/>
              <a:t>Mission </a:t>
            </a:r>
          </a:p>
        </p:txBody>
      </p:sp>
      <p:sp>
        <p:nvSpPr>
          <p:cNvPr id="2" name="TextBox 1">
            <a:extLst>
              <a:ext uri="{FF2B5EF4-FFF2-40B4-BE49-F238E27FC236}">
                <a16:creationId xmlns:a16="http://schemas.microsoft.com/office/drawing/2014/main" id="{3230268A-E71C-4ED0-B155-7CC497647185}"/>
              </a:ext>
            </a:extLst>
          </p:cNvPr>
          <p:cNvSpPr txBox="1"/>
          <p:nvPr/>
        </p:nvSpPr>
        <p:spPr>
          <a:xfrm>
            <a:off x="3200400" y="234315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cs typeface="Calibri"/>
            </a:endParaRPr>
          </a:p>
        </p:txBody>
      </p:sp>
    </p:spTree>
    <p:extLst>
      <p:ext uri="{BB962C8B-B14F-4D97-AF65-F5344CB8AC3E}">
        <p14:creationId xmlns:p14="http://schemas.microsoft.com/office/powerpoint/2010/main" val="24024276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4A009-28C9-294C-A43A-43F320A9371A}"/>
              </a:ext>
            </a:extLst>
          </p:cNvPr>
          <p:cNvSpPr>
            <a:spLocks noGrp="1"/>
          </p:cNvSpPr>
          <p:nvPr>
            <p:ph type="title"/>
          </p:nvPr>
        </p:nvSpPr>
        <p:spPr>
          <a:xfrm>
            <a:off x="1304365" y="126367"/>
            <a:ext cx="6416179" cy="866015"/>
          </a:xfrm>
        </p:spPr>
        <p:txBody>
          <a:bodyPr>
            <a:normAutofit/>
          </a:bodyPr>
          <a:lstStyle/>
          <a:p>
            <a:pPr algn="ctr"/>
            <a:r>
              <a:rPr lang="en-US" dirty="0"/>
              <a:t>Perkins CLNA  Process</a:t>
            </a:r>
          </a:p>
        </p:txBody>
      </p:sp>
      <p:sp>
        <p:nvSpPr>
          <p:cNvPr id="14" name="CONDUCT LOCAL NEEDS ASSESSMENT">
            <a:extLst>
              <a:ext uri="{FF2B5EF4-FFF2-40B4-BE49-F238E27FC236}">
                <a16:creationId xmlns:a16="http://schemas.microsoft.com/office/drawing/2014/main" id="{693BFD3E-655F-BD4A-AB77-BDB15AE983F5}"/>
              </a:ext>
            </a:extLst>
          </p:cNvPr>
          <p:cNvSpPr/>
          <p:nvPr/>
        </p:nvSpPr>
        <p:spPr>
          <a:xfrm>
            <a:off x="831919" y="1696262"/>
            <a:ext cx="1625262" cy="1303689"/>
          </a:xfrm>
          <a:prstGeom prst="rect">
            <a:avLst/>
          </a:prstGeom>
          <a:solidFill>
            <a:schemeClr val="accent2">
              <a:lumMod val="75000"/>
            </a:schemeClr>
          </a:solidFill>
          <a:ln>
            <a:solidFill>
              <a:srgbClr val="0082CC"/>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lstStyle>
            <a:lvl1pPr>
              <a:defRPr b="0">
                <a:solidFill>
                  <a:srgbClr val="FFFFFF"/>
                </a:solidFill>
                <a:latin typeface="+mn-lt"/>
                <a:ea typeface="+mn-ea"/>
                <a:cs typeface="+mn-cs"/>
                <a:sym typeface="Helvetica Neue Medium"/>
              </a:defRPr>
            </a:lvl1pPr>
          </a:lstStyle>
          <a:p>
            <a:pPr algn="ctr"/>
            <a:r>
              <a:rPr lang="en-US" sz="1600" dirty="0"/>
              <a:t>Conduct Local Needs Assessment </a:t>
            </a:r>
          </a:p>
        </p:txBody>
      </p:sp>
      <p:sp>
        <p:nvSpPr>
          <p:cNvPr id="15" name="DEVELOP A PLAN /COMPLETE THE APPLICATION">
            <a:extLst>
              <a:ext uri="{FF2B5EF4-FFF2-40B4-BE49-F238E27FC236}">
                <a16:creationId xmlns:a16="http://schemas.microsoft.com/office/drawing/2014/main" id="{F356FF87-648B-EE46-B557-83DF85256F61}"/>
              </a:ext>
            </a:extLst>
          </p:cNvPr>
          <p:cNvSpPr/>
          <p:nvPr/>
        </p:nvSpPr>
        <p:spPr>
          <a:xfrm>
            <a:off x="3687128" y="1696262"/>
            <a:ext cx="1625262" cy="1303689"/>
          </a:xfrm>
          <a:prstGeom prst="rect">
            <a:avLst/>
          </a:prstGeom>
          <a:blipFill>
            <a:blip r:embed="rId3"/>
          </a:blipFill>
          <a:ln w="25400">
            <a:solidFill>
              <a:srgbClr val="10A997"/>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lstStyle>
            <a:lvl1pPr>
              <a:defRPr b="0">
                <a:solidFill>
                  <a:srgbClr val="FFFFFF"/>
                </a:solidFill>
                <a:latin typeface="+mn-lt"/>
                <a:ea typeface="+mn-ea"/>
                <a:cs typeface="+mn-cs"/>
                <a:sym typeface="Helvetica Neue Medium"/>
              </a:defRPr>
            </a:lvl1pPr>
          </a:lstStyle>
          <a:p>
            <a:pPr algn="ctr"/>
            <a:r>
              <a:rPr lang="en-US" sz="1600" dirty="0"/>
              <a:t>Complete the Application / Plan and Budget  </a:t>
            </a:r>
          </a:p>
        </p:txBody>
      </p:sp>
      <p:sp>
        <p:nvSpPr>
          <p:cNvPr id="16" name="USE PERKINS TO ENHANCE YOUR CTE PROGRAMS">
            <a:extLst>
              <a:ext uri="{FF2B5EF4-FFF2-40B4-BE49-F238E27FC236}">
                <a16:creationId xmlns:a16="http://schemas.microsoft.com/office/drawing/2014/main" id="{F55D090D-F1EA-DE4F-B7D1-6C276131E251}"/>
              </a:ext>
            </a:extLst>
          </p:cNvPr>
          <p:cNvSpPr/>
          <p:nvPr/>
        </p:nvSpPr>
        <p:spPr>
          <a:xfrm>
            <a:off x="6656089" y="1696262"/>
            <a:ext cx="1625261" cy="1303689"/>
          </a:xfrm>
          <a:prstGeom prst="rect">
            <a:avLst/>
          </a:prstGeom>
          <a:blipFill>
            <a:blip r:embed="rId4"/>
          </a:blipFill>
          <a:ln w="25400">
            <a:solidFill>
              <a:srgbClr val="10A997"/>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lstStyle>
            <a:lvl1pPr>
              <a:defRPr b="0">
                <a:solidFill>
                  <a:srgbClr val="FFFFFF"/>
                </a:solidFill>
                <a:latin typeface="+mn-lt"/>
                <a:ea typeface="+mn-ea"/>
                <a:cs typeface="+mn-cs"/>
                <a:sym typeface="Helvetica Neue Medium"/>
              </a:defRPr>
            </a:lvl1pPr>
          </a:lstStyle>
          <a:p>
            <a:pPr algn="ctr"/>
            <a:r>
              <a:rPr lang="en-US" sz="1600" dirty="0"/>
              <a:t>Use Perkins Funds to Enhance College CTE Programs   </a:t>
            </a:r>
          </a:p>
        </p:txBody>
      </p:sp>
      <p:sp>
        <p:nvSpPr>
          <p:cNvPr id="17" name="With your stakeholders">
            <a:extLst>
              <a:ext uri="{FF2B5EF4-FFF2-40B4-BE49-F238E27FC236}">
                <a16:creationId xmlns:a16="http://schemas.microsoft.com/office/drawing/2014/main" id="{6EA0F77B-3A70-E646-A640-5A151702B139}"/>
              </a:ext>
            </a:extLst>
          </p:cNvPr>
          <p:cNvSpPr txBox="1"/>
          <p:nvPr/>
        </p:nvSpPr>
        <p:spPr>
          <a:xfrm>
            <a:off x="831920" y="3317200"/>
            <a:ext cx="7449430" cy="423433"/>
          </a:xfrm>
          <a:prstGeom prst="rect">
            <a:avLst/>
          </a:prstGeom>
          <a:solidFill>
            <a:srgbClr val="BF4C86"/>
          </a:solidFill>
          <a:ln w="38100">
            <a:solidFill>
              <a:srgbClr val="FFFFFF"/>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6789" tIns="26789" rIns="26789" bIns="26789" anchor="ctr">
            <a:spAutoFit/>
          </a:bodyPr>
          <a:lstStyle>
            <a:lvl1pPr>
              <a:defRPr b="0">
                <a:solidFill>
                  <a:srgbClr val="FFFFFF"/>
                </a:solidFill>
                <a:latin typeface="+mn-lt"/>
                <a:ea typeface="+mn-ea"/>
                <a:cs typeface="+mn-cs"/>
                <a:sym typeface="Helvetica Neue Medium"/>
              </a:defRPr>
            </a:lvl1pPr>
          </a:lstStyle>
          <a:p>
            <a:pPr algn="ctr"/>
            <a:r>
              <a:rPr lang="en-US" sz="2400" dirty="0"/>
              <a:t>w</a:t>
            </a:r>
            <a:r>
              <a:rPr sz="2400" dirty="0"/>
              <a:t>ith </a:t>
            </a:r>
            <a:r>
              <a:rPr lang="en-US" sz="2400" dirty="0"/>
              <a:t>area </a:t>
            </a:r>
            <a:r>
              <a:rPr sz="2400" dirty="0"/>
              <a:t>stakeholders</a:t>
            </a:r>
          </a:p>
        </p:txBody>
      </p:sp>
      <p:sp>
        <p:nvSpPr>
          <p:cNvPr id="18" name="Fall of 2019">
            <a:extLst>
              <a:ext uri="{FF2B5EF4-FFF2-40B4-BE49-F238E27FC236}">
                <a16:creationId xmlns:a16="http://schemas.microsoft.com/office/drawing/2014/main" id="{563E3100-B647-6844-891F-F9C2A102BF10}"/>
              </a:ext>
            </a:extLst>
          </p:cNvPr>
          <p:cNvSpPr txBox="1"/>
          <p:nvPr/>
        </p:nvSpPr>
        <p:spPr>
          <a:xfrm>
            <a:off x="918867" y="1309631"/>
            <a:ext cx="1481049" cy="331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spAutoFit/>
          </a:bodyPr>
          <a:lstStyle>
            <a:lvl1pPr>
              <a:defRPr b="0" i="1"/>
            </a:lvl1pPr>
          </a:lstStyle>
          <a:p>
            <a:pPr algn="ctr"/>
            <a:r>
              <a:rPr lang="en-US" dirty="0"/>
              <a:t>Fall/Winter</a:t>
            </a:r>
            <a:endParaRPr dirty="0"/>
          </a:p>
        </p:txBody>
      </p:sp>
      <p:sp>
        <p:nvSpPr>
          <p:cNvPr id="19" name="Winter of 2020">
            <a:extLst>
              <a:ext uri="{FF2B5EF4-FFF2-40B4-BE49-F238E27FC236}">
                <a16:creationId xmlns:a16="http://schemas.microsoft.com/office/drawing/2014/main" id="{F82E8F04-34A9-1B46-8B51-C006E9C450FA}"/>
              </a:ext>
            </a:extLst>
          </p:cNvPr>
          <p:cNvSpPr txBox="1"/>
          <p:nvPr/>
        </p:nvSpPr>
        <p:spPr>
          <a:xfrm>
            <a:off x="3368294" y="1309631"/>
            <a:ext cx="2283206" cy="331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6789" tIns="26789" rIns="26789" bIns="26789" anchor="ctr">
            <a:spAutoFit/>
          </a:bodyPr>
          <a:lstStyle>
            <a:lvl1pPr>
              <a:defRPr b="0" i="1"/>
            </a:lvl1pPr>
          </a:lstStyle>
          <a:p>
            <a:pPr algn="ctr"/>
            <a:r>
              <a:rPr dirty="0"/>
              <a:t>Winter</a:t>
            </a:r>
            <a:r>
              <a:rPr lang="en-US" dirty="0"/>
              <a:t>/Spring</a:t>
            </a:r>
            <a:r>
              <a:rPr dirty="0"/>
              <a:t> </a:t>
            </a:r>
            <a:r>
              <a:rPr lang="en-US" dirty="0"/>
              <a:t> </a:t>
            </a:r>
            <a:endParaRPr dirty="0"/>
          </a:p>
        </p:txBody>
      </p:sp>
      <p:sp>
        <p:nvSpPr>
          <p:cNvPr id="20" name="Fall of 2020-21">
            <a:extLst>
              <a:ext uri="{FF2B5EF4-FFF2-40B4-BE49-F238E27FC236}">
                <a16:creationId xmlns:a16="http://schemas.microsoft.com/office/drawing/2014/main" id="{3154D1E5-E627-6840-899A-5454B3F95D5A}"/>
              </a:ext>
            </a:extLst>
          </p:cNvPr>
          <p:cNvSpPr txBox="1"/>
          <p:nvPr/>
        </p:nvSpPr>
        <p:spPr>
          <a:xfrm>
            <a:off x="6625272" y="1309631"/>
            <a:ext cx="1625261" cy="331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6789" tIns="26789" rIns="26789" bIns="26789" anchor="ctr">
            <a:spAutoFit/>
          </a:bodyPr>
          <a:lstStyle>
            <a:lvl1pPr>
              <a:defRPr b="0" i="1"/>
            </a:lvl1pPr>
          </a:lstStyle>
          <a:p>
            <a:pPr algn="ctr"/>
            <a:r>
              <a:rPr lang="en-US" dirty="0"/>
              <a:t>Following Fall</a:t>
            </a:r>
            <a:endParaRPr dirty="0"/>
          </a:p>
        </p:txBody>
      </p:sp>
      <p:sp>
        <p:nvSpPr>
          <p:cNvPr id="21" name="Arrow">
            <a:extLst>
              <a:ext uri="{FF2B5EF4-FFF2-40B4-BE49-F238E27FC236}">
                <a16:creationId xmlns:a16="http://schemas.microsoft.com/office/drawing/2014/main" id="{506B15E8-9980-E24A-A093-C45E03C5869D}"/>
              </a:ext>
            </a:extLst>
          </p:cNvPr>
          <p:cNvSpPr/>
          <p:nvPr/>
        </p:nvSpPr>
        <p:spPr>
          <a:xfrm>
            <a:off x="2860721" y="2224058"/>
            <a:ext cx="536619" cy="351607"/>
          </a:xfrm>
          <a:prstGeom prst="rightArrow">
            <a:avLst>
              <a:gd name="adj1" fmla="val 32000"/>
              <a:gd name="adj2" fmla="val 97676"/>
            </a:avLst>
          </a:prstGeom>
          <a:solidFill>
            <a:srgbClr val="535353"/>
          </a:solidFill>
          <a:ln w="25400">
            <a:solidFill>
              <a:schemeClr val="accent1"/>
            </a:solidFill>
          </a:ln>
        </p:spPr>
        <p:txBody>
          <a:bodyPr lIns="26789" tIns="26789" rIns="26789" bIns="26789" anchor="ctr"/>
          <a:lstStyle/>
          <a:p>
            <a:pPr>
              <a:defRPr b="0">
                <a:latin typeface="+mn-lt"/>
                <a:ea typeface="+mn-ea"/>
                <a:cs typeface="+mn-cs"/>
                <a:sym typeface="Helvetica Neue Medium"/>
              </a:defRPr>
            </a:pPr>
            <a:endParaRPr sz="949"/>
          </a:p>
        </p:txBody>
      </p:sp>
      <p:sp>
        <p:nvSpPr>
          <p:cNvPr id="22" name="Arrow">
            <a:extLst>
              <a:ext uri="{FF2B5EF4-FFF2-40B4-BE49-F238E27FC236}">
                <a16:creationId xmlns:a16="http://schemas.microsoft.com/office/drawing/2014/main" id="{68F66F7A-B67C-EB40-A439-DA26552806E7}"/>
              </a:ext>
            </a:extLst>
          </p:cNvPr>
          <p:cNvSpPr/>
          <p:nvPr/>
        </p:nvSpPr>
        <p:spPr>
          <a:xfrm>
            <a:off x="5765800" y="2224057"/>
            <a:ext cx="536619" cy="351607"/>
          </a:xfrm>
          <a:prstGeom prst="rightArrow">
            <a:avLst>
              <a:gd name="adj1" fmla="val 32000"/>
              <a:gd name="adj2" fmla="val 97676"/>
            </a:avLst>
          </a:prstGeom>
          <a:solidFill>
            <a:srgbClr val="535353"/>
          </a:solidFill>
          <a:ln w="25400">
            <a:solidFill>
              <a:schemeClr val="accent1"/>
            </a:solidFill>
          </a:ln>
        </p:spPr>
        <p:txBody>
          <a:bodyPr lIns="26789" tIns="26789" rIns="26789" bIns="26789" anchor="ctr"/>
          <a:lstStyle/>
          <a:p>
            <a:pPr>
              <a:defRPr b="0">
                <a:latin typeface="+mn-lt"/>
                <a:ea typeface="+mn-ea"/>
                <a:cs typeface="+mn-cs"/>
                <a:sym typeface="Helvetica Neue Medium"/>
              </a:defRPr>
            </a:pPr>
            <a:endParaRPr sz="949"/>
          </a:p>
        </p:txBody>
      </p:sp>
      <p:sp>
        <p:nvSpPr>
          <p:cNvPr id="23" name="Preparing students for jobs that are in demand or pay high wages with skills they have developed through the education system and in collaboration with all workforce stakeholders and their resources.">
            <a:extLst>
              <a:ext uri="{FF2B5EF4-FFF2-40B4-BE49-F238E27FC236}">
                <a16:creationId xmlns:a16="http://schemas.microsoft.com/office/drawing/2014/main" id="{929A7A7B-D12C-AB41-81DE-18358DF27809}"/>
              </a:ext>
            </a:extLst>
          </p:cNvPr>
          <p:cNvSpPr txBox="1"/>
          <p:nvPr/>
        </p:nvSpPr>
        <p:spPr>
          <a:xfrm>
            <a:off x="796577" y="3845932"/>
            <a:ext cx="7255223" cy="9774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6789" tIns="26789" rIns="26789" bIns="26789" anchor="ctr">
            <a:spAutoFit/>
          </a:bodyPr>
          <a:lstStyle>
            <a:lvl1pPr algn="just">
              <a:defRPr sz="2500" b="0">
                <a:latin typeface="+mn-lt"/>
                <a:ea typeface="+mn-ea"/>
                <a:cs typeface="+mn-cs"/>
                <a:sym typeface="Helvetica Neue Medium"/>
              </a:defRPr>
            </a:lvl1pPr>
          </a:lstStyle>
          <a:p>
            <a:r>
              <a:rPr sz="2000" dirty="0"/>
              <a:t>Preparing students for jobs that are in</a:t>
            </a:r>
            <a:r>
              <a:rPr lang="en-US" sz="2000" dirty="0"/>
              <a:t>-</a:t>
            </a:r>
            <a:r>
              <a:rPr sz="2000" dirty="0"/>
              <a:t>demand or pay high wages with skills they have developed through the education system and in collaboration with all workforce stakeholders and their resources. </a:t>
            </a:r>
          </a:p>
        </p:txBody>
      </p:sp>
      <p:sp>
        <p:nvSpPr>
          <p:cNvPr id="24" name="Rounded Rectangle">
            <a:extLst>
              <a:ext uri="{FF2B5EF4-FFF2-40B4-BE49-F238E27FC236}">
                <a16:creationId xmlns:a16="http://schemas.microsoft.com/office/drawing/2014/main" id="{2BB6BED1-3499-6643-9D4D-6DD2D0DF8FDC}"/>
              </a:ext>
            </a:extLst>
          </p:cNvPr>
          <p:cNvSpPr/>
          <p:nvPr/>
        </p:nvSpPr>
        <p:spPr>
          <a:xfrm>
            <a:off x="738577" y="1273048"/>
            <a:ext cx="1895439" cy="1902018"/>
          </a:xfrm>
          <a:prstGeom prst="roundRect">
            <a:avLst>
              <a:gd name="adj" fmla="val 14406"/>
            </a:avLst>
          </a:prstGeom>
          <a:ln w="50800">
            <a:solidFill>
              <a:schemeClr val="accent1"/>
            </a:solidFill>
          </a:ln>
        </p:spPr>
        <p:txBody>
          <a:bodyPr lIns="26789" tIns="26789" rIns="26789" bIns="26789" anchor="ctr"/>
          <a:lstStyle/>
          <a:p>
            <a:pPr>
              <a:defRPr sz="2200" b="0">
                <a:solidFill>
                  <a:srgbClr val="FFFFFF"/>
                </a:solidFill>
                <a:latin typeface="+mn-lt"/>
                <a:ea typeface="+mn-ea"/>
                <a:cs typeface="+mn-cs"/>
                <a:sym typeface="Helvetica Neue Medium"/>
              </a:defRPr>
            </a:pPr>
            <a:endParaRPr sz="1160"/>
          </a:p>
        </p:txBody>
      </p:sp>
    </p:spTree>
    <p:extLst>
      <p:ext uri="{BB962C8B-B14F-4D97-AF65-F5344CB8AC3E}">
        <p14:creationId xmlns:p14="http://schemas.microsoft.com/office/powerpoint/2010/main" val="1031123511"/>
      </p:ext>
    </p:extLst>
  </p:cSld>
  <p:clrMapOvr>
    <a:masterClrMapping/>
  </p:clrMapOvr>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heel(1)">
                                      <p:cBhvr>
                                        <p:cTn id="7"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advAuto="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F62E6-83B6-FF4E-8C20-C33111DACB13}"/>
              </a:ext>
            </a:extLst>
          </p:cNvPr>
          <p:cNvSpPr>
            <a:spLocks noGrp="1"/>
          </p:cNvSpPr>
          <p:nvPr>
            <p:ph type="title"/>
          </p:nvPr>
        </p:nvSpPr>
        <p:spPr/>
        <p:txBody>
          <a:bodyPr>
            <a:normAutofit/>
          </a:bodyPr>
          <a:lstStyle/>
          <a:p>
            <a:r>
              <a:rPr lang="en-US" dirty="0"/>
              <a:t>Summary of the Comprehensive Local Needs Assessment - parts A &amp; B </a:t>
            </a:r>
          </a:p>
        </p:txBody>
      </p:sp>
      <p:sp>
        <p:nvSpPr>
          <p:cNvPr id="261" name="Evaluation of the Performance of Students Served"/>
          <p:cNvSpPr/>
          <p:nvPr/>
        </p:nvSpPr>
        <p:spPr>
          <a:xfrm>
            <a:off x="1059529" y="1269112"/>
            <a:ext cx="1489758" cy="1032892"/>
          </a:xfrm>
          <a:prstGeom prst="rect">
            <a:avLst/>
          </a:prstGeom>
          <a:solidFill>
            <a:schemeClr val="accent1">
              <a:lumOff val="-9999"/>
            </a:schemeClr>
          </a:solidFill>
          <a:ln w="25400">
            <a:solidFill>
              <a:srgbClr val="0056D6"/>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lstStyle>
            <a:lvl1pPr>
              <a:defRPr>
                <a:solidFill>
                  <a:srgbClr val="FFFFFF"/>
                </a:solidFill>
              </a:defRPr>
            </a:lvl1pPr>
          </a:lstStyle>
          <a:p>
            <a:pPr algn="ctr"/>
            <a:r>
              <a:rPr lang="en-US" sz="1350" dirty="0"/>
              <a:t>Student Performance </a:t>
            </a:r>
            <a:endParaRPr sz="1350" dirty="0"/>
          </a:p>
        </p:txBody>
      </p:sp>
      <p:sp>
        <p:nvSpPr>
          <p:cNvPr id="262" name="On-Line Data by Program of Study…"/>
          <p:cNvSpPr txBox="1"/>
          <p:nvPr/>
        </p:nvSpPr>
        <p:spPr>
          <a:xfrm>
            <a:off x="667555" y="3232237"/>
            <a:ext cx="2273705" cy="17160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spAutoFit/>
          </a:bodyPr>
          <a:lstStyle/>
          <a:p>
            <a:pPr algn="l">
              <a:defRPr sz="1800" u="sng"/>
            </a:pPr>
            <a:r>
              <a:rPr sz="1200" dirty="0"/>
              <a:t>On-Line Data by Program of Study </a:t>
            </a:r>
          </a:p>
          <a:p>
            <a:pPr marL="94615" indent="-94615">
              <a:buSzPct val="100000"/>
              <a:buChar char="•"/>
              <a:defRPr sz="1800"/>
            </a:pPr>
            <a:r>
              <a:rPr lang="en-US" sz="1200" dirty="0"/>
              <a:t>Employment </a:t>
            </a:r>
            <a:endParaRPr lang="en-US" sz="1200" dirty="0">
              <a:cs typeface="Calibri" panose="020F0502020204030204"/>
            </a:endParaRPr>
          </a:p>
          <a:p>
            <a:pPr marL="94615" indent="-94615">
              <a:buSzPct val="100000"/>
              <a:buChar char="•"/>
              <a:defRPr sz="1800"/>
            </a:pPr>
            <a:r>
              <a:rPr lang="en-US" sz="1200" dirty="0"/>
              <a:t>Students </a:t>
            </a:r>
            <a:r>
              <a:rPr sz="1200" dirty="0"/>
              <a:t>Earning Certificate, Diploma, Degree </a:t>
            </a:r>
            <a:endParaRPr sz="1200" dirty="0">
              <a:cs typeface="Calibri" panose="020F0502020204030204"/>
            </a:endParaRPr>
          </a:p>
          <a:p>
            <a:pPr marL="105410" indent="-105410">
              <a:buSzPct val="100000"/>
              <a:buFontTx/>
              <a:buChar char="•"/>
              <a:defRPr sz="1800"/>
            </a:pPr>
            <a:r>
              <a:rPr lang="en-US" sz="1200" dirty="0"/>
              <a:t>Special Pops Performance</a:t>
            </a:r>
            <a:endParaRPr lang="en-US" sz="1200" dirty="0">
              <a:cs typeface="Calibri" panose="020F0502020204030204"/>
            </a:endParaRPr>
          </a:p>
          <a:p>
            <a:pPr marL="105410" indent="-105410">
              <a:buSzPct val="100000"/>
              <a:buFontTx/>
              <a:buChar char="•"/>
              <a:defRPr sz="1800"/>
            </a:pPr>
            <a:r>
              <a:rPr lang="en-US" sz="1200" dirty="0"/>
              <a:t>Technical Skills Attainment</a:t>
            </a:r>
            <a:endParaRPr lang="en-US" sz="1200" dirty="0">
              <a:cs typeface="Calibri" panose="020F0502020204030204"/>
            </a:endParaRPr>
          </a:p>
          <a:p>
            <a:pPr marL="105410" indent="-105410">
              <a:buSzPct val="100000"/>
              <a:buChar char="•"/>
              <a:defRPr sz="1800"/>
            </a:pPr>
            <a:endParaRPr lang="en-US" sz="1200" dirty="0">
              <a:cs typeface="Calibri" panose="020F0502020204030204"/>
            </a:endParaRPr>
          </a:p>
          <a:p>
            <a:pPr>
              <a:buSzPct val="100000"/>
              <a:defRPr sz="1800"/>
            </a:pPr>
            <a:r>
              <a:rPr lang="en-US" sz="1200" dirty="0"/>
              <a:t>What other data sources are available at the college level? </a:t>
            </a:r>
            <a:endParaRPr lang="en-US" sz="1200" dirty="0">
              <a:cs typeface="Calibri" panose="020F0502020204030204"/>
            </a:endParaRPr>
          </a:p>
        </p:txBody>
      </p:sp>
      <p:sp>
        <p:nvSpPr>
          <p:cNvPr id="263" name="Size, Scope, Quality"/>
          <p:cNvSpPr/>
          <p:nvPr/>
        </p:nvSpPr>
        <p:spPr>
          <a:xfrm>
            <a:off x="3737098" y="1269112"/>
            <a:ext cx="1675739" cy="1032892"/>
          </a:xfrm>
          <a:prstGeom prst="rect">
            <a:avLst/>
          </a:prstGeom>
          <a:solidFill>
            <a:schemeClr val="accent1">
              <a:lumOff val="-9999"/>
            </a:schemeClr>
          </a:solidFill>
          <a:ln w="25400">
            <a:solidFill>
              <a:srgbClr val="0056D6"/>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lstStyle>
            <a:lvl1pPr>
              <a:defRPr>
                <a:solidFill>
                  <a:srgbClr val="FFFFFF"/>
                </a:solidFill>
              </a:defRPr>
            </a:lvl1pPr>
          </a:lstStyle>
          <a:p>
            <a:pPr algn="ctr"/>
            <a:r>
              <a:rPr sz="1350"/>
              <a:t>Size, Scope, Quality</a:t>
            </a:r>
          </a:p>
        </p:txBody>
      </p:sp>
      <p:sp>
        <p:nvSpPr>
          <p:cNvPr id="264" name="Aligned to…"/>
          <p:cNvSpPr/>
          <p:nvPr/>
        </p:nvSpPr>
        <p:spPr>
          <a:xfrm>
            <a:off x="6459084" y="1269112"/>
            <a:ext cx="1675739" cy="1032892"/>
          </a:xfrm>
          <a:prstGeom prst="rect">
            <a:avLst/>
          </a:prstGeom>
          <a:solidFill>
            <a:schemeClr val="accent1">
              <a:lumOff val="-9999"/>
            </a:schemeClr>
          </a:solidFill>
          <a:ln w="25400">
            <a:solidFill>
              <a:srgbClr val="0056D6"/>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lstStyle/>
          <a:p>
            <a:pPr algn="ctr">
              <a:defRPr>
                <a:solidFill>
                  <a:srgbClr val="FFFFFF"/>
                </a:solidFill>
              </a:defRPr>
            </a:pPr>
            <a:r>
              <a:rPr sz="1350" dirty="0"/>
              <a:t>Aligned to </a:t>
            </a:r>
          </a:p>
          <a:p>
            <a:pPr algn="ctr">
              <a:defRPr>
                <a:solidFill>
                  <a:srgbClr val="FFFFFF"/>
                </a:solidFill>
              </a:defRPr>
            </a:pPr>
            <a:r>
              <a:rPr sz="1350" dirty="0"/>
              <a:t>State, Region, Local</a:t>
            </a:r>
          </a:p>
          <a:p>
            <a:pPr algn="ctr">
              <a:defRPr>
                <a:solidFill>
                  <a:srgbClr val="FFFFFF"/>
                </a:solidFill>
              </a:defRPr>
            </a:pPr>
            <a:r>
              <a:rPr lang="en-US" sz="1350" dirty="0"/>
              <a:t>Needs</a:t>
            </a:r>
            <a:endParaRPr sz="1350" dirty="0">
              <a:cs typeface="Calibri"/>
            </a:endParaRPr>
          </a:p>
        </p:txBody>
      </p:sp>
      <p:sp>
        <p:nvSpPr>
          <p:cNvPr id="265" name="Programs in Curriculum Library…"/>
          <p:cNvSpPr txBox="1"/>
          <p:nvPr/>
        </p:nvSpPr>
        <p:spPr>
          <a:xfrm>
            <a:off x="3581710" y="3232236"/>
            <a:ext cx="2092949" cy="15622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6789" tIns="26789" rIns="26789" bIns="26789" anchor="ctr">
            <a:spAutoFit/>
          </a:bodyPr>
          <a:lstStyle/>
          <a:p>
            <a:pPr algn="l">
              <a:defRPr sz="2200" u="sng"/>
            </a:pPr>
            <a:r>
              <a:rPr sz="1200" dirty="0"/>
              <a:t>Programs in Curriculum Library    </a:t>
            </a:r>
          </a:p>
          <a:p>
            <a:pPr marL="95168" indent="-95168">
              <a:buSzPct val="100000"/>
              <a:buChar char="•"/>
              <a:defRPr sz="1800"/>
            </a:pPr>
            <a:r>
              <a:rPr sz="1200" dirty="0"/>
              <a:t>Programs of Study </a:t>
            </a:r>
            <a:endParaRPr lang="en-US" sz="1200" dirty="0"/>
          </a:p>
          <a:p>
            <a:pPr marL="95168" indent="-95168">
              <a:buSzPct val="100000"/>
              <a:buChar char="•"/>
              <a:defRPr sz="1800"/>
            </a:pPr>
            <a:r>
              <a:rPr lang="en-US" sz="1200" dirty="0"/>
              <a:t>Curriculum Standards</a:t>
            </a:r>
          </a:p>
          <a:p>
            <a:pPr>
              <a:buSzPct val="100000"/>
              <a:defRPr sz="1800"/>
            </a:pPr>
            <a:endParaRPr sz="1200" dirty="0"/>
          </a:p>
          <a:p>
            <a:pPr>
              <a:buSzPct val="100000"/>
              <a:defRPr sz="1800"/>
            </a:pPr>
            <a:r>
              <a:rPr lang="en-US" sz="1000" dirty="0"/>
              <a:t>Does college teach </a:t>
            </a:r>
            <a:r>
              <a:rPr sz="1000" dirty="0"/>
              <a:t>enough classes</a:t>
            </a:r>
            <a:r>
              <a:rPr lang="en-US" sz="1000" dirty="0"/>
              <a:t>?</a:t>
            </a:r>
          </a:p>
          <a:p>
            <a:pPr>
              <a:buSzPct val="100000"/>
              <a:defRPr sz="1800"/>
            </a:pPr>
            <a:r>
              <a:rPr lang="en-US" sz="1000" dirty="0"/>
              <a:t>A</a:t>
            </a:r>
            <a:r>
              <a:rPr sz="1000" dirty="0"/>
              <a:t>re </a:t>
            </a:r>
            <a:r>
              <a:rPr lang="en-US" sz="1000" dirty="0"/>
              <a:t>college's</a:t>
            </a:r>
            <a:r>
              <a:rPr sz="1000" dirty="0"/>
              <a:t> 9-14 programs adequately aligned</a:t>
            </a:r>
            <a:r>
              <a:rPr lang="en-US" sz="1000" dirty="0"/>
              <a:t>?</a:t>
            </a:r>
          </a:p>
          <a:p>
            <a:pPr>
              <a:buSzPct val="100000"/>
              <a:defRPr sz="1800"/>
            </a:pPr>
            <a:r>
              <a:rPr lang="en-US" sz="1000" dirty="0"/>
              <a:t>A</a:t>
            </a:r>
            <a:r>
              <a:rPr sz="1000" dirty="0"/>
              <a:t>re students learning? </a:t>
            </a:r>
            <a:endParaRPr lang="en-US" sz="1000" dirty="0"/>
          </a:p>
          <a:p>
            <a:pPr>
              <a:buSzPct val="100000"/>
              <a:defRPr sz="1800"/>
            </a:pPr>
            <a:r>
              <a:rPr lang="en-US" sz="1000" dirty="0"/>
              <a:t>Graduates meet employer needs? </a:t>
            </a:r>
            <a:endParaRPr sz="1000" dirty="0"/>
          </a:p>
        </p:txBody>
      </p:sp>
      <p:sp>
        <p:nvSpPr>
          <p:cNvPr id="266" name="Documents to Consider…"/>
          <p:cNvSpPr txBox="1"/>
          <p:nvPr/>
        </p:nvSpPr>
        <p:spPr>
          <a:xfrm>
            <a:off x="6282746" y="3409350"/>
            <a:ext cx="2193699" cy="14698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6789" tIns="26789" rIns="26789" bIns="26789" anchor="ctr">
            <a:spAutoFit/>
          </a:bodyPr>
          <a:lstStyle/>
          <a:p>
            <a:pPr algn="l">
              <a:defRPr sz="2200" u="sng"/>
            </a:pPr>
            <a:r>
              <a:rPr sz="1200" dirty="0"/>
              <a:t>Documents to Consider </a:t>
            </a:r>
          </a:p>
          <a:p>
            <a:pPr marL="95168" indent="-95168">
              <a:buSzPct val="100000"/>
              <a:buChar char="•"/>
              <a:defRPr sz="1800"/>
            </a:pPr>
            <a:r>
              <a:rPr sz="1200" dirty="0"/>
              <a:t>Learning Outcomes</a:t>
            </a:r>
            <a:endParaRPr lang="en-US" sz="1200" dirty="0"/>
          </a:p>
          <a:p>
            <a:pPr marL="95168" indent="-95168">
              <a:buSzPct val="100000"/>
              <a:buChar char="•"/>
              <a:defRPr sz="1800"/>
            </a:pPr>
            <a:r>
              <a:rPr sz="1200" dirty="0"/>
              <a:t>Curriculum Standards Catalogue  </a:t>
            </a:r>
          </a:p>
          <a:p>
            <a:pPr marL="95168" indent="-95168">
              <a:buSzPct val="100000"/>
              <a:buChar char="•"/>
              <a:defRPr sz="1800"/>
            </a:pPr>
            <a:r>
              <a:rPr sz="1200" dirty="0"/>
              <a:t>Learning outcomes from faculty syllabus </a:t>
            </a:r>
            <a:endParaRPr lang="en-US" sz="1200" dirty="0"/>
          </a:p>
          <a:p>
            <a:pPr>
              <a:buSzPct val="100000"/>
              <a:defRPr sz="1800"/>
            </a:pPr>
            <a:endParaRPr lang="en-US" sz="1200" dirty="0"/>
          </a:p>
          <a:p>
            <a:pPr>
              <a:buSzPct val="100000"/>
              <a:defRPr sz="1800"/>
            </a:pPr>
            <a:r>
              <a:rPr lang="en-US" sz="1000" dirty="0"/>
              <a:t>Programs of study meet local labor market needs? </a:t>
            </a:r>
          </a:p>
        </p:txBody>
      </p:sp>
      <p:sp>
        <p:nvSpPr>
          <p:cNvPr id="269" name="Do your programs of study that your offer meet labor market needs of your region?"/>
          <p:cNvSpPr txBox="1"/>
          <p:nvPr/>
        </p:nvSpPr>
        <p:spPr>
          <a:xfrm>
            <a:off x="6283425" y="4605817"/>
            <a:ext cx="2027057" cy="2387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spAutoFit/>
          </a:bodyPr>
          <a:lstStyle>
            <a:lvl1pPr>
              <a:defRPr sz="1900"/>
            </a:lvl1pPr>
          </a:lstStyle>
          <a:p>
            <a:endParaRPr sz="1200" dirty="0"/>
          </a:p>
        </p:txBody>
      </p:sp>
      <p:sp>
        <p:nvSpPr>
          <p:cNvPr id="15" name="Review">
            <a:extLst>
              <a:ext uri="{FF2B5EF4-FFF2-40B4-BE49-F238E27FC236}">
                <a16:creationId xmlns:a16="http://schemas.microsoft.com/office/drawing/2014/main" id="{5927EF31-A0D2-D84A-9A67-73BEF545F6B5}"/>
              </a:ext>
            </a:extLst>
          </p:cNvPr>
          <p:cNvSpPr/>
          <p:nvPr/>
        </p:nvSpPr>
        <p:spPr>
          <a:xfrm rot="5358832">
            <a:off x="1375105" y="2377446"/>
            <a:ext cx="858605" cy="875726"/>
          </a:xfrm>
          <a:prstGeom prst="rightArrow">
            <a:avLst>
              <a:gd name="adj1" fmla="val 32000"/>
              <a:gd name="adj2" fmla="val 54662"/>
            </a:avLst>
          </a:prstGeom>
          <a:solidFill>
            <a:srgbClr val="FFFFFF"/>
          </a:solidFill>
          <a:ln w="25400">
            <a:solidFill>
              <a:schemeClr val="accent1"/>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lstStyle/>
          <a:p>
            <a:r>
              <a:rPr sz="1500" dirty="0"/>
              <a:t>Review </a:t>
            </a:r>
          </a:p>
        </p:txBody>
      </p:sp>
      <p:sp>
        <p:nvSpPr>
          <p:cNvPr id="16" name="Check">
            <a:extLst>
              <a:ext uri="{FF2B5EF4-FFF2-40B4-BE49-F238E27FC236}">
                <a16:creationId xmlns:a16="http://schemas.microsoft.com/office/drawing/2014/main" id="{4F3F5599-C383-894C-B9B8-DD81931840DB}"/>
              </a:ext>
            </a:extLst>
          </p:cNvPr>
          <p:cNvSpPr/>
          <p:nvPr/>
        </p:nvSpPr>
        <p:spPr>
          <a:xfrm rot="5358832">
            <a:off x="4146987" y="2376935"/>
            <a:ext cx="855962" cy="876751"/>
          </a:xfrm>
          <a:prstGeom prst="rightArrow">
            <a:avLst>
              <a:gd name="adj1" fmla="val 32000"/>
              <a:gd name="adj2" fmla="val 54831"/>
            </a:avLst>
          </a:prstGeom>
          <a:solidFill>
            <a:srgbClr val="FFFFFF"/>
          </a:solidFill>
          <a:ln w="25400">
            <a:solidFill>
              <a:schemeClr val="accent1"/>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lstStyle/>
          <a:p>
            <a:r>
              <a:rPr sz="1500"/>
              <a:t>Check</a:t>
            </a:r>
          </a:p>
        </p:txBody>
      </p:sp>
      <p:sp>
        <p:nvSpPr>
          <p:cNvPr id="17" name="Engage">
            <a:extLst>
              <a:ext uri="{FF2B5EF4-FFF2-40B4-BE49-F238E27FC236}">
                <a16:creationId xmlns:a16="http://schemas.microsoft.com/office/drawing/2014/main" id="{187AA8DF-2C40-D843-BAB5-04D812004525}"/>
              </a:ext>
            </a:extLst>
          </p:cNvPr>
          <p:cNvSpPr/>
          <p:nvPr/>
        </p:nvSpPr>
        <p:spPr>
          <a:xfrm rot="5358832">
            <a:off x="6868973" y="2376935"/>
            <a:ext cx="855962" cy="876751"/>
          </a:xfrm>
          <a:prstGeom prst="rightArrow">
            <a:avLst>
              <a:gd name="adj1" fmla="val 32000"/>
              <a:gd name="adj2" fmla="val 54831"/>
            </a:avLst>
          </a:prstGeom>
          <a:solidFill>
            <a:srgbClr val="FFFFFF"/>
          </a:solidFill>
          <a:ln w="25400">
            <a:solidFill>
              <a:schemeClr val="accent1"/>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lstStyle/>
          <a:p>
            <a:r>
              <a:rPr sz="1500"/>
              <a:t>Engage</a:t>
            </a:r>
          </a:p>
        </p:txBody>
      </p:sp>
    </p:spTree>
    <p:extLst>
      <p:ext uri="{BB962C8B-B14F-4D97-AF65-F5344CB8AC3E}">
        <p14:creationId xmlns:p14="http://schemas.microsoft.com/office/powerpoint/2010/main" val="31491300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50D40-5A24-3347-84A4-07E67F7C4D06}"/>
              </a:ext>
            </a:extLst>
          </p:cNvPr>
          <p:cNvSpPr>
            <a:spLocks noGrp="1"/>
          </p:cNvSpPr>
          <p:nvPr>
            <p:ph type="title"/>
          </p:nvPr>
        </p:nvSpPr>
        <p:spPr/>
        <p:txBody>
          <a:bodyPr>
            <a:normAutofit/>
          </a:bodyPr>
          <a:lstStyle/>
          <a:p>
            <a:r>
              <a:rPr lang="en-US" dirty="0"/>
              <a:t>Summary of the Comprehensive Local Needs Assessment - parts C, D, &amp; E </a:t>
            </a:r>
          </a:p>
        </p:txBody>
      </p:sp>
      <p:sp>
        <p:nvSpPr>
          <p:cNvPr id="274" name="Programs of Study"/>
          <p:cNvSpPr/>
          <p:nvPr/>
        </p:nvSpPr>
        <p:spPr>
          <a:xfrm>
            <a:off x="1071788" y="1269112"/>
            <a:ext cx="1489758" cy="1032892"/>
          </a:xfrm>
          <a:prstGeom prst="rect">
            <a:avLst/>
          </a:prstGeom>
          <a:solidFill>
            <a:schemeClr val="accent1">
              <a:lumOff val="-9999"/>
            </a:schemeClr>
          </a:solidFill>
          <a:ln w="25400">
            <a:solidFill>
              <a:srgbClr val="0056D6"/>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lstStyle>
            <a:lvl1pPr>
              <a:defRPr>
                <a:solidFill>
                  <a:srgbClr val="FFFFFF"/>
                </a:solidFill>
              </a:defRPr>
            </a:lvl1pPr>
          </a:lstStyle>
          <a:p>
            <a:pPr algn="ctr"/>
            <a:r>
              <a:rPr lang="en-US" sz="1500" dirty="0"/>
              <a:t>Implementation of </a:t>
            </a:r>
            <a:r>
              <a:rPr sz="1500" dirty="0"/>
              <a:t>Programs of Study</a:t>
            </a:r>
            <a:endParaRPr lang="en-US" sz="1500" dirty="0"/>
          </a:p>
        </p:txBody>
      </p:sp>
      <p:sp>
        <p:nvSpPr>
          <p:cNvPr id="275" name="Secondary - Postsecondary…"/>
          <p:cNvSpPr txBox="1"/>
          <p:nvPr/>
        </p:nvSpPr>
        <p:spPr>
          <a:xfrm>
            <a:off x="479129" y="3470882"/>
            <a:ext cx="2378837" cy="11620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6789" tIns="26789" rIns="26789" bIns="26789" anchor="ctr">
            <a:spAutoFit/>
          </a:bodyPr>
          <a:lstStyle/>
          <a:p>
            <a:pPr algn="l">
              <a:defRPr sz="1800" u="sng"/>
            </a:pPr>
            <a:r>
              <a:rPr sz="1200" dirty="0"/>
              <a:t>Secondary - Postsecondary </a:t>
            </a:r>
          </a:p>
          <a:p>
            <a:pPr marL="88900" indent="-88900">
              <a:buSzPct val="100000"/>
              <a:buChar char="•"/>
              <a:defRPr sz="1800"/>
            </a:pPr>
            <a:r>
              <a:rPr lang="en-US" sz="1200" dirty="0"/>
              <a:t>Evaluation of Implementation </a:t>
            </a:r>
            <a:endParaRPr lang="en-US" sz="1200" dirty="0">
              <a:cs typeface="Calibri" panose="020F0502020204030204"/>
            </a:endParaRPr>
          </a:p>
          <a:p>
            <a:pPr marL="88900" indent="-88900">
              <a:buSzPct val="100000"/>
              <a:buFontTx/>
              <a:buChar char="•"/>
              <a:defRPr sz="1800"/>
            </a:pPr>
            <a:r>
              <a:rPr lang="en-US" sz="1200" dirty="0"/>
              <a:t>IE Program Review </a:t>
            </a:r>
            <a:endParaRPr lang="en-US" sz="1200" dirty="0">
              <a:cs typeface="Calibri" panose="020F0502020204030204"/>
            </a:endParaRPr>
          </a:p>
          <a:p>
            <a:pPr marL="88900" indent="-88900">
              <a:buSzPct val="100000"/>
              <a:buChar char="•"/>
              <a:defRPr sz="1800"/>
            </a:pPr>
            <a:endParaRPr lang="en-US" sz="1200" dirty="0">
              <a:cs typeface="Calibri" panose="020F0502020204030204"/>
            </a:endParaRPr>
          </a:p>
          <a:p>
            <a:pPr>
              <a:buSzPct val="100000"/>
              <a:defRPr sz="1800"/>
            </a:pPr>
            <a:r>
              <a:rPr lang="en-US" sz="1200" dirty="0"/>
              <a:t>What are other data sources available at the college level? </a:t>
            </a:r>
            <a:endParaRPr lang="en-US" sz="1200" dirty="0">
              <a:cs typeface="Calibri" panose="020F0502020204030204"/>
            </a:endParaRPr>
          </a:p>
        </p:txBody>
      </p:sp>
      <p:sp>
        <p:nvSpPr>
          <p:cNvPr id="276" name="Professional Development"/>
          <p:cNvSpPr/>
          <p:nvPr/>
        </p:nvSpPr>
        <p:spPr>
          <a:xfrm>
            <a:off x="3736918" y="1269112"/>
            <a:ext cx="1675739" cy="1032892"/>
          </a:xfrm>
          <a:prstGeom prst="rect">
            <a:avLst/>
          </a:prstGeom>
          <a:solidFill>
            <a:schemeClr val="accent1">
              <a:lumOff val="-9999"/>
            </a:schemeClr>
          </a:solidFill>
          <a:ln w="25400">
            <a:solidFill>
              <a:srgbClr val="0056D6"/>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lstStyle>
            <a:lvl1pPr>
              <a:defRPr>
                <a:solidFill>
                  <a:srgbClr val="FFFFFF"/>
                </a:solidFill>
              </a:defRPr>
            </a:lvl1pPr>
          </a:lstStyle>
          <a:p>
            <a:pPr algn="ctr"/>
            <a:r>
              <a:rPr lang="en-US" sz="1500" dirty="0"/>
              <a:t>Faculty &amp; Staff</a:t>
            </a:r>
            <a:endParaRPr lang="en-US" dirty="0"/>
          </a:p>
        </p:txBody>
      </p:sp>
      <p:sp>
        <p:nvSpPr>
          <p:cNvPr id="277" name="Special Populations"/>
          <p:cNvSpPr/>
          <p:nvPr/>
        </p:nvSpPr>
        <p:spPr>
          <a:xfrm>
            <a:off x="6461452" y="1269112"/>
            <a:ext cx="1675739" cy="1032892"/>
          </a:xfrm>
          <a:prstGeom prst="rect">
            <a:avLst/>
          </a:prstGeom>
          <a:solidFill>
            <a:schemeClr val="accent1">
              <a:lumOff val="-9999"/>
            </a:schemeClr>
          </a:solidFill>
          <a:ln w="25400">
            <a:solidFill>
              <a:srgbClr val="0056D6"/>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lstStyle>
            <a:lvl1pPr>
              <a:defRPr>
                <a:solidFill>
                  <a:srgbClr val="FFFFFF"/>
                </a:solidFill>
              </a:defRPr>
            </a:lvl1pPr>
          </a:lstStyle>
          <a:p>
            <a:pPr algn="ctr"/>
            <a:r>
              <a:rPr lang="en-US" sz="1500" dirty="0"/>
              <a:t>Access and Equity</a:t>
            </a:r>
            <a:endParaRPr sz="1500" dirty="0"/>
          </a:p>
        </p:txBody>
      </p:sp>
      <p:sp>
        <p:nvSpPr>
          <p:cNvPr id="278" name="Local College Professional Development Plan…"/>
          <p:cNvSpPr txBox="1"/>
          <p:nvPr/>
        </p:nvSpPr>
        <p:spPr>
          <a:xfrm>
            <a:off x="3390719" y="3313606"/>
            <a:ext cx="2452561" cy="13467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6789" tIns="26789" rIns="26789" bIns="26789" anchor="ctr">
            <a:spAutoFit/>
          </a:bodyPr>
          <a:lstStyle/>
          <a:p>
            <a:pPr>
              <a:buSzPct val="100000"/>
              <a:defRPr sz="1800" u="sng"/>
            </a:pPr>
            <a:r>
              <a:rPr lang="en-US" sz="1200" dirty="0"/>
              <a:t>Recruitment, Retention, Training </a:t>
            </a:r>
            <a:endParaRPr lang="en-US" sz="1200">
              <a:cs typeface="Calibri" panose="020F0502020204030204"/>
            </a:endParaRPr>
          </a:p>
          <a:p>
            <a:pPr marL="171450" indent="-171450">
              <a:buSzPct val="100000"/>
              <a:buFont typeface="Arial"/>
              <a:buChar char="•"/>
              <a:defRPr sz="1800"/>
            </a:pPr>
            <a:r>
              <a:rPr lang="en-US" sz="1200" dirty="0">
                <a:ea typeface="+mn-lt"/>
                <a:cs typeface="+mn-lt"/>
              </a:rPr>
              <a:t>Local college recruitment, retention, and professional </a:t>
            </a:r>
            <a:br>
              <a:rPr lang="en-US" sz="1200" dirty="0">
                <a:ea typeface="+mn-lt"/>
                <a:cs typeface="+mn-lt"/>
              </a:rPr>
            </a:br>
            <a:r>
              <a:rPr lang="en-US" sz="1200" dirty="0">
                <a:ea typeface="+mn-lt"/>
                <a:cs typeface="+mn-lt"/>
              </a:rPr>
              <a:t>development plans </a:t>
            </a:r>
          </a:p>
          <a:p>
            <a:pPr marL="94615" indent="-94615">
              <a:buSzPct val="100000"/>
              <a:buChar char="•"/>
              <a:defRPr sz="1800"/>
            </a:pPr>
            <a:endParaRPr lang="en-US" sz="1200" dirty="0">
              <a:cs typeface="Calibri" panose="020F0502020204030204"/>
            </a:endParaRPr>
          </a:p>
          <a:p>
            <a:pPr>
              <a:buSzPct val="100000"/>
              <a:defRPr sz="1800"/>
            </a:pPr>
            <a:r>
              <a:rPr lang="en-US" sz="1200" dirty="0"/>
              <a:t>Review College SACS plan for Faculty Professional Development </a:t>
            </a:r>
            <a:endParaRPr lang="en-US" sz="1200" dirty="0">
              <a:cs typeface="Calibri" panose="020F0502020204030204"/>
            </a:endParaRPr>
          </a:p>
        </p:txBody>
      </p:sp>
      <p:sp>
        <p:nvSpPr>
          <p:cNvPr id="279" name="Documents to Consider…"/>
          <p:cNvSpPr txBox="1"/>
          <p:nvPr/>
        </p:nvSpPr>
        <p:spPr>
          <a:xfrm>
            <a:off x="6291609" y="3176842"/>
            <a:ext cx="2665508" cy="19007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6789" tIns="26789" rIns="26789" bIns="26789" anchor="ctr">
            <a:spAutoFit/>
          </a:bodyPr>
          <a:lstStyle/>
          <a:p>
            <a:pPr algn="l">
              <a:defRPr sz="2200" u="sng"/>
            </a:pPr>
            <a:r>
              <a:rPr sz="1200" dirty="0"/>
              <a:t>Documents to Consider </a:t>
            </a:r>
          </a:p>
          <a:p>
            <a:pPr marL="94615" indent="-94615">
              <a:buSzPct val="100000"/>
              <a:buChar char="•"/>
              <a:defRPr sz="1800"/>
            </a:pPr>
            <a:r>
              <a:rPr lang="en-US" sz="1200" dirty="0"/>
              <a:t>Equal access for all students. </a:t>
            </a:r>
            <a:endParaRPr lang="en-US" sz="1200" dirty="0">
              <a:cs typeface="Calibri"/>
            </a:endParaRPr>
          </a:p>
          <a:p>
            <a:pPr marL="94615" indent="-94615">
              <a:buSzPct val="100000"/>
              <a:buChar char="•"/>
              <a:defRPr sz="1800"/>
            </a:pPr>
            <a:r>
              <a:rPr lang="en-US" sz="1200" dirty="0"/>
              <a:t>Success of Special Populations</a:t>
            </a:r>
            <a:endParaRPr lang="en-US" sz="1200" dirty="0">
              <a:cs typeface="Calibri" panose="020F0502020204030204"/>
            </a:endParaRPr>
          </a:p>
          <a:p>
            <a:pPr marL="94615" indent="-94615">
              <a:buSzPct val="100000"/>
              <a:buChar char="•"/>
              <a:defRPr sz="1800"/>
            </a:pPr>
            <a:endParaRPr lang="en-US" sz="1200" dirty="0">
              <a:cs typeface="Calibri" panose="020F0502020204030204"/>
            </a:endParaRPr>
          </a:p>
          <a:p>
            <a:pPr>
              <a:defRPr sz="1900"/>
            </a:pPr>
            <a:r>
              <a:rPr lang="en-US" sz="1200" dirty="0"/>
              <a:t>How do we identify Special Population students?</a:t>
            </a:r>
            <a:endParaRPr lang="en-US" sz="1200" dirty="0">
              <a:cs typeface="Calibri"/>
            </a:endParaRPr>
          </a:p>
          <a:p>
            <a:pPr>
              <a:defRPr sz="1900"/>
            </a:pPr>
            <a:r>
              <a:rPr lang="en-US" sz="1200" dirty="0"/>
              <a:t>How do we recruit and assist those interested in enrolling? </a:t>
            </a:r>
            <a:endParaRPr lang="en-US" sz="1200" dirty="0">
              <a:cs typeface="Calibri"/>
            </a:endParaRPr>
          </a:p>
          <a:p>
            <a:pPr>
              <a:defRPr sz="1900"/>
            </a:pPr>
            <a:r>
              <a:rPr lang="en-US" sz="1200" dirty="0"/>
              <a:t>How do we support those enrolled in CTE?  </a:t>
            </a:r>
            <a:endParaRPr sz="1200" dirty="0">
              <a:cs typeface="Calibri"/>
            </a:endParaRPr>
          </a:p>
        </p:txBody>
      </p:sp>
      <p:sp>
        <p:nvSpPr>
          <p:cNvPr id="281" name="Review"/>
          <p:cNvSpPr/>
          <p:nvPr/>
        </p:nvSpPr>
        <p:spPr>
          <a:xfrm rot="5358832">
            <a:off x="1387364" y="2377446"/>
            <a:ext cx="858605" cy="875726"/>
          </a:xfrm>
          <a:prstGeom prst="rightArrow">
            <a:avLst>
              <a:gd name="adj1" fmla="val 32000"/>
              <a:gd name="adj2" fmla="val 54662"/>
            </a:avLst>
          </a:prstGeom>
          <a:solidFill>
            <a:srgbClr val="FFFFFF"/>
          </a:solidFill>
          <a:ln w="25400">
            <a:solidFill>
              <a:schemeClr val="accent1"/>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lstStyle/>
          <a:p>
            <a:r>
              <a:rPr sz="1500" dirty="0"/>
              <a:t>Review </a:t>
            </a:r>
          </a:p>
        </p:txBody>
      </p:sp>
      <p:sp>
        <p:nvSpPr>
          <p:cNvPr id="283" name="Check"/>
          <p:cNvSpPr/>
          <p:nvPr/>
        </p:nvSpPr>
        <p:spPr>
          <a:xfrm rot="5358832">
            <a:off x="4146806" y="2376935"/>
            <a:ext cx="855962" cy="876751"/>
          </a:xfrm>
          <a:prstGeom prst="rightArrow">
            <a:avLst>
              <a:gd name="adj1" fmla="val 32000"/>
              <a:gd name="adj2" fmla="val 54831"/>
            </a:avLst>
          </a:prstGeom>
          <a:solidFill>
            <a:srgbClr val="FFFFFF"/>
          </a:solidFill>
          <a:ln w="25400">
            <a:solidFill>
              <a:schemeClr val="accent1"/>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lstStyle/>
          <a:p>
            <a:r>
              <a:rPr sz="1500"/>
              <a:t>Check</a:t>
            </a:r>
          </a:p>
        </p:txBody>
      </p:sp>
      <p:sp>
        <p:nvSpPr>
          <p:cNvPr id="284" name="Engage"/>
          <p:cNvSpPr/>
          <p:nvPr/>
        </p:nvSpPr>
        <p:spPr>
          <a:xfrm rot="5358832">
            <a:off x="6871340" y="2376935"/>
            <a:ext cx="855962" cy="876751"/>
          </a:xfrm>
          <a:prstGeom prst="rightArrow">
            <a:avLst>
              <a:gd name="adj1" fmla="val 32000"/>
              <a:gd name="adj2" fmla="val 54831"/>
            </a:avLst>
          </a:prstGeom>
          <a:solidFill>
            <a:srgbClr val="FFFFFF"/>
          </a:solidFill>
          <a:ln w="25400">
            <a:solidFill>
              <a:schemeClr val="accent1"/>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lstStyle/>
          <a:p>
            <a:r>
              <a:rPr sz="1500" dirty="0"/>
              <a:t>Engage</a:t>
            </a:r>
          </a:p>
        </p:txBody>
      </p:sp>
    </p:spTree>
    <p:extLst>
      <p:ext uri="{BB962C8B-B14F-4D97-AF65-F5344CB8AC3E}">
        <p14:creationId xmlns:p14="http://schemas.microsoft.com/office/powerpoint/2010/main" val="32544324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719BC-48BA-2A43-A46F-75733378EFDF}"/>
              </a:ext>
            </a:extLst>
          </p:cNvPr>
          <p:cNvSpPr>
            <a:spLocks noGrp="1"/>
          </p:cNvSpPr>
          <p:nvPr>
            <p:ph type="title"/>
          </p:nvPr>
        </p:nvSpPr>
        <p:spPr/>
        <p:txBody>
          <a:bodyPr>
            <a:normAutofit/>
          </a:bodyPr>
          <a:lstStyle/>
          <a:p>
            <a:r>
              <a:rPr lang="en-US" dirty="0"/>
              <a:t>CLNA– Collaborate with Stakeholders to Strengthen the Workforce  </a:t>
            </a:r>
          </a:p>
        </p:txBody>
      </p:sp>
      <p:sp>
        <p:nvSpPr>
          <p:cNvPr id="277" name="Special Populations"/>
          <p:cNvSpPr/>
          <p:nvPr/>
        </p:nvSpPr>
        <p:spPr>
          <a:xfrm>
            <a:off x="818707" y="2799539"/>
            <a:ext cx="1177245" cy="691066"/>
          </a:xfrm>
          <a:prstGeom prst="rect">
            <a:avLst/>
          </a:prstGeom>
          <a:solidFill>
            <a:schemeClr val="accent1">
              <a:lumOff val="-9999"/>
            </a:schemeClr>
          </a:solidFill>
          <a:ln w="25400">
            <a:solidFill>
              <a:srgbClr val="0056D6"/>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0092" tIns="20092" rIns="20092" bIns="20092" anchor="ctr"/>
          <a:lstStyle>
            <a:lvl1pPr>
              <a:defRPr>
                <a:solidFill>
                  <a:srgbClr val="FFFFFF"/>
                </a:solidFill>
              </a:defRPr>
            </a:lvl1pPr>
          </a:lstStyle>
          <a:p>
            <a:pPr algn="ctr"/>
            <a:r>
              <a:rPr lang="en-US" sz="1600" dirty="0"/>
              <a:t>WIOA Title II</a:t>
            </a:r>
            <a:endParaRPr sz="1600" dirty="0"/>
          </a:p>
        </p:txBody>
      </p:sp>
      <p:sp>
        <p:nvSpPr>
          <p:cNvPr id="279" name="Documents to Consider…"/>
          <p:cNvSpPr txBox="1"/>
          <p:nvPr/>
        </p:nvSpPr>
        <p:spPr>
          <a:xfrm>
            <a:off x="6027096" y="3759411"/>
            <a:ext cx="1612570" cy="213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0092" tIns="20092" rIns="20092" bIns="20092" anchor="ctr">
            <a:spAutoFit/>
          </a:bodyPr>
          <a:lstStyle/>
          <a:p>
            <a:pPr algn="l">
              <a:defRPr sz="2200" u="sng"/>
            </a:pPr>
            <a:endParaRPr sz="1125" dirty="0"/>
          </a:p>
        </p:txBody>
      </p:sp>
      <p:sp>
        <p:nvSpPr>
          <p:cNvPr id="14" name="TextBox 13">
            <a:extLst>
              <a:ext uri="{FF2B5EF4-FFF2-40B4-BE49-F238E27FC236}">
                <a16:creationId xmlns:a16="http://schemas.microsoft.com/office/drawing/2014/main" id="{0C114AA8-F219-4AF2-9D29-BABDA7485143}"/>
              </a:ext>
            </a:extLst>
          </p:cNvPr>
          <p:cNvSpPr txBox="1"/>
          <p:nvPr/>
        </p:nvSpPr>
        <p:spPr>
          <a:xfrm>
            <a:off x="5736788" y="1904404"/>
            <a:ext cx="3116281" cy="2420663"/>
          </a:xfrm>
          <a:prstGeom prst="rect">
            <a:avLst/>
          </a:prstGeom>
          <a:solidFill>
            <a:schemeClr val="accent4">
              <a:lumMod val="40000"/>
              <a:lumOff val="60000"/>
            </a:schemeClr>
          </a:solidFill>
        </p:spPr>
        <p:txBody>
          <a:bodyPr wrap="square" rtlCol="0">
            <a:spAutoFit/>
          </a:bodyPr>
          <a:lstStyle/>
          <a:p>
            <a:pPr algn="ctr">
              <a:lnSpc>
                <a:spcPct val="120000"/>
              </a:lnSpc>
            </a:pPr>
            <a:r>
              <a:rPr lang="en-US" sz="1400" b="1" dirty="0"/>
              <a:t>CONSIDER</a:t>
            </a:r>
          </a:p>
          <a:p>
            <a:pPr marL="214313" indent="-214313">
              <a:spcAft>
                <a:spcPts val="900"/>
              </a:spcAft>
              <a:buFont typeface="Arial" panose="020B0604020202020204" pitchFamily="34" charset="0"/>
              <a:buChar char="•"/>
            </a:pPr>
            <a:r>
              <a:rPr lang="en-US" sz="1400" dirty="0"/>
              <a:t>Are we meeting workforce needs? </a:t>
            </a:r>
          </a:p>
          <a:p>
            <a:pPr marL="214313" indent="-214313">
              <a:spcAft>
                <a:spcPts val="900"/>
              </a:spcAft>
              <a:buFont typeface="Arial" panose="020B0604020202020204" pitchFamily="34" charset="0"/>
              <a:buChar char="•"/>
            </a:pPr>
            <a:r>
              <a:rPr lang="en-US" sz="1400" dirty="0"/>
              <a:t>How are we collaborating with partners? </a:t>
            </a:r>
          </a:p>
          <a:p>
            <a:pPr marL="214313" indent="-214313">
              <a:spcAft>
                <a:spcPts val="900"/>
              </a:spcAft>
              <a:buFont typeface="Arial" panose="020B0604020202020204" pitchFamily="34" charset="0"/>
              <a:buChar char="•"/>
            </a:pPr>
            <a:r>
              <a:rPr lang="en-US" sz="1400" dirty="0"/>
              <a:t>How can we help all populations who have elected to enroll in our CTE Programs of Study?</a:t>
            </a:r>
          </a:p>
          <a:p>
            <a:pPr marL="214313" indent="-214313">
              <a:spcAft>
                <a:spcPts val="900"/>
              </a:spcAft>
              <a:buFont typeface="Arial" panose="020B0604020202020204" pitchFamily="34" charset="0"/>
              <a:buChar char="•"/>
            </a:pPr>
            <a:r>
              <a:rPr lang="en-US" sz="1400" dirty="0"/>
              <a:t>How are individuals referred to us for further Education and Training? </a:t>
            </a:r>
          </a:p>
        </p:txBody>
      </p:sp>
      <p:sp>
        <p:nvSpPr>
          <p:cNvPr id="8" name="Special Populations">
            <a:extLst>
              <a:ext uri="{FF2B5EF4-FFF2-40B4-BE49-F238E27FC236}">
                <a16:creationId xmlns:a16="http://schemas.microsoft.com/office/drawing/2014/main" id="{DFA41C24-91BA-40D6-A92F-9BFDD0BB3B82}"/>
              </a:ext>
            </a:extLst>
          </p:cNvPr>
          <p:cNvSpPr/>
          <p:nvPr/>
        </p:nvSpPr>
        <p:spPr>
          <a:xfrm>
            <a:off x="818707" y="1743906"/>
            <a:ext cx="1177245" cy="899302"/>
          </a:xfrm>
          <a:prstGeom prst="rect">
            <a:avLst/>
          </a:prstGeom>
          <a:solidFill>
            <a:schemeClr val="accent1">
              <a:lumOff val="-9999"/>
            </a:schemeClr>
          </a:solidFill>
          <a:ln w="25400">
            <a:solidFill>
              <a:srgbClr val="0056D6"/>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0092" tIns="20092" rIns="20092" bIns="20092" anchor="ctr"/>
          <a:lstStyle>
            <a:lvl1pPr>
              <a:defRPr>
                <a:solidFill>
                  <a:srgbClr val="FFFFFF"/>
                </a:solidFill>
              </a:defRPr>
            </a:lvl1pPr>
          </a:lstStyle>
          <a:p>
            <a:pPr algn="ctr"/>
            <a:r>
              <a:rPr lang="en-US" sz="1600" dirty="0"/>
              <a:t>High Schools</a:t>
            </a:r>
            <a:endParaRPr sz="1600" dirty="0"/>
          </a:p>
        </p:txBody>
      </p:sp>
      <p:sp>
        <p:nvSpPr>
          <p:cNvPr id="10" name="Special Populations">
            <a:extLst>
              <a:ext uri="{FF2B5EF4-FFF2-40B4-BE49-F238E27FC236}">
                <a16:creationId xmlns:a16="http://schemas.microsoft.com/office/drawing/2014/main" id="{EF62F0E4-9413-4C6A-901F-9B269135D19D}"/>
              </a:ext>
            </a:extLst>
          </p:cNvPr>
          <p:cNvSpPr/>
          <p:nvPr/>
        </p:nvSpPr>
        <p:spPr>
          <a:xfrm>
            <a:off x="2175571" y="1733107"/>
            <a:ext cx="1278252" cy="910102"/>
          </a:xfrm>
          <a:prstGeom prst="rect">
            <a:avLst/>
          </a:prstGeom>
          <a:solidFill>
            <a:schemeClr val="accent1">
              <a:lumOff val="-9999"/>
            </a:schemeClr>
          </a:solidFill>
          <a:ln w="25400">
            <a:solidFill>
              <a:srgbClr val="0056D6"/>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0092" tIns="20092" rIns="20092" bIns="20092" anchor="ctr"/>
          <a:lstStyle>
            <a:lvl1pPr>
              <a:defRPr>
                <a:solidFill>
                  <a:srgbClr val="FFFFFF"/>
                </a:solidFill>
              </a:defRPr>
            </a:lvl1pPr>
          </a:lstStyle>
          <a:p>
            <a:pPr algn="ctr"/>
            <a:r>
              <a:rPr lang="en-US" sz="1600" dirty="0"/>
              <a:t>Continuing Education </a:t>
            </a:r>
            <a:endParaRPr sz="1600" dirty="0"/>
          </a:p>
        </p:txBody>
      </p:sp>
      <p:sp>
        <p:nvSpPr>
          <p:cNvPr id="11" name="Special Populations">
            <a:extLst>
              <a:ext uri="{FF2B5EF4-FFF2-40B4-BE49-F238E27FC236}">
                <a16:creationId xmlns:a16="http://schemas.microsoft.com/office/drawing/2014/main" id="{46E86CC6-4E2A-445E-A67B-8D3917115348}"/>
              </a:ext>
            </a:extLst>
          </p:cNvPr>
          <p:cNvSpPr/>
          <p:nvPr/>
        </p:nvSpPr>
        <p:spPr>
          <a:xfrm>
            <a:off x="2216211" y="3640647"/>
            <a:ext cx="1239370" cy="684420"/>
          </a:xfrm>
          <a:prstGeom prst="rect">
            <a:avLst/>
          </a:prstGeom>
          <a:solidFill>
            <a:schemeClr val="accent1">
              <a:lumOff val="-9999"/>
            </a:schemeClr>
          </a:solidFill>
          <a:ln w="25400">
            <a:solidFill>
              <a:srgbClr val="0056D6"/>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0092" tIns="20092" rIns="20092" bIns="20092" anchor="ctr"/>
          <a:lstStyle>
            <a:lvl1pPr>
              <a:defRPr>
                <a:solidFill>
                  <a:srgbClr val="FFFFFF"/>
                </a:solidFill>
              </a:defRPr>
            </a:lvl1pPr>
          </a:lstStyle>
          <a:p>
            <a:pPr algn="ctr"/>
            <a:r>
              <a:rPr lang="en-US" sz="1600" dirty="0"/>
              <a:t>Vocational Rehabilitation </a:t>
            </a:r>
            <a:endParaRPr sz="1600" dirty="0"/>
          </a:p>
        </p:txBody>
      </p:sp>
      <p:sp>
        <p:nvSpPr>
          <p:cNvPr id="12" name="Special Populations">
            <a:extLst>
              <a:ext uri="{FF2B5EF4-FFF2-40B4-BE49-F238E27FC236}">
                <a16:creationId xmlns:a16="http://schemas.microsoft.com/office/drawing/2014/main" id="{497F9694-3981-4474-8DD2-56AAD65B033F}"/>
              </a:ext>
            </a:extLst>
          </p:cNvPr>
          <p:cNvSpPr/>
          <p:nvPr/>
        </p:nvSpPr>
        <p:spPr>
          <a:xfrm>
            <a:off x="818707" y="3640647"/>
            <a:ext cx="1177245" cy="684420"/>
          </a:xfrm>
          <a:prstGeom prst="rect">
            <a:avLst/>
          </a:prstGeom>
          <a:solidFill>
            <a:schemeClr val="accent1">
              <a:lumOff val="-9999"/>
            </a:schemeClr>
          </a:solidFill>
          <a:ln w="25400">
            <a:solidFill>
              <a:srgbClr val="0056D6"/>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0092" tIns="20092" rIns="20092" bIns="20092" anchor="ctr"/>
          <a:lstStyle>
            <a:lvl1pPr>
              <a:defRPr>
                <a:solidFill>
                  <a:srgbClr val="FFFFFF"/>
                </a:solidFill>
              </a:defRPr>
            </a:lvl1pPr>
          </a:lstStyle>
          <a:p>
            <a:pPr algn="ctr"/>
            <a:r>
              <a:rPr lang="en-US" sz="1600" dirty="0"/>
              <a:t>Homeless Coalition</a:t>
            </a:r>
            <a:endParaRPr sz="1600" dirty="0"/>
          </a:p>
        </p:txBody>
      </p:sp>
      <p:sp>
        <p:nvSpPr>
          <p:cNvPr id="13" name="Special Populations">
            <a:extLst>
              <a:ext uri="{FF2B5EF4-FFF2-40B4-BE49-F238E27FC236}">
                <a16:creationId xmlns:a16="http://schemas.microsoft.com/office/drawing/2014/main" id="{8AC9AC48-8837-4C8E-9E79-0DDB2F969E09}"/>
              </a:ext>
            </a:extLst>
          </p:cNvPr>
          <p:cNvSpPr/>
          <p:nvPr/>
        </p:nvSpPr>
        <p:spPr>
          <a:xfrm>
            <a:off x="2216210" y="2799540"/>
            <a:ext cx="1237613" cy="691065"/>
          </a:xfrm>
          <a:prstGeom prst="rect">
            <a:avLst/>
          </a:prstGeom>
          <a:solidFill>
            <a:schemeClr val="accent1">
              <a:lumOff val="-9999"/>
            </a:schemeClr>
          </a:solidFill>
          <a:ln w="25400">
            <a:solidFill>
              <a:srgbClr val="0056D6"/>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0092" tIns="20092" rIns="20092" bIns="20092" anchor="ctr"/>
          <a:lstStyle>
            <a:lvl1pPr>
              <a:defRPr>
                <a:solidFill>
                  <a:srgbClr val="FFFFFF"/>
                </a:solidFill>
              </a:defRPr>
            </a:lvl1pPr>
          </a:lstStyle>
          <a:p>
            <a:pPr algn="ctr"/>
            <a:r>
              <a:rPr lang="en-US" sz="1600" dirty="0"/>
              <a:t>Workforce Board </a:t>
            </a:r>
            <a:endParaRPr sz="1600" dirty="0"/>
          </a:p>
        </p:txBody>
      </p:sp>
      <p:sp>
        <p:nvSpPr>
          <p:cNvPr id="15" name="Special Populations">
            <a:extLst>
              <a:ext uri="{FF2B5EF4-FFF2-40B4-BE49-F238E27FC236}">
                <a16:creationId xmlns:a16="http://schemas.microsoft.com/office/drawing/2014/main" id="{37B88A7D-9F43-45E0-809C-5E5E42E7F13C}"/>
              </a:ext>
            </a:extLst>
          </p:cNvPr>
          <p:cNvSpPr/>
          <p:nvPr/>
        </p:nvSpPr>
        <p:spPr>
          <a:xfrm>
            <a:off x="3602594" y="2799539"/>
            <a:ext cx="1157186" cy="691066"/>
          </a:xfrm>
          <a:prstGeom prst="rect">
            <a:avLst/>
          </a:prstGeom>
          <a:solidFill>
            <a:schemeClr val="accent1">
              <a:lumOff val="-9999"/>
            </a:schemeClr>
          </a:solidFill>
          <a:ln w="25400">
            <a:solidFill>
              <a:srgbClr val="0056D6"/>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0092" tIns="20092" rIns="20092" bIns="20092" anchor="ctr"/>
          <a:lstStyle>
            <a:lvl1pPr>
              <a:defRPr>
                <a:solidFill>
                  <a:srgbClr val="FFFFFF"/>
                </a:solidFill>
              </a:defRPr>
            </a:lvl1pPr>
          </a:lstStyle>
          <a:p>
            <a:pPr algn="ctr"/>
            <a:r>
              <a:rPr lang="en-US" sz="1600" dirty="0"/>
              <a:t>Chamber of Commerce</a:t>
            </a:r>
            <a:endParaRPr sz="1600" dirty="0"/>
          </a:p>
        </p:txBody>
      </p:sp>
      <p:sp>
        <p:nvSpPr>
          <p:cNvPr id="16" name="Special Populations">
            <a:extLst>
              <a:ext uri="{FF2B5EF4-FFF2-40B4-BE49-F238E27FC236}">
                <a16:creationId xmlns:a16="http://schemas.microsoft.com/office/drawing/2014/main" id="{FD364577-140B-4116-AF5B-A55F4E571442}"/>
              </a:ext>
            </a:extLst>
          </p:cNvPr>
          <p:cNvSpPr/>
          <p:nvPr/>
        </p:nvSpPr>
        <p:spPr>
          <a:xfrm>
            <a:off x="3602594" y="1743907"/>
            <a:ext cx="1157186" cy="899301"/>
          </a:xfrm>
          <a:prstGeom prst="rect">
            <a:avLst/>
          </a:prstGeom>
          <a:solidFill>
            <a:schemeClr val="accent1">
              <a:lumOff val="-9999"/>
            </a:schemeClr>
          </a:solidFill>
          <a:ln w="25400">
            <a:solidFill>
              <a:srgbClr val="0056D6"/>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0092" tIns="20092" rIns="20092" bIns="20092" anchor="ctr"/>
          <a:lstStyle>
            <a:lvl1pPr>
              <a:defRPr>
                <a:solidFill>
                  <a:srgbClr val="FFFFFF"/>
                </a:solidFill>
              </a:defRPr>
            </a:lvl1pPr>
          </a:lstStyle>
          <a:p>
            <a:pPr algn="ctr"/>
            <a:r>
              <a:rPr lang="en-US" sz="1600" dirty="0"/>
              <a:t>Employers </a:t>
            </a:r>
            <a:endParaRPr sz="1600" dirty="0"/>
          </a:p>
        </p:txBody>
      </p:sp>
      <p:sp>
        <p:nvSpPr>
          <p:cNvPr id="17" name="Special Populations">
            <a:extLst>
              <a:ext uri="{FF2B5EF4-FFF2-40B4-BE49-F238E27FC236}">
                <a16:creationId xmlns:a16="http://schemas.microsoft.com/office/drawing/2014/main" id="{EF533EB0-2C58-4C6D-9239-3B8EEB4069D7}"/>
              </a:ext>
            </a:extLst>
          </p:cNvPr>
          <p:cNvSpPr/>
          <p:nvPr/>
        </p:nvSpPr>
        <p:spPr>
          <a:xfrm>
            <a:off x="3602594" y="3640647"/>
            <a:ext cx="1157186" cy="684420"/>
          </a:xfrm>
          <a:prstGeom prst="rect">
            <a:avLst/>
          </a:prstGeom>
          <a:solidFill>
            <a:schemeClr val="accent1">
              <a:lumOff val="-9999"/>
            </a:schemeClr>
          </a:solidFill>
          <a:ln w="25400">
            <a:solidFill>
              <a:srgbClr val="0056D6"/>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0092" tIns="20092" rIns="20092" bIns="20092" anchor="ctr"/>
          <a:lstStyle>
            <a:lvl1pPr>
              <a:defRPr>
                <a:solidFill>
                  <a:srgbClr val="FFFFFF"/>
                </a:solidFill>
              </a:defRPr>
            </a:lvl1pPr>
          </a:lstStyle>
          <a:p>
            <a:pPr algn="ctr"/>
            <a:r>
              <a:rPr lang="en-US" sz="1600" dirty="0"/>
              <a:t>Local Agencies</a:t>
            </a:r>
            <a:endParaRPr sz="1600" dirty="0"/>
          </a:p>
        </p:txBody>
      </p:sp>
      <mc:AlternateContent xmlns:mc="http://schemas.openxmlformats.org/markup-compatibility/2006" xmlns:p14="http://schemas.microsoft.com/office/powerpoint/2010/main">
        <mc:Choice Requires="p14">
          <p:contentPart p14:bwMode="auto" r:id="rId3">
            <p14:nvContentPartPr>
              <p14:cNvPr id="34" name="Ink 33">
                <a:extLst>
                  <a:ext uri="{FF2B5EF4-FFF2-40B4-BE49-F238E27FC236}">
                    <a16:creationId xmlns:a16="http://schemas.microsoft.com/office/drawing/2014/main" id="{96B64714-F793-46B8-A5DD-398DBE5E84C9}"/>
                  </a:ext>
                </a:extLst>
              </p14:cNvPr>
              <p14:cNvContentPartPr/>
              <p14:nvPr/>
            </p14:nvContentPartPr>
            <p14:xfrm>
              <a:off x="238667" y="1318437"/>
              <a:ext cx="5129092" cy="3561571"/>
            </p14:xfrm>
          </p:contentPart>
        </mc:Choice>
        <mc:Fallback xmlns="">
          <p:pic>
            <p:nvPicPr>
              <p:cNvPr id="34" name="Ink 33">
                <a:extLst>
                  <a:ext uri="{FF2B5EF4-FFF2-40B4-BE49-F238E27FC236}">
                    <a16:creationId xmlns:a16="http://schemas.microsoft.com/office/drawing/2014/main" id="{96B64714-F793-46B8-A5DD-398DBE5E84C9}"/>
                  </a:ext>
                </a:extLst>
              </p:cNvPr>
              <p:cNvPicPr/>
              <p:nvPr/>
            </p:nvPicPr>
            <p:blipFill>
              <a:blip r:embed="rId4"/>
              <a:stretch>
                <a:fillRect/>
              </a:stretch>
            </p:blipFill>
            <p:spPr>
              <a:xfrm>
                <a:off x="220666" y="1300435"/>
                <a:ext cx="5164733" cy="3597216"/>
              </a:xfrm>
              <a:prstGeom prst="rect">
                <a:avLst/>
              </a:prstGeom>
            </p:spPr>
          </p:pic>
        </mc:Fallback>
      </mc:AlternateContent>
      <p:grpSp>
        <p:nvGrpSpPr>
          <p:cNvPr id="19" name="Group 18">
            <a:extLst>
              <a:ext uri="{FF2B5EF4-FFF2-40B4-BE49-F238E27FC236}">
                <a16:creationId xmlns:a16="http://schemas.microsoft.com/office/drawing/2014/main" id="{868F943F-BB82-42A4-B3AC-B413B1EAB063}"/>
              </a:ext>
            </a:extLst>
          </p:cNvPr>
          <p:cNvGrpSpPr/>
          <p:nvPr/>
        </p:nvGrpSpPr>
        <p:grpSpPr>
          <a:xfrm>
            <a:off x="5127126" y="2628276"/>
            <a:ext cx="536490" cy="265680"/>
            <a:chOff x="4451922" y="2620950"/>
            <a:chExt cx="715320" cy="354240"/>
          </a:xfrm>
        </p:grpSpPr>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C0CADA8C-3DAA-418A-8057-8A7204154188}"/>
                    </a:ext>
                  </a:extLst>
                </p14:cNvPr>
                <p14:cNvContentPartPr/>
                <p14:nvPr/>
              </p14:nvContentPartPr>
              <p14:xfrm>
                <a:off x="4451922" y="2703390"/>
                <a:ext cx="516960" cy="208440"/>
              </p14:xfrm>
            </p:contentPart>
          </mc:Choice>
          <mc:Fallback xmlns="">
            <p:pic>
              <p:nvPicPr>
                <p:cNvPr id="7" name="Ink 6">
                  <a:extLst>
                    <a:ext uri="{FF2B5EF4-FFF2-40B4-BE49-F238E27FC236}">
                      <a16:creationId xmlns:a16="http://schemas.microsoft.com/office/drawing/2014/main" id="{C0CADA8C-3DAA-418A-8057-8A7204154188}"/>
                    </a:ext>
                  </a:extLst>
                </p:cNvPr>
                <p:cNvPicPr/>
                <p:nvPr/>
              </p:nvPicPr>
              <p:blipFill>
                <a:blip r:embed="rId6"/>
                <a:stretch>
                  <a:fillRect/>
                </a:stretch>
              </p:blipFill>
              <p:spPr>
                <a:xfrm>
                  <a:off x="4434282" y="2685750"/>
                  <a:ext cx="55260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8" name="Ink 17">
                  <a:extLst>
                    <a:ext uri="{FF2B5EF4-FFF2-40B4-BE49-F238E27FC236}">
                      <a16:creationId xmlns:a16="http://schemas.microsoft.com/office/drawing/2014/main" id="{1EDD58D4-9BD6-4774-A089-579CA5F7BD24}"/>
                    </a:ext>
                  </a:extLst>
                </p14:cNvPr>
                <p14:cNvContentPartPr/>
                <p14:nvPr/>
              </p14:nvContentPartPr>
              <p14:xfrm>
                <a:off x="4903362" y="2620950"/>
                <a:ext cx="263880" cy="354240"/>
              </p14:xfrm>
            </p:contentPart>
          </mc:Choice>
          <mc:Fallback xmlns="">
            <p:pic>
              <p:nvPicPr>
                <p:cNvPr id="18" name="Ink 17">
                  <a:extLst>
                    <a:ext uri="{FF2B5EF4-FFF2-40B4-BE49-F238E27FC236}">
                      <a16:creationId xmlns:a16="http://schemas.microsoft.com/office/drawing/2014/main" id="{1EDD58D4-9BD6-4774-A089-579CA5F7BD24}"/>
                    </a:ext>
                  </a:extLst>
                </p:cNvPr>
                <p:cNvPicPr/>
                <p:nvPr/>
              </p:nvPicPr>
              <p:blipFill>
                <a:blip r:embed="rId8"/>
                <a:stretch>
                  <a:fillRect/>
                </a:stretch>
              </p:blipFill>
              <p:spPr>
                <a:xfrm>
                  <a:off x="4885722" y="2603310"/>
                  <a:ext cx="299520" cy="389880"/>
                </a:xfrm>
                <a:prstGeom prst="rect">
                  <a:avLst/>
                </a:prstGeom>
              </p:spPr>
            </p:pic>
          </mc:Fallback>
        </mc:AlternateContent>
      </p:grpSp>
    </p:spTree>
    <p:extLst>
      <p:ext uri="{BB962C8B-B14F-4D97-AF65-F5344CB8AC3E}">
        <p14:creationId xmlns:p14="http://schemas.microsoft.com/office/powerpoint/2010/main" val="33717765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How are our students progressing in CTE Programs / Pathways"/>
          <p:cNvSpPr txBox="1"/>
          <p:nvPr/>
        </p:nvSpPr>
        <p:spPr>
          <a:xfrm>
            <a:off x="1724545" y="219850"/>
            <a:ext cx="5728677" cy="8273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6789" tIns="26789" rIns="26789" bIns="26789">
            <a:noAutofit/>
          </a:bodyPr>
          <a:lstStyle>
            <a:lvl1pPr defTabSz="362204">
              <a:defRPr sz="2200" b="1" i="1" u="sng">
                <a:latin typeface="+mn-lt"/>
                <a:ea typeface="+mn-ea"/>
                <a:cs typeface="+mn-cs"/>
                <a:sym typeface="Helvetica Neue"/>
              </a:defRPr>
            </a:lvl1pPr>
          </a:lstStyle>
          <a:p>
            <a:r>
              <a:rPr sz="2800" i="0" u="none" dirty="0"/>
              <a:t>Analysis of students progressing in CTE Programs / Pathways </a:t>
            </a:r>
          </a:p>
        </p:txBody>
      </p:sp>
      <p:sp>
        <p:nvSpPr>
          <p:cNvPr id="242" name="1. Technical Attainment…"/>
          <p:cNvSpPr txBox="1"/>
          <p:nvPr/>
        </p:nvSpPr>
        <p:spPr>
          <a:xfrm>
            <a:off x="5927629" y="2279786"/>
            <a:ext cx="2649308" cy="1868112"/>
          </a:xfrm>
          <a:prstGeom prst="rect">
            <a:avLst/>
          </a:prstGeom>
          <a:solidFill>
            <a:srgbClr val="0061FE"/>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6789" tIns="26789" rIns="26789" bIns="26789" anchor="t">
            <a:normAutofit/>
          </a:bodyPr>
          <a:lstStyle/>
          <a:p>
            <a:pPr>
              <a:defRPr>
                <a:solidFill>
                  <a:srgbClr val="FFFFFF"/>
                </a:solidFill>
              </a:defRPr>
            </a:pPr>
            <a:r>
              <a:rPr sz="1600" dirty="0"/>
              <a:t>Stakeholder Analysis</a:t>
            </a:r>
            <a:r>
              <a:rPr lang="en-US" sz="1600" dirty="0"/>
              <a:t>   </a:t>
            </a:r>
            <a:endParaRPr lang="en-US" sz="1600" dirty="0">
              <a:cs typeface="Calibri"/>
            </a:endParaRPr>
          </a:p>
          <a:p>
            <a:pPr marL="342900" indent="-342900">
              <a:buAutoNum type="arabicPeriod"/>
              <a:defRPr sz="1800">
                <a:solidFill>
                  <a:srgbClr val="FFFFFF"/>
                </a:solidFill>
              </a:defRPr>
            </a:pPr>
            <a:r>
              <a:rPr sz="1600" dirty="0"/>
              <a:t>Technical Attainment</a:t>
            </a:r>
            <a:r>
              <a:rPr lang="en-US" sz="1600" dirty="0"/>
              <a:t> </a:t>
            </a:r>
            <a:endParaRPr sz="1600" dirty="0">
              <a:cs typeface="Calibri"/>
            </a:endParaRPr>
          </a:p>
          <a:p>
            <a:pPr marL="342900" indent="-342900">
              <a:buAutoNum type="arabicPeriod"/>
              <a:defRPr sz="1800">
                <a:solidFill>
                  <a:srgbClr val="FFFFFF"/>
                </a:solidFill>
              </a:defRPr>
            </a:pPr>
            <a:r>
              <a:rPr sz="1600" dirty="0"/>
              <a:t>Completion</a:t>
            </a:r>
            <a:r>
              <a:rPr lang="en-US" sz="1600" dirty="0"/>
              <a:t> </a:t>
            </a:r>
            <a:endParaRPr sz="1600" dirty="0">
              <a:cs typeface="Calibri"/>
            </a:endParaRPr>
          </a:p>
          <a:p>
            <a:pPr marL="342900" indent="-342900">
              <a:buAutoNum type="arabicPeriod"/>
              <a:defRPr sz="1800">
                <a:solidFill>
                  <a:srgbClr val="FFFFFF"/>
                </a:solidFill>
              </a:defRPr>
            </a:pPr>
            <a:r>
              <a:rPr sz="1600" dirty="0"/>
              <a:t>Retention</a:t>
            </a:r>
            <a:r>
              <a:rPr lang="en-US" sz="1600" dirty="0"/>
              <a:t> </a:t>
            </a:r>
            <a:endParaRPr sz="1600" dirty="0">
              <a:cs typeface="Calibri"/>
            </a:endParaRPr>
          </a:p>
          <a:p>
            <a:pPr marL="342900" indent="-342900">
              <a:buAutoNum type="arabicPeriod"/>
              <a:defRPr sz="1800">
                <a:solidFill>
                  <a:srgbClr val="FFFFFF"/>
                </a:solidFill>
              </a:defRPr>
            </a:pPr>
            <a:r>
              <a:rPr sz="1600" dirty="0"/>
              <a:t>Non-Traditional Participation</a:t>
            </a:r>
            <a:r>
              <a:rPr lang="en-US" sz="1600" dirty="0"/>
              <a:t> </a:t>
            </a:r>
            <a:endParaRPr sz="1600" dirty="0">
              <a:cs typeface="Calibri"/>
            </a:endParaRPr>
          </a:p>
          <a:p>
            <a:pPr marL="342900" indent="-342900">
              <a:buAutoNum type="arabicPeriod"/>
              <a:defRPr sz="1800">
                <a:solidFill>
                  <a:srgbClr val="FFFFFF"/>
                </a:solidFill>
              </a:defRPr>
            </a:pPr>
            <a:r>
              <a:rPr lang="en-US" sz="1600" dirty="0"/>
              <a:t>Employment </a:t>
            </a:r>
            <a:endParaRPr sz="1600" dirty="0">
              <a:cs typeface="Calibri"/>
            </a:endParaRPr>
          </a:p>
        </p:txBody>
      </p:sp>
      <p:sp>
        <p:nvSpPr>
          <p:cNvPr id="243" name="Faculty"/>
          <p:cNvSpPr/>
          <p:nvPr/>
        </p:nvSpPr>
        <p:spPr>
          <a:xfrm>
            <a:off x="4985724" y="1207429"/>
            <a:ext cx="921634" cy="894395"/>
          </a:xfrm>
          <a:prstGeom prst="ellipse">
            <a:avLst/>
          </a:prstGeom>
          <a:gradFill>
            <a:gsLst>
              <a:gs pos="0">
                <a:srgbClr val="5E30EB"/>
              </a:gs>
              <a:gs pos="100000">
                <a:srgbClr val="B18CFE"/>
              </a:gs>
            </a:gsLst>
            <a:lin ang="16200000"/>
          </a:gradFill>
          <a:ln w="50800">
            <a:solidFill>
              <a:srgbClr val="7030A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6789" tIns="26789" rIns="26789" bIns="26789" anchor="ctr"/>
          <a:lstStyle>
            <a:lvl1pPr>
              <a:defRPr sz="1700">
                <a:solidFill>
                  <a:srgbClr val="FFFFFF"/>
                </a:solidFill>
              </a:defRPr>
            </a:lvl1pPr>
          </a:lstStyle>
          <a:p>
            <a:pPr algn="ctr"/>
            <a:r>
              <a:rPr sz="850" dirty="0"/>
              <a:t>Faculty</a:t>
            </a:r>
            <a:r>
              <a:rPr lang="en-US" sz="850" dirty="0"/>
              <a:t> </a:t>
            </a:r>
            <a:endParaRPr lang="en-US"/>
          </a:p>
        </p:txBody>
      </p:sp>
      <p:sp>
        <p:nvSpPr>
          <p:cNvPr id="244" name="Career Coaches"/>
          <p:cNvSpPr/>
          <p:nvPr/>
        </p:nvSpPr>
        <p:spPr>
          <a:xfrm>
            <a:off x="3261457" y="1102586"/>
            <a:ext cx="639390" cy="600424"/>
          </a:xfrm>
          <a:prstGeom prst="ellipse">
            <a:avLst/>
          </a:prstGeom>
          <a:gradFill>
            <a:gsLst>
              <a:gs pos="0">
                <a:srgbClr val="5E30EB"/>
              </a:gs>
              <a:gs pos="100000">
                <a:srgbClr val="B18CFE"/>
              </a:gs>
            </a:gsLst>
            <a:lin ang="16200000"/>
          </a:gra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6789" tIns="26789" rIns="26789" bIns="26789" anchor="ctr"/>
          <a:lstStyle>
            <a:lvl1pPr>
              <a:defRPr sz="1700">
                <a:solidFill>
                  <a:srgbClr val="FFFFFF"/>
                </a:solidFill>
              </a:defRPr>
            </a:lvl1pPr>
          </a:lstStyle>
          <a:p>
            <a:r>
              <a:rPr sz="896"/>
              <a:t>Career Coaches </a:t>
            </a:r>
          </a:p>
        </p:txBody>
      </p:sp>
      <p:sp>
        <p:nvSpPr>
          <p:cNvPr id="245" name="Vocational Rehab"/>
          <p:cNvSpPr/>
          <p:nvPr/>
        </p:nvSpPr>
        <p:spPr>
          <a:xfrm>
            <a:off x="2076930" y="1421464"/>
            <a:ext cx="803336" cy="679945"/>
          </a:xfrm>
          <a:prstGeom prst="ellipse">
            <a:avLst/>
          </a:prstGeom>
          <a:gradFill>
            <a:gsLst>
              <a:gs pos="0">
                <a:srgbClr val="5E30EB"/>
              </a:gs>
              <a:gs pos="100000">
                <a:srgbClr val="B18CFE"/>
              </a:gs>
            </a:gsLst>
            <a:lin ang="16200000"/>
          </a:gra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6789" tIns="26789" rIns="26789" bIns="26789" anchor="ctr"/>
          <a:lstStyle>
            <a:lvl1pPr>
              <a:defRPr sz="1700">
                <a:solidFill>
                  <a:srgbClr val="FFFFFF"/>
                </a:solidFill>
              </a:defRPr>
            </a:lvl1pPr>
          </a:lstStyle>
          <a:p>
            <a:r>
              <a:rPr sz="896"/>
              <a:t>Vocational Rehab </a:t>
            </a:r>
          </a:p>
        </p:txBody>
      </p:sp>
      <p:sp>
        <p:nvSpPr>
          <p:cNvPr id="246" name="Employers"/>
          <p:cNvSpPr/>
          <p:nvPr/>
        </p:nvSpPr>
        <p:spPr>
          <a:xfrm>
            <a:off x="1753111" y="2641783"/>
            <a:ext cx="804975" cy="651260"/>
          </a:xfrm>
          <a:prstGeom prst="ellipse">
            <a:avLst/>
          </a:prstGeom>
          <a:gradFill>
            <a:gsLst>
              <a:gs pos="0">
                <a:srgbClr val="5E30EB"/>
              </a:gs>
              <a:gs pos="100000">
                <a:srgbClr val="B18CFE"/>
              </a:gs>
            </a:gsLst>
            <a:lin ang="16200000"/>
          </a:gra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6789" tIns="26789" rIns="26789" bIns="26789" anchor="ctr"/>
          <a:lstStyle>
            <a:lvl1pPr>
              <a:defRPr sz="1700">
                <a:solidFill>
                  <a:srgbClr val="FFFFFF"/>
                </a:solidFill>
              </a:defRPr>
            </a:lvl1pPr>
          </a:lstStyle>
          <a:p>
            <a:r>
              <a:rPr sz="896"/>
              <a:t>Employers  </a:t>
            </a:r>
          </a:p>
        </p:txBody>
      </p:sp>
      <p:sp>
        <p:nvSpPr>
          <p:cNvPr id="247" name="Parents/Students"/>
          <p:cNvSpPr/>
          <p:nvPr/>
        </p:nvSpPr>
        <p:spPr>
          <a:xfrm>
            <a:off x="1989273" y="3729659"/>
            <a:ext cx="710569" cy="587436"/>
          </a:xfrm>
          <a:prstGeom prst="ellipse">
            <a:avLst/>
          </a:prstGeom>
          <a:gradFill>
            <a:gsLst>
              <a:gs pos="0">
                <a:srgbClr val="5E30EB"/>
              </a:gs>
              <a:gs pos="100000">
                <a:srgbClr val="B18CFE"/>
              </a:gs>
            </a:gsLst>
            <a:lin ang="16200000"/>
          </a:gra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6789" tIns="26789" rIns="26789" bIns="26789" anchor="ctr"/>
          <a:lstStyle>
            <a:lvl1pPr>
              <a:defRPr sz="1700">
                <a:solidFill>
                  <a:srgbClr val="FFFFFF"/>
                </a:solidFill>
              </a:defRPr>
            </a:lvl1pPr>
          </a:lstStyle>
          <a:p>
            <a:r>
              <a:rPr sz="896"/>
              <a:t>Parents/Students </a:t>
            </a:r>
          </a:p>
        </p:txBody>
      </p:sp>
      <p:sp>
        <p:nvSpPr>
          <p:cNvPr id="248" name="HS Teachers"/>
          <p:cNvSpPr/>
          <p:nvPr/>
        </p:nvSpPr>
        <p:spPr>
          <a:xfrm>
            <a:off x="3061849" y="4250442"/>
            <a:ext cx="712427" cy="647484"/>
          </a:xfrm>
          <a:prstGeom prst="ellipse">
            <a:avLst/>
          </a:prstGeom>
          <a:gradFill>
            <a:gsLst>
              <a:gs pos="0">
                <a:srgbClr val="5E30EB"/>
              </a:gs>
              <a:gs pos="100000">
                <a:srgbClr val="B18CFE"/>
              </a:gs>
            </a:gsLst>
            <a:lin ang="16200000"/>
          </a:gra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6789" tIns="26789" rIns="26789" bIns="26789" anchor="ctr"/>
          <a:lstStyle>
            <a:lvl1pPr>
              <a:defRPr sz="1700">
                <a:solidFill>
                  <a:srgbClr val="FFFFFF"/>
                </a:solidFill>
              </a:defRPr>
            </a:lvl1pPr>
          </a:lstStyle>
          <a:p>
            <a:r>
              <a:rPr sz="896"/>
              <a:t>HS Teachers </a:t>
            </a:r>
          </a:p>
        </p:txBody>
      </p:sp>
      <p:sp>
        <p:nvSpPr>
          <p:cNvPr id="249" name="WIOA…"/>
          <p:cNvSpPr/>
          <p:nvPr/>
        </p:nvSpPr>
        <p:spPr>
          <a:xfrm>
            <a:off x="4647635" y="4014629"/>
            <a:ext cx="938027" cy="938027"/>
          </a:xfrm>
          <a:prstGeom prst="ellipse">
            <a:avLst/>
          </a:prstGeom>
          <a:gradFill>
            <a:gsLst>
              <a:gs pos="0">
                <a:srgbClr val="5E30EB"/>
              </a:gs>
              <a:gs pos="100000">
                <a:srgbClr val="B18CFE"/>
              </a:gs>
            </a:gsLst>
            <a:lin ang="16200000"/>
          </a:gra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6789" tIns="26789" rIns="26789" bIns="26789" anchor="ctr"/>
          <a:lstStyle/>
          <a:p>
            <a:pPr>
              <a:defRPr sz="1700">
                <a:solidFill>
                  <a:srgbClr val="FFFFFF"/>
                </a:solidFill>
              </a:defRPr>
            </a:pPr>
            <a:r>
              <a:rPr sz="896"/>
              <a:t>WIOA</a:t>
            </a:r>
          </a:p>
          <a:p>
            <a:pPr>
              <a:defRPr sz="1700">
                <a:solidFill>
                  <a:srgbClr val="FFFFFF"/>
                </a:solidFill>
              </a:defRPr>
            </a:pPr>
            <a:r>
              <a:rPr sz="896"/>
              <a:t> Agencies</a:t>
            </a:r>
          </a:p>
        </p:txBody>
      </p:sp>
      <p:sp>
        <p:nvSpPr>
          <p:cNvPr id="250" name="Double Arrow"/>
          <p:cNvSpPr/>
          <p:nvPr/>
        </p:nvSpPr>
        <p:spPr>
          <a:xfrm>
            <a:off x="5000282" y="2819308"/>
            <a:ext cx="852987" cy="400387"/>
          </a:xfrm>
          <a:prstGeom prst="leftRightArrow">
            <a:avLst>
              <a:gd name="adj1" fmla="val 32000"/>
              <a:gd name="adj2" fmla="val 82710"/>
            </a:avLst>
          </a:prstGeom>
          <a:gradFill>
            <a:gsLst>
              <a:gs pos="0">
                <a:srgbClr val="FF4FA7"/>
              </a:gs>
              <a:gs pos="100000">
                <a:schemeClr val="accent6">
                  <a:hueOff val="339517"/>
                  <a:satOff val="18181"/>
                  <a:lumOff val="21292"/>
                </a:schemeClr>
              </a:gs>
            </a:gsLst>
            <a:lin ang="16200000"/>
          </a:gradFill>
          <a:ln w="12700">
            <a:miter lim="400000"/>
          </a:ln>
        </p:spPr>
        <p:txBody>
          <a:bodyPr lIns="26789" tIns="26789" rIns="26789" bIns="26789" anchor="ctr"/>
          <a:lstStyle/>
          <a:p>
            <a:pPr>
              <a:defRPr>
                <a:solidFill>
                  <a:srgbClr val="FFFFFF"/>
                </a:solidFill>
              </a:defRPr>
            </a:pPr>
            <a:endParaRPr sz="949"/>
          </a:p>
        </p:txBody>
      </p:sp>
      <p:sp>
        <p:nvSpPr>
          <p:cNvPr id="251" name="Line"/>
          <p:cNvSpPr/>
          <p:nvPr/>
        </p:nvSpPr>
        <p:spPr>
          <a:xfrm>
            <a:off x="2536040" y="2967413"/>
            <a:ext cx="410286" cy="1"/>
          </a:xfrm>
          <a:prstGeom prst="line">
            <a:avLst/>
          </a:prstGeom>
          <a:ln w="38100">
            <a:solidFill>
              <a:schemeClr val="accent1"/>
            </a:solidFill>
            <a:headEnd type="triangle"/>
            <a:tailEnd type="triangle"/>
          </a:ln>
        </p:spPr>
        <p:txBody>
          <a:bodyPr lIns="24109" tIns="24109" rIns="24109" bIns="24109"/>
          <a:lstStyle/>
          <a:p>
            <a:endParaRPr sz="949"/>
          </a:p>
        </p:txBody>
      </p:sp>
      <p:sp>
        <p:nvSpPr>
          <p:cNvPr id="252" name="9-14 Programs of Study"/>
          <p:cNvSpPr/>
          <p:nvPr/>
        </p:nvSpPr>
        <p:spPr>
          <a:xfrm>
            <a:off x="3028550" y="2079752"/>
            <a:ext cx="1891508" cy="1891508"/>
          </a:xfrm>
          <a:prstGeom prst="ellipse">
            <a:avLst/>
          </a:prstGeom>
          <a:gradFill>
            <a:gsLst>
              <a:gs pos="0">
                <a:srgbClr val="0056D6"/>
              </a:gs>
              <a:gs pos="100000">
                <a:schemeClr val="accent5">
                  <a:hueOff val="-200295"/>
                  <a:lumOff val="22393"/>
                </a:schemeClr>
              </a:gs>
            </a:gsLst>
            <a:lin ang="16200000"/>
          </a:gradFill>
          <a:ln>
            <a:solidFill>
              <a:srgbClr val="FD5E48"/>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6789" tIns="26789" rIns="26789" bIns="26789" anchor="ctr"/>
          <a:lstStyle>
            <a:lvl1pPr>
              <a:defRPr>
                <a:solidFill>
                  <a:srgbClr val="FFFFFF"/>
                </a:solidFill>
              </a:defRPr>
            </a:lvl1pPr>
          </a:lstStyle>
          <a:p>
            <a:pPr algn="ctr"/>
            <a:r>
              <a:rPr dirty="0"/>
              <a:t>9-14 Programs of Study</a:t>
            </a:r>
            <a:r>
              <a:rPr lang="en-US" dirty="0"/>
              <a:t> </a:t>
            </a:r>
            <a:endParaRPr lang="en-US" dirty="0">
              <a:cs typeface="Calibri"/>
            </a:endParaRPr>
          </a:p>
        </p:txBody>
      </p:sp>
      <p:sp>
        <p:nvSpPr>
          <p:cNvPr id="253" name="Line"/>
          <p:cNvSpPr/>
          <p:nvPr/>
        </p:nvSpPr>
        <p:spPr>
          <a:xfrm>
            <a:off x="2868328" y="2009209"/>
            <a:ext cx="312017" cy="312016"/>
          </a:xfrm>
          <a:prstGeom prst="line">
            <a:avLst/>
          </a:prstGeom>
          <a:ln w="38100">
            <a:solidFill>
              <a:schemeClr val="accent1"/>
            </a:solidFill>
            <a:headEnd type="triangle"/>
            <a:tailEnd type="triangle"/>
          </a:ln>
        </p:spPr>
        <p:txBody>
          <a:bodyPr lIns="24109" tIns="24109" rIns="24109" bIns="24109"/>
          <a:lstStyle/>
          <a:p>
            <a:endParaRPr sz="949"/>
          </a:p>
        </p:txBody>
      </p:sp>
      <p:sp>
        <p:nvSpPr>
          <p:cNvPr id="254" name="Line"/>
          <p:cNvSpPr/>
          <p:nvPr/>
        </p:nvSpPr>
        <p:spPr>
          <a:xfrm>
            <a:off x="3581659" y="1712357"/>
            <a:ext cx="112058" cy="312017"/>
          </a:xfrm>
          <a:prstGeom prst="line">
            <a:avLst/>
          </a:prstGeom>
          <a:ln w="38100">
            <a:solidFill>
              <a:schemeClr val="accent1"/>
            </a:solidFill>
            <a:headEnd type="triangle"/>
            <a:tailEnd type="triangle"/>
          </a:ln>
        </p:spPr>
        <p:txBody>
          <a:bodyPr lIns="24109" tIns="24109" rIns="24109" bIns="24109"/>
          <a:lstStyle/>
          <a:p>
            <a:endParaRPr sz="949"/>
          </a:p>
        </p:txBody>
      </p:sp>
      <p:sp>
        <p:nvSpPr>
          <p:cNvPr id="256" name="Line"/>
          <p:cNvSpPr/>
          <p:nvPr/>
        </p:nvSpPr>
        <p:spPr>
          <a:xfrm>
            <a:off x="4613286" y="3802282"/>
            <a:ext cx="213004" cy="213004"/>
          </a:xfrm>
          <a:prstGeom prst="line">
            <a:avLst/>
          </a:prstGeom>
          <a:ln w="38100">
            <a:solidFill>
              <a:schemeClr val="accent1"/>
            </a:solidFill>
            <a:headEnd type="triangle"/>
            <a:tailEnd type="triangle"/>
          </a:ln>
        </p:spPr>
        <p:txBody>
          <a:bodyPr lIns="24109" tIns="24109" rIns="24109" bIns="24109"/>
          <a:lstStyle/>
          <a:p>
            <a:endParaRPr sz="949"/>
          </a:p>
        </p:txBody>
      </p:sp>
      <p:sp>
        <p:nvSpPr>
          <p:cNvPr id="257" name="Line"/>
          <p:cNvSpPr/>
          <p:nvPr/>
        </p:nvSpPr>
        <p:spPr>
          <a:xfrm flipH="1">
            <a:off x="3484074" y="3923599"/>
            <a:ext cx="142201" cy="312016"/>
          </a:xfrm>
          <a:prstGeom prst="line">
            <a:avLst/>
          </a:prstGeom>
          <a:ln w="38100">
            <a:solidFill>
              <a:schemeClr val="accent1"/>
            </a:solidFill>
            <a:headEnd type="triangle"/>
            <a:tailEnd type="triangle"/>
          </a:ln>
        </p:spPr>
        <p:txBody>
          <a:bodyPr lIns="24109" tIns="24109" rIns="24109" bIns="24109"/>
          <a:lstStyle/>
          <a:p>
            <a:endParaRPr sz="949"/>
          </a:p>
        </p:txBody>
      </p:sp>
      <p:sp>
        <p:nvSpPr>
          <p:cNvPr id="258" name="Line"/>
          <p:cNvSpPr/>
          <p:nvPr/>
        </p:nvSpPr>
        <p:spPr>
          <a:xfrm flipH="1">
            <a:off x="2719094" y="3617162"/>
            <a:ext cx="408996" cy="227148"/>
          </a:xfrm>
          <a:prstGeom prst="line">
            <a:avLst/>
          </a:prstGeom>
          <a:ln w="38100">
            <a:solidFill>
              <a:schemeClr val="accent1"/>
            </a:solidFill>
            <a:headEnd type="triangle"/>
            <a:tailEnd type="triangle"/>
          </a:ln>
        </p:spPr>
        <p:txBody>
          <a:bodyPr lIns="24109" tIns="24109" rIns="24109" bIns="24109"/>
          <a:lstStyle/>
          <a:p>
            <a:endParaRPr sz="949"/>
          </a:p>
        </p:txBody>
      </p:sp>
      <p:sp>
        <p:nvSpPr>
          <p:cNvPr id="3" name="Line">
            <a:extLst>
              <a:ext uri="{FF2B5EF4-FFF2-40B4-BE49-F238E27FC236}">
                <a16:creationId xmlns:a16="http://schemas.microsoft.com/office/drawing/2014/main" id="{F8F9C243-B59D-438F-A744-A27441C39333}"/>
              </a:ext>
            </a:extLst>
          </p:cNvPr>
          <p:cNvSpPr/>
          <p:nvPr/>
        </p:nvSpPr>
        <p:spPr>
          <a:xfrm flipV="1">
            <a:off x="4747798" y="1966999"/>
            <a:ext cx="303457" cy="435117"/>
          </a:xfrm>
          <a:prstGeom prst="line">
            <a:avLst/>
          </a:prstGeom>
          <a:ln w="63500">
            <a:solidFill>
              <a:schemeClr val="accent1"/>
            </a:solidFill>
            <a:headEnd type="triangle"/>
            <a:tailEnd type="triangle"/>
          </a:ln>
        </p:spPr>
        <p:txBody>
          <a:bodyPr lIns="24109" tIns="24109" rIns="24109" bIns="24109"/>
          <a:lstStyle/>
          <a:p>
            <a:endParaRPr sz="949"/>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Size, Scope, Quality"/>
          <p:cNvSpPr txBox="1"/>
          <p:nvPr/>
        </p:nvSpPr>
        <p:spPr>
          <a:xfrm>
            <a:off x="5455692" y="529259"/>
            <a:ext cx="832656" cy="7386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6789" tIns="26789" rIns="26789" bIns="26789" numCol="1" anchor="ctr">
            <a:spAutoFit/>
          </a:bodyPr>
          <a:lstStyle>
            <a:lvl1pPr>
              <a:defRPr>
                <a:solidFill>
                  <a:srgbClr val="FFFFFF"/>
                </a:solidFill>
              </a:defRPr>
            </a:lvl1pPr>
          </a:lstStyle>
          <a:p>
            <a:r>
              <a:rPr sz="949"/>
              <a:t>Size, Scope, Quality </a:t>
            </a:r>
          </a:p>
        </p:txBody>
      </p:sp>
      <p:sp>
        <p:nvSpPr>
          <p:cNvPr id="275" name="How are our students progressing in CTE Programs / Pathways"/>
          <p:cNvSpPr txBox="1"/>
          <p:nvPr/>
        </p:nvSpPr>
        <p:spPr>
          <a:xfrm>
            <a:off x="380258" y="1532465"/>
            <a:ext cx="2161919" cy="8273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oAutofit/>
          </a:bodyPr>
          <a:lstStyle>
            <a:lvl1pPr defTabSz="362204">
              <a:defRPr sz="2200" b="1" i="1" u="sng">
                <a:latin typeface="+mn-lt"/>
                <a:ea typeface="+mn-ea"/>
                <a:cs typeface="+mn-cs"/>
                <a:sym typeface="Helvetica Neue"/>
              </a:defRPr>
            </a:lvl1pPr>
          </a:lstStyle>
          <a:p>
            <a:r>
              <a:rPr sz="1800" dirty="0"/>
              <a:t>Are programs of study meeting employer demand?</a:t>
            </a:r>
          </a:p>
        </p:txBody>
      </p:sp>
      <p:sp>
        <p:nvSpPr>
          <p:cNvPr id="276" name="1. Technical Attainment…"/>
          <p:cNvSpPr txBox="1"/>
          <p:nvPr/>
        </p:nvSpPr>
        <p:spPr>
          <a:xfrm>
            <a:off x="5989918" y="2150778"/>
            <a:ext cx="2860906" cy="1831615"/>
          </a:xfrm>
          <a:prstGeom prst="rect">
            <a:avLst/>
          </a:prstGeom>
          <a:solidFill>
            <a:srgbClr val="38571A"/>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t">
            <a:noAutofit/>
          </a:bodyPr>
          <a:lstStyle/>
          <a:p>
            <a:pPr defTabSz="295726">
              <a:defRPr sz="2304" b="1">
                <a:solidFill>
                  <a:srgbClr val="FFFFFF"/>
                </a:solidFill>
                <a:latin typeface="+mn-lt"/>
                <a:ea typeface="+mn-ea"/>
                <a:cs typeface="+mn-cs"/>
                <a:sym typeface="Helvetica Neue"/>
              </a:defRPr>
            </a:pPr>
            <a:r>
              <a:rPr sz="1600" dirty="0"/>
              <a:t>Stakeholder Analysis</a:t>
            </a:r>
            <a:r>
              <a:rPr lang="en-US" sz="1600" dirty="0"/>
              <a:t> </a:t>
            </a:r>
            <a:endParaRPr lang="en-US" sz="1600">
              <a:cs typeface="Calibri"/>
            </a:endParaRPr>
          </a:p>
          <a:p>
            <a:pPr defTabSz="295726">
              <a:defRPr sz="1727">
                <a:solidFill>
                  <a:srgbClr val="FFFFFF"/>
                </a:solidFill>
              </a:defRPr>
            </a:pPr>
            <a:endParaRPr sz="1600" dirty="0">
              <a:cs typeface="Calibri"/>
            </a:endParaRPr>
          </a:p>
          <a:p>
            <a:pPr defTabSz="295726">
              <a:defRPr sz="1727">
                <a:solidFill>
                  <a:srgbClr val="FFFFFF"/>
                </a:solidFill>
              </a:defRPr>
            </a:pPr>
            <a:r>
              <a:rPr sz="1600" dirty="0"/>
              <a:t>Capacity of College</a:t>
            </a:r>
            <a:r>
              <a:rPr lang="en-US" sz="1600" dirty="0"/>
              <a:t> </a:t>
            </a:r>
            <a:endParaRPr sz="1600" dirty="0">
              <a:cs typeface="Calibri"/>
            </a:endParaRPr>
          </a:p>
          <a:p>
            <a:pPr defTabSz="295726">
              <a:defRPr sz="1727">
                <a:solidFill>
                  <a:srgbClr val="FFFFFF"/>
                </a:solidFill>
              </a:defRPr>
            </a:pPr>
            <a:r>
              <a:rPr sz="1600" dirty="0"/>
              <a:t>Learning Objectives</a:t>
            </a:r>
            <a:r>
              <a:rPr lang="en-US" sz="1600" dirty="0"/>
              <a:t> </a:t>
            </a:r>
            <a:endParaRPr sz="1600" dirty="0">
              <a:cs typeface="Calibri"/>
            </a:endParaRPr>
          </a:p>
          <a:p>
            <a:pPr defTabSz="295726">
              <a:defRPr sz="1727">
                <a:solidFill>
                  <a:srgbClr val="FFFFFF"/>
                </a:solidFill>
              </a:defRPr>
            </a:pPr>
            <a:r>
              <a:rPr sz="1600" dirty="0"/>
              <a:t>Employment of Graduates</a:t>
            </a:r>
            <a:r>
              <a:rPr lang="en-US" sz="1600" dirty="0"/>
              <a:t>  </a:t>
            </a:r>
            <a:endParaRPr sz="1600" dirty="0">
              <a:cs typeface="Calibri"/>
            </a:endParaRPr>
          </a:p>
          <a:p>
            <a:pPr defTabSz="295726">
              <a:defRPr sz="1727">
                <a:solidFill>
                  <a:srgbClr val="FFFFFF"/>
                </a:solidFill>
              </a:defRPr>
            </a:pPr>
            <a:r>
              <a:rPr sz="1600" dirty="0"/>
              <a:t>Work-based Learning informing Instruction</a:t>
            </a:r>
            <a:endParaRPr sz="1600" dirty="0">
              <a:cs typeface="Calibri"/>
            </a:endParaRPr>
          </a:p>
        </p:txBody>
      </p:sp>
      <p:sp>
        <p:nvSpPr>
          <p:cNvPr id="277" name="Faculty"/>
          <p:cNvSpPr/>
          <p:nvPr/>
        </p:nvSpPr>
        <p:spPr>
          <a:xfrm>
            <a:off x="5143265" y="1237976"/>
            <a:ext cx="736703" cy="736703"/>
          </a:xfrm>
          <a:prstGeom prst="ellipse">
            <a:avLst/>
          </a:prstGeom>
          <a:gradFill>
            <a:gsLst>
              <a:gs pos="0">
                <a:srgbClr val="450D59"/>
              </a:gs>
              <a:gs pos="100000">
                <a:schemeClr val="accent6">
                  <a:hueOff val="339517"/>
                  <a:satOff val="18181"/>
                  <a:lumOff val="21292"/>
                </a:schemeClr>
              </a:gs>
            </a:gsLst>
            <a:lin ang="16200000"/>
          </a:gra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lstStyle>
            <a:lvl1pPr>
              <a:defRPr sz="1700">
                <a:solidFill>
                  <a:srgbClr val="FFFFFF"/>
                </a:solidFill>
              </a:defRPr>
            </a:lvl1pPr>
          </a:lstStyle>
          <a:p>
            <a:r>
              <a:rPr sz="896"/>
              <a:t>Faculty </a:t>
            </a:r>
          </a:p>
        </p:txBody>
      </p:sp>
      <p:sp>
        <p:nvSpPr>
          <p:cNvPr id="278" name="Career Coaches"/>
          <p:cNvSpPr/>
          <p:nvPr/>
        </p:nvSpPr>
        <p:spPr>
          <a:xfrm>
            <a:off x="3645132" y="1115838"/>
            <a:ext cx="619907" cy="619907"/>
          </a:xfrm>
          <a:prstGeom prst="ellipse">
            <a:avLst/>
          </a:prstGeom>
          <a:gradFill>
            <a:gsLst>
              <a:gs pos="0">
                <a:srgbClr val="450D59"/>
              </a:gs>
              <a:gs pos="100000">
                <a:schemeClr val="accent6">
                  <a:hueOff val="339517"/>
                  <a:satOff val="18181"/>
                  <a:lumOff val="21292"/>
                </a:schemeClr>
              </a:gs>
            </a:gsLst>
            <a:lin ang="16200000"/>
          </a:gra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lstStyle>
            <a:lvl1pPr>
              <a:defRPr sz="1700">
                <a:solidFill>
                  <a:srgbClr val="FFFFFF"/>
                </a:solidFill>
              </a:defRPr>
            </a:lvl1pPr>
          </a:lstStyle>
          <a:p>
            <a:r>
              <a:rPr sz="896"/>
              <a:t>Career Coaches </a:t>
            </a:r>
          </a:p>
        </p:txBody>
      </p:sp>
      <p:sp>
        <p:nvSpPr>
          <p:cNvPr id="279" name="Voc Rehab"/>
          <p:cNvSpPr/>
          <p:nvPr/>
        </p:nvSpPr>
        <p:spPr>
          <a:xfrm>
            <a:off x="2784153" y="1572327"/>
            <a:ext cx="587436" cy="587436"/>
          </a:xfrm>
          <a:prstGeom prst="ellipse">
            <a:avLst/>
          </a:prstGeom>
          <a:gradFill>
            <a:gsLst>
              <a:gs pos="0">
                <a:srgbClr val="450D59"/>
              </a:gs>
              <a:gs pos="100000">
                <a:schemeClr val="accent6">
                  <a:hueOff val="339517"/>
                  <a:satOff val="18181"/>
                  <a:lumOff val="21292"/>
                </a:schemeClr>
              </a:gs>
            </a:gsLst>
            <a:lin ang="16200000"/>
          </a:gra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lstStyle>
            <a:lvl1pPr>
              <a:defRPr sz="1700">
                <a:solidFill>
                  <a:srgbClr val="FFFFFF"/>
                </a:solidFill>
              </a:defRPr>
            </a:lvl1pPr>
          </a:lstStyle>
          <a:p>
            <a:r>
              <a:rPr sz="896"/>
              <a:t>Voc Rehab </a:t>
            </a:r>
          </a:p>
        </p:txBody>
      </p:sp>
      <p:sp>
        <p:nvSpPr>
          <p:cNvPr id="280" name="Employers"/>
          <p:cNvSpPr/>
          <p:nvPr/>
        </p:nvSpPr>
        <p:spPr>
          <a:xfrm>
            <a:off x="1853264" y="2463802"/>
            <a:ext cx="974575" cy="974574"/>
          </a:xfrm>
          <a:prstGeom prst="ellipse">
            <a:avLst/>
          </a:prstGeom>
          <a:gradFill>
            <a:gsLst>
              <a:gs pos="0">
                <a:srgbClr val="450D59"/>
              </a:gs>
              <a:gs pos="100000">
                <a:schemeClr val="accent6">
                  <a:hueOff val="339517"/>
                  <a:satOff val="18181"/>
                  <a:lumOff val="21292"/>
                </a:schemeClr>
              </a:gs>
            </a:gsLst>
            <a:lin ang="16200000"/>
          </a:gradFill>
          <a:ln w="635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lstStyle>
            <a:lvl1pPr>
              <a:defRPr sz="1700">
                <a:solidFill>
                  <a:srgbClr val="FFFFFF"/>
                </a:solidFill>
              </a:defRPr>
            </a:lvl1pPr>
          </a:lstStyle>
          <a:p>
            <a:r>
              <a:rPr sz="896"/>
              <a:t>Employers  </a:t>
            </a:r>
          </a:p>
        </p:txBody>
      </p:sp>
      <p:sp>
        <p:nvSpPr>
          <p:cNvPr id="281" name="Coachs"/>
          <p:cNvSpPr/>
          <p:nvPr/>
        </p:nvSpPr>
        <p:spPr>
          <a:xfrm>
            <a:off x="2542177" y="3915429"/>
            <a:ext cx="619648" cy="587436"/>
          </a:xfrm>
          <a:prstGeom prst="ellipse">
            <a:avLst/>
          </a:prstGeom>
          <a:gradFill>
            <a:gsLst>
              <a:gs pos="0">
                <a:srgbClr val="450D59"/>
              </a:gs>
              <a:gs pos="100000">
                <a:schemeClr val="accent6">
                  <a:hueOff val="339517"/>
                  <a:satOff val="18181"/>
                  <a:lumOff val="21292"/>
                </a:schemeClr>
              </a:gs>
            </a:gsLst>
            <a:lin ang="16200000"/>
          </a:gra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lstStyle>
            <a:lvl1pPr>
              <a:defRPr sz="1700">
                <a:solidFill>
                  <a:srgbClr val="FFFFFF"/>
                </a:solidFill>
              </a:defRPr>
            </a:lvl1pPr>
          </a:lstStyle>
          <a:p>
            <a:r>
              <a:rPr lang="en-US" sz="850" dirty="0"/>
              <a:t>Coaches </a:t>
            </a:r>
            <a:endParaRPr sz="896"/>
          </a:p>
        </p:txBody>
      </p:sp>
      <p:sp>
        <p:nvSpPr>
          <p:cNvPr id="282" name="HS Teachers"/>
          <p:cNvSpPr/>
          <p:nvPr/>
        </p:nvSpPr>
        <p:spPr>
          <a:xfrm>
            <a:off x="3765860" y="4415331"/>
            <a:ext cx="681746" cy="681746"/>
          </a:xfrm>
          <a:prstGeom prst="ellipse">
            <a:avLst/>
          </a:prstGeom>
          <a:gradFill>
            <a:gsLst>
              <a:gs pos="0">
                <a:srgbClr val="450D59"/>
              </a:gs>
              <a:gs pos="100000">
                <a:schemeClr val="accent6">
                  <a:hueOff val="339517"/>
                  <a:satOff val="18181"/>
                  <a:lumOff val="21292"/>
                </a:schemeClr>
              </a:gs>
            </a:gsLst>
            <a:lin ang="16200000"/>
          </a:gra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lstStyle>
            <a:lvl1pPr>
              <a:defRPr sz="1700">
                <a:solidFill>
                  <a:srgbClr val="FFFFFF"/>
                </a:solidFill>
              </a:defRPr>
            </a:lvl1pPr>
          </a:lstStyle>
          <a:p>
            <a:r>
              <a:rPr sz="896"/>
              <a:t>HS Teachers </a:t>
            </a:r>
          </a:p>
        </p:txBody>
      </p:sp>
      <p:sp>
        <p:nvSpPr>
          <p:cNvPr id="283" name="WIOA Agencies"/>
          <p:cNvSpPr/>
          <p:nvPr/>
        </p:nvSpPr>
        <p:spPr>
          <a:xfrm>
            <a:off x="5169770" y="4143477"/>
            <a:ext cx="683693" cy="683693"/>
          </a:xfrm>
          <a:prstGeom prst="ellipse">
            <a:avLst/>
          </a:prstGeom>
          <a:gradFill>
            <a:gsLst>
              <a:gs pos="0">
                <a:srgbClr val="450D59"/>
              </a:gs>
              <a:gs pos="100000">
                <a:schemeClr val="accent6">
                  <a:hueOff val="339517"/>
                  <a:satOff val="18181"/>
                  <a:lumOff val="21292"/>
                </a:schemeClr>
              </a:gs>
            </a:gsLst>
            <a:lin ang="16200000"/>
          </a:gra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lstStyle>
            <a:lvl1pPr>
              <a:defRPr sz="1700">
                <a:solidFill>
                  <a:srgbClr val="FFFFFF"/>
                </a:solidFill>
              </a:defRPr>
            </a:lvl1pPr>
          </a:lstStyle>
          <a:p>
            <a:r>
              <a:rPr sz="896"/>
              <a:t>WIOA Agencies </a:t>
            </a:r>
          </a:p>
        </p:txBody>
      </p:sp>
      <p:sp>
        <p:nvSpPr>
          <p:cNvPr id="284" name="9-14 Programs of Study / Curriculum Standards">
            <a:hlinkClick r:id="" action="ppaction://hlinkshowjump?jump=nextslide"/>
          </p:cNvPr>
          <p:cNvSpPr/>
          <p:nvPr/>
        </p:nvSpPr>
        <p:spPr>
          <a:xfrm>
            <a:off x="3350551" y="1988242"/>
            <a:ext cx="2086255" cy="2086255"/>
          </a:xfrm>
          <a:prstGeom prst="ellipse">
            <a:avLst/>
          </a:prstGeom>
          <a:gradFill>
            <a:gsLst>
              <a:gs pos="0">
                <a:srgbClr val="0056D6"/>
              </a:gs>
              <a:gs pos="100000">
                <a:schemeClr val="accent5">
                  <a:hueOff val="-200295"/>
                  <a:lumOff val="22393"/>
                </a:schemeClr>
              </a:gs>
            </a:gsLst>
            <a:lin ang="16200000"/>
          </a:gradFill>
          <a:ln>
            <a:solidFill>
              <a:srgbClr val="FD5E48"/>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lstStyle>
            <a:lvl1pPr>
              <a:defRPr>
                <a:solidFill>
                  <a:srgbClr val="FFFFFF"/>
                </a:solidFill>
              </a:defRPr>
            </a:lvl1pPr>
          </a:lstStyle>
          <a:p>
            <a:pPr algn="ctr"/>
            <a:r>
              <a:rPr dirty="0"/>
              <a:t>9-14 Programs of Study / Curriculum Standards</a:t>
            </a:r>
            <a:r>
              <a:rPr lang="en-US" dirty="0"/>
              <a:t> </a:t>
            </a:r>
            <a:endParaRPr lang="en-US" dirty="0">
              <a:cs typeface="Calibri"/>
            </a:endParaRPr>
          </a:p>
        </p:txBody>
      </p:sp>
      <p:sp>
        <p:nvSpPr>
          <p:cNvPr id="285" name="Line"/>
          <p:cNvSpPr/>
          <p:nvPr/>
        </p:nvSpPr>
        <p:spPr>
          <a:xfrm>
            <a:off x="3362660" y="2053090"/>
            <a:ext cx="199437" cy="199437"/>
          </a:xfrm>
          <a:prstGeom prst="line">
            <a:avLst/>
          </a:prstGeom>
          <a:ln w="38100">
            <a:solidFill>
              <a:schemeClr val="accent1"/>
            </a:solidFill>
            <a:headEnd type="triangle"/>
            <a:tailEnd type="triangle"/>
          </a:ln>
        </p:spPr>
        <p:txBody>
          <a:bodyPr lIns="24109" tIns="24109" rIns="24109" bIns="24109"/>
          <a:lstStyle/>
          <a:p>
            <a:endParaRPr sz="949"/>
          </a:p>
        </p:txBody>
      </p:sp>
      <p:sp>
        <p:nvSpPr>
          <p:cNvPr id="286" name="Line"/>
          <p:cNvSpPr/>
          <p:nvPr/>
        </p:nvSpPr>
        <p:spPr>
          <a:xfrm flipH="1" flipV="1">
            <a:off x="4027954" y="1714325"/>
            <a:ext cx="106690" cy="260354"/>
          </a:xfrm>
          <a:prstGeom prst="line">
            <a:avLst/>
          </a:prstGeom>
          <a:ln w="38100">
            <a:solidFill>
              <a:schemeClr val="accent1"/>
            </a:solidFill>
            <a:headEnd type="triangle"/>
            <a:tailEnd type="triangle"/>
          </a:ln>
        </p:spPr>
        <p:txBody>
          <a:bodyPr lIns="24109" tIns="24109" rIns="24109" bIns="24109"/>
          <a:lstStyle/>
          <a:p>
            <a:endParaRPr sz="949"/>
          </a:p>
        </p:txBody>
      </p:sp>
      <p:sp>
        <p:nvSpPr>
          <p:cNvPr id="287" name="Line"/>
          <p:cNvSpPr/>
          <p:nvPr/>
        </p:nvSpPr>
        <p:spPr>
          <a:xfrm flipV="1">
            <a:off x="5069247" y="1989855"/>
            <a:ext cx="183452" cy="183452"/>
          </a:xfrm>
          <a:prstGeom prst="line">
            <a:avLst/>
          </a:prstGeom>
          <a:ln w="38100">
            <a:solidFill>
              <a:schemeClr val="accent1"/>
            </a:solidFill>
            <a:headEnd type="triangle"/>
            <a:tailEnd type="triangle"/>
          </a:ln>
        </p:spPr>
        <p:txBody>
          <a:bodyPr lIns="24109" tIns="24109" rIns="24109" bIns="24109"/>
          <a:lstStyle/>
          <a:p>
            <a:endParaRPr sz="949"/>
          </a:p>
        </p:txBody>
      </p:sp>
      <p:sp>
        <p:nvSpPr>
          <p:cNvPr id="288" name="Line"/>
          <p:cNvSpPr/>
          <p:nvPr/>
        </p:nvSpPr>
        <p:spPr>
          <a:xfrm>
            <a:off x="5027869" y="3890236"/>
            <a:ext cx="266207" cy="266207"/>
          </a:xfrm>
          <a:prstGeom prst="line">
            <a:avLst/>
          </a:prstGeom>
          <a:ln w="38100">
            <a:solidFill>
              <a:schemeClr val="accent1"/>
            </a:solidFill>
            <a:headEnd type="triangle"/>
            <a:tailEnd type="triangle"/>
          </a:ln>
        </p:spPr>
        <p:txBody>
          <a:bodyPr lIns="24109" tIns="24109" rIns="24109" bIns="24109"/>
          <a:lstStyle/>
          <a:p>
            <a:endParaRPr sz="949"/>
          </a:p>
        </p:txBody>
      </p:sp>
      <p:sp>
        <p:nvSpPr>
          <p:cNvPr id="289" name="Line"/>
          <p:cNvSpPr/>
          <p:nvPr/>
        </p:nvSpPr>
        <p:spPr>
          <a:xfrm>
            <a:off x="4142047" y="4092184"/>
            <a:ext cx="1" cy="320959"/>
          </a:xfrm>
          <a:prstGeom prst="line">
            <a:avLst/>
          </a:prstGeom>
          <a:ln w="38100">
            <a:solidFill>
              <a:schemeClr val="accent1"/>
            </a:solidFill>
            <a:headEnd type="triangle"/>
            <a:tailEnd type="triangle"/>
          </a:ln>
        </p:spPr>
        <p:txBody>
          <a:bodyPr lIns="24109" tIns="24109" rIns="24109" bIns="24109"/>
          <a:lstStyle/>
          <a:p>
            <a:endParaRPr sz="949"/>
          </a:p>
        </p:txBody>
      </p:sp>
      <p:sp>
        <p:nvSpPr>
          <p:cNvPr id="290" name="Line"/>
          <p:cNvSpPr/>
          <p:nvPr/>
        </p:nvSpPr>
        <p:spPr>
          <a:xfrm flipH="1">
            <a:off x="2869165" y="2954133"/>
            <a:ext cx="417411" cy="1"/>
          </a:xfrm>
          <a:prstGeom prst="line">
            <a:avLst/>
          </a:prstGeom>
          <a:ln w="63500">
            <a:solidFill>
              <a:schemeClr val="accent1"/>
            </a:solidFill>
            <a:headEnd type="triangle"/>
            <a:tailEnd type="triangle"/>
          </a:ln>
        </p:spPr>
        <p:txBody>
          <a:bodyPr lIns="24109" tIns="24109" rIns="24109" bIns="24109"/>
          <a:lstStyle/>
          <a:p>
            <a:endParaRPr sz="949"/>
          </a:p>
        </p:txBody>
      </p:sp>
      <p:sp>
        <p:nvSpPr>
          <p:cNvPr id="291" name="Line"/>
          <p:cNvSpPr/>
          <p:nvPr/>
        </p:nvSpPr>
        <p:spPr>
          <a:xfrm flipH="1">
            <a:off x="3207860" y="3748504"/>
            <a:ext cx="353197" cy="353197"/>
          </a:xfrm>
          <a:prstGeom prst="line">
            <a:avLst/>
          </a:prstGeom>
          <a:ln w="38100">
            <a:solidFill>
              <a:schemeClr val="accent1"/>
            </a:solidFill>
            <a:headEnd type="triangle"/>
            <a:tailEnd type="triangle"/>
          </a:ln>
        </p:spPr>
        <p:txBody>
          <a:bodyPr lIns="24109" tIns="24109" rIns="24109" bIns="24109"/>
          <a:lstStyle/>
          <a:p>
            <a:endParaRPr sz="949"/>
          </a:p>
        </p:txBody>
      </p:sp>
      <p:sp>
        <p:nvSpPr>
          <p:cNvPr id="292" name="Synergy…"/>
          <p:cNvSpPr/>
          <p:nvPr/>
        </p:nvSpPr>
        <p:spPr>
          <a:xfrm>
            <a:off x="6485167" y="4025346"/>
            <a:ext cx="1082811" cy="1029815"/>
          </a:xfrm>
          <a:prstGeom prst="pentagon">
            <a:avLst/>
          </a:prstGeom>
          <a:solidFill>
            <a:srgbClr val="FFFFFF"/>
          </a:solidFill>
          <a:ln w="25400">
            <a:solidFill>
              <a:schemeClr val="accent1"/>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lstStyle/>
          <a:p>
            <a:r>
              <a:rPr sz="949"/>
              <a:t>Synergy</a:t>
            </a:r>
          </a:p>
          <a:p>
            <a:r>
              <a:rPr sz="949"/>
              <a:t>Energy</a:t>
            </a:r>
          </a:p>
          <a:p>
            <a:r>
              <a:rPr sz="949"/>
              <a:t>Results</a:t>
            </a:r>
          </a:p>
        </p:txBody>
      </p:sp>
      <p:sp>
        <p:nvSpPr>
          <p:cNvPr id="2" name="TextBox 1">
            <a:extLst>
              <a:ext uri="{FF2B5EF4-FFF2-40B4-BE49-F238E27FC236}">
                <a16:creationId xmlns:a16="http://schemas.microsoft.com/office/drawing/2014/main" id="{7AFB7120-38B5-4133-81AB-AFD449030587}"/>
              </a:ext>
            </a:extLst>
          </p:cNvPr>
          <p:cNvSpPr txBox="1"/>
          <p:nvPr/>
        </p:nvSpPr>
        <p:spPr>
          <a:xfrm>
            <a:off x="130249" y="2389667"/>
            <a:ext cx="142742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cs typeface="Calibri"/>
            </a:endParaRPr>
          </a:p>
        </p:txBody>
      </p:sp>
      <p:sp>
        <p:nvSpPr>
          <p:cNvPr id="26" name="How are our students progressing in CTE Programs / Pathways">
            <a:extLst>
              <a:ext uri="{FF2B5EF4-FFF2-40B4-BE49-F238E27FC236}">
                <a16:creationId xmlns:a16="http://schemas.microsoft.com/office/drawing/2014/main" id="{5FF93F09-C139-413B-B199-2CB38A9C9CF6}"/>
              </a:ext>
            </a:extLst>
          </p:cNvPr>
          <p:cNvSpPr txBox="1"/>
          <p:nvPr/>
        </p:nvSpPr>
        <p:spPr>
          <a:xfrm>
            <a:off x="1724545" y="219850"/>
            <a:ext cx="5728677" cy="8273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6789" tIns="26789" rIns="26789" bIns="26789">
            <a:noAutofit/>
          </a:bodyPr>
          <a:lstStyle>
            <a:lvl1pPr defTabSz="362204">
              <a:defRPr sz="2200" b="1" i="1" u="sng">
                <a:latin typeface="+mn-lt"/>
                <a:ea typeface="+mn-ea"/>
                <a:cs typeface="+mn-cs"/>
                <a:sym typeface="Helvetica Neue"/>
              </a:defRPr>
            </a:lvl1pPr>
          </a:lstStyle>
          <a:p>
            <a:r>
              <a:rPr lang="en-US" sz="2800" i="0" u="none" dirty="0"/>
              <a:t>Size, Scope, and Quality</a:t>
            </a:r>
            <a:endParaRPr sz="2800" i="0" u="none"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Stakeholder Analysis State /Local Need for Program…"/>
          <p:cNvSpPr/>
          <p:nvPr/>
        </p:nvSpPr>
        <p:spPr>
          <a:xfrm>
            <a:off x="5645275" y="2335483"/>
            <a:ext cx="2141698" cy="1187724"/>
          </a:xfrm>
          <a:prstGeom prst="rect">
            <a:avLst/>
          </a:prstGeom>
          <a:solidFill>
            <a:srgbClr val="263E0F"/>
          </a:solidFill>
          <a:ln w="25400">
            <a:solidFill>
              <a:srgbClr val="371A94"/>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lstStyle/>
          <a:p>
            <a:pPr>
              <a:defRPr>
                <a:solidFill>
                  <a:srgbClr val="FFFFFF"/>
                </a:solidFill>
              </a:defRPr>
            </a:pPr>
            <a:r>
              <a:rPr sz="1371"/>
              <a:t>Stakeholder Analysis </a:t>
            </a:r>
            <a:r>
              <a:rPr sz="949"/>
              <a:t>State /Local Need for Program</a:t>
            </a:r>
          </a:p>
          <a:p>
            <a:pPr>
              <a:defRPr>
                <a:solidFill>
                  <a:srgbClr val="FFFFFF"/>
                </a:solidFill>
              </a:defRPr>
            </a:pPr>
            <a:r>
              <a:rPr sz="949"/>
              <a:t>Engaged Employers </a:t>
            </a:r>
          </a:p>
          <a:p>
            <a:pPr>
              <a:defRPr sz="1800">
                <a:solidFill>
                  <a:srgbClr val="FFFFFF"/>
                </a:solidFill>
              </a:defRPr>
            </a:pPr>
            <a:r>
              <a:rPr sz="949"/>
              <a:t>Skilled for the Workforce</a:t>
            </a:r>
          </a:p>
        </p:txBody>
      </p:sp>
      <p:sp>
        <p:nvSpPr>
          <p:cNvPr id="306" name="How are our students progressing in CTE Programs / Pathways"/>
          <p:cNvSpPr txBox="1"/>
          <p:nvPr/>
        </p:nvSpPr>
        <p:spPr>
          <a:xfrm>
            <a:off x="244677" y="1481608"/>
            <a:ext cx="2145246" cy="8717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oAutofit/>
          </a:bodyPr>
          <a:lstStyle>
            <a:lvl1pPr defTabSz="362204">
              <a:defRPr sz="2200" b="1" i="1" u="sng">
                <a:latin typeface="+mn-lt"/>
                <a:ea typeface="+mn-ea"/>
                <a:cs typeface="+mn-cs"/>
                <a:sym typeface="Helvetica Neue"/>
              </a:defRPr>
            </a:lvl1pPr>
          </a:lstStyle>
          <a:p>
            <a:r>
              <a:rPr sz="1800" dirty="0"/>
              <a:t>How is the career cluster aligned to Labor Market Needs</a:t>
            </a:r>
            <a:r>
              <a:rPr lang="en-US" sz="1800" dirty="0"/>
              <a:t>?</a:t>
            </a:r>
            <a:r>
              <a:rPr sz="1800" dirty="0"/>
              <a:t> </a:t>
            </a:r>
          </a:p>
        </p:txBody>
      </p:sp>
      <p:sp>
        <p:nvSpPr>
          <p:cNvPr id="307" name="Faculty"/>
          <p:cNvSpPr/>
          <p:nvPr/>
        </p:nvSpPr>
        <p:spPr>
          <a:xfrm>
            <a:off x="5014813" y="1177866"/>
            <a:ext cx="736703" cy="736703"/>
          </a:xfrm>
          <a:prstGeom prst="ellipse">
            <a:avLst/>
          </a:prstGeom>
          <a:gradFill>
            <a:gsLst>
              <a:gs pos="0">
                <a:srgbClr val="450D59"/>
              </a:gs>
              <a:gs pos="100000">
                <a:schemeClr val="accent6">
                  <a:hueOff val="339517"/>
                  <a:satOff val="18181"/>
                  <a:lumOff val="21292"/>
                </a:schemeClr>
              </a:gs>
            </a:gsLst>
            <a:lin ang="16200000"/>
          </a:gra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lstStyle>
            <a:lvl1pPr>
              <a:defRPr sz="1700">
                <a:solidFill>
                  <a:srgbClr val="FFFFFF"/>
                </a:solidFill>
              </a:defRPr>
            </a:lvl1pPr>
          </a:lstStyle>
          <a:p>
            <a:r>
              <a:rPr sz="896" dirty="0"/>
              <a:t>Faculty </a:t>
            </a:r>
          </a:p>
        </p:txBody>
      </p:sp>
      <p:sp>
        <p:nvSpPr>
          <p:cNvPr id="308" name="Career Coaches"/>
          <p:cNvSpPr/>
          <p:nvPr/>
        </p:nvSpPr>
        <p:spPr>
          <a:xfrm>
            <a:off x="3558185" y="1106651"/>
            <a:ext cx="651505" cy="614205"/>
          </a:xfrm>
          <a:prstGeom prst="ellipse">
            <a:avLst/>
          </a:prstGeom>
          <a:gradFill>
            <a:gsLst>
              <a:gs pos="0">
                <a:srgbClr val="450D59"/>
              </a:gs>
              <a:gs pos="100000">
                <a:schemeClr val="accent6">
                  <a:hueOff val="339517"/>
                  <a:satOff val="18181"/>
                  <a:lumOff val="21292"/>
                </a:schemeClr>
              </a:gs>
            </a:gsLst>
            <a:lin ang="16200000"/>
          </a:gra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lstStyle>
            <a:lvl1pPr>
              <a:defRPr sz="1700">
                <a:solidFill>
                  <a:srgbClr val="FFFFFF"/>
                </a:solidFill>
              </a:defRPr>
            </a:lvl1pPr>
          </a:lstStyle>
          <a:p>
            <a:r>
              <a:rPr sz="896" dirty="0"/>
              <a:t>Career Coaches </a:t>
            </a:r>
          </a:p>
        </p:txBody>
      </p:sp>
      <p:sp>
        <p:nvSpPr>
          <p:cNvPr id="309" name="Voc Rehab"/>
          <p:cNvSpPr/>
          <p:nvPr/>
        </p:nvSpPr>
        <p:spPr>
          <a:xfrm>
            <a:off x="2624807" y="1441824"/>
            <a:ext cx="587436" cy="587436"/>
          </a:xfrm>
          <a:prstGeom prst="ellipse">
            <a:avLst/>
          </a:prstGeom>
          <a:gradFill>
            <a:gsLst>
              <a:gs pos="0">
                <a:srgbClr val="450D59"/>
              </a:gs>
              <a:gs pos="100000">
                <a:schemeClr val="accent6">
                  <a:hueOff val="339517"/>
                  <a:satOff val="18181"/>
                  <a:lumOff val="21292"/>
                </a:schemeClr>
              </a:gs>
            </a:gsLst>
            <a:lin ang="16200000"/>
          </a:gra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lstStyle>
            <a:lvl1pPr>
              <a:defRPr sz="1700">
                <a:solidFill>
                  <a:srgbClr val="FFFFFF"/>
                </a:solidFill>
              </a:defRPr>
            </a:lvl1pPr>
          </a:lstStyle>
          <a:p>
            <a:r>
              <a:rPr sz="896"/>
              <a:t>Voc Rehab </a:t>
            </a:r>
          </a:p>
        </p:txBody>
      </p:sp>
      <p:sp>
        <p:nvSpPr>
          <p:cNvPr id="310" name="Employers"/>
          <p:cNvSpPr/>
          <p:nvPr/>
        </p:nvSpPr>
        <p:spPr>
          <a:xfrm>
            <a:off x="1957880" y="2411036"/>
            <a:ext cx="762639" cy="748958"/>
          </a:xfrm>
          <a:prstGeom prst="ellipse">
            <a:avLst/>
          </a:prstGeom>
          <a:gradFill>
            <a:gsLst>
              <a:gs pos="0">
                <a:srgbClr val="450D59"/>
              </a:gs>
              <a:gs pos="100000">
                <a:schemeClr val="accent6">
                  <a:hueOff val="339517"/>
                  <a:satOff val="18181"/>
                  <a:lumOff val="21292"/>
                </a:schemeClr>
              </a:gs>
            </a:gsLst>
            <a:lin ang="16200000"/>
          </a:gra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lstStyle>
            <a:lvl1pPr>
              <a:defRPr sz="1700">
                <a:solidFill>
                  <a:srgbClr val="FFFFFF"/>
                </a:solidFill>
              </a:defRPr>
            </a:lvl1pPr>
          </a:lstStyle>
          <a:p>
            <a:r>
              <a:rPr sz="896" dirty="0"/>
              <a:t>Employers  </a:t>
            </a:r>
          </a:p>
        </p:txBody>
      </p:sp>
      <p:sp>
        <p:nvSpPr>
          <p:cNvPr id="311" name="Parents /Students"/>
          <p:cNvSpPr/>
          <p:nvPr/>
        </p:nvSpPr>
        <p:spPr>
          <a:xfrm>
            <a:off x="2449492" y="3733951"/>
            <a:ext cx="723205" cy="723206"/>
          </a:xfrm>
          <a:prstGeom prst="ellipse">
            <a:avLst/>
          </a:prstGeom>
          <a:gradFill>
            <a:gsLst>
              <a:gs pos="0">
                <a:srgbClr val="450D59"/>
              </a:gs>
              <a:gs pos="100000">
                <a:schemeClr val="accent6">
                  <a:hueOff val="339517"/>
                  <a:satOff val="18181"/>
                  <a:lumOff val="21292"/>
                </a:schemeClr>
              </a:gs>
            </a:gsLst>
            <a:lin ang="16200000"/>
          </a:gra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lstStyle>
            <a:lvl1pPr>
              <a:defRPr sz="1700">
                <a:solidFill>
                  <a:srgbClr val="FFFFFF"/>
                </a:solidFill>
              </a:defRPr>
            </a:lvl1pPr>
          </a:lstStyle>
          <a:p>
            <a:r>
              <a:rPr sz="896"/>
              <a:t>Parents /Students </a:t>
            </a:r>
          </a:p>
        </p:txBody>
      </p:sp>
      <p:sp>
        <p:nvSpPr>
          <p:cNvPr id="312" name="HS Teachers"/>
          <p:cNvSpPr/>
          <p:nvPr/>
        </p:nvSpPr>
        <p:spPr>
          <a:xfrm>
            <a:off x="3464052" y="4316062"/>
            <a:ext cx="745638" cy="723206"/>
          </a:xfrm>
          <a:prstGeom prst="ellipse">
            <a:avLst/>
          </a:prstGeom>
          <a:gradFill>
            <a:gsLst>
              <a:gs pos="0">
                <a:srgbClr val="450D59"/>
              </a:gs>
              <a:gs pos="100000">
                <a:schemeClr val="accent6">
                  <a:hueOff val="339517"/>
                  <a:satOff val="18181"/>
                  <a:lumOff val="21292"/>
                </a:schemeClr>
              </a:gs>
            </a:gsLst>
            <a:lin ang="16200000"/>
          </a:gra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lstStyle>
            <a:lvl1pPr>
              <a:defRPr sz="1700">
                <a:solidFill>
                  <a:srgbClr val="FFFFFF"/>
                </a:solidFill>
              </a:defRPr>
            </a:lvl1pPr>
          </a:lstStyle>
          <a:p>
            <a:r>
              <a:rPr sz="896" dirty="0"/>
              <a:t>HS Teachers </a:t>
            </a:r>
          </a:p>
        </p:txBody>
      </p:sp>
      <p:sp>
        <p:nvSpPr>
          <p:cNvPr id="313" name="Workforce Boards"/>
          <p:cNvSpPr/>
          <p:nvPr/>
        </p:nvSpPr>
        <p:spPr>
          <a:xfrm>
            <a:off x="4998647" y="3970909"/>
            <a:ext cx="938027" cy="938028"/>
          </a:xfrm>
          <a:prstGeom prst="ellipse">
            <a:avLst/>
          </a:prstGeom>
          <a:gradFill>
            <a:gsLst>
              <a:gs pos="0">
                <a:srgbClr val="450D59"/>
              </a:gs>
              <a:gs pos="100000">
                <a:schemeClr val="accent6">
                  <a:hueOff val="339517"/>
                  <a:satOff val="18181"/>
                  <a:lumOff val="21292"/>
                </a:schemeClr>
              </a:gs>
            </a:gsLst>
            <a:lin ang="16200000"/>
          </a:gra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lstStyle>
            <a:lvl1pPr>
              <a:defRPr sz="1700">
                <a:solidFill>
                  <a:srgbClr val="FFFFFF"/>
                </a:solidFill>
              </a:defRPr>
            </a:lvl1pPr>
          </a:lstStyle>
          <a:p>
            <a:r>
              <a:rPr sz="896"/>
              <a:t>Workforce Boards </a:t>
            </a:r>
          </a:p>
        </p:txBody>
      </p:sp>
      <p:sp>
        <p:nvSpPr>
          <p:cNvPr id="317" name="9-14 Programs of Study"/>
          <p:cNvSpPr/>
          <p:nvPr/>
        </p:nvSpPr>
        <p:spPr>
          <a:xfrm>
            <a:off x="3301777" y="2034122"/>
            <a:ext cx="1917947" cy="1917947"/>
          </a:xfrm>
          <a:prstGeom prst="ellipse">
            <a:avLst/>
          </a:prstGeom>
          <a:gradFill>
            <a:gsLst>
              <a:gs pos="0">
                <a:srgbClr val="0056D6"/>
              </a:gs>
              <a:gs pos="100000">
                <a:schemeClr val="accent5">
                  <a:hueOff val="-200295"/>
                  <a:lumOff val="22393"/>
                </a:schemeClr>
              </a:gs>
            </a:gsLst>
            <a:lin ang="16200000"/>
          </a:gradFill>
          <a:ln>
            <a:solidFill>
              <a:srgbClr val="FD5E48"/>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lstStyle>
            <a:lvl1pPr>
              <a:defRPr>
                <a:solidFill>
                  <a:srgbClr val="FFFFFF"/>
                </a:solidFill>
              </a:defRPr>
            </a:lvl1pPr>
          </a:lstStyle>
          <a:p>
            <a:r>
              <a:rPr sz="949"/>
              <a:t>9-14 Programs of Study </a:t>
            </a:r>
          </a:p>
        </p:txBody>
      </p:sp>
      <p:sp>
        <p:nvSpPr>
          <p:cNvPr id="318" name="Line"/>
          <p:cNvSpPr/>
          <p:nvPr/>
        </p:nvSpPr>
        <p:spPr>
          <a:xfrm flipH="1" flipV="1">
            <a:off x="4027954" y="1714325"/>
            <a:ext cx="106690" cy="260354"/>
          </a:xfrm>
          <a:prstGeom prst="line">
            <a:avLst/>
          </a:prstGeom>
          <a:ln w="38100">
            <a:solidFill>
              <a:schemeClr val="accent1"/>
            </a:solidFill>
            <a:headEnd type="triangle"/>
            <a:tailEnd type="triangle"/>
          </a:ln>
        </p:spPr>
        <p:txBody>
          <a:bodyPr lIns="24109" tIns="24109" rIns="24109" bIns="24109"/>
          <a:lstStyle/>
          <a:p>
            <a:endParaRPr sz="949"/>
          </a:p>
        </p:txBody>
      </p:sp>
      <p:sp>
        <p:nvSpPr>
          <p:cNvPr id="319" name="Line"/>
          <p:cNvSpPr/>
          <p:nvPr/>
        </p:nvSpPr>
        <p:spPr>
          <a:xfrm>
            <a:off x="2801434" y="2858814"/>
            <a:ext cx="416915" cy="1"/>
          </a:xfrm>
          <a:prstGeom prst="line">
            <a:avLst/>
          </a:prstGeom>
          <a:ln w="63500">
            <a:solidFill>
              <a:schemeClr val="accent1"/>
            </a:solidFill>
            <a:headEnd type="triangle"/>
            <a:tailEnd type="triangle"/>
          </a:ln>
        </p:spPr>
        <p:txBody>
          <a:bodyPr lIns="24109" tIns="24109" rIns="24109" bIns="24109"/>
          <a:lstStyle/>
          <a:p>
            <a:endParaRPr sz="949"/>
          </a:p>
        </p:txBody>
      </p:sp>
      <p:sp>
        <p:nvSpPr>
          <p:cNvPr id="320" name="Line"/>
          <p:cNvSpPr/>
          <p:nvPr/>
        </p:nvSpPr>
        <p:spPr>
          <a:xfrm flipV="1">
            <a:off x="3169753" y="3580709"/>
            <a:ext cx="333486" cy="333486"/>
          </a:xfrm>
          <a:prstGeom prst="line">
            <a:avLst/>
          </a:prstGeom>
          <a:ln w="38100">
            <a:solidFill>
              <a:schemeClr val="accent1"/>
            </a:solidFill>
            <a:headEnd type="triangle"/>
            <a:tailEnd type="triangle"/>
          </a:ln>
        </p:spPr>
        <p:txBody>
          <a:bodyPr lIns="24109" tIns="24109" rIns="24109" bIns="24109"/>
          <a:lstStyle/>
          <a:p>
            <a:endParaRPr sz="949"/>
          </a:p>
        </p:txBody>
      </p:sp>
      <p:sp>
        <p:nvSpPr>
          <p:cNvPr id="321" name="Line"/>
          <p:cNvSpPr/>
          <p:nvPr/>
        </p:nvSpPr>
        <p:spPr>
          <a:xfrm flipV="1">
            <a:off x="3919244" y="3953952"/>
            <a:ext cx="100269" cy="390635"/>
          </a:xfrm>
          <a:prstGeom prst="line">
            <a:avLst/>
          </a:prstGeom>
          <a:ln w="38100">
            <a:solidFill>
              <a:schemeClr val="accent1"/>
            </a:solidFill>
            <a:headEnd type="triangle"/>
            <a:tailEnd type="triangle"/>
          </a:ln>
        </p:spPr>
        <p:txBody>
          <a:bodyPr lIns="24109" tIns="24109" rIns="24109" bIns="24109"/>
          <a:lstStyle/>
          <a:p>
            <a:endParaRPr sz="949"/>
          </a:p>
        </p:txBody>
      </p:sp>
      <p:sp>
        <p:nvSpPr>
          <p:cNvPr id="322" name="Line"/>
          <p:cNvSpPr/>
          <p:nvPr/>
        </p:nvSpPr>
        <p:spPr>
          <a:xfrm flipH="1" flipV="1">
            <a:off x="3162021" y="1959276"/>
            <a:ext cx="354566" cy="354565"/>
          </a:xfrm>
          <a:prstGeom prst="line">
            <a:avLst/>
          </a:prstGeom>
          <a:ln w="38100">
            <a:solidFill>
              <a:schemeClr val="accent1"/>
            </a:solidFill>
            <a:headEnd type="triangle"/>
            <a:tailEnd type="triangle"/>
          </a:ln>
        </p:spPr>
        <p:txBody>
          <a:bodyPr lIns="24109" tIns="24109" rIns="24109" bIns="24109"/>
          <a:lstStyle/>
          <a:p>
            <a:endParaRPr sz="949"/>
          </a:p>
        </p:txBody>
      </p:sp>
      <p:sp>
        <p:nvSpPr>
          <p:cNvPr id="323" name="Line"/>
          <p:cNvSpPr/>
          <p:nvPr/>
        </p:nvSpPr>
        <p:spPr>
          <a:xfrm>
            <a:off x="4900786" y="3785300"/>
            <a:ext cx="245257" cy="245257"/>
          </a:xfrm>
          <a:prstGeom prst="line">
            <a:avLst/>
          </a:prstGeom>
          <a:ln w="38100">
            <a:solidFill>
              <a:schemeClr val="accent1"/>
            </a:solidFill>
            <a:headEnd type="triangle"/>
            <a:tailEnd type="triangle"/>
          </a:ln>
        </p:spPr>
        <p:txBody>
          <a:bodyPr lIns="24109" tIns="24109" rIns="24109" bIns="24109"/>
          <a:lstStyle/>
          <a:p>
            <a:endParaRPr sz="949"/>
          </a:p>
        </p:txBody>
      </p:sp>
      <p:sp>
        <p:nvSpPr>
          <p:cNvPr id="324" name="Line"/>
          <p:cNvSpPr/>
          <p:nvPr/>
        </p:nvSpPr>
        <p:spPr>
          <a:xfrm flipV="1">
            <a:off x="4874620" y="1824691"/>
            <a:ext cx="297589" cy="297589"/>
          </a:xfrm>
          <a:prstGeom prst="line">
            <a:avLst/>
          </a:prstGeom>
          <a:ln w="38100">
            <a:solidFill>
              <a:schemeClr val="accent1"/>
            </a:solidFill>
            <a:headEnd type="triangle"/>
            <a:tailEnd type="triangle"/>
          </a:ln>
        </p:spPr>
        <p:txBody>
          <a:bodyPr lIns="24109" tIns="24109" rIns="24109" bIns="24109"/>
          <a:lstStyle/>
          <a:p>
            <a:endParaRPr sz="949"/>
          </a:p>
        </p:txBody>
      </p:sp>
      <p:sp>
        <p:nvSpPr>
          <p:cNvPr id="325" name="Synergy…"/>
          <p:cNvSpPr/>
          <p:nvPr/>
        </p:nvSpPr>
        <p:spPr>
          <a:xfrm>
            <a:off x="6441995" y="3747819"/>
            <a:ext cx="1082812" cy="1029815"/>
          </a:xfrm>
          <a:prstGeom prst="pentagon">
            <a:avLst/>
          </a:prstGeom>
          <a:solidFill>
            <a:srgbClr val="FFFFFF"/>
          </a:solidFill>
          <a:ln w="25400">
            <a:solidFill>
              <a:schemeClr val="accent1"/>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lstStyle/>
          <a:p>
            <a:pPr>
              <a:defRPr sz="1800">
                <a:latin typeface="Chalkduster"/>
                <a:ea typeface="Chalkduster"/>
                <a:cs typeface="Chalkduster"/>
                <a:sym typeface="Chalkduster"/>
              </a:defRPr>
            </a:pPr>
            <a:r>
              <a:rPr sz="949"/>
              <a:t>Synergy</a:t>
            </a:r>
          </a:p>
          <a:p>
            <a:pPr>
              <a:defRPr sz="1800">
                <a:latin typeface="Chalkduster"/>
                <a:ea typeface="Chalkduster"/>
                <a:cs typeface="Chalkduster"/>
                <a:sym typeface="Chalkduster"/>
              </a:defRPr>
            </a:pPr>
            <a:r>
              <a:rPr sz="949"/>
              <a:t>Energy</a:t>
            </a:r>
          </a:p>
          <a:p>
            <a:pPr>
              <a:defRPr sz="1800">
                <a:latin typeface="Chalkduster"/>
                <a:ea typeface="Chalkduster"/>
                <a:cs typeface="Chalkduster"/>
                <a:sym typeface="Chalkduster"/>
              </a:defRPr>
            </a:pPr>
            <a:r>
              <a:rPr sz="949"/>
              <a:t>Results</a:t>
            </a:r>
          </a:p>
        </p:txBody>
      </p:sp>
      <p:sp>
        <p:nvSpPr>
          <p:cNvPr id="23" name="How are our students progressing in CTE Programs / Pathways">
            <a:extLst>
              <a:ext uri="{FF2B5EF4-FFF2-40B4-BE49-F238E27FC236}">
                <a16:creationId xmlns:a16="http://schemas.microsoft.com/office/drawing/2014/main" id="{90611D76-319F-4E2A-AED0-6A82600ED987}"/>
              </a:ext>
            </a:extLst>
          </p:cNvPr>
          <p:cNvSpPr txBox="1"/>
          <p:nvPr/>
        </p:nvSpPr>
        <p:spPr>
          <a:xfrm>
            <a:off x="1724545" y="219850"/>
            <a:ext cx="5728677" cy="8273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6789" tIns="26789" rIns="26789" bIns="26789">
            <a:noAutofit/>
          </a:bodyPr>
          <a:lstStyle>
            <a:lvl1pPr defTabSz="362204">
              <a:defRPr sz="2200" b="1" i="1" u="sng">
                <a:latin typeface="+mn-lt"/>
                <a:ea typeface="+mn-ea"/>
                <a:cs typeface="+mn-cs"/>
                <a:sym typeface="Helvetica Neue"/>
              </a:defRPr>
            </a:lvl1pPr>
          </a:lstStyle>
          <a:p>
            <a:r>
              <a:rPr lang="en-US" sz="2800" i="0" u="none" dirty="0"/>
              <a:t>Align to State, Regional, and Local Labor Market Needs</a:t>
            </a:r>
            <a:endParaRPr sz="2800" i="0" u="none"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How are our students progressing in CTE Programs / Pathways"/>
          <p:cNvSpPr txBox="1"/>
          <p:nvPr/>
        </p:nvSpPr>
        <p:spPr>
          <a:xfrm>
            <a:off x="200085" y="1539254"/>
            <a:ext cx="1724267" cy="14594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6789" tIns="26789" rIns="26789" bIns="26789">
            <a:noAutofit/>
          </a:bodyPr>
          <a:lstStyle>
            <a:lvl1pPr defTabSz="354959">
              <a:defRPr sz="2156" b="1" i="1" u="sng">
                <a:latin typeface="+mn-lt"/>
                <a:ea typeface="+mn-ea"/>
                <a:cs typeface="+mn-cs"/>
                <a:sym typeface="Helvetica Neue"/>
              </a:defRPr>
            </a:lvl1pPr>
          </a:lstStyle>
          <a:p>
            <a:r>
              <a:rPr sz="1800" dirty="0"/>
              <a:t>How are faculty teaching in identified programs of study supported? </a:t>
            </a:r>
          </a:p>
        </p:txBody>
      </p:sp>
      <p:sp>
        <p:nvSpPr>
          <p:cNvPr id="356" name="Career Coaches"/>
          <p:cNvSpPr/>
          <p:nvPr/>
        </p:nvSpPr>
        <p:spPr>
          <a:xfrm>
            <a:off x="3558185" y="1133420"/>
            <a:ext cx="660131" cy="587436"/>
          </a:xfrm>
          <a:prstGeom prst="ellipse">
            <a:avLst/>
          </a:prstGeom>
          <a:gradFill>
            <a:gsLst>
              <a:gs pos="0">
                <a:srgbClr val="450D59"/>
              </a:gs>
              <a:gs pos="100000">
                <a:schemeClr val="accent6">
                  <a:hueOff val="339517"/>
                  <a:satOff val="18181"/>
                  <a:lumOff val="21292"/>
                </a:schemeClr>
              </a:gs>
            </a:gsLst>
            <a:lin ang="16200000"/>
          </a:gra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6789" tIns="26789" rIns="26789" bIns="26789" anchor="ctr"/>
          <a:lstStyle>
            <a:lvl1pPr>
              <a:defRPr sz="1700">
                <a:solidFill>
                  <a:srgbClr val="FFFFFF"/>
                </a:solidFill>
              </a:defRPr>
            </a:lvl1pPr>
          </a:lstStyle>
          <a:p>
            <a:r>
              <a:rPr sz="896" dirty="0"/>
              <a:t>Career Coaches </a:t>
            </a:r>
          </a:p>
        </p:txBody>
      </p:sp>
      <p:sp>
        <p:nvSpPr>
          <p:cNvPr id="357" name="Voc Rehab"/>
          <p:cNvSpPr/>
          <p:nvPr/>
        </p:nvSpPr>
        <p:spPr>
          <a:xfrm>
            <a:off x="2624807" y="1441824"/>
            <a:ext cx="587436" cy="587436"/>
          </a:xfrm>
          <a:prstGeom prst="ellipse">
            <a:avLst/>
          </a:prstGeom>
          <a:gradFill>
            <a:gsLst>
              <a:gs pos="0">
                <a:srgbClr val="450D59"/>
              </a:gs>
              <a:gs pos="100000">
                <a:schemeClr val="accent6">
                  <a:hueOff val="339517"/>
                  <a:satOff val="18181"/>
                  <a:lumOff val="21292"/>
                </a:schemeClr>
              </a:gs>
            </a:gsLst>
            <a:lin ang="16200000"/>
          </a:gra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6789" tIns="26789" rIns="26789" bIns="26789" anchor="ctr"/>
          <a:lstStyle>
            <a:lvl1pPr>
              <a:defRPr sz="1700">
                <a:solidFill>
                  <a:srgbClr val="FFFFFF"/>
                </a:solidFill>
              </a:defRPr>
            </a:lvl1pPr>
          </a:lstStyle>
          <a:p>
            <a:r>
              <a:rPr sz="896"/>
              <a:t>Voc Rehab </a:t>
            </a:r>
          </a:p>
        </p:txBody>
      </p:sp>
      <p:sp>
        <p:nvSpPr>
          <p:cNvPr id="358" name="Employers"/>
          <p:cNvSpPr/>
          <p:nvPr/>
        </p:nvSpPr>
        <p:spPr>
          <a:xfrm>
            <a:off x="1897812" y="2409176"/>
            <a:ext cx="822708" cy="827358"/>
          </a:xfrm>
          <a:prstGeom prst="ellipse">
            <a:avLst/>
          </a:prstGeom>
          <a:gradFill>
            <a:gsLst>
              <a:gs pos="0">
                <a:srgbClr val="450D59"/>
              </a:gs>
              <a:gs pos="100000">
                <a:schemeClr val="accent6">
                  <a:hueOff val="339517"/>
                  <a:satOff val="18181"/>
                  <a:lumOff val="21292"/>
                </a:schemeClr>
              </a:gs>
            </a:gsLst>
            <a:lin ang="16200000"/>
          </a:gra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6789" tIns="26789" rIns="26789" bIns="26789" anchor="ctr"/>
          <a:lstStyle>
            <a:lvl1pPr>
              <a:defRPr sz="1700">
                <a:solidFill>
                  <a:srgbClr val="FFFFFF"/>
                </a:solidFill>
              </a:defRPr>
            </a:lvl1pPr>
          </a:lstStyle>
          <a:p>
            <a:r>
              <a:rPr sz="896" dirty="0"/>
              <a:t>Employers  </a:t>
            </a:r>
          </a:p>
        </p:txBody>
      </p:sp>
      <p:sp>
        <p:nvSpPr>
          <p:cNvPr id="359" name="Parents /Students"/>
          <p:cNvSpPr/>
          <p:nvPr/>
        </p:nvSpPr>
        <p:spPr>
          <a:xfrm>
            <a:off x="2449492" y="3733951"/>
            <a:ext cx="723205" cy="723206"/>
          </a:xfrm>
          <a:prstGeom prst="ellipse">
            <a:avLst/>
          </a:prstGeom>
          <a:gradFill>
            <a:gsLst>
              <a:gs pos="0">
                <a:srgbClr val="450D59"/>
              </a:gs>
              <a:gs pos="100000">
                <a:schemeClr val="accent6">
                  <a:hueOff val="339517"/>
                  <a:satOff val="18181"/>
                  <a:lumOff val="21292"/>
                </a:schemeClr>
              </a:gs>
            </a:gsLst>
            <a:lin ang="16200000"/>
          </a:gra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6789" tIns="26789" rIns="26789" bIns="26789" anchor="ctr"/>
          <a:lstStyle>
            <a:lvl1pPr>
              <a:defRPr sz="1700">
                <a:solidFill>
                  <a:srgbClr val="FFFFFF"/>
                </a:solidFill>
              </a:defRPr>
            </a:lvl1pPr>
          </a:lstStyle>
          <a:p>
            <a:r>
              <a:rPr sz="896"/>
              <a:t>Parents /Students </a:t>
            </a:r>
          </a:p>
        </p:txBody>
      </p:sp>
      <p:sp>
        <p:nvSpPr>
          <p:cNvPr id="360" name="HS Teachers"/>
          <p:cNvSpPr/>
          <p:nvPr/>
        </p:nvSpPr>
        <p:spPr>
          <a:xfrm>
            <a:off x="3549996" y="4359234"/>
            <a:ext cx="668320" cy="579750"/>
          </a:xfrm>
          <a:prstGeom prst="ellipse">
            <a:avLst/>
          </a:prstGeom>
          <a:gradFill>
            <a:gsLst>
              <a:gs pos="0">
                <a:srgbClr val="450D59"/>
              </a:gs>
              <a:gs pos="100000">
                <a:schemeClr val="accent6">
                  <a:hueOff val="339517"/>
                  <a:satOff val="18181"/>
                  <a:lumOff val="21292"/>
                </a:schemeClr>
              </a:gs>
            </a:gsLst>
            <a:lin ang="16200000"/>
          </a:gra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6789" tIns="26789" rIns="26789" bIns="26789" anchor="ctr"/>
          <a:lstStyle>
            <a:lvl1pPr>
              <a:defRPr sz="1700">
                <a:solidFill>
                  <a:srgbClr val="FFFFFF"/>
                </a:solidFill>
              </a:defRPr>
            </a:lvl1pPr>
          </a:lstStyle>
          <a:p>
            <a:r>
              <a:rPr sz="896" dirty="0"/>
              <a:t>HS Teachers </a:t>
            </a:r>
          </a:p>
        </p:txBody>
      </p:sp>
      <p:sp>
        <p:nvSpPr>
          <p:cNvPr id="361" name="WIOA Agencies"/>
          <p:cNvSpPr/>
          <p:nvPr/>
        </p:nvSpPr>
        <p:spPr>
          <a:xfrm>
            <a:off x="4982511" y="4011510"/>
            <a:ext cx="825445" cy="825446"/>
          </a:xfrm>
          <a:prstGeom prst="ellipse">
            <a:avLst/>
          </a:prstGeom>
          <a:gradFill>
            <a:gsLst>
              <a:gs pos="0">
                <a:srgbClr val="450D59"/>
              </a:gs>
              <a:gs pos="100000">
                <a:schemeClr val="accent6">
                  <a:hueOff val="339517"/>
                  <a:satOff val="18181"/>
                  <a:lumOff val="21292"/>
                </a:schemeClr>
              </a:gs>
            </a:gsLst>
            <a:lin ang="16200000"/>
          </a:gra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6789" tIns="26789" rIns="26789" bIns="26789" anchor="ctr"/>
          <a:lstStyle>
            <a:lvl1pPr>
              <a:defRPr sz="1700">
                <a:solidFill>
                  <a:srgbClr val="FFFFFF"/>
                </a:solidFill>
              </a:defRPr>
            </a:lvl1pPr>
          </a:lstStyle>
          <a:p>
            <a:r>
              <a:rPr sz="896"/>
              <a:t>WIOA Agencies </a:t>
            </a:r>
          </a:p>
        </p:txBody>
      </p:sp>
      <p:sp>
        <p:nvSpPr>
          <p:cNvPr id="365" name="Faculty"/>
          <p:cNvSpPr/>
          <p:nvPr/>
        </p:nvSpPr>
        <p:spPr>
          <a:xfrm>
            <a:off x="3301777" y="2034122"/>
            <a:ext cx="1917947" cy="1917947"/>
          </a:xfrm>
          <a:prstGeom prst="ellipse">
            <a:avLst/>
          </a:prstGeom>
          <a:gradFill>
            <a:gsLst>
              <a:gs pos="0">
                <a:srgbClr val="38571A"/>
              </a:gs>
              <a:gs pos="100000">
                <a:srgbClr val="669D34"/>
              </a:gs>
            </a:gsLst>
            <a:lin ang="16200000"/>
          </a:gradFill>
          <a:ln>
            <a:solidFill>
              <a:srgbClr val="FD5E48"/>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6789" tIns="26789" rIns="26789" bIns="26789" anchor="ctr"/>
          <a:lstStyle>
            <a:lvl1pPr>
              <a:defRPr>
                <a:solidFill>
                  <a:srgbClr val="FFFFFF"/>
                </a:solidFill>
              </a:defRPr>
            </a:lvl1pPr>
          </a:lstStyle>
          <a:p>
            <a:pPr algn="ctr"/>
            <a:r>
              <a:rPr lang="en-US" sz="1200" dirty="0"/>
              <a:t>CTE f</a:t>
            </a:r>
            <a:r>
              <a:rPr sz="1200" dirty="0"/>
              <a:t>aculty</a:t>
            </a:r>
            <a:r>
              <a:rPr lang="en-US" sz="1200" dirty="0"/>
              <a:t>, specialized instructional support personnel, paraprofessionals, and career guidance and academic counselors</a:t>
            </a:r>
            <a:endParaRPr sz="1200" dirty="0"/>
          </a:p>
        </p:txBody>
      </p:sp>
      <p:sp>
        <p:nvSpPr>
          <p:cNvPr id="366" name="Line"/>
          <p:cNvSpPr/>
          <p:nvPr/>
        </p:nvSpPr>
        <p:spPr>
          <a:xfrm flipH="1" flipV="1">
            <a:off x="3966281" y="1746057"/>
            <a:ext cx="97166" cy="228623"/>
          </a:xfrm>
          <a:prstGeom prst="line">
            <a:avLst/>
          </a:prstGeom>
          <a:ln w="38100">
            <a:solidFill>
              <a:schemeClr val="accent1"/>
            </a:solidFill>
            <a:headEnd type="triangle"/>
            <a:tailEnd type="triangle"/>
          </a:ln>
        </p:spPr>
        <p:txBody>
          <a:bodyPr lIns="24109" tIns="24109" rIns="24109" bIns="24109"/>
          <a:lstStyle/>
          <a:p>
            <a:endParaRPr sz="949"/>
          </a:p>
        </p:txBody>
      </p:sp>
      <p:sp>
        <p:nvSpPr>
          <p:cNvPr id="367" name="Line"/>
          <p:cNvSpPr/>
          <p:nvPr/>
        </p:nvSpPr>
        <p:spPr>
          <a:xfrm>
            <a:off x="2801434" y="2858814"/>
            <a:ext cx="416915" cy="1"/>
          </a:xfrm>
          <a:prstGeom prst="line">
            <a:avLst/>
          </a:prstGeom>
          <a:ln w="38100">
            <a:solidFill>
              <a:schemeClr val="accent1"/>
            </a:solidFill>
            <a:headEnd type="triangle"/>
            <a:tailEnd type="triangle"/>
          </a:ln>
        </p:spPr>
        <p:txBody>
          <a:bodyPr lIns="24109" tIns="24109" rIns="24109" bIns="24109"/>
          <a:lstStyle/>
          <a:p>
            <a:endParaRPr sz="949"/>
          </a:p>
        </p:txBody>
      </p:sp>
      <p:sp>
        <p:nvSpPr>
          <p:cNvPr id="368" name="Line"/>
          <p:cNvSpPr/>
          <p:nvPr/>
        </p:nvSpPr>
        <p:spPr>
          <a:xfrm flipV="1">
            <a:off x="3101913" y="3512869"/>
            <a:ext cx="333486" cy="333486"/>
          </a:xfrm>
          <a:prstGeom prst="line">
            <a:avLst/>
          </a:prstGeom>
          <a:ln w="38100">
            <a:solidFill>
              <a:schemeClr val="accent1"/>
            </a:solidFill>
            <a:headEnd type="triangle"/>
            <a:tailEnd type="triangle"/>
          </a:ln>
        </p:spPr>
        <p:txBody>
          <a:bodyPr lIns="24109" tIns="24109" rIns="24109" bIns="24109"/>
          <a:lstStyle/>
          <a:p>
            <a:endParaRPr sz="949"/>
          </a:p>
        </p:txBody>
      </p:sp>
      <p:sp>
        <p:nvSpPr>
          <p:cNvPr id="369" name="Line"/>
          <p:cNvSpPr/>
          <p:nvPr/>
        </p:nvSpPr>
        <p:spPr>
          <a:xfrm flipV="1">
            <a:off x="3919244" y="3953952"/>
            <a:ext cx="100269" cy="390635"/>
          </a:xfrm>
          <a:prstGeom prst="line">
            <a:avLst/>
          </a:prstGeom>
          <a:ln w="38100">
            <a:solidFill>
              <a:schemeClr val="accent1"/>
            </a:solidFill>
            <a:headEnd type="triangle"/>
            <a:tailEnd type="triangle"/>
          </a:ln>
        </p:spPr>
        <p:txBody>
          <a:bodyPr lIns="24109" tIns="24109" rIns="24109" bIns="24109"/>
          <a:lstStyle/>
          <a:p>
            <a:endParaRPr sz="949"/>
          </a:p>
        </p:txBody>
      </p:sp>
      <p:sp>
        <p:nvSpPr>
          <p:cNvPr id="370" name="Line"/>
          <p:cNvSpPr/>
          <p:nvPr/>
        </p:nvSpPr>
        <p:spPr>
          <a:xfrm flipH="1" flipV="1">
            <a:off x="3162021" y="1959276"/>
            <a:ext cx="354566" cy="354565"/>
          </a:xfrm>
          <a:prstGeom prst="line">
            <a:avLst/>
          </a:prstGeom>
          <a:ln w="38100">
            <a:solidFill>
              <a:schemeClr val="accent1"/>
            </a:solidFill>
            <a:headEnd type="triangle"/>
            <a:tailEnd type="triangle"/>
          </a:ln>
        </p:spPr>
        <p:txBody>
          <a:bodyPr lIns="24109" tIns="24109" rIns="24109" bIns="24109"/>
          <a:lstStyle/>
          <a:p>
            <a:endParaRPr sz="949"/>
          </a:p>
        </p:txBody>
      </p:sp>
      <p:sp>
        <p:nvSpPr>
          <p:cNvPr id="371" name="Line"/>
          <p:cNvSpPr/>
          <p:nvPr/>
        </p:nvSpPr>
        <p:spPr>
          <a:xfrm>
            <a:off x="4879300" y="3799624"/>
            <a:ext cx="245257" cy="245257"/>
          </a:xfrm>
          <a:prstGeom prst="line">
            <a:avLst/>
          </a:prstGeom>
          <a:ln w="38100">
            <a:solidFill>
              <a:schemeClr val="accent1"/>
            </a:solidFill>
            <a:headEnd type="triangle"/>
            <a:tailEnd type="triangle"/>
          </a:ln>
        </p:spPr>
        <p:txBody>
          <a:bodyPr lIns="24109" tIns="24109" rIns="24109" bIns="24109"/>
          <a:lstStyle/>
          <a:p>
            <a:endParaRPr sz="949"/>
          </a:p>
        </p:txBody>
      </p:sp>
      <p:sp>
        <p:nvSpPr>
          <p:cNvPr id="373" name="Synergy…"/>
          <p:cNvSpPr/>
          <p:nvPr/>
        </p:nvSpPr>
        <p:spPr>
          <a:xfrm>
            <a:off x="7232742" y="3893835"/>
            <a:ext cx="1082811" cy="1029815"/>
          </a:xfrm>
          <a:prstGeom prst="pentagon">
            <a:avLst/>
          </a:prstGeom>
          <a:solidFill>
            <a:srgbClr val="FFFFFF"/>
          </a:solidFill>
          <a:ln w="25400">
            <a:solidFill>
              <a:schemeClr val="accent1"/>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6789" tIns="26789" rIns="26789" bIns="26789" anchor="ctr"/>
          <a:lstStyle/>
          <a:p>
            <a:r>
              <a:rPr sz="949"/>
              <a:t>Synergy</a:t>
            </a:r>
          </a:p>
          <a:p>
            <a:r>
              <a:rPr sz="949"/>
              <a:t>Energy</a:t>
            </a:r>
          </a:p>
          <a:p>
            <a:r>
              <a:rPr sz="949"/>
              <a:t>Results</a:t>
            </a:r>
          </a:p>
        </p:txBody>
      </p:sp>
      <p:sp>
        <p:nvSpPr>
          <p:cNvPr id="21" name="How are our students progressing in CTE Programs / Pathways">
            <a:extLst>
              <a:ext uri="{FF2B5EF4-FFF2-40B4-BE49-F238E27FC236}">
                <a16:creationId xmlns:a16="http://schemas.microsoft.com/office/drawing/2014/main" id="{76238524-4FF2-4A5A-8AFE-191821F5DE87}"/>
              </a:ext>
            </a:extLst>
          </p:cNvPr>
          <p:cNvSpPr txBox="1"/>
          <p:nvPr/>
        </p:nvSpPr>
        <p:spPr>
          <a:xfrm>
            <a:off x="1724545" y="219850"/>
            <a:ext cx="5728677" cy="8273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6789" tIns="26789" rIns="26789" bIns="26789">
            <a:noAutofit/>
          </a:bodyPr>
          <a:lstStyle>
            <a:lvl1pPr defTabSz="362204">
              <a:defRPr sz="2200" b="1" i="1" u="sng">
                <a:latin typeface="+mn-lt"/>
                <a:ea typeface="+mn-ea"/>
                <a:cs typeface="+mn-cs"/>
                <a:sym typeface="Helvetica Neue"/>
              </a:defRPr>
            </a:lvl1pPr>
          </a:lstStyle>
          <a:p>
            <a:r>
              <a:rPr lang="en-US" sz="2800" i="0" u="none" dirty="0"/>
              <a:t>Recruitment, Retention, and Development of Faculty and Staff</a:t>
            </a:r>
            <a:endParaRPr sz="2800" i="0" u="none" dirty="0"/>
          </a:p>
        </p:txBody>
      </p:sp>
      <p:sp>
        <p:nvSpPr>
          <p:cNvPr id="3" name="TextBox 2">
            <a:extLst>
              <a:ext uri="{FF2B5EF4-FFF2-40B4-BE49-F238E27FC236}">
                <a16:creationId xmlns:a16="http://schemas.microsoft.com/office/drawing/2014/main" id="{0B101F72-3DB1-4226-A1CE-91557740D4B2}"/>
              </a:ext>
            </a:extLst>
          </p:cNvPr>
          <p:cNvSpPr txBox="1"/>
          <p:nvPr/>
        </p:nvSpPr>
        <p:spPr>
          <a:xfrm>
            <a:off x="5844581" y="1478784"/>
            <a:ext cx="2576919" cy="2367571"/>
          </a:xfrm>
          <a:prstGeom prst="rect">
            <a:avLst/>
          </a:prstGeom>
          <a:noFill/>
          <a:ln>
            <a:solidFill>
              <a:schemeClr val="tx1"/>
            </a:solidFill>
          </a:ln>
        </p:spPr>
        <p:txBody>
          <a:bodyPr wrap="square" rtlCol="0">
            <a:spAutoFit/>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Stakeholder Analysis</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 Improving Instruction through use of new technology </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2. Enhancing Teaching: HS students enrolled in identified CCP - CTE courses; College Graduates, Older workers and dislocated workers </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3. Improving course design learning new teaching strategies to improve student learning outcomes</a:t>
            </a:r>
          </a:p>
        </p:txBody>
      </p:sp>
      <p:sp>
        <p:nvSpPr>
          <p:cNvPr id="24" name="Faculty">
            <a:extLst>
              <a:ext uri="{FF2B5EF4-FFF2-40B4-BE49-F238E27FC236}">
                <a16:creationId xmlns:a16="http://schemas.microsoft.com/office/drawing/2014/main" id="{B1884E26-D0E9-4DAD-B339-79B901D29550}"/>
              </a:ext>
            </a:extLst>
          </p:cNvPr>
          <p:cNvSpPr/>
          <p:nvPr/>
        </p:nvSpPr>
        <p:spPr>
          <a:xfrm>
            <a:off x="4993377" y="1149338"/>
            <a:ext cx="736703" cy="736703"/>
          </a:xfrm>
          <a:prstGeom prst="ellipse">
            <a:avLst/>
          </a:prstGeom>
          <a:gradFill>
            <a:gsLst>
              <a:gs pos="0">
                <a:srgbClr val="450D59"/>
              </a:gs>
              <a:gs pos="100000">
                <a:schemeClr val="accent6">
                  <a:hueOff val="339517"/>
                  <a:satOff val="18181"/>
                  <a:lumOff val="21292"/>
                </a:schemeClr>
              </a:gs>
            </a:gsLst>
            <a:lin ang="16200000"/>
          </a:gradFill>
          <a:ln w="38100">
            <a:solidFill>
              <a:schemeClr val="tx1"/>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lstStyle>
            <a:lvl1pPr>
              <a:defRPr sz="1700">
                <a:solidFill>
                  <a:srgbClr val="FFFFFF"/>
                </a:solidFill>
              </a:defRPr>
            </a:lvl1pPr>
          </a:lstStyle>
          <a:p>
            <a:r>
              <a:rPr sz="896" dirty="0"/>
              <a:t>Faculty </a:t>
            </a:r>
          </a:p>
        </p:txBody>
      </p:sp>
      <p:sp>
        <p:nvSpPr>
          <p:cNvPr id="25" name="Line">
            <a:extLst>
              <a:ext uri="{FF2B5EF4-FFF2-40B4-BE49-F238E27FC236}">
                <a16:creationId xmlns:a16="http://schemas.microsoft.com/office/drawing/2014/main" id="{C0528C2E-331B-46D5-A66D-BA466C29CFEC}"/>
              </a:ext>
            </a:extLst>
          </p:cNvPr>
          <p:cNvSpPr/>
          <p:nvPr/>
        </p:nvSpPr>
        <p:spPr>
          <a:xfrm flipV="1">
            <a:off x="4940529" y="1941309"/>
            <a:ext cx="184028" cy="246589"/>
          </a:xfrm>
          <a:prstGeom prst="line">
            <a:avLst/>
          </a:prstGeom>
          <a:ln w="38100">
            <a:solidFill>
              <a:schemeClr val="accent1"/>
            </a:solidFill>
            <a:headEnd type="triangle"/>
            <a:tailEnd type="triangle"/>
          </a:ln>
        </p:spPr>
        <p:txBody>
          <a:bodyPr lIns="24109" tIns="24109" rIns="24109" bIns="24109"/>
          <a:lstStyle/>
          <a:p>
            <a:endParaRPr sz="949"/>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9  Perkins Identified Special Populations who elect to enroll in CTE"/>
          <p:cNvSpPr txBox="1"/>
          <p:nvPr/>
        </p:nvSpPr>
        <p:spPr>
          <a:xfrm>
            <a:off x="75599" y="1544128"/>
            <a:ext cx="1438383" cy="16017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6789" tIns="26789" rIns="26789" bIns="26789">
            <a:normAutofit/>
          </a:bodyPr>
          <a:lstStyle>
            <a:lvl1pPr defTabSz="344676">
              <a:defRPr sz="2100" b="1" i="1" u="sng">
                <a:latin typeface="+mn-lt"/>
                <a:ea typeface="+mn-ea"/>
                <a:cs typeface="+mn-cs"/>
                <a:sym typeface="Helvetica Neue"/>
              </a:defRPr>
            </a:lvl1pPr>
          </a:lstStyle>
          <a:p>
            <a:r>
              <a:rPr lang="en-US" sz="1107" dirty="0"/>
              <a:t>Recruit, Identify &amp; Support</a:t>
            </a:r>
          </a:p>
          <a:p>
            <a:endParaRPr lang="en-US" sz="1107" dirty="0"/>
          </a:p>
          <a:p>
            <a:r>
              <a:rPr lang="en-US" sz="1107" dirty="0"/>
              <a:t>Nine</a:t>
            </a:r>
            <a:r>
              <a:rPr sz="1107" dirty="0"/>
              <a:t> Perkins</a:t>
            </a:r>
            <a:r>
              <a:rPr lang="en-US" sz="1107" dirty="0"/>
              <a:t> and 1 additional ESEA</a:t>
            </a:r>
            <a:r>
              <a:rPr sz="1107" dirty="0"/>
              <a:t> Identified Special Populations who elect to enroll in CTE </a:t>
            </a:r>
          </a:p>
        </p:txBody>
      </p:sp>
      <p:sp>
        <p:nvSpPr>
          <p:cNvPr id="404" name="How do we identify SP Populations or what is our plan to identify these students?…"/>
          <p:cNvSpPr txBox="1"/>
          <p:nvPr/>
        </p:nvSpPr>
        <p:spPr>
          <a:xfrm>
            <a:off x="6391300" y="1440234"/>
            <a:ext cx="2410738" cy="2270092"/>
          </a:xfrm>
          <a:prstGeom prst="rect">
            <a:avLst/>
          </a:prstGeom>
          <a:ln w="254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6789" tIns="26789" rIns="26789" bIns="26789" anchor="ctr">
            <a:spAutoFit/>
          </a:bodyPr>
          <a:lstStyle/>
          <a:p>
            <a:pPr marL="167417" indent="-167417">
              <a:buSzPct val="100000"/>
              <a:buAutoNum type="arabicPeriod"/>
              <a:defRPr sz="1600">
                <a:latin typeface="+mn-lt"/>
                <a:ea typeface="+mn-ea"/>
                <a:cs typeface="+mn-cs"/>
                <a:sym typeface="Helvetica Neue"/>
              </a:defRPr>
            </a:pPr>
            <a:r>
              <a:rPr sz="1200" dirty="0"/>
              <a:t>How do we identify Special Populations or what is our plan to identify these students?</a:t>
            </a:r>
          </a:p>
          <a:p>
            <a:pPr marL="167417" indent="-167417">
              <a:buSzPct val="100000"/>
              <a:buAutoNum type="arabicPeriod"/>
              <a:defRPr sz="1600">
                <a:latin typeface="+mn-lt"/>
                <a:ea typeface="+mn-ea"/>
                <a:cs typeface="+mn-cs"/>
                <a:sym typeface="Helvetica Neue"/>
              </a:defRPr>
            </a:pPr>
            <a:r>
              <a:rPr sz="1200" dirty="0"/>
              <a:t>In Planning, how did we reach out to support agencies serving these individuals and recruit them for our  CTE Programs of Study?</a:t>
            </a:r>
          </a:p>
          <a:p>
            <a:pPr marL="167417" indent="-167417">
              <a:buSzPct val="100000"/>
              <a:buAutoNum type="arabicPeriod"/>
              <a:defRPr sz="1600">
                <a:latin typeface="+mn-lt"/>
                <a:ea typeface="+mn-ea"/>
                <a:cs typeface="+mn-cs"/>
                <a:sym typeface="Helvetica Neue"/>
              </a:defRPr>
            </a:pPr>
            <a:r>
              <a:rPr sz="1200" dirty="0"/>
              <a:t>How will we network with the support agencies to provide support and  services for individuals enrolled in CTE Program of Study? </a:t>
            </a:r>
          </a:p>
        </p:txBody>
      </p:sp>
      <p:sp>
        <p:nvSpPr>
          <p:cNvPr id="405" name="Share findings by : 9 Perkins Identified Populations"/>
          <p:cNvSpPr txBox="1"/>
          <p:nvPr/>
        </p:nvSpPr>
        <p:spPr>
          <a:xfrm>
            <a:off x="2335053" y="4697365"/>
            <a:ext cx="5114868" cy="2233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6789" tIns="26789" rIns="26789" bIns="26789" anchor="ctr">
            <a:spAutoFit/>
          </a:bodyPr>
          <a:lstStyle>
            <a:lvl1pPr algn="l">
              <a:defRPr sz="2100" b="1" i="1">
                <a:latin typeface="+mn-lt"/>
                <a:ea typeface="+mn-ea"/>
                <a:cs typeface="+mn-cs"/>
                <a:sym typeface="Helvetica Neue"/>
              </a:defRPr>
            </a:lvl1pPr>
          </a:lstStyle>
          <a:p>
            <a:r>
              <a:rPr sz="1100" dirty="0"/>
              <a:t>Share findings by</a:t>
            </a:r>
            <a:r>
              <a:rPr lang="en-US" sz="1100" dirty="0"/>
              <a:t> each of the</a:t>
            </a:r>
            <a:r>
              <a:rPr sz="1100" dirty="0"/>
              <a:t> </a:t>
            </a:r>
            <a:r>
              <a:rPr lang="en-US" sz="1100" dirty="0"/>
              <a:t>Special</a:t>
            </a:r>
            <a:r>
              <a:rPr sz="1100" dirty="0"/>
              <a:t> Populations</a:t>
            </a:r>
            <a:r>
              <a:rPr lang="en-US" sz="1100" dirty="0"/>
              <a:t> as defined by Perkins V and ESEA</a:t>
            </a:r>
            <a:endParaRPr sz="1107" dirty="0"/>
          </a:p>
        </p:txBody>
      </p:sp>
      <p:sp>
        <p:nvSpPr>
          <p:cNvPr id="406" name="Rounded Rectangle"/>
          <p:cNvSpPr/>
          <p:nvPr/>
        </p:nvSpPr>
        <p:spPr>
          <a:xfrm>
            <a:off x="2185120" y="4595539"/>
            <a:ext cx="5091496" cy="438049"/>
          </a:xfrm>
          <a:prstGeom prst="roundRect">
            <a:avLst>
              <a:gd name="adj" fmla="val 50000"/>
            </a:avLst>
          </a:prstGeom>
          <a:ln w="50800">
            <a:solidFill>
              <a:srgbClr val="0056D6"/>
            </a:solidFill>
          </a:ln>
        </p:spPr>
        <p:txBody>
          <a:bodyPr lIns="26789" tIns="26789" rIns="26789" bIns="26789" anchor="ctr"/>
          <a:lstStyle/>
          <a:p>
            <a:pPr>
              <a:defRPr sz="2200">
                <a:solidFill>
                  <a:srgbClr val="FFFFFF"/>
                </a:solidFill>
              </a:defRPr>
            </a:pPr>
            <a:endParaRPr sz="1160"/>
          </a:p>
        </p:txBody>
      </p:sp>
      <p:sp>
        <p:nvSpPr>
          <p:cNvPr id="407" name="Single Parents…"/>
          <p:cNvSpPr/>
          <p:nvPr/>
        </p:nvSpPr>
        <p:spPr>
          <a:xfrm>
            <a:off x="3082841" y="1474886"/>
            <a:ext cx="2510666" cy="2247513"/>
          </a:xfrm>
          <a:prstGeom prst="ellipse">
            <a:avLst/>
          </a:prstGeom>
          <a:gradFill>
            <a:gsLst>
              <a:gs pos="0">
                <a:srgbClr val="38571A"/>
              </a:gs>
              <a:gs pos="100000">
                <a:srgbClr val="669D34"/>
              </a:gs>
            </a:gsLst>
            <a:lin ang="16200000"/>
          </a:gradFill>
          <a:ln>
            <a:solidFill>
              <a:srgbClr val="FD5E48"/>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6789" tIns="26789" rIns="26789" bIns="26789" anchor="ctr"/>
          <a:lstStyle/>
          <a:p>
            <a:pPr marL="126365" indent="-126365">
              <a:buSzPct val="100000"/>
              <a:buAutoNum type="arabicPeriod"/>
              <a:defRPr sz="1800">
                <a:solidFill>
                  <a:srgbClr val="FFFFFF"/>
                </a:solidFill>
              </a:defRPr>
            </a:pPr>
            <a:r>
              <a:rPr sz="900" dirty="0"/>
              <a:t>Single Parents</a:t>
            </a:r>
            <a:endParaRPr lang="en-US" sz="900" dirty="0"/>
          </a:p>
          <a:p>
            <a:pPr marL="126365" indent="-126365">
              <a:buSzPct val="100000"/>
              <a:buAutoNum type="arabicPeriod"/>
              <a:defRPr sz="1800">
                <a:solidFill>
                  <a:srgbClr val="FFFFFF"/>
                </a:solidFill>
              </a:defRPr>
            </a:pPr>
            <a:r>
              <a:rPr sz="900" dirty="0"/>
              <a:t>English Learners</a:t>
            </a:r>
            <a:endParaRPr sz="900" dirty="0">
              <a:cs typeface="Calibri"/>
            </a:endParaRPr>
          </a:p>
          <a:p>
            <a:pPr marL="126365" indent="-126365">
              <a:buSzPct val="100000"/>
              <a:buAutoNum type="arabicPeriod"/>
              <a:defRPr sz="1800">
                <a:solidFill>
                  <a:srgbClr val="FFFFFF"/>
                </a:solidFill>
              </a:defRPr>
            </a:pPr>
            <a:r>
              <a:rPr sz="900" dirty="0"/>
              <a:t>Out of Work Individuals</a:t>
            </a:r>
            <a:endParaRPr sz="900" dirty="0">
              <a:cs typeface="Calibri"/>
            </a:endParaRPr>
          </a:p>
          <a:p>
            <a:pPr marL="126365" indent="-126365">
              <a:buSzPct val="100000"/>
              <a:buAutoNum type="arabicPeriod"/>
              <a:defRPr sz="1800">
                <a:solidFill>
                  <a:srgbClr val="FFFFFF"/>
                </a:solidFill>
              </a:defRPr>
            </a:pPr>
            <a:r>
              <a:rPr sz="900" dirty="0"/>
              <a:t>Individuals with Disabilities</a:t>
            </a:r>
            <a:r>
              <a:rPr lang="en-US" sz="900" dirty="0"/>
              <a:t> </a:t>
            </a:r>
          </a:p>
          <a:p>
            <a:pPr marL="126885" indent="-126885">
              <a:buSzPct val="100000"/>
              <a:buAutoNum type="arabicPeriod"/>
              <a:defRPr sz="1800">
                <a:solidFill>
                  <a:srgbClr val="FFFFFF"/>
                </a:solidFill>
              </a:defRPr>
            </a:pPr>
            <a:r>
              <a:rPr sz="900" dirty="0"/>
              <a:t>Economically Disadvantaged</a:t>
            </a:r>
            <a:r>
              <a:rPr lang="en-US" sz="900" dirty="0"/>
              <a:t> </a:t>
            </a:r>
            <a:endParaRPr sz="900" dirty="0">
              <a:cs typeface="Calibri"/>
            </a:endParaRPr>
          </a:p>
          <a:p>
            <a:pPr marL="126365" indent="-126365">
              <a:buSzPct val="100000"/>
              <a:buAutoNum type="arabicPeriod"/>
              <a:defRPr sz="1800">
                <a:solidFill>
                  <a:srgbClr val="FFFFFF"/>
                </a:solidFill>
              </a:defRPr>
            </a:pPr>
            <a:r>
              <a:rPr lang="en-US" sz="900" dirty="0"/>
              <a:t> </a:t>
            </a:r>
            <a:r>
              <a:rPr sz="900" dirty="0"/>
              <a:t>Preparing for Non-Traditional Careers</a:t>
            </a:r>
            <a:r>
              <a:rPr lang="en-US" sz="900" dirty="0"/>
              <a:t>    </a:t>
            </a:r>
            <a:endParaRPr sz="900" dirty="0">
              <a:cs typeface="Calibri"/>
            </a:endParaRPr>
          </a:p>
          <a:p>
            <a:pPr marL="126365" indent="-126365">
              <a:buSzPct val="100000"/>
              <a:buAutoNum type="arabicPeriod"/>
              <a:defRPr sz="1800">
                <a:solidFill>
                  <a:srgbClr val="FFFFFF"/>
                </a:solidFill>
              </a:defRPr>
            </a:pPr>
            <a:r>
              <a:rPr lang="en-US" sz="900" dirty="0"/>
              <a:t> </a:t>
            </a:r>
            <a:r>
              <a:rPr sz="900" dirty="0"/>
              <a:t>Children of Active Duty Military Parents</a:t>
            </a:r>
            <a:r>
              <a:rPr lang="en-US" sz="900" dirty="0"/>
              <a:t>   </a:t>
            </a:r>
            <a:endParaRPr sz="900" dirty="0">
              <a:cs typeface="Calibri"/>
            </a:endParaRPr>
          </a:p>
          <a:p>
            <a:pPr marL="126365" indent="-126365">
              <a:buSzPct val="100000"/>
              <a:buAutoNum type="arabicPeriod"/>
              <a:defRPr sz="1800">
                <a:solidFill>
                  <a:srgbClr val="FFFFFF"/>
                </a:solidFill>
              </a:defRPr>
            </a:pPr>
            <a:r>
              <a:rPr sz="900" dirty="0"/>
              <a:t>Children in Foster Care</a:t>
            </a:r>
            <a:endParaRPr sz="900" dirty="0">
              <a:cs typeface="Calibri"/>
            </a:endParaRPr>
          </a:p>
          <a:p>
            <a:pPr marL="126365" indent="-126365">
              <a:buSzPct val="100000"/>
              <a:buAutoNum type="arabicPeriod"/>
              <a:defRPr sz="1800">
                <a:solidFill>
                  <a:srgbClr val="FFFFFF"/>
                </a:solidFill>
              </a:defRPr>
            </a:pPr>
            <a:r>
              <a:rPr sz="900" dirty="0"/>
              <a:t>Homeless</a:t>
            </a:r>
            <a:endParaRPr sz="900" dirty="0">
              <a:cs typeface="Calibri"/>
            </a:endParaRPr>
          </a:p>
          <a:p>
            <a:pPr marL="126365" indent="-126365">
              <a:buSzPct val="100000"/>
              <a:buAutoNum type="arabicPeriod"/>
              <a:defRPr sz="1800">
                <a:solidFill>
                  <a:srgbClr val="FFFFFF"/>
                </a:solidFill>
              </a:defRPr>
            </a:pPr>
            <a:r>
              <a:rPr lang="en-US" sz="900" dirty="0">
                <a:cs typeface="Calibri"/>
              </a:rPr>
              <a:t>Racial and Ethnic Groups</a:t>
            </a:r>
          </a:p>
        </p:txBody>
      </p:sp>
      <p:sp>
        <p:nvSpPr>
          <p:cNvPr id="408" name="Career Coaches"/>
          <p:cNvSpPr/>
          <p:nvPr/>
        </p:nvSpPr>
        <p:spPr>
          <a:xfrm>
            <a:off x="2414207" y="1024467"/>
            <a:ext cx="681227" cy="680542"/>
          </a:xfrm>
          <a:prstGeom prst="ellipse">
            <a:avLst/>
          </a:prstGeom>
          <a:gradFill>
            <a:gsLst>
              <a:gs pos="0">
                <a:srgbClr val="450D59"/>
              </a:gs>
              <a:gs pos="100000">
                <a:schemeClr val="accent6">
                  <a:hueOff val="339517"/>
                  <a:satOff val="18181"/>
                  <a:lumOff val="21292"/>
                </a:schemeClr>
              </a:gs>
            </a:gsLst>
            <a:lin ang="16200000"/>
          </a:gra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6789" tIns="26789" rIns="26789" bIns="26789" anchor="ctr"/>
          <a:lstStyle>
            <a:lvl1pPr>
              <a:defRPr sz="1700">
                <a:solidFill>
                  <a:srgbClr val="FFFFFF"/>
                </a:solidFill>
              </a:defRPr>
            </a:lvl1pPr>
          </a:lstStyle>
          <a:p>
            <a:r>
              <a:rPr sz="896"/>
              <a:t>Career Coaches </a:t>
            </a:r>
          </a:p>
        </p:txBody>
      </p:sp>
      <p:sp>
        <p:nvSpPr>
          <p:cNvPr id="409" name="Voc Rehab"/>
          <p:cNvSpPr/>
          <p:nvPr/>
        </p:nvSpPr>
        <p:spPr>
          <a:xfrm>
            <a:off x="1826771" y="1626630"/>
            <a:ext cx="587436" cy="587436"/>
          </a:xfrm>
          <a:prstGeom prst="ellipse">
            <a:avLst/>
          </a:prstGeom>
          <a:gradFill>
            <a:gsLst>
              <a:gs pos="0">
                <a:srgbClr val="450D59"/>
              </a:gs>
              <a:gs pos="100000">
                <a:schemeClr val="accent6">
                  <a:hueOff val="339517"/>
                  <a:satOff val="18181"/>
                  <a:lumOff val="21292"/>
                </a:schemeClr>
              </a:gs>
            </a:gsLst>
            <a:lin ang="16200000"/>
          </a:gra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6789" tIns="26789" rIns="26789" bIns="26789" anchor="ctr"/>
          <a:lstStyle>
            <a:lvl1pPr>
              <a:defRPr sz="1700">
                <a:solidFill>
                  <a:srgbClr val="FFFFFF"/>
                </a:solidFill>
              </a:defRPr>
            </a:lvl1pPr>
          </a:lstStyle>
          <a:p>
            <a:r>
              <a:rPr sz="896" dirty="0" err="1"/>
              <a:t>Voc</a:t>
            </a:r>
            <a:r>
              <a:rPr sz="896" dirty="0"/>
              <a:t> Rehab </a:t>
            </a:r>
          </a:p>
        </p:txBody>
      </p:sp>
      <p:sp>
        <p:nvSpPr>
          <p:cNvPr id="410" name="Employers"/>
          <p:cNvSpPr/>
          <p:nvPr/>
        </p:nvSpPr>
        <p:spPr>
          <a:xfrm>
            <a:off x="1679675" y="2346767"/>
            <a:ext cx="827057" cy="753846"/>
          </a:xfrm>
          <a:prstGeom prst="ellipse">
            <a:avLst/>
          </a:prstGeom>
          <a:gradFill>
            <a:gsLst>
              <a:gs pos="0">
                <a:srgbClr val="450D59"/>
              </a:gs>
              <a:gs pos="100000">
                <a:schemeClr val="accent6">
                  <a:hueOff val="339517"/>
                  <a:satOff val="18181"/>
                  <a:lumOff val="21292"/>
                </a:schemeClr>
              </a:gs>
            </a:gsLst>
            <a:lin ang="16200000"/>
          </a:gra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6789" tIns="26789" rIns="26789" bIns="26789" anchor="ctr"/>
          <a:lstStyle>
            <a:lvl1pPr>
              <a:defRPr sz="1700">
                <a:solidFill>
                  <a:srgbClr val="FFFFFF"/>
                </a:solidFill>
              </a:defRPr>
            </a:lvl1pPr>
          </a:lstStyle>
          <a:p>
            <a:r>
              <a:rPr sz="896"/>
              <a:t>Employers  </a:t>
            </a:r>
          </a:p>
        </p:txBody>
      </p:sp>
      <p:sp>
        <p:nvSpPr>
          <p:cNvPr id="411" name="Parents /Students"/>
          <p:cNvSpPr/>
          <p:nvPr/>
        </p:nvSpPr>
        <p:spPr>
          <a:xfrm>
            <a:off x="1960739" y="3213458"/>
            <a:ext cx="723205" cy="723206"/>
          </a:xfrm>
          <a:prstGeom prst="ellipse">
            <a:avLst/>
          </a:prstGeom>
          <a:gradFill>
            <a:gsLst>
              <a:gs pos="0">
                <a:srgbClr val="450D59"/>
              </a:gs>
              <a:gs pos="100000">
                <a:schemeClr val="accent6">
                  <a:hueOff val="339517"/>
                  <a:satOff val="18181"/>
                  <a:lumOff val="21292"/>
                </a:schemeClr>
              </a:gs>
            </a:gsLst>
            <a:lin ang="16200000"/>
          </a:gra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6789" tIns="26789" rIns="26789" bIns="26789" anchor="ctr"/>
          <a:lstStyle>
            <a:lvl1pPr>
              <a:defRPr sz="1700">
                <a:solidFill>
                  <a:srgbClr val="FFFFFF"/>
                </a:solidFill>
              </a:defRPr>
            </a:lvl1pPr>
          </a:lstStyle>
          <a:p>
            <a:r>
              <a:rPr sz="896" dirty="0"/>
              <a:t>Parents /Students </a:t>
            </a:r>
          </a:p>
        </p:txBody>
      </p:sp>
      <p:sp>
        <p:nvSpPr>
          <p:cNvPr id="412" name="HS Teachers"/>
          <p:cNvSpPr/>
          <p:nvPr/>
        </p:nvSpPr>
        <p:spPr>
          <a:xfrm>
            <a:off x="2732834" y="3802796"/>
            <a:ext cx="750673" cy="711434"/>
          </a:xfrm>
          <a:prstGeom prst="ellipse">
            <a:avLst/>
          </a:prstGeom>
          <a:gradFill>
            <a:gsLst>
              <a:gs pos="0">
                <a:srgbClr val="450D59"/>
              </a:gs>
              <a:gs pos="100000">
                <a:schemeClr val="accent6">
                  <a:hueOff val="339517"/>
                  <a:satOff val="18181"/>
                  <a:lumOff val="21292"/>
                </a:schemeClr>
              </a:gs>
            </a:gsLst>
            <a:lin ang="16200000"/>
          </a:gra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6789" tIns="26789" rIns="26789" bIns="26789" anchor="ctr"/>
          <a:lstStyle>
            <a:lvl1pPr>
              <a:defRPr sz="1700">
                <a:solidFill>
                  <a:srgbClr val="FFFFFF"/>
                </a:solidFill>
              </a:defRPr>
            </a:lvl1pPr>
          </a:lstStyle>
          <a:p>
            <a:r>
              <a:rPr sz="896" dirty="0"/>
              <a:t>HS Teachers </a:t>
            </a:r>
          </a:p>
        </p:txBody>
      </p:sp>
      <p:sp>
        <p:nvSpPr>
          <p:cNvPr id="413" name="Workforce Boards"/>
          <p:cNvSpPr/>
          <p:nvPr/>
        </p:nvSpPr>
        <p:spPr>
          <a:xfrm>
            <a:off x="5464592" y="3522985"/>
            <a:ext cx="797549" cy="827358"/>
          </a:xfrm>
          <a:prstGeom prst="ellipse">
            <a:avLst/>
          </a:prstGeom>
          <a:gradFill>
            <a:gsLst>
              <a:gs pos="0">
                <a:srgbClr val="450D59"/>
              </a:gs>
              <a:gs pos="100000">
                <a:schemeClr val="accent6">
                  <a:hueOff val="339517"/>
                  <a:satOff val="18181"/>
                  <a:lumOff val="21292"/>
                </a:schemeClr>
              </a:gs>
            </a:gsLst>
            <a:lin ang="16200000"/>
          </a:gra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6789" tIns="26789" rIns="26789" bIns="26789" anchor="ctr"/>
          <a:lstStyle>
            <a:lvl1pPr>
              <a:defRPr sz="1700">
                <a:solidFill>
                  <a:srgbClr val="FFFFFF"/>
                </a:solidFill>
              </a:defRPr>
            </a:lvl1pPr>
          </a:lstStyle>
          <a:p>
            <a:r>
              <a:rPr sz="896" dirty="0"/>
              <a:t>Workforce Boards </a:t>
            </a:r>
          </a:p>
        </p:txBody>
      </p:sp>
      <p:sp>
        <p:nvSpPr>
          <p:cNvPr id="414" name="Line"/>
          <p:cNvSpPr/>
          <p:nvPr/>
        </p:nvSpPr>
        <p:spPr>
          <a:xfrm flipH="1" flipV="1">
            <a:off x="2976694" y="1659957"/>
            <a:ext cx="333300" cy="239349"/>
          </a:xfrm>
          <a:prstGeom prst="line">
            <a:avLst/>
          </a:prstGeom>
          <a:ln w="38100">
            <a:solidFill>
              <a:schemeClr val="accent1"/>
            </a:solidFill>
            <a:headEnd type="triangle"/>
            <a:tailEnd type="triangle"/>
          </a:ln>
        </p:spPr>
        <p:txBody>
          <a:bodyPr lIns="24109" tIns="24109" rIns="24109" bIns="24109"/>
          <a:lstStyle/>
          <a:p>
            <a:endParaRPr sz="949"/>
          </a:p>
        </p:txBody>
      </p:sp>
      <p:sp>
        <p:nvSpPr>
          <p:cNvPr id="415" name="Line"/>
          <p:cNvSpPr/>
          <p:nvPr/>
        </p:nvSpPr>
        <p:spPr>
          <a:xfrm>
            <a:off x="2506732" y="2692048"/>
            <a:ext cx="533430" cy="1"/>
          </a:xfrm>
          <a:prstGeom prst="line">
            <a:avLst/>
          </a:prstGeom>
          <a:ln w="38100">
            <a:solidFill>
              <a:schemeClr val="accent1"/>
            </a:solidFill>
            <a:headEnd type="triangle"/>
            <a:tailEnd type="triangle"/>
          </a:ln>
        </p:spPr>
        <p:txBody>
          <a:bodyPr lIns="24109" tIns="24109" rIns="24109" bIns="24109"/>
          <a:lstStyle/>
          <a:p>
            <a:endParaRPr sz="949"/>
          </a:p>
        </p:txBody>
      </p:sp>
      <p:sp>
        <p:nvSpPr>
          <p:cNvPr id="416" name="Line"/>
          <p:cNvSpPr/>
          <p:nvPr/>
        </p:nvSpPr>
        <p:spPr>
          <a:xfrm flipV="1">
            <a:off x="3342563" y="3501466"/>
            <a:ext cx="247091" cy="347662"/>
          </a:xfrm>
          <a:prstGeom prst="line">
            <a:avLst/>
          </a:prstGeom>
          <a:ln w="38100">
            <a:solidFill>
              <a:schemeClr val="accent1"/>
            </a:solidFill>
            <a:headEnd type="triangle"/>
            <a:tailEnd type="triangle"/>
          </a:ln>
        </p:spPr>
        <p:txBody>
          <a:bodyPr lIns="24109" tIns="24109" rIns="24109" bIns="24109"/>
          <a:lstStyle/>
          <a:p>
            <a:endParaRPr sz="949"/>
          </a:p>
        </p:txBody>
      </p:sp>
      <p:sp>
        <p:nvSpPr>
          <p:cNvPr id="417" name="Line"/>
          <p:cNvSpPr/>
          <p:nvPr/>
        </p:nvSpPr>
        <p:spPr>
          <a:xfrm>
            <a:off x="5290201" y="3367185"/>
            <a:ext cx="245257" cy="245257"/>
          </a:xfrm>
          <a:prstGeom prst="line">
            <a:avLst/>
          </a:prstGeom>
          <a:ln w="38100">
            <a:solidFill>
              <a:schemeClr val="accent1"/>
            </a:solidFill>
            <a:headEnd type="triangle"/>
            <a:tailEnd type="triangle"/>
          </a:ln>
        </p:spPr>
        <p:txBody>
          <a:bodyPr lIns="24109" tIns="24109" rIns="24109" bIns="24109"/>
          <a:lstStyle/>
          <a:p>
            <a:endParaRPr sz="949"/>
          </a:p>
        </p:txBody>
      </p:sp>
      <p:sp>
        <p:nvSpPr>
          <p:cNvPr id="418" name="Line"/>
          <p:cNvSpPr/>
          <p:nvPr/>
        </p:nvSpPr>
        <p:spPr>
          <a:xfrm flipH="1" flipV="1">
            <a:off x="2414206" y="2040983"/>
            <a:ext cx="722075" cy="239349"/>
          </a:xfrm>
          <a:prstGeom prst="line">
            <a:avLst/>
          </a:prstGeom>
          <a:ln w="38100">
            <a:solidFill>
              <a:schemeClr val="accent1"/>
            </a:solidFill>
            <a:headEnd type="triangle"/>
            <a:tailEnd type="triangle"/>
          </a:ln>
        </p:spPr>
        <p:txBody>
          <a:bodyPr lIns="24109" tIns="24109" rIns="24109" bIns="24109"/>
          <a:lstStyle/>
          <a:p>
            <a:endParaRPr sz="949"/>
          </a:p>
        </p:txBody>
      </p:sp>
      <p:sp>
        <p:nvSpPr>
          <p:cNvPr id="419" name="Line"/>
          <p:cNvSpPr/>
          <p:nvPr/>
        </p:nvSpPr>
        <p:spPr>
          <a:xfrm flipV="1">
            <a:off x="2684196" y="3164391"/>
            <a:ext cx="479858" cy="213717"/>
          </a:xfrm>
          <a:prstGeom prst="line">
            <a:avLst/>
          </a:prstGeom>
          <a:ln w="38100">
            <a:solidFill>
              <a:schemeClr val="accent1"/>
            </a:solidFill>
            <a:headEnd type="triangle"/>
            <a:tailEnd type="triangle"/>
          </a:ln>
        </p:spPr>
        <p:txBody>
          <a:bodyPr lIns="24109" tIns="24109" rIns="24109" bIns="24109"/>
          <a:lstStyle/>
          <a:p>
            <a:endParaRPr sz="949"/>
          </a:p>
        </p:txBody>
      </p:sp>
      <p:sp>
        <p:nvSpPr>
          <p:cNvPr id="420" name="Agencies"/>
          <p:cNvSpPr/>
          <p:nvPr/>
        </p:nvSpPr>
        <p:spPr>
          <a:xfrm>
            <a:off x="4539528" y="3936664"/>
            <a:ext cx="750673" cy="625182"/>
          </a:xfrm>
          <a:prstGeom prst="ellipse">
            <a:avLst/>
          </a:prstGeom>
          <a:gradFill>
            <a:gsLst>
              <a:gs pos="0">
                <a:srgbClr val="450D59"/>
              </a:gs>
              <a:gs pos="100000">
                <a:schemeClr val="accent6">
                  <a:hueOff val="339517"/>
                  <a:satOff val="18181"/>
                  <a:lumOff val="21292"/>
                </a:schemeClr>
              </a:gs>
            </a:gsLst>
            <a:lin ang="16200000"/>
          </a:gra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6789" tIns="26789" rIns="26789" bIns="26789" anchor="ctr"/>
          <a:lstStyle>
            <a:lvl1pPr>
              <a:defRPr sz="1700">
                <a:solidFill>
                  <a:srgbClr val="FFFFFF"/>
                </a:solidFill>
              </a:defRPr>
            </a:lvl1pPr>
          </a:lstStyle>
          <a:p>
            <a:r>
              <a:rPr sz="896"/>
              <a:t>Agencies</a:t>
            </a:r>
          </a:p>
        </p:txBody>
      </p:sp>
      <p:sp>
        <p:nvSpPr>
          <p:cNvPr id="421" name="Line"/>
          <p:cNvSpPr/>
          <p:nvPr/>
        </p:nvSpPr>
        <p:spPr>
          <a:xfrm flipH="1" flipV="1">
            <a:off x="4666799" y="3710326"/>
            <a:ext cx="129159" cy="226338"/>
          </a:xfrm>
          <a:prstGeom prst="line">
            <a:avLst/>
          </a:prstGeom>
          <a:ln w="38100">
            <a:solidFill>
              <a:schemeClr val="accent1"/>
            </a:solidFill>
            <a:headEnd type="triangle"/>
            <a:tailEnd type="triangle"/>
          </a:ln>
        </p:spPr>
        <p:txBody>
          <a:bodyPr lIns="24109" tIns="24109" rIns="24109" bIns="24109"/>
          <a:lstStyle/>
          <a:p>
            <a:endParaRPr sz="949"/>
          </a:p>
        </p:txBody>
      </p:sp>
      <p:sp>
        <p:nvSpPr>
          <p:cNvPr id="422" name="Synergy…"/>
          <p:cNvSpPr/>
          <p:nvPr/>
        </p:nvSpPr>
        <p:spPr>
          <a:xfrm>
            <a:off x="7656785" y="3826880"/>
            <a:ext cx="1082812" cy="1029815"/>
          </a:xfrm>
          <a:prstGeom prst="pentagon">
            <a:avLst/>
          </a:prstGeom>
          <a:solidFill>
            <a:srgbClr val="FFFFFF"/>
          </a:solidFill>
          <a:ln w="25400">
            <a:solidFill>
              <a:schemeClr val="accent1"/>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6789" tIns="26789" rIns="26789" bIns="26789" anchor="ctr"/>
          <a:lstStyle/>
          <a:p>
            <a:pPr algn="ctr"/>
            <a:r>
              <a:rPr sz="949" dirty="0"/>
              <a:t>Synergy</a:t>
            </a:r>
          </a:p>
          <a:p>
            <a:pPr algn="ctr"/>
            <a:r>
              <a:rPr sz="949" dirty="0"/>
              <a:t>Energy</a:t>
            </a:r>
          </a:p>
          <a:p>
            <a:pPr algn="ctr"/>
            <a:r>
              <a:rPr sz="949" dirty="0"/>
              <a:t>Results</a:t>
            </a:r>
          </a:p>
        </p:txBody>
      </p:sp>
      <p:sp>
        <p:nvSpPr>
          <p:cNvPr id="26" name="How are our students progressing in CTE Programs / Pathways">
            <a:extLst>
              <a:ext uri="{FF2B5EF4-FFF2-40B4-BE49-F238E27FC236}">
                <a16:creationId xmlns:a16="http://schemas.microsoft.com/office/drawing/2014/main" id="{FA248FCF-98B3-4E74-BCA1-6246C211C951}"/>
              </a:ext>
            </a:extLst>
          </p:cNvPr>
          <p:cNvSpPr txBox="1"/>
          <p:nvPr/>
        </p:nvSpPr>
        <p:spPr>
          <a:xfrm>
            <a:off x="1724545" y="219850"/>
            <a:ext cx="5728677" cy="8273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6789" tIns="26789" rIns="26789" bIns="26789">
            <a:noAutofit/>
          </a:bodyPr>
          <a:lstStyle>
            <a:lvl1pPr defTabSz="362204">
              <a:defRPr sz="2200" b="1" i="1" u="sng">
                <a:latin typeface="+mn-lt"/>
                <a:ea typeface="+mn-ea"/>
                <a:cs typeface="+mn-cs"/>
                <a:sym typeface="Helvetica Neue"/>
              </a:defRPr>
            </a:lvl1pPr>
          </a:lstStyle>
          <a:p>
            <a:r>
              <a:rPr lang="en-US" sz="2800" i="0" u="none" dirty="0"/>
              <a:t>Special Populations</a:t>
            </a:r>
            <a:endParaRPr sz="2800" i="0" u="none"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6DED643-B54C-C04A-B94E-D9B3BFDF86E7}"/>
              </a:ext>
            </a:extLst>
          </p:cNvPr>
          <p:cNvSpPr>
            <a:spLocks noGrp="1"/>
          </p:cNvSpPr>
          <p:nvPr>
            <p:ph idx="1"/>
          </p:nvPr>
        </p:nvSpPr>
        <p:spPr/>
        <p:txBody>
          <a:bodyPr>
            <a:normAutofit/>
          </a:bodyPr>
          <a:lstStyle/>
          <a:p>
            <a:pPr marL="0" indent="0">
              <a:lnSpc>
                <a:spcPct val="150000"/>
              </a:lnSpc>
              <a:buNone/>
            </a:pPr>
            <a:r>
              <a:rPr lang="en-US" b="1" dirty="0"/>
              <a:t>Work-Based Learning</a:t>
            </a:r>
            <a:r>
              <a:rPr lang="en-US" dirty="0"/>
              <a:t> means sustained interactions with industry or community professionals in real workplace settings, to the extent practicable, or simulated environments at an educational institution that foster in-depth </a:t>
            </a:r>
            <a:r>
              <a:rPr lang="en-US" u="sng" dirty="0"/>
              <a:t>first-hand engagement with tasks required in a given career field, that are aligned to curriculum and instruction. </a:t>
            </a:r>
            <a:endParaRPr lang="en-US" dirty="0"/>
          </a:p>
          <a:p>
            <a:pPr marL="0" indent="0">
              <a:buNone/>
            </a:pPr>
            <a:endParaRPr lang="en-US" dirty="0"/>
          </a:p>
          <a:p>
            <a:endParaRPr lang="en-US" dirty="0"/>
          </a:p>
        </p:txBody>
      </p:sp>
      <p:sp>
        <p:nvSpPr>
          <p:cNvPr id="3" name="Title 2">
            <a:extLst>
              <a:ext uri="{FF2B5EF4-FFF2-40B4-BE49-F238E27FC236}">
                <a16:creationId xmlns:a16="http://schemas.microsoft.com/office/drawing/2014/main" id="{424EB8EA-805D-9742-91E6-9D3A2749627E}"/>
              </a:ext>
            </a:extLst>
          </p:cNvPr>
          <p:cNvSpPr>
            <a:spLocks noGrp="1"/>
          </p:cNvSpPr>
          <p:nvPr>
            <p:ph type="title"/>
          </p:nvPr>
        </p:nvSpPr>
        <p:spPr/>
        <p:txBody>
          <a:bodyPr>
            <a:normAutofit/>
          </a:bodyPr>
          <a:lstStyle/>
          <a:p>
            <a:r>
              <a:rPr lang="en-US" dirty="0"/>
              <a:t>Work-Based Learning</a:t>
            </a:r>
          </a:p>
        </p:txBody>
      </p:sp>
    </p:spTree>
    <p:extLst>
      <p:ext uri="{BB962C8B-B14F-4D97-AF65-F5344CB8AC3E}">
        <p14:creationId xmlns:p14="http://schemas.microsoft.com/office/powerpoint/2010/main" val="1350203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Shape 79"/>
          <p:cNvSpPr>
            <a:spLocks noGrp="1"/>
          </p:cNvSpPr>
          <p:nvPr>
            <p:ph idx="1"/>
          </p:nvPr>
        </p:nvSpPr>
        <p:spPr/>
        <p:txBody>
          <a:bodyPr/>
          <a:lstStyle/>
          <a:p>
            <a:pPr lvl="0"/>
            <a:r>
              <a:rPr lang="en-US" dirty="0"/>
              <a:t>Representative from Kentucky</a:t>
            </a:r>
          </a:p>
          <a:p>
            <a:pPr lvl="0"/>
            <a:r>
              <a:rPr lang="en-US" dirty="0"/>
              <a:t>1949-1984</a:t>
            </a:r>
          </a:p>
          <a:p>
            <a:pPr lvl="0"/>
            <a:r>
              <a:rPr lang="en-US" dirty="0"/>
              <a:t>Legacy of support to education and the underprivileged </a:t>
            </a:r>
          </a:p>
          <a:p>
            <a:pPr lvl="1"/>
            <a:r>
              <a:rPr lang="en-US" dirty="0"/>
              <a:t>Perkins Student Loan Program</a:t>
            </a:r>
          </a:p>
          <a:p>
            <a:pPr lvl="1"/>
            <a:r>
              <a:rPr lang="en-US" dirty="0"/>
              <a:t>Carl D. Perkins Vocational Education Program</a:t>
            </a:r>
          </a:p>
        </p:txBody>
      </p:sp>
      <p:sp>
        <p:nvSpPr>
          <p:cNvPr id="78" name="Shape 78"/>
          <p:cNvSpPr>
            <a:spLocks noGrp="1"/>
          </p:cNvSpPr>
          <p:nvPr>
            <p:ph type="title"/>
          </p:nvPr>
        </p:nvSpPr>
        <p:spPr/>
        <p:txBody>
          <a:bodyPr/>
          <a:lstStyle/>
          <a:p>
            <a:pPr lvl="0"/>
            <a:r>
              <a:rPr lang="en-US" dirty="0"/>
              <a:t>Carl Dewey Perkins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4820" y="2512116"/>
            <a:ext cx="2256376" cy="2585543"/>
          </a:xfrm>
          <a:prstGeom prst="rect">
            <a:avLst/>
          </a:prstGeom>
        </p:spPr>
      </p:pic>
    </p:spTree>
    <p:extLst>
      <p:ext uri="{BB962C8B-B14F-4D97-AF65-F5344CB8AC3E}">
        <p14:creationId xmlns:p14="http://schemas.microsoft.com/office/powerpoint/2010/main" val="26372145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3" name="Table 283"/>
          <p:cNvGraphicFramePr/>
          <p:nvPr/>
        </p:nvGraphicFramePr>
        <p:xfrm>
          <a:off x="1245989" y="1009835"/>
          <a:ext cx="6637667" cy="4118894"/>
        </p:xfrm>
        <a:graphic>
          <a:graphicData uri="http://schemas.openxmlformats.org/drawingml/2006/table">
            <a:tbl>
              <a:tblPr/>
              <a:tblGrid>
                <a:gridCol w="468512">
                  <a:extLst>
                    <a:ext uri="{9D8B030D-6E8A-4147-A177-3AD203B41FA5}">
                      <a16:colId xmlns:a16="http://schemas.microsoft.com/office/drawing/2014/main" val="20000"/>
                    </a:ext>
                  </a:extLst>
                </a:gridCol>
                <a:gridCol w="641839">
                  <a:extLst>
                    <a:ext uri="{9D8B030D-6E8A-4147-A177-3AD203B41FA5}">
                      <a16:colId xmlns:a16="http://schemas.microsoft.com/office/drawing/2014/main" val="20001"/>
                    </a:ext>
                  </a:extLst>
                </a:gridCol>
                <a:gridCol w="571500">
                  <a:extLst>
                    <a:ext uri="{9D8B030D-6E8A-4147-A177-3AD203B41FA5}">
                      <a16:colId xmlns:a16="http://schemas.microsoft.com/office/drawing/2014/main" val="20002"/>
                    </a:ext>
                  </a:extLst>
                </a:gridCol>
                <a:gridCol w="650630">
                  <a:extLst>
                    <a:ext uri="{9D8B030D-6E8A-4147-A177-3AD203B41FA5}">
                      <a16:colId xmlns:a16="http://schemas.microsoft.com/office/drawing/2014/main" val="20003"/>
                    </a:ext>
                  </a:extLst>
                </a:gridCol>
                <a:gridCol w="712668">
                  <a:extLst>
                    <a:ext uri="{9D8B030D-6E8A-4147-A177-3AD203B41FA5}">
                      <a16:colId xmlns:a16="http://schemas.microsoft.com/office/drawing/2014/main" val="20004"/>
                    </a:ext>
                  </a:extLst>
                </a:gridCol>
                <a:gridCol w="666528">
                  <a:extLst>
                    <a:ext uri="{9D8B030D-6E8A-4147-A177-3AD203B41FA5}">
                      <a16:colId xmlns:a16="http://schemas.microsoft.com/office/drawing/2014/main" val="20005"/>
                    </a:ext>
                  </a:extLst>
                </a:gridCol>
                <a:gridCol w="621353">
                  <a:extLst>
                    <a:ext uri="{9D8B030D-6E8A-4147-A177-3AD203B41FA5}">
                      <a16:colId xmlns:a16="http://schemas.microsoft.com/office/drawing/2014/main" val="20006"/>
                    </a:ext>
                  </a:extLst>
                </a:gridCol>
                <a:gridCol w="594209">
                  <a:extLst>
                    <a:ext uri="{9D8B030D-6E8A-4147-A177-3AD203B41FA5}">
                      <a16:colId xmlns:a16="http://schemas.microsoft.com/office/drawing/2014/main" val="1351292759"/>
                    </a:ext>
                  </a:extLst>
                </a:gridCol>
                <a:gridCol w="683157">
                  <a:extLst>
                    <a:ext uri="{9D8B030D-6E8A-4147-A177-3AD203B41FA5}">
                      <a16:colId xmlns:a16="http://schemas.microsoft.com/office/drawing/2014/main" val="1867084890"/>
                    </a:ext>
                  </a:extLst>
                </a:gridCol>
                <a:gridCol w="1027271">
                  <a:extLst>
                    <a:ext uri="{9D8B030D-6E8A-4147-A177-3AD203B41FA5}">
                      <a16:colId xmlns:a16="http://schemas.microsoft.com/office/drawing/2014/main" val="20009"/>
                    </a:ext>
                  </a:extLst>
                </a:gridCol>
              </a:tblGrid>
              <a:tr h="268234">
                <a:tc>
                  <a:txBody>
                    <a:bodyPr/>
                    <a:lstStyle/>
                    <a:p>
                      <a:pPr algn="ctr" defTabSz="1300480">
                        <a:tabLst>
                          <a:tab pos="1295400" algn="l"/>
                        </a:tabLst>
                        <a:defRPr sz="2400">
                          <a:latin typeface="Helvetica"/>
                          <a:ea typeface="Helvetica"/>
                          <a:cs typeface="Helvetica"/>
                          <a:sym typeface="Helvetica"/>
                        </a:defRPr>
                      </a:pPr>
                      <a:r>
                        <a:rPr sz="900" b="1" dirty="0">
                          <a:uFill>
                            <a:solidFill>
                              <a:srgbClr val="000000"/>
                            </a:solidFill>
                          </a:uFill>
                          <a:latin typeface="Times New Roman" panose="02020603050405020304" pitchFamily="18" charset="0"/>
                          <a:ea typeface="Verdana"/>
                          <a:cs typeface="Times New Roman" panose="02020603050405020304" pitchFamily="18" charset="0"/>
                          <a:sym typeface="Verdana"/>
                        </a:rPr>
                        <a:t>Level</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BEBEB"/>
                    </a:solidFill>
                  </a:tcPr>
                </a:tc>
                <a:tc gridSpan="8">
                  <a:txBody>
                    <a:bodyPr/>
                    <a:lstStyle/>
                    <a:p>
                      <a:pPr algn="ctr" defTabSz="1300480">
                        <a:tabLst>
                          <a:tab pos="1295400" algn="l"/>
                        </a:tabLst>
                        <a:defRPr sz="2400">
                          <a:latin typeface="Helvetica"/>
                          <a:ea typeface="Helvetica"/>
                          <a:cs typeface="Helvetica"/>
                          <a:sym typeface="Helvetica"/>
                        </a:defRPr>
                      </a:pPr>
                      <a:r>
                        <a:rPr sz="900" b="1" dirty="0">
                          <a:uFill>
                            <a:solidFill>
                              <a:srgbClr val="000000"/>
                            </a:solidFill>
                          </a:uFill>
                          <a:latin typeface="Times New Roman" panose="02020603050405020304" pitchFamily="18" charset="0"/>
                          <a:ea typeface="Verdana"/>
                          <a:cs typeface="Times New Roman" panose="02020603050405020304" pitchFamily="18" charset="0"/>
                          <a:sym typeface="Verdana"/>
                        </a:rPr>
                        <a:t>Courses</a:t>
                      </a:r>
                    </a:p>
                  </a:txBody>
                  <a:tcPr marL="79561" marR="79561" marT="39780" marB="3978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BEBE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tc>
                <a:tc>
                  <a:txBody>
                    <a:bodyPr/>
                    <a:lstStyle/>
                    <a:p>
                      <a:pPr algn="ctr" defTabSz="1300480">
                        <a:tabLst>
                          <a:tab pos="1295400" algn="l"/>
                        </a:tabLst>
                        <a:defRPr sz="2400">
                          <a:latin typeface="Helvetica"/>
                          <a:ea typeface="Helvetica"/>
                          <a:cs typeface="Helvetica"/>
                          <a:sym typeface="Helvetica"/>
                        </a:defRPr>
                      </a:pPr>
                      <a:r>
                        <a:rPr lang="en-US" sz="900" b="1" dirty="0">
                          <a:uFill>
                            <a:solidFill>
                              <a:srgbClr val="000000"/>
                            </a:solidFill>
                          </a:uFill>
                          <a:latin typeface="Times New Roman" panose="02020603050405020304" pitchFamily="18" charset="0"/>
                          <a:ea typeface="Verdana"/>
                          <a:cs typeface="Times New Roman" panose="02020603050405020304" pitchFamily="18" charset="0"/>
                          <a:sym typeface="Verdana"/>
                        </a:rPr>
                        <a:t>Other</a:t>
                      </a:r>
                      <a:endParaRPr sz="900" b="1" dirty="0">
                        <a:uFill>
                          <a:solidFill>
                            <a:srgbClr val="000000"/>
                          </a:solidFill>
                        </a:uFill>
                        <a:latin typeface="Times New Roman" panose="02020603050405020304" pitchFamily="18" charset="0"/>
                        <a:ea typeface="Verdana"/>
                        <a:cs typeface="Times New Roman" panose="02020603050405020304" pitchFamily="18" charset="0"/>
                        <a:sym typeface="Verdana"/>
                      </a:endParaRPr>
                    </a:p>
                  </a:txBody>
                  <a:tcPr marL="0" marR="0" marT="0" marB="0" anchor="ctr" horzOverflow="overflow">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rgbClr val="FDDCC1"/>
                    </a:solidFill>
                  </a:tcPr>
                </a:tc>
                <a:extLst>
                  <a:ext uri="{0D108BD9-81ED-4DB2-BD59-A6C34878D82A}">
                    <a16:rowId xmlns:a16="http://schemas.microsoft.com/office/drawing/2014/main" val="10000"/>
                  </a:ext>
                </a:extLst>
              </a:tr>
              <a:tr h="490034">
                <a:tc>
                  <a:txBody>
                    <a:bodyPr/>
                    <a:lstStyle/>
                    <a:p>
                      <a:pPr algn="ctr" defTabSz="1300480">
                        <a:tabLst>
                          <a:tab pos="1295400" algn="l"/>
                        </a:tabLst>
                        <a:defRPr sz="2400">
                          <a:latin typeface="Helvetica"/>
                          <a:ea typeface="Helvetica"/>
                          <a:cs typeface="Helvetica"/>
                          <a:sym typeface="Helvetica"/>
                        </a:defRPr>
                      </a:pPr>
                      <a:r>
                        <a:rPr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a:t>
                      </a:r>
                      <a:endParaRPr sz="800" b="1" dirty="0">
                        <a:uFill>
                          <a:solidFill>
                            <a:srgbClr val="000000"/>
                          </a:solidFill>
                        </a:uFill>
                        <a:latin typeface="Times New Roman" panose="02020603050405020304" pitchFamily="18" charset="0"/>
                        <a:cs typeface="Times New Roman" panose="02020603050405020304" pitchFamily="18" charset="0"/>
                      </a:endParaRPr>
                    </a:p>
                    <a:p>
                      <a:pPr algn="ctr" defTabSz="1300480">
                        <a:tabLst>
                          <a:tab pos="1295400" algn="l"/>
                        </a:tabLst>
                        <a:defRPr sz="2400">
                          <a:latin typeface="Helvetica"/>
                          <a:ea typeface="Helvetica"/>
                          <a:cs typeface="Helvetica"/>
                          <a:sym typeface="Helvetica"/>
                        </a:defRPr>
                      </a:pPr>
                      <a:r>
                        <a:rPr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9</a:t>
                      </a:r>
                      <a:endParaRPr sz="800" b="1" dirty="0">
                        <a:uFill>
                          <a:solidFill>
                            <a:srgbClr val="000000"/>
                          </a:solidFill>
                        </a:uFill>
                        <a:latin typeface="Times New Roman" panose="02020603050405020304" pitchFamily="18" charset="0"/>
                        <a:cs typeface="Times New Roman" panose="02020603050405020304" pitchFamily="18" charset="0"/>
                      </a:endParaRPr>
                    </a:p>
                    <a:p>
                      <a:pPr algn="ctr" defTabSz="1300480">
                        <a:tabLst>
                          <a:tab pos="1295400" algn="l"/>
                        </a:tabLst>
                        <a:defRPr sz="2400">
                          <a:latin typeface="Helvetica"/>
                          <a:ea typeface="Helvetica"/>
                          <a:cs typeface="Helvetica"/>
                          <a:sym typeface="Helvetica"/>
                        </a:defRPr>
                      </a:pPr>
                      <a:r>
                        <a:rPr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a:t>
                      </a:r>
                      <a:endParaRPr sz="800" b="1" dirty="0">
                        <a:uFill>
                          <a:solidFill>
                            <a:srgbClr val="000000"/>
                          </a:solidFill>
                        </a:uFill>
                        <a:latin typeface="Times New Roman" panose="02020603050405020304" pitchFamily="18" charset="0"/>
                        <a:cs typeface="Times New Roman" panose="02020603050405020304" pitchFamily="18" charset="0"/>
                      </a:endParaRPr>
                    </a:p>
                    <a:p>
                      <a:pPr algn="ctr" defTabSz="1300480">
                        <a:tabLst>
                          <a:tab pos="1295400" algn="l"/>
                        </a:tabLst>
                        <a:defRPr sz="2400">
                          <a:latin typeface="Helvetica"/>
                          <a:ea typeface="Helvetica"/>
                          <a:cs typeface="Helvetica"/>
                          <a:sym typeface="Helvetica"/>
                        </a:defRPr>
                      </a:pPr>
                      <a:r>
                        <a:rPr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1">
                        <a:lumMod val="40000"/>
                        <a:lumOff val="60000"/>
                      </a:schemeClr>
                    </a:solidFill>
                  </a:tcPr>
                </a:tc>
                <a:tc>
                  <a:txBody>
                    <a:bodyPr/>
                    <a:lstStyle/>
                    <a:p>
                      <a:pPr algn="ctr" defTabSz="1300480">
                        <a:tabLst>
                          <a:tab pos="1295400" algn="l"/>
                        </a:tabLst>
                        <a:defRPr sz="2400">
                          <a:latin typeface="Helvetica"/>
                          <a:ea typeface="Helvetica"/>
                          <a:cs typeface="Helvetica"/>
                          <a:sym typeface="Helvetica"/>
                        </a:defRPr>
                      </a:pPr>
                      <a:r>
                        <a:rPr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English </a:t>
                      </a:r>
                      <a:r>
                        <a:rPr lang="en-US"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I</a:t>
                      </a:r>
                      <a:endParaRPr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1">
                        <a:lumMod val="40000"/>
                        <a:lumOff val="60000"/>
                      </a:schemeClr>
                    </a:solidFill>
                  </a:tcPr>
                </a:tc>
                <a:tc>
                  <a:txBody>
                    <a:bodyPr/>
                    <a:lstStyle/>
                    <a:p>
                      <a:pPr algn="ctr" defTabSz="1300480">
                        <a:tabLst>
                          <a:tab pos="1295400" algn="l"/>
                        </a:tabLst>
                        <a:defRPr sz="2400">
                          <a:latin typeface="Helvetica"/>
                          <a:ea typeface="Helvetica"/>
                          <a:cs typeface="Helvetica"/>
                          <a:sym typeface="Helvetica"/>
                        </a:defRPr>
                      </a:pPr>
                      <a:r>
                        <a:rPr lang="en-US"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Math I</a:t>
                      </a:r>
                      <a:endParaRPr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algn="ctr" defTabSz="1300480">
                        <a:tabLst>
                          <a:tab pos="1295400" algn="l"/>
                        </a:tabLst>
                        <a:defRPr sz="2400">
                          <a:latin typeface="Helvetica"/>
                          <a:ea typeface="Helvetica"/>
                          <a:cs typeface="Helvetica"/>
                          <a:sym typeface="Helvetica"/>
                        </a:defRPr>
                      </a:pPr>
                      <a:r>
                        <a:rPr lang="en-US"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Earth/ </a:t>
                      </a:r>
                      <a:r>
                        <a:rPr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Environmental</a:t>
                      </a:r>
                      <a:endParaRPr sz="800" b="1" dirty="0">
                        <a:uFill>
                          <a:solidFill>
                            <a:srgbClr val="000000"/>
                          </a:solidFill>
                        </a:uFill>
                        <a:latin typeface="Times New Roman" panose="02020603050405020304" pitchFamily="18" charset="0"/>
                        <a:cs typeface="Times New Roman" panose="02020603050405020304" pitchFamily="18" charset="0"/>
                      </a:endParaRPr>
                    </a:p>
                    <a:p>
                      <a:pPr algn="ctr" defTabSz="1300480">
                        <a:tabLst>
                          <a:tab pos="1295400" algn="l"/>
                        </a:tabLst>
                        <a:defRPr sz="2400">
                          <a:latin typeface="Helvetica"/>
                          <a:ea typeface="Helvetica"/>
                          <a:cs typeface="Helvetica"/>
                          <a:sym typeface="Helvetica"/>
                        </a:defRPr>
                      </a:pPr>
                      <a:r>
                        <a:rPr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Science</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algn="ctr" defTabSz="1300480">
                        <a:tabLst>
                          <a:tab pos="1295400" algn="l"/>
                        </a:tabLst>
                        <a:defRPr sz="2400">
                          <a:latin typeface="Helvetica"/>
                          <a:ea typeface="Helvetica"/>
                          <a:cs typeface="Helvetica"/>
                          <a:sym typeface="Helvetica"/>
                        </a:defRPr>
                      </a:pPr>
                      <a:r>
                        <a:rPr lang="en-US"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American</a:t>
                      </a:r>
                      <a:r>
                        <a:rPr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History</a:t>
                      </a:r>
                      <a:r>
                        <a:rPr lang="en-US"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I</a:t>
                      </a:r>
                      <a:endParaRPr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algn="ctr" defTabSz="1300480">
                        <a:tabLst>
                          <a:tab pos="1295400" algn="l"/>
                        </a:tabLst>
                        <a:defRPr sz="2400">
                          <a:latin typeface="Helvetica"/>
                          <a:ea typeface="Helvetica"/>
                          <a:cs typeface="Helvetica"/>
                          <a:sym typeface="Helvetica"/>
                        </a:defRPr>
                      </a:pPr>
                      <a:r>
                        <a:rPr lang="en-US" sz="800" b="1" kern="1200" dirty="0">
                          <a:solidFill>
                            <a:schemeClr val="tx1"/>
                          </a:solidFill>
                          <a:effectLst/>
                          <a:latin typeface="Times New Roman" panose="02020603050405020304" pitchFamily="18" charset="0"/>
                          <a:ea typeface="+mn-ea"/>
                          <a:cs typeface="Times New Roman" panose="02020603050405020304" pitchFamily="18" charset="0"/>
                          <a:sym typeface="Helvetica"/>
                        </a:rPr>
                        <a:t>CC45 Career Management </a:t>
                      </a:r>
                      <a:endParaRPr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C000"/>
                    </a:solidFill>
                  </a:tcPr>
                </a:tc>
                <a:tc>
                  <a:txBody>
                    <a:bodyPr/>
                    <a:lstStyle/>
                    <a:p>
                      <a:pPr algn="ctr" defTabSz="1300480">
                        <a:tabLst>
                          <a:tab pos="1295400" algn="l"/>
                        </a:tabLst>
                        <a:defRPr sz="2400">
                          <a:latin typeface="Helvetica"/>
                          <a:ea typeface="Helvetica"/>
                          <a:cs typeface="Helvetica"/>
                          <a:sym typeface="Helvetica"/>
                        </a:defRPr>
                      </a:pPr>
                      <a:r>
                        <a:rPr lang="en-US" sz="800" b="1" kern="1200" dirty="0">
                          <a:solidFill>
                            <a:schemeClr val="tx1"/>
                          </a:solidFill>
                          <a:effectLst/>
                          <a:latin typeface="Times New Roman" panose="02020603050405020304" pitchFamily="18" charset="0"/>
                          <a:ea typeface="+mn-ea"/>
                          <a:cs typeface="Times New Roman" panose="02020603050405020304" pitchFamily="18" charset="0"/>
                          <a:sym typeface="Helvetica"/>
                        </a:rPr>
                        <a:t>BM10 Microsoft Word and PowerPoint</a:t>
                      </a:r>
                      <a:endParaRPr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C000"/>
                    </a:solidFill>
                  </a:tcPr>
                </a:tc>
                <a:tc>
                  <a:txBody>
                    <a:bodyPr/>
                    <a:lstStyle/>
                    <a:p>
                      <a:pPr algn="ctr"/>
                      <a:r>
                        <a:rPr lang="en-US" sz="800" b="1" kern="1200">
                          <a:solidFill>
                            <a:schemeClr val="tx1"/>
                          </a:solidFill>
                          <a:effectLst/>
                          <a:latin typeface="Times New Roman" panose="02020603050405020304" pitchFamily="18" charset="0"/>
                          <a:ea typeface="+mn-ea"/>
                          <a:cs typeface="Times New Roman" panose="02020603050405020304" pitchFamily="18" charset="0"/>
                          <a:sym typeface="Helvetica"/>
                        </a:rPr>
                        <a:t>BM20 Microsoft Excel and Access</a:t>
                      </a:r>
                      <a:endParaRPr lang="en-US" sz="600" b="1">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a:solidFill>
                        <a:srgbClr val="000000"/>
                      </a:solidFill>
                    </a:lnR>
                    <a:lnB w="12700" cap="flat" cmpd="sng" algn="ctr">
                      <a:solidFill>
                        <a:srgbClr val="000000"/>
                      </a:solidFill>
                      <a:prstDash val="solid"/>
                      <a:round/>
                      <a:headEnd type="none" w="med" len="med"/>
                      <a:tailEnd type="none" w="med" len="med"/>
                    </a:lnB>
                    <a:solidFill>
                      <a:srgbClr val="FFC000"/>
                    </a:solidFill>
                  </a:tcPr>
                </a:tc>
                <a:tc>
                  <a:txBody>
                    <a:bodyPr/>
                    <a:lstStyle/>
                    <a:p>
                      <a:pPr algn="ctr"/>
                      <a:r>
                        <a:rPr lang="en-US" sz="800" b="1" kern="1200" dirty="0">
                          <a:solidFill>
                            <a:schemeClr val="tx1"/>
                          </a:solidFill>
                          <a:effectLst/>
                          <a:latin typeface="Times New Roman" panose="02020603050405020304" pitchFamily="18" charset="0"/>
                          <a:ea typeface="+mn-ea"/>
                          <a:cs typeface="Times New Roman" panose="02020603050405020304" pitchFamily="18" charset="0"/>
                          <a:sym typeface="Helvetica"/>
                        </a:rPr>
                        <a:t>BF05 Personal Finance</a:t>
                      </a:r>
                      <a:endParaRPr lang="en-US" sz="600" b="1" dirty="0">
                        <a:latin typeface="Times New Roman" panose="02020603050405020304" pitchFamily="18" charset="0"/>
                        <a:cs typeface="Times New Roman" panose="02020603050405020304" pitchFamily="18" charset="0"/>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C000"/>
                    </a:solidFill>
                  </a:tcPr>
                </a:tc>
                <a:tc>
                  <a:txBody>
                    <a:bodyPr/>
                    <a:lstStyle/>
                    <a:p>
                      <a:pPr algn="ctr" defTabSz="1300480">
                        <a:tabLst>
                          <a:tab pos="1295400" algn="l"/>
                        </a:tabLst>
                        <a:defRPr sz="2400">
                          <a:latin typeface="Helvetica"/>
                          <a:ea typeface="Helvetica"/>
                          <a:cs typeface="Helvetica"/>
                          <a:sym typeface="Helvetica"/>
                        </a:defRPr>
                      </a:pPr>
                      <a:r>
                        <a:rPr lang="en-US"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Job Shadowing</a:t>
                      </a:r>
                      <a:endParaRPr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CC1"/>
                    </a:solidFill>
                  </a:tcPr>
                </a:tc>
                <a:extLst>
                  <a:ext uri="{0D108BD9-81ED-4DB2-BD59-A6C34878D82A}">
                    <a16:rowId xmlns:a16="http://schemas.microsoft.com/office/drawing/2014/main" val="10001"/>
                  </a:ext>
                </a:extLst>
              </a:tr>
              <a:tr h="600075">
                <a:tc>
                  <a:txBody>
                    <a:bodyPr/>
                    <a:lstStyle/>
                    <a:p>
                      <a:pPr algn="ctr" defTabSz="1300480">
                        <a:tabLst>
                          <a:tab pos="1295400" algn="l"/>
                        </a:tabLst>
                        <a:defRPr sz="2400">
                          <a:latin typeface="Helvetica"/>
                          <a:ea typeface="Helvetica"/>
                          <a:cs typeface="Helvetica"/>
                          <a:sym typeface="Helvetica"/>
                        </a:defRPr>
                      </a:pPr>
                      <a:r>
                        <a:rPr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10</a:t>
                      </a:r>
                      <a:endParaRPr sz="800" b="1" dirty="0">
                        <a:uFill>
                          <a:solidFill>
                            <a:srgbClr val="000000"/>
                          </a:solidFill>
                        </a:uFill>
                        <a:latin typeface="Times New Roman" panose="02020603050405020304" pitchFamily="18" charset="0"/>
                        <a:cs typeface="Times New Roman" panose="02020603050405020304" pitchFamily="18" charset="0"/>
                      </a:endParaRPr>
                    </a:p>
                    <a:p>
                      <a:pPr algn="ctr" defTabSz="1300480">
                        <a:tabLst>
                          <a:tab pos="1295400" algn="l"/>
                        </a:tabLst>
                        <a:defRPr sz="2400">
                          <a:latin typeface="Helvetica"/>
                          <a:ea typeface="Helvetica"/>
                          <a:cs typeface="Helvetica"/>
                          <a:sym typeface="Helvetica"/>
                        </a:defRPr>
                      </a:pPr>
                      <a:r>
                        <a:rPr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1">
                        <a:lumMod val="40000"/>
                        <a:lumOff val="60000"/>
                      </a:schemeClr>
                    </a:solidFill>
                  </a:tcPr>
                </a:tc>
                <a:tc>
                  <a:txBody>
                    <a:bodyPr/>
                    <a:lstStyle/>
                    <a:p>
                      <a:pPr algn="ctr" defTabSz="1300480">
                        <a:tabLst>
                          <a:tab pos="1295400" algn="l"/>
                        </a:tabLst>
                        <a:defRPr sz="2400">
                          <a:latin typeface="Helvetica"/>
                          <a:ea typeface="Helvetica"/>
                          <a:cs typeface="Helvetica"/>
                          <a:sym typeface="Helvetica"/>
                        </a:defRPr>
                      </a:pPr>
                      <a:r>
                        <a:rPr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English </a:t>
                      </a:r>
                      <a:r>
                        <a:rPr lang="en-US"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II</a:t>
                      </a:r>
                      <a:endParaRPr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algn="ctr" defTabSz="1300480">
                        <a:tabLst>
                          <a:tab pos="1295400" algn="l"/>
                        </a:tabLst>
                        <a:defRPr sz="2400">
                          <a:latin typeface="Helvetica"/>
                          <a:ea typeface="Helvetica"/>
                          <a:cs typeface="Helvetica"/>
                          <a:sym typeface="Helvetica"/>
                        </a:defRPr>
                      </a:pPr>
                      <a:r>
                        <a:rPr lang="en-US"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Math II</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algn="ctr" defTabSz="1300480">
                        <a:tabLst>
                          <a:tab pos="1295400" algn="l"/>
                        </a:tabLst>
                        <a:defRPr sz="2400">
                          <a:latin typeface="Helvetica"/>
                          <a:ea typeface="Helvetica"/>
                          <a:cs typeface="Helvetica"/>
                          <a:sym typeface="Helvetica"/>
                        </a:defRPr>
                      </a:pPr>
                      <a:r>
                        <a:rPr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Physical Science</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marL="0" marR="0" lvl="0" indent="0" algn="ctr" defTabSz="1300480" rtl="0" eaLnBrk="1" fontAlgn="auto" latinLnBrk="0" hangingPunct="1">
                        <a:lnSpc>
                          <a:spcPct val="100000"/>
                        </a:lnSpc>
                        <a:spcBef>
                          <a:spcPts val="0"/>
                        </a:spcBef>
                        <a:spcAft>
                          <a:spcPts val="0"/>
                        </a:spcAft>
                        <a:buClrTx/>
                        <a:buSzTx/>
                        <a:buFontTx/>
                        <a:buNone/>
                        <a:tabLst>
                          <a:tab pos="1295400" algn="l"/>
                        </a:tabLst>
                        <a:defRPr sz="2400">
                          <a:latin typeface="Helvetica"/>
                          <a:ea typeface="Helvetica"/>
                          <a:cs typeface="Helvetica"/>
                          <a:sym typeface="Helvetica"/>
                        </a:defRPr>
                      </a:pPr>
                      <a:r>
                        <a:rPr lang="en-US"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American History II</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1">
                        <a:lumMod val="40000"/>
                        <a:lumOff val="60000"/>
                      </a:schemeClr>
                    </a:solidFill>
                  </a:tcPr>
                </a:tc>
                <a:tc>
                  <a:txBody>
                    <a:bodyPr/>
                    <a:lstStyle/>
                    <a:p>
                      <a:pPr algn="ctr" defTabSz="1300480">
                        <a:tabLst>
                          <a:tab pos="1295400" algn="l"/>
                        </a:tabLst>
                        <a:defRPr sz="2400">
                          <a:latin typeface="Helvetica"/>
                          <a:ea typeface="Helvetica"/>
                          <a:cs typeface="Helvetica"/>
                          <a:sym typeface="Helvetica"/>
                        </a:defRPr>
                      </a:pPr>
                      <a:r>
                        <a:rPr lang="en-US" sz="800" b="1" kern="1200" dirty="0">
                          <a:solidFill>
                            <a:schemeClr val="tx1"/>
                          </a:solidFill>
                          <a:effectLst/>
                          <a:latin typeface="Times New Roman" panose="02020603050405020304" pitchFamily="18" charset="0"/>
                          <a:ea typeface="+mn-ea"/>
                          <a:cs typeface="Times New Roman" panose="02020603050405020304" pitchFamily="18" charset="0"/>
                          <a:sym typeface="Helvetica"/>
                        </a:rPr>
                        <a:t>TP11 PLTW Introduction to Engineering Design</a:t>
                      </a:r>
                      <a:endParaRPr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C000"/>
                    </a:solidFill>
                  </a:tcPr>
                </a:tc>
                <a:tc>
                  <a:txBody>
                    <a:bodyPr/>
                    <a:lstStyle/>
                    <a:p>
                      <a:pPr algn="ctr"/>
                      <a:r>
                        <a:rPr lang="en-US" sz="800" b="1" kern="1200" dirty="0">
                          <a:solidFill>
                            <a:schemeClr val="tx1"/>
                          </a:solidFill>
                          <a:effectLst/>
                          <a:latin typeface="Times New Roman" panose="02020603050405020304" pitchFamily="18" charset="0"/>
                          <a:ea typeface="+mn-ea"/>
                          <a:cs typeface="Times New Roman" panose="02020603050405020304" pitchFamily="18" charset="0"/>
                        </a:rPr>
                        <a:t>TP12 PLTW Principles of Engineering I</a:t>
                      </a:r>
                      <a:endParaRPr lang="en-US" sz="800" b="1" dirty="0">
                        <a:latin typeface="Times New Roman" panose="02020603050405020304" pitchFamily="18" charset="0"/>
                        <a:cs typeface="Times New Roman" panose="02020603050405020304" pitchFamily="18" charset="0"/>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C000"/>
                    </a:solidFill>
                  </a:tcPr>
                </a:tc>
                <a:tc>
                  <a:txBody>
                    <a:bodyPr/>
                    <a:lstStyle/>
                    <a:p>
                      <a:pPr algn="ctr"/>
                      <a:r>
                        <a:rPr lang="en-US" sz="800" b="1" kern="1200">
                          <a:solidFill>
                            <a:schemeClr val="tx1"/>
                          </a:solidFill>
                          <a:effectLst/>
                          <a:latin typeface="Times New Roman" panose="02020603050405020304" pitchFamily="18" charset="0"/>
                          <a:ea typeface="+mn-ea"/>
                          <a:cs typeface="Times New Roman" panose="02020603050405020304" pitchFamily="18" charset="0"/>
                        </a:rPr>
                        <a:t>TP23 PLTW Civil Engineering &amp; Architecture</a:t>
                      </a:r>
                      <a:endParaRPr lang="en-US" sz="600" b="1">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r>
                        <a:rPr lang="en-US" sz="800" b="1" kern="1200">
                          <a:solidFill>
                            <a:schemeClr val="tx1"/>
                          </a:solidFill>
                          <a:effectLst/>
                          <a:latin typeface="Times New Roman" panose="02020603050405020304" pitchFamily="18" charset="0"/>
                          <a:ea typeface="+mn-ea"/>
                          <a:cs typeface="Times New Roman" panose="02020603050405020304" pitchFamily="18" charset="0"/>
                        </a:rPr>
                        <a:t>TP31 PLTW Engineering Design &amp; Development </a:t>
                      </a:r>
                      <a:endParaRPr lang="en-US" sz="600" b="1">
                        <a:latin typeface="Times New Roman" panose="02020603050405020304" pitchFamily="18" charset="0"/>
                        <a:cs typeface="Times New Roman" panose="02020603050405020304" pitchFamily="18" charset="0"/>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C000"/>
                    </a:solidFill>
                  </a:tcPr>
                </a:tc>
                <a:tc>
                  <a:txBody>
                    <a:bodyPr/>
                    <a:lstStyle/>
                    <a:p>
                      <a:pPr marL="0" marR="0" lvl="0" indent="0" algn="ctr" defTabSz="1300480" rtl="0" eaLnBrk="1" fontAlgn="auto" latinLnBrk="0" hangingPunct="1">
                        <a:lnSpc>
                          <a:spcPct val="100000"/>
                        </a:lnSpc>
                        <a:spcBef>
                          <a:spcPts val="0"/>
                        </a:spcBef>
                        <a:spcAft>
                          <a:spcPts val="0"/>
                        </a:spcAft>
                        <a:buClrTx/>
                        <a:buSzTx/>
                        <a:buFontTx/>
                        <a:buNone/>
                        <a:tabLst>
                          <a:tab pos="1295400" algn="l"/>
                        </a:tabLst>
                        <a:defRPr sz="2400">
                          <a:latin typeface="Helvetica"/>
                          <a:ea typeface="Helvetica"/>
                          <a:cs typeface="Helvetica"/>
                          <a:sym typeface="Helvetica"/>
                        </a:defRPr>
                      </a:pPr>
                      <a:r>
                        <a:rPr lang="en-US"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Job Shadowing</a:t>
                      </a:r>
                    </a:p>
                    <a:p>
                      <a:pPr algn="ctr" defTabSz="1300480">
                        <a:tabLst>
                          <a:tab pos="1295400" algn="l"/>
                        </a:tabLst>
                        <a:defRPr sz="2400">
                          <a:latin typeface="Helvetica"/>
                          <a:ea typeface="Helvetica"/>
                          <a:cs typeface="Helvetica"/>
                          <a:sym typeface="Helvetica"/>
                        </a:defRPr>
                      </a:pPr>
                      <a:endParaRPr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CC1"/>
                    </a:solidFill>
                  </a:tcPr>
                </a:tc>
                <a:extLst>
                  <a:ext uri="{0D108BD9-81ED-4DB2-BD59-A6C34878D82A}">
                    <a16:rowId xmlns:a16="http://schemas.microsoft.com/office/drawing/2014/main" val="10002"/>
                  </a:ext>
                </a:extLst>
              </a:tr>
              <a:tr h="462988">
                <a:tc>
                  <a:txBody>
                    <a:bodyPr/>
                    <a:lstStyle/>
                    <a:p>
                      <a:pPr algn="ctr" defTabSz="1300480">
                        <a:tabLst>
                          <a:tab pos="1295400" algn="l"/>
                        </a:tabLst>
                        <a:defRPr sz="2400">
                          <a:latin typeface="Helvetica"/>
                          <a:ea typeface="Helvetica"/>
                          <a:cs typeface="Helvetica"/>
                          <a:sym typeface="Helvetica"/>
                        </a:defRPr>
                      </a:pPr>
                      <a:r>
                        <a:rPr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11</a:t>
                      </a:r>
                      <a:endParaRPr sz="800" b="1" dirty="0">
                        <a:uFill>
                          <a:solidFill>
                            <a:srgbClr val="000000"/>
                          </a:solidFill>
                        </a:uFill>
                        <a:latin typeface="Times New Roman" panose="02020603050405020304" pitchFamily="18" charset="0"/>
                        <a:cs typeface="Times New Roman" panose="02020603050405020304" pitchFamily="18" charset="0"/>
                      </a:endParaRPr>
                    </a:p>
                    <a:p>
                      <a:pPr algn="ctr" defTabSz="1300480">
                        <a:tabLst>
                          <a:tab pos="1295400" algn="l"/>
                        </a:tabLst>
                        <a:defRPr sz="2400">
                          <a:latin typeface="Helvetica"/>
                          <a:ea typeface="Helvetica"/>
                          <a:cs typeface="Helvetica"/>
                          <a:sym typeface="Helvetica"/>
                        </a:defRPr>
                      </a:pPr>
                      <a:r>
                        <a:rPr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a:t>
                      </a:r>
                      <a:endParaRPr sz="800" b="1" dirty="0">
                        <a:uFill>
                          <a:solidFill>
                            <a:srgbClr val="000000"/>
                          </a:solidFill>
                        </a:uFill>
                        <a:latin typeface="Times New Roman" panose="02020603050405020304" pitchFamily="18" charset="0"/>
                        <a:cs typeface="Times New Roman" panose="02020603050405020304" pitchFamily="18" charset="0"/>
                      </a:endParaRPr>
                    </a:p>
                    <a:p>
                      <a:pPr algn="ctr" defTabSz="1300480">
                        <a:tabLst>
                          <a:tab pos="1295400" algn="l"/>
                        </a:tabLst>
                        <a:defRPr sz="2400">
                          <a:latin typeface="Helvetica"/>
                          <a:ea typeface="Helvetica"/>
                          <a:cs typeface="Helvetica"/>
                          <a:sym typeface="Helvetica"/>
                        </a:defRPr>
                      </a:pPr>
                      <a:r>
                        <a:rPr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1">
                        <a:lumMod val="40000"/>
                        <a:lumOff val="60000"/>
                      </a:schemeClr>
                    </a:solidFill>
                  </a:tcPr>
                </a:tc>
                <a:tc>
                  <a:txBody>
                    <a:bodyPr/>
                    <a:lstStyle/>
                    <a:p>
                      <a:pPr algn="ctr" defTabSz="1300480">
                        <a:tabLst>
                          <a:tab pos="1295400" algn="l"/>
                        </a:tabLst>
                        <a:defRPr sz="2400">
                          <a:latin typeface="Helvetica"/>
                          <a:ea typeface="Helvetica"/>
                          <a:cs typeface="Helvetica"/>
                          <a:sym typeface="Helvetica"/>
                        </a:defRPr>
                      </a:pPr>
                      <a:r>
                        <a:rPr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English </a:t>
                      </a:r>
                      <a:r>
                        <a:rPr lang="en-US"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III</a:t>
                      </a:r>
                      <a:endParaRPr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algn="ctr" defTabSz="1300480">
                        <a:tabLst>
                          <a:tab pos="1295400" algn="l"/>
                        </a:tabLst>
                        <a:defRPr sz="2400">
                          <a:latin typeface="Helvetica"/>
                          <a:ea typeface="Helvetica"/>
                          <a:cs typeface="Helvetica"/>
                          <a:sym typeface="Helvetica"/>
                        </a:defRPr>
                      </a:pPr>
                      <a:r>
                        <a:rPr lang="en-US"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Math III</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algn="ctr" defTabSz="1300480">
                        <a:tabLst>
                          <a:tab pos="1295400" algn="l"/>
                        </a:tabLst>
                        <a:defRPr sz="2400">
                          <a:latin typeface="Helvetica"/>
                          <a:ea typeface="Helvetica"/>
                          <a:cs typeface="Helvetica"/>
                          <a:sym typeface="Helvetica"/>
                        </a:defRPr>
                      </a:pPr>
                      <a:r>
                        <a:rPr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Biology</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marL="0" marR="0" lvl="0" indent="0" algn="ctr" defTabSz="1300480" rtl="0" eaLnBrk="1" fontAlgn="auto" latinLnBrk="0" hangingPunct="1">
                        <a:lnSpc>
                          <a:spcPct val="100000"/>
                        </a:lnSpc>
                        <a:spcBef>
                          <a:spcPts val="0"/>
                        </a:spcBef>
                        <a:spcAft>
                          <a:spcPts val="0"/>
                        </a:spcAft>
                        <a:buClrTx/>
                        <a:buSzTx/>
                        <a:buFontTx/>
                        <a:buNone/>
                        <a:tabLst>
                          <a:tab pos="1295400" algn="l"/>
                        </a:tabLst>
                        <a:defRPr sz="2400">
                          <a:latin typeface="Helvetica"/>
                          <a:ea typeface="Helvetica"/>
                          <a:cs typeface="Helvetica"/>
                          <a:sym typeface="Helvetica"/>
                        </a:defRPr>
                      </a:pPr>
                      <a:r>
                        <a:rPr lang="en-US"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Civics and Economics</a:t>
                      </a:r>
                    </a:p>
                    <a:p>
                      <a:pPr algn="ctr" defTabSz="1300480">
                        <a:tabLst>
                          <a:tab pos="1295400" algn="l"/>
                        </a:tabLst>
                        <a:defRPr sz="2400">
                          <a:latin typeface="Helvetica"/>
                          <a:ea typeface="Helvetica"/>
                          <a:cs typeface="Helvetica"/>
                          <a:sym typeface="Helvetica"/>
                        </a:defRPr>
                      </a:pPr>
                      <a:endParaRPr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1">
                        <a:lumMod val="40000"/>
                        <a:lumOff val="60000"/>
                      </a:schemeClr>
                    </a:solidFill>
                  </a:tcPr>
                </a:tc>
                <a:tc>
                  <a:txBody>
                    <a:bodyPr/>
                    <a:lstStyle/>
                    <a:p>
                      <a:pPr marL="0" marR="0" lvl="0" indent="0" algn="ctr" defTabSz="1300480" rtl="0" eaLnBrk="1" fontAlgn="auto" latinLnBrk="0" hangingPunct="1">
                        <a:lnSpc>
                          <a:spcPct val="100000"/>
                        </a:lnSpc>
                        <a:spcBef>
                          <a:spcPts val="0"/>
                        </a:spcBef>
                        <a:spcAft>
                          <a:spcPts val="0"/>
                        </a:spcAft>
                        <a:buClrTx/>
                        <a:buSzTx/>
                        <a:buFontTx/>
                        <a:buNone/>
                        <a:tabLst>
                          <a:tab pos="1295400" algn="l"/>
                        </a:tabLst>
                        <a:defRPr sz="2400">
                          <a:latin typeface="Helvetica"/>
                          <a:ea typeface="Helvetica"/>
                          <a:cs typeface="Helvetica"/>
                          <a:sym typeface="Helvetica"/>
                        </a:defRPr>
                      </a:pPr>
                      <a:r>
                        <a:rPr lang="en-US" sz="800" b="1" dirty="0">
                          <a:latin typeface="Times New Roman" panose="02020603050405020304" pitchFamily="18" charset="0"/>
                          <a:cs typeface="Times New Roman" panose="02020603050405020304" pitchFamily="18" charset="0"/>
                        </a:rPr>
                        <a:t>TE21 Principles of Technology I</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00"/>
                    </a:solidFill>
                  </a:tcPr>
                </a:tc>
                <a:tc>
                  <a:txBody>
                    <a:bodyPr/>
                    <a:lstStyle/>
                    <a:p>
                      <a:pPr algn="ctr"/>
                      <a:endParaRPr lang="en-US" sz="800" b="1" dirty="0">
                        <a:latin typeface="Times New Roman" panose="02020603050405020304" pitchFamily="18" charset="0"/>
                        <a:cs typeface="Times New Roman" panose="02020603050405020304" pitchFamily="18" charset="0"/>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92D050"/>
                    </a:solidFill>
                  </a:tcPr>
                </a:tc>
                <a:tc>
                  <a:txBody>
                    <a:bodyPr/>
                    <a:lstStyle/>
                    <a:p>
                      <a:pPr algn="ctr"/>
                      <a:endParaRPr lang="en-US" sz="600" b="1">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endParaRPr lang="en-US" sz="600" b="1" dirty="0">
                        <a:latin typeface="Times New Roman" panose="02020603050405020304" pitchFamily="18" charset="0"/>
                        <a:cs typeface="Times New Roman" panose="02020603050405020304" pitchFamily="18" charset="0"/>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92D050"/>
                    </a:solidFill>
                  </a:tcPr>
                </a:tc>
                <a:tc>
                  <a:txBody>
                    <a:bodyPr/>
                    <a:lstStyle/>
                    <a:p>
                      <a:pPr algn="ctr" defTabSz="1300480">
                        <a:tabLst>
                          <a:tab pos="647700" algn="l"/>
                          <a:tab pos="3898900" algn="r"/>
                          <a:tab pos="7797800" algn="r"/>
                        </a:tabLst>
                        <a:defRPr sz="2400">
                          <a:latin typeface="Helvetica"/>
                          <a:ea typeface="Helvetica"/>
                          <a:cs typeface="Helvetica"/>
                          <a:sym typeface="Helvetica"/>
                        </a:defRPr>
                      </a:pPr>
                      <a:r>
                        <a:rPr lang="en-US" sz="800" b="1" kern="1200" dirty="0">
                          <a:solidFill>
                            <a:schemeClr val="tx1"/>
                          </a:solidFill>
                          <a:effectLst/>
                          <a:latin typeface="Times New Roman" panose="02020603050405020304" pitchFamily="18" charset="0"/>
                          <a:ea typeface="+mn-ea"/>
                          <a:cs typeface="Times New Roman" panose="02020603050405020304" pitchFamily="18" charset="0"/>
                          <a:sym typeface="Helvetica"/>
                        </a:rPr>
                        <a:t>CS97 CTE Internship</a:t>
                      </a:r>
                      <a:endParaRPr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CC1"/>
                    </a:solidFill>
                  </a:tcPr>
                </a:tc>
                <a:extLst>
                  <a:ext uri="{0D108BD9-81ED-4DB2-BD59-A6C34878D82A}">
                    <a16:rowId xmlns:a16="http://schemas.microsoft.com/office/drawing/2014/main" val="10003"/>
                  </a:ext>
                </a:extLst>
              </a:tr>
              <a:tr h="555599">
                <a:tc>
                  <a:txBody>
                    <a:bodyPr/>
                    <a:lstStyle/>
                    <a:p>
                      <a:pPr algn="ctr" defTabSz="1300480">
                        <a:tabLst>
                          <a:tab pos="1295400" algn="l"/>
                        </a:tabLst>
                        <a:defRPr sz="2400">
                          <a:latin typeface="Helvetica"/>
                          <a:ea typeface="Helvetica"/>
                          <a:cs typeface="Helvetica"/>
                          <a:sym typeface="Helvetica"/>
                        </a:defRPr>
                      </a:pPr>
                      <a:r>
                        <a:rPr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12</a:t>
                      </a:r>
                      <a:endParaRPr sz="800" b="1" dirty="0">
                        <a:uFill>
                          <a:solidFill>
                            <a:srgbClr val="000000"/>
                          </a:solidFill>
                        </a:uFill>
                        <a:latin typeface="Times New Roman" panose="02020603050405020304" pitchFamily="18" charset="0"/>
                        <a:cs typeface="Times New Roman" panose="02020603050405020304" pitchFamily="18" charset="0"/>
                      </a:endParaRPr>
                    </a:p>
                    <a:p>
                      <a:pPr algn="ctr" defTabSz="1300480">
                        <a:tabLst>
                          <a:tab pos="1295400" algn="l"/>
                        </a:tabLst>
                        <a:defRPr sz="2400">
                          <a:latin typeface="Helvetica"/>
                          <a:ea typeface="Helvetica"/>
                          <a:cs typeface="Helvetica"/>
                          <a:sym typeface="Helvetica"/>
                        </a:defRPr>
                      </a:pPr>
                      <a:r>
                        <a:rPr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a:t>
                      </a:r>
                      <a:endParaRPr sz="800" b="1" dirty="0">
                        <a:uFill>
                          <a:solidFill>
                            <a:srgbClr val="000000"/>
                          </a:solidFill>
                        </a:uFill>
                        <a:latin typeface="Times New Roman" panose="02020603050405020304" pitchFamily="18" charset="0"/>
                        <a:cs typeface="Times New Roman" panose="02020603050405020304" pitchFamily="18" charset="0"/>
                      </a:endParaRPr>
                    </a:p>
                    <a:p>
                      <a:pPr algn="ctr" defTabSz="1300480">
                        <a:tabLst>
                          <a:tab pos="1295400" algn="l"/>
                        </a:tabLst>
                        <a:defRPr sz="2400">
                          <a:latin typeface="Helvetica"/>
                          <a:ea typeface="Helvetica"/>
                          <a:cs typeface="Helvetica"/>
                          <a:sym typeface="Helvetica"/>
                        </a:defRPr>
                      </a:pPr>
                      <a:r>
                        <a:rPr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1">
                        <a:lumMod val="40000"/>
                        <a:lumOff val="60000"/>
                      </a:schemeClr>
                    </a:solidFill>
                  </a:tcPr>
                </a:tc>
                <a:tc>
                  <a:txBody>
                    <a:bodyPr/>
                    <a:lstStyle/>
                    <a:p>
                      <a:pPr algn="ctr" defTabSz="1300480">
                        <a:tabLst>
                          <a:tab pos="1295400" algn="l"/>
                        </a:tabLst>
                        <a:defRPr sz="2400">
                          <a:latin typeface="Helvetica"/>
                          <a:ea typeface="Helvetica"/>
                          <a:cs typeface="Helvetica"/>
                          <a:sym typeface="Helvetica"/>
                        </a:defRPr>
                      </a:pPr>
                      <a:r>
                        <a:rPr sz="800" b="1">
                          <a:uFill>
                            <a:solidFill>
                              <a:srgbClr val="000000"/>
                            </a:solidFill>
                          </a:uFill>
                          <a:latin typeface="Times New Roman" panose="02020603050405020304" pitchFamily="18" charset="0"/>
                          <a:ea typeface="Times New Roman"/>
                          <a:cs typeface="Times New Roman" panose="02020603050405020304" pitchFamily="18" charset="0"/>
                          <a:sym typeface="Times New Roman"/>
                        </a:rPr>
                        <a:t>English IV</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algn="ctr" defTabSz="1300480">
                        <a:tabLst>
                          <a:tab pos="1295400" algn="l"/>
                        </a:tabLst>
                        <a:defRPr sz="2400">
                          <a:latin typeface="Helvetica"/>
                          <a:ea typeface="Helvetica"/>
                          <a:cs typeface="Helvetica"/>
                          <a:sym typeface="Helvetica"/>
                        </a:defRPr>
                      </a:pPr>
                      <a:r>
                        <a:rPr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4</a:t>
                      </a:r>
                      <a:r>
                        <a:rPr sz="800" b="1" baseline="30498"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th</a:t>
                      </a:r>
                      <a:r>
                        <a:rPr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Math</a:t>
                      </a:r>
                      <a:endParaRPr sz="800" b="1" dirty="0">
                        <a:uFill>
                          <a:solidFill>
                            <a:srgbClr val="000000"/>
                          </a:solidFill>
                        </a:uFill>
                        <a:latin typeface="Times New Roman" panose="02020603050405020304" pitchFamily="18" charset="0"/>
                        <a:cs typeface="Times New Roman" panose="02020603050405020304" pitchFamily="18" charset="0"/>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marL="0" marR="0" lvl="0" indent="0" algn="ctr" defTabSz="1300480" rtl="0" eaLnBrk="1" fontAlgn="auto" latinLnBrk="0" hangingPunct="1">
                        <a:lnSpc>
                          <a:spcPct val="100000"/>
                        </a:lnSpc>
                        <a:spcBef>
                          <a:spcPts val="0"/>
                        </a:spcBef>
                        <a:spcAft>
                          <a:spcPts val="0"/>
                        </a:spcAft>
                        <a:buClrTx/>
                        <a:buSzTx/>
                        <a:buFontTx/>
                        <a:buNone/>
                        <a:tabLst>
                          <a:tab pos="1295400" algn="l"/>
                        </a:tabLst>
                        <a:defRPr sz="2400">
                          <a:latin typeface="Helvetica"/>
                          <a:ea typeface="Helvetica"/>
                          <a:cs typeface="Helvetica"/>
                          <a:sym typeface="Helvetica"/>
                        </a:defRPr>
                      </a:pPr>
                      <a:r>
                        <a:rPr lang="en-US"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Health/PE</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algn="ctr" defTabSz="1300480">
                        <a:tabLst>
                          <a:tab pos="1295400" algn="l"/>
                        </a:tabLst>
                        <a:defRPr sz="2400">
                          <a:latin typeface="Helvetica"/>
                          <a:ea typeface="Helvetica"/>
                          <a:cs typeface="Helvetica"/>
                          <a:sym typeface="Helvetica"/>
                        </a:defRPr>
                      </a:pPr>
                      <a:r>
                        <a:rPr lang="en-US"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World History</a:t>
                      </a:r>
                      <a:endParaRPr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1">
                        <a:lumMod val="40000"/>
                        <a:lumOff val="60000"/>
                      </a:schemeClr>
                    </a:solidFill>
                  </a:tcPr>
                </a:tc>
                <a:tc>
                  <a:txBody>
                    <a:bodyPr/>
                    <a:lstStyle/>
                    <a:p>
                      <a:pPr marL="0" marR="0" lvl="0" indent="0" algn="ctr" defTabSz="1300480" rtl="0" eaLnBrk="1" fontAlgn="auto" latinLnBrk="0" hangingPunct="1">
                        <a:lnSpc>
                          <a:spcPct val="100000"/>
                        </a:lnSpc>
                        <a:spcBef>
                          <a:spcPts val="0"/>
                        </a:spcBef>
                        <a:spcAft>
                          <a:spcPts val="0"/>
                        </a:spcAft>
                        <a:buClrTx/>
                        <a:buSzTx/>
                        <a:buFontTx/>
                        <a:buNone/>
                        <a:tabLst>
                          <a:tab pos="1295400" algn="l"/>
                        </a:tabLst>
                        <a:defRPr sz="2400">
                          <a:latin typeface="Helvetica"/>
                          <a:ea typeface="Helvetica"/>
                          <a:cs typeface="Helvetica"/>
                          <a:sym typeface="Helvetica"/>
                        </a:defRPr>
                      </a:pPr>
                      <a:r>
                        <a:rPr lang="en-US" sz="800" b="1" dirty="0">
                          <a:latin typeface="Times New Roman" panose="02020603050405020304" pitchFamily="18" charset="0"/>
                          <a:cs typeface="Times New Roman" panose="02020603050405020304" pitchFamily="18" charset="0"/>
                        </a:rPr>
                        <a:t>TE21 Principles of Technology II</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00"/>
                    </a:solidFill>
                  </a:tcPr>
                </a:tc>
                <a:tc>
                  <a:txBody>
                    <a:bodyPr/>
                    <a:lstStyle/>
                    <a:p>
                      <a:pPr algn="ctr"/>
                      <a:endParaRPr lang="en-US" sz="800" b="1" dirty="0">
                        <a:latin typeface="Times New Roman" panose="02020603050405020304" pitchFamily="18" charset="0"/>
                        <a:cs typeface="Times New Roman" panose="02020603050405020304" pitchFamily="18" charset="0"/>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92D050"/>
                    </a:solidFill>
                  </a:tcPr>
                </a:tc>
                <a:tc>
                  <a:txBody>
                    <a:bodyPr/>
                    <a:lstStyle/>
                    <a:p>
                      <a:pPr algn="ctr"/>
                      <a:endParaRPr lang="en-US" sz="600" b="1" dirty="0">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endParaRPr lang="en-US" sz="600" b="1" dirty="0">
                        <a:latin typeface="Times New Roman" panose="02020603050405020304" pitchFamily="18" charset="0"/>
                        <a:cs typeface="Times New Roman" panose="02020603050405020304" pitchFamily="18" charset="0"/>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92D050"/>
                    </a:solidFill>
                  </a:tcPr>
                </a:tc>
                <a:tc>
                  <a:txBody>
                    <a:bodyPr/>
                    <a:lstStyle/>
                    <a:p>
                      <a:pPr algn="ctr" defTabSz="1300480">
                        <a:tabLst>
                          <a:tab pos="647700" algn="l"/>
                          <a:tab pos="3898900" algn="r"/>
                          <a:tab pos="7797800" algn="r"/>
                        </a:tabLst>
                        <a:defRPr sz="2400">
                          <a:latin typeface="Helvetica"/>
                          <a:ea typeface="Helvetica"/>
                          <a:cs typeface="Helvetica"/>
                          <a:sym typeface="Helvetica"/>
                        </a:defRPr>
                      </a:pPr>
                      <a:r>
                        <a:rPr lang="en-US" sz="800" b="1" kern="1200" dirty="0">
                          <a:solidFill>
                            <a:schemeClr val="tx1"/>
                          </a:solidFill>
                          <a:effectLst/>
                          <a:latin typeface="Times New Roman" panose="02020603050405020304" pitchFamily="18" charset="0"/>
                          <a:ea typeface="+mn-ea"/>
                          <a:cs typeface="Times New Roman" panose="02020603050405020304" pitchFamily="18" charset="0"/>
                          <a:sym typeface="Helvetica"/>
                        </a:rPr>
                        <a:t>CS97 CTE Internship</a:t>
                      </a:r>
                      <a:endParaRPr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CC1"/>
                    </a:solidFill>
                  </a:tcPr>
                </a:tc>
                <a:extLst>
                  <a:ext uri="{0D108BD9-81ED-4DB2-BD59-A6C34878D82A}">
                    <a16:rowId xmlns:a16="http://schemas.microsoft.com/office/drawing/2014/main" val="10004"/>
                  </a:ext>
                </a:extLst>
              </a:tr>
              <a:tr h="571500">
                <a:tc>
                  <a:txBody>
                    <a:bodyPr/>
                    <a:lstStyle/>
                    <a:p>
                      <a:pPr algn="ctr" defTabSz="1300480">
                        <a:tabLst>
                          <a:tab pos="1295400" algn="l"/>
                        </a:tabLst>
                        <a:defRPr sz="2400">
                          <a:latin typeface="Helvetica"/>
                          <a:ea typeface="Helvetica"/>
                          <a:cs typeface="Helvetica"/>
                          <a:sym typeface="Helvetica"/>
                        </a:defRPr>
                      </a:pPr>
                      <a:r>
                        <a:rPr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a:t>
                      </a:r>
                      <a:endParaRPr sz="800" b="1" dirty="0">
                        <a:uFill>
                          <a:solidFill>
                            <a:srgbClr val="000000"/>
                          </a:solidFill>
                        </a:uFill>
                        <a:latin typeface="Times New Roman" panose="02020603050405020304" pitchFamily="18" charset="0"/>
                        <a:cs typeface="Times New Roman" panose="02020603050405020304" pitchFamily="18" charset="0"/>
                      </a:endParaRPr>
                    </a:p>
                    <a:p>
                      <a:pPr algn="ctr" defTabSz="1300480">
                        <a:tabLst>
                          <a:tab pos="1295400" algn="l"/>
                        </a:tabLst>
                        <a:defRPr sz="2400">
                          <a:latin typeface="Helvetica"/>
                          <a:ea typeface="Helvetica"/>
                          <a:cs typeface="Helvetica"/>
                          <a:sym typeface="Helvetica"/>
                        </a:defRPr>
                      </a:pPr>
                      <a:r>
                        <a:rPr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a:t>
                      </a:r>
                      <a:r>
                        <a:rPr lang="en-US"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C-</a:t>
                      </a:r>
                      <a:r>
                        <a:rPr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1</a:t>
                      </a:r>
                      <a:endParaRPr sz="800" b="1" dirty="0">
                        <a:uFill>
                          <a:solidFill>
                            <a:srgbClr val="000000"/>
                          </a:solidFill>
                        </a:uFill>
                        <a:latin typeface="Times New Roman" panose="02020603050405020304" pitchFamily="18" charset="0"/>
                        <a:cs typeface="Times New Roman" panose="02020603050405020304" pitchFamily="18" charset="0"/>
                      </a:endParaRPr>
                    </a:p>
                    <a:p>
                      <a:pPr algn="ctr" defTabSz="1300480">
                        <a:tabLst>
                          <a:tab pos="1295400" algn="l"/>
                        </a:tabLst>
                        <a:defRPr sz="2400">
                          <a:latin typeface="Helvetica"/>
                          <a:ea typeface="Helvetica"/>
                          <a:cs typeface="Helvetica"/>
                          <a:sym typeface="Helvetica"/>
                        </a:defRPr>
                      </a:pPr>
                      <a:r>
                        <a:rPr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a:t>
                      </a:r>
                      <a:endParaRPr sz="800" b="1" dirty="0">
                        <a:uFill>
                          <a:solidFill>
                            <a:srgbClr val="000000"/>
                          </a:solidFill>
                        </a:uFill>
                        <a:latin typeface="Times New Roman" panose="02020603050405020304" pitchFamily="18" charset="0"/>
                        <a:cs typeface="Times New Roman" panose="02020603050405020304" pitchFamily="18" charset="0"/>
                      </a:endParaRPr>
                    </a:p>
                    <a:p>
                      <a:pPr algn="ctr" defTabSz="1300480">
                        <a:tabLst>
                          <a:tab pos="1295400" algn="l"/>
                        </a:tabLst>
                        <a:defRPr sz="2400">
                          <a:latin typeface="Helvetica"/>
                          <a:ea typeface="Helvetica"/>
                          <a:cs typeface="Helvetica"/>
                          <a:sym typeface="Helvetica"/>
                        </a:defRPr>
                      </a:pPr>
                      <a:r>
                        <a:rPr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a:t>
                      </a:r>
                      <a:endParaRPr sz="800" b="1" dirty="0">
                        <a:uFill>
                          <a:solidFill>
                            <a:srgbClr val="000000"/>
                          </a:solidFill>
                        </a:uFill>
                        <a:latin typeface="Times New Roman" panose="02020603050405020304" pitchFamily="18" charset="0"/>
                        <a:cs typeface="Times New Roman" panose="02020603050405020304" pitchFamily="18" charset="0"/>
                      </a:endParaRPr>
                    </a:p>
                    <a:p>
                      <a:pPr algn="ctr" defTabSz="1300480">
                        <a:tabLst>
                          <a:tab pos="1295400" algn="l"/>
                        </a:tabLst>
                        <a:defRPr sz="2400">
                          <a:latin typeface="Helvetica"/>
                          <a:ea typeface="Helvetica"/>
                          <a:cs typeface="Helvetica"/>
                          <a:sym typeface="Helvetica"/>
                        </a:defRPr>
                      </a:pPr>
                      <a:r>
                        <a:rPr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a:t>
                      </a:r>
                    </a:p>
                  </a:txBody>
                  <a:tcPr marL="0" marR="0" marT="0" marB="0" anchor="ctr" horzOverflow="overflow">
                    <a:lnL w="12700">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solidFill>
                      <a:srgbClr val="92D050"/>
                    </a:solidFill>
                  </a:tcPr>
                </a:tc>
                <a:tc>
                  <a:txBody>
                    <a:bodyPr/>
                    <a:lstStyle/>
                    <a:p>
                      <a:pPr algn="ctr" defTabSz="1300480">
                        <a:tabLst>
                          <a:tab pos="1295400" algn="l"/>
                        </a:tabLst>
                        <a:defRPr sz="2400">
                          <a:latin typeface="Helvetica"/>
                          <a:ea typeface="Helvetica"/>
                          <a:cs typeface="Helvetica"/>
                          <a:sym typeface="Helvetica"/>
                        </a:defRPr>
                      </a:pPr>
                      <a:r>
                        <a:rPr lang="en-US" sz="800" b="1" kern="1200" dirty="0">
                          <a:solidFill>
                            <a:schemeClr val="tx1"/>
                          </a:solidFill>
                          <a:effectLst/>
                          <a:latin typeface="Times New Roman" panose="02020603050405020304" pitchFamily="18" charset="0"/>
                          <a:ea typeface="+mn-ea"/>
                          <a:cs typeface="Times New Roman" panose="02020603050405020304" pitchFamily="18" charset="0"/>
                          <a:sym typeface="Helvetica"/>
                        </a:rPr>
                        <a:t>CEG151  CAD for Engineering Tech</a:t>
                      </a:r>
                      <a:endParaRPr sz="8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solidFill>
                      <a:srgbClr val="92D050"/>
                    </a:solidFill>
                  </a:tcPr>
                </a:tc>
                <a:tc>
                  <a:txBody>
                    <a:bodyPr/>
                    <a:lstStyle/>
                    <a:p>
                      <a:pPr algn="ctr" defTabSz="1300480">
                        <a:tabLst>
                          <a:tab pos="1295400" algn="l"/>
                        </a:tabLst>
                        <a:defRPr sz="2400">
                          <a:latin typeface="Helvetica"/>
                          <a:ea typeface="Helvetica"/>
                          <a:cs typeface="Helvetica"/>
                          <a:sym typeface="Helvetica"/>
                        </a:defRPr>
                      </a:pPr>
                      <a:r>
                        <a:rPr lang="en-US" sz="800" b="1" kern="1200" dirty="0">
                          <a:solidFill>
                            <a:schemeClr val="tx1"/>
                          </a:solidFill>
                          <a:effectLst/>
                          <a:latin typeface="Times New Roman" panose="02020603050405020304" pitchFamily="18" charset="0"/>
                          <a:ea typeface="+mn-ea"/>
                          <a:cs typeface="Times New Roman" panose="02020603050405020304" pitchFamily="18" charset="0"/>
                          <a:sym typeface="Helvetica"/>
                        </a:rPr>
                        <a:t>ENG111 Writing and Inquiry </a:t>
                      </a:r>
                      <a:endParaRPr sz="8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solidFill>
                      <a:srgbClr val="92D050"/>
                    </a:solidFill>
                  </a:tcPr>
                </a:tc>
                <a:tc>
                  <a:txBody>
                    <a:bodyPr/>
                    <a:lstStyle/>
                    <a:p>
                      <a:pPr algn="ctr" defTabSz="1300480">
                        <a:tabLst>
                          <a:tab pos="1295400" algn="l"/>
                        </a:tabLst>
                        <a:defRPr sz="2400">
                          <a:latin typeface="Helvetica"/>
                          <a:ea typeface="Helvetica"/>
                          <a:cs typeface="Helvetica"/>
                          <a:sym typeface="Helvetica"/>
                        </a:defRPr>
                      </a:pPr>
                      <a:r>
                        <a:rPr lang="en-US" sz="800" b="1" kern="1200" dirty="0">
                          <a:solidFill>
                            <a:schemeClr val="tx1"/>
                          </a:solidFill>
                          <a:effectLst/>
                          <a:latin typeface="Times New Roman" panose="02020603050405020304" pitchFamily="18" charset="0"/>
                          <a:ea typeface="+mn-ea"/>
                          <a:cs typeface="Times New Roman" panose="02020603050405020304" pitchFamily="18" charset="0"/>
                          <a:sym typeface="Helvetica"/>
                        </a:rPr>
                        <a:t>MAT171 Precalculus Algebra </a:t>
                      </a:r>
                      <a:endParaRPr sz="8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solidFill>
                      <a:srgbClr val="92D050"/>
                    </a:solidFill>
                  </a:tcPr>
                </a:tc>
                <a:tc>
                  <a:txBody>
                    <a:bodyPr/>
                    <a:lstStyle/>
                    <a:p>
                      <a:pPr algn="ctr" defTabSz="1300480">
                        <a:tabLst>
                          <a:tab pos="1295400" algn="l"/>
                        </a:tabLst>
                        <a:defRPr sz="2400">
                          <a:latin typeface="Helvetica"/>
                          <a:ea typeface="Helvetica"/>
                          <a:cs typeface="Helvetica"/>
                          <a:sym typeface="Helvetica"/>
                        </a:defRPr>
                      </a:pPr>
                      <a:r>
                        <a:rPr lang="en-US" sz="800" b="1" kern="1200" dirty="0">
                          <a:solidFill>
                            <a:schemeClr val="tx1"/>
                          </a:solidFill>
                          <a:effectLst/>
                          <a:latin typeface="Times New Roman" panose="02020603050405020304" pitchFamily="18" charset="0"/>
                          <a:ea typeface="+mn-ea"/>
                          <a:cs typeface="Times New Roman" panose="02020603050405020304" pitchFamily="18" charset="0"/>
                          <a:sym typeface="Helvetica"/>
                        </a:rPr>
                        <a:t>PSY150 General Psychology </a:t>
                      </a:r>
                      <a:endParaRPr sz="8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solidFill>
                      <a:srgbClr val="92D050"/>
                    </a:solidFill>
                  </a:tcPr>
                </a:tc>
                <a:tc>
                  <a:txBody>
                    <a:bodyPr/>
                    <a:lstStyle/>
                    <a:p>
                      <a:pPr algn="ctr" defTabSz="1300480">
                        <a:tabLst>
                          <a:tab pos="1295400" algn="l"/>
                        </a:tabLst>
                        <a:defRPr sz="2400">
                          <a:latin typeface="Helvetica"/>
                          <a:ea typeface="Helvetica"/>
                          <a:cs typeface="Helvetica"/>
                          <a:sym typeface="Helvetica"/>
                        </a:defRPr>
                      </a:pPr>
                      <a:r>
                        <a:rPr lang="en-US" sz="800" b="1" kern="1200" dirty="0">
                          <a:solidFill>
                            <a:schemeClr val="tx1"/>
                          </a:solidFill>
                          <a:effectLst/>
                          <a:latin typeface="Times New Roman" panose="02020603050405020304" pitchFamily="18" charset="0"/>
                          <a:ea typeface="+mn-ea"/>
                          <a:cs typeface="Times New Roman" panose="02020603050405020304" pitchFamily="18" charset="0"/>
                          <a:sym typeface="Helvetica"/>
                        </a:rPr>
                        <a:t>EGR115 Intro to Technology</a:t>
                      </a:r>
                      <a:endParaRPr sz="8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solidFill>
                      <a:srgbClr val="FFFF00"/>
                    </a:solidFill>
                  </a:tcPr>
                </a:tc>
                <a:tc>
                  <a:txBody>
                    <a:bodyPr/>
                    <a:lstStyle/>
                    <a:p>
                      <a:pPr marL="0" marR="0" lvl="0" indent="0" algn="ctr" defTabSz="1300480" rtl="0" eaLnBrk="1" fontAlgn="auto" latinLnBrk="0" hangingPunct="1">
                        <a:lnSpc>
                          <a:spcPct val="100000"/>
                        </a:lnSpc>
                        <a:spcBef>
                          <a:spcPts val="0"/>
                        </a:spcBef>
                        <a:spcAft>
                          <a:spcPts val="0"/>
                        </a:spcAft>
                        <a:buClrTx/>
                        <a:buSzTx/>
                        <a:buFontTx/>
                        <a:buNone/>
                        <a:tabLst>
                          <a:tab pos="1295400" algn="l"/>
                        </a:tabLst>
                        <a:defRPr sz="2400">
                          <a:latin typeface="Helvetica"/>
                          <a:ea typeface="Helvetica"/>
                          <a:cs typeface="Helvetica"/>
                          <a:sym typeface="Helvetica"/>
                        </a:defRPr>
                      </a:pPr>
                      <a:r>
                        <a:rPr lang="en-US" sz="800" b="1" kern="1200" dirty="0">
                          <a:solidFill>
                            <a:schemeClr val="tx1"/>
                          </a:solidFill>
                          <a:effectLst/>
                          <a:latin typeface="Times New Roman" panose="02020603050405020304" pitchFamily="18" charset="0"/>
                          <a:ea typeface="+mn-ea"/>
                          <a:cs typeface="Times New Roman" panose="02020603050405020304" pitchFamily="18" charset="0"/>
                          <a:sym typeface="Helvetica"/>
                        </a:rPr>
                        <a:t>SRV110 Surveying I </a:t>
                      </a:r>
                      <a:endParaRPr lang="en-US" sz="8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p>
                      <a:pPr algn="ctr" defTabSz="1300480">
                        <a:tabLst>
                          <a:tab pos="1295400" algn="l"/>
                        </a:tabLst>
                        <a:defRPr sz="2400">
                          <a:latin typeface="Helvetica"/>
                          <a:ea typeface="Helvetica"/>
                          <a:cs typeface="Helvetica"/>
                          <a:sym typeface="Helvetica"/>
                        </a:defRPr>
                      </a:pPr>
                      <a:endParaRPr sz="8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solidFill>
                      <a:srgbClr val="92D050"/>
                    </a:solidFill>
                  </a:tcPr>
                </a:tc>
                <a:tc>
                  <a:txBody>
                    <a:bodyPr/>
                    <a:lstStyle/>
                    <a:p>
                      <a:pPr marL="0" marR="0" lvl="0" indent="0" algn="ctr" defTabSz="1300480" rtl="0" eaLnBrk="1" fontAlgn="auto" latinLnBrk="0" hangingPunct="1">
                        <a:lnSpc>
                          <a:spcPct val="100000"/>
                        </a:lnSpc>
                        <a:spcBef>
                          <a:spcPts val="0"/>
                        </a:spcBef>
                        <a:spcAft>
                          <a:spcPts val="0"/>
                        </a:spcAft>
                        <a:buClrTx/>
                        <a:buSzTx/>
                        <a:buFontTx/>
                        <a:buNone/>
                        <a:tabLst>
                          <a:tab pos="1295400" algn="l"/>
                        </a:tabLst>
                        <a:defRPr sz="2400">
                          <a:latin typeface="Helvetica"/>
                          <a:ea typeface="Helvetica"/>
                          <a:cs typeface="Helvetica"/>
                          <a:sym typeface="Helvetica"/>
                        </a:defRPr>
                      </a:pPr>
                      <a:r>
                        <a:rPr lang="en-US" sz="800" b="1" kern="1200" dirty="0">
                          <a:solidFill>
                            <a:schemeClr val="tx1"/>
                          </a:solidFill>
                          <a:effectLst/>
                          <a:latin typeface="Times New Roman" panose="02020603050405020304" pitchFamily="18" charset="0"/>
                          <a:ea typeface="+mn-ea"/>
                          <a:cs typeface="Times New Roman" panose="02020603050405020304" pitchFamily="18" charset="0"/>
                          <a:sym typeface="Helvetica"/>
                        </a:rPr>
                        <a:t>CEG111  Intro to GIS and GNSS </a:t>
                      </a:r>
                      <a:endParaRPr lang="en-US" sz="8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r>
                        <a:rPr lang="en-US" sz="800" b="1" kern="1200" dirty="0">
                          <a:solidFill>
                            <a:schemeClr val="tx1"/>
                          </a:solidFill>
                          <a:effectLst/>
                          <a:latin typeface="Times New Roman" panose="02020603050405020304" pitchFamily="18" charset="0"/>
                          <a:ea typeface="+mn-ea"/>
                          <a:cs typeface="Times New Roman" panose="02020603050405020304" pitchFamily="18" charset="0"/>
                          <a:sym typeface="Helvetica"/>
                        </a:rPr>
                        <a:t>EGR250 Statics/Strength of Mater </a:t>
                      </a:r>
                      <a:endParaRPr lang="en-US" sz="600" b="1" dirty="0">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solidFill>
                      <a:srgbClr val="92D050"/>
                    </a:solidFill>
                  </a:tcPr>
                </a:tc>
                <a:tc>
                  <a:txBody>
                    <a:bodyPr/>
                    <a:lstStyle/>
                    <a:p>
                      <a:pPr algn="ctr" defTabSz="1300480">
                        <a:tabLst>
                          <a:tab pos="1295400" algn="l"/>
                        </a:tabLst>
                        <a:defRPr sz="2400">
                          <a:latin typeface="Helvetica"/>
                          <a:ea typeface="Helvetica"/>
                          <a:cs typeface="Helvetica"/>
                          <a:sym typeface="Helvetica"/>
                        </a:defRPr>
                      </a:pPr>
                      <a:r>
                        <a:rPr lang="en-US" sz="800" b="1" kern="1200" dirty="0">
                          <a:solidFill>
                            <a:schemeClr val="tx1"/>
                          </a:solidFill>
                          <a:effectLst/>
                          <a:latin typeface="Times New Roman" panose="02020603050405020304" pitchFamily="18" charset="0"/>
                          <a:ea typeface="+mn-ea"/>
                          <a:cs typeface="Times New Roman" panose="02020603050405020304" pitchFamily="18" charset="0"/>
                          <a:sym typeface="Helvetica"/>
                        </a:rPr>
                        <a:t>MAT172 Precalculus Trigonometry </a:t>
                      </a:r>
                      <a:endParaRPr sz="800" b="1" i="1" dirty="0">
                        <a:uFill>
                          <a:solidFill>
                            <a:srgbClr val="000000"/>
                          </a:solidFill>
                        </a:uFill>
                        <a:latin typeface="Times New Roman" panose="02020603050405020304" pitchFamily="18" charset="0"/>
                        <a:ea typeface="Verdana"/>
                        <a:cs typeface="Times New Roman" panose="02020603050405020304" pitchFamily="18" charset="0"/>
                        <a:sym typeface="Verdana"/>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6"/>
                  </a:ext>
                </a:extLst>
              </a:tr>
              <a:tr h="555599">
                <a:tc>
                  <a:txBody>
                    <a:bodyPr/>
                    <a:lstStyle/>
                    <a:p>
                      <a:pPr algn="ctr" defTabSz="1300480">
                        <a:tabLst>
                          <a:tab pos="1295400" algn="l"/>
                        </a:tabLst>
                        <a:defRPr sz="2400">
                          <a:latin typeface="Helvetica"/>
                          <a:ea typeface="Helvetica"/>
                          <a:cs typeface="Helvetica"/>
                          <a:sym typeface="Helvetica"/>
                        </a:defRPr>
                      </a:pPr>
                      <a:r>
                        <a:rPr lang="en-US"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Summer</a:t>
                      </a:r>
                      <a:endParaRPr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solidFill>
                      <a:srgbClr val="92D050"/>
                    </a:solidFill>
                  </a:tcPr>
                </a:tc>
                <a:tc>
                  <a:txBody>
                    <a:bodyPr/>
                    <a:lstStyle/>
                    <a:p>
                      <a:pPr algn="ctr" defTabSz="1300480">
                        <a:tabLst>
                          <a:tab pos="1295400" algn="l"/>
                        </a:tabLst>
                        <a:defRPr sz="2400">
                          <a:latin typeface="Helvetica"/>
                          <a:ea typeface="Helvetica"/>
                          <a:cs typeface="Helvetica"/>
                          <a:sym typeface="Helvetica"/>
                        </a:defRPr>
                      </a:pPr>
                      <a:r>
                        <a:rPr lang="en-US" sz="800" b="1" kern="1200" dirty="0">
                          <a:solidFill>
                            <a:schemeClr val="tx1"/>
                          </a:solidFill>
                          <a:effectLst/>
                          <a:latin typeface="Times New Roman" panose="02020603050405020304" pitchFamily="18" charset="0"/>
                          <a:ea typeface="+mn-ea"/>
                          <a:cs typeface="Times New Roman" panose="02020603050405020304" pitchFamily="18" charset="0"/>
                          <a:sym typeface="Helvetica"/>
                        </a:rPr>
                        <a:t>CIV111 Soils and Foundations</a:t>
                      </a:r>
                      <a:endParaRPr sz="8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solidFill>
                      <a:srgbClr val="92D050"/>
                    </a:solidFill>
                  </a:tcPr>
                </a:tc>
                <a:tc>
                  <a:txBody>
                    <a:bodyPr/>
                    <a:lstStyle/>
                    <a:p>
                      <a:pPr algn="ctr" defTabSz="1300480">
                        <a:tabLst>
                          <a:tab pos="1295400" algn="l"/>
                        </a:tabLst>
                        <a:defRPr sz="2400">
                          <a:latin typeface="Helvetica"/>
                          <a:ea typeface="Helvetica"/>
                          <a:cs typeface="Helvetica"/>
                          <a:sym typeface="Helvetica"/>
                        </a:defRPr>
                      </a:pPr>
                      <a:r>
                        <a:rPr lang="en-US" sz="800" b="1" kern="1200" dirty="0">
                          <a:solidFill>
                            <a:schemeClr val="tx1"/>
                          </a:solidFill>
                          <a:effectLst/>
                          <a:latin typeface="Times New Roman" panose="02020603050405020304" pitchFamily="18" charset="0"/>
                          <a:ea typeface="+mn-ea"/>
                          <a:cs typeface="Times New Roman" panose="02020603050405020304" pitchFamily="18" charset="0"/>
                          <a:sym typeface="Helvetica"/>
                        </a:rPr>
                        <a:t>SRV111 Surveying II </a:t>
                      </a:r>
                      <a:endParaRPr sz="8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solidFill>
                      <a:srgbClr val="92D050"/>
                    </a:solidFill>
                  </a:tcPr>
                </a:tc>
                <a:tc gridSpan="7">
                  <a:txBody>
                    <a:bodyPr/>
                    <a:lstStyle/>
                    <a:p>
                      <a:pPr algn="ctr" defTabSz="1300480">
                        <a:tabLst>
                          <a:tab pos="1295400" algn="l"/>
                        </a:tabLst>
                        <a:defRPr sz="2400">
                          <a:latin typeface="Helvetica"/>
                          <a:ea typeface="Helvetica"/>
                          <a:cs typeface="Helvetica"/>
                          <a:sym typeface="Helvetica"/>
                        </a:defRPr>
                      </a:pPr>
                      <a:endParaRPr sz="8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hMerge="1">
                  <a:txBody>
                    <a:bodyPr/>
                    <a:lstStyle/>
                    <a:p>
                      <a:pPr algn="ctr" defTabSz="1300480">
                        <a:tabLst>
                          <a:tab pos="1295400" algn="l"/>
                        </a:tabLst>
                        <a:defRPr sz="2400">
                          <a:latin typeface="Helvetica"/>
                          <a:ea typeface="Helvetica"/>
                          <a:cs typeface="Helvetica"/>
                          <a:sym typeface="Helvetica"/>
                        </a:defRPr>
                      </a:pPr>
                      <a:endParaRPr sz="10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hMerge="1">
                  <a:txBody>
                    <a:bodyPr/>
                    <a:lstStyle/>
                    <a:p>
                      <a:pPr algn="ctr" defTabSz="1300480">
                        <a:tabLst>
                          <a:tab pos="1295400" algn="l"/>
                        </a:tabLst>
                        <a:defRPr sz="2400">
                          <a:latin typeface="Helvetica"/>
                          <a:ea typeface="Helvetica"/>
                          <a:cs typeface="Helvetica"/>
                          <a:sym typeface="Helvetica"/>
                        </a:defRPr>
                      </a:pPr>
                      <a:endParaRPr sz="10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hMerge="1">
                  <a:txBody>
                    <a:bodyPr/>
                    <a:lstStyle/>
                    <a:p>
                      <a:pPr algn="ctr" defTabSz="1300480">
                        <a:tabLst>
                          <a:tab pos="1295400" algn="l"/>
                        </a:tabLst>
                        <a:defRPr sz="2400">
                          <a:latin typeface="Helvetica"/>
                          <a:ea typeface="Helvetica"/>
                          <a:cs typeface="Helvetica"/>
                          <a:sym typeface="Helvetica"/>
                        </a:defRPr>
                      </a:pPr>
                      <a:endParaRPr sz="1000" b="1" dirty="0">
                        <a:uFill>
                          <a:solidFill>
                            <a:srgbClr val="000000"/>
                          </a:solidFill>
                        </a:uFill>
                        <a:latin typeface="Times New Roman" panose="02020603050405020304" pitchFamily="18" charset="0"/>
                        <a:ea typeface="Verdana"/>
                        <a:cs typeface="Times New Roman" panose="02020603050405020304" pitchFamily="18" charset="0"/>
                        <a:sym typeface="Verdana"/>
                      </a:endParaRPr>
                    </a:p>
                  </a:txBody>
                  <a:tcPr marL="106081" marR="106081" marT="53040" marB="530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tc>
                <a:tc hMerge="1">
                  <a:txBody>
                    <a:bodyPr/>
                    <a:lstStyle/>
                    <a:p>
                      <a:pPr algn="ctr" defTabSz="1300480">
                        <a:tabLst>
                          <a:tab pos="1295400" algn="l"/>
                        </a:tabLst>
                        <a:defRPr sz="2400">
                          <a:latin typeface="Helvetica"/>
                          <a:ea typeface="Helvetica"/>
                          <a:cs typeface="Helvetica"/>
                          <a:sym typeface="Helvetica"/>
                        </a:defRPr>
                      </a:pPr>
                      <a:endParaRPr sz="1000" b="1" dirty="0">
                        <a:uFill>
                          <a:solidFill>
                            <a:srgbClr val="000000"/>
                          </a:solidFill>
                        </a:uFill>
                        <a:latin typeface="Times New Roman" panose="02020603050405020304" pitchFamily="18" charset="0"/>
                        <a:ea typeface="Verdana"/>
                        <a:cs typeface="Times New Roman" panose="02020603050405020304" pitchFamily="18" charset="0"/>
                        <a:sym typeface="Verdana"/>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CC1"/>
                    </a:solidFill>
                  </a:tcPr>
                </a:tc>
                <a:extLst>
                  <a:ext uri="{0D108BD9-81ED-4DB2-BD59-A6C34878D82A}">
                    <a16:rowId xmlns:a16="http://schemas.microsoft.com/office/drawing/2014/main" val="3210706319"/>
                  </a:ext>
                </a:extLst>
              </a:tr>
              <a:tr h="555599">
                <a:tc>
                  <a:txBody>
                    <a:bodyPr/>
                    <a:lstStyle/>
                    <a:p>
                      <a:pPr algn="ctr" defTabSz="1300480">
                        <a:tabLst>
                          <a:tab pos="1295400" algn="l"/>
                        </a:tabLst>
                        <a:defRPr sz="2400">
                          <a:latin typeface="Helvetica"/>
                          <a:ea typeface="Helvetica"/>
                          <a:cs typeface="Helvetica"/>
                          <a:sym typeface="Helvetica"/>
                        </a:defRPr>
                      </a:pPr>
                      <a:r>
                        <a:rPr lang="en-US"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C-</a:t>
                      </a:r>
                      <a:r>
                        <a:rPr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2</a:t>
                      </a:r>
                      <a:endParaRPr sz="800" b="1" dirty="0">
                        <a:uFill>
                          <a:solidFill>
                            <a:srgbClr val="000000"/>
                          </a:solidFill>
                        </a:uFill>
                        <a:latin typeface="Times New Roman" panose="02020603050405020304" pitchFamily="18" charset="0"/>
                        <a:cs typeface="Times New Roman" panose="02020603050405020304" pitchFamily="18" charset="0"/>
                      </a:endParaRPr>
                    </a:p>
                    <a:p>
                      <a:pPr algn="ctr" defTabSz="1300480">
                        <a:tabLst>
                          <a:tab pos="1295400" algn="l"/>
                        </a:tabLst>
                        <a:defRPr sz="2400">
                          <a:latin typeface="Helvetica"/>
                          <a:ea typeface="Helvetica"/>
                          <a:cs typeface="Helvetica"/>
                          <a:sym typeface="Helvetica"/>
                        </a:defRPr>
                      </a:pPr>
                      <a:r>
                        <a:rPr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a:t>
                      </a:r>
                      <a:endParaRPr sz="800" b="1" dirty="0">
                        <a:uFill>
                          <a:solidFill>
                            <a:srgbClr val="000000"/>
                          </a:solidFill>
                        </a:uFill>
                        <a:latin typeface="Times New Roman" panose="02020603050405020304" pitchFamily="18" charset="0"/>
                        <a:cs typeface="Times New Roman" panose="02020603050405020304" pitchFamily="18" charset="0"/>
                      </a:endParaRPr>
                    </a:p>
                    <a:p>
                      <a:pPr algn="ctr" defTabSz="1300480">
                        <a:tabLst>
                          <a:tab pos="1295400" algn="l"/>
                        </a:tabLst>
                        <a:defRPr sz="2400">
                          <a:latin typeface="Helvetica"/>
                          <a:ea typeface="Helvetica"/>
                          <a:cs typeface="Helvetica"/>
                          <a:sym typeface="Helvetica"/>
                        </a:defRPr>
                      </a:pPr>
                      <a:r>
                        <a:rPr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92D050"/>
                    </a:solidFill>
                  </a:tcPr>
                </a:tc>
                <a:tc>
                  <a:txBody>
                    <a:bodyPr/>
                    <a:lstStyle/>
                    <a:p>
                      <a:pPr algn="ctr" defTabSz="1300480">
                        <a:tabLst>
                          <a:tab pos="1295400" algn="l"/>
                        </a:tabLst>
                        <a:defRPr sz="2400">
                          <a:latin typeface="Helvetica"/>
                          <a:ea typeface="Helvetica"/>
                          <a:cs typeface="Helvetica"/>
                          <a:sym typeface="Helvetica"/>
                        </a:defRPr>
                      </a:pPr>
                      <a:r>
                        <a:rPr lang="en-US" sz="800" b="1" kern="1200" dirty="0">
                          <a:solidFill>
                            <a:schemeClr val="tx1"/>
                          </a:solidFill>
                          <a:effectLst/>
                          <a:latin typeface="Times New Roman" panose="02020603050405020304" pitchFamily="18" charset="0"/>
                          <a:ea typeface="+mn-ea"/>
                          <a:cs typeface="Times New Roman" panose="02020603050405020304" pitchFamily="18" charset="0"/>
                          <a:sym typeface="Helvetica"/>
                        </a:rPr>
                        <a:t>CEG211  Hydrology &amp; Erosion Control</a:t>
                      </a:r>
                      <a:endParaRPr sz="8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92D050"/>
                    </a:solidFill>
                  </a:tcPr>
                </a:tc>
                <a:tc>
                  <a:txBody>
                    <a:bodyPr/>
                    <a:lstStyle/>
                    <a:p>
                      <a:pPr algn="ctr" defTabSz="1300480">
                        <a:tabLst>
                          <a:tab pos="1295400" algn="l"/>
                        </a:tabLst>
                        <a:defRPr sz="2400">
                          <a:latin typeface="Helvetica"/>
                          <a:ea typeface="Helvetica"/>
                          <a:cs typeface="Helvetica"/>
                          <a:sym typeface="Helvetica"/>
                        </a:defRPr>
                      </a:pPr>
                      <a:r>
                        <a:rPr lang="en-US" sz="800" b="1" kern="1200" dirty="0">
                          <a:solidFill>
                            <a:schemeClr val="tx1"/>
                          </a:solidFill>
                          <a:effectLst/>
                          <a:latin typeface="Times New Roman" panose="02020603050405020304" pitchFamily="18" charset="0"/>
                          <a:ea typeface="+mn-ea"/>
                          <a:cs typeface="Times New Roman" panose="02020603050405020304" pitchFamily="18" charset="0"/>
                          <a:sym typeface="Helvetica"/>
                        </a:rPr>
                        <a:t>CIV230 Construction Estimating</a:t>
                      </a:r>
                      <a:endParaRPr sz="8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92D050"/>
                    </a:solidFill>
                  </a:tcPr>
                </a:tc>
                <a:tc>
                  <a:txBody>
                    <a:bodyPr/>
                    <a:lstStyle/>
                    <a:p>
                      <a:pPr algn="ctr" defTabSz="1300480">
                        <a:tabLst>
                          <a:tab pos="1295400" algn="l"/>
                        </a:tabLst>
                        <a:defRPr sz="2400">
                          <a:latin typeface="Helvetica"/>
                          <a:ea typeface="Helvetica"/>
                          <a:cs typeface="Helvetica"/>
                          <a:sym typeface="Helvetica"/>
                        </a:defRPr>
                      </a:pPr>
                      <a:r>
                        <a:rPr lang="en-US" sz="800" b="1" kern="1200" dirty="0">
                          <a:solidFill>
                            <a:schemeClr val="tx1"/>
                          </a:solidFill>
                          <a:effectLst/>
                          <a:latin typeface="Times New Roman" panose="02020603050405020304" pitchFamily="18" charset="0"/>
                          <a:ea typeface="+mn-ea"/>
                          <a:cs typeface="Times New Roman" panose="02020603050405020304" pitchFamily="18" charset="0"/>
                          <a:sym typeface="Helvetica"/>
                        </a:rPr>
                        <a:t>Major Elective</a:t>
                      </a:r>
                      <a:endParaRPr sz="8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92D050"/>
                    </a:solidFill>
                  </a:tcPr>
                </a:tc>
                <a:tc>
                  <a:txBody>
                    <a:bodyPr/>
                    <a:lstStyle/>
                    <a:p>
                      <a:pPr algn="ctr" defTabSz="1300480">
                        <a:tabLst>
                          <a:tab pos="1295400" algn="l"/>
                        </a:tabLst>
                        <a:defRPr sz="2400">
                          <a:latin typeface="Helvetica"/>
                          <a:ea typeface="Helvetica"/>
                          <a:cs typeface="Helvetica"/>
                          <a:sym typeface="Helvetica"/>
                        </a:defRPr>
                      </a:pPr>
                      <a:r>
                        <a:rPr lang="en-US" sz="800" b="1" kern="1200" dirty="0">
                          <a:solidFill>
                            <a:schemeClr val="tx1"/>
                          </a:solidFill>
                          <a:effectLst/>
                          <a:latin typeface="Times New Roman" panose="02020603050405020304" pitchFamily="18" charset="0"/>
                          <a:ea typeface="+mn-ea"/>
                          <a:cs typeface="Times New Roman" panose="02020603050405020304" pitchFamily="18" charset="0"/>
                          <a:sym typeface="Helvetica"/>
                        </a:rPr>
                        <a:t>CEG210  Construction </a:t>
                      </a:r>
                      <a:r>
                        <a:rPr lang="en-US" sz="800" b="1" kern="1200" dirty="0" err="1">
                          <a:solidFill>
                            <a:schemeClr val="tx1"/>
                          </a:solidFill>
                          <a:effectLst/>
                          <a:latin typeface="Times New Roman" panose="02020603050405020304" pitchFamily="18" charset="0"/>
                          <a:ea typeface="+mn-ea"/>
                          <a:cs typeface="Times New Roman" panose="02020603050405020304" pitchFamily="18" charset="0"/>
                          <a:sym typeface="Helvetica"/>
                        </a:rPr>
                        <a:t>Mtls</a:t>
                      </a:r>
                      <a:r>
                        <a:rPr lang="en-US" sz="800" b="1" kern="1200" dirty="0">
                          <a:solidFill>
                            <a:schemeClr val="tx1"/>
                          </a:solidFill>
                          <a:effectLst/>
                          <a:latin typeface="Times New Roman" panose="02020603050405020304" pitchFamily="18" charset="0"/>
                          <a:ea typeface="+mn-ea"/>
                          <a:cs typeface="Times New Roman" panose="02020603050405020304" pitchFamily="18" charset="0"/>
                          <a:sym typeface="Helvetica"/>
                        </a:rPr>
                        <a:t> &amp; Methods </a:t>
                      </a:r>
                      <a:endParaRPr sz="8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92D050"/>
                    </a:solidFill>
                  </a:tcPr>
                </a:tc>
                <a:tc>
                  <a:txBody>
                    <a:bodyPr/>
                    <a:lstStyle/>
                    <a:p>
                      <a:pPr algn="ctr" defTabSz="1300480">
                        <a:tabLst>
                          <a:tab pos="1295400" algn="l"/>
                        </a:tabLst>
                        <a:defRPr sz="2400">
                          <a:latin typeface="Helvetica"/>
                          <a:ea typeface="Helvetica"/>
                          <a:cs typeface="Helvetica"/>
                          <a:sym typeface="Helvetica"/>
                        </a:defRPr>
                      </a:pPr>
                      <a:r>
                        <a:rPr lang="en-US" sz="800" b="1" kern="1200" dirty="0">
                          <a:solidFill>
                            <a:schemeClr val="tx1"/>
                          </a:solidFill>
                          <a:effectLst/>
                          <a:latin typeface="Times New Roman" panose="02020603050405020304" pitchFamily="18" charset="0"/>
                          <a:ea typeface="+mn-ea"/>
                          <a:cs typeface="Times New Roman" panose="02020603050405020304" pitchFamily="18" charset="0"/>
                          <a:sym typeface="Helvetica"/>
                        </a:rPr>
                        <a:t>CEG212 Intro to Environmental Tech</a:t>
                      </a:r>
                      <a:endParaRPr sz="8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92D050"/>
                    </a:solidFill>
                  </a:tcPr>
                </a:tc>
                <a:tc>
                  <a:txBody>
                    <a:bodyPr/>
                    <a:lstStyle/>
                    <a:p>
                      <a:pPr algn="ctr" defTabSz="1300480">
                        <a:tabLst>
                          <a:tab pos="1295400" algn="l"/>
                        </a:tabLst>
                        <a:defRPr sz="2400">
                          <a:latin typeface="Helvetica"/>
                          <a:ea typeface="Helvetica"/>
                          <a:cs typeface="Helvetica"/>
                          <a:sym typeface="Helvetica"/>
                        </a:defRPr>
                      </a:pPr>
                      <a:r>
                        <a:rPr lang="en-US" sz="800" b="1" kern="1200" dirty="0">
                          <a:solidFill>
                            <a:schemeClr val="tx1"/>
                          </a:solidFill>
                          <a:effectLst/>
                          <a:latin typeface="Times New Roman" panose="02020603050405020304" pitchFamily="18" charset="0"/>
                          <a:ea typeface="+mn-ea"/>
                          <a:cs typeface="Times New Roman" panose="02020603050405020304" pitchFamily="18" charset="0"/>
                          <a:sym typeface="Helvetica"/>
                        </a:rPr>
                        <a:t>CIV240 Project Management </a:t>
                      </a:r>
                      <a:endParaRPr sz="800" b="1" dirty="0">
                        <a:uFill>
                          <a:solidFill>
                            <a:srgbClr val="000000"/>
                          </a:solidFill>
                        </a:uFill>
                        <a:latin typeface="Times New Roman" panose="02020603050405020304" pitchFamily="18" charset="0"/>
                        <a:ea typeface="Verdana"/>
                        <a:cs typeface="Times New Roman" panose="02020603050405020304" pitchFamily="18" charset="0"/>
                        <a:sym typeface="Verdana"/>
                      </a:endParaRPr>
                    </a:p>
                  </a:txBody>
                  <a:tcPr marL="79561" marR="79561" marT="39780" marB="39780"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solidFill>
                      <a:srgbClr val="92D050"/>
                    </a:solidFill>
                  </a:tcPr>
                </a:tc>
                <a:tc>
                  <a:txBody>
                    <a:bodyPr/>
                    <a:lstStyle/>
                    <a:p>
                      <a:pPr marL="0" marR="0" lvl="0" indent="0" algn="ctr" defTabSz="1300480" rtl="0" eaLnBrk="1" fontAlgn="auto" latinLnBrk="0" hangingPunct="1">
                        <a:lnSpc>
                          <a:spcPct val="100000"/>
                        </a:lnSpc>
                        <a:spcBef>
                          <a:spcPts val="0"/>
                        </a:spcBef>
                        <a:spcAft>
                          <a:spcPts val="0"/>
                        </a:spcAft>
                        <a:buClrTx/>
                        <a:buSzTx/>
                        <a:buFontTx/>
                        <a:buNone/>
                        <a:tabLst>
                          <a:tab pos="1295400" algn="l"/>
                        </a:tabLst>
                        <a:defRPr sz="2400">
                          <a:latin typeface="Helvetica"/>
                          <a:ea typeface="Helvetica"/>
                          <a:cs typeface="Helvetica"/>
                          <a:sym typeface="Helvetica"/>
                        </a:defRPr>
                      </a:pPr>
                      <a:r>
                        <a:rPr lang="en-US" sz="800" b="1" kern="1200" dirty="0">
                          <a:solidFill>
                            <a:schemeClr val="tx1"/>
                          </a:solidFill>
                          <a:effectLst/>
                          <a:latin typeface="Times New Roman" panose="02020603050405020304" pitchFamily="18" charset="0"/>
                          <a:ea typeface="+mn-ea"/>
                          <a:cs typeface="Times New Roman" panose="02020603050405020304" pitchFamily="18" charset="0"/>
                          <a:sym typeface="Helvetica"/>
                        </a:rPr>
                        <a:t>COM231 Public Speaking </a:t>
                      </a:r>
                      <a:endParaRPr lang="en-US" sz="800" b="1" dirty="0">
                        <a:uFill>
                          <a:solidFill>
                            <a:srgbClr val="000000"/>
                          </a:solidFill>
                        </a:uFill>
                        <a:latin typeface="Times New Roman" panose="02020603050405020304" pitchFamily="18" charset="0"/>
                        <a:ea typeface="Verdana"/>
                        <a:cs typeface="Times New Roman" panose="02020603050405020304" pitchFamily="18" charset="0"/>
                        <a:sym typeface="Verdana"/>
                      </a:endParaRPr>
                    </a:p>
                    <a:p>
                      <a:pPr algn="ctr" defTabSz="1300480">
                        <a:tabLst>
                          <a:tab pos="1295400" algn="l"/>
                        </a:tabLst>
                        <a:defRPr sz="2400">
                          <a:latin typeface="Helvetica"/>
                          <a:ea typeface="Helvetica"/>
                          <a:cs typeface="Helvetica"/>
                          <a:sym typeface="Helvetica"/>
                        </a:defRPr>
                      </a:pPr>
                      <a:endParaRPr sz="800" b="1" dirty="0">
                        <a:uFill>
                          <a:solidFill>
                            <a:srgbClr val="000000"/>
                          </a:solidFill>
                        </a:uFill>
                        <a:latin typeface="Times New Roman" panose="02020603050405020304" pitchFamily="18" charset="0"/>
                        <a:ea typeface="Verdana"/>
                        <a:cs typeface="Times New Roman" panose="02020603050405020304" pitchFamily="18" charset="0"/>
                        <a:sym typeface="Verdana"/>
                      </a:endParaRPr>
                    </a:p>
                  </a:txBody>
                  <a:tcPr marL="79561" marR="79561" marT="39780" marB="397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92D050"/>
                    </a:solidFill>
                  </a:tcPr>
                </a:tc>
                <a:tc>
                  <a:txBody>
                    <a:bodyPr/>
                    <a:lstStyle/>
                    <a:p>
                      <a:pPr marL="0" marR="0" lvl="0" indent="0" algn="ctr" defTabSz="1300480" rtl="0" eaLnBrk="1" fontAlgn="auto" latinLnBrk="0" hangingPunct="1">
                        <a:lnSpc>
                          <a:spcPct val="100000"/>
                        </a:lnSpc>
                        <a:spcBef>
                          <a:spcPts val="0"/>
                        </a:spcBef>
                        <a:spcAft>
                          <a:spcPts val="0"/>
                        </a:spcAft>
                        <a:buClrTx/>
                        <a:buSzTx/>
                        <a:buFontTx/>
                        <a:buNone/>
                        <a:tabLst>
                          <a:tab pos="1295400" algn="l"/>
                        </a:tabLst>
                        <a:defRPr sz="2400">
                          <a:latin typeface="Helvetica"/>
                          <a:ea typeface="Helvetica"/>
                          <a:cs typeface="Helvetica"/>
                          <a:sym typeface="Helvetica"/>
                        </a:defRPr>
                      </a:pPr>
                      <a:r>
                        <a:rPr lang="en-US" sz="800" b="1" kern="1200" dirty="0">
                          <a:solidFill>
                            <a:schemeClr val="tx1"/>
                          </a:solidFill>
                          <a:effectLst/>
                          <a:latin typeface="Times New Roman" panose="02020603050405020304" pitchFamily="18" charset="0"/>
                          <a:ea typeface="+mn-ea"/>
                          <a:cs typeface="Times New Roman" panose="02020603050405020304" pitchFamily="18" charset="0"/>
                          <a:sym typeface="Helvetica"/>
                        </a:rPr>
                        <a:t>Humanities/ Fine Arts Elective </a:t>
                      </a:r>
                      <a:endParaRPr lang="en-US" sz="8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p>
                      <a:pPr algn="ctr" defTabSz="1300480">
                        <a:tabLst>
                          <a:tab pos="1295400" algn="l"/>
                        </a:tabLst>
                        <a:defRPr sz="2400">
                          <a:latin typeface="Helvetica"/>
                          <a:ea typeface="Helvetica"/>
                          <a:cs typeface="Helvetica"/>
                          <a:sym typeface="Helvetica"/>
                        </a:defRPr>
                      </a:pPr>
                      <a:endParaRPr sz="800" b="1" dirty="0">
                        <a:uFill>
                          <a:solidFill>
                            <a:srgbClr val="000000"/>
                          </a:solidFill>
                        </a:uFill>
                        <a:latin typeface="Times New Roman" panose="02020603050405020304" pitchFamily="18" charset="0"/>
                        <a:ea typeface="Verdana"/>
                        <a:cs typeface="Times New Roman" panose="02020603050405020304" pitchFamily="18" charset="0"/>
                        <a:sym typeface="Verdana"/>
                      </a:endParaRPr>
                    </a:p>
                  </a:txBody>
                  <a:tcPr marL="79561" marR="79561" marT="39780" marB="3978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defTabSz="1300480">
                        <a:tabLst>
                          <a:tab pos="1295400" algn="l"/>
                        </a:tabLst>
                        <a:defRPr sz="2400">
                          <a:latin typeface="Helvetica"/>
                          <a:ea typeface="Helvetica"/>
                          <a:cs typeface="Helvetica"/>
                          <a:sym typeface="Helvetica"/>
                        </a:defRPr>
                      </a:pPr>
                      <a:r>
                        <a:rPr lang="en-US" sz="800" b="1" dirty="0">
                          <a:uFill>
                            <a:solidFill>
                              <a:srgbClr val="000000"/>
                            </a:solidFill>
                          </a:uFill>
                          <a:latin typeface="Times New Roman" panose="02020603050405020304" pitchFamily="18" charset="0"/>
                          <a:ea typeface="Verdana"/>
                          <a:cs typeface="Times New Roman" panose="02020603050405020304" pitchFamily="18" charset="0"/>
                          <a:sym typeface="Verdana"/>
                        </a:rPr>
                        <a:t>5 semesters for AAS degree</a:t>
                      </a:r>
                    </a:p>
                    <a:p>
                      <a:pPr algn="ctr" defTabSz="1300480">
                        <a:tabLst>
                          <a:tab pos="1295400" algn="l"/>
                        </a:tabLst>
                        <a:defRPr sz="2400">
                          <a:latin typeface="Helvetica"/>
                          <a:ea typeface="Helvetica"/>
                          <a:cs typeface="Helvetica"/>
                          <a:sym typeface="Helvetica"/>
                        </a:defRPr>
                      </a:pPr>
                      <a:r>
                        <a:rPr lang="en-US" sz="800" b="1" dirty="0">
                          <a:uFill>
                            <a:solidFill>
                              <a:srgbClr val="000000"/>
                            </a:solidFill>
                          </a:uFill>
                          <a:latin typeface="Times New Roman" panose="02020603050405020304" pitchFamily="18" charset="0"/>
                          <a:ea typeface="Verdana"/>
                          <a:cs typeface="Times New Roman" panose="02020603050405020304" pitchFamily="18" charset="0"/>
                          <a:sym typeface="Verdana"/>
                        </a:rPr>
                        <a:t>65 credits</a:t>
                      </a:r>
                      <a:endParaRPr sz="800" b="1" dirty="0">
                        <a:uFill>
                          <a:solidFill>
                            <a:srgbClr val="000000"/>
                          </a:solidFill>
                        </a:uFill>
                        <a:latin typeface="Times New Roman" panose="02020603050405020304" pitchFamily="18" charset="0"/>
                        <a:ea typeface="Verdana"/>
                        <a:cs typeface="Times New Roman" panose="02020603050405020304" pitchFamily="18" charset="0"/>
                        <a:sym typeface="Verdana"/>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a:solidFill>
                        <a:srgbClr val="000000"/>
                      </a:solidFill>
                    </a:lnB>
                    <a:solidFill>
                      <a:srgbClr val="FDDCC1"/>
                    </a:solidFill>
                  </a:tcPr>
                </a:tc>
                <a:extLst>
                  <a:ext uri="{0D108BD9-81ED-4DB2-BD59-A6C34878D82A}">
                    <a16:rowId xmlns:a16="http://schemas.microsoft.com/office/drawing/2014/main" val="10007"/>
                  </a:ext>
                </a:extLst>
              </a:tr>
            </a:tbl>
          </a:graphicData>
        </a:graphic>
      </p:graphicFrame>
      <p:sp>
        <p:nvSpPr>
          <p:cNvPr id="2" name="Title 1">
            <a:extLst>
              <a:ext uri="{FF2B5EF4-FFF2-40B4-BE49-F238E27FC236}">
                <a16:creationId xmlns:a16="http://schemas.microsoft.com/office/drawing/2014/main" id="{6DC9AC21-75D2-1141-B281-E2D7AD6B68E5}"/>
              </a:ext>
            </a:extLst>
          </p:cNvPr>
          <p:cNvSpPr>
            <a:spLocks noGrp="1"/>
          </p:cNvSpPr>
          <p:nvPr>
            <p:ph type="title"/>
          </p:nvPr>
        </p:nvSpPr>
        <p:spPr/>
        <p:txBody>
          <a:bodyPr>
            <a:normAutofit/>
          </a:bodyPr>
          <a:lstStyle/>
          <a:p>
            <a:r>
              <a:rPr lang="en-US" dirty="0"/>
              <a:t>17-3022 Civil Engineering Technician</a:t>
            </a:r>
            <a:br>
              <a:rPr lang="en-US" dirty="0"/>
            </a:br>
            <a:r>
              <a:rPr lang="en-US" dirty="0"/>
              <a:t>Program of Study </a:t>
            </a:r>
          </a:p>
        </p:txBody>
      </p:sp>
    </p:spTree>
    <p:extLst>
      <p:ext uri="{BB962C8B-B14F-4D97-AF65-F5344CB8AC3E}">
        <p14:creationId xmlns:p14="http://schemas.microsoft.com/office/powerpoint/2010/main" val="9747468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9AC21-75D2-1141-B281-E2D7AD6B68E5}"/>
              </a:ext>
            </a:extLst>
          </p:cNvPr>
          <p:cNvSpPr>
            <a:spLocks noGrp="1"/>
          </p:cNvSpPr>
          <p:nvPr>
            <p:ph type="title"/>
          </p:nvPr>
        </p:nvSpPr>
        <p:spPr/>
        <p:txBody>
          <a:bodyPr>
            <a:normAutofit/>
          </a:bodyPr>
          <a:lstStyle/>
          <a:p>
            <a:r>
              <a:rPr lang="en-US" dirty="0"/>
              <a:t>9-14 Program of Study</a:t>
            </a:r>
            <a:endParaRPr lang="en-US" dirty="0">
              <a:highlight>
                <a:srgbClr val="FFFF00"/>
              </a:highlight>
            </a:endParaRPr>
          </a:p>
        </p:txBody>
      </p:sp>
      <p:pic>
        <p:nvPicPr>
          <p:cNvPr id="3" name="Picture 3">
            <a:extLst>
              <a:ext uri="{FF2B5EF4-FFF2-40B4-BE49-F238E27FC236}">
                <a16:creationId xmlns:a16="http://schemas.microsoft.com/office/drawing/2014/main" id="{5A270459-0A56-44C3-B45D-ABC23026316A}"/>
              </a:ext>
            </a:extLst>
          </p:cNvPr>
          <p:cNvPicPr>
            <a:picLocks noChangeAspect="1"/>
          </p:cNvPicPr>
          <p:nvPr/>
        </p:nvPicPr>
        <p:blipFill>
          <a:blip r:embed="rId3"/>
          <a:stretch>
            <a:fillRect/>
          </a:stretch>
        </p:blipFill>
        <p:spPr>
          <a:xfrm>
            <a:off x="1073590" y="1387132"/>
            <a:ext cx="6994602" cy="3146018"/>
          </a:xfrm>
          <a:prstGeom prst="rect">
            <a:avLst/>
          </a:prstGeom>
        </p:spPr>
      </p:pic>
      <p:sp>
        <p:nvSpPr>
          <p:cNvPr id="5" name="TextBox 4">
            <a:extLst>
              <a:ext uri="{FF2B5EF4-FFF2-40B4-BE49-F238E27FC236}">
                <a16:creationId xmlns:a16="http://schemas.microsoft.com/office/drawing/2014/main" id="{C339F1D5-25C3-4A2A-A129-ABAA90A7545B}"/>
              </a:ext>
            </a:extLst>
          </p:cNvPr>
          <p:cNvSpPr txBox="1"/>
          <p:nvPr/>
        </p:nvSpPr>
        <p:spPr>
          <a:xfrm>
            <a:off x="1050305" y="4646573"/>
            <a:ext cx="702247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Associate Degree in Early Childhood Education A55220</a:t>
            </a:r>
          </a:p>
        </p:txBody>
      </p:sp>
    </p:spTree>
    <p:extLst>
      <p:ext uri="{BB962C8B-B14F-4D97-AF65-F5344CB8AC3E}">
        <p14:creationId xmlns:p14="http://schemas.microsoft.com/office/powerpoint/2010/main" val="32028346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4CEED1D-3406-6A4A-93DD-84C1D40AFBC5}"/>
              </a:ext>
            </a:extLst>
          </p:cNvPr>
          <p:cNvSpPr>
            <a:spLocks noGrp="1"/>
          </p:cNvSpPr>
          <p:nvPr>
            <p:ph idx="1"/>
          </p:nvPr>
        </p:nvSpPr>
        <p:spPr>
          <a:xfrm>
            <a:off x="1297563" y="1320904"/>
            <a:ext cx="6517397" cy="2788918"/>
          </a:xfrm>
        </p:spPr>
        <p:txBody>
          <a:bodyPr vert="horz" lIns="91440" tIns="45720" rIns="91440" bIns="45720" rtlCol="0" anchor="t">
            <a:normAutofit fontScale="92500" lnSpcReduction="20000"/>
          </a:bodyPr>
          <a:lstStyle/>
          <a:p>
            <a:pPr marL="0" indent="0">
              <a:buNone/>
              <a:tabLst>
                <a:tab pos="5883275" algn="l"/>
              </a:tabLst>
            </a:pPr>
            <a:endParaRPr lang="en-US" altLang="en-US" dirty="0">
              <a:latin typeface="Times New Roman"/>
              <a:cs typeface="Times New Roman"/>
            </a:endParaRPr>
          </a:p>
          <a:p>
            <a:pPr marL="0" indent="0">
              <a:buNone/>
              <a:tabLst>
                <a:tab pos="5883275" algn="l"/>
              </a:tabLst>
            </a:pPr>
            <a:endParaRPr lang="en-US" altLang="en-US" dirty="0">
              <a:latin typeface="Times New Roman"/>
              <a:cs typeface="Times New Roman"/>
            </a:endParaRPr>
          </a:p>
          <a:p>
            <a:pPr marL="0" indent="0">
              <a:buNone/>
              <a:tabLst>
                <a:tab pos="5883275" algn="l"/>
              </a:tabLst>
            </a:pPr>
            <a:endParaRPr lang="en-US" altLang="en-US" dirty="0">
              <a:latin typeface="Times New Roman"/>
              <a:cs typeface="Times New Roman"/>
            </a:endParaRPr>
          </a:p>
          <a:p>
            <a:pPr marL="0" indent="0">
              <a:buNone/>
              <a:tabLst>
                <a:tab pos="5883275" algn="l"/>
              </a:tabLst>
            </a:pPr>
            <a:r>
              <a:rPr lang="en-US" altLang="en-US" dirty="0">
                <a:latin typeface="Times New Roman"/>
                <a:cs typeface="Times New Roman"/>
              </a:rPr>
              <a:t>Briefly explain Gaps in each part of the CLNA as applicable to this program area.  </a:t>
            </a:r>
            <a:endParaRPr lang="en-US">
              <a:latin typeface="Times New Roman"/>
              <a:cs typeface="Times New Roman"/>
            </a:endParaRPr>
          </a:p>
          <a:p>
            <a:pPr marL="0" indent="0">
              <a:buNone/>
              <a:tabLst>
                <a:tab pos="5883275" algn="l"/>
              </a:tabLst>
            </a:pPr>
            <a:endParaRPr lang="en-US" altLang="en-US" dirty="0">
              <a:latin typeface="Times New Roman"/>
              <a:cs typeface="Times New Roman"/>
            </a:endParaRPr>
          </a:p>
          <a:p>
            <a:pPr marL="0" indent="0">
              <a:buNone/>
              <a:tabLst>
                <a:tab pos="5883275" algn="l"/>
              </a:tabLst>
            </a:pPr>
            <a:r>
              <a:rPr lang="en-US" altLang="en-US" dirty="0">
                <a:latin typeface="Times New Roman"/>
                <a:cs typeface="Times New Roman"/>
              </a:rPr>
              <a:t>These Gaps will directly link to activities funded on the activities/budget form.</a:t>
            </a:r>
            <a:endParaRPr lang="en-US">
              <a:latin typeface="Times New Roman"/>
              <a:cs typeface="Times New Roman"/>
            </a:endParaRPr>
          </a:p>
          <a:p>
            <a:pPr marL="0" indent="0">
              <a:buNone/>
              <a:tabLst>
                <a:tab pos="454025" algn="dec"/>
              </a:tabLst>
            </a:pPr>
            <a:r>
              <a:rPr lang="en-US" sz="2000" dirty="0">
                <a:latin typeface="Times New Roman"/>
                <a:cs typeface="Times New Roman"/>
              </a:rPr>
              <a:t>	</a:t>
            </a:r>
            <a:endParaRPr lang="en-US" sz="1800" dirty="0">
              <a:latin typeface="Times New Roman"/>
              <a:cs typeface="Times New Roman"/>
            </a:endParaRPr>
          </a:p>
        </p:txBody>
      </p:sp>
      <p:sp>
        <p:nvSpPr>
          <p:cNvPr id="2" name="Title 1">
            <a:extLst>
              <a:ext uri="{FF2B5EF4-FFF2-40B4-BE49-F238E27FC236}">
                <a16:creationId xmlns:a16="http://schemas.microsoft.com/office/drawing/2014/main" id="{3FA88B3A-E3A5-4A69-82B0-39B780848235}"/>
              </a:ext>
            </a:extLst>
          </p:cNvPr>
          <p:cNvSpPr>
            <a:spLocks noGrp="1"/>
          </p:cNvSpPr>
          <p:nvPr>
            <p:ph type="title"/>
          </p:nvPr>
        </p:nvSpPr>
        <p:spPr/>
        <p:txBody>
          <a:bodyPr/>
          <a:lstStyle/>
          <a:p>
            <a:r>
              <a:rPr lang="en-US" dirty="0"/>
              <a:t>CLNA Summary Sheet Template</a:t>
            </a:r>
          </a:p>
        </p:txBody>
      </p:sp>
    </p:spTree>
    <p:extLst>
      <p:ext uri="{BB962C8B-B14F-4D97-AF65-F5344CB8AC3E}">
        <p14:creationId xmlns:p14="http://schemas.microsoft.com/office/powerpoint/2010/main" val="35605534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34699-BAFE-42CA-BE0B-10D33B5C96FF}"/>
              </a:ext>
            </a:extLst>
          </p:cNvPr>
          <p:cNvSpPr>
            <a:spLocks noGrp="1"/>
          </p:cNvSpPr>
          <p:nvPr>
            <p:ph type="title"/>
          </p:nvPr>
        </p:nvSpPr>
        <p:spPr/>
        <p:txBody>
          <a:bodyPr/>
          <a:lstStyle/>
          <a:p>
            <a:r>
              <a:rPr lang="en-US" dirty="0"/>
              <a:t>Summary Form</a:t>
            </a:r>
          </a:p>
        </p:txBody>
      </p:sp>
      <p:sp>
        <p:nvSpPr>
          <p:cNvPr id="3" name="Content Placeholder 2">
            <a:extLst>
              <a:ext uri="{FF2B5EF4-FFF2-40B4-BE49-F238E27FC236}">
                <a16:creationId xmlns:a16="http://schemas.microsoft.com/office/drawing/2014/main" id="{A51D0D34-2CD1-4707-AD9C-C4F36A0D846A}"/>
              </a:ext>
            </a:extLst>
          </p:cNvPr>
          <p:cNvSpPr>
            <a:spLocks noGrp="1"/>
          </p:cNvSpPr>
          <p:nvPr>
            <p:ph idx="1"/>
          </p:nvPr>
        </p:nvSpPr>
        <p:spPr>
          <a:xfrm>
            <a:off x="628650" y="1375876"/>
            <a:ext cx="7886700" cy="3263504"/>
          </a:xfrm>
        </p:spPr>
        <p:txBody>
          <a:bodyPr/>
          <a:lstStyle/>
          <a:p>
            <a:pPr marL="257175" indent="-257175">
              <a:lnSpc>
                <a:spcPct val="106000"/>
              </a:lnSpc>
              <a:spcBef>
                <a:spcPts val="0"/>
              </a:spcBef>
              <a:spcAft>
                <a:spcPts val="450"/>
              </a:spcAft>
              <a:buFont typeface="+mj-lt"/>
              <a:buAutoNum type="arabicPeriod"/>
            </a:pPr>
            <a:r>
              <a:rPr lang="en-US" sz="1350" dirty="0">
                <a:latin typeface="Calibri" panose="020F0502020204030204" pitchFamily="34" charset="0"/>
                <a:ea typeface="Calibri" panose="020F0502020204030204" pitchFamily="34" charset="0"/>
                <a:cs typeface="Calibri" panose="020F0502020204030204" pitchFamily="34" charset="0"/>
              </a:rPr>
              <a:t>College: </a:t>
            </a:r>
            <a:endParaRPr lang="en-US" sz="1350"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06000"/>
              </a:lnSpc>
              <a:spcBef>
                <a:spcPts val="0"/>
              </a:spcBef>
              <a:spcAft>
                <a:spcPts val="450"/>
              </a:spcAft>
              <a:buFont typeface="+mj-lt"/>
              <a:buAutoNum type="arabicPeriod"/>
            </a:pPr>
            <a:r>
              <a:rPr lang="en-US" sz="1350" dirty="0">
                <a:latin typeface="Calibri" panose="020F0502020204030204" pitchFamily="34" charset="0"/>
                <a:ea typeface="Calibri" panose="020F0502020204030204" pitchFamily="34" charset="0"/>
                <a:cs typeface="Calibri" panose="020F0502020204030204" pitchFamily="34" charset="0"/>
              </a:rPr>
              <a:t>Date Submitted: </a:t>
            </a:r>
            <a:endParaRPr lang="en-US" sz="1350"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06000"/>
              </a:lnSpc>
              <a:spcBef>
                <a:spcPts val="0"/>
              </a:spcBef>
              <a:spcAft>
                <a:spcPts val="450"/>
              </a:spcAft>
              <a:buFont typeface="+mj-lt"/>
              <a:buAutoNum type="arabicPeriod"/>
            </a:pPr>
            <a:r>
              <a:rPr lang="en-US" sz="1350" dirty="0">
                <a:latin typeface="Calibri" panose="020F0502020204030204" pitchFamily="34" charset="0"/>
                <a:ea typeface="Calibri" panose="020F0502020204030204" pitchFamily="34" charset="0"/>
                <a:cs typeface="Calibri" panose="020F0502020204030204" pitchFamily="34" charset="0"/>
              </a:rPr>
              <a:t>Program Area: </a:t>
            </a:r>
            <a:endParaRPr lang="en-US" sz="1350"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06000"/>
              </a:lnSpc>
              <a:spcBef>
                <a:spcPts val="0"/>
              </a:spcBef>
              <a:spcAft>
                <a:spcPts val="450"/>
              </a:spcAft>
              <a:buFont typeface="+mj-lt"/>
              <a:buAutoNum type="arabicPeriod"/>
            </a:pPr>
            <a:r>
              <a:rPr lang="en-US" sz="1350" dirty="0">
                <a:latin typeface="Calibri" panose="020F0502020204030204" pitchFamily="34" charset="0"/>
                <a:ea typeface="Calibri" panose="020F0502020204030204" pitchFamily="34" charset="0"/>
                <a:cs typeface="Calibri" panose="020F0502020204030204" pitchFamily="34" charset="0"/>
              </a:rPr>
              <a:t>Which Program Titles within this Program Area will be funded with Perkins during 2020-21? List the program code of the highest credential offered (C, D or A). Also, indicate if In-Demand (ID), High Skill (HS) or High Wage (HW). For example, </a:t>
            </a:r>
            <a:r>
              <a:rPr lang="en-US" sz="1350" u="sng" dirty="0">
                <a:latin typeface="Calibri" panose="020F0502020204030204" pitchFamily="34" charset="0"/>
                <a:ea typeface="Calibri" panose="020F0502020204030204" pitchFamily="34" charset="0"/>
                <a:cs typeface="Calibri" panose="020F0502020204030204" pitchFamily="34" charset="0"/>
              </a:rPr>
              <a:t>A35230 ID-HS-HW</a:t>
            </a:r>
            <a:r>
              <a:rPr lang="en-US" sz="1350" dirty="0">
                <a:latin typeface="Calibri" panose="020F0502020204030204" pitchFamily="34" charset="0"/>
                <a:ea typeface="Calibri" panose="020F0502020204030204" pitchFamily="34" charset="0"/>
                <a:cs typeface="Calibri" panose="020F0502020204030204" pitchFamily="34" charset="0"/>
              </a:rPr>
              <a:t> for an AAS in Electric Line Construction Technology.</a:t>
            </a:r>
          </a:p>
          <a:p>
            <a:pPr marL="257175" indent="-257175">
              <a:lnSpc>
                <a:spcPct val="106000"/>
              </a:lnSpc>
              <a:spcBef>
                <a:spcPts val="0"/>
              </a:spcBef>
              <a:spcAft>
                <a:spcPts val="450"/>
              </a:spcAft>
              <a:buFont typeface="+mj-lt"/>
              <a:buAutoNum type="arabicPeriod"/>
            </a:pPr>
            <a:r>
              <a:rPr lang="en-US" sz="1350" dirty="0">
                <a:latin typeface="Calibri" panose="020F0502020204030204" pitchFamily="34" charset="0"/>
                <a:ea typeface="Calibri" panose="020F0502020204030204" pitchFamily="34" charset="0"/>
                <a:cs typeface="Times New Roman" panose="02020603050405020304" pitchFamily="18" charset="0"/>
              </a:rPr>
              <a:t> </a:t>
            </a:r>
          </a:p>
          <a:p>
            <a:pPr marL="0" indent="0">
              <a:buNone/>
            </a:pPr>
            <a:endParaRPr lang="en-US" dirty="0"/>
          </a:p>
          <a:p>
            <a:pPr marL="0" indent="0">
              <a:buNone/>
            </a:pPr>
            <a:endParaRPr lang="en-US" dirty="0"/>
          </a:p>
        </p:txBody>
      </p:sp>
      <p:graphicFrame>
        <p:nvGraphicFramePr>
          <p:cNvPr id="4" name="Table 3">
            <a:extLst>
              <a:ext uri="{FF2B5EF4-FFF2-40B4-BE49-F238E27FC236}">
                <a16:creationId xmlns:a16="http://schemas.microsoft.com/office/drawing/2014/main" id="{CC86935E-5275-432B-9635-B8E18AEFB6EC}"/>
              </a:ext>
            </a:extLst>
          </p:cNvPr>
          <p:cNvGraphicFramePr>
            <a:graphicFrameLocks noGrp="1"/>
          </p:cNvGraphicFramePr>
          <p:nvPr>
            <p:extLst>
              <p:ext uri="{D42A27DB-BD31-4B8C-83A1-F6EECF244321}">
                <p14:modId xmlns:p14="http://schemas.microsoft.com/office/powerpoint/2010/main" val="2796266258"/>
              </p:ext>
            </p:extLst>
          </p:nvPr>
        </p:nvGraphicFramePr>
        <p:xfrm>
          <a:off x="975788" y="3644135"/>
          <a:ext cx="4758173" cy="685605"/>
        </p:xfrm>
        <a:graphic>
          <a:graphicData uri="http://schemas.openxmlformats.org/drawingml/2006/table">
            <a:tbl>
              <a:tblPr firstRow="1" firstCol="1" bandRow="1"/>
              <a:tblGrid>
                <a:gridCol w="1585719">
                  <a:extLst>
                    <a:ext uri="{9D8B030D-6E8A-4147-A177-3AD203B41FA5}">
                      <a16:colId xmlns:a16="http://schemas.microsoft.com/office/drawing/2014/main" val="59338948"/>
                    </a:ext>
                  </a:extLst>
                </a:gridCol>
                <a:gridCol w="1586227">
                  <a:extLst>
                    <a:ext uri="{9D8B030D-6E8A-4147-A177-3AD203B41FA5}">
                      <a16:colId xmlns:a16="http://schemas.microsoft.com/office/drawing/2014/main" val="1886334631"/>
                    </a:ext>
                  </a:extLst>
                </a:gridCol>
                <a:gridCol w="1586227">
                  <a:extLst>
                    <a:ext uri="{9D8B030D-6E8A-4147-A177-3AD203B41FA5}">
                      <a16:colId xmlns:a16="http://schemas.microsoft.com/office/drawing/2014/main" val="3063866841"/>
                    </a:ext>
                  </a:extLst>
                </a:gridCol>
              </a:tblGrid>
              <a:tr h="228535">
                <a:tc>
                  <a:txBody>
                    <a:bodyPr/>
                    <a:lstStyle/>
                    <a:p>
                      <a:pPr marL="0" marR="0">
                        <a:lnSpc>
                          <a:spcPct val="106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Representative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06000"/>
                        </a:lnSpc>
                        <a:spcBef>
                          <a:spcPts val="0"/>
                        </a:spcBef>
                        <a:spcAft>
                          <a:spcPts val="0"/>
                        </a:spcAft>
                      </a:pPr>
                      <a:r>
                        <a:rPr lang="en-US"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Name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06000"/>
                        </a:lnSpc>
                        <a:spcBef>
                          <a:spcPts val="0"/>
                        </a:spcBef>
                        <a:spcAft>
                          <a:spcPts val="0"/>
                        </a:spcAft>
                      </a:pPr>
                      <a:r>
                        <a:rPr lang="en-US" sz="800">
                          <a:solidFill>
                            <a:srgbClr val="000000"/>
                          </a:solidFill>
                          <a:effectLst/>
                          <a:latin typeface="Calibri" panose="020F0502020204030204" pitchFamily="34" charset="0"/>
                          <a:ea typeface="Calibri" panose="020F0502020204030204" pitchFamily="34" charset="0"/>
                          <a:cs typeface="Calibri" panose="020F0502020204030204" pitchFamily="34" charset="0"/>
                        </a:rPr>
                        <a:t>Institution/Position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068184389"/>
                  </a:ext>
                </a:extLst>
              </a:tr>
              <a:tr h="228535">
                <a:tc>
                  <a:txBody>
                    <a:bodyPr/>
                    <a:lstStyle/>
                    <a:p>
                      <a:pPr marL="0" marR="0">
                        <a:lnSpc>
                          <a:spcPct val="106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5916026"/>
                  </a:ext>
                </a:extLst>
              </a:tr>
              <a:tr h="228535">
                <a:tc>
                  <a:txBody>
                    <a:bodyPr/>
                    <a:lstStyle/>
                    <a:p>
                      <a:pPr marL="0" marR="0">
                        <a:lnSpc>
                          <a:spcPct val="106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6364472"/>
                  </a:ext>
                </a:extLst>
              </a:tr>
            </a:tbl>
          </a:graphicData>
        </a:graphic>
      </p:graphicFrame>
      <p:sp>
        <p:nvSpPr>
          <p:cNvPr id="5" name="Rectangle 1">
            <a:extLst>
              <a:ext uri="{FF2B5EF4-FFF2-40B4-BE49-F238E27FC236}">
                <a16:creationId xmlns:a16="http://schemas.microsoft.com/office/drawing/2014/main" id="{D794E1BF-83FC-4ACE-ABBE-DDAA7974EC65}"/>
              </a:ext>
            </a:extLst>
          </p:cNvPr>
          <p:cNvSpPr>
            <a:spLocks noChangeArrowheads="1"/>
          </p:cNvSpPr>
          <p:nvPr/>
        </p:nvSpPr>
        <p:spPr bwMode="auto">
          <a:xfrm>
            <a:off x="872231" y="2945799"/>
            <a:ext cx="556475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eaLnBrk="0" fontAlgn="base" hangingPunct="0">
              <a:spcBef>
                <a:spcPct val="0"/>
              </a:spcBef>
              <a:spcAft>
                <a:spcPct val="0"/>
              </a:spcAft>
            </a:pPr>
            <a:r>
              <a:rPr lang="en-US" altLang="en-US" sz="1500" dirty="0">
                <a:latin typeface="Calibri" panose="020F0502020204030204" pitchFamily="34" charset="0"/>
                <a:ea typeface="Calibri" panose="020F0502020204030204" pitchFamily="34" charset="0"/>
                <a:cs typeface="Calibri" panose="020F0502020204030204" pitchFamily="34" charset="0"/>
              </a:rPr>
              <a:t>Team/Stakeholders involved - must include required participants, see Perkins </a:t>
            </a:r>
            <a:r>
              <a:rPr lang="en-US" altLang="en-US" sz="1500" dirty="0">
                <a:latin typeface="Arial" panose="020B0604020202020204" pitchFamily="34" charset="0"/>
                <a:ea typeface="Calibri" panose="020F0502020204030204" pitchFamily="34" charset="0"/>
                <a:cs typeface="Arial" panose="020B0604020202020204" pitchFamily="34" charset="0"/>
              </a:rPr>
              <a:t>§</a:t>
            </a:r>
            <a:r>
              <a:rPr lang="en-US" altLang="en-US" sz="1500" dirty="0">
                <a:latin typeface="Calibri" panose="020F0502020204030204" pitchFamily="34" charset="0"/>
                <a:ea typeface="Calibri" panose="020F0502020204030204" pitchFamily="34" charset="0"/>
                <a:cs typeface="Calibri" panose="020F0502020204030204" pitchFamily="34" charset="0"/>
              </a:rPr>
              <a:t>134(d) </a:t>
            </a:r>
            <a:endParaRPr lang="en-US" altLang="en-US" sz="900" dirty="0"/>
          </a:p>
          <a:p>
            <a:pPr eaLnBrk="0" fontAlgn="base" hangingPunct="0">
              <a:spcBef>
                <a:spcPct val="0"/>
              </a:spcBef>
              <a:spcAft>
                <a:spcPct val="0"/>
              </a:spcAft>
            </a:pPr>
            <a:endParaRPr lang="en-US" altLang="en-US" sz="1350" dirty="0">
              <a:latin typeface="Arial" panose="020B0604020202020204" pitchFamily="34" charset="0"/>
            </a:endParaRPr>
          </a:p>
        </p:txBody>
      </p:sp>
    </p:spTree>
    <p:extLst>
      <p:ext uri="{BB962C8B-B14F-4D97-AF65-F5344CB8AC3E}">
        <p14:creationId xmlns:p14="http://schemas.microsoft.com/office/powerpoint/2010/main" val="32811741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274D5-F4F4-46E6-ABD2-991FBE8C6E99}"/>
              </a:ext>
            </a:extLst>
          </p:cNvPr>
          <p:cNvSpPr>
            <a:spLocks noGrp="1"/>
          </p:cNvSpPr>
          <p:nvPr>
            <p:ph type="title"/>
          </p:nvPr>
        </p:nvSpPr>
        <p:spPr/>
        <p:txBody>
          <a:bodyPr/>
          <a:lstStyle/>
          <a:p>
            <a:r>
              <a:rPr lang="en-US" dirty="0"/>
              <a:t>Summary Form Continued</a:t>
            </a:r>
          </a:p>
        </p:txBody>
      </p:sp>
      <p:graphicFrame>
        <p:nvGraphicFramePr>
          <p:cNvPr id="4" name="Content Placeholder 3">
            <a:extLst>
              <a:ext uri="{FF2B5EF4-FFF2-40B4-BE49-F238E27FC236}">
                <a16:creationId xmlns:a16="http://schemas.microsoft.com/office/drawing/2014/main" id="{13E2C089-7488-4EEF-9779-1CC2964C71A2}"/>
              </a:ext>
            </a:extLst>
          </p:cNvPr>
          <p:cNvGraphicFramePr>
            <a:graphicFrameLocks noGrp="1"/>
          </p:cNvGraphicFramePr>
          <p:nvPr>
            <p:ph idx="1"/>
            <p:extLst>
              <p:ext uri="{D42A27DB-BD31-4B8C-83A1-F6EECF244321}">
                <p14:modId xmlns:p14="http://schemas.microsoft.com/office/powerpoint/2010/main" val="3441907915"/>
              </p:ext>
            </p:extLst>
          </p:nvPr>
        </p:nvGraphicFramePr>
        <p:xfrm>
          <a:off x="539320" y="1951250"/>
          <a:ext cx="6824708" cy="2829373"/>
        </p:xfrm>
        <a:graphic>
          <a:graphicData uri="http://schemas.openxmlformats.org/drawingml/2006/table">
            <a:tbl>
              <a:tblPr firstRow="1" firstCol="1" bandRow="1"/>
              <a:tblGrid>
                <a:gridCol w="6824708">
                  <a:extLst>
                    <a:ext uri="{9D8B030D-6E8A-4147-A177-3AD203B41FA5}">
                      <a16:colId xmlns:a16="http://schemas.microsoft.com/office/drawing/2014/main" val="3624527187"/>
                    </a:ext>
                  </a:extLst>
                </a:gridCol>
              </a:tblGrid>
              <a:tr h="315935">
                <a:tc>
                  <a:txBody>
                    <a:bodyPr/>
                    <a:lstStyle/>
                    <a:p>
                      <a:pPr marL="0" marR="0">
                        <a:lnSpc>
                          <a:spcPct val="106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A. Student performance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6592725"/>
                  </a:ext>
                </a:extLst>
              </a:tr>
              <a:tr h="235196">
                <a:tc>
                  <a:txBody>
                    <a:bodyPr/>
                    <a:lstStyle/>
                    <a:p>
                      <a:pPr marL="342900" marR="0" lvl="0" indent="-342900">
                        <a:lnSpc>
                          <a:spcPct val="106000"/>
                        </a:lnSpc>
                        <a:spcBef>
                          <a:spcPts val="0"/>
                        </a:spcBef>
                        <a:spcAft>
                          <a:spcPts val="0"/>
                        </a:spcAft>
                        <a:buFont typeface="Symbol" panose="05050102010706020507" pitchFamily="18" charset="2"/>
                        <a:buChar char=""/>
                      </a:pPr>
                      <a:r>
                        <a:rPr lang="en-US" sz="800">
                          <a:effectLst/>
                          <a:latin typeface="Calibri" panose="020F0502020204030204" pitchFamily="34" charset="0"/>
                          <a:ea typeface="Calibri" panose="020F0502020204030204" pitchFamily="34" charset="0"/>
                          <a:cs typeface="Calibri" panose="020F0502020204030204" pitchFamily="34"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532169"/>
                  </a:ext>
                </a:extLst>
              </a:tr>
              <a:tr h="315935">
                <a:tc>
                  <a:txBody>
                    <a:bodyPr/>
                    <a:lstStyle/>
                    <a:p>
                      <a:pPr marL="0" marR="0">
                        <a:lnSpc>
                          <a:spcPct val="106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B1. Size, scope, and quality of program</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8787825"/>
                  </a:ext>
                </a:extLst>
              </a:tr>
              <a:tr h="235196">
                <a:tc>
                  <a:txBody>
                    <a:bodyPr/>
                    <a:lstStyle/>
                    <a:p>
                      <a:pPr marL="342900" marR="0" lvl="0" indent="-342900">
                        <a:lnSpc>
                          <a:spcPct val="106000"/>
                        </a:lnSpc>
                        <a:spcBef>
                          <a:spcPts val="0"/>
                        </a:spcBef>
                        <a:spcAft>
                          <a:spcPts val="0"/>
                        </a:spcAft>
                        <a:buFont typeface="Symbol" panose="05050102010706020507" pitchFamily="18" charset="2"/>
                        <a:buChar char=""/>
                      </a:pPr>
                      <a:r>
                        <a:rPr lang="en-US" sz="800">
                          <a:effectLst/>
                          <a:latin typeface="Calibri" panose="020F0502020204030204" pitchFamily="34" charset="0"/>
                          <a:ea typeface="Calibri" panose="020F0502020204030204" pitchFamily="34" charset="0"/>
                          <a:cs typeface="Calibri" panose="020F0502020204030204" pitchFamily="34"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7711353"/>
                  </a:ext>
                </a:extLst>
              </a:tr>
              <a:tr h="315935">
                <a:tc>
                  <a:txBody>
                    <a:bodyPr/>
                    <a:lstStyle/>
                    <a:p>
                      <a:pPr marL="0" marR="0">
                        <a:lnSpc>
                          <a:spcPct val="106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B2. Alignment to local/regional labor market needs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161007"/>
                  </a:ext>
                </a:extLst>
              </a:tr>
              <a:tr h="235196">
                <a:tc>
                  <a:txBody>
                    <a:bodyPr/>
                    <a:lstStyle/>
                    <a:p>
                      <a:pPr marL="342900" marR="0" lvl="0" indent="-342900">
                        <a:lnSpc>
                          <a:spcPct val="106000"/>
                        </a:lnSpc>
                        <a:spcBef>
                          <a:spcPts val="0"/>
                        </a:spcBef>
                        <a:spcAft>
                          <a:spcPts val="0"/>
                        </a:spcAft>
                        <a:buFont typeface="Symbol" panose="05050102010706020507" pitchFamily="18" charset="2"/>
                        <a:buChar char=""/>
                      </a:pPr>
                      <a:r>
                        <a:rPr lang="en-US" sz="800">
                          <a:effectLst/>
                          <a:latin typeface="Calibri" panose="020F0502020204030204" pitchFamily="34" charset="0"/>
                          <a:ea typeface="Calibri" panose="020F0502020204030204" pitchFamily="34" charset="0"/>
                          <a:cs typeface="Calibri" panose="020F0502020204030204" pitchFamily="34"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6093996"/>
                  </a:ext>
                </a:extLst>
              </a:tr>
              <a:tr h="235196">
                <a:tc>
                  <a:txBody>
                    <a:bodyPr/>
                    <a:lstStyle/>
                    <a:p>
                      <a:pPr marL="0" marR="0">
                        <a:lnSpc>
                          <a:spcPct val="106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C. Progress toward implementing 9-14 career pathways programs of study</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5661488"/>
                  </a:ext>
                </a:extLst>
              </a:tr>
              <a:tr h="235196">
                <a:tc>
                  <a:txBody>
                    <a:bodyPr/>
                    <a:lstStyle/>
                    <a:p>
                      <a:pPr marL="342900" marR="0" lvl="0" indent="-342900">
                        <a:lnSpc>
                          <a:spcPct val="106000"/>
                        </a:lnSpc>
                        <a:spcBef>
                          <a:spcPts val="0"/>
                        </a:spcBef>
                        <a:spcAft>
                          <a:spcPts val="0"/>
                        </a:spcAft>
                        <a:buFont typeface="Symbol" panose="05050102010706020507" pitchFamily="18" charset="2"/>
                        <a:buChar char=""/>
                      </a:pPr>
                      <a:r>
                        <a:rPr lang="en-US" sz="800">
                          <a:effectLst/>
                          <a:latin typeface="Calibri" panose="020F0502020204030204" pitchFamily="34" charset="0"/>
                          <a:ea typeface="Calibri" panose="020F0502020204030204" pitchFamily="34" charset="0"/>
                          <a:cs typeface="Calibri" panose="020F0502020204030204" pitchFamily="34"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7492949"/>
                  </a:ext>
                </a:extLst>
              </a:tr>
              <a:tr h="235196">
                <a:tc>
                  <a:txBody>
                    <a:bodyPr/>
                    <a:lstStyle/>
                    <a:p>
                      <a:pPr marL="0" marR="0">
                        <a:lnSpc>
                          <a:spcPct val="106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D. Recruitment, retention, and training of faculty and staff</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9972283"/>
                  </a:ext>
                </a:extLst>
              </a:tr>
              <a:tr h="235196">
                <a:tc>
                  <a:txBody>
                    <a:bodyPr/>
                    <a:lstStyle/>
                    <a:p>
                      <a:pPr marL="342900" marR="0" lvl="0" indent="-342900">
                        <a:lnSpc>
                          <a:spcPct val="106000"/>
                        </a:lnSpc>
                        <a:spcBef>
                          <a:spcPts val="0"/>
                        </a:spcBef>
                        <a:spcAft>
                          <a:spcPts val="0"/>
                        </a:spcAft>
                        <a:buFont typeface="Symbol" panose="05050102010706020507" pitchFamily="18" charset="2"/>
                        <a:buChar char=""/>
                      </a:pPr>
                      <a:r>
                        <a:rPr lang="en-US" sz="800">
                          <a:effectLst/>
                          <a:latin typeface="Calibri" panose="020F0502020204030204" pitchFamily="34" charset="0"/>
                          <a:ea typeface="Calibri" panose="020F0502020204030204" pitchFamily="34" charset="0"/>
                          <a:cs typeface="Calibri" panose="020F0502020204030204" pitchFamily="34"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8670735"/>
                  </a:ext>
                </a:extLst>
              </a:tr>
              <a:tr h="235196">
                <a:tc>
                  <a:txBody>
                    <a:bodyPr/>
                    <a:lstStyle/>
                    <a:p>
                      <a:pPr marL="0" marR="0">
                        <a:lnSpc>
                          <a:spcPct val="106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E. Progress toward improving access and equity for all students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7210638"/>
                  </a:ext>
                </a:extLst>
              </a:tr>
            </a:tbl>
          </a:graphicData>
        </a:graphic>
      </p:graphicFrame>
      <p:sp>
        <p:nvSpPr>
          <p:cNvPr id="5" name="Rectangle 1">
            <a:extLst>
              <a:ext uri="{FF2B5EF4-FFF2-40B4-BE49-F238E27FC236}">
                <a16:creationId xmlns:a16="http://schemas.microsoft.com/office/drawing/2014/main" id="{46575916-1736-4B4D-AF2B-5932401736C0}"/>
              </a:ext>
            </a:extLst>
          </p:cNvPr>
          <p:cNvSpPr>
            <a:spLocks noChangeArrowheads="1"/>
          </p:cNvSpPr>
          <p:nvPr/>
        </p:nvSpPr>
        <p:spPr bwMode="auto">
          <a:xfrm>
            <a:off x="539319" y="1228761"/>
            <a:ext cx="8345426" cy="761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a:latin typeface="Calibri" panose="020F0502020204030204" pitchFamily="34" charset="0"/>
                <a:ea typeface="Calibri" panose="020F0502020204030204" pitchFamily="34" charset="0"/>
                <a:cs typeface="Calibri" panose="020F0502020204030204" pitchFamily="34" charset="0"/>
              </a:rPr>
              <a:t>6. </a:t>
            </a:r>
            <a:r>
              <a:rPr lang="en-US" altLang="en-US" sz="1500" dirty="0">
                <a:latin typeface="Calibri" panose="020F0502020204030204" pitchFamily="34" charset="0"/>
                <a:ea typeface="Calibri" panose="020F0502020204030204" pitchFamily="34" charset="0"/>
                <a:cs typeface="Calibri" panose="020F0502020204030204" pitchFamily="34" charset="0"/>
              </a:rPr>
              <a:t>Briefly explain gaps in each part of the CLNA as applicable to this program area. These gaps will directly </a:t>
            </a:r>
          </a:p>
          <a:p>
            <a:pPr lvl="0"/>
            <a:r>
              <a:rPr lang="en-US" altLang="en-US" sz="1500" dirty="0">
                <a:latin typeface="Calibri" panose="020F0502020204030204" pitchFamily="34" charset="0"/>
                <a:ea typeface="Calibri" panose="020F0502020204030204" pitchFamily="34" charset="0"/>
                <a:cs typeface="Calibri" panose="020F0502020204030204" pitchFamily="34" charset="0"/>
              </a:rPr>
              <a:t>link to activities funded on the activities/budget form.</a:t>
            </a:r>
          </a:p>
          <a:p>
            <a:r>
              <a:rPr lang="en-US" altLang="en-US" sz="1500" dirty="0">
                <a:latin typeface="Calibri" panose="020F0502020204030204" pitchFamily="34" charset="0"/>
                <a:ea typeface="Calibri" panose="020F0502020204030204" pitchFamily="34" charset="0"/>
                <a:cs typeface="Calibri" panose="020F0502020204030204" pitchFamily="34" charset="0"/>
              </a:rPr>
              <a:t> </a:t>
            </a:r>
            <a:endParaRPr lang="en-US" altLang="en-US" sz="2700" dirty="0"/>
          </a:p>
        </p:txBody>
      </p:sp>
    </p:spTree>
    <p:extLst>
      <p:ext uri="{BB962C8B-B14F-4D97-AF65-F5344CB8AC3E}">
        <p14:creationId xmlns:p14="http://schemas.microsoft.com/office/powerpoint/2010/main" val="36577997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00B0789-9283-3247-B948-3960E6D4900F}"/>
              </a:ext>
            </a:extLst>
          </p:cNvPr>
          <p:cNvSpPr>
            <a:spLocks noGrp="1"/>
          </p:cNvSpPr>
          <p:nvPr>
            <p:ph idx="1"/>
          </p:nvPr>
        </p:nvSpPr>
        <p:spPr/>
        <p:txBody>
          <a:bodyPr vert="horz" lIns="91440" tIns="45720" rIns="91440" bIns="45720" rtlCol="0" anchor="t">
            <a:noAutofit/>
          </a:bodyPr>
          <a:lstStyle/>
          <a:p>
            <a:pPr marL="0" indent="0">
              <a:buNone/>
              <a:defRPr sz="2200"/>
            </a:pPr>
            <a:r>
              <a:rPr lang="en-US" sz="1800" b="1" dirty="0"/>
              <a:t>The application addresses key parts of the comprehensive local needs assessment and asks the following questions: </a:t>
            </a:r>
          </a:p>
          <a:p>
            <a:pPr marL="174625" indent="-174625">
              <a:lnSpc>
                <a:spcPct val="120000"/>
              </a:lnSpc>
              <a:buSzPct val="100000"/>
              <a:defRPr sz="3000"/>
            </a:pPr>
            <a:r>
              <a:rPr lang="en-US" sz="1800" dirty="0"/>
              <a:t>What CTE programs will the college fund?  </a:t>
            </a:r>
          </a:p>
          <a:p>
            <a:pPr marL="174625" indent="-174625">
              <a:lnSpc>
                <a:spcPct val="120000"/>
              </a:lnSpc>
              <a:buSzPct val="100000"/>
              <a:defRPr sz="3000"/>
            </a:pPr>
            <a:r>
              <a:rPr lang="en-US" sz="1800" dirty="0"/>
              <a:t>How will the college collaborate with WIOA?</a:t>
            </a:r>
          </a:p>
          <a:p>
            <a:pPr marL="174625" indent="-174625">
              <a:lnSpc>
                <a:spcPct val="120000"/>
              </a:lnSpc>
              <a:buSzPct val="100000"/>
              <a:defRPr sz="3000"/>
            </a:pPr>
            <a:r>
              <a:rPr lang="en-US" sz="1800" dirty="0"/>
              <a:t>How will academic and technical skills of CTE students be improved? </a:t>
            </a:r>
          </a:p>
          <a:p>
            <a:pPr marL="174625" indent="-174625">
              <a:lnSpc>
                <a:spcPct val="120000"/>
              </a:lnSpc>
              <a:buSzPct val="100000"/>
              <a:defRPr sz="3000"/>
            </a:pPr>
            <a:r>
              <a:rPr lang="en-US" sz="1800" dirty="0"/>
              <a:t>How will work-based learning be offered and encouraged?</a:t>
            </a:r>
          </a:p>
          <a:p>
            <a:pPr marL="174625" indent="-174625">
              <a:lnSpc>
                <a:spcPct val="120000"/>
              </a:lnSpc>
              <a:buSzPct val="100000"/>
              <a:defRPr sz="3000"/>
            </a:pPr>
            <a:r>
              <a:rPr lang="en-US" sz="1800" dirty="0"/>
              <a:t>How will high school students gain postsecondary credit and credentials? </a:t>
            </a:r>
          </a:p>
          <a:p>
            <a:pPr marL="174625" indent="-174625">
              <a:lnSpc>
                <a:spcPct val="120000"/>
              </a:lnSpc>
              <a:buSzPct val="100000"/>
              <a:defRPr sz="3000"/>
            </a:pPr>
            <a:r>
              <a:rPr lang="en-US" sz="1800" dirty="0"/>
              <a:t>How will the college gain, maintain, and retain CTE faculty? </a:t>
            </a:r>
          </a:p>
          <a:p>
            <a:pPr marL="174625" indent="-174625">
              <a:lnSpc>
                <a:spcPct val="120000"/>
              </a:lnSpc>
              <a:buSzPct val="100000"/>
              <a:defRPr sz="3000"/>
            </a:pPr>
            <a:r>
              <a:rPr lang="en-US" sz="1800" dirty="0">
                <a:latin typeface="Times New Roman"/>
                <a:cs typeface="Times New Roman"/>
              </a:rPr>
              <a:t>How does the college serve the nine Perkins Special Populations </a:t>
            </a:r>
            <a:r>
              <a:rPr lang="en-US" sz="1800" dirty="0">
                <a:highlight>
                  <a:srgbClr val="FFFF00"/>
                </a:highlight>
                <a:latin typeface="Times New Roman"/>
                <a:cs typeface="Times New Roman"/>
              </a:rPr>
              <a:t>and additional ESEA </a:t>
            </a:r>
            <a:r>
              <a:rPr lang="en-US" sz="1800" dirty="0" err="1">
                <a:highlight>
                  <a:srgbClr val="FFFF00"/>
                </a:highlight>
                <a:latin typeface="Times New Roman"/>
                <a:cs typeface="Times New Roman"/>
              </a:rPr>
              <a:t>subgoups</a:t>
            </a:r>
            <a:r>
              <a:rPr lang="en-US" sz="1800" dirty="0">
                <a:highlight>
                  <a:srgbClr val="FFFF00"/>
                </a:highlight>
                <a:latin typeface="Times New Roman"/>
                <a:cs typeface="Times New Roman"/>
              </a:rPr>
              <a:t>?</a:t>
            </a:r>
          </a:p>
          <a:p>
            <a:pPr marL="174625" indent="-174625"/>
            <a:endParaRPr lang="en-US" sz="1500" dirty="0"/>
          </a:p>
        </p:txBody>
      </p:sp>
      <p:sp>
        <p:nvSpPr>
          <p:cNvPr id="227" name="The Application"/>
          <p:cNvSpPr txBox="1">
            <a:spLocks noGrp="1"/>
          </p:cNvSpPr>
          <p:nvPr>
            <p:ph type="title"/>
          </p:nvPr>
        </p:nvSpPr>
        <p:spPr>
          <a:prstGeom prst="rect">
            <a:avLst/>
          </a:prstGeom>
        </p:spPr>
        <p:txBody>
          <a:bodyPr/>
          <a:lstStyle/>
          <a:p>
            <a:r>
              <a:rPr dirty="0"/>
              <a:t>The Application </a:t>
            </a:r>
          </a:p>
        </p:txBody>
      </p:sp>
    </p:spTree>
    <p:extLst>
      <p:ext uri="{BB962C8B-B14F-4D97-AF65-F5344CB8AC3E}">
        <p14:creationId xmlns:p14="http://schemas.microsoft.com/office/powerpoint/2010/main" val="14973215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Shape 270"/>
          <p:cNvSpPr>
            <a:spLocks noGrp="1"/>
          </p:cNvSpPr>
          <p:nvPr>
            <p:ph idx="1"/>
          </p:nvPr>
        </p:nvSpPr>
        <p:spPr/>
        <p:txBody>
          <a:bodyPr vert="horz" lIns="91440" tIns="45720" rIns="91440" bIns="45720" rtlCol="0" anchor="t">
            <a:normAutofit fontScale="85000" lnSpcReduction="20000"/>
          </a:bodyPr>
          <a:lstStyle/>
          <a:p>
            <a:pPr marL="457200" indent="-457200">
              <a:buAutoNum type="alphaUcPeriod"/>
            </a:pPr>
            <a:r>
              <a:rPr lang="en-US" dirty="0">
                <a:latin typeface="Times New Roman"/>
                <a:cs typeface="Times New Roman"/>
              </a:rPr>
              <a:t>Individuals with disabilities;</a:t>
            </a:r>
            <a:endParaRPr lang="en-US" dirty="0"/>
          </a:p>
          <a:p>
            <a:pPr marL="457200" indent="-457200">
              <a:buAutoNum type="alphaUcPeriod"/>
            </a:pPr>
            <a:r>
              <a:rPr lang="en-US" dirty="0">
                <a:latin typeface="Times New Roman"/>
                <a:cs typeface="Times New Roman"/>
              </a:rPr>
              <a:t>Individuals from economically disadvantaged families, including low-income youth and adults;</a:t>
            </a:r>
            <a:endParaRPr lang="en-US" dirty="0">
              <a:cs typeface="Times New Roman"/>
            </a:endParaRPr>
          </a:p>
          <a:p>
            <a:pPr marL="457200" indent="-457200">
              <a:buAutoNum type="alphaUcPeriod"/>
            </a:pPr>
            <a:r>
              <a:rPr lang="en-US" dirty="0">
                <a:latin typeface="Times New Roman"/>
                <a:cs typeface="Times New Roman"/>
              </a:rPr>
              <a:t>Individuals preparing for non-traditional fields; </a:t>
            </a:r>
            <a:endParaRPr lang="en-US" dirty="0"/>
          </a:p>
          <a:p>
            <a:pPr marL="457200" indent="-457200">
              <a:buAutoNum type="alphaUcPeriod"/>
            </a:pPr>
            <a:r>
              <a:rPr lang="en-US" dirty="0">
                <a:latin typeface="Times New Roman"/>
                <a:cs typeface="Times New Roman"/>
              </a:rPr>
              <a:t>Single-parents, including single pregnant women;</a:t>
            </a:r>
            <a:endParaRPr lang="en-US" dirty="0">
              <a:cs typeface="Times New Roman"/>
            </a:endParaRPr>
          </a:p>
          <a:p>
            <a:pPr marL="457200" indent="-457200">
              <a:buAutoNum type="alphaUcPeriod"/>
            </a:pPr>
            <a:r>
              <a:rPr lang="en-US" dirty="0">
                <a:latin typeface="Times New Roman"/>
                <a:cs typeface="Times New Roman"/>
              </a:rPr>
              <a:t>Out-of-workforce individuals; </a:t>
            </a:r>
            <a:endParaRPr lang="en-US" dirty="0"/>
          </a:p>
          <a:p>
            <a:pPr marL="457200" indent="-457200">
              <a:buAutoNum type="alphaUcPeriod"/>
            </a:pPr>
            <a:r>
              <a:rPr lang="en-US" dirty="0">
                <a:latin typeface="Times New Roman"/>
                <a:cs typeface="Times New Roman"/>
              </a:rPr>
              <a:t>English learners;</a:t>
            </a:r>
            <a:endParaRPr lang="en-US" dirty="0">
              <a:cs typeface="Times New Roman"/>
            </a:endParaRPr>
          </a:p>
          <a:p>
            <a:pPr marL="457200" indent="-457200">
              <a:buAutoNum type="alphaUcPeriod"/>
            </a:pPr>
            <a:r>
              <a:rPr lang="en-US" dirty="0">
                <a:latin typeface="Times New Roman"/>
                <a:cs typeface="Times New Roman"/>
              </a:rPr>
              <a:t>Homeless individuals described in section 725 of the McKinney-Vento Homeless Assistance Act (42 U.S.C. 11434a);</a:t>
            </a:r>
            <a:endParaRPr lang="en-US" dirty="0">
              <a:cs typeface="Times New Roman"/>
            </a:endParaRPr>
          </a:p>
          <a:p>
            <a:pPr marL="457200" indent="-457200">
              <a:buAutoNum type="alphaUcPeriod"/>
            </a:pPr>
            <a:r>
              <a:rPr lang="en-US" dirty="0">
                <a:latin typeface="Times New Roman"/>
                <a:cs typeface="Times New Roman"/>
              </a:rPr>
              <a:t>Youth who are in, or have aged out of, the foster care system; and</a:t>
            </a:r>
            <a:endParaRPr lang="en-US" dirty="0">
              <a:cs typeface="Times New Roman"/>
            </a:endParaRPr>
          </a:p>
          <a:p>
            <a:pPr marL="457200" indent="-457200">
              <a:buAutoNum type="alphaUcPeriod"/>
            </a:pPr>
            <a:r>
              <a:rPr lang="en-US" dirty="0">
                <a:latin typeface="Times New Roman"/>
                <a:cs typeface="Times New Roman"/>
              </a:rPr>
              <a:t>Youth with a parent who – </a:t>
            </a:r>
            <a:endParaRPr lang="en-US" dirty="0"/>
          </a:p>
          <a:p>
            <a:pPr marL="1014730" lvl="3" indent="-457200">
              <a:buAutoNum type="romanLcPeriod"/>
            </a:pPr>
            <a:r>
              <a:rPr lang="en-US" dirty="0">
                <a:latin typeface="Times New Roman"/>
                <a:cs typeface="Times New Roman"/>
              </a:rPr>
              <a:t>Is a member of the armed forces (as such term is defined in section 101(a)(4) of title 10, U.S.C.); and</a:t>
            </a:r>
            <a:endParaRPr lang="en-US" dirty="0">
              <a:cs typeface="Times New Roman"/>
            </a:endParaRPr>
          </a:p>
          <a:p>
            <a:pPr marL="1014730" lvl="3" indent="-457200">
              <a:buAutoNum type="romanLcPeriod"/>
            </a:pPr>
            <a:r>
              <a:rPr lang="en-US" dirty="0">
                <a:latin typeface="Times New Roman"/>
                <a:cs typeface="Times New Roman"/>
              </a:rPr>
              <a:t>Is on active duty (as such term is defined in section 101(d)(10 of such title).</a:t>
            </a:r>
            <a:endParaRPr lang="en-US">
              <a:cs typeface="Times New Roman"/>
            </a:endParaRPr>
          </a:p>
          <a:p>
            <a:pPr marL="0" indent="0">
              <a:buNone/>
            </a:pPr>
            <a:endParaRPr lang="en-US" dirty="0"/>
          </a:p>
        </p:txBody>
      </p:sp>
      <p:sp>
        <p:nvSpPr>
          <p:cNvPr id="6" name="Title 5">
            <a:extLst>
              <a:ext uri="{FF2B5EF4-FFF2-40B4-BE49-F238E27FC236}">
                <a16:creationId xmlns:a16="http://schemas.microsoft.com/office/drawing/2014/main" id="{9716C669-2EED-BC49-9FA4-66005E1A6524}"/>
              </a:ext>
            </a:extLst>
          </p:cNvPr>
          <p:cNvSpPr>
            <a:spLocks noGrp="1"/>
          </p:cNvSpPr>
          <p:nvPr>
            <p:ph type="title"/>
          </p:nvPr>
        </p:nvSpPr>
        <p:spPr>
          <a:xfrm>
            <a:off x="1226422" y="126367"/>
            <a:ext cx="7435798" cy="994172"/>
          </a:xfrm>
        </p:spPr>
        <p:txBody>
          <a:bodyPr/>
          <a:lstStyle/>
          <a:p>
            <a:r>
              <a:rPr lang="en-US" dirty="0"/>
              <a:t>Special Populations – Perkins V, Section 3(48)</a:t>
            </a:r>
          </a:p>
        </p:txBody>
      </p:sp>
    </p:spTree>
    <p:extLst>
      <p:ext uri="{BB962C8B-B14F-4D97-AF65-F5344CB8AC3E}">
        <p14:creationId xmlns:p14="http://schemas.microsoft.com/office/powerpoint/2010/main" val="12890091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78D338-6ED1-6B6B-7838-78FB4E6253E5}"/>
              </a:ext>
            </a:extLst>
          </p:cNvPr>
          <p:cNvSpPr>
            <a:spLocks noGrp="1"/>
          </p:cNvSpPr>
          <p:nvPr>
            <p:ph idx="1"/>
          </p:nvPr>
        </p:nvSpPr>
        <p:spPr>
          <a:xfrm>
            <a:off x="471055" y="1320905"/>
            <a:ext cx="8044295" cy="2429060"/>
          </a:xfrm>
        </p:spPr>
        <p:txBody>
          <a:bodyPr>
            <a:normAutofit/>
          </a:bodyPr>
          <a:lstStyle/>
          <a:p>
            <a:pPr marL="914400" marR="0" indent="-685800">
              <a:lnSpc>
                <a:spcPct val="107000"/>
              </a:lnSpc>
              <a:spcBef>
                <a:spcPts val="0"/>
              </a:spcBef>
              <a:spcAft>
                <a:spcPts val="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(A)	Economically disadvantaged students;  </a:t>
            </a:r>
          </a:p>
          <a:p>
            <a:pPr marL="914400" marR="0" indent="-685800">
              <a:lnSpc>
                <a:spcPct val="107000"/>
              </a:lnSpc>
              <a:spcBef>
                <a:spcPts val="0"/>
              </a:spcBef>
              <a:spcAft>
                <a:spcPts val="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(B)	</a:t>
            </a:r>
            <a:r>
              <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Students from major racial and ethnic groups;  </a:t>
            </a:r>
          </a:p>
          <a:p>
            <a:pPr marL="914400" marR="0" indent="-685800">
              <a:lnSpc>
                <a:spcPct val="107000"/>
              </a:lnSpc>
              <a:spcBef>
                <a:spcPts val="0"/>
              </a:spcBef>
              <a:spcAft>
                <a:spcPts val="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(C)	Children with disabilities; and  </a:t>
            </a:r>
          </a:p>
          <a:p>
            <a:pPr marL="914400" marR="0" indent="-685800">
              <a:lnSpc>
                <a:spcPct val="107000"/>
              </a:lnSpc>
              <a:spcBef>
                <a:spcPts val="0"/>
              </a:spcBef>
              <a:spcAft>
                <a:spcPts val="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(D)	</a:t>
            </a:r>
            <a:r>
              <a:rPr lang="en-US" sz="2400" dirty="0">
                <a:effectLst/>
                <a:latin typeface="Calibri" panose="020F0502020204030204" pitchFamily="34" charset="0"/>
                <a:ea typeface="Calibri" panose="020F0502020204030204" pitchFamily="34" charset="0"/>
                <a:cs typeface="Times New Roman" panose="02020603050405020304" pitchFamily="18" charset="0"/>
              </a:rPr>
              <a:t>English language learners. </a:t>
            </a:r>
          </a:p>
          <a:p>
            <a:pPr marL="228600" marR="0" indent="0">
              <a:lnSpc>
                <a:spcPct val="107000"/>
              </a:lnSpc>
              <a:spcBef>
                <a:spcPts val="0"/>
              </a:spcBef>
              <a:spcAft>
                <a:spcPts val="0"/>
              </a:spcAft>
              <a:buNone/>
            </a:pPr>
            <a:endParaRPr lang="en-US" sz="2400" dirty="0"/>
          </a:p>
          <a:p>
            <a:pPr marL="0" indent="0">
              <a:buNone/>
            </a:pPr>
            <a:endParaRPr lang="en-US" dirty="0"/>
          </a:p>
        </p:txBody>
      </p:sp>
      <p:sp>
        <p:nvSpPr>
          <p:cNvPr id="3" name="Title 2">
            <a:extLst>
              <a:ext uri="{FF2B5EF4-FFF2-40B4-BE49-F238E27FC236}">
                <a16:creationId xmlns:a16="http://schemas.microsoft.com/office/drawing/2014/main" id="{EE0E3D4B-2AEE-BEF2-D8F0-AB80BE1EF513}"/>
              </a:ext>
            </a:extLst>
          </p:cNvPr>
          <p:cNvSpPr>
            <a:spLocks noGrp="1"/>
          </p:cNvSpPr>
          <p:nvPr>
            <p:ph type="title"/>
          </p:nvPr>
        </p:nvSpPr>
        <p:spPr/>
        <p:txBody>
          <a:bodyPr/>
          <a:lstStyle/>
          <a:p>
            <a:r>
              <a:rPr lang="en-US" dirty="0">
                <a:ln w="0">
                  <a:solidFill>
                    <a:srgbClr val="5B9BD5"/>
                  </a:solidFill>
                </a:ln>
                <a:cs typeface="Calibri Light"/>
              </a:rPr>
              <a:t>ESEA Subgroups</a:t>
            </a:r>
            <a:endParaRPr lang="en-US" dirty="0"/>
          </a:p>
        </p:txBody>
      </p:sp>
      <p:sp>
        <p:nvSpPr>
          <p:cNvPr id="4" name="TextBox 3">
            <a:extLst>
              <a:ext uri="{FF2B5EF4-FFF2-40B4-BE49-F238E27FC236}">
                <a16:creationId xmlns:a16="http://schemas.microsoft.com/office/drawing/2014/main" id="{FD38DD10-5BCD-4785-A194-FEB79F1EAA2D}"/>
              </a:ext>
            </a:extLst>
          </p:cNvPr>
          <p:cNvSpPr txBox="1"/>
          <p:nvPr/>
        </p:nvSpPr>
        <p:spPr>
          <a:xfrm>
            <a:off x="923636" y="4230255"/>
            <a:ext cx="7361382" cy="923330"/>
          </a:xfrm>
          <a:prstGeom prst="rect">
            <a:avLst/>
          </a:prstGeom>
          <a:noFill/>
        </p:spPr>
        <p:txBody>
          <a:bodyPr wrap="square" rtlCol="0">
            <a:spAutoFit/>
          </a:bodyPr>
          <a:lstStyle/>
          <a:p>
            <a:r>
              <a:rPr lang="en-US" sz="1800" dirty="0"/>
              <a:t>Elementary &amp; Secondary Education Act of 1965, </a:t>
            </a:r>
            <a:r>
              <a:rPr lang="en-US" sz="1800" dirty="0">
                <a:latin typeface="Arial" panose="020B0604020202020204" pitchFamily="34" charset="0"/>
                <a:cs typeface="Arial" panose="020B0604020202020204" pitchFamily="34" charset="0"/>
              </a:rPr>
              <a:t>§</a:t>
            </a:r>
            <a:r>
              <a:rPr lang="en-US" sz="1800" dirty="0"/>
              <a:t> </a:t>
            </a:r>
            <a:r>
              <a:rPr lang="en-US" sz="1800" dirty="0">
                <a:effectLst/>
                <a:ea typeface="Calibri" panose="020F0502020204030204" pitchFamily="34" charset="0"/>
                <a:cs typeface="Times New Roman" panose="02020603050405020304" pitchFamily="18" charset="0"/>
              </a:rPr>
              <a:t>1111(c)(2)(B) </a:t>
            </a:r>
            <a:br>
              <a:rPr lang="en-US" sz="1800" dirty="0">
                <a:effectLst/>
                <a:ea typeface="Calibri" panose="020F0502020204030204" pitchFamily="34" charset="0"/>
                <a:cs typeface="Times New Roman" panose="02020603050405020304" pitchFamily="18" charset="0"/>
              </a:rPr>
            </a:br>
            <a:r>
              <a:rPr lang="en-US" sz="1800" dirty="0">
                <a:ea typeface="Calibri" panose="020F0502020204030204" pitchFamily="34" charset="0"/>
                <a:cs typeface="Times New Roman" panose="02020603050405020304" pitchFamily="18" charset="0"/>
              </a:rPr>
              <a:t>Referenced in </a:t>
            </a:r>
            <a:r>
              <a:rPr lang="en-US" sz="1800" dirty="0">
                <a:effectLst/>
                <a:ea typeface="Calibri" panose="020F0502020204030204" pitchFamily="34" charset="0"/>
                <a:cs typeface="Times New Roman" panose="02020603050405020304" pitchFamily="18" charset="0"/>
              </a:rPr>
              <a:t>Perkins Section 114(e)(8)(B)(i)</a:t>
            </a:r>
            <a:endParaRPr lang="en-US" sz="1800" dirty="0"/>
          </a:p>
          <a:p>
            <a:endParaRPr lang="en-US" dirty="0"/>
          </a:p>
        </p:txBody>
      </p:sp>
      <p:sp>
        <p:nvSpPr>
          <p:cNvPr id="5" name="Arrow: Left 4">
            <a:extLst>
              <a:ext uri="{FF2B5EF4-FFF2-40B4-BE49-F238E27FC236}">
                <a16:creationId xmlns:a16="http://schemas.microsoft.com/office/drawing/2014/main" id="{CC3EADFE-D91F-4933-BCDC-9D6B89BB2877}"/>
              </a:ext>
            </a:extLst>
          </p:cNvPr>
          <p:cNvSpPr/>
          <p:nvPr/>
        </p:nvSpPr>
        <p:spPr>
          <a:xfrm>
            <a:off x="7148946" y="1443817"/>
            <a:ext cx="1976582" cy="110542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Additional category</a:t>
            </a:r>
          </a:p>
        </p:txBody>
      </p:sp>
    </p:spTree>
    <p:extLst>
      <p:ext uri="{BB962C8B-B14F-4D97-AF65-F5344CB8AC3E}">
        <p14:creationId xmlns:p14="http://schemas.microsoft.com/office/powerpoint/2010/main" val="21473071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Shape 246"/>
          <p:cNvSpPr>
            <a:spLocks noGrp="1"/>
          </p:cNvSpPr>
          <p:nvPr>
            <p:ph idx="1"/>
          </p:nvPr>
        </p:nvSpPr>
        <p:spPr>
          <a:xfrm>
            <a:off x="1363476" y="1320903"/>
            <a:ext cx="6444783" cy="3696231"/>
          </a:xfrm>
        </p:spPr>
        <p:txBody>
          <a:bodyPr vert="horz" lIns="91440" tIns="45720" rIns="91440" bIns="45720" rtlCol="0" anchor="t">
            <a:noAutofit/>
          </a:bodyPr>
          <a:lstStyle/>
          <a:p>
            <a:pPr marL="0" indent="0">
              <a:spcBef>
                <a:spcPts val="0"/>
              </a:spcBef>
              <a:spcAft>
                <a:spcPts val="600"/>
              </a:spcAft>
              <a:buNone/>
            </a:pPr>
            <a:r>
              <a:rPr lang="en-US" altLang="en-US" sz="1400" dirty="0">
                <a:latin typeface="Times New Roman"/>
                <a:ea typeface="Calibri" panose="020F0502020204030204" pitchFamily="34" charset="0"/>
                <a:cs typeface="Times New Roman"/>
              </a:rPr>
              <a:t>Local Plan is the plan of activities that the college intends to meet the requirements of Section 135(b) and North Carolina’s Local Plan Requirements.</a:t>
            </a:r>
            <a:endParaRPr lang="en-US" altLang="en-US" sz="1000" dirty="0">
              <a:latin typeface="Calibri"/>
              <a:cs typeface="Times New Roman"/>
            </a:endParaRPr>
          </a:p>
          <a:p>
            <a:pPr marL="168910" lvl="1" indent="0">
              <a:spcBef>
                <a:spcPts val="0"/>
              </a:spcBef>
              <a:spcAft>
                <a:spcPts val="600"/>
              </a:spcAft>
              <a:buNone/>
            </a:pPr>
            <a:r>
              <a:rPr lang="en-US" sz="1400" dirty="0">
                <a:latin typeface="Times New Roman" panose="02020603050405020304" pitchFamily="18" charset="0"/>
                <a:cs typeface="Times New Roman" panose="02020603050405020304" pitchFamily="18" charset="0"/>
                <a:sym typeface="Tahoma Negreta"/>
              </a:rPr>
              <a:t>Process &amp; Preparation</a:t>
            </a:r>
            <a:endParaRPr lang="en-US" sz="1400" dirty="0">
              <a:latin typeface="Times New Roman" panose="02020603050405020304" pitchFamily="18" charset="0"/>
              <a:cs typeface="Times New Roman" panose="02020603050405020304" pitchFamily="18" charset="0"/>
            </a:endParaRPr>
          </a:p>
          <a:p>
            <a:pPr marL="518795" lvl="2">
              <a:spcBef>
                <a:spcPts val="0"/>
              </a:spcBef>
              <a:spcAft>
                <a:spcPts val="600"/>
              </a:spcAft>
            </a:pPr>
            <a:r>
              <a:rPr lang="en-US" sz="1400" dirty="0">
                <a:latin typeface="Times New Roman" panose="02020603050405020304" pitchFamily="18" charset="0"/>
                <a:cs typeface="Times New Roman" panose="02020603050405020304" pitchFamily="18" charset="0"/>
                <a:sym typeface="Tahoma Negreta"/>
              </a:rPr>
              <a:t>Conduct CLNA and submit summary(s)</a:t>
            </a:r>
            <a:endParaRPr lang="en-US" sz="1400" dirty="0">
              <a:latin typeface="Times New Roman" panose="02020603050405020304" pitchFamily="18" charset="0"/>
              <a:cs typeface="Times New Roman" panose="02020603050405020304" pitchFamily="18" charset="0"/>
            </a:endParaRPr>
          </a:p>
          <a:p>
            <a:pPr marL="518795" lvl="2">
              <a:spcBef>
                <a:spcPts val="0"/>
              </a:spcBef>
              <a:spcAft>
                <a:spcPts val="600"/>
              </a:spcAft>
            </a:pPr>
            <a:r>
              <a:rPr lang="en-US" sz="1400" dirty="0">
                <a:latin typeface="Times New Roman" panose="02020603050405020304" pitchFamily="18" charset="0"/>
                <a:cs typeface="Times New Roman" panose="02020603050405020304" pitchFamily="18" charset="0"/>
                <a:sym typeface="Tahoma Negreta"/>
              </a:rPr>
              <a:t>Review needs and gaps identified </a:t>
            </a:r>
            <a:endParaRPr lang="en-US" sz="1400" dirty="0">
              <a:latin typeface="Times New Roman" panose="02020603050405020304" pitchFamily="18" charset="0"/>
              <a:cs typeface="Times New Roman" panose="02020603050405020304" pitchFamily="18" charset="0"/>
            </a:endParaRPr>
          </a:p>
          <a:p>
            <a:pPr marL="518795" lvl="2">
              <a:spcBef>
                <a:spcPts val="0"/>
              </a:spcBef>
              <a:spcAft>
                <a:spcPts val="600"/>
              </a:spcAft>
            </a:pPr>
            <a:r>
              <a:rPr lang="en-US" sz="1400" dirty="0">
                <a:latin typeface="Times New Roman" panose="02020603050405020304" pitchFamily="18" charset="0"/>
                <a:cs typeface="Times New Roman" panose="02020603050405020304" pitchFamily="18" charset="0"/>
                <a:sym typeface="Tahoma Negreta"/>
              </a:rPr>
              <a:t>Determine activities to address need/gaps</a:t>
            </a:r>
            <a:endParaRPr lang="en-US" sz="1400" dirty="0">
              <a:latin typeface="Times New Roman" panose="02020603050405020304" pitchFamily="18" charset="0"/>
              <a:cs typeface="Times New Roman" panose="02020603050405020304" pitchFamily="18" charset="0"/>
            </a:endParaRPr>
          </a:p>
          <a:p>
            <a:pPr marL="518795" lvl="2">
              <a:spcBef>
                <a:spcPts val="0"/>
              </a:spcBef>
              <a:spcAft>
                <a:spcPts val="600"/>
              </a:spcAft>
            </a:pPr>
            <a:r>
              <a:rPr lang="en-US" sz="1400" dirty="0">
                <a:latin typeface="Times New Roman" panose="02020603050405020304" pitchFamily="18" charset="0"/>
                <a:cs typeface="Times New Roman" panose="02020603050405020304" pitchFamily="18" charset="0"/>
              </a:rPr>
              <a:t>Complete Local Plan and Budget Template of activities</a:t>
            </a:r>
            <a:r>
              <a:rPr lang="en-US" sz="1000" dirty="0">
                <a:latin typeface="Times New Roman" panose="02020603050405020304" pitchFamily="18" charset="0"/>
                <a:cs typeface="Times New Roman" panose="02020603050405020304" pitchFamily="18" charset="0"/>
                <a:sym typeface="Tahoma Negreta"/>
              </a:rPr>
              <a:t> </a:t>
            </a:r>
            <a:endParaRPr lang="en-US" sz="1000" dirty="0">
              <a:latin typeface="Times New Roman" panose="02020603050405020304" pitchFamily="18" charset="0"/>
              <a:cs typeface="Times New Roman" panose="02020603050405020304" pitchFamily="18" charset="0"/>
            </a:endParaRPr>
          </a:p>
          <a:p>
            <a:pPr marL="192405" lvl="1" indent="0">
              <a:spcBef>
                <a:spcPts val="0"/>
              </a:spcBef>
              <a:spcAft>
                <a:spcPts val="600"/>
              </a:spcAft>
              <a:buNone/>
            </a:pPr>
            <a:r>
              <a:rPr lang="en-US" sz="1400" dirty="0">
                <a:latin typeface="Times New Roman" panose="02020603050405020304" pitchFamily="18" charset="0"/>
                <a:cs typeface="Times New Roman" panose="02020603050405020304" pitchFamily="18" charset="0"/>
                <a:sym typeface="Tahoma Negreta"/>
              </a:rPr>
              <a:t>Use of Funds</a:t>
            </a:r>
            <a:endParaRPr lang="en-US" sz="1400" dirty="0">
              <a:latin typeface="Times New Roman" panose="02020603050405020304" pitchFamily="18" charset="0"/>
              <a:cs typeface="Times New Roman" panose="02020603050405020304" pitchFamily="18" charset="0"/>
            </a:endParaRPr>
          </a:p>
          <a:p>
            <a:pPr marL="518795" lvl="2">
              <a:spcBef>
                <a:spcPts val="0"/>
              </a:spcBef>
              <a:spcAft>
                <a:spcPts val="600"/>
              </a:spcAft>
            </a:pPr>
            <a:r>
              <a:rPr lang="en-US" sz="1400" dirty="0">
                <a:latin typeface="Times New Roman" panose="02020603050405020304" pitchFamily="18" charset="0"/>
                <a:cs typeface="Times New Roman" panose="02020603050405020304" pitchFamily="18" charset="0"/>
                <a:sym typeface="Tahoma Negreta"/>
              </a:rPr>
              <a:t>Administration</a:t>
            </a:r>
            <a:endParaRPr lang="en-US" sz="1400" dirty="0">
              <a:latin typeface="Times New Roman" panose="02020603050405020304" pitchFamily="18" charset="0"/>
              <a:cs typeface="Times New Roman" panose="02020603050405020304" pitchFamily="18" charset="0"/>
            </a:endParaRPr>
          </a:p>
          <a:p>
            <a:pPr marL="518795" lvl="2">
              <a:spcBef>
                <a:spcPts val="0"/>
              </a:spcBef>
              <a:spcAft>
                <a:spcPts val="600"/>
              </a:spcAft>
            </a:pPr>
            <a:r>
              <a:rPr lang="en-US" sz="1400" dirty="0">
                <a:latin typeface="Times New Roman" panose="02020603050405020304" pitchFamily="18" charset="0"/>
                <a:cs typeface="Times New Roman" panose="02020603050405020304" pitchFamily="18" charset="0"/>
                <a:sym typeface="Tahoma Negreta"/>
              </a:rPr>
              <a:t>CTE Program Improvement/Enhancement</a:t>
            </a:r>
            <a:r>
              <a:rPr lang="en-US" sz="1000" dirty="0">
                <a:latin typeface="Times New Roman" panose="02020603050405020304" pitchFamily="18" charset="0"/>
                <a:cs typeface="Times New Roman" panose="02020603050405020304" pitchFamily="18" charset="0"/>
                <a:sym typeface="Tahoma Negreta"/>
              </a:rPr>
              <a:t> </a:t>
            </a:r>
            <a:endParaRPr lang="en-US" sz="1000" dirty="0">
              <a:latin typeface="Times New Roman" panose="02020603050405020304" pitchFamily="18" charset="0"/>
              <a:cs typeface="Times New Roman" panose="02020603050405020304" pitchFamily="18" charset="0"/>
            </a:endParaRPr>
          </a:p>
          <a:p>
            <a:pPr marL="192405" lvl="1" indent="0">
              <a:spcBef>
                <a:spcPts val="0"/>
              </a:spcBef>
              <a:spcAft>
                <a:spcPts val="600"/>
              </a:spcAft>
              <a:buNone/>
            </a:pPr>
            <a:r>
              <a:rPr lang="en-US" sz="1400" dirty="0">
                <a:latin typeface="Times New Roman" panose="02020603050405020304" pitchFamily="18" charset="0"/>
                <a:cs typeface="Times New Roman" panose="02020603050405020304" pitchFamily="18" charset="0"/>
                <a:sym typeface="Tahoma Negreta"/>
              </a:rPr>
              <a:t>Accountability</a:t>
            </a:r>
            <a:endParaRPr lang="en-US" sz="1400" dirty="0">
              <a:latin typeface="Times New Roman" panose="02020603050405020304" pitchFamily="18" charset="0"/>
              <a:cs typeface="Times New Roman" panose="02020603050405020304" pitchFamily="18" charset="0"/>
            </a:endParaRPr>
          </a:p>
          <a:p>
            <a:pPr marL="518795" lvl="2">
              <a:spcBef>
                <a:spcPts val="0"/>
              </a:spcBef>
              <a:spcAft>
                <a:spcPts val="600"/>
              </a:spcAft>
            </a:pPr>
            <a:r>
              <a:rPr lang="en-US" sz="1400" dirty="0">
                <a:latin typeface="Times New Roman" panose="02020603050405020304" pitchFamily="18" charset="0"/>
                <a:cs typeface="Times New Roman" panose="02020603050405020304" pitchFamily="18" charset="0"/>
                <a:sym typeface="Tahoma Negreta"/>
              </a:rPr>
              <a:t>Performance Indicators</a:t>
            </a:r>
            <a:endParaRPr lang="en-US" sz="1400" dirty="0">
              <a:latin typeface="Times New Roman" panose="02020603050405020304" pitchFamily="18" charset="0"/>
              <a:cs typeface="Times New Roman" panose="02020603050405020304" pitchFamily="18" charset="0"/>
            </a:endParaRPr>
          </a:p>
          <a:p>
            <a:pPr marL="518795" lvl="2">
              <a:spcBef>
                <a:spcPts val="0"/>
              </a:spcBef>
              <a:spcAft>
                <a:spcPts val="600"/>
              </a:spcAft>
            </a:pPr>
            <a:r>
              <a:rPr lang="en-US" sz="1400" dirty="0">
                <a:latin typeface="Times New Roman" panose="02020603050405020304" pitchFamily="18" charset="0"/>
                <a:cs typeface="Times New Roman" panose="02020603050405020304" pitchFamily="18" charset="0"/>
                <a:sym typeface="Tahoma Negreta"/>
              </a:rPr>
              <a:t>Improvement Plan if below 90 percent of target</a:t>
            </a:r>
            <a:endParaRPr lang="en-US" sz="1400" dirty="0">
              <a:latin typeface="Times New Roman" panose="02020603050405020304" pitchFamily="18" charset="0"/>
              <a:cs typeface="Times New Roman" panose="02020603050405020304" pitchFamily="18" charset="0"/>
            </a:endParaRPr>
          </a:p>
        </p:txBody>
      </p:sp>
      <p:sp>
        <p:nvSpPr>
          <p:cNvPr id="245" name="Shape 245"/>
          <p:cNvSpPr>
            <a:spLocks noGrp="1"/>
          </p:cNvSpPr>
          <p:nvPr>
            <p:ph type="title"/>
          </p:nvPr>
        </p:nvSpPr>
        <p:spPr/>
        <p:txBody>
          <a:bodyPr/>
          <a:lstStyle/>
          <a:p>
            <a:r>
              <a:rPr lang="en-US" dirty="0"/>
              <a:t>Perkins Local Plan</a:t>
            </a:r>
          </a:p>
        </p:txBody>
      </p:sp>
    </p:spTree>
    <p:extLst>
      <p:ext uri="{BB962C8B-B14F-4D97-AF65-F5344CB8AC3E}">
        <p14:creationId xmlns:p14="http://schemas.microsoft.com/office/powerpoint/2010/main" val="19679226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Shape 249"/>
          <p:cNvSpPr>
            <a:spLocks noGrp="1"/>
          </p:cNvSpPr>
          <p:nvPr>
            <p:ph idx="1"/>
          </p:nvPr>
        </p:nvSpPr>
        <p:spPr/>
        <p:txBody>
          <a:bodyPr vert="horz" lIns="91440" tIns="45720" rIns="91440" bIns="45720" rtlCol="0" anchor="t">
            <a:normAutofit fontScale="92500" lnSpcReduction="10000"/>
          </a:bodyPr>
          <a:lstStyle/>
          <a:p>
            <a:pPr marL="174625" lvl="0" indent="-174625"/>
            <a:r>
              <a:rPr lang="en-US" dirty="0">
                <a:latin typeface="Times New Roman"/>
                <a:cs typeface="Times New Roman"/>
              </a:rPr>
              <a:t>Refer to the gaps/needs identified in the CLNA to come up with activities to address these for each required activity</a:t>
            </a:r>
          </a:p>
          <a:p>
            <a:pPr marL="174625" indent="-174625"/>
            <a:r>
              <a:rPr lang="en-US" dirty="0">
                <a:latin typeface="Times New Roman"/>
                <a:cs typeface="Times New Roman"/>
              </a:rPr>
              <a:t>Include input from CAO, CTE Deans, Faculty and stakeholders (WIOA, student services, business &amp; industry) in this process</a:t>
            </a:r>
          </a:p>
          <a:p>
            <a:pPr marL="174625" lvl="0" indent="-174625"/>
            <a:r>
              <a:rPr lang="en-US" dirty="0"/>
              <a:t>Does the activity address a Perkins core indicator that needs improvement?</a:t>
            </a:r>
          </a:p>
          <a:p>
            <a:pPr marL="174625" lvl="0" indent="-174625"/>
            <a:r>
              <a:rPr lang="en-US" dirty="0"/>
              <a:t>How will the activities improve the outcomes for students identified as special populations? </a:t>
            </a:r>
          </a:p>
          <a:p>
            <a:pPr marL="174625" lvl="0" indent="-174625"/>
            <a:r>
              <a:rPr lang="en-US" dirty="0"/>
              <a:t>What activities will change student outcomes?</a:t>
            </a:r>
          </a:p>
          <a:p>
            <a:pPr marL="174625" lvl="0" indent="-174625"/>
            <a:r>
              <a:rPr lang="en-US" dirty="0"/>
              <a:t>What activities will change teaching/classroom outcomes?</a:t>
            </a:r>
          </a:p>
          <a:p>
            <a:pPr marL="174625" indent="-174625"/>
            <a:r>
              <a:rPr lang="en-US" dirty="0"/>
              <a:t>How can you meaningfully evaluate/measure the use of the funds for an activity? </a:t>
            </a:r>
          </a:p>
          <a:p>
            <a:pPr marL="174625" lvl="0" indent="-174625"/>
            <a:endParaRPr lang="en-US" dirty="0"/>
          </a:p>
        </p:txBody>
      </p:sp>
      <p:sp>
        <p:nvSpPr>
          <p:cNvPr id="248" name="Shape 248"/>
          <p:cNvSpPr>
            <a:spLocks noGrp="1"/>
          </p:cNvSpPr>
          <p:nvPr>
            <p:ph type="title"/>
          </p:nvPr>
        </p:nvSpPr>
        <p:spPr/>
        <p:txBody>
          <a:bodyPr>
            <a:normAutofit/>
          </a:bodyPr>
          <a:lstStyle>
            <a:lvl1pPr>
              <a:defRPr sz="4000"/>
            </a:lvl1pPr>
          </a:lstStyle>
          <a:p>
            <a:pPr lvl="0"/>
            <a:r>
              <a:rPr lang="en-US" sz="3000" dirty="0"/>
              <a:t>Local Plan Preparation</a:t>
            </a:r>
          </a:p>
        </p:txBody>
      </p:sp>
    </p:spTree>
    <p:extLst>
      <p:ext uri="{BB962C8B-B14F-4D97-AF65-F5344CB8AC3E}">
        <p14:creationId xmlns:p14="http://schemas.microsoft.com/office/powerpoint/2010/main" val="3894192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83"/>
          <p:cNvSpPr>
            <a:spLocks noGrp="1"/>
          </p:cNvSpPr>
          <p:nvPr>
            <p:ph idx="1"/>
          </p:nvPr>
        </p:nvSpPr>
        <p:spPr/>
        <p:txBody>
          <a:bodyPr/>
          <a:lstStyle/>
          <a:p>
            <a:pPr lvl="0">
              <a:spcAft>
                <a:spcPts val="600"/>
              </a:spcAft>
            </a:pPr>
            <a:r>
              <a:rPr lang="en-US" dirty="0"/>
              <a:t>1905: Advocates for "practical education" argue for broader public school curriculum that </a:t>
            </a:r>
            <a:r>
              <a:rPr lang="en-US" u="sng" dirty="0"/>
              <a:t>prepares graduates for jobs</a:t>
            </a:r>
          </a:p>
          <a:p>
            <a:pPr lvl="0">
              <a:spcAft>
                <a:spcPts val="600"/>
              </a:spcAft>
            </a:pPr>
            <a:r>
              <a:rPr lang="en-US" dirty="0"/>
              <a:t>1917: Smith-Hughes Vocational Education Act  ($1.7M)</a:t>
            </a:r>
          </a:p>
          <a:p>
            <a:pPr lvl="0">
              <a:spcAft>
                <a:spcPts val="600"/>
              </a:spcAft>
            </a:pPr>
            <a:r>
              <a:rPr lang="en-US" dirty="0"/>
              <a:t>1936: George-</a:t>
            </a:r>
            <a:r>
              <a:rPr lang="en-US" dirty="0" err="1"/>
              <a:t>Deen</a:t>
            </a:r>
            <a:r>
              <a:rPr lang="en-US" dirty="0"/>
              <a:t> Act increased funding ($14.5M)</a:t>
            </a:r>
          </a:p>
          <a:p>
            <a:pPr lvl="0">
              <a:spcAft>
                <a:spcPts val="600"/>
              </a:spcAft>
            </a:pPr>
            <a:r>
              <a:rPr lang="en-US" dirty="0"/>
              <a:t>1968: Replacement legislation introduced by Rep. Perkins ($365M)</a:t>
            </a:r>
          </a:p>
          <a:p>
            <a:pPr>
              <a:spcAft>
                <a:spcPts val="600"/>
              </a:spcAft>
            </a:pPr>
            <a:r>
              <a:rPr lang="en-US" dirty="0"/>
              <a:t>1984: Perkins I - vocational education improvement, special populations</a:t>
            </a:r>
          </a:p>
          <a:p>
            <a:pPr>
              <a:spcAft>
                <a:spcPts val="600"/>
              </a:spcAft>
            </a:pPr>
            <a:endParaRPr lang="en-US" dirty="0"/>
          </a:p>
          <a:p>
            <a:pPr lvl="0">
              <a:spcAft>
                <a:spcPts val="600"/>
              </a:spcAft>
            </a:pPr>
            <a:endParaRPr lang="en-US" dirty="0"/>
          </a:p>
        </p:txBody>
      </p:sp>
      <p:sp>
        <p:nvSpPr>
          <p:cNvPr id="82" name="Shape 82"/>
          <p:cNvSpPr>
            <a:spLocks noGrp="1"/>
          </p:cNvSpPr>
          <p:nvPr>
            <p:ph type="title"/>
          </p:nvPr>
        </p:nvSpPr>
        <p:spPr/>
        <p:txBody>
          <a:bodyPr/>
          <a:lstStyle/>
          <a:p>
            <a:pPr lvl="0"/>
            <a:r>
              <a:rPr lang="en-US" dirty="0"/>
              <a:t>Evolution of Perkins Program</a:t>
            </a:r>
          </a:p>
        </p:txBody>
      </p:sp>
    </p:spTree>
    <p:extLst>
      <p:ext uri="{BB962C8B-B14F-4D97-AF65-F5344CB8AC3E}">
        <p14:creationId xmlns:p14="http://schemas.microsoft.com/office/powerpoint/2010/main" val="34371932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NC Local Plan Excel Template </a:t>
            </a:r>
            <a:endParaRPr lang="en-US">
              <a:ln w="0">
                <a:solidFill>
                  <a:srgbClr val="5B9BD5"/>
                </a:solidFill>
              </a:ln>
              <a:cs typeface="Calibri Light"/>
            </a:endParaRPr>
          </a:p>
        </p:txBody>
      </p:sp>
      <p:sp>
        <p:nvSpPr>
          <p:cNvPr id="7" name="Rectangle 2"/>
          <p:cNvSpPr>
            <a:spLocks noChangeArrowheads="1"/>
          </p:cNvSpPr>
          <p:nvPr/>
        </p:nvSpPr>
        <p:spPr bwMode="auto">
          <a:xfrm>
            <a:off x="1485901" y="1241436"/>
            <a:ext cx="138564"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dirty="0"/>
          </a:p>
        </p:txBody>
      </p:sp>
      <p:pic>
        <p:nvPicPr>
          <p:cNvPr id="5" name="Picture 7" descr="Graphical user interface, text, application, email&#10;&#10;Description automatically generated">
            <a:extLst>
              <a:ext uri="{FF2B5EF4-FFF2-40B4-BE49-F238E27FC236}">
                <a16:creationId xmlns:a16="http://schemas.microsoft.com/office/drawing/2014/main" id="{356F7837-0EE9-ABC5-2A84-2D1E685C1F33}"/>
              </a:ext>
            </a:extLst>
          </p:cNvPr>
          <p:cNvPicPr>
            <a:picLocks noGrp="1" noChangeAspect="1"/>
          </p:cNvPicPr>
          <p:nvPr>
            <p:ph idx="1"/>
          </p:nvPr>
        </p:nvPicPr>
        <p:blipFill>
          <a:blip r:embed="rId3"/>
          <a:stretch>
            <a:fillRect/>
          </a:stretch>
        </p:blipFill>
        <p:spPr>
          <a:xfrm rot="-720000">
            <a:off x="1404068" y="1001109"/>
            <a:ext cx="6748400" cy="3457833"/>
          </a:xfrm>
        </p:spPr>
      </p:pic>
    </p:spTree>
    <p:extLst>
      <p:ext uri="{BB962C8B-B14F-4D97-AF65-F5344CB8AC3E}">
        <p14:creationId xmlns:p14="http://schemas.microsoft.com/office/powerpoint/2010/main" val="42398861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76DA9B-F989-4908-BE8E-0AAF7BFE0C43}"/>
              </a:ext>
            </a:extLst>
          </p:cNvPr>
          <p:cNvSpPr>
            <a:spLocks noGrp="1"/>
          </p:cNvSpPr>
          <p:nvPr>
            <p:ph idx="1"/>
          </p:nvPr>
        </p:nvSpPr>
        <p:spPr/>
        <p:txBody>
          <a:bodyPr vert="horz" lIns="91440" tIns="45720" rIns="91440" bIns="45720" rtlCol="0" anchor="t">
            <a:normAutofit/>
          </a:bodyPr>
          <a:lstStyle/>
          <a:p>
            <a:pPr marL="0" indent="0">
              <a:buNone/>
            </a:pPr>
            <a:r>
              <a:rPr lang="en-US" dirty="0"/>
              <a:t>The college must address all Perkins required uses of funds with either Perkins or non‐Perkins dollars. </a:t>
            </a:r>
          </a:p>
          <a:p>
            <a:pPr marL="0" indent="0">
              <a:buNone/>
            </a:pPr>
            <a:endParaRPr lang="en-US" dirty="0"/>
          </a:p>
          <a:p>
            <a:pPr marL="0" indent="0">
              <a:buNone/>
            </a:pPr>
            <a:r>
              <a:rPr lang="en-US" dirty="0"/>
              <a:t>Each required use has been designated a section in the plan defined by a </a:t>
            </a:r>
            <a:r>
              <a:rPr lang="en-US" dirty="0" err="1"/>
              <a:t>Voc</a:t>
            </a:r>
            <a:r>
              <a:rPr lang="en-US" dirty="0"/>
              <a:t> Code 11-16. </a:t>
            </a:r>
          </a:p>
          <a:p>
            <a:pPr marL="0" indent="0">
              <a:buNone/>
            </a:pPr>
            <a:endParaRPr lang="en-US" dirty="0"/>
          </a:p>
          <a:p>
            <a:pPr marL="0" indent="0">
              <a:buNone/>
            </a:pPr>
            <a:r>
              <a:rPr lang="en-US" dirty="0">
                <a:latin typeface="Times New Roman"/>
                <a:cs typeface="Times New Roman"/>
              </a:rPr>
              <a:t>The plan must have at least one activity identified for each of the required activities, even if Perkins funding is not used.   </a:t>
            </a:r>
            <a:endParaRPr lang="en-US" dirty="0"/>
          </a:p>
        </p:txBody>
      </p:sp>
      <p:sp>
        <p:nvSpPr>
          <p:cNvPr id="3" name="Title 2">
            <a:extLst>
              <a:ext uri="{FF2B5EF4-FFF2-40B4-BE49-F238E27FC236}">
                <a16:creationId xmlns:a16="http://schemas.microsoft.com/office/drawing/2014/main" id="{33439C20-5802-4471-903F-AACD073E803B}"/>
              </a:ext>
            </a:extLst>
          </p:cNvPr>
          <p:cNvSpPr>
            <a:spLocks noGrp="1"/>
          </p:cNvSpPr>
          <p:nvPr>
            <p:ph type="title"/>
          </p:nvPr>
        </p:nvSpPr>
        <p:spPr/>
        <p:txBody>
          <a:bodyPr/>
          <a:lstStyle/>
          <a:p>
            <a:r>
              <a:rPr lang="en-US" dirty="0"/>
              <a:t>NC Local Plan Template layout</a:t>
            </a:r>
          </a:p>
        </p:txBody>
      </p:sp>
    </p:spTree>
    <p:extLst>
      <p:ext uri="{BB962C8B-B14F-4D97-AF65-F5344CB8AC3E}">
        <p14:creationId xmlns:p14="http://schemas.microsoft.com/office/powerpoint/2010/main" val="5692216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NC Local Plan – Entering Activities</a:t>
            </a:r>
          </a:p>
        </p:txBody>
      </p:sp>
      <p:sp>
        <p:nvSpPr>
          <p:cNvPr id="7" name="Content Placeholder 6">
            <a:extLst>
              <a:ext uri="{FF2B5EF4-FFF2-40B4-BE49-F238E27FC236}">
                <a16:creationId xmlns:a16="http://schemas.microsoft.com/office/drawing/2014/main" id="{8D37D0C1-7327-1B4F-8051-C8FDF66B9BDA}"/>
              </a:ext>
            </a:extLst>
          </p:cNvPr>
          <p:cNvSpPr>
            <a:spLocks noGrp="1"/>
          </p:cNvSpPr>
          <p:nvPr>
            <p:ph idx="1"/>
          </p:nvPr>
        </p:nvSpPr>
        <p:spPr/>
        <p:txBody>
          <a:bodyPr vert="horz" lIns="91440" tIns="45720" rIns="91440" bIns="45720" rtlCol="0" anchor="t">
            <a:normAutofit lnSpcReduction="10000"/>
          </a:bodyPr>
          <a:lstStyle/>
          <a:p>
            <a:pPr marL="0" indent="0">
              <a:buNone/>
            </a:pPr>
            <a:r>
              <a:rPr lang="en-US" dirty="0"/>
              <a:t>Each activity line on the template has columns for:</a:t>
            </a:r>
          </a:p>
          <a:p>
            <a:pPr marL="174625" indent="-174625"/>
            <a:r>
              <a:rPr lang="en-US" dirty="0">
                <a:latin typeface="Times New Roman"/>
                <a:cs typeface="Times New Roman"/>
              </a:rPr>
              <a:t>Identify which Program area’s CLNA the gap/need can be found. </a:t>
            </a:r>
            <a:endParaRPr lang="en-US" dirty="0"/>
          </a:p>
          <a:p>
            <a:pPr marL="174625" indent="-174625"/>
            <a:r>
              <a:rPr lang="en-US" dirty="0">
                <a:latin typeface="Times New Roman"/>
                <a:cs typeface="Times New Roman"/>
              </a:rPr>
              <a:t>Identify which special population this activity may address</a:t>
            </a:r>
          </a:p>
          <a:p>
            <a:pPr marL="174625" indent="-174625"/>
            <a:r>
              <a:rPr lang="en-US" dirty="0">
                <a:latin typeface="Times New Roman"/>
                <a:cs typeface="Times New Roman"/>
              </a:rPr>
              <a:t>Briefly describe the activity</a:t>
            </a:r>
          </a:p>
          <a:p>
            <a:pPr marL="174625" indent="-174625"/>
            <a:r>
              <a:rPr lang="en-US" dirty="0">
                <a:latin typeface="Times New Roman"/>
                <a:cs typeface="Times New Roman"/>
              </a:rPr>
              <a:t>Indicate what core indicator is addressed</a:t>
            </a:r>
          </a:p>
          <a:p>
            <a:pPr marL="174625" indent="-174625"/>
            <a:r>
              <a:rPr lang="en-US" dirty="0">
                <a:latin typeface="Times New Roman"/>
                <a:cs typeface="Times New Roman"/>
              </a:rPr>
              <a:t>Designate the source of funds</a:t>
            </a:r>
          </a:p>
          <a:p>
            <a:pPr marL="174625" indent="-174625"/>
            <a:r>
              <a:rPr lang="en-US" dirty="0">
                <a:latin typeface="Times New Roman"/>
                <a:cs typeface="Times New Roman"/>
              </a:rPr>
              <a:t>Identify salary or equipment </a:t>
            </a:r>
          </a:p>
          <a:p>
            <a:pPr marL="174625" indent="-174625"/>
            <a:r>
              <a:rPr lang="en-US" dirty="0">
                <a:latin typeface="Times New Roman"/>
                <a:cs typeface="Times New Roman"/>
              </a:rPr>
              <a:t>For Mid-Year and End-Of-Year updates only</a:t>
            </a:r>
          </a:p>
          <a:p>
            <a:pPr marL="518795" lvl="2" indent="-174625"/>
            <a:r>
              <a:rPr lang="en-US" dirty="0">
                <a:latin typeface="Times New Roman"/>
                <a:cs typeface="Times New Roman"/>
              </a:rPr>
              <a:t>Indicate the status of the activity </a:t>
            </a:r>
            <a:endParaRPr lang="en-US"/>
          </a:p>
          <a:p>
            <a:pPr marL="518795" lvl="2" indent="-174625"/>
            <a:r>
              <a:rPr lang="en-US" dirty="0">
                <a:latin typeface="Times New Roman"/>
                <a:cs typeface="Times New Roman"/>
              </a:rPr>
              <a:t>Provide short narrative explaining status </a:t>
            </a:r>
            <a:endParaRPr lang="en-US"/>
          </a:p>
          <a:p>
            <a:pPr marL="174625" indent="-174625"/>
            <a:endParaRPr lang="en-US" dirty="0"/>
          </a:p>
        </p:txBody>
      </p:sp>
    </p:spTree>
    <p:extLst>
      <p:ext uri="{BB962C8B-B14F-4D97-AF65-F5344CB8AC3E}">
        <p14:creationId xmlns:p14="http://schemas.microsoft.com/office/powerpoint/2010/main" val="3101388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 name="Shape 471"/>
          <p:cNvSpPr>
            <a:spLocks noGrp="1"/>
          </p:cNvSpPr>
          <p:nvPr>
            <p:ph idx="1"/>
          </p:nvPr>
        </p:nvSpPr>
        <p:spPr/>
        <p:txBody>
          <a:bodyPr vert="horz" lIns="91440" tIns="45720" rIns="91440" bIns="45720" rtlCol="0" anchor="t">
            <a:normAutofit/>
          </a:bodyPr>
          <a:lstStyle/>
          <a:p>
            <a:pPr marL="174625" indent="-174625"/>
            <a:r>
              <a:rPr lang="en-US" dirty="0">
                <a:latin typeface="Times New Roman"/>
                <a:cs typeface="Times New Roman"/>
              </a:rPr>
              <a:t>Local Plan and Budget - General Guidance in April </a:t>
            </a:r>
            <a:endParaRPr lang="en-US" dirty="0"/>
          </a:p>
          <a:p>
            <a:pPr marL="174625" lvl="0" indent="-174625"/>
            <a:r>
              <a:rPr lang="en-US" dirty="0"/>
              <a:t>Due in June</a:t>
            </a:r>
          </a:p>
          <a:p>
            <a:pPr marL="174625" indent="-174625"/>
            <a:r>
              <a:rPr lang="en-US" dirty="0">
                <a:latin typeface="Times New Roman"/>
                <a:cs typeface="Times New Roman"/>
              </a:rPr>
              <a:t>Local Plan and Budget must be approved before spending begins</a:t>
            </a:r>
          </a:p>
          <a:p>
            <a:pPr marL="174625" lvl="0" indent="-174625"/>
            <a:r>
              <a:rPr lang="en-US" dirty="0"/>
              <a:t>Cannot reimburse retroactively</a:t>
            </a:r>
          </a:p>
          <a:p>
            <a:pPr marL="174625" lvl="0" indent="-174625"/>
            <a:r>
              <a:rPr lang="en-US" dirty="0"/>
              <a:t>Word to the Wise:  Follow it or amend it</a:t>
            </a:r>
          </a:p>
        </p:txBody>
      </p:sp>
      <p:sp>
        <p:nvSpPr>
          <p:cNvPr id="470" name="Shape 470"/>
          <p:cNvSpPr>
            <a:spLocks noGrp="1"/>
          </p:cNvSpPr>
          <p:nvPr>
            <p:ph type="title"/>
          </p:nvPr>
        </p:nvSpPr>
        <p:spPr/>
        <p:txBody>
          <a:bodyPr/>
          <a:lstStyle/>
          <a:p>
            <a:r>
              <a:rPr lang="en-US" dirty="0"/>
              <a:t>Local Plan and Budget – Approval Before Obligation</a:t>
            </a:r>
          </a:p>
        </p:txBody>
      </p:sp>
    </p:spTree>
    <p:extLst>
      <p:ext uri="{BB962C8B-B14F-4D97-AF65-F5344CB8AC3E}">
        <p14:creationId xmlns:p14="http://schemas.microsoft.com/office/powerpoint/2010/main" val="40090068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 name="Shape 474"/>
          <p:cNvSpPr>
            <a:spLocks noGrp="1"/>
          </p:cNvSpPr>
          <p:nvPr>
            <p:ph idx="1"/>
          </p:nvPr>
        </p:nvSpPr>
        <p:spPr/>
        <p:txBody>
          <a:bodyPr>
            <a:normAutofit lnSpcReduction="10000"/>
          </a:bodyPr>
          <a:lstStyle/>
          <a:p>
            <a:pPr lvl="0"/>
            <a:r>
              <a:rPr lang="en-US" dirty="0"/>
              <a:t>Is it allowable?  </a:t>
            </a:r>
          </a:p>
          <a:p>
            <a:pPr lvl="0"/>
            <a:r>
              <a:rPr lang="en-US" dirty="0"/>
              <a:t>Is it necessary and reasonable? </a:t>
            </a:r>
          </a:p>
          <a:p>
            <a:pPr lvl="0"/>
            <a:r>
              <a:rPr lang="en-US" dirty="0"/>
              <a:t>Is it allocable?  </a:t>
            </a:r>
          </a:p>
          <a:p>
            <a:pPr lvl="0"/>
            <a:r>
              <a:rPr lang="en-US" dirty="0"/>
              <a:t>Does is supplement and not supplant? </a:t>
            </a:r>
          </a:p>
          <a:p>
            <a:pPr lvl="0"/>
            <a:r>
              <a:rPr lang="en-US" dirty="0"/>
              <a:t>Is it consistent with college policies?</a:t>
            </a:r>
          </a:p>
          <a:p>
            <a:pPr lvl="0"/>
            <a:r>
              <a:rPr lang="en-US" dirty="0"/>
              <a:t>Is it within GAAP (generally accepting accounting principles)?</a:t>
            </a:r>
          </a:p>
          <a:p>
            <a:pPr lvl="0"/>
            <a:r>
              <a:rPr lang="en-US" dirty="0"/>
              <a:t>Does it conform with your application?</a:t>
            </a:r>
          </a:p>
          <a:p>
            <a:pPr lvl="0"/>
            <a:r>
              <a:rPr lang="en-US" dirty="0"/>
              <a:t>Is it adequately documented?</a:t>
            </a:r>
          </a:p>
          <a:p>
            <a:pPr lvl="0"/>
            <a:r>
              <a:rPr lang="en-US" dirty="0"/>
              <a:t>Does it relate to a core indicator?</a:t>
            </a:r>
          </a:p>
          <a:p>
            <a:pPr lvl="0"/>
            <a:r>
              <a:rPr lang="en-US" dirty="0"/>
              <a:t>Is it defensible?</a:t>
            </a:r>
          </a:p>
        </p:txBody>
      </p:sp>
      <p:sp>
        <p:nvSpPr>
          <p:cNvPr id="473" name="Shape 473"/>
          <p:cNvSpPr>
            <a:spLocks noGrp="1"/>
          </p:cNvSpPr>
          <p:nvPr>
            <p:ph type="title"/>
          </p:nvPr>
        </p:nvSpPr>
        <p:spPr/>
        <p:txBody>
          <a:bodyPr>
            <a:normAutofit/>
          </a:bodyPr>
          <a:lstStyle>
            <a:lvl1pPr>
              <a:defRPr sz="3400"/>
            </a:lvl1pPr>
          </a:lstStyle>
          <a:p>
            <a:pPr lvl="0"/>
            <a:r>
              <a:rPr lang="en-US" sz="3000" dirty="0"/>
              <a:t>Local Plan Considerations</a:t>
            </a:r>
          </a:p>
        </p:txBody>
      </p:sp>
    </p:spTree>
    <p:extLst>
      <p:ext uri="{BB962C8B-B14F-4D97-AF65-F5344CB8AC3E}">
        <p14:creationId xmlns:p14="http://schemas.microsoft.com/office/powerpoint/2010/main" val="21908211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Shape 260"/>
          <p:cNvSpPr>
            <a:spLocks noGrp="1"/>
          </p:cNvSpPr>
          <p:nvPr>
            <p:ph idx="1"/>
          </p:nvPr>
        </p:nvSpPr>
        <p:spPr/>
        <p:txBody>
          <a:bodyPr>
            <a:normAutofit lnSpcReduction="10000"/>
          </a:bodyPr>
          <a:lstStyle/>
          <a:p>
            <a:r>
              <a:rPr lang="en-US" dirty="0"/>
              <a:t>Activity description not aligned with a need/gap identified in your CLNA summary</a:t>
            </a:r>
          </a:p>
          <a:p>
            <a:r>
              <a:rPr lang="en-US" dirty="0"/>
              <a:t>Activity description not aligned with required activities or job descriptions</a:t>
            </a:r>
          </a:p>
          <a:p>
            <a:r>
              <a:rPr lang="en-US" dirty="0"/>
              <a:t>All pieces of the activity are not described</a:t>
            </a:r>
          </a:p>
          <a:p>
            <a:r>
              <a:rPr lang="en-US" dirty="0"/>
              <a:t>Too much/too little information</a:t>
            </a:r>
          </a:p>
          <a:p>
            <a:r>
              <a:rPr lang="en-US" dirty="0"/>
              <a:t>Justification for continued funding missing</a:t>
            </a:r>
          </a:p>
          <a:p>
            <a:r>
              <a:rPr lang="en-US" dirty="0"/>
              <a:t>Evaluation measures</a:t>
            </a:r>
          </a:p>
          <a:p>
            <a:r>
              <a:rPr lang="en-US" dirty="0"/>
              <a:t>Insufficiently focused use of funds</a:t>
            </a:r>
          </a:p>
          <a:p>
            <a:r>
              <a:rPr lang="en-US" dirty="0"/>
              <a:t>Adhere to what’s typically been done</a:t>
            </a:r>
          </a:p>
        </p:txBody>
      </p:sp>
      <p:sp>
        <p:nvSpPr>
          <p:cNvPr id="259" name="Shape 259"/>
          <p:cNvSpPr>
            <a:spLocks noGrp="1"/>
          </p:cNvSpPr>
          <p:nvPr>
            <p:ph type="title"/>
          </p:nvPr>
        </p:nvSpPr>
        <p:spPr/>
        <p:txBody>
          <a:bodyPr>
            <a:normAutofit/>
          </a:bodyPr>
          <a:lstStyle>
            <a:lvl1pPr>
              <a:defRPr sz="4000"/>
            </a:lvl1pPr>
          </a:lstStyle>
          <a:p>
            <a:pPr lvl="0"/>
            <a:r>
              <a:rPr lang="en-US" sz="3000" dirty="0"/>
              <a:t>Common Local Plan Pitfalls</a:t>
            </a:r>
          </a:p>
        </p:txBody>
      </p:sp>
    </p:spTree>
    <p:extLst>
      <p:ext uri="{BB962C8B-B14F-4D97-AF65-F5344CB8AC3E}">
        <p14:creationId xmlns:p14="http://schemas.microsoft.com/office/powerpoint/2010/main" val="3777080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C391E89-3921-4F0B-9AF2-496CCCD2773F}"/>
              </a:ext>
            </a:extLst>
          </p:cNvPr>
          <p:cNvSpPr>
            <a:spLocks noGrp="1"/>
          </p:cNvSpPr>
          <p:nvPr>
            <p:ph idx="1"/>
          </p:nvPr>
        </p:nvSpPr>
        <p:spPr/>
        <p:txBody>
          <a:bodyPr vert="horz" lIns="91440" tIns="45720" rIns="91440" bIns="45720" rtlCol="0" anchor="t">
            <a:normAutofit/>
          </a:bodyPr>
          <a:lstStyle/>
          <a:p>
            <a:pPr marL="0" indent="0">
              <a:buNone/>
            </a:pPr>
            <a:r>
              <a:rPr lang="en-US" dirty="0" err="1">
                <a:latin typeface="Times New Roman"/>
                <a:cs typeface="Times New Roman"/>
              </a:rPr>
              <a:t>Voc</a:t>
            </a:r>
            <a:r>
              <a:rPr lang="en-US" dirty="0">
                <a:latin typeface="Times New Roman"/>
                <a:cs typeface="Times New Roman"/>
              </a:rPr>
              <a:t> Code 10 is for the college to spend on grant administration. </a:t>
            </a:r>
            <a:endParaRPr lang="en-US">
              <a:latin typeface="Times New Roman"/>
              <a:cs typeface="Times New Roman"/>
            </a:endParaRPr>
          </a:p>
          <a:p>
            <a:pPr marL="0" indent="0">
              <a:buNone/>
            </a:pPr>
            <a:r>
              <a:rPr lang="en-US" dirty="0">
                <a:latin typeface="Times New Roman"/>
                <a:cs typeface="Times New Roman"/>
              </a:rPr>
              <a:t>Perkins V allows up to 5 percent of the grant to be budgeted. </a:t>
            </a:r>
            <a:endParaRPr lang="en-US"/>
          </a:p>
          <a:p>
            <a:pPr marL="0" indent="0">
              <a:buNone/>
            </a:pPr>
            <a:endParaRPr lang="en-US" dirty="0">
              <a:latin typeface="Times New Roman"/>
              <a:cs typeface="Times New Roman"/>
            </a:endParaRPr>
          </a:p>
          <a:p>
            <a:pPr marL="0" indent="0">
              <a:buNone/>
            </a:pPr>
            <a:r>
              <a:rPr lang="en-US" dirty="0">
                <a:latin typeface="Times New Roman"/>
                <a:cs typeface="Times New Roman"/>
              </a:rPr>
              <a:t>However, the college’s 5 percent maximum administrative expenses is reduced by a contribution to WIOA infrastructure. Pay attention to the budget item to finalize the total amount that may be spent in administration. </a:t>
            </a:r>
            <a:endParaRPr lang="en-US"/>
          </a:p>
          <a:p>
            <a:pPr marL="0" indent="0">
              <a:buNone/>
            </a:pPr>
            <a:endParaRPr lang="en-US" dirty="0"/>
          </a:p>
        </p:txBody>
      </p:sp>
      <p:sp>
        <p:nvSpPr>
          <p:cNvPr id="3" name="Title 2">
            <a:extLst>
              <a:ext uri="{FF2B5EF4-FFF2-40B4-BE49-F238E27FC236}">
                <a16:creationId xmlns:a16="http://schemas.microsoft.com/office/drawing/2014/main" id="{42313521-B18D-4FD9-96CB-B5DF70C4770C}"/>
              </a:ext>
            </a:extLst>
          </p:cNvPr>
          <p:cNvSpPr>
            <a:spLocks noGrp="1"/>
          </p:cNvSpPr>
          <p:nvPr>
            <p:ph type="title"/>
          </p:nvPr>
        </p:nvSpPr>
        <p:spPr/>
        <p:txBody>
          <a:bodyPr/>
          <a:lstStyle/>
          <a:p>
            <a:r>
              <a:rPr lang="en-US" dirty="0" err="1"/>
              <a:t>Voc</a:t>
            </a:r>
            <a:r>
              <a:rPr lang="en-US" dirty="0"/>
              <a:t> Code 10: Administration</a:t>
            </a:r>
          </a:p>
        </p:txBody>
      </p:sp>
    </p:spTree>
    <p:extLst>
      <p:ext uri="{BB962C8B-B14F-4D97-AF65-F5344CB8AC3E}">
        <p14:creationId xmlns:p14="http://schemas.microsoft.com/office/powerpoint/2010/main" val="12161177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259C8C-B799-41F7-BD9E-60F8653D9D28}"/>
              </a:ext>
            </a:extLst>
          </p:cNvPr>
          <p:cNvSpPr>
            <a:spLocks noGrp="1"/>
          </p:cNvSpPr>
          <p:nvPr>
            <p:ph idx="1"/>
          </p:nvPr>
        </p:nvSpPr>
        <p:spPr/>
        <p:txBody>
          <a:bodyPr/>
          <a:lstStyle/>
          <a:p>
            <a:pPr>
              <a:spcAft>
                <a:spcPts val="900"/>
              </a:spcAft>
            </a:pPr>
            <a:r>
              <a:rPr lang="en-US" dirty="0" err="1"/>
              <a:t>Voc</a:t>
            </a:r>
            <a:r>
              <a:rPr lang="en-US" dirty="0"/>
              <a:t> Code 11 – Organized and Systemic Career Exploration</a:t>
            </a:r>
          </a:p>
          <a:p>
            <a:pPr>
              <a:spcAft>
                <a:spcPts val="900"/>
              </a:spcAft>
            </a:pPr>
            <a:r>
              <a:rPr lang="en-US" dirty="0" err="1"/>
              <a:t>Voc</a:t>
            </a:r>
            <a:r>
              <a:rPr lang="en-US" dirty="0"/>
              <a:t> Code 12 – Professional Development</a:t>
            </a:r>
          </a:p>
          <a:p>
            <a:pPr>
              <a:spcAft>
                <a:spcPts val="900"/>
              </a:spcAft>
            </a:pPr>
            <a:r>
              <a:rPr lang="en-US" dirty="0" err="1"/>
              <a:t>Voc</a:t>
            </a:r>
            <a:r>
              <a:rPr lang="en-US" dirty="0"/>
              <a:t> Code 13 – Skill Attainment</a:t>
            </a:r>
          </a:p>
          <a:p>
            <a:pPr>
              <a:spcAft>
                <a:spcPts val="900"/>
              </a:spcAft>
            </a:pPr>
            <a:r>
              <a:rPr lang="en-US" dirty="0" err="1"/>
              <a:t>Voc</a:t>
            </a:r>
            <a:r>
              <a:rPr lang="en-US" dirty="0"/>
              <a:t> Code 14 – Academic Integration</a:t>
            </a:r>
          </a:p>
          <a:p>
            <a:pPr>
              <a:spcAft>
                <a:spcPts val="900"/>
              </a:spcAft>
            </a:pPr>
            <a:r>
              <a:rPr lang="en-US" dirty="0" err="1"/>
              <a:t>Voc</a:t>
            </a:r>
            <a:r>
              <a:rPr lang="en-US" dirty="0"/>
              <a:t> Code 15 – Increase Student Achievement</a:t>
            </a:r>
          </a:p>
          <a:p>
            <a:pPr>
              <a:spcAft>
                <a:spcPts val="900"/>
              </a:spcAft>
            </a:pPr>
            <a:r>
              <a:rPr lang="en-US" dirty="0" err="1"/>
              <a:t>Voc</a:t>
            </a:r>
            <a:r>
              <a:rPr lang="en-US" dirty="0"/>
              <a:t> Code 16 – Evaluation of CTE Programs</a:t>
            </a:r>
          </a:p>
        </p:txBody>
      </p:sp>
      <p:sp>
        <p:nvSpPr>
          <p:cNvPr id="3" name="Title 2">
            <a:extLst>
              <a:ext uri="{FF2B5EF4-FFF2-40B4-BE49-F238E27FC236}">
                <a16:creationId xmlns:a16="http://schemas.microsoft.com/office/drawing/2014/main" id="{86F0B673-BA03-432C-A08F-BCC8E88DAB7D}"/>
              </a:ext>
            </a:extLst>
          </p:cNvPr>
          <p:cNvSpPr>
            <a:spLocks noGrp="1"/>
          </p:cNvSpPr>
          <p:nvPr>
            <p:ph type="title"/>
          </p:nvPr>
        </p:nvSpPr>
        <p:spPr/>
        <p:txBody>
          <a:bodyPr/>
          <a:lstStyle/>
          <a:p>
            <a:r>
              <a:rPr lang="en-US" dirty="0"/>
              <a:t>Perkins Required Uses</a:t>
            </a:r>
          </a:p>
        </p:txBody>
      </p:sp>
    </p:spTree>
    <p:extLst>
      <p:ext uri="{BB962C8B-B14F-4D97-AF65-F5344CB8AC3E}">
        <p14:creationId xmlns:p14="http://schemas.microsoft.com/office/powerpoint/2010/main" val="12978115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D777D71-F994-4486-B05F-2A350795A17C}"/>
              </a:ext>
            </a:extLst>
          </p:cNvPr>
          <p:cNvSpPr>
            <a:spLocks noGrp="1"/>
          </p:cNvSpPr>
          <p:nvPr>
            <p:ph idx="1"/>
          </p:nvPr>
        </p:nvSpPr>
        <p:spPr/>
        <p:txBody>
          <a:bodyPr/>
          <a:lstStyle/>
          <a:p>
            <a:pPr marL="0" indent="0">
              <a:buNone/>
            </a:pPr>
            <a:r>
              <a:rPr lang="en-US" dirty="0"/>
              <a:t>Provide career exploration and career development activities through an organized, systematic framework designed to aid students before enrolling and while participating in a career and technical education program, in making informed plans and decisions about future education and career opportunities and programs of study. </a:t>
            </a:r>
          </a:p>
        </p:txBody>
      </p:sp>
      <p:sp>
        <p:nvSpPr>
          <p:cNvPr id="3" name="Title 2">
            <a:extLst>
              <a:ext uri="{FF2B5EF4-FFF2-40B4-BE49-F238E27FC236}">
                <a16:creationId xmlns:a16="http://schemas.microsoft.com/office/drawing/2014/main" id="{C747DF67-3912-4060-93F6-3877C8902337}"/>
              </a:ext>
            </a:extLst>
          </p:cNvPr>
          <p:cNvSpPr>
            <a:spLocks noGrp="1"/>
          </p:cNvSpPr>
          <p:nvPr>
            <p:ph type="title"/>
          </p:nvPr>
        </p:nvSpPr>
        <p:spPr/>
        <p:txBody>
          <a:bodyPr/>
          <a:lstStyle/>
          <a:p>
            <a:r>
              <a:rPr lang="en-US" dirty="0"/>
              <a:t>VOC 11: Career exploration and career development - Section 135 (b)(1) </a:t>
            </a:r>
          </a:p>
        </p:txBody>
      </p:sp>
    </p:spTree>
    <p:extLst>
      <p:ext uri="{BB962C8B-B14F-4D97-AF65-F5344CB8AC3E}">
        <p14:creationId xmlns:p14="http://schemas.microsoft.com/office/powerpoint/2010/main" val="22177726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170CDE-B375-4827-A0B7-89031745929E}"/>
              </a:ext>
            </a:extLst>
          </p:cNvPr>
          <p:cNvSpPr>
            <a:spLocks noGrp="1"/>
          </p:cNvSpPr>
          <p:nvPr>
            <p:ph idx="1"/>
          </p:nvPr>
        </p:nvSpPr>
        <p:spPr/>
        <p:txBody>
          <a:bodyPr/>
          <a:lstStyle/>
          <a:p>
            <a:pPr marL="0" indent="0">
              <a:buNone/>
            </a:pPr>
            <a:r>
              <a:rPr lang="en-US" dirty="0"/>
              <a:t>Funds may be used for activities that: focus on career exploration and awareness, provide labor market information, development of plans for graduation and career plans, guidance /career counselors that provide information on postsecondary education and career options, any other activity that advances knowledge of career opportunities and assists students in making informed decisions about future education and employment  goals, including nontraditional fields, provides students with a strong understanding of all aspects of industry. </a:t>
            </a:r>
          </a:p>
        </p:txBody>
      </p:sp>
      <p:sp>
        <p:nvSpPr>
          <p:cNvPr id="3" name="Title 2">
            <a:extLst>
              <a:ext uri="{FF2B5EF4-FFF2-40B4-BE49-F238E27FC236}">
                <a16:creationId xmlns:a16="http://schemas.microsoft.com/office/drawing/2014/main" id="{AC8AC03C-A118-4882-A807-0D836A96A729}"/>
              </a:ext>
            </a:extLst>
          </p:cNvPr>
          <p:cNvSpPr>
            <a:spLocks noGrp="1"/>
          </p:cNvSpPr>
          <p:nvPr>
            <p:ph type="title"/>
          </p:nvPr>
        </p:nvSpPr>
        <p:spPr/>
        <p:txBody>
          <a:bodyPr/>
          <a:lstStyle/>
          <a:p>
            <a:r>
              <a:rPr lang="en-US" dirty="0"/>
              <a:t>VOC 11: Career exploration and career development</a:t>
            </a:r>
          </a:p>
        </p:txBody>
      </p:sp>
    </p:spTree>
    <p:extLst>
      <p:ext uri="{BB962C8B-B14F-4D97-AF65-F5344CB8AC3E}">
        <p14:creationId xmlns:p14="http://schemas.microsoft.com/office/powerpoint/2010/main" val="3303210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83"/>
          <p:cNvSpPr>
            <a:spLocks noGrp="1"/>
          </p:cNvSpPr>
          <p:nvPr>
            <p:ph idx="1"/>
          </p:nvPr>
        </p:nvSpPr>
        <p:spPr/>
        <p:txBody>
          <a:bodyPr vert="horz" lIns="91440" tIns="45720" rIns="91440" bIns="45720" rtlCol="0" anchor="t">
            <a:normAutofit/>
          </a:bodyPr>
          <a:lstStyle/>
          <a:p>
            <a:pPr marL="174625" indent="-174625">
              <a:spcAft>
                <a:spcPts val="600"/>
              </a:spcAft>
            </a:pPr>
            <a:r>
              <a:rPr lang="en-US" dirty="0">
                <a:latin typeface="Times New Roman"/>
                <a:cs typeface="Times New Roman"/>
              </a:rPr>
              <a:t>1990: Perkins II - integration of vocational and academic education  </a:t>
            </a:r>
            <a:endParaRPr lang="en-US"/>
          </a:p>
          <a:p>
            <a:pPr marL="174625" indent="-174625">
              <a:spcAft>
                <a:spcPts val="600"/>
              </a:spcAft>
            </a:pPr>
            <a:r>
              <a:rPr lang="en-US" dirty="0">
                <a:latin typeface="Times New Roman"/>
                <a:cs typeface="Times New Roman"/>
              </a:rPr>
              <a:t>1998: Perkins III - technology and workforce preparation  </a:t>
            </a:r>
            <a:endParaRPr lang="en-US" dirty="0"/>
          </a:p>
          <a:p>
            <a:pPr marL="174625" lvl="0" indent="-174625">
              <a:spcAft>
                <a:spcPts val="600"/>
              </a:spcAft>
            </a:pPr>
            <a:r>
              <a:rPr lang="en-US" dirty="0"/>
              <a:t>2006: Perkins IV - </a:t>
            </a:r>
            <a:r>
              <a:rPr lang="en-US" u="sng" dirty="0"/>
              <a:t>career and technical education </a:t>
            </a:r>
            <a:r>
              <a:rPr lang="en-US" dirty="0"/>
              <a:t>with increased </a:t>
            </a:r>
            <a:r>
              <a:rPr lang="en-US" u="sng" dirty="0"/>
              <a:t>academic preparation</a:t>
            </a:r>
            <a:r>
              <a:rPr lang="en-US" dirty="0"/>
              <a:t>; preparation for </a:t>
            </a:r>
            <a:r>
              <a:rPr lang="en-US" u="sng" dirty="0"/>
              <a:t>high-wage, high-skill </a:t>
            </a:r>
            <a:r>
              <a:rPr lang="en-US" dirty="0"/>
              <a:t>occupations for tomorrow’s workforce through programs of study</a:t>
            </a:r>
          </a:p>
          <a:p>
            <a:pPr marL="174625" indent="-174625">
              <a:spcAft>
                <a:spcPts val="600"/>
              </a:spcAft>
            </a:pPr>
            <a:r>
              <a:rPr lang="en-US" dirty="0">
                <a:latin typeface="Times New Roman"/>
                <a:cs typeface="Times New Roman"/>
              </a:rPr>
              <a:t>2018: Perkins V – Driven by the Comprehensive Local Needs Assessment (CLNA) with closer alignment to Workforce Innovation Opportunity Act (WIOA) emphasis on high skill, high wage and high demand occupations in the local labor market. </a:t>
            </a:r>
          </a:p>
          <a:p>
            <a:pPr marL="0" indent="0">
              <a:spcAft>
                <a:spcPts val="600"/>
              </a:spcAft>
              <a:buNone/>
            </a:pPr>
            <a:endParaRPr lang="en-US" dirty="0"/>
          </a:p>
        </p:txBody>
      </p:sp>
      <p:sp>
        <p:nvSpPr>
          <p:cNvPr id="82" name="Shape 82"/>
          <p:cNvSpPr>
            <a:spLocks noGrp="1"/>
          </p:cNvSpPr>
          <p:nvPr>
            <p:ph type="title"/>
          </p:nvPr>
        </p:nvSpPr>
        <p:spPr/>
        <p:txBody>
          <a:bodyPr/>
          <a:lstStyle/>
          <a:p>
            <a:pPr lvl="0"/>
            <a:r>
              <a:rPr lang="en-US" dirty="0"/>
              <a:t>Evolution of Perkins Program</a:t>
            </a:r>
          </a:p>
        </p:txBody>
      </p:sp>
    </p:spTree>
    <p:extLst>
      <p:ext uri="{BB962C8B-B14F-4D97-AF65-F5344CB8AC3E}">
        <p14:creationId xmlns:p14="http://schemas.microsoft.com/office/powerpoint/2010/main" val="24387220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Shape 339"/>
          <p:cNvSpPr>
            <a:spLocks noGrp="1"/>
          </p:cNvSpPr>
          <p:nvPr>
            <p:ph idx="1"/>
          </p:nvPr>
        </p:nvSpPr>
        <p:spPr/>
        <p:txBody>
          <a:bodyPr>
            <a:noAutofit/>
          </a:bodyPr>
          <a:lstStyle/>
          <a:p>
            <a:r>
              <a:rPr lang="en-US" sz="1900" dirty="0"/>
              <a:t>Provide professional development for teachers, faculty, school leaders, administrators, specialized instructional support personnel, career guidance and academic counselors, or paraprofessionals. </a:t>
            </a:r>
          </a:p>
          <a:p>
            <a:r>
              <a:rPr lang="en-US" sz="1900" dirty="0"/>
              <a:t>Funds may be used for activities that: support training on the implementation of strategies to improve student achievement and close gaps in student participation and performance; that provide opportunities to advance knowledge, skills, and understanding in pedagogical practices; training on how to provide appropriate accommodations for individuals with disabilities, and English language learners; provide advanced education and training leading to further credentials for faculty and staff that improve teaching and learning, provide opportunities to advance knowledge, skills, and understanding of all aspects of an industry. </a:t>
            </a:r>
          </a:p>
        </p:txBody>
      </p:sp>
      <p:sp>
        <p:nvSpPr>
          <p:cNvPr id="338" name="Shape 338"/>
          <p:cNvSpPr>
            <a:spLocks noGrp="1"/>
          </p:cNvSpPr>
          <p:nvPr>
            <p:ph type="title"/>
          </p:nvPr>
        </p:nvSpPr>
        <p:spPr/>
        <p:txBody>
          <a:bodyPr>
            <a:normAutofit/>
          </a:bodyPr>
          <a:lstStyle>
            <a:lvl1pPr>
              <a:defRPr sz="3600"/>
            </a:lvl1pPr>
          </a:lstStyle>
          <a:p>
            <a:pPr lvl="0"/>
            <a:r>
              <a:rPr lang="en-US" sz="3000" dirty="0"/>
              <a:t>VOC 12: Professional Development - Section 135(b)(2)</a:t>
            </a:r>
          </a:p>
        </p:txBody>
      </p:sp>
    </p:spTree>
    <p:extLst>
      <p:ext uri="{BB962C8B-B14F-4D97-AF65-F5344CB8AC3E}">
        <p14:creationId xmlns:p14="http://schemas.microsoft.com/office/powerpoint/2010/main" val="10841468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Shape 342"/>
          <p:cNvSpPr>
            <a:spLocks noGrp="1"/>
          </p:cNvSpPr>
          <p:nvPr>
            <p:ph idx="1"/>
          </p:nvPr>
        </p:nvSpPr>
        <p:spPr/>
        <p:txBody>
          <a:bodyPr/>
          <a:lstStyle/>
          <a:p>
            <a:r>
              <a:rPr lang="en-US" dirty="0">
                <a:sym typeface="Tahoma Negreta"/>
              </a:rPr>
              <a:t>Provide within career and technical education the skills necessary to pursue careers in high‐skill, high‐wage, or in‐demand industry sectors or occupations. </a:t>
            </a:r>
          </a:p>
          <a:p>
            <a:endParaRPr lang="en-US" dirty="0">
              <a:sym typeface="Tahoma Negreta"/>
            </a:endParaRPr>
          </a:p>
          <a:p>
            <a:r>
              <a:rPr lang="en-US" dirty="0">
                <a:sym typeface="Tahoma Negreta"/>
              </a:rPr>
              <a:t>Funds may be used for work‐based learning opportunities; integration of employability skills; and other activities that increase student engagement and success including simulated work environments. </a:t>
            </a:r>
            <a:endParaRPr lang="en-US" dirty="0"/>
          </a:p>
        </p:txBody>
      </p:sp>
      <p:sp>
        <p:nvSpPr>
          <p:cNvPr id="341" name="Shape 341"/>
          <p:cNvSpPr>
            <a:spLocks noGrp="1"/>
          </p:cNvSpPr>
          <p:nvPr>
            <p:ph type="title"/>
          </p:nvPr>
        </p:nvSpPr>
        <p:spPr/>
        <p:txBody>
          <a:bodyPr>
            <a:normAutofit/>
          </a:bodyPr>
          <a:lstStyle>
            <a:lvl1pPr>
              <a:defRPr sz="3600"/>
            </a:lvl1pPr>
          </a:lstStyle>
          <a:p>
            <a:pPr lvl="0"/>
            <a:r>
              <a:rPr lang="en-US" sz="3000" dirty="0"/>
              <a:t>VOC 13: Skill Attainment – </a:t>
            </a:r>
            <a:br>
              <a:rPr lang="en-US" sz="3000" dirty="0"/>
            </a:br>
            <a:r>
              <a:rPr lang="en-US" sz="3000" dirty="0"/>
              <a:t>Section 135(b)(3) </a:t>
            </a:r>
          </a:p>
        </p:txBody>
      </p:sp>
    </p:spTree>
    <p:extLst>
      <p:ext uri="{BB962C8B-B14F-4D97-AF65-F5344CB8AC3E}">
        <p14:creationId xmlns:p14="http://schemas.microsoft.com/office/powerpoint/2010/main" val="27530525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Shape 345"/>
          <p:cNvSpPr>
            <a:spLocks noGrp="1"/>
          </p:cNvSpPr>
          <p:nvPr>
            <p:ph idx="1"/>
          </p:nvPr>
        </p:nvSpPr>
        <p:spPr/>
        <p:txBody>
          <a:bodyPr/>
          <a:lstStyle/>
          <a:p>
            <a:r>
              <a:rPr lang="en-US" dirty="0">
                <a:sym typeface="Tahoma Negreta"/>
              </a:rPr>
              <a:t>Support integration of academic skills into career and technical education programs and programs of study.  </a:t>
            </a:r>
          </a:p>
          <a:p>
            <a:endParaRPr lang="en-US" dirty="0">
              <a:sym typeface="Tahoma Negreta"/>
            </a:endParaRPr>
          </a:p>
          <a:p>
            <a:r>
              <a:rPr lang="en-US" dirty="0">
                <a:sym typeface="Tahoma Negreta"/>
              </a:rPr>
              <a:t>Funds may be used for instructional technology equipment that expands the use of technology to enhance teaching such as distance learning. Funds may also be used to support tutors. </a:t>
            </a:r>
            <a:endParaRPr lang="en-US" dirty="0"/>
          </a:p>
        </p:txBody>
      </p:sp>
      <p:sp>
        <p:nvSpPr>
          <p:cNvPr id="344" name="Shape 344"/>
          <p:cNvSpPr>
            <a:spLocks noGrp="1"/>
          </p:cNvSpPr>
          <p:nvPr>
            <p:ph type="title"/>
          </p:nvPr>
        </p:nvSpPr>
        <p:spPr/>
        <p:txBody>
          <a:bodyPr>
            <a:normAutofit/>
          </a:bodyPr>
          <a:lstStyle>
            <a:lvl1pPr>
              <a:defRPr sz="3600"/>
            </a:lvl1pPr>
          </a:lstStyle>
          <a:p>
            <a:pPr lvl="0"/>
            <a:r>
              <a:rPr lang="en-US" sz="3000" dirty="0">
                <a:sym typeface="Tahoma Negreta"/>
              </a:rPr>
              <a:t>VOC 14: Academic Integration - </a:t>
            </a:r>
            <a:br>
              <a:rPr lang="en-US" sz="3000" dirty="0">
                <a:sym typeface="Tahoma Negreta"/>
              </a:rPr>
            </a:br>
            <a:r>
              <a:rPr lang="en-US" sz="3000" dirty="0">
                <a:sym typeface="Tahoma Negreta"/>
              </a:rPr>
              <a:t>Section 135(b)(4)</a:t>
            </a:r>
            <a:endParaRPr lang="en-US" sz="3000" dirty="0"/>
          </a:p>
        </p:txBody>
      </p:sp>
    </p:spTree>
    <p:extLst>
      <p:ext uri="{BB962C8B-B14F-4D97-AF65-F5344CB8AC3E}">
        <p14:creationId xmlns:p14="http://schemas.microsoft.com/office/powerpoint/2010/main" val="1220153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D284DB-248E-4406-8494-7781F700D7C9}"/>
              </a:ext>
            </a:extLst>
          </p:cNvPr>
          <p:cNvSpPr>
            <a:spLocks noGrp="1"/>
          </p:cNvSpPr>
          <p:nvPr>
            <p:ph idx="1"/>
          </p:nvPr>
        </p:nvSpPr>
        <p:spPr/>
        <p:txBody>
          <a:bodyPr>
            <a:normAutofit lnSpcReduction="10000"/>
          </a:bodyPr>
          <a:lstStyle/>
          <a:p>
            <a:r>
              <a:rPr lang="en-US" dirty="0"/>
              <a:t>Plan and carry out elements that support the implementation of career and technical education programs and programs of study and that result in increasing student achievement of the local levels of performance established under section 113. </a:t>
            </a:r>
          </a:p>
          <a:p>
            <a:endParaRPr lang="en-US" dirty="0"/>
          </a:p>
          <a:p>
            <a:r>
              <a:rPr lang="en-US" dirty="0"/>
              <a:t>Funds may be used for activities on: curriculum alignment; collaborative relationships; accelerated learning programs; activities that increase access; support for career and technical student organizations; support to reduce or eliminate out‐of‐pocket expenses for special populations participating in career and technical education; other activities to improve career and technical education programs. </a:t>
            </a:r>
          </a:p>
        </p:txBody>
      </p:sp>
      <p:sp>
        <p:nvSpPr>
          <p:cNvPr id="3" name="Title 2">
            <a:extLst>
              <a:ext uri="{FF2B5EF4-FFF2-40B4-BE49-F238E27FC236}">
                <a16:creationId xmlns:a16="http://schemas.microsoft.com/office/drawing/2014/main" id="{7DF915E0-563F-4A9A-A88E-C530EAF85A40}"/>
              </a:ext>
            </a:extLst>
          </p:cNvPr>
          <p:cNvSpPr>
            <a:spLocks noGrp="1"/>
          </p:cNvSpPr>
          <p:nvPr>
            <p:ph type="title"/>
          </p:nvPr>
        </p:nvSpPr>
        <p:spPr/>
        <p:txBody>
          <a:bodyPr/>
          <a:lstStyle/>
          <a:p>
            <a:r>
              <a:rPr lang="en-US" dirty="0"/>
              <a:t>VOC 15:  Increase Student Achievement - Section 135(b)(5)</a:t>
            </a:r>
          </a:p>
        </p:txBody>
      </p:sp>
    </p:spTree>
    <p:extLst>
      <p:ext uri="{BB962C8B-B14F-4D97-AF65-F5344CB8AC3E}">
        <p14:creationId xmlns:p14="http://schemas.microsoft.com/office/powerpoint/2010/main" val="4658710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4AEECC-04AC-434A-AF86-7CE16801C3CE}"/>
              </a:ext>
            </a:extLst>
          </p:cNvPr>
          <p:cNvSpPr>
            <a:spLocks noGrp="1"/>
          </p:cNvSpPr>
          <p:nvPr>
            <p:ph idx="1"/>
          </p:nvPr>
        </p:nvSpPr>
        <p:spPr/>
        <p:txBody>
          <a:bodyPr/>
          <a:lstStyle/>
          <a:p>
            <a:r>
              <a:rPr lang="en-US" dirty="0"/>
              <a:t>Develop and implement evaluations of the activities carried out with funds under this part, including evaluations necessary to complete the comprehensive local needs assessment. </a:t>
            </a:r>
          </a:p>
        </p:txBody>
      </p:sp>
      <p:sp>
        <p:nvSpPr>
          <p:cNvPr id="3" name="Title 2">
            <a:extLst>
              <a:ext uri="{FF2B5EF4-FFF2-40B4-BE49-F238E27FC236}">
                <a16:creationId xmlns:a16="http://schemas.microsoft.com/office/drawing/2014/main" id="{BA23EF31-D152-4C79-BDF2-0F5D970A0EAE}"/>
              </a:ext>
            </a:extLst>
          </p:cNvPr>
          <p:cNvSpPr>
            <a:spLocks noGrp="1"/>
          </p:cNvSpPr>
          <p:nvPr>
            <p:ph type="title"/>
          </p:nvPr>
        </p:nvSpPr>
        <p:spPr/>
        <p:txBody>
          <a:bodyPr/>
          <a:lstStyle/>
          <a:p>
            <a:r>
              <a:rPr lang="en-US" dirty="0"/>
              <a:t>VOC 16:  Evaluation of CTE Programs -</a:t>
            </a:r>
            <a:br>
              <a:rPr lang="en-US" dirty="0"/>
            </a:br>
            <a:r>
              <a:rPr lang="en-US" dirty="0"/>
              <a:t>Section 135(b)(6) </a:t>
            </a:r>
          </a:p>
        </p:txBody>
      </p:sp>
    </p:spTree>
    <p:extLst>
      <p:ext uri="{BB962C8B-B14F-4D97-AF65-F5344CB8AC3E}">
        <p14:creationId xmlns:p14="http://schemas.microsoft.com/office/powerpoint/2010/main" val="3508401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FA739D-501A-4213-B6D6-B26A5ECE729B}"/>
              </a:ext>
            </a:extLst>
          </p:cNvPr>
          <p:cNvSpPr>
            <a:spLocks noGrp="1"/>
          </p:cNvSpPr>
          <p:nvPr>
            <p:ph idx="1"/>
          </p:nvPr>
        </p:nvSpPr>
        <p:spPr/>
        <p:txBody>
          <a:bodyPr/>
          <a:lstStyle/>
          <a:p>
            <a:r>
              <a:rPr lang="en-US" dirty="0"/>
              <a:t>Appropriate equipment, technology and instructional materials (including support for library resources). </a:t>
            </a:r>
          </a:p>
          <a:p>
            <a:endParaRPr lang="en-US" dirty="0"/>
          </a:p>
          <a:p>
            <a:r>
              <a:rPr lang="en-US" dirty="0"/>
              <a:t>Funds may be used for equipment that is aligned with business and industry needs, including machinery, testing equipment, tools, implements, hardware and software, and other new and emerging instructional materials. </a:t>
            </a:r>
          </a:p>
        </p:txBody>
      </p:sp>
      <p:sp>
        <p:nvSpPr>
          <p:cNvPr id="3" name="Title 2">
            <a:extLst>
              <a:ext uri="{FF2B5EF4-FFF2-40B4-BE49-F238E27FC236}">
                <a16:creationId xmlns:a16="http://schemas.microsoft.com/office/drawing/2014/main" id="{2781F987-D45E-413C-A1DC-DF2746FC3D8A}"/>
              </a:ext>
            </a:extLst>
          </p:cNvPr>
          <p:cNvSpPr>
            <a:spLocks noGrp="1"/>
          </p:cNvSpPr>
          <p:nvPr>
            <p:ph type="title"/>
          </p:nvPr>
        </p:nvSpPr>
        <p:spPr>
          <a:xfrm>
            <a:off x="1148490" y="126367"/>
            <a:ext cx="7812467" cy="994172"/>
          </a:xfrm>
        </p:spPr>
        <p:txBody>
          <a:bodyPr/>
          <a:lstStyle/>
          <a:p>
            <a:r>
              <a:rPr lang="en-US" dirty="0"/>
              <a:t>Optional VOC 17: Equipment - Section135(b)(5)(D) </a:t>
            </a:r>
          </a:p>
        </p:txBody>
      </p:sp>
    </p:spTree>
    <p:extLst>
      <p:ext uri="{BB962C8B-B14F-4D97-AF65-F5344CB8AC3E}">
        <p14:creationId xmlns:p14="http://schemas.microsoft.com/office/powerpoint/2010/main" val="24249159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BA08A0-6056-487C-97DA-CE6854F89072}"/>
              </a:ext>
            </a:extLst>
          </p:cNvPr>
          <p:cNvSpPr>
            <a:spLocks noGrp="1"/>
          </p:cNvSpPr>
          <p:nvPr>
            <p:ph idx="1"/>
          </p:nvPr>
        </p:nvSpPr>
        <p:spPr/>
        <p:txBody>
          <a:bodyPr/>
          <a:lstStyle/>
          <a:p>
            <a:pPr>
              <a:spcAft>
                <a:spcPts val="1200"/>
              </a:spcAft>
            </a:pPr>
            <a:r>
              <a:rPr lang="en-US" dirty="0"/>
              <a:t>To allow for better monitoring of equipment purchases, the activity must be identified as one of the required activities in </a:t>
            </a:r>
            <a:r>
              <a:rPr lang="en-US" dirty="0" err="1"/>
              <a:t>Voc</a:t>
            </a:r>
            <a:r>
              <a:rPr lang="en-US" dirty="0"/>
              <a:t> Code 11-16. However, no money is allocated to that activity. </a:t>
            </a:r>
          </a:p>
          <a:p>
            <a:pPr>
              <a:spcAft>
                <a:spcPts val="1200"/>
              </a:spcAft>
            </a:pPr>
            <a:r>
              <a:rPr lang="en-US" dirty="0"/>
              <a:t>Instead, this allocation must be listed in </a:t>
            </a:r>
            <a:r>
              <a:rPr lang="en-US" dirty="0" err="1"/>
              <a:t>Voc</a:t>
            </a:r>
            <a:r>
              <a:rPr lang="en-US" dirty="0"/>
              <a:t> Code 17 only. </a:t>
            </a:r>
          </a:p>
          <a:p>
            <a:pPr>
              <a:spcAft>
                <a:spcPts val="1200"/>
              </a:spcAft>
            </a:pPr>
            <a:r>
              <a:rPr lang="en-US" dirty="0"/>
              <a:t>For the activity in </a:t>
            </a:r>
            <a:r>
              <a:rPr lang="en-US" dirty="0" err="1"/>
              <a:t>Voc</a:t>
            </a:r>
            <a:r>
              <a:rPr lang="en-US" dirty="0"/>
              <a:t> Code 17, please reference which activity in </a:t>
            </a:r>
            <a:r>
              <a:rPr lang="en-US" dirty="0" err="1"/>
              <a:t>Voc</a:t>
            </a:r>
            <a:r>
              <a:rPr lang="en-US" dirty="0"/>
              <a:t> Code 11-16 describes that activity.</a:t>
            </a:r>
          </a:p>
          <a:p>
            <a:pPr>
              <a:spcAft>
                <a:spcPts val="1200"/>
              </a:spcAft>
            </a:pPr>
            <a:r>
              <a:rPr lang="en-US" dirty="0"/>
              <a:t>Specific equipment should be listed on the Equipment Tab.</a:t>
            </a:r>
          </a:p>
          <a:p>
            <a:pPr>
              <a:spcAft>
                <a:spcPts val="1200"/>
              </a:spcAft>
            </a:pPr>
            <a:endParaRPr lang="en-US" dirty="0"/>
          </a:p>
        </p:txBody>
      </p:sp>
      <p:sp>
        <p:nvSpPr>
          <p:cNvPr id="3" name="Title 2">
            <a:extLst>
              <a:ext uri="{FF2B5EF4-FFF2-40B4-BE49-F238E27FC236}">
                <a16:creationId xmlns:a16="http://schemas.microsoft.com/office/drawing/2014/main" id="{F7D17334-5619-4C19-9FDF-9A7103B8B449}"/>
              </a:ext>
            </a:extLst>
          </p:cNvPr>
          <p:cNvSpPr>
            <a:spLocks noGrp="1"/>
          </p:cNvSpPr>
          <p:nvPr>
            <p:ph type="title"/>
          </p:nvPr>
        </p:nvSpPr>
        <p:spPr/>
        <p:txBody>
          <a:bodyPr/>
          <a:lstStyle/>
          <a:p>
            <a:r>
              <a:rPr lang="en-US" dirty="0"/>
              <a:t>Equipment continued</a:t>
            </a:r>
          </a:p>
        </p:txBody>
      </p:sp>
    </p:spTree>
    <p:extLst>
      <p:ext uri="{BB962C8B-B14F-4D97-AF65-F5344CB8AC3E}">
        <p14:creationId xmlns:p14="http://schemas.microsoft.com/office/powerpoint/2010/main" val="330420559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a:spLocks noGrp="1"/>
          </p:cNvSpPr>
          <p:nvPr>
            <p:ph idx="1"/>
          </p:nvPr>
        </p:nvSpPr>
        <p:spPr/>
        <p:txBody>
          <a:bodyPr vert="horz" lIns="91440" tIns="45720" rIns="91440" bIns="45720" rtlCol="0" anchor="t">
            <a:normAutofit/>
          </a:bodyPr>
          <a:lstStyle/>
          <a:p>
            <a:pPr marL="174625" indent="-174625"/>
            <a:r>
              <a:rPr lang="en-US" dirty="0">
                <a:latin typeface="Times New Roman"/>
                <a:cs typeface="Times New Roman"/>
                <a:sym typeface="Tahoma Negreta"/>
              </a:rPr>
              <a:t>Salary for faculty, staff and other supportive personnel (not Administrative from </a:t>
            </a:r>
            <a:r>
              <a:rPr lang="en-US" dirty="0" err="1">
                <a:latin typeface="Times New Roman"/>
                <a:cs typeface="Times New Roman"/>
                <a:sym typeface="Tahoma Negreta"/>
              </a:rPr>
              <a:t>Voc</a:t>
            </a:r>
            <a:r>
              <a:rPr lang="en-US" dirty="0">
                <a:latin typeface="Times New Roman"/>
                <a:cs typeface="Times New Roman"/>
                <a:sym typeface="Tahoma Negreta"/>
              </a:rPr>
              <a:t> Code 10) </a:t>
            </a:r>
            <a:endParaRPr lang="en-US" dirty="0"/>
          </a:p>
          <a:p>
            <a:pPr marL="174625" indent="-174625"/>
            <a:endParaRPr lang="en-US" dirty="0"/>
          </a:p>
          <a:p>
            <a:pPr marL="174625" lvl="0" indent="-174625"/>
            <a:r>
              <a:rPr lang="en-US" dirty="0">
                <a:sym typeface="Tahoma Negreta"/>
              </a:rPr>
              <a:t>Funds may be used for efforts to support salaries, recruit and retain career and technical education faculty, and staff, administrators, specialized instructional support personnel, career guidance and academic counselors and paraprofessionals. Indicate which VOC Code activities each position is responsible for in the description. </a:t>
            </a:r>
            <a:endParaRPr lang="en-US" dirty="0"/>
          </a:p>
        </p:txBody>
      </p:sp>
      <p:sp>
        <p:nvSpPr>
          <p:cNvPr id="166" name="Shape 166"/>
          <p:cNvSpPr>
            <a:spLocks noGrp="1"/>
          </p:cNvSpPr>
          <p:nvPr>
            <p:ph type="title"/>
          </p:nvPr>
        </p:nvSpPr>
        <p:spPr>
          <a:xfrm>
            <a:off x="1297859" y="126367"/>
            <a:ext cx="7546201" cy="994172"/>
          </a:xfrm>
        </p:spPr>
        <p:txBody>
          <a:bodyPr>
            <a:normAutofit/>
          </a:bodyPr>
          <a:lstStyle>
            <a:lvl1pPr>
              <a:defRPr sz="3600"/>
            </a:lvl1pPr>
          </a:lstStyle>
          <a:p>
            <a:r>
              <a:rPr lang="en-US" sz="3000" dirty="0">
                <a:sym typeface="Tahoma Negreta"/>
              </a:rPr>
              <a:t>Optional VOC 18:  Wages - Section 135(b)(5)(G) </a:t>
            </a:r>
            <a:endParaRPr lang="en-US" sz="3000" dirty="0"/>
          </a:p>
        </p:txBody>
      </p:sp>
    </p:spTree>
    <p:extLst>
      <p:ext uri="{BB962C8B-B14F-4D97-AF65-F5344CB8AC3E}">
        <p14:creationId xmlns:p14="http://schemas.microsoft.com/office/powerpoint/2010/main" val="319204434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B065D57-6D15-41DC-97B2-BAA0AB7D1DA2}"/>
              </a:ext>
            </a:extLst>
          </p:cNvPr>
          <p:cNvSpPr>
            <a:spLocks noGrp="1"/>
          </p:cNvSpPr>
          <p:nvPr>
            <p:ph idx="1"/>
          </p:nvPr>
        </p:nvSpPr>
        <p:spPr/>
        <p:txBody>
          <a:bodyPr/>
          <a:lstStyle/>
          <a:p>
            <a:pPr>
              <a:spcAft>
                <a:spcPts val="1200"/>
              </a:spcAft>
            </a:pPr>
            <a:r>
              <a:rPr lang="en-US" dirty="0"/>
              <a:t>To allow for better monitoring of employees paid with Perkins funds, the activity must be identified as one of the required activities in </a:t>
            </a:r>
            <a:r>
              <a:rPr lang="en-US" dirty="0" err="1"/>
              <a:t>Voc</a:t>
            </a:r>
            <a:r>
              <a:rPr lang="en-US" dirty="0"/>
              <a:t> Code 11-16. However, no money is allocated to that activity. </a:t>
            </a:r>
          </a:p>
          <a:p>
            <a:pPr>
              <a:spcAft>
                <a:spcPts val="1200"/>
              </a:spcAft>
            </a:pPr>
            <a:r>
              <a:rPr lang="en-US" dirty="0"/>
              <a:t>Instead, the funds should be listed in </a:t>
            </a:r>
            <a:r>
              <a:rPr lang="en-US" dirty="0" err="1"/>
              <a:t>Voc</a:t>
            </a:r>
            <a:r>
              <a:rPr lang="en-US" dirty="0"/>
              <a:t> Code 18 only.</a:t>
            </a:r>
          </a:p>
          <a:p>
            <a:pPr>
              <a:spcAft>
                <a:spcPts val="1200"/>
              </a:spcAft>
            </a:pPr>
            <a:r>
              <a:rPr lang="en-US" dirty="0"/>
              <a:t>For the activity in </a:t>
            </a:r>
            <a:r>
              <a:rPr lang="en-US" dirty="0" err="1"/>
              <a:t>Voc</a:t>
            </a:r>
            <a:r>
              <a:rPr lang="en-US" dirty="0"/>
              <a:t> Code 18, please reference which activity in </a:t>
            </a:r>
            <a:r>
              <a:rPr lang="en-US" dirty="0" err="1"/>
              <a:t>Voc</a:t>
            </a:r>
            <a:r>
              <a:rPr lang="en-US" dirty="0"/>
              <a:t> Code 11-16 describes that activity. </a:t>
            </a:r>
          </a:p>
          <a:p>
            <a:pPr>
              <a:spcAft>
                <a:spcPts val="1200"/>
              </a:spcAft>
            </a:pPr>
            <a:r>
              <a:rPr lang="en-US" dirty="0"/>
              <a:t>Each employee must also be listed on the Salary Tab. </a:t>
            </a:r>
          </a:p>
        </p:txBody>
      </p:sp>
      <p:sp>
        <p:nvSpPr>
          <p:cNvPr id="3" name="Title 2">
            <a:extLst>
              <a:ext uri="{FF2B5EF4-FFF2-40B4-BE49-F238E27FC236}">
                <a16:creationId xmlns:a16="http://schemas.microsoft.com/office/drawing/2014/main" id="{2ABDBA0B-5796-4A66-BCBE-8AFAC8B4D109}"/>
              </a:ext>
            </a:extLst>
          </p:cNvPr>
          <p:cNvSpPr>
            <a:spLocks noGrp="1"/>
          </p:cNvSpPr>
          <p:nvPr>
            <p:ph type="title"/>
          </p:nvPr>
        </p:nvSpPr>
        <p:spPr/>
        <p:txBody>
          <a:bodyPr/>
          <a:lstStyle/>
          <a:p>
            <a:r>
              <a:rPr lang="en-US" dirty="0"/>
              <a:t>Employees</a:t>
            </a:r>
          </a:p>
        </p:txBody>
      </p:sp>
    </p:spTree>
    <p:extLst>
      <p:ext uri="{BB962C8B-B14F-4D97-AF65-F5344CB8AC3E}">
        <p14:creationId xmlns:p14="http://schemas.microsoft.com/office/powerpoint/2010/main" val="168362016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C44F34-18A7-3C91-EA91-E3E2E775F5C5}"/>
              </a:ext>
            </a:extLst>
          </p:cNvPr>
          <p:cNvSpPr>
            <a:spLocks noGrp="1"/>
          </p:cNvSpPr>
          <p:nvPr>
            <p:ph idx="1"/>
          </p:nvPr>
        </p:nvSpPr>
        <p:spPr/>
        <p:txBody>
          <a:bodyPr>
            <a:normAutofit lnSpcReduction="10000"/>
          </a:bodyPr>
          <a:lstStyle/>
          <a:p>
            <a:pPr marL="0" indent="0">
              <a:buNone/>
            </a:pPr>
            <a:r>
              <a:rPr lang="en-US"/>
              <a:t>EDGAR </a:t>
            </a:r>
            <a:r>
              <a:rPr lang="en-US">
                <a:latin typeface="Arial" panose="020B0604020202020204" pitchFamily="34" charset="0"/>
                <a:cs typeface="Arial" panose="020B0604020202020204" pitchFamily="34" charset="0"/>
              </a:rPr>
              <a:t>§200.430(h)(2)</a:t>
            </a:r>
            <a:endParaRPr lang="en-US" dirty="0"/>
          </a:p>
          <a:p>
            <a:pPr marL="0" indent="0">
              <a:buNone/>
            </a:pPr>
            <a:endParaRPr lang="en-US" dirty="0"/>
          </a:p>
          <a:p>
            <a:pPr marL="0" indent="0">
              <a:buNone/>
            </a:pPr>
            <a:r>
              <a:rPr lang="en-US" b="1" i="1" dirty="0">
                <a:effectLst/>
              </a:rPr>
              <a:t>Salary basis.</a:t>
            </a:r>
            <a:r>
              <a:rPr lang="en-US" dirty="0"/>
              <a:t> Charges for work performed on Federal awards by faculty members during the academic year are allowable at the IBS rate. Except as noted in </a:t>
            </a:r>
            <a:r>
              <a:rPr lang="en-US" dirty="0">
                <a:hlinkClick r:id="rId2"/>
              </a:rPr>
              <a:t>paragraph (h)(1)(ii)</a:t>
            </a:r>
            <a:r>
              <a:rPr lang="en-US" dirty="0"/>
              <a:t> of this section, in no event will charges to Federal awards, irrespective of the basis of computation, exceed the proportionate share of the IBS for that period. This principle applies to all members of faculty at an institution. IBS is defined as the annual compensation paid by an IHE for an individual's appointment, whether that individual's time is spent on research, instruction, administration, or other activities.</a:t>
            </a:r>
          </a:p>
        </p:txBody>
      </p:sp>
      <p:sp>
        <p:nvSpPr>
          <p:cNvPr id="3" name="Title 2">
            <a:extLst>
              <a:ext uri="{FF2B5EF4-FFF2-40B4-BE49-F238E27FC236}">
                <a16:creationId xmlns:a16="http://schemas.microsoft.com/office/drawing/2014/main" id="{902551E5-2FF8-ED10-ED20-5E2CF4898DBE}"/>
              </a:ext>
            </a:extLst>
          </p:cNvPr>
          <p:cNvSpPr>
            <a:spLocks noGrp="1"/>
          </p:cNvSpPr>
          <p:nvPr>
            <p:ph type="title"/>
          </p:nvPr>
        </p:nvSpPr>
        <p:spPr/>
        <p:txBody>
          <a:bodyPr/>
          <a:lstStyle/>
          <a:p>
            <a:r>
              <a:rPr lang="en-US" dirty="0">
                <a:ln w="0">
                  <a:solidFill>
                    <a:srgbClr val="5B9BD5"/>
                  </a:solidFill>
                </a:ln>
                <a:cs typeface="Calibri Light"/>
              </a:rPr>
              <a:t>Extra Duty Pay</a:t>
            </a:r>
            <a:endParaRPr lang="en-US" dirty="0"/>
          </a:p>
        </p:txBody>
      </p:sp>
    </p:spTree>
    <p:extLst>
      <p:ext uri="{BB962C8B-B14F-4D97-AF65-F5344CB8AC3E}">
        <p14:creationId xmlns:p14="http://schemas.microsoft.com/office/powerpoint/2010/main" val="2302636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Shape 262"/>
          <p:cNvSpPr>
            <a:spLocks noGrp="1"/>
          </p:cNvSpPr>
          <p:nvPr>
            <p:ph idx="1"/>
          </p:nvPr>
        </p:nvSpPr>
        <p:spPr/>
        <p:txBody>
          <a:bodyPr vert="horz" lIns="91440" tIns="45720" rIns="91440" bIns="45720" rtlCol="0" anchor="t">
            <a:normAutofit/>
          </a:bodyPr>
          <a:lstStyle/>
          <a:p>
            <a:pPr marL="174625" indent="-174625">
              <a:spcAft>
                <a:spcPts val="600"/>
              </a:spcAft>
            </a:pPr>
            <a:r>
              <a:rPr lang="en-US" dirty="0">
                <a:latin typeface="Times New Roman"/>
                <a:cs typeface="Times New Roman"/>
                <a:sym typeface="American Typewriter"/>
              </a:rPr>
              <a:t>1964 - State Planning – Set up Vocational Education </a:t>
            </a:r>
            <a:endParaRPr lang="en-US"/>
          </a:p>
          <a:p>
            <a:pPr marL="174625" indent="-174625">
              <a:spcAft>
                <a:spcPts val="600"/>
              </a:spcAft>
            </a:pPr>
            <a:r>
              <a:rPr lang="en-US" dirty="0">
                <a:latin typeface="Times New Roman"/>
                <a:cs typeface="Times New Roman"/>
                <a:sym typeface="American Typewriter"/>
              </a:rPr>
              <a:t>1968 - Include Special Populations in Vocational Education </a:t>
            </a:r>
            <a:endParaRPr lang="en-US" dirty="0"/>
          </a:p>
          <a:p>
            <a:pPr marL="174625" indent="-174625">
              <a:spcAft>
                <a:spcPts val="600"/>
              </a:spcAft>
            </a:pPr>
            <a:r>
              <a:rPr lang="en-US" dirty="0">
                <a:latin typeface="Times New Roman"/>
                <a:cs typeface="Times New Roman"/>
                <a:sym typeface="American Typewriter"/>
              </a:rPr>
              <a:t>1984 - Equal Access to CTE - Affirmative Action</a:t>
            </a:r>
            <a:endParaRPr lang="en-US" dirty="0">
              <a:latin typeface="Times New Roman"/>
              <a:cs typeface="Times New Roman"/>
            </a:endParaRPr>
          </a:p>
          <a:p>
            <a:pPr marL="174625" indent="-174625">
              <a:spcAft>
                <a:spcPts val="600"/>
              </a:spcAft>
            </a:pPr>
            <a:r>
              <a:rPr lang="en-US" dirty="0">
                <a:latin typeface="Times New Roman"/>
                <a:cs typeface="Times New Roman"/>
                <a:sym typeface="American Typewriter"/>
              </a:rPr>
              <a:t>1990 - High School and Community College - Tech Prep</a:t>
            </a:r>
            <a:endParaRPr lang="en-US" dirty="0">
              <a:latin typeface="Times New Roman"/>
              <a:cs typeface="Times New Roman"/>
            </a:endParaRPr>
          </a:p>
          <a:p>
            <a:pPr marL="174625" indent="-174625">
              <a:spcAft>
                <a:spcPts val="600"/>
              </a:spcAft>
            </a:pPr>
            <a:r>
              <a:rPr lang="en-US" dirty="0">
                <a:latin typeface="Times New Roman"/>
                <a:cs typeface="Times New Roman"/>
                <a:sym typeface="American Typewriter"/>
              </a:rPr>
              <a:t>1998 - Programs of Study - Intense work</a:t>
            </a:r>
            <a:endParaRPr lang="en-US" dirty="0">
              <a:latin typeface="Times New Roman"/>
              <a:cs typeface="Times New Roman"/>
            </a:endParaRPr>
          </a:p>
          <a:p>
            <a:pPr marL="174625" indent="-174625">
              <a:spcAft>
                <a:spcPts val="600"/>
              </a:spcAft>
            </a:pPr>
            <a:r>
              <a:rPr lang="en-US" dirty="0">
                <a:latin typeface="Times New Roman"/>
                <a:cs typeface="Times New Roman"/>
                <a:sym typeface="American Typewriter"/>
              </a:rPr>
              <a:t>2006 - Rigorous Programs of Study, High-Skill Training</a:t>
            </a:r>
            <a:endParaRPr lang="en-US" dirty="0">
              <a:latin typeface="Times New Roman"/>
              <a:cs typeface="Times New Roman"/>
            </a:endParaRPr>
          </a:p>
          <a:p>
            <a:pPr marL="174625" indent="-174625">
              <a:spcAft>
                <a:spcPts val="600"/>
              </a:spcAft>
            </a:pPr>
            <a:r>
              <a:rPr lang="en-US" dirty="0">
                <a:latin typeface="Times New Roman"/>
                <a:cs typeface="Times New Roman"/>
                <a:sym typeface="American Typewriter"/>
              </a:rPr>
              <a:t>2019 - Work-Based Learning, Employability Skills, CLNA </a:t>
            </a:r>
            <a:endParaRPr lang="en-US" dirty="0"/>
          </a:p>
        </p:txBody>
      </p:sp>
      <p:sp>
        <p:nvSpPr>
          <p:cNvPr id="2" name="Title 1"/>
          <p:cNvSpPr>
            <a:spLocks noGrp="1"/>
          </p:cNvSpPr>
          <p:nvPr>
            <p:ph type="title"/>
          </p:nvPr>
        </p:nvSpPr>
        <p:spPr/>
        <p:txBody>
          <a:bodyPr/>
          <a:lstStyle/>
          <a:p>
            <a:r>
              <a:rPr lang="en-US" dirty="0"/>
              <a:t>Perkins Emphasis </a:t>
            </a:r>
          </a:p>
        </p:txBody>
      </p:sp>
    </p:spTree>
    <p:extLst>
      <p:ext uri="{BB962C8B-B14F-4D97-AF65-F5344CB8AC3E}">
        <p14:creationId xmlns:p14="http://schemas.microsoft.com/office/powerpoint/2010/main" val="39277830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hape 170"/>
          <p:cNvSpPr>
            <a:spLocks noGrp="1"/>
          </p:cNvSpPr>
          <p:nvPr>
            <p:ph idx="1"/>
          </p:nvPr>
        </p:nvSpPr>
        <p:spPr/>
        <p:txBody>
          <a:bodyPr>
            <a:normAutofit/>
          </a:bodyPr>
          <a:lstStyle/>
          <a:p>
            <a:pPr lvl="0"/>
            <a:r>
              <a:rPr lang="en-US" sz="2000" dirty="0">
                <a:sym typeface="Tahoma Negreta"/>
              </a:rPr>
              <a:t>Support career and technical student organizations. (It is recommended not more than 10 percent of allotment be used for this VOC Code). </a:t>
            </a:r>
          </a:p>
          <a:p>
            <a:pPr lvl="0"/>
            <a:r>
              <a:rPr lang="en-US" sz="2000" dirty="0">
                <a:sym typeface="Tahoma Negreta"/>
              </a:rPr>
              <a:t>Funds may be used for student preparation for, and participation in technical skills competitions aligned with career and technical education or upgrade technical skills. Funds may be used to support individual members of special populations as defined by Perkins V section 3(48) in all aspects of participation in Career and Technical Student Organizations directly related student preparation for and participation in competitions. It is expected all other avenues of funding assistance will be exhausted before using Perkins funds for special populations assistance in CTSOs. </a:t>
            </a:r>
            <a:endParaRPr lang="en-US" sz="2000" dirty="0"/>
          </a:p>
        </p:txBody>
      </p:sp>
      <p:sp>
        <p:nvSpPr>
          <p:cNvPr id="169" name="Shape 169"/>
          <p:cNvSpPr>
            <a:spLocks noGrp="1"/>
          </p:cNvSpPr>
          <p:nvPr>
            <p:ph type="title"/>
          </p:nvPr>
        </p:nvSpPr>
        <p:spPr/>
        <p:txBody>
          <a:bodyPr>
            <a:normAutofit/>
          </a:bodyPr>
          <a:lstStyle>
            <a:lvl1pPr>
              <a:defRPr sz="3600"/>
            </a:lvl1pPr>
          </a:lstStyle>
          <a:p>
            <a:r>
              <a:rPr lang="en-US" sz="3000" dirty="0">
                <a:sym typeface="Tahoma Negreta"/>
              </a:rPr>
              <a:t>Optional VOC 19:  Career and Technical Student Organizations - Section 135(b)(5)(O)</a:t>
            </a:r>
            <a:endParaRPr lang="en-US" sz="3000" dirty="0"/>
          </a:p>
        </p:txBody>
      </p:sp>
    </p:spTree>
    <p:extLst>
      <p:ext uri="{BB962C8B-B14F-4D97-AF65-F5344CB8AC3E}">
        <p14:creationId xmlns:p14="http://schemas.microsoft.com/office/powerpoint/2010/main" val="228418282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79D8CD-B628-4E67-8319-5FA584AF51F2}"/>
              </a:ext>
            </a:extLst>
          </p:cNvPr>
          <p:cNvSpPr>
            <a:spLocks noGrp="1"/>
          </p:cNvSpPr>
          <p:nvPr>
            <p:ph idx="1"/>
          </p:nvPr>
        </p:nvSpPr>
        <p:spPr/>
        <p:txBody>
          <a:bodyPr/>
          <a:lstStyle/>
          <a:p>
            <a:pPr>
              <a:spcAft>
                <a:spcPts val="1200"/>
              </a:spcAft>
            </a:pPr>
            <a:r>
              <a:rPr lang="en-US" dirty="0"/>
              <a:t>To allow for better monitoring CTSO expenses paid with Perkins funds, the activity must be identified as one of the required activities in </a:t>
            </a:r>
            <a:r>
              <a:rPr lang="en-US" dirty="0" err="1"/>
              <a:t>Voc</a:t>
            </a:r>
            <a:r>
              <a:rPr lang="en-US" dirty="0"/>
              <a:t> Code 11-16. However, no money is allocated to that activity. </a:t>
            </a:r>
          </a:p>
          <a:p>
            <a:pPr>
              <a:spcAft>
                <a:spcPts val="1200"/>
              </a:spcAft>
            </a:pPr>
            <a:r>
              <a:rPr lang="en-US" dirty="0"/>
              <a:t>Instead, the funds should be listed in </a:t>
            </a:r>
            <a:r>
              <a:rPr lang="en-US" dirty="0" err="1"/>
              <a:t>Voc</a:t>
            </a:r>
            <a:r>
              <a:rPr lang="en-US" dirty="0"/>
              <a:t> Code 19 only.</a:t>
            </a:r>
          </a:p>
          <a:p>
            <a:pPr>
              <a:spcAft>
                <a:spcPts val="1200"/>
              </a:spcAft>
            </a:pPr>
            <a:r>
              <a:rPr lang="en-US" dirty="0"/>
              <a:t>For the activity in </a:t>
            </a:r>
            <a:r>
              <a:rPr lang="en-US" dirty="0" err="1"/>
              <a:t>Voc</a:t>
            </a:r>
            <a:r>
              <a:rPr lang="en-US" dirty="0"/>
              <a:t> Code 19, please reference which activity in </a:t>
            </a:r>
            <a:r>
              <a:rPr lang="en-US" dirty="0" err="1"/>
              <a:t>Voc</a:t>
            </a:r>
            <a:r>
              <a:rPr lang="en-US" dirty="0"/>
              <a:t> Code 11-16 describes that activity. </a:t>
            </a:r>
          </a:p>
          <a:p>
            <a:pPr>
              <a:spcAft>
                <a:spcPts val="1200"/>
              </a:spcAft>
            </a:pPr>
            <a:r>
              <a:rPr lang="en-US" dirty="0"/>
              <a:t>Note that Perkins may only pay for expenses for approved CTSOs listed on the next slide.</a:t>
            </a:r>
          </a:p>
          <a:p>
            <a:pPr>
              <a:spcAft>
                <a:spcPts val="1200"/>
              </a:spcAft>
            </a:pPr>
            <a:endParaRPr lang="en-US" dirty="0"/>
          </a:p>
        </p:txBody>
      </p:sp>
      <p:sp>
        <p:nvSpPr>
          <p:cNvPr id="3" name="Title 2">
            <a:extLst>
              <a:ext uri="{FF2B5EF4-FFF2-40B4-BE49-F238E27FC236}">
                <a16:creationId xmlns:a16="http://schemas.microsoft.com/office/drawing/2014/main" id="{628D5C5F-1CD5-4809-A5A8-825342AAEE1F}"/>
              </a:ext>
            </a:extLst>
          </p:cNvPr>
          <p:cNvSpPr>
            <a:spLocks noGrp="1"/>
          </p:cNvSpPr>
          <p:nvPr>
            <p:ph type="title"/>
          </p:nvPr>
        </p:nvSpPr>
        <p:spPr/>
        <p:txBody>
          <a:bodyPr/>
          <a:lstStyle/>
          <a:p>
            <a:r>
              <a:rPr lang="en-US" dirty="0"/>
              <a:t>Career and Technical Student Organizations</a:t>
            </a:r>
          </a:p>
        </p:txBody>
      </p:sp>
    </p:spTree>
    <p:extLst>
      <p:ext uri="{BB962C8B-B14F-4D97-AF65-F5344CB8AC3E}">
        <p14:creationId xmlns:p14="http://schemas.microsoft.com/office/powerpoint/2010/main" val="111014275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CB12F4-D67A-416A-92AF-F89E12658E37}"/>
              </a:ext>
            </a:extLst>
          </p:cNvPr>
          <p:cNvSpPr>
            <a:spLocks noGrp="1"/>
          </p:cNvSpPr>
          <p:nvPr>
            <p:ph idx="1"/>
          </p:nvPr>
        </p:nvSpPr>
        <p:spPr/>
        <p:txBody>
          <a:bodyPr>
            <a:normAutofit/>
          </a:bodyPr>
          <a:lstStyle/>
          <a:p>
            <a:pPr marL="0" indent="0">
              <a:spcBef>
                <a:spcPts val="0"/>
              </a:spcBef>
              <a:spcAft>
                <a:spcPts val="600"/>
              </a:spcAft>
              <a:buNone/>
            </a:pPr>
            <a:r>
              <a:rPr lang="en-US" dirty="0"/>
              <a:t>Colleges may only use Perkins to fund activities in the following CTSOs. Only list activities associated with these in </a:t>
            </a:r>
            <a:r>
              <a:rPr lang="en-US" dirty="0" err="1"/>
              <a:t>Voc</a:t>
            </a:r>
            <a:r>
              <a:rPr lang="en-US" dirty="0"/>
              <a:t> Code 19.</a:t>
            </a:r>
          </a:p>
          <a:p>
            <a:pPr lvl="1">
              <a:spcBef>
                <a:spcPts val="0"/>
              </a:spcBef>
              <a:spcAft>
                <a:spcPts val="600"/>
              </a:spcAft>
            </a:pPr>
            <a:r>
              <a:rPr lang="en-US" sz="2100" b="1" dirty="0"/>
              <a:t>DECA</a:t>
            </a:r>
            <a:r>
              <a:rPr lang="en-US" sz="2100" dirty="0"/>
              <a:t> – for marketing students</a:t>
            </a:r>
          </a:p>
          <a:p>
            <a:pPr lvl="1">
              <a:spcBef>
                <a:spcPts val="0"/>
              </a:spcBef>
              <a:spcAft>
                <a:spcPts val="600"/>
              </a:spcAft>
            </a:pPr>
            <a:r>
              <a:rPr lang="en-US" sz="2100" b="1" dirty="0"/>
              <a:t>Phi Beta Lambda </a:t>
            </a:r>
            <a:r>
              <a:rPr lang="en-US" sz="2100" dirty="0"/>
              <a:t>– Future Business Leaders of America</a:t>
            </a:r>
          </a:p>
          <a:p>
            <a:pPr lvl="1">
              <a:spcBef>
                <a:spcPts val="0"/>
              </a:spcBef>
              <a:spcAft>
                <a:spcPts val="600"/>
              </a:spcAft>
            </a:pPr>
            <a:r>
              <a:rPr lang="en-US" sz="2100" b="1" dirty="0"/>
              <a:t>HOSA</a:t>
            </a:r>
            <a:r>
              <a:rPr lang="en-US" sz="2100" dirty="0"/>
              <a:t> – Future Health Professionals</a:t>
            </a:r>
          </a:p>
          <a:p>
            <a:pPr lvl="1">
              <a:spcBef>
                <a:spcPts val="0"/>
              </a:spcBef>
              <a:spcAft>
                <a:spcPts val="600"/>
              </a:spcAft>
            </a:pPr>
            <a:r>
              <a:rPr lang="en-US" sz="2100" b="1" dirty="0"/>
              <a:t>National FFA </a:t>
            </a:r>
            <a:r>
              <a:rPr lang="en-US" sz="2100" dirty="0"/>
              <a:t>– Agriculture students</a:t>
            </a:r>
          </a:p>
          <a:p>
            <a:pPr lvl="1">
              <a:spcBef>
                <a:spcPts val="0"/>
              </a:spcBef>
              <a:spcAft>
                <a:spcPts val="600"/>
              </a:spcAft>
            </a:pPr>
            <a:r>
              <a:rPr lang="en-US" sz="2100" b="1" dirty="0"/>
              <a:t>SkillsUSA</a:t>
            </a:r>
          </a:p>
          <a:p>
            <a:pPr marL="0" indent="0">
              <a:spcBef>
                <a:spcPts val="0"/>
              </a:spcBef>
              <a:spcAft>
                <a:spcPts val="600"/>
              </a:spcAft>
              <a:buNone/>
            </a:pPr>
            <a:r>
              <a:rPr lang="en-US" dirty="0"/>
              <a:t>(See the Perkins Handbook, pages 8-9, for more information)</a:t>
            </a:r>
          </a:p>
        </p:txBody>
      </p:sp>
      <p:sp>
        <p:nvSpPr>
          <p:cNvPr id="3" name="Title 2">
            <a:extLst>
              <a:ext uri="{FF2B5EF4-FFF2-40B4-BE49-F238E27FC236}">
                <a16:creationId xmlns:a16="http://schemas.microsoft.com/office/drawing/2014/main" id="{1F0E1B4D-E993-4132-A697-20E0C54883AB}"/>
              </a:ext>
            </a:extLst>
          </p:cNvPr>
          <p:cNvSpPr>
            <a:spLocks noGrp="1"/>
          </p:cNvSpPr>
          <p:nvPr>
            <p:ph type="title"/>
          </p:nvPr>
        </p:nvSpPr>
        <p:spPr/>
        <p:txBody>
          <a:bodyPr/>
          <a:lstStyle/>
          <a:p>
            <a:r>
              <a:rPr lang="en-US" dirty="0"/>
              <a:t>Approved CTSOs</a:t>
            </a:r>
          </a:p>
        </p:txBody>
      </p:sp>
    </p:spTree>
    <p:extLst>
      <p:ext uri="{BB962C8B-B14F-4D97-AF65-F5344CB8AC3E}">
        <p14:creationId xmlns:p14="http://schemas.microsoft.com/office/powerpoint/2010/main" val="326130688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4839F4-1345-4381-D00D-5C1CC8E4EC41}"/>
              </a:ext>
            </a:extLst>
          </p:cNvPr>
          <p:cNvSpPr>
            <a:spLocks noGrp="1"/>
          </p:cNvSpPr>
          <p:nvPr>
            <p:ph type="title"/>
          </p:nvPr>
        </p:nvSpPr>
        <p:spPr/>
        <p:txBody>
          <a:bodyPr/>
          <a:lstStyle/>
          <a:p>
            <a:r>
              <a:rPr lang="en-US" dirty="0">
                <a:ln w="0">
                  <a:solidFill>
                    <a:srgbClr val="5B9BD5"/>
                  </a:solidFill>
                </a:ln>
                <a:cs typeface="Calibri Light"/>
              </a:rPr>
              <a:t>CTSO Expenditures</a:t>
            </a:r>
            <a:endParaRPr lang="en-US" dirty="0"/>
          </a:p>
        </p:txBody>
      </p:sp>
      <p:graphicFrame>
        <p:nvGraphicFramePr>
          <p:cNvPr id="4" name="Table 4">
            <a:extLst>
              <a:ext uri="{FF2B5EF4-FFF2-40B4-BE49-F238E27FC236}">
                <a16:creationId xmlns:a16="http://schemas.microsoft.com/office/drawing/2014/main" id="{3228BC0C-BE29-4995-9533-A28D847FC5E6}"/>
              </a:ext>
            </a:extLst>
          </p:cNvPr>
          <p:cNvGraphicFramePr>
            <a:graphicFrameLocks noGrp="1"/>
          </p:cNvGraphicFramePr>
          <p:nvPr>
            <p:extLst>
              <p:ext uri="{D42A27DB-BD31-4B8C-83A1-F6EECF244321}">
                <p14:modId xmlns:p14="http://schemas.microsoft.com/office/powerpoint/2010/main" val="3540689900"/>
              </p:ext>
            </p:extLst>
          </p:nvPr>
        </p:nvGraphicFramePr>
        <p:xfrm>
          <a:off x="1297858" y="1402392"/>
          <a:ext cx="6509048" cy="2682240"/>
        </p:xfrm>
        <a:graphic>
          <a:graphicData uri="http://schemas.openxmlformats.org/drawingml/2006/table">
            <a:tbl>
              <a:tblPr firstRow="1" bandRow="1">
                <a:tableStyleId>{5C22544A-7EE6-4342-B048-85BDC9FD1C3A}</a:tableStyleId>
              </a:tblPr>
              <a:tblGrid>
                <a:gridCol w="3254524">
                  <a:extLst>
                    <a:ext uri="{9D8B030D-6E8A-4147-A177-3AD203B41FA5}">
                      <a16:colId xmlns:a16="http://schemas.microsoft.com/office/drawing/2014/main" val="3443371810"/>
                    </a:ext>
                  </a:extLst>
                </a:gridCol>
                <a:gridCol w="3254524">
                  <a:extLst>
                    <a:ext uri="{9D8B030D-6E8A-4147-A177-3AD203B41FA5}">
                      <a16:colId xmlns:a16="http://schemas.microsoft.com/office/drawing/2014/main" val="3674782721"/>
                    </a:ext>
                  </a:extLst>
                </a:gridCol>
              </a:tblGrid>
              <a:tr h="370840">
                <a:tc>
                  <a:txBody>
                    <a:bodyPr/>
                    <a:lstStyle/>
                    <a:p>
                      <a:r>
                        <a:rPr lang="en-US" sz="2000" dirty="0"/>
                        <a:t>Allowed</a:t>
                      </a:r>
                    </a:p>
                  </a:txBody>
                  <a:tcPr/>
                </a:tc>
                <a:tc>
                  <a:txBody>
                    <a:bodyPr/>
                    <a:lstStyle/>
                    <a:p>
                      <a:r>
                        <a:rPr lang="en-US" sz="2000" dirty="0"/>
                        <a:t>Not Allowed</a:t>
                      </a:r>
                    </a:p>
                  </a:txBody>
                  <a:tcPr/>
                </a:tc>
                <a:extLst>
                  <a:ext uri="{0D108BD9-81ED-4DB2-BD59-A6C34878D82A}">
                    <a16:rowId xmlns:a16="http://schemas.microsoft.com/office/drawing/2014/main" val="4148963436"/>
                  </a:ext>
                </a:extLst>
              </a:tr>
              <a:tr h="370840">
                <a:tc>
                  <a:txBody>
                    <a:bodyPr/>
                    <a:lstStyle/>
                    <a:p>
                      <a:pPr marL="285750" indent="-285750">
                        <a:buFont typeface="Arial" panose="020B0604020202020204" pitchFamily="34" charset="0"/>
                        <a:buChar char="•"/>
                      </a:pPr>
                      <a:r>
                        <a:rPr lang="en-US" sz="1800" dirty="0"/>
                        <a:t>Travel for both students and faculty</a:t>
                      </a:r>
                    </a:p>
                    <a:p>
                      <a:pPr marL="285750" indent="-285750">
                        <a:buFont typeface="Arial" panose="020B0604020202020204" pitchFamily="34" charset="0"/>
                        <a:buChar char="•"/>
                      </a:pPr>
                      <a:r>
                        <a:rPr lang="en-US" sz="1800" dirty="0"/>
                        <a:t>Room and Board at competitions</a:t>
                      </a:r>
                    </a:p>
                    <a:p>
                      <a:pPr marL="285750" indent="-285750">
                        <a:buFont typeface="Arial" panose="020B0604020202020204" pitchFamily="34" charset="0"/>
                        <a:buChar char="•"/>
                      </a:pPr>
                      <a:r>
                        <a:rPr lang="en-US" sz="1800" dirty="0"/>
                        <a:t>Student membership if the student is in a special population as a last resort (college must document)</a:t>
                      </a:r>
                    </a:p>
                  </a:txBody>
                  <a:tcPr/>
                </a:tc>
                <a:tc>
                  <a:txBody>
                    <a:bodyPr/>
                    <a:lstStyle/>
                    <a:p>
                      <a:pPr marL="285750" indent="-285750">
                        <a:buFont typeface="Arial" panose="020B0604020202020204" pitchFamily="34" charset="0"/>
                        <a:buChar char="•"/>
                      </a:pPr>
                      <a:r>
                        <a:rPr lang="en-US" sz="1800" dirty="0"/>
                        <a:t>Uniform items (blazers and slacks)</a:t>
                      </a:r>
                    </a:p>
                    <a:p>
                      <a:pPr marL="285750" indent="-285750">
                        <a:buFont typeface="Arial" panose="020B0604020202020204" pitchFamily="34" charset="0"/>
                        <a:buChar char="•"/>
                      </a:pPr>
                      <a:r>
                        <a:rPr lang="en-US" sz="1800" dirty="0"/>
                        <a:t>Consumable supplies (welding rods, lumber, electrical wiring, etc.)</a:t>
                      </a:r>
                    </a:p>
                  </a:txBody>
                  <a:tcPr/>
                </a:tc>
                <a:extLst>
                  <a:ext uri="{0D108BD9-81ED-4DB2-BD59-A6C34878D82A}">
                    <a16:rowId xmlns:a16="http://schemas.microsoft.com/office/drawing/2014/main" val="4131614754"/>
                  </a:ext>
                </a:extLst>
              </a:tr>
            </a:tbl>
          </a:graphicData>
        </a:graphic>
      </p:graphicFrame>
    </p:spTree>
    <p:extLst>
      <p:ext uri="{BB962C8B-B14F-4D97-AF65-F5344CB8AC3E}">
        <p14:creationId xmlns:p14="http://schemas.microsoft.com/office/powerpoint/2010/main" val="230042931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082DAB-76C8-4425-B862-E46BD1CF3A1F}"/>
              </a:ext>
            </a:extLst>
          </p:cNvPr>
          <p:cNvSpPr>
            <a:spLocks noGrp="1"/>
          </p:cNvSpPr>
          <p:nvPr>
            <p:ph idx="1"/>
          </p:nvPr>
        </p:nvSpPr>
        <p:spPr/>
        <p:txBody>
          <a:bodyPr/>
          <a:lstStyle/>
          <a:p>
            <a:pPr>
              <a:spcAft>
                <a:spcPts val="1200"/>
              </a:spcAft>
            </a:pPr>
            <a:r>
              <a:rPr lang="en-US" dirty="0"/>
              <a:t>The activities listed on the Excel template create the budget by </a:t>
            </a:r>
            <a:r>
              <a:rPr lang="en-US" dirty="0" err="1"/>
              <a:t>Voc</a:t>
            </a:r>
            <a:r>
              <a:rPr lang="en-US" dirty="0"/>
              <a:t> Code on the budget tab. </a:t>
            </a:r>
          </a:p>
          <a:p>
            <a:pPr>
              <a:spcAft>
                <a:spcPts val="1200"/>
              </a:spcAft>
            </a:pPr>
            <a:r>
              <a:rPr lang="en-US" dirty="0"/>
              <a:t>Print and sign. Upload a scanned copy with the Local Plan to </a:t>
            </a:r>
            <a:r>
              <a:rPr lang="en-US" dirty="0" err="1"/>
              <a:t>NCPerkins.org</a:t>
            </a:r>
            <a:endParaRPr lang="en-US" dirty="0"/>
          </a:p>
          <a:p>
            <a:pPr>
              <a:spcAft>
                <a:spcPts val="1200"/>
              </a:spcAft>
            </a:pPr>
            <a:r>
              <a:rPr lang="en-US" dirty="0"/>
              <a:t>The Plan and Budget will be reviewed by the college’s regional CTE Coordinator and NCCCS CTE Director.</a:t>
            </a:r>
          </a:p>
        </p:txBody>
      </p:sp>
      <p:sp>
        <p:nvSpPr>
          <p:cNvPr id="3" name="Title 2">
            <a:extLst>
              <a:ext uri="{FF2B5EF4-FFF2-40B4-BE49-F238E27FC236}">
                <a16:creationId xmlns:a16="http://schemas.microsoft.com/office/drawing/2014/main" id="{684C93D2-8C89-4DE3-B481-DCC3547545BD}"/>
              </a:ext>
            </a:extLst>
          </p:cNvPr>
          <p:cNvSpPr>
            <a:spLocks noGrp="1"/>
          </p:cNvSpPr>
          <p:nvPr>
            <p:ph type="title"/>
          </p:nvPr>
        </p:nvSpPr>
        <p:spPr/>
        <p:txBody>
          <a:bodyPr/>
          <a:lstStyle/>
          <a:p>
            <a:r>
              <a:rPr lang="en-US" dirty="0"/>
              <a:t>Perkins Budget	</a:t>
            </a:r>
          </a:p>
        </p:txBody>
      </p:sp>
    </p:spTree>
    <p:extLst>
      <p:ext uri="{BB962C8B-B14F-4D97-AF65-F5344CB8AC3E}">
        <p14:creationId xmlns:p14="http://schemas.microsoft.com/office/powerpoint/2010/main" val="252013455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AA7F27-D98E-E845-A07B-4E30456D8B1D}"/>
              </a:ext>
            </a:extLst>
          </p:cNvPr>
          <p:cNvSpPr>
            <a:spLocks noGrp="1"/>
          </p:cNvSpPr>
          <p:nvPr>
            <p:ph type="title"/>
          </p:nvPr>
        </p:nvSpPr>
        <p:spPr>
          <a:xfrm>
            <a:off x="1297859" y="126367"/>
            <a:ext cx="7364361" cy="994172"/>
          </a:xfrm>
        </p:spPr>
        <p:txBody>
          <a:bodyPr anchor="ctr">
            <a:normAutofit/>
          </a:bodyPr>
          <a:lstStyle/>
          <a:p>
            <a:r>
              <a:rPr lang="en-US" dirty="0"/>
              <a:t>Budget Form</a:t>
            </a:r>
          </a:p>
        </p:txBody>
      </p:sp>
      <p:sp>
        <p:nvSpPr>
          <p:cNvPr id="9" name="Content Placeholder 2">
            <a:extLst>
              <a:ext uri="{FF2B5EF4-FFF2-40B4-BE49-F238E27FC236}">
                <a16:creationId xmlns:a16="http://schemas.microsoft.com/office/drawing/2014/main" id="{6281CE03-370D-713B-B38B-259C97FF41E3}"/>
              </a:ext>
            </a:extLst>
          </p:cNvPr>
          <p:cNvSpPr>
            <a:spLocks noGrp="1"/>
          </p:cNvSpPr>
          <p:nvPr>
            <p:ph sz="half" idx="1"/>
          </p:nvPr>
        </p:nvSpPr>
        <p:spPr>
          <a:xfrm>
            <a:off x="628650" y="1369219"/>
            <a:ext cx="3196219" cy="3449762"/>
          </a:xfrm>
        </p:spPr>
        <p:txBody>
          <a:bodyPr vert="horz" lIns="91440" tIns="45720" rIns="91440" bIns="45720" rtlCol="0" anchor="t">
            <a:normAutofit lnSpcReduction="10000"/>
          </a:bodyPr>
          <a:lstStyle/>
          <a:p>
            <a:pPr marL="0" indent="0">
              <a:buNone/>
            </a:pPr>
            <a:r>
              <a:rPr lang="en-US" sz="2000" dirty="0">
                <a:latin typeface="Times New Roman"/>
                <a:cs typeface="Times New Roman"/>
              </a:rPr>
              <a:t>The budget (last tab of the local plan) is populated automatically from each </a:t>
            </a:r>
            <a:r>
              <a:rPr lang="en-US" sz="2000" dirty="0" err="1">
                <a:latin typeface="Times New Roman"/>
                <a:cs typeface="Times New Roman"/>
              </a:rPr>
              <a:t>voc</a:t>
            </a:r>
            <a:r>
              <a:rPr lang="en-US" sz="2000" dirty="0">
                <a:latin typeface="Times New Roman"/>
                <a:cs typeface="Times New Roman"/>
              </a:rPr>
              <a:t> code, including the college's name.</a:t>
            </a:r>
          </a:p>
          <a:p>
            <a:pPr marL="0" indent="0">
              <a:buNone/>
            </a:pPr>
            <a:endParaRPr lang="en-US" sz="2000" dirty="0"/>
          </a:p>
          <a:p>
            <a:pPr marL="0" indent="0">
              <a:buNone/>
            </a:pPr>
            <a:r>
              <a:rPr lang="en-US" sz="2000" dirty="0">
                <a:latin typeface="Times New Roman"/>
                <a:cs typeface="Times New Roman"/>
              </a:rPr>
              <a:t>All you need to do is print it and get it signed. </a:t>
            </a:r>
            <a:endParaRPr lang="en-US" sz="2000" dirty="0"/>
          </a:p>
          <a:p>
            <a:pPr marL="0" indent="0">
              <a:buNone/>
            </a:pPr>
            <a:endParaRPr lang="en-US" sz="2000" dirty="0"/>
          </a:p>
          <a:p>
            <a:pPr marL="0" indent="0">
              <a:buNone/>
            </a:pPr>
            <a:r>
              <a:rPr lang="en-US" sz="2000" dirty="0">
                <a:latin typeface="Times New Roman"/>
                <a:cs typeface="Times New Roman"/>
              </a:rPr>
              <a:t>Submit at the same link as the plan.</a:t>
            </a:r>
            <a:endParaRPr lang="en-US" sz="2000" dirty="0"/>
          </a:p>
        </p:txBody>
      </p:sp>
      <p:pic>
        <p:nvPicPr>
          <p:cNvPr id="4" name="Picture 4" descr="Graphical user interface, text, application, email&#10;&#10;Description automatically generated">
            <a:extLst>
              <a:ext uri="{FF2B5EF4-FFF2-40B4-BE49-F238E27FC236}">
                <a16:creationId xmlns:a16="http://schemas.microsoft.com/office/drawing/2014/main" id="{60528143-72FE-5434-ADE8-B47163190313}"/>
              </a:ext>
            </a:extLst>
          </p:cNvPr>
          <p:cNvPicPr>
            <a:picLocks noChangeAspect="1"/>
          </p:cNvPicPr>
          <p:nvPr/>
        </p:nvPicPr>
        <p:blipFill>
          <a:blip r:embed="rId3"/>
          <a:stretch>
            <a:fillRect/>
          </a:stretch>
        </p:blipFill>
        <p:spPr>
          <a:xfrm>
            <a:off x="3862504" y="1314700"/>
            <a:ext cx="4966474" cy="3670311"/>
          </a:xfrm>
          <a:prstGeom prst="rect">
            <a:avLst/>
          </a:prstGeom>
          <a:noFill/>
        </p:spPr>
      </p:pic>
    </p:spTree>
    <p:extLst>
      <p:ext uri="{BB962C8B-B14F-4D97-AF65-F5344CB8AC3E}">
        <p14:creationId xmlns:p14="http://schemas.microsoft.com/office/powerpoint/2010/main" val="419819476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40E300B-3AB5-4620-8310-59C48F3A6A37}"/>
              </a:ext>
            </a:extLst>
          </p:cNvPr>
          <p:cNvSpPr>
            <a:spLocks noGrp="1"/>
          </p:cNvSpPr>
          <p:nvPr>
            <p:ph idx="1"/>
          </p:nvPr>
        </p:nvSpPr>
        <p:spPr/>
        <p:txBody>
          <a:bodyPr>
            <a:normAutofit lnSpcReduction="10000"/>
          </a:bodyPr>
          <a:lstStyle/>
          <a:p>
            <a:pPr marL="295275" indent="-295275">
              <a:buFont typeface="+mj-lt"/>
              <a:buAutoNum type="arabicPeriod"/>
            </a:pPr>
            <a:r>
              <a:rPr lang="en-US" dirty="0"/>
              <a:t>Open Template and save using your college’s name and date</a:t>
            </a:r>
          </a:p>
          <a:p>
            <a:pPr marL="295275" indent="-295275">
              <a:buFont typeface="+mj-lt"/>
              <a:buAutoNum type="arabicPeriod"/>
            </a:pPr>
            <a:r>
              <a:rPr lang="en-US" dirty="0"/>
              <a:t>Enter College name </a:t>
            </a:r>
          </a:p>
          <a:p>
            <a:pPr marL="295275" indent="-295275">
              <a:buFont typeface="+mj-lt"/>
              <a:buAutoNum type="arabicPeriod"/>
            </a:pPr>
            <a:r>
              <a:rPr lang="en-US" dirty="0"/>
              <a:t>For each </a:t>
            </a:r>
            <a:r>
              <a:rPr lang="en-US" dirty="0" err="1"/>
              <a:t>Voc</a:t>
            </a:r>
            <a:r>
              <a:rPr lang="en-US" dirty="0"/>
              <a:t> Code briefly describing modification (as needed)</a:t>
            </a:r>
          </a:p>
          <a:p>
            <a:pPr marL="295275" indent="-295275">
              <a:buFont typeface="+mj-lt"/>
              <a:buAutoNum type="arabicPeriod"/>
            </a:pPr>
            <a:r>
              <a:rPr lang="en-US" dirty="0"/>
              <a:t>Start with entering the most recent modification budget for each </a:t>
            </a:r>
            <a:r>
              <a:rPr lang="en-US" dirty="0" err="1"/>
              <a:t>Voc</a:t>
            </a:r>
            <a:r>
              <a:rPr lang="en-US" dirty="0"/>
              <a:t> Code even if it is not being modified this time (enter entire budget). </a:t>
            </a:r>
          </a:p>
          <a:p>
            <a:pPr marL="295275" indent="-295275">
              <a:buFont typeface="+mj-lt"/>
              <a:buAutoNum type="arabicPeriod"/>
            </a:pPr>
            <a:r>
              <a:rPr lang="en-US" dirty="0"/>
              <a:t>Enter change requested. </a:t>
            </a:r>
          </a:p>
          <a:p>
            <a:pPr marL="295275" indent="-295275">
              <a:buFont typeface="+mj-lt"/>
              <a:buAutoNum type="arabicPeriod"/>
            </a:pPr>
            <a:r>
              <a:rPr lang="en-US" dirty="0"/>
              <a:t>Note that the total for each column and the proposed budget column will be calculated for you.</a:t>
            </a:r>
          </a:p>
          <a:p>
            <a:pPr marL="295275" indent="-295275">
              <a:buFont typeface="+mj-lt"/>
              <a:buAutoNum type="arabicPeriod"/>
            </a:pPr>
            <a:r>
              <a:rPr lang="en-US" dirty="0"/>
              <a:t>Enter a justification for why the modification is needed. </a:t>
            </a:r>
          </a:p>
          <a:p>
            <a:pPr marL="295275" indent="-295275">
              <a:buFont typeface="+mj-lt"/>
              <a:buAutoNum type="arabicPeriod"/>
            </a:pPr>
            <a:r>
              <a:rPr lang="en-US" dirty="0"/>
              <a:t>Sign and upload for approval</a:t>
            </a:r>
          </a:p>
        </p:txBody>
      </p:sp>
      <p:sp>
        <p:nvSpPr>
          <p:cNvPr id="3" name="Title 2">
            <a:extLst>
              <a:ext uri="{FF2B5EF4-FFF2-40B4-BE49-F238E27FC236}">
                <a16:creationId xmlns:a16="http://schemas.microsoft.com/office/drawing/2014/main" id="{38CDB0B2-25FB-4314-BDCF-CABE2B7639E6}"/>
              </a:ext>
            </a:extLst>
          </p:cNvPr>
          <p:cNvSpPr>
            <a:spLocks noGrp="1"/>
          </p:cNvSpPr>
          <p:nvPr>
            <p:ph type="title"/>
          </p:nvPr>
        </p:nvSpPr>
        <p:spPr/>
        <p:txBody>
          <a:bodyPr/>
          <a:lstStyle/>
          <a:p>
            <a:r>
              <a:rPr lang="en-US" dirty="0"/>
              <a:t>Steps for Budget Modifications</a:t>
            </a:r>
          </a:p>
        </p:txBody>
      </p:sp>
    </p:spTree>
    <p:extLst>
      <p:ext uri="{BB962C8B-B14F-4D97-AF65-F5344CB8AC3E}">
        <p14:creationId xmlns:p14="http://schemas.microsoft.com/office/powerpoint/2010/main" val="132048126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15F59B-A433-3449-9C68-6C3BE22FB029}"/>
              </a:ext>
            </a:extLst>
          </p:cNvPr>
          <p:cNvSpPr>
            <a:spLocks noGrp="1"/>
          </p:cNvSpPr>
          <p:nvPr>
            <p:ph type="title"/>
          </p:nvPr>
        </p:nvSpPr>
        <p:spPr/>
        <p:txBody>
          <a:bodyPr/>
          <a:lstStyle/>
          <a:p>
            <a:r>
              <a:rPr lang="en-US" dirty="0"/>
              <a:t>Budget Modification Form</a:t>
            </a:r>
            <a:br>
              <a:rPr lang="en-US" dirty="0"/>
            </a:br>
            <a:endParaRPr lang="en-US" dirty="0"/>
          </a:p>
        </p:txBody>
      </p:sp>
      <p:pic>
        <p:nvPicPr>
          <p:cNvPr id="4" name="Picture 3">
            <a:extLst>
              <a:ext uri="{FF2B5EF4-FFF2-40B4-BE49-F238E27FC236}">
                <a16:creationId xmlns:a16="http://schemas.microsoft.com/office/drawing/2014/main" id="{9694E604-D0D0-2B49-A65A-A3E199E166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2940" y="690195"/>
            <a:ext cx="5504329" cy="4453305"/>
          </a:xfrm>
          <a:prstGeom prst="rect">
            <a:avLst/>
          </a:prstGeom>
        </p:spPr>
      </p:pic>
    </p:spTree>
    <p:extLst>
      <p:ext uri="{BB962C8B-B14F-4D97-AF65-F5344CB8AC3E}">
        <p14:creationId xmlns:p14="http://schemas.microsoft.com/office/powerpoint/2010/main" val="226018736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A18E582-CAC7-4302-8265-D38BE0151847}"/>
              </a:ext>
            </a:extLst>
          </p:cNvPr>
          <p:cNvPicPr>
            <a:picLocks noChangeAspect="1"/>
          </p:cNvPicPr>
          <p:nvPr/>
        </p:nvPicPr>
        <p:blipFill>
          <a:blip r:embed="rId2"/>
          <a:stretch>
            <a:fillRect/>
          </a:stretch>
        </p:blipFill>
        <p:spPr>
          <a:xfrm>
            <a:off x="3992447" y="2226120"/>
            <a:ext cx="4903424" cy="2801158"/>
          </a:xfrm>
          <a:prstGeom prst="rect">
            <a:avLst/>
          </a:prstGeom>
        </p:spPr>
      </p:pic>
      <p:sp>
        <p:nvSpPr>
          <p:cNvPr id="3" name="Title 2">
            <a:extLst>
              <a:ext uri="{FF2B5EF4-FFF2-40B4-BE49-F238E27FC236}">
                <a16:creationId xmlns:a16="http://schemas.microsoft.com/office/drawing/2014/main" id="{EDBE5035-740E-5955-D9D3-71E36C622875}"/>
              </a:ext>
            </a:extLst>
          </p:cNvPr>
          <p:cNvSpPr>
            <a:spLocks noGrp="1"/>
          </p:cNvSpPr>
          <p:nvPr>
            <p:ph type="title"/>
          </p:nvPr>
        </p:nvSpPr>
        <p:spPr>
          <a:xfrm>
            <a:off x="1297859" y="126367"/>
            <a:ext cx="7364361" cy="994172"/>
          </a:xfrm>
        </p:spPr>
        <p:txBody>
          <a:bodyPr anchor="ctr">
            <a:normAutofit/>
          </a:bodyPr>
          <a:lstStyle/>
          <a:p>
            <a:r>
              <a:rPr lang="en-US" sz="3000" dirty="0"/>
              <a:t>Modification – always start with the most recent approved budget</a:t>
            </a:r>
          </a:p>
        </p:txBody>
      </p:sp>
      <p:pic>
        <p:nvPicPr>
          <p:cNvPr id="7" name="Picture 6">
            <a:extLst>
              <a:ext uri="{FF2B5EF4-FFF2-40B4-BE49-F238E27FC236}">
                <a16:creationId xmlns:a16="http://schemas.microsoft.com/office/drawing/2014/main" id="{1FE6FAAF-3D8E-40E9-8B71-175510C34C03}"/>
              </a:ext>
            </a:extLst>
          </p:cNvPr>
          <p:cNvPicPr>
            <a:picLocks noChangeAspect="1"/>
          </p:cNvPicPr>
          <p:nvPr/>
        </p:nvPicPr>
        <p:blipFill>
          <a:blip r:embed="rId3"/>
          <a:stretch>
            <a:fillRect/>
          </a:stretch>
        </p:blipFill>
        <p:spPr>
          <a:xfrm>
            <a:off x="1543237" y="1687625"/>
            <a:ext cx="5121754" cy="2910883"/>
          </a:xfrm>
          <a:prstGeom prst="rect">
            <a:avLst/>
          </a:prstGeom>
        </p:spPr>
      </p:pic>
      <p:pic>
        <p:nvPicPr>
          <p:cNvPr id="5" name="Picture 4">
            <a:extLst>
              <a:ext uri="{FF2B5EF4-FFF2-40B4-BE49-F238E27FC236}">
                <a16:creationId xmlns:a16="http://schemas.microsoft.com/office/drawing/2014/main" id="{A0E5D690-4D2D-4CFE-A63C-02B2F6269EDE}"/>
              </a:ext>
            </a:extLst>
          </p:cNvPr>
          <p:cNvPicPr>
            <a:picLocks noChangeAspect="1"/>
          </p:cNvPicPr>
          <p:nvPr/>
        </p:nvPicPr>
        <p:blipFill>
          <a:blip r:embed="rId4"/>
          <a:stretch>
            <a:fillRect/>
          </a:stretch>
        </p:blipFill>
        <p:spPr>
          <a:xfrm>
            <a:off x="100134" y="1458979"/>
            <a:ext cx="4345732" cy="2563982"/>
          </a:xfrm>
          <a:prstGeom prst="rect">
            <a:avLst/>
          </a:prstGeom>
          <a:noFill/>
        </p:spPr>
      </p:pic>
      <p:sp>
        <p:nvSpPr>
          <p:cNvPr id="11" name="Arrow: Curved Down 10">
            <a:extLst>
              <a:ext uri="{FF2B5EF4-FFF2-40B4-BE49-F238E27FC236}">
                <a16:creationId xmlns:a16="http://schemas.microsoft.com/office/drawing/2014/main" id="{F7994430-EAEE-466F-905C-759846240E26}"/>
              </a:ext>
            </a:extLst>
          </p:cNvPr>
          <p:cNvSpPr/>
          <p:nvPr/>
        </p:nvSpPr>
        <p:spPr>
          <a:xfrm rot="1523047">
            <a:off x="4072624" y="1701749"/>
            <a:ext cx="1275407" cy="633952"/>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urved Down 11">
            <a:extLst>
              <a:ext uri="{FF2B5EF4-FFF2-40B4-BE49-F238E27FC236}">
                <a16:creationId xmlns:a16="http://schemas.microsoft.com/office/drawing/2014/main" id="{B0ED0E7E-FCA9-4DAA-8DD7-B9AF0845DF2A}"/>
              </a:ext>
            </a:extLst>
          </p:cNvPr>
          <p:cNvSpPr/>
          <p:nvPr/>
        </p:nvSpPr>
        <p:spPr>
          <a:xfrm rot="1523047">
            <a:off x="6238637" y="2080533"/>
            <a:ext cx="1482229" cy="716571"/>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508614F6-20EE-4F74-8737-6C3AFBAED214}"/>
              </a:ext>
            </a:extLst>
          </p:cNvPr>
          <p:cNvSpPr txBox="1"/>
          <p:nvPr/>
        </p:nvSpPr>
        <p:spPr>
          <a:xfrm>
            <a:off x="103565" y="1250945"/>
            <a:ext cx="1394484" cy="338554"/>
          </a:xfrm>
          <a:prstGeom prst="rect">
            <a:avLst/>
          </a:prstGeom>
          <a:solidFill>
            <a:schemeClr val="bg1"/>
          </a:solidFill>
          <a:ln>
            <a:solidFill>
              <a:schemeClr val="tx1"/>
            </a:solidFill>
          </a:ln>
        </p:spPr>
        <p:txBody>
          <a:bodyPr wrap="none" rtlCol="0">
            <a:spAutoFit/>
          </a:bodyPr>
          <a:lstStyle/>
          <a:p>
            <a:r>
              <a:rPr lang="en-US" sz="1600" dirty="0">
                <a:solidFill>
                  <a:srgbClr val="FF0000"/>
                </a:solidFill>
              </a:rPr>
              <a:t>Modification 1</a:t>
            </a:r>
          </a:p>
        </p:txBody>
      </p:sp>
      <p:sp>
        <p:nvSpPr>
          <p:cNvPr id="14" name="TextBox 13">
            <a:extLst>
              <a:ext uri="{FF2B5EF4-FFF2-40B4-BE49-F238E27FC236}">
                <a16:creationId xmlns:a16="http://schemas.microsoft.com/office/drawing/2014/main" id="{DC80E222-414F-46F5-A346-41FDCEEA93D4}"/>
              </a:ext>
            </a:extLst>
          </p:cNvPr>
          <p:cNvSpPr txBox="1"/>
          <p:nvPr/>
        </p:nvSpPr>
        <p:spPr>
          <a:xfrm>
            <a:off x="5092392" y="1289702"/>
            <a:ext cx="1394484" cy="338554"/>
          </a:xfrm>
          <a:prstGeom prst="rect">
            <a:avLst/>
          </a:prstGeom>
          <a:solidFill>
            <a:schemeClr val="bg1"/>
          </a:solidFill>
          <a:ln>
            <a:solidFill>
              <a:schemeClr val="tx1"/>
            </a:solidFill>
          </a:ln>
        </p:spPr>
        <p:txBody>
          <a:bodyPr wrap="none" rtlCol="0">
            <a:spAutoFit/>
          </a:bodyPr>
          <a:lstStyle/>
          <a:p>
            <a:r>
              <a:rPr lang="en-US" sz="1600" dirty="0">
                <a:solidFill>
                  <a:srgbClr val="FF0000"/>
                </a:solidFill>
              </a:rPr>
              <a:t>Modification 2</a:t>
            </a:r>
          </a:p>
        </p:txBody>
      </p:sp>
      <p:sp>
        <p:nvSpPr>
          <p:cNvPr id="15" name="TextBox 14">
            <a:extLst>
              <a:ext uri="{FF2B5EF4-FFF2-40B4-BE49-F238E27FC236}">
                <a16:creationId xmlns:a16="http://schemas.microsoft.com/office/drawing/2014/main" id="{3B155FE6-4CB4-4D48-A4FE-32E170FDF475}"/>
              </a:ext>
            </a:extLst>
          </p:cNvPr>
          <p:cNvSpPr txBox="1"/>
          <p:nvPr/>
        </p:nvSpPr>
        <p:spPr>
          <a:xfrm>
            <a:off x="7439943" y="1836184"/>
            <a:ext cx="1394484" cy="338554"/>
          </a:xfrm>
          <a:prstGeom prst="rect">
            <a:avLst/>
          </a:prstGeom>
          <a:solidFill>
            <a:schemeClr val="bg1"/>
          </a:solidFill>
          <a:ln>
            <a:solidFill>
              <a:schemeClr val="tx1"/>
            </a:solidFill>
          </a:ln>
        </p:spPr>
        <p:txBody>
          <a:bodyPr wrap="none" rtlCol="0">
            <a:spAutoFit/>
          </a:bodyPr>
          <a:lstStyle/>
          <a:p>
            <a:r>
              <a:rPr lang="en-US" sz="1600" dirty="0">
                <a:solidFill>
                  <a:srgbClr val="FF0000"/>
                </a:solidFill>
              </a:rPr>
              <a:t>Modification 3</a:t>
            </a:r>
          </a:p>
        </p:txBody>
      </p:sp>
    </p:spTree>
    <p:extLst>
      <p:ext uri="{BB962C8B-B14F-4D97-AF65-F5344CB8AC3E}">
        <p14:creationId xmlns:p14="http://schemas.microsoft.com/office/powerpoint/2010/main" val="263162051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2EC7E2-1212-7FE3-F823-C28AA612C58B}"/>
              </a:ext>
            </a:extLst>
          </p:cNvPr>
          <p:cNvSpPr>
            <a:spLocks noGrp="1"/>
          </p:cNvSpPr>
          <p:nvPr>
            <p:ph type="title"/>
          </p:nvPr>
        </p:nvSpPr>
        <p:spPr/>
        <p:txBody>
          <a:bodyPr/>
          <a:lstStyle/>
          <a:p>
            <a:r>
              <a:rPr lang="en-US" dirty="0"/>
              <a:t>Add new activity and connect to CLNA – Change requested must total $0.00</a:t>
            </a:r>
          </a:p>
        </p:txBody>
      </p:sp>
      <p:pic>
        <p:nvPicPr>
          <p:cNvPr id="9" name="Picture 8">
            <a:extLst>
              <a:ext uri="{FF2B5EF4-FFF2-40B4-BE49-F238E27FC236}">
                <a16:creationId xmlns:a16="http://schemas.microsoft.com/office/drawing/2014/main" id="{9830C77A-6950-47CE-A40E-23499B17F1D9}"/>
              </a:ext>
            </a:extLst>
          </p:cNvPr>
          <p:cNvPicPr>
            <a:picLocks noChangeAspect="1"/>
          </p:cNvPicPr>
          <p:nvPr/>
        </p:nvPicPr>
        <p:blipFill>
          <a:blip r:embed="rId2"/>
          <a:stretch>
            <a:fillRect/>
          </a:stretch>
        </p:blipFill>
        <p:spPr>
          <a:xfrm>
            <a:off x="1356796" y="1355270"/>
            <a:ext cx="6430408" cy="3661863"/>
          </a:xfrm>
          <a:prstGeom prst="rect">
            <a:avLst/>
          </a:prstGeom>
        </p:spPr>
      </p:pic>
      <p:sp>
        <p:nvSpPr>
          <p:cNvPr id="10" name="Arrow: Right 9">
            <a:extLst>
              <a:ext uri="{FF2B5EF4-FFF2-40B4-BE49-F238E27FC236}">
                <a16:creationId xmlns:a16="http://schemas.microsoft.com/office/drawing/2014/main" id="{C207E354-64D8-4A6E-8060-44A68B3C515A}"/>
              </a:ext>
            </a:extLst>
          </p:cNvPr>
          <p:cNvSpPr/>
          <p:nvPr/>
        </p:nvSpPr>
        <p:spPr>
          <a:xfrm>
            <a:off x="555987" y="2924355"/>
            <a:ext cx="741872" cy="388189"/>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730707DA-3837-491F-9BC0-73675E381D50}"/>
              </a:ext>
            </a:extLst>
          </p:cNvPr>
          <p:cNvSpPr/>
          <p:nvPr/>
        </p:nvSpPr>
        <p:spPr>
          <a:xfrm>
            <a:off x="585456" y="4628944"/>
            <a:ext cx="741872" cy="388189"/>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7C9BB83C-D5A7-4625-A5AC-C29C90251CDD}"/>
              </a:ext>
            </a:extLst>
          </p:cNvPr>
          <p:cNvSpPr/>
          <p:nvPr/>
        </p:nvSpPr>
        <p:spPr>
          <a:xfrm rot="8960275">
            <a:off x="6955860" y="2623892"/>
            <a:ext cx="741872" cy="388189"/>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DD3EC1FF-DA71-43BF-9FC0-A48F7FC88641}"/>
              </a:ext>
            </a:extLst>
          </p:cNvPr>
          <p:cNvSpPr/>
          <p:nvPr/>
        </p:nvSpPr>
        <p:spPr>
          <a:xfrm rot="8762128">
            <a:off x="6957833" y="2992106"/>
            <a:ext cx="741872" cy="388189"/>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047B26C5-D1A4-4AB5-8C84-73F11B4CE928}"/>
              </a:ext>
            </a:extLst>
          </p:cNvPr>
          <p:cNvSpPr/>
          <p:nvPr/>
        </p:nvSpPr>
        <p:spPr>
          <a:xfrm rot="8762128">
            <a:off x="6936090" y="3868432"/>
            <a:ext cx="741872" cy="388189"/>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3889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hape 86"/>
          <p:cNvSpPr>
            <a:spLocks noGrp="1"/>
          </p:cNvSpPr>
          <p:nvPr>
            <p:ph idx="1"/>
          </p:nvPr>
        </p:nvSpPr>
        <p:spPr/>
        <p:txBody>
          <a:bodyPr vert="horz" lIns="91440" tIns="45720" rIns="91440" bIns="45720" rtlCol="0" anchor="t">
            <a:noAutofit/>
          </a:bodyPr>
          <a:lstStyle/>
          <a:p>
            <a:pPr marL="174625" indent="-174625">
              <a:spcBef>
                <a:spcPts val="0"/>
              </a:spcBef>
              <a:spcAft>
                <a:spcPts val="900"/>
              </a:spcAft>
            </a:pPr>
            <a:r>
              <a:rPr lang="en-US" dirty="0">
                <a:latin typeface="Times New Roman"/>
                <a:cs typeface="Times New Roman"/>
              </a:rPr>
              <a:t>Determine &amp; address program gaps &amp; needs with stakeholders </a:t>
            </a:r>
            <a:endParaRPr lang="en-US" dirty="0">
              <a:cs typeface="Times New Roman"/>
            </a:endParaRPr>
          </a:p>
          <a:p>
            <a:pPr marL="174625" indent="-174625">
              <a:spcBef>
                <a:spcPts val="0"/>
              </a:spcBef>
              <a:spcAft>
                <a:spcPts val="900"/>
              </a:spcAft>
            </a:pPr>
            <a:r>
              <a:rPr lang="en-US" dirty="0">
                <a:latin typeface="Times New Roman"/>
                <a:cs typeface="Times New Roman"/>
              </a:rPr>
              <a:t>Incorporate work-based learning </a:t>
            </a:r>
            <a:endParaRPr lang="en-US" dirty="0"/>
          </a:p>
          <a:p>
            <a:pPr marL="174625" indent="-174625">
              <a:spcBef>
                <a:spcPts val="0"/>
              </a:spcBef>
              <a:spcAft>
                <a:spcPts val="900"/>
              </a:spcAft>
            </a:pPr>
            <a:r>
              <a:rPr lang="en-US" dirty="0">
                <a:latin typeface="Times New Roman"/>
                <a:cs typeface="Times New Roman"/>
              </a:rPr>
              <a:t>Support special populations enrolled in CTE Programs of Study</a:t>
            </a:r>
          </a:p>
          <a:p>
            <a:pPr marL="174625" indent="-174625">
              <a:spcBef>
                <a:spcPts val="0"/>
              </a:spcBef>
              <a:spcAft>
                <a:spcPts val="900"/>
              </a:spcAft>
            </a:pPr>
            <a:r>
              <a:rPr lang="en-US" dirty="0">
                <a:latin typeface="Times New Roman"/>
                <a:cs typeface="Times New Roman"/>
              </a:rPr>
              <a:t>Become an active part of the greater workforce system</a:t>
            </a:r>
          </a:p>
          <a:p>
            <a:pPr marL="174625" indent="-174625">
              <a:spcBef>
                <a:spcPts val="0"/>
              </a:spcBef>
              <a:spcAft>
                <a:spcPts val="900"/>
              </a:spcAft>
            </a:pPr>
            <a:r>
              <a:rPr lang="en-US" dirty="0">
                <a:latin typeface="Times New Roman"/>
                <a:cs typeface="Times New Roman"/>
              </a:rPr>
              <a:t>Promote technical certificates, diplomas and degrees</a:t>
            </a:r>
          </a:p>
          <a:p>
            <a:pPr marL="174625" indent="-174625">
              <a:spcBef>
                <a:spcPts val="0"/>
              </a:spcBef>
              <a:spcAft>
                <a:spcPts val="900"/>
              </a:spcAft>
            </a:pPr>
            <a:r>
              <a:rPr lang="en-US" dirty="0">
                <a:latin typeface="Times New Roman"/>
                <a:cs typeface="Times New Roman"/>
              </a:rPr>
              <a:t>Listen to and engage employers in teaching, learning, and training</a:t>
            </a:r>
          </a:p>
          <a:p>
            <a:pPr marL="174625" indent="-174625">
              <a:spcBef>
                <a:spcPts val="0"/>
              </a:spcBef>
              <a:spcAft>
                <a:spcPts val="900"/>
              </a:spcAft>
            </a:pPr>
            <a:r>
              <a:rPr lang="en-US" dirty="0">
                <a:latin typeface="Times New Roman"/>
                <a:cs typeface="Times New Roman"/>
              </a:rPr>
              <a:t>Recruit, Retain, and Support CTE Faculty</a:t>
            </a:r>
            <a:endParaRPr lang="en-US" dirty="0"/>
          </a:p>
        </p:txBody>
      </p:sp>
      <p:sp>
        <p:nvSpPr>
          <p:cNvPr id="85" name="Shape 85"/>
          <p:cNvSpPr>
            <a:spLocks noGrp="1"/>
          </p:cNvSpPr>
          <p:nvPr>
            <p:ph type="title"/>
          </p:nvPr>
        </p:nvSpPr>
        <p:spPr/>
        <p:txBody>
          <a:bodyPr/>
          <a:lstStyle/>
          <a:p>
            <a:pPr lvl="0"/>
            <a:r>
              <a:rPr lang="en-US" dirty="0"/>
              <a:t>Perkins V Themes</a:t>
            </a:r>
          </a:p>
        </p:txBody>
      </p:sp>
    </p:spTree>
    <p:extLst>
      <p:ext uri="{BB962C8B-B14F-4D97-AF65-F5344CB8AC3E}">
        <p14:creationId xmlns:p14="http://schemas.microsoft.com/office/powerpoint/2010/main" val="192383096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562D35-0F49-56EB-4A35-B17D17C787FB}"/>
              </a:ext>
            </a:extLst>
          </p:cNvPr>
          <p:cNvSpPr>
            <a:spLocks noGrp="1"/>
          </p:cNvSpPr>
          <p:nvPr>
            <p:ph type="title"/>
          </p:nvPr>
        </p:nvSpPr>
        <p:spPr/>
        <p:txBody>
          <a:bodyPr/>
          <a:lstStyle/>
          <a:p>
            <a:r>
              <a:rPr lang="en-US" dirty="0"/>
              <a:t>Adding Carry-forward</a:t>
            </a:r>
          </a:p>
        </p:txBody>
      </p:sp>
      <p:pic>
        <p:nvPicPr>
          <p:cNvPr id="5" name="Picture 4">
            <a:extLst>
              <a:ext uri="{FF2B5EF4-FFF2-40B4-BE49-F238E27FC236}">
                <a16:creationId xmlns:a16="http://schemas.microsoft.com/office/drawing/2014/main" id="{D64FA038-DE68-4875-9196-0E4A00B50003}"/>
              </a:ext>
            </a:extLst>
          </p:cNvPr>
          <p:cNvPicPr>
            <a:picLocks noChangeAspect="1"/>
          </p:cNvPicPr>
          <p:nvPr/>
        </p:nvPicPr>
        <p:blipFill>
          <a:blip r:embed="rId2"/>
          <a:stretch>
            <a:fillRect/>
          </a:stretch>
        </p:blipFill>
        <p:spPr>
          <a:xfrm>
            <a:off x="1444161" y="1302585"/>
            <a:ext cx="6255678" cy="3559388"/>
          </a:xfrm>
          <a:prstGeom prst="rect">
            <a:avLst/>
          </a:prstGeom>
        </p:spPr>
      </p:pic>
      <p:sp>
        <p:nvSpPr>
          <p:cNvPr id="6" name="Arrow: Right 5">
            <a:extLst>
              <a:ext uri="{FF2B5EF4-FFF2-40B4-BE49-F238E27FC236}">
                <a16:creationId xmlns:a16="http://schemas.microsoft.com/office/drawing/2014/main" id="{7F65224E-0163-48F5-B7D7-99EE73D2FDE4}"/>
              </a:ext>
            </a:extLst>
          </p:cNvPr>
          <p:cNvSpPr/>
          <p:nvPr/>
        </p:nvSpPr>
        <p:spPr>
          <a:xfrm>
            <a:off x="849286" y="4399472"/>
            <a:ext cx="741872" cy="388189"/>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8B1EB547-D651-407E-AA0C-F4B79D11A7DA}"/>
              </a:ext>
            </a:extLst>
          </p:cNvPr>
          <p:cNvSpPr/>
          <p:nvPr/>
        </p:nvSpPr>
        <p:spPr>
          <a:xfrm rot="10800000">
            <a:off x="7699839" y="2496899"/>
            <a:ext cx="741872" cy="388189"/>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BFB6BE7E-C6B8-49BD-94F7-591E4690B05F}"/>
              </a:ext>
            </a:extLst>
          </p:cNvPr>
          <p:cNvSpPr/>
          <p:nvPr/>
        </p:nvSpPr>
        <p:spPr>
          <a:xfrm rot="5400000">
            <a:off x="5383905" y="1731035"/>
            <a:ext cx="741872" cy="388189"/>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47999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Shape 173"/>
          <p:cNvSpPr>
            <a:spLocks noGrp="1"/>
          </p:cNvSpPr>
          <p:nvPr>
            <p:ph idx="1"/>
          </p:nvPr>
        </p:nvSpPr>
        <p:spPr/>
        <p:txBody>
          <a:bodyPr/>
          <a:lstStyle/>
          <a:p>
            <a:r>
              <a:rPr lang="en-US" dirty="0">
                <a:sym typeface="Tahoma Negreta"/>
              </a:rPr>
              <a:t>Funds may be allocated to this VOC Code based upon a formula established by the State CTE Director and approved by the NCCC State Board. </a:t>
            </a:r>
          </a:p>
          <a:p>
            <a:endParaRPr lang="en-US" dirty="0">
              <a:sym typeface="Tahoma Negreta"/>
            </a:endParaRPr>
          </a:p>
          <a:p>
            <a:r>
              <a:rPr lang="en-US" dirty="0">
                <a:sym typeface="Tahoma Negreta"/>
              </a:rPr>
              <a:t>This includes Reserve Funds and special projects, except for leadership projects.</a:t>
            </a:r>
            <a:endParaRPr lang="en-US" dirty="0"/>
          </a:p>
        </p:txBody>
      </p:sp>
      <p:sp>
        <p:nvSpPr>
          <p:cNvPr id="172" name="Shape 172"/>
          <p:cNvSpPr>
            <a:spLocks noGrp="1"/>
          </p:cNvSpPr>
          <p:nvPr>
            <p:ph type="title"/>
          </p:nvPr>
        </p:nvSpPr>
        <p:spPr/>
        <p:txBody>
          <a:bodyPr>
            <a:normAutofit/>
          </a:bodyPr>
          <a:lstStyle>
            <a:lvl1pPr>
              <a:defRPr sz="3600"/>
            </a:lvl1pPr>
          </a:lstStyle>
          <a:p>
            <a:r>
              <a:rPr lang="en-US" sz="3000" dirty="0">
                <a:sym typeface="Tahoma Negreta"/>
              </a:rPr>
              <a:t>VOC 28:  Reserve Fund and other Special Funding</a:t>
            </a:r>
            <a:endParaRPr lang="en-US" sz="3000" dirty="0"/>
          </a:p>
        </p:txBody>
      </p:sp>
    </p:spTree>
    <p:extLst>
      <p:ext uri="{BB962C8B-B14F-4D97-AF65-F5344CB8AC3E}">
        <p14:creationId xmlns:p14="http://schemas.microsoft.com/office/powerpoint/2010/main" val="80559760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Shape 274"/>
          <p:cNvSpPr>
            <a:spLocks noGrp="1"/>
          </p:cNvSpPr>
          <p:nvPr>
            <p:ph idx="1"/>
          </p:nvPr>
        </p:nvSpPr>
        <p:spPr/>
        <p:txBody>
          <a:bodyPr vert="horz" lIns="91440" tIns="45720" rIns="91440" bIns="45720" rtlCol="0" anchor="t">
            <a:normAutofit/>
          </a:bodyPr>
          <a:lstStyle/>
          <a:p>
            <a:pPr marL="174625" lvl="0" indent="-174625"/>
            <a:r>
              <a:rPr lang="en-US" dirty="0"/>
              <a:t>Budget Modifications</a:t>
            </a:r>
            <a:endParaRPr lang="en-US"/>
          </a:p>
          <a:p>
            <a:pPr marL="343535" lvl="1" indent="-151130"/>
            <a:r>
              <a:rPr lang="en-US" dirty="0"/>
              <a:t>Update Local Plan</a:t>
            </a:r>
          </a:p>
          <a:p>
            <a:pPr marL="174625" lvl="0" indent="-174625"/>
            <a:r>
              <a:rPr lang="en-US" dirty="0"/>
              <a:t>Confirm Local Plan Actions</a:t>
            </a:r>
          </a:p>
          <a:p>
            <a:pPr marL="174625" indent="-174625"/>
            <a:r>
              <a:rPr lang="en-US" dirty="0">
                <a:latin typeface="Times New Roman"/>
                <a:cs typeface="Times New Roman"/>
              </a:rPr>
              <a:t>Desk and Site Monitoring </a:t>
            </a:r>
            <a:endParaRPr lang="en-US" dirty="0"/>
          </a:p>
          <a:p>
            <a:pPr marL="174625" lvl="0" indent="-174625"/>
            <a:r>
              <a:rPr lang="en-US" dirty="0"/>
              <a:t>Preparation for End of Year Reports</a:t>
            </a:r>
          </a:p>
          <a:p>
            <a:pPr marL="174625" lvl="0" indent="-174625"/>
            <a:r>
              <a:rPr lang="en-US" dirty="0"/>
              <a:t>Calendar Reminders</a:t>
            </a:r>
          </a:p>
          <a:p>
            <a:pPr marL="343535" lvl="1" indent="-151130"/>
            <a:r>
              <a:rPr lang="en-US" dirty="0"/>
              <a:t>CTE Professional Development</a:t>
            </a:r>
          </a:p>
        </p:txBody>
      </p:sp>
      <p:sp>
        <p:nvSpPr>
          <p:cNvPr id="273" name="Shape 273"/>
          <p:cNvSpPr>
            <a:spLocks noGrp="1"/>
          </p:cNvSpPr>
          <p:nvPr>
            <p:ph type="title"/>
          </p:nvPr>
        </p:nvSpPr>
        <p:spPr/>
        <p:txBody>
          <a:bodyPr/>
          <a:lstStyle/>
          <a:p>
            <a:pPr lvl="0"/>
            <a:r>
              <a:rPr lang="en-US" dirty="0"/>
              <a:t>Technical Assistance &amp; Continuous Oversight</a:t>
            </a:r>
          </a:p>
        </p:txBody>
      </p:sp>
    </p:spTree>
    <p:extLst>
      <p:ext uri="{BB962C8B-B14F-4D97-AF65-F5344CB8AC3E}">
        <p14:creationId xmlns:p14="http://schemas.microsoft.com/office/powerpoint/2010/main" val="163624682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 name="Shape 401"/>
          <p:cNvSpPr>
            <a:spLocks noGrp="1"/>
          </p:cNvSpPr>
          <p:nvPr>
            <p:ph type="title"/>
          </p:nvPr>
        </p:nvSpPr>
        <p:spPr>
          <a:xfrm>
            <a:off x="1297859" y="126367"/>
            <a:ext cx="7364361" cy="994172"/>
          </a:xfrm>
        </p:spPr>
        <p:txBody>
          <a:bodyPr anchor="ctr">
            <a:normAutofit/>
          </a:bodyPr>
          <a:lstStyle/>
          <a:p>
            <a:r>
              <a:rPr lang="en-US" dirty="0"/>
              <a:t>Timeline: Monthly Perkins Updates 2022-23</a:t>
            </a:r>
          </a:p>
        </p:txBody>
      </p:sp>
      <p:graphicFrame>
        <p:nvGraphicFramePr>
          <p:cNvPr id="4" name="Content Placeholder 3">
            <a:extLst>
              <a:ext uri="{FF2B5EF4-FFF2-40B4-BE49-F238E27FC236}">
                <a16:creationId xmlns:a16="http://schemas.microsoft.com/office/drawing/2014/main" id="{ED1046BD-0DF0-406A-AF66-672A0A7EACC7}"/>
              </a:ext>
            </a:extLst>
          </p:cNvPr>
          <p:cNvGraphicFramePr>
            <a:graphicFrameLocks noGrp="1"/>
          </p:cNvGraphicFramePr>
          <p:nvPr>
            <p:ph idx="1"/>
            <p:extLst>
              <p:ext uri="{D42A27DB-BD31-4B8C-83A1-F6EECF244321}">
                <p14:modId xmlns:p14="http://schemas.microsoft.com/office/powerpoint/2010/main" val="632513237"/>
              </p:ext>
            </p:extLst>
          </p:nvPr>
        </p:nvGraphicFramePr>
        <p:xfrm>
          <a:off x="628650" y="2378868"/>
          <a:ext cx="7886700" cy="2026497"/>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725974354"/>
                    </a:ext>
                  </a:extLst>
                </a:gridCol>
                <a:gridCol w="3943350">
                  <a:extLst>
                    <a:ext uri="{9D8B030D-6E8A-4147-A177-3AD203B41FA5}">
                      <a16:colId xmlns:a16="http://schemas.microsoft.com/office/drawing/2014/main" val="2189076061"/>
                    </a:ext>
                  </a:extLst>
                </a:gridCol>
              </a:tblGrid>
              <a:tr h="2026497">
                <a:tc>
                  <a:txBody>
                    <a:bodyPr/>
                    <a:lstStyle/>
                    <a:p>
                      <a:pPr marL="342900" lvl="0" indent="-342900">
                        <a:buFont typeface="Arial" panose="020B0604020202020204" pitchFamily="34" charset="0"/>
                        <a:buChar char="•"/>
                      </a:pPr>
                      <a:r>
                        <a:rPr lang="en-US" sz="1600" dirty="0">
                          <a:effectLst/>
                        </a:rPr>
                        <a:t>August 9, 2022 </a:t>
                      </a:r>
                    </a:p>
                    <a:p>
                      <a:pPr marL="342900" lvl="0" indent="-342900">
                        <a:buFont typeface="Arial" panose="020B0604020202020204" pitchFamily="34" charset="0"/>
                        <a:buChar char="•"/>
                      </a:pPr>
                      <a:r>
                        <a:rPr lang="en-US" sz="1600" dirty="0">
                          <a:effectLst/>
                        </a:rPr>
                        <a:t>September 13, 2022 </a:t>
                      </a:r>
                    </a:p>
                    <a:p>
                      <a:pPr marL="342900" lvl="0" indent="-342900">
                        <a:buFont typeface="Arial" panose="020B0604020202020204" pitchFamily="34" charset="0"/>
                        <a:buChar char="•"/>
                      </a:pPr>
                      <a:r>
                        <a:rPr lang="en-US" sz="1600" dirty="0">
                          <a:effectLst/>
                        </a:rPr>
                        <a:t>October 11, 2022   </a:t>
                      </a:r>
                    </a:p>
                    <a:p>
                      <a:pPr marL="342900" lvl="0" indent="-342900">
                        <a:buFont typeface="Arial" panose="020B0604020202020204" pitchFamily="34" charset="0"/>
                        <a:buChar char="•"/>
                      </a:pPr>
                      <a:r>
                        <a:rPr lang="en-US" sz="1600" dirty="0">
                          <a:effectLst/>
                        </a:rPr>
                        <a:t>November 8, 2022 </a:t>
                      </a:r>
                    </a:p>
                    <a:p>
                      <a:pPr marL="342900" lvl="0" indent="-342900">
                        <a:buFont typeface="Arial" panose="020B0604020202020204" pitchFamily="34" charset="0"/>
                        <a:buChar char="•"/>
                      </a:pPr>
                      <a:r>
                        <a:rPr lang="en-US" sz="1600" dirty="0">
                          <a:effectLst/>
                        </a:rPr>
                        <a:t>No December meeting </a:t>
                      </a:r>
                    </a:p>
                    <a:p>
                      <a:pPr marL="342900" lvl="0" indent="-342900">
                        <a:buFont typeface="Arial" panose="020B0604020202020204" pitchFamily="34" charset="0"/>
                        <a:buChar char="•"/>
                      </a:pPr>
                      <a:r>
                        <a:rPr lang="en-US" sz="1600" dirty="0">
                          <a:effectLst/>
                        </a:rPr>
                        <a:t>January 10, 2023 </a:t>
                      </a:r>
                    </a:p>
                  </a:txBody>
                  <a:tcPr anchor="ctr"/>
                </a:tc>
                <a:tc>
                  <a:txBody>
                    <a:bodyPr/>
                    <a:lstStyle/>
                    <a:p>
                      <a:pPr marL="342900" lvl="0" indent="-342900">
                        <a:buFont typeface="Arial" panose="020B0604020202020204" pitchFamily="34" charset="0"/>
                        <a:buChar char="•"/>
                      </a:pPr>
                      <a:r>
                        <a:rPr lang="en-US" sz="1600" dirty="0">
                          <a:effectLst/>
                        </a:rPr>
                        <a:t>February 14, 2023 </a:t>
                      </a:r>
                    </a:p>
                    <a:p>
                      <a:pPr marL="342900" lvl="0" indent="-342900">
                        <a:buFont typeface="Arial" panose="020B0604020202020204" pitchFamily="34" charset="0"/>
                        <a:buChar char="•"/>
                      </a:pPr>
                      <a:r>
                        <a:rPr lang="en-US" sz="1600" dirty="0">
                          <a:effectLst/>
                        </a:rPr>
                        <a:t>March 14, 2023 </a:t>
                      </a:r>
                    </a:p>
                    <a:p>
                      <a:pPr marL="342900" lvl="0" indent="-342900">
                        <a:buFont typeface="Arial" panose="020B0604020202020204" pitchFamily="34" charset="0"/>
                        <a:buChar char="•"/>
                      </a:pPr>
                      <a:r>
                        <a:rPr lang="en-US" sz="1600" dirty="0">
                          <a:effectLst/>
                        </a:rPr>
                        <a:t>April 11, 2023  </a:t>
                      </a:r>
                    </a:p>
                    <a:p>
                      <a:pPr marL="342900" lvl="0" indent="-342900">
                        <a:buFont typeface="Arial" panose="020B0604020202020204" pitchFamily="34" charset="0"/>
                        <a:buChar char="•"/>
                      </a:pPr>
                      <a:r>
                        <a:rPr lang="en-US" sz="1600" dirty="0">
                          <a:effectLst/>
                        </a:rPr>
                        <a:t>May 9, 2023 </a:t>
                      </a:r>
                    </a:p>
                    <a:p>
                      <a:pPr marL="342900" lvl="0" indent="-342900">
                        <a:buFont typeface="Arial" panose="020B0604020202020204" pitchFamily="34" charset="0"/>
                        <a:buChar char="•"/>
                      </a:pPr>
                      <a:r>
                        <a:rPr lang="en-US" sz="1600" dirty="0">
                          <a:effectLst/>
                        </a:rPr>
                        <a:t>June 13, 2023 </a:t>
                      </a:r>
                    </a:p>
                    <a:p>
                      <a:pPr marL="342900" lvl="0" indent="-342900">
                        <a:buFont typeface="Arial" panose="020B0604020202020204" pitchFamily="34" charset="0"/>
                        <a:buChar char="•"/>
                      </a:pPr>
                      <a:r>
                        <a:rPr lang="en-US" sz="1600" dirty="0">
                          <a:effectLst/>
                        </a:rPr>
                        <a:t>No July meeting </a:t>
                      </a:r>
                    </a:p>
                  </a:txBody>
                  <a:tcPr anchor="ctr"/>
                </a:tc>
                <a:extLst>
                  <a:ext uri="{0D108BD9-81ED-4DB2-BD59-A6C34878D82A}">
                    <a16:rowId xmlns:a16="http://schemas.microsoft.com/office/drawing/2014/main" val="1756459292"/>
                  </a:ext>
                </a:extLst>
              </a:tr>
            </a:tbl>
          </a:graphicData>
        </a:graphic>
      </p:graphicFrame>
      <p:sp>
        <p:nvSpPr>
          <p:cNvPr id="5" name="TextBox 4">
            <a:extLst>
              <a:ext uri="{FF2B5EF4-FFF2-40B4-BE49-F238E27FC236}">
                <a16:creationId xmlns:a16="http://schemas.microsoft.com/office/drawing/2014/main" id="{32A5ADDD-9AC2-4E32-8A56-AB575514D860}"/>
              </a:ext>
            </a:extLst>
          </p:cNvPr>
          <p:cNvSpPr txBox="1"/>
          <p:nvPr/>
        </p:nvSpPr>
        <p:spPr>
          <a:xfrm>
            <a:off x="735805" y="1228726"/>
            <a:ext cx="6486525"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Monthly Perkins Technical Assistance Webinars (required) are held the second Tuesday of each month from 9:00-10:00AM. To register go to NCPerkins.org/presentations scroll to the date to find each session.  </a:t>
            </a:r>
          </a:p>
          <a:p>
            <a:endParaRPr lang="en-US"/>
          </a:p>
        </p:txBody>
      </p:sp>
    </p:spTree>
    <p:extLst>
      <p:ext uri="{BB962C8B-B14F-4D97-AF65-F5344CB8AC3E}">
        <p14:creationId xmlns:p14="http://schemas.microsoft.com/office/powerpoint/2010/main" val="81300133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7CB8C2-7372-4D92-A373-A08B24E009F4}"/>
              </a:ext>
            </a:extLst>
          </p:cNvPr>
          <p:cNvSpPr>
            <a:spLocks noGrp="1"/>
          </p:cNvSpPr>
          <p:nvPr>
            <p:ph idx="1"/>
          </p:nvPr>
        </p:nvSpPr>
        <p:spPr/>
        <p:txBody>
          <a:bodyPr vert="horz" lIns="91440" tIns="45720" rIns="91440" bIns="45720" rtlCol="0" anchor="t">
            <a:normAutofit/>
          </a:bodyPr>
          <a:lstStyle/>
          <a:p>
            <a:pPr marL="0" indent="0">
              <a:buNone/>
            </a:pPr>
            <a:endParaRPr lang="en-US" dirty="0">
              <a:cs typeface="Times New Roman"/>
            </a:endParaRPr>
          </a:p>
          <a:p>
            <a:pPr marL="343535" lvl="1" indent="-151130"/>
            <a:r>
              <a:rPr lang="en-US" dirty="0">
                <a:latin typeface="Times New Roman"/>
                <a:cs typeface="Times New Roman"/>
              </a:rPr>
              <a:t>Enter all 5 contacts into 2022-23 Perkins course</a:t>
            </a:r>
          </a:p>
          <a:p>
            <a:pPr marL="343535" lvl="1" indent="-151130"/>
            <a:r>
              <a:rPr lang="en-US" dirty="0">
                <a:latin typeface="Times New Roman"/>
                <a:cs typeface="Times New Roman"/>
              </a:rPr>
              <a:t>Submit Signed Allotment Options</a:t>
            </a:r>
          </a:p>
          <a:p>
            <a:pPr marL="343535" lvl="1" indent="-151130"/>
            <a:r>
              <a:rPr lang="en-US" dirty="0">
                <a:latin typeface="Times New Roman"/>
                <a:cs typeface="Times New Roman"/>
              </a:rPr>
              <a:t>Submit Signed Assurances </a:t>
            </a:r>
          </a:p>
          <a:p>
            <a:pPr marL="343535" lvl="1" indent="-151130"/>
            <a:r>
              <a:rPr lang="en-US" dirty="0">
                <a:latin typeface="Times New Roman"/>
                <a:cs typeface="Times New Roman"/>
              </a:rPr>
              <a:t>Submit local plan and budget</a:t>
            </a:r>
          </a:p>
          <a:p>
            <a:pPr marL="343535" lvl="1" indent="-151130"/>
            <a:r>
              <a:rPr lang="en-US" dirty="0">
                <a:latin typeface="Times New Roman"/>
                <a:cs typeface="Times New Roman"/>
              </a:rPr>
              <a:t>Submit job descriptions for all Perkins funded positions</a:t>
            </a:r>
          </a:p>
          <a:p>
            <a:pPr marL="174625" indent="-174625"/>
            <a:endParaRPr lang="en-US" dirty="0"/>
          </a:p>
          <a:p>
            <a:pPr marL="174625" indent="-174625"/>
            <a:endParaRPr lang="en-US" dirty="0"/>
          </a:p>
        </p:txBody>
      </p:sp>
      <p:sp>
        <p:nvSpPr>
          <p:cNvPr id="3" name="Title 2">
            <a:extLst>
              <a:ext uri="{FF2B5EF4-FFF2-40B4-BE49-F238E27FC236}">
                <a16:creationId xmlns:a16="http://schemas.microsoft.com/office/drawing/2014/main" id="{74B263D2-2718-4810-8E88-A01A3321D6F2}"/>
              </a:ext>
            </a:extLst>
          </p:cNvPr>
          <p:cNvSpPr>
            <a:spLocks noGrp="1"/>
          </p:cNvSpPr>
          <p:nvPr>
            <p:ph type="title"/>
          </p:nvPr>
        </p:nvSpPr>
        <p:spPr/>
        <p:txBody>
          <a:bodyPr/>
          <a:lstStyle/>
          <a:p>
            <a:r>
              <a:rPr lang="en-US" b="0" dirty="0">
                <a:ln w="0">
                  <a:solidFill>
                    <a:srgbClr val="5B9BD5"/>
                  </a:solidFill>
                </a:ln>
                <a:ea typeface="+mj-lt"/>
                <a:cs typeface="+mj-lt"/>
              </a:rPr>
              <a:t>Timeline: Program Year 2022-23</a:t>
            </a:r>
            <a:br>
              <a:rPr lang="en-US" b="0" dirty="0">
                <a:ln w="0">
                  <a:solidFill>
                    <a:srgbClr val="5B9BD5"/>
                  </a:solidFill>
                </a:ln>
                <a:ea typeface="+mj-lt"/>
                <a:cs typeface="+mj-lt"/>
              </a:rPr>
            </a:br>
            <a:r>
              <a:rPr lang="en-US" b="0" dirty="0">
                <a:ln w="0">
                  <a:solidFill>
                    <a:srgbClr val="5B9BD5"/>
                  </a:solidFill>
                </a:ln>
                <a:ea typeface="+mj-lt"/>
                <a:cs typeface="+mj-lt"/>
              </a:rPr>
              <a:t>Due June 3, 2022</a:t>
            </a:r>
          </a:p>
          <a:p>
            <a:endParaRPr lang="en-US" dirty="0">
              <a:ln w="0">
                <a:solidFill>
                  <a:srgbClr val="5B9BD5"/>
                </a:solidFill>
              </a:ln>
              <a:cs typeface="Calibri Light"/>
            </a:endParaRPr>
          </a:p>
        </p:txBody>
      </p:sp>
    </p:spTree>
    <p:extLst>
      <p:ext uri="{BB962C8B-B14F-4D97-AF65-F5344CB8AC3E}">
        <p14:creationId xmlns:p14="http://schemas.microsoft.com/office/powerpoint/2010/main" val="325735781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416FCB-A300-4F4E-B263-A160CFE3659F}"/>
              </a:ext>
            </a:extLst>
          </p:cNvPr>
          <p:cNvSpPr>
            <a:spLocks noGrp="1"/>
          </p:cNvSpPr>
          <p:nvPr>
            <p:ph idx="1"/>
          </p:nvPr>
        </p:nvSpPr>
        <p:spPr/>
        <p:txBody>
          <a:bodyPr vert="horz" lIns="91440" tIns="45720" rIns="91440" bIns="45720" rtlCol="0" anchor="t">
            <a:normAutofit/>
          </a:bodyPr>
          <a:lstStyle/>
          <a:p>
            <a:pPr marL="343535" lvl="1" indent="-151130"/>
            <a:r>
              <a:rPr lang="en-US" dirty="0">
                <a:latin typeface="Times New Roman"/>
                <a:cs typeface="Times New Roman"/>
              </a:rPr>
              <a:t>Submit Locally Articulated Course List</a:t>
            </a:r>
            <a:endParaRPr lang="en-US" dirty="0"/>
          </a:p>
          <a:p>
            <a:pPr marL="343535" lvl="1" indent="-151130"/>
            <a:r>
              <a:rPr lang="en-US" dirty="0">
                <a:latin typeface="Times New Roman"/>
                <a:cs typeface="Times New Roman"/>
              </a:rPr>
              <a:t>Submit 9-14 Pathways </a:t>
            </a:r>
          </a:p>
          <a:p>
            <a:pPr marL="343535" lvl="1" indent="-151130"/>
            <a:r>
              <a:rPr lang="en-US" dirty="0">
                <a:latin typeface="Times New Roman"/>
                <a:cs typeface="Times New Roman"/>
              </a:rPr>
              <a:t>Submit PowerPoint with a Promising Practice and status update</a:t>
            </a:r>
          </a:p>
          <a:p>
            <a:pPr marL="343535" lvl="1" indent="-151130"/>
            <a:r>
              <a:rPr lang="en-US" dirty="0">
                <a:latin typeface="Times New Roman"/>
                <a:cs typeface="Times New Roman"/>
              </a:rPr>
              <a:t>Submit Mid-Year Local Plan Status Update</a:t>
            </a:r>
          </a:p>
          <a:p>
            <a:pPr marL="343535" lvl="1" indent="-151130"/>
            <a:r>
              <a:rPr lang="en-US" dirty="0">
                <a:latin typeface="Times New Roman"/>
                <a:cs typeface="Times New Roman"/>
              </a:rPr>
              <a:t>Submit December 31, 2022 XDBR</a:t>
            </a:r>
          </a:p>
          <a:p>
            <a:pPr marL="343535" lvl="1" indent="-151130"/>
            <a:r>
              <a:rPr lang="en-US" dirty="0">
                <a:latin typeface="Times New Roman"/>
                <a:cs typeface="Times New Roman"/>
              </a:rPr>
              <a:t>Submit Semi-Annual Time Certifications for July-December 2022</a:t>
            </a:r>
          </a:p>
          <a:p>
            <a:pPr marL="174625" indent="-174625"/>
            <a:endParaRPr lang="en-US" dirty="0"/>
          </a:p>
        </p:txBody>
      </p:sp>
      <p:sp>
        <p:nvSpPr>
          <p:cNvPr id="3" name="Title 2">
            <a:extLst>
              <a:ext uri="{FF2B5EF4-FFF2-40B4-BE49-F238E27FC236}">
                <a16:creationId xmlns:a16="http://schemas.microsoft.com/office/drawing/2014/main" id="{28BA0281-5535-4138-A84C-4E61782AD88D}"/>
              </a:ext>
            </a:extLst>
          </p:cNvPr>
          <p:cNvSpPr>
            <a:spLocks noGrp="1"/>
          </p:cNvSpPr>
          <p:nvPr>
            <p:ph type="title"/>
          </p:nvPr>
        </p:nvSpPr>
        <p:spPr/>
        <p:txBody>
          <a:bodyPr/>
          <a:lstStyle/>
          <a:p>
            <a:r>
              <a:rPr lang="en-US" b="0" dirty="0">
                <a:ln w="0">
                  <a:solidFill>
                    <a:srgbClr val="5B9BD5"/>
                  </a:solidFill>
                </a:ln>
                <a:ea typeface="+mj-lt"/>
                <a:cs typeface="+mj-lt"/>
              </a:rPr>
              <a:t>Timeline: Program Year 2022-23</a:t>
            </a:r>
            <a:br>
              <a:rPr lang="en-US" b="0" dirty="0">
                <a:ln w="0">
                  <a:solidFill>
                    <a:srgbClr val="5B9BD5"/>
                  </a:solidFill>
                </a:ln>
                <a:ea typeface="+mj-lt"/>
                <a:cs typeface="+mj-lt"/>
              </a:rPr>
            </a:br>
            <a:r>
              <a:rPr lang="en-US" b="0" dirty="0">
                <a:ln w="0">
                  <a:solidFill>
                    <a:srgbClr val="5B9BD5"/>
                  </a:solidFill>
                </a:ln>
                <a:ea typeface="+mj-lt"/>
                <a:cs typeface="+mj-lt"/>
              </a:rPr>
              <a:t>Due January 20, 2023</a:t>
            </a:r>
          </a:p>
          <a:p>
            <a:endParaRPr lang="en-US" dirty="0">
              <a:ln w="0">
                <a:solidFill>
                  <a:srgbClr val="5B9BD5"/>
                </a:solidFill>
              </a:ln>
              <a:cs typeface="Calibri Light"/>
            </a:endParaRPr>
          </a:p>
        </p:txBody>
      </p:sp>
    </p:spTree>
    <p:extLst>
      <p:ext uri="{BB962C8B-B14F-4D97-AF65-F5344CB8AC3E}">
        <p14:creationId xmlns:p14="http://schemas.microsoft.com/office/powerpoint/2010/main" val="87284482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553F9A-7FC1-43F1-B798-E020260A13E4}"/>
              </a:ext>
            </a:extLst>
          </p:cNvPr>
          <p:cNvSpPr>
            <a:spLocks noGrp="1"/>
          </p:cNvSpPr>
          <p:nvPr>
            <p:ph idx="1"/>
          </p:nvPr>
        </p:nvSpPr>
        <p:spPr/>
        <p:txBody>
          <a:bodyPr vert="horz" lIns="91440" tIns="45720" rIns="91440" bIns="45720" rtlCol="0" anchor="t">
            <a:normAutofit/>
          </a:bodyPr>
          <a:lstStyle/>
          <a:p>
            <a:pPr marL="174625" indent="-174625"/>
            <a:r>
              <a:rPr lang="en-US" dirty="0">
                <a:latin typeface="Times New Roman"/>
                <a:cs typeface="Times New Roman"/>
              </a:rPr>
              <a:t>May 19, 2023 </a:t>
            </a:r>
            <a:endParaRPr lang="en-US"/>
          </a:p>
          <a:p>
            <a:pPr marL="343535" lvl="1" indent="-151130"/>
            <a:r>
              <a:rPr lang="en-US" dirty="0">
                <a:latin typeface="Times New Roman"/>
                <a:cs typeface="Times New Roman"/>
              </a:rPr>
              <a:t>Submit negotiated Levels of Performance for 2023-24</a:t>
            </a:r>
          </a:p>
          <a:p>
            <a:pPr marL="343535" lvl="1" indent="-151130"/>
            <a:r>
              <a:rPr lang="en-US" dirty="0">
                <a:latin typeface="Times New Roman"/>
                <a:cs typeface="Times New Roman"/>
              </a:rPr>
              <a:t>Submit Year-End One Page Highlight Report</a:t>
            </a:r>
          </a:p>
          <a:p>
            <a:pPr marL="343535" lvl="1" indent="-151130"/>
            <a:r>
              <a:rPr lang="en-US" dirty="0">
                <a:latin typeface="Times New Roman"/>
                <a:cs typeface="Times New Roman"/>
              </a:rPr>
              <a:t>Submit Final Local Plan Status Update</a:t>
            </a:r>
          </a:p>
          <a:p>
            <a:pPr marL="343535" lvl="1" indent="-151130"/>
            <a:r>
              <a:rPr lang="en-US" dirty="0">
                <a:latin typeface="Times New Roman"/>
                <a:cs typeface="Times New Roman"/>
              </a:rPr>
              <a:t>Submit Promising Practice Video</a:t>
            </a:r>
          </a:p>
          <a:p>
            <a:pPr marL="174625" indent="-174625"/>
            <a:endParaRPr lang="en-US" dirty="0">
              <a:latin typeface="Times New Roman"/>
              <a:cs typeface="Times New Roman"/>
            </a:endParaRPr>
          </a:p>
          <a:p>
            <a:pPr marL="174625" indent="-174625"/>
            <a:r>
              <a:rPr lang="en-US" dirty="0">
                <a:latin typeface="Times New Roman"/>
                <a:cs typeface="Times New Roman"/>
              </a:rPr>
              <a:t>July 7, 2023 </a:t>
            </a:r>
            <a:endParaRPr lang="en-US" dirty="0"/>
          </a:p>
          <a:p>
            <a:pPr marL="343535" lvl="1" indent="-151130"/>
            <a:r>
              <a:rPr lang="en-US" dirty="0">
                <a:latin typeface="Times New Roman"/>
                <a:cs typeface="Times New Roman"/>
              </a:rPr>
              <a:t>Submit Final June 30, 2023 XDBR</a:t>
            </a:r>
          </a:p>
          <a:p>
            <a:pPr marL="343535" lvl="1" indent="-151130"/>
            <a:r>
              <a:rPr lang="en-US" dirty="0">
                <a:latin typeface="Times New Roman"/>
                <a:cs typeface="Times New Roman"/>
              </a:rPr>
              <a:t>Submit Semi-Annual Time Certifications for January – June 2023</a:t>
            </a:r>
          </a:p>
          <a:p>
            <a:pPr marL="174625" indent="-174625"/>
            <a:endParaRPr lang="en-US" dirty="0"/>
          </a:p>
        </p:txBody>
      </p:sp>
      <p:sp>
        <p:nvSpPr>
          <p:cNvPr id="3" name="Title 2">
            <a:extLst>
              <a:ext uri="{FF2B5EF4-FFF2-40B4-BE49-F238E27FC236}">
                <a16:creationId xmlns:a16="http://schemas.microsoft.com/office/drawing/2014/main" id="{C6E57AA5-CCAC-4D34-A9CA-0673F93822DC}"/>
              </a:ext>
            </a:extLst>
          </p:cNvPr>
          <p:cNvSpPr>
            <a:spLocks noGrp="1"/>
          </p:cNvSpPr>
          <p:nvPr>
            <p:ph type="title"/>
          </p:nvPr>
        </p:nvSpPr>
        <p:spPr/>
        <p:txBody>
          <a:bodyPr/>
          <a:lstStyle/>
          <a:p>
            <a:r>
              <a:rPr lang="en-US" b="0" dirty="0">
                <a:ln w="0">
                  <a:solidFill>
                    <a:srgbClr val="5B9BD5"/>
                  </a:solidFill>
                </a:ln>
                <a:ea typeface="+mj-lt"/>
                <a:cs typeface="+mj-lt"/>
              </a:rPr>
              <a:t>Timeline: Program Year 2022-23</a:t>
            </a:r>
            <a:br>
              <a:rPr lang="en-US" b="0" dirty="0">
                <a:ln w="0">
                  <a:solidFill>
                    <a:srgbClr val="5B9BD5"/>
                  </a:solidFill>
                </a:ln>
                <a:ea typeface="+mj-lt"/>
                <a:cs typeface="+mj-lt"/>
              </a:rPr>
            </a:br>
            <a:r>
              <a:rPr lang="en-US" b="0" dirty="0">
                <a:ln w="0">
                  <a:solidFill>
                    <a:srgbClr val="5B9BD5"/>
                  </a:solidFill>
                </a:ln>
                <a:ea typeface="+mj-lt"/>
                <a:cs typeface="+mj-lt"/>
              </a:rPr>
              <a:t>Due May 19 and June 7, 2023</a:t>
            </a:r>
          </a:p>
          <a:p>
            <a:endParaRPr lang="en-US" dirty="0">
              <a:ln w="0">
                <a:solidFill>
                  <a:srgbClr val="5B9BD5"/>
                </a:solidFill>
              </a:ln>
              <a:cs typeface="Calibri Light"/>
            </a:endParaRPr>
          </a:p>
        </p:txBody>
      </p:sp>
    </p:spTree>
    <p:extLst>
      <p:ext uri="{BB962C8B-B14F-4D97-AF65-F5344CB8AC3E}">
        <p14:creationId xmlns:p14="http://schemas.microsoft.com/office/powerpoint/2010/main" val="199507627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idx="1"/>
          </p:nvPr>
        </p:nvSpPr>
        <p:spPr/>
        <p:txBody>
          <a:bodyPr>
            <a:normAutofit/>
          </a:bodyPr>
          <a:lstStyle/>
          <a:p>
            <a:pPr lvl="0"/>
            <a:r>
              <a:rPr lang="en-US" dirty="0"/>
              <a:t>Overview of Perkins V, Section 113</a:t>
            </a:r>
          </a:p>
          <a:p>
            <a:pPr lvl="1"/>
            <a:r>
              <a:rPr lang="en-US" sz="2100" dirty="0"/>
              <a:t>Section 113 details the Act’s accountability requirements and core indicators for performance (or goals) at the secondary and postsecondary levels for all CTE students.</a:t>
            </a:r>
          </a:p>
          <a:p>
            <a:pPr lvl="1"/>
            <a:r>
              <a:rPr lang="en-US" sz="2100" dirty="0"/>
              <a:t>The core indicators are the same for the state agency as for the local colleges, but separate performance levels are negotiated.</a:t>
            </a:r>
          </a:p>
        </p:txBody>
      </p:sp>
      <p:sp>
        <p:nvSpPr>
          <p:cNvPr id="65" name="Shape 65"/>
          <p:cNvSpPr>
            <a:spLocks noGrp="1"/>
          </p:cNvSpPr>
          <p:nvPr>
            <p:ph type="title"/>
          </p:nvPr>
        </p:nvSpPr>
        <p:spPr/>
        <p:txBody>
          <a:bodyPr/>
          <a:lstStyle/>
          <a:p>
            <a:pPr lvl="0"/>
            <a:r>
              <a:rPr lang="en-US" dirty="0"/>
              <a:t>Accountability to Federal Government</a:t>
            </a:r>
          </a:p>
        </p:txBody>
      </p:sp>
    </p:spTree>
    <p:extLst>
      <p:ext uri="{BB962C8B-B14F-4D97-AF65-F5344CB8AC3E}">
        <p14:creationId xmlns:p14="http://schemas.microsoft.com/office/powerpoint/2010/main" val="419836333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F3C596C-C9C4-CE4A-A6E9-B03CF104D5D7}"/>
              </a:ext>
            </a:extLst>
          </p:cNvPr>
          <p:cNvSpPr>
            <a:spLocks noGrp="1"/>
          </p:cNvSpPr>
          <p:nvPr>
            <p:ph type="body" idx="1"/>
          </p:nvPr>
        </p:nvSpPr>
        <p:spPr/>
        <p:txBody>
          <a:bodyPr>
            <a:normAutofit/>
          </a:bodyPr>
          <a:lstStyle/>
          <a:p>
            <a:r>
              <a:rPr lang="en-US" sz="2400" dirty="0">
                <a:solidFill>
                  <a:srgbClr val="000000"/>
                </a:solidFill>
              </a:rPr>
              <a:t>Secondary</a:t>
            </a:r>
            <a:endParaRPr lang="en-US" sz="2400" dirty="0"/>
          </a:p>
        </p:txBody>
      </p:sp>
      <p:sp>
        <p:nvSpPr>
          <p:cNvPr id="5" name="Content Placeholder 4">
            <a:extLst>
              <a:ext uri="{FF2B5EF4-FFF2-40B4-BE49-F238E27FC236}">
                <a16:creationId xmlns:a16="http://schemas.microsoft.com/office/drawing/2014/main" id="{7E3BD5D7-385E-934D-BB24-98C90B0B5581}"/>
              </a:ext>
            </a:extLst>
          </p:cNvPr>
          <p:cNvSpPr>
            <a:spLocks noGrp="1"/>
          </p:cNvSpPr>
          <p:nvPr>
            <p:ph sz="half" idx="2"/>
          </p:nvPr>
        </p:nvSpPr>
        <p:spPr>
          <a:xfrm>
            <a:off x="239843" y="1878806"/>
            <a:ext cx="4778986" cy="2940175"/>
          </a:xfrm>
        </p:spPr>
        <p:txBody>
          <a:bodyPr>
            <a:noAutofit/>
          </a:bodyPr>
          <a:lstStyle/>
          <a:p>
            <a:r>
              <a:rPr lang="en-US" sz="1500" dirty="0"/>
              <a:t>1S1: Four-Year Graduation Rate</a:t>
            </a:r>
          </a:p>
          <a:p>
            <a:r>
              <a:rPr lang="en-US" sz="1500" dirty="0"/>
              <a:t>2S1: Academic Proficiency in Reading Language Arts</a:t>
            </a:r>
          </a:p>
          <a:p>
            <a:r>
              <a:rPr lang="en-US" sz="1500" dirty="0"/>
              <a:t>2S2: Academic Proficiency in Mathematics</a:t>
            </a:r>
          </a:p>
          <a:p>
            <a:r>
              <a:rPr lang="en-US" sz="1500" dirty="0"/>
              <a:t>2S3: Academic Proficiency in Science</a:t>
            </a:r>
          </a:p>
          <a:p>
            <a:r>
              <a:rPr lang="en-US" sz="1500" dirty="0"/>
              <a:t>3S1: Post-Program Placement</a:t>
            </a:r>
          </a:p>
          <a:p>
            <a:r>
              <a:rPr lang="en-US" sz="1500" dirty="0"/>
              <a:t>4S1: Non-traditional Program Concentration</a:t>
            </a:r>
          </a:p>
          <a:p>
            <a:r>
              <a:rPr lang="en-US" sz="1500" dirty="0"/>
              <a:t>5S1: Program Quality – Attained Recognized Postsecondary Credential</a:t>
            </a:r>
          </a:p>
          <a:p>
            <a:r>
              <a:rPr lang="en-US" sz="1500" dirty="0"/>
              <a:t>5S4: Program Quality – Proof-of-learning</a:t>
            </a:r>
          </a:p>
          <a:p>
            <a:endParaRPr lang="en-US" sz="1500" dirty="0"/>
          </a:p>
          <a:p>
            <a:endParaRPr lang="en-US" sz="1500" dirty="0"/>
          </a:p>
        </p:txBody>
      </p:sp>
      <p:sp>
        <p:nvSpPr>
          <p:cNvPr id="6" name="Text Placeholder 5">
            <a:extLst>
              <a:ext uri="{FF2B5EF4-FFF2-40B4-BE49-F238E27FC236}">
                <a16:creationId xmlns:a16="http://schemas.microsoft.com/office/drawing/2014/main" id="{C941194E-6D5D-A54B-9F92-BEED04984695}"/>
              </a:ext>
            </a:extLst>
          </p:cNvPr>
          <p:cNvSpPr>
            <a:spLocks noGrp="1"/>
          </p:cNvSpPr>
          <p:nvPr>
            <p:ph type="body" sz="quarter" idx="3"/>
          </p:nvPr>
        </p:nvSpPr>
        <p:spPr>
          <a:xfrm>
            <a:off x="5018828" y="1260872"/>
            <a:ext cx="2915543" cy="617934"/>
          </a:xfrm>
        </p:spPr>
        <p:txBody>
          <a:bodyPr>
            <a:normAutofit/>
          </a:bodyPr>
          <a:lstStyle/>
          <a:p>
            <a:r>
              <a:rPr lang="en-US" sz="2400" dirty="0">
                <a:solidFill>
                  <a:srgbClr val="000000"/>
                </a:solidFill>
              </a:rPr>
              <a:t>Postsecondary</a:t>
            </a:r>
            <a:endParaRPr lang="en-US" sz="2400" dirty="0"/>
          </a:p>
        </p:txBody>
      </p:sp>
      <p:sp>
        <p:nvSpPr>
          <p:cNvPr id="7" name="Content Placeholder 6">
            <a:extLst>
              <a:ext uri="{FF2B5EF4-FFF2-40B4-BE49-F238E27FC236}">
                <a16:creationId xmlns:a16="http://schemas.microsoft.com/office/drawing/2014/main" id="{C158377F-629F-F948-A8E0-5EDAAB16E948}"/>
              </a:ext>
            </a:extLst>
          </p:cNvPr>
          <p:cNvSpPr>
            <a:spLocks noGrp="1"/>
          </p:cNvSpPr>
          <p:nvPr>
            <p:ph sz="quarter" idx="4"/>
          </p:nvPr>
        </p:nvSpPr>
        <p:spPr>
          <a:xfrm>
            <a:off x="5018828" y="1878806"/>
            <a:ext cx="3643392" cy="2940175"/>
          </a:xfrm>
        </p:spPr>
        <p:txBody>
          <a:bodyPr>
            <a:normAutofit/>
          </a:bodyPr>
          <a:lstStyle/>
          <a:p>
            <a:r>
              <a:rPr lang="en-US" sz="1500" dirty="0"/>
              <a:t>1P1: </a:t>
            </a:r>
            <a:r>
              <a:rPr lang="en-US" sz="1500" dirty="0" err="1"/>
              <a:t>Postprogram</a:t>
            </a:r>
            <a:r>
              <a:rPr lang="en-US" sz="1500" dirty="0"/>
              <a:t> Placement</a:t>
            </a:r>
          </a:p>
          <a:p>
            <a:r>
              <a:rPr lang="en-US" sz="1500" dirty="0"/>
              <a:t>2P1: Earned Recognized Postsecondary Credential</a:t>
            </a:r>
          </a:p>
          <a:p>
            <a:r>
              <a:rPr lang="en-US" sz="1500" dirty="0"/>
              <a:t>3P1: Nontraditional Program Concentration</a:t>
            </a:r>
          </a:p>
          <a:p>
            <a:endParaRPr lang="en-US" sz="1500" dirty="0"/>
          </a:p>
        </p:txBody>
      </p:sp>
      <p:sp>
        <p:nvSpPr>
          <p:cNvPr id="149" name="Shape 149"/>
          <p:cNvSpPr>
            <a:spLocks noGrp="1"/>
          </p:cNvSpPr>
          <p:nvPr>
            <p:ph type="title"/>
          </p:nvPr>
        </p:nvSpPr>
        <p:spPr/>
        <p:txBody>
          <a:bodyPr>
            <a:normAutofit/>
          </a:bodyPr>
          <a:lstStyle>
            <a:lvl1pPr>
              <a:defRPr sz="3200"/>
            </a:lvl1pPr>
          </a:lstStyle>
          <a:p>
            <a:r>
              <a:rPr lang="en-US" sz="3000" dirty="0"/>
              <a:t>Accountability</a:t>
            </a:r>
            <a:br>
              <a:rPr lang="en-US" sz="3000" dirty="0"/>
            </a:br>
            <a:r>
              <a:rPr lang="en-US" sz="3000" dirty="0"/>
              <a:t>Section 113: Indicators of Performance</a:t>
            </a:r>
          </a:p>
        </p:txBody>
      </p:sp>
    </p:spTree>
    <p:extLst>
      <p:ext uri="{BB962C8B-B14F-4D97-AF65-F5344CB8AC3E}">
        <p14:creationId xmlns:p14="http://schemas.microsoft.com/office/powerpoint/2010/main" val="101728090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Shape 282"/>
          <p:cNvSpPr>
            <a:spLocks noGrp="1"/>
          </p:cNvSpPr>
          <p:nvPr>
            <p:ph idx="1"/>
          </p:nvPr>
        </p:nvSpPr>
        <p:spPr>
          <a:xfrm>
            <a:off x="628650" y="1320904"/>
            <a:ext cx="7886700" cy="3822596"/>
          </a:xfrm>
        </p:spPr>
        <p:txBody>
          <a:bodyPr>
            <a:normAutofit lnSpcReduction="10000"/>
          </a:bodyPr>
          <a:lstStyle/>
          <a:p>
            <a:pPr>
              <a:spcBef>
                <a:spcPts val="0"/>
              </a:spcBef>
              <a:spcAft>
                <a:spcPts val="1200"/>
              </a:spcAft>
            </a:pPr>
            <a:r>
              <a:rPr lang="en-US" b="1" u="sng" dirty="0"/>
              <a:t>1P1: </a:t>
            </a:r>
            <a:r>
              <a:rPr lang="en-US" b="1" u="sng" dirty="0" err="1"/>
              <a:t>Postprogram</a:t>
            </a:r>
            <a:r>
              <a:rPr lang="en-US" b="1" u="sng" dirty="0"/>
              <a:t> Placement </a:t>
            </a:r>
            <a:r>
              <a:rPr lang="en-US" dirty="0"/>
              <a:t>- percentage of CTE Concentrators who completed a CTE program of study during the previous reporting year, who remain enrolled in postsecondary education or are placed in employment during the subsequent fall semester. </a:t>
            </a:r>
          </a:p>
          <a:p>
            <a:pPr>
              <a:spcBef>
                <a:spcPts val="0"/>
              </a:spcBef>
              <a:spcAft>
                <a:spcPts val="1200"/>
              </a:spcAft>
            </a:pPr>
            <a:r>
              <a:rPr lang="en-US" b="1" u="sng" dirty="0"/>
              <a:t>2P1: Earned Recognized Postsecondary Credential </a:t>
            </a:r>
            <a:r>
              <a:rPr lang="en-US" dirty="0"/>
              <a:t>- The percentage of CTE Concentrators who receive a recognized postsecondary credential (Certificate, Diploma, and/or Associate Degree) during the reporting year. </a:t>
            </a:r>
          </a:p>
          <a:p>
            <a:pPr>
              <a:spcBef>
                <a:spcPts val="0"/>
              </a:spcBef>
              <a:spcAft>
                <a:spcPts val="1200"/>
              </a:spcAft>
            </a:pPr>
            <a:r>
              <a:rPr lang="en-US" b="1" u="sng" dirty="0"/>
              <a:t>3P1: Nontraditional Program Concentration </a:t>
            </a:r>
            <a:r>
              <a:rPr lang="en-US" dirty="0"/>
              <a:t>- Percentage of nontraditional CTE Concentrators in programs of study that are nontraditional for their gender. </a:t>
            </a:r>
            <a:endParaRPr lang="en-US" dirty="0">
              <a:sym typeface="American Typewriter"/>
            </a:endParaRPr>
          </a:p>
        </p:txBody>
      </p:sp>
      <p:sp>
        <p:nvSpPr>
          <p:cNvPr id="2" name="Title 1"/>
          <p:cNvSpPr>
            <a:spLocks noGrp="1"/>
          </p:cNvSpPr>
          <p:nvPr>
            <p:ph type="title"/>
          </p:nvPr>
        </p:nvSpPr>
        <p:spPr/>
        <p:txBody>
          <a:bodyPr/>
          <a:lstStyle/>
          <a:p>
            <a:r>
              <a:rPr lang="en-US" dirty="0"/>
              <a:t>Accountability Measures</a:t>
            </a:r>
          </a:p>
        </p:txBody>
      </p:sp>
    </p:spTree>
    <p:extLst>
      <p:ext uri="{BB962C8B-B14F-4D97-AF65-F5344CB8AC3E}">
        <p14:creationId xmlns:p14="http://schemas.microsoft.com/office/powerpoint/2010/main" val="593074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Develop more full the academic knowledge and technical and employability skills of secondary education students and postsecondary education students who elect to enroll in CTE Programs and Programs of Study"/>
          <p:cNvSpPr txBox="1">
            <a:spLocks noGrp="1"/>
          </p:cNvSpPr>
          <p:nvPr>
            <p:ph idx="1"/>
          </p:nvPr>
        </p:nvSpPr>
        <p:spPr/>
        <p:txBody>
          <a:bodyPr vert="horz" lIns="91440" tIns="45720" rIns="91440" bIns="45720" rtlCol="0" anchor="t">
            <a:normAutofit/>
          </a:bodyPr>
          <a:lstStyle/>
          <a:p>
            <a:pPr marL="0" indent="0">
              <a:lnSpc>
                <a:spcPct val="150000"/>
              </a:lnSpc>
              <a:buNone/>
            </a:pPr>
            <a:r>
              <a:rPr lang="en-US" sz="2400" dirty="0">
                <a:latin typeface="Times New Roman"/>
                <a:cs typeface="Times New Roman"/>
              </a:rPr>
              <a:t>Develop more fully the </a:t>
            </a:r>
            <a:r>
              <a:rPr lang="en-US" sz="2400" b="1" dirty="0">
                <a:latin typeface="Times New Roman"/>
                <a:cs typeface="Times New Roman"/>
              </a:rPr>
              <a:t>academic</a:t>
            </a:r>
            <a:r>
              <a:rPr lang="en-US" sz="2400" dirty="0">
                <a:latin typeface="Times New Roman"/>
                <a:cs typeface="Times New Roman"/>
              </a:rPr>
              <a:t> knowledge and </a:t>
            </a:r>
            <a:r>
              <a:rPr lang="en-US" sz="2400" b="1" dirty="0">
                <a:latin typeface="Times New Roman"/>
                <a:cs typeface="Times New Roman"/>
              </a:rPr>
              <a:t>technical</a:t>
            </a:r>
            <a:r>
              <a:rPr lang="en-US" sz="2400" dirty="0">
                <a:latin typeface="Times New Roman"/>
                <a:cs typeface="Times New Roman"/>
              </a:rPr>
              <a:t> and </a:t>
            </a:r>
            <a:r>
              <a:rPr lang="en-US" sz="2400" b="1" dirty="0">
                <a:latin typeface="Times New Roman"/>
                <a:cs typeface="Times New Roman"/>
              </a:rPr>
              <a:t>employability skills </a:t>
            </a:r>
            <a:r>
              <a:rPr lang="en-US" sz="2400" dirty="0">
                <a:latin typeface="Times New Roman"/>
                <a:cs typeface="Times New Roman"/>
              </a:rPr>
              <a:t>of secondary education students and </a:t>
            </a:r>
            <a:r>
              <a:rPr lang="en-US" sz="2400" b="1" dirty="0">
                <a:latin typeface="Times New Roman"/>
                <a:cs typeface="Times New Roman"/>
              </a:rPr>
              <a:t>postsecondary education students who elect to enroll</a:t>
            </a:r>
            <a:r>
              <a:rPr lang="en-US" sz="2400" dirty="0">
                <a:latin typeface="Times New Roman"/>
                <a:cs typeface="Times New Roman"/>
              </a:rPr>
              <a:t> in CTE curriculum programs and programs of study</a:t>
            </a:r>
          </a:p>
        </p:txBody>
      </p:sp>
      <p:sp>
        <p:nvSpPr>
          <p:cNvPr id="122" name="Purpose"/>
          <p:cNvSpPr txBox="1">
            <a:spLocks noGrp="1"/>
          </p:cNvSpPr>
          <p:nvPr>
            <p:ph type="title"/>
          </p:nvPr>
        </p:nvSpPr>
        <p:spPr/>
        <p:txBody>
          <a:bodyPr/>
          <a:lstStyle/>
          <a:p>
            <a:r>
              <a:rPr lang="en-US" dirty="0"/>
              <a:t>Purpose of Perkins V </a:t>
            </a:r>
          </a:p>
        </p:txBody>
      </p:sp>
    </p:spTree>
    <p:extLst>
      <p:ext uri="{BB962C8B-B14F-4D97-AF65-F5344CB8AC3E}">
        <p14:creationId xmlns:p14="http://schemas.microsoft.com/office/powerpoint/2010/main" val="411841511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Shape 77"/>
          <p:cNvSpPr>
            <a:spLocks noGrp="1"/>
          </p:cNvSpPr>
          <p:nvPr>
            <p:ph idx="1"/>
          </p:nvPr>
        </p:nvSpPr>
        <p:spPr>
          <a:xfrm>
            <a:off x="628650" y="1320904"/>
            <a:ext cx="8515350" cy="4013096"/>
          </a:xfrm>
        </p:spPr>
        <p:txBody>
          <a:bodyPr>
            <a:noAutofit/>
          </a:bodyPr>
          <a:lstStyle/>
          <a:p>
            <a:pPr marL="0" indent="0">
              <a:buNone/>
            </a:pPr>
            <a:r>
              <a:rPr lang="en-US" sz="1500" b="1" dirty="0"/>
              <a:t>Disaggregated performance data categories:</a:t>
            </a:r>
          </a:p>
          <a:p>
            <a:pPr lvl="0"/>
            <a:r>
              <a:rPr lang="en-US" sz="1500" dirty="0"/>
              <a:t>Gender </a:t>
            </a:r>
          </a:p>
          <a:p>
            <a:pPr lvl="0"/>
            <a:r>
              <a:rPr lang="en-US" sz="1500" dirty="0"/>
              <a:t>Race and ethnicity</a:t>
            </a:r>
          </a:p>
          <a:p>
            <a:pPr lvl="0"/>
            <a:r>
              <a:rPr lang="en-US" sz="1500" dirty="0"/>
              <a:t>Economically disadvantaged students</a:t>
            </a:r>
          </a:p>
          <a:p>
            <a:pPr lvl="0"/>
            <a:r>
              <a:rPr lang="en-US" sz="1500" dirty="0"/>
              <a:t>Individuals with disability that substantially limits one or more major life activity</a:t>
            </a:r>
          </a:p>
          <a:p>
            <a:pPr lvl="0"/>
            <a:r>
              <a:rPr lang="en-US" sz="1500" dirty="0"/>
              <a:t>English language learners</a:t>
            </a:r>
          </a:p>
          <a:p>
            <a:pPr lvl="0"/>
            <a:r>
              <a:rPr lang="en-US" sz="1500" dirty="0"/>
              <a:t>Homeless students</a:t>
            </a:r>
          </a:p>
          <a:p>
            <a:pPr lvl="0"/>
            <a:r>
              <a:rPr lang="en-US" sz="1500" dirty="0"/>
              <a:t>Youth who are in, or have aged out of, the foster care system</a:t>
            </a:r>
          </a:p>
          <a:p>
            <a:pPr lvl="0"/>
            <a:r>
              <a:rPr lang="en-US" sz="1500" dirty="0"/>
              <a:t>Parent who is active, full-time member of the armed forces</a:t>
            </a:r>
          </a:p>
          <a:p>
            <a:pPr lvl="0"/>
            <a:r>
              <a:rPr lang="en-US" sz="1500" dirty="0"/>
              <a:t>Individuals preparing for non-traditional fields (occupation with less than 25% of one gender)</a:t>
            </a:r>
          </a:p>
          <a:p>
            <a:pPr lvl="0"/>
            <a:r>
              <a:rPr lang="en-US" sz="1500" dirty="0"/>
              <a:t>Single parents, including single pregnant women</a:t>
            </a:r>
          </a:p>
          <a:p>
            <a:pPr lvl="0"/>
            <a:r>
              <a:rPr lang="en-US" sz="1500" dirty="0"/>
              <a:t>Out-of-workforce individuals (unemployed, underemployed)</a:t>
            </a:r>
          </a:p>
        </p:txBody>
      </p:sp>
      <p:sp>
        <p:nvSpPr>
          <p:cNvPr id="76" name="Shape 76"/>
          <p:cNvSpPr>
            <a:spLocks noGrp="1"/>
          </p:cNvSpPr>
          <p:nvPr>
            <p:ph type="title"/>
          </p:nvPr>
        </p:nvSpPr>
        <p:spPr/>
        <p:txBody>
          <a:bodyPr/>
          <a:lstStyle/>
          <a:p>
            <a:pPr lvl="0"/>
            <a:r>
              <a:rPr lang="en-US" dirty="0"/>
              <a:t>Accountability</a:t>
            </a:r>
          </a:p>
        </p:txBody>
      </p:sp>
    </p:spTree>
    <p:extLst>
      <p:ext uri="{BB962C8B-B14F-4D97-AF65-F5344CB8AC3E}">
        <p14:creationId xmlns:p14="http://schemas.microsoft.com/office/powerpoint/2010/main" val="413074702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0100CB4-38A7-A84E-A38D-F0B48B2E3A3E}"/>
              </a:ext>
            </a:extLst>
          </p:cNvPr>
          <p:cNvSpPr>
            <a:spLocks noGrp="1"/>
          </p:cNvSpPr>
          <p:nvPr>
            <p:ph idx="1"/>
          </p:nvPr>
        </p:nvSpPr>
        <p:spPr>
          <a:xfrm>
            <a:off x="628650" y="1320904"/>
            <a:ext cx="7886700" cy="3782548"/>
          </a:xfrm>
        </p:spPr>
        <p:txBody>
          <a:bodyPr>
            <a:normAutofit/>
          </a:bodyPr>
          <a:lstStyle/>
          <a:p>
            <a:r>
              <a:rPr lang="en-US" sz="1900" dirty="0"/>
              <a:t>Each college sets a negotiated level or a goal for each of the performance indicators.</a:t>
            </a:r>
          </a:p>
          <a:p>
            <a:r>
              <a:rPr lang="en-US" sz="1900" dirty="0"/>
              <a:t>Negotiated level is higher than the previous year.</a:t>
            </a:r>
          </a:p>
          <a:p>
            <a:r>
              <a:rPr lang="en-US" sz="1900" dirty="0"/>
              <a:t>Institutional Effectiveness, Chief Academic Officer, and others should be involved in setting a negotiated level.</a:t>
            </a:r>
          </a:p>
          <a:p>
            <a:endParaRPr lang="en-US" sz="1900" dirty="0"/>
          </a:p>
        </p:txBody>
      </p:sp>
      <p:sp>
        <p:nvSpPr>
          <p:cNvPr id="2" name="Title 1"/>
          <p:cNvSpPr>
            <a:spLocks noGrp="1"/>
          </p:cNvSpPr>
          <p:nvPr>
            <p:ph type="title"/>
          </p:nvPr>
        </p:nvSpPr>
        <p:spPr/>
        <p:txBody>
          <a:bodyPr/>
          <a:lstStyle/>
          <a:p>
            <a:r>
              <a:rPr lang="en-US" dirty="0"/>
              <a:t>Federal Negotiated Levels </a:t>
            </a:r>
          </a:p>
        </p:txBody>
      </p:sp>
      <p:graphicFrame>
        <p:nvGraphicFramePr>
          <p:cNvPr id="19" name="Table 18">
            <a:extLst>
              <a:ext uri="{FF2B5EF4-FFF2-40B4-BE49-F238E27FC236}">
                <a16:creationId xmlns:a16="http://schemas.microsoft.com/office/drawing/2014/main" id="{53820DA8-1C72-5247-A5E9-1C0276EB0935}"/>
              </a:ext>
            </a:extLst>
          </p:cNvPr>
          <p:cNvGraphicFramePr>
            <a:graphicFrameLocks noGrp="1"/>
          </p:cNvGraphicFramePr>
          <p:nvPr>
            <p:extLst>
              <p:ext uri="{D42A27DB-BD31-4B8C-83A1-F6EECF244321}">
                <p14:modId xmlns:p14="http://schemas.microsoft.com/office/powerpoint/2010/main" val="1372126372"/>
              </p:ext>
            </p:extLst>
          </p:nvPr>
        </p:nvGraphicFramePr>
        <p:xfrm>
          <a:off x="1614488" y="3018574"/>
          <a:ext cx="6025178" cy="2049628"/>
        </p:xfrm>
        <a:graphic>
          <a:graphicData uri="http://schemas.openxmlformats.org/drawingml/2006/table">
            <a:tbl>
              <a:tblPr firstRow="1" bandRow="1">
                <a:tableStyleId>{5C22544A-7EE6-4342-B048-85BDC9FD1C3A}</a:tableStyleId>
              </a:tblPr>
              <a:tblGrid>
                <a:gridCol w="2260470">
                  <a:extLst>
                    <a:ext uri="{9D8B030D-6E8A-4147-A177-3AD203B41FA5}">
                      <a16:colId xmlns:a16="http://schemas.microsoft.com/office/drawing/2014/main" val="1504280155"/>
                    </a:ext>
                  </a:extLst>
                </a:gridCol>
                <a:gridCol w="944381">
                  <a:extLst>
                    <a:ext uri="{9D8B030D-6E8A-4147-A177-3AD203B41FA5}">
                      <a16:colId xmlns:a16="http://schemas.microsoft.com/office/drawing/2014/main" val="3634710103"/>
                    </a:ext>
                  </a:extLst>
                </a:gridCol>
                <a:gridCol w="888167">
                  <a:extLst>
                    <a:ext uri="{9D8B030D-6E8A-4147-A177-3AD203B41FA5}">
                      <a16:colId xmlns:a16="http://schemas.microsoft.com/office/drawing/2014/main" val="3120432060"/>
                    </a:ext>
                  </a:extLst>
                </a:gridCol>
                <a:gridCol w="989351">
                  <a:extLst>
                    <a:ext uri="{9D8B030D-6E8A-4147-A177-3AD203B41FA5}">
                      <a16:colId xmlns:a16="http://schemas.microsoft.com/office/drawing/2014/main" val="1712098555"/>
                    </a:ext>
                  </a:extLst>
                </a:gridCol>
                <a:gridCol w="942809">
                  <a:extLst>
                    <a:ext uri="{9D8B030D-6E8A-4147-A177-3AD203B41FA5}">
                      <a16:colId xmlns:a16="http://schemas.microsoft.com/office/drawing/2014/main" val="2576956026"/>
                    </a:ext>
                  </a:extLst>
                </a:gridCol>
              </a:tblGrid>
              <a:tr h="378836">
                <a:tc>
                  <a:txBody>
                    <a:bodyPr/>
                    <a:lstStyle/>
                    <a:p>
                      <a:r>
                        <a:rPr lang="en-US" sz="1400" dirty="0"/>
                        <a:t>State Negotiated Levels</a:t>
                      </a:r>
                    </a:p>
                  </a:txBody>
                  <a:tcPr marL="68580" marR="68580" marT="34290" marB="34290"/>
                </a:tc>
                <a:tc>
                  <a:txBody>
                    <a:bodyPr/>
                    <a:lstStyle/>
                    <a:p>
                      <a:pPr algn="ctr"/>
                      <a:r>
                        <a:rPr lang="en-US" sz="1400" b="1" dirty="0"/>
                        <a:t>2019-2020</a:t>
                      </a:r>
                    </a:p>
                  </a:txBody>
                  <a:tcPr marL="68580" marR="68580" marT="34290" marB="34290"/>
                </a:tc>
                <a:tc>
                  <a:txBody>
                    <a:bodyPr/>
                    <a:lstStyle/>
                    <a:p>
                      <a:pPr algn="ctr"/>
                      <a:r>
                        <a:rPr lang="en-US" sz="1400" b="1" dirty="0"/>
                        <a:t>2020-2021</a:t>
                      </a:r>
                    </a:p>
                  </a:txBody>
                  <a:tcPr marL="68580" marR="68580" marT="34290" marB="34290"/>
                </a:tc>
                <a:tc>
                  <a:txBody>
                    <a:bodyPr/>
                    <a:lstStyle/>
                    <a:p>
                      <a:pPr algn="ctr"/>
                      <a:r>
                        <a:rPr lang="en-US" sz="1400" b="1" dirty="0"/>
                        <a:t>2021-2022</a:t>
                      </a:r>
                    </a:p>
                  </a:txBody>
                  <a:tcPr marL="68580" marR="68580" marT="34290" marB="34290"/>
                </a:tc>
                <a:tc>
                  <a:txBody>
                    <a:bodyPr/>
                    <a:lstStyle/>
                    <a:p>
                      <a:pPr algn="ctr"/>
                      <a:r>
                        <a:rPr lang="en-US" sz="1400" b="1" dirty="0"/>
                        <a:t>2022-2023</a:t>
                      </a:r>
                    </a:p>
                  </a:txBody>
                  <a:tcPr marL="68580" marR="68580" marT="34290" marB="34290"/>
                </a:tc>
                <a:extLst>
                  <a:ext uri="{0D108BD9-81ED-4DB2-BD59-A6C34878D82A}">
                    <a16:rowId xmlns:a16="http://schemas.microsoft.com/office/drawing/2014/main" val="2026174943"/>
                  </a:ext>
                </a:extLst>
              </a:tr>
              <a:tr h="408805">
                <a:tc>
                  <a:txBody>
                    <a:bodyPr/>
                    <a:lstStyle/>
                    <a:p>
                      <a:r>
                        <a:rPr lang="en-US" sz="1400" dirty="0"/>
                        <a:t>1P1: </a:t>
                      </a:r>
                      <a:r>
                        <a:rPr lang="en-US" sz="1400" dirty="0" err="1"/>
                        <a:t>Postprogram</a:t>
                      </a:r>
                      <a:r>
                        <a:rPr lang="en-US" sz="1400" dirty="0"/>
                        <a:t> Placement</a:t>
                      </a:r>
                    </a:p>
                  </a:txBody>
                  <a:tcPr marL="68580" marR="68580" marT="34290" marB="34290"/>
                </a:tc>
                <a:tc>
                  <a:txBody>
                    <a:bodyPr/>
                    <a:lstStyle/>
                    <a:p>
                      <a:pPr algn="ctr"/>
                      <a:r>
                        <a:rPr lang="en-US" sz="1400" b="1" dirty="0"/>
                        <a:t>71.2%</a:t>
                      </a:r>
                    </a:p>
                  </a:txBody>
                  <a:tcPr marL="68580" marR="68580" marT="34290" marB="34290"/>
                </a:tc>
                <a:tc>
                  <a:txBody>
                    <a:bodyPr/>
                    <a:lstStyle/>
                    <a:p>
                      <a:pPr algn="ctr"/>
                      <a:r>
                        <a:rPr lang="en-US" sz="1400" b="1" dirty="0"/>
                        <a:t>71.3%</a:t>
                      </a:r>
                    </a:p>
                  </a:txBody>
                  <a:tcPr marL="68580" marR="68580" marT="34290" marB="34290"/>
                </a:tc>
                <a:tc>
                  <a:txBody>
                    <a:bodyPr/>
                    <a:lstStyle/>
                    <a:p>
                      <a:pPr algn="ctr"/>
                      <a:r>
                        <a:rPr lang="en-US" sz="1400" b="1" dirty="0"/>
                        <a:t>71.4%</a:t>
                      </a:r>
                    </a:p>
                  </a:txBody>
                  <a:tcPr marL="68580" marR="68580" marT="34290" marB="34290"/>
                </a:tc>
                <a:tc>
                  <a:txBody>
                    <a:bodyPr/>
                    <a:lstStyle/>
                    <a:p>
                      <a:pPr algn="ctr"/>
                      <a:r>
                        <a:rPr lang="en-US" sz="1400" b="1" dirty="0"/>
                        <a:t>71.5%</a:t>
                      </a:r>
                    </a:p>
                  </a:txBody>
                  <a:tcPr marL="68580" marR="68580" marT="34290" marB="34290"/>
                </a:tc>
                <a:extLst>
                  <a:ext uri="{0D108BD9-81ED-4DB2-BD59-A6C34878D82A}">
                    <a16:rowId xmlns:a16="http://schemas.microsoft.com/office/drawing/2014/main" val="701437225"/>
                  </a:ext>
                </a:extLst>
              </a:tr>
              <a:tr h="579020">
                <a:tc>
                  <a:txBody>
                    <a:bodyPr/>
                    <a:lstStyle/>
                    <a:p>
                      <a:r>
                        <a:rPr lang="en-US" sz="1400" dirty="0"/>
                        <a:t>2P1: Earned Recognized Postsecondary Credential</a:t>
                      </a:r>
                    </a:p>
                  </a:txBody>
                  <a:tcPr marL="68580" marR="68580" marT="34290" marB="34290"/>
                </a:tc>
                <a:tc>
                  <a:txBody>
                    <a:bodyPr/>
                    <a:lstStyle/>
                    <a:p>
                      <a:pPr algn="ctr"/>
                      <a:r>
                        <a:rPr lang="en-US" sz="1400" b="1" dirty="0"/>
                        <a:t>28.9%</a:t>
                      </a:r>
                    </a:p>
                  </a:txBody>
                  <a:tcPr marL="68580" marR="68580" marT="34290" marB="34290"/>
                </a:tc>
                <a:tc>
                  <a:txBody>
                    <a:bodyPr/>
                    <a:lstStyle/>
                    <a:p>
                      <a:pPr algn="ctr"/>
                      <a:r>
                        <a:rPr lang="en-US" sz="1400" b="1" dirty="0"/>
                        <a:t>29.0%</a:t>
                      </a:r>
                    </a:p>
                  </a:txBody>
                  <a:tcPr marL="68580" marR="68580" marT="34290" marB="34290"/>
                </a:tc>
                <a:tc>
                  <a:txBody>
                    <a:bodyPr/>
                    <a:lstStyle/>
                    <a:p>
                      <a:pPr algn="ctr"/>
                      <a:r>
                        <a:rPr lang="en-US" sz="1400" b="1" dirty="0"/>
                        <a:t>29.1%</a:t>
                      </a:r>
                    </a:p>
                  </a:txBody>
                  <a:tcPr marL="68580" marR="68580" marT="34290" marB="34290"/>
                </a:tc>
                <a:tc>
                  <a:txBody>
                    <a:bodyPr/>
                    <a:lstStyle/>
                    <a:p>
                      <a:pPr algn="ctr"/>
                      <a:r>
                        <a:rPr lang="en-US" sz="1400" b="1" dirty="0"/>
                        <a:t>29.2%</a:t>
                      </a:r>
                    </a:p>
                  </a:txBody>
                  <a:tcPr marL="68580" marR="68580" marT="34290" marB="34290"/>
                </a:tc>
                <a:extLst>
                  <a:ext uri="{0D108BD9-81ED-4DB2-BD59-A6C34878D82A}">
                    <a16:rowId xmlns:a16="http://schemas.microsoft.com/office/drawing/2014/main" val="1416960064"/>
                  </a:ext>
                </a:extLst>
              </a:tr>
              <a:tr h="566503">
                <a:tc>
                  <a:txBody>
                    <a:bodyPr/>
                    <a:lstStyle/>
                    <a:p>
                      <a:r>
                        <a:rPr lang="en-US" sz="1400" dirty="0"/>
                        <a:t>3P1: Nontraditional Program Concentration</a:t>
                      </a:r>
                    </a:p>
                  </a:txBody>
                  <a:tcPr marL="68580" marR="68580" marT="34290" marB="34290"/>
                </a:tc>
                <a:tc>
                  <a:txBody>
                    <a:bodyPr/>
                    <a:lstStyle/>
                    <a:p>
                      <a:pPr algn="ctr"/>
                      <a:r>
                        <a:rPr lang="en-US" sz="1400" b="1" dirty="0"/>
                        <a:t>13.6%</a:t>
                      </a:r>
                    </a:p>
                  </a:txBody>
                  <a:tcPr marL="68580" marR="68580" marT="34290" marB="34290"/>
                </a:tc>
                <a:tc>
                  <a:txBody>
                    <a:bodyPr/>
                    <a:lstStyle/>
                    <a:p>
                      <a:pPr algn="ctr"/>
                      <a:r>
                        <a:rPr lang="en-US" sz="1400" b="1" dirty="0"/>
                        <a:t>13.7%</a:t>
                      </a:r>
                    </a:p>
                  </a:txBody>
                  <a:tcPr marL="68580" marR="68580" marT="34290" marB="34290"/>
                </a:tc>
                <a:tc>
                  <a:txBody>
                    <a:bodyPr/>
                    <a:lstStyle/>
                    <a:p>
                      <a:pPr algn="ctr"/>
                      <a:r>
                        <a:rPr lang="en-US" sz="1400" b="1" dirty="0"/>
                        <a:t>13.8%</a:t>
                      </a:r>
                    </a:p>
                  </a:txBody>
                  <a:tcPr marL="68580" marR="68580" marT="34290" marB="34290"/>
                </a:tc>
                <a:tc>
                  <a:txBody>
                    <a:bodyPr/>
                    <a:lstStyle/>
                    <a:p>
                      <a:pPr algn="ctr"/>
                      <a:r>
                        <a:rPr lang="en-US" sz="1400" b="1" dirty="0"/>
                        <a:t>13.9%</a:t>
                      </a:r>
                    </a:p>
                  </a:txBody>
                  <a:tcPr marL="68580" marR="68580" marT="34290" marB="34290"/>
                </a:tc>
                <a:extLst>
                  <a:ext uri="{0D108BD9-81ED-4DB2-BD59-A6C34878D82A}">
                    <a16:rowId xmlns:a16="http://schemas.microsoft.com/office/drawing/2014/main" val="1887275789"/>
                  </a:ext>
                </a:extLst>
              </a:tr>
            </a:tbl>
          </a:graphicData>
        </a:graphic>
      </p:graphicFrame>
    </p:spTree>
    <p:extLst>
      <p:ext uri="{BB962C8B-B14F-4D97-AF65-F5344CB8AC3E}">
        <p14:creationId xmlns:p14="http://schemas.microsoft.com/office/powerpoint/2010/main" val="305987527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F064DD-E0C6-4F91-80E3-5891D1A20233}"/>
              </a:ext>
            </a:extLst>
          </p:cNvPr>
          <p:cNvSpPr>
            <a:spLocks noGrp="1"/>
          </p:cNvSpPr>
          <p:nvPr>
            <p:ph idx="1"/>
          </p:nvPr>
        </p:nvSpPr>
        <p:spPr>
          <a:xfrm>
            <a:off x="1297858" y="1320904"/>
            <a:ext cx="7217491" cy="3548753"/>
          </a:xfrm>
        </p:spPr>
        <p:txBody>
          <a:bodyPr/>
          <a:lstStyle/>
          <a:p>
            <a:endParaRPr lang="en-US" dirty="0"/>
          </a:p>
          <a:p>
            <a:r>
              <a:rPr lang="en-US" dirty="0"/>
              <a:t>4P1 Technical Skill Attainment</a:t>
            </a:r>
          </a:p>
          <a:p>
            <a:endParaRPr lang="en-US" dirty="0"/>
          </a:p>
          <a:p>
            <a:r>
              <a:rPr lang="en-US" dirty="0"/>
              <a:t>Working with RPM to create a new dashboard</a:t>
            </a:r>
          </a:p>
          <a:p>
            <a:endParaRPr lang="en-US" dirty="0"/>
          </a:p>
          <a:p>
            <a:r>
              <a:rPr lang="en-US" dirty="0"/>
              <a:t>Will require negotiated level starting 2023-24 (next spring)</a:t>
            </a:r>
          </a:p>
        </p:txBody>
      </p:sp>
      <p:sp>
        <p:nvSpPr>
          <p:cNvPr id="3" name="Title 2">
            <a:extLst>
              <a:ext uri="{FF2B5EF4-FFF2-40B4-BE49-F238E27FC236}">
                <a16:creationId xmlns:a16="http://schemas.microsoft.com/office/drawing/2014/main" id="{3D61FEE9-B55B-4559-99C4-53330711A9F7}"/>
              </a:ext>
            </a:extLst>
          </p:cNvPr>
          <p:cNvSpPr>
            <a:spLocks noGrp="1"/>
          </p:cNvSpPr>
          <p:nvPr>
            <p:ph type="title"/>
          </p:nvPr>
        </p:nvSpPr>
        <p:spPr/>
        <p:txBody>
          <a:bodyPr/>
          <a:lstStyle/>
          <a:p>
            <a:r>
              <a:rPr lang="en-US" dirty="0"/>
              <a:t>Additional State Performance Indicator – 4P1</a:t>
            </a:r>
          </a:p>
        </p:txBody>
      </p:sp>
    </p:spTree>
    <p:extLst>
      <p:ext uri="{BB962C8B-B14F-4D97-AF65-F5344CB8AC3E}">
        <p14:creationId xmlns:p14="http://schemas.microsoft.com/office/powerpoint/2010/main" val="227110210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83"/>
          <p:cNvSpPr>
            <a:spLocks noGrp="1"/>
          </p:cNvSpPr>
          <p:nvPr>
            <p:ph idx="1"/>
          </p:nvPr>
        </p:nvSpPr>
        <p:spPr>
          <a:xfrm>
            <a:off x="628650" y="1320904"/>
            <a:ext cx="7886700" cy="3822596"/>
          </a:xfrm>
        </p:spPr>
        <p:txBody>
          <a:bodyPr>
            <a:normAutofit lnSpcReduction="10000"/>
          </a:bodyPr>
          <a:lstStyle/>
          <a:p>
            <a:pPr marL="0" indent="0">
              <a:spcBef>
                <a:spcPts val="0"/>
              </a:spcBef>
              <a:spcAft>
                <a:spcPts val="1200"/>
              </a:spcAft>
              <a:buNone/>
            </a:pPr>
            <a:r>
              <a:rPr lang="en-US" dirty="0"/>
              <a:t>Section 123: Improvement Plans</a:t>
            </a:r>
          </a:p>
          <a:p>
            <a:pPr lvl="0">
              <a:spcBef>
                <a:spcPts val="0"/>
              </a:spcBef>
              <a:spcAft>
                <a:spcPts val="1200"/>
              </a:spcAft>
            </a:pPr>
            <a:r>
              <a:rPr lang="en-US" dirty="0"/>
              <a:t>If a state does not meet at least 90 percent of its agreed-upon state level of performance on a core indicator, it must prepare a Perkins Improvement Plan.</a:t>
            </a:r>
          </a:p>
          <a:p>
            <a:pPr lvl="0">
              <a:spcBef>
                <a:spcPts val="0"/>
              </a:spcBef>
              <a:spcAft>
                <a:spcPts val="1200"/>
              </a:spcAft>
            </a:pPr>
            <a:r>
              <a:rPr lang="en-US" dirty="0"/>
              <a:t>Similarly, if a local college does not meet at least 90 percent of its agreed-upon level of performance on a core indicator, it must prepare a Perkins Improvement Plan.</a:t>
            </a:r>
          </a:p>
          <a:p>
            <a:pPr lvl="0">
              <a:spcBef>
                <a:spcPts val="0"/>
              </a:spcBef>
              <a:spcAft>
                <a:spcPts val="1200"/>
              </a:spcAft>
            </a:pPr>
            <a:r>
              <a:rPr lang="en-US" dirty="0"/>
              <a:t>When a Perkins Improvement Plan is required, if any special population does not perform to at least 90 percent of the statewide/institutional rate, then you must perform a Gap Analysis to determine the barriers to success.</a:t>
            </a:r>
          </a:p>
        </p:txBody>
      </p:sp>
      <p:sp>
        <p:nvSpPr>
          <p:cNvPr id="82" name="Shape 82"/>
          <p:cNvSpPr>
            <a:spLocks noGrp="1"/>
          </p:cNvSpPr>
          <p:nvPr>
            <p:ph type="title"/>
          </p:nvPr>
        </p:nvSpPr>
        <p:spPr/>
        <p:txBody>
          <a:bodyPr/>
          <a:lstStyle/>
          <a:p>
            <a:pPr lvl="0"/>
            <a:r>
              <a:rPr lang="en-US" dirty="0"/>
              <a:t>Accountability – Improvement Plans</a:t>
            </a:r>
          </a:p>
        </p:txBody>
      </p:sp>
    </p:spTree>
    <p:extLst>
      <p:ext uri="{BB962C8B-B14F-4D97-AF65-F5344CB8AC3E}">
        <p14:creationId xmlns:p14="http://schemas.microsoft.com/office/powerpoint/2010/main" val="74133565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hape 170"/>
          <p:cNvSpPr>
            <a:spLocks noGrp="1"/>
          </p:cNvSpPr>
          <p:nvPr>
            <p:ph idx="1"/>
          </p:nvPr>
        </p:nvSpPr>
        <p:spPr/>
        <p:txBody>
          <a:bodyPr vert="horz" lIns="91440" tIns="45720" rIns="91440" bIns="45720" rtlCol="0" anchor="t">
            <a:normAutofit/>
          </a:bodyPr>
          <a:lstStyle/>
          <a:p>
            <a:pPr marL="174625" lvl="0" indent="-174625">
              <a:spcBef>
                <a:spcPts val="400"/>
              </a:spcBef>
              <a:spcAft>
                <a:spcPts val="2000"/>
              </a:spcAft>
            </a:pPr>
            <a:r>
              <a:rPr lang="en-US" sz="2800" dirty="0">
                <a:latin typeface="Times New Roman"/>
                <a:cs typeface="Times New Roman"/>
              </a:rPr>
              <a:t>Remember, Perkins data are to be used for continual improvement.</a:t>
            </a:r>
          </a:p>
          <a:p>
            <a:pPr marL="174625" lvl="0" indent="-174625">
              <a:spcBef>
                <a:spcPts val="400"/>
              </a:spcBef>
              <a:spcAft>
                <a:spcPts val="2000"/>
              </a:spcAft>
            </a:pPr>
            <a:r>
              <a:rPr lang="en-US" sz="2800" dirty="0">
                <a:latin typeface="Times New Roman"/>
                <a:cs typeface="Times New Roman"/>
              </a:rPr>
              <a:t>Don’t just write a report / plan and leave it on the shelf.</a:t>
            </a:r>
          </a:p>
          <a:p>
            <a:pPr marL="174625" lvl="0" indent="-174625">
              <a:spcBef>
                <a:spcPts val="400"/>
              </a:spcBef>
              <a:spcAft>
                <a:spcPts val="2000"/>
              </a:spcAft>
            </a:pPr>
            <a:r>
              <a:rPr lang="en-US" sz="2800" dirty="0">
                <a:latin typeface="Times New Roman"/>
                <a:cs typeface="Times New Roman"/>
              </a:rPr>
              <a:t>You should always be working your plan to improve student outcomes.</a:t>
            </a:r>
          </a:p>
        </p:txBody>
      </p:sp>
      <p:sp>
        <p:nvSpPr>
          <p:cNvPr id="169" name="Shape 169"/>
          <p:cNvSpPr>
            <a:spLocks noGrp="1"/>
          </p:cNvSpPr>
          <p:nvPr>
            <p:ph type="title"/>
          </p:nvPr>
        </p:nvSpPr>
        <p:spPr/>
        <p:txBody>
          <a:bodyPr/>
          <a:lstStyle/>
          <a:p>
            <a:pPr lvl="0"/>
            <a:r>
              <a:rPr lang="en-US" dirty="0"/>
              <a:t>Use of Data</a:t>
            </a:r>
          </a:p>
        </p:txBody>
      </p:sp>
    </p:spTree>
    <p:extLst>
      <p:ext uri="{BB962C8B-B14F-4D97-AF65-F5344CB8AC3E}">
        <p14:creationId xmlns:p14="http://schemas.microsoft.com/office/powerpoint/2010/main" val="268550895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2" descr="Negot Lvls">
            <a:extLst>
              <a:ext uri="{FF2B5EF4-FFF2-40B4-BE49-F238E27FC236}">
                <a16:creationId xmlns:a16="http://schemas.microsoft.com/office/drawing/2014/main" id="{7C18C23E-44E1-4C88-BDF9-CA7B5E2A53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463" y="18026"/>
            <a:ext cx="7137074" cy="5107448"/>
          </a:xfrm>
          <a:prstGeom prst="rect">
            <a:avLst/>
          </a:prstGeom>
        </p:spPr>
      </p:pic>
    </p:spTree>
    <p:extLst>
      <p:ext uri="{BB962C8B-B14F-4D97-AF65-F5344CB8AC3E}">
        <p14:creationId xmlns:p14="http://schemas.microsoft.com/office/powerpoint/2010/main" val="146572640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aphical user interface, text, application, email&#10;&#10;Description automatically generated">
            <a:extLst>
              <a:ext uri="{FF2B5EF4-FFF2-40B4-BE49-F238E27FC236}">
                <a16:creationId xmlns:a16="http://schemas.microsoft.com/office/drawing/2014/main" id="{0D1E0CE6-B5BF-4222-A278-FF79094CD8DF}"/>
              </a:ext>
            </a:extLst>
          </p:cNvPr>
          <p:cNvPicPr>
            <a:picLocks noGrp="1" noChangeAspect="1"/>
          </p:cNvPicPr>
          <p:nvPr>
            <p:ph idx="1"/>
          </p:nvPr>
        </p:nvPicPr>
        <p:blipFill>
          <a:blip r:embed="rId2"/>
          <a:stretch>
            <a:fillRect/>
          </a:stretch>
        </p:blipFill>
        <p:spPr>
          <a:xfrm>
            <a:off x="888608" y="1320904"/>
            <a:ext cx="7716827" cy="3755921"/>
          </a:xfrm>
        </p:spPr>
      </p:pic>
      <p:sp>
        <p:nvSpPr>
          <p:cNvPr id="3" name="Title 2">
            <a:extLst>
              <a:ext uri="{FF2B5EF4-FFF2-40B4-BE49-F238E27FC236}">
                <a16:creationId xmlns:a16="http://schemas.microsoft.com/office/drawing/2014/main" id="{08340660-2ED6-4952-A497-6EF3B38D0025}"/>
              </a:ext>
            </a:extLst>
          </p:cNvPr>
          <p:cNvSpPr>
            <a:spLocks noGrp="1"/>
          </p:cNvSpPr>
          <p:nvPr>
            <p:ph type="title"/>
          </p:nvPr>
        </p:nvSpPr>
        <p:spPr/>
        <p:txBody>
          <a:bodyPr/>
          <a:lstStyle/>
          <a:p>
            <a:r>
              <a:rPr lang="en-US" b="0" dirty="0">
                <a:ln w="0">
                  <a:solidFill>
                    <a:srgbClr val="5B9BD5"/>
                  </a:solidFill>
                </a:ln>
                <a:ea typeface="+mj-lt"/>
                <a:cs typeface="+mj-lt"/>
              </a:rPr>
              <a:t>Dashboard</a:t>
            </a:r>
            <a:endParaRPr lang="en-US" dirty="0"/>
          </a:p>
        </p:txBody>
      </p:sp>
    </p:spTree>
    <p:extLst>
      <p:ext uri="{BB962C8B-B14F-4D97-AF65-F5344CB8AC3E}">
        <p14:creationId xmlns:p14="http://schemas.microsoft.com/office/powerpoint/2010/main" val="116234102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aphical user interface, application, website&#10;&#10;Description automatically generated">
            <a:extLst>
              <a:ext uri="{FF2B5EF4-FFF2-40B4-BE49-F238E27FC236}">
                <a16:creationId xmlns:a16="http://schemas.microsoft.com/office/drawing/2014/main" id="{C1E676FA-516D-4AB0-B81D-70DA926923E6}"/>
              </a:ext>
            </a:extLst>
          </p:cNvPr>
          <p:cNvPicPr>
            <a:picLocks noGrp="1" noChangeAspect="1"/>
          </p:cNvPicPr>
          <p:nvPr>
            <p:ph idx="1"/>
          </p:nvPr>
        </p:nvPicPr>
        <p:blipFill>
          <a:blip r:embed="rId2"/>
          <a:stretch>
            <a:fillRect/>
          </a:stretch>
        </p:blipFill>
        <p:spPr>
          <a:xfrm>
            <a:off x="1474995" y="1320904"/>
            <a:ext cx="6529765" cy="3698771"/>
          </a:xfrm>
        </p:spPr>
      </p:pic>
      <p:sp>
        <p:nvSpPr>
          <p:cNvPr id="3" name="Title 2">
            <a:extLst>
              <a:ext uri="{FF2B5EF4-FFF2-40B4-BE49-F238E27FC236}">
                <a16:creationId xmlns:a16="http://schemas.microsoft.com/office/drawing/2014/main" id="{2234A698-D88B-4CA4-8D29-E1207796E75E}"/>
              </a:ext>
            </a:extLst>
          </p:cNvPr>
          <p:cNvSpPr>
            <a:spLocks noGrp="1"/>
          </p:cNvSpPr>
          <p:nvPr>
            <p:ph type="title"/>
          </p:nvPr>
        </p:nvSpPr>
        <p:spPr/>
        <p:txBody>
          <a:bodyPr/>
          <a:lstStyle/>
          <a:p>
            <a:r>
              <a:rPr lang="en-US" b="0" dirty="0">
                <a:ln w="0">
                  <a:solidFill>
                    <a:srgbClr val="5B9BD5"/>
                  </a:solidFill>
                </a:ln>
                <a:ea typeface="+mj-lt"/>
                <a:cs typeface="+mj-lt"/>
              </a:rPr>
              <a:t>Dashboard</a:t>
            </a:r>
            <a:endParaRPr lang="en-US" dirty="0"/>
          </a:p>
        </p:txBody>
      </p:sp>
    </p:spTree>
    <p:extLst>
      <p:ext uri="{BB962C8B-B14F-4D97-AF65-F5344CB8AC3E}">
        <p14:creationId xmlns:p14="http://schemas.microsoft.com/office/powerpoint/2010/main" val="324039574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hape 86"/>
          <p:cNvSpPr>
            <a:spLocks noGrp="1"/>
          </p:cNvSpPr>
          <p:nvPr>
            <p:ph idx="1"/>
          </p:nvPr>
        </p:nvSpPr>
        <p:spPr/>
        <p:txBody>
          <a:bodyPr vert="horz" lIns="91440" tIns="45720" rIns="91440" bIns="45720" rtlCol="0" anchor="t">
            <a:normAutofit/>
          </a:bodyPr>
          <a:lstStyle/>
          <a:p>
            <a:pPr marL="174625" lvl="0" indent="-174625"/>
            <a:r>
              <a:rPr lang="en-US" dirty="0"/>
              <a:t>What is the Consolidated Annual Report (CAR)?</a:t>
            </a:r>
            <a:endParaRPr lang="en-US"/>
          </a:p>
          <a:p>
            <a:pPr marL="174625" lvl="0" indent="-174625"/>
            <a:r>
              <a:rPr lang="en-US" dirty="0"/>
              <a:t>The CAR is a data collection and reporting format that allows states to submit their required data to the Department of Education (DOE) and allows reports to be generated from that data source.</a:t>
            </a:r>
          </a:p>
          <a:p>
            <a:pPr marL="174625" lvl="0" indent="-174625"/>
            <a:r>
              <a:rPr lang="en-US" dirty="0"/>
              <a:t>The CAR is made up of three parts:  </a:t>
            </a:r>
          </a:p>
          <a:p>
            <a:pPr marL="518795" lvl="2"/>
            <a:r>
              <a:rPr lang="en-US" sz="2000" dirty="0"/>
              <a:t>the narrative,                             </a:t>
            </a:r>
          </a:p>
          <a:p>
            <a:pPr marL="518795" lvl="2"/>
            <a:r>
              <a:rPr lang="en-US" sz="2000" dirty="0">
                <a:latin typeface="Times New Roman"/>
                <a:cs typeface="Times New Roman"/>
              </a:rPr>
              <a:t>accountability data - enrollment &amp; performance, and </a:t>
            </a:r>
            <a:endParaRPr lang="en-US" sz="2000" dirty="0"/>
          </a:p>
          <a:p>
            <a:pPr marL="518795" lvl="2"/>
            <a:r>
              <a:rPr lang="en-US" sz="2000" dirty="0"/>
              <a:t>financial status reports.</a:t>
            </a:r>
          </a:p>
          <a:p>
            <a:pPr marL="174625" indent="-174625"/>
            <a:r>
              <a:rPr lang="en-US" dirty="0"/>
              <a:t>Completed in December for the previous academic year.</a:t>
            </a:r>
          </a:p>
        </p:txBody>
      </p:sp>
      <p:sp>
        <p:nvSpPr>
          <p:cNvPr id="85" name="Shape 85"/>
          <p:cNvSpPr>
            <a:spLocks noGrp="1"/>
          </p:cNvSpPr>
          <p:nvPr>
            <p:ph type="title"/>
          </p:nvPr>
        </p:nvSpPr>
        <p:spPr/>
        <p:txBody>
          <a:bodyPr/>
          <a:lstStyle/>
          <a:p>
            <a:pPr lvl="0"/>
            <a:r>
              <a:rPr lang="en-US" dirty="0"/>
              <a:t>Accountability to Federal Government</a:t>
            </a:r>
          </a:p>
        </p:txBody>
      </p:sp>
    </p:spTree>
    <p:extLst>
      <p:ext uri="{BB962C8B-B14F-4D97-AF65-F5344CB8AC3E}">
        <p14:creationId xmlns:p14="http://schemas.microsoft.com/office/powerpoint/2010/main" val="99274078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4763251-F3A7-2148-BE64-8DC742CDF5C9}"/>
              </a:ext>
            </a:extLst>
          </p:cNvPr>
          <p:cNvSpPr>
            <a:spLocks noGrp="1"/>
          </p:cNvSpPr>
          <p:nvPr>
            <p:ph type="body" idx="1"/>
          </p:nvPr>
        </p:nvSpPr>
        <p:spPr>
          <a:xfrm>
            <a:off x="299294" y="1260872"/>
            <a:ext cx="1950779" cy="617934"/>
          </a:xfrm>
        </p:spPr>
        <p:txBody>
          <a:bodyPr>
            <a:normAutofit/>
          </a:bodyPr>
          <a:lstStyle/>
          <a:p>
            <a:pPr algn="ctr"/>
            <a:r>
              <a:rPr lang="en-US" sz="2400" dirty="0">
                <a:latin typeface="+mn-lt"/>
              </a:rPr>
              <a:t>Program</a:t>
            </a:r>
          </a:p>
        </p:txBody>
      </p:sp>
      <p:sp>
        <p:nvSpPr>
          <p:cNvPr id="9" name="Content Placeholder 8">
            <a:extLst>
              <a:ext uri="{FF2B5EF4-FFF2-40B4-BE49-F238E27FC236}">
                <a16:creationId xmlns:a16="http://schemas.microsoft.com/office/drawing/2014/main" id="{16222059-33D0-F94B-9839-482619634A9B}"/>
              </a:ext>
            </a:extLst>
          </p:cNvPr>
          <p:cNvSpPr>
            <a:spLocks noGrp="1"/>
          </p:cNvSpPr>
          <p:nvPr>
            <p:ph sz="half" idx="2"/>
          </p:nvPr>
        </p:nvSpPr>
        <p:spPr>
          <a:xfrm>
            <a:off x="342788" y="1878806"/>
            <a:ext cx="2532019" cy="2940175"/>
          </a:xfrm>
        </p:spPr>
        <p:txBody>
          <a:bodyPr>
            <a:normAutofit/>
          </a:bodyPr>
          <a:lstStyle/>
          <a:p>
            <a:pPr marL="89297" indent="-89297">
              <a:buSzPct val="100000"/>
              <a:buFont typeface="Arial"/>
              <a:buChar char="•"/>
            </a:pPr>
            <a:r>
              <a:rPr lang="en-US" sz="1800" dirty="0">
                <a:latin typeface="+mn-lt"/>
              </a:rPr>
              <a:t>Annual Plan and associated documents</a:t>
            </a:r>
          </a:p>
          <a:p>
            <a:pPr marL="89297" indent="-89297">
              <a:buSzPct val="100000"/>
              <a:buFont typeface="Arial"/>
              <a:buChar char="•"/>
            </a:pPr>
            <a:r>
              <a:rPr lang="en-US" sz="1800" dirty="0">
                <a:latin typeface="+mn-lt"/>
              </a:rPr>
              <a:t>Selection process</a:t>
            </a:r>
          </a:p>
          <a:p>
            <a:pPr marL="89297" indent="-89297">
              <a:buSzPct val="100000"/>
              <a:buFont typeface="Arial"/>
              <a:buChar char="•"/>
            </a:pPr>
            <a:r>
              <a:rPr lang="en-US" sz="1800" dirty="0">
                <a:latin typeface="+mn-lt"/>
              </a:rPr>
              <a:t>Activity progress</a:t>
            </a:r>
          </a:p>
          <a:p>
            <a:pPr marL="89297" indent="-89297">
              <a:buSzPct val="100000"/>
              <a:buFont typeface="Arial"/>
              <a:buChar char="•"/>
            </a:pPr>
            <a:r>
              <a:rPr lang="en-US" sz="1800" dirty="0">
                <a:latin typeface="+mn-lt"/>
              </a:rPr>
              <a:t>Interviews</a:t>
            </a:r>
          </a:p>
          <a:p>
            <a:pPr marL="89297" indent="-89297">
              <a:buSzPct val="100000"/>
              <a:buFont typeface="Arial"/>
              <a:buChar char="•"/>
            </a:pPr>
            <a:r>
              <a:rPr lang="en-US" sz="1800" dirty="0">
                <a:latin typeface="+mn-lt"/>
              </a:rPr>
              <a:t>Professional development</a:t>
            </a:r>
          </a:p>
          <a:p>
            <a:endParaRPr lang="en-US" sz="1800" dirty="0">
              <a:latin typeface="+mn-lt"/>
            </a:endParaRPr>
          </a:p>
        </p:txBody>
      </p:sp>
      <p:sp>
        <p:nvSpPr>
          <p:cNvPr id="290" name="Shape 290"/>
          <p:cNvSpPr/>
          <p:nvPr/>
        </p:nvSpPr>
        <p:spPr>
          <a:xfrm>
            <a:off x="1598784" y="4887453"/>
            <a:ext cx="5829301" cy="207749"/>
          </a:xfrm>
          <a:prstGeom prst="rect">
            <a:avLst/>
          </a:prstGeom>
          <a:noFill/>
          <a:ln w="12700">
            <a:miter lim="400000"/>
          </a:ln>
          <a:extLst>
            <a:ext uri="{C572A759-6A51-4108-AA02-DFA0A04FC94B}">
              <ma14:wrappingTextBoxFlag xmlns="" xmlns:ma14="http://schemas.microsoft.com/office/mac/drawingml/2011/main" val="1"/>
            </a:ext>
          </a:extLst>
        </p:spPr>
        <p:txBody>
          <a:bodyPr lIns="0" tIns="0" rIns="0" bIns="0">
            <a:spAutoFit/>
          </a:bodyPr>
          <a:lstStyle>
            <a:lvl1pPr algn="ctr">
              <a:defRPr>
                <a:latin typeface="Tahoma Negreta"/>
                <a:ea typeface="Tahoma Negreta"/>
                <a:cs typeface="Tahoma Negreta"/>
                <a:sym typeface="Tahoma Negreta"/>
              </a:defRPr>
            </a:lvl1pPr>
          </a:lstStyle>
          <a:p>
            <a:pPr lvl="0"/>
            <a:r>
              <a:rPr sz="1350" dirty="0">
                <a:ln>
                  <a:solidFill>
                    <a:schemeClr val="tx1"/>
                  </a:solidFill>
                </a:ln>
              </a:rPr>
              <a:t>TECHNICAL ASSISTANCE OPPORTUNITY</a:t>
            </a:r>
          </a:p>
        </p:txBody>
      </p:sp>
      <p:sp>
        <p:nvSpPr>
          <p:cNvPr id="17" name="Text Placeholder 9">
            <a:extLst>
              <a:ext uri="{FF2B5EF4-FFF2-40B4-BE49-F238E27FC236}">
                <a16:creationId xmlns:a16="http://schemas.microsoft.com/office/drawing/2014/main" id="{F5395C5A-34D1-8B44-9A61-3513E327D17E}"/>
              </a:ext>
            </a:extLst>
          </p:cNvPr>
          <p:cNvSpPr txBox="1">
            <a:spLocks/>
          </p:cNvSpPr>
          <p:nvPr/>
        </p:nvSpPr>
        <p:spPr>
          <a:xfrm>
            <a:off x="6224095" y="1252616"/>
            <a:ext cx="2095446" cy="617934"/>
          </a:xfrm>
          <a:prstGeom prst="rect">
            <a:avLst/>
          </a:prstGeom>
        </p:spPr>
        <p:txBody>
          <a:bodyPr vert="horz" lIns="68580" tIns="34290" rIns="68580" bIns="34290" rtlCol="0" anchor="b">
            <a:noAutofit/>
          </a:bodyPr>
          <a:lstStyle>
            <a:lvl1pPr marL="0" indent="0" algn="l" defTabSz="514350" rtl="0" eaLnBrk="1" latinLnBrk="0" hangingPunct="1">
              <a:lnSpc>
                <a:spcPct val="90000"/>
              </a:lnSpc>
              <a:spcBef>
                <a:spcPts val="563"/>
              </a:spcBef>
              <a:buFont typeface="Arial" panose="020B0604020202020204" pitchFamily="34" charset="0"/>
              <a:buNone/>
              <a:defRPr sz="2400" b="1" kern="1200">
                <a:solidFill>
                  <a:schemeClr val="tx1"/>
                </a:solidFill>
                <a:latin typeface="Times New Roman" charset="0"/>
                <a:ea typeface="Times New Roman" charset="0"/>
                <a:cs typeface="Times New Roman" charset="0"/>
              </a:defRPr>
            </a:lvl1pPr>
            <a:lvl2pPr marL="257175" indent="0" algn="l" defTabSz="514350" rtl="0" eaLnBrk="1" latinLnBrk="0" hangingPunct="1">
              <a:lnSpc>
                <a:spcPct val="90000"/>
              </a:lnSpc>
              <a:spcBef>
                <a:spcPts val="281"/>
              </a:spcBef>
              <a:buFont typeface="Arial" panose="020B0604020202020204" pitchFamily="34" charset="0"/>
              <a:buNone/>
              <a:defRPr sz="1125" b="1" kern="1200">
                <a:solidFill>
                  <a:schemeClr val="tx1"/>
                </a:solidFill>
                <a:latin typeface="Times New Roman" charset="0"/>
                <a:ea typeface="Times New Roman" charset="0"/>
                <a:cs typeface="Times New Roman" charset="0"/>
              </a:defRPr>
            </a:lvl2pPr>
            <a:lvl3pPr marL="514350" indent="0" algn="l" defTabSz="514350" rtl="0" eaLnBrk="1" latinLnBrk="0" hangingPunct="1">
              <a:lnSpc>
                <a:spcPct val="90000"/>
              </a:lnSpc>
              <a:spcBef>
                <a:spcPts val="281"/>
              </a:spcBef>
              <a:buFont typeface="Arial" panose="020B0604020202020204" pitchFamily="34" charset="0"/>
              <a:buNone/>
              <a:defRPr sz="1013" b="1" kern="1200">
                <a:solidFill>
                  <a:schemeClr val="tx1"/>
                </a:solidFill>
                <a:latin typeface="Times New Roman" charset="0"/>
                <a:ea typeface="Times New Roman" charset="0"/>
                <a:cs typeface="Times New Roman" charset="0"/>
              </a:defRPr>
            </a:lvl3pPr>
            <a:lvl4pPr marL="771525" indent="0" algn="l" defTabSz="514350" rtl="0" eaLnBrk="1" latinLnBrk="0" hangingPunct="1">
              <a:lnSpc>
                <a:spcPct val="90000"/>
              </a:lnSpc>
              <a:spcBef>
                <a:spcPts val="281"/>
              </a:spcBef>
              <a:buFont typeface="Arial" panose="020B0604020202020204" pitchFamily="34" charset="0"/>
              <a:buNone/>
              <a:defRPr sz="900" b="1" kern="1200">
                <a:solidFill>
                  <a:schemeClr val="tx1"/>
                </a:solidFill>
                <a:latin typeface="Times New Roman" charset="0"/>
                <a:ea typeface="Times New Roman" charset="0"/>
                <a:cs typeface="Times New Roman" charset="0"/>
              </a:defRPr>
            </a:lvl4pPr>
            <a:lvl5pPr marL="1028700" indent="0" algn="l" defTabSz="514350" rtl="0" eaLnBrk="1" latinLnBrk="0" hangingPunct="1">
              <a:lnSpc>
                <a:spcPct val="90000"/>
              </a:lnSpc>
              <a:spcBef>
                <a:spcPts val="281"/>
              </a:spcBef>
              <a:buFont typeface="Arial" panose="020B0604020202020204" pitchFamily="34" charset="0"/>
              <a:buNone/>
              <a:defRPr sz="900" b="1" kern="1200">
                <a:solidFill>
                  <a:schemeClr val="tx1"/>
                </a:solidFill>
                <a:latin typeface="Times New Roman" charset="0"/>
                <a:ea typeface="Times New Roman" charset="0"/>
                <a:cs typeface="Times New Roman" charset="0"/>
              </a:defRPr>
            </a:lvl5pPr>
            <a:lvl6pPr marL="1285875" indent="0" algn="l" defTabSz="514350" rtl="0" eaLnBrk="1" latinLnBrk="0" hangingPunct="1">
              <a:lnSpc>
                <a:spcPct val="90000"/>
              </a:lnSpc>
              <a:spcBef>
                <a:spcPts val="281"/>
              </a:spcBef>
              <a:buFont typeface="Arial" panose="020B0604020202020204" pitchFamily="34" charset="0"/>
              <a:buNone/>
              <a:defRPr sz="900" b="1" kern="1200">
                <a:solidFill>
                  <a:schemeClr val="tx1"/>
                </a:solidFill>
                <a:latin typeface="+mn-lt"/>
                <a:ea typeface="+mn-ea"/>
                <a:cs typeface="+mn-cs"/>
              </a:defRPr>
            </a:lvl6pPr>
            <a:lvl7pPr marL="1543050" indent="0" algn="l" defTabSz="514350" rtl="0" eaLnBrk="1" latinLnBrk="0" hangingPunct="1">
              <a:lnSpc>
                <a:spcPct val="90000"/>
              </a:lnSpc>
              <a:spcBef>
                <a:spcPts val="281"/>
              </a:spcBef>
              <a:buFont typeface="Arial" panose="020B0604020202020204" pitchFamily="34" charset="0"/>
              <a:buNone/>
              <a:defRPr sz="900" b="1" kern="1200">
                <a:solidFill>
                  <a:schemeClr val="tx1"/>
                </a:solidFill>
                <a:latin typeface="+mn-lt"/>
                <a:ea typeface="+mn-ea"/>
                <a:cs typeface="+mn-cs"/>
              </a:defRPr>
            </a:lvl7pPr>
            <a:lvl8pPr marL="1800225" indent="0" algn="l" defTabSz="514350" rtl="0" eaLnBrk="1" latinLnBrk="0" hangingPunct="1">
              <a:lnSpc>
                <a:spcPct val="90000"/>
              </a:lnSpc>
              <a:spcBef>
                <a:spcPts val="281"/>
              </a:spcBef>
              <a:buFont typeface="Arial" panose="020B0604020202020204" pitchFamily="34" charset="0"/>
              <a:buNone/>
              <a:defRPr sz="900" b="1" kern="1200">
                <a:solidFill>
                  <a:schemeClr val="tx1"/>
                </a:solidFill>
                <a:latin typeface="+mn-lt"/>
                <a:ea typeface="+mn-ea"/>
                <a:cs typeface="+mn-cs"/>
              </a:defRPr>
            </a:lvl8pPr>
            <a:lvl9pPr marL="2057400" indent="0" algn="l" defTabSz="514350" rtl="0" eaLnBrk="1" latinLnBrk="0" hangingPunct="1">
              <a:lnSpc>
                <a:spcPct val="90000"/>
              </a:lnSpc>
              <a:spcBef>
                <a:spcPts val="281"/>
              </a:spcBef>
              <a:buFont typeface="Arial" panose="020B0604020202020204" pitchFamily="34" charset="0"/>
              <a:buNone/>
              <a:defRPr sz="900" b="1" kern="1200">
                <a:solidFill>
                  <a:schemeClr val="tx1"/>
                </a:solidFill>
                <a:latin typeface="+mn-lt"/>
                <a:ea typeface="+mn-ea"/>
                <a:cs typeface="+mn-cs"/>
              </a:defRPr>
            </a:lvl9pPr>
          </a:lstStyle>
          <a:p>
            <a:pPr lvl="0" algn="ctr">
              <a:buSzPct val="100000"/>
            </a:pPr>
            <a:r>
              <a:rPr lang="en-US" dirty="0">
                <a:latin typeface="+mn-lt"/>
              </a:rPr>
              <a:t>Accountability</a:t>
            </a:r>
          </a:p>
        </p:txBody>
      </p:sp>
      <p:sp>
        <p:nvSpPr>
          <p:cNvPr id="18" name="Content Placeholder 10">
            <a:extLst>
              <a:ext uri="{FF2B5EF4-FFF2-40B4-BE49-F238E27FC236}">
                <a16:creationId xmlns:a16="http://schemas.microsoft.com/office/drawing/2014/main" id="{75BC4ABB-CAF0-8345-A35E-E5B151CFD2C7}"/>
              </a:ext>
            </a:extLst>
          </p:cNvPr>
          <p:cNvSpPr txBox="1">
            <a:spLocks/>
          </p:cNvSpPr>
          <p:nvPr/>
        </p:nvSpPr>
        <p:spPr>
          <a:xfrm>
            <a:off x="6323661" y="1870551"/>
            <a:ext cx="2694033" cy="2940175"/>
          </a:xfrm>
          <a:prstGeom prst="rect">
            <a:avLst/>
          </a:prstGeom>
        </p:spPr>
        <p:txBody>
          <a:bodyPr vert="horz" lIns="68580" tIns="34290" rIns="68580" bIns="34290" rtlCol="0">
            <a:normAutofit/>
          </a:bodyPr>
          <a:lstStyle>
            <a:lvl1pPr marL="128588" indent="-128588" algn="l" defTabSz="514350" rtl="0" eaLnBrk="1" latinLnBrk="0" hangingPunct="1">
              <a:lnSpc>
                <a:spcPct val="100000"/>
              </a:lnSpc>
              <a:spcBef>
                <a:spcPts val="563"/>
              </a:spcBef>
              <a:buFont typeface="Arial" panose="020B0604020202020204" pitchFamily="34" charset="0"/>
              <a:buChar char="•"/>
              <a:defRPr sz="2400" kern="1200">
                <a:solidFill>
                  <a:schemeClr val="tx1"/>
                </a:solidFill>
                <a:latin typeface="Times New Roman" charset="0"/>
                <a:ea typeface="Times New Roman" charset="0"/>
                <a:cs typeface="Times New Roman" charset="0"/>
              </a:defRPr>
            </a:lvl1pPr>
            <a:lvl2pPr marL="385763" indent="-128588" algn="l" defTabSz="514350" rtl="0" eaLnBrk="1" latinLnBrk="0" hangingPunct="1">
              <a:lnSpc>
                <a:spcPct val="100000"/>
              </a:lnSpc>
              <a:spcBef>
                <a:spcPts val="281"/>
              </a:spcBef>
              <a:buFont typeface="Arial" panose="020B0604020202020204" pitchFamily="34" charset="0"/>
              <a:buChar char="•"/>
              <a:defRPr sz="2000" kern="1200">
                <a:solidFill>
                  <a:schemeClr val="tx1"/>
                </a:solidFill>
                <a:latin typeface="Times New Roman" charset="0"/>
                <a:ea typeface="Times New Roman" charset="0"/>
                <a:cs typeface="Times New Roman" charset="0"/>
              </a:defRPr>
            </a:lvl2pPr>
            <a:lvl3pPr marL="642938" indent="-128588" algn="l" defTabSz="514350" rtl="0" eaLnBrk="1" latinLnBrk="0" hangingPunct="1">
              <a:lnSpc>
                <a:spcPct val="100000"/>
              </a:lnSpc>
              <a:spcBef>
                <a:spcPts val="281"/>
              </a:spcBef>
              <a:buFont typeface="Arial" panose="020B0604020202020204" pitchFamily="34" charset="0"/>
              <a:buChar char="•"/>
              <a:defRPr sz="1800" kern="1200">
                <a:solidFill>
                  <a:schemeClr val="tx1"/>
                </a:solidFill>
                <a:latin typeface="Times New Roman" charset="0"/>
                <a:ea typeface="Times New Roman" charset="0"/>
                <a:cs typeface="Times New Roman" charset="0"/>
              </a:defRPr>
            </a:lvl3pPr>
            <a:lvl4pPr marL="900113" indent="-128588" algn="l" defTabSz="514350" rtl="0" eaLnBrk="1" latinLnBrk="0" hangingPunct="1">
              <a:lnSpc>
                <a:spcPct val="100000"/>
              </a:lnSpc>
              <a:spcBef>
                <a:spcPts val="281"/>
              </a:spcBef>
              <a:buFont typeface="Arial" panose="020B0604020202020204" pitchFamily="34" charset="0"/>
              <a:buChar char="•"/>
              <a:defRPr sz="1400" kern="1200">
                <a:solidFill>
                  <a:schemeClr val="tx1"/>
                </a:solidFill>
                <a:latin typeface="Times New Roman" charset="0"/>
                <a:ea typeface="Times New Roman" charset="0"/>
                <a:cs typeface="Times New Roman" charset="0"/>
              </a:defRPr>
            </a:lvl4pPr>
            <a:lvl5pPr marL="1157288" indent="-128588" algn="l" defTabSz="514350" rtl="0" eaLnBrk="1" latinLnBrk="0" hangingPunct="1">
              <a:lnSpc>
                <a:spcPct val="100000"/>
              </a:lnSpc>
              <a:spcBef>
                <a:spcPts val="281"/>
              </a:spcBef>
              <a:buFont typeface="Arial" panose="020B0604020202020204" pitchFamily="34" charset="0"/>
              <a:buChar char="•"/>
              <a:defRPr sz="1400" kern="1200">
                <a:solidFill>
                  <a:schemeClr val="tx1"/>
                </a:solidFill>
                <a:latin typeface="Times New Roman" charset="0"/>
                <a:ea typeface="Times New Roman" charset="0"/>
                <a:cs typeface="Times New Roman"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89297" indent="-89297">
              <a:buSzPct val="100000"/>
              <a:buFont typeface="Arial"/>
              <a:buChar char="•"/>
            </a:pPr>
            <a:r>
              <a:rPr lang="en-US" sz="1800" dirty="0">
                <a:latin typeface="+mn-lt"/>
              </a:rPr>
              <a:t>Core indicators</a:t>
            </a:r>
          </a:p>
          <a:p>
            <a:pPr marL="89297" indent="-89297">
              <a:buSzPct val="100000"/>
              <a:buFont typeface="Arial"/>
              <a:buChar char="•"/>
            </a:pPr>
            <a:r>
              <a:rPr lang="en-US" sz="1800" dirty="0">
                <a:latin typeface="+mn-lt"/>
              </a:rPr>
              <a:t>Improvement plan</a:t>
            </a:r>
          </a:p>
          <a:p>
            <a:pPr marL="89297" indent="-89297">
              <a:buSzPct val="100000"/>
              <a:buFont typeface="Arial"/>
              <a:buChar char="•"/>
            </a:pPr>
            <a:r>
              <a:rPr lang="en-US" sz="1800" dirty="0">
                <a:latin typeface="+mn-lt"/>
              </a:rPr>
              <a:t>Data quality</a:t>
            </a:r>
          </a:p>
          <a:p>
            <a:pPr marL="89297" indent="-89297">
              <a:buSzPct val="100000"/>
              <a:buFont typeface="Arial"/>
              <a:buChar char="•"/>
            </a:pPr>
            <a:r>
              <a:rPr lang="en-US" sz="1800" dirty="0">
                <a:latin typeface="+mn-lt"/>
              </a:rPr>
              <a:t>Program of Study documentation</a:t>
            </a:r>
          </a:p>
          <a:p>
            <a:pPr marL="89297" indent="-89297">
              <a:buSzPct val="100000"/>
              <a:buFont typeface="Arial"/>
              <a:buChar char="•"/>
            </a:pPr>
            <a:r>
              <a:rPr lang="en-US" sz="1800" dirty="0">
                <a:latin typeface="+mn-lt"/>
              </a:rPr>
              <a:t>Special populations (ratio, served) </a:t>
            </a:r>
          </a:p>
          <a:p>
            <a:pPr marL="89297" indent="-89297">
              <a:buSzPct val="100000"/>
              <a:buFont typeface="Arial"/>
              <a:buChar char="•"/>
            </a:pPr>
            <a:r>
              <a:rPr lang="en-US" sz="1800" dirty="0">
                <a:latin typeface="+mn-lt"/>
              </a:rPr>
              <a:t>Technical skills assessments</a:t>
            </a:r>
          </a:p>
        </p:txBody>
      </p:sp>
      <p:sp>
        <p:nvSpPr>
          <p:cNvPr id="19" name="Text Placeholder 9">
            <a:extLst>
              <a:ext uri="{FF2B5EF4-FFF2-40B4-BE49-F238E27FC236}">
                <a16:creationId xmlns:a16="http://schemas.microsoft.com/office/drawing/2014/main" id="{CB256C17-8811-2549-8428-1DD85C7F0F5F}"/>
              </a:ext>
            </a:extLst>
          </p:cNvPr>
          <p:cNvSpPr txBox="1">
            <a:spLocks/>
          </p:cNvSpPr>
          <p:nvPr/>
        </p:nvSpPr>
        <p:spPr>
          <a:xfrm>
            <a:off x="3325614" y="1260872"/>
            <a:ext cx="1718059" cy="617934"/>
          </a:xfrm>
          <a:prstGeom prst="rect">
            <a:avLst/>
          </a:prstGeom>
        </p:spPr>
        <p:txBody>
          <a:bodyPr vert="horz" lIns="68580" tIns="34290" rIns="68580" bIns="34290" rtlCol="0" anchor="b">
            <a:normAutofit/>
          </a:bodyPr>
          <a:lstStyle>
            <a:lvl1pPr marL="0" indent="0" algn="l" defTabSz="514350" rtl="0" eaLnBrk="1" latinLnBrk="0" hangingPunct="1">
              <a:lnSpc>
                <a:spcPct val="90000"/>
              </a:lnSpc>
              <a:spcBef>
                <a:spcPts val="563"/>
              </a:spcBef>
              <a:buFont typeface="Arial" panose="020B0604020202020204" pitchFamily="34" charset="0"/>
              <a:buNone/>
              <a:defRPr sz="2400" b="1" kern="1200">
                <a:solidFill>
                  <a:schemeClr val="tx1"/>
                </a:solidFill>
                <a:latin typeface="Times New Roman" charset="0"/>
                <a:ea typeface="Times New Roman" charset="0"/>
                <a:cs typeface="Times New Roman" charset="0"/>
              </a:defRPr>
            </a:lvl1pPr>
            <a:lvl2pPr marL="257175" indent="0" algn="l" defTabSz="514350" rtl="0" eaLnBrk="1" latinLnBrk="0" hangingPunct="1">
              <a:lnSpc>
                <a:spcPct val="90000"/>
              </a:lnSpc>
              <a:spcBef>
                <a:spcPts val="281"/>
              </a:spcBef>
              <a:buFont typeface="Arial" panose="020B0604020202020204" pitchFamily="34" charset="0"/>
              <a:buNone/>
              <a:defRPr sz="1125" b="1" kern="1200">
                <a:solidFill>
                  <a:schemeClr val="tx1"/>
                </a:solidFill>
                <a:latin typeface="Times New Roman" charset="0"/>
                <a:ea typeface="Times New Roman" charset="0"/>
                <a:cs typeface="Times New Roman" charset="0"/>
              </a:defRPr>
            </a:lvl2pPr>
            <a:lvl3pPr marL="514350" indent="0" algn="l" defTabSz="514350" rtl="0" eaLnBrk="1" latinLnBrk="0" hangingPunct="1">
              <a:lnSpc>
                <a:spcPct val="90000"/>
              </a:lnSpc>
              <a:spcBef>
                <a:spcPts val="281"/>
              </a:spcBef>
              <a:buFont typeface="Arial" panose="020B0604020202020204" pitchFamily="34" charset="0"/>
              <a:buNone/>
              <a:defRPr sz="1013" b="1" kern="1200">
                <a:solidFill>
                  <a:schemeClr val="tx1"/>
                </a:solidFill>
                <a:latin typeface="Times New Roman" charset="0"/>
                <a:ea typeface="Times New Roman" charset="0"/>
                <a:cs typeface="Times New Roman" charset="0"/>
              </a:defRPr>
            </a:lvl3pPr>
            <a:lvl4pPr marL="771525" indent="0" algn="l" defTabSz="514350" rtl="0" eaLnBrk="1" latinLnBrk="0" hangingPunct="1">
              <a:lnSpc>
                <a:spcPct val="90000"/>
              </a:lnSpc>
              <a:spcBef>
                <a:spcPts val="281"/>
              </a:spcBef>
              <a:buFont typeface="Arial" panose="020B0604020202020204" pitchFamily="34" charset="0"/>
              <a:buNone/>
              <a:defRPr sz="900" b="1" kern="1200">
                <a:solidFill>
                  <a:schemeClr val="tx1"/>
                </a:solidFill>
                <a:latin typeface="Times New Roman" charset="0"/>
                <a:ea typeface="Times New Roman" charset="0"/>
                <a:cs typeface="Times New Roman" charset="0"/>
              </a:defRPr>
            </a:lvl4pPr>
            <a:lvl5pPr marL="1028700" indent="0" algn="l" defTabSz="514350" rtl="0" eaLnBrk="1" latinLnBrk="0" hangingPunct="1">
              <a:lnSpc>
                <a:spcPct val="90000"/>
              </a:lnSpc>
              <a:spcBef>
                <a:spcPts val="281"/>
              </a:spcBef>
              <a:buFont typeface="Arial" panose="020B0604020202020204" pitchFamily="34" charset="0"/>
              <a:buNone/>
              <a:defRPr sz="900" b="1" kern="1200">
                <a:solidFill>
                  <a:schemeClr val="tx1"/>
                </a:solidFill>
                <a:latin typeface="Times New Roman" charset="0"/>
                <a:ea typeface="Times New Roman" charset="0"/>
                <a:cs typeface="Times New Roman" charset="0"/>
              </a:defRPr>
            </a:lvl5pPr>
            <a:lvl6pPr marL="1285875" indent="0" algn="l" defTabSz="514350" rtl="0" eaLnBrk="1" latinLnBrk="0" hangingPunct="1">
              <a:lnSpc>
                <a:spcPct val="90000"/>
              </a:lnSpc>
              <a:spcBef>
                <a:spcPts val="281"/>
              </a:spcBef>
              <a:buFont typeface="Arial" panose="020B0604020202020204" pitchFamily="34" charset="0"/>
              <a:buNone/>
              <a:defRPr sz="900" b="1" kern="1200">
                <a:solidFill>
                  <a:schemeClr val="tx1"/>
                </a:solidFill>
                <a:latin typeface="+mn-lt"/>
                <a:ea typeface="+mn-ea"/>
                <a:cs typeface="+mn-cs"/>
              </a:defRPr>
            </a:lvl6pPr>
            <a:lvl7pPr marL="1543050" indent="0" algn="l" defTabSz="514350" rtl="0" eaLnBrk="1" latinLnBrk="0" hangingPunct="1">
              <a:lnSpc>
                <a:spcPct val="90000"/>
              </a:lnSpc>
              <a:spcBef>
                <a:spcPts val="281"/>
              </a:spcBef>
              <a:buFont typeface="Arial" panose="020B0604020202020204" pitchFamily="34" charset="0"/>
              <a:buNone/>
              <a:defRPr sz="900" b="1" kern="1200">
                <a:solidFill>
                  <a:schemeClr val="tx1"/>
                </a:solidFill>
                <a:latin typeface="+mn-lt"/>
                <a:ea typeface="+mn-ea"/>
                <a:cs typeface="+mn-cs"/>
              </a:defRPr>
            </a:lvl7pPr>
            <a:lvl8pPr marL="1800225" indent="0" algn="l" defTabSz="514350" rtl="0" eaLnBrk="1" latinLnBrk="0" hangingPunct="1">
              <a:lnSpc>
                <a:spcPct val="90000"/>
              </a:lnSpc>
              <a:spcBef>
                <a:spcPts val="281"/>
              </a:spcBef>
              <a:buFont typeface="Arial" panose="020B0604020202020204" pitchFamily="34" charset="0"/>
              <a:buNone/>
              <a:defRPr sz="900" b="1" kern="1200">
                <a:solidFill>
                  <a:schemeClr val="tx1"/>
                </a:solidFill>
                <a:latin typeface="+mn-lt"/>
                <a:ea typeface="+mn-ea"/>
                <a:cs typeface="+mn-cs"/>
              </a:defRPr>
            </a:lvl8pPr>
            <a:lvl9pPr marL="2057400" indent="0" algn="l" defTabSz="514350" rtl="0" eaLnBrk="1" latinLnBrk="0" hangingPunct="1">
              <a:lnSpc>
                <a:spcPct val="90000"/>
              </a:lnSpc>
              <a:spcBef>
                <a:spcPts val="281"/>
              </a:spcBef>
              <a:buFont typeface="Arial" panose="020B0604020202020204" pitchFamily="34" charset="0"/>
              <a:buNone/>
              <a:defRPr sz="900" b="1" kern="1200">
                <a:solidFill>
                  <a:schemeClr val="tx1"/>
                </a:solidFill>
                <a:latin typeface="+mn-lt"/>
                <a:ea typeface="+mn-ea"/>
                <a:cs typeface="+mn-cs"/>
              </a:defRPr>
            </a:lvl9pPr>
          </a:lstStyle>
          <a:p>
            <a:pPr algn="ctr"/>
            <a:r>
              <a:rPr lang="en-US" dirty="0">
                <a:latin typeface="+mn-lt"/>
              </a:rPr>
              <a:t>Fiscal</a:t>
            </a:r>
          </a:p>
        </p:txBody>
      </p:sp>
      <p:sp>
        <p:nvSpPr>
          <p:cNvPr id="20" name="Content Placeholder 10">
            <a:extLst>
              <a:ext uri="{FF2B5EF4-FFF2-40B4-BE49-F238E27FC236}">
                <a16:creationId xmlns:a16="http://schemas.microsoft.com/office/drawing/2014/main" id="{5BD8FFCD-7B8C-9E4C-82BB-2B2D379E5D46}"/>
              </a:ext>
            </a:extLst>
          </p:cNvPr>
          <p:cNvSpPr txBox="1">
            <a:spLocks/>
          </p:cNvSpPr>
          <p:nvPr/>
        </p:nvSpPr>
        <p:spPr>
          <a:xfrm>
            <a:off x="3084297" y="1878807"/>
            <a:ext cx="2558557" cy="2940175"/>
          </a:xfrm>
          <a:prstGeom prst="rect">
            <a:avLst/>
          </a:prstGeom>
        </p:spPr>
        <p:txBody>
          <a:bodyPr vert="horz" lIns="68580" tIns="34290" rIns="68580" bIns="34290" rtlCol="0">
            <a:noAutofit/>
          </a:bodyPr>
          <a:lstStyle>
            <a:lvl1pPr marL="128588" indent="-128588" algn="l" defTabSz="514350" rtl="0" eaLnBrk="1" latinLnBrk="0" hangingPunct="1">
              <a:lnSpc>
                <a:spcPct val="100000"/>
              </a:lnSpc>
              <a:spcBef>
                <a:spcPts val="563"/>
              </a:spcBef>
              <a:buFont typeface="Arial" panose="020B0604020202020204" pitchFamily="34" charset="0"/>
              <a:buChar char="•"/>
              <a:defRPr sz="2400" kern="1200">
                <a:solidFill>
                  <a:schemeClr val="tx1"/>
                </a:solidFill>
                <a:latin typeface="Times New Roman" charset="0"/>
                <a:ea typeface="Times New Roman" charset="0"/>
                <a:cs typeface="Times New Roman" charset="0"/>
              </a:defRPr>
            </a:lvl1pPr>
            <a:lvl2pPr marL="385763" indent="-128588" algn="l" defTabSz="514350" rtl="0" eaLnBrk="1" latinLnBrk="0" hangingPunct="1">
              <a:lnSpc>
                <a:spcPct val="100000"/>
              </a:lnSpc>
              <a:spcBef>
                <a:spcPts val="281"/>
              </a:spcBef>
              <a:buFont typeface="Arial" panose="020B0604020202020204" pitchFamily="34" charset="0"/>
              <a:buChar char="•"/>
              <a:defRPr sz="2000" kern="1200">
                <a:solidFill>
                  <a:schemeClr val="tx1"/>
                </a:solidFill>
                <a:latin typeface="Times New Roman" charset="0"/>
                <a:ea typeface="Times New Roman" charset="0"/>
                <a:cs typeface="Times New Roman" charset="0"/>
              </a:defRPr>
            </a:lvl2pPr>
            <a:lvl3pPr marL="642938" indent="-128588" algn="l" defTabSz="514350" rtl="0" eaLnBrk="1" latinLnBrk="0" hangingPunct="1">
              <a:lnSpc>
                <a:spcPct val="100000"/>
              </a:lnSpc>
              <a:spcBef>
                <a:spcPts val="281"/>
              </a:spcBef>
              <a:buFont typeface="Arial" panose="020B0604020202020204" pitchFamily="34" charset="0"/>
              <a:buChar char="•"/>
              <a:defRPr sz="1800" kern="1200">
                <a:solidFill>
                  <a:schemeClr val="tx1"/>
                </a:solidFill>
                <a:latin typeface="Times New Roman" charset="0"/>
                <a:ea typeface="Times New Roman" charset="0"/>
                <a:cs typeface="Times New Roman" charset="0"/>
              </a:defRPr>
            </a:lvl3pPr>
            <a:lvl4pPr marL="900113" indent="-128588" algn="l" defTabSz="514350" rtl="0" eaLnBrk="1" latinLnBrk="0" hangingPunct="1">
              <a:lnSpc>
                <a:spcPct val="100000"/>
              </a:lnSpc>
              <a:spcBef>
                <a:spcPts val="281"/>
              </a:spcBef>
              <a:buFont typeface="Arial" panose="020B0604020202020204" pitchFamily="34" charset="0"/>
              <a:buChar char="•"/>
              <a:defRPr sz="1400" kern="1200">
                <a:solidFill>
                  <a:schemeClr val="tx1"/>
                </a:solidFill>
                <a:latin typeface="Times New Roman" charset="0"/>
                <a:ea typeface="Times New Roman" charset="0"/>
                <a:cs typeface="Times New Roman" charset="0"/>
              </a:defRPr>
            </a:lvl4pPr>
            <a:lvl5pPr marL="1157288" indent="-128588" algn="l" defTabSz="514350" rtl="0" eaLnBrk="1" latinLnBrk="0" hangingPunct="1">
              <a:lnSpc>
                <a:spcPct val="100000"/>
              </a:lnSpc>
              <a:spcBef>
                <a:spcPts val="281"/>
              </a:spcBef>
              <a:buFont typeface="Arial" panose="020B0604020202020204" pitchFamily="34" charset="0"/>
              <a:buChar char="•"/>
              <a:defRPr sz="1400" kern="1200">
                <a:solidFill>
                  <a:schemeClr val="tx1"/>
                </a:solidFill>
                <a:latin typeface="Times New Roman" charset="0"/>
                <a:ea typeface="Times New Roman" charset="0"/>
                <a:cs typeface="Times New Roman"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89297" indent="-89297">
              <a:buSzPct val="100000"/>
              <a:buFont typeface="Arial"/>
              <a:buChar char="•"/>
            </a:pPr>
            <a:r>
              <a:rPr lang="en-US" sz="1800" dirty="0">
                <a:latin typeface="+mn-lt"/>
              </a:rPr>
              <a:t>Reimbursements to date</a:t>
            </a:r>
          </a:p>
          <a:p>
            <a:pPr marL="89297" indent="-89297">
              <a:buSzPct val="100000"/>
              <a:buFont typeface="Arial"/>
              <a:buChar char="•"/>
            </a:pPr>
            <a:r>
              <a:rPr lang="en-US" sz="1800" dirty="0">
                <a:latin typeface="+mn-lt"/>
              </a:rPr>
              <a:t>Remainder of year</a:t>
            </a:r>
          </a:p>
          <a:p>
            <a:pPr marL="89297" indent="-89297">
              <a:buSzPct val="100000"/>
              <a:buFont typeface="Arial"/>
              <a:buChar char="•"/>
            </a:pPr>
            <a:r>
              <a:rPr lang="en-US" sz="1800" dirty="0">
                <a:latin typeface="+mn-lt"/>
              </a:rPr>
              <a:t>Planned amendments</a:t>
            </a:r>
          </a:p>
          <a:p>
            <a:pPr marL="89297" indent="-89297">
              <a:buSzPct val="100000"/>
              <a:buFont typeface="Arial"/>
              <a:buChar char="•"/>
            </a:pPr>
            <a:r>
              <a:rPr lang="en-US" sz="1800" dirty="0">
                <a:latin typeface="+mn-lt"/>
              </a:rPr>
              <a:t>Personal Activity Reports</a:t>
            </a:r>
          </a:p>
          <a:p>
            <a:pPr marL="89297" indent="-89297">
              <a:buSzPct val="100000"/>
              <a:buFont typeface="Arial"/>
              <a:buChar char="•"/>
            </a:pPr>
            <a:r>
              <a:rPr lang="en-US" sz="1800" dirty="0">
                <a:latin typeface="+mn-lt"/>
              </a:rPr>
              <a:t>Inventory check</a:t>
            </a:r>
          </a:p>
          <a:p>
            <a:pPr marL="89297" indent="-89297">
              <a:buSzPct val="100000"/>
              <a:buFont typeface="Arial"/>
              <a:buChar char="•"/>
            </a:pPr>
            <a:r>
              <a:rPr lang="en-US" sz="1800" dirty="0">
                <a:latin typeface="+mn-lt"/>
              </a:rPr>
              <a:t>Random sample invoices</a:t>
            </a:r>
          </a:p>
          <a:p>
            <a:endParaRPr lang="en-US" sz="1800" dirty="0">
              <a:latin typeface="+mn-lt"/>
            </a:endParaRPr>
          </a:p>
        </p:txBody>
      </p:sp>
      <p:sp>
        <p:nvSpPr>
          <p:cNvPr id="3" name="Title 2">
            <a:extLst>
              <a:ext uri="{FF2B5EF4-FFF2-40B4-BE49-F238E27FC236}">
                <a16:creationId xmlns:a16="http://schemas.microsoft.com/office/drawing/2014/main" id="{476532C4-55C2-5644-B0EF-726FBE2B2D21}"/>
              </a:ext>
            </a:extLst>
          </p:cNvPr>
          <p:cNvSpPr>
            <a:spLocks noGrp="1"/>
          </p:cNvSpPr>
          <p:nvPr>
            <p:ph type="title"/>
          </p:nvPr>
        </p:nvSpPr>
        <p:spPr/>
        <p:txBody>
          <a:bodyPr/>
          <a:lstStyle/>
          <a:p>
            <a:r>
              <a:rPr lang="en-US" dirty="0"/>
              <a:t>On-Site Monitoring</a:t>
            </a:r>
          </a:p>
        </p:txBody>
      </p:sp>
    </p:spTree>
    <p:extLst>
      <p:ext uri="{BB962C8B-B14F-4D97-AF65-F5344CB8AC3E}">
        <p14:creationId xmlns:p14="http://schemas.microsoft.com/office/powerpoint/2010/main" val="21709782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ystem Office Template 2017" id="{5F043DD8-DC3E-4F6A-B287-81D6F7FF38E2}" vid="{804B3A4D-A4A7-49E1-8361-FD47AD0B82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49CFBB9388CAE4382B0F3D83AB7E01B" ma:contentTypeVersion="4" ma:contentTypeDescription="Create a new document." ma:contentTypeScope="" ma:versionID="c2fc4b4a6a21e53ae7df959bf2c3d549">
  <xsd:schema xmlns:xsd="http://www.w3.org/2001/XMLSchema" xmlns:xs="http://www.w3.org/2001/XMLSchema" xmlns:p="http://schemas.microsoft.com/office/2006/metadata/properties" xmlns:ns2="5d44e7a7-d772-4b9a-8608-605f9eada748" targetNamespace="http://schemas.microsoft.com/office/2006/metadata/properties" ma:root="true" ma:fieldsID="2ef6aba699c97768606158f8e47fc409" ns2:_="">
    <xsd:import namespace="5d44e7a7-d772-4b9a-8608-605f9eada74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44e7a7-d772-4b9a-8608-605f9eada7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AC955C1-90D7-44D5-BA81-2816B812DC98}">
  <ds:schemaRefs>
    <ds:schemaRef ds:uri="http://schemas.microsoft.com/sharepoint/v3/contenttype/forms"/>
  </ds:schemaRefs>
</ds:datastoreItem>
</file>

<file path=customXml/itemProps2.xml><?xml version="1.0" encoding="utf-8"?>
<ds:datastoreItem xmlns:ds="http://schemas.openxmlformats.org/officeDocument/2006/customXml" ds:itemID="{513B0C1A-68E6-45E9-92AC-133F8BBE3B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d44e7a7-d772-4b9a-8608-605f9eada7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A745E14-6C51-4062-9720-2CB327AFC650}">
  <ds:schemaRefs>
    <ds:schemaRef ds:uri="http://purl.org/dc/elements/1.1/"/>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5d44e7a7-d772-4b9a-8608-605f9eada748"/>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System Office Template 2017</Template>
  <TotalTime>0</TotalTime>
  <Words>9386</Words>
  <Application>Microsoft Office PowerPoint</Application>
  <PresentationFormat>On-screen Show (16:9)</PresentationFormat>
  <Paragraphs>1345</Paragraphs>
  <Slides>129</Slides>
  <Notes>91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129</vt:i4>
      </vt:variant>
    </vt:vector>
  </HeadingPairs>
  <TitlesOfParts>
    <vt:vector size="142" baseType="lpstr">
      <vt:lpstr>American Typewriter</vt:lpstr>
      <vt:lpstr>Arial</vt:lpstr>
      <vt:lpstr>Calibri</vt:lpstr>
      <vt:lpstr>Calibri Light</vt:lpstr>
      <vt:lpstr>Chalkduster</vt:lpstr>
      <vt:lpstr>Georgia</vt:lpstr>
      <vt:lpstr>Helvetica Neue Medium</vt:lpstr>
      <vt:lpstr>Plantagenet Cherokee</vt:lpstr>
      <vt:lpstr>Symbol</vt:lpstr>
      <vt:lpstr>Tahoma Negreta</vt:lpstr>
      <vt:lpstr>Times New Roman</vt:lpstr>
      <vt:lpstr>Wingdings</vt:lpstr>
      <vt:lpstr>Office Theme</vt:lpstr>
      <vt:lpstr>Perkins 101:   For improved understanding and local implementation of Perkins V</vt:lpstr>
      <vt:lpstr>What is Perkins?</vt:lpstr>
      <vt:lpstr>Mission </vt:lpstr>
      <vt:lpstr>Carl Dewey Perkins</vt:lpstr>
      <vt:lpstr>Evolution of Perkins Program</vt:lpstr>
      <vt:lpstr>Evolution of Perkins Program</vt:lpstr>
      <vt:lpstr>Perkins Emphasis </vt:lpstr>
      <vt:lpstr>Perkins V Themes</vt:lpstr>
      <vt:lpstr>Purpose of Perkins V </vt:lpstr>
      <vt:lpstr>Perkins V:  Secondary-Postsecondary Partnership</vt:lpstr>
      <vt:lpstr>WIOA Collaboration</vt:lpstr>
      <vt:lpstr>Oversight and Authority</vt:lpstr>
      <vt:lpstr>NC CTE Plan of Work</vt:lpstr>
      <vt:lpstr>State Plan 2020-2023 </vt:lpstr>
      <vt:lpstr>State Plan 2020-2023 (page 2) </vt:lpstr>
      <vt:lpstr>State Plan 2020-2023 (page 3) </vt:lpstr>
      <vt:lpstr>State Plan 2020-2023 (page 4) </vt:lpstr>
      <vt:lpstr>CTE Definitions</vt:lpstr>
      <vt:lpstr>Perkins Allocations</vt:lpstr>
      <vt:lpstr>Perkins Flow of Funding</vt:lpstr>
      <vt:lpstr>Distribution of Funds </vt:lpstr>
      <vt:lpstr>Optional additional funds</vt:lpstr>
      <vt:lpstr>College Use of Perkins Funds (85%)</vt:lpstr>
      <vt:lpstr>Redistribution of Unspent Funds - Section 133</vt:lpstr>
      <vt:lpstr>Consortium Distribution of Funds</vt:lpstr>
      <vt:lpstr>Colleges Before Consortium</vt:lpstr>
      <vt:lpstr>Synergy to Strengthen CTE Programs and Services </vt:lpstr>
      <vt:lpstr>Consortium Service Area</vt:lpstr>
      <vt:lpstr>College Guiding Documents</vt:lpstr>
      <vt:lpstr>Perkins CLNA  Process</vt:lpstr>
      <vt:lpstr>Summary of the Comprehensive Local Needs Assessment - parts A &amp; B </vt:lpstr>
      <vt:lpstr>Summary of the Comprehensive Local Needs Assessment - parts C, D, &amp; E </vt:lpstr>
      <vt:lpstr>CLNA– Collaborate with Stakeholders to Strengthen the Workforce  </vt:lpstr>
      <vt:lpstr>PowerPoint Presentation</vt:lpstr>
      <vt:lpstr>PowerPoint Presentation</vt:lpstr>
      <vt:lpstr>PowerPoint Presentation</vt:lpstr>
      <vt:lpstr>PowerPoint Presentation</vt:lpstr>
      <vt:lpstr>PowerPoint Presentation</vt:lpstr>
      <vt:lpstr>Work-Based Learning</vt:lpstr>
      <vt:lpstr>17-3022 Civil Engineering Technician Program of Study </vt:lpstr>
      <vt:lpstr>9-14 Program of Study</vt:lpstr>
      <vt:lpstr>CLNA Summary Sheet Template</vt:lpstr>
      <vt:lpstr>Summary Form</vt:lpstr>
      <vt:lpstr>Summary Form Continued</vt:lpstr>
      <vt:lpstr>The Application </vt:lpstr>
      <vt:lpstr>Special Populations – Perkins V, Section 3(48)</vt:lpstr>
      <vt:lpstr>ESEA Subgroups</vt:lpstr>
      <vt:lpstr>Perkins Local Plan</vt:lpstr>
      <vt:lpstr>Local Plan Preparation</vt:lpstr>
      <vt:lpstr>NC Local Plan Excel Template </vt:lpstr>
      <vt:lpstr>NC Local Plan Template layout</vt:lpstr>
      <vt:lpstr>NC Local Plan – Entering Activities</vt:lpstr>
      <vt:lpstr>Local Plan and Budget – Approval Before Obligation</vt:lpstr>
      <vt:lpstr>Local Plan Considerations</vt:lpstr>
      <vt:lpstr>Common Local Plan Pitfalls</vt:lpstr>
      <vt:lpstr>Voc Code 10: Administration</vt:lpstr>
      <vt:lpstr>Perkins Required Uses</vt:lpstr>
      <vt:lpstr>VOC 11: Career exploration and career development - Section 135 (b)(1) </vt:lpstr>
      <vt:lpstr>VOC 11: Career exploration and career development</vt:lpstr>
      <vt:lpstr>VOC 12: Professional Development - Section 135(b)(2)</vt:lpstr>
      <vt:lpstr>VOC 13: Skill Attainment –  Section 135(b)(3) </vt:lpstr>
      <vt:lpstr>VOC 14: Academic Integration -  Section 135(b)(4)</vt:lpstr>
      <vt:lpstr>VOC 15:  Increase Student Achievement - Section 135(b)(5)</vt:lpstr>
      <vt:lpstr>VOC 16:  Evaluation of CTE Programs - Section 135(b)(6) </vt:lpstr>
      <vt:lpstr>Optional VOC 17: Equipment - Section135(b)(5)(D) </vt:lpstr>
      <vt:lpstr>Equipment continued</vt:lpstr>
      <vt:lpstr>Optional VOC 18:  Wages - Section 135(b)(5)(G) </vt:lpstr>
      <vt:lpstr>Employees</vt:lpstr>
      <vt:lpstr>Extra Duty Pay</vt:lpstr>
      <vt:lpstr>Optional VOC 19:  Career and Technical Student Organizations - Section 135(b)(5)(O)</vt:lpstr>
      <vt:lpstr>Career and Technical Student Organizations</vt:lpstr>
      <vt:lpstr>Approved CTSOs</vt:lpstr>
      <vt:lpstr>CTSO Expenditures</vt:lpstr>
      <vt:lpstr>Perkins Budget </vt:lpstr>
      <vt:lpstr>Budget Form</vt:lpstr>
      <vt:lpstr>Steps for Budget Modifications</vt:lpstr>
      <vt:lpstr>Budget Modification Form </vt:lpstr>
      <vt:lpstr>Modification – always start with the most recent approved budget</vt:lpstr>
      <vt:lpstr>Add new activity and connect to CLNA – Change requested must total $0.00</vt:lpstr>
      <vt:lpstr>Adding Carry-forward</vt:lpstr>
      <vt:lpstr>VOC 28:  Reserve Fund and other Special Funding</vt:lpstr>
      <vt:lpstr>Technical Assistance &amp; Continuous Oversight</vt:lpstr>
      <vt:lpstr>Timeline: Monthly Perkins Updates 2022-23</vt:lpstr>
      <vt:lpstr>Timeline: Program Year 2022-23 Due June 3, 2022 </vt:lpstr>
      <vt:lpstr>Timeline: Program Year 2022-23 Due January 20, 2023 </vt:lpstr>
      <vt:lpstr>Timeline: Program Year 2022-23 Due May 19 and June 7, 2023 </vt:lpstr>
      <vt:lpstr>Accountability to Federal Government</vt:lpstr>
      <vt:lpstr>Accountability Section 113: Indicators of Performance</vt:lpstr>
      <vt:lpstr>Accountability Measures</vt:lpstr>
      <vt:lpstr>Accountability</vt:lpstr>
      <vt:lpstr>Federal Negotiated Levels </vt:lpstr>
      <vt:lpstr>Additional State Performance Indicator – 4P1</vt:lpstr>
      <vt:lpstr>Accountability – Improvement Plans</vt:lpstr>
      <vt:lpstr>Use of Data</vt:lpstr>
      <vt:lpstr>PowerPoint Presentation</vt:lpstr>
      <vt:lpstr>Dashboard</vt:lpstr>
      <vt:lpstr>Dashboard</vt:lpstr>
      <vt:lpstr>Accountability to Federal Government</vt:lpstr>
      <vt:lpstr>On-Site Monitoring</vt:lpstr>
      <vt:lpstr>On-Site Monitoring</vt:lpstr>
      <vt:lpstr>Desk Monitoring</vt:lpstr>
      <vt:lpstr>Role of the Local Perkins Contact</vt:lpstr>
      <vt:lpstr>Local College Perkins Contact responsibilities </vt:lpstr>
      <vt:lpstr>Required Paperwork</vt:lpstr>
      <vt:lpstr>Perkins Helpful Resources</vt:lpstr>
      <vt:lpstr>www.NCperkins.org  website </vt:lpstr>
      <vt:lpstr>PowerPoint Presentation</vt:lpstr>
      <vt:lpstr>The Blue Book The CTE/Perkins V Bible</vt:lpstr>
      <vt:lpstr> The Administrators Handbook on EDGAR  5th Edition   Brustein &amp; Manasevit, PLLC compiled this book</vt:lpstr>
      <vt:lpstr>PowerPoint Presentation</vt:lpstr>
      <vt:lpstr>Additional helpful resources</vt:lpstr>
      <vt:lpstr>Uniform Grant Guidance (EDGAR) </vt:lpstr>
      <vt:lpstr>§200.331 - Award Information</vt:lpstr>
      <vt:lpstr>34 CFR 76.707   Obligation Dates</vt:lpstr>
      <vt:lpstr>§200.430  Salaries and Fringe Benefits</vt:lpstr>
      <vt:lpstr>§200.313, 200.439   Equipment</vt:lpstr>
      <vt:lpstr>§200.313(d)  Equipment Management</vt:lpstr>
      <vt:lpstr>§200.1  Definition of Supplies</vt:lpstr>
      <vt:lpstr>§200.432  Conferences</vt:lpstr>
      <vt:lpstr>Food and Beverages</vt:lpstr>
      <vt:lpstr>§200.474  Travel</vt:lpstr>
      <vt:lpstr>Travel and Conferences</vt:lpstr>
      <vt:lpstr>Perkins - General Test of Allowability</vt:lpstr>
      <vt:lpstr>Perkins - Fiscal Monitoring Stages –  On-Site Interview Questions</vt:lpstr>
      <vt:lpstr>Perkins - The most common problems, goofs! </vt:lpstr>
      <vt:lpstr>Perkins</vt:lpstr>
      <vt:lpstr>Raising the Awareness of Career Pathways - Webinar Series</vt:lpstr>
      <vt:lpstr>Perkins  Ongoing Technical Assistance Updates</vt:lpstr>
      <vt:lpstr>Perkins/CTE State Staff</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Perkins 101:   For improved understanding and local implementation of Perkins V</dc:title>
  <dc:creator/>
  <cp:keywords/>
  <cp:lastModifiedBy/>
  <cp:revision>1225</cp:revision>
  <cp:lastPrinted>2017-04-26T15:33:33Z</cp:lastPrinted>
  <dcterms:created xsi:type="dcterms:W3CDTF">2017-04-24T19:18:55Z</dcterms:created>
  <dcterms:modified xsi:type="dcterms:W3CDTF">2022-04-11T15:44:27Z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0x010100249CFBB9388CAE4382B0F3D83AB7E01B</vt:lpwstr>
  </property>
</Properties>
</file>