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41"/>
  </p:notesMasterIdLst>
  <p:handoutMasterIdLst>
    <p:handoutMasterId r:id="rId42"/>
  </p:handoutMasterIdLst>
  <p:sldIdLst>
    <p:sldId id="534" r:id="rId5"/>
    <p:sldId id="1165" r:id="rId6"/>
    <p:sldId id="760" r:id="rId7"/>
    <p:sldId id="257" r:id="rId8"/>
    <p:sldId id="1241" r:id="rId9"/>
    <p:sldId id="658" r:id="rId10"/>
    <p:sldId id="1381" r:id="rId11"/>
    <p:sldId id="1379" r:id="rId12"/>
    <p:sldId id="1378" r:id="rId13"/>
    <p:sldId id="1377" r:id="rId14"/>
    <p:sldId id="1380" r:id="rId15"/>
    <p:sldId id="1376" r:id="rId16"/>
    <p:sldId id="1375" r:id="rId17"/>
    <p:sldId id="1374" r:id="rId18"/>
    <p:sldId id="1373" r:id="rId19"/>
    <p:sldId id="1372" r:id="rId20"/>
    <p:sldId id="1371" r:id="rId21"/>
    <p:sldId id="1384" r:id="rId22"/>
    <p:sldId id="1385" r:id="rId23"/>
    <p:sldId id="1386" r:id="rId24"/>
    <p:sldId id="1387" r:id="rId25"/>
    <p:sldId id="1260" r:id="rId26"/>
    <p:sldId id="1367" r:id="rId27"/>
    <p:sldId id="1366" r:id="rId28"/>
    <p:sldId id="1365" r:id="rId29"/>
    <p:sldId id="1388" r:id="rId30"/>
    <p:sldId id="1382" r:id="rId31"/>
    <p:sldId id="1370" r:id="rId32"/>
    <p:sldId id="1255" r:id="rId33"/>
    <p:sldId id="1247" r:id="rId34"/>
    <p:sldId id="1383" r:id="rId35"/>
    <p:sldId id="1361" r:id="rId36"/>
    <p:sldId id="1240" r:id="rId37"/>
    <p:sldId id="291" r:id="rId38"/>
    <p:sldId id="772" r:id="rId39"/>
    <p:sldId id="719" r:id="rId40"/>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1FF"/>
    <a:srgbClr val="EEB111"/>
    <a:srgbClr val="003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E17D5C-C899-D6C0-D10B-029B95A9A1A2}" v="391" dt="2021-03-09T13:26:48.889"/>
    <p1510:client id="{525A319B-723C-3A5F-5DCD-D87A78818F2D}" v="530" dt="2021-03-08T21:41:57.835"/>
    <p1510:client id="{BE30BA13-E09D-938C-E4F1-3E8F62F7F93C}" v="98" dt="2021-03-08T12:32:22.120"/>
    <p1510:client id="{F65E6A52-18E3-4041-9E2B-3D85B6FD4C36}" v="3" dt="2021-02-11T14:05:37.8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6511" autoAdjust="0"/>
    <p:restoredTop sz="41379"/>
  </p:normalViewPr>
  <p:slideViewPr>
    <p:cSldViewPr snapToGrid="0">
      <p:cViewPr varScale="1">
        <p:scale>
          <a:sx n="40" d="100"/>
          <a:sy n="40" d="100"/>
        </p:scale>
        <p:origin x="4424"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80" d="100"/>
        <a:sy n="180" d="100"/>
      </p:scale>
      <p:origin x="0" y="-9280"/>
    </p:cViewPr>
  </p:sorterViewPr>
  <p:notesViewPr>
    <p:cSldViewPr snapToGrid="0">
      <p:cViewPr varScale="1">
        <p:scale>
          <a:sx n="117" d="100"/>
          <a:sy n="117" d="100"/>
        </p:scale>
        <p:origin x="237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E9B6F52-CC10-4425-9195-EDF28B435798}" type="datetimeFigureOut">
              <a:rPr lang="en-US" smtClean="0"/>
              <a:t>3/9/2021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02D3CF6-D097-446F-BA20-84B1F837E572}" type="datetimeFigureOut">
              <a:rPr lang="en-US" smtClean="0"/>
              <a:t>3/9/2021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cperkins.or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dirty="0">
              <a:latin typeface="+mn-lt"/>
            </a:endParaRPr>
          </a:p>
          <a:p>
            <a:endParaRPr lang="en-US" sz="1200" dirty="0">
              <a:latin typeface="+mn-lt"/>
            </a:endParaRPr>
          </a:p>
          <a:p>
            <a:pPr eaLnBrk="1" hangingPunct="1">
              <a:spcBef>
                <a:spcPct val="0"/>
              </a:spcBef>
              <a:spcAft>
                <a:spcPct val="30000"/>
              </a:spcAft>
            </a:pPr>
            <a:r>
              <a:rPr lang="en-US" sz="1200" b="1" dirty="0">
                <a:latin typeface="+mn-lt"/>
                <a:ea typeface="ヒラギノ角ゴ Pro W3" charset="0"/>
                <a:cs typeface="Arial" charset="0"/>
              </a:rPr>
              <a:t>Dr. Bob </a:t>
            </a:r>
            <a:r>
              <a:rPr lang="en-US" sz="1200" b="1" dirty="0" err="1">
                <a:latin typeface="+mn-lt"/>
                <a:ea typeface="ヒラギノ角ゴ Pro W3" charset="0"/>
                <a:cs typeface="Arial" charset="0"/>
              </a:rPr>
              <a:t>Witchger</a:t>
            </a:r>
            <a:r>
              <a:rPr lang="en-US" sz="1200" b="1" dirty="0">
                <a:latin typeface="+mn-lt"/>
                <a:ea typeface="ヒラギノ角ゴ Pro W3" charset="0"/>
                <a:cs typeface="Arial" charset="0"/>
              </a:rPr>
              <a:t> </a:t>
            </a:r>
          </a:p>
          <a:p>
            <a:pPr eaLnBrk="1" hangingPunct="1">
              <a:spcBef>
                <a:spcPct val="0"/>
              </a:spcBef>
              <a:spcAft>
                <a:spcPct val="30000"/>
              </a:spcAft>
            </a:pPr>
            <a:r>
              <a:rPr lang="en-US" sz="1200" dirty="0">
                <a:latin typeface="+mn-lt"/>
                <a:ea typeface="ヒラギノ角ゴ Pro W3" charset="0"/>
                <a:cs typeface="Arial" charset="0"/>
              </a:rPr>
              <a:t>919-807-7126</a:t>
            </a:r>
          </a:p>
          <a:p>
            <a:pPr eaLnBrk="1" hangingPunct="1">
              <a:spcBef>
                <a:spcPct val="0"/>
              </a:spcBef>
              <a:spcAft>
                <a:spcPct val="30000"/>
              </a:spcAft>
            </a:pPr>
            <a:r>
              <a:rPr lang="en-US" sz="1200" dirty="0" err="1">
                <a:latin typeface="+mn-lt"/>
                <a:ea typeface="ヒラギノ角ゴ Pro W3" charset="0"/>
                <a:cs typeface="Arial" charset="0"/>
              </a:rPr>
              <a:t>WitchgerB@nccommunitycolleges.edu</a:t>
            </a:r>
            <a:endParaRPr lang="en-US" sz="1200" dirty="0">
              <a:latin typeface="+mn-lt"/>
              <a:ea typeface="ヒラギノ角ゴ Pro W3" charset="0"/>
              <a:cs typeface="Arial" charset="0"/>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Dr. Tony R. </a:t>
            </a:r>
            <a:r>
              <a:rPr lang="en-US" sz="1200" b="1" dirty="0" err="1">
                <a:latin typeface="+mn-lt"/>
              </a:rPr>
              <a:t>Reggi</a:t>
            </a:r>
            <a:endParaRPr lang="en-US" sz="1200" b="1" dirty="0">
              <a:latin typeface="+mn-lt"/>
            </a:endParaRPr>
          </a:p>
          <a:p>
            <a:r>
              <a:rPr lang="en-US" sz="1200" dirty="0">
                <a:latin typeface="+mn-lt"/>
              </a:rPr>
              <a:t>919-807-7131</a:t>
            </a:r>
          </a:p>
          <a:p>
            <a:r>
              <a:rPr lang="en-US" sz="1200" dirty="0" err="1">
                <a:latin typeface="+mn-lt"/>
              </a:rPr>
              <a:t>ReggiA@nccommunitycolleges.edu</a:t>
            </a:r>
            <a:endParaRPr lang="en-US" sz="1200" dirty="0">
              <a:latin typeface="+mn-lt"/>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Patti </a:t>
            </a:r>
            <a:r>
              <a:rPr lang="en-US" sz="1200" b="1" dirty="0" err="1">
                <a:latin typeface="+mn-lt"/>
              </a:rPr>
              <a:t>Coultas</a:t>
            </a:r>
            <a:endParaRPr lang="en-US" sz="1200" b="1" dirty="0">
              <a:latin typeface="+mn-lt"/>
            </a:endParaRPr>
          </a:p>
          <a:p>
            <a:r>
              <a:rPr lang="en-US" sz="1200" dirty="0">
                <a:latin typeface="+mn-lt"/>
              </a:rPr>
              <a:t>919-807-7130</a:t>
            </a:r>
          </a:p>
          <a:p>
            <a:r>
              <a:rPr lang="en-US" sz="1200" dirty="0" err="1">
                <a:latin typeface="+mn-lt"/>
              </a:rPr>
              <a:t>CoultasP@nccommunitycolleges.edu</a:t>
            </a:r>
            <a:endParaRPr lang="en-US" sz="1200" dirty="0">
              <a:latin typeface="+mn-lt"/>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Dr. Mary Olvera</a:t>
            </a:r>
          </a:p>
          <a:p>
            <a:r>
              <a:rPr lang="en-US" sz="1200" dirty="0">
                <a:latin typeface="+mn-lt"/>
              </a:rPr>
              <a:t>919-807-7120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mn-lt"/>
              </a:rPr>
              <a:t>OlveraM@nccommunitycolleges.edu</a:t>
            </a:r>
            <a:endParaRPr lang="en-US" sz="1200" dirty="0">
              <a:latin typeface="+mn-lt"/>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Michelle Lair</a:t>
            </a:r>
          </a:p>
          <a:p>
            <a:r>
              <a:rPr lang="en-US" sz="1200" dirty="0">
                <a:latin typeface="+mn-lt"/>
              </a:rPr>
              <a:t>919-807-72227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mn-lt"/>
              </a:rPr>
              <a:t>LairM@nccommunitycolleges.edu</a:t>
            </a: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eaLnBrk="1" hangingPunct="1">
              <a:spcBef>
                <a:spcPct val="0"/>
              </a:spcBef>
              <a:spcAft>
                <a:spcPct val="30000"/>
              </a:spcAft>
            </a:pPr>
            <a:r>
              <a:rPr lang="en-US" sz="1200" b="1" dirty="0">
                <a:latin typeface="+mn-lt"/>
                <a:ea typeface="ヒラギノ角ゴ Pro W3" charset="0"/>
                <a:cs typeface="Arial" charset="0"/>
              </a:rPr>
              <a:t>Chris Droessler </a:t>
            </a:r>
          </a:p>
          <a:p>
            <a:pPr eaLnBrk="1" hangingPunct="1">
              <a:spcBef>
                <a:spcPct val="0"/>
              </a:spcBef>
              <a:spcAft>
                <a:spcPct val="30000"/>
              </a:spcAft>
            </a:pPr>
            <a:r>
              <a:rPr lang="en-US" sz="1200" dirty="0">
                <a:latin typeface="+mn-lt"/>
                <a:ea typeface="ヒラギノ角ゴ Pro W3" charset="0"/>
                <a:cs typeface="Arial" charset="0"/>
              </a:rPr>
              <a:t>919-807-7068</a:t>
            </a:r>
          </a:p>
          <a:p>
            <a:pPr eaLnBrk="1" hangingPunct="1">
              <a:spcBef>
                <a:spcPct val="0"/>
              </a:spcBef>
              <a:spcAft>
                <a:spcPct val="30000"/>
              </a:spcAft>
            </a:pPr>
            <a:r>
              <a:rPr lang="en-US" sz="1200" dirty="0" err="1">
                <a:latin typeface="+mn-lt"/>
                <a:ea typeface="ヒラギノ角ゴ Pro W3" charset="0"/>
                <a:cs typeface="Arial" charset="0"/>
              </a:rPr>
              <a:t>DroesslerC@nccommunitycolleges.edu</a:t>
            </a:r>
            <a:endParaRPr lang="en-US" sz="1200" dirty="0">
              <a:latin typeface="+mn-lt"/>
              <a:ea typeface="ヒラギノ角ゴ Pro W3" charset="0"/>
              <a:cs typeface="Arial" charset="0"/>
            </a:endParaRPr>
          </a:p>
          <a:p>
            <a:endParaRPr lang="en-US" sz="1200" dirty="0">
              <a:latin typeface="+mn-lt"/>
            </a:endParaRPr>
          </a:p>
          <a:p>
            <a:r>
              <a:rPr lang="en-US" sz="1200" b="1" dirty="0">
                <a:latin typeface="+mn-lt"/>
              </a:rPr>
              <a:t>Darice McDougald</a:t>
            </a:r>
          </a:p>
          <a:p>
            <a:r>
              <a:rPr lang="en-US" sz="1200" dirty="0">
                <a:latin typeface="+mn-lt"/>
              </a:rPr>
              <a:t>919-807-7219</a:t>
            </a:r>
          </a:p>
          <a:p>
            <a:pPr eaLnBrk="1" hangingPunct="1">
              <a:spcBef>
                <a:spcPct val="0"/>
              </a:spcBef>
              <a:spcAft>
                <a:spcPct val="30000"/>
              </a:spcAft>
            </a:pPr>
            <a:r>
              <a:rPr lang="en-US" sz="1200" dirty="0" err="1">
                <a:latin typeface="+mn-lt"/>
                <a:ea typeface="ヒラギノ角ゴ Pro W3" charset="0"/>
                <a:cs typeface="Arial" charset="0"/>
              </a:rPr>
              <a:t>McDougaldD@nccommunitycolleges.edu</a:t>
            </a:r>
            <a:endParaRPr lang="en-US" sz="1200" dirty="0">
              <a:latin typeface="+mn-lt"/>
              <a:ea typeface="ヒラギノ角ゴ Pro W3"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sz="1200"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a:t>
            </a:fld>
            <a:endParaRPr lang="en-US"/>
          </a:p>
        </p:txBody>
      </p:sp>
    </p:spTree>
    <p:extLst>
      <p:ext uri="{BB962C8B-B14F-4D97-AF65-F5344CB8AC3E}">
        <p14:creationId xmlns:p14="http://schemas.microsoft.com/office/powerpoint/2010/main" val="3749697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Herring, Marianne &lt;herringm@coastalcarolina.edu&gt;</a:t>
            </a:r>
          </a:p>
        </p:txBody>
      </p:sp>
      <p:sp>
        <p:nvSpPr>
          <p:cNvPr id="4" name="Slide Number Placeholder 3"/>
          <p:cNvSpPr>
            <a:spLocks noGrp="1"/>
          </p:cNvSpPr>
          <p:nvPr>
            <p:ph type="sldNum" sz="quarter" idx="5"/>
          </p:nvPr>
        </p:nvSpPr>
        <p:spPr/>
        <p:txBody>
          <a:bodyPr/>
          <a:lstStyle/>
          <a:p>
            <a:fld id="{3D52D8DC-3CCA-4826-966D-69131461ECBB}" type="slidenum">
              <a:rPr lang="en-US" smtClean="0"/>
              <a:t>20</a:t>
            </a:fld>
            <a:endParaRPr lang="en-US"/>
          </a:p>
        </p:txBody>
      </p:sp>
    </p:spTree>
    <p:extLst>
      <p:ext uri="{BB962C8B-B14F-4D97-AF65-F5344CB8AC3E}">
        <p14:creationId xmlns:p14="http://schemas.microsoft.com/office/powerpoint/2010/main" val="3144150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r>
              <a:rPr lang="en-US" b="1"/>
              <a:t>Sarah Sawyer</a:t>
            </a:r>
            <a:r>
              <a:rPr lang="en-US"/>
              <a:t> &lt;sawyers@cravencc.edu&gt;</a:t>
            </a:r>
          </a:p>
        </p:txBody>
      </p:sp>
      <p:sp>
        <p:nvSpPr>
          <p:cNvPr id="4" name="Slide Number Placeholder 3"/>
          <p:cNvSpPr>
            <a:spLocks noGrp="1"/>
          </p:cNvSpPr>
          <p:nvPr>
            <p:ph type="sldNum" sz="quarter" idx="5"/>
          </p:nvPr>
        </p:nvSpPr>
        <p:spPr/>
        <p:txBody>
          <a:bodyPr/>
          <a:lstStyle/>
          <a:p>
            <a:fld id="{3D52D8DC-3CCA-4826-966D-69131461ECBB}" type="slidenum">
              <a:rPr lang="en-US" smtClean="0"/>
              <a:t>21</a:t>
            </a:fld>
            <a:endParaRPr lang="en-US"/>
          </a:p>
        </p:txBody>
      </p:sp>
    </p:spTree>
    <p:extLst>
      <p:ext uri="{BB962C8B-B14F-4D97-AF65-F5344CB8AC3E}">
        <p14:creationId xmlns:p14="http://schemas.microsoft.com/office/powerpoint/2010/main" val="281611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25</a:t>
            </a:fld>
            <a:endParaRPr lang="en-US"/>
          </a:p>
        </p:txBody>
      </p:sp>
    </p:spTree>
    <p:extLst>
      <p:ext uri="{BB962C8B-B14F-4D97-AF65-F5344CB8AC3E}">
        <p14:creationId xmlns:p14="http://schemas.microsoft.com/office/powerpoint/2010/main" val="2329972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Michelle</a:t>
            </a:r>
          </a:p>
        </p:txBody>
      </p:sp>
      <p:sp>
        <p:nvSpPr>
          <p:cNvPr id="4" name="Slide Number Placeholder 3"/>
          <p:cNvSpPr>
            <a:spLocks noGrp="1"/>
          </p:cNvSpPr>
          <p:nvPr>
            <p:ph type="sldNum" sz="quarter" idx="5"/>
          </p:nvPr>
        </p:nvSpPr>
        <p:spPr/>
        <p:txBody>
          <a:bodyPr/>
          <a:lstStyle/>
          <a:p>
            <a:fld id="{3D52D8DC-3CCA-4826-966D-69131461ECBB}" type="slidenum">
              <a:rPr lang="en-US" smtClean="0"/>
              <a:t>26</a:t>
            </a:fld>
            <a:endParaRPr lang="en-US"/>
          </a:p>
        </p:txBody>
      </p:sp>
    </p:spTree>
    <p:extLst>
      <p:ext uri="{BB962C8B-B14F-4D97-AF65-F5344CB8AC3E}">
        <p14:creationId xmlns:p14="http://schemas.microsoft.com/office/powerpoint/2010/main" val="1391200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Sept 2020</a:t>
            </a:r>
          </a:p>
          <a:p>
            <a:pPr marL="285750" indent="-285750">
              <a:buFont typeface="Arial,Sans-Serif"/>
              <a:buChar char="•"/>
            </a:pPr>
            <a:r>
              <a:rPr lang="en-US" dirty="0"/>
              <a:t>AB-Tech</a:t>
            </a:r>
            <a:endParaRPr lang="en-US" dirty="0">
              <a:cs typeface="Calibri"/>
            </a:endParaRPr>
          </a:p>
          <a:p>
            <a:pPr marL="285750" indent="-285750">
              <a:buFont typeface="Arial,Sans-Serif"/>
              <a:buChar char="•"/>
            </a:pPr>
            <a:r>
              <a:rPr lang="en-US" dirty="0"/>
              <a:t>Coastal Carolina</a:t>
            </a:r>
            <a:endParaRPr lang="en-US" dirty="0">
              <a:cs typeface="Calibri"/>
            </a:endParaRPr>
          </a:p>
          <a:p>
            <a:endParaRPr lang="en-US" dirty="0"/>
          </a:p>
          <a:p>
            <a:r>
              <a:rPr lang="en-US" dirty="0"/>
              <a:t>October 2020</a:t>
            </a:r>
            <a:endParaRPr lang="en-US" dirty="0">
              <a:cs typeface="Calibri"/>
            </a:endParaRPr>
          </a:p>
          <a:p>
            <a:pPr marL="285750" indent="-285750">
              <a:buFont typeface="Arial,Sans-Serif"/>
              <a:buChar char="•"/>
            </a:pPr>
            <a:r>
              <a:rPr lang="en-US" dirty="0"/>
              <a:t>Mitchell</a:t>
            </a:r>
            <a:endParaRPr lang="en-US" dirty="0">
              <a:cs typeface="Calibri"/>
            </a:endParaRPr>
          </a:p>
          <a:p>
            <a:pPr marL="285750" marR="0" lvl="0" indent="-285750" algn="l" defTabSz="914400">
              <a:lnSpc>
                <a:spcPct val="100000"/>
              </a:lnSpc>
              <a:spcBef>
                <a:spcPts val="0"/>
              </a:spcBef>
              <a:spcAft>
                <a:spcPts val="0"/>
              </a:spcAft>
              <a:buFont typeface="Arial,Sans-Serif"/>
              <a:buChar char="•"/>
              <a:tabLst/>
              <a:defRPr/>
            </a:pPr>
            <a:r>
              <a:rPr lang="en-US" dirty="0"/>
              <a:t>Tri-County</a:t>
            </a:r>
            <a:endParaRPr lang="en-US" dirty="0">
              <a:cs typeface="Calibri"/>
            </a:endParaRPr>
          </a:p>
          <a:p>
            <a:pPr marL="0" marR="0" lvl="0" indent="0" algn="l" defTabSz="914400">
              <a:lnSpc>
                <a:spcPct val="100000"/>
              </a:lnSpc>
              <a:spcBef>
                <a:spcPts val="0"/>
              </a:spcBef>
              <a:spcAft>
                <a:spcPts val="0"/>
              </a:spcAft>
              <a:buNone/>
              <a:tabLst/>
              <a:defRPr/>
            </a:pPr>
            <a:endParaRPr lang="en-US" dirty="0"/>
          </a:p>
          <a:p>
            <a:pPr marL="0" marR="0" lvl="0" indent="0" algn="l" defTabSz="914400">
              <a:lnSpc>
                <a:spcPct val="100000"/>
              </a:lnSpc>
              <a:spcBef>
                <a:spcPts val="0"/>
              </a:spcBef>
              <a:spcAft>
                <a:spcPts val="0"/>
              </a:spcAft>
              <a:buNone/>
              <a:tabLst/>
              <a:defRPr/>
            </a:pPr>
            <a:r>
              <a:rPr lang="en-US" dirty="0"/>
              <a:t>November 2020</a:t>
            </a:r>
            <a:endParaRPr lang="en-US" dirty="0">
              <a:cs typeface="Calibri"/>
            </a:endParaRPr>
          </a:p>
          <a:p>
            <a:pPr marL="285750" indent="-285750">
              <a:buFont typeface="Arial,Sans-Serif"/>
              <a:buChar char="•"/>
            </a:pPr>
            <a:r>
              <a:rPr lang="en-US" dirty="0"/>
              <a:t>Haywood</a:t>
            </a:r>
            <a:endParaRPr lang="en-US" dirty="0">
              <a:cs typeface="Calibri"/>
            </a:endParaRPr>
          </a:p>
          <a:p>
            <a:pPr marL="285750" marR="0" lvl="0" indent="-285750" algn="l" defTabSz="914400">
              <a:lnSpc>
                <a:spcPct val="100000"/>
              </a:lnSpc>
              <a:spcBef>
                <a:spcPts val="0"/>
              </a:spcBef>
              <a:spcAft>
                <a:spcPts val="0"/>
              </a:spcAft>
              <a:buFont typeface="Arial,Sans-Serif"/>
              <a:buChar char="•"/>
              <a:tabLst/>
              <a:defRPr/>
            </a:pPr>
            <a:r>
              <a:rPr lang="en-US" dirty="0"/>
              <a:t>Pamlico</a:t>
            </a:r>
            <a:endParaRPr lang="en-US" dirty="0">
              <a:cs typeface="Calibri"/>
            </a:endParaRPr>
          </a:p>
          <a:p>
            <a:pPr marL="0" marR="0" lvl="0" indent="0" algn="l" defTabSz="914400">
              <a:lnSpc>
                <a:spcPct val="100000"/>
              </a:lnSpc>
              <a:spcBef>
                <a:spcPts val="0"/>
              </a:spcBef>
              <a:spcAft>
                <a:spcPts val="0"/>
              </a:spcAft>
              <a:buNone/>
              <a:tabLst/>
              <a:defRPr/>
            </a:pPr>
            <a:endParaRPr lang="en-US" dirty="0"/>
          </a:p>
          <a:p>
            <a:pPr marL="0" marR="0" lvl="0" indent="0" algn="l" defTabSz="914400">
              <a:lnSpc>
                <a:spcPct val="100000"/>
              </a:lnSpc>
              <a:spcBef>
                <a:spcPts val="0"/>
              </a:spcBef>
              <a:spcAft>
                <a:spcPts val="0"/>
              </a:spcAft>
              <a:buNone/>
              <a:tabLst/>
              <a:defRPr/>
            </a:pPr>
            <a:r>
              <a:rPr lang="en-US" dirty="0"/>
              <a:t>January 2021</a:t>
            </a:r>
            <a:endParaRPr lang="en-US" dirty="0">
              <a:cs typeface="Calibri"/>
            </a:endParaRPr>
          </a:p>
          <a:p>
            <a:pPr marL="285750" marR="0" lvl="0" indent="-285750" algn="l" defTabSz="914400">
              <a:lnSpc>
                <a:spcPct val="100000"/>
              </a:lnSpc>
              <a:spcBef>
                <a:spcPts val="0"/>
              </a:spcBef>
              <a:spcAft>
                <a:spcPts val="0"/>
              </a:spcAft>
              <a:buFont typeface="Arial,Sans-Serif"/>
              <a:buChar char="•"/>
              <a:tabLst/>
              <a:defRPr/>
            </a:pPr>
            <a:r>
              <a:rPr lang="en-US" dirty="0"/>
              <a:t>Rowan-Cabarrus</a:t>
            </a:r>
            <a:endParaRPr lang="en-US" dirty="0">
              <a:cs typeface="Calibri"/>
            </a:endParaRPr>
          </a:p>
          <a:p>
            <a:pPr marL="285750" indent="-285750">
              <a:buFont typeface="Arial,Sans-Serif"/>
              <a:buChar char="•"/>
            </a:pPr>
            <a:r>
              <a:rPr lang="en-US" dirty="0"/>
              <a:t>Isothermal</a:t>
            </a:r>
            <a:endParaRPr lang="en-US" dirty="0">
              <a:cs typeface="Calibri"/>
            </a:endParaRPr>
          </a:p>
          <a:p>
            <a:r>
              <a:rPr lang="en-US" dirty="0"/>
              <a:t> </a:t>
            </a:r>
          </a:p>
          <a:p>
            <a:pPr marL="0" indent="0">
              <a:buFont typeface="Arial" panose="020B0604020202020204" pitchFamily="34" charset="0"/>
              <a:buNone/>
            </a:pPr>
            <a:r>
              <a:rPr lang="en-US" dirty="0"/>
              <a:t>February 2021</a:t>
            </a:r>
            <a:endParaRPr lang="en-US" dirty="0">
              <a:cs typeface="Calibri"/>
            </a:endParaRPr>
          </a:p>
          <a:p>
            <a:pPr marL="285750" indent="-285750">
              <a:buFont typeface="Arial,Sans-Serif"/>
              <a:buChar char="•"/>
            </a:pPr>
            <a:r>
              <a:rPr lang="en-US" dirty="0"/>
              <a:t>Johnston</a:t>
            </a:r>
            <a:endParaRPr lang="en-US" dirty="0">
              <a:cs typeface="Calibri"/>
            </a:endParaRPr>
          </a:p>
          <a:p>
            <a:pPr marL="285750" indent="-285750">
              <a:buFont typeface="Arial,Sans-Serif"/>
              <a:buChar char="•"/>
            </a:pPr>
            <a:endParaRPr lang="en-US" dirty="0"/>
          </a:p>
          <a:p>
            <a:r>
              <a:rPr lang="en-US" dirty="0"/>
              <a:t>March 2021</a:t>
            </a:r>
          </a:p>
          <a:p>
            <a:pPr marL="285750" indent="-285750">
              <a:buFont typeface="Arial,Sans-Serif"/>
              <a:buChar char="•"/>
            </a:pPr>
            <a:r>
              <a:rPr lang="en-US" dirty="0"/>
              <a:t>Randolph </a:t>
            </a:r>
          </a:p>
          <a:p>
            <a:pPr marL="285750" marR="0" lvl="0" indent="-285750" algn="l" defTabSz="914400">
              <a:lnSpc>
                <a:spcPct val="100000"/>
              </a:lnSpc>
              <a:spcBef>
                <a:spcPts val="0"/>
              </a:spcBef>
              <a:spcAft>
                <a:spcPts val="0"/>
              </a:spcAft>
              <a:buFont typeface="Arial,Sans-Serif"/>
              <a:buChar char="•"/>
              <a:tabLst/>
              <a:defRPr/>
            </a:pPr>
            <a:r>
              <a:rPr lang="en-US" dirty="0"/>
              <a:t>Pitt</a:t>
            </a:r>
            <a:endParaRPr lang="en-US" dirty="0">
              <a:cs typeface="Calibri"/>
            </a:endParaRPr>
          </a:p>
          <a:p>
            <a:pPr marL="285750" indent="-285750">
              <a:buFont typeface="Arial,Sans-Serif"/>
              <a:buChar char="•"/>
            </a:pPr>
            <a:endParaRPr lang="en-US" dirty="0"/>
          </a:p>
          <a:p>
            <a:endParaRPr lang="en-US" dirty="0"/>
          </a:p>
          <a:p>
            <a:endParaRPr lang="en-US" dirty="0"/>
          </a:p>
          <a:p>
            <a:r>
              <a:rPr lang="en-US" dirty="0"/>
              <a:t>Blue Ridge</a:t>
            </a:r>
            <a:endParaRPr lang="en-US" dirty="0">
              <a:cs typeface="Calibri"/>
            </a:endParaRPr>
          </a:p>
          <a:p>
            <a:r>
              <a:rPr lang="en-US" dirty="0"/>
              <a:t>Cape Fear</a:t>
            </a:r>
            <a:endParaRPr lang="en-US" dirty="0">
              <a:cs typeface="Calibri"/>
            </a:endParaRPr>
          </a:p>
          <a:p>
            <a:r>
              <a:rPr lang="en-US" dirty="0"/>
              <a:t>Mayland</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Carteret</a:t>
            </a:r>
            <a:endParaRPr lang="en-US" dirty="0">
              <a:cs typeface="Calibri"/>
            </a:endParaRPr>
          </a:p>
          <a:p>
            <a:pPr marL="0" marR="0" lvl="0" indent="0" algn="l" defTabSz="914400">
              <a:lnSpc>
                <a:spcPct val="100000"/>
              </a:lnSpc>
              <a:spcBef>
                <a:spcPts val="0"/>
              </a:spcBef>
              <a:spcAft>
                <a:spcPts val="0"/>
              </a:spcAft>
              <a:buNone/>
              <a:tabLst/>
              <a:defRPr/>
            </a:pPr>
            <a:r>
              <a:rPr lang="en-US" dirty="0"/>
              <a:t>Sandhills</a:t>
            </a:r>
            <a:endParaRPr lang="en-US" dirty="0">
              <a:cs typeface="Calibri"/>
            </a:endParaRPr>
          </a:p>
          <a:p>
            <a:r>
              <a:rPr lang="en-US" dirty="0"/>
              <a:t>Central Piedmont</a:t>
            </a:r>
            <a:endParaRPr lang="en-US" dirty="0">
              <a:cs typeface="Calibri"/>
            </a:endParaRPr>
          </a:p>
          <a:p>
            <a:pPr marL="0" marR="0" lvl="0" indent="0" algn="l" defTabSz="914400">
              <a:lnSpc>
                <a:spcPct val="100000"/>
              </a:lnSpc>
              <a:spcBef>
                <a:spcPts val="0"/>
              </a:spcBef>
              <a:spcAft>
                <a:spcPts val="0"/>
              </a:spcAft>
              <a:buNone/>
              <a:tabLst/>
              <a:defRPr/>
            </a:pPr>
            <a:r>
              <a:rPr lang="en-US" dirty="0"/>
              <a:t>Wilson</a:t>
            </a:r>
            <a:endParaRPr lang="en-US" dirty="0">
              <a:cs typeface="Calibri"/>
            </a:endParaRPr>
          </a:p>
          <a:p>
            <a:r>
              <a:rPr lang="en-US" dirty="0"/>
              <a:t>Cleveland</a:t>
            </a:r>
            <a:endParaRPr lang="en-US" dirty="0">
              <a:cs typeface="Calibri"/>
            </a:endParaRPr>
          </a:p>
          <a:p>
            <a:r>
              <a:rPr lang="en-US" dirty="0"/>
              <a:t>Craven</a:t>
            </a:r>
            <a:endParaRPr lang="en-US" dirty="0">
              <a:cs typeface="Calibri"/>
            </a:endParaRPr>
          </a:p>
          <a:p>
            <a:pPr marL="0" marR="0" lvl="0" indent="0" algn="l" defTabSz="914400">
              <a:lnSpc>
                <a:spcPct val="100000"/>
              </a:lnSpc>
              <a:spcBef>
                <a:spcPts val="0"/>
              </a:spcBef>
              <a:spcAft>
                <a:spcPts val="0"/>
              </a:spcAft>
              <a:buNone/>
              <a:tabLst/>
              <a:defRPr/>
            </a:pPr>
            <a:r>
              <a:rPr lang="en-US" dirty="0"/>
              <a:t>Wilkes</a:t>
            </a:r>
            <a:endParaRPr lang="en-US" dirty="0">
              <a:cs typeface="Calibri"/>
            </a:endParaRPr>
          </a:p>
          <a:p>
            <a:r>
              <a:rPr lang="en-US" dirty="0"/>
              <a:t>Durham</a:t>
            </a:r>
            <a:endParaRPr lang="en-US" dirty="0">
              <a:cs typeface="Calibri"/>
            </a:endParaRPr>
          </a:p>
          <a:p>
            <a:r>
              <a:rPr lang="en-US" dirty="0"/>
              <a:t>Forsyth</a:t>
            </a:r>
            <a:endParaRPr lang="en-US" dirty="0">
              <a:cs typeface="Calibri"/>
            </a:endParaRPr>
          </a:p>
          <a:p>
            <a:pPr marL="0" marR="0" lvl="0" indent="0" algn="l" defTabSz="914400">
              <a:lnSpc>
                <a:spcPct val="100000"/>
              </a:lnSpc>
              <a:spcBef>
                <a:spcPts val="0"/>
              </a:spcBef>
              <a:spcAft>
                <a:spcPts val="0"/>
              </a:spcAft>
              <a:buNone/>
              <a:tabLst/>
              <a:defRPr/>
            </a:pPr>
            <a:r>
              <a:rPr lang="en-US" dirty="0"/>
              <a:t>Southwestern</a:t>
            </a:r>
            <a:endParaRPr lang="en-US" dirty="0">
              <a:cs typeface="Calibri"/>
            </a:endParaRPr>
          </a:p>
          <a:p>
            <a:r>
              <a:rPr lang="en-US" dirty="0"/>
              <a:t>Halifax</a:t>
            </a:r>
            <a:endParaRPr lang="en-US" dirty="0">
              <a:cs typeface="Calibri"/>
            </a:endParaRPr>
          </a:p>
          <a:p>
            <a:r>
              <a:rPr lang="en-US" dirty="0"/>
              <a:t>McDowell</a:t>
            </a:r>
            <a:endParaRPr lang="en-US" dirty="0">
              <a:cs typeface="Calibri"/>
            </a:endParaRPr>
          </a:p>
          <a:p>
            <a:r>
              <a:rPr lang="en-US" dirty="0"/>
              <a:t>Nash</a:t>
            </a:r>
            <a:endParaRPr lang="en-US" dirty="0">
              <a:cs typeface="Calibri"/>
            </a:endParaRPr>
          </a:p>
          <a:p>
            <a:r>
              <a:rPr lang="en-US" dirty="0"/>
              <a:t>Richmond</a:t>
            </a:r>
            <a:endParaRPr lang="en-US" dirty="0">
              <a:cs typeface="Calibri"/>
            </a:endParaRPr>
          </a:p>
          <a:p>
            <a:pPr marL="0" marR="0" lvl="0" indent="0" algn="l" defTabSz="914400">
              <a:lnSpc>
                <a:spcPct val="100000"/>
              </a:lnSpc>
              <a:spcBef>
                <a:spcPts val="0"/>
              </a:spcBef>
              <a:spcAft>
                <a:spcPts val="0"/>
              </a:spcAft>
              <a:buNone/>
              <a:tabLst/>
              <a:defRPr/>
            </a:pPr>
            <a:r>
              <a:rPr lang="en-US" dirty="0"/>
              <a:t>Wayne</a:t>
            </a:r>
            <a:endParaRPr lang="en-US" dirty="0">
              <a:cs typeface="Calibri"/>
            </a:endParaRPr>
          </a:p>
          <a:p>
            <a:r>
              <a:rPr lang="en-US" dirty="0"/>
              <a:t>Robeson</a:t>
            </a:r>
            <a:endParaRPr lang="en-US" dirty="0">
              <a:cs typeface="Calibri"/>
            </a:endParaRPr>
          </a:p>
          <a:p>
            <a:pPr>
              <a:defRPr/>
            </a:pPr>
            <a:r>
              <a:rPr lang="en-US" dirty="0"/>
              <a:t>Caldwell </a:t>
            </a:r>
          </a:p>
          <a:p>
            <a:r>
              <a:rPr lang="en-US" dirty="0"/>
              <a:t>Rockingham</a:t>
            </a:r>
            <a:endParaRPr lang="en-US" dirty="0">
              <a:cs typeface="Calibri"/>
            </a:endParaRPr>
          </a:p>
          <a:p>
            <a:r>
              <a:rPr lang="en-US" dirty="0"/>
              <a:t>South Piedmont</a:t>
            </a:r>
            <a:endParaRPr lang="en-US" dirty="0">
              <a:cs typeface="Calibri"/>
            </a:endParaRPr>
          </a:p>
          <a:p>
            <a:pPr marL="0" marR="0" lvl="0" indent="0" algn="l" defTabSz="914400">
              <a:lnSpc>
                <a:spcPct val="100000"/>
              </a:lnSpc>
              <a:spcBef>
                <a:spcPts val="0"/>
              </a:spcBef>
              <a:spcAft>
                <a:spcPts val="0"/>
              </a:spcAft>
              <a:buNone/>
              <a:tabLst/>
              <a:defRPr/>
            </a:pPr>
            <a:r>
              <a:rPr lang="en-US" dirty="0"/>
              <a:t>Edgecombe</a:t>
            </a:r>
            <a:endParaRPr lang="en-US" dirty="0">
              <a:cs typeface="Calibri"/>
            </a:endParaRPr>
          </a:p>
          <a:p>
            <a:pPr marL="0" marR="0" lvl="0" indent="0" algn="l" defTabSz="914400">
              <a:lnSpc>
                <a:spcPct val="100000"/>
              </a:lnSpc>
              <a:spcBef>
                <a:spcPts val="0"/>
              </a:spcBef>
              <a:spcAft>
                <a:spcPts val="0"/>
              </a:spcAft>
              <a:buNone/>
              <a:tabLst/>
              <a:defRPr/>
            </a:pPr>
            <a:r>
              <a:rPr lang="en-US" dirty="0"/>
              <a:t>Western Piedmont</a:t>
            </a:r>
            <a:endParaRPr lang="en-US" dirty="0">
              <a:cs typeface="Calibri"/>
            </a:endParaRPr>
          </a:p>
          <a:p>
            <a:r>
              <a:rPr lang="en-US" dirty="0"/>
              <a:t>Southeastern</a:t>
            </a:r>
            <a:endParaRPr lang="en-US" dirty="0">
              <a:cs typeface="Calibri"/>
            </a:endParaRPr>
          </a:p>
          <a:p>
            <a:pPr marL="0" marR="0" lvl="0" indent="0" algn="l" defTabSz="914400">
              <a:lnSpc>
                <a:spcPct val="100000"/>
              </a:lnSpc>
              <a:spcBef>
                <a:spcPts val="0"/>
              </a:spcBef>
              <a:spcAft>
                <a:spcPts val="0"/>
              </a:spcAft>
              <a:buNone/>
              <a:tabLst/>
              <a:defRPr/>
            </a:pPr>
            <a:r>
              <a:rPr lang="en-US" dirty="0"/>
              <a:t>Catawba Valley</a:t>
            </a:r>
            <a:endParaRPr lang="en-US" dirty="0">
              <a:cs typeface="Calibri"/>
            </a:endParaRPr>
          </a:p>
          <a:p>
            <a:r>
              <a:rPr lang="en-US" dirty="0"/>
              <a:t>Stanly</a:t>
            </a:r>
            <a:endParaRPr lang="en-US" dirty="0">
              <a:cs typeface="Calibri"/>
            </a:endParaRPr>
          </a:p>
          <a:p>
            <a:r>
              <a:rPr lang="en-US" dirty="0"/>
              <a:t>Surry</a:t>
            </a:r>
            <a:endParaRPr lang="en-US" dirty="0">
              <a:cs typeface="Calibri"/>
            </a:endParaRPr>
          </a:p>
          <a:p>
            <a:r>
              <a:rPr lang="en-US" dirty="0"/>
              <a:t>Wake Tech</a:t>
            </a:r>
            <a:endParaRPr lang="en-US" dirty="0">
              <a:cs typeface="Calibri"/>
            </a:endParaRPr>
          </a:p>
          <a:p>
            <a:r>
              <a:rPr lang="en-US" dirty="0"/>
              <a:t>Fayetteville</a:t>
            </a:r>
            <a:endParaRPr lang="en-US" dirty="0">
              <a:cs typeface="Calibri"/>
            </a:endParaRPr>
          </a:p>
          <a:p>
            <a:r>
              <a:rPr lang="en-US" dirty="0"/>
              <a:t>Gaston</a:t>
            </a:r>
            <a:endParaRPr lang="en-US" dirty="0">
              <a:cs typeface="Calibri"/>
            </a:endParaRPr>
          </a:p>
          <a:p>
            <a:pPr marL="0" marR="0" lvl="0" indent="0" algn="l" defTabSz="914400">
              <a:lnSpc>
                <a:spcPct val="100000"/>
              </a:lnSpc>
              <a:spcBef>
                <a:spcPts val="0"/>
              </a:spcBef>
              <a:spcAft>
                <a:spcPts val="0"/>
              </a:spcAft>
              <a:buNone/>
              <a:tabLst/>
              <a:defRPr/>
            </a:pPr>
            <a:r>
              <a:rPr lang="en-US" dirty="0"/>
              <a:t>Vance-Granville</a:t>
            </a:r>
            <a:endParaRPr lang="en-US" dirty="0">
              <a:cs typeface="Calibri"/>
            </a:endParaRPr>
          </a:p>
          <a:p>
            <a:pPr marL="0" marR="0" lvl="0" indent="0" algn="l" defTabSz="914400">
              <a:lnSpc>
                <a:spcPct val="100000"/>
              </a:lnSpc>
              <a:spcBef>
                <a:spcPts val="0"/>
              </a:spcBef>
              <a:spcAft>
                <a:spcPts val="0"/>
              </a:spcAft>
              <a:buNone/>
              <a:tabLst/>
              <a:defRPr/>
            </a:pPr>
            <a:r>
              <a:rPr lang="en-US" dirty="0"/>
              <a:t>Sampson</a:t>
            </a:r>
            <a:endParaRPr lang="en-US" dirty="0">
              <a:cs typeface="Calibri"/>
            </a:endParaRPr>
          </a:p>
          <a:p>
            <a:r>
              <a:rPr lang="en-US" dirty="0"/>
              <a:t>Guilford</a:t>
            </a:r>
            <a:endParaRPr lang="en-US" dirty="0">
              <a:cs typeface="Calibri"/>
            </a:endParaRPr>
          </a:p>
          <a:p>
            <a:r>
              <a:rPr lang="en-US" dirty="0"/>
              <a:t>Central Carolina</a:t>
            </a:r>
            <a:endParaRPr lang="en-US" dirty="0">
              <a:cs typeface="Calibri"/>
            </a:endParaRPr>
          </a:p>
          <a:p>
            <a:r>
              <a:rPr lang="en-US" dirty="0"/>
              <a:t>Lenoir</a:t>
            </a:r>
            <a:endParaRPr lang="en-US" dirty="0">
              <a:cs typeface="Calibri"/>
            </a:endParaRPr>
          </a:p>
          <a:p>
            <a:r>
              <a:rPr lang="en-US" dirty="0"/>
              <a:t>Martin</a:t>
            </a:r>
            <a:endParaRPr lang="en-US" dirty="0">
              <a:cs typeface="Calibri"/>
            </a:endParaRPr>
          </a:p>
          <a:p>
            <a:pPr marL="0" marR="0" lvl="0" indent="0" algn="l" defTabSz="914400">
              <a:lnSpc>
                <a:spcPct val="100000"/>
              </a:lnSpc>
              <a:spcBef>
                <a:spcPts val="0"/>
              </a:spcBef>
              <a:spcAft>
                <a:spcPts val="0"/>
              </a:spcAft>
              <a:buNone/>
              <a:tabLst/>
              <a:defRPr/>
            </a:pPr>
            <a:r>
              <a:rPr lang="en-US" dirty="0"/>
              <a:t>Brunswick</a:t>
            </a:r>
            <a:endParaRPr lang="en-US" dirty="0">
              <a:cs typeface="Calibri"/>
            </a:endParaRPr>
          </a:p>
          <a:p>
            <a:pPr marL="0" marR="0" lvl="0" indent="0" algn="l" defTabSz="914400">
              <a:lnSpc>
                <a:spcPct val="100000"/>
              </a:lnSpc>
              <a:spcBef>
                <a:spcPts val="0"/>
              </a:spcBef>
              <a:spcAft>
                <a:spcPts val="0"/>
              </a:spcAft>
              <a:buNone/>
              <a:tabLst/>
              <a:defRPr/>
            </a:pPr>
            <a:r>
              <a:rPr lang="en-US" dirty="0"/>
              <a:t>Davidson</a:t>
            </a:r>
            <a:endParaRPr lang="en-US" dirty="0">
              <a:cs typeface="Calibri"/>
            </a:endParaRPr>
          </a:p>
          <a:p>
            <a:r>
              <a:rPr lang="en-US" dirty="0"/>
              <a:t>Roanoke-Chowan</a:t>
            </a:r>
            <a:endParaRPr lang="en-US" dirty="0">
              <a:cs typeface="Calibri"/>
            </a:endParaRPr>
          </a:p>
          <a:p>
            <a:pPr marL="0" marR="0" lvl="0" indent="0" algn="l" defTabSz="914400">
              <a:lnSpc>
                <a:spcPct val="100000"/>
              </a:lnSpc>
              <a:spcBef>
                <a:spcPts val="0"/>
              </a:spcBef>
              <a:spcAft>
                <a:spcPts val="0"/>
              </a:spcAft>
              <a:buNone/>
              <a:tabLst/>
              <a:defRPr/>
            </a:pPr>
            <a:r>
              <a:rPr lang="en-US" dirty="0"/>
              <a:t>James Sprunt</a:t>
            </a:r>
            <a:endParaRPr lang="en-US" dirty="0">
              <a:cs typeface="Calibri"/>
            </a:endParaRPr>
          </a:p>
          <a:p>
            <a:r>
              <a:rPr lang="en-US" dirty="0"/>
              <a:t>Bladen</a:t>
            </a:r>
            <a:endParaRPr lang="en-US" dirty="0">
              <a:cs typeface="Calibri"/>
            </a:endParaRPr>
          </a:p>
          <a:p>
            <a:pPr>
              <a:defRPr/>
            </a:pPr>
            <a:r>
              <a:rPr lang="en-US" dirty="0"/>
              <a:t>College of Albemarle</a:t>
            </a:r>
            <a:endParaRPr lang="en-US" dirty="0">
              <a:cs typeface="Calibri"/>
            </a:endParaRPr>
          </a:p>
          <a:p>
            <a:pPr marL="0" marR="0" lvl="0" indent="0" algn="l" defTabSz="914400">
              <a:lnSpc>
                <a:spcPct val="100000"/>
              </a:lnSpc>
              <a:spcBef>
                <a:spcPts val="0"/>
              </a:spcBef>
              <a:spcAft>
                <a:spcPts val="0"/>
              </a:spcAft>
              <a:buNone/>
              <a:tabLst/>
              <a:defRPr/>
            </a:pPr>
            <a:endParaRPr lang="en-US" dirty="0"/>
          </a:p>
          <a:p>
            <a:endParaRPr lang="en-US" dirty="0">
              <a:cs typeface="Calibri"/>
            </a:endParaRPr>
          </a:p>
        </p:txBody>
      </p:sp>
      <p:sp>
        <p:nvSpPr>
          <p:cNvPr id="4" name="Slide Number Placeholder 3"/>
          <p:cNvSpPr>
            <a:spLocks noGrp="1"/>
          </p:cNvSpPr>
          <p:nvPr>
            <p:ph type="sldNum" sz="quarter" idx="10"/>
          </p:nvPr>
        </p:nvSpPr>
        <p:spPr/>
        <p:txBody>
          <a:bodyPr/>
          <a:lstStyle/>
          <a:p>
            <a:fld id="{3D52D8DC-3CCA-4826-966D-69131461ECBB}" type="slidenum">
              <a:rPr lang="en-US" smtClean="0"/>
              <a:t>28</a:t>
            </a:fld>
            <a:endParaRPr lang="en-US"/>
          </a:p>
        </p:txBody>
      </p:sp>
    </p:spTree>
    <p:extLst>
      <p:ext uri="{BB962C8B-B14F-4D97-AF65-F5344CB8AC3E}">
        <p14:creationId xmlns:p14="http://schemas.microsoft.com/office/powerpoint/2010/main" val="3480525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Registration page</a:t>
            </a:r>
          </a:p>
          <a:p>
            <a:r>
              <a:rPr lang="en-US" dirty="0"/>
              <a:t>https://</a:t>
            </a:r>
            <a:r>
              <a:rPr lang="en-US" dirty="0" err="1"/>
              <a:t>register.gotowebinar.com</a:t>
            </a:r>
            <a:r>
              <a:rPr lang="en-US" dirty="0"/>
              <a:t>/register/7684553148246083597</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31</a:t>
            </a:fld>
            <a:endParaRPr lang="en-US"/>
          </a:p>
        </p:txBody>
      </p:sp>
    </p:spTree>
    <p:extLst>
      <p:ext uri="{BB962C8B-B14F-4D97-AF65-F5344CB8AC3E}">
        <p14:creationId xmlns:p14="http://schemas.microsoft.com/office/powerpoint/2010/main" val="137540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32</a:t>
            </a:fld>
            <a:endParaRPr lang="en-US"/>
          </a:p>
        </p:txBody>
      </p:sp>
    </p:spTree>
    <p:extLst>
      <p:ext uri="{BB962C8B-B14F-4D97-AF65-F5344CB8AC3E}">
        <p14:creationId xmlns:p14="http://schemas.microsoft.com/office/powerpoint/2010/main" val="1726278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www.ncperkins.org</a:t>
            </a:r>
            <a:r>
              <a:rPr lang="en-US"/>
              <a:t>/presentations/</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33</a:t>
            </a:fld>
            <a:endParaRPr lang="en-US"/>
          </a:p>
        </p:txBody>
      </p:sp>
    </p:spTree>
    <p:extLst>
      <p:ext uri="{BB962C8B-B14F-4D97-AF65-F5344CB8AC3E}">
        <p14:creationId xmlns:p14="http://schemas.microsoft.com/office/powerpoint/2010/main" val="781395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Register now and let the system remind you.</a:t>
            </a:r>
          </a:p>
        </p:txBody>
      </p:sp>
      <p:sp>
        <p:nvSpPr>
          <p:cNvPr id="4" name="Slide Number Placeholder 3"/>
          <p:cNvSpPr>
            <a:spLocks noGrp="1"/>
          </p:cNvSpPr>
          <p:nvPr>
            <p:ph type="sldNum" sz="quarter" idx="10"/>
          </p:nvPr>
        </p:nvSpPr>
        <p:spPr/>
        <p:txBody>
          <a:bodyPr/>
          <a:lstStyle/>
          <a:p>
            <a:fld id="{3D52D8DC-3CCA-4826-966D-69131461ECBB}" type="slidenum">
              <a:rPr lang="en-US" smtClean="0"/>
              <a:t>34</a:t>
            </a:fld>
            <a:endParaRPr lang="en-US"/>
          </a:p>
        </p:txBody>
      </p:sp>
    </p:spTree>
    <p:extLst>
      <p:ext uri="{BB962C8B-B14F-4D97-AF65-F5344CB8AC3E}">
        <p14:creationId xmlns:p14="http://schemas.microsoft.com/office/powerpoint/2010/main" val="186068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http://</a:t>
            </a:r>
            <a:r>
              <a:rPr lang="en-US" dirty="0" err="1"/>
              <a:t>www.ncperkins.org</a:t>
            </a:r>
            <a:r>
              <a:rPr lang="en-US" dirty="0"/>
              <a:t>/course/</a:t>
            </a:r>
            <a:r>
              <a:rPr lang="en-US" dirty="0" err="1"/>
              <a:t>view.php?id</a:t>
            </a:r>
            <a:r>
              <a:rPr lang="en-US" dirty="0"/>
              <a:t>=6</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35</a:t>
            </a:fld>
            <a:endParaRPr lang="en-US"/>
          </a:p>
        </p:txBody>
      </p:sp>
    </p:spTree>
    <p:extLst>
      <p:ext uri="{BB962C8B-B14F-4D97-AF65-F5344CB8AC3E}">
        <p14:creationId xmlns:p14="http://schemas.microsoft.com/office/powerpoint/2010/main" val="2997845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717550" y="1162050"/>
            <a:ext cx="5575300" cy="3136900"/>
          </a:xfrm>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Strengthening Career and Technical Education for the 21st Century Act reauthorized and updated the Carl D. Perkins Career and Technical Education Act of 2006 to become the current Carl D. Perkins Career and Technical Education Act of 2006 as amended by the Strengthening Career and Technical Education for the 21st Century Act (Perkins V)</a:t>
            </a:r>
          </a:p>
          <a:p>
            <a:endParaRPr lang="en-US" dirty="0"/>
          </a:p>
          <a:p>
            <a:endParaRPr lang="en-US" dirty="0"/>
          </a:p>
          <a:p>
            <a:r>
              <a:rPr lang="en-US" dirty="0"/>
              <a:t>This updated act s</a:t>
            </a:r>
            <a:r>
              <a:rPr dirty="0"/>
              <a:t>tress</a:t>
            </a:r>
            <a:r>
              <a:rPr lang="en-US" dirty="0"/>
              <a:t>es:</a:t>
            </a:r>
          </a:p>
          <a:p>
            <a:r>
              <a:rPr lang="en-US" dirty="0"/>
              <a:t>- </a:t>
            </a:r>
            <a:r>
              <a:rPr dirty="0"/>
              <a:t> Academic, Technical, and Employability Skills </a:t>
            </a:r>
          </a:p>
          <a:p>
            <a:r>
              <a:rPr lang="en-US" dirty="0"/>
              <a:t>- </a:t>
            </a:r>
            <a:r>
              <a:rPr dirty="0"/>
              <a:t>Funding Secondary and Postsecondary CTE </a:t>
            </a:r>
          </a:p>
          <a:p>
            <a:r>
              <a:rPr lang="en-US" dirty="0"/>
              <a:t>- </a:t>
            </a:r>
            <a:r>
              <a:rPr dirty="0"/>
              <a:t>Focusing on  Students who elect to enroll in CTE Programs of Study   </a:t>
            </a:r>
          </a:p>
        </p:txBody>
      </p:sp>
    </p:spTree>
    <p:extLst>
      <p:ext uri="{BB962C8B-B14F-4D97-AF65-F5344CB8AC3E}">
        <p14:creationId xmlns:p14="http://schemas.microsoft.com/office/powerpoint/2010/main" val="1124201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5</a:t>
            </a:fld>
            <a:endParaRPr lang="en-US"/>
          </a:p>
        </p:txBody>
      </p:sp>
    </p:spTree>
    <p:extLst>
      <p:ext uri="{BB962C8B-B14F-4D97-AF65-F5344CB8AC3E}">
        <p14:creationId xmlns:p14="http://schemas.microsoft.com/office/powerpoint/2010/main" val="3815361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Sept 2020</a:t>
            </a:r>
          </a:p>
          <a:p>
            <a:pPr marL="285750" indent="-285750">
              <a:buFont typeface="Arial" panose="020B0604020202020204" pitchFamily="34" charset="0"/>
              <a:buChar char="•"/>
            </a:pPr>
            <a:r>
              <a:rPr lang="en-US" dirty="0"/>
              <a:t>AB-Tech</a:t>
            </a:r>
          </a:p>
          <a:p>
            <a:pPr marL="285750" indent="-285750">
              <a:buFont typeface="Arial" panose="020B0604020202020204" pitchFamily="34" charset="0"/>
              <a:buChar char="•"/>
            </a:pPr>
            <a:r>
              <a:rPr lang="en-US" dirty="0"/>
              <a:t>Coastal Carolina</a:t>
            </a:r>
          </a:p>
          <a:p>
            <a:endParaRPr lang="en-US" dirty="0"/>
          </a:p>
          <a:p>
            <a:r>
              <a:rPr lang="en-US" dirty="0"/>
              <a:t>October 2020</a:t>
            </a:r>
          </a:p>
          <a:p>
            <a:pPr marL="285750" indent="-285750">
              <a:buFont typeface="Arial" panose="020B0604020202020204" pitchFamily="34" charset="0"/>
              <a:buChar char="•"/>
            </a:pPr>
            <a:r>
              <a:rPr lang="en-US" dirty="0"/>
              <a:t>Mitchell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Tri-County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November 2020</a:t>
            </a:r>
          </a:p>
          <a:p>
            <a:pPr marL="285750" indent="-285750">
              <a:buFont typeface="Arial" panose="020B0604020202020204" pitchFamily="34" charset="0"/>
              <a:buChar char="•"/>
            </a:pPr>
            <a:r>
              <a:rPr lang="en-US" dirty="0"/>
              <a:t>Haywood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Pamlico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January 2021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Rowan-Cabarrus</a:t>
            </a:r>
          </a:p>
          <a:p>
            <a:pPr marL="285750" indent="-285750">
              <a:buFont typeface="Arial" panose="020B0604020202020204" pitchFamily="34" charset="0"/>
              <a:buChar char="•"/>
            </a:pPr>
            <a:r>
              <a:rPr lang="en-US" dirty="0"/>
              <a:t>Isothermal</a:t>
            </a:r>
          </a:p>
          <a:p>
            <a:pPr marL="0" indent="0">
              <a:buFont typeface="Arial" panose="020B0604020202020204" pitchFamily="34" charset="0"/>
              <a:buNone/>
            </a:pPr>
            <a:r>
              <a:rPr lang="en-US" dirty="0"/>
              <a:t> </a:t>
            </a:r>
          </a:p>
          <a:p>
            <a:r>
              <a:rPr lang="en-US" dirty="0"/>
              <a:t>February 2021</a:t>
            </a:r>
          </a:p>
          <a:p>
            <a:pPr marL="285750" indent="-285750">
              <a:buFont typeface="Arial" panose="020B0604020202020204" pitchFamily="34" charset="0"/>
              <a:buChar char="•"/>
            </a:pPr>
            <a:r>
              <a:rPr lang="en-US" dirty="0"/>
              <a:t>Johnston</a:t>
            </a:r>
            <a:endParaRPr lang="en-US" dirty="0">
              <a:cs typeface="Calibri"/>
            </a:endParaRPr>
          </a:p>
          <a:p>
            <a:pPr marL="285750" indent="-285750">
              <a:buFont typeface="Arial" panose="020B0604020202020204" pitchFamily="34" charset="0"/>
              <a:buChar char="•"/>
            </a:pPr>
            <a:endParaRPr lang="en-US" dirty="0">
              <a:cs typeface="Calibri"/>
            </a:endParaRPr>
          </a:p>
          <a:p>
            <a:r>
              <a:rPr lang="en-US" dirty="0">
                <a:cs typeface="Calibri"/>
              </a:rPr>
              <a:t>March 2021</a:t>
            </a:r>
          </a:p>
          <a:p>
            <a:pPr marL="285750" indent="-285750">
              <a:buFont typeface="Arial" panose="020B0604020202020204" pitchFamily="34" charset="0"/>
              <a:buChar char="•"/>
            </a:pPr>
            <a:r>
              <a:rPr lang="en-US" dirty="0"/>
              <a:t>Randolph </a:t>
            </a:r>
            <a:endParaRPr lang="en-US"/>
          </a:p>
          <a:p>
            <a:pPr marL="285750" indent="-285750">
              <a:buFont typeface="Arial" panose="020B0604020202020204" pitchFamily="34" charset="0"/>
              <a:buChar char="•"/>
            </a:pPr>
            <a:r>
              <a:rPr lang="en-US" dirty="0"/>
              <a:t>Pitt</a:t>
            </a:r>
            <a:endParaRPr lang="en-US" dirty="0">
              <a:cs typeface="Calibri"/>
            </a:endParaRPr>
          </a:p>
          <a:p>
            <a:pPr marL="285750" indent="-285750">
              <a:buFont typeface="Arial" panose="020B0604020202020204" pitchFamily="34" charset="0"/>
              <a:buChar char="•"/>
            </a:pPr>
            <a:endParaRPr lang="en-US" dirty="0">
              <a:cs typeface="Calibri"/>
            </a:endParaRP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Blue Ridge</a:t>
            </a:r>
          </a:p>
          <a:p>
            <a:r>
              <a:rPr lang="en-US" dirty="0"/>
              <a:t>Cape Fear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Mayland</a:t>
            </a:r>
          </a:p>
          <a:p>
            <a:r>
              <a:rPr lang="en-US" dirty="0"/>
              <a:t>Carteret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Sandhills</a:t>
            </a:r>
          </a:p>
          <a:p>
            <a:r>
              <a:rPr lang="en-US" dirty="0"/>
              <a:t>Central Piedmont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Wilson</a:t>
            </a:r>
          </a:p>
          <a:p>
            <a:r>
              <a:rPr lang="en-US" dirty="0"/>
              <a:t>Cleveland</a:t>
            </a:r>
          </a:p>
          <a:p>
            <a:r>
              <a:rPr lang="en-US" dirty="0"/>
              <a:t>Craven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Wilkes</a:t>
            </a:r>
          </a:p>
          <a:p>
            <a:r>
              <a:rPr lang="en-US" dirty="0"/>
              <a:t>Durham</a:t>
            </a:r>
          </a:p>
          <a:p>
            <a:r>
              <a:rPr lang="en-US" dirty="0"/>
              <a:t>Forsyth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Southwestern</a:t>
            </a:r>
          </a:p>
          <a:p>
            <a:r>
              <a:rPr lang="en-US" dirty="0"/>
              <a:t>Halifax</a:t>
            </a:r>
          </a:p>
          <a:p>
            <a:r>
              <a:rPr lang="en-US" dirty="0"/>
              <a:t>McDowell</a:t>
            </a:r>
          </a:p>
          <a:p>
            <a:r>
              <a:rPr lang="en-US" dirty="0"/>
              <a:t>Nash</a:t>
            </a:r>
          </a:p>
          <a:p>
            <a:r>
              <a:rPr lang="en-US" dirty="0"/>
              <a:t>Richmond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Wayne</a:t>
            </a:r>
          </a:p>
          <a:p>
            <a:r>
              <a:rPr lang="en-US" dirty="0"/>
              <a:t>Robeson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Caldwell </a:t>
            </a:r>
          </a:p>
          <a:p>
            <a:r>
              <a:rPr lang="en-US" dirty="0"/>
              <a:t>Rockingham</a:t>
            </a:r>
          </a:p>
          <a:p>
            <a:r>
              <a:rPr lang="en-US" dirty="0"/>
              <a:t>South Piedmont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Edgecombe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Western Piedmont</a:t>
            </a:r>
          </a:p>
          <a:p>
            <a:r>
              <a:rPr lang="en-US" dirty="0"/>
              <a:t>Southeastern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Catawba Valley</a:t>
            </a:r>
          </a:p>
          <a:p>
            <a:r>
              <a:rPr lang="en-US" dirty="0"/>
              <a:t>Stanly</a:t>
            </a:r>
          </a:p>
          <a:p>
            <a:r>
              <a:rPr lang="en-US" dirty="0"/>
              <a:t>Surry</a:t>
            </a:r>
          </a:p>
          <a:p>
            <a:r>
              <a:rPr lang="en-US" dirty="0"/>
              <a:t>Wake Tech</a:t>
            </a:r>
          </a:p>
          <a:p>
            <a:r>
              <a:rPr lang="en-US" dirty="0"/>
              <a:t>Fayetteville</a:t>
            </a:r>
          </a:p>
          <a:p>
            <a:r>
              <a:rPr lang="en-US" dirty="0"/>
              <a:t>Gaston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Vance-Granville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Sampson</a:t>
            </a:r>
          </a:p>
          <a:p>
            <a:r>
              <a:rPr lang="en-US" dirty="0"/>
              <a:t>Guilford</a:t>
            </a:r>
          </a:p>
          <a:p>
            <a:r>
              <a:rPr lang="en-US" dirty="0"/>
              <a:t>Central Carolina</a:t>
            </a:r>
          </a:p>
          <a:p>
            <a:r>
              <a:rPr lang="en-US" dirty="0"/>
              <a:t>Lenoir</a:t>
            </a:r>
          </a:p>
          <a:p>
            <a:r>
              <a:rPr lang="en-US" dirty="0"/>
              <a:t>Martin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Brunswick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Davidson</a:t>
            </a:r>
          </a:p>
          <a:p>
            <a:r>
              <a:rPr lang="en-US" dirty="0"/>
              <a:t>Roanoke-Chowan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James Sprunt</a:t>
            </a:r>
          </a:p>
          <a:p>
            <a:r>
              <a:rPr lang="en-US" dirty="0"/>
              <a:t>Bladen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College of Albemarle</a:t>
            </a:r>
          </a:p>
          <a:p>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6</a:t>
            </a:fld>
            <a:endParaRPr lang="en-US"/>
          </a:p>
        </p:txBody>
      </p:sp>
    </p:spTree>
    <p:extLst>
      <p:ext uri="{BB962C8B-B14F-4D97-AF65-F5344CB8AC3E}">
        <p14:creationId xmlns:p14="http://schemas.microsoft.com/office/powerpoint/2010/main" val="3417881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8</a:t>
            </a:fld>
            <a:endParaRPr lang="en-US"/>
          </a:p>
        </p:txBody>
      </p:sp>
    </p:spTree>
    <p:extLst>
      <p:ext uri="{BB962C8B-B14F-4D97-AF65-F5344CB8AC3E}">
        <p14:creationId xmlns:p14="http://schemas.microsoft.com/office/powerpoint/2010/main" val="1047397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9</a:t>
            </a:fld>
            <a:endParaRPr lang="en-US"/>
          </a:p>
        </p:txBody>
      </p:sp>
    </p:spTree>
    <p:extLst>
      <p:ext uri="{BB962C8B-B14F-4D97-AF65-F5344CB8AC3E}">
        <p14:creationId xmlns:p14="http://schemas.microsoft.com/office/powerpoint/2010/main" val="2974206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Get a copy of the guide here:</a:t>
            </a:r>
          </a:p>
          <a:p>
            <a:r>
              <a:rPr lang="en-US" dirty="0">
                <a:hlinkClick r:id="rId3"/>
              </a:rPr>
              <a:t>https://www.ncperkins.org/</a:t>
            </a:r>
            <a:endParaRPr lang="en-US"/>
          </a:p>
          <a:p>
            <a:endParaRPr lang="en-US" dirty="0"/>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11</a:t>
            </a:fld>
            <a:endParaRPr lang="en-US"/>
          </a:p>
        </p:txBody>
      </p:sp>
    </p:spTree>
    <p:extLst>
      <p:ext uri="{BB962C8B-B14F-4D97-AF65-F5344CB8AC3E}">
        <p14:creationId xmlns:p14="http://schemas.microsoft.com/office/powerpoint/2010/main" val="2575420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Gene Loflin &lt;williameloflin@abtech.edu&gt;</a:t>
            </a:r>
          </a:p>
        </p:txBody>
      </p:sp>
      <p:sp>
        <p:nvSpPr>
          <p:cNvPr id="4" name="Slide Number Placeholder 3"/>
          <p:cNvSpPr>
            <a:spLocks noGrp="1"/>
          </p:cNvSpPr>
          <p:nvPr>
            <p:ph type="sldNum" sz="quarter" idx="5"/>
          </p:nvPr>
        </p:nvSpPr>
        <p:spPr/>
        <p:txBody>
          <a:bodyPr/>
          <a:lstStyle/>
          <a:p>
            <a:fld id="{3D52D8DC-3CCA-4826-966D-69131461ECBB}" type="slidenum">
              <a:rPr lang="en-US" smtClean="0"/>
              <a:t>18</a:t>
            </a:fld>
            <a:endParaRPr lang="en-US"/>
          </a:p>
        </p:txBody>
      </p:sp>
    </p:spTree>
    <p:extLst>
      <p:ext uri="{BB962C8B-B14F-4D97-AF65-F5344CB8AC3E}">
        <p14:creationId xmlns:p14="http://schemas.microsoft.com/office/powerpoint/2010/main" val="1291646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Pamela Gibson &lt;gibsonp@faytechcc.edu&gt;</a:t>
            </a:r>
          </a:p>
        </p:txBody>
      </p:sp>
      <p:sp>
        <p:nvSpPr>
          <p:cNvPr id="4" name="Slide Number Placeholder 3"/>
          <p:cNvSpPr>
            <a:spLocks noGrp="1"/>
          </p:cNvSpPr>
          <p:nvPr>
            <p:ph type="sldNum" sz="quarter" idx="5"/>
          </p:nvPr>
        </p:nvSpPr>
        <p:spPr/>
        <p:txBody>
          <a:bodyPr/>
          <a:lstStyle/>
          <a:p>
            <a:fld id="{3D52D8DC-3CCA-4826-966D-69131461ECBB}" type="slidenum">
              <a:rPr lang="en-US" smtClean="0"/>
              <a:t>19</a:t>
            </a:fld>
            <a:endParaRPr lang="en-US"/>
          </a:p>
        </p:txBody>
      </p:sp>
    </p:spTree>
    <p:extLst>
      <p:ext uri="{BB962C8B-B14F-4D97-AF65-F5344CB8AC3E}">
        <p14:creationId xmlns:p14="http://schemas.microsoft.com/office/powerpoint/2010/main" val="27831005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3/9/2021</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3/9/2021</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3/9/2021</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3/9/2021</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6553200" y="4767263"/>
            <a:ext cx="2133600" cy="27384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8141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3/9/2021</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3/9/2021</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3/9/2021</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3/9/2021</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0" y="3355330"/>
            <a:ext cx="7358063" cy="243299"/>
          </a:xfrm>
          <a:prstGeom prst="rect">
            <a:avLst/>
          </a:prstGeom>
        </p:spPr>
        <p:txBody>
          <a:bodyPr anchor="t"/>
          <a:lstStyle>
            <a:lvl1pPr marL="0" indent="0" algn="ctr">
              <a:spcBef>
                <a:spcPts val="0"/>
              </a:spcBef>
              <a:buSzTx/>
              <a:buNone/>
              <a:defRPr sz="1265" i="1"/>
            </a:lvl1pPr>
            <a:lvl2pPr marL="485534" indent="-251138" algn="ctr">
              <a:spcBef>
                <a:spcPts val="0"/>
              </a:spcBef>
              <a:defRPr sz="1265" i="1"/>
            </a:lvl2pPr>
            <a:lvl3pPr marL="719930" indent="-251138" algn="ctr">
              <a:spcBef>
                <a:spcPts val="0"/>
              </a:spcBef>
              <a:defRPr sz="1265" i="1"/>
            </a:lvl3pPr>
            <a:lvl4pPr marL="954326" indent="-251138" algn="ctr">
              <a:spcBef>
                <a:spcPts val="0"/>
              </a:spcBef>
              <a:defRPr sz="1265" i="1"/>
            </a:lvl4pPr>
            <a:lvl5pPr marL="1188722" indent="-251138"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0" y="2250236"/>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dirty="0">
                <a:ln w="0"/>
                <a:solidFill>
                  <a:srgbClr val="003767"/>
                </a:solidFill>
                <a:effectLst>
                  <a:outerShdw blurRad="38100" dist="25400" dir="5400000" algn="ctr" rotWithShape="0">
                    <a:srgbClr val="6E747A">
                      <a:alpha val="43000"/>
                    </a:srgbClr>
                  </a:outerShdw>
                </a:effectLst>
              </a:rPr>
              <a:t>North Carolina </a:t>
            </a:r>
            <a:br>
              <a:rPr lang="en-US" sz="2025" b="0" cap="none" spc="0" dirty="0">
                <a:ln w="0"/>
                <a:solidFill>
                  <a:srgbClr val="003767"/>
                </a:solidFill>
                <a:effectLst>
                  <a:outerShdw blurRad="38100" dist="25400" dir="5400000" algn="ctr" rotWithShape="0">
                    <a:srgbClr val="6E747A">
                      <a:alpha val="43000"/>
                    </a:srgbClr>
                  </a:outerShdw>
                </a:effectLst>
              </a:rPr>
            </a:br>
            <a:r>
              <a:rPr lang="en-US" sz="2025"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49" r:id="rId7"/>
    <p:sldLayoutId id="2147483650" r:id="rId8"/>
    <p:sldLayoutId id="2147483651" r:id="rId9"/>
    <p:sldLayoutId id="2147483652" r:id="rId10"/>
    <p:sldLayoutId id="2147483653" r:id="rId11"/>
    <p:sldLayoutId id="2147483654" r:id="rId12"/>
    <p:sldLayoutId id="2147483655" r:id="rId13"/>
    <p:sldLayoutId id="2147483668" r:id="rId14"/>
    <p:sldLayoutId id="2147483669" r:id="rId15"/>
    <p:sldLayoutId id="2147483670" r:id="rId16"/>
    <p:sldLayoutId id="2147483671" r:id="rId17"/>
    <p:sldLayoutId id="2147483660" r:id="rId18"/>
    <p:sldLayoutId id="2147483656" r:id="rId19"/>
    <p:sldLayoutId id="2147483657" r:id="rId20"/>
    <p:sldLayoutId id="2147483658" r:id="rId21"/>
    <p:sldLayoutId id="2147483659" r:id="rId22"/>
    <p:sldLayoutId id="2147483661"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jpeg"/><Relationship Id="rId10" Type="http://schemas.microsoft.com/office/2007/relationships/hdphoto" Target="../media/hdphoto1.wdp"/><Relationship Id="rId4" Type="http://schemas.openxmlformats.org/officeDocument/2006/relationships/image" Target="../media/image11.jpeg"/><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s://www.ncperkins.org/presentations/" TargetMode="External"/><Relationship Id="rId2" Type="http://schemas.openxmlformats.org/officeDocument/2006/relationships/hyperlink" Target="https://www.ncperkins.org/review/" TargetMode="Externa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https://www.skillsusanc.org/" TargetMode="External"/><Relationship Id="rId2" Type="http://schemas.openxmlformats.org/officeDocument/2006/relationships/image" Target="../media/image31.gif"/><Relationship Id="rId1" Type="http://schemas.openxmlformats.org/officeDocument/2006/relationships/slideLayout" Target="../slideLayouts/slideLayout8.xml"/><Relationship Id="rId4" Type="http://schemas.openxmlformats.org/officeDocument/2006/relationships/hyperlink" Target="https://www.skillsusa.org/"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skillsusanc.org/" TargetMode="External"/><Relationship Id="rId2" Type="http://schemas.openxmlformats.org/officeDocument/2006/relationships/image" Target="../media/image31.gif"/><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https://register.gotowebinar.com/register/7684553148246083597"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hyperlink" Target="https://register.gotowebinar.com/register/8352859401321845006"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hyperlink" Target="https://www.ncperkins.org/presentations/"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Perkins Update Webinar</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latin typeface="Times New Roman"/>
                <a:cs typeface="Times New Roman"/>
              </a:rPr>
              <a:t>March 9, 2021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800" y="3531661"/>
            <a:ext cx="4678926" cy="1472640"/>
          </a:xfrm>
          <a:prstGeom prst="rect">
            <a:avLst/>
          </a:prstGeom>
        </p:spPr>
      </p:pic>
    </p:spTree>
    <p:extLst>
      <p:ext uri="{BB962C8B-B14F-4D97-AF65-F5344CB8AC3E}">
        <p14:creationId xmlns:p14="http://schemas.microsoft.com/office/powerpoint/2010/main" val="97166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883342-25FF-764D-9470-E97B56CB9B14}"/>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F11880C0-13FA-6445-8177-38ACACC05E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858000" cy="5143500"/>
          </a:xfrm>
          <a:prstGeom prst="rect">
            <a:avLst/>
          </a:prstGeom>
        </p:spPr>
      </p:pic>
    </p:spTree>
    <p:extLst>
      <p:ext uri="{BB962C8B-B14F-4D97-AF65-F5344CB8AC3E}">
        <p14:creationId xmlns:p14="http://schemas.microsoft.com/office/powerpoint/2010/main" val="406228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2B267-F326-4BDF-90D3-4883F04BD2AA}"/>
              </a:ext>
            </a:extLst>
          </p:cNvPr>
          <p:cNvSpPr>
            <a:spLocks noGrp="1"/>
          </p:cNvSpPr>
          <p:nvPr>
            <p:ph type="title"/>
          </p:nvPr>
        </p:nvSpPr>
        <p:spPr/>
        <p:txBody>
          <a:bodyPr/>
          <a:lstStyle/>
          <a:p>
            <a:endParaRPr lang="en-US"/>
          </a:p>
        </p:txBody>
      </p:sp>
      <p:pic>
        <p:nvPicPr>
          <p:cNvPr id="3" name="Picture 3">
            <a:extLst>
              <a:ext uri="{FF2B5EF4-FFF2-40B4-BE49-F238E27FC236}">
                <a16:creationId xmlns:a16="http://schemas.microsoft.com/office/drawing/2014/main" id="{DA7A38BD-5867-4AF5-8614-3923F6DCCB43}"/>
              </a:ext>
            </a:extLst>
          </p:cNvPr>
          <p:cNvPicPr>
            <a:picLocks noChangeAspect="1"/>
          </p:cNvPicPr>
          <p:nvPr/>
        </p:nvPicPr>
        <p:blipFill>
          <a:blip r:embed="rId3"/>
          <a:stretch>
            <a:fillRect/>
          </a:stretch>
        </p:blipFill>
        <p:spPr>
          <a:xfrm>
            <a:off x="2605088" y="123635"/>
            <a:ext cx="3910012" cy="4891288"/>
          </a:xfrm>
          <a:prstGeom prst="rect">
            <a:avLst/>
          </a:prstGeom>
        </p:spPr>
      </p:pic>
    </p:spTree>
    <p:extLst>
      <p:ext uri="{BB962C8B-B14F-4D97-AF65-F5344CB8AC3E}">
        <p14:creationId xmlns:p14="http://schemas.microsoft.com/office/powerpoint/2010/main" val="97155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883342-25FF-764D-9470-E97B56CB9B14}"/>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CA81380A-FDA2-9745-BF00-5FF2B49D70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858000" cy="5143500"/>
          </a:xfrm>
          <a:prstGeom prst="rect">
            <a:avLst/>
          </a:prstGeom>
        </p:spPr>
      </p:pic>
    </p:spTree>
    <p:extLst>
      <p:ext uri="{BB962C8B-B14F-4D97-AF65-F5344CB8AC3E}">
        <p14:creationId xmlns:p14="http://schemas.microsoft.com/office/powerpoint/2010/main" val="133472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883342-25FF-764D-9470-E97B56CB9B14}"/>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C030C6B8-8380-CA49-BC84-827B2FC402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858000" cy="5143500"/>
          </a:xfrm>
          <a:prstGeom prst="rect">
            <a:avLst/>
          </a:prstGeom>
        </p:spPr>
      </p:pic>
    </p:spTree>
    <p:extLst>
      <p:ext uri="{BB962C8B-B14F-4D97-AF65-F5344CB8AC3E}">
        <p14:creationId xmlns:p14="http://schemas.microsoft.com/office/powerpoint/2010/main" val="121685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883342-25FF-764D-9470-E97B56CB9B14}"/>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DFE98D68-6EF4-4648-9230-17A61F8CB4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858000" cy="5143500"/>
          </a:xfrm>
          <a:prstGeom prst="rect">
            <a:avLst/>
          </a:prstGeom>
        </p:spPr>
      </p:pic>
    </p:spTree>
    <p:extLst>
      <p:ext uri="{BB962C8B-B14F-4D97-AF65-F5344CB8AC3E}">
        <p14:creationId xmlns:p14="http://schemas.microsoft.com/office/powerpoint/2010/main" val="1267638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883342-25FF-764D-9470-E97B56CB9B14}"/>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F82BF40B-E28F-0448-8709-BD206F0A43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858000" cy="5143500"/>
          </a:xfrm>
          <a:prstGeom prst="rect">
            <a:avLst/>
          </a:prstGeom>
        </p:spPr>
      </p:pic>
    </p:spTree>
    <p:extLst>
      <p:ext uri="{BB962C8B-B14F-4D97-AF65-F5344CB8AC3E}">
        <p14:creationId xmlns:p14="http://schemas.microsoft.com/office/powerpoint/2010/main" val="71175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883342-25FF-764D-9470-E97B56CB9B14}"/>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2CC67B23-877B-2249-827D-9B8DFAAB3A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858000" cy="5143500"/>
          </a:xfrm>
          <a:prstGeom prst="rect">
            <a:avLst/>
          </a:prstGeom>
        </p:spPr>
      </p:pic>
    </p:spTree>
    <p:extLst>
      <p:ext uri="{BB962C8B-B14F-4D97-AF65-F5344CB8AC3E}">
        <p14:creationId xmlns:p14="http://schemas.microsoft.com/office/powerpoint/2010/main" val="71508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883342-25FF-764D-9470-E97B56CB9B14}"/>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AC4E307D-DA38-CA42-9822-9081BA7A69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858000" cy="5143500"/>
          </a:xfrm>
          <a:prstGeom prst="rect">
            <a:avLst/>
          </a:prstGeom>
        </p:spPr>
      </p:pic>
    </p:spTree>
    <p:extLst>
      <p:ext uri="{BB962C8B-B14F-4D97-AF65-F5344CB8AC3E}">
        <p14:creationId xmlns:p14="http://schemas.microsoft.com/office/powerpoint/2010/main" val="1163783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A647E9-B857-429A-9BC3-62E3043515A4}"/>
              </a:ext>
            </a:extLst>
          </p:cNvPr>
          <p:cNvSpPr>
            <a:spLocks noGrp="1"/>
          </p:cNvSpPr>
          <p:nvPr>
            <p:ph type="ctrTitle"/>
          </p:nvPr>
        </p:nvSpPr>
        <p:spPr/>
        <p:txBody>
          <a:bodyPr/>
          <a:lstStyle/>
          <a:p>
            <a:r>
              <a:rPr lang="en-US">
                <a:ln w="0">
                  <a:solidFill>
                    <a:srgbClr val="5B9BD5"/>
                  </a:solidFill>
                </a:ln>
                <a:cs typeface="Calibri Light"/>
              </a:rPr>
              <a:t>Gene Loflin</a:t>
            </a:r>
            <a:endParaRPr lang="en-US"/>
          </a:p>
        </p:txBody>
      </p:sp>
      <p:sp>
        <p:nvSpPr>
          <p:cNvPr id="2" name="Content Placeholder 1">
            <a:extLst>
              <a:ext uri="{FF2B5EF4-FFF2-40B4-BE49-F238E27FC236}">
                <a16:creationId xmlns:a16="http://schemas.microsoft.com/office/drawing/2014/main" id="{4DA94849-77AD-4A5C-A1B4-1AED9797BFCE}"/>
              </a:ext>
            </a:extLst>
          </p:cNvPr>
          <p:cNvSpPr>
            <a:spLocks noGrp="1"/>
          </p:cNvSpPr>
          <p:nvPr>
            <p:ph type="subTitle" idx="1"/>
          </p:nvPr>
        </p:nvSpPr>
        <p:spPr>
          <a:xfrm>
            <a:off x="-2156" y="2910750"/>
            <a:ext cx="9148011" cy="1241822"/>
          </a:xfrm>
        </p:spPr>
        <p:txBody>
          <a:bodyPr vert="horz" lIns="91440" tIns="45720" rIns="91440" bIns="45720" rtlCol="0" anchor="t">
            <a:normAutofit/>
          </a:bodyPr>
          <a:lstStyle/>
          <a:p>
            <a:r>
              <a:rPr lang="en-US">
                <a:latin typeface="Times New Roman"/>
                <a:cs typeface="Times New Roman"/>
              </a:rPr>
              <a:t>Asheville-Buncombe Technical Community College</a:t>
            </a:r>
            <a:endParaRPr lang="en-US"/>
          </a:p>
        </p:txBody>
      </p:sp>
      <p:pic>
        <p:nvPicPr>
          <p:cNvPr id="4" name="Picture 4" descr="A picture containing text, sign, dark&#10;&#10;Description automatically generated">
            <a:extLst>
              <a:ext uri="{FF2B5EF4-FFF2-40B4-BE49-F238E27FC236}">
                <a16:creationId xmlns:a16="http://schemas.microsoft.com/office/drawing/2014/main" id="{19031930-2F6D-4D44-8BE1-7CA12291964D}"/>
              </a:ext>
            </a:extLst>
          </p:cNvPr>
          <p:cNvPicPr>
            <a:picLocks noChangeAspect="1"/>
          </p:cNvPicPr>
          <p:nvPr/>
        </p:nvPicPr>
        <p:blipFill>
          <a:blip r:embed="rId3"/>
          <a:stretch>
            <a:fillRect/>
          </a:stretch>
        </p:blipFill>
        <p:spPr>
          <a:xfrm>
            <a:off x="3200400" y="3575649"/>
            <a:ext cx="2743200" cy="1485900"/>
          </a:xfrm>
          <a:prstGeom prst="rect">
            <a:avLst/>
          </a:prstGeom>
        </p:spPr>
      </p:pic>
    </p:spTree>
    <p:extLst>
      <p:ext uri="{BB962C8B-B14F-4D97-AF65-F5344CB8AC3E}">
        <p14:creationId xmlns:p14="http://schemas.microsoft.com/office/powerpoint/2010/main" val="78353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A647E9-B857-429A-9BC3-62E3043515A4}"/>
              </a:ext>
            </a:extLst>
          </p:cNvPr>
          <p:cNvSpPr>
            <a:spLocks noGrp="1"/>
          </p:cNvSpPr>
          <p:nvPr>
            <p:ph type="ctrTitle"/>
          </p:nvPr>
        </p:nvSpPr>
        <p:spPr/>
        <p:txBody>
          <a:bodyPr/>
          <a:lstStyle/>
          <a:p>
            <a:r>
              <a:rPr lang="en-US">
                <a:ln w="0">
                  <a:solidFill>
                    <a:srgbClr val="5B9BD5"/>
                  </a:solidFill>
                </a:ln>
                <a:cs typeface="Calibri Light"/>
              </a:rPr>
              <a:t>Pam Gibson</a:t>
            </a:r>
            <a:endParaRPr lang="en-US"/>
          </a:p>
        </p:txBody>
      </p:sp>
      <p:sp>
        <p:nvSpPr>
          <p:cNvPr id="2" name="Content Placeholder 1">
            <a:extLst>
              <a:ext uri="{FF2B5EF4-FFF2-40B4-BE49-F238E27FC236}">
                <a16:creationId xmlns:a16="http://schemas.microsoft.com/office/drawing/2014/main" id="{4DA94849-77AD-4A5C-A1B4-1AED9797BFCE}"/>
              </a:ext>
            </a:extLst>
          </p:cNvPr>
          <p:cNvSpPr>
            <a:spLocks noGrp="1"/>
          </p:cNvSpPr>
          <p:nvPr>
            <p:ph type="subTitle" idx="1"/>
          </p:nvPr>
        </p:nvSpPr>
        <p:spPr/>
        <p:txBody>
          <a:bodyPr vert="horz" lIns="91440" tIns="45720" rIns="91440" bIns="45720" rtlCol="0" anchor="t">
            <a:normAutofit/>
          </a:bodyPr>
          <a:lstStyle/>
          <a:p>
            <a:r>
              <a:rPr lang="en-US">
                <a:latin typeface="Times New Roman"/>
                <a:cs typeface="Times New Roman"/>
              </a:rPr>
              <a:t>Fayetteville Technical Community College</a:t>
            </a:r>
            <a:endParaRPr lang="en-US"/>
          </a:p>
        </p:txBody>
      </p:sp>
      <p:pic>
        <p:nvPicPr>
          <p:cNvPr id="4" name="Picture 4" descr="Logo, company name&#10;&#10;Description automatically generated">
            <a:extLst>
              <a:ext uri="{FF2B5EF4-FFF2-40B4-BE49-F238E27FC236}">
                <a16:creationId xmlns:a16="http://schemas.microsoft.com/office/drawing/2014/main" id="{44427C2E-5222-47EF-8624-FB9FE697D70F}"/>
              </a:ext>
            </a:extLst>
          </p:cNvPr>
          <p:cNvPicPr>
            <a:picLocks noChangeAspect="1"/>
          </p:cNvPicPr>
          <p:nvPr/>
        </p:nvPicPr>
        <p:blipFill>
          <a:blip r:embed="rId3"/>
          <a:stretch>
            <a:fillRect/>
          </a:stretch>
        </p:blipFill>
        <p:spPr>
          <a:xfrm>
            <a:off x="3146485" y="3342736"/>
            <a:ext cx="2743200" cy="1714500"/>
          </a:xfrm>
          <a:prstGeom prst="rect">
            <a:avLst/>
          </a:prstGeom>
        </p:spPr>
      </p:pic>
    </p:spTree>
    <p:extLst>
      <p:ext uri="{BB962C8B-B14F-4D97-AF65-F5344CB8AC3E}">
        <p14:creationId xmlns:p14="http://schemas.microsoft.com/office/powerpoint/2010/main" val="678373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glasses and smiling at the camera&#10;&#10;Description automatically generated">
            <a:extLst>
              <a:ext uri="{FF2B5EF4-FFF2-40B4-BE49-F238E27FC236}">
                <a16:creationId xmlns:a16="http://schemas.microsoft.com/office/drawing/2014/main" id="{5C0A037A-7580-994D-BB38-81789984B5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54865" y="2916433"/>
            <a:ext cx="1504713" cy="1828800"/>
          </a:xfrm>
          <a:prstGeom prst="rect">
            <a:avLst/>
          </a:prstGeom>
        </p:spPr>
      </p:pic>
      <p:pic>
        <p:nvPicPr>
          <p:cNvPr id="9" name="Picture 8" descr="A person wearing a suit and tie smiling and looking at the camera&#10;&#10;Description automatically generated">
            <a:extLst>
              <a:ext uri="{FF2B5EF4-FFF2-40B4-BE49-F238E27FC236}">
                <a16:creationId xmlns:a16="http://schemas.microsoft.com/office/drawing/2014/main" id="{50C20E19-B647-2943-B43D-E5ACCA5CF4F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683226" y="595952"/>
            <a:ext cx="1571784" cy="1828800"/>
          </a:xfrm>
          <a:prstGeom prst="rect">
            <a:avLst/>
          </a:prstGeom>
        </p:spPr>
      </p:pic>
      <p:sp>
        <p:nvSpPr>
          <p:cNvPr id="8" name="Title 1">
            <a:extLst>
              <a:ext uri="{FF2B5EF4-FFF2-40B4-BE49-F238E27FC236}">
                <a16:creationId xmlns:a16="http://schemas.microsoft.com/office/drawing/2014/main" id="{9C304A69-DE4E-4345-9810-9DA1D45285EA}"/>
              </a:ext>
            </a:extLst>
          </p:cNvPr>
          <p:cNvSpPr txBox="1">
            <a:spLocks/>
          </p:cNvSpPr>
          <p:nvPr/>
        </p:nvSpPr>
        <p:spPr>
          <a:xfrm>
            <a:off x="421026" y="2439711"/>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tabLst>
                <a:tab pos="7297738" algn="r"/>
              </a:tabLst>
            </a:pPr>
            <a:r>
              <a:rPr lang="en-US" b="0" dirty="0">
                <a:latin typeface="+mn-lt"/>
              </a:rPr>
              <a:t>Bob </a:t>
            </a:r>
            <a:r>
              <a:rPr lang="en-US" b="0" dirty="0" err="1">
                <a:latin typeface="+mn-lt"/>
              </a:rPr>
              <a:t>Witchger</a:t>
            </a:r>
            <a:endParaRPr lang="en-US" b="0" dirty="0">
              <a:latin typeface="+mn-lt"/>
            </a:endParaRPr>
          </a:p>
        </p:txBody>
      </p:sp>
      <p:sp>
        <p:nvSpPr>
          <p:cNvPr id="7" name="TextBox 6">
            <a:extLst>
              <a:ext uri="{FF2B5EF4-FFF2-40B4-BE49-F238E27FC236}">
                <a16:creationId xmlns:a16="http://schemas.microsoft.com/office/drawing/2014/main" id="{A8086652-7647-1B42-87ED-E46826222F07}"/>
              </a:ext>
            </a:extLst>
          </p:cNvPr>
          <p:cNvSpPr txBox="1"/>
          <p:nvPr/>
        </p:nvSpPr>
        <p:spPr>
          <a:xfrm>
            <a:off x="0" y="88550"/>
            <a:ext cx="9144000" cy="492443"/>
          </a:xfrm>
          <a:prstGeom prst="rect">
            <a:avLst/>
          </a:prstGeom>
          <a:noFill/>
        </p:spPr>
        <p:txBody>
          <a:bodyPr wrap="square" rtlCol="0">
            <a:spAutoFit/>
          </a:bodyPr>
          <a:lstStyle/>
          <a:p>
            <a:pPr algn="ctr"/>
            <a:r>
              <a:rPr lang="en-US" sz="2600" b="1" i="1" dirty="0">
                <a:solidFill>
                  <a:srgbClr val="0070C0"/>
                </a:solidFill>
              </a:rPr>
              <a:t>Team Perkins</a:t>
            </a:r>
          </a:p>
        </p:txBody>
      </p:sp>
      <p:pic>
        <p:nvPicPr>
          <p:cNvPr id="15362" name="Picture 2" descr="https://media-exp1.licdn.com/dms/image/C4E03AQFTVBLhd7rKug/profile-displayphoto-shrink_200_200/0?e=1593043200&amp;v=beta&amp;t=3pdTw5cRoUuBQpQJXoaRPDx4mNsQd4VaFnp7-xn3wBA">
            <a:extLst>
              <a:ext uri="{FF2B5EF4-FFF2-40B4-BE49-F238E27FC236}">
                <a16:creationId xmlns:a16="http://schemas.microsoft.com/office/drawing/2014/main" id="{67ED7FDC-72CD-4141-B860-99E89006608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727955" y="2916434"/>
            <a:ext cx="149666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20EB8D66-9B76-C248-A53C-0724D13198A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885648" y="2916434"/>
            <a:ext cx="1502202" cy="1828800"/>
          </a:xfrm>
          <a:prstGeom prst="rect">
            <a:avLst/>
          </a:prstGeom>
        </p:spPr>
      </p:pic>
      <p:pic>
        <p:nvPicPr>
          <p:cNvPr id="15364" name="Picture 4" descr="https://media-exp1.licdn.com/dms/image/C5603AQFIsG1DAe7dAw/profile-displayphoto-shrink_800_800/0?e=1593043200&amp;v=beta&amp;t=Et1ldSJdUcrVJyAfZ3iX_stB6AYyRcpPZxWm6p5lb8A">
            <a:extLst>
              <a:ext uri="{FF2B5EF4-FFF2-40B4-BE49-F238E27FC236}">
                <a16:creationId xmlns:a16="http://schemas.microsoft.com/office/drawing/2014/main" id="{E8E67CCD-21AA-A948-B321-AD9DC86ADA97}"/>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flipH="1">
            <a:off x="2845962" y="595952"/>
            <a:ext cx="1593744"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4C371F4D-8FF6-D04B-BAE4-A0B04901DD2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flipH="1">
            <a:off x="5067487" y="595952"/>
            <a:ext cx="1465135" cy="1828800"/>
          </a:xfrm>
          <a:prstGeom prst="rect">
            <a:avLst/>
          </a:prstGeom>
        </p:spPr>
      </p:pic>
      <p:sp>
        <p:nvSpPr>
          <p:cNvPr id="24" name="Title 1">
            <a:extLst>
              <a:ext uri="{FF2B5EF4-FFF2-40B4-BE49-F238E27FC236}">
                <a16:creationId xmlns:a16="http://schemas.microsoft.com/office/drawing/2014/main" id="{2DBA2A06-9D0F-904D-B81C-59BD4387E4A2}"/>
              </a:ext>
            </a:extLst>
          </p:cNvPr>
          <p:cNvSpPr txBox="1">
            <a:spLocks/>
          </p:cNvSpPr>
          <p:nvPr/>
        </p:nvSpPr>
        <p:spPr>
          <a:xfrm>
            <a:off x="2607994" y="2439711"/>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lvl="0" algn="ctr" defTabSz="914400">
              <a:lnSpc>
                <a:spcPct val="100000"/>
              </a:lnSpc>
              <a:spcBef>
                <a:spcPts val="0"/>
              </a:spcBef>
              <a:defRPr/>
            </a:pPr>
            <a:r>
              <a:rPr lang="en-US" dirty="0"/>
              <a:t>Patti </a:t>
            </a:r>
            <a:r>
              <a:rPr lang="en-US" dirty="0" err="1"/>
              <a:t>Coultas</a:t>
            </a:r>
            <a:endParaRPr lang="en-US" dirty="0"/>
          </a:p>
        </p:txBody>
      </p:sp>
      <p:sp>
        <p:nvSpPr>
          <p:cNvPr id="25" name="Title 1">
            <a:extLst>
              <a:ext uri="{FF2B5EF4-FFF2-40B4-BE49-F238E27FC236}">
                <a16:creationId xmlns:a16="http://schemas.microsoft.com/office/drawing/2014/main" id="{8C7FC917-24B5-5E4E-8CD6-3AAA34BC2CD4}"/>
              </a:ext>
            </a:extLst>
          </p:cNvPr>
          <p:cNvSpPr txBox="1">
            <a:spLocks/>
          </p:cNvSpPr>
          <p:nvPr/>
        </p:nvSpPr>
        <p:spPr>
          <a:xfrm>
            <a:off x="4751962" y="2439711"/>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tabLst>
                <a:tab pos="7297738" algn="r"/>
              </a:tabLst>
            </a:pPr>
            <a:r>
              <a:rPr lang="en-US" dirty="0"/>
              <a:t>Tony </a:t>
            </a:r>
            <a:r>
              <a:rPr lang="en-US" dirty="0" err="1"/>
              <a:t>Reggi</a:t>
            </a:r>
            <a:endParaRPr lang="en-US" b="0" dirty="0">
              <a:latin typeface="+mn-lt"/>
            </a:endParaRPr>
          </a:p>
        </p:txBody>
      </p:sp>
      <p:sp>
        <p:nvSpPr>
          <p:cNvPr id="28" name="Title 1">
            <a:extLst>
              <a:ext uri="{FF2B5EF4-FFF2-40B4-BE49-F238E27FC236}">
                <a16:creationId xmlns:a16="http://schemas.microsoft.com/office/drawing/2014/main" id="{5971810C-6538-C449-A0D0-E6B473F32336}"/>
              </a:ext>
            </a:extLst>
          </p:cNvPr>
          <p:cNvSpPr txBox="1">
            <a:spLocks/>
          </p:cNvSpPr>
          <p:nvPr/>
        </p:nvSpPr>
        <p:spPr>
          <a:xfrm>
            <a:off x="1454697" y="4701596"/>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lvl="0" algn="ctr" defTabSz="914400">
              <a:lnSpc>
                <a:spcPct val="100000"/>
              </a:lnSpc>
              <a:spcBef>
                <a:spcPts val="0"/>
              </a:spcBef>
              <a:defRPr/>
            </a:pPr>
            <a:r>
              <a:rPr lang="en-US" dirty="0"/>
              <a:t>Michelle Lair</a:t>
            </a:r>
          </a:p>
        </p:txBody>
      </p:sp>
      <p:sp>
        <p:nvSpPr>
          <p:cNvPr id="29" name="Title 1">
            <a:extLst>
              <a:ext uri="{FF2B5EF4-FFF2-40B4-BE49-F238E27FC236}">
                <a16:creationId xmlns:a16="http://schemas.microsoft.com/office/drawing/2014/main" id="{E92757AE-2B86-7946-8186-1489784916BB}"/>
              </a:ext>
            </a:extLst>
          </p:cNvPr>
          <p:cNvSpPr txBox="1">
            <a:spLocks/>
          </p:cNvSpPr>
          <p:nvPr/>
        </p:nvSpPr>
        <p:spPr>
          <a:xfrm>
            <a:off x="3615161" y="4701596"/>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lvl="0" algn="ctr" defTabSz="914400">
              <a:lnSpc>
                <a:spcPct val="100000"/>
              </a:lnSpc>
              <a:spcBef>
                <a:spcPts val="0"/>
              </a:spcBef>
              <a:defRPr/>
            </a:pPr>
            <a:r>
              <a:rPr lang="en-US" dirty="0"/>
              <a:t>Mary Olvera</a:t>
            </a:r>
          </a:p>
        </p:txBody>
      </p:sp>
      <p:sp>
        <p:nvSpPr>
          <p:cNvPr id="30" name="Title 1">
            <a:extLst>
              <a:ext uri="{FF2B5EF4-FFF2-40B4-BE49-F238E27FC236}">
                <a16:creationId xmlns:a16="http://schemas.microsoft.com/office/drawing/2014/main" id="{A11A273A-00B3-AD4E-B8F6-F4E8AF91DE9E}"/>
              </a:ext>
            </a:extLst>
          </p:cNvPr>
          <p:cNvSpPr txBox="1">
            <a:spLocks/>
          </p:cNvSpPr>
          <p:nvPr/>
        </p:nvSpPr>
        <p:spPr>
          <a:xfrm>
            <a:off x="5785633" y="4701596"/>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spcAft>
                <a:spcPct val="30000"/>
              </a:spcAft>
            </a:pPr>
            <a:r>
              <a:rPr lang="en-US" dirty="0">
                <a:ea typeface="ヒラギノ角ゴ Pro W3" charset="0"/>
                <a:cs typeface="Arial" charset="0"/>
              </a:rPr>
              <a:t>Chris Droessler </a:t>
            </a:r>
          </a:p>
        </p:txBody>
      </p:sp>
      <p:pic>
        <p:nvPicPr>
          <p:cNvPr id="17" name="Picture 16">
            <a:extLst>
              <a:ext uri="{FF2B5EF4-FFF2-40B4-BE49-F238E27FC236}">
                <a16:creationId xmlns:a16="http://schemas.microsoft.com/office/drawing/2014/main" id="{AA9D18CA-C9D8-8044-8064-B7D0694642C3}"/>
              </a:ext>
            </a:extLst>
          </p:cNvPr>
          <p:cNvPicPr>
            <a:picLocks noChangeAspect="1"/>
          </p:cNvPicPr>
          <p:nvPr/>
        </p:nvPicPr>
        <p:blipFill rotWithShape="1">
          <a:blip r:embed="rId9">
            <a:extLst>
              <a:ext uri="{BEBA8EAE-BF5A-486C-A8C5-ECC9F3942E4B}">
                <a14:imgProps xmlns:a14="http://schemas.microsoft.com/office/drawing/2010/main">
                  <a14:imgLayer r:embed="rId10">
                    <a14:imgEffect>
                      <a14:brightnessContrast bright="28000"/>
                    </a14:imgEffect>
                  </a14:imgLayer>
                </a14:imgProps>
              </a:ext>
              <a:ext uri="{28A0092B-C50C-407E-A947-70E740481C1C}">
                <a14:useLocalDpi xmlns:a14="http://schemas.microsoft.com/office/drawing/2010/main" val="0"/>
              </a:ext>
            </a:extLst>
          </a:blip>
          <a:srcRect l="6301" t="3868" r="11388" b="19841"/>
          <a:stretch/>
        </p:blipFill>
        <p:spPr>
          <a:xfrm flipH="1">
            <a:off x="7090874" y="595952"/>
            <a:ext cx="1394704" cy="1871526"/>
          </a:xfrm>
          <a:prstGeom prst="rect">
            <a:avLst/>
          </a:prstGeom>
        </p:spPr>
      </p:pic>
      <p:sp>
        <p:nvSpPr>
          <p:cNvPr id="20" name="Title 1">
            <a:extLst>
              <a:ext uri="{FF2B5EF4-FFF2-40B4-BE49-F238E27FC236}">
                <a16:creationId xmlns:a16="http://schemas.microsoft.com/office/drawing/2014/main" id="{AC16A630-DACA-554F-9BAB-35DAB57B8B5F}"/>
              </a:ext>
            </a:extLst>
          </p:cNvPr>
          <p:cNvSpPr txBox="1">
            <a:spLocks/>
          </p:cNvSpPr>
          <p:nvPr/>
        </p:nvSpPr>
        <p:spPr>
          <a:xfrm flipH="1">
            <a:off x="6543348" y="2439711"/>
            <a:ext cx="2468130" cy="605320"/>
          </a:xfrm>
          <a:prstGeom prst="rect">
            <a:avLst/>
          </a:prstGeom>
        </p:spPr>
        <p:txBody>
          <a:bodyPr vert="horz" lIns="91440" tIns="45720" rIns="91440" bIns="45720" rtlCol="0" anchor="t">
            <a:normAutofit fontScale="92500"/>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tabLst>
                <a:tab pos="7297738" algn="r"/>
              </a:tabLst>
            </a:pPr>
            <a:r>
              <a:rPr lang="en-US" sz="2600" dirty="0"/>
              <a:t>Darice McDougald</a:t>
            </a:r>
          </a:p>
          <a:p>
            <a:pPr algn="ctr">
              <a:tabLst>
                <a:tab pos="7297738" algn="r"/>
              </a:tabLst>
            </a:pPr>
            <a:endParaRPr lang="en-US" dirty="0"/>
          </a:p>
        </p:txBody>
      </p:sp>
    </p:spTree>
    <p:extLst>
      <p:ext uri="{BB962C8B-B14F-4D97-AF65-F5344CB8AC3E}">
        <p14:creationId xmlns:p14="http://schemas.microsoft.com/office/powerpoint/2010/main" val="229835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A647E9-B857-429A-9BC3-62E3043515A4}"/>
              </a:ext>
            </a:extLst>
          </p:cNvPr>
          <p:cNvSpPr>
            <a:spLocks noGrp="1"/>
          </p:cNvSpPr>
          <p:nvPr>
            <p:ph type="ctrTitle"/>
          </p:nvPr>
        </p:nvSpPr>
        <p:spPr/>
        <p:txBody>
          <a:bodyPr/>
          <a:lstStyle/>
          <a:p>
            <a:r>
              <a:rPr lang="en-US">
                <a:ln w="0">
                  <a:solidFill>
                    <a:srgbClr val="5B9BD5"/>
                  </a:solidFill>
                </a:ln>
                <a:cs typeface="Calibri Light"/>
              </a:rPr>
              <a:t>Marianne Herring</a:t>
            </a:r>
            <a:endParaRPr lang="en-US"/>
          </a:p>
        </p:txBody>
      </p:sp>
      <p:sp>
        <p:nvSpPr>
          <p:cNvPr id="2" name="Content Placeholder 1">
            <a:extLst>
              <a:ext uri="{FF2B5EF4-FFF2-40B4-BE49-F238E27FC236}">
                <a16:creationId xmlns:a16="http://schemas.microsoft.com/office/drawing/2014/main" id="{4DA94849-77AD-4A5C-A1B4-1AED9797BFCE}"/>
              </a:ext>
            </a:extLst>
          </p:cNvPr>
          <p:cNvSpPr>
            <a:spLocks noGrp="1"/>
          </p:cNvSpPr>
          <p:nvPr>
            <p:ph type="subTitle" idx="1"/>
          </p:nvPr>
        </p:nvSpPr>
        <p:spPr/>
        <p:txBody>
          <a:bodyPr vert="horz" lIns="91440" tIns="45720" rIns="91440" bIns="45720" rtlCol="0" anchor="t">
            <a:normAutofit/>
          </a:bodyPr>
          <a:lstStyle/>
          <a:p>
            <a:r>
              <a:rPr lang="en-US">
                <a:latin typeface="Times New Roman"/>
                <a:cs typeface="Times New Roman"/>
              </a:rPr>
              <a:t>Coastal Carolina Community College</a:t>
            </a:r>
            <a:endParaRPr lang="en-US"/>
          </a:p>
        </p:txBody>
      </p:sp>
      <p:pic>
        <p:nvPicPr>
          <p:cNvPr id="4" name="Picture 4" descr="Logo&#10;&#10;Description automatically generated">
            <a:extLst>
              <a:ext uri="{FF2B5EF4-FFF2-40B4-BE49-F238E27FC236}">
                <a16:creationId xmlns:a16="http://schemas.microsoft.com/office/drawing/2014/main" id="{D2C9E159-92F0-4C25-9C3D-9FC976C4DEE7}"/>
              </a:ext>
            </a:extLst>
          </p:cNvPr>
          <p:cNvPicPr>
            <a:picLocks noChangeAspect="1"/>
          </p:cNvPicPr>
          <p:nvPr/>
        </p:nvPicPr>
        <p:blipFill>
          <a:blip r:embed="rId3"/>
          <a:stretch>
            <a:fillRect/>
          </a:stretch>
        </p:blipFill>
        <p:spPr>
          <a:xfrm>
            <a:off x="3691387" y="3381554"/>
            <a:ext cx="1772010" cy="1766259"/>
          </a:xfrm>
          <a:prstGeom prst="rect">
            <a:avLst/>
          </a:prstGeom>
        </p:spPr>
      </p:pic>
    </p:spTree>
    <p:extLst>
      <p:ext uri="{BB962C8B-B14F-4D97-AF65-F5344CB8AC3E}">
        <p14:creationId xmlns:p14="http://schemas.microsoft.com/office/powerpoint/2010/main" val="2817374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A647E9-B857-429A-9BC3-62E3043515A4}"/>
              </a:ext>
            </a:extLst>
          </p:cNvPr>
          <p:cNvSpPr>
            <a:spLocks noGrp="1"/>
          </p:cNvSpPr>
          <p:nvPr>
            <p:ph type="ctrTitle"/>
          </p:nvPr>
        </p:nvSpPr>
        <p:spPr/>
        <p:txBody>
          <a:bodyPr/>
          <a:lstStyle/>
          <a:p>
            <a:r>
              <a:rPr lang="en-US">
                <a:ln w="0">
                  <a:solidFill>
                    <a:srgbClr val="5B9BD5"/>
                  </a:solidFill>
                </a:ln>
                <a:cs typeface="Calibri Light"/>
              </a:rPr>
              <a:t>Sarah Sawyer</a:t>
            </a:r>
            <a:endParaRPr lang="en-US"/>
          </a:p>
        </p:txBody>
      </p:sp>
      <p:sp>
        <p:nvSpPr>
          <p:cNvPr id="2" name="Content Placeholder 1">
            <a:extLst>
              <a:ext uri="{FF2B5EF4-FFF2-40B4-BE49-F238E27FC236}">
                <a16:creationId xmlns:a16="http://schemas.microsoft.com/office/drawing/2014/main" id="{4DA94849-77AD-4A5C-A1B4-1AED9797BFCE}"/>
              </a:ext>
            </a:extLst>
          </p:cNvPr>
          <p:cNvSpPr>
            <a:spLocks noGrp="1"/>
          </p:cNvSpPr>
          <p:nvPr>
            <p:ph type="subTitle" idx="1"/>
          </p:nvPr>
        </p:nvSpPr>
        <p:spPr/>
        <p:txBody>
          <a:bodyPr vert="horz" lIns="91440" tIns="45720" rIns="91440" bIns="45720" rtlCol="0" anchor="t">
            <a:normAutofit/>
          </a:bodyPr>
          <a:lstStyle/>
          <a:p>
            <a:r>
              <a:rPr lang="en-US">
                <a:latin typeface="Times New Roman"/>
                <a:cs typeface="Times New Roman"/>
              </a:rPr>
              <a:t>Craven Community College</a:t>
            </a:r>
            <a:endParaRPr lang="en-US"/>
          </a:p>
        </p:txBody>
      </p:sp>
      <p:pic>
        <p:nvPicPr>
          <p:cNvPr id="4" name="Picture 4">
            <a:extLst>
              <a:ext uri="{FF2B5EF4-FFF2-40B4-BE49-F238E27FC236}">
                <a16:creationId xmlns:a16="http://schemas.microsoft.com/office/drawing/2014/main" id="{24C343D4-F5A4-45C3-A11C-6364A98C85A6}"/>
              </a:ext>
            </a:extLst>
          </p:cNvPr>
          <p:cNvPicPr>
            <a:picLocks noChangeAspect="1"/>
          </p:cNvPicPr>
          <p:nvPr/>
        </p:nvPicPr>
        <p:blipFill>
          <a:blip r:embed="rId3"/>
          <a:stretch>
            <a:fillRect/>
          </a:stretch>
        </p:blipFill>
        <p:spPr>
          <a:xfrm>
            <a:off x="3204893" y="3666136"/>
            <a:ext cx="2647950" cy="1304925"/>
          </a:xfrm>
          <a:prstGeom prst="rect">
            <a:avLst/>
          </a:prstGeom>
        </p:spPr>
      </p:pic>
    </p:spTree>
    <p:extLst>
      <p:ext uri="{BB962C8B-B14F-4D97-AF65-F5344CB8AC3E}">
        <p14:creationId xmlns:p14="http://schemas.microsoft.com/office/powerpoint/2010/main" val="348083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10AEAC-6302-5749-A845-05843E46EF6C}"/>
              </a:ext>
            </a:extLst>
          </p:cNvPr>
          <p:cNvSpPr>
            <a:spLocks noGrp="1"/>
          </p:cNvSpPr>
          <p:nvPr>
            <p:ph idx="1"/>
          </p:nvPr>
        </p:nvSpPr>
        <p:spPr/>
        <p:txBody>
          <a:bodyPr/>
          <a:lstStyle/>
          <a:p>
            <a:r>
              <a:rPr lang="en-US" dirty="0"/>
              <a:t>If you conduct a new CLNA, then update your application </a:t>
            </a:r>
            <a:r>
              <a:rPr lang="en-US"/>
              <a:t>to match.</a:t>
            </a:r>
          </a:p>
        </p:txBody>
      </p:sp>
      <p:sp>
        <p:nvSpPr>
          <p:cNvPr id="3" name="Title 2">
            <a:extLst>
              <a:ext uri="{FF2B5EF4-FFF2-40B4-BE49-F238E27FC236}">
                <a16:creationId xmlns:a16="http://schemas.microsoft.com/office/drawing/2014/main" id="{EF220357-33F0-1140-A717-5719EC361FFD}"/>
              </a:ext>
            </a:extLst>
          </p:cNvPr>
          <p:cNvSpPr>
            <a:spLocks noGrp="1"/>
          </p:cNvSpPr>
          <p:nvPr>
            <p:ph type="title"/>
          </p:nvPr>
        </p:nvSpPr>
        <p:spPr/>
        <p:txBody>
          <a:bodyPr/>
          <a:lstStyle/>
          <a:p>
            <a:r>
              <a:rPr lang="en-US" dirty="0"/>
              <a:t>New CLNA?</a:t>
            </a:r>
          </a:p>
        </p:txBody>
      </p:sp>
    </p:spTree>
    <p:extLst>
      <p:ext uri="{BB962C8B-B14F-4D97-AF65-F5344CB8AC3E}">
        <p14:creationId xmlns:p14="http://schemas.microsoft.com/office/powerpoint/2010/main" val="953656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E60524-9086-49B3-AC0B-AB2662CD333B}"/>
              </a:ext>
            </a:extLst>
          </p:cNvPr>
          <p:cNvSpPr>
            <a:spLocks noGrp="1"/>
          </p:cNvSpPr>
          <p:nvPr>
            <p:ph idx="1"/>
          </p:nvPr>
        </p:nvSpPr>
        <p:spPr/>
        <p:txBody>
          <a:bodyPr/>
          <a:lstStyle/>
          <a:p>
            <a:pPr marL="0" indent="0">
              <a:spcBef>
                <a:spcPts val="0"/>
              </a:spcBef>
              <a:spcAft>
                <a:spcPts val="1200"/>
              </a:spcAft>
              <a:buNone/>
            </a:pPr>
            <a:r>
              <a:rPr lang="en-US" dirty="0"/>
              <a:t>Perkins funding may be used for the purchase of equipment in advance of a new programs starting in the summer or fall of the next academic year if:</a:t>
            </a:r>
          </a:p>
          <a:p>
            <a:pPr>
              <a:spcBef>
                <a:spcPts val="0"/>
              </a:spcBef>
              <a:spcAft>
                <a:spcPts val="1200"/>
              </a:spcAft>
            </a:pPr>
            <a:r>
              <a:rPr lang="en-US" dirty="0"/>
              <a:t>The NC State Board of Community Colleges has approved the program,</a:t>
            </a:r>
          </a:p>
          <a:p>
            <a:pPr>
              <a:spcBef>
                <a:spcPts val="0"/>
              </a:spcBef>
              <a:spcAft>
                <a:spcPts val="1200"/>
              </a:spcAft>
            </a:pPr>
            <a:r>
              <a:rPr lang="en-US" dirty="0"/>
              <a:t>A Comprehensive Local Needs Assessment has been submitted and approved by the NCCCS CTE Team, and</a:t>
            </a:r>
          </a:p>
          <a:p>
            <a:pPr>
              <a:spcBef>
                <a:spcPts val="0"/>
              </a:spcBef>
              <a:spcAft>
                <a:spcPts val="1200"/>
              </a:spcAft>
            </a:pPr>
            <a:r>
              <a:rPr lang="en-US" dirty="0"/>
              <a:t>A plan and budget has been approved by the NCCCS CTE Team. </a:t>
            </a:r>
          </a:p>
        </p:txBody>
      </p:sp>
      <p:sp>
        <p:nvSpPr>
          <p:cNvPr id="2" name="Title 1">
            <a:extLst>
              <a:ext uri="{FF2B5EF4-FFF2-40B4-BE49-F238E27FC236}">
                <a16:creationId xmlns:a16="http://schemas.microsoft.com/office/drawing/2014/main" id="{F05C3C42-C211-4596-9AFF-44B3B6C6AA51}"/>
              </a:ext>
            </a:extLst>
          </p:cNvPr>
          <p:cNvSpPr>
            <a:spLocks noGrp="1"/>
          </p:cNvSpPr>
          <p:nvPr>
            <p:ph type="title"/>
          </p:nvPr>
        </p:nvSpPr>
        <p:spPr/>
        <p:txBody>
          <a:bodyPr/>
          <a:lstStyle/>
          <a:p>
            <a:r>
              <a:rPr lang="en-US" dirty="0"/>
              <a:t>Updated Equipment Purchasing Policy	</a:t>
            </a:r>
          </a:p>
        </p:txBody>
      </p:sp>
    </p:spTree>
    <p:extLst>
      <p:ext uri="{BB962C8B-B14F-4D97-AF65-F5344CB8AC3E}">
        <p14:creationId xmlns:p14="http://schemas.microsoft.com/office/powerpoint/2010/main" val="86875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85B879-FE7C-4B73-BC08-FAAF230B23C7}"/>
              </a:ext>
            </a:extLst>
          </p:cNvPr>
          <p:cNvSpPr>
            <a:spLocks noGrp="1"/>
          </p:cNvSpPr>
          <p:nvPr>
            <p:ph idx="1"/>
          </p:nvPr>
        </p:nvSpPr>
        <p:spPr/>
        <p:txBody>
          <a:bodyPr vert="horz" lIns="91440" tIns="45720" rIns="91440" bIns="45720" rtlCol="0" anchor="t">
            <a:normAutofit/>
          </a:bodyPr>
          <a:lstStyle/>
          <a:p>
            <a:pPr marL="0" indent="0">
              <a:spcBef>
                <a:spcPts val="0"/>
              </a:spcBef>
              <a:spcAft>
                <a:spcPts val="1200"/>
              </a:spcAft>
              <a:buNone/>
            </a:pPr>
            <a:r>
              <a:rPr lang="en-US" sz="2400" dirty="0"/>
              <a:t>The equipment must be purchased, received, and paid for all within the same grant year. </a:t>
            </a:r>
            <a:endParaRPr lang="en-US" sz="2400" dirty="0">
              <a:latin typeface="Times New Roman" panose="02020603050405020304" pitchFamily="18" charset="0"/>
              <a:cs typeface="Times New Roman" panose="02020603050405020304" pitchFamily="18" charset="0"/>
            </a:endParaRPr>
          </a:p>
          <a:p>
            <a:pPr marL="0" indent="0">
              <a:spcBef>
                <a:spcPts val="0"/>
              </a:spcBef>
              <a:spcAft>
                <a:spcPts val="1200"/>
              </a:spcAf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Note that Perkins funds may not be used as the primary source for new program equipment, but to supplement the college’s funding to start the new program.</a:t>
            </a:r>
          </a:p>
          <a:p>
            <a:pPr marL="0" indent="0">
              <a:spcBef>
                <a:spcPts val="0"/>
              </a:spcBef>
              <a:spcAft>
                <a:spcPts val="1200"/>
              </a:spcAft>
              <a:buNone/>
            </a:pPr>
            <a:r>
              <a:rPr lang="en-US" sz="2400" dirty="0">
                <a:effectLst/>
                <a:latin typeface="Times New Roman"/>
                <a:ea typeface="Calibri" panose="020F0502020204030204" pitchFamily="34" charset="0"/>
                <a:cs typeface="Times New Roman"/>
              </a:rPr>
              <a:t>For all other equipment purchases, the policy of purchasing the </a:t>
            </a:r>
            <a:r>
              <a:rPr lang="en-US" sz="2400">
                <a:effectLst/>
                <a:latin typeface="Times New Roman"/>
                <a:ea typeface="Calibri" panose="020F0502020204030204" pitchFamily="34" charset="0"/>
                <a:cs typeface="Times New Roman"/>
              </a:rPr>
              <a:t>equipment and </a:t>
            </a:r>
            <a:r>
              <a:rPr lang="en-US" sz="2400">
                <a:latin typeface="Times New Roman"/>
                <a:ea typeface="Calibri" panose="020F0502020204030204" pitchFamily="34" charset="0"/>
                <a:cs typeface="Times New Roman"/>
              </a:rPr>
              <a:t>having</a:t>
            </a:r>
            <a:r>
              <a:rPr lang="en-US" sz="2400">
                <a:effectLst/>
                <a:latin typeface="Times New Roman"/>
                <a:ea typeface="Calibri" panose="020F0502020204030204" pitchFamily="34" charset="0"/>
                <a:cs typeface="Times New Roman"/>
              </a:rPr>
              <a:t> it in place and in use must be followed.</a:t>
            </a:r>
          </a:p>
          <a:p>
            <a:pPr marL="174625" indent="-174625">
              <a:spcBef>
                <a:spcPts val="0"/>
              </a:spcBef>
              <a:spcAft>
                <a:spcPts val="1200"/>
              </a:spcAft>
            </a:pPr>
            <a:endParaRPr lang="en-US" sz="2400" dirty="0">
              <a:latin typeface="Times New Roman" panose="02020603050405020304" pitchFamily="18" charset="0"/>
              <a:cs typeface="Times New Roman" panose="02020603050405020304" pitchFamily="18" charset="0"/>
            </a:endParaRPr>
          </a:p>
          <a:p>
            <a:pPr marL="174625" indent="-174625"/>
            <a:endParaRPr lang="en-US" dirty="0"/>
          </a:p>
        </p:txBody>
      </p:sp>
      <p:sp>
        <p:nvSpPr>
          <p:cNvPr id="3" name="Title 2">
            <a:extLst>
              <a:ext uri="{FF2B5EF4-FFF2-40B4-BE49-F238E27FC236}">
                <a16:creationId xmlns:a16="http://schemas.microsoft.com/office/drawing/2014/main" id="{764AC2DD-DEC3-43DF-93D6-989C15BA7511}"/>
              </a:ext>
            </a:extLst>
          </p:cNvPr>
          <p:cNvSpPr>
            <a:spLocks noGrp="1"/>
          </p:cNvSpPr>
          <p:nvPr>
            <p:ph type="title"/>
          </p:nvPr>
        </p:nvSpPr>
        <p:spPr/>
        <p:txBody>
          <a:bodyPr/>
          <a:lstStyle/>
          <a:p>
            <a:r>
              <a:rPr lang="en-US"/>
              <a:t>Equipment Purchases for New Programs</a:t>
            </a:r>
          </a:p>
        </p:txBody>
      </p:sp>
    </p:spTree>
    <p:extLst>
      <p:ext uri="{BB962C8B-B14F-4D97-AF65-F5344CB8AC3E}">
        <p14:creationId xmlns:p14="http://schemas.microsoft.com/office/powerpoint/2010/main" val="369289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B7412B-91EE-44FB-ACC1-14944205762D}"/>
              </a:ext>
            </a:extLst>
          </p:cNvPr>
          <p:cNvSpPr>
            <a:spLocks noGrp="1"/>
          </p:cNvSpPr>
          <p:nvPr>
            <p:ph idx="1"/>
          </p:nvPr>
        </p:nvSpPr>
        <p:spPr/>
        <p:txBody>
          <a:bodyPr/>
          <a:lstStyle/>
          <a:p>
            <a:pPr>
              <a:spcAft>
                <a:spcPts val="1200"/>
              </a:spcAft>
            </a:pPr>
            <a:r>
              <a:rPr lang="en-US" dirty="0"/>
              <a:t>To be held during the regular April Perkins Monthly Update, but for an extended amount of time.</a:t>
            </a:r>
          </a:p>
          <a:p>
            <a:pPr>
              <a:spcAft>
                <a:spcPts val="1200"/>
              </a:spcAft>
            </a:pPr>
            <a:r>
              <a:rPr lang="en-US" dirty="0"/>
              <a:t>The handbook will be emailed to you before the end of March.</a:t>
            </a:r>
          </a:p>
          <a:p>
            <a:pPr>
              <a:spcAft>
                <a:spcPts val="1200"/>
              </a:spcAft>
            </a:pPr>
            <a:r>
              <a:rPr lang="en-US" dirty="0"/>
              <a:t>Mandatory attendance, either for live session or a recording will be available for viewing later.</a:t>
            </a:r>
          </a:p>
          <a:p>
            <a:endParaRPr lang="en-US" dirty="0"/>
          </a:p>
        </p:txBody>
      </p:sp>
      <p:sp>
        <p:nvSpPr>
          <p:cNvPr id="3" name="Title 2">
            <a:extLst>
              <a:ext uri="{FF2B5EF4-FFF2-40B4-BE49-F238E27FC236}">
                <a16:creationId xmlns:a16="http://schemas.microsoft.com/office/drawing/2014/main" id="{3C6A380F-2EEC-4F18-9175-C600BDE18CDB}"/>
              </a:ext>
            </a:extLst>
          </p:cNvPr>
          <p:cNvSpPr>
            <a:spLocks noGrp="1"/>
          </p:cNvSpPr>
          <p:nvPr>
            <p:ph type="title"/>
          </p:nvPr>
        </p:nvSpPr>
        <p:spPr/>
        <p:txBody>
          <a:bodyPr/>
          <a:lstStyle/>
          <a:p>
            <a:r>
              <a:rPr lang="en-US" dirty="0"/>
              <a:t>Perkins Annual Meeting</a:t>
            </a:r>
          </a:p>
        </p:txBody>
      </p:sp>
      <p:sp>
        <p:nvSpPr>
          <p:cNvPr id="4" name="Double Wave 3">
            <a:extLst>
              <a:ext uri="{FF2B5EF4-FFF2-40B4-BE49-F238E27FC236}">
                <a16:creationId xmlns:a16="http://schemas.microsoft.com/office/drawing/2014/main" id="{6F318D1D-BC39-4395-95DC-2FBCABB7244B}"/>
              </a:ext>
            </a:extLst>
          </p:cNvPr>
          <p:cNvSpPr/>
          <p:nvPr/>
        </p:nvSpPr>
        <p:spPr>
          <a:xfrm>
            <a:off x="628650" y="3726657"/>
            <a:ext cx="7855528" cy="1143000"/>
          </a:xfrm>
          <a:prstGeom prst="doubleWave">
            <a:avLst/>
          </a:prstGeom>
          <a:solidFill>
            <a:srgbClr val="EEB1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686CAE6-79F0-48C5-89C6-D74E2FA4A046}"/>
              </a:ext>
            </a:extLst>
          </p:cNvPr>
          <p:cNvSpPr txBox="1"/>
          <p:nvPr/>
        </p:nvSpPr>
        <p:spPr>
          <a:xfrm>
            <a:off x="644236" y="3821103"/>
            <a:ext cx="7855528" cy="954107"/>
          </a:xfrm>
          <a:prstGeom prst="rect">
            <a:avLst/>
          </a:prstGeom>
          <a:noFill/>
        </p:spPr>
        <p:txBody>
          <a:bodyPr wrap="square" rtlCol="0">
            <a:spAutoFit/>
          </a:bodyPr>
          <a:lstStyle/>
          <a:p>
            <a:pPr algn="ctr"/>
            <a:r>
              <a:rPr lang="en-US" sz="2800" dirty="0"/>
              <a:t>April 13</a:t>
            </a:r>
            <a:r>
              <a:rPr lang="en-US" sz="2800" baseline="30000" dirty="0"/>
              <a:t>th</a:t>
            </a:r>
            <a:r>
              <a:rPr lang="en-US" sz="2800" dirty="0"/>
              <a:t>, 9AM – 12 noon via </a:t>
            </a:r>
            <a:r>
              <a:rPr lang="en-US" sz="2800" dirty="0" err="1"/>
              <a:t>GoTo</a:t>
            </a:r>
            <a:r>
              <a:rPr lang="en-US" sz="2800" dirty="0"/>
              <a:t> Webinar. </a:t>
            </a:r>
          </a:p>
          <a:p>
            <a:pPr algn="ctr"/>
            <a:r>
              <a:rPr lang="en-US" sz="2800" dirty="0"/>
              <a:t>Link at NCPerkins.org/presentations</a:t>
            </a:r>
          </a:p>
        </p:txBody>
      </p:sp>
    </p:spTree>
    <p:extLst>
      <p:ext uri="{BB962C8B-B14F-4D97-AF65-F5344CB8AC3E}">
        <p14:creationId xmlns:p14="http://schemas.microsoft.com/office/powerpoint/2010/main" val="263625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5A521B-F15B-4233-B947-84EE4861903D}"/>
              </a:ext>
            </a:extLst>
          </p:cNvPr>
          <p:cNvSpPr>
            <a:spLocks noGrp="1"/>
          </p:cNvSpPr>
          <p:nvPr>
            <p:ph idx="1"/>
          </p:nvPr>
        </p:nvSpPr>
        <p:spPr/>
        <p:txBody>
          <a:bodyPr vert="horz" lIns="91440" tIns="45720" rIns="91440" bIns="45720" rtlCol="0" anchor="t">
            <a:normAutofit/>
          </a:bodyPr>
          <a:lstStyle/>
          <a:p>
            <a:pPr marL="174625" indent="-174625"/>
            <a:r>
              <a:rPr lang="en-US">
                <a:latin typeface="Times New Roman"/>
                <a:cs typeface="Times New Roman"/>
              </a:rPr>
              <a:t>New look next week</a:t>
            </a:r>
            <a:endParaRPr lang="en-US"/>
          </a:p>
        </p:txBody>
      </p:sp>
      <p:sp>
        <p:nvSpPr>
          <p:cNvPr id="3" name="Title 2">
            <a:extLst>
              <a:ext uri="{FF2B5EF4-FFF2-40B4-BE49-F238E27FC236}">
                <a16:creationId xmlns:a16="http://schemas.microsoft.com/office/drawing/2014/main" id="{B2A7E183-178E-4DA8-9E53-AFBFCA6D09B5}"/>
              </a:ext>
            </a:extLst>
          </p:cNvPr>
          <p:cNvSpPr>
            <a:spLocks noGrp="1"/>
          </p:cNvSpPr>
          <p:nvPr>
            <p:ph type="title"/>
          </p:nvPr>
        </p:nvSpPr>
        <p:spPr/>
        <p:txBody>
          <a:bodyPr/>
          <a:lstStyle/>
          <a:p>
            <a:r>
              <a:rPr lang="en-US">
                <a:ln w="0">
                  <a:solidFill>
                    <a:srgbClr val="5B9BD5"/>
                  </a:solidFill>
                </a:ln>
                <a:cs typeface="Calibri Light"/>
              </a:rPr>
              <a:t>NCperkins.org Moodle</a:t>
            </a:r>
            <a:endParaRPr lang="en-US"/>
          </a:p>
        </p:txBody>
      </p:sp>
    </p:spTree>
    <p:extLst>
      <p:ext uri="{BB962C8B-B14F-4D97-AF65-F5344CB8AC3E}">
        <p14:creationId xmlns:p14="http://schemas.microsoft.com/office/powerpoint/2010/main" val="57707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0644FC-9C0C-4BC3-B7D6-A6131C4BA2C7}"/>
              </a:ext>
            </a:extLst>
          </p:cNvPr>
          <p:cNvSpPr>
            <a:spLocks noGrp="1"/>
          </p:cNvSpPr>
          <p:nvPr>
            <p:ph type="title"/>
          </p:nvPr>
        </p:nvSpPr>
        <p:spPr/>
        <p:txBody>
          <a:bodyPr/>
          <a:lstStyle/>
          <a:p>
            <a:r>
              <a:rPr lang="en-US">
                <a:ln w="0">
                  <a:solidFill>
                    <a:srgbClr val="5B9BD5"/>
                  </a:solidFill>
                </a:ln>
                <a:cs typeface="Calibri Light"/>
              </a:rPr>
              <a:t>Connecting HS CTE Programs to CC Programs</a:t>
            </a:r>
            <a:endParaRPr lang="en-US"/>
          </a:p>
        </p:txBody>
      </p:sp>
      <p:pic>
        <p:nvPicPr>
          <p:cNvPr id="4" name="Picture 4" descr="A picture containing chart&#10;&#10;Description automatically generated">
            <a:extLst>
              <a:ext uri="{FF2B5EF4-FFF2-40B4-BE49-F238E27FC236}">
                <a16:creationId xmlns:a16="http://schemas.microsoft.com/office/drawing/2014/main" id="{CB66034C-653A-4B69-B2E2-9117FF000DF4}"/>
              </a:ext>
            </a:extLst>
          </p:cNvPr>
          <p:cNvPicPr>
            <a:picLocks noChangeAspect="1"/>
          </p:cNvPicPr>
          <p:nvPr/>
        </p:nvPicPr>
        <p:blipFill>
          <a:blip r:embed="rId3"/>
          <a:stretch>
            <a:fillRect/>
          </a:stretch>
        </p:blipFill>
        <p:spPr>
          <a:xfrm>
            <a:off x="62542" y="1701277"/>
            <a:ext cx="9029699" cy="2296570"/>
          </a:xfrm>
          <a:prstGeom prst="rect">
            <a:avLst/>
          </a:prstGeom>
        </p:spPr>
      </p:pic>
    </p:spTree>
    <p:extLst>
      <p:ext uri="{BB962C8B-B14F-4D97-AF65-F5344CB8AC3E}">
        <p14:creationId xmlns:p14="http://schemas.microsoft.com/office/powerpoint/2010/main" val="376076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1A99ED-EB06-4850-93D7-BD2A4651E567}"/>
              </a:ext>
            </a:extLst>
          </p:cNvPr>
          <p:cNvSpPr>
            <a:spLocks noGrp="1"/>
          </p:cNvSpPr>
          <p:nvPr>
            <p:ph idx="1"/>
          </p:nvPr>
        </p:nvSpPr>
        <p:spPr/>
        <p:txBody>
          <a:bodyPr vert="horz" lIns="91440" tIns="45720" rIns="91440" bIns="45720" rtlCol="0" anchor="t">
            <a:normAutofit/>
          </a:bodyPr>
          <a:lstStyle/>
          <a:p>
            <a:pPr marL="174625" indent="-174625"/>
            <a:r>
              <a:rPr lang="en-US">
                <a:latin typeface="Times New Roman"/>
                <a:cs typeface="Times New Roman"/>
              </a:rPr>
              <a:t>Sign up for a time slot here:</a:t>
            </a:r>
            <a:endParaRPr lang="en-US" dirty="0">
              <a:latin typeface="Times New Roman"/>
              <a:cs typeface="Times New Roman"/>
            </a:endParaRPr>
          </a:p>
          <a:p>
            <a:pPr marL="174625" indent="-174625"/>
            <a:r>
              <a:rPr lang="en-US" dirty="0">
                <a:latin typeface="Times New Roman"/>
                <a:cs typeface="Times New Roman"/>
                <a:hlinkClick r:id="rId2"/>
              </a:rPr>
              <a:t>https://www.ncperkins.org/review/</a:t>
            </a:r>
            <a:endParaRPr lang="en-US"/>
          </a:p>
          <a:p>
            <a:pPr marL="174625" indent="-174625"/>
            <a:endParaRPr lang="en-US" dirty="0">
              <a:latin typeface="Times New Roman"/>
              <a:cs typeface="Times New Roman"/>
            </a:endParaRPr>
          </a:p>
          <a:p>
            <a:pPr marL="174625" indent="-174625"/>
            <a:r>
              <a:rPr lang="en-US">
                <a:latin typeface="Times New Roman"/>
                <a:cs typeface="Times New Roman"/>
              </a:rPr>
              <a:t>"special consideration?" = Pathways</a:t>
            </a:r>
            <a:endParaRPr lang="en-US" dirty="0">
              <a:latin typeface="Times New Roman"/>
              <a:cs typeface="Times New Roman"/>
            </a:endParaRPr>
          </a:p>
          <a:p>
            <a:pPr marL="174625" indent="-174625"/>
            <a:endParaRPr lang="en-US" dirty="0">
              <a:latin typeface="Times New Roman"/>
              <a:cs typeface="Times New Roman"/>
            </a:endParaRPr>
          </a:p>
          <a:p>
            <a:pPr marL="174625" indent="-174625"/>
            <a:r>
              <a:rPr lang="en-US">
                <a:latin typeface="Times New Roman"/>
                <a:cs typeface="Times New Roman"/>
              </a:rPr>
              <a:t>Connect to the Reviews here:</a:t>
            </a:r>
          </a:p>
          <a:p>
            <a:pPr marL="174625" indent="-174625"/>
            <a:r>
              <a:rPr lang="en-US" dirty="0">
                <a:latin typeface="Times New Roman"/>
                <a:cs typeface="Times New Roman"/>
                <a:hlinkClick r:id="rId3"/>
              </a:rPr>
              <a:t>https://www.ncperkins.org/presentations/</a:t>
            </a:r>
          </a:p>
          <a:p>
            <a:pPr marL="174625" indent="-174625"/>
            <a:endParaRPr lang="en-US" dirty="0">
              <a:latin typeface="Times New Roman"/>
              <a:cs typeface="Times New Roman"/>
            </a:endParaRPr>
          </a:p>
        </p:txBody>
      </p:sp>
      <p:sp>
        <p:nvSpPr>
          <p:cNvPr id="3" name="Title 2">
            <a:extLst>
              <a:ext uri="{FF2B5EF4-FFF2-40B4-BE49-F238E27FC236}">
                <a16:creationId xmlns:a16="http://schemas.microsoft.com/office/drawing/2014/main" id="{09ECDD12-6DCA-413A-AC70-B0E513A607D8}"/>
              </a:ext>
            </a:extLst>
          </p:cNvPr>
          <p:cNvSpPr>
            <a:spLocks noGrp="1"/>
          </p:cNvSpPr>
          <p:nvPr>
            <p:ph type="title"/>
          </p:nvPr>
        </p:nvSpPr>
        <p:spPr/>
        <p:txBody>
          <a:bodyPr/>
          <a:lstStyle/>
          <a:p>
            <a:r>
              <a:rPr lang="en-US">
                <a:ln w="0">
                  <a:solidFill>
                    <a:srgbClr val="5B9BD5"/>
                  </a:solidFill>
                </a:ln>
                <a:cs typeface="Calibri Light"/>
              </a:rPr>
              <a:t>End-of-Year Reviews</a:t>
            </a:r>
            <a:endParaRPr lang="en-US"/>
          </a:p>
        </p:txBody>
      </p:sp>
    </p:spTree>
    <p:extLst>
      <p:ext uri="{BB962C8B-B14F-4D97-AF65-F5344CB8AC3E}">
        <p14:creationId xmlns:p14="http://schemas.microsoft.com/office/powerpoint/2010/main" val="91927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vert="horz" lIns="91440" tIns="45720" rIns="91440" bIns="45720" rtlCol="0" anchor="t">
            <a:normAutofit/>
          </a:bodyPr>
          <a:lstStyle/>
          <a:p>
            <a:pPr marL="0" indent="0">
              <a:buNone/>
            </a:pPr>
            <a:r>
              <a:rPr lang="en-US" b="1" dirty="0"/>
              <a:t>Randolph Community College</a:t>
            </a:r>
          </a:p>
          <a:p>
            <a:pPr marL="174625" indent="-174625"/>
            <a:r>
              <a:rPr lang="en-US" dirty="0">
                <a:latin typeface="Times New Roman"/>
                <a:cs typeface="Times New Roman"/>
              </a:rPr>
              <a:t>Advancing Manufacturing upgrades</a:t>
            </a:r>
            <a:endParaRPr lang="en-US" dirty="0"/>
          </a:p>
          <a:p>
            <a:pPr marL="174625" indent="-174625"/>
            <a:r>
              <a:rPr lang="en-US" dirty="0">
                <a:latin typeface="Times New Roman"/>
                <a:cs typeface="Times New Roman"/>
              </a:rPr>
              <a:t>4 modular conveyers to create a work cell in Advanced Manufacturing</a:t>
            </a:r>
          </a:p>
          <a:p>
            <a:pPr marL="174625" indent="-174625"/>
            <a:r>
              <a:rPr lang="en-US" dirty="0">
                <a:latin typeface="Times New Roman"/>
                <a:cs typeface="Times New Roman"/>
              </a:rPr>
              <a:t>New PLCs in PLC Lab</a:t>
            </a:r>
          </a:p>
          <a:p>
            <a:pPr marL="174625" indent="-174625"/>
            <a:endParaRPr lang="en-US" dirty="0">
              <a:latin typeface="Times New Roman"/>
              <a:cs typeface="Times New Roman"/>
            </a:endParaRPr>
          </a:p>
          <a:p>
            <a:pPr marL="0" indent="0">
              <a:buNone/>
            </a:pPr>
            <a:r>
              <a:rPr lang="en-US" dirty="0">
                <a:latin typeface="Times New Roman"/>
                <a:cs typeface="Times New Roman"/>
              </a:rPr>
              <a:t>https://www.ncperkins.org/video</a:t>
            </a:r>
          </a:p>
          <a:p>
            <a:pPr marL="174625" indent="-174625"/>
            <a:endParaRPr lang="en-US" dirty="0"/>
          </a:p>
          <a:p>
            <a:pPr marL="174625" indent="-174625"/>
            <a:endParaRPr lang="en-US" dirty="0"/>
          </a:p>
        </p:txBody>
      </p:sp>
      <p:sp>
        <p:nvSpPr>
          <p:cNvPr id="2" name="Title 1">
            <a:extLst>
              <a:ext uri="{FF2B5EF4-FFF2-40B4-BE49-F238E27FC236}">
                <a16:creationId xmlns:a16="http://schemas.microsoft.com/office/drawing/2014/main" id="{F51D6C97-1B25-458F-85E7-6F055DC9D482}"/>
              </a:ext>
            </a:extLst>
          </p:cNvPr>
          <p:cNvSpPr>
            <a:spLocks noGrp="1"/>
          </p:cNvSpPr>
          <p:nvPr>
            <p:ph type="title"/>
          </p:nvPr>
        </p:nvSpPr>
        <p:spPr/>
        <p:txBody>
          <a:bodyPr/>
          <a:lstStyle/>
          <a:p>
            <a:r>
              <a:rPr lang="en-US" dirty="0"/>
              <a:t>Promising Practice Videos 2020</a:t>
            </a:r>
          </a:p>
        </p:txBody>
      </p:sp>
    </p:spTree>
    <p:extLst>
      <p:ext uri="{BB962C8B-B14F-4D97-AF65-F5344CB8AC3E}">
        <p14:creationId xmlns:p14="http://schemas.microsoft.com/office/powerpoint/2010/main" val="1110457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E60524-9086-49B3-AC0B-AB2662CD333B}"/>
              </a:ext>
            </a:extLst>
          </p:cNvPr>
          <p:cNvSpPr>
            <a:spLocks noGrp="1"/>
          </p:cNvSpPr>
          <p:nvPr>
            <p:ph idx="1"/>
          </p:nvPr>
        </p:nvSpPr>
        <p:spPr/>
        <p:txBody>
          <a:bodyPr/>
          <a:lstStyle/>
          <a:p>
            <a:r>
              <a:rPr lang="en-US" dirty="0"/>
              <a:t>How are you all doing? </a:t>
            </a:r>
          </a:p>
          <a:p>
            <a:r>
              <a:rPr lang="en-US" dirty="0"/>
              <a:t>What’s happening at your College? </a:t>
            </a:r>
          </a:p>
          <a:p>
            <a:r>
              <a:rPr lang="en-US" dirty="0"/>
              <a:t>What can we do to assist you?</a:t>
            </a:r>
          </a:p>
        </p:txBody>
      </p:sp>
      <p:sp>
        <p:nvSpPr>
          <p:cNvPr id="2" name="Title 1">
            <a:extLst>
              <a:ext uri="{FF2B5EF4-FFF2-40B4-BE49-F238E27FC236}">
                <a16:creationId xmlns:a16="http://schemas.microsoft.com/office/drawing/2014/main" id="{F05C3C42-C211-4596-9AFF-44B3B6C6AA51}"/>
              </a:ext>
            </a:extLst>
          </p:cNvPr>
          <p:cNvSpPr>
            <a:spLocks noGrp="1"/>
          </p:cNvSpPr>
          <p:nvPr>
            <p:ph type="title"/>
          </p:nvPr>
        </p:nvSpPr>
        <p:spPr/>
        <p:txBody>
          <a:bodyPr/>
          <a:lstStyle/>
          <a:p>
            <a:r>
              <a:rPr lang="en-US" dirty="0"/>
              <a:t>COVID-19 Follow Up</a:t>
            </a:r>
          </a:p>
        </p:txBody>
      </p:sp>
    </p:spTree>
    <p:extLst>
      <p:ext uri="{BB962C8B-B14F-4D97-AF65-F5344CB8AC3E}">
        <p14:creationId xmlns:p14="http://schemas.microsoft.com/office/powerpoint/2010/main" val="106092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AB26241-E1D4-CF43-B914-98308BB779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3418" y="3437896"/>
            <a:ext cx="2380352" cy="1495785"/>
          </a:xfrm>
        </p:spPr>
      </p:pic>
      <p:sp>
        <p:nvSpPr>
          <p:cNvPr id="3" name="Title 2">
            <a:extLst>
              <a:ext uri="{FF2B5EF4-FFF2-40B4-BE49-F238E27FC236}">
                <a16:creationId xmlns:a16="http://schemas.microsoft.com/office/drawing/2014/main" id="{D99DAD5E-B396-A844-B38F-F02CE9065101}"/>
              </a:ext>
            </a:extLst>
          </p:cNvPr>
          <p:cNvSpPr>
            <a:spLocks noGrp="1"/>
          </p:cNvSpPr>
          <p:nvPr>
            <p:ph type="title"/>
          </p:nvPr>
        </p:nvSpPr>
        <p:spPr/>
        <p:txBody>
          <a:bodyPr/>
          <a:lstStyle/>
          <a:p>
            <a:r>
              <a:rPr lang="en-US"/>
              <a:t>SkillsUSA</a:t>
            </a:r>
            <a:endParaRPr lang="en-US" dirty="0"/>
          </a:p>
        </p:txBody>
      </p:sp>
      <p:sp>
        <p:nvSpPr>
          <p:cNvPr id="2" name="Content Placeholder 3">
            <a:extLst>
              <a:ext uri="{FF2B5EF4-FFF2-40B4-BE49-F238E27FC236}">
                <a16:creationId xmlns:a16="http://schemas.microsoft.com/office/drawing/2014/main" id="{8A2B28F7-3141-45B1-A3F9-E17DC5B74F89}"/>
              </a:ext>
            </a:extLst>
          </p:cNvPr>
          <p:cNvSpPr txBox="1">
            <a:spLocks/>
          </p:cNvSpPr>
          <p:nvPr/>
        </p:nvSpPr>
        <p:spPr>
          <a:xfrm>
            <a:off x="628650" y="1320904"/>
            <a:ext cx="7886700" cy="3548753"/>
          </a:xfrm>
          <a:prstGeom prst="rect">
            <a:avLst/>
          </a:prstGeom>
        </p:spPr>
        <p:txBody>
          <a:bodyPr vert="horz" lIns="91440" tIns="45720" rIns="91440" bIns="45720" rtlCol="0" anchor="t">
            <a:normAutofit/>
          </a:bodyPr>
          <a:lstStyle>
            <a:lvl1pPr marL="175022" indent="-175022" algn="l" defTabSz="385763" rtl="0" eaLnBrk="1" latinLnBrk="0" hangingPunct="1">
              <a:lnSpc>
                <a:spcPct val="100000"/>
              </a:lnSpc>
              <a:spcBef>
                <a:spcPts val="450"/>
              </a:spcBef>
              <a:buFont typeface="Arial" panose="020B0604020202020204" pitchFamily="34" charset="0"/>
              <a:buChar char="•"/>
              <a:tabLst/>
              <a:defRPr sz="2100" kern="1200">
                <a:solidFill>
                  <a:schemeClr val="tx1"/>
                </a:solidFill>
                <a:latin typeface="Times New Roman" charset="0"/>
                <a:ea typeface="Times New Roman" charset="0"/>
                <a:cs typeface="Times New Roman" charset="0"/>
              </a:defRPr>
            </a:lvl1pPr>
            <a:lvl2pPr marL="344091" indent="-151210" algn="l" defTabSz="385763" rtl="0" eaLnBrk="1" latinLnBrk="0" hangingPunct="1">
              <a:lnSpc>
                <a:spcPct val="100000"/>
              </a:lnSpc>
              <a:spcBef>
                <a:spcPts val="225"/>
              </a:spcBef>
              <a:buFont typeface="Arial" panose="020B0604020202020204" pitchFamily="34" charset="0"/>
              <a:buChar char="•"/>
              <a:tabLst/>
              <a:defRPr sz="1800" kern="1200">
                <a:solidFill>
                  <a:schemeClr val="tx1"/>
                </a:solidFill>
                <a:latin typeface="Times New Roman" charset="0"/>
                <a:ea typeface="Times New Roman" charset="0"/>
                <a:cs typeface="Times New Roman" charset="0"/>
              </a:defRPr>
            </a:lvl2pPr>
            <a:lvl3pPr marL="519113" indent="-133350" algn="l" defTabSz="385763" rtl="0" eaLnBrk="1" latinLnBrk="0" hangingPunct="1">
              <a:lnSpc>
                <a:spcPct val="100000"/>
              </a:lnSpc>
              <a:spcBef>
                <a:spcPts val="225"/>
              </a:spcBef>
              <a:buFont typeface="Arial" panose="020B0604020202020204" pitchFamily="34" charset="0"/>
              <a:buChar char="•"/>
              <a:tabLst/>
              <a:defRPr sz="1650" kern="1200">
                <a:solidFill>
                  <a:schemeClr val="tx1"/>
                </a:solidFill>
                <a:latin typeface="Times New Roman" charset="0"/>
                <a:ea typeface="Times New Roman" charset="0"/>
                <a:cs typeface="Times New Roman" charset="0"/>
              </a:defRPr>
            </a:lvl3pPr>
            <a:lvl4pPr marL="732235" indent="-153591" algn="l" defTabSz="385763" rtl="0" eaLnBrk="1" latinLnBrk="0" hangingPunct="1">
              <a:lnSpc>
                <a:spcPct val="100000"/>
              </a:lnSpc>
              <a:spcBef>
                <a:spcPts val="225"/>
              </a:spcBef>
              <a:buFont typeface="Arial" panose="020B0604020202020204" pitchFamily="34" charset="0"/>
              <a:buChar char="•"/>
              <a:tabLst/>
              <a:defRPr sz="1500" kern="1200">
                <a:solidFill>
                  <a:schemeClr val="tx1"/>
                </a:solidFill>
                <a:latin typeface="Times New Roman" charset="0"/>
                <a:ea typeface="Times New Roman" charset="0"/>
                <a:cs typeface="Times New Roman" charset="0"/>
              </a:defRPr>
            </a:lvl4pPr>
            <a:lvl5pPr marL="900113" indent="-128588" algn="l" defTabSz="385763" rtl="0" eaLnBrk="1" latinLnBrk="0" hangingPunct="1">
              <a:lnSpc>
                <a:spcPct val="100000"/>
              </a:lnSpc>
              <a:spcBef>
                <a:spcPts val="225"/>
              </a:spcBef>
              <a:buFont typeface="Arial" panose="020B0604020202020204" pitchFamily="34" charset="0"/>
              <a:buChar char="•"/>
              <a:tabLst/>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a:lstStyle>
          <a:p>
            <a:pPr marL="0" indent="0">
              <a:buNone/>
            </a:pPr>
            <a:endParaRPr lang="en-US" b="1" dirty="0">
              <a:latin typeface="Times New Roman"/>
              <a:cs typeface="Times New Roman"/>
            </a:endParaRPr>
          </a:p>
          <a:p>
            <a:pPr marL="174625" indent="-174625"/>
            <a:r>
              <a:rPr lang="en-US">
                <a:latin typeface="Times New Roman"/>
                <a:cs typeface="Times New Roman"/>
              </a:rPr>
              <a:t>April 20-22 Virtual State Competition</a:t>
            </a:r>
            <a:endParaRPr lang="en-US" dirty="0"/>
          </a:p>
          <a:p>
            <a:pPr marL="174625" indent="-174625"/>
            <a:r>
              <a:rPr lang="en-US">
                <a:latin typeface="Times New Roman"/>
                <a:cs typeface="Times New Roman"/>
              </a:rPr>
              <a:t>May 5-6 Connect to My Future conference </a:t>
            </a:r>
          </a:p>
          <a:p>
            <a:pPr marL="174625" indent="-174625"/>
            <a:r>
              <a:rPr lang="en-US">
                <a:latin typeface="Times New Roman"/>
                <a:cs typeface="Times New Roman"/>
              </a:rPr>
              <a:t>June 21-24 National Leadership and Skills Confernece</a:t>
            </a:r>
          </a:p>
          <a:p>
            <a:pPr marL="174625" indent="-174625"/>
            <a:endParaRPr lang="en-US" dirty="0"/>
          </a:p>
          <a:p>
            <a:pPr marL="174625" indent="-174625"/>
            <a:r>
              <a:rPr lang="en-US">
                <a:latin typeface="Times New Roman"/>
                <a:cs typeface="Times New Roman"/>
              </a:rPr>
              <a:t>National:  </a:t>
            </a:r>
            <a:r>
              <a:rPr lang="en-US" dirty="0">
                <a:latin typeface="Times New Roman"/>
                <a:cs typeface="Times New Roman"/>
                <a:hlinkClick r:id="rId3"/>
              </a:rPr>
              <a:t>https://www.skillsusanc.org/</a:t>
            </a:r>
            <a:endParaRPr lang="en-US">
              <a:hlinkClick r:id="" action="ppaction://noaction"/>
            </a:endParaRPr>
          </a:p>
          <a:p>
            <a:pPr marL="174625" indent="-174625"/>
            <a:r>
              <a:rPr lang="en-US">
                <a:latin typeface="Times New Roman"/>
                <a:cs typeface="Times New Roman"/>
              </a:rPr>
              <a:t>State:  </a:t>
            </a:r>
            <a:r>
              <a:rPr lang="en-US" dirty="0">
                <a:latin typeface="Times New Roman"/>
                <a:cs typeface="Times New Roman"/>
                <a:hlinkClick r:id="rId4"/>
              </a:rPr>
              <a:t>https://www.skillsusa.org/</a:t>
            </a:r>
            <a:endParaRPr lang="en-US" dirty="0"/>
          </a:p>
        </p:txBody>
      </p:sp>
    </p:spTree>
    <p:extLst>
      <p:ext uri="{BB962C8B-B14F-4D97-AF65-F5344CB8AC3E}">
        <p14:creationId xmlns:p14="http://schemas.microsoft.com/office/powerpoint/2010/main" val="76620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AB26241-E1D4-CF43-B914-98308BB779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3418" y="3437895"/>
            <a:ext cx="2380352" cy="1495785"/>
          </a:xfrm>
        </p:spPr>
      </p:pic>
      <p:sp>
        <p:nvSpPr>
          <p:cNvPr id="3" name="Title 2">
            <a:extLst>
              <a:ext uri="{FF2B5EF4-FFF2-40B4-BE49-F238E27FC236}">
                <a16:creationId xmlns:a16="http://schemas.microsoft.com/office/drawing/2014/main" id="{D99DAD5E-B396-A844-B38F-F02CE9065101}"/>
              </a:ext>
            </a:extLst>
          </p:cNvPr>
          <p:cNvSpPr>
            <a:spLocks noGrp="1"/>
          </p:cNvSpPr>
          <p:nvPr>
            <p:ph type="title"/>
          </p:nvPr>
        </p:nvSpPr>
        <p:spPr/>
        <p:txBody>
          <a:bodyPr/>
          <a:lstStyle/>
          <a:p>
            <a:r>
              <a:rPr lang="en-US" b="0">
                <a:ea typeface="+mj-lt"/>
                <a:cs typeface="+mj-lt"/>
              </a:rPr>
              <a:t>SkillsUSA Connect to My Future Conference</a:t>
            </a:r>
            <a:endParaRPr lang="en-US"/>
          </a:p>
        </p:txBody>
      </p:sp>
      <p:sp>
        <p:nvSpPr>
          <p:cNvPr id="2" name="Content Placeholder 3">
            <a:extLst>
              <a:ext uri="{FF2B5EF4-FFF2-40B4-BE49-F238E27FC236}">
                <a16:creationId xmlns:a16="http://schemas.microsoft.com/office/drawing/2014/main" id="{8A2B28F7-3141-45B1-A3F9-E17DC5B74F89}"/>
              </a:ext>
            </a:extLst>
          </p:cNvPr>
          <p:cNvSpPr txBox="1">
            <a:spLocks/>
          </p:cNvSpPr>
          <p:nvPr/>
        </p:nvSpPr>
        <p:spPr>
          <a:xfrm>
            <a:off x="628650" y="1320904"/>
            <a:ext cx="7886700" cy="3548753"/>
          </a:xfrm>
          <a:prstGeom prst="rect">
            <a:avLst/>
          </a:prstGeom>
        </p:spPr>
        <p:txBody>
          <a:bodyPr vert="horz" lIns="91440" tIns="45720" rIns="91440" bIns="45720" rtlCol="0" anchor="t">
            <a:normAutofit/>
          </a:bodyPr>
          <a:lstStyle>
            <a:lvl1pPr marL="175022" indent="-175022" algn="l" defTabSz="385763" rtl="0" eaLnBrk="1" latinLnBrk="0" hangingPunct="1">
              <a:lnSpc>
                <a:spcPct val="100000"/>
              </a:lnSpc>
              <a:spcBef>
                <a:spcPts val="450"/>
              </a:spcBef>
              <a:buFont typeface="Arial" panose="020B0604020202020204" pitchFamily="34" charset="0"/>
              <a:buChar char="•"/>
              <a:tabLst/>
              <a:defRPr sz="2100" kern="1200">
                <a:solidFill>
                  <a:schemeClr val="tx1"/>
                </a:solidFill>
                <a:latin typeface="Times New Roman" charset="0"/>
                <a:ea typeface="Times New Roman" charset="0"/>
                <a:cs typeface="Times New Roman" charset="0"/>
              </a:defRPr>
            </a:lvl1pPr>
            <a:lvl2pPr marL="344091" indent="-151210" algn="l" defTabSz="385763" rtl="0" eaLnBrk="1" latinLnBrk="0" hangingPunct="1">
              <a:lnSpc>
                <a:spcPct val="100000"/>
              </a:lnSpc>
              <a:spcBef>
                <a:spcPts val="225"/>
              </a:spcBef>
              <a:buFont typeface="Arial" panose="020B0604020202020204" pitchFamily="34" charset="0"/>
              <a:buChar char="•"/>
              <a:tabLst/>
              <a:defRPr sz="1800" kern="1200">
                <a:solidFill>
                  <a:schemeClr val="tx1"/>
                </a:solidFill>
                <a:latin typeface="Times New Roman" charset="0"/>
                <a:ea typeface="Times New Roman" charset="0"/>
                <a:cs typeface="Times New Roman" charset="0"/>
              </a:defRPr>
            </a:lvl2pPr>
            <a:lvl3pPr marL="519113" indent="-133350" algn="l" defTabSz="385763" rtl="0" eaLnBrk="1" latinLnBrk="0" hangingPunct="1">
              <a:lnSpc>
                <a:spcPct val="100000"/>
              </a:lnSpc>
              <a:spcBef>
                <a:spcPts val="225"/>
              </a:spcBef>
              <a:buFont typeface="Arial" panose="020B0604020202020204" pitchFamily="34" charset="0"/>
              <a:buChar char="•"/>
              <a:tabLst/>
              <a:defRPr sz="1650" kern="1200">
                <a:solidFill>
                  <a:schemeClr val="tx1"/>
                </a:solidFill>
                <a:latin typeface="Times New Roman" charset="0"/>
                <a:ea typeface="Times New Roman" charset="0"/>
                <a:cs typeface="Times New Roman" charset="0"/>
              </a:defRPr>
            </a:lvl3pPr>
            <a:lvl4pPr marL="732235" indent="-153591" algn="l" defTabSz="385763" rtl="0" eaLnBrk="1" latinLnBrk="0" hangingPunct="1">
              <a:lnSpc>
                <a:spcPct val="100000"/>
              </a:lnSpc>
              <a:spcBef>
                <a:spcPts val="225"/>
              </a:spcBef>
              <a:buFont typeface="Arial" panose="020B0604020202020204" pitchFamily="34" charset="0"/>
              <a:buChar char="•"/>
              <a:tabLst/>
              <a:defRPr sz="1500" kern="1200">
                <a:solidFill>
                  <a:schemeClr val="tx1"/>
                </a:solidFill>
                <a:latin typeface="Times New Roman" charset="0"/>
                <a:ea typeface="Times New Roman" charset="0"/>
                <a:cs typeface="Times New Roman" charset="0"/>
              </a:defRPr>
            </a:lvl4pPr>
            <a:lvl5pPr marL="900113" indent="-128588" algn="l" defTabSz="385763" rtl="0" eaLnBrk="1" latinLnBrk="0" hangingPunct="1">
              <a:lnSpc>
                <a:spcPct val="100000"/>
              </a:lnSpc>
              <a:spcBef>
                <a:spcPts val="225"/>
              </a:spcBef>
              <a:buFont typeface="Arial" panose="020B0604020202020204" pitchFamily="34" charset="0"/>
              <a:buChar char="•"/>
              <a:tabLst/>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a:lstStyle>
          <a:p>
            <a:pPr marL="0" indent="0">
              <a:buNone/>
            </a:pPr>
            <a:r>
              <a:rPr lang="en-US">
                <a:latin typeface="Times New Roman"/>
                <a:cs typeface="Times New Roman"/>
              </a:rPr>
              <a:t>SkillsUSA’s Connect to My Future conference is a two-day virtual conference designed to allow students to explore career pathways and connect directly with employers. </a:t>
            </a:r>
            <a:endParaRPr lang="en-US"/>
          </a:p>
          <a:p>
            <a:pPr marL="174625" indent="-174625"/>
            <a:r>
              <a:rPr lang="en-US">
                <a:latin typeface="Times New Roman"/>
                <a:cs typeface="Times New Roman"/>
              </a:rPr>
              <a:t>May 5-6, 2021</a:t>
            </a:r>
            <a:endParaRPr lang="en-US"/>
          </a:p>
          <a:p>
            <a:pPr marL="174625" indent="-174625"/>
            <a:r>
              <a:rPr lang="en-US">
                <a:latin typeface="Times New Roman"/>
                <a:cs typeface="Times New Roman"/>
              </a:rPr>
              <a:t>Registration opens March 15.</a:t>
            </a:r>
            <a:endParaRPr lang="en-US"/>
          </a:p>
          <a:p>
            <a:pPr marL="174625" indent="-174625"/>
            <a:r>
              <a:rPr lang="en-US">
                <a:latin typeface="Times New Roman"/>
                <a:cs typeface="Times New Roman"/>
              </a:rPr>
              <a:t>One-time chapter registration fee of $25 covers all of your students.</a:t>
            </a:r>
            <a:endParaRPr lang="en-US"/>
          </a:p>
          <a:p>
            <a:pPr marL="0" indent="0">
              <a:buNone/>
            </a:pPr>
            <a:endParaRPr lang="en-US" b="1" dirty="0">
              <a:latin typeface="Times New Roman"/>
              <a:cs typeface="Times New Roman"/>
            </a:endParaRPr>
          </a:p>
          <a:p>
            <a:pPr marL="174625" indent="-174625"/>
            <a:endParaRPr lang="en-US" dirty="0">
              <a:latin typeface="Times New Roman"/>
              <a:cs typeface="Times New Roman"/>
            </a:endParaRPr>
          </a:p>
          <a:p>
            <a:pPr marL="174625" indent="-174625"/>
            <a:r>
              <a:rPr lang="en-US">
                <a:latin typeface="Times New Roman"/>
                <a:cs typeface="Times New Roman"/>
              </a:rPr>
              <a:t>National:  </a:t>
            </a:r>
            <a:r>
              <a:rPr lang="en-US" dirty="0">
                <a:latin typeface="Times New Roman"/>
                <a:cs typeface="Times New Roman"/>
                <a:hlinkClick r:id="rId3"/>
              </a:rPr>
              <a:t>https://www.skillsusanc.org/</a:t>
            </a:r>
            <a:endParaRPr lang="en-US">
              <a:hlinkClick r:id="" action="ppaction://noaction"/>
            </a:endParaRPr>
          </a:p>
          <a:p>
            <a:pPr marL="174625" indent="-174625"/>
            <a:endParaRPr lang="en-US" dirty="0"/>
          </a:p>
        </p:txBody>
      </p:sp>
    </p:spTree>
    <p:extLst>
      <p:ext uri="{BB962C8B-B14F-4D97-AF65-F5344CB8AC3E}">
        <p14:creationId xmlns:p14="http://schemas.microsoft.com/office/powerpoint/2010/main" val="731381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04A40A-4D83-BD41-A292-243C0C14100F}"/>
              </a:ext>
            </a:extLst>
          </p:cNvPr>
          <p:cNvSpPr>
            <a:spLocks noGrp="1"/>
          </p:cNvSpPr>
          <p:nvPr>
            <p:ph idx="1"/>
          </p:nvPr>
        </p:nvSpPr>
        <p:spPr/>
        <p:txBody>
          <a:bodyPr/>
          <a:lstStyle/>
          <a:p>
            <a:r>
              <a:rPr lang="en-US" dirty="0"/>
              <a:t>April 27, 28, 2021</a:t>
            </a:r>
          </a:p>
          <a:p>
            <a:r>
              <a:rPr lang="en-US" dirty="0"/>
              <a:t>8:30 am to 12:30 pm each day</a:t>
            </a:r>
          </a:p>
          <a:p>
            <a:r>
              <a:rPr lang="en-US" dirty="0"/>
              <a:t>Free</a:t>
            </a:r>
          </a:p>
          <a:p>
            <a:endParaRPr lang="en-US" dirty="0"/>
          </a:p>
          <a:p>
            <a:r>
              <a:rPr lang="en-US" dirty="0">
                <a:hlinkClick r:id="rId3"/>
              </a:rPr>
              <a:t>https://register.gotowebinar.com/register/7684553148246083597</a:t>
            </a:r>
            <a:endParaRPr lang="en-US" dirty="0"/>
          </a:p>
          <a:p>
            <a:endParaRPr lang="en-US" dirty="0"/>
          </a:p>
        </p:txBody>
      </p:sp>
      <p:sp>
        <p:nvSpPr>
          <p:cNvPr id="3" name="Title 2">
            <a:extLst>
              <a:ext uri="{FF2B5EF4-FFF2-40B4-BE49-F238E27FC236}">
                <a16:creationId xmlns:a16="http://schemas.microsoft.com/office/drawing/2014/main" id="{9EA459D9-5F96-804C-BFE4-5EE5F8B3E7D8}"/>
              </a:ext>
            </a:extLst>
          </p:cNvPr>
          <p:cNvSpPr>
            <a:spLocks noGrp="1"/>
          </p:cNvSpPr>
          <p:nvPr>
            <p:ph type="title"/>
          </p:nvPr>
        </p:nvSpPr>
        <p:spPr/>
        <p:txBody>
          <a:bodyPr/>
          <a:lstStyle/>
          <a:p>
            <a:r>
              <a:rPr lang="en-US" dirty="0"/>
              <a:t>2021 </a:t>
            </a:r>
            <a:r>
              <a:rPr lang="en-US" dirty="0" err="1"/>
              <a:t>ApprenticeshipNC</a:t>
            </a:r>
            <a:r>
              <a:rPr lang="en-US" dirty="0"/>
              <a:t> Annual Conference</a:t>
            </a:r>
          </a:p>
        </p:txBody>
      </p:sp>
    </p:spTree>
    <p:extLst>
      <p:ext uri="{BB962C8B-B14F-4D97-AF65-F5344CB8AC3E}">
        <p14:creationId xmlns:p14="http://schemas.microsoft.com/office/powerpoint/2010/main" val="349377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75403E-48F7-6F48-9574-571E50D00F7B}"/>
              </a:ext>
            </a:extLst>
          </p:cNvPr>
          <p:cNvSpPr>
            <a:spLocks noGrp="1"/>
          </p:cNvSpPr>
          <p:nvPr>
            <p:ph idx="1"/>
          </p:nvPr>
        </p:nvSpPr>
        <p:spPr/>
        <p:txBody>
          <a:bodyPr vert="horz" lIns="91440" tIns="45720" rIns="91440" bIns="45720" rtlCol="0" anchor="t">
            <a:normAutofit/>
          </a:bodyPr>
          <a:lstStyle/>
          <a:p>
            <a:pPr marL="174625" indent="-174625"/>
            <a:r>
              <a:rPr lang="en-US" dirty="0">
                <a:latin typeface="Times New Roman"/>
                <a:cs typeface="Times New Roman"/>
              </a:rPr>
              <a:t>March 17, 2021 @ 9am</a:t>
            </a:r>
          </a:p>
          <a:p>
            <a:pPr marL="174625" indent="-174625"/>
            <a:r>
              <a:rPr lang="en-US" dirty="0">
                <a:latin typeface="Times New Roman"/>
                <a:cs typeface="Times New Roman"/>
              </a:rPr>
              <a:t>Come explore careers in Simulation and Game Development</a:t>
            </a:r>
            <a:endParaRPr lang="en-US" b="1" dirty="0"/>
          </a:p>
          <a:p>
            <a:pPr marL="174625" indent="-174625"/>
            <a:endParaRPr lang="en-US" dirty="0"/>
          </a:p>
          <a:p>
            <a:pPr marL="174625" indent="-174625"/>
            <a:r>
              <a:rPr lang="en-US" dirty="0">
                <a:latin typeface="Times New Roman"/>
                <a:cs typeface="Times New Roman"/>
                <a:hlinkClick r:id="rId3"/>
              </a:rPr>
              <a:t>https://register.gotowebinar.com/register/8352859401321845006</a:t>
            </a:r>
            <a:endParaRPr lang="en-US" dirty="0">
              <a:hlinkClick r:id="rId3"/>
            </a:endParaRPr>
          </a:p>
          <a:p>
            <a:pPr marL="174625" indent="-174625"/>
            <a:endParaRPr lang="en-US" dirty="0"/>
          </a:p>
          <a:p>
            <a:pPr marL="174625" indent="-174625"/>
            <a:r>
              <a:rPr lang="en-US" dirty="0"/>
              <a:t>See all upcoming and past webinars at </a:t>
            </a:r>
            <a:r>
              <a:rPr lang="en-US" dirty="0">
                <a:hlinkClick r:id="rId4"/>
              </a:rPr>
              <a:t>https://www.ncperkins.org/presentations/</a:t>
            </a:r>
            <a:endParaRPr lang="en-US" dirty="0"/>
          </a:p>
          <a:p>
            <a:pPr marL="174625" indent="-174625"/>
            <a:endParaRPr lang="en-US" dirty="0"/>
          </a:p>
          <a:p>
            <a:pPr marL="174625" indent="-174625"/>
            <a:endParaRPr lang="en-US" dirty="0"/>
          </a:p>
        </p:txBody>
      </p:sp>
      <p:sp>
        <p:nvSpPr>
          <p:cNvPr id="2" name="Title 1">
            <a:extLst>
              <a:ext uri="{FF2B5EF4-FFF2-40B4-BE49-F238E27FC236}">
                <a16:creationId xmlns:a16="http://schemas.microsoft.com/office/drawing/2014/main" id="{E8903D9B-AA24-1841-B4BE-F88B9014FD45}"/>
              </a:ext>
            </a:extLst>
          </p:cNvPr>
          <p:cNvSpPr>
            <a:spLocks noGrp="1"/>
          </p:cNvSpPr>
          <p:nvPr>
            <p:ph type="title"/>
          </p:nvPr>
        </p:nvSpPr>
        <p:spPr/>
        <p:txBody>
          <a:bodyPr/>
          <a:lstStyle/>
          <a:p>
            <a:r>
              <a:rPr lang="en-US" dirty="0"/>
              <a:t>Raising the Awareness of Career Pathways Webinars</a:t>
            </a:r>
          </a:p>
        </p:txBody>
      </p:sp>
    </p:spTree>
    <p:extLst>
      <p:ext uri="{BB962C8B-B14F-4D97-AF65-F5344CB8AC3E}">
        <p14:creationId xmlns:p14="http://schemas.microsoft.com/office/powerpoint/2010/main" val="205625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September 25, 2019    Edgar Training Raleigh…"/>
          <p:cNvSpPr txBox="1">
            <a:spLocks noGrp="1"/>
          </p:cNvSpPr>
          <p:nvPr>
            <p:ph idx="1"/>
          </p:nvPr>
        </p:nvSpPr>
        <p:spPr/>
        <p:txBody>
          <a:bodyPr/>
          <a:lstStyle/>
          <a:p>
            <a:r>
              <a:rPr lang="en-US" dirty="0"/>
              <a:t>Training online -  </a:t>
            </a:r>
            <a:r>
              <a:rPr lang="en-US" dirty="0" err="1"/>
              <a:t>www.ncperkins.org</a:t>
            </a:r>
            <a:endParaRPr lang="en-US" dirty="0"/>
          </a:p>
          <a:p>
            <a:r>
              <a:rPr lang="en-US" dirty="0"/>
              <a:t>Perkins Update Webinars - Second Tuesday </a:t>
            </a:r>
          </a:p>
          <a:p>
            <a:r>
              <a:rPr lang="en-US" dirty="0"/>
              <a:t>Career Pathways Webinars - Third Wednesday </a:t>
            </a:r>
          </a:p>
          <a:p>
            <a:r>
              <a:rPr lang="en-US" dirty="0"/>
              <a:t>At your College by request </a:t>
            </a:r>
          </a:p>
        </p:txBody>
      </p:sp>
      <p:sp>
        <p:nvSpPr>
          <p:cNvPr id="397" name="CTE Training"/>
          <p:cNvSpPr txBox="1">
            <a:spLocks noGrp="1"/>
          </p:cNvSpPr>
          <p:nvPr>
            <p:ph type="title"/>
          </p:nvPr>
        </p:nvSpPr>
        <p:spPr/>
        <p:txBody>
          <a:bodyPr/>
          <a:lstStyle/>
          <a:p>
            <a:r>
              <a:rPr lang="en-US" dirty="0"/>
              <a:t>CTE Training </a:t>
            </a:r>
          </a:p>
        </p:txBody>
      </p:sp>
      <p:sp>
        <p:nvSpPr>
          <p:cNvPr id="2" name="Rectangle 1">
            <a:extLst>
              <a:ext uri="{FF2B5EF4-FFF2-40B4-BE49-F238E27FC236}">
                <a16:creationId xmlns:a16="http://schemas.microsoft.com/office/drawing/2014/main" id="{B0D331E7-BF0F-0641-A40B-823AC0AD88A5}"/>
              </a:ext>
            </a:extLst>
          </p:cNvPr>
          <p:cNvSpPr/>
          <p:nvPr/>
        </p:nvSpPr>
        <p:spPr>
          <a:xfrm>
            <a:off x="2262868" y="4447788"/>
            <a:ext cx="4191725" cy="369332"/>
          </a:xfrm>
          <a:prstGeom prst="rect">
            <a:avLst/>
          </a:prstGeom>
        </p:spPr>
        <p:txBody>
          <a:bodyPr wrap="none">
            <a:spAutoFit/>
          </a:bodyPr>
          <a:lstStyle/>
          <a:p>
            <a:r>
              <a:rPr lang="en-US" dirty="0"/>
              <a:t>https://</a:t>
            </a:r>
            <a:r>
              <a:rPr lang="en-US" dirty="0" err="1"/>
              <a:t>www.ncperkins.org</a:t>
            </a:r>
            <a:r>
              <a:rPr lang="en-US" dirty="0"/>
              <a:t>/presentations/</a:t>
            </a:r>
          </a:p>
        </p:txBody>
      </p:sp>
    </p:spTree>
    <p:extLst>
      <p:ext uri="{BB962C8B-B14F-4D97-AF65-F5344CB8AC3E}">
        <p14:creationId xmlns:p14="http://schemas.microsoft.com/office/powerpoint/2010/main" val="387720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E7FB36-DF07-B44D-8D38-59F39D617117}"/>
              </a:ext>
            </a:extLst>
          </p:cNvPr>
          <p:cNvSpPr>
            <a:spLocks noGrp="1"/>
          </p:cNvSpPr>
          <p:nvPr>
            <p:ph idx="1"/>
          </p:nvPr>
        </p:nvSpPr>
        <p:spPr/>
        <p:txBody>
          <a:bodyPr/>
          <a:lstStyle/>
          <a:p>
            <a:r>
              <a:rPr lang="en-US" dirty="0"/>
              <a:t>2</a:t>
            </a:r>
            <a:r>
              <a:rPr lang="en-US" baseline="30000" dirty="0"/>
              <a:t>nd</a:t>
            </a:r>
            <a:r>
              <a:rPr lang="en-US" dirty="0"/>
              <a:t> Tuesday of the month</a:t>
            </a:r>
          </a:p>
          <a:p>
            <a:r>
              <a:rPr lang="en-US" dirty="0"/>
              <a:t>9 am</a:t>
            </a:r>
          </a:p>
          <a:p>
            <a:r>
              <a:rPr lang="en-US" dirty="0"/>
              <a:t>Via </a:t>
            </a:r>
            <a:r>
              <a:rPr lang="en-US" dirty="0" err="1"/>
              <a:t>GoToWebinar</a:t>
            </a:r>
            <a:endParaRPr lang="en-US" dirty="0"/>
          </a:p>
          <a:p>
            <a:r>
              <a:rPr lang="en-US" dirty="0"/>
              <a:t>Find the registration links at </a:t>
            </a:r>
            <a:r>
              <a:rPr lang="en-US" dirty="0" err="1"/>
              <a:t>NCperkins.org</a:t>
            </a:r>
            <a:r>
              <a:rPr lang="en-US" dirty="0"/>
              <a:t>/presentations</a:t>
            </a:r>
          </a:p>
          <a:p>
            <a:endParaRPr lang="en-US" dirty="0"/>
          </a:p>
        </p:txBody>
      </p:sp>
      <p:sp>
        <p:nvSpPr>
          <p:cNvPr id="3" name="Title 2">
            <a:extLst>
              <a:ext uri="{FF2B5EF4-FFF2-40B4-BE49-F238E27FC236}">
                <a16:creationId xmlns:a16="http://schemas.microsoft.com/office/drawing/2014/main" id="{9D026ACD-B92E-C041-8CDF-1A1E842B77D4}"/>
              </a:ext>
            </a:extLst>
          </p:cNvPr>
          <p:cNvSpPr>
            <a:spLocks noGrp="1"/>
          </p:cNvSpPr>
          <p:nvPr>
            <p:ph type="title"/>
          </p:nvPr>
        </p:nvSpPr>
        <p:spPr/>
        <p:txBody>
          <a:bodyPr/>
          <a:lstStyle/>
          <a:p>
            <a:r>
              <a:rPr lang="en-US" dirty="0"/>
              <a:t>Perkins Updates</a:t>
            </a:r>
          </a:p>
        </p:txBody>
      </p:sp>
      <p:pic>
        <p:nvPicPr>
          <p:cNvPr id="4" name="Picture 3">
            <a:extLst>
              <a:ext uri="{FF2B5EF4-FFF2-40B4-BE49-F238E27FC236}">
                <a16:creationId xmlns:a16="http://schemas.microsoft.com/office/drawing/2014/main" id="{1BA95F95-508F-D24C-AD92-363A99834E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7472" y="4509248"/>
            <a:ext cx="4569056" cy="360409"/>
          </a:xfrm>
          <a:prstGeom prst="rect">
            <a:avLst/>
          </a:prstGeom>
        </p:spPr>
      </p:pic>
    </p:spTree>
    <p:extLst>
      <p:ext uri="{BB962C8B-B14F-4D97-AF65-F5344CB8AC3E}">
        <p14:creationId xmlns:p14="http://schemas.microsoft.com/office/powerpoint/2010/main" val="98237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Perkins/CTE State Staff</a:t>
            </a:r>
          </a:p>
        </p:txBody>
      </p:sp>
      <p:sp>
        <p:nvSpPr>
          <p:cNvPr id="3" name="Content Placeholder 2"/>
          <p:cNvSpPr>
            <a:spLocks noGrp="1"/>
          </p:cNvSpPr>
          <p:nvPr>
            <p:ph idx="1"/>
          </p:nvPr>
        </p:nvSpPr>
        <p:spPr>
          <a:xfrm>
            <a:off x="1964872" y="1200150"/>
            <a:ext cx="5437414" cy="3943350"/>
          </a:xfrm>
        </p:spPr>
        <p:txBody>
          <a:bodyPr>
            <a:noAutofit/>
          </a:bodyPr>
          <a:lstStyle/>
          <a:p>
            <a:pPr marL="0" indent="0">
              <a:spcBef>
                <a:spcPts val="300"/>
              </a:spcBef>
              <a:spcAft>
                <a:spcPts val="400"/>
              </a:spcAft>
              <a:buNone/>
              <a:tabLst>
                <a:tab pos="555625" algn="l"/>
                <a:tab pos="5026025" algn="r"/>
              </a:tabLst>
            </a:pPr>
            <a:r>
              <a:rPr lang="en-US" sz="1600" b="1" dirty="0"/>
              <a:t>Dr. Bob </a:t>
            </a:r>
            <a:r>
              <a:rPr lang="en-US" sz="1600" b="1" dirty="0" err="1"/>
              <a:t>Witchger</a:t>
            </a:r>
            <a:r>
              <a:rPr lang="en-US" sz="1600" b="1" dirty="0"/>
              <a:t>	</a:t>
            </a:r>
            <a:r>
              <a:rPr lang="en-US" sz="1400" dirty="0"/>
              <a:t>Director, Career &amp; Technical Education</a:t>
            </a:r>
            <a:br>
              <a:rPr lang="en-US" sz="1400" dirty="0"/>
            </a:br>
            <a:r>
              <a:rPr lang="en-US" sz="1400" dirty="0"/>
              <a:t>	</a:t>
            </a:r>
            <a:r>
              <a:rPr lang="en-US" sz="1400" dirty="0" err="1"/>
              <a:t>WitchgerB@nccommunitycolleges.edu</a:t>
            </a:r>
            <a:r>
              <a:rPr lang="en-US" sz="1400" dirty="0"/>
              <a:t>	919-807-7126</a:t>
            </a:r>
          </a:p>
          <a:p>
            <a:pPr marL="0" indent="0">
              <a:spcBef>
                <a:spcPts val="300"/>
              </a:spcBef>
              <a:spcAft>
                <a:spcPts val="400"/>
              </a:spcAft>
              <a:buNone/>
              <a:tabLst>
                <a:tab pos="555625" algn="l"/>
                <a:tab pos="5026025" algn="r"/>
              </a:tabLst>
            </a:pPr>
            <a:r>
              <a:rPr lang="en-US" sz="1600" b="1" dirty="0"/>
              <a:t>Dr. Tony R. </a:t>
            </a:r>
            <a:r>
              <a:rPr lang="en-US" sz="1600" b="1" dirty="0" err="1"/>
              <a:t>Reggi</a:t>
            </a:r>
            <a:r>
              <a:rPr lang="en-US" sz="1400" dirty="0"/>
              <a:t>	Coordinator, Career &amp; Technical Education</a:t>
            </a:r>
            <a:br>
              <a:rPr lang="en-US" sz="1400" dirty="0"/>
            </a:br>
            <a:r>
              <a:rPr lang="en-US" sz="1400" dirty="0"/>
              <a:t>	</a:t>
            </a:r>
            <a:r>
              <a:rPr lang="en-US" sz="1400" dirty="0" err="1"/>
              <a:t>ReggiA@nccommunitycolleges.edu</a:t>
            </a:r>
            <a:r>
              <a:rPr lang="en-US" sz="1400" dirty="0"/>
              <a:t>	919-807-7131</a:t>
            </a:r>
          </a:p>
          <a:p>
            <a:pPr marL="0" indent="0">
              <a:spcBef>
                <a:spcPts val="300"/>
              </a:spcBef>
              <a:spcAft>
                <a:spcPts val="400"/>
              </a:spcAft>
              <a:buNone/>
              <a:tabLst>
                <a:tab pos="555625" algn="l"/>
                <a:tab pos="5026025" algn="r"/>
              </a:tabLst>
            </a:pPr>
            <a:r>
              <a:rPr lang="en-US" sz="1600" b="1" dirty="0"/>
              <a:t>Patti </a:t>
            </a:r>
            <a:r>
              <a:rPr lang="en-US" sz="1600" b="1" dirty="0" err="1"/>
              <a:t>Coultas</a:t>
            </a:r>
            <a:r>
              <a:rPr lang="en-US" sz="1400" dirty="0"/>
              <a:t>	Coordinator, Career &amp; Technical Education</a:t>
            </a:r>
            <a:br>
              <a:rPr lang="en-US" sz="1400" dirty="0"/>
            </a:br>
            <a:r>
              <a:rPr lang="en-US" sz="1400" dirty="0"/>
              <a:t>	</a:t>
            </a:r>
            <a:r>
              <a:rPr lang="en-US" sz="1400" dirty="0" err="1"/>
              <a:t>CoultasP@nccommunitycolleges.edu</a:t>
            </a:r>
            <a:r>
              <a:rPr lang="en-US" sz="1400" dirty="0"/>
              <a:t>	919-807-7130</a:t>
            </a:r>
          </a:p>
          <a:p>
            <a:pPr marL="0" indent="0">
              <a:spcBef>
                <a:spcPts val="300"/>
              </a:spcBef>
              <a:spcAft>
                <a:spcPts val="400"/>
              </a:spcAft>
              <a:buNone/>
              <a:tabLst>
                <a:tab pos="555625" algn="l"/>
                <a:tab pos="5026025" algn="r"/>
              </a:tabLst>
            </a:pPr>
            <a:r>
              <a:rPr lang="en-US" sz="1600" b="1" dirty="0"/>
              <a:t>Dr. Mary Olvera</a:t>
            </a:r>
            <a:r>
              <a:rPr lang="en-US" sz="1800" dirty="0"/>
              <a:t>	</a:t>
            </a:r>
            <a:r>
              <a:rPr lang="en-US" sz="1400" dirty="0"/>
              <a:t>Coordinator, Career &amp; Technical Education</a:t>
            </a:r>
            <a:br>
              <a:rPr lang="en-US" sz="1400" dirty="0"/>
            </a:br>
            <a:r>
              <a:rPr lang="en-US" sz="1400" dirty="0"/>
              <a:t>	</a:t>
            </a:r>
            <a:r>
              <a:rPr lang="en-US" sz="1400" dirty="0" err="1"/>
              <a:t>OlveraM@nccommunitycolleges.edu</a:t>
            </a:r>
            <a:r>
              <a:rPr lang="en-US" sz="1400" dirty="0"/>
              <a:t>	919-807-7120</a:t>
            </a:r>
          </a:p>
          <a:p>
            <a:pPr marL="0" indent="0">
              <a:spcBef>
                <a:spcPts val="300"/>
              </a:spcBef>
              <a:spcAft>
                <a:spcPts val="400"/>
              </a:spcAft>
              <a:buNone/>
              <a:tabLst>
                <a:tab pos="555625" algn="l"/>
                <a:tab pos="5026025" algn="r"/>
              </a:tabLst>
            </a:pPr>
            <a:r>
              <a:rPr lang="en-US" sz="1600" b="1" dirty="0"/>
              <a:t>Michelle Lair</a:t>
            </a:r>
            <a:r>
              <a:rPr lang="en-US" sz="1600" dirty="0"/>
              <a:t>	</a:t>
            </a:r>
            <a:r>
              <a:rPr lang="en-US" sz="1400" dirty="0"/>
              <a:t>Coordinator, CCP and Career &amp; Technical Education</a:t>
            </a:r>
            <a:br>
              <a:rPr lang="en-US" sz="1400" dirty="0"/>
            </a:br>
            <a:r>
              <a:rPr lang="en-US" sz="1400" dirty="0"/>
              <a:t>	</a:t>
            </a:r>
            <a:r>
              <a:rPr lang="en-US" sz="1400" dirty="0" err="1"/>
              <a:t>LairM@nccommunitycolleges.edu</a:t>
            </a:r>
            <a:r>
              <a:rPr lang="en-US" sz="1400" dirty="0"/>
              <a:t>	919-807-7227</a:t>
            </a:r>
          </a:p>
          <a:p>
            <a:pPr marL="0" indent="0">
              <a:spcBef>
                <a:spcPts val="300"/>
              </a:spcBef>
              <a:spcAft>
                <a:spcPts val="400"/>
              </a:spcAft>
              <a:buNone/>
              <a:tabLst>
                <a:tab pos="555625" algn="l"/>
                <a:tab pos="5026025" algn="r"/>
              </a:tabLst>
            </a:pPr>
            <a:r>
              <a:rPr lang="en-US" sz="1600" b="1" dirty="0"/>
              <a:t>Chris </a:t>
            </a:r>
            <a:r>
              <a:rPr lang="en-US" sz="1600" b="1" dirty="0" err="1"/>
              <a:t>Droessler</a:t>
            </a:r>
            <a:r>
              <a:rPr lang="en-US" sz="1400" dirty="0"/>
              <a:t>	Coordinator, Career &amp; Technical Education</a:t>
            </a:r>
            <a:br>
              <a:rPr lang="en-US" sz="1400" dirty="0"/>
            </a:br>
            <a:r>
              <a:rPr lang="en-US" sz="1400" dirty="0"/>
              <a:t>	</a:t>
            </a:r>
            <a:r>
              <a:rPr lang="en-US" sz="1400" dirty="0" err="1"/>
              <a:t>DroesslerC@nccommunitycolleges.edu</a:t>
            </a:r>
            <a:r>
              <a:rPr lang="en-US" sz="1400" dirty="0"/>
              <a:t>	919-807-7068</a:t>
            </a:r>
          </a:p>
          <a:p>
            <a:pPr marL="0" indent="0">
              <a:spcBef>
                <a:spcPts val="300"/>
              </a:spcBef>
              <a:spcAft>
                <a:spcPts val="400"/>
              </a:spcAft>
              <a:buNone/>
              <a:tabLst>
                <a:tab pos="555625" algn="l"/>
                <a:tab pos="5026025" algn="r"/>
              </a:tabLst>
            </a:pPr>
            <a:r>
              <a:rPr lang="en-US" sz="1600" b="1" dirty="0"/>
              <a:t>Darice McDougald</a:t>
            </a:r>
            <a:r>
              <a:rPr lang="en-US" sz="1400" dirty="0"/>
              <a:t>	CTE Administrative Assistant</a:t>
            </a:r>
            <a:br>
              <a:rPr lang="en-US" sz="1400" dirty="0"/>
            </a:br>
            <a:r>
              <a:rPr lang="en-US" sz="1400" dirty="0"/>
              <a:t>	McDougaldD@nccommunitycolleges.edu	919-807-7219</a:t>
            </a:r>
          </a:p>
        </p:txBody>
      </p:sp>
    </p:spTree>
    <p:extLst>
      <p:ext uri="{BB962C8B-B14F-4D97-AF65-F5344CB8AC3E}">
        <p14:creationId xmlns:p14="http://schemas.microsoft.com/office/powerpoint/2010/main" val="215073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Develop more full the academic knowledge and technical and employability skills of secondary education students and postsecondary education students who elect to enroll in CTE Programs and Programs of Study"/>
          <p:cNvSpPr txBox="1">
            <a:spLocks noGrp="1"/>
          </p:cNvSpPr>
          <p:nvPr>
            <p:ph idx="1"/>
          </p:nvPr>
        </p:nvSpPr>
        <p:spPr/>
        <p:txBody>
          <a:bodyPr>
            <a:normAutofit/>
          </a:bodyPr>
          <a:lstStyle/>
          <a:p>
            <a:pPr marL="0" indent="0">
              <a:lnSpc>
                <a:spcPct val="150000"/>
              </a:lnSpc>
              <a:buNone/>
            </a:pPr>
            <a:r>
              <a:rPr lang="en-US" sz="2400" dirty="0"/>
              <a:t>Develop more fully the </a:t>
            </a:r>
            <a:r>
              <a:rPr lang="en-US" sz="2400" b="1" dirty="0"/>
              <a:t>academic</a:t>
            </a:r>
            <a:r>
              <a:rPr lang="en-US" sz="2400" dirty="0"/>
              <a:t> knowledge and </a:t>
            </a:r>
            <a:r>
              <a:rPr lang="en-US" sz="2400" b="1" dirty="0"/>
              <a:t>technical</a:t>
            </a:r>
            <a:r>
              <a:rPr lang="en-US" sz="2400" dirty="0"/>
              <a:t> and </a:t>
            </a:r>
            <a:r>
              <a:rPr lang="en-US" sz="2400" b="1" dirty="0"/>
              <a:t>employability skills </a:t>
            </a:r>
            <a:r>
              <a:rPr lang="en-US" sz="2400" dirty="0"/>
              <a:t>of secondary education students and </a:t>
            </a:r>
            <a:r>
              <a:rPr lang="en-US" sz="2400" b="1" dirty="0"/>
              <a:t>postsecondary education students who elect to enroll</a:t>
            </a:r>
            <a:r>
              <a:rPr lang="en-US" sz="2400" dirty="0"/>
              <a:t> in CTE programs and programs of study</a:t>
            </a:r>
          </a:p>
        </p:txBody>
      </p:sp>
      <p:sp>
        <p:nvSpPr>
          <p:cNvPr id="122" name="Purpose"/>
          <p:cNvSpPr txBox="1">
            <a:spLocks noGrp="1"/>
          </p:cNvSpPr>
          <p:nvPr>
            <p:ph type="title"/>
          </p:nvPr>
        </p:nvSpPr>
        <p:spPr/>
        <p:txBody>
          <a:bodyPr/>
          <a:lstStyle/>
          <a:p>
            <a:r>
              <a:rPr lang="en-US" dirty="0"/>
              <a:t>Purpose of Perkins </a:t>
            </a:r>
          </a:p>
        </p:txBody>
      </p:sp>
    </p:spTree>
    <p:extLst>
      <p:ext uri="{BB962C8B-B14F-4D97-AF65-F5344CB8AC3E}">
        <p14:creationId xmlns:p14="http://schemas.microsoft.com/office/powerpoint/2010/main" val="411841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6EC6B0-6836-E94B-B98F-97C67365D9CE}"/>
              </a:ext>
            </a:extLst>
          </p:cNvPr>
          <p:cNvSpPr>
            <a:spLocks noGrp="1"/>
          </p:cNvSpPr>
          <p:nvPr>
            <p:ph idx="1"/>
          </p:nvPr>
        </p:nvSpPr>
        <p:spPr/>
        <p:txBody>
          <a:bodyPr vert="horz" lIns="91440" tIns="45720" rIns="91440" bIns="45720" rtlCol="0" anchor="t">
            <a:normAutofit/>
          </a:bodyPr>
          <a:lstStyle/>
          <a:p>
            <a:pPr marL="174625" indent="-174625"/>
            <a:r>
              <a:rPr lang="en-US" dirty="0"/>
              <a:t>MOA – Civil Rights Reviews</a:t>
            </a:r>
            <a:endParaRPr lang="en-US"/>
          </a:p>
          <a:p>
            <a:pPr marL="174625" indent="-174625"/>
            <a:r>
              <a:rPr lang="en-US" dirty="0"/>
              <a:t>Plan and Budget Review - Consistency with CLNA</a:t>
            </a:r>
          </a:p>
          <a:p>
            <a:pPr marL="174625" indent="-174625"/>
            <a:r>
              <a:rPr lang="en-US" dirty="0"/>
              <a:t>Accountability Measures – Dashboard, Future Negotiated Levels </a:t>
            </a:r>
          </a:p>
          <a:p>
            <a:pPr marL="174625" indent="-174625"/>
            <a:r>
              <a:rPr lang="en-US" dirty="0"/>
              <a:t>Pathways Survey - Early Glimpse</a:t>
            </a:r>
          </a:p>
          <a:p>
            <a:pPr marL="174625" indent="-174625"/>
            <a:r>
              <a:rPr lang="en-US">
                <a:latin typeface="Times New Roman"/>
                <a:cs typeface="Times New Roman"/>
              </a:rPr>
              <a:t>Monitoring for equipment and time</a:t>
            </a:r>
          </a:p>
          <a:p>
            <a:pPr marL="174625" indent="-174625"/>
            <a:r>
              <a:rPr lang="en-US">
                <a:latin typeface="Times New Roman"/>
                <a:cs typeface="Times New Roman"/>
              </a:rPr>
              <a:t>Site Monitoring</a:t>
            </a:r>
            <a:endParaRPr lang="en-US" dirty="0">
              <a:latin typeface="Times New Roman"/>
              <a:cs typeface="Times New Roman"/>
            </a:endParaRPr>
          </a:p>
          <a:p>
            <a:pPr marL="174625" indent="-174625"/>
            <a:r>
              <a:rPr lang="en-US"/>
              <a:t>Ideas for 2021-22 Leadership Projects</a:t>
            </a:r>
            <a:endParaRPr lang="en-US" dirty="0"/>
          </a:p>
          <a:p>
            <a:pPr marL="174625" indent="-174625"/>
            <a:endParaRPr lang="en-US" dirty="0"/>
          </a:p>
        </p:txBody>
      </p:sp>
      <p:sp>
        <p:nvSpPr>
          <p:cNvPr id="3" name="Title 2">
            <a:extLst>
              <a:ext uri="{FF2B5EF4-FFF2-40B4-BE49-F238E27FC236}">
                <a16:creationId xmlns:a16="http://schemas.microsoft.com/office/drawing/2014/main" id="{1DAC1093-618A-974A-ABC5-9C268C77B68F}"/>
              </a:ext>
            </a:extLst>
          </p:cNvPr>
          <p:cNvSpPr>
            <a:spLocks noGrp="1"/>
          </p:cNvSpPr>
          <p:nvPr>
            <p:ph type="title"/>
          </p:nvPr>
        </p:nvSpPr>
        <p:spPr/>
        <p:txBody>
          <a:bodyPr/>
          <a:lstStyle/>
          <a:p>
            <a:r>
              <a:rPr lang="en-US" dirty="0"/>
              <a:t>What’s Happening in Raleigh</a:t>
            </a:r>
          </a:p>
        </p:txBody>
      </p:sp>
    </p:spTree>
    <p:extLst>
      <p:ext uri="{BB962C8B-B14F-4D97-AF65-F5344CB8AC3E}">
        <p14:creationId xmlns:p14="http://schemas.microsoft.com/office/powerpoint/2010/main" val="3193757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vert="horz" lIns="91440" tIns="45720" rIns="91440" bIns="45720" rtlCol="0" anchor="t">
            <a:normAutofit/>
          </a:bodyPr>
          <a:lstStyle/>
          <a:p>
            <a:pPr marL="0" indent="0">
              <a:buNone/>
            </a:pPr>
            <a:r>
              <a:rPr lang="en-US" b="1" dirty="0">
                <a:latin typeface="Times New Roman"/>
                <a:cs typeface="Times New Roman"/>
              </a:rPr>
              <a:t>Pitt Community College</a:t>
            </a:r>
          </a:p>
          <a:p>
            <a:pPr marL="174625" indent="-174625"/>
            <a:r>
              <a:rPr lang="en-US" dirty="0">
                <a:latin typeface="Times New Roman"/>
                <a:cs typeface="Times New Roman"/>
              </a:rPr>
              <a:t>Training to increase effectiveness of online courses</a:t>
            </a:r>
          </a:p>
          <a:p>
            <a:pPr marL="174625" indent="-174625"/>
            <a:r>
              <a:rPr lang="en-US" dirty="0">
                <a:latin typeface="Times New Roman"/>
                <a:cs typeface="Times New Roman"/>
              </a:rPr>
              <a:t>Quality Matters training for instructors</a:t>
            </a:r>
            <a:endParaRPr lang="en-US" dirty="0"/>
          </a:p>
          <a:p>
            <a:pPr marL="174625" indent="-174625"/>
            <a:r>
              <a:rPr lang="en-US" dirty="0">
                <a:latin typeface="Times New Roman"/>
                <a:cs typeface="Times New Roman"/>
              </a:rPr>
              <a:t>Course Development Academy</a:t>
            </a:r>
            <a:endParaRPr lang="en-US" dirty="0"/>
          </a:p>
          <a:p>
            <a:pPr marL="174625" indent="-174625"/>
            <a:endParaRPr lang="en-US" dirty="0"/>
          </a:p>
          <a:p>
            <a:pPr marL="0" indent="0">
              <a:buNone/>
            </a:pPr>
            <a:r>
              <a:rPr lang="en-US" dirty="0">
                <a:latin typeface="Times New Roman"/>
                <a:cs typeface="Times New Roman"/>
              </a:rPr>
              <a:t>https://www.ncperkins.org/video</a:t>
            </a:r>
          </a:p>
          <a:p>
            <a:pPr marL="174625" indent="-174625"/>
            <a:endParaRPr lang="en-US" dirty="0"/>
          </a:p>
          <a:p>
            <a:pPr marL="174625" indent="-174625"/>
            <a:endParaRPr lang="en-US" dirty="0"/>
          </a:p>
        </p:txBody>
      </p:sp>
      <p:sp>
        <p:nvSpPr>
          <p:cNvPr id="2" name="Title 1">
            <a:extLst>
              <a:ext uri="{FF2B5EF4-FFF2-40B4-BE49-F238E27FC236}">
                <a16:creationId xmlns:a16="http://schemas.microsoft.com/office/drawing/2014/main" id="{F51D6C97-1B25-458F-85E7-6F055DC9D482}"/>
              </a:ext>
            </a:extLst>
          </p:cNvPr>
          <p:cNvSpPr>
            <a:spLocks noGrp="1"/>
          </p:cNvSpPr>
          <p:nvPr>
            <p:ph type="title"/>
          </p:nvPr>
        </p:nvSpPr>
        <p:spPr/>
        <p:txBody>
          <a:bodyPr/>
          <a:lstStyle/>
          <a:p>
            <a:r>
              <a:rPr lang="en-US" dirty="0"/>
              <a:t>Promising Practice Videos 2020</a:t>
            </a:r>
          </a:p>
        </p:txBody>
      </p:sp>
    </p:spTree>
    <p:extLst>
      <p:ext uri="{BB962C8B-B14F-4D97-AF65-F5344CB8AC3E}">
        <p14:creationId xmlns:p14="http://schemas.microsoft.com/office/powerpoint/2010/main" val="353446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BC42B6-3385-4A19-8CFF-87C3B3986B52}"/>
              </a:ext>
            </a:extLst>
          </p:cNvPr>
          <p:cNvSpPr>
            <a:spLocks noGrp="1"/>
          </p:cNvSpPr>
          <p:nvPr>
            <p:ph idx="1"/>
          </p:nvPr>
        </p:nvSpPr>
        <p:spPr/>
        <p:txBody>
          <a:bodyPr vert="horz" lIns="91440" tIns="45720" rIns="91440" bIns="45720" rtlCol="0" anchor="t">
            <a:normAutofit lnSpcReduction="10000"/>
          </a:bodyPr>
          <a:lstStyle/>
          <a:p>
            <a:pPr marL="457200" indent="-457200">
              <a:buAutoNum type="arabicPeriod"/>
            </a:pPr>
            <a:r>
              <a:rPr lang="en-US"/>
              <a:t>Are we developing students with skills to meet industry needs? </a:t>
            </a:r>
          </a:p>
          <a:p>
            <a:pPr marL="457200" indent="-457200">
              <a:buAutoNum type="arabicPeriod"/>
            </a:pPr>
            <a:r>
              <a:rPr lang="en-US"/>
              <a:t>Do we have adequate classes to meet the demand, in a sequence to educate/grow skilled individuals, in a quality manner?  </a:t>
            </a:r>
          </a:p>
          <a:p>
            <a:pPr marL="457200" indent="-457200">
              <a:buAutoNum type="arabicPeriod"/>
            </a:pPr>
            <a:r>
              <a:rPr lang="en-US"/>
              <a:t>Are we offering programs where there are or will be jobs? </a:t>
            </a:r>
          </a:p>
          <a:p>
            <a:pPr marL="457200" indent="-457200">
              <a:buAutoNum type="arabicPeriod"/>
            </a:pPr>
            <a:r>
              <a:rPr lang="en-US"/>
              <a:t>How are we building new and/or modernizing existing CTE Programs of Study to meet emerging industry demands?</a:t>
            </a:r>
          </a:p>
          <a:p>
            <a:pPr marL="457200" indent="-457200">
              <a:buAutoNum type="arabicPeriod"/>
            </a:pPr>
            <a:r>
              <a:rPr lang="en-US"/>
              <a:t>Are we retaining our faculty, improving their teaching skills, and recruiting new individuals for the teaching profession? </a:t>
            </a:r>
          </a:p>
          <a:p>
            <a:pPr marL="457200" indent="-457200">
              <a:buAutoNum type="arabicPeriod"/>
            </a:pPr>
            <a:r>
              <a:rPr lang="en-US"/>
              <a:t>How are we assisting our special populations in developing skills for real jobs? </a:t>
            </a:r>
          </a:p>
        </p:txBody>
      </p:sp>
      <p:sp>
        <p:nvSpPr>
          <p:cNvPr id="3" name="Title 2">
            <a:extLst>
              <a:ext uri="{FF2B5EF4-FFF2-40B4-BE49-F238E27FC236}">
                <a16:creationId xmlns:a16="http://schemas.microsoft.com/office/drawing/2014/main" id="{F1AC4F83-1E47-4A18-B694-3E2795D4E673}"/>
              </a:ext>
            </a:extLst>
          </p:cNvPr>
          <p:cNvSpPr>
            <a:spLocks noGrp="1"/>
          </p:cNvSpPr>
          <p:nvPr>
            <p:ph type="title"/>
          </p:nvPr>
        </p:nvSpPr>
        <p:spPr/>
        <p:txBody>
          <a:bodyPr/>
          <a:lstStyle/>
          <a:p>
            <a:r>
              <a:rPr lang="en-US">
                <a:ln w="0">
                  <a:solidFill>
                    <a:srgbClr val="5B9BD5"/>
                  </a:solidFill>
                </a:ln>
                <a:ea typeface="+mj-lt"/>
                <a:cs typeface="+mj-lt"/>
              </a:rPr>
              <a:t>CLNA – Begin with the End in Mind</a:t>
            </a:r>
            <a:endParaRPr lang="en-US"/>
          </a:p>
        </p:txBody>
      </p:sp>
    </p:spTree>
    <p:extLst>
      <p:ext uri="{BB962C8B-B14F-4D97-AF65-F5344CB8AC3E}">
        <p14:creationId xmlns:p14="http://schemas.microsoft.com/office/powerpoint/2010/main" val="233334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F932B49-D1E9-124E-BD13-C5DE8A149D06}"/>
              </a:ext>
            </a:extLst>
          </p:cNvPr>
          <p:cNvSpPr>
            <a:spLocks noGrp="1"/>
          </p:cNvSpPr>
          <p:nvPr>
            <p:ph idx="1"/>
          </p:nvPr>
        </p:nvSpPr>
        <p:spPr/>
        <p:txBody>
          <a:bodyPr/>
          <a:lstStyle/>
          <a:p>
            <a:pPr marL="0" indent="0">
              <a:buNone/>
            </a:pPr>
            <a:r>
              <a:rPr lang="en-US" b="1" dirty="0"/>
              <a:t>Each college engages their community to discuss:</a:t>
            </a:r>
          </a:p>
          <a:p>
            <a:r>
              <a:rPr lang="en-US" dirty="0"/>
              <a:t>Evaluation of Student Performance</a:t>
            </a:r>
          </a:p>
          <a:p>
            <a:r>
              <a:rPr lang="en-US" dirty="0"/>
              <a:t>Size, Scope, and Quality of the Programs</a:t>
            </a:r>
          </a:p>
          <a:p>
            <a:r>
              <a:rPr lang="en-US" dirty="0"/>
              <a:t>Programs Aligned to State, Regional, and Local Labor Market Needs</a:t>
            </a:r>
          </a:p>
          <a:p>
            <a:r>
              <a:rPr lang="en-US" dirty="0"/>
              <a:t>Fully Implemented Programs of Study</a:t>
            </a:r>
          </a:p>
          <a:p>
            <a:r>
              <a:rPr lang="en-US" dirty="0"/>
              <a:t>Recruitment, Retention, and Training of CTE Educators</a:t>
            </a:r>
          </a:p>
          <a:p>
            <a:r>
              <a:rPr lang="en-US" dirty="0"/>
              <a:t>Improving Access and Equity for All Students</a:t>
            </a:r>
          </a:p>
        </p:txBody>
      </p:sp>
      <p:sp>
        <p:nvSpPr>
          <p:cNvPr id="4" name="Title 3">
            <a:extLst>
              <a:ext uri="{FF2B5EF4-FFF2-40B4-BE49-F238E27FC236}">
                <a16:creationId xmlns:a16="http://schemas.microsoft.com/office/drawing/2014/main" id="{2F398A20-B5E6-F646-99ED-880005CEE7F1}"/>
              </a:ext>
            </a:extLst>
          </p:cNvPr>
          <p:cNvSpPr>
            <a:spLocks noGrp="1"/>
          </p:cNvSpPr>
          <p:nvPr>
            <p:ph type="title"/>
          </p:nvPr>
        </p:nvSpPr>
        <p:spPr>
          <a:xfrm>
            <a:off x="1297859" y="126367"/>
            <a:ext cx="7846141" cy="994172"/>
          </a:xfrm>
        </p:spPr>
        <p:txBody>
          <a:bodyPr/>
          <a:lstStyle/>
          <a:p>
            <a:r>
              <a:rPr lang="en-US" dirty="0"/>
              <a:t>Comprehensive Local Needs Assessment (CLNA)</a:t>
            </a:r>
          </a:p>
        </p:txBody>
      </p:sp>
    </p:spTree>
    <p:extLst>
      <p:ext uri="{BB962C8B-B14F-4D97-AF65-F5344CB8AC3E}">
        <p14:creationId xmlns:p14="http://schemas.microsoft.com/office/powerpoint/2010/main" val="126927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883342-25FF-764D-9470-E97B56CB9B14}"/>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11B1AD4B-E210-8B4C-ADCC-0C4EAC0A56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0"/>
            <a:ext cx="6858000" cy="5143500"/>
          </a:xfrm>
          <a:prstGeom prst="rect">
            <a:avLst/>
          </a:prstGeom>
        </p:spPr>
      </p:pic>
    </p:spTree>
    <p:extLst>
      <p:ext uri="{BB962C8B-B14F-4D97-AF65-F5344CB8AC3E}">
        <p14:creationId xmlns:p14="http://schemas.microsoft.com/office/powerpoint/2010/main" val="397176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FEAA590303F834C80E430B17019D409" ma:contentTypeVersion="9" ma:contentTypeDescription="Create a new document." ma:contentTypeScope="" ma:versionID="94596f59b02641f4ed49b06f7b0ef30a">
  <xsd:schema xmlns:xsd="http://www.w3.org/2001/XMLSchema" xmlns:xs="http://www.w3.org/2001/XMLSchema" xmlns:p="http://schemas.microsoft.com/office/2006/metadata/properties" xmlns:ns2="3ccd93f3-1d16-48e4-90e9-ef70ed4e9317" targetNamespace="http://schemas.microsoft.com/office/2006/metadata/properties" ma:root="true" ma:fieldsID="f00479c72169e1e5d8a579711196ad47" ns2:_="">
    <xsd:import namespace="3ccd93f3-1d16-48e4-90e9-ef70ed4e931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cd93f3-1d16-48e4-90e9-ef70ed4e93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759F560-3415-44E2-A290-7885FF36189A}">
  <ds:schemaRefs>
    <ds:schemaRef ds:uri="http://schemas.microsoft.com/sharepoint/v3/contenttype/forms"/>
  </ds:schemaRefs>
</ds:datastoreItem>
</file>

<file path=customXml/itemProps2.xml><?xml version="1.0" encoding="utf-8"?>
<ds:datastoreItem xmlns:ds="http://schemas.openxmlformats.org/officeDocument/2006/customXml" ds:itemID="{F04CBD2C-2EAD-484A-B32F-169EC45F66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cd93f3-1d16-48e4-90e9-ef70ed4e93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2F3A51-8DE1-4BFF-B4FC-6DDD4B6DFAD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System Office Template 2017</Template>
  <TotalTime>0</TotalTime>
  <Words>1133</Words>
  <Application>Microsoft Office PowerPoint</Application>
  <PresentationFormat>On-screen Show (16:9)</PresentationFormat>
  <Paragraphs>284</Paragraphs>
  <Slides>36</Slides>
  <Notes>19</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Perkins Update Webinar</vt:lpstr>
      <vt:lpstr>PowerPoint Presentation</vt:lpstr>
      <vt:lpstr>COVID-19 Follow Up</vt:lpstr>
      <vt:lpstr>Purpose of Perkins </vt:lpstr>
      <vt:lpstr>What’s Happening in Raleigh</vt:lpstr>
      <vt:lpstr>Promising Practice Videos 2020</vt:lpstr>
      <vt:lpstr>CLNA – Begin with the End in Mind</vt:lpstr>
      <vt:lpstr>Comprehensive Local Needs Assessment (CLNA)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 Loflin</vt:lpstr>
      <vt:lpstr>Pam Gibson</vt:lpstr>
      <vt:lpstr>Marianne Herring</vt:lpstr>
      <vt:lpstr>Sarah Sawyer</vt:lpstr>
      <vt:lpstr>New CLNA?</vt:lpstr>
      <vt:lpstr>Updated Equipment Purchasing Policy </vt:lpstr>
      <vt:lpstr>Equipment Purchases for New Programs</vt:lpstr>
      <vt:lpstr>Perkins Annual Meeting</vt:lpstr>
      <vt:lpstr>NCperkins.org Moodle</vt:lpstr>
      <vt:lpstr>Connecting HS CTE Programs to CC Programs</vt:lpstr>
      <vt:lpstr>End-of-Year Reviews</vt:lpstr>
      <vt:lpstr>Promising Practice Videos 2020</vt:lpstr>
      <vt:lpstr>SkillsUSA</vt:lpstr>
      <vt:lpstr>SkillsUSA Connect to My Future Conference</vt:lpstr>
      <vt:lpstr>2021 ApprenticeshipNC Annual Conference</vt:lpstr>
      <vt:lpstr>Raising the Awareness of Career Pathways Webinars</vt:lpstr>
      <vt:lpstr>CTE Training </vt:lpstr>
      <vt:lpstr>Perkins Updates</vt:lpstr>
      <vt:lpstr>Perkins/CTE State Staff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Perkins Update Webinar</dc:title>
  <dc:creator/>
  <cp:keywords/>
  <cp:lastModifiedBy/>
  <cp:revision>118</cp:revision>
  <cp:lastPrinted>2017-04-26T15:33:33Z</cp:lastPrinted>
  <dcterms:created xsi:type="dcterms:W3CDTF">2017-04-24T19:18:55Z</dcterms:created>
  <dcterms:modified xsi:type="dcterms:W3CDTF">2021-03-09T13:26:49Z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0x010100DFEAA590303F834C80E430B17019D409</vt:lpwstr>
  </property>
</Properties>
</file>