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50" r:id="rId3"/>
    <p:sldId id="304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7" r:id="rId13"/>
    <p:sldId id="544" r:id="rId14"/>
    <p:sldId id="545" r:id="rId15"/>
    <p:sldId id="548" r:id="rId16"/>
    <p:sldId id="546" r:id="rId17"/>
    <p:sldId id="402" r:id="rId18"/>
    <p:sldId id="549" r:id="rId19"/>
    <p:sldId id="53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90" autoAdjust="0"/>
    <p:restoredTop sz="74503"/>
  </p:normalViewPr>
  <p:slideViewPr>
    <p:cSldViewPr snapToGrid="0">
      <p:cViewPr varScale="1">
        <p:scale>
          <a:sx n="71" d="100"/>
          <a:sy n="71" d="100"/>
        </p:scale>
        <p:origin x="2648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108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essler" userId="625c3661-9d64-47fa-b83c-4b49393bd161" providerId="ADAL" clId="{838215B9-E4FC-7248-B0F1-FEA6AA65C09A}"/>
    <pc:docChg chg="undo custSel addSld modSld sldOrd">
      <pc:chgData name="Chris Droessler" userId="625c3661-9d64-47fa-b83c-4b49393bd161" providerId="ADAL" clId="{838215B9-E4FC-7248-B0F1-FEA6AA65C09A}" dt="2018-06-04T12:24:06.099" v="389" actId="20577"/>
      <pc:docMkLst>
        <pc:docMk/>
      </pc:docMkLst>
      <pc:sldChg chg="modSp">
        <pc:chgData name="Chris Droessler" userId="625c3661-9d64-47fa-b83c-4b49393bd161" providerId="ADAL" clId="{838215B9-E4FC-7248-B0F1-FEA6AA65C09A}" dt="2018-06-04T12:24:06.099" v="389" actId="20577"/>
        <pc:sldMkLst>
          <pc:docMk/>
          <pc:sldMk cId="3830785806" sldId="256"/>
        </pc:sldMkLst>
        <pc:spChg chg="mod">
          <ac:chgData name="Chris Droessler" userId="625c3661-9d64-47fa-b83c-4b49393bd161" providerId="ADAL" clId="{838215B9-E4FC-7248-B0F1-FEA6AA65C09A}" dt="2018-06-04T12:21:53.409" v="388" actId="1035"/>
          <ac:spMkLst>
            <pc:docMk/>
            <pc:sldMk cId="3830785806" sldId="256"/>
            <ac:spMk id="2" creationId="{00000000-0000-0000-0000-000000000000}"/>
          </ac:spMkLst>
        </pc:spChg>
        <pc:spChg chg="mod">
          <ac:chgData name="Chris Droessler" userId="625c3661-9d64-47fa-b83c-4b49393bd161" providerId="ADAL" clId="{838215B9-E4FC-7248-B0F1-FEA6AA65C09A}" dt="2018-06-04T12:24:06.099" v="389" actId="20577"/>
          <ac:spMkLst>
            <pc:docMk/>
            <pc:sldMk cId="3830785806" sldId="256"/>
            <ac:spMk id="3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16.489" v="316" actId="20577"/>
        <pc:sldMkLst>
          <pc:docMk/>
          <pc:sldMk cId="2618588650" sldId="304"/>
        </pc:sldMkLst>
        <pc:spChg chg="mod">
          <ac:chgData name="Chris Droessler" userId="625c3661-9d64-47fa-b83c-4b49393bd161" providerId="ADAL" clId="{838215B9-E4FC-7248-B0F1-FEA6AA65C09A}" dt="2018-06-04T11:30:16.489" v="316" actId="20577"/>
          <ac:spMkLst>
            <pc:docMk/>
            <pc:sldMk cId="2618588650" sldId="304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1:05.605" v="331" actId="20577"/>
        <pc:sldMkLst>
          <pc:docMk/>
          <pc:sldMk cId="553657490" sldId="402"/>
        </pc:sldMkLst>
        <pc:spChg chg="mod">
          <ac:chgData name="Chris Droessler" userId="625c3661-9d64-47fa-b83c-4b49393bd161" providerId="ADAL" clId="{838215B9-E4FC-7248-B0F1-FEA6AA65C09A}" dt="2018-06-04T11:30:02.055" v="313" actId="403"/>
          <ac:spMkLst>
            <pc:docMk/>
            <pc:sldMk cId="553657490" sldId="402"/>
            <ac:spMk id="3" creationId="{00000000-0000-0000-0000-000000000000}"/>
          </ac:spMkLst>
        </pc:spChg>
        <pc:spChg chg="mod">
          <ac:chgData name="Chris Droessler" userId="625c3661-9d64-47fa-b83c-4b49393bd161" providerId="ADAL" clId="{838215B9-E4FC-7248-B0F1-FEA6AA65C09A}" dt="2018-06-04T11:31:05.605" v="331" actId="20577"/>
          <ac:spMkLst>
            <pc:docMk/>
            <pc:sldMk cId="553657490" sldId="402"/>
            <ac:spMk id="4" creationId="{6329F6B9-9B1C-DD4A-A76E-A09AED425D03}"/>
          </ac:spMkLst>
        </pc:spChg>
      </pc:sldChg>
      <pc:sldChg chg="modSp">
        <pc:chgData name="Chris Droessler" userId="625c3661-9d64-47fa-b83c-4b49393bd161" providerId="ADAL" clId="{838215B9-E4FC-7248-B0F1-FEA6AA65C09A}" dt="2018-06-04T11:30:24.537" v="317" actId="20577"/>
        <pc:sldMkLst>
          <pc:docMk/>
          <pc:sldMk cId="2003526211" sldId="536"/>
        </pc:sldMkLst>
        <pc:spChg chg="mod">
          <ac:chgData name="Chris Droessler" userId="625c3661-9d64-47fa-b83c-4b49393bd161" providerId="ADAL" clId="{838215B9-E4FC-7248-B0F1-FEA6AA65C09A}" dt="2018-06-04T11:30:24.537" v="317" actId="20577"/>
          <ac:spMkLst>
            <pc:docMk/>
            <pc:sldMk cId="2003526211" sldId="536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28.412" v="318" actId="20577"/>
        <pc:sldMkLst>
          <pc:docMk/>
          <pc:sldMk cId="605157857" sldId="537"/>
        </pc:sldMkLst>
        <pc:spChg chg="mod">
          <ac:chgData name="Chris Droessler" userId="625c3661-9d64-47fa-b83c-4b49393bd161" providerId="ADAL" clId="{838215B9-E4FC-7248-B0F1-FEA6AA65C09A}" dt="2018-06-04T11:30:28.412" v="318" actId="20577"/>
          <ac:spMkLst>
            <pc:docMk/>
            <pc:sldMk cId="605157857" sldId="537"/>
            <ac:spMk id="78" creationId="{00000000-0000-0000-0000-000000000000}"/>
          </ac:spMkLst>
        </pc:spChg>
        <pc:spChg chg="mod">
          <ac:chgData name="Chris Droessler" userId="625c3661-9d64-47fa-b83c-4b49393bd161" providerId="ADAL" clId="{838215B9-E4FC-7248-B0F1-FEA6AA65C09A}" dt="2018-06-04T11:26:49.197" v="302" actId="20577"/>
          <ac:spMkLst>
            <pc:docMk/>
            <pc:sldMk cId="605157857" sldId="537"/>
            <ac:spMk id="79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32.831" v="319" actId="20577"/>
        <pc:sldMkLst>
          <pc:docMk/>
          <pc:sldMk cId="2120078518" sldId="538"/>
        </pc:sldMkLst>
        <pc:spChg chg="mod">
          <ac:chgData name="Chris Droessler" userId="625c3661-9d64-47fa-b83c-4b49393bd161" providerId="ADAL" clId="{838215B9-E4FC-7248-B0F1-FEA6AA65C09A}" dt="2018-06-04T11:30:32.831" v="319" actId="20577"/>
          <ac:spMkLst>
            <pc:docMk/>
            <pc:sldMk cId="2120078518" sldId="538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36.268" v="320" actId="20577"/>
        <pc:sldMkLst>
          <pc:docMk/>
          <pc:sldMk cId="2034873596" sldId="539"/>
        </pc:sldMkLst>
        <pc:spChg chg="mod">
          <ac:chgData name="Chris Droessler" userId="625c3661-9d64-47fa-b83c-4b49393bd161" providerId="ADAL" clId="{838215B9-E4FC-7248-B0F1-FEA6AA65C09A}" dt="2018-06-04T11:30:36.268" v="320" actId="20577"/>
          <ac:spMkLst>
            <pc:docMk/>
            <pc:sldMk cId="2034873596" sldId="539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39.700" v="321" actId="20577"/>
        <pc:sldMkLst>
          <pc:docMk/>
          <pc:sldMk cId="2080419567" sldId="540"/>
        </pc:sldMkLst>
        <pc:spChg chg="mod">
          <ac:chgData name="Chris Droessler" userId="625c3661-9d64-47fa-b83c-4b49393bd161" providerId="ADAL" clId="{838215B9-E4FC-7248-B0F1-FEA6AA65C09A}" dt="2018-06-04T11:30:39.700" v="321" actId="20577"/>
          <ac:spMkLst>
            <pc:docMk/>
            <pc:sldMk cId="2080419567" sldId="540"/>
            <ac:spMk id="78" creationId="{00000000-0000-0000-0000-000000000000}"/>
          </ac:spMkLst>
        </pc:spChg>
        <pc:spChg chg="mod">
          <ac:chgData name="Chris Droessler" userId="625c3661-9d64-47fa-b83c-4b49393bd161" providerId="ADAL" clId="{838215B9-E4FC-7248-B0F1-FEA6AA65C09A}" dt="2018-06-04T11:27:24.790" v="303" actId="20577"/>
          <ac:spMkLst>
            <pc:docMk/>
            <pc:sldMk cId="2080419567" sldId="540"/>
            <ac:spMk id="79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44.391" v="322" actId="20577"/>
        <pc:sldMkLst>
          <pc:docMk/>
          <pc:sldMk cId="543192347" sldId="541"/>
        </pc:sldMkLst>
        <pc:spChg chg="mod">
          <ac:chgData name="Chris Droessler" userId="625c3661-9d64-47fa-b83c-4b49393bd161" providerId="ADAL" clId="{838215B9-E4FC-7248-B0F1-FEA6AA65C09A}" dt="2018-06-04T11:30:44.391" v="322" actId="20577"/>
          <ac:spMkLst>
            <pc:docMk/>
            <pc:sldMk cId="543192347" sldId="541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47.340" v="323" actId="20577"/>
        <pc:sldMkLst>
          <pc:docMk/>
          <pc:sldMk cId="1848286010" sldId="542"/>
        </pc:sldMkLst>
        <pc:spChg chg="mod">
          <ac:chgData name="Chris Droessler" userId="625c3661-9d64-47fa-b83c-4b49393bd161" providerId="ADAL" clId="{838215B9-E4FC-7248-B0F1-FEA6AA65C09A}" dt="2018-06-04T11:30:47.340" v="323" actId="20577"/>
          <ac:spMkLst>
            <pc:docMk/>
            <pc:sldMk cId="1848286010" sldId="542"/>
            <ac:spMk id="78" creationId="{00000000-0000-0000-0000-000000000000}"/>
          </ac:spMkLst>
        </pc:spChg>
        <pc:spChg chg="mod">
          <ac:chgData name="Chris Droessler" userId="625c3661-9d64-47fa-b83c-4b49393bd161" providerId="ADAL" clId="{838215B9-E4FC-7248-B0F1-FEA6AA65C09A}" dt="2018-06-04T11:28:20.874" v="308" actId="20577"/>
          <ac:spMkLst>
            <pc:docMk/>
            <pc:sldMk cId="1848286010" sldId="542"/>
            <ac:spMk id="79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50.939" v="324" actId="20577"/>
        <pc:sldMkLst>
          <pc:docMk/>
          <pc:sldMk cId="1312881399" sldId="543"/>
        </pc:sldMkLst>
        <pc:spChg chg="mod">
          <ac:chgData name="Chris Droessler" userId="625c3661-9d64-47fa-b83c-4b49393bd161" providerId="ADAL" clId="{838215B9-E4FC-7248-B0F1-FEA6AA65C09A}" dt="2018-06-04T11:30:50.939" v="324" actId="20577"/>
          <ac:spMkLst>
            <pc:docMk/>
            <pc:sldMk cId="1312881399" sldId="543"/>
            <ac:spMk id="78" creationId="{00000000-0000-0000-0000-000000000000}"/>
          </ac:spMkLst>
        </pc:spChg>
      </pc:sldChg>
      <pc:sldChg chg="modSp">
        <pc:chgData name="Chris Droessler" userId="625c3661-9d64-47fa-b83c-4b49393bd161" providerId="ADAL" clId="{838215B9-E4FC-7248-B0F1-FEA6AA65C09A}" dt="2018-06-04T11:30:54.092" v="325" actId="20577"/>
        <pc:sldMkLst>
          <pc:docMk/>
          <pc:sldMk cId="2054869713" sldId="547"/>
        </pc:sldMkLst>
        <pc:spChg chg="mod">
          <ac:chgData name="Chris Droessler" userId="625c3661-9d64-47fa-b83c-4b49393bd161" providerId="ADAL" clId="{838215B9-E4FC-7248-B0F1-FEA6AA65C09A}" dt="2018-06-04T11:30:54.092" v="325" actId="20577"/>
          <ac:spMkLst>
            <pc:docMk/>
            <pc:sldMk cId="2054869713" sldId="547"/>
            <ac:spMk id="78" creationId="{00000000-0000-0000-0000-000000000000}"/>
          </ac:spMkLst>
        </pc:spChg>
      </pc:sldChg>
      <pc:sldChg chg="addSp delSp modSp add setBg">
        <pc:chgData name="Chris Droessler" userId="625c3661-9d64-47fa-b83c-4b49393bd161" providerId="ADAL" clId="{838215B9-E4FC-7248-B0F1-FEA6AA65C09A}" dt="2018-06-04T11:19:21.524" v="3" actId="20577"/>
        <pc:sldMkLst>
          <pc:docMk/>
          <pc:sldMk cId="2999820685" sldId="549"/>
        </pc:sldMkLst>
        <pc:spChg chg="del">
          <ac:chgData name="Chris Droessler" userId="625c3661-9d64-47fa-b83c-4b49393bd161" providerId="ADAL" clId="{838215B9-E4FC-7248-B0F1-FEA6AA65C09A}" dt="2018-06-04T11:19:00.584" v="1" actId="478"/>
          <ac:spMkLst>
            <pc:docMk/>
            <pc:sldMk cId="2999820685" sldId="549"/>
            <ac:spMk id="2" creationId="{E20B41A8-5363-304C-A1FE-BCADDD68DA83}"/>
          </ac:spMkLst>
        </pc:spChg>
        <pc:spChg chg="del">
          <ac:chgData name="Chris Droessler" userId="625c3661-9d64-47fa-b83c-4b49393bd161" providerId="ADAL" clId="{838215B9-E4FC-7248-B0F1-FEA6AA65C09A}" dt="2018-06-04T11:19:00.584" v="1" actId="478"/>
          <ac:spMkLst>
            <pc:docMk/>
            <pc:sldMk cId="2999820685" sldId="549"/>
            <ac:spMk id="3" creationId="{6022FC49-741F-5C43-B98A-A4899D8A6B61}"/>
          </ac:spMkLst>
        </pc:spChg>
        <pc:picChg chg="add mod">
          <ac:chgData name="Chris Droessler" userId="625c3661-9d64-47fa-b83c-4b49393bd161" providerId="ADAL" clId="{838215B9-E4FC-7248-B0F1-FEA6AA65C09A}" dt="2018-06-04T11:19:05.508" v="2" actId="20577"/>
          <ac:picMkLst>
            <pc:docMk/>
            <pc:sldMk cId="2999820685" sldId="549"/>
            <ac:picMk id="5" creationId="{8D1D5FEF-43D3-9A4E-A4C7-DCA79510675D}"/>
          </ac:picMkLst>
        </pc:picChg>
      </pc:sldChg>
      <pc:sldChg chg="modSp add ord">
        <pc:chgData name="Chris Droessler" userId="625c3661-9d64-47fa-b83c-4b49393bd161" providerId="ADAL" clId="{838215B9-E4FC-7248-B0F1-FEA6AA65C09A}" dt="2018-06-04T11:26:05.610" v="298" actId="20577"/>
        <pc:sldMkLst>
          <pc:docMk/>
          <pc:sldMk cId="3109256383" sldId="550"/>
        </pc:sldMkLst>
        <pc:spChg chg="mod">
          <ac:chgData name="Chris Droessler" userId="625c3661-9d64-47fa-b83c-4b49393bd161" providerId="ADAL" clId="{838215B9-E4FC-7248-B0F1-FEA6AA65C09A}" dt="2018-06-04T11:25:40.065" v="297" actId="2710"/>
          <ac:spMkLst>
            <pc:docMk/>
            <pc:sldMk cId="3109256383" sldId="550"/>
            <ac:spMk id="2" creationId="{A5C2E1D7-FD15-B149-8594-458C8B5D090E}"/>
          </ac:spMkLst>
        </pc:spChg>
        <pc:spChg chg="mod">
          <ac:chgData name="Chris Droessler" userId="625c3661-9d64-47fa-b83c-4b49393bd161" providerId="ADAL" clId="{838215B9-E4FC-7248-B0F1-FEA6AA65C09A}" dt="2018-06-04T11:22:36.527" v="11" actId="20577"/>
          <ac:spMkLst>
            <pc:docMk/>
            <pc:sldMk cId="3109256383" sldId="550"/>
            <ac:spMk id="3" creationId="{4A5D1A0C-A6F4-8D46-9D94-6B6B18D5C2B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18,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Perkins 101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18, 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Perkins 101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1658" y="4400550"/>
            <a:ext cx="5486400" cy="3600450"/>
          </a:xfrm>
        </p:spPr>
        <p:txBody>
          <a:bodyPr/>
          <a:lstStyle/>
          <a:p>
            <a:r>
              <a:rPr lang="en-US" dirty="0"/>
              <a:t>Welcome</a:t>
            </a:r>
          </a:p>
          <a:p>
            <a:endParaRPr lang="en-US" sz="1400" dirty="0"/>
          </a:p>
          <a:p>
            <a:r>
              <a:rPr lang="en-US" sz="1400" dirty="0"/>
              <a:t>Thanks for showing an interest in career planning and coaching </a:t>
            </a:r>
          </a:p>
          <a:p>
            <a:endParaRPr lang="en-US" sz="1400" dirty="0"/>
          </a:p>
          <a:p>
            <a:r>
              <a:rPr lang="en-US" sz="1400" dirty="0"/>
              <a:t>Purpose today </a:t>
            </a:r>
          </a:p>
          <a:p>
            <a:endParaRPr lang="en-US" sz="1400" dirty="0"/>
          </a:p>
          <a:p>
            <a:r>
              <a:rPr lang="en-US" sz="1400" dirty="0"/>
              <a:t>Overview Career Development to encourage you to dig deeper</a:t>
            </a:r>
          </a:p>
          <a:p>
            <a:endParaRPr lang="en-US" sz="1400" dirty="0"/>
          </a:p>
          <a:p>
            <a:r>
              <a:rPr lang="en-US" sz="1400" dirty="0"/>
              <a:t>Share best practices </a:t>
            </a:r>
          </a:p>
          <a:p>
            <a:endParaRPr lang="en-US" sz="1400" dirty="0"/>
          </a:p>
          <a:p>
            <a:r>
              <a:rPr lang="en-US" sz="1400" dirty="0"/>
              <a:t>Highlight the book </a:t>
            </a:r>
          </a:p>
          <a:p>
            <a:endParaRPr lang="en-US" sz="1400" dirty="0"/>
          </a:p>
          <a:p>
            <a:r>
              <a:rPr lang="en-US" sz="1400" dirty="0"/>
              <a:t>Hear from you on other topics of interest around career planning </a:t>
            </a:r>
          </a:p>
          <a:p>
            <a:endParaRPr lang="en-US" sz="1400" dirty="0"/>
          </a:p>
          <a:p>
            <a:r>
              <a:rPr lang="en-US" sz="1400" dirty="0"/>
              <a:t>Pick up the Books </a:t>
            </a:r>
          </a:p>
          <a:p>
            <a:r>
              <a:rPr lang="en-US" sz="14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D8B0B-C9D7-2949-8293-D3724C0D45F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6EFCB-2417-6E49-9F4D-DD07AE9147D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4188463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48235" y="4400549"/>
            <a:ext cx="5827059" cy="3972485"/>
          </a:xfrm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Holland  has delineated environmental traits in six categories and individuals personalities in Six (6)  types — This is for another time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Holland - theory of vocational personalities and work environments- revised 5 times since 1959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simple trait factor premise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Holland developed a typology of personalities and work environments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can be used to categorize a particular persons or jobs 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to simplistic 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dominate type and one or two other types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types are more compatible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 than others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hexagon was developed to reflect this compatibility </a:t>
            </a:r>
            <a:b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latest version he theorized how personality types develop and change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Holland indicates a person’s basic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personality type stabilized between the ages of 18 and 30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Individuals who personalities are inconsistent or undifferentiated, not clearly distinguished dominant or secondary type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tend to change themselves  -- to find the job--  rather than alter the environment to suit them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20471" y="8685213"/>
            <a:ext cx="2971800" cy="458787"/>
          </a:xfrm>
        </p:spPr>
        <p:txBody>
          <a:bodyPr/>
          <a:lstStyle/>
          <a:p>
            <a:fld id="{FB46C6A2-84B9-4F4B-9D29-2CFB53138DB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203200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48235" y="4715435"/>
            <a:ext cx="5827059" cy="3969778"/>
          </a:xfrm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Holland theory of “Type”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Realistic -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- Physical Demands, Tools, Machines, Animals, Manipulative 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- Enjoy working with Tools, Hobbies, do not like abstract </a:t>
            </a: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Investigative - 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- Searching fro Problems and Solutions, math, science, analytical thinking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- Like puzzles, intellect, math, science, challenges </a:t>
            </a: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Artistic - 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- open free environment, creative, personal expression, unconventional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- Like expressing self in unconventional ways, art, music, </a:t>
            </a: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Flexible, understanding of other helping, teaching listening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Solve Problems with discussions team work, verbal and social skills idealism </a:t>
            </a: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Enterprising 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Managing, persuading other, organizing goals, risks for rewards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 Confident, to accomplish, wealth, convincing, persuading </a:t>
            </a:r>
          </a:p>
          <a:p>
            <a:r>
              <a:rPr lang="en-US" sz="11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Conventional </a:t>
            </a: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Record Keeping, File Papers, copy materials, organizing reports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 situations, follow rules and regulations and guidelines </a:t>
            </a:r>
          </a:p>
          <a:p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Congruence - Relationship between personality and environment </a:t>
            </a:r>
          </a:p>
          <a:p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Differentiation -Dominant types </a:t>
            </a:r>
          </a:p>
          <a:p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363255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5713" y="1143001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Ginsberg radical departure  from trait factor - 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Development theory derived from life stage Theories,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Donald Super  ‘57 and ‘69  model is based on the self concept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organized their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vocational choice to best allow themselves to express their self concept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that is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find satisfactory outlets for their values, interest, abilities and personality characteristics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Supers model  5 STAGES  in persons life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0-14 Years Growth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14-25 Years Exploration 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25- 45 Years Establishment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45-65 Years Maintenance      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65 Years Decline or disengagement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1063564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656012"/>
            <a:ext cx="3290047" cy="246753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6518" y="3514166"/>
            <a:ext cx="5952564" cy="5171048"/>
          </a:xfrm>
        </p:spPr>
        <p:txBody>
          <a:bodyPr/>
          <a:lstStyle/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Bandura </a:t>
            </a:r>
            <a:r>
              <a:rPr lang="en-US" sz="1000" dirty="0"/>
              <a:t>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Personalities grow from learning experiences more than genetic or inter-psychic experiences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Krumboltz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Theory is grounded in social learning theory and classical behaviorism </a:t>
            </a:r>
            <a:b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Personality develops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out of innate psychic drives of developmental stages but as a result of idiosyncratic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interactions with the environment </a:t>
            </a: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Personalities grow from learning experiences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than genetic or inter-psychic experiences Theses interactions are a two was street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learn from both the  responding to and by acting on the environment. </a:t>
            </a:r>
            <a:endParaRPr lang="en-US" sz="10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Behavior (action) and Cognition (knowing and thinking)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making career decisions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ACTION, KNOWING, THINKING </a:t>
            </a: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Experiences and Task approach (gaining)  skills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important in career decision making </a:t>
            </a:r>
            <a:b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  preferences are a result of prior learning experiences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both </a:t>
            </a: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Instrumental Behaviors and Associative observations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Task Approach Skills - </a:t>
            </a: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Genetic Endowment, Environmental Conditions , Learning Experiences , Skills in doing a variety of tasks </a:t>
            </a:r>
            <a:b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purposes of career theory  laws of Instrumental learning is familiar to most as reward and punishment </a:t>
            </a: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0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tend to reposed and enjoy behavior that is pleasing for them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 </a:t>
            </a: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 avoid or dislike behavior that unpleasant results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Associative learning occurs when people  transfer the emotional importance  of one event to another the up until then there is no emotional significance —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 interaction between person and the environment -  Learning Theory </a:t>
            </a: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1358958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3089835" cy="23173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4094" y="3765176"/>
            <a:ext cx="5970494" cy="4625789"/>
          </a:xfrm>
        </p:spPr>
        <p:txBody>
          <a:bodyPr/>
          <a:lstStyle/>
          <a:p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Krumboltz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places emphasis on learning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career counseling it to facilitate the learning of skills, interests beliefs, values, and work habits.  Personal qualities that enable the client to create a satisfying life within a constantly changing environment 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need to expand her capabilities and interests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base their decisions on existing characteristics only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need to  prepare for changing work tasks and not assume the occupations will remain stable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Educational and Occupational conditions are changing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 need to be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empowered to take action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 merely be given a diagnosis — 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Coaches need to follow up with clients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Individuals need to be able to respond to new and unexpected events that occur in their lives 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Counselors help individuals understand the importance of chance in their lives - Planned Happenstance </a:t>
            </a: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508839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51012" y="4374776"/>
            <a:ext cx="6311153" cy="3626223"/>
          </a:xfrm>
        </p:spPr>
        <p:txBody>
          <a:bodyPr/>
          <a:lstStyle/>
          <a:p>
            <a:pPr lvl="1"/>
            <a:r>
              <a:rPr lang="en-US" sz="1200" b="1" kern="1200" dirty="0">
                <a:solidFill>
                  <a:schemeClr val="tx1"/>
                </a:solidFill>
                <a:effectLst/>
              </a:rPr>
              <a:t>Help clients anticipate and recognized unplanned events </a:t>
            </a:r>
            <a:endParaRPr lang="en-US" sz="1200" kern="1200" dirty="0">
              <a:solidFill>
                <a:schemeClr val="tx1"/>
              </a:solidFill>
              <a:effectLst/>
            </a:endParaRP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</a:rPr>
              <a:t>see them as positive and encourage “</a:t>
            </a:r>
            <a:r>
              <a:rPr lang="en-US" sz="1200" kern="1200" dirty="0" err="1">
                <a:solidFill>
                  <a:schemeClr val="tx1"/>
                </a:solidFill>
                <a:effectLst/>
              </a:rPr>
              <a:t>OpenMindedness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”  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</a:rPr>
              <a:t>Look at a number of different paths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Curiosity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- e</a:t>
            </a:r>
            <a:r>
              <a:rPr lang="en-US" sz="1200" i="1" u="sng" kern="1200" dirty="0">
                <a:solidFill>
                  <a:schemeClr val="tx1"/>
                </a:solidFill>
                <a:effectLst/>
              </a:rPr>
              <a:t>xplore new learning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- follow upon options that result from chance events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Persistence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-</a:t>
            </a:r>
            <a:r>
              <a:rPr lang="en-US" sz="1200" u="sng" kern="1200" dirty="0">
                <a:solidFill>
                  <a:schemeClr val="tx1"/>
                </a:solidFill>
                <a:effectLst/>
              </a:rPr>
              <a:t> learn from setbacks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keep trying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Flexibility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- Learn to </a:t>
            </a:r>
            <a:r>
              <a:rPr lang="en-US" sz="1200" i="1" u="sng" kern="1200" dirty="0">
                <a:solidFill>
                  <a:schemeClr val="tx1"/>
                </a:solidFill>
                <a:effectLst/>
              </a:rPr>
              <a:t>deal with chance,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flexible changing attitudes, dealing with differences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Optimism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i="1" u="sng" kern="1200" dirty="0">
                <a:solidFill>
                  <a:schemeClr val="tx1"/>
                </a:solidFill>
                <a:effectLst/>
              </a:rPr>
              <a:t>pursue new opportunities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and finding activities that pay off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Risk Taking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- when </a:t>
            </a:r>
            <a:r>
              <a:rPr lang="en-US" sz="1200" i="1" u="sng" kern="1200" dirty="0">
                <a:solidFill>
                  <a:schemeClr val="tx1"/>
                </a:solidFill>
                <a:effectLst/>
              </a:rPr>
              <a:t>unplanned events occur people learn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from taking risks </a:t>
            </a:r>
            <a:br>
              <a:rPr lang="en-US" sz="1200" kern="1200" dirty="0">
                <a:solidFill>
                  <a:schemeClr val="tx1"/>
                </a:solidFill>
                <a:effectLst/>
              </a:rPr>
            </a:br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Integrated into career counseling/Coaching  - dealing with anxiety about future problems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Integrate learning process encourages curiosity and helps clients take advantage of unplanned events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</a:rPr>
              <a:t>Normalize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planned happenstance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Transform curiosity into learning opportunities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Teach clients to provide desirable chance events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Teach clients to overcome blocks to action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Examples of College students -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Stories that exemplify </a:t>
            </a:r>
          </a:p>
          <a:p>
            <a:r>
              <a:rPr lang="en-US" sz="1200" dirty="0"/>
              <a:t>re we are.</a:t>
            </a:r>
            <a:r>
              <a:rPr lang="en-US" sz="1200" baseline="0" dirty="0"/>
              <a:t> 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858" y="8685213"/>
            <a:ext cx="2971800" cy="458787"/>
          </a:xfrm>
        </p:spPr>
        <p:txBody>
          <a:bodyPr/>
          <a:lstStyle/>
          <a:p>
            <a:r>
              <a:rPr lang="en-US" dirty="0"/>
              <a:t>Career Cluster Guide 2018 Intro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721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6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C109F-5BDB-6146-8777-0BD57FD3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114871-05E3-7D46-8C24-EDC497357215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</p:spTree>
    <p:extLst>
      <p:ext uri="{BB962C8B-B14F-4D97-AF65-F5344CB8AC3E}">
        <p14:creationId xmlns:p14="http://schemas.microsoft.com/office/powerpoint/2010/main" val="1983301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 concerns occur through one’s life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get deeper and broader the older one gets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 high school  individuals are concerned with transitional occupations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Continued adjustments continue to be made throughout  life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1/2 of the individuals waking hours are spend in working, dissatisfied work can lead to dissatisfaction in other parts of life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136674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</a:rPr>
              <a:t>Several hours of upfront planning  can have a positive influence on career outcomes </a:t>
            </a:r>
            <a:endParaRPr lang="en-US" sz="1200" kern="1200" dirty="0">
              <a:solidFill>
                <a:schemeClr val="tx1"/>
              </a:solidFill>
              <a:effectLst/>
            </a:endParaRP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John </a:t>
            </a:r>
            <a:r>
              <a:rPr lang="en-US" sz="1200" kern="1200" dirty="0" err="1">
                <a:solidFill>
                  <a:schemeClr val="tx1"/>
                </a:solidFill>
                <a:effectLst/>
              </a:rPr>
              <a:t>Krumboltz</a:t>
            </a:r>
            <a:r>
              <a:rPr lang="en-US" sz="1200" kern="1200" dirty="0">
                <a:solidFill>
                  <a:schemeClr val="tx1"/>
                </a:solidFill>
                <a:effectLst/>
              </a:rPr>
              <a:t> believers one’s career and  personal life are intertwined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Career has been defined as roles individuals play over their lifetime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NCDA sees  Leisure and Life work as part of one’s career </a:t>
            </a:r>
            <a:br>
              <a:rPr lang="en-US" sz="1200" kern="1200" dirty="0">
                <a:solidFill>
                  <a:schemeClr val="tx1"/>
                </a:solidFill>
                <a:effectLst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</a:rPr>
              <a:t>Career Decisions or career choice can occur at any point in a career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Career Development theories (CDT) can serve as a guide for counseling </a:t>
            </a:r>
          </a:p>
          <a:p>
            <a:endParaRPr lang="en-US" sz="1200" kern="1200" dirty="0">
              <a:solidFill>
                <a:schemeClr val="tx1"/>
              </a:solidFill>
              <a:effectLst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</a:rPr>
              <a:t>CDT attempt to explain behavior  that occurs over many years 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721443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3729" y="4400550"/>
            <a:ext cx="5486400" cy="3600450"/>
          </a:xfrm>
        </p:spPr>
        <p:txBody>
          <a:bodyPr/>
          <a:lstStyle/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career coaches and counselors it it good to choose a manageable theory that is easy to draw on in working with individuals 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counselors/coaches  there is a general code of ethics in working with individuals: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unconditional positive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regard in working with individuals, that is acceptance of the individual  as worth-while, valuable, accepting of all ages, sex, races, and creeds. </a:t>
            </a:r>
            <a:b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Demonstrate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Genuine sincerity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act in a sincere and honest manner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important to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congruent and consistent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your voice, body language, verbal statements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Communicate with empathy and </a:t>
            </a:r>
            <a:r>
              <a:rPr lang="en-US" sz="1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understanding for the individuals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of view.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405550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Attending Skills are critical in working with students/ 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Insure your non-verbal presence demonstrates openness, good eye contact and a relaxed manner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open ended questions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Rephrase what the client said </a:t>
            </a:r>
          </a:p>
          <a:p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information not opinion, information that is up to date and clear </a:t>
            </a:r>
            <a:b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REMEMBER: Students see coaches as experts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1110981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 Instruments can be categorized  as Tests and Inventories 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Tests typically measure ability and achievements </a:t>
            </a:r>
          </a:p>
          <a:p>
            <a:endParaRPr lang="en-US" sz="129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Inventory solicit preferences or viewpoints, there are not right or wrong answers</a:t>
            </a:r>
          </a:p>
          <a:p>
            <a:endParaRPr lang="en-US" sz="129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Rule of thumb use assessments that </a:t>
            </a:r>
          </a:p>
          <a:p>
            <a:pPr lvl="1"/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Have strong </a:t>
            </a:r>
            <a:r>
              <a:rPr lang="en-US" sz="129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Norms</a:t>
            </a:r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based on populations we are working with </a:t>
            </a:r>
          </a:p>
          <a:p>
            <a:pPr lvl="1"/>
            <a:r>
              <a:rPr lang="en-US" sz="129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Reliability</a:t>
            </a:r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that are consistent and dependable </a:t>
            </a:r>
          </a:p>
          <a:p>
            <a:pPr lvl="1"/>
            <a:r>
              <a:rPr lang="en-US" sz="129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Validity</a:t>
            </a:r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it measures what it’s supposed to measure </a:t>
            </a:r>
          </a:p>
          <a:p>
            <a:endParaRPr lang="en-US" sz="129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Assessment Instruments help us develop and verify theories</a:t>
            </a:r>
            <a:b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9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9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the coach with information that can be used to understanding the client from career development theory - point of view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1443449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Coaches and Career Counseling </a:t>
            </a:r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sharing Information on education and occupations</a:t>
            </a:r>
          </a:p>
          <a:p>
            <a:endParaRPr lang="en-US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Autonomy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respect the client decisions </a:t>
            </a:r>
          </a:p>
          <a:p>
            <a:pPr lvl="1"/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Non-maleficence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Promote health and well being </a:t>
            </a:r>
          </a:p>
          <a:p>
            <a:pPr lvl="1"/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Justice-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Fairness in dealing with clients </a:t>
            </a:r>
          </a:p>
          <a:p>
            <a:pPr lvl="1"/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Fidelity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to clients, colleagues and students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282922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58588" y="4400550"/>
            <a:ext cx="6239436" cy="3631826"/>
          </a:xfrm>
        </p:spPr>
        <p:txBody>
          <a:bodyPr/>
          <a:lstStyle/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Trait factor are types of theories </a:t>
            </a: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Trait Factor model has its start in Parsons (1909) book </a:t>
            </a:r>
            <a:r>
              <a:rPr lang="en-US" sz="10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Choosing a Vocation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which he outlined his theory of patching personal traits to job characteristics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Frank Parson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father of trait factors felt it was important that the individual understand yourself  and the requirements  and conditions of work </a:t>
            </a:r>
          </a:p>
          <a:p>
            <a:r>
              <a:rPr lang="en-US" sz="1000" dirty="0"/>
              <a:t>    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key was using true reasoning on the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of the two </a:t>
            </a: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dirty="0"/>
              <a:t>    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person has: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 Attitudes, abilities, interested ambitions, resources (limitations)</a:t>
            </a:r>
          </a:p>
          <a:p>
            <a:r>
              <a:rPr lang="en-US" sz="1000" dirty="0"/>
              <a:t>    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has requirements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conditions for success, advantages and disadvantages, $ Opportunities </a:t>
            </a:r>
          </a:p>
          <a:p>
            <a:r>
              <a:rPr lang="en-US" sz="1000" dirty="0"/>
              <a:t>    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Career choice </a:t>
            </a:r>
            <a:r>
              <a:rPr lang="en-US" sz="1000" dirty="0"/>
              <a:t>can be 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balancing one general values with one’s work values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subsequent researchers continued to develop the model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to the trait factor school that we owe the Dictionary of Occupational Titles (1972) a compendium of more that 40,000 job  each one described and classified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 General Aptitude Test Battery (GATB) and Differential Aptitude Test (DAT) have </a:t>
            </a:r>
            <a:r>
              <a:rPr lang="en-US" sz="10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implications that there exists on ideal job for each person,</a:t>
            </a:r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that peoples interests and abilities do not change over time and that these two factors are most responsible for career choice and satisfactions </a:t>
            </a:r>
          </a:p>
          <a:p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trait factor models of career counseling assume that clients have one of four possible problems </a:t>
            </a:r>
          </a:p>
          <a:p>
            <a:pPr lvl="1"/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LACK OF INFORMATION ABOUT THE SELF, </a:t>
            </a:r>
          </a:p>
          <a:p>
            <a:pPr lvl="1"/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OR PERSONAL BARRIERS  lack of career choice </a:t>
            </a:r>
          </a:p>
          <a:p>
            <a:pPr lvl="1"/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uncertainty about career choice </a:t>
            </a:r>
          </a:p>
          <a:p>
            <a:pPr lvl="1"/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unwise career choice — PERSON AND JOB A MISMATCH </a:t>
            </a:r>
          </a:p>
          <a:p>
            <a:pPr lvl="1"/>
            <a:r>
              <a:rPr lang="en-US" sz="1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discrepancy between interest and aptitude  - PERSON WITH POOR VERBAL SKILLS BECOME A LAWYER??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480792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</a:t>
            </a:r>
            <a:r>
              <a:rPr lang="en-US" dirty="0"/>
              <a:t>you want to go deeper, 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better understand Work and Job Requirements  -  </a:t>
            </a:r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O-Net provides 14 elements of 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information on careers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o-net number 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Occupational Title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Occupational Handbook Title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O-nets Descriptions or tasks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Years Earnings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Educational requirements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Knowledge required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Abilities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Skills Needed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Work Activities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Job Characteristics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Guide for Occupational Exploring Grouping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Classification of instructional programs 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Related Dictionary of Occupation Job Title 6. The Hay-day for trait factor over in the 1950’s, influence is still apparent today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8E9E6-C0B9-3E49-BBEA-87D51F0D0CE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18,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FD37-0E7F-A74F-9B71-BBB4E0C81B5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Perkins 101</a:t>
            </a:r>
          </a:p>
        </p:txBody>
      </p:sp>
    </p:spTree>
    <p:extLst>
      <p:ext uri="{BB962C8B-B14F-4D97-AF65-F5344CB8AC3E}">
        <p14:creationId xmlns:p14="http://schemas.microsoft.com/office/powerpoint/2010/main" val="7920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452500"/>
            <a:ext cx="7336465" cy="1428500"/>
          </a:xfrm>
        </p:spPr>
        <p:txBody>
          <a:bodyPr anchor="b">
            <a:normAutofit/>
          </a:bodyPr>
          <a:lstStyle>
            <a:lvl1pPr algn="ctr">
              <a:defRPr sz="44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881000"/>
            <a:ext cx="7336465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489262"/>
            <a:ext cx="6025812" cy="11019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4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4" y="1864894"/>
            <a:ext cx="5705475" cy="25290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498914" cy="169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9B02289C-BB2E-3948-B5BD-30EC1CE4BA19}" type="datetime1">
              <a:rPr lang="en-US" smtClean="0"/>
              <a:t>6/4/18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97662"/>
            <a:ext cx="971180" cy="1460496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716352"/>
            <a:ext cx="7059802" cy="13623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F940ECDE-E609-7A40-BF2F-B3BA9C047D52}" type="datetime1">
              <a:rPr lang="en-US" smtClean="0"/>
              <a:t>6/4/18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4" y="6370223"/>
            <a:ext cx="3161741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54263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204"/>
            <a:ext cx="7886700" cy="4731671"/>
          </a:xfrm>
        </p:spPr>
        <p:txBody>
          <a:bodyPr>
            <a:normAutofit/>
          </a:bodyPr>
          <a:lstStyle>
            <a:lvl1pPr marL="233363" indent="-233363">
              <a:lnSpc>
                <a:spcPct val="100000"/>
              </a:lnSpc>
              <a:spcBef>
                <a:spcPts val="600"/>
              </a:spcBef>
              <a:tabLst/>
              <a:defRPr sz="2800"/>
            </a:lvl1pPr>
            <a:lvl2pPr marL="458788" indent="-201613">
              <a:lnSpc>
                <a:spcPct val="100000"/>
              </a:lnSpc>
              <a:spcBef>
                <a:spcPts val="300"/>
              </a:spcBef>
              <a:tabLst/>
              <a:defRPr sz="2400"/>
            </a:lvl2pPr>
            <a:lvl3pPr marL="692150" indent="-177800">
              <a:lnSpc>
                <a:spcPct val="100000"/>
              </a:lnSpc>
              <a:spcBef>
                <a:spcPts val="300"/>
              </a:spcBef>
              <a:tabLst/>
              <a:defRPr sz="2200"/>
            </a:lvl3pPr>
            <a:lvl4pPr marL="976313" indent="-204788">
              <a:lnSpc>
                <a:spcPct val="100000"/>
              </a:lnSpc>
              <a:spcBef>
                <a:spcPts val="300"/>
              </a:spcBef>
              <a:tabLst/>
              <a:defRPr sz="2000"/>
            </a:lvl4pPr>
            <a:lvl5pPr marL="1200150" indent="-171450">
              <a:lnSpc>
                <a:spcPct val="100000"/>
              </a:lnSpc>
              <a:spcBef>
                <a:spcPts val="300"/>
              </a:spcBef>
              <a:tabLst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6492875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" y="6425308"/>
            <a:ext cx="316698" cy="35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59968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3920233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8" y="168488"/>
            <a:ext cx="7364361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" y="168488"/>
            <a:ext cx="1014811" cy="114458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627627"/>
            <a:ext cx="6468364" cy="452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FFD696B8-46E6-E84A-81E2-EF27E60C13B7}" type="datetime1">
              <a:rPr lang="en-US" smtClean="0"/>
              <a:t>6/4/18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A1F10CB0-4973-6046-80FA-E98A60733EA4}" type="datetime1">
              <a:rPr lang="en-US" smtClean="0"/>
              <a:t>6/4/18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6216246"/>
            <a:ext cx="2057400" cy="365125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6370223"/>
            <a:ext cx="324852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6356352"/>
            <a:ext cx="261242" cy="3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365129"/>
            <a:ext cx="705980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7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4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61584"/>
            <a:ext cx="9143999" cy="1428500"/>
          </a:xfrm>
        </p:spPr>
        <p:txBody>
          <a:bodyPr>
            <a:noAutofit/>
          </a:bodyPr>
          <a:lstStyle/>
          <a:p>
            <a:r>
              <a:rPr lang="en-US" sz="2800" dirty="0"/>
              <a:t>Career Cluster Guide 2018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3157551"/>
            <a:ext cx="7336465" cy="1655762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April  2018 </a:t>
            </a:r>
          </a:p>
          <a:p>
            <a:pPr lvl="0"/>
            <a:r>
              <a:rPr lang="en-US" sz="2400" b="1" dirty="0"/>
              <a:t>Robert J. </a:t>
            </a:r>
            <a:r>
              <a:rPr lang="en-US" sz="2400" b="1" dirty="0" err="1"/>
              <a:t>Witchger</a:t>
            </a:r>
            <a:r>
              <a:rPr lang="en-US" sz="2400" b="1" dirty="0"/>
              <a:t>, </a:t>
            </a:r>
            <a:r>
              <a:rPr lang="en-US" sz="2400" b="1" dirty="0" err="1"/>
              <a:t>Ed.D</a:t>
            </a:r>
            <a:r>
              <a:rPr lang="en-US" sz="2400" b="1" dirty="0"/>
              <a:t>.</a:t>
            </a:r>
          </a:p>
          <a:p>
            <a:pPr lvl="0"/>
            <a:r>
              <a:rPr lang="en-US" sz="2400" dirty="0"/>
              <a:t>Director, Career and Technical Education</a:t>
            </a:r>
          </a:p>
          <a:p>
            <a:pPr lvl="0"/>
            <a:r>
              <a:rPr lang="en-US" sz="2400" b="1" dirty="0"/>
              <a:t>Tony R. </a:t>
            </a:r>
            <a:r>
              <a:rPr lang="en-US" sz="2400" b="1" dirty="0" err="1"/>
              <a:t>Reggi</a:t>
            </a:r>
            <a:r>
              <a:rPr lang="en-US" sz="2400" b="1" dirty="0"/>
              <a:t>, </a:t>
            </a:r>
            <a:r>
              <a:rPr lang="en-US" sz="2400" b="1" dirty="0" err="1"/>
              <a:t>D.Min</a:t>
            </a:r>
            <a:r>
              <a:rPr lang="en-US" sz="2400" b="1" dirty="0"/>
              <a:t>.</a:t>
            </a:r>
            <a:r>
              <a:rPr lang="en-US" sz="2400" dirty="0"/>
              <a:t>,    </a:t>
            </a:r>
            <a:r>
              <a:rPr lang="en-US" sz="2400" b="1" dirty="0"/>
              <a:t>Chris </a:t>
            </a:r>
            <a:r>
              <a:rPr lang="en-US" sz="2400" b="1" dirty="0" err="1"/>
              <a:t>Droessler</a:t>
            </a:r>
            <a:r>
              <a:rPr lang="en-US" sz="2400" b="1" dirty="0"/>
              <a:t> </a:t>
            </a:r>
          </a:p>
          <a:p>
            <a:pPr lvl="0"/>
            <a:r>
              <a:rPr lang="en-US" sz="2400" dirty="0"/>
              <a:t>Coordinator, Career and Technical Education </a:t>
            </a:r>
          </a:p>
          <a:p>
            <a:pPr lvl="0"/>
            <a:r>
              <a:rPr lang="en-US" sz="2400" dirty="0"/>
              <a:t>North Carolina Community College System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0785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Individual Traits </a:t>
            </a:r>
          </a:p>
          <a:p>
            <a:pPr marL="0" lvl="0" indent="0" algn="ctr">
              <a:buNone/>
            </a:pPr>
            <a:r>
              <a:rPr lang="en-US" sz="4800" dirty="0"/>
              <a:t>O*NET  Factors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184828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John Holland </a:t>
            </a:r>
          </a:p>
          <a:p>
            <a:pPr marL="0" lvl="0" indent="0" algn="ctr">
              <a:buNone/>
            </a:pPr>
            <a:r>
              <a:rPr lang="en-US" sz="4800" dirty="0"/>
              <a:t>Personality Type </a:t>
            </a:r>
          </a:p>
          <a:p>
            <a:pPr marL="0" lvl="0" indent="0" algn="ctr">
              <a:buNone/>
            </a:pPr>
            <a:endParaRPr lang="en-US" sz="4800" dirty="0"/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13128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John Holland </a:t>
            </a:r>
          </a:p>
          <a:p>
            <a:pPr marL="0" lvl="0" indent="0" algn="ctr">
              <a:buNone/>
            </a:pPr>
            <a:r>
              <a:rPr lang="en-US" sz="4800" dirty="0"/>
              <a:t>Personality Type </a:t>
            </a:r>
          </a:p>
          <a:p>
            <a:pPr marL="0" lvl="0" indent="0" algn="ctr">
              <a:buNone/>
            </a:pPr>
            <a:endParaRPr lang="en-US" sz="4800" dirty="0"/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05486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Social Learning </a:t>
            </a:r>
          </a:p>
          <a:p>
            <a:pPr marL="0" lvl="0" indent="0" algn="ctr">
              <a:buNone/>
            </a:pPr>
            <a:r>
              <a:rPr lang="en-US" sz="4800" dirty="0"/>
              <a:t>Action, Knowing, Thinking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Coaching for Action </a:t>
            </a:r>
          </a:p>
        </p:txBody>
      </p:sp>
    </p:spTree>
    <p:extLst>
      <p:ext uri="{BB962C8B-B14F-4D97-AF65-F5344CB8AC3E}">
        <p14:creationId xmlns:p14="http://schemas.microsoft.com/office/powerpoint/2010/main" val="68454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John </a:t>
            </a:r>
            <a:r>
              <a:rPr lang="en-US" sz="4800" dirty="0" err="1"/>
              <a:t>Krumboltz</a:t>
            </a:r>
            <a:endParaRPr lang="en-US" sz="4800" dirty="0"/>
          </a:p>
          <a:p>
            <a:pPr marL="0" lvl="0" indent="0" algn="ctr">
              <a:buNone/>
            </a:pPr>
            <a:r>
              <a:rPr lang="en-US" sz="4800" dirty="0"/>
              <a:t>Emphasis on Learning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Coaching for Action </a:t>
            </a:r>
          </a:p>
        </p:txBody>
      </p:sp>
    </p:spTree>
    <p:extLst>
      <p:ext uri="{BB962C8B-B14F-4D97-AF65-F5344CB8AC3E}">
        <p14:creationId xmlns:p14="http://schemas.microsoft.com/office/powerpoint/2010/main" val="153067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John </a:t>
            </a:r>
            <a:r>
              <a:rPr lang="en-US" sz="4800" dirty="0" err="1"/>
              <a:t>Krumboltz</a:t>
            </a:r>
            <a:endParaRPr lang="en-US" sz="4800" dirty="0"/>
          </a:p>
          <a:p>
            <a:pPr marL="0" lvl="0" indent="0" algn="ctr">
              <a:buNone/>
            </a:pPr>
            <a:r>
              <a:rPr lang="en-US" sz="4800" dirty="0"/>
              <a:t>Emphasis on Learning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Coaching for Action </a:t>
            </a:r>
          </a:p>
        </p:txBody>
      </p:sp>
    </p:spTree>
    <p:extLst>
      <p:ext uri="{BB962C8B-B14F-4D97-AF65-F5344CB8AC3E}">
        <p14:creationId xmlns:p14="http://schemas.microsoft.com/office/powerpoint/2010/main" val="204644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Mitchell, </a:t>
            </a:r>
            <a:r>
              <a:rPr lang="en-US" sz="4800" dirty="0" err="1"/>
              <a:t>Krumboltz</a:t>
            </a:r>
            <a:endParaRPr lang="en-US" sz="4800" dirty="0"/>
          </a:p>
          <a:p>
            <a:pPr marL="0" lvl="0" indent="0" algn="ctr">
              <a:buNone/>
            </a:pPr>
            <a:r>
              <a:rPr lang="en-US" sz="4800" dirty="0"/>
              <a:t>Recognize Unplanned Events</a:t>
            </a:r>
          </a:p>
          <a:p>
            <a:pPr marL="0" lvl="0" indent="0" algn="ctr">
              <a:buNone/>
            </a:pPr>
            <a:r>
              <a:rPr lang="en-US" sz="4800" dirty="0"/>
              <a:t>Engage with Open-Mindedness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Coaching for Action </a:t>
            </a:r>
          </a:p>
        </p:txBody>
      </p:sp>
    </p:spTree>
    <p:extLst>
      <p:ext uri="{BB962C8B-B14F-4D97-AF65-F5344CB8AC3E}">
        <p14:creationId xmlns:p14="http://schemas.microsoft.com/office/powerpoint/2010/main" val="152023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Questions </a:t>
            </a:r>
          </a:p>
          <a:p>
            <a:r>
              <a:rPr lang="en-US" sz="4400" dirty="0"/>
              <a:t>Comments </a:t>
            </a:r>
          </a:p>
          <a:p>
            <a:r>
              <a:rPr lang="en-US" sz="4400" dirty="0"/>
              <a:t>Suggestions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29F6B9-9B1C-DD4A-A76E-A09AED425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 Career Cluster Guide 2018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0D2E97-B736-B349-B62A-7B89D28EF3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7" y="4750826"/>
            <a:ext cx="6238568" cy="196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5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1D5FEF-43D3-9A4E-A4C7-DCA7951067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968" y="0"/>
            <a:ext cx="5306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82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Perkins/CTE State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Bob Witchger	</a:t>
            </a:r>
            <a:r>
              <a:rPr lang="en-US" dirty="0"/>
              <a:t>Director, Career &amp; Technical Education</a:t>
            </a:r>
            <a:br>
              <a:rPr lang="en-US" dirty="0"/>
            </a:br>
            <a:r>
              <a:rPr lang="en-US" dirty="0"/>
              <a:t>	WitchgerB@nccommunitycolleges.edu	919-807-7126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Dr. Tony R. Reggi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ReggiA@nccommunitycolleges.edu	919-807-7131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Patti Coultas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CoultasP@nccommunitycolleges.edu</a:t>
            </a:r>
            <a:r>
              <a:rPr lang="en-US" dirty="0"/>
              <a:t>	919-807-7130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Chris Droessler</a:t>
            </a:r>
            <a:r>
              <a:rPr lang="en-US" dirty="0"/>
              <a:t>	Coordinator, Career &amp; Technical Education</a:t>
            </a:r>
            <a:br>
              <a:rPr lang="en-US" dirty="0"/>
            </a:br>
            <a:r>
              <a:rPr lang="en-US" dirty="0"/>
              <a:t>	DroesslerC@nccommunitycolleges.edu	919-807-7068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  <a:tab pos="7532688" algn="r"/>
              </a:tabLst>
            </a:pPr>
            <a:r>
              <a:rPr lang="en-US" sz="3400" b="1" dirty="0"/>
              <a:t>Jennifer Holloway</a:t>
            </a:r>
            <a:r>
              <a:rPr lang="en-US" dirty="0"/>
              <a:t>	CTE Administrative Assistant</a:t>
            </a:r>
            <a:br>
              <a:rPr lang="en-US" dirty="0"/>
            </a:br>
            <a:r>
              <a:rPr lang="en-US" dirty="0"/>
              <a:t>	HollowayJ@nccommunitycolleges.edu	919-807-7129</a:t>
            </a:r>
          </a:p>
        </p:txBody>
      </p:sp>
    </p:spTree>
    <p:extLst>
      <p:ext uri="{BB962C8B-B14F-4D97-AF65-F5344CB8AC3E}">
        <p14:creationId xmlns:p14="http://schemas.microsoft.com/office/powerpoint/2010/main" val="18765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C2E1D7-FD15-B149-8594-458C8B5D0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6538" indent="-236538"/>
            <a:r>
              <a:rPr lang="en-US" dirty="0"/>
              <a:t>10:00	Career Development Theory</a:t>
            </a:r>
          </a:p>
          <a:p>
            <a:pPr marL="236538" indent="-236538"/>
            <a:r>
              <a:rPr lang="en-US" dirty="0"/>
              <a:t>10:30	Career Advising at our Colleges</a:t>
            </a:r>
          </a:p>
          <a:p>
            <a:pPr marL="236538" indent="-236538"/>
            <a:r>
              <a:rPr lang="en-US" dirty="0"/>
              <a:t>11:15	NC Career Cluster Guide</a:t>
            </a:r>
          </a:p>
          <a:p>
            <a:pPr marL="236538" indent="-236538"/>
            <a:r>
              <a:rPr lang="en-US" dirty="0"/>
              <a:t>11:45	Using the Career Cluster Guide</a:t>
            </a:r>
          </a:p>
          <a:p>
            <a:pPr marL="236538" indent="-236538"/>
            <a:r>
              <a:rPr lang="en-US" dirty="0"/>
              <a:t>12:30	Lunch on your own</a:t>
            </a:r>
          </a:p>
          <a:p>
            <a:pPr marL="236538" indent="-236538"/>
            <a:r>
              <a:rPr lang="en-US" dirty="0"/>
              <a:t>12:45 - 2:30	Career Cluster Guide Distribution 					@ NC Textbook Warehouse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5D1A0C-A6F4-8D46-9D94-6B6B18D5C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10925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Career Concerns occur throughout one’s Life 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61858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Several hours of upfront planning can have a positive influence of career outcomes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00352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As career coaches it is good to choose a manageable theory that is easy to draw on when working with individuals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60515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Attending Skills are critical in working with students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120078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Assessment Instruments can be categorized as tests and inventories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03487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A Career Coach's Mantra 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208041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4800" dirty="0"/>
              <a:t>Trait Factor Theory</a:t>
            </a:r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NC Career Cluster Guide 2018 </a:t>
            </a:r>
          </a:p>
        </p:txBody>
      </p:sp>
    </p:spTree>
    <p:extLst>
      <p:ext uri="{BB962C8B-B14F-4D97-AF65-F5344CB8AC3E}">
        <p14:creationId xmlns:p14="http://schemas.microsoft.com/office/powerpoint/2010/main" val="54319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501</Words>
  <Application>Microsoft Macintosh PowerPoint</Application>
  <PresentationFormat>On-screen Show (4:3)</PresentationFormat>
  <Paragraphs>333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Career Cluster Guide 2018 </vt:lpstr>
      <vt:lpstr>Agenda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NC Career Cluster Guide 2018 </vt:lpstr>
      <vt:lpstr>Coaching for Action </vt:lpstr>
      <vt:lpstr>Coaching for Action </vt:lpstr>
      <vt:lpstr>Coaching for Action </vt:lpstr>
      <vt:lpstr>Coaching for Action </vt:lpstr>
      <vt:lpstr>NC Career Cluster Guide 2018</vt:lpstr>
      <vt:lpstr>PowerPoint Presentation</vt:lpstr>
      <vt:lpstr>Perkins/CTE State Staff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2018-06-04T08:44:18Z</cp:lastPrinted>
  <dcterms:created xsi:type="dcterms:W3CDTF">2017-04-24T19:18:55Z</dcterms:created>
  <dcterms:modified xsi:type="dcterms:W3CDTF">2018-06-04T12:24:16Z</dcterms:modified>
</cp:coreProperties>
</file>