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34"/>
  </p:notesMasterIdLst>
  <p:handoutMasterIdLst>
    <p:handoutMasterId r:id="rId35"/>
  </p:handoutMasterIdLst>
  <p:sldIdLst>
    <p:sldId id="534" r:id="rId5"/>
    <p:sldId id="1651" r:id="rId6"/>
    <p:sldId id="1642" r:id="rId7"/>
    <p:sldId id="1643" r:id="rId8"/>
    <p:sldId id="1731" r:id="rId9"/>
    <p:sldId id="257" r:id="rId10"/>
    <p:sldId id="1724" r:id="rId11"/>
    <p:sldId id="1737" r:id="rId12"/>
    <p:sldId id="1729" r:id="rId13"/>
    <p:sldId id="1725" r:id="rId14"/>
    <p:sldId id="1722" r:id="rId15"/>
    <p:sldId id="1739" r:id="rId16"/>
    <p:sldId id="1738" r:id="rId17"/>
    <p:sldId id="1736" r:id="rId18"/>
    <p:sldId id="1689" r:id="rId19"/>
    <p:sldId id="1730" r:id="rId20"/>
    <p:sldId id="1726" r:id="rId21"/>
    <p:sldId id="1727" r:id="rId22"/>
    <p:sldId id="1732" r:id="rId23"/>
    <p:sldId id="1733" r:id="rId24"/>
    <p:sldId id="1728" r:id="rId25"/>
    <p:sldId id="1735" r:id="rId26"/>
    <p:sldId id="1740" r:id="rId27"/>
    <p:sldId id="1723" r:id="rId28"/>
    <p:sldId id="1639" r:id="rId29"/>
    <p:sldId id="772" r:id="rId30"/>
    <p:sldId id="1240" r:id="rId31"/>
    <p:sldId id="1688" r:id="rId32"/>
    <p:sldId id="1194" r:id="rId3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8"/>
    <a:srgbClr val="174B8F"/>
    <a:srgbClr val="EEB111"/>
    <a:srgbClr val="FD0000"/>
    <a:srgbClr val="FFB218"/>
    <a:srgbClr val="FFFFFF"/>
    <a:srgbClr val="0E69B0"/>
    <a:srgbClr val="3C599D"/>
    <a:srgbClr val="FE0000"/>
    <a:srgbClr val="F2A4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ED6D7-AB10-4C45-AD17-FDEB2477683B}" v="49" dt="2023-08-07T13:37:28.706"/>
    <p1510:client id="{911B6B34-DBD9-A999-5C28-0C0029EE8FE3}" v="67" dt="2023-08-07T12:37:27.262"/>
    <p1510:client id="{AA60ED4A-98D0-FC25-350D-EF40B1535CA1}" v="34" dt="2023-08-07T11:06:5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24" autoAdjust="0"/>
    <p:restoredTop sz="96119" autoAdjust="0"/>
  </p:normalViewPr>
  <p:slideViewPr>
    <p:cSldViewPr snapToGrid="0">
      <p:cViewPr varScale="1">
        <p:scale>
          <a:sx n="104" d="100"/>
          <a:sy n="104" d="100"/>
        </p:scale>
        <p:origin x="216"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826"/>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diagrams/_rels/data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1.pn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eg"/><Relationship Id="rId1" Type="http://schemas.openxmlformats.org/officeDocument/2006/relationships/image" Target="../media/image8.JPG"/><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g"/></Relationships>
</file>

<file path=ppt/diagrams/_rels/drawing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image" Target="../media/image19.jpg"/><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11.pn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21000" r="-21000"/>
          </a:stretch>
        </a:blipFill>
        <a:ln>
          <a:solidFill>
            <a:srgbClr val="003768"/>
          </a:solidFill>
        </a:ln>
      </dgm:spPr>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t="-13000" b="-13000"/>
          </a:stretch>
        </a:blipFill>
      </dgm:spPr>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0EFC0F-019C-44BD-B952-38150EA569EC}"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C9E4BF7B-7AB2-4918-ABF5-0EC96056F62F}">
      <dgm:prSet phldrT="[Text]"/>
      <dgm:spPr/>
      <dgm:t>
        <a:bodyPr/>
        <a:lstStyle/>
        <a:p>
          <a:r>
            <a:rPr lang="en-US" dirty="0"/>
            <a:t>Michelle Lair</a:t>
          </a:r>
        </a:p>
      </dgm:t>
    </dgm:pt>
    <dgm:pt modelId="{B9642A2C-8D7D-4E5F-BE54-106BB326EFDD}" type="parTrans" cxnId="{12B9FEBB-A70F-432E-902E-185FD88F0919}">
      <dgm:prSet/>
      <dgm:spPr/>
      <dgm:t>
        <a:bodyPr/>
        <a:lstStyle/>
        <a:p>
          <a:endParaRPr lang="en-US"/>
        </a:p>
      </dgm:t>
    </dgm:pt>
    <dgm:pt modelId="{B88CEF26-38C9-44D0-B0D9-2808B1F7AD2E}" type="sibTrans" cxnId="{12B9FEBB-A70F-432E-902E-185FD88F0919}">
      <dgm:prSet/>
      <dgm:spPr/>
      <dgm:t>
        <a:bodyPr/>
        <a:lstStyle/>
        <a:p>
          <a:endParaRPr lang="en-US"/>
        </a:p>
      </dgm:t>
    </dgm:pt>
    <dgm:pt modelId="{2FAB7F55-2081-4D6B-8582-1E13DD9F67AF}">
      <dgm:prSet phldrT="[Text]"/>
      <dgm:spPr/>
      <dgm:t>
        <a:bodyPr/>
        <a:lstStyle/>
        <a:p>
          <a:r>
            <a:rPr lang="en-US" dirty="0"/>
            <a:t>Dr. Lori Byrd</a:t>
          </a:r>
        </a:p>
      </dgm:t>
    </dgm:pt>
    <dgm:pt modelId="{A0D54008-FD4C-445E-A009-497FD0685F48}" type="parTrans" cxnId="{5EEDB666-94E7-46B1-A4E8-74342E20447A}">
      <dgm:prSet/>
      <dgm:spPr/>
      <dgm:t>
        <a:bodyPr/>
        <a:lstStyle/>
        <a:p>
          <a:endParaRPr lang="en-US"/>
        </a:p>
      </dgm:t>
    </dgm:pt>
    <dgm:pt modelId="{7851D0ED-13FD-4079-88FE-0D3759FC720F}" type="sibTrans" cxnId="{5EEDB666-94E7-46B1-A4E8-74342E20447A}">
      <dgm:prSet/>
      <dgm:spPr/>
      <dgm:t>
        <a:bodyPr/>
        <a:lstStyle/>
        <a:p>
          <a:endParaRPr lang="en-US"/>
        </a:p>
      </dgm:t>
    </dgm:pt>
    <dgm:pt modelId="{888A2474-1C18-4DE6-B47C-59610FAA5435}">
      <dgm:prSet/>
      <dgm:spPr/>
      <dgm:t>
        <a:bodyPr/>
        <a:lstStyle/>
        <a:p>
          <a:r>
            <a:rPr lang="en-US" dirty="0"/>
            <a:t>Dr. Hilmi Lahoud</a:t>
          </a:r>
        </a:p>
      </dgm:t>
    </dgm:pt>
    <dgm:pt modelId="{A7284B86-94E2-4BFD-960B-52E2015FE4FD}" type="parTrans" cxnId="{AF459E53-E7F3-4D1C-8EBC-6D286B29A105}">
      <dgm:prSet/>
      <dgm:spPr/>
      <dgm:t>
        <a:bodyPr/>
        <a:lstStyle/>
        <a:p>
          <a:endParaRPr lang="en-US"/>
        </a:p>
      </dgm:t>
    </dgm:pt>
    <dgm:pt modelId="{BA2E8859-55B8-4560-8A61-C693AE9D4C1B}" type="sibTrans" cxnId="{AF459E53-E7F3-4D1C-8EBC-6D286B29A105}">
      <dgm:prSet/>
      <dgm:spPr/>
      <dgm:t>
        <a:bodyPr/>
        <a:lstStyle/>
        <a:p>
          <a:endParaRPr lang="en-US"/>
        </a:p>
      </dgm:t>
    </dgm:pt>
    <dgm:pt modelId="{E923C444-2C09-459B-B63D-340A974CAC2B}">
      <dgm:prSet/>
      <dgm:spPr/>
      <dgm:t>
        <a:bodyPr/>
        <a:lstStyle/>
        <a:p>
          <a:r>
            <a:rPr lang="en-US" dirty="0"/>
            <a:t>Aaron Mabe</a:t>
          </a:r>
        </a:p>
      </dgm:t>
    </dgm:pt>
    <dgm:pt modelId="{DC1F9E2A-308E-4ED6-B33A-A00429A888E1}" type="parTrans" cxnId="{621A2F86-237B-45AD-9422-6FDF51751992}">
      <dgm:prSet/>
      <dgm:spPr/>
      <dgm:t>
        <a:bodyPr/>
        <a:lstStyle/>
        <a:p>
          <a:endParaRPr lang="en-US"/>
        </a:p>
      </dgm:t>
    </dgm:pt>
    <dgm:pt modelId="{B90EF37F-A7F9-4CD8-B17F-7BE4EDE0B9ED}" type="sibTrans" cxnId="{621A2F86-237B-45AD-9422-6FDF51751992}">
      <dgm:prSet/>
      <dgm:spPr/>
      <dgm:t>
        <a:bodyPr/>
        <a:lstStyle/>
        <a:p>
          <a:endParaRPr lang="en-US"/>
        </a:p>
      </dgm:t>
    </dgm:pt>
    <dgm:pt modelId="{ADCACC8C-6C19-4055-88F8-00EFF2892B15}">
      <dgm:prSet/>
      <dgm:spPr/>
      <dgm:t>
        <a:bodyPr/>
        <a:lstStyle/>
        <a:p>
          <a:pPr rtl="0"/>
          <a:r>
            <a:rPr lang="en-US">
              <a:latin typeface="Calibri Light" panose="020F0302020204030204"/>
            </a:rPr>
            <a:t>Todd </a:t>
          </a:r>
          <a:r>
            <a:rPr lang="en-US"/>
            <a:t>Roth</a:t>
          </a:r>
          <a:endParaRPr lang="en-US" dirty="0">
            <a:latin typeface="Calibri Light" panose="020F0302020204030204"/>
          </a:endParaRPr>
        </a:p>
      </dgm:t>
    </dgm:pt>
    <dgm:pt modelId="{592E07EE-7A73-42C1-B854-9804DFBD35B5}" type="parTrans" cxnId="{78893811-D967-4B5A-92EA-126DD0B2746D}">
      <dgm:prSet/>
      <dgm:spPr/>
      <dgm:t>
        <a:bodyPr/>
        <a:lstStyle/>
        <a:p>
          <a:endParaRPr lang="en-US"/>
        </a:p>
      </dgm:t>
    </dgm:pt>
    <dgm:pt modelId="{79B9BFDB-0A67-4C17-97A2-7971A684E7F8}" type="sibTrans" cxnId="{78893811-D967-4B5A-92EA-126DD0B2746D}">
      <dgm:prSet/>
      <dgm:spPr/>
      <dgm:t>
        <a:bodyPr/>
        <a:lstStyle/>
        <a:p>
          <a:endParaRPr lang="en-US"/>
        </a:p>
      </dgm:t>
    </dgm:pt>
    <dgm:pt modelId="{54240B46-EB72-4D79-9F8B-2528EF971E03}">
      <dgm:prSet/>
      <dgm:spPr/>
      <dgm:t>
        <a:bodyPr/>
        <a:lstStyle/>
        <a:p>
          <a:r>
            <a:rPr lang="en-US">
              <a:latin typeface="Calibri Light" panose="020F0302020204030204"/>
            </a:rPr>
            <a:t>Nedra</a:t>
          </a:r>
          <a:r>
            <a:rPr lang="en-US"/>
            <a:t> Dixon</a:t>
          </a:r>
          <a:endParaRPr lang="en-US" dirty="0"/>
        </a:p>
      </dgm:t>
    </dgm:pt>
    <dgm:pt modelId="{AFF0C333-5F18-42CA-9DB4-F8DA8ABA67BF}" type="parTrans" cxnId="{1AF1C276-C9B3-4AEC-BA8B-665EC357A12B}">
      <dgm:prSet/>
      <dgm:spPr/>
      <dgm:t>
        <a:bodyPr/>
        <a:lstStyle/>
        <a:p>
          <a:endParaRPr lang="en-US"/>
        </a:p>
      </dgm:t>
    </dgm:pt>
    <dgm:pt modelId="{765A008E-DFFF-44E2-A7C2-78AC74B1EB40}" type="sibTrans" cxnId="{1AF1C276-C9B3-4AEC-BA8B-665EC357A12B}">
      <dgm:prSet/>
      <dgm:spPr/>
      <dgm:t>
        <a:bodyPr/>
        <a:lstStyle/>
        <a:p>
          <a:endParaRPr lang="en-US"/>
        </a:p>
      </dgm:t>
    </dgm:pt>
    <dgm:pt modelId="{AE5C57DA-1535-4831-859E-C7E355A72AF8}">
      <dgm:prSet phldr="0"/>
      <dgm:spPr/>
      <dgm:t>
        <a:bodyPr/>
        <a:lstStyle/>
        <a:p>
          <a:pPr rtl="0"/>
          <a:r>
            <a:rPr lang="en-US" dirty="0">
              <a:latin typeface="Calibri Light" panose="020F0302020204030204"/>
            </a:rPr>
            <a:t>Peyton Bell</a:t>
          </a:r>
        </a:p>
      </dgm:t>
    </dgm:pt>
    <dgm:pt modelId="{F584D427-3142-4A08-817C-14D8EC372ECB}" type="parTrans" cxnId="{9A8B2918-DE1F-47D9-9F37-CE0D011582A9}">
      <dgm:prSet/>
      <dgm:spPr/>
      <dgm:t>
        <a:bodyPr/>
        <a:lstStyle/>
        <a:p>
          <a:endParaRPr lang="en-US"/>
        </a:p>
      </dgm:t>
    </dgm:pt>
    <dgm:pt modelId="{CAA885AE-CFA0-4E82-83C3-4F20447736A2}" type="sibTrans" cxnId="{9A8B2918-DE1F-47D9-9F37-CE0D011582A9}">
      <dgm:prSet/>
      <dgm:spPr/>
      <dgm:t>
        <a:bodyPr/>
        <a:lstStyle/>
        <a:p>
          <a:endParaRPr lang="en-US"/>
        </a:p>
      </dgm:t>
    </dgm:pt>
    <dgm:pt modelId="{4AEF3F07-6051-48A7-8452-B26AD3922AF2}">
      <dgm:prSet/>
      <dgm:spPr/>
      <dgm:t>
        <a:bodyPr/>
        <a:lstStyle/>
        <a:p>
          <a:r>
            <a:rPr lang="en-US" dirty="0"/>
            <a:t>Gail Robertson</a:t>
          </a:r>
        </a:p>
      </dgm:t>
    </dgm:pt>
    <dgm:pt modelId="{90FF53C6-BBCB-41EF-B4E8-5CE92273C16E}" type="parTrans" cxnId="{AC718FF2-99D5-4B9B-9BA6-DC2AB736FA4F}">
      <dgm:prSet/>
      <dgm:spPr/>
      <dgm:t>
        <a:bodyPr/>
        <a:lstStyle/>
        <a:p>
          <a:endParaRPr lang="en-US"/>
        </a:p>
      </dgm:t>
    </dgm:pt>
    <dgm:pt modelId="{4DA44FD8-4D35-4C28-B5D5-0FF6F6DEF5A8}" type="sibTrans" cxnId="{AC718FF2-99D5-4B9B-9BA6-DC2AB736FA4F}">
      <dgm:prSet/>
      <dgm:spPr/>
      <dgm:t>
        <a:bodyPr/>
        <a:lstStyle/>
        <a:p>
          <a:endParaRPr lang="en-US"/>
        </a:p>
      </dgm:t>
    </dgm:pt>
    <dgm:pt modelId="{1154E558-5C9A-4F65-951A-CDD3BCBDF3DA}">
      <dgm:prSet/>
      <dgm:spPr/>
      <dgm:t>
        <a:bodyPr/>
        <a:lstStyle/>
        <a:p>
          <a:r>
            <a:rPr lang="en-US" dirty="0"/>
            <a:t>Reyna Rodriguez</a:t>
          </a:r>
        </a:p>
      </dgm:t>
    </dgm:pt>
    <dgm:pt modelId="{A6433369-66A3-4840-AA67-CBDBB9970B7C}" type="parTrans" cxnId="{4ADC9BEC-9689-4EE6-ABF1-8BFD7A136AC7}">
      <dgm:prSet/>
      <dgm:spPr/>
      <dgm:t>
        <a:bodyPr/>
        <a:lstStyle/>
        <a:p>
          <a:endParaRPr lang="en-US"/>
        </a:p>
      </dgm:t>
    </dgm:pt>
    <dgm:pt modelId="{D6EA4F9C-6C64-463E-82C5-56FD7D77093C}" type="sibTrans" cxnId="{4ADC9BEC-9689-4EE6-ABF1-8BFD7A136AC7}">
      <dgm:prSet/>
      <dgm:spPr/>
      <dgm:t>
        <a:bodyPr/>
        <a:lstStyle/>
        <a:p>
          <a:endParaRPr lang="en-US"/>
        </a:p>
      </dgm:t>
    </dgm:pt>
    <dgm:pt modelId="{4BD9FA9F-C3B7-4B64-82BB-C1F1D46598A7}">
      <dgm:prSet/>
      <dgm:spPr/>
      <dgm:t>
        <a:bodyPr/>
        <a:lstStyle/>
        <a:p>
          <a:r>
            <a:rPr lang="en-US" dirty="0"/>
            <a:t>Mary Olvera</a:t>
          </a:r>
        </a:p>
      </dgm:t>
    </dgm:pt>
    <dgm:pt modelId="{E5883836-C460-4B13-9760-66A2BDDD2316}" type="parTrans" cxnId="{1E9D2E31-B430-4913-9539-E6A2DEFC6427}">
      <dgm:prSet/>
      <dgm:spPr/>
      <dgm:t>
        <a:bodyPr/>
        <a:lstStyle/>
        <a:p>
          <a:endParaRPr lang="en-US"/>
        </a:p>
      </dgm:t>
    </dgm:pt>
    <dgm:pt modelId="{3713F7C1-A480-4182-9A8F-6CB1CA899A24}" type="sibTrans" cxnId="{1E9D2E31-B430-4913-9539-E6A2DEFC6427}">
      <dgm:prSet/>
      <dgm:spPr/>
      <dgm:t>
        <a:bodyPr/>
        <a:lstStyle/>
        <a:p>
          <a:endParaRPr lang="en-US"/>
        </a:p>
      </dgm:t>
    </dgm:pt>
    <dgm:pt modelId="{931D6BAB-25CB-4228-A643-834A06CDADE8}" type="pres">
      <dgm:prSet presAssocID="{060EFC0F-019C-44BD-B952-38150EA569EC}" presName="diagram" presStyleCnt="0">
        <dgm:presLayoutVars>
          <dgm:dir/>
        </dgm:presLayoutVars>
      </dgm:prSet>
      <dgm:spPr/>
    </dgm:pt>
    <dgm:pt modelId="{2E283961-D325-41A9-9CC2-CFCB41FB04F3}" type="pres">
      <dgm:prSet presAssocID="{C9E4BF7B-7AB2-4918-ABF5-0EC96056F62F}" presName="composite" presStyleCnt="0"/>
      <dgm:spPr/>
    </dgm:pt>
    <dgm:pt modelId="{A51C46CE-805A-45E1-A856-2756FD02EA4C}" type="pres">
      <dgm:prSet presAssocID="{C9E4BF7B-7AB2-4918-ABF5-0EC96056F62F}" presName="Image" presStyleLbl="bgShp"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dgm:spPr>
    </dgm:pt>
    <dgm:pt modelId="{5D9572B9-187C-4C04-8424-782B9209584D}" type="pres">
      <dgm:prSet presAssocID="{C9E4BF7B-7AB2-4918-ABF5-0EC96056F62F}" presName="Parent" presStyleLbl="node0" presStyleIdx="0" presStyleCnt="10">
        <dgm:presLayoutVars>
          <dgm:bulletEnabled val="1"/>
        </dgm:presLayoutVars>
      </dgm:prSet>
      <dgm:spPr/>
    </dgm:pt>
    <dgm:pt modelId="{BED1124F-B69A-4DE1-A95B-6253B623FD6B}" type="pres">
      <dgm:prSet presAssocID="{B88CEF26-38C9-44D0-B0D9-2808B1F7AD2E}" presName="sibTrans" presStyleCnt="0"/>
      <dgm:spPr/>
    </dgm:pt>
    <dgm:pt modelId="{DA3DC5F5-84BD-4702-BB02-7B673549E18C}" type="pres">
      <dgm:prSet presAssocID="{2FAB7F55-2081-4D6B-8582-1E13DD9F67AF}" presName="composite" presStyleCnt="0"/>
      <dgm:spPr/>
    </dgm:pt>
    <dgm:pt modelId="{73F00A6B-4040-403D-B31C-89236FBDB5B3}" type="pres">
      <dgm:prSet presAssocID="{2FAB7F55-2081-4D6B-8582-1E13DD9F67AF}" presName="Image" presStyleLbl="bgShp" presStyleIdx="1" presStyleCnt="10"/>
      <dgm:spPr>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dgm:spPr>
    </dgm:pt>
    <dgm:pt modelId="{33AB2FE6-F0BB-48FC-8D4A-85387BFF7CF4}" type="pres">
      <dgm:prSet presAssocID="{2FAB7F55-2081-4D6B-8582-1E13DD9F67AF}" presName="Parent" presStyleLbl="node0" presStyleIdx="1" presStyleCnt="10">
        <dgm:presLayoutVars>
          <dgm:bulletEnabled val="1"/>
        </dgm:presLayoutVars>
      </dgm:prSet>
      <dgm:spPr/>
    </dgm:pt>
    <dgm:pt modelId="{7FC42787-117F-45BA-B7F0-7C14FE9FAE4F}" type="pres">
      <dgm:prSet presAssocID="{7851D0ED-13FD-4079-88FE-0D3759FC720F}" presName="sibTrans" presStyleCnt="0"/>
      <dgm:spPr/>
    </dgm:pt>
    <dgm:pt modelId="{31486064-CC92-4434-B424-CE72FBF3C929}" type="pres">
      <dgm:prSet presAssocID="{888A2474-1C18-4DE6-B47C-59610FAA5435}" presName="composite" presStyleCnt="0"/>
      <dgm:spPr/>
    </dgm:pt>
    <dgm:pt modelId="{02D72AAF-21DE-4276-9773-A8BFEF33FEB6}" type="pres">
      <dgm:prSet presAssocID="{888A2474-1C18-4DE6-B47C-59610FAA5435}" presName="Image" presStyleLbl="bgShp" presStyleIdx="2" presStyleCnt="10"/>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 modelId="{0A0D32E8-0E1D-4A03-95F7-8CD11BDA8745}" type="pres">
      <dgm:prSet presAssocID="{888A2474-1C18-4DE6-B47C-59610FAA5435}" presName="Parent" presStyleLbl="node0" presStyleIdx="2" presStyleCnt="10">
        <dgm:presLayoutVars>
          <dgm:bulletEnabled val="1"/>
        </dgm:presLayoutVars>
      </dgm:prSet>
      <dgm:spPr/>
    </dgm:pt>
    <dgm:pt modelId="{4BFE1F8B-6219-4A04-B75F-46890A4CDDFA}" type="pres">
      <dgm:prSet presAssocID="{BA2E8859-55B8-4560-8A61-C693AE9D4C1B}" presName="sibTrans" presStyleCnt="0"/>
      <dgm:spPr/>
    </dgm:pt>
    <dgm:pt modelId="{305CA86E-FC2A-4F40-8795-EF06A442D9B1}" type="pres">
      <dgm:prSet presAssocID="{4BD9FA9F-C3B7-4B64-82BB-C1F1D46598A7}" presName="composite" presStyleCnt="0"/>
      <dgm:spPr/>
    </dgm:pt>
    <dgm:pt modelId="{D7ED0E18-5B72-46F1-B37B-77BF5C91A886}" type="pres">
      <dgm:prSet presAssocID="{4BD9FA9F-C3B7-4B64-82BB-C1F1D46598A7}" presName="Image" presStyleLbl="bgShp" presStyleIdx="3" presStyleCnt="10"/>
      <dgm:spPr>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dgm:spPr>
    </dgm:pt>
    <dgm:pt modelId="{C4CBE34E-EAA5-4E5E-8200-D64E1E82803C}" type="pres">
      <dgm:prSet presAssocID="{4BD9FA9F-C3B7-4B64-82BB-C1F1D46598A7}" presName="Parent" presStyleLbl="node0" presStyleIdx="3" presStyleCnt="10">
        <dgm:presLayoutVars>
          <dgm:bulletEnabled val="1"/>
        </dgm:presLayoutVars>
      </dgm:prSet>
      <dgm:spPr/>
    </dgm:pt>
    <dgm:pt modelId="{07C77BBF-3D6A-44E3-8447-C590B24D7869}" type="pres">
      <dgm:prSet presAssocID="{3713F7C1-A480-4182-9A8F-6CB1CA899A24}" presName="sibTrans" presStyleCnt="0"/>
      <dgm:spPr/>
    </dgm:pt>
    <dgm:pt modelId="{7BFC44A4-3676-4439-B64B-966FB1981BB1}" type="pres">
      <dgm:prSet presAssocID="{E923C444-2C09-459B-B63D-340A974CAC2B}" presName="composite" presStyleCnt="0"/>
      <dgm:spPr/>
    </dgm:pt>
    <dgm:pt modelId="{57B7AF5D-3CA1-48DD-8C3F-2BEC7906E5CF}" type="pres">
      <dgm:prSet presAssocID="{E923C444-2C09-459B-B63D-340A974CAC2B}" presName="Image" presStyleLbl="bgShp" presStyleIdx="4" presStyleCnt="10"/>
      <dgm:spPr>
        <a:blipFill>
          <a:blip xmlns:r="http://schemas.openxmlformats.org/officeDocument/2006/relationships" r:embed="rId5">
            <a:extLst>
              <a:ext uri="{28A0092B-C50C-407E-A947-70E740481C1C}">
                <a14:useLocalDpi xmlns:a14="http://schemas.microsoft.com/office/drawing/2010/main" val="0"/>
              </a:ext>
            </a:extLst>
          </a:blip>
          <a:srcRect/>
          <a:stretch>
            <a:fillRect t="-18000" b="-18000"/>
          </a:stretch>
        </a:blipFill>
      </dgm:spPr>
    </dgm:pt>
    <dgm:pt modelId="{07121085-CC6A-4064-831D-200780DB8DD1}" type="pres">
      <dgm:prSet presAssocID="{E923C444-2C09-459B-B63D-340A974CAC2B}" presName="Parent" presStyleLbl="node0" presStyleIdx="4" presStyleCnt="10">
        <dgm:presLayoutVars>
          <dgm:bulletEnabled val="1"/>
        </dgm:presLayoutVars>
      </dgm:prSet>
      <dgm:spPr/>
    </dgm:pt>
    <dgm:pt modelId="{65C05606-6309-4A65-A1B8-DDC2E0EC00F4}" type="pres">
      <dgm:prSet presAssocID="{B90EF37F-A7F9-4CD8-B17F-7BE4EDE0B9ED}" presName="sibTrans" presStyleCnt="0"/>
      <dgm:spPr/>
    </dgm:pt>
    <dgm:pt modelId="{DD234A7F-8D7B-42D0-88FF-93A3A60B1C6D}" type="pres">
      <dgm:prSet presAssocID="{ADCACC8C-6C19-4055-88F8-00EFF2892B15}" presName="composite" presStyleCnt="0"/>
      <dgm:spPr/>
    </dgm:pt>
    <dgm:pt modelId="{7791AC72-3A25-48DB-9208-3C3EB5E5EA1F}" type="pres">
      <dgm:prSet presAssocID="{ADCACC8C-6C19-4055-88F8-00EFF2892B15}" presName="Image" presStyleLbl="bgShp" presStyleIdx="5" presStyleCnt="10"/>
      <dgm:spPr>
        <a:blipFill>
          <a:blip xmlns:r="http://schemas.openxmlformats.org/officeDocument/2006/relationships" r:embed="rId6">
            <a:extLst>
              <a:ext uri="{28A0092B-C50C-407E-A947-70E740481C1C}">
                <a14:useLocalDpi xmlns:a14="http://schemas.microsoft.com/office/drawing/2010/main" val="0"/>
              </a:ext>
            </a:extLst>
          </a:blip>
          <a:srcRect/>
          <a:stretch>
            <a:fillRect t="-18000" b="-18000"/>
          </a:stretch>
        </a:blipFill>
      </dgm:spPr>
    </dgm:pt>
    <dgm:pt modelId="{20E0FC3F-EBF3-47B1-9354-DAC9DACE361F}" type="pres">
      <dgm:prSet presAssocID="{ADCACC8C-6C19-4055-88F8-00EFF2892B15}" presName="Parent" presStyleLbl="node0" presStyleIdx="5" presStyleCnt="10">
        <dgm:presLayoutVars>
          <dgm:bulletEnabled val="1"/>
        </dgm:presLayoutVars>
      </dgm:prSet>
      <dgm:spPr/>
    </dgm:pt>
    <dgm:pt modelId="{C3CFE918-58B7-44B5-AB1E-7D6FDCF654EC}" type="pres">
      <dgm:prSet presAssocID="{79B9BFDB-0A67-4C17-97A2-7971A684E7F8}" presName="sibTrans" presStyleCnt="0"/>
      <dgm:spPr/>
    </dgm:pt>
    <dgm:pt modelId="{04058107-0737-41C8-AC16-691163CC206F}" type="pres">
      <dgm:prSet presAssocID="{AE5C57DA-1535-4831-859E-C7E355A72AF8}" presName="composite" presStyleCnt="0"/>
      <dgm:spPr/>
    </dgm:pt>
    <dgm:pt modelId="{106ECEC8-D8B2-4362-B032-C4A4A7ED8C6C}" type="pres">
      <dgm:prSet presAssocID="{AE5C57DA-1535-4831-859E-C7E355A72AF8}" presName="Image" presStyleLbl="bgShp" presStyleIdx="6"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t="-18000" b="-18000"/>
          </a:stretch>
        </a:blipFill>
      </dgm:spPr>
    </dgm:pt>
    <dgm:pt modelId="{D762FA16-9A14-43A2-B4A4-B8B73D0E81B9}" type="pres">
      <dgm:prSet presAssocID="{AE5C57DA-1535-4831-859E-C7E355A72AF8}" presName="Parent" presStyleLbl="node0" presStyleIdx="6" presStyleCnt="10">
        <dgm:presLayoutVars>
          <dgm:bulletEnabled val="1"/>
        </dgm:presLayoutVars>
      </dgm:prSet>
      <dgm:spPr/>
    </dgm:pt>
    <dgm:pt modelId="{49D3759B-8079-4FDB-B596-9E73A298CAC8}" type="pres">
      <dgm:prSet presAssocID="{CAA885AE-CFA0-4E82-83C3-4F20447736A2}" presName="sibTrans" presStyleCnt="0"/>
      <dgm:spPr/>
    </dgm:pt>
    <dgm:pt modelId="{179F39A0-03B7-42A4-9F78-2EE904E85D27}" type="pres">
      <dgm:prSet presAssocID="{1154E558-5C9A-4F65-951A-CDD3BCBDF3DA}" presName="composite" presStyleCnt="0"/>
      <dgm:spPr/>
    </dgm:pt>
    <dgm:pt modelId="{A0B1C1EF-E6DB-4850-8606-8C77FE80B545}" type="pres">
      <dgm:prSet presAssocID="{1154E558-5C9A-4F65-951A-CDD3BCBDF3DA}" presName="Image" presStyleLbl="bgShp" presStyleIdx="7" presStyleCnt="10"/>
      <dgm:spPr>
        <a:blipFill>
          <a:blip xmlns:r="http://schemas.openxmlformats.org/officeDocument/2006/relationships" r:embed="rId8">
            <a:extLst>
              <a:ext uri="{28A0092B-C50C-407E-A947-70E740481C1C}">
                <a14:useLocalDpi xmlns:a14="http://schemas.microsoft.com/office/drawing/2010/main" val="0"/>
              </a:ext>
            </a:extLst>
          </a:blip>
          <a:srcRect/>
          <a:stretch>
            <a:fillRect t="-18000" b="-18000"/>
          </a:stretch>
        </a:blipFill>
      </dgm:spPr>
    </dgm:pt>
    <dgm:pt modelId="{4606462A-4552-4C0F-A2E0-B6A9295C5BC4}" type="pres">
      <dgm:prSet presAssocID="{1154E558-5C9A-4F65-951A-CDD3BCBDF3DA}" presName="Parent" presStyleLbl="node0" presStyleIdx="7" presStyleCnt="10">
        <dgm:presLayoutVars>
          <dgm:bulletEnabled val="1"/>
        </dgm:presLayoutVars>
      </dgm:prSet>
      <dgm:spPr/>
    </dgm:pt>
    <dgm:pt modelId="{3A790FC3-014E-4491-AD2B-85E6F986E7AE}" type="pres">
      <dgm:prSet presAssocID="{D6EA4F9C-6C64-463E-82C5-56FD7D77093C}" presName="sibTrans" presStyleCnt="0"/>
      <dgm:spPr/>
    </dgm:pt>
    <dgm:pt modelId="{891A2322-C83F-4CB5-B56C-0EC590FCDB87}" type="pres">
      <dgm:prSet presAssocID="{54240B46-EB72-4D79-9F8B-2528EF971E03}" presName="composite" presStyleCnt="0"/>
      <dgm:spPr/>
    </dgm:pt>
    <dgm:pt modelId="{5F5F4A7F-22EF-4291-A988-FC708CE3BA33}" type="pres">
      <dgm:prSet presAssocID="{54240B46-EB72-4D79-9F8B-2528EF971E03}" presName="Image" presStyleLbl="bgShp" presStyleIdx="8"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dgm:spPr>
    </dgm:pt>
    <dgm:pt modelId="{84BBD31D-1986-4EC3-8324-57E20316320E}" type="pres">
      <dgm:prSet presAssocID="{54240B46-EB72-4D79-9F8B-2528EF971E03}" presName="Parent" presStyleLbl="node0" presStyleIdx="8" presStyleCnt="10">
        <dgm:presLayoutVars>
          <dgm:bulletEnabled val="1"/>
        </dgm:presLayoutVars>
      </dgm:prSet>
      <dgm:spPr/>
    </dgm:pt>
    <dgm:pt modelId="{C2B470C7-F43A-4DD6-B0B1-98135A0A4E2E}" type="pres">
      <dgm:prSet presAssocID="{765A008E-DFFF-44E2-A7C2-78AC74B1EB40}" presName="sibTrans" presStyleCnt="0"/>
      <dgm:spPr/>
    </dgm:pt>
    <dgm:pt modelId="{D17FBDAA-CF8D-4DCA-BB3C-7DF7703CBE52}" type="pres">
      <dgm:prSet presAssocID="{4AEF3F07-6051-48A7-8452-B26AD3922AF2}" presName="composite" presStyleCnt="0"/>
      <dgm:spPr/>
    </dgm:pt>
    <dgm:pt modelId="{D9CA37E4-01FB-4B12-98CD-BEAE12EB5F00}" type="pres">
      <dgm:prSet presAssocID="{4AEF3F07-6051-48A7-8452-B26AD3922AF2}" presName="Image" presStyleLbl="bgShp" presStyleIdx="9"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dgm:spPr>
    </dgm:pt>
    <dgm:pt modelId="{B3D8223C-95D9-4E0C-8570-002633945C08}" type="pres">
      <dgm:prSet presAssocID="{4AEF3F07-6051-48A7-8452-B26AD3922AF2}" presName="Parent" presStyleLbl="node0" presStyleIdx="9" presStyleCnt="10">
        <dgm:presLayoutVars>
          <dgm:bulletEnabled val="1"/>
        </dgm:presLayoutVars>
      </dgm:prSet>
      <dgm:spPr/>
    </dgm:pt>
  </dgm:ptLst>
  <dgm:cxnLst>
    <dgm:cxn modelId="{8C00EB01-CA85-43F6-A405-80FD67DCD28D}" type="presOf" srcId="{4AEF3F07-6051-48A7-8452-B26AD3922AF2}" destId="{B3D8223C-95D9-4E0C-8570-002633945C08}" srcOrd="0" destOrd="0" presId="urn:microsoft.com/office/officeart/2008/layout/BendingPictureCaption"/>
    <dgm:cxn modelId="{B1DAF302-19AD-4C7A-B58C-814BA5119A0C}" type="presOf" srcId="{888A2474-1C18-4DE6-B47C-59610FAA5435}" destId="{0A0D32E8-0E1D-4A03-95F7-8CD11BDA8745}" srcOrd="0" destOrd="0" presId="urn:microsoft.com/office/officeart/2008/layout/BendingPictureCaption"/>
    <dgm:cxn modelId="{78893811-D967-4B5A-92EA-126DD0B2746D}" srcId="{060EFC0F-019C-44BD-B952-38150EA569EC}" destId="{ADCACC8C-6C19-4055-88F8-00EFF2892B15}" srcOrd="5" destOrd="0" parTransId="{592E07EE-7A73-42C1-B854-9804DFBD35B5}" sibTransId="{79B9BFDB-0A67-4C17-97A2-7971A684E7F8}"/>
    <dgm:cxn modelId="{C5DD2217-C1FB-4696-B877-DB075D0572F9}" type="presOf" srcId="{54240B46-EB72-4D79-9F8B-2528EF971E03}" destId="{84BBD31D-1986-4EC3-8324-57E20316320E}" srcOrd="0" destOrd="0" presId="urn:microsoft.com/office/officeart/2008/layout/BendingPictureCaption"/>
    <dgm:cxn modelId="{9A8B2918-DE1F-47D9-9F37-CE0D011582A9}" srcId="{060EFC0F-019C-44BD-B952-38150EA569EC}" destId="{AE5C57DA-1535-4831-859E-C7E355A72AF8}" srcOrd="6" destOrd="0" parTransId="{F584D427-3142-4A08-817C-14D8EC372ECB}" sibTransId="{CAA885AE-CFA0-4E82-83C3-4F20447736A2}"/>
    <dgm:cxn modelId="{1E9D2E31-B430-4913-9539-E6A2DEFC6427}" srcId="{060EFC0F-019C-44BD-B952-38150EA569EC}" destId="{4BD9FA9F-C3B7-4B64-82BB-C1F1D46598A7}" srcOrd="3" destOrd="0" parTransId="{E5883836-C460-4B13-9760-66A2BDDD2316}" sibTransId="{3713F7C1-A480-4182-9A8F-6CB1CA899A24}"/>
    <dgm:cxn modelId="{5EEDB666-94E7-46B1-A4E8-74342E20447A}" srcId="{060EFC0F-019C-44BD-B952-38150EA569EC}" destId="{2FAB7F55-2081-4D6B-8582-1E13DD9F67AF}" srcOrd="1" destOrd="0" parTransId="{A0D54008-FD4C-445E-A009-497FD0685F48}" sibTransId="{7851D0ED-13FD-4079-88FE-0D3759FC720F}"/>
    <dgm:cxn modelId="{C4F3C76C-9126-4BA8-ADBA-FB87F9B29701}" type="presOf" srcId="{ADCACC8C-6C19-4055-88F8-00EFF2892B15}" destId="{20E0FC3F-EBF3-47B1-9354-DAC9DACE361F}" srcOrd="0" destOrd="0" presId="urn:microsoft.com/office/officeart/2008/layout/BendingPictureCaption"/>
    <dgm:cxn modelId="{5850A04F-9AF9-41EF-B32F-AF927561639E}" type="presOf" srcId="{E923C444-2C09-459B-B63D-340A974CAC2B}" destId="{07121085-CC6A-4064-831D-200780DB8DD1}" srcOrd="0" destOrd="0" presId="urn:microsoft.com/office/officeart/2008/layout/BendingPictureCaption"/>
    <dgm:cxn modelId="{DB743A50-6D1F-4FB0-846A-623A24BB2B9B}" type="presOf" srcId="{060EFC0F-019C-44BD-B952-38150EA569EC}" destId="{931D6BAB-25CB-4228-A643-834A06CDADE8}" srcOrd="0" destOrd="0" presId="urn:microsoft.com/office/officeart/2008/layout/BendingPictureCaption"/>
    <dgm:cxn modelId="{DFF00E73-6582-4A11-A183-8C9D57F9F63B}" type="presOf" srcId="{2FAB7F55-2081-4D6B-8582-1E13DD9F67AF}" destId="{33AB2FE6-F0BB-48FC-8D4A-85387BFF7CF4}" srcOrd="0" destOrd="0" presId="urn:microsoft.com/office/officeart/2008/layout/BendingPictureCaption"/>
    <dgm:cxn modelId="{AF459E53-E7F3-4D1C-8EBC-6D286B29A105}" srcId="{060EFC0F-019C-44BD-B952-38150EA569EC}" destId="{888A2474-1C18-4DE6-B47C-59610FAA5435}" srcOrd="2" destOrd="0" parTransId="{A7284B86-94E2-4BFD-960B-52E2015FE4FD}" sibTransId="{BA2E8859-55B8-4560-8A61-C693AE9D4C1B}"/>
    <dgm:cxn modelId="{1AF1C276-C9B3-4AEC-BA8B-665EC357A12B}" srcId="{060EFC0F-019C-44BD-B952-38150EA569EC}" destId="{54240B46-EB72-4D79-9F8B-2528EF971E03}" srcOrd="8" destOrd="0" parTransId="{AFF0C333-5F18-42CA-9DB4-F8DA8ABA67BF}" sibTransId="{765A008E-DFFF-44E2-A7C2-78AC74B1EB40}"/>
    <dgm:cxn modelId="{621A2F86-237B-45AD-9422-6FDF51751992}" srcId="{060EFC0F-019C-44BD-B952-38150EA569EC}" destId="{E923C444-2C09-459B-B63D-340A974CAC2B}" srcOrd="4" destOrd="0" parTransId="{DC1F9E2A-308E-4ED6-B33A-A00429A888E1}" sibTransId="{B90EF37F-A7F9-4CD8-B17F-7BE4EDE0B9ED}"/>
    <dgm:cxn modelId="{AD18C08E-7CF2-402E-B6F8-C5888FD66ED4}" type="presOf" srcId="{1154E558-5C9A-4F65-951A-CDD3BCBDF3DA}" destId="{4606462A-4552-4C0F-A2E0-B6A9295C5BC4}" srcOrd="0" destOrd="0" presId="urn:microsoft.com/office/officeart/2008/layout/BendingPictureCaption"/>
    <dgm:cxn modelId="{B25D8CB8-5CE5-442A-8A32-F720E714BD4A}" type="presOf" srcId="{4BD9FA9F-C3B7-4B64-82BB-C1F1D46598A7}" destId="{C4CBE34E-EAA5-4E5E-8200-D64E1E82803C}" srcOrd="0" destOrd="0" presId="urn:microsoft.com/office/officeart/2008/layout/BendingPictureCaption"/>
    <dgm:cxn modelId="{12B9FEBB-A70F-432E-902E-185FD88F0919}" srcId="{060EFC0F-019C-44BD-B952-38150EA569EC}" destId="{C9E4BF7B-7AB2-4918-ABF5-0EC96056F62F}" srcOrd="0" destOrd="0" parTransId="{B9642A2C-8D7D-4E5F-BE54-106BB326EFDD}" sibTransId="{B88CEF26-38C9-44D0-B0D9-2808B1F7AD2E}"/>
    <dgm:cxn modelId="{00484FDB-9C16-4503-A910-2BD08A235B1A}" type="presOf" srcId="{AE5C57DA-1535-4831-859E-C7E355A72AF8}" destId="{D762FA16-9A14-43A2-B4A4-B8B73D0E81B9}" srcOrd="0" destOrd="0" presId="urn:microsoft.com/office/officeart/2008/layout/BendingPictureCaption"/>
    <dgm:cxn modelId="{4ADC9BEC-9689-4EE6-ABF1-8BFD7A136AC7}" srcId="{060EFC0F-019C-44BD-B952-38150EA569EC}" destId="{1154E558-5C9A-4F65-951A-CDD3BCBDF3DA}" srcOrd="7" destOrd="0" parTransId="{A6433369-66A3-4840-AA67-CBDBB9970B7C}" sibTransId="{D6EA4F9C-6C64-463E-82C5-56FD7D77093C}"/>
    <dgm:cxn modelId="{73A244ED-A97D-43BE-9571-67CB3437086F}" type="presOf" srcId="{C9E4BF7B-7AB2-4918-ABF5-0EC96056F62F}" destId="{5D9572B9-187C-4C04-8424-782B9209584D}" srcOrd="0" destOrd="0" presId="urn:microsoft.com/office/officeart/2008/layout/BendingPictureCaption"/>
    <dgm:cxn modelId="{AC718FF2-99D5-4B9B-9BA6-DC2AB736FA4F}" srcId="{060EFC0F-019C-44BD-B952-38150EA569EC}" destId="{4AEF3F07-6051-48A7-8452-B26AD3922AF2}" srcOrd="9" destOrd="0" parTransId="{90FF53C6-BBCB-41EF-B4E8-5CE92273C16E}" sibTransId="{4DA44FD8-4D35-4C28-B5D5-0FF6F6DEF5A8}"/>
    <dgm:cxn modelId="{16188694-7B9E-495F-81F7-4AA4C16C5182}" type="presParOf" srcId="{931D6BAB-25CB-4228-A643-834A06CDADE8}" destId="{2E283961-D325-41A9-9CC2-CFCB41FB04F3}" srcOrd="0" destOrd="0" presId="urn:microsoft.com/office/officeart/2008/layout/BendingPictureCaption"/>
    <dgm:cxn modelId="{DD38797B-F0B9-4CB7-B7F9-7BC8483F20C1}" type="presParOf" srcId="{2E283961-D325-41A9-9CC2-CFCB41FB04F3}" destId="{A51C46CE-805A-45E1-A856-2756FD02EA4C}" srcOrd="0" destOrd="0" presId="urn:microsoft.com/office/officeart/2008/layout/BendingPictureCaption"/>
    <dgm:cxn modelId="{1F988EFA-6915-4AC5-99F5-87F8C2CEE243}" type="presParOf" srcId="{2E283961-D325-41A9-9CC2-CFCB41FB04F3}" destId="{5D9572B9-187C-4C04-8424-782B9209584D}" srcOrd="1" destOrd="0" presId="urn:microsoft.com/office/officeart/2008/layout/BendingPictureCaption"/>
    <dgm:cxn modelId="{A4A2E9DD-3044-48DD-8548-38740A6FB409}" type="presParOf" srcId="{931D6BAB-25CB-4228-A643-834A06CDADE8}" destId="{BED1124F-B69A-4DE1-A95B-6253B623FD6B}" srcOrd="1" destOrd="0" presId="urn:microsoft.com/office/officeart/2008/layout/BendingPictureCaption"/>
    <dgm:cxn modelId="{52C8801E-93A3-47BF-90AA-BAF4B7F648C9}" type="presParOf" srcId="{931D6BAB-25CB-4228-A643-834A06CDADE8}" destId="{DA3DC5F5-84BD-4702-BB02-7B673549E18C}" srcOrd="2" destOrd="0" presId="urn:microsoft.com/office/officeart/2008/layout/BendingPictureCaption"/>
    <dgm:cxn modelId="{36A981C2-ADB0-4948-8720-1646AF14AD67}" type="presParOf" srcId="{DA3DC5F5-84BD-4702-BB02-7B673549E18C}" destId="{73F00A6B-4040-403D-B31C-89236FBDB5B3}" srcOrd="0" destOrd="0" presId="urn:microsoft.com/office/officeart/2008/layout/BendingPictureCaption"/>
    <dgm:cxn modelId="{E2788B07-299B-4CDF-B4D3-A8D8B9365CCB}" type="presParOf" srcId="{DA3DC5F5-84BD-4702-BB02-7B673549E18C}" destId="{33AB2FE6-F0BB-48FC-8D4A-85387BFF7CF4}" srcOrd="1" destOrd="0" presId="urn:microsoft.com/office/officeart/2008/layout/BendingPictureCaption"/>
    <dgm:cxn modelId="{12BCE734-8D5F-4943-B423-B93DF1419AE9}" type="presParOf" srcId="{931D6BAB-25CB-4228-A643-834A06CDADE8}" destId="{7FC42787-117F-45BA-B7F0-7C14FE9FAE4F}" srcOrd="3" destOrd="0" presId="urn:microsoft.com/office/officeart/2008/layout/BendingPictureCaption"/>
    <dgm:cxn modelId="{BA243043-D635-4021-A55D-9984086E2BAE}" type="presParOf" srcId="{931D6BAB-25CB-4228-A643-834A06CDADE8}" destId="{31486064-CC92-4434-B424-CE72FBF3C929}" srcOrd="4" destOrd="0" presId="urn:microsoft.com/office/officeart/2008/layout/BendingPictureCaption"/>
    <dgm:cxn modelId="{CEAACDF3-B552-462E-8BEB-5D4AE84C35E0}" type="presParOf" srcId="{31486064-CC92-4434-B424-CE72FBF3C929}" destId="{02D72AAF-21DE-4276-9773-A8BFEF33FEB6}" srcOrd="0" destOrd="0" presId="urn:microsoft.com/office/officeart/2008/layout/BendingPictureCaption"/>
    <dgm:cxn modelId="{2B107F0F-9748-494C-B93F-4D05086BDFCA}" type="presParOf" srcId="{31486064-CC92-4434-B424-CE72FBF3C929}" destId="{0A0D32E8-0E1D-4A03-95F7-8CD11BDA8745}" srcOrd="1" destOrd="0" presId="urn:microsoft.com/office/officeart/2008/layout/BendingPictureCaption"/>
    <dgm:cxn modelId="{356B8F05-5CE2-4040-8EA7-005DBAF3B23E}" type="presParOf" srcId="{931D6BAB-25CB-4228-A643-834A06CDADE8}" destId="{4BFE1F8B-6219-4A04-B75F-46890A4CDDFA}" srcOrd="5" destOrd="0" presId="urn:microsoft.com/office/officeart/2008/layout/BendingPictureCaption"/>
    <dgm:cxn modelId="{3F32C5B1-4465-435A-9A8F-69E9026BF277}" type="presParOf" srcId="{931D6BAB-25CB-4228-A643-834A06CDADE8}" destId="{305CA86E-FC2A-4F40-8795-EF06A442D9B1}" srcOrd="6" destOrd="0" presId="urn:microsoft.com/office/officeart/2008/layout/BendingPictureCaption"/>
    <dgm:cxn modelId="{64DB0B82-1196-432D-BB24-163799E9B8CB}" type="presParOf" srcId="{305CA86E-FC2A-4F40-8795-EF06A442D9B1}" destId="{D7ED0E18-5B72-46F1-B37B-77BF5C91A886}" srcOrd="0" destOrd="0" presId="urn:microsoft.com/office/officeart/2008/layout/BendingPictureCaption"/>
    <dgm:cxn modelId="{C9CC774E-4332-4F04-87B2-D7F1959CD825}" type="presParOf" srcId="{305CA86E-FC2A-4F40-8795-EF06A442D9B1}" destId="{C4CBE34E-EAA5-4E5E-8200-D64E1E82803C}" srcOrd="1" destOrd="0" presId="urn:microsoft.com/office/officeart/2008/layout/BendingPictureCaption"/>
    <dgm:cxn modelId="{4E0FC8B7-F201-42C6-BC60-87EB0C097EF8}" type="presParOf" srcId="{931D6BAB-25CB-4228-A643-834A06CDADE8}" destId="{07C77BBF-3D6A-44E3-8447-C590B24D7869}" srcOrd="7" destOrd="0" presId="urn:microsoft.com/office/officeart/2008/layout/BendingPictureCaption"/>
    <dgm:cxn modelId="{AC622419-1DEB-44EC-9126-FC0495ED87E2}" type="presParOf" srcId="{931D6BAB-25CB-4228-A643-834A06CDADE8}" destId="{7BFC44A4-3676-4439-B64B-966FB1981BB1}" srcOrd="8" destOrd="0" presId="urn:microsoft.com/office/officeart/2008/layout/BendingPictureCaption"/>
    <dgm:cxn modelId="{E04C66D0-6984-4097-A474-33CC72A5B450}" type="presParOf" srcId="{7BFC44A4-3676-4439-B64B-966FB1981BB1}" destId="{57B7AF5D-3CA1-48DD-8C3F-2BEC7906E5CF}" srcOrd="0" destOrd="0" presId="urn:microsoft.com/office/officeart/2008/layout/BendingPictureCaption"/>
    <dgm:cxn modelId="{771FD354-BB04-461E-8BED-2298F1B75A51}" type="presParOf" srcId="{7BFC44A4-3676-4439-B64B-966FB1981BB1}" destId="{07121085-CC6A-4064-831D-200780DB8DD1}" srcOrd="1" destOrd="0" presId="urn:microsoft.com/office/officeart/2008/layout/BendingPictureCaption"/>
    <dgm:cxn modelId="{3777C3F7-8286-40A8-8CC0-FF18D5C1AB04}" type="presParOf" srcId="{931D6BAB-25CB-4228-A643-834A06CDADE8}" destId="{65C05606-6309-4A65-A1B8-DDC2E0EC00F4}" srcOrd="9" destOrd="0" presId="urn:microsoft.com/office/officeart/2008/layout/BendingPictureCaption"/>
    <dgm:cxn modelId="{4310CDE8-5FF0-455B-8755-B739BFDAA421}" type="presParOf" srcId="{931D6BAB-25CB-4228-A643-834A06CDADE8}" destId="{DD234A7F-8D7B-42D0-88FF-93A3A60B1C6D}" srcOrd="10" destOrd="0" presId="urn:microsoft.com/office/officeart/2008/layout/BendingPictureCaption"/>
    <dgm:cxn modelId="{0CDCE7C4-82F5-417D-AF28-4602E1835251}" type="presParOf" srcId="{DD234A7F-8D7B-42D0-88FF-93A3A60B1C6D}" destId="{7791AC72-3A25-48DB-9208-3C3EB5E5EA1F}" srcOrd="0" destOrd="0" presId="urn:microsoft.com/office/officeart/2008/layout/BendingPictureCaption"/>
    <dgm:cxn modelId="{5AC6C261-2552-4EAB-A738-1B9EDBA762B5}" type="presParOf" srcId="{DD234A7F-8D7B-42D0-88FF-93A3A60B1C6D}" destId="{20E0FC3F-EBF3-47B1-9354-DAC9DACE361F}" srcOrd="1" destOrd="0" presId="urn:microsoft.com/office/officeart/2008/layout/BendingPictureCaption"/>
    <dgm:cxn modelId="{00A24154-5644-4EC5-98D4-5F321CA413D7}" type="presParOf" srcId="{931D6BAB-25CB-4228-A643-834A06CDADE8}" destId="{C3CFE918-58B7-44B5-AB1E-7D6FDCF654EC}" srcOrd="11" destOrd="0" presId="urn:microsoft.com/office/officeart/2008/layout/BendingPictureCaption"/>
    <dgm:cxn modelId="{026BCD5F-60F3-4AB3-B7A5-FD04B6B164A0}" type="presParOf" srcId="{931D6BAB-25CB-4228-A643-834A06CDADE8}" destId="{04058107-0737-41C8-AC16-691163CC206F}" srcOrd="12" destOrd="0" presId="urn:microsoft.com/office/officeart/2008/layout/BendingPictureCaption"/>
    <dgm:cxn modelId="{881DEE73-088F-447A-86C7-77B8F07E4BC2}" type="presParOf" srcId="{04058107-0737-41C8-AC16-691163CC206F}" destId="{106ECEC8-D8B2-4362-B032-C4A4A7ED8C6C}" srcOrd="0" destOrd="0" presId="urn:microsoft.com/office/officeart/2008/layout/BendingPictureCaption"/>
    <dgm:cxn modelId="{5316699B-8DA6-4C5F-A42A-FC8AB5D000D1}" type="presParOf" srcId="{04058107-0737-41C8-AC16-691163CC206F}" destId="{D762FA16-9A14-43A2-B4A4-B8B73D0E81B9}" srcOrd="1" destOrd="0" presId="urn:microsoft.com/office/officeart/2008/layout/BendingPictureCaption"/>
    <dgm:cxn modelId="{4D56FFEF-A326-4CBD-807C-1D7F63C1DD98}" type="presParOf" srcId="{931D6BAB-25CB-4228-A643-834A06CDADE8}" destId="{49D3759B-8079-4FDB-B596-9E73A298CAC8}" srcOrd="13" destOrd="0" presId="urn:microsoft.com/office/officeart/2008/layout/BendingPictureCaption"/>
    <dgm:cxn modelId="{4A6FA7B6-C526-4521-BF1C-EB5BB65D840A}" type="presParOf" srcId="{931D6BAB-25CB-4228-A643-834A06CDADE8}" destId="{179F39A0-03B7-42A4-9F78-2EE904E85D27}" srcOrd="14" destOrd="0" presId="urn:microsoft.com/office/officeart/2008/layout/BendingPictureCaption"/>
    <dgm:cxn modelId="{98F9B0E3-0396-409C-928A-FB65AE436C8D}" type="presParOf" srcId="{179F39A0-03B7-42A4-9F78-2EE904E85D27}" destId="{A0B1C1EF-E6DB-4850-8606-8C77FE80B545}" srcOrd="0" destOrd="0" presId="urn:microsoft.com/office/officeart/2008/layout/BendingPictureCaption"/>
    <dgm:cxn modelId="{BDF7B3AA-694B-432A-BDF3-242F866140AA}" type="presParOf" srcId="{179F39A0-03B7-42A4-9F78-2EE904E85D27}" destId="{4606462A-4552-4C0F-A2E0-B6A9295C5BC4}" srcOrd="1" destOrd="0" presId="urn:microsoft.com/office/officeart/2008/layout/BendingPictureCaption"/>
    <dgm:cxn modelId="{0F2E5B6F-01DC-4C1C-A318-C90DA6BCEAB9}" type="presParOf" srcId="{931D6BAB-25CB-4228-A643-834A06CDADE8}" destId="{3A790FC3-014E-4491-AD2B-85E6F986E7AE}" srcOrd="15" destOrd="0" presId="urn:microsoft.com/office/officeart/2008/layout/BendingPictureCaption"/>
    <dgm:cxn modelId="{E85BDA16-DF55-4759-9809-B17BF43C74D9}" type="presParOf" srcId="{931D6BAB-25CB-4228-A643-834A06CDADE8}" destId="{891A2322-C83F-4CB5-B56C-0EC590FCDB87}" srcOrd="16" destOrd="0" presId="urn:microsoft.com/office/officeart/2008/layout/BendingPictureCaption"/>
    <dgm:cxn modelId="{7942ADDE-CBD9-4B13-8712-16E7FC15D0FA}" type="presParOf" srcId="{891A2322-C83F-4CB5-B56C-0EC590FCDB87}" destId="{5F5F4A7F-22EF-4291-A988-FC708CE3BA33}" srcOrd="0" destOrd="0" presId="urn:microsoft.com/office/officeart/2008/layout/BendingPictureCaption"/>
    <dgm:cxn modelId="{553E14BA-5416-4E8E-876A-9F1B26506D4D}" type="presParOf" srcId="{891A2322-C83F-4CB5-B56C-0EC590FCDB87}" destId="{84BBD31D-1986-4EC3-8324-57E20316320E}" srcOrd="1" destOrd="0" presId="urn:microsoft.com/office/officeart/2008/layout/BendingPictureCaption"/>
    <dgm:cxn modelId="{0BFB1736-1F93-4055-9972-49C650DB7FEB}" type="presParOf" srcId="{931D6BAB-25CB-4228-A643-834A06CDADE8}" destId="{C2B470C7-F43A-4DD6-B0B1-98135A0A4E2E}" srcOrd="17" destOrd="0" presId="urn:microsoft.com/office/officeart/2008/layout/BendingPictureCaption"/>
    <dgm:cxn modelId="{1A4122CC-F0AE-4F22-81EA-B615D6DBE155}" type="presParOf" srcId="{931D6BAB-25CB-4228-A643-834A06CDADE8}" destId="{D17FBDAA-CF8D-4DCA-BB3C-7DF7703CBE52}" srcOrd="18" destOrd="0" presId="urn:microsoft.com/office/officeart/2008/layout/BendingPictureCaption"/>
    <dgm:cxn modelId="{E253DF6A-9290-454F-80D3-82633F13C476}" type="presParOf" srcId="{D17FBDAA-CF8D-4DCA-BB3C-7DF7703CBE52}" destId="{D9CA37E4-01FB-4B12-98CD-BEAE12EB5F00}" srcOrd="0" destOrd="0" presId="urn:microsoft.com/office/officeart/2008/layout/BendingPictureCaption"/>
    <dgm:cxn modelId="{52D33271-1C64-42EF-95B7-D0AC3BC7F2B3}" type="presParOf" srcId="{D17FBDAA-CF8D-4DCA-BB3C-7DF7703CBE52}" destId="{B3D8223C-95D9-4E0C-8570-002633945C08}"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242348"/>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293189"/>
        <a:ext cx="1298956" cy="408660"/>
      </dsp:txXfrm>
    </dsp:sp>
    <dsp:sp modelId="{8CD83F31-2381-453B-ACA6-2912988DB06F}">
      <dsp:nvSpPr>
        <dsp:cNvPr id="0" name=""/>
        <dsp:cNvSpPr/>
      </dsp:nvSpPr>
      <dsp:spPr>
        <a:xfrm>
          <a:off x="1608147" y="242348"/>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293189"/>
        <a:ext cx="1298956" cy="408660"/>
      </dsp:txXfrm>
    </dsp:sp>
    <dsp:sp modelId="{D2590E33-1BEC-4B8E-ABBB-5C2737C3F154}">
      <dsp:nvSpPr>
        <dsp:cNvPr id="0" name=""/>
        <dsp:cNvSpPr/>
      </dsp:nvSpPr>
      <dsp:spPr>
        <a:xfrm>
          <a:off x="3213599" y="242348"/>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293189"/>
        <a:ext cx="1298956" cy="408660"/>
      </dsp:txXfrm>
    </dsp:sp>
    <dsp:sp modelId="{ED8B02B9-0833-4572-A582-AC3CE9B9965F}">
      <dsp:nvSpPr>
        <dsp:cNvPr id="0" name=""/>
        <dsp:cNvSpPr/>
      </dsp:nvSpPr>
      <dsp:spPr>
        <a:xfrm>
          <a:off x="4819050" y="242348"/>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293189"/>
        <a:ext cx="1298956" cy="408660"/>
      </dsp:txXfrm>
    </dsp:sp>
    <dsp:sp modelId="{01ACC801-DAA0-4794-B9BE-70AB3EA32713}">
      <dsp:nvSpPr>
        <dsp:cNvPr id="0" name=""/>
        <dsp:cNvSpPr/>
      </dsp:nvSpPr>
      <dsp:spPr>
        <a:xfrm>
          <a:off x="6424502" y="242348"/>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1000" r="-21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vacant</a:t>
          </a:r>
        </a:p>
      </dsp:txBody>
      <dsp:txXfrm>
        <a:off x="6555857" y="1293189"/>
        <a:ext cx="1298956" cy="408660"/>
      </dsp:txXfrm>
    </dsp:sp>
    <dsp:sp modelId="{3DDA16CE-7D47-4596-AF3C-F050F60DB5A3}">
      <dsp:nvSpPr>
        <dsp:cNvPr id="0" name=""/>
        <dsp:cNvSpPr/>
      </dsp:nvSpPr>
      <dsp:spPr>
        <a:xfrm>
          <a:off x="805421" y="1847800"/>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898641"/>
        <a:ext cx="1298956" cy="408660"/>
      </dsp:txXfrm>
    </dsp:sp>
    <dsp:sp modelId="{0812515D-69BB-4AFE-A675-A67D49D41966}">
      <dsp:nvSpPr>
        <dsp:cNvPr id="0" name=""/>
        <dsp:cNvSpPr/>
      </dsp:nvSpPr>
      <dsp:spPr>
        <a:xfrm>
          <a:off x="2410873" y="1847800"/>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898641"/>
        <a:ext cx="1298956" cy="408660"/>
      </dsp:txXfrm>
    </dsp:sp>
    <dsp:sp modelId="{7AB68F8F-FFE3-4CB3-A486-66519F9D24BB}">
      <dsp:nvSpPr>
        <dsp:cNvPr id="0" name=""/>
        <dsp:cNvSpPr/>
      </dsp:nvSpPr>
      <dsp:spPr>
        <a:xfrm>
          <a:off x="4008487" y="1854035"/>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898641"/>
        <a:ext cx="1298956" cy="408660"/>
      </dsp:txXfrm>
    </dsp:sp>
    <dsp:sp modelId="{2B90E5F4-B2F1-439C-9027-616FE7D3BCF8}">
      <dsp:nvSpPr>
        <dsp:cNvPr id="0" name=""/>
        <dsp:cNvSpPr/>
      </dsp:nvSpPr>
      <dsp:spPr>
        <a:xfrm>
          <a:off x="5621776" y="1847800"/>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898641"/>
        <a:ext cx="1298956" cy="408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C46CE-805A-45E1-A856-2756FD02EA4C}">
      <dsp:nvSpPr>
        <dsp:cNvPr id="0" name=""/>
        <dsp:cNvSpPr/>
      </dsp:nvSpPr>
      <dsp:spPr>
        <a:xfrm>
          <a:off x="2369" y="383743"/>
          <a:ext cx="1322353" cy="97721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5D9572B9-187C-4C04-8424-782B9209584D}">
      <dsp:nvSpPr>
        <dsp:cNvPr id="0" name=""/>
        <dsp:cNvSpPr/>
      </dsp:nvSpPr>
      <dsp:spPr>
        <a:xfrm>
          <a:off x="269653"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Michelle Lair</a:t>
          </a:r>
        </a:p>
      </dsp:txBody>
      <dsp:txXfrm>
        <a:off x="269653" y="1183770"/>
        <a:ext cx="1139474" cy="273834"/>
      </dsp:txXfrm>
    </dsp:sp>
    <dsp:sp modelId="{73F00A6B-4040-403D-B31C-89236FBDB5B3}">
      <dsp:nvSpPr>
        <dsp:cNvPr id="0" name=""/>
        <dsp:cNvSpPr/>
      </dsp:nvSpPr>
      <dsp:spPr>
        <a:xfrm>
          <a:off x="1562302" y="383743"/>
          <a:ext cx="1322353" cy="9772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33AB2FE6-F0BB-48FC-8D4A-85387BFF7CF4}">
      <dsp:nvSpPr>
        <dsp:cNvPr id="0" name=""/>
        <dsp:cNvSpPr/>
      </dsp:nvSpPr>
      <dsp:spPr>
        <a:xfrm>
          <a:off x="1829586"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Dr. Lori Byrd</a:t>
          </a:r>
        </a:p>
      </dsp:txBody>
      <dsp:txXfrm>
        <a:off x="1829586" y="1183770"/>
        <a:ext cx="1139474" cy="273834"/>
      </dsp:txXfrm>
    </dsp:sp>
    <dsp:sp modelId="{02D72AAF-21DE-4276-9773-A8BFEF33FEB6}">
      <dsp:nvSpPr>
        <dsp:cNvPr id="0" name=""/>
        <dsp:cNvSpPr/>
      </dsp:nvSpPr>
      <dsp:spPr>
        <a:xfrm>
          <a:off x="3122236" y="383743"/>
          <a:ext cx="1322353" cy="97721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0A0D32E8-0E1D-4A03-95F7-8CD11BDA8745}">
      <dsp:nvSpPr>
        <dsp:cNvPr id="0" name=""/>
        <dsp:cNvSpPr/>
      </dsp:nvSpPr>
      <dsp:spPr>
        <a:xfrm>
          <a:off x="3389520"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Dr. Hilmi Lahoud</a:t>
          </a:r>
        </a:p>
      </dsp:txBody>
      <dsp:txXfrm>
        <a:off x="3389520" y="1183770"/>
        <a:ext cx="1139474" cy="273834"/>
      </dsp:txXfrm>
    </dsp:sp>
    <dsp:sp modelId="{D7ED0E18-5B72-46F1-B37B-77BF5C91A886}">
      <dsp:nvSpPr>
        <dsp:cNvPr id="0" name=""/>
        <dsp:cNvSpPr/>
      </dsp:nvSpPr>
      <dsp:spPr>
        <a:xfrm>
          <a:off x="4682169" y="383743"/>
          <a:ext cx="1322353" cy="97721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C4CBE34E-EAA5-4E5E-8200-D64E1E82803C}">
      <dsp:nvSpPr>
        <dsp:cNvPr id="0" name=""/>
        <dsp:cNvSpPr/>
      </dsp:nvSpPr>
      <dsp:spPr>
        <a:xfrm>
          <a:off x="4949454" y="1183770"/>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Mary Olvera</a:t>
          </a:r>
        </a:p>
      </dsp:txBody>
      <dsp:txXfrm>
        <a:off x="4949454" y="1183770"/>
        <a:ext cx="1139474" cy="273834"/>
      </dsp:txXfrm>
    </dsp:sp>
    <dsp:sp modelId="{57B7AF5D-3CA1-48DD-8C3F-2BEC7906E5CF}">
      <dsp:nvSpPr>
        <dsp:cNvPr id="0" name=""/>
        <dsp:cNvSpPr/>
      </dsp:nvSpPr>
      <dsp:spPr>
        <a:xfrm>
          <a:off x="2369" y="1598281"/>
          <a:ext cx="1322353" cy="97721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07121085-CC6A-4064-831D-200780DB8DD1}">
      <dsp:nvSpPr>
        <dsp:cNvPr id="0" name=""/>
        <dsp:cNvSpPr/>
      </dsp:nvSpPr>
      <dsp:spPr>
        <a:xfrm>
          <a:off x="269653"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Aaron Mabe</a:t>
          </a:r>
        </a:p>
      </dsp:txBody>
      <dsp:txXfrm>
        <a:off x="269653" y="2398308"/>
        <a:ext cx="1139474" cy="273834"/>
      </dsp:txXfrm>
    </dsp:sp>
    <dsp:sp modelId="{7791AC72-3A25-48DB-9208-3C3EB5E5EA1F}">
      <dsp:nvSpPr>
        <dsp:cNvPr id="0" name=""/>
        <dsp:cNvSpPr/>
      </dsp:nvSpPr>
      <dsp:spPr>
        <a:xfrm>
          <a:off x="1562302" y="1598281"/>
          <a:ext cx="1322353" cy="977214"/>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20E0FC3F-EBF3-47B1-9354-DAC9DACE361F}">
      <dsp:nvSpPr>
        <dsp:cNvPr id="0" name=""/>
        <dsp:cNvSpPr/>
      </dsp:nvSpPr>
      <dsp:spPr>
        <a:xfrm>
          <a:off x="1829586"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5000"/>
            </a:spcAft>
            <a:buNone/>
          </a:pPr>
          <a:r>
            <a:rPr lang="en-US" sz="1200" kern="1200">
              <a:latin typeface="Calibri Light" panose="020F0302020204030204"/>
            </a:rPr>
            <a:t>Todd </a:t>
          </a:r>
          <a:r>
            <a:rPr lang="en-US" sz="1200" kern="1200"/>
            <a:t>Roth</a:t>
          </a:r>
          <a:endParaRPr lang="en-US" sz="1200" kern="1200" dirty="0">
            <a:latin typeface="Calibri Light" panose="020F0302020204030204"/>
          </a:endParaRPr>
        </a:p>
      </dsp:txBody>
      <dsp:txXfrm>
        <a:off x="1829586" y="2398308"/>
        <a:ext cx="1139474" cy="273834"/>
      </dsp:txXfrm>
    </dsp:sp>
    <dsp:sp modelId="{106ECEC8-D8B2-4362-B032-C4A4A7ED8C6C}">
      <dsp:nvSpPr>
        <dsp:cNvPr id="0" name=""/>
        <dsp:cNvSpPr/>
      </dsp:nvSpPr>
      <dsp:spPr>
        <a:xfrm>
          <a:off x="3122236" y="1598281"/>
          <a:ext cx="1322353" cy="977214"/>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D762FA16-9A14-43A2-B4A4-B8B73D0E81B9}">
      <dsp:nvSpPr>
        <dsp:cNvPr id="0" name=""/>
        <dsp:cNvSpPr/>
      </dsp:nvSpPr>
      <dsp:spPr>
        <a:xfrm>
          <a:off x="3389520"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rtl="0">
            <a:lnSpc>
              <a:spcPct val="90000"/>
            </a:lnSpc>
            <a:spcBef>
              <a:spcPct val="0"/>
            </a:spcBef>
            <a:spcAft>
              <a:spcPct val="5000"/>
            </a:spcAft>
            <a:buNone/>
          </a:pPr>
          <a:r>
            <a:rPr lang="en-US" sz="1200" kern="1200" dirty="0">
              <a:latin typeface="Calibri Light" panose="020F0302020204030204"/>
            </a:rPr>
            <a:t>Peyton Bell</a:t>
          </a:r>
        </a:p>
      </dsp:txBody>
      <dsp:txXfrm>
        <a:off x="3389520" y="2398308"/>
        <a:ext cx="1139474" cy="273834"/>
      </dsp:txXfrm>
    </dsp:sp>
    <dsp:sp modelId="{A0B1C1EF-E6DB-4850-8606-8C77FE80B545}">
      <dsp:nvSpPr>
        <dsp:cNvPr id="0" name=""/>
        <dsp:cNvSpPr/>
      </dsp:nvSpPr>
      <dsp:spPr>
        <a:xfrm>
          <a:off x="4682169" y="1598281"/>
          <a:ext cx="1322353" cy="977214"/>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8000" b="-18000"/>
          </a:stretch>
        </a:blipFill>
        <a:ln>
          <a:noFill/>
        </a:ln>
        <a:effectLst/>
      </dsp:spPr>
      <dsp:style>
        <a:lnRef idx="0">
          <a:scrgbClr r="0" g="0" b="0"/>
        </a:lnRef>
        <a:fillRef idx="1">
          <a:scrgbClr r="0" g="0" b="0"/>
        </a:fillRef>
        <a:effectRef idx="0">
          <a:scrgbClr r="0" g="0" b="0"/>
        </a:effectRef>
        <a:fontRef idx="minor"/>
      </dsp:style>
    </dsp:sp>
    <dsp:sp modelId="{4606462A-4552-4C0F-A2E0-B6A9295C5BC4}">
      <dsp:nvSpPr>
        <dsp:cNvPr id="0" name=""/>
        <dsp:cNvSpPr/>
      </dsp:nvSpPr>
      <dsp:spPr>
        <a:xfrm>
          <a:off x="4949454" y="2398308"/>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Reyna Rodriguez</a:t>
          </a:r>
        </a:p>
      </dsp:txBody>
      <dsp:txXfrm>
        <a:off x="4949454" y="2398308"/>
        <a:ext cx="1139474" cy="273834"/>
      </dsp:txXfrm>
    </dsp:sp>
    <dsp:sp modelId="{5F5F4A7F-22EF-4291-A988-FC708CE3BA33}">
      <dsp:nvSpPr>
        <dsp:cNvPr id="0" name=""/>
        <dsp:cNvSpPr/>
      </dsp:nvSpPr>
      <dsp:spPr>
        <a:xfrm>
          <a:off x="1562302" y="2812819"/>
          <a:ext cx="1322353" cy="977214"/>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a:effectLst/>
      </dsp:spPr>
      <dsp:style>
        <a:lnRef idx="0">
          <a:scrgbClr r="0" g="0" b="0"/>
        </a:lnRef>
        <a:fillRef idx="1">
          <a:scrgbClr r="0" g="0" b="0"/>
        </a:fillRef>
        <a:effectRef idx="0">
          <a:scrgbClr r="0" g="0" b="0"/>
        </a:effectRef>
        <a:fontRef idx="minor"/>
      </dsp:style>
    </dsp:sp>
    <dsp:sp modelId="{84BBD31D-1986-4EC3-8324-57E20316320E}">
      <dsp:nvSpPr>
        <dsp:cNvPr id="0" name=""/>
        <dsp:cNvSpPr/>
      </dsp:nvSpPr>
      <dsp:spPr>
        <a:xfrm>
          <a:off x="1829586" y="3612846"/>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a:latin typeface="Calibri Light" panose="020F0302020204030204"/>
            </a:rPr>
            <a:t>Nedra</a:t>
          </a:r>
          <a:r>
            <a:rPr lang="en-US" sz="1200" kern="1200"/>
            <a:t> Dixon</a:t>
          </a:r>
          <a:endParaRPr lang="en-US" sz="1200" kern="1200" dirty="0"/>
        </a:p>
      </dsp:txBody>
      <dsp:txXfrm>
        <a:off x="1829586" y="3612846"/>
        <a:ext cx="1139474" cy="273834"/>
      </dsp:txXfrm>
    </dsp:sp>
    <dsp:sp modelId="{D9CA37E4-01FB-4B12-98CD-BEAE12EB5F00}">
      <dsp:nvSpPr>
        <dsp:cNvPr id="0" name=""/>
        <dsp:cNvSpPr/>
      </dsp:nvSpPr>
      <dsp:spPr>
        <a:xfrm>
          <a:off x="3122236" y="2812819"/>
          <a:ext cx="1322353" cy="977214"/>
        </a:xfrm>
        <a:prstGeom prst="rect">
          <a:avLst/>
        </a:prstGeom>
        <a:blipFill>
          <a:blip xmlns:r="http://schemas.openxmlformats.org/officeDocument/2006/relationships" r:embed="rId9">
            <a:extLst>
              <a:ext uri="{28A0092B-C50C-407E-A947-70E740481C1C}">
                <a14:useLocalDpi xmlns:a14="http://schemas.microsoft.com/office/drawing/2010/main" val="0"/>
              </a:ext>
            </a:extLst>
          </a:blip>
          <a:srcRect/>
          <a:stretch>
            <a:fillRect l="-16000" r="-16000"/>
          </a:stretch>
        </a:blipFill>
        <a:ln>
          <a:solidFill>
            <a:srgbClr val="003768"/>
          </a:solidFill>
        </a:ln>
        <a:effectLst/>
      </dsp:spPr>
      <dsp:style>
        <a:lnRef idx="0">
          <a:scrgbClr r="0" g="0" b="0"/>
        </a:lnRef>
        <a:fillRef idx="1">
          <a:scrgbClr r="0" g="0" b="0"/>
        </a:fillRef>
        <a:effectRef idx="0">
          <a:scrgbClr r="0" g="0" b="0"/>
        </a:effectRef>
        <a:fontRef idx="minor"/>
      </dsp:style>
    </dsp:sp>
    <dsp:sp modelId="{B3D8223C-95D9-4E0C-8570-002633945C08}">
      <dsp:nvSpPr>
        <dsp:cNvPr id="0" name=""/>
        <dsp:cNvSpPr/>
      </dsp:nvSpPr>
      <dsp:spPr>
        <a:xfrm>
          <a:off x="3389520" y="3612846"/>
          <a:ext cx="1139474" cy="2738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5000"/>
            </a:spcAft>
            <a:buNone/>
          </a:pPr>
          <a:r>
            <a:rPr lang="en-US" sz="1200" kern="1200" dirty="0"/>
            <a:t>Gail Robertson</a:t>
          </a:r>
        </a:p>
      </dsp:txBody>
      <dsp:txXfrm>
        <a:off x="3389520" y="3612846"/>
        <a:ext cx="1139474" cy="273834"/>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38" y="2"/>
            <a:ext cx="3037840" cy="466434"/>
          </a:xfrm>
          <a:prstGeom prst="rect">
            <a:avLst/>
          </a:prstGeom>
        </p:spPr>
        <p:txBody>
          <a:bodyPr vert="horz" lIns="93150" tIns="46576" rIns="93150" bIns="46576" rtlCol="0"/>
          <a:lstStyle>
            <a:lvl1pPr algn="r">
              <a:defRPr sz="1200"/>
            </a:lvl1pPr>
          </a:lstStyle>
          <a:p>
            <a:fld id="{7E9B6F52-CC10-4425-9195-EDF28B435798}" type="datetimeFigureOut">
              <a:rPr lang="en-US" smtClean="0"/>
              <a:t>8/7/2023</a:t>
            </a:fld>
            <a:endParaRPr lang="en-US"/>
          </a:p>
        </p:txBody>
      </p:sp>
      <p:sp>
        <p:nvSpPr>
          <p:cNvPr id="4" name="Footer Placeholder 3"/>
          <p:cNvSpPr>
            <a:spLocks noGrp="1"/>
          </p:cNvSpPr>
          <p:nvPr>
            <p:ph type="ftr" sz="quarter" idx="2"/>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70"/>
            <a:ext cx="3037840" cy="466433"/>
          </a:xfrm>
          <a:prstGeom prst="rect">
            <a:avLst/>
          </a:prstGeom>
        </p:spPr>
        <p:txBody>
          <a:bodyPr vert="horz" lIns="93150" tIns="46576" rIns="93150" bIns="46576"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50" tIns="46576" rIns="93150" bIns="46576" rtlCol="0"/>
          <a:lstStyle>
            <a:lvl1pPr algn="r">
              <a:defRPr sz="1200"/>
            </a:lvl1pPr>
          </a:lstStyle>
          <a:p>
            <a:fld id="{C02D3CF6-D097-446F-BA20-84B1F837E572}" type="datetimeFigureOut">
              <a:rPr lang="en-US" smtClean="0"/>
              <a:t>8/7/2023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0" tIns="46576" rIns="93150" bIns="46576"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0" tIns="46576" rIns="93150" bIns="46576"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70"/>
            <a:ext cx="3037840" cy="466433"/>
          </a:xfrm>
          <a:prstGeom prst="rect">
            <a:avLst/>
          </a:prstGeom>
        </p:spPr>
        <p:txBody>
          <a:bodyPr vert="horz" lIns="93150" tIns="46576" rIns="93150"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3"/>
          </a:xfrm>
          <a:prstGeom prst="rect">
            <a:avLst/>
          </a:prstGeom>
        </p:spPr>
        <p:txBody>
          <a:bodyPr vert="horz" lIns="93150" tIns="46576" rIns="93150" bIns="46576"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a:t>
            </a:fld>
            <a:endParaRPr lang="en-US"/>
          </a:p>
        </p:txBody>
      </p:sp>
    </p:spTree>
    <p:extLst>
      <p:ext uri="{BB962C8B-B14F-4D97-AF65-F5344CB8AC3E}">
        <p14:creationId xmlns:p14="http://schemas.microsoft.com/office/powerpoint/2010/main" val="30376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36396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14132">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405044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1212588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1729217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8/7/2023</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01" r:id="rId3"/>
    <p:sldLayoutId id="2147483702" r:id="rId4"/>
    <p:sldLayoutId id="2147483703" r:id="rId5"/>
    <p:sldLayoutId id="2147483704" r:id="rId6"/>
    <p:sldLayoutId id="2147483687" r:id="rId7"/>
    <p:sldLayoutId id="2147483688" r:id="rId8"/>
    <p:sldLayoutId id="2147483689" r:id="rId9"/>
    <p:sldLayoutId id="2147483690" r:id="rId10"/>
    <p:sldLayoutId id="2147483691" r:id="rId11"/>
    <p:sldLayoutId id="2147483692" r:id="rId12"/>
    <p:sldLayoutId id="2147483693" r:id="rId13"/>
    <p:sldLayoutId id="2147483705" r:id="rId14"/>
    <p:sldLayoutId id="2147483706" r:id="rId15"/>
    <p:sldLayoutId id="2147483707" r:id="rId16"/>
    <p:sldLayoutId id="2147483708" r:id="rId17"/>
    <p:sldLayoutId id="2147483697" r:id="rId18"/>
    <p:sldLayoutId id="2147483694" r:id="rId19"/>
    <p:sldLayoutId id="2147483695" r:id="rId20"/>
    <p:sldLayoutId id="2147483696" r:id="rId21"/>
    <p:sldLayoutId id="2147483685" r:id="rId22"/>
    <p:sldLayoutId id="2147483699"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nccareers.org/printables-tools"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August 8, 2023</a:t>
            </a:r>
          </a:p>
        </p:txBody>
      </p:sp>
      <p:pic>
        <p:nvPicPr>
          <p:cNvPr id="5" name="Picture 4" descr="Text&#10;&#10;Description automatically generated">
            <a:extLst>
              <a:ext uri="{FF2B5EF4-FFF2-40B4-BE49-F238E27FC236}">
                <a16:creationId xmlns:a16="http://schemas.microsoft.com/office/drawing/2014/main" id="{DD2BAA20-E29D-A450-2DB9-30F83BF4A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04" y="3688512"/>
            <a:ext cx="4399896" cy="1384818"/>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FBE24A-84AC-8E73-A1E5-CF98B5E8A8CE}"/>
              </a:ext>
            </a:extLst>
          </p:cNvPr>
          <p:cNvSpPr>
            <a:spLocks noGrp="1"/>
          </p:cNvSpPr>
          <p:nvPr>
            <p:ph idx="1"/>
          </p:nvPr>
        </p:nvSpPr>
        <p:spPr/>
        <p:txBody>
          <a:bodyPr vert="horz" lIns="91440" tIns="45720" rIns="91440" bIns="45720" rtlCol="0" anchor="t">
            <a:normAutofit lnSpcReduction="10000"/>
          </a:bodyPr>
          <a:lstStyle/>
          <a:p>
            <a:pPr marL="174625" indent="-174625"/>
            <a:r>
              <a:rPr lang="en-US" dirty="0">
                <a:latin typeface="Times New Roman"/>
                <a:cs typeface="Times New Roman"/>
              </a:rPr>
              <a:t>Through Leadership we are planning several projects this year:</a:t>
            </a:r>
            <a:endParaRPr lang="en-US" dirty="0"/>
          </a:p>
          <a:p>
            <a:pPr marL="343535" lvl="1" indent="-151130"/>
            <a:r>
              <a:rPr lang="en-US" dirty="0">
                <a:latin typeface="Times New Roman"/>
                <a:cs typeface="Times New Roman"/>
              </a:rPr>
              <a:t>Continual support for CORD</a:t>
            </a:r>
            <a:endParaRPr lang="en-US" dirty="0"/>
          </a:p>
          <a:p>
            <a:pPr marL="343535" lvl="1" indent="-151130"/>
            <a:r>
              <a:rPr lang="en-US" dirty="0">
                <a:latin typeface="Times New Roman"/>
                <a:cs typeface="Times New Roman"/>
              </a:rPr>
              <a:t>Continual support for Skills USA</a:t>
            </a:r>
          </a:p>
          <a:p>
            <a:pPr marL="174625" indent="-174625"/>
            <a:r>
              <a:rPr lang="en-US" dirty="0">
                <a:latin typeface="Times New Roman"/>
                <a:cs typeface="Times New Roman"/>
              </a:rPr>
              <a:t> CORD has released its annual training agenda it has been sent to your college's NC NET Contact</a:t>
            </a:r>
            <a:endParaRPr lang="en-US" dirty="0"/>
          </a:p>
          <a:p>
            <a:pPr marL="174625" indent="-174625"/>
            <a:r>
              <a:rPr lang="en-US" dirty="0">
                <a:latin typeface="Times New Roman"/>
                <a:cs typeface="Times New Roman"/>
              </a:rPr>
              <a:t>ABLR Special Populations</a:t>
            </a:r>
            <a:endParaRPr lang="en-US" dirty="0"/>
          </a:p>
          <a:p>
            <a:pPr marL="174625" indent="-174625"/>
            <a:r>
              <a:rPr lang="en-US" dirty="0">
                <a:latin typeface="Times New Roman"/>
                <a:cs typeface="Times New Roman"/>
              </a:rPr>
              <a:t>Cyber Security</a:t>
            </a:r>
            <a:endParaRPr lang="en-US" dirty="0"/>
          </a:p>
          <a:p>
            <a:pPr marL="174625" indent="-174625"/>
            <a:r>
              <a:rPr lang="en-US" dirty="0">
                <a:latin typeface="Times New Roman"/>
                <a:cs typeface="Times New Roman"/>
              </a:rPr>
              <a:t>Apple</a:t>
            </a:r>
          </a:p>
          <a:p>
            <a:pPr marL="174625" indent="-174625"/>
            <a:r>
              <a:rPr lang="en-US" dirty="0">
                <a:latin typeface="Times New Roman"/>
                <a:cs typeface="Times New Roman"/>
              </a:rPr>
              <a:t>Virtual Reality</a:t>
            </a:r>
            <a:endParaRPr lang="en-US" dirty="0"/>
          </a:p>
          <a:p>
            <a:pPr marL="174625" indent="-174625"/>
            <a:r>
              <a:rPr lang="en-US" dirty="0">
                <a:latin typeface="Times New Roman"/>
                <a:cs typeface="Times New Roman"/>
              </a:rPr>
              <a:t>Red Hat</a:t>
            </a:r>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86424F55-23A4-F3AC-72F1-6DBA5E7054C2}"/>
              </a:ext>
            </a:extLst>
          </p:cNvPr>
          <p:cNvSpPr>
            <a:spLocks noGrp="1"/>
          </p:cNvSpPr>
          <p:nvPr>
            <p:ph type="title"/>
          </p:nvPr>
        </p:nvSpPr>
        <p:spPr/>
        <p:txBody>
          <a:bodyPr/>
          <a:lstStyle/>
          <a:p>
            <a:r>
              <a:rPr lang="en-US" dirty="0"/>
              <a:t>Leadership Projects</a:t>
            </a:r>
          </a:p>
        </p:txBody>
      </p:sp>
    </p:spTree>
    <p:extLst>
      <p:ext uri="{BB962C8B-B14F-4D97-AF65-F5344CB8AC3E}">
        <p14:creationId xmlns:p14="http://schemas.microsoft.com/office/powerpoint/2010/main" val="181036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99556A-9665-DABA-1548-4BACC32F3FC6}"/>
              </a:ext>
            </a:extLst>
          </p:cNvPr>
          <p:cNvSpPr>
            <a:spLocks noGrp="1"/>
          </p:cNvSpPr>
          <p:nvPr>
            <p:ph type="title"/>
          </p:nvPr>
        </p:nvSpPr>
        <p:spPr>
          <a:xfrm>
            <a:off x="1297859" y="126367"/>
            <a:ext cx="7364361" cy="994172"/>
          </a:xfrm>
        </p:spPr>
        <p:txBody>
          <a:bodyPr anchor="ctr">
            <a:normAutofit/>
          </a:bodyPr>
          <a:lstStyle/>
          <a:p>
            <a:r>
              <a:rPr lang="en-US" dirty="0"/>
              <a:t>Career Exploration Guides</a:t>
            </a:r>
          </a:p>
        </p:txBody>
      </p:sp>
      <p:sp>
        <p:nvSpPr>
          <p:cNvPr id="10" name="Content Placeholder 2">
            <a:extLst>
              <a:ext uri="{FF2B5EF4-FFF2-40B4-BE49-F238E27FC236}">
                <a16:creationId xmlns:a16="http://schemas.microsoft.com/office/drawing/2014/main" id="{C945614D-2499-38A9-7C59-BE099C759420}"/>
              </a:ext>
            </a:extLst>
          </p:cNvPr>
          <p:cNvSpPr>
            <a:spLocks noGrp="1"/>
          </p:cNvSpPr>
          <p:nvPr>
            <p:ph sz="half" idx="1"/>
          </p:nvPr>
        </p:nvSpPr>
        <p:spPr>
          <a:xfrm>
            <a:off x="923095" y="1455398"/>
            <a:ext cx="7984273" cy="3449762"/>
          </a:xfrm>
        </p:spPr>
        <p:txBody>
          <a:bodyPr vert="horz" lIns="91440" tIns="45720" rIns="91440" bIns="45720" rtlCol="0" anchor="t">
            <a:normAutofit fontScale="92500" lnSpcReduction="20000"/>
          </a:bodyPr>
          <a:lstStyle/>
          <a:p>
            <a:pPr marL="0" indent="0">
              <a:buNone/>
            </a:pPr>
            <a:r>
              <a:rPr lang="en-US" sz="2400" dirty="0">
                <a:latin typeface="Times New Roman"/>
                <a:cs typeface="Times New Roman"/>
              </a:rPr>
              <a:t>Let us know if you need any!</a:t>
            </a:r>
          </a:p>
          <a:p>
            <a:pPr marL="0" indent="0">
              <a:buNone/>
            </a:pPr>
            <a:r>
              <a:rPr lang="en-US" sz="2400" dirty="0">
                <a:latin typeface="Times New Roman"/>
                <a:cs typeface="Times New Roman"/>
              </a:rPr>
              <a:t>40/case</a:t>
            </a:r>
          </a:p>
          <a:p>
            <a:pPr marL="0" indent="0">
              <a:buNone/>
            </a:pPr>
            <a:endParaRPr lang="en-US" sz="2400" dirty="0"/>
          </a:p>
          <a:p>
            <a:pPr marL="0" indent="0">
              <a:buNone/>
            </a:pPr>
            <a:r>
              <a:rPr lang="en-US" sz="2400" dirty="0">
                <a:latin typeface="Times New Roman"/>
                <a:cs typeface="Times New Roman"/>
              </a:rPr>
              <a:t>Contact Darice to order them</a:t>
            </a:r>
            <a:endParaRPr lang="en-US" sz="2400" dirty="0"/>
          </a:p>
          <a:p>
            <a:pPr marL="0" indent="0">
              <a:buNone/>
            </a:pPr>
            <a:r>
              <a:rPr lang="en-US" sz="2400" dirty="0">
                <a:latin typeface="Times New Roman"/>
                <a:cs typeface="Times New Roman"/>
              </a:rPr>
              <a:t>Mcdougaldd@nccommunitycolleges.edu</a:t>
            </a: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Available online at </a:t>
            </a:r>
            <a:r>
              <a:rPr lang="en-US" sz="2400" dirty="0">
                <a:hlinkClick r:id="rId2"/>
              </a:rPr>
              <a:t>https://nccareers.org/printables-tools</a:t>
            </a:r>
            <a:r>
              <a:rPr lang="en-US" sz="2400" dirty="0"/>
              <a:t> </a:t>
            </a:r>
          </a:p>
        </p:txBody>
      </p:sp>
      <p:pic>
        <p:nvPicPr>
          <p:cNvPr id="5" name="Picture 4">
            <a:extLst>
              <a:ext uri="{FF2B5EF4-FFF2-40B4-BE49-F238E27FC236}">
                <a16:creationId xmlns:a16="http://schemas.microsoft.com/office/drawing/2014/main" id="{EC7612A9-F02F-9E70-4BE7-B28AB49480BA}"/>
              </a:ext>
            </a:extLst>
          </p:cNvPr>
          <p:cNvPicPr>
            <a:picLocks noChangeAspect="1"/>
          </p:cNvPicPr>
          <p:nvPr/>
        </p:nvPicPr>
        <p:blipFill>
          <a:blip r:embed="rId3"/>
          <a:stretch>
            <a:fillRect/>
          </a:stretch>
        </p:blipFill>
        <p:spPr>
          <a:xfrm>
            <a:off x="5687344" y="126367"/>
            <a:ext cx="3233631" cy="4172428"/>
          </a:xfrm>
          <a:prstGeom prst="rect">
            <a:avLst/>
          </a:prstGeom>
          <a:noFill/>
          <a:ln>
            <a:solidFill>
              <a:srgbClr val="3C599D"/>
            </a:solidFill>
          </a:ln>
        </p:spPr>
      </p:pic>
    </p:spTree>
    <p:extLst>
      <p:ext uri="{BB962C8B-B14F-4D97-AF65-F5344CB8AC3E}">
        <p14:creationId xmlns:p14="http://schemas.microsoft.com/office/powerpoint/2010/main" val="416563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B0A7F8-0A99-0AEB-A9FD-5721D7DA79BD}"/>
              </a:ext>
            </a:extLst>
          </p:cNvPr>
          <p:cNvSpPr>
            <a:spLocks noGrp="1"/>
          </p:cNvSpPr>
          <p:nvPr>
            <p:ph idx="1"/>
          </p:nvPr>
        </p:nvSpPr>
        <p:spPr>
          <a:xfrm>
            <a:off x="628650" y="1943692"/>
            <a:ext cx="7886700" cy="2925965"/>
          </a:xfrm>
        </p:spPr>
        <p:txBody>
          <a:bodyPr vert="horz" lIns="91440" tIns="45720" rIns="91440" bIns="45720" rtlCol="0" anchor="t">
            <a:normAutofit/>
          </a:bodyPr>
          <a:lstStyle/>
          <a:p>
            <a:pPr marL="0" indent="0">
              <a:buNone/>
            </a:pPr>
            <a:r>
              <a:rPr lang="en-US" sz="3600">
                <a:solidFill>
                  <a:srgbClr val="3C3C3C"/>
                </a:solidFill>
                <a:latin typeface="Times New Roman"/>
                <a:cs typeface="Times New Roman"/>
              </a:rPr>
              <a:t>Empowering educators to deliver high quality CTE programs that ensure all students are positioned for career success.</a:t>
            </a:r>
            <a:endParaRPr lang="en-US" sz="3600">
              <a:latin typeface="Times New Roman"/>
              <a:cs typeface="Times New Roman"/>
            </a:endParaRPr>
          </a:p>
        </p:txBody>
      </p:sp>
      <p:sp>
        <p:nvSpPr>
          <p:cNvPr id="3" name="Title 2">
            <a:extLst>
              <a:ext uri="{FF2B5EF4-FFF2-40B4-BE49-F238E27FC236}">
                <a16:creationId xmlns:a16="http://schemas.microsoft.com/office/drawing/2014/main" id="{F8AC1917-E7F9-B722-4AA4-617BF87F86F9}"/>
              </a:ext>
            </a:extLst>
          </p:cNvPr>
          <p:cNvSpPr>
            <a:spLocks noGrp="1"/>
          </p:cNvSpPr>
          <p:nvPr>
            <p:ph type="title"/>
          </p:nvPr>
        </p:nvSpPr>
        <p:spPr/>
        <p:txBody>
          <a:bodyPr/>
          <a:lstStyle/>
          <a:p>
            <a:r>
              <a:rPr lang="en-US" dirty="0">
                <a:ln w="0">
                  <a:solidFill>
                    <a:srgbClr val="5B9BD5"/>
                  </a:solidFill>
                </a:ln>
                <a:cs typeface="Calibri Light"/>
              </a:rPr>
              <a:t>ACTE Vision</a:t>
            </a:r>
            <a:endParaRPr lang="en-US" dirty="0"/>
          </a:p>
        </p:txBody>
      </p:sp>
    </p:spTree>
    <p:extLst>
      <p:ext uri="{BB962C8B-B14F-4D97-AF65-F5344CB8AC3E}">
        <p14:creationId xmlns:p14="http://schemas.microsoft.com/office/powerpoint/2010/main" val="3437178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8A34C-9507-2A58-BDE5-2682BC974F88}"/>
              </a:ext>
            </a:extLst>
          </p:cNvPr>
          <p:cNvSpPr>
            <a:spLocks noGrp="1"/>
          </p:cNvSpPr>
          <p:nvPr>
            <p:ph idx="1"/>
          </p:nvPr>
        </p:nvSpPr>
        <p:spPr>
          <a:xfrm>
            <a:off x="628650" y="1471044"/>
            <a:ext cx="7886700" cy="3548753"/>
          </a:xfrm>
        </p:spPr>
        <p:txBody>
          <a:bodyPr vert="horz" lIns="91440" tIns="45720" rIns="91440" bIns="45720" rtlCol="0" anchor="t">
            <a:normAutofit lnSpcReduction="10000"/>
          </a:bodyPr>
          <a:lstStyle/>
          <a:p>
            <a:pPr marL="0" indent="0">
              <a:spcBef>
                <a:spcPts val="0"/>
              </a:spcBef>
              <a:spcAft>
                <a:spcPts val="1200"/>
              </a:spcAft>
              <a:buNone/>
            </a:pPr>
            <a:r>
              <a:rPr lang="en-US" dirty="0">
                <a:latin typeface="Arial"/>
                <a:cs typeface="Arial"/>
              </a:rPr>
              <a:t>ACTE/NCACTE Organizational Membership was approved during the NCACTE Assembly of Delegates meeting in July.  </a:t>
            </a:r>
            <a:endParaRPr lang="en-US"/>
          </a:p>
          <a:p>
            <a:pPr marL="0" indent="0">
              <a:spcBef>
                <a:spcPts val="0"/>
              </a:spcBef>
              <a:spcAft>
                <a:spcPts val="1200"/>
              </a:spcAft>
              <a:buNone/>
            </a:pPr>
            <a:r>
              <a:rPr lang="en-US" dirty="0">
                <a:latin typeface="Arial"/>
                <a:cs typeface="Arial"/>
              </a:rPr>
              <a:t>Organizational Membership is for a governmental unit and their staff.  The organization’s designated teachers, faculty, administrators, and career guidance and academic counselors involved in career and technical education (CTE) programs will have full individual professional member benefits as long as they remain in their position at the institution.  </a:t>
            </a:r>
            <a:endParaRPr lang="en-US"/>
          </a:p>
          <a:p>
            <a:pPr marL="0" indent="0">
              <a:spcBef>
                <a:spcPts val="0"/>
              </a:spcBef>
              <a:spcAft>
                <a:spcPts val="1200"/>
              </a:spcAft>
              <a:buNone/>
            </a:pPr>
            <a:r>
              <a:rPr lang="en-US">
                <a:latin typeface="Arial"/>
                <a:cs typeface="Arial"/>
              </a:rPr>
              <a:t>Additional information </a:t>
            </a:r>
            <a:r>
              <a:rPr lang="en-US" dirty="0">
                <a:latin typeface="Arial"/>
                <a:cs typeface="Arial"/>
              </a:rPr>
              <a:t>and application will be provided to all Community Colleges soon.</a:t>
            </a:r>
            <a:endParaRPr lang="en-US"/>
          </a:p>
          <a:p>
            <a:pPr marL="174625" indent="-174625"/>
            <a:endParaRPr lang="en-US" dirty="0"/>
          </a:p>
        </p:txBody>
      </p:sp>
      <p:sp>
        <p:nvSpPr>
          <p:cNvPr id="3" name="Title 2">
            <a:extLst>
              <a:ext uri="{FF2B5EF4-FFF2-40B4-BE49-F238E27FC236}">
                <a16:creationId xmlns:a16="http://schemas.microsoft.com/office/drawing/2014/main" id="{B93488F3-8D6D-CAF9-5E09-9BA3EC0038C1}"/>
              </a:ext>
            </a:extLst>
          </p:cNvPr>
          <p:cNvSpPr>
            <a:spLocks noGrp="1"/>
          </p:cNvSpPr>
          <p:nvPr>
            <p:ph type="title"/>
          </p:nvPr>
        </p:nvSpPr>
        <p:spPr/>
        <p:txBody>
          <a:bodyPr/>
          <a:lstStyle/>
          <a:p>
            <a:r>
              <a:rPr lang="en-US" dirty="0">
                <a:ln w="0">
                  <a:solidFill>
                    <a:srgbClr val="5B9BD5"/>
                  </a:solidFill>
                </a:ln>
                <a:cs typeface="Calibri Light"/>
              </a:rPr>
              <a:t>ACTE/NCACTE Organizational Membership</a:t>
            </a:r>
            <a:endParaRPr lang="en-US" dirty="0"/>
          </a:p>
        </p:txBody>
      </p:sp>
    </p:spTree>
    <p:extLst>
      <p:ext uri="{BB962C8B-B14F-4D97-AF65-F5344CB8AC3E}">
        <p14:creationId xmlns:p14="http://schemas.microsoft.com/office/powerpoint/2010/main" val="708881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A09E87-E766-1B72-8DF1-C850B4C4957C}"/>
              </a:ext>
            </a:extLst>
          </p:cNvPr>
          <p:cNvSpPr>
            <a:spLocks noGrp="1"/>
          </p:cNvSpPr>
          <p:nvPr>
            <p:ph idx="1"/>
          </p:nvPr>
        </p:nvSpPr>
        <p:spPr>
          <a:xfrm>
            <a:off x="980342" y="1452788"/>
            <a:ext cx="7535008" cy="3416869"/>
          </a:xfrm>
        </p:spPr>
        <p:txBody>
          <a:bodyPr vert="horz" lIns="91440" tIns="45720" rIns="91440" bIns="45720" rtlCol="0" anchor="t">
            <a:normAutofit lnSpcReduction="10000"/>
          </a:bodyPr>
          <a:lstStyle/>
          <a:p>
            <a:pPr marL="0" indent="0">
              <a:spcBef>
                <a:spcPts val="0"/>
              </a:spcBef>
              <a:spcAft>
                <a:spcPts val="1800"/>
              </a:spcAft>
              <a:buNone/>
            </a:pPr>
            <a:r>
              <a:rPr lang="en-US" dirty="0">
                <a:latin typeface="Times New Roman"/>
                <a:cs typeface="Times New Roman"/>
              </a:rPr>
              <a:t>Postsecondary, Adult and Career Education Division (PACE) </a:t>
            </a:r>
            <a:endParaRPr lang="en-US" dirty="0"/>
          </a:p>
          <a:p>
            <a:pPr marL="0" indent="0">
              <a:spcBef>
                <a:spcPts val="0"/>
              </a:spcBef>
              <a:spcAft>
                <a:spcPts val="1800"/>
              </a:spcAft>
              <a:buNone/>
            </a:pPr>
            <a:endParaRPr lang="en-US" dirty="0">
              <a:latin typeface="Times New Roman"/>
              <a:cs typeface="Times New Roman"/>
            </a:endParaRPr>
          </a:p>
          <a:p>
            <a:pPr marL="0" indent="0">
              <a:spcBef>
                <a:spcPts val="0"/>
              </a:spcBef>
              <a:spcAft>
                <a:spcPts val="1800"/>
              </a:spcAft>
              <a:buNone/>
            </a:pPr>
            <a:r>
              <a:rPr lang="en-US" dirty="0">
                <a:latin typeface="Times New Roman"/>
                <a:cs typeface="Times New Roman"/>
              </a:rPr>
              <a:t>President: Pam Gibson, Fayetteville Tech</a:t>
            </a:r>
            <a:endParaRPr lang="en-US" dirty="0"/>
          </a:p>
          <a:p>
            <a:pPr marL="0" indent="0">
              <a:spcBef>
                <a:spcPts val="0"/>
              </a:spcBef>
              <a:spcAft>
                <a:spcPts val="1800"/>
              </a:spcAft>
              <a:buNone/>
            </a:pPr>
            <a:r>
              <a:rPr lang="en-US" dirty="0"/>
              <a:t>President Elect: Nicole Thompson, Carteret Community College</a:t>
            </a:r>
          </a:p>
          <a:p>
            <a:pPr marL="0" indent="0">
              <a:spcBef>
                <a:spcPts val="0"/>
              </a:spcBef>
              <a:spcAft>
                <a:spcPts val="1800"/>
              </a:spcAft>
              <a:buNone/>
            </a:pPr>
            <a:r>
              <a:rPr lang="en-US" dirty="0">
                <a:latin typeface="Times New Roman"/>
                <a:cs typeface="Times New Roman"/>
              </a:rPr>
              <a:t>Secretary: Bena Weires, Carteret Community College Career Coach</a:t>
            </a:r>
            <a:endParaRPr lang="en-US" dirty="0"/>
          </a:p>
          <a:p>
            <a:pPr marL="0" indent="0">
              <a:buNone/>
            </a:pPr>
            <a:endParaRPr lang="en-US" dirty="0"/>
          </a:p>
          <a:p>
            <a:pPr marL="0" indent="0">
              <a:buNone/>
            </a:pPr>
            <a:r>
              <a:rPr lang="en-US" dirty="0"/>
              <a:t>https://www.acteonline.org/northcarolina/</a:t>
            </a:r>
          </a:p>
        </p:txBody>
      </p:sp>
      <p:sp>
        <p:nvSpPr>
          <p:cNvPr id="3" name="Title 2">
            <a:extLst>
              <a:ext uri="{FF2B5EF4-FFF2-40B4-BE49-F238E27FC236}">
                <a16:creationId xmlns:a16="http://schemas.microsoft.com/office/drawing/2014/main" id="{066D8D15-23BD-ADD2-9776-3096986DE2DD}"/>
              </a:ext>
            </a:extLst>
          </p:cNvPr>
          <p:cNvSpPr>
            <a:spLocks noGrp="1"/>
          </p:cNvSpPr>
          <p:nvPr>
            <p:ph type="title"/>
          </p:nvPr>
        </p:nvSpPr>
        <p:spPr/>
        <p:txBody>
          <a:bodyPr/>
          <a:lstStyle/>
          <a:p>
            <a:r>
              <a:rPr lang="en-US" dirty="0"/>
              <a:t>NCACTE PACE</a:t>
            </a:r>
          </a:p>
        </p:txBody>
      </p:sp>
    </p:spTree>
    <p:extLst>
      <p:ext uri="{BB962C8B-B14F-4D97-AF65-F5344CB8AC3E}">
        <p14:creationId xmlns:p14="http://schemas.microsoft.com/office/powerpoint/2010/main" val="305655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7A2218-143C-855E-BDA7-365D73BC4C5A}"/>
              </a:ext>
            </a:extLst>
          </p:cNvPr>
          <p:cNvSpPr>
            <a:spLocks noGrp="1"/>
          </p:cNvSpPr>
          <p:nvPr>
            <p:ph idx="1"/>
          </p:nvPr>
        </p:nvSpPr>
        <p:spPr>
          <a:xfrm>
            <a:off x="258944" y="4322099"/>
            <a:ext cx="5505113" cy="695033"/>
          </a:xfrm>
        </p:spPr>
        <p:txBody>
          <a:bodyPr vert="horz" lIns="91440" tIns="45720" rIns="91440" bIns="45720" rtlCol="0" anchor="t">
            <a:normAutofit lnSpcReduction="10000"/>
          </a:bodyPr>
          <a:lstStyle/>
          <a:p>
            <a:pPr marL="0" indent="0">
              <a:buNone/>
            </a:pPr>
            <a:r>
              <a:rPr lang="en-US" sz="1800" dirty="0">
                <a:latin typeface="Times New Roman"/>
                <a:cs typeface="Times New Roman"/>
              </a:rPr>
              <a:t>September 20-22</a:t>
            </a:r>
            <a:endParaRPr lang="en-US" dirty="0"/>
          </a:p>
          <a:p>
            <a:pPr marL="0" indent="0">
              <a:buNone/>
            </a:pPr>
            <a:r>
              <a:rPr lang="en-US" sz="1800" dirty="0">
                <a:latin typeface="Times New Roman"/>
                <a:cs typeface="Times New Roman"/>
              </a:rPr>
              <a:t>https://www.acteonline.org/postsecondarycteevent/</a:t>
            </a:r>
            <a:endParaRPr lang="en-US" dirty="0"/>
          </a:p>
        </p:txBody>
      </p:sp>
      <p:sp>
        <p:nvSpPr>
          <p:cNvPr id="3" name="Title 2">
            <a:extLst>
              <a:ext uri="{FF2B5EF4-FFF2-40B4-BE49-F238E27FC236}">
                <a16:creationId xmlns:a16="http://schemas.microsoft.com/office/drawing/2014/main" id="{03EDF0C7-4C68-7361-2124-D13807B2E705}"/>
              </a:ext>
            </a:extLst>
          </p:cNvPr>
          <p:cNvSpPr>
            <a:spLocks noGrp="1"/>
          </p:cNvSpPr>
          <p:nvPr>
            <p:ph type="title"/>
          </p:nvPr>
        </p:nvSpPr>
        <p:spPr/>
        <p:txBody>
          <a:bodyPr/>
          <a:lstStyle/>
          <a:p>
            <a:r>
              <a:rPr lang="en-US" dirty="0"/>
              <a:t>ACTE PACE Conference</a:t>
            </a:r>
          </a:p>
        </p:txBody>
      </p:sp>
      <p:pic>
        <p:nvPicPr>
          <p:cNvPr id="5" name="Picture 4">
            <a:extLst>
              <a:ext uri="{FF2B5EF4-FFF2-40B4-BE49-F238E27FC236}">
                <a16:creationId xmlns:a16="http://schemas.microsoft.com/office/drawing/2014/main" id="{B5E72AFE-F8B3-116C-1B53-707A306EA928}"/>
              </a:ext>
            </a:extLst>
          </p:cNvPr>
          <p:cNvPicPr>
            <a:picLocks noChangeAspect="1"/>
          </p:cNvPicPr>
          <p:nvPr/>
        </p:nvPicPr>
        <p:blipFill>
          <a:blip r:embed="rId2"/>
          <a:stretch>
            <a:fillRect/>
          </a:stretch>
        </p:blipFill>
        <p:spPr>
          <a:xfrm>
            <a:off x="5173922" y="0"/>
            <a:ext cx="3970078" cy="5143500"/>
          </a:xfrm>
          <a:prstGeom prst="rect">
            <a:avLst/>
          </a:prstGeom>
        </p:spPr>
      </p:pic>
      <p:pic>
        <p:nvPicPr>
          <p:cNvPr id="7" name="Picture 6">
            <a:extLst>
              <a:ext uri="{FF2B5EF4-FFF2-40B4-BE49-F238E27FC236}">
                <a16:creationId xmlns:a16="http://schemas.microsoft.com/office/drawing/2014/main" id="{DCFD46C3-B7D7-D2E3-BF70-3527A30A3456}"/>
              </a:ext>
            </a:extLst>
          </p:cNvPr>
          <p:cNvPicPr>
            <a:picLocks noChangeAspect="1"/>
          </p:cNvPicPr>
          <p:nvPr/>
        </p:nvPicPr>
        <p:blipFill>
          <a:blip r:embed="rId3"/>
          <a:stretch>
            <a:fillRect/>
          </a:stretch>
        </p:blipFill>
        <p:spPr>
          <a:xfrm>
            <a:off x="677564" y="1949749"/>
            <a:ext cx="4129028" cy="1244002"/>
          </a:xfrm>
          <a:prstGeom prst="rect">
            <a:avLst/>
          </a:prstGeom>
        </p:spPr>
      </p:pic>
    </p:spTree>
    <p:extLst>
      <p:ext uri="{BB962C8B-B14F-4D97-AF65-F5344CB8AC3E}">
        <p14:creationId xmlns:p14="http://schemas.microsoft.com/office/powerpoint/2010/main" val="423597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951FEA-C87C-6E9E-ED98-25C904DADF45}"/>
              </a:ext>
            </a:extLst>
          </p:cNvPr>
          <p:cNvSpPr>
            <a:spLocks noGrp="1"/>
          </p:cNvSpPr>
          <p:nvPr>
            <p:ph idx="1"/>
          </p:nvPr>
        </p:nvSpPr>
        <p:spPr>
          <a:xfrm>
            <a:off x="1297858" y="1450731"/>
            <a:ext cx="7217491" cy="3418926"/>
          </a:xfrm>
        </p:spPr>
        <p:txBody>
          <a:bodyPr vert="horz" lIns="91440" tIns="45720" rIns="91440" bIns="45720" rtlCol="0" anchor="t">
            <a:normAutofit fontScale="92500" lnSpcReduction="10000"/>
          </a:bodyPr>
          <a:lstStyle/>
          <a:p>
            <a:pPr marL="174625" indent="-174625">
              <a:spcBef>
                <a:spcPts val="0"/>
              </a:spcBef>
              <a:spcAft>
                <a:spcPts val="1200"/>
              </a:spcAft>
            </a:pPr>
            <a:r>
              <a:rPr lang="en-US" dirty="0">
                <a:latin typeface="Times New Roman"/>
                <a:cs typeface="Times New Roman"/>
              </a:rPr>
              <a:t>Cosmetology</a:t>
            </a:r>
          </a:p>
          <a:p>
            <a:pPr marL="174625" indent="-174625">
              <a:spcBef>
                <a:spcPts val="0"/>
              </a:spcBef>
              <a:spcAft>
                <a:spcPts val="1200"/>
              </a:spcAft>
            </a:pPr>
            <a:r>
              <a:rPr lang="en-US" dirty="0">
                <a:latin typeface="Times New Roman"/>
                <a:cs typeface="Times New Roman"/>
              </a:rPr>
              <a:t>Advertising and Graphic Design</a:t>
            </a:r>
          </a:p>
          <a:p>
            <a:pPr marL="174625" indent="-174625">
              <a:spcBef>
                <a:spcPts val="0"/>
              </a:spcBef>
              <a:spcAft>
                <a:spcPts val="1200"/>
              </a:spcAft>
            </a:pPr>
            <a:r>
              <a:rPr lang="en-US" dirty="0">
                <a:latin typeface="Times New Roman"/>
                <a:cs typeface="Times New Roman"/>
              </a:rPr>
              <a:t>Dental</a:t>
            </a:r>
          </a:p>
          <a:p>
            <a:pPr marL="174625" indent="-174625">
              <a:spcBef>
                <a:spcPts val="0"/>
              </a:spcBef>
              <a:spcAft>
                <a:spcPts val="1200"/>
              </a:spcAft>
            </a:pPr>
            <a:r>
              <a:rPr lang="en-US" dirty="0">
                <a:latin typeface="Times New Roman"/>
                <a:cs typeface="Times New Roman"/>
              </a:rPr>
              <a:t>Human Service</a:t>
            </a:r>
            <a:endParaRPr lang="en-US" dirty="0"/>
          </a:p>
          <a:p>
            <a:pPr marL="174625" indent="-174625">
              <a:spcBef>
                <a:spcPts val="0"/>
              </a:spcBef>
              <a:spcAft>
                <a:spcPts val="1200"/>
              </a:spcAft>
            </a:pPr>
            <a:r>
              <a:rPr lang="en-US" dirty="0">
                <a:latin typeface="Times New Roman"/>
                <a:cs typeface="Times New Roman"/>
              </a:rPr>
              <a:t>Medical Office Administration &amp; Health Care Management</a:t>
            </a:r>
          </a:p>
          <a:p>
            <a:pPr marL="174625" indent="-174625">
              <a:spcBef>
                <a:spcPts val="0"/>
              </a:spcBef>
              <a:spcAft>
                <a:spcPts val="1200"/>
              </a:spcAft>
            </a:pPr>
            <a:r>
              <a:rPr lang="en-US" dirty="0">
                <a:latin typeface="Times New Roman"/>
                <a:cs typeface="Times New Roman"/>
              </a:rPr>
              <a:t>Accounting and Finance</a:t>
            </a:r>
            <a:endParaRPr lang="en-US" dirty="0"/>
          </a:p>
          <a:p>
            <a:pPr marL="174625" indent="-174625">
              <a:spcBef>
                <a:spcPts val="0"/>
              </a:spcBef>
              <a:spcAft>
                <a:spcPts val="1200"/>
              </a:spcAft>
            </a:pPr>
            <a:r>
              <a:rPr lang="en-US" dirty="0">
                <a:latin typeface="Times New Roman"/>
                <a:cs typeface="Times New Roman"/>
              </a:rPr>
              <a:t>Business Administration – follow-up</a:t>
            </a:r>
          </a:p>
          <a:p>
            <a:pPr marL="174625" indent="-174625">
              <a:spcBef>
                <a:spcPts val="0"/>
              </a:spcBef>
              <a:spcAft>
                <a:spcPts val="1200"/>
              </a:spcAft>
            </a:pPr>
            <a:r>
              <a:rPr lang="en-US" dirty="0"/>
              <a:t>EDU follow-up</a:t>
            </a:r>
          </a:p>
          <a:p>
            <a:pPr marL="174625" indent="-174625">
              <a:spcBef>
                <a:spcPts val="0"/>
              </a:spcBef>
              <a:spcAft>
                <a:spcPts val="1200"/>
              </a:spcAft>
            </a:pPr>
            <a:endParaRPr lang="en-US" dirty="0">
              <a:latin typeface="Times New Roman"/>
              <a:cs typeface="Times New Roman"/>
            </a:endParaRPr>
          </a:p>
          <a:p>
            <a:pPr marL="174625" indent="-174625"/>
            <a:endParaRPr lang="en-US" dirty="0"/>
          </a:p>
          <a:p>
            <a:pPr marL="174625" indent="-174625"/>
            <a:endParaRPr lang="en-US" dirty="0"/>
          </a:p>
        </p:txBody>
      </p:sp>
      <p:sp>
        <p:nvSpPr>
          <p:cNvPr id="3" name="Title 2">
            <a:extLst>
              <a:ext uri="{FF2B5EF4-FFF2-40B4-BE49-F238E27FC236}">
                <a16:creationId xmlns:a16="http://schemas.microsoft.com/office/drawing/2014/main" id="{FE351CAC-7728-7818-5452-362DFC1CFCC1}"/>
              </a:ext>
            </a:extLst>
          </p:cNvPr>
          <p:cNvSpPr>
            <a:spLocks noGrp="1"/>
          </p:cNvSpPr>
          <p:nvPr>
            <p:ph type="title"/>
          </p:nvPr>
        </p:nvSpPr>
        <p:spPr/>
        <p:txBody>
          <a:bodyPr/>
          <a:lstStyle/>
          <a:p>
            <a:r>
              <a:rPr lang="en-US" dirty="0"/>
              <a:t>Proposed Alignment and Curriculum Enhancement Projects</a:t>
            </a:r>
          </a:p>
        </p:txBody>
      </p:sp>
    </p:spTree>
    <p:extLst>
      <p:ext uri="{BB962C8B-B14F-4D97-AF65-F5344CB8AC3E}">
        <p14:creationId xmlns:p14="http://schemas.microsoft.com/office/powerpoint/2010/main" val="360008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93B62A-2C86-0D70-812E-F1BCC4223B9B}"/>
              </a:ext>
            </a:extLst>
          </p:cNvPr>
          <p:cNvSpPr>
            <a:spLocks noGrp="1"/>
          </p:cNvSpPr>
          <p:nvPr>
            <p:ph idx="1"/>
          </p:nvPr>
        </p:nvSpPr>
        <p:spPr>
          <a:xfrm>
            <a:off x="1297858" y="1460310"/>
            <a:ext cx="7217491" cy="3409347"/>
          </a:xfrm>
        </p:spPr>
        <p:txBody>
          <a:bodyPr vert="horz" lIns="91440" tIns="45720" rIns="91440" bIns="45720" rtlCol="0" anchor="t">
            <a:noAutofit/>
          </a:bodyPr>
          <a:lstStyle/>
          <a:p>
            <a:r>
              <a:rPr lang="en-US" dirty="0"/>
              <a:t>Professional Development Offerings</a:t>
            </a:r>
          </a:p>
          <a:p>
            <a:pPr lvl="1"/>
            <a:r>
              <a:rPr lang="en-US" dirty="0"/>
              <a:t>Leveraging AI to increase faculty efficiency and engagement in the classroom</a:t>
            </a:r>
          </a:p>
          <a:p>
            <a:pPr lvl="1"/>
            <a:r>
              <a:rPr lang="en-US" dirty="0"/>
              <a:t>Fostering Self-Regulation in Dual Enrollment and CCP Students</a:t>
            </a:r>
          </a:p>
          <a:p>
            <a:pPr lvl="1"/>
            <a:r>
              <a:rPr lang="en-US" dirty="0"/>
              <a:t>High-engagement Online Learning Strategies</a:t>
            </a:r>
          </a:p>
          <a:p>
            <a:pPr lvl="1"/>
            <a:r>
              <a:rPr lang="en-US" dirty="0"/>
              <a:t>Moodle Mastery Series Update – Course Re-Design</a:t>
            </a:r>
          </a:p>
          <a:p>
            <a:pPr marL="324000" lvl="1" indent="0">
              <a:buNone/>
            </a:pPr>
            <a:endParaRPr lang="en-US" dirty="0"/>
          </a:p>
          <a:p>
            <a:r>
              <a:rPr lang="en-US" dirty="0"/>
              <a:t>Virtual Reality- 2024 Immersive Conference Planning</a:t>
            </a:r>
          </a:p>
        </p:txBody>
      </p:sp>
      <p:sp>
        <p:nvSpPr>
          <p:cNvPr id="3" name="Title 2">
            <a:extLst>
              <a:ext uri="{FF2B5EF4-FFF2-40B4-BE49-F238E27FC236}">
                <a16:creationId xmlns:a16="http://schemas.microsoft.com/office/drawing/2014/main" id="{7E14206E-D2AB-8FA1-640C-9254D9AE4EB4}"/>
              </a:ext>
            </a:extLst>
          </p:cNvPr>
          <p:cNvSpPr>
            <a:spLocks noGrp="1"/>
          </p:cNvSpPr>
          <p:nvPr>
            <p:ph type="title"/>
          </p:nvPr>
        </p:nvSpPr>
        <p:spPr/>
        <p:txBody>
          <a:bodyPr/>
          <a:lstStyle/>
          <a:p>
            <a:r>
              <a:rPr lang="en-US" dirty="0"/>
              <a:t>Lane Freeman, Director of Online Learning</a:t>
            </a:r>
          </a:p>
        </p:txBody>
      </p:sp>
    </p:spTree>
    <p:extLst>
      <p:ext uri="{BB962C8B-B14F-4D97-AF65-F5344CB8AC3E}">
        <p14:creationId xmlns:p14="http://schemas.microsoft.com/office/powerpoint/2010/main" val="337744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71E2CE-4A69-67F8-8D3D-0C2F17815C83}"/>
              </a:ext>
            </a:extLst>
          </p:cNvPr>
          <p:cNvSpPr>
            <a:spLocks noGrp="1"/>
          </p:cNvSpPr>
          <p:nvPr>
            <p:ph idx="1"/>
          </p:nvPr>
        </p:nvSpPr>
        <p:spPr>
          <a:xfrm>
            <a:off x="628650" y="1259672"/>
            <a:ext cx="7886700" cy="3793681"/>
          </a:xfrm>
        </p:spPr>
        <p:txBody>
          <a:bodyPr vert="horz" lIns="91440" tIns="45720" rIns="91440" bIns="45720" rtlCol="0" anchor="t">
            <a:noAutofit/>
          </a:bodyPr>
          <a:lstStyle/>
          <a:p>
            <a:pPr marL="0" indent="0">
              <a:buNone/>
            </a:pPr>
            <a:r>
              <a:rPr lang="en-US" sz="2000" dirty="0">
                <a:latin typeface="Calibri"/>
                <a:ea typeface="Calibri"/>
                <a:cs typeface="Calibri"/>
              </a:rPr>
              <a:t>One-on-one career counseling sessions with experienced staff who help students explore their interests, strengths, and career goals. These staff provide guidance on potential career paths, skill development opportunities, and educational pathways, assisting students in making informed decisions about their professional futures.</a:t>
            </a:r>
            <a:endParaRPr lang="en-US" sz="2000">
              <a:latin typeface="Calibri"/>
            </a:endParaRPr>
          </a:p>
          <a:p>
            <a:pPr marL="0" indent="0">
              <a:buNone/>
            </a:pPr>
            <a:r>
              <a:rPr lang="en-US" sz="2000" dirty="0">
                <a:latin typeface="Calibri"/>
                <a:ea typeface="Calibri"/>
                <a:cs typeface="Calibri"/>
              </a:rPr>
              <a:t>Colleges support students in their transition from education to employment by providing job placement assistance. This includes workshops on resume writing, interview preparation, and networking strategies. Additionally, community colleges often collaborate with local businesses and industries to create internship and job opportunities for students, enhancing their chances of securing relevant and rewarding employment upon graduation</a:t>
            </a:r>
            <a:endParaRPr lang="en-US" sz="2000" dirty="0"/>
          </a:p>
          <a:p>
            <a:pPr marL="0" indent="0">
              <a:buNone/>
            </a:pPr>
            <a:endParaRPr lang="en-US" dirty="0"/>
          </a:p>
        </p:txBody>
      </p:sp>
      <p:sp>
        <p:nvSpPr>
          <p:cNvPr id="3" name="Title 2">
            <a:extLst>
              <a:ext uri="{FF2B5EF4-FFF2-40B4-BE49-F238E27FC236}">
                <a16:creationId xmlns:a16="http://schemas.microsoft.com/office/drawing/2014/main" id="{D68C15AB-A532-823B-7376-DE9621700F6A}"/>
              </a:ext>
            </a:extLst>
          </p:cNvPr>
          <p:cNvSpPr>
            <a:spLocks noGrp="1"/>
          </p:cNvSpPr>
          <p:nvPr>
            <p:ph type="title"/>
          </p:nvPr>
        </p:nvSpPr>
        <p:spPr/>
        <p:txBody>
          <a:bodyPr/>
          <a:lstStyle/>
          <a:p>
            <a:r>
              <a:rPr lang="en-US" dirty="0">
                <a:ln w="0">
                  <a:solidFill>
                    <a:srgbClr val="5B9BD5"/>
                  </a:solidFill>
                </a:ln>
                <a:ea typeface="Calibri Light"/>
                <a:cs typeface="Calibri Light"/>
              </a:rPr>
              <a:t>Student Support Services – Career Development</a:t>
            </a:r>
            <a:endParaRPr lang="en-US" dirty="0"/>
          </a:p>
        </p:txBody>
      </p:sp>
    </p:spTree>
    <p:extLst>
      <p:ext uri="{BB962C8B-B14F-4D97-AF65-F5344CB8AC3E}">
        <p14:creationId xmlns:p14="http://schemas.microsoft.com/office/powerpoint/2010/main" val="267294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EFD386-8DA6-FDF6-0223-CCFDF953F5F5}"/>
              </a:ext>
            </a:extLst>
          </p:cNvPr>
          <p:cNvSpPr>
            <a:spLocks noGrp="1"/>
          </p:cNvSpPr>
          <p:nvPr>
            <p:ph idx="1"/>
          </p:nvPr>
        </p:nvSpPr>
        <p:spPr>
          <a:xfrm>
            <a:off x="868538" y="1490237"/>
            <a:ext cx="7646812" cy="3379420"/>
          </a:xfrm>
        </p:spPr>
        <p:txBody>
          <a:bodyPr vert="horz" lIns="91440" tIns="45720" rIns="91440" bIns="45720" rtlCol="0" anchor="t">
            <a:normAutofit/>
          </a:bodyPr>
          <a:lstStyle/>
          <a:p>
            <a:pPr marL="0" indent="0">
              <a:buNone/>
            </a:pPr>
            <a:r>
              <a:rPr lang="en-US" dirty="0">
                <a:latin typeface="Times New Roman"/>
                <a:cs typeface="Times New Roman"/>
              </a:rPr>
              <a:t>Career coaching involves working with a professional community college coach embedded in the local high school who helps students identify and clarify their career aspirations and objectives. </a:t>
            </a:r>
          </a:p>
          <a:p>
            <a:pPr marL="0" indent="0">
              <a:buNone/>
            </a:pPr>
            <a:endParaRPr lang="en-US" dirty="0">
              <a:latin typeface="Times New Roman"/>
              <a:cs typeface="Times New Roman"/>
            </a:endParaRPr>
          </a:p>
          <a:p>
            <a:pPr marL="0" indent="0">
              <a:buNone/>
            </a:pPr>
            <a:r>
              <a:rPr lang="en-US" dirty="0">
                <a:latin typeface="Times New Roman"/>
                <a:cs typeface="Times New Roman"/>
              </a:rPr>
              <a:t>Through targeted discussions and assessments, the coach assists students in setting realistic and achievable career goals, creating actionable plans aligning these goals to a community college pathway, and staying focused on their professional development journey.</a:t>
            </a:r>
            <a:endParaRPr lang="en-US"/>
          </a:p>
          <a:p>
            <a:pPr marL="0" indent="0">
              <a:buNone/>
            </a:pPr>
            <a:endParaRPr lang="en-US" dirty="0"/>
          </a:p>
        </p:txBody>
      </p:sp>
      <p:sp>
        <p:nvSpPr>
          <p:cNvPr id="3" name="Title 2">
            <a:extLst>
              <a:ext uri="{FF2B5EF4-FFF2-40B4-BE49-F238E27FC236}">
                <a16:creationId xmlns:a16="http://schemas.microsoft.com/office/drawing/2014/main" id="{F850661A-4CC0-4578-986D-6DFAFB6F8BCC}"/>
              </a:ext>
            </a:extLst>
          </p:cNvPr>
          <p:cNvSpPr>
            <a:spLocks noGrp="1"/>
          </p:cNvSpPr>
          <p:nvPr>
            <p:ph type="title"/>
          </p:nvPr>
        </p:nvSpPr>
        <p:spPr/>
        <p:txBody>
          <a:bodyPr/>
          <a:lstStyle/>
          <a:p>
            <a:r>
              <a:rPr lang="en-US" dirty="0">
                <a:ln w="0">
                  <a:solidFill>
                    <a:srgbClr val="5B9BD5"/>
                  </a:solidFill>
                </a:ln>
                <a:ea typeface="Calibri Light"/>
                <a:cs typeface="Calibri Light"/>
              </a:rPr>
              <a:t>Career Coaching – NC Career Coach Program</a:t>
            </a:r>
            <a:endParaRPr lang="en-US" dirty="0"/>
          </a:p>
        </p:txBody>
      </p:sp>
    </p:spTree>
    <p:extLst>
      <p:ext uri="{BB962C8B-B14F-4D97-AF65-F5344CB8AC3E}">
        <p14:creationId xmlns:p14="http://schemas.microsoft.com/office/powerpoint/2010/main" val="193389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178736340"/>
              </p:ext>
            </p:extLst>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C1555-5E17-EC32-3D78-AC57793DE5BB}"/>
              </a:ext>
            </a:extLst>
          </p:cNvPr>
          <p:cNvSpPr>
            <a:spLocks noGrp="1"/>
          </p:cNvSpPr>
          <p:nvPr>
            <p:ph idx="1"/>
          </p:nvPr>
        </p:nvSpPr>
        <p:spPr/>
        <p:txBody>
          <a:bodyPr vert="horz" lIns="91440" tIns="45720" rIns="91440" bIns="45720" rtlCol="0" anchor="t">
            <a:noAutofit/>
          </a:bodyPr>
          <a:lstStyle/>
          <a:p>
            <a:pPr marL="0" indent="0">
              <a:buNone/>
            </a:pPr>
            <a:r>
              <a:rPr lang="en-US" sz="1800" dirty="0">
                <a:latin typeface="Calibri"/>
                <a:ea typeface="Calibri"/>
                <a:cs typeface="Calibri"/>
              </a:rPr>
              <a:t>Integrating Career Goals with Academic Pathways: Academic advising with a career and technical education (CTE) focus involves aligning students' academic choices with their specific career aspirations. Advisors collaborate with students to identify CTE programs and courses that best complement their interests and skills, ensuring that the educational path chosen enhances their employability and prepares them for success in their desired technical fields.</a:t>
            </a:r>
            <a:endParaRPr lang="en-US" sz="1800" dirty="0">
              <a:latin typeface="Calibri"/>
            </a:endParaRPr>
          </a:p>
          <a:p>
            <a:pPr marL="0" indent="0">
              <a:buNone/>
            </a:pPr>
            <a:endParaRPr lang="en-US" sz="1800" dirty="0">
              <a:latin typeface="Calibri"/>
              <a:ea typeface="Calibri"/>
              <a:cs typeface="Calibri"/>
            </a:endParaRPr>
          </a:p>
          <a:p>
            <a:pPr marL="0" indent="0">
              <a:buNone/>
            </a:pPr>
            <a:r>
              <a:rPr lang="en-US" sz="1800" dirty="0">
                <a:latin typeface="Calibri"/>
                <a:ea typeface="Calibri"/>
                <a:cs typeface="Calibri"/>
              </a:rPr>
              <a:t>Coordinating Work-based Learning (WBL) Opportunities: CTE-focused academic advisors facilitate WBL experiences, such as internships, apprenticeships, and industry partnerships. They guide students in accessing hands-on training and real-world exposure within their chosen career fields, allowing them to gain practical skills, build professional networks, and increase their marketability in the job market upon graduation.</a:t>
            </a:r>
            <a:endParaRPr lang="en-US" sz="1800" dirty="0">
              <a:latin typeface="Calibri"/>
            </a:endParaRPr>
          </a:p>
          <a:p>
            <a:pPr marL="0" indent="0">
              <a:buNone/>
            </a:pPr>
            <a:endParaRPr lang="en-US" sz="1800" dirty="0">
              <a:latin typeface="Calibri"/>
            </a:endParaRPr>
          </a:p>
        </p:txBody>
      </p:sp>
      <p:sp>
        <p:nvSpPr>
          <p:cNvPr id="3" name="Title 2">
            <a:extLst>
              <a:ext uri="{FF2B5EF4-FFF2-40B4-BE49-F238E27FC236}">
                <a16:creationId xmlns:a16="http://schemas.microsoft.com/office/drawing/2014/main" id="{FFA71AEB-DB57-77A6-CE22-5FB758E31735}"/>
              </a:ext>
            </a:extLst>
          </p:cNvPr>
          <p:cNvSpPr>
            <a:spLocks noGrp="1"/>
          </p:cNvSpPr>
          <p:nvPr>
            <p:ph type="title"/>
          </p:nvPr>
        </p:nvSpPr>
        <p:spPr/>
        <p:txBody>
          <a:bodyPr/>
          <a:lstStyle/>
          <a:p>
            <a:r>
              <a:rPr lang="en-US" dirty="0">
                <a:ln w="0">
                  <a:solidFill>
                    <a:srgbClr val="5B9BD5"/>
                  </a:solidFill>
                </a:ln>
                <a:ea typeface="Calibri Light"/>
                <a:cs typeface="Calibri Light"/>
              </a:rPr>
              <a:t>Advising with a CTE Focus</a:t>
            </a:r>
            <a:endParaRPr lang="en-US" dirty="0"/>
          </a:p>
        </p:txBody>
      </p:sp>
    </p:spTree>
    <p:extLst>
      <p:ext uri="{BB962C8B-B14F-4D97-AF65-F5344CB8AC3E}">
        <p14:creationId xmlns:p14="http://schemas.microsoft.com/office/powerpoint/2010/main" val="32253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16B681-9663-996B-B4FD-30DCC506DF97}"/>
              </a:ext>
            </a:extLst>
          </p:cNvPr>
          <p:cNvSpPr>
            <a:spLocks noGrp="1"/>
          </p:cNvSpPr>
          <p:nvPr>
            <p:ph idx="1"/>
          </p:nvPr>
        </p:nvSpPr>
        <p:spPr/>
        <p:txBody>
          <a:bodyPr vert="horz" lIns="91440" tIns="45720" rIns="91440" bIns="45720" rtlCol="0" anchor="t">
            <a:normAutofit/>
          </a:bodyPr>
          <a:lstStyle/>
          <a:p>
            <a:pPr marL="0" indent="0">
              <a:spcBef>
                <a:spcPts val="0"/>
              </a:spcBef>
              <a:spcAft>
                <a:spcPts val="1200"/>
              </a:spcAft>
              <a:buNone/>
            </a:pPr>
            <a:r>
              <a:rPr lang="en-US" sz="2800" dirty="0">
                <a:latin typeface="Calibri"/>
                <a:ea typeface="Times New Roman" panose="02020603050405020304" pitchFamily="18" charset="0"/>
                <a:cs typeface="Times New Roman"/>
              </a:rPr>
              <a:t>CTE</a:t>
            </a:r>
            <a:r>
              <a:rPr lang="en-US" sz="2800" dirty="0">
                <a:effectLst/>
                <a:latin typeface="Calibri"/>
                <a:ea typeface="Times New Roman" panose="02020603050405020304" pitchFamily="18" charset="0"/>
                <a:cs typeface="Times New Roman"/>
              </a:rPr>
              <a:t> CCP Pathways/POS  </a:t>
            </a:r>
            <a:endParaRPr lang="en-US" sz="2800" dirty="0">
              <a:effectLst/>
              <a:latin typeface="Times New Roman"/>
              <a:ea typeface="Calibri" panose="020F0502020204030204" pitchFamily="34" charset="0"/>
              <a:cs typeface="Times New Roman"/>
            </a:endParaRPr>
          </a:p>
          <a:p>
            <a:pPr marL="511810" lvl="1" indent="-342900">
              <a:spcBef>
                <a:spcPts val="0"/>
              </a:spcBef>
              <a:spcAft>
                <a:spcPts val="1200"/>
              </a:spcAft>
              <a:buFont typeface="Symbol" panose="05050102010706020507" pitchFamily="18" charset="2"/>
              <a:buChar char=""/>
            </a:pPr>
            <a:r>
              <a:rPr lang="en-US" sz="2500" dirty="0">
                <a:latin typeface="Calibri"/>
                <a:ea typeface="Times New Roman" panose="02020603050405020304" pitchFamily="18" charset="0"/>
                <a:cs typeface="Calibri"/>
              </a:rPr>
              <a:t>Section 14 of the CPRM, CCP Operating Procedures</a:t>
            </a:r>
            <a:endParaRPr lang="en-US" sz="2500" dirty="0">
              <a:latin typeface="Calibri"/>
              <a:ea typeface="Times New Roman" panose="02020603050405020304" pitchFamily="18" charset="0"/>
              <a:cs typeface="Times New Roman"/>
            </a:endParaRPr>
          </a:p>
          <a:p>
            <a:pPr marL="168910" lvl="1" indent="0">
              <a:spcBef>
                <a:spcPts val="0"/>
              </a:spcBef>
              <a:spcAft>
                <a:spcPts val="1200"/>
              </a:spcAft>
              <a:buNone/>
            </a:pPr>
            <a:endParaRPr lang="en-US" sz="1600" dirty="0">
              <a:latin typeface="Calibri"/>
              <a:ea typeface="Times New Roman" panose="02020603050405020304" pitchFamily="18" charset="0"/>
              <a:cs typeface="Calibri"/>
            </a:endParaRPr>
          </a:p>
          <a:p>
            <a:pPr marL="0" indent="0">
              <a:spcBef>
                <a:spcPts val="0"/>
              </a:spcBef>
              <a:spcAft>
                <a:spcPts val="1200"/>
              </a:spcAft>
              <a:buNone/>
            </a:pPr>
            <a:r>
              <a:rPr lang="en-US" sz="2800" dirty="0">
                <a:effectLst/>
                <a:latin typeface="Calibri"/>
                <a:ea typeface="Times New Roman" panose="02020603050405020304" pitchFamily="18" charset="0"/>
                <a:cs typeface="Times New Roman"/>
              </a:rPr>
              <a:t>Career </a:t>
            </a:r>
            <a:r>
              <a:rPr lang="en-US" sz="2800" dirty="0">
                <a:latin typeface="Calibri"/>
                <a:ea typeface="Times New Roman" panose="02020603050405020304" pitchFamily="18" charset="0"/>
                <a:cs typeface="Times New Roman"/>
              </a:rPr>
              <a:t>Pathways: CC and </a:t>
            </a:r>
            <a:r>
              <a:rPr lang="en-US" sz="2800" dirty="0">
                <a:effectLst/>
                <a:latin typeface="Calibri"/>
                <a:ea typeface="Times New Roman" panose="02020603050405020304" pitchFamily="18" charset="0"/>
                <a:cs typeface="Times New Roman"/>
              </a:rPr>
              <a:t>K12 Partnerships</a:t>
            </a:r>
            <a:r>
              <a:rPr lang="en-US" sz="2800" dirty="0">
                <a:latin typeface="Calibri"/>
                <a:ea typeface="Times New Roman" panose="02020603050405020304" pitchFamily="18" charset="0"/>
                <a:cs typeface="Times New Roman"/>
              </a:rPr>
              <a:t> </a:t>
            </a:r>
            <a:endParaRPr lang="en-US" sz="2800" dirty="0">
              <a:effectLst/>
              <a:latin typeface="Times New Roman"/>
              <a:ea typeface="Calibri" panose="020F0502020204030204" pitchFamily="34" charset="0"/>
            </a:endParaRPr>
          </a:p>
          <a:p>
            <a:pPr marL="511810" marR="0" lvl="1" indent="-151130">
              <a:spcBef>
                <a:spcPts val="0"/>
              </a:spcBef>
              <a:spcAft>
                <a:spcPts val="1200"/>
              </a:spcAft>
              <a:buFont typeface="Symbol" panose="05050102010706020507" pitchFamily="18" charset="2"/>
              <a:buChar char=""/>
            </a:pPr>
            <a:r>
              <a:rPr lang="en-US" sz="2500" dirty="0">
                <a:effectLst/>
                <a:latin typeface="Calibri"/>
                <a:ea typeface="Times New Roman" panose="02020603050405020304" pitchFamily="18" charset="0"/>
                <a:cs typeface="Times New Roman"/>
              </a:rPr>
              <a:t>HS to CC Articulation Agreement Implementation</a:t>
            </a:r>
            <a:endParaRPr lang="en-US" sz="2500">
              <a:latin typeface="Calibri"/>
              <a:cs typeface="Times New Roman"/>
            </a:endParaRPr>
          </a:p>
        </p:txBody>
      </p:sp>
      <p:sp>
        <p:nvSpPr>
          <p:cNvPr id="3" name="Title 2">
            <a:extLst>
              <a:ext uri="{FF2B5EF4-FFF2-40B4-BE49-F238E27FC236}">
                <a16:creationId xmlns:a16="http://schemas.microsoft.com/office/drawing/2014/main" id="{F061AD2F-03A7-01E5-3231-5F69E63688BC}"/>
              </a:ext>
            </a:extLst>
          </p:cNvPr>
          <p:cNvSpPr>
            <a:spLocks noGrp="1"/>
          </p:cNvSpPr>
          <p:nvPr>
            <p:ph type="title"/>
          </p:nvPr>
        </p:nvSpPr>
        <p:spPr/>
        <p:txBody>
          <a:bodyPr/>
          <a:lstStyle/>
          <a:p>
            <a:r>
              <a:rPr lang="en-US" dirty="0"/>
              <a:t>Aaron Mabe. Program Coordinator for </a:t>
            </a:r>
            <a:br>
              <a:rPr lang="en-US" dirty="0"/>
            </a:br>
            <a:r>
              <a:rPr lang="en-US" dirty="0"/>
              <a:t>Career &amp; College Promise</a:t>
            </a:r>
          </a:p>
        </p:txBody>
      </p:sp>
      <p:pic>
        <p:nvPicPr>
          <p:cNvPr id="1026" name="Picture 2" descr="Career &amp; College Promise Logo">
            <a:extLst>
              <a:ext uri="{FF2B5EF4-FFF2-40B4-BE49-F238E27FC236}">
                <a16:creationId xmlns:a16="http://schemas.microsoft.com/office/drawing/2014/main" id="{5007CEF5-75B0-A1F0-7AF7-219417260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725" y="3986553"/>
            <a:ext cx="3660322" cy="99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32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B25FA3-6572-2D04-D23A-0162FE5ADA7E}"/>
              </a:ext>
            </a:extLst>
          </p:cNvPr>
          <p:cNvSpPr>
            <a:spLocks noGrp="1"/>
          </p:cNvSpPr>
          <p:nvPr>
            <p:ph idx="1"/>
          </p:nvPr>
        </p:nvSpPr>
        <p:spPr>
          <a:xfrm>
            <a:off x="628650" y="1569493"/>
            <a:ext cx="7886700" cy="3300164"/>
          </a:xfrm>
        </p:spPr>
        <p:txBody>
          <a:bodyPr vert="horz" lIns="91440" tIns="45720" rIns="91440" bIns="45720" rtlCol="0" anchor="t">
            <a:normAutofit/>
          </a:bodyPr>
          <a:lstStyle/>
          <a:p>
            <a:pPr marL="174625" indent="-174625">
              <a:spcBef>
                <a:spcPts val="0"/>
              </a:spcBef>
              <a:spcAft>
                <a:spcPts val="1800"/>
              </a:spcAft>
            </a:pPr>
            <a:r>
              <a:rPr lang="en-US" dirty="0">
                <a:latin typeface="Times New Roman"/>
                <a:cs typeface="Times New Roman"/>
              </a:rPr>
              <a:t>Equipment – If spending more than 65% of budget on equipment</a:t>
            </a:r>
            <a:endParaRPr lang="en-US" dirty="0"/>
          </a:p>
          <a:p>
            <a:pPr marL="174625" indent="-174625">
              <a:spcBef>
                <a:spcPts val="0"/>
              </a:spcBef>
              <a:spcAft>
                <a:spcPts val="1800"/>
              </a:spcAft>
            </a:pPr>
            <a:r>
              <a:rPr lang="en-US" dirty="0">
                <a:latin typeface="Times New Roman"/>
                <a:cs typeface="Times New Roman"/>
              </a:rPr>
              <a:t>Split Time and Effort – Any position meeting this definition is monitored</a:t>
            </a:r>
            <a:endParaRPr lang="en-US" dirty="0">
              <a:cs typeface="Times New Roman"/>
            </a:endParaRPr>
          </a:p>
          <a:p>
            <a:pPr marL="174625" indent="-174625">
              <a:spcBef>
                <a:spcPts val="0"/>
              </a:spcBef>
              <a:spcAft>
                <a:spcPts val="1800"/>
              </a:spcAft>
            </a:pPr>
            <a:r>
              <a:rPr lang="en-US" dirty="0">
                <a:latin typeface="Times New Roman"/>
                <a:cs typeface="Times New Roman"/>
              </a:rPr>
              <a:t>Site monitoring – Rubric determines who is at most risk</a:t>
            </a:r>
            <a:endParaRPr lang="en-US" dirty="0"/>
          </a:p>
        </p:txBody>
      </p:sp>
      <p:sp>
        <p:nvSpPr>
          <p:cNvPr id="3" name="Title 2">
            <a:extLst>
              <a:ext uri="{FF2B5EF4-FFF2-40B4-BE49-F238E27FC236}">
                <a16:creationId xmlns:a16="http://schemas.microsoft.com/office/drawing/2014/main" id="{427A91C1-DA8F-35AC-7BFF-1C98B7690FA7}"/>
              </a:ext>
            </a:extLst>
          </p:cNvPr>
          <p:cNvSpPr>
            <a:spLocks noGrp="1"/>
          </p:cNvSpPr>
          <p:nvPr>
            <p:ph type="title"/>
          </p:nvPr>
        </p:nvSpPr>
        <p:spPr/>
        <p:txBody>
          <a:bodyPr/>
          <a:lstStyle/>
          <a:p>
            <a:r>
              <a:rPr lang="en-US" dirty="0">
                <a:ln w="0">
                  <a:solidFill>
                    <a:srgbClr val="5B9BD5"/>
                  </a:solidFill>
                </a:ln>
                <a:cs typeface="Calibri Light"/>
              </a:rPr>
              <a:t>Monitoring Perkins</a:t>
            </a:r>
            <a:endParaRPr lang="en-US" dirty="0"/>
          </a:p>
        </p:txBody>
      </p:sp>
    </p:spTree>
    <p:extLst>
      <p:ext uri="{BB962C8B-B14F-4D97-AF65-F5344CB8AC3E}">
        <p14:creationId xmlns:p14="http://schemas.microsoft.com/office/powerpoint/2010/main" val="148834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A887276-4700-57B9-3191-3750EE9CFBD7}"/>
              </a:ext>
            </a:extLst>
          </p:cNvPr>
          <p:cNvSpPr>
            <a:spLocks noGrp="1"/>
          </p:cNvSpPr>
          <p:nvPr>
            <p:ph idx="1"/>
          </p:nvPr>
        </p:nvSpPr>
        <p:spPr>
          <a:xfrm>
            <a:off x="1150988" y="1725561"/>
            <a:ext cx="7364362" cy="3144096"/>
          </a:xfrm>
        </p:spPr>
        <p:txBody>
          <a:bodyPr/>
          <a:lstStyle/>
          <a:p>
            <a:pPr>
              <a:spcAft>
                <a:spcPts val="1800"/>
              </a:spcAft>
            </a:pPr>
            <a:r>
              <a:rPr lang="en-US" dirty="0"/>
              <a:t>Application for 2023-24 through 2026-27 </a:t>
            </a:r>
          </a:p>
          <a:p>
            <a:pPr>
              <a:spcAft>
                <a:spcPts val="1800"/>
              </a:spcAft>
            </a:pPr>
            <a:r>
              <a:rPr lang="en-US" dirty="0"/>
              <a:t>State Board of Community Colleges budget approval process</a:t>
            </a:r>
          </a:p>
          <a:p>
            <a:pPr>
              <a:spcAft>
                <a:spcPts val="1800"/>
              </a:spcAft>
            </a:pPr>
            <a:r>
              <a:rPr lang="en-US" dirty="0"/>
              <a:t>Carry Over questionable – final figures still being calculated</a:t>
            </a:r>
          </a:p>
        </p:txBody>
      </p:sp>
      <p:sp>
        <p:nvSpPr>
          <p:cNvPr id="3" name="Title 2">
            <a:extLst>
              <a:ext uri="{FF2B5EF4-FFF2-40B4-BE49-F238E27FC236}">
                <a16:creationId xmlns:a16="http://schemas.microsoft.com/office/drawing/2014/main" id="{F1AD5E8B-4529-E141-9C33-169D666205BA}"/>
              </a:ext>
            </a:extLst>
          </p:cNvPr>
          <p:cNvSpPr>
            <a:spLocks noGrp="1"/>
          </p:cNvSpPr>
          <p:nvPr>
            <p:ph type="title"/>
          </p:nvPr>
        </p:nvSpPr>
        <p:spPr/>
        <p:txBody>
          <a:bodyPr/>
          <a:lstStyle/>
          <a:p>
            <a:r>
              <a:rPr lang="en-US" dirty="0"/>
              <a:t>Budget Updates</a:t>
            </a:r>
          </a:p>
        </p:txBody>
      </p:sp>
    </p:spTree>
    <p:extLst>
      <p:ext uri="{BB962C8B-B14F-4D97-AF65-F5344CB8AC3E}">
        <p14:creationId xmlns:p14="http://schemas.microsoft.com/office/powerpoint/2010/main" val="332663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E498F8-E64C-1572-8157-B1044B26351B}"/>
              </a:ext>
            </a:extLst>
          </p:cNvPr>
          <p:cNvSpPr>
            <a:spLocks noGrp="1"/>
          </p:cNvSpPr>
          <p:nvPr>
            <p:ph idx="1"/>
          </p:nvPr>
        </p:nvSpPr>
        <p:spPr>
          <a:xfrm>
            <a:off x="1128231" y="1402229"/>
            <a:ext cx="3960840" cy="3696548"/>
          </a:xfrm>
        </p:spPr>
        <p:txBody>
          <a:bodyPr vert="horz" lIns="91440" tIns="45720" rIns="91440" bIns="45720" rtlCol="0" anchor="t">
            <a:normAutofit fontScale="92500" lnSpcReduction="10000"/>
          </a:bodyPr>
          <a:lstStyle/>
          <a:p>
            <a:pPr marL="0" indent="0">
              <a:buNone/>
            </a:pPr>
            <a:r>
              <a:rPr lang="en-US" sz="2400" dirty="0"/>
              <a:t>Caraway Conference Center</a:t>
            </a:r>
          </a:p>
          <a:p>
            <a:pPr marL="174625" indent="-174625"/>
            <a:r>
              <a:rPr lang="en-US" sz="2400" dirty="0">
                <a:latin typeface="Times New Roman"/>
                <a:cs typeface="Times New Roman"/>
              </a:rPr>
              <a:t>Room &amp; dinner will be available starting February 5</a:t>
            </a:r>
            <a:r>
              <a:rPr lang="en-US" sz="2400" baseline="30000" dirty="0">
                <a:latin typeface="Times New Roman"/>
                <a:cs typeface="Times New Roman"/>
              </a:rPr>
              <a:t>th </a:t>
            </a:r>
            <a:endParaRPr lang="en-US" sz="2400" dirty="0"/>
          </a:p>
          <a:p>
            <a:pPr marL="174625" indent="-174625"/>
            <a:r>
              <a:rPr lang="en-US" sz="2400" dirty="0">
                <a:latin typeface="Times New Roman"/>
                <a:cs typeface="Times New Roman"/>
              </a:rPr>
              <a:t>Please plan on staying the entire time to network and listen to other college’s promising practices.</a:t>
            </a:r>
          </a:p>
          <a:p>
            <a:pPr marL="174625" indent="-174625"/>
            <a:r>
              <a:rPr lang="en-US" sz="2400" dirty="0">
                <a:latin typeface="Times New Roman"/>
                <a:cs typeface="Times New Roman"/>
              </a:rPr>
              <a:t>Room and board paid by Perkins Leadership. </a:t>
            </a:r>
          </a:p>
          <a:p>
            <a:pPr marL="174625" indent="-174625"/>
            <a:r>
              <a:rPr lang="en-US" sz="2400" dirty="0">
                <a:latin typeface="Times New Roman"/>
                <a:cs typeface="Times New Roman"/>
              </a:rPr>
              <a:t>Colleges must pay for mileage.</a:t>
            </a:r>
            <a:endParaRPr lang="en-US" dirty="0"/>
          </a:p>
        </p:txBody>
      </p:sp>
      <p:sp>
        <p:nvSpPr>
          <p:cNvPr id="3" name="Title 2">
            <a:extLst>
              <a:ext uri="{FF2B5EF4-FFF2-40B4-BE49-F238E27FC236}">
                <a16:creationId xmlns:a16="http://schemas.microsoft.com/office/drawing/2014/main" id="{0C28F9F2-73B8-8BF4-86BA-B8AFAD9CA706}"/>
              </a:ext>
            </a:extLst>
          </p:cNvPr>
          <p:cNvSpPr>
            <a:spLocks noGrp="1"/>
          </p:cNvSpPr>
          <p:nvPr>
            <p:ph type="title"/>
          </p:nvPr>
        </p:nvSpPr>
        <p:spPr/>
        <p:txBody>
          <a:bodyPr/>
          <a:lstStyle/>
          <a:p>
            <a:r>
              <a:rPr lang="en-US" dirty="0"/>
              <a:t>Mid-Year Review and Grant Technical Assistance</a:t>
            </a:r>
          </a:p>
        </p:txBody>
      </p:sp>
      <p:pic>
        <p:nvPicPr>
          <p:cNvPr id="5" name="Picture 4">
            <a:extLst>
              <a:ext uri="{FF2B5EF4-FFF2-40B4-BE49-F238E27FC236}">
                <a16:creationId xmlns:a16="http://schemas.microsoft.com/office/drawing/2014/main" id="{E12E05C4-A502-4F10-FA1D-A1392A3839FD}"/>
              </a:ext>
            </a:extLst>
          </p:cNvPr>
          <p:cNvPicPr>
            <a:picLocks noChangeAspect="1"/>
          </p:cNvPicPr>
          <p:nvPr/>
        </p:nvPicPr>
        <p:blipFill rotWithShape="1">
          <a:blip r:embed="rId3"/>
          <a:srcRect l="1224" t="1084" r="2457" b="1153"/>
          <a:stretch/>
        </p:blipFill>
        <p:spPr>
          <a:xfrm rot="1190673">
            <a:off x="5319636" y="1331125"/>
            <a:ext cx="3558063" cy="3731790"/>
          </a:xfrm>
          <a:prstGeom prst="rect">
            <a:avLst/>
          </a:prstGeom>
        </p:spPr>
      </p:pic>
      <p:sp>
        <p:nvSpPr>
          <p:cNvPr id="8" name="Oval 7">
            <a:extLst>
              <a:ext uri="{FF2B5EF4-FFF2-40B4-BE49-F238E27FC236}">
                <a16:creationId xmlns:a16="http://schemas.microsoft.com/office/drawing/2014/main" id="{E362AFB6-A7F7-AE5D-3DB3-FE6202EA8BF9}"/>
              </a:ext>
            </a:extLst>
          </p:cNvPr>
          <p:cNvSpPr/>
          <p:nvPr/>
        </p:nvSpPr>
        <p:spPr>
          <a:xfrm rot="1304146">
            <a:off x="6224725" y="3222387"/>
            <a:ext cx="1591735" cy="704212"/>
          </a:xfrm>
          <a:prstGeom prst="ellipse">
            <a:avLst/>
          </a:prstGeom>
          <a:noFill/>
          <a:ln w="57150">
            <a:solidFill>
              <a:srgbClr val="FD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26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Fayetteville Technical Community College</a:t>
            </a:r>
          </a:p>
          <a:p>
            <a:pPr marL="169069" lvl="1" indent="0">
              <a:buNone/>
            </a:pPr>
            <a:r>
              <a:rPr lang="en-US" sz="2100" dirty="0"/>
              <a:t>Mac Lab</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from 2022-2023</a:t>
            </a:r>
          </a:p>
        </p:txBody>
      </p:sp>
      <p:pic>
        <p:nvPicPr>
          <p:cNvPr id="6" name="Picture 5" descr="A black and white logo&#10;&#10;Description automatically generated">
            <a:extLst>
              <a:ext uri="{FF2B5EF4-FFF2-40B4-BE49-F238E27FC236}">
                <a16:creationId xmlns:a16="http://schemas.microsoft.com/office/drawing/2014/main" id="{C9A2B203-8A24-5EEE-787B-DEECA543E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2488407"/>
            <a:ext cx="3810000" cy="2381250"/>
          </a:xfrm>
          <a:prstGeom prst="rect">
            <a:avLst/>
          </a:prstGeom>
        </p:spPr>
      </p:pic>
    </p:spTree>
    <p:extLst>
      <p:ext uri="{BB962C8B-B14F-4D97-AF65-F5344CB8AC3E}">
        <p14:creationId xmlns:p14="http://schemas.microsoft.com/office/powerpoint/2010/main" val="1883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 2023-24</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a:spLocks noChangeAspect="1"/>
          </p:cNvSpPr>
          <p:nvPr/>
        </p:nvSpPr>
        <p:spPr>
          <a:xfrm>
            <a:off x="1089620" y="4193732"/>
            <a:ext cx="548640" cy="54864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22312" y="4006387"/>
            <a:ext cx="6939908" cy="923330"/>
          </a:xfrm>
          <a:prstGeom prst="rect">
            <a:avLst/>
          </a:prstGeom>
          <a:solidFill>
            <a:schemeClr val="bg1"/>
          </a:solidFill>
        </p:spPr>
        <p:txBody>
          <a:bodyPr wrap="square" rtlCol="0">
            <a:spAutoFit/>
          </a:bodyPr>
          <a:lstStyle/>
          <a:p>
            <a:r>
              <a:rPr lang="en-US" dirty="0">
                <a:latin typeface="Times New Roman" panose="02020603050405020304" pitchFamily="18" charset="0"/>
                <a:cs typeface="Times New Roman" panose="02020603050405020304" pitchFamily="18" charset="0"/>
              </a:rPr>
              <a:t>Attendance (or viewing the recording within 30 days) is recorded on monitoring rubric. Recording may be accessed at the same link as the registration.</a:t>
            </a:r>
          </a:p>
        </p:txBody>
      </p:sp>
      <p:pic>
        <p:nvPicPr>
          <p:cNvPr id="8" name="Picture 8" descr="Graphical user interface&#10;&#10;Description automatically generated">
            <a:extLst>
              <a:ext uri="{FF2B5EF4-FFF2-40B4-BE49-F238E27FC236}">
                <a16:creationId xmlns:a16="http://schemas.microsoft.com/office/drawing/2014/main" id="{E16D3CBE-9EA0-F605-B21A-67538FBA619C}"/>
              </a:ext>
            </a:extLst>
          </p:cNvPr>
          <p:cNvPicPr>
            <a:picLocks noChangeAspect="1"/>
          </p:cNvPicPr>
          <p:nvPr/>
        </p:nvPicPr>
        <p:blipFill>
          <a:blip r:embed="rId4"/>
          <a:stretch>
            <a:fillRect/>
          </a:stretch>
        </p:blipFill>
        <p:spPr>
          <a:xfrm>
            <a:off x="6049537" y="1431101"/>
            <a:ext cx="2615953" cy="1420474"/>
          </a:xfrm>
          <a:prstGeom prst="rect">
            <a:avLst/>
          </a:prstGeom>
        </p:spPr>
      </p:pic>
      <p:sp>
        <p:nvSpPr>
          <p:cNvPr id="10" name="Content Placeholder 9">
            <a:extLst>
              <a:ext uri="{FF2B5EF4-FFF2-40B4-BE49-F238E27FC236}">
                <a16:creationId xmlns:a16="http://schemas.microsoft.com/office/drawing/2014/main" id="{890BA6BA-B0B5-C2DD-1969-FD6CADFE105D}"/>
              </a:ext>
            </a:extLst>
          </p:cNvPr>
          <p:cNvSpPr>
            <a:spLocks noGrp="1"/>
          </p:cNvSpPr>
          <p:nvPr>
            <p:ph idx="1"/>
          </p:nvPr>
        </p:nvSpPr>
        <p:spPr>
          <a:xfrm>
            <a:off x="1175194" y="1340990"/>
            <a:ext cx="5783165" cy="2074642"/>
          </a:xfrm>
        </p:spPr>
        <p:txBody>
          <a:bodyPr numCol="2"/>
          <a:lstStyle/>
          <a:p>
            <a:r>
              <a:rPr lang="en-US" dirty="0"/>
              <a:t>Sept 12, 2023</a:t>
            </a:r>
          </a:p>
          <a:p>
            <a:r>
              <a:rPr lang="en-US" dirty="0"/>
              <a:t>Oct 10, 2023</a:t>
            </a:r>
          </a:p>
          <a:p>
            <a:r>
              <a:rPr lang="en-US" dirty="0"/>
              <a:t>Nov 14, 2023</a:t>
            </a:r>
          </a:p>
          <a:p>
            <a:r>
              <a:rPr lang="en-US" dirty="0"/>
              <a:t>Dec 12, 2023</a:t>
            </a:r>
          </a:p>
          <a:p>
            <a:r>
              <a:rPr lang="en-US" dirty="0"/>
              <a:t>Jan 9, 2024</a:t>
            </a:r>
          </a:p>
          <a:p>
            <a:r>
              <a:rPr lang="en-US" dirty="0"/>
              <a:t>Feb 13, 2024</a:t>
            </a:r>
          </a:p>
          <a:p>
            <a:r>
              <a:rPr lang="en-US" dirty="0"/>
              <a:t>Mar 12, 2024</a:t>
            </a:r>
          </a:p>
          <a:p>
            <a:r>
              <a:rPr lang="en-US" dirty="0"/>
              <a:t>Apr 9, 2024</a:t>
            </a:r>
          </a:p>
          <a:p>
            <a:r>
              <a:rPr lang="en-US" dirty="0"/>
              <a:t>May 14, 2024</a:t>
            </a:r>
          </a:p>
          <a:p>
            <a:r>
              <a:rPr lang="en-US" dirty="0"/>
              <a:t>Jun 11, 2024</a:t>
            </a:r>
          </a:p>
        </p:txBody>
      </p:sp>
      <p:sp>
        <p:nvSpPr>
          <p:cNvPr id="11" name="TextBox 10">
            <a:extLst>
              <a:ext uri="{FF2B5EF4-FFF2-40B4-BE49-F238E27FC236}">
                <a16:creationId xmlns:a16="http://schemas.microsoft.com/office/drawing/2014/main" id="{A696A040-02D2-6BBE-9529-2C9D01950C2A}"/>
              </a:ext>
            </a:extLst>
          </p:cNvPr>
          <p:cNvSpPr txBox="1"/>
          <p:nvPr/>
        </p:nvSpPr>
        <p:spPr>
          <a:xfrm>
            <a:off x="1" y="3479180"/>
            <a:ext cx="9143999" cy="400110"/>
          </a:xfrm>
          <a:prstGeom prst="rect">
            <a:avLst/>
          </a:prstGeom>
          <a:noFill/>
        </p:spPr>
        <p:txBody>
          <a:bodyPr wrap="square" rtlCol="0">
            <a:spAutoFit/>
          </a:bodyPr>
          <a:lstStyle/>
          <a:p>
            <a:pPr algn="ctr"/>
            <a:r>
              <a:rPr lang="en-US" sz="2000" dirty="0">
                <a:solidFill>
                  <a:srgbClr val="EEB111"/>
                </a:solidFill>
                <a:sym typeface="Wingdings 2" panose="05020102010507070707" pitchFamily="18" charset="2"/>
              </a:rPr>
              <a:t> </a:t>
            </a:r>
            <a:r>
              <a:rPr lang="en-US" sz="2000" dirty="0">
                <a:solidFill>
                  <a:srgbClr val="EEB111"/>
                </a:solidFill>
              </a:rPr>
              <a:t>Register now so they are on your calendar! www.ncperkins.org/presentations</a:t>
            </a:r>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3878" y="2085068"/>
            <a:ext cx="6674004" cy="244960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628649" y="1393902"/>
            <a:ext cx="6747883" cy="3749597"/>
          </a:xfrm>
        </p:spPr>
        <p:txBody>
          <a:bodyPr vert="horz" lIns="91440" tIns="45720" rIns="91440" bIns="45720" rtlCol="0" anchor="t">
            <a:normAutofit/>
          </a:bodyPr>
          <a:lstStyle/>
          <a:p>
            <a:pPr marL="109220" indent="0" defTabSz="411163">
              <a:spcBef>
                <a:spcPts val="0"/>
              </a:spcBef>
              <a:spcAft>
                <a:spcPts val="600"/>
              </a:spcAft>
              <a:buNone/>
            </a:pPr>
            <a:r>
              <a:rPr lang="en-US" sz="2900" dirty="0">
                <a:effectLst/>
                <a:latin typeface="Times New Roman" panose="02020603050405020304" pitchFamily="18" charset="0"/>
                <a:ea typeface="Calibri"/>
                <a:cs typeface="Times New Roman" panose="02020603050405020304" pitchFamily="18" charset="0"/>
              </a:rPr>
              <a:t>Every 3</a:t>
            </a:r>
            <a:r>
              <a:rPr lang="en-US" sz="2900" baseline="30000" dirty="0">
                <a:effectLst/>
                <a:latin typeface="Times New Roman" panose="02020603050405020304" pitchFamily="18" charset="0"/>
                <a:ea typeface="Calibri"/>
                <a:cs typeface="Times New Roman" panose="02020603050405020304" pitchFamily="18" charset="0"/>
              </a:rPr>
              <a:t>rd</a:t>
            </a:r>
            <a:r>
              <a:rPr lang="en-US" sz="2900" dirty="0">
                <a:effectLst/>
                <a:latin typeface="Times New Roman" panose="02020603050405020304" pitchFamily="18" charset="0"/>
                <a:ea typeface="Calibri"/>
                <a:cs typeface="Times New Roman" panose="02020603050405020304" pitchFamily="18" charset="0"/>
              </a:rPr>
              <a:t> Wednesday of the month</a:t>
            </a:r>
            <a:r>
              <a:rPr lang="en-US" sz="2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900" dirty="0">
                <a:effectLst/>
                <a:latin typeface="Calibri" panose="020F0502020204030204" pitchFamily="34" charset="0"/>
                <a:ea typeface="Calibri" panose="020F0502020204030204" pitchFamily="34" charset="0"/>
              </a:rPr>
              <a:t> </a:t>
            </a:r>
          </a:p>
          <a:p>
            <a:pPr marL="342900" indent="-342900">
              <a:buFont typeface="Wingdings" panose="020B0604020202020204" pitchFamily="34" charset="0"/>
              <a:buChar char="Ø"/>
            </a:pPr>
            <a:r>
              <a:rPr lang="en-US">
                <a:latin typeface="Times New Roman"/>
                <a:cs typeface="Times New Roman"/>
              </a:rPr>
              <a:t>Starting September 20th</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900" dirty="0"/>
          </a:p>
          <a:p>
            <a:pPr marL="0" indent="0">
              <a:buNone/>
            </a:pPr>
            <a:r>
              <a:rPr lang="en-US" sz="29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Monthly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https://www.ncpn.info</a:t>
            </a:r>
          </a:p>
        </p:txBody>
      </p:sp>
      <p:pic>
        <p:nvPicPr>
          <p:cNvPr id="6" name="Picture 5">
            <a:extLst>
              <a:ext uri="{FF2B5EF4-FFF2-40B4-BE49-F238E27FC236}">
                <a16:creationId xmlns:a16="http://schemas.microsoft.com/office/drawing/2014/main" id="{C2F18898-CBB3-9C9D-CECF-127654DF1DBA}"/>
              </a:ext>
            </a:extLst>
          </p:cNvPr>
          <p:cNvPicPr>
            <a:picLocks noChangeAspect="1"/>
          </p:cNvPicPr>
          <p:nvPr/>
        </p:nvPicPr>
        <p:blipFill>
          <a:blip r:embed="rId3"/>
          <a:stretch>
            <a:fillRect/>
          </a:stretch>
        </p:blipFill>
        <p:spPr>
          <a:xfrm>
            <a:off x="975139" y="810986"/>
            <a:ext cx="7193722" cy="4278085"/>
          </a:xfrm>
          <a:prstGeom prst="rect">
            <a:avLst/>
          </a:prstGeom>
        </p:spPr>
      </p:pic>
      <p:sp>
        <p:nvSpPr>
          <p:cNvPr id="7" name="Explosion: 14 Points 6">
            <a:extLst>
              <a:ext uri="{FF2B5EF4-FFF2-40B4-BE49-F238E27FC236}">
                <a16:creationId xmlns:a16="http://schemas.microsoft.com/office/drawing/2014/main" id="{C1551440-18FB-3CDB-0476-6B3A42B3C1D3}"/>
              </a:ext>
            </a:extLst>
          </p:cNvPr>
          <p:cNvSpPr/>
          <p:nvPr/>
        </p:nvSpPr>
        <p:spPr>
          <a:xfrm>
            <a:off x="48987" y="2571750"/>
            <a:ext cx="3418114" cy="2460171"/>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174B8F"/>
                </a:solidFill>
                <a:latin typeface="Amasis MT Pro Black" panose="020B0604020202020204" pitchFamily="18" charset="0"/>
              </a:rPr>
              <a:t>Nov. 8 – 10 In Charlotte</a:t>
            </a:r>
          </a:p>
        </p:txBody>
      </p:sp>
    </p:spTree>
    <p:extLst>
      <p:ext uri="{BB962C8B-B14F-4D97-AF65-F5344CB8AC3E}">
        <p14:creationId xmlns:p14="http://schemas.microsoft.com/office/powerpoint/2010/main" val="139815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181" t="5328" r="10533"/>
          <a:stretch/>
        </p:blipFill>
        <p:spPr>
          <a:xfrm>
            <a:off x="4637905" y="1309890"/>
            <a:ext cx="4238167" cy="3707243"/>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578077"/>
            <a:ext cx="3877447" cy="3291580"/>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virtually,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89A239-F4D3-A3D2-4F84-5EDFC8F06B18}"/>
              </a:ext>
            </a:extLst>
          </p:cNvPr>
          <p:cNvSpPr>
            <a:spLocks noGrp="1"/>
          </p:cNvSpPr>
          <p:nvPr>
            <p:ph type="title"/>
          </p:nvPr>
        </p:nvSpPr>
        <p:spPr/>
        <p:txBody>
          <a:bodyPr/>
          <a:lstStyle/>
          <a:p>
            <a:r>
              <a:rPr lang="en-US" dirty="0"/>
              <a:t>Hiring a CTE Coordinator</a:t>
            </a:r>
          </a:p>
        </p:txBody>
      </p:sp>
      <p:pic>
        <p:nvPicPr>
          <p:cNvPr id="6" name="Picture 5">
            <a:extLst>
              <a:ext uri="{FF2B5EF4-FFF2-40B4-BE49-F238E27FC236}">
                <a16:creationId xmlns:a16="http://schemas.microsoft.com/office/drawing/2014/main" id="{0E8134E5-C4DD-0FFE-A037-14AAC2F8F671}"/>
              </a:ext>
            </a:extLst>
          </p:cNvPr>
          <p:cNvPicPr>
            <a:picLocks noChangeAspect="1"/>
          </p:cNvPicPr>
          <p:nvPr/>
        </p:nvPicPr>
        <p:blipFill rotWithShape="1">
          <a:blip r:embed="rId3"/>
          <a:srcRect l="845" t="2561" r="845"/>
          <a:stretch/>
        </p:blipFill>
        <p:spPr>
          <a:xfrm>
            <a:off x="727410" y="1618157"/>
            <a:ext cx="7689180" cy="2998447"/>
          </a:xfrm>
          <a:prstGeom prst="rect">
            <a:avLst/>
          </a:prstGeom>
        </p:spPr>
      </p:pic>
      <p:sp>
        <p:nvSpPr>
          <p:cNvPr id="4" name="Arrow: Right 3">
            <a:extLst>
              <a:ext uri="{FF2B5EF4-FFF2-40B4-BE49-F238E27FC236}">
                <a16:creationId xmlns:a16="http://schemas.microsoft.com/office/drawing/2014/main" id="{15FC857D-A5CE-81FC-45FA-31CDD614C3EA}"/>
              </a:ext>
            </a:extLst>
          </p:cNvPr>
          <p:cNvSpPr/>
          <p:nvPr/>
        </p:nvSpPr>
        <p:spPr>
          <a:xfrm rot="20407678">
            <a:off x="1796188" y="3659612"/>
            <a:ext cx="1327706" cy="6021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Currently</a:t>
            </a:r>
          </a:p>
        </p:txBody>
      </p:sp>
    </p:spTree>
    <p:extLst>
      <p:ext uri="{BB962C8B-B14F-4D97-AF65-F5344CB8AC3E}">
        <p14:creationId xmlns:p14="http://schemas.microsoft.com/office/powerpoint/2010/main" val="321032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B4294E-76DA-43B6-83D9-84444730D06E}"/>
              </a:ext>
            </a:extLst>
          </p:cNvPr>
          <p:cNvSpPr>
            <a:spLocks noGrp="1"/>
          </p:cNvSpPr>
          <p:nvPr>
            <p:ph type="title"/>
          </p:nvPr>
        </p:nvSpPr>
        <p:spPr>
          <a:xfrm>
            <a:off x="1612863" y="273847"/>
            <a:ext cx="6902488" cy="811150"/>
          </a:xfrm>
        </p:spPr>
        <p:txBody>
          <a:bodyPr anchor="ctr">
            <a:normAutofit/>
          </a:bodyPr>
          <a:lstStyle/>
          <a:p>
            <a:r>
              <a:rPr lang="en-US" sz="3300" dirty="0"/>
              <a:t>Curriculum Programs Team</a:t>
            </a:r>
          </a:p>
        </p:txBody>
      </p:sp>
      <p:pic>
        <p:nvPicPr>
          <p:cNvPr id="15" name="Picture 14">
            <a:extLst>
              <a:ext uri="{FF2B5EF4-FFF2-40B4-BE49-F238E27FC236}">
                <a16:creationId xmlns:a16="http://schemas.microsoft.com/office/drawing/2014/main" id="{7C873923-4F7F-44B4-B8FA-4C8E538ECA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315" y="172327"/>
            <a:ext cx="1070234" cy="1197212"/>
          </a:xfrm>
          <a:prstGeom prst="rect">
            <a:avLst/>
          </a:prstGeom>
        </p:spPr>
      </p:pic>
      <p:graphicFrame>
        <p:nvGraphicFramePr>
          <p:cNvPr id="13" name="Diagram 12">
            <a:extLst>
              <a:ext uri="{FF2B5EF4-FFF2-40B4-BE49-F238E27FC236}">
                <a16:creationId xmlns:a16="http://schemas.microsoft.com/office/drawing/2014/main" id="{2860914F-1F13-12C3-E11B-77318D565ACD}"/>
              </a:ext>
            </a:extLst>
          </p:cNvPr>
          <p:cNvGraphicFramePr/>
          <p:nvPr>
            <p:extLst>
              <p:ext uri="{D42A27DB-BD31-4B8C-83A1-F6EECF244321}">
                <p14:modId xmlns:p14="http://schemas.microsoft.com/office/powerpoint/2010/main" val="3313082168"/>
              </p:ext>
            </p:extLst>
          </p:nvPr>
        </p:nvGraphicFramePr>
        <p:xfrm>
          <a:off x="1612863" y="1024245"/>
          <a:ext cx="6091298" cy="4270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79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36425F-7AA9-530B-05EF-C5CBF4AFE920}"/>
              </a:ext>
            </a:extLst>
          </p:cNvPr>
          <p:cNvSpPr>
            <a:spLocks noGrp="1"/>
          </p:cNvSpPr>
          <p:nvPr>
            <p:ph type="title"/>
          </p:nvPr>
        </p:nvSpPr>
        <p:spPr>
          <a:xfrm>
            <a:off x="1297859" y="126367"/>
            <a:ext cx="7364361" cy="994172"/>
          </a:xfrm>
        </p:spPr>
        <p:txBody>
          <a:bodyPr anchor="ctr">
            <a:normAutofit/>
          </a:bodyPr>
          <a:lstStyle/>
          <a:p>
            <a:r>
              <a:rPr lang="en-US" dirty="0"/>
              <a:t>Welcome a new Program Administrator!</a:t>
            </a:r>
          </a:p>
        </p:txBody>
      </p:sp>
      <p:sp>
        <p:nvSpPr>
          <p:cNvPr id="2" name="Content Placeholder 1">
            <a:extLst>
              <a:ext uri="{FF2B5EF4-FFF2-40B4-BE49-F238E27FC236}">
                <a16:creationId xmlns:a16="http://schemas.microsoft.com/office/drawing/2014/main" id="{0DA7B8ED-85A5-8005-9D04-013A9C14E24F}"/>
              </a:ext>
            </a:extLst>
          </p:cNvPr>
          <p:cNvSpPr>
            <a:spLocks noGrp="1"/>
          </p:cNvSpPr>
          <p:nvPr>
            <p:ph sz="half" idx="1"/>
          </p:nvPr>
        </p:nvSpPr>
        <p:spPr>
          <a:xfrm>
            <a:off x="839338" y="1369219"/>
            <a:ext cx="4003058" cy="3449762"/>
          </a:xfrm>
        </p:spPr>
        <p:txBody>
          <a:bodyPr vert="horz" lIns="91440" tIns="45720" rIns="91440" bIns="45720" rtlCol="0">
            <a:normAutofit fontScale="92500" lnSpcReduction="10000"/>
          </a:bodyPr>
          <a:lstStyle/>
          <a:p>
            <a:pPr marL="0" indent="0">
              <a:buNone/>
            </a:pPr>
            <a:r>
              <a:rPr lang="en-US" sz="2800" b="1" dirty="0"/>
              <a:t>Todd Roth</a:t>
            </a:r>
          </a:p>
          <a:p>
            <a:pPr marL="0" indent="0">
              <a:buNone/>
            </a:pPr>
            <a:endParaRPr lang="en-US" dirty="0"/>
          </a:p>
          <a:p>
            <a:pPr marL="0" indent="0">
              <a:buNone/>
            </a:pPr>
            <a:r>
              <a:rPr lang="en-US" sz="2400" dirty="0"/>
              <a:t>Program Areas: Construction, Engineering, Industrial, and Transportation Technologies</a:t>
            </a:r>
          </a:p>
          <a:p>
            <a:pPr marL="0" indent="0">
              <a:buNone/>
            </a:pPr>
            <a:endParaRPr lang="en-US" sz="2400" dirty="0"/>
          </a:p>
          <a:p>
            <a:pPr marL="0" indent="0">
              <a:buNone/>
            </a:pPr>
            <a:r>
              <a:rPr lang="en-US" sz="2400" dirty="0"/>
              <a:t>Started August 1, 2023</a:t>
            </a:r>
          </a:p>
          <a:p>
            <a:pPr marL="0" indent="0">
              <a:buNone/>
            </a:pPr>
            <a:endParaRPr lang="en-US" sz="2400" dirty="0"/>
          </a:p>
          <a:p>
            <a:pPr marL="0" indent="0">
              <a:buNone/>
            </a:pPr>
            <a:r>
              <a:rPr lang="en-US" sz="2400" dirty="0"/>
              <a:t>rotht@nccommunitycolleges.edu</a:t>
            </a:r>
          </a:p>
          <a:p>
            <a:pPr marL="0" indent="0">
              <a:buNone/>
            </a:pPr>
            <a:r>
              <a:rPr lang="en-US" sz="2400" dirty="0"/>
              <a:t>919-807-7107</a:t>
            </a:r>
          </a:p>
        </p:txBody>
      </p:sp>
      <p:pic>
        <p:nvPicPr>
          <p:cNvPr id="5" name="Picture 4" descr="A person in a suit and tie&#10;&#10;Description automatically generated">
            <a:extLst>
              <a:ext uri="{FF2B5EF4-FFF2-40B4-BE49-F238E27FC236}">
                <a16:creationId xmlns:a16="http://schemas.microsoft.com/office/drawing/2014/main" id="{B85B2D34-550D-8353-9905-33509428D6C7}"/>
              </a:ext>
            </a:extLst>
          </p:cNvPr>
          <p:cNvPicPr>
            <a:picLocks noChangeAspect="1"/>
          </p:cNvPicPr>
          <p:nvPr/>
        </p:nvPicPr>
        <p:blipFill rotWithShape="1">
          <a:blip r:embed="rId2">
            <a:extLst>
              <a:ext uri="{28A0092B-C50C-407E-A947-70E740481C1C}">
                <a14:useLocalDpi xmlns:a14="http://schemas.microsoft.com/office/drawing/2010/main" val="0"/>
              </a:ext>
            </a:extLst>
          </a:blip>
          <a:srcRect l="19688" t="-4" r="15233"/>
          <a:stretch/>
        </p:blipFill>
        <p:spPr>
          <a:xfrm>
            <a:off x="5152030" y="1369219"/>
            <a:ext cx="3363320" cy="3449762"/>
          </a:xfrm>
          <a:prstGeom prst="rect">
            <a:avLst/>
          </a:prstGeom>
          <a:noFill/>
        </p:spPr>
      </p:pic>
    </p:spTree>
    <p:extLst>
      <p:ext uri="{BB962C8B-B14F-4D97-AF65-F5344CB8AC3E}">
        <p14:creationId xmlns:p14="http://schemas.microsoft.com/office/powerpoint/2010/main" val="251269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a:xfrm>
            <a:off x="1175395" y="1286886"/>
            <a:ext cx="7361726" cy="3548753"/>
          </a:xfrm>
        </p:spPr>
        <p:txBody>
          <a:bodyPr vert="horz" lIns="91440" tIns="45720" rIns="91440" bIns="45720" rtlCol="0" anchor="t">
            <a:normAutofit/>
          </a:bodyPr>
          <a:lstStyle/>
          <a:p>
            <a:pPr marL="0" indent="0">
              <a:spcBef>
                <a:spcPts val="0"/>
              </a:spcBef>
              <a:spcAft>
                <a:spcPts val="900"/>
              </a:spcAft>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 </a:t>
            </a:r>
            <a:r>
              <a:rPr lang="en-US" sz="2400" dirty="0">
                <a:latin typeface="Times New Roman"/>
                <a:cs typeface="Times New Roman"/>
              </a:rPr>
              <a:t>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pic>
        <p:nvPicPr>
          <p:cNvPr id="3" name="Picture 2" descr="A black and white logo&#10;&#10;Description automatically generated">
            <a:extLst>
              <a:ext uri="{FF2B5EF4-FFF2-40B4-BE49-F238E27FC236}">
                <a16:creationId xmlns:a16="http://schemas.microsoft.com/office/drawing/2014/main" id="{F86A49C7-2903-356D-E9B4-8862026E7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2748" y="3695701"/>
            <a:ext cx="4198504" cy="1321432"/>
          </a:xfrm>
          <a:prstGeom prst="rect">
            <a:avLst/>
          </a:prstGeom>
        </p:spPr>
      </p:pic>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D7E546-6B12-0A18-F57E-FC4472DF22E9}"/>
              </a:ext>
            </a:extLst>
          </p:cNvPr>
          <p:cNvSpPr>
            <a:spLocks noGrp="1"/>
          </p:cNvSpPr>
          <p:nvPr>
            <p:ph idx="1"/>
          </p:nvPr>
        </p:nvSpPr>
        <p:spPr/>
        <p:txBody>
          <a:bodyPr vert="horz" lIns="91440" tIns="45720" rIns="91440" bIns="45720" rtlCol="0" anchor="t">
            <a:normAutofit fontScale="92500" lnSpcReduction="20000"/>
          </a:bodyPr>
          <a:lstStyle/>
          <a:p>
            <a:pPr marL="0" indent="0">
              <a:spcBef>
                <a:spcPts val="0"/>
              </a:spcBef>
              <a:spcAft>
                <a:spcPts val="1200"/>
              </a:spcAft>
              <a:buNone/>
            </a:pPr>
            <a:r>
              <a:rPr lang="en-US" b="1" dirty="0">
                <a:latin typeface="Times New Roman"/>
                <a:cs typeface="Times New Roman"/>
              </a:rPr>
              <a:t>Identify gaps and needs through the:</a:t>
            </a:r>
            <a:endParaRPr lang="en-US" b="1" dirty="0"/>
          </a:p>
          <a:p>
            <a:pPr marL="457200" indent="-457200">
              <a:spcBef>
                <a:spcPts val="0"/>
              </a:spcBef>
              <a:spcAft>
                <a:spcPts val="1200"/>
              </a:spcAft>
              <a:buAutoNum type="arabicPeriod"/>
            </a:pPr>
            <a:r>
              <a:rPr lang="en-US" dirty="0">
                <a:latin typeface="Times New Roman"/>
                <a:cs typeface="Times New Roman"/>
              </a:rPr>
              <a:t>Evaluation of </a:t>
            </a:r>
            <a:r>
              <a:rPr lang="en-US" b="1" dirty="0">
                <a:solidFill>
                  <a:srgbClr val="FF0000"/>
                </a:solidFill>
                <a:latin typeface="Times New Roman"/>
                <a:cs typeface="Times New Roman"/>
              </a:rPr>
              <a:t>student performance by subpopulation</a:t>
            </a:r>
            <a:r>
              <a:rPr lang="en-US" dirty="0">
                <a:latin typeface="Times New Roman"/>
                <a:cs typeface="Times New Roman"/>
              </a:rPr>
              <a:t> on Perkins core indicators.</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the CTE programs offered </a:t>
            </a:r>
            <a:r>
              <a:rPr lang="en-US" dirty="0">
                <a:solidFill>
                  <a:srgbClr val="FF0000"/>
                </a:solidFill>
                <a:latin typeface="Times New Roman"/>
                <a:cs typeface="Times New Roman"/>
              </a:rPr>
              <a:t>(</a:t>
            </a:r>
            <a:r>
              <a:rPr lang="en-US" b="1" dirty="0">
                <a:solidFill>
                  <a:srgbClr val="FF0000"/>
                </a:solidFill>
                <a:latin typeface="Times New Roman"/>
                <a:cs typeface="Times New Roman"/>
              </a:rPr>
              <a:t>size, scope, quality, and alignment to workforce needs</a:t>
            </a:r>
            <a:r>
              <a:rPr lang="en-US" dirty="0">
                <a:solidFill>
                  <a:srgbClr val="FF0000"/>
                </a:solidFill>
                <a:latin typeface="Times New Roman"/>
                <a:cs typeface="Times New Roman"/>
              </a:rPr>
              <a:t>)</a:t>
            </a:r>
            <a:r>
              <a:rPr lang="en-US" dirty="0">
                <a:latin typeface="Times New Roman"/>
                <a:cs typeface="Times New Roman"/>
              </a:rPr>
              <a:t>.</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the progress toward implementing </a:t>
            </a:r>
            <a:r>
              <a:rPr lang="en-US" b="1" dirty="0">
                <a:solidFill>
                  <a:srgbClr val="FF0000"/>
                </a:solidFill>
                <a:latin typeface="Times New Roman"/>
                <a:cs typeface="Times New Roman"/>
              </a:rPr>
              <a:t>CTE 9-14 Programs of Study</a:t>
            </a:r>
            <a:r>
              <a:rPr lang="en-US" dirty="0">
                <a:latin typeface="Times New Roman"/>
                <a:cs typeface="Times New Roman"/>
              </a:rPr>
              <a:t>.</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a:t>
            </a:r>
            <a:r>
              <a:rPr lang="en-US" b="1" dirty="0">
                <a:solidFill>
                  <a:srgbClr val="FF0000"/>
                </a:solidFill>
                <a:latin typeface="Times New Roman"/>
                <a:cs typeface="Times New Roman"/>
              </a:rPr>
              <a:t>CTE educators and support professionals</a:t>
            </a:r>
            <a:r>
              <a:rPr lang="en-US" dirty="0">
                <a:latin typeface="Times New Roman"/>
                <a:cs typeface="Times New Roman"/>
              </a:rPr>
              <a:t>:</a:t>
            </a:r>
            <a:r>
              <a:rPr lang="en-US" b="1" dirty="0">
                <a:solidFill>
                  <a:srgbClr val="FF0000"/>
                </a:solidFill>
                <a:latin typeface="Times New Roman"/>
                <a:cs typeface="Times New Roman"/>
              </a:rPr>
              <a:t> </a:t>
            </a:r>
            <a:r>
              <a:rPr lang="en-US" dirty="0">
                <a:solidFill>
                  <a:srgbClr val="000000"/>
                </a:solidFill>
                <a:latin typeface="Times New Roman"/>
                <a:cs typeface="Times New Roman"/>
              </a:rPr>
              <a:t>recruitment</a:t>
            </a:r>
            <a:r>
              <a:rPr lang="en-US" dirty="0">
                <a:latin typeface="Times New Roman"/>
                <a:cs typeface="Times New Roman"/>
              </a:rPr>
              <a:t>, retention and training activities. </a:t>
            </a:r>
            <a:endParaRPr lang="en-US" dirty="0">
              <a:cs typeface="Times New Roman"/>
            </a:endParaRPr>
          </a:p>
          <a:p>
            <a:pPr marL="457200" indent="-457200">
              <a:spcBef>
                <a:spcPts val="0"/>
              </a:spcBef>
              <a:spcAft>
                <a:spcPts val="1200"/>
              </a:spcAft>
              <a:buAutoNum type="arabicPeriod"/>
            </a:pPr>
            <a:r>
              <a:rPr lang="en-US" dirty="0">
                <a:latin typeface="Times New Roman"/>
                <a:cs typeface="Times New Roman"/>
              </a:rPr>
              <a:t>Evaluation of progress toward implementing </a:t>
            </a:r>
            <a:r>
              <a:rPr lang="en-US" b="1" dirty="0">
                <a:solidFill>
                  <a:srgbClr val="FF0000"/>
                </a:solidFill>
                <a:latin typeface="Times New Roman"/>
                <a:cs typeface="Times New Roman"/>
              </a:rPr>
              <a:t>equal access</a:t>
            </a:r>
            <a:r>
              <a:rPr lang="en-US" dirty="0">
                <a:latin typeface="Times New Roman"/>
                <a:cs typeface="Times New Roman"/>
              </a:rPr>
              <a:t> to CTE for </a:t>
            </a:r>
            <a:r>
              <a:rPr lang="en-US" b="1" dirty="0">
                <a:solidFill>
                  <a:srgbClr val="FF0000"/>
                </a:solidFill>
                <a:latin typeface="Times New Roman"/>
                <a:cs typeface="Times New Roman"/>
              </a:rPr>
              <a:t>all students</a:t>
            </a:r>
            <a:r>
              <a:rPr lang="en-US" dirty="0">
                <a:latin typeface="Times New Roman"/>
                <a:cs typeface="Times New Roman"/>
              </a:rPr>
              <a:t>.</a:t>
            </a:r>
            <a:endParaRPr lang="en-US" dirty="0">
              <a:cs typeface="Times New Roman"/>
            </a:endParaRPr>
          </a:p>
        </p:txBody>
      </p:sp>
      <p:sp>
        <p:nvSpPr>
          <p:cNvPr id="3" name="Title 2">
            <a:extLst>
              <a:ext uri="{FF2B5EF4-FFF2-40B4-BE49-F238E27FC236}">
                <a16:creationId xmlns:a16="http://schemas.microsoft.com/office/drawing/2014/main" id="{EF675CAC-F3A1-A1F9-0E22-541633D89AB7}"/>
              </a:ext>
            </a:extLst>
          </p:cNvPr>
          <p:cNvSpPr>
            <a:spLocks noGrp="1"/>
          </p:cNvSpPr>
          <p:nvPr>
            <p:ph type="title"/>
          </p:nvPr>
        </p:nvSpPr>
        <p:spPr>
          <a:xfrm>
            <a:off x="1175395" y="126367"/>
            <a:ext cx="7622896" cy="994172"/>
          </a:xfrm>
        </p:spPr>
        <p:txBody>
          <a:bodyPr/>
          <a:lstStyle/>
          <a:p>
            <a:r>
              <a:rPr lang="en-US" dirty="0"/>
              <a:t>Response to Federal Audit: Overarching CLNA</a:t>
            </a:r>
          </a:p>
        </p:txBody>
      </p:sp>
    </p:spTree>
    <p:extLst>
      <p:ext uri="{BB962C8B-B14F-4D97-AF65-F5344CB8AC3E}">
        <p14:creationId xmlns:p14="http://schemas.microsoft.com/office/powerpoint/2010/main" val="233840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59C8DD-967E-EBAC-F30D-DDD8A2F5F59E}"/>
              </a:ext>
            </a:extLst>
          </p:cNvPr>
          <p:cNvSpPr>
            <a:spLocks noGrp="1"/>
          </p:cNvSpPr>
          <p:nvPr>
            <p:ph idx="1"/>
          </p:nvPr>
        </p:nvSpPr>
        <p:spPr>
          <a:xfrm>
            <a:off x="628650" y="1740310"/>
            <a:ext cx="7886700" cy="3129347"/>
          </a:xfrm>
        </p:spPr>
        <p:txBody>
          <a:bodyPr/>
          <a:lstStyle/>
          <a:p>
            <a:r>
              <a:rPr lang="en-US" dirty="0"/>
              <a:t>Perkins performance indicator data to be updated in September or October. </a:t>
            </a:r>
          </a:p>
          <a:p>
            <a:endParaRPr lang="en-US" dirty="0"/>
          </a:p>
          <a:p>
            <a:r>
              <a:rPr lang="en-US" dirty="0"/>
              <a:t>CLNA Guide is being updated to include overarching CLNA requirement and template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B8C4709-E708-5583-E8D3-DCF88F697E20}"/>
              </a:ext>
            </a:extLst>
          </p:cNvPr>
          <p:cNvSpPr>
            <a:spLocks noGrp="1"/>
          </p:cNvSpPr>
          <p:nvPr>
            <p:ph type="title"/>
          </p:nvPr>
        </p:nvSpPr>
        <p:spPr/>
        <p:txBody>
          <a:bodyPr/>
          <a:lstStyle/>
          <a:p>
            <a:r>
              <a:rPr lang="en-US" dirty="0"/>
              <a:t>2022-23 Perkins data coming soon</a:t>
            </a:r>
          </a:p>
        </p:txBody>
      </p:sp>
    </p:spTree>
    <p:extLst>
      <p:ext uri="{BB962C8B-B14F-4D97-AF65-F5344CB8AC3E}">
        <p14:creationId xmlns:p14="http://schemas.microsoft.com/office/powerpoint/2010/main" val="39288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E1AC2-9660-FD1C-C1F4-07FF85746586}"/>
              </a:ext>
            </a:extLst>
          </p:cNvPr>
          <p:cNvSpPr>
            <a:spLocks noGrp="1"/>
          </p:cNvSpPr>
          <p:nvPr>
            <p:ph idx="1"/>
          </p:nvPr>
        </p:nvSpPr>
        <p:spPr>
          <a:xfrm>
            <a:off x="514350" y="1376362"/>
            <a:ext cx="8147870" cy="3217761"/>
          </a:xfrm>
        </p:spPr>
        <p:txBody>
          <a:bodyPr vert="horz" lIns="91440" tIns="45720" rIns="91440" bIns="45720" numCol="2" rtlCol="0" anchor="t">
            <a:noAutofit/>
          </a:bodyPr>
          <a:lstStyle/>
          <a:p>
            <a:pPr marL="192405" lvl="1" indent="0">
              <a:spcBef>
                <a:spcPts val="0"/>
              </a:spcBef>
              <a:spcAft>
                <a:spcPts val="600"/>
              </a:spcAft>
              <a:buNone/>
            </a:pPr>
            <a:r>
              <a:rPr lang="en-US" dirty="0">
                <a:solidFill>
                  <a:srgbClr val="FF0000"/>
                </a:solidFill>
                <a:latin typeface="+mn-lt"/>
                <a:cs typeface="Times New Roman"/>
              </a:rPr>
              <a:t>Topics</a:t>
            </a:r>
          </a:p>
          <a:p>
            <a:pPr marL="343535" lvl="1" indent="-151130">
              <a:spcBef>
                <a:spcPts val="0"/>
              </a:spcBef>
              <a:spcAft>
                <a:spcPts val="600"/>
              </a:spcAft>
            </a:pPr>
            <a:r>
              <a:rPr lang="en-US" dirty="0">
                <a:latin typeface="+mn-lt"/>
                <a:cs typeface="Times New Roman"/>
              </a:rPr>
              <a:t>What is Perkins?</a:t>
            </a:r>
            <a:endParaRPr lang="en-US" dirty="0">
              <a:latin typeface="+mn-lt"/>
            </a:endParaRPr>
          </a:p>
          <a:p>
            <a:pPr marL="343535" lvl="1" indent="-151130">
              <a:spcBef>
                <a:spcPts val="0"/>
              </a:spcBef>
              <a:spcAft>
                <a:spcPts val="600"/>
              </a:spcAft>
            </a:pPr>
            <a:r>
              <a:rPr lang="en-US" dirty="0">
                <a:latin typeface="+mn-lt"/>
                <a:cs typeface="Times New Roman"/>
              </a:rPr>
              <a:t>Comprehensive Local Needs Assessment</a:t>
            </a:r>
            <a:endParaRPr lang="en-US" dirty="0">
              <a:latin typeface="+mn-lt"/>
            </a:endParaRPr>
          </a:p>
          <a:p>
            <a:pPr marL="343535" lvl="1" indent="-151130">
              <a:spcBef>
                <a:spcPts val="0"/>
              </a:spcBef>
              <a:spcAft>
                <a:spcPts val="600"/>
              </a:spcAft>
            </a:pPr>
            <a:r>
              <a:rPr lang="en-US" dirty="0">
                <a:latin typeface="+mn-lt"/>
                <a:cs typeface="Times New Roman"/>
              </a:rPr>
              <a:t>Perkins V Required Uses &amp; </a:t>
            </a:r>
            <a:r>
              <a:rPr lang="en-US" dirty="0" err="1">
                <a:latin typeface="+mn-lt"/>
                <a:cs typeface="Times New Roman"/>
              </a:rPr>
              <a:t>Voc</a:t>
            </a:r>
            <a:r>
              <a:rPr lang="en-US" dirty="0">
                <a:latin typeface="+mn-lt"/>
                <a:cs typeface="Times New Roman"/>
              </a:rPr>
              <a:t> Codes</a:t>
            </a:r>
            <a:endParaRPr lang="en-US" dirty="0">
              <a:latin typeface="+mn-lt"/>
            </a:endParaRPr>
          </a:p>
          <a:p>
            <a:pPr marL="343535" lvl="1" indent="-151130">
              <a:spcBef>
                <a:spcPts val="0"/>
              </a:spcBef>
              <a:spcAft>
                <a:spcPts val="600"/>
              </a:spcAft>
            </a:pPr>
            <a:r>
              <a:rPr lang="en-US" dirty="0">
                <a:latin typeface="+mn-lt"/>
                <a:cs typeface="Times New Roman"/>
              </a:rPr>
              <a:t>Optional </a:t>
            </a:r>
            <a:r>
              <a:rPr lang="en-US" dirty="0" err="1">
                <a:latin typeface="+mn-lt"/>
                <a:cs typeface="Times New Roman"/>
              </a:rPr>
              <a:t>Voc</a:t>
            </a:r>
            <a:r>
              <a:rPr lang="en-US" dirty="0">
                <a:latin typeface="+mn-lt"/>
                <a:cs typeface="Times New Roman"/>
              </a:rPr>
              <a:t> Codes </a:t>
            </a:r>
          </a:p>
          <a:p>
            <a:pPr marL="518557" lvl="2" indent="-151130">
              <a:spcBef>
                <a:spcPts val="0"/>
              </a:spcBef>
              <a:spcAft>
                <a:spcPts val="600"/>
              </a:spcAft>
            </a:pPr>
            <a:r>
              <a:rPr lang="en-US" dirty="0">
                <a:latin typeface="+mn-lt"/>
                <a:cs typeface="Times New Roman"/>
              </a:rPr>
              <a:t>Perkins Admin </a:t>
            </a:r>
          </a:p>
          <a:p>
            <a:pPr marL="518795" lvl="2">
              <a:spcBef>
                <a:spcPts val="0"/>
              </a:spcBef>
              <a:spcAft>
                <a:spcPts val="600"/>
              </a:spcAft>
            </a:pPr>
            <a:r>
              <a:rPr lang="en-US" sz="1800" dirty="0">
                <a:latin typeface="+mn-lt"/>
                <a:cs typeface="Times New Roman"/>
              </a:rPr>
              <a:t>WIOA Infrastructure contribution</a:t>
            </a:r>
          </a:p>
          <a:p>
            <a:pPr marL="518795" lvl="2">
              <a:spcBef>
                <a:spcPts val="0"/>
              </a:spcBef>
              <a:spcAft>
                <a:spcPts val="600"/>
              </a:spcAft>
            </a:pPr>
            <a:r>
              <a:rPr lang="en-US" sz="1800" dirty="0">
                <a:latin typeface="+mn-lt"/>
                <a:cs typeface="Times New Roman"/>
              </a:rPr>
              <a:t>Equipment</a:t>
            </a:r>
          </a:p>
          <a:p>
            <a:pPr marL="518795" lvl="2">
              <a:spcBef>
                <a:spcPts val="0"/>
              </a:spcBef>
              <a:spcAft>
                <a:spcPts val="600"/>
              </a:spcAft>
            </a:pPr>
            <a:r>
              <a:rPr lang="en-US" sz="1800" dirty="0">
                <a:latin typeface="+mn-lt"/>
                <a:cs typeface="Times New Roman"/>
              </a:rPr>
              <a:t>Wages/Payroll</a:t>
            </a:r>
          </a:p>
          <a:p>
            <a:pPr marL="518795" lvl="2">
              <a:spcBef>
                <a:spcPts val="0"/>
              </a:spcBef>
              <a:spcAft>
                <a:spcPts val="600"/>
              </a:spcAft>
            </a:pPr>
            <a:r>
              <a:rPr lang="en-US" sz="1800" dirty="0">
                <a:latin typeface="+mn-lt"/>
                <a:cs typeface="Times New Roman"/>
              </a:rPr>
              <a:t>CTSOs</a:t>
            </a:r>
          </a:p>
          <a:p>
            <a:pPr marL="518795" lvl="2">
              <a:spcBef>
                <a:spcPts val="0"/>
              </a:spcBef>
              <a:spcAft>
                <a:spcPts val="600"/>
              </a:spcAft>
            </a:pPr>
            <a:r>
              <a:rPr lang="en-US" sz="1800" dirty="0">
                <a:latin typeface="+mn-lt"/>
                <a:cs typeface="Times New Roman"/>
              </a:rPr>
              <a:t>Reserve/Special Projects</a:t>
            </a:r>
          </a:p>
          <a:p>
            <a:pPr marL="343535" lvl="1" indent="-151130">
              <a:spcBef>
                <a:spcPts val="0"/>
              </a:spcBef>
              <a:spcAft>
                <a:spcPts val="600"/>
              </a:spcAft>
            </a:pPr>
            <a:r>
              <a:rPr lang="en-US" dirty="0">
                <a:latin typeface="+mn-lt"/>
                <a:cs typeface="Times New Roman"/>
              </a:rPr>
              <a:t>Perkins Process</a:t>
            </a:r>
          </a:p>
          <a:p>
            <a:pPr marL="343535" lvl="1" indent="-151130">
              <a:spcBef>
                <a:spcPts val="0"/>
              </a:spcBef>
              <a:spcAft>
                <a:spcPts val="600"/>
              </a:spcAft>
            </a:pPr>
            <a:r>
              <a:rPr lang="en-US" dirty="0">
                <a:latin typeface="+mn-lt"/>
                <a:cs typeface="Times New Roman"/>
              </a:rPr>
              <a:t>Approved plans, budgets, and modifications</a:t>
            </a:r>
            <a:endParaRPr lang="en-US" dirty="0">
              <a:latin typeface="+mn-lt"/>
            </a:endParaRPr>
          </a:p>
          <a:p>
            <a:pPr marL="343535" lvl="1" indent="-151130">
              <a:spcBef>
                <a:spcPts val="0"/>
              </a:spcBef>
              <a:spcAft>
                <a:spcPts val="600"/>
              </a:spcAft>
            </a:pPr>
            <a:r>
              <a:rPr lang="en-US" dirty="0">
                <a:latin typeface="+mn-lt"/>
              </a:rPr>
              <a:t>Budget Reports and what we review</a:t>
            </a:r>
          </a:p>
          <a:p>
            <a:pPr marL="192405" lvl="1" indent="0">
              <a:spcBef>
                <a:spcPts val="0"/>
              </a:spcBef>
              <a:spcAft>
                <a:spcPts val="600"/>
              </a:spcAft>
              <a:buNone/>
            </a:pPr>
            <a:endParaRPr lang="en-US" dirty="0">
              <a:latin typeface="+mn-lt"/>
              <a:cs typeface="Times New Roman"/>
            </a:endParaRPr>
          </a:p>
          <a:p>
            <a:pPr marL="23495" indent="0">
              <a:buNone/>
            </a:pPr>
            <a:endParaRPr lang="en-US" sz="1800" dirty="0">
              <a:latin typeface="+mn-lt"/>
            </a:endParaRPr>
          </a:p>
          <a:p>
            <a:pPr marL="343535" lvl="1" indent="-151130"/>
            <a:endParaRPr lang="en-US" dirty="0">
              <a:latin typeface="+mn-lt"/>
            </a:endParaRPr>
          </a:p>
          <a:p>
            <a:pPr marL="343535" lvl="1" indent="-151130"/>
            <a:endParaRPr lang="en-US" dirty="0">
              <a:latin typeface="+mn-lt"/>
            </a:endParaRPr>
          </a:p>
        </p:txBody>
      </p:sp>
      <p:sp>
        <p:nvSpPr>
          <p:cNvPr id="3" name="Title 2">
            <a:extLst>
              <a:ext uri="{FF2B5EF4-FFF2-40B4-BE49-F238E27FC236}">
                <a16:creationId xmlns:a16="http://schemas.microsoft.com/office/drawing/2014/main" id="{470AB161-CF3E-E723-FE8A-81DCA31712C7}"/>
              </a:ext>
            </a:extLst>
          </p:cNvPr>
          <p:cNvSpPr>
            <a:spLocks noGrp="1"/>
          </p:cNvSpPr>
          <p:nvPr>
            <p:ph type="title"/>
          </p:nvPr>
        </p:nvSpPr>
        <p:spPr>
          <a:ln>
            <a:noFill/>
          </a:ln>
        </p:spPr>
        <p:txBody>
          <a:bodyPr/>
          <a:lstStyle/>
          <a:p>
            <a:r>
              <a:rPr lang="en-US" dirty="0">
                <a:solidFill>
                  <a:srgbClr val="174B8F"/>
                </a:solidFill>
              </a:rPr>
              <a:t>Perkins Webinar for Business Office Staff</a:t>
            </a:r>
            <a:r>
              <a:rPr lang="en-US" dirty="0">
                <a:solidFill>
                  <a:srgbClr val="EEB111"/>
                </a:solidFill>
              </a:rPr>
              <a:t>*</a:t>
            </a:r>
          </a:p>
        </p:txBody>
      </p:sp>
      <p:sp>
        <p:nvSpPr>
          <p:cNvPr id="5" name="TextBox 4">
            <a:extLst>
              <a:ext uri="{FF2B5EF4-FFF2-40B4-BE49-F238E27FC236}">
                <a16:creationId xmlns:a16="http://schemas.microsoft.com/office/drawing/2014/main" id="{C646B0F3-0FBF-51E7-2536-A5D2DDAAF434}"/>
              </a:ext>
            </a:extLst>
          </p:cNvPr>
          <p:cNvSpPr txBox="1"/>
          <p:nvPr/>
        </p:nvSpPr>
        <p:spPr>
          <a:xfrm>
            <a:off x="4466202" y="4665280"/>
            <a:ext cx="4360403" cy="369332"/>
          </a:xfrm>
          <a:prstGeom prst="rect">
            <a:avLst/>
          </a:prstGeom>
          <a:noFill/>
        </p:spPr>
        <p:txBody>
          <a:bodyPr wrap="square" rtlCol="0">
            <a:spAutoFit/>
          </a:bodyPr>
          <a:lstStyle/>
          <a:p>
            <a:r>
              <a:rPr lang="en-US" dirty="0">
                <a:solidFill>
                  <a:srgbClr val="EEB111"/>
                </a:solidFill>
              </a:rPr>
              <a:t>*And anyone else who may find it beneficial</a:t>
            </a:r>
          </a:p>
        </p:txBody>
      </p:sp>
      <p:sp>
        <p:nvSpPr>
          <p:cNvPr id="4" name="TextBox 3">
            <a:extLst>
              <a:ext uri="{FF2B5EF4-FFF2-40B4-BE49-F238E27FC236}">
                <a16:creationId xmlns:a16="http://schemas.microsoft.com/office/drawing/2014/main" id="{8AC6ADD9-ADFC-BD29-D069-66D7367C0E33}"/>
              </a:ext>
            </a:extLst>
          </p:cNvPr>
          <p:cNvSpPr txBox="1"/>
          <p:nvPr/>
        </p:nvSpPr>
        <p:spPr>
          <a:xfrm>
            <a:off x="5270989" y="3789485"/>
            <a:ext cx="2585694" cy="584775"/>
          </a:xfrm>
          <a:prstGeom prst="rect">
            <a:avLst/>
          </a:prstGeom>
          <a:noFill/>
          <a:ln cmpd="tri">
            <a:solidFill>
              <a:schemeClr val="tx1"/>
            </a:solidFill>
          </a:ln>
        </p:spPr>
        <p:txBody>
          <a:bodyPr wrap="square" lIns="91440" tIns="45720" rIns="91440" bIns="45720" rtlCol="0" anchor="t">
            <a:spAutoFit/>
          </a:bodyPr>
          <a:lstStyle/>
          <a:p>
            <a:r>
              <a:rPr lang="en-US" sz="3200" b="1" dirty="0"/>
              <a:t>Coming Soon!</a:t>
            </a:r>
          </a:p>
        </p:txBody>
      </p:sp>
    </p:spTree>
    <p:extLst>
      <p:ext uri="{BB962C8B-B14F-4D97-AF65-F5344CB8AC3E}">
        <p14:creationId xmlns:p14="http://schemas.microsoft.com/office/powerpoint/2010/main" val="9363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5" ma:contentTypeDescription="Create a new document." ma:contentTypeScope="" ma:versionID="247689acd41b1ca53e3fb96fbe0d6501">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91338766e7581797b475e19842b3964a"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B5AC18-A549-46B5-8B4F-1237F225B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70F828-9EB5-482E-A8F9-6390273F447C}">
  <ds:schemaRefs>
    <ds:schemaRef ds:uri="http://schemas.microsoft.com/sharepoint/v3/contenttype/forms"/>
  </ds:schemaRefs>
</ds:datastoreItem>
</file>

<file path=customXml/itemProps3.xml><?xml version="1.0" encoding="utf-8"?>
<ds:datastoreItem xmlns:ds="http://schemas.openxmlformats.org/officeDocument/2006/customXml" ds:itemID="{081C12FC-6215-4B2B-9EAC-7E250CE89C1A}">
  <ds:schemaRefs>
    <ds:schemaRef ds:uri="http://schemas.microsoft.com/office/infopath/2007/PartnerControls"/>
    <ds:schemaRef ds:uri="http://schemas.microsoft.com/office/2006/documentManagement/types"/>
    <ds:schemaRef ds:uri="http://purl.org/dc/elements/1.1/"/>
    <ds:schemaRef ds:uri="bd1f56e5-2dfe-42af-a842-8886d825bf7e"/>
    <ds:schemaRef ds:uri="http://schemas.openxmlformats.org/package/2006/metadata/core-properties"/>
    <ds:schemaRef ds:uri="a3648569-d889-4cab-8fb7-f97de583ec0f"/>
    <ds:schemaRef ds:uri="http://purl.org/dc/dcmitype/"/>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1390</Words>
  <Application>Microsoft Office PowerPoint</Application>
  <PresentationFormat>On-screen Show (16:9)</PresentationFormat>
  <Paragraphs>203</Paragraphs>
  <Slides>29</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Amasis MT Pro Black</vt:lpstr>
      <vt:lpstr>Arial</vt:lpstr>
      <vt:lpstr>Calibri</vt:lpstr>
      <vt:lpstr>Calibri Light</vt:lpstr>
      <vt:lpstr>Helvetica Neue Medium</vt:lpstr>
      <vt:lpstr>Symbol</vt:lpstr>
      <vt:lpstr>Times New Roman</vt:lpstr>
      <vt:lpstr>Wingdings</vt:lpstr>
      <vt:lpstr>Office Theme</vt:lpstr>
      <vt:lpstr>Perkins Update</vt:lpstr>
      <vt:lpstr>Career &amp; Technical Education Team</vt:lpstr>
      <vt:lpstr>Hiring a CTE Coordinator</vt:lpstr>
      <vt:lpstr>Curriculum Programs Team</vt:lpstr>
      <vt:lpstr>Welcome a new Program Administrator!</vt:lpstr>
      <vt:lpstr>Purpose of Perkins </vt:lpstr>
      <vt:lpstr>Response to Federal Audit: Overarching CLNA</vt:lpstr>
      <vt:lpstr>2022-23 Perkins data coming soon</vt:lpstr>
      <vt:lpstr>Perkins Webinar for Business Office Staff*</vt:lpstr>
      <vt:lpstr>Leadership Projects</vt:lpstr>
      <vt:lpstr>Career Exploration Guides</vt:lpstr>
      <vt:lpstr>ACTE Vision</vt:lpstr>
      <vt:lpstr>ACTE/NCACTE Organizational Membership</vt:lpstr>
      <vt:lpstr>NCACTE PACE</vt:lpstr>
      <vt:lpstr>ACTE PACE Conference</vt:lpstr>
      <vt:lpstr>Proposed Alignment and Curriculum Enhancement Projects</vt:lpstr>
      <vt:lpstr>Lane Freeman, Director of Online Learning</vt:lpstr>
      <vt:lpstr>Student Support Services – Career Development</vt:lpstr>
      <vt:lpstr>Career Coaching – NC Career Coach Program</vt:lpstr>
      <vt:lpstr>Advising with a CTE Focus</vt:lpstr>
      <vt:lpstr>Aaron Mabe. Program Coordinator for  Career &amp; College Promise</vt:lpstr>
      <vt:lpstr>Monitoring Perkins</vt:lpstr>
      <vt:lpstr>Budget Updates</vt:lpstr>
      <vt:lpstr>Mid-Year Review and Grant Technical Assistance</vt:lpstr>
      <vt:lpstr>Promising Practice Video from 2022-2023</vt:lpstr>
      <vt:lpstr>Perkins Monthly Updates 2023-24</vt:lpstr>
      <vt:lpstr>Raising the Awareness of Career Pathways Monthly Webinars</vt:lpstr>
      <vt:lpstr>https://www.ncpn.info</vt:lpstr>
      <vt:lpstr>Technical Assistance is available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1020</cp:revision>
  <dcterms:created xsi:type="dcterms:W3CDTF">2021-08-11T12:00:29Z</dcterms:created>
  <dcterms:modified xsi:type="dcterms:W3CDTF">2023-08-07T13:37:38Z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y fmtid="{D5CDD505-2E9C-101B-9397-08002B2CF9AE}" pid="3" name="MediaServiceImageTags">
    <vt:lpwstr/>
  </property>
</Properties>
</file>