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handoutMasterIdLst>
    <p:handoutMasterId r:id="rId16"/>
  </p:handoutMasterIdLst>
  <p:sldIdLst>
    <p:sldId id="267" r:id="rId5"/>
    <p:sldId id="269" r:id="rId6"/>
    <p:sldId id="268" r:id="rId7"/>
    <p:sldId id="271" r:id="rId8"/>
    <p:sldId id="272" r:id="rId9"/>
    <p:sldId id="273" r:id="rId10"/>
    <p:sldId id="275" r:id="rId11"/>
    <p:sldId id="274" r:id="rId12"/>
    <p:sldId id="257" r:id="rId13"/>
    <p:sldId id="270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06799F8-075E-4A3A-A7F6-7FBC6576F1A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4712" autoAdjust="0"/>
  </p:normalViewPr>
  <p:slideViewPr>
    <p:cSldViewPr snapToGrid="0">
      <p:cViewPr varScale="1">
        <p:scale>
          <a:sx n="84" d="100"/>
          <a:sy n="84" d="100"/>
        </p:scale>
        <p:origin x="12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47F476-161E-4A04-A0FB-965A0EEB4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E49AB-875B-42C8-941C-0DE0DBD2D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6B955-9ABA-47D4-BA0F-43D209E6DE06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FBA4A-EC84-4A1C-951D-F76333FEE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85306-E124-4DA3-9455-10E28A78F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AA0D8-202C-4D3D-887A-429ECB6FF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0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5128" y="1397977"/>
            <a:ext cx="8361229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475023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1/24/2020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79965FD7-DA9A-4AFB-B8C8-34AC1FEE9F72}"/>
              </a:ext>
            </a:extLst>
          </p:cNvPr>
          <p:cNvSpPr/>
          <p:nvPr userDrawn="1"/>
        </p:nvSpPr>
        <p:spPr>
          <a:xfrm flipV="1">
            <a:off x="887674" y="726883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92465177-72B9-4DCF-8F98-0C79F3EE32EC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4408489"/>
          </a:xfrm>
          <a:prstGeom prst="corner">
            <a:avLst>
              <a:gd name="adj1" fmla="val 6149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6773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129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1/24/2020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91236E78-C797-4C31-BA0C-DB193BAF6D2D}"/>
              </a:ext>
            </a:extLst>
          </p:cNvPr>
          <p:cNvSpPr/>
          <p:nvPr userDrawn="1"/>
        </p:nvSpPr>
        <p:spPr>
          <a:xfrm rot="10800000" flipV="1">
            <a:off x="8391654" y="1873024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BFA658F0-F295-40A9-8BA8-1F6CBDFBBE09}"/>
              </a:ext>
            </a:extLst>
          </p:cNvPr>
          <p:cNvSpPr/>
          <p:nvPr userDrawn="1"/>
        </p:nvSpPr>
        <p:spPr>
          <a:xfrm flipH="1">
            <a:off x="8152968" y="1752327"/>
            <a:ext cx="3152309" cy="4408489"/>
          </a:xfrm>
          <a:prstGeom prst="corner">
            <a:avLst>
              <a:gd name="adj1" fmla="val 7085"/>
              <a:gd name="adj2" fmla="val 7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007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1/24/2020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254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1/24/2020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D1631-6749-4027-9415-B72D163BB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0471" y="2297695"/>
            <a:ext cx="9071059" cy="2767600"/>
          </a:xfrm>
        </p:spPr>
        <p:txBody>
          <a:bodyPr anchor="ctr"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10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1/24/2020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0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econd Option">
    <p:bg bwMode="grayWhite">
      <p:bgPr>
        <a:gradFill flip="none" rotWithShape="1"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66000">
              <a:schemeClr val="tx2">
                <a:lumMod val="75000"/>
              </a:schemeClr>
            </a:gs>
            <a:gs pos="97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-Shape 9">
            <a:extLst>
              <a:ext uri="{FF2B5EF4-FFF2-40B4-BE49-F238E27FC236}">
                <a16:creationId xmlns:a16="http://schemas.microsoft.com/office/drawing/2014/main" id="{13412040-642F-40C5-8AB5-C0E8D41B481B}"/>
              </a:ext>
            </a:extLst>
          </p:cNvPr>
          <p:cNvSpPr/>
          <p:nvPr userDrawn="1"/>
        </p:nvSpPr>
        <p:spPr>
          <a:xfrm flipV="1">
            <a:off x="870090" y="709300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BADD331D-DA8D-4D47-A2BB-F4875FDB16A4}"/>
              </a:ext>
            </a:extLst>
          </p:cNvPr>
          <p:cNvSpPr/>
          <p:nvPr userDrawn="1"/>
        </p:nvSpPr>
        <p:spPr>
          <a:xfrm rot="5400000">
            <a:off x="5791174" y="457175"/>
            <a:ext cx="609651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7977" y="1151796"/>
            <a:ext cx="9504485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50448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1/24/2020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68D376A1-CC76-4C90-B2CF-F89EA13E7942}"/>
              </a:ext>
            </a:extLst>
          </p:cNvPr>
          <p:cNvSpPr/>
          <p:nvPr userDrawn="1"/>
        </p:nvSpPr>
        <p:spPr>
          <a:xfrm rot="10800000" flipV="1">
            <a:off x="8549910" y="1820273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3007448"/>
          </a:xfrm>
          <a:prstGeom prst="corner">
            <a:avLst>
              <a:gd name="adj1" fmla="val 6089"/>
              <a:gd name="adj2" fmla="val 676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7" y="1685653"/>
            <a:ext cx="3152309" cy="3007448"/>
          </a:xfrm>
          <a:prstGeom prst="corner">
            <a:avLst>
              <a:gd name="adj1" fmla="val 6089"/>
              <a:gd name="adj2" fmla="val 644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350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72021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438272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1/24/2020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EFB83C-E1EC-41AC-BFF6-9D094E2D43C6}"/>
              </a:ext>
            </a:extLst>
          </p:cNvPr>
          <p:cNvCxnSpPr/>
          <p:nvPr userDrawn="1"/>
        </p:nvCxnSpPr>
        <p:spPr>
          <a:xfrm>
            <a:off x="1465008" y="1445344"/>
            <a:ext cx="946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22C1B9-FA56-4CEA-AD98-25A595D942F8}"/>
              </a:ext>
            </a:extLst>
          </p:cNvPr>
          <p:cNvSpPr/>
          <p:nvPr userDrawn="1"/>
        </p:nvSpPr>
        <p:spPr bwMode="white">
          <a:xfrm>
            <a:off x="7040199" y="564425"/>
            <a:ext cx="4356000" cy="4464000"/>
          </a:xfrm>
          <a:prstGeom prst="ellipse">
            <a:avLst/>
          </a:prstGeom>
          <a:noFill/>
          <a:ln w="1238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1/24/2020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86B981-6A78-425B-97A2-BA24E40DB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761" y="670570"/>
            <a:ext cx="4151312" cy="4248000"/>
          </a:xfrm>
          <a:prstGeom prst="ellipse">
            <a:avLst/>
          </a:prstGeom>
          <a:ln w="38100"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A21C7D74-31FD-4638-819B-6F7351A17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188236"/>
            <a:ext cx="4858459" cy="1126906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530352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875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4447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901952" indent="0" algn="ctr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844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1/24/2020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D439475-E625-4449-B42E-8F291D64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60" y="518474"/>
            <a:ext cx="4910394" cy="5759777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lang="en-US"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lang="en-US"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lang="en-US"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lang="en-US"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 noProof="0" smtClean="0"/>
              <a:t>Edit Master text styles</a:t>
            </a:r>
          </a:p>
          <a:p>
            <a:pPr marL="0" lvl="1" indent="0" algn="ctr">
              <a:buNone/>
            </a:pPr>
            <a:r>
              <a:rPr lang="en-US" noProof="0" smtClean="0"/>
              <a:t>Second level</a:t>
            </a:r>
          </a:p>
          <a:p>
            <a:pPr marL="0" lvl="2" indent="0" algn="ctr">
              <a:buNone/>
            </a:pPr>
            <a:r>
              <a:rPr lang="en-US" noProof="0" smtClean="0"/>
              <a:t>Third level</a:t>
            </a:r>
          </a:p>
          <a:p>
            <a:pPr marL="0" lvl="3" indent="0" algn="ctr">
              <a:buNone/>
            </a:pPr>
            <a:r>
              <a:rPr lang="en-US" noProof="0" smtClean="0"/>
              <a:t>Fourth level</a:t>
            </a:r>
          </a:p>
          <a:p>
            <a:pPr marL="0" lvl="4" indent="0" algn="ctr">
              <a:buNone/>
            </a:pPr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66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TItl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430D42-50DC-4502-A3E8-251FE7F0809D}"/>
              </a:ext>
            </a:extLst>
          </p:cNvPr>
          <p:cNvSpPr/>
          <p:nvPr userDrawn="1"/>
        </p:nvSpPr>
        <p:spPr>
          <a:xfrm>
            <a:off x="507591" y="5289755"/>
            <a:ext cx="5270049" cy="10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3"/>
              </a:solidFill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4732985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1/24/2020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DA3A4D-2561-4EEB-8787-E1A6525657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45" y="668595"/>
            <a:ext cx="4646651" cy="4198373"/>
          </a:xfrm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B32A6B-92AA-4208-9120-FFC166CE7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275" y="5352418"/>
            <a:ext cx="5148000" cy="900000"/>
          </a:xfrm>
          <a:solidFill>
            <a:schemeClr val="bg2"/>
          </a:solidFill>
          <a:effectLst>
            <a:innerShdw blurRad="114300">
              <a:prstClr val="black">
                <a:alpha val="34000"/>
              </a:prstClr>
            </a:innerShdw>
          </a:effectLst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  <a:lvl2pPr marL="530352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2pPr>
            <a:lvl3pPr marL="9875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3pPr>
            <a:lvl4pPr marL="14447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4pPr>
            <a:lvl5pPr marL="1901952" indent="0" algn="ctr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5945780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1/24/2020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57F3340-8A42-40F0-BF5B-EEF6E3E88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246" y="668595"/>
            <a:ext cx="4646651" cy="5383413"/>
          </a:xfrm>
          <a:custGeom>
            <a:avLst/>
            <a:gdLst>
              <a:gd name="connsiteX0" fmla="*/ 0 w 4646651"/>
              <a:gd name="connsiteY0" fmla="*/ 0 h 5383413"/>
              <a:gd name="connsiteX1" fmla="*/ 4168046 w 4646651"/>
              <a:gd name="connsiteY1" fmla="*/ 0 h 5383413"/>
              <a:gd name="connsiteX2" fmla="*/ 4646651 w 4646651"/>
              <a:gd name="connsiteY2" fmla="*/ 478605 h 5383413"/>
              <a:gd name="connsiteX3" fmla="*/ 4646651 w 4646651"/>
              <a:gd name="connsiteY3" fmla="*/ 5383413 h 5383413"/>
              <a:gd name="connsiteX4" fmla="*/ 478605 w 4646651"/>
              <a:gd name="connsiteY4" fmla="*/ 5383413 h 5383413"/>
              <a:gd name="connsiteX5" fmla="*/ 0 w 4646651"/>
              <a:gd name="connsiteY5" fmla="*/ 4904808 h 538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651" h="5383413">
                <a:moveTo>
                  <a:pt x="0" y="0"/>
                </a:moveTo>
                <a:lnTo>
                  <a:pt x="4168046" y="0"/>
                </a:lnTo>
                <a:lnTo>
                  <a:pt x="4646651" y="478605"/>
                </a:lnTo>
                <a:lnTo>
                  <a:pt x="4646651" y="5383413"/>
                </a:lnTo>
                <a:lnTo>
                  <a:pt x="478605" y="5383413"/>
                </a:lnTo>
                <a:lnTo>
                  <a:pt x="0" y="4904808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blackWhite">
      <p:bgPr>
        <a:gradFill flip="none" rotWithShape="1">
          <a:gsLst>
            <a:gs pos="0">
              <a:schemeClr val="bg2">
                <a:lumMod val="50000"/>
              </a:schemeClr>
            </a:gs>
            <a:gs pos="33000">
              <a:schemeClr val="bg2"/>
            </a:gs>
            <a:gs pos="66000">
              <a:schemeClr val="bg2">
                <a:lumMod val="75000"/>
              </a:schemeClr>
            </a:gs>
            <a:gs pos="9700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1/24/2020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BF5B4C6D-2825-4690-8D32-39CBF5E0F7E6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DFD43940-6D78-4E75-BDB6-8792768BB894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5837"/>
              <a:gd name="adj2" fmla="val 6502"/>
            </a:avLst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92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1/24/2020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88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Side bar">
            <a:extLst>
              <a:ext uri="{FF2B5EF4-FFF2-40B4-BE49-F238E27FC236}">
                <a16:creationId xmlns:a16="http://schemas.microsoft.com/office/drawing/2014/main" id="{FFA7AFEF-D97A-4A94-A884-7F95E91332B7}"/>
              </a:ext>
            </a:extLst>
          </p:cNvPr>
          <p:cNvSpPr/>
          <p:nvPr userDrawn="1"/>
        </p:nvSpPr>
        <p:spPr>
          <a:xfrm>
            <a:off x="622095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1/24/2020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71" r:id="rId5"/>
    <p:sldLayoutId id="2147483669" r:id="rId6"/>
    <p:sldLayoutId id="2147483672" r:id="rId7"/>
    <p:sldLayoutId id="2147483663" r:id="rId8"/>
    <p:sldLayoutId id="2147483664" r:id="rId9"/>
    <p:sldLayoutId id="2147483665" r:id="rId10"/>
    <p:sldLayoutId id="2147483666" r:id="rId11"/>
    <p:sldLayoutId id="2147483673" r:id="rId12"/>
    <p:sldLayoutId id="2147483667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732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304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876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87702" indent="-2857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89FE-7B85-40C7-8441-909223A9B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Perkins Mid-Year Review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DC842-2DF4-46F3-AEC5-E38386DA68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Randolph Community College</a:t>
            </a:r>
          </a:p>
          <a:p>
            <a:r>
              <a:rPr lang="en-US" dirty="0" smtClean="0"/>
              <a:t>Melinda Eudy, Dean of Curriculum Programs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B044-A495-4FDE-B341-D8F787F3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5074173"/>
          </a:xfrm>
        </p:spPr>
        <p:txBody>
          <a:bodyPr/>
          <a:lstStyle/>
          <a:p>
            <a:endParaRPr lang="en-US" sz="1800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76B044-A495-4FDE-B341-D8F787F3BAD4}"/>
              </a:ext>
            </a:extLst>
          </p:cNvPr>
          <p:cNvSpPr txBox="1">
            <a:spLocks/>
          </p:cNvSpPr>
          <p:nvPr/>
        </p:nvSpPr>
        <p:spPr>
          <a:xfrm>
            <a:off x="1524000" y="1637071"/>
            <a:ext cx="9601200" cy="5074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3252" indent="-34290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30452" indent="-34290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87652" indent="-34290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87702" indent="-28575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REAL Agriculture certification has already occurred and been paid.</a:t>
            </a:r>
          </a:p>
          <a:p>
            <a:r>
              <a:rPr lang="en-US" sz="2000" dirty="0" smtClean="0"/>
              <a:t>All equipment has been requisitioned, some items are still in the bid process</a:t>
            </a:r>
          </a:p>
          <a:p>
            <a:r>
              <a:rPr lang="en-US" sz="2000" dirty="0" smtClean="0"/>
              <a:t>Full-time salary &amp; benefits are encumbered.  Part-time salary (for RAD tutor) expended monthly and will likely not come close to what we budgeted </a:t>
            </a:r>
          </a:p>
          <a:p>
            <a:r>
              <a:rPr lang="en-US" sz="2000" dirty="0" smtClean="0"/>
              <a:t>Women in Manufacturing event is still in the early planning stages.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24" y="3686186"/>
            <a:ext cx="10390951" cy="30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187F3-6B4A-40F1-BCC1-2E7D4A05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cap="none" dirty="0" smtClean="0"/>
              <a:t>Comments? Questions?</a:t>
            </a:r>
            <a:endParaRPr lang="en-US" sz="6000" cap="none" dirty="0"/>
          </a:p>
        </p:txBody>
      </p:sp>
    </p:spTree>
    <p:extLst>
      <p:ext uri="{BB962C8B-B14F-4D97-AF65-F5344CB8AC3E}">
        <p14:creationId xmlns:p14="http://schemas.microsoft.com/office/powerpoint/2010/main" val="32947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Difference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B044-A495-4FDE-B341-D8F787F3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5074173"/>
          </a:xfrm>
        </p:spPr>
        <p:txBody>
          <a:bodyPr/>
          <a:lstStyle/>
          <a:p>
            <a:r>
              <a:rPr lang="en-US" sz="2000" dirty="0" smtClean="0"/>
              <a:t>Perkins funds allowed us to start our Agribusiness Technology program by funding the full-time faculty member.</a:t>
            </a:r>
          </a:p>
          <a:p>
            <a:pPr lvl="1"/>
            <a:r>
              <a:rPr lang="en-US" sz="1800" dirty="0" smtClean="0"/>
              <a:t>Agribusiness program was identified as a community need during our last Pathways to Prosperity iteration</a:t>
            </a:r>
          </a:p>
          <a:p>
            <a:pPr lvl="1"/>
            <a:r>
              <a:rPr lang="en-US" sz="1800" dirty="0" smtClean="0"/>
              <a:t>Our BUS/ACC faculty were also able to obtain REAL Agricultural Entrepreneurship certification in SU19</a:t>
            </a:r>
          </a:p>
          <a:p>
            <a:r>
              <a:rPr lang="en-US" sz="2000" dirty="0" smtClean="0"/>
              <a:t>Perkins funds is allowing us to upgrade/enhance our PLC labs to be compatible with Windows 10 and purchase additional types of controllers</a:t>
            </a:r>
          </a:p>
          <a:p>
            <a:pPr lvl="1"/>
            <a:r>
              <a:rPr lang="en-US" sz="1800" dirty="0" smtClean="0"/>
              <a:t>Our labs were still operating under Windows 7 and Microsoft ended Windows 7 support 1/14/2020.</a:t>
            </a:r>
          </a:p>
          <a:p>
            <a:r>
              <a:rPr lang="en-US" sz="2000" dirty="0" smtClean="0"/>
              <a:t>Perkins funds is allowing us to meet the increasing enrollment in our Automotive programs, partly due to apprenticeship opportunities, by funding the purchase of electrical and emissions trainers.</a:t>
            </a:r>
          </a:p>
          <a:p>
            <a:pPr lvl="1"/>
            <a:r>
              <a:rPr lang="en-US" sz="1800" dirty="0" smtClean="0"/>
              <a:t>With a limited number of service vehicles, this ensures hands-on exposure to these systems</a:t>
            </a:r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CLNA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B044-A495-4FDE-B341-D8F787F3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5164485"/>
          </a:xfrm>
        </p:spPr>
        <p:txBody>
          <a:bodyPr/>
          <a:lstStyle/>
          <a:p>
            <a:r>
              <a:rPr lang="en-US" sz="1800" dirty="0" smtClean="0"/>
              <a:t>Joint meeting with county and city schools November 2019</a:t>
            </a:r>
          </a:p>
          <a:p>
            <a:pPr lvl="1"/>
            <a:r>
              <a:rPr lang="en-US" sz="1600" dirty="0" smtClean="0"/>
              <a:t>General meeting, no specific program sector in mind.</a:t>
            </a:r>
          </a:p>
          <a:p>
            <a:pPr lvl="1"/>
            <a:r>
              <a:rPr lang="en-US" sz="1600" dirty="0" smtClean="0"/>
              <a:t>Invited chambers, workforce boards, NC Works, </a:t>
            </a:r>
            <a:r>
              <a:rPr lang="en-US" sz="1600" dirty="0" err="1" smtClean="0"/>
              <a:t>Voc</a:t>
            </a:r>
            <a:r>
              <a:rPr lang="en-US" sz="1600" dirty="0" smtClean="0"/>
              <a:t> Rehab, Economic Development</a:t>
            </a:r>
          </a:p>
          <a:p>
            <a:pPr lvl="1"/>
            <a:r>
              <a:rPr lang="en-US" sz="1600" dirty="0" smtClean="0"/>
              <a:t>Each educational entity presented a CTE profile of their institution and their Perkins performance indicators</a:t>
            </a:r>
          </a:p>
          <a:p>
            <a:pPr lvl="1"/>
            <a:r>
              <a:rPr lang="en-US" sz="1600" dirty="0" smtClean="0"/>
              <a:t>Shared the existing CTE partnerships – CCP pathways, apprenticeships, etc.</a:t>
            </a:r>
          </a:p>
          <a:p>
            <a:pPr lvl="1"/>
            <a:r>
              <a:rPr lang="en-US" sz="1600" dirty="0" smtClean="0"/>
              <a:t>The following programs areas were mentioned as areas to focus on</a:t>
            </a:r>
            <a:endParaRPr lang="en-US" sz="1800" dirty="0" smtClean="0"/>
          </a:p>
          <a:p>
            <a:pPr lvl="2"/>
            <a:r>
              <a:rPr lang="en-US" sz="1400" dirty="0" smtClean="0"/>
              <a:t>Manufacturing – talent supply isn’t meeting the demand</a:t>
            </a:r>
          </a:p>
          <a:p>
            <a:pPr lvl="2"/>
            <a:r>
              <a:rPr lang="en-US" sz="1400" dirty="0" smtClean="0"/>
              <a:t>Agriculture – top enrolled program in both high school systems, but one of the lower enrolled programs at the college</a:t>
            </a:r>
          </a:p>
          <a:p>
            <a:pPr lvl="2"/>
            <a:r>
              <a:rPr lang="en-US" sz="1400" dirty="0" smtClean="0"/>
              <a:t>Healthcare – central sterile was mentioned, state of hospital was discussed</a:t>
            </a:r>
          </a:p>
          <a:p>
            <a:r>
              <a:rPr lang="en-US" sz="1800" dirty="0" smtClean="0"/>
              <a:t>Program-level CLNA</a:t>
            </a:r>
          </a:p>
          <a:p>
            <a:pPr lvl="1"/>
            <a:r>
              <a:rPr lang="en-US" sz="1600" dirty="0" smtClean="0"/>
              <a:t>Manufacturing programs held advisory committee meetings in Dec/Jan</a:t>
            </a:r>
          </a:p>
          <a:p>
            <a:pPr lvl="1"/>
            <a:r>
              <a:rPr lang="en-US" sz="1600" dirty="0" smtClean="0"/>
              <a:t>Brought back our Pathways to Prosperity Agriculture members for a summit in December 2019 to give an update and solicit feedback to complete CLNA</a:t>
            </a:r>
          </a:p>
          <a:p>
            <a:pPr lvl="1"/>
            <a:r>
              <a:rPr lang="en-US" sz="1600" dirty="0" smtClean="0"/>
              <a:t>Tabled the Healthcare CLNA until completion of our new Allied Health Center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6" y="245532"/>
            <a:ext cx="4857751" cy="6477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509" y="1269295"/>
            <a:ext cx="6150466" cy="48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74" y="215484"/>
            <a:ext cx="4457525" cy="6460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49" y="228953"/>
            <a:ext cx="5166784" cy="64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01" y="275792"/>
            <a:ext cx="4905199" cy="6416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78" y="222989"/>
            <a:ext cx="4752799" cy="65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33" y="242139"/>
            <a:ext cx="5219701" cy="6327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112" y="1320690"/>
            <a:ext cx="5210958" cy="45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32" y="719613"/>
            <a:ext cx="5608571" cy="5218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326" y="1404380"/>
            <a:ext cx="5318403" cy="40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Practice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76B044-A495-4FDE-B341-D8F787F3BAD4}"/>
              </a:ext>
            </a:extLst>
          </p:cNvPr>
          <p:cNvSpPr txBox="1">
            <a:spLocks/>
          </p:cNvSpPr>
          <p:nvPr/>
        </p:nvSpPr>
        <p:spPr>
          <a:xfrm>
            <a:off x="1524000" y="1637072"/>
            <a:ext cx="9243060" cy="5049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3252" indent="-34290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30452" indent="-34290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87652" indent="-34290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87702" indent="-28575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PLC </a:t>
            </a:r>
            <a:r>
              <a:rPr lang="en-US" dirty="0" smtClean="0"/>
              <a:t>Lab Upgrade/Enhancement</a:t>
            </a:r>
          </a:p>
          <a:p>
            <a:r>
              <a:rPr lang="en-US" sz="2000" dirty="0" smtClean="0"/>
              <a:t>Current PLC’s were developed in 2010 (bought in 2012)</a:t>
            </a:r>
            <a:endParaRPr lang="en-US" dirty="0"/>
          </a:p>
          <a:p>
            <a:r>
              <a:rPr lang="en-US" sz="2000" dirty="0" smtClean="0"/>
              <a:t>Missing </a:t>
            </a:r>
            <a:r>
              <a:rPr lang="en-US" sz="2000" dirty="0"/>
              <a:t>many attributes needed for </a:t>
            </a:r>
            <a:r>
              <a:rPr lang="en-US" sz="2000" dirty="0" smtClean="0"/>
              <a:t>today’s </a:t>
            </a:r>
            <a:r>
              <a:rPr lang="en-US" sz="2000" dirty="0"/>
              <a:t>control applications and data sharing </a:t>
            </a:r>
            <a:r>
              <a:rPr lang="en-US" sz="2000" dirty="0" smtClean="0"/>
              <a:t>requirements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short, there has been a quantum leap in advancements in functionality to meet the </a:t>
            </a:r>
            <a:r>
              <a:rPr lang="en-US" sz="2000" b="1" dirty="0"/>
              <a:t>Industry 4.0</a:t>
            </a:r>
            <a:r>
              <a:rPr lang="en-US" sz="2000" dirty="0"/>
              <a:t> standard</a:t>
            </a:r>
            <a:r>
              <a:rPr lang="en-US" sz="2000" dirty="0" smtClean="0"/>
              <a:t>. Our new PLCs deliver these needed attributes for today’s industrial applications.</a:t>
            </a:r>
            <a:endParaRPr lang="en-US" sz="2000" dirty="0"/>
          </a:p>
          <a:p>
            <a:endParaRPr lang="en-US" sz="20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550133"/>
              </p:ext>
            </p:extLst>
          </p:nvPr>
        </p:nvGraphicFramePr>
        <p:xfrm>
          <a:off x="2613660" y="3163568"/>
          <a:ext cx="7063740" cy="2302094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3531870">
                  <a:extLst>
                    <a:ext uri="{9D8B030D-6E8A-4147-A177-3AD203B41FA5}">
                      <a16:colId xmlns:a16="http://schemas.microsoft.com/office/drawing/2014/main" val="3629259710"/>
                    </a:ext>
                  </a:extLst>
                </a:gridCol>
                <a:gridCol w="3531870">
                  <a:extLst>
                    <a:ext uri="{9D8B030D-6E8A-4147-A177-3AD203B41FA5}">
                      <a16:colId xmlns:a16="http://schemas.microsoft.com/office/drawing/2014/main" val="2778192357"/>
                    </a:ext>
                  </a:extLst>
                </a:gridCol>
              </a:tblGrid>
              <a:tr h="223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Current PLCs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New PLCs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47082"/>
                  </a:ext>
                </a:extLst>
              </a:tr>
              <a:tr h="223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 removable memory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SD Slot with removable memory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065471"/>
                  </a:ext>
                </a:extLst>
              </a:tr>
              <a:tr h="223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Relies on Battery for RAM program retention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Does not require Battery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773329"/>
                  </a:ext>
                </a:extLst>
              </a:tr>
              <a:tr h="704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 Ethernet port primarily for program and limited to 4 devices on limited transmission speed from 10 Mbps to 100 Mbps; NOT intended for closed loop motion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2 Ethernet ports primarily for program capable for 8 devices full bandwidth speed from 10 Mbps to 100 Mbps with Gigabyte for interpolated motion.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366734"/>
                  </a:ext>
                </a:extLst>
              </a:tr>
              <a:tr h="223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Does not support interpolated motion or functions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854348"/>
                  </a:ext>
                </a:extLst>
              </a:tr>
              <a:tr h="223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Does not support Industry 4.0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Supports Industry 4.0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960327"/>
                  </a:ext>
                </a:extLst>
              </a:tr>
              <a:tr h="223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32 unit per network max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Support for 100 devices on network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758425"/>
                  </a:ext>
                </a:extLst>
              </a:tr>
              <a:tr h="223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Remote I/O up to 63 modules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528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5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74644_Trading cards_AAS_v3" id="{4E496154-558D-4612-A753-0794614ED79B}" vid="{A8FAAD10-755F-4F52-9B7F-8A15476B6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05DA89-9689-4EB7-83A3-32913C232C3C}">
  <ds:schemaRefs>
    <ds:schemaRef ds:uri="http://purl.org/dc/dcmitype/"/>
    <ds:schemaRef ds:uri="http://purl.org/dc/elements/1.1/"/>
    <ds:schemaRef ds:uri="16c05727-aa75-4e4a-9b5f-8a80a1165891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F44E19-6F9C-40C6-8F6B-82886B9019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0FA373-FC71-43C5-B962-D433940CC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Trading cards</Template>
  <TotalTime>0</TotalTime>
  <Words>529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Impact</vt:lpstr>
      <vt:lpstr>Crop</vt:lpstr>
      <vt:lpstr>Perkins Mid-Year Review</vt:lpstr>
      <vt:lpstr>Making a Difference</vt:lpstr>
      <vt:lpstr>Approach to CLNA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Promising Practice</vt:lpstr>
      <vt:lpstr>Budget Update</vt:lpstr>
      <vt:lpstr>Comments?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2020-01-22T13:33:09Z</dcterms:created>
  <dcterms:modified xsi:type="dcterms:W3CDTF">2020-01-24T16:40:31Z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