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709" r:id="rId5"/>
    <p:sldMasterId id="2147483648" r:id="rId6"/>
  </p:sldMasterIdLst>
  <p:notesMasterIdLst>
    <p:notesMasterId r:id="rId27"/>
  </p:notesMasterIdLst>
  <p:handoutMasterIdLst>
    <p:handoutMasterId r:id="rId28"/>
  </p:handoutMasterIdLst>
  <p:sldIdLst>
    <p:sldId id="534" r:id="rId7"/>
    <p:sldId id="1651" r:id="rId8"/>
    <p:sldId id="257" r:id="rId9"/>
    <p:sldId id="1774" r:id="rId10"/>
    <p:sldId id="1773" r:id="rId11"/>
    <p:sldId id="1776" r:id="rId12"/>
    <p:sldId id="1780" r:id="rId13"/>
    <p:sldId id="1781" r:id="rId14"/>
    <p:sldId id="1777" r:id="rId15"/>
    <p:sldId id="1778" r:id="rId16"/>
    <p:sldId id="1757" r:id="rId17"/>
    <p:sldId id="1775" r:id="rId18"/>
    <p:sldId id="1771" r:id="rId19"/>
    <p:sldId id="1779" r:id="rId20"/>
    <p:sldId id="1782" r:id="rId21"/>
    <p:sldId id="1639" r:id="rId22"/>
    <p:sldId id="1750" r:id="rId23"/>
    <p:sldId id="772" r:id="rId24"/>
    <p:sldId id="1240" r:id="rId25"/>
    <p:sldId id="1194"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18"/>
    <a:srgbClr val="FD0000"/>
    <a:srgbClr val="573286"/>
    <a:srgbClr val="EFEAF3"/>
    <a:srgbClr val="DD5374"/>
    <a:srgbClr val="003768"/>
    <a:srgbClr val="174B8F"/>
    <a:srgbClr val="EEB111"/>
    <a:srgbClr val="FFFFFF"/>
    <a:srgbClr val="0E6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1B578-616D-7C27-2D65-16CED26F05C0}" v="52" dt="2024-01-09T00:52:15.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0458" autoAdjust="0"/>
  </p:normalViewPr>
  <p:slideViewPr>
    <p:cSldViewPr snapToGrid="0">
      <p:cViewPr varScale="1">
        <p:scale>
          <a:sx n="185" d="100"/>
          <a:sy n="185" d="100"/>
        </p:scale>
        <p:origin x="1350" y="150"/>
      </p:cViewPr>
      <p:guideLst/>
    </p:cSldViewPr>
  </p:slideViewPr>
  <p:outlineViewPr>
    <p:cViewPr>
      <p:scale>
        <a:sx n="33" d="100"/>
        <a:sy n="33" d="100"/>
      </p:scale>
      <p:origin x="0" y="-451"/>
    </p:cViewPr>
  </p:outlineViewPr>
  <p:notesTextViewPr>
    <p:cViewPr>
      <p:scale>
        <a:sx n="3" d="2"/>
        <a:sy n="3" d="2"/>
      </p:scale>
      <p:origin x="0" y="0"/>
    </p:cViewPr>
  </p:notesTextViewPr>
  <p:sorterViewPr>
    <p:cViewPr>
      <p:scale>
        <a:sx n="160" d="100"/>
        <a:sy n="160" d="100"/>
      </p:scale>
      <p:origin x="0" y="-2299"/>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Stefanie Schroeder</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B70EDC05-0BE4-46C1-9DAC-8033DCF77B4A}">
      <dgm:prSet/>
      <dgm:spPr/>
      <dgm:t>
        <a:bodyPr/>
        <a:lstStyle/>
        <a:p>
          <a:r>
            <a:rPr lang="en-US" dirty="0"/>
            <a:t>Jennifer McLean</a:t>
          </a:r>
        </a:p>
      </dgm:t>
    </dgm:pt>
    <dgm:pt modelId="{0300ABD8-23DE-4FA6-8381-4F23AB25491C}" type="parTrans" cxnId="{F7EF19F8-54E8-467F-8AF3-6901A9E6E960}">
      <dgm:prSet/>
      <dgm:spPr/>
      <dgm:t>
        <a:bodyPr/>
        <a:lstStyle/>
        <a:p>
          <a:endParaRPr lang="en-US"/>
        </a:p>
      </dgm:t>
    </dgm:pt>
    <dgm:pt modelId="{0BDD8D80-B364-4874-8C8D-AABCB6069EE9}" type="sibTrans" cxnId="{F7EF19F8-54E8-467F-8AF3-6901A9E6E960}">
      <dgm:prSet/>
      <dgm:spPr/>
      <dgm:t>
        <a:bodyPr/>
        <a:lstStyle/>
        <a:p>
          <a:endParaRPr lang="en-US"/>
        </a:p>
      </dgm:t>
    </dgm:pt>
    <dgm:pt modelId="{452466AB-2408-4645-9FC3-599DD3994EBC}">
      <dgm:prSet/>
      <dgm:spPr/>
      <dgm:t>
        <a:bodyPr/>
        <a:lstStyle/>
        <a:p>
          <a:r>
            <a:rPr lang="en-US" dirty="0"/>
            <a:t>Aaron Mabe</a:t>
          </a:r>
        </a:p>
      </dgm:t>
    </dgm:pt>
    <dgm:pt modelId="{C1C79EB9-8B7D-45FC-878D-8AFD91F84F1A}" type="parTrans" cxnId="{49D5A873-8F1F-4B53-808E-775E19F79296}">
      <dgm:prSet/>
      <dgm:spPr/>
      <dgm:t>
        <a:bodyPr/>
        <a:lstStyle/>
        <a:p>
          <a:endParaRPr lang="en-US"/>
        </a:p>
      </dgm:t>
    </dgm:pt>
    <dgm:pt modelId="{8618EC90-7155-47FF-9602-452D9A3BF89A}" type="sibTrans" cxnId="{49D5A873-8F1F-4B53-808E-775E19F79296}">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Photo of Bob Witchger"/>
        </a:ext>
      </dgm:extLst>
    </dgm:pt>
    <dgm:pt modelId="{E035FDE3-DD7C-4EC9-9BE2-FB9171A9C20C}" type="pres">
      <dgm:prSet presAssocID="{52D41CC0-F150-4E37-81CD-6FAC9303347E}" presName="wedgeRectCallout1" presStyleLbl="node1" presStyleIdx="0" presStyleCnt="9">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9"/>
      <dgm:spPr>
        <a:blipFill>
          <a:blip xmlns:r="http://schemas.openxmlformats.org/officeDocument/2006/relationships" r:embed="rId2"/>
          <a:srcRect/>
          <a:stretch>
            <a:fillRect l="-1000" r="-1000"/>
          </a:stretch>
        </a:blipFill>
      </dgm:spPr>
      <dgm:extLst>
        <a:ext uri="{E40237B7-FDA0-4F09-8148-C483321AD2D9}">
          <dgm14:cNvPr xmlns:dgm14="http://schemas.microsoft.com/office/drawing/2010/diagram" id="0" name="" descr="Photo of Tony Reggi"/>
        </a:ext>
      </dgm:extLst>
    </dgm:pt>
    <dgm:pt modelId="{F909DEB2-C496-4520-8611-20AB9838DAF4}" type="pres">
      <dgm:prSet presAssocID="{F971C0E7-F877-4636-BEBA-D30CDC7746C5}" presName="wedgeRectCallout1" presStyleLbl="node1" presStyleIdx="1" presStyleCnt="9">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9"/>
      <dgm:spPr>
        <a:blipFill>
          <a:blip xmlns:r="http://schemas.openxmlformats.org/officeDocument/2006/relationships" r:embed="rId3"/>
          <a:srcRect/>
          <a:stretch>
            <a:fillRect t="-7000" b="-7000"/>
          </a:stretch>
        </a:blipFill>
      </dgm:spPr>
      <dgm:extLst>
        <a:ext uri="{E40237B7-FDA0-4F09-8148-C483321AD2D9}">
          <dgm14:cNvPr xmlns:dgm14="http://schemas.microsoft.com/office/drawing/2010/diagram" id="0" name="" descr="Photo of Patti Coultas"/>
        </a:ext>
      </dgm:extLst>
    </dgm:pt>
    <dgm:pt modelId="{A4DE3437-0929-45FC-B65B-097B6799677E}" type="pres">
      <dgm:prSet presAssocID="{802C5A5E-268D-4C44-B1CB-528B5141253C}" presName="wedgeRectCallout1" presStyleLbl="node1" presStyleIdx="2" presStyleCnt="9">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extLst>
        <a:ext uri="{E40237B7-FDA0-4F09-8148-C483321AD2D9}">
          <dgm14:cNvPr xmlns:dgm14="http://schemas.microsoft.com/office/drawing/2010/diagram" id="0" name="" descr="Photo of Mary Olvera"/>
        </a:ext>
      </dgm:extLst>
    </dgm:pt>
    <dgm:pt modelId="{5E562F88-71BE-425F-B4C8-C5F30BEE9644}" type="pres">
      <dgm:prSet presAssocID="{D1D8622C-E34C-47D5-ACE6-36634023FEF1}" presName="wedgeRectCallout1" presStyleLbl="node1" presStyleIdx="3" presStyleCnt="9">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a:solidFill>
            <a:srgbClr val="003768"/>
          </a:solidFill>
        </a:ln>
      </dgm:spPr>
      <dgm:extLst>
        <a:ext uri="{E40237B7-FDA0-4F09-8148-C483321AD2D9}">
          <dgm14:cNvPr xmlns:dgm14="http://schemas.microsoft.com/office/drawing/2010/diagram" id="0" name="" descr="Photo of Stefanie Schroeder"/>
        </a:ext>
      </dgm:extLst>
    </dgm:pt>
    <dgm:pt modelId="{B7B0CCF7-D647-4781-BAA6-1B21C9181D10}" type="pres">
      <dgm:prSet presAssocID="{B782E1AC-E3E0-48F7-8127-40611DCBD550}" presName="wedgeRectCallout1" presStyleLbl="node1" presStyleIdx="4" presStyleCnt="9">
        <dgm:presLayoutVars>
          <dgm:bulletEnabled val="1"/>
        </dgm:presLayoutVars>
      </dgm:prSet>
      <dgm:spPr/>
    </dgm:pt>
    <dgm:pt modelId="{1A53D6B7-FB73-4CE0-A0F2-B948565C2F87}" type="pres">
      <dgm:prSet presAssocID="{FB46BE91-76AB-4830-A9C2-3431E497F567}" presName="sibTrans" presStyleCnt="0"/>
      <dgm:spPr/>
    </dgm:pt>
    <dgm:pt modelId="{20A351C9-C62A-4811-B58F-52FCD93FD38D}" type="pres">
      <dgm:prSet presAssocID="{452466AB-2408-4645-9FC3-599DD3994EBC}" presName="composite" presStyleCnt="0"/>
      <dgm:spPr/>
    </dgm:pt>
    <dgm:pt modelId="{3DDA16CE-7D47-4596-AF3C-F050F60DB5A3}" type="pres">
      <dgm:prSet presAssocID="{452466AB-2408-4645-9FC3-599DD3994EBC}" presName="rect1" presStyleLbl="bgImgPlace1" presStyleIdx="5" presStyleCnt="9" custLinFactNeighborX="-4641" custLinFactNeighborY="725"/>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Photo of Aaron Mabe"/>
        </a:ext>
      </dgm:extLst>
    </dgm:pt>
    <dgm:pt modelId="{BE39835D-6089-478B-AB36-D0A9CDA20D35}" type="pres">
      <dgm:prSet presAssocID="{452466AB-2408-4645-9FC3-599DD3994EBC}" presName="wedgeRectCallout1" presStyleLbl="node1" presStyleIdx="5" presStyleCnt="9">
        <dgm:presLayoutVars>
          <dgm:bulletEnabled val="1"/>
        </dgm:presLayoutVars>
      </dgm:prSet>
      <dgm:spPr/>
    </dgm:pt>
    <dgm:pt modelId="{4A9DA547-0FE5-43CE-B300-D9C5CB998034}" type="pres">
      <dgm:prSet presAssocID="{8618EC90-7155-47FF-9602-452D9A3BF89A}"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extLst>
        <a:ext uri="{E40237B7-FDA0-4F09-8148-C483321AD2D9}">
          <dgm14:cNvPr xmlns:dgm14="http://schemas.microsoft.com/office/drawing/2010/diagram" id="0" name="" descr="Photo of Darice McDougald"/>
        </a:ext>
      </dgm:extLst>
    </dgm:pt>
    <dgm:pt modelId="{10E6ECBD-0F75-421E-B1DF-7D296F7912AC}" type="pres">
      <dgm:prSet presAssocID="{2D82CAB0-23F6-4755-8E50-2C47A34D7695}" presName="wedgeRectCallout1" presStyleLbl="node1" presStyleIdx="6" presStyleCnt="9">
        <dgm:presLayoutVars>
          <dgm:bulletEnabled val="1"/>
        </dgm:presLayoutVars>
      </dgm:prSet>
      <dgm:spPr/>
    </dgm:pt>
    <dgm:pt modelId="{F709318E-3195-4611-ABF5-325AE4D47F31}" type="pres">
      <dgm:prSet presAssocID="{7D51842E-720F-4BB1-87A8-E277DBB027CC}" presName="sibTrans" presStyleCnt="0"/>
      <dgm:spPr/>
    </dgm:pt>
    <dgm:pt modelId="{439AF9FB-8673-44E7-9CD3-8B03706A044B}" type="pres">
      <dgm:prSet presAssocID="{6121D8CF-BC28-4E0A-80D0-B0B498B79F20}" presName="composite" presStyleCnt="0"/>
      <dgm:spPr/>
    </dgm:pt>
    <dgm:pt modelId="{7AB68F8F-FFE3-4CB3-A486-66519F9D24BB}" type="pres">
      <dgm:prSet presAssocID="{6121D8CF-BC28-4E0A-80D0-B0B498B79F20}" presName="rect1" presStyleLbl="bgImgPlace1" presStyleIdx="7" presStyleCnt="9" custLinFactNeighborX="-537" custLinFactNeighborY="534"/>
      <dgm:spPr>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Photo of Lane Freeman"/>
        </a:ext>
      </dgm:extLst>
    </dgm:pt>
    <dgm:pt modelId="{A356E8FE-CCCE-4613-96CD-544348710590}" type="pres">
      <dgm:prSet presAssocID="{6121D8CF-BC28-4E0A-80D0-B0B498B79F20}" presName="wedgeRectCallout1" presStyleLbl="node1" presStyleIdx="7" presStyleCnt="9">
        <dgm:presLayoutVars>
          <dgm:bulletEnabled val="1"/>
        </dgm:presLayoutVars>
      </dgm:prSet>
      <dgm:spPr/>
    </dgm:pt>
    <dgm:pt modelId="{0C2C0C88-BACE-4D09-8624-7B00E3A62C75}" type="pres">
      <dgm:prSet presAssocID="{208FFD55-933A-4C59-AB1C-5481FA6F489F}" presName="sibTrans" presStyleCnt="0"/>
      <dgm:spPr/>
    </dgm:pt>
    <dgm:pt modelId="{89400835-B386-42BB-AD0E-D45DCF914AA1}" type="pres">
      <dgm:prSet presAssocID="{B70EDC05-0BE4-46C1-9DAC-8033DCF77B4A}" presName="composite" presStyleCnt="0"/>
      <dgm:spPr/>
    </dgm:pt>
    <dgm:pt modelId="{2B90E5F4-B2F1-439C-9027-616FE7D3BCF8}" type="pres">
      <dgm:prSet presAssocID="{B70EDC05-0BE4-46C1-9DAC-8033DCF77B4A}" presName="rect1" presStyleLbl="bgImgPlace1" presStyleIdx="8" presStyleCnt="9"/>
      <dgm:spPr>
        <a:blipFill>
          <a:blip xmlns:r="http://schemas.openxmlformats.org/officeDocument/2006/relationships" r:embed="rId9"/>
          <a:srcRect/>
          <a:stretch>
            <a:fillRect t="-12000" b="-12000"/>
          </a:stretch>
        </a:blipFill>
      </dgm:spPr>
      <dgm:extLst>
        <a:ext uri="{E40237B7-FDA0-4F09-8148-C483321AD2D9}">
          <dgm14:cNvPr xmlns:dgm14="http://schemas.microsoft.com/office/drawing/2010/diagram" id="0" name="" descr="Photo of Jennifer McLean"/>
        </a:ext>
      </dgm:extLst>
    </dgm:pt>
    <dgm:pt modelId="{1923388B-C79A-4088-ADF4-A99AF4C6631D}" type="pres">
      <dgm:prSet presAssocID="{B70EDC05-0BE4-46C1-9DAC-8033DCF77B4A}" presName="wedgeRectCallout1" presStyleLbl="node1" presStyleIdx="8" presStyleCnt="9">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EC252E68-581F-4CF9-A568-8C743D22294F}" type="presOf" srcId="{452466AB-2408-4645-9FC3-599DD3994EBC}" destId="{BE39835D-6089-478B-AB36-D0A9CDA20D35}" srcOrd="0" destOrd="0" presId="urn:microsoft.com/office/officeart/2008/layout/BendingPictureCaptionList"/>
    <dgm:cxn modelId="{49D5A873-8F1F-4B53-808E-775E19F79296}" srcId="{7FBB94E0-6142-4D42-A25A-B1596C2BF751}" destId="{452466AB-2408-4645-9FC3-599DD3994EBC}" srcOrd="5" destOrd="0" parTransId="{C1C79EB9-8B7D-45FC-878D-8AFD91F84F1A}" sibTransId="{8618EC90-7155-47FF-9602-452D9A3BF89A}"/>
    <dgm:cxn modelId="{2B73CD8E-AF6E-49DA-A2D9-E89F8829A30D}" srcId="{7FBB94E0-6142-4D42-A25A-B1596C2BF751}" destId="{2D82CAB0-23F6-4755-8E50-2C47A34D7695}" srcOrd="6"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9858E59F-F450-4F88-8D86-B5BDE8A9B6B7}" srcId="{7FBB94E0-6142-4D42-A25A-B1596C2BF751}" destId="{6121D8CF-BC28-4E0A-80D0-B0B498B79F20}" srcOrd="7" destOrd="0" parTransId="{4BFB067D-7D57-4B37-9653-67173E3FAD0D}" sibTransId="{208FFD55-933A-4C59-AB1C-5481FA6F489F}"/>
    <dgm:cxn modelId="{830C3EC5-3101-4D18-B65B-93BDD925AAC7}" type="presOf" srcId="{6121D8CF-BC28-4E0A-80D0-B0B498B79F20}" destId="{A356E8FE-CCCE-4613-96CD-544348710590}"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D02E42E1-460B-4DA5-A20F-8BE6DF1A602F}" type="presOf" srcId="{B70EDC05-0BE4-46C1-9DAC-8033DCF77B4A}" destId="{1923388B-C79A-4088-ADF4-A99AF4C6631D}" srcOrd="0" destOrd="0" presId="urn:microsoft.com/office/officeart/2008/layout/BendingPictureCaptionList"/>
    <dgm:cxn modelId="{F7EF19F8-54E8-467F-8AF3-6901A9E6E960}" srcId="{7FBB94E0-6142-4D42-A25A-B1596C2BF751}" destId="{B70EDC05-0BE4-46C1-9DAC-8033DCF77B4A}" srcOrd="8" destOrd="0" parTransId="{0300ABD8-23DE-4FA6-8381-4F23AB25491C}" sibTransId="{0BDD8D80-B364-4874-8C8D-AABCB6069EE9}"/>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3305B4E-C5CE-41FA-852C-6289AC61DE95}" type="presParOf" srcId="{F2727D7F-93FB-4DE6-AA32-52E7A96A13A9}" destId="{20A351C9-C62A-4811-B58F-52FCD93FD38D}" srcOrd="10" destOrd="0" presId="urn:microsoft.com/office/officeart/2008/layout/BendingPictureCaptionList"/>
    <dgm:cxn modelId="{4D92DADC-2169-4E48-8979-95C96BB492B8}" type="presParOf" srcId="{20A351C9-C62A-4811-B58F-52FCD93FD38D}" destId="{3DDA16CE-7D47-4596-AF3C-F050F60DB5A3}" srcOrd="0" destOrd="0" presId="urn:microsoft.com/office/officeart/2008/layout/BendingPictureCaptionList"/>
    <dgm:cxn modelId="{408350D4-F337-48B5-8C26-0F56BAE5E8B0}" type="presParOf" srcId="{20A351C9-C62A-4811-B58F-52FCD93FD38D}" destId="{BE39835D-6089-478B-AB36-D0A9CDA20D35}" srcOrd="1" destOrd="0" presId="urn:microsoft.com/office/officeart/2008/layout/BendingPictureCaptionList"/>
    <dgm:cxn modelId="{CFCA2741-F45B-4197-9385-78E21A2BF814}" type="presParOf" srcId="{F2727D7F-93FB-4DE6-AA32-52E7A96A13A9}" destId="{4A9DA547-0FE5-43CE-B300-D9C5CB998034}" srcOrd="11" destOrd="0" presId="urn:microsoft.com/office/officeart/2008/layout/BendingPictureCaptionList"/>
    <dgm:cxn modelId="{DC0AE7B0-676E-4113-BD82-0C765E6F165C}" type="presParOf" srcId="{F2727D7F-93FB-4DE6-AA32-52E7A96A13A9}" destId="{A524C09B-B55A-46D5-8D9F-753C91B28FE5}" srcOrd="12"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 modelId="{F3EED505-1460-4FAE-99EE-609CB8DA4BD0}" type="presParOf" srcId="{F2727D7F-93FB-4DE6-AA32-52E7A96A13A9}" destId="{F709318E-3195-4611-ABF5-325AE4D47F31}" srcOrd="13" destOrd="0" presId="urn:microsoft.com/office/officeart/2008/layout/BendingPictureCaptionList"/>
    <dgm:cxn modelId="{7AC4DFE7-1FBA-45D0-A624-29B107754E17}" type="presParOf" srcId="{F2727D7F-93FB-4DE6-AA32-52E7A96A13A9}" destId="{439AF9FB-8673-44E7-9CD3-8B03706A044B}" srcOrd="14" destOrd="0" presId="urn:microsoft.com/office/officeart/2008/layout/BendingPictureCaptionList"/>
    <dgm:cxn modelId="{00752228-B977-49E3-B634-545FAADE48FD}" type="presParOf" srcId="{439AF9FB-8673-44E7-9CD3-8B03706A044B}" destId="{7AB68F8F-FFE3-4CB3-A486-66519F9D24BB}" srcOrd="0" destOrd="0" presId="urn:microsoft.com/office/officeart/2008/layout/BendingPictureCaptionList"/>
    <dgm:cxn modelId="{082CBD06-08BD-4D1F-9D6B-76406E1AA802}" type="presParOf" srcId="{439AF9FB-8673-44E7-9CD3-8B03706A044B}" destId="{A356E8FE-CCCE-4613-96CD-544348710590}" srcOrd="1" destOrd="0" presId="urn:microsoft.com/office/officeart/2008/layout/BendingPictureCaptionList"/>
    <dgm:cxn modelId="{A55063C2-10C3-4007-B77F-209AF868C743}" type="presParOf" srcId="{F2727D7F-93FB-4DE6-AA32-52E7A96A13A9}" destId="{0C2C0C88-BACE-4D09-8624-7B00E3A62C75}" srcOrd="15" destOrd="0" presId="urn:microsoft.com/office/officeart/2008/layout/BendingPictureCaptionList"/>
    <dgm:cxn modelId="{2AF822A9-F1AA-42A0-957E-C53482B80026}" type="presParOf" srcId="{F2727D7F-93FB-4DE6-AA32-52E7A96A13A9}" destId="{89400835-B386-42BB-AD0E-D45DCF914AA1}" srcOrd="16" destOrd="0" presId="urn:microsoft.com/office/officeart/2008/layout/BendingPictureCaptionList"/>
    <dgm:cxn modelId="{A27888F9-A1E5-4EC2-9F94-C05B5A3766A2}" type="presParOf" srcId="{89400835-B386-42BB-AD0E-D45DCF914AA1}" destId="{2B90E5F4-B2F1-439C-9027-616FE7D3BCF8}" srcOrd="0" destOrd="0" presId="urn:microsoft.com/office/officeart/2008/layout/BendingPictureCaptionList"/>
    <dgm:cxn modelId="{58C0F144-5359-4529-8267-26C57A0F066D}" type="presParOf" srcId="{89400835-B386-42BB-AD0E-D45DCF914AA1}" destId="{1923388B-C79A-4088-ADF4-A99AF4C6631D}"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2695" y="342194"/>
          <a:ext cx="1459501" cy="11676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34050"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Bob Witchger</a:t>
          </a:r>
        </a:p>
      </dsp:txBody>
      <dsp:txXfrm>
        <a:off x="134050" y="1393035"/>
        <a:ext cx="1298956" cy="408660"/>
      </dsp:txXfrm>
    </dsp:sp>
    <dsp:sp modelId="{8CD83F31-2381-453B-ACA6-2912988DB06F}">
      <dsp:nvSpPr>
        <dsp:cNvPr id="0" name=""/>
        <dsp:cNvSpPr/>
      </dsp:nvSpPr>
      <dsp:spPr>
        <a:xfrm>
          <a:off x="1608147" y="342194"/>
          <a:ext cx="1459501" cy="1167601"/>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739502"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Tony Reggi</a:t>
          </a:r>
        </a:p>
      </dsp:txBody>
      <dsp:txXfrm>
        <a:off x="1739502" y="1393035"/>
        <a:ext cx="1298956" cy="408660"/>
      </dsp:txXfrm>
    </dsp:sp>
    <dsp:sp modelId="{D2590E33-1BEC-4B8E-ABBB-5C2737C3F154}">
      <dsp:nvSpPr>
        <dsp:cNvPr id="0" name=""/>
        <dsp:cNvSpPr/>
      </dsp:nvSpPr>
      <dsp:spPr>
        <a:xfrm>
          <a:off x="3213599" y="342194"/>
          <a:ext cx="1459501" cy="1167601"/>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344954"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Patti Coultas</a:t>
          </a:r>
        </a:p>
      </dsp:txBody>
      <dsp:txXfrm>
        <a:off x="3344954" y="1393035"/>
        <a:ext cx="1298956" cy="408660"/>
      </dsp:txXfrm>
    </dsp:sp>
    <dsp:sp modelId="{ED8B02B9-0833-4572-A582-AC3CE9B9965F}">
      <dsp:nvSpPr>
        <dsp:cNvPr id="0" name=""/>
        <dsp:cNvSpPr/>
      </dsp:nvSpPr>
      <dsp:spPr>
        <a:xfrm>
          <a:off x="4819050" y="342194"/>
          <a:ext cx="1459501" cy="116760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4950406"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Mary Olvera</a:t>
          </a:r>
        </a:p>
      </dsp:txBody>
      <dsp:txXfrm>
        <a:off x="4950406" y="1393035"/>
        <a:ext cx="1298956" cy="408660"/>
      </dsp:txXfrm>
    </dsp:sp>
    <dsp:sp modelId="{01ACC801-DAA0-4794-B9BE-70AB3EA32713}">
      <dsp:nvSpPr>
        <dsp:cNvPr id="0" name=""/>
        <dsp:cNvSpPr/>
      </dsp:nvSpPr>
      <dsp:spPr>
        <a:xfrm>
          <a:off x="6424502" y="342194"/>
          <a:ext cx="1459501" cy="11676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6555857"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Stefanie Schroeder</a:t>
          </a:r>
        </a:p>
      </dsp:txBody>
      <dsp:txXfrm>
        <a:off x="6555857" y="1393035"/>
        <a:ext cx="1298956" cy="408660"/>
      </dsp:txXfrm>
    </dsp:sp>
    <dsp:sp modelId="{3DDA16CE-7D47-4596-AF3C-F050F60DB5A3}">
      <dsp:nvSpPr>
        <dsp:cNvPr id="0" name=""/>
        <dsp:cNvSpPr/>
      </dsp:nvSpPr>
      <dsp:spPr>
        <a:xfrm>
          <a:off x="737686" y="1956111"/>
          <a:ext cx="1459501" cy="11676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835D-6089-478B-AB36-D0A9CDA20D35}">
      <dsp:nvSpPr>
        <dsp:cNvPr id="0" name=""/>
        <dsp:cNvSpPr/>
      </dsp:nvSpPr>
      <dsp:spPr>
        <a:xfrm>
          <a:off x="936776"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Aaron Mabe</a:t>
          </a:r>
        </a:p>
      </dsp:txBody>
      <dsp:txXfrm>
        <a:off x="936776" y="2998487"/>
        <a:ext cx="1298956" cy="408660"/>
      </dsp:txXfrm>
    </dsp:sp>
    <dsp:sp modelId="{0812515D-69BB-4AFE-A675-A67D49D41966}">
      <dsp:nvSpPr>
        <dsp:cNvPr id="0" name=""/>
        <dsp:cNvSpPr/>
      </dsp:nvSpPr>
      <dsp:spPr>
        <a:xfrm>
          <a:off x="2410873" y="1947646"/>
          <a:ext cx="1459501" cy="11676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2542228"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Darice McDougald</a:t>
          </a:r>
        </a:p>
      </dsp:txBody>
      <dsp:txXfrm>
        <a:off x="2542228" y="2998487"/>
        <a:ext cx="1298956" cy="408660"/>
      </dsp:txXfrm>
    </dsp:sp>
    <dsp:sp modelId="{7AB68F8F-FFE3-4CB3-A486-66519F9D24BB}">
      <dsp:nvSpPr>
        <dsp:cNvPr id="0" name=""/>
        <dsp:cNvSpPr/>
      </dsp:nvSpPr>
      <dsp:spPr>
        <a:xfrm>
          <a:off x="4008487" y="1953881"/>
          <a:ext cx="1459501" cy="116760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6E8FE-CCCE-4613-96CD-544348710590}">
      <dsp:nvSpPr>
        <dsp:cNvPr id="0" name=""/>
        <dsp:cNvSpPr/>
      </dsp:nvSpPr>
      <dsp:spPr>
        <a:xfrm>
          <a:off x="4147680"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Lane Freeman</a:t>
          </a:r>
        </a:p>
      </dsp:txBody>
      <dsp:txXfrm>
        <a:off x="4147680" y="2998487"/>
        <a:ext cx="1298956" cy="408660"/>
      </dsp:txXfrm>
    </dsp:sp>
    <dsp:sp modelId="{2B90E5F4-B2F1-439C-9027-616FE7D3BCF8}">
      <dsp:nvSpPr>
        <dsp:cNvPr id="0" name=""/>
        <dsp:cNvSpPr/>
      </dsp:nvSpPr>
      <dsp:spPr>
        <a:xfrm>
          <a:off x="5621776" y="1947646"/>
          <a:ext cx="1459501" cy="1167601"/>
        </a:xfrm>
        <a:prstGeom prst="rect">
          <a:avLst/>
        </a:prstGeom>
        <a:blipFill>
          <a:blip xmlns:r="http://schemas.openxmlformats.org/officeDocument/2006/relationships" r:embed="rId9"/>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3388B-C79A-4088-ADF4-A99AF4C6631D}">
      <dsp:nvSpPr>
        <dsp:cNvPr id="0" name=""/>
        <dsp:cNvSpPr/>
      </dsp:nvSpPr>
      <dsp:spPr>
        <a:xfrm>
          <a:off x="5753131"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Jennifer McLean</a:t>
          </a:r>
        </a:p>
      </dsp:txBody>
      <dsp:txXfrm>
        <a:off x="5753131" y="2998487"/>
        <a:ext cx="1298956" cy="40866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3/12/2024</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3/12/2024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communitycolleges.edu/events/copy-of-2024-immersive-learning-conference-for-career-coaches-and-counselor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254625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smithm</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270103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https://youtu.be/l7FiBpsbXaw?si=9JSr2PycglGNqjcV </a:t>
            </a:r>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308098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https://register.gotowebinar.com/register/2380208915805242198</a:t>
            </a:r>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11975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53475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3"/>
              </a:rPr>
              <a:t>https://www.nccommunitycolleges.edu/events/copy-of-2024-immersive-learning-conference-for-career-coaches-and-counselors/</a:t>
            </a:r>
            <a:r>
              <a:rPr lang="en-US" sz="1200"/>
              <a:t> </a:t>
            </a:r>
          </a:p>
          <a:p>
            <a:endParaRPr lang="en-US"/>
          </a:p>
        </p:txBody>
      </p:sp>
      <p:sp>
        <p:nvSpPr>
          <p:cNvPr id="4" name="Slide Number Placeholder 3"/>
          <p:cNvSpPr>
            <a:spLocks noGrp="1"/>
          </p:cNvSpPr>
          <p:nvPr>
            <p:ph type="sldNum" sz="quarter" idx="5"/>
          </p:nvPr>
        </p:nvSpPr>
        <p:spPr/>
        <p:txBody>
          <a:bodyPr/>
          <a:lstStyle/>
          <a:p>
            <a:fld id="{10BD60A1-5D03-4422-9D47-1AA5ED8BD0C1}" type="slidenum">
              <a:rPr lang="en-US" smtClean="0"/>
              <a:t>15</a:t>
            </a:fld>
            <a:endParaRPr lang="en-US"/>
          </a:p>
        </p:txBody>
      </p:sp>
    </p:spTree>
    <p:extLst>
      <p:ext uri="{BB962C8B-B14F-4D97-AF65-F5344CB8AC3E}">
        <p14:creationId xmlns:p14="http://schemas.microsoft.com/office/powerpoint/2010/main" val="32671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21258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3/12/2024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3/12/2024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3/12/2024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3/12/2024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3/12/2024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3/12/2024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3/12/2024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3/12/2024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D443-FB09-9CA6-2DD2-F032747EB53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EB0429A-B206-1659-D659-4D8C835C19F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A7CDF73-9A50-83EA-0B11-7B6E1D2CD18B}"/>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5" name="Footer Placeholder 4">
            <a:extLst>
              <a:ext uri="{FF2B5EF4-FFF2-40B4-BE49-F238E27FC236}">
                <a16:creationId xmlns:a16="http://schemas.microsoft.com/office/drawing/2014/main" id="{966C4A09-8091-302B-62F0-D032916CB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18237-79E5-3027-67B7-9CCAF5A8C406}"/>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2612583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DB88-0424-C0E0-7A94-FF9CA26BC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5A634-740D-04C0-69E2-6B31163BD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9278D-0190-5433-91FE-1E1651C94209}"/>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5" name="Footer Placeholder 4">
            <a:extLst>
              <a:ext uri="{FF2B5EF4-FFF2-40B4-BE49-F238E27FC236}">
                <a16:creationId xmlns:a16="http://schemas.microsoft.com/office/drawing/2014/main" id="{CF4CF8DE-05E1-AFC6-E135-B461D16DC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4956F-C3E2-8492-A0F3-F36DDF3FD0FD}"/>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729723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A0CA-A789-25ED-BE9A-CA51279756E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9C4A816-8588-C63A-8AA7-0744B310AE3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8E3521-CE12-B406-4D79-ECE80BE6F371}"/>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5" name="Footer Placeholder 4">
            <a:extLst>
              <a:ext uri="{FF2B5EF4-FFF2-40B4-BE49-F238E27FC236}">
                <a16:creationId xmlns:a16="http://schemas.microsoft.com/office/drawing/2014/main" id="{91A14810-5BD5-BC20-DB2C-E3CE77121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FF4B8-CB82-8E94-2306-886A390B1F9E}"/>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1657654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C33D-6925-D6E3-F0D7-AEB61F50D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2A7CF-E0E9-F5DB-430E-72B4EA1BF6D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D327D-9186-C79B-63FF-6BD1C65465D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192647-4D0A-4636-323C-275399D9F177}"/>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6" name="Footer Placeholder 5">
            <a:extLst>
              <a:ext uri="{FF2B5EF4-FFF2-40B4-BE49-F238E27FC236}">
                <a16:creationId xmlns:a16="http://schemas.microsoft.com/office/drawing/2014/main" id="{8B0794AF-7B62-DEBC-CE0C-9967CD34F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D8A89-C7CD-B0D6-F698-39647DB53DBE}"/>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2647744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9CFF-4C28-F88C-64DC-3DCAC5428DE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9D3C9-74CA-561F-5994-F2993501F09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77A03AF-1188-7087-45C7-25239A7F1C6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E898E5-1434-98F2-16E7-B70109F6E41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AA75D8B-8796-41BB-F061-6B07C083CB8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6BA6B-F5A5-44EC-015E-3ED3BA757BB8}"/>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8" name="Footer Placeholder 7">
            <a:extLst>
              <a:ext uri="{FF2B5EF4-FFF2-40B4-BE49-F238E27FC236}">
                <a16:creationId xmlns:a16="http://schemas.microsoft.com/office/drawing/2014/main" id="{75479F7D-8A55-5372-AEF5-82661E8DD3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97A71-3F1D-D633-5FF0-CF73F3054BE4}"/>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22172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7868-18A8-22EA-3987-981F5BF3F4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82547-E268-108A-54EF-B99D927B30AD}"/>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4" name="Footer Placeholder 3">
            <a:extLst>
              <a:ext uri="{FF2B5EF4-FFF2-40B4-BE49-F238E27FC236}">
                <a16:creationId xmlns:a16="http://schemas.microsoft.com/office/drawing/2014/main" id="{7B5D1600-2FB8-4B34-3DF4-65CDC9626E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781F2E-8A6B-BDE3-2D58-F6D23C7B0169}"/>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4264107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F3F3A-897A-592E-8739-B62B4C887AC1}"/>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3" name="Footer Placeholder 2">
            <a:extLst>
              <a:ext uri="{FF2B5EF4-FFF2-40B4-BE49-F238E27FC236}">
                <a16:creationId xmlns:a16="http://schemas.microsoft.com/office/drawing/2014/main" id="{3CF32008-CC82-5A15-8B58-75EF54394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7E903B-1B19-AC13-A244-41841BC53327}"/>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58030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B712-3D47-4FEB-A871-283EBA7269F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04AD6EB-0C30-B446-D162-B66C2E85526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697AD-CA55-88CA-B2AF-EF0E899E0E6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FDED15-4B14-3700-4069-BFFF80DE9AD3}"/>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6" name="Footer Placeholder 5">
            <a:extLst>
              <a:ext uri="{FF2B5EF4-FFF2-40B4-BE49-F238E27FC236}">
                <a16:creationId xmlns:a16="http://schemas.microsoft.com/office/drawing/2014/main" id="{DF0EF3C1-52C2-B3F2-EF21-5BA9ACFF3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9E137-65B9-47FC-AA41-272997896CDA}"/>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780253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BF87-419C-95FE-4206-21266E349D8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509A6D3-829D-7C7E-AA09-BE7837536D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37A4F0-11BD-7C3D-F236-F4C823BC8C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96CB97-EC45-37FE-DB84-8C5C2272B3A9}"/>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6" name="Footer Placeholder 5">
            <a:extLst>
              <a:ext uri="{FF2B5EF4-FFF2-40B4-BE49-F238E27FC236}">
                <a16:creationId xmlns:a16="http://schemas.microsoft.com/office/drawing/2014/main" id="{1423F64B-E04E-6EEA-4B9F-27B5CB833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B58B6-1CD2-582E-E444-15A1ACD61BC7}"/>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3137547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63BF-38F3-ECD6-EA72-B12966A818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CC1CAE-3873-4F81-03FB-35469D1582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8F21B-C0B7-015B-8ECA-D9C4635C40D6}"/>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5" name="Footer Placeholder 4">
            <a:extLst>
              <a:ext uri="{FF2B5EF4-FFF2-40B4-BE49-F238E27FC236}">
                <a16:creationId xmlns:a16="http://schemas.microsoft.com/office/drawing/2014/main" id="{8BA0F86E-6A33-FB91-7120-9389F5702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C7B11-5399-9491-4DEB-CF4BB3FB3617}"/>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2843344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17681-1421-C33B-7E1B-66DF28B41CE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E7E4E6-DFDA-A92D-2B11-24D585A96CC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B61A1-2B97-9EDD-5087-B99F09005BF7}"/>
              </a:ext>
            </a:extLst>
          </p:cNvPr>
          <p:cNvSpPr>
            <a:spLocks noGrp="1"/>
          </p:cNvSpPr>
          <p:nvPr>
            <p:ph type="dt" sz="half" idx="10"/>
          </p:nvPr>
        </p:nvSpPr>
        <p:spPr/>
        <p:txBody>
          <a:bodyPr/>
          <a:lstStyle/>
          <a:p>
            <a:fld id="{514B9978-2470-4D02-A996-956DC04722BC}" type="datetimeFigureOut">
              <a:rPr lang="en-US" smtClean="0"/>
              <a:t>3/12/2024</a:t>
            </a:fld>
            <a:endParaRPr lang="en-US"/>
          </a:p>
        </p:txBody>
      </p:sp>
      <p:sp>
        <p:nvSpPr>
          <p:cNvPr id="5" name="Footer Placeholder 4">
            <a:extLst>
              <a:ext uri="{FF2B5EF4-FFF2-40B4-BE49-F238E27FC236}">
                <a16:creationId xmlns:a16="http://schemas.microsoft.com/office/drawing/2014/main" id="{5A277F51-7C7B-12B9-6F8F-3322FB5B6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71712-E108-8384-F654-91623EAE31AD}"/>
              </a:ext>
            </a:extLst>
          </p:cNvPr>
          <p:cNvSpPr>
            <a:spLocks noGrp="1"/>
          </p:cNvSpPr>
          <p:nvPr>
            <p:ph type="sldNum" sz="quarter" idx="12"/>
          </p:nvPr>
        </p:nvSpPr>
        <p:spPr/>
        <p:txBody>
          <a:bodyPr/>
          <a:lstStyle/>
          <a:p>
            <a:fld id="{0AA27F82-A7B0-4251-B12B-FD1561254052}" type="slidenum">
              <a:rPr lang="en-US" smtClean="0"/>
              <a:t>‹#›</a:t>
            </a:fld>
            <a:endParaRPr lang="en-US"/>
          </a:p>
        </p:txBody>
      </p:sp>
    </p:spTree>
    <p:extLst>
      <p:ext uri="{BB962C8B-B14F-4D97-AF65-F5344CB8AC3E}">
        <p14:creationId xmlns:p14="http://schemas.microsoft.com/office/powerpoint/2010/main" val="147536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3/12/2024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15C196-C552-4F59-6638-4304CAC85F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8E8661-3B6B-02AE-30B9-5CFDB04923B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867CA-4B7B-CED6-DE69-6FD4D8F6A39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14B9978-2470-4D02-A996-956DC04722BC}" type="datetimeFigureOut">
              <a:rPr lang="en-US" smtClean="0"/>
              <a:t>3/12/2024</a:t>
            </a:fld>
            <a:endParaRPr lang="en-US"/>
          </a:p>
        </p:txBody>
      </p:sp>
      <p:sp>
        <p:nvSpPr>
          <p:cNvPr id="5" name="Footer Placeholder 4">
            <a:extLst>
              <a:ext uri="{FF2B5EF4-FFF2-40B4-BE49-F238E27FC236}">
                <a16:creationId xmlns:a16="http://schemas.microsoft.com/office/drawing/2014/main" id="{00F9751B-0812-E92E-9AEE-BFCC15A8D6F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A5BB5F-F01B-6104-94A6-252CEA3DD41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A27F82-A7B0-4251-B12B-FD1561254052}" type="slidenum">
              <a:rPr lang="en-US" smtClean="0"/>
              <a:t>‹#›</a:t>
            </a:fld>
            <a:endParaRPr lang="en-US"/>
          </a:p>
        </p:txBody>
      </p:sp>
    </p:spTree>
    <p:extLst>
      <p:ext uri="{BB962C8B-B14F-4D97-AF65-F5344CB8AC3E}">
        <p14:creationId xmlns:p14="http://schemas.microsoft.com/office/powerpoint/2010/main" val="317426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www.ncccsimmersivelearningconference.com/" TargetMode="External"/><Relationship Id="rId5" Type="http://schemas.openxmlformats.org/officeDocument/2006/relationships/hyperlink" Target="https://www.nccommunitycolleges.edu/events/copy-of-2024-immersive-learning-conference-for-career-coaches-and-counselors/"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youtu.be/l7FiBpsbXaw?si=9JSr2PycglGNqjc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witchgerb@nccommunitycolleges.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March 12, 2024</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E497F-BE45-9D65-2731-343A9E3912FA}"/>
              </a:ext>
            </a:extLst>
          </p:cNvPr>
          <p:cNvSpPr>
            <a:spLocks noGrp="1"/>
          </p:cNvSpPr>
          <p:nvPr>
            <p:ph idx="1"/>
          </p:nvPr>
        </p:nvSpPr>
        <p:spPr/>
        <p:txBody>
          <a:bodyPr>
            <a:normAutofit/>
          </a:bodyPr>
          <a:lstStyle/>
          <a:p>
            <a:pPr marL="400050" indent="-400050">
              <a:spcBef>
                <a:spcPts val="0"/>
              </a:spcBef>
              <a:spcAft>
                <a:spcPts val="1200"/>
              </a:spcAft>
              <a:buFont typeface="Wingdings" panose="05000000000000000000" pitchFamily="2" charset="2"/>
              <a:buChar char="ü"/>
            </a:pPr>
            <a:r>
              <a:rPr lang="en-US" sz="2400" dirty="0"/>
              <a:t>Basic understanding of Grant documents</a:t>
            </a:r>
          </a:p>
          <a:p>
            <a:pPr marL="400050" indent="-400050">
              <a:spcBef>
                <a:spcPts val="0"/>
              </a:spcBef>
              <a:spcAft>
                <a:spcPts val="1200"/>
              </a:spcAft>
              <a:buFont typeface="Wingdings" panose="05000000000000000000" pitchFamily="2" charset="2"/>
              <a:buChar char="ü"/>
            </a:pPr>
            <a:r>
              <a:rPr lang="en-US" sz="2400" dirty="0"/>
              <a:t>Review of CLNA</a:t>
            </a:r>
          </a:p>
          <a:p>
            <a:pPr marL="400050" indent="-400050">
              <a:spcBef>
                <a:spcPts val="0"/>
              </a:spcBef>
              <a:spcAft>
                <a:spcPts val="1200"/>
              </a:spcAft>
              <a:buFont typeface="Wingdings" panose="05000000000000000000" pitchFamily="2" charset="2"/>
              <a:buChar char="ü"/>
            </a:pPr>
            <a:r>
              <a:rPr lang="en-US" sz="2400" dirty="0"/>
              <a:t>Review of Local Plan and required use of funds</a:t>
            </a:r>
          </a:p>
          <a:p>
            <a:pPr marL="400050" indent="-400050">
              <a:spcBef>
                <a:spcPts val="0"/>
              </a:spcBef>
              <a:spcAft>
                <a:spcPts val="1200"/>
              </a:spcAft>
              <a:buFont typeface="Wingdings" panose="05000000000000000000" pitchFamily="2" charset="2"/>
              <a:buChar char="ü"/>
            </a:pPr>
            <a:r>
              <a:rPr lang="en-US" sz="2400" dirty="0"/>
              <a:t>CTE Faculty and staff interviews to better understand how they are incorporated in Perkins V planning and implementation</a:t>
            </a:r>
          </a:p>
          <a:p>
            <a:pPr marL="400050" indent="-400050">
              <a:spcBef>
                <a:spcPts val="0"/>
              </a:spcBef>
              <a:spcAft>
                <a:spcPts val="1200"/>
              </a:spcAft>
              <a:buFont typeface="Wingdings" panose="05000000000000000000" pitchFamily="2" charset="2"/>
              <a:buChar char="ü"/>
            </a:pPr>
            <a:r>
              <a:rPr lang="en-US" sz="2400" dirty="0"/>
              <a:t>Review XDBR </a:t>
            </a:r>
          </a:p>
        </p:txBody>
      </p:sp>
      <p:sp>
        <p:nvSpPr>
          <p:cNvPr id="3" name="Title 2">
            <a:extLst>
              <a:ext uri="{FF2B5EF4-FFF2-40B4-BE49-F238E27FC236}">
                <a16:creationId xmlns:a16="http://schemas.microsoft.com/office/drawing/2014/main" id="{1EE1B27F-C865-82A1-B7F0-38EBAC0B6904}"/>
              </a:ext>
            </a:extLst>
          </p:cNvPr>
          <p:cNvSpPr>
            <a:spLocks noGrp="1"/>
          </p:cNvSpPr>
          <p:nvPr>
            <p:ph type="title"/>
          </p:nvPr>
        </p:nvSpPr>
        <p:spPr/>
        <p:txBody>
          <a:bodyPr/>
          <a:lstStyle/>
          <a:p>
            <a:r>
              <a:rPr lang="en-US" dirty="0"/>
              <a:t>Site Monitoring Colleges</a:t>
            </a:r>
          </a:p>
        </p:txBody>
      </p:sp>
    </p:spTree>
    <p:extLst>
      <p:ext uri="{BB962C8B-B14F-4D97-AF65-F5344CB8AC3E}">
        <p14:creationId xmlns:p14="http://schemas.microsoft.com/office/powerpoint/2010/main" val="359347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66CAFA-803C-6BEB-8737-3A12018DB2E9}"/>
              </a:ext>
            </a:extLst>
          </p:cNvPr>
          <p:cNvSpPr>
            <a:spLocks noGrp="1"/>
          </p:cNvSpPr>
          <p:nvPr>
            <p:ph type="title"/>
          </p:nvPr>
        </p:nvSpPr>
        <p:spPr>
          <a:xfrm>
            <a:off x="1297859" y="126367"/>
            <a:ext cx="7364361" cy="994172"/>
          </a:xfrm>
        </p:spPr>
        <p:txBody>
          <a:bodyPr anchor="ctr">
            <a:normAutofit/>
          </a:bodyPr>
          <a:lstStyle/>
          <a:p>
            <a:r>
              <a:rPr lang="en-US" dirty="0"/>
              <a:t>NAPE's Equity in Perkins V Workshop </a:t>
            </a:r>
          </a:p>
        </p:txBody>
      </p:sp>
      <p:sp>
        <p:nvSpPr>
          <p:cNvPr id="7" name="TextBox 6">
            <a:extLst>
              <a:ext uri="{FF2B5EF4-FFF2-40B4-BE49-F238E27FC236}">
                <a16:creationId xmlns:a16="http://schemas.microsoft.com/office/drawing/2014/main" id="{BBCE8E59-60DC-8CFD-9DFD-FCECB9D9E3FB}"/>
              </a:ext>
            </a:extLst>
          </p:cNvPr>
          <p:cNvSpPr txBox="1"/>
          <p:nvPr/>
        </p:nvSpPr>
        <p:spPr>
          <a:xfrm>
            <a:off x="424692" y="3647358"/>
            <a:ext cx="423412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US" sz="2200" dirty="0">
                <a:solidFill>
                  <a:srgbClr val="FF0000"/>
                </a:solidFill>
                <a:ea typeface="Calibri"/>
                <a:cs typeface="Calibri"/>
              </a:rPr>
              <a:t>April 2 - 3, 2024 Caraway Conference Center</a:t>
            </a:r>
          </a:p>
        </p:txBody>
      </p:sp>
      <p:sp>
        <p:nvSpPr>
          <p:cNvPr id="2" name="TextBox 1">
            <a:extLst>
              <a:ext uri="{FF2B5EF4-FFF2-40B4-BE49-F238E27FC236}">
                <a16:creationId xmlns:a16="http://schemas.microsoft.com/office/drawing/2014/main" id="{AC35A86B-C122-AB35-1893-5AF7971F9923}"/>
              </a:ext>
            </a:extLst>
          </p:cNvPr>
          <p:cNvSpPr txBox="1"/>
          <p:nvPr/>
        </p:nvSpPr>
        <p:spPr>
          <a:xfrm>
            <a:off x="424692" y="1391754"/>
            <a:ext cx="3409078" cy="1754326"/>
          </a:xfrm>
          <a:prstGeom prst="rect">
            <a:avLst/>
          </a:prstGeom>
          <a:solidFill>
            <a:srgbClr val="573286"/>
          </a:solidFill>
        </p:spPr>
        <p:txBody>
          <a:bodyPr wrap="square" rtlCol="0">
            <a:spAutoFit/>
          </a:bodyPr>
          <a:lstStyle/>
          <a:p>
            <a:r>
              <a:rPr lang="en-US" dirty="0">
                <a:solidFill>
                  <a:schemeClr val="bg1"/>
                </a:solidFill>
              </a:rPr>
              <a:t>NAPE's Equity in Perkins V engages educators in the foundational work of building an equity lens and provides guided learning experiences to apply equity principles to local data sets.</a:t>
            </a:r>
          </a:p>
        </p:txBody>
      </p:sp>
      <p:sp>
        <p:nvSpPr>
          <p:cNvPr id="10" name="TextBox 9">
            <a:extLst>
              <a:ext uri="{FF2B5EF4-FFF2-40B4-BE49-F238E27FC236}">
                <a16:creationId xmlns:a16="http://schemas.microsoft.com/office/drawing/2014/main" id="{9082C8FC-63F6-D223-2545-308E6B2BF79E}"/>
              </a:ext>
            </a:extLst>
          </p:cNvPr>
          <p:cNvSpPr txBox="1"/>
          <p:nvPr/>
        </p:nvSpPr>
        <p:spPr>
          <a:xfrm>
            <a:off x="6911205" y="3833689"/>
            <a:ext cx="2199727" cy="1244251"/>
          </a:xfrm>
          <a:prstGeom prst="rect">
            <a:avLst/>
          </a:prstGeom>
          <a:solidFill>
            <a:srgbClr val="EFEAF3"/>
          </a:solidFill>
        </p:spPr>
        <p:txBody>
          <a:bodyPr wrap="square" rtlCol="0">
            <a:spAutoFit/>
          </a:bodyPr>
          <a:lstStyle/>
          <a:p>
            <a:pPr marL="0" marR="0">
              <a:lnSpc>
                <a:spcPct val="107000"/>
              </a:lnSpc>
              <a:spcBef>
                <a:spcPts val="0"/>
              </a:spcBef>
              <a:spcAft>
                <a:spcPts val="300"/>
              </a:spcAft>
            </a:pPr>
            <a:r>
              <a:rPr lang="en-US" sz="1100" b="1" kern="100" dirty="0">
                <a:solidFill>
                  <a:srgbClr val="573286"/>
                </a:solidFill>
                <a:effectLst/>
                <a:latin typeface="Calibri" panose="020F0502020204030204" pitchFamily="34" charset="0"/>
                <a:ea typeface="Calibri" panose="020F0502020204030204" pitchFamily="34" charset="0"/>
                <a:cs typeface="Times New Roman" panose="02020603050405020304" pitchFamily="18" charset="0"/>
              </a:rPr>
              <a:t>Example of Impact</a:t>
            </a:r>
          </a:p>
          <a:p>
            <a:pPr marL="0" marR="0">
              <a:lnSpc>
                <a:spcPct val="107000"/>
              </a:lnSpc>
              <a:spcBef>
                <a:spcPts val="0"/>
              </a:spcBef>
              <a:spcAft>
                <a:spcPts val="300"/>
              </a:spcAft>
            </a:pPr>
            <a:r>
              <a:rPr lang="en-US" sz="1100" kern="100" dirty="0">
                <a:solidFill>
                  <a:srgbClr val="573286"/>
                </a:solidFill>
                <a:effectLst/>
                <a:latin typeface="Calibri" panose="020F0502020204030204" pitchFamily="34" charset="0"/>
                <a:ea typeface="Calibri" panose="020F0502020204030204" pitchFamily="34" charset="0"/>
                <a:cs typeface="Times New Roman" panose="02020603050405020304" pitchFamily="18" charset="0"/>
              </a:rPr>
              <a:t>“I so appreciate the introduction to so many crucial aspects of the work &amp; the invitation/resources to explore more deeply”</a:t>
            </a:r>
          </a:p>
          <a:p>
            <a:r>
              <a:rPr lang="en-US" sz="1100" dirty="0">
                <a:solidFill>
                  <a:srgbClr val="573286"/>
                </a:solidFill>
                <a:effectLst/>
                <a:latin typeface="Calibri" panose="020F0502020204030204" pitchFamily="34" charset="0"/>
                <a:ea typeface="Calibri" panose="020F0502020204030204" pitchFamily="34" charset="0"/>
                <a:cs typeface="Times New Roman" panose="02020603050405020304" pitchFamily="18" charset="0"/>
              </a:rPr>
              <a:t>~ Educator</a:t>
            </a:r>
            <a:endParaRPr lang="en-US" sz="1100" dirty="0">
              <a:solidFill>
                <a:srgbClr val="573286"/>
              </a:solidFill>
            </a:endParaRPr>
          </a:p>
        </p:txBody>
      </p:sp>
      <p:pic>
        <p:nvPicPr>
          <p:cNvPr id="11" name="Picture 10" descr="NAPE PIPE instructional improvement process model diagram.">
            <a:extLst>
              <a:ext uri="{FF2B5EF4-FFF2-40B4-BE49-F238E27FC236}">
                <a16:creationId xmlns:a16="http://schemas.microsoft.com/office/drawing/2014/main" id="{BCDB0208-1B4C-6499-B6A0-7D6BD1FA96F9}"/>
              </a:ext>
            </a:extLst>
          </p:cNvPr>
          <p:cNvPicPr>
            <a:picLocks noChangeAspect="1"/>
          </p:cNvPicPr>
          <p:nvPr/>
        </p:nvPicPr>
        <p:blipFill>
          <a:blip r:embed="rId3"/>
          <a:stretch>
            <a:fillRect/>
          </a:stretch>
        </p:blipFill>
        <p:spPr>
          <a:xfrm>
            <a:off x="6911206" y="1447761"/>
            <a:ext cx="2199726" cy="2247978"/>
          </a:xfrm>
          <a:prstGeom prst="rect">
            <a:avLst/>
          </a:prstGeom>
        </p:spPr>
      </p:pic>
      <p:sp>
        <p:nvSpPr>
          <p:cNvPr id="9" name="TextBox 8">
            <a:extLst>
              <a:ext uri="{FF2B5EF4-FFF2-40B4-BE49-F238E27FC236}">
                <a16:creationId xmlns:a16="http://schemas.microsoft.com/office/drawing/2014/main" id="{800DA307-27E3-FDA9-5A61-E9E3E09F84DB}"/>
              </a:ext>
            </a:extLst>
          </p:cNvPr>
          <p:cNvSpPr txBox="1"/>
          <p:nvPr/>
        </p:nvSpPr>
        <p:spPr>
          <a:xfrm>
            <a:off x="3917659" y="1309866"/>
            <a:ext cx="2982010" cy="3785652"/>
          </a:xfrm>
          <a:prstGeom prst="rect">
            <a:avLst/>
          </a:prstGeom>
          <a:noFill/>
          <a:ln>
            <a:solidFill>
              <a:schemeClr val="tx1"/>
            </a:solidFill>
          </a:ln>
        </p:spPr>
        <p:txBody>
          <a:bodyPr wrap="square" rtlCol="0">
            <a:spAutoFit/>
          </a:bodyPr>
          <a:lstStyle/>
          <a:p>
            <a:r>
              <a:rPr lang="en-US" sz="1600" kern="100" dirty="0">
                <a:effectLst/>
                <a:latin typeface="Calibri" panose="020F0502020204030204" pitchFamily="34" charset="0"/>
                <a:ea typeface="Calibri" panose="020F0502020204030204" pitchFamily="34" charset="0"/>
                <a:cs typeface="Times New Roman" panose="02020603050405020304" pitchFamily="18" charset="0"/>
              </a:rPr>
              <a:t>NAPE’s Equity in Perkins V workshop utilizes the NAPE PIPE</a:t>
            </a:r>
            <a:r>
              <a:rPr lang="en-US" sz="1600" kern="100" baseline="30000" dirty="0">
                <a:effectLst/>
                <a:latin typeface="Calibri" panose="020F0502020204030204" pitchFamily="34" charset="0"/>
                <a:ea typeface="Calibri" panose="020F0502020204030204" pitchFamily="34" charset="0"/>
                <a:cs typeface="Times New Roman" panose="02020603050405020304" pitchFamily="18" charset="0"/>
              </a:rPr>
              <a:t>TM</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instructional improvement process as a model to scaffold institutional improvement to address the needs of marginalized student groups and the opportunities available within high-skill, high-wage, and in-demand fields. In this multi-day program, participants will develop the mindset, knowledge, and skills necessary to address the equity gaps in Career and Technical Education programs. </a:t>
            </a:r>
          </a:p>
        </p:txBody>
      </p:sp>
    </p:spTree>
    <p:extLst>
      <p:ext uri="{BB962C8B-B14F-4D97-AF65-F5344CB8AC3E}">
        <p14:creationId xmlns:p14="http://schemas.microsoft.com/office/powerpoint/2010/main" val="64658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72E957-95BE-F142-B409-F4FC0CC83938}"/>
              </a:ext>
            </a:extLst>
          </p:cNvPr>
          <p:cNvSpPr>
            <a:spLocks noGrp="1"/>
          </p:cNvSpPr>
          <p:nvPr>
            <p:ph type="title"/>
          </p:nvPr>
        </p:nvSpPr>
        <p:spPr>
          <a:xfrm>
            <a:off x="1297859" y="126367"/>
            <a:ext cx="7364361" cy="994172"/>
          </a:xfrm>
        </p:spPr>
        <p:txBody>
          <a:bodyPr anchor="ctr">
            <a:normAutofit/>
          </a:bodyPr>
          <a:lstStyle/>
          <a:p>
            <a:r>
              <a:rPr lang="en-US" dirty="0"/>
              <a:t>NCETA Spring Conference</a:t>
            </a:r>
          </a:p>
        </p:txBody>
      </p:sp>
      <p:pic>
        <p:nvPicPr>
          <p:cNvPr id="5" name="Picture 4">
            <a:extLst>
              <a:ext uri="{FF2B5EF4-FFF2-40B4-BE49-F238E27FC236}">
                <a16:creationId xmlns:a16="http://schemas.microsoft.com/office/drawing/2014/main" id="{53D344B5-40D9-3C81-012A-62E7CE2F6639}"/>
              </a:ext>
            </a:extLst>
          </p:cNvPr>
          <p:cNvPicPr>
            <a:picLocks noChangeAspect="1"/>
          </p:cNvPicPr>
          <p:nvPr/>
        </p:nvPicPr>
        <p:blipFill>
          <a:blip r:embed="rId2"/>
          <a:stretch>
            <a:fillRect/>
          </a:stretch>
        </p:blipFill>
        <p:spPr>
          <a:xfrm>
            <a:off x="4632015" y="1287576"/>
            <a:ext cx="3964978" cy="3796467"/>
          </a:xfrm>
          <a:prstGeom prst="rect">
            <a:avLst/>
          </a:prstGeom>
          <a:noFill/>
        </p:spPr>
      </p:pic>
      <p:pic>
        <p:nvPicPr>
          <p:cNvPr id="7" name="Picture 6">
            <a:extLst>
              <a:ext uri="{FF2B5EF4-FFF2-40B4-BE49-F238E27FC236}">
                <a16:creationId xmlns:a16="http://schemas.microsoft.com/office/drawing/2014/main" id="{7001F7A6-EC90-D8D9-8A3D-2027C00E966C}"/>
              </a:ext>
            </a:extLst>
          </p:cNvPr>
          <p:cNvPicPr>
            <a:picLocks noChangeAspect="1"/>
          </p:cNvPicPr>
          <p:nvPr/>
        </p:nvPicPr>
        <p:blipFill>
          <a:blip r:embed="rId3"/>
          <a:stretch>
            <a:fillRect/>
          </a:stretch>
        </p:blipFill>
        <p:spPr>
          <a:xfrm>
            <a:off x="155121" y="1312068"/>
            <a:ext cx="4416879" cy="1111069"/>
          </a:xfrm>
          <a:prstGeom prst="rect">
            <a:avLst/>
          </a:prstGeom>
          <a:ln>
            <a:solidFill>
              <a:schemeClr val="tx1"/>
            </a:solidFill>
          </a:ln>
        </p:spPr>
      </p:pic>
      <p:sp>
        <p:nvSpPr>
          <p:cNvPr id="17" name="TextBox 16">
            <a:extLst>
              <a:ext uri="{FF2B5EF4-FFF2-40B4-BE49-F238E27FC236}">
                <a16:creationId xmlns:a16="http://schemas.microsoft.com/office/drawing/2014/main" id="{41BEBBB3-6D9C-D596-C0A7-19C68BF299C5}"/>
              </a:ext>
            </a:extLst>
          </p:cNvPr>
          <p:cNvSpPr txBox="1"/>
          <p:nvPr/>
        </p:nvSpPr>
        <p:spPr>
          <a:xfrm>
            <a:off x="808264" y="3257550"/>
            <a:ext cx="1812472" cy="646331"/>
          </a:xfrm>
          <a:prstGeom prst="rect">
            <a:avLst/>
          </a:prstGeom>
          <a:noFill/>
        </p:spPr>
        <p:txBody>
          <a:bodyPr wrap="square" rtlCol="0">
            <a:spAutoFit/>
          </a:bodyPr>
          <a:lstStyle/>
          <a:p>
            <a:r>
              <a:rPr lang="en-US" dirty="0"/>
              <a:t>Get info from Jennifer</a:t>
            </a:r>
          </a:p>
        </p:txBody>
      </p:sp>
    </p:spTree>
    <p:extLst>
      <p:ext uri="{BB962C8B-B14F-4D97-AF65-F5344CB8AC3E}">
        <p14:creationId xmlns:p14="http://schemas.microsoft.com/office/powerpoint/2010/main" val="39710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773050" y="-253225"/>
            <a:ext cx="1543050" cy="564995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56979D"/>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4" name="TextBox 4"/>
            <p:cNvSpPr txBox="1"/>
            <p:nvPr/>
          </p:nvSpPr>
          <p:spPr>
            <a:xfrm>
              <a:off x="0" y="-19050"/>
              <a:ext cx="812800" cy="299515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430"/>
                </a:lnSpc>
              </a:pPr>
              <a:endParaRPr sz="450"/>
            </a:p>
          </p:txBody>
        </p:sp>
      </p:grpSp>
      <p:grpSp>
        <p:nvGrpSpPr>
          <p:cNvPr id="5" name="Group 5"/>
          <p:cNvGrpSpPr/>
          <p:nvPr/>
        </p:nvGrpSpPr>
        <p:grpSpPr>
          <a:xfrm>
            <a:off x="613887" y="2081811"/>
            <a:ext cx="55118" cy="1409498"/>
            <a:chOff x="0" y="0"/>
            <a:chExt cx="26312" cy="672855"/>
          </a:xfrm>
        </p:grpSpPr>
        <p:sp>
          <p:nvSpPr>
            <p:cNvPr id="6" name="Freeform 6"/>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7" name="TextBox 7"/>
            <p:cNvSpPr txBox="1"/>
            <p:nvPr/>
          </p:nvSpPr>
          <p:spPr>
            <a:xfrm>
              <a:off x="0" y="-19050"/>
              <a:ext cx="26312" cy="69190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430"/>
                </a:lnSpc>
              </a:pPr>
              <a:endParaRPr sz="450"/>
            </a:p>
          </p:txBody>
        </p:sp>
      </p:grpSp>
      <p:grpSp>
        <p:nvGrpSpPr>
          <p:cNvPr id="8" name="Group 8"/>
          <p:cNvGrpSpPr/>
          <p:nvPr/>
        </p:nvGrpSpPr>
        <p:grpSpPr>
          <a:xfrm>
            <a:off x="797813" y="2206727"/>
            <a:ext cx="5215795" cy="1159667"/>
            <a:chOff x="0" y="0"/>
            <a:chExt cx="2489874" cy="553592"/>
          </a:xfrm>
        </p:grpSpPr>
        <p:sp>
          <p:nvSpPr>
            <p:cNvPr id="9" name="Freeform 9"/>
            <p:cNvSpPr/>
            <p:nvPr/>
          </p:nvSpPr>
          <p:spPr>
            <a:xfrm>
              <a:off x="0" y="0"/>
              <a:ext cx="2489874" cy="553592"/>
            </a:xfrm>
            <a:custGeom>
              <a:avLst/>
              <a:gdLst/>
              <a:ahLst/>
              <a:cxnLst/>
              <a:rect l="l" t="t" r="r" b="b"/>
              <a:pathLst>
                <a:path w="2489874" h="553592">
                  <a:moveTo>
                    <a:pt x="13359" y="0"/>
                  </a:moveTo>
                  <a:lnTo>
                    <a:pt x="2476515" y="0"/>
                  </a:lnTo>
                  <a:cubicBezTo>
                    <a:pt x="2480058" y="0"/>
                    <a:pt x="2483456" y="1407"/>
                    <a:pt x="2485961" y="3913"/>
                  </a:cubicBezTo>
                  <a:cubicBezTo>
                    <a:pt x="2488466" y="6418"/>
                    <a:pt x="2489874" y="9816"/>
                    <a:pt x="2489874" y="13359"/>
                  </a:cubicBezTo>
                  <a:lnTo>
                    <a:pt x="2489874" y="540233"/>
                  </a:lnTo>
                  <a:cubicBezTo>
                    <a:pt x="2489874" y="547611"/>
                    <a:pt x="2483893" y="553592"/>
                    <a:pt x="2476515" y="553592"/>
                  </a:cubicBezTo>
                  <a:lnTo>
                    <a:pt x="13359" y="553592"/>
                  </a:lnTo>
                  <a:cubicBezTo>
                    <a:pt x="9816" y="553592"/>
                    <a:pt x="6418" y="552185"/>
                    <a:pt x="3913" y="549680"/>
                  </a:cubicBezTo>
                  <a:cubicBezTo>
                    <a:pt x="1407" y="547174"/>
                    <a:pt x="0" y="543776"/>
                    <a:pt x="0" y="540233"/>
                  </a:cubicBezTo>
                  <a:lnTo>
                    <a:pt x="0" y="13359"/>
                  </a:lnTo>
                  <a:cubicBezTo>
                    <a:pt x="0" y="9816"/>
                    <a:pt x="1407" y="6418"/>
                    <a:pt x="3913" y="3913"/>
                  </a:cubicBezTo>
                  <a:cubicBezTo>
                    <a:pt x="6418" y="1407"/>
                    <a:pt x="9816" y="0"/>
                    <a:pt x="13359" y="0"/>
                  </a:cubicBezTo>
                  <a:close/>
                </a:path>
              </a:pathLst>
            </a:custGeom>
            <a:solidFill>
              <a:srgbClr val="FD6F18"/>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0" name="TextBox 10"/>
            <p:cNvSpPr txBox="1"/>
            <p:nvPr/>
          </p:nvSpPr>
          <p:spPr>
            <a:xfrm>
              <a:off x="0" y="-19050"/>
              <a:ext cx="2489874" cy="572642"/>
            </a:xfrm>
            <a:prstGeom prst="rect">
              <a:avLst/>
            </a:prstGeom>
          </p:spPr>
          <p:txBody>
            <a:bodyPr lIns="28028" tIns="28028" rIns="28028" bIns="28028"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ts val="1690"/>
                </a:lnSpc>
              </a:pPr>
              <a:r>
                <a:rPr lang="en-US" sz="1300" dirty="0">
                  <a:solidFill>
                    <a:srgbClr val="FFFFFF"/>
                  </a:solidFill>
                  <a:latin typeface="Montserrat Light"/>
                </a:rPr>
                <a:t>This training offers a deep dive into all secondary engagement opportunities by reviewing best practices, local data, and inter-office collaborations, e.g. career advising, articulation, and CCP pathways. Sessions typically last about 2-3 hours at no cost to the college.</a:t>
              </a:r>
            </a:p>
          </p:txBody>
        </p:sp>
      </p:grpSp>
      <p:sp>
        <p:nvSpPr>
          <p:cNvPr id="11" name="Freeform 11"/>
          <p:cNvSpPr/>
          <p:nvPr/>
        </p:nvSpPr>
        <p:spPr>
          <a:xfrm>
            <a:off x="-1388936" y="-103536"/>
            <a:ext cx="1903286" cy="1041616"/>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2" name="Freeform 12"/>
          <p:cNvSpPr/>
          <p:nvPr/>
        </p:nvSpPr>
        <p:spPr>
          <a:xfrm>
            <a:off x="6981073" y="95250"/>
            <a:ext cx="1552052" cy="1209106"/>
          </a:xfrm>
          <a:custGeom>
            <a:avLst/>
            <a:gdLst/>
            <a:ahLst/>
            <a:cxnLst/>
            <a:rect l="l" t="t" r="r" b="b"/>
            <a:pathLst>
              <a:path w="3104103" h="2418211">
                <a:moveTo>
                  <a:pt x="0" y="0"/>
                </a:moveTo>
                <a:lnTo>
                  <a:pt x="3104103" y="0"/>
                </a:lnTo>
                <a:lnTo>
                  <a:pt x="3104103" y="2418211"/>
                </a:lnTo>
                <a:lnTo>
                  <a:pt x="0" y="2418211"/>
                </a:lnTo>
                <a:lnTo>
                  <a:pt x="0" y="0"/>
                </a:lnTo>
                <a:close/>
              </a:path>
            </a:pathLst>
          </a:custGeom>
          <a:blipFill>
            <a:blip r:embed="rId4"/>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3" name="Freeform 13"/>
          <p:cNvSpPr/>
          <p:nvPr/>
        </p:nvSpPr>
        <p:spPr>
          <a:xfrm>
            <a:off x="6069995" y="1386842"/>
            <a:ext cx="3080661" cy="3117957"/>
          </a:xfrm>
          <a:custGeom>
            <a:avLst/>
            <a:gdLst/>
            <a:ahLst/>
            <a:cxnLst/>
            <a:rect l="l" t="t" r="r" b="b"/>
            <a:pathLst>
              <a:path w="6161321" h="6235913">
                <a:moveTo>
                  <a:pt x="0" y="0"/>
                </a:moveTo>
                <a:lnTo>
                  <a:pt x="6161321" y="0"/>
                </a:lnTo>
                <a:lnTo>
                  <a:pt x="6161321" y="6235913"/>
                </a:lnTo>
                <a:lnTo>
                  <a:pt x="0" y="6235913"/>
                </a:lnTo>
                <a:lnTo>
                  <a:pt x="0" y="0"/>
                </a:lnTo>
                <a:close/>
              </a:path>
            </a:pathLst>
          </a:custGeom>
          <a:blipFill>
            <a:blip r:embed="rId5"/>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4" name="TextBox 14"/>
          <p:cNvSpPr txBox="1"/>
          <p:nvPr/>
        </p:nvSpPr>
        <p:spPr>
          <a:xfrm>
            <a:off x="731710" y="734300"/>
            <a:ext cx="5378100" cy="1360629"/>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5235"/>
              </a:lnSpc>
            </a:pPr>
            <a:r>
              <a:rPr lang="en-US" sz="4800" dirty="0">
                <a:solidFill>
                  <a:srgbClr val="000000"/>
                </a:solidFill>
                <a:latin typeface="Codec Pro ExtraBold"/>
              </a:rPr>
              <a:t>9-14 PATHWAYS CONSULTATION</a:t>
            </a:r>
          </a:p>
        </p:txBody>
      </p:sp>
      <p:sp>
        <p:nvSpPr>
          <p:cNvPr id="15" name="Freeform 15"/>
          <p:cNvSpPr/>
          <p:nvPr/>
        </p:nvSpPr>
        <p:spPr>
          <a:xfrm>
            <a:off x="1317220" y="3510177"/>
            <a:ext cx="4207081" cy="1533420"/>
          </a:xfrm>
          <a:custGeom>
            <a:avLst/>
            <a:gdLst/>
            <a:ahLst/>
            <a:cxnLst/>
            <a:rect l="l" t="t" r="r" b="b"/>
            <a:pathLst>
              <a:path w="8414162" h="3066839">
                <a:moveTo>
                  <a:pt x="0" y="0"/>
                </a:moveTo>
                <a:lnTo>
                  <a:pt x="8414161" y="0"/>
                </a:lnTo>
                <a:lnTo>
                  <a:pt x="8414161" y="3066839"/>
                </a:lnTo>
                <a:lnTo>
                  <a:pt x="0" y="3066839"/>
                </a:lnTo>
                <a:lnTo>
                  <a:pt x="0" y="0"/>
                </a:lnTo>
                <a:close/>
              </a:path>
            </a:pathLst>
          </a:custGeom>
          <a:blipFill>
            <a:blip r:embed="rId6"/>
            <a:stretch>
              <a:fillRect t="-40313" b="-41454"/>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6" name="TextBox 16"/>
          <p:cNvSpPr txBox="1"/>
          <p:nvPr/>
        </p:nvSpPr>
        <p:spPr>
          <a:xfrm>
            <a:off x="6254564" y="4661961"/>
            <a:ext cx="2711523" cy="38163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540"/>
              </a:lnSpc>
            </a:pPr>
            <a:r>
              <a:rPr lang="en-US" sz="1100">
                <a:solidFill>
                  <a:srgbClr val="000000"/>
                </a:solidFill>
                <a:latin typeface="Canva Sans Bold"/>
              </a:rPr>
              <a:t>If interested, please email Aaron Mabe,</a:t>
            </a:r>
          </a:p>
          <a:p>
            <a:pPr algn="ctr">
              <a:lnSpc>
                <a:spcPts val="1540"/>
              </a:lnSpc>
            </a:pPr>
            <a:r>
              <a:rPr lang="en-US" sz="1100">
                <a:solidFill>
                  <a:srgbClr val="000000"/>
                </a:solidFill>
                <a:latin typeface="Canva Sans Bold"/>
              </a:rPr>
              <a:t>mabea@nccommunitycolleges.edu  </a:t>
            </a:r>
          </a:p>
        </p:txBody>
      </p:sp>
    </p:spTree>
    <p:extLst>
      <p:ext uri="{BB962C8B-B14F-4D97-AF65-F5344CB8AC3E}">
        <p14:creationId xmlns:p14="http://schemas.microsoft.com/office/powerpoint/2010/main" val="418148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95CF7D-7CD9-07D4-5BDB-676B48A4DFE4}"/>
              </a:ext>
            </a:extLst>
          </p:cNvPr>
          <p:cNvSpPr>
            <a:spLocks noGrp="1"/>
          </p:cNvSpPr>
          <p:nvPr>
            <p:ph idx="1"/>
          </p:nvPr>
        </p:nvSpPr>
        <p:spPr>
          <a:xfrm>
            <a:off x="1297858" y="1320904"/>
            <a:ext cx="7217491" cy="3822596"/>
          </a:xfrm>
        </p:spPr>
        <p:txBody>
          <a:bodyPr>
            <a:normAutofit fontScale="92500" lnSpcReduction="10000"/>
          </a:bodyPr>
          <a:lstStyle/>
          <a:p>
            <a:pPr marL="0" indent="0">
              <a:buNone/>
            </a:pPr>
            <a:r>
              <a:rPr lang="en-US" sz="2200" dirty="0">
                <a:solidFill>
                  <a:srgbClr val="FF0000"/>
                </a:solidFill>
                <a:latin typeface="+mn-lt"/>
              </a:rPr>
              <a:t>2023-2024 in progress:</a:t>
            </a:r>
          </a:p>
          <a:p>
            <a:pPr marL="628650" indent="-174625"/>
            <a:r>
              <a:rPr lang="en-US" sz="2200" dirty="0">
                <a:solidFill>
                  <a:srgbClr val="000000"/>
                </a:solidFill>
                <a:effectLst/>
                <a:latin typeface="+mn-lt"/>
                <a:ea typeface="Times New Roman" panose="02020603050405020304" pitchFamily="18" charset="0"/>
              </a:rPr>
              <a:t>Human Services Technologies</a:t>
            </a:r>
            <a:endParaRPr lang="en-US" sz="2200" dirty="0">
              <a:solidFill>
                <a:srgbClr val="000000"/>
              </a:solidFill>
              <a:latin typeface="+mn-lt"/>
              <a:ea typeface="Times New Roman" panose="02020603050405020304" pitchFamily="18" charset="0"/>
            </a:endParaRPr>
          </a:p>
          <a:p>
            <a:pPr marL="628650" indent="-174625"/>
            <a:r>
              <a:rPr lang="en-US" sz="2200" dirty="0">
                <a:solidFill>
                  <a:srgbClr val="000000"/>
                </a:solidFill>
                <a:effectLst/>
                <a:latin typeface="+mn-lt"/>
                <a:ea typeface="Times New Roman" panose="02020603050405020304" pitchFamily="18" charset="0"/>
              </a:rPr>
              <a:t>and multiple projects with EDU</a:t>
            </a:r>
          </a:p>
          <a:p>
            <a:pPr marL="0" indent="0">
              <a:buNone/>
            </a:pPr>
            <a:r>
              <a:rPr lang="en-US" sz="2200" dirty="0">
                <a:solidFill>
                  <a:srgbClr val="FF0000"/>
                </a:solidFill>
                <a:latin typeface="+mn-lt"/>
                <a:ea typeface="Times New Roman" panose="02020603050405020304" pitchFamily="18" charset="0"/>
              </a:rPr>
              <a:t>Coming this spring:</a:t>
            </a:r>
            <a:endParaRPr lang="en-US" sz="2200" dirty="0">
              <a:solidFill>
                <a:srgbClr val="FF0000"/>
              </a:solidFill>
              <a:effectLst/>
              <a:latin typeface="+mn-lt"/>
              <a:ea typeface="Times New Roman" panose="02020603050405020304" pitchFamily="18" charset="0"/>
            </a:endParaRPr>
          </a:p>
          <a:p>
            <a:pPr marL="457200" indent="-174625"/>
            <a:r>
              <a:rPr lang="en-US" sz="2200" dirty="0">
                <a:solidFill>
                  <a:srgbClr val="000000"/>
                </a:solidFill>
                <a:latin typeface="+mn-lt"/>
                <a:ea typeface="Times New Roman" panose="02020603050405020304" pitchFamily="18" charset="0"/>
              </a:rPr>
              <a:t>Advertising Graphic Design</a:t>
            </a:r>
          </a:p>
          <a:p>
            <a:pPr marL="457200" indent="-174625"/>
            <a:r>
              <a:rPr lang="en-US" sz="2200" dirty="0">
                <a:solidFill>
                  <a:srgbClr val="000000"/>
                </a:solidFill>
                <a:latin typeface="+mn-lt"/>
                <a:ea typeface="Times New Roman" panose="02020603050405020304" pitchFamily="18" charset="0"/>
              </a:rPr>
              <a:t>Information Technology</a:t>
            </a:r>
          </a:p>
          <a:p>
            <a:pPr marL="457200" indent="-174625"/>
            <a:r>
              <a:rPr lang="en-US" sz="2200" dirty="0">
                <a:solidFill>
                  <a:srgbClr val="000000"/>
                </a:solidFill>
                <a:latin typeface="+mn-lt"/>
                <a:ea typeface="Times New Roman" panose="02020603050405020304" pitchFamily="18" charset="0"/>
              </a:rPr>
              <a:t>Health Management Technician, Medical </a:t>
            </a:r>
            <a:br>
              <a:rPr lang="en-US" sz="2200" dirty="0">
                <a:solidFill>
                  <a:srgbClr val="000000"/>
                </a:solidFill>
                <a:latin typeface="+mn-lt"/>
                <a:ea typeface="Times New Roman" panose="02020603050405020304" pitchFamily="18" charset="0"/>
              </a:rPr>
            </a:br>
            <a:r>
              <a:rPr lang="en-US" sz="2200" dirty="0">
                <a:solidFill>
                  <a:srgbClr val="000000"/>
                </a:solidFill>
                <a:latin typeface="+mn-lt"/>
                <a:ea typeface="Times New Roman" panose="02020603050405020304" pitchFamily="18" charset="0"/>
              </a:rPr>
              <a:t>Office Administration and Health Management Technician</a:t>
            </a:r>
          </a:p>
          <a:p>
            <a:pPr marL="0" indent="0">
              <a:buNone/>
            </a:pPr>
            <a:r>
              <a:rPr lang="en-US" sz="2200" dirty="0">
                <a:solidFill>
                  <a:srgbClr val="FF0000"/>
                </a:solidFill>
                <a:effectLst/>
                <a:latin typeface="+mn-lt"/>
                <a:ea typeface="Times New Roman" panose="02020603050405020304" pitchFamily="18" charset="0"/>
              </a:rPr>
              <a:t>Tentative next year</a:t>
            </a:r>
          </a:p>
          <a:p>
            <a:pPr marL="457200" indent="-174625"/>
            <a:r>
              <a:rPr lang="en-US" sz="2200" dirty="0">
                <a:solidFill>
                  <a:srgbClr val="000000"/>
                </a:solidFill>
                <a:latin typeface="+mn-lt"/>
                <a:ea typeface="Times New Roman" panose="02020603050405020304" pitchFamily="18" charset="0"/>
              </a:rPr>
              <a:t>C</a:t>
            </a:r>
            <a:r>
              <a:rPr lang="en-US" sz="2200" dirty="0">
                <a:solidFill>
                  <a:srgbClr val="000000"/>
                </a:solidFill>
                <a:effectLst/>
                <a:latin typeface="+mn-lt"/>
                <a:ea typeface="Times New Roman" panose="02020603050405020304" pitchFamily="18" charset="0"/>
              </a:rPr>
              <a:t>osmetology</a:t>
            </a:r>
          </a:p>
          <a:p>
            <a:pPr marL="457200" indent="-174625"/>
            <a:r>
              <a:rPr lang="en-US" sz="2200" dirty="0">
                <a:solidFill>
                  <a:srgbClr val="000000"/>
                </a:solidFill>
                <a:effectLst/>
                <a:latin typeface="+mn-lt"/>
                <a:ea typeface="Times New Roman" panose="02020603050405020304" pitchFamily="18" charset="0"/>
              </a:rPr>
              <a:t>Culinary</a:t>
            </a:r>
            <a:endParaRPr lang="en-US" sz="2200" dirty="0">
              <a:effectLst/>
              <a:latin typeface="+mn-lt"/>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7C7BE39C-7C6C-B1B5-38CC-D9AC2143888F}"/>
              </a:ext>
            </a:extLst>
          </p:cNvPr>
          <p:cNvSpPr>
            <a:spLocks noGrp="1"/>
          </p:cNvSpPr>
          <p:nvPr>
            <p:ph type="title"/>
          </p:nvPr>
        </p:nvSpPr>
        <p:spPr/>
        <p:txBody>
          <a:bodyPr/>
          <a:lstStyle/>
          <a:p>
            <a:r>
              <a:rPr lang="en-US" dirty="0"/>
              <a:t>Curriculum Alignment Projects</a:t>
            </a:r>
          </a:p>
        </p:txBody>
      </p:sp>
      <p:sp>
        <p:nvSpPr>
          <p:cNvPr id="4" name="Star: 10 Points 3">
            <a:extLst>
              <a:ext uri="{FF2B5EF4-FFF2-40B4-BE49-F238E27FC236}">
                <a16:creationId xmlns:a16="http://schemas.microsoft.com/office/drawing/2014/main" id="{0EAA7A57-A3EA-A7D3-EEE6-21621E5E803B}"/>
              </a:ext>
            </a:extLst>
          </p:cNvPr>
          <p:cNvSpPr/>
          <p:nvPr/>
        </p:nvSpPr>
        <p:spPr>
          <a:xfrm>
            <a:off x="6196693" y="2465614"/>
            <a:ext cx="2726872" cy="1208315"/>
          </a:xfrm>
          <a:prstGeom prst="star10">
            <a:avLst/>
          </a:prstGeom>
          <a:solidFill>
            <a:srgbClr val="FFB2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There is still time to get your faculty involved!</a:t>
            </a:r>
          </a:p>
        </p:txBody>
      </p:sp>
    </p:spTree>
    <p:extLst>
      <p:ext uri="{BB962C8B-B14F-4D97-AF65-F5344CB8AC3E}">
        <p14:creationId xmlns:p14="http://schemas.microsoft.com/office/powerpoint/2010/main" val="7782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virtual reality headset&#10;&#10;Description automatically generated">
            <a:extLst>
              <a:ext uri="{FF2B5EF4-FFF2-40B4-BE49-F238E27FC236}">
                <a16:creationId xmlns:a16="http://schemas.microsoft.com/office/drawing/2014/main" id="{EE0DF7C3-64A4-60A8-9C59-13174B8E05EC}"/>
              </a:ext>
            </a:extLst>
          </p:cNvPr>
          <p:cNvPicPr>
            <a:picLocks noChangeAspect="1"/>
          </p:cNvPicPr>
          <p:nvPr/>
        </p:nvPicPr>
        <p:blipFill rotWithShape="1">
          <a:blip r:embed="rId3">
            <a:extLst>
              <a:ext uri="{28A0092B-C50C-407E-A947-70E740481C1C}">
                <a14:useLocalDpi xmlns:a14="http://schemas.microsoft.com/office/drawing/2010/main" val="0"/>
              </a:ext>
            </a:extLst>
          </a:blip>
          <a:srcRect r="18547" b="-1"/>
          <a:stretch/>
        </p:blipFill>
        <p:spPr>
          <a:xfrm>
            <a:off x="3662269" y="7"/>
            <a:ext cx="5481731" cy="2523737"/>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descr="A person wearing virtual reality goggles&#10;&#10;Description automatically generated">
            <a:extLst>
              <a:ext uri="{FF2B5EF4-FFF2-40B4-BE49-F238E27FC236}">
                <a16:creationId xmlns:a16="http://schemas.microsoft.com/office/drawing/2014/main" id="{EDE5AC89-430E-ADAE-A2F8-E17C9B1F7C50}"/>
              </a:ext>
            </a:extLst>
          </p:cNvPr>
          <p:cNvPicPr>
            <a:picLocks noChangeAspect="1"/>
          </p:cNvPicPr>
          <p:nvPr/>
        </p:nvPicPr>
        <p:blipFill rotWithShape="1">
          <a:blip r:embed="rId4">
            <a:extLst>
              <a:ext uri="{28A0092B-C50C-407E-A947-70E740481C1C}">
                <a14:useLocalDpi xmlns:a14="http://schemas.microsoft.com/office/drawing/2010/main" val="0"/>
              </a:ext>
            </a:extLst>
          </a:blip>
          <a:srcRect t="7188" r="-2" b="10597"/>
          <a:stretch/>
        </p:blipFill>
        <p:spPr>
          <a:xfrm>
            <a:off x="3662269" y="2619756"/>
            <a:ext cx="5481731" cy="252374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C4B38824-4AE6-AEF5-E8CE-B84EA9E7DB3A}"/>
              </a:ext>
            </a:extLst>
          </p:cNvPr>
          <p:cNvSpPr>
            <a:spLocks noGrp="1"/>
          </p:cNvSpPr>
          <p:nvPr>
            <p:ph type="title"/>
          </p:nvPr>
        </p:nvSpPr>
        <p:spPr>
          <a:xfrm>
            <a:off x="336042" y="644652"/>
            <a:ext cx="3624602" cy="93268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550"/>
              <a:t>Director of Online Learning Updates</a:t>
            </a:r>
          </a:p>
        </p:txBody>
      </p:sp>
      <p:sp>
        <p:nvSpPr>
          <p:cNvPr id="3" name="Content Placeholder 2">
            <a:extLst>
              <a:ext uri="{FF2B5EF4-FFF2-40B4-BE49-F238E27FC236}">
                <a16:creationId xmlns:a16="http://schemas.microsoft.com/office/drawing/2014/main" id="{B0584A6E-A5B6-32A1-229F-9AAEFDE86C8E}"/>
              </a:ext>
            </a:extLst>
          </p:cNvPr>
          <p:cNvSpPr>
            <a:spLocks noGrp="1"/>
          </p:cNvSpPr>
          <p:nvPr>
            <p:ph idx="1"/>
          </p:nvPr>
        </p:nvSpPr>
        <p:spPr>
          <a:xfrm>
            <a:off x="336042" y="1884459"/>
            <a:ext cx="4022398" cy="2748263"/>
          </a:xfrm>
        </p:spPr>
        <p:txBody>
          <a:bodyPr>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500" dirty="0"/>
              <a:t>2024 Immersive Learning Conference:</a:t>
            </a:r>
          </a:p>
          <a:p>
            <a:pPr marL="228600"/>
            <a:r>
              <a:rPr lang="en-US" sz="1500" dirty="0"/>
              <a:t>Career Coaches may apply now at the NCCCS Website under “</a:t>
            </a:r>
            <a:r>
              <a:rPr lang="en-US" sz="1500" dirty="0">
                <a:hlinkClick r:id="rId5"/>
              </a:rPr>
              <a:t>Events</a:t>
            </a:r>
            <a:r>
              <a:rPr lang="en-US" sz="1500" dirty="0"/>
              <a:t>.”</a:t>
            </a:r>
          </a:p>
          <a:p>
            <a:pPr marL="228600"/>
            <a:r>
              <a:rPr lang="en-US" sz="1500" dirty="0"/>
              <a:t>Perkins Leadership Funding covers room and food costs.</a:t>
            </a:r>
          </a:p>
          <a:p>
            <a:pPr marL="228600"/>
            <a:r>
              <a:rPr lang="en-US" sz="1500" dirty="0"/>
              <a:t>Individual institutions responsible for transportation.</a:t>
            </a:r>
          </a:p>
          <a:p>
            <a:pPr marL="228600"/>
            <a:r>
              <a:rPr lang="en-US" sz="1500" dirty="0"/>
              <a:t>Opportunity for networking and exploring technology in education.</a:t>
            </a:r>
          </a:p>
          <a:p>
            <a:pPr marL="228600"/>
            <a:r>
              <a:rPr lang="en-US" sz="1500" dirty="0"/>
              <a:t>For more information, visit:</a:t>
            </a:r>
          </a:p>
          <a:p>
            <a:pPr marL="0" indent="0">
              <a:buNone/>
            </a:pPr>
            <a:r>
              <a:rPr lang="en-US" sz="1500" dirty="0">
                <a:hlinkClick r:id="rId6"/>
              </a:rPr>
              <a:t>www.ncccsimmersivelearningconference.com</a:t>
            </a:r>
            <a:r>
              <a:rPr lang="en-US" sz="1500" dirty="0"/>
              <a:t> </a:t>
            </a:r>
          </a:p>
        </p:txBody>
      </p:sp>
    </p:spTree>
    <p:extLst>
      <p:ext uri="{BB962C8B-B14F-4D97-AF65-F5344CB8AC3E}">
        <p14:creationId xmlns:p14="http://schemas.microsoft.com/office/powerpoint/2010/main" val="200254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1297859" y="1553375"/>
            <a:ext cx="7219950" cy="1499791"/>
          </a:xfrm>
        </p:spPr>
        <p:txBody>
          <a:bodyPr vert="horz" lIns="91440" tIns="45720" rIns="91440" bIns="45720" rtlCol="0" anchor="t">
            <a:normAutofit fontScale="85000" lnSpcReduction="20000"/>
          </a:bodyPr>
          <a:lstStyle/>
          <a:p>
            <a:pPr marL="0" indent="0">
              <a:buNone/>
            </a:pPr>
            <a:r>
              <a:rPr lang="en-US" sz="2800" b="1" dirty="0">
                <a:latin typeface="Times New Roman"/>
                <a:cs typeface="Times New Roman"/>
              </a:rPr>
              <a:t>Gaston Community Colleges</a:t>
            </a:r>
          </a:p>
          <a:p>
            <a:pPr marL="0" indent="0">
              <a:buNone/>
            </a:pPr>
            <a:endParaRPr lang="en-US" sz="2800" b="1" dirty="0">
              <a:latin typeface="Times New Roman"/>
              <a:cs typeface="Times New Roman"/>
            </a:endParaRPr>
          </a:p>
          <a:p>
            <a:pPr marL="0" indent="0">
              <a:buNone/>
            </a:pPr>
            <a:r>
              <a:rPr lang="en-US" sz="2800" dirty="0">
                <a:solidFill>
                  <a:srgbClr val="000000"/>
                </a:solidFill>
                <a:latin typeface="Aptos Narrow" panose="020B0004020202020204" pitchFamily="34" charset="0"/>
              </a:rPr>
              <a:t>Promotional videos for HVAC, Professional Development and Vehicle Driving Simulator</a:t>
            </a:r>
            <a:endParaRPr lang="en-US" sz="2800" dirty="0"/>
          </a:p>
          <a:p>
            <a:pPr marL="0" indent="0">
              <a:buNone/>
            </a:pPr>
            <a:endParaRPr lang="en-US" sz="28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from 2022-2023</a:t>
            </a:r>
          </a:p>
        </p:txBody>
      </p:sp>
      <p:pic>
        <p:nvPicPr>
          <p:cNvPr id="6" name="Picture 5">
            <a:extLst>
              <a:ext uri="{FF2B5EF4-FFF2-40B4-BE49-F238E27FC236}">
                <a16:creationId xmlns:a16="http://schemas.microsoft.com/office/drawing/2014/main" id="{558F664B-8FDD-A7F2-9986-C65FC2E4799D}"/>
              </a:ext>
            </a:extLst>
          </p:cNvPr>
          <p:cNvPicPr>
            <a:picLocks noChangeAspect="1"/>
          </p:cNvPicPr>
          <p:nvPr/>
        </p:nvPicPr>
        <p:blipFill>
          <a:blip r:embed="rId3"/>
          <a:stretch>
            <a:fillRect/>
          </a:stretch>
        </p:blipFill>
        <p:spPr>
          <a:xfrm>
            <a:off x="6634376" y="2865058"/>
            <a:ext cx="2377646" cy="2152075"/>
          </a:xfrm>
          <a:prstGeom prst="rect">
            <a:avLst/>
          </a:prstGeom>
        </p:spPr>
      </p:pic>
      <p:pic>
        <p:nvPicPr>
          <p:cNvPr id="1026" name="Picture 2" descr="Gaston College Logo">
            <a:extLst>
              <a:ext uri="{FF2B5EF4-FFF2-40B4-BE49-F238E27FC236}">
                <a16:creationId xmlns:a16="http://schemas.microsoft.com/office/drawing/2014/main" id="{E8DD6625-B21F-996B-0A37-9F7D8DF12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33" y="4002921"/>
            <a:ext cx="332422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C65C2-05A4-60EA-3985-8F6CE666A7C5}"/>
              </a:ext>
            </a:extLst>
          </p:cNvPr>
          <p:cNvSpPr>
            <a:spLocks noGrp="1"/>
          </p:cNvSpPr>
          <p:nvPr>
            <p:ph type="title"/>
          </p:nvPr>
        </p:nvSpPr>
        <p:spPr>
          <a:xfrm>
            <a:off x="1297859" y="126367"/>
            <a:ext cx="7364361" cy="994172"/>
          </a:xfrm>
        </p:spPr>
        <p:txBody>
          <a:bodyPr anchor="ctr">
            <a:normAutofit/>
          </a:bodyPr>
          <a:lstStyle/>
          <a:p>
            <a:r>
              <a:rPr lang="en-US"/>
              <a:t>Virtual Office Hours for Technical Assistance</a:t>
            </a:r>
            <a:endParaRPr lang="en-US" dirty="0"/>
          </a:p>
        </p:txBody>
      </p:sp>
      <p:sp>
        <p:nvSpPr>
          <p:cNvPr id="2" name="Content Placeholder 1">
            <a:extLst>
              <a:ext uri="{FF2B5EF4-FFF2-40B4-BE49-F238E27FC236}">
                <a16:creationId xmlns:a16="http://schemas.microsoft.com/office/drawing/2014/main" id="{B6D873C9-2CAF-3FBE-21D4-97ADE510FE6D}"/>
              </a:ext>
            </a:extLst>
          </p:cNvPr>
          <p:cNvSpPr>
            <a:spLocks noGrp="1"/>
          </p:cNvSpPr>
          <p:nvPr>
            <p:ph sz="half" idx="1"/>
          </p:nvPr>
        </p:nvSpPr>
        <p:spPr>
          <a:xfrm>
            <a:off x="628649" y="1594811"/>
            <a:ext cx="3735251" cy="3224170"/>
          </a:xfrm>
        </p:spPr>
        <p:txBody>
          <a:bodyPr vert="horz" lIns="91440" tIns="45720" rIns="91440" bIns="45720" rtlCol="0" anchor="t">
            <a:normAutofit/>
          </a:bodyPr>
          <a:lstStyle/>
          <a:p>
            <a:pPr marL="0" indent="0">
              <a:spcBef>
                <a:spcPts val="400"/>
              </a:spcBef>
              <a:spcAft>
                <a:spcPts val="1200"/>
              </a:spcAft>
              <a:buNone/>
            </a:pPr>
            <a:r>
              <a:rPr lang="en-US" sz="2000" dirty="0">
                <a:latin typeface="Times New Roman"/>
                <a:cs typeface="Times New Roman"/>
              </a:rPr>
              <a:t>2</a:t>
            </a:r>
            <a:r>
              <a:rPr lang="en-US" sz="2000" baseline="30000" dirty="0">
                <a:latin typeface="Times New Roman"/>
                <a:cs typeface="Times New Roman"/>
              </a:rPr>
              <a:t>nd</a:t>
            </a:r>
            <a:r>
              <a:rPr lang="en-US" sz="2000" dirty="0">
                <a:latin typeface="Times New Roman"/>
                <a:cs typeface="Times New Roman"/>
              </a:rPr>
              <a:t> Tuesday of the month 1-2pm</a:t>
            </a:r>
          </a:p>
          <a:p>
            <a:pPr marL="0" indent="0">
              <a:spcBef>
                <a:spcPts val="400"/>
              </a:spcBef>
              <a:spcAft>
                <a:spcPts val="1200"/>
              </a:spcAft>
              <a:buNone/>
            </a:pPr>
            <a:r>
              <a:rPr lang="en-US" sz="2000" dirty="0">
                <a:latin typeface="Times New Roman"/>
                <a:cs typeface="Times New Roman"/>
              </a:rPr>
              <a:t>4</a:t>
            </a:r>
            <a:r>
              <a:rPr lang="en-US" sz="2000" baseline="30000" dirty="0">
                <a:latin typeface="Times New Roman"/>
                <a:cs typeface="Times New Roman"/>
              </a:rPr>
              <a:t>th</a:t>
            </a:r>
            <a:r>
              <a:rPr lang="en-US" sz="2000" dirty="0">
                <a:latin typeface="Times New Roman"/>
                <a:cs typeface="Times New Roman"/>
              </a:rPr>
              <a:t> Wednesday of the month 9-10</a:t>
            </a:r>
          </a:p>
          <a:p>
            <a:pPr marL="0" indent="0">
              <a:spcBef>
                <a:spcPts val="400"/>
              </a:spcBef>
              <a:spcAft>
                <a:spcPts val="1200"/>
              </a:spcAft>
              <a:buNone/>
            </a:pPr>
            <a:endParaRPr lang="en-US" sz="2000" dirty="0">
              <a:latin typeface="Times New Roman"/>
              <a:cs typeface="Times New Roman"/>
            </a:endParaRPr>
          </a:p>
          <a:p>
            <a:pPr marL="0" indent="0">
              <a:spcBef>
                <a:spcPts val="400"/>
              </a:spcBef>
              <a:spcAft>
                <a:spcPts val="1200"/>
              </a:spcAft>
              <a:buNone/>
            </a:pPr>
            <a:r>
              <a:rPr lang="en-US" sz="2000" dirty="0">
                <a:latin typeface="Times New Roman"/>
                <a:cs typeface="Times New Roman"/>
              </a:rPr>
              <a:t>** See </a:t>
            </a:r>
            <a:r>
              <a:rPr lang="en-US" sz="2000" dirty="0">
                <a:solidFill>
                  <a:srgbClr val="FF0000"/>
                </a:solidFill>
                <a:latin typeface="Times New Roman"/>
                <a:cs typeface="Times New Roman"/>
              </a:rPr>
              <a:t>NCPerkins course announcements </a:t>
            </a:r>
            <a:r>
              <a:rPr lang="en-US" sz="2000" dirty="0">
                <a:latin typeface="Times New Roman"/>
                <a:cs typeface="Times New Roman"/>
              </a:rPr>
              <a:t>for TEAMS link</a:t>
            </a:r>
            <a:endParaRPr lang="en-US" sz="2000" dirty="0"/>
          </a:p>
        </p:txBody>
      </p:sp>
      <p:sp>
        <p:nvSpPr>
          <p:cNvPr id="10" name="Rectangle: Rounded Corners 9" descr="Colored background shape announcing virtual office hours">
            <a:extLst>
              <a:ext uri="{FF2B5EF4-FFF2-40B4-BE49-F238E27FC236}">
                <a16:creationId xmlns:a16="http://schemas.microsoft.com/office/drawing/2014/main" id="{BAE7A8BD-4CF2-35F4-EB94-E91163AA2E90}"/>
              </a:ext>
            </a:extLst>
          </p:cNvPr>
          <p:cNvSpPr/>
          <p:nvPr/>
        </p:nvSpPr>
        <p:spPr>
          <a:xfrm>
            <a:off x="4417142" y="1443789"/>
            <a:ext cx="4471186" cy="337519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DA9E5-BA47-22B5-EA9A-408E6304A54E}"/>
              </a:ext>
            </a:extLst>
          </p:cNvPr>
          <p:cNvSpPr txBox="1"/>
          <p:nvPr/>
        </p:nvSpPr>
        <p:spPr>
          <a:xfrm>
            <a:off x="4476134" y="3241007"/>
            <a:ext cx="42467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CTE Team Perkins</a:t>
            </a:r>
          </a:p>
          <a:p>
            <a:r>
              <a:rPr lang="en-US" sz="3200" dirty="0">
                <a:cs typeface="Calibri"/>
              </a:rPr>
              <a:t>Virtual </a:t>
            </a:r>
          </a:p>
          <a:p>
            <a:r>
              <a:rPr lang="en-US" sz="3200" dirty="0">
                <a:cs typeface="Calibri"/>
              </a:rPr>
              <a:t>Office Hours</a:t>
            </a:r>
          </a:p>
          <a:p>
            <a:r>
              <a:rPr lang="en-US" sz="1600" dirty="0">
                <a:cs typeface="Calibri"/>
              </a:rPr>
              <a:t>  Drop in to ask a CTE Coordinator your questions</a:t>
            </a:r>
          </a:p>
        </p:txBody>
      </p:sp>
      <p:sp>
        <p:nvSpPr>
          <p:cNvPr id="11" name="Speech Bubble: Rectangle with Corners Rounded 10" descr="Graphic of a speaking cloud saying &quot;Need Help? Let's Meet.&quot;&#10;">
            <a:extLst>
              <a:ext uri="{FF2B5EF4-FFF2-40B4-BE49-F238E27FC236}">
                <a16:creationId xmlns:a16="http://schemas.microsoft.com/office/drawing/2014/main" id="{3EE25BAA-BDD0-655C-FFE7-071DBC0281AC}"/>
              </a:ext>
            </a:extLst>
          </p:cNvPr>
          <p:cNvSpPr/>
          <p:nvPr/>
        </p:nvSpPr>
        <p:spPr>
          <a:xfrm rot="600000">
            <a:off x="6173704" y="1639303"/>
            <a:ext cx="2489031" cy="220328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cs typeface="Calibri"/>
              </a:rPr>
              <a:t>Need help?</a:t>
            </a:r>
          </a:p>
          <a:p>
            <a:pPr algn="ctr"/>
            <a:r>
              <a:rPr lang="en-US" sz="3200" dirty="0">
                <a:cs typeface="Calibri"/>
              </a:rPr>
              <a:t>Let's meet.</a:t>
            </a:r>
          </a:p>
        </p:txBody>
      </p:sp>
    </p:spTree>
    <p:extLst>
      <p:ext uri="{BB962C8B-B14F-4D97-AF65-F5344CB8AC3E}">
        <p14:creationId xmlns:p14="http://schemas.microsoft.com/office/powerpoint/2010/main" val="228434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 2023-24</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818793" y="3349482"/>
            <a:ext cx="548640" cy="54864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500808" y="3162137"/>
            <a:ext cx="7280681"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pic>
        <p:nvPicPr>
          <p:cNvPr id="8" name="Picture 8" descr="Graphic of a person on a multi-person virtual meeting">
            <a:extLst>
              <a:ext uri="{FF2B5EF4-FFF2-40B4-BE49-F238E27FC236}">
                <a16:creationId xmlns:a16="http://schemas.microsoft.com/office/drawing/2014/main" id="{E16D3CBE-9EA0-F605-B21A-67538FBA619C}"/>
              </a:ext>
            </a:extLst>
          </p:cNvPr>
          <p:cNvPicPr>
            <a:picLocks noChangeAspect="1"/>
          </p:cNvPicPr>
          <p:nvPr/>
        </p:nvPicPr>
        <p:blipFill>
          <a:blip r:embed="rId4"/>
          <a:stretch>
            <a:fillRect/>
          </a:stretch>
        </p:blipFill>
        <p:spPr>
          <a:xfrm>
            <a:off x="6049537" y="1431101"/>
            <a:ext cx="2615953" cy="1420474"/>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60" y="1468087"/>
            <a:ext cx="3676676" cy="1510585"/>
          </a:xfrm>
        </p:spPr>
        <p:txBody>
          <a:bodyPr numCol="2"/>
          <a:lstStyle/>
          <a:p>
            <a:r>
              <a:rPr lang="en-US" dirty="0"/>
              <a:t>Apr 9, 2024</a:t>
            </a:r>
          </a:p>
          <a:p>
            <a:r>
              <a:rPr lang="en-US" dirty="0"/>
              <a:t>May 14, 2024</a:t>
            </a:r>
          </a:p>
          <a:p>
            <a:r>
              <a:rPr lang="en-US" dirty="0"/>
              <a:t>Jun 11, 2024</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id color map of NC with &quot;Raising the Awareness of Career Pathways in North Carolina&quot; on it. ">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2164" y="2962728"/>
            <a:ext cx="4762200" cy="1755636"/>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49" y="1560443"/>
            <a:ext cx="6747883" cy="3583056"/>
          </a:xfrm>
        </p:spPr>
        <p:txBody>
          <a:bodyPr vert="horz" lIns="91440" tIns="45720" rIns="91440" bIns="45720" rtlCol="0" anchor="t">
            <a:noAutofit/>
          </a:bodyPr>
          <a:lstStyle/>
          <a:p>
            <a:pPr marL="0" indent="0">
              <a:buNone/>
            </a:pPr>
            <a:r>
              <a:rPr lang="en-US" sz="2000" dirty="0">
                <a:latin typeface="Calibri"/>
                <a:cs typeface="Times New Roman"/>
              </a:rPr>
              <a:t>Mar. 20 – Business Administration</a:t>
            </a:r>
            <a:endParaRPr lang="en-US" sz="2000" dirty="0">
              <a:latin typeface="Calibri"/>
            </a:endParaRPr>
          </a:p>
          <a:p>
            <a:pPr marL="0" indent="0">
              <a:buNone/>
            </a:pPr>
            <a:r>
              <a:rPr lang="en-US" sz="2000" dirty="0">
                <a:latin typeface="Calibri"/>
                <a:cs typeface="Times New Roman"/>
              </a:rPr>
              <a:t>Apr. 17 – Public Safety</a:t>
            </a:r>
            <a:endParaRPr lang="en-US" sz="2000" dirty="0">
              <a:latin typeface="Calibri"/>
            </a:endParaRPr>
          </a:p>
          <a:p>
            <a:pPr marL="0" indent="0">
              <a:buNone/>
            </a:pPr>
            <a:r>
              <a:rPr lang="en-US" sz="2000" dirty="0">
                <a:latin typeface="Calibri"/>
                <a:cs typeface="Times New Roman"/>
              </a:rPr>
              <a:t>May 15 – Cyber Crime Technology</a:t>
            </a:r>
            <a:endParaRPr lang="en-US" sz="2000" dirty="0">
              <a:latin typeface="Calibri"/>
            </a:endParaRPr>
          </a:p>
          <a:p>
            <a:pPr marL="0" indent="0">
              <a:buNone/>
            </a:pPr>
            <a:endParaRPr lang="en-US" sz="2000" dirty="0">
              <a:latin typeface="Calibri"/>
            </a:endParaRPr>
          </a:p>
          <a:p>
            <a:pPr marL="0" indent="0">
              <a:buNone/>
            </a:pPr>
            <a:endParaRPr lang="en-US" sz="2000" dirty="0">
              <a:latin typeface="Calibri"/>
            </a:endParaRPr>
          </a:p>
          <a:p>
            <a:pPr marL="0" indent="0">
              <a:buNone/>
            </a:pPr>
            <a:endParaRPr lang="en-US" sz="2000" dirty="0">
              <a:latin typeface="Calibri"/>
            </a:endParaRPr>
          </a:p>
          <a:p>
            <a:pPr marL="0" indent="0">
              <a:buNone/>
            </a:pPr>
            <a:endParaRPr lang="en-US" sz="2000" dirty="0">
              <a:latin typeface="Calibri"/>
            </a:endParaRPr>
          </a:p>
          <a:p>
            <a:pPr marL="0" indent="0">
              <a:buNone/>
            </a:pPr>
            <a:endParaRPr lang="en-US" sz="2000" dirty="0">
              <a:latin typeface="Calibri"/>
            </a:endParaRPr>
          </a:p>
          <a:p>
            <a:pPr marL="0" indent="0">
              <a:buNone/>
            </a:pPr>
            <a:r>
              <a:rPr lang="en-US" sz="2000" dirty="0">
                <a:solidFill>
                  <a:srgbClr val="FF0000"/>
                </a:solidFill>
                <a:latin typeface="Calibri"/>
                <a:cs typeface="Times New Roman"/>
              </a:rPr>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Monthly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1636278693"/>
              </p:ext>
            </p:extLst>
          </p:nvPr>
        </p:nvGraphicFramePr>
        <p:xfrm>
          <a:off x="628650" y="1320799"/>
          <a:ext cx="7886700" cy="3749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364361" cy="994172"/>
          </a:xfrm>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1175395" y="1286886"/>
            <a:ext cx="7361726" cy="3548753"/>
          </a:xfrm>
        </p:spPr>
        <p:txBody>
          <a:bodyPr vert="horz" lIns="91440" tIns="45720" rIns="91440" bIns="45720" rtlCol="0" anchor="t">
            <a:normAutofit/>
          </a:bodyPr>
          <a:lstStyle/>
          <a:p>
            <a:pPr marL="0" indent="0">
              <a:spcBef>
                <a:spcPts val="0"/>
              </a:spcBef>
              <a:spcAft>
                <a:spcPts val="900"/>
              </a:spcAft>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 </a:t>
            </a:r>
            <a:r>
              <a:rPr lang="en-US" sz="2400" dirty="0">
                <a:latin typeface="Times New Roman"/>
                <a:cs typeface="Times New Roman"/>
              </a:rPr>
              <a:t>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748" y="3695701"/>
            <a:ext cx="4198504" cy="1321432"/>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8"/>
            <a:ext cx="5502349" cy="1071375"/>
          </a:xfrm>
        </p:spPr>
        <p:txBody>
          <a:bodyPr/>
          <a:lstStyle/>
          <a:p>
            <a:r>
              <a:rPr lang="en-US" dirty="0"/>
              <a:t>Melissa Smith</a:t>
            </a:r>
          </a:p>
        </p:txBody>
      </p:sp>
      <p:sp>
        <p:nvSpPr>
          <p:cNvPr id="3" name="Subtitle 2"/>
          <p:cNvSpPr>
            <a:spLocks noGrp="1"/>
          </p:cNvSpPr>
          <p:nvPr>
            <p:ph type="subTitle" idx="1"/>
          </p:nvPr>
        </p:nvSpPr>
        <p:spPr>
          <a:xfrm>
            <a:off x="902825" y="2939753"/>
            <a:ext cx="7338350" cy="822294"/>
          </a:xfrm>
        </p:spPr>
        <p:txBody>
          <a:bodyPr>
            <a:noAutofit/>
          </a:bodyPr>
          <a:lstStyle/>
          <a:p>
            <a:r>
              <a:rPr lang="en-US" dirty="0">
                <a:latin typeface="+mn-lt"/>
              </a:rPr>
              <a:t>State Director of Health Sciences</a:t>
            </a:r>
          </a:p>
        </p:txBody>
      </p:sp>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6" y="3762047"/>
            <a:ext cx="3355245" cy="1276505"/>
          </a:xfrm>
          <a:prstGeom prst="rect">
            <a:avLst/>
          </a:prstGeom>
        </p:spPr>
      </p:pic>
      <p:pic>
        <p:nvPicPr>
          <p:cNvPr id="5" name="Picture 4" descr="A person wearing glasses and a blue jacket&#10;&#10;Description automatically generated">
            <a:extLst>
              <a:ext uri="{FF2B5EF4-FFF2-40B4-BE49-F238E27FC236}">
                <a16:creationId xmlns:a16="http://schemas.microsoft.com/office/drawing/2014/main" id="{401F5EE5-09FE-DB3C-F1A0-4F947D6A058E}"/>
              </a:ext>
            </a:extLst>
          </p:cNvPr>
          <p:cNvPicPr>
            <a:picLocks noChangeAspect="1"/>
          </p:cNvPicPr>
          <p:nvPr/>
        </p:nvPicPr>
        <p:blipFill rotWithShape="1">
          <a:blip r:embed="rId4">
            <a:extLst>
              <a:ext uri="{28A0092B-C50C-407E-A947-70E740481C1C}">
                <a14:useLocalDpi xmlns:a14="http://schemas.microsoft.com/office/drawing/2010/main" val="0"/>
              </a:ext>
            </a:extLst>
          </a:blip>
          <a:srcRect l="9372" t="7143" r="3651" b="15079"/>
          <a:stretch/>
        </p:blipFill>
        <p:spPr>
          <a:xfrm>
            <a:off x="6603601" y="0"/>
            <a:ext cx="2540399" cy="3028950"/>
          </a:xfrm>
          <a:prstGeom prst="rect">
            <a:avLst/>
          </a:prstGeom>
        </p:spPr>
      </p:pic>
    </p:spTree>
    <p:extLst>
      <p:ext uri="{BB962C8B-B14F-4D97-AF65-F5344CB8AC3E}">
        <p14:creationId xmlns:p14="http://schemas.microsoft.com/office/powerpoint/2010/main" val="199250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12A503-1AF6-B569-E26E-ED9CBEFB67DD}"/>
              </a:ext>
            </a:extLst>
          </p:cNvPr>
          <p:cNvPicPr>
            <a:picLocks noChangeAspect="1"/>
          </p:cNvPicPr>
          <p:nvPr/>
        </p:nvPicPr>
        <p:blipFill>
          <a:blip r:embed="rId3"/>
          <a:stretch>
            <a:fillRect/>
          </a:stretch>
        </p:blipFill>
        <p:spPr>
          <a:xfrm>
            <a:off x="3958275" y="1369218"/>
            <a:ext cx="4971291" cy="3554473"/>
          </a:xfrm>
          <a:prstGeom prst="rect">
            <a:avLst/>
          </a:prstGeom>
          <a:noFill/>
        </p:spPr>
      </p:pic>
      <p:sp>
        <p:nvSpPr>
          <p:cNvPr id="3" name="Title 2">
            <a:extLst>
              <a:ext uri="{FF2B5EF4-FFF2-40B4-BE49-F238E27FC236}">
                <a16:creationId xmlns:a16="http://schemas.microsoft.com/office/drawing/2014/main" id="{2C354788-A3A0-15F2-D408-652CE3B80D98}"/>
              </a:ext>
            </a:extLst>
          </p:cNvPr>
          <p:cNvSpPr>
            <a:spLocks noGrp="1"/>
          </p:cNvSpPr>
          <p:nvPr>
            <p:ph type="title"/>
          </p:nvPr>
        </p:nvSpPr>
        <p:spPr>
          <a:xfrm>
            <a:off x="1297859" y="126367"/>
            <a:ext cx="7364361" cy="994172"/>
          </a:xfrm>
        </p:spPr>
        <p:txBody>
          <a:bodyPr anchor="ctr">
            <a:normAutofit/>
          </a:bodyPr>
          <a:lstStyle/>
          <a:p>
            <a:r>
              <a:rPr lang="en-US" dirty="0"/>
              <a:t>Power BI Data Dashboards</a:t>
            </a:r>
          </a:p>
        </p:txBody>
      </p:sp>
      <p:sp>
        <p:nvSpPr>
          <p:cNvPr id="2" name="Content Placeholder 1">
            <a:extLst>
              <a:ext uri="{FF2B5EF4-FFF2-40B4-BE49-F238E27FC236}">
                <a16:creationId xmlns:a16="http://schemas.microsoft.com/office/drawing/2014/main" id="{252006F9-4836-3FDD-95D0-CB53FCF20F9C}"/>
              </a:ext>
            </a:extLst>
          </p:cNvPr>
          <p:cNvSpPr>
            <a:spLocks noGrp="1"/>
          </p:cNvSpPr>
          <p:nvPr>
            <p:ph sz="half" idx="1"/>
          </p:nvPr>
        </p:nvSpPr>
        <p:spPr>
          <a:xfrm>
            <a:off x="416378" y="1375000"/>
            <a:ext cx="3886200" cy="3449762"/>
          </a:xfrm>
        </p:spPr>
        <p:txBody>
          <a:bodyPr>
            <a:normAutofit/>
          </a:bodyPr>
          <a:lstStyle/>
          <a:p>
            <a:pPr marL="0" indent="0">
              <a:buNone/>
            </a:pPr>
            <a:r>
              <a:rPr lang="en-US" sz="2000" dirty="0"/>
              <a:t>Provide disaggregated data for </a:t>
            </a:r>
            <a:br>
              <a:rPr lang="en-US" sz="2000" dirty="0"/>
            </a:br>
            <a:r>
              <a:rPr lang="en-US" sz="2000" dirty="0"/>
              <a:t>each Perkins indicator for all CTE concentrators</a:t>
            </a:r>
          </a:p>
          <a:p>
            <a:pPr marL="0" indent="0">
              <a:buNone/>
            </a:pPr>
            <a:endParaRPr lang="en-US" sz="2000" dirty="0"/>
          </a:p>
          <a:p>
            <a:pPr marL="0" indent="0">
              <a:buNone/>
            </a:pPr>
            <a:r>
              <a:rPr lang="en-US" sz="2000" dirty="0"/>
              <a:t>Recording of the Dashboard Rollout presentation </a:t>
            </a:r>
            <a:r>
              <a:rPr lang="en-US" sz="1200" u="sng" dirty="0">
                <a:effectLst/>
                <a:hlinkClick r:id="rId4"/>
              </a:rPr>
              <a:t>https://youtu.be/l7FiBpsbXaw?si=9JSr2PycglGNqjcV</a:t>
            </a:r>
            <a:r>
              <a:rPr lang="en-US" sz="1200" u="sng" dirty="0">
                <a:effectLst/>
              </a:rPr>
              <a:t> </a:t>
            </a:r>
            <a:endParaRPr lang="en-US" sz="1200" dirty="0">
              <a:effectLst/>
            </a:endParaRPr>
          </a:p>
          <a:p>
            <a:pPr marL="0" indent="0">
              <a:buNone/>
            </a:pPr>
            <a:endParaRPr lang="en-US" sz="2000" dirty="0"/>
          </a:p>
          <a:p>
            <a:pPr marL="0" indent="0">
              <a:buNone/>
            </a:pPr>
            <a:r>
              <a:rPr lang="en-US" sz="2000" dirty="0"/>
              <a:t>Each college’s Data Coordinator has access to Power BI</a:t>
            </a:r>
          </a:p>
        </p:txBody>
      </p:sp>
    </p:spTree>
    <p:extLst>
      <p:ext uri="{BB962C8B-B14F-4D97-AF65-F5344CB8AC3E}">
        <p14:creationId xmlns:p14="http://schemas.microsoft.com/office/powerpoint/2010/main" val="63817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7A66A-BD74-C62C-FCFF-CD4AA5C86656}"/>
              </a:ext>
            </a:extLst>
          </p:cNvPr>
          <p:cNvSpPr>
            <a:spLocks noGrp="1"/>
          </p:cNvSpPr>
          <p:nvPr>
            <p:ph type="title"/>
          </p:nvPr>
        </p:nvSpPr>
        <p:spPr>
          <a:xfrm>
            <a:off x="1297859" y="126367"/>
            <a:ext cx="7364361" cy="994172"/>
          </a:xfrm>
        </p:spPr>
        <p:txBody>
          <a:bodyPr anchor="ctr">
            <a:normAutofit/>
          </a:bodyPr>
          <a:lstStyle/>
          <a:p>
            <a:r>
              <a:rPr lang="en-US" dirty="0"/>
              <a:t>Local Levels of Performance</a:t>
            </a:r>
          </a:p>
        </p:txBody>
      </p:sp>
      <p:pic>
        <p:nvPicPr>
          <p:cNvPr id="8" name="Picture 7">
            <a:extLst>
              <a:ext uri="{FF2B5EF4-FFF2-40B4-BE49-F238E27FC236}">
                <a16:creationId xmlns:a16="http://schemas.microsoft.com/office/drawing/2014/main" id="{1B0FF7DF-88A6-70E1-25F5-55EDB522E992}"/>
              </a:ext>
            </a:extLst>
          </p:cNvPr>
          <p:cNvPicPr>
            <a:picLocks noChangeAspect="1"/>
          </p:cNvPicPr>
          <p:nvPr/>
        </p:nvPicPr>
        <p:blipFill rotWithShape="1">
          <a:blip r:embed="rId2"/>
          <a:srcRect b="31997"/>
          <a:stretch/>
        </p:blipFill>
        <p:spPr>
          <a:xfrm>
            <a:off x="0" y="4013269"/>
            <a:ext cx="9144000" cy="1069176"/>
          </a:xfrm>
          <a:prstGeom prst="rect">
            <a:avLst/>
          </a:prstGeom>
        </p:spPr>
      </p:pic>
      <p:sp>
        <p:nvSpPr>
          <p:cNvPr id="6" name="TextBox 5">
            <a:extLst>
              <a:ext uri="{FF2B5EF4-FFF2-40B4-BE49-F238E27FC236}">
                <a16:creationId xmlns:a16="http://schemas.microsoft.com/office/drawing/2014/main" id="{1EECBC3D-AC37-C8F6-9249-431786A4DBDB}"/>
              </a:ext>
            </a:extLst>
          </p:cNvPr>
          <p:cNvSpPr txBox="1"/>
          <p:nvPr/>
        </p:nvSpPr>
        <p:spPr>
          <a:xfrm>
            <a:off x="408214" y="1290307"/>
            <a:ext cx="8735786" cy="2677656"/>
          </a:xfrm>
          <a:prstGeom prst="rect">
            <a:avLst/>
          </a:prstGeom>
          <a:solidFill>
            <a:schemeClr val="bg1"/>
          </a:solidFill>
        </p:spPr>
        <p:txBody>
          <a:bodyPr wrap="square" rtlCol="0">
            <a:spAutoFit/>
          </a:bodyPr>
          <a:lstStyle/>
          <a:p>
            <a:r>
              <a:rPr lang="en-US" sz="2000" dirty="0"/>
              <a:t>Perkins V Section 113(b)(4)(A)(i)(III) “…be higher than the average actual performance levels of the previous 2 program years…”</a:t>
            </a:r>
          </a:p>
          <a:p>
            <a:r>
              <a:rPr lang="en-US" sz="1400" dirty="0"/>
              <a:t> </a:t>
            </a:r>
          </a:p>
          <a:p>
            <a:r>
              <a:rPr lang="en-US" sz="2000" dirty="0"/>
              <a:t>Therefore, we averaged the last two years and added 0.01% to be higher.</a:t>
            </a:r>
          </a:p>
          <a:p>
            <a:r>
              <a:rPr lang="en-US" sz="1400" dirty="0"/>
              <a:t> </a:t>
            </a:r>
          </a:p>
          <a:p>
            <a:r>
              <a:rPr lang="en-US" sz="2000" dirty="0"/>
              <a:t>All colleges will have this calculation, even if previous negotiated levels were higher</a:t>
            </a:r>
          </a:p>
          <a:p>
            <a:r>
              <a:rPr lang="en-US" sz="2000" dirty="0"/>
              <a:t>Alamance Community College: </a:t>
            </a:r>
          </a:p>
          <a:p>
            <a:r>
              <a:rPr lang="en-US" sz="2000" dirty="0"/>
              <a:t>			1P1 83.35%	            2P1 30.27%	3P1 19.70%</a:t>
            </a:r>
          </a:p>
        </p:txBody>
      </p:sp>
      <p:sp>
        <p:nvSpPr>
          <p:cNvPr id="9" name="Arrow: Up 8">
            <a:extLst>
              <a:ext uri="{FF2B5EF4-FFF2-40B4-BE49-F238E27FC236}">
                <a16:creationId xmlns:a16="http://schemas.microsoft.com/office/drawing/2014/main" id="{BF23407A-EB43-3DE8-E226-2C5C5E5FFC0E}"/>
              </a:ext>
            </a:extLst>
          </p:cNvPr>
          <p:cNvSpPr/>
          <p:nvPr/>
        </p:nvSpPr>
        <p:spPr>
          <a:xfrm>
            <a:off x="3347358" y="3882645"/>
            <a:ext cx="334736" cy="370952"/>
          </a:xfrm>
          <a:prstGeom prst="upArrow">
            <a:avLst/>
          </a:prstGeom>
          <a:solidFill>
            <a:srgbClr val="F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B599AD7B-7931-07C8-2304-28060C19BE5F}"/>
              </a:ext>
            </a:extLst>
          </p:cNvPr>
          <p:cNvSpPr/>
          <p:nvPr/>
        </p:nvSpPr>
        <p:spPr>
          <a:xfrm>
            <a:off x="5785758" y="3882645"/>
            <a:ext cx="334736" cy="370952"/>
          </a:xfrm>
          <a:prstGeom prst="upArrow">
            <a:avLst/>
          </a:prstGeom>
          <a:solidFill>
            <a:srgbClr val="F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8202AF0F-7295-1D7F-2843-B8B097A81A82}"/>
              </a:ext>
            </a:extLst>
          </p:cNvPr>
          <p:cNvSpPr/>
          <p:nvPr/>
        </p:nvSpPr>
        <p:spPr>
          <a:xfrm>
            <a:off x="8273142" y="3882645"/>
            <a:ext cx="334736" cy="370952"/>
          </a:xfrm>
          <a:prstGeom prst="upArrow">
            <a:avLst/>
          </a:prstGeom>
          <a:solidFill>
            <a:srgbClr val="F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09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4FB344-B3DA-0004-B841-D5CD401C6590}"/>
              </a:ext>
            </a:extLst>
          </p:cNvPr>
          <p:cNvSpPr>
            <a:spLocks noGrp="1"/>
          </p:cNvSpPr>
          <p:nvPr>
            <p:ph idx="1"/>
          </p:nvPr>
        </p:nvSpPr>
        <p:spPr/>
        <p:txBody>
          <a:bodyPr>
            <a:normAutofit/>
          </a:bodyPr>
          <a:lstStyle/>
          <a:p>
            <a:pPr marL="0" indent="0" algn="l">
              <a:buNone/>
            </a:pPr>
            <a:r>
              <a:rPr lang="en-US" sz="2400" b="0" i="0" dirty="0">
                <a:solidFill>
                  <a:srgbClr val="515255"/>
                </a:solidFill>
                <a:effectLst/>
                <a:latin typeface="interstate"/>
              </a:rPr>
              <a:t>The North Carolina Community College System (NCCCS) is seeking public comment on its proposal to update the Career and Technical Education (CTE) State Determined Levels of Performance (SDPLs) for the three Postsecondary Perkins V Performance Indicators. The new SDPLs will cover the 2024-25 through 2027-28 school years and will comply with The Strengthening Career and Technical Education for the 21</a:t>
            </a:r>
            <a:r>
              <a:rPr lang="en-US" sz="2400" b="0" i="0" baseline="30000" dirty="0">
                <a:solidFill>
                  <a:srgbClr val="515255"/>
                </a:solidFill>
                <a:effectLst/>
                <a:latin typeface="interstate"/>
              </a:rPr>
              <a:t>st</a:t>
            </a:r>
            <a:r>
              <a:rPr lang="en-US" sz="2400" b="0" i="0" dirty="0">
                <a:solidFill>
                  <a:srgbClr val="515255"/>
                </a:solidFill>
                <a:effectLst/>
                <a:latin typeface="interstate"/>
              </a:rPr>
              <a:t> Century Act (Perkins V) Section 113 (b)(3)(B)(ii) and North Carolina General Statutes (115C Article 10).</a:t>
            </a:r>
          </a:p>
        </p:txBody>
      </p:sp>
      <p:sp>
        <p:nvSpPr>
          <p:cNvPr id="3" name="Title 2">
            <a:extLst>
              <a:ext uri="{FF2B5EF4-FFF2-40B4-BE49-F238E27FC236}">
                <a16:creationId xmlns:a16="http://schemas.microsoft.com/office/drawing/2014/main" id="{7C97CAA6-B9F1-29C9-58E7-5D6C1ED6DB5D}"/>
              </a:ext>
            </a:extLst>
          </p:cNvPr>
          <p:cNvSpPr>
            <a:spLocks noGrp="1"/>
          </p:cNvSpPr>
          <p:nvPr>
            <p:ph type="title"/>
          </p:nvPr>
        </p:nvSpPr>
        <p:spPr/>
        <p:txBody>
          <a:bodyPr/>
          <a:lstStyle/>
          <a:p>
            <a:r>
              <a:rPr lang="en-US" dirty="0"/>
              <a:t>State Proposed Levels 2024-2027 school years Public Comment</a:t>
            </a:r>
          </a:p>
        </p:txBody>
      </p:sp>
    </p:spTree>
    <p:extLst>
      <p:ext uri="{BB962C8B-B14F-4D97-AF65-F5344CB8AC3E}">
        <p14:creationId xmlns:p14="http://schemas.microsoft.com/office/powerpoint/2010/main" val="122894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AF027-25C7-5885-F978-751F36A6F8BB}"/>
              </a:ext>
            </a:extLst>
          </p:cNvPr>
          <p:cNvSpPr>
            <a:spLocks noGrp="1"/>
          </p:cNvSpPr>
          <p:nvPr>
            <p:ph type="title"/>
          </p:nvPr>
        </p:nvSpPr>
        <p:spPr/>
        <p:txBody>
          <a:bodyPr/>
          <a:lstStyle/>
          <a:p>
            <a:r>
              <a:rPr lang="en-US" dirty="0"/>
              <a:t>State Determined Levels of Performance</a:t>
            </a:r>
          </a:p>
        </p:txBody>
      </p:sp>
      <p:sp>
        <p:nvSpPr>
          <p:cNvPr id="5" name="TextBox 4">
            <a:extLst>
              <a:ext uri="{FF2B5EF4-FFF2-40B4-BE49-F238E27FC236}">
                <a16:creationId xmlns:a16="http://schemas.microsoft.com/office/drawing/2014/main" id="{8AA4C8AB-C498-E32F-22FC-961C8202CEB5}"/>
              </a:ext>
            </a:extLst>
          </p:cNvPr>
          <p:cNvSpPr txBox="1"/>
          <p:nvPr/>
        </p:nvSpPr>
        <p:spPr>
          <a:xfrm>
            <a:off x="0" y="4727016"/>
            <a:ext cx="9144000" cy="338554"/>
          </a:xfrm>
          <a:prstGeom prst="rect">
            <a:avLst/>
          </a:prstGeom>
          <a:noFill/>
        </p:spPr>
        <p:txBody>
          <a:bodyPr wrap="square">
            <a:spAutoFit/>
          </a:bodyPr>
          <a:lstStyle/>
          <a:p>
            <a:pPr algn="ctr"/>
            <a:r>
              <a:rPr lang="en-US" sz="1600" b="1" i="0" dirty="0">
                <a:solidFill>
                  <a:srgbClr val="515255"/>
                </a:solidFill>
                <a:effectLst/>
                <a:latin typeface="interstate"/>
              </a:rPr>
              <a:t>Please direct all comments to Dr. Bob Witchger, </a:t>
            </a:r>
            <a:r>
              <a:rPr lang="en-US" sz="1600" b="1" i="0" dirty="0">
                <a:solidFill>
                  <a:srgbClr val="515255"/>
                </a:solidFill>
                <a:effectLst/>
                <a:latin typeface="interstate"/>
                <a:hlinkClick r:id="rId2"/>
              </a:rPr>
              <a:t>witchgerb@nccommunitycolleges.edu</a:t>
            </a:r>
            <a:r>
              <a:rPr lang="en-US" sz="1600" b="1" i="0" dirty="0">
                <a:solidFill>
                  <a:srgbClr val="515255"/>
                </a:solidFill>
                <a:effectLst/>
                <a:latin typeface="interstate"/>
              </a:rPr>
              <a:t> by March 31, 2024.</a:t>
            </a:r>
            <a:endParaRPr lang="en-US" sz="1600" dirty="0"/>
          </a:p>
        </p:txBody>
      </p:sp>
      <p:graphicFrame>
        <p:nvGraphicFramePr>
          <p:cNvPr id="4" name="Table 3">
            <a:extLst>
              <a:ext uri="{FF2B5EF4-FFF2-40B4-BE49-F238E27FC236}">
                <a16:creationId xmlns:a16="http://schemas.microsoft.com/office/drawing/2014/main" id="{032404D4-4379-FCAC-AF7F-A86EC9D86EB2}"/>
              </a:ext>
            </a:extLst>
          </p:cNvPr>
          <p:cNvGraphicFramePr>
            <a:graphicFrameLocks noGrp="1"/>
          </p:cNvGraphicFramePr>
          <p:nvPr>
            <p:extLst>
              <p:ext uri="{D42A27DB-BD31-4B8C-83A1-F6EECF244321}">
                <p14:modId xmlns:p14="http://schemas.microsoft.com/office/powerpoint/2010/main" val="3763761015"/>
              </p:ext>
            </p:extLst>
          </p:nvPr>
        </p:nvGraphicFramePr>
        <p:xfrm>
          <a:off x="1200150" y="1638299"/>
          <a:ext cx="6743700" cy="2768782"/>
        </p:xfrm>
        <a:graphic>
          <a:graphicData uri="http://schemas.openxmlformats.org/drawingml/2006/table">
            <a:tbl>
              <a:tblPr>
                <a:tableStyleId>{5C22544A-7EE6-4342-B048-85BDC9FD1C3A}</a:tableStyleId>
              </a:tblPr>
              <a:tblGrid>
                <a:gridCol w="1348740">
                  <a:extLst>
                    <a:ext uri="{9D8B030D-6E8A-4147-A177-3AD203B41FA5}">
                      <a16:colId xmlns:a16="http://schemas.microsoft.com/office/drawing/2014/main" val="3854557047"/>
                    </a:ext>
                  </a:extLst>
                </a:gridCol>
                <a:gridCol w="1348740">
                  <a:extLst>
                    <a:ext uri="{9D8B030D-6E8A-4147-A177-3AD203B41FA5}">
                      <a16:colId xmlns:a16="http://schemas.microsoft.com/office/drawing/2014/main" val="2134893871"/>
                    </a:ext>
                  </a:extLst>
                </a:gridCol>
                <a:gridCol w="1348740">
                  <a:extLst>
                    <a:ext uri="{9D8B030D-6E8A-4147-A177-3AD203B41FA5}">
                      <a16:colId xmlns:a16="http://schemas.microsoft.com/office/drawing/2014/main" val="419009747"/>
                    </a:ext>
                  </a:extLst>
                </a:gridCol>
                <a:gridCol w="1348740">
                  <a:extLst>
                    <a:ext uri="{9D8B030D-6E8A-4147-A177-3AD203B41FA5}">
                      <a16:colId xmlns:a16="http://schemas.microsoft.com/office/drawing/2014/main" val="3386309183"/>
                    </a:ext>
                  </a:extLst>
                </a:gridCol>
                <a:gridCol w="1348740">
                  <a:extLst>
                    <a:ext uri="{9D8B030D-6E8A-4147-A177-3AD203B41FA5}">
                      <a16:colId xmlns:a16="http://schemas.microsoft.com/office/drawing/2014/main" val="3922738781"/>
                    </a:ext>
                  </a:extLst>
                </a:gridCol>
              </a:tblGrid>
              <a:tr h="949780">
                <a:tc>
                  <a:txBody>
                    <a:bodyPr/>
                    <a:lstStyle/>
                    <a:p>
                      <a:pPr algn="ctr" fontAlgn="ctr"/>
                      <a:r>
                        <a:rPr lang="en-US" sz="2000" u="none" strike="noStrike">
                          <a:effectLst/>
                        </a:rPr>
                        <a:t>Proposed Levels</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US" sz="2000" u="none" strike="noStrike">
                          <a:effectLst/>
                        </a:rPr>
                        <a:t>2024-25</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US" sz="2000" u="none" strike="noStrike">
                          <a:effectLst/>
                        </a:rPr>
                        <a:t>2025-26</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US" sz="2000" u="none" strike="noStrike">
                          <a:effectLst/>
                        </a:rPr>
                        <a:t>2026-27</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US" sz="2000" u="none" strike="noStrike">
                          <a:effectLst/>
                        </a:rPr>
                        <a:t>2027-28</a:t>
                      </a:r>
                      <a:endParaRPr lang="en-US"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73577988"/>
                  </a:ext>
                </a:extLst>
              </a:tr>
              <a:tr h="606334">
                <a:tc>
                  <a:txBody>
                    <a:bodyPr/>
                    <a:lstStyle/>
                    <a:p>
                      <a:pPr algn="ctr" fontAlgn="b"/>
                      <a:r>
                        <a:rPr lang="en-US" sz="2000" u="none" strike="noStrike">
                          <a:effectLst/>
                        </a:rPr>
                        <a:t>1P1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84.82%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84.83%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84.84%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84.85%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4290714"/>
                  </a:ext>
                </a:extLst>
              </a:tr>
              <a:tr h="606334">
                <a:tc>
                  <a:txBody>
                    <a:bodyPr/>
                    <a:lstStyle/>
                    <a:p>
                      <a:pPr algn="ctr" fontAlgn="b"/>
                      <a:r>
                        <a:rPr lang="en-US" sz="2000" u="none" strike="noStrike">
                          <a:effectLst/>
                        </a:rPr>
                        <a:t>2P1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40.41%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40.42%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40.43%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40.44%</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67558193"/>
                  </a:ext>
                </a:extLst>
              </a:tr>
              <a:tr h="606334">
                <a:tc>
                  <a:txBody>
                    <a:bodyPr/>
                    <a:lstStyle/>
                    <a:p>
                      <a:pPr algn="ctr" fontAlgn="b"/>
                      <a:r>
                        <a:rPr lang="en-US" sz="2000" u="none" strike="noStrike">
                          <a:effectLst/>
                        </a:rPr>
                        <a:t>3P1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22.60%</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22.61%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22.62%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22.63%</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18858097"/>
                  </a:ext>
                </a:extLst>
              </a:tr>
            </a:tbl>
          </a:graphicData>
        </a:graphic>
      </p:graphicFrame>
    </p:spTree>
    <p:extLst>
      <p:ext uri="{BB962C8B-B14F-4D97-AF65-F5344CB8AC3E}">
        <p14:creationId xmlns:p14="http://schemas.microsoft.com/office/powerpoint/2010/main" val="346825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C09713-C7B6-C8B5-2DB3-8AA3158DC8C6}"/>
              </a:ext>
            </a:extLst>
          </p:cNvPr>
          <p:cNvSpPr>
            <a:spLocks noGrp="1"/>
          </p:cNvSpPr>
          <p:nvPr>
            <p:ph idx="1"/>
          </p:nvPr>
        </p:nvSpPr>
        <p:spPr>
          <a:xfrm>
            <a:off x="359229" y="1320904"/>
            <a:ext cx="8572499" cy="3548753"/>
          </a:xfrm>
        </p:spPr>
        <p:txBody>
          <a:bodyPr>
            <a:normAutofit lnSpcReduction="10000"/>
          </a:bodyPr>
          <a:lstStyle/>
          <a:p>
            <a:pPr>
              <a:spcBef>
                <a:spcPts val="0"/>
              </a:spcBef>
              <a:spcAft>
                <a:spcPts val="1200"/>
              </a:spcAft>
            </a:pPr>
            <a:r>
              <a:rPr lang="en-US" sz="2400" dirty="0"/>
              <a:t>Annual Meeting</a:t>
            </a:r>
          </a:p>
          <a:p>
            <a:pPr lvl="1">
              <a:spcBef>
                <a:spcPts val="0"/>
              </a:spcBef>
              <a:spcAft>
                <a:spcPts val="1200"/>
              </a:spcAft>
            </a:pPr>
            <a:r>
              <a:rPr lang="en-US" sz="2400" dirty="0"/>
              <a:t>April 23, 2024 9am-12pm </a:t>
            </a:r>
          </a:p>
          <a:p>
            <a:pPr lvl="1">
              <a:spcBef>
                <a:spcPts val="0"/>
              </a:spcBef>
              <a:spcAft>
                <a:spcPts val="1200"/>
              </a:spcAft>
            </a:pPr>
            <a:r>
              <a:rPr lang="en-US" sz="2400" dirty="0"/>
              <a:t>Virtual: </a:t>
            </a:r>
            <a:r>
              <a:rPr lang="en-US" sz="2400" dirty="0" err="1"/>
              <a:t>GoTo</a:t>
            </a:r>
            <a:r>
              <a:rPr lang="en-US" sz="2400" dirty="0"/>
              <a:t> Meeting link found in NCPerkins.org/presentations </a:t>
            </a:r>
            <a:br>
              <a:rPr lang="en-US" sz="2400" dirty="0"/>
            </a:br>
            <a:r>
              <a:rPr lang="en-US" sz="2400" dirty="0"/>
              <a:t>(and in notes below)</a:t>
            </a:r>
          </a:p>
          <a:p>
            <a:pPr lvl="1">
              <a:spcBef>
                <a:spcPts val="0"/>
              </a:spcBef>
              <a:spcAft>
                <a:spcPts val="1200"/>
              </a:spcAft>
            </a:pPr>
            <a:r>
              <a:rPr lang="en-US" sz="2400" dirty="0"/>
              <a:t>Print Handbook before the webinar</a:t>
            </a:r>
          </a:p>
          <a:p>
            <a:pPr lvl="1">
              <a:spcBef>
                <a:spcPts val="0"/>
              </a:spcBef>
              <a:spcAft>
                <a:spcPts val="1200"/>
              </a:spcAft>
            </a:pPr>
            <a:endParaRPr lang="en-US" sz="2400" dirty="0"/>
          </a:p>
          <a:p>
            <a:pPr>
              <a:spcBef>
                <a:spcPts val="0"/>
              </a:spcBef>
              <a:spcAft>
                <a:spcPts val="1200"/>
              </a:spcAft>
            </a:pPr>
            <a:r>
              <a:rPr lang="en-US" sz="2400" dirty="0"/>
              <a:t>Anticipated Allotment</a:t>
            </a:r>
          </a:p>
          <a:p>
            <a:pPr marL="0" indent="0">
              <a:buNone/>
            </a:pPr>
            <a:endParaRPr lang="en-US" sz="2400" dirty="0"/>
          </a:p>
        </p:txBody>
      </p:sp>
      <p:sp>
        <p:nvSpPr>
          <p:cNvPr id="3" name="Title 2">
            <a:extLst>
              <a:ext uri="{FF2B5EF4-FFF2-40B4-BE49-F238E27FC236}">
                <a16:creationId xmlns:a16="http://schemas.microsoft.com/office/drawing/2014/main" id="{6DB919BB-5653-1A61-661B-13B3FF91D92A}"/>
              </a:ext>
            </a:extLst>
          </p:cNvPr>
          <p:cNvSpPr>
            <a:spLocks noGrp="1"/>
          </p:cNvSpPr>
          <p:nvPr>
            <p:ph type="title"/>
          </p:nvPr>
        </p:nvSpPr>
        <p:spPr/>
        <p:txBody>
          <a:bodyPr/>
          <a:lstStyle/>
          <a:p>
            <a:r>
              <a:rPr lang="en-US" dirty="0"/>
              <a:t>Planning for 2024-2025</a:t>
            </a:r>
          </a:p>
        </p:txBody>
      </p:sp>
    </p:spTree>
    <p:extLst>
      <p:ext uri="{BB962C8B-B14F-4D97-AF65-F5344CB8AC3E}">
        <p14:creationId xmlns:p14="http://schemas.microsoft.com/office/powerpoint/2010/main" val="27744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bd1f56e5-2dfe-42af-a842-8886d825bf7e">
      <Terms xmlns="http://schemas.microsoft.com/office/infopath/2007/PartnerControls"/>
    </lcf76f155ced4ddcb4097134ff3c332f>
    <SharedWithUsers xmlns="a3648569-d889-4cab-8fb7-f97de583ec0f">
      <UserInfo>
        <DisplayName>Darice McDougald</DisplayName>
        <AccountId>25</AccountId>
        <AccountType/>
      </UserInfo>
      <UserInfo>
        <DisplayName>Patti Coultas</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B2BE41672053428A04440375F834B6" ma:contentTypeVersion="13" ma:contentTypeDescription="Create a new document." ma:contentTypeScope="" ma:versionID="b82d43e5303b006902a54d4cbb9f6551">
  <xsd:schema xmlns:xsd="http://www.w3.org/2001/XMLSchema" xmlns:xs="http://www.w3.org/2001/XMLSchema" xmlns:p="http://schemas.microsoft.com/office/2006/metadata/properties" xmlns:ns2="bd1f56e5-2dfe-42af-a842-8886d825bf7e" xmlns:ns3="a3648569-d889-4cab-8fb7-f97de583ec0f" targetNamespace="http://schemas.microsoft.com/office/2006/metadata/properties" ma:root="true" ma:fieldsID="9d1d31c080f06da4605616a272c7b52f" ns2:_="" ns3:_="">
    <xsd:import namespace="bd1f56e5-2dfe-42af-a842-8886d825bf7e"/>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56e5-2dfe-42af-a842-8886d825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081C12FC-6215-4B2B-9EAC-7E250CE89C1A}">
  <ds:schemaRefs>
    <ds:schemaRef ds:uri="bd1f56e5-2dfe-42af-a842-8886d825bf7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www.w3.org/XML/1998/namespace"/>
    <ds:schemaRef ds:uri="http://schemas.microsoft.com/office/2006/metadata/properties"/>
    <ds:schemaRef ds:uri="a3648569-d889-4cab-8fb7-f97de583ec0f"/>
    <ds:schemaRef ds:uri="http://purl.org/dc/dcmitype/"/>
    <ds:schemaRef ds:uri="http://purl.org/dc/elements/1.1/"/>
  </ds:schemaRefs>
</ds:datastoreItem>
</file>

<file path=customXml/itemProps3.xml><?xml version="1.0" encoding="utf-8"?>
<ds:datastoreItem xmlns:ds="http://schemas.openxmlformats.org/officeDocument/2006/customXml" ds:itemID="{C715B3E0-7506-4DD8-9F52-96C350C59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f56e5-2dfe-42af-a842-8886d825bf7e"/>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1085</Words>
  <Application>Microsoft Office PowerPoint</Application>
  <PresentationFormat>On-screen Show (16:9)</PresentationFormat>
  <Paragraphs>160</Paragraphs>
  <Slides>20</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Aptos Narrow</vt:lpstr>
      <vt:lpstr>Arial</vt:lpstr>
      <vt:lpstr>Calibri</vt:lpstr>
      <vt:lpstr>Calibri Light</vt:lpstr>
      <vt:lpstr>Canva Sans Bold</vt:lpstr>
      <vt:lpstr>Codec Pro ExtraBold</vt:lpstr>
      <vt:lpstr>Helvetica Neue Medium</vt:lpstr>
      <vt:lpstr>interstate</vt:lpstr>
      <vt:lpstr>Montserrat Light</vt:lpstr>
      <vt:lpstr>Times New Roman</vt:lpstr>
      <vt:lpstr>Wingdings</vt:lpstr>
      <vt:lpstr>Office Theme</vt:lpstr>
      <vt:lpstr>Office Theme</vt:lpstr>
      <vt:lpstr>Office Theme</vt:lpstr>
      <vt:lpstr>Perkins Update</vt:lpstr>
      <vt:lpstr>Career &amp; Technical Education Team</vt:lpstr>
      <vt:lpstr>Purpose of Perkins </vt:lpstr>
      <vt:lpstr>Melissa Smith</vt:lpstr>
      <vt:lpstr>Power BI Data Dashboards</vt:lpstr>
      <vt:lpstr>Local Levels of Performance</vt:lpstr>
      <vt:lpstr>State Proposed Levels 2024-2027 school years Public Comment</vt:lpstr>
      <vt:lpstr>State Determined Levels of Performance</vt:lpstr>
      <vt:lpstr>Planning for 2024-2025</vt:lpstr>
      <vt:lpstr>Site Monitoring Colleges</vt:lpstr>
      <vt:lpstr>NAPE's Equity in Perkins V Workshop </vt:lpstr>
      <vt:lpstr>NCETA Spring Conference</vt:lpstr>
      <vt:lpstr>PowerPoint Presentation</vt:lpstr>
      <vt:lpstr>Curriculum Alignment Projects</vt:lpstr>
      <vt:lpstr>Director of Online Learning Updates</vt:lpstr>
      <vt:lpstr>Promising Practice Video from 2022-2023</vt:lpstr>
      <vt:lpstr>Virtual Office Hours for Technical Assistance</vt:lpstr>
      <vt:lpstr>Perkins Monthly Updates 2023-24</vt:lpstr>
      <vt:lpstr>Raising the Awareness of Career Pathways Monthly Webinars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1504</cp:revision>
  <dcterms:created xsi:type="dcterms:W3CDTF">2021-08-11T12:00:29Z</dcterms:created>
  <dcterms:modified xsi:type="dcterms:W3CDTF">2024-03-12T14:23:21Z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0x01010000B2BE41672053428A04440375F834B6</vt:lpwstr>
  </property>
  <property fmtid="{D5CDD505-2E9C-101B-9397-08002B2CF9AE}" pid="3" name="MediaServiceImageTags">
    <vt:lpwstr/>
  </property>
</Properties>
</file>