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3"/>
  </p:notesMasterIdLst>
  <p:handoutMasterIdLst>
    <p:handoutMasterId r:id="rId94"/>
  </p:handoutMasterIdLst>
  <p:sldIdLst>
    <p:sldId id="700" r:id="rId2"/>
    <p:sldId id="265" r:id="rId3"/>
    <p:sldId id="483" r:id="rId4"/>
    <p:sldId id="481" r:id="rId5"/>
    <p:sldId id="482" r:id="rId6"/>
    <p:sldId id="484" r:id="rId7"/>
    <p:sldId id="485" r:id="rId8"/>
    <p:sldId id="266" r:id="rId9"/>
    <p:sldId id="486" r:id="rId10"/>
    <p:sldId id="718" r:id="rId11"/>
    <p:sldId id="263" r:id="rId12"/>
    <p:sldId id="575" r:id="rId13"/>
    <p:sldId id="704" r:id="rId14"/>
    <p:sldId id="276" r:id="rId15"/>
    <p:sldId id="495" r:id="rId16"/>
    <p:sldId id="278" r:id="rId17"/>
    <p:sldId id="268" r:id="rId18"/>
    <p:sldId id="729" r:id="rId19"/>
    <p:sldId id="730" r:id="rId20"/>
    <p:sldId id="731" r:id="rId21"/>
    <p:sldId id="273" r:id="rId22"/>
    <p:sldId id="724" r:id="rId23"/>
    <p:sldId id="725" r:id="rId24"/>
    <p:sldId id="726" r:id="rId25"/>
    <p:sldId id="274" r:id="rId26"/>
    <p:sldId id="275" r:id="rId27"/>
    <p:sldId id="732" r:id="rId28"/>
    <p:sldId id="277" r:id="rId29"/>
    <p:sldId id="703" r:id="rId30"/>
    <p:sldId id="733" r:id="rId31"/>
    <p:sldId id="734" r:id="rId32"/>
    <p:sldId id="295" r:id="rId33"/>
    <p:sldId id="296" r:id="rId34"/>
    <p:sldId id="299" r:id="rId35"/>
    <p:sldId id="717" r:id="rId36"/>
    <p:sldId id="735" r:id="rId37"/>
    <p:sldId id="736" r:id="rId38"/>
    <p:sldId id="737" r:id="rId39"/>
    <p:sldId id="673" r:id="rId40"/>
    <p:sldId id="738" r:id="rId41"/>
    <p:sldId id="739" r:id="rId42"/>
    <p:sldId id="740" r:id="rId43"/>
    <p:sldId id="741" r:id="rId44"/>
    <p:sldId id="742" r:id="rId45"/>
    <p:sldId id="743" r:id="rId46"/>
    <p:sldId id="744" r:id="rId47"/>
    <p:sldId id="745" r:id="rId48"/>
    <p:sldId id="746" r:id="rId49"/>
    <p:sldId id="747" r:id="rId50"/>
    <p:sldId id="748" r:id="rId51"/>
    <p:sldId id="749" r:id="rId52"/>
    <p:sldId id="750" r:id="rId53"/>
    <p:sldId id="751" r:id="rId54"/>
    <p:sldId id="752" r:id="rId55"/>
    <p:sldId id="753" r:id="rId56"/>
    <p:sldId id="716" r:id="rId57"/>
    <p:sldId id="335" r:id="rId58"/>
    <p:sldId id="336" r:id="rId59"/>
    <p:sldId id="337" r:id="rId60"/>
    <p:sldId id="667" r:id="rId61"/>
    <p:sldId id="668" r:id="rId62"/>
    <p:sldId id="669" r:id="rId63"/>
    <p:sldId id="670" r:id="rId64"/>
    <p:sldId id="671" r:id="rId65"/>
    <p:sldId id="340" r:id="rId66"/>
    <p:sldId id="341" r:id="rId67"/>
    <p:sldId id="342" r:id="rId68"/>
    <p:sldId id="720" r:id="rId69"/>
    <p:sldId id="377" r:id="rId70"/>
    <p:sldId id="343" r:id="rId71"/>
    <p:sldId id="344" r:id="rId72"/>
    <p:sldId id="345" r:id="rId73"/>
    <p:sldId id="714" r:id="rId74"/>
    <p:sldId id="410" r:id="rId75"/>
    <p:sldId id="411" r:id="rId76"/>
    <p:sldId id="412" r:id="rId77"/>
    <p:sldId id="417" r:id="rId78"/>
    <p:sldId id="418" r:id="rId79"/>
    <p:sldId id="419" r:id="rId80"/>
    <p:sldId id="715" r:id="rId81"/>
    <p:sldId id="706" r:id="rId82"/>
    <p:sldId id="721" r:id="rId83"/>
    <p:sldId id="709" r:id="rId84"/>
    <p:sldId id="708" r:id="rId85"/>
    <p:sldId id="722" r:id="rId86"/>
    <p:sldId id="723" r:id="rId87"/>
    <p:sldId id="727" r:id="rId88"/>
    <p:sldId id="690" r:id="rId89"/>
    <p:sldId id="391" r:id="rId90"/>
    <p:sldId id="392" r:id="rId91"/>
    <p:sldId id="719"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82905-306B-C64E-865E-773C6C8E7254}" v="305" dt="2019-07-09T12:58:18.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5563" autoAdjust="0"/>
    <p:restoredTop sz="79933"/>
  </p:normalViewPr>
  <p:slideViewPr>
    <p:cSldViewPr snapToGrid="0">
      <p:cViewPr>
        <p:scale>
          <a:sx n="110" d="100"/>
          <a:sy n="110" d="100"/>
        </p:scale>
        <p:origin x="264" y="480"/>
      </p:cViewPr>
      <p:guideLst/>
    </p:cSldViewPr>
  </p:slideViewPr>
  <p:outlineViewPr>
    <p:cViewPr>
      <p:scale>
        <a:sx n="33" d="100"/>
        <a:sy n="33" d="100"/>
      </p:scale>
      <p:origin x="0" y="-34536"/>
    </p:cViewPr>
  </p:outlineViewPr>
  <p:notesTextViewPr>
    <p:cViewPr>
      <p:scale>
        <a:sx n="1" d="1"/>
        <a:sy n="1" d="1"/>
      </p:scale>
      <p:origin x="0" y="0"/>
    </p:cViewPr>
  </p:notesTextViewPr>
  <p:sorterViewPr>
    <p:cViewPr>
      <p:scale>
        <a:sx n="160" d="100"/>
        <a:sy n="160" d="100"/>
      </p:scale>
      <p:origin x="0" y="0"/>
    </p:cViewPr>
  </p:sorterViewPr>
  <p:notesViewPr>
    <p:cSldViewPr snapToGrid="0">
      <p:cViewPr varScale="1">
        <p:scale>
          <a:sx n="110" d="100"/>
          <a:sy n="110" d="100"/>
        </p:scale>
        <p:origin x="4104"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EEC550F5-0FDB-4E4A-AA3F-8F35749C3812}"/>
    <pc:docChg chg="undo custSel addSld modSld sldOrd">
      <pc:chgData name="Chris Droessler" userId="625c3661-9d64-47fa-b83c-4b49393bd161" providerId="ADAL" clId="{EEC550F5-0FDB-4E4A-AA3F-8F35749C3812}" dt="2019-04-30T14:13:23.700" v="2900"/>
      <pc:docMkLst>
        <pc:docMk/>
      </pc:docMkLst>
      <pc:sldChg chg="addSp delSp modSp modNotesTx">
        <pc:chgData name="Chris Droessler" userId="625c3661-9d64-47fa-b83c-4b49393bd161" providerId="ADAL" clId="{EEC550F5-0FDB-4E4A-AA3F-8F35749C3812}" dt="2019-04-30T13:49:07.197" v="2633" actId="20577"/>
        <pc:sldMkLst>
          <pc:docMk/>
          <pc:sldMk cId="761118356" sldId="276"/>
        </pc:sldMkLst>
        <pc:spChg chg="add del mod">
          <ac:chgData name="Chris Droessler" userId="625c3661-9d64-47fa-b83c-4b49393bd161" providerId="ADAL" clId="{EEC550F5-0FDB-4E4A-AA3F-8F35749C3812}" dt="2019-04-29T13:33:37.609" v="1017"/>
          <ac:spMkLst>
            <pc:docMk/>
            <pc:sldMk cId="761118356" sldId="276"/>
            <ac:spMk id="4" creationId="{652C2793-1FD0-EF46-BA5D-2DE63EC3AE66}"/>
          </ac:spMkLst>
        </pc:spChg>
        <pc:spChg chg="mod">
          <ac:chgData name="Chris Droessler" userId="625c3661-9d64-47fa-b83c-4b49393bd161" providerId="ADAL" clId="{EEC550F5-0FDB-4E4A-AA3F-8F35749C3812}" dt="2019-04-29T13:42:47.310" v="1177" actId="1076"/>
          <ac:spMkLst>
            <pc:docMk/>
            <pc:sldMk cId="761118356" sldId="276"/>
            <ac:spMk id="29" creationId="{00000000-0000-0000-0000-000000000000}"/>
          </ac:spMkLst>
        </pc:spChg>
        <pc:spChg chg="mod">
          <ac:chgData name="Chris Droessler" userId="625c3661-9d64-47fa-b83c-4b49393bd161" providerId="ADAL" clId="{EEC550F5-0FDB-4E4A-AA3F-8F35749C3812}" dt="2019-04-29T13:42:38.214" v="1175" actId="1076"/>
          <ac:spMkLst>
            <pc:docMk/>
            <pc:sldMk cId="761118356" sldId="276"/>
            <ac:spMk id="30" creationId="{00000000-0000-0000-0000-000000000000}"/>
          </ac:spMkLst>
        </pc:spChg>
        <pc:spChg chg="add mod">
          <ac:chgData name="Chris Droessler" userId="625c3661-9d64-47fa-b83c-4b49393bd161" providerId="ADAL" clId="{EEC550F5-0FDB-4E4A-AA3F-8F35749C3812}" dt="2019-04-29T13:38:03.496" v="1064" actId="14100"/>
          <ac:spMkLst>
            <pc:docMk/>
            <pc:sldMk cId="761118356" sldId="276"/>
            <ac:spMk id="31" creationId="{10DCD024-D52D-024E-83C8-8FF598B11FB7}"/>
          </ac:spMkLst>
        </pc:spChg>
        <pc:spChg chg="add mod">
          <ac:chgData name="Chris Droessler" userId="625c3661-9d64-47fa-b83c-4b49393bd161" providerId="ADAL" clId="{EEC550F5-0FDB-4E4A-AA3F-8F35749C3812}" dt="2019-04-29T13:38:56.697" v="1119" actId="14100"/>
          <ac:spMkLst>
            <pc:docMk/>
            <pc:sldMk cId="761118356" sldId="276"/>
            <ac:spMk id="32" creationId="{7D4D20CF-BD27-DE4C-AAA0-AE009E7F027A}"/>
          </ac:spMkLst>
        </pc:spChg>
        <pc:spChg chg="mod">
          <ac:chgData name="Chris Droessler" userId="625c3661-9d64-47fa-b83c-4b49393bd161" providerId="ADAL" clId="{EEC550F5-0FDB-4E4A-AA3F-8F35749C3812}" dt="2019-04-29T13:39:12.010" v="1123" actId="14100"/>
          <ac:spMkLst>
            <pc:docMk/>
            <pc:sldMk cId="761118356" sldId="276"/>
            <ac:spMk id="54" creationId="{00000000-0000-0000-0000-000000000000}"/>
          </ac:spMkLst>
        </pc:spChg>
        <pc:spChg chg="del">
          <ac:chgData name="Chris Droessler" userId="625c3661-9d64-47fa-b83c-4b49393bd161" providerId="ADAL" clId="{EEC550F5-0FDB-4E4A-AA3F-8F35749C3812}" dt="2019-04-29T13:34:50.124" v="1027" actId="478"/>
          <ac:spMkLst>
            <pc:docMk/>
            <pc:sldMk cId="761118356" sldId="276"/>
            <ac:spMk id="55" creationId="{00000000-0000-0000-0000-000000000000}"/>
          </ac:spMkLst>
        </pc:spChg>
        <pc:spChg chg="mod">
          <ac:chgData name="Chris Droessler" userId="625c3661-9d64-47fa-b83c-4b49393bd161" providerId="ADAL" clId="{EEC550F5-0FDB-4E4A-AA3F-8F35749C3812}" dt="2019-04-29T13:40:48.767" v="1146" actId="20577"/>
          <ac:spMkLst>
            <pc:docMk/>
            <pc:sldMk cId="761118356" sldId="276"/>
            <ac:spMk id="58" creationId="{00000000-0000-0000-0000-000000000000}"/>
          </ac:spMkLst>
        </pc:spChg>
        <pc:spChg chg="mod">
          <ac:chgData name="Chris Droessler" userId="625c3661-9d64-47fa-b83c-4b49393bd161" providerId="ADAL" clId="{EEC550F5-0FDB-4E4A-AA3F-8F35749C3812}" dt="2019-04-29T13:40:07.211" v="1134" actId="1076"/>
          <ac:spMkLst>
            <pc:docMk/>
            <pc:sldMk cId="761118356" sldId="276"/>
            <ac:spMk id="59" creationId="{00000000-0000-0000-0000-000000000000}"/>
          </ac:spMkLst>
        </pc:spChg>
        <pc:spChg chg="mod">
          <ac:chgData name="Chris Droessler" userId="625c3661-9d64-47fa-b83c-4b49393bd161" providerId="ADAL" clId="{EEC550F5-0FDB-4E4A-AA3F-8F35749C3812}" dt="2019-04-29T13:41:56.738" v="1161" actId="20577"/>
          <ac:spMkLst>
            <pc:docMk/>
            <pc:sldMk cId="761118356" sldId="276"/>
            <ac:spMk id="60" creationId="{00000000-0000-0000-0000-000000000000}"/>
          </ac:spMkLst>
        </pc:spChg>
        <pc:spChg chg="mod">
          <ac:chgData name="Chris Droessler" userId="625c3661-9d64-47fa-b83c-4b49393bd161" providerId="ADAL" clId="{EEC550F5-0FDB-4E4A-AA3F-8F35749C3812}" dt="2019-04-29T13:42:50.295" v="1178" actId="1076"/>
          <ac:spMkLst>
            <pc:docMk/>
            <pc:sldMk cId="761118356" sldId="276"/>
            <ac:spMk id="61" creationId="{00000000-0000-0000-0000-000000000000}"/>
          </ac:spMkLst>
        </pc:spChg>
        <pc:spChg chg="mod">
          <ac:chgData name="Chris Droessler" userId="625c3661-9d64-47fa-b83c-4b49393bd161" providerId="ADAL" clId="{EEC550F5-0FDB-4E4A-AA3F-8F35749C3812}" dt="2019-04-29T13:42:22.550" v="1171" actId="1076"/>
          <ac:spMkLst>
            <pc:docMk/>
            <pc:sldMk cId="761118356" sldId="276"/>
            <ac:spMk id="62" creationId="{00000000-0000-0000-0000-000000000000}"/>
          </ac:spMkLst>
        </pc:spChg>
        <pc:spChg chg="mod">
          <ac:chgData name="Chris Droessler" userId="625c3661-9d64-47fa-b83c-4b49393bd161" providerId="ADAL" clId="{EEC550F5-0FDB-4E4A-AA3F-8F35749C3812}" dt="2019-04-29T13:42:03.162" v="1164" actId="20577"/>
          <ac:spMkLst>
            <pc:docMk/>
            <pc:sldMk cId="761118356" sldId="276"/>
            <ac:spMk id="63" creationId="{00000000-0000-0000-0000-000000000000}"/>
          </ac:spMkLst>
        </pc:spChg>
        <pc:spChg chg="mod">
          <ac:chgData name="Chris Droessler" userId="625c3661-9d64-47fa-b83c-4b49393bd161" providerId="ADAL" clId="{EEC550F5-0FDB-4E4A-AA3F-8F35749C3812}" dt="2019-04-29T13:39:08.249" v="1122" actId="1076"/>
          <ac:spMkLst>
            <pc:docMk/>
            <pc:sldMk cId="761118356" sldId="276"/>
            <ac:spMk id="34818" creationId="{00000000-0000-0000-0000-000000000000}"/>
          </ac:spMkLst>
        </pc:spChg>
        <pc:spChg chg="del">
          <ac:chgData name="Chris Droessler" userId="625c3661-9d64-47fa-b83c-4b49393bd161" providerId="ADAL" clId="{EEC550F5-0FDB-4E4A-AA3F-8F35749C3812}" dt="2019-04-29T13:34:48.651" v="1026" actId="478"/>
          <ac:spMkLst>
            <pc:docMk/>
            <pc:sldMk cId="761118356" sldId="276"/>
            <ac:spMk id="34819" creationId="{00000000-0000-0000-0000-000000000000}"/>
          </ac:spMkLst>
        </pc:spChg>
        <pc:spChg chg="mod">
          <ac:chgData name="Chris Droessler" userId="625c3661-9d64-47fa-b83c-4b49393bd161" providerId="ADAL" clId="{EEC550F5-0FDB-4E4A-AA3F-8F35749C3812}" dt="2019-04-29T13:39:36.058" v="1129" actId="1076"/>
          <ac:spMkLst>
            <pc:docMk/>
            <pc:sldMk cId="761118356" sldId="276"/>
            <ac:spMk id="34820" creationId="{00000000-0000-0000-0000-000000000000}"/>
          </ac:spMkLst>
        </pc:spChg>
        <pc:spChg chg="mod">
          <ac:chgData name="Chris Droessler" userId="625c3661-9d64-47fa-b83c-4b49393bd161" providerId="ADAL" clId="{EEC550F5-0FDB-4E4A-AA3F-8F35749C3812}" dt="2019-04-29T13:39:28.636" v="1128" actId="1037"/>
          <ac:spMkLst>
            <pc:docMk/>
            <pc:sldMk cId="761118356" sldId="276"/>
            <ac:spMk id="34821" creationId="{00000000-0000-0000-0000-000000000000}"/>
          </ac:spMkLst>
        </pc:spChg>
        <pc:spChg chg="mod">
          <ac:chgData name="Chris Droessler" userId="625c3661-9d64-47fa-b83c-4b49393bd161" providerId="ADAL" clId="{EEC550F5-0FDB-4E4A-AA3F-8F35749C3812}" dt="2019-04-29T13:39:04.577" v="1121" actId="1076"/>
          <ac:spMkLst>
            <pc:docMk/>
            <pc:sldMk cId="761118356" sldId="276"/>
            <ac:spMk id="34822" creationId="{00000000-0000-0000-0000-000000000000}"/>
          </ac:spMkLst>
        </pc:spChg>
        <pc:spChg chg="mod">
          <ac:chgData name="Chris Droessler" userId="625c3661-9d64-47fa-b83c-4b49393bd161" providerId="ADAL" clId="{EEC550F5-0FDB-4E4A-AA3F-8F35749C3812}" dt="2019-04-29T13:39:01.275" v="1120" actId="1076"/>
          <ac:spMkLst>
            <pc:docMk/>
            <pc:sldMk cId="761118356" sldId="276"/>
            <ac:spMk id="34823" creationId="{00000000-0000-0000-0000-000000000000}"/>
          </ac:spMkLst>
        </pc:spChg>
        <pc:spChg chg="mod">
          <ac:chgData name="Chris Droessler" userId="625c3661-9d64-47fa-b83c-4b49393bd161" providerId="ADAL" clId="{EEC550F5-0FDB-4E4A-AA3F-8F35749C3812}" dt="2019-04-29T13:38:50.201" v="1118" actId="1076"/>
          <ac:spMkLst>
            <pc:docMk/>
            <pc:sldMk cId="761118356" sldId="276"/>
            <ac:spMk id="34824" creationId="{00000000-0000-0000-0000-000000000000}"/>
          </ac:spMkLst>
        </pc:spChg>
        <pc:spChg chg="mod">
          <ac:chgData name="Chris Droessler" userId="625c3661-9d64-47fa-b83c-4b49393bd161" providerId="ADAL" clId="{EEC550F5-0FDB-4E4A-AA3F-8F35749C3812}" dt="2019-04-29T13:38:00.111" v="1063" actId="1076"/>
          <ac:spMkLst>
            <pc:docMk/>
            <pc:sldMk cId="761118356" sldId="276"/>
            <ac:spMk id="34825" creationId="{00000000-0000-0000-0000-000000000000}"/>
          </ac:spMkLst>
        </pc:spChg>
        <pc:spChg chg="mod">
          <ac:chgData name="Chris Droessler" userId="625c3661-9d64-47fa-b83c-4b49393bd161" providerId="ADAL" clId="{EEC550F5-0FDB-4E4A-AA3F-8F35749C3812}" dt="2019-04-29T13:35:32.252" v="1037" actId="1076"/>
          <ac:spMkLst>
            <pc:docMk/>
            <pc:sldMk cId="761118356" sldId="276"/>
            <ac:spMk id="34826" creationId="{00000000-0000-0000-0000-000000000000}"/>
          </ac:spMkLst>
        </pc:spChg>
        <pc:spChg chg="mod">
          <ac:chgData name="Chris Droessler" userId="625c3661-9d64-47fa-b83c-4b49393bd161" providerId="ADAL" clId="{EEC550F5-0FDB-4E4A-AA3F-8F35749C3812}" dt="2019-04-29T13:38:45.385" v="1117" actId="1076"/>
          <ac:spMkLst>
            <pc:docMk/>
            <pc:sldMk cId="761118356" sldId="276"/>
            <ac:spMk id="34827" creationId="{00000000-0000-0000-0000-000000000000}"/>
          </ac:spMkLst>
        </pc:spChg>
        <pc:spChg chg="mod">
          <ac:chgData name="Chris Droessler" userId="625c3661-9d64-47fa-b83c-4b49393bd161" providerId="ADAL" clId="{EEC550F5-0FDB-4E4A-AA3F-8F35749C3812}" dt="2019-04-30T13:49:07.197" v="2633" actId="20577"/>
          <ac:spMkLst>
            <pc:docMk/>
            <pc:sldMk cId="761118356" sldId="276"/>
            <ac:spMk id="1532974" creationId="{00000000-0000-0000-0000-000000000000}"/>
          </ac:spMkLst>
        </pc:spChg>
        <pc:spChg chg="mod">
          <ac:chgData name="Chris Droessler" userId="625c3661-9d64-47fa-b83c-4b49393bd161" providerId="ADAL" clId="{EEC550F5-0FDB-4E4A-AA3F-8F35749C3812}" dt="2019-04-29T13:39:15.899" v="1124" actId="14100"/>
          <ac:spMkLst>
            <pc:docMk/>
            <pc:sldMk cId="761118356" sldId="276"/>
            <ac:spMk id="1532976" creationId="{00000000-0000-0000-0000-000000000000}"/>
          </ac:spMkLst>
        </pc:spChg>
        <pc:picChg chg="add mod modCrop">
          <ac:chgData name="Chris Droessler" userId="625c3661-9d64-47fa-b83c-4b49393bd161" providerId="ADAL" clId="{EEC550F5-0FDB-4E4A-AA3F-8F35749C3812}" dt="2019-04-29T13:42:27.031" v="1174" actId="1035"/>
          <ac:picMkLst>
            <pc:docMk/>
            <pc:sldMk cId="761118356" sldId="276"/>
            <ac:picMk id="7" creationId="{944881FD-2B8F-A742-9648-58CA38C92713}"/>
          </ac:picMkLst>
        </pc:picChg>
        <pc:picChg chg="del">
          <ac:chgData name="Chris Droessler" userId="625c3661-9d64-47fa-b83c-4b49393bd161" providerId="ADAL" clId="{EEC550F5-0FDB-4E4A-AA3F-8F35749C3812}" dt="2019-04-29T13:30:31.716" v="1005" actId="478"/>
          <ac:picMkLst>
            <pc:docMk/>
            <pc:sldMk cId="761118356" sldId="276"/>
            <ac:picMk id="34817" creationId="{00000000-0000-0000-0000-000000000000}"/>
          </ac:picMkLst>
        </pc:picChg>
      </pc:sldChg>
      <pc:sldChg chg="addSp delSp modSp delAnim modAnim modNotesTx">
        <pc:chgData name="Chris Droessler" userId="625c3661-9d64-47fa-b83c-4b49393bd161" providerId="ADAL" clId="{EEC550F5-0FDB-4E4A-AA3F-8F35749C3812}" dt="2019-04-29T14:33:25.115" v="1996" actId="1076"/>
        <pc:sldMkLst>
          <pc:docMk/>
          <pc:sldMk cId="3605233195" sldId="278"/>
        </pc:sldMkLst>
        <pc:spChg chg="mod">
          <ac:chgData name="Chris Droessler" userId="625c3661-9d64-47fa-b83c-4b49393bd161" providerId="ADAL" clId="{EEC550F5-0FDB-4E4A-AA3F-8F35749C3812}" dt="2019-04-29T14:23:26.804" v="1919" actId="1076"/>
          <ac:spMkLst>
            <pc:docMk/>
            <pc:sldMk cId="3605233195" sldId="278"/>
            <ac:spMk id="58" creationId="{00000000-0000-0000-0000-000000000000}"/>
          </ac:spMkLst>
        </pc:spChg>
        <pc:spChg chg="mod">
          <ac:chgData name="Chris Droessler" userId="625c3661-9d64-47fa-b83c-4b49393bd161" providerId="ADAL" clId="{EEC550F5-0FDB-4E4A-AA3F-8F35749C3812}" dt="2019-04-29T14:33:17.364" v="1992" actId="1076"/>
          <ac:spMkLst>
            <pc:docMk/>
            <pc:sldMk cId="3605233195" sldId="278"/>
            <ac:spMk id="38919" creationId="{00000000-0000-0000-0000-000000000000}"/>
          </ac:spMkLst>
        </pc:spChg>
        <pc:spChg chg="mod">
          <ac:chgData name="Chris Droessler" userId="625c3661-9d64-47fa-b83c-4b49393bd161" providerId="ADAL" clId="{EEC550F5-0FDB-4E4A-AA3F-8F35749C3812}" dt="2019-04-29T14:23:56.621" v="1928" actId="1076"/>
          <ac:spMkLst>
            <pc:docMk/>
            <pc:sldMk cId="3605233195" sldId="278"/>
            <ac:spMk id="38920" creationId="{00000000-0000-0000-0000-000000000000}"/>
          </ac:spMkLst>
        </pc:spChg>
        <pc:spChg chg="mod">
          <ac:chgData name="Chris Droessler" userId="625c3661-9d64-47fa-b83c-4b49393bd161" providerId="ADAL" clId="{EEC550F5-0FDB-4E4A-AA3F-8F35749C3812}" dt="2019-04-29T14:23:30.718" v="1920" actId="1076"/>
          <ac:spMkLst>
            <pc:docMk/>
            <pc:sldMk cId="3605233195" sldId="278"/>
            <ac:spMk id="38923" creationId="{00000000-0000-0000-0000-000000000000}"/>
          </ac:spMkLst>
        </pc:spChg>
        <pc:spChg chg="mod">
          <ac:chgData name="Chris Droessler" userId="625c3661-9d64-47fa-b83c-4b49393bd161" providerId="ADAL" clId="{EEC550F5-0FDB-4E4A-AA3F-8F35749C3812}" dt="2019-04-29T14:33:22.524" v="1994" actId="1076"/>
          <ac:spMkLst>
            <pc:docMk/>
            <pc:sldMk cId="3605233195" sldId="278"/>
            <ac:spMk id="1317939" creationId="{00000000-0000-0000-0000-000000000000}"/>
          </ac:spMkLst>
        </pc:spChg>
        <pc:spChg chg="mod">
          <ac:chgData name="Chris Droessler" userId="625c3661-9d64-47fa-b83c-4b49393bd161" providerId="ADAL" clId="{EEC550F5-0FDB-4E4A-AA3F-8F35749C3812}" dt="2019-04-29T14:22:05.139" v="1891" actId="20577"/>
          <ac:spMkLst>
            <pc:docMk/>
            <pc:sldMk cId="3605233195" sldId="278"/>
            <ac:spMk id="1317940" creationId="{00000000-0000-0000-0000-000000000000}"/>
          </ac:spMkLst>
        </pc:spChg>
        <pc:spChg chg="mod">
          <ac:chgData name="Chris Droessler" userId="625c3661-9d64-47fa-b83c-4b49393bd161" providerId="ADAL" clId="{EEC550F5-0FDB-4E4A-AA3F-8F35749C3812}" dt="2019-04-29T14:22:15.626" v="1895" actId="1076"/>
          <ac:spMkLst>
            <pc:docMk/>
            <pc:sldMk cId="3605233195" sldId="278"/>
            <ac:spMk id="1317941" creationId="{00000000-0000-0000-0000-000000000000}"/>
          </ac:spMkLst>
        </pc:spChg>
        <pc:spChg chg="mod">
          <ac:chgData name="Chris Droessler" userId="625c3661-9d64-47fa-b83c-4b49393bd161" providerId="ADAL" clId="{EEC550F5-0FDB-4E4A-AA3F-8F35749C3812}" dt="2019-04-29T14:24:03.525" v="1930" actId="1076"/>
          <ac:spMkLst>
            <pc:docMk/>
            <pc:sldMk cId="3605233195" sldId="278"/>
            <ac:spMk id="1317942" creationId="{00000000-0000-0000-0000-000000000000}"/>
          </ac:spMkLst>
        </pc:spChg>
        <pc:spChg chg="mod">
          <ac:chgData name="Chris Droessler" userId="625c3661-9d64-47fa-b83c-4b49393bd161" providerId="ADAL" clId="{EEC550F5-0FDB-4E4A-AA3F-8F35749C3812}" dt="2019-04-29T14:23:34.556" v="1921" actId="1076"/>
          <ac:spMkLst>
            <pc:docMk/>
            <pc:sldMk cId="3605233195" sldId="278"/>
            <ac:spMk id="1317943" creationId="{00000000-0000-0000-0000-000000000000}"/>
          </ac:spMkLst>
        </pc:spChg>
        <pc:spChg chg="mod">
          <ac:chgData name="Chris Droessler" userId="625c3661-9d64-47fa-b83c-4b49393bd161" providerId="ADAL" clId="{EEC550F5-0FDB-4E4A-AA3F-8F35749C3812}" dt="2019-04-29T14:33:19.732" v="1993" actId="1076"/>
          <ac:spMkLst>
            <pc:docMk/>
            <pc:sldMk cId="3605233195" sldId="278"/>
            <ac:spMk id="1317944" creationId="{00000000-0000-0000-0000-000000000000}"/>
          </ac:spMkLst>
        </pc:spChg>
        <pc:grpChg chg="del">
          <ac:chgData name="Chris Droessler" userId="625c3661-9d64-47fa-b83c-4b49393bd161" providerId="ADAL" clId="{EEC550F5-0FDB-4E4A-AA3F-8F35749C3812}" dt="2019-04-29T14:17:40.378" v="1857" actId="478"/>
          <ac:grpSpMkLst>
            <pc:docMk/>
            <pc:sldMk cId="3605233195" sldId="278"/>
            <ac:grpSpMk id="38916" creationId="{00000000-0000-0000-0000-000000000000}"/>
          </ac:grpSpMkLst>
        </pc:grpChg>
        <pc:picChg chg="del mod">
          <ac:chgData name="Chris Droessler" userId="625c3661-9d64-47fa-b83c-4b49393bd161" providerId="ADAL" clId="{EEC550F5-0FDB-4E4A-AA3F-8F35749C3812}" dt="2019-04-29T14:27:31.120" v="1931" actId="478"/>
          <ac:picMkLst>
            <pc:docMk/>
            <pc:sldMk cId="3605233195" sldId="278"/>
            <ac:picMk id="3" creationId="{3B5EDA33-F50C-2842-AB91-EF7658DB233D}"/>
          </ac:picMkLst>
        </pc:picChg>
        <pc:picChg chg="add mod">
          <ac:chgData name="Chris Droessler" userId="625c3661-9d64-47fa-b83c-4b49393bd161" providerId="ADAL" clId="{EEC550F5-0FDB-4E4A-AA3F-8F35749C3812}" dt="2019-04-29T14:27:53.083" v="1939" actId="1076"/>
          <ac:picMkLst>
            <pc:docMk/>
            <pc:sldMk cId="3605233195" sldId="278"/>
            <ac:picMk id="4" creationId="{7E88D85A-9540-0F45-BC5E-DA55EFE38B51}"/>
          </ac:picMkLst>
        </pc:picChg>
        <pc:picChg chg="add mod">
          <ac:chgData name="Chris Droessler" userId="625c3661-9d64-47fa-b83c-4b49393bd161" providerId="ADAL" clId="{EEC550F5-0FDB-4E4A-AA3F-8F35749C3812}" dt="2019-04-29T14:23:53.716" v="1927" actId="1076"/>
          <ac:picMkLst>
            <pc:docMk/>
            <pc:sldMk cId="3605233195" sldId="278"/>
            <ac:picMk id="37" creationId="{1F10719D-DE70-7B41-881E-C231A84D7EB2}"/>
          </ac:picMkLst>
        </pc:picChg>
        <pc:picChg chg="add mod">
          <ac:chgData name="Chris Droessler" userId="625c3661-9d64-47fa-b83c-4b49393bd161" providerId="ADAL" clId="{EEC550F5-0FDB-4E4A-AA3F-8F35749C3812}" dt="2019-04-29T14:33:25.115" v="1996" actId="1076"/>
          <ac:picMkLst>
            <pc:docMk/>
            <pc:sldMk cId="3605233195" sldId="278"/>
            <ac:picMk id="38" creationId="{9EA900C1-C90B-0C4D-BB73-938E1642D903}"/>
          </ac:picMkLst>
        </pc:picChg>
        <pc:picChg chg="del">
          <ac:chgData name="Chris Droessler" userId="625c3661-9d64-47fa-b83c-4b49393bd161" providerId="ADAL" clId="{EEC550F5-0FDB-4E4A-AA3F-8F35749C3812}" dt="2019-04-29T14:18:05.944" v="1861" actId="478"/>
          <ac:picMkLst>
            <pc:docMk/>
            <pc:sldMk cId="3605233195" sldId="278"/>
            <ac:picMk id="38913" creationId="{00000000-0000-0000-0000-000000000000}"/>
          </ac:picMkLst>
        </pc:picChg>
      </pc:sldChg>
      <pc:sldChg chg="addSp delSp modSp mod modNotesTx">
        <pc:chgData name="Chris Droessler" userId="625c3661-9d64-47fa-b83c-4b49393bd161" providerId="ADAL" clId="{EEC550F5-0FDB-4E4A-AA3F-8F35749C3812}" dt="2019-04-29T15:32:05.268" v="2384" actId="5793"/>
        <pc:sldMkLst>
          <pc:docMk/>
          <pc:sldMk cId="532628274" sldId="295"/>
        </pc:sldMkLst>
        <pc:spChg chg="mod">
          <ac:chgData name="Chris Droessler" userId="625c3661-9d64-47fa-b83c-4b49393bd161" providerId="ADAL" clId="{EEC550F5-0FDB-4E4A-AA3F-8F35749C3812}" dt="2019-04-29T15:24:48.499" v="2349" actId="20577"/>
          <ac:spMkLst>
            <pc:docMk/>
            <pc:sldMk cId="532628274" sldId="295"/>
            <ac:spMk id="1525764" creationId="{00000000-0000-0000-0000-000000000000}"/>
          </ac:spMkLst>
        </pc:spChg>
        <pc:spChg chg="mod">
          <ac:chgData name="Chris Droessler" userId="625c3661-9d64-47fa-b83c-4b49393bd161" providerId="ADAL" clId="{EEC550F5-0FDB-4E4A-AA3F-8F35749C3812}" dt="2019-04-29T15:19:00.720" v="2171" actId="1582"/>
          <ac:spMkLst>
            <pc:docMk/>
            <pc:sldMk cId="532628274" sldId="295"/>
            <ac:spMk id="1525765" creationId="{00000000-0000-0000-0000-000000000000}"/>
          </ac:spMkLst>
        </pc:spChg>
        <pc:graphicFrameChg chg="add mod">
          <ac:chgData name="Chris Droessler" userId="625c3661-9d64-47fa-b83c-4b49393bd161" providerId="ADAL" clId="{EEC550F5-0FDB-4E4A-AA3F-8F35749C3812}" dt="2019-04-29T15:18:24.515" v="2154" actId="167"/>
          <ac:graphicFrameMkLst>
            <pc:docMk/>
            <pc:sldMk cId="532628274" sldId="295"/>
            <ac:graphicFrameMk id="5" creationId="{E5587F61-A221-444E-9B84-6921A662BEF6}"/>
          </ac:graphicFrameMkLst>
        </pc:graphicFrameChg>
        <pc:picChg chg="del">
          <ac:chgData name="Chris Droessler" userId="625c3661-9d64-47fa-b83c-4b49393bd161" providerId="ADAL" clId="{EEC550F5-0FDB-4E4A-AA3F-8F35749C3812}" dt="2019-04-29T14:44:24.851" v="2071" actId="478"/>
          <ac:picMkLst>
            <pc:docMk/>
            <pc:sldMk cId="532628274" sldId="295"/>
            <ac:picMk id="2" creationId="{00000000-0000-0000-0000-000000000000}"/>
          </ac:picMkLst>
        </pc:picChg>
      </pc:sldChg>
      <pc:sldChg chg="modNotesTx">
        <pc:chgData name="Chris Droessler" userId="625c3661-9d64-47fa-b83c-4b49393bd161" providerId="ADAL" clId="{EEC550F5-0FDB-4E4A-AA3F-8F35749C3812}" dt="2019-04-30T13:55:34.381" v="2840" actId="20577"/>
        <pc:sldMkLst>
          <pc:docMk/>
          <pc:sldMk cId="1762449188" sldId="336"/>
        </pc:sldMkLst>
      </pc:sldChg>
      <pc:sldChg chg="addSp delSp modSp ord modNotesTx">
        <pc:chgData name="Chris Droessler" userId="625c3661-9d64-47fa-b83c-4b49393bd161" providerId="ADAL" clId="{EEC550F5-0FDB-4E4A-AA3F-8F35749C3812}" dt="2019-04-29T14:21:24.473" v="1876"/>
        <pc:sldMkLst>
          <pc:docMk/>
          <pc:sldMk cId="4069165626" sldId="495"/>
        </pc:sldMkLst>
        <pc:spChg chg="mod">
          <ac:chgData name="Chris Droessler" userId="625c3661-9d64-47fa-b83c-4b49393bd161" providerId="ADAL" clId="{EEC550F5-0FDB-4E4A-AA3F-8F35749C3812}" dt="2019-04-29T14:08:44.519" v="1721" actId="20577"/>
          <ac:spMkLst>
            <pc:docMk/>
            <pc:sldMk cId="4069165626" sldId="495"/>
            <ac:spMk id="30" creationId="{00000000-0000-0000-0000-000000000000}"/>
          </ac:spMkLst>
        </pc:spChg>
        <pc:spChg chg="mod">
          <ac:chgData name="Chris Droessler" userId="625c3661-9d64-47fa-b83c-4b49393bd161" providerId="ADAL" clId="{EEC550F5-0FDB-4E4A-AA3F-8F35749C3812}" dt="2019-04-29T14:10:33.590" v="1750" actId="1076"/>
          <ac:spMkLst>
            <pc:docMk/>
            <pc:sldMk cId="4069165626" sldId="495"/>
            <ac:spMk id="31" creationId="{00000000-0000-0000-0000-000000000000}"/>
          </ac:spMkLst>
        </pc:spChg>
        <pc:spChg chg="mod">
          <ac:chgData name="Chris Droessler" userId="625c3661-9d64-47fa-b83c-4b49393bd161" providerId="ADAL" clId="{EEC550F5-0FDB-4E4A-AA3F-8F35749C3812}" dt="2019-04-29T14:08:54.589" v="1728" actId="20577"/>
          <ac:spMkLst>
            <pc:docMk/>
            <pc:sldMk cId="4069165626" sldId="495"/>
            <ac:spMk id="32" creationId="{00000000-0000-0000-0000-000000000000}"/>
          </ac:spMkLst>
        </pc:spChg>
        <pc:spChg chg="mod">
          <ac:chgData name="Chris Droessler" userId="625c3661-9d64-47fa-b83c-4b49393bd161" providerId="ADAL" clId="{EEC550F5-0FDB-4E4A-AA3F-8F35749C3812}" dt="2019-04-29T14:09:16.444" v="1731" actId="20577"/>
          <ac:spMkLst>
            <pc:docMk/>
            <pc:sldMk cId="4069165626" sldId="495"/>
            <ac:spMk id="33" creationId="{00000000-0000-0000-0000-000000000000}"/>
          </ac:spMkLst>
        </pc:spChg>
        <pc:spChg chg="mod">
          <ac:chgData name="Chris Droessler" userId="625c3661-9d64-47fa-b83c-4b49393bd161" providerId="ADAL" clId="{EEC550F5-0FDB-4E4A-AA3F-8F35749C3812}" dt="2019-04-29T14:03:23.865" v="1612" actId="1076"/>
          <ac:spMkLst>
            <pc:docMk/>
            <pc:sldMk cId="4069165626" sldId="495"/>
            <ac:spMk id="34" creationId="{00000000-0000-0000-0000-000000000000}"/>
          </ac:spMkLst>
        </pc:spChg>
        <pc:spChg chg="mod">
          <ac:chgData name="Chris Droessler" userId="625c3661-9d64-47fa-b83c-4b49393bd161" providerId="ADAL" clId="{EEC550F5-0FDB-4E4A-AA3F-8F35749C3812}" dt="2019-04-29T14:03:06.448" v="1606" actId="1076"/>
          <ac:spMkLst>
            <pc:docMk/>
            <pc:sldMk cId="4069165626" sldId="495"/>
            <ac:spMk id="36870" creationId="{00000000-0000-0000-0000-000000000000}"/>
          </ac:spMkLst>
        </pc:spChg>
        <pc:spChg chg="mod">
          <ac:chgData name="Chris Droessler" userId="625c3661-9d64-47fa-b83c-4b49393bd161" providerId="ADAL" clId="{EEC550F5-0FDB-4E4A-AA3F-8F35749C3812}" dt="2019-04-29T14:03:12.977" v="1610" actId="1035"/>
          <ac:spMkLst>
            <pc:docMk/>
            <pc:sldMk cId="4069165626" sldId="495"/>
            <ac:spMk id="36871" creationId="{00000000-0000-0000-0000-000000000000}"/>
          </ac:spMkLst>
        </pc:spChg>
        <pc:spChg chg="mod">
          <ac:chgData name="Chris Droessler" userId="625c3661-9d64-47fa-b83c-4b49393bd161" providerId="ADAL" clId="{EEC550F5-0FDB-4E4A-AA3F-8F35749C3812}" dt="2019-04-29T14:02:48.560" v="1601" actId="1076"/>
          <ac:spMkLst>
            <pc:docMk/>
            <pc:sldMk cId="4069165626" sldId="495"/>
            <ac:spMk id="36872" creationId="{00000000-0000-0000-0000-000000000000}"/>
          </ac:spMkLst>
        </pc:spChg>
        <pc:spChg chg="mod">
          <ac:chgData name="Chris Droessler" userId="625c3661-9d64-47fa-b83c-4b49393bd161" providerId="ADAL" clId="{EEC550F5-0FDB-4E4A-AA3F-8F35749C3812}" dt="2019-04-29T14:02:45.544" v="1600" actId="1076"/>
          <ac:spMkLst>
            <pc:docMk/>
            <pc:sldMk cId="4069165626" sldId="495"/>
            <ac:spMk id="36873" creationId="{00000000-0000-0000-0000-000000000000}"/>
          </ac:spMkLst>
        </pc:spChg>
        <pc:spChg chg="mod">
          <ac:chgData name="Chris Droessler" userId="625c3661-9d64-47fa-b83c-4b49393bd161" providerId="ADAL" clId="{EEC550F5-0FDB-4E4A-AA3F-8F35749C3812}" dt="2019-04-29T14:02:41.473" v="1599" actId="1076"/>
          <ac:spMkLst>
            <pc:docMk/>
            <pc:sldMk cId="4069165626" sldId="495"/>
            <ac:spMk id="36874" creationId="{00000000-0000-0000-0000-000000000000}"/>
          </ac:spMkLst>
        </pc:spChg>
        <pc:spChg chg="mod">
          <ac:chgData name="Chris Droessler" userId="625c3661-9d64-47fa-b83c-4b49393bd161" providerId="ADAL" clId="{EEC550F5-0FDB-4E4A-AA3F-8F35749C3812}" dt="2019-04-29T14:08:11.970" v="1718" actId="20577"/>
          <ac:spMkLst>
            <pc:docMk/>
            <pc:sldMk cId="4069165626" sldId="495"/>
            <ac:spMk id="1315858" creationId="{00000000-0000-0000-0000-000000000000}"/>
          </ac:spMkLst>
        </pc:spChg>
        <pc:spChg chg="mod">
          <ac:chgData name="Chris Droessler" userId="625c3661-9d64-47fa-b83c-4b49393bd161" providerId="ADAL" clId="{EEC550F5-0FDB-4E4A-AA3F-8F35749C3812}" dt="2019-04-29T14:02:35.367" v="1598" actId="1076"/>
          <ac:spMkLst>
            <pc:docMk/>
            <pc:sldMk cId="4069165626" sldId="495"/>
            <ac:spMk id="1315859" creationId="{00000000-0000-0000-0000-000000000000}"/>
          </ac:spMkLst>
        </pc:spChg>
        <pc:spChg chg="mod">
          <ac:chgData name="Chris Droessler" userId="625c3661-9d64-47fa-b83c-4b49393bd161" providerId="ADAL" clId="{EEC550F5-0FDB-4E4A-AA3F-8F35749C3812}" dt="2019-04-29T14:03:33.623" v="1615" actId="1076"/>
          <ac:spMkLst>
            <pc:docMk/>
            <pc:sldMk cId="4069165626" sldId="495"/>
            <ac:spMk id="1315860" creationId="{00000000-0000-0000-0000-000000000000}"/>
          </ac:spMkLst>
        </pc:spChg>
        <pc:spChg chg="mod">
          <ac:chgData name="Chris Droessler" userId="625c3661-9d64-47fa-b83c-4b49393bd161" providerId="ADAL" clId="{EEC550F5-0FDB-4E4A-AA3F-8F35749C3812}" dt="2019-04-29T14:03:04.040" v="1605" actId="14100"/>
          <ac:spMkLst>
            <pc:docMk/>
            <pc:sldMk cId="4069165626" sldId="495"/>
            <ac:spMk id="1315867" creationId="{00000000-0000-0000-0000-000000000000}"/>
          </ac:spMkLst>
        </pc:spChg>
        <pc:spChg chg="mod">
          <ac:chgData name="Chris Droessler" userId="625c3661-9d64-47fa-b83c-4b49393bd161" providerId="ADAL" clId="{EEC550F5-0FDB-4E4A-AA3F-8F35749C3812}" dt="2019-04-29T14:03:08.904" v="1607" actId="14100"/>
          <ac:spMkLst>
            <pc:docMk/>
            <pc:sldMk cId="4069165626" sldId="495"/>
            <ac:spMk id="1315868" creationId="{00000000-0000-0000-0000-000000000000}"/>
          </ac:spMkLst>
        </pc:spChg>
        <pc:grpChg chg="del">
          <ac:chgData name="Chris Droessler" userId="625c3661-9d64-47fa-b83c-4b49393bd161" providerId="ADAL" clId="{EEC550F5-0FDB-4E4A-AA3F-8F35749C3812}" dt="2019-04-29T14:02:24.936" v="1597" actId="478"/>
          <ac:grpSpMkLst>
            <pc:docMk/>
            <pc:sldMk cId="4069165626" sldId="495"/>
            <ac:grpSpMk id="36865" creationId="{00000000-0000-0000-0000-000000000000}"/>
          </ac:grpSpMkLst>
        </pc:grpChg>
        <pc:picChg chg="add mod modCrop">
          <ac:chgData name="Chris Droessler" userId="625c3661-9d64-47fa-b83c-4b49393bd161" providerId="ADAL" clId="{EEC550F5-0FDB-4E4A-AA3F-8F35749C3812}" dt="2019-04-29T14:02:22.269" v="1596" actId="167"/>
          <ac:picMkLst>
            <pc:docMk/>
            <pc:sldMk cId="4069165626" sldId="495"/>
            <ac:picMk id="3" creationId="{D3AA671E-60D2-6341-A4CF-AD27E84C6725}"/>
          </ac:picMkLst>
        </pc:picChg>
      </pc:sldChg>
      <pc:sldChg chg="modSp modNotesTx">
        <pc:chgData name="Chris Droessler" userId="625c3661-9d64-47fa-b83c-4b49393bd161" providerId="ADAL" clId="{EEC550F5-0FDB-4E4A-AA3F-8F35749C3812}" dt="2019-04-26T16:33:35.840" v="396" actId="20577"/>
        <pc:sldMkLst>
          <pc:docMk/>
          <pc:sldMk cId="1116138556" sldId="690"/>
        </pc:sldMkLst>
        <pc:spChg chg="mod">
          <ac:chgData name="Chris Droessler" userId="625c3661-9d64-47fa-b83c-4b49393bd161" providerId="ADAL" clId="{EEC550F5-0FDB-4E4A-AA3F-8F35749C3812}" dt="2019-04-26T16:33:35.840" v="396" actId="20577"/>
          <ac:spMkLst>
            <pc:docMk/>
            <pc:sldMk cId="1116138556" sldId="690"/>
            <ac:spMk id="5" creationId="{00000000-0000-0000-0000-000000000000}"/>
          </ac:spMkLst>
        </pc:spChg>
      </pc:sldChg>
    </pc:docChg>
  </pc:docChgLst>
  <pc:docChgLst>
    <pc:chgData name="Chris Droessler" userId="625c3661-9d64-47fa-b83c-4b49393bd161" providerId="ADAL" clId="{F11CDF03-A886-D649-9985-C9B7701F95ED}"/>
    <pc:docChg chg="custSel addSld modSld">
      <pc:chgData name="Chris Droessler" userId="625c3661-9d64-47fa-b83c-4b49393bd161" providerId="ADAL" clId="{F11CDF03-A886-D649-9985-C9B7701F95ED}" dt="2019-05-01T23:03:48.215" v="139" actId="1076"/>
      <pc:docMkLst>
        <pc:docMk/>
      </pc:docMkLst>
      <pc:sldChg chg="modNotes">
        <pc:chgData name="Chris Droessler" userId="625c3661-9d64-47fa-b83c-4b49393bd161" providerId="ADAL" clId="{F11CDF03-A886-D649-9985-C9B7701F95ED}" dt="2019-05-01T22:56:44.536" v="5" actId="27636"/>
        <pc:sldMkLst>
          <pc:docMk/>
          <pc:sldMk cId="117683568" sldId="341"/>
        </pc:sldMkLst>
      </pc:sldChg>
    </pc:docChg>
  </pc:docChgLst>
  <pc:docChgLst>
    <pc:chgData name="Chris Droessler" userId="625c3661-9d64-47fa-b83c-4b49393bd161" providerId="ADAL" clId="{5FC9239A-96D2-674A-9007-986A9654290E}"/>
  </pc:docChgLst>
  <pc:docChgLst>
    <pc:chgData name="Chris Droessler" userId="625c3661-9d64-47fa-b83c-4b49393bd161" providerId="ADAL" clId="{D57F4A5C-CB81-EF44-890B-2A089DC2CB85}"/>
  </pc:docChgLst>
  <pc:docChgLst>
    <pc:chgData name="Chris Droessler" userId="625c3661-9d64-47fa-b83c-4b49393bd161" providerId="ADAL" clId="{00482905-306B-C64E-865E-773C6C8E7254}"/>
    <pc:docChg chg="undo redo custSel addSld delSld modSld sldOrd">
      <pc:chgData name="Chris Droessler" userId="625c3661-9d64-47fa-b83c-4b49393bd161" providerId="ADAL" clId="{00482905-306B-C64E-865E-773C6C8E7254}" dt="2019-07-09T12:58:18.693" v="7381"/>
      <pc:docMkLst>
        <pc:docMk/>
      </pc:docMkLst>
      <pc:sldChg chg="addSp delSp modSp modNotesTx">
        <pc:chgData name="Chris Droessler" userId="625c3661-9d64-47fa-b83c-4b49393bd161" providerId="ADAL" clId="{00482905-306B-C64E-865E-773C6C8E7254}" dt="2019-07-08T15:25:56.286" v="1622" actId="20577"/>
        <pc:sldMkLst>
          <pc:docMk/>
          <pc:sldMk cId="350868958" sldId="268"/>
        </pc:sldMkLst>
        <pc:spChg chg="mod">
          <ac:chgData name="Chris Droessler" userId="625c3661-9d64-47fa-b83c-4b49393bd161" providerId="ADAL" clId="{00482905-306B-C64E-865E-773C6C8E7254}" dt="2019-07-08T15:18:03.197" v="1216" actId="20577"/>
          <ac:spMkLst>
            <pc:docMk/>
            <pc:sldMk cId="350868958" sldId="268"/>
            <ac:spMk id="2" creationId="{00000000-0000-0000-0000-000000000000}"/>
          </ac:spMkLst>
        </pc:spChg>
        <pc:spChg chg="mod">
          <ac:chgData name="Chris Droessler" userId="625c3661-9d64-47fa-b83c-4b49393bd161" providerId="ADAL" clId="{00482905-306B-C64E-865E-773C6C8E7254}" dt="2019-07-08T15:21:58.928" v="1265" actId="20577"/>
          <ac:spMkLst>
            <pc:docMk/>
            <pc:sldMk cId="350868958" sldId="268"/>
            <ac:spMk id="3" creationId="{00000000-0000-0000-0000-000000000000}"/>
          </ac:spMkLst>
        </pc:spChg>
        <pc:graphicFrameChg chg="add del">
          <ac:chgData name="Chris Droessler" userId="625c3661-9d64-47fa-b83c-4b49393bd161" providerId="ADAL" clId="{00482905-306B-C64E-865E-773C6C8E7254}" dt="2019-07-08T15:18:20.952" v="1218"/>
          <ac:graphicFrameMkLst>
            <pc:docMk/>
            <pc:sldMk cId="350868958" sldId="268"/>
            <ac:graphicFrameMk id="5" creationId="{791E1B5F-15E3-8F41-82D2-221314B7CD1C}"/>
          </ac:graphicFrameMkLst>
        </pc:graphicFrameChg>
      </pc:sldChg>
      <pc:sldChg chg="del">
        <pc:chgData name="Chris Droessler" userId="625c3661-9d64-47fa-b83c-4b49393bd161" providerId="ADAL" clId="{00482905-306B-C64E-865E-773C6C8E7254}" dt="2019-07-08T15:29:03.976" v="1828" actId="2696"/>
        <pc:sldMkLst>
          <pc:docMk/>
          <pc:sldMk cId="2257522370" sldId="269"/>
        </pc:sldMkLst>
      </pc:sldChg>
      <pc:sldChg chg="del">
        <pc:chgData name="Chris Droessler" userId="625c3661-9d64-47fa-b83c-4b49393bd161" providerId="ADAL" clId="{00482905-306B-C64E-865E-773C6C8E7254}" dt="2019-07-08T15:29:08.518" v="1829" actId="2696"/>
        <pc:sldMkLst>
          <pc:docMk/>
          <pc:sldMk cId="2200284038" sldId="270"/>
        </pc:sldMkLst>
      </pc:sldChg>
      <pc:sldChg chg="del">
        <pc:chgData name="Chris Droessler" userId="625c3661-9d64-47fa-b83c-4b49393bd161" providerId="ADAL" clId="{00482905-306B-C64E-865E-773C6C8E7254}" dt="2019-07-08T15:32:48.818" v="1886" actId="2696"/>
        <pc:sldMkLst>
          <pc:docMk/>
          <pc:sldMk cId="2038073761" sldId="271"/>
        </pc:sldMkLst>
      </pc:sldChg>
      <pc:sldChg chg="del">
        <pc:chgData name="Chris Droessler" userId="625c3661-9d64-47fa-b83c-4b49393bd161" providerId="ADAL" clId="{00482905-306B-C64E-865E-773C6C8E7254}" dt="2019-07-08T15:35:45.384" v="1934" actId="2696"/>
        <pc:sldMkLst>
          <pc:docMk/>
          <pc:sldMk cId="3667434317" sldId="272"/>
        </pc:sldMkLst>
      </pc:sldChg>
      <pc:sldChg chg="addSp delSp modSp modNotesTx">
        <pc:chgData name="Chris Droessler" userId="625c3661-9d64-47fa-b83c-4b49393bd161" providerId="ADAL" clId="{00482905-306B-C64E-865E-773C6C8E7254}" dt="2019-07-08T12:35:47.949" v="969" actId="20577"/>
        <pc:sldMkLst>
          <pc:docMk/>
          <pc:sldMk cId="1373776953" sldId="273"/>
        </pc:sldMkLst>
        <pc:spChg chg="mod">
          <ac:chgData name="Chris Droessler" userId="625c3661-9d64-47fa-b83c-4b49393bd161" providerId="ADAL" clId="{00482905-306B-C64E-865E-773C6C8E7254}" dt="2019-07-08T12:35:47.949" v="969" actId="20577"/>
          <ac:spMkLst>
            <pc:docMk/>
            <pc:sldMk cId="1373776953" sldId="273"/>
            <ac:spMk id="2" creationId="{00000000-0000-0000-0000-000000000000}"/>
          </ac:spMkLst>
        </pc:spChg>
        <pc:spChg chg="mod">
          <ac:chgData name="Chris Droessler" userId="625c3661-9d64-47fa-b83c-4b49393bd161" providerId="ADAL" clId="{00482905-306B-C64E-865E-773C6C8E7254}" dt="2019-06-21T11:36:57.594" v="174" actId="1076"/>
          <ac:spMkLst>
            <pc:docMk/>
            <pc:sldMk cId="1373776953" sldId="273"/>
            <ac:spMk id="5" creationId="{00000000-0000-0000-0000-000000000000}"/>
          </ac:spMkLst>
        </pc:spChg>
        <pc:spChg chg="mod">
          <ac:chgData name="Chris Droessler" userId="625c3661-9d64-47fa-b83c-4b49393bd161" providerId="ADAL" clId="{00482905-306B-C64E-865E-773C6C8E7254}" dt="2019-06-21T11:37:13.836" v="181" actId="1076"/>
          <ac:spMkLst>
            <pc:docMk/>
            <pc:sldMk cId="1373776953" sldId="273"/>
            <ac:spMk id="6" creationId="{00000000-0000-0000-0000-000000000000}"/>
          </ac:spMkLst>
        </pc:spChg>
        <pc:spChg chg="mod">
          <ac:chgData name="Chris Droessler" userId="625c3661-9d64-47fa-b83c-4b49393bd161" providerId="ADAL" clId="{00482905-306B-C64E-865E-773C6C8E7254}" dt="2019-06-21T11:37:29.844" v="188" actId="1076"/>
          <ac:spMkLst>
            <pc:docMk/>
            <pc:sldMk cId="1373776953" sldId="273"/>
            <ac:spMk id="7" creationId="{00000000-0000-0000-0000-000000000000}"/>
          </ac:spMkLst>
        </pc:spChg>
        <pc:spChg chg="add mod">
          <ac:chgData name="Chris Droessler" userId="625c3661-9d64-47fa-b83c-4b49393bd161" providerId="ADAL" clId="{00482905-306B-C64E-865E-773C6C8E7254}" dt="2019-06-21T11:38:34.494" v="211" actId="1035"/>
          <ac:spMkLst>
            <pc:docMk/>
            <pc:sldMk cId="1373776953" sldId="273"/>
            <ac:spMk id="9" creationId="{428F9C60-CA4A-EB43-B56B-243598B107C4}"/>
          </ac:spMkLst>
        </pc:spChg>
        <pc:spChg chg="add mod">
          <ac:chgData name="Chris Droessler" userId="625c3661-9d64-47fa-b83c-4b49393bd161" providerId="ADAL" clId="{00482905-306B-C64E-865E-773C6C8E7254}" dt="2019-06-21T11:38:38.788" v="212" actId="1036"/>
          <ac:spMkLst>
            <pc:docMk/>
            <pc:sldMk cId="1373776953" sldId="273"/>
            <ac:spMk id="10" creationId="{1DF10F3C-FEEA-3948-AADE-2C2E75863264}"/>
          </ac:spMkLst>
        </pc:spChg>
        <pc:spChg chg="add mod">
          <ac:chgData name="Chris Droessler" userId="625c3661-9d64-47fa-b83c-4b49393bd161" providerId="ADAL" clId="{00482905-306B-C64E-865E-773C6C8E7254}" dt="2019-06-21T11:38:24.268" v="210" actId="1076"/>
          <ac:spMkLst>
            <pc:docMk/>
            <pc:sldMk cId="1373776953" sldId="273"/>
            <ac:spMk id="11" creationId="{4BF7978C-3DE2-3B4A-93CC-79F93E49CF29}"/>
          </ac:spMkLst>
        </pc:spChg>
        <pc:picChg chg="del mod">
          <ac:chgData name="Chris Droessler" userId="625c3661-9d64-47fa-b83c-4b49393bd161" providerId="ADAL" clId="{00482905-306B-C64E-865E-773C6C8E7254}" dt="2019-06-21T11:36:05.628" v="159" actId="478"/>
          <ac:picMkLst>
            <pc:docMk/>
            <pc:sldMk cId="1373776953" sldId="273"/>
            <ac:picMk id="4" creationId="{00000000-0000-0000-0000-000000000000}"/>
          </ac:picMkLst>
        </pc:picChg>
        <pc:picChg chg="add mod">
          <ac:chgData name="Chris Droessler" userId="625c3661-9d64-47fa-b83c-4b49393bd161" providerId="ADAL" clId="{00482905-306B-C64E-865E-773C6C8E7254}" dt="2019-06-21T11:36:49.097" v="173" actId="167"/>
          <ac:picMkLst>
            <pc:docMk/>
            <pc:sldMk cId="1373776953" sldId="273"/>
            <ac:picMk id="8" creationId="{67768DBB-4EFA-BB4F-8A43-CED59E3F6514}"/>
          </ac:picMkLst>
        </pc:picChg>
      </pc:sldChg>
      <pc:sldChg chg="addSp delSp modSp modNotesTx">
        <pc:chgData name="Chris Droessler" userId="625c3661-9d64-47fa-b83c-4b49393bd161" providerId="ADAL" clId="{00482905-306B-C64E-865E-773C6C8E7254}" dt="2019-06-21T12:07:46.405" v="805" actId="20577"/>
        <pc:sldMkLst>
          <pc:docMk/>
          <pc:sldMk cId="756271867" sldId="274"/>
        </pc:sldMkLst>
        <pc:spChg chg="del">
          <ac:chgData name="Chris Droessler" userId="625c3661-9d64-47fa-b83c-4b49393bd161" providerId="ADAL" clId="{00482905-306B-C64E-865E-773C6C8E7254}" dt="2019-06-21T11:55:34.229" v="781" actId="478"/>
          <ac:spMkLst>
            <pc:docMk/>
            <pc:sldMk cId="756271867" sldId="274"/>
            <ac:spMk id="4" creationId="{00000000-0000-0000-0000-000000000000}"/>
          </ac:spMkLst>
        </pc:spChg>
        <pc:spChg chg="mod">
          <ac:chgData name="Chris Droessler" userId="625c3661-9d64-47fa-b83c-4b49393bd161" providerId="ADAL" clId="{00482905-306B-C64E-865E-773C6C8E7254}" dt="2019-06-21T11:56:21.924" v="802" actId="1076"/>
          <ac:spMkLst>
            <pc:docMk/>
            <pc:sldMk cId="756271867" sldId="274"/>
            <ac:spMk id="5" creationId="{00000000-0000-0000-0000-000000000000}"/>
          </ac:spMkLst>
        </pc:spChg>
        <pc:spChg chg="add mod">
          <ac:chgData name="Chris Droessler" userId="625c3661-9d64-47fa-b83c-4b49393bd161" providerId="ADAL" clId="{00482905-306B-C64E-865E-773C6C8E7254}" dt="2019-06-21T11:55:59.207" v="795" actId="20577"/>
          <ac:spMkLst>
            <pc:docMk/>
            <pc:sldMk cId="756271867" sldId="274"/>
            <ac:spMk id="8" creationId="{5F2D5F1C-5764-B244-84C9-C4A81905D0CE}"/>
          </ac:spMkLst>
        </pc:spChg>
        <pc:picChg chg="del">
          <ac:chgData name="Chris Droessler" userId="625c3661-9d64-47fa-b83c-4b49393bd161" providerId="ADAL" clId="{00482905-306B-C64E-865E-773C6C8E7254}" dt="2019-06-21T11:55:10.492" v="774" actId="478"/>
          <ac:picMkLst>
            <pc:docMk/>
            <pc:sldMk cId="756271867" sldId="274"/>
            <ac:picMk id="3" creationId="{00000000-0000-0000-0000-000000000000}"/>
          </ac:picMkLst>
        </pc:picChg>
        <pc:picChg chg="add mod">
          <ac:chgData name="Chris Droessler" userId="625c3661-9d64-47fa-b83c-4b49393bd161" providerId="ADAL" clId="{00482905-306B-C64E-865E-773C6C8E7254}" dt="2019-06-21T11:55:26.108" v="780" actId="14100"/>
          <ac:picMkLst>
            <pc:docMk/>
            <pc:sldMk cId="756271867" sldId="274"/>
            <ac:picMk id="7" creationId="{27DB0BC2-BDAE-464F-BC67-CED213DEAEC6}"/>
          </ac:picMkLst>
        </pc:picChg>
      </pc:sldChg>
      <pc:sldChg chg="addSp modSp modNotesTx">
        <pc:chgData name="Chris Droessler" userId="625c3661-9d64-47fa-b83c-4b49393bd161" providerId="ADAL" clId="{00482905-306B-C64E-865E-773C6C8E7254}" dt="2019-06-21T12:23:49.652" v="807" actId="20577"/>
        <pc:sldMkLst>
          <pc:docMk/>
          <pc:sldMk cId="1574656040" sldId="275"/>
        </pc:sldMkLst>
        <pc:spChg chg="add mod">
          <ac:chgData name="Chris Droessler" userId="625c3661-9d64-47fa-b83c-4b49393bd161" providerId="ADAL" clId="{00482905-306B-C64E-865E-773C6C8E7254}" dt="2019-06-21T11:31:41.277" v="133" actId="1037"/>
          <ac:spMkLst>
            <pc:docMk/>
            <pc:sldMk cId="1574656040" sldId="275"/>
            <ac:spMk id="7" creationId="{DCD3982E-8DD9-484F-B503-7E65EDA6BED5}"/>
          </ac:spMkLst>
        </pc:spChg>
      </pc:sldChg>
      <pc:sldChg chg="addSp delSp modSp delAnim modNotesTx">
        <pc:chgData name="Chris Droessler" userId="625c3661-9d64-47fa-b83c-4b49393bd161" providerId="ADAL" clId="{00482905-306B-C64E-865E-773C6C8E7254}" dt="2019-07-09T12:54:05.469" v="7375" actId="115"/>
        <pc:sldMkLst>
          <pc:docMk/>
          <pc:sldMk cId="761118356" sldId="276"/>
        </pc:sldMkLst>
        <pc:spChg chg="add del mod">
          <ac:chgData name="Chris Droessler" userId="625c3661-9d64-47fa-b83c-4b49393bd161" providerId="ADAL" clId="{00482905-306B-C64E-865E-773C6C8E7254}" dt="2019-07-09T12:01:02.436" v="6962" actId="478"/>
          <ac:spMkLst>
            <pc:docMk/>
            <pc:sldMk cId="761118356" sldId="276"/>
            <ac:spMk id="2" creationId="{3AEC7629-F340-344E-89F4-E098F1A4A028}"/>
          </ac:spMkLst>
        </pc:spChg>
        <pc:spChg chg="add mod">
          <ac:chgData name="Chris Droessler" userId="625c3661-9d64-47fa-b83c-4b49393bd161" providerId="ADAL" clId="{00482905-306B-C64E-865E-773C6C8E7254}" dt="2019-07-09T12:29:38.227" v="7077" actId="692"/>
          <ac:spMkLst>
            <pc:docMk/>
            <pc:sldMk cId="761118356" sldId="276"/>
            <ac:spMk id="28" creationId="{B169F054-0B76-DB4E-9489-2180510C2A33}"/>
          </ac:spMkLst>
        </pc:spChg>
        <pc:spChg chg="del mod">
          <ac:chgData name="Chris Droessler" userId="625c3661-9d64-47fa-b83c-4b49393bd161" providerId="ADAL" clId="{00482905-306B-C64E-865E-773C6C8E7254}" dt="2019-07-09T12:00:54.527" v="6960" actId="478"/>
          <ac:spMkLst>
            <pc:docMk/>
            <pc:sldMk cId="761118356" sldId="276"/>
            <ac:spMk id="29" creationId="{00000000-0000-0000-0000-000000000000}"/>
          </ac:spMkLst>
        </pc:spChg>
        <pc:spChg chg="mod">
          <ac:chgData name="Chris Droessler" userId="625c3661-9d64-47fa-b83c-4b49393bd161" providerId="ADAL" clId="{00482905-306B-C64E-865E-773C6C8E7254}" dt="2019-07-09T11:56:28.860" v="6847" actId="1076"/>
          <ac:spMkLst>
            <pc:docMk/>
            <pc:sldMk cId="761118356" sldId="276"/>
            <ac:spMk id="30" creationId="{00000000-0000-0000-0000-000000000000}"/>
          </ac:spMkLst>
        </pc:spChg>
        <pc:spChg chg="mod">
          <ac:chgData name="Chris Droessler" userId="625c3661-9d64-47fa-b83c-4b49393bd161" providerId="ADAL" clId="{00482905-306B-C64E-865E-773C6C8E7254}" dt="2019-07-09T12:29:38.227" v="7077" actId="692"/>
          <ac:spMkLst>
            <pc:docMk/>
            <pc:sldMk cId="761118356" sldId="276"/>
            <ac:spMk id="31" creationId="{10DCD024-D52D-024E-83C8-8FF598B11FB7}"/>
          </ac:spMkLst>
        </pc:spChg>
        <pc:spChg chg="del mod">
          <ac:chgData name="Chris Droessler" userId="625c3661-9d64-47fa-b83c-4b49393bd161" providerId="ADAL" clId="{00482905-306B-C64E-865E-773C6C8E7254}" dt="2019-07-09T12:00:58.949" v="6961" actId="478"/>
          <ac:spMkLst>
            <pc:docMk/>
            <pc:sldMk cId="761118356" sldId="276"/>
            <ac:spMk id="32" creationId="{7D4D20CF-BD27-DE4C-AAA0-AE009E7F027A}"/>
          </ac:spMkLst>
        </pc:spChg>
        <pc:spChg chg="mod">
          <ac:chgData name="Chris Droessler" userId="625c3661-9d64-47fa-b83c-4b49393bd161" providerId="ADAL" clId="{00482905-306B-C64E-865E-773C6C8E7254}" dt="2019-07-09T12:29:38.227" v="7077" actId="692"/>
          <ac:spMkLst>
            <pc:docMk/>
            <pc:sldMk cId="761118356" sldId="276"/>
            <ac:spMk id="54" creationId="{00000000-0000-0000-0000-000000000000}"/>
          </ac:spMkLst>
        </pc:spChg>
        <pc:spChg chg="del mod">
          <ac:chgData name="Chris Droessler" userId="625c3661-9d64-47fa-b83c-4b49393bd161" providerId="ADAL" clId="{00482905-306B-C64E-865E-773C6C8E7254}" dt="2019-07-09T12:00:58.949" v="6961" actId="478"/>
          <ac:spMkLst>
            <pc:docMk/>
            <pc:sldMk cId="761118356" sldId="276"/>
            <ac:spMk id="58" creationId="{00000000-0000-0000-0000-000000000000}"/>
          </ac:spMkLst>
        </pc:spChg>
        <pc:spChg chg="del mod">
          <ac:chgData name="Chris Droessler" userId="625c3661-9d64-47fa-b83c-4b49393bd161" providerId="ADAL" clId="{00482905-306B-C64E-865E-773C6C8E7254}" dt="2019-07-09T12:00:54.527" v="6960" actId="478"/>
          <ac:spMkLst>
            <pc:docMk/>
            <pc:sldMk cId="761118356" sldId="276"/>
            <ac:spMk id="59" creationId="{00000000-0000-0000-0000-000000000000}"/>
          </ac:spMkLst>
        </pc:spChg>
        <pc:spChg chg="mod">
          <ac:chgData name="Chris Droessler" userId="625c3661-9d64-47fa-b83c-4b49393bd161" providerId="ADAL" clId="{00482905-306B-C64E-865E-773C6C8E7254}" dt="2019-07-09T11:57:50.519" v="6903" actId="20577"/>
          <ac:spMkLst>
            <pc:docMk/>
            <pc:sldMk cId="761118356" sldId="276"/>
            <ac:spMk id="60" creationId="{00000000-0000-0000-0000-000000000000}"/>
          </ac:spMkLst>
        </pc:spChg>
        <pc:spChg chg="mod">
          <ac:chgData name="Chris Droessler" userId="625c3661-9d64-47fa-b83c-4b49393bd161" providerId="ADAL" clId="{00482905-306B-C64E-865E-773C6C8E7254}" dt="2019-07-09T11:58:10.836" v="6907" actId="1076"/>
          <ac:spMkLst>
            <pc:docMk/>
            <pc:sldMk cId="761118356" sldId="276"/>
            <ac:spMk id="61" creationId="{00000000-0000-0000-0000-000000000000}"/>
          </ac:spMkLst>
        </pc:spChg>
        <pc:spChg chg="mod">
          <ac:chgData name="Chris Droessler" userId="625c3661-9d64-47fa-b83c-4b49393bd161" providerId="ADAL" clId="{00482905-306B-C64E-865E-773C6C8E7254}" dt="2019-07-09T11:55:24.318" v="6827" actId="1076"/>
          <ac:spMkLst>
            <pc:docMk/>
            <pc:sldMk cId="761118356" sldId="276"/>
            <ac:spMk id="62" creationId="{00000000-0000-0000-0000-000000000000}"/>
          </ac:spMkLst>
        </pc:spChg>
        <pc:spChg chg="del mod">
          <ac:chgData name="Chris Droessler" userId="625c3661-9d64-47fa-b83c-4b49393bd161" providerId="ADAL" clId="{00482905-306B-C64E-865E-773C6C8E7254}" dt="2019-07-09T12:00:54.527" v="6960" actId="478"/>
          <ac:spMkLst>
            <pc:docMk/>
            <pc:sldMk cId="761118356" sldId="276"/>
            <ac:spMk id="63" creationId="{00000000-0000-0000-0000-000000000000}"/>
          </ac:spMkLst>
        </pc:spChg>
        <pc:spChg chg="mod">
          <ac:chgData name="Chris Droessler" userId="625c3661-9d64-47fa-b83c-4b49393bd161" providerId="ADAL" clId="{00482905-306B-C64E-865E-773C6C8E7254}" dt="2019-07-09T11:58:52.428" v="6917" actId="1076"/>
          <ac:spMkLst>
            <pc:docMk/>
            <pc:sldMk cId="761118356" sldId="276"/>
            <ac:spMk id="34818" creationId="{00000000-0000-0000-0000-000000000000}"/>
          </ac:spMkLst>
        </pc:spChg>
        <pc:spChg chg="mod">
          <ac:chgData name="Chris Droessler" userId="625c3661-9d64-47fa-b83c-4b49393bd161" providerId="ADAL" clId="{00482905-306B-C64E-865E-773C6C8E7254}" dt="2019-07-09T11:56:08.636" v="6841" actId="1076"/>
          <ac:spMkLst>
            <pc:docMk/>
            <pc:sldMk cId="761118356" sldId="276"/>
            <ac:spMk id="34820" creationId="{00000000-0000-0000-0000-000000000000}"/>
          </ac:spMkLst>
        </pc:spChg>
        <pc:spChg chg="mod">
          <ac:chgData name="Chris Droessler" userId="625c3661-9d64-47fa-b83c-4b49393bd161" providerId="ADAL" clId="{00482905-306B-C64E-865E-773C6C8E7254}" dt="2019-07-09T11:56:11.948" v="6842" actId="1076"/>
          <ac:spMkLst>
            <pc:docMk/>
            <pc:sldMk cId="761118356" sldId="276"/>
            <ac:spMk id="34821" creationId="{00000000-0000-0000-0000-000000000000}"/>
          </ac:spMkLst>
        </pc:spChg>
        <pc:spChg chg="mod">
          <ac:chgData name="Chris Droessler" userId="625c3661-9d64-47fa-b83c-4b49393bd161" providerId="ADAL" clId="{00482905-306B-C64E-865E-773C6C8E7254}" dt="2019-07-09T11:57:10.332" v="6875" actId="1076"/>
          <ac:spMkLst>
            <pc:docMk/>
            <pc:sldMk cId="761118356" sldId="276"/>
            <ac:spMk id="34822" creationId="{00000000-0000-0000-0000-000000000000}"/>
          </ac:spMkLst>
        </pc:spChg>
        <pc:spChg chg="mod">
          <ac:chgData name="Chris Droessler" userId="625c3661-9d64-47fa-b83c-4b49393bd161" providerId="ADAL" clId="{00482905-306B-C64E-865E-773C6C8E7254}" dt="2019-07-09T12:00:08.197" v="6950" actId="1037"/>
          <ac:spMkLst>
            <pc:docMk/>
            <pc:sldMk cId="761118356" sldId="276"/>
            <ac:spMk id="34823" creationId="{00000000-0000-0000-0000-000000000000}"/>
          </ac:spMkLst>
        </pc:spChg>
        <pc:spChg chg="mod">
          <ac:chgData name="Chris Droessler" userId="625c3661-9d64-47fa-b83c-4b49393bd161" providerId="ADAL" clId="{00482905-306B-C64E-865E-773C6C8E7254}" dt="2019-07-09T11:58:06.076" v="6906" actId="1076"/>
          <ac:spMkLst>
            <pc:docMk/>
            <pc:sldMk cId="761118356" sldId="276"/>
            <ac:spMk id="34824" creationId="{00000000-0000-0000-0000-000000000000}"/>
          </ac:spMkLst>
        </pc:spChg>
        <pc:spChg chg="mod">
          <ac:chgData name="Chris Droessler" userId="625c3661-9d64-47fa-b83c-4b49393bd161" providerId="ADAL" clId="{00482905-306B-C64E-865E-773C6C8E7254}" dt="2019-07-09T12:00:10.965" v="6952" actId="1037"/>
          <ac:spMkLst>
            <pc:docMk/>
            <pc:sldMk cId="761118356" sldId="276"/>
            <ac:spMk id="34825" creationId="{00000000-0000-0000-0000-000000000000}"/>
          </ac:spMkLst>
        </pc:spChg>
        <pc:spChg chg="del mod">
          <ac:chgData name="Chris Droessler" userId="625c3661-9d64-47fa-b83c-4b49393bd161" providerId="ADAL" clId="{00482905-306B-C64E-865E-773C6C8E7254}" dt="2019-07-09T12:00:58.949" v="6961" actId="478"/>
          <ac:spMkLst>
            <pc:docMk/>
            <pc:sldMk cId="761118356" sldId="276"/>
            <ac:spMk id="34826" creationId="{00000000-0000-0000-0000-000000000000}"/>
          </ac:spMkLst>
        </pc:spChg>
        <pc:spChg chg="mod">
          <ac:chgData name="Chris Droessler" userId="625c3661-9d64-47fa-b83c-4b49393bd161" providerId="ADAL" clId="{00482905-306B-C64E-865E-773C6C8E7254}" dt="2019-07-09T11:55:36.068" v="6834" actId="1076"/>
          <ac:spMkLst>
            <pc:docMk/>
            <pc:sldMk cId="761118356" sldId="276"/>
            <ac:spMk id="34827" creationId="{00000000-0000-0000-0000-000000000000}"/>
          </ac:spMkLst>
        </pc:spChg>
        <pc:spChg chg="mod">
          <ac:chgData name="Chris Droessler" userId="625c3661-9d64-47fa-b83c-4b49393bd161" providerId="ADAL" clId="{00482905-306B-C64E-865E-773C6C8E7254}" dt="2019-07-09T12:00:42.618" v="6959" actId="20577"/>
          <ac:spMkLst>
            <pc:docMk/>
            <pc:sldMk cId="761118356" sldId="276"/>
            <ac:spMk id="1532974" creationId="{00000000-0000-0000-0000-000000000000}"/>
          </ac:spMkLst>
        </pc:spChg>
        <pc:spChg chg="mod">
          <ac:chgData name="Chris Droessler" userId="625c3661-9d64-47fa-b83c-4b49393bd161" providerId="ADAL" clId="{00482905-306B-C64E-865E-773C6C8E7254}" dt="2019-07-09T12:29:38.227" v="7077" actId="692"/>
          <ac:spMkLst>
            <pc:docMk/>
            <pc:sldMk cId="761118356" sldId="276"/>
            <ac:spMk id="1532976" creationId="{00000000-0000-0000-0000-000000000000}"/>
          </ac:spMkLst>
        </pc:spChg>
        <pc:picChg chg="add mod">
          <ac:chgData name="Chris Droessler" userId="625c3661-9d64-47fa-b83c-4b49393bd161" providerId="ADAL" clId="{00482905-306B-C64E-865E-773C6C8E7254}" dt="2019-07-09T11:55:36.936" v="6835" actId="1076"/>
          <ac:picMkLst>
            <pc:docMk/>
            <pc:sldMk cId="761118356" sldId="276"/>
            <ac:picMk id="4" creationId="{B4612B0F-2D60-8C43-A94C-55CA3BC6B0FE}"/>
          </ac:picMkLst>
        </pc:picChg>
        <pc:picChg chg="del">
          <ac:chgData name="Chris Droessler" userId="625c3661-9d64-47fa-b83c-4b49393bd161" providerId="ADAL" clId="{00482905-306B-C64E-865E-773C6C8E7254}" dt="2019-07-09T11:53:19.284" v="6761" actId="478"/>
          <ac:picMkLst>
            <pc:docMk/>
            <pc:sldMk cId="761118356" sldId="276"/>
            <ac:picMk id="7" creationId="{944881FD-2B8F-A742-9648-58CA38C92713}"/>
          </ac:picMkLst>
        </pc:picChg>
      </pc:sldChg>
      <pc:sldChg chg="addSp delSp modSp ord delAnim modAnim modNotesTx">
        <pc:chgData name="Chris Droessler" userId="625c3661-9d64-47fa-b83c-4b49393bd161" providerId="ADAL" clId="{00482905-306B-C64E-865E-773C6C8E7254}" dt="2019-07-09T12:58:18.693" v="7381"/>
        <pc:sldMkLst>
          <pc:docMk/>
          <pc:sldMk cId="3605233195" sldId="278"/>
        </pc:sldMkLst>
        <pc:spChg chg="del mod">
          <ac:chgData name="Chris Droessler" userId="625c3661-9d64-47fa-b83c-4b49393bd161" providerId="ADAL" clId="{00482905-306B-C64E-865E-773C6C8E7254}" dt="2019-07-09T12:49:18.888" v="7281" actId="478"/>
          <ac:spMkLst>
            <pc:docMk/>
            <pc:sldMk cId="3605233195" sldId="278"/>
            <ac:spMk id="58" creationId="{00000000-0000-0000-0000-000000000000}"/>
          </ac:spMkLst>
        </pc:spChg>
        <pc:spChg chg="mod">
          <ac:chgData name="Chris Droessler" userId="625c3661-9d64-47fa-b83c-4b49393bd161" providerId="ADAL" clId="{00482905-306B-C64E-865E-773C6C8E7254}" dt="2019-07-09T12:42:12.396" v="7181" actId="1076"/>
          <ac:spMkLst>
            <pc:docMk/>
            <pc:sldMk cId="3605233195" sldId="278"/>
            <ac:spMk id="38919" creationId="{00000000-0000-0000-0000-000000000000}"/>
          </ac:spMkLst>
        </pc:spChg>
        <pc:spChg chg="mod">
          <ac:chgData name="Chris Droessler" userId="625c3661-9d64-47fa-b83c-4b49393bd161" providerId="ADAL" clId="{00482905-306B-C64E-865E-773C6C8E7254}" dt="2019-07-09T12:44:34.828" v="7189" actId="1076"/>
          <ac:spMkLst>
            <pc:docMk/>
            <pc:sldMk cId="3605233195" sldId="278"/>
            <ac:spMk id="38920" creationId="{00000000-0000-0000-0000-000000000000}"/>
          </ac:spMkLst>
        </pc:spChg>
        <pc:spChg chg="mod">
          <ac:chgData name="Chris Droessler" userId="625c3661-9d64-47fa-b83c-4b49393bd161" providerId="ADAL" clId="{00482905-306B-C64E-865E-773C6C8E7254}" dt="2019-07-09T12:48:10.012" v="7257" actId="1076"/>
          <ac:spMkLst>
            <pc:docMk/>
            <pc:sldMk cId="3605233195" sldId="278"/>
            <ac:spMk id="38923" creationId="{00000000-0000-0000-0000-000000000000}"/>
          </ac:spMkLst>
        </pc:spChg>
        <pc:spChg chg="mod">
          <ac:chgData name="Chris Droessler" userId="625c3661-9d64-47fa-b83c-4b49393bd161" providerId="ADAL" clId="{00482905-306B-C64E-865E-773C6C8E7254}" dt="2019-07-08T12:31:50.879" v="958" actId="20577"/>
          <ac:spMkLst>
            <pc:docMk/>
            <pc:sldMk cId="3605233195" sldId="278"/>
            <ac:spMk id="1317939" creationId="{00000000-0000-0000-0000-000000000000}"/>
          </ac:spMkLst>
        </pc:spChg>
        <pc:spChg chg="mod">
          <ac:chgData name="Chris Droessler" userId="625c3661-9d64-47fa-b83c-4b49393bd161" providerId="ADAL" clId="{00482905-306B-C64E-865E-773C6C8E7254}" dt="2019-07-08T12:33:03.038" v="964" actId="20577"/>
          <ac:spMkLst>
            <pc:docMk/>
            <pc:sldMk cId="3605233195" sldId="278"/>
            <ac:spMk id="1317940" creationId="{00000000-0000-0000-0000-000000000000}"/>
          </ac:spMkLst>
        </pc:spChg>
        <pc:spChg chg="mod">
          <ac:chgData name="Chris Droessler" userId="625c3661-9d64-47fa-b83c-4b49393bd161" providerId="ADAL" clId="{00482905-306B-C64E-865E-773C6C8E7254}" dt="2019-07-08T12:34:08.798" v="968" actId="20577"/>
          <ac:spMkLst>
            <pc:docMk/>
            <pc:sldMk cId="3605233195" sldId="278"/>
            <ac:spMk id="1317941" creationId="{00000000-0000-0000-0000-000000000000}"/>
          </ac:spMkLst>
        </pc:spChg>
        <pc:spChg chg="mod">
          <ac:chgData name="Chris Droessler" userId="625c3661-9d64-47fa-b83c-4b49393bd161" providerId="ADAL" clId="{00482905-306B-C64E-865E-773C6C8E7254}" dt="2019-07-09T12:45:13.361" v="7193" actId="20577"/>
          <ac:spMkLst>
            <pc:docMk/>
            <pc:sldMk cId="3605233195" sldId="278"/>
            <ac:spMk id="1317942" creationId="{00000000-0000-0000-0000-000000000000}"/>
          </ac:spMkLst>
        </pc:spChg>
        <pc:spChg chg="mod">
          <ac:chgData name="Chris Droessler" userId="625c3661-9d64-47fa-b83c-4b49393bd161" providerId="ADAL" clId="{00482905-306B-C64E-865E-773C6C8E7254}" dt="2019-07-09T12:48:12.340" v="7258" actId="1076"/>
          <ac:spMkLst>
            <pc:docMk/>
            <pc:sldMk cId="3605233195" sldId="278"/>
            <ac:spMk id="1317943" creationId="{00000000-0000-0000-0000-000000000000}"/>
          </ac:spMkLst>
        </pc:spChg>
        <pc:spChg chg="mod">
          <ac:chgData name="Chris Droessler" userId="625c3661-9d64-47fa-b83c-4b49393bd161" providerId="ADAL" clId="{00482905-306B-C64E-865E-773C6C8E7254}" dt="2019-07-09T12:42:51.188" v="7187" actId="1076"/>
          <ac:spMkLst>
            <pc:docMk/>
            <pc:sldMk cId="3605233195" sldId="278"/>
            <ac:spMk id="1317944" creationId="{00000000-0000-0000-0000-000000000000}"/>
          </ac:spMkLst>
        </pc:spChg>
        <pc:picChg chg="add mod">
          <ac:chgData name="Chris Droessler" userId="625c3661-9d64-47fa-b83c-4b49393bd161" providerId="ADAL" clId="{00482905-306B-C64E-865E-773C6C8E7254}" dt="2019-07-09T12:48:35.069" v="7279" actId="1036"/>
          <ac:picMkLst>
            <pc:docMk/>
            <pc:sldMk cId="3605233195" sldId="278"/>
            <ac:picMk id="3" creationId="{E8121BD9-C6EF-6A42-92F2-33DFBE0C901C}"/>
          </ac:picMkLst>
        </pc:picChg>
        <pc:picChg chg="del">
          <ac:chgData name="Chris Droessler" userId="625c3661-9d64-47fa-b83c-4b49393bd161" providerId="ADAL" clId="{00482905-306B-C64E-865E-773C6C8E7254}" dt="2019-07-09T12:37:38.421" v="7179" actId="478"/>
          <ac:picMkLst>
            <pc:docMk/>
            <pc:sldMk cId="3605233195" sldId="278"/>
            <ac:picMk id="4" creationId="{7E88D85A-9540-0F45-BC5E-DA55EFE38B51}"/>
          </ac:picMkLst>
        </pc:picChg>
        <pc:picChg chg="add mod">
          <ac:chgData name="Chris Droessler" userId="625c3661-9d64-47fa-b83c-4b49393bd161" providerId="ADAL" clId="{00482905-306B-C64E-865E-773C6C8E7254}" dt="2019-07-09T12:37:24.253" v="7176" actId="1037"/>
          <ac:picMkLst>
            <pc:docMk/>
            <pc:sldMk cId="3605233195" sldId="278"/>
            <ac:picMk id="21" creationId="{5027A0FC-0D38-DF43-A55E-CFC04887FE33}"/>
          </ac:picMkLst>
        </pc:picChg>
        <pc:picChg chg="add mod">
          <ac:chgData name="Chris Droessler" userId="625c3661-9d64-47fa-b83c-4b49393bd161" providerId="ADAL" clId="{00482905-306B-C64E-865E-773C6C8E7254}" dt="2019-07-09T12:37:28.761" v="7177" actId="167"/>
          <ac:picMkLst>
            <pc:docMk/>
            <pc:sldMk cId="3605233195" sldId="278"/>
            <ac:picMk id="22" creationId="{31810DEA-0E86-C345-A637-F1C15CF846EE}"/>
          </ac:picMkLst>
        </pc:picChg>
        <pc:picChg chg="del">
          <ac:chgData name="Chris Droessler" userId="625c3661-9d64-47fa-b83c-4b49393bd161" providerId="ADAL" clId="{00482905-306B-C64E-865E-773C6C8E7254}" dt="2019-07-09T12:37:35.628" v="7178" actId="478"/>
          <ac:picMkLst>
            <pc:docMk/>
            <pc:sldMk cId="3605233195" sldId="278"/>
            <ac:picMk id="37" creationId="{1F10719D-DE70-7B41-881E-C231A84D7EB2}"/>
          </ac:picMkLst>
        </pc:picChg>
        <pc:picChg chg="del">
          <ac:chgData name="Chris Droessler" userId="625c3661-9d64-47fa-b83c-4b49393bd161" providerId="ADAL" clId="{00482905-306B-C64E-865E-773C6C8E7254}" dt="2019-07-09T12:36:51.292" v="7168" actId="478"/>
          <ac:picMkLst>
            <pc:docMk/>
            <pc:sldMk cId="3605233195" sldId="278"/>
            <ac:picMk id="38" creationId="{9EA900C1-C90B-0C4D-BB73-938E1642D903}"/>
          </ac:picMkLst>
        </pc:picChg>
      </pc:sldChg>
      <pc:sldChg chg="del">
        <pc:chgData name="Chris Droessler" userId="625c3661-9d64-47fa-b83c-4b49393bd161" providerId="ADAL" clId="{00482905-306B-C64E-865E-773C6C8E7254}" dt="2019-07-08T15:42:13.506" v="2075" actId="2696"/>
        <pc:sldMkLst>
          <pc:docMk/>
          <pc:sldMk cId="2299183139" sldId="280"/>
        </pc:sldMkLst>
      </pc:sldChg>
      <pc:sldChg chg="del">
        <pc:chgData name="Chris Droessler" userId="625c3661-9d64-47fa-b83c-4b49393bd161" providerId="ADAL" clId="{00482905-306B-C64E-865E-773C6C8E7254}" dt="2019-07-08T15:44:59.171" v="2148" actId="2696"/>
        <pc:sldMkLst>
          <pc:docMk/>
          <pc:sldMk cId="4016724490" sldId="281"/>
        </pc:sldMkLst>
      </pc:sldChg>
      <pc:sldChg chg="del ord">
        <pc:chgData name="Chris Droessler" userId="625c3661-9d64-47fa-b83c-4b49393bd161" providerId="ADAL" clId="{00482905-306B-C64E-865E-773C6C8E7254}" dt="2019-07-08T16:20:58.066" v="3210" actId="2696"/>
        <pc:sldMkLst>
          <pc:docMk/>
          <pc:sldMk cId="49204035" sldId="300"/>
        </pc:sldMkLst>
      </pc:sldChg>
      <pc:sldChg chg="del">
        <pc:chgData name="Chris Droessler" userId="625c3661-9d64-47fa-b83c-4b49393bd161" providerId="ADAL" clId="{00482905-306B-C64E-865E-773C6C8E7254}" dt="2019-07-08T16:21:04.355" v="3211" actId="2696"/>
        <pc:sldMkLst>
          <pc:docMk/>
          <pc:sldMk cId="1561449690" sldId="301"/>
        </pc:sldMkLst>
      </pc:sldChg>
      <pc:sldChg chg="modNotesTx">
        <pc:chgData name="Chris Droessler" userId="625c3661-9d64-47fa-b83c-4b49393bd161" providerId="ADAL" clId="{00482905-306B-C64E-865E-773C6C8E7254}" dt="2019-07-08T12:43:41.798" v="979" actId="20577"/>
        <pc:sldMkLst>
          <pc:docMk/>
          <pc:sldMk cId="117683568" sldId="341"/>
        </pc:sldMkLst>
      </pc:sldChg>
      <pc:sldChg chg="modNotesTx">
        <pc:chgData name="Chris Droessler" userId="625c3661-9d64-47fa-b83c-4b49393bd161" providerId="ADAL" clId="{00482905-306B-C64E-865E-773C6C8E7254}" dt="2019-07-08T12:43:55.801" v="980" actId="313"/>
        <pc:sldMkLst>
          <pc:docMk/>
          <pc:sldMk cId="3003076680" sldId="342"/>
        </pc:sldMkLst>
      </pc:sldChg>
      <pc:sldChg chg="addSp delSp modSp add del modNotesTx">
        <pc:chgData name="Chris Droessler" userId="625c3661-9d64-47fa-b83c-4b49393bd161" providerId="ADAL" clId="{00482905-306B-C64E-865E-773C6C8E7254}" dt="2019-07-09T12:53:54.005" v="7374" actId="115"/>
        <pc:sldMkLst>
          <pc:docMk/>
          <pc:sldMk cId="4069165626" sldId="495"/>
        </pc:sldMkLst>
        <pc:spChg chg="add mod">
          <ac:chgData name="Chris Droessler" userId="625c3661-9d64-47fa-b83c-4b49393bd161" providerId="ADAL" clId="{00482905-306B-C64E-865E-773C6C8E7254}" dt="2019-07-09T12:52:52.997" v="7331" actId="1076"/>
          <ac:spMkLst>
            <pc:docMk/>
            <pc:sldMk cId="4069165626" sldId="495"/>
            <ac:spMk id="5" creationId="{4BA6C4DA-2A8C-0848-8E1C-915700BFF79B}"/>
          </ac:spMkLst>
        </pc:spChg>
        <pc:spChg chg="add mod">
          <ac:chgData name="Chris Droessler" userId="625c3661-9d64-47fa-b83c-4b49393bd161" providerId="ADAL" clId="{00482905-306B-C64E-865E-773C6C8E7254}" dt="2019-07-09T12:29:23.389" v="7069" actId="692"/>
          <ac:spMkLst>
            <pc:docMk/>
            <pc:sldMk cId="4069165626" sldId="495"/>
            <ac:spMk id="21" creationId="{E5BCD222-14E1-E446-B471-5228FF1761AD}"/>
          </ac:spMkLst>
        </pc:spChg>
        <pc:spChg chg="mod">
          <ac:chgData name="Chris Droessler" userId="625c3661-9d64-47fa-b83c-4b49393bd161" providerId="ADAL" clId="{00482905-306B-C64E-865E-773C6C8E7254}" dt="2019-07-08T12:30:31.550" v="947" actId="20577"/>
          <ac:spMkLst>
            <pc:docMk/>
            <pc:sldMk cId="4069165626" sldId="495"/>
            <ac:spMk id="30" creationId="{00000000-0000-0000-0000-000000000000}"/>
          </ac:spMkLst>
        </pc:spChg>
        <pc:spChg chg="mod">
          <ac:chgData name="Chris Droessler" userId="625c3661-9d64-47fa-b83c-4b49393bd161" providerId="ADAL" clId="{00482905-306B-C64E-865E-773C6C8E7254}" dt="2019-07-09T12:26:15.941" v="7041" actId="1038"/>
          <ac:spMkLst>
            <pc:docMk/>
            <pc:sldMk cId="4069165626" sldId="495"/>
            <ac:spMk id="31" creationId="{00000000-0000-0000-0000-000000000000}"/>
          </ac:spMkLst>
        </pc:spChg>
        <pc:spChg chg="mod">
          <ac:chgData name="Chris Droessler" userId="625c3661-9d64-47fa-b83c-4b49393bd161" providerId="ADAL" clId="{00482905-306B-C64E-865E-773C6C8E7254}" dt="2019-07-08T12:30:41.357" v="951" actId="20577"/>
          <ac:spMkLst>
            <pc:docMk/>
            <pc:sldMk cId="4069165626" sldId="495"/>
            <ac:spMk id="32" creationId="{00000000-0000-0000-0000-000000000000}"/>
          </ac:spMkLst>
        </pc:spChg>
        <pc:spChg chg="mod">
          <ac:chgData name="Chris Droessler" userId="625c3661-9d64-47fa-b83c-4b49393bd161" providerId="ADAL" clId="{00482905-306B-C64E-865E-773C6C8E7254}" dt="2019-07-09T12:28:22.828" v="7059" actId="1076"/>
          <ac:spMkLst>
            <pc:docMk/>
            <pc:sldMk cId="4069165626" sldId="495"/>
            <ac:spMk id="33" creationId="{00000000-0000-0000-0000-000000000000}"/>
          </ac:spMkLst>
        </pc:spChg>
        <pc:spChg chg="mod">
          <ac:chgData name="Chris Droessler" userId="625c3661-9d64-47fa-b83c-4b49393bd161" providerId="ADAL" clId="{00482905-306B-C64E-865E-773C6C8E7254}" dt="2019-07-09T12:28:12.612" v="7057" actId="1076"/>
          <ac:spMkLst>
            <pc:docMk/>
            <pc:sldMk cId="4069165626" sldId="495"/>
            <ac:spMk id="34" creationId="{00000000-0000-0000-0000-000000000000}"/>
          </ac:spMkLst>
        </pc:spChg>
        <pc:spChg chg="mod">
          <ac:chgData name="Chris Droessler" userId="625c3661-9d64-47fa-b83c-4b49393bd161" providerId="ADAL" clId="{00482905-306B-C64E-865E-773C6C8E7254}" dt="2019-07-09T12:26:45.156" v="7043" actId="1076"/>
          <ac:spMkLst>
            <pc:docMk/>
            <pc:sldMk cId="4069165626" sldId="495"/>
            <ac:spMk id="36870" creationId="{00000000-0000-0000-0000-000000000000}"/>
          </ac:spMkLst>
        </pc:spChg>
        <pc:spChg chg="mod">
          <ac:chgData name="Chris Droessler" userId="625c3661-9d64-47fa-b83c-4b49393bd161" providerId="ADAL" clId="{00482905-306B-C64E-865E-773C6C8E7254}" dt="2019-07-09T12:26:51.444" v="7045" actId="1076"/>
          <ac:spMkLst>
            <pc:docMk/>
            <pc:sldMk cId="4069165626" sldId="495"/>
            <ac:spMk id="36871" creationId="{00000000-0000-0000-0000-000000000000}"/>
          </ac:spMkLst>
        </pc:spChg>
        <pc:spChg chg="mod">
          <ac:chgData name="Chris Droessler" userId="625c3661-9d64-47fa-b83c-4b49393bd161" providerId="ADAL" clId="{00482905-306B-C64E-865E-773C6C8E7254}" dt="2019-07-09T12:27:41.127" v="7055" actId="1076"/>
          <ac:spMkLst>
            <pc:docMk/>
            <pc:sldMk cId="4069165626" sldId="495"/>
            <ac:spMk id="36872" creationId="{00000000-0000-0000-0000-000000000000}"/>
          </ac:spMkLst>
        </pc:spChg>
        <pc:spChg chg="mod">
          <ac:chgData name="Chris Droessler" userId="625c3661-9d64-47fa-b83c-4b49393bd161" providerId="ADAL" clId="{00482905-306B-C64E-865E-773C6C8E7254}" dt="2019-07-09T12:52:35.597" v="7328" actId="20577"/>
          <ac:spMkLst>
            <pc:docMk/>
            <pc:sldMk cId="4069165626" sldId="495"/>
            <ac:spMk id="1315858" creationId="{00000000-0000-0000-0000-000000000000}"/>
          </ac:spMkLst>
        </pc:spChg>
        <pc:spChg chg="mod">
          <ac:chgData name="Chris Droessler" userId="625c3661-9d64-47fa-b83c-4b49393bd161" providerId="ADAL" clId="{00482905-306B-C64E-865E-773C6C8E7254}" dt="2019-07-09T12:29:17.331" v="7064" actId="692"/>
          <ac:spMkLst>
            <pc:docMk/>
            <pc:sldMk cId="4069165626" sldId="495"/>
            <ac:spMk id="1315867" creationId="{00000000-0000-0000-0000-000000000000}"/>
          </ac:spMkLst>
        </pc:spChg>
        <pc:spChg chg="mod">
          <ac:chgData name="Chris Droessler" userId="625c3661-9d64-47fa-b83c-4b49393bd161" providerId="ADAL" clId="{00482905-306B-C64E-865E-773C6C8E7254}" dt="2019-07-09T12:29:23.389" v="7069" actId="692"/>
          <ac:spMkLst>
            <pc:docMk/>
            <pc:sldMk cId="4069165626" sldId="495"/>
            <ac:spMk id="1315868" creationId="{00000000-0000-0000-0000-000000000000}"/>
          </ac:spMkLst>
        </pc:spChg>
        <pc:picChg chg="del">
          <ac:chgData name="Chris Droessler" userId="625c3661-9d64-47fa-b83c-4b49393bd161" providerId="ADAL" clId="{00482905-306B-C64E-865E-773C6C8E7254}" dt="2019-07-09T12:25:50.397" v="7032" actId="478"/>
          <ac:picMkLst>
            <pc:docMk/>
            <pc:sldMk cId="4069165626" sldId="495"/>
            <ac:picMk id="3" creationId="{D3AA671E-60D2-6341-A4CF-AD27E84C6725}"/>
          </ac:picMkLst>
        </pc:picChg>
        <pc:picChg chg="add mod">
          <ac:chgData name="Chris Droessler" userId="625c3661-9d64-47fa-b83c-4b49393bd161" providerId="ADAL" clId="{00482905-306B-C64E-865E-773C6C8E7254}" dt="2019-07-09T12:25:47.882" v="7031" actId="167"/>
          <ac:picMkLst>
            <pc:docMk/>
            <pc:sldMk cId="4069165626" sldId="495"/>
            <ac:picMk id="4" creationId="{ADE6D265-54BC-6441-A76E-1559D8AF26F7}"/>
          </ac:picMkLst>
        </pc:picChg>
      </pc:sldChg>
      <pc:sldChg chg="addSp modSp">
        <pc:chgData name="Chris Droessler" userId="625c3661-9d64-47fa-b83c-4b49393bd161" providerId="ADAL" clId="{00482905-306B-C64E-865E-773C6C8E7254}" dt="2019-07-08T12:23:34.655" v="923" actId="20577"/>
        <pc:sldMkLst>
          <pc:docMk/>
          <pc:sldMk cId="2880488722" sldId="575"/>
        </pc:sldMkLst>
        <pc:spChg chg="add mod">
          <ac:chgData name="Chris Droessler" userId="625c3661-9d64-47fa-b83c-4b49393bd161" providerId="ADAL" clId="{00482905-306B-C64E-865E-773C6C8E7254}" dt="2019-06-21T11:29:38.940" v="126" actId="1076"/>
          <ac:spMkLst>
            <pc:docMk/>
            <pc:sldMk cId="2880488722" sldId="575"/>
            <ac:spMk id="4" creationId="{AA2C219D-93A8-C04F-B0D7-907EC48AB9D2}"/>
          </ac:spMkLst>
        </pc:spChg>
        <pc:spChg chg="mod">
          <ac:chgData name="Chris Droessler" userId="625c3661-9d64-47fa-b83c-4b49393bd161" providerId="ADAL" clId="{00482905-306B-C64E-865E-773C6C8E7254}" dt="2019-07-08T12:23:34.655" v="923" actId="20577"/>
          <ac:spMkLst>
            <pc:docMk/>
            <pc:sldMk cId="2880488722" sldId="575"/>
            <ac:spMk id="6" creationId="{00000000-0000-0000-0000-000000000000}"/>
          </ac:spMkLst>
        </pc:spChg>
      </pc:sldChg>
      <pc:sldChg chg="modSp del ord">
        <pc:chgData name="Chris Droessler" userId="625c3661-9d64-47fa-b83c-4b49393bd161" providerId="ADAL" clId="{00482905-306B-C64E-865E-773C6C8E7254}" dt="2019-07-08T16:30:03.178" v="3514" actId="2696"/>
        <pc:sldMkLst>
          <pc:docMk/>
          <pc:sldMk cId="2182894045" sldId="672"/>
        </pc:sldMkLst>
        <pc:spChg chg="mod">
          <ac:chgData name="Chris Droessler" userId="625c3661-9d64-47fa-b83c-4b49393bd161" providerId="ADAL" clId="{00482905-306B-C64E-865E-773C6C8E7254}" dt="2019-07-08T16:26:59.341" v="3312" actId="20577"/>
          <ac:spMkLst>
            <pc:docMk/>
            <pc:sldMk cId="2182894045" sldId="672"/>
            <ac:spMk id="71682" creationId="{00000000-0000-0000-0000-000000000000}"/>
          </ac:spMkLst>
        </pc:spChg>
      </pc:sldChg>
      <pc:sldChg chg="modSp modNotesTx">
        <pc:chgData name="Chris Droessler" userId="625c3661-9d64-47fa-b83c-4b49393bd161" providerId="ADAL" clId="{00482905-306B-C64E-865E-773C6C8E7254}" dt="2019-07-08T12:39:12.942" v="972" actId="20577"/>
        <pc:sldMkLst>
          <pc:docMk/>
          <pc:sldMk cId="1675618511" sldId="673"/>
        </pc:sldMkLst>
        <pc:spChg chg="mod">
          <ac:chgData name="Chris Droessler" userId="625c3661-9d64-47fa-b83c-4b49393bd161" providerId="ADAL" clId="{00482905-306B-C64E-865E-773C6C8E7254}" dt="2019-07-08T12:39:06.959" v="971" actId="20577"/>
          <ac:spMkLst>
            <pc:docMk/>
            <pc:sldMk cId="1675618511" sldId="673"/>
            <ac:spMk id="3" creationId="{6B96F2C0-F14C-7E4D-BCEE-9066C05D6036}"/>
          </ac:spMkLst>
        </pc:spChg>
      </pc:sldChg>
      <pc:sldChg chg="modSp del">
        <pc:chgData name="Chris Droessler" userId="625c3661-9d64-47fa-b83c-4b49393bd161" providerId="ADAL" clId="{00482905-306B-C64E-865E-773C6C8E7254}" dt="2019-07-08T18:10:23.779" v="4116" actId="2696"/>
        <pc:sldMkLst>
          <pc:docMk/>
          <pc:sldMk cId="2939154224" sldId="674"/>
        </pc:sldMkLst>
        <pc:spChg chg="mod">
          <ac:chgData name="Chris Droessler" userId="625c3661-9d64-47fa-b83c-4b49393bd161" providerId="ADAL" clId="{00482905-306B-C64E-865E-773C6C8E7254}" dt="2019-06-21T12:41:29.581" v="876" actId="115"/>
          <ac:spMkLst>
            <pc:docMk/>
            <pc:sldMk cId="2939154224" sldId="674"/>
            <ac:spMk id="5" creationId="{082E66B0-4305-6144-A1D3-F43A1E0FE67B}"/>
          </ac:spMkLst>
        </pc:spChg>
      </pc:sldChg>
      <pc:sldChg chg="del">
        <pc:chgData name="Chris Droessler" userId="625c3661-9d64-47fa-b83c-4b49393bd161" providerId="ADAL" clId="{00482905-306B-C64E-865E-773C6C8E7254}" dt="2019-07-08T18:05:05.351" v="3856" actId="2696"/>
        <pc:sldMkLst>
          <pc:docMk/>
          <pc:sldMk cId="3899275630" sldId="675"/>
        </pc:sldMkLst>
      </pc:sldChg>
      <pc:sldChg chg="modSp del">
        <pc:chgData name="Chris Droessler" userId="625c3661-9d64-47fa-b83c-4b49393bd161" providerId="ADAL" clId="{00482905-306B-C64E-865E-773C6C8E7254}" dt="2019-07-08T18:13:55.020" v="4193" actId="2696"/>
        <pc:sldMkLst>
          <pc:docMk/>
          <pc:sldMk cId="164152259" sldId="676"/>
        </pc:sldMkLst>
        <pc:spChg chg="mod">
          <ac:chgData name="Chris Droessler" userId="625c3661-9d64-47fa-b83c-4b49393bd161" providerId="ADAL" clId="{00482905-306B-C64E-865E-773C6C8E7254}" dt="2019-06-21T12:41:37.701" v="877" actId="115"/>
          <ac:spMkLst>
            <pc:docMk/>
            <pc:sldMk cId="164152259" sldId="676"/>
            <ac:spMk id="5" creationId="{082E66B0-4305-6144-A1D3-F43A1E0FE67B}"/>
          </ac:spMkLst>
        </pc:spChg>
      </pc:sldChg>
      <pc:sldChg chg="modSp del">
        <pc:chgData name="Chris Droessler" userId="625c3661-9d64-47fa-b83c-4b49393bd161" providerId="ADAL" clId="{00482905-306B-C64E-865E-773C6C8E7254}" dt="2019-07-08T18:17:46.323" v="4254" actId="2696"/>
        <pc:sldMkLst>
          <pc:docMk/>
          <pc:sldMk cId="2042356401" sldId="677"/>
        </pc:sldMkLst>
        <pc:spChg chg="mod">
          <ac:chgData name="Chris Droessler" userId="625c3661-9d64-47fa-b83c-4b49393bd161" providerId="ADAL" clId="{00482905-306B-C64E-865E-773C6C8E7254}" dt="2019-06-21T12:41:55.301" v="878" actId="115"/>
          <ac:spMkLst>
            <pc:docMk/>
            <pc:sldMk cId="2042356401" sldId="677"/>
            <ac:spMk id="5" creationId="{082E66B0-4305-6144-A1D3-F43A1E0FE67B}"/>
          </ac:spMkLst>
        </pc:spChg>
      </pc:sldChg>
      <pc:sldChg chg="modSp del">
        <pc:chgData name="Chris Droessler" userId="625c3661-9d64-47fa-b83c-4b49393bd161" providerId="ADAL" clId="{00482905-306B-C64E-865E-773C6C8E7254}" dt="2019-07-08T18:21:08.380" v="4383" actId="2696"/>
        <pc:sldMkLst>
          <pc:docMk/>
          <pc:sldMk cId="3977276551" sldId="678"/>
        </pc:sldMkLst>
        <pc:spChg chg="mod">
          <ac:chgData name="Chris Droessler" userId="625c3661-9d64-47fa-b83c-4b49393bd161" providerId="ADAL" clId="{00482905-306B-C64E-865E-773C6C8E7254}" dt="2019-06-21T12:42:04.351" v="879" actId="115"/>
          <ac:spMkLst>
            <pc:docMk/>
            <pc:sldMk cId="3977276551" sldId="678"/>
            <ac:spMk id="5" creationId="{082E66B0-4305-6144-A1D3-F43A1E0FE67B}"/>
          </ac:spMkLst>
        </pc:spChg>
      </pc:sldChg>
      <pc:sldChg chg="modSp del ord">
        <pc:chgData name="Chris Droessler" userId="625c3661-9d64-47fa-b83c-4b49393bd161" providerId="ADAL" clId="{00482905-306B-C64E-865E-773C6C8E7254}" dt="2019-07-08T18:23:36.598" v="4452" actId="2696"/>
        <pc:sldMkLst>
          <pc:docMk/>
          <pc:sldMk cId="147647093" sldId="679"/>
        </pc:sldMkLst>
        <pc:spChg chg="mod">
          <ac:chgData name="Chris Droessler" userId="625c3661-9d64-47fa-b83c-4b49393bd161" providerId="ADAL" clId="{00482905-306B-C64E-865E-773C6C8E7254}" dt="2019-06-21T12:42:17.981" v="880" actId="115"/>
          <ac:spMkLst>
            <pc:docMk/>
            <pc:sldMk cId="147647093" sldId="679"/>
            <ac:spMk id="5" creationId="{082E66B0-4305-6144-A1D3-F43A1E0FE67B}"/>
          </ac:spMkLst>
        </pc:spChg>
      </pc:sldChg>
      <pc:sldChg chg="modSp del">
        <pc:chgData name="Chris Droessler" userId="625c3661-9d64-47fa-b83c-4b49393bd161" providerId="ADAL" clId="{00482905-306B-C64E-865E-773C6C8E7254}" dt="2019-07-08T18:26:54.636" v="4530" actId="2696"/>
        <pc:sldMkLst>
          <pc:docMk/>
          <pc:sldMk cId="2564891727" sldId="680"/>
        </pc:sldMkLst>
        <pc:spChg chg="mod">
          <ac:chgData name="Chris Droessler" userId="625c3661-9d64-47fa-b83c-4b49393bd161" providerId="ADAL" clId="{00482905-306B-C64E-865E-773C6C8E7254}" dt="2019-06-21T12:42:24.901" v="881" actId="115"/>
          <ac:spMkLst>
            <pc:docMk/>
            <pc:sldMk cId="2564891727" sldId="680"/>
            <ac:spMk id="5" creationId="{082E66B0-4305-6144-A1D3-F43A1E0FE67B}"/>
          </ac:spMkLst>
        </pc:spChg>
      </pc:sldChg>
      <pc:sldChg chg="modSp del modNotesTx">
        <pc:chgData name="Chris Droessler" userId="625c3661-9d64-47fa-b83c-4b49393bd161" providerId="ADAL" clId="{00482905-306B-C64E-865E-773C6C8E7254}" dt="2019-07-08T18:29:10.967" v="4597" actId="2696"/>
        <pc:sldMkLst>
          <pc:docMk/>
          <pc:sldMk cId="1917870118" sldId="681"/>
        </pc:sldMkLst>
        <pc:spChg chg="mod">
          <ac:chgData name="Chris Droessler" userId="625c3661-9d64-47fa-b83c-4b49393bd161" providerId="ADAL" clId="{00482905-306B-C64E-865E-773C6C8E7254}" dt="2019-06-21T12:42:32.407" v="882" actId="115"/>
          <ac:spMkLst>
            <pc:docMk/>
            <pc:sldMk cId="1917870118" sldId="681"/>
            <ac:spMk id="5" creationId="{082E66B0-4305-6144-A1D3-F43A1E0FE67B}"/>
          </ac:spMkLst>
        </pc:spChg>
      </pc:sldChg>
      <pc:sldChg chg="modSp del">
        <pc:chgData name="Chris Droessler" userId="625c3661-9d64-47fa-b83c-4b49393bd161" providerId="ADAL" clId="{00482905-306B-C64E-865E-773C6C8E7254}" dt="2019-07-08T18:32:41.501" v="4790" actId="2696"/>
        <pc:sldMkLst>
          <pc:docMk/>
          <pc:sldMk cId="1884437985" sldId="682"/>
        </pc:sldMkLst>
        <pc:spChg chg="mod">
          <ac:chgData name="Chris Droessler" userId="625c3661-9d64-47fa-b83c-4b49393bd161" providerId="ADAL" clId="{00482905-306B-C64E-865E-773C6C8E7254}" dt="2019-06-21T12:42:40.293" v="883" actId="115"/>
          <ac:spMkLst>
            <pc:docMk/>
            <pc:sldMk cId="1884437985" sldId="682"/>
            <ac:spMk id="5" creationId="{082E66B0-4305-6144-A1D3-F43A1E0FE67B}"/>
          </ac:spMkLst>
        </pc:spChg>
      </pc:sldChg>
      <pc:sldChg chg="modSp del">
        <pc:chgData name="Chris Droessler" userId="625c3661-9d64-47fa-b83c-4b49393bd161" providerId="ADAL" clId="{00482905-306B-C64E-865E-773C6C8E7254}" dt="2019-07-08T18:35:13.047" v="4869" actId="2696"/>
        <pc:sldMkLst>
          <pc:docMk/>
          <pc:sldMk cId="3803414560" sldId="683"/>
        </pc:sldMkLst>
        <pc:spChg chg="mod">
          <ac:chgData name="Chris Droessler" userId="625c3661-9d64-47fa-b83c-4b49393bd161" providerId="ADAL" clId="{00482905-306B-C64E-865E-773C6C8E7254}" dt="2019-06-21T12:42:51.957" v="884" actId="115"/>
          <ac:spMkLst>
            <pc:docMk/>
            <pc:sldMk cId="3803414560" sldId="683"/>
            <ac:spMk id="5" creationId="{082E66B0-4305-6144-A1D3-F43A1E0FE67B}"/>
          </ac:spMkLst>
        </pc:spChg>
      </pc:sldChg>
      <pc:sldChg chg="del modNotesTx">
        <pc:chgData name="Chris Droessler" userId="625c3661-9d64-47fa-b83c-4b49393bd161" providerId="ADAL" clId="{00482905-306B-C64E-865E-773C6C8E7254}" dt="2019-07-08T18:37:59.331" v="4942" actId="2696"/>
        <pc:sldMkLst>
          <pc:docMk/>
          <pc:sldMk cId="2619037576" sldId="684"/>
        </pc:sldMkLst>
      </pc:sldChg>
      <pc:sldChg chg="modSp del">
        <pc:chgData name="Chris Droessler" userId="625c3661-9d64-47fa-b83c-4b49393bd161" providerId="ADAL" clId="{00482905-306B-C64E-865E-773C6C8E7254}" dt="2019-07-08T18:41:14.244" v="5010" actId="2696"/>
        <pc:sldMkLst>
          <pc:docMk/>
          <pc:sldMk cId="2483281332" sldId="685"/>
        </pc:sldMkLst>
        <pc:spChg chg="mod">
          <ac:chgData name="Chris Droessler" userId="625c3661-9d64-47fa-b83c-4b49393bd161" providerId="ADAL" clId="{00482905-306B-C64E-865E-773C6C8E7254}" dt="2019-06-21T12:43:45.806" v="908" actId="115"/>
          <ac:spMkLst>
            <pc:docMk/>
            <pc:sldMk cId="2483281332" sldId="685"/>
            <ac:spMk id="5" creationId="{082E66B0-4305-6144-A1D3-F43A1E0FE67B}"/>
          </ac:spMkLst>
        </pc:spChg>
      </pc:sldChg>
      <pc:sldChg chg="del">
        <pc:chgData name="Chris Droessler" userId="625c3661-9d64-47fa-b83c-4b49393bd161" providerId="ADAL" clId="{00482905-306B-C64E-865E-773C6C8E7254}" dt="2019-07-08T18:43:16.659" v="5080" actId="2696"/>
        <pc:sldMkLst>
          <pc:docMk/>
          <pc:sldMk cId="2430015134" sldId="686"/>
        </pc:sldMkLst>
      </pc:sldChg>
      <pc:sldChg chg="modSp del ord">
        <pc:chgData name="Chris Droessler" userId="625c3661-9d64-47fa-b83c-4b49393bd161" providerId="ADAL" clId="{00482905-306B-C64E-865E-773C6C8E7254}" dt="2019-07-08T18:46:08.094" v="5155" actId="2696"/>
        <pc:sldMkLst>
          <pc:docMk/>
          <pc:sldMk cId="3735082835" sldId="687"/>
        </pc:sldMkLst>
        <pc:spChg chg="mod">
          <ac:chgData name="Chris Droessler" userId="625c3661-9d64-47fa-b83c-4b49393bd161" providerId="ADAL" clId="{00482905-306B-C64E-865E-773C6C8E7254}" dt="2019-06-21T12:44:08.797" v="909" actId="115"/>
          <ac:spMkLst>
            <pc:docMk/>
            <pc:sldMk cId="3735082835" sldId="687"/>
            <ac:spMk id="5" creationId="{082E66B0-4305-6144-A1D3-F43A1E0FE67B}"/>
          </ac:spMkLst>
        </pc:spChg>
      </pc:sldChg>
      <pc:sldChg chg="modSp del">
        <pc:chgData name="Chris Droessler" userId="625c3661-9d64-47fa-b83c-4b49393bd161" providerId="ADAL" clId="{00482905-306B-C64E-865E-773C6C8E7254}" dt="2019-07-08T18:49:05.104" v="5231" actId="2696"/>
        <pc:sldMkLst>
          <pc:docMk/>
          <pc:sldMk cId="641626339" sldId="688"/>
        </pc:sldMkLst>
        <pc:spChg chg="mod">
          <ac:chgData name="Chris Droessler" userId="625c3661-9d64-47fa-b83c-4b49393bd161" providerId="ADAL" clId="{00482905-306B-C64E-865E-773C6C8E7254}" dt="2019-06-21T12:44:16.909" v="910" actId="115"/>
          <ac:spMkLst>
            <pc:docMk/>
            <pc:sldMk cId="641626339" sldId="688"/>
            <ac:spMk id="5" creationId="{082E66B0-4305-6144-A1D3-F43A1E0FE67B}"/>
          </ac:spMkLst>
        </pc:spChg>
      </pc:sldChg>
      <pc:sldChg chg="modSp del">
        <pc:chgData name="Chris Droessler" userId="625c3661-9d64-47fa-b83c-4b49393bd161" providerId="ADAL" clId="{00482905-306B-C64E-865E-773C6C8E7254}" dt="2019-07-08T18:51:50.393" v="5297" actId="2696"/>
        <pc:sldMkLst>
          <pc:docMk/>
          <pc:sldMk cId="2507575461" sldId="689"/>
        </pc:sldMkLst>
        <pc:spChg chg="mod">
          <ac:chgData name="Chris Droessler" userId="625c3661-9d64-47fa-b83c-4b49393bd161" providerId="ADAL" clId="{00482905-306B-C64E-865E-773C6C8E7254}" dt="2019-06-21T12:44:24.381" v="911" actId="115"/>
          <ac:spMkLst>
            <pc:docMk/>
            <pc:sldMk cId="2507575461" sldId="689"/>
            <ac:spMk id="5" creationId="{082E66B0-4305-6144-A1D3-F43A1E0FE67B}"/>
          </ac:spMkLst>
        </pc:spChg>
      </pc:sldChg>
      <pc:sldChg chg="del">
        <pc:chgData name="Chris Droessler" userId="625c3661-9d64-47fa-b83c-4b49393bd161" providerId="ADAL" clId="{00482905-306B-C64E-865E-773C6C8E7254}" dt="2019-07-08T15:39:51.816" v="2043" actId="2696"/>
        <pc:sldMkLst>
          <pc:docMk/>
          <pc:sldMk cId="4247650860" sldId="702"/>
        </pc:sldMkLst>
      </pc:sldChg>
      <pc:sldChg chg="modSp">
        <pc:chgData name="Chris Droessler" userId="625c3661-9d64-47fa-b83c-4b49393bd161" providerId="ADAL" clId="{00482905-306B-C64E-865E-773C6C8E7254}" dt="2019-06-21T12:24:08.572" v="808" actId="1076"/>
        <pc:sldMkLst>
          <pc:docMk/>
          <pc:sldMk cId="3325867515" sldId="703"/>
        </pc:sldMkLst>
        <pc:spChg chg="mod">
          <ac:chgData name="Chris Droessler" userId="625c3661-9d64-47fa-b83c-4b49393bd161" providerId="ADAL" clId="{00482905-306B-C64E-865E-773C6C8E7254}" dt="2019-06-21T12:24:08.572" v="808" actId="1076"/>
          <ac:spMkLst>
            <pc:docMk/>
            <pc:sldMk cId="3325867515" sldId="703"/>
            <ac:spMk id="9" creationId="{6D970CBF-1490-BA4A-83FF-0AA912AA285F}"/>
          </ac:spMkLst>
        </pc:spChg>
      </pc:sldChg>
      <pc:sldChg chg="addSp">
        <pc:chgData name="Chris Droessler" userId="625c3661-9d64-47fa-b83c-4b49393bd161" providerId="ADAL" clId="{00482905-306B-C64E-865E-773C6C8E7254}" dt="2019-06-21T11:30:43.291" v="127"/>
        <pc:sldMkLst>
          <pc:docMk/>
          <pc:sldMk cId="642434829" sldId="704"/>
        </pc:sldMkLst>
        <pc:spChg chg="add">
          <ac:chgData name="Chris Droessler" userId="625c3661-9d64-47fa-b83c-4b49393bd161" providerId="ADAL" clId="{00482905-306B-C64E-865E-773C6C8E7254}" dt="2019-06-21T11:30:43.291" v="127"/>
          <ac:spMkLst>
            <pc:docMk/>
            <pc:sldMk cId="642434829" sldId="704"/>
            <ac:spMk id="23" creationId="{DD26B921-D16E-484B-ACBA-011B8DDD8942}"/>
          </ac:spMkLst>
        </pc:spChg>
      </pc:sldChg>
      <pc:sldChg chg="modNotesTx">
        <pc:chgData name="Chris Droessler" userId="625c3661-9d64-47fa-b83c-4b49393bd161" providerId="ADAL" clId="{00482905-306B-C64E-865E-773C6C8E7254}" dt="2019-07-08T12:44:18.310" v="981" actId="20577"/>
        <pc:sldMkLst>
          <pc:docMk/>
          <pc:sldMk cId="1972733503" sldId="708"/>
        </pc:sldMkLst>
      </pc:sldChg>
      <pc:sldChg chg="modSp">
        <pc:chgData name="Chris Droessler" userId="625c3661-9d64-47fa-b83c-4b49393bd161" providerId="ADAL" clId="{00482905-306B-C64E-865E-773C6C8E7254}" dt="2019-06-27T11:18:12.820" v="912" actId="20577"/>
        <pc:sldMkLst>
          <pc:docMk/>
          <pc:sldMk cId="1886376102" sldId="721"/>
        </pc:sldMkLst>
        <pc:spChg chg="mod">
          <ac:chgData name="Chris Droessler" userId="625c3661-9d64-47fa-b83c-4b49393bd161" providerId="ADAL" clId="{00482905-306B-C64E-865E-773C6C8E7254}" dt="2019-06-27T11:18:12.820" v="912" actId="20577"/>
          <ac:spMkLst>
            <pc:docMk/>
            <pc:sldMk cId="1886376102" sldId="721"/>
            <ac:spMk id="2" creationId="{6AD2B1CC-88C4-4946-A878-419FBDA11DDA}"/>
          </ac:spMkLst>
        </pc:spChg>
      </pc:sldChg>
      <pc:sldChg chg="addSp delSp modSp add modNotesTx">
        <pc:chgData name="Chris Droessler" userId="625c3661-9d64-47fa-b83c-4b49393bd161" providerId="ADAL" clId="{00482905-306B-C64E-865E-773C6C8E7254}" dt="2019-06-21T12:26:55.029" v="809" actId="20577"/>
        <pc:sldMkLst>
          <pc:docMk/>
          <pc:sldMk cId="425165708" sldId="724"/>
        </pc:sldMkLst>
        <pc:spChg chg="mod">
          <ac:chgData name="Chris Droessler" userId="625c3661-9d64-47fa-b83c-4b49393bd161" providerId="ADAL" clId="{00482905-306B-C64E-865E-773C6C8E7254}" dt="2019-06-21T11:46:15.292" v="582" actId="20577"/>
          <ac:spMkLst>
            <pc:docMk/>
            <pc:sldMk cId="425165708" sldId="724"/>
            <ac:spMk id="2" creationId="{A9040476-BAD1-0743-86F4-F27693AA33EC}"/>
          </ac:spMkLst>
        </pc:spChg>
        <pc:spChg chg="add mod">
          <ac:chgData name="Chris Droessler" userId="625c3661-9d64-47fa-b83c-4b49393bd161" providerId="ADAL" clId="{00482905-306B-C64E-865E-773C6C8E7254}" dt="2019-06-21T11:50:42.572" v="697" actId="1038"/>
          <ac:spMkLst>
            <pc:docMk/>
            <pc:sldMk cId="425165708" sldId="724"/>
            <ac:spMk id="7" creationId="{D0CE51AC-8DC0-8246-AE7A-6E30CE06C487}"/>
          </ac:spMkLst>
        </pc:spChg>
        <pc:picChg chg="add del mod">
          <ac:chgData name="Chris Droessler" userId="625c3661-9d64-47fa-b83c-4b49393bd161" providerId="ADAL" clId="{00482905-306B-C64E-865E-773C6C8E7254}" dt="2019-06-21T11:45:40.316" v="523" actId="478"/>
          <ac:picMkLst>
            <pc:docMk/>
            <pc:sldMk cId="425165708" sldId="724"/>
            <ac:picMk id="4" creationId="{03D697B3-C8D0-E141-91BD-75FE4EDFE11A}"/>
          </ac:picMkLst>
        </pc:picChg>
        <pc:picChg chg="add mod">
          <ac:chgData name="Chris Droessler" userId="625c3661-9d64-47fa-b83c-4b49393bd161" providerId="ADAL" clId="{00482905-306B-C64E-865E-773C6C8E7254}" dt="2019-06-21T11:50:30.076" v="693" actId="1038"/>
          <ac:picMkLst>
            <pc:docMk/>
            <pc:sldMk cId="425165708" sldId="724"/>
            <ac:picMk id="6" creationId="{B9739939-B6A2-424B-8FF9-04ECD6D9AD1F}"/>
          </ac:picMkLst>
        </pc:picChg>
      </pc:sldChg>
      <pc:sldChg chg="addSp delSp modSp add modNotesTx">
        <pc:chgData name="Chris Droessler" userId="625c3661-9d64-47fa-b83c-4b49393bd161" providerId="ADAL" clId="{00482905-306B-C64E-865E-773C6C8E7254}" dt="2019-06-21T12:27:31.324" v="810" actId="20577"/>
        <pc:sldMkLst>
          <pc:docMk/>
          <pc:sldMk cId="1180543821" sldId="725"/>
        </pc:sldMkLst>
        <pc:spChg chg="mod">
          <ac:chgData name="Chris Droessler" userId="625c3661-9d64-47fa-b83c-4b49393bd161" providerId="ADAL" clId="{00482905-306B-C64E-865E-773C6C8E7254}" dt="2019-06-21T11:49:32.149" v="672" actId="20577"/>
          <ac:spMkLst>
            <pc:docMk/>
            <pc:sldMk cId="1180543821" sldId="725"/>
            <ac:spMk id="2" creationId="{7E701191-7BB3-D549-9E34-6A4BF9918970}"/>
          </ac:spMkLst>
        </pc:spChg>
        <pc:spChg chg="add mod">
          <ac:chgData name="Chris Droessler" userId="625c3661-9d64-47fa-b83c-4b49393bd161" providerId="ADAL" clId="{00482905-306B-C64E-865E-773C6C8E7254}" dt="2019-06-21T11:50:59.468" v="705" actId="20577"/>
          <ac:spMkLst>
            <pc:docMk/>
            <pc:sldMk cId="1180543821" sldId="725"/>
            <ac:spMk id="6" creationId="{004C22B6-4F50-1B43-B981-6DBECC36C74D}"/>
          </ac:spMkLst>
        </pc:spChg>
        <pc:picChg chg="add del mod">
          <ac:chgData name="Chris Droessler" userId="625c3661-9d64-47fa-b83c-4b49393bd161" providerId="ADAL" clId="{00482905-306B-C64E-865E-773C6C8E7254}" dt="2019-06-21T11:50:01.092" v="674" actId="478"/>
          <ac:picMkLst>
            <pc:docMk/>
            <pc:sldMk cId="1180543821" sldId="725"/>
            <ac:picMk id="3" creationId="{1C3C115D-7B32-9F4D-932E-3D9F8DDDC2A1}"/>
          </ac:picMkLst>
        </pc:picChg>
        <pc:picChg chg="add mod">
          <ac:chgData name="Chris Droessler" userId="625c3661-9d64-47fa-b83c-4b49393bd161" providerId="ADAL" clId="{00482905-306B-C64E-865E-773C6C8E7254}" dt="2019-06-21T11:50:32.724" v="694" actId="1038"/>
          <ac:picMkLst>
            <pc:docMk/>
            <pc:sldMk cId="1180543821" sldId="725"/>
            <ac:picMk id="5" creationId="{C7A74FD6-C65F-1447-857A-BE41F81BDA6C}"/>
          </ac:picMkLst>
        </pc:picChg>
      </pc:sldChg>
      <pc:sldChg chg="addSp modSp add">
        <pc:chgData name="Chris Droessler" userId="625c3661-9d64-47fa-b83c-4b49393bd161" providerId="ADAL" clId="{00482905-306B-C64E-865E-773C6C8E7254}" dt="2019-06-21T11:53:52.861" v="773" actId="20577"/>
        <pc:sldMkLst>
          <pc:docMk/>
          <pc:sldMk cId="2997628015" sldId="726"/>
        </pc:sldMkLst>
        <pc:spChg chg="mod">
          <ac:chgData name="Chris Droessler" userId="625c3661-9d64-47fa-b83c-4b49393bd161" providerId="ADAL" clId="{00482905-306B-C64E-865E-773C6C8E7254}" dt="2019-06-21T11:53:52.861" v="773" actId="20577"/>
          <ac:spMkLst>
            <pc:docMk/>
            <pc:sldMk cId="2997628015" sldId="726"/>
            <ac:spMk id="2" creationId="{87246FCE-AAAC-1545-9F74-BF22F431BB99}"/>
          </ac:spMkLst>
        </pc:spChg>
        <pc:spChg chg="add mod">
          <ac:chgData name="Chris Droessler" userId="625c3661-9d64-47fa-b83c-4b49393bd161" providerId="ADAL" clId="{00482905-306B-C64E-865E-773C6C8E7254}" dt="2019-06-21T11:53:33.756" v="723" actId="1076"/>
          <ac:spMkLst>
            <pc:docMk/>
            <pc:sldMk cId="2997628015" sldId="726"/>
            <ac:spMk id="5" creationId="{99BFCB3D-BD5F-644E-91E6-B8EF7079A907}"/>
          </ac:spMkLst>
        </pc:spChg>
        <pc:picChg chg="add mod">
          <ac:chgData name="Chris Droessler" userId="625c3661-9d64-47fa-b83c-4b49393bd161" providerId="ADAL" clId="{00482905-306B-C64E-865E-773C6C8E7254}" dt="2019-06-21T11:53:13.468" v="715" actId="1037"/>
          <ac:picMkLst>
            <pc:docMk/>
            <pc:sldMk cId="2997628015" sldId="726"/>
            <ac:picMk id="4" creationId="{D8CC922F-15C5-824C-8734-04F438DF15F5}"/>
          </ac:picMkLst>
        </pc:picChg>
      </pc:sldChg>
      <pc:sldChg chg="addSp delSp modSp add ord modNotesTx">
        <pc:chgData name="Chris Droessler" userId="625c3661-9d64-47fa-b83c-4b49393bd161" providerId="ADAL" clId="{00482905-306B-C64E-865E-773C6C8E7254}" dt="2019-06-21T12:35:35.289" v="875" actId="20577"/>
        <pc:sldMkLst>
          <pc:docMk/>
          <pc:sldMk cId="1582071088" sldId="727"/>
        </pc:sldMkLst>
        <pc:spChg chg="mod">
          <ac:chgData name="Chris Droessler" userId="625c3661-9d64-47fa-b83c-4b49393bd161" providerId="ADAL" clId="{00482905-306B-C64E-865E-773C6C8E7254}" dt="2019-06-21T12:28:34.188" v="825" actId="20577"/>
          <ac:spMkLst>
            <pc:docMk/>
            <pc:sldMk cId="1582071088" sldId="727"/>
            <ac:spMk id="2" creationId="{00000000-0000-0000-0000-000000000000}"/>
          </ac:spMkLst>
        </pc:spChg>
        <pc:picChg chg="add mod">
          <ac:chgData name="Chris Droessler" userId="625c3661-9d64-47fa-b83c-4b49393bd161" providerId="ADAL" clId="{00482905-306B-C64E-865E-773C6C8E7254}" dt="2019-06-21T12:35:01.436" v="847" actId="1035"/>
          <ac:picMkLst>
            <pc:docMk/>
            <pc:sldMk cId="1582071088" sldId="727"/>
            <ac:picMk id="5" creationId="{D4BD7DF8-E953-C745-9F69-A989BA639416}"/>
          </ac:picMkLst>
        </pc:picChg>
        <pc:picChg chg="del">
          <ac:chgData name="Chris Droessler" userId="625c3661-9d64-47fa-b83c-4b49393bd161" providerId="ADAL" clId="{00482905-306B-C64E-865E-773C6C8E7254}" dt="2019-06-21T12:28:29.102" v="813" actId="478"/>
          <ac:picMkLst>
            <pc:docMk/>
            <pc:sldMk cId="1582071088" sldId="727"/>
            <ac:picMk id="9" creationId="{F9F8CBB4-4938-C844-A2C4-3B3C8FDF3E8A}"/>
          </ac:picMkLst>
        </pc:picChg>
      </pc:sldChg>
      <pc:sldChg chg="add del">
        <pc:chgData name="Chris Droessler" userId="625c3661-9d64-47fa-b83c-4b49393bd161" providerId="ADAL" clId="{00482905-306B-C64E-865E-773C6C8E7254}" dt="2019-07-08T15:29:02.877" v="1827" actId="2696"/>
        <pc:sldMkLst>
          <pc:docMk/>
          <pc:sldMk cId="3356431017" sldId="728"/>
        </pc:sldMkLst>
      </pc:sldChg>
      <pc:sldChg chg="modSp add modNotesTx">
        <pc:chgData name="Chris Droessler" userId="625c3661-9d64-47fa-b83c-4b49393bd161" providerId="ADAL" clId="{00482905-306B-C64E-865E-773C6C8E7254}" dt="2019-07-08T15:28:40.798" v="1826" actId="20577"/>
        <pc:sldMkLst>
          <pc:docMk/>
          <pc:sldMk cId="815479340" sldId="729"/>
        </pc:sldMkLst>
        <pc:spChg chg="mod">
          <ac:chgData name="Chris Droessler" userId="625c3661-9d64-47fa-b83c-4b49393bd161" providerId="ADAL" clId="{00482905-306B-C64E-865E-773C6C8E7254}" dt="2019-07-08T15:26:33.540" v="1642" actId="14100"/>
          <ac:spMkLst>
            <pc:docMk/>
            <pc:sldMk cId="815479340" sldId="729"/>
            <ac:spMk id="2" creationId="{00000000-0000-0000-0000-000000000000}"/>
          </ac:spMkLst>
        </pc:spChg>
        <pc:spChg chg="mod">
          <ac:chgData name="Chris Droessler" userId="625c3661-9d64-47fa-b83c-4b49393bd161" providerId="ADAL" clId="{00482905-306B-C64E-865E-773C6C8E7254}" dt="2019-07-08T15:27:18.806" v="1658" actId="20577"/>
          <ac:spMkLst>
            <pc:docMk/>
            <pc:sldMk cId="815479340" sldId="729"/>
            <ac:spMk id="3" creationId="{00000000-0000-0000-0000-000000000000}"/>
          </ac:spMkLst>
        </pc:spChg>
      </pc:sldChg>
      <pc:sldChg chg="modSp add ord">
        <pc:chgData name="Chris Droessler" userId="625c3661-9d64-47fa-b83c-4b49393bd161" providerId="ADAL" clId="{00482905-306B-C64E-865E-773C6C8E7254}" dt="2019-07-08T15:31:02.327" v="1885" actId="20577"/>
        <pc:sldMkLst>
          <pc:docMk/>
          <pc:sldMk cId="1133446567" sldId="730"/>
        </pc:sldMkLst>
        <pc:spChg chg="mod">
          <ac:chgData name="Chris Droessler" userId="625c3661-9d64-47fa-b83c-4b49393bd161" providerId="ADAL" clId="{00482905-306B-C64E-865E-773C6C8E7254}" dt="2019-07-08T15:30:10.442" v="1868" actId="20577"/>
          <ac:spMkLst>
            <pc:docMk/>
            <pc:sldMk cId="1133446567" sldId="730"/>
            <ac:spMk id="2" creationId="{00000000-0000-0000-0000-000000000000}"/>
          </ac:spMkLst>
        </pc:spChg>
        <pc:spChg chg="mod">
          <ac:chgData name="Chris Droessler" userId="625c3661-9d64-47fa-b83c-4b49393bd161" providerId="ADAL" clId="{00482905-306B-C64E-865E-773C6C8E7254}" dt="2019-07-08T15:31:02.327" v="1885" actId="20577"/>
          <ac:spMkLst>
            <pc:docMk/>
            <pc:sldMk cId="1133446567" sldId="730"/>
            <ac:spMk id="3" creationId="{00000000-0000-0000-0000-000000000000}"/>
          </ac:spMkLst>
        </pc:spChg>
      </pc:sldChg>
      <pc:sldChg chg="modSp add modNotesTx">
        <pc:chgData name="Chris Droessler" userId="625c3661-9d64-47fa-b83c-4b49393bd161" providerId="ADAL" clId="{00482905-306B-C64E-865E-773C6C8E7254}" dt="2019-07-08T15:35:17.813" v="1933" actId="20577"/>
        <pc:sldMkLst>
          <pc:docMk/>
          <pc:sldMk cId="2529767918" sldId="731"/>
        </pc:sldMkLst>
        <pc:spChg chg="mod">
          <ac:chgData name="Chris Droessler" userId="625c3661-9d64-47fa-b83c-4b49393bd161" providerId="ADAL" clId="{00482905-306B-C64E-865E-773C6C8E7254}" dt="2019-07-08T15:33:05.917" v="1905" actId="20577"/>
          <ac:spMkLst>
            <pc:docMk/>
            <pc:sldMk cId="2529767918" sldId="731"/>
            <ac:spMk id="2" creationId="{00000000-0000-0000-0000-000000000000}"/>
          </ac:spMkLst>
        </pc:spChg>
        <pc:spChg chg="mod">
          <ac:chgData name="Chris Droessler" userId="625c3661-9d64-47fa-b83c-4b49393bd161" providerId="ADAL" clId="{00482905-306B-C64E-865E-773C6C8E7254}" dt="2019-07-08T15:34:41.960" v="1926" actId="20577"/>
          <ac:spMkLst>
            <pc:docMk/>
            <pc:sldMk cId="2529767918" sldId="731"/>
            <ac:spMk id="3" creationId="{00000000-0000-0000-0000-000000000000}"/>
          </ac:spMkLst>
        </pc:spChg>
      </pc:sldChg>
      <pc:sldChg chg="addSp delSp modSp add ord modNotesTx">
        <pc:chgData name="Chris Droessler" userId="625c3661-9d64-47fa-b83c-4b49393bd161" providerId="ADAL" clId="{00482905-306B-C64E-865E-773C6C8E7254}" dt="2019-07-08T15:40:30.727" v="2055" actId="20577"/>
        <pc:sldMkLst>
          <pc:docMk/>
          <pc:sldMk cId="1172352163" sldId="732"/>
        </pc:sldMkLst>
        <pc:spChg chg="mod">
          <ac:chgData name="Chris Droessler" userId="625c3661-9d64-47fa-b83c-4b49393bd161" providerId="ADAL" clId="{00482905-306B-C64E-865E-773C6C8E7254}" dt="2019-07-08T15:40:30.727" v="2055" actId="20577"/>
          <ac:spMkLst>
            <pc:docMk/>
            <pc:sldMk cId="1172352163" sldId="732"/>
            <ac:spMk id="2" creationId="{00000000-0000-0000-0000-000000000000}"/>
          </ac:spMkLst>
        </pc:spChg>
        <pc:spChg chg="mod">
          <ac:chgData name="Chris Droessler" userId="625c3661-9d64-47fa-b83c-4b49393bd161" providerId="ADAL" clId="{00482905-306B-C64E-865E-773C6C8E7254}" dt="2019-07-08T15:39:17.196" v="2033" actId="20577"/>
          <ac:spMkLst>
            <pc:docMk/>
            <pc:sldMk cId="1172352163" sldId="732"/>
            <ac:spMk id="3" creationId="{00000000-0000-0000-0000-000000000000}"/>
          </ac:spMkLst>
        </pc:spChg>
        <pc:spChg chg="add del mod">
          <ac:chgData name="Chris Droessler" userId="625c3661-9d64-47fa-b83c-4b49393bd161" providerId="ADAL" clId="{00482905-306B-C64E-865E-773C6C8E7254}" dt="2019-07-08T15:39:20.710" v="2035"/>
          <ac:spMkLst>
            <pc:docMk/>
            <pc:sldMk cId="1172352163" sldId="732"/>
            <ac:spMk id="5" creationId="{4E19ED70-C2CA-E64C-BF04-3285F1DB495B}"/>
          </ac:spMkLst>
        </pc:spChg>
      </pc:sldChg>
      <pc:sldChg chg="modSp add ord modNotesTx">
        <pc:chgData name="Chris Droessler" userId="625c3661-9d64-47fa-b83c-4b49393bd161" providerId="ADAL" clId="{00482905-306B-C64E-865E-773C6C8E7254}" dt="2019-07-08T15:42:02.558" v="2074" actId="20577"/>
        <pc:sldMkLst>
          <pc:docMk/>
          <pc:sldMk cId="2285383495" sldId="733"/>
        </pc:sldMkLst>
        <pc:spChg chg="mod">
          <ac:chgData name="Chris Droessler" userId="625c3661-9d64-47fa-b83c-4b49393bd161" providerId="ADAL" clId="{00482905-306B-C64E-865E-773C6C8E7254}" dt="2019-07-08T15:40:23.349" v="2054" actId="20577"/>
          <ac:spMkLst>
            <pc:docMk/>
            <pc:sldMk cId="2285383495" sldId="733"/>
            <ac:spMk id="2" creationId="{00000000-0000-0000-0000-000000000000}"/>
          </ac:spMkLst>
        </pc:spChg>
        <pc:spChg chg="mod">
          <ac:chgData name="Chris Droessler" userId="625c3661-9d64-47fa-b83c-4b49393bd161" providerId="ADAL" clId="{00482905-306B-C64E-865E-773C6C8E7254}" dt="2019-07-08T15:41:50.405" v="2073" actId="20577"/>
          <ac:spMkLst>
            <pc:docMk/>
            <pc:sldMk cId="2285383495" sldId="733"/>
            <ac:spMk id="3" creationId="{00000000-0000-0000-0000-000000000000}"/>
          </ac:spMkLst>
        </pc:spChg>
      </pc:sldChg>
      <pc:sldChg chg="modSp add">
        <pc:chgData name="Chris Droessler" userId="625c3661-9d64-47fa-b83c-4b49393bd161" providerId="ADAL" clId="{00482905-306B-C64E-865E-773C6C8E7254}" dt="2019-07-08T15:44:46.724" v="2147" actId="1038"/>
        <pc:sldMkLst>
          <pc:docMk/>
          <pc:sldMk cId="3679707318" sldId="734"/>
        </pc:sldMkLst>
        <pc:spChg chg="mod">
          <ac:chgData name="Chris Droessler" userId="625c3661-9d64-47fa-b83c-4b49393bd161" providerId="ADAL" clId="{00482905-306B-C64E-865E-773C6C8E7254}" dt="2019-07-08T15:42:26.797" v="2098" actId="20577"/>
          <ac:spMkLst>
            <pc:docMk/>
            <pc:sldMk cId="3679707318" sldId="734"/>
            <ac:spMk id="2" creationId="{00000000-0000-0000-0000-000000000000}"/>
          </ac:spMkLst>
        </pc:spChg>
        <pc:spChg chg="mod">
          <ac:chgData name="Chris Droessler" userId="625c3661-9d64-47fa-b83c-4b49393bd161" providerId="ADAL" clId="{00482905-306B-C64E-865E-773C6C8E7254}" dt="2019-07-08T15:44:46.724" v="2147" actId="1038"/>
          <ac:spMkLst>
            <pc:docMk/>
            <pc:sldMk cId="3679707318" sldId="734"/>
            <ac:spMk id="3" creationId="{00000000-0000-0000-0000-000000000000}"/>
          </ac:spMkLst>
        </pc:spChg>
      </pc:sldChg>
      <pc:sldChg chg="modSp add ord modNotesTx">
        <pc:chgData name="Chris Droessler" userId="625c3661-9d64-47fa-b83c-4b49393bd161" providerId="ADAL" clId="{00482905-306B-C64E-865E-773C6C8E7254}" dt="2019-07-08T16:20:39.368" v="3209" actId="20577"/>
        <pc:sldMkLst>
          <pc:docMk/>
          <pc:sldMk cId="2121951203" sldId="735"/>
        </pc:sldMkLst>
        <pc:spChg chg="mod">
          <ac:chgData name="Chris Droessler" userId="625c3661-9d64-47fa-b83c-4b49393bd161" providerId="ADAL" clId="{00482905-306B-C64E-865E-773C6C8E7254}" dt="2019-07-08T16:16:45.805" v="2825" actId="20577"/>
          <ac:spMkLst>
            <pc:docMk/>
            <pc:sldMk cId="2121951203" sldId="735"/>
            <ac:spMk id="2" creationId="{00000000-0000-0000-0000-000000000000}"/>
          </ac:spMkLst>
        </pc:spChg>
        <pc:spChg chg="mod">
          <ac:chgData name="Chris Droessler" userId="625c3661-9d64-47fa-b83c-4b49393bd161" providerId="ADAL" clId="{00482905-306B-C64E-865E-773C6C8E7254}" dt="2019-07-08T16:18:08.086" v="2853" actId="20577"/>
          <ac:spMkLst>
            <pc:docMk/>
            <pc:sldMk cId="2121951203" sldId="735"/>
            <ac:spMk id="3" creationId="{00000000-0000-0000-0000-000000000000}"/>
          </ac:spMkLst>
        </pc:spChg>
      </pc:sldChg>
      <pc:sldChg chg="add">
        <pc:chgData name="Chris Droessler" userId="625c3661-9d64-47fa-b83c-4b49393bd161" providerId="ADAL" clId="{00482905-306B-C64E-865E-773C6C8E7254}" dt="2019-07-08T16:16:18.710" v="2788"/>
        <pc:sldMkLst>
          <pc:docMk/>
          <pc:sldMk cId="4232062935" sldId="736"/>
        </pc:sldMkLst>
      </pc:sldChg>
      <pc:sldChg chg="modSp add modNotesTx">
        <pc:chgData name="Chris Droessler" userId="625c3661-9d64-47fa-b83c-4b49393bd161" providerId="ADAL" clId="{00482905-306B-C64E-865E-773C6C8E7254}" dt="2019-07-08T16:37:21.582" v="3671" actId="20577"/>
        <pc:sldMkLst>
          <pc:docMk/>
          <pc:sldMk cId="3671964017" sldId="737"/>
        </pc:sldMkLst>
        <pc:spChg chg="mod">
          <ac:chgData name="Chris Droessler" userId="625c3661-9d64-47fa-b83c-4b49393bd161" providerId="ADAL" clId="{00482905-306B-C64E-865E-773C6C8E7254}" dt="2019-07-08T16:27:56.323" v="3338" actId="14100"/>
          <ac:spMkLst>
            <pc:docMk/>
            <pc:sldMk cId="3671964017" sldId="737"/>
            <ac:spMk id="2" creationId="{00000000-0000-0000-0000-000000000000}"/>
          </ac:spMkLst>
        </pc:spChg>
        <pc:spChg chg="mod">
          <ac:chgData name="Chris Droessler" userId="625c3661-9d64-47fa-b83c-4b49393bd161" providerId="ADAL" clId="{00482905-306B-C64E-865E-773C6C8E7254}" dt="2019-07-08T16:36:36.805" v="3559" actId="2711"/>
          <ac:spMkLst>
            <pc:docMk/>
            <pc:sldMk cId="3671964017" sldId="737"/>
            <ac:spMk id="3" creationId="{00000000-0000-0000-0000-000000000000}"/>
          </ac:spMkLst>
        </pc:spChg>
      </pc:sldChg>
      <pc:sldChg chg="modSp add ord modNotesTx">
        <pc:chgData name="Chris Droessler" userId="625c3661-9d64-47fa-b83c-4b49393bd161" providerId="ADAL" clId="{00482905-306B-C64E-865E-773C6C8E7254}" dt="2019-07-08T18:53:37.047" v="5493" actId="20577"/>
        <pc:sldMkLst>
          <pc:docMk/>
          <pc:sldMk cId="198193602" sldId="738"/>
        </pc:sldMkLst>
        <pc:spChg chg="mod">
          <ac:chgData name="Chris Droessler" userId="625c3661-9d64-47fa-b83c-4b49393bd161" providerId="ADAL" clId="{00482905-306B-C64E-865E-773C6C8E7254}" dt="2019-07-08T17:58:01.626" v="3676" actId="27636"/>
          <ac:spMkLst>
            <pc:docMk/>
            <pc:sldMk cId="198193602" sldId="738"/>
            <ac:spMk id="2" creationId="{00000000-0000-0000-0000-000000000000}"/>
          </ac:spMkLst>
        </pc:spChg>
        <pc:spChg chg="mod">
          <ac:chgData name="Chris Droessler" userId="625c3661-9d64-47fa-b83c-4b49393bd161" providerId="ADAL" clId="{00482905-306B-C64E-865E-773C6C8E7254}" dt="2019-07-08T18:52:11.096" v="5298" actId="115"/>
          <ac:spMkLst>
            <pc:docMk/>
            <pc:sldMk cId="198193602" sldId="738"/>
            <ac:spMk id="3" creationId="{00000000-0000-0000-0000-000000000000}"/>
          </ac:spMkLst>
        </pc:spChg>
      </pc:sldChg>
      <pc:sldChg chg="addSp delSp modSp add modNotesTx">
        <pc:chgData name="Chris Droessler" userId="625c3661-9d64-47fa-b83c-4b49393bd161" providerId="ADAL" clId="{00482905-306B-C64E-865E-773C6C8E7254}" dt="2019-07-08T18:54:42.883" v="5533" actId="20577"/>
        <pc:sldMkLst>
          <pc:docMk/>
          <pc:sldMk cId="2909200407" sldId="739"/>
        </pc:sldMkLst>
        <pc:spChg chg="mod">
          <ac:chgData name="Chris Droessler" userId="625c3661-9d64-47fa-b83c-4b49393bd161" providerId="ADAL" clId="{00482905-306B-C64E-865E-773C6C8E7254}" dt="2019-07-08T18:05:18.894" v="3867" actId="20577"/>
          <ac:spMkLst>
            <pc:docMk/>
            <pc:sldMk cId="2909200407" sldId="739"/>
            <ac:spMk id="2" creationId="{00000000-0000-0000-0000-000000000000}"/>
          </ac:spMkLst>
        </pc:spChg>
        <pc:spChg chg="mod">
          <ac:chgData name="Chris Droessler" userId="625c3661-9d64-47fa-b83c-4b49393bd161" providerId="ADAL" clId="{00482905-306B-C64E-865E-773C6C8E7254}" dt="2019-07-08T18:08:41.982" v="3923" actId="115"/>
          <ac:spMkLst>
            <pc:docMk/>
            <pc:sldMk cId="2909200407" sldId="739"/>
            <ac:spMk id="3" creationId="{00000000-0000-0000-0000-000000000000}"/>
          </ac:spMkLst>
        </pc:spChg>
        <pc:spChg chg="add del mod">
          <ac:chgData name="Chris Droessler" userId="625c3661-9d64-47fa-b83c-4b49393bd161" providerId="ADAL" clId="{00482905-306B-C64E-865E-773C6C8E7254}" dt="2019-07-08T18:06:47.267" v="3871"/>
          <ac:spMkLst>
            <pc:docMk/>
            <pc:sldMk cId="2909200407" sldId="739"/>
            <ac:spMk id="5" creationId="{B9BFF34A-CA77-1A47-B85B-588DF3F1D03E}"/>
          </ac:spMkLst>
        </pc:spChg>
      </pc:sldChg>
      <pc:sldChg chg="modSp add modNotesTx">
        <pc:chgData name="Chris Droessler" userId="625c3661-9d64-47fa-b83c-4b49393bd161" providerId="ADAL" clId="{00482905-306B-C64E-865E-773C6C8E7254}" dt="2019-07-08T18:13:50.126" v="4192" actId="20577"/>
        <pc:sldMkLst>
          <pc:docMk/>
          <pc:sldMk cId="1677788797" sldId="740"/>
        </pc:sldMkLst>
        <pc:spChg chg="mod">
          <ac:chgData name="Chris Droessler" userId="625c3661-9d64-47fa-b83c-4b49393bd161" providerId="ADAL" clId="{00482905-306B-C64E-865E-773C6C8E7254}" dt="2019-07-08T18:10:56.435" v="4140" actId="20577"/>
          <ac:spMkLst>
            <pc:docMk/>
            <pc:sldMk cId="1677788797" sldId="740"/>
            <ac:spMk id="2" creationId="{00000000-0000-0000-0000-000000000000}"/>
          </ac:spMkLst>
        </pc:spChg>
        <pc:spChg chg="mod">
          <ac:chgData name="Chris Droessler" userId="625c3661-9d64-47fa-b83c-4b49393bd161" providerId="ADAL" clId="{00482905-306B-C64E-865E-773C6C8E7254}" dt="2019-07-08T18:13:30.048" v="4191" actId="115"/>
          <ac:spMkLst>
            <pc:docMk/>
            <pc:sldMk cId="1677788797" sldId="740"/>
            <ac:spMk id="3" creationId="{00000000-0000-0000-0000-000000000000}"/>
          </ac:spMkLst>
        </pc:spChg>
      </pc:sldChg>
      <pc:sldChg chg="modSp add modNotesTx">
        <pc:chgData name="Chris Droessler" userId="625c3661-9d64-47fa-b83c-4b49393bd161" providerId="ADAL" clId="{00482905-306B-C64E-865E-773C6C8E7254}" dt="2019-07-08T18:57:46.325" v="5887" actId="115"/>
        <pc:sldMkLst>
          <pc:docMk/>
          <pc:sldMk cId="72941270" sldId="741"/>
        </pc:sldMkLst>
        <pc:spChg chg="mod">
          <ac:chgData name="Chris Droessler" userId="625c3661-9d64-47fa-b83c-4b49393bd161" providerId="ADAL" clId="{00482905-306B-C64E-865E-773C6C8E7254}" dt="2019-07-08T18:14:11.807" v="4202" actId="20577"/>
          <ac:spMkLst>
            <pc:docMk/>
            <pc:sldMk cId="72941270" sldId="741"/>
            <ac:spMk id="2" creationId="{00000000-0000-0000-0000-000000000000}"/>
          </ac:spMkLst>
        </pc:spChg>
        <pc:spChg chg="mod">
          <ac:chgData name="Chris Droessler" userId="625c3661-9d64-47fa-b83c-4b49393bd161" providerId="ADAL" clId="{00482905-306B-C64E-865E-773C6C8E7254}" dt="2019-07-08T18:55:04.912" v="5534" actId="115"/>
          <ac:spMkLst>
            <pc:docMk/>
            <pc:sldMk cId="72941270" sldId="741"/>
            <ac:spMk id="3" creationId="{00000000-0000-0000-0000-000000000000}"/>
          </ac:spMkLst>
        </pc:spChg>
      </pc:sldChg>
      <pc:sldChg chg="modSp add ord modNotesTx">
        <pc:chgData name="Chris Droessler" userId="625c3661-9d64-47fa-b83c-4b49393bd161" providerId="ADAL" clId="{00482905-306B-C64E-865E-773C6C8E7254}" dt="2019-07-08T19:02:08.919" v="6275" actId="20577"/>
        <pc:sldMkLst>
          <pc:docMk/>
          <pc:sldMk cId="2056890660" sldId="742"/>
        </pc:sldMkLst>
        <pc:spChg chg="mod">
          <ac:chgData name="Chris Droessler" userId="625c3661-9d64-47fa-b83c-4b49393bd161" providerId="ADAL" clId="{00482905-306B-C64E-865E-773C6C8E7254}" dt="2019-07-08T18:17:57.652" v="4264" actId="20577"/>
          <ac:spMkLst>
            <pc:docMk/>
            <pc:sldMk cId="2056890660" sldId="742"/>
            <ac:spMk id="2" creationId="{00000000-0000-0000-0000-000000000000}"/>
          </ac:spMkLst>
        </pc:spChg>
        <pc:spChg chg="mod">
          <ac:chgData name="Chris Droessler" userId="625c3661-9d64-47fa-b83c-4b49393bd161" providerId="ADAL" clId="{00482905-306B-C64E-865E-773C6C8E7254}" dt="2019-07-08T18:59:14.400" v="5888" actId="115"/>
          <ac:spMkLst>
            <pc:docMk/>
            <pc:sldMk cId="2056890660" sldId="742"/>
            <ac:spMk id="3" creationId="{00000000-0000-0000-0000-000000000000}"/>
          </ac:spMkLst>
        </pc:spChg>
      </pc:sldChg>
      <pc:sldChg chg="modSp add">
        <pc:chgData name="Chris Droessler" userId="625c3661-9d64-47fa-b83c-4b49393bd161" providerId="ADAL" clId="{00482905-306B-C64E-865E-773C6C8E7254}" dt="2019-07-08T19:02:23.487" v="6276" actId="115"/>
        <pc:sldMkLst>
          <pc:docMk/>
          <pc:sldMk cId="3848905240" sldId="743"/>
        </pc:sldMkLst>
        <pc:spChg chg="mod">
          <ac:chgData name="Chris Droessler" userId="625c3661-9d64-47fa-b83c-4b49393bd161" providerId="ADAL" clId="{00482905-306B-C64E-865E-773C6C8E7254}" dt="2019-07-08T18:21:18.505" v="4397" actId="20577"/>
          <ac:spMkLst>
            <pc:docMk/>
            <pc:sldMk cId="3848905240" sldId="743"/>
            <ac:spMk id="2" creationId="{00000000-0000-0000-0000-000000000000}"/>
          </ac:spMkLst>
        </pc:spChg>
        <pc:spChg chg="mod">
          <ac:chgData name="Chris Droessler" userId="625c3661-9d64-47fa-b83c-4b49393bd161" providerId="ADAL" clId="{00482905-306B-C64E-865E-773C6C8E7254}" dt="2019-07-08T19:02:23.487" v="6276" actId="115"/>
          <ac:spMkLst>
            <pc:docMk/>
            <pc:sldMk cId="3848905240" sldId="743"/>
            <ac:spMk id="3" creationId="{00000000-0000-0000-0000-000000000000}"/>
          </ac:spMkLst>
        </pc:spChg>
      </pc:sldChg>
      <pc:sldChg chg="modSp add modNotesTx">
        <pc:chgData name="Chris Droessler" userId="625c3661-9d64-47fa-b83c-4b49393bd161" providerId="ADAL" clId="{00482905-306B-C64E-865E-773C6C8E7254}" dt="2019-07-08T18:26:49.133" v="4529" actId="20577"/>
        <pc:sldMkLst>
          <pc:docMk/>
          <pc:sldMk cId="2813958152" sldId="744"/>
        </pc:sldMkLst>
        <pc:spChg chg="mod">
          <ac:chgData name="Chris Droessler" userId="625c3661-9d64-47fa-b83c-4b49393bd161" providerId="ADAL" clId="{00482905-306B-C64E-865E-773C6C8E7254}" dt="2019-07-08T18:23:55.710" v="4475" actId="20577"/>
          <ac:spMkLst>
            <pc:docMk/>
            <pc:sldMk cId="2813958152" sldId="744"/>
            <ac:spMk id="2" creationId="{00000000-0000-0000-0000-000000000000}"/>
          </ac:spMkLst>
        </pc:spChg>
        <pc:spChg chg="mod">
          <ac:chgData name="Chris Droessler" userId="625c3661-9d64-47fa-b83c-4b49393bd161" providerId="ADAL" clId="{00482905-306B-C64E-865E-773C6C8E7254}" dt="2019-07-08T18:26:28.933" v="4528" actId="115"/>
          <ac:spMkLst>
            <pc:docMk/>
            <pc:sldMk cId="2813958152" sldId="744"/>
            <ac:spMk id="3" creationId="{00000000-0000-0000-0000-000000000000}"/>
          </ac:spMkLst>
        </pc:spChg>
      </pc:sldChg>
      <pc:sldChg chg="modSp add ord modNotesTx">
        <pc:chgData name="Chris Droessler" userId="625c3661-9d64-47fa-b83c-4b49393bd161" providerId="ADAL" clId="{00482905-306B-C64E-865E-773C6C8E7254}" dt="2019-07-08T18:29:05.678" v="4596" actId="20577"/>
        <pc:sldMkLst>
          <pc:docMk/>
          <pc:sldMk cId="2878185099" sldId="745"/>
        </pc:sldMkLst>
        <pc:spChg chg="mod">
          <ac:chgData name="Chris Droessler" userId="625c3661-9d64-47fa-b83c-4b49393bd161" providerId="ADAL" clId="{00482905-306B-C64E-865E-773C6C8E7254}" dt="2019-07-08T18:27:06.127" v="4541" actId="20577"/>
          <ac:spMkLst>
            <pc:docMk/>
            <pc:sldMk cId="2878185099" sldId="745"/>
            <ac:spMk id="2" creationId="{00000000-0000-0000-0000-000000000000}"/>
          </ac:spMkLst>
        </pc:spChg>
        <pc:spChg chg="mod">
          <ac:chgData name="Chris Droessler" userId="625c3661-9d64-47fa-b83c-4b49393bd161" providerId="ADAL" clId="{00482905-306B-C64E-865E-773C6C8E7254}" dt="2019-07-08T18:28:57.519" v="4595" actId="115"/>
          <ac:spMkLst>
            <pc:docMk/>
            <pc:sldMk cId="2878185099" sldId="745"/>
            <ac:spMk id="3" creationId="{00000000-0000-0000-0000-000000000000}"/>
          </ac:spMkLst>
        </pc:spChg>
      </pc:sldChg>
      <pc:sldChg chg="modSp add modNotesTx">
        <pc:chgData name="Chris Droessler" userId="625c3661-9d64-47fa-b83c-4b49393bd161" providerId="ADAL" clId="{00482905-306B-C64E-865E-773C6C8E7254}" dt="2019-07-08T19:08:54.225" v="6349" actId="20577"/>
        <pc:sldMkLst>
          <pc:docMk/>
          <pc:sldMk cId="105378440" sldId="746"/>
        </pc:sldMkLst>
        <pc:spChg chg="mod">
          <ac:chgData name="Chris Droessler" userId="625c3661-9d64-47fa-b83c-4b49393bd161" providerId="ADAL" clId="{00482905-306B-C64E-865E-773C6C8E7254}" dt="2019-07-08T18:29:21.801" v="4612" actId="20577"/>
          <ac:spMkLst>
            <pc:docMk/>
            <pc:sldMk cId="105378440" sldId="746"/>
            <ac:spMk id="2" creationId="{00000000-0000-0000-0000-000000000000}"/>
          </ac:spMkLst>
        </pc:spChg>
        <pc:spChg chg="mod">
          <ac:chgData name="Chris Droessler" userId="625c3661-9d64-47fa-b83c-4b49393bd161" providerId="ADAL" clId="{00482905-306B-C64E-865E-773C6C8E7254}" dt="2019-07-08T18:31:44.855" v="4669" actId="115"/>
          <ac:spMkLst>
            <pc:docMk/>
            <pc:sldMk cId="105378440" sldId="746"/>
            <ac:spMk id="3" creationId="{00000000-0000-0000-0000-000000000000}"/>
          </ac:spMkLst>
        </pc:spChg>
      </pc:sldChg>
      <pc:sldChg chg="modSp add modNotesTx">
        <pc:chgData name="Chris Droessler" userId="625c3661-9d64-47fa-b83c-4b49393bd161" providerId="ADAL" clId="{00482905-306B-C64E-865E-773C6C8E7254}" dt="2019-07-08T18:35:04.951" v="4868" actId="115"/>
        <pc:sldMkLst>
          <pc:docMk/>
          <pc:sldMk cId="2490673932" sldId="747"/>
        </pc:sldMkLst>
        <pc:spChg chg="mod">
          <ac:chgData name="Chris Droessler" userId="625c3661-9d64-47fa-b83c-4b49393bd161" providerId="ADAL" clId="{00482905-306B-C64E-865E-773C6C8E7254}" dt="2019-07-08T18:32:56.997" v="4813" actId="20577"/>
          <ac:spMkLst>
            <pc:docMk/>
            <pc:sldMk cId="2490673932" sldId="747"/>
            <ac:spMk id="2" creationId="{00000000-0000-0000-0000-000000000000}"/>
          </ac:spMkLst>
        </pc:spChg>
        <pc:spChg chg="mod">
          <ac:chgData name="Chris Droessler" userId="625c3661-9d64-47fa-b83c-4b49393bd161" providerId="ADAL" clId="{00482905-306B-C64E-865E-773C6C8E7254}" dt="2019-07-08T18:35:04.951" v="4868" actId="115"/>
          <ac:spMkLst>
            <pc:docMk/>
            <pc:sldMk cId="2490673932" sldId="747"/>
            <ac:spMk id="3" creationId="{00000000-0000-0000-0000-000000000000}"/>
          </ac:spMkLst>
        </pc:spChg>
      </pc:sldChg>
      <pc:sldChg chg="modSp add">
        <pc:chgData name="Chris Droessler" userId="625c3661-9d64-47fa-b83c-4b49393bd161" providerId="ADAL" clId="{00482905-306B-C64E-865E-773C6C8E7254}" dt="2019-07-08T18:37:46.627" v="4941" actId="115"/>
        <pc:sldMkLst>
          <pc:docMk/>
          <pc:sldMk cId="3194618021" sldId="748"/>
        </pc:sldMkLst>
        <pc:spChg chg="mod">
          <ac:chgData name="Chris Droessler" userId="625c3661-9d64-47fa-b83c-4b49393bd161" providerId="ADAL" clId="{00482905-306B-C64E-865E-773C6C8E7254}" dt="2019-07-08T18:35:32.189" v="4888" actId="20577"/>
          <ac:spMkLst>
            <pc:docMk/>
            <pc:sldMk cId="3194618021" sldId="748"/>
            <ac:spMk id="2" creationId="{00000000-0000-0000-0000-000000000000}"/>
          </ac:spMkLst>
        </pc:spChg>
        <pc:spChg chg="mod">
          <ac:chgData name="Chris Droessler" userId="625c3661-9d64-47fa-b83c-4b49393bd161" providerId="ADAL" clId="{00482905-306B-C64E-865E-773C6C8E7254}" dt="2019-07-08T18:37:46.627" v="4941" actId="115"/>
          <ac:spMkLst>
            <pc:docMk/>
            <pc:sldMk cId="3194618021" sldId="748"/>
            <ac:spMk id="3" creationId="{00000000-0000-0000-0000-000000000000}"/>
          </ac:spMkLst>
        </pc:spChg>
      </pc:sldChg>
      <pc:sldChg chg="modSp add">
        <pc:chgData name="Chris Droessler" userId="625c3661-9d64-47fa-b83c-4b49393bd161" providerId="ADAL" clId="{00482905-306B-C64E-865E-773C6C8E7254}" dt="2019-07-08T18:40:57.559" v="5009" actId="115"/>
        <pc:sldMkLst>
          <pc:docMk/>
          <pc:sldMk cId="3331633340" sldId="749"/>
        </pc:sldMkLst>
        <pc:spChg chg="mod">
          <ac:chgData name="Chris Droessler" userId="625c3661-9d64-47fa-b83c-4b49393bd161" providerId="ADAL" clId="{00482905-306B-C64E-865E-773C6C8E7254}" dt="2019-07-08T18:38:11.469" v="4954" actId="20577"/>
          <ac:spMkLst>
            <pc:docMk/>
            <pc:sldMk cId="3331633340" sldId="749"/>
            <ac:spMk id="2" creationId="{00000000-0000-0000-0000-000000000000}"/>
          </ac:spMkLst>
        </pc:spChg>
        <pc:spChg chg="mod">
          <ac:chgData name="Chris Droessler" userId="625c3661-9d64-47fa-b83c-4b49393bd161" providerId="ADAL" clId="{00482905-306B-C64E-865E-773C6C8E7254}" dt="2019-07-08T18:40:57.559" v="5009" actId="115"/>
          <ac:spMkLst>
            <pc:docMk/>
            <pc:sldMk cId="3331633340" sldId="749"/>
            <ac:spMk id="3" creationId="{00000000-0000-0000-0000-000000000000}"/>
          </ac:spMkLst>
        </pc:spChg>
      </pc:sldChg>
      <pc:sldChg chg="modSp add modNotesTx">
        <pc:chgData name="Chris Droessler" userId="625c3661-9d64-47fa-b83c-4b49393bd161" providerId="ADAL" clId="{00482905-306B-C64E-865E-773C6C8E7254}" dt="2019-07-08T18:43:12.983" v="5079" actId="115"/>
        <pc:sldMkLst>
          <pc:docMk/>
          <pc:sldMk cId="1259318617" sldId="750"/>
        </pc:sldMkLst>
        <pc:spChg chg="mod">
          <ac:chgData name="Chris Droessler" userId="625c3661-9d64-47fa-b83c-4b49393bd161" providerId="ADAL" clId="{00482905-306B-C64E-865E-773C6C8E7254}" dt="2019-07-08T18:41:26.628" v="5025" actId="20577"/>
          <ac:spMkLst>
            <pc:docMk/>
            <pc:sldMk cId="1259318617" sldId="750"/>
            <ac:spMk id="2" creationId="{00000000-0000-0000-0000-000000000000}"/>
          </ac:spMkLst>
        </pc:spChg>
        <pc:spChg chg="mod">
          <ac:chgData name="Chris Droessler" userId="625c3661-9d64-47fa-b83c-4b49393bd161" providerId="ADAL" clId="{00482905-306B-C64E-865E-773C6C8E7254}" dt="2019-07-08T18:43:12.983" v="5079" actId="115"/>
          <ac:spMkLst>
            <pc:docMk/>
            <pc:sldMk cId="1259318617" sldId="750"/>
            <ac:spMk id="3" creationId="{00000000-0000-0000-0000-000000000000}"/>
          </ac:spMkLst>
        </pc:spChg>
      </pc:sldChg>
      <pc:sldChg chg="modSp add">
        <pc:chgData name="Chris Droessler" userId="625c3661-9d64-47fa-b83c-4b49393bd161" providerId="ADAL" clId="{00482905-306B-C64E-865E-773C6C8E7254}" dt="2019-07-08T18:46:01.631" v="5153" actId="115"/>
        <pc:sldMkLst>
          <pc:docMk/>
          <pc:sldMk cId="3500411617" sldId="751"/>
        </pc:sldMkLst>
        <pc:spChg chg="mod">
          <ac:chgData name="Chris Droessler" userId="625c3661-9d64-47fa-b83c-4b49393bd161" providerId="ADAL" clId="{00482905-306B-C64E-865E-773C6C8E7254}" dt="2019-07-08T18:43:48.066" v="5099" actId="20577"/>
          <ac:spMkLst>
            <pc:docMk/>
            <pc:sldMk cId="3500411617" sldId="751"/>
            <ac:spMk id="2" creationId="{00000000-0000-0000-0000-000000000000}"/>
          </ac:spMkLst>
        </pc:spChg>
        <pc:spChg chg="mod">
          <ac:chgData name="Chris Droessler" userId="625c3661-9d64-47fa-b83c-4b49393bd161" providerId="ADAL" clId="{00482905-306B-C64E-865E-773C6C8E7254}" dt="2019-07-08T18:46:01.631" v="5153" actId="115"/>
          <ac:spMkLst>
            <pc:docMk/>
            <pc:sldMk cId="3500411617" sldId="751"/>
            <ac:spMk id="3" creationId="{00000000-0000-0000-0000-000000000000}"/>
          </ac:spMkLst>
        </pc:spChg>
      </pc:sldChg>
      <pc:sldChg chg="modSp add">
        <pc:chgData name="Chris Droessler" userId="625c3661-9d64-47fa-b83c-4b49393bd161" providerId="ADAL" clId="{00482905-306B-C64E-865E-773C6C8E7254}" dt="2019-07-08T18:48:52.679" v="5230" actId="115"/>
        <pc:sldMkLst>
          <pc:docMk/>
          <pc:sldMk cId="608452265" sldId="752"/>
        </pc:sldMkLst>
        <pc:spChg chg="mod">
          <ac:chgData name="Chris Droessler" userId="625c3661-9d64-47fa-b83c-4b49393bd161" providerId="ADAL" clId="{00482905-306B-C64E-865E-773C6C8E7254}" dt="2019-07-08T18:46:24.464" v="5177" actId="20577"/>
          <ac:spMkLst>
            <pc:docMk/>
            <pc:sldMk cId="608452265" sldId="752"/>
            <ac:spMk id="2" creationId="{00000000-0000-0000-0000-000000000000}"/>
          </ac:spMkLst>
        </pc:spChg>
        <pc:spChg chg="mod">
          <ac:chgData name="Chris Droessler" userId="625c3661-9d64-47fa-b83c-4b49393bd161" providerId="ADAL" clId="{00482905-306B-C64E-865E-773C6C8E7254}" dt="2019-07-08T18:48:52.679" v="5230" actId="115"/>
          <ac:spMkLst>
            <pc:docMk/>
            <pc:sldMk cId="608452265" sldId="752"/>
            <ac:spMk id="3" creationId="{00000000-0000-0000-0000-000000000000}"/>
          </ac:spMkLst>
        </pc:spChg>
      </pc:sldChg>
      <pc:sldChg chg="modSp add">
        <pc:chgData name="Chris Droessler" userId="625c3661-9d64-47fa-b83c-4b49393bd161" providerId="ADAL" clId="{00482905-306B-C64E-865E-773C6C8E7254}" dt="2019-07-08T18:51:46.096" v="5296" actId="115"/>
        <pc:sldMkLst>
          <pc:docMk/>
          <pc:sldMk cId="1683408473" sldId="753"/>
        </pc:sldMkLst>
        <pc:spChg chg="mod">
          <ac:chgData name="Chris Droessler" userId="625c3661-9d64-47fa-b83c-4b49393bd161" providerId="ADAL" clId="{00482905-306B-C64E-865E-773C6C8E7254}" dt="2019-07-08T18:49:14.897" v="5243" actId="20577"/>
          <ac:spMkLst>
            <pc:docMk/>
            <pc:sldMk cId="1683408473" sldId="753"/>
            <ac:spMk id="2" creationId="{00000000-0000-0000-0000-000000000000}"/>
          </ac:spMkLst>
        </pc:spChg>
        <pc:spChg chg="mod">
          <ac:chgData name="Chris Droessler" userId="625c3661-9d64-47fa-b83c-4b49393bd161" providerId="ADAL" clId="{00482905-306B-C64E-865E-773C6C8E7254}" dt="2019-07-08T18:51:46.096" v="5296" actId="115"/>
          <ac:spMkLst>
            <pc:docMk/>
            <pc:sldMk cId="1683408473" sldId="753"/>
            <ac:spMk id="3" creationId="{00000000-0000-0000-0000-000000000000}"/>
          </ac:spMkLst>
        </pc:spChg>
      </pc:sldChg>
      <pc:sldChg chg="add del">
        <pc:chgData name="Chris Droessler" userId="625c3661-9d64-47fa-b83c-4b49393bd161" providerId="ADAL" clId="{00482905-306B-C64E-865E-773C6C8E7254}" dt="2019-07-08T19:08:45.370" v="6347"/>
        <pc:sldMkLst>
          <pc:docMk/>
          <pc:sldMk cId="753621077" sldId="754"/>
        </pc:sldMkLst>
      </pc:sldChg>
      <pc:sldChg chg="add del">
        <pc:chgData name="Chris Droessler" userId="625c3661-9d64-47fa-b83c-4b49393bd161" providerId="ADAL" clId="{00482905-306B-C64E-865E-773C6C8E7254}" dt="2019-07-08T19:08:32.371" v="6345"/>
        <pc:sldMkLst>
          <pc:docMk/>
          <pc:sldMk cId="3987735815" sldId="755"/>
        </pc:sldMkLst>
      </pc:sldChg>
    </pc:docChg>
  </pc:docChgLst>
  <pc:docChgLst>
    <pc:chgData name="Chris Droessler" userId="625c3661-9d64-47fa-b83c-4b49393bd161" providerId="ADAL" clId="{BCEC9633-F8B2-D24D-834F-FB77C681E11A}"/>
    <pc:docChg chg="undo custSel addSld delSld modSld sldOrd">
      <pc:chgData name="Chris Droessler" userId="625c3661-9d64-47fa-b83c-4b49393bd161" providerId="ADAL" clId="{BCEC9633-F8B2-D24D-834F-FB77C681E11A}" dt="2019-06-18T03:21:33.279" v="1000" actId="20577"/>
      <pc:docMkLst>
        <pc:docMk/>
      </pc:docMkLst>
      <pc:sldChg chg="modNotesTx">
        <pc:chgData name="Chris Droessler" userId="625c3661-9d64-47fa-b83c-4b49393bd161" providerId="ADAL" clId="{BCEC9633-F8B2-D24D-834F-FB77C681E11A}" dt="2019-06-18T02:16:39.619" v="199" actId="115"/>
        <pc:sldMkLst>
          <pc:docMk/>
          <pc:sldMk cId="3499591966" sldId="263"/>
        </pc:sldMkLst>
      </pc:sldChg>
      <pc:sldChg chg="modNotesTx">
        <pc:chgData name="Chris Droessler" userId="625c3661-9d64-47fa-b83c-4b49393bd161" providerId="ADAL" clId="{BCEC9633-F8B2-D24D-834F-FB77C681E11A}" dt="2019-06-18T02:14:16.081" v="59" actId="115"/>
        <pc:sldMkLst>
          <pc:docMk/>
          <pc:sldMk cId="3845411671" sldId="266"/>
        </pc:sldMkLst>
      </pc:sldChg>
      <pc:sldChg chg="modNotesTx">
        <pc:chgData name="Chris Droessler" userId="625c3661-9d64-47fa-b83c-4b49393bd161" providerId="ADAL" clId="{BCEC9633-F8B2-D24D-834F-FB77C681E11A}" dt="2019-06-18T02:23:47.522" v="225" actId="115"/>
        <pc:sldMkLst>
          <pc:docMk/>
          <pc:sldMk cId="350868958" sldId="268"/>
        </pc:sldMkLst>
      </pc:sldChg>
      <pc:sldChg chg="addSp delSp modSp modNotesTx">
        <pc:chgData name="Chris Droessler" userId="625c3661-9d64-47fa-b83c-4b49393bd161" providerId="ADAL" clId="{BCEC9633-F8B2-D24D-834F-FB77C681E11A}" dt="2019-06-18T02:35:28.437" v="380" actId="20577"/>
        <pc:sldMkLst>
          <pc:docMk/>
          <pc:sldMk cId="1574656040" sldId="275"/>
        </pc:sldMkLst>
        <pc:spChg chg="del">
          <ac:chgData name="Chris Droessler" userId="625c3661-9d64-47fa-b83c-4b49393bd161" providerId="ADAL" clId="{BCEC9633-F8B2-D24D-834F-FB77C681E11A}" dt="2019-06-18T02:28:34.006" v="271" actId="478"/>
          <ac:spMkLst>
            <pc:docMk/>
            <pc:sldMk cId="1574656040" sldId="275"/>
            <ac:spMk id="4" creationId="{00000000-0000-0000-0000-000000000000}"/>
          </ac:spMkLst>
        </pc:spChg>
        <pc:spChg chg="del">
          <ac:chgData name="Chris Droessler" userId="625c3661-9d64-47fa-b83c-4b49393bd161" providerId="ADAL" clId="{BCEC9633-F8B2-D24D-834F-FB77C681E11A}" dt="2019-06-18T02:28:34.006" v="271" actId="478"/>
          <ac:spMkLst>
            <pc:docMk/>
            <pc:sldMk cId="1574656040" sldId="275"/>
            <ac:spMk id="5" creationId="{00000000-0000-0000-0000-000000000000}"/>
          </ac:spMkLst>
        </pc:spChg>
        <pc:spChg chg="del">
          <ac:chgData name="Chris Droessler" userId="625c3661-9d64-47fa-b83c-4b49393bd161" providerId="ADAL" clId="{BCEC9633-F8B2-D24D-834F-FB77C681E11A}" dt="2019-06-18T02:28:34.006" v="271" actId="478"/>
          <ac:spMkLst>
            <pc:docMk/>
            <pc:sldMk cId="1574656040" sldId="275"/>
            <ac:spMk id="6" creationId="{00000000-0000-0000-0000-000000000000}"/>
          </ac:spMkLst>
        </pc:spChg>
        <pc:spChg chg="del">
          <ac:chgData name="Chris Droessler" userId="625c3661-9d64-47fa-b83c-4b49393bd161" providerId="ADAL" clId="{BCEC9633-F8B2-D24D-834F-FB77C681E11A}" dt="2019-06-18T02:28:34.006" v="271" actId="478"/>
          <ac:spMkLst>
            <pc:docMk/>
            <pc:sldMk cId="1574656040" sldId="275"/>
            <ac:spMk id="7" creationId="{00000000-0000-0000-0000-000000000000}"/>
          </ac:spMkLst>
        </pc:spChg>
        <pc:spChg chg="add">
          <ac:chgData name="Chris Droessler" userId="625c3661-9d64-47fa-b83c-4b49393bd161" providerId="ADAL" clId="{BCEC9633-F8B2-D24D-834F-FB77C681E11A}" dt="2019-06-18T02:28:35.299" v="272"/>
          <ac:spMkLst>
            <pc:docMk/>
            <pc:sldMk cId="1574656040" sldId="275"/>
            <ac:spMk id="9" creationId="{D0F7559E-2724-CA46-9CC7-DBDB6CF67711}"/>
          </ac:spMkLst>
        </pc:spChg>
        <pc:spChg chg="add mod">
          <ac:chgData name="Chris Droessler" userId="625c3661-9d64-47fa-b83c-4b49393bd161" providerId="ADAL" clId="{BCEC9633-F8B2-D24D-834F-FB77C681E11A}" dt="2019-06-18T02:28:48.993" v="274" actId="1076"/>
          <ac:spMkLst>
            <pc:docMk/>
            <pc:sldMk cId="1574656040" sldId="275"/>
            <ac:spMk id="10" creationId="{C6A51EC4-4807-CF4E-AF0E-877CEF90E5EE}"/>
          </ac:spMkLst>
        </pc:spChg>
        <pc:spChg chg="add mod">
          <ac:chgData name="Chris Droessler" userId="625c3661-9d64-47fa-b83c-4b49393bd161" providerId="ADAL" clId="{BCEC9633-F8B2-D24D-834F-FB77C681E11A}" dt="2019-06-18T02:29:01.372" v="277" actId="1076"/>
          <ac:spMkLst>
            <pc:docMk/>
            <pc:sldMk cId="1574656040" sldId="275"/>
            <ac:spMk id="11" creationId="{AF8B29B0-8704-E64C-B14F-276B7306B87B}"/>
          </ac:spMkLst>
        </pc:spChg>
        <pc:picChg chg="del">
          <ac:chgData name="Chris Droessler" userId="625c3661-9d64-47fa-b83c-4b49393bd161" providerId="ADAL" clId="{BCEC9633-F8B2-D24D-834F-FB77C681E11A}" dt="2019-06-18T02:28:34.006" v="271" actId="478"/>
          <ac:picMkLst>
            <pc:docMk/>
            <pc:sldMk cId="1574656040" sldId="275"/>
            <ac:picMk id="3" creationId="{00000000-0000-0000-0000-000000000000}"/>
          </ac:picMkLst>
        </pc:picChg>
        <pc:picChg chg="add mod">
          <ac:chgData name="Chris Droessler" userId="625c3661-9d64-47fa-b83c-4b49393bd161" providerId="ADAL" clId="{BCEC9633-F8B2-D24D-834F-FB77C681E11A}" dt="2019-06-18T02:28:44.141" v="273" actId="14100"/>
          <ac:picMkLst>
            <pc:docMk/>
            <pc:sldMk cId="1574656040" sldId="275"/>
            <ac:picMk id="8" creationId="{19532165-074A-9B4C-A6C7-CACCB32D9D50}"/>
          </ac:picMkLst>
        </pc:picChg>
      </pc:sldChg>
      <pc:sldChg chg="modNotes modNotesTx">
        <pc:chgData name="Chris Droessler" userId="625c3661-9d64-47fa-b83c-4b49393bd161" providerId="ADAL" clId="{BCEC9633-F8B2-D24D-834F-FB77C681E11A}" dt="2019-06-18T03:13:58.002" v="958" actId="14100"/>
        <pc:sldMkLst>
          <pc:docMk/>
          <pc:sldMk cId="761118356" sldId="276"/>
        </pc:sldMkLst>
      </pc:sldChg>
      <pc:sldChg chg="addSp delSp modSp modNotesTx">
        <pc:chgData name="Chris Droessler" userId="625c3661-9d64-47fa-b83c-4b49393bd161" providerId="ADAL" clId="{BCEC9633-F8B2-D24D-834F-FB77C681E11A}" dt="2019-06-18T02:52:49.983" v="532" actId="20577"/>
        <pc:sldMkLst>
          <pc:docMk/>
          <pc:sldMk cId="2976824946" sldId="277"/>
        </pc:sldMkLst>
        <pc:spChg chg="mod">
          <ac:chgData name="Chris Droessler" userId="625c3661-9d64-47fa-b83c-4b49393bd161" providerId="ADAL" clId="{BCEC9633-F8B2-D24D-834F-FB77C681E11A}" dt="2019-06-18T02:41:51.060" v="400" actId="1076"/>
          <ac:spMkLst>
            <pc:docMk/>
            <pc:sldMk cId="2976824946" sldId="277"/>
            <ac:spMk id="4" creationId="{00000000-0000-0000-0000-000000000000}"/>
          </ac:spMkLst>
        </pc:spChg>
        <pc:spChg chg="mod">
          <ac:chgData name="Chris Droessler" userId="625c3661-9d64-47fa-b83c-4b49393bd161" providerId="ADAL" clId="{BCEC9633-F8B2-D24D-834F-FB77C681E11A}" dt="2019-06-18T02:42:24.590" v="409" actId="1076"/>
          <ac:spMkLst>
            <pc:docMk/>
            <pc:sldMk cId="2976824946" sldId="277"/>
            <ac:spMk id="5" creationId="{00000000-0000-0000-0000-000000000000}"/>
          </ac:spMkLst>
        </pc:spChg>
        <pc:picChg chg="del">
          <ac:chgData name="Chris Droessler" userId="625c3661-9d64-47fa-b83c-4b49393bd161" providerId="ADAL" clId="{BCEC9633-F8B2-D24D-834F-FB77C681E11A}" dt="2019-06-18T02:40:47.375" v="384" actId="478"/>
          <ac:picMkLst>
            <pc:docMk/>
            <pc:sldMk cId="2976824946" sldId="277"/>
            <ac:picMk id="3" creationId="{00000000-0000-0000-0000-000000000000}"/>
          </ac:picMkLst>
        </pc:picChg>
        <pc:picChg chg="add mod">
          <ac:chgData name="Chris Droessler" userId="625c3661-9d64-47fa-b83c-4b49393bd161" providerId="ADAL" clId="{BCEC9633-F8B2-D24D-834F-FB77C681E11A}" dt="2019-06-18T02:41:46.118" v="399" actId="167"/>
          <ac:picMkLst>
            <pc:docMk/>
            <pc:sldMk cId="2976824946" sldId="277"/>
            <ac:picMk id="7" creationId="{0C8ED8A3-0256-9941-B9A8-5319BCBA3B79}"/>
          </ac:picMkLst>
        </pc:picChg>
      </pc:sldChg>
      <pc:sldChg chg="modNotesTx">
        <pc:chgData name="Chris Droessler" userId="625c3661-9d64-47fa-b83c-4b49393bd161" providerId="ADAL" clId="{BCEC9633-F8B2-D24D-834F-FB77C681E11A}" dt="2019-06-18T02:22:12.092" v="224" actId="20577"/>
        <pc:sldMkLst>
          <pc:docMk/>
          <pc:sldMk cId="3605233195" sldId="278"/>
        </pc:sldMkLst>
      </pc:sldChg>
      <pc:sldChg chg="modNotes">
        <pc:chgData name="Chris Droessler" userId="625c3661-9d64-47fa-b83c-4b49393bd161" providerId="ADAL" clId="{BCEC9633-F8B2-D24D-834F-FB77C681E11A}" dt="2019-06-18T03:15:07.638" v="960" actId="14100"/>
        <pc:sldMkLst>
          <pc:docMk/>
          <pc:sldMk cId="532628274" sldId="295"/>
        </pc:sldMkLst>
      </pc:sldChg>
      <pc:sldChg chg="modNotes">
        <pc:chgData name="Chris Droessler" userId="625c3661-9d64-47fa-b83c-4b49393bd161" providerId="ADAL" clId="{BCEC9633-F8B2-D24D-834F-FB77C681E11A}" dt="2019-06-18T03:17:03.361" v="968" actId="20577"/>
        <pc:sldMkLst>
          <pc:docMk/>
          <pc:sldMk cId="3003076680" sldId="342"/>
        </pc:sldMkLst>
      </pc:sldChg>
      <pc:sldChg chg="modNotes">
        <pc:chgData name="Chris Droessler" userId="625c3661-9d64-47fa-b83c-4b49393bd161" providerId="ADAL" clId="{BCEC9633-F8B2-D24D-834F-FB77C681E11A}" dt="2019-06-18T02:28:16.425" v="269" actId="27636"/>
        <pc:sldMkLst>
          <pc:docMk/>
          <pc:sldMk cId="736677968" sldId="412"/>
        </pc:sldMkLst>
      </pc:sldChg>
      <pc:sldChg chg="modNotesTx">
        <pc:chgData name="Chris Droessler" userId="625c3661-9d64-47fa-b83c-4b49393bd161" providerId="ADAL" clId="{BCEC9633-F8B2-D24D-834F-FB77C681E11A}" dt="2019-06-18T02:10:57.299" v="50" actId="20577"/>
        <pc:sldMkLst>
          <pc:docMk/>
          <pc:sldMk cId="105931808" sldId="481"/>
        </pc:sldMkLst>
      </pc:sldChg>
      <pc:sldChg chg="modNotesTx">
        <pc:chgData name="Chris Droessler" userId="625c3661-9d64-47fa-b83c-4b49393bd161" providerId="ADAL" clId="{BCEC9633-F8B2-D24D-834F-FB77C681E11A}" dt="2019-06-18T02:14:49.514" v="61" actId="20577"/>
        <pc:sldMkLst>
          <pc:docMk/>
          <pc:sldMk cId="4160963569" sldId="486"/>
        </pc:sldMkLst>
      </pc:sldChg>
      <pc:sldChg chg="modNotes modNotesTx">
        <pc:chgData name="Chris Droessler" userId="625c3661-9d64-47fa-b83c-4b49393bd161" providerId="ADAL" clId="{BCEC9633-F8B2-D24D-834F-FB77C681E11A}" dt="2019-06-18T03:13:19.966" v="950" actId="20577"/>
        <pc:sldMkLst>
          <pc:docMk/>
          <pc:sldMk cId="2880488722" sldId="575"/>
        </pc:sldMkLst>
      </pc:sldChg>
      <pc:sldChg chg="modNotesTx">
        <pc:chgData name="Chris Droessler" userId="625c3661-9d64-47fa-b83c-4b49393bd161" providerId="ADAL" clId="{BCEC9633-F8B2-D24D-834F-FB77C681E11A}" dt="2019-06-18T02:59:48.738" v="645" actId="20577"/>
        <pc:sldMkLst>
          <pc:docMk/>
          <pc:sldMk cId="3799162228" sldId="667"/>
        </pc:sldMkLst>
      </pc:sldChg>
      <pc:sldChg chg="modNotesTx">
        <pc:chgData name="Chris Droessler" userId="625c3661-9d64-47fa-b83c-4b49393bd161" providerId="ADAL" clId="{BCEC9633-F8B2-D24D-834F-FB77C681E11A}" dt="2019-06-18T03:01:23.301" v="653" actId="20577"/>
        <pc:sldMkLst>
          <pc:docMk/>
          <pc:sldMk cId="3001434613" sldId="671"/>
        </pc:sldMkLst>
      </pc:sldChg>
      <pc:sldChg chg="modNotes">
        <pc:chgData name="Chris Droessler" userId="625c3661-9d64-47fa-b83c-4b49393bd161" providerId="ADAL" clId="{BCEC9633-F8B2-D24D-834F-FB77C681E11A}" dt="2019-06-18T03:15:35.597" v="963" actId="478"/>
        <pc:sldMkLst>
          <pc:docMk/>
          <pc:sldMk cId="1675618511" sldId="673"/>
        </pc:sldMkLst>
      </pc:sldChg>
      <pc:sldChg chg="ord modNotesTx">
        <pc:chgData name="Chris Droessler" userId="625c3661-9d64-47fa-b83c-4b49393bd161" providerId="ADAL" clId="{BCEC9633-F8B2-D24D-834F-FB77C681E11A}" dt="2019-06-18T03:11:38.551" v="940" actId="20577"/>
        <pc:sldMkLst>
          <pc:docMk/>
          <pc:sldMk cId="1116138556" sldId="690"/>
        </pc:sldMkLst>
      </pc:sldChg>
      <pc:sldChg chg="modNotesTx">
        <pc:chgData name="Chris Droessler" userId="625c3661-9d64-47fa-b83c-4b49393bd161" providerId="ADAL" clId="{BCEC9633-F8B2-D24D-834F-FB77C681E11A}" dt="2019-06-18T02:08:54.697" v="30" actId="20577"/>
        <pc:sldMkLst>
          <pc:docMk/>
          <pc:sldMk cId="3969130472" sldId="700"/>
        </pc:sldMkLst>
      </pc:sldChg>
      <pc:sldChg chg="addSp delSp modSp modNotesTx">
        <pc:chgData name="Chris Droessler" userId="625c3661-9d64-47fa-b83c-4b49393bd161" providerId="ADAL" clId="{BCEC9633-F8B2-D24D-834F-FB77C681E11A}" dt="2019-06-18T02:50:38.426" v="456" actId="20577"/>
        <pc:sldMkLst>
          <pc:docMk/>
          <pc:sldMk cId="3325867515" sldId="703"/>
        </pc:sldMkLst>
        <pc:spChg chg="del">
          <ac:chgData name="Chris Droessler" userId="625c3661-9d64-47fa-b83c-4b49393bd161" providerId="ADAL" clId="{BCEC9633-F8B2-D24D-834F-FB77C681E11A}" dt="2019-06-18T02:47:58.073" v="437" actId="478"/>
          <ac:spMkLst>
            <pc:docMk/>
            <pc:sldMk cId="3325867515" sldId="703"/>
            <ac:spMk id="5" creationId="{00000000-0000-0000-0000-000000000000}"/>
          </ac:spMkLst>
        </pc:spChg>
        <pc:spChg chg="del">
          <ac:chgData name="Chris Droessler" userId="625c3661-9d64-47fa-b83c-4b49393bd161" providerId="ADAL" clId="{BCEC9633-F8B2-D24D-834F-FB77C681E11A}" dt="2019-06-18T02:47:58.073" v="437" actId="478"/>
          <ac:spMkLst>
            <pc:docMk/>
            <pc:sldMk cId="3325867515" sldId="703"/>
            <ac:spMk id="6" creationId="{00000000-0000-0000-0000-000000000000}"/>
          </ac:spMkLst>
        </pc:spChg>
        <pc:spChg chg="add del mod">
          <ac:chgData name="Chris Droessler" userId="625c3661-9d64-47fa-b83c-4b49393bd161" providerId="ADAL" clId="{BCEC9633-F8B2-D24D-834F-FB77C681E11A}" dt="2019-06-18T02:48:19.199" v="442" actId="478"/>
          <ac:spMkLst>
            <pc:docMk/>
            <pc:sldMk cId="3325867515" sldId="703"/>
            <ac:spMk id="8" creationId="{66D8A44E-2D6A-924F-9FF0-F7EB7133884D}"/>
          </ac:spMkLst>
        </pc:spChg>
        <pc:spChg chg="add mod">
          <ac:chgData name="Chris Droessler" userId="625c3661-9d64-47fa-b83c-4b49393bd161" providerId="ADAL" clId="{BCEC9633-F8B2-D24D-834F-FB77C681E11A}" dt="2019-06-18T02:48:35.915" v="445" actId="1076"/>
          <ac:spMkLst>
            <pc:docMk/>
            <pc:sldMk cId="3325867515" sldId="703"/>
            <ac:spMk id="9" creationId="{6D970CBF-1490-BA4A-83FF-0AA912AA285F}"/>
          </ac:spMkLst>
        </pc:spChg>
        <pc:spChg chg="add mod">
          <ac:chgData name="Chris Droessler" userId="625c3661-9d64-47fa-b83c-4b49393bd161" providerId="ADAL" clId="{BCEC9633-F8B2-D24D-834F-FB77C681E11A}" dt="2019-06-18T02:48:29.327" v="444" actId="1076"/>
          <ac:spMkLst>
            <pc:docMk/>
            <pc:sldMk cId="3325867515" sldId="703"/>
            <ac:spMk id="10" creationId="{31D1AEED-A2AA-0D47-B5A3-56C68D1CED43}"/>
          </ac:spMkLst>
        </pc:spChg>
        <pc:picChg chg="del">
          <ac:chgData name="Chris Droessler" userId="625c3661-9d64-47fa-b83c-4b49393bd161" providerId="ADAL" clId="{BCEC9633-F8B2-D24D-834F-FB77C681E11A}" dt="2019-06-18T02:47:54.269" v="436" actId="478"/>
          <ac:picMkLst>
            <pc:docMk/>
            <pc:sldMk cId="3325867515" sldId="703"/>
            <ac:picMk id="4" creationId="{00000000-0000-0000-0000-000000000000}"/>
          </ac:picMkLst>
        </pc:picChg>
        <pc:picChg chg="add mod">
          <ac:chgData name="Chris Droessler" userId="625c3661-9d64-47fa-b83c-4b49393bd161" providerId="ADAL" clId="{BCEC9633-F8B2-D24D-834F-FB77C681E11A}" dt="2019-06-18T02:48:24.710" v="443" actId="14100"/>
          <ac:picMkLst>
            <pc:docMk/>
            <pc:sldMk cId="3325867515" sldId="703"/>
            <ac:picMk id="7" creationId="{F429B02F-CE26-F349-80EA-84AB77153712}"/>
          </ac:picMkLst>
        </pc:picChg>
      </pc:sldChg>
      <pc:sldChg chg="modNotes modNotesTx">
        <pc:chgData name="Chris Droessler" userId="625c3661-9d64-47fa-b83c-4b49393bd161" providerId="ADAL" clId="{BCEC9633-F8B2-D24D-834F-FB77C681E11A}" dt="2019-06-18T03:18:40.429" v="977" actId="14100"/>
        <pc:sldMkLst>
          <pc:docMk/>
          <pc:sldMk cId="3264760049" sldId="706"/>
        </pc:sldMkLst>
      </pc:sldChg>
      <pc:sldChg chg="modNotes modNotesTx">
        <pc:chgData name="Chris Droessler" userId="625c3661-9d64-47fa-b83c-4b49393bd161" providerId="ADAL" clId="{BCEC9633-F8B2-D24D-834F-FB77C681E11A}" dt="2019-06-18T03:20:47.475" v="995" actId="20577"/>
        <pc:sldMkLst>
          <pc:docMk/>
          <pc:sldMk cId="1972733503" sldId="708"/>
        </pc:sldMkLst>
      </pc:sldChg>
      <pc:sldChg chg="modNotes">
        <pc:chgData name="Chris Droessler" userId="625c3661-9d64-47fa-b83c-4b49393bd161" providerId="ADAL" clId="{BCEC9633-F8B2-D24D-834F-FB77C681E11A}" dt="2019-06-18T03:19:10.350" v="982" actId="14100"/>
        <pc:sldMkLst>
          <pc:docMk/>
          <pc:sldMk cId="1264767542" sldId="709"/>
        </pc:sldMkLst>
      </pc:sldChg>
      <pc:sldChg chg="modNotesTx">
        <pc:chgData name="Chris Droessler" userId="625c3661-9d64-47fa-b83c-4b49393bd161" providerId="ADAL" clId="{BCEC9633-F8B2-D24D-834F-FB77C681E11A}" dt="2019-06-18T02:58:50.165" v="643" actId="20577"/>
        <pc:sldMkLst>
          <pc:docMk/>
          <pc:sldMk cId="1038292734" sldId="716"/>
        </pc:sldMkLst>
      </pc:sldChg>
      <pc:sldChg chg="modNotesTx">
        <pc:chgData name="Chris Droessler" userId="625c3661-9d64-47fa-b83c-4b49393bd161" providerId="ADAL" clId="{BCEC9633-F8B2-D24D-834F-FB77C681E11A}" dt="2019-06-18T02:56:43.634" v="595" actId="20577"/>
        <pc:sldMkLst>
          <pc:docMk/>
          <pc:sldMk cId="2683836578" sldId="717"/>
        </pc:sldMkLst>
      </pc:sldChg>
      <pc:sldChg chg="modNotesTx">
        <pc:chgData name="Chris Droessler" userId="625c3661-9d64-47fa-b83c-4b49393bd161" providerId="ADAL" clId="{BCEC9633-F8B2-D24D-834F-FB77C681E11A}" dt="2019-06-18T02:16:22.028" v="198" actId="20577"/>
        <pc:sldMkLst>
          <pc:docMk/>
          <pc:sldMk cId="1509036233" sldId="718"/>
        </pc:sldMkLst>
      </pc:sldChg>
      <pc:sldChg chg="modNotesTx">
        <pc:chgData name="Chris Droessler" userId="625c3661-9d64-47fa-b83c-4b49393bd161" providerId="ADAL" clId="{BCEC9633-F8B2-D24D-834F-FB77C681E11A}" dt="2019-06-18T03:12:10.935" v="946" actId="20577"/>
        <pc:sldMkLst>
          <pc:docMk/>
          <pc:sldMk cId="418550336" sldId="719"/>
        </pc:sldMkLst>
      </pc:sldChg>
      <pc:sldChg chg="add modNotes">
        <pc:chgData name="Chris Droessler" userId="625c3661-9d64-47fa-b83c-4b49393bd161" providerId="ADAL" clId="{BCEC9633-F8B2-D24D-834F-FB77C681E11A}" dt="2019-06-18T03:17:23.200" v="972" actId="20577"/>
        <pc:sldMkLst>
          <pc:docMk/>
          <pc:sldMk cId="2864967926" sldId="720"/>
        </pc:sldMkLst>
      </pc:sldChg>
      <pc:sldChg chg="add modNotes">
        <pc:chgData name="Chris Droessler" userId="625c3661-9d64-47fa-b83c-4b49393bd161" providerId="ADAL" clId="{BCEC9633-F8B2-D24D-834F-FB77C681E11A}" dt="2019-06-18T03:18:59.396" v="981" actId="14100"/>
        <pc:sldMkLst>
          <pc:docMk/>
          <pc:sldMk cId="1886376102" sldId="721"/>
        </pc:sldMkLst>
      </pc:sldChg>
      <pc:sldChg chg="add modNotes">
        <pc:chgData name="Chris Droessler" userId="625c3661-9d64-47fa-b83c-4b49393bd161" providerId="ADAL" clId="{BCEC9633-F8B2-D24D-834F-FB77C681E11A}" dt="2019-06-18T03:21:25.218" v="999" actId="20577"/>
        <pc:sldMkLst>
          <pc:docMk/>
          <pc:sldMk cId="1418759390" sldId="722"/>
        </pc:sldMkLst>
      </pc:sldChg>
      <pc:sldChg chg="add modNotes">
        <pc:chgData name="Chris Droessler" userId="625c3661-9d64-47fa-b83c-4b49393bd161" providerId="ADAL" clId="{BCEC9633-F8B2-D24D-834F-FB77C681E11A}" dt="2019-06-18T03:21:33.279" v="1000" actId="20577"/>
        <pc:sldMkLst>
          <pc:docMk/>
          <pc:sldMk cId="88622775" sldId="723"/>
        </pc:sldMkLst>
      </pc:sldChg>
    </pc:docChg>
  </pc:docChgLst>
  <pc:docChgLst>
    <pc:chgData name="Chris Droessler" userId="625c3661-9d64-47fa-b83c-4b49393bd161" providerId="ADAL" clId="{D9CA1A48-87FB-7545-9FDF-403CF64089D5}"/>
    <pc:docChg chg="undo custSel addSld delSld modSld sldOrd">
      <pc:chgData name="Chris Droessler" userId="625c3661-9d64-47fa-b83c-4b49393bd161" providerId="ADAL" clId="{D9CA1A48-87FB-7545-9FDF-403CF64089D5}" dt="2019-06-14T16:53:55.039" v="8528" actId="2696"/>
      <pc:docMkLst>
        <pc:docMk/>
      </pc:docMkLst>
      <pc:sldChg chg="add">
        <pc:chgData name="Chris Droessler" userId="625c3661-9d64-47fa-b83c-4b49393bd161" providerId="ADAL" clId="{D9CA1A48-87FB-7545-9FDF-403CF64089D5}" dt="2019-06-05T12:37:26.823" v="127"/>
        <pc:sldMkLst>
          <pc:docMk/>
          <pc:sldMk cId="3499591966" sldId="263"/>
        </pc:sldMkLst>
      </pc:sldChg>
      <pc:sldChg chg="add">
        <pc:chgData name="Chris Droessler" userId="625c3661-9d64-47fa-b83c-4b49393bd161" providerId="ADAL" clId="{D9CA1A48-87FB-7545-9FDF-403CF64089D5}" dt="2019-06-05T12:38:32.980" v="128"/>
        <pc:sldMkLst>
          <pc:docMk/>
          <pc:sldMk cId="350868958" sldId="268"/>
        </pc:sldMkLst>
      </pc:sldChg>
      <pc:sldChg chg="add">
        <pc:chgData name="Chris Droessler" userId="625c3661-9d64-47fa-b83c-4b49393bd161" providerId="ADAL" clId="{D9CA1A48-87FB-7545-9FDF-403CF64089D5}" dt="2019-06-05T12:38:32.980" v="128"/>
        <pc:sldMkLst>
          <pc:docMk/>
          <pc:sldMk cId="1373776953" sldId="273"/>
        </pc:sldMkLst>
      </pc:sldChg>
      <pc:sldChg chg="add">
        <pc:chgData name="Chris Droessler" userId="625c3661-9d64-47fa-b83c-4b49393bd161" providerId="ADAL" clId="{D9CA1A48-87FB-7545-9FDF-403CF64089D5}" dt="2019-06-05T12:38:32.980" v="128"/>
        <pc:sldMkLst>
          <pc:docMk/>
          <pc:sldMk cId="756271867" sldId="274"/>
        </pc:sldMkLst>
      </pc:sldChg>
      <pc:sldChg chg="add">
        <pc:chgData name="Chris Droessler" userId="625c3661-9d64-47fa-b83c-4b49393bd161" providerId="ADAL" clId="{D9CA1A48-87FB-7545-9FDF-403CF64089D5}" dt="2019-06-05T12:38:32.980" v="128"/>
        <pc:sldMkLst>
          <pc:docMk/>
          <pc:sldMk cId="1574656040" sldId="275"/>
        </pc:sldMkLst>
      </pc:sldChg>
      <pc:sldChg chg="modNotesTx">
        <pc:chgData name="Chris Droessler" userId="625c3661-9d64-47fa-b83c-4b49393bd161" providerId="ADAL" clId="{D9CA1A48-87FB-7545-9FDF-403CF64089D5}" dt="2019-06-05T13:57:25.445" v="1086" actId="20577"/>
        <pc:sldMkLst>
          <pc:docMk/>
          <pc:sldMk cId="761118356" sldId="276"/>
        </pc:sldMkLst>
      </pc:sldChg>
      <pc:sldChg chg="add">
        <pc:chgData name="Chris Droessler" userId="625c3661-9d64-47fa-b83c-4b49393bd161" providerId="ADAL" clId="{D9CA1A48-87FB-7545-9FDF-403CF64089D5}" dt="2019-06-05T12:38:32.980" v="128"/>
        <pc:sldMkLst>
          <pc:docMk/>
          <pc:sldMk cId="2976824946" sldId="277"/>
        </pc:sldMkLst>
      </pc:sldChg>
      <pc:sldChg chg="modSp">
        <pc:chgData name="Chris Droessler" userId="625c3661-9d64-47fa-b83c-4b49393bd161" providerId="ADAL" clId="{D9CA1A48-87FB-7545-9FDF-403CF64089D5}" dt="2019-06-06T17:36:08.513" v="1433" actId="1036"/>
        <pc:sldMkLst>
          <pc:docMk/>
          <pc:sldMk cId="4019706460" sldId="391"/>
        </pc:sldMkLst>
        <pc:picChg chg="mod">
          <ac:chgData name="Chris Droessler" userId="625c3661-9d64-47fa-b83c-4b49393bd161" providerId="ADAL" clId="{D9CA1A48-87FB-7545-9FDF-403CF64089D5}" dt="2019-06-06T17:36:08.513" v="1433" actId="1036"/>
          <ac:picMkLst>
            <pc:docMk/>
            <pc:sldMk cId="4019706460" sldId="391"/>
            <ac:picMk id="2" creationId="{00000000-0000-0000-0000-000000000000}"/>
          </ac:picMkLst>
        </pc:picChg>
      </pc:sldChg>
      <pc:sldChg chg="add">
        <pc:chgData name="Chris Droessler" userId="625c3661-9d64-47fa-b83c-4b49393bd161" providerId="ADAL" clId="{D9CA1A48-87FB-7545-9FDF-403CF64089D5}" dt="2019-06-05T14:00:53.087" v="1087"/>
        <pc:sldMkLst>
          <pc:docMk/>
          <pc:sldMk cId="4263850362" sldId="410"/>
        </pc:sldMkLst>
      </pc:sldChg>
      <pc:sldChg chg="add">
        <pc:chgData name="Chris Droessler" userId="625c3661-9d64-47fa-b83c-4b49393bd161" providerId="ADAL" clId="{D9CA1A48-87FB-7545-9FDF-403CF64089D5}" dt="2019-06-05T14:00:53.087" v="1087"/>
        <pc:sldMkLst>
          <pc:docMk/>
          <pc:sldMk cId="2294531681" sldId="411"/>
        </pc:sldMkLst>
      </pc:sldChg>
      <pc:sldChg chg="add modNotesTx">
        <pc:chgData name="Chris Droessler" userId="625c3661-9d64-47fa-b83c-4b49393bd161" providerId="ADAL" clId="{D9CA1A48-87FB-7545-9FDF-403CF64089D5}" dt="2019-06-14T14:18:55.937" v="7748" actId="313"/>
        <pc:sldMkLst>
          <pc:docMk/>
          <pc:sldMk cId="736677968" sldId="412"/>
        </pc:sldMkLst>
      </pc:sldChg>
      <pc:sldChg chg="add">
        <pc:chgData name="Chris Droessler" userId="625c3661-9d64-47fa-b83c-4b49393bd161" providerId="ADAL" clId="{D9CA1A48-87FB-7545-9FDF-403CF64089D5}" dt="2019-06-05T14:00:53.087" v="1087"/>
        <pc:sldMkLst>
          <pc:docMk/>
          <pc:sldMk cId="849996559" sldId="417"/>
        </pc:sldMkLst>
      </pc:sldChg>
      <pc:sldChg chg="add modNotesTx">
        <pc:chgData name="Chris Droessler" userId="625c3661-9d64-47fa-b83c-4b49393bd161" providerId="ADAL" clId="{D9CA1A48-87FB-7545-9FDF-403CF64089D5}" dt="2019-06-14T14:19:38.645" v="7784" actId="115"/>
        <pc:sldMkLst>
          <pc:docMk/>
          <pc:sldMk cId="4211522960" sldId="418"/>
        </pc:sldMkLst>
      </pc:sldChg>
      <pc:sldChg chg="add">
        <pc:chgData name="Chris Droessler" userId="625c3661-9d64-47fa-b83c-4b49393bd161" providerId="ADAL" clId="{D9CA1A48-87FB-7545-9FDF-403CF64089D5}" dt="2019-06-05T14:00:53.087" v="1087"/>
        <pc:sldMkLst>
          <pc:docMk/>
          <pc:sldMk cId="1902150661" sldId="419"/>
        </pc:sldMkLst>
      </pc:sldChg>
      <pc:sldChg chg="add">
        <pc:chgData name="Chris Droessler" userId="625c3661-9d64-47fa-b83c-4b49393bd161" providerId="ADAL" clId="{D9CA1A48-87FB-7545-9FDF-403CF64089D5}" dt="2019-06-05T12:37:01.865" v="126"/>
        <pc:sldMkLst>
          <pc:docMk/>
          <pc:sldMk cId="105931808" sldId="481"/>
        </pc:sldMkLst>
      </pc:sldChg>
      <pc:sldChg chg="modSp add">
        <pc:chgData name="Chris Droessler" userId="625c3661-9d64-47fa-b83c-4b49393bd161" providerId="ADAL" clId="{D9CA1A48-87FB-7545-9FDF-403CF64089D5}" dt="2019-06-14T12:50:31.376" v="7598" actId="1038"/>
        <pc:sldMkLst>
          <pc:docMk/>
          <pc:sldMk cId="2187468296" sldId="482"/>
        </pc:sldMkLst>
        <pc:spChg chg="mod">
          <ac:chgData name="Chris Droessler" userId="625c3661-9d64-47fa-b83c-4b49393bd161" providerId="ADAL" clId="{D9CA1A48-87FB-7545-9FDF-403CF64089D5}" dt="2019-06-14T12:50:31.376" v="7598" actId="1038"/>
          <ac:spMkLst>
            <pc:docMk/>
            <pc:sldMk cId="2187468296" sldId="482"/>
            <ac:spMk id="3" creationId="{00000000-0000-0000-0000-000000000000}"/>
          </ac:spMkLst>
        </pc:spChg>
      </pc:sldChg>
      <pc:sldChg chg="modSp add">
        <pc:chgData name="Chris Droessler" userId="625c3661-9d64-47fa-b83c-4b49393bd161" providerId="ADAL" clId="{D9CA1A48-87FB-7545-9FDF-403CF64089D5}" dt="2019-06-10T13:22:55.525" v="5514" actId="20577"/>
        <pc:sldMkLst>
          <pc:docMk/>
          <pc:sldMk cId="1784276402" sldId="484"/>
        </pc:sldMkLst>
        <pc:spChg chg="mod">
          <ac:chgData name="Chris Droessler" userId="625c3661-9d64-47fa-b83c-4b49393bd161" providerId="ADAL" clId="{D9CA1A48-87FB-7545-9FDF-403CF64089D5}" dt="2019-06-10T13:22:55.525" v="5514" actId="20577"/>
          <ac:spMkLst>
            <pc:docMk/>
            <pc:sldMk cId="1784276402" sldId="484"/>
            <ac:spMk id="3" creationId="{00000000-0000-0000-0000-000000000000}"/>
          </ac:spMkLst>
        </pc:spChg>
      </pc:sldChg>
      <pc:sldChg chg="add">
        <pc:chgData name="Chris Droessler" userId="625c3661-9d64-47fa-b83c-4b49393bd161" providerId="ADAL" clId="{D9CA1A48-87FB-7545-9FDF-403CF64089D5}" dt="2019-06-05T12:37:01.865" v="126"/>
        <pc:sldMkLst>
          <pc:docMk/>
          <pc:sldMk cId="2106833694" sldId="485"/>
        </pc:sldMkLst>
      </pc:sldChg>
      <pc:sldChg chg="addSp delSp modSp add modNotesTx">
        <pc:chgData name="Chris Droessler" userId="625c3661-9d64-47fa-b83c-4b49393bd161" providerId="ADAL" clId="{D9CA1A48-87FB-7545-9FDF-403CF64089D5}" dt="2019-06-05T13:34:38.483" v="1083" actId="20577"/>
        <pc:sldMkLst>
          <pc:docMk/>
          <pc:sldMk cId="2880488722" sldId="575"/>
        </pc:sldMkLst>
        <pc:spChg chg="mod">
          <ac:chgData name="Chris Droessler" userId="625c3661-9d64-47fa-b83c-4b49393bd161" providerId="ADAL" clId="{D9CA1A48-87FB-7545-9FDF-403CF64089D5}" dt="2019-06-05T13:29:54.218" v="825" actId="1035"/>
          <ac:spMkLst>
            <pc:docMk/>
            <pc:sldMk cId="2880488722" sldId="575"/>
            <ac:spMk id="2" creationId="{00000000-0000-0000-0000-000000000000}"/>
          </ac:spMkLst>
        </pc:spChg>
        <pc:spChg chg="mod">
          <ac:chgData name="Chris Droessler" userId="625c3661-9d64-47fa-b83c-4b49393bd161" providerId="ADAL" clId="{D9CA1A48-87FB-7545-9FDF-403CF64089D5}" dt="2019-06-05T13:20:08.136" v="207" actId="1076"/>
          <ac:spMkLst>
            <pc:docMk/>
            <pc:sldMk cId="2880488722" sldId="575"/>
            <ac:spMk id="3" creationId="{00000000-0000-0000-0000-000000000000}"/>
          </ac:spMkLst>
        </pc:spChg>
        <pc:spChg chg="mod">
          <ac:chgData name="Chris Droessler" userId="625c3661-9d64-47fa-b83c-4b49393bd161" providerId="ADAL" clId="{D9CA1A48-87FB-7545-9FDF-403CF64089D5}" dt="2019-06-05T13:20:15.185" v="208" actId="1076"/>
          <ac:spMkLst>
            <pc:docMk/>
            <pc:sldMk cId="2880488722" sldId="575"/>
            <ac:spMk id="7" creationId="{00000000-0000-0000-0000-000000000000}"/>
          </ac:spMkLst>
        </pc:spChg>
        <pc:spChg chg="mod">
          <ac:chgData name="Chris Droessler" userId="625c3661-9d64-47fa-b83c-4b49393bd161" providerId="ADAL" clId="{D9CA1A48-87FB-7545-9FDF-403CF64089D5}" dt="2019-06-05T13:20:03.587" v="206" actId="1076"/>
          <ac:spMkLst>
            <pc:docMk/>
            <pc:sldMk cId="2880488722" sldId="575"/>
            <ac:spMk id="8" creationId="{00000000-0000-0000-0000-000000000000}"/>
          </ac:spMkLst>
        </pc:spChg>
        <pc:spChg chg="mod">
          <ac:chgData name="Chris Droessler" userId="625c3661-9d64-47fa-b83c-4b49393bd161" providerId="ADAL" clId="{D9CA1A48-87FB-7545-9FDF-403CF64089D5}" dt="2019-06-05T13:18:22.877" v="194" actId="20577"/>
          <ac:spMkLst>
            <pc:docMk/>
            <pc:sldMk cId="2880488722" sldId="575"/>
            <ac:spMk id="9" creationId="{00000000-0000-0000-0000-000000000000}"/>
          </ac:spMkLst>
        </pc:spChg>
        <pc:picChg chg="del">
          <ac:chgData name="Chris Droessler" userId="625c3661-9d64-47fa-b83c-4b49393bd161" providerId="ADAL" clId="{D9CA1A48-87FB-7545-9FDF-403CF64089D5}" dt="2019-06-05T13:17:19.956" v="177" actId="478"/>
          <ac:picMkLst>
            <pc:docMk/>
            <pc:sldMk cId="2880488722" sldId="575"/>
            <ac:picMk id="4" creationId="{00000000-0000-0000-0000-000000000000}"/>
          </ac:picMkLst>
        </pc:picChg>
        <pc:picChg chg="add mod">
          <ac:chgData name="Chris Droessler" userId="625c3661-9d64-47fa-b83c-4b49393bd161" providerId="ADAL" clId="{D9CA1A48-87FB-7545-9FDF-403CF64089D5}" dt="2019-06-05T13:17:53.022" v="184" actId="167"/>
          <ac:picMkLst>
            <pc:docMk/>
            <pc:sldMk cId="2880488722" sldId="575"/>
            <ac:picMk id="10" creationId="{3D6C967E-57DE-2144-AF62-E542FC4DD306}"/>
          </ac:picMkLst>
        </pc:picChg>
        <pc:picChg chg="del">
          <ac:chgData name="Chris Droessler" userId="625c3661-9d64-47fa-b83c-4b49393bd161" providerId="ADAL" clId="{D9CA1A48-87FB-7545-9FDF-403CF64089D5}" dt="2019-06-05T12:45:24.090" v="150" actId="478"/>
          <ac:picMkLst>
            <pc:docMk/>
            <pc:sldMk cId="2880488722" sldId="575"/>
            <ac:picMk id="11" creationId="{00000000-0000-0000-0000-000000000000}"/>
          </ac:picMkLst>
        </pc:picChg>
        <pc:picChg chg="add mod">
          <ac:chgData name="Chris Droessler" userId="625c3661-9d64-47fa-b83c-4b49393bd161" providerId="ADAL" clId="{D9CA1A48-87FB-7545-9FDF-403CF64089D5}" dt="2019-06-05T13:17:45.952" v="182" actId="167"/>
          <ac:picMkLst>
            <pc:docMk/>
            <pc:sldMk cId="2880488722" sldId="575"/>
            <ac:picMk id="13" creationId="{8859DF08-CE8A-A543-B247-246302AE72CA}"/>
          </ac:picMkLst>
        </pc:picChg>
      </pc:sldChg>
      <pc:sldChg chg="modSp ord modNotesTx">
        <pc:chgData name="Chris Droessler" userId="625c3661-9d64-47fa-b83c-4b49393bd161" providerId="ADAL" clId="{D9CA1A48-87FB-7545-9FDF-403CF64089D5}" dt="2019-06-14T12:53:21.748" v="7642" actId="20577"/>
        <pc:sldMkLst>
          <pc:docMk/>
          <pc:sldMk cId="1116138556" sldId="690"/>
        </pc:sldMkLst>
        <pc:spChg chg="mod">
          <ac:chgData name="Chris Droessler" userId="625c3661-9d64-47fa-b83c-4b49393bd161" providerId="ADAL" clId="{D9CA1A48-87FB-7545-9FDF-403CF64089D5}" dt="2019-06-14T12:52:31.214" v="7618" actId="20577"/>
          <ac:spMkLst>
            <pc:docMk/>
            <pc:sldMk cId="1116138556" sldId="690"/>
            <ac:spMk id="5" creationId="{00000000-0000-0000-0000-000000000000}"/>
          </ac:spMkLst>
        </pc:spChg>
      </pc:sldChg>
      <pc:sldChg chg="modSp add ord modNotesTx">
        <pc:chgData name="Chris Droessler" userId="625c3661-9d64-47fa-b83c-4b49393bd161" providerId="ADAL" clId="{D9CA1A48-87FB-7545-9FDF-403CF64089D5}" dt="2019-06-10T13:01:29.482" v="4532" actId="20577"/>
        <pc:sldMkLst>
          <pc:docMk/>
          <pc:sldMk cId="3969130472" sldId="700"/>
        </pc:sldMkLst>
        <pc:spChg chg="mod">
          <ac:chgData name="Chris Droessler" userId="625c3661-9d64-47fa-b83c-4b49393bd161" providerId="ADAL" clId="{D9CA1A48-87FB-7545-9FDF-403CF64089D5}" dt="2019-06-10T12:59:37.635" v="4417" actId="27636"/>
          <ac:spMkLst>
            <pc:docMk/>
            <pc:sldMk cId="3969130472" sldId="700"/>
            <ac:spMk id="2" creationId="{00000000-0000-0000-0000-000000000000}"/>
          </ac:spMkLst>
        </pc:spChg>
      </pc:sldChg>
      <pc:sldChg chg="add">
        <pc:chgData name="Chris Droessler" userId="625c3661-9d64-47fa-b83c-4b49393bd161" providerId="ADAL" clId="{D9CA1A48-87FB-7545-9FDF-403CF64089D5}" dt="2019-06-05T12:38:32.980" v="128"/>
        <pc:sldMkLst>
          <pc:docMk/>
          <pc:sldMk cId="3325867515" sldId="703"/>
        </pc:sldMkLst>
      </pc:sldChg>
      <pc:sldChg chg="addSp add modAnim modNotesTx">
        <pc:chgData name="Chris Droessler" userId="625c3661-9d64-47fa-b83c-4b49393bd161" providerId="ADAL" clId="{D9CA1A48-87FB-7545-9FDF-403CF64089D5}" dt="2019-06-05T13:34:51.840" v="1084" actId="20577"/>
        <pc:sldMkLst>
          <pc:docMk/>
          <pc:sldMk cId="642434829" sldId="704"/>
        </pc:sldMkLst>
        <pc:picChg chg="add">
          <ac:chgData name="Chris Droessler" userId="625c3661-9d64-47fa-b83c-4b49393bd161" providerId="ADAL" clId="{D9CA1A48-87FB-7545-9FDF-403CF64089D5}" dt="2019-06-05T13:33:47.171" v="1081"/>
          <ac:picMkLst>
            <pc:docMk/>
            <pc:sldMk cId="642434829" sldId="704"/>
            <ac:picMk id="11" creationId="{4EF30C74-524B-7740-8AD8-E7EC2E4FD747}"/>
          </ac:picMkLst>
        </pc:picChg>
        <pc:picChg chg="add">
          <ac:chgData name="Chris Droessler" userId="625c3661-9d64-47fa-b83c-4b49393bd161" providerId="ADAL" clId="{D9CA1A48-87FB-7545-9FDF-403CF64089D5}" dt="2019-06-05T13:33:47.171" v="1081"/>
          <ac:picMkLst>
            <pc:docMk/>
            <pc:sldMk cId="642434829" sldId="704"/>
            <ac:picMk id="12" creationId="{9E4F80BC-C9F7-9B4F-98E3-1856BFA4B4D1}"/>
          </ac:picMkLst>
        </pc:picChg>
        <pc:picChg chg="add">
          <ac:chgData name="Chris Droessler" userId="625c3661-9d64-47fa-b83c-4b49393bd161" providerId="ADAL" clId="{D9CA1A48-87FB-7545-9FDF-403CF64089D5}" dt="2019-06-05T13:33:47.171" v="1081"/>
          <ac:picMkLst>
            <pc:docMk/>
            <pc:sldMk cId="642434829" sldId="704"/>
            <ac:picMk id="14" creationId="{B391EFA2-AA84-A840-BFE5-F02517EA1875}"/>
          </ac:picMkLst>
        </pc:picChg>
        <pc:picChg chg="add">
          <ac:chgData name="Chris Droessler" userId="625c3661-9d64-47fa-b83c-4b49393bd161" providerId="ADAL" clId="{D9CA1A48-87FB-7545-9FDF-403CF64089D5}" dt="2019-06-05T13:33:47.171" v="1081"/>
          <ac:picMkLst>
            <pc:docMk/>
            <pc:sldMk cId="642434829" sldId="704"/>
            <ac:picMk id="15" creationId="{D875B1EB-B3D7-B547-BAC9-C5F56B7B9208}"/>
          </ac:picMkLst>
        </pc:picChg>
        <pc:picChg chg="add">
          <ac:chgData name="Chris Droessler" userId="625c3661-9d64-47fa-b83c-4b49393bd161" providerId="ADAL" clId="{D9CA1A48-87FB-7545-9FDF-403CF64089D5}" dt="2019-06-05T13:33:47.171" v="1081"/>
          <ac:picMkLst>
            <pc:docMk/>
            <pc:sldMk cId="642434829" sldId="704"/>
            <ac:picMk id="16" creationId="{22FFE83C-C5CC-E247-BB3C-FAFD170D7FD9}"/>
          </ac:picMkLst>
        </pc:picChg>
        <pc:picChg chg="add">
          <ac:chgData name="Chris Droessler" userId="625c3661-9d64-47fa-b83c-4b49393bd161" providerId="ADAL" clId="{D9CA1A48-87FB-7545-9FDF-403CF64089D5}" dt="2019-06-05T13:33:47.171" v="1081"/>
          <ac:picMkLst>
            <pc:docMk/>
            <pc:sldMk cId="642434829" sldId="704"/>
            <ac:picMk id="17" creationId="{7417B729-4227-134E-BADD-AC5860B82394}"/>
          </ac:picMkLst>
        </pc:picChg>
        <pc:picChg chg="add">
          <ac:chgData name="Chris Droessler" userId="625c3661-9d64-47fa-b83c-4b49393bd161" providerId="ADAL" clId="{D9CA1A48-87FB-7545-9FDF-403CF64089D5}" dt="2019-06-05T13:33:47.171" v="1081"/>
          <ac:picMkLst>
            <pc:docMk/>
            <pc:sldMk cId="642434829" sldId="704"/>
            <ac:picMk id="18" creationId="{B2EB27DB-E3DA-6147-9D48-E188D730ACC3}"/>
          </ac:picMkLst>
        </pc:picChg>
        <pc:picChg chg="add">
          <ac:chgData name="Chris Droessler" userId="625c3661-9d64-47fa-b83c-4b49393bd161" providerId="ADAL" clId="{D9CA1A48-87FB-7545-9FDF-403CF64089D5}" dt="2019-06-05T13:33:47.171" v="1081"/>
          <ac:picMkLst>
            <pc:docMk/>
            <pc:sldMk cId="642434829" sldId="704"/>
            <ac:picMk id="19" creationId="{9190F5AF-E7ED-0948-8BF6-363331CB3C56}"/>
          </ac:picMkLst>
        </pc:picChg>
        <pc:picChg chg="add">
          <ac:chgData name="Chris Droessler" userId="625c3661-9d64-47fa-b83c-4b49393bd161" providerId="ADAL" clId="{D9CA1A48-87FB-7545-9FDF-403CF64089D5}" dt="2019-06-05T13:33:47.171" v="1081"/>
          <ac:picMkLst>
            <pc:docMk/>
            <pc:sldMk cId="642434829" sldId="704"/>
            <ac:picMk id="20" creationId="{43B127C5-F1AE-4742-8155-EA0DE9D289E9}"/>
          </ac:picMkLst>
        </pc:picChg>
        <pc:picChg chg="add">
          <ac:chgData name="Chris Droessler" userId="625c3661-9d64-47fa-b83c-4b49393bd161" providerId="ADAL" clId="{D9CA1A48-87FB-7545-9FDF-403CF64089D5}" dt="2019-06-05T13:33:47.171" v="1081"/>
          <ac:picMkLst>
            <pc:docMk/>
            <pc:sldMk cId="642434829" sldId="704"/>
            <ac:picMk id="21" creationId="{39A0A73E-B5CC-8043-B654-2D5C0354050A}"/>
          </ac:picMkLst>
        </pc:picChg>
        <pc:picChg chg="add">
          <ac:chgData name="Chris Droessler" userId="625c3661-9d64-47fa-b83c-4b49393bd161" providerId="ADAL" clId="{D9CA1A48-87FB-7545-9FDF-403CF64089D5}" dt="2019-06-05T13:33:47.171" v="1081"/>
          <ac:picMkLst>
            <pc:docMk/>
            <pc:sldMk cId="642434829" sldId="704"/>
            <ac:picMk id="22" creationId="{80D7FB40-D80E-C443-A56A-9B56F71D9CE2}"/>
          </ac:picMkLst>
        </pc:picChg>
      </pc:sldChg>
      <pc:sldChg chg="modSp add ord modNotesTx">
        <pc:chgData name="Chris Droessler" userId="625c3661-9d64-47fa-b83c-4b49393bd161" providerId="ADAL" clId="{D9CA1A48-87FB-7545-9FDF-403CF64089D5}" dt="2019-06-14T14:27:29.117" v="8449" actId="20577"/>
        <pc:sldMkLst>
          <pc:docMk/>
          <pc:sldMk cId="3264760049" sldId="706"/>
        </pc:sldMkLst>
        <pc:spChg chg="mod">
          <ac:chgData name="Chris Droessler" userId="625c3661-9d64-47fa-b83c-4b49393bd161" providerId="ADAL" clId="{D9CA1A48-87FB-7545-9FDF-403CF64089D5}" dt="2019-06-10T16:43:35.298" v="6008" actId="12"/>
          <ac:spMkLst>
            <pc:docMk/>
            <pc:sldMk cId="3264760049" sldId="706"/>
            <ac:spMk id="2" creationId="{6AD2B1CC-88C4-4946-A878-419FBDA11DDA}"/>
          </ac:spMkLst>
        </pc:spChg>
        <pc:spChg chg="mod">
          <ac:chgData name="Chris Droessler" userId="625c3661-9d64-47fa-b83c-4b49393bd161" providerId="ADAL" clId="{D9CA1A48-87FB-7545-9FDF-403CF64089D5}" dt="2019-06-05T14:13:26.848" v="1221" actId="20577"/>
          <ac:spMkLst>
            <pc:docMk/>
            <pc:sldMk cId="3264760049" sldId="706"/>
            <ac:spMk id="3" creationId="{AAA6641E-D043-1840-9C32-6AD7ED94E505}"/>
          </ac:spMkLst>
        </pc:spChg>
      </pc:sldChg>
      <pc:sldChg chg="delSp modSp add modNotesTx">
        <pc:chgData name="Chris Droessler" userId="625c3661-9d64-47fa-b83c-4b49393bd161" providerId="ADAL" clId="{D9CA1A48-87FB-7545-9FDF-403CF64089D5}" dt="2019-06-14T16:53:14.033" v="8525" actId="20577"/>
        <pc:sldMkLst>
          <pc:docMk/>
          <pc:sldMk cId="1972733503" sldId="708"/>
        </pc:sldMkLst>
        <pc:spChg chg="mod">
          <ac:chgData name="Chris Droessler" userId="625c3661-9d64-47fa-b83c-4b49393bd161" providerId="ADAL" clId="{D9CA1A48-87FB-7545-9FDF-403CF64089D5}" dt="2019-06-06T17:55:25.062" v="1502" actId="27636"/>
          <ac:spMkLst>
            <pc:docMk/>
            <pc:sldMk cId="1972733503" sldId="708"/>
            <ac:spMk id="2" creationId="{6DC9AC21-75D2-1141-B281-E2D7AD6B68E5}"/>
          </ac:spMkLst>
        </pc:spChg>
        <pc:spChg chg="del mod">
          <ac:chgData name="Chris Droessler" userId="625c3661-9d64-47fa-b83c-4b49393bd161" providerId="ADAL" clId="{D9CA1A48-87FB-7545-9FDF-403CF64089D5}" dt="2019-06-07T12:55:04.674" v="3993" actId="478"/>
          <ac:spMkLst>
            <pc:docMk/>
            <pc:sldMk cId="1972733503" sldId="708"/>
            <ac:spMk id="287" creationId="{00000000-0000-0000-0000-000000000000}"/>
          </ac:spMkLst>
        </pc:spChg>
        <pc:spChg chg="del">
          <ac:chgData name="Chris Droessler" userId="625c3661-9d64-47fa-b83c-4b49393bd161" providerId="ADAL" clId="{D9CA1A48-87FB-7545-9FDF-403CF64089D5}" dt="2019-06-07T12:55:03.130" v="3992" actId="478"/>
          <ac:spMkLst>
            <pc:docMk/>
            <pc:sldMk cId="1972733503" sldId="708"/>
            <ac:spMk id="288" creationId="{00000000-0000-0000-0000-000000000000}"/>
          </ac:spMkLst>
        </pc:spChg>
        <pc:spChg chg="del">
          <ac:chgData name="Chris Droessler" userId="625c3661-9d64-47fa-b83c-4b49393bd161" providerId="ADAL" clId="{D9CA1A48-87FB-7545-9FDF-403CF64089D5}" dt="2019-06-07T12:55:05.682" v="3994" actId="478"/>
          <ac:spMkLst>
            <pc:docMk/>
            <pc:sldMk cId="1972733503" sldId="708"/>
            <ac:spMk id="289" creationId="{00000000-0000-0000-0000-000000000000}"/>
          </ac:spMkLst>
        </pc:spChg>
        <pc:graphicFrameChg chg="mod modGraphic">
          <ac:chgData name="Chris Droessler" userId="625c3661-9d64-47fa-b83c-4b49393bd161" providerId="ADAL" clId="{D9CA1A48-87FB-7545-9FDF-403CF64089D5}" dt="2019-06-07T12:56:01.752" v="3997" actId="798"/>
          <ac:graphicFrameMkLst>
            <pc:docMk/>
            <pc:sldMk cId="1972733503" sldId="708"/>
            <ac:graphicFrameMk id="283" creationId="{00000000-0000-0000-0000-000000000000}"/>
          </ac:graphicFrameMkLst>
        </pc:graphicFrameChg>
        <pc:graphicFrameChg chg="del modGraphic">
          <ac:chgData name="Chris Droessler" userId="625c3661-9d64-47fa-b83c-4b49393bd161" providerId="ADAL" clId="{D9CA1A48-87FB-7545-9FDF-403CF64089D5}" dt="2019-06-07T12:55:00.027" v="3990" actId="478"/>
          <ac:graphicFrameMkLst>
            <pc:docMk/>
            <pc:sldMk cId="1972733503" sldId="708"/>
            <ac:graphicFrameMk id="284" creationId="{00000000-0000-0000-0000-000000000000}"/>
          </ac:graphicFrameMkLst>
        </pc:graphicFrameChg>
        <pc:graphicFrameChg chg="del">
          <ac:chgData name="Chris Droessler" userId="625c3661-9d64-47fa-b83c-4b49393bd161" providerId="ADAL" clId="{D9CA1A48-87FB-7545-9FDF-403CF64089D5}" dt="2019-06-07T12:55:07.226" v="3995" actId="478"/>
          <ac:graphicFrameMkLst>
            <pc:docMk/>
            <pc:sldMk cId="1972733503" sldId="708"/>
            <ac:graphicFrameMk id="285" creationId="{00000000-0000-0000-0000-000000000000}"/>
          </ac:graphicFrameMkLst>
        </pc:graphicFrameChg>
      </pc:sldChg>
      <pc:sldChg chg="addSp modSp add ord modNotesTx">
        <pc:chgData name="Chris Droessler" userId="625c3661-9d64-47fa-b83c-4b49393bd161" providerId="ADAL" clId="{D9CA1A48-87FB-7545-9FDF-403CF64089D5}" dt="2019-06-14T16:52:06.118" v="8480" actId="20577"/>
        <pc:sldMkLst>
          <pc:docMk/>
          <pc:sldMk cId="1264767542" sldId="709"/>
        </pc:sldMkLst>
        <pc:spChg chg="mod">
          <ac:chgData name="Chris Droessler" userId="625c3661-9d64-47fa-b83c-4b49393bd161" providerId="ADAL" clId="{D9CA1A48-87FB-7545-9FDF-403CF64089D5}" dt="2019-06-10T13:09:02.014" v="5249" actId="20577"/>
          <ac:spMkLst>
            <pc:docMk/>
            <pc:sldMk cId="1264767542" sldId="709"/>
            <ac:spMk id="2" creationId="{C644F5EA-8ABB-5B48-910A-7C4395C48816}"/>
          </ac:spMkLst>
        </pc:spChg>
        <pc:spChg chg="add mod">
          <ac:chgData name="Chris Droessler" userId="625c3661-9d64-47fa-b83c-4b49393bd161" providerId="ADAL" clId="{D9CA1A48-87FB-7545-9FDF-403CF64089D5}" dt="2019-06-10T13:08:53.488" v="5238"/>
          <ac:spMkLst>
            <pc:docMk/>
            <pc:sldMk cId="1264767542" sldId="709"/>
            <ac:spMk id="3" creationId="{CBB257CE-6BA0-1644-A3A2-B06FE6CAD777}"/>
          </ac:spMkLst>
        </pc:spChg>
      </pc:sldChg>
      <pc:sldChg chg="modSp add">
        <pc:chgData name="Chris Droessler" userId="625c3661-9d64-47fa-b83c-4b49393bd161" providerId="ADAL" clId="{D9CA1A48-87FB-7545-9FDF-403CF64089D5}" dt="2019-06-14T12:48:14.271" v="7486" actId="1036"/>
        <pc:sldMkLst>
          <pc:docMk/>
          <pc:sldMk cId="513880651" sldId="714"/>
        </pc:sldMkLst>
        <pc:spChg chg="mod">
          <ac:chgData name="Chris Droessler" userId="625c3661-9d64-47fa-b83c-4b49393bd161" providerId="ADAL" clId="{D9CA1A48-87FB-7545-9FDF-403CF64089D5}" dt="2019-06-14T12:47:49.436" v="7460" actId="20577"/>
          <ac:spMkLst>
            <pc:docMk/>
            <pc:sldMk cId="513880651" sldId="714"/>
            <ac:spMk id="2" creationId="{00000000-0000-0000-0000-000000000000}"/>
          </ac:spMkLst>
        </pc:spChg>
        <pc:spChg chg="mod">
          <ac:chgData name="Chris Droessler" userId="625c3661-9d64-47fa-b83c-4b49393bd161" providerId="ADAL" clId="{D9CA1A48-87FB-7545-9FDF-403CF64089D5}" dt="2019-06-14T12:48:14.271" v="7486" actId="1036"/>
          <ac:spMkLst>
            <pc:docMk/>
            <pc:sldMk cId="513880651" sldId="714"/>
            <ac:spMk id="5" creationId="{00000000-0000-0000-0000-000000000000}"/>
          </ac:spMkLst>
        </pc:spChg>
      </pc:sldChg>
      <pc:sldChg chg="add modNotesTx">
        <pc:chgData name="Chris Droessler" userId="625c3661-9d64-47fa-b83c-4b49393bd161" providerId="ADAL" clId="{D9CA1A48-87FB-7545-9FDF-403CF64089D5}" dt="2019-06-14T14:20:17.853" v="7823" actId="20577"/>
        <pc:sldMkLst>
          <pc:docMk/>
          <pc:sldMk cId="1708276559" sldId="715"/>
        </pc:sldMkLst>
      </pc:sldChg>
      <pc:sldChg chg="modSp add ord">
        <pc:chgData name="Chris Droessler" userId="625c3661-9d64-47fa-b83c-4b49393bd161" providerId="ADAL" clId="{D9CA1A48-87FB-7545-9FDF-403CF64089D5}" dt="2019-06-14T12:52:08.315" v="7600"/>
        <pc:sldMkLst>
          <pc:docMk/>
          <pc:sldMk cId="1038292734" sldId="716"/>
        </pc:sldMkLst>
        <pc:spChg chg="mod">
          <ac:chgData name="Chris Droessler" userId="625c3661-9d64-47fa-b83c-4b49393bd161" providerId="ADAL" clId="{D9CA1A48-87FB-7545-9FDF-403CF64089D5}" dt="2019-06-14T12:48:47.245" v="7529" actId="1036"/>
          <ac:spMkLst>
            <pc:docMk/>
            <pc:sldMk cId="1038292734" sldId="716"/>
            <ac:spMk id="5" creationId="{00000000-0000-0000-0000-000000000000}"/>
          </ac:spMkLst>
        </pc:spChg>
      </pc:sldChg>
      <pc:sldChg chg="modSp add modNotesTx">
        <pc:chgData name="Chris Droessler" userId="625c3661-9d64-47fa-b83c-4b49393bd161" providerId="ADAL" clId="{D9CA1A48-87FB-7545-9FDF-403CF64089D5}" dt="2019-06-14T12:49:25.991" v="7559" actId="20577"/>
        <pc:sldMkLst>
          <pc:docMk/>
          <pc:sldMk cId="2683836578" sldId="717"/>
        </pc:sldMkLst>
        <pc:spChg chg="mod">
          <ac:chgData name="Chris Droessler" userId="625c3661-9d64-47fa-b83c-4b49393bd161" providerId="ADAL" clId="{D9CA1A48-87FB-7545-9FDF-403CF64089D5}" dt="2019-06-14T12:49:22.057" v="7558" actId="1035"/>
          <ac:spMkLst>
            <pc:docMk/>
            <pc:sldMk cId="2683836578" sldId="717"/>
            <ac:spMk id="5" creationId="{00000000-0000-0000-0000-000000000000}"/>
          </ac:spMkLst>
        </pc:spChg>
      </pc:sldChg>
      <pc:sldChg chg="modSp add">
        <pc:chgData name="Chris Droessler" userId="625c3661-9d64-47fa-b83c-4b49393bd161" providerId="ADAL" clId="{D9CA1A48-87FB-7545-9FDF-403CF64089D5}" dt="2019-06-14T12:49:48.288" v="7579" actId="1035"/>
        <pc:sldMkLst>
          <pc:docMk/>
          <pc:sldMk cId="1509036233" sldId="718"/>
        </pc:sldMkLst>
        <pc:spChg chg="mod">
          <ac:chgData name="Chris Droessler" userId="625c3661-9d64-47fa-b83c-4b49393bd161" providerId="ADAL" clId="{D9CA1A48-87FB-7545-9FDF-403CF64089D5}" dt="2019-06-14T12:49:48.288" v="7579" actId="1035"/>
          <ac:spMkLst>
            <pc:docMk/>
            <pc:sldMk cId="1509036233" sldId="718"/>
            <ac:spMk id="5" creationId="{00000000-0000-0000-0000-000000000000}"/>
          </ac:spMkLst>
        </pc:spChg>
      </pc:sldChg>
      <pc:sldChg chg="add">
        <pc:chgData name="Chris Droessler" userId="625c3661-9d64-47fa-b83c-4b49393bd161" providerId="ADAL" clId="{D9CA1A48-87FB-7545-9FDF-403CF64089D5}" dt="2019-06-14T16:53:53.189" v="8527"/>
        <pc:sldMkLst>
          <pc:docMk/>
          <pc:sldMk cId="418550336" sldId="719"/>
        </pc:sldMkLst>
      </pc:sldChg>
      <pc:sldMasterChg chg="delSldLayout">
        <pc:chgData name="Chris Droessler" userId="625c3661-9d64-47fa-b83c-4b49393bd161" providerId="ADAL" clId="{D9CA1A48-87FB-7545-9FDF-403CF64089D5}" dt="2019-06-05T12:24:48.489" v="68" actId="2696"/>
        <pc:sldMasterMkLst>
          <pc:docMk/>
          <pc:sldMasterMk cId="2999785688" sldId="2147483648"/>
        </pc:sldMasterMkLst>
      </pc:sldMasterChg>
    </pc:docChg>
  </pc:docChgLst>
  <pc:docChgLst>
    <pc:chgData name="Chris Droessler" userId="625c3661-9d64-47fa-b83c-4b49393bd161" providerId="ADAL" clId="{CBC0FFC6-8126-354B-B257-23B372F43A06}"/>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nccommunitycolleges-my.sharepoint.com/personal/droesslerc_nccommunitycolleges_edu/Documents/Career%20Information/data%202019/2016%204-yr%20Graduation%20Ra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912495340850092E-2"/>
          <c:y val="7.7935246728602109E-2"/>
          <c:w val="0.93027571767548356"/>
          <c:h val="0.59557209163428237"/>
        </c:manualLayout>
      </c:layout>
      <c:barChart>
        <c:barDir val="col"/>
        <c:grouping val="clustered"/>
        <c:varyColors val="0"/>
        <c:ser>
          <c:idx val="0"/>
          <c:order val="0"/>
          <c:spPr>
            <a:solidFill>
              <a:schemeClr val="accent1"/>
            </a:solidFill>
            <a:ln>
              <a:noFill/>
            </a:ln>
            <a:effectLst/>
          </c:spPr>
          <c:invertIfNegative val="0"/>
          <c:cat>
            <c:strRef>
              <c:f>'bar chart'!$A$2:$A$60</c:f>
              <c:strCache>
                <c:ptCount val="59"/>
                <c:pt idx="0">
                  <c:v>Davidson College</c:v>
                </c:pt>
                <c:pt idx="1">
                  <c:v>Duke University</c:v>
                </c:pt>
                <c:pt idx="2">
                  <c:v>University of North Carolina at Chapel Hill</c:v>
                </c:pt>
                <c:pt idx="3">
                  <c:v>Wake Forest University</c:v>
                </c:pt>
                <c:pt idx="4">
                  <c:v>Elon University</c:v>
                </c:pt>
                <c:pt idx="5">
                  <c:v>Apex School of Theology</c:v>
                </c:pt>
                <c:pt idx="6">
                  <c:v>North Carolina State University at Raleigh</c:v>
                </c:pt>
                <c:pt idx="7">
                  <c:v>University of North Carolina Wilmington</c:v>
                </c:pt>
                <c:pt idx="8">
                  <c:v>Appalachian State University</c:v>
                </c:pt>
                <c:pt idx="9">
                  <c:v>University of North Carolina School of the Arts</c:v>
                </c:pt>
                <c:pt idx="10">
                  <c:v>High Point University</c:v>
                </c:pt>
                <c:pt idx="11">
                  <c:v>University of North Carolina at Asheville</c:v>
                </c:pt>
                <c:pt idx="12">
                  <c:v>Meredith College</c:v>
                </c:pt>
                <c:pt idx="13">
                  <c:v>Guilford College</c:v>
                </c:pt>
                <c:pt idx="14">
                  <c:v>East Carolina University</c:v>
                </c:pt>
                <c:pt idx="15">
                  <c:v>Salem College</c:v>
                </c:pt>
                <c:pt idx="16">
                  <c:v>University of North Carolina at Charlotte</c:v>
                </c:pt>
                <c:pt idx="17">
                  <c:v>Living Arts College</c:v>
                </c:pt>
                <c:pt idx="18">
                  <c:v>Western Carolina University</c:v>
                </c:pt>
                <c:pt idx="19">
                  <c:v>Campbell University</c:v>
                </c:pt>
                <c:pt idx="20">
                  <c:v>University of North Carolina at Greensboro</c:v>
                </c:pt>
                <c:pt idx="21">
                  <c:v>Wingate University</c:v>
                </c:pt>
                <c:pt idx="22">
                  <c:v>Queens University of Charlotte</c:v>
                </c:pt>
                <c:pt idx="23">
                  <c:v>Barton College</c:v>
                </c:pt>
                <c:pt idx="24">
                  <c:v>Catawba College</c:v>
                </c:pt>
                <c:pt idx="25">
                  <c:v>University of Mount Olive</c:v>
                </c:pt>
                <c:pt idx="26">
                  <c:v>Johnson C Smith University</c:v>
                </c:pt>
                <c:pt idx="27">
                  <c:v>Warren Wilson College</c:v>
                </c:pt>
                <c:pt idx="28">
                  <c:v>Lenoir-Rhyne University</c:v>
                </c:pt>
                <c:pt idx="29">
                  <c:v>Winston-Salem State University</c:v>
                </c:pt>
                <c:pt idx="30">
                  <c:v>Brevard College</c:v>
                </c:pt>
                <c:pt idx="31">
                  <c:v>Johnson &amp; Wales University-Charlotte</c:v>
                </c:pt>
                <c:pt idx="32">
                  <c:v>Greensboro College</c:v>
                </c:pt>
                <c:pt idx="33">
                  <c:v>Gardner-Webb University</c:v>
                </c:pt>
                <c:pt idx="34">
                  <c:v>Belmont Abbey College</c:v>
                </c:pt>
                <c:pt idx="35">
                  <c:v>North Carolina A &amp; T State University</c:v>
                </c:pt>
                <c:pt idx="36">
                  <c:v>North Carolina Central University</c:v>
                </c:pt>
                <c:pt idx="37">
                  <c:v>Mid-Atlantic Christian University</c:v>
                </c:pt>
                <c:pt idx="38">
                  <c:v>Bennett College</c:v>
                </c:pt>
                <c:pt idx="39">
                  <c:v>William Peace University</c:v>
                </c:pt>
                <c:pt idx="40">
                  <c:v>Methodist University</c:v>
                </c:pt>
                <c:pt idx="41">
                  <c:v>Pfeiffer University</c:v>
                </c:pt>
                <c:pt idx="42">
                  <c:v>Lees-McRae College</c:v>
                </c:pt>
                <c:pt idx="43">
                  <c:v>Elizabeth City State University</c:v>
                </c:pt>
                <c:pt idx="44">
                  <c:v>University of North Carolina at Pembroke</c:v>
                </c:pt>
                <c:pt idx="45">
                  <c:v>St Andrews University</c:v>
                </c:pt>
                <c:pt idx="46">
                  <c:v>Montreat College</c:v>
                </c:pt>
                <c:pt idx="47">
                  <c:v>Mars Hill University</c:v>
                </c:pt>
                <c:pt idx="48">
                  <c:v>Fayetteville State University</c:v>
                </c:pt>
                <c:pt idx="49">
                  <c:v>Southeastern Baptist Theological Seminary</c:v>
                </c:pt>
                <c:pt idx="50">
                  <c:v>The Art Institute of Charlotte</c:v>
                </c:pt>
                <c:pt idx="51">
                  <c:v>Livingstone College</c:v>
                </c:pt>
                <c:pt idx="52">
                  <c:v>Saint Augustine's University</c:v>
                </c:pt>
                <c:pt idx="53">
                  <c:v>Chowan University</c:v>
                </c:pt>
                <c:pt idx="54">
                  <c:v>North Carolina Wesleyan College</c:v>
                </c:pt>
                <c:pt idx="55">
                  <c:v>Shaw University</c:v>
                </c:pt>
                <c:pt idx="56">
                  <c:v>The Art Institute of Raleigh-Durham</c:v>
                </c:pt>
                <c:pt idx="57">
                  <c:v>DeVry University-North Carolina</c:v>
                </c:pt>
                <c:pt idx="58">
                  <c:v>University of Phoenix-North Carolina</c:v>
                </c:pt>
              </c:strCache>
            </c:strRef>
          </c:cat>
          <c:val>
            <c:numRef>
              <c:f>'bar chart'!$B$2:$B$60</c:f>
              <c:numCache>
                <c:formatCode>0.0%</c:formatCode>
                <c:ptCount val="59"/>
                <c:pt idx="0">
                  <c:v>0.94799999999999995</c:v>
                </c:pt>
                <c:pt idx="1">
                  <c:v>0.94599999999999995</c:v>
                </c:pt>
                <c:pt idx="2">
                  <c:v>0.91100000000000003</c:v>
                </c:pt>
                <c:pt idx="3">
                  <c:v>0.88300000000000001</c:v>
                </c:pt>
                <c:pt idx="4">
                  <c:v>0.82</c:v>
                </c:pt>
                <c:pt idx="5">
                  <c:v>0.8</c:v>
                </c:pt>
                <c:pt idx="6">
                  <c:v>0.78</c:v>
                </c:pt>
                <c:pt idx="7">
                  <c:v>0.71899999999999997</c:v>
                </c:pt>
                <c:pt idx="8">
                  <c:v>0.71799999999999997</c:v>
                </c:pt>
                <c:pt idx="9">
                  <c:v>0.64800000000000002</c:v>
                </c:pt>
                <c:pt idx="10">
                  <c:v>0.64200000000000002</c:v>
                </c:pt>
                <c:pt idx="11">
                  <c:v>0.62</c:v>
                </c:pt>
                <c:pt idx="12">
                  <c:v>0.60899999999999999</c:v>
                </c:pt>
                <c:pt idx="13">
                  <c:v>0.60799999999999998</c:v>
                </c:pt>
                <c:pt idx="14">
                  <c:v>0.60699999999999998</c:v>
                </c:pt>
                <c:pt idx="15">
                  <c:v>0.57299999999999995</c:v>
                </c:pt>
                <c:pt idx="16">
                  <c:v>0.56999999999999995</c:v>
                </c:pt>
                <c:pt idx="17">
                  <c:v>0.56599999999999995</c:v>
                </c:pt>
                <c:pt idx="18">
                  <c:v>0.56499999999999995</c:v>
                </c:pt>
                <c:pt idx="19">
                  <c:v>0.55100000000000005</c:v>
                </c:pt>
                <c:pt idx="20">
                  <c:v>0.53800000000000003</c:v>
                </c:pt>
                <c:pt idx="21">
                  <c:v>0.53700000000000003</c:v>
                </c:pt>
                <c:pt idx="22">
                  <c:v>0.52900000000000003</c:v>
                </c:pt>
                <c:pt idx="23">
                  <c:v>0.51800000000000002</c:v>
                </c:pt>
                <c:pt idx="24">
                  <c:v>0.51700000000000002</c:v>
                </c:pt>
                <c:pt idx="25">
                  <c:v>0.51200000000000001</c:v>
                </c:pt>
                <c:pt idx="26">
                  <c:v>0.50700000000000001</c:v>
                </c:pt>
                <c:pt idx="27">
                  <c:v>0.50700000000000001</c:v>
                </c:pt>
                <c:pt idx="28">
                  <c:v>0.48</c:v>
                </c:pt>
                <c:pt idx="29">
                  <c:v>0.46500000000000002</c:v>
                </c:pt>
                <c:pt idx="30">
                  <c:v>0.45800000000000002</c:v>
                </c:pt>
                <c:pt idx="31">
                  <c:v>0.45600000000000002</c:v>
                </c:pt>
                <c:pt idx="32">
                  <c:v>0.443</c:v>
                </c:pt>
                <c:pt idx="33">
                  <c:v>0.44</c:v>
                </c:pt>
                <c:pt idx="34">
                  <c:v>0.436</c:v>
                </c:pt>
                <c:pt idx="35">
                  <c:v>0.435</c:v>
                </c:pt>
                <c:pt idx="36">
                  <c:v>0.42799999999999999</c:v>
                </c:pt>
                <c:pt idx="37">
                  <c:v>0.42099999999999999</c:v>
                </c:pt>
                <c:pt idx="38">
                  <c:v>0.42</c:v>
                </c:pt>
                <c:pt idx="39">
                  <c:v>0.41699999999999998</c:v>
                </c:pt>
                <c:pt idx="40">
                  <c:v>0.40600000000000003</c:v>
                </c:pt>
                <c:pt idx="41">
                  <c:v>0.38200000000000001</c:v>
                </c:pt>
                <c:pt idx="42">
                  <c:v>0.38100000000000001</c:v>
                </c:pt>
                <c:pt idx="43">
                  <c:v>0.36799999999999999</c:v>
                </c:pt>
                <c:pt idx="44">
                  <c:v>0.36099999999999999</c:v>
                </c:pt>
                <c:pt idx="45">
                  <c:v>0.36099999999999999</c:v>
                </c:pt>
                <c:pt idx="46">
                  <c:v>0.35799999999999998</c:v>
                </c:pt>
                <c:pt idx="47">
                  <c:v>0.33800000000000002</c:v>
                </c:pt>
                <c:pt idx="48">
                  <c:v>0.32</c:v>
                </c:pt>
                <c:pt idx="49">
                  <c:v>0.311</c:v>
                </c:pt>
                <c:pt idx="50">
                  <c:v>0.27800000000000002</c:v>
                </c:pt>
                <c:pt idx="51">
                  <c:v>0.249</c:v>
                </c:pt>
                <c:pt idx="52">
                  <c:v>0.23400000000000001</c:v>
                </c:pt>
                <c:pt idx="53">
                  <c:v>0.22900000000000001</c:v>
                </c:pt>
                <c:pt idx="54">
                  <c:v>0.20699999999999999</c:v>
                </c:pt>
                <c:pt idx="55">
                  <c:v>0.19400000000000001</c:v>
                </c:pt>
                <c:pt idx="56">
                  <c:v>0.183</c:v>
                </c:pt>
                <c:pt idx="57">
                  <c:v>0.14299999999999999</c:v>
                </c:pt>
                <c:pt idx="58">
                  <c:v>0.12</c:v>
                </c:pt>
              </c:numCache>
            </c:numRef>
          </c:val>
          <c:extLst>
            <c:ext xmlns:c16="http://schemas.microsoft.com/office/drawing/2014/chart" uri="{C3380CC4-5D6E-409C-BE32-E72D297353CC}">
              <c16:uniqueId val="{00000000-2C31-7344-A359-117BC4B50510}"/>
            </c:ext>
          </c:extLst>
        </c:ser>
        <c:dLbls>
          <c:showLegendKey val="0"/>
          <c:showVal val="0"/>
          <c:showCatName val="0"/>
          <c:showSerName val="0"/>
          <c:showPercent val="0"/>
          <c:showBubbleSize val="0"/>
        </c:dLbls>
        <c:gapWidth val="219"/>
        <c:overlap val="-27"/>
        <c:axId val="606388976"/>
        <c:axId val="648710032"/>
      </c:barChart>
      <c:catAx>
        <c:axId val="60638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8710032"/>
        <c:crosses val="autoZero"/>
        <c:auto val="1"/>
        <c:lblAlgn val="ctr"/>
        <c:lblOffset val="100"/>
        <c:noMultiLvlLbl val="0"/>
      </c:catAx>
      <c:valAx>
        <c:axId val="648710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638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April 18, 2018</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Perkins 101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April 18, 2018</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pps.schools.nc.gov/statisticalprofil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s://www.projectmanager.com/blog/6-tips-developing-cross-functional-teams" TargetMode="External"/><Relationship Id="rId13" Type="http://schemas.openxmlformats.org/officeDocument/2006/relationships/hyperlink" Target="https://www.mountaingoatsoftware.com/agile/scrum/roles/scrummaster/requirements" TargetMode="External"/><Relationship Id="rId3" Type="http://schemas.openxmlformats.org/officeDocument/2006/relationships/hyperlink" Target="https://www.scrum.org/resources/what-is-scrum" TargetMode="External"/><Relationship Id="rId7" Type="http://schemas.openxmlformats.org/officeDocument/2006/relationships/hyperlink" Target="https://www.projectmanager.com/software" TargetMode="External"/><Relationship Id="rId12" Type="http://schemas.openxmlformats.org/officeDocument/2006/relationships/hyperlink" Target="https://www.scrumalliance.org/get-certified/practitioners/csm-certification" TargetMode="External"/><Relationship Id="rId17" Type="http://schemas.openxmlformats.org/officeDocument/2006/relationships/hyperlink" Target="https://www.projectmanager.com/pricing" TargetMode="External"/><Relationship Id="rId2" Type="http://schemas.openxmlformats.org/officeDocument/2006/relationships/slide" Target="../slides/slide64.xml"/><Relationship Id="rId16" Type="http://schemas.openxmlformats.org/officeDocument/2006/relationships/hyperlink" Target="https://www.projectmanager.com/" TargetMode="External"/><Relationship Id="rId1" Type="http://schemas.openxmlformats.org/officeDocument/2006/relationships/notesMaster" Target="../notesMasters/notesMaster1.xml"/><Relationship Id="rId6" Type="http://schemas.openxmlformats.org/officeDocument/2006/relationships/hyperlink" Target="https://www.projectmanager.com/blog/manage-servant-leadership" TargetMode="External"/><Relationship Id="rId11" Type="http://schemas.openxmlformats.org/officeDocument/2006/relationships/hyperlink" Target="https://www.projectmanager.com/blog/understanding-critical-path-project-management" TargetMode="External"/><Relationship Id="rId5" Type="http://schemas.openxmlformats.org/officeDocument/2006/relationships/hyperlink" Target="https://www.projectmanager.com/blog/scrum-methodology" TargetMode="External"/><Relationship Id="rId15" Type="http://schemas.openxmlformats.org/officeDocument/2006/relationships/hyperlink" Target="https://www.projectmanager.com/blog/how-to-run-a-great-scrum-meeting" TargetMode="External"/><Relationship Id="rId10" Type="http://schemas.openxmlformats.org/officeDocument/2006/relationships/hyperlink" Target="https://www.projectmanager.com/software/collaboration" TargetMode="External"/><Relationship Id="rId4" Type="http://schemas.openxmlformats.org/officeDocument/2006/relationships/hyperlink" Target="https://www.scrumalliance.org/learn-about-scrum/state-of-scrum/2017-state-of-scrum" TargetMode="External"/><Relationship Id="rId9" Type="http://schemas.openxmlformats.org/officeDocument/2006/relationships/hyperlink" Target="https://www.projectmanager.com/blog/what-is-a-stakeholder" TargetMode="External"/><Relationship Id="rId14" Type="http://schemas.openxmlformats.org/officeDocument/2006/relationships/hyperlink" Target="https://www.projectmanager.com/blog/scrum-roles-the-anatomy-of-a-scrum-team"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cbsnews.com/8301-505125_162-38945080/how-to-keep-your-job-in-a-hi-tech-future/" TargetMode="External"/><Relationship Id="rId2" Type="http://schemas.openxmlformats.org/officeDocument/2006/relationships/slide" Target="../slides/slide69.xml"/><Relationship Id="rId1" Type="http://schemas.openxmlformats.org/officeDocument/2006/relationships/notesMaster" Target="../notesMasters/notesMaster1.xml"/><Relationship Id="rId4" Type="http://schemas.openxmlformats.org/officeDocument/2006/relationships/hyperlink" Target="http://gigaom.com/collaboration/new-book-offers-tips-on-how-to-%E2%80%9Cfuture-proof%E2%80%9D-your-career/?utm_source=feedburner&amp;utm_medium=feed&amp;utm_campaign=Feed:+gigaomnetwork+(GigaOM:+All+Channe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The job market has changed </a:t>
            </a:r>
            <a:r>
              <a:rPr lang="en-US" u="sng" dirty="0">
                <a:ea typeface="ヒラギノ角ゴ Pro W3" charset="0"/>
                <a:cs typeface="Times"/>
              </a:rPr>
              <a:t>considerably</a:t>
            </a:r>
            <a:r>
              <a:rPr lang="en-US" dirty="0">
                <a:ea typeface="ヒラギノ角ゴ Pro W3" charset="0"/>
                <a:cs typeface="Times"/>
              </a:rPr>
              <a:t> from when </a:t>
            </a:r>
            <a:r>
              <a:rPr lang="en-US" u="sng" dirty="0">
                <a:ea typeface="ヒラギノ角ゴ Pro W3" charset="0"/>
                <a:cs typeface="Times"/>
              </a:rPr>
              <a:t>we</a:t>
            </a:r>
            <a:r>
              <a:rPr lang="en-US" dirty="0">
                <a:ea typeface="ヒラギノ角ゴ Pro W3" charset="0"/>
                <a:cs typeface="Times"/>
              </a:rPr>
              <a:t> graduated from high school. </a:t>
            </a:r>
          </a:p>
          <a:p>
            <a:pPr eaLnBrk="1" hangingPunct="1">
              <a:spcBef>
                <a:spcPct val="0"/>
              </a:spcBef>
              <a:spcAft>
                <a:spcPct val="30000"/>
              </a:spcAft>
            </a:pPr>
            <a:r>
              <a:rPr lang="en-US" dirty="0">
                <a:ea typeface="ヒラギノ角ゴ Pro W3" charset="0"/>
                <a:cs typeface="Times"/>
              </a:rPr>
              <a:t>Good </a:t>
            </a:r>
            <a:r>
              <a:rPr lang="en-US" u="sng" dirty="0">
                <a:ea typeface="ヒラギノ角ゴ Pro W3" charset="0"/>
                <a:cs typeface="Times"/>
              </a:rPr>
              <a:t>afternoon</a:t>
            </a:r>
            <a:r>
              <a:rPr lang="en-US" dirty="0">
                <a:ea typeface="ヒラギノ角ゴ Pro W3" charset="0"/>
                <a:cs typeface="Times"/>
              </a:rPr>
              <a:t>.  I</a:t>
            </a:r>
            <a:r>
              <a:rPr lang="en-US" dirty="0">
                <a:ea typeface="ヒラギノ角ゴ Pro W3" charset="0"/>
              </a:rPr>
              <a:t> a</a:t>
            </a:r>
            <a:r>
              <a:rPr lang="en-US" dirty="0">
                <a:ea typeface="ヒラギノ角ゴ Pro W3" charset="0"/>
                <a:cs typeface="Times"/>
              </a:rPr>
              <a:t>m Chris </a:t>
            </a:r>
            <a:r>
              <a:rPr lang="en-US" dirty="0" err="1">
                <a:ea typeface="ヒラギノ角ゴ Pro W3" charset="0"/>
                <a:cs typeface="Times"/>
              </a:rPr>
              <a:t>Droessler</a:t>
            </a:r>
            <a:r>
              <a:rPr lang="en-US" dirty="0">
                <a:ea typeface="ヒラギノ角ゴ Pro W3" charset="0"/>
                <a:cs typeface="Times"/>
              </a:rPr>
              <a:t>, --</a:t>
            </a:r>
            <a:r>
              <a:rPr lang="en-US" baseline="0" dirty="0">
                <a:ea typeface="ヒラギノ角ゴ Pro W3" charset="0"/>
                <a:cs typeface="Times"/>
              </a:rPr>
              <a:t> </a:t>
            </a:r>
            <a:r>
              <a:rPr lang="en-US" dirty="0">
                <a:ea typeface="ヒラギノ角ゴ Pro W3" charset="0"/>
                <a:cs typeface="Times"/>
              </a:rPr>
              <a:t>from the North Carolina Community College System.</a:t>
            </a:r>
          </a:p>
          <a:p>
            <a:r>
              <a:rPr lang="en-US" dirty="0">
                <a:ea typeface="ヒラギノ角ゴ Pro W3" charset="0"/>
                <a:cs typeface="Times"/>
              </a:rPr>
              <a:t>If you have a smart phone, </a:t>
            </a:r>
            <a:r>
              <a:rPr lang="en-US" u="sng" dirty="0">
                <a:ea typeface="ヒラギノ角ゴ Pro W3" charset="0"/>
                <a:cs typeface="Times"/>
              </a:rPr>
              <a:t>and</a:t>
            </a:r>
            <a:r>
              <a:rPr lang="en-US" dirty="0">
                <a:ea typeface="ヒラギノ角ゴ Pro W3" charset="0"/>
                <a:cs typeface="Times"/>
              </a:rPr>
              <a:t> you are smart enough to use it, you can capture that QR code, and your phone or tablet takes you to the webpage where you can download a copy of this PowerPoint file. </a:t>
            </a:r>
          </a:p>
          <a:p>
            <a:r>
              <a:rPr lang="en-US" dirty="0">
                <a:ea typeface="ヒラギノ角ゴ Pro W3" charset="0"/>
                <a:cs typeface="Times"/>
              </a:rPr>
              <a:t>Or you can just go to </a:t>
            </a:r>
            <a:r>
              <a:rPr lang="en-US" dirty="0" err="1">
                <a:ea typeface="ヒラギノ角ゴ Pro W3" charset="0"/>
                <a:cs typeface="Times"/>
              </a:rPr>
              <a:t>NCperkins</a:t>
            </a:r>
            <a:r>
              <a:rPr lang="en-US" dirty="0">
                <a:ea typeface="ヒラギノ角ゴ Pro W3" charset="0"/>
                <a:cs typeface="Times"/>
              </a:rPr>
              <a:t> dot org and click on the </a:t>
            </a:r>
            <a:r>
              <a:rPr lang="ja-JP" altLang="en-US">
                <a:ea typeface="ヒラギノ角ゴ Pro W3" charset="0"/>
                <a:cs typeface="Times"/>
              </a:rPr>
              <a:t>“</a:t>
            </a:r>
            <a:r>
              <a:rPr lang="en-US" altLang="ja-JP" dirty="0">
                <a:ea typeface="ヒラギノ角ゴ Pro W3" charset="0"/>
                <a:cs typeface="Times"/>
              </a:rPr>
              <a:t>Presentations</a:t>
            </a:r>
            <a:r>
              <a:rPr lang="ja-JP" altLang="en-US" dirty="0">
                <a:ea typeface="ヒラギノ角ゴ Pro W3" charset="0"/>
                <a:cs typeface="Times"/>
              </a:rPr>
              <a:t>”</a:t>
            </a:r>
            <a:r>
              <a:rPr lang="en-US" altLang="ja-JP" dirty="0">
                <a:ea typeface="ヒラギノ角ゴ Pro W3" charset="0"/>
                <a:cs typeface="Times"/>
              </a:rPr>
              <a:t> link.</a:t>
            </a:r>
          </a:p>
          <a:p>
            <a:endParaRPr lang="en-US" dirty="0">
              <a:ea typeface="ヒラギノ角ゴ Pro W3" charset="0"/>
              <a:cs typeface="Times"/>
            </a:endParaRPr>
          </a:p>
          <a:p>
            <a:r>
              <a:rPr lang="en-US" dirty="0">
                <a:ea typeface="ヒラギノ角ゴ Pro W3" charset="0"/>
                <a:cs typeface="Times"/>
              </a:rPr>
              <a:t>How many of you have already downloaded my presentation??</a:t>
            </a:r>
          </a:p>
          <a:p>
            <a:r>
              <a:rPr lang="en-US" dirty="0">
                <a:ea typeface="ヒラギノ角ゴ Pro W3" charset="0"/>
                <a:cs typeface="Times"/>
              </a:rPr>
              <a:t>Warning:  I talk fast and have lots of information to cover. </a:t>
            </a:r>
          </a:p>
          <a:p>
            <a:r>
              <a:rPr lang="en-US" dirty="0">
                <a:ea typeface="ヒラギノ角ゴ Pro W3" charset="0"/>
                <a:cs typeface="Times"/>
              </a:rPr>
              <a:t>My goal today is </a:t>
            </a:r>
            <a:r>
              <a:rPr lang="en-US" u="sng" dirty="0">
                <a:ea typeface="ヒラギノ角ゴ Pro W3" charset="0"/>
                <a:cs typeface="Times"/>
              </a:rPr>
              <a:t>not</a:t>
            </a:r>
            <a:r>
              <a:rPr lang="en-US" dirty="0">
                <a:ea typeface="ヒラギノ角ゴ Pro W3" charset="0"/>
                <a:cs typeface="Times"/>
              </a:rPr>
              <a:t> to entertain you, rather to get the information </a:t>
            </a:r>
            <a:r>
              <a:rPr lang="en-US" u="sng" dirty="0">
                <a:ea typeface="ヒラギノ角ゴ Pro W3" charset="0"/>
                <a:cs typeface="Times"/>
              </a:rPr>
              <a:t>to</a:t>
            </a:r>
            <a:r>
              <a:rPr lang="en-US" dirty="0">
                <a:ea typeface="ヒラギノ角ゴ Pro W3" charset="0"/>
                <a:cs typeface="Times"/>
              </a:rPr>
              <a:t> you so that you can go back and digest it </a:t>
            </a:r>
            <a:r>
              <a:rPr lang="en-US" u="sng" dirty="0">
                <a:ea typeface="ヒラギノ角ゴ Pro W3" charset="0"/>
                <a:cs typeface="Times"/>
              </a:rPr>
              <a:t>later</a:t>
            </a:r>
            <a:r>
              <a:rPr lang="en-US" dirty="0">
                <a:ea typeface="ヒラギノ角ゴ Pro W3" charset="0"/>
                <a:cs typeface="Times"/>
              </a:rPr>
              <a:t>. </a:t>
            </a:r>
          </a:p>
          <a:p>
            <a:r>
              <a:rPr lang="en-US" dirty="0">
                <a:ea typeface="ヒラギノ角ゴ Pro W3" charset="0"/>
                <a:cs typeface="Times"/>
              </a:rPr>
              <a:t>I assume that you will be using this information or selected slides to present to </a:t>
            </a:r>
            <a:r>
              <a:rPr lang="en-US" u="sng" dirty="0">
                <a:ea typeface="ヒラギノ角ゴ Pro W3" charset="0"/>
                <a:cs typeface="Times"/>
              </a:rPr>
              <a:t>others</a:t>
            </a:r>
            <a:r>
              <a:rPr lang="en-US" dirty="0">
                <a:ea typeface="ヒラギノ角ゴ Pro W3" charset="0"/>
                <a:cs typeface="Times"/>
              </a:rPr>
              <a:t>.</a:t>
            </a:r>
          </a:p>
          <a:p>
            <a:r>
              <a:rPr lang="en-US" dirty="0">
                <a:ea typeface="ヒラギノ角ゴ Pro W3" charset="0"/>
                <a:cs typeface="Times"/>
              </a:rPr>
              <a:t>I</a:t>
            </a:r>
            <a:r>
              <a:rPr lang="en-US" dirty="0">
                <a:ea typeface="ヒラギノ角ゴ Pro W3" charset="0"/>
              </a:rPr>
              <a:t> ha</a:t>
            </a:r>
            <a:r>
              <a:rPr lang="en-US" dirty="0">
                <a:ea typeface="ヒラギノ角ゴ Pro W3" charset="0"/>
                <a:cs typeface="Times"/>
              </a:rPr>
              <a:t>ve documented my information sources in the notes section of the PowerPoint, to allow you to further research anything that you see here.  </a:t>
            </a:r>
          </a:p>
          <a:p>
            <a:r>
              <a:rPr lang="en-US" dirty="0">
                <a:ea typeface="ヒラギノ角ゴ Pro W3" charset="0"/>
                <a:cs typeface="Times"/>
              </a:rPr>
              <a:t>In fact, the notes from which I am reading are there as well.</a:t>
            </a:r>
          </a:p>
          <a:p>
            <a:r>
              <a:rPr lang="en-US" dirty="0">
                <a:ea typeface="ヒラギノ角ゴ Pro W3" charset="0"/>
                <a:cs typeface="Times"/>
              </a:rPr>
              <a:t>(In some cases I am reading directly from an original source, because they said</a:t>
            </a:r>
            <a:r>
              <a:rPr lang="en-US" baseline="0" dirty="0">
                <a:ea typeface="ヒラギノ角ゴ Pro W3" charset="0"/>
                <a:cs typeface="Times"/>
              </a:rPr>
              <a:t> it so well.)</a:t>
            </a:r>
            <a:endParaRPr lang="en-US" dirty="0">
              <a:ea typeface="ヒラギノ角ゴ Pro W3" charset="0"/>
              <a:cs typeface="Times"/>
            </a:endParaRPr>
          </a:p>
          <a:p>
            <a:r>
              <a:rPr lang="en-US" dirty="0">
                <a:ea typeface="ヒラギノ角ゴ Pro W3" charset="0"/>
              </a:rPr>
              <a:t>Download the PowerPoint and use it any way you wish -- if it will help people get on the right career pathway.  --</a:t>
            </a:r>
          </a:p>
          <a:p>
            <a:endParaRPr lang="en-US" dirty="0">
              <a:ea typeface="ヒラギノ角ゴ Pro W3" charset="0"/>
            </a:endParaRPr>
          </a:p>
          <a:p>
            <a:r>
              <a:rPr lang="en-US" dirty="0">
                <a:ea typeface="ヒラギノ角ゴ Pro W3" charset="0"/>
                <a:cs typeface="Times"/>
              </a:rPr>
              <a:t>This presentation takes a hard look at where we </a:t>
            </a:r>
            <a:r>
              <a:rPr lang="en-US" u="sng" dirty="0">
                <a:ea typeface="ヒラギノ角ゴ Pro W3" charset="0"/>
                <a:cs typeface="Times"/>
              </a:rPr>
              <a:t>are </a:t>
            </a:r>
            <a:r>
              <a:rPr lang="en-US" dirty="0">
                <a:ea typeface="ヒラギノ角ゴ Pro W3" charset="0"/>
                <a:cs typeface="Times"/>
              </a:rPr>
              <a:t>--  and where we </a:t>
            </a:r>
            <a:r>
              <a:rPr lang="en-US" u="sng" dirty="0">
                <a:ea typeface="ヒラギノ角ゴ Pro W3" charset="0"/>
                <a:cs typeface="Times"/>
              </a:rPr>
              <a:t>should </a:t>
            </a:r>
            <a:r>
              <a:rPr lang="en-US" dirty="0">
                <a:ea typeface="ヒラギノ角ゴ Pro W3" charset="0"/>
                <a:cs typeface="Times"/>
              </a:rPr>
              <a:t>be -- in preparing people for the </a:t>
            </a:r>
            <a:r>
              <a:rPr lang="en-US" u="sng" dirty="0">
                <a:ea typeface="ヒラギノ角ゴ Pro W3" charset="0"/>
                <a:cs typeface="Times"/>
              </a:rPr>
              <a:t>future </a:t>
            </a:r>
            <a:r>
              <a:rPr lang="en-US" dirty="0">
                <a:ea typeface="ヒラギノ角ゴ Pro W3" charset="0"/>
                <a:cs typeface="Times"/>
              </a:rPr>
              <a:t>job market.</a:t>
            </a:r>
          </a:p>
          <a:p>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marL="0" marR="0" indent="0" algn="l" defTabSz="914400" rtl="0" eaLnBrk="1" fontAlgn="auto" latinLnBrk="0" hangingPunct="1">
              <a:lnSpc>
                <a:spcPct val="100000"/>
              </a:lnSpc>
              <a:spcBef>
                <a:spcPct val="0"/>
              </a:spcBef>
              <a:spcAft>
                <a:spcPct val="30000"/>
              </a:spcAft>
              <a:buClrTx/>
              <a:buSzTx/>
              <a:buFontTx/>
              <a:buNone/>
              <a:tabLst/>
              <a:defRPr/>
            </a:pPr>
            <a:r>
              <a:rPr lang="en-US" dirty="0" err="1"/>
              <a:t>www.NCperkins.org</a:t>
            </a:r>
            <a:r>
              <a:rPr lang="en-US" dirty="0"/>
              <a:t>/presentations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sz="1600" dirty="0">
                <a:latin typeface="Arial"/>
                <a:ea typeface="ヒラギノ角ゴ Pro W3" charset="0"/>
                <a:cs typeface="Arial"/>
              </a:rPr>
              <a:t>====</a:t>
            </a:r>
          </a:p>
          <a:p>
            <a:pPr eaLnBrk="1" hangingPunct="1">
              <a:spcBef>
                <a:spcPct val="0"/>
              </a:spcBef>
              <a:spcAft>
                <a:spcPct val="30000"/>
              </a:spcAft>
            </a:pPr>
            <a:r>
              <a:rPr lang="en-US" sz="1600" dirty="0">
                <a:latin typeface="Arial"/>
                <a:ea typeface="ヒラギノ角ゴ Pro W3" charset="0"/>
                <a:cs typeface="Arial"/>
              </a:rPr>
              <a:t>June 17, 2019</a:t>
            </a:r>
          </a:p>
          <a:p>
            <a:pPr eaLnBrk="1" hangingPunct="1">
              <a:spcBef>
                <a:spcPct val="0"/>
              </a:spcBef>
              <a:spcAft>
                <a:spcPct val="30000"/>
              </a:spcAft>
            </a:pPr>
            <a:endParaRPr lang="en-US" sz="1600" dirty="0">
              <a:latin typeface="Arial"/>
              <a:ea typeface="ヒラギノ角ゴ Pro W3" charset="0"/>
              <a:cs typeface="Arial"/>
            </a:endParaRPr>
          </a:p>
          <a:p>
            <a:pPr eaLnBrk="1" hangingPunct="1">
              <a:spcBef>
                <a:spcPct val="0"/>
              </a:spcBef>
              <a:spcAft>
                <a:spcPct val="30000"/>
              </a:spcAft>
            </a:pPr>
            <a:endParaRPr lang="en-US" sz="1600" dirty="0">
              <a:latin typeface="Arial"/>
              <a:ea typeface="ヒラギノ角ゴ Pro W3" charset="0"/>
              <a:cs typeface="Arial"/>
            </a:endParaRPr>
          </a:p>
          <a:p>
            <a:pPr eaLnBrk="1" hangingPunct="1">
              <a:spcBef>
                <a:spcPct val="0"/>
              </a:spcBef>
              <a:spcAft>
                <a:spcPct val="30000"/>
              </a:spcAft>
            </a:pPr>
            <a:r>
              <a:rPr lang="en-US" dirty="0"/>
              <a:t>What are we doing to prepare young adults for careers that may not yet exist, in worlds that may not yet exist, solving problems that may not yet exist? When updating our training programs should we be listening to educators, politicians, employers, or the guy making this presentation? This eye-opening presentation examines job market trends, skills that employers are demanding, career pathways, career interests, changes in postsecondary education, and economic globalization. We’ll discuss scenarios that teens encounter that could put them in trouble with the law and could impact their education and employment choices. What are the legal consequences behind drinking and drugs, assaults, stealing, counterfeiting, fake IDs, and more? Working together we can prepare these young adults for a great life in a scary world that we know so little about. Let’s talk.</a:t>
            </a:r>
            <a:endParaRPr lang="en-US" sz="160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pPr eaLnBrk="1" hangingPunct="1">
              <a:spcBef>
                <a:spcPct val="0"/>
              </a:spcBef>
              <a:spcAft>
                <a:spcPct val="30000"/>
              </a:spcAft>
            </a:pPr>
            <a:endParaRPr lang="en-US" sz="1600" baseline="0" dirty="0">
              <a:latin typeface="Arial"/>
              <a:ea typeface="ヒラギノ角ゴ Pro W3" charset="0"/>
              <a:cs typeface="Arial"/>
            </a:endParaRPr>
          </a:p>
          <a:p>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1</a:t>
            </a:fld>
            <a:endParaRPr lang="en-US" sz="1200"/>
          </a:p>
        </p:txBody>
      </p:sp>
    </p:spTree>
    <p:extLst>
      <p:ext uri="{BB962C8B-B14F-4D97-AF65-F5344CB8AC3E}">
        <p14:creationId xmlns:p14="http://schemas.microsoft.com/office/powerpoint/2010/main" val="374132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Here is what we are going to talk about today.</a:t>
            </a:r>
          </a:p>
          <a:p>
            <a:endParaRPr lang="en-US" dirty="0">
              <a:ea typeface="ヒラギノ角ゴ Pro W3" charset="0"/>
            </a:endParaRPr>
          </a:p>
          <a:p>
            <a:r>
              <a:rPr lang="en-US" dirty="0">
                <a:ea typeface="ヒラギノ角ゴ Pro W3" charset="0"/>
              </a:rPr>
              <a:t>-.-.-l</a:t>
            </a:r>
          </a:p>
          <a:p>
            <a:endParaRPr lang="en-US" dirty="0">
              <a:ea typeface="ヒラギノ角ゴ Pro W3" charset="0"/>
            </a:endParaRPr>
          </a:p>
          <a:p>
            <a:r>
              <a:rPr lang="en-US" dirty="0">
                <a:ea typeface="ヒラギノ角ゴ Pro W3" charset="0"/>
              </a:rPr>
              <a:t>Let’s start with a few surprises</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10</a:t>
            </a:fld>
            <a:endParaRPr lang="en-US" sz="1300"/>
          </a:p>
        </p:txBody>
      </p:sp>
    </p:spTree>
    <p:extLst>
      <p:ext uri="{BB962C8B-B14F-4D97-AF65-F5344CB8AC3E}">
        <p14:creationId xmlns:p14="http://schemas.microsoft.com/office/powerpoint/2010/main" val="96127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xfrm>
            <a:off x="914400" y="381000"/>
            <a:ext cx="3616325" cy="2711450"/>
          </a:xfrm>
          <a:ln/>
        </p:spPr>
      </p:sp>
      <p:sp>
        <p:nvSpPr>
          <p:cNvPr id="27650" name="Notes Placeholder 2"/>
          <p:cNvSpPr>
            <a:spLocks noGrp="1"/>
          </p:cNvSpPr>
          <p:nvPr>
            <p:ph type="body" idx="1"/>
          </p:nvPr>
        </p:nvSpPr>
        <p:spPr>
          <a:xfrm>
            <a:off x="650875" y="3333509"/>
            <a:ext cx="5521325" cy="55469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This chart shows that, on </a:t>
            </a:r>
            <a:r>
              <a:rPr lang="en-US" u="sng" dirty="0">
                <a:ea typeface="ヒラギノ角ゴ Pro W3" charset="0"/>
              </a:rPr>
              <a:t>average</a:t>
            </a:r>
            <a:r>
              <a:rPr lang="en-US" dirty="0">
                <a:ea typeface="ヒラギノ角ゴ Pro W3" charset="0"/>
              </a:rPr>
              <a:t>, people </a:t>
            </a:r>
            <a:r>
              <a:rPr lang="en-US" u="sng" dirty="0">
                <a:ea typeface="ヒラギノ角ゴ Pro W3" charset="0"/>
              </a:rPr>
              <a:t>earn</a:t>
            </a:r>
            <a:r>
              <a:rPr lang="en-US" dirty="0">
                <a:ea typeface="ヒラギノ角ゴ Pro W3" charset="0"/>
              </a:rPr>
              <a:t> </a:t>
            </a:r>
            <a:r>
              <a:rPr lang="en-US" u="sng" dirty="0">
                <a:ea typeface="ヒラギノ角ゴ Pro W3" charset="0"/>
              </a:rPr>
              <a:t>more</a:t>
            </a:r>
            <a:r>
              <a:rPr lang="en-US" dirty="0">
                <a:ea typeface="ヒラギノ角ゴ Pro W3" charset="0"/>
              </a:rPr>
              <a:t> over their lifetime if they have a </a:t>
            </a:r>
            <a:r>
              <a:rPr lang="en-US" u="sng" dirty="0">
                <a:ea typeface="ヒラギノ角ゴ Pro W3" charset="0"/>
              </a:rPr>
              <a:t>higher</a:t>
            </a:r>
            <a:r>
              <a:rPr lang="en-US" dirty="0">
                <a:ea typeface="ヒラギノ角ゴ Pro W3" charset="0"/>
              </a:rPr>
              <a:t> level of education.</a:t>
            </a:r>
          </a:p>
          <a:p>
            <a:endParaRPr lang="en-US" dirty="0">
              <a:ea typeface="ヒラギノ角ゴ Pro W3" charset="0"/>
            </a:endParaRPr>
          </a:p>
          <a:p>
            <a:r>
              <a:rPr lang="en-US" dirty="0">
                <a:ea typeface="ヒラギノ角ゴ Pro W3" charset="0"/>
              </a:rPr>
              <a:t>There</a:t>
            </a:r>
            <a:r>
              <a:rPr lang="ja-JP" altLang="en-US" dirty="0">
                <a:ea typeface="ヒラギノ角ゴ Pro W3" charset="0"/>
              </a:rPr>
              <a:t>’</a:t>
            </a:r>
            <a:r>
              <a:rPr lang="en-US" altLang="ja-JP" dirty="0">
                <a:ea typeface="ヒラギノ角ゴ Pro W3" charset="0"/>
              </a:rPr>
              <a:t>s no surprise </a:t>
            </a:r>
            <a:r>
              <a:rPr lang="en-US" altLang="ja-JP" u="sng" dirty="0">
                <a:ea typeface="ヒラギノ角ゴ Pro W3" charset="0"/>
              </a:rPr>
              <a:t>here</a:t>
            </a:r>
            <a:r>
              <a:rPr lang="en-US" altLang="ja-JP" dirty="0">
                <a:ea typeface="ヒラギノ角ゴ Pro W3" charset="0"/>
              </a:rPr>
              <a:t>. </a:t>
            </a:r>
          </a:p>
          <a:p>
            <a:r>
              <a:rPr lang="en-US" altLang="ja-JP" dirty="0">
                <a:ea typeface="ヒラギノ角ゴ Pro W3" charset="0"/>
              </a:rPr>
              <a:t>But the reason I include this chart is to remind you that </a:t>
            </a:r>
            <a:r>
              <a:rPr lang="en-US" altLang="ja-JP" u="sng" dirty="0">
                <a:ea typeface="ヒラギノ角ゴ Pro W3" charset="0"/>
              </a:rPr>
              <a:t>this</a:t>
            </a:r>
            <a:r>
              <a:rPr lang="en-US" altLang="ja-JP" dirty="0">
                <a:ea typeface="ヒラギノ角ゴ Pro W3" charset="0"/>
              </a:rPr>
              <a:t> chart shows people who are </a:t>
            </a:r>
            <a:r>
              <a:rPr lang="en-US" altLang="ja-JP" u="sng" dirty="0">
                <a:ea typeface="ヒラギノ角ゴ Pro W3" charset="0"/>
              </a:rPr>
              <a:t>currently</a:t>
            </a:r>
            <a:r>
              <a:rPr lang="en-US" altLang="ja-JP" dirty="0">
                <a:ea typeface="ヒラギノ角ゴ Pro W3" charset="0"/>
              </a:rPr>
              <a:t> employed. </a:t>
            </a:r>
          </a:p>
          <a:p>
            <a:endParaRPr lang="en-US" dirty="0">
              <a:ea typeface="ヒラギノ角ゴ Pro W3" charset="0"/>
            </a:endParaRPr>
          </a:p>
          <a:p>
            <a:r>
              <a:rPr lang="en-US" dirty="0">
                <a:ea typeface="ヒラギノ角ゴ Pro W3" charset="0"/>
              </a:rPr>
              <a:t>What does chart this say to our youth who </a:t>
            </a:r>
            <a:r>
              <a:rPr lang="en-US" u="sng" dirty="0">
                <a:ea typeface="ヒラギノ角ゴ Pro W3" charset="0"/>
              </a:rPr>
              <a:t>will be </a:t>
            </a:r>
            <a:r>
              <a:rPr lang="en-US" dirty="0">
                <a:ea typeface="ヒラギノ角ゴ Pro W3" charset="0"/>
              </a:rPr>
              <a:t>employed </a:t>
            </a:r>
            <a:r>
              <a:rPr lang="en-US" u="sng" dirty="0">
                <a:ea typeface="ヒラギノ角ゴ Pro W3" charset="0"/>
              </a:rPr>
              <a:t>a few years </a:t>
            </a:r>
            <a:r>
              <a:rPr lang="en-US" dirty="0">
                <a:ea typeface="ヒラギノ角ゴ Pro W3" charset="0"/>
              </a:rPr>
              <a:t>from now? </a:t>
            </a:r>
          </a:p>
          <a:p>
            <a:r>
              <a:rPr lang="en-US" dirty="0">
                <a:ea typeface="ヒラギノ角ゴ Pro W3" charset="0"/>
              </a:rPr>
              <a:t>Will the chart look </a:t>
            </a:r>
            <a:r>
              <a:rPr lang="en-US" u="sng" dirty="0">
                <a:ea typeface="ヒラギノ角ゴ Pro W3" charset="0"/>
              </a:rPr>
              <a:t>different</a:t>
            </a:r>
            <a:r>
              <a:rPr lang="en-US" dirty="0">
                <a:ea typeface="ヒラギノ角ゴ Pro W3" charset="0"/>
              </a:rPr>
              <a:t> for them?</a:t>
            </a:r>
          </a:p>
          <a:p>
            <a:endParaRPr lang="en-US" dirty="0">
              <a:ea typeface="ヒラギノ角ゴ Pro W3" charset="0"/>
            </a:endParaRPr>
          </a:p>
          <a:p>
            <a:r>
              <a:rPr lang="en-US" dirty="0">
                <a:ea typeface="ヒラギノ角ゴ Pro W3" charset="0"/>
              </a:rPr>
              <a:t>What if lifetime education costs and student loan interest is figured in? Does </a:t>
            </a:r>
            <a:r>
              <a:rPr lang="en-US" u="sng" dirty="0">
                <a:ea typeface="ヒラギノ角ゴ Pro W3" charset="0"/>
              </a:rPr>
              <a:t>that</a:t>
            </a:r>
            <a:r>
              <a:rPr lang="en-US" dirty="0">
                <a:ea typeface="ヒラギノ角ゴ Pro W3" charset="0"/>
              </a:rPr>
              <a:t> narrow the gap?</a:t>
            </a:r>
          </a:p>
          <a:p>
            <a:endParaRPr lang="en-US" dirty="0">
              <a:ea typeface="ヒラギノ角ゴ Pro W3" charset="0"/>
            </a:endParaRPr>
          </a:p>
          <a:p>
            <a:r>
              <a:rPr lang="en-US" dirty="0">
                <a:ea typeface="ヒラギノ角ゴ Pro W3" charset="0"/>
              </a:rPr>
              <a:t>What about the cost of business attire, business social expenses, club memberships, and other expenses that might be different at different levels of employment?</a:t>
            </a:r>
          </a:p>
          <a:p>
            <a:endParaRPr lang="en-US" dirty="0">
              <a:ea typeface="ヒラギノ角ゴ Pro W3" charset="0"/>
            </a:endParaRPr>
          </a:p>
          <a:p>
            <a:r>
              <a:rPr lang="en-US" dirty="0">
                <a:ea typeface="ヒラギノ角ゴ Pro W3" charset="0"/>
              </a:rPr>
              <a:t>What does </a:t>
            </a:r>
            <a:r>
              <a:rPr lang="en-US" u="sng" dirty="0">
                <a:ea typeface="ヒラギノ角ゴ Pro W3" charset="0"/>
              </a:rPr>
              <a:t>this</a:t>
            </a:r>
            <a:r>
              <a:rPr lang="en-US" dirty="0">
                <a:ea typeface="ヒラギノ角ゴ Pro W3" charset="0"/>
              </a:rPr>
              <a:t> chart tell </a:t>
            </a:r>
            <a:r>
              <a:rPr lang="en-US" u="sng" dirty="0">
                <a:ea typeface="ヒラギノ角ゴ Pro W3" charset="0"/>
              </a:rPr>
              <a:t>our</a:t>
            </a:r>
            <a:r>
              <a:rPr lang="en-US" u="none" dirty="0">
                <a:ea typeface="ヒラギノ角ゴ Pro W3" charset="0"/>
              </a:rPr>
              <a:t> </a:t>
            </a:r>
            <a:r>
              <a:rPr lang="en-US" dirty="0">
                <a:ea typeface="ヒラギノ角ゴ Pro W3" charset="0"/>
              </a:rPr>
              <a:t>youth about </a:t>
            </a:r>
            <a:r>
              <a:rPr lang="en-US" u="sng" dirty="0">
                <a:ea typeface="ヒラギノ角ゴ Pro W3" charset="0"/>
              </a:rPr>
              <a:t>their</a:t>
            </a:r>
            <a:r>
              <a:rPr lang="en-US" dirty="0">
                <a:ea typeface="ヒラギノ角ゴ Pro W3" charset="0"/>
              </a:rPr>
              <a:t> future?</a:t>
            </a: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cew.georgetown.edu</a:t>
            </a:r>
            <a:r>
              <a:rPr lang="en-US" dirty="0">
                <a:ea typeface="ヒラギノ角ゴ Pro W3" charset="0"/>
              </a:rPr>
              <a:t>/</a:t>
            </a:r>
            <a:r>
              <a:rPr lang="en-US" dirty="0" err="1">
                <a:ea typeface="ヒラギノ角ゴ Pro W3" charset="0"/>
              </a:rPr>
              <a:t>collegepayoff</a:t>
            </a:r>
            <a:r>
              <a:rPr lang="en-US" dirty="0">
                <a:ea typeface="ヒラギノ角ゴ Pro W3" charset="0"/>
              </a:rPr>
              <a:t>/</a:t>
            </a:r>
          </a:p>
          <a:p>
            <a:r>
              <a:rPr lang="en-US" dirty="0">
                <a:ea typeface="ヒラギノ角ゴ Pro W3" charset="0"/>
              </a:rPr>
              <a:t>http://www9.georgetown.edu/grad/</a:t>
            </a:r>
            <a:r>
              <a:rPr lang="en-US" dirty="0" err="1">
                <a:ea typeface="ヒラギノ角ゴ Pro W3" charset="0"/>
              </a:rPr>
              <a:t>gppi</a:t>
            </a:r>
            <a:r>
              <a:rPr lang="en-US" dirty="0">
                <a:ea typeface="ヒラギノ角ゴ Pro W3" charset="0"/>
              </a:rPr>
              <a:t>/</a:t>
            </a:r>
            <a:r>
              <a:rPr lang="en-US" dirty="0" err="1">
                <a:ea typeface="ヒラギノ角ゴ Pro W3" charset="0"/>
              </a:rPr>
              <a:t>hpi</a:t>
            </a:r>
            <a:r>
              <a:rPr lang="en-US" dirty="0">
                <a:ea typeface="ヒラギノ角ゴ Pro W3" charset="0"/>
              </a:rPr>
              <a:t>/</a:t>
            </a:r>
            <a:r>
              <a:rPr lang="en-US" dirty="0" err="1">
                <a:ea typeface="ヒラギノ角ゴ Pro W3" charset="0"/>
              </a:rPr>
              <a:t>cew</a:t>
            </a:r>
            <a:r>
              <a:rPr lang="en-US" dirty="0">
                <a:ea typeface="ヒラギノ角ゴ Pro W3" charset="0"/>
              </a:rPr>
              <a:t>/</a:t>
            </a:r>
            <a:r>
              <a:rPr lang="en-US" dirty="0" err="1">
                <a:ea typeface="ヒラギノ角ゴ Pro W3" charset="0"/>
              </a:rPr>
              <a:t>pdfs</a:t>
            </a:r>
            <a:r>
              <a:rPr lang="en-US" dirty="0">
                <a:ea typeface="ヒラギノ角ゴ Pro W3" charset="0"/>
              </a:rPr>
              <a:t>/</a:t>
            </a:r>
            <a:r>
              <a:rPr lang="en-US" dirty="0" err="1">
                <a:ea typeface="ヒラギノ角ゴ Pro W3" charset="0"/>
              </a:rPr>
              <a:t>collegepayoff-summary.pdf</a:t>
            </a:r>
            <a:endParaRPr lang="en-US" dirty="0">
              <a:ea typeface="ヒラギノ角ゴ Pro W3" charset="0"/>
            </a:endParaRPr>
          </a:p>
          <a:p>
            <a:r>
              <a:rPr lang="en-US" dirty="0">
                <a:ea typeface="ヒラギノ角ゴ Pro W3" charset="0"/>
              </a:rPr>
              <a:t>Page 4, 5</a:t>
            </a:r>
          </a:p>
        </p:txBody>
      </p:sp>
      <p:sp>
        <p:nvSpPr>
          <p:cNvPr id="27651" name="Slide Number Placeholder 3"/>
          <p:cNvSpPr txBox="1">
            <a:spLocks noGrp="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8CD00405-B3FD-3049-BBB2-DE8CCBAE299B}" type="slidenum">
              <a:rPr lang="en-US" sz="1300"/>
              <a:pPr algn="r"/>
              <a:t>11</a:t>
            </a:fld>
            <a:endParaRPr lang="en-US" sz="1300"/>
          </a:p>
        </p:txBody>
      </p:sp>
    </p:spTree>
    <p:extLst>
      <p:ext uri="{BB962C8B-B14F-4D97-AF65-F5344CB8AC3E}">
        <p14:creationId xmlns:p14="http://schemas.microsoft.com/office/powerpoint/2010/main" val="140269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407988"/>
            <a:ext cx="1204913" cy="903287"/>
          </a:xfrm>
        </p:spPr>
      </p:sp>
      <p:sp>
        <p:nvSpPr>
          <p:cNvPr id="3" name="Notes Placeholder 2"/>
          <p:cNvSpPr>
            <a:spLocks noGrp="1"/>
          </p:cNvSpPr>
          <p:nvPr>
            <p:ph type="body" idx="1"/>
          </p:nvPr>
        </p:nvSpPr>
        <p:spPr>
          <a:xfrm>
            <a:off x="685800" y="1311275"/>
            <a:ext cx="5486400" cy="7832725"/>
          </a:xfrm>
        </p:spPr>
        <p:txBody>
          <a:bodyPr>
            <a:noAutofit/>
          </a:bodyPr>
          <a:lstStyle/>
          <a:p>
            <a:r>
              <a:rPr lang="en-US" sz="1500" dirty="0"/>
              <a:t>First </a:t>
            </a:r>
            <a:r>
              <a:rPr lang="mr-IN" sz="1500" dirty="0"/>
              <a:t>–</a:t>
            </a:r>
            <a:r>
              <a:rPr lang="en-US" sz="1500" dirty="0"/>
              <a:t> Apologies for the age of the data. This is the latest that has been released.  And I want to show a progression of five years of data.</a:t>
            </a:r>
          </a:p>
          <a:p>
            <a:endParaRPr lang="en-US" sz="1500" dirty="0"/>
          </a:p>
          <a:p>
            <a:r>
              <a:rPr lang="en-US" sz="1500" dirty="0"/>
              <a:t>On the top you see the first five years of mean</a:t>
            </a:r>
            <a:r>
              <a:rPr lang="en-US" sz="1500" baseline="0" dirty="0"/>
              <a:t> </a:t>
            </a:r>
            <a:r>
              <a:rPr lang="en-US" sz="1500" dirty="0"/>
              <a:t>salaries for all graduates of all North Carolina Bachelor Degree programs.  This is the Mean wage, which many refer to as the average.</a:t>
            </a:r>
          </a:p>
          <a:p>
            <a:r>
              <a:rPr lang="en-US" sz="1500" dirty="0"/>
              <a:t>So someone who graduated in 2013 with a bachelor's degree made an average of 22 thousand,702 dollars  their first year.</a:t>
            </a:r>
          </a:p>
          <a:p>
            <a:endParaRPr lang="en-US" sz="1500" dirty="0"/>
          </a:p>
          <a:p>
            <a:r>
              <a:rPr lang="en-US" sz="1500" dirty="0"/>
              <a:t>The bottom chart shows graduates</a:t>
            </a:r>
            <a:r>
              <a:rPr lang="en-US" sz="1500" baseline="0" dirty="0"/>
              <a:t> from Associate Degree programs from our North Carolina Community Colleges over the same five years.</a:t>
            </a:r>
          </a:p>
          <a:p>
            <a:r>
              <a:rPr lang="en-US" sz="1500" baseline="0" dirty="0"/>
              <a:t>These are real wages gathered from state employment records.  </a:t>
            </a:r>
          </a:p>
          <a:p>
            <a:r>
              <a:rPr lang="en-US" sz="1500" dirty="0"/>
              <a:t>After five years of</a:t>
            </a:r>
            <a:r>
              <a:rPr lang="en-US" sz="1500" baseline="0" dirty="0"/>
              <a:t> working, a bachelor degree graduate in North Carolina earned an average of </a:t>
            </a:r>
            <a:r>
              <a:rPr lang="en-US" sz="1500" dirty="0"/>
              <a:t>44 thousand, 4 hundred and 17 dollars.</a:t>
            </a:r>
          </a:p>
          <a:p>
            <a:endParaRPr lang="en-US" sz="1500" dirty="0"/>
          </a:p>
          <a:p>
            <a:r>
              <a:rPr lang="en-US" sz="1500" dirty="0"/>
              <a:t>Whereas</a:t>
            </a:r>
            <a:r>
              <a:rPr lang="en-US" sz="1500" baseline="0" dirty="0"/>
              <a:t> an associate degree graduate earned between 39 and 47 thousand dollars depending on the program area.</a:t>
            </a:r>
          </a:p>
          <a:p>
            <a:r>
              <a:rPr lang="en-US" sz="1500" baseline="0" dirty="0"/>
              <a:t>-Industrial Technologies have the highest wages after working five years.  Higher than the average 4-year degree graduate.</a:t>
            </a:r>
          </a:p>
          <a:p>
            <a:r>
              <a:rPr lang="en-US" sz="1500" baseline="0" dirty="0"/>
              <a:t>Construction Technologies are next, followed by Engineering Technology and Health Sciences.</a:t>
            </a:r>
          </a:p>
          <a:p>
            <a:r>
              <a:rPr lang="en-US" sz="1500" baseline="0" dirty="0"/>
              <a:t>Transport Systems Technology is represented by the bottom line. Good auto mechanics work their way up to a six figure income.</a:t>
            </a:r>
          </a:p>
          <a:p>
            <a:r>
              <a:rPr lang="en-US" sz="1500" baseline="0" dirty="0"/>
              <a:t>How many of you folks with a four year degree expect to </a:t>
            </a:r>
            <a:r>
              <a:rPr lang="en-US" sz="1500" u="sng" baseline="0" dirty="0"/>
              <a:t>ever</a:t>
            </a:r>
            <a:r>
              <a:rPr lang="en-US" sz="1500" baseline="0" dirty="0"/>
              <a:t> make over 100 thousand dollars?</a:t>
            </a:r>
          </a:p>
          <a:p>
            <a:endParaRPr lang="en-US" sz="1500" baseline="0" dirty="0"/>
          </a:p>
          <a:p>
            <a:r>
              <a:rPr lang="en-US" sz="1500" baseline="0" dirty="0"/>
              <a:t>And not only do the graduates of the 2-year program make more money than the graduates of the 4-year programs, think about the student loans to pay back. </a:t>
            </a:r>
          </a:p>
          <a:p>
            <a:endParaRPr lang="en-US" sz="1500" baseline="0" dirty="0"/>
          </a:p>
          <a:p>
            <a:endParaRPr lang="en-US" sz="1500" dirty="0"/>
          </a:p>
          <a:p>
            <a:r>
              <a:rPr lang="en-US" sz="1500" dirty="0"/>
              <a:t>====</a:t>
            </a:r>
          </a:p>
          <a:p>
            <a:endParaRPr lang="en-US" sz="1500" dirty="0"/>
          </a:p>
          <a:p>
            <a:r>
              <a:rPr lang="en-US" sz="1500" dirty="0"/>
              <a:t>https://</a:t>
            </a:r>
            <a:r>
              <a:rPr lang="en-US" sz="1500" dirty="0" err="1"/>
              <a:t>nctower.com</a:t>
            </a:r>
            <a:r>
              <a:rPr lang="en-US" sz="1500" dirty="0"/>
              <a:t>/output/</a:t>
            </a:r>
            <a:r>
              <a:rPr lang="en-US" sz="1500" dirty="0" err="1"/>
              <a:t>unc</a:t>
            </a:r>
            <a:r>
              <a:rPr lang="en-US" sz="1500" dirty="0"/>
              <a:t>/9458/2013/</a:t>
            </a:r>
          </a:p>
          <a:p>
            <a:r>
              <a:rPr lang="en-US" sz="1500" dirty="0"/>
              <a:t>2012-2013 Bachelor Degree graduates from All NC Universities</a:t>
            </a:r>
          </a:p>
          <a:p>
            <a:endParaRPr lang="en-US" sz="1500" dirty="0"/>
          </a:p>
          <a:p>
            <a:endParaRPr lang="en-US" sz="1500" dirty="0"/>
          </a:p>
          <a:p>
            <a:r>
              <a:rPr lang="en-US" sz="1500" dirty="0"/>
              <a:t>https://</a:t>
            </a:r>
            <a:r>
              <a:rPr lang="en-US" sz="1500" dirty="0" err="1"/>
              <a:t>nctower.com</a:t>
            </a:r>
            <a:r>
              <a:rPr lang="en-US" sz="1500" dirty="0"/>
              <a:t>/output/</a:t>
            </a:r>
            <a:r>
              <a:rPr lang="en-US" sz="1500" dirty="0" err="1"/>
              <a:t>ncccs</a:t>
            </a:r>
            <a:r>
              <a:rPr lang="en-US" sz="1500" dirty="0"/>
              <a:t>/5557/2013/</a:t>
            </a:r>
          </a:p>
          <a:p>
            <a:r>
              <a:rPr lang="en-US" sz="1500" dirty="0"/>
              <a:t>2012-2013 graduates from selected Associate Degree programs in NC</a:t>
            </a:r>
          </a:p>
          <a:p>
            <a:endParaRPr lang="en-US" sz="15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850121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407988"/>
            <a:ext cx="2630488" cy="1973262"/>
          </a:xfrm>
        </p:spPr>
      </p:sp>
      <p:sp>
        <p:nvSpPr>
          <p:cNvPr id="3" name="Notes Placeholder 2"/>
          <p:cNvSpPr>
            <a:spLocks noGrp="1"/>
          </p:cNvSpPr>
          <p:nvPr>
            <p:ph type="body" idx="1"/>
          </p:nvPr>
        </p:nvSpPr>
        <p:spPr>
          <a:xfrm>
            <a:off x="685800" y="2457450"/>
            <a:ext cx="5486400" cy="6610350"/>
          </a:xfrm>
        </p:spPr>
        <p:txBody>
          <a:bodyPr>
            <a:noAutofit/>
          </a:bodyPr>
          <a:lstStyle/>
          <a:p>
            <a:r>
              <a:rPr lang="en-US" sz="1500" baseline="0" dirty="0"/>
              <a:t>A 4-year program at a state university costs about </a:t>
            </a:r>
            <a:r>
              <a:rPr lang="en-US" sz="1500" u="sng" baseline="0" dirty="0"/>
              <a:t>ten</a:t>
            </a:r>
            <a:r>
              <a:rPr lang="en-US" sz="1500" baseline="0" dirty="0"/>
              <a:t> times as much as a 2-year program at a community college.</a:t>
            </a:r>
          </a:p>
          <a:p>
            <a:r>
              <a:rPr lang="en-US" sz="1500" baseline="0" dirty="0"/>
              <a:t>Considering the cost of the education, and the student loans to pay back, who will be able to buy that fancy sports car sooner?</a:t>
            </a:r>
          </a:p>
          <a:p>
            <a:endParaRPr lang="en-US" sz="1500" dirty="0"/>
          </a:p>
          <a:p>
            <a:r>
              <a:rPr lang="en-US" sz="1500" baseline="0" dirty="0"/>
              <a:t>The web addresses where you can find all of my data sources is in the Notes</a:t>
            </a:r>
            <a:r>
              <a:rPr lang="en-US" sz="1500" dirty="0"/>
              <a:t> section under each slide. </a:t>
            </a:r>
          </a:p>
          <a:p>
            <a:r>
              <a:rPr lang="en-US" sz="1500" baseline="0" dirty="0"/>
              <a:t>At</a:t>
            </a:r>
            <a:r>
              <a:rPr lang="en-US" sz="1500" dirty="0"/>
              <a:t> this particular website you can break it down by exact degree and specific college.</a:t>
            </a:r>
          </a:p>
          <a:p>
            <a:endParaRPr lang="en-US" sz="1500" dirty="0"/>
          </a:p>
          <a:p>
            <a:r>
              <a:rPr lang="en-US" sz="1500" baseline="0" dirty="0"/>
              <a:t>You could look at the data for the technical programs offered at your specific high school and community college and share them with the students, parents, and school counselors.</a:t>
            </a:r>
          </a:p>
          <a:p>
            <a:r>
              <a:rPr lang="en-US" sz="1500" baseline="0" dirty="0"/>
              <a:t>Forget what you have been told in the past about education and salaries. </a:t>
            </a:r>
            <a:r>
              <a:rPr lang="mr-IN" sz="1500" baseline="0" dirty="0"/>
              <a:t>–</a:t>
            </a:r>
            <a:r>
              <a:rPr lang="en-US" sz="1500" baseline="0" dirty="0"/>
              <a:t> </a:t>
            </a:r>
            <a:r>
              <a:rPr lang="en-US" sz="1500" u="sng" baseline="0" dirty="0"/>
              <a:t>This</a:t>
            </a:r>
            <a:r>
              <a:rPr lang="en-US" sz="1500" baseline="0" dirty="0"/>
              <a:t> is the new reality.</a:t>
            </a:r>
          </a:p>
          <a:p>
            <a:endParaRPr lang="en-US" sz="1500" dirty="0"/>
          </a:p>
          <a:p>
            <a:r>
              <a:rPr lang="en-US" sz="1500" dirty="0"/>
              <a:t>====</a:t>
            </a:r>
          </a:p>
          <a:p>
            <a:endParaRPr lang="en-US" sz="1500" dirty="0"/>
          </a:p>
          <a:p>
            <a:r>
              <a:rPr lang="en-US" sz="1500" dirty="0"/>
              <a:t>https://</a:t>
            </a:r>
            <a:r>
              <a:rPr lang="en-US" sz="1500" dirty="0" err="1"/>
              <a:t>nctower.com</a:t>
            </a:r>
            <a:r>
              <a:rPr lang="en-US" sz="1500" dirty="0"/>
              <a:t>/output/</a:t>
            </a:r>
            <a:r>
              <a:rPr lang="en-US" sz="1500" dirty="0" err="1"/>
              <a:t>unc</a:t>
            </a:r>
            <a:r>
              <a:rPr lang="en-US" sz="1500" dirty="0"/>
              <a:t>/9458/2013/</a:t>
            </a:r>
          </a:p>
          <a:p>
            <a:r>
              <a:rPr lang="en-US" sz="1500" dirty="0"/>
              <a:t>2012-2013 Bachelor Degree graduates from All NC Universities</a:t>
            </a:r>
          </a:p>
          <a:p>
            <a:endParaRPr lang="en-US" sz="1500" dirty="0"/>
          </a:p>
          <a:p>
            <a:endParaRPr lang="en-US" sz="1500" dirty="0"/>
          </a:p>
          <a:p>
            <a:r>
              <a:rPr lang="en-US" sz="1500" dirty="0"/>
              <a:t>https://</a:t>
            </a:r>
            <a:r>
              <a:rPr lang="en-US" sz="1500" dirty="0" err="1"/>
              <a:t>nctower.com</a:t>
            </a:r>
            <a:r>
              <a:rPr lang="en-US" sz="1500" dirty="0"/>
              <a:t>/output/</a:t>
            </a:r>
            <a:r>
              <a:rPr lang="en-US" sz="1500" dirty="0" err="1"/>
              <a:t>ncccs</a:t>
            </a:r>
            <a:r>
              <a:rPr lang="en-US" sz="1500" dirty="0"/>
              <a:t>/5557/2013/</a:t>
            </a:r>
          </a:p>
          <a:p>
            <a:r>
              <a:rPr lang="en-US" sz="1500" dirty="0"/>
              <a:t>2012-2013 graduates from selected Associate Degree programs in NC</a:t>
            </a:r>
          </a:p>
          <a:p>
            <a:endParaRPr lang="en-US" sz="15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957073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08983E1-5C8D-A748-9AE2-A5593680F42A}" type="slidenum">
              <a:rPr lang="en-US" sz="1300"/>
              <a:pPr/>
              <a:t>14</a:t>
            </a:fld>
            <a:endParaRPr lang="en-US" sz="1300"/>
          </a:p>
        </p:txBody>
      </p:sp>
      <p:sp>
        <p:nvSpPr>
          <p:cNvPr id="35842" name="Rectangle 2"/>
          <p:cNvSpPr>
            <a:spLocks noGrp="1" noRot="1" noChangeAspect="1" noChangeArrowheads="1" noTextEdit="1"/>
          </p:cNvSpPr>
          <p:nvPr>
            <p:ph type="sldImg"/>
          </p:nvPr>
        </p:nvSpPr>
        <p:spPr>
          <a:xfrm>
            <a:off x="900113" y="385763"/>
            <a:ext cx="1185862" cy="889000"/>
          </a:xfrm>
          <a:solidFill>
            <a:srgbClr val="FFFFFF"/>
          </a:solidFill>
          <a:ln/>
        </p:spPr>
      </p:sp>
      <p:sp>
        <p:nvSpPr>
          <p:cNvPr id="35843" name="Rectangle 3"/>
          <p:cNvSpPr>
            <a:spLocks noGrp="1" noChangeArrowheads="1"/>
          </p:cNvSpPr>
          <p:nvPr>
            <p:ph type="body" idx="1"/>
          </p:nvPr>
        </p:nvSpPr>
        <p:spPr>
          <a:xfrm>
            <a:off x="650875" y="1274764"/>
            <a:ext cx="5445125" cy="7869236"/>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dirty="0">
                <a:ea typeface="ヒラギノ角ゴ Pro W3" charset="0"/>
                <a:cs typeface="Times"/>
              </a:rPr>
              <a:t>I'm a data guy, but I always try to present data in a way -- that it makes sense to folks who don't get their kicks reading spreadsheets.</a:t>
            </a:r>
          </a:p>
          <a:p>
            <a:pPr eaLnBrk="1" hangingPunct="1">
              <a:spcBef>
                <a:spcPct val="0"/>
              </a:spcBef>
            </a:pPr>
            <a:r>
              <a:rPr lang="en-US" dirty="0">
                <a:ea typeface="ヒラギノ角ゴ Pro W3" charset="0"/>
                <a:cs typeface="Times"/>
              </a:rPr>
              <a:t>Here is the breakdown of the </a:t>
            </a:r>
            <a:r>
              <a:rPr lang="en-US" u="sng" dirty="0">
                <a:ea typeface="ヒラギノ角ゴ Pro W3" charset="0"/>
                <a:cs typeface="Times"/>
              </a:rPr>
              <a:t>minimum</a:t>
            </a:r>
            <a:r>
              <a:rPr lang="en-US" dirty="0">
                <a:ea typeface="ヒラギノ角ゴ Pro W3" charset="0"/>
                <a:cs typeface="Times"/>
              </a:rPr>
              <a:t> education required for </a:t>
            </a:r>
            <a:r>
              <a:rPr lang="en-US" u="sng" dirty="0">
                <a:ea typeface="ヒラギノ角ゴ Pro W3" charset="0"/>
                <a:cs typeface="Times"/>
              </a:rPr>
              <a:t>the Average Annual Openings </a:t>
            </a:r>
            <a:r>
              <a:rPr lang="en-US" dirty="0">
                <a:ea typeface="ヒラギノ角ゴ Pro W3" charset="0"/>
                <a:cs typeface="Times"/>
              </a:rPr>
              <a:t>projected in North Carolina through the year 2026.</a:t>
            </a:r>
          </a:p>
          <a:p>
            <a:pPr eaLnBrk="1" hangingPunct="1">
              <a:spcBef>
                <a:spcPct val="0"/>
              </a:spcBef>
            </a:pPr>
            <a:endParaRPr lang="en-US" dirty="0">
              <a:ea typeface="ヒラギノ角ゴ Pro W3" charset="0"/>
              <a:cs typeface="Times"/>
            </a:endParaRPr>
          </a:p>
          <a:p>
            <a:pPr eaLnBrk="1" hangingPunct="1">
              <a:spcBef>
                <a:spcPct val="0"/>
              </a:spcBef>
            </a:pPr>
            <a:r>
              <a:rPr lang="en-US" dirty="0">
                <a:ea typeface="ヒラギノ角ゴ Pro W3" charset="0"/>
                <a:cs typeface="Times"/>
              </a:rPr>
              <a:t>This change in employment might be from turnover or for </a:t>
            </a:r>
            <a:r>
              <a:rPr lang="en-US" u="sng" dirty="0">
                <a:ea typeface="ヒラギノ角ゴ Pro W3" charset="0"/>
                <a:cs typeface="Times"/>
              </a:rPr>
              <a:t>new</a:t>
            </a:r>
            <a:r>
              <a:rPr lang="en-US" dirty="0">
                <a:ea typeface="ヒラギノ角ゴ Pro W3" charset="0"/>
                <a:cs typeface="Times"/>
              </a:rPr>
              <a:t> jobs in expanding industries.  This does </a:t>
            </a:r>
            <a:r>
              <a:rPr lang="en-US" u="sng" dirty="0">
                <a:ea typeface="ヒラギノ角ゴ Pro W3" charset="0"/>
                <a:cs typeface="Times"/>
              </a:rPr>
              <a:t>not</a:t>
            </a:r>
            <a:r>
              <a:rPr lang="en-US" dirty="0">
                <a:ea typeface="ヒラギノ角ゴ Pro W3" charset="0"/>
                <a:cs typeface="Times"/>
              </a:rPr>
              <a:t> include positions that are already filled.</a:t>
            </a:r>
          </a:p>
          <a:p>
            <a:pPr eaLnBrk="1" hangingPunct="1">
              <a:spcBef>
                <a:spcPct val="0"/>
              </a:spcBef>
            </a:pPr>
            <a:r>
              <a:rPr lang="en-US" dirty="0">
                <a:ea typeface="ヒラギノ角ゴ Pro W3" charset="0"/>
                <a:cs typeface="Times"/>
              </a:rPr>
              <a:t>If you are completing a college or training program in the next seven years, this is our best guess at the job openings.</a:t>
            </a:r>
          </a:p>
          <a:p>
            <a:pPr eaLnBrk="1" hangingPunct="1">
              <a:spcBef>
                <a:spcPct val="0"/>
              </a:spcBef>
            </a:pPr>
            <a:endParaRPr lang="en-US" dirty="0">
              <a:ea typeface="ヒラギノ角ゴ Pro W3" charset="0"/>
              <a:cs typeface="Times"/>
            </a:endParaRPr>
          </a:p>
          <a:p>
            <a:pPr eaLnBrk="1" hangingPunct="1">
              <a:spcBef>
                <a:spcPct val="0"/>
              </a:spcBef>
            </a:pPr>
            <a:r>
              <a:rPr lang="en-US" dirty="0">
                <a:ea typeface="ヒラギノ角ゴ Pro W3" charset="0"/>
                <a:cs typeface="Times"/>
              </a:rPr>
              <a:t>The </a:t>
            </a:r>
            <a:r>
              <a:rPr lang="en-US" u="sng" dirty="0">
                <a:ea typeface="ヒラギノ角ゴ Pro W3" charset="0"/>
                <a:cs typeface="Times"/>
              </a:rPr>
              <a:t>red</a:t>
            </a:r>
            <a:r>
              <a:rPr lang="en-US" dirty="0">
                <a:ea typeface="ヒラギノ角ゴ Pro W3" charset="0"/>
                <a:cs typeface="Times"/>
              </a:rPr>
              <a:t> jobs you see on the chart require </a:t>
            </a:r>
            <a:r>
              <a:rPr lang="en-US" u="sng" dirty="0">
                <a:ea typeface="ヒラギノ角ゴ Pro W3" charset="0"/>
                <a:cs typeface="Times"/>
              </a:rPr>
              <a:t>four</a:t>
            </a:r>
            <a:r>
              <a:rPr lang="en-US" dirty="0">
                <a:ea typeface="ヒラギノ角ゴ Pro W3" charset="0"/>
                <a:cs typeface="Times"/>
              </a:rPr>
              <a:t> or more years of college.</a:t>
            </a:r>
          </a:p>
          <a:p>
            <a:pPr eaLnBrk="1" hangingPunct="1">
              <a:spcBef>
                <a:spcPct val="0"/>
              </a:spcBef>
            </a:pPr>
            <a:r>
              <a:rPr lang="en-US" u="sng" dirty="0">
                <a:ea typeface="ヒラギノ角ゴ Pro W3" charset="0"/>
                <a:cs typeface="Times"/>
              </a:rPr>
              <a:t>Green</a:t>
            </a:r>
            <a:r>
              <a:rPr lang="en-US" dirty="0">
                <a:ea typeface="ヒラギノ角ゴ Pro W3" charset="0"/>
                <a:cs typeface="Times"/>
              </a:rPr>
              <a:t> jobs require </a:t>
            </a:r>
            <a:r>
              <a:rPr lang="en-US" u="sng" dirty="0">
                <a:ea typeface="ヒラギノ角ゴ Pro W3" charset="0"/>
                <a:cs typeface="Times"/>
              </a:rPr>
              <a:t>one</a:t>
            </a:r>
            <a:r>
              <a:rPr lang="en-US" dirty="0">
                <a:ea typeface="ヒラギノ角ゴ Pro W3" charset="0"/>
                <a:cs typeface="Times"/>
              </a:rPr>
              <a:t> or </a:t>
            </a:r>
            <a:r>
              <a:rPr lang="en-US" u="sng" dirty="0">
                <a:ea typeface="ヒラギノ角ゴ Pro W3" charset="0"/>
                <a:cs typeface="Times"/>
              </a:rPr>
              <a:t>two</a:t>
            </a:r>
            <a:r>
              <a:rPr lang="en-US" dirty="0">
                <a:ea typeface="ヒラギノ角ゴ Pro W3" charset="0"/>
                <a:cs typeface="Times"/>
              </a:rPr>
              <a:t> years of college.</a:t>
            </a:r>
          </a:p>
          <a:p>
            <a:pPr eaLnBrk="1" hangingPunct="1">
              <a:spcBef>
                <a:spcPct val="0"/>
              </a:spcBef>
            </a:pPr>
            <a:endParaRPr lang="en-US" dirty="0">
              <a:ea typeface="ヒラギノ角ゴ Pro W3" charset="0"/>
              <a:cs typeface="Times"/>
            </a:endParaRPr>
          </a:p>
          <a:p>
            <a:pPr eaLnBrk="1" hangingPunct="1">
              <a:spcBef>
                <a:spcPct val="0"/>
              </a:spcBef>
            </a:pPr>
            <a:r>
              <a:rPr lang="en-US" dirty="0">
                <a:ea typeface="ヒラギノ角ゴ Pro W3" charset="0"/>
                <a:cs typeface="Times"/>
              </a:rPr>
              <a:t>You will notice that the </a:t>
            </a:r>
            <a:r>
              <a:rPr lang="en-US" u="sng" dirty="0">
                <a:ea typeface="ヒラギノ角ゴ Pro W3" charset="0"/>
                <a:cs typeface="Times"/>
              </a:rPr>
              <a:t>largest</a:t>
            </a:r>
            <a:r>
              <a:rPr lang="en-US" dirty="0">
                <a:ea typeface="ヒラギノ角ゴ Pro W3" charset="0"/>
                <a:cs typeface="Times"/>
              </a:rPr>
              <a:t> portion, in </a:t>
            </a:r>
            <a:r>
              <a:rPr lang="en-US" u="sng" dirty="0">
                <a:ea typeface="ヒラギノ角ゴ Pro W3" charset="0"/>
                <a:cs typeface="Times"/>
              </a:rPr>
              <a:t>blue</a:t>
            </a:r>
            <a:r>
              <a:rPr lang="en-US" dirty="0">
                <a:ea typeface="ヒラギノ角ゴ Pro W3" charset="0"/>
                <a:cs typeface="Times"/>
              </a:rPr>
              <a:t>, are the jobs that do </a:t>
            </a:r>
            <a:r>
              <a:rPr lang="en-US" u="sng" dirty="0">
                <a:ea typeface="ヒラギノ角ゴ Pro W3" charset="0"/>
                <a:cs typeface="Times"/>
              </a:rPr>
              <a:t>not</a:t>
            </a:r>
            <a:r>
              <a:rPr lang="en-US" dirty="0">
                <a:ea typeface="ヒラギノ角ゴ Pro W3" charset="0"/>
                <a:cs typeface="Times"/>
              </a:rPr>
              <a:t> require </a:t>
            </a:r>
            <a:r>
              <a:rPr lang="en-US" u="sng" dirty="0">
                <a:ea typeface="ヒラギノ角ゴ Pro W3" charset="0"/>
                <a:cs typeface="Times"/>
              </a:rPr>
              <a:t>any  </a:t>
            </a:r>
            <a:r>
              <a:rPr lang="en-US" dirty="0">
                <a:ea typeface="ヒラギノ角ゴ Pro W3" charset="0"/>
                <a:cs typeface="Times"/>
              </a:rPr>
              <a:t>formal education past high school in order to get the job.  </a:t>
            </a:r>
          </a:p>
          <a:p>
            <a:pPr eaLnBrk="1" hangingPunct="1">
              <a:spcBef>
                <a:spcPct val="0"/>
              </a:spcBef>
            </a:pPr>
            <a:r>
              <a:rPr lang="en-US" dirty="0">
                <a:ea typeface="ヒラギノ角ゴ Pro W3" charset="0"/>
                <a:cs typeface="Times"/>
              </a:rPr>
              <a:t>They do </a:t>
            </a:r>
            <a:r>
              <a:rPr lang="en-US" u="sng" dirty="0">
                <a:ea typeface="ヒラギノ角ゴ Pro W3" charset="0"/>
                <a:cs typeface="Times"/>
              </a:rPr>
              <a:t>require</a:t>
            </a:r>
            <a:r>
              <a:rPr lang="en-US" dirty="0">
                <a:ea typeface="ヒラギノ角ゴ Pro W3" charset="0"/>
                <a:cs typeface="Times"/>
              </a:rPr>
              <a:t> various amounts of On-The-Job Training.</a:t>
            </a:r>
          </a:p>
          <a:p>
            <a:pPr eaLnBrk="1" hangingPunct="1">
              <a:spcBef>
                <a:spcPct val="0"/>
              </a:spcBef>
            </a:pPr>
            <a:r>
              <a:rPr lang="en-US" dirty="0">
                <a:ea typeface="ヒラギノ角ゴ Pro W3" charset="0"/>
                <a:cs typeface="Times"/>
              </a:rPr>
              <a:t> </a:t>
            </a:r>
          </a:p>
          <a:p>
            <a:pPr eaLnBrk="1" hangingPunct="1">
              <a:spcBef>
                <a:spcPct val="0"/>
              </a:spcBef>
            </a:pPr>
            <a:r>
              <a:rPr lang="en-US" dirty="0">
                <a:ea typeface="ヒラギノ角ゴ Pro W3" charset="0"/>
                <a:cs typeface="Times"/>
              </a:rPr>
              <a:t>Who thought the red area was going to be larger?</a:t>
            </a:r>
          </a:p>
          <a:p>
            <a:pPr eaLnBrk="1" hangingPunct="1">
              <a:spcBef>
                <a:spcPct val="0"/>
              </a:spcBef>
            </a:pPr>
            <a:endParaRPr lang="en-US" dirty="0">
              <a:ea typeface="ヒラギノ角ゴ Pro W3" charset="0"/>
              <a:cs typeface="Times"/>
            </a:endParaRPr>
          </a:p>
          <a:p>
            <a:pPr eaLnBrk="1" hangingPunct="1">
              <a:spcBef>
                <a:spcPct val="0"/>
              </a:spcBef>
            </a:pPr>
            <a:endParaRPr lang="en-US" dirty="0">
              <a:ea typeface="ヒラギノ角ゴ Pro W3" charset="0"/>
              <a:cs typeface="Times"/>
            </a:endParaRPr>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baseline="0" dirty="0"/>
          </a:p>
          <a:p>
            <a:pPr eaLnBrk="1" hangingPunct="1"/>
            <a:r>
              <a:rPr lang="en-US" dirty="0">
                <a:ea typeface="ヒラギノ角ゴ Pro W3" charset="0"/>
                <a:cs typeface="ヒラギノ角ゴ Pro W3" charset="0"/>
              </a:rPr>
              <a:t>These are for all jobs that get a paycheck, not for contracted positions, or small business owners who do not write themselves a paycheck.</a:t>
            </a:r>
          </a:p>
          <a:p>
            <a:pPr eaLnBrk="1" hangingPunct="1"/>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r>
              <a:rPr lang="en-US" dirty="0">
                <a:ea typeface="ヒラギノ角ゴ Pro W3" charset="0"/>
                <a:cs typeface="ヒラギノ角ゴ Pro W3" charset="0"/>
              </a:rPr>
              <a:t>Average Annual Openings for each Education requirement projected 2017-2026</a:t>
            </a:r>
          </a:p>
          <a:p>
            <a:pPr eaLnBrk="1" hangingPunct="1">
              <a:spcBef>
                <a:spcPct val="0"/>
              </a:spcBef>
            </a:pPr>
            <a:endParaRPr lang="en-US" dirty="0">
              <a:ea typeface="ヒラギノ角ゴ Pro W3" charset="0"/>
              <a:cs typeface="ヒラギノ角ゴ Pro W3" charset="0"/>
            </a:endParaRPr>
          </a:p>
          <a:p>
            <a:pPr eaLnBrk="1" hangingPunct="1">
              <a:spcBef>
                <a:spcPct val="0"/>
              </a:spcBef>
            </a:pPr>
            <a:r>
              <a:rPr lang="en-US" u="sng" dirty="0">
                <a:ea typeface="ヒラギノ角ゴ Pro W3" charset="0"/>
                <a:cs typeface="ヒラギノ角ゴ Pro W3" charset="0"/>
              </a:rPr>
              <a:t>Percent	total	education required</a:t>
            </a:r>
          </a:p>
          <a:p>
            <a:pPr eaLnBrk="1" hangingPunct="1">
              <a:spcBef>
                <a:spcPct val="0"/>
              </a:spcBef>
            </a:pPr>
            <a:r>
              <a:rPr lang="en-US" dirty="0">
                <a:ea typeface="ヒラギノ角ゴ Pro W3" charset="0"/>
                <a:cs typeface="ヒラギノ角ゴ Pro W3" charset="0"/>
              </a:rPr>
              <a:t>33.71%	195,197	No Formal Education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ea typeface="ヒラギノ角ゴ Pro W3" charset="0"/>
                <a:cs typeface="ヒラギノ角ゴ Pro W3" charset="0"/>
              </a:rPr>
              <a:t>38.02	220,173	High School Diploma or Equivalent</a:t>
            </a:r>
          </a:p>
          <a:p>
            <a:pPr eaLnBrk="1" hangingPunct="1">
              <a:spcBef>
                <a:spcPct val="0"/>
              </a:spcBef>
            </a:pPr>
            <a:r>
              <a:rPr lang="en-US" dirty="0">
                <a:ea typeface="ヒラギノ角ゴ Pro W3" charset="0"/>
                <a:cs typeface="ヒラギノ角ゴ Pro W3" charset="0"/>
              </a:rPr>
              <a:t>1.90%	11,007	Some College - No Degree</a:t>
            </a:r>
          </a:p>
          <a:p>
            <a:pPr eaLnBrk="1" hangingPunct="1">
              <a:spcBef>
                <a:spcPct val="0"/>
              </a:spcBef>
            </a:pPr>
            <a:r>
              <a:rPr lang="en-US" dirty="0">
                <a:ea typeface="ヒラギノ角ゴ Pro W3" charset="0"/>
                <a:cs typeface="ヒラギノ角ゴ Pro W3" charset="0"/>
              </a:rPr>
              <a:t>6.13%	35,492	Postsecondary non-degree</a:t>
            </a:r>
          </a:p>
          <a:p>
            <a:pPr eaLnBrk="1" hangingPunct="1">
              <a:spcBef>
                <a:spcPct val="0"/>
              </a:spcBef>
            </a:pPr>
            <a:r>
              <a:rPr lang="en-US" dirty="0">
                <a:ea typeface="ヒラギノ角ゴ Pro W3" charset="0"/>
                <a:cs typeface="ヒラギノ角ゴ Pro W3" charset="0"/>
              </a:rPr>
              <a:t>1.86%	10,746	Associate</a:t>
            </a:r>
          </a:p>
          <a:p>
            <a:pPr eaLnBrk="1" hangingPunct="1">
              <a:spcBef>
                <a:spcPct val="0"/>
              </a:spcBef>
            </a:pPr>
            <a:r>
              <a:rPr lang="en-US" dirty="0">
                <a:ea typeface="ヒラギノ角ゴ Pro W3" charset="0"/>
                <a:cs typeface="ヒラギノ角ゴ Pro W3" charset="0"/>
              </a:rPr>
              <a:t>15.85%	91,794	Bachelor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ea typeface="ヒラギノ角ゴ Pro W3" charset="0"/>
                <a:cs typeface="ヒラギノ角ゴ Pro W3" charset="0"/>
              </a:rPr>
              <a:t>1.11%	6,416	Masters</a:t>
            </a:r>
          </a:p>
          <a:p>
            <a:pPr eaLnBrk="1" hangingPunct="1">
              <a:spcBef>
                <a:spcPct val="0"/>
              </a:spcBef>
            </a:pPr>
            <a:r>
              <a:rPr lang="en-US" dirty="0">
                <a:ea typeface="ヒラギノ角ゴ Pro W3" charset="0"/>
                <a:cs typeface="ヒラギノ角ゴ Pro W3" charset="0"/>
              </a:rPr>
              <a:t>1.42%	8,210	Doctorate or Professional</a:t>
            </a: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a:p>
            <a:pPr eaLnBrk="1" hangingPunct="1">
              <a:spcBef>
                <a:spcPct val="0"/>
              </a:spcBef>
            </a:pPr>
            <a:endParaRPr lang="en-US" dirty="0">
              <a:ea typeface="ヒラギノ角ゴ Pro W3" charset="0"/>
              <a:cs typeface="ヒラギノ角ゴ Pro W3" charset="0"/>
            </a:endParaRPr>
          </a:p>
        </p:txBody>
      </p:sp>
    </p:spTree>
    <p:extLst>
      <p:ext uri="{BB962C8B-B14F-4D97-AF65-F5344CB8AC3E}">
        <p14:creationId xmlns:p14="http://schemas.microsoft.com/office/powerpoint/2010/main" val="1041693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4142DE36-E174-454C-A66F-2C9F41595433}" type="slidenum">
              <a:rPr lang="en-US" sz="1300"/>
              <a:pPr/>
              <a:t>15</a:t>
            </a:fld>
            <a:endParaRPr lang="en-US" sz="1300"/>
          </a:p>
        </p:txBody>
      </p:sp>
      <p:sp>
        <p:nvSpPr>
          <p:cNvPr id="37890" name="Rectangle 2"/>
          <p:cNvSpPr>
            <a:spLocks noGrp="1" noRot="1" noChangeAspect="1" noChangeArrowheads="1" noTextEdit="1"/>
          </p:cNvSpPr>
          <p:nvPr>
            <p:ph type="sldImg"/>
          </p:nvPr>
        </p:nvSpPr>
        <p:spPr>
          <a:xfrm>
            <a:off x="1314450" y="822325"/>
            <a:ext cx="3732213" cy="2800350"/>
          </a:xfrm>
          <a:solidFill>
            <a:srgbClr val="FFFFFF"/>
          </a:solidFill>
          <a:ln/>
        </p:spPr>
      </p:sp>
      <p:sp>
        <p:nvSpPr>
          <p:cNvPr id="37891" name="Rectangle 3"/>
          <p:cNvSpPr>
            <a:spLocks noGrp="1" noChangeArrowheads="1"/>
          </p:cNvSpPr>
          <p:nvPr>
            <p:ph type="body" idx="1"/>
          </p:nvPr>
        </p:nvSpPr>
        <p:spPr>
          <a:xfrm>
            <a:off x="650875" y="3980726"/>
            <a:ext cx="5521325" cy="53807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sz="1600" dirty="0">
                <a:solidFill>
                  <a:srgbClr val="181512"/>
                </a:solidFill>
                <a:ea typeface="ヒラギノ角ゴ Pro W3" charset="0"/>
                <a:cs typeface="Times"/>
              </a:rPr>
              <a:t>Here you see the breakdown of the postsecondary </a:t>
            </a:r>
            <a:r>
              <a:rPr lang="en-US" sz="1600" u="sng" dirty="0">
                <a:solidFill>
                  <a:srgbClr val="181512"/>
                </a:solidFill>
                <a:ea typeface="ヒラギノ角ゴ Pro W3" charset="0"/>
                <a:cs typeface="Times"/>
              </a:rPr>
              <a:t>intentions</a:t>
            </a:r>
            <a:r>
              <a:rPr lang="en-US" sz="1600" dirty="0">
                <a:solidFill>
                  <a:srgbClr val="181512"/>
                </a:solidFill>
                <a:ea typeface="ヒラギノ角ゴ Pro W3" charset="0"/>
                <a:cs typeface="Times"/>
              </a:rPr>
              <a:t> of our North Carolina high school graduates. </a:t>
            </a:r>
          </a:p>
          <a:p>
            <a:pPr eaLnBrk="1" hangingPunct="1">
              <a:spcBef>
                <a:spcPct val="0"/>
              </a:spcBef>
            </a:pPr>
            <a:r>
              <a:rPr lang="en-US" sz="1600" dirty="0">
                <a:solidFill>
                  <a:srgbClr val="181512"/>
                </a:solidFill>
                <a:ea typeface="ヒラギノ角ゴ Pro W3" charset="0"/>
                <a:cs typeface="ヒラギノ角ゴ Pro W3" charset="0"/>
              </a:rPr>
              <a:t>106,750 graduates in the class of 2018.</a:t>
            </a:r>
            <a:endParaRPr lang="en-US" sz="1600" dirty="0">
              <a:solidFill>
                <a:srgbClr val="181512"/>
              </a:solidFill>
              <a:ea typeface="ヒラギノ角ゴ Pro W3" charset="0"/>
              <a:cs typeface="Times"/>
            </a:endParaRPr>
          </a:p>
          <a:p>
            <a:pPr eaLnBrk="1" hangingPunct="1">
              <a:spcBef>
                <a:spcPct val="0"/>
              </a:spcBef>
            </a:pPr>
            <a:endParaRPr lang="en-US" sz="1600" dirty="0">
              <a:solidFill>
                <a:srgbClr val="181512"/>
              </a:solidFill>
              <a:ea typeface="ヒラギノ角ゴ Pro W3" charset="0"/>
              <a:cs typeface="Times"/>
            </a:endParaRPr>
          </a:p>
          <a:p>
            <a:pPr eaLnBrk="1" hangingPunct="1">
              <a:spcBef>
                <a:spcPct val="0"/>
              </a:spcBef>
            </a:pP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red</a:t>
            </a:r>
            <a:r>
              <a:rPr lang="en-US" sz="1600" dirty="0">
                <a:solidFill>
                  <a:srgbClr val="181512"/>
                </a:solidFill>
                <a:ea typeface="ヒラギノ角ゴ Pro W3" charset="0"/>
                <a:cs typeface="Times"/>
              </a:rPr>
              <a:t> shows that almost </a:t>
            </a:r>
            <a:r>
              <a:rPr lang="en-US" sz="1600" u="sng" dirty="0">
                <a:solidFill>
                  <a:srgbClr val="181512"/>
                </a:solidFill>
                <a:ea typeface="ヒラギノ角ゴ Pro W3" charset="0"/>
                <a:cs typeface="Times"/>
              </a:rPr>
              <a:t>half</a:t>
            </a:r>
            <a:r>
              <a:rPr lang="en-US" sz="1600" dirty="0">
                <a:solidFill>
                  <a:srgbClr val="181512"/>
                </a:solidFill>
                <a:ea typeface="ヒラギノ角ゴ Pro W3" charset="0"/>
                <a:cs typeface="Times"/>
              </a:rPr>
              <a:t> of our high school graduates say they are going to a </a:t>
            </a:r>
            <a:r>
              <a:rPr lang="en-US" sz="1600" u="sng" dirty="0">
                <a:solidFill>
                  <a:srgbClr val="181512"/>
                </a:solidFill>
                <a:ea typeface="ヒラギノ角ゴ Pro W3" charset="0"/>
                <a:cs typeface="Times"/>
              </a:rPr>
              <a:t>four</a:t>
            </a:r>
            <a:r>
              <a:rPr lang="en-US" sz="1600" dirty="0">
                <a:solidFill>
                  <a:srgbClr val="181512"/>
                </a:solidFill>
                <a:ea typeface="ヒラギノ角ゴ Pro W3" charset="0"/>
                <a:cs typeface="Times"/>
              </a:rPr>
              <a:t>-year college program.  </a:t>
            </a:r>
          </a:p>
          <a:p>
            <a:pPr eaLnBrk="1" hangingPunct="1">
              <a:spcBef>
                <a:spcPct val="0"/>
              </a:spcBef>
            </a:pPr>
            <a:br>
              <a:rPr lang="en-US" sz="1600" dirty="0">
                <a:solidFill>
                  <a:srgbClr val="181512"/>
                </a:solidFill>
                <a:ea typeface="ヒラギノ角ゴ Pro W3" charset="0"/>
                <a:cs typeface="Times"/>
              </a:rPr>
            </a:b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green</a:t>
            </a:r>
            <a:r>
              <a:rPr lang="en-US" sz="1600" dirty="0">
                <a:solidFill>
                  <a:srgbClr val="181512"/>
                </a:solidFill>
                <a:ea typeface="ヒラギノ角ゴ Pro W3" charset="0"/>
                <a:cs typeface="Times"/>
              </a:rPr>
              <a:t> is one or two years at a community college, junior college, or trade school.</a:t>
            </a:r>
          </a:p>
          <a:p>
            <a:pPr eaLnBrk="1" hangingPunct="1">
              <a:spcBef>
                <a:spcPct val="0"/>
              </a:spcBef>
            </a:pPr>
            <a:endParaRPr lang="en-US" sz="1600" dirty="0">
              <a:solidFill>
                <a:srgbClr val="181512"/>
              </a:solidFill>
              <a:ea typeface="ヒラギノ角ゴ Pro W3" charset="0"/>
              <a:cs typeface="Times"/>
            </a:endParaRPr>
          </a:p>
          <a:p>
            <a:pPr eaLnBrk="1" hangingPunct="1">
              <a:spcBef>
                <a:spcPct val="0"/>
              </a:spcBef>
            </a:pP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blue</a:t>
            </a:r>
            <a:r>
              <a:rPr lang="en-US" sz="1600" dirty="0">
                <a:solidFill>
                  <a:srgbClr val="181512"/>
                </a:solidFill>
                <a:ea typeface="ヒラギノ角ゴ Pro W3" charset="0"/>
                <a:cs typeface="Times"/>
              </a:rPr>
              <a:t> is joining the military or going directly into employment.</a:t>
            </a:r>
          </a:p>
          <a:p>
            <a:pPr eaLnBrk="1" hangingPunct="1">
              <a:spcBef>
                <a:spcPct val="0"/>
              </a:spcBef>
            </a:pPr>
            <a:endParaRPr lang="en-US" sz="1600" dirty="0">
              <a:solidFill>
                <a:srgbClr val="181512"/>
              </a:solidFill>
              <a:ea typeface="ヒラギノ角ゴ Pro W3" charset="0"/>
              <a:cs typeface="Times"/>
            </a:endParaRPr>
          </a:p>
          <a:p>
            <a:pPr eaLnBrk="1" hangingPunct="1">
              <a:spcBef>
                <a:spcPct val="0"/>
              </a:spcBef>
            </a:pPr>
            <a:r>
              <a:rPr lang="en-US" sz="1600" dirty="0">
                <a:solidFill>
                  <a:srgbClr val="181512"/>
                </a:solidFill>
                <a:ea typeface="ヒラギノ角ゴ Pro W3" charset="0"/>
                <a:cs typeface="Times"/>
              </a:rPr>
              <a:t>The </a:t>
            </a:r>
            <a:r>
              <a:rPr lang="en-US" sz="1600" u="sng" dirty="0">
                <a:solidFill>
                  <a:srgbClr val="181512"/>
                </a:solidFill>
                <a:ea typeface="ヒラギノ角ゴ Pro W3" charset="0"/>
                <a:cs typeface="Times"/>
              </a:rPr>
              <a:t>Other</a:t>
            </a:r>
            <a:r>
              <a:rPr lang="en-US" sz="1600" dirty="0">
                <a:solidFill>
                  <a:srgbClr val="181512"/>
                </a:solidFill>
                <a:ea typeface="ヒラギノ角ゴ Pro W3" charset="0"/>
                <a:cs typeface="Times"/>
              </a:rPr>
              <a:t> category -- is the one point nine percent of our recent high school graduates who plan to sit on Mom</a:t>
            </a:r>
            <a:r>
              <a:rPr lang="ja-JP" altLang="en-US" sz="1600" dirty="0">
                <a:solidFill>
                  <a:srgbClr val="181512"/>
                </a:solidFill>
                <a:ea typeface="ヒラギノ角ゴ Pro W3" charset="0"/>
                <a:cs typeface="Times"/>
              </a:rPr>
              <a:t>’</a:t>
            </a:r>
            <a:r>
              <a:rPr lang="en-US" altLang="ja-JP" sz="1600" dirty="0">
                <a:solidFill>
                  <a:srgbClr val="181512"/>
                </a:solidFill>
                <a:ea typeface="ヒラギノ角ゴ Pro W3" charset="0"/>
                <a:cs typeface="Times"/>
              </a:rPr>
              <a:t>s couch the rest of their lives texting their friends.</a:t>
            </a:r>
          </a:p>
          <a:p>
            <a:pPr eaLnBrk="1" hangingPunct="1">
              <a:spcBef>
                <a:spcPct val="0"/>
              </a:spcBef>
            </a:pPr>
            <a:endParaRPr lang="en-US" sz="1600" dirty="0">
              <a:solidFill>
                <a:srgbClr val="181512"/>
              </a:solidFill>
              <a:ea typeface="ヒラギノ角ゴ Pro W3" charset="0"/>
              <a:cs typeface="ヒラギノ角ゴ Pro W3" charset="0"/>
            </a:endParaRPr>
          </a:p>
          <a:p>
            <a:pPr eaLnBrk="1" hangingPunct="1">
              <a:spcBef>
                <a:spcPct val="0"/>
              </a:spcBef>
            </a:pPr>
            <a:endParaRPr lang="en-US" sz="1600" dirty="0">
              <a:solidFill>
                <a:srgbClr val="181512"/>
              </a:solidFill>
              <a:ea typeface="ヒラギノ角ゴ Pro W3" charset="0"/>
              <a:cs typeface="ヒラギノ角ゴ Pro W3" charset="0"/>
            </a:endParaRPr>
          </a:p>
          <a:p>
            <a:pPr eaLnBrk="1" hangingPunct="1">
              <a:spcBef>
                <a:spcPct val="0"/>
              </a:spcBef>
            </a:pPr>
            <a:endParaRPr lang="en-US" sz="1600" dirty="0">
              <a:solidFill>
                <a:srgbClr val="181512"/>
              </a:solidFill>
              <a:ea typeface="ヒラギノ角ゴ Pro W3" charset="0"/>
              <a:cs typeface="ヒラギノ角ゴ Pro W3" charset="0"/>
            </a:endParaRPr>
          </a:p>
          <a:p>
            <a:pPr eaLnBrk="1" hangingPunct="1">
              <a:spcBef>
                <a:spcPct val="0"/>
              </a:spcBef>
            </a:pPr>
            <a:r>
              <a:rPr lang="en-US" sz="1600" dirty="0">
                <a:solidFill>
                  <a:srgbClr val="181512"/>
                </a:solidFill>
                <a:ea typeface="ヒラギノ角ゴ Pro W3" charset="0"/>
                <a:cs typeface="ヒラギノ角ゴ Pro W3" charset="0"/>
              </a:rPr>
              <a:t>=====</a:t>
            </a:r>
          </a:p>
          <a:p>
            <a:pPr eaLnBrk="1" hangingPunct="1">
              <a:spcBef>
                <a:spcPct val="0"/>
              </a:spcBef>
            </a:pPr>
            <a:r>
              <a:rPr lang="en-US" sz="1600" dirty="0">
                <a:solidFill>
                  <a:srgbClr val="181512"/>
                </a:solidFill>
                <a:ea typeface="ヒラギノ角ゴ Pro W3" charset="0"/>
                <a:cs typeface="ヒラギノ角ゴ Pro W3" charset="0"/>
              </a:rPr>
              <a:t>http://</a:t>
            </a:r>
            <a:r>
              <a:rPr lang="en-US" sz="1600" dirty="0" err="1">
                <a:solidFill>
                  <a:srgbClr val="181512"/>
                </a:solidFill>
                <a:ea typeface="ヒラギノ角ゴ Pro W3" charset="0"/>
                <a:cs typeface="ヒラギノ角ゴ Pro W3" charset="0"/>
              </a:rPr>
              <a:t>www.ncpublicschools.org</a:t>
            </a:r>
            <a:r>
              <a:rPr lang="en-US" sz="1600" dirty="0">
                <a:solidFill>
                  <a:srgbClr val="181512"/>
                </a:solidFill>
                <a:ea typeface="ヒラギノ角ゴ Pro W3" charset="0"/>
                <a:cs typeface="ヒラギノ角ゴ Pro W3" charset="0"/>
              </a:rPr>
              <a:t>/</a:t>
            </a:r>
            <a:r>
              <a:rPr lang="en-US" sz="1600" dirty="0" err="1">
                <a:solidFill>
                  <a:srgbClr val="181512"/>
                </a:solidFill>
                <a:ea typeface="ヒラギノ角ゴ Pro W3" charset="0"/>
                <a:cs typeface="ヒラギノ角ゴ Pro W3" charset="0"/>
              </a:rPr>
              <a:t>fbs</a:t>
            </a:r>
            <a:r>
              <a:rPr lang="en-US" sz="1600" dirty="0">
                <a:solidFill>
                  <a:srgbClr val="181512"/>
                </a:solidFill>
                <a:ea typeface="ヒラギノ角ゴ Pro W3" charset="0"/>
                <a:cs typeface="ヒラギノ角ゴ Pro W3" charset="0"/>
              </a:rPr>
              <a:t>/resources/data/</a:t>
            </a:r>
          </a:p>
          <a:p>
            <a:pPr eaLnBrk="1" hangingPunct="1">
              <a:spcBef>
                <a:spcPct val="0"/>
              </a:spcBef>
            </a:pPr>
            <a:r>
              <a:rPr lang="en-US" b="1" dirty="0">
                <a:hlinkClick r:id="rId3"/>
              </a:rPr>
              <a:t>The Statistical Profile Online</a:t>
            </a:r>
            <a:endParaRPr lang="en-US" b="1" dirty="0"/>
          </a:p>
          <a:p>
            <a:pPr eaLnBrk="1" hangingPunct="1">
              <a:spcBef>
                <a:spcPct val="0"/>
              </a:spcBef>
            </a:pPr>
            <a:r>
              <a:rPr lang="en-US" sz="1600" dirty="0">
                <a:solidFill>
                  <a:srgbClr val="181512"/>
                </a:solidFill>
                <a:ea typeface="ヒラギノ角ゴ Pro W3" charset="0"/>
                <a:cs typeface="ヒラギノ角ゴ Pro W3" charset="0"/>
              </a:rPr>
              <a:t>Pupil Information</a:t>
            </a:r>
          </a:p>
          <a:p>
            <a:pPr eaLnBrk="1" hangingPunct="1">
              <a:spcBef>
                <a:spcPct val="0"/>
              </a:spcBef>
            </a:pPr>
            <a:r>
              <a:rPr lang="en-US" sz="1600" dirty="0">
                <a:solidFill>
                  <a:srgbClr val="181512"/>
                </a:solidFill>
                <a:ea typeface="ヒラギノ角ゴ Pro W3" charset="0"/>
                <a:cs typeface="ヒラギノ角ゴ Pro W3" charset="0"/>
              </a:rPr>
              <a:t>Table 12.1 High School Graduates by Intentions</a:t>
            </a:r>
          </a:p>
          <a:p>
            <a:pPr eaLnBrk="1" hangingPunct="1">
              <a:spcBef>
                <a:spcPct val="0"/>
              </a:spcBef>
            </a:pPr>
            <a:r>
              <a:rPr lang="en-US" sz="1600" dirty="0">
                <a:solidFill>
                  <a:srgbClr val="181512"/>
                </a:solidFill>
                <a:ea typeface="ヒラギノ角ゴ Pro W3" charset="0"/>
                <a:cs typeface="ヒラギノ角ゴ Pro W3" charset="0"/>
              </a:rPr>
              <a:t>School Year 2017-2018</a:t>
            </a:r>
          </a:p>
          <a:p>
            <a:pPr eaLnBrk="1" hangingPunct="1"/>
            <a:endParaRPr lang="en-US" sz="1600" dirty="0">
              <a:ea typeface="ヒラギノ角ゴ Pro W3" charset="0"/>
              <a:cs typeface="ヒラギノ角ゴ Pro W3" charset="0"/>
            </a:endParaRPr>
          </a:p>
          <a:p>
            <a:pPr eaLnBrk="1" hangingPunct="1"/>
            <a:endParaRPr lang="en-US" sz="1600" dirty="0">
              <a:solidFill>
                <a:srgbClr val="181512"/>
              </a:solidFill>
              <a:ea typeface="ヒラギノ角ゴ Pro W3" charset="0"/>
              <a:cs typeface="ヒラギノ角ゴ Pro W3" charset="0"/>
            </a:endParaRPr>
          </a:p>
          <a:p>
            <a:pPr eaLnBrk="1" hangingPunct="1"/>
            <a:r>
              <a:rPr lang="en-US" sz="1600" dirty="0">
                <a:solidFill>
                  <a:srgbClr val="181512"/>
                </a:solidFill>
                <a:ea typeface="ヒラギノ角ゴ Pro W3" charset="0"/>
                <a:cs typeface="ヒラギノ角ゴ Pro W3" charset="0"/>
              </a:rPr>
              <a:t>Of the 106,750 graduates in the class of 2018, here is where they say they are going after high school.</a:t>
            </a:r>
          </a:p>
          <a:p>
            <a:pPr eaLnBrk="1" hangingPunct="1"/>
            <a:endParaRPr lang="en-US" sz="1600" dirty="0">
              <a:solidFill>
                <a:srgbClr val="181512"/>
              </a:solidFill>
              <a:ea typeface="ヒラギノ角ゴ Pro W3" charset="0"/>
              <a:cs typeface="ヒラギノ角ゴ Pro W3" charset="0"/>
            </a:endParaRPr>
          </a:p>
          <a:p>
            <a:pPr eaLnBrk="1" hangingPunct="1"/>
            <a:r>
              <a:rPr lang="en-US" sz="1600" u="sng" dirty="0">
                <a:solidFill>
                  <a:srgbClr val="181512"/>
                </a:solidFill>
                <a:ea typeface="ヒラギノ角ゴ Pro W3" charset="0"/>
                <a:cs typeface="ヒラギノ角ゴ Pro W3" charset="0"/>
              </a:rPr>
              <a:t>Percent	#students	Intention</a:t>
            </a:r>
          </a:p>
          <a:p>
            <a:pPr eaLnBrk="1" hangingPunct="1"/>
            <a:r>
              <a:rPr lang="en-US" sz="1600" dirty="0">
                <a:ea typeface="ヒラギノ角ゴ Pro W3" charset="0"/>
                <a:cs typeface="ヒラギノ角ゴ Pro W3" charset="0"/>
              </a:rPr>
              <a:t>35.9%	38,324	Public Senior Institutions</a:t>
            </a:r>
          </a:p>
          <a:p>
            <a:pPr eaLnBrk="1" hangingPunct="1"/>
            <a:r>
              <a:rPr lang="en-US" sz="1600" dirty="0">
                <a:ea typeface="ヒラギノ角ゴ Pro W3" charset="0"/>
                <a:cs typeface="ヒラギノ角ゴ Pro W3" charset="0"/>
              </a:rPr>
              <a:t>9.4%	10,069	Private Senior Institutions</a:t>
            </a:r>
          </a:p>
          <a:p>
            <a:pPr eaLnBrk="1" hangingPunct="1"/>
            <a:endParaRPr lang="en-US" sz="1600" dirty="0">
              <a:ea typeface="ヒラギノ角ゴ Pro W3" charset="0"/>
              <a:cs typeface="ヒラギノ角ゴ Pro W3" charset="0"/>
            </a:endParaRPr>
          </a:p>
          <a:p>
            <a:pPr eaLnBrk="1" hangingPunct="1"/>
            <a:r>
              <a:rPr lang="en-US" sz="1600" dirty="0">
                <a:ea typeface="ヒラギノ角ゴ Pro W3" charset="0"/>
                <a:cs typeface="ヒラギノ角ゴ Pro W3" charset="0"/>
              </a:rPr>
              <a:t>35.3%	37,674	Community/Technical College (for NC community colleges = 35,786 graduate intensions)</a:t>
            </a:r>
          </a:p>
          <a:p>
            <a:pPr eaLnBrk="1" hangingPunct="1"/>
            <a:r>
              <a:rPr lang="en-US" sz="1600" dirty="0">
                <a:ea typeface="ヒラギノ角ゴ Pro W3" charset="0"/>
                <a:cs typeface="ヒラギノ角ゴ Pro W3" charset="0"/>
              </a:rPr>
              <a:t>0.4%	405	Private Junior College</a:t>
            </a:r>
          </a:p>
          <a:p>
            <a:pPr eaLnBrk="1" hangingPunct="1"/>
            <a:r>
              <a:rPr lang="en-US" sz="1600" dirty="0">
                <a:ea typeface="ヒラギノ角ゴ Pro W3" charset="0"/>
                <a:cs typeface="ヒラギノ角ゴ Pro W3" charset="0"/>
              </a:rPr>
              <a:t>0.7%	775	Trade/Business School</a:t>
            </a:r>
          </a:p>
          <a:p>
            <a:pPr eaLnBrk="1" hangingPunct="1"/>
            <a:endParaRPr lang="en-US" sz="1600" dirty="0">
              <a:ea typeface="ヒラギノ角ゴ Pro W3" charset="0"/>
              <a:cs typeface="ヒラギノ角ゴ Pro W3" charset="0"/>
            </a:endParaRPr>
          </a:p>
          <a:p>
            <a:pPr eaLnBrk="1" hangingPunct="1"/>
            <a:r>
              <a:rPr lang="en-US" sz="1600" dirty="0">
                <a:ea typeface="ヒラギノ角ゴ Pro W3" charset="0"/>
                <a:cs typeface="ヒラギノ角ゴ Pro W3" charset="0"/>
              </a:rPr>
              <a:t>4.1%	4,384	Military</a:t>
            </a:r>
          </a:p>
          <a:p>
            <a:pPr eaLnBrk="1" hangingPunct="1"/>
            <a:r>
              <a:rPr lang="en-US" sz="1600" dirty="0">
                <a:ea typeface="ヒラギノ角ゴ Pro W3" charset="0"/>
                <a:cs typeface="ヒラギノ角ゴ Pro W3" charset="0"/>
              </a:rPr>
              <a:t>12.2%	13,053	Employment</a:t>
            </a:r>
          </a:p>
          <a:p>
            <a:pPr eaLnBrk="1" hangingPunct="1"/>
            <a:endParaRPr lang="en-US" sz="1600" dirty="0">
              <a:ea typeface="ヒラギノ角ゴ Pro W3" charset="0"/>
              <a:cs typeface="ヒラギノ角ゴ Pro W3" charset="0"/>
            </a:endParaRPr>
          </a:p>
          <a:p>
            <a:pPr eaLnBrk="1" hangingPunct="1"/>
            <a:r>
              <a:rPr lang="en-US" sz="1600" dirty="0">
                <a:ea typeface="ヒラギノ角ゴ Pro W3" charset="0"/>
                <a:cs typeface="ヒラギノ角ゴ Pro W3" charset="0"/>
              </a:rPr>
              <a:t>1.9%	2,066	Other</a:t>
            </a:r>
          </a:p>
          <a:p>
            <a:pPr eaLnBrk="1" hangingPunct="1"/>
            <a:endParaRPr lang="en-US" sz="1600" dirty="0">
              <a:ea typeface="ヒラギノ角ゴ Pro W3" charset="0"/>
              <a:cs typeface="ヒラギノ角ゴ Pro W3" charset="0"/>
            </a:endParaRPr>
          </a:p>
          <a:p>
            <a:pPr eaLnBrk="1" hangingPunct="1"/>
            <a:endParaRPr lang="en-US" sz="1600" dirty="0">
              <a:ea typeface="ヒラギノ角ゴ Pro W3" charset="0"/>
              <a:cs typeface="ヒラギノ角ゴ Pro W3" charset="0"/>
            </a:endParaRPr>
          </a:p>
          <a:p>
            <a:pPr eaLnBrk="1" hangingPunct="1"/>
            <a:endParaRPr lang="en-US" sz="1600" dirty="0">
              <a:ea typeface="ヒラギノ角ゴ Pro W3" charset="0"/>
              <a:cs typeface="ヒラギノ角ゴ Pro W3" charset="0"/>
            </a:endParaRPr>
          </a:p>
          <a:p>
            <a:pPr eaLnBrk="1" hangingPunct="1"/>
            <a:endParaRPr lang="en-US" sz="1600" dirty="0">
              <a:ea typeface="ヒラギノ角ゴ Pro W3" charset="0"/>
              <a:cs typeface="ヒラギノ角ゴ Pro W3" charset="0"/>
            </a:endParaRPr>
          </a:p>
        </p:txBody>
      </p:sp>
    </p:spTree>
    <p:extLst>
      <p:ext uri="{BB962C8B-B14F-4D97-AF65-F5344CB8AC3E}">
        <p14:creationId xmlns:p14="http://schemas.microsoft.com/office/powerpoint/2010/main" val="1087124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F20B9D3-B077-1E41-B88B-6148714C8429}" type="slidenum">
              <a:rPr lang="en-US" sz="1300"/>
              <a:pPr/>
              <a:t>16</a:t>
            </a:fld>
            <a:endParaRPr lang="en-US" sz="1300"/>
          </a:p>
        </p:txBody>
      </p:sp>
      <p:sp>
        <p:nvSpPr>
          <p:cNvPr id="39938" name="Rectangle 2"/>
          <p:cNvSpPr>
            <a:spLocks noGrp="1" noRot="1" noChangeAspect="1" noChangeArrowheads="1" noTextEdit="1"/>
          </p:cNvSpPr>
          <p:nvPr>
            <p:ph type="sldImg"/>
          </p:nvPr>
        </p:nvSpPr>
        <p:spPr>
          <a:xfrm>
            <a:off x="1238250" y="400050"/>
            <a:ext cx="1200150" cy="900113"/>
          </a:xfrm>
          <a:solidFill>
            <a:srgbClr val="FFFFFF"/>
          </a:solidFill>
          <a:ln/>
        </p:spPr>
      </p:sp>
      <p:sp>
        <p:nvSpPr>
          <p:cNvPr id="39939" name="Rectangle 3"/>
          <p:cNvSpPr>
            <a:spLocks noGrp="1" noChangeArrowheads="1"/>
          </p:cNvSpPr>
          <p:nvPr>
            <p:ph type="body" idx="1"/>
          </p:nvPr>
        </p:nvSpPr>
        <p:spPr>
          <a:xfrm>
            <a:off x="522514" y="1300164"/>
            <a:ext cx="6167211" cy="78438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dirty="0">
                <a:ea typeface="ヒラギノ角ゴ Pro W3" charset="0"/>
                <a:cs typeface="Times"/>
              </a:rPr>
              <a:t>Here we can </a:t>
            </a:r>
            <a:r>
              <a:rPr lang="en-US" u="sng" dirty="0">
                <a:ea typeface="ヒラギノ角ゴ Pro W3" charset="0"/>
                <a:cs typeface="Times"/>
              </a:rPr>
              <a:t>compare</a:t>
            </a:r>
            <a:r>
              <a:rPr lang="en-US" dirty="0">
                <a:ea typeface="ヒラギノ角ゴ Pro W3" charset="0"/>
                <a:cs typeface="Times"/>
              </a:rPr>
              <a:t> these two charts.</a:t>
            </a:r>
          </a:p>
          <a:p>
            <a:pPr eaLnBrk="1" hangingPunct="1"/>
            <a:r>
              <a:rPr lang="en-US" dirty="0">
                <a:ea typeface="ヒラギノ角ゴ Pro W3" charset="0"/>
                <a:cs typeface="Times"/>
              </a:rPr>
              <a:t>On the </a:t>
            </a:r>
            <a:r>
              <a:rPr lang="en-US" u="sng" dirty="0">
                <a:ea typeface="ヒラギノ角ゴ Pro W3" charset="0"/>
                <a:cs typeface="Times"/>
              </a:rPr>
              <a:t>left</a:t>
            </a:r>
            <a:r>
              <a:rPr lang="en-US" dirty="0">
                <a:ea typeface="ヒラギノ角ゴ Pro W3" charset="0"/>
                <a:cs typeface="Times"/>
              </a:rPr>
              <a:t> is where the high school students </a:t>
            </a:r>
            <a:r>
              <a:rPr lang="en-US" u="sng" dirty="0">
                <a:ea typeface="ヒラギノ角ゴ Pro W3" charset="0"/>
                <a:cs typeface="Times"/>
              </a:rPr>
              <a:t>say</a:t>
            </a:r>
            <a:r>
              <a:rPr lang="en-US" dirty="0">
                <a:ea typeface="ヒラギノ角ゴ Pro W3" charset="0"/>
                <a:cs typeface="Times"/>
              </a:rPr>
              <a:t> they are going, and on the </a:t>
            </a:r>
            <a:r>
              <a:rPr lang="en-US" u="sng" dirty="0">
                <a:ea typeface="ヒラギノ角ゴ Pro W3" charset="0"/>
                <a:cs typeface="Times"/>
              </a:rPr>
              <a:t>right</a:t>
            </a:r>
            <a:r>
              <a:rPr lang="en-US" dirty="0">
                <a:ea typeface="ヒラギノ角ゴ Pro W3" charset="0"/>
                <a:cs typeface="Times"/>
              </a:rPr>
              <a:t> is what kind of education the projected job openings </a:t>
            </a:r>
            <a:r>
              <a:rPr lang="en-US" u="sng" dirty="0">
                <a:ea typeface="ヒラギノ角ゴ Pro W3" charset="0"/>
                <a:cs typeface="Times"/>
              </a:rPr>
              <a:t>require</a:t>
            </a:r>
            <a:r>
              <a:rPr lang="en-US" dirty="0">
                <a:ea typeface="ヒラギノ角ゴ Pro W3" charset="0"/>
                <a:cs typeface="Times"/>
              </a:rPr>
              <a:t>.</a:t>
            </a:r>
          </a:p>
          <a:p>
            <a:pPr eaLnBrk="1" hangingPunct="1"/>
            <a:r>
              <a:rPr lang="en-US" dirty="0">
                <a:ea typeface="ヒラギノ角ゴ Pro W3" charset="0"/>
                <a:cs typeface="Times"/>
                <a:sym typeface="Wingdings" charset="0"/>
              </a:rPr>
              <a:t> </a:t>
            </a:r>
            <a:r>
              <a:rPr lang="en-US" u="sng" dirty="0">
                <a:ea typeface="ヒラギノ角ゴ Pro W3" charset="0"/>
                <a:cs typeface="Times"/>
              </a:rPr>
              <a:t>45</a:t>
            </a:r>
            <a:r>
              <a:rPr lang="en-US" dirty="0">
                <a:ea typeface="ヒラギノ角ゴ Pro W3" charset="0"/>
                <a:cs typeface="Times"/>
              </a:rPr>
              <a:t> percent of our high school students </a:t>
            </a:r>
            <a:r>
              <a:rPr lang="en-US" u="sng" dirty="0">
                <a:ea typeface="ヒラギノ角ゴ Pro W3" charset="0"/>
                <a:cs typeface="Times"/>
              </a:rPr>
              <a:t>say</a:t>
            </a:r>
            <a:r>
              <a:rPr lang="en-US" dirty="0">
                <a:ea typeface="ヒラギノ角ゴ Pro W3" charset="0"/>
                <a:cs typeface="Times"/>
              </a:rPr>
              <a:t> they are going to a </a:t>
            </a:r>
            <a:r>
              <a:rPr lang="en-US" u="sng" dirty="0">
                <a:ea typeface="ヒラギノ角ゴ Pro W3" charset="0"/>
                <a:cs typeface="Times"/>
              </a:rPr>
              <a:t>four-year</a:t>
            </a:r>
            <a:r>
              <a:rPr lang="en-US" dirty="0">
                <a:ea typeface="ヒラギノ角ゴ Pro W3" charset="0"/>
                <a:cs typeface="Times"/>
              </a:rPr>
              <a:t> college program, which will prepare them for </a:t>
            </a:r>
            <a:r>
              <a:rPr lang="en-US" u="sng" dirty="0">
                <a:ea typeface="ヒラギノ角ゴ Pro W3" charset="0"/>
                <a:cs typeface="Times"/>
              </a:rPr>
              <a:t>18</a:t>
            </a:r>
            <a:r>
              <a:rPr lang="en-US" dirty="0">
                <a:ea typeface="ヒラギノ角ゴ Pro W3" charset="0"/>
                <a:cs typeface="Times"/>
              </a:rPr>
              <a:t> percent of the job</a:t>
            </a:r>
            <a:r>
              <a:rPr lang="en-US" baseline="0" dirty="0">
                <a:ea typeface="ヒラギノ角ゴ Pro W3" charset="0"/>
                <a:cs typeface="Times"/>
              </a:rPr>
              <a:t> openings</a:t>
            </a:r>
            <a:r>
              <a:rPr lang="en-US" dirty="0">
                <a:ea typeface="ヒラギノ角ゴ Pro W3" charset="0"/>
                <a:cs typeface="Times"/>
              </a:rPr>
              <a:t>. Do you </a:t>
            </a:r>
            <a:r>
              <a:rPr lang="en-US" u="sng" dirty="0">
                <a:ea typeface="ヒラギノ角ゴ Pro W3" charset="0"/>
                <a:cs typeface="Times"/>
              </a:rPr>
              <a:t>see</a:t>
            </a:r>
            <a:r>
              <a:rPr lang="en-US" dirty="0">
                <a:ea typeface="ヒラギノ角ゴ Pro W3" charset="0"/>
                <a:cs typeface="Times"/>
              </a:rPr>
              <a:t> that in the red part of the two charts?</a:t>
            </a:r>
          </a:p>
          <a:p>
            <a:pPr eaLnBrk="1" hangingPunct="1"/>
            <a:r>
              <a:rPr lang="en-US" dirty="0">
                <a:ea typeface="ヒラギノ角ゴ Pro W3" charset="0"/>
                <a:cs typeface="Times"/>
              </a:rPr>
              <a:t>If you do the math, it looks like </a:t>
            </a:r>
            <a:r>
              <a:rPr lang="en-US" u="sng" dirty="0">
                <a:ea typeface="ヒラギノ角ゴ Pro W3" charset="0"/>
                <a:cs typeface="Times"/>
              </a:rPr>
              <a:t>many</a:t>
            </a:r>
            <a:r>
              <a:rPr lang="en-US" dirty="0">
                <a:ea typeface="ヒラギノ角ゴ Pro W3" charset="0"/>
                <a:cs typeface="Times"/>
              </a:rPr>
              <a:t> of them will be left holding a sheepskin with no job to show for it. We’ll discus that in a few minutes.</a:t>
            </a:r>
          </a:p>
          <a:p>
            <a:pPr eaLnBrk="1" hangingPunct="1"/>
            <a:r>
              <a:rPr lang="en-US" dirty="0">
                <a:ea typeface="ヒラギノ角ゴ Pro W3" charset="0"/>
                <a:cs typeface="Times"/>
                <a:sym typeface="Wingdings" charset="0"/>
              </a:rPr>
              <a:t>L</a:t>
            </a:r>
            <a:r>
              <a:rPr lang="en-US" dirty="0">
                <a:ea typeface="ヒラギノ角ゴ Pro W3" charset="0"/>
                <a:cs typeface="Times"/>
              </a:rPr>
              <a:t>ikewise, in </a:t>
            </a:r>
            <a:r>
              <a:rPr lang="en-US" u="sng" dirty="0">
                <a:ea typeface="ヒラギノ角ゴ Pro W3" charset="0"/>
                <a:cs typeface="Times"/>
              </a:rPr>
              <a:t>green</a:t>
            </a:r>
            <a:r>
              <a:rPr lang="en-US" dirty="0">
                <a:ea typeface="ヒラギノ角ゴ Pro W3" charset="0"/>
                <a:cs typeface="Times"/>
              </a:rPr>
              <a:t> you see that </a:t>
            </a:r>
            <a:r>
              <a:rPr lang="en-US" u="sng" dirty="0">
                <a:ea typeface="ヒラギノ角ゴ Pro W3" charset="0"/>
                <a:cs typeface="Times"/>
              </a:rPr>
              <a:t>36</a:t>
            </a:r>
            <a:r>
              <a:rPr lang="en-US" dirty="0">
                <a:ea typeface="ヒラギノ角ゴ Pro W3" charset="0"/>
                <a:cs typeface="Times"/>
              </a:rPr>
              <a:t> percent of our high school graduates say they are going to a one- or two-year program at a community college or private training school.</a:t>
            </a:r>
          </a:p>
          <a:p>
            <a:pPr eaLnBrk="1" hangingPunct="1"/>
            <a:r>
              <a:rPr lang="en-US" dirty="0">
                <a:ea typeface="ヒラギノ角ゴ Pro W3" charset="0"/>
                <a:cs typeface="Times"/>
              </a:rPr>
              <a:t>This prepares them for </a:t>
            </a:r>
            <a:r>
              <a:rPr lang="en-US" u="sng" dirty="0">
                <a:ea typeface="ヒラギノ角ゴ Pro W3" charset="0"/>
                <a:cs typeface="Times"/>
              </a:rPr>
              <a:t>9.9 </a:t>
            </a:r>
            <a:r>
              <a:rPr lang="en-US" dirty="0">
                <a:ea typeface="ヒラギノ角ゴ Pro W3" charset="0"/>
                <a:cs typeface="Times"/>
              </a:rPr>
              <a:t>percent of the jobs. </a:t>
            </a:r>
          </a:p>
          <a:p>
            <a:pPr eaLnBrk="1" hangingPunct="1"/>
            <a:endParaRPr lang="en-US" dirty="0">
              <a:ea typeface="ヒラギノ角ゴ Pro W3" charset="0"/>
              <a:cs typeface="Times"/>
            </a:endParaRPr>
          </a:p>
          <a:p>
            <a:pPr eaLnBrk="1" hangingPunct="1"/>
            <a:r>
              <a:rPr lang="en-US" dirty="0">
                <a:ea typeface="ヒラギノ角ゴ Pro W3" charset="0"/>
                <a:cs typeface="Times"/>
              </a:rPr>
              <a:t>Whether you use old math or new math, you still see that there is some disparity between the number of people going </a:t>
            </a:r>
            <a:r>
              <a:rPr lang="en-US" u="sng" dirty="0">
                <a:ea typeface="ヒラギノ角ゴ Pro W3" charset="0"/>
                <a:cs typeface="Times"/>
              </a:rPr>
              <a:t>into</a:t>
            </a:r>
            <a:r>
              <a:rPr lang="en-US" dirty="0">
                <a:ea typeface="ヒラギノ角ゴ Pro W3" charset="0"/>
                <a:cs typeface="Times"/>
              </a:rPr>
              <a:t> a postsecondary education program and the number of jobs that </a:t>
            </a:r>
            <a:r>
              <a:rPr lang="en-US" u="sng" dirty="0">
                <a:ea typeface="ヒラギノ角ゴ Pro W3" charset="0"/>
                <a:cs typeface="Times"/>
              </a:rPr>
              <a:t>demand </a:t>
            </a:r>
            <a:r>
              <a:rPr lang="en-US" dirty="0">
                <a:ea typeface="ヒラギノ角ゴ Pro W3" charset="0"/>
                <a:cs typeface="Times"/>
              </a:rPr>
              <a:t>that kind of education.</a:t>
            </a:r>
          </a:p>
          <a:p>
            <a:pPr eaLnBrk="1" hangingPunct="1"/>
            <a:r>
              <a:rPr lang="en-US" dirty="0">
                <a:ea typeface="ヒラギノ角ゴ Pro W3" charset="0"/>
                <a:cs typeface="Times"/>
                <a:sym typeface="Wingdings" charset="0"/>
              </a:rPr>
              <a:t></a:t>
            </a:r>
            <a:r>
              <a:rPr lang="en-US" dirty="0">
                <a:ea typeface="ヒラギノ角ゴ Pro W3" charset="0"/>
                <a:cs typeface="Times"/>
              </a:rPr>
              <a:t>Though the </a:t>
            </a:r>
            <a:r>
              <a:rPr lang="en-US" u="sng" dirty="0">
                <a:ea typeface="ヒラギノ角ゴ Pro W3" charset="0"/>
                <a:cs typeface="Times"/>
              </a:rPr>
              <a:t>blue</a:t>
            </a:r>
            <a:r>
              <a:rPr lang="en-US" dirty="0">
                <a:ea typeface="ヒラギノ角ゴ Pro W3" charset="0"/>
                <a:cs typeface="Times"/>
              </a:rPr>
              <a:t> on the </a:t>
            </a:r>
            <a:r>
              <a:rPr lang="en-US" u="sng" dirty="0">
                <a:ea typeface="ヒラギノ角ゴ Pro W3" charset="0"/>
                <a:cs typeface="Times"/>
              </a:rPr>
              <a:t>right</a:t>
            </a:r>
            <a:r>
              <a:rPr lang="en-US" dirty="0">
                <a:ea typeface="ヒラギノ角ゴ Pro W3" charset="0"/>
                <a:cs typeface="Times"/>
              </a:rPr>
              <a:t> shows that </a:t>
            </a:r>
            <a:r>
              <a:rPr lang="en-US" u="sng" dirty="0">
                <a:ea typeface="ヒラギノ角ゴ Pro W3" charset="0"/>
                <a:cs typeface="Times"/>
              </a:rPr>
              <a:t>71</a:t>
            </a:r>
            <a:r>
              <a:rPr lang="en-US" dirty="0">
                <a:ea typeface="ヒラギノ角ゴ Pro W3" charset="0"/>
                <a:cs typeface="Times"/>
              </a:rPr>
              <a:t> percent of the jobs do </a:t>
            </a:r>
            <a:r>
              <a:rPr lang="en-US" u="sng" dirty="0">
                <a:ea typeface="ヒラギノ角ゴ Pro W3" charset="0"/>
                <a:cs typeface="Times"/>
              </a:rPr>
              <a:t>not require </a:t>
            </a:r>
            <a:r>
              <a:rPr lang="en-US" dirty="0">
                <a:ea typeface="ヒラギノ角ゴ Pro W3" charset="0"/>
                <a:cs typeface="Times"/>
              </a:rPr>
              <a:t>postsecondary education (that means that you can get any of those blue jobs right out of high school), there </a:t>
            </a:r>
            <a:r>
              <a:rPr lang="en-US" u="sng" dirty="0">
                <a:ea typeface="ヒラギノ角ゴ Pro W3" charset="0"/>
                <a:cs typeface="Times"/>
              </a:rPr>
              <a:t>are</a:t>
            </a:r>
            <a:r>
              <a:rPr lang="en-US" dirty="0">
                <a:ea typeface="ヒラギノ角ゴ Pro W3" charset="0"/>
                <a:cs typeface="Times"/>
              </a:rPr>
              <a:t> community college and technical school programs for most of these blue jobs, which means that the education </a:t>
            </a:r>
            <a:r>
              <a:rPr lang="en-US" u="sng" dirty="0">
                <a:ea typeface="ヒラギノ角ゴ Pro W3" charset="0"/>
                <a:cs typeface="Times"/>
              </a:rPr>
              <a:t>is not required</a:t>
            </a:r>
            <a:r>
              <a:rPr lang="en-US" dirty="0">
                <a:ea typeface="ヒラギノ角ゴ Pro W3" charset="0"/>
                <a:cs typeface="Times"/>
              </a:rPr>
              <a:t>, but the postsecondary education is </a:t>
            </a:r>
            <a:r>
              <a:rPr lang="en-US" u="sng" dirty="0">
                <a:ea typeface="ヒラギノ角ゴ Pro W3" charset="0"/>
                <a:cs typeface="Times"/>
              </a:rPr>
              <a:t>preferred</a:t>
            </a:r>
            <a:r>
              <a:rPr lang="en-US" dirty="0">
                <a:ea typeface="ヒラギノ角ゴ Pro W3" charset="0"/>
                <a:cs typeface="Times"/>
              </a:rPr>
              <a:t>, and you will be </a:t>
            </a:r>
            <a:r>
              <a:rPr lang="en-US" u="sng" dirty="0">
                <a:ea typeface="ヒラギノ角ゴ Pro W3" charset="0"/>
                <a:cs typeface="Times"/>
              </a:rPr>
              <a:t>more</a:t>
            </a:r>
            <a:r>
              <a:rPr lang="en-US" dirty="0">
                <a:ea typeface="ヒラギノ角ゴ Pro W3" charset="0"/>
                <a:cs typeface="Times"/>
              </a:rPr>
              <a:t> likely to get </a:t>
            </a:r>
            <a:r>
              <a:rPr lang="en-US" u="sng" dirty="0">
                <a:ea typeface="ヒラギノ角ゴ Pro W3" charset="0"/>
                <a:cs typeface="Times"/>
              </a:rPr>
              <a:t>hired</a:t>
            </a:r>
            <a:r>
              <a:rPr lang="en-US" dirty="0">
                <a:ea typeface="ヒラギノ角ゴ Pro W3" charset="0"/>
                <a:cs typeface="Times"/>
              </a:rPr>
              <a:t>, and </a:t>
            </a:r>
            <a:r>
              <a:rPr lang="en-US" u="sng" dirty="0">
                <a:ea typeface="ヒラギノ角ゴ Pro W3" charset="0"/>
                <a:cs typeface="Times"/>
              </a:rPr>
              <a:t>might</a:t>
            </a:r>
            <a:r>
              <a:rPr lang="en-US" dirty="0">
                <a:ea typeface="ヒラギノ角ゴ Pro W3" charset="0"/>
                <a:cs typeface="Times"/>
              </a:rPr>
              <a:t> start at a higher </a:t>
            </a:r>
            <a:r>
              <a:rPr lang="en-US" u="sng" dirty="0">
                <a:ea typeface="ヒラギノ角ゴ Pro W3" charset="0"/>
                <a:cs typeface="Times"/>
              </a:rPr>
              <a:t>salary</a:t>
            </a:r>
            <a:r>
              <a:rPr lang="en-US" dirty="0">
                <a:ea typeface="ヒラギノ角ゴ Pro W3" charset="0"/>
                <a:cs typeface="Times"/>
              </a:rPr>
              <a:t>.</a:t>
            </a:r>
          </a:p>
          <a:p>
            <a:pPr eaLnBrk="1" hangingPunct="1"/>
            <a:r>
              <a:rPr lang="en-US" dirty="0">
                <a:ea typeface="ヒラギノ角ゴ Pro W3" charset="0"/>
                <a:cs typeface="Times"/>
                <a:sym typeface="Wingdings" pitchFamily="2" charset="2"/>
              </a:rPr>
              <a:t> But if you take into account the occupations that not only </a:t>
            </a:r>
            <a:r>
              <a:rPr lang="en-US" u="sng" dirty="0">
                <a:ea typeface="ヒラギノ角ゴ Pro W3" charset="0"/>
                <a:cs typeface="Times"/>
                <a:sym typeface="Wingdings" pitchFamily="2" charset="2"/>
              </a:rPr>
              <a:t>require</a:t>
            </a:r>
            <a:r>
              <a:rPr lang="en-US" dirty="0">
                <a:ea typeface="ヒラギノ角ゴ Pro W3" charset="0"/>
                <a:cs typeface="Times"/>
                <a:sym typeface="Wingdings" pitchFamily="2" charset="2"/>
              </a:rPr>
              <a:t> community college training, but also </a:t>
            </a:r>
            <a:r>
              <a:rPr lang="en-US" u="sng" dirty="0">
                <a:ea typeface="ヒラギノ角ゴ Pro W3" charset="0"/>
                <a:cs typeface="Times"/>
                <a:sym typeface="Wingdings" pitchFamily="2" charset="2"/>
              </a:rPr>
              <a:t>heavily recommend </a:t>
            </a:r>
            <a:r>
              <a:rPr lang="en-US" dirty="0">
                <a:ea typeface="ヒラギノ角ゴ Pro W3" charset="0"/>
                <a:cs typeface="Times"/>
                <a:sym typeface="Wingdings" pitchFamily="2" charset="2"/>
              </a:rPr>
              <a:t>community college training, you see that the green is </a:t>
            </a:r>
            <a:r>
              <a:rPr lang="en-US" u="sng" dirty="0">
                <a:ea typeface="ヒラギノ角ゴ Pro W3" charset="0"/>
                <a:cs typeface="Times"/>
                <a:sym typeface="Wingdings" pitchFamily="2" charset="2"/>
              </a:rPr>
              <a:t>almost one half </a:t>
            </a:r>
            <a:r>
              <a:rPr lang="en-US" dirty="0">
                <a:ea typeface="ヒラギノ角ゴ Pro W3" charset="0"/>
                <a:cs typeface="Times"/>
                <a:sym typeface="Wingdings" pitchFamily="2" charset="2"/>
              </a:rPr>
              <a:t>of the overall pie.</a:t>
            </a:r>
            <a:r>
              <a:rPr lang="en-US" dirty="0">
                <a:ea typeface="ヒラギノ角ゴ Pro W3" charset="0"/>
                <a:cs typeface="Times"/>
              </a:rPr>
              <a:t> For these jobs, you can get the job first or get the training first. If you get the job first, then your employer will have to send you to school to get the education.</a:t>
            </a:r>
          </a:p>
          <a:p>
            <a:pPr eaLnBrk="1" hangingPunct="1"/>
            <a:endParaRPr lang="en-US" dirty="0">
              <a:ea typeface="ヒラギノ角ゴ Pro W3" charset="0"/>
              <a:cs typeface="Times"/>
            </a:endParaRPr>
          </a:p>
          <a:p>
            <a:pPr eaLnBrk="1" hangingPunct="1"/>
            <a:endParaRPr lang="en-US" dirty="0">
              <a:ea typeface="ヒラギノ角ゴ Pro W3" charset="0"/>
              <a:cs typeface="Times"/>
            </a:endParaRPr>
          </a:p>
        </p:txBody>
      </p:sp>
    </p:spTree>
    <p:extLst>
      <p:ext uri="{BB962C8B-B14F-4D97-AF65-F5344CB8AC3E}">
        <p14:creationId xmlns:p14="http://schemas.microsoft.com/office/powerpoint/2010/main" val="811870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Let’s </a:t>
            </a:r>
            <a:r>
              <a:rPr lang="en-US" u="sng" dirty="0"/>
              <a:t>look</a:t>
            </a:r>
            <a:r>
              <a:rPr lang="en-US" dirty="0"/>
              <a:t> at some salaries.</a:t>
            </a:r>
          </a:p>
          <a:p>
            <a:endParaRPr lang="en-US" dirty="0"/>
          </a:p>
          <a:p>
            <a:r>
              <a:rPr lang="en-US" dirty="0"/>
              <a:t>Here you see the jobs that require a high school diploma or the equivalent plus on-the-job-training.</a:t>
            </a:r>
          </a:p>
          <a:p>
            <a:endParaRPr lang="en-US" dirty="0"/>
          </a:p>
          <a:p>
            <a:r>
              <a:rPr lang="en-US" dirty="0"/>
              <a:t>And I am showing you </a:t>
            </a:r>
            <a:r>
              <a:rPr lang="en-US" u="sng" dirty="0"/>
              <a:t>only</a:t>
            </a:r>
            <a:r>
              <a:rPr lang="en-US" dirty="0"/>
              <a:t> jobs that are</a:t>
            </a:r>
            <a:r>
              <a:rPr lang="en-US" baseline="0" dirty="0"/>
              <a:t> projected to be in </a:t>
            </a:r>
            <a:r>
              <a:rPr lang="en-US" u="sng" baseline="0" dirty="0"/>
              <a:t>high</a:t>
            </a:r>
            <a:r>
              <a:rPr lang="en-US" baseline="0" dirty="0"/>
              <a:t> demand over this 10-year projection period.</a:t>
            </a:r>
          </a:p>
          <a:p>
            <a:r>
              <a:rPr lang="en-US" baseline="0" dirty="0"/>
              <a:t>These are the occupations that receive four of five starts from the Department of Commerce.</a:t>
            </a:r>
          </a:p>
          <a:p>
            <a:endParaRPr lang="en-US" baseline="0" dirty="0"/>
          </a:p>
          <a:p>
            <a:r>
              <a:rPr lang="en-US" baseline="0" dirty="0"/>
              <a:t>The star ratings are based on </a:t>
            </a:r>
            <a:r>
              <a:rPr lang="en-US" dirty="0"/>
              <a:t>Star ratings are assigned based on wages, projected growth rate, and projected job openings and indicate occupations that are promising for our students.</a:t>
            </a:r>
            <a:endParaRPr lang="en-US" baseline="0" dirty="0"/>
          </a:p>
          <a:p>
            <a:endParaRPr lang="en-US" baseline="0" dirty="0"/>
          </a:p>
          <a:p>
            <a:r>
              <a:rPr lang="en-US" baseline="0" dirty="0"/>
              <a:t>This is the average salary for all North Carolinians in this occupation.</a:t>
            </a:r>
            <a:endParaRPr lang="en-US" dirty="0"/>
          </a:p>
          <a:p>
            <a:endParaRPr lang="en-US" dirty="0"/>
          </a:p>
          <a:p>
            <a:r>
              <a:rPr lang="en-US" dirty="0"/>
              <a:t>You do</a:t>
            </a:r>
            <a:r>
              <a:rPr lang="en-US" baseline="0" dirty="0"/>
              <a:t> not see life-sustaining wages here, but these jobs could be a </a:t>
            </a:r>
            <a:r>
              <a:rPr lang="en-US" u="sng" baseline="0" dirty="0"/>
              <a:t>start</a:t>
            </a:r>
            <a:r>
              <a:rPr lang="en-US" baseline="0" dirty="0"/>
              <a:t> on a pathway to a higher-paying occupation.</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185932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Once again, </a:t>
            </a:r>
          </a:p>
          <a:p>
            <a:endParaRPr lang="en-US" dirty="0"/>
          </a:p>
          <a:p>
            <a:r>
              <a:rPr lang="en-US" dirty="0"/>
              <a:t>Here you see the jobs that require a high school diploma or the equivalent plus on-the-job-training.</a:t>
            </a:r>
          </a:p>
          <a:p>
            <a:r>
              <a:rPr lang="en-US" dirty="0"/>
              <a:t>But these also require years of work in a related field. </a:t>
            </a:r>
          </a:p>
          <a:p>
            <a:endParaRPr lang="en-US" dirty="0"/>
          </a:p>
          <a:p>
            <a:r>
              <a:rPr lang="en-US" dirty="0"/>
              <a:t>These are management jobs that require no education past college.</a:t>
            </a:r>
          </a:p>
          <a:p>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90891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jobs require one or two years at a community college or other training school. </a:t>
            </a:r>
          </a:p>
          <a:p>
            <a:r>
              <a:rPr lang="en-US" dirty="0"/>
              <a:t>You might end up with a diploma or a certificate, but </a:t>
            </a:r>
            <a:r>
              <a:rPr lang="en-US" u="sng" dirty="0"/>
              <a:t>not</a:t>
            </a:r>
            <a:r>
              <a:rPr lang="en-US" dirty="0"/>
              <a:t> an Associate degree.</a:t>
            </a:r>
          </a:p>
          <a:p>
            <a:endParaRPr lang="en-US" dirty="0"/>
          </a:p>
          <a:p>
            <a:r>
              <a:rPr lang="en-US" dirty="0"/>
              <a:t>The starting salaries are not much better than the jobs that do</a:t>
            </a:r>
            <a:r>
              <a:rPr lang="en-US" baseline="0" dirty="0"/>
              <a:t> not require </a:t>
            </a:r>
            <a:r>
              <a:rPr lang="en-US" u="sng" baseline="0" dirty="0"/>
              <a:t>any</a:t>
            </a:r>
            <a:r>
              <a:rPr lang="en-US" baseline="0" dirty="0"/>
              <a:t> college work.</a:t>
            </a:r>
          </a:p>
          <a:p>
            <a:endParaRPr lang="en-US" baseline="0" dirty="0"/>
          </a:p>
          <a:p>
            <a:r>
              <a:rPr lang="en-US" baseline="0" dirty="0"/>
              <a:t>Some of these require a state license in order to work in these occupations.</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1104466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56573"/>
            <a:ext cx="3751480" cy="2813610"/>
          </a:xfrm>
        </p:spPr>
      </p:sp>
      <p:sp>
        <p:nvSpPr>
          <p:cNvPr id="3" name="Notes Placeholder 2"/>
          <p:cNvSpPr>
            <a:spLocks noGrp="1"/>
          </p:cNvSpPr>
          <p:nvPr>
            <p:ph type="body" idx="1"/>
          </p:nvPr>
        </p:nvSpPr>
        <p:spPr>
          <a:xfrm>
            <a:off x="685800" y="3298784"/>
            <a:ext cx="5486400" cy="5845216"/>
          </a:xfrm>
        </p:spPr>
        <p:txBody>
          <a:bodyPr>
            <a:noAutofit/>
          </a:bodyPr>
          <a:lstStyle/>
          <a:p>
            <a:r>
              <a:rPr lang="en-US" dirty="0"/>
              <a:t>An Ancient</a:t>
            </a:r>
            <a:r>
              <a:rPr lang="en-US" baseline="0" dirty="0"/>
              <a:t> Japanese proverb says “</a:t>
            </a:r>
            <a:r>
              <a:rPr lang="en-US" dirty="0"/>
              <a:t>You can’t see the whole sky through a bamboo tube.”</a:t>
            </a:r>
          </a:p>
          <a:p>
            <a:endParaRPr lang="en-US" dirty="0"/>
          </a:p>
          <a:p>
            <a:r>
              <a:rPr lang="en-US" dirty="0"/>
              <a:t>We are trained from an early age to look at things through</a:t>
            </a:r>
            <a:r>
              <a:rPr lang="en-US" baseline="0" dirty="0"/>
              <a:t> a </a:t>
            </a:r>
            <a:r>
              <a:rPr lang="en-US" u="sng" baseline="0" dirty="0"/>
              <a:t>tube</a:t>
            </a:r>
            <a:r>
              <a:rPr lang="en-US" baseline="0" dirty="0"/>
              <a:t>. </a:t>
            </a:r>
          </a:p>
          <a:p>
            <a:r>
              <a:rPr lang="en-US" baseline="0" dirty="0"/>
              <a:t>Our education system is set up to train students to look at math, English, and other subjects in </a:t>
            </a:r>
            <a:r>
              <a:rPr lang="en-US" u="sng" baseline="0" dirty="0"/>
              <a:t>isolation</a:t>
            </a:r>
            <a:r>
              <a:rPr lang="en-US" baseline="0" dirty="0"/>
              <a:t> from each other. </a:t>
            </a:r>
          </a:p>
          <a:p>
            <a:endParaRPr lang="en-US" baseline="0" dirty="0"/>
          </a:p>
          <a:p>
            <a:r>
              <a:rPr lang="en-US" baseline="0" dirty="0"/>
              <a:t>The </a:t>
            </a:r>
            <a:r>
              <a:rPr lang="en-US" u="sng" baseline="0" dirty="0"/>
              <a:t>focus</a:t>
            </a:r>
            <a:r>
              <a:rPr lang="en-US" baseline="0" dirty="0"/>
              <a:t> is on doing </a:t>
            </a:r>
            <a:r>
              <a:rPr lang="en-US" u="sng" baseline="0" dirty="0"/>
              <a:t>just</a:t>
            </a:r>
            <a:r>
              <a:rPr lang="en-US" baseline="0" dirty="0"/>
              <a:t> enough in those independent classes to make the grade you wish and move on. </a:t>
            </a:r>
          </a:p>
          <a:p>
            <a:r>
              <a:rPr lang="en-US" baseline="0" dirty="0"/>
              <a:t>If you are caught looking at the world outside your bamboo tube, -- you might be accused of -- </a:t>
            </a:r>
            <a:r>
              <a:rPr lang="en-US" u="sng" baseline="0" dirty="0"/>
              <a:t>cheating</a:t>
            </a:r>
            <a:r>
              <a:rPr lang="en-US" baseline="0" dirty="0"/>
              <a:t>.</a:t>
            </a:r>
          </a:p>
          <a:p>
            <a:endParaRPr lang="en-US" baseline="0" dirty="0"/>
          </a:p>
          <a:p>
            <a:r>
              <a:rPr lang="en-US" baseline="0" dirty="0"/>
              <a:t>Just as you can not see the whole sky by looking through a bamboo tube, you can not learn everything from </a:t>
            </a:r>
            <a:r>
              <a:rPr lang="en-US" u="sng" baseline="0" dirty="0"/>
              <a:t>me</a:t>
            </a:r>
            <a:r>
              <a:rPr lang="en-US" baseline="0" dirty="0"/>
              <a:t>.  </a:t>
            </a:r>
          </a:p>
          <a:p>
            <a:endParaRPr lang="en-US" baseline="0" dirty="0"/>
          </a:p>
          <a:p>
            <a:r>
              <a:rPr lang="en-US" baseline="0" dirty="0"/>
              <a:t>So I’ll show you what </a:t>
            </a:r>
            <a:r>
              <a:rPr lang="en-US" u="sng" baseline="0" dirty="0"/>
              <a:t>I</a:t>
            </a:r>
            <a:r>
              <a:rPr lang="en-US" baseline="0" dirty="0"/>
              <a:t> have been looking at through my </a:t>
            </a:r>
            <a:r>
              <a:rPr lang="en-US" u="sng" baseline="0" dirty="0"/>
              <a:t>own</a:t>
            </a:r>
            <a:r>
              <a:rPr lang="en-US" baseline="0" dirty="0"/>
              <a:t> bamboo tube.</a:t>
            </a:r>
          </a:p>
          <a:p>
            <a:r>
              <a:rPr lang="en-US" baseline="0" dirty="0"/>
              <a:t>And I’ll show you some of the things that I get to see when I put the bamboo tube </a:t>
            </a:r>
            <a:r>
              <a:rPr lang="en-US" u="sng" baseline="0" dirty="0"/>
              <a:t>aside</a:t>
            </a:r>
            <a:r>
              <a:rPr lang="en-US" baseline="0" dirty="0"/>
              <a:t> -- and just look up at the </a:t>
            </a:r>
            <a:r>
              <a:rPr lang="en-US" u="sng" baseline="0" dirty="0"/>
              <a:t>whole sky</a:t>
            </a:r>
            <a:r>
              <a:rPr lang="en-US" baseline="0" dirty="0"/>
              <a:t>.</a:t>
            </a:r>
            <a:endParaRPr lang="en-US" dirty="0"/>
          </a:p>
          <a:p>
            <a:endParaRPr lang="en-US" dirty="0"/>
          </a:p>
          <a:p>
            <a:endParaRPr lang="en-US" dirty="0"/>
          </a:p>
          <a:p>
            <a:r>
              <a:rPr lang="en-US" dirty="0"/>
              <a:t>====</a:t>
            </a:r>
          </a:p>
          <a:p>
            <a:r>
              <a:rPr lang="en-US" dirty="0"/>
              <a:t>Quote</a:t>
            </a:r>
          </a:p>
          <a:p>
            <a:r>
              <a:rPr lang="en-US" dirty="0"/>
              <a:t>http://</a:t>
            </a:r>
            <a:r>
              <a:rPr lang="en-US" dirty="0" err="1"/>
              <a:t>www.rodneyohebsion.com</a:t>
            </a:r>
            <a:r>
              <a:rPr lang="en-US" dirty="0"/>
              <a:t>/</a:t>
            </a:r>
            <a:r>
              <a:rPr lang="en-US" dirty="0" err="1"/>
              <a:t>japan.htm</a:t>
            </a:r>
            <a:endParaRPr lang="en-US" dirty="0"/>
          </a:p>
          <a:p>
            <a:r>
              <a:rPr lang="en-US" dirty="0"/>
              <a:t>http://</a:t>
            </a:r>
            <a:r>
              <a:rPr lang="en-US" dirty="0" err="1"/>
              <a:t>www.worldofproverbs.com</a:t>
            </a:r>
            <a:r>
              <a:rPr lang="en-US" dirty="0"/>
              <a:t>/2012/04/you-cant-see-whole-sky-through-</a:t>
            </a:r>
            <a:r>
              <a:rPr lang="en-US" dirty="0" err="1"/>
              <a:t>bamboo.html</a:t>
            </a:r>
            <a:endParaRPr lang="en-US" dirty="0"/>
          </a:p>
          <a:p>
            <a:endParaRPr lang="en-US" dirty="0"/>
          </a:p>
          <a:p>
            <a:endParaRPr lang="en-US" dirty="0"/>
          </a:p>
          <a:p>
            <a:r>
              <a:rPr lang="en-US" dirty="0"/>
              <a:t>Panda photo</a:t>
            </a:r>
          </a:p>
          <a:p>
            <a:r>
              <a:rPr lang="en-US" dirty="0"/>
              <a:t>https://</a:t>
            </a:r>
            <a:r>
              <a:rPr lang="en-US" dirty="0" err="1"/>
              <a:t>www.flickr.com</a:t>
            </a:r>
            <a:r>
              <a:rPr lang="en-US" dirty="0"/>
              <a:t>/photos/</a:t>
            </a:r>
            <a:r>
              <a:rPr lang="en-US" dirty="0" err="1"/>
              <a:t>kjdrill</a:t>
            </a:r>
            <a:r>
              <a:rPr lang="en-US" dirty="0"/>
              <a:t>/148617834/sizes/z/</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85842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Here is where you see the jump in salaries.</a:t>
            </a:r>
          </a:p>
          <a:p>
            <a:endParaRPr lang="en-US" dirty="0"/>
          </a:p>
          <a:p>
            <a:r>
              <a:rPr lang="en-US" dirty="0"/>
              <a:t>These are the jobs that are predicted to be in high-demand that require an Associate Degree</a:t>
            </a:r>
            <a:r>
              <a:rPr lang="en-US" baseline="0" dirty="0"/>
              <a:t>.  </a:t>
            </a:r>
          </a:p>
          <a:p>
            <a:r>
              <a:rPr lang="en-US" baseline="0" dirty="0"/>
              <a:t>And look at those average salaries.</a:t>
            </a:r>
          </a:p>
          <a:p>
            <a:endParaRPr lang="en-US" baseline="0" dirty="0"/>
          </a:p>
          <a:p>
            <a:r>
              <a:rPr lang="en-US" baseline="0" dirty="0"/>
              <a:t>Note that most of these occupations are the “helping” or “assisting”-type jobs in the </a:t>
            </a:r>
            <a:r>
              <a:rPr lang="en-US" u="sng" baseline="0" dirty="0"/>
              <a:t>Healthcare</a:t>
            </a:r>
            <a:r>
              <a:rPr lang="en-US" baseline="0" dirty="0"/>
              <a:t> industry. </a:t>
            </a:r>
          </a:p>
          <a:p>
            <a:endParaRPr lang="en-US" baseline="0" dirty="0"/>
          </a:p>
          <a:p>
            <a:r>
              <a:rPr lang="en-US" baseline="0" dirty="0"/>
              <a:t>All of the “assisting”-type jobs in the Healthcare industry </a:t>
            </a:r>
            <a:r>
              <a:rPr lang="en-US" u="sng" baseline="0" dirty="0"/>
              <a:t>are</a:t>
            </a:r>
            <a:r>
              <a:rPr lang="en-US" baseline="0" dirty="0"/>
              <a:t> in </a:t>
            </a:r>
            <a:r>
              <a:rPr lang="en-US" u="sng" baseline="0" dirty="0"/>
              <a:t>high</a:t>
            </a:r>
            <a:r>
              <a:rPr lang="en-US" baseline="0" dirty="0"/>
              <a:t> </a:t>
            </a:r>
            <a:r>
              <a:rPr lang="en-US" u="sng" baseline="0" dirty="0"/>
              <a:t>demand</a:t>
            </a:r>
            <a:r>
              <a:rPr lang="en-US" baseline="0" dirty="0"/>
              <a:t>, -- </a:t>
            </a:r>
            <a:r>
              <a:rPr lang="en-US" u="sng" baseline="0" dirty="0"/>
              <a:t>were</a:t>
            </a:r>
            <a:r>
              <a:rPr lang="en-US" baseline="0" dirty="0"/>
              <a:t> in high demand throughout the recent recession, -- and should </a:t>
            </a:r>
            <a:r>
              <a:rPr lang="en-US" u="sng" baseline="0" dirty="0"/>
              <a:t>stay</a:t>
            </a:r>
            <a:r>
              <a:rPr lang="en-US" baseline="0" dirty="0"/>
              <a:t> in high demand for many years to come -- to help support us aging baby boomers.</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2859522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are the actual salaries</a:t>
            </a:r>
            <a:r>
              <a:rPr lang="en-US" baseline="0" dirty="0"/>
              <a:t> for Associate Degree graduates from our </a:t>
            </a:r>
            <a:r>
              <a:rPr lang="en-US" dirty="0"/>
              <a:t>North Carolina Community Colleges</a:t>
            </a:r>
            <a:r>
              <a:rPr lang="en-US" baseline="0" dirty="0"/>
              <a:t>.</a:t>
            </a:r>
          </a:p>
          <a:p>
            <a:endParaRPr lang="en-US" dirty="0"/>
          </a:p>
          <a:p>
            <a:r>
              <a:rPr lang="en-US" dirty="0"/>
              <a:t>These</a:t>
            </a:r>
            <a:r>
              <a:rPr lang="en-US" baseline="0" dirty="0"/>
              <a:t> are the highest </a:t>
            </a:r>
            <a:r>
              <a:rPr lang="en-US" dirty="0"/>
              <a:t>paying jobs,</a:t>
            </a:r>
            <a:r>
              <a:rPr lang="en-US" baseline="0" dirty="0"/>
              <a:t> </a:t>
            </a:r>
            <a:r>
              <a:rPr lang="en-US" u="sng" baseline="0" dirty="0"/>
              <a:t>five</a:t>
            </a:r>
            <a:r>
              <a:rPr lang="en-US" baseline="0" dirty="0"/>
              <a:t> years after graduation.</a:t>
            </a:r>
          </a:p>
          <a:p>
            <a:r>
              <a:rPr lang="en-US" baseline="0" dirty="0"/>
              <a:t> </a:t>
            </a:r>
          </a:p>
          <a:p>
            <a:r>
              <a:rPr lang="en-US" baseline="0" dirty="0"/>
              <a:t>Fire Protection Technology graduates earn almost 58 thousand dollars.</a:t>
            </a:r>
          </a:p>
          <a:p>
            <a:r>
              <a:rPr lang="en-US" baseline="0" dirty="0"/>
              <a:t>Nurses with a two-year degree earn over 55 thousand dollars</a:t>
            </a:r>
          </a:p>
          <a:p>
            <a:r>
              <a:rPr lang="en-US" baseline="0" dirty="0"/>
              <a:t>Dental Hygienists earn over 53 thousand dollars</a:t>
            </a:r>
          </a:p>
          <a:p>
            <a:endParaRPr lang="en-US" baseline="0" dirty="0"/>
          </a:p>
          <a:p>
            <a:r>
              <a:rPr lang="en-US" baseline="0" dirty="0"/>
              <a:t>And remember this is the average wages across the state. In </a:t>
            </a:r>
            <a:r>
              <a:rPr lang="en-US" baseline="0" dirty="0" err="1"/>
              <a:t>metropolitain</a:t>
            </a:r>
            <a:r>
              <a:rPr lang="en-US" baseline="0" dirty="0"/>
              <a:t> areas the salary could be much higher.</a:t>
            </a:r>
            <a:endParaRPr lang="en-US" dirty="0"/>
          </a:p>
          <a:p>
            <a:endParaRPr lang="en-US" dirty="0"/>
          </a:p>
          <a:p>
            <a:r>
              <a:rPr lang="en-US" dirty="0"/>
              <a:t>====</a:t>
            </a:r>
          </a:p>
          <a:p>
            <a:r>
              <a:rPr lang="en-US" dirty="0"/>
              <a:t>https://</a:t>
            </a:r>
            <a:r>
              <a:rPr lang="en-US" dirty="0" err="1"/>
              <a:t>nctower.com</a:t>
            </a:r>
            <a:r>
              <a:rPr lang="en-US" dirty="0"/>
              <a:t>/home</a:t>
            </a:r>
          </a:p>
          <a:p>
            <a:endParaRPr lang="en-US" dirty="0"/>
          </a:p>
          <a:p>
            <a:r>
              <a:rPr lang="en-US" dirty="0"/>
              <a:t>2012-2013 graduates from All NC Community Colleges</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2381431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nctower.com</a:t>
            </a:r>
            <a:r>
              <a:rPr lang="en-US" dirty="0"/>
              <a:t>/output/</a:t>
            </a:r>
            <a:r>
              <a:rPr lang="en-US" dirty="0" err="1"/>
              <a:t>ncccs</a:t>
            </a:r>
            <a:r>
              <a:rPr lang="en-US" dirty="0"/>
              <a:t>/8124/2013/</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861412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nctower.com</a:t>
            </a:r>
            <a:r>
              <a:rPr lang="en-US" dirty="0"/>
              <a:t>/output/</a:t>
            </a:r>
            <a:r>
              <a:rPr lang="en-US" dirty="0" err="1"/>
              <a:t>ncccs</a:t>
            </a:r>
            <a:r>
              <a:rPr lang="en-US" dirty="0"/>
              <a:t>/8151/2013/</a:t>
            </a:r>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2916736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nctower.com</a:t>
            </a:r>
            <a:r>
              <a:rPr lang="en-US" dirty="0"/>
              <a:t>/output/</a:t>
            </a:r>
            <a:r>
              <a:rPr lang="en-US" dirty="0" err="1"/>
              <a:t>ncccs</a:t>
            </a:r>
            <a:r>
              <a:rPr lang="en-US" dirty="0"/>
              <a:t>/5611/2013/</a:t>
            </a:r>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3993280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wage the first</a:t>
            </a:r>
            <a:r>
              <a:rPr lang="en-US" baseline="0" dirty="0"/>
              <a:t> year out of college with a North Carolina  Associate Degree is about 20 thousand dollars.</a:t>
            </a:r>
          </a:p>
          <a:p>
            <a:endParaRPr lang="en-US" baseline="0" dirty="0"/>
          </a:p>
          <a:p>
            <a:r>
              <a:rPr lang="en-US" baseline="0" dirty="0"/>
              <a:t>After 5 years, the average is 35 thousand dollars.</a:t>
            </a:r>
          </a:p>
          <a:p>
            <a:endParaRPr lang="en-US" baseline="0" dirty="0"/>
          </a:p>
          <a:p>
            <a:r>
              <a:rPr lang="en-US" baseline="0" dirty="0"/>
              <a:t>That’s really good.</a:t>
            </a:r>
            <a:endParaRPr lang="en-US" dirty="0"/>
          </a:p>
          <a:p>
            <a:endParaRPr lang="en-US" dirty="0"/>
          </a:p>
          <a:p>
            <a:endParaRPr lang="en-US" dirty="0"/>
          </a:p>
          <a:p>
            <a:r>
              <a:rPr lang="en-US" dirty="0"/>
              <a:t>====</a:t>
            </a:r>
          </a:p>
          <a:p>
            <a:r>
              <a:rPr lang="en-US" dirty="0"/>
              <a:t>https://</a:t>
            </a:r>
            <a:r>
              <a:rPr lang="en-US" dirty="0" err="1"/>
              <a:t>nctower.com</a:t>
            </a:r>
            <a:r>
              <a:rPr lang="en-US" dirty="0"/>
              <a:t>/output/</a:t>
            </a:r>
            <a:r>
              <a:rPr lang="en-US" dirty="0" err="1"/>
              <a:t>ncccs</a:t>
            </a:r>
            <a:r>
              <a:rPr lang="en-US" dirty="0"/>
              <a:t>/5557/2013/</a:t>
            </a:r>
          </a:p>
          <a:p>
            <a:endParaRPr lang="en-US" dirty="0"/>
          </a:p>
          <a:p>
            <a:r>
              <a:rPr lang="en-US" dirty="0"/>
              <a:t>2012-2013 graduates from all Associate Degree programs in NC</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4098913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Autofit/>
          </a:bodyPr>
          <a:lstStyle/>
          <a:p>
            <a:r>
              <a:rPr lang="en-US" dirty="0"/>
              <a:t>And here are the salaries for some specific technical program areas.</a:t>
            </a:r>
          </a:p>
          <a:p>
            <a:endParaRPr lang="en-US" dirty="0"/>
          </a:p>
          <a:p>
            <a:r>
              <a:rPr lang="en-US" dirty="0"/>
              <a:t>Five years out of college, the</a:t>
            </a:r>
            <a:r>
              <a:rPr lang="en-US" baseline="0" dirty="0"/>
              <a:t> average salary for all Associate Degree graduates in Construction Technologies, Industrial Technologies, and Engineering Technologies are all about 47 thousand dollars.</a:t>
            </a:r>
          </a:p>
          <a:p>
            <a:endParaRPr lang="en-US" baseline="0" dirty="0"/>
          </a:p>
          <a:p>
            <a:r>
              <a:rPr lang="en-US" baseline="0" dirty="0"/>
              <a:t>Transport Systems is the low line on this chart making almost 40 thousand dollars after five years of work.  </a:t>
            </a:r>
          </a:p>
          <a:p>
            <a:endParaRPr lang="en-US" dirty="0"/>
          </a:p>
          <a:p>
            <a:endParaRPr lang="en-US" dirty="0"/>
          </a:p>
          <a:p>
            <a:r>
              <a:rPr lang="en-US" dirty="0"/>
              <a:t>====</a:t>
            </a:r>
          </a:p>
          <a:p>
            <a:r>
              <a:rPr lang="en-US" sz="1600" dirty="0"/>
              <a:t>https://</a:t>
            </a:r>
            <a:r>
              <a:rPr lang="en-US" sz="1600" dirty="0" err="1"/>
              <a:t>nctower.com</a:t>
            </a:r>
            <a:r>
              <a:rPr lang="en-US" sz="1600" dirty="0"/>
              <a:t>/output/</a:t>
            </a:r>
            <a:r>
              <a:rPr lang="en-US" sz="1600" dirty="0" err="1"/>
              <a:t>ncccs</a:t>
            </a:r>
            <a:r>
              <a:rPr lang="en-US" sz="1600" dirty="0"/>
              <a:t>/5557/2013/</a:t>
            </a:r>
          </a:p>
          <a:p>
            <a:r>
              <a:rPr lang="en-US" sz="1600" dirty="0"/>
              <a:t>2012-2013 graduates from selected Associate Degree programs in NC</a:t>
            </a:r>
          </a:p>
          <a:p>
            <a:endParaRPr lang="en-US" sz="1600" dirty="0"/>
          </a:p>
          <a:p>
            <a:r>
              <a:rPr lang="en-US" sz="1600" dirty="0"/>
              <a:t>The fifth year is 2018</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2937343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And now the Bachelor's degree – a four-year degree program at a college or university is required to get these jobs.</a:t>
            </a:r>
          </a:p>
          <a:p>
            <a:endParaRPr lang="en-US" dirty="0"/>
          </a:p>
          <a:p>
            <a:r>
              <a:rPr lang="en-US" dirty="0"/>
              <a:t>And this is showing only the jobs projected to be</a:t>
            </a:r>
            <a:r>
              <a:rPr lang="en-US" baseline="0" dirty="0"/>
              <a:t> </a:t>
            </a:r>
            <a:r>
              <a:rPr lang="en-US" dirty="0"/>
              <a:t>in high demand</a:t>
            </a:r>
          </a:p>
          <a:p>
            <a:endParaRPr lang="en-US" dirty="0"/>
          </a:p>
          <a:p>
            <a:r>
              <a:rPr lang="en-US" dirty="0"/>
              <a:t>The average salaries are a little higher than most Associate degrees, but not all.</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3336610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72000"/>
          </a:xfrm>
        </p:spPr>
        <p:txBody>
          <a:bodyPr>
            <a:noAutofit/>
          </a:bodyPr>
          <a:lstStyle/>
          <a:p>
            <a:r>
              <a:rPr lang="en-US" dirty="0"/>
              <a:t>Here are the actual salaries</a:t>
            </a:r>
            <a:r>
              <a:rPr lang="en-US" baseline="0" dirty="0"/>
              <a:t> for Bachelor Degree graduates from our North Carolina public universities.</a:t>
            </a:r>
          </a:p>
          <a:p>
            <a:endParaRPr lang="en-US" baseline="0" dirty="0"/>
          </a:p>
          <a:p>
            <a:r>
              <a:rPr lang="en-US" baseline="0" dirty="0"/>
              <a:t>These are the average salaries </a:t>
            </a:r>
            <a:r>
              <a:rPr lang="en-US" u="sng" baseline="0" dirty="0"/>
              <a:t>after</a:t>
            </a:r>
            <a:r>
              <a:rPr lang="en-US" baseline="0" dirty="0"/>
              <a:t> working for </a:t>
            </a:r>
            <a:r>
              <a:rPr lang="en-US" u="sng" baseline="0" dirty="0"/>
              <a:t>five</a:t>
            </a:r>
            <a:r>
              <a:rPr lang="en-US" baseline="0" dirty="0"/>
              <a:t> years.  These are actual North Carolina salaries, not just a projection.</a:t>
            </a:r>
          </a:p>
          <a:p>
            <a:endParaRPr lang="en-US" baseline="0" dirty="0"/>
          </a:p>
          <a:p>
            <a:r>
              <a:rPr lang="en-US" baseline="0" dirty="0"/>
              <a:t>Computer Engineering was the highest paying at 82 thousand dollars.</a:t>
            </a:r>
          </a:p>
          <a:p>
            <a:endParaRPr lang="en-US" baseline="0" dirty="0"/>
          </a:p>
          <a:p>
            <a:r>
              <a:rPr lang="en-US" baseline="0" dirty="0"/>
              <a:t>You see lots of Engineers on this list.  They get p[aid well, but they are not always in high demand.</a:t>
            </a:r>
            <a:endParaRPr lang="en-US" dirty="0"/>
          </a:p>
          <a:p>
            <a:endParaRPr lang="en-US" dirty="0"/>
          </a:p>
          <a:p>
            <a:r>
              <a:rPr lang="en-US" dirty="0"/>
              <a:t>====</a:t>
            </a:r>
          </a:p>
          <a:p>
            <a:r>
              <a:rPr lang="en-US" dirty="0"/>
              <a:t>https://</a:t>
            </a:r>
            <a:r>
              <a:rPr lang="en-US" dirty="0" err="1"/>
              <a:t>nctower.com</a:t>
            </a:r>
            <a:r>
              <a:rPr lang="en-US" dirty="0"/>
              <a:t>/output/</a:t>
            </a:r>
            <a:r>
              <a:rPr lang="en-US" dirty="0" err="1"/>
              <a:t>unc</a:t>
            </a:r>
            <a:r>
              <a:rPr lang="en-US" dirty="0"/>
              <a:t>/9458/2013/</a:t>
            </a:r>
          </a:p>
          <a:p>
            <a:endParaRPr lang="en-US" dirty="0"/>
          </a:p>
          <a:p>
            <a:r>
              <a:rPr lang="en-US" dirty="0"/>
              <a:t>2012-2013 graduates from All NC Universities</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3583153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folks who graduated with a Bachelor’s Degree from a North Carolina Public University, </a:t>
            </a:r>
          </a:p>
          <a:p>
            <a:endParaRPr lang="en-US" dirty="0"/>
          </a:p>
          <a:p>
            <a:r>
              <a:rPr lang="en-US" dirty="0"/>
              <a:t>the average</a:t>
            </a:r>
            <a:r>
              <a:rPr lang="en-US" baseline="0" dirty="0"/>
              <a:t> salary after five years of work is just above 44 thousand dollars.</a:t>
            </a:r>
          </a:p>
          <a:p>
            <a:endParaRPr lang="en-US" baseline="0" dirty="0"/>
          </a:p>
          <a:p>
            <a:endParaRPr lang="en-US" dirty="0"/>
          </a:p>
          <a:p>
            <a:endParaRPr lang="en-US" dirty="0"/>
          </a:p>
          <a:p>
            <a:r>
              <a:rPr lang="en-US" dirty="0"/>
              <a:t>====</a:t>
            </a:r>
          </a:p>
          <a:p>
            <a:r>
              <a:rPr lang="en-US" dirty="0"/>
              <a:t>https://</a:t>
            </a:r>
            <a:r>
              <a:rPr lang="en-US" dirty="0" err="1"/>
              <a:t>nctower.com</a:t>
            </a:r>
            <a:r>
              <a:rPr lang="en-US" dirty="0"/>
              <a:t>/output/</a:t>
            </a:r>
            <a:r>
              <a:rPr lang="en-US" dirty="0" err="1"/>
              <a:t>unc</a:t>
            </a:r>
            <a:r>
              <a:rPr lang="en-US" dirty="0"/>
              <a:t>/9458/2013/</a:t>
            </a:r>
          </a:p>
          <a:p>
            <a:endParaRPr lang="en-US" dirty="0"/>
          </a:p>
          <a:p>
            <a:r>
              <a:rPr lang="en-US" dirty="0"/>
              <a:t>2012-2013 Bachelor Degree graduates from All NC Universities</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846367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you were young, how many of you dreamed</a:t>
            </a:r>
            <a:r>
              <a:rPr lang="en-US" baseline="0" dirty="0"/>
              <a:t> that you would have the job you have now?</a:t>
            </a:r>
          </a:p>
          <a:p>
            <a:endParaRPr lang="en-US" baseline="0" dirty="0"/>
          </a:p>
          <a:p>
            <a:r>
              <a:rPr lang="en-US" baseline="0" dirty="0"/>
              <a:t>How many of you even knew that this job existed?</a:t>
            </a:r>
            <a:endParaRPr lang="en-US" dirty="0"/>
          </a:p>
          <a:p>
            <a:endParaRPr lang="en-US" dirty="0"/>
          </a:p>
          <a:p>
            <a:endParaRPr lang="en-US" dirty="0"/>
          </a:p>
          <a:p>
            <a:endParaRPr lang="en-US" dirty="0"/>
          </a:p>
          <a:p>
            <a:endParaRPr lang="en-US" dirty="0"/>
          </a:p>
          <a:p>
            <a:r>
              <a:rPr lang="en-US" dirty="0"/>
              <a:t>====</a:t>
            </a:r>
          </a:p>
          <a:p>
            <a:r>
              <a:rPr lang="en-US" dirty="0"/>
              <a:t>https://nickysmom3.files.wordpress.com/2017/02/</a:t>
            </a:r>
            <a:r>
              <a:rPr lang="en-US" dirty="0" err="1"/>
              <a:t>when_i_grow_up_small.jpg?w</a:t>
            </a:r>
            <a:r>
              <a:rPr lang="en-US" dirty="0"/>
              <a:t>=500</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7244638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occupations</a:t>
            </a:r>
            <a:r>
              <a:rPr lang="en-US" baseline="0" dirty="0"/>
              <a:t> require a Master’s Degree.  That’s two more years beyond a Bachelor’s Degree, </a:t>
            </a:r>
          </a:p>
          <a:p>
            <a:endParaRPr lang="en-US" baseline="0" dirty="0"/>
          </a:p>
          <a:p>
            <a:r>
              <a:rPr lang="en-US" baseline="0" dirty="0"/>
              <a:t>But the </a:t>
            </a:r>
            <a:r>
              <a:rPr lang="en-US" u="sng" baseline="0" dirty="0"/>
              <a:t>salaries</a:t>
            </a:r>
            <a:r>
              <a:rPr lang="en-US" baseline="0" dirty="0"/>
              <a:t> you see here are mostly </a:t>
            </a:r>
            <a:r>
              <a:rPr lang="en-US" u="sng" baseline="0" dirty="0"/>
              <a:t>lower</a:t>
            </a:r>
            <a:r>
              <a:rPr lang="en-US" baseline="0" dirty="0"/>
              <a:t> than the occupations that require only a </a:t>
            </a:r>
            <a:r>
              <a:rPr lang="en-US" u="sng" baseline="0" dirty="0"/>
              <a:t>bachelor’s</a:t>
            </a:r>
            <a:r>
              <a:rPr lang="en-US" baseline="0" dirty="0"/>
              <a:t> degree, and </a:t>
            </a:r>
            <a:r>
              <a:rPr lang="en-US" u="sng" baseline="0" dirty="0"/>
              <a:t>similar</a:t>
            </a:r>
            <a:r>
              <a:rPr lang="en-US" baseline="0" dirty="0"/>
              <a:t> to the salaries for occupations that require only an </a:t>
            </a:r>
            <a:r>
              <a:rPr lang="en-US" u="sng" baseline="0" dirty="0"/>
              <a:t>Associate</a:t>
            </a:r>
            <a:r>
              <a:rPr lang="en-US" baseline="0" dirty="0"/>
              <a:t> degree.</a:t>
            </a:r>
          </a:p>
          <a:p>
            <a:endParaRPr lang="en-US" baseline="0" dirty="0"/>
          </a:p>
          <a:p>
            <a:r>
              <a:rPr lang="en-US" baseline="0" dirty="0"/>
              <a:t>It does </a:t>
            </a:r>
            <a:r>
              <a:rPr lang="en-US" u="sng" baseline="0" dirty="0"/>
              <a:t>not</a:t>
            </a:r>
            <a:r>
              <a:rPr lang="en-US" baseline="0" dirty="0"/>
              <a:t> always make sense.</a:t>
            </a:r>
          </a:p>
          <a:p>
            <a:endParaRPr lang="en-US" baseline="0" dirty="0"/>
          </a:p>
          <a:p>
            <a:r>
              <a:rPr lang="en-US" dirty="0"/>
              <a:t>Sometimes</a:t>
            </a:r>
            <a:r>
              <a:rPr lang="en-US" baseline="0" dirty="0"/>
              <a:t> higher education does </a:t>
            </a:r>
            <a:r>
              <a:rPr lang="en-US" u="sng" baseline="0" dirty="0"/>
              <a:t>not</a:t>
            </a:r>
            <a:r>
              <a:rPr lang="en-US" baseline="0" dirty="0"/>
              <a:t> mean higher salary.  This is why folks need to explore these data to see what occupation meets </a:t>
            </a:r>
            <a:r>
              <a:rPr lang="en-US" u="sng" baseline="0" dirty="0"/>
              <a:t>all</a:t>
            </a:r>
            <a:r>
              <a:rPr lang="en-US" baseline="0" dirty="0"/>
              <a:t> of </a:t>
            </a:r>
            <a:r>
              <a:rPr lang="en-US" u="sng" baseline="0" dirty="0"/>
              <a:t>their</a:t>
            </a:r>
            <a:r>
              <a:rPr lang="en-US" baseline="0" dirty="0"/>
              <a:t> requirements.</a:t>
            </a:r>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949232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r>
              <a:rPr lang="en-US" dirty="0"/>
              <a:t>These occupations require a Doctorate or Professional Degree.  </a:t>
            </a:r>
            <a:endParaRPr lang="en-US" baseline="0" dirty="0"/>
          </a:p>
          <a:p>
            <a:endParaRPr lang="en-US" dirty="0"/>
          </a:p>
          <a:p>
            <a:r>
              <a:rPr lang="en-US" dirty="0"/>
              <a:t>The federal government does not report salaries above 208 thousand dollars, so that is why you see the greater-than symbol.</a:t>
            </a:r>
          </a:p>
          <a:p>
            <a:endParaRPr lang="en-US" dirty="0"/>
          </a:p>
          <a:p>
            <a:r>
              <a:rPr lang="en-US" dirty="0"/>
              <a:t>Some</a:t>
            </a:r>
            <a:r>
              <a:rPr lang="en-US" baseline="0" dirty="0"/>
              <a:t> of these high-demand occupations pay less than the occupations requiring an Associate Degree, </a:t>
            </a:r>
          </a:p>
          <a:p>
            <a:r>
              <a:rPr lang="en-US" baseline="0" dirty="0"/>
              <a:t>but they have the potential to raise much higher over the course of a career.</a:t>
            </a:r>
          </a:p>
          <a:p>
            <a:endParaRPr lang="en-US" dirty="0"/>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r>
              <a:rPr lang="en-US" dirty="0"/>
              <a:t>These are all ”promising”</a:t>
            </a:r>
            <a:r>
              <a:rPr lang="en-US" baseline="0" dirty="0"/>
              <a:t> occupations, projected to have high growth and job openings over the 2017-2026 projection period.</a:t>
            </a:r>
          </a:p>
          <a:p>
            <a:endParaRPr lang="en-US" baseline="0" dirty="0"/>
          </a:p>
          <a:p>
            <a:r>
              <a:rPr lang="en-US" baseline="0" dirty="0"/>
              <a:t>This includes only occupations with 4 or 5 stars.</a:t>
            </a:r>
          </a:p>
          <a:p>
            <a:endParaRPr lang="en-US" baseline="0" dirty="0"/>
          </a:p>
          <a:p>
            <a:r>
              <a:rPr lang="en-US" baseline="0" dirty="0"/>
              <a:t>Median Annual Wage - is the average wage for all </a:t>
            </a:r>
            <a:r>
              <a:rPr lang="en-US" dirty="0"/>
              <a:t>workers in this occupation in North Carolina in 2018</a:t>
            </a:r>
            <a:endParaRPr lang="en-US" baseline="0" dirty="0"/>
          </a:p>
          <a:p>
            <a:endParaRPr lang="en-US" dirty="0"/>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31</a:t>
            </a:fld>
            <a:endParaRPr lang="en-US"/>
          </a:p>
        </p:txBody>
      </p:sp>
    </p:spTree>
    <p:extLst>
      <p:ext uri="{BB962C8B-B14F-4D97-AF65-F5344CB8AC3E}">
        <p14:creationId xmlns:p14="http://schemas.microsoft.com/office/powerpoint/2010/main" val="30279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85D585AE-8305-483F-97D4-C1BC6B52BA1D}" type="slidenum">
              <a:rPr lang="en-US" altLang="en-US" sz="1200"/>
              <a:pPr/>
              <a:t>32</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B091F891-F423-4EAB-BADE-805324281790}" type="slidenum">
              <a:rPr lang="en-US" altLang="en-US" sz="1200" b="1">
                <a:effectLst>
                  <a:outerShdw blurRad="38100" dist="38100" dir="2700000" algn="tl">
                    <a:srgbClr val="C0C0C0"/>
                  </a:outerShdw>
                </a:effectLst>
                <a:latin typeface="Helvetica Neue" pitchFamily="-108" charset="0"/>
              </a:rPr>
              <a:pPr algn="r"/>
              <a:t>32</a:t>
            </a:fld>
            <a:endParaRPr lang="en-US" altLang="en-US" sz="1200" b="1">
              <a:effectLst>
                <a:outerShdw blurRad="38100" dist="38100" dir="2700000" algn="tl">
                  <a:srgbClr val="C0C0C0"/>
                </a:outerShdw>
              </a:effectLst>
              <a:latin typeface="Helvetica Neue" pitchFamily="-108" charset="0"/>
            </a:endParaRPr>
          </a:p>
        </p:txBody>
      </p:sp>
      <p:sp>
        <p:nvSpPr>
          <p:cNvPr id="92164" name="Rectangle 2"/>
          <p:cNvSpPr>
            <a:spLocks noGrp="1" noRot="1" noChangeAspect="1" noChangeArrowheads="1" noTextEdit="1"/>
          </p:cNvSpPr>
          <p:nvPr>
            <p:ph type="sldImg"/>
          </p:nvPr>
        </p:nvSpPr>
        <p:spPr>
          <a:xfrm>
            <a:off x="831850" y="0"/>
            <a:ext cx="1789113" cy="1341438"/>
          </a:xfrm>
          <a:solidFill>
            <a:srgbClr val="FFFFFF"/>
          </a:solidFill>
          <a:ln/>
        </p:spPr>
      </p:sp>
      <p:sp>
        <p:nvSpPr>
          <p:cNvPr id="92165" name="Rectangle 3"/>
          <p:cNvSpPr>
            <a:spLocks noGrp="1" noChangeArrowheads="1"/>
          </p:cNvSpPr>
          <p:nvPr>
            <p:ph type="body" idx="1"/>
          </p:nvPr>
        </p:nvSpPr>
        <p:spPr>
          <a:xfrm>
            <a:off x="762000" y="1443039"/>
            <a:ext cx="5562600" cy="762476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altLang="en-US" dirty="0">
                <a:ea typeface="ヒラギノ角ゴ Pro W3" pitchFamily="-108" charset="-128"/>
              </a:rPr>
              <a:t>Here’s a chart that shows the graduation rate for all of the four-year</a:t>
            </a:r>
            <a:r>
              <a:rPr lang="en-US" altLang="en-US" baseline="0" dirty="0">
                <a:ea typeface="ヒラギノ角ゴ Pro W3" pitchFamily="-108" charset="-128"/>
              </a:rPr>
              <a:t> </a:t>
            </a:r>
            <a:r>
              <a:rPr lang="en-US" altLang="en-US" dirty="0">
                <a:ea typeface="ヒラギノ角ゴ Pro W3" pitchFamily="-108" charset="-128"/>
              </a:rPr>
              <a:t>colleges in North Carolina.</a:t>
            </a:r>
          </a:p>
          <a:p>
            <a:pPr eaLnBrk="1" hangingPunct="1">
              <a:spcBef>
                <a:spcPct val="0"/>
              </a:spcBef>
            </a:pPr>
            <a:r>
              <a:rPr lang="en-US" altLang="en-US" dirty="0">
                <a:ea typeface="ヒラギノ角ゴ Pro W3" pitchFamily="-108" charset="-128"/>
              </a:rPr>
              <a:t>This is the percentage of students who complete their four-year program in </a:t>
            </a:r>
            <a:r>
              <a:rPr lang="en-US" altLang="en-US" u="sng" dirty="0">
                <a:ea typeface="ヒラギノ角ゴ Pro W3" pitchFamily="-108" charset="-128"/>
              </a:rPr>
              <a:t>six</a:t>
            </a:r>
            <a:r>
              <a:rPr lang="en-US" altLang="en-US" baseline="0" dirty="0">
                <a:ea typeface="ヒラギノ角ゴ Pro W3" pitchFamily="-108" charset="-128"/>
              </a:rPr>
              <a:t> years.</a:t>
            </a: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This shows that on average one-third of the students that we send to a four-year college program in North Carolina will drop out or take longer than 6 years to complete. </a:t>
            </a:r>
          </a:p>
          <a:p>
            <a:pPr eaLnBrk="1" hangingPunct="1">
              <a:spcBef>
                <a:spcPct val="0"/>
              </a:spcBef>
            </a:pPr>
            <a:r>
              <a:rPr lang="en-US" altLang="en-US" dirty="0">
                <a:ea typeface="ヒラギノ角ゴ Pro W3" pitchFamily="-108" charset="-128"/>
              </a:rPr>
              <a:t>It took me </a:t>
            </a:r>
            <a:r>
              <a:rPr lang="en-US" altLang="en-US" u="sng" dirty="0">
                <a:ea typeface="ヒラギノ角ゴ Pro W3" pitchFamily="-108" charset="-128"/>
              </a:rPr>
              <a:t>11</a:t>
            </a:r>
            <a:r>
              <a:rPr lang="en-US" altLang="en-US" dirty="0">
                <a:ea typeface="ヒラギノ角ゴ Pro W3" pitchFamily="-108" charset="-128"/>
              </a:rPr>
              <a:t> years to complete </a:t>
            </a:r>
            <a:r>
              <a:rPr lang="en-US" altLang="en-US" u="sng" dirty="0">
                <a:ea typeface="ヒラギノ角ゴ Pro W3" pitchFamily="-108" charset="-128"/>
              </a:rPr>
              <a:t>my</a:t>
            </a:r>
            <a:r>
              <a:rPr lang="en-US" altLang="en-US" dirty="0">
                <a:ea typeface="ヒラギノ角ゴ Pro W3" pitchFamily="-108" charset="-128"/>
              </a:rPr>
              <a:t> four-year degree.</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Davidson and Duke are on the far left with almost 95 percent graduation rate, but they are also very picky about who they let in.</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One </a:t>
            </a:r>
            <a:r>
              <a:rPr lang="en-US" altLang="en-US" u="sng" dirty="0">
                <a:ea typeface="ヒラギノ角ゴ Pro W3" pitchFamily="-108" charset="-128"/>
              </a:rPr>
              <a:t>drawback</a:t>
            </a:r>
            <a:r>
              <a:rPr lang="en-US" altLang="en-US" dirty="0">
                <a:ea typeface="ヒラギノ角ゴ Pro W3" pitchFamily="-108" charset="-128"/>
              </a:rPr>
              <a:t> to these data is that they are showing how many </a:t>
            </a:r>
            <a:r>
              <a:rPr lang="en-US" altLang="en-US" u="sng" dirty="0">
                <a:ea typeface="ヒラギノ角ゴ Pro W3" pitchFamily="-108" charset="-128"/>
              </a:rPr>
              <a:t>start</a:t>
            </a:r>
            <a:r>
              <a:rPr lang="en-US" altLang="en-US" dirty="0">
                <a:ea typeface="ヒラギノ角ゴ Pro W3" pitchFamily="-108" charset="-128"/>
              </a:rPr>
              <a:t> a four-year program and </a:t>
            </a:r>
            <a:r>
              <a:rPr lang="en-US" altLang="en-US" u="sng" dirty="0">
                <a:ea typeface="ヒラギノ角ゴ Pro W3" pitchFamily="-108" charset="-128"/>
              </a:rPr>
              <a:t>complete</a:t>
            </a:r>
            <a:r>
              <a:rPr lang="en-US" altLang="en-US" dirty="0">
                <a:ea typeface="ヒラギノ角ゴ Pro W3" pitchFamily="-108" charset="-128"/>
              </a:rPr>
              <a:t> it within six years at the </a:t>
            </a:r>
            <a:r>
              <a:rPr lang="en-US" altLang="en-US" b="1" u="sng" dirty="0">
                <a:ea typeface="ヒラギノ角ゴ Pro W3" pitchFamily="-108" charset="-128"/>
              </a:rPr>
              <a:t>same</a:t>
            </a:r>
            <a:r>
              <a:rPr lang="en-US" altLang="en-US" dirty="0">
                <a:ea typeface="ヒラギノ角ゴ Pro W3" pitchFamily="-108" charset="-128"/>
              </a:rPr>
              <a:t> institution. </a:t>
            </a:r>
          </a:p>
          <a:p>
            <a:pPr eaLnBrk="1" hangingPunct="1">
              <a:spcBef>
                <a:spcPct val="0"/>
              </a:spcBef>
            </a:pPr>
            <a:r>
              <a:rPr lang="en-US" altLang="en-US" dirty="0">
                <a:ea typeface="ヒラギノ角ゴ Pro W3" pitchFamily="-108" charset="-128"/>
              </a:rPr>
              <a:t>Some of the smaller, private colleges have low graduation rates because students might </a:t>
            </a:r>
            <a:r>
              <a:rPr lang="en-US" altLang="en-US" u="sng" dirty="0">
                <a:ea typeface="ヒラギノ角ゴ Pro W3" pitchFamily="-108" charset="-128"/>
              </a:rPr>
              <a:t>start</a:t>
            </a:r>
            <a:r>
              <a:rPr lang="en-US" altLang="en-US" dirty="0">
                <a:ea typeface="ヒラギノ角ゴ Pro W3" pitchFamily="-108" charset="-128"/>
              </a:rPr>
              <a:t> there, and then </a:t>
            </a:r>
            <a:r>
              <a:rPr lang="en-US" altLang="en-US" u="sng" dirty="0">
                <a:ea typeface="ヒラギノ角ゴ Pro W3" pitchFamily="-108" charset="-128"/>
              </a:rPr>
              <a:t>transfer</a:t>
            </a:r>
            <a:r>
              <a:rPr lang="en-US" altLang="en-US" dirty="0">
                <a:ea typeface="ヒラギノ角ゴ Pro W3" pitchFamily="-108" charset="-128"/>
              </a:rPr>
              <a:t> to a larger state university. </a:t>
            </a:r>
          </a:p>
          <a:p>
            <a:pPr eaLnBrk="1" hangingPunct="1">
              <a:spcBef>
                <a:spcPct val="0"/>
              </a:spcBef>
            </a:pPr>
            <a:r>
              <a:rPr lang="en-US" altLang="en-US" dirty="0">
                <a:ea typeface="ヒラギノ角ゴ Pro W3" pitchFamily="-108" charset="-128"/>
              </a:rPr>
              <a:t>This counts as a </a:t>
            </a:r>
            <a:r>
              <a:rPr lang="en-US" altLang="en-US" u="sng" dirty="0">
                <a:ea typeface="ヒラギノ角ゴ Pro W3" pitchFamily="-108" charset="-128"/>
              </a:rPr>
              <a:t>negative</a:t>
            </a:r>
            <a:r>
              <a:rPr lang="en-US" altLang="en-US" dirty="0">
                <a:ea typeface="ヒラギノ角ゴ Pro W3" pitchFamily="-108" charset="-128"/>
              </a:rPr>
              <a:t> where the student started, and does </a:t>
            </a:r>
            <a:r>
              <a:rPr lang="en-US" altLang="en-US" u="sng" dirty="0">
                <a:ea typeface="ヒラギノ角ゴ Pro W3" pitchFamily="-108" charset="-128"/>
              </a:rPr>
              <a:t>not count </a:t>
            </a:r>
            <a:r>
              <a:rPr lang="en-US" altLang="en-US" dirty="0">
                <a:ea typeface="ヒラギノ角ゴ Pro W3" pitchFamily="-108" charset="-128"/>
              </a:rPr>
              <a:t>at all where the student </a:t>
            </a:r>
            <a:r>
              <a:rPr lang="en-US" altLang="en-US" u="sng" dirty="0">
                <a:ea typeface="ヒラギノ角ゴ Pro W3" pitchFamily="-108" charset="-128"/>
              </a:rPr>
              <a:t>completed</a:t>
            </a:r>
            <a:r>
              <a:rPr lang="en-US" altLang="en-US" dirty="0">
                <a:ea typeface="ヒラギノ角ゴ Pro W3" pitchFamily="-108" charset="-128"/>
              </a:rPr>
              <a:t> their degree.  </a:t>
            </a:r>
          </a:p>
          <a:p>
            <a:pPr eaLnBrk="1" hangingPunct="1">
              <a:spcBef>
                <a:spcPct val="0"/>
              </a:spcBef>
            </a:pPr>
            <a:r>
              <a:rPr lang="en-US" altLang="en-US" dirty="0">
                <a:ea typeface="ヒラギノ角ゴ Pro W3" pitchFamily="-108" charset="-128"/>
              </a:rPr>
              <a:t>Anytime you look at data, you have to take time to truly understand them, --  so you don’t jump to the wrong conclusion.</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The main point I want to make here is that when we send someone to a four-year college, we need to make sure that they are </a:t>
            </a:r>
            <a:r>
              <a:rPr lang="en-US" altLang="en-US" u="sng" dirty="0">
                <a:ea typeface="ヒラギノ角ゴ Pro W3" pitchFamily="-108" charset="-128"/>
              </a:rPr>
              <a:t>truly</a:t>
            </a:r>
            <a:r>
              <a:rPr lang="en-US" altLang="en-US" dirty="0">
                <a:ea typeface="ヒラギノ角ゴ Pro W3" pitchFamily="-108" charset="-128"/>
              </a:rPr>
              <a:t> </a:t>
            </a:r>
            <a:r>
              <a:rPr lang="en-US" altLang="en-US" u="sng" dirty="0">
                <a:ea typeface="ヒラギノ角ゴ Pro W3" pitchFamily="-108" charset="-128"/>
              </a:rPr>
              <a:t>ready</a:t>
            </a:r>
            <a:r>
              <a:rPr lang="en-US" altLang="en-US" dirty="0">
                <a:ea typeface="ヒラギノ角ゴ Pro W3" pitchFamily="-108" charset="-128"/>
              </a:rPr>
              <a:t> for the work -- and are in the </a:t>
            </a:r>
            <a:r>
              <a:rPr lang="en-US" altLang="en-US" u="sng" dirty="0">
                <a:ea typeface="ヒラギノ角ゴ Pro W3" pitchFamily="-108" charset="-128"/>
              </a:rPr>
              <a:t>right</a:t>
            </a:r>
            <a:r>
              <a:rPr lang="en-US" altLang="en-US" dirty="0">
                <a:ea typeface="ヒラギノ角ゴ Pro W3" pitchFamily="-108" charset="-128"/>
              </a:rPr>
              <a:t> education program for </a:t>
            </a:r>
            <a:r>
              <a:rPr lang="en-US" altLang="en-US" u="sng" dirty="0">
                <a:ea typeface="ヒラギノ角ゴ Pro W3" pitchFamily="-108" charset="-128"/>
              </a:rPr>
              <a:t>their</a:t>
            </a:r>
            <a:r>
              <a:rPr lang="en-US" altLang="en-US" dirty="0">
                <a:ea typeface="ヒラギノ角ゴ Pro W3" pitchFamily="-108" charset="-128"/>
              </a:rPr>
              <a:t> chosen career pathway.</a:t>
            </a:r>
          </a:p>
          <a:p>
            <a:pPr eaLnBrk="1" hangingPunct="1">
              <a:spcBef>
                <a:spcPct val="0"/>
              </a:spcBef>
            </a:pP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err="1">
                <a:ea typeface="ヒラギノ角ゴ Pro W3" pitchFamily="-108" charset="-128"/>
              </a:rPr>
              <a:t>www.collegeresults.org</a:t>
            </a: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For 2016 data</a:t>
            </a:r>
          </a:p>
          <a:p>
            <a:pPr eaLnBrk="1" hangingPunct="1">
              <a:spcBef>
                <a:spcPct val="0"/>
              </a:spcBef>
            </a:pPr>
            <a:r>
              <a:rPr lang="en-US" altLang="en-US" dirty="0">
                <a:ea typeface="ヒラギノ角ゴ Pro W3" pitchFamily="-108" charset="-128"/>
              </a:rPr>
              <a:t>Advanced Search</a:t>
            </a:r>
          </a:p>
          <a:p>
            <a:pPr eaLnBrk="1" hangingPunct="1">
              <a:spcBef>
                <a:spcPct val="0"/>
              </a:spcBef>
            </a:pPr>
            <a:r>
              <a:rPr lang="en-US" altLang="en-US" dirty="0">
                <a:ea typeface="ヒラギノ角ゴ Pro W3" pitchFamily="-108" charset="-128"/>
              </a:rPr>
              <a:t>North Carolina</a:t>
            </a:r>
          </a:p>
          <a:p>
            <a:pPr eaLnBrk="1" hangingPunct="1">
              <a:spcBef>
                <a:spcPct val="0"/>
              </a:spcBef>
            </a:pPr>
            <a:r>
              <a:rPr lang="en-US" altLang="en-US" dirty="0">
                <a:ea typeface="ヒラギノ角ゴ Pro W3" pitchFamily="-108" charset="-128"/>
              </a:rPr>
              <a:t>Student Outcomes</a:t>
            </a:r>
          </a:p>
          <a:p>
            <a:pPr eaLnBrk="1" hangingPunct="1">
              <a:spcBef>
                <a:spcPct val="0"/>
              </a:spcBef>
            </a:pPr>
            <a:r>
              <a:rPr lang="en-US" altLang="en-US" dirty="0">
                <a:ea typeface="ヒラギノ角ゴ Pro W3" pitchFamily="-108" charset="-128"/>
              </a:rPr>
              <a:t>Excel Download</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Find total number of graduates on the worksheet "Degrees Granted by Program Area"</a:t>
            </a:r>
          </a:p>
          <a:p>
            <a:pPr eaLnBrk="1" hangingPunct="1">
              <a:spcBef>
                <a:spcPct val="0"/>
              </a:spcBef>
            </a:pP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2016</a:t>
            </a:r>
            <a:r>
              <a:rPr lang="en-US" altLang="en-US" baseline="0" dirty="0">
                <a:ea typeface="ヒラギノ角ゴ Pro W3" pitchFamily="-108" charset="-128"/>
              </a:rPr>
              <a:t> data</a:t>
            </a:r>
            <a:endParaRPr lang="en-US" altLang="en-US" dirty="0">
              <a:ea typeface="ヒラギノ角ゴ Pro W3" pitchFamily="-108" charset="-128"/>
            </a:endParaRPr>
          </a:p>
          <a:p>
            <a:pPr eaLnBrk="1" hangingPunct="1">
              <a:spcBef>
                <a:spcPct val="0"/>
              </a:spcBef>
            </a:pPr>
            <a:r>
              <a:rPr lang="en-US" altLang="en-US" dirty="0">
                <a:ea typeface="ヒラギノ角ゴ Pro W3" pitchFamily="-108" charset="-128"/>
              </a:rPr>
              <a:t>Total number of students 235,254</a:t>
            </a:r>
          </a:p>
          <a:p>
            <a:pPr eaLnBrk="1" hangingPunct="1">
              <a:spcBef>
                <a:spcPct val="0"/>
              </a:spcBef>
            </a:pPr>
            <a:r>
              <a:rPr lang="en-US" altLang="en-US" dirty="0">
                <a:ea typeface="ヒラギノ角ゴ Pro W3" pitchFamily="-108" charset="-128"/>
              </a:rPr>
              <a:t>Number of graduates  52,052</a:t>
            </a: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ea typeface="ヒラギノ角ゴ Pro W3" pitchFamily="-108" charset="-128"/>
              </a:rPr>
              <a:t>Mean (average) 63.29 percent graduation rate in 6 years for all of NC</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ea typeface="ヒラギノ角ゴ Pro W3" pitchFamily="-108" charset="-128"/>
            </a:endParaRPr>
          </a:p>
          <a:p>
            <a:pPr eaLnBrk="1" hangingPunct="1">
              <a:spcBef>
                <a:spcPct val="0"/>
              </a:spcBef>
            </a:pPr>
            <a:endParaRPr lang="en-US" altLang="en-US" dirty="0">
              <a:ea typeface="ヒラギノ角ゴ Pro W3" pitchFamily="-108" charset="-128"/>
            </a:endParaRPr>
          </a:p>
        </p:txBody>
      </p:sp>
    </p:spTree>
    <p:extLst>
      <p:ext uri="{BB962C8B-B14F-4D97-AF65-F5344CB8AC3E}">
        <p14:creationId xmlns:p14="http://schemas.microsoft.com/office/powerpoint/2010/main" val="3677202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fld id="{440B6C0F-CAEC-44E4-A444-5A992CD7BC96}" type="slidenum">
              <a:rPr lang="en-US" altLang="en-US" sz="1200"/>
              <a:pPr/>
              <a:t>33</a:t>
            </a:fld>
            <a:endParaRPr lang="en-US" altLang="en-US" sz="1200"/>
          </a:p>
        </p:txBody>
      </p:sp>
      <p:sp>
        <p:nvSpPr>
          <p:cNvPr id="7" name="Rectangle 7"/>
          <p:cNvSpPr txBox="1">
            <a:spLocks noGrp="1" noChangeArrowheads="1"/>
          </p:cNvSpPr>
          <p:nvPr/>
        </p:nvSpPr>
        <p:spPr bwMode="auto">
          <a:xfrm>
            <a:off x="3886200" y="8686800"/>
            <a:ext cx="2971800" cy="457200"/>
          </a:xfrm>
          <a:prstGeom prst="rect">
            <a:avLst/>
          </a:prstGeom>
          <a:noFill/>
          <a:ln>
            <a:miter lim="800000"/>
            <a:headEnd/>
            <a:tailEnd/>
          </a:ln>
        </p:spPr>
        <p:txBody>
          <a:bodyPr anchor="b"/>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r"/>
            <a:fld id="{74A20C59-4765-4DBA-81C1-F0E9E79C35E1}" type="slidenum">
              <a:rPr lang="en-US" altLang="en-US" sz="1200" b="1">
                <a:effectLst>
                  <a:outerShdw blurRad="38100" dist="38100" dir="2700000" algn="tl">
                    <a:srgbClr val="C0C0C0"/>
                  </a:outerShdw>
                </a:effectLst>
                <a:latin typeface="Helvetica Neue" pitchFamily="-108" charset="0"/>
              </a:rPr>
              <a:pPr algn="r"/>
              <a:t>33</a:t>
            </a:fld>
            <a:endParaRPr lang="en-US" altLang="en-US" sz="1200" b="1">
              <a:effectLst>
                <a:outerShdw blurRad="38100" dist="38100" dir="2700000" algn="tl">
                  <a:srgbClr val="C0C0C0"/>
                </a:outerShdw>
              </a:effectLst>
              <a:latin typeface="Helvetica Neue" pitchFamily="-108" charset="0"/>
            </a:endParaRPr>
          </a:p>
        </p:txBody>
      </p:sp>
      <p:sp>
        <p:nvSpPr>
          <p:cNvPr id="94212" name="Rectangle 2"/>
          <p:cNvSpPr>
            <a:spLocks noGrp="1" noRot="1" noChangeAspect="1" noChangeArrowheads="1" noTextEdit="1"/>
          </p:cNvSpPr>
          <p:nvPr>
            <p:ph type="sldImg"/>
          </p:nvPr>
        </p:nvSpPr>
        <p:spPr>
          <a:xfrm>
            <a:off x="1143000" y="381000"/>
            <a:ext cx="1576388" cy="1182688"/>
          </a:xfrm>
          <a:solidFill>
            <a:srgbClr val="FFFFFF"/>
          </a:solidFill>
          <a:ln/>
        </p:spPr>
      </p:sp>
      <p:sp>
        <p:nvSpPr>
          <p:cNvPr id="94213" name="Rectangle 3"/>
          <p:cNvSpPr>
            <a:spLocks noGrp="1" noChangeArrowheads="1"/>
          </p:cNvSpPr>
          <p:nvPr>
            <p:ph type="body" idx="1"/>
          </p:nvPr>
        </p:nvSpPr>
        <p:spPr>
          <a:xfrm>
            <a:off x="685800" y="1250066"/>
            <a:ext cx="5486400" cy="7893934"/>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altLang="en-US" dirty="0">
                <a:ea typeface="ヒラギノ角ゴ Pro W3" pitchFamily="-108" charset="-128"/>
              </a:rPr>
              <a:t>So, what happens to our college dropouts? </a:t>
            </a:r>
          </a:p>
          <a:p>
            <a:pPr eaLnBrk="1" hangingPunct="1">
              <a:spcBef>
                <a:spcPct val="0"/>
              </a:spcBef>
              <a:spcAft>
                <a:spcPct val="30000"/>
              </a:spcAft>
            </a:pPr>
            <a:r>
              <a:rPr lang="en-US" altLang="en-US" dirty="0">
                <a:ea typeface="ヒラギノ角ゴ Pro W3" pitchFamily="-108" charset="-128"/>
              </a:rPr>
              <a:t>Remember that almost 40 percent do</a:t>
            </a:r>
            <a:r>
              <a:rPr lang="en-US" altLang="en-US" baseline="0" dirty="0">
                <a:ea typeface="ヒラギノ角ゴ Pro W3" pitchFamily="-108" charset="-128"/>
              </a:rPr>
              <a:t> not complete their 4-year degree in 6 years.</a:t>
            </a:r>
          </a:p>
          <a:p>
            <a:pPr eaLnBrk="1" hangingPunct="1">
              <a:spcBef>
                <a:spcPct val="0"/>
              </a:spcBef>
              <a:spcAft>
                <a:spcPct val="30000"/>
              </a:spcAft>
            </a:pPr>
            <a:r>
              <a:rPr lang="en-US" altLang="en-US" dirty="0">
                <a:ea typeface="ヒラギノ角ゴ Pro W3" pitchFamily="-108" charset="-128"/>
              </a:rPr>
              <a:t>Do they come </a:t>
            </a:r>
            <a:r>
              <a:rPr lang="en-US" altLang="en-US" u="sng" dirty="0">
                <a:ea typeface="ヒラギノ角ゴ Pro W3" pitchFamily="-108" charset="-128"/>
              </a:rPr>
              <a:t>back</a:t>
            </a:r>
            <a:r>
              <a:rPr lang="en-US" altLang="en-US" dirty="0">
                <a:ea typeface="ヒラギノ角ゴ Pro W3" pitchFamily="-108" charset="-128"/>
              </a:rPr>
              <a:t> to high school – and say “That didn’t work </a:t>
            </a:r>
            <a:r>
              <a:rPr lang="en-US" altLang="en-US" u="sng" dirty="0">
                <a:ea typeface="ヒラギノ角ゴ Pro W3" pitchFamily="-108" charset="-128"/>
              </a:rPr>
              <a:t>out</a:t>
            </a:r>
            <a:r>
              <a:rPr lang="en-US" altLang="en-US" dirty="0">
                <a:ea typeface="ヒラギノ角ゴ Pro W3" pitchFamily="-108" charset="-128"/>
              </a:rPr>
              <a:t>. What should I try </a:t>
            </a:r>
            <a:r>
              <a:rPr lang="en-US" altLang="en-US" u="sng" dirty="0">
                <a:ea typeface="ヒラギノ角ゴ Pro W3" pitchFamily="-108" charset="-128"/>
              </a:rPr>
              <a:t>next</a:t>
            </a:r>
            <a:r>
              <a:rPr lang="en-US" altLang="en-US" dirty="0">
                <a:ea typeface="ヒラギノ角ゴ Pro W3" pitchFamily="-108" charset="-128"/>
              </a:rPr>
              <a:t>?”</a:t>
            </a:r>
          </a:p>
          <a:p>
            <a:pPr eaLnBrk="1" hangingPunct="1">
              <a:spcBef>
                <a:spcPct val="0"/>
              </a:spcBef>
              <a:spcAft>
                <a:spcPct val="30000"/>
              </a:spcAft>
            </a:pPr>
            <a:r>
              <a:rPr lang="en-US" altLang="en-US" dirty="0">
                <a:ea typeface="ヒラギノ角ゴ Pro W3" pitchFamily="-108" charset="-128"/>
              </a:rPr>
              <a:t>Probably not, so we have to prepare them for the possibility that the four-year program does not work out.</a:t>
            </a:r>
          </a:p>
          <a:p>
            <a:pPr eaLnBrk="1" hangingPunct="1">
              <a:spcBef>
                <a:spcPct val="0"/>
              </a:spcBef>
              <a:spcAft>
                <a:spcPct val="30000"/>
              </a:spcAft>
            </a:pPr>
            <a:endParaRPr lang="en-US" altLang="en-US" dirty="0">
              <a:ea typeface="ヒラギノ角ゴ Pro W3" pitchFamily="-108" charset="-128"/>
            </a:endParaRPr>
          </a:p>
          <a:p>
            <a:pPr eaLnBrk="1" hangingPunct="1">
              <a:spcBef>
                <a:spcPct val="0"/>
              </a:spcBef>
              <a:spcAft>
                <a:spcPct val="30000"/>
              </a:spcAft>
            </a:pPr>
            <a:r>
              <a:rPr lang="en-US" altLang="en-US" dirty="0">
                <a:ea typeface="ヒラギノ角ゴ Pro W3" pitchFamily="-108" charset="-128"/>
                <a:sym typeface="Wingdings" panose="05000000000000000000" pitchFamily="2" charset="2"/>
              </a:rPr>
              <a:t></a:t>
            </a:r>
            <a:r>
              <a:rPr lang="en-US" altLang="en-US" dirty="0">
                <a:ea typeface="ヒラギノ角ゴ Pro W3" pitchFamily="-108" charset="-128"/>
              </a:rPr>
              <a:t>Many university graduates are going to community colleges to get the specific training they need for a job.</a:t>
            </a:r>
          </a:p>
          <a:p>
            <a:pPr eaLnBrk="1" hangingPunct="1">
              <a:spcBef>
                <a:spcPct val="0"/>
              </a:spcBef>
              <a:spcAft>
                <a:spcPct val="30000"/>
              </a:spcAft>
            </a:pPr>
            <a:r>
              <a:rPr lang="en-US" altLang="en-US" dirty="0">
                <a:ea typeface="ヒラギノ角ゴ Pro W3" pitchFamily="-108" charset="-128"/>
              </a:rPr>
              <a:t>I have heard president</a:t>
            </a:r>
            <a:r>
              <a:rPr lang="en-US" altLang="en-US" baseline="0" dirty="0">
                <a:ea typeface="ヒラギノ角ゴ Pro W3" pitchFamily="-108" charset="-128"/>
              </a:rPr>
              <a:t> Scott on several occasions claim that </a:t>
            </a:r>
            <a:r>
              <a:rPr lang="en-US" altLang="en-US" dirty="0">
                <a:ea typeface="ヒラギノ角ゴ Pro W3" pitchFamily="-108" charset="-128"/>
              </a:rPr>
              <a:t>Wake Tech</a:t>
            </a:r>
            <a:r>
              <a:rPr lang="en-US" altLang="en-US" baseline="0" dirty="0">
                <a:ea typeface="ヒラギノ角ゴ Pro W3" pitchFamily="-108" charset="-128"/>
              </a:rPr>
              <a:t> </a:t>
            </a:r>
            <a:r>
              <a:rPr lang="en-US" altLang="en-US" dirty="0">
                <a:ea typeface="ヒラギノ角ゴ Pro W3" pitchFamily="-108" charset="-128"/>
              </a:rPr>
              <a:t>Community College is the largest graduate school in North Carolina based on the number of students they have -- who already have a four-year degree.</a:t>
            </a:r>
          </a:p>
          <a:p>
            <a:pPr eaLnBrk="1" hangingPunct="1">
              <a:spcBef>
                <a:spcPct val="0"/>
              </a:spcBef>
              <a:spcAft>
                <a:spcPct val="30000"/>
              </a:spcAft>
            </a:pPr>
            <a:endParaRPr lang="en-US" altLang="en-US" dirty="0">
              <a:ea typeface="ヒラギノ角ゴ Pro W3" pitchFamily="-108" charset="-128"/>
            </a:endParaRPr>
          </a:p>
          <a:p>
            <a:pPr eaLnBrk="1" hangingPunct="1"/>
            <a:r>
              <a:rPr lang="en-US" dirty="0">
                <a:ea typeface="ヒラギノ角ゴ Pro W3" charset="0"/>
                <a:cs typeface="Times"/>
              </a:rPr>
              <a:t>I started putting this data together about 15 years ago to show that community</a:t>
            </a:r>
            <a:r>
              <a:rPr lang="en-US" baseline="0" dirty="0">
                <a:ea typeface="ヒラギノ角ゴ Pro W3" charset="0"/>
                <a:cs typeface="Times"/>
              </a:rPr>
              <a:t> colleges should not be treated as second class colleges.  </a:t>
            </a:r>
          </a:p>
          <a:p>
            <a:pPr eaLnBrk="1" hangingPunct="1"/>
            <a:r>
              <a:rPr lang="en-US" baseline="0" dirty="0">
                <a:ea typeface="ヒラギノ角ゴ Pro W3" charset="0"/>
                <a:cs typeface="Times"/>
              </a:rPr>
              <a:t>That seems to be the perception of the high school counselors who were thinking "Lets get all the kids into a good university, -- and those that can't can go to community college or the military."  </a:t>
            </a:r>
          </a:p>
          <a:p>
            <a:pPr eaLnBrk="1" hangingPunct="1"/>
            <a:r>
              <a:rPr lang="en-US" baseline="0" dirty="0">
                <a:ea typeface="ヒラギノ角ゴ Pro W3" charset="0"/>
                <a:cs typeface="Times"/>
              </a:rPr>
              <a:t>I knew then that we had to change the perception. </a:t>
            </a:r>
          </a:p>
          <a:p>
            <a:pPr eaLnBrk="1" hangingPunct="1"/>
            <a:r>
              <a:rPr lang="en-US" baseline="0" dirty="0">
                <a:ea typeface="ヒラギノ角ゴ Pro W3" charset="0"/>
                <a:cs typeface="Times"/>
              </a:rPr>
              <a:t>If we get people on the right career pathway, then that pathway might lead to community college on </a:t>
            </a:r>
            <a:r>
              <a:rPr lang="en-US" u="sng" baseline="0" dirty="0">
                <a:ea typeface="ヒラギノ角ゴ Pro W3" charset="0"/>
                <a:cs typeface="Times"/>
              </a:rPr>
              <a:t>purpose</a:t>
            </a:r>
            <a:r>
              <a:rPr lang="en-US" baseline="0" dirty="0">
                <a:ea typeface="ヒラギノ角ゴ Pro W3" charset="0"/>
                <a:cs typeface="Times"/>
              </a:rPr>
              <a:t>, rather then serving as a second choice if you can't get into a university.</a:t>
            </a:r>
            <a:endParaRPr lang="en-US" dirty="0">
              <a:ea typeface="ヒラギノ角ゴ Pro W3" charset="0"/>
              <a:cs typeface="Times"/>
            </a:endParaRPr>
          </a:p>
          <a:p>
            <a:pPr eaLnBrk="1" hangingPunct="1"/>
            <a:r>
              <a:rPr lang="en-US" dirty="0">
                <a:ea typeface="ヒラギノ角ゴ Pro W3" charset="0"/>
                <a:cs typeface="Times"/>
              </a:rPr>
              <a:t>And our students need to feel good about choosing a community college as part of their career pathway.</a:t>
            </a:r>
          </a:p>
          <a:p>
            <a:pPr eaLnBrk="1" hangingPunct="1"/>
            <a:endParaRPr lang="en-US" dirty="0">
              <a:ea typeface="ヒラギノ角ゴ Pro W3" pitchFamily="-108" charset="-128"/>
            </a:endParaRPr>
          </a:p>
        </p:txBody>
      </p:sp>
    </p:spTree>
    <p:extLst>
      <p:ext uri="{BB962C8B-B14F-4D97-AF65-F5344CB8AC3E}">
        <p14:creationId xmlns:p14="http://schemas.microsoft.com/office/powerpoint/2010/main" val="229980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a:fld id="{C31E6C6E-8D0B-614A-9DE6-0C37E655B851}" type="slidenum">
              <a:rPr lang="en-US" sz="1300"/>
              <a:pPr algn="r"/>
              <a:t>34</a:t>
            </a:fld>
            <a:endParaRPr lang="en-US" sz="13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xfrm>
            <a:off x="812801" y="4560888"/>
            <a:ext cx="5283200" cy="4319587"/>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The job market has changed considerably from when </a:t>
            </a:r>
            <a:r>
              <a:rPr lang="en-US" u="sng" dirty="0">
                <a:ea typeface="ヒラギノ角ゴ Pro W3" charset="0"/>
                <a:cs typeface="Times"/>
              </a:rPr>
              <a:t>we</a:t>
            </a:r>
            <a:r>
              <a:rPr lang="en-US" dirty="0">
                <a:ea typeface="ヒラギノ角ゴ Pro W3" charset="0"/>
                <a:cs typeface="Times"/>
              </a:rPr>
              <a:t> graduated from high school. </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People get most of their career guidance from their </a:t>
            </a:r>
            <a:r>
              <a:rPr lang="en-US" u="sng" dirty="0">
                <a:ea typeface="ヒラギノ角ゴ Pro W3" charset="0"/>
                <a:cs typeface="Times"/>
              </a:rPr>
              <a:t>parents</a:t>
            </a:r>
            <a:r>
              <a:rPr lang="en-US" dirty="0">
                <a:ea typeface="ヒラギノ角ゴ Pro W3" charset="0"/>
                <a:cs typeface="Times"/>
              </a:rPr>
              <a:t>. </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But, -- do our parents keep up with the rapidly changing job market?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rPr>
              <a:t>What do the parents of our students or customers know about bioinformatics and nanotechnology?</a:t>
            </a: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endParaRPr lang="en-US" dirty="0">
              <a:ea typeface="ヒラギノ角ゴ Pro W3" charset="0"/>
              <a:cs typeface="ヒラギノ角ゴ Pro W3" charset="0"/>
            </a:endParaRPr>
          </a:p>
          <a:p>
            <a:pPr eaLnBrk="1" hangingPunct="1">
              <a:spcBef>
                <a:spcPct val="0"/>
              </a:spcBef>
              <a:spcAft>
                <a:spcPct val="30000"/>
              </a:spcAft>
            </a:pPr>
            <a:r>
              <a:rPr lang="en-US" dirty="0">
                <a:ea typeface="ヒラギノ角ゴ Pro W3" charset="0"/>
                <a:cs typeface="ヒラギノ角ゴ Pro W3" charset="0"/>
              </a:rPr>
              <a:t>====</a:t>
            </a:r>
          </a:p>
          <a:p>
            <a:pPr eaLnBrk="1" hangingPunct="1">
              <a:spcBef>
                <a:spcPct val="0"/>
              </a:spcBef>
              <a:spcAft>
                <a:spcPct val="30000"/>
              </a:spcAft>
            </a:pPr>
            <a:r>
              <a:rPr lang="en-US" dirty="0">
                <a:ea typeface="ヒラギノ角ゴ Pro W3" charset="0"/>
                <a:cs typeface="ヒラギノ角ゴ Pro W3" charset="0"/>
              </a:rPr>
              <a:t>Emil Barnabas</a:t>
            </a:r>
          </a:p>
        </p:txBody>
      </p:sp>
    </p:spTree>
    <p:extLst>
      <p:ext uri="{BB962C8B-B14F-4D97-AF65-F5344CB8AC3E}">
        <p14:creationId xmlns:p14="http://schemas.microsoft.com/office/powerpoint/2010/main" val="34332491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Lets look at what occupations will be in demand in the future</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35</a:t>
            </a:fld>
            <a:endParaRPr lang="en-US" sz="1300"/>
          </a:p>
        </p:txBody>
      </p:sp>
    </p:spTree>
    <p:extLst>
      <p:ext uri="{BB962C8B-B14F-4D97-AF65-F5344CB8AC3E}">
        <p14:creationId xmlns:p14="http://schemas.microsoft.com/office/powerpoint/2010/main" val="1834342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u="none" dirty="0">
                <a:ea typeface="ヒラギノ角ゴ Pro W3" charset="0"/>
                <a:cs typeface="Times"/>
              </a:rPr>
              <a:t>Here are the occupations that require some kind of college work that are projecting the highest number of job openings over this 10-year period.</a:t>
            </a:r>
          </a:p>
          <a:p>
            <a:pPr eaLnBrk="1" hangingPunct="1">
              <a:spcBef>
                <a:spcPct val="0"/>
              </a:spcBef>
              <a:spcAft>
                <a:spcPct val="30000"/>
              </a:spcAft>
            </a:pPr>
            <a:r>
              <a:rPr lang="en-US" u="none" dirty="0">
                <a:ea typeface="ヒラギノ角ゴ Pro W3" charset="0"/>
                <a:cs typeface="Times"/>
              </a:rPr>
              <a:t>This does not include the jobs you can get right out of college, even though </a:t>
            </a:r>
            <a:r>
              <a:rPr lang="en-US" u="none" dirty="0" err="1">
                <a:ea typeface="ヒラギノ角ゴ Pro W3" charset="0"/>
                <a:cs typeface="Times"/>
              </a:rPr>
              <a:t>ther</a:t>
            </a:r>
            <a:r>
              <a:rPr lang="en-US" u="none" dirty="0">
                <a:ea typeface="ヒラギノ角ゴ Pro W3" charset="0"/>
                <a:cs typeface="Times"/>
              </a:rPr>
              <a:t> are college programs for them.</a:t>
            </a:r>
          </a:p>
          <a:p>
            <a:pPr eaLnBrk="1" hangingPunct="1">
              <a:spcBef>
                <a:spcPct val="0"/>
              </a:spcBef>
              <a:spcAft>
                <a:spcPct val="30000"/>
              </a:spcAft>
            </a:pPr>
            <a:endParaRPr lang="en-US" u="sng"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number listed is the average number of openings that are projected for each year in </a:t>
            </a:r>
            <a:r>
              <a:rPr lang="en-US" dirty="0">
                <a:ea typeface="ヒラギノ角ゴ Pro W3" charset="0"/>
              </a:rPr>
              <a:t>North Carolina </a:t>
            </a:r>
            <a:r>
              <a:rPr lang="en-US" dirty="0">
                <a:ea typeface="ヒラギノ角ゴ Pro W3" charset="0"/>
                <a:cs typeface="Times"/>
              </a:rPr>
              <a:t>over the ten-year projection period.</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36</a:t>
            </a:fld>
            <a:endParaRPr lang="en-US"/>
          </a:p>
        </p:txBody>
      </p:sp>
    </p:spTree>
    <p:extLst>
      <p:ext uri="{BB962C8B-B14F-4D97-AF65-F5344CB8AC3E}">
        <p14:creationId xmlns:p14="http://schemas.microsoft.com/office/powerpoint/2010/main" val="2701923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Here I</a:t>
            </a:r>
            <a:r>
              <a:rPr lang="en-US" altLang="ja-JP" dirty="0">
                <a:ea typeface="ヒラギノ角ゴ Pro W3" charset="0"/>
                <a:cs typeface="Times"/>
              </a:rPr>
              <a:t> have </a:t>
            </a:r>
            <a:r>
              <a:rPr lang="en-US" altLang="ja-JP" u="sng" dirty="0">
                <a:ea typeface="ヒラギノ角ゴ Pro W3" charset="0"/>
                <a:cs typeface="Times"/>
              </a:rPr>
              <a:t>added</a:t>
            </a:r>
            <a:r>
              <a:rPr lang="en-US" altLang="ja-JP" dirty="0">
                <a:ea typeface="ヒラギノ角ゴ Pro W3" charset="0"/>
                <a:cs typeface="Times"/>
              </a:rPr>
              <a:t> to the list the on-the-job-training occupations in </a:t>
            </a:r>
            <a:r>
              <a:rPr lang="en-US" altLang="ja-JP" u="sng" dirty="0">
                <a:ea typeface="ヒラギノ角ゴ Pro W3" charset="0"/>
                <a:cs typeface="Times"/>
              </a:rPr>
              <a:t>blue </a:t>
            </a:r>
            <a:r>
              <a:rPr lang="en-US" altLang="ja-JP" dirty="0">
                <a:ea typeface="ヒラギノ角ゴ Pro W3" charset="0"/>
                <a:cs typeface="Times"/>
              </a:rPr>
              <a:t>so you can compare </a:t>
            </a:r>
            <a:r>
              <a:rPr lang="en-US" altLang="ja-JP" u="sng" dirty="0">
                <a:ea typeface="ヒラギノ角ゴ Pro W3" charset="0"/>
                <a:cs typeface="Times"/>
              </a:rPr>
              <a:t>their</a:t>
            </a:r>
            <a:r>
              <a:rPr lang="en-US" altLang="ja-JP" dirty="0">
                <a:ea typeface="ヒラギノ角ゴ Pro W3" charset="0"/>
                <a:cs typeface="Times"/>
              </a:rPr>
              <a:t> demand with the </a:t>
            </a:r>
            <a:r>
              <a:rPr lang="en-US" altLang="ja-JP" u="sng" dirty="0">
                <a:ea typeface="ヒラギノ角ゴ Pro W3" charset="0"/>
                <a:cs typeface="Times"/>
              </a:rPr>
              <a:t>others</a:t>
            </a:r>
            <a:r>
              <a:rPr lang="en-US" altLang="ja-JP" dirty="0">
                <a:ea typeface="ヒラギノ角ゴ Pro W3" charset="0"/>
                <a:cs typeface="Times"/>
              </a:rPr>
              <a:t>.  </a:t>
            </a:r>
          </a:p>
          <a:p>
            <a:pPr eaLnBrk="1" hangingPunct="1">
              <a:spcBef>
                <a:spcPct val="0"/>
              </a:spcBef>
              <a:spcAft>
                <a:spcPct val="30000"/>
              </a:spcAft>
            </a:pPr>
            <a:r>
              <a:rPr lang="en-US" altLang="ja-JP" dirty="0">
                <a:ea typeface="ヒラギノ角ゴ Pro W3" charset="0"/>
                <a:cs typeface="Times"/>
              </a:rPr>
              <a:t>Thus the </a:t>
            </a:r>
            <a:r>
              <a:rPr lang="en-US" altLang="ja-JP" u="sng" dirty="0">
                <a:ea typeface="ヒラギノ角ゴ Pro W3" charset="0"/>
                <a:cs typeface="Times"/>
              </a:rPr>
              <a:t>blue</a:t>
            </a:r>
            <a:r>
              <a:rPr lang="en-US" altLang="ja-JP" dirty="0">
                <a:ea typeface="ヒラギノ角ゴ Pro W3" charset="0"/>
                <a:cs typeface="Times"/>
              </a:rPr>
              <a:t> jobs are the ones you can get right out of </a:t>
            </a:r>
            <a:r>
              <a:rPr lang="en-US" altLang="ja-JP" u="sng" dirty="0">
                <a:ea typeface="ヒラギノ角ゴ Pro W3" charset="0"/>
                <a:cs typeface="Times"/>
              </a:rPr>
              <a:t>high</a:t>
            </a:r>
            <a:r>
              <a:rPr lang="en-US" altLang="ja-JP" dirty="0">
                <a:ea typeface="ヒラギノ角ゴ Pro W3" charset="0"/>
                <a:cs typeface="Times"/>
              </a:rPr>
              <a:t> school, whereas the </a:t>
            </a:r>
            <a:r>
              <a:rPr lang="en-US" altLang="ja-JP" u="sng" dirty="0">
                <a:ea typeface="ヒラギノ角ゴ Pro W3" charset="0"/>
                <a:cs typeface="Times"/>
              </a:rPr>
              <a:t>green and red</a:t>
            </a:r>
            <a:r>
              <a:rPr lang="en-US" altLang="ja-JP" dirty="0">
                <a:ea typeface="ヒラギノ角ゴ Pro W3" charset="0"/>
                <a:cs typeface="Times"/>
              </a:rPr>
              <a:t> ones require some </a:t>
            </a:r>
            <a:r>
              <a:rPr lang="en-US" altLang="ja-JP" u="sng" dirty="0">
                <a:ea typeface="ヒラギノ角ゴ Pro W3" charset="0"/>
                <a:cs typeface="Times"/>
              </a:rPr>
              <a:t>college or postsecondary</a:t>
            </a:r>
            <a:r>
              <a:rPr lang="en-US" altLang="ja-JP" dirty="0">
                <a:ea typeface="ヒラギノ角ゴ Pro W3" charset="0"/>
                <a:cs typeface="Times"/>
              </a:rPr>
              <a:t> work. </a:t>
            </a:r>
          </a:p>
          <a:p>
            <a:pPr eaLnBrk="1" hangingPunct="1">
              <a:spcBef>
                <a:spcPct val="0"/>
              </a:spcBef>
              <a:spcAft>
                <a:spcPct val="30000"/>
              </a:spcAft>
            </a:pPr>
            <a:r>
              <a:rPr lang="en-US" dirty="0">
                <a:ea typeface="ヒラギノ角ゴ Pro W3" charset="0"/>
                <a:cs typeface="Times"/>
              </a:rPr>
              <a:t>This list shows </a:t>
            </a:r>
            <a:r>
              <a:rPr lang="en-US" u="sng" dirty="0">
                <a:ea typeface="ヒラギノ角ゴ Pro W3" charset="0"/>
                <a:cs typeface="Times"/>
              </a:rPr>
              <a:t>all</a:t>
            </a:r>
            <a:r>
              <a:rPr lang="en-US" dirty="0">
                <a:ea typeface="ヒラギノ角ゴ Pro W3" charset="0"/>
                <a:cs typeface="Times"/>
              </a:rPr>
              <a:t> occupations in North Carolina that require the </a:t>
            </a:r>
            <a:r>
              <a:rPr lang="en-US" u="sng" dirty="0">
                <a:ea typeface="ヒラギノ角ゴ Pro W3" charset="0"/>
                <a:cs typeface="Times"/>
              </a:rPr>
              <a:t>most</a:t>
            </a:r>
            <a:r>
              <a:rPr lang="en-US" dirty="0">
                <a:ea typeface="ヒラギノ角ゴ Pro W3" charset="0"/>
                <a:cs typeface="Times"/>
              </a:rPr>
              <a:t> new workers projected through </a:t>
            </a:r>
            <a:r>
              <a:rPr lang="en-US" u="sng" dirty="0">
                <a:ea typeface="ヒラギノ角ゴ Pro W3" charset="0"/>
                <a:cs typeface="Times"/>
              </a:rPr>
              <a:t>2026</a:t>
            </a:r>
            <a:r>
              <a:rPr lang="en-US" dirty="0">
                <a:ea typeface="ヒラギノ角ゴ Pro W3" charset="0"/>
                <a:cs typeface="Times"/>
              </a:rPr>
              <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That’s the burger flippers at the top of the list.  Lots of restaurants, lots of hungry customers, and </a:t>
            </a:r>
            <a:r>
              <a:rPr lang="en-US" u="sng" dirty="0">
                <a:ea typeface="ヒラギノ角ゴ Pro W3" charset="0"/>
                <a:cs typeface="Times"/>
              </a:rPr>
              <a:t>lots</a:t>
            </a:r>
            <a:r>
              <a:rPr lang="en-US" dirty="0">
                <a:ea typeface="ヒラギノ角ゴ Pro W3" charset="0"/>
                <a:cs typeface="Times"/>
              </a:rPr>
              <a:t> of turnover.</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Notice the first green occupation is Nursing assistant which requires some college courses, but not an Associate degree.</a:t>
            </a:r>
          </a:p>
          <a:p>
            <a:pPr eaLnBrk="1" hangingPunct="1">
              <a:spcBef>
                <a:spcPct val="0"/>
              </a:spcBef>
              <a:spcAft>
                <a:spcPct val="30000"/>
              </a:spcAft>
            </a:pPr>
            <a:r>
              <a:rPr lang="en-US" dirty="0">
                <a:ea typeface="ヒラギノ角ゴ Pro W3" charset="0"/>
                <a:cs typeface="Times"/>
              </a:rPr>
              <a:t>Notice Registered Nurse, which is in Red </a:t>
            </a:r>
            <a:r>
              <a:rPr lang="en-US" dirty="0" err="1">
                <a:ea typeface="ヒラギノ角ゴ Pro W3" charset="0"/>
                <a:cs typeface="Times"/>
              </a:rPr>
              <a:t>becau</a:t>
            </a:r>
            <a:r>
              <a:rPr lang="en-US" dirty="0">
                <a:ea typeface="ヒラギノ角ゴ Pro W3" charset="0"/>
                <a:cs typeface="Times"/>
              </a:rPr>
              <a:t> now the industry requires a four-year degree, </a:t>
            </a:r>
          </a:p>
          <a:p>
            <a:pPr eaLnBrk="1" hangingPunct="1">
              <a:spcBef>
                <a:spcPct val="0"/>
              </a:spcBef>
              <a:spcAft>
                <a:spcPct val="30000"/>
              </a:spcAft>
            </a:pPr>
            <a:r>
              <a:rPr lang="en-US" dirty="0">
                <a:ea typeface="ヒラギノ角ゴ Pro W3" charset="0"/>
                <a:cs typeface="Times"/>
              </a:rPr>
              <a:t>Up until recently, the industry </a:t>
            </a:r>
            <a:r>
              <a:rPr lang="en-US" dirty="0" err="1">
                <a:ea typeface="ヒラギノ角ゴ Pro W3" charset="0"/>
                <a:cs typeface="Times"/>
              </a:rPr>
              <a:t>rweuired</a:t>
            </a:r>
            <a:r>
              <a:rPr lang="en-US" dirty="0">
                <a:ea typeface="ヒラギノ角ゴ Pro W3" charset="0"/>
                <a:cs typeface="Times"/>
              </a:rPr>
              <a:t> only an </a:t>
            </a:r>
            <a:r>
              <a:rPr lang="en-US" dirty="0" err="1">
                <a:ea typeface="ヒラギノ角ゴ Pro W3" charset="0"/>
                <a:cs typeface="Times"/>
              </a:rPr>
              <a:t>Associae</a:t>
            </a:r>
            <a:r>
              <a:rPr lang="en-US" dirty="0">
                <a:ea typeface="ヒラギノ角ゴ Pro W3" charset="0"/>
                <a:cs typeface="Times"/>
              </a:rPr>
              <a:t> degree in </a:t>
            </a:r>
            <a:r>
              <a:rPr lang="en-US" dirty="0" err="1">
                <a:ea typeface="ヒラギノ角ゴ Pro W3" charset="0"/>
                <a:cs typeface="Times"/>
              </a:rPr>
              <a:t>Nursinng</a:t>
            </a:r>
            <a:r>
              <a:rPr lang="en-US" dirty="0">
                <a:ea typeface="ヒラギノ角ゴ Pro W3" charset="0"/>
                <a:cs typeface="Times"/>
              </a:rPr>
              <a:t>, but now requires a four-year degree., </a:t>
            </a:r>
            <a:r>
              <a:rPr lang="en-US" dirty="0" err="1">
                <a:ea typeface="ヒラギノ角ゴ Pro W3" charset="0"/>
                <a:cs typeface="Times"/>
              </a:rPr>
              <a:t>whichg</a:t>
            </a:r>
            <a:r>
              <a:rPr lang="en-US" dirty="0">
                <a:ea typeface="ヒラギノ角ゴ Pro W3" charset="0"/>
                <a:cs typeface="Times"/>
              </a:rPr>
              <a:t> is </a:t>
            </a:r>
            <a:r>
              <a:rPr lang="en-US" dirty="0" err="1">
                <a:ea typeface="ヒラギノ角ゴ Pro W3" charset="0"/>
                <a:cs typeface="Times"/>
              </a:rPr>
              <a:t>whuy</a:t>
            </a:r>
            <a:r>
              <a:rPr lang="en-US" dirty="0">
                <a:ea typeface="ヒラギノ角ゴ Pro W3" charset="0"/>
                <a:cs typeface="Times"/>
              </a:rPr>
              <a:t> it is in red.</a:t>
            </a:r>
          </a:p>
          <a:p>
            <a:pPr eaLnBrk="1" hangingPunct="1">
              <a:spcBef>
                <a:spcPct val="0"/>
              </a:spcBef>
              <a:spcAft>
                <a:spcPct val="30000"/>
              </a:spcAft>
            </a:pPr>
            <a:r>
              <a:rPr lang="en-US" dirty="0">
                <a:ea typeface="ヒラギノ角ゴ Pro W3" charset="0"/>
                <a:cs typeface="Times"/>
              </a:rPr>
              <a:t>requires a two-year degree.</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 many occupations on this list requires a </a:t>
            </a:r>
            <a:r>
              <a:rPr lang="en-US" u="sng" dirty="0">
                <a:ea typeface="ヒラギノ角ゴ Pro W3" charset="0"/>
                <a:cs typeface="Times"/>
              </a:rPr>
              <a:t>4-year degree</a:t>
            </a:r>
            <a:r>
              <a:rPr lang="en-US" dirty="0">
                <a:ea typeface="ヒラギノ角ゴ Pro W3" charset="0"/>
                <a:cs typeface="Times"/>
              </a:rPr>
              <a:t>!  (those are the three jobs in red on this list) There are some more if you scroll past the bottom of the screen, which you can do when you download the PowerPoint file.</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37</a:t>
            </a:fld>
            <a:endParaRPr lang="en-US"/>
          </a:p>
        </p:txBody>
      </p:sp>
    </p:spTree>
    <p:extLst>
      <p:ext uri="{BB962C8B-B14F-4D97-AF65-F5344CB8AC3E}">
        <p14:creationId xmlns:p14="http://schemas.microsoft.com/office/powerpoint/2010/main" val="289664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This is the bottom of the list of all jobs in North Carolina based on projected demand.</a:t>
            </a:r>
          </a:p>
          <a:p>
            <a:pPr eaLnBrk="1" hangingPunct="1">
              <a:spcBef>
                <a:spcPct val="0"/>
              </a:spcBef>
              <a:spcAft>
                <a:spcPct val="30000"/>
              </a:spcAft>
            </a:pPr>
            <a:r>
              <a:rPr lang="en-US" dirty="0">
                <a:ea typeface="ヒラギノ角ゴ Pro W3" charset="0"/>
                <a:cs typeface="Times"/>
              </a:rPr>
              <a:t>This is an estimate of the job openings each year over this 10-year period.</a:t>
            </a:r>
          </a:p>
          <a:p>
            <a:pPr eaLnBrk="1" hangingPunct="1">
              <a:spcBef>
                <a:spcPct val="0"/>
              </a:spcBef>
              <a:spcAft>
                <a:spcPct val="30000"/>
              </a:spcAft>
            </a:pPr>
            <a:endParaRPr lang="en-US" dirty="0">
              <a:ea typeface="ヒラギノ角ゴ Pro W3" charset="0"/>
              <a:cs typeface="Times"/>
            </a:endParaRPr>
          </a:p>
          <a:p>
            <a:r>
              <a:rPr lang="en-US" dirty="0"/>
              <a:t>It is possible the demand for these occupations is higher in other states.</a:t>
            </a:r>
          </a:p>
          <a:p>
            <a:endParaRPr lang="en-US" dirty="0"/>
          </a:p>
          <a:p>
            <a:r>
              <a:rPr lang="en-US" dirty="0"/>
              <a:t>It is interesting to see al of the occupations that require a four-year degrees.  </a:t>
            </a: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a:p>
        </p:txBody>
      </p:sp>
    </p:spTree>
    <p:extLst>
      <p:ext uri="{BB962C8B-B14F-4D97-AF65-F5344CB8AC3E}">
        <p14:creationId xmlns:p14="http://schemas.microsoft.com/office/powerpoint/2010/main" val="1489439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65618" cy="4521777"/>
          </a:xfrm>
        </p:spPr>
        <p:txBody>
          <a:bodyPr/>
          <a:lstStyle/>
          <a:p>
            <a:r>
              <a:rPr lang="en-US" dirty="0"/>
              <a:t>North Carolina is divided up into 16 Employment Regions.  These are actually subzones of the 8 prosperity zones.</a:t>
            </a:r>
          </a:p>
          <a:p>
            <a:endParaRPr lang="en-US" dirty="0"/>
          </a:p>
          <a:p>
            <a:r>
              <a:rPr lang="en-US" dirty="0"/>
              <a:t>What this is is a way to look at the occupational projections in your part of the state. </a:t>
            </a:r>
          </a:p>
          <a:p>
            <a:r>
              <a:rPr lang="en-US" dirty="0"/>
              <a:t>That is – What’s hot in your area?</a:t>
            </a:r>
          </a:p>
          <a:p>
            <a:endParaRPr lang="en-US" dirty="0"/>
          </a:p>
          <a:p>
            <a:r>
              <a:rPr lang="en-US" dirty="0"/>
              <a:t>Each region comprises 3 to 12 counties.</a:t>
            </a:r>
          </a:p>
          <a:p>
            <a:endParaRPr lang="en-US" dirty="0"/>
          </a:p>
          <a:p>
            <a:r>
              <a:rPr lang="en-US" dirty="0"/>
              <a:t>See if you can figure out from the map in which region you work.</a:t>
            </a:r>
          </a:p>
          <a:p>
            <a:endParaRPr lang="en-US" dirty="0"/>
          </a:p>
          <a:p>
            <a:r>
              <a:rPr lang="en-US" dirty="0"/>
              <a:t>I am going to flash up a screen for each of these regions showing the high-demand occupations.</a:t>
            </a:r>
          </a:p>
          <a:p>
            <a:endParaRPr lang="en-US" dirty="0"/>
          </a:p>
          <a:p>
            <a:r>
              <a:rPr lang="en-US" dirty="0"/>
              <a:t>Download the PowerPoint so you can spend some time with your region.</a:t>
            </a:r>
          </a:p>
          <a:p>
            <a:endParaRPr lang="en-US" dirty="0"/>
          </a:p>
          <a:p>
            <a:endParaRPr lang="en-US" dirty="0"/>
          </a:p>
          <a:p>
            <a:endParaRPr lang="en-US" dirty="0"/>
          </a:p>
          <a:p>
            <a:endParaRPr lang="en-US" dirty="0"/>
          </a:p>
          <a:p>
            <a:r>
              <a:rPr lang="en-US" dirty="0"/>
              <a:t>=====</a:t>
            </a:r>
          </a:p>
          <a:p>
            <a:r>
              <a:rPr lang="en-US" dirty="0"/>
              <a:t>https://</a:t>
            </a:r>
            <a:r>
              <a:rPr lang="en-US" dirty="0" err="1"/>
              <a:t>nccareers.org</a:t>
            </a:r>
            <a:r>
              <a:rPr lang="en-US" dirty="0"/>
              <a:t>/</a:t>
            </a:r>
            <a:r>
              <a:rPr lang="en-US" dirty="0" err="1"/>
              <a:t>employmentprojections</a:t>
            </a:r>
            <a:r>
              <a:rPr lang="en-US" dirty="0"/>
              <a:t>/images/</a:t>
            </a:r>
            <a:r>
              <a:rPr lang="en-US" dirty="0" err="1"/>
              <a:t>subPZ.png</a:t>
            </a:r>
            <a:endParaRPr lang="en-US" dirty="0"/>
          </a:p>
        </p:txBody>
      </p:sp>
      <p:sp>
        <p:nvSpPr>
          <p:cNvPr id="4" name="Date Placeholder 3"/>
          <p:cNvSpPr>
            <a:spLocks noGrp="1"/>
          </p:cNvSpPr>
          <p:nvPr>
            <p:ph type="dt" idx="1"/>
          </p:nvPr>
        </p:nvSpPr>
        <p:spPr/>
        <p:txBody>
          <a:bodyPr/>
          <a:lstStyle/>
          <a:p>
            <a:r>
              <a:rPr lang="en-US"/>
              <a:t>April 18, 2018</a:t>
            </a:r>
          </a:p>
        </p:txBody>
      </p:sp>
      <p:sp>
        <p:nvSpPr>
          <p:cNvPr id="6" name="Slide Number Placeholder 5"/>
          <p:cNvSpPr>
            <a:spLocks noGrp="1"/>
          </p:cNvSpPr>
          <p:nvPr>
            <p:ph type="sldNum" sz="quarter" idx="5"/>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131321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165225" cy="873125"/>
          </a:xfrm>
        </p:spPr>
      </p:sp>
      <p:sp>
        <p:nvSpPr>
          <p:cNvPr id="3" name="Notes Placeholder 2"/>
          <p:cNvSpPr>
            <a:spLocks noGrp="1"/>
          </p:cNvSpPr>
          <p:nvPr>
            <p:ph type="body" idx="1"/>
          </p:nvPr>
        </p:nvSpPr>
        <p:spPr>
          <a:xfrm>
            <a:off x="685800" y="1717288"/>
            <a:ext cx="5486400" cy="7198112"/>
          </a:xfrm>
        </p:spPr>
        <p:txBody>
          <a:bodyPr>
            <a:noAutofit/>
          </a:bodyPr>
          <a:lstStyle/>
          <a:p>
            <a:r>
              <a:rPr lang="en-US" baseline="0" dirty="0"/>
              <a:t>Let</a:t>
            </a:r>
            <a:r>
              <a:rPr lang="en-US" dirty="0"/>
              <a:t> me start by telling you </a:t>
            </a:r>
            <a:r>
              <a:rPr lang="en-US" baseline="0" dirty="0"/>
              <a:t>a little about my career pathway and how I got where I am today.</a:t>
            </a:r>
          </a:p>
          <a:p>
            <a:endParaRPr lang="en-US" baseline="0" dirty="0"/>
          </a:p>
          <a:p>
            <a:r>
              <a:rPr lang="en-US" dirty="0"/>
              <a:t>In</a:t>
            </a:r>
            <a:r>
              <a:rPr lang="en-US" baseline="0" dirty="0"/>
              <a:t> high school I took drafting and electronics classes -- and liked them a lot. </a:t>
            </a:r>
          </a:p>
          <a:p>
            <a:endParaRPr lang="en-US" baseline="0" dirty="0"/>
          </a:p>
          <a:p>
            <a:r>
              <a:rPr lang="en-US" baseline="0" dirty="0"/>
              <a:t>I always liked math and science, especially applied physics.</a:t>
            </a:r>
          </a:p>
          <a:p>
            <a:r>
              <a:rPr lang="en-US" baseline="0" dirty="0"/>
              <a:t>This is one of the few things that differentiates me from Dr. Sheldon Cooper. He's stuck in theoretical physics, whereas I like to </a:t>
            </a:r>
            <a:r>
              <a:rPr lang="en-US" u="sng" baseline="0" dirty="0"/>
              <a:t>apply</a:t>
            </a:r>
            <a:r>
              <a:rPr lang="en-US" baseline="0" dirty="0"/>
              <a:t> the physics to the real world.</a:t>
            </a:r>
          </a:p>
          <a:p>
            <a:endParaRPr lang="en-US" baseline="0" dirty="0"/>
          </a:p>
          <a:p>
            <a:r>
              <a:rPr lang="en-US" baseline="0" dirty="0"/>
              <a:t>Any time the school needed someone to run sound systems or stage lights, I was there.  I also helped with the audio-visual needs around school, like threading a film projector.  </a:t>
            </a:r>
          </a:p>
          <a:p>
            <a:r>
              <a:rPr lang="en-US" dirty="0"/>
              <a:t>Boy </a:t>
            </a:r>
            <a:r>
              <a:rPr lang="mr-IN" dirty="0"/>
              <a:t>–</a:t>
            </a:r>
            <a:r>
              <a:rPr lang="en-US" dirty="0"/>
              <a:t> if we only had DVDs back then!!</a:t>
            </a:r>
          </a:p>
          <a:p>
            <a:endParaRPr lang="en-US" baseline="0" dirty="0"/>
          </a:p>
          <a:p>
            <a:r>
              <a:rPr lang="en-US" baseline="0" dirty="0"/>
              <a:t>I also liked to work on my own cars. In part because I was cheap and would rather do the work myself than to pay someone to fix my car.  But I also like hands-on work.</a:t>
            </a:r>
          </a:p>
          <a:p>
            <a:endParaRPr lang="en-US" baseline="0" dirty="0"/>
          </a:p>
          <a:p>
            <a:r>
              <a:rPr lang="en-US" baseline="0" dirty="0"/>
              <a:t>At the time, I had no idea that any of these, and many other interests, might lead someday to a career.</a:t>
            </a:r>
          </a:p>
          <a:p>
            <a:endParaRPr lang="en-US" baseline="0" dirty="0"/>
          </a:p>
          <a:p>
            <a:r>
              <a:rPr lang="en-US" baseline="0" dirty="0"/>
              <a:t>After high school, it was a family expectation that I was going to go on and get my four-year degree and wave that sheepskin high in the air until I got a job.</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870627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So - starting in the far western part of the state and working our way to the east.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Here are the Average Annual job Openings over this ten-year period for the seven counties in this Waynesville-Franklin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You will notice as we go through this that most regions need retail sales, fast food workers and kitchen help.  </a:t>
            </a:r>
          </a:p>
          <a:p>
            <a:pPr eaLnBrk="1" hangingPunct="1">
              <a:spcBef>
                <a:spcPct val="0"/>
              </a:spcBef>
              <a:spcAft>
                <a:spcPct val="30000"/>
              </a:spcAft>
            </a:pPr>
            <a:r>
              <a:rPr lang="en-US" dirty="0">
                <a:ea typeface="ヒラギノ角ゴ Pro W3" charset="0"/>
                <a:cs typeface="Times"/>
              </a:rPr>
              <a:t>We do like to buy things and to eat, and so do the tourists.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Most of what you see here are low-skill, high turnover jobs.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On this list, Nursing Assistant is the only occupation you see here that requires some college work, however, many students are completing that college work while still in high school.</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40</a:t>
            </a:fld>
            <a:endParaRPr lang="en-US"/>
          </a:p>
        </p:txBody>
      </p:sp>
    </p:spTree>
    <p:extLst>
      <p:ext uri="{BB962C8B-B14F-4D97-AF65-F5344CB8AC3E}">
        <p14:creationId xmlns:p14="http://schemas.microsoft.com/office/powerpoint/2010/main" val="40666619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Once again you see Retail Sales at the top of the list in the Asheville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Notice the Nursing Assistants with an estimated need of 627 each year.</a:t>
            </a:r>
          </a:p>
          <a:p>
            <a:pPr eaLnBrk="1" hangingPunct="1">
              <a:spcBef>
                <a:spcPct val="0"/>
              </a:spcBef>
              <a:spcAft>
                <a:spcPct val="30000"/>
              </a:spcAft>
            </a:pPr>
            <a:r>
              <a:rPr lang="en-US" dirty="0">
                <a:ea typeface="ヒラギノ角ゴ Pro W3" charset="0"/>
                <a:cs typeface="Times"/>
              </a:rPr>
              <a:t>Notice the Registered Nurses with 430 openings per year</a:t>
            </a:r>
          </a:p>
          <a:p>
            <a:pPr eaLnBrk="1" hangingPunct="1">
              <a:spcBef>
                <a:spcPct val="0"/>
              </a:spcBef>
              <a:spcAft>
                <a:spcPct val="30000"/>
              </a:spcAft>
            </a:pPr>
            <a:r>
              <a:rPr lang="en-US" dirty="0">
                <a:ea typeface="ヒラギノ角ゴ Pro W3" charset="0"/>
                <a:cs typeface="Times"/>
              </a:rPr>
              <a:t>And just above that is the Home Health Aides also needing 430 per year.</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As the baby-boomers get older they need someone to come by the house to take care of them.</a:t>
            </a:r>
          </a:p>
          <a:p>
            <a:pPr eaLnBrk="1" hangingPunct="1">
              <a:spcBef>
                <a:spcPct val="0"/>
              </a:spcBef>
              <a:spcAft>
                <a:spcPct val="30000"/>
              </a:spcAft>
            </a:pPr>
            <a:r>
              <a:rPr lang="en-US" dirty="0">
                <a:ea typeface="ヒラギノ角ゴ Pro W3" charset="0"/>
                <a:cs typeface="Times"/>
              </a:rPr>
              <a:t>You will notice a high number of Home Health Aides in areas with lots of retirees.</a:t>
            </a:r>
          </a:p>
          <a:p>
            <a:pPr eaLnBrk="1" hangingPunct="1">
              <a:spcBef>
                <a:spcPct val="0"/>
              </a:spcBef>
              <a:spcAft>
                <a:spcPct val="30000"/>
              </a:spcAft>
            </a:pPr>
            <a:r>
              <a:rPr lang="en-US" dirty="0">
                <a:ea typeface="ヒラギノ角ゴ Pro W3" charset="0"/>
                <a:cs typeface="Times"/>
              </a:rPr>
              <a:t>Those retirees need nurses as well.</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41</a:t>
            </a:fld>
            <a:endParaRPr lang="en-US"/>
          </a:p>
        </p:txBody>
      </p:sp>
    </p:spTree>
    <p:extLst>
      <p:ext uri="{BB962C8B-B14F-4D97-AF65-F5344CB8AC3E}">
        <p14:creationId xmlns:p14="http://schemas.microsoft.com/office/powerpoint/2010/main" val="462423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42</a:t>
            </a:fld>
            <a:endParaRPr lang="en-US"/>
          </a:p>
        </p:txBody>
      </p:sp>
    </p:spTree>
    <p:extLst>
      <p:ext uri="{BB962C8B-B14F-4D97-AF65-F5344CB8AC3E}">
        <p14:creationId xmlns:p14="http://schemas.microsoft.com/office/powerpoint/2010/main" val="10335311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marL="0" marR="0" lvl="0" indent="0" algn="l" defTabSz="914400" rtl="0" eaLnBrk="1" fontAlgn="auto" latinLnBrk="0" hangingPunct="1">
              <a:lnSpc>
                <a:spcPct val="100000"/>
              </a:lnSpc>
              <a:spcBef>
                <a:spcPct val="0"/>
              </a:spcBef>
              <a:spcAft>
                <a:spcPct val="30000"/>
              </a:spcAft>
              <a:buClrTx/>
              <a:buSzTx/>
              <a:buFontTx/>
              <a:buNone/>
              <a:tabLst/>
              <a:defRPr/>
            </a:pPr>
            <a:r>
              <a:rPr lang="en-US" dirty="0">
                <a:ea typeface="ヒラギノ角ゴ Pro W3" charset="0"/>
                <a:cs typeface="Times"/>
              </a:rPr>
              <a:t>in the Hickory </a:t>
            </a:r>
            <a:r>
              <a:rPr lang="en-US" dirty="0" err="1">
                <a:ea typeface="ヒラギノ角ゴ Pro W3" charset="0"/>
                <a:cs typeface="Times"/>
              </a:rPr>
              <a:t>Region,k</a:t>
            </a:r>
            <a:r>
              <a:rPr lang="en-US" dirty="0">
                <a:ea typeface="ヒラギノ角ゴ Pro W3" charset="0"/>
                <a:cs typeface="Times"/>
              </a:rPr>
              <a:t> the occupation in highest demand that requires some kind of college coursework is Heavy and </a:t>
            </a:r>
            <a:r>
              <a:rPr lang="en-US" dirty="0" err="1">
                <a:ea typeface="ヒラギノ角ゴ Pro W3" charset="0"/>
                <a:cs typeface="Times"/>
              </a:rPr>
              <a:t>RTractorpTrailer</a:t>
            </a:r>
            <a:r>
              <a:rPr lang="en-US" dirty="0">
                <a:ea typeface="ヒラギノ角ゴ Pro W3" charset="0"/>
                <a:cs typeface="Times"/>
              </a:rPr>
              <a:t> Truck Drivers.</a:t>
            </a:r>
          </a:p>
          <a:p>
            <a:pPr marL="0" marR="0" lvl="0" indent="0" algn="l" defTabSz="914400" rtl="0" eaLnBrk="1" fontAlgn="auto" latinLnBrk="0" hangingPunct="1">
              <a:lnSpc>
                <a:spcPct val="100000"/>
              </a:lnSpc>
              <a:spcBef>
                <a:spcPct val="0"/>
              </a:spcBef>
              <a:spcAft>
                <a:spcPct val="30000"/>
              </a:spcAft>
              <a:buClrTx/>
              <a:buSzTx/>
              <a:buFontTx/>
              <a:buNone/>
              <a:tabLst/>
              <a:defRPr/>
            </a:pPr>
            <a:endParaRPr lang="en-US" dirty="0">
              <a:ea typeface="ヒラギノ角ゴ Pro W3" charset="0"/>
              <a:cs typeface="Times"/>
            </a:endParaRPr>
          </a:p>
          <a:p>
            <a:pPr marL="0" marR="0" lvl="0" indent="0" algn="l" defTabSz="914400" rtl="0" eaLnBrk="1" fontAlgn="auto" latinLnBrk="0" hangingPunct="1">
              <a:lnSpc>
                <a:spcPct val="100000"/>
              </a:lnSpc>
              <a:spcBef>
                <a:spcPct val="0"/>
              </a:spcBef>
              <a:spcAft>
                <a:spcPct val="30000"/>
              </a:spcAft>
              <a:buClrTx/>
              <a:buSzTx/>
              <a:buFontTx/>
              <a:buNone/>
              <a:tabLst/>
              <a:defRPr/>
            </a:pPr>
            <a:r>
              <a:rPr lang="en-US" dirty="0">
                <a:ea typeface="ヒラギノ角ゴ Pro W3" charset="0"/>
                <a:cs typeface="Times"/>
              </a:rPr>
              <a:t>Registered Nurses is just below the bottom of the slide.</a:t>
            </a:r>
          </a:p>
          <a:p>
            <a:pPr marL="0" marR="0" lvl="0" indent="0" algn="l" defTabSz="914400" rtl="0" eaLnBrk="1" fontAlgn="auto" latinLnBrk="0" hangingPunct="1">
              <a:lnSpc>
                <a:spcPct val="100000"/>
              </a:lnSpc>
              <a:spcBef>
                <a:spcPct val="0"/>
              </a:spcBef>
              <a:spcAft>
                <a:spcPct val="30000"/>
              </a:spcAft>
              <a:buClrTx/>
              <a:buSzTx/>
              <a:buFontTx/>
              <a:buNone/>
              <a:tabLst/>
              <a:defRPr/>
            </a:pPr>
            <a:endParaRPr lang="en-US" dirty="0">
              <a:ea typeface="ヒラギノ角ゴ Pro W3" charset="0"/>
              <a:cs typeface="Times"/>
            </a:endParaRPr>
          </a:p>
          <a:p>
            <a:pPr marL="0" marR="0" lvl="0" indent="0" algn="l" defTabSz="914400" rtl="0" eaLnBrk="1" fontAlgn="auto" latinLnBrk="0" hangingPunct="1">
              <a:lnSpc>
                <a:spcPct val="100000"/>
              </a:lnSpc>
              <a:spcBef>
                <a:spcPct val="0"/>
              </a:spcBef>
              <a:spcAft>
                <a:spcPct val="30000"/>
              </a:spcAft>
              <a:buClrTx/>
              <a:buSzTx/>
              <a:buFontTx/>
              <a:buNone/>
              <a:tabLst/>
              <a:defRPr/>
            </a:pPr>
            <a:r>
              <a:rPr lang="en-US" dirty="0">
                <a:ea typeface="ヒラギノ角ゴ Pro W3" charset="0"/>
                <a:cs typeface="Times"/>
              </a:rPr>
              <a:t>Notice the Sewing Machine Operators near the bottom of the slide. Those jobs did </a:t>
            </a:r>
            <a:r>
              <a:rPr lang="en-US" u="sng" dirty="0">
                <a:ea typeface="ヒラギノ角ゴ Pro W3" charset="0"/>
                <a:cs typeface="Times"/>
              </a:rPr>
              <a:t>not</a:t>
            </a:r>
            <a:r>
              <a:rPr lang="en-US" dirty="0">
                <a:ea typeface="ヒラギノ角ゴ Pro W3" charset="0"/>
                <a:cs typeface="Times"/>
              </a:rPr>
              <a:t> all go to China.</a:t>
            </a: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43</a:t>
            </a:fld>
            <a:endParaRPr lang="en-US"/>
          </a:p>
        </p:txBody>
      </p:sp>
    </p:spTree>
    <p:extLst>
      <p:ext uri="{BB962C8B-B14F-4D97-AF65-F5344CB8AC3E}">
        <p14:creationId xmlns:p14="http://schemas.microsoft.com/office/powerpoint/2010/main" val="2365978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Again in Charlotte Region, the Truck drivers lead the job openings that require college.</a:t>
            </a:r>
          </a:p>
          <a:p>
            <a:pPr eaLnBrk="1" hangingPunct="1">
              <a:spcBef>
                <a:spcPct val="0"/>
              </a:spcBef>
              <a:spcAft>
                <a:spcPct val="30000"/>
              </a:spcAft>
            </a:pPr>
            <a:r>
              <a:rPr lang="en-US" dirty="0">
                <a:ea typeface="ヒラギノ角ゴ Pro W3" charset="0"/>
                <a:cs typeface="Times"/>
              </a:rPr>
              <a:t>General and Operations Managers is an occupation requiring a bachelor degree that is only seen on this slide, not in the top 17 occupations.</a:t>
            </a:r>
          </a:p>
          <a:p>
            <a:pPr eaLnBrk="1" hangingPunct="1">
              <a:spcBef>
                <a:spcPct val="0"/>
              </a:spcBef>
              <a:spcAft>
                <a:spcPct val="30000"/>
              </a:spcAft>
            </a:pPr>
            <a:r>
              <a:rPr lang="en-US" dirty="0">
                <a:ea typeface="ヒラギノ角ゴ Pro W3" charset="0"/>
                <a:cs typeface="Times"/>
              </a:rPr>
              <a:t>After the top 17 you see on the slide, I have included the top 50 </a:t>
            </a:r>
            <a:r>
              <a:rPr lang="en-US" dirty="0" err="1">
                <a:ea typeface="ヒラギノ角ゴ Pro W3" charset="0"/>
                <a:cs typeface="Times"/>
              </a:rPr>
              <a:t>occuaptions</a:t>
            </a:r>
            <a:r>
              <a:rPr lang="en-US" dirty="0">
                <a:ea typeface="ヒラギノ角ゴ Pro W3" charset="0"/>
                <a:cs typeface="Times"/>
              </a:rPr>
              <a:t> that you can view when you download the PowerPoint file.</a:t>
            </a:r>
          </a:p>
          <a:p>
            <a:pPr eaLnBrk="1" hangingPunct="1">
              <a:spcBef>
                <a:spcPct val="0"/>
              </a:spcBef>
              <a:spcAft>
                <a:spcPct val="30000"/>
              </a:spcAft>
            </a:pPr>
            <a:r>
              <a:rPr lang="en-US" dirty="0">
                <a:ea typeface="ヒラギノ角ゴ Pro W3" charset="0"/>
                <a:cs typeface="Times"/>
              </a:rPr>
              <a:t>And Registered Nurses are high in this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44</a:t>
            </a:fld>
            <a:endParaRPr lang="en-US"/>
          </a:p>
        </p:txBody>
      </p:sp>
    </p:spTree>
    <p:extLst>
      <p:ext uri="{BB962C8B-B14F-4D97-AF65-F5344CB8AC3E}">
        <p14:creationId xmlns:p14="http://schemas.microsoft.com/office/powerpoint/2010/main" val="27306434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Notice the Registered Nurses who are high in this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45</a:t>
            </a:fld>
            <a:endParaRPr lang="en-US"/>
          </a:p>
        </p:txBody>
      </p:sp>
    </p:spTree>
    <p:extLst>
      <p:ext uri="{BB962C8B-B14F-4D97-AF65-F5344CB8AC3E}">
        <p14:creationId xmlns:p14="http://schemas.microsoft.com/office/powerpoint/2010/main" val="33678421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There are lots of retirees in the Pinehurst area, and they have the funds to hire Nurses, Home Health Aides and Personal Care Aides.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46</a:t>
            </a:fld>
            <a:endParaRPr lang="en-US"/>
          </a:p>
        </p:txBody>
      </p:sp>
    </p:spTree>
    <p:extLst>
      <p:ext uri="{BB962C8B-B14F-4D97-AF65-F5344CB8AC3E}">
        <p14:creationId xmlns:p14="http://schemas.microsoft.com/office/powerpoint/2010/main" val="39316092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47</a:t>
            </a:fld>
            <a:endParaRPr lang="en-US"/>
          </a:p>
        </p:txBody>
      </p:sp>
    </p:spTree>
    <p:extLst>
      <p:ext uri="{BB962C8B-B14F-4D97-AF65-F5344CB8AC3E}">
        <p14:creationId xmlns:p14="http://schemas.microsoft.com/office/powerpoint/2010/main" val="23761802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Software Developers were not even on the list years ago, but now they are on the high-demand list in the Triangle Area.</a:t>
            </a:r>
          </a:p>
          <a:p>
            <a:pPr eaLnBrk="1" hangingPunct="1">
              <a:spcBef>
                <a:spcPct val="0"/>
              </a:spcBef>
              <a:spcAft>
                <a:spcPct val="30000"/>
              </a:spcAft>
            </a:pPr>
            <a:r>
              <a:rPr lang="en-US" dirty="0">
                <a:ea typeface="ヒラギノ角ゴ Pro W3" charset="0"/>
                <a:cs typeface="Times"/>
              </a:rPr>
              <a:t>This is the </a:t>
            </a:r>
            <a:r>
              <a:rPr lang="en-US">
                <a:ea typeface="ヒラギノ角ゴ Pro W3" charset="0"/>
                <a:cs typeface="Times"/>
              </a:rPr>
              <a:t>only region </a:t>
            </a:r>
            <a:r>
              <a:rPr lang="en-US" dirty="0">
                <a:ea typeface="ヒラギノ角ゴ Pro W3" charset="0"/>
                <a:cs typeface="Times"/>
              </a:rPr>
              <a:t>where they break the top 17 occupations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48</a:t>
            </a:fld>
            <a:endParaRPr lang="en-US"/>
          </a:p>
        </p:txBody>
      </p:sp>
    </p:spTree>
    <p:extLst>
      <p:ext uri="{BB962C8B-B14F-4D97-AF65-F5344CB8AC3E}">
        <p14:creationId xmlns:p14="http://schemas.microsoft.com/office/powerpoint/2010/main" val="37673718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49</a:t>
            </a:fld>
            <a:endParaRPr lang="en-US"/>
          </a:p>
        </p:txBody>
      </p:sp>
    </p:spTree>
    <p:extLst>
      <p:ext uri="{BB962C8B-B14F-4D97-AF65-F5344CB8AC3E}">
        <p14:creationId xmlns:p14="http://schemas.microsoft.com/office/powerpoint/2010/main" val="5769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1862138" cy="1397000"/>
          </a:xfrm>
        </p:spPr>
      </p:sp>
      <p:sp>
        <p:nvSpPr>
          <p:cNvPr id="3" name="Notes Placeholder 2"/>
          <p:cNvSpPr>
            <a:spLocks noGrp="1"/>
          </p:cNvSpPr>
          <p:nvPr>
            <p:ph type="body" idx="1"/>
          </p:nvPr>
        </p:nvSpPr>
        <p:spPr>
          <a:xfrm>
            <a:off x="685799" y="1871663"/>
            <a:ext cx="5700713" cy="7272337"/>
          </a:xfrm>
        </p:spPr>
        <p:txBody>
          <a:bodyPr>
            <a:noAutofit/>
          </a:bodyPr>
          <a:lstStyle/>
          <a:p>
            <a:r>
              <a:rPr lang="en-US" dirty="0"/>
              <a:t>So I go to NC State University </a:t>
            </a:r>
            <a:r>
              <a:rPr lang="en-US" baseline="0" dirty="0"/>
              <a:t>in Electrical Engineering.</a:t>
            </a:r>
            <a:r>
              <a:rPr lang="en-US" dirty="0"/>
              <a:t> </a:t>
            </a:r>
          </a:p>
          <a:p>
            <a:r>
              <a:rPr lang="en-US" dirty="0"/>
              <a:t>--- </a:t>
            </a:r>
            <a:r>
              <a:rPr lang="en-US" baseline="0" dirty="0"/>
              <a:t>For 11 years!</a:t>
            </a:r>
          </a:p>
          <a:p>
            <a:endParaRPr lang="en-US" baseline="0" dirty="0"/>
          </a:p>
          <a:p>
            <a:r>
              <a:rPr lang="en-US" baseline="0" dirty="0"/>
              <a:t>I realized early on that engineers did </a:t>
            </a:r>
            <a:r>
              <a:rPr lang="en-US" u="sng" baseline="0" dirty="0"/>
              <a:t>not</a:t>
            </a:r>
            <a:r>
              <a:rPr lang="en-US" baseline="0" dirty="0"/>
              <a:t> work with their hands, they sat a desk and designed things for others to build.</a:t>
            </a:r>
          </a:p>
          <a:p>
            <a:r>
              <a:rPr lang="en-US" baseline="0" dirty="0"/>
              <a:t>--  I wanted to be that </a:t>
            </a:r>
            <a:r>
              <a:rPr lang="en-US" u="sng" baseline="0" dirty="0"/>
              <a:t>other</a:t>
            </a:r>
            <a:r>
              <a:rPr lang="en-US" baseline="0" dirty="0"/>
              <a:t> guy who got to </a:t>
            </a:r>
            <a:r>
              <a:rPr lang="en-US" u="sng" baseline="0" dirty="0"/>
              <a:t>build</a:t>
            </a:r>
            <a:r>
              <a:rPr lang="en-US" baseline="0" dirty="0"/>
              <a:t> the things the engineers designed. </a:t>
            </a:r>
          </a:p>
          <a:p>
            <a:endParaRPr lang="en-US" baseline="0" dirty="0"/>
          </a:p>
          <a:p>
            <a:r>
              <a:rPr lang="en-US" baseline="0" dirty="0"/>
              <a:t>I loved the drafting courses more than anything and really enjoyed the drafting instructors, so I attempted to change majors to become an Industrial Arts teacher. --It's is a four-year degree after all!  And in my family we were required to get a four-year degree before we got married.</a:t>
            </a:r>
          </a:p>
          <a:p>
            <a:endParaRPr lang="en-US" baseline="0" dirty="0"/>
          </a:p>
          <a:p>
            <a:r>
              <a:rPr lang="en-US" baseline="0" dirty="0"/>
              <a:t>I ran into lots of red tape trying to </a:t>
            </a:r>
            <a:r>
              <a:rPr lang="en-US" u="sng" baseline="0" dirty="0"/>
              <a:t>transfer</a:t>
            </a:r>
            <a:r>
              <a:rPr lang="en-US" baseline="0" dirty="0"/>
              <a:t> </a:t>
            </a:r>
            <a:r>
              <a:rPr lang="en-US" u="sng" baseline="0" dirty="0"/>
              <a:t>from</a:t>
            </a:r>
            <a:r>
              <a:rPr lang="en-US" baseline="0" dirty="0"/>
              <a:t> the school of Engineering </a:t>
            </a:r>
            <a:r>
              <a:rPr lang="en-US" u="sng" baseline="0" dirty="0"/>
              <a:t>to</a:t>
            </a:r>
            <a:r>
              <a:rPr lang="en-US" baseline="0" dirty="0"/>
              <a:t> the school of Education. </a:t>
            </a:r>
          </a:p>
          <a:p>
            <a:r>
              <a:rPr lang="en-US" baseline="0" dirty="0"/>
              <a:t>My college advisor even told me to </a:t>
            </a:r>
            <a:r>
              <a:rPr lang="en-US" u="sng" baseline="0" dirty="0"/>
              <a:t>drop out </a:t>
            </a:r>
            <a:r>
              <a:rPr lang="en-US" baseline="0" dirty="0"/>
              <a:t>of college, because I was </a:t>
            </a:r>
            <a:r>
              <a:rPr lang="en-US" u="sng" baseline="0" dirty="0"/>
              <a:t>wasting</a:t>
            </a:r>
            <a:r>
              <a:rPr lang="en-US" baseline="0" dirty="0"/>
              <a:t> a seat for someone who really wanted to be an engineer.</a:t>
            </a:r>
          </a:p>
          <a:p>
            <a:endParaRPr lang="en-US" baseline="0" dirty="0"/>
          </a:p>
          <a:p>
            <a:r>
              <a:rPr lang="en-US" baseline="0" dirty="0"/>
              <a:t>I ended up transferring to the Technology Education program at North Carolina A&amp;T State University in Greensboro.</a:t>
            </a:r>
          </a:p>
          <a:p>
            <a:endParaRPr lang="en-US" baseline="0" dirty="0"/>
          </a:p>
          <a:p>
            <a:r>
              <a:rPr lang="en-US" baseline="0" dirty="0"/>
              <a:t>By then I was ready to move ahead and complete my schooling. </a:t>
            </a:r>
            <a:br>
              <a:rPr lang="en-US" baseline="0" dirty="0"/>
            </a:br>
            <a:r>
              <a:rPr lang="en-US" baseline="0" dirty="0"/>
              <a:t>I graduated summa cum laude with an offer to further my studies -- for free -- at Indiana State.  </a:t>
            </a:r>
          </a:p>
          <a:p>
            <a:r>
              <a:rPr lang="en-US" baseline="0" dirty="0"/>
              <a:t>So I went there and completed my Masters degree in Technology Education.</a:t>
            </a:r>
          </a:p>
          <a:p>
            <a:endParaRPr lang="en-US" baseline="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2032752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50</a:t>
            </a:fld>
            <a:endParaRPr lang="en-US"/>
          </a:p>
        </p:txBody>
      </p:sp>
    </p:spTree>
    <p:extLst>
      <p:ext uri="{BB962C8B-B14F-4D97-AF65-F5344CB8AC3E}">
        <p14:creationId xmlns:p14="http://schemas.microsoft.com/office/powerpoint/2010/main" val="15309009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There is a big hospital in Greenville, so the demand for Nursing is great.</a:t>
            </a:r>
          </a:p>
          <a:p>
            <a:pPr eaLnBrk="1" hangingPunct="1">
              <a:spcBef>
                <a:spcPct val="0"/>
              </a:spcBef>
              <a:spcAft>
                <a:spcPct val="30000"/>
              </a:spcAft>
            </a:pPr>
            <a:r>
              <a:rPr lang="en-US" dirty="0">
                <a:ea typeface="ヒラギノ角ゴ Pro W3" charset="0"/>
                <a:cs typeface="Times"/>
              </a:rPr>
              <a:t>They also apparently like to eat.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51</a:t>
            </a:fld>
            <a:endParaRPr lang="en-US"/>
          </a:p>
        </p:txBody>
      </p:sp>
    </p:spTree>
    <p:extLst>
      <p:ext uri="{BB962C8B-B14F-4D97-AF65-F5344CB8AC3E}">
        <p14:creationId xmlns:p14="http://schemas.microsoft.com/office/powerpoint/2010/main" val="1768323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52</a:t>
            </a:fld>
            <a:endParaRPr lang="en-US"/>
          </a:p>
        </p:txBody>
      </p:sp>
    </p:spTree>
    <p:extLst>
      <p:ext uri="{BB962C8B-B14F-4D97-AF65-F5344CB8AC3E}">
        <p14:creationId xmlns:p14="http://schemas.microsoft.com/office/powerpoint/2010/main" val="4000949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53</a:t>
            </a:fld>
            <a:endParaRPr lang="en-US"/>
          </a:p>
        </p:txBody>
      </p:sp>
    </p:spTree>
    <p:extLst>
      <p:ext uri="{BB962C8B-B14F-4D97-AF65-F5344CB8AC3E}">
        <p14:creationId xmlns:p14="http://schemas.microsoft.com/office/powerpoint/2010/main" val="41166275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54</a:t>
            </a:fld>
            <a:endParaRPr lang="en-US"/>
          </a:p>
        </p:txBody>
      </p:sp>
    </p:spTree>
    <p:extLst>
      <p:ext uri="{BB962C8B-B14F-4D97-AF65-F5344CB8AC3E}">
        <p14:creationId xmlns:p14="http://schemas.microsoft.com/office/powerpoint/2010/main" val="38108899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038600" cy="3028950"/>
          </a:xfrm>
        </p:spPr>
      </p:sp>
      <p:sp>
        <p:nvSpPr>
          <p:cNvPr id="3" name="Notes Placeholder 2"/>
          <p:cNvSpPr>
            <a:spLocks noGrp="1"/>
          </p:cNvSpPr>
          <p:nvPr>
            <p:ph type="body" idx="1"/>
          </p:nvPr>
        </p:nvSpPr>
        <p:spPr>
          <a:xfrm>
            <a:off x="685800" y="3962400"/>
            <a:ext cx="5486400" cy="5181600"/>
          </a:xfrm>
        </p:spPr>
        <p:txBody>
          <a:bodyPr>
            <a:noAutofit/>
          </a:bodyPr>
          <a:lstStyle/>
          <a:p>
            <a:pPr eaLnBrk="1" hangingPunct="1">
              <a:spcBef>
                <a:spcPct val="0"/>
              </a:spcBef>
              <a:spcAft>
                <a:spcPct val="30000"/>
              </a:spcAft>
            </a:pPr>
            <a:r>
              <a:rPr lang="en-US" dirty="0">
                <a:ea typeface="ヒラギノ角ゴ Pro W3" charset="0"/>
                <a:cs typeface="Times"/>
              </a:rPr>
              <a:t>And Wilmington Region.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The website to get all this data is in the notes section under the slide.  </a:t>
            </a:r>
          </a:p>
          <a:p>
            <a:pPr eaLnBrk="1" hangingPunct="1">
              <a:spcBef>
                <a:spcPct val="0"/>
              </a:spcBef>
              <a:spcAft>
                <a:spcPct val="30000"/>
              </a:spcAft>
            </a:pPr>
            <a:r>
              <a:rPr lang="en-US" dirty="0">
                <a:ea typeface="ヒラギノ角ゴ Pro W3" charset="0"/>
                <a:cs typeface="Times"/>
              </a:rPr>
              <a:t>Download the PowerPoint.</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endParaRPr lang="en-US" dirty="0"/>
          </a:p>
          <a:p>
            <a:r>
              <a:rPr lang="en-US" dirty="0"/>
              <a:t>=====</a:t>
            </a:r>
          </a:p>
          <a:p>
            <a:r>
              <a:rPr lang="en-US" dirty="0"/>
              <a:t>https://</a:t>
            </a:r>
            <a:r>
              <a:rPr lang="en-US" dirty="0" err="1"/>
              <a:t>nccareers.org</a:t>
            </a:r>
            <a:r>
              <a:rPr lang="en-US" dirty="0"/>
              <a:t>/</a:t>
            </a:r>
            <a:r>
              <a:rPr lang="en-US" dirty="0" err="1"/>
              <a:t>starjobs</a:t>
            </a:r>
            <a:r>
              <a:rPr lang="en-US" dirty="0"/>
              <a:t>/</a:t>
            </a:r>
            <a:r>
              <a:rPr lang="en-US" dirty="0" err="1"/>
              <a:t>index.html</a:t>
            </a:r>
            <a:endParaRPr lang="en-US" dirty="0"/>
          </a:p>
          <a:p>
            <a:endParaRPr lang="en-US" dirty="0"/>
          </a:p>
          <a:p>
            <a:r>
              <a:rPr lang="en-US" dirty="0"/>
              <a:t>These are the highest Average Annual Openings over the 10-year projection period 2017-2026</a:t>
            </a:r>
          </a:p>
          <a:p>
            <a:endParaRPr lang="en-US" dirty="0"/>
          </a:p>
          <a:p>
            <a:endParaRPr lang="en-US" dirty="0"/>
          </a:p>
          <a:p>
            <a:r>
              <a:rPr lang="en-US" dirty="0"/>
              <a:t>"North Carolina Star Jobs is a new and simplified way to help you identify promising occupations. Star ratings are assigned based on wages, projected growth rate, and projected job openings, and each occupation has a rating of between one and five stars. Occupations with five stars are considered to have much better career prospects than occupations with fewer stars."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55</a:t>
            </a:fld>
            <a:endParaRPr lang="en-US"/>
          </a:p>
        </p:txBody>
      </p:sp>
    </p:spTree>
    <p:extLst>
      <p:ext uri="{BB962C8B-B14F-4D97-AF65-F5344CB8AC3E}">
        <p14:creationId xmlns:p14="http://schemas.microsoft.com/office/powerpoint/2010/main" val="2457308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The world in which we live is changing.</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56</a:t>
            </a:fld>
            <a:endParaRPr lang="en-US" sz="1300"/>
          </a:p>
        </p:txBody>
      </p:sp>
    </p:spTree>
    <p:extLst>
      <p:ext uri="{BB962C8B-B14F-4D97-AF65-F5344CB8AC3E}">
        <p14:creationId xmlns:p14="http://schemas.microsoft.com/office/powerpoint/2010/main" val="5867359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594009A8-22B5-4B4E-ADB6-74808A6AD6DF}" type="slidenum">
              <a:rPr lang="en-US" sz="1300"/>
              <a:pPr/>
              <a:t>57</a:t>
            </a:fld>
            <a:endParaRPr lang="en-US" sz="1300"/>
          </a:p>
        </p:txBody>
      </p:sp>
      <p:sp>
        <p:nvSpPr>
          <p:cNvPr id="160770"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0771" name="Rectangle 3"/>
          <p:cNvSpPr>
            <a:spLocks noGrp="1" noChangeArrowheads="1"/>
          </p:cNvSpPr>
          <p:nvPr>
            <p:ph type="body" idx="1"/>
          </p:nvPr>
        </p:nvSpPr>
        <p:spPr>
          <a:xfrm>
            <a:off x="812800" y="4557713"/>
            <a:ext cx="55276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You may have seen this quote that is spread across the next three slides.</a:t>
            </a:r>
          </a:p>
          <a:p>
            <a:pPr eaLnBrk="1" hangingPunct="1"/>
            <a:endParaRPr lang="en-US" dirty="0">
              <a:ea typeface="ヒラギノ角ゴ Pro W3" charset="0"/>
            </a:endParaRPr>
          </a:p>
          <a:p>
            <a:pPr eaLnBrk="1" hangingPunct="1"/>
            <a:r>
              <a:rPr lang="en-US" dirty="0">
                <a:ea typeface="ヒラギノ角ゴ Pro W3" charset="0"/>
              </a:rPr>
              <a:t>It profoundly reminds us that we are preparing people</a:t>
            </a:r>
            <a:r>
              <a:rPr lang="en-US" baseline="0" dirty="0">
                <a:ea typeface="ヒラギノ角ゴ Pro W3" charset="0"/>
              </a:rPr>
              <a:t> </a:t>
            </a:r>
            <a:r>
              <a:rPr lang="en-US" dirty="0">
                <a:ea typeface="ヒラギノ角ゴ Pro W3" charset="0"/>
              </a:rPr>
              <a:t>for jobs that don</a:t>
            </a:r>
            <a:r>
              <a:rPr lang="ja-JP" altLang="en-US" dirty="0">
                <a:ea typeface="ヒラギノ角ゴ Pro W3" charset="0"/>
              </a:rPr>
              <a:t>’</a:t>
            </a:r>
            <a:r>
              <a:rPr lang="en-US" altLang="ja-JP" dirty="0">
                <a:ea typeface="ヒラギノ角ゴ Pro W3" charset="0"/>
              </a:rPr>
              <a:t>t yet </a:t>
            </a:r>
            <a:r>
              <a:rPr lang="en-US" altLang="ja-JP" u="sng" dirty="0">
                <a:ea typeface="ヒラギノ角ゴ Pro W3" charset="0"/>
              </a:rPr>
              <a:t>exist</a:t>
            </a:r>
            <a:r>
              <a:rPr lang="en-US" altLang="ja-JP" dirty="0">
                <a:ea typeface="ヒラギノ角ゴ Pro W3" charset="0"/>
              </a:rPr>
              <a:t>…</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a:t>
            </a:r>
          </a:p>
          <a:p>
            <a:pPr eaLnBrk="1" hangingPunct="1"/>
            <a:r>
              <a:rPr lang="en-US" dirty="0">
                <a:ea typeface="ヒラギノ角ゴ Pro W3" charset="0"/>
              </a:rPr>
              <a:t>Shift Happens</a:t>
            </a:r>
          </a:p>
          <a:p>
            <a:pPr eaLnBrk="1" hangingPunct="1"/>
            <a:r>
              <a:rPr lang="en-US" dirty="0"/>
              <a:t>Karl </a:t>
            </a:r>
            <a:r>
              <a:rPr lang="en-US" dirty="0" err="1"/>
              <a:t>Fisch</a:t>
            </a:r>
            <a:r>
              <a:rPr lang="en-US" dirty="0"/>
              <a:t> and Scott McLeod</a:t>
            </a:r>
          </a:p>
          <a:p>
            <a:pPr eaLnBrk="1" hangingPunct="1"/>
            <a:r>
              <a:rPr lang="en-US" dirty="0">
                <a:ea typeface="ヒラギノ角ゴ Pro W3" charset="0"/>
              </a:rPr>
              <a:t>http://</a:t>
            </a:r>
            <a:r>
              <a:rPr lang="en-US" dirty="0" err="1">
                <a:ea typeface="ヒラギノ角ゴ Pro W3" charset="0"/>
              </a:rPr>
              <a:t>shifthappens.wikispaces.com</a:t>
            </a:r>
            <a:r>
              <a:rPr lang="en-US" dirty="0">
                <a:ea typeface="ヒラギノ角ゴ Pro W3" charset="0"/>
              </a:rPr>
              <a:t>/</a:t>
            </a:r>
          </a:p>
          <a:p>
            <a:pPr eaLnBrk="1" hangingPunct="1"/>
            <a:endParaRPr lang="en-US" dirty="0">
              <a:ea typeface="ヒラギノ角ゴ Pro W3" charset="0"/>
            </a:endParaRPr>
          </a:p>
        </p:txBody>
      </p:sp>
    </p:spTree>
    <p:extLst>
      <p:ext uri="{BB962C8B-B14F-4D97-AF65-F5344CB8AC3E}">
        <p14:creationId xmlns:p14="http://schemas.microsoft.com/office/powerpoint/2010/main" val="958455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567E39C-1210-5A48-A5E0-71217972358A}" type="slidenum">
              <a:rPr lang="en-US" sz="1300"/>
              <a:pPr/>
              <a:t>58</a:t>
            </a:fld>
            <a:endParaRPr lang="en-US" sz="1300"/>
          </a:p>
        </p:txBody>
      </p:sp>
      <p:sp>
        <p:nvSpPr>
          <p:cNvPr id="162818"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2819" name="Rectangle 3"/>
          <p:cNvSpPr>
            <a:spLocks noGrp="1" noChangeArrowheads="1"/>
          </p:cNvSpPr>
          <p:nvPr>
            <p:ph type="body" idx="1"/>
          </p:nvPr>
        </p:nvSpPr>
        <p:spPr>
          <a:xfrm>
            <a:off x="731838" y="4557713"/>
            <a:ext cx="503872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 and they will be Using technologies that have not yet been invented …</a:t>
            </a:r>
          </a:p>
          <a:p>
            <a:pPr eaLnBrk="1" hangingPunct="1"/>
            <a:endParaRPr lang="en-US" dirty="0">
              <a:ea typeface="ヒラギノ角ゴ Pro W3" charset="0"/>
            </a:endParaRPr>
          </a:p>
          <a:p>
            <a:pPr eaLnBrk="1" hangingPunct="1"/>
            <a:r>
              <a:rPr lang="en-US" dirty="0">
                <a:ea typeface="ヒラギノ角ゴ Pro W3" charset="0"/>
              </a:rPr>
              <a:t>We didn't have personal computers when I started college.</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a:t>
            </a:r>
          </a:p>
          <a:p>
            <a:pPr eaLnBrk="1" hangingPunct="1"/>
            <a:r>
              <a:rPr lang="en-US" dirty="0">
                <a:ea typeface="ヒラギノ角ゴ Pro W3" charset="0"/>
              </a:rPr>
              <a:t>Shift Happens</a:t>
            </a:r>
          </a:p>
          <a:p>
            <a:pPr eaLnBrk="1" hangingPunct="1"/>
            <a:r>
              <a:rPr lang="en-US" dirty="0"/>
              <a:t>Karl </a:t>
            </a:r>
            <a:r>
              <a:rPr lang="en-US" dirty="0" err="1"/>
              <a:t>Fisch</a:t>
            </a:r>
            <a:r>
              <a:rPr lang="en-US" dirty="0"/>
              <a:t> and Scott McLeod</a:t>
            </a:r>
          </a:p>
          <a:p>
            <a:pPr eaLnBrk="1" hangingPunct="1"/>
            <a:r>
              <a:rPr lang="en-US" dirty="0">
                <a:ea typeface="ヒラギノ角ゴ Pro W3" charset="0"/>
              </a:rPr>
              <a:t>http://</a:t>
            </a:r>
            <a:r>
              <a:rPr lang="en-US" dirty="0" err="1">
                <a:ea typeface="ヒラギノ角ゴ Pro W3" charset="0"/>
              </a:rPr>
              <a:t>shifthappens.wikispaces.com</a:t>
            </a:r>
            <a:r>
              <a:rPr lang="en-US" dirty="0">
                <a:ea typeface="ヒラギノ角ゴ Pro W3" charset="0"/>
              </a:rPr>
              <a:t>/</a:t>
            </a:r>
          </a:p>
          <a:p>
            <a:pPr eaLnBrk="1" hangingPunct="1"/>
            <a:endParaRPr lang="en-US" dirty="0">
              <a:ea typeface="ヒラギノ角ゴ Pro W3" charset="0"/>
            </a:endParaRPr>
          </a:p>
          <a:p>
            <a:pPr eaLnBrk="1" hangingPunct="1"/>
            <a:endParaRPr lang="en-US" dirty="0">
              <a:ea typeface="ヒラギノ角ゴ Pro W3" charset="0"/>
            </a:endParaRPr>
          </a:p>
        </p:txBody>
      </p:sp>
    </p:spTree>
    <p:extLst>
      <p:ext uri="{BB962C8B-B14F-4D97-AF65-F5344CB8AC3E}">
        <p14:creationId xmlns:p14="http://schemas.microsoft.com/office/powerpoint/2010/main" val="700051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81384168-E068-7546-A3C8-B82010EBEBCF}" type="slidenum">
              <a:rPr lang="en-US" sz="1300"/>
              <a:pPr/>
              <a:t>59</a:t>
            </a:fld>
            <a:endParaRPr lang="en-US" sz="1300"/>
          </a:p>
        </p:txBody>
      </p:sp>
      <p:sp>
        <p:nvSpPr>
          <p:cNvPr id="164866" name="Rectangle 2"/>
          <p:cNvSpPr>
            <a:spLocks noGrp="1" noRot="1" noChangeAspect="1" noChangeArrowheads="1" noTextEdit="1"/>
          </p:cNvSpPr>
          <p:nvPr>
            <p:ph type="sldImg"/>
          </p:nvPr>
        </p:nvSpPr>
        <p:spPr>
          <a:xfrm>
            <a:off x="1266825" y="725488"/>
            <a:ext cx="4783138" cy="3586162"/>
          </a:xfrm>
          <a:solidFill>
            <a:srgbClr val="FFFFFF"/>
          </a:solidFill>
          <a:ln/>
        </p:spPr>
      </p:sp>
      <p:sp>
        <p:nvSpPr>
          <p:cNvPr id="164867" name="Rectangle 3"/>
          <p:cNvSpPr>
            <a:spLocks noGrp="1" noChangeArrowheads="1"/>
          </p:cNvSpPr>
          <p:nvPr>
            <p:ph type="body" idx="1"/>
          </p:nvPr>
        </p:nvSpPr>
        <p:spPr>
          <a:xfrm>
            <a:off x="812800" y="4557713"/>
            <a:ext cx="5527675" cy="43227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66" tIns="47883" rIns="95766" bIns="47883"/>
          <a:lstStyle/>
          <a:p>
            <a:pPr eaLnBrk="1" hangingPunct="1"/>
            <a:r>
              <a:rPr lang="en-US" dirty="0">
                <a:ea typeface="ヒラギノ角ゴ Pro W3" charset="0"/>
              </a:rPr>
              <a:t>… to solve problems that we do not yet know are problems.</a:t>
            </a:r>
          </a:p>
          <a:p>
            <a:pPr eaLnBrk="1" hangingPunct="1"/>
            <a:endParaRPr lang="en-US" dirty="0">
              <a:ea typeface="ヒラギノ角ゴ Pro W3" charset="0"/>
            </a:endParaRPr>
          </a:p>
          <a:p>
            <a:pPr eaLnBrk="1" hangingPunct="1"/>
            <a:r>
              <a:rPr lang="en-US" dirty="0">
                <a:ea typeface="ヒラギノ角ゴ Pro W3" charset="0"/>
              </a:rPr>
              <a:t>Are we </a:t>
            </a:r>
            <a:r>
              <a:rPr lang="en-US" u="sng" dirty="0">
                <a:ea typeface="ヒラギノ角ゴ Pro W3" charset="0"/>
              </a:rPr>
              <a:t>equipping </a:t>
            </a:r>
            <a:r>
              <a:rPr lang="en-US" dirty="0">
                <a:ea typeface="ヒラギノ角ゴ Pro W3" charset="0"/>
              </a:rPr>
              <a:t>the next generation with the knowledge and tools they will need to do this?</a:t>
            </a:r>
          </a:p>
          <a:p>
            <a:pPr eaLnBrk="1" hangingPunct="1"/>
            <a:endParaRPr lang="en-US" dirty="0">
              <a:ea typeface="ヒラギノ角ゴ Pro W3" charset="0"/>
            </a:endParaRPr>
          </a:p>
          <a:p>
            <a:pPr eaLnBrk="1" hangingPunct="1"/>
            <a:r>
              <a:rPr lang="en-US" dirty="0">
                <a:ea typeface="ヒラギノ角ゴ Pro W3" charset="0"/>
              </a:rPr>
              <a:t>Is this what we are doing in our WIOA training programs and community colleges? </a:t>
            </a:r>
          </a:p>
          <a:p>
            <a:pPr eaLnBrk="1" hangingPunct="1"/>
            <a:r>
              <a:rPr lang="en-US" dirty="0">
                <a:ea typeface="ヒラギノ角ゴ Pro W3" charset="0"/>
              </a:rPr>
              <a:t>Truly equipping folks with the skills they need for the future?</a:t>
            </a:r>
          </a:p>
          <a:p>
            <a:pPr eaLnBrk="1" hangingPunct="1"/>
            <a:endParaRPr lang="en-US" dirty="0">
              <a:ea typeface="ヒラギノ角ゴ Pro W3" charset="0"/>
            </a:endParaRPr>
          </a:p>
          <a:p>
            <a:pPr eaLnBrk="1" hangingPunct="1"/>
            <a:endParaRPr lang="en-US" dirty="0">
              <a:ea typeface="ヒラギノ角ゴ Pro W3" charset="0"/>
            </a:endParaRPr>
          </a:p>
          <a:p>
            <a:pPr eaLnBrk="1" hangingPunct="1"/>
            <a:endParaRPr lang="en-US" dirty="0">
              <a:ea typeface="ヒラギノ角ゴ Pro W3" charset="0"/>
            </a:endParaRPr>
          </a:p>
          <a:p>
            <a:pPr eaLnBrk="1" hangingPunct="1"/>
            <a:r>
              <a:rPr lang="en-US" dirty="0">
                <a:ea typeface="ヒラギノ角ゴ Pro W3" charset="0"/>
              </a:rPr>
              <a:t>=======</a:t>
            </a:r>
          </a:p>
          <a:p>
            <a:pPr eaLnBrk="1" hangingPunct="1"/>
            <a:r>
              <a:rPr lang="en-US" dirty="0">
                <a:ea typeface="ヒラギノ角ゴ Pro W3" charset="0"/>
              </a:rPr>
              <a:t>Shift Happens</a:t>
            </a:r>
          </a:p>
          <a:p>
            <a:pPr eaLnBrk="1" hangingPunct="1"/>
            <a:r>
              <a:rPr lang="en-US" dirty="0"/>
              <a:t>Karl </a:t>
            </a:r>
            <a:r>
              <a:rPr lang="en-US" dirty="0" err="1"/>
              <a:t>Fisch</a:t>
            </a:r>
            <a:r>
              <a:rPr lang="en-US" dirty="0"/>
              <a:t> and Scott McLeod</a:t>
            </a:r>
          </a:p>
          <a:p>
            <a:pPr eaLnBrk="1" hangingPunct="1"/>
            <a:r>
              <a:rPr lang="en-US" dirty="0">
                <a:ea typeface="ヒラギノ角ゴ Pro W3" charset="0"/>
              </a:rPr>
              <a:t>http://</a:t>
            </a:r>
            <a:r>
              <a:rPr lang="en-US" dirty="0" err="1">
                <a:ea typeface="ヒラギノ角ゴ Pro W3" charset="0"/>
              </a:rPr>
              <a:t>shifthappens.wikispaces.com</a:t>
            </a:r>
            <a:r>
              <a:rPr lang="en-US" dirty="0">
                <a:ea typeface="ヒラギノ角ゴ Pro W3" charset="0"/>
              </a:rPr>
              <a:t>/</a:t>
            </a:r>
          </a:p>
          <a:p>
            <a:pPr eaLnBrk="1" hangingPunct="1"/>
            <a:endParaRPr lang="en-US" dirty="0">
              <a:ea typeface="ヒラギノ角ゴ Pro W3" charset="0"/>
            </a:endParaRPr>
          </a:p>
          <a:p>
            <a:pPr eaLnBrk="1" hangingPunct="1"/>
            <a:endParaRPr lang="en-US" dirty="0">
              <a:ea typeface="ヒラギノ角ゴ Pro W3" charset="0"/>
            </a:endParaRPr>
          </a:p>
        </p:txBody>
      </p:sp>
    </p:spTree>
    <p:extLst>
      <p:ext uri="{BB962C8B-B14F-4D97-AF65-F5344CB8AC3E}">
        <p14:creationId xmlns:p14="http://schemas.microsoft.com/office/powerpoint/2010/main" val="3927761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3667125" cy="2751138"/>
          </a:xfrm>
        </p:spPr>
      </p:sp>
      <p:sp>
        <p:nvSpPr>
          <p:cNvPr id="3" name="Notes Placeholder 2"/>
          <p:cNvSpPr>
            <a:spLocks noGrp="1"/>
          </p:cNvSpPr>
          <p:nvPr>
            <p:ph type="body" idx="1"/>
          </p:nvPr>
        </p:nvSpPr>
        <p:spPr>
          <a:xfrm>
            <a:off x="685800" y="3412272"/>
            <a:ext cx="5638800" cy="5579327"/>
          </a:xfrm>
        </p:spPr>
        <p:txBody>
          <a:bodyPr>
            <a:normAutofit/>
          </a:bodyPr>
          <a:lstStyle/>
          <a:p>
            <a:r>
              <a:rPr lang="en-US" sz="1700" baseline="0" dirty="0"/>
              <a:t>I was a technical writer and </a:t>
            </a:r>
            <a:r>
              <a:rPr lang="en-US" sz="1700" baseline="0" dirty="0" err="1"/>
              <a:t>MultiMedia</a:t>
            </a:r>
            <a:r>
              <a:rPr lang="en-US" sz="1700" baseline="0" dirty="0"/>
              <a:t> developer for about ten years.  </a:t>
            </a:r>
          </a:p>
          <a:p>
            <a:r>
              <a:rPr lang="en-US" sz="1700" baseline="0" dirty="0"/>
              <a:t>I worked for some big companies creating technical manuals.  </a:t>
            </a:r>
          </a:p>
          <a:p>
            <a:r>
              <a:rPr lang="en-US" sz="1700" baseline="0" dirty="0"/>
              <a:t>You know -- the kind nobody really ever reads.</a:t>
            </a:r>
          </a:p>
          <a:p>
            <a:endParaRPr lang="en-US" sz="1700" baseline="0" dirty="0"/>
          </a:p>
          <a:p>
            <a:r>
              <a:rPr lang="en-US" sz="1700" baseline="0" dirty="0"/>
              <a:t>Seriously though, airplanes stay in the air thanks to me.</a:t>
            </a:r>
            <a:endParaRPr lang="en-US" sz="17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37920193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24055" cy="4743450"/>
          </a:xfrm>
        </p:spPr>
        <p:txBody>
          <a:bodyPr/>
          <a:lstStyle/>
          <a:p>
            <a:r>
              <a:rPr lang="en-US" dirty="0"/>
              <a:t>You can take a course, pass a test, and become a certified </a:t>
            </a:r>
            <a:r>
              <a:rPr lang="en-US" u="sng" dirty="0"/>
              <a:t>ScrumMaster</a:t>
            </a:r>
            <a:r>
              <a:rPr lang="en-US" dirty="0"/>
              <a:t>.</a:t>
            </a:r>
          </a:p>
          <a:p>
            <a:endParaRPr lang="en-US" dirty="0"/>
          </a:p>
          <a:p>
            <a:r>
              <a:rPr lang="en-US" dirty="0"/>
              <a:t>Who knows what a ScrumMaster does?</a:t>
            </a:r>
          </a:p>
          <a:p>
            <a:endParaRPr lang="en-US" dirty="0"/>
          </a:p>
          <a:p>
            <a:r>
              <a:rPr lang="en-US" dirty="0"/>
              <a:t>Does anyone know the term “Scrum” from Rugby?</a:t>
            </a:r>
          </a:p>
          <a:p>
            <a:endParaRPr lang="en-US" dirty="0"/>
          </a:p>
          <a:p>
            <a:endParaRPr lang="en-US" dirty="0"/>
          </a:p>
          <a:p>
            <a:endParaRPr lang="en-US" dirty="0"/>
          </a:p>
          <a:p>
            <a:r>
              <a:rPr lang="en-US" dirty="0"/>
              <a:t>====</a:t>
            </a:r>
          </a:p>
          <a:p>
            <a:r>
              <a:rPr lang="en-US" dirty="0"/>
              <a:t>https://</a:t>
            </a:r>
            <a:r>
              <a:rPr lang="en-US" dirty="0" err="1"/>
              <a:t>www.scrumalliance.org</a:t>
            </a:r>
            <a:r>
              <a:rPr lang="en-US" dirty="0"/>
              <a:t>/get-certified/practitioners/</a:t>
            </a:r>
            <a:r>
              <a:rPr lang="en-US" dirty="0" err="1"/>
              <a:t>csm</a:t>
            </a:r>
            <a:r>
              <a:rPr lang="en-US" dirty="0"/>
              <a:t>-certification</a:t>
            </a:r>
          </a:p>
          <a:p>
            <a:endParaRPr lang="en-US" dirty="0"/>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60</a:t>
            </a:fld>
            <a:endParaRPr lang="en-US"/>
          </a:p>
        </p:txBody>
      </p:sp>
    </p:spTree>
    <p:extLst>
      <p:ext uri="{BB962C8B-B14F-4D97-AF65-F5344CB8AC3E}">
        <p14:creationId xmlns:p14="http://schemas.microsoft.com/office/powerpoint/2010/main" val="3597141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Monster dot com for ScrumMaster - and you find 6,698 job openings.</a:t>
            </a:r>
          </a:p>
          <a:p>
            <a:endParaRPr lang="en-US" dirty="0"/>
          </a:p>
          <a:p>
            <a:endParaRPr lang="en-US" dirty="0"/>
          </a:p>
          <a:p>
            <a:r>
              <a:rPr lang="en-US" dirty="0"/>
              <a:t>====</a:t>
            </a:r>
          </a:p>
          <a:p>
            <a:r>
              <a:rPr lang="en-US" dirty="0"/>
              <a:t>https://</a:t>
            </a:r>
            <a:r>
              <a:rPr lang="en-US" dirty="0" err="1"/>
              <a:t>www.monster.com</a:t>
            </a:r>
            <a:r>
              <a:rPr lang="en-US" dirty="0"/>
              <a:t>/jobs/search/?q=</a:t>
            </a:r>
            <a:r>
              <a:rPr lang="en-US" dirty="0" err="1"/>
              <a:t>scrummaster&amp;intcid</a:t>
            </a:r>
            <a:r>
              <a:rPr lang="en-US" dirty="0"/>
              <a:t>=</a:t>
            </a:r>
            <a:r>
              <a:rPr lang="en-US" dirty="0" err="1"/>
              <a:t>skr_navigation_nhpso_searchMain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61</a:t>
            </a:fld>
            <a:endParaRPr lang="en-US"/>
          </a:p>
        </p:txBody>
      </p:sp>
    </p:spTree>
    <p:extLst>
      <p:ext uri="{BB962C8B-B14F-4D97-AF65-F5344CB8AC3E}">
        <p14:creationId xmlns:p14="http://schemas.microsoft.com/office/powerpoint/2010/main" val="30767716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Indeed found 7,667 ScrumMaster jobs.</a:t>
            </a:r>
          </a:p>
          <a:p>
            <a:endParaRPr lang="en-US" dirty="0"/>
          </a:p>
          <a:p>
            <a:r>
              <a:rPr lang="en-US" dirty="0">
                <a:sym typeface="Wingdings" pitchFamily="2" charset="2"/>
              </a:rPr>
              <a:t> and if you look to the left, you see the annual salary for a ScrumMaster is 95 thousand dollars and up.</a:t>
            </a:r>
            <a:endParaRPr lang="en-US" dirty="0"/>
          </a:p>
          <a:p>
            <a:endParaRPr lang="en-US" dirty="0"/>
          </a:p>
          <a:p>
            <a:endParaRPr lang="en-US" dirty="0"/>
          </a:p>
          <a:p>
            <a:endParaRPr lang="en-US" dirty="0"/>
          </a:p>
          <a:p>
            <a:r>
              <a:rPr lang="en-US" dirty="0"/>
              <a:t>=====</a:t>
            </a:r>
          </a:p>
          <a:p>
            <a:r>
              <a:rPr lang="en-US" dirty="0"/>
              <a:t>https://</a:t>
            </a:r>
            <a:r>
              <a:rPr lang="en-US" dirty="0" err="1"/>
              <a:t>www.indeed.com</a:t>
            </a:r>
            <a:r>
              <a:rPr lang="en-US" dirty="0"/>
              <a:t>/</a:t>
            </a:r>
            <a:r>
              <a:rPr lang="en-US" dirty="0" err="1"/>
              <a:t>jobs?q</a:t>
            </a:r>
            <a:r>
              <a:rPr lang="en-US" dirty="0"/>
              <a:t>=</a:t>
            </a:r>
            <a:r>
              <a:rPr lang="en-US" dirty="0" err="1"/>
              <a:t>Scrum+Master&amp;l</a:t>
            </a:r>
            <a:r>
              <a:rPr lang="en-US" dirty="0"/>
              <a:t>=</a:t>
            </a:r>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62</a:t>
            </a:fld>
            <a:endParaRPr lang="en-US"/>
          </a:p>
        </p:txBody>
      </p:sp>
    </p:spTree>
    <p:extLst>
      <p:ext uri="{BB962C8B-B14F-4D97-AF65-F5344CB8AC3E}">
        <p14:creationId xmlns:p14="http://schemas.microsoft.com/office/powerpoint/2010/main" val="1133687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Zip Recruiter found 13,345 ScrumMaster job openings.</a:t>
            </a:r>
          </a:p>
          <a:p>
            <a:endParaRPr lang="en-US" dirty="0"/>
          </a:p>
          <a:p>
            <a:r>
              <a:rPr lang="en-US" dirty="0"/>
              <a:t>That’s a lot of job openings for a job most folks have never heard of.</a:t>
            </a:r>
          </a:p>
          <a:p>
            <a:endParaRPr lang="en-US" dirty="0"/>
          </a:p>
          <a:p>
            <a:endParaRPr lang="en-US" dirty="0"/>
          </a:p>
          <a:p>
            <a:endParaRPr lang="en-US" dirty="0"/>
          </a:p>
          <a:p>
            <a:endParaRPr lang="en-US" dirty="0"/>
          </a:p>
          <a:p>
            <a:r>
              <a:rPr lang="en-US" dirty="0"/>
              <a:t>===</a:t>
            </a:r>
          </a:p>
          <a:p>
            <a:endParaRPr lang="en-US" dirty="0"/>
          </a:p>
          <a:p>
            <a:r>
              <a:rPr lang="en-US" dirty="0"/>
              <a:t>https://</a:t>
            </a:r>
            <a:r>
              <a:rPr lang="en-US" dirty="0" err="1"/>
              <a:t>www.ziprecruiter.com</a:t>
            </a:r>
            <a:r>
              <a:rPr lang="en-US" dirty="0"/>
              <a:t>/candidate/</a:t>
            </a:r>
            <a:r>
              <a:rPr lang="en-US" dirty="0" err="1"/>
              <a:t>search?search</a:t>
            </a:r>
            <a:r>
              <a:rPr lang="en-US" dirty="0"/>
              <a:t>=</a:t>
            </a:r>
            <a:r>
              <a:rPr lang="en-US" dirty="0" err="1"/>
              <a:t>Scrum+Master&amp;location</a:t>
            </a:r>
            <a:r>
              <a:rPr lang="en-US" dirty="0"/>
              <a:t>=</a:t>
            </a:r>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63</a:t>
            </a:fld>
            <a:endParaRPr lang="en-US"/>
          </a:p>
        </p:txBody>
      </p:sp>
    </p:spTree>
    <p:extLst>
      <p:ext uri="{BB962C8B-B14F-4D97-AF65-F5344CB8AC3E}">
        <p14:creationId xmlns:p14="http://schemas.microsoft.com/office/powerpoint/2010/main" val="27921321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9050" y="506413"/>
            <a:ext cx="2743200" cy="2057400"/>
          </a:xfrm>
        </p:spPr>
      </p:sp>
      <p:sp>
        <p:nvSpPr>
          <p:cNvPr id="3" name="Notes Placeholder 2"/>
          <p:cNvSpPr>
            <a:spLocks noGrp="1"/>
          </p:cNvSpPr>
          <p:nvPr>
            <p:ph type="body" idx="1"/>
          </p:nvPr>
        </p:nvSpPr>
        <p:spPr>
          <a:xfrm>
            <a:off x="685799" y="2784763"/>
            <a:ext cx="5493327" cy="6220691"/>
          </a:xfrm>
        </p:spPr>
        <p:txBody>
          <a:bodyPr/>
          <a:lstStyle/>
          <a:p>
            <a:r>
              <a:rPr lang="en-US" dirty="0"/>
              <a:t>Here is a few descriptors of the ScrumMaster.</a:t>
            </a:r>
          </a:p>
          <a:p>
            <a:endParaRPr lang="en-US" dirty="0"/>
          </a:p>
          <a:p>
            <a:r>
              <a:rPr lang="en-US" dirty="0"/>
              <a:t>I think the best word we have used up to now to describe this position is a facilitator.</a:t>
            </a:r>
          </a:p>
          <a:p>
            <a:endParaRPr lang="en-US" dirty="0"/>
          </a:p>
          <a:p>
            <a:r>
              <a:rPr lang="en-US" dirty="0"/>
              <a:t>The Scrum Master guides the team, but does not actively do the work of a team member.</a:t>
            </a:r>
          </a:p>
          <a:p>
            <a:endParaRPr lang="en-US" dirty="0"/>
          </a:p>
          <a:p>
            <a:r>
              <a:rPr lang="en-US" dirty="0"/>
              <a:t>They get each team member to vocalize what they are doing and to identify any road blocks they see.</a:t>
            </a:r>
          </a:p>
          <a:p>
            <a:endParaRPr lang="en-US" dirty="0"/>
          </a:p>
          <a:p>
            <a:r>
              <a:rPr lang="en-US" dirty="0"/>
              <a:t>They are not managing the team as a traditional manager, they are instead managing the </a:t>
            </a:r>
            <a:r>
              <a:rPr lang="en-US" u="sng" dirty="0"/>
              <a:t>process</a:t>
            </a:r>
            <a:r>
              <a:rPr lang="en-US" dirty="0"/>
              <a:t>.  </a:t>
            </a:r>
          </a:p>
          <a:p>
            <a:r>
              <a:rPr lang="en-US" dirty="0"/>
              <a:t>Ensuring a smooth process, regardless of the product being made.</a:t>
            </a:r>
          </a:p>
          <a:p>
            <a:endParaRPr lang="en-US" dirty="0"/>
          </a:p>
          <a:p>
            <a:r>
              <a:rPr lang="en-US" dirty="0"/>
              <a:t>How do people find out about these jobs that are in high demand?</a:t>
            </a:r>
          </a:p>
          <a:p>
            <a:r>
              <a:rPr lang="en-US" dirty="0"/>
              <a:t>How do we help our student find out about these jobs -- and figure out if they are the right candidate to become a ScrumMaster?</a:t>
            </a:r>
          </a:p>
          <a:p>
            <a:endParaRPr lang="en-US" dirty="0"/>
          </a:p>
          <a:p>
            <a:endParaRPr lang="en-US" dirty="0"/>
          </a:p>
          <a:p>
            <a:endParaRPr lang="en-US" dirty="0"/>
          </a:p>
          <a:p>
            <a:r>
              <a:rPr lang="en-US" dirty="0"/>
              <a:t>=====</a:t>
            </a:r>
          </a:p>
          <a:p>
            <a:endParaRPr lang="en-US" dirty="0"/>
          </a:p>
          <a:p>
            <a:r>
              <a:rPr lang="en-US" dirty="0"/>
              <a:t>https://</a:t>
            </a:r>
            <a:r>
              <a:rPr lang="en-US" dirty="0" err="1"/>
              <a:t>www.projectmanager.com</a:t>
            </a:r>
            <a:r>
              <a:rPr lang="en-US" dirty="0"/>
              <a:t>/blog/what-is-a-scrum-master-everything-you-need</a:t>
            </a:r>
          </a:p>
          <a:p>
            <a:endParaRPr lang="en-US" dirty="0"/>
          </a:p>
          <a:p>
            <a:r>
              <a:rPr lang="en-US" dirty="0"/>
              <a:t>A Scrum Master might sound like a character in a role-playing game, but it’s a serious job that’s rooted in leadership. </a:t>
            </a:r>
            <a:r>
              <a:rPr lang="en-US" b="1" dirty="0"/>
              <a:t>The Scrum Master is responsible for ensuring a true Scrum process over the course of a project. They hold together the Scrum framework, facilitating the process for the organization, product owner and Scrum team.</a:t>
            </a:r>
            <a:endParaRPr lang="en-US" dirty="0"/>
          </a:p>
          <a:p>
            <a:r>
              <a:rPr lang="en-US" dirty="0"/>
              <a:t>Scrum, according to </a:t>
            </a:r>
            <a:r>
              <a:rPr lang="en-US" dirty="0">
                <a:hlinkClick r:id="rId3"/>
              </a:rPr>
              <a:t>Scrum.org</a:t>
            </a:r>
            <a:r>
              <a:rPr lang="en-US" dirty="0"/>
              <a:t>, is a framework that allows teams to work on complex projects and deliver high-value products by approaching problems adaptively. It’s a simple, straightforward and easy-to-implement way to handle projects. It can pivot and encourages continuous feedback, which allows a project to more accurately fulfill a customer’s needs.</a:t>
            </a:r>
          </a:p>
          <a:p>
            <a:r>
              <a:rPr lang="en-US" dirty="0"/>
              <a:t>Thanks to its many benefits, Scrum continues to grow in popularity. According to the Scrum Alliance report last year on “</a:t>
            </a:r>
            <a:r>
              <a:rPr lang="en-US" dirty="0">
                <a:hlinkClick r:id="rId4"/>
              </a:rPr>
              <a:t>The State of Scrum</a:t>
            </a:r>
            <a:r>
              <a:rPr lang="en-US" dirty="0"/>
              <a:t>,” 89 percent of Agile users use the Scrum approach, where 62 percent of those polled have an in-house Scrum coach and 86 percent hold a daily Scrum meeting.</a:t>
            </a:r>
          </a:p>
          <a:p>
            <a:r>
              <a:rPr lang="en-US" dirty="0"/>
              <a:t>These statistics show the importance of the Scrum Master, for no Scrum team should be without one. So let’s take a closer look at the role of the Scrum Master.</a:t>
            </a:r>
          </a:p>
          <a:p>
            <a:r>
              <a:rPr lang="en-US" b="1" dirty="0"/>
              <a:t>What Is a Scrum Master?</a:t>
            </a:r>
          </a:p>
          <a:p>
            <a:r>
              <a:rPr lang="en-US" dirty="0"/>
              <a:t>The Scrum Master is the person on the team who is responsible for managing the process, and only the process. They are not involved in the decision-making, but act as a lodestar to guide the team through the Scrum process with their experience and expertise.</a:t>
            </a:r>
          </a:p>
          <a:p>
            <a:r>
              <a:rPr lang="en-US" dirty="0"/>
              <a:t>Not everyone on the team will have the same understanding of Scrum, and that’s especially true for teams new to the framework. Without a Scrum Master promoting and supporting the process, who can help team members understand the </a:t>
            </a:r>
            <a:r>
              <a:rPr lang="en-US" dirty="0">
                <a:hlinkClick r:id="rId5"/>
              </a:rPr>
              <a:t>theory, practice, rules and values of Scrum</a:t>
            </a:r>
            <a:r>
              <a:rPr lang="en-US" dirty="0"/>
              <a:t>, the project can flounder and fail.</a:t>
            </a:r>
          </a:p>
          <a:p>
            <a:r>
              <a:rPr lang="en-US" b="1" dirty="0"/>
              <a:t>Holistic Leadership</a:t>
            </a:r>
          </a:p>
          <a:p>
            <a:r>
              <a:rPr lang="en-US" dirty="0"/>
              <a:t>One way to look at the Scrum Master is as a </a:t>
            </a:r>
            <a:r>
              <a:rPr lang="en-US" dirty="0">
                <a:hlinkClick r:id="rId6"/>
              </a:rPr>
              <a:t>servant leader.</a:t>
            </a:r>
            <a:r>
              <a:rPr lang="en-US" dirty="0"/>
              <a:t> They’re not part of a hierarchy, barking orders or demanding ROI. Instead, they’re taking a more holistic approach to work, offering service to others while promoting a sense of community and supporting a shared decision-making power.</a:t>
            </a:r>
          </a:p>
          <a:p>
            <a:r>
              <a:rPr lang="en-US" dirty="0"/>
              <a:t>One thing the scrum master should be careful to stay away from is </a:t>
            </a:r>
            <a:r>
              <a:rPr lang="en-US" i="1" dirty="0"/>
              <a:t>over-</a:t>
            </a:r>
            <a:r>
              <a:rPr lang="en-US" dirty="0"/>
              <a:t>evangelizing, namely constantly pointing out to their team members when they are “doing scrum wrong”. This is counterproductive and does not fit into the description of what the scrum master should be doing. Rather, the scrum master should catch people doing things right; and then, in the spirit of a the best teachers, show them how things can be done better.</a:t>
            </a:r>
          </a:p>
          <a:p>
            <a:r>
              <a:rPr lang="en-US" b="1" dirty="0"/>
              <a:t>Scrum Master Role</a:t>
            </a:r>
          </a:p>
          <a:p>
            <a:r>
              <a:rPr lang="en-US" dirty="0"/>
              <a:t>The Scrum Master has several roles in the project. The Scrum Master serves the product owner by making sure that the goals, scope and product domain are clear to everyone on the Scrum team. They offer techniques and </a:t>
            </a:r>
            <a:r>
              <a:rPr lang="en-US" dirty="0">
                <a:hlinkClick r:id="rId7"/>
              </a:rPr>
              <a:t>tools to manage the product backlog</a:t>
            </a:r>
            <a:r>
              <a:rPr lang="en-US" dirty="0"/>
              <a:t> effectively and help the Scrum team know that there is a need to keep the product backlog items clear and concise.</a:t>
            </a:r>
          </a:p>
          <a:p>
            <a:r>
              <a:rPr lang="en-US" dirty="0"/>
              <a:t>They also know product planning in an empirical environment. Naturally, a Scrum Master is adept at being agile and can practice agility. They know Agile as a way of approaching a project and can set up meetings as needed to direct or pass on information about the process.</a:t>
            </a:r>
          </a:p>
          <a:p>
            <a:r>
              <a:rPr lang="en-US" b="1" dirty="0"/>
              <a:t>The Scrum Team</a:t>
            </a:r>
          </a:p>
          <a:p>
            <a:r>
              <a:rPr lang="en-US" dirty="0"/>
              <a:t>When it comes to the Scrum team, a Scrum Master acts as a coach, helping them to self-organize and </a:t>
            </a:r>
            <a:r>
              <a:rPr lang="en-US" dirty="0">
                <a:hlinkClick r:id="rId8"/>
              </a:rPr>
              <a:t>work cross-functionally</a:t>
            </a:r>
            <a:r>
              <a:rPr lang="en-US" dirty="0"/>
              <a:t>. They also assist with getting the team to create a high-value product by removing obstacles in their process and coaching them through meetings or other venues when help is needed.</a:t>
            </a:r>
          </a:p>
          <a:p>
            <a:r>
              <a:rPr lang="en-US" dirty="0"/>
              <a:t>An obstacle or impediment may be anything that slows the team down from getting their work done. This could include unnecessary approval processes, slow responsiveness from other departments, or maybe even updating outdated hardware or systems.</a:t>
            </a:r>
          </a:p>
          <a:p>
            <a:r>
              <a:rPr lang="en-US" dirty="0"/>
              <a:t>The Scrum team should be able to count on the scrum master to clear the path ahead of them. This will allow them to focus on the work that is currently on their plate to accomplish and get it done as efficiently and effectively as possible.</a:t>
            </a:r>
          </a:p>
          <a:p>
            <a:r>
              <a:rPr lang="en-US" b="1" dirty="0"/>
              <a:t>The Organization at Large</a:t>
            </a:r>
          </a:p>
          <a:p>
            <a:r>
              <a:rPr lang="en-US" dirty="0"/>
              <a:t>Finally, the Scrum Master also helps the organization by leading and coaching the transition into a Scrum framework. This includes helping the employees and </a:t>
            </a:r>
            <a:r>
              <a:rPr lang="en-US" dirty="0">
                <a:hlinkClick r:id="rId9"/>
              </a:rPr>
              <a:t>stakeholders</a:t>
            </a:r>
            <a:r>
              <a:rPr lang="en-US" dirty="0"/>
              <a:t> work in an empirical product development mode. In this capacity, the Scrum Master will lead change that increases the productivity of the team while working with other Scrum Masters to help foster Scrum throughout the organization.</a:t>
            </a:r>
          </a:p>
          <a:p>
            <a:r>
              <a:rPr lang="en-US" dirty="0"/>
              <a:t>Another big role that the scrum master plays is to constantly dispense information to project stakeholders about where the current sprint and development effort stand. This can be done via the various artifacts of scrum (i.e. backlogs to burn down charts) and just common-sense communication efforts.</a:t>
            </a:r>
          </a:p>
          <a:p>
            <a:r>
              <a:rPr lang="en-US" b="1" dirty="0"/>
              <a:t>What Does a Scrum Master Do?</a:t>
            </a:r>
          </a:p>
          <a:p>
            <a:r>
              <a:rPr lang="en-US" dirty="0"/>
              <a:t>While a Scrum Master is a crucial member of the Scrum team, they are not involved in planning the release. That’s done by the product owner and the team. A Scrum Master doesn’t manage; a Scrum team is self-organizing. In fact, a Scrum Master isn’t responsible for the success of the project’s result.</a:t>
            </a:r>
          </a:p>
          <a:p>
            <a:r>
              <a:rPr lang="en-US" dirty="0"/>
              <a:t>Yet, without a Scrum Master the whole thing would fall apart. The Scrum Master is the glue that holds the project together by facilitating, though not participating, in the daily standup meeting. They help the team maintain their burndown chart and set up retrospectives, sprint reviews and sprint planning sessions.</a:t>
            </a:r>
          </a:p>
          <a:p>
            <a:r>
              <a:rPr lang="en-US" dirty="0"/>
              <a:t>They also help the product owner by walking them through the more technical user stories and encourage </a:t>
            </a:r>
            <a:r>
              <a:rPr lang="en-US" dirty="0">
                <a:hlinkClick r:id="rId10"/>
              </a:rPr>
              <a:t>collaboration</a:t>
            </a:r>
            <a:r>
              <a:rPr lang="en-US" dirty="0"/>
              <a:t> between the product owner and Scrum manager. So, every part of the Scrum process is being helped by the guidance of the Scrum Master. A Scrum Master is like a mechanic, not driving the car but making sure that it’s in proper working order.</a:t>
            </a:r>
          </a:p>
          <a:p>
            <a:r>
              <a:rPr lang="en-US" b="1" dirty="0"/>
              <a:t>Is the Scrum Master a Dedicated Role?</a:t>
            </a:r>
          </a:p>
          <a:p>
            <a:r>
              <a:rPr lang="en-US" dirty="0"/>
              <a:t>There is some discussion about how involved the Scrum Master should be when it comes to the actual development work that is underway. One school of thought is that the Scrum Master should be exclusively dedicated to their role described above and not get buried in the day to day pressures, deadlines, and constraints that come from actually having to do the work themselves. Others feel as if the role described above may not consume 100% of the time that is available and any leftover time can be devoted to toward development work.</a:t>
            </a:r>
          </a:p>
          <a:p>
            <a:r>
              <a:rPr lang="en-US" dirty="0"/>
              <a:t>There are pros and cons to each approach.  If a Scrum Master is involved in development activities, they could find themselves in the </a:t>
            </a:r>
            <a:r>
              <a:rPr lang="en-US" dirty="0">
                <a:hlinkClick r:id="rId11"/>
              </a:rPr>
              <a:t>critical path</a:t>
            </a:r>
            <a:r>
              <a:rPr lang="en-US" dirty="0"/>
              <a:t> of a project that is underway. This means that when the going gets tough or deadlines are looming, they will most likely default to getting their own work done. This is understandable based upon the pressure that is put upon their particular deliverable. But, it could also let the team suffer during a time that they especially need someone filling the role of Scrum Master.</a:t>
            </a:r>
          </a:p>
          <a:p>
            <a:r>
              <a:rPr lang="en-US" dirty="0"/>
              <a:t>The upside of a Scrum Master filling both roles is that the company may feel as if they are getting more for their money by not having to invest in two people to fill the roles.</a:t>
            </a:r>
          </a:p>
          <a:p>
            <a:r>
              <a:rPr lang="en-US" dirty="0"/>
              <a:t>On the other hand, a person that is a 100% dedicated Scrum Master focuses exclusively on the activities mentioned above. They are the person that constantly has the big picture in mind and is always looking ahead for what could be in the way of the project moving forward, or what opportunities could be taken advantage of to bring the sprint to a more expeditious completion.</a:t>
            </a:r>
          </a:p>
          <a:p>
            <a:r>
              <a:rPr lang="en-US" dirty="0"/>
              <a:t>The downside of this approach is that there may need to be more resources applied to the project from a technical perspective and may cost the company additional money.</a:t>
            </a:r>
          </a:p>
          <a:p>
            <a:r>
              <a:rPr lang="en-US" b="1" dirty="0"/>
              <a:t>How to Become a Scrum Master</a:t>
            </a:r>
          </a:p>
          <a:p>
            <a:r>
              <a:rPr lang="en-US" dirty="0"/>
              <a:t>What’s the pathway to becoming a Scrum Master? The most linear course to becoming a Scrum Master is through certification. The Scrum Alliance offers a </a:t>
            </a:r>
            <a:r>
              <a:rPr lang="en-US" dirty="0">
                <a:hlinkClick r:id="rId12"/>
              </a:rPr>
              <a:t>Certified ScrumMaster</a:t>
            </a:r>
            <a:r>
              <a:rPr lang="en-US" dirty="0"/>
              <a:t> (CSM) distinction that teaches the candidate how to get Scrum teams to work at their highest levels.</a:t>
            </a:r>
          </a:p>
          <a:p>
            <a:r>
              <a:rPr lang="en-US" dirty="0"/>
              <a:t>The certification process teaches the fundamentals of the Scrum framework and helps one become intimate with what the team roles are, what events are, what artifacts and rules are, and other terms and procedures of Scrum.</a:t>
            </a:r>
          </a:p>
          <a:p>
            <a:r>
              <a:rPr lang="en-US" dirty="0"/>
              <a:t>Having such certification on top of real-world work experience will place the certified ScrumMaster in a position to expand their career across many industries. A certification demonstrates a core knowledge of Scrum process and how to engage with other Scrum practitioners to further continuous improvement.</a:t>
            </a:r>
          </a:p>
          <a:p>
            <a:r>
              <a:rPr lang="en-US" b="1" dirty="0"/>
              <a:t>ScrumMaster Requirements</a:t>
            </a:r>
          </a:p>
          <a:p>
            <a:r>
              <a:rPr lang="en-US" dirty="0"/>
              <a:t>The requirements for CSM are fairly minimal. First, have some familiarity with the Scrum framework. Then there’s a two-day, 16-hour course, which is taught by a Certified Scrum Trainer, who provides an overview of how to organize and support a Scrum team.</a:t>
            </a:r>
          </a:p>
          <a:p>
            <a:r>
              <a:rPr lang="en-US" dirty="0"/>
              <a:t>After the course there is a CSM exam. If you pass and accept the license agreement, you will graduate with a two-year membership into the Scrum Alliance. There are other certifying bodies besides the Scrum Alliance which also offer a CSM exam, such as </a:t>
            </a:r>
            <a:r>
              <a:rPr lang="en-US" dirty="0">
                <a:hlinkClick r:id="rId13"/>
              </a:rPr>
              <a:t>Mountain Goat Software</a:t>
            </a:r>
            <a:r>
              <a:rPr lang="en-US" dirty="0"/>
              <a:t>.</a:t>
            </a:r>
          </a:p>
          <a:p>
            <a:r>
              <a:rPr lang="en-US" b="1" dirty="0"/>
              <a:t>ScrumMaster Certification Exam</a:t>
            </a:r>
          </a:p>
          <a:p>
            <a:r>
              <a:rPr lang="en-US" dirty="0"/>
              <a:t>The exam contains 35 multiple-choice questions, where 24 must be answered correctly for a passing grade. The test covers the history of Scrum and the basics of the process. Specific topics include product backlogs, planning releases, problems that can occur, scalability, </a:t>
            </a:r>
            <a:r>
              <a:rPr lang="en-US" dirty="0">
                <a:hlinkClick r:id="rId14"/>
              </a:rPr>
              <a:t>Scrum roles</a:t>
            </a:r>
            <a:r>
              <a:rPr lang="en-US" dirty="0"/>
              <a:t>, sprints, how to conduct daily </a:t>
            </a:r>
            <a:r>
              <a:rPr lang="en-US" dirty="0">
                <a:hlinkClick r:id="rId15"/>
              </a:rPr>
              <a:t>Scrum meetings</a:t>
            </a:r>
            <a:r>
              <a:rPr lang="en-US" dirty="0"/>
              <a:t>, tasks, reports and team organization.</a:t>
            </a:r>
          </a:p>
          <a:p>
            <a:r>
              <a:rPr lang="en-US" dirty="0"/>
              <a:t>While taking the test, test-takers can look at handouts and their notes. There is a time limit to the test, and you can pause it if you’re called away. But the test must be completed within 90 days of starting.</a:t>
            </a:r>
          </a:p>
          <a:p>
            <a:r>
              <a:rPr lang="en-US" dirty="0"/>
              <a:t>Results are posted immediately upon completing the test. If you pass, you’ll be able to see any wrong answers and the correct answers. However, if you do not pass, while you’ll see those questions that you missed, the answers will not be provided. If you fail, you can take the test one more time without further charge.</a:t>
            </a:r>
          </a:p>
          <a:p>
            <a:r>
              <a:rPr lang="en-US" b="1" dirty="0"/>
              <a:t>Certified ScrumMaster Salary</a:t>
            </a:r>
          </a:p>
          <a:p>
            <a:r>
              <a:rPr lang="en-US" dirty="0"/>
              <a:t>A Certified ScrumMaster makes on average, depending on industry and region, between $70,000 and $100,000 annually. Certification makes a Scrum Master a more viable candidate for the job, as it provides a unbiased third-party verification of skills.</a:t>
            </a:r>
          </a:p>
          <a:p>
            <a:r>
              <a:rPr lang="en-US" i="1" dirty="0"/>
              <a:t>Do you want to be a Scrum Master? It’s a cool title, but it’s more than a name. There’s a lot of responsibility and having the right tools to facilitate the Scrum process is key to any Scrum Master’s success. </a:t>
            </a:r>
            <a:r>
              <a:rPr lang="en-US" i="1" dirty="0">
                <a:hlinkClick r:id="rId16"/>
              </a:rPr>
              <a:t>ProjectManager.com</a:t>
            </a:r>
            <a:r>
              <a:rPr lang="en-US" i="1" dirty="0"/>
              <a:t> is a cloud-based project management software that works with the self-organizing teams and short tasks of a Scrum framework. Be a Scrum Master with </a:t>
            </a:r>
            <a:r>
              <a:rPr lang="en-US" i="1" dirty="0" err="1"/>
              <a:t>ProjectManager.com</a:t>
            </a:r>
            <a:r>
              <a:rPr lang="en-US" i="1" dirty="0"/>
              <a:t> by taking </a:t>
            </a:r>
            <a:r>
              <a:rPr lang="en-US" i="1" dirty="0">
                <a:hlinkClick r:id="rId17"/>
              </a:rPr>
              <a:t>this free 30-day trial.</a:t>
            </a:r>
            <a:endParaRPr lang="en-US" dirty="0"/>
          </a:p>
          <a:p>
            <a:endParaRPr lang="en-US" dirty="0"/>
          </a:p>
        </p:txBody>
      </p:sp>
      <p:sp>
        <p:nvSpPr>
          <p:cNvPr id="4" name="Slide Number Placeholder 3"/>
          <p:cNvSpPr>
            <a:spLocks noGrp="1"/>
          </p:cNvSpPr>
          <p:nvPr>
            <p:ph type="sldNum" sz="quarter" idx="5"/>
          </p:nvPr>
        </p:nvSpPr>
        <p:spPr/>
        <p:txBody>
          <a:bodyPr/>
          <a:lstStyle/>
          <a:p>
            <a:fld id="{0F6BA5B6-2955-2249-96AC-43CB136E9EEA}" type="slidenum">
              <a:rPr lang="en-US" smtClean="0"/>
              <a:t>64</a:t>
            </a:fld>
            <a:endParaRPr lang="en-US"/>
          </a:p>
        </p:txBody>
      </p:sp>
    </p:spTree>
    <p:extLst>
      <p:ext uri="{BB962C8B-B14F-4D97-AF65-F5344CB8AC3E}">
        <p14:creationId xmlns:p14="http://schemas.microsoft.com/office/powerpoint/2010/main" val="1674707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3300413" cy="2474913"/>
          </a:xfrm>
        </p:spPr>
      </p:sp>
      <p:sp>
        <p:nvSpPr>
          <p:cNvPr id="3" name="Notes Placeholder 2"/>
          <p:cNvSpPr>
            <a:spLocks noGrp="1"/>
          </p:cNvSpPr>
          <p:nvPr>
            <p:ph type="body" idx="1"/>
          </p:nvPr>
        </p:nvSpPr>
        <p:spPr>
          <a:xfrm>
            <a:off x="685800" y="3746810"/>
            <a:ext cx="5486400" cy="5397190"/>
          </a:xfrm>
        </p:spPr>
        <p:txBody>
          <a:bodyPr/>
          <a:lstStyle/>
          <a:p>
            <a:r>
              <a:rPr lang="en-US" dirty="0"/>
              <a:t>The employers know what they want in their new recruits.  </a:t>
            </a:r>
          </a:p>
          <a:p>
            <a:r>
              <a:rPr lang="en-US" dirty="0"/>
              <a:t>And it is not always what the education establishment is</a:t>
            </a:r>
            <a:r>
              <a:rPr lang="en-US" baseline="0" dirty="0"/>
              <a:t> giving them.</a:t>
            </a:r>
          </a:p>
          <a:p>
            <a:endParaRPr lang="en-US" dirty="0"/>
          </a:p>
          <a:p>
            <a:r>
              <a:rPr lang="en-US" baseline="0" dirty="0"/>
              <a:t>High Schools seem to be more concerned with GPAs and getting students into the best universities.</a:t>
            </a:r>
          </a:p>
          <a:p>
            <a:endParaRPr lang="en-US" baseline="0" dirty="0"/>
          </a:p>
          <a:p>
            <a:r>
              <a:rPr lang="en-US" baseline="0" dirty="0"/>
              <a:t>The focus </a:t>
            </a:r>
            <a:r>
              <a:rPr lang="en-US" u="sng" baseline="0" dirty="0"/>
              <a:t>should</a:t>
            </a:r>
            <a:r>
              <a:rPr lang="en-US" baseline="0" dirty="0"/>
              <a:t> be on getting on the education pathway that will actually be beneficial to securing employment.</a:t>
            </a:r>
          </a:p>
          <a:p>
            <a:endParaRPr lang="en-US" baseline="0" dirty="0"/>
          </a:p>
          <a:p>
            <a:r>
              <a:rPr lang="en-US" baseline="0" dirty="0"/>
              <a:t>Do we even know who the employers are -- where our students or clients will be working in the near future.</a:t>
            </a:r>
          </a:p>
          <a:p>
            <a:endParaRPr lang="en-US" baseline="0" dirty="0"/>
          </a:p>
          <a:p>
            <a:r>
              <a:rPr lang="en-US" baseline="0" dirty="0"/>
              <a:t>Do we know what the </a:t>
            </a:r>
            <a:r>
              <a:rPr lang="en-US" u="sng" baseline="0" dirty="0"/>
              <a:t>employers</a:t>
            </a:r>
            <a:r>
              <a:rPr lang="en-US" baseline="0" dirty="0"/>
              <a:t> are looking for in their new recruits?</a:t>
            </a:r>
          </a:p>
          <a:p>
            <a:endParaRPr lang="en-US" baseline="0" dirty="0"/>
          </a:p>
          <a:p>
            <a:endParaRPr lang="en-US" baseline="0" dirty="0"/>
          </a:p>
          <a:p>
            <a:r>
              <a:rPr lang="en-US" baseline="0" dirty="0"/>
              <a:t>=======</a:t>
            </a:r>
          </a:p>
          <a:p>
            <a:r>
              <a:rPr lang="en-US" dirty="0"/>
              <a:t>https://</a:t>
            </a:r>
            <a:r>
              <a:rPr lang="en-US" dirty="0" err="1"/>
              <a:t>www.aacu.org</a:t>
            </a:r>
            <a:r>
              <a:rPr lang="en-US" dirty="0"/>
              <a:t>/press/press-releases/employers-more-interested-critical-thinking-and-problem-solving-college-major</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65</a:t>
            </a:fld>
            <a:endParaRPr lang="en-US"/>
          </a:p>
        </p:txBody>
      </p:sp>
    </p:spTree>
    <p:extLst>
      <p:ext uri="{BB962C8B-B14F-4D97-AF65-F5344CB8AC3E}">
        <p14:creationId xmlns:p14="http://schemas.microsoft.com/office/powerpoint/2010/main" val="2316574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a:t>The North Carolina Department</a:t>
            </a:r>
            <a:r>
              <a:rPr lang="en-US" sz="1900" baseline="0" dirty="0"/>
              <a:t> of Commerce </a:t>
            </a:r>
            <a:r>
              <a:rPr lang="en-US" sz="1900" dirty="0"/>
              <a:t>surveys</a:t>
            </a:r>
            <a:r>
              <a:rPr lang="en-US" sz="1900" baseline="0" dirty="0"/>
              <a:t> businesses all across the state every two years.</a:t>
            </a:r>
          </a:p>
          <a:p>
            <a:endParaRPr lang="en-US" sz="1900" baseline="0" dirty="0"/>
          </a:p>
          <a:p>
            <a:r>
              <a:rPr lang="en-US" sz="1900" baseline="0" dirty="0"/>
              <a:t>For 2018, they asked 2000 business people about their difficulties in hiring new employees.</a:t>
            </a:r>
          </a:p>
          <a:p>
            <a:endParaRPr lang="en-US" sz="1900" baseline="0" dirty="0"/>
          </a:p>
          <a:p>
            <a:r>
              <a:rPr lang="en-US" sz="1900" baseline="0" dirty="0"/>
              <a:t>All of the businesses interviewed employed at least 10 people.</a:t>
            </a:r>
          </a:p>
          <a:p>
            <a:endParaRPr lang="en-US" sz="1900" baseline="0" dirty="0"/>
          </a:p>
          <a:p>
            <a:endParaRPr lang="en-US" sz="1900" dirty="0"/>
          </a:p>
          <a:p>
            <a:endParaRPr lang="en-US" sz="1900" dirty="0"/>
          </a:p>
          <a:p>
            <a:endParaRPr lang="en-US" sz="1900" dirty="0"/>
          </a:p>
          <a:p>
            <a:endParaRPr lang="en-US" dirty="0"/>
          </a:p>
          <a:p>
            <a:r>
              <a:rPr lang="en-US" dirty="0"/>
              <a:t>=====</a:t>
            </a:r>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66</a:t>
            </a:fld>
            <a:endParaRPr lang="en-US"/>
          </a:p>
        </p:txBody>
      </p:sp>
    </p:spTree>
    <p:extLst>
      <p:ext uri="{BB962C8B-B14F-4D97-AF65-F5344CB8AC3E}">
        <p14:creationId xmlns:p14="http://schemas.microsoft.com/office/powerpoint/2010/main" val="23652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443038" cy="1082675"/>
          </a:xfrm>
        </p:spPr>
      </p:sp>
      <p:sp>
        <p:nvSpPr>
          <p:cNvPr id="3" name="Notes Placeholder 2"/>
          <p:cNvSpPr>
            <a:spLocks noGrp="1"/>
          </p:cNvSpPr>
          <p:nvPr>
            <p:ph type="body" idx="1"/>
          </p:nvPr>
        </p:nvSpPr>
        <p:spPr>
          <a:xfrm>
            <a:off x="685800" y="2114550"/>
            <a:ext cx="5486400" cy="7105650"/>
          </a:xfrm>
        </p:spPr>
        <p:txBody>
          <a:bodyPr>
            <a:noAutofit/>
          </a:bodyPr>
          <a:lstStyle/>
          <a:p>
            <a:r>
              <a:rPr lang="en-US" dirty="0"/>
              <a:t>This survey found that 50 percent of </a:t>
            </a:r>
            <a:r>
              <a:rPr lang="en-US" baseline="0" dirty="0"/>
              <a:t>employers who tried to hire in the past year had difficulty filling at least one position.</a:t>
            </a:r>
            <a:endParaRPr lang="en-US" dirty="0"/>
          </a:p>
          <a:p>
            <a:endParaRPr lang="en-US" dirty="0"/>
          </a:p>
          <a:p>
            <a:r>
              <a:rPr lang="en-US" dirty="0"/>
              <a:t>First</a:t>
            </a:r>
            <a:r>
              <a:rPr lang="en-US" baseline="0" dirty="0"/>
              <a:t> on the list  - </a:t>
            </a:r>
            <a:r>
              <a:rPr lang="en-US" sz="1600" kern="1200" dirty="0">
                <a:solidFill>
                  <a:schemeClr val="tx1"/>
                </a:solidFill>
                <a:effectLst/>
                <a:latin typeface="+mn-lt"/>
                <a:ea typeface="+mn-ea"/>
                <a:cs typeface="+mn-cs"/>
              </a:rPr>
              <a:t>- applicants’ lack of employability. This includes including work ethic, professionalism, reliability, and motivation. Many will call these soft skills, but you see the soft skills further down the chart.  For Employability, think -- can they show up on time, ready to work?</a:t>
            </a:r>
          </a:p>
          <a:p>
            <a:endParaRPr lang="en-US" baseline="0" dirty="0"/>
          </a:p>
          <a:p>
            <a:r>
              <a:rPr lang="en-US" sz="1600" kern="1200" dirty="0">
                <a:solidFill>
                  <a:schemeClr val="tx1"/>
                </a:solidFill>
                <a:effectLst/>
                <a:latin typeface="+mn-lt"/>
                <a:ea typeface="+mn-ea"/>
                <a:cs typeface="+mn-cs"/>
              </a:rPr>
              <a:t>- a low number of applicants .  Some of this might be because the employers do not know how to advertise their openings.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applicants’ lack of relevant work experience. In the education business, we are usually looking at helping our students get that first job.  This shows where work-based learning can play a big part helping the student get real-world work experience that they can't get anywhere else.  Work experience, even through work-based learning, will give our students  a leg up on the competition.</a:t>
            </a:r>
          </a:p>
          <a:p>
            <a:endParaRPr lang="en-US" sz="1600" kern="1200" dirty="0">
              <a:solidFill>
                <a:schemeClr val="tx1"/>
              </a:solidFill>
              <a:effectLst/>
              <a:latin typeface="+mn-lt"/>
              <a:ea typeface="+mn-ea"/>
              <a:cs typeface="+mn-cs"/>
            </a:endParaRPr>
          </a:p>
          <a:p>
            <a:endParaRPr lang="en-US" dirty="0"/>
          </a:p>
          <a:p>
            <a:endParaRPr lang="en-US" dirty="0"/>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67</a:t>
            </a:fld>
            <a:endParaRPr lang="en-US"/>
          </a:p>
        </p:txBody>
      </p:sp>
    </p:spTree>
    <p:extLst>
      <p:ext uri="{BB962C8B-B14F-4D97-AF65-F5344CB8AC3E}">
        <p14:creationId xmlns:p14="http://schemas.microsoft.com/office/powerpoint/2010/main" val="360738892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1443038" cy="1082675"/>
          </a:xfrm>
        </p:spPr>
      </p:sp>
      <p:sp>
        <p:nvSpPr>
          <p:cNvPr id="3" name="Notes Placeholder 2"/>
          <p:cNvSpPr>
            <a:spLocks noGrp="1"/>
          </p:cNvSpPr>
          <p:nvPr>
            <p:ph type="body" idx="1"/>
          </p:nvPr>
        </p:nvSpPr>
        <p:spPr>
          <a:xfrm>
            <a:off x="685800" y="2114550"/>
            <a:ext cx="5486400" cy="7105650"/>
          </a:xfrm>
        </p:spPr>
        <p:txBody>
          <a:bodyPr>
            <a:noAutofit/>
          </a:bodyPr>
          <a:lstStyle/>
          <a:p>
            <a:r>
              <a:rPr lang="en-US" sz="1600" kern="1200" dirty="0">
                <a:solidFill>
                  <a:schemeClr val="tx1"/>
                </a:solidFill>
                <a:effectLst/>
                <a:latin typeface="+mn-lt"/>
                <a:ea typeface="+mn-ea"/>
                <a:cs typeface="+mn-cs"/>
              </a:rPr>
              <a:t>- lack of technical or occupation-related skills. That's what we do at the community colleges. I would hope that this was not the description of our graduates.</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soft skills, such as communication, teamwork, critical thinking, creativity.</a:t>
            </a:r>
          </a:p>
          <a:p>
            <a:r>
              <a:rPr lang="en-US" sz="1600" kern="1200" dirty="0">
                <a:solidFill>
                  <a:schemeClr val="tx1"/>
                </a:solidFill>
                <a:effectLst/>
                <a:latin typeface="+mn-lt"/>
                <a:ea typeface="+mn-ea"/>
                <a:cs typeface="+mn-cs"/>
              </a:rPr>
              <a:t>Sometimes the Employability measure at the top of the chart are lumped in with soft skills, but here we separate them.  Where can we teach these soft skills that employers say are lacking?</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lack of the necessary education level, certification, or training.  We are doing something about that, but many think they can bypass the training and go straight to work.  The employers want their new employees to already have a certain level of training.  If you are not sure, ask them. They know what they want.</a:t>
            </a:r>
          </a:p>
          <a:p>
            <a:endParaRPr lang="en-US" sz="1600" kern="1200" dirty="0">
              <a:solidFill>
                <a:schemeClr val="tx1"/>
              </a:solidFill>
              <a:effectLst/>
              <a:latin typeface="+mn-lt"/>
              <a:ea typeface="+mn-ea"/>
              <a:cs typeface="+mn-cs"/>
            </a:endParaRPr>
          </a:p>
          <a:p>
            <a:r>
              <a:rPr lang="en-US" baseline="0" dirty="0"/>
              <a:t>What else can we do to help prepare their new recruits?</a:t>
            </a:r>
          </a:p>
          <a:p>
            <a:endParaRPr lang="en-US" baseline="0" dirty="0"/>
          </a:p>
          <a:p>
            <a:r>
              <a:rPr lang="en-US" baseline="0" dirty="0"/>
              <a:t>Ask your local employers if this chart is true for their company.</a:t>
            </a:r>
          </a:p>
          <a:p>
            <a:endParaRPr lang="en-US" baseline="0" dirty="0"/>
          </a:p>
          <a:p>
            <a:r>
              <a:rPr lang="en-US" baseline="0" dirty="0"/>
              <a:t>Are there other items they think should be added to his list?</a:t>
            </a:r>
          </a:p>
          <a:p>
            <a:endParaRPr lang="en-US" dirty="0"/>
          </a:p>
          <a:p>
            <a:r>
              <a:rPr lang="en-US" dirty="0"/>
              <a:t>Ask them.  They know what they want.</a:t>
            </a:r>
          </a:p>
          <a:p>
            <a:endParaRPr lang="en-US" dirty="0"/>
          </a:p>
          <a:p>
            <a:r>
              <a:rPr lang="en-US" dirty="0"/>
              <a:t>=======</a:t>
            </a:r>
          </a:p>
          <a:p>
            <a:r>
              <a:rPr lang="en-US" dirty="0"/>
              <a:t>https://</a:t>
            </a:r>
            <a:r>
              <a:rPr lang="en-US" dirty="0" err="1"/>
              <a:t>www.nccommerce.com</a:t>
            </a:r>
            <a:r>
              <a:rPr lang="en-US" dirty="0"/>
              <a:t>/</a:t>
            </a:r>
            <a:r>
              <a:rPr lang="en-US" dirty="0" err="1"/>
              <a:t>nc</a:t>
            </a:r>
            <a:r>
              <a:rPr lang="en-US" dirty="0"/>
              <a:t>-workforce-development/workforce/commission--workforce/2018employerneedssurvey.pdf</a:t>
            </a:r>
          </a:p>
          <a:p>
            <a:endParaRPr lang="en-US" dirty="0"/>
          </a:p>
          <a:p>
            <a:endParaRPr lang="en-US" dirty="0"/>
          </a:p>
          <a:p>
            <a:r>
              <a:rPr lang="en-US" sz="1600" kern="1200" dirty="0">
                <a:solidFill>
                  <a:schemeClr val="tx1"/>
                </a:solidFill>
                <a:effectLst/>
                <a:latin typeface="+mn-lt"/>
                <a:ea typeface="+mn-ea"/>
                <a:cs typeface="+mn-cs"/>
              </a:rPr>
              <a:t>What reasons do employers give for hiring difficulties?</a:t>
            </a:r>
          </a:p>
          <a:p>
            <a:r>
              <a:rPr lang="en-US" sz="1600" kern="1200" dirty="0">
                <a:solidFill>
                  <a:schemeClr val="tx1"/>
                </a:solidFill>
                <a:effectLst/>
                <a:latin typeface="+mn-lt"/>
                <a:ea typeface="+mn-ea"/>
                <a:cs typeface="+mn-cs"/>
              </a:rPr>
              <a:t>Employers who had reported difficulties filling positions were asked about the reasons why and were able to select multiple responses from a range of possible explanations.</a:t>
            </a:r>
          </a:p>
          <a:p>
            <a:r>
              <a:rPr lang="en-US" sz="1600" kern="1200" dirty="0">
                <a:solidFill>
                  <a:schemeClr val="tx1"/>
                </a:solidFill>
                <a:effectLst/>
                <a:latin typeface="+mn-lt"/>
                <a:ea typeface="+mn-ea"/>
                <a:cs typeface="+mn-cs"/>
              </a:rPr>
              <a:t>It is important to note that there is potential overlap among these reasons, and it is possible for the same employer to have different reasons for multiple positions.</a:t>
            </a:r>
          </a:p>
          <a:p>
            <a:r>
              <a:rPr lang="en-US" sz="1600" kern="1200" dirty="0">
                <a:solidFill>
                  <a:schemeClr val="tx1"/>
                </a:solidFill>
                <a:effectLst/>
                <a:latin typeface="+mn-lt"/>
                <a:ea typeface="+mn-ea"/>
                <a:cs typeface="+mn-cs"/>
              </a:rPr>
              <a:t>Among employers experiencing hiring difficulties in the Overall sample in 2018, the top reasons were applicants’ lack of employability (including work ethic, professionalism, reliability, motivation) (65.1%), a low number of applicants (55.3%), and applicants’ lack of relevant work experience (51.4%). A perceived lack of technical or occupation-related skills (49.3%) and soft skills (such as communication, teamwork, critical thinking, creativity) (49.2%) were close behind, with nearly half of employers with hiring difficulties choosing these reasons. Applicants’ lack of the necessary education level, certification, or training (43.2%) was chosen by a substantial number of employers, followed by smaller percentages selecting applicants’ unwillingness to accept the offered pay or compensation (32.9%), commuting distance or other geographic issues (24.8%), applicants’ criminal records (22.9%), failure to pass drug screening (20.3%), or other reasons (14.5%).</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68</a:t>
            </a:fld>
            <a:endParaRPr lang="en-US"/>
          </a:p>
        </p:txBody>
      </p:sp>
    </p:spTree>
    <p:extLst>
      <p:ext uri="{BB962C8B-B14F-4D97-AF65-F5344CB8AC3E}">
        <p14:creationId xmlns:p14="http://schemas.microsoft.com/office/powerpoint/2010/main" val="21416283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FAFDA13-90BD-944B-BAFF-F471B631D87F}" type="slidenum">
              <a:rPr lang="en-US" sz="1300"/>
              <a:pPr/>
              <a:t>69</a:t>
            </a:fld>
            <a:endParaRPr lang="en-US" sz="1300"/>
          </a:p>
        </p:txBody>
      </p:sp>
      <p:sp>
        <p:nvSpPr>
          <p:cNvPr id="310274" name="Rectangle 2"/>
          <p:cNvSpPr>
            <a:spLocks noGrp="1" noRot="1" noChangeAspect="1" noChangeArrowheads="1" noTextEdit="1"/>
          </p:cNvSpPr>
          <p:nvPr>
            <p:ph type="sldImg"/>
          </p:nvPr>
        </p:nvSpPr>
        <p:spPr>
          <a:xfrm>
            <a:off x="1257300" y="720725"/>
            <a:ext cx="2705100" cy="2028825"/>
          </a:xfrm>
          <a:solidFill>
            <a:srgbClr val="FFFFFF"/>
          </a:solidFill>
          <a:ln/>
        </p:spPr>
      </p:sp>
      <p:sp>
        <p:nvSpPr>
          <p:cNvPr id="310275" name="Rectangle 3"/>
          <p:cNvSpPr>
            <a:spLocks noGrp="1" noChangeArrowheads="1"/>
          </p:cNvSpPr>
          <p:nvPr>
            <p:ph type="body" idx="1"/>
          </p:nvPr>
        </p:nvSpPr>
        <p:spPr>
          <a:xfrm>
            <a:off x="568325" y="2819400"/>
            <a:ext cx="5772150" cy="60610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Here are some broad skills that will help workers adapt to the changing career landscape:  This is what the modern employers are looking for.</a:t>
            </a:r>
          </a:p>
          <a:p>
            <a:endParaRPr lang="en-US" dirty="0">
              <a:ea typeface="ヒラギノ角ゴ Pro W3" charset="0"/>
            </a:endParaRPr>
          </a:p>
          <a:p>
            <a:r>
              <a:rPr lang="en-US" b="1" dirty="0">
                <a:ea typeface="ヒラギノ角ゴ Pro W3" charset="0"/>
              </a:rPr>
              <a:t>Sense-making </a:t>
            </a:r>
            <a:r>
              <a:rPr lang="en-US" b="0" dirty="0">
                <a:ea typeface="ヒラギノ角ゴ Pro W3" charset="0"/>
              </a:rPr>
              <a:t>is t</a:t>
            </a:r>
            <a:r>
              <a:rPr lang="en-US" dirty="0">
                <a:ea typeface="ヒラギノ角ゴ Pro W3" charset="0"/>
              </a:rPr>
              <a:t>he ability to determine the deeper meaning or significance of what is being expressed</a:t>
            </a:r>
          </a:p>
          <a:p>
            <a:endParaRPr lang="en-US" dirty="0">
              <a:ea typeface="ヒラギノ角ゴ Pro W3" charset="0"/>
            </a:endParaRPr>
          </a:p>
          <a:p>
            <a:r>
              <a:rPr lang="en-US" b="1" dirty="0">
                <a:ea typeface="ヒラギノ角ゴ Pro W3" charset="0"/>
              </a:rPr>
              <a:t>Social intelligence </a:t>
            </a:r>
            <a:r>
              <a:rPr lang="en-US" b="0" dirty="0">
                <a:ea typeface="ヒラギノ角ゴ Pro W3" charset="0"/>
              </a:rPr>
              <a:t>is t</a:t>
            </a:r>
            <a:r>
              <a:rPr lang="en-US" dirty="0">
                <a:ea typeface="ヒラギノ角ゴ Pro W3" charset="0"/>
              </a:rPr>
              <a:t>he ability to connect to others in a deep and direct way, to sense and stimulate reactions and desired interactions</a:t>
            </a:r>
          </a:p>
          <a:p>
            <a:endParaRPr lang="en-US" dirty="0">
              <a:ea typeface="ヒラギノ角ゴ Pro W3" charset="0"/>
            </a:endParaRPr>
          </a:p>
          <a:p>
            <a:r>
              <a:rPr lang="en-US" b="1" dirty="0">
                <a:ea typeface="ヒラギノ角ゴ Pro W3" charset="0"/>
              </a:rPr>
              <a:t>Novel and adaptive thinking </a:t>
            </a:r>
            <a:r>
              <a:rPr lang="en-US" b="0" dirty="0">
                <a:ea typeface="ヒラギノ角ゴ Pro W3" charset="0"/>
              </a:rPr>
              <a:t>is </a:t>
            </a:r>
            <a:r>
              <a:rPr lang="en-US" dirty="0">
                <a:ea typeface="ヒラギノ角ゴ Pro W3" charset="0"/>
              </a:rPr>
              <a:t>proficiency at thinking and coming up with solutions and responses beyond that which is rote or rule-based</a:t>
            </a:r>
          </a:p>
          <a:p>
            <a:endParaRPr lang="en-US" dirty="0">
              <a:ea typeface="ヒラギノ角ゴ Pro W3" charset="0"/>
            </a:endParaRPr>
          </a:p>
          <a:p>
            <a:r>
              <a:rPr lang="en-US" b="1" dirty="0">
                <a:ea typeface="ヒラギノ角ゴ Pro W3" charset="0"/>
              </a:rPr>
              <a:t>Cross-cultural competency </a:t>
            </a:r>
            <a:r>
              <a:rPr lang="en-US" b="0" dirty="0">
                <a:ea typeface="ヒラギノ角ゴ Pro W3" charset="0"/>
              </a:rPr>
              <a:t>is t</a:t>
            </a:r>
            <a:r>
              <a:rPr lang="en-US" dirty="0">
                <a:ea typeface="ヒラギノ角ゴ Pro W3" charset="0"/>
              </a:rPr>
              <a:t>he ability to operate in different cultural settings</a:t>
            </a:r>
          </a:p>
          <a:p>
            <a:endParaRPr lang="en-US" dirty="0">
              <a:ea typeface="ヒラギノ角ゴ Pro W3" charset="0"/>
            </a:endParaRPr>
          </a:p>
          <a:p>
            <a:r>
              <a:rPr lang="en-US" dirty="0">
                <a:ea typeface="ヒラギノ角ゴ Pro W3" charset="0"/>
              </a:rPr>
              <a:t>Download my PowerPoint and read the descriptions for the rest of these.</a:t>
            </a:r>
          </a:p>
          <a:p>
            <a:endParaRPr lang="en-US" dirty="0">
              <a:ea typeface="ヒラギノ角ゴ Pro W3" charset="0"/>
            </a:endParaRPr>
          </a:p>
          <a:p>
            <a:r>
              <a:rPr lang="en-US" dirty="0">
                <a:ea typeface="ヒラギノ角ゴ Pro W3" charset="0"/>
              </a:rPr>
              <a:t>Where are we teaching these skills that the workforce needs?</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b="1" dirty="0">
                <a:ea typeface="ヒラギノ角ゴ Pro W3" charset="0"/>
              </a:rPr>
              <a:t>Computational thinking </a:t>
            </a:r>
            <a:r>
              <a:rPr lang="en-US" b="0" dirty="0">
                <a:ea typeface="ヒラギノ角ゴ Pro W3" charset="0"/>
              </a:rPr>
              <a:t>is t</a:t>
            </a:r>
            <a:r>
              <a:rPr lang="en-US" dirty="0">
                <a:ea typeface="ヒラギノ角ゴ Pro W3" charset="0"/>
              </a:rPr>
              <a:t>he ability to translate vast amounts of data into abstract concepts and to understand data-based reasoning</a:t>
            </a:r>
          </a:p>
          <a:p>
            <a:endParaRPr lang="en-US" dirty="0">
              <a:ea typeface="ヒラギノ角ゴ Pro W3" charset="0"/>
            </a:endParaRPr>
          </a:p>
          <a:p>
            <a:r>
              <a:rPr lang="en-US" b="1" dirty="0">
                <a:ea typeface="ヒラギノ角ゴ Pro W3" charset="0"/>
              </a:rPr>
              <a:t>New-media literacy </a:t>
            </a:r>
            <a:r>
              <a:rPr lang="en-US" b="0" dirty="0">
                <a:ea typeface="ヒラギノ角ゴ Pro W3" charset="0"/>
              </a:rPr>
              <a:t>is t</a:t>
            </a:r>
            <a:r>
              <a:rPr lang="en-US" dirty="0">
                <a:ea typeface="ヒラギノ角ゴ Pro W3" charset="0"/>
              </a:rPr>
              <a:t>he ability to critically assess and develop content that uses new media forms and to leverage these media for persuasive communication</a:t>
            </a:r>
          </a:p>
          <a:p>
            <a:endParaRPr lang="en-US" dirty="0">
              <a:ea typeface="ヒラギノ角ゴ Pro W3" charset="0"/>
            </a:endParaRPr>
          </a:p>
          <a:p>
            <a:r>
              <a:rPr lang="en-US" b="1" dirty="0" err="1">
                <a:ea typeface="ヒラギノ角ゴ Pro W3" charset="0"/>
              </a:rPr>
              <a:t>Transdisciplinarity</a:t>
            </a:r>
            <a:r>
              <a:rPr lang="en-US" b="1" dirty="0">
                <a:ea typeface="ヒラギノ角ゴ Pro W3" charset="0"/>
              </a:rPr>
              <a:t> </a:t>
            </a:r>
            <a:r>
              <a:rPr lang="en-US" b="0" dirty="0">
                <a:ea typeface="ヒラギノ角ゴ Pro W3" charset="0"/>
              </a:rPr>
              <a:t>is l</a:t>
            </a:r>
            <a:r>
              <a:rPr lang="en-US" dirty="0">
                <a:ea typeface="ヒラギノ角ゴ Pro W3" charset="0"/>
              </a:rPr>
              <a:t>iteracy in, and ability to understand concepts across multiple disciplines</a:t>
            </a:r>
          </a:p>
          <a:p>
            <a:endParaRPr lang="en-US" dirty="0">
              <a:ea typeface="ヒラギノ角ゴ Pro W3" charset="0"/>
            </a:endParaRPr>
          </a:p>
          <a:p>
            <a:r>
              <a:rPr lang="en-US" b="1" dirty="0">
                <a:ea typeface="ヒラギノ角ゴ Pro W3" charset="0"/>
              </a:rPr>
              <a:t>Design mind-set </a:t>
            </a:r>
            <a:r>
              <a:rPr lang="en-US" b="0" dirty="0">
                <a:ea typeface="ヒラギノ角ゴ Pro W3" charset="0"/>
              </a:rPr>
              <a:t>is the ability </a:t>
            </a:r>
            <a:r>
              <a:rPr lang="en-US" dirty="0">
                <a:ea typeface="ヒラギノ角ゴ Pro W3" charset="0"/>
              </a:rPr>
              <a:t>to represent and develop tasks and work processes for desired outcomes</a:t>
            </a:r>
          </a:p>
          <a:p>
            <a:endParaRPr lang="en-US" dirty="0">
              <a:ea typeface="ヒラギノ角ゴ Pro W3" charset="0"/>
            </a:endParaRPr>
          </a:p>
          <a:p>
            <a:r>
              <a:rPr lang="en-US" b="1" dirty="0">
                <a:ea typeface="ヒラギノ角ゴ Pro W3" charset="0"/>
              </a:rPr>
              <a:t>Cognitive load management </a:t>
            </a:r>
            <a:r>
              <a:rPr lang="en-US" b="0" dirty="0">
                <a:ea typeface="ヒラギノ角ゴ Pro W3" charset="0"/>
              </a:rPr>
              <a:t>is the </a:t>
            </a:r>
            <a:r>
              <a:rPr lang="en-US" dirty="0">
                <a:ea typeface="ヒラギノ角ゴ Pro W3" charset="0"/>
              </a:rPr>
              <a:t>ability to discriminate and filter information for importance and to understand how to maximize cognitive functioning using a variety of tools and techniques,    and</a:t>
            </a:r>
          </a:p>
          <a:p>
            <a:endParaRPr lang="en-US" dirty="0">
              <a:ea typeface="ヒラギノ角ゴ Pro W3" charset="0"/>
            </a:endParaRPr>
          </a:p>
          <a:p>
            <a:r>
              <a:rPr lang="en-US" b="1" dirty="0">
                <a:ea typeface="ヒラギノ角ゴ Pro W3" charset="0"/>
              </a:rPr>
              <a:t>Virtual collaboration </a:t>
            </a:r>
            <a:r>
              <a:rPr lang="en-US" b="0" dirty="0">
                <a:ea typeface="ヒラギノ角ゴ Pro W3" charset="0"/>
              </a:rPr>
              <a:t>is t</a:t>
            </a:r>
            <a:r>
              <a:rPr lang="en-US" dirty="0">
                <a:ea typeface="ヒラギノ角ゴ Pro W3" charset="0"/>
              </a:rPr>
              <a:t>he ability to work productively, drive engagement, and demonstrate presence as a member of a virtual team</a:t>
            </a:r>
          </a:p>
          <a:p>
            <a:endParaRPr lang="en-US" dirty="0">
              <a:ea typeface="ヒラギノ角ゴ Pro W3" charset="0"/>
            </a:endParaRPr>
          </a:p>
          <a:p>
            <a:r>
              <a:rPr lang="en-US" dirty="0">
                <a:ea typeface="ヒラギノ角ゴ Pro W3" charset="0"/>
              </a:rPr>
              <a:t>Are we teaching these skills to our students?      If not, then who will?</a:t>
            </a:r>
          </a:p>
          <a:p>
            <a:endParaRPr lang="en-US" dirty="0">
              <a:ea typeface="ヒラギノ角ゴ Pro W3" charset="0"/>
            </a:endParaRPr>
          </a:p>
          <a:p>
            <a:endParaRPr lang="en-US" dirty="0">
              <a:ea typeface="ヒラギノ角ゴ Pro W3" charset="0"/>
            </a:endParaRPr>
          </a:p>
          <a:p>
            <a:r>
              <a:rPr lang="en-US" dirty="0">
                <a:solidFill>
                  <a:srgbClr val="FF0000"/>
                </a:solidFill>
                <a:ea typeface="ヒラギノ角ゴ Pro W3" charset="0"/>
              </a:rPr>
              <a:t>========</a:t>
            </a:r>
          </a:p>
          <a:p>
            <a:endParaRPr lang="en-US" dirty="0">
              <a:solidFill>
                <a:srgbClr val="FF0000"/>
              </a:solidFill>
              <a:ea typeface="ヒラギノ角ゴ Pro W3" charset="0"/>
            </a:endParaRPr>
          </a:p>
          <a:p>
            <a:r>
              <a:rPr lang="en-US" dirty="0" err="1">
                <a:solidFill>
                  <a:srgbClr val="FF0000"/>
                </a:solidFill>
                <a:ea typeface="ヒラギノ角ゴ Pro W3" charset="0"/>
              </a:rPr>
              <a:t>GigaOM</a:t>
            </a:r>
            <a:endParaRPr lang="en-US" dirty="0">
              <a:solidFill>
                <a:srgbClr val="FF0000"/>
              </a:solidFill>
              <a:ea typeface="ヒラギノ角ゴ Pro W3" charset="0"/>
            </a:endParaRPr>
          </a:p>
          <a:p>
            <a:r>
              <a:rPr lang="en-US" dirty="0">
                <a:solidFill>
                  <a:srgbClr val="FF0000"/>
                </a:solidFill>
                <a:ea typeface="ヒラギノ角ゴ Pro W3" charset="0"/>
              </a:rPr>
              <a:t>Dec. 16, 2011,</a:t>
            </a:r>
          </a:p>
          <a:p>
            <a:r>
              <a:rPr lang="en-US" dirty="0">
                <a:solidFill>
                  <a:srgbClr val="FF0000"/>
                </a:solidFill>
                <a:ea typeface="ヒラギノ角ゴ Pro W3" charset="0"/>
              </a:rPr>
              <a:t>http://</a:t>
            </a:r>
            <a:r>
              <a:rPr lang="en-US" dirty="0" err="1">
                <a:solidFill>
                  <a:srgbClr val="FF0000"/>
                </a:solidFill>
                <a:ea typeface="ヒラギノ角ゴ Pro W3" charset="0"/>
              </a:rPr>
              <a:t>gigaom.com</a:t>
            </a:r>
            <a:r>
              <a:rPr lang="en-US" dirty="0">
                <a:solidFill>
                  <a:srgbClr val="FF0000"/>
                </a:solidFill>
                <a:ea typeface="ヒラギノ角ゴ Pro W3" charset="0"/>
              </a:rPr>
              <a:t>/collaboration/the-10-key-skills-for-the-future-of-work/?</a:t>
            </a:r>
            <a:r>
              <a:rPr lang="en-US" dirty="0" err="1">
                <a:solidFill>
                  <a:srgbClr val="FF0000"/>
                </a:solidFill>
                <a:ea typeface="ヒラギノ角ゴ Pro W3" charset="0"/>
              </a:rPr>
              <a:t>utm_source</a:t>
            </a:r>
            <a:r>
              <a:rPr lang="en-US" dirty="0">
                <a:solidFill>
                  <a:srgbClr val="FF0000"/>
                </a:solidFill>
                <a:ea typeface="ヒラギノ角ゴ Pro W3" charset="0"/>
              </a:rPr>
              <a:t>=General%20Users&amp;utm_campaign=9bd9bdcde9-c%3Atec%20d%3A12-17&amp;utm_medium=email</a:t>
            </a:r>
          </a:p>
          <a:p>
            <a:endParaRPr lang="en-US" dirty="0">
              <a:solidFill>
                <a:srgbClr val="FF0000"/>
              </a:solidFill>
              <a:ea typeface="ヒラギノ角ゴ Pro W3" charset="0"/>
            </a:endParaRPr>
          </a:p>
          <a:p>
            <a:r>
              <a:rPr lang="en-US" dirty="0">
                <a:solidFill>
                  <a:srgbClr val="FF0000"/>
                </a:solidFill>
                <a:ea typeface="ヒラギノ角ゴ Pro W3" charset="0"/>
              </a:rPr>
              <a:t>What are the jobs of the future? The demographics of an aging population suggests </a:t>
            </a:r>
            <a:r>
              <a:rPr lang="en-US" dirty="0">
                <a:solidFill>
                  <a:srgbClr val="FF0000"/>
                </a:solidFill>
                <a:ea typeface="ヒラギノ角ゴ Pro W3" charset="0"/>
                <a:hlinkClick r:id="rId3"/>
              </a:rPr>
              <a:t>health care will be big, say some</a:t>
            </a:r>
            <a:r>
              <a:rPr lang="en-US" dirty="0">
                <a:solidFill>
                  <a:srgbClr val="FF0000"/>
                </a:solidFill>
                <a:ea typeface="ヒラギノ角ゴ Pro W3" charset="0"/>
              </a:rPr>
              <a:t>. </a:t>
            </a:r>
          </a:p>
          <a:p>
            <a:endParaRPr lang="en-US" dirty="0">
              <a:solidFill>
                <a:srgbClr val="FF0000"/>
              </a:solidFill>
              <a:ea typeface="ヒラギノ角ゴ Pro W3" charset="0"/>
            </a:endParaRPr>
          </a:p>
          <a:p>
            <a:r>
              <a:rPr lang="en-US" dirty="0">
                <a:solidFill>
                  <a:srgbClr val="FF0000"/>
                </a:solidFill>
                <a:ea typeface="ヒラギノ角ゴ Pro W3" charset="0"/>
                <a:hlinkClick r:id="rId4"/>
              </a:rPr>
              <a:t>Broad skills that will help workers adapt to the changing career landscape</a:t>
            </a:r>
            <a:r>
              <a:rPr lang="en-US" dirty="0">
                <a:solidFill>
                  <a:srgbClr val="FF0000"/>
                </a:solidFill>
                <a:ea typeface="ヒラギノ角ゴ Pro W3" charset="0"/>
              </a:rPr>
              <a:t>:</a:t>
            </a:r>
          </a:p>
          <a:p>
            <a:endParaRPr lang="en-US" dirty="0">
              <a:solidFill>
                <a:srgbClr val="FF0000"/>
              </a:solidFill>
              <a:ea typeface="ヒラギノ角ゴ Pro W3" charset="0"/>
            </a:endParaRPr>
          </a:p>
          <a:p>
            <a:r>
              <a:rPr lang="en-US" b="1" dirty="0">
                <a:solidFill>
                  <a:srgbClr val="FF0000"/>
                </a:solidFill>
                <a:ea typeface="ヒラギノ角ゴ Pro W3" charset="0"/>
              </a:rPr>
              <a:t>Sense-making.</a:t>
            </a:r>
            <a:r>
              <a:rPr lang="en-US" dirty="0">
                <a:solidFill>
                  <a:srgbClr val="FF0000"/>
                </a:solidFill>
                <a:ea typeface="ヒラギノ角ゴ Pro W3" charset="0"/>
              </a:rPr>
              <a:t> The ability to determine the deeper meaning or significance of what is being expressed</a:t>
            </a:r>
          </a:p>
          <a:p>
            <a:r>
              <a:rPr lang="en-US" b="1" dirty="0">
                <a:solidFill>
                  <a:srgbClr val="FF0000"/>
                </a:solidFill>
                <a:ea typeface="ヒラギノ角ゴ Pro W3" charset="0"/>
              </a:rPr>
              <a:t>Social intelligence.</a:t>
            </a:r>
            <a:r>
              <a:rPr lang="en-US" dirty="0">
                <a:solidFill>
                  <a:srgbClr val="FF0000"/>
                </a:solidFill>
                <a:ea typeface="ヒラギノ角ゴ Pro W3" charset="0"/>
              </a:rPr>
              <a:t> The ability to connect to others in a deep and direct way, to sense and stimulate reactions and desired interactions</a:t>
            </a:r>
          </a:p>
          <a:p>
            <a:r>
              <a:rPr lang="en-US" b="1" dirty="0">
                <a:solidFill>
                  <a:srgbClr val="FF0000"/>
                </a:solidFill>
                <a:ea typeface="ヒラギノ角ゴ Pro W3" charset="0"/>
              </a:rPr>
              <a:t>Novel and adaptive thinking.</a:t>
            </a:r>
            <a:r>
              <a:rPr lang="en-US" dirty="0">
                <a:solidFill>
                  <a:srgbClr val="FF0000"/>
                </a:solidFill>
                <a:ea typeface="ヒラギノ角ゴ Pro W3" charset="0"/>
              </a:rPr>
              <a:t> Proficiency at thinking and coming up with solutions and responses beyond that which is rote or rule-based</a:t>
            </a:r>
          </a:p>
          <a:p>
            <a:r>
              <a:rPr lang="en-US" b="1" dirty="0">
                <a:solidFill>
                  <a:srgbClr val="FF0000"/>
                </a:solidFill>
                <a:ea typeface="ヒラギノ角ゴ Pro W3" charset="0"/>
              </a:rPr>
              <a:t>Cross-cultural competency.</a:t>
            </a:r>
            <a:r>
              <a:rPr lang="en-US" dirty="0">
                <a:solidFill>
                  <a:srgbClr val="FF0000"/>
                </a:solidFill>
                <a:ea typeface="ヒラギノ角ゴ Pro W3" charset="0"/>
              </a:rPr>
              <a:t> The ability to operate in different cultural settings</a:t>
            </a:r>
          </a:p>
          <a:p>
            <a:r>
              <a:rPr lang="en-US" b="1" dirty="0">
                <a:solidFill>
                  <a:srgbClr val="FF0000"/>
                </a:solidFill>
                <a:ea typeface="ヒラギノ角ゴ Pro W3" charset="0"/>
              </a:rPr>
              <a:t>Computational thinking.</a:t>
            </a:r>
            <a:r>
              <a:rPr lang="en-US" dirty="0">
                <a:solidFill>
                  <a:srgbClr val="FF0000"/>
                </a:solidFill>
                <a:ea typeface="ヒラギノ角ゴ Pro W3" charset="0"/>
              </a:rPr>
              <a:t> The ability to translate vast amounts of data into abstract concepts and to understand data-based reasoning</a:t>
            </a:r>
          </a:p>
          <a:p>
            <a:r>
              <a:rPr lang="en-US" b="1" dirty="0">
                <a:solidFill>
                  <a:srgbClr val="FF0000"/>
                </a:solidFill>
                <a:ea typeface="ヒラギノ角ゴ Pro W3" charset="0"/>
              </a:rPr>
              <a:t>New-media literacy.</a:t>
            </a:r>
            <a:r>
              <a:rPr lang="en-US" dirty="0">
                <a:solidFill>
                  <a:srgbClr val="FF0000"/>
                </a:solidFill>
                <a:ea typeface="ヒラギノ角ゴ Pro W3" charset="0"/>
              </a:rPr>
              <a:t> The ability to critically assess and develop content that uses new media forms and to leverage these media for persuasive communication</a:t>
            </a:r>
          </a:p>
          <a:p>
            <a:r>
              <a:rPr lang="en-US" b="1" dirty="0" err="1">
                <a:solidFill>
                  <a:srgbClr val="FF0000"/>
                </a:solidFill>
                <a:ea typeface="ヒラギノ角ゴ Pro W3" charset="0"/>
              </a:rPr>
              <a:t>Transdisciplinarity</a:t>
            </a:r>
            <a:r>
              <a:rPr lang="en-US" b="1" dirty="0">
                <a:solidFill>
                  <a:srgbClr val="FF0000"/>
                </a:solidFill>
                <a:ea typeface="ヒラギノ角ゴ Pro W3" charset="0"/>
              </a:rPr>
              <a:t>.</a:t>
            </a:r>
            <a:r>
              <a:rPr lang="en-US" dirty="0">
                <a:solidFill>
                  <a:srgbClr val="FF0000"/>
                </a:solidFill>
                <a:ea typeface="ヒラギノ角ゴ Pro W3" charset="0"/>
              </a:rPr>
              <a:t> Literacy in and ability to understand concepts across multiple disciplines</a:t>
            </a:r>
          </a:p>
          <a:p>
            <a:r>
              <a:rPr lang="en-US" b="1" dirty="0">
                <a:solidFill>
                  <a:srgbClr val="FF0000"/>
                </a:solidFill>
                <a:ea typeface="ヒラギノ角ゴ Pro W3" charset="0"/>
              </a:rPr>
              <a:t>Design mind-set.</a:t>
            </a:r>
            <a:r>
              <a:rPr lang="en-US" dirty="0">
                <a:solidFill>
                  <a:srgbClr val="FF0000"/>
                </a:solidFill>
                <a:ea typeface="ヒラギノ角ゴ Pro W3" charset="0"/>
              </a:rPr>
              <a:t> Ability to represent and develop tasks and work processes for desired outcomes</a:t>
            </a:r>
          </a:p>
          <a:p>
            <a:r>
              <a:rPr lang="en-US" b="1" dirty="0">
                <a:solidFill>
                  <a:srgbClr val="FF0000"/>
                </a:solidFill>
                <a:ea typeface="ヒラギノ角ゴ Pro W3" charset="0"/>
              </a:rPr>
              <a:t>Cognitive load management.</a:t>
            </a:r>
            <a:r>
              <a:rPr lang="en-US" dirty="0">
                <a:solidFill>
                  <a:srgbClr val="FF0000"/>
                </a:solidFill>
                <a:ea typeface="ヒラギノ角ゴ Pro W3" charset="0"/>
              </a:rPr>
              <a:t> The ability to discriminate and filter information for importance and to understand how to maximize cognitive functioning using a variety of tools and techniques</a:t>
            </a:r>
          </a:p>
          <a:p>
            <a:r>
              <a:rPr lang="en-US" b="1" dirty="0">
                <a:solidFill>
                  <a:srgbClr val="FF0000"/>
                </a:solidFill>
                <a:ea typeface="ヒラギノ角ゴ Pro W3" charset="0"/>
              </a:rPr>
              <a:t>Virtual collaboration.</a:t>
            </a:r>
            <a:r>
              <a:rPr lang="en-US" dirty="0">
                <a:solidFill>
                  <a:srgbClr val="FF0000"/>
                </a:solidFill>
                <a:ea typeface="ヒラギノ角ゴ Pro W3" charset="0"/>
              </a:rPr>
              <a:t> The ability to work productively, drive engagement and demonstrate presence as a member of a virtual team</a:t>
            </a:r>
          </a:p>
          <a:p>
            <a:endParaRPr lang="en-US" dirty="0">
              <a:solidFill>
                <a:srgbClr val="FF0000"/>
              </a:solidFill>
              <a:ea typeface="ヒラギノ角ゴ Pro W3" charset="0"/>
            </a:endParaRPr>
          </a:p>
        </p:txBody>
      </p:sp>
    </p:spTree>
    <p:extLst>
      <p:ext uri="{BB962C8B-B14F-4D97-AF65-F5344CB8AC3E}">
        <p14:creationId xmlns:p14="http://schemas.microsoft.com/office/powerpoint/2010/main" val="7604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4173538" cy="3130550"/>
          </a:xfrm>
        </p:spPr>
      </p:sp>
      <p:sp>
        <p:nvSpPr>
          <p:cNvPr id="3" name="Notes Placeholder 2"/>
          <p:cNvSpPr>
            <a:spLocks noGrp="1"/>
          </p:cNvSpPr>
          <p:nvPr>
            <p:ph type="body" idx="1"/>
          </p:nvPr>
        </p:nvSpPr>
        <p:spPr>
          <a:xfrm>
            <a:off x="685800" y="4125950"/>
            <a:ext cx="5638800" cy="4865649"/>
          </a:xfrm>
        </p:spPr>
        <p:txBody>
          <a:bodyPr>
            <a:normAutofit/>
          </a:bodyPr>
          <a:lstStyle/>
          <a:p>
            <a:r>
              <a:rPr lang="en-US" sz="1700" baseline="0" dirty="0"/>
              <a:t>then I got into the world of education teaching at UNC Chapel Hill and a few high schools.</a:t>
            </a:r>
          </a:p>
          <a:p>
            <a:endParaRPr lang="en-US" sz="1700" dirty="0"/>
          </a:p>
          <a:p>
            <a:r>
              <a:rPr lang="en-US" sz="1700" dirty="0"/>
              <a:t>Then I was the School-to-Career Coordinator for the Wake County Schools.</a:t>
            </a:r>
          </a:p>
          <a:p>
            <a:endParaRPr lang="en-US" sz="1700" baseline="0" dirty="0"/>
          </a:p>
          <a:p>
            <a:r>
              <a:rPr lang="en-US" sz="1700" baseline="0" dirty="0"/>
              <a:t>Eventually I went to work at the state level in public education and -- </a:t>
            </a:r>
          </a:p>
          <a:p>
            <a:r>
              <a:rPr lang="en-US" sz="1700" baseline="0" dirty="0"/>
              <a:t>three years ago,  I started working for the community college system, where I help to connect high school technical programs with community college technical programs.</a:t>
            </a:r>
          </a:p>
          <a:p>
            <a:endParaRPr lang="en-US" sz="1700" baseline="0" dirty="0"/>
          </a:p>
          <a:p>
            <a:r>
              <a:rPr lang="en-US" sz="1700" baseline="0" dirty="0"/>
              <a:t>And -- I get to do fun presentations like this.</a:t>
            </a:r>
            <a:endParaRPr lang="en-US" sz="17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34965256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xfrm>
            <a:off x="1257300" y="720725"/>
            <a:ext cx="3203575" cy="2401888"/>
          </a:xfrm>
          <a:ln/>
        </p:spPr>
      </p:sp>
      <p:sp>
        <p:nvSpPr>
          <p:cNvPr id="185346" name="Notes Placeholder 2"/>
          <p:cNvSpPr>
            <a:spLocks noGrp="1"/>
          </p:cNvSpPr>
          <p:nvPr>
            <p:ph type="body" idx="1"/>
          </p:nvPr>
        </p:nvSpPr>
        <p:spPr>
          <a:xfrm>
            <a:off x="974725" y="3394364"/>
            <a:ext cx="5333478" cy="57496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We</a:t>
            </a:r>
            <a:r>
              <a:rPr lang="en-US" baseline="0" dirty="0">
                <a:ea typeface="ヒラギノ角ゴ Pro W3" charset="0"/>
              </a:rPr>
              <a:t> educators often place a great emphasis on grades, class rank, and being valedictorian.</a:t>
            </a:r>
          </a:p>
          <a:p>
            <a:endParaRPr lang="en-US" baseline="0" dirty="0">
              <a:ea typeface="ヒラギノ角ゴ Pro W3" charset="0"/>
            </a:endParaRPr>
          </a:p>
          <a:p>
            <a:r>
              <a:rPr lang="en-US" baseline="0" dirty="0">
                <a:ea typeface="ヒラギノ角ゴ Pro W3" charset="0"/>
              </a:rPr>
              <a:t>These create parental bragging rights for the parents, but what do they mean outside of high school and college?</a:t>
            </a:r>
          </a:p>
          <a:p>
            <a:endParaRPr lang="en-US" dirty="0">
              <a:ea typeface="ヒラギノ角ゴ Pro W3" charset="0"/>
            </a:endParaRPr>
          </a:p>
          <a:p>
            <a:r>
              <a:rPr lang="en-US" dirty="0">
                <a:ea typeface="ヒラギノ角ゴ Pro W3" charset="0"/>
              </a:rPr>
              <a:t>Google has crunched the numbers and found that </a:t>
            </a:r>
            <a:r>
              <a:rPr lang="en-US" u="sng" dirty="0">
                <a:ea typeface="ヒラギノ角ゴ Pro W3" charset="0"/>
              </a:rPr>
              <a:t>GPA</a:t>
            </a:r>
            <a:r>
              <a:rPr lang="en-US" dirty="0">
                <a:ea typeface="ヒラギノ角ゴ Pro W3" charset="0"/>
              </a:rPr>
              <a:t> is a </a:t>
            </a:r>
            <a:r>
              <a:rPr lang="en-US" u="sng" dirty="0">
                <a:ea typeface="ヒラギノ角ゴ Pro W3" charset="0"/>
              </a:rPr>
              <a:t>worthless</a:t>
            </a:r>
            <a:r>
              <a:rPr lang="en-US" dirty="0">
                <a:ea typeface="ヒラギノ角ゴ Pro W3" charset="0"/>
              </a:rPr>
              <a:t> criteria for hiring.  </a:t>
            </a:r>
          </a:p>
          <a:p>
            <a:endParaRPr lang="en-US" dirty="0">
              <a:ea typeface="ヒラギノ角ゴ Pro W3" charset="0"/>
            </a:endParaRPr>
          </a:p>
          <a:p>
            <a:r>
              <a:rPr lang="en-US" dirty="0">
                <a:ea typeface="ヒラギノ角ゴ Pro W3" charset="0"/>
              </a:rPr>
              <a:t>They compared the GPA of their new recruits with how well they were performing</a:t>
            </a:r>
            <a:r>
              <a:rPr lang="en-US" baseline="0" dirty="0">
                <a:ea typeface="ヒラギノ角ゴ Pro W3" charset="0"/>
              </a:rPr>
              <a:t> years later -- and found </a:t>
            </a:r>
            <a:r>
              <a:rPr lang="en-US" u="sng" baseline="0" dirty="0">
                <a:ea typeface="ヒラギノ角ゴ Pro W3" charset="0"/>
              </a:rPr>
              <a:t>no</a:t>
            </a:r>
            <a:r>
              <a:rPr lang="en-US" baseline="0" dirty="0">
                <a:ea typeface="ヒラギノ角ゴ Pro W3" charset="0"/>
              </a:rPr>
              <a:t> correlation.  </a:t>
            </a:r>
          </a:p>
          <a:p>
            <a:r>
              <a:rPr lang="en-US" baseline="0" dirty="0">
                <a:ea typeface="ヒラギノ角ゴ Pro W3" charset="0"/>
              </a:rPr>
              <a:t>So they stopped asking their potential employees for their GPA.</a:t>
            </a:r>
            <a:endParaRPr lang="en-US" dirty="0">
              <a:ea typeface="ヒラギノ角ゴ Pro W3" charset="0"/>
            </a:endParaRPr>
          </a:p>
          <a:p>
            <a:endParaRPr lang="en-US" dirty="0">
              <a:ea typeface="ヒラギノ角ゴ Pro W3" charset="0"/>
            </a:endParaRPr>
          </a:p>
          <a:p>
            <a:r>
              <a:rPr lang="en-US" dirty="0">
                <a:ea typeface="ヒラギノ角ゴ Pro W3" charset="0"/>
              </a:rPr>
              <a:t>You can imagine how well this news goes over in</a:t>
            </a:r>
            <a:r>
              <a:rPr lang="en-US" baseline="0" dirty="0">
                <a:ea typeface="ヒラギノ角ゴ Pro W3" charset="0"/>
              </a:rPr>
              <a:t> our high schools and colleges where grades appear to be </a:t>
            </a:r>
            <a:r>
              <a:rPr lang="en-US" u="sng" baseline="0" dirty="0">
                <a:ea typeface="ヒラギノ角ゴ Pro W3" charset="0"/>
              </a:rPr>
              <a:t>everything</a:t>
            </a:r>
            <a:r>
              <a:rPr lang="en-US" baseline="0" dirty="0">
                <a:ea typeface="ヒラギノ角ゴ Pro W3" charset="0"/>
              </a:rPr>
              <a:t>.</a:t>
            </a:r>
          </a:p>
          <a:p>
            <a:endParaRPr lang="en-US" baseline="0" dirty="0">
              <a:ea typeface="ヒラギノ角ゴ Pro W3" charset="0"/>
            </a:endParaRPr>
          </a:p>
          <a:p>
            <a:r>
              <a:rPr lang="en-US" baseline="0" dirty="0">
                <a:ea typeface="ヒラギノ角ゴ Pro W3" charset="0"/>
              </a:rPr>
              <a:t>This is good news for the folks with whom you work who did </a:t>
            </a:r>
            <a:r>
              <a:rPr lang="en-US" u="sng" baseline="0" dirty="0">
                <a:ea typeface="ヒラギノ角ゴ Pro W3" charset="0"/>
              </a:rPr>
              <a:t>not</a:t>
            </a:r>
            <a:r>
              <a:rPr lang="en-US" baseline="0" dirty="0">
                <a:ea typeface="ヒラギノ角ゴ Pro W3" charset="0"/>
              </a:rPr>
              <a:t> make good grades in school.</a:t>
            </a: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www.nytimes.com</a:t>
            </a:r>
            <a:r>
              <a:rPr lang="en-US" dirty="0">
                <a:ea typeface="ヒラギノ角ゴ Pro W3" charset="0"/>
              </a:rPr>
              <a:t>/2013/06/20/business/in-head-hunting-big-data-may-not-be-such-a-big-deal.html?pagewanted=</a:t>
            </a:r>
            <a:r>
              <a:rPr lang="en-US" dirty="0" err="1">
                <a:ea typeface="ヒラギノ角ゴ Pro W3" charset="0"/>
              </a:rPr>
              <a:t>all&amp;_r</a:t>
            </a:r>
            <a:r>
              <a:rPr lang="en-US" dirty="0">
                <a:ea typeface="ヒラギノ角ゴ Pro W3" charset="0"/>
              </a:rPr>
              <a:t>=1&amp;</a:t>
            </a:r>
          </a:p>
          <a:p>
            <a:endParaRPr lang="en-US" dirty="0">
              <a:ea typeface="ヒラギノ角ゴ Pro W3" charset="0"/>
            </a:endParaRPr>
          </a:p>
          <a:p>
            <a:r>
              <a:rPr lang="en-US" dirty="0">
                <a:ea typeface="ヒラギノ角ゴ Pro W3" charset="0"/>
              </a:rPr>
              <a:t>In Head-Hunting, Big Data May Not Be Such a Big Deal</a:t>
            </a:r>
          </a:p>
          <a:p>
            <a:endParaRPr lang="en-US" dirty="0">
              <a:ea typeface="ヒラギノ角ゴ Pro W3" charset="0"/>
            </a:endParaRPr>
          </a:p>
          <a:p>
            <a:r>
              <a:rPr lang="en-US" dirty="0">
                <a:ea typeface="ヒラギノ角ゴ Pro W3" charset="0"/>
              </a:rPr>
              <a:t>June 19, 2013 </a:t>
            </a:r>
          </a:p>
          <a:p>
            <a:endParaRPr lang="en-US" dirty="0">
              <a:ea typeface="ヒラギノ角ゴ Pro W3" charset="0"/>
            </a:endParaRPr>
          </a:p>
          <a:p>
            <a:r>
              <a:rPr lang="en-US" dirty="0">
                <a:ea typeface="ヒラギノ角ゴ Pro W3" charset="0"/>
              </a:rPr>
              <a:t>One of the things 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seen from all our data crunching is that G.P.A.</a:t>
            </a:r>
            <a:r>
              <a:rPr lang="ja-JP" altLang="en-US" dirty="0">
                <a:ea typeface="ヒラギノ角ゴ Pro W3" charset="0"/>
              </a:rPr>
              <a:t>’</a:t>
            </a:r>
            <a:r>
              <a:rPr lang="en-US" altLang="ja-JP" dirty="0">
                <a:ea typeface="ヒラギノ角ゴ Pro W3" charset="0"/>
              </a:rPr>
              <a:t>s are worthless as a criteria for hiring, and test scores are worthless — no correlation at all except for brand-new college grads, where there</a:t>
            </a:r>
            <a:r>
              <a:rPr lang="ja-JP" altLang="en-US" dirty="0">
                <a:ea typeface="ヒラギノ角ゴ Pro W3" charset="0"/>
              </a:rPr>
              <a:t>’</a:t>
            </a:r>
            <a:r>
              <a:rPr lang="en-US" altLang="ja-JP" dirty="0">
                <a:ea typeface="ヒラギノ角ゴ Pro W3" charset="0"/>
              </a:rPr>
              <a:t>s a slight correlation. Google famously used to ask everyone for a transcript and G.P.A.</a:t>
            </a:r>
            <a:r>
              <a:rPr lang="ja-JP" altLang="en-US" dirty="0">
                <a:ea typeface="ヒラギノ角ゴ Pro W3" charset="0"/>
              </a:rPr>
              <a:t>’</a:t>
            </a:r>
            <a:r>
              <a:rPr lang="en-US" altLang="ja-JP" dirty="0">
                <a:ea typeface="ヒラギノ角ゴ Pro W3" charset="0"/>
              </a:rPr>
              <a:t>s and test scores, but we don</a:t>
            </a:r>
            <a:r>
              <a:rPr lang="ja-JP" altLang="en-US" dirty="0">
                <a:ea typeface="ヒラギノ角ゴ Pro W3" charset="0"/>
              </a:rPr>
              <a:t>’</a:t>
            </a:r>
            <a:r>
              <a:rPr lang="en-US" altLang="ja-JP" dirty="0">
                <a:ea typeface="ヒラギノ角ゴ Pro W3" charset="0"/>
              </a:rPr>
              <a:t>t anymore, unless you</a:t>
            </a:r>
            <a:r>
              <a:rPr lang="ja-JP" altLang="en-US" dirty="0">
                <a:ea typeface="ヒラギノ角ゴ Pro W3" charset="0"/>
              </a:rPr>
              <a:t>’</a:t>
            </a:r>
            <a:r>
              <a:rPr lang="en-US" altLang="ja-JP" dirty="0">
                <a:ea typeface="ヒラギノ角ゴ Pro W3" charset="0"/>
              </a:rPr>
              <a:t>re just a few years out of school. We found that they don</a:t>
            </a:r>
            <a:r>
              <a:rPr lang="ja-JP" altLang="en-US" dirty="0">
                <a:ea typeface="ヒラギノ角ゴ Pro W3" charset="0"/>
              </a:rPr>
              <a:t>’</a:t>
            </a:r>
            <a:r>
              <a:rPr lang="en-US" altLang="ja-JP" dirty="0">
                <a:ea typeface="ヒラギノ角ゴ Pro W3" charset="0"/>
              </a:rPr>
              <a:t>t predict anything.</a:t>
            </a:r>
          </a:p>
          <a:p>
            <a:endParaRPr lang="en-US" dirty="0">
              <a:ea typeface="ヒラギノ角ゴ Pro W3" charset="0"/>
            </a:endParaRPr>
          </a:p>
          <a:p>
            <a:r>
              <a:rPr lang="en-US" dirty="0">
                <a:ea typeface="ヒラギノ角ゴ Pro W3" charset="0"/>
              </a:rPr>
              <a:t>What</a:t>
            </a:r>
            <a:r>
              <a:rPr lang="ja-JP" altLang="en-US" dirty="0">
                <a:ea typeface="ヒラギノ角ゴ Pro W3" charset="0"/>
              </a:rPr>
              <a:t>’</a:t>
            </a:r>
            <a:r>
              <a:rPr lang="en-US" altLang="ja-JP" dirty="0">
                <a:ea typeface="ヒラギノ角ゴ Pro W3" charset="0"/>
              </a:rPr>
              <a:t>s interesting is the proportion of people without any college education at Google has increased over time as well. So we have teams where you have 14 percent of the team made up of people who</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never gone to college. </a:t>
            </a:r>
          </a:p>
          <a:p>
            <a:endParaRPr lang="en-US" dirty="0">
              <a:ea typeface="ヒラギノ角ゴ Pro W3" charset="0"/>
            </a:endParaRPr>
          </a:p>
          <a:p>
            <a:r>
              <a:rPr lang="en-US" dirty="0">
                <a:ea typeface="ヒラギノ角ゴ Pro W3" charset="0"/>
              </a:rPr>
              <a:t> After two or three years, your ability to perform at Google is completely unrelated to how you performed when you were in school, because the skills you required in college are very different. You</a:t>
            </a:r>
            <a:r>
              <a:rPr lang="ja-JP" altLang="en-US" dirty="0">
                <a:ea typeface="ヒラギノ角ゴ Pro W3" charset="0"/>
              </a:rPr>
              <a:t>’</a:t>
            </a:r>
            <a:r>
              <a:rPr lang="en-US" altLang="ja-JP" dirty="0">
                <a:ea typeface="ヒラギノ角ゴ Pro W3" charset="0"/>
              </a:rPr>
              <a:t>re also fundamentally a different person. You learn and grow, you think about things differently.</a:t>
            </a:r>
          </a:p>
          <a:p>
            <a:endParaRPr lang="en-US" dirty="0">
              <a:ea typeface="ヒラギノ角ゴ Pro W3" charset="0"/>
            </a:endParaRPr>
          </a:p>
          <a:p>
            <a:r>
              <a:rPr lang="en-US" dirty="0">
                <a:ea typeface="ヒラギノ角ゴ Pro W3" charset="0"/>
              </a:rPr>
              <a:t>Another reason is that I think academic environments are artificial environments. People who succeed there are sort of finely trained, they</a:t>
            </a:r>
            <a:r>
              <a:rPr lang="ja-JP" altLang="en-US" dirty="0">
                <a:ea typeface="ヒラギノ角ゴ Pro W3" charset="0"/>
              </a:rPr>
              <a:t>’</a:t>
            </a:r>
            <a:r>
              <a:rPr lang="en-US" altLang="ja-JP" dirty="0">
                <a:ea typeface="ヒラギノ角ゴ Pro W3" charset="0"/>
              </a:rPr>
              <a:t>re conditioned to succeed in that environment. One of my own frustrations when I was in college and grad school is that you knew the professor was looking for a specific answer. You could figure that out, but it</a:t>
            </a:r>
            <a:r>
              <a:rPr lang="ja-JP" altLang="en-US" dirty="0">
                <a:ea typeface="ヒラギノ角ゴ Pro W3" charset="0"/>
              </a:rPr>
              <a:t>’</a:t>
            </a:r>
            <a:r>
              <a:rPr lang="en-US" altLang="ja-JP" dirty="0">
                <a:ea typeface="ヒラギノ角ゴ Pro W3" charset="0"/>
              </a:rPr>
              <a:t>s much more interesting to solve problems where there </a:t>
            </a:r>
            <a:r>
              <a:rPr lang="en-US" altLang="ja-JP" dirty="0" err="1">
                <a:ea typeface="ヒラギノ角ゴ Pro W3" charset="0"/>
              </a:rPr>
              <a:t>isn</a:t>
            </a:r>
            <a:r>
              <a:rPr lang="ja-JP" altLang="en-US" dirty="0">
                <a:ea typeface="ヒラギノ角ゴ Pro W3" charset="0"/>
              </a:rPr>
              <a:t>’</a:t>
            </a:r>
            <a:r>
              <a:rPr lang="en-US" altLang="ja-JP" dirty="0">
                <a:ea typeface="ヒラギノ角ゴ Pro W3" charset="0"/>
              </a:rPr>
              <a:t>t an obvious answer. You want people who like figuring out stuff where there is no obvious answer. </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Google no longer hires based on GPA or test scores</a:t>
            </a:r>
          </a:p>
          <a:p>
            <a:endParaRPr lang="en-US" dirty="0">
              <a:ea typeface="ヒラギノ角ゴ Pro W3" charset="0"/>
            </a:endParaRPr>
          </a:p>
          <a:p>
            <a:r>
              <a:rPr lang="en-US" dirty="0">
                <a:ea typeface="ヒラギノ角ゴ Pro W3" charset="0"/>
              </a:rPr>
              <a:t>"One of the things we</a:t>
            </a:r>
            <a:r>
              <a:rPr lang="ja-JP" altLang="en-US" dirty="0">
                <a:ea typeface="ヒラギノ角ゴ Pro W3" charset="0"/>
              </a:rPr>
              <a:t>’</a:t>
            </a:r>
            <a:r>
              <a:rPr lang="en-US" altLang="ja-JP" dirty="0" err="1">
                <a:ea typeface="ヒラギノ角ゴ Pro W3" charset="0"/>
              </a:rPr>
              <a:t>ve</a:t>
            </a:r>
            <a:r>
              <a:rPr lang="en-US" altLang="ja-JP" dirty="0">
                <a:ea typeface="ヒラギノ角ゴ Pro W3" charset="0"/>
              </a:rPr>
              <a:t> seen from all our data crunching is that G.P.A.</a:t>
            </a:r>
            <a:r>
              <a:rPr lang="ja-JP" altLang="en-US" dirty="0">
                <a:ea typeface="ヒラギノ角ゴ Pro W3" charset="0"/>
              </a:rPr>
              <a:t>’</a:t>
            </a:r>
            <a:r>
              <a:rPr lang="en-US" altLang="ja-JP" dirty="0">
                <a:ea typeface="ヒラギノ角ゴ Pro W3" charset="0"/>
              </a:rPr>
              <a:t>s are worthless as a criteria for hiring, and test scores are worthless"</a:t>
            </a:r>
          </a:p>
          <a:p>
            <a:endParaRPr lang="en-US" dirty="0">
              <a:ea typeface="ヒラギノ角ゴ Pro W3" charset="0"/>
            </a:endParaRPr>
          </a:p>
          <a:p>
            <a:r>
              <a:rPr lang="en-US" dirty="0">
                <a:ea typeface="ヒラギノ角ゴ Pro W3" charset="0"/>
              </a:rPr>
              <a:t>Google also said that "academic environments are artificial environments."  Students are "conditioned to succeed in that environment ... looking for a specific answer."  Google wants "people who like figuring out stuff where there is no obvious answer."</a:t>
            </a:r>
          </a:p>
          <a:p>
            <a:endParaRPr lang="en-US" dirty="0">
              <a:ea typeface="ヒラギノ角ゴ Pro W3" charset="0"/>
            </a:endParaRPr>
          </a:p>
          <a:p>
            <a:r>
              <a:rPr lang="en-US" dirty="0">
                <a:ea typeface="ヒラギノ角ゴ Pro W3" charset="0"/>
              </a:rPr>
              <a:t>These problem-solving skills that Google and others are looking for can be taught in our CTE classes, but the learning can be hard to measure, which makes it tough to </a:t>
            </a:r>
            <a:r>
              <a:rPr lang="en-US" dirty="0" err="1">
                <a:ea typeface="ヒラギノ角ゴ Pro W3" charset="0"/>
              </a:rPr>
              <a:t>convice</a:t>
            </a:r>
            <a:r>
              <a:rPr lang="en-US" dirty="0">
                <a:ea typeface="ヒラギノ角ゴ Pro W3" charset="0"/>
              </a:rPr>
              <a:t> the administration that these skills need to be taught.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www.nytimes.com</a:t>
            </a:r>
            <a:r>
              <a:rPr lang="en-US" dirty="0">
                <a:ea typeface="ヒラギノ角ゴ Pro W3" charset="0"/>
              </a:rPr>
              <a:t>/2013/06/20/business/in-head-hunting-big-data-may-not-be-such-a-big-deal.html?pagewanted=</a:t>
            </a:r>
            <a:r>
              <a:rPr lang="en-US" dirty="0" err="1">
                <a:ea typeface="ヒラギノ角ゴ Pro W3" charset="0"/>
              </a:rPr>
              <a:t>all&amp;_r</a:t>
            </a:r>
            <a:r>
              <a:rPr lang="en-US" dirty="0">
                <a:ea typeface="ヒラギノ角ゴ Pro W3" charset="0"/>
              </a:rPr>
              <a:t>=1&amp;</a:t>
            </a:r>
          </a:p>
          <a:p>
            <a:endParaRPr lang="en-US" dirty="0">
              <a:ea typeface="ヒラギノ角ゴ Pro W3" charset="0"/>
            </a:endParaRPr>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8D015C1-758E-6A48-9888-51E81E5CAE21}" type="slidenum">
              <a:rPr lang="en-US" sz="1300"/>
              <a:pPr/>
              <a:t>70</a:t>
            </a:fld>
            <a:endParaRPr lang="en-US" sz="1300"/>
          </a:p>
        </p:txBody>
      </p:sp>
    </p:spTree>
    <p:extLst>
      <p:ext uri="{BB962C8B-B14F-4D97-AF65-F5344CB8AC3E}">
        <p14:creationId xmlns:p14="http://schemas.microsoft.com/office/powerpoint/2010/main" val="3000697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838200" y="381000"/>
            <a:ext cx="4876800" cy="3657600"/>
          </a:xfrm>
          <a:ln/>
        </p:spPr>
      </p:sp>
      <p:sp>
        <p:nvSpPr>
          <p:cNvPr id="181250" name="Rectangle 3"/>
          <p:cNvSpPr>
            <a:spLocks noGrp="1" noChangeArrowheads="1"/>
          </p:cNvSpPr>
          <p:nvPr>
            <p:ph type="body" idx="1"/>
          </p:nvPr>
        </p:nvSpPr>
        <p:spPr>
          <a:xfrm>
            <a:off x="685800" y="4191000"/>
            <a:ext cx="54102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Besides saying that GPAs</a:t>
            </a:r>
            <a:r>
              <a:rPr lang="en-US" baseline="0" dirty="0">
                <a:ea typeface="ヒラギノ角ゴ Pro W3" charset="0"/>
              </a:rPr>
              <a:t> are a worthless hiring criteria, </a:t>
            </a:r>
            <a:r>
              <a:rPr lang="en-US" dirty="0">
                <a:ea typeface="ヒラギノ角ゴ Pro W3" charset="0"/>
              </a:rPr>
              <a:t>Google says that</a:t>
            </a:r>
            <a:r>
              <a:rPr lang="en-US" baseline="0" dirty="0">
                <a:ea typeface="ヒラギノ角ゴ Pro W3" charset="0"/>
              </a:rPr>
              <a:t> test scores, and even college degree don’t matter much when hiring.</a:t>
            </a:r>
          </a:p>
          <a:p>
            <a:endParaRPr lang="en-US" baseline="0" dirty="0">
              <a:ea typeface="ヒラギノ角ゴ Pro W3" charset="0"/>
            </a:endParaRPr>
          </a:p>
          <a:p>
            <a:r>
              <a:rPr lang="en-US" kern="1200" dirty="0">
                <a:solidFill>
                  <a:schemeClr val="tx1"/>
                </a:solidFill>
              </a:rPr>
              <a:t>Google</a:t>
            </a:r>
            <a:r>
              <a:rPr lang="en-US" kern="1200" baseline="0" dirty="0">
                <a:solidFill>
                  <a:schemeClr val="tx1"/>
                </a:solidFill>
              </a:rPr>
              <a:t> says </a:t>
            </a:r>
            <a:r>
              <a:rPr lang="en-US" kern="1200" dirty="0">
                <a:solidFill>
                  <a:schemeClr val="tx1"/>
                </a:solidFill>
              </a:rPr>
              <a:t>the No. 1 thing they look for is general </a:t>
            </a:r>
            <a:r>
              <a:rPr lang="en-US" u="sng" kern="1200" dirty="0">
                <a:solidFill>
                  <a:schemeClr val="tx1"/>
                </a:solidFill>
              </a:rPr>
              <a:t>cognitive</a:t>
            </a:r>
            <a:r>
              <a:rPr lang="en-US" kern="1200" dirty="0">
                <a:solidFill>
                  <a:schemeClr val="tx1"/>
                </a:solidFill>
              </a:rPr>
              <a:t> ability, and it’s not I.Q.    </a:t>
            </a:r>
          </a:p>
          <a:p>
            <a:endParaRPr lang="en-US" kern="1200" dirty="0">
              <a:solidFill>
                <a:schemeClr val="tx1"/>
              </a:solidFill>
            </a:endParaRPr>
          </a:p>
          <a:p>
            <a:r>
              <a:rPr lang="en-US" kern="1200" dirty="0">
                <a:solidFill>
                  <a:schemeClr val="tx1"/>
                </a:solidFill>
              </a:rPr>
              <a:t>It’s </a:t>
            </a:r>
            <a:r>
              <a:rPr lang="en-US" u="sng" kern="1200" dirty="0">
                <a:solidFill>
                  <a:schemeClr val="tx1"/>
                </a:solidFill>
              </a:rPr>
              <a:t>learning</a:t>
            </a:r>
            <a:r>
              <a:rPr lang="en-US" kern="1200" dirty="0">
                <a:solidFill>
                  <a:schemeClr val="tx1"/>
                </a:solidFill>
              </a:rPr>
              <a:t> ability.   It’s the ability to process on the fly. </a:t>
            </a:r>
          </a:p>
          <a:p>
            <a:endParaRPr lang="en-US" kern="1200" dirty="0">
              <a:solidFill>
                <a:schemeClr val="tx1"/>
              </a:solidFill>
            </a:endParaRPr>
          </a:p>
          <a:p>
            <a:r>
              <a:rPr lang="en-US" kern="1200" dirty="0">
                <a:solidFill>
                  <a:schemeClr val="tx1"/>
                </a:solidFill>
              </a:rPr>
              <a:t>Businesses want </a:t>
            </a:r>
            <a:r>
              <a:rPr lang="en-US" kern="1200" baseline="0" dirty="0">
                <a:solidFill>
                  <a:schemeClr val="tx1"/>
                </a:solidFill>
              </a:rPr>
              <a:t>people who can grab a bunch of data, </a:t>
            </a:r>
          </a:p>
          <a:p>
            <a:r>
              <a:rPr lang="en-US" kern="1200" baseline="0" dirty="0">
                <a:solidFill>
                  <a:schemeClr val="tx1"/>
                </a:solidFill>
              </a:rPr>
              <a:t>quickly turn it into useful information, </a:t>
            </a:r>
          </a:p>
          <a:p>
            <a:r>
              <a:rPr lang="en-US" kern="1200" baseline="0" dirty="0">
                <a:solidFill>
                  <a:schemeClr val="tx1"/>
                </a:solidFill>
              </a:rPr>
              <a:t>and use that information to solve a problem. </a:t>
            </a:r>
          </a:p>
          <a:p>
            <a:endParaRPr lang="en-US" kern="1200" baseline="0" dirty="0">
              <a:solidFill>
                <a:schemeClr val="tx1"/>
              </a:solidFill>
            </a:endParaRPr>
          </a:p>
          <a:p>
            <a:r>
              <a:rPr lang="en-US" kern="1200" baseline="0" dirty="0">
                <a:solidFill>
                  <a:schemeClr val="tx1"/>
                </a:solidFill>
              </a:rPr>
              <a:t>Do the people which whom you work know this?</a:t>
            </a:r>
          </a:p>
          <a:p>
            <a:endParaRPr lang="en-US" kern="1200" baseline="0" dirty="0">
              <a:solidFill>
                <a:schemeClr val="tx1"/>
              </a:solidFill>
            </a:endParaRPr>
          </a:p>
          <a:p>
            <a:endParaRPr lang="en-US" kern="1200" dirty="0">
              <a:solidFill>
                <a:schemeClr val="tx1"/>
              </a:solidFill>
            </a:endParaRPr>
          </a:p>
          <a:p>
            <a:endParaRPr lang="en-US" kern="1200" dirty="0">
              <a:solidFill>
                <a:schemeClr val="tx1"/>
              </a:solidFill>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www.wnd.com</a:t>
            </a:r>
            <a:r>
              <a:rPr lang="en-US" dirty="0">
                <a:ea typeface="ヒラギノ角ゴ Pro W3" charset="0"/>
              </a:rPr>
              <a:t>/2014/02/</a:t>
            </a:r>
            <a:r>
              <a:rPr lang="en-US" dirty="0" err="1">
                <a:ea typeface="ヒラギノ角ゴ Pro W3" charset="0"/>
              </a:rPr>
              <a:t>google</a:t>
            </a:r>
            <a:r>
              <a:rPr lang="en-US" dirty="0">
                <a:ea typeface="ヒラギノ角ゴ Pro W3" charset="0"/>
              </a:rPr>
              <a:t>-calls-these-talents-worthless/</a:t>
            </a: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10C5C0-2D26-F544-A723-7274DDF487E8}" type="slidenum">
              <a:rPr lang="en-US" sz="1200"/>
              <a:pPr/>
              <a:t>71</a:t>
            </a:fld>
            <a:endParaRPr lang="en-US" sz="1200"/>
          </a:p>
        </p:txBody>
      </p:sp>
    </p:spTree>
    <p:extLst>
      <p:ext uri="{BB962C8B-B14F-4D97-AF65-F5344CB8AC3E}">
        <p14:creationId xmlns:p14="http://schemas.microsoft.com/office/powerpoint/2010/main" val="12454720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xfrm>
            <a:off x="838200" y="381000"/>
            <a:ext cx="3657600" cy="2743200"/>
          </a:xfrm>
          <a:ln/>
        </p:spPr>
      </p:sp>
      <p:sp>
        <p:nvSpPr>
          <p:cNvPr id="181250" name="Rectangle 3"/>
          <p:cNvSpPr>
            <a:spLocks noGrp="1" noChangeArrowheads="1"/>
          </p:cNvSpPr>
          <p:nvPr>
            <p:ph type="body" idx="1"/>
          </p:nvPr>
        </p:nvSpPr>
        <p:spPr>
          <a:xfrm>
            <a:off x="685800" y="3200400"/>
            <a:ext cx="5471932" cy="5943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kern="1200" dirty="0">
                <a:solidFill>
                  <a:schemeClr val="tx1"/>
                </a:solidFill>
              </a:rPr>
              <a:t>Google says the second thing they are looking for</a:t>
            </a:r>
            <a:r>
              <a:rPr lang="en-US" kern="1200" baseline="0" dirty="0">
                <a:solidFill>
                  <a:schemeClr val="tx1"/>
                </a:solidFill>
              </a:rPr>
              <a:t> </a:t>
            </a:r>
            <a:r>
              <a:rPr lang="en-US" kern="1200" dirty="0">
                <a:solidFill>
                  <a:schemeClr val="tx1"/>
                </a:solidFill>
              </a:rPr>
              <a:t>is </a:t>
            </a:r>
            <a:r>
              <a:rPr lang="en-US" u="sng" kern="1200" dirty="0">
                <a:solidFill>
                  <a:schemeClr val="tx1"/>
                </a:solidFill>
              </a:rPr>
              <a:t>leadership.</a:t>
            </a:r>
            <a:r>
              <a:rPr lang="en-US" kern="1200" dirty="0">
                <a:solidFill>
                  <a:schemeClr val="tx1"/>
                </a:solidFill>
              </a:rPr>
              <a:t> </a:t>
            </a:r>
            <a:br>
              <a:rPr lang="en-US" kern="1200" dirty="0">
                <a:solidFill>
                  <a:schemeClr val="tx1"/>
                </a:solidFill>
              </a:rPr>
            </a:br>
            <a:r>
              <a:rPr lang="en-US" kern="1200" dirty="0">
                <a:solidFill>
                  <a:schemeClr val="tx1"/>
                </a:solidFill>
              </a:rPr>
              <a:t>--in particular, </a:t>
            </a:r>
            <a:r>
              <a:rPr lang="en-US" u="sng" kern="1200" dirty="0">
                <a:solidFill>
                  <a:schemeClr val="tx1"/>
                </a:solidFill>
              </a:rPr>
              <a:t>emergent</a:t>
            </a:r>
            <a:r>
              <a:rPr lang="en-US" kern="1200" dirty="0">
                <a:solidFill>
                  <a:schemeClr val="tx1"/>
                </a:solidFill>
              </a:rPr>
              <a:t> leadership as opposed to </a:t>
            </a:r>
            <a:r>
              <a:rPr lang="en-US" u="sng" kern="1200" dirty="0">
                <a:solidFill>
                  <a:schemeClr val="tx1"/>
                </a:solidFill>
              </a:rPr>
              <a:t>traditional</a:t>
            </a:r>
            <a:r>
              <a:rPr lang="en-US" kern="1200" dirty="0">
                <a:solidFill>
                  <a:schemeClr val="tx1"/>
                </a:solidFill>
              </a:rPr>
              <a:t> leadership. </a:t>
            </a:r>
          </a:p>
          <a:p>
            <a:r>
              <a:rPr lang="en-US" kern="1200" dirty="0">
                <a:solidFill>
                  <a:schemeClr val="tx1"/>
                </a:solidFill>
              </a:rPr>
              <a:t>What they are looking for is:</a:t>
            </a:r>
            <a:r>
              <a:rPr lang="en-US" kern="1200" baseline="0" dirty="0">
                <a:solidFill>
                  <a:schemeClr val="tx1"/>
                </a:solidFill>
              </a:rPr>
              <a:t>  </a:t>
            </a:r>
            <a:r>
              <a:rPr lang="en-US" kern="1200" dirty="0">
                <a:solidFill>
                  <a:schemeClr val="tx1"/>
                </a:solidFill>
              </a:rPr>
              <a:t>when faced with a problem, and you’re a member of a team, do you, at the appropriate time, step in and lead. </a:t>
            </a:r>
          </a:p>
          <a:p>
            <a:r>
              <a:rPr lang="en-US" kern="1200" dirty="0">
                <a:solidFill>
                  <a:schemeClr val="tx1"/>
                </a:solidFill>
              </a:rPr>
              <a:t>And just as critically, do you step back at the right time and stop leading, and let someone else lead? </a:t>
            </a:r>
          </a:p>
          <a:p>
            <a:endParaRPr lang="en-US" kern="1200" dirty="0">
              <a:solidFill>
                <a:schemeClr val="tx1"/>
              </a:solidFill>
            </a:endParaRPr>
          </a:p>
          <a:p>
            <a:r>
              <a:rPr lang="en-US" kern="1200" dirty="0">
                <a:solidFill>
                  <a:schemeClr val="tx1"/>
                </a:solidFill>
              </a:rPr>
              <a:t>How do people learn to take the leadership reigns when necessary and to relinquish when</a:t>
            </a:r>
            <a:r>
              <a:rPr lang="en-US" kern="1200" baseline="0" dirty="0">
                <a:solidFill>
                  <a:schemeClr val="tx1"/>
                </a:solidFill>
              </a:rPr>
              <a:t> it’s time for someone else to lead? </a:t>
            </a:r>
          </a:p>
          <a:p>
            <a:endParaRPr lang="en-US" kern="1200" baseline="0" dirty="0">
              <a:solidFill>
                <a:schemeClr val="tx1"/>
              </a:solidFill>
            </a:endParaRPr>
          </a:p>
          <a:p>
            <a:r>
              <a:rPr lang="en-US" kern="1200" dirty="0">
                <a:solidFill>
                  <a:schemeClr val="tx1"/>
                </a:solidFill>
              </a:rPr>
              <a:t>Google said</a:t>
            </a:r>
            <a:r>
              <a:rPr lang="en-US" dirty="0"/>
              <a:t>  </a:t>
            </a:r>
            <a:r>
              <a:rPr lang="en-US" kern="1200" dirty="0">
                <a:solidFill>
                  <a:schemeClr val="tx1"/>
                </a:solidFill>
              </a:rPr>
              <a:t>“It’s feeling the sense of </a:t>
            </a:r>
            <a:r>
              <a:rPr lang="en-US" u="sng" kern="1200" dirty="0">
                <a:solidFill>
                  <a:schemeClr val="tx1"/>
                </a:solidFill>
              </a:rPr>
              <a:t>responsibility</a:t>
            </a:r>
            <a:r>
              <a:rPr lang="en-US" kern="1200" dirty="0">
                <a:solidFill>
                  <a:schemeClr val="tx1"/>
                </a:solidFill>
              </a:rPr>
              <a:t>, the sense of </a:t>
            </a:r>
            <a:r>
              <a:rPr lang="en-US" u="sng" kern="1200" dirty="0">
                <a:solidFill>
                  <a:schemeClr val="tx1"/>
                </a:solidFill>
              </a:rPr>
              <a:t>ownership</a:t>
            </a:r>
            <a:r>
              <a:rPr lang="en-US" kern="1200" dirty="0">
                <a:solidFill>
                  <a:schemeClr val="tx1"/>
                </a:solidFill>
              </a:rPr>
              <a:t>, to </a:t>
            </a:r>
            <a:r>
              <a:rPr lang="en-US" u="sng" kern="1200" dirty="0">
                <a:solidFill>
                  <a:schemeClr val="tx1"/>
                </a:solidFill>
              </a:rPr>
              <a:t>step</a:t>
            </a:r>
            <a:r>
              <a:rPr lang="en-US" kern="1200" dirty="0">
                <a:solidFill>
                  <a:schemeClr val="tx1"/>
                </a:solidFill>
              </a:rPr>
              <a:t> in,” to try to solve </a:t>
            </a:r>
            <a:r>
              <a:rPr lang="en-US" u="sng" kern="1200" dirty="0">
                <a:solidFill>
                  <a:schemeClr val="tx1"/>
                </a:solidFill>
              </a:rPr>
              <a:t>any</a:t>
            </a:r>
            <a:r>
              <a:rPr lang="en-US" kern="1200" dirty="0">
                <a:solidFill>
                  <a:schemeClr val="tx1"/>
                </a:solidFill>
              </a:rPr>
              <a:t> problem – and the </a:t>
            </a:r>
            <a:r>
              <a:rPr lang="en-US" u="sng" kern="1200" dirty="0">
                <a:solidFill>
                  <a:schemeClr val="tx1"/>
                </a:solidFill>
              </a:rPr>
              <a:t>humility</a:t>
            </a:r>
            <a:r>
              <a:rPr lang="en-US" kern="1200" dirty="0">
                <a:solidFill>
                  <a:schemeClr val="tx1"/>
                </a:solidFill>
              </a:rPr>
              <a:t> to step </a:t>
            </a:r>
            <a:r>
              <a:rPr lang="en-US" u="sng" kern="1200" dirty="0">
                <a:solidFill>
                  <a:schemeClr val="tx1"/>
                </a:solidFill>
              </a:rPr>
              <a:t>back</a:t>
            </a:r>
            <a:r>
              <a:rPr lang="en-US" kern="1200" dirty="0">
                <a:solidFill>
                  <a:schemeClr val="tx1"/>
                </a:solidFill>
              </a:rPr>
              <a:t> and </a:t>
            </a:r>
            <a:r>
              <a:rPr lang="en-US" u="sng" kern="1200" dirty="0">
                <a:solidFill>
                  <a:schemeClr val="tx1"/>
                </a:solidFill>
              </a:rPr>
              <a:t>embrace</a:t>
            </a:r>
            <a:r>
              <a:rPr lang="en-US" kern="1200" dirty="0">
                <a:solidFill>
                  <a:schemeClr val="tx1"/>
                </a:solidFill>
              </a:rPr>
              <a:t> the better ideas of others.</a:t>
            </a:r>
          </a:p>
          <a:p>
            <a:endParaRPr lang="en-US" kern="12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rPr>
              <a:t>The end goal is group problem-solving.  How do people learn that?  </a:t>
            </a:r>
            <a:r>
              <a:rPr lang="en-US" kern="1200" baseline="0" dirty="0">
                <a:solidFill>
                  <a:schemeClr val="tx1"/>
                </a:solidFill>
              </a:rPr>
              <a:t>Can we do more leadership training in our schools?</a:t>
            </a:r>
          </a:p>
          <a:p>
            <a:pPr marL="0" marR="0" indent="0" algn="l" defTabSz="914400" rtl="0" eaLnBrk="1" fontAlgn="auto" latinLnBrk="0" hangingPunct="1">
              <a:lnSpc>
                <a:spcPct val="100000"/>
              </a:lnSpc>
              <a:spcBef>
                <a:spcPts val="0"/>
              </a:spcBef>
              <a:spcAft>
                <a:spcPts val="0"/>
              </a:spcAft>
              <a:buClrTx/>
              <a:buSzTx/>
              <a:buFontTx/>
              <a:buNone/>
              <a:tabLst/>
              <a:defRPr/>
            </a:pPr>
            <a:r>
              <a:rPr lang="en-US" kern="1200" baseline="0" dirty="0">
                <a:solidFill>
                  <a:schemeClr val="tx1"/>
                </a:solidFill>
              </a:rPr>
              <a:t>In our colleges we have found that SkillsUSA is a great way to get our college students involved in group problem-solving activities, often competing at state and national competitions.</a:t>
            </a:r>
            <a:endParaRPr lang="en-US" kern="1200" dirty="0">
              <a:solidFill>
                <a:schemeClr val="tx1"/>
              </a:solidFill>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http://</a:t>
            </a:r>
            <a:r>
              <a:rPr lang="en-US" dirty="0" err="1">
                <a:ea typeface="ヒラギノ角ゴ Pro W3" charset="0"/>
              </a:rPr>
              <a:t>www.wnd.com</a:t>
            </a:r>
            <a:r>
              <a:rPr lang="en-US" dirty="0">
                <a:ea typeface="ヒラギノ角ゴ Pro W3" charset="0"/>
              </a:rPr>
              <a:t>/2014/02/google-calls-these-talents-worthless/</a:t>
            </a:r>
          </a:p>
          <a:p>
            <a:endParaRPr lang="en-US" dirty="0">
              <a:ea typeface="ヒラギノ角ゴ Pro W3" charset="0"/>
            </a:endParaRPr>
          </a:p>
          <a:p>
            <a:r>
              <a:rPr lang="en-US" dirty="0">
                <a:ea typeface="ヒラギノ角ゴ Pro W3" charset="0"/>
              </a:rPr>
              <a:t>Photo</a:t>
            </a:r>
          </a:p>
          <a:p>
            <a:r>
              <a:rPr lang="en-US" dirty="0">
                <a:ea typeface="ヒラギノ角ゴ Pro W3" charset="0"/>
              </a:rPr>
              <a:t>https://</a:t>
            </a:r>
            <a:r>
              <a:rPr lang="en-US" dirty="0" err="1">
                <a:ea typeface="ヒラギノ角ゴ Pro W3" charset="0"/>
              </a:rPr>
              <a:t>qph.ec.quoracdn.net</a:t>
            </a:r>
            <a:r>
              <a:rPr lang="en-US" dirty="0">
                <a:ea typeface="ヒラギノ角ゴ Pro W3" charset="0"/>
              </a:rPr>
              <a:t>/main-qimg-f789f6f600c4407198ce947708761ffe-c?convert_to_webp=true</a:t>
            </a:r>
          </a:p>
          <a:p>
            <a:endParaRPr lang="en-US" dirty="0">
              <a:ea typeface="ヒラギノ角ゴ Pro W3" charset="0"/>
            </a:endParaRPr>
          </a:p>
          <a:p>
            <a:endParaRPr lang="en-US" dirty="0">
              <a:ea typeface="ヒラギノ角ゴ Pro W3" charset="0"/>
            </a:endParaRP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810C5C0-2D26-F544-A723-7274DDF487E8}" type="slidenum">
              <a:rPr lang="en-US" sz="1200"/>
              <a:pPr/>
              <a:t>72</a:t>
            </a:fld>
            <a:endParaRPr lang="en-US" sz="1200"/>
          </a:p>
        </p:txBody>
      </p:sp>
    </p:spTree>
    <p:extLst>
      <p:ext uri="{BB962C8B-B14F-4D97-AF65-F5344CB8AC3E}">
        <p14:creationId xmlns:p14="http://schemas.microsoft.com/office/powerpoint/2010/main" val="36375878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Finally, we get to traditional Career Planning</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73</a:t>
            </a:fld>
            <a:endParaRPr lang="en-US" sz="1300"/>
          </a:p>
        </p:txBody>
      </p:sp>
    </p:spTree>
    <p:extLst>
      <p:ext uri="{BB962C8B-B14F-4D97-AF65-F5344CB8AC3E}">
        <p14:creationId xmlns:p14="http://schemas.microsoft.com/office/powerpoint/2010/main" val="26588770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74</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4"/>
            <a:ext cx="4877097" cy="4113892"/>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ヒラギノ角ゴ Pro W3" charset="0"/>
                <a:cs typeface="ヒラギノ角ゴ Pro W3" charset="0"/>
              </a:rPr>
              <a:t>Here are a few things</a:t>
            </a:r>
            <a:r>
              <a:rPr lang="en-US" baseline="0" dirty="0">
                <a:latin typeface="Arial" charset="0"/>
                <a:ea typeface="ヒラギノ角ゴ Pro W3" charset="0"/>
                <a:cs typeface="ヒラギノ角ゴ Pro W3" charset="0"/>
              </a:rPr>
              <a:t> to discover along the way towards planning a career.</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All of these can influence your choice of career.</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Too many folks focus only on the lifestyle choice -- or the money.</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 . .</a:t>
            </a:r>
          </a:p>
          <a:p>
            <a:pPr eaLnBrk="1" hangingPunct="1"/>
            <a:r>
              <a:rPr lang="en-US" dirty="0">
                <a:latin typeface="Arial" charset="0"/>
                <a:ea typeface="ヒラギノ角ゴ Pro W3" charset="0"/>
                <a:cs typeface="ヒラギノ角ゴ Pro W3" charset="0"/>
              </a:rPr>
              <a:t>First, we have to discover </a:t>
            </a:r>
            <a:r>
              <a:rPr lang="en-US" u="sng" dirty="0">
                <a:latin typeface="Arial" charset="0"/>
                <a:ea typeface="ヒラギノ角ゴ Pro W3" charset="0"/>
                <a:cs typeface="ヒラギノ角ゴ Pro W3" charset="0"/>
              </a:rPr>
              <a:t>who we are</a:t>
            </a:r>
            <a:r>
              <a:rPr lang="en-US" dirty="0">
                <a:latin typeface="Arial" charset="0"/>
                <a:ea typeface="ヒラギノ角ゴ Pro W3" charset="0"/>
                <a:cs typeface="ヒラギノ角ゴ Pro W3" charset="0"/>
              </a:rPr>
              <a:t>.</a:t>
            </a: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172280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75</a:t>
            </a:fld>
            <a:endParaRPr lang="en-US" sz="1200"/>
          </a:p>
        </p:txBody>
      </p:sp>
      <p:sp>
        <p:nvSpPr>
          <p:cNvPr id="78850" name="Rectangle 2"/>
          <p:cNvSpPr>
            <a:spLocks noGrp="1" noRot="1" noChangeAspect="1" noChangeArrowheads="1" noTextEdit="1"/>
          </p:cNvSpPr>
          <p:nvPr>
            <p:ph type="sldImg"/>
          </p:nvPr>
        </p:nvSpPr>
        <p:spPr>
          <a:xfrm>
            <a:off x="1149350" y="685800"/>
            <a:ext cx="3859213" cy="2895600"/>
          </a:xfrm>
          <a:solidFill>
            <a:srgbClr val="FFFFFF"/>
          </a:solidFill>
          <a:ln/>
        </p:spPr>
      </p:sp>
      <p:sp>
        <p:nvSpPr>
          <p:cNvPr id="78851" name="Rectangle 3"/>
          <p:cNvSpPr>
            <a:spLocks noGrp="1" noChangeArrowheads="1"/>
          </p:cNvSpPr>
          <p:nvPr>
            <p:ph type="body" idx="1"/>
          </p:nvPr>
        </p:nvSpPr>
        <p:spPr>
          <a:xfrm>
            <a:off x="837903" y="3657599"/>
            <a:ext cx="5162847" cy="5343525"/>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dirty="0">
                <a:latin typeface="Arial" charset="0"/>
                <a:ea typeface="ヒラギノ角ゴ Pro W3" charset="0"/>
                <a:cs typeface="ヒラギノ角ゴ Pro W3" charset="0"/>
              </a:rPr>
              <a:t>I hope you are all familiar with the Holland Codes</a:t>
            </a:r>
            <a:r>
              <a:rPr lang="en-US" baseline="0" dirty="0">
                <a:latin typeface="Arial" charset="0"/>
                <a:ea typeface="ヒラギノ角ゴ Pro W3" charset="0"/>
                <a:cs typeface="ヒラギノ角ゴ Pro W3" charset="0"/>
              </a:rPr>
              <a:t> or Holland career interest Types.</a:t>
            </a:r>
          </a:p>
          <a:p>
            <a:pPr eaLnBrk="1" hangingPunct="1"/>
            <a:endParaRPr lang="en-US" baseline="0"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Most folks are high in two or three of these categories.</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We placed a career interest assessment in our Career Cluster Guide in hard copy as well as on the web.</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It’s not just using a computer to match you to a career, it’s finding out </a:t>
            </a:r>
            <a:r>
              <a:rPr lang="en-US" u="sng" baseline="0" dirty="0">
                <a:latin typeface="Arial" charset="0"/>
                <a:ea typeface="ヒラギノ角ゴ Pro W3" charset="0"/>
                <a:cs typeface="ヒラギノ角ゴ Pro W3" charset="0"/>
              </a:rPr>
              <a:t>who</a:t>
            </a:r>
            <a:r>
              <a:rPr lang="en-US" baseline="0" dirty="0">
                <a:latin typeface="Arial" charset="0"/>
                <a:ea typeface="ヒラギノ角ゴ Pro W3" charset="0"/>
                <a:cs typeface="ヒラギノ角ゴ Pro W3" charset="0"/>
              </a:rPr>
              <a:t> you are, and realizing that you are not interested in </a:t>
            </a:r>
            <a:r>
              <a:rPr lang="en-US" u="sng" baseline="0" dirty="0">
                <a:latin typeface="Arial" charset="0"/>
                <a:ea typeface="ヒラギノ角ゴ Pro W3" charset="0"/>
                <a:cs typeface="ヒラギノ角ゴ Pro W3" charset="0"/>
              </a:rPr>
              <a:t>everything</a:t>
            </a:r>
            <a:r>
              <a:rPr lang="en-US" baseline="0" dirty="0">
                <a:latin typeface="Arial" charset="0"/>
                <a:ea typeface="ヒラギノ角ゴ Pro W3" charset="0"/>
                <a:cs typeface="ヒラギノ角ゴ Pro W3" charset="0"/>
              </a:rPr>
              <a:t>, and that’s OK.  </a:t>
            </a:r>
          </a:p>
          <a:p>
            <a:pPr eaLnBrk="1" hangingPunct="1"/>
            <a:r>
              <a:rPr lang="en-US" dirty="0">
                <a:latin typeface="Arial" charset="0"/>
                <a:ea typeface="ヒラギノ角ゴ Pro W3" charset="0"/>
                <a:cs typeface="ヒラギノ角ゴ Pro W3" charset="0"/>
              </a:rPr>
              <a:t>(handout)</a:t>
            </a:r>
          </a:p>
          <a:p>
            <a:pPr eaLnBrk="1" hangingPunct="1"/>
            <a:r>
              <a:rPr lang="en-US" baseline="0" dirty="0">
                <a:latin typeface="Arial" charset="0"/>
                <a:ea typeface="ヒラギノ角ゴ Pro W3" charset="0"/>
                <a:cs typeface="ヒラギノ角ゴ Pro W3" charset="0"/>
              </a:rPr>
              <a:t>Once you have discovered who you are through an interest assessment, then you can start looking at the careers that </a:t>
            </a:r>
            <a:r>
              <a:rPr lang="en-US" u="sng" baseline="0" dirty="0">
                <a:latin typeface="Arial" charset="0"/>
                <a:ea typeface="ヒラギノ角ゴ Pro W3" charset="0"/>
                <a:cs typeface="ヒラギノ角ゴ Pro W3" charset="0"/>
              </a:rPr>
              <a:t>match</a:t>
            </a:r>
            <a:r>
              <a:rPr lang="en-US" baseline="0" dirty="0">
                <a:latin typeface="Arial" charset="0"/>
                <a:ea typeface="ヒラギノ角ゴ Pro W3" charset="0"/>
                <a:cs typeface="ヒラギノ角ゴ Pro W3" charset="0"/>
              </a:rPr>
              <a:t> your interests.</a:t>
            </a: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Discovering your career interests helps you to know who you are.</a:t>
            </a:r>
          </a:p>
          <a:p>
            <a:pPr eaLnBrk="1" hangingPunct="1"/>
            <a:endParaRPr lang="en-US" baseline="0" dirty="0">
              <a:latin typeface="Arial" charset="0"/>
              <a:ea typeface="ヒラギノ角ゴ Pro W3" charset="0"/>
              <a:cs typeface="ヒラギノ角ゴ Pro W3" charset="0"/>
            </a:endParaRPr>
          </a:p>
          <a:p>
            <a:pPr eaLnBrk="1" hangingPunct="1"/>
            <a:endParaRPr lang="en-US" baseline="0" dirty="0">
              <a:latin typeface="Arial" charset="0"/>
              <a:ea typeface="ヒラギノ角ゴ Pro W3" charset="0"/>
              <a:cs typeface="ヒラギノ角ゴ Pro W3" charset="0"/>
            </a:endParaRPr>
          </a:p>
          <a:p>
            <a:pPr eaLnBrk="1" hangingPunct="1"/>
            <a:r>
              <a:rPr lang="en-US" baseline="0" dirty="0">
                <a:latin typeface="Arial" charset="0"/>
                <a:ea typeface="ヒラギノ角ゴ Pro W3" charset="0"/>
                <a:cs typeface="ヒラギノ角ゴ Pro W3" charset="0"/>
              </a:rPr>
              <a:t>======</a:t>
            </a:r>
          </a:p>
          <a:p>
            <a:pPr eaLnBrk="1" hangingPunct="1"/>
            <a:r>
              <a:rPr lang="en-US" baseline="0" dirty="0">
                <a:latin typeface="Arial" charset="0"/>
                <a:ea typeface="ヒラギノ角ゴ Pro W3" charset="0"/>
                <a:cs typeface="ヒラギノ角ゴ Pro W3" charset="0"/>
              </a:rPr>
              <a:t>Our career interest assessment can be found in the NC Career Cluster Guide at </a:t>
            </a:r>
            <a:r>
              <a:rPr lang="en-US" baseline="0" dirty="0" err="1">
                <a:latin typeface="Arial" charset="0"/>
                <a:ea typeface="ヒラギノ角ゴ Pro W3" charset="0"/>
                <a:cs typeface="ヒラギノ角ゴ Pro W3" charset="0"/>
              </a:rPr>
              <a:t>nccareers.org</a:t>
            </a:r>
            <a:endParaRPr lang="en-US" baseline="0" dirty="0">
              <a:latin typeface="Arial" charset="0"/>
              <a:ea typeface="ヒラギノ角ゴ Pro W3" charset="0"/>
              <a:cs typeface="ヒラギノ角ゴ Pro W3" charset="0"/>
            </a:endParaRPr>
          </a:p>
          <a:p>
            <a:pPr eaLnBrk="1" hangingPunct="1"/>
            <a:endParaRPr lang="en-US" baseline="0"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en.wikipedia.org</a:t>
            </a:r>
            <a:r>
              <a:rPr lang="en-US" dirty="0">
                <a:latin typeface="Arial" charset="0"/>
                <a:ea typeface="ヒラギノ角ゴ Pro W3" charset="0"/>
                <a:cs typeface="ヒラギノ角ゴ Pro W3" charset="0"/>
              </a:rPr>
              <a:t>/wiki/</a:t>
            </a:r>
            <a:r>
              <a:rPr lang="en-US" dirty="0" err="1">
                <a:latin typeface="Arial" charset="0"/>
                <a:ea typeface="ヒラギノ角ゴ Pro W3" charset="0"/>
                <a:cs typeface="ヒラギノ角ゴ Pro W3" charset="0"/>
              </a:rPr>
              <a:t>Holland_Codes</a:t>
            </a:r>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5325138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76</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4"/>
            <a:ext cx="4877097" cy="4643134"/>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dirty="0">
                <a:latin typeface="Arial" charset="0"/>
                <a:ea typeface="ヒラギノ角ゴ Pro W3" charset="0"/>
                <a:cs typeface="ヒラギノ角ゴ Pro W3" charset="0"/>
              </a:rPr>
              <a:t>Most people do not know what skills they possess</a:t>
            </a:r>
            <a:r>
              <a:rPr lang="en-US" baseline="0" dirty="0">
                <a:latin typeface="Arial" charset="0"/>
                <a:ea typeface="ヒラギノ角ゴ Pro W3" charset="0"/>
                <a:cs typeface="ヒラギノ角ゴ Pro W3" charset="0"/>
              </a:rPr>
              <a:t> until they have had work experiences.</a:t>
            </a:r>
          </a:p>
          <a:p>
            <a:pPr eaLnBrk="1" hangingPunct="1"/>
            <a:endParaRPr lang="en-US" baseline="0"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Arts Education courses, and Career and Technical Education courses in middle school and high school are a great place to try out these skills without making a formal work commitment.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But many skip those electives since they are focused on taking the AP courses.</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 You will </a:t>
            </a:r>
            <a:r>
              <a:rPr lang="en-US" u="sng" dirty="0">
                <a:latin typeface="Arial" charset="0"/>
                <a:ea typeface="ヒラギノ角ゴ Pro W3" charset="0"/>
                <a:cs typeface="ヒラギノ角ゴ Pro W3" charset="0"/>
              </a:rPr>
              <a:t>not</a:t>
            </a:r>
            <a:r>
              <a:rPr lang="en-US" dirty="0">
                <a:latin typeface="Arial" charset="0"/>
                <a:ea typeface="ヒラギノ角ゴ Pro W3" charset="0"/>
                <a:cs typeface="ヒラギノ角ゴ Pro W3" charset="0"/>
              </a:rPr>
              <a:t> know you have a skill in some area until you </a:t>
            </a:r>
            <a:r>
              <a:rPr lang="en-US" u="sng" dirty="0">
                <a:latin typeface="Arial" charset="0"/>
                <a:ea typeface="ヒラギノ角ゴ Pro W3" charset="0"/>
                <a:cs typeface="ヒラギノ角ゴ Pro W3" charset="0"/>
              </a:rPr>
              <a:t>try</a:t>
            </a:r>
            <a:r>
              <a:rPr lang="en-US" dirty="0">
                <a:latin typeface="Arial" charset="0"/>
                <a:ea typeface="ヒラギノ角ゴ Pro W3" charset="0"/>
                <a:cs typeface="ヒラギノ角ゴ Pro W3" charset="0"/>
              </a:rPr>
              <a:t> it out.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Most people do not realize they have a great skill in some area until someone points it out.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This is another way of finding out who you are.</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http://</a:t>
            </a:r>
            <a:r>
              <a:rPr lang="en-US" dirty="0" err="1">
                <a:latin typeface="Arial" charset="0"/>
                <a:ea typeface="ヒラギノ角ゴ Pro W3" charset="0"/>
                <a:cs typeface="ヒラギノ角ゴ Pro W3" charset="0"/>
              </a:rPr>
              <a:t>www.onetonline.org</a:t>
            </a:r>
            <a:r>
              <a:rPr lang="en-US" dirty="0">
                <a:latin typeface="Arial" charset="0"/>
                <a:ea typeface="ヒラギノ角ゴ Pro W3" charset="0"/>
                <a:cs typeface="ヒラギノ角ゴ Pro W3" charset="0"/>
              </a:rPr>
              <a:t>/skills/</a:t>
            </a:r>
          </a:p>
          <a:p>
            <a:pPr eaLnBrk="1" hangingPunct="1"/>
            <a:endParaRPr lang="en-US" dirty="0">
              <a:latin typeface="Arial" charset="0"/>
              <a:ea typeface="ヒラギノ角ゴ Pro W3" charset="0"/>
              <a:cs typeface="ヒラギノ角ゴ Pro W3" charset="0"/>
            </a:endParaRP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907601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77</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757737"/>
            <a:ext cx="4877097" cy="4243387"/>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baseline="0" dirty="0"/>
              <a:t>Your passion is your hobbies, your dreams, it's what gets you out of bed on Saturday morning.</a:t>
            </a:r>
          </a:p>
          <a:p>
            <a:endParaRPr lang="en-US" baseline="0" dirty="0"/>
          </a:p>
          <a:p>
            <a:r>
              <a:rPr lang="en-US" baseline="0" dirty="0"/>
              <a:t>Your passion is another way of figuring out who you are.</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Most people are not aware of their passion, because they have never taken the time to compare their passion with those of others.</a:t>
            </a:r>
          </a:p>
        </p:txBody>
      </p:sp>
    </p:spTree>
    <p:extLst>
      <p:ext uri="{BB962C8B-B14F-4D97-AF65-F5344CB8AC3E}">
        <p14:creationId xmlns:p14="http://schemas.microsoft.com/office/powerpoint/2010/main" val="25757352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78</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3"/>
            <a:ext cx="4877097" cy="4671709"/>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baseline="0" dirty="0"/>
              <a:t>Where are the jobs?  When will they be available?  What about salary? We went over lots of this.</a:t>
            </a:r>
          </a:p>
          <a:p>
            <a:endParaRPr lang="en-US" baseline="0" dirty="0"/>
          </a:p>
          <a:p>
            <a:r>
              <a:rPr lang="en-US" baseline="0" dirty="0"/>
              <a:t>There is no sense picking a career - where the chance of getting a job is nonexistent.</a:t>
            </a:r>
          </a:p>
          <a:p>
            <a:endParaRPr lang="en-US" baseline="0" dirty="0"/>
          </a:p>
          <a:p>
            <a:r>
              <a:rPr lang="en-US" baseline="0" dirty="0"/>
              <a:t>We talked about the job market through the year 2024 on the earlier slides.</a:t>
            </a:r>
          </a:p>
          <a:p>
            <a:endParaRPr lang="en-US" baseline="0" dirty="0"/>
          </a:p>
          <a:p>
            <a:r>
              <a:rPr lang="en-US" baseline="0" dirty="0"/>
              <a:t>These are all good questions to ask </a:t>
            </a:r>
            <a:r>
              <a:rPr lang="en-US" u="sng" baseline="0" dirty="0"/>
              <a:t>before</a:t>
            </a:r>
            <a:r>
              <a:rPr lang="en-US" baseline="0" dirty="0"/>
              <a:t> choosing a career pathway.</a:t>
            </a:r>
          </a:p>
          <a:p>
            <a:pPr eaLnBrk="1" hangingPunct="1"/>
            <a:endParaRPr lang="en-US"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6629097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charset="0"/>
                <a:ea typeface="ヒラギノ角ゴ Pro W3" charset="0"/>
                <a:cs typeface="ヒラギノ角ゴ Pro W3" charset="0"/>
              </a:defRPr>
            </a:lvl1pPr>
            <a:lvl2pPr marL="702756" indent="-270291">
              <a:defRPr sz="2300">
                <a:solidFill>
                  <a:schemeClr val="tx1"/>
                </a:solidFill>
                <a:latin typeface="Arial" charset="0"/>
                <a:ea typeface="ヒラギノ角ゴ Pro W3" charset="0"/>
                <a:cs typeface="ヒラギノ角ゴ Pro W3" charset="0"/>
              </a:defRPr>
            </a:lvl2pPr>
            <a:lvl3pPr marL="1081164" indent="-216233">
              <a:defRPr sz="2300">
                <a:solidFill>
                  <a:schemeClr val="tx1"/>
                </a:solidFill>
                <a:latin typeface="Arial" charset="0"/>
                <a:ea typeface="ヒラギノ角ゴ Pro W3" charset="0"/>
                <a:cs typeface="ヒラギノ角ゴ Pro W3" charset="0"/>
              </a:defRPr>
            </a:lvl3pPr>
            <a:lvl4pPr marL="1513629" indent="-216233">
              <a:defRPr sz="2300">
                <a:solidFill>
                  <a:schemeClr val="tx1"/>
                </a:solidFill>
                <a:latin typeface="Arial" charset="0"/>
                <a:ea typeface="ヒラギノ角ゴ Pro W3" charset="0"/>
                <a:cs typeface="ヒラギノ角ゴ Pro W3" charset="0"/>
              </a:defRPr>
            </a:lvl4pPr>
            <a:lvl5pPr marL="1946095" indent="-216233">
              <a:defRPr sz="2300">
                <a:solidFill>
                  <a:schemeClr val="tx1"/>
                </a:solidFill>
                <a:latin typeface="Arial" charset="0"/>
                <a:ea typeface="ヒラギノ角ゴ Pro W3" charset="0"/>
                <a:cs typeface="ヒラギノ角ゴ Pro W3" charset="0"/>
              </a:defRPr>
            </a:lvl5pPr>
            <a:lvl6pPr marL="2378560"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6pPr>
            <a:lvl7pPr marL="2811026"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7pPr>
            <a:lvl8pPr marL="3243491"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8pPr>
            <a:lvl9pPr marL="3675957" indent="-216233" eaLnBrk="0" fontAlgn="base" hangingPunct="0">
              <a:spcBef>
                <a:spcPct val="0"/>
              </a:spcBef>
              <a:spcAft>
                <a:spcPct val="0"/>
              </a:spcAft>
              <a:defRPr sz="2300">
                <a:solidFill>
                  <a:schemeClr val="tx1"/>
                </a:solidFill>
                <a:latin typeface="Arial" charset="0"/>
                <a:ea typeface="ヒラギノ角ゴ Pro W3" charset="0"/>
                <a:cs typeface="ヒラギノ角ゴ Pro W3" charset="0"/>
              </a:defRPr>
            </a:lvl9pPr>
          </a:lstStyle>
          <a:p>
            <a:fld id="{AA41FBDE-BB86-F541-8E45-ECF40C92678C}" type="slidenum">
              <a:rPr lang="en-US" sz="1200"/>
              <a:pPr/>
              <a:t>79</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xfrm>
            <a:off x="837903" y="4343704"/>
            <a:ext cx="4877097" cy="4628846"/>
          </a:xfrm>
          <a:solidFill>
            <a:srgbClr val="FFFFFF"/>
          </a:solidFill>
          <a:ln/>
          <a:extLs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r>
              <a:rPr lang="en-US" baseline="0" dirty="0"/>
              <a:t>How much money do you need to make each year to satisfy your desired living requirements.</a:t>
            </a:r>
          </a:p>
          <a:p>
            <a:pPr eaLnBrk="1" hangingPunct="1"/>
            <a:endParaRPr lang="en-US" dirty="0">
              <a:latin typeface="Arial" charset="0"/>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ヒラギノ角ゴ Pro W3" charset="0"/>
                <a:cs typeface="ヒラギノ角ゴ Pro W3" charset="0"/>
              </a:rPr>
              <a:t>Reality Check is a great tool to look at how much it costs for various lifestyles.  And it breaks down the cost of living conditions for each county in North Carolina.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charset="0"/>
              <a:ea typeface="ヒラギノ角ゴ Pro W3" charset="0"/>
              <a:cs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charset="0"/>
                <a:ea typeface="ヒラギノ角ゴ Pro W3" charset="0"/>
                <a:cs typeface="ヒラギノ角ゴ Pro W3" charset="0"/>
              </a:rPr>
              <a:t>Details on accessing the Reality Check program are in the notes section under this slide.</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a:t>
            </a:r>
          </a:p>
          <a:p>
            <a:pPr eaLnBrk="1" hangingPunct="1"/>
            <a:endParaRPr lang="en-US" dirty="0">
              <a:latin typeface="Arial" charset="0"/>
              <a:ea typeface="ヒラギノ角ゴ Pro W3" charset="0"/>
              <a:cs typeface="ヒラギノ角ゴ Pro W3" charset="0"/>
            </a:endParaRPr>
          </a:p>
          <a:p>
            <a:pPr eaLnBrk="1" hangingPunct="1"/>
            <a:r>
              <a:rPr lang="en-US" dirty="0">
                <a:latin typeface="Arial" charset="0"/>
                <a:ea typeface="ヒラギノ角ゴ Pro W3" charset="0"/>
                <a:cs typeface="ヒラギノ角ゴ Pro W3" charset="0"/>
              </a:rPr>
              <a:t>Reality Check at </a:t>
            </a:r>
            <a:r>
              <a:rPr lang="en-US" dirty="0" err="1">
                <a:latin typeface="Arial" charset="0"/>
                <a:ea typeface="ヒラギノ角ゴ Pro W3" charset="0"/>
                <a:cs typeface="ヒラギノ角ゴ Pro W3" charset="0"/>
              </a:rPr>
              <a:t>nccareers.org</a:t>
            </a:r>
            <a:r>
              <a:rPr lang="en-US" dirty="0">
                <a:latin typeface="Arial" charset="0"/>
                <a:ea typeface="ヒラギノ角ゴ Pro W3" charset="0"/>
                <a:cs typeface="ヒラギノ角ゴ Pro W3" charset="0"/>
              </a:rPr>
              <a:t> is a great tool to look at how much it costs for various lifestyles.</a:t>
            </a:r>
          </a:p>
        </p:txBody>
      </p:sp>
    </p:spTree>
    <p:extLst>
      <p:ext uri="{BB962C8B-B14F-4D97-AF65-F5344CB8AC3E}">
        <p14:creationId xmlns:p14="http://schemas.microsoft.com/office/powerpoint/2010/main" val="298216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2166938" cy="1625600"/>
          </a:xfrm>
          <a:ln/>
        </p:spPr>
      </p:sp>
      <p:sp>
        <p:nvSpPr>
          <p:cNvPr id="15362" name="Notes Placeholder 2"/>
          <p:cNvSpPr>
            <a:spLocks noGrp="1"/>
          </p:cNvSpPr>
          <p:nvPr>
            <p:ph type="body" idx="1"/>
          </p:nvPr>
        </p:nvSpPr>
        <p:spPr>
          <a:xfrm>
            <a:off x="838200" y="2252547"/>
            <a:ext cx="5486400" cy="68914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Stephen Covey’s second habit of highly effective people says “Begin with the end in mind.”</a:t>
            </a:r>
          </a:p>
          <a:p>
            <a:endParaRPr lang="en-US" dirty="0"/>
          </a:p>
          <a:p>
            <a:r>
              <a:rPr lang="en-US" dirty="0"/>
              <a:t>For high school students, the "end" is usually graduating from high school.</a:t>
            </a:r>
          </a:p>
          <a:p>
            <a:r>
              <a:rPr lang="en-US" dirty="0"/>
              <a:t>For many, it's getting a bachelor degree in anything, because it's the </a:t>
            </a:r>
            <a:r>
              <a:rPr lang="en-US" u="sng" dirty="0"/>
              <a:t>next</a:t>
            </a:r>
            <a:r>
              <a:rPr lang="en-US" dirty="0"/>
              <a:t> thing to do.</a:t>
            </a:r>
          </a:p>
          <a:p>
            <a:endParaRPr lang="en-US" dirty="0"/>
          </a:p>
          <a:p>
            <a:r>
              <a:rPr lang="en-US" dirty="0"/>
              <a:t>For many,</a:t>
            </a:r>
            <a:r>
              <a:rPr lang="en-US" baseline="0" dirty="0"/>
              <a:t> this </a:t>
            </a:r>
            <a:r>
              <a:rPr lang="en-US" dirty="0"/>
              <a:t>habit is summed up with the phrase “What do you want to be when you grow up?”</a:t>
            </a:r>
          </a:p>
          <a:p>
            <a:endParaRPr lang="en-US" dirty="0"/>
          </a:p>
          <a:p>
            <a:r>
              <a:rPr lang="en-US" dirty="0"/>
              <a:t>But -- You need to know where you are </a:t>
            </a:r>
            <a:r>
              <a:rPr lang="en-US" u="sng" dirty="0"/>
              <a:t>going</a:t>
            </a:r>
            <a:r>
              <a:rPr lang="en-US" dirty="0"/>
              <a:t> -- before you can plan a route, or a pathway, to get there.</a:t>
            </a:r>
          </a:p>
          <a:p>
            <a:endParaRPr lang="en-US" dirty="0"/>
          </a:p>
          <a:p>
            <a:r>
              <a:rPr lang="en-US" dirty="0"/>
              <a:t>This habit, beginning with the end in mind,  relies</a:t>
            </a:r>
            <a:r>
              <a:rPr lang="en-US" baseline="0" dirty="0"/>
              <a:t> on using your </a:t>
            </a:r>
            <a:r>
              <a:rPr lang="en-US" u="sng" baseline="0" dirty="0"/>
              <a:t>imagination</a:t>
            </a:r>
            <a:r>
              <a:rPr lang="en-US" baseline="0" dirty="0"/>
              <a:t>, -- which is something that is not often </a:t>
            </a:r>
            <a:r>
              <a:rPr lang="en-US" u="sng" baseline="0" dirty="0"/>
              <a:t>valued</a:t>
            </a:r>
            <a:r>
              <a:rPr lang="en-US" baseline="0" dirty="0"/>
              <a:t> in our society, especially in education and training.  </a:t>
            </a:r>
          </a:p>
          <a:p>
            <a:r>
              <a:rPr lang="en-US" baseline="0" dirty="0"/>
              <a:t>We have become accustomed to allowing </a:t>
            </a:r>
            <a:r>
              <a:rPr lang="en-US" u="sng" baseline="0" dirty="0"/>
              <a:t>others</a:t>
            </a:r>
            <a:r>
              <a:rPr lang="en-US" baseline="0" dirty="0"/>
              <a:t> tell us how to act -- and where to go.</a:t>
            </a:r>
          </a:p>
          <a:p>
            <a:endParaRPr lang="en-US" baseline="0" dirty="0"/>
          </a:p>
          <a:p>
            <a:r>
              <a:rPr lang="en-US" u="sng" baseline="0" dirty="0"/>
              <a:t>You</a:t>
            </a:r>
            <a:r>
              <a:rPr lang="en-US" baseline="0" dirty="0"/>
              <a:t> should be in </a:t>
            </a:r>
            <a:r>
              <a:rPr lang="en-US" u="sng" baseline="0" dirty="0"/>
              <a:t>charge</a:t>
            </a:r>
            <a:r>
              <a:rPr lang="en-US" baseline="0" dirty="0"/>
              <a:t> of your own life. </a:t>
            </a:r>
          </a:p>
          <a:p>
            <a:endParaRPr lang="en-US" baseline="0" dirty="0"/>
          </a:p>
          <a:p>
            <a:endParaRPr lang="en-US" u="sng" baseline="0" dirty="0"/>
          </a:p>
          <a:p>
            <a:endParaRPr lang="en-US" baseline="0" dirty="0"/>
          </a:p>
          <a:p>
            <a:r>
              <a:rPr lang="en-US" baseline="0" dirty="0"/>
              <a:t>=====</a:t>
            </a:r>
          </a:p>
          <a:p>
            <a:r>
              <a:rPr lang="en-US" baseline="0" dirty="0"/>
              <a:t>Steven Covey</a:t>
            </a:r>
          </a:p>
          <a:p>
            <a:r>
              <a:rPr lang="en-US" baseline="0" dirty="0"/>
              <a:t>https://</a:t>
            </a:r>
            <a:r>
              <a:rPr lang="en-US" baseline="0" dirty="0" err="1"/>
              <a:t>www.stephencovey.com</a:t>
            </a:r>
            <a:r>
              <a:rPr lang="en-US" baseline="0" dirty="0"/>
              <a:t>/7habits/7habits-habit2.php</a:t>
            </a:r>
          </a:p>
          <a:p>
            <a:endParaRPr lang="en-US" baseline="0" dirty="0"/>
          </a:p>
          <a:p>
            <a:r>
              <a:rPr lang="en-US" baseline="0" dirty="0"/>
              <a:t>Tortoise race</a:t>
            </a:r>
          </a:p>
          <a:p>
            <a:r>
              <a:rPr lang="en-US" baseline="0" dirty="0"/>
              <a:t>https://</a:t>
            </a:r>
            <a:r>
              <a:rPr lang="en-US" baseline="0" dirty="0" err="1"/>
              <a:t>theleadershipwiki.wikispaces.com</a:t>
            </a:r>
            <a:r>
              <a:rPr lang="en-US" baseline="0" dirty="0"/>
              <a:t>/</a:t>
            </a:r>
            <a:r>
              <a:rPr lang="en-US" baseline="0" dirty="0" err="1"/>
              <a:t>Begin+with+the+End+in+Mind</a:t>
            </a:r>
            <a:endParaRPr lang="en-US" baseline="0" dirty="0"/>
          </a:p>
          <a:p>
            <a:endParaRPr lang="en-US" baseline="0" dirty="0"/>
          </a:p>
          <a:p>
            <a:endParaRPr lang="en-US" baseline="0" dirty="0"/>
          </a:p>
          <a:p>
            <a:endParaRPr lang="en-US" baseline="0" dirty="0"/>
          </a:p>
          <a:p>
            <a:endParaRPr lang="en-US" dirty="0"/>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8</a:t>
            </a:fld>
            <a:endParaRPr lang="en-US" sz="1200"/>
          </a:p>
        </p:txBody>
      </p:sp>
    </p:spTree>
    <p:extLst>
      <p:ext uri="{BB962C8B-B14F-4D97-AF65-F5344CB8AC3E}">
        <p14:creationId xmlns:p14="http://schemas.microsoft.com/office/powerpoint/2010/main" val="12373043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812800" y="4560888"/>
            <a:ext cx="5851525" cy="43195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ea typeface="ヒラギノ角ゴ Pro W3" charset="0"/>
              </a:rPr>
              <a:t>Finally, we get to saving money on your college education</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995D8546-001E-CF4A-89DF-48E9B2519EDA}" type="slidenum">
              <a:rPr lang="en-US" sz="1300"/>
              <a:pPr/>
              <a:t>80</a:t>
            </a:fld>
            <a:endParaRPr lang="en-US" sz="1300"/>
          </a:p>
        </p:txBody>
      </p:sp>
    </p:spTree>
    <p:extLst>
      <p:ext uri="{BB962C8B-B14F-4D97-AF65-F5344CB8AC3E}">
        <p14:creationId xmlns:p14="http://schemas.microsoft.com/office/powerpoint/2010/main" val="16315394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4914900"/>
          </a:xfrm>
        </p:spPr>
        <p:txBody>
          <a:bodyPr/>
          <a:lstStyle/>
          <a:p>
            <a:r>
              <a:rPr lang="en-US" dirty="0"/>
              <a:t>How to spend less money on college.</a:t>
            </a:r>
          </a:p>
          <a:p>
            <a:r>
              <a:rPr lang="en-US" dirty="0"/>
              <a:t>First -earn college credits for free while in high school. That's the first two bullets you see here.</a:t>
            </a:r>
          </a:p>
          <a:p>
            <a:endParaRPr lang="en-US" dirty="0"/>
          </a:p>
          <a:p>
            <a:r>
              <a:rPr lang="en-US" dirty="0"/>
              <a:t>CCP is where high school students are dual enrolled in college, take college courses, and receive both college and high school credit for those courses.  </a:t>
            </a:r>
          </a:p>
          <a:p>
            <a:r>
              <a:rPr lang="en-US" dirty="0"/>
              <a:t>And there is no tuition to pay.</a:t>
            </a:r>
          </a:p>
          <a:p>
            <a:endParaRPr lang="en-US" dirty="0"/>
          </a:p>
          <a:p>
            <a:r>
              <a:rPr lang="en-US" dirty="0"/>
              <a:t>The High School to Community College Articulation Agreement is a list of about 60 high school courses that match college courses. If you make a certain grade in the high school course, you can skip that course in your college program. You have already earned the credit.</a:t>
            </a:r>
          </a:p>
          <a:p>
            <a:endParaRPr lang="en-US" dirty="0"/>
          </a:p>
          <a:p>
            <a:r>
              <a:rPr lang="en-US" dirty="0"/>
              <a:t>Number 3 is to change your major in high school rather than waiting until college.</a:t>
            </a:r>
          </a:p>
          <a:p>
            <a:r>
              <a:rPr lang="en-US" dirty="0"/>
              <a:t>=====</a:t>
            </a:r>
          </a:p>
          <a:p>
            <a:r>
              <a:rPr lang="en-US" dirty="0"/>
              <a:t>Career and College Promise</a:t>
            </a:r>
          </a:p>
          <a:p>
            <a:r>
              <a:rPr lang="en-US" dirty="0"/>
              <a:t>https://</a:t>
            </a:r>
            <a:r>
              <a:rPr lang="en-US" dirty="0" err="1"/>
              <a:t>www.nccommunitycolleges.edu</a:t>
            </a:r>
            <a:r>
              <a:rPr lang="en-US" dirty="0"/>
              <a:t>/academic-programs/career-college-promise</a:t>
            </a:r>
          </a:p>
          <a:p>
            <a:r>
              <a:rPr lang="en-US" dirty="0"/>
              <a:t>http://</a:t>
            </a:r>
            <a:r>
              <a:rPr lang="en-US" dirty="0" err="1"/>
              <a:t>www.ncpublicschools.org</a:t>
            </a:r>
            <a:r>
              <a:rPr lang="en-US" dirty="0"/>
              <a:t>/</a:t>
            </a:r>
            <a:r>
              <a:rPr lang="en-US" dirty="0" err="1"/>
              <a:t>advancedlearning</a:t>
            </a:r>
            <a:r>
              <a:rPr lang="en-US" dirty="0"/>
              <a:t>/</a:t>
            </a:r>
            <a:r>
              <a:rPr lang="en-US" dirty="0" err="1"/>
              <a:t>ccp</a:t>
            </a:r>
            <a:r>
              <a:rPr lang="en-US" dirty="0"/>
              <a:t>/</a:t>
            </a:r>
          </a:p>
          <a:p>
            <a:endParaRPr lang="en-US" dirty="0"/>
          </a:p>
          <a:p>
            <a:r>
              <a:rPr lang="en-US" dirty="0"/>
              <a:t>High School to Community College Articulation Agreement</a:t>
            </a:r>
          </a:p>
          <a:p>
            <a:r>
              <a:rPr lang="en-US" dirty="0"/>
              <a:t>https://</a:t>
            </a:r>
            <a:r>
              <a:rPr lang="en-US" dirty="0" err="1"/>
              <a:t>www.ncperkins.org</a:t>
            </a:r>
            <a:r>
              <a:rPr lang="en-US" dirty="0"/>
              <a:t>/course/</a:t>
            </a:r>
            <a:r>
              <a:rPr lang="en-US" dirty="0" err="1"/>
              <a:t>view.php?id</a:t>
            </a:r>
            <a:r>
              <a:rPr lang="en-US" dirty="0"/>
              <a:t>=4</a:t>
            </a:r>
          </a:p>
          <a:p>
            <a:endParaRPr lang="en-US" dirty="0"/>
          </a:p>
          <a:p>
            <a:r>
              <a:rPr lang="en-US" dirty="0"/>
              <a:t>Work-Based Learning</a:t>
            </a:r>
          </a:p>
          <a:p>
            <a:r>
              <a:rPr lang="en-US" dirty="0"/>
              <a:t>http://</a:t>
            </a:r>
            <a:r>
              <a:rPr lang="en-US" dirty="0" err="1"/>
              <a:t>www.ncpublicschools.org</a:t>
            </a:r>
            <a:r>
              <a:rPr lang="en-US" dirty="0"/>
              <a:t>/</a:t>
            </a:r>
            <a:r>
              <a:rPr lang="en-US" dirty="0" err="1"/>
              <a:t>cte</a:t>
            </a:r>
            <a:r>
              <a:rPr lang="en-US" dirty="0"/>
              <a:t>/work-based/</a:t>
            </a:r>
          </a:p>
          <a:p>
            <a:endParaRPr lang="en-US" dirty="0"/>
          </a:p>
          <a:p>
            <a:r>
              <a:rPr lang="en-US" dirty="0"/>
              <a:t>Apprenticeship NC </a:t>
            </a:r>
          </a:p>
          <a:p>
            <a:r>
              <a:rPr lang="en-US" dirty="0"/>
              <a:t>https://</a:t>
            </a:r>
            <a:r>
              <a:rPr lang="en-US" dirty="0" err="1"/>
              <a:t>www.apprenticeshipnc.com</a:t>
            </a:r>
            <a:r>
              <a:rPr lang="en-US" dirty="0"/>
              <a:t>/</a:t>
            </a:r>
          </a:p>
          <a:p>
            <a:endParaRPr lang="en-US" dirty="0"/>
          </a:p>
          <a:p>
            <a:endParaRPr lang="en-US" dirty="0"/>
          </a:p>
          <a:p>
            <a:r>
              <a:rPr lang="en-US" dirty="0"/>
              <a:t>Explore Careers</a:t>
            </a:r>
          </a:p>
          <a:p>
            <a:r>
              <a:rPr lang="en-US" dirty="0"/>
              <a:t>https://</a:t>
            </a:r>
            <a:r>
              <a:rPr lang="en-US" dirty="0" err="1"/>
              <a:t>nccareers.org</a:t>
            </a:r>
            <a:r>
              <a:rPr lang="en-US" dirty="0"/>
              <a:t>/</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6" name="Slide Number Placeholder 5"/>
          <p:cNvSpPr>
            <a:spLocks noGrp="1"/>
          </p:cNvSpPr>
          <p:nvPr>
            <p:ph type="sldNum" sz="quarter" idx="5"/>
          </p:nvPr>
        </p:nvSpPr>
        <p:spPr/>
        <p:txBody>
          <a:bodyPr/>
          <a:lstStyle/>
          <a:p>
            <a:fld id="{3D52D8DC-3CCA-4826-966D-69131461ECBB}" type="slidenum">
              <a:rPr lang="en-US" smtClean="0"/>
              <a:t>81</a:t>
            </a:fld>
            <a:endParaRPr lang="en-US"/>
          </a:p>
        </p:txBody>
      </p:sp>
    </p:spTree>
    <p:extLst>
      <p:ext uri="{BB962C8B-B14F-4D97-AF65-F5344CB8AC3E}">
        <p14:creationId xmlns:p14="http://schemas.microsoft.com/office/powerpoint/2010/main" val="34583454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That ties in to number 4, get on a career pathway. The earlier you try out career pathways the earlier you find the one you like. People should be exploring career pathways in middle school or earlier. </a:t>
            </a:r>
          </a:p>
          <a:p>
            <a:r>
              <a:rPr lang="en-US" dirty="0"/>
              <a:t>Change your major a few times in high school, take electives to try out different careers. Until you have decided on a career pathway, you have no reason to go to college.</a:t>
            </a:r>
          </a:p>
          <a:p>
            <a:r>
              <a:rPr lang="en-US" dirty="0"/>
              <a:t>Your college decision should be based on your career pathway, not who has the best football team.</a:t>
            </a:r>
          </a:p>
          <a:p>
            <a:r>
              <a:rPr lang="en-US" dirty="0"/>
              <a:t>In Number 5 and 6, work-based learning - that's getting out into the workplace in an internship or apprenticeship testing out the work environment you think you want for the duration of your career.  You might not like the people or the environment and might change your major.</a:t>
            </a:r>
          </a:p>
          <a:p>
            <a:r>
              <a:rPr lang="en-US" dirty="0"/>
              <a:t>Your employer could give you advice on courses to take and help you narrow your career focus. This could help keep you from taking courses you don't really need.</a:t>
            </a:r>
          </a:p>
          <a:p>
            <a:endParaRPr lang="en-US" dirty="0"/>
          </a:p>
          <a:p>
            <a:r>
              <a:rPr lang="en-US" dirty="0"/>
              <a:t>=====</a:t>
            </a:r>
          </a:p>
          <a:p>
            <a:r>
              <a:rPr lang="en-US" dirty="0"/>
              <a:t>Career and College Promise</a:t>
            </a:r>
          </a:p>
          <a:p>
            <a:r>
              <a:rPr lang="en-US" dirty="0"/>
              <a:t>https://</a:t>
            </a:r>
            <a:r>
              <a:rPr lang="en-US" dirty="0" err="1"/>
              <a:t>www.nccommunitycolleges.edu</a:t>
            </a:r>
            <a:r>
              <a:rPr lang="en-US" dirty="0"/>
              <a:t>/academic-programs/career-college-promise</a:t>
            </a:r>
          </a:p>
          <a:p>
            <a:r>
              <a:rPr lang="en-US" dirty="0"/>
              <a:t>http://</a:t>
            </a:r>
            <a:r>
              <a:rPr lang="en-US" dirty="0" err="1"/>
              <a:t>www.ncpublicschools.org</a:t>
            </a:r>
            <a:r>
              <a:rPr lang="en-US" dirty="0"/>
              <a:t>/</a:t>
            </a:r>
            <a:r>
              <a:rPr lang="en-US" dirty="0" err="1"/>
              <a:t>advancedlearning</a:t>
            </a:r>
            <a:r>
              <a:rPr lang="en-US" dirty="0"/>
              <a:t>/</a:t>
            </a:r>
            <a:r>
              <a:rPr lang="en-US" dirty="0" err="1"/>
              <a:t>ccp</a:t>
            </a:r>
            <a:r>
              <a:rPr lang="en-US" dirty="0"/>
              <a:t>/</a:t>
            </a:r>
          </a:p>
          <a:p>
            <a:endParaRPr lang="en-US" dirty="0"/>
          </a:p>
          <a:p>
            <a:r>
              <a:rPr lang="en-US" dirty="0"/>
              <a:t>High School to Community College Articulation Agreement</a:t>
            </a:r>
          </a:p>
          <a:p>
            <a:r>
              <a:rPr lang="en-US" dirty="0"/>
              <a:t>https://</a:t>
            </a:r>
            <a:r>
              <a:rPr lang="en-US" dirty="0" err="1"/>
              <a:t>www.ncperkins.org</a:t>
            </a:r>
            <a:r>
              <a:rPr lang="en-US" dirty="0"/>
              <a:t>/course/</a:t>
            </a:r>
            <a:r>
              <a:rPr lang="en-US" dirty="0" err="1"/>
              <a:t>view.php?id</a:t>
            </a:r>
            <a:r>
              <a:rPr lang="en-US" dirty="0"/>
              <a:t>=4</a:t>
            </a:r>
          </a:p>
          <a:p>
            <a:endParaRPr lang="en-US" dirty="0"/>
          </a:p>
          <a:p>
            <a:r>
              <a:rPr lang="en-US" dirty="0"/>
              <a:t>Work-Based Learning</a:t>
            </a:r>
          </a:p>
          <a:p>
            <a:r>
              <a:rPr lang="en-US" dirty="0"/>
              <a:t>http://</a:t>
            </a:r>
            <a:r>
              <a:rPr lang="en-US" dirty="0" err="1"/>
              <a:t>www.ncpublicschools.org</a:t>
            </a:r>
            <a:r>
              <a:rPr lang="en-US" dirty="0"/>
              <a:t>/</a:t>
            </a:r>
            <a:r>
              <a:rPr lang="en-US" dirty="0" err="1"/>
              <a:t>cte</a:t>
            </a:r>
            <a:r>
              <a:rPr lang="en-US" dirty="0"/>
              <a:t>/work-based/</a:t>
            </a:r>
          </a:p>
          <a:p>
            <a:endParaRPr lang="en-US" dirty="0"/>
          </a:p>
          <a:p>
            <a:r>
              <a:rPr lang="en-US" dirty="0"/>
              <a:t>Apprenticeship NC </a:t>
            </a:r>
          </a:p>
          <a:p>
            <a:r>
              <a:rPr lang="en-US" dirty="0"/>
              <a:t>https://</a:t>
            </a:r>
            <a:r>
              <a:rPr lang="en-US" dirty="0" err="1"/>
              <a:t>www.apprenticeshipnc.com</a:t>
            </a:r>
            <a:r>
              <a:rPr lang="en-US" dirty="0"/>
              <a:t>/</a:t>
            </a:r>
          </a:p>
          <a:p>
            <a:endParaRPr lang="en-US" dirty="0"/>
          </a:p>
          <a:p>
            <a:endParaRPr lang="en-US" dirty="0"/>
          </a:p>
          <a:p>
            <a:r>
              <a:rPr lang="en-US" dirty="0"/>
              <a:t>Explore Careers</a:t>
            </a:r>
          </a:p>
          <a:p>
            <a:r>
              <a:rPr lang="en-US" dirty="0"/>
              <a:t>https://</a:t>
            </a:r>
            <a:r>
              <a:rPr lang="en-US" dirty="0" err="1"/>
              <a:t>nccareers.org</a:t>
            </a:r>
            <a:r>
              <a:rPr lang="en-US" dirty="0"/>
              <a:t>/</a:t>
            </a:r>
          </a:p>
          <a:p>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6" name="Slide Number Placeholder 5"/>
          <p:cNvSpPr>
            <a:spLocks noGrp="1"/>
          </p:cNvSpPr>
          <p:nvPr>
            <p:ph type="sldNum" sz="quarter" idx="5"/>
          </p:nvPr>
        </p:nvSpPr>
        <p:spPr/>
        <p:txBody>
          <a:bodyPr/>
          <a:lstStyle/>
          <a:p>
            <a:fld id="{3D52D8DC-3CCA-4826-966D-69131461ECBB}" type="slidenum">
              <a:rPr lang="en-US" smtClean="0"/>
              <a:t>82</a:t>
            </a:fld>
            <a:endParaRPr lang="en-US"/>
          </a:p>
        </p:txBody>
      </p:sp>
    </p:spTree>
    <p:extLst>
      <p:ext uri="{BB962C8B-B14F-4D97-AF65-F5344CB8AC3E}">
        <p14:creationId xmlns:p14="http://schemas.microsoft.com/office/powerpoint/2010/main" val="133636120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dirty="0"/>
              <a:t>If you are in a registered apprenticeship program, many employers will pay for your related instruction. It might be at a community college or it might be in a back room at the business,</a:t>
            </a:r>
          </a:p>
          <a:p>
            <a:r>
              <a:rPr lang="en-US" dirty="0"/>
              <a:t>If you start an apprenticeship or a </a:t>
            </a:r>
            <a:r>
              <a:rPr lang="en-US" dirty="0" err="1"/>
              <a:t>preapprenticeship</a:t>
            </a:r>
            <a:r>
              <a:rPr lang="en-US" dirty="0"/>
              <a:t> while in high school, then all of the coursework required for that apprenticeship will be tuition free.</a:t>
            </a:r>
          </a:p>
          <a:p>
            <a:r>
              <a:rPr lang="en-US" dirty="0"/>
              <a:t>That's a huge college scholarship that nobody knows about.</a:t>
            </a:r>
          </a:p>
          <a:p>
            <a:endParaRPr lang="en-US" dirty="0"/>
          </a:p>
          <a:p>
            <a:endParaRPr lang="en-US" dirty="0"/>
          </a:p>
          <a:p>
            <a:r>
              <a:rPr lang="en-US" dirty="0"/>
              <a:t>===</a:t>
            </a:r>
          </a:p>
          <a:p>
            <a:endParaRPr lang="en-US" dirty="0"/>
          </a:p>
          <a:p>
            <a:r>
              <a:rPr lang="en-US" dirty="0"/>
              <a:t>Apprenticeship NC </a:t>
            </a:r>
          </a:p>
          <a:p>
            <a:r>
              <a:rPr lang="en-US" dirty="0"/>
              <a:t>https://</a:t>
            </a:r>
            <a:r>
              <a:rPr lang="en-US" dirty="0" err="1"/>
              <a:t>www.apprenticeshipnc.com</a:t>
            </a:r>
            <a:r>
              <a:rPr lang="en-US" dirty="0"/>
              <a:t>/</a:t>
            </a:r>
          </a:p>
          <a:p>
            <a:endParaRPr lang="en-US" dirty="0"/>
          </a:p>
          <a:p>
            <a:endParaRPr lang="en-US" dirty="0"/>
          </a:p>
        </p:txBody>
      </p:sp>
      <p:sp>
        <p:nvSpPr>
          <p:cNvPr id="4" name="Date Placeholder 3"/>
          <p:cNvSpPr>
            <a:spLocks noGrp="1"/>
          </p:cNvSpPr>
          <p:nvPr>
            <p:ph type="dt" idx="1"/>
          </p:nvPr>
        </p:nvSpPr>
        <p:spPr/>
        <p:txBody>
          <a:bodyPr/>
          <a:lstStyle/>
          <a:p>
            <a:r>
              <a:rPr lang="en-US"/>
              <a:t>April 18, 2018</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3D52D8DC-3CCA-4826-966D-69131461ECBB}" type="slidenum">
              <a:rPr lang="en-US" smtClean="0"/>
              <a:t>83</a:t>
            </a:fld>
            <a:endParaRPr lang="en-US"/>
          </a:p>
        </p:txBody>
      </p:sp>
    </p:spTree>
    <p:extLst>
      <p:ext uri="{BB962C8B-B14F-4D97-AF65-F5344CB8AC3E}">
        <p14:creationId xmlns:p14="http://schemas.microsoft.com/office/powerpoint/2010/main" val="6872455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814388" y="228600"/>
            <a:ext cx="188595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This is a CTE Program of Study, which is part of a career pathway.</a:t>
            </a:r>
          </a:p>
          <a:p>
            <a:pPr>
              <a:defRPr sz="1800"/>
            </a:pPr>
            <a:r>
              <a:rPr lang="en-US" kern="1200" dirty="0">
                <a:solidFill>
                  <a:schemeClr val="tx1"/>
                </a:solidFill>
                <a:effectLst/>
                <a:latin typeface="Calibri"/>
                <a:ea typeface="Calibri"/>
                <a:cs typeface="Calibri"/>
                <a:sym typeface="Calibri"/>
              </a:rPr>
              <a:t>This program of study is specifically designed for the coursework necessary to be ready to be employed as a Civil Engineering Technician.</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Civil Engineering Technology (A40140) Associate Degree is offered at 9 of our NC community college.</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first four lines in this table show the high school part of this program.</a:t>
            </a:r>
          </a:p>
          <a:p>
            <a:pPr>
              <a:defRPr sz="1800"/>
            </a:pPr>
            <a:r>
              <a:rPr lang="en-US" kern="1200" dirty="0">
                <a:solidFill>
                  <a:schemeClr val="tx1"/>
                </a:solidFill>
                <a:effectLst/>
                <a:latin typeface="Calibri"/>
                <a:ea typeface="Calibri"/>
                <a:cs typeface="Calibri"/>
                <a:sym typeface="Calibri"/>
              </a:rPr>
              <a:t>The blue courses are the ones everyone has to take to graduate from high school.</a:t>
            </a:r>
          </a:p>
          <a:p>
            <a:pPr>
              <a:defRPr sz="1800"/>
            </a:pPr>
            <a:r>
              <a:rPr lang="en-US" kern="1200" dirty="0">
                <a:solidFill>
                  <a:schemeClr val="tx1"/>
                </a:solidFill>
                <a:effectLst/>
                <a:latin typeface="Calibri"/>
                <a:ea typeface="Calibri"/>
                <a:cs typeface="Calibri"/>
                <a:sym typeface="Calibri"/>
              </a:rPr>
              <a:t>The orange and yellow courses are the high school elective courses.</a:t>
            </a:r>
          </a:p>
          <a:p>
            <a:pPr>
              <a:defRPr sz="1800"/>
            </a:pPr>
            <a:r>
              <a:rPr lang="en-US" kern="1200" dirty="0">
                <a:solidFill>
                  <a:schemeClr val="tx1"/>
                </a:solidFill>
                <a:effectLst/>
                <a:latin typeface="Calibri"/>
                <a:ea typeface="Calibri"/>
                <a:cs typeface="Calibri"/>
                <a:sym typeface="Calibri"/>
              </a:rPr>
              <a:t>The green courses in the first four row are also elective courses, but I show them in green because this high school student could take college courses that award both college and high school credit.</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The last three rows in green are the five semesters that is the norm for this particular Associates degree.</a:t>
            </a:r>
          </a:p>
          <a:p>
            <a:pPr>
              <a:defRPr sz="1800"/>
            </a:pPr>
            <a:endParaRPr lang="en-US" kern="1200" dirty="0">
              <a:solidFill>
                <a:schemeClr val="tx1"/>
              </a:solidFill>
              <a:effectLst/>
              <a:latin typeface="Calibri"/>
              <a:ea typeface="Calibri"/>
              <a:cs typeface="Calibri"/>
              <a:sym typeface="Calibri"/>
            </a:endParaRPr>
          </a:p>
        </p:txBody>
      </p:sp>
    </p:spTree>
    <p:extLst>
      <p:ext uri="{BB962C8B-B14F-4D97-AF65-F5344CB8AC3E}">
        <p14:creationId xmlns:p14="http://schemas.microsoft.com/office/powerpoint/2010/main" val="4380879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814388" y="228600"/>
            <a:ext cx="188595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The two yellow courses are high school courses that are listed on our state High School to Community College Articulation Agreement.  It has been decided that successful completion of these two courses in high school equal the one college course that is shown just below it.  There are about 70 high school courses on the state Articulation agreement, which allows for students to not have to repeat a course in college that they have successfully completed in high school.  One way of earning free college credit.</a:t>
            </a:r>
          </a:p>
          <a:p>
            <a:pPr>
              <a:defRPr sz="1800"/>
            </a:pPr>
            <a:r>
              <a:rPr lang="en-US" kern="1200" dirty="0">
                <a:solidFill>
                  <a:schemeClr val="tx1"/>
                </a:solidFill>
                <a:effectLst/>
                <a:latin typeface="Calibri"/>
                <a:ea typeface="Calibri"/>
                <a:cs typeface="Calibri"/>
                <a:sym typeface="Calibri"/>
              </a:rPr>
              <a:t>Any of the green college courses could be taken in high school through the Career and College Promise program.  Here you see six empty slots in the high school schedule that could be filled with the college courses.</a:t>
            </a:r>
          </a:p>
          <a:p>
            <a:pPr>
              <a:defRPr sz="1800"/>
            </a:pPr>
            <a:r>
              <a:rPr lang="en-US" kern="1200" dirty="0">
                <a:solidFill>
                  <a:schemeClr val="tx1"/>
                </a:solidFill>
                <a:effectLst/>
                <a:latin typeface="Calibri"/>
                <a:ea typeface="Calibri"/>
                <a:cs typeface="Calibri"/>
                <a:sym typeface="Calibri"/>
              </a:rPr>
              <a:t>All of this can shorten the time between high school graduation and full-time employment with a credential. </a:t>
            </a: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ea typeface="Calibri"/>
                <a:cs typeface="Calibri"/>
                <a:sym typeface="Calibri"/>
              </a:rPr>
              <a:t>Instead of spending five semesters in college after high school, this program of study shows a student could take many college courses while still in high school and then spend perhaps three semesters in college before being ready for employment.</a:t>
            </a:r>
          </a:p>
          <a:p>
            <a:pPr>
              <a:defRPr sz="1800"/>
            </a:pPr>
            <a:r>
              <a:rPr lang="en-US" kern="1200" dirty="0">
                <a:solidFill>
                  <a:schemeClr val="tx1"/>
                </a:solidFill>
                <a:effectLst/>
                <a:latin typeface="Calibri"/>
                <a:ea typeface="Calibri"/>
                <a:cs typeface="Calibri"/>
                <a:sym typeface="Calibri"/>
              </a:rPr>
              <a:t>Less college loans to payback, and gainfully employed at a younger age, which might mean a younger retirement age.</a:t>
            </a:r>
          </a:p>
          <a:p>
            <a:pPr>
              <a:defRPr sz="1800"/>
            </a:pPr>
            <a:r>
              <a:rPr lang="en-US" kern="1200" dirty="0">
                <a:solidFill>
                  <a:schemeClr val="tx1"/>
                </a:solidFill>
                <a:effectLst/>
                <a:latin typeface="Calibri"/>
                <a:ea typeface="Calibri"/>
                <a:cs typeface="Calibri"/>
                <a:sym typeface="Calibri"/>
              </a:rPr>
              <a:t>That all sounds good to me.</a:t>
            </a:r>
            <a:endParaRPr dirty="0"/>
          </a:p>
        </p:txBody>
      </p:sp>
    </p:spTree>
    <p:extLst>
      <p:ext uri="{BB962C8B-B14F-4D97-AF65-F5344CB8AC3E}">
        <p14:creationId xmlns:p14="http://schemas.microsoft.com/office/powerpoint/2010/main" val="41623417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Shape 291"/>
          <p:cNvSpPr>
            <a:spLocks noGrp="1" noRot="1" noChangeAspect="1"/>
          </p:cNvSpPr>
          <p:nvPr>
            <p:ph type="sldImg"/>
          </p:nvPr>
        </p:nvSpPr>
        <p:spPr>
          <a:xfrm>
            <a:off x="814388" y="228600"/>
            <a:ext cx="1885950" cy="1414463"/>
          </a:xfrm>
          <a:prstGeom prst="rect">
            <a:avLst/>
          </a:prstGeom>
        </p:spPr>
        <p:txBody>
          <a:bodyPr/>
          <a:lstStyle/>
          <a:p>
            <a:endParaRPr/>
          </a:p>
        </p:txBody>
      </p:sp>
      <p:sp>
        <p:nvSpPr>
          <p:cNvPr id="292" name="Shape 292"/>
          <p:cNvSpPr>
            <a:spLocks noGrp="1"/>
          </p:cNvSpPr>
          <p:nvPr>
            <p:ph type="body" sz="quarter" idx="1"/>
          </p:nvPr>
        </p:nvSpPr>
        <p:spPr>
          <a:xfrm>
            <a:off x="685800" y="1643063"/>
            <a:ext cx="5486400" cy="7500937"/>
          </a:xfrm>
          <a:prstGeom prst="rect">
            <a:avLst/>
          </a:prstGeom>
        </p:spPr>
        <p:txBody>
          <a:bodyPr/>
          <a:lstStyle>
            <a:lvl1pPr defTabSz="914400">
              <a:lnSpc>
                <a:spcPct val="100000"/>
              </a:lnSpc>
              <a:defRPr sz="1600">
                <a:latin typeface="Calibri"/>
                <a:ea typeface="Calibri"/>
                <a:cs typeface="Calibri"/>
                <a:sym typeface="Calibri"/>
              </a:defRPr>
            </a:lvl1pPr>
          </a:lstStyle>
          <a:p>
            <a:pPr>
              <a:defRPr sz="1800"/>
            </a:pPr>
            <a:r>
              <a:rPr lang="en-US" kern="1200" dirty="0">
                <a:solidFill>
                  <a:schemeClr val="tx1"/>
                </a:solidFill>
                <a:effectLst/>
                <a:latin typeface="Calibri"/>
                <a:ea typeface="Calibri"/>
                <a:cs typeface="Calibri"/>
                <a:sym typeface="Calibri"/>
              </a:rPr>
              <a:t>And here is the real important point.</a:t>
            </a:r>
          </a:p>
          <a:p>
            <a:pPr>
              <a:defRPr sz="1800"/>
            </a:pPr>
            <a:r>
              <a:rPr lang="en-US" kern="1200" dirty="0">
                <a:solidFill>
                  <a:schemeClr val="tx1"/>
                </a:solidFill>
                <a:effectLst/>
                <a:latin typeface="Calibri"/>
                <a:ea typeface="Calibri"/>
                <a:cs typeface="Calibri"/>
                <a:sym typeface="Calibri"/>
              </a:rPr>
              <a:t>If someone wants to be a Civil Engineering Technician, then this is a reason to send them to a community college as a first choice rather than as a second choice.  There are many occupations that require a two-year degree that might be a first choice for many people.</a:t>
            </a:r>
          </a:p>
          <a:p>
            <a:pPr>
              <a:defRPr sz="1800"/>
            </a:pPr>
            <a:r>
              <a:rPr lang="en-US" kern="1200" dirty="0">
                <a:solidFill>
                  <a:schemeClr val="tx1"/>
                </a:solidFill>
                <a:effectLst/>
                <a:latin typeface="Calibri"/>
                <a:ea typeface="Calibri"/>
                <a:cs typeface="Calibri"/>
                <a:sym typeface="Calibri"/>
              </a:rPr>
              <a:t>We have to stop trying to get everyone into the four-year colleges.</a:t>
            </a:r>
          </a:p>
          <a:p>
            <a:pPr>
              <a:defRPr sz="1800"/>
            </a:pPr>
            <a:r>
              <a:rPr lang="en-US" kern="1200" dirty="0">
                <a:solidFill>
                  <a:schemeClr val="tx1"/>
                </a:solidFill>
                <a:effectLst/>
                <a:latin typeface="Calibri"/>
                <a:ea typeface="Calibri"/>
                <a:cs typeface="Calibri"/>
                <a:sym typeface="Calibri"/>
              </a:rPr>
              <a:t>And we are not talking about sending the smartest kids to four year colleges.  I want a smart person repairing my car.</a:t>
            </a:r>
          </a:p>
          <a:p>
            <a:pPr>
              <a:defRPr sz="1800"/>
            </a:pPr>
            <a:r>
              <a:rPr lang="en-US" kern="1200" dirty="0">
                <a:solidFill>
                  <a:schemeClr val="tx1"/>
                </a:solidFill>
                <a:effectLst/>
                <a:latin typeface="Calibri"/>
                <a:ea typeface="Calibri"/>
                <a:cs typeface="Calibri"/>
                <a:sym typeface="Calibri"/>
              </a:rPr>
              <a:t>The key is -- what is the best career pathway for that particular individual?</a:t>
            </a:r>
          </a:p>
          <a:p>
            <a:pPr>
              <a:defRPr sz="1800"/>
            </a:pPr>
            <a:r>
              <a:rPr lang="en-US" kern="1200" dirty="0">
                <a:solidFill>
                  <a:schemeClr val="tx1"/>
                </a:solidFill>
                <a:effectLst/>
                <a:latin typeface="Calibri"/>
                <a:ea typeface="Calibri"/>
                <a:cs typeface="Calibri"/>
                <a:sym typeface="Calibri"/>
              </a:rPr>
              <a:t>Community college might be a first choice and the right choice.</a:t>
            </a:r>
          </a:p>
          <a:p>
            <a:pPr>
              <a:defRPr sz="1800"/>
            </a:pPr>
            <a:endParaRPr lang="en-US" kern="1200" dirty="0">
              <a:solidFill>
                <a:schemeClr val="tx1"/>
              </a:solidFill>
              <a:effectLst/>
              <a:latin typeface="Calibri"/>
              <a:ea typeface="Calibri"/>
              <a:cs typeface="Calibri"/>
              <a:sym typeface="Calibri"/>
            </a:endParaRPr>
          </a:p>
          <a:p>
            <a:pPr>
              <a:defRPr sz="1800"/>
            </a:pPr>
            <a:endParaRPr lang="en-US" kern="1200" dirty="0">
              <a:solidFill>
                <a:schemeClr val="tx1"/>
              </a:solidFill>
              <a:effectLst/>
              <a:latin typeface="Calibri"/>
              <a:ea typeface="Calibri"/>
              <a:cs typeface="Calibri"/>
              <a:sym typeface="Calibri"/>
            </a:endParaRPr>
          </a:p>
          <a:p>
            <a:pPr>
              <a:defRPr sz="1800"/>
            </a:pPr>
            <a:r>
              <a:rPr lang="en-US" kern="1200" dirty="0">
                <a:solidFill>
                  <a:schemeClr val="tx1"/>
                </a:solidFill>
                <a:effectLst/>
                <a:latin typeface="Calibri"/>
                <a:cs typeface="Calibri"/>
                <a:sym typeface="Calibri"/>
              </a:rPr>
              <a:t>========</a:t>
            </a:r>
          </a:p>
          <a:p>
            <a:pPr>
              <a:defRPr sz="1800"/>
            </a:pPr>
            <a:r>
              <a:rPr lang="en-US" kern="1200" dirty="0">
                <a:solidFill>
                  <a:schemeClr val="tx1"/>
                </a:solidFill>
                <a:effectLst/>
                <a:latin typeface="Calibri"/>
                <a:ea typeface="Calibri"/>
                <a:cs typeface="Calibri"/>
                <a:sym typeface="Calibri"/>
              </a:rPr>
              <a:t>The following colleges are approved to offer this Civil Engineering Technician program:</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Asheville-Buncombe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Central Piedmont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Fayetteville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Gaston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Guilford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Sandhills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Southwestern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Wake Technical Community College</a:t>
            </a:r>
          </a:p>
          <a:p>
            <a:pPr marL="285750" indent="-285750">
              <a:buFont typeface="Arial" panose="020B0604020202020204" pitchFamily="34" charset="0"/>
              <a:buChar char="•"/>
              <a:defRPr sz="1800"/>
            </a:pPr>
            <a:r>
              <a:rPr lang="en-US" kern="1200" dirty="0">
                <a:solidFill>
                  <a:schemeClr val="tx1"/>
                </a:solidFill>
                <a:effectLst/>
                <a:latin typeface="Calibri"/>
                <a:ea typeface="Calibri"/>
                <a:cs typeface="Calibri"/>
                <a:sym typeface="Calibri"/>
              </a:rPr>
              <a:t>Western Piedmont Community College</a:t>
            </a:r>
            <a:endParaRPr dirty="0"/>
          </a:p>
        </p:txBody>
      </p:sp>
    </p:spTree>
    <p:extLst>
      <p:ext uri="{BB962C8B-B14F-4D97-AF65-F5344CB8AC3E}">
        <p14:creationId xmlns:p14="http://schemas.microsoft.com/office/powerpoint/2010/main" val="25505623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Thanks</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r>
              <a:rPr lang="en-US" dirty="0">
                <a:ea typeface="ヒラギノ角ゴ Pro W3" charset="0"/>
                <a:cs typeface="Times"/>
              </a:rPr>
              <a:t>=======</a:t>
            </a:r>
          </a:p>
          <a:p>
            <a:pPr eaLnBrk="1" hangingPunct="1">
              <a:spcBef>
                <a:spcPct val="0"/>
              </a:spcBef>
              <a:spcAft>
                <a:spcPct val="30000"/>
              </a:spcAft>
            </a:pPr>
            <a:r>
              <a:rPr lang="en-US" dirty="0">
                <a:ea typeface="ヒラギノ角ゴ Pro W3" charset="0"/>
                <a:cs typeface="Times"/>
              </a:rPr>
              <a:t>Question Mark</a:t>
            </a:r>
          </a:p>
          <a:p>
            <a:pPr eaLnBrk="1" hangingPunct="1">
              <a:spcBef>
                <a:spcPct val="0"/>
              </a:spcBef>
              <a:spcAft>
                <a:spcPct val="30000"/>
              </a:spcAft>
            </a:pPr>
            <a:r>
              <a:rPr lang="en-US" dirty="0">
                <a:ea typeface="ヒラギノ角ゴ Pro W3" charset="0"/>
                <a:cs typeface="Times"/>
              </a:rPr>
              <a:t>https://</a:t>
            </a:r>
            <a:r>
              <a:rPr lang="en-US" dirty="0" err="1">
                <a:ea typeface="ヒラギノ角ゴ Pro W3" charset="0"/>
                <a:cs typeface="Times"/>
              </a:rPr>
              <a:t>www.vecteezy.com</a:t>
            </a:r>
            <a:r>
              <a:rPr lang="en-US" dirty="0">
                <a:ea typeface="ヒラギノ角ゴ Pro W3" charset="0"/>
                <a:cs typeface="Times"/>
              </a:rPr>
              <a:t>/free-vector/question-mark-icon</a:t>
            </a:r>
          </a:p>
          <a:p>
            <a:pPr eaLnBrk="1" hangingPunct="1">
              <a:spcBef>
                <a:spcPct val="0"/>
              </a:spcBef>
              <a:spcAft>
                <a:spcPct val="30000"/>
              </a:spcAft>
            </a:pPr>
            <a:endParaRPr lang="en-US" dirty="0">
              <a:ea typeface="ヒラギノ角ゴ Pro W3" charset="0"/>
              <a:cs typeface="Times"/>
            </a:endParaRPr>
          </a:p>
          <a:p>
            <a:pPr eaLnBrk="1" hangingPunct="1">
              <a:spcBef>
                <a:spcPct val="0"/>
              </a:spcBef>
              <a:spcAft>
                <a:spcPct val="30000"/>
              </a:spcAft>
            </a:pPr>
            <a:endParaRPr lang="en-US" dirty="0">
              <a:ea typeface="ヒラギノ角ゴ Pro W3" charset="0"/>
              <a:cs typeface="Times"/>
            </a:endParaRP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87</a:t>
            </a:fld>
            <a:endParaRPr lang="en-US" sz="1200"/>
          </a:p>
        </p:txBody>
      </p:sp>
    </p:spTree>
    <p:extLst>
      <p:ext uri="{BB962C8B-B14F-4D97-AF65-F5344CB8AC3E}">
        <p14:creationId xmlns:p14="http://schemas.microsoft.com/office/powerpoint/2010/main" val="403649214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xfrm>
            <a:off x="685800" y="4400550"/>
            <a:ext cx="5486400" cy="474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t>A little advertisement before I conclude.</a:t>
            </a:r>
          </a:p>
          <a:p>
            <a:endParaRPr lang="en-US" dirty="0"/>
          </a:p>
          <a:p>
            <a:r>
              <a:rPr lang="en-US" dirty="0"/>
              <a:t>We host a monthly webinar about career pathways.  And you are all invited.</a:t>
            </a:r>
          </a:p>
          <a:p>
            <a:endParaRPr lang="en-US" dirty="0"/>
          </a:p>
          <a:p>
            <a:r>
              <a:rPr lang="en-US" dirty="0">
                <a:ea typeface="ヒラギノ角ゴ Pro W3" charset="0"/>
              </a:rPr>
              <a:t>We take off for the summer, so The next one is September 19 at 9 am.  You can find the registration link on our Presentations web page.</a:t>
            </a:r>
          </a:p>
          <a:p>
            <a:r>
              <a:rPr lang="en-US" dirty="0">
                <a:ea typeface="ヒラギノ角ゴ Pro W3" charset="0"/>
              </a:rPr>
              <a:t>The same page where you can find this PowerPoint.</a:t>
            </a: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endParaRPr lang="en-US" dirty="0">
              <a:ea typeface="ヒラギノ角ゴ Pro W3" charset="0"/>
            </a:endParaRPr>
          </a:p>
          <a:p>
            <a:r>
              <a:rPr lang="en-US" dirty="0">
                <a:ea typeface="ヒラギノ角ゴ Pro W3" charset="0"/>
              </a:rPr>
              <a:t>Registration link for the September meeting:</a:t>
            </a:r>
          </a:p>
          <a:p>
            <a:r>
              <a:rPr lang="en-US" dirty="0">
                <a:ea typeface="ヒラギノ角ゴ Pro W3" charset="0"/>
              </a:rPr>
              <a:t>https://</a:t>
            </a:r>
            <a:r>
              <a:rPr lang="en-US" dirty="0" err="1">
                <a:ea typeface="ヒラギノ角ゴ Pro W3" charset="0"/>
              </a:rPr>
              <a:t>register.gotowebinar.com</a:t>
            </a:r>
            <a:r>
              <a:rPr lang="en-US" dirty="0">
                <a:ea typeface="ヒラギノ角ゴ Pro W3" charset="0"/>
              </a:rPr>
              <a:t>/register/1365411321087429133</a:t>
            </a:r>
          </a:p>
          <a:p>
            <a:endParaRPr lang="en-US" dirty="0">
              <a:ea typeface="ヒラギノ角ゴ Pro W3"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t>NCperkins.org</a:t>
            </a:r>
            <a:r>
              <a:rPr lang="en-US" sz="1600" dirty="0"/>
              <a:t>/presentations</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88</a:t>
            </a:fld>
            <a:endParaRPr lang="en-US" sz="1300"/>
          </a:p>
        </p:txBody>
      </p:sp>
    </p:spTree>
    <p:extLst>
      <p:ext uri="{BB962C8B-B14F-4D97-AF65-F5344CB8AC3E}">
        <p14:creationId xmlns:p14="http://schemas.microsoft.com/office/powerpoint/2010/main" val="8971629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3502025" cy="2625725"/>
          </a:xfrm>
        </p:spPr>
      </p:sp>
      <p:sp>
        <p:nvSpPr>
          <p:cNvPr id="3" name="Notes Placeholder 2"/>
          <p:cNvSpPr>
            <a:spLocks noGrp="1"/>
          </p:cNvSpPr>
          <p:nvPr>
            <p:ph type="body" idx="1"/>
          </p:nvPr>
        </p:nvSpPr>
        <p:spPr>
          <a:xfrm>
            <a:off x="685800" y="3869473"/>
            <a:ext cx="5486400" cy="5274527"/>
          </a:xfrm>
        </p:spPr>
        <p:txBody>
          <a:bodyPr>
            <a:noAutofit/>
          </a:bodyPr>
          <a:lstStyle/>
          <a:p>
            <a:r>
              <a:rPr lang="en-US" dirty="0"/>
              <a:t>---</a:t>
            </a:r>
          </a:p>
          <a:p>
            <a:r>
              <a:rPr lang="en-US" dirty="0"/>
              <a:t>Too many people go through life not knowing </a:t>
            </a:r>
            <a:r>
              <a:rPr lang="en-US" u="sng" dirty="0"/>
              <a:t>who</a:t>
            </a:r>
            <a:r>
              <a:rPr lang="en-US" dirty="0"/>
              <a:t> they </a:t>
            </a:r>
            <a:r>
              <a:rPr lang="en-US" u="sng" dirty="0"/>
              <a:t>are</a:t>
            </a:r>
            <a:r>
              <a:rPr lang="en-US" dirty="0"/>
              <a:t> --  and </a:t>
            </a:r>
            <a:r>
              <a:rPr lang="en-US" u="sng" dirty="0"/>
              <a:t>why</a:t>
            </a:r>
            <a:r>
              <a:rPr lang="en-US" dirty="0"/>
              <a:t> they are here on planet Earth.</a:t>
            </a:r>
          </a:p>
          <a:p>
            <a:r>
              <a:rPr lang="en-US" dirty="0"/>
              <a:t>  </a:t>
            </a:r>
          </a:p>
          <a:p>
            <a:r>
              <a:rPr lang="en-US" dirty="0"/>
              <a:t>For </a:t>
            </a:r>
            <a:r>
              <a:rPr lang="en-US" u="sng" dirty="0"/>
              <a:t>some</a:t>
            </a:r>
            <a:r>
              <a:rPr lang="en-US" dirty="0"/>
              <a:t> --  the revelation comes </a:t>
            </a:r>
            <a:r>
              <a:rPr lang="en-US" u="sng" dirty="0"/>
              <a:t>late</a:t>
            </a:r>
            <a:r>
              <a:rPr lang="en-US" dirty="0"/>
              <a:t> in life.  </a:t>
            </a:r>
          </a:p>
          <a:p>
            <a:endParaRPr lang="en-US" dirty="0"/>
          </a:p>
          <a:p>
            <a:r>
              <a:rPr lang="en-US" dirty="0"/>
              <a:t>Somewhere along the way -- all of </a:t>
            </a:r>
            <a:r>
              <a:rPr lang="en-US" u="sng" dirty="0"/>
              <a:t>us</a:t>
            </a:r>
            <a:r>
              <a:rPr lang="en-US" dirty="0"/>
              <a:t> found out that we cared about helping </a:t>
            </a:r>
            <a:r>
              <a:rPr lang="en-US" u="sng" dirty="0"/>
              <a:t>others</a:t>
            </a:r>
            <a:r>
              <a:rPr lang="en-US" dirty="0"/>
              <a:t>– </a:t>
            </a:r>
          </a:p>
          <a:p>
            <a:endParaRPr lang="en-US" dirty="0"/>
          </a:p>
          <a:p>
            <a:r>
              <a:rPr lang="en-US" dirty="0"/>
              <a:t>and we were supposed to be right </a:t>
            </a:r>
            <a:r>
              <a:rPr lang="en-US" u="sng" dirty="0"/>
              <a:t>here</a:t>
            </a:r>
            <a:r>
              <a:rPr lang="en-US" dirty="0"/>
              <a:t> – this very morning– </a:t>
            </a:r>
          </a:p>
          <a:p>
            <a:endParaRPr lang="en-US" dirty="0"/>
          </a:p>
          <a:p>
            <a:r>
              <a:rPr lang="en-US" dirty="0"/>
              <a:t>listening to an old high-school shop teacher talk about the future.</a:t>
            </a:r>
          </a:p>
          <a:p>
            <a:endParaRPr lang="en-US" dirty="0"/>
          </a:p>
          <a:p>
            <a:endParaRPr lang="en-US" dirty="0"/>
          </a:p>
          <a:p>
            <a:r>
              <a:rPr lang="en-US" dirty="0"/>
              <a:t>========</a:t>
            </a:r>
          </a:p>
          <a:p>
            <a:r>
              <a:rPr lang="en-US" dirty="0"/>
              <a:t>http://</a:t>
            </a:r>
            <a:r>
              <a:rPr lang="en-US" dirty="0" err="1"/>
              <a:t>www.goodreads.com</a:t>
            </a:r>
            <a:r>
              <a:rPr lang="en-US" dirty="0"/>
              <a:t>/quotes/505050-the-two-most-important-days-in-your-life-are-the</a:t>
            </a:r>
          </a:p>
          <a:p>
            <a:endParaRPr lang="en-US" dirty="0"/>
          </a:p>
          <a:p>
            <a:endParaRPr lang="en-US" dirty="0"/>
          </a:p>
          <a:p>
            <a:r>
              <a:rPr lang="en-US" dirty="0"/>
              <a:t>“The two most important days in your life are the day you are born and the day you find out why.”</a:t>
            </a:r>
          </a:p>
          <a:p>
            <a:endParaRPr lang="en-US" dirty="0"/>
          </a:p>
          <a:p>
            <a:r>
              <a:rPr lang="en-US" dirty="0"/>
              <a:t>― Mark Twain</a:t>
            </a:r>
          </a:p>
          <a:p>
            <a:endParaRPr lang="en-US" dirty="0"/>
          </a:p>
          <a:p>
            <a:endParaRPr lang="en-US" dirty="0"/>
          </a:p>
          <a:p>
            <a:r>
              <a:rPr lang="en-US" dirty="0"/>
              <a:t>http://</a:t>
            </a:r>
            <a:r>
              <a:rPr lang="en-US" dirty="0" err="1"/>
              <a:t>www.huffingtonpost.com</a:t>
            </a:r>
            <a:r>
              <a:rPr lang="en-US" dirty="0"/>
              <a:t>/</a:t>
            </a:r>
            <a:r>
              <a:rPr lang="en-US" dirty="0" err="1"/>
              <a:t>karen-ann-kennedy</a:t>
            </a:r>
            <a:r>
              <a:rPr lang="en-US" dirty="0"/>
              <a:t>/the-two-most-important-days-of-your-life_b_5229311.html</a:t>
            </a:r>
          </a:p>
          <a:p>
            <a:endParaRPr lang="en-US" dirty="0"/>
          </a:p>
          <a:p>
            <a:endParaRPr lang="en-US" dirty="0"/>
          </a:p>
          <a:p>
            <a:r>
              <a:rPr lang="en-US" dirty="0"/>
              <a:t>Photo</a:t>
            </a:r>
          </a:p>
          <a:p>
            <a:r>
              <a:rPr lang="en-US" dirty="0"/>
              <a:t>http://</a:t>
            </a:r>
            <a:r>
              <a:rPr lang="en-US" dirty="0" err="1"/>
              <a:t>myincrediblewebsite.com</a:t>
            </a:r>
            <a:r>
              <a:rPr lang="en-US" dirty="0"/>
              <a:t>/mark-twain-on-the-days-of-your-life/</a:t>
            </a:r>
          </a:p>
          <a:p>
            <a:endParaRPr lang="en-US" dirty="0"/>
          </a:p>
        </p:txBody>
      </p:sp>
      <p:sp>
        <p:nvSpPr>
          <p:cNvPr id="4" name="Slide Number Placeholder 3"/>
          <p:cNvSpPr>
            <a:spLocks noGrp="1"/>
          </p:cNvSpPr>
          <p:nvPr>
            <p:ph type="sldNum" sz="quarter" idx="10"/>
          </p:nvPr>
        </p:nvSpPr>
        <p:spPr/>
        <p:txBody>
          <a:bodyPr/>
          <a:lstStyle/>
          <a:p>
            <a:fld id="{3DF78EA0-3D63-0A4F-B63E-44B40B2929A6}" type="slidenum">
              <a:rPr lang="en-US" smtClean="0"/>
              <a:t>89</a:t>
            </a:fld>
            <a:endParaRPr lang="en-US"/>
          </a:p>
        </p:txBody>
      </p:sp>
    </p:spTree>
    <p:extLst>
      <p:ext uri="{BB962C8B-B14F-4D97-AF65-F5344CB8AC3E}">
        <p14:creationId xmlns:p14="http://schemas.microsoft.com/office/powerpoint/2010/main" val="326170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we have to help others, </a:t>
            </a:r>
          </a:p>
          <a:p>
            <a:r>
              <a:rPr lang="en-US" baseline="0" dirty="0"/>
              <a:t>like the students, (clients, customers) with whom we work, </a:t>
            </a:r>
          </a:p>
          <a:p>
            <a:r>
              <a:rPr lang="en-US" baseline="0" dirty="0"/>
              <a:t>do the same, </a:t>
            </a:r>
          </a:p>
          <a:p>
            <a:endParaRPr lang="en-US" baseline="0" dirty="0"/>
          </a:p>
          <a:p>
            <a:r>
              <a:rPr lang="en-US" baseline="0" dirty="0"/>
              <a:t>or we all end up like riding in bumper cars </a:t>
            </a:r>
            <a:r>
              <a:rPr lang="en-US" u="sng" baseline="0" dirty="0"/>
              <a:t>without</a:t>
            </a:r>
            <a:r>
              <a:rPr lang="en-US" baseline="0" dirty="0"/>
              <a:t> a steering wheel.  </a:t>
            </a:r>
          </a:p>
          <a:p>
            <a:endParaRPr lang="en-US" baseline="0" dirty="0"/>
          </a:p>
          <a:p>
            <a:r>
              <a:rPr lang="en-US" baseline="0" dirty="0"/>
              <a:t>Always reacting to outside forces -- </a:t>
            </a:r>
          </a:p>
          <a:p>
            <a:r>
              <a:rPr lang="en-US" baseline="0" dirty="0"/>
              <a:t>rather than creating our </a:t>
            </a:r>
            <a:r>
              <a:rPr lang="en-US" u="sng" baseline="0" dirty="0"/>
              <a:t>own</a:t>
            </a:r>
            <a:r>
              <a:rPr lang="en-US" baseline="0" dirty="0"/>
              <a:t> career pathway.</a:t>
            </a:r>
          </a:p>
          <a:p>
            <a:endParaRPr lang="en-US" baseline="0" dirty="0"/>
          </a:p>
          <a:p>
            <a:endParaRPr lang="en-US" dirty="0"/>
          </a:p>
          <a:p>
            <a:endParaRPr lang="en-US" dirty="0"/>
          </a:p>
          <a:p>
            <a:endParaRPr lang="en-US" dirty="0"/>
          </a:p>
          <a:p>
            <a:r>
              <a:rPr lang="en-US" dirty="0"/>
              <a:t>====</a:t>
            </a:r>
          </a:p>
          <a:p>
            <a:endParaRPr lang="en-US" dirty="0"/>
          </a:p>
          <a:p>
            <a:r>
              <a:rPr lang="en-US" dirty="0"/>
              <a:t>http://</a:t>
            </a:r>
            <a:r>
              <a:rPr lang="en-US" dirty="0" err="1"/>
              <a:t>www.gattitownlexington.com</a:t>
            </a:r>
            <a:r>
              <a:rPr lang="en-US" dirty="0"/>
              <a:t>/</a:t>
            </a:r>
            <a:r>
              <a:rPr lang="en-US" dirty="0" err="1"/>
              <a:t>wp</a:t>
            </a:r>
            <a:r>
              <a:rPr lang="en-US" dirty="0"/>
              <a:t>-content/uploads/2011/05/bumper_cars_2.gif</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2716233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E01149F0-4EEC-E14C-B655-1C08BD12CDA7}" type="slidenum">
              <a:rPr lang="en-US" sz="1300"/>
              <a:pPr/>
              <a:t>90</a:t>
            </a:fld>
            <a:endParaRPr lang="en-US" sz="1300"/>
          </a:p>
        </p:txBody>
      </p:sp>
      <p:sp>
        <p:nvSpPr>
          <p:cNvPr id="369666" name="Rectangle 2"/>
          <p:cNvSpPr>
            <a:spLocks noGrp="1" noRot="1" noChangeAspect="1" noChangeArrowheads="1" noTextEdit="1"/>
          </p:cNvSpPr>
          <p:nvPr>
            <p:ph type="sldImg"/>
          </p:nvPr>
        </p:nvSpPr>
        <p:spPr>
          <a:xfrm>
            <a:off x="1143000" y="685800"/>
            <a:ext cx="1371600" cy="1028700"/>
          </a:xfrm>
          <a:solidFill>
            <a:srgbClr val="FFFFFF"/>
          </a:solidFill>
          <a:ln/>
        </p:spPr>
      </p:sp>
      <p:sp>
        <p:nvSpPr>
          <p:cNvPr id="369667" name="Rectangle 3"/>
          <p:cNvSpPr>
            <a:spLocks noGrp="1" noChangeArrowheads="1"/>
          </p:cNvSpPr>
          <p:nvPr>
            <p:ph type="body" idx="1"/>
          </p:nvPr>
        </p:nvSpPr>
        <p:spPr>
          <a:xfrm>
            <a:off x="914400" y="1714500"/>
            <a:ext cx="5156199" cy="74295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Though the term </a:t>
            </a:r>
            <a:r>
              <a:rPr lang="ja-JP" altLang="en-US" dirty="0">
                <a:ea typeface="ヒラギノ角ゴ Pro W3" charset="0"/>
              </a:rPr>
              <a:t>“</a:t>
            </a:r>
            <a:r>
              <a:rPr lang="en-US" altLang="ja-JP" u="sng" dirty="0">
                <a:ea typeface="ヒラギノ角ゴ Pro W3" charset="0"/>
              </a:rPr>
              <a:t>vocational</a:t>
            </a:r>
            <a:r>
              <a:rPr lang="ja-JP" altLang="en-US" dirty="0">
                <a:ea typeface="ヒラギノ角ゴ Pro W3" charset="0"/>
              </a:rPr>
              <a:t>”</a:t>
            </a:r>
            <a:r>
              <a:rPr lang="en-US" altLang="ja-JP" dirty="0">
                <a:ea typeface="ヒラギノ角ゴ Pro W3" charset="0"/>
              </a:rPr>
              <a:t> has earned a bad reputation in the last few decades, the </a:t>
            </a:r>
            <a:r>
              <a:rPr lang="en-US" altLang="ja-JP" u="sng" dirty="0">
                <a:ea typeface="ヒラギノ角ゴ Pro W3" charset="0"/>
              </a:rPr>
              <a:t>original</a:t>
            </a:r>
            <a:r>
              <a:rPr lang="en-US" altLang="ja-JP" dirty="0">
                <a:ea typeface="ヒラギノ角ゴ Pro W3" charset="0"/>
              </a:rPr>
              <a:t> meaning of the term is clear that your </a:t>
            </a:r>
            <a:r>
              <a:rPr lang="ja-JP" altLang="en-US" dirty="0">
                <a:ea typeface="ヒラギノ角ゴ Pro W3" charset="0"/>
              </a:rPr>
              <a:t>“</a:t>
            </a:r>
            <a:r>
              <a:rPr lang="en-US" altLang="ja-JP" u="sng" dirty="0">
                <a:ea typeface="ヒラギノ角ゴ Pro W3" charset="0"/>
              </a:rPr>
              <a:t>vocation</a:t>
            </a:r>
            <a:r>
              <a:rPr lang="ja-JP" altLang="en-US" dirty="0">
                <a:ea typeface="ヒラギノ角ゴ Pro W3" charset="0"/>
              </a:rPr>
              <a:t>”</a:t>
            </a:r>
            <a:r>
              <a:rPr lang="en-US" altLang="ja-JP" dirty="0">
                <a:ea typeface="ヒラギノ角ゴ Pro W3" charset="0"/>
              </a:rPr>
              <a:t> is your life</a:t>
            </a:r>
            <a:r>
              <a:rPr lang="ja-JP" altLang="en-US" dirty="0">
                <a:ea typeface="ヒラギノ角ゴ Pro W3" charset="0"/>
              </a:rPr>
              <a:t>’</a:t>
            </a:r>
            <a:r>
              <a:rPr lang="en-US" altLang="ja-JP" dirty="0">
                <a:ea typeface="ヒラギノ角ゴ Pro W3" charset="0"/>
              </a:rPr>
              <a:t>s calling.  </a:t>
            </a:r>
          </a:p>
          <a:p>
            <a:endParaRPr lang="en-US" u="sng" dirty="0">
              <a:ea typeface="ヒラギノ角ゴ Pro W3" charset="0"/>
            </a:endParaRPr>
          </a:p>
          <a:p>
            <a:r>
              <a:rPr lang="en-US" u="sng" dirty="0">
                <a:ea typeface="ヒラギノ角ゴ Pro W3" charset="0"/>
              </a:rPr>
              <a:t>Our</a:t>
            </a:r>
            <a:r>
              <a:rPr lang="en-US" dirty="0">
                <a:ea typeface="ヒラギノ角ゴ Pro W3" charset="0"/>
              </a:rPr>
              <a:t> vocation as workforce-development professionals</a:t>
            </a:r>
            <a:r>
              <a:rPr lang="en-US" baseline="0" dirty="0">
                <a:ea typeface="ヒラギノ角ゴ Pro W3" charset="0"/>
              </a:rPr>
              <a:t> </a:t>
            </a:r>
            <a:r>
              <a:rPr lang="en-US" dirty="0">
                <a:ea typeface="ヒラギノ角ゴ Pro W3" charset="0"/>
              </a:rPr>
              <a:t>is preparing our clients for careers. </a:t>
            </a:r>
          </a:p>
          <a:p>
            <a:r>
              <a:rPr lang="en-US" dirty="0">
                <a:ea typeface="ヒラギノ角ゴ Pro W3" charset="0"/>
              </a:rPr>
              <a:t>What is the </a:t>
            </a:r>
            <a:r>
              <a:rPr lang="en-US" altLang="ja-JP" u="sng" dirty="0">
                <a:ea typeface="ヒラギノ角ゴ Pro W3" charset="0"/>
              </a:rPr>
              <a:t>vocation</a:t>
            </a:r>
            <a:r>
              <a:rPr lang="en-US" altLang="ja-JP" u="none" baseline="0" dirty="0">
                <a:ea typeface="ヒラギノ角ゴ Pro W3" charset="0"/>
              </a:rPr>
              <a:t> of the </a:t>
            </a:r>
            <a:r>
              <a:rPr lang="en-US" u="sng" dirty="0">
                <a:ea typeface="ヒラギノ角ゴ Pro W3" charset="0"/>
              </a:rPr>
              <a:t>clients</a:t>
            </a:r>
            <a:r>
              <a:rPr lang="en-US" altLang="ja-JP" dirty="0">
                <a:ea typeface="ヒラギノ角ゴ Pro W3" charset="0"/>
              </a:rPr>
              <a:t> with whom you work? </a:t>
            </a:r>
          </a:p>
          <a:p>
            <a:r>
              <a:rPr lang="en-US" altLang="ja-JP" dirty="0">
                <a:ea typeface="ヒラギノ角ゴ Pro W3" charset="0"/>
              </a:rPr>
              <a:t>What is </a:t>
            </a:r>
            <a:r>
              <a:rPr lang="en-US" altLang="ja-JP" u="sng" dirty="0">
                <a:ea typeface="ヒラギノ角ゴ Pro W3" charset="0"/>
              </a:rPr>
              <a:t>life</a:t>
            </a:r>
            <a:r>
              <a:rPr lang="en-US" altLang="ja-JP" dirty="0">
                <a:ea typeface="ヒラギノ角ゴ Pro W3" charset="0"/>
              </a:rPr>
              <a:t> calling </a:t>
            </a:r>
            <a:r>
              <a:rPr lang="en-US" altLang="ja-JP" u="sng" dirty="0">
                <a:ea typeface="ヒラギノ角ゴ Pro W3" charset="0"/>
              </a:rPr>
              <a:t>them</a:t>
            </a:r>
            <a:r>
              <a:rPr lang="en-US" altLang="ja-JP" dirty="0">
                <a:ea typeface="ヒラギノ角ゴ Pro W3" charset="0"/>
              </a:rPr>
              <a:t> to do? </a:t>
            </a:r>
          </a:p>
          <a:p>
            <a:r>
              <a:rPr lang="en-US" altLang="ja-JP" dirty="0">
                <a:ea typeface="ヒラギノ角ゴ Pro W3" charset="0"/>
              </a:rPr>
              <a:t>What is their </a:t>
            </a:r>
            <a:r>
              <a:rPr lang="en-US" altLang="ja-JP" u="sng" dirty="0">
                <a:ea typeface="ヒラギノ角ゴ Pro W3" charset="0"/>
              </a:rPr>
              <a:t>purpose </a:t>
            </a:r>
            <a:r>
              <a:rPr lang="en-US" altLang="ja-JP" dirty="0">
                <a:ea typeface="ヒラギノ角ゴ Pro W3" charset="0"/>
              </a:rPr>
              <a:t>in life?</a:t>
            </a:r>
          </a:p>
          <a:p>
            <a:endParaRPr lang="en-US" dirty="0">
              <a:ea typeface="ヒラギノ角ゴ Pro W3" charset="0"/>
            </a:endParaRPr>
          </a:p>
          <a:p>
            <a:r>
              <a:rPr lang="en-US" dirty="0">
                <a:ea typeface="ヒラギノ角ゴ Pro W3" charset="0"/>
              </a:rPr>
              <a:t>We need to help people discover their </a:t>
            </a:r>
            <a:r>
              <a:rPr lang="en-US" u="sng" dirty="0">
                <a:ea typeface="ヒラギノ角ゴ Pro W3" charset="0"/>
              </a:rPr>
              <a:t>passion</a:t>
            </a:r>
            <a:r>
              <a:rPr lang="en-US" dirty="0">
                <a:ea typeface="ヒラギノ角ゴ Pro W3" charset="0"/>
              </a:rPr>
              <a:t>.  </a:t>
            </a:r>
          </a:p>
          <a:p>
            <a:r>
              <a:rPr lang="en-US" dirty="0">
                <a:ea typeface="ヒラギノ角ゴ Pro W3" charset="0"/>
              </a:rPr>
              <a:t>What makes them get up in the morning and want to learn something new? </a:t>
            </a:r>
          </a:p>
          <a:p>
            <a:r>
              <a:rPr lang="en-US" dirty="0">
                <a:ea typeface="ヒラギノ角ゴ Pro W3" charset="0"/>
              </a:rPr>
              <a:t>It’s more than just working for a paycheck.  </a:t>
            </a:r>
          </a:p>
          <a:p>
            <a:endParaRPr lang="en-US" dirty="0">
              <a:ea typeface="ヒラギノ角ゴ Pro W3" charset="0"/>
            </a:endParaRPr>
          </a:p>
          <a:p>
            <a:r>
              <a:rPr lang="en-US" dirty="0">
                <a:ea typeface="ヒラギノ角ゴ Pro W3" charset="0"/>
              </a:rPr>
              <a:t>It’s doing satisfying work, making a </a:t>
            </a:r>
            <a:r>
              <a:rPr lang="en-US" u="sng" dirty="0">
                <a:ea typeface="ヒラギノ角ゴ Pro W3" charset="0"/>
              </a:rPr>
              <a:t>difference</a:t>
            </a:r>
            <a:r>
              <a:rPr lang="en-US" dirty="0">
                <a:ea typeface="ヒラギノ角ゴ Pro W3" charset="0"/>
              </a:rPr>
              <a:t> in the world,</a:t>
            </a:r>
            <a:r>
              <a:rPr lang="en-US" baseline="0" dirty="0">
                <a:ea typeface="ヒラギノ角ゴ Pro W3" charset="0"/>
              </a:rPr>
              <a:t> feeling </a:t>
            </a:r>
            <a:r>
              <a:rPr lang="en-US" u="sng" baseline="0" dirty="0">
                <a:ea typeface="ヒラギノ角ゴ Pro W3" charset="0"/>
              </a:rPr>
              <a:t>needed</a:t>
            </a:r>
            <a:r>
              <a:rPr lang="en-US" baseline="0" dirty="0">
                <a:ea typeface="ヒラギノ角ゴ Pro W3" charset="0"/>
              </a:rPr>
              <a:t>.</a:t>
            </a:r>
            <a:endParaRPr lang="en-US" dirty="0">
              <a:ea typeface="ヒラギノ角ゴ Pro W3" charset="0"/>
            </a:endParaRPr>
          </a:p>
          <a:p>
            <a:r>
              <a:rPr lang="en-US" dirty="0">
                <a:ea typeface="ヒラギノ角ゴ Pro W3" charset="0"/>
              </a:rPr>
              <a:t>And we need to help them to </a:t>
            </a:r>
            <a:r>
              <a:rPr lang="en-US" u="sng" dirty="0">
                <a:ea typeface="ヒラギノ角ゴ Pro W3" charset="0"/>
              </a:rPr>
              <a:t>turn</a:t>
            </a:r>
            <a:r>
              <a:rPr lang="en-US" dirty="0">
                <a:ea typeface="ヒラギノ角ゴ Pro W3" charset="0"/>
              </a:rPr>
              <a:t> that passion into a rewarding career.</a:t>
            </a:r>
          </a:p>
          <a:p>
            <a:r>
              <a:rPr lang="en-US" dirty="0">
                <a:ea typeface="ヒラギノ角ゴ Pro W3" charset="0"/>
              </a:rPr>
              <a:t>--</a:t>
            </a:r>
          </a:p>
          <a:p>
            <a:r>
              <a:rPr lang="en-US" dirty="0">
                <a:ea typeface="ヒラギノ角ゴ Pro W3" charset="0"/>
              </a:rPr>
              <a:t>In the future -- when our students or clients  </a:t>
            </a:r>
            <a:r>
              <a:rPr lang="en-US" u="sng" dirty="0">
                <a:ea typeface="ヒラギノ角ゴ Pro W3" charset="0"/>
              </a:rPr>
              <a:t>are</a:t>
            </a:r>
            <a:r>
              <a:rPr lang="en-US" dirty="0">
                <a:ea typeface="ヒラギノ角ゴ Pro W3" charset="0"/>
              </a:rPr>
              <a:t> employed, -- and someone asks </a:t>
            </a:r>
            <a:r>
              <a:rPr lang="en-US" u="sng" dirty="0">
                <a:ea typeface="ヒラギノ角ゴ Pro W3" charset="0"/>
              </a:rPr>
              <a:t>them</a:t>
            </a:r>
            <a:r>
              <a:rPr lang="en-US" dirty="0">
                <a:ea typeface="ヒラギノ角ゴ Pro W3" charset="0"/>
              </a:rPr>
              <a:t> what they </a:t>
            </a:r>
            <a:r>
              <a:rPr lang="en-US" u="sng" dirty="0">
                <a:ea typeface="ヒラギノ角ゴ Pro W3" charset="0"/>
              </a:rPr>
              <a:t>do</a:t>
            </a:r>
            <a:r>
              <a:rPr lang="en-US" dirty="0">
                <a:ea typeface="ヒラギノ角ゴ Pro W3" charset="0"/>
              </a:rPr>
              <a:t> for a living, -- </a:t>
            </a:r>
          </a:p>
          <a:p>
            <a:r>
              <a:rPr lang="en-US" dirty="0">
                <a:ea typeface="ヒラギノ角ゴ Pro W3" charset="0"/>
              </a:rPr>
              <a:t>wouldn't</a:t>
            </a:r>
            <a:r>
              <a:rPr lang="en-US" altLang="ja-JP" dirty="0">
                <a:ea typeface="ヒラギノ角ゴ Pro W3" charset="0"/>
              </a:rPr>
              <a:t> it be </a:t>
            </a:r>
            <a:r>
              <a:rPr lang="en-US" altLang="ja-JP" u="sng" dirty="0">
                <a:ea typeface="ヒラギノ角ゴ Pro W3" charset="0"/>
              </a:rPr>
              <a:t>great</a:t>
            </a:r>
            <a:r>
              <a:rPr lang="en-US" altLang="ja-JP" dirty="0">
                <a:ea typeface="ヒラギノ角ゴ Pro W3" charset="0"/>
              </a:rPr>
              <a:t> if they could say – </a:t>
            </a:r>
          </a:p>
          <a:p>
            <a:endParaRPr lang="en-US" dirty="0">
              <a:ea typeface="ヒラギノ角ゴ Pro W3" charset="0"/>
            </a:endParaRPr>
          </a:p>
          <a:p>
            <a:r>
              <a:rPr lang="ja-JP" altLang="en-US" dirty="0">
                <a:ea typeface="ヒラギノ角ゴ Pro W3" charset="0"/>
              </a:rPr>
              <a:t>“</a:t>
            </a:r>
            <a:r>
              <a:rPr lang="en-US" altLang="ja-JP" dirty="0">
                <a:ea typeface="ヒラギノ角ゴ Pro W3" charset="0"/>
              </a:rPr>
              <a:t>I get to make a </a:t>
            </a:r>
            <a:r>
              <a:rPr lang="en-US" altLang="ja-JP" u="sng" dirty="0">
                <a:ea typeface="ヒラギノ角ゴ Pro W3" charset="0"/>
              </a:rPr>
              <a:t>difference</a:t>
            </a:r>
            <a:r>
              <a:rPr lang="en-US" altLang="ja-JP" dirty="0">
                <a:ea typeface="ヒラギノ角ゴ Pro W3" charset="0"/>
              </a:rPr>
              <a:t> in the world.</a:t>
            </a:r>
            <a:r>
              <a:rPr lang="ja-JP" altLang="en-US" dirty="0">
                <a:ea typeface="ヒラギノ角ゴ Pro W3" charset="0"/>
              </a:rPr>
              <a:t>”</a:t>
            </a:r>
            <a:endParaRPr lang="en-US" altLang="ja-JP" dirty="0">
              <a:ea typeface="ヒラギノ角ゴ Pro W3" charset="0"/>
            </a:endParaRPr>
          </a:p>
          <a:p>
            <a:r>
              <a:rPr lang="en-US" dirty="0">
                <a:ea typeface="ヒラギノ角ゴ Pro W3" charset="0"/>
              </a:rPr>
              <a:t>That’s what I </a:t>
            </a:r>
            <a:r>
              <a:rPr lang="en-US" u="sng" dirty="0">
                <a:ea typeface="ヒラギノ角ゴ Pro W3" charset="0"/>
              </a:rPr>
              <a:t>do</a:t>
            </a:r>
            <a:r>
              <a:rPr lang="mr-IN" dirty="0">
                <a:ea typeface="ヒラギノ角ゴ Pro W3" charset="0"/>
              </a:rPr>
              <a:t>…</a:t>
            </a:r>
            <a:endParaRPr lang="en-US" dirty="0">
              <a:ea typeface="ヒラギノ角ゴ Pro W3" charset="0"/>
            </a:endParaRPr>
          </a:p>
          <a:p>
            <a:r>
              <a:rPr lang="en-US" altLang="ja-JP" dirty="0">
                <a:ea typeface="ヒラギノ角ゴ Pro W3" charset="0"/>
              </a:rPr>
              <a:t>“I get to make a </a:t>
            </a:r>
            <a:r>
              <a:rPr lang="en-US" altLang="ja-JP" u="sng" dirty="0">
                <a:ea typeface="ヒラギノ角ゴ Pro W3" charset="0"/>
              </a:rPr>
              <a:t>difference</a:t>
            </a:r>
            <a:r>
              <a:rPr lang="en-US" altLang="ja-JP" u="none" dirty="0">
                <a:ea typeface="ヒラギノ角ゴ Pro W3" charset="0"/>
              </a:rPr>
              <a:t>”</a:t>
            </a:r>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r>
              <a:rPr lang="en-US" dirty="0">
                <a:ea typeface="ヒラギノ角ゴ Pro W3" charset="0"/>
              </a:rPr>
              <a:t>Chris </a:t>
            </a:r>
            <a:r>
              <a:rPr lang="en-US" dirty="0" err="1">
                <a:ea typeface="ヒラギノ角ゴ Pro W3" charset="0"/>
              </a:rPr>
              <a:t>Droessler</a:t>
            </a:r>
            <a:endParaRPr lang="en-US" dirty="0">
              <a:ea typeface="ヒラギノ角ゴ Pro W3" charset="0"/>
            </a:endParaRPr>
          </a:p>
          <a:p>
            <a:endParaRPr lang="en-US" dirty="0">
              <a:ea typeface="ヒラギノ角ゴ Pro W3" charset="0"/>
            </a:endParaRPr>
          </a:p>
        </p:txBody>
      </p:sp>
    </p:spTree>
    <p:extLst>
      <p:ext uri="{BB962C8B-B14F-4D97-AF65-F5344CB8AC3E}">
        <p14:creationId xmlns:p14="http://schemas.microsoft.com/office/powerpoint/2010/main" val="31272697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xfrm>
            <a:off x="1066800" y="381000"/>
            <a:ext cx="1905000" cy="1428750"/>
          </a:xfrm>
          <a:ln/>
        </p:spPr>
      </p:sp>
      <p:sp>
        <p:nvSpPr>
          <p:cNvPr id="15362" name="Notes Placeholder 2"/>
          <p:cNvSpPr>
            <a:spLocks noGrp="1"/>
          </p:cNvSpPr>
          <p:nvPr>
            <p:ph type="body" idx="1"/>
          </p:nvPr>
        </p:nvSpPr>
        <p:spPr>
          <a:xfrm>
            <a:off x="838200" y="1752600"/>
            <a:ext cx="5867400" cy="777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spcAft>
                <a:spcPct val="30000"/>
              </a:spcAft>
            </a:pPr>
            <a:r>
              <a:rPr lang="en-US" dirty="0">
                <a:ea typeface="ヒラギノ角ゴ Pro W3" charset="0"/>
                <a:cs typeface="Times"/>
              </a:rPr>
              <a:t>Thanks</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6200AC89-A9A6-F44C-8FB1-2FAE2DFF8A10}" type="slidenum">
              <a:rPr lang="en-US" sz="1200"/>
              <a:pPr/>
              <a:t>91</a:t>
            </a:fld>
            <a:endParaRPr lang="en-US" sz="1200"/>
          </a:p>
        </p:txBody>
      </p:sp>
    </p:spTree>
    <p:extLst>
      <p:ext uri="{BB962C8B-B14F-4D97-AF65-F5344CB8AC3E}">
        <p14:creationId xmlns:p14="http://schemas.microsoft.com/office/powerpoint/2010/main" val="2530897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9B02289C-BB2E-3948-B5BD-30EC1CE4BA19}" type="datetime1">
              <a:rPr lang="en-US" smtClean="0"/>
              <a:t>7/8/19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F940ECDE-E609-7A40-BF2F-B3BA9C047D52}" type="datetime1">
              <a:rPr lang="en-US" smtClean="0"/>
              <a:t>7/8/19</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Slide">
    <p:spTree>
      <p:nvGrpSpPr>
        <p:cNvPr id="1" name=""/>
        <p:cNvGrpSpPr/>
        <p:nvPr/>
      </p:nvGrpSpPr>
      <p:grpSpPr>
        <a:xfrm>
          <a:off x="0" y="0"/>
          <a:ext cx="0" cy="0"/>
          <a:chOff x="0" y="0"/>
          <a:chExt cx="0" cy="0"/>
        </a:xfrm>
      </p:grpSpPr>
      <p:pic>
        <p:nvPicPr>
          <p:cNvPr id="127" name="image1.jpeg" descr="NCCCS_logo_2C.jpg"/>
          <p:cNvPicPr>
            <a:picLocks noChangeAspect="1"/>
          </p:cNvPicPr>
          <p:nvPr/>
        </p:nvPicPr>
        <p:blipFill>
          <a:blip r:embed="rId2"/>
          <a:stretch>
            <a:fillRect/>
          </a:stretch>
        </p:blipFill>
        <p:spPr>
          <a:xfrm>
            <a:off x="-1" y="152400"/>
            <a:ext cx="2667001" cy="1014664"/>
          </a:xfrm>
          <a:prstGeom prst="rect">
            <a:avLst/>
          </a:prstGeom>
          <a:ln w="12700">
            <a:miter lim="400000"/>
          </a:ln>
        </p:spPr>
      </p:pic>
      <p:sp>
        <p:nvSpPr>
          <p:cNvPr id="128" name="Shape 128"/>
          <p:cNvSpPr>
            <a:spLocks noGrp="1"/>
          </p:cNvSpPr>
          <p:nvPr>
            <p:ph type="title"/>
          </p:nvPr>
        </p:nvSpPr>
        <p:spPr>
          <a:xfrm>
            <a:off x="1143000" y="-1"/>
            <a:ext cx="6858001" cy="3509966"/>
          </a:xfrm>
          <a:prstGeom prst="rect">
            <a:avLst/>
          </a:prstGeom>
        </p:spPr>
        <p:txBody>
          <a:bodyPr lIns="65021" tIns="65021" rIns="65021" bIns="65021" anchor="b"/>
          <a:lstStyle>
            <a:lvl1pPr defTabSz="914367">
              <a:defRPr sz="4500" b="1">
                <a:uFill>
                  <a:solidFill>
                    <a:srgbClr val="000000"/>
                  </a:solidFill>
                </a:uFill>
                <a:latin typeface="Franklin Gothic Medium"/>
                <a:ea typeface="Franklin Gothic Medium"/>
                <a:cs typeface="Franklin Gothic Medium"/>
                <a:sym typeface="Franklin Gothic Medium"/>
              </a:defRPr>
            </a:lvl1pPr>
          </a:lstStyle>
          <a:p>
            <a:r>
              <a:t>Title Text</a:t>
            </a:r>
          </a:p>
        </p:txBody>
      </p:sp>
      <p:sp>
        <p:nvSpPr>
          <p:cNvPr id="129" name="Shape 129"/>
          <p:cNvSpPr>
            <a:spLocks noGrp="1"/>
          </p:cNvSpPr>
          <p:nvPr>
            <p:ph type="body" sz="half" idx="1"/>
          </p:nvPr>
        </p:nvSpPr>
        <p:spPr>
          <a:xfrm>
            <a:off x="1143000" y="3602037"/>
            <a:ext cx="6858001" cy="3255966"/>
          </a:xfrm>
          <a:prstGeom prst="rect">
            <a:avLst/>
          </a:prstGeom>
        </p:spPr>
        <p:txBody>
          <a:bodyPr lIns="65021" tIns="65021" rIns="65021" bIns="65021" anchor="t"/>
          <a:lstStyle>
            <a:lvl1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1pPr>
            <a:lvl2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2pPr>
            <a:lvl3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3pPr>
            <a:lvl4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4pPr>
            <a:lvl5pPr marL="0" indent="0" algn="ctr" defTabSz="914367">
              <a:spcBef>
                <a:spcPts val="352"/>
              </a:spcBef>
              <a:buSzTx/>
              <a:buNone/>
              <a:defRPr sz="1687" b="1">
                <a:uFill>
                  <a:solidFill>
                    <a:srgbClr val="000000"/>
                  </a:solidFill>
                </a:uFill>
                <a:latin typeface="Franklin Gothic Medium"/>
                <a:ea typeface="Franklin Gothic Medium"/>
                <a:cs typeface="Franklin Gothic Medium"/>
                <a:sym typeface="Franklin Gothic Medium"/>
              </a:defRPr>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sldNum" sz="quarter" idx="2"/>
          </p:nvPr>
        </p:nvSpPr>
        <p:spPr>
          <a:xfrm>
            <a:off x="6553200" y="6408360"/>
            <a:ext cx="2133600" cy="261101"/>
          </a:xfrm>
          <a:prstGeom prst="rect">
            <a:avLst/>
          </a:prstGeom>
        </p:spPr>
        <p:txBody>
          <a:bodyPr wrap="square" lIns="65021" tIns="65021" rIns="65021" bIns="65021" anchor="ctr"/>
          <a:lstStyle>
            <a:lvl1pPr algn="r" defTabSz="914367">
              <a:defRPr sz="1125" b="1">
                <a:solidFill>
                  <a:srgbClr val="888888"/>
                </a:solidFill>
                <a:latin typeface="Franklin Gothic Medium"/>
                <a:ea typeface="Franklin Gothic Medium"/>
                <a:cs typeface="Franklin Gothic Medium"/>
                <a:sym typeface="Franklin Gothic Medium"/>
              </a:defRPr>
            </a:lvl1pPr>
          </a:lstStyle>
          <a:p>
            <a:fld id="{86CB4B4D-7CA3-9044-876B-883B54F8677D}" type="slidenum">
              <a:t>‹#›</a:t>
            </a:fld>
            <a:endParaRPr/>
          </a:p>
        </p:txBody>
      </p:sp>
    </p:spTree>
    <p:extLst>
      <p:ext uri="{BB962C8B-B14F-4D97-AF65-F5344CB8AC3E}">
        <p14:creationId xmlns:p14="http://schemas.microsoft.com/office/powerpoint/2010/main" val="450559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24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24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400"/>
            </a:lvl4pPr>
            <a:lvl5pPr>
              <a:lnSpc>
                <a:spcPct val="1000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FFD696B8-46E6-E84A-81E2-EF27E60C13B7}" type="datetime1">
              <a:rPr lang="en-US" smtClean="0"/>
              <a:t>7/8/19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A1F10CB0-4973-6046-80FA-E98A60733EA4}" type="datetime1">
              <a:rPr lang="en-US" smtClean="0"/>
              <a:t>7/8/19</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8.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6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Mysteries of the Community College – Career Building &amp; Transfer Opportunities </a:t>
            </a:r>
          </a:p>
        </p:txBody>
      </p:sp>
      <p:sp>
        <p:nvSpPr>
          <p:cNvPr id="3" name="Subtitle 2"/>
          <p:cNvSpPr>
            <a:spLocks noGrp="1"/>
          </p:cNvSpPr>
          <p:nvPr>
            <p:ph type="subTitle" idx="1"/>
          </p:nvPr>
        </p:nvSpPr>
        <p:spPr>
          <a:xfrm>
            <a:off x="134911" y="4427421"/>
            <a:ext cx="7336465" cy="1655762"/>
          </a:xfrm>
        </p:spPr>
        <p:txBody>
          <a:bodyPr>
            <a:normAutofit fontScale="85000" lnSpcReduction="10000"/>
          </a:bodyPr>
          <a:lstStyle/>
          <a:p>
            <a:pPr marL="461963" algn="l">
              <a:lnSpc>
                <a:spcPct val="80000"/>
              </a:lnSpc>
            </a:pPr>
            <a:r>
              <a:rPr lang="en-US" b="1" dirty="0">
                <a:latin typeface="Arial" charset="0"/>
                <a:ea typeface="ヒラギノ角ゴ Pro W3" charset="0"/>
                <a:cs typeface="ヒラギノ角ゴ Pro W3" charset="0"/>
              </a:rPr>
              <a:t>Chris Droessler</a:t>
            </a:r>
          </a:p>
          <a:p>
            <a:pPr marL="461963" algn="l">
              <a:lnSpc>
                <a:spcPct val="80000"/>
              </a:lnSpc>
            </a:pPr>
            <a:r>
              <a:rPr lang="en-US" sz="3300" dirty="0">
                <a:latin typeface="Arial" charset="0"/>
                <a:ea typeface="ヒラギノ角ゴ Pro W3" charset="0"/>
                <a:cs typeface="ヒラギノ角ゴ Pro W3" charset="0"/>
              </a:rPr>
              <a:t>CTE Coordinator</a:t>
            </a:r>
          </a:p>
          <a:p>
            <a:pPr marL="461963" algn="l">
              <a:lnSpc>
                <a:spcPct val="80000"/>
              </a:lnSpc>
            </a:pPr>
            <a:r>
              <a:rPr lang="en-US" sz="3300" dirty="0">
                <a:latin typeface="Arial" charset="0"/>
                <a:ea typeface="ヒラギノ角ゴ Pro W3" charset="0"/>
                <a:cs typeface="ヒラギノ角ゴ Pro W3" charset="0"/>
              </a:rPr>
              <a:t>NC Community Colleges</a:t>
            </a:r>
          </a:p>
          <a:p>
            <a:pPr marL="461963" algn="l">
              <a:lnSpc>
                <a:spcPct val="80000"/>
              </a:lnSpc>
            </a:pPr>
            <a:r>
              <a:rPr lang="en-US" sz="3200" dirty="0" err="1">
                <a:latin typeface="Arial" charset="0"/>
                <a:ea typeface="ヒラギノ角ゴ Pro W3" charset="0"/>
                <a:cs typeface="ヒラギノ角ゴ Pro W3" charset="0"/>
              </a:rPr>
              <a:t>DroesslerC@NCCommunityColleges.edu</a:t>
            </a:r>
            <a:endParaRPr lang="en-US" sz="32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493294" y="6151304"/>
            <a:ext cx="8650705"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2400" dirty="0"/>
              <a:t>Get the PowerPoint   </a:t>
            </a:r>
            <a:r>
              <a:rPr lang="en-US" sz="2400" dirty="0">
                <a:sym typeface="Wingdings"/>
              </a:rPr>
              <a:t>  	</a:t>
            </a:r>
            <a:r>
              <a:rPr lang="en-US" sz="2400"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20336" y="3702570"/>
            <a:ext cx="2144928" cy="2113613"/>
          </a:xfrm>
          <a:prstGeom prst="rect">
            <a:avLst/>
          </a:prstGeom>
        </p:spPr>
      </p:pic>
    </p:spTree>
    <p:extLst>
      <p:ext uri="{BB962C8B-B14F-4D97-AF65-F5344CB8AC3E}">
        <p14:creationId xmlns:p14="http://schemas.microsoft.com/office/powerpoint/2010/main" val="39691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2358031"/>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0903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2" descr="F:\scanned\page-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522" y="1258959"/>
            <a:ext cx="8734478" cy="549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5" name="Rectangle 2"/>
          <p:cNvSpPr>
            <a:spLocks noGrp="1" noChangeArrowheads="1"/>
          </p:cNvSpPr>
          <p:nvPr>
            <p:ph type="title"/>
          </p:nvPr>
        </p:nvSpPr>
        <p:spPr/>
        <p:txBody>
          <a:bodyPr>
            <a:normAutofit/>
          </a:bodyPr>
          <a:lstStyle/>
          <a:p>
            <a:pPr eaLnBrk="1" hangingPunct="1"/>
            <a:r>
              <a:rPr lang="en-US" dirty="0">
                <a:latin typeface="Arial" charset="0"/>
                <a:ea typeface="ヒラギノ角ゴ Pro W3" charset="0"/>
                <a:cs typeface="ヒラギノ角ゴ Pro W3" charset="0"/>
              </a:rPr>
              <a:t>Degree Level Matters</a:t>
            </a:r>
            <a:br>
              <a:rPr lang="en-US" dirty="0">
                <a:latin typeface="Arial" charset="0"/>
                <a:ea typeface="ヒラギノ角ゴ Pro W3" charset="0"/>
                <a:cs typeface="ヒラギノ角ゴ Pro W3" charset="0"/>
              </a:rPr>
            </a:br>
            <a:r>
              <a:rPr lang="en-US" sz="2000" dirty="0">
                <a:solidFill>
                  <a:schemeClr val="tx1"/>
                </a:solidFill>
                <a:latin typeface="Arial" charset="0"/>
                <a:ea typeface="ヒラギノ角ゴ Pro W3" charset="0"/>
                <a:cs typeface="ヒラギノ角ゴ Pro W3" charset="0"/>
              </a:rPr>
              <a:t>People with more education make more money </a:t>
            </a:r>
            <a:br>
              <a:rPr lang="en-US" sz="2000" dirty="0">
                <a:solidFill>
                  <a:schemeClr val="tx1"/>
                </a:solidFill>
                <a:latin typeface="Arial" charset="0"/>
                <a:ea typeface="ヒラギノ角ゴ Pro W3" charset="0"/>
                <a:cs typeface="ヒラギノ角ゴ Pro W3" charset="0"/>
              </a:rPr>
            </a:br>
            <a:r>
              <a:rPr lang="en-US" sz="2000" dirty="0">
                <a:solidFill>
                  <a:schemeClr val="tx1"/>
                </a:solidFill>
                <a:latin typeface="Arial" charset="0"/>
                <a:ea typeface="ヒラギノ角ゴ Pro W3" charset="0"/>
                <a:cs typeface="ヒラギノ角ゴ Pro W3" charset="0"/>
              </a:rPr>
              <a:t>than those with less education</a:t>
            </a:r>
          </a:p>
        </p:txBody>
      </p:sp>
    </p:spTree>
    <p:extLst>
      <p:ext uri="{BB962C8B-B14F-4D97-AF65-F5344CB8AC3E}">
        <p14:creationId xmlns:p14="http://schemas.microsoft.com/office/powerpoint/2010/main" val="349959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3D6C967E-57DE-2144-AF62-E542FC4DD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 y="0"/>
            <a:ext cx="11245757" cy="4690538"/>
          </a:xfrm>
          <a:prstGeom prst="rect">
            <a:avLst/>
          </a:prstGeom>
        </p:spPr>
      </p:pic>
      <p:pic>
        <p:nvPicPr>
          <p:cNvPr id="13" name="Picture 12">
            <a:extLst>
              <a:ext uri="{FF2B5EF4-FFF2-40B4-BE49-F238E27FC236}">
                <a16:creationId xmlns:a16="http://schemas.microsoft.com/office/drawing/2014/main" id="{8859DF08-CE8A-A543-B247-246302AE7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6" y="3110172"/>
            <a:ext cx="11317007" cy="4690538"/>
          </a:xfrm>
          <a:prstGeom prst="rect">
            <a:avLst/>
          </a:prstGeom>
        </p:spPr>
      </p:pic>
      <p:sp>
        <p:nvSpPr>
          <p:cNvPr id="2" name="TextBox 1"/>
          <p:cNvSpPr txBox="1"/>
          <p:nvPr/>
        </p:nvSpPr>
        <p:spPr>
          <a:xfrm>
            <a:off x="3486157" y="2641976"/>
            <a:ext cx="2171685" cy="369332"/>
          </a:xfrm>
          <a:prstGeom prst="rect">
            <a:avLst/>
          </a:prstGeom>
          <a:noFill/>
        </p:spPr>
        <p:txBody>
          <a:bodyPr wrap="none" rtlCol="0">
            <a:spAutoFit/>
          </a:bodyPr>
          <a:lstStyle/>
          <a:p>
            <a:r>
              <a:rPr lang="en-US" dirty="0"/>
              <a:t>NC Bachelor Degree</a:t>
            </a:r>
          </a:p>
        </p:txBody>
      </p:sp>
      <p:sp>
        <p:nvSpPr>
          <p:cNvPr id="6" name="TextBox 5"/>
          <p:cNvSpPr txBox="1"/>
          <p:nvPr/>
        </p:nvSpPr>
        <p:spPr>
          <a:xfrm>
            <a:off x="3200400" y="6332803"/>
            <a:ext cx="3047116" cy="369332"/>
          </a:xfrm>
          <a:prstGeom prst="rect">
            <a:avLst/>
          </a:prstGeom>
          <a:noFill/>
        </p:spPr>
        <p:txBody>
          <a:bodyPr wrap="none" rtlCol="0">
            <a:spAutoFit/>
          </a:bodyPr>
          <a:lstStyle/>
          <a:p>
            <a:r>
              <a:rPr lang="en-US" dirty="0"/>
              <a:t>selected NC Associate Degrees</a:t>
            </a:r>
          </a:p>
        </p:txBody>
      </p:sp>
      <p:sp>
        <p:nvSpPr>
          <p:cNvPr id="3" name="TextBox 2"/>
          <p:cNvSpPr txBox="1"/>
          <p:nvPr/>
        </p:nvSpPr>
        <p:spPr>
          <a:xfrm>
            <a:off x="6342134" y="1089344"/>
            <a:ext cx="1828800" cy="461665"/>
          </a:xfrm>
          <a:prstGeom prst="rect">
            <a:avLst/>
          </a:prstGeom>
          <a:noFill/>
        </p:spPr>
        <p:txBody>
          <a:bodyPr wrap="square" rtlCol="0">
            <a:spAutoFit/>
          </a:bodyPr>
          <a:lstStyle/>
          <a:p>
            <a:r>
              <a:rPr lang="en-US" sz="2400" dirty="0"/>
              <a:t>$44,417</a:t>
            </a:r>
          </a:p>
        </p:txBody>
      </p:sp>
      <p:sp>
        <p:nvSpPr>
          <p:cNvPr id="7" name="TextBox 6"/>
          <p:cNvSpPr txBox="1"/>
          <p:nvPr/>
        </p:nvSpPr>
        <p:spPr>
          <a:xfrm>
            <a:off x="5838067" y="4094026"/>
            <a:ext cx="2836934" cy="461665"/>
          </a:xfrm>
          <a:prstGeom prst="rect">
            <a:avLst/>
          </a:prstGeom>
          <a:noFill/>
        </p:spPr>
        <p:txBody>
          <a:bodyPr wrap="square" rtlCol="0">
            <a:spAutoFit/>
          </a:bodyPr>
          <a:lstStyle/>
          <a:p>
            <a:r>
              <a:rPr lang="en-US" sz="2400" dirty="0"/>
              <a:t>$39,722- $47,605</a:t>
            </a:r>
          </a:p>
        </p:txBody>
      </p:sp>
      <p:sp>
        <p:nvSpPr>
          <p:cNvPr id="8" name="TextBox 7"/>
          <p:cNvSpPr txBox="1"/>
          <p:nvPr/>
        </p:nvSpPr>
        <p:spPr>
          <a:xfrm>
            <a:off x="976952" y="2350596"/>
            <a:ext cx="1828800" cy="461665"/>
          </a:xfrm>
          <a:prstGeom prst="rect">
            <a:avLst/>
          </a:prstGeom>
          <a:noFill/>
        </p:spPr>
        <p:txBody>
          <a:bodyPr wrap="square" rtlCol="0">
            <a:spAutoFit/>
          </a:bodyPr>
          <a:lstStyle/>
          <a:p>
            <a:r>
              <a:rPr lang="en-US" sz="2400" dirty="0"/>
              <a:t>$22,702</a:t>
            </a:r>
          </a:p>
        </p:txBody>
      </p:sp>
      <p:sp>
        <p:nvSpPr>
          <p:cNvPr id="9" name="TextBox 8"/>
          <p:cNvSpPr txBox="1"/>
          <p:nvPr/>
        </p:nvSpPr>
        <p:spPr>
          <a:xfrm>
            <a:off x="1168021" y="5942559"/>
            <a:ext cx="2836934" cy="461665"/>
          </a:xfrm>
          <a:prstGeom prst="rect">
            <a:avLst/>
          </a:prstGeom>
          <a:noFill/>
        </p:spPr>
        <p:txBody>
          <a:bodyPr wrap="square" rtlCol="0">
            <a:spAutoFit/>
          </a:bodyPr>
          <a:lstStyle/>
          <a:p>
            <a:r>
              <a:rPr lang="en-US" sz="2400" dirty="0"/>
              <a:t>$23,257- $31,070</a:t>
            </a:r>
          </a:p>
        </p:txBody>
      </p:sp>
      <p:sp>
        <p:nvSpPr>
          <p:cNvPr id="4" name="TextBox 3">
            <a:extLst>
              <a:ext uri="{FF2B5EF4-FFF2-40B4-BE49-F238E27FC236}">
                <a16:creationId xmlns:a16="http://schemas.microsoft.com/office/drawing/2014/main" id="{AA2C219D-93A8-C04F-B0D7-907EC48AB9D2}"/>
              </a:ext>
            </a:extLst>
          </p:cNvPr>
          <p:cNvSpPr txBox="1"/>
          <p:nvPr/>
        </p:nvSpPr>
        <p:spPr>
          <a:xfrm>
            <a:off x="6969760" y="4403673"/>
            <a:ext cx="2836934" cy="1169551"/>
          </a:xfrm>
          <a:prstGeom prst="rect">
            <a:avLst/>
          </a:prstGeom>
          <a:noFill/>
        </p:spPr>
        <p:txBody>
          <a:bodyPr wrap="square" rtlCol="0">
            <a:spAutoFit/>
          </a:bodyPr>
          <a:lstStyle/>
          <a:p>
            <a:r>
              <a:rPr lang="en-US" sz="1400" dirty="0"/>
              <a:t>Industrial Technologies</a:t>
            </a:r>
          </a:p>
          <a:p>
            <a:r>
              <a:rPr lang="en-US" sz="1400" dirty="0"/>
              <a:t>Construction Technologies</a:t>
            </a:r>
          </a:p>
          <a:p>
            <a:r>
              <a:rPr lang="en-US" sz="1400" dirty="0"/>
              <a:t>Engineering Technologies</a:t>
            </a:r>
          </a:p>
          <a:p>
            <a:r>
              <a:rPr lang="en-US" sz="1400" dirty="0"/>
              <a:t>Health Sciences</a:t>
            </a:r>
          </a:p>
          <a:p>
            <a:r>
              <a:rPr lang="en-US" sz="1400" dirty="0"/>
              <a:t>Transport Systems Technologies</a:t>
            </a:r>
          </a:p>
        </p:txBody>
      </p:sp>
    </p:spTree>
    <p:extLst>
      <p:ext uri="{BB962C8B-B14F-4D97-AF65-F5344CB8AC3E}">
        <p14:creationId xmlns:p14="http://schemas.microsoft.com/office/powerpoint/2010/main" val="288048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3D6C967E-57DE-2144-AF62-E542FC4DD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 y="0"/>
            <a:ext cx="11245757" cy="4690538"/>
          </a:xfrm>
          <a:prstGeom prst="rect">
            <a:avLst/>
          </a:prstGeom>
        </p:spPr>
      </p:pic>
      <p:pic>
        <p:nvPicPr>
          <p:cNvPr id="13" name="Picture 12">
            <a:extLst>
              <a:ext uri="{FF2B5EF4-FFF2-40B4-BE49-F238E27FC236}">
                <a16:creationId xmlns:a16="http://schemas.microsoft.com/office/drawing/2014/main" id="{8859DF08-CE8A-A543-B247-246302AE72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46" y="3110172"/>
            <a:ext cx="11317007" cy="4690538"/>
          </a:xfrm>
          <a:prstGeom prst="rect">
            <a:avLst/>
          </a:prstGeom>
        </p:spPr>
      </p:pic>
      <p:sp>
        <p:nvSpPr>
          <p:cNvPr id="2" name="TextBox 1"/>
          <p:cNvSpPr txBox="1"/>
          <p:nvPr/>
        </p:nvSpPr>
        <p:spPr>
          <a:xfrm>
            <a:off x="3486157" y="2641976"/>
            <a:ext cx="2171685" cy="369332"/>
          </a:xfrm>
          <a:prstGeom prst="rect">
            <a:avLst/>
          </a:prstGeom>
          <a:noFill/>
        </p:spPr>
        <p:txBody>
          <a:bodyPr wrap="none" rtlCol="0">
            <a:spAutoFit/>
          </a:bodyPr>
          <a:lstStyle/>
          <a:p>
            <a:r>
              <a:rPr lang="en-US" dirty="0"/>
              <a:t>NC Bachelor Degree</a:t>
            </a:r>
          </a:p>
        </p:txBody>
      </p:sp>
      <p:sp>
        <p:nvSpPr>
          <p:cNvPr id="6" name="TextBox 5"/>
          <p:cNvSpPr txBox="1"/>
          <p:nvPr/>
        </p:nvSpPr>
        <p:spPr>
          <a:xfrm>
            <a:off x="3200400" y="6332803"/>
            <a:ext cx="2351926" cy="369332"/>
          </a:xfrm>
          <a:prstGeom prst="rect">
            <a:avLst/>
          </a:prstGeom>
          <a:noFill/>
        </p:spPr>
        <p:txBody>
          <a:bodyPr wrap="none" rtlCol="0">
            <a:spAutoFit/>
          </a:bodyPr>
          <a:lstStyle/>
          <a:p>
            <a:r>
              <a:rPr lang="en-US" dirty="0"/>
              <a:t>NC Associate Degrees</a:t>
            </a:r>
          </a:p>
        </p:txBody>
      </p:sp>
      <p:sp>
        <p:nvSpPr>
          <p:cNvPr id="3" name="TextBox 2"/>
          <p:cNvSpPr txBox="1"/>
          <p:nvPr/>
        </p:nvSpPr>
        <p:spPr>
          <a:xfrm>
            <a:off x="6342134" y="1089344"/>
            <a:ext cx="1828800" cy="461665"/>
          </a:xfrm>
          <a:prstGeom prst="rect">
            <a:avLst/>
          </a:prstGeom>
          <a:noFill/>
        </p:spPr>
        <p:txBody>
          <a:bodyPr wrap="square" rtlCol="0">
            <a:spAutoFit/>
          </a:bodyPr>
          <a:lstStyle/>
          <a:p>
            <a:r>
              <a:rPr lang="en-US" sz="2400" dirty="0"/>
              <a:t>$44,417</a:t>
            </a:r>
          </a:p>
        </p:txBody>
      </p:sp>
      <p:sp>
        <p:nvSpPr>
          <p:cNvPr id="7" name="TextBox 6"/>
          <p:cNvSpPr txBox="1"/>
          <p:nvPr/>
        </p:nvSpPr>
        <p:spPr>
          <a:xfrm>
            <a:off x="5838067" y="4094026"/>
            <a:ext cx="2836934" cy="461665"/>
          </a:xfrm>
          <a:prstGeom prst="rect">
            <a:avLst/>
          </a:prstGeom>
          <a:noFill/>
        </p:spPr>
        <p:txBody>
          <a:bodyPr wrap="square" rtlCol="0">
            <a:spAutoFit/>
          </a:bodyPr>
          <a:lstStyle/>
          <a:p>
            <a:r>
              <a:rPr lang="en-US" sz="2400" dirty="0"/>
              <a:t>$39,722- $47,605</a:t>
            </a:r>
          </a:p>
        </p:txBody>
      </p:sp>
      <p:sp>
        <p:nvSpPr>
          <p:cNvPr id="8" name="TextBox 7"/>
          <p:cNvSpPr txBox="1"/>
          <p:nvPr/>
        </p:nvSpPr>
        <p:spPr>
          <a:xfrm>
            <a:off x="976952" y="2350596"/>
            <a:ext cx="1828800" cy="461665"/>
          </a:xfrm>
          <a:prstGeom prst="rect">
            <a:avLst/>
          </a:prstGeom>
          <a:noFill/>
        </p:spPr>
        <p:txBody>
          <a:bodyPr wrap="square" rtlCol="0">
            <a:spAutoFit/>
          </a:bodyPr>
          <a:lstStyle/>
          <a:p>
            <a:r>
              <a:rPr lang="en-US" sz="2400" dirty="0"/>
              <a:t>$22,702</a:t>
            </a:r>
          </a:p>
        </p:txBody>
      </p:sp>
      <p:sp>
        <p:nvSpPr>
          <p:cNvPr id="9" name="TextBox 8"/>
          <p:cNvSpPr txBox="1"/>
          <p:nvPr/>
        </p:nvSpPr>
        <p:spPr>
          <a:xfrm>
            <a:off x="1168021" y="5942559"/>
            <a:ext cx="2836934" cy="461665"/>
          </a:xfrm>
          <a:prstGeom prst="rect">
            <a:avLst/>
          </a:prstGeom>
          <a:noFill/>
        </p:spPr>
        <p:txBody>
          <a:bodyPr wrap="square" rtlCol="0">
            <a:spAutoFit/>
          </a:bodyPr>
          <a:lstStyle/>
          <a:p>
            <a:r>
              <a:rPr lang="en-US" sz="2400" dirty="0"/>
              <a:t>$23,257- $31,070</a:t>
            </a:r>
          </a:p>
        </p:txBody>
      </p:sp>
      <p:pic>
        <p:nvPicPr>
          <p:cNvPr id="11" name="Picture 10">
            <a:extLst>
              <a:ext uri="{FF2B5EF4-FFF2-40B4-BE49-F238E27FC236}">
                <a16:creationId xmlns:a16="http://schemas.microsoft.com/office/drawing/2014/main" id="{4EF30C74-524B-7740-8AD8-E7EC2E4FD7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69552"/>
            <a:ext cx="2206487" cy="1487335"/>
          </a:xfrm>
          <a:prstGeom prst="rect">
            <a:avLst/>
          </a:prstGeom>
        </p:spPr>
      </p:pic>
      <p:pic>
        <p:nvPicPr>
          <p:cNvPr id="12" name="Picture 11">
            <a:extLst>
              <a:ext uri="{FF2B5EF4-FFF2-40B4-BE49-F238E27FC236}">
                <a16:creationId xmlns:a16="http://schemas.microsoft.com/office/drawing/2014/main" id="{9E4F80BC-C9F7-9B4F-98E3-1856BFA4B4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645" y="1130599"/>
            <a:ext cx="2206487" cy="1487335"/>
          </a:xfrm>
          <a:prstGeom prst="rect">
            <a:avLst/>
          </a:prstGeom>
        </p:spPr>
      </p:pic>
      <p:pic>
        <p:nvPicPr>
          <p:cNvPr id="14" name="Picture 13">
            <a:extLst>
              <a:ext uri="{FF2B5EF4-FFF2-40B4-BE49-F238E27FC236}">
                <a16:creationId xmlns:a16="http://schemas.microsoft.com/office/drawing/2014/main" id="{B391EFA2-AA84-A840-BFE5-F02517EA18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80" y="2338495"/>
            <a:ext cx="2206487" cy="1487335"/>
          </a:xfrm>
          <a:prstGeom prst="rect">
            <a:avLst/>
          </a:prstGeom>
        </p:spPr>
      </p:pic>
      <p:pic>
        <p:nvPicPr>
          <p:cNvPr id="15" name="Picture 14">
            <a:extLst>
              <a:ext uri="{FF2B5EF4-FFF2-40B4-BE49-F238E27FC236}">
                <a16:creationId xmlns:a16="http://schemas.microsoft.com/office/drawing/2014/main" id="{D875B1EB-B3D7-B547-BAC9-C5F56B7B92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69876" y="49478"/>
            <a:ext cx="2206487" cy="1487335"/>
          </a:xfrm>
          <a:prstGeom prst="rect">
            <a:avLst/>
          </a:prstGeom>
        </p:spPr>
      </p:pic>
      <p:pic>
        <p:nvPicPr>
          <p:cNvPr id="16" name="Picture 15">
            <a:extLst>
              <a:ext uri="{FF2B5EF4-FFF2-40B4-BE49-F238E27FC236}">
                <a16:creationId xmlns:a16="http://schemas.microsoft.com/office/drawing/2014/main" id="{22FFE83C-C5CC-E247-BB3C-FAFD170D7F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0470" y="1215909"/>
            <a:ext cx="2206487" cy="1487335"/>
          </a:xfrm>
          <a:prstGeom prst="rect">
            <a:avLst/>
          </a:prstGeom>
        </p:spPr>
      </p:pic>
      <p:pic>
        <p:nvPicPr>
          <p:cNvPr id="17" name="Picture 16">
            <a:extLst>
              <a:ext uri="{FF2B5EF4-FFF2-40B4-BE49-F238E27FC236}">
                <a16:creationId xmlns:a16="http://schemas.microsoft.com/office/drawing/2014/main" id="{7417B729-4227-134E-BADD-AC5860B823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05822" y="52832"/>
            <a:ext cx="2206487" cy="1487335"/>
          </a:xfrm>
          <a:prstGeom prst="rect">
            <a:avLst/>
          </a:prstGeom>
        </p:spPr>
      </p:pic>
      <p:pic>
        <p:nvPicPr>
          <p:cNvPr id="18" name="Picture 17">
            <a:extLst>
              <a:ext uri="{FF2B5EF4-FFF2-40B4-BE49-F238E27FC236}">
                <a16:creationId xmlns:a16="http://schemas.microsoft.com/office/drawing/2014/main" id="{B2EB27DB-E3DA-6147-9D48-E188D730ACC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719" y="2254634"/>
            <a:ext cx="2206487" cy="1487335"/>
          </a:xfrm>
          <a:prstGeom prst="rect">
            <a:avLst/>
          </a:prstGeom>
        </p:spPr>
      </p:pic>
      <p:pic>
        <p:nvPicPr>
          <p:cNvPr id="19" name="Picture 18">
            <a:extLst>
              <a:ext uri="{FF2B5EF4-FFF2-40B4-BE49-F238E27FC236}">
                <a16:creationId xmlns:a16="http://schemas.microsoft.com/office/drawing/2014/main" id="{9190F5AF-E7ED-0948-8BF6-363331CB3C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719" y="1215909"/>
            <a:ext cx="2206487" cy="1487335"/>
          </a:xfrm>
          <a:prstGeom prst="rect">
            <a:avLst/>
          </a:prstGeom>
        </p:spPr>
      </p:pic>
      <p:pic>
        <p:nvPicPr>
          <p:cNvPr id="20" name="Picture 19">
            <a:extLst>
              <a:ext uri="{FF2B5EF4-FFF2-40B4-BE49-F238E27FC236}">
                <a16:creationId xmlns:a16="http://schemas.microsoft.com/office/drawing/2014/main" id="{43B127C5-F1AE-4742-8155-EA0DE9D289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23959" y="1495178"/>
            <a:ext cx="2206487" cy="1487335"/>
          </a:xfrm>
          <a:prstGeom prst="rect">
            <a:avLst/>
          </a:prstGeom>
        </p:spPr>
      </p:pic>
      <p:pic>
        <p:nvPicPr>
          <p:cNvPr id="21" name="Picture 20">
            <a:extLst>
              <a:ext uri="{FF2B5EF4-FFF2-40B4-BE49-F238E27FC236}">
                <a16:creationId xmlns:a16="http://schemas.microsoft.com/office/drawing/2014/main" id="{39A0A73E-B5CC-8043-B654-2D5C035405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30719" y="-40253"/>
            <a:ext cx="2206487" cy="1487335"/>
          </a:xfrm>
          <a:prstGeom prst="rect">
            <a:avLst/>
          </a:prstGeom>
        </p:spPr>
      </p:pic>
      <p:pic>
        <p:nvPicPr>
          <p:cNvPr id="22" name="Picture 21">
            <a:extLst>
              <a:ext uri="{FF2B5EF4-FFF2-40B4-BE49-F238E27FC236}">
                <a16:creationId xmlns:a16="http://schemas.microsoft.com/office/drawing/2014/main" id="{80D7FB40-D80E-C443-A56A-9B56F71D9C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34000" y="5379675"/>
            <a:ext cx="2206487" cy="1487335"/>
          </a:xfrm>
          <a:prstGeom prst="rect">
            <a:avLst/>
          </a:prstGeom>
        </p:spPr>
      </p:pic>
      <p:sp>
        <p:nvSpPr>
          <p:cNvPr id="23" name="TextBox 22">
            <a:extLst>
              <a:ext uri="{FF2B5EF4-FFF2-40B4-BE49-F238E27FC236}">
                <a16:creationId xmlns:a16="http://schemas.microsoft.com/office/drawing/2014/main" id="{DD26B921-D16E-484B-ACBA-011B8DDD8942}"/>
              </a:ext>
            </a:extLst>
          </p:cNvPr>
          <p:cNvSpPr txBox="1"/>
          <p:nvPr/>
        </p:nvSpPr>
        <p:spPr>
          <a:xfrm>
            <a:off x="6969760" y="4403673"/>
            <a:ext cx="2836934" cy="1169551"/>
          </a:xfrm>
          <a:prstGeom prst="rect">
            <a:avLst/>
          </a:prstGeom>
          <a:noFill/>
        </p:spPr>
        <p:txBody>
          <a:bodyPr wrap="square" rtlCol="0">
            <a:spAutoFit/>
          </a:bodyPr>
          <a:lstStyle/>
          <a:p>
            <a:r>
              <a:rPr lang="en-US" sz="1400" dirty="0"/>
              <a:t>Industrial Technologies</a:t>
            </a:r>
          </a:p>
          <a:p>
            <a:r>
              <a:rPr lang="en-US" sz="1400" dirty="0"/>
              <a:t>Construction Technologies</a:t>
            </a:r>
          </a:p>
          <a:p>
            <a:r>
              <a:rPr lang="en-US" sz="1400" dirty="0"/>
              <a:t>Engineering Technologies</a:t>
            </a:r>
          </a:p>
          <a:p>
            <a:r>
              <a:rPr lang="en-US" sz="1400" dirty="0"/>
              <a:t>Health Sciences</a:t>
            </a:r>
          </a:p>
          <a:p>
            <a:r>
              <a:rPr lang="en-US" sz="1400" dirty="0"/>
              <a:t>Transport Systems Technologies</a:t>
            </a:r>
          </a:p>
        </p:txBody>
      </p:sp>
    </p:spTree>
    <p:extLst>
      <p:ext uri="{BB962C8B-B14F-4D97-AF65-F5344CB8AC3E}">
        <p14:creationId xmlns:p14="http://schemas.microsoft.com/office/powerpoint/2010/main" val="64243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612B0F-2D60-8C43-A94C-55CA3BC6B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350" y="2105470"/>
            <a:ext cx="4521320" cy="4521320"/>
          </a:xfrm>
          <a:prstGeom prst="rect">
            <a:avLst/>
          </a:prstGeom>
        </p:spPr>
      </p:pic>
      <p:sp>
        <p:nvSpPr>
          <p:cNvPr id="34818" name="Rectangle 35"/>
          <p:cNvSpPr>
            <a:spLocks noChangeArrowheads="1"/>
          </p:cNvSpPr>
          <p:nvPr/>
        </p:nvSpPr>
        <p:spPr bwMode="auto">
          <a:xfrm>
            <a:off x="6125283" y="2543196"/>
            <a:ext cx="27292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a:latin typeface="Helvetica Neue" charset="0"/>
              </a:rPr>
              <a:t>Bachelor</a:t>
            </a:r>
            <a:r>
              <a:rPr lang="ja-JP" altLang="en-US" sz="2000" b="1">
                <a:latin typeface="Helvetica Neue" charset="0"/>
              </a:rPr>
              <a:t>’</a:t>
            </a:r>
            <a:r>
              <a:rPr lang="en-US" altLang="ja-JP" sz="2000" b="1" dirty="0">
                <a:latin typeface="Helvetica Neue" charset="0"/>
              </a:rPr>
              <a:t>s degree</a:t>
            </a:r>
            <a:endParaRPr lang="en-US" sz="2000" b="1" dirty="0">
              <a:latin typeface="Helvetica Neue" charset="0"/>
            </a:endParaRPr>
          </a:p>
        </p:txBody>
      </p:sp>
      <p:sp>
        <p:nvSpPr>
          <p:cNvPr id="34820" name="Rectangle 37"/>
          <p:cNvSpPr>
            <a:spLocks noChangeArrowheads="1"/>
          </p:cNvSpPr>
          <p:nvPr/>
        </p:nvSpPr>
        <p:spPr bwMode="auto">
          <a:xfrm>
            <a:off x="5419264" y="1864184"/>
            <a:ext cx="2154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Master</a:t>
            </a:r>
            <a:r>
              <a:rPr lang="ja-JP" altLang="en-US" sz="2000" b="1" dirty="0">
                <a:latin typeface="Helvetica Neue" charset="0"/>
              </a:rPr>
              <a:t>’</a:t>
            </a:r>
            <a:r>
              <a:rPr lang="en-US" altLang="ja-JP" sz="2000" b="1" dirty="0">
                <a:latin typeface="Helvetica Neue" charset="0"/>
              </a:rPr>
              <a:t>s degree</a:t>
            </a:r>
            <a:endParaRPr lang="en-US" sz="2000" b="1" dirty="0">
              <a:latin typeface="Helvetica Neue" charset="0"/>
            </a:endParaRPr>
          </a:p>
        </p:txBody>
      </p:sp>
      <p:sp>
        <p:nvSpPr>
          <p:cNvPr id="34821" name="Rectangle 39"/>
          <p:cNvSpPr>
            <a:spLocks noChangeArrowheads="1"/>
          </p:cNvSpPr>
          <p:nvPr/>
        </p:nvSpPr>
        <p:spPr bwMode="auto">
          <a:xfrm>
            <a:off x="4988089" y="1564414"/>
            <a:ext cx="4159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Doctorate &amp; Professional degree</a:t>
            </a:r>
          </a:p>
        </p:txBody>
      </p:sp>
      <p:sp>
        <p:nvSpPr>
          <p:cNvPr id="34822" name="Rectangle 40"/>
          <p:cNvSpPr>
            <a:spLocks noChangeArrowheads="1"/>
          </p:cNvSpPr>
          <p:nvPr/>
        </p:nvSpPr>
        <p:spPr bwMode="auto">
          <a:xfrm>
            <a:off x="6834407" y="3747132"/>
            <a:ext cx="20201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Postsecondary</a:t>
            </a:r>
          </a:p>
          <a:p>
            <a:r>
              <a:rPr lang="en-US" sz="2000" b="1" dirty="0">
                <a:latin typeface="Helvetica Neue" charset="0"/>
              </a:rPr>
              <a:t>Non-degree</a:t>
            </a:r>
          </a:p>
        </p:txBody>
      </p:sp>
      <p:sp>
        <p:nvSpPr>
          <p:cNvPr id="34823" name="Rectangle 41"/>
          <p:cNvSpPr>
            <a:spLocks noChangeArrowheads="1"/>
          </p:cNvSpPr>
          <p:nvPr/>
        </p:nvSpPr>
        <p:spPr bwMode="auto">
          <a:xfrm>
            <a:off x="6793284" y="3349105"/>
            <a:ext cx="2313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Associate degree</a:t>
            </a:r>
          </a:p>
        </p:txBody>
      </p:sp>
      <p:sp>
        <p:nvSpPr>
          <p:cNvPr id="34824" name="Rectangle 42"/>
          <p:cNvSpPr>
            <a:spLocks noChangeArrowheads="1"/>
          </p:cNvSpPr>
          <p:nvPr/>
        </p:nvSpPr>
        <p:spPr bwMode="auto">
          <a:xfrm>
            <a:off x="978739" y="6234428"/>
            <a:ext cx="27542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High School Diploma</a:t>
            </a:r>
          </a:p>
        </p:txBody>
      </p:sp>
      <p:sp>
        <p:nvSpPr>
          <p:cNvPr id="34825" name="Rectangle 43"/>
          <p:cNvSpPr>
            <a:spLocks noChangeArrowheads="1"/>
          </p:cNvSpPr>
          <p:nvPr/>
        </p:nvSpPr>
        <p:spPr bwMode="auto">
          <a:xfrm>
            <a:off x="6902015" y="4498748"/>
            <a:ext cx="2286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dirty="0">
                <a:latin typeface="Helvetica Neue" charset="0"/>
              </a:rPr>
              <a:t>Some College -</a:t>
            </a:r>
          </a:p>
          <a:p>
            <a:r>
              <a:rPr lang="en-US" sz="2000" b="1" dirty="0">
                <a:latin typeface="Helvetica Neue" charset="0"/>
              </a:rPr>
              <a:t>No Degree</a:t>
            </a:r>
          </a:p>
        </p:txBody>
      </p:sp>
      <p:sp>
        <p:nvSpPr>
          <p:cNvPr id="34827" name="Rectangle 45"/>
          <p:cNvSpPr>
            <a:spLocks noChangeArrowheads="1"/>
          </p:cNvSpPr>
          <p:nvPr/>
        </p:nvSpPr>
        <p:spPr bwMode="auto">
          <a:xfrm>
            <a:off x="978739" y="3137256"/>
            <a:ext cx="1457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No Formal</a:t>
            </a:r>
          </a:p>
          <a:p>
            <a:r>
              <a:rPr lang="en-US" sz="2000" b="1" dirty="0">
                <a:latin typeface="Helvetica Neue" charset="0"/>
              </a:rPr>
              <a:t>Education</a:t>
            </a:r>
          </a:p>
        </p:txBody>
      </p:sp>
      <p:sp>
        <p:nvSpPr>
          <p:cNvPr id="1532974" name="Rectangle 46"/>
          <p:cNvSpPr>
            <a:spLocks noGrp="1" noChangeArrowheads="1"/>
          </p:cNvSpPr>
          <p:nvPr>
            <p:ph type="title"/>
          </p:nvPr>
        </p:nvSpPr>
        <p:spPr/>
        <p:txBody>
          <a:bodyPr>
            <a:normAutofit/>
          </a:bodyPr>
          <a:lstStyle/>
          <a:p>
            <a:r>
              <a:rPr lang="en-US" sz="4000" dirty="0"/>
              <a:t>2017-2026 NC Annual Openings </a:t>
            </a:r>
            <a:br>
              <a:rPr lang="en-US" sz="4000" dirty="0"/>
            </a:br>
            <a:r>
              <a:rPr lang="en-US" sz="4000" dirty="0"/>
              <a:t>by Education Required</a:t>
            </a:r>
          </a:p>
        </p:txBody>
      </p:sp>
      <p:sp>
        <p:nvSpPr>
          <p:cNvPr id="1532976" name="Line 48"/>
          <p:cNvSpPr>
            <a:spLocks noChangeShapeType="1"/>
          </p:cNvSpPr>
          <p:nvPr/>
        </p:nvSpPr>
        <p:spPr bwMode="auto">
          <a:xfrm flipH="1">
            <a:off x="4690807" y="1747475"/>
            <a:ext cx="327925" cy="394060"/>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4" name="Line 48"/>
          <p:cNvSpPr>
            <a:spLocks noChangeShapeType="1"/>
          </p:cNvSpPr>
          <p:nvPr/>
        </p:nvSpPr>
        <p:spPr bwMode="auto">
          <a:xfrm flipH="1">
            <a:off x="4921461" y="1983709"/>
            <a:ext cx="542497" cy="157826"/>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dirty="0">
              <a:effectLst>
                <a:outerShdw blurRad="38100" dist="38100" dir="2700000" algn="tl">
                  <a:srgbClr val="000000">
                    <a:alpha val="43137"/>
                  </a:srgbClr>
                </a:outerShdw>
              </a:effectLst>
              <a:latin typeface="Helvetica Neue" pitchFamily="-107" charset="0"/>
              <a:ea typeface="+mn-ea"/>
              <a:cs typeface="+mn-cs"/>
            </a:endParaRPr>
          </a:p>
        </p:txBody>
      </p:sp>
      <p:sp>
        <p:nvSpPr>
          <p:cNvPr id="60" name="Text Box 51"/>
          <p:cNvSpPr txBox="1">
            <a:spLocks noChangeArrowheads="1"/>
          </p:cNvSpPr>
          <p:nvPr/>
        </p:nvSpPr>
        <p:spPr bwMode="auto">
          <a:xfrm>
            <a:off x="5766942" y="3925772"/>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6.1%</a:t>
            </a:r>
          </a:p>
        </p:txBody>
      </p:sp>
      <p:sp>
        <p:nvSpPr>
          <p:cNvPr id="61" name="Text Box 51"/>
          <p:cNvSpPr txBox="1">
            <a:spLocks noChangeArrowheads="1"/>
          </p:cNvSpPr>
          <p:nvPr/>
        </p:nvSpPr>
        <p:spPr bwMode="auto">
          <a:xfrm>
            <a:off x="3529733" y="5781410"/>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38.0%</a:t>
            </a:r>
          </a:p>
        </p:txBody>
      </p:sp>
      <p:sp>
        <p:nvSpPr>
          <p:cNvPr id="62" name="Text Box 51"/>
          <p:cNvSpPr txBox="1">
            <a:spLocks noChangeArrowheads="1"/>
          </p:cNvSpPr>
          <p:nvPr/>
        </p:nvSpPr>
        <p:spPr bwMode="auto">
          <a:xfrm>
            <a:off x="2550542" y="3320174"/>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33.7%</a:t>
            </a:r>
          </a:p>
        </p:txBody>
      </p:sp>
      <p:sp>
        <p:nvSpPr>
          <p:cNvPr id="30" name="Text Box 51"/>
          <p:cNvSpPr txBox="1">
            <a:spLocks noChangeArrowheads="1"/>
          </p:cNvSpPr>
          <p:nvPr/>
        </p:nvSpPr>
        <p:spPr bwMode="auto">
          <a:xfrm>
            <a:off x="5015927" y="2781541"/>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15.9%</a:t>
            </a:r>
          </a:p>
        </p:txBody>
      </p:sp>
      <p:sp>
        <p:nvSpPr>
          <p:cNvPr id="31" name="Line 48">
            <a:extLst>
              <a:ext uri="{FF2B5EF4-FFF2-40B4-BE49-F238E27FC236}">
                <a16:creationId xmlns:a16="http://schemas.microsoft.com/office/drawing/2014/main" id="{10DCD024-D52D-024E-83C8-8FF598B11FB7}"/>
              </a:ext>
            </a:extLst>
          </p:cNvPr>
          <p:cNvSpPr>
            <a:spLocks noChangeShapeType="1"/>
          </p:cNvSpPr>
          <p:nvPr/>
        </p:nvSpPr>
        <p:spPr bwMode="auto">
          <a:xfrm flipH="1" flipV="1">
            <a:off x="6719111" y="4704853"/>
            <a:ext cx="211932" cy="0"/>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dirty="0">
              <a:effectLst>
                <a:outerShdw blurRad="38100" dist="38100" dir="2700000" algn="tl">
                  <a:srgbClr val="000000">
                    <a:alpha val="43137"/>
                  </a:srgbClr>
                </a:outerShdw>
              </a:effectLst>
              <a:latin typeface="Helvetica Neue" pitchFamily="-107" charset="0"/>
              <a:ea typeface="+mn-ea"/>
              <a:cs typeface="+mn-cs"/>
            </a:endParaRPr>
          </a:p>
        </p:txBody>
      </p:sp>
      <p:sp>
        <p:nvSpPr>
          <p:cNvPr id="28" name="Line 48">
            <a:extLst>
              <a:ext uri="{FF2B5EF4-FFF2-40B4-BE49-F238E27FC236}">
                <a16:creationId xmlns:a16="http://schemas.microsoft.com/office/drawing/2014/main" id="{B169F054-0B76-DB4E-9489-2180510C2A33}"/>
              </a:ext>
            </a:extLst>
          </p:cNvPr>
          <p:cNvSpPr>
            <a:spLocks noChangeShapeType="1"/>
          </p:cNvSpPr>
          <p:nvPr/>
        </p:nvSpPr>
        <p:spPr bwMode="auto">
          <a:xfrm flipH="1" flipV="1">
            <a:off x="6642212" y="3568747"/>
            <a:ext cx="211932" cy="0"/>
          </a:xfrm>
          <a:prstGeom prst="line">
            <a:avLst/>
          </a:prstGeom>
          <a:ln w="25400">
            <a:headEnd/>
            <a:tailEnd/>
          </a:ln>
        </p:spPr>
        <p:style>
          <a:lnRef idx="3">
            <a:schemeClr val="dk1"/>
          </a:lnRef>
          <a:fillRef idx="0">
            <a:schemeClr val="dk1"/>
          </a:fillRef>
          <a:effectRef idx="2">
            <a:schemeClr val="dk1"/>
          </a:effectRef>
          <a:fontRef idx="minor">
            <a:schemeClr val="tx1"/>
          </a:fontRef>
        </p:style>
        <p:txBody>
          <a:bodyPr wrap="none" anchor="ctr"/>
          <a:lstStyle/>
          <a:p>
            <a:pPr>
              <a:defRPr/>
            </a:pPr>
            <a:endParaRPr lang="en-US" b="1" dirty="0">
              <a:effectLst>
                <a:outerShdw blurRad="38100" dist="38100" dir="2700000" algn="tl">
                  <a:srgbClr val="000000">
                    <a:alpha val="43137"/>
                  </a:srgbClr>
                </a:outerShdw>
              </a:effectLst>
              <a:latin typeface="Helvetica Neue" pitchFamily="-107" charset="0"/>
              <a:ea typeface="+mn-ea"/>
              <a:cs typeface="+mn-cs"/>
            </a:endParaRPr>
          </a:p>
        </p:txBody>
      </p:sp>
    </p:spTree>
    <p:extLst>
      <p:ext uri="{BB962C8B-B14F-4D97-AF65-F5344CB8AC3E}">
        <p14:creationId xmlns:p14="http://schemas.microsoft.com/office/powerpoint/2010/main" val="76111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09501728" presetClass="entr" presetSubtype="0" fill="hold" grpId="0" nodeType="withEffect">
                                  <p:stCondLst>
                                    <p:cond delay="0"/>
                                  </p:stCondLst>
                                  <p:childTnLst>
                                    <p:set>
                                      <p:cBhvr>
                                        <p:cTn id="6" dur="1" fill="hold">
                                          <p:stCondLst>
                                            <p:cond delay="499"/>
                                          </p:stCondLst>
                                        </p:cTn>
                                        <p:tgtEl>
                                          <p:spTgt spid="60"/>
                                        </p:tgtEl>
                                        <p:attrNameLst>
                                          <p:attrName>style.visibility</p:attrName>
                                        </p:attrNameLst>
                                      </p:cBhvr>
                                      <p:to>
                                        <p:strVal val="visible"/>
                                      </p:to>
                                    </p:set>
                                  </p:childTnLst>
                                </p:cTn>
                              </p:par>
                              <p:par>
                                <p:cTn id="7" presetID="609501728" presetClass="entr" presetSubtype="0" fill="hold" grpId="0" nodeType="withEffect">
                                  <p:stCondLst>
                                    <p:cond delay="0"/>
                                  </p:stCondLst>
                                  <p:childTnLst>
                                    <p:set>
                                      <p:cBhvr>
                                        <p:cTn id="8" dur="1" fill="hold">
                                          <p:stCondLst>
                                            <p:cond delay="499"/>
                                          </p:stCondLst>
                                        </p:cTn>
                                        <p:tgtEl>
                                          <p:spTgt spid="61"/>
                                        </p:tgtEl>
                                        <p:attrNameLst>
                                          <p:attrName>style.visibility</p:attrName>
                                        </p:attrNameLst>
                                      </p:cBhvr>
                                      <p:to>
                                        <p:strVal val="visible"/>
                                      </p:to>
                                    </p:set>
                                  </p:childTnLst>
                                </p:cTn>
                              </p:par>
                              <p:par>
                                <p:cTn id="9" presetID="609501728" presetClass="entr" presetSubtype="0" fill="hold" grpId="0" nodeType="withEffect">
                                  <p:stCondLst>
                                    <p:cond delay="0"/>
                                  </p:stCondLst>
                                  <p:childTnLst>
                                    <p:set>
                                      <p:cBhvr>
                                        <p:cTn id="10" dur="1" fill="hold">
                                          <p:stCondLst>
                                            <p:cond delay="499"/>
                                          </p:stCondLst>
                                        </p:cTn>
                                        <p:tgtEl>
                                          <p:spTgt spid="62"/>
                                        </p:tgtEl>
                                        <p:attrNameLst>
                                          <p:attrName>style.visibility</p:attrName>
                                        </p:attrNameLst>
                                      </p:cBhvr>
                                      <p:to>
                                        <p:strVal val="visible"/>
                                      </p:to>
                                    </p:set>
                                  </p:childTnLst>
                                </p:cTn>
                              </p:par>
                              <p:par>
                                <p:cTn id="11" presetID="609501728" presetClass="entr" presetSubtype="0" fill="hold" grpId="0" nodeType="withEffect">
                                  <p:stCondLst>
                                    <p:cond delay="0"/>
                                  </p:stCondLst>
                                  <p:childTnLst>
                                    <p:set>
                                      <p:cBhvr>
                                        <p:cTn id="12" dur="1" fill="hold">
                                          <p:stCondLst>
                                            <p:cond delay="499"/>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utoUpdateAnimBg="0"/>
      <p:bldP spid="61" grpId="0" autoUpdateAnimBg="0"/>
      <p:bldP spid="62" grpId="0" autoUpdateAnimBg="0"/>
      <p:bldP spid="3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10;&#10;Description automatically generated">
            <a:extLst>
              <a:ext uri="{FF2B5EF4-FFF2-40B4-BE49-F238E27FC236}">
                <a16:creationId xmlns:a16="http://schemas.microsoft.com/office/drawing/2014/main" id="{ADE6D265-54BC-6441-A76E-1559D8AF2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328" y="1899932"/>
            <a:ext cx="4648239" cy="4659099"/>
          </a:xfrm>
          <a:prstGeom prst="rect">
            <a:avLst/>
          </a:prstGeom>
        </p:spPr>
      </p:pic>
      <p:sp>
        <p:nvSpPr>
          <p:cNvPr id="1315858" name="Rectangle 18"/>
          <p:cNvSpPr>
            <a:spLocks noGrp="1" noChangeArrowheads="1"/>
          </p:cNvSpPr>
          <p:nvPr>
            <p:ph type="title"/>
          </p:nvPr>
        </p:nvSpPr>
        <p:spPr/>
        <p:txBody>
          <a:bodyPr>
            <a:normAutofit/>
          </a:bodyPr>
          <a:lstStyle/>
          <a:p>
            <a:r>
              <a:rPr lang="en-US" dirty="0"/>
              <a:t>2018 NC High School</a:t>
            </a:r>
            <a:br>
              <a:rPr lang="en-US" dirty="0"/>
            </a:br>
            <a:r>
              <a:rPr lang="en-US" dirty="0"/>
              <a:t>Graduate Intentions</a:t>
            </a:r>
          </a:p>
        </p:txBody>
      </p:sp>
      <p:sp>
        <p:nvSpPr>
          <p:cNvPr id="1315859" name="Text Box 19"/>
          <p:cNvSpPr txBox="1">
            <a:spLocks noChangeArrowheads="1"/>
          </p:cNvSpPr>
          <p:nvPr/>
        </p:nvSpPr>
        <p:spPr bwMode="auto">
          <a:xfrm>
            <a:off x="6713192" y="2971381"/>
            <a:ext cx="1787525" cy="7016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defRPr/>
            </a:pPr>
            <a:r>
              <a:rPr lang="en-US" sz="2000" b="1" dirty="0">
                <a:effectLst>
                  <a:outerShdw blurRad="38100" dist="38100" dir="2700000" algn="tl">
                    <a:srgbClr val="DDDDDD"/>
                  </a:outerShdw>
                </a:effectLst>
                <a:latin typeface="Helvetica Neue" charset="0"/>
              </a:rPr>
              <a:t>Public Senior</a:t>
            </a:r>
          </a:p>
          <a:p>
            <a:pPr algn="ctr">
              <a:defRPr/>
            </a:pPr>
            <a:r>
              <a:rPr lang="en-US" sz="2000" b="1" dirty="0">
                <a:effectLst>
                  <a:outerShdw blurRad="38100" dist="38100" dir="2700000" algn="tl">
                    <a:srgbClr val="DDDDDD"/>
                  </a:outerShdw>
                </a:effectLst>
                <a:latin typeface="Helvetica Neue" charset="0"/>
              </a:rPr>
              <a:t>Institutions</a:t>
            </a:r>
          </a:p>
        </p:txBody>
      </p:sp>
      <p:sp>
        <p:nvSpPr>
          <p:cNvPr id="1315860" name="Text Box 20"/>
          <p:cNvSpPr txBox="1">
            <a:spLocks noChangeArrowheads="1"/>
          </p:cNvSpPr>
          <p:nvPr/>
        </p:nvSpPr>
        <p:spPr bwMode="auto">
          <a:xfrm>
            <a:off x="6016627" y="5922926"/>
            <a:ext cx="1881188" cy="701675"/>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a:defRPr/>
            </a:pPr>
            <a:r>
              <a:rPr lang="en-US" sz="2000" b="1" dirty="0">
                <a:effectLst>
                  <a:outerShdw blurRad="38100" dist="38100" dir="2700000" algn="tl">
                    <a:srgbClr val="DDDDDD"/>
                  </a:outerShdw>
                </a:effectLst>
                <a:latin typeface="Helvetica Neue" charset="0"/>
              </a:rPr>
              <a:t>Private Senior</a:t>
            </a:r>
          </a:p>
          <a:p>
            <a:pPr algn="ctr">
              <a:defRPr/>
            </a:pPr>
            <a:r>
              <a:rPr lang="en-US" sz="2000" b="1" dirty="0">
                <a:effectLst>
                  <a:outerShdw blurRad="38100" dist="38100" dir="2700000" algn="tl">
                    <a:srgbClr val="DDDDDD"/>
                  </a:outerShdw>
                </a:effectLst>
                <a:latin typeface="Helvetica Neue" charset="0"/>
              </a:rPr>
              <a:t>Institutions</a:t>
            </a:r>
          </a:p>
        </p:txBody>
      </p:sp>
      <p:sp>
        <p:nvSpPr>
          <p:cNvPr id="36869" name="Rectangle 21"/>
          <p:cNvSpPr>
            <a:spLocks noChangeArrowheads="1"/>
          </p:cNvSpPr>
          <p:nvPr/>
        </p:nvSpPr>
        <p:spPr bwMode="auto">
          <a:xfrm>
            <a:off x="642938" y="5456237"/>
            <a:ext cx="24844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latin typeface="Helvetica Neue" charset="0"/>
              </a:rPr>
              <a:t>Community and</a:t>
            </a:r>
          </a:p>
          <a:p>
            <a:r>
              <a:rPr lang="en-US" sz="2000" b="1">
                <a:latin typeface="Helvetica Neue" charset="0"/>
              </a:rPr>
              <a:t>Technical Colleges</a:t>
            </a:r>
          </a:p>
        </p:txBody>
      </p:sp>
      <p:sp>
        <p:nvSpPr>
          <p:cNvPr id="36870" name="Rectangle 22"/>
          <p:cNvSpPr>
            <a:spLocks noChangeArrowheads="1"/>
          </p:cNvSpPr>
          <p:nvPr/>
        </p:nvSpPr>
        <p:spPr bwMode="auto">
          <a:xfrm>
            <a:off x="581242" y="3977340"/>
            <a:ext cx="12430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Private</a:t>
            </a:r>
          </a:p>
          <a:p>
            <a:r>
              <a:rPr lang="en-US" sz="2000" b="1" dirty="0">
                <a:latin typeface="Helvetica Neue" charset="0"/>
              </a:rPr>
              <a:t>Junior</a:t>
            </a:r>
          </a:p>
          <a:p>
            <a:r>
              <a:rPr lang="en-US" sz="2000" b="1" dirty="0">
                <a:latin typeface="Helvetica Neue" charset="0"/>
              </a:rPr>
              <a:t>Colleges</a:t>
            </a:r>
          </a:p>
        </p:txBody>
      </p:sp>
      <p:sp>
        <p:nvSpPr>
          <p:cNvPr id="36871" name="Rectangle 23"/>
          <p:cNvSpPr>
            <a:spLocks noChangeArrowheads="1"/>
          </p:cNvSpPr>
          <p:nvPr/>
        </p:nvSpPr>
        <p:spPr bwMode="auto">
          <a:xfrm>
            <a:off x="348565" y="2661084"/>
            <a:ext cx="1408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Trade and</a:t>
            </a:r>
          </a:p>
          <a:p>
            <a:r>
              <a:rPr lang="en-US" sz="2000" b="1" dirty="0">
                <a:latin typeface="Helvetica Neue" charset="0"/>
              </a:rPr>
              <a:t>Business</a:t>
            </a:r>
          </a:p>
          <a:p>
            <a:r>
              <a:rPr lang="en-US" sz="2000" b="1" dirty="0">
                <a:latin typeface="Helvetica Neue" charset="0"/>
              </a:rPr>
              <a:t>Schools</a:t>
            </a:r>
          </a:p>
        </p:txBody>
      </p:sp>
      <p:sp>
        <p:nvSpPr>
          <p:cNvPr id="36872" name="Rectangle 24"/>
          <p:cNvSpPr>
            <a:spLocks noChangeArrowheads="1"/>
          </p:cNvSpPr>
          <p:nvPr/>
        </p:nvSpPr>
        <p:spPr bwMode="auto">
          <a:xfrm>
            <a:off x="924405" y="2109318"/>
            <a:ext cx="1074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Military</a:t>
            </a:r>
          </a:p>
        </p:txBody>
      </p:sp>
      <p:sp>
        <p:nvSpPr>
          <p:cNvPr id="36873" name="Rectangle 25"/>
          <p:cNvSpPr>
            <a:spLocks noChangeArrowheads="1"/>
          </p:cNvSpPr>
          <p:nvPr/>
        </p:nvSpPr>
        <p:spPr bwMode="auto">
          <a:xfrm>
            <a:off x="2061275" y="1825517"/>
            <a:ext cx="1703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Employment</a:t>
            </a:r>
          </a:p>
        </p:txBody>
      </p:sp>
      <p:sp>
        <p:nvSpPr>
          <p:cNvPr id="36874" name="Rectangle 26"/>
          <p:cNvSpPr>
            <a:spLocks noChangeArrowheads="1"/>
          </p:cNvSpPr>
          <p:nvPr/>
        </p:nvSpPr>
        <p:spPr bwMode="auto">
          <a:xfrm>
            <a:off x="3826795" y="1582737"/>
            <a:ext cx="865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dirty="0">
                <a:latin typeface="Helvetica Neue" charset="0"/>
              </a:rPr>
              <a:t>Other</a:t>
            </a:r>
          </a:p>
        </p:txBody>
      </p:sp>
      <p:sp>
        <p:nvSpPr>
          <p:cNvPr id="1315867" name="Line 27"/>
          <p:cNvSpPr>
            <a:spLocks noChangeShapeType="1"/>
          </p:cNvSpPr>
          <p:nvPr/>
        </p:nvSpPr>
        <p:spPr bwMode="auto">
          <a:xfrm flipH="1">
            <a:off x="1524000" y="3429000"/>
            <a:ext cx="974006" cy="716997"/>
          </a:xfrm>
          <a:prstGeom prst="line">
            <a:avLst/>
          </a:prstGeom>
          <a:noFill/>
          <a:ln w="254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1315868" name="Line 28"/>
          <p:cNvSpPr>
            <a:spLocks noChangeShapeType="1"/>
          </p:cNvSpPr>
          <p:nvPr/>
        </p:nvSpPr>
        <p:spPr bwMode="auto">
          <a:xfrm flipH="1" flipV="1">
            <a:off x="1701607" y="2887796"/>
            <a:ext cx="796399" cy="424137"/>
          </a:xfrm>
          <a:prstGeom prst="line">
            <a:avLst/>
          </a:prstGeom>
          <a:noFill/>
          <a:ln w="254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30" name="Text Box 51"/>
          <p:cNvSpPr txBox="1">
            <a:spLocks noChangeArrowheads="1"/>
          </p:cNvSpPr>
          <p:nvPr/>
        </p:nvSpPr>
        <p:spPr bwMode="auto">
          <a:xfrm>
            <a:off x="5348169" y="3182470"/>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35.9%</a:t>
            </a:r>
          </a:p>
        </p:txBody>
      </p:sp>
      <p:sp>
        <p:nvSpPr>
          <p:cNvPr id="31" name="Text Box 51"/>
          <p:cNvSpPr txBox="1">
            <a:spLocks noChangeArrowheads="1"/>
          </p:cNvSpPr>
          <p:nvPr/>
        </p:nvSpPr>
        <p:spPr bwMode="auto">
          <a:xfrm>
            <a:off x="5110664" y="5423339"/>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9.4%</a:t>
            </a:r>
          </a:p>
        </p:txBody>
      </p:sp>
      <p:sp>
        <p:nvSpPr>
          <p:cNvPr id="32" name="Text Box 51"/>
          <p:cNvSpPr txBox="1">
            <a:spLocks noChangeArrowheads="1"/>
          </p:cNvSpPr>
          <p:nvPr/>
        </p:nvSpPr>
        <p:spPr bwMode="auto">
          <a:xfrm>
            <a:off x="2724163" y="5130952"/>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35.3%</a:t>
            </a:r>
          </a:p>
        </p:txBody>
      </p:sp>
      <p:sp>
        <p:nvSpPr>
          <p:cNvPr id="33" name="Text Box 51"/>
          <p:cNvSpPr txBox="1">
            <a:spLocks noChangeArrowheads="1"/>
          </p:cNvSpPr>
          <p:nvPr/>
        </p:nvSpPr>
        <p:spPr bwMode="auto">
          <a:xfrm>
            <a:off x="3057899" y="2289364"/>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12.2%</a:t>
            </a:r>
          </a:p>
        </p:txBody>
      </p:sp>
      <p:sp>
        <p:nvSpPr>
          <p:cNvPr id="34" name="Text Box 51"/>
          <p:cNvSpPr txBox="1">
            <a:spLocks noChangeArrowheads="1"/>
          </p:cNvSpPr>
          <p:nvPr/>
        </p:nvSpPr>
        <p:spPr bwMode="auto">
          <a:xfrm>
            <a:off x="2521547" y="2859653"/>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4.1%</a:t>
            </a:r>
          </a:p>
        </p:txBody>
      </p:sp>
      <p:sp>
        <p:nvSpPr>
          <p:cNvPr id="21" name="Line 28">
            <a:extLst>
              <a:ext uri="{FF2B5EF4-FFF2-40B4-BE49-F238E27FC236}">
                <a16:creationId xmlns:a16="http://schemas.microsoft.com/office/drawing/2014/main" id="{E5BCD222-14E1-E446-B471-5228FF1761AD}"/>
              </a:ext>
            </a:extLst>
          </p:cNvPr>
          <p:cNvSpPr>
            <a:spLocks noChangeShapeType="1"/>
          </p:cNvSpPr>
          <p:nvPr/>
        </p:nvSpPr>
        <p:spPr bwMode="auto">
          <a:xfrm flipH="1" flipV="1">
            <a:off x="1960731" y="2381811"/>
            <a:ext cx="701794" cy="584774"/>
          </a:xfrm>
          <a:prstGeom prst="line">
            <a:avLst/>
          </a:prstGeom>
          <a:noFill/>
          <a:ln w="254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mn-ea"/>
              <a:cs typeface="+mn-cs"/>
            </a:endParaRPr>
          </a:p>
        </p:txBody>
      </p:sp>
      <p:sp>
        <p:nvSpPr>
          <p:cNvPr id="5" name="TextBox 4">
            <a:extLst>
              <a:ext uri="{FF2B5EF4-FFF2-40B4-BE49-F238E27FC236}">
                <a16:creationId xmlns:a16="http://schemas.microsoft.com/office/drawing/2014/main" id="{4BA6C4DA-2A8C-0848-8E1C-915700BFF79B}"/>
              </a:ext>
            </a:extLst>
          </p:cNvPr>
          <p:cNvSpPr txBox="1"/>
          <p:nvPr/>
        </p:nvSpPr>
        <p:spPr>
          <a:xfrm>
            <a:off x="7721657" y="1670226"/>
            <a:ext cx="1628599" cy="400110"/>
          </a:xfrm>
          <a:prstGeom prst="rect">
            <a:avLst/>
          </a:prstGeom>
          <a:noFill/>
        </p:spPr>
        <p:txBody>
          <a:bodyPr wrap="square" rtlCol="0">
            <a:spAutoFit/>
          </a:bodyPr>
          <a:lstStyle/>
          <a:p>
            <a:r>
              <a:rPr lang="en-US" sz="2000" dirty="0"/>
              <a:t>N=106,750</a:t>
            </a:r>
          </a:p>
        </p:txBody>
      </p:sp>
    </p:spTree>
    <p:extLst>
      <p:ext uri="{BB962C8B-B14F-4D97-AF65-F5344CB8AC3E}">
        <p14:creationId xmlns:p14="http://schemas.microsoft.com/office/powerpoint/2010/main" val="406916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09501728" presetClass="entr" presetSubtype="0" fill="hold" grpId="0" nodeType="after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par>
                          <p:cTn id="7" fill="hold" nodeType="afterGroup">
                            <p:stCondLst>
                              <p:cond delay="500"/>
                            </p:stCondLst>
                            <p:childTnLst>
                              <p:par>
                                <p:cTn id="8" presetID="609501728" presetClass="entr" presetSubtype="0" fill="hold" grpId="0" nodeType="afterEffect">
                                  <p:stCondLst>
                                    <p:cond delay="0"/>
                                  </p:stCondLst>
                                  <p:childTnLst>
                                    <p:set>
                                      <p:cBhvr>
                                        <p:cTn id="9" dur="1" fill="hold">
                                          <p:stCondLst>
                                            <p:cond delay="499"/>
                                          </p:stCondLst>
                                        </p:cTn>
                                        <p:tgtEl>
                                          <p:spTgt spid="31"/>
                                        </p:tgtEl>
                                        <p:attrNameLst>
                                          <p:attrName>style.visibility</p:attrName>
                                        </p:attrNameLst>
                                      </p:cBhvr>
                                      <p:to>
                                        <p:strVal val="visible"/>
                                      </p:to>
                                    </p:set>
                                  </p:childTnLst>
                                </p:cTn>
                              </p:par>
                            </p:childTnLst>
                          </p:cTn>
                        </p:par>
                        <p:par>
                          <p:cTn id="10" fill="hold" nodeType="afterGroup">
                            <p:stCondLst>
                              <p:cond delay="1000"/>
                            </p:stCondLst>
                            <p:childTnLst>
                              <p:par>
                                <p:cTn id="11" presetID="609501728" presetClass="entr" presetSubtype="0" fill="hold" grpId="0" nodeType="afterEffect">
                                  <p:stCondLst>
                                    <p:cond delay="0"/>
                                  </p:stCondLst>
                                  <p:childTnLst>
                                    <p:set>
                                      <p:cBhvr>
                                        <p:cTn id="12" dur="1" fill="hold">
                                          <p:stCondLst>
                                            <p:cond delay="499"/>
                                          </p:stCondLst>
                                        </p:cTn>
                                        <p:tgtEl>
                                          <p:spTgt spid="32"/>
                                        </p:tgtEl>
                                        <p:attrNameLst>
                                          <p:attrName>style.visibility</p:attrName>
                                        </p:attrNameLst>
                                      </p:cBhvr>
                                      <p:to>
                                        <p:strVal val="visible"/>
                                      </p:to>
                                    </p:set>
                                  </p:childTnLst>
                                </p:cTn>
                              </p:par>
                            </p:childTnLst>
                          </p:cTn>
                        </p:par>
                        <p:par>
                          <p:cTn id="13" fill="hold" nodeType="afterGroup">
                            <p:stCondLst>
                              <p:cond delay="1500"/>
                            </p:stCondLst>
                            <p:childTnLst>
                              <p:par>
                                <p:cTn id="14" presetID="609501728" presetClass="entr" presetSubtype="0" fill="hold" grpId="0" nodeType="afterEffect">
                                  <p:stCondLst>
                                    <p:cond delay="0"/>
                                  </p:stCondLst>
                                  <p:childTnLst>
                                    <p:set>
                                      <p:cBhvr>
                                        <p:cTn id="15" dur="1" fill="hold">
                                          <p:stCondLst>
                                            <p:cond delay="499"/>
                                          </p:stCondLst>
                                        </p:cTn>
                                        <p:tgtEl>
                                          <p:spTgt spid="34"/>
                                        </p:tgtEl>
                                        <p:attrNameLst>
                                          <p:attrName>style.visibility</p:attrName>
                                        </p:attrNameLst>
                                      </p:cBhvr>
                                      <p:to>
                                        <p:strVal val="visible"/>
                                      </p:to>
                                    </p:set>
                                  </p:childTnLst>
                                </p:cTn>
                              </p:par>
                            </p:childTnLst>
                          </p:cTn>
                        </p:par>
                        <p:par>
                          <p:cTn id="16" fill="hold" nodeType="afterGroup">
                            <p:stCondLst>
                              <p:cond delay="2000"/>
                            </p:stCondLst>
                            <p:childTnLst>
                              <p:par>
                                <p:cTn id="17" presetID="609501728" presetClass="entr" presetSubtype="0" fill="hold" grpId="0" nodeType="afterEffect">
                                  <p:stCondLst>
                                    <p:cond delay="0"/>
                                  </p:stCondLst>
                                  <p:childTnLst>
                                    <p:set>
                                      <p:cBhvr>
                                        <p:cTn id="18" dur="1" fill="hold">
                                          <p:stCondLst>
                                            <p:cond delay="499"/>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utoUpdateAnimBg="0"/>
      <p:bldP spid="31" grpId="0" autoUpdateAnimBg="0"/>
      <p:bldP spid="32" grpId="0" autoUpdateAnimBg="0"/>
      <p:bldP spid="33" grpId="0" autoUpdateAnimBg="0"/>
      <p:bldP spid="3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1810DEA-0E86-C345-A637-F1C15CF846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580" y="2226830"/>
            <a:ext cx="4598380" cy="4598380"/>
          </a:xfrm>
          <a:prstGeom prst="rect">
            <a:avLst/>
          </a:prstGeom>
        </p:spPr>
      </p:pic>
      <p:pic>
        <p:nvPicPr>
          <p:cNvPr id="21" name="Picture 20" descr="A picture containing vector graphics&#10;&#10;Description automatically generated">
            <a:extLst>
              <a:ext uri="{FF2B5EF4-FFF2-40B4-BE49-F238E27FC236}">
                <a16:creationId xmlns:a16="http://schemas.microsoft.com/office/drawing/2014/main" id="{5027A0FC-0D38-DF43-A55E-CFC04887FE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08" y="2166111"/>
            <a:ext cx="4648239" cy="4659099"/>
          </a:xfrm>
          <a:prstGeom prst="rect">
            <a:avLst/>
          </a:prstGeom>
        </p:spPr>
      </p:pic>
      <p:sp>
        <p:nvSpPr>
          <p:cNvPr id="1317890" name="Rectangle 2"/>
          <p:cNvSpPr>
            <a:spLocks noGrp="1" noChangeArrowheads="1"/>
          </p:cNvSpPr>
          <p:nvPr>
            <p:ph type="title"/>
          </p:nvPr>
        </p:nvSpPr>
        <p:spPr/>
        <p:txBody>
          <a:bodyPr/>
          <a:lstStyle/>
          <a:p>
            <a:r>
              <a:rPr lang="en-US"/>
              <a:t>Postsecondary Intentions </a:t>
            </a:r>
            <a:br>
              <a:rPr lang="en-US"/>
            </a:br>
            <a:r>
              <a:rPr lang="en-US"/>
              <a:t>vs. Reality</a:t>
            </a:r>
            <a:endParaRPr lang="en-US" dirty="0"/>
          </a:p>
        </p:txBody>
      </p:sp>
      <p:sp>
        <p:nvSpPr>
          <p:cNvPr id="1317914" name="Text Box 26"/>
          <p:cNvSpPr txBox="1">
            <a:spLocks noChangeArrowheads="1"/>
          </p:cNvSpPr>
          <p:nvPr/>
        </p:nvSpPr>
        <p:spPr bwMode="auto">
          <a:xfrm>
            <a:off x="685800" y="1633537"/>
            <a:ext cx="3552825" cy="51911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2800" b="1" dirty="0">
                <a:effectLst>
                  <a:outerShdw blurRad="38100" dist="38100" dir="2700000" algn="tl">
                    <a:srgbClr val="DDDDDD"/>
                  </a:outerShdw>
                </a:effectLst>
                <a:latin typeface="Helvetica Neue" charset="0"/>
              </a:rPr>
              <a:t>Graduate Intentions</a:t>
            </a:r>
          </a:p>
        </p:txBody>
      </p:sp>
      <p:sp>
        <p:nvSpPr>
          <p:cNvPr id="1317932" name="Text Box 44"/>
          <p:cNvSpPr txBox="1">
            <a:spLocks noChangeArrowheads="1"/>
          </p:cNvSpPr>
          <p:nvPr/>
        </p:nvSpPr>
        <p:spPr bwMode="auto">
          <a:xfrm>
            <a:off x="5026025" y="1633537"/>
            <a:ext cx="3540125" cy="519113"/>
          </a:xfrm>
          <a:prstGeom prst="rect">
            <a:avLst/>
          </a:prstGeom>
          <a:noFill/>
          <a:ln w="9525">
            <a:noFill/>
            <a:miter lim="800000"/>
            <a:headEnd/>
            <a:tailEnd/>
          </a:ln>
          <a:effec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defRPr/>
            </a:pPr>
            <a:r>
              <a:rPr lang="en-US" sz="2800" b="1">
                <a:effectLst>
                  <a:outerShdw blurRad="38100" dist="38100" dir="2700000" algn="tl">
                    <a:srgbClr val="DDDDDD"/>
                  </a:outerShdw>
                </a:effectLst>
                <a:latin typeface="Helvetica Neue" charset="0"/>
              </a:rPr>
              <a:t>Education Required</a:t>
            </a:r>
          </a:p>
        </p:txBody>
      </p:sp>
      <p:sp>
        <p:nvSpPr>
          <p:cNvPr id="38918" name="Text Box 45"/>
          <p:cNvSpPr txBox="1">
            <a:spLocks noChangeArrowheads="1"/>
          </p:cNvSpPr>
          <p:nvPr/>
        </p:nvSpPr>
        <p:spPr bwMode="auto">
          <a:xfrm>
            <a:off x="2743200" y="3579812"/>
            <a:ext cx="13589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 year</a:t>
            </a:r>
          </a:p>
        </p:txBody>
      </p:sp>
      <p:sp>
        <p:nvSpPr>
          <p:cNvPr id="38919" name="Text Box 46"/>
          <p:cNvSpPr txBox="1">
            <a:spLocks noChangeArrowheads="1"/>
          </p:cNvSpPr>
          <p:nvPr/>
        </p:nvSpPr>
        <p:spPr bwMode="auto">
          <a:xfrm>
            <a:off x="7035002" y="2664795"/>
            <a:ext cx="13589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 year</a:t>
            </a:r>
          </a:p>
        </p:txBody>
      </p:sp>
      <p:sp>
        <p:nvSpPr>
          <p:cNvPr id="38920" name="Text Box 47"/>
          <p:cNvSpPr txBox="1">
            <a:spLocks noChangeArrowheads="1"/>
          </p:cNvSpPr>
          <p:nvPr/>
        </p:nvSpPr>
        <p:spPr bwMode="auto">
          <a:xfrm>
            <a:off x="7488394" y="3889773"/>
            <a:ext cx="17494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1-2 year</a:t>
            </a:r>
          </a:p>
        </p:txBody>
      </p:sp>
      <p:sp>
        <p:nvSpPr>
          <p:cNvPr id="38921" name="Text Box 48"/>
          <p:cNvSpPr txBox="1">
            <a:spLocks noChangeArrowheads="1"/>
          </p:cNvSpPr>
          <p:nvPr/>
        </p:nvSpPr>
        <p:spPr bwMode="auto">
          <a:xfrm>
            <a:off x="452438" y="4737100"/>
            <a:ext cx="1749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1-2 year</a:t>
            </a:r>
          </a:p>
        </p:txBody>
      </p:sp>
      <p:sp>
        <p:nvSpPr>
          <p:cNvPr id="38922" name="Text Box 49"/>
          <p:cNvSpPr txBox="1">
            <a:spLocks noChangeArrowheads="1"/>
          </p:cNvSpPr>
          <p:nvPr/>
        </p:nvSpPr>
        <p:spPr bwMode="auto">
          <a:xfrm>
            <a:off x="785813" y="2709862"/>
            <a:ext cx="973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a:solidFill>
                  <a:schemeClr val="bg1"/>
                </a:solidFill>
                <a:latin typeface="Helvetica Neue" charset="0"/>
              </a:rPr>
              <a:t>OJT</a:t>
            </a:r>
          </a:p>
        </p:txBody>
      </p:sp>
      <p:sp>
        <p:nvSpPr>
          <p:cNvPr id="38923" name="Text Box 50"/>
          <p:cNvSpPr txBox="1">
            <a:spLocks noChangeArrowheads="1"/>
          </p:cNvSpPr>
          <p:nvPr/>
        </p:nvSpPr>
        <p:spPr bwMode="auto">
          <a:xfrm>
            <a:off x="5074925" y="4526528"/>
            <a:ext cx="973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OJT</a:t>
            </a:r>
          </a:p>
        </p:txBody>
      </p:sp>
      <p:sp>
        <p:nvSpPr>
          <p:cNvPr id="1317939" name="Text Box 51"/>
          <p:cNvSpPr txBox="1">
            <a:spLocks noChangeArrowheads="1"/>
          </p:cNvSpPr>
          <p:nvPr/>
        </p:nvSpPr>
        <p:spPr bwMode="auto">
          <a:xfrm>
            <a:off x="2932132" y="4129206"/>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45.3%</a:t>
            </a:r>
          </a:p>
        </p:txBody>
      </p:sp>
      <p:sp>
        <p:nvSpPr>
          <p:cNvPr id="1317940" name="Text Box 52"/>
          <p:cNvSpPr txBox="1">
            <a:spLocks noChangeArrowheads="1"/>
          </p:cNvSpPr>
          <p:nvPr/>
        </p:nvSpPr>
        <p:spPr bwMode="auto">
          <a:xfrm>
            <a:off x="833438" y="5392737"/>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36.4%</a:t>
            </a:r>
          </a:p>
        </p:txBody>
      </p:sp>
      <p:sp>
        <p:nvSpPr>
          <p:cNvPr id="1317941" name="Text Box 53"/>
          <p:cNvSpPr txBox="1">
            <a:spLocks noChangeArrowheads="1"/>
          </p:cNvSpPr>
          <p:nvPr/>
        </p:nvSpPr>
        <p:spPr bwMode="auto">
          <a:xfrm>
            <a:off x="747546" y="3152487"/>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16.3%</a:t>
            </a:r>
          </a:p>
        </p:txBody>
      </p:sp>
      <p:sp>
        <p:nvSpPr>
          <p:cNvPr id="1317942" name="Text Box 54"/>
          <p:cNvSpPr txBox="1">
            <a:spLocks noChangeArrowheads="1"/>
          </p:cNvSpPr>
          <p:nvPr/>
        </p:nvSpPr>
        <p:spPr bwMode="auto">
          <a:xfrm>
            <a:off x="7794644" y="4291826"/>
            <a:ext cx="11641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9.9%</a:t>
            </a:r>
          </a:p>
        </p:txBody>
      </p:sp>
      <p:sp>
        <p:nvSpPr>
          <p:cNvPr id="1317943" name="Text Box 55"/>
          <p:cNvSpPr txBox="1">
            <a:spLocks noChangeArrowheads="1"/>
          </p:cNvSpPr>
          <p:nvPr/>
        </p:nvSpPr>
        <p:spPr bwMode="auto">
          <a:xfrm>
            <a:off x="5643274" y="5360034"/>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71.7%</a:t>
            </a:r>
          </a:p>
        </p:txBody>
      </p:sp>
      <p:sp>
        <p:nvSpPr>
          <p:cNvPr id="1317944" name="Text Box 56"/>
          <p:cNvSpPr txBox="1">
            <a:spLocks noChangeArrowheads="1"/>
          </p:cNvSpPr>
          <p:nvPr/>
        </p:nvSpPr>
        <p:spPr bwMode="auto">
          <a:xfrm>
            <a:off x="7174422" y="3259328"/>
            <a:ext cx="13917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3200" b="1" dirty="0">
                <a:solidFill>
                  <a:schemeClr val="bg1"/>
                </a:solidFill>
                <a:latin typeface="Helvetica Neue" charset="0"/>
              </a:rPr>
              <a:t>18.4%</a:t>
            </a:r>
          </a:p>
        </p:txBody>
      </p:sp>
      <p:pic>
        <p:nvPicPr>
          <p:cNvPr id="3" name="Picture 2">
            <a:extLst>
              <a:ext uri="{FF2B5EF4-FFF2-40B4-BE49-F238E27FC236}">
                <a16:creationId xmlns:a16="http://schemas.microsoft.com/office/drawing/2014/main" id="{E8121BD9-C6EF-6A42-92F2-33DFBE0C9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8572" y="4535424"/>
            <a:ext cx="4149874" cy="2286432"/>
          </a:xfrm>
          <a:prstGeom prst="rect">
            <a:avLst/>
          </a:prstGeom>
        </p:spPr>
      </p:pic>
    </p:spTree>
    <p:extLst>
      <p:ext uri="{BB962C8B-B14F-4D97-AF65-F5344CB8AC3E}">
        <p14:creationId xmlns:p14="http://schemas.microsoft.com/office/powerpoint/2010/main" val="360523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09501728" presetClass="entr" presetSubtype="0" fill="hold" grpId="0" nodeType="clickEffect">
                                  <p:stCondLst>
                                    <p:cond delay="0"/>
                                  </p:stCondLst>
                                  <p:childTnLst>
                                    <p:set>
                                      <p:cBhvr>
                                        <p:cTn id="6" dur="1" fill="hold">
                                          <p:stCondLst>
                                            <p:cond delay="499"/>
                                          </p:stCondLst>
                                        </p:cTn>
                                        <p:tgtEl>
                                          <p:spTgt spid="1317939"/>
                                        </p:tgtEl>
                                        <p:attrNameLst>
                                          <p:attrName>style.visibility</p:attrName>
                                        </p:attrNameLst>
                                      </p:cBhvr>
                                      <p:to>
                                        <p:strVal val="visible"/>
                                      </p:to>
                                    </p:set>
                                  </p:childTnLst>
                                </p:cTn>
                              </p:par>
                            </p:childTnLst>
                          </p:cTn>
                        </p:par>
                        <p:par>
                          <p:cTn id="7" fill="hold" nodeType="afterGroup">
                            <p:stCondLst>
                              <p:cond delay="500"/>
                            </p:stCondLst>
                            <p:childTnLst>
                              <p:par>
                                <p:cTn id="8" presetID="609501728" presetClass="entr" presetSubtype="0" fill="hold" grpId="0" nodeType="afterEffect">
                                  <p:stCondLst>
                                    <p:cond delay="0"/>
                                  </p:stCondLst>
                                  <p:childTnLst>
                                    <p:set>
                                      <p:cBhvr>
                                        <p:cTn id="9" dur="1" fill="hold">
                                          <p:stCondLst>
                                            <p:cond delay="499"/>
                                          </p:stCondLst>
                                        </p:cTn>
                                        <p:tgtEl>
                                          <p:spTgt spid="131794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609501728" presetClass="entr" presetSubtype="0" fill="hold" grpId="0" nodeType="clickEffect">
                                  <p:stCondLst>
                                    <p:cond delay="0"/>
                                  </p:stCondLst>
                                  <p:childTnLst>
                                    <p:set>
                                      <p:cBhvr>
                                        <p:cTn id="13" dur="1" fill="hold">
                                          <p:stCondLst>
                                            <p:cond delay="499"/>
                                          </p:stCondLst>
                                        </p:cTn>
                                        <p:tgtEl>
                                          <p:spTgt spid="1317940"/>
                                        </p:tgtEl>
                                        <p:attrNameLst>
                                          <p:attrName>style.visibility</p:attrName>
                                        </p:attrNameLst>
                                      </p:cBhvr>
                                      <p:to>
                                        <p:strVal val="visible"/>
                                      </p:to>
                                    </p:set>
                                  </p:childTnLst>
                                </p:cTn>
                              </p:par>
                            </p:childTnLst>
                          </p:cTn>
                        </p:par>
                        <p:par>
                          <p:cTn id="14" fill="hold" nodeType="afterGroup">
                            <p:stCondLst>
                              <p:cond delay="500"/>
                            </p:stCondLst>
                            <p:childTnLst>
                              <p:par>
                                <p:cTn id="15" presetID="609501728" presetClass="entr" presetSubtype="0" fill="hold" grpId="0" nodeType="afterEffect">
                                  <p:stCondLst>
                                    <p:cond delay="0"/>
                                  </p:stCondLst>
                                  <p:childTnLst>
                                    <p:set>
                                      <p:cBhvr>
                                        <p:cTn id="16" dur="1" fill="hold">
                                          <p:stCondLst>
                                            <p:cond delay="499"/>
                                          </p:stCondLst>
                                        </p:cTn>
                                        <p:tgtEl>
                                          <p:spTgt spid="13179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09501728" presetClass="entr" presetSubtype="0" fill="hold" grpId="0" nodeType="clickEffect">
                                  <p:stCondLst>
                                    <p:cond delay="0"/>
                                  </p:stCondLst>
                                  <p:childTnLst>
                                    <p:set>
                                      <p:cBhvr>
                                        <p:cTn id="20" dur="1" fill="hold">
                                          <p:stCondLst>
                                            <p:cond delay="499"/>
                                          </p:stCondLst>
                                        </p:cTn>
                                        <p:tgtEl>
                                          <p:spTgt spid="1317941"/>
                                        </p:tgtEl>
                                        <p:attrNameLst>
                                          <p:attrName>style.visibility</p:attrName>
                                        </p:attrNameLst>
                                      </p:cBhvr>
                                      <p:to>
                                        <p:strVal val="visible"/>
                                      </p:to>
                                    </p:set>
                                  </p:childTnLst>
                                </p:cTn>
                              </p:par>
                            </p:childTnLst>
                          </p:cTn>
                        </p:par>
                        <p:par>
                          <p:cTn id="21" fill="hold" nodeType="afterGroup">
                            <p:stCondLst>
                              <p:cond delay="500"/>
                            </p:stCondLst>
                            <p:childTnLst>
                              <p:par>
                                <p:cTn id="22" presetID="609501728" presetClass="entr" presetSubtype="0" fill="hold" grpId="0" nodeType="afterEffect">
                                  <p:stCondLst>
                                    <p:cond delay="0"/>
                                  </p:stCondLst>
                                  <p:childTnLst>
                                    <p:set>
                                      <p:cBhvr>
                                        <p:cTn id="23" dur="1" fill="hold">
                                          <p:stCondLst>
                                            <p:cond delay="499"/>
                                          </p:stCondLst>
                                        </p:cTn>
                                        <p:tgtEl>
                                          <p:spTgt spid="131794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7939" grpId="0" autoUpdateAnimBg="0"/>
      <p:bldP spid="1317940" grpId="0" autoUpdateAnimBg="0"/>
      <p:bldP spid="1317941" grpId="0" autoUpdateAnimBg="0"/>
      <p:bldP spid="1317942" grpId="0" autoUpdateAnimBg="0"/>
      <p:bldP spid="1317943" grpId="0" autoUpdateAnimBg="0"/>
      <p:bldP spid="131794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HS Diploma + OJT</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$60,950	Flight Attendants</a:t>
            </a:r>
          </a:p>
          <a:p>
            <a:pPr marL="0" indent="0">
              <a:spcBef>
                <a:spcPts val="0"/>
              </a:spcBef>
              <a:buNone/>
              <a:tabLst>
                <a:tab pos="1306513" algn="r"/>
                <a:tab pos="1474788" algn="l"/>
              </a:tabLst>
            </a:pPr>
            <a:r>
              <a:rPr lang="en-US" sz="2400" dirty="0"/>
              <a:t>	$59,920	Sales Representatives, Wholesale and Manufacturing, Except Technical and Scientific Products</a:t>
            </a:r>
          </a:p>
          <a:p>
            <a:pPr marL="0" indent="0">
              <a:spcBef>
                <a:spcPts val="0"/>
              </a:spcBef>
              <a:buNone/>
              <a:tabLst>
                <a:tab pos="1306513" algn="r"/>
                <a:tab pos="1474788" algn="l"/>
              </a:tabLst>
            </a:pPr>
            <a:r>
              <a:rPr lang="en-US" sz="2400" dirty="0"/>
              <a:t>	$59,690	Electrical Power-Line Installers and Repairers</a:t>
            </a:r>
          </a:p>
          <a:p>
            <a:pPr marL="0" indent="0">
              <a:spcBef>
                <a:spcPts val="0"/>
              </a:spcBef>
              <a:buNone/>
              <a:tabLst>
                <a:tab pos="1306513" algn="r"/>
                <a:tab pos="1474788" algn="l"/>
              </a:tabLst>
            </a:pPr>
            <a:r>
              <a:rPr lang="en-US" sz="2400" dirty="0"/>
              <a:t>	$50,360	Brokerage Clerks</a:t>
            </a:r>
          </a:p>
          <a:p>
            <a:pPr marL="0" indent="0">
              <a:spcBef>
                <a:spcPts val="0"/>
              </a:spcBef>
              <a:buNone/>
              <a:tabLst>
                <a:tab pos="1306513" algn="r"/>
                <a:tab pos="1474788" algn="l"/>
              </a:tabLst>
            </a:pPr>
            <a:r>
              <a:rPr lang="en-US" sz="2400" dirty="0"/>
              <a:t>	$49,600	Industrial Machinery Mechanics</a:t>
            </a:r>
          </a:p>
          <a:p>
            <a:pPr marL="0" indent="0">
              <a:spcBef>
                <a:spcPts val="0"/>
              </a:spcBef>
              <a:buNone/>
              <a:tabLst>
                <a:tab pos="1306513" algn="r"/>
                <a:tab pos="1474788" algn="l"/>
              </a:tabLst>
            </a:pPr>
            <a:r>
              <a:rPr lang="en-US" sz="2400" dirty="0"/>
              <a:t>	$49,440	Insurance Sales Agents</a:t>
            </a:r>
          </a:p>
          <a:p>
            <a:pPr marL="0" indent="0">
              <a:spcBef>
                <a:spcPts val="0"/>
              </a:spcBef>
              <a:buNone/>
              <a:tabLst>
                <a:tab pos="1306513" algn="r"/>
                <a:tab pos="1474788" algn="l"/>
              </a:tabLst>
            </a:pPr>
            <a:r>
              <a:rPr lang="en-US" sz="2400" dirty="0"/>
              <a:t>	$47,690	Real Estate Sales Agents</a:t>
            </a:r>
          </a:p>
          <a:p>
            <a:pPr marL="0" indent="0">
              <a:spcBef>
                <a:spcPts val="0"/>
              </a:spcBef>
              <a:buNone/>
              <a:tabLst>
                <a:tab pos="1306513" algn="r"/>
                <a:tab pos="1474788" algn="l"/>
              </a:tabLst>
            </a:pPr>
            <a:r>
              <a:rPr lang="en-US" sz="2400" dirty="0"/>
              <a:t>	$47,070	Chefs and Head Cooks</a:t>
            </a:r>
          </a:p>
          <a:p>
            <a:pPr marL="0" indent="0">
              <a:spcBef>
                <a:spcPts val="0"/>
              </a:spcBef>
              <a:buNone/>
              <a:tabLst>
                <a:tab pos="1306513" algn="r"/>
                <a:tab pos="1474788" algn="l"/>
              </a:tabLst>
            </a:pPr>
            <a:r>
              <a:rPr lang="en-US" sz="2400" dirty="0"/>
              <a:t>	$46,380	Mobile Heavy Equipment Mechanics, Except Engines</a:t>
            </a:r>
          </a:p>
          <a:p>
            <a:pPr marL="0" indent="0">
              <a:spcBef>
                <a:spcPts val="0"/>
              </a:spcBef>
              <a:buNone/>
              <a:tabLst>
                <a:tab pos="1306513" algn="r"/>
                <a:tab pos="1474788" algn="l"/>
              </a:tabLst>
            </a:pPr>
            <a:r>
              <a:rPr lang="en-US" sz="2400" dirty="0"/>
              <a:t>	$46,160	Police and Sheriff's Patrol Officers</a:t>
            </a:r>
          </a:p>
          <a:p>
            <a:pPr marL="0" indent="0">
              <a:spcBef>
                <a:spcPts val="0"/>
              </a:spcBef>
              <a:buNone/>
              <a:tabLst>
                <a:tab pos="1306513" algn="r"/>
                <a:tab pos="1474788" algn="l"/>
              </a:tabLst>
            </a:pPr>
            <a:r>
              <a:rPr lang="en-US" sz="2400" dirty="0"/>
              <a:t>	$45,590	Automotive Body and Related Repairers</a:t>
            </a:r>
          </a:p>
          <a:p>
            <a:pPr marL="0" indent="0">
              <a:spcBef>
                <a:spcPts val="0"/>
              </a:spcBef>
              <a:buNone/>
              <a:tabLst>
                <a:tab pos="1306513" algn="r"/>
                <a:tab pos="1474788" algn="l"/>
              </a:tabLst>
            </a:pPr>
            <a:r>
              <a:rPr lang="en-US" sz="2400" dirty="0"/>
              <a:t>	$44,230	Security and Fire Alarm Systems Installers</a:t>
            </a:r>
          </a:p>
          <a:p>
            <a:pPr marL="0" indent="0">
              <a:spcBef>
                <a:spcPts val="0"/>
              </a:spcBef>
              <a:buNone/>
              <a:tabLst>
                <a:tab pos="1306513" algn="r"/>
                <a:tab pos="1474788" algn="l"/>
              </a:tabLst>
            </a:pPr>
            <a:r>
              <a:rPr lang="en-US" sz="2400" dirty="0"/>
              <a:t>	$44,150	Bus and Truck Mechanics and Diesel Engine Specialists</a:t>
            </a:r>
          </a:p>
          <a:p>
            <a:pPr marL="0" indent="0">
              <a:spcBef>
                <a:spcPts val="0"/>
              </a:spcBef>
              <a:buNone/>
              <a:tabLst>
                <a:tab pos="1306513" algn="r"/>
                <a:tab pos="1474788" algn="l"/>
              </a:tabLst>
            </a:pPr>
            <a:r>
              <a:rPr lang="en-US" sz="2400" dirty="0"/>
              <a:t>	$43,920	Cargo and Freight Agents</a:t>
            </a:r>
          </a:p>
          <a:p>
            <a:pPr marL="0" indent="0">
              <a:spcBef>
                <a:spcPts val="0"/>
              </a:spcBef>
              <a:buNone/>
              <a:tabLst>
                <a:tab pos="1306513" algn="r"/>
                <a:tab pos="1474788" algn="l"/>
              </a:tabLst>
            </a:pPr>
            <a:r>
              <a:rPr lang="en-US" sz="2400" dirty="0"/>
              <a:t>	$43,360	Telecommunications Line Installers and Repairers</a:t>
            </a:r>
          </a:p>
          <a:p>
            <a:pPr marL="0" indent="0">
              <a:spcBef>
                <a:spcPts val="0"/>
              </a:spcBef>
              <a:buNone/>
              <a:tabLst>
                <a:tab pos="1306513" algn="r"/>
                <a:tab pos="1474788" algn="l"/>
              </a:tabLst>
            </a:pPr>
            <a:r>
              <a:rPr lang="en-US" sz="2400" dirty="0"/>
              <a:t>	$43,140	Plumbers, Pipefitters, and Steamfitters</a:t>
            </a:r>
          </a:p>
          <a:p>
            <a:pPr marL="0" indent="0">
              <a:spcBef>
                <a:spcPts val="0"/>
              </a:spcBef>
              <a:buNone/>
              <a:tabLst>
                <a:tab pos="1306513" algn="r"/>
                <a:tab pos="1474788" algn="l"/>
              </a:tabLst>
            </a:pPr>
            <a:r>
              <a:rPr lang="en-US" sz="2400" dirty="0"/>
              <a:t>	$43,110	Electricians</a:t>
            </a:r>
          </a:p>
          <a:p>
            <a:pPr marL="0" indent="0">
              <a:spcBef>
                <a:spcPts val="0"/>
              </a:spcBef>
              <a:buNone/>
              <a:tabLst>
                <a:tab pos="1306513" algn="r"/>
                <a:tab pos="1474788" algn="l"/>
              </a:tabLst>
            </a:pPr>
            <a:r>
              <a:rPr lang="en-US" sz="2400" dirty="0"/>
              <a:t>	$42,680	Dental Laboratory Technicians</a:t>
            </a:r>
          </a:p>
          <a:p>
            <a:pPr marL="0" indent="0">
              <a:spcBef>
                <a:spcPts val="0"/>
              </a:spcBef>
              <a:buNone/>
              <a:tabLst>
                <a:tab pos="1306513" algn="r"/>
                <a:tab pos="1474788" algn="l"/>
              </a:tabLst>
            </a:pPr>
            <a:r>
              <a:rPr lang="en-US" sz="2400" dirty="0"/>
              <a:t>	$41,770	Surveying and Mapping Technicians</a:t>
            </a:r>
          </a:p>
          <a:p>
            <a:pPr marL="0" indent="0">
              <a:spcBef>
                <a:spcPts val="0"/>
              </a:spcBef>
              <a:buNone/>
              <a:tabLst>
                <a:tab pos="1306513" algn="r"/>
                <a:tab pos="1474788" algn="l"/>
              </a:tabLst>
            </a:pPr>
            <a:r>
              <a:rPr lang="en-US" sz="2400" dirty="0"/>
              <a:t>	$41,330	Loan Interviewers and Clerks</a:t>
            </a:r>
          </a:p>
          <a:p>
            <a:pPr marL="0" indent="0">
              <a:spcBef>
                <a:spcPts val="0"/>
              </a:spcBef>
              <a:buNone/>
              <a:tabLst>
                <a:tab pos="1306513" algn="r"/>
                <a:tab pos="1474788" algn="l"/>
              </a:tabLst>
            </a:pPr>
            <a:r>
              <a:rPr lang="en-US" sz="2400" dirty="0"/>
              <a:t>	$41,010	Insurance Claims and Policy Processing Clerks</a:t>
            </a:r>
          </a:p>
          <a:p>
            <a:pPr marL="0" indent="0">
              <a:spcBef>
                <a:spcPts val="0"/>
              </a:spcBef>
              <a:buNone/>
              <a:tabLst>
                <a:tab pos="1306513" algn="r"/>
                <a:tab pos="1474788" algn="l"/>
              </a:tabLst>
            </a:pPr>
            <a:r>
              <a:rPr lang="en-US" sz="2400" dirty="0"/>
              <a:t>	$40,890	Machinists</a:t>
            </a:r>
          </a:p>
          <a:p>
            <a:pPr marL="0" indent="0">
              <a:spcBef>
                <a:spcPts val="0"/>
              </a:spcBef>
              <a:buNone/>
              <a:tabLst>
                <a:tab pos="1306513" algn="r"/>
                <a:tab pos="1474788" algn="l"/>
              </a:tabLst>
            </a:pPr>
            <a:r>
              <a:rPr lang="en-US" sz="2400" dirty="0"/>
              <a:t>	$39,970	Structural Iron and Steel Workers</a:t>
            </a:r>
          </a:p>
          <a:p>
            <a:pPr marL="0" indent="0">
              <a:spcBef>
                <a:spcPts val="0"/>
              </a:spcBef>
              <a:buNone/>
              <a:tabLst>
                <a:tab pos="1306513" algn="r"/>
                <a:tab pos="1474788" algn="l"/>
              </a:tabLst>
            </a:pPr>
            <a:r>
              <a:rPr lang="en-US" sz="2400" dirty="0"/>
              <a:t>	$39,890	Real Estate Brokers</a:t>
            </a:r>
          </a:p>
          <a:p>
            <a:pPr marL="0" indent="0">
              <a:spcBef>
                <a:spcPts val="0"/>
              </a:spcBef>
              <a:buNone/>
              <a:tabLst>
                <a:tab pos="1306513" algn="r"/>
                <a:tab pos="1474788" algn="l"/>
              </a:tabLst>
            </a:pPr>
            <a:r>
              <a:rPr lang="en-US" sz="2400" dirty="0"/>
              <a:t>	$39,680	Opticians, Dispensing</a:t>
            </a:r>
          </a:p>
          <a:p>
            <a:pPr marL="0" indent="0">
              <a:spcBef>
                <a:spcPts val="0"/>
              </a:spcBef>
              <a:buNone/>
              <a:tabLst>
                <a:tab pos="1306513" algn="r"/>
                <a:tab pos="1474788" algn="l"/>
              </a:tabLst>
            </a:pPr>
            <a:r>
              <a:rPr lang="en-US" sz="2400" dirty="0"/>
              <a:t>	$39,610	Welders, Cutters, </a:t>
            </a:r>
            <a:r>
              <a:rPr lang="en-US" sz="2400" dirty="0" err="1"/>
              <a:t>Solderers</a:t>
            </a:r>
            <a:r>
              <a:rPr lang="en-US" sz="2400" dirty="0"/>
              <a:t>, and </a:t>
            </a:r>
            <a:r>
              <a:rPr lang="en-US" sz="2400" dirty="0" err="1"/>
              <a:t>Brazers</a:t>
            </a:r>
            <a:endParaRPr lang="en-US" sz="2400" dirty="0"/>
          </a:p>
          <a:p>
            <a:pPr marL="0" indent="0">
              <a:spcBef>
                <a:spcPts val="0"/>
              </a:spcBef>
              <a:buNone/>
              <a:tabLst>
                <a:tab pos="1306513" algn="r"/>
                <a:tab pos="1474788" algn="l"/>
              </a:tabLst>
            </a:pPr>
            <a:r>
              <a:rPr lang="en-US" sz="2400" dirty="0"/>
              <a:t>	$37,930	Operating Engineers and Other Construction Equipment Operators</a:t>
            </a:r>
          </a:p>
          <a:p>
            <a:pPr marL="0" indent="0">
              <a:spcBef>
                <a:spcPts val="0"/>
              </a:spcBef>
              <a:buNone/>
              <a:tabLst>
                <a:tab pos="1306513" algn="r"/>
                <a:tab pos="1474788" algn="l"/>
              </a:tabLst>
            </a:pPr>
            <a:r>
              <a:rPr lang="en-US" sz="2400" dirty="0"/>
              <a:t>	$37,890	Maintenance and Repair Workers, General</a:t>
            </a:r>
          </a:p>
          <a:p>
            <a:pPr marL="0" indent="0">
              <a:spcBef>
                <a:spcPts val="0"/>
              </a:spcBef>
              <a:buNone/>
              <a:tabLst>
                <a:tab pos="1306513" algn="r"/>
                <a:tab pos="1474788" algn="l"/>
              </a:tabLst>
            </a:pPr>
            <a:r>
              <a:rPr lang="en-US" sz="2400" dirty="0"/>
              <a:t>	$36,850	Community Health Workers</a:t>
            </a:r>
          </a:p>
          <a:p>
            <a:pPr marL="0" indent="0">
              <a:spcBef>
                <a:spcPts val="0"/>
              </a:spcBef>
              <a:buNone/>
              <a:tabLst>
                <a:tab pos="1306513" algn="r"/>
                <a:tab pos="1474788" algn="l"/>
              </a:tabLst>
            </a:pPr>
            <a:r>
              <a:rPr lang="en-US" sz="2400" dirty="0"/>
              <a:t>	$36,370	Carpenters</a:t>
            </a:r>
          </a:p>
          <a:p>
            <a:pPr marL="0" indent="0">
              <a:spcBef>
                <a:spcPts val="0"/>
              </a:spcBef>
              <a:buNone/>
              <a:tabLst>
                <a:tab pos="1306513" algn="r"/>
                <a:tab pos="1474788" algn="l"/>
              </a:tabLst>
            </a:pPr>
            <a:r>
              <a:rPr lang="en-US" sz="2400" dirty="0"/>
              <a:t>	$36,100	Billing and Posting Clerks</a:t>
            </a:r>
          </a:p>
          <a:p>
            <a:pPr marL="0" indent="0">
              <a:spcBef>
                <a:spcPts val="0"/>
              </a:spcBef>
              <a:buNone/>
              <a:tabLst>
                <a:tab pos="1306513" algn="r"/>
                <a:tab pos="1474788" algn="l"/>
              </a:tabLst>
            </a:pPr>
            <a:r>
              <a:rPr lang="en-US" sz="2400" dirty="0"/>
              <a:t>	$34,430	Tree Trimmers and Pruners</a:t>
            </a:r>
          </a:p>
          <a:p>
            <a:pPr marL="0" indent="0">
              <a:spcBef>
                <a:spcPts val="0"/>
              </a:spcBef>
              <a:buNone/>
              <a:tabLst>
                <a:tab pos="1306513" algn="r"/>
                <a:tab pos="1474788" algn="l"/>
              </a:tabLst>
            </a:pPr>
            <a:r>
              <a:rPr lang="en-US" sz="2400" dirty="0"/>
              <a:t>	$34,310	Fitness Trainers and Aerobics Instructors</a:t>
            </a:r>
          </a:p>
          <a:p>
            <a:pPr marL="0" indent="0">
              <a:spcBef>
                <a:spcPts val="0"/>
              </a:spcBef>
              <a:buNone/>
              <a:tabLst>
                <a:tab pos="1306513" algn="r"/>
                <a:tab pos="1474788" algn="l"/>
              </a:tabLst>
            </a:pPr>
            <a:r>
              <a:rPr lang="en-US" sz="2400" dirty="0"/>
              <a:t>	$33,470	Medical Secretaries</a:t>
            </a:r>
          </a:p>
          <a:p>
            <a:pPr marL="0" indent="0">
              <a:spcBef>
                <a:spcPts val="0"/>
              </a:spcBef>
              <a:buNone/>
              <a:tabLst>
                <a:tab pos="1306513" algn="r"/>
                <a:tab pos="1474788" algn="l"/>
              </a:tabLst>
            </a:pPr>
            <a:r>
              <a:rPr lang="en-US" sz="2400" dirty="0"/>
              <a:t>	$33,040	Solar Photovoltaic Installers</a:t>
            </a:r>
          </a:p>
          <a:p>
            <a:pPr marL="0" indent="0">
              <a:spcBef>
                <a:spcPts val="0"/>
              </a:spcBef>
              <a:buNone/>
              <a:tabLst>
                <a:tab pos="1306513" algn="r"/>
                <a:tab pos="1474788" algn="l"/>
              </a:tabLst>
            </a:pPr>
            <a:r>
              <a:rPr lang="en-US" sz="2400" dirty="0"/>
              <a:t>	$32,910	Customer Service Representatives</a:t>
            </a:r>
          </a:p>
          <a:p>
            <a:pPr marL="0" indent="0">
              <a:spcBef>
                <a:spcPts val="0"/>
              </a:spcBef>
              <a:buNone/>
              <a:tabLst>
                <a:tab pos="1306513" algn="r"/>
                <a:tab pos="1474788" algn="l"/>
              </a:tabLst>
            </a:pPr>
            <a:r>
              <a:rPr lang="en-US" sz="2400" dirty="0"/>
              <a:t>	$30,110	Pharmacy Technicians</a:t>
            </a:r>
          </a:p>
          <a:p>
            <a:pPr marL="0" indent="0">
              <a:spcBef>
                <a:spcPts val="0"/>
              </a:spcBef>
              <a:buNone/>
              <a:tabLst>
                <a:tab pos="1306513" algn="r"/>
                <a:tab pos="1474788" algn="l"/>
              </a:tabLst>
            </a:pPr>
            <a:r>
              <a:rPr lang="en-US" sz="2400" dirty="0"/>
              <a:t>	$29,710	Bus Drivers, Transit and Intercity</a:t>
            </a:r>
          </a:p>
          <a:p>
            <a:pPr marL="0" indent="0">
              <a:spcBef>
                <a:spcPts val="0"/>
              </a:spcBef>
              <a:buNone/>
              <a:tabLst>
                <a:tab pos="1306513" algn="r"/>
                <a:tab pos="1474788" algn="l"/>
              </a:tabLst>
            </a:pPr>
            <a:r>
              <a:rPr lang="en-US" sz="2400" dirty="0"/>
              <a:t>	$29,540	Self-Enrichment Education Teachers</a:t>
            </a:r>
          </a:p>
          <a:p>
            <a:pPr marL="0" indent="0">
              <a:spcBef>
                <a:spcPts val="0"/>
              </a:spcBef>
              <a:buNone/>
              <a:tabLst>
                <a:tab pos="1306513" algn="r"/>
                <a:tab pos="1474788" algn="l"/>
              </a:tabLst>
            </a:pPr>
            <a:r>
              <a:rPr lang="en-US" sz="2400" dirty="0"/>
              <a:t>	$28,480	Hazardous Materials Removal Workers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08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846142" cy="1325563"/>
          </a:xfrm>
        </p:spPr>
        <p:txBody>
          <a:bodyPr>
            <a:normAutofit fontScale="90000"/>
          </a:bodyPr>
          <a:lstStyle/>
          <a:p>
            <a:r>
              <a:rPr lang="en-US" sz="4400" dirty="0"/>
              <a:t>HS Diploma + OJT + work experience</a:t>
            </a:r>
            <a:br>
              <a:rPr lang="en-US" sz="2400" dirty="0"/>
            </a:br>
            <a:r>
              <a:rPr lang="en-US" sz="3100" dirty="0"/>
              <a:t>NC median salaries - promising occupations 2026</a:t>
            </a:r>
          </a:p>
        </p:txBody>
      </p:sp>
      <p:sp>
        <p:nvSpPr>
          <p:cNvPr id="3" name="Content Placeholder 2"/>
          <p:cNvSpPr>
            <a:spLocks noGrp="1"/>
          </p:cNvSpPr>
          <p:nvPr>
            <p:ph idx="1"/>
          </p:nvPr>
        </p:nvSpPr>
        <p:spPr>
          <a:xfrm>
            <a:off x="-152401" y="1600200"/>
            <a:ext cx="16272933" cy="5410200"/>
          </a:xfrm>
        </p:spPr>
        <p:txBody>
          <a:bodyPr>
            <a:noAutofit/>
          </a:bodyPr>
          <a:lstStyle/>
          <a:p>
            <a:pPr marL="0" indent="0">
              <a:spcBef>
                <a:spcPts val="0"/>
              </a:spcBef>
              <a:buNone/>
              <a:tabLst>
                <a:tab pos="1306513" algn="r"/>
                <a:tab pos="1474788" algn="l"/>
              </a:tabLst>
            </a:pPr>
            <a:r>
              <a:rPr lang="en-US" sz="2400" dirty="0"/>
              <a:t>	$97,210	Transportation, Storage, and Distribution Managers</a:t>
            </a:r>
          </a:p>
          <a:p>
            <a:pPr marL="0" indent="0">
              <a:spcBef>
                <a:spcPts val="0"/>
              </a:spcBef>
              <a:buNone/>
              <a:tabLst>
                <a:tab pos="1306513" algn="r"/>
                <a:tab pos="1474788" algn="l"/>
              </a:tabLst>
            </a:pPr>
            <a:r>
              <a:rPr lang="en-US" sz="2400" dirty="0"/>
              <a:t>	$84,180	First-Line Supervisors of Non-Retail Sales Workers</a:t>
            </a:r>
          </a:p>
          <a:p>
            <a:pPr marL="0" indent="0">
              <a:spcBef>
                <a:spcPts val="0"/>
              </a:spcBef>
              <a:buNone/>
              <a:tabLst>
                <a:tab pos="1306513" algn="r"/>
                <a:tab pos="1474788" algn="l"/>
              </a:tabLst>
            </a:pPr>
            <a:r>
              <a:rPr lang="en-US" sz="2400" dirty="0"/>
              <a:t>	$65,930	First-Line Supervisors of Police and Detectives</a:t>
            </a:r>
          </a:p>
          <a:p>
            <a:pPr marL="0" indent="0">
              <a:spcBef>
                <a:spcPts val="0"/>
              </a:spcBef>
              <a:buNone/>
              <a:tabLst>
                <a:tab pos="1306513" algn="r"/>
                <a:tab pos="1474788" algn="l"/>
              </a:tabLst>
            </a:pPr>
            <a:r>
              <a:rPr lang="en-US" sz="2400" dirty="0"/>
              <a:t>	$63,620	First-Line Supervisors of Mechanics, Installers, and Repairers</a:t>
            </a:r>
          </a:p>
          <a:p>
            <a:pPr marL="0" indent="0">
              <a:spcBef>
                <a:spcPts val="0"/>
              </a:spcBef>
              <a:buNone/>
              <a:tabLst>
                <a:tab pos="1306513" algn="r"/>
                <a:tab pos="1474788" algn="l"/>
              </a:tabLst>
            </a:pPr>
            <a:r>
              <a:rPr lang="en-US" sz="2400" dirty="0"/>
              <a:t>	$59,040	First-Line Supervisors of Construction Trades and Extraction Workers</a:t>
            </a:r>
          </a:p>
          <a:p>
            <a:pPr marL="0" indent="0">
              <a:spcBef>
                <a:spcPts val="0"/>
              </a:spcBef>
              <a:buNone/>
              <a:tabLst>
                <a:tab pos="1306513" algn="r"/>
                <a:tab pos="1474788" algn="l"/>
              </a:tabLst>
            </a:pPr>
            <a:r>
              <a:rPr lang="en-US" sz="2400" dirty="0"/>
              <a:t>	$55,980	Food Service Managers</a:t>
            </a:r>
          </a:p>
          <a:p>
            <a:pPr marL="0" indent="0">
              <a:spcBef>
                <a:spcPts val="0"/>
              </a:spcBef>
              <a:buNone/>
              <a:tabLst>
                <a:tab pos="1306513" algn="r"/>
                <a:tab pos="1474788" algn="l"/>
              </a:tabLst>
            </a:pPr>
            <a:r>
              <a:rPr lang="en-US" sz="2400" dirty="0"/>
              <a:t>	$54,630	Property, Real Estate, and Community Association Managers</a:t>
            </a:r>
          </a:p>
          <a:p>
            <a:pPr marL="0" indent="0">
              <a:spcBef>
                <a:spcPts val="0"/>
              </a:spcBef>
              <a:buNone/>
              <a:tabLst>
                <a:tab pos="1306513" algn="r"/>
                <a:tab pos="1474788" algn="l"/>
              </a:tabLst>
            </a:pPr>
            <a:r>
              <a:rPr lang="en-US" sz="2400" dirty="0"/>
              <a:t>	$53,950	First-Line Supervisors of Transportation and Material Moving Workers, Except Aircraft Cargo Handling Supervisors</a:t>
            </a:r>
          </a:p>
          <a:p>
            <a:pPr marL="0" indent="0">
              <a:spcBef>
                <a:spcPts val="0"/>
              </a:spcBef>
              <a:buNone/>
              <a:tabLst>
                <a:tab pos="1306513" algn="r"/>
                <a:tab pos="1474788" algn="l"/>
              </a:tabLst>
            </a:pPr>
            <a:r>
              <a:rPr lang="en-US" sz="2400" dirty="0"/>
              <a:t>	$53,780	Construction and Building Inspectors</a:t>
            </a:r>
          </a:p>
          <a:p>
            <a:pPr marL="0" indent="0">
              <a:spcBef>
                <a:spcPts val="0"/>
              </a:spcBef>
              <a:buNone/>
              <a:tabLst>
                <a:tab pos="1306513" algn="r"/>
                <a:tab pos="1474788" algn="l"/>
              </a:tabLst>
            </a:pPr>
            <a:r>
              <a:rPr lang="en-US" sz="2400" dirty="0"/>
              <a:t>	$53,190	First-Line Supervisors of Office and Administrative Support Workers</a:t>
            </a:r>
          </a:p>
          <a:p>
            <a:pPr marL="0" indent="0">
              <a:spcBef>
                <a:spcPts val="0"/>
              </a:spcBef>
              <a:buNone/>
              <a:tabLst>
                <a:tab pos="1306513" algn="r"/>
                <a:tab pos="1474788" algn="l"/>
              </a:tabLst>
            </a:pPr>
            <a:r>
              <a:rPr lang="en-US" sz="2400" dirty="0"/>
              <a:t>	$49,830	First-Line Supervisors of Landscaping, Lawn Service, and Groundskeeping Workers</a:t>
            </a:r>
          </a:p>
          <a:p>
            <a:pPr marL="0" indent="0">
              <a:spcBef>
                <a:spcPts val="0"/>
              </a:spcBef>
              <a:buNone/>
              <a:tabLst>
                <a:tab pos="1306513" algn="r"/>
                <a:tab pos="1474788" algn="l"/>
              </a:tabLst>
            </a:pPr>
            <a:r>
              <a:rPr lang="en-US" sz="2400" dirty="0"/>
              <a:t>	$40,050	First-Line Supervisors of Retail Sales Workers</a:t>
            </a:r>
          </a:p>
          <a:p>
            <a:pPr marL="0" indent="0">
              <a:spcBef>
                <a:spcPts val="0"/>
              </a:spcBef>
              <a:buNone/>
              <a:tabLst>
                <a:tab pos="1306513" algn="r"/>
                <a:tab pos="1474788" algn="l"/>
              </a:tabLst>
            </a:pPr>
            <a:r>
              <a:rPr lang="en-US" sz="2400" dirty="0"/>
              <a:t>	$38,140	First-Line Supervisors of Personal Service Workers</a:t>
            </a:r>
          </a:p>
          <a:p>
            <a:pPr marL="0" indent="0">
              <a:spcBef>
                <a:spcPts val="0"/>
              </a:spcBef>
              <a:buNone/>
              <a:tabLst>
                <a:tab pos="1306513" algn="r"/>
                <a:tab pos="1474788" algn="l"/>
              </a:tabLst>
            </a:pPr>
            <a:r>
              <a:rPr lang="en-US" sz="2400" dirty="0"/>
              <a:t>	$36,700	First-Line Supervisors of Housekeeping and Janitorial Workers</a:t>
            </a:r>
          </a:p>
          <a:p>
            <a:pPr marL="0" indent="0">
              <a:spcBef>
                <a:spcPts val="0"/>
              </a:spcBef>
              <a:buNone/>
              <a:tabLst>
                <a:tab pos="1306513" algn="r"/>
                <a:tab pos="1474788" algn="l"/>
              </a:tabLst>
            </a:pPr>
            <a:r>
              <a:rPr lang="en-US" sz="2400" dirty="0"/>
              <a:t>	$31,850	First-Line Supervisors of Food Preparation and Serving Workers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81547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1-2 years of college - no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$59,000	First-Line Supervisors of Fire Fighting and Prevention Workers</a:t>
            </a:r>
          </a:p>
          <a:p>
            <a:pPr marL="0" indent="0">
              <a:spcBef>
                <a:spcPts val="0"/>
              </a:spcBef>
              <a:buNone/>
              <a:tabLst>
                <a:tab pos="1306513" algn="r"/>
                <a:tab pos="1474788" algn="l"/>
              </a:tabLst>
            </a:pPr>
            <a:r>
              <a:rPr lang="en-US" sz="2400" dirty="0"/>
              <a:t>	$48,290	Computer User Support Specialists</a:t>
            </a:r>
          </a:p>
          <a:p>
            <a:pPr marL="0" indent="0">
              <a:spcBef>
                <a:spcPts val="0"/>
              </a:spcBef>
              <a:buNone/>
              <a:tabLst>
                <a:tab pos="1306513" algn="r"/>
                <a:tab pos="1474788" algn="l"/>
              </a:tabLst>
            </a:pPr>
            <a:r>
              <a:rPr lang="en-US" sz="2400" dirty="0"/>
              <a:t>	$46,150	Computer Numerically Controlled Machine Tool Programmers, Metal and Plastic</a:t>
            </a:r>
          </a:p>
          <a:p>
            <a:pPr marL="0" indent="0">
              <a:spcBef>
                <a:spcPts val="0"/>
              </a:spcBef>
              <a:buNone/>
              <a:tabLst>
                <a:tab pos="1306513" algn="r"/>
                <a:tab pos="1474788" algn="l"/>
              </a:tabLst>
            </a:pPr>
            <a:r>
              <a:rPr lang="en-US" sz="2400" dirty="0"/>
              <a:t>	$44,830	Licensed Practical and Licensed Vocational Nurses</a:t>
            </a:r>
          </a:p>
          <a:p>
            <a:pPr marL="0" indent="0">
              <a:spcBef>
                <a:spcPts val="0"/>
              </a:spcBef>
              <a:buNone/>
              <a:tabLst>
                <a:tab pos="1306513" algn="r"/>
                <a:tab pos="1474788" algn="l"/>
              </a:tabLst>
            </a:pPr>
            <a:r>
              <a:rPr lang="en-US" sz="2400" dirty="0"/>
              <a:t>	$43,300	Surgical Technologists</a:t>
            </a:r>
          </a:p>
          <a:p>
            <a:pPr marL="0" indent="0">
              <a:spcBef>
                <a:spcPts val="0"/>
              </a:spcBef>
              <a:buNone/>
              <a:tabLst>
                <a:tab pos="1306513" algn="r"/>
                <a:tab pos="1474788" algn="l"/>
              </a:tabLst>
            </a:pPr>
            <a:r>
              <a:rPr lang="en-US" sz="2400" dirty="0"/>
              <a:t>	$42,140	Heavy and Tractor-Trailer Truck Drivers</a:t>
            </a:r>
          </a:p>
          <a:p>
            <a:pPr marL="0" indent="0">
              <a:spcBef>
                <a:spcPts val="0"/>
              </a:spcBef>
              <a:buNone/>
              <a:tabLst>
                <a:tab pos="1306513" algn="r"/>
                <a:tab pos="1474788" algn="l"/>
              </a:tabLst>
            </a:pPr>
            <a:r>
              <a:rPr lang="en-US" sz="2400" dirty="0"/>
              <a:t>	$41,820	Heating, Air Conditioning, and Refrigeration Mechanics and Installers</a:t>
            </a:r>
          </a:p>
          <a:p>
            <a:pPr marL="0" indent="0">
              <a:spcBef>
                <a:spcPts val="0"/>
              </a:spcBef>
              <a:buNone/>
              <a:tabLst>
                <a:tab pos="1306513" algn="r"/>
                <a:tab pos="1474788" algn="l"/>
              </a:tabLst>
            </a:pPr>
            <a:r>
              <a:rPr lang="en-US" sz="2400" dirty="0"/>
              <a:t>	$41,660	Dental Assistants</a:t>
            </a:r>
          </a:p>
          <a:p>
            <a:pPr marL="0" indent="0">
              <a:spcBef>
                <a:spcPts val="0"/>
              </a:spcBef>
              <a:buNone/>
              <a:tabLst>
                <a:tab pos="1306513" algn="r"/>
                <a:tab pos="1474788" algn="l"/>
              </a:tabLst>
            </a:pPr>
            <a:r>
              <a:rPr lang="en-US" sz="2400" dirty="0"/>
              <a:t>	$39,620	Audio and Video Equipment Technicians</a:t>
            </a:r>
          </a:p>
          <a:p>
            <a:pPr marL="0" indent="0">
              <a:spcBef>
                <a:spcPts val="0"/>
              </a:spcBef>
              <a:buNone/>
              <a:tabLst>
                <a:tab pos="1306513" algn="r"/>
                <a:tab pos="1474788" algn="l"/>
              </a:tabLst>
            </a:pPr>
            <a:r>
              <a:rPr lang="en-US" sz="2400" dirty="0"/>
              <a:t>	$39,590	Massage Therapists</a:t>
            </a:r>
          </a:p>
          <a:p>
            <a:pPr marL="0" indent="0">
              <a:spcBef>
                <a:spcPts val="0"/>
              </a:spcBef>
              <a:buNone/>
              <a:tabLst>
                <a:tab pos="1306513" algn="r"/>
                <a:tab pos="1474788" algn="l"/>
              </a:tabLst>
            </a:pPr>
            <a:r>
              <a:rPr lang="en-US" sz="2400" dirty="0"/>
              <a:t>	$39,390	Automotive Service Technicians and Mechanics</a:t>
            </a:r>
          </a:p>
          <a:p>
            <a:pPr marL="0" indent="0">
              <a:spcBef>
                <a:spcPts val="0"/>
              </a:spcBef>
              <a:buNone/>
              <a:tabLst>
                <a:tab pos="1306513" algn="r"/>
                <a:tab pos="1474788" algn="l"/>
              </a:tabLst>
            </a:pPr>
            <a:r>
              <a:rPr lang="en-US" sz="2400" dirty="0"/>
              <a:t>	$36,930	Medical Records and Health Information Technicians</a:t>
            </a:r>
          </a:p>
          <a:p>
            <a:pPr marL="0" indent="0">
              <a:spcBef>
                <a:spcPts val="0"/>
              </a:spcBef>
              <a:buNone/>
              <a:tabLst>
                <a:tab pos="1306513" algn="r"/>
                <a:tab pos="1474788" algn="l"/>
              </a:tabLst>
            </a:pPr>
            <a:r>
              <a:rPr lang="en-US" sz="2400" dirty="0"/>
              <a:t>	$35,280	Emergency Medical Technicians and Paramedics</a:t>
            </a:r>
          </a:p>
          <a:p>
            <a:pPr marL="0" indent="0">
              <a:spcBef>
                <a:spcPts val="0"/>
              </a:spcBef>
              <a:buNone/>
              <a:tabLst>
                <a:tab pos="1306513" algn="r"/>
                <a:tab pos="1474788" algn="l"/>
              </a:tabLst>
            </a:pPr>
            <a:r>
              <a:rPr lang="en-US" sz="2400" dirty="0"/>
              <a:t>	$32,710	Medical Assistants</a:t>
            </a:r>
          </a:p>
          <a:p>
            <a:pPr marL="0" indent="0">
              <a:spcBef>
                <a:spcPts val="0"/>
              </a:spcBef>
              <a:buNone/>
              <a:tabLst>
                <a:tab pos="1306513" algn="r"/>
                <a:tab pos="1474788" algn="l"/>
              </a:tabLst>
            </a:pPr>
            <a:r>
              <a:rPr lang="en-US" sz="2400" dirty="0"/>
              <a:t>	$32,590	Firefighters</a:t>
            </a:r>
          </a:p>
          <a:p>
            <a:pPr marL="0" indent="0">
              <a:spcBef>
                <a:spcPts val="0"/>
              </a:spcBef>
              <a:buNone/>
              <a:tabLst>
                <a:tab pos="1306513" algn="r"/>
                <a:tab pos="1474788" algn="l"/>
              </a:tabLst>
            </a:pPr>
            <a:r>
              <a:rPr lang="en-US" sz="2400" dirty="0"/>
              <a:t>	$31,700	Phlebotomists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3344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 can’t see the whole sky through a bamboo tube</a:t>
            </a:r>
          </a:p>
        </p:txBody>
      </p:sp>
      <p:pic>
        <p:nvPicPr>
          <p:cNvPr id="5" name="Picture 4"/>
          <p:cNvPicPr>
            <a:picLocks noChangeAspect="1"/>
          </p:cNvPicPr>
          <p:nvPr/>
        </p:nvPicPr>
        <p:blipFill>
          <a:blip r:embed="rId3"/>
          <a:stretch>
            <a:fillRect/>
          </a:stretch>
        </p:blipFill>
        <p:spPr>
          <a:xfrm>
            <a:off x="1041400" y="1466850"/>
            <a:ext cx="7162800" cy="5372100"/>
          </a:xfrm>
          <a:prstGeom prst="rect">
            <a:avLst/>
          </a:prstGeom>
        </p:spPr>
      </p:pic>
    </p:spTree>
    <p:extLst>
      <p:ext uri="{BB962C8B-B14F-4D97-AF65-F5344CB8AC3E}">
        <p14:creationId xmlns:p14="http://schemas.microsoft.com/office/powerpoint/2010/main" val="161536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Associate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$74,820	Radiation Therapists</a:t>
            </a:r>
          </a:p>
          <a:p>
            <a:pPr marL="0" indent="0">
              <a:spcBef>
                <a:spcPts val="0"/>
              </a:spcBef>
              <a:buNone/>
              <a:tabLst>
                <a:tab pos="1306513" algn="r"/>
                <a:tab pos="1474788" algn="l"/>
              </a:tabLst>
            </a:pPr>
            <a:r>
              <a:rPr lang="en-US" sz="2400" dirty="0"/>
              <a:t>	$70,720	Dental Hygienists</a:t>
            </a:r>
          </a:p>
          <a:p>
            <a:pPr marL="0" indent="0">
              <a:spcBef>
                <a:spcPts val="0"/>
              </a:spcBef>
              <a:buNone/>
              <a:tabLst>
                <a:tab pos="1306513" algn="r"/>
                <a:tab pos="1474788" algn="l"/>
              </a:tabLst>
            </a:pPr>
            <a:r>
              <a:rPr lang="en-US" sz="2400" dirty="0"/>
              <a:t>	$69,060	Nuclear Medicine Technologists</a:t>
            </a:r>
          </a:p>
          <a:p>
            <a:pPr marL="0" indent="0">
              <a:spcBef>
                <a:spcPts val="0"/>
              </a:spcBef>
              <a:buNone/>
              <a:tabLst>
                <a:tab pos="1306513" algn="r"/>
                <a:tab pos="1474788" algn="l"/>
              </a:tabLst>
            </a:pPr>
            <a:r>
              <a:rPr lang="en-US" sz="2400" dirty="0"/>
              <a:t>	$68,520	Web Developers</a:t>
            </a:r>
          </a:p>
          <a:p>
            <a:pPr marL="0" indent="0">
              <a:spcBef>
                <a:spcPts val="0"/>
              </a:spcBef>
              <a:buNone/>
              <a:tabLst>
                <a:tab pos="1306513" algn="r"/>
                <a:tab pos="1474788" algn="l"/>
              </a:tabLst>
            </a:pPr>
            <a:r>
              <a:rPr lang="en-US" sz="2400" dirty="0"/>
              <a:t>	$67,140	Magnetic Resonance Imaging Technologists</a:t>
            </a:r>
          </a:p>
          <a:p>
            <a:pPr marL="0" indent="0">
              <a:spcBef>
                <a:spcPts val="0"/>
              </a:spcBef>
              <a:buNone/>
              <a:tabLst>
                <a:tab pos="1306513" algn="r"/>
                <a:tab pos="1474788" algn="l"/>
              </a:tabLst>
            </a:pPr>
            <a:r>
              <a:rPr lang="en-US" sz="2400" dirty="0"/>
              <a:t>	$66,930	Diagnostic Medical Sonographers</a:t>
            </a:r>
          </a:p>
          <a:p>
            <a:pPr marL="0" indent="0">
              <a:spcBef>
                <a:spcPts val="0"/>
              </a:spcBef>
              <a:buNone/>
              <a:tabLst>
                <a:tab pos="1306513" algn="r"/>
                <a:tab pos="1474788" algn="l"/>
              </a:tabLst>
            </a:pPr>
            <a:r>
              <a:rPr lang="en-US" sz="2400" dirty="0"/>
              <a:t>	$66,830	Cardiovascular Technologists and Technicians</a:t>
            </a:r>
          </a:p>
          <a:p>
            <a:pPr marL="0" indent="0">
              <a:spcBef>
                <a:spcPts val="0"/>
              </a:spcBef>
              <a:buNone/>
              <a:tabLst>
                <a:tab pos="1306513" algn="r"/>
                <a:tab pos="1474788" algn="l"/>
              </a:tabLst>
            </a:pPr>
            <a:r>
              <a:rPr lang="en-US" sz="2400" dirty="0"/>
              <a:t>	$64,890	Occupational Therapy Assistants</a:t>
            </a:r>
          </a:p>
          <a:p>
            <a:pPr marL="0" indent="0">
              <a:spcBef>
                <a:spcPts val="0"/>
              </a:spcBef>
              <a:buNone/>
              <a:tabLst>
                <a:tab pos="1306513" algn="r"/>
                <a:tab pos="1474788" algn="l"/>
              </a:tabLst>
            </a:pPr>
            <a:r>
              <a:rPr lang="en-US" sz="2400" dirty="0"/>
              <a:t>	$60,820	Computer Network Support Specialists</a:t>
            </a:r>
          </a:p>
          <a:p>
            <a:pPr marL="0" indent="0">
              <a:spcBef>
                <a:spcPts val="0"/>
              </a:spcBef>
              <a:buNone/>
              <a:tabLst>
                <a:tab pos="1306513" algn="r"/>
                <a:tab pos="1474788" algn="l"/>
              </a:tabLst>
            </a:pPr>
            <a:r>
              <a:rPr lang="en-US" sz="2400" dirty="0"/>
              <a:t>	$60,100	Physical Therapist Assistants</a:t>
            </a:r>
          </a:p>
          <a:p>
            <a:pPr marL="0" indent="0">
              <a:spcBef>
                <a:spcPts val="0"/>
              </a:spcBef>
              <a:buNone/>
              <a:tabLst>
                <a:tab pos="1306513" algn="r"/>
                <a:tab pos="1474788" algn="l"/>
              </a:tabLst>
            </a:pPr>
            <a:r>
              <a:rPr lang="en-US" sz="2400" dirty="0"/>
              <a:t>	$57,180	Radiologic Technologists</a:t>
            </a:r>
          </a:p>
          <a:p>
            <a:pPr marL="0" indent="0">
              <a:spcBef>
                <a:spcPts val="0"/>
              </a:spcBef>
              <a:buNone/>
              <a:tabLst>
                <a:tab pos="1306513" algn="r"/>
                <a:tab pos="1474788" algn="l"/>
              </a:tabLst>
            </a:pPr>
            <a:r>
              <a:rPr lang="en-US" sz="2400" dirty="0"/>
              <a:t>	$56,410	Respiratory Therapists</a:t>
            </a:r>
          </a:p>
          <a:p>
            <a:pPr marL="0" indent="0">
              <a:spcBef>
                <a:spcPts val="0"/>
              </a:spcBef>
              <a:buNone/>
              <a:tabLst>
                <a:tab pos="1306513" algn="r"/>
                <a:tab pos="1474788" algn="l"/>
              </a:tabLst>
            </a:pPr>
            <a:r>
              <a:rPr lang="en-US" sz="2400" dirty="0"/>
              <a:t>	$53,760	Medical Equipment Repairers</a:t>
            </a:r>
          </a:p>
          <a:p>
            <a:pPr marL="0" indent="0">
              <a:spcBef>
                <a:spcPts val="0"/>
              </a:spcBef>
              <a:buNone/>
              <a:tabLst>
                <a:tab pos="1306513" algn="r"/>
                <a:tab pos="1474788" algn="l"/>
              </a:tabLst>
            </a:pPr>
            <a:r>
              <a:rPr lang="en-US" sz="2400" dirty="0"/>
              <a:t>	$51,910	Mechanical Drafters</a:t>
            </a:r>
          </a:p>
          <a:p>
            <a:pPr marL="0" indent="0">
              <a:spcBef>
                <a:spcPts val="0"/>
              </a:spcBef>
              <a:buNone/>
              <a:tabLst>
                <a:tab pos="1306513" algn="r"/>
                <a:tab pos="1474788" algn="l"/>
              </a:tabLst>
            </a:pPr>
            <a:r>
              <a:rPr lang="en-US" sz="2400" dirty="0"/>
              <a:t>	$51,260	Architectural and Civil Drafters</a:t>
            </a:r>
          </a:p>
          <a:p>
            <a:pPr marL="0" indent="0">
              <a:spcBef>
                <a:spcPts val="0"/>
              </a:spcBef>
              <a:buNone/>
              <a:tabLst>
                <a:tab pos="1306513" algn="r"/>
                <a:tab pos="1474788" algn="l"/>
              </a:tabLst>
            </a:pPr>
            <a:r>
              <a:rPr lang="en-US" sz="2400" dirty="0"/>
              <a:t>	$49,950	Clinical Laboratory Technologists and Technicians</a:t>
            </a:r>
          </a:p>
          <a:p>
            <a:pPr marL="0" indent="0">
              <a:spcBef>
                <a:spcPts val="0"/>
              </a:spcBef>
              <a:buNone/>
              <a:tabLst>
                <a:tab pos="1306513" algn="r"/>
                <a:tab pos="1474788" algn="l"/>
              </a:tabLst>
            </a:pPr>
            <a:r>
              <a:rPr lang="en-US" sz="2400" dirty="0"/>
              <a:t>	$43,530	Paralegals and Legal Assistants</a:t>
            </a:r>
          </a:p>
          <a:p>
            <a:pPr marL="0" indent="0">
              <a:spcBef>
                <a:spcPts val="0"/>
              </a:spcBef>
              <a:buNone/>
              <a:tabLst>
                <a:tab pos="1306513" algn="r"/>
                <a:tab pos="1474788" algn="l"/>
              </a:tabLst>
            </a:pPr>
            <a:r>
              <a:rPr lang="en-US" sz="2400" dirty="0"/>
              <a:t>	$40,990	Environmental Science and Protection Technicians, Including Health</a:t>
            </a:r>
          </a:p>
          <a:p>
            <a:pPr marL="0" indent="0">
              <a:spcBef>
                <a:spcPts val="0"/>
              </a:spcBef>
              <a:buNone/>
              <a:tabLst>
                <a:tab pos="1306513" algn="r"/>
                <a:tab pos="1474788" algn="l"/>
              </a:tabLst>
            </a:pPr>
            <a:r>
              <a:rPr lang="en-US" sz="2400" dirty="0"/>
              <a:t>	$32,600	Veterinary Technologists and Technicians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52976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67768DBB-4EFA-BB4F-8A43-CED59E3F6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1448"/>
            <a:ext cx="10180320" cy="5429912"/>
          </a:xfrm>
          <a:prstGeom prst="rect">
            <a:avLst/>
          </a:prstGeom>
        </p:spPr>
      </p:pic>
      <p:sp>
        <p:nvSpPr>
          <p:cNvPr id="2" name="Title 1"/>
          <p:cNvSpPr>
            <a:spLocks noGrp="1"/>
          </p:cNvSpPr>
          <p:nvPr>
            <p:ph type="title"/>
          </p:nvPr>
        </p:nvSpPr>
        <p:spPr/>
        <p:txBody>
          <a:bodyPr>
            <a:normAutofit/>
          </a:bodyPr>
          <a:lstStyle/>
          <a:p>
            <a:r>
              <a:rPr lang="en-US" dirty="0"/>
              <a:t>Top-Paying Associate Degrees</a:t>
            </a:r>
          </a:p>
        </p:txBody>
      </p:sp>
      <p:sp>
        <p:nvSpPr>
          <p:cNvPr id="5" name="TextBox 4"/>
          <p:cNvSpPr txBox="1"/>
          <p:nvPr/>
        </p:nvSpPr>
        <p:spPr>
          <a:xfrm>
            <a:off x="7747819" y="2815773"/>
            <a:ext cx="1828800" cy="461665"/>
          </a:xfrm>
          <a:prstGeom prst="rect">
            <a:avLst/>
          </a:prstGeom>
          <a:noFill/>
        </p:spPr>
        <p:txBody>
          <a:bodyPr wrap="square" rtlCol="0">
            <a:spAutoFit/>
          </a:bodyPr>
          <a:lstStyle/>
          <a:p>
            <a:r>
              <a:rPr lang="en-US" sz="2400" dirty="0"/>
              <a:t>$57,575</a:t>
            </a:r>
          </a:p>
        </p:txBody>
      </p:sp>
      <p:sp>
        <p:nvSpPr>
          <p:cNvPr id="6" name="TextBox 5"/>
          <p:cNvSpPr txBox="1"/>
          <p:nvPr/>
        </p:nvSpPr>
        <p:spPr>
          <a:xfrm>
            <a:off x="7747819" y="3194002"/>
            <a:ext cx="1828800" cy="461665"/>
          </a:xfrm>
          <a:prstGeom prst="rect">
            <a:avLst/>
          </a:prstGeom>
          <a:noFill/>
        </p:spPr>
        <p:txBody>
          <a:bodyPr wrap="square" rtlCol="0">
            <a:spAutoFit/>
          </a:bodyPr>
          <a:lstStyle/>
          <a:p>
            <a:r>
              <a:rPr lang="en-US" sz="2400" dirty="0"/>
              <a:t>$55,377</a:t>
            </a:r>
          </a:p>
        </p:txBody>
      </p:sp>
      <p:sp>
        <p:nvSpPr>
          <p:cNvPr id="7" name="TextBox 6"/>
          <p:cNvSpPr txBox="1"/>
          <p:nvPr/>
        </p:nvSpPr>
        <p:spPr>
          <a:xfrm>
            <a:off x="7747819" y="3580563"/>
            <a:ext cx="1828800" cy="461665"/>
          </a:xfrm>
          <a:prstGeom prst="rect">
            <a:avLst/>
          </a:prstGeom>
          <a:noFill/>
        </p:spPr>
        <p:txBody>
          <a:bodyPr wrap="square" rtlCol="0">
            <a:spAutoFit/>
          </a:bodyPr>
          <a:lstStyle/>
          <a:p>
            <a:r>
              <a:rPr lang="en-US" sz="2400" dirty="0"/>
              <a:t>$53,295</a:t>
            </a:r>
          </a:p>
        </p:txBody>
      </p:sp>
      <p:sp>
        <p:nvSpPr>
          <p:cNvPr id="9" name="TextBox 8">
            <a:extLst>
              <a:ext uri="{FF2B5EF4-FFF2-40B4-BE49-F238E27FC236}">
                <a16:creationId xmlns:a16="http://schemas.microsoft.com/office/drawing/2014/main" id="{428F9C60-CA4A-EB43-B56B-243598B107C4}"/>
              </a:ext>
            </a:extLst>
          </p:cNvPr>
          <p:cNvSpPr txBox="1"/>
          <p:nvPr/>
        </p:nvSpPr>
        <p:spPr>
          <a:xfrm>
            <a:off x="7747819" y="3943552"/>
            <a:ext cx="1828800" cy="461665"/>
          </a:xfrm>
          <a:prstGeom prst="rect">
            <a:avLst/>
          </a:prstGeom>
          <a:noFill/>
        </p:spPr>
        <p:txBody>
          <a:bodyPr wrap="square" rtlCol="0">
            <a:spAutoFit/>
          </a:bodyPr>
          <a:lstStyle/>
          <a:p>
            <a:r>
              <a:rPr lang="en-US" sz="2400" dirty="0"/>
              <a:t>$49,670</a:t>
            </a:r>
          </a:p>
        </p:txBody>
      </p:sp>
      <p:sp>
        <p:nvSpPr>
          <p:cNvPr id="10" name="TextBox 9">
            <a:extLst>
              <a:ext uri="{FF2B5EF4-FFF2-40B4-BE49-F238E27FC236}">
                <a16:creationId xmlns:a16="http://schemas.microsoft.com/office/drawing/2014/main" id="{1DF10F3C-FEEA-3948-AADE-2C2E75863264}"/>
              </a:ext>
            </a:extLst>
          </p:cNvPr>
          <p:cNvSpPr txBox="1"/>
          <p:nvPr/>
        </p:nvSpPr>
        <p:spPr>
          <a:xfrm>
            <a:off x="7738971" y="4277157"/>
            <a:ext cx="1828800" cy="461665"/>
          </a:xfrm>
          <a:prstGeom prst="rect">
            <a:avLst/>
          </a:prstGeom>
          <a:noFill/>
        </p:spPr>
        <p:txBody>
          <a:bodyPr wrap="square" rtlCol="0">
            <a:spAutoFit/>
          </a:bodyPr>
          <a:lstStyle/>
          <a:p>
            <a:r>
              <a:rPr lang="en-US" sz="2400" dirty="0"/>
              <a:t>$49,316</a:t>
            </a:r>
          </a:p>
        </p:txBody>
      </p:sp>
      <p:sp>
        <p:nvSpPr>
          <p:cNvPr id="11" name="TextBox 10">
            <a:extLst>
              <a:ext uri="{FF2B5EF4-FFF2-40B4-BE49-F238E27FC236}">
                <a16:creationId xmlns:a16="http://schemas.microsoft.com/office/drawing/2014/main" id="{4BF7978C-3DE2-3B4A-93CC-79F93E49CF29}"/>
              </a:ext>
            </a:extLst>
          </p:cNvPr>
          <p:cNvSpPr txBox="1"/>
          <p:nvPr/>
        </p:nvSpPr>
        <p:spPr>
          <a:xfrm>
            <a:off x="7747819" y="4623083"/>
            <a:ext cx="1828800" cy="461665"/>
          </a:xfrm>
          <a:prstGeom prst="rect">
            <a:avLst/>
          </a:prstGeom>
          <a:noFill/>
        </p:spPr>
        <p:txBody>
          <a:bodyPr wrap="square" rtlCol="0">
            <a:spAutoFit/>
          </a:bodyPr>
          <a:lstStyle/>
          <a:p>
            <a:r>
              <a:rPr lang="en-US" sz="2400" dirty="0"/>
              <a:t>$49,301</a:t>
            </a:r>
          </a:p>
        </p:txBody>
      </p:sp>
    </p:spTree>
    <p:extLst>
      <p:ext uri="{BB962C8B-B14F-4D97-AF65-F5344CB8AC3E}">
        <p14:creationId xmlns:p14="http://schemas.microsoft.com/office/powerpoint/2010/main" val="137377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40476-BAD1-0743-86F4-F27693AA33EC}"/>
              </a:ext>
            </a:extLst>
          </p:cNvPr>
          <p:cNvSpPr>
            <a:spLocks noGrp="1"/>
          </p:cNvSpPr>
          <p:nvPr>
            <p:ph type="title"/>
          </p:nvPr>
        </p:nvSpPr>
        <p:spPr/>
        <p:txBody>
          <a:bodyPr/>
          <a:lstStyle/>
          <a:p>
            <a:r>
              <a:rPr lang="en-US" dirty="0"/>
              <a:t>Associate Degree Nursing at </a:t>
            </a:r>
            <a:br>
              <a:rPr lang="en-US" dirty="0"/>
            </a:br>
            <a:r>
              <a:rPr lang="en-US" dirty="0"/>
              <a:t>Wake Tech Community College</a:t>
            </a:r>
          </a:p>
        </p:txBody>
      </p:sp>
      <p:pic>
        <p:nvPicPr>
          <p:cNvPr id="6" name="Picture 5" descr="A screenshot of a cell phone&#10;&#10;Description automatically generated">
            <a:extLst>
              <a:ext uri="{FF2B5EF4-FFF2-40B4-BE49-F238E27FC236}">
                <a16:creationId xmlns:a16="http://schemas.microsoft.com/office/drawing/2014/main" id="{B9739939-B6A2-424B-8FF9-04ECD6D9A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1416646"/>
            <a:ext cx="11643360" cy="5441354"/>
          </a:xfrm>
          <a:prstGeom prst="rect">
            <a:avLst/>
          </a:prstGeom>
        </p:spPr>
      </p:pic>
      <p:sp>
        <p:nvSpPr>
          <p:cNvPr id="7" name="TextBox 6">
            <a:extLst>
              <a:ext uri="{FF2B5EF4-FFF2-40B4-BE49-F238E27FC236}">
                <a16:creationId xmlns:a16="http://schemas.microsoft.com/office/drawing/2014/main" id="{D0CE51AC-8DC0-8246-AE7A-6E30CE06C487}"/>
              </a:ext>
            </a:extLst>
          </p:cNvPr>
          <p:cNvSpPr txBox="1"/>
          <p:nvPr/>
        </p:nvSpPr>
        <p:spPr>
          <a:xfrm>
            <a:off x="7016299" y="2967335"/>
            <a:ext cx="1828800" cy="461665"/>
          </a:xfrm>
          <a:prstGeom prst="rect">
            <a:avLst/>
          </a:prstGeom>
          <a:noFill/>
        </p:spPr>
        <p:txBody>
          <a:bodyPr wrap="square" rtlCol="0">
            <a:spAutoFit/>
          </a:bodyPr>
          <a:lstStyle/>
          <a:p>
            <a:r>
              <a:rPr lang="en-US" sz="2400" dirty="0"/>
              <a:t>$59,642</a:t>
            </a:r>
          </a:p>
        </p:txBody>
      </p:sp>
    </p:spTree>
    <p:extLst>
      <p:ext uri="{BB962C8B-B14F-4D97-AF65-F5344CB8AC3E}">
        <p14:creationId xmlns:p14="http://schemas.microsoft.com/office/powerpoint/2010/main" val="42516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1191-7BB3-D549-9E34-6A4BF9918970}"/>
              </a:ext>
            </a:extLst>
          </p:cNvPr>
          <p:cNvSpPr>
            <a:spLocks noGrp="1"/>
          </p:cNvSpPr>
          <p:nvPr>
            <p:ph type="title"/>
          </p:nvPr>
        </p:nvSpPr>
        <p:spPr/>
        <p:txBody>
          <a:bodyPr/>
          <a:lstStyle/>
          <a:p>
            <a:r>
              <a:rPr lang="en-US" dirty="0"/>
              <a:t>Associate Degree Dental Hygiene</a:t>
            </a:r>
            <a:br>
              <a:rPr lang="en-US" dirty="0"/>
            </a:br>
            <a:r>
              <a:rPr lang="en-US" dirty="0"/>
              <a:t>at Central Piedmont CC</a:t>
            </a:r>
          </a:p>
        </p:txBody>
      </p:sp>
      <p:pic>
        <p:nvPicPr>
          <p:cNvPr id="5" name="Picture 4" descr="A screenshot of a cell phone&#10;&#10;Description automatically generated">
            <a:extLst>
              <a:ext uri="{FF2B5EF4-FFF2-40B4-BE49-F238E27FC236}">
                <a16:creationId xmlns:a16="http://schemas.microsoft.com/office/drawing/2014/main" id="{C7A74FD6-C65F-1447-857A-BE41F81BD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1422190"/>
            <a:ext cx="11582400" cy="5435810"/>
          </a:xfrm>
          <a:prstGeom prst="rect">
            <a:avLst/>
          </a:prstGeom>
        </p:spPr>
      </p:pic>
      <p:sp>
        <p:nvSpPr>
          <p:cNvPr id="6" name="TextBox 5">
            <a:extLst>
              <a:ext uri="{FF2B5EF4-FFF2-40B4-BE49-F238E27FC236}">
                <a16:creationId xmlns:a16="http://schemas.microsoft.com/office/drawing/2014/main" id="{004C22B6-4F50-1B43-B981-6DBECC36C74D}"/>
              </a:ext>
            </a:extLst>
          </p:cNvPr>
          <p:cNvSpPr txBox="1"/>
          <p:nvPr/>
        </p:nvSpPr>
        <p:spPr>
          <a:xfrm>
            <a:off x="7016299" y="2747753"/>
            <a:ext cx="1828800" cy="461665"/>
          </a:xfrm>
          <a:prstGeom prst="rect">
            <a:avLst/>
          </a:prstGeom>
          <a:noFill/>
        </p:spPr>
        <p:txBody>
          <a:bodyPr wrap="square" rtlCol="0">
            <a:spAutoFit/>
          </a:bodyPr>
          <a:lstStyle/>
          <a:p>
            <a:r>
              <a:rPr lang="en-US" sz="2400" dirty="0"/>
              <a:t>$56,044</a:t>
            </a:r>
          </a:p>
        </p:txBody>
      </p:sp>
    </p:spTree>
    <p:extLst>
      <p:ext uri="{BB962C8B-B14F-4D97-AF65-F5344CB8AC3E}">
        <p14:creationId xmlns:p14="http://schemas.microsoft.com/office/powerpoint/2010/main" val="11805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FCE-AAAC-1545-9F74-BF22F431BB99}"/>
              </a:ext>
            </a:extLst>
          </p:cNvPr>
          <p:cNvSpPr>
            <a:spLocks noGrp="1"/>
          </p:cNvSpPr>
          <p:nvPr>
            <p:ph type="title"/>
          </p:nvPr>
        </p:nvSpPr>
        <p:spPr/>
        <p:txBody>
          <a:bodyPr/>
          <a:lstStyle/>
          <a:p>
            <a:r>
              <a:rPr lang="en-US" dirty="0"/>
              <a:t>All Associate Degree</a:t>
            </a:r>
            <a:br>
              <a:rPr lang="en-US" dirty="0"/>
            </a:br>
            <a:r>
              <a:rPr lang="en-US" dirty="0"/>
              <a:t>Wake Tech Community College</a:t>
            </a:r>
          </a:p>
        </p:txBody>
      </p:sp>
      <p:pic>
        <p:nvPicPr>
          <p:cNvPr id="4" name="Picture 3" descr="A screenshot of a social media post&#10;&#10;Description automatically generated">
            <a:extLst>
              <a:ext uri="{FF2B5EF4-FFF2-40B4-BE49-F238E27FC236}">
                <a16:creationId xmlns:a16="http://schemas.microsoft.com/office/drawing/2014/main" id="{D8CC922F-15C5-824C-8734-04F438DF1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 y="1415642"/>
            <a:ext cx="11628120" cy="5442358"/>
          </a:xfrm>
          <a:prstGeom prst="rect">
            <a:avLst/>
          </a:prstGeom>
        </p:spPr>
      </p:pic>
      <p:sp>
        <p:nvSpPr>
          <p:cNvPr id="5" name="TextBox 4">
            <a:extLst>
              <a:ext uri="{FF2B5EF4-FFF2-40B4-BE49-F238E27FC236}">
                <a16:creationId xmlns:a16="http://schemas.microsoft.com/office/drawing/2014/main" id="{99BFCB3D-BD5F-644E-91E6-B8EF7079A907}"/>
              </a:ext>
            </a:extLst>
          </p:cNvPr>
          <p:cNvSpPr txBox="1"/>
          <p:nvPr/>
        </p:nvSpPr>
        <p:spPr>
          <a:xfrm>
            <a:off x="7077259" y="2967335"/>
            <a:ext cx="1828800" cy="461665"/>
          </a:xfrm>
          <a:prstGeom prst="rect">
            <a:avLst/>
          </a:prstGeom>
          <a:noFill/>
        </p:spPr>
        <p:txBody>
          <a:bodyPr wrap="square" rtlCol="0">
            <a:spAutoFit/>
          </a:bodyPr>
          <a:lstStyle/>
          <a:p>
            <a:r>
              <a:rPr lang="en-US" sz="2400" dirty="0"/>
              <a:t>$40,838</a:t>
            </a:r>
          </a:p>
        </p:txBody>
      </p:sp>
    </p:spTree>
    <p:extLst>
      <p:ext uri="{BB962C8B-B14F-4D97-AF65-F5344CB8AC3E}">
        <p14:creationId xmlns:p14="http://schemas.microsoft.com/office/powerpoint/2010/main" val="299762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27DB0BC2-BDAE-464F-BC67-CED213DEA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0345"/>
            <a:ext cx="11628120" cy="5544335"/>
          </a:xfrm>
          <a:prstGeom prst="rect">
            <a:avLst/>
          </a:prstGeom>
        </p:spPr>
      </p:pic>
      <p:sp>
        <p:nvSpPr>
          <p:cNvPr id="2" name="Title 1"/>
          <p:cNvSpPr>
            <a:spLocks noGrp="1"/>
          </p:cNvSpPr>
          <p:nvPr>
            <p:ph type="title"/>
          </p:nvPr>
        </p:nvSpPr>
        <p:spPr/>
        <p:txBody>
          <a:bodyPr>
            <a:normAutofit/>
          </a:bodyPr>
          <a:lstStyle/>
          <a:p>
            <a:r>
              <a:rPr lang="en-US" dirty="0"/>
              <a:t>All NC Associate Degrees</a:t>
            </a:r>
          </a:p>
        </p:txBody>
      </p:sp>
      <p:sp>
        <p:nvSpPr>
          <p:cNvPr id="5" name="TextBox 4"/>
          <p:cNvSpPr txBox="1"/>
          <p:nvPr/>
        </p:nvSpPr>
        <p:spPr>
          <a:xfrm>
            <a:off x="7178040" y="2889168"/>
            <a:ext cx="1828800" cy="461665"/>
          </a:xfrm>
          <a:prstGeom prst="rect">
            <a:avLst/>
          </a:prstGeom>
          <a:noFill/>
        </p:spPr>
        <p:txBody>
          <a:bodyPr wrap="square" rtlCol="0">
            <a:spAutoFit/>
          </a:bodyPr>
          <a:lstStyle/>
          <a:p>
            <a:r>
              <a:rPr lang="en-US" sz="2400" dirty="0"/>
              <a:t>$35,257</a:t>
            </a:r>
          </a:p>
        </p:txBody>
      </p:sp>
      <p:sp>
        <p:nvSpPr>
          <p:cNvPr id="8" name="TextBox 7">
            <a:extLst>
              <a:ext uri="{FF2B5EF4-FFF2-40B4-BE49-F238E27FC236}">
                <a16:creationId xmlns:a16="http://schemas.microsoft.com/office/drawing/2014/main" id="{5F2D5F1C-5764-B244-84C9-C4A81905D0CE}"/>
              </a:ext>
            </a:extLst>
          </p:cNvPr>
          <p:cNvSpPr txBox="1"/>
          <p:nvPr/>
        </p:nvSpPr>
        <p:spPr>
          <a:xfrm>
            <a:off x="1584960" y="4602480"/>
            <a:ext cx="1828800" cy="461665"/>
          </a:xfrm>
          <a:prstGeom prst="rect">
            <a:avLst/>
          </a:prstGeom>
          <a:noFill/>
        </p:spPr>
        <p:txBody>
          <a:bodyPr wrap="square" rtlCol="0">
            <a:spAutoFit/>
          </a:bodyPr>
          <a:lstStyle/>
          <a:p>
            <a:r>
              <a:rPr lang="en-US" sz="2400" dirty="0"/>
              <a:t>$20,669</a:t>
            </a:r>
          </a:p>
        </p:txBody>
      </p:sp>
    </p:spTree>
    <p:extLst>
      <p:ext uri="{BB962C8B-B14F-4D97-AF65-F5344CB8AC3E}">
        <p14:creationId xmlns:p14="http://schemas.microsoft.com/office/powerpoint/2010/main" val="75627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Selected Associate Degrees by Program Area</a:t>
            </a:r>
          </a:p>
        </p:txBody>
      </p:sp>
      <p:pic>
        <p:nvPicPr>
          <p:cNvPr id="8" name="Picture 7">
            <a:extLst>
              <a:ext uri="{FF2B5EF4-FFF2-40B4-BE49-F238E27FC236}">
                <a16:creationId xmlns:a16="http://schemas.microsoft.com/office/drawing/2014/main" id="{19532165-074A-9B4C-A6C7-CACCB32D9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6" y="1684421"/>
            <a:ext cx="11317007" cy="6116289"/>
          </a:xfrm>
          <a:prstGeom prst="rect">
            <a:avLst/>
          </a:prstGeom>
        </p:spPr>
      </p:pic>
      <p:sp>
        <p:nvSpPr>
          <p:cNvPr id="9" name="TextBox 8">
            <a:extLst>
              <a:ext uri="{FF2B5EF4-FFF2-40B4-BE49-F238E27FC236}">
                <a16:creationId xmlns:a16="http://schemas.microsoft.com/office/drawing/2014/main" id="{D0F7559E-2724-CA46-9CC7-DBDB6CF67711}"/>
              </a:ext>
            </a:extLst>
          </p:cNvPr>
          <p:cNvSpPr txBox="1"/>
          <p:nvPr/>
        </p:nvSpPr>
        <p:spPr>
          <a:xfrm>
            <a:off x="3200400" y="6332803"/>
            <a:ext cx="2351926" cy="369332"/>
          </a:xfrm>
          <a:prstGeom prst="rect">
            <a:avLst/>
          </a:prstGeom>
          <a:noFill/>
        </p:spPr>
        <p:txBody>
          <a:bodyPr wrap="none" rtlCol="0">
            <a:spAutoFit/>
          </a:bodyPr>
          <a:lstStyle/>
          <a:p>
            <a:r>
              <a:rPr lang="en-US" dirty="0"/>
              <a:t>NC Associate Degrees</a:t>
            </a:r>
          </a:p>
        </p:txBody>
      </p:sp>
      <p:sp>
        <p:nvSpPr>
          <p:cNvPr id="10" name="TextBox 9">
            <a:extLst>
              <a:ext uri="{FF2B5EF4-FFF2-40B4-BE49-F238E27FC236}">
                <a16:creationId xmlns:a16="http://schemas.microsoft.com/office/drawing/2014/main" id="{C6A51EC4-4807-CF4E-AF0E-877CEF90E5EE}"/>
              </a:ext>
            </a:extLst>
          </p:cNvPr>
          <p:cNvSpPr txBox="1"/>
          <p:nvPr/>
        </p:nvSpPr>
        <p:spPr>
          <a:xfrm>
            <a:off x="6307066" y="2967335"/>
            <a:ext cx="2836934" cy="461665"/>
          </a:xfrm>
          <a:prstGeom prst="rect">
            <a:avLst/>
          </a:prstGeom>
          <a:noFill/>
        </p:spPr>
        <p:txBody>
          <a:bodyPr wrap="square" rtlCol="0">
            <a:spAutoFit/>
          </a:bodyPr>
          <a:lstStyle/>
          <a:p>
            <a:r>
              <a:rPr lang="en-US" sz="2400" dirty="0"/>
              <a:t>$39,722- $47,605</a:t>
            </a:r>
          </a:p>
        </p:txBody>
      </p:sp>
      <p:sp>
        <p:nvSpPr>
          <p:cNvPr id="11" name="TextBox 10">
            <a:extLst>
              <a:ext uri="{FF2B5EF4-FFF2-40B4-BE49-F238E27FC236}">
                <a16:creationId xmlns:a16="http://schemas.microsoft.com/office/drawing/2014/main" id="{AF8B29B0-8704-E64C-B14F-276B7306B87B}"/>
              </a:ext>
            </a:extLst>
          </p:cNvPr>
          <p:cNvSpPr txBox="1"/>
          <p:nvPr/>
        </p:nvSpPr>
        <p:spPr>
          <a:xfrm>
            <a:off x="1297858" y="5632370"/>
            <a:ext cx="2836934" cy="461665"/>
          </a:xfrm>
          <a:prstGeom prst="rect">
            <a:avLst/>
          </a:prstGeom>
          <a:noFill/>
        </p:spPr>
        <p:txBody>
          <a:bodyPr wrap="square" rtlCol="0">
            <a:spAutoFit/>
          </a:bodyPr>
          <a:lstStyle/>
          <a:p>
            <a:r>
              <a:rPr lang="en-US" sz="2400" dirty="0"/>
              <a:t>$23,257- $31,070</a:t>
            </a:r>
          </a:p>
        </p:txBody>
      </p:sp>
      <p:sp>
        <p:nvSpPr>
          <p:cNvPr id="7" name="TextBox 6">
            <a:extLst>
              <a:ext uri="{FF2B5EF4-FFF2-40B4-BE49-F238E27FC236}">
                <a16:creationId xmlns:a16="http://schemas.microsoft.com/office/drawing/2014/main" id="{DCD3982E-8DD9-484F-B503-7E65EDA6BED5}"/>
              </a:ext>
            </a:extLst>
          </p:cNvPr>
          <p:cNvSpPr txBox="1"/>
          <p:nvPr/>
        </p:nvSpPr>
        <p:spPr>
          <a:xfrm>
            <a:off x="6979920" y="3336873"/>
            <a:ext cx="2836934" cy="1169551"/>
          </a:xfrm>
          <a:prstGeom prst="rect">
            <a:avLst/>
          </a:prstGeom>
          <a:noFill/>
        </p:spPr>
        <p:txBody>
          <a:bodyPr wrap="square" rtlCol="0">
            <a:spAutoFit/>
          </a:bodyPr>
          <a:lstStyle/>
          <a:p>
            <a:r>
              <a:rPr lang="en-US" sz="1400" dirty="0"/>
              <a:t>Industrial Technologies</a:t>
            </a:r>
          </a:p>
          <a:p>
            <a:r>
              <a:rPr lang="en-US" sz="1400" dirty="0"/>
              <a:t>Construction Technologies</a:t>
            </a:r>
          </a:p>
          <a:p>
            <a:r>
              <a:rPr lang="en-US" sz="1400" dirty="0"/>
              <a:t>Engineering Technologies</a:t>
            </a:r>
          </a:p>
          <a:p>
            <a:r>
              <a:rPr lang="en-US" sz="1400" dirty="0"/>
              <a:t>Health Sciences</a:t>
            </a:r>
          </a:p>
          <a:p>
            <a:r>
              <a:rPr lang="en-US" sz="1400" dirty="0"/>
              <a:t>Transport Systems Technologies</a:t>
            </a:r>
          </a:p>
        </p:txBody>
      </p:sp>
    </p:spTree>
    <p:extLst>
      <p:ext uri="{BB962C8B-B14F-4D97-AF65-F5344CB8AC3E}">
        <p14:creationId xmlns:p14="http://schemas.microsoft.com/office/powerpoint/2010/main" val="157465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Bachelor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$140,600	Natural Sciences Managers</a:t>
            </a:r>
          </a:p>
          <a:p>
            <a:pPr marL="0" indent="0">
              <a:spcBef>
                <a:spcPts val="0"/>
              </a:spcBef>
              <a:buNone/>
              <a:tabLst>
                <a:tab pos="1306513" algn="r"/>
                <a:tab pos="1474788" algn="l"/>
              </a:tabLst>
            </a:pPr>
            <a:r>
              <a:rPr lang="en-US" sz="2400" dirty="0"/>
              <a:t>	$135,740	Computer and Information Systems Managers</a:t>
            </a:r>
          </a:p>
          <a:p>
            <a:pPr marL="0" indent="0">
              <a:spcBef>
                <a:spcPts val="0"/>
              </a:spcBef>
              <a:buNone/>
              <a:tabLst>
                <a:tab pos="1306513" algn="r"/>
                <a:tab pos="1474788" algn="l"/>
              </a:tabLst>
            </a:pPr>
            <a:r>
              <a:rPr lang="en-US" sz="2400" dirty="0"/>
              <a:t>	$133,190	Marketing Managers</a:t>
            </a:r>
          </a:p>
          <a:p>
            <a:pPr marL="0" indent="0">
              <a:spcBef>
                <a:spcPts val="0"/>
              </a:spcBef>
              <a:buNone/>
              <a:tabLst>
                <a:tab pos="1306513" algn="r"/>
                <a:tab pos="1474788" algn="l"/>
              </a:tabLst>
            </a:pPr>
            <a:r>
              <a:rPr lang="en-US" sz="2400" dirty="0"/>
              <a:t>	$132,780	Architectural and Engineering Managers</a:t>
            </a:r>
          </a:p>
          <a:p>
            <a:pPr marL="0" indent="0">
              <a:spcBef>
                <a:spcPts val="0"/>
              </a:spcBef>
              <a:buNone/>
              <a:tabLst>
                <a:tab pos="1306513" algn="r"/>
                <a:tab pos="1474788" algn="l"/>
              </a:tabLst>
            </a:pPr>
            <a:r>
              <a:rPr lang="en-US" sz="2400" dirty="0"/>
              <a:t>	$131,610	Financial Managers</a:t>
            </a:r>
          </a:p>
          <a:p>
            <a:pPr marL="0" indent="0">
              <a:spcBef>
                <a:spcPts val="0"/>
              </a:spcBef>
              <a:buNone/>
              <a:tabLst>
                <a:tab pos="1306513" algn="r"/>
                <a:tab pos="1474788" algn="l"/>
              </a:tabLst>
            </a:pPr>
            <a:r>
              <a:rPr lang="en-US" sz="2400" dirty="0"/>
              <a:t>	$131,600	Sales Managers</a:t>
            </a:r>
          </a:p>
          <a:p>
            <a:pPr marL="0" indent="0">
              <a:spcBef>
                <a:spcPts val="0"/>
              </a:spcBef>
              <a:buNone/>
              <a:tabLst>
                <a:tab pos="1306513" algn="r"/>
                <a:tab pos="1474788" algn="l"/>
              </a:tabLst>
            </a:pPr>
            <a:r>
              <a:rPr lang="en-US" sz="2400" dirty="0"/>
              <a:t>	$115,590	Nuclear Engineers</a:t>
            </a:r>
          </a:p>
          <a:p>
            <a:pPr marL="0" indent="0">
              <a:spcBef>
                <a:spcPts val="0"/>
              </a:spcBef>
              <a:buNone/>
              <a:tabLst>
                <a:tab pos="1306513" algn="r"/>
                <a:tab pos="1474788" algn="l"/>
              </a:tabLst>
            </a:pPr>
            <a:r>
              <a:rPr lang="en-US" sz="2400" dirty="0"/>
              <a:t>	$112,520	Human Resources Managers</a:t>
            </a:r>
          </a:p>
          <a:p>
            <a:pPr marL="0" indent="0">
              <a:spcBef>
                <a:spcPts val="0"/>
              </a:spcBef>
              <a:buNone/>
              <a:tabLst>
                <a:tab pos="1306513" algn="r"/>
                <a:tab pos="1474788" algn="l"/>
              </a:tabLst>
            </a:pPr>
            <a:r>
              <a:rPr lang="en-US" sz="2400" dirty="0"/>
              <a:t>	$112,290	Public Relations and Fundraising Managers</a:t>
            </a:r>
          </a:p>
          <a:p>
            <a:pPr marL="0" indent="0">
              <a:spcBef>
                <a:spcPts val="0"/>
              </a:spcBef>
              <a:buNone/>
              <a:tabLst>
                <a:tab pos="1306513" algn="r"/>
                <a:tab pos="1474788" algn="l"/>
              </a:tabLst>
            </a:pPr>
            <a:r>
              <a:rPr lang="en-US" sz="2400" dirty="0"/>
              <a:t>	$111,730	Training and Development Managers</a:t>
            </a:r>
          </a:p>
          <a:p>
            <a:pPr marL="0" indent="0">
              <a:spcBef>
                <a:spcPts val="0"/>
              </a:spcBef>
              <a:buNone/>
              <a:tabLst>
                <a:tab pos="1306513" algn="r"/>
                <a:tab pos="1474788" algn="l"/>
              </a:tabLst>
            </a:pPr>
            <a:r>
              <a:rPr lang="en-US" sz="2400" dirty="0"/>
              <a:t>	$109,710	Purchasing Managers</a:t>
            </a:r>
          </a:p>
          <a:p>
            <a:pPr marL="0" indent="0">
              <a:spcBef>
                <a:spcPts val="0"/>
              </a:spcBef>
              <a:buNone/>
              <a:tabLst>
                <a:tab pos="1306513" algn="r"/>
                <a:tab pos="1474788" algn="l"/>
              </a:tabLst>
            </a:pPr>
            <a:r>
              <a:rPr lang="en-US" sz="2400" dirty="0"/>
              <a:t>	$109,040	Compensation and Benefits Managers</a:t>
            </a:r>
          </a:p>
          <a:p>
            <a:pPr marL="0" indent="0">
              <a:spcBef>
                <a:spcPts val="0"/>
              </a:spcBef>
              <a:buNone/>
              <a:tabLst>
                <a:tab pos="1306513" algn="r"/>
                <a:tab pos="1474788" algn="l"/>
              </a:tabLst>
            </a:pPr>
            <a:r>
              <a:rPr lang="en-US" sz="2400" dirty="0"/>
              <a:t>	$108,750	General and Operations Managers</a:t>
            </a:r>
          </a:p>
          <a:p>
            <a:pPr marL="0" indent="0">
              <a:spcBef>
                <a:spcPts val="0"/>
              </a:spcBef>
              <a:buNone/>
              <a:tabLst>
                <a:tab pos="1306513" algn="r"/>
                <a:tab pos="1474788" algn="l"/>
              </a:tabLst>
            </a:pPr>
            <a:r>
              <a:rPr lang="en-US" sz="2400" dirty="0"/>
              <a:t>	$108,440	Computer Hardware Engineers</a:t>
            </a:r>
          </a:p>
          <a:p>
            <a:pPr marL="0" indent="0">
              <a:spcBef>
                <a:spcPts val="0"/>
              </a:spcBef>
              <a:buNone/>
              <a:tabLst>
                <a:tab pos="1306513" algn="r"/>
                <a:tab pos="1474788" algn="l"/>
              </a:tabLst>
            </a:pPr>
            <a:r>
              <a:rPr lang="en-US" sz="2400" dirty="0"/>
              <a:t>	$106,170	Computer Network Architects</a:t>
            </a:r>
          </a:p>
          <a:p>
            <a:pPr marL="0" indent="0">
              <a:spcBef>
                <a:spcPts val="0"/>
              </a:spcBef>
              <a:buNone/>
              <a:tabLst>
                <a:tab pos="1306513" algn="r"/>
                <a:tab pos="1474788" algn="l"/>
              </a:tabLst>
            </a:pPr>
            <a:r>
              <a:rPr lang="en-US" sz="2400" dirty="0"/>
              <a:t>	$104,710	Software Developers, Systems Software</a:t>
            </a:r>
          </a:p>
          <a:p>
            <a:pPr marL="0" indent="0">
              <a:spcBef>
                <a:spcPts val="0"/>
              </a:spcBef>
              <a:buNone/>
              <a:tabLst>
                <a:tab pos="1306513" algn="r"/>
                <a:tab pos="1474788" algn="l"/>
              </a:tabLst>
            </a:pPr>
            <a:r>
              <a:rPr lang="en-US" sz="2400" dirty="0"/>
              <a:t>	$103,470	Information Security Analysts</a:t>
            </a:r>
          </a:p>
          <a:p>
            <a:pPr marL="0" indent="0">
              <a:spcBef>
                <a:spcPts val="0"/>
              </a:spcBef>
              <a:buNone/>
              <a:tabLst>
                <a:tab pos="1306513" algn="r"/>
                <a:tab pos="1474788" algn="l"/>
              </a:tabLst>
            </a:pPr>
            <a:r>
              <a:rPr lang="en-US" sz="2400" dirty="0"/>
              <a:t>	$101,420	Airline Pilots, Copilots, and Flight Engineers</a:t>
            </a:r>
          </a:p>
          <a:p>
            <a:pPr marL="0" indent="0">
              <a:spcBef>
                <a:spcPts val="0"/>
              </a:spcBef>
              <a:buNone/>
              <a:tabLst>
                <a:tab pos="1306513" algn="r"/>
                <a:tab pos="1474788" algn="l"/>
              </a:tabLst>
            </a:pPr>
            <a:r>
              <a:rPr lang="en-US" sz="2400" dirty="0"/>
              <a:t>	$101,020	Medical and Health Services Managers</a:t>
            </a:r>
          </a:p>
          <a:p>
            <a:pPr marL="0" indent="0">
              <a:spcBef>
                <a:spcPts val="0"/>
              </a:spcBef>
              <a:buNone/>
              <a:tabLst>
                <a:tab pos="1306513" algn="r"/>
                <a:tab pos="1474788" algn="l"/>
              </a:tabLst>
            </a:pPr>
            <a:r>
              <a:rPr lang="en-US" sz="2400" dirty="0"/>
              <a:t>	$100,560	Software Developers, Applications</a:t>
            </a:r>
          </a:p>
          <a:p>
            <a:pPr marL="0" indent="0">
              <a:spcBef>
                <a:spcPts val="0"/>
              </a:spcBef>
              <a:buNone/>
              <a:tabLst>
                <a:tab pos="1306513" algn="r"/>
                <a:tab pos="1474788" algn="l"/>
              </a:tabLst>
            </a:pPr>
            <a:r>
              <a:rPr lang="en-US" sz="2400" dirty="0"/>
              <a:t>	$98,900	Aerospace Engineers</a:t>
            </a:r>
          </a:p>
          <a:p>
            <a:pPr marL="0" indent="0">
              <a:spcBef>
                <a:spcPts val="0"/>
              </a:spcBef>
              <a:buNone/>
              <a:tabLst>
                <a:tab pos="1306513" algn="r"/>
                <a:tab pos="1474788" algn="l"/>
              </a:tabLst>
            </a:pPr>
            <a:r>
              <a:rPr lang="en-US" sz="2400" dirty="0"/>
              <a:t>	$98,260	Administrative Services Managers</a:t>
            </a:r>
          </a:p>
          <a:p>
            <a:pPr marL="0" indent="0">
              <a:spcBef>
                <a:spcPts val="0"/>
              </a:spcBef>
              <a:buNone/>
              <a:tabLst>
                <a:tab pos="1306513" algn="r"/>
                <a:tab pos="1474788" algn="l"/>
              </a:tabLst>
            </a:pPr>
            <a:r>
              <a:rPr lang="en-US" sz="2400" dirty="0"/>
              <a:t>	$97,960	Personal Financial Advisors</a:t>
            </a:r>
          </a:p>
          <a:p>
            <a:pPr marL="0" indent="0">
              <a:spcBef>
                <a:spcPts val="0"/>
              </a:spcBef>
              <a:buNone/>
              <a:tabLst>
                <a:tab pos="1306513" algn="r"/>
                <a:tab pos="1474788" algn="l"/>
              </a:tabLst>
            </a:pPr>
            <a:r>
              <a:rPr lang="en-US" sz="2400" dirty="0"/>
              <a:t>	$97,700	Chemical Engineers</a:t>
            </a:r>
          </a:p>
          <a:p>
            <a:pPr marL="0" indent="0">
              <a:spcBef>
                <a:spcPts val="0"/>
              </a:spcBef>
              <a:buNone/>
              <a:tabLst>
                <a:tab pos="1306513" algn="r"/>
                <a:tab pos="1474788" algn="l"/>
              </a:tabLst>
            </a:pPr>
            <a:r>
              <a:rPr lang="en-US" sz="2400" dirty="0"/>
              <a:t>	$97,290	Construction Managers</a:t>
            </a:r>
          </a:p>
          <a:p>
            <a:pPr marL="0" indent="0">
              <a:spcBef>
                <a:spcPts val="0"/>
              </a:spcBef>
              <a:buNone/>
              <a:tabLst>
                <a:tab pos="1306513" algn="r"/>
                <a:tab pos="1474788" algn="l"/>
              </a:tabLst>
            </a:pPr>
            <a:r>
              <a:rPr lang="en-US" sz="2400" dirty="0"/>
              <a:t>	$93,280	Database Administrators</a:t>
            </a:r>
          </a:p>
          <a:p>
            <a:pPr marL="0" indent="0">
              <a:spcBef>
                <a:spcPts val="0"/>
              </a:spcBef>
              <a:buNone/>
              <a:tabLst>
                <a:tab pos="1306513" algn="r"/>
                <a:tab pos="1474788" algn="l"/>
              </a:tabLst>
            </a:pPr>
            <a:r>
              <a:rPr lang="en-US" sz="2400" dirty="0"/>
              <a:t>	$92,940	Electronics Engineers, Except Computer</a:t>
            </a:r>
          </a:p>
          <a:p>
            <a:pPr marL="0" indent="0">
              <a:spcBef>
                <a:spcPts val="0"/>
              </a:spcBef>
              <a:buNone/>
              <a:tabLst>
                <a:tab pos="1306513" algn="r"/>
                <a:tab pos="1474788" algn="l"/>
              </a:tabLst>
            </a:pPr>
            <a:r>
              <a:rPr lang="en-US" sz="2400" dirty="0"/>
              <a:t>	$91,680	Electrical Engineers</a:t>
            </a:r>
          </a:p>
          <a:p>
            <a:pPr marL="0" indent="0">
              <a:spcBef>
                <a:spcPts val="0"/>
              </a:spcBef>
              <a:buNone/>
              <a:tabLst>
                <a:tab pos="1306513" algn="r"/>
                <a:tab pos="1474788" algn="l"/>
              </a:tabLst>
            </a:pPr>
            <a:r>
              <a:rPr lang="en-US" sz="2400" dirty="0"/>
              <a:t>	$90,550	Sales Engineers</a:t>
            </a:r>
          </a:p>
          <a:p>
            <a:pPr marL="0" indent="0">
              <a:spcBef>
                <a:spcPts val="0"/>
              </a:spcBef>
              <a:buNone/>
              <a:tabLst>
                <a:tab pos="1306513" algn="r"/>
                <a:tab pos="1474788" algn="l"/>
              </a:tabLst>
            </a:pPr>
            <a:r>
              <a:rPr lang="en-US" sz="2400" dirty="0"/>
              <a:t>	$90,230	Computer Systems Analysts</a:t>
            </a:r>
          </a:p>
          <a:p>
            <a:pPr marL="0" indent="0">
              <a:spcBef>
                <a:spcPts val="0"/>
              </a:spcBef>
              <a:buNone/>
              <a:tabLst>
                <a:tab pos="1306513" algn="r"/>
                <a:tab pos="1474788" algn="l"/>
              </a:tabLst>
            </a:pPr>
            <a:r>
              <a:rPr lang="en-US" sz="2400" dirty="0"/>
              <a:t>	$87,110	Sales Representatives, Wholesale and Manufacturing, Technical and Scientific Products</a:t>
            </a:r>
          </a:p>
          <a:p>
            <a:pPr marL="0" indent="0">
              <a:spcBef>
                <a:spcPts val="0"/>
              </a:spcBef>
              <a:buNone/>
              <a:tabLst>
                <a:tab pos="1306513" algn="r"/>
                <a:tab pos="1474788" algn="l"/>
              </a:tabLst>
            </a:pPr>
            <a:r>
              <a:rPr lang="en-US" sz="2400" dirty="0"/>
              <a:t>	$83,700	Management Analysts</a:t>
            </a:r>
          </a:p>
          <a:p>
            <a:pPr marL="0" indent="0">
              <a:spcBef>
                <a:spcPts val="0"/>
              </a:spcBef>
              <a:buNone/>
              <a:tabLst>
                <a:tab pos="1306513" algn="r"/>
                <a:tab pos="1474788" algn="l"/>
              </a:tabLst>
            </a:pPr>
            <a:r>
              <a:rPr lang="en-US" sz="2400" dirty="0"/>
              <a:t>	$82,900	Industrial Engineers</a:t>
            </a:r>
          </a:p>
          <a:p>
            <a:pPr marL="0" indent="0">
              <a:spcBef>
                <a:spcPts val="0"/>
              </a:spcBef>
              <a:buNone/>
              <a:tabLst>
                <a:tab pos="1306513" algn="r"/>
                <a:tab pos="1474788" algn="l"/>
              </a:tabLst>
            </a:pPr>
            <a:r>
              <a:rPr lang="en-US" sz="2400" dirty="0"/>
              <a:t>	$82,730	Mechanical Engineers</a:t>
            </a:r>
          </a:p>
          <a:p>
            <a:pPr marL="0" indent="0">
              <a:spcBef>
                <a:spcPts val="0"/>
              </a:spcBef>
              <a:buNone/>
              <a:tabLst>
                <a:tab pos="1306513" algn="r"/>
                <a:tab pos="1474788" algn="l"/>
              </a:tabLst>
            </a:pPr>
            <a:r>
              <a:rPr lang="en-US" sz="2400" dirty="0"/>
              <a:t>	$81,370	Network and Computer Systems Administrators</a:t>
            </a:r>
          </a:p>
          <a:p>
            <a:pPr marL="0" indent="0">
              <a:spcBef>
                <a:spcPts val="0"/>
              </a:spcBef>
              <a:buNone/>
              <a:tabLst>
                <a:tab pos="1306513" algn="r"/>
                <a:tab pos="1474788" algn="l"/>
              </a:tabLst>
            </a:pPr>
            <a:r>
              <a:rPr lang="en-US" sz="2400" dirty="0"/>
              <a:t>	$81,130	Operations Research Analysts</a:t>
            </a:r>
          </a:p>
          <a:p>
            <a:pPr marL="0" indent="0">
              <a:spcBef>
                <a:spcPts val="0"/>
              </a:spcBef>
              <a:buNone/>
              <a:tabLst>
                <a:tab pos="1306513" algn="r"/>
                <a:tab pos="1474788" algn="l"/>
              </a:tabLst>
            </a:pPr>
            <a:r>
              <a:rPr lang="en-US" sz="2400" dirty="0"/>
              <a:t>	$80,740	Financial Analysts</a:t>
            </a:r>
          </a:p>
          <a:p>
            <a:pPr marL="0" indent="0">
              <a:spcBef>
                <a:spcPts val="0"/>
              </a:spcBef>
              <a:buNone/>
              <a:tabLst>
                <a:tab pos="1306513" algn="r"/>
                <a:tab pos="1474788" algn="l"/>
              </a:tabLst>
            </a:pPr>
            <a:r>
              <a:rPr lang="en-US" sz="2400" dirty="0"/>
              <a:t>	$80,480	Civil Engineers</a:t>
            </a:r>
          </a:p>
          <a:p>
            <a:pPr marL="0" indent="0">
              <a:spcBef>
                <a:spcPts val="0"/>
              </a:spcBef>
              <a:buNone/>
              <a:tabLst>
                <a:tab pos="1306513" algn="r"/>
                <a:tab pos="1474788" algn="l"/>
              </a:tabLst>
            </a:pPr>
            <a:r>
              <a:rPr lang="en-US" sz="2400" dirty="0"/>
              <a:t>	$78,200	Architects, Except Landscape and Naval</a:t>
            </a:r>
          </a:p>
          <a:p>
            <a:pPr marL="0" indent="0">
              <a:spcBef>
                <a:spcPts val="0"/>
              </a:spcBef>
              <a:buNone/>
              <a:tabLst>
                <a:tab pos="1306513" algn="r"/>
                <a:tab pos="1474788" algn="l"/>
              </a:tabLst>
            </a:pPr>
            <a:r>
              <a:rPr lang="en-US" sz="2400" dirty="0"/>
              <a:t>	$74,950	Health and Safety Engineers, Except Mining Safety Engineers and Inspectors</a:t>
            </a:r>
          </a:p>
          <a:p>
            <a:pPr marL="0" indent="0">
              <a:spcBef>
                <a:spcPts val="0"/>
              </a:spcBef>
              <a:buNone/>
              <a:tabLst>
                <a:tab pos="1306513" algn="r"/>
                <a:tab pos="1474788" algn="l"/>
              </a:tabLst>
            </a:pPr>
            <a:r>
              <a:rPr lang="en-US" sz="2400" dirty="0"/>
              <a:t>	$74,900	Environmental Engineers</a:t>
            </a:r>
          </a:p>
          <a:p>
            <a:pPr marL="0" indent="0">
              <a:spcBef>
                <a:spcPts val="0"/>
              </a:spcBef>
              <a:buNone/>
              <a:tabLst>
                <a:tab pos="1306513" algn="r"/>
                <a:tab pos="1474788" algn="l"/>
              </a:tabLst>
            </a:pPr>
            <a:r>
              <a:rPr lang="en-US" sz="2400" dirty="0"/>
              <a:t>	$74,050	Credit Analysts</a:t>
            </a:r>
          </a:p>
          <a:p>
            <a:pPr marL="0" indent="0">
              <a:spcBef>
                <a:spcPts val="0"/>
              </a:spcBef>
              <a:buNone/>
              <a:tabLst>
                <a:tab pos="1306513" algn="r"/>
                <a:tab pos="1474788" algn="l"/>
              </a:tabLst>
            </a:pPr>
            <a:r>
              <a:rPr lang="en-US" sz="2400" dirty="0"/>
              <a:t>	$73,740	Technical Writers</a:t>
            </a:r>
          </a:p>
          <a:p>
            <a:pPr marL="0" indent="0">
              <a:spcBef>
                <a:spcPts val="0"/>
              </a:spcBef>
              <a:buNone/>
              <a:tabLst>
                <a:tab pos="1306513" algn="r"/>
                <a:tab pos="1474788" algn="l"/>
              </a:tabLst>
            </a:pPr>
            <a:r>
              <a:rPr lang="en-US" sz="2400" dirty="0"/>
              <a:t>	$72,550	Logisticians</a:t>
            </a:r>
          </a:p>
          <a:p>
            <a:pPr marL="0" indent="0">
              <a:spcBef>
                <a:spcPts val="0"/>
              </a:spcBef>
              <a:buNone/>
              <a:tabLst>
                <a:tab pos="1306513" algn="r"/>
                <a:tab pos="1474788" algn="l"/>
              </a:tabLst>
            </a:pPr>
            <a:r>
              <a:rPr lang="en-US" sz="2400" dirty="0"/>
              <a:t>	$71,960	Chemists</a:t>
            </a:r>
          </a:p>
          <a:p>
            <a:pPr marL="0" indent="0">
              <a:spcBef>
                <a:spcPts val="0"/>
              </a:spcBef>
              <a:buNone/>
              <a:tabLst>
                <a:tab pos="1306513" algn="r"/>
                <a:tab pos="1474788" algn="l"/>
              </a:tabLst>
            </a:pPr>
            <a:r>
              <a:rPr lang="en-US" sz="2400" dirty="0"/>
              <a:t>	$71,270	Multimedia Artists and Animators</a:t>
            </a:r>
          </a:p>
          <a:p>
            <a:pPr marL="0" indent="0">
              <a:spcBef>
                <a:spcPts val="0"/>
              </a:spcBef>
              <a:buNone/>
              <a:tabLst>
                <a:tab pos="1306513" algn="r"/>
                <a:tab pos="1474788" algn="l"/>
              </a:tabLst>
            </a:pPr>
            <a:r>
              <a:rPr lang="en-US" sz="2400" dirty="0"/>
              <a:t>	$70,160	Geoscientists, Except Hydrologists and Geographers</a:t>
            </a:r>
          </a:p>
          <a:p>
            <a:pPr marL="0" indent="0">
              <a:spcBef>
                <a:spcPts val="0"/>
              </a:spcBef>
              <a:buNone/>
              <a:tabLst>
                <a:tab pos="1306513" algn="r"/>
                <a:tab pos="1474788" algn="l"/>
              </a:tabLst>
            </a:pPr>
            <a:r>
              <a:rPr lang="en-US" sz="2400" dirty="0"/>
              <a:t>	$69,840	Accountants and Auditors</a:t>
            </a:r>
          </a:p>
          <a:p>
            <a:pPr marL="0" indent="0">
              <a:spcBef>
                <a:spcPts val="0"/>
              </a:spcBef>
              <a:buNone/>
              <a:tabLst>
                <a:tab pos="1306513" algn="r"/>
                <a:tab pos="1474788" algn="l"/>
              </a:tabLst>
            </a:pPr>
            <a:r>
              <a:rPr lang="en-US" sz="2400" dirty="0"/>
              <a:t>	$69,740	Budget Analysts</a:t>
            </a:r>
          </a:p>
          <a:p>
            <a:pPr marL="0" indent="0">
              <a:spcBef>
                <a:spcPts val="0"/>
              </a:spcBef>
              <a:buNone/>
              <a:tabLst>
                <a:tab pos="1306513" algn="r"/>
                <a:tab pos="1474788" algn="l"/>
              </a:tabLst>
            </a:pPr>
            <a:r>
              <a:rPr lang="en-US" sz="2400" dirty="0"/>
              <a:t>	$68,790	Occupational Health and Safety Specialists</a:t>
            </a:r>
          </a:p>
          <a:p>
            <a:pPr marL="0" indent="0">
              <a:spcBef>
                <a:spcPts val="0"/>
              </a:spcBef>
              <a:buNone/>
              <a:tabLst>
                <a:tab pos="1306513" algn="r"/>
                <a:tab pos="1474788" algn="l"/>
              </a:tabLst>
            </a:pPr>
            <a:r>
              <a:rPr lang="en-US" sz="2400" dirty="0"/>
              <a:t>	$67,690	Surveyors</a:t>
            </a:r>
          </a:p>
          <a:p>
            <a:pPr marL="0" indent="0">
              <a:spcBef>
                <a:spcPts val="0"/>
              </a:spcBef>
              <a:buNone/>
              <a:tabLst>
                <a:tab pos="1306513" algn="r"/>
                <a:tab pos="1474788" algn="l"/>
              </a:tabLst>
            </a:pPr>
            <a:r>
              <a:rPr lang="en-US" sz="2400" dirty="0"/>
              <a:t>	$64,360	Social and Community Service Managers</a:t>
            </a:r>
          </a:p>
          <a:p>
            <a:pPr marL="0" indent="0">
              <a:spcBef>
                <a:spcPts val="0"/>
              </a:spcBef>
              <a:buNone/>
              <a:tabLst>
                <a:tab pos="1306513" algn="r"/>
                <a:tab pos="1474788" algn="l"/>
              </a:tabLst>
            </a:pPr>
            <a:r>
              <a:rPr lang="en-US" sz="2400" dirty="0"/>
              <a:t>	$63,200	Soil and Plant Scientists</a:t>
            </a:r>
          </a:p>
          <a:p>
            <a:pPr marL="0" indent="0">
              <a:spcBef>
                <a:spcPts val="0"/>
              </a:spcBef>
              <a:buNone/>
              <a:tabLst>
                <a:tab pos="1306513" algn="r"/>
                <a:tab pos="1474788" algn="l"/>
              </a:tabLst>
            </a:pPr>
            <a:r>
              <a:rPr lang="en-US" sz="2400" dirty="0"/>
              <a:t>	$62,940	Registered Nurses</a:t>
            </a:r>
          </a:p>
          <a:p>
            <a:pPr marL="0" indent="0">
              <a:spcBef>
                <a:spcPts val="0"/>
              </a:spcBef>
              <a:buNone/>
              <a:tabLst>
                <a:tab pos="1306513" algn="r"/>
                <a:tab pos="1474788" algn="l"/>
              </a:tabLst>
            </a:pPr>
            <a:r>
              <a:rPr lang="en-US" sz="2400" dirty="0"/>
              <a:t>	$62,470	Compliance Officers</a:t>
            </a:r>
          </a:p>
          <a:p>
            <a:pPr marL="0" indent="0">
              <a:spcBef>
                <a:spcPts val="0"/>
              </a:spcBef>
              <a:buNone/>
              <a:tabLst>
                <a:tab pos="1306513" algn="r"/>
                <a:tab pos="1474788" algn="l"/>
              </a:tabLst>
            </a:pPr>
            <a:r>
              <a:rPr lang="en-US" sz="2400" dirty="0"/>
              <a:t>	$62,410	Financial Examiners</a:t>
            </a:r>
          </a:p>
          <a:p>
            <a:pPr marL="0" indent="0">
              <a:spcBef>
                <a:spcPts val="0"/>
              </a:spcBef>
              <a:buNone/>
              <a:tabLst>
                <a:tab pos="1306513" algn="r"/>
                <a:tab pos="1474788" algn="l"/>
              </a:tabLst>
            </a:pPr>
            <a:r>
              <a:rPr lang="en-US" sz="2400" dirty="0"/>
              <a:t>	$62,370	Market Research Analysts and Marketing Specialists</a:t>
            </a:r>
          </a:p>
          <a:p>
            <a:pPr marL="0" indent="0">
              <a:spcBef>
                <a:spcPts val="0"/>
              </a:spcBef>
              <a:buNone/>
              <a:tabLst>
                <a:tab pos="1306513" algn="r"/>
                <a:tab pos="1474788" algn="l"/>
              </a:tabLst>
            </a:pPr>
            <a:r>
              <a:rPr lang="en-US" sz="2400" dirty="0"/>
              <a:t>	$62,360	Loan Officers</a:t>
            </a:r>
          </a:p>
          <a:p>
            <a:pPr marL="0" indent="0">
              <a:spcBef>
                <a:spcPts val="0"/>
              </a:spcBef>
              <a:buNone/>
              <a:tabLst>
                <a:tab pos="1306513" algn="r"/>
                <a:tab pos="1474788" algn="l"/>
              </a:tabLst>
            </a:pPr>
            <a:r>
              <a:rPr lang="en-US" sz="2400" dirty="0"/>
              <a:t>	$62,360	Securities, Commodities, and Financial Services Sales Agents</a:t>
            </a:r>
          </a:p>
          <a:p>
            <a:pPr marL="0" indent="0">
              <a:spcBef>
                <a:spcPts val="0"/>
              </a:spcBef>
              <a:buNone/>
              <a:tabLst>
                <a:tab pos="1306513" algn="r"/>
                <a:tab pos="1474788" algn="l"/>
              </a:tabLst>
            </a:pPr>
            <a:r>
              <a:rPr lang="en-US" sz="2400" dirty="0"/>
              <a:t>	$60,150	Training and Development Specialists</a:t>
            </a:r>
          </a:p>
          <a:p>
            <a:pPr marL="0" indent="0">
              <a:spcBef>
                <a:spcPts val="0"/>
              </a:spcBef>
              <a:buNone/>
              <a:tabLst>
                <a:tab pos="1306513" algn="r"/>
                <a:tab pos="1474788" algn="l"/>
              </a:tabLst>
            </a:pPr>
            <a:r>
              <a:rPr lang="en-US" sz="2400" dirty="0"/>
              <a:t>	$59,780	Compensation, Benefits, and Job Analysis Specialists</a:t>
            </a:r>
          </a:p>
          <a:p>
            <a:pPr marL="0" indent="0">
              <a:spcBef>
                <a:spcPts val="0"/>
              </a:spcBef>
              <a:buNone/>
              <a:tabLst>
                <a:tab pos="1306513" algn="r"/>
                <a:tab pos="1474788" algn="l"/>
              </a:tabLst>
            </a:pPr>
            <a:r>
              <a:rPr lang="en-US" sz="2400" dirty="0"/>
              <a:t>	$59,750	Cost Estimators</a:t>
            </a:r>
          </a:p>
          <a:p>
            <a:pPr marL="0" indent="0">
              <a:spcBef>
                <a:spcPts val="0"/>
              </a:spcBef>
              <a:buNone/>
              <a:tabLst>
                <a:tab pos="1306513" algn="r"/>
                <a:tab pos="1474788" algn="l"/>
              </a:tabLst>
            </a:pPr>
            <a:r>
              <a:rPr lang="en-US" sz="2400" dirty="0"/>
              <a:t>	$59,660	Producers and Directors</a:t>
            </a:r>
          </a:p>
          <a:p>
            <a:pPr marL="0" indent="0">
              <a:spcBef>
                <a:spcPts val="0"/>
              </a:spcBef>
              <a:buNone/>
              <a:tabLst>
                <a:tab pos="1306513" algn="r"/>
                <a:tab pos="1474788" algn="l"/>
              </a:tabLst>
            </a:pPr>
            <a:r>
              <a:rPr lang="en-US" sz="2400" dirty="0"/>
              <a:t>	$59,210	Public Relations Specialists</a:t>
            </a:r>
          </a:p>
          <a:p>
            <a:pPr marL="0" indent="0">
              <a:spcBef>
                <a:spcPts val="0"/>
              </a:spcBef>
              <a:buNone/>
              <a:tabLst>
                <a:tab pos="1306513" algn="r"/>
                <a:tab pos="1474788" algn="l"/>
              </a:tabLst>
            </a:pPr>
            <a:r>
              <a:rPr lang="en-US" sz="2400" dirty="0"/>
              <a:t>	$59,070	Human Resources Specialists</a:t>
            </a:r>
          </a:p>
          <a:p>
            <a:pPr marL="0" indent="0">
              <a:spcBef>
                <a:spcPts val="0"/>
              </a:spcBef>
              <a:buNone/>
              <a:tabLst>
                <a:tab pos="1306513" algn="r"/>
                <a:tab pos="1474788" algn="l"/>
              </a:tabLst>
            </a:pPr>
            <a:r>
              <a:rPr lang="en-US" sz="2400" dirty="0"/>
              <a:t>	$58,600	Environmental Scientists and Specialists, Including Health</a:t>
            </a:r>
          </a:p>
          <a:p>
            <a:pPr marL="0" indent="0">
              <a:spcBef>
                <a:spcPts val="0"/>
              </a:spcBef>
              <a:buNone/>
              <a:tabLst>
                <a:tab pos="1306513" algn="r"/>
                <a:tab pos="1474788" algn="l"/>
              </a:tabLst>
            </a:pPr>
            <a:r>
              <a:rPr lang="en-US" sz="2400" dirty="0"/>
              <a:t>	$57,510	Writers and Authors</a:t>
            </a:r>
          </a:p>
          <a:p>
            <a:pPr marL="0" indent="0">
              <a:spcBef>
                <a:spcPts val="0"/>
              </a:spcBef>
              <a:buNone/>
              <a:tabLst>
                <a:tab pos="1306513" algn="r"/>
                <a:tab pos="1474788" algn="l"/>
              </a:tabLst>
            </a:pPr>
            <a:r>
              <a:rPr lang="en-US" sz="2400" dirty="0"/>
              <a:t>	$55,560	Fundraisers</a:t>
            </a:r>
          </a:p>
          <a:p>
            <a:pPr marL="0" indent="0">
              <a:spcBef>
                <a:spcPts val="0"/>
              </a:spcBef>
              <a:buNone/>
              <a:tabLst>
                <a:tab pos="1306513" algn="r"/>
                <a:tab pos="1474788" algn="l"/>
              </a:tabLst>
            </a:pPr>
            <a:r>
              <a:rPr lang="en-US" sz="2400" dirty="0"/>
              <a:t>	$54,620	Dietitians and Nutritionists</a:t>
            </a:r>
          </a:p>
          <a:p>
            <a:pPr marL="0" indent="0">
              <a:spcBef>
                <a:spcPts val="0"/>
              </a:spcBef>
              <a:buNone/>
              <a:tabLst>
                <a:tab pos="1306513" algn="r"/>
                <a:tab pos="1474788" algn="l"/>
              </a:tabLst>
            </a:pPr>
            <a:r>
              <a:rPr lang="en-US" sz="2400" dirty="0"/>
              <a:t>	$54,270	Cartographers and Photogrammetrists</a:t>
            </a:r>
          </a:p>
          <a:p>
            <a:pPr marL="0" indent="0">
              <a:spcBef>
                <a:spcPts val="0"/>
              </a:spcBef>
              <a:buNone/>
              <a:tabLst>
                <a:tab pos="1306513" algn="r"/>
                <a:tab pos="1474788" algn="l"/>
              </a:tabLst>
            </a:pPr>
            <a:r>
              <a:rPr lang="en-US" sz="2400" dirty="0"/>
              <a:t>	$53,190	Appraisers and Assessors of Real Estate</a:t>
            </a:r>
          </a:p>
          <a:p>
            <a:pPr marL="0" indent="0">
              <a:spcBef>
                <a:spcPts val="0"/>
              </a:spcBef>
              <a:buNone/>
              <a:tabLst>
                <a:tab pos="1306513" algn="r"/>
                <a:tab pos="1474788" algn="l"/>
              </a:tabLst>
            </a:pPr>
            <a:r>
              <a:rPr lang="en-US" sz="2400" dirty="0"/>
              <a:t>	$51,620	Health Educators</a:t>
            </a:r>
          </a:p>
          <a:p>
            <a:pPr marL="0" indent="0">
              <a:spcBef>
                <a:spcPts val="0"/>
              </a:spcBef>
              <a:buNone/>
              <a:tabLst>
                <a:tab pos="1306513" algn="r"/>
                <a:tab pos="1474788" algn="l"/>
              </a:tabLst>
            </a:pPr>
            <a:r>
              <a:rPr lang="en-US" sz="2400" dirty="0"/>
              <a:t>	$46,870	Substance Abuse, Behavioral Disorder, and Mental Health Counselors</a:t>
            </a:r>
          </a:p>
          <a:p>
            <a:pPr marL="0" indent="0">
              <a:spcBef>
                <a:spcPts val="0"/>
              </a:spcBef>
              <a:buNone/>
              <a:tabLst>
                <a:tab pos="1306513" algn="r"/>
                <a:tab pos="1474788" algn="l"/>
              </a:tabLst>
            </a:pPr>
            <a:r>
              <a:rPr lang="en-US" sz="2400" dirty="0"/>
              <a:t>	$46,760	Secondary School Teachers, Except Special and Career/Technical Education</a:t>
            </a:r>
          </a:p>
          <a:p>
            <a:pPr marL="0" indent="0">
              <a:spcBef>
                <a:spcPts val="0"/>
              </a:spcBef>
              <a:buNone/>
              <a:tabLst>
                <a:tab pos="1306513" algn="r"/>
                <a:tab pos="1474788" algn="l"/>
              </a:tabLst>
            </a:pPr>
            <a:r>
              <a:rPr lang="en-US" sz="2400" dirty="0"/>
              <a:t>	$46,290	Middle School Teachers, Except Special and Career/Technical Education</a:t>
            </a:r>
          </a:p>
          <a:p>
            <a:pPr marL="0" indent="0">
              <a:spcBef>
                <a:spcPts val="0"/>
              </a:spcBef>
              <a:buNone/>
              <a:tabLst>
                <a:tab pos="1306513" algn="r"/>
                <a:tab pos="1474788" algn="l"/>
              </a:tabLst>
            </a:pPr>
            <a:r>
              <a:rPr lang="en-US" sz="2400" dirty="0"/>
              <a:t>	$46,240	Child, Family, and School Social Workers</a:t>
            </a:r>
          </a:p>
          <a:p>
            <a:pPr marL="0" indent="0">
              <a:spcBef>
                <a:spcPts val="0"/>
              </a:spcBef>
              <a:buNone/>
              <a:tabLst>
                <a:tab pos="1306513" algn="r"/>
                <a:tab pos="1474788" algn="l"/>
              </a:tabLst>
            </a:pPr>
            <a:r>
              <a:rPr lang="en-US" sz="2400" dirty="0"/>
              <a:t>	$45,860	Elementary School Teachers, Except Special Education</a:t>
            </a:r>
          </a:p>
          <a:p>
            <a:pPr marL="0" indent="0">
              <a:spcBef>
                <a:spcPts val="0"/>
              </a:spcBef>
              <a:buNone/>
              <a:tabLst>
                <a:tab pos="1306513" algn="r"/>
                <a:tab pos="1474788" algn="l"/>
              </a:tabLst>
            </a:pPr>
            <a:r>
              <a:rPr lang="en-US" sz="2400" dirty="0"/>
              <a:t>	$45,770	Credit Counselors</a:t>
            </a:r>
          </a:p>
          <a:p>
            <a:pPr marL="0" indent="0">
              <a:spcBef>
                <a:spcPts val="0"/>
              </a:spcBef>
              <a:buNone/>
              <a:tabLst>
                <a:tab pos="1306513" algn="r"/>
                <a:tab pos="1474788" algn="l"/>
              </a:tabLst>
            </a:pPr>
            <a:r>
              <a:rPr lang="en-US" sz="2400" dirty="0"/>
              <a:t>	$45,210	Graphic Designers</a:t>
            </a:r>
          </a:p>
          <a:p>
            <a:pPr marL="0" indent="0">
              <a:spcBef>
                <a:spcPts val="0"/>
              </a:spcBef>
              <a:buNone/>
              <a:tabLst>
                <a:tab pos="1306513" algn="r"/>
                <a:tab pos="1474788" algn="l"/>
              </a:tabLst>
            </a:pPr>
            <a:r>
              <a:rPr lang="en-US" sz="2400" dirty="0"/>
              <a:t>	$44,850	Education Administrators, Preschool and Childcare Center/Program</a:t>
            </a:r>
          </a:p>
          <a:p>
            <a:pPr marL="0" indent="0">
              <a:spcBef>
                <a:spcPts val="0"/>
              </a:spcBef>
              <a:buNone/>
              <a:tabLst>
                <a:tab pos="1306513" algn="r"/>
                <a:tab pos="1474788" algn="l"/>
              </a:tabLst>
            </a:pPr>
            <a:r>
              <a:rPr lang="en-US" sz="2400" dirty="0"/>
              <a:t>	$44,720	Athletic Trainers</a:t>
            </a:r>
          </a:p>
          <a:p>
            <a:pPr marL="0" indent="0">
              <a:spcBef>
                <a:spcPts val="0"/>
              </a:spcBef>
              <a:buNone/>
              <a:tabLst>
                <a:tab pos="1306513" algn="r"/>
                <a:tab pos="1474788" algn="l"/>
              </a:tabLst>
            </a:pPr>
            <a:r>
              <a:rPr lang="en-US" sz="2400" dirty="0"/>
              <a:t>	$44,720	Forensic Science Technicians</a:t>
            </a:r>
          </a:p>
          <a:p>
            <a:pPr marL="0" indent="0">
              <a:spcBef>
                <a:spcPts val="0"/>
              </a:spcBef>
              <a:buNone/>
              <a:tabLst>
                <a:tab pos="1306513" algn="r"/>
                <a:tab pos="1474788" algn="l"/>
              </a:tabLst>
            </a:pPr>
            <a:r>
              <a:rPr lang="en-US" sz="2400" dirty="0"/>
              <a:t>	$42,520	Meeting, Convention, and Event Planners</a:t>
            </a:r>
          </a:p>
          <a:p>
            <a:pPr marL="0" indent="0">
              <a:spcBef>
                <a:spcPts val="0"/>
              </a:spcBef>
              <a:buNone/>
              <a:tabLst>
                <a:tab pos="1306513" algn="r"/>
                <a:tab pos="1474788" algn="l"/>
              </a:tabLst>
            </a:pPr>
            <a:r>
              <a:rPr lang="en-US" sz="2400" dirty="0"/>
              <a:t>	$41,970	Biological Technicians</a:t>
            </a:r>
          </a:p>
          <a:p>
            <a:pPr marL="0" indent="0">
              <a:spcBef>
                <a:spcPts val="0"/>
              </a:spcBef>
              <a:buNone/>
              <a:tabLst>
                <a:tab pos="1306513" algn="r"/>
                <a:tab pos="1474788" algn="l"/>
              </a:tabLst>
            </a:pPr>
            <a:r>
              <a:rPr lang="en-US" sz="2400" dirty="0"/>
              <a:t>	$41,590	Film and Video Editors</a:t>
            </a:r>
          </a:p>
          <a:p>
            <a:pPr marL="0" indent="0">
              <a:spcBef>
                <a:spcPts val="0"/>
              </a:spcBef>
              <a:buNone/>
              <a:tabLst>
                <a:tab pos="1306513" algn="r"/>
                <a:tab pos="1474788" algn="l"/>
              </a:tabLst>
            </a:pPr>
            <a:r>
              <a:rPr lang="en-US" sz="2400" dirty="0"/>
              <a:t>	$39,180	Music Directors and Composers</a:t>
            </a:r>
          </a:p>
          <a:p>
            <a:pPr marL="0" indent="0">
              <a:spcBef>
                <a:spcPts val="0"/>
              </a:spcBef>
              <a:buNone/>
              <a:tabLst>
                <a:tab pos="1306513" algn="r"/>
                <a:tab pos="1474788" algn="l"/>
              </a:tabLst>
            </a:pPr>
            <a:r>
              <a:rPr lang="en-US" sz="2400" dirty="0"/>
              <a:t>	$34,990	Coaches and Scouts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7235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0C8ED8A3-0256-9941-B9A8-5319BCBA3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4051"/>
            <a:ext cx="9144000" cy="5580517"/>
          </a:xfrm>
          <a:prstGeom prst="rect">
            <a:avLst/>
          </a:prstGeom>
        </p:spPr>
      </p:pic>
      <p:sp>
        <p:nvSpPr>
          <p:cNvPr id="2" name="Title 1"/>
          <p:cNvSpPr>
            <a:spLocks noGrp="1"/>
          </p:cNvSpPr>
          <p:nvPr>
            <p:ph type="title"/>
          </p:nvPr>
        </p:nvSpPr>
        <p:spPr/>
        <p:txBody>
          <a:bodyPr>
            <a:normAutofit/>
          </a:bodyPr>
          <a:lstStyle/>
          <a:p>
            <a:r>
              <a:rPr lang="en-US" dirty="0"/>
              <a:t>Top-Paying Bachelor Degrees</a:t>
            </a:r>
          </a:p>
        </p:txBody>
      </p:sp>
      <p:sp>
        <p:nvSpPr>
          <p:cNvPr id="4" name="TextBox 3"/>
          <p:cNvSpPr txBox="1"/>
          <p:nvPr/>
        </p:nvSpPr>
        <p:spPr>
          <a:xfrm>
            <a:off x="7993781" y="2588781"/>
            <a:ext cx="1828800" cy="461665"/>
          </a:xfrm>
          <a:prstGeom prst="rect">
            <a:avLst/>
          </a:prstGeom>
          <a:noFill/>
        </p:spPr>
        <p:txBody>
          <a:bodyPr wrap="square" rtlCol="0">
            <a:spAutoFit/>
          </a:bodyPr>
          <a:lstStyle/>
          <a:p>
            <a:r>
              <a:rPr lang="en-US" sz="2400" dirty="0"/>
              <a:t>$82,713</a:t>
            </a:r>
          </a:p>
        </p:txBody>
      </p:sp>
      <p:sp>
        <p:nvSpPr>
          <p:cNvPr id="5" name="TextBox 4"/>
          <p:cNvSpPr txBox="1"/>
          <p:nvPr/>
        </p:nvSpPr>
        <p:spPr>
          <a:xfrm>
            <a:off x="6475396" y="5911516"/>
            <a:ext cx="1828800" cy="461665"/>
          </a:xfrm>
          <a:prstGeom prst="rect">
            <a:avLst/>
          </a:prstGeom>
          <a:noFill/>
        </p:spPr>
        <p:txBody>
          <a:bodyPr wrap="square" rtlCol="0">
            <a:spAutoFit/>
          </a:bodyPr>
          <a:lstStyle/>
          <a:p>
            <a:r>
              <a:rPr lang="en-US" sz="2400" dirty="0"/>
              <a:t>$54,726</a:t>
            </a:r>
          </a:p>
        </p:txBody>
      </p:sp>
    </p:spTree>
    <p:extLst>
      <p:ext uri="{BB962C8B-B14F-4D97-AF65-F5344CB8AC3E}">
        <p14:creationId xmlns:p14="http://schemas.microsoft.com/office/powerpoint/2010/main" val="29768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All NC Bachelor Degrees</a:t>
            </a:r>
          </a:p>
        </p:txBody>
      </p:sp>
      <p:pic>
        <p:nvPicPr>
          <p:cNvPr id="7" name="Picture 6" descr="A screenshot of a cell phone&#10;&#10;Description automatically generated">
            <a:extLst>
              <a:ext uri="{FF2B5EF4-FFF2-40B4-BE49-F238E27FC236}">
                <a16:creationId xmlns:a16="http://schemas.microsoft.com/office/drawing/2014/main" id="{F429B02F-CE26-F349-80EA-84AB77153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4050"/>
            <a:ext cx="11245757" cy="5363949"/>
          </a:xfrm>
          <a:prstGeom prst="rect">
            <a:avLst/>
          </a:prstGeom>
        </p:spPr>
      </p:pic>
      <p:sp>
        <p:nvSpPr>
          <p:cNvPr id="9" name="TextBox 8">
            <a:extLst>
              <a:ext uri="{FF2B5EF4-FFF2-40B4-BE49-F238E27FC236}">
                <a16:creationId xmlns:a16="http://schemas.microsoft.com/office/drawing/2014/main" id="{6D970CBF-1490-BA4A-83FF-0AA912AA285F}"/>
              </a:ext>
            </a:extLst>
          </p:cNvPr>
          <p:cNvSpPr txBox="1"/>
          <p:nvPr/>
        </p:nvSpPr>
        <p:spPr>
          <a:xfrm>
            <a:off x="7063265" y="2967335"/>
            <a:ext cx="1828800" cy="461665"/>
          </a:xfrm>
          <a:prstGeom prst="rect">
            <a:avLst/>
          </a:prstGeom>
          <a:noFill/>
        </p:spPr>
        <p:txBody>
          <a:bodyPr wrap="square" rtlCol="0">
            <a:spAutoFit/>
          </a:bodyPr>
          <a:lstStyle/>
          <a:p>
            <a:r>
              <a:rPr lang="en-US" sz="2400" dirty="0"/>
              <a:t>$44,417</a:t>
            </a:r>
          </a:p>
        </p:txBody>
      </p:sp>
      <p:sp>
        <p:nvSpPr>
          <p:cNvPr id="10" name="TextBox 9">
            <a:extLst>
              <a:ext uri="{FF2B5EF4-FFF2-40B4-BE49-F238E27FC236}">
                <a16:creationId xmlns:a16="http://schemas.microsoft.com/office/drawing/2014/main" id="{31D1AEED-A2AA-0D47-B5A3-56C68D1CED43}"/>
              </a:ext>
            </a:extLst>
          </p:cNvPr>
          <p:cNvSpPr txBox="1"/>
          <p:nvPr/>
        </p:nvSpPr>
        <p:spPr>
          <a:xfrm>
            <a:off x="1297858" y="4902285"/>
            <a:ext cx="1828800" cy="461665"/>
          </a:xfrm>
          <a:prstGeom prst="rect">
            <a:avLst/>
          </a:prstGeom>
          <a:noFill/>
        </p:spPr>
        <p:txBody>
          <a:bodyPr wrap="square" rtlCol="0">
            <a:spAutoFit/>
          </a:bodyPr>
          <a:lstStyle/>
          <a:p>
            <a:r>
              <a:rPr lang="en-US" sz="2400" dirty="0"/>
              <a:t>$22,702</a:t>
            </a:r>
          </a:p>
        </p:txBody>
      </p:sp>
    </p:spTree>
    <p:extLst>
      <p:ext uri="{BB962C8B-B14F-4D97-AF65-F5344CB8AC3E}">
        <p14:creationId xmlns:p14="http://schemas.microsoft.com/office/powerpoint/2010/main" val="332586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descr="ttps://nickysmom3.files.wordpress.com/2017/02/when_i_grow_up_small.jpg?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2189"/>
            <a:ext cx="9144001" cy="66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75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Masters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400" dirty="0"/>
              <a:t>	$169,300	Nurse Anesthetists</a:t>
            </a:r>
          </a:p>
          <a:p>
            <a:pPr marL="0" indent="0">
              <a:spcBef>
                <a:spcPts val="0"/>
              </a:spcBef>
              <a:buNone/>
              <a:tabLst>
                <a:tab pos="1306513" algn="r"/>
                <a:tab pos="1474788" algn="l"/>
              </a:tabLst>
            </a:pPr>
            <a:r>
              <a:rPr lang="en-US" sz="2400" dirty="0"/>
              <a:t>	$102,180	Physician Assistants</a:t>
            </a:r>
          </a:p>
          <a:p>
            <a:pPr marL="0" indent="0">
              <a:spcBef>
                <a:spcPts val="0"/>
              </a:spcBef>
              <a:buNone/>
              <a:tabLst>
                <a:tab pos="1306513" algn="r"/>
                <a:tab pos="1474788" algn="l"/>
              </a:tabLst>
            </a:pPr>
            <a:r>
              <a:rPr lang="en-US" sz="2400" dirty="0"/>
              <a:t>	$101,540	Nurse Practitioners</a:t>
            </a:r>
          </a:p>
          <a:p>
            <a:pPr marL="0" indent="0">
              <a:spcBef>
                <a:spcPts val="0"/>
              </a:spcBef>
              <a:buNone/>
              <a:tabLst>
                <a:tab pos="1306513" algn="r"/>
                <a:tab pos="1474788" algn="l"/>
              </a:tabLst>
            </a:pPr>
            <a:r>
              <a:rPr lang="en-US" sz="2400" dirty="0"/>
              <a:t>	$96,290	Statisticians</a:t>
            </a:r>
          </a:p>
          <a:p>
            <a:pPr marL="0" indent="0">
              <a:spcBef>
                <a:spcPts val="0"/>
              </a:spcBef>
              <a:buNone/>
              <a:tabLst>
                <a:tab pos="1306513" algn="r"/>
                <a:tab pos="1474788" algn="l"/>
              </a:tabLst>
            </a:pPr>
            <a:r>
              <a:rPr lang="en-US" sz="2400" dirty="0"/>
              <a:t>	$90,070	Education Administrators, Postsecondary</a:t>
            </a:r>
          </a:p>
          <a:p>
            <a:pPr marL="0" indent="0">
              <a:spcBef>
                <a:spcPts val="0"/>
              </a:spcBef>
              <a:buNone/>
              <a:tabLst>
                <a:tab pos="1306513" algn="r"/>
                <a:tab pos="1474788" algn="l"/>
              </a:tabLst>
            </a:pPr>
            <a:r>
              <a:rPr lang="en-US" sz="2400" dirty="0"/>
              <a:t>	$84,700	Occupational Therapists</a:t>
            </a:r>
          </a:p>
          <a:p>
            <a:pPr marL="0" indent="0">
              <a:spcBef>
                <a:spcPts val="0"/>
              </a:spcBef>
              <a:buNone/>
              <a:tabLst>
                <a:tab pos="1306513" algn="r"/>
                <a:tab pos="1474788" algn="l"/>
              </a:tabLst>
            </a:pPr>
            <a:r>
              <a:rPr lang="en-US" sz="2400" dirty="0"/>
              <a:t>	$73,250	Speech-Language Pathologists</a:t>
            </a:r>
          </a:p>
          <a:p>
            <a:pPr marL="0" indent="0">
              <a:spcBef>
                <a:spcPts val="0"/>
              </a:spcBef>
              <a:buNone/>
              <a:tabLst>
                <a:tab pos="1306513" algn="r"/>
                <a:tab pos="1474788" algn="l"/>
              </a:tabLst>
            </a:pPr>
            <a:r>
              <a:rPr lang="en-US" sz="2400" dirty="0"/>
              <a:t>	$68,120	Education Administrators, Elementary and Secondary School</a:t>
            </a:r>
          </a:p>
          <a:p>
            <a:pPr marL="0" indent="0">
              <a:spcBef>
                <a:spcPts val="0"/>
              </a:spcBef>
              <a:buNone/>
              <a:tabLst>
                <a:tab pos="1306513" algn="r"/>
                <a:tab pos="1474788" algn="l"/>
              </a:tabLst>
            </a:pPr>
            <a:r>
              <a:rPr lang="en-US" sz="2400" dirty="0"/>
              <a:t>	$64,120	Urban and Regional Planners</a:t>
            </a:r>
          </a:p>
          <a:p>
            <a:pPr marL="0" indent="0">
              <a:spcBef>
                <a:spcPts val="0"/>
              </a:spcBef>
              <a:buNone/>
              <a:tabLst>
                <a:tab pos="1306513" algn="r"/>
                <a:tab pos="1474788" algn="l"/>
              </a:tabLst>
            </a:pPr>
            <a:r>
              <a:rPr lang="en-US" sz="2400" dirty="0"/>
              <a:t>	$61,060	Art, Drama, and Music Teachers, Postsecondary</a:t>
            </a:r>
          </a:p>
          <a:p>
            <a:pPr marL="0" indent="0">
              <a:spcBef>
                <a:spcPts val="0"/>
              </a:spcBef>
              <a:buNone/>
              <a:tabLst>
                <a:tab pos="1306513" algn="r"/>
                <a:tab pos="1474788" algn="l"/>
              </a:tabLst>
            </a:pPr>
            <a:r>
              <a:rPr lang="en-US" sz="2400" dirty="0"/>
              <a:t>	$56,070	Instructional Coordinators</a:t>
            </a:r>
          </a:p>
          <a:p>
            <a:pPr marL="0" indent="0">
              <a:spcBef>
                <a:spcPts val="0"/>
              </a:spcBef>
              <a:buNone/>
              <a:tabLst>
                <a:tab pos="1306513" algn="r"/>
                <a:tab pos="1474788" algn="l"/>
              </a:tabLst>
            </a:pPr>
            <a:r>
              <a:rPr lang="en-US" sz="2400" dirty="0"/>
              <a:t>	$53,650	Librarians</a:t>
            </a:r>
          </a:p>
          <a:p>
            <a:pPr marL="0" indent="0">
              <a:spcBef>
                <a:spcPts val="0"/>
              </a:spcBef>
              <a:buNone/>
              <a:tabLst>
                <a:tab pos="1306513" algn="r"/>
                <a:tab pos="1474788" algn="l"/>
              </a:tabLst>
            </a:pPr>
            <a:r>
              <a:rPr lang="en-US" sz="2400" dirty="0"/>
              <a:t>	$53,600	Healthcare Social Workers</a:t>
            </a:r>
          </a:p>
          <a:p>
            <a:pPr marL="0" indent="0">
              <a:spcBef>
                <a:spcPts val="0"/>
              </a:spcBef>
              <a:buNone/>
              <a:tabLst>
                <a:tab pos="1306513" algn="r"/>
                <a:tab pos="1474788" algn="l"/>
              </a:tabLst>
            </a:pPr>
            <a:r>
              <a:rPr lang="en-US" sz="2400" dirty="0"/>
              <a:t>	$49,530	Educational, Guidance, School, and Vocational Counselors</a:t>
            </a:r>
          </a:p>
          <a:p>
            <a:pPr marL="0" indent="0">
              <a:spcBef>
                <a:spcPts val="0"/>
              </a:spcBef>
              <a:buNone/>
              <a:tabLst>
                <a:tab pos="1306513" algn="r"/>
                <a:tab pos="1474788" algn="l"/>
              </a:tabLst>
            </a:pPr>
            <a:r>
              <a:rPr lang="en-US" sz="2400" dirty="0"/>
              <a:t>	$48,550	Mental Health and Substance Abuse Social Workers</a:t>
            </a:r>
          </a:p>
          <a:p>
            <a:pPr marL="0" indent="0">
              <a:spcBef>
                <a:spcPts val="0"/>
              </a:spcBef>
              <a:buNone/>
              <a:tabLst>
                <a:tab pos="1306513" algn="r"/>
                <a:tab pos="1474788" algn="l"/>
              </a:tabLst>
            </a:pPr>
            <a:r>
              <a:rPr lang="en-US" sz="2400" dirty="0"/>
              <a:t>	$39,380	Rehabilitation Counselors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853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Doctorate/Professional Degree</a:t>
            </a:r>
            <a:br>
              <a:rPr lang="en-US" sz="2400" dirty="0"/>
            </a:br>
            <a:r>
              <a:rPr lang="en-US" sz="3100" dirty="0"/>
              <a:t>NC median salaries - promising occupations 2026</a:t>
            </a:r>
          </a:p>
        </p:txBody>
      </p:sp>
      <p:sp>
        <p:nvSpPr>
          <p:cNvPr id="3" name="Content Placeholder 2"/>
          <p:cNvSpPr>
            <a:spLocks noGrp="1"/>
          </p:cNvSpPr>
          <p:nvPr>
            <p:ph idx="1"/>
          </p:nvPr>
        </p:nvSpPr>
        <p:spPr>
          <a:xfrm>
            <a:off x="-16936" y="1600200"/>
            <a:ext cx="13868400" cy="5410200"/>
          </a:xfrm>
        </p:spPr>
        <p:txBody>
          <a:bodyPr>
            <a:noAutofit/>
          </a:bodyPr>
          <a:lstStyle/>
          <a:p>
            <a:pPr marL="0" indent="0">
              <a:spcBef>
                <a:spcPts val="0"/>
              </a:spcBef>
              <a:buNone/>
              <a:tabLst>
                <a:tab pos="1306513" algn="r"/>
                <a:tab pos="1474788" algn="l"/>
              </a:tabLst>
            </a:pPr>
            <a:r>
              <a:rPr lang="en-US" sz="2400" dirty="0"/>
              <a:t>	&gt;$208,000	Internists, General</a:t>
            </a:r>
          </a:p>
          <a:p>
            <a:pPr marL="0" indent="0">
              <a:spcBef>
                <a:spcPts val="0"/>
              </a:spcBef>
              <a:buNone/>
              <a:tabLst>
                <a:tab pos="1306513" algn="r"/>
                <a:tab pos="1474788" algn="l"/>
              </a:tabLst>
            </a:pPr>
            <a:r>
              <a:rPr lang="en-US" sz="2400" dirty="0"/>
              <a:t>	&gt;$208,000	Surgeons</a:t>
            </a:r>
          </a:p>
          <a:p>
            <a:pPr marL="0" indent="0">
              <a:spcBef>
                <a:spcPts val="0"/>
              </a:spcBef>
              <a:buNone/>
              <a:tabLst>
                <a:tab pos="1306513" algn="r"/>
                <a:tab pos="1474788" algn="l"/>
              </a:tabLst>
            </a:pPr>
            <a:r>
              <a:rPr lang="en-US" sz="2400" dirty="0"/>
              <a:t>	$204,930	Family and General Practitioners</a:t>
            </a:r>
          </a:p>
          <a:p>
            <a:pPr marL="0" indent="0">
              <a:spcBef>
                <a:spcPts val="0"/>
              </a:spcBef>
              <a:buNone/>
              <a:tabLst>
                <a:tab pos="1306513" algn="r"/>
                <a:tab pos="1474788" algn="l"/>
              </a:tabLst>
            </a:pPr>
            <a:r>
              <a:rPr lang="en-US" sz="2400" dirty="0"/>
              <a:t>	$195,680	Dentists, General</a:t>
            </a:r>
          </a:p>
          <a:p>
            <a:pPr marL="0" indent="0">
              <a:spcBef>
                <a:spcPts val="0"/>
              </a:spcBef>
              <a:buNone/>
              <a:tabLst>
                <a:tab pos="1306513" algn="r"/>
                <a:tab pos="1474788" algn="l"/>
              </a:tabLst>
            </a:pPr>
            <a:r>
              <a:rPr lang="en-US" sz="2400" dirty="0"/>
              <a:t>	$153,830	Pediatricians, General</a:t>
            </a:r>
          </a:p>
          <a:p>
            <a:pPr marL="0" indent="0">
              <a:spcBef>
                <a:spcPts val="0"/>
              </a:spcBef>
              <a:buNone/>
              <a:tabLst>
                <a:tab pos="1306513" algn="r"/>
                <a:tab pos="1474788" algn="l"/>
              </a:tabLst>
            </a:pPr>
            <a:r>
              <a:rPr lang="en-US" sz="2400" dirty="0"/>
              <a:t>	$133,650	Physicists</a:t>
            </a:r>
          </a:p>
          <a:p>
            <a:pPr marL="0" indent="0">
              <a:spcBef>
                <a:spcPts val="0"/>
              </a:spcBef>
              <a:buNone/>
              <a:tabLst>
                <a:tab pos="1306513" algn="r"/>
                <a:tab pos="1474788" algn="l"/>
              </a:tabLst>
            </a:pPr>
            <a:r>
              <a:rPr lang="en-US" sz="2400" dirty="0"/>
              <a:t>	$131,810	Law Teachers, Postsecondary</a:t>
            </a:r>
          </a:p>
          <a:p>
            <a:pPr marL="0" indent="0">
              <a:spcBef>
                <a:spcPts val="0"/>
              </a:spcBef>
              <a:buNone/>
              <a:tabLst>
                <a:tab pos="1306513" algn="r"/>
                <a:tab pos="1474788" algn="l"/>
              </a:tabLst>
            </a:pPr>
            <a:r>
              <a:rPr lang="en-US" sz="2400" dirty="0"/>
              <a:t>	$127,250	Pharmacists</a:t>
            </a:r>
          </a:p>
          <a:p>
            <a:pPr marL="0" indent="0">
              <a:spcBef>
                <a:spcPts val="0"/>
              </a:spcBef>
              <a:buNone/>
              <a:tabLst>
                <a:tab pos="1306513" algn="r"/>
                <a:tab pos="1474788" algn="l"/>
              </a:tabLst>
            </a:pPr>
            <a:r>
              <a:rPr lang="en-US" sz="2400" dirty="0"/>
              <a:t>	$116,520	Optometrists</a:t>
            </a:r>
          </a:p>
          <a:p>
            <a:pPr marL="0" indent="0">
              <a:spcBef>
                <a:spcPts val="0"/>
              </a:spcBef>
              <a:buNone/>
              <a:tabLst>
                <a:tab pos="1306513" algn="r"/>
                <a:tab pos="1474788" algn="l"/>
              </a:tabLst>
            </a:pPr>
            <a:r>
              <a:rPr lang="en-US" sz="2400" dirty="0"/>
              <a:t>	$105,520	Health Specialties Teachers, Postsecondary</a:t>
            </a:r>
          </a:p>
          <a:p>
            <a:pPr marL="0" indent="0">
              <a:spcBef>
                <a:spcPts val="0"/>
              </a:spcBef>
              <a:buNone/>
              <a:tabLst>
                <a:tab pos="1306513" algn="r"/>
                <a:tab pos="1474788" algn="l"/>
              </a:tabLst>
            </a:pPr>
            <a:r>
              <a:rPr lang="en-US" sz="2400" dirty="0"/>
              <a:t>	$99,400	Lawyers</a:t>
            </a:r>
          </a:p>
          <a:p>
            <a:pPr marL="0" indent="0">
              <a:spcBef>
                <a:spcPts val="0"/>
              </a:spcBef>
              <a:buNone/>
              <a:tabLst>
                <a:tab pos="1306513" algn="r"/>
                <a:tab pos="1474788" algn="l"/>
              </a:tabLst>
            </a:pPr>
            <a:r>
              <a:rPr lang="en-US" sz="2400" dirty="0"/>
              <a:t>	$91,550	Veterinarians</a:t>
            </a:r>
          </a:p>
          <a:p>
            <a:pPr marL="0" indent="0">
              <a:spcBef>
                <a:spcPts val="0"/>
              </a:spcBef>
              <a:buNone/>
              <a:tabLst>
                <a:tab pos="1306513" algn="r"/>
                <a:tab pos="1474788" algn="l"/>
              </a:tabLst>
            </a:pPr>
            <a:r>
              <a:rPr lang="en-US" sz="2400" dirty="0"/>
              <a:t>	$91,330	Economics Teachers, Postsecondary</a:t>
            </a:r>
          </a:p>
          <a:p>
            <a:pPr marL="0" indent="0">
              <a:spcBef>
                <a:spcPts val="0"/>
              </a:spcBef>
              <a:buNone/>
              <a:tabLst>
                <a:tab pos="1306513" algn="r"/>
                <a:tab pos="1474788" algn="l"/>
              </a:tabLst>
            </a:pPr>
            <a:r>
              <a:rPr lang="en-US" sz="2400" dirty="0"/>
              <a:t>	$88,690	Medical Scientists, Except Epidemiologists</a:t>
            </a:r>
          </a:p>
          <a:p>
            <a:pPr marL="0" indent="0">
              <a:spcBef>
                <a:spcPts val="0"/>
              </a:spcBef>
              <a:buNone/>
              <a:tabLst>
                <a:tab pos="1306513" algn="r"/>
                <a:tab pos="1474788" algn="l"/>
              </a:tabLst>
            </a:pPr>
            <a:r>
              <a:rPr lang="en-US" sz="2400" dirty="0"/>
              <a:t>	$86,600	Physical Therapists</a:t>
            </a:r>
          </a:p>
          <a:p>
            <a:pPr marL="0" indent="0">
              <a:spcBef>
                <a:spcPts val="0"/>
              </a:spcBef>
              <a:buNone/>
              <a:tabLst>
                <a:tab pos="1306513" algn="r"/>
                <a:tab pos="1474788" algn="l"/>
              </a:tabLst>
            </a:pPr>
            <a:r>
              <a:rPr lang="en-US" sz="2400" dirty="0"/>
              <a:t>	$82,540	Engineering Teachers, Postsecondary</a:t>
            </a:r>
          </a:p>
          <a:p>
            <a:pPr marL="0" indent="0">
              <a:spcBef>
                <a:spcPts val="0"/>
              </a:spcBef>
              <a:buNone/>
              <a:tabLst>
                <a:tab pos="1306513" algn="r"/>
                <a:tab pos="1474788" algn="l"/>
              </a:tabLst>
            </a:pPr>
            <a:r>
              <a:rPr lang="en-US" sz="2400" dirty="0"/>
              <a:t>	$72,920	Business Teachers, Postsecondary</a:t>
            </a:r>
          </a:p>
          <a:p>
            <a:pPr marL="0" indent="0">
              <a:spcBef>
                <a:spcPts val="0"/>
              </a:spcBef>
              <a:buNone/>
              <a:tabLst>
                <a:tab pos="1306513" algn="r"/>
                <a:tab pos="1474788" algn="l"/>
              </a:tabLst>
            </a:pPr>
            <a:r>
              <a:rPr lang="en-US" sz="2400" dirty="0"/>
              <a:t>	$71,450	Chemistry Teachers, Postsecondary</a:t>
            </a:r>
          </a:p>
          <a:p>
            <a:pPr marL="0" indent="0">
              <a:spcBef>
                <a:spcPts val="0"/>
              </a:spcBef>
              <a:buNone/>
              <a:tabLst>
                <a:tab pos="1306513" algn="r"/>
                <a:tab pos="1474788" algn="l"/>
              </a:tabLst>
            </a:pPr>
            <a:r>
              <a:rPr lang="en-US" sz="2400" dirty="0"/>
              <a:t>	$71,230	Philosophy and Religion Teachers, Postsecondary</a:t>
            </a:r>
          </a:p>
          <a:p>
            <a:pPr marL="0" indent="0">
              <a:spcBef>
                <a:spcPts val="0"/>
              </a:spcBef>
              <a:buNone/>
              <a:tabLst>
                <a:tab pos="1306513" algn="r"/>
                <a:tab pos="1474788" algn="l"/>
              </a:tabLst>
            </a:pPr>
            <a:r>
              <a:rPr lang="en-US" sz="2400" dirty="0"/>
              <a:t>	$68,310	Audiologists</a:t>
            </a:r>
          </a:p>
          <a:p>
            <a:pPr marL="0" indent="0">
              <a:spcBef>
                <a:spcPts val="0"/>
              </a:spcBef>
              <a:buNone/>
              <a:tabLst>
                <a:tab pos="1306513" algn="r"/>
                <a:tab pos="1474788" algn="l"/>
              </a:tabLst>
            </a:pPr>
            <a:r>
              <a:rPr lang="en-US" sz="2400" dirty="0"/>
              <a:t>	$68,210	Psychology Teachers, Postsecondary</a:t>
            </a:r>
          </a:p>
          <a:p>
            <a:pPr marL="0" indent="0">
              <a:spcBef>
                <a:spcPts val="0"/>
              </a:spcBef>
              <a:buNone/>
              <a:tabLst>
                <a:tab pos="1306513" algn="r"/>
                <a:tab pos="1474788" algn="l"/>
              </a:tabLst>
            </a:pPr>
            <a:r>
              <a:rPr lang="en-US" sz="2400" dirty="0"/>
              <a:t>	$65,550	Biological Science Teachers, Postsecondary</a:t>
            </a:r>
          </a:p>
          <a:p>
            <a:pPr marL="0" indent="0">
              <a:spcBef>
                <a:spcPts val="0"/>
              </a:spcBef>
              <a:buNone/>
              <a:tabLst>
                <a:tab pos="1306513" algn="r"/>
                <a:tab pos="1474788" algn="l"/>
              </a:tabLst>
            </a:pPr>
            <a:r>
              <a:rPr lang="en-US" sz="2400" dirty="0"/>
              <a:t>	$64,520	Nursing Instructors and Teachers, Postsecondary</a:t>
            </a:r>
          </a:p>
          <a:p>
            <a:pPr marL="0" indent="0">
              <a:spcBef>
                <a:spcPts val="0"/>
              </a:spcBef>
              <a:buNone/>
              <a:tabLst>
                <a:tab pos="1306513" algn="r"/>
                <a:tab pos="1474788" algn="l"/>
              </a:tabLst>
            </a:pPr>
            <a:r>
              <a:rPr lang="en-US" sz="2400" dirty="0"/>
              <a:t>	$63,460	Education Teachers, Postsecondary</a:t>
            </a:r>
          </a:p>
          <a:p>
            <a:pPr marL="0" indent="0">
              <a:spcBef>
                <a:spcPts val="0"/>
              </a:spcBef>
              <a:buNone/>
              <a:tabLst>
                <a:tab pos="1306513" algn="r"/>
                <a:tab pos="1474788" algn="l"/>
              </a:tabLst>
            </a:pPr>
            <a:r>
              <a:rPr lang="en-US" sz="2400" dirty="0"/>
              <a:t>	$62,470	Clinical, Counseling, and School Psychologists</a:t>
            </a:r>
          </a:p>
          <a:p>
            <a:pPr marL="0" indent="0">
              <a:spcBef>
                <a:spcPts val="0"/>
              </a:spcBef>
              <a:buNone/>
              <a:tabLst>
                <a:tab pos="1306513" algn="r"/>
                <a:tab pos="1474788" algn="l"/>
              </a:tabLst>
            </a:pPr>
            <a:r>
              <a:rPr lang="en-US" sz="2400" dirty="0"/>
              <a:t>	$61,890	Mathematical Science Teachers, Postsecondary</a:t>
            </a:r>
          </a:p>
          <a:p>
            <a:pPr marL="0" indent="0">
              <a:spcBef>
                <a:spcPts val="0"/>
              </a:spcBef>
              <a:buNone/>
              <a:tabLst>
                <a:tab pos="1306513" algn="r"/>
                <a:tab pos="1474788" algn="l"/>
              </a:tabLst>
            </a:pPr>
            <a:r>
              <a:rPr lang="en-US" sz="2400" dirty="0"/>
              <a:t>	$58,480	English Language and Literature Teachers, Postsecondary</a:t>
            </a:r>
          </a:p>
          <a:p>
            <a:pPr marL="0" indent="0">
              <a:spcBef>
                <a:spcPts val="0"/>
              </a:spcBef>
              <a:buNone/>
              <a:tabLst>
                <a:tab pos="1306513" algn="r"/>
                <a:tab pos="1474788" algn="l"/>
              </a:tabLst>
            </a:pPr>
            <a:r>
              <a:rPr lang="en-US" sz="2400" dirty="0"/>
              <a:t>	$58,350	Criminal Justice and Law Enforcement Teachers, Postsecondary</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797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5587F61-A221-444E-9B84-6921A662BEF6}"/>
              </a:ext>
            </a:extLst>
          </p:cNvPr>
          <p:cNvGraphicFramePr>
            <a:graphicFrameLocks/>
          </p:cNvGraphicFramePr>
          <p:nvPr>
            <p:extLst>
              <p:ext uri="{D42A27DB-BD31-4B8C-83A1-F6EECF244321}">
                <p14:modId xmlns:p14="http://schemas.microsoft.com/office/powerpoint/2010/main" val="2349968900"/>
              </p:ext>
            </p:extLst>
          </p:nvPr>
        </p:nvGraphicFramePr>
        <p:xfrm>
          <a:off x="-471488" y="-1"/>
          <a:ext cx="9615488" cy="6858001"/>
        </p:xfrm>
        <a:graphic>
          <a:graphicData uri="http://schemas.openxmlformats.org/drawingml/2006/chart">
            <c:chart xmlns:c="http://schemas.openxmlformats.org/drawingml/2006/chart" xmlns:r="http://schemas.openxmlformats.org/officeDocument/2006/relationships" r:id="rId3"/>
          </a:graphicData>
        </a:graphic>
      </p:graphicFrame>
      <p:sp>
        <p:nvSpPr>
          <p:cNvPr id="1525764" name="Text Box 4"/>
          <p:cNvSpPr txBox="1">
            <a:spLocks noChangeArrowheads="1"/>
          </p:cNvSpPr>
          <p:nvPr/>
        </p:nvSpPr>
        <p:spPr bwMode="auto">
          <a:xfrm>
            <a:off x="4095108" y="358172"/>
            <a:ext cx="4559261" cy="1569660"/>
          </a:xfrm>
          <a:prstGeom prst="rect">
            <a:avLst/>
          </a:prstGeom>
          <a:noFill/>
          <a:ln w="9525">
            <a:noFill/>
            <a:miter lim="800000"/>
            <a:headEnd/>
            <a:tailEnd/>
          </a:ln>
          <a:effectLst/>
        </p:spPr>
        <p:txBody>
          <a:bodyPr wrap="none">
            <a:spAutoFit/>
          </a:bodyPr>
          <a:lstStyle>
            <a:lvl1pPr>
              <a:defRPr sz="2400">
                <a:solidFill>
                  <a:schemeClr val="tx1"/>
                </a:solidFill>
                <a:latin typeface="Arial" panose="020B0604020202020204" pitchFamily="34" charset="0"/>
                <a:ea typeface="ヒラギノ角ゴ Pro W3" pitchFamily="-108" charset="-128"/>
              </a:defRPr>
            </a:lvl1pPr>
            <a:lvl2pPr marL="37931725" indent="-37474525">
              <a:defRPr sz="2400">
                <a:solidFill>
                  <a:schemeClr val="tx1"/>
                </a:solidFill>
                <a:latin typeface="Arial" panose="020B0604020202020204" pitchFamily="34" charset="0"/>
                <a:ea typeface="ヒラギノ角ゴ Pro W3" pitchFamily="-108" charset="-128"/>
              </a:defRPr>
            </a:lvl2pPr>
            <a:lvl3pPr>
              <a:defRPr sz="2400">
                <a:solidFill>
                  <a:schemeClr val="tx1"/>
                </a:solidFill>
                <a:latin typeface="Arial" panose="020B0604020202020204" pitchFamily="34" charset="0"/>
                <a:ea typeface="ヒラギノ角ゴ Pro W3" pitchFamily="-108" charset="-128"/>
              </a:defRPr>
            </a:lvl3pPr>
            <a:lvl4pPr>
              <a:defRPr sz="2400">
                <a:solidFill>
                  <a:schemeClr val="tx1"/>
                </a:solidFill>
                <a:latin typeface="Arial" panose="020B0604020202020204" pitchFamily="34" charset="0"/>
                <a:ea typeface="ヒラギノ角ゴ Pro W3" pitchFamily="-108" charset="-128"/>
              </a:defRPr>
            </a:lvl4pPr>
            <a:lvl5pPr>
              <a:defRPr sz="2400">
                <a:solidFill>
                  <a:schemeClr val="tx1"/>
                </a:solidFill>
                <a:latin typeface="Arial" panose="020B0604020202020204" pitchFamily="34" charset="0"/>
                <a:ea typeface="ヒラギノ角ゴ Pro W3" pitchFamily="-108"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pitchFamily="-108" charset="-128"/>
              </a:defRPr>
            </a:lvl9pPr>
          </a:lstStyle>
          <a:p>
            <a:pPr algn="ctr"/>
            <a:r>
              <a:rPr lang="en-US" altLang="en-US" b="1" dirty="0">
                <a:effectLst>
                  <a:outerShdw blurRad="38100" dist="38100" dir="2700000" algn="tl">
                    <a:srgbClr val="C0C0C0"/>
                  </a:outerShdw>
                </a:effectLst>
                <a:latin typeface="Helvetica Neue" pitchFamily="-108" charset="0"/>
              </a:rPr>
              <a:t>North Carolina</a:t>
            </a:r>
          </a:p>
          <a:p>
            <a:pPr algn="ctr"/>
            <a:r>
              <a:rPr lang="en-US" altLang="en-US" b="1" dirty="0">
                <a:effectLst>
                  <a:outerShdw blurRad="38100" dist="38100" dir="2700000" algn="tl">
                    <a:srgbClr val="C0C0C0"/>
                  </a:outerShdw>
                </a:effectLst>
                <a:latin typeface="Helvetica Neue" pitchFamily="-108" charset="0"/>
              </a:rPr>
              <a:t>Bachelor Degree</a:t>
            </a:r>
            <a:br>
              <a:rPr lang="en-US" altLang="en-US" b="1" dirty="0">
                <a:effectLst>
                  <a:outerShdw blurRad="38100" dist="38100" dir="2700000" algn="tl">
                    <a:srgbClr val="C0C0C0"/>
                  </a:outerShdw>
                </a:effectLst>
                <a:latin typeface="Helvetica Neue" pitchFamily="-108" charset="0"/>
              </a:rPr>
            </a:br>
            <a:r>
              <a:rPr lang="en-US" altLang="en-US" b="1" dirty="0">
                <a:effectLst>
                  <a:outerShdw blurRad="38100" dist="38100" dir="2700000" algn="tl">
                    <a:srgbClr val="C0C0C0"/>
                  </a:outerShdw>
                </a:effectLst>
                <a:latin typeface="Helvetica Neue" pitchFamily="-108" charset="0"/>
              </a:rPr>
              <a:t>6-year Graduation Rate (2016)</a:t>
            </a:r>
            <a:br>
              <a:rPr lang="en-US" altLang="en-US" b="1" dirty="0">
                <a:effectLst>
                  <a:outerShdw blurRad="38100" dist="38100" dir="2700000" algn="tl">
                    <a:srgbClr val="C0C0C0"/>
                  </a:outerShdw>
                </a:effectLst>
                <a:latin typeface="Helvetica Neue" pitchFamily="-108" charset="0"/>
              </a:rPr>
            </a:br>
            <a:r>
              <a:rPr lang="en-US" altLang="en-US" b="1" dirty="0">
                <a:effectLst>
                  <a:outerShdw blurRad="38100" dist="38100" dir="2700000" algn="tl">
                    <a:srgbClr val="C0C0C0"/>
                  </a:outerShdw>
                </a:effectLst>
                <a:latin typeface="Helvetica Neue" pitchFamily="-108" charset="0"/>
              </a:rPr>
              <a:t>63.3% mean average</a:t>
            </a:r>
          </a:p>
        </p:txBody>
      </p:sp>
      <p:sp>
        <p:nvSpPr>
          <p:cNvPr id="1525765" name="Line 5"/>
          <p:cNvSpPr>
            <a:spLocks noChangeShapeType="1"/>
          </p:cNvSpPr>
          <p:nvPr/>
        </p:nvSpPr>
        <p:spPr bwMode="auto">
          <a:xfrm>
            <a:off x="0" y="2000249"/>
            <a:ext cx="9144000" cy="0"/>
          </a:xfrm>
          <a:prstGeom prst="line">
            <a:avLst/>
          </a:prstGeom>
          <a:noFill/>
          <a:ln w="38100">
            <a:solidFill>
              <a:schemeClr val="tx1"/>
            </a:solidFill>
            <a:round/>
            <a:headEnd/>
            <a:tailEnd/>
          </a:ln>
          <a:effectLst/>
        </p:spPr>
        <p:txBody>
          <a:bodyPr wrap="none" anchor="ctr"/>
          <a:lstStyle/>
          <a:p>
            <a:pPr>
              <a:defRPr/>
            </a:pPr>
            <a:endParaRPr lang="en-US" b="1">
              <a:effectLst>
                <a:outerShdw blurRad="38100" dist="38100" dir="2700000" algn="tl">
                  <a:srgbClr val="000000">
                    <a:alpha val="43137"/>
                  </a:srgbClr>
                </a:outerShdw>
              </a:effectLst>
              <a:latin typeface="Helvetica Neue" pitchFamily="-107" charset="0"/>
              <a:ea typeface="ヒラギノ角ゴ Pro W3" pitchFamily="-112" charset="-128"/>
            </a:endParaRPr>
          </a:p>
        </p:txBody>
      </p:sp>
    </p:spTree>
    <p:extLst>
      <p:ext uri="{BB962C8B-B14F-4D97-AF65-F5344CB8AC3E}">
        <p14:creationId xmlns:p14="http://schemas.microsoft.com/office/powerpoint/2010/main" val="5326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happens to our 4-year program dropouts?</a:t>
            </a:r>
          </a:p>
          <a:p>
            <a:endParaRPr lang="en-US" dirty="0"/>
          </a:p>
          <a:p>
            <a:r>
              <a:rPr lang="en-US" dirty="0"/>
              <a:t>25% of all students in Community College </a:t>
            </a:r>
            <a:br>
              <a:rPr lang="en-US" dirty="0"/>
            </a:br>
            <a:r>
              <a:rPr lang="en-US" dirty="0"/>
              <a:t>have a 4-year degree.</a:t>
            </a:r>
          </a:p>
          <a:p>
            <a:endParaRPr lang="en-US" dirty="0"/>
          </a:p>
        </p:txBody>
      </p:sp>
      <p:sp>
        <p:nvSpPr>
          <p:cNvPr id="1527810" name="Rectangle 2"/>
          <p:cNvSpPr>
            <a:spLocks noGrp="1" noChangeArrowheads="1"/>
          </p:cNvSpPr>
          <p:nvPr>
            <p:ph type="title"/>
          </p:nvPr>
        </p:nvSpPr>
        <p:spPr/>
        <p:txBody>
          <a:bodyPr/>
          <a:lstStyle/>
          <a:p>
            <a:r>
              <a:rPr lang="en-US" altLang="en-US"/>
              <a:t>It makes you think?</a:t>
            </a:r>
            <a:endParaRPr lang="en-US" altLang="en-US" dirty="0"/>
          </a:p>
        </p:txBody>
      </p:sp>
    </p:spTree>
    <p:extLst>
      <p:ext uri="{BB962C8B-B14F-4D97-AF65-F5344CB8AC3E}">
        <p14:creationId xmlns:p14="http://schemas.microsoft.com/office/powerpoint/2010/main" val="3823076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ctrTitle" idx="4294967295"/>
          </p:nvPr>
        </p:nvSpPr>
        <p:spPr>
          <a:xfrm>
            <a:off x="330200" y="381000"/>
            <a:ext cx="8470900" cy="6248400"/>
          </a:xfrm>
        </p:spPr>
        <p:txBody>
          <a:bodyPr>
            <a:normAutofit/>
          </a:bodyPr>
          <a:lstStyle/>
          <a:p>
            <a:pPr eaLnBrk="1" hangingPunct="1">
              <a:lnSpc>
                <a:spcPct val="120000"/>
              </a:lnSpc>
              <a:defRPr/>
            </a:pPr>
            <a:r>
              <a:rPr lang="en-US" i="1" dirty="0">
                <a:effectLst>
                  <a:outerShdw blurRad="38100" dist="38100" dir="2700000" algn="tl">
                    <a:srgbClr val="DDDDDD"/>
                  </a:outerShdw>
                </a:effectLst>
                <a:latin typeface="Arial" charset="0"/>
                <a:ea typeface="ヒラギノ角ゴ Pro W3" charset="0"/>
                <a:cs typeface="ヒラギノ角ゴ Pro W3" charset="0"/>
              </a:rPr>
              <a:t>If we really want to prepare our students for successful careers, we need to know all we can about the rapidly changing job market.</a:t>
            </a:r>
            <a:br>
              <a:rPr lang="en-US" i="1" dirty="0">
                <a:effectLst>
                  <a:outerShdw blurRad="38100" dist="38100" dir="2700000" algn="tl">
                    <a:srgbClr val="DDDDDD"/>
                  </a:outerShdw>
                </a:effectLst>
                <a:latin typeface="Arial" charset="0"/>
                <a:ea typeface="ヒラギノ角ゴ Pro W3" charset="0"/>
                <a:cs typeface="ヒラギノ角ゴ Pro W3" charset="0"/>
              </a:rPr>
            </a:br>
            <a:endParaRPr lang="en-US" dirty="0">
              <a:effectLst>
                <a:outerShdw blurRad="38100" dist="38100" dir="2700000" algn="tl">
                  <a:srgbClr val="DDDDDD"/>
                </a:outerShdw>
              </a:effectLst>
              <a:latin typeface="Arial" charset="0"/>
              <a:ea typeface="ヒラギノ角ゴ Pro W3" charset="0"/>
              <a:cs typeface="ヒラギノ角ゴ Pro W3" charset="0"/>
            </a:endParaRPr>
          </a:p>
        </p:txBody>
      </p:sp>
      <p:sp>
        <p:nvSpPr>
          <p:cNvPr id="1616899" name="Text Box 3"/>
          <p:cNvSpPr txBox="1">
            <a:spLocks noChangeArrowheads="1"/>
          </p:cNvSpPr>
          <p:nvPr/>
        </p:nvSpPr>
        <p:spPr bwMode="auto">
          <a:xfrm>
            <a:off x="6042025" y="6324600"/>
            <a:ext cx="2720975" cy="304800"/>
          </a:xfrm>
          <a:prstGeom prst="rect">
            <a:avLst/>
          </a:prstGeom>
          <a:noFill/>
          <a:ln w="9525">
            <a:noFill/>
            <a:miter lim="800000"/>
            <a:headEnd/>
            <a:tailEnd/>
          </a:ln>
          <a:effec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spcBef>
                <a:spcPct val="50000"/>
              </a:spcBef>
              <a:defRPr/>
            </a:pPr>
            <a:r>
              <a:rPr lang="en-US" sz="1400" b="1" dirty="0">
                <a:effectLst>
                  <a:outerShdw blurRad="38100" dist="38100" dir="2700000" algn="tl">
                    <a:srgbClr val="DDDDDD"/>
                  </a:outerShdw>
                </a:effectLst>
                <a:latin typeface="Helvetica Neue" charset="0"/>
              </a:rPr>
              <a:t>Emil Barnabas</a:t>
            </a:r>
          </a:p>
        </p:txBody>
      </p:sp>
    </p:spTree>
    <p:extLst>
      <p:ext uri="{BB962C8B-B14F-4D97-AF65-F5344CB8AC3E}">
        <p14:creationId xmlns:p14="http://schemas.microsoft.com/office/powerpoint/2010/main" val="328729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3033894"/>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26838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Fastest Growing Occupations In NC</a:t>
            </a:r>
            <a:br>
              <a:rPr lang="en-US" sz="4400" dirty="0"/>
            </a:br>
            <a:r>
              <a:rPr lang="en-US" sz="4400" dirty="0"/>
              <a:t>(</a:t>
            </a:r>
            <a:r>
              <a:rPr lang="en-US" dirty="0"/>
              <a:t>requiring postsecondary education)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solidFill>
                  <a:srgbClr val="00B050"/>
                </a:solidFill>
              </a:rPr>
              <a:t>	8,551	Nursing Assistants</a:t>
            </a:r>
          </a:p>
          <a:p>
            <a:pPr marL="0" indent="0">
              <a:spcBef>
                <a:spcPts val="0"/>
              </a:spcBef>
              <a:buNone/>
              <a:tabLst>
                <a:tab pos="1306513" algn="r"/>
                <a:tab pos="1474788" algn="l"/>
              </a:tabLst>
            </a:pPr>
            <a:r>
              <a:rPr lang="en-US" sz="2000" dirty="0">
                <a:solidFill>
                  <a:srgbClr val="FF0000"/>
                </a:solidFill>
              </a:rPr>
              <a:t>	7,462	Registered Nurses</a:t>
            </a:r>
          </a:p>
          <a:p>
            <a:pPr marL="0" indent="0">
              <a:spcBef>
                <a:spcPts val="0"/>
              </a:spcBef>
              <a:buNone/>
              <a:tabLst>
                <a:tab pos="1306513" algn="r"/>
                <a:tab pos="1474788" algn="l"/>
              </a:tabLst>
            </a:pPr>
            <a:r>
              <a:rPr lang="en-US" sz="2000" dirty="0">
                <a:solidFill>
                  <a:srgbClr val="00B050"/>
                </a:solidFill>
              </a:rPr>
              <a:t>	7,049	Heavy and Tractor-Trailer Truck Drivers</a:t>
            </a:r>
          </a:p>
          <a:p>
            <a:pPr marL="0" indent="0">
              <a:spcBef>
                <a:spcPts val="0"/>
              </a:spcBef>
              <a:buNone/>
              <a:tabLst>
                <a:tab pos="1306513" algn="r"/>
                <a:tab pos="1474788" algn="l"/>
              </a:tabLst>
            </a:pPr>
            <a:r>
              <a:rPr lang="en-US" sz="2000" dirty="0">
                <a:solidFill>
                  <a:srgbClr val="00B050"/>
                </a:solidFill>
              </a:rPr>
              <a:t>	5,290	Bookkeeping, Accounting, and Auditing Clerks</a:t>
            </a:r>
          </a:p>
          <a:p>
            <a:pPr marL="0" indent="0">
              <a:spcBef>
                <a:spcPts val="0"/>
              </a:spcBef>
              <a:buNone/>
              <a:tabLst>
                <a:tab pos="1306513" algn="r"/>
                <a:tab pos="1474788" algn="l"/>
              </a:tabLst>
            </a:pPr>
            <a:r>
              <a:rPr lang="en-US" sz="2000" dirty="0">
                <a:solidFill>
                  <a:srgbClr val="FF0000"/>
                </a:solidFill>
              </a:rPr>
              <a:t>	5,204	General and Operations Managers</a:t>
            </a:r>
          </a:p>
          <a:p>
            <a:pPr marL="0" indent="0">
              <a:spcBef>
                <a:spcPts val="0"/>
              </a:spcBef>
              <a:buNone/>
              <a:tabLst>
                <a:tab pos="1306513" algn="r"/>
                <a:tab pos="1474788" algn="l"/>
              </a:tabLst>
            </a:pPr>
            <a:r>
              <a:rPr lang="en-US" sz="2000" dirty="0">
                <a:solidFill>
                  <a:srgbClr val="FF0000"/>
                </a:solidFill>
              </a:rPr>
              <a:t>	3,726	Accountants and Auditors</a:t>
            </a:r>
          </a:p>
          <a:p>
            <a:pPr marL="0" indent="0">
              <a:spcBef>
                <a:spcPts val="0"/>
              </a:spcBef>
              <a:buNone/>
              <a:tabLst>
                <a:tab pos="1306513" algn="r"/>
                <a:tab pos="1474788" algn="l"/>
              </a:tabLst>
            </a:pPr>
            <a:r>
              <a:rPr lang="en-US" sz="2000" dirty="0">
                <a:solidFill>
                  <a:srgbClr val="FF0000"/>
                </a:solidFill>
              </a:rPr>
              <a:t>	3,574	Business Operations Specialists, All Other</a:t>
            </a:r>
          </a:p>
          <a:p>
            <a:pPr marL="0" indent="0">
              <a:spcBef>
                <a:spcPts val="0"/>
              </a:spcBef>
              <a:buNone/>
              <a:tabLst>
                <a:tab pos="1306513" algn="r"/>
                <a:tab pos="1474788" algn="l"/>
              </a:tabLst>
            </a:pPr>
            <a:r>
              <a:rPr lang="en-US" sz="2000" dirty="0"/>
              <a:t>	</a:t>
            </a:r>
            <a:r>
              <a:rPr lang="en-US" sz="2000" dirty="0">
                <a:solidFill>
                  <a:srgbClr val="00B050"/>
                </a:solidFill>
              </a:rPr>
              <a:t>3,169	Teacher Assistants</a:t>
            </a:r>
          </a:p>
          <a:p>
            <a:pPr marL="0" indent="0">
              <a:spcBef>
                <a:spcPts val="0"/>
              </a:spcBef>
              <a:buNone/>
              <a:tabLst>
                <a:tab pos="1306513" algn="r"/>
                <a:tab pos="1474788" algn="l"/>
              </a:tabLst>
            </a:pPr>
            <a:r>
              <a:rPr lang="en-US" sz="2000" dirty="0"/>
              <a:t>	</a:t>
            </a:r>
            <a:r>
              <a:rPr lang="en-US" sz="2000" dirty="0">
                <a:solidFill>
                  <a:srgbClr val="FF0000"/>
                </a:solidFill>
              </a:rPr>
              <a:t>2,979	Software Developers, Applications</a:t>
            </a:r>
          </a:p>
          <a:p>
            <a:pPr marL="0" indent="0">
              <a:spcBef>
                <a:spcPts val="0"/>
              </a:spcBef>
              <a:buNone/>
              <a:tabLst>
                <a:tab pos="1306513" algn="r"/>
                <a:tab pos="1474788" algn="l"/>
              </a:tabLst>
            </a:pPr>
            <a:r>
              <a:rPr lang="en-US" sz="2000" dirty="0">
                <a:solidFill>
                  <a:srgbClr val="FF0000"/>
                </a:solidFill>
              </a:rPr>
              <a:t>	2,976	Elementary School Teachers, Except Special Education</a:t>
            </a:r>
          </a:p>
          <a:p>
            <a:pPr marL="0" indent="0">
              <a:spcBef>
                <a:spcPts val="0"/>
              </a:spcBef>
              <a:buNone/>
              <a:tabLst>
                <a:tab pos="1306513" algn="r"/>
                <a:tab pos="1474788" algn="l"/>
              </a:tabLst>
            </a:pPr>
            <a:r>
              <a:rPr lang="en-US" sz="2000" dirty="0">
                <a:solidFill>
                  <a:srgbClr val="00B050"/>
                </a:solidFill>
              </a:rPr>
              <a:t>	2,693	Automotive Service Technicians and Mechanics</a:t>
            </a:r>
          </a:p>
          <a:p>
            <a:pPr marL="0" indent="0">
              <a:spcBef>
                <a:spcPts val="0"/>
              </a:spcBef>
              <a:buNone/>
              <a:tabLst>
                <a:tab pos="1306513" algn="r"/>
                <a:tab pos="1474788" algn="l"/>
              </a:tabLst>
            </a:pPr>
            <a:r>
              <a:rPr lang="en-US" sz="2000" dirty="0">
                <a:solidFill>
                  <a:srgbClr val="00B050"/>
                </a:solidFill>
              </a:rPr>
              <a:t>	2,455	Medical Assistants</a:t>
            </a:r>
          </a:p>
          <a:p>
            <a:pPr marL="0" indent="0">
              <a:spcBef>
                <a:spcPts val="0"/>
              </a:spcBef>
              <a:buNone/>
              <a:tabLst>
                <a:tab pos="1306513" algn="r"/>
                <a:tab pos="1474788" algn="l"/>
              </a:tabLst>
            </a:pPr>
            <a:r>
              <a:rPr lang="en-US" sz="2000" dirty="0">
                <a:solidFill>
                  <a:srgbClr val="FF0000"/>
                </a:solidFill>
              </a:rPr>
              <a:t>	2,444	Substitute Teachers</a:t>
            </a:r>
          </a:p>
          <a:p>
            <a:pPr marL="0" indent="0">
              <a:spcBef>
                <a:spcPts val="0"/>
              </a:spcBef>
              <a:buNone/>
              <a:tabLst>
                <a:tab pos="1306513" algn="r"/>
                <a:tab pos="1474788" algn="l"/>
              </a:tabLst>
            </a:pPr>
            <a:r>
              <a:rPr lang="en-US" sz="2000" dirty="0">
                <a:solidFill>
                  <a:srgbClr val="FF0000"/>
                </a:solidFill>
              </a:rPr>
              <a:t>	2,354	Market Research Analysts and Marketing Specialists</a:t>
            </a:r>
          </a:p>
          <a:p>
            <a:pPr marL="0" indent="0">
              <a:spcBef>
                <a:spcPts val="0"/>
              </a:spcBef>
              <a:buNone/>
              <a:tabLst>
                <a:tab pos="1306513" algn="r"/>
                <a:tab pos="1474788" algn="l"/>
              </a:tabLst>
            </a:pPr>
            <a:r>
              <a:rPr lang="en-US" sz="2000" dirty="0">
                <a:solidFill>
                  <a:srgbClr val="FF0000"/>
                </a:solidFill>
              </a:rPr>
              <a:t>	2,209	Managers, All Other</a:t>
            </a:r>
          </a:p>
          <a:p>
            <a:pPr marL="0" indent="0">
              <a:spcBef>
                <a:spcPts val="0"/>
              </a:spcBef>
              <a:buNone/>
              <a:tabLst>
                <a:tab pos="1306513" algn="r"/>
                <a:tab pos="1474788" algn="l"/>
              </a:tabLst>
            </a:pPr>
            <a:r>
              <a:rPr lang="en-US" sz="2000" dirty="0">
                <a:solidFill>
                  <a:srgbClr val="00B050"/>
                </a:solidFill>
              </a:rPr>
              <a:t>	2,099	Computer User Support Specialists</a:t>
            </a:r>
          </a:p>
          <a:p>
            <a:pPr marL="0" indent="0">
              <a:spcBef>
                <a:spcPts val="0"/>
              </a:spcBef>
              <a:buNone/>
              <a:tabLst>
                <a:tab pos="1306513" algn="r"/>
                <a:tab pos="1474788" algn="l"/>
              </a:tabLst>
            </a:pPr>
            <a:r>
              <a:rPr lang="en-US" sz="2000" dirty="0"/>
              <a:t>	</a:t>
            </a:r>
            <a:r>
              <a:rPr lang="en-US" sz="2000" dirty="0">
                <a:solidFill>
                  <a:srgbClr val="FF0000"/>
                </a:solidFill>
              </a:rPr>
              <a:t>2,072	Management Analysts</a:t>
            </a:r>
          </a:p>
          <a:p>
            <a:pPr marL="0" indent="0">
              <a:spcBef>
                <a:spcPts val="0"/>
              </a:spcBef>
              <a:buNone/>
              <a:tabLst>
                <a:tab pos="1306513" algn="r"/>
                <a:tab pos="1474788" algn="l"/>
              </a:tabLst>
            </a:pPr>
            <a:r>
              <a:rPr lang="en-US" sz="2000" dirty="0">
                <a:solidFill>
                  <a:srgbClr val="FF0000"/>
                </a:solidFill>
              </a:rPr>
              <a:t>	2,057	Computer Systems Analysts</a:t>
            </a:r>
          </a:p>
          <a:p>
            <a:pPr marL="0" indent="0">
              <a:spcBef>
                <a:spcPts val="0"/>
              </a:spcBef>
              <a:buNone/>
              <a:tabLst>
                <a:tab pos="1306513" algn="r"/>
                <a:tab pos="1474788" algn="l"/>
              </a:tabLst>
            </a:pPr>
            <a:r>
              <a:rPr lang="en-US" sz="2000" dirty="0">
                <a:solidFill>
                  <a:srgbClr val="00B050"/>
                </a:solidFill>
              </a:rPr>
              <a:t>	1,866	Preschool Teachers, Except Special Education</a:t>
            </a:r>
          </a:p>
          <a:p>
            <a:pPr marL="0" indent="0">
              <a:spcBef>
                <a:spcPts val="0"/>
              </a:spcBef>
              <a:buNone/>
              <a:tabLst>
                <a:tab pos="1306513" algn="r"/>
                <a:tab pos="1474788" algn="l"/>
              </a:tabLst>
            </a:pPr>
            <a:r>
              <a:rPr lang="en-US" sz="2000" dirty="0">
                <a:solidFill>
                  <a:srgbClr val="00B050"/>
                </a:solidFill>
              </a:rPr>
              <a:t>	1,834	Hairdressers, Hairstylists, and Cosmetologists</a:t>
            </a:r>
          </a:p>
          <a:p>
            <a:pPr marL="0" indent="0">
              <a:spcBef>
                <a:spcPts val="0"/>
              </a:spcBef>
              <a:buNone/>
              <a:tabLst>
                <a:tab pos="1306513" algn="r"/>
                <a:tab pos="1474788" algn="l"/>
              </a:tabLst>
            </a:pPr>
            <a:r>
              <a:rPr lang="en-US" sz="2000" dirty="0"/>
              <a:t>	</a:t>
            </a:r>
            <a:r>
              <a:rPr lang="en-US" sz="2000" dirty="0">
                <a:solidFill>
                  <a:srgbClr val="FF0000"/>
                </a:solidFill>
              </a:rPr>
              <a:t>1,822	Human Resources Specialists</a:t>
            </a:r>
          </a:p>
          <a:p>
            <a:pPr marL="0" indent="0">
              <a:spcBef>
                <a:spcPts val="0"/>
              </a:spcBef>
              <a:buNone/>
              <a:tabLst>
                <a:tab pos="1306513" algn="r"/>
                <a:tab pos="1474788" algn="l"/>
              </a:tabLst>
            </a:pPr>
            <a:r>
              <a:rPr lang="en-US" sz="2000" dirty="0">
                <a:solidFill>
                  <a:srgbClr val="FF0000"/>
                </a:solidFill>
              </a:rPr>
              <a:t>	1,747	Clergy</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219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Fastest Growing Occupations In NC</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a:t>
            </a:r>
            <a:r>
              <a:rPr lang="en-US" sz="2000" dirty="0">
                <a:solidFill>
                  <a:srgbClr val="0531FF"/>
                </a:solidFill>
              </a:rPr>
              <a:t>32,719	Combined Food Preparation and Serving Workers, Including Fast Food</a:t>
            </a:r>
          </a:p>
          <a:p>
            <a:pPr marL="0" indent="0">
              <a:spcBef>
                <a:spcPts val="0"/>
              </a:spcBef>
              <a:buNone/>
              <a:tabLst>
                <a:tab pos="1306513" algn="r"/>
                <a:tab pos="1474788" algn="l"/>
              </a:tabLst>
            </a:pPr>
            <a:r>
              <a:rPr lang="en-US" sz="2000" dirty="0">
                <a:solidFill>
                  <a:srgbClr val="0531FF"/>
                </a:solidFill>
              </a:rPr>
              <a:t>	22,589	Cashiers</a:t>
            </a:r>
          </a:p>
          <a:p>
            <a:pPr marL="0" indent="0">
              <a:spcBef>
                <a:spcPts val="0"/>
              </a:spcBef>
              <a:buNone/>
              <a:tabLst>
                <a:tab pos="1306513" algn="r"/>
                <a:tab pos="1474788" algn="l"/>
              </a:tabLst>
            </a:pPr>
            <a:r>
              <a:rPr lang="en-US" sz="2000" dirty="0">
                <a:solidFill>
                  <a:srgbClr val="0531FF"/>
                </a:solidFill>
              </a:rPr>
              <a:t>	21,855	Retail Salespersons</a:t>
            </a:r>
          </a:p>
          <a:p>
            <a:pPr marL="0" indent="0">
              <a:spcBef>
                <a:spcPts val="0"/>
              </a:spcBef>
              <a:buNone/>
              <a:tabLst>
                <a:tab pos="1306513" algn="r"/>
                <a:tab pos="1474788" algn="l"/>
              </a:tabLst>
            </a:pPr>
            <a:r>
              <a:rPr lang="en-US" sz="2000" dirty="0">
                <a:solidFill>
                  <a:srgbClr val="0531FF"/>
                </a:solidFill>
              </a:rPr>
              <a:t>	16,459	Waiters and Waitresses</a:t>
            </a:r>
          </a:p>
          <a:p>
            <a:pPr marL="0" indent="0">
              <a:spcBef>
                <a:spcPts val="0"/>
              </a:spcBef>
              <a:buNone/>
              <a:tabLst>
                <a:tab pos="1306513" algn="r"/>
                <a:tab pos="1474788" algn="l"/>
              </a:tabLst>
            </a:pPr>
            <a:r>
              <a:rPr lang="en-US" sz="2000" dirty="0">
                <a:solidFill>
                  <a:srgbClr val="0531FF"/>
                </a:solidFill>
              </a:rPr>
              <a:t>	13,906	Customer Service Representatives</a:t>
            </a:r>
          </a:p>
          <a:p>
            <a:pPr marL="0" indent="0">
              <a:spcBef>
                <a:spcPts val="0"/>
              </a:spcBef>
              <a:buNone/>
              <a:tabLst>
                <a:tab pos="1306513" algn="r"/>
                <a:tab pos="1474788" algn="l"/>
              </a:tabLst>
            </a:pPr>
            <a:r>
              <a:rPr lang="en-US" sz="2000" dirty="0">
                <a:solidFill>
                  <a:srgbClr val="0531FF"/>
                </a:solidFill>
              </a:rPr>
              <a:t>	13,668	Laborers and Freight, Stock, and Material Movers, Hand</a:t>
            </a:r>
          </a:p>
          <a:p>
            <a:pPr marL="0" indent="0">
              <a:spcBef>
                <a:spcPts val="0"/>
              </a:spcBef>
              <a:buNone/>
              <a:tabLst>
                <a:tab pos="1306513" algn="r"/>
                <a:tab pos="1474788" algn="l"/>
              </a:tabLst>
            </a:pPr>
            <a:r>
              <a:rPr lang="en-US" sz="2000" dirty="0">
                <a:solidFill>
                  <a:srgbClr val="0531FF"/>
                </a:solidFill>
              </a:rPr>
              <a:t>	10,116	Office Clerks, General</a:t>
            </a:r>
          </a:p>
          <a:p>
            <a:pPr marL="0" indent="0">
              <a:spcBef>
                <a:spcPts val="0"/>
              </a:spcBef>
              <a:buNone/>
              <a:tabLst>
                <a:tab pos="1306513" algn="r"/>
                <a:tab pos="1474788" algn="l"/>
              </a:tabLst>
            </a:pPr>
            <a:r>
              <a:rPr lang="en-US" sz="2000" dirty="0">
                <a:solidFill>
                  <a:srgbClr val="0531FF"/>
                </a:solidFill>
              </a:rPr>
              <a:t>	8,995	Janitors and Cleaners, Except Maids and Housekeeping Cleaners</a:t>
            </a:r>
          </a:p>
          <a:p>
            <a:pPr marL="0" indent="0">
              <a:spcBef>
                <a:spcPts val="0"/>
              </a:spcBef>
              <a:buNone/>
              <a:tabLst>
                <a:tab pos="1306513" algn="r"/>
                <a:tab pos="1474788" algn="l"/>
              </a:tabLst>
            </a:pPr>
            <a:r>
              <a:rPr lang="en-US" sz="2000" dirty="0">
                <a:solidFill>
                  <a:srgbClr val="00B050"/>
                </a:solidFill>
              </a:rPr>
              <a:t>	8,551	Nursing Assistants</a:t>
            </a:r>
          </a:p>
          <a:p>
            <a:pPr marL="0" indent="0">
              <a:spcBef>
                <a:spcPts val="0"/>
              </a:spcBef>
              <a:buNone/>
              <a:tabLst>
                <a:tab pos="1306513" algn="r"/>
                <a:tab pos="1474788" algn="l"/>
              </a:tabLst>
            </a:pPr>
            <a:r>
              <a:rPr lang="en-US" sz="2000" dirty="0">
                <a:solidFill>
                  <a:srgbClr val="0531FF"/>
                </a:solidFill>
              </a:rPr>
              <a:t>	8,350	Stock Clerks and Order Fillers</a:t>
            </a:r>
          </a:p>
          <a:p>
            <a:pPr marL="0" indent="0">
              <a:spcBef>
                <a:spcPts val="0"/>
              </a:spcBef>
              <a:buNone/>
              <a:tabLst>
                <a:tab pos="1306513" algn="r"/>
                <a:tab pos="1474788" algn="l"/>
              </a:tabLst>
            </a:pPr>
            <a:r>
              <a:rPr lang="en-US" sz="2000" dirty="0">
                <a:solidFill>
                  <a:srgbClr val="FF0000"/>
                </a:solidFill>
              </a:rPr>
              <a:t>	7,462	Registered Nurses</a:t>
            </a:r>
          </a:p>
          <a:p>
            <a:pPr marL="0" indent="0">
              <a:spcBef>
                <a:spcPts val="0"/>
              </a:spcBef>
              <a:buNone/>
              <a:tabLst>
                <a:tab pos="1306513" algn="r"/>
                <a:tab pos="1474788" algn="l"/>
              </a:tabLst>
            </a:pPr>
            <a:r>
              <a:rPr lang="en-US" sz="2000" dirty="0">
                <a:solidFill>
                  <a:srgbClr val="0531FF"/>
                </a:solidFill>
              </a:rPr>
              <a:t>	7,293	Cooks, Restaurant</a:t>
            </a:r>
          </a:p>
          <a:p>
            <a:pPr marL="0" indent="0">
              <a:spcBef>
                <a:spcPts val="0"/>
              </a:spcBef>
              <a:buNone/>
              <a:tabLst>
                <a:tab pos="1306513" algn="r"/>
                <a:tab pos="1474788" algn="l"/>
              </a:tabLst>
            </a:pPr>
            <a:r>
              <a:rPr lang="en-US" sz="2000" dirty="0">
                <a:solidFill>
                  <a:srgbClr val="00B050"/>
                </a:solidFill>
              </a:rPr>
              <a:t>	7,049	Heavy and Tractor-Trailer Truck Drivers</a:t>
            </a:r>
          </a:p>
          <a:p>
            <a:pPr marL="0" indent="0">
              <a:spcBef>
                <a:spcPts val="0"/>
              </a:spcBef>
              <a:buNone/>
              <a:tabLst>
                <a:tab pos="1306513" algn="r"/>
                <a:tab pos="1474788" algn="l"/>
              </a:tabLst>
            </a:pPr>
            <a:r>
              <a:rPr lang="en-US" sz="2000" dirty="0"/>
              <a:t>	</a:t>
            </a:r>
            <a:r>
              <a:rPr lang="en-US" sz="2000" dirty="0">
                <a:solidFill>
                  <a:srgbClr val="0531FF"/>
                </a:solidFill>
              </a:rPr>
              <a:t>6,405	Secretaries and Administrative Assistants, Except Legal, Medical, and Executive</a:t>
            </a:r>
          </a:p>
          <a:p>
            <a:pPr marL="0" indent="0">
              <a:spcBef>
                <a:spcPts val="0"/>
              </a:spcBef>
              <a:buNone/>
              <a:tabLst>
                <a:tab pos="1306513" algn="r"/>
                <a:tab pos="1474788" algn="l"/>
              </a:tabLst>
            </a:pPr>
            <a:r>
              <a:rPr lang="en-US" sz="2000" dirty="0">
                <a:solidFill>
                  <a:srgbClr val="0531FF"/>
                </a:solidFill>
              </a:rPr>
              <a:t>	6,113	First-Line Supervisors of Retail Sales Workers</a:t>
            </a:r>
          </a:p>
          <a:p>
            <a:pPr marL="0" indent="0">
              <a:spcBef>
                <a:spcPts val="0"/>
              </a:spcBef>
              <a:buNone/>
              <a:tabLst>
                <a:tab pos="1306513" algn="r"/>
                <a:tab pos="1474788" algn="l"/>
              </a:tabLst>
            </a:pPr>
            <a:r>
              <a:rPr lang="en-US" sz="2000" dirty="0">
                <a:solidFill>
                  <a:srgbClr val="0531FF"/>
                </a:solidFill>
              </a:rPr>
              <a:t>	6,004	Landscaping and Groundskeeping Workers</a:t>
            </a:r>
          </a:p>
          <a:p>
            <a:pPr marL="0" indent="0">
              <a:spcBef>
                <a:spcPts val="0"/>
              </a:spcBef>
              <a:buNone/>
              <a:tabLst>
                <a:tab pos="1306513" algn="r"/>
                <a:tab pos="1474788" algn="l"/>
              </a:tabLst>
            </a:pPr>
            <a:r>
              <a:rPr lang="en-US" sz="2000" dirty="0">
                <a:solidFill>
                  <a:srgbClr val="0531FF"/>
                </a:solidFill>
              </a:rPr>
              <a:t>	5,954	Maids and Housekeeping Cleaners</a:t>
            </a:r>
          </a:p>
          <a:p>
            <a:pPr marL="0" indent="0">
              <a:spcBef>
                <a:spcPts val="0"/>
              </a:spcBef>
              <a:buNone/>
              <a:tabLst>
                <a:tab pos="1306513" algn="r"/>
                <a:tab pos="1474788" algn="l"/>
              </a:tabLst>
            </a:pPr>
            <a:r>
              <a:rPr lang="en-US" sz="2000" dirty="0">
                <a:solidFill>
                  <a:srgbClr val="0531FF"/>
                </a:solidFill>
              </a:rPr>
              <a:t>	5,795	Home Health Aides</a:t>
            </a:r>
          </a:p>
          <a:p>
            <a:pPr marL="0" indent="0">
              <a:spcBef>
                <a:spcPts val="0"/>
              </a:spcBef>
              <a:buNone/>
              <a:tabLst>
                <a:tab pos="1306513" algn="r"/>
                <a:tab pos="1474788" algn="l"/>
              </a:tabLst>
            </a:pPr>
            <a:r>
              <a:rPr lang="en-US" sz="2000" dirty="0">
                <a:solidFill>
                  <a:srgbClr val="0531FF"/>
                </a:solidFill>
              </a:rPr>
              <a:t>	5,723	First-Line Supervisors of Food Preparation and Serving Workers</a:t>
            </a:r>
          </a:p>
          <a:p>
            <a:pPr marL="0" indent="0">
              <a:spcBef>
                <a:spcPts val="0"/>
              </a:spcBef>
              <a:buNone/>
              <a:tabLst>
                <a:tab pos="1306513" algn="r"/>
                <a:tab pos="1474788" algn="l"/>
              </a:tabLst>
            </a:pPr>
            <a:r>
              <a:rPr lang="en-US" sz="2000" dirty="0">
                <a:solidFill>
                  <a:srgbClr val="0531FF"/>
                </a:solidFill>
              </a:rPr>
              <a:t>	5,688	Personal Care Aides</a:t>
            </a:r>
          </a:p>
          <a:p>
            <a:pPr marL="0" indent="0">
              <a:spcBef>
                <a:spcPts val="0"/>
              </a:spcBef>
              <a:buNone/>
              <a:tabLst>
                <a:tab pos="1306513" algn="r"/>
                <a:tab pos="1474788" algn="l"/>
              </a:tabLst>
            </a:pPr>
            <a:r>
              <a:rPr lang="en-US" sz="2000" dirty="0">
                <a:solidFill>
                  <a:srgbClr val="0531FF"/>
                </a:solidFill>
              </a:rPr>
              <a:t>	5,515	Childcare Workers</a:t>
            </a:r>
          </a:p>
          <a:p>
            <a:pPr marL="0" indent="0">
              <a:spcBef>
                <a:spcPts val="0"/>
              </a:spcBef>
              <a:buNone/>
              <a:tabLst>
                <a:tab pos="1306513" algn="r"/>
                <a:tab pos="1474788" algn="l"/>
              </a:tabLst>
            </a:pPr>
            <a:r>
              <a:rPr lang="en-US" sz="2000" dirty="0">
                <a:solidFill>
                  <a:srgbClr val="0531FF"/>
                </a:solidFill>
              </a:rPr>
              <a:t>	5,364	Sales Representatives, Wholesale and Manufacturing, Except Technical and Scientific Products</a:t>
            </a:r>
          </a:p>
          <a:p>
            <a:pPr marL="0" indent="0">
              <a:spcBef>
                <a:spcPts val="0"/>
              </a:spcBef>
              <a:buNone/>
              <a:tabLst>
                <a:tab pos="1306513" algn="r"/>
                <a:tab pos="1474788" algn="l"/>
              </a:tabLst>
            </a:pPr>
            <a:r>
              <a:rPr lang="en-US" sz="2000" dirty="0">
                <a:solidFill>
                  <a:srgbClr val="00B050"/>
                </a:solidFill>
              </a:rPr>
              <a:t>	5,290	Bookkeeping, Accounting, and Auditing Clerks</a:t>
            </a:r>
          </a:p>
          <a:p>
            <a:pPr marL="0" indent="0">
              <a:spcBef>
                <a:spcPts val="0"/>
              </a:spcBef>
              <a:buNone/>
              <a:tabLst>
                <a:tab pos="1306513" algn="r"/>
                <a:tab pos="1474788" algn="l"/>
              </a:tabLst>
            </a:pPr>
            <a:r>
              <a:rPr lang="en-US" sz="2000" dirty="0">
                <a:solidFill>
                  <a:srgbClr val="FF0000"/>
                </a:solidFill>
              </a:rPr>
              <a:t>	5,204	General and Operations Managers</a:t>
            </a:r>
          </a:p>
          <a:p>
            <a:pPr marL="0" indent="0">
              <a:spcBef>
                <a:spcPts val="0"/>
              </a:spcBef>
              <a:buNone/>
              <a:tabLst>
                <a:tab pos="1306513" algn="r"/>
                <a:tab pos="1474788" algn="l"/>
              </a:tabLst>
            </a:pPr>
            <a:r>
              <a:rPr lang="en-US" sz="2000" dirty="0"/>
              <a:t>	</a:t>
            </a:r>
            <a:r>
              <a:rPr lang="en-US" sz="2000" dirty="0">
                <a:solidFill>
                  <a:srgbClr val="0531FF"/>
                </a:solidFill>
              </a:rPr>
              <a:t>4,859	Maintenance and Repair Workers, General</a:t>
            </a:r>
          </a:p>
          <a:p>
            <a:pPr marL="0" indent="0">
              <a:spcBef>
                <a:spcPts val="0"/>
              </a:spcBef>
              <a:buNone/>
              <a:tabLst>
                <a:tab pos="1306513" algn="r"/>
                <a:tab pos="1474788" algn="l"/>
              </a:tabLst>
            </a:pPr>
            <a:r>
              <a:rPr lang="en-US" sz="2000" dirty="0">
                <a:solidFill>
                  <a:srgbClr val="0531FF"/>
                </a:solidFill>
              </a:rPr>
              <a:t>	4,778	Receptionists and Information Clerks</a:t>
            </a:r>
          </a:p>
          <a:p>
            <a:pPr marL="0" indent="0">
              <a:spcBef>
                <a:spcPts val="0"/>
              </a:spcBef>
              <a:buNone/>
              <a:tabLst>
                <a:tab pos="1306513" algn="r"/>
                <a:tab pos="1474788" algn="l"/>
              </a:tabLst>
            </a:pPr>
            <a:r>
              <a:rPr lang="en-US" sz="2000" dirty="0">
                <a:solidFill>
                  <a:srgbClr val="0531FF"/>
                </a:solidFill>
              </a:rPr>
              <a:t>	4,517	Packers and Packagers, Hand</a:t>
            </a:r>
          </a:p>
          <a:p>
            <a:pPr marL="0" indent="0">
              <a:spcBef>
                <a:spcPts val="0"/>
              </a:spcBef>
              <a:buNone/>
              <a:tabLst>
                <a:tab pos="1306513" algn="r"/>
                <a:tab pos="1474788" algn="l"/>
              </a:tabLst>
            </a:pPr>
            <a:r>
              <a:rPr lang="en-US" sz="2000" dirty="0">
                <a:solidFill>
                  <a:srgbClr val="0531FF"/>
                </a:solidFill>
              </a:rPr>
              <a:t>	4,425	Sales Representatives, Services, All Other</a:t>
            </a:r>
          </a:p>
          <a:p>
            <a:pPr marL="0" indent="0">
              <a:spcBef>
                <a:spcPts val="0"/>
              </a:spcBef>
              <a:buNone/>
              <a:tabLst>
                <a:tab pos="1306513" algn="r"/>
                <a:tab pos="1474788" algn="l"/>
              </a:tabLst>
            </a:pPr>
            <a:r>
              <a:rPr lang="en-US" sz="2000" dirty="0">
                <a:solidFill>
                  <a:srgbClr val="0531FF"/>
                </a:solidFill>
              </a:rPr>
              <a:t>	4,360	Assemblers and Fabricators, All Other, Including Team Assemblers</a:t>
            </a:r>
          </a:p>
          <a:p>
            <a:pPr marL="0" indent="0">
              <a:spcBef>
                <a:spcPts val="0"/>
              </a:spcBef>
              <a:buNone/>
              <a:tabLst>
                <a:tab pos="1306513" algn="r"/>
                <a:tab pos="1474788" algn="l"/>
              </a:tabLst>
            </a:pPr>
            <a:r>
              <a:rPr lang="en-US" sz="2000" dirty="0">
                <a:solidFill>
                  <a:srgbClr val="0531FF"/>
                </a:solidFill>
              </a:rPr>
              <a:t>	4,256	First-Line Supervisors of Office and Administrative Support Workers</a:t>
            </a:r>
          </a:p>
          <a:p>
            <a:pPr marL="0" indent="0">
              <a:spcBef>
                <a:spcPts val="0"/>
              </a:spcBef>
              <a:buNone/>
              <a:tabLst>
                <a:tab pos="1306513" algn="r"/>
                <a:tab pos="1474788" algn="l"/>
              </a:tabLst>
            </a:pPr>
            <a:r>
              <a:rPr lang="en-US" sz="2000" dirty="0">
                <a:solidFill>
                  <a:srgbClr val="0531FF"/>
                </a:solidFill>
              </a:rPr>
              <a:t>	4,182	Amusement and Recreation Attendants</a:t>
            </a:r>
          </a:p>
          <a:p>
            <a:pPr marL="0" indent="0">
              <a:spcBef>
                <a:spcPts val="0"/>
              </a:spcBef>
              <a:buNone/>
              <a:tabLst>
                <a:tab pos="1306513" algn="r"/>
                <a:tab pos="1474788" algn="l"/>
              </a:tabLst>
            </a:pPr>
            <a:r>
              <a:rPr lang="en-US" sz="2000" dirty="0">
                <a:solidFill>
                  <a:srgbClr val="0531FF"/>
                </a:solidFill>
              </a:rPr>
              <a:t>	3,750	Food Preparation Workers</a:t>
            </a:r>
          </a:p>
          <a:p>
            <a:pPr marL="0" indent="0">
              <a:spcBef>
                <a:spcPts val="0"/>
              </a:spcBef>
              <a:buNone/>
              <a:tabLst>
                <a:tab pos="1306513" algn="r"/>
                <a:tab pos="1474788" algn="l"/>
              </a:tabLst>
            </a:pPr>
            <a:r>
              <a:rPr lang="en-US" sz="2000" dirty="0">
                <a:solidFill>
                  <a:srgbClr val="FF0000"/>
                </a:solidFill>
              </a:rPr>
              <a:t>	3,726	Accountants and Auditors</a:t>
            </a:r>
          </a:p>
          <a:p>
            <a:pPr marL="0" indent="0">
              <a:spcBef>
                <a:spcPts val="0"/>
              </a:spcBef>
              <a:buNone/>
              <a:tabLst>
                <a:tab pos="1306513" algn="r"/>
                <a:tab pos="1474788" algn="l"/>
              </a:tabLst>
            </a:pPr>
            <a:r>
              <a:rPr lang="en-US" sz="2000" dirty="0">
                <a:solidFill>
                  <a:srgbClr val="0531FF"/>
                </a:solidFill>
              </a:rPr>
              <a:t>	3,653	Security Guards</a:t>
            </a:r>
          </a:p>
          <a:p>
            <a:pPr marL="0" indent="0">
              <a:spcBef>
                <a:spcPts val="0"/>
              </a:spcBef>
              <a:buNone/>
              <a:tabLst>
                <a:tab pos="1306513" algn="r"/>
                <a:tab pos="1474788" algn="l"/>
              </a:tabLst>
            </a:pPr>
            <a:r>
              <a:rPr lang="en-US" sz="2000" dirty="0">
                <a:solidFill>
                  <a:srgbClr val="FF0000"/>
                </a:solidFill>
              </a:rPr>
              <a:t>	3,574	Business Operations Specialists, All Other</a:t>
            </a:r>
          </a:p>
          <a:p>
            <a:pPr marL="0" indent="0">
              <a:spcBef>
                <a:spcPts val="0"/>
              </a:spcBef>
              <a:buNone/>
              <a:tabLst>
                <a:tab pos="1306513" algn="r"/>
                <a:tab pos="1474788" algn="l"/>
              </a:tabLst>
            </a:pPr>
            <a:r>
              <a:rPr lang="en-US" sz="2000" dirty="0"/>
              <a:t>	</a:t>
            </a:r>
            <a:r>
              <a:rPr lang="en-US" sz="2000" dirty="0">
                <a:solidFill>
                  <a:srgbClr val="0531FF"/>
                </a:solidFill>
              </a:rPr>
              <a:t>3,516	Construction Laborers</a:t>
            </a:r>
          </a:p>
          <a:p>
            <a:pPr marL="0" indent="0">
              <a:spcBef>
                <a:spcPts val="0"/>
              </a:spcBef>
              <a:buNone/>
              <a:tabLst>
                <a:tab pos="1306513" algn="r"/>
                <a:tab pos="1474788" algn="l"/>
              </a:tabLst>
            </a:pPr>
            <a:r>
              <a:rPr lang="en-US" sz="2000" dirty="0">
                <a:solidFill>
                  <a:srgbClr val="0531FF"/>
                </a:solidFill>
              </a:rPr>
              <a:t>	3,325	Hosts and Hostesses, Restaurant, Lounge, and Coffee Shop</a:t>
            </a:r>
          </a:p>
          <a:p>
            <a:pPr marL="0" indent="0">
              <a:spcBef>
                <a:spcPts val="0"/>
              </a:spcBef>
              <a:buNone/>
              <a:tabLst>
                <a:tab pos="1306513" algn="r"/>
                <a:tab pos="1474788" algn="l"/>
              </a:tabLst>
            </a:pPr>
            <a:r>
              <a:rPr lang="en-US" sz="2000" dirty="0">
                <a:solidFill>
                  <a:srgbClr val="0531FF"/>
                </a:solidFill>
              </a:rPr>
              <a:t>	3,290	Light Truck or Delivery Services Drivers</a:t>
            </a:r>
          </a:p>
          <a:p>
            <a:pPr marL="0" indent="0">
              <a:spcBef>
                <a:spcPts val="0"/>
              </a:spcBef>
              <a:buNone/>
              <a:tabLst>
                <a:tab pos="1306513" algn="r"/>
                <a:tab pos="1474788" algn="l"/>
              </a:tabLst>
            </a:pPr>
            <a:r>
              <a:rPr lang="en-US" sz="2000" dirty="0">
                <a:solidFill>
                  <a:srgbClr val="00B050"/>
                </a:solidFill>
              </a:rPr>
              <a:t>	3,169	Teacher Assistants</a:t>
            </a:r>
          </a:p>
          <a:p>
            <a:pPr marL="0" indent="0">
              <a:spcBef>
                <a:spcPts val="0"/>
              </a:spcBef>
              <a:buNone/>
              <a:tabLst>
                <a:tab pos="1306513" algn="r"/>
                <a:tab pos="1474788" algn="l"/>
              </a:tabLst>
            </a:pPr>
            <a:r>
              <a:rPr lang="en-US" sz="2000" dirty="0"/>
              <a:t>	</a:t>
            </a:r>
            <a:r>
              <a:rPr lang="en-US" sz="2000" dirty="0">
                <a:solidFill>
                  <a:srgbClr val="0531FF"/>
                </a:solidFill>
              </a:rPr>
              <a:t>3,091	Helpers--Production Workers</a:t>
            </a:r>
          </a:p>
          <a:p>
            <a:pPr marL="0" indent="0">
              <a:spcBef>
                <a:spcPts val="0"/>
              </a:spcBef>
              <a:buNone/>
              <a:tabLst>
                <a:tab pos="1306513" algn="r"/>
                <a:tab pos="1474788" algn="l"/>
              </a:tabLst>
            </a:pPr>
            <a:r>
              <a:rPr lang="en-US" sz="2000" dirty="0">
                <a:solidFill>
                  <a:srgbClr val="0531FF"/>
                </a:solidFill>
              </a:rPr>
              <a:t>	3,011	First-Line Supervisors of Construction Trades and Extraction Workers</a:t>
            </a:r>
          </a:p>
          <a:p>
            <a:pPr marL="0" indent="0">
              <a:spcBef>
                <a:spcPts val="0"/>
              </a:spcBef>
              <a:buNone/>
              <a:tabLst>
                <a:tab pos="1306513" algn="r"/>
                <a:tab pos="1474788" algn="l"/>
              </a:tabLst>
            </a:pPr>
            <a:r>
              <a:rPr lang="en-US" sz="2000" dirty="0"/>
              <a:t>	</a:t>
            </a:r>
            <a:r>
              <a:rPr lang="en-US" sz="2000" dirty="0">
                <a:solidFill>
                  <a:srgbClr val="FF0000"/>
                </a:solidFill>
              </a:rPr>
              <a:t>2,979	Software Developers, Applications</a:t>
            </a:r>
          </a:p>
          <a:p>
            <a:pPr marL="0" indent="0">
              <a:spcBef>
                <a:spcPts val="0"/>
              </a:spcBef>
              <a:buNone/>
              <a:tabLst>
                <a:tab pos="1306513" algn="r"/>
                <a:tab pos="1474788" algn="l"/>
              </a:tabLst>
            </a:pPr>
            <a:r>
              <a:rPr lang="en-US" sz="2000" dirty="0">
                <a:solidFill>
                  <a:srgbClr val="FF0000"/>
                </a:solidFill>
              </a:rPr>
              <a:t>	2,976	Elementary School Teachers, Except Special Education</a:t>
            </a:r>
          </a:p>
          <a:p>
            <a:pPr marL="0" indent="0">
              <a:spcBef>
                <a:spcPts val="0"/>
              </a:spcBef>
              <a:buNone/>
              <a:tabLst>
                <a:tab pos="1306513" algn="r"/>
                <a:tab pos="1474788" algn="l"/>
              </a:tabLst>
            </a:pPr>
            <a:r>
              <a:rPr lang="en-US" sz="2000" dirty="0">
                <a:solidFill>
                  <a:srgbClr val="0531FF"/>
                </a:solidFill>
              </a:rPr>
              <a:t>	2,744	Industrial Truck and Tractor Operators</a:t>
            </a:r>
          </a:p>
          <a:p>
            <a:pPr marL="0" indent="0">
              <a:spcBef>
                <a:spcPts val="0"/>
              </a:spcBef>
              <a:buNone/>
              <a:tabLst>
                <a:tab pos="1306513" algn="r"/>
                <a:tab pos="1474788" algn="l"/>
              </a:tabLst>
            </a:pPr>
            <a:r>
              <a:rPr lang="en-US" sz="2000" dirty="0">
                <a:solidFill>
                  <a:srgbClr val="00B050"/>
                </a:solidFill>
              </a:rPr>
              <a:t>	2,693	Automotive Service Technicians and Mechanics</a:t>
            </a:r>
          </a:p>
          <a:p>
            <a:pPr marL="0" indent="0">
              <a:spcBef>
                <a:spcPts val="0"/>
              </a:spcBef>
              <a:buNone/>
              <a:tabLst>
                <a:tab pos="1306513" algn="r"/>
                <a:tab pos="1474788" algn="l"/>
              </a:tabLst>
            </a:pPr>
            <a:r>
              <a:rPr lang="en-US" sz="2000" dirty="0"/>
              <a:t>	</a:t>
            </a:r>
            <a:r>
              <a:rPr lang="en-US" sz="2000" dirty="0">
                <a:solidFill>
                  <a:srgbClr val="0531FF"/>
                </a:solidFill>
              </a:rPr>
              <a:t>2,620	Farmers, Ranchers, and Other Agricultural Managers</a:t>
            </a:r>
          </a:p>
          <a:p>
            <a:pPr marL="0" indent="0">
              <a:spcBef>
                <a:spcPts val="0"/>
              </a:spcBef>
              <a:buNone/>
              <a:tabLst>
                <a:tab pos="1306513" algn="r"/>
                <a:tab pos="1474788" algn="l"/>
              </a:tabLst>
            </a:pPr>
            <a:r>
              <a:rPr lang="en-US" sz="2000" dirty="0">
                <a:solidFill>
                  <a:srgbClr val="0531FF"/>
                </a:solidFill>
              </a:rPr>
              <a:t>	2,614	Carpenters</a:t>
            </a:r>
          </a:p>
          <a:p>
            <a:pPr marL="0" indent="0">
              <a:spcBef>
                <a:spcPts val="0"/>
              </a:spcBef>
              <a:buNone/>
              <a:tabLst>
                <a:tab pos="1306513" algn="r"/>
                <a:tab pos="1474788" algn="l"/>
              </a:tabLst>
            </a:pPr>
            <a:r>
              <a:rPr lang="en-US" sz="2000" dirty="0">
                <a:solidFill>
                  <a:srgbClr val="00B050"/>
                </a:solidFill>
              </a:rPr>
              <a:t>	2,455	Medical Assistants</a:t>
            </a:r>
          </a:p>
          <a:p>
            <a:pPr marL="0" indent="0">
              <a:spcBef>
                <a:spcPts val="0"/>
              </a:spcBef>
              <a:buNone/>
              <a:tabLst>
                <a:tab pos="1306513" algn="r"/>
                <a:tab pos="1474788" algn="l"/>
              </a:tabLst>
            </a:pPr>
            <a:r>
              <a:rPr lang="en-US" sz="2000" dirty="0">
                <a:solidFill>
                  <a:srgbClr val="FF0000"/>
                </a:solidFill>
              </a:rPr>
              <a:t>	2,444	Substitute Teachers</a:t>
            </a:r>
          </a:p>
          <a:p>
            <a:pPr marL="0" indent="0">
              <a:spcBef>
                <a:spcPts val="0"/>
              </a:spcBef>
              <a:buNone/>
              <a:tabLst>
                <a:tab pos="1306513" algn="r"/>
                <a:tab pos="1474788" algn="l"/>
              </a:tabLst>
            </a:pPr>
            <a:r>
              <a:rPr lang="en-US" sz="2000" dirty="0">
                <a:solidFill>
                  <a:srgbClr val="FF0000"/>
                </a:solidFill>
              </a:rPr>
              <a:t>	2,354	Market Research Analysts and Marketing Specialists</a:t>
            </a:r>
          </a:p>
          <a:p>
            <a:pPr marL="0" indent="0">
              <a:spcBef>
                <a:spcPts val="0"/>
              </a:spcBef>
              <a:buNone/>
              <a:tabLst>
                <a:tab pos="1306513" algn="r"/>
                <a:tab pos="1474788" algn="l"/>
              </a:tabLst>
            </a:pPr>
            <a:r>
              <a:rPr lang="en-US" sz="2000" dirty="0">
                <a:solidFill>
                  <a:srgbClr val="0531FF"/>
                </a:solidFill>
              </a:rPr>
              <a:t>	2,248	Dishwashers</a:t>
            </a:r>
          </a:p>
          <a:p>
            <a:pPr marL="0" indent="0">
              <a:spcBef>
                <a:spcPts val="0"/>
              </a:spcBef>
              <a:buNone/>
              <a:tabLst>
                <a:tab pos="1306513" algn="r"/>
                <a:tab pos="1474788" algn="l"/>
              </a:tabLst>
            </a:pPr>
            <a:r>
              <a:rPr lang="en-US" sz="2000" dirty="0">
                <a:solidFill>
                  <a:srgbClr val="FF0000"/>
                </a:solidFill>
              </a:rPr>
              <a:t>	2,209	Managers, All Other</a:t>
            </a:r>
          </a:p>
          <a:p>
            <a:pPr marL="0" indent="0">
              <a:spcBef>
                <a:spcPts val="0"/>
              </a:spcBef>
              <a:buNone/>
              <a:tabLst>
                <a:tab pos="1306513" algn="r"/>
                <a:tab pos="1474788" algn="l"/>
              </a:tabLst>
            </a:pPr>
            <a:r>
              <a:rPr lang="en-US" sz="2000" dirty="0"/>
              <a:t>	</a:t>
            </a:r>
            <a:r>
              <a:rPr lang="en-US" sz="2000" dirty="0">
                <a:solidFill>
                  <a:srgbClr val="0531FF"/>
                </a:solidFill>
              </a:rPr>
              <a:t>2,149	Counter Attendants, Cafeteria, Food Concession, and Coffee Shop</a:t>
            </a:r>
          </a:p>
          <a:p>
            <a:pPr marL="0" indent="0">
              <a:spcBef>
                <a:spcPts val="0"/>
              </a:spcBef>
              <a:buNone/>
              <a:tabLst>
                <a:tab pos="1306513" algn="r"/>
                <a:tab pos="1474788" algn="l"/>
              </a:tabLst>
            </a:pPr>
            <a:r>
              <a:rPr lang="en-US" sz="2000" dirty="0">
                <a:solidFill>
                  <a:srgbClr val="0531FF"/>
                </a:solidFill>
              </a:rPr>
              <a:t>	2,130	Shipping, Receiving, and Traffic Clerks</a:t>
            </a:r>
          </a:p>
          <a:p>
            <a:pPr marL="0" indent="0">
              <a:spcBef>
                <a:spcPts val="0"/>
              </a:spcBef>
              <a:buNone/>
              <a:tabLst>
                <a:tab pos="1306513" algn="r"/>
                <a:tab pos="1474788" algn="l"/>
              </a:tabLst>
            </a:pPr>
            <a:r>
              <a:rPr lang="en-US" sz="2000" dirty="0">
                <a:solidFill>
                  <a:srgbClr val="0531FF"/>
                </a:solidFill>
              </a:rPr>
              <a:t>	2,125	Bartenders</a:t>
            </a:r>
          </a:p>
          <a:p>
            <a:pPr marL="0" indent="0">
              <a:spcBef>
                <a:spcPts val="0"/>
              </a:spcBef>
              <a:buNone/>
              <a:tabLst>
                <a:tab pos="1306513" algn="r"/>
                <a:tab pos="1474788" algn="l"/>
              </a:tabLst>
            </a:pPr>
            <a:r>
              <a:rPr lang="en-US" sz="2000" dirty="0">
                <a:solidFill>
                  <a:srgbClr val="0531FF"/>
                </a:solidFill>
              </a:rPr>
              <a:t>	2,113	First-Line Supervisors of Production and Operating Workers</a:t>
            </a:r>
          </a:p>
          <a:p>
            <a:pPr marL="0" indent="0">
              <a:spcBef>
                <a:spcPts val="0"/>
              </a:spcBef>
              <a:buNone/>
              <a:tabLst>
                <a:tab pos="1306513" algn="r"/>
                <a:tab pos="1474788" algn="l"/>
              </a:tabLst>
            </a:pPr>
            <a:r>
              <a:rPr lang="en-US" sz="2000" dirty="0">
                <a:solidFill>
                  <a:srgbClr val="0531FF"/>
                </a:solidFill>
              </a:rPr>
              <a:t>	2,099	Fitness Trainers and Aerobics Instructors</a:t>
            </a:r>
          </a:p>
          <a:p>
            <a:pPr marL="0" indent="0">
              <a:spcBef>
                <a:spcPts val="0"/>
              </a:spcBef>
              <a:buNone/>
              <a:tabLst>
                <a:tab pos="1306513" algn="r"/>
                <a:tab pos="1474788" algn="l"/>
              </a:tabLst>
            </a:pPr>
            <a:r>
              <a:rPr lang="en-US" sz="2000" dirty="0">
                <a:solidFill>
                  <a:srgbClr val="00B050"/>
                </a:solidFill>
              </a:rPr>
              <a:t>	2,099	Computer User Support Specialists</a:t>
            </a:r>
          </a:p>
          <a:p>
            <a:pPr marL="0" indent="0">
              <a:spcBef>
                <a:spcPts val="0"/>
              </a:spcBef>
              <a:buNone/>
              <a:tabLst>
                <a:tab pos="1306513" algn="r"/>
                <a:tab pos="1474788" algn="l"/>
              </a:tabLst>
            </a:pPr>
            <a:r>
              <a:rPr lang="en-US" sz="2000" dirty="0">
                <a:solidFill>
                  <a:srgbClr val="0531FF"/>
                </a:solidFill>
              </a:rPr>
              <a:t>	2,084	Medical Secretaries</a:t>
            </a:r>
          </a:p>
          <a:p>
            <a:pPr marL="0" indent="0">
              <a:spcBef>
                <a:spcPts val="0"/>
              </a:spcBef>
              <a:buNone/>
              <a:tabLst>
                <a:tab pos="1306513" algn="r"/>
                <a:tab pos="1474788" algn="l"/>
              </a:tabLst>
            </a:pPr>
            <a:r>
              <a:rPr lang="en-US" sz="2000" dirty="0"/>
              <a:t>	</a:t>
            </a:r>
            <a:r>
              <a:rPr lang="en-US" sz="2000" dirty="0">
                <a:solidFill>
                  <a:srgbClr val="FF0000"/>
                </a:solidFill>
              </a:rPr>
              <a:t>2,072	Management Analysts</a:t>
            </a:r>
          </a:p>
          <a:p>
            <a:pPr marL="0" indent="0">
              <a:spcBef>
                <a:spcPts val="0"/>
              </a:spcBef>
              <a:buNone/>
              <a:tabLst>
                <a:tab pos="1306513" algn="r"/>
                <a:tab pos="1474788" algn="l"/>
              </a:tabLst>
            </a:pPr>
            <a:r>
              <a:rPr lang="en-US" sz="2000" dirty="0">
                <a:solidFill>
                  <a:srgbClr val="FF0000"/>
                </a:solidFill>
              </a:rPr>
              <a:t>	2,057	Computer Systems Analysts</a:t>
            </a:r>
          </a:p>
          <a:p>
            <a:pPr marL="0" indent="0">
              <a:spcBef>
                <a:spcPts val="0"/>
              </a:spcBef>
              <a:buNone/>
              <a:tabLst>
                <a:tab pos="1306513" algn="r"/>
                <a:tab pos="1474788" algn="l"/>
              </a:tabLst>
            </a:pPr>
            <a:r>
              <a:rPr lang="en-US" sz="2000" dirty="0"/>
              <a:t>	</a:t>
            </a:r>
            <a:r>
              <a:rPr lang="en-US" sz="2000" dirty="0">
                <a:solidFill>
                  <a:srgbClr val="0531FF"/>
                </a:solidFill>
              </a:rPr>
              <a:t>2,047	Electricians</a:t>
            </a:r>
          </a:p>
          <a:p>
            <a:pPr marL="0" indent="0">
              <a:spcBef>
                <a:spcPts val="0"/>
              </a:spcBef>
              <a:buNone/>
              <a:tabLst>
                <a:tab pos="1306513" algn="r"/>
                <a:tab pos="1474788" algn="l"/>
              </a:tabLst>
            </a:pPr>
            <a:r>
              <a:rPr lang="en-US" sz="2000" dirty="0">
                <a:solidFill>
                  <a:srgbClr val="0531FF"/>
                </a:solidFill>
              </a:rPr>
              <a:t>	1,978	Inspectors, Testers, Sorters, Samplers, and </a:t>
            </a:r>
            <a:r>
              <a:rPr lang="en-US" sz="2000" dirty="0" err="1">
                <a:solidFill>
                  <a:srgbClr val="0531FF"/>
                </a:solidFill>
              </a:rPr>
              <a:t>Weighers</a:t>
            </a:r>
            <a:endParaRPr lang="en-US" sz="2000" dirty="0">
              <a:solidFill>
                <a:srgbClr val="0531FF"/>
              </a:solidFill>
            </a:endParaRPr>
          </a:p>
          <a:p>
            <a:pPr marL="0" indent="0">
              <a:spcBef>
                <a:spcPts val="0"/>
              </a:spcBef>
              <a:buNone/>
              <a:tabLst>
                <a:tab pos="1306513" algn="r"/>
                <a:tab pos="1474788" algn="l"/>
              </a:tabLst>
            </a:pPr>
            <a:r>
              <a:rPr lang="en-US" sz="2000" dirty="0">
                <a:solidFill>
                  <a:srgbClr val="0531FF"/>
                </a:solidFill>
              </a:rPr>
              <a:t>	1,919	Bus Drivers, School or Special Client</a:t>
            </a:r>
          </a:p>
          <a:p>
            <a:pPr marL="0" indent="0">
              <a:spcBef>
                <a:spcPts val="0"/>
              </a:spcBef>
              <a:buNone/>
              <a:tabLst>
                <a:tab pos="1306513" algn="r"/>
                <a:tab pos="1474788" algn="l"/>
              </a:tabLst>
            </a:pPr>
            <a:r>
              <a:rPr lang="en-US" sz="2000" dirty="0">
                <a:solidFill>
                  <a:srgbClr val="00B050"/>
                </a:solidFill>
              </a:rPr>
              <a:t>	1,866	Preschool Teachers, Except Special Education</a:t>
            </a:r>
          </a:p>
          <a:p>
            <a:pPr marL="0" indent="0">
              <a:spcBef>
                <a:spcPts val="0"/>
              </a:spcBef>
              <a:buNone/>
              <a:tabLst>
                <a:tab pos="1306513" algn="r"/>
                <a:tab pos="1474788" algn="l"/>
              </a:tabLst>
            </a:pPr>
            <a:r>
              <a:rPr lang="en-US" sz="2000" dirty="0">
                <a:solidFill>
                  <a:srgbClr val="0531FF"/>
                </a:solidFill>
              </a:rPr>
              <a:t>	1,839	Packaging and Filling Machine Operators and Tenders</a:t>
            </a:r>
          </a:p>
          <a:p>
            <a:pPr marL="0" indent="0">
              <a:spcBef>
                <a:spcPts val="0"/>
              </a:spcBef>
              <a:buNone/>
              <a:tabLst>
                <a:tab pos="1306513" algn="r"/>
                <a:tab pos="1474788" algn="l"/>
              </a:tabLst>
            </a:pPr>
            <a:r>
              <a:rPr lang="en-US" sz="2000" dirty="0">
                <a:solidFill>
                  <a:srgbClr val="00B050"/>
                </a:solidFill>
              </a:rPr>
              <a:t>	1,834	Hairdressers, Hairstylists, and Cosmetologists</a:t>
            </a:r>
          </a:p>
          <a:p>
            <a:pPr marL="0" indent="0">
              <a:spcBef>
                <a:spcPts val="0"/>
              </a:spcBef>
              <a:buNone/>
              <a:tabLst>
                <a:tab pos="1306513" algn="r"/>
                <a:tab pos="1474788" algn="l"/>
              </a:tabLst>
            </a:pPr>
            <a:r>
              <a:rPr lang="en-US" sz="2000" dirty="0">
                <a:solidFill>
                  <a:srgbClr val="0531FF"/>
                </a:solidFill>
              </a:rPr>
              <a:t>	1,831	Driver/Sales Workers</a:t>
            </a:r>
          </a:p>
          <a:p>
            <a:pPr marL="0" indent="0">
              <a:spcBef>
                <a:spcPts val="0"/>
              </a:spcBef>
              <a:buNone/>
              <a:tabLst>
                <a:tab pos="1306513" algn="r"/>
                <a:tab pos="1474788" algn="l"/>
              </a:tabLst>
            </a:pPr>
            <a:r>
              <a:rPr lang="en-US" sz="2000" dirty="0"/>
              <a:t>	</a:t>
            </a:r>
            <a:r>
              <a:rPr lang="en-US" sz="2000" dirty="0">
                <a:solidFill>
                  <a:srgbClr val="FF0000"/>
                </a:solidFill>
              </a:rPr>
              <a:t>1,822	Human Resources Specialists</a:t>
            </a:r>
          </a:p>
          <a:p>
            <a:pPr marL="0" indent="0">
              <a:spcBef>
                <a:spcPts val="0"/>
              </a:spcBef>
              <a:buNone/>
              <a:tabLst>
                <a:tab pos="1306513" algn="r"/>
                <a:tab pos="1474788" algn="l"/>
              </a:tabLst>
            </a:pPr>
            <a:r>
              <a:rPr lang="en-US" sz="2000" dirty="0">
                <a:solidFill>
                  <a:srgbClr val="FF0000"/>
                </a:solidFill>
              </a:rPr>
              <a:t>	1,747	Clergy</a:t>
            </a:r>
          </a:p>
          <a:p>
            <a:pPr marL="0" indent="0">
              <a:spcBef>
                <a:spcPts val="0"/>
              </a:spcBef>
              <a:buNone/>
              <a:tabLst>
                <a:tab pos="1306513" algn="r"/>
                <a:tab pos="1474788" algn="l"/>
              </a:tabLst>
            </a:pPr>
            <a:r>
              <a:rPr lang="en-US" sz="2000" dirty="0">
                <a:solidFill>
                  <a:srgbClr val="0531FF"/>
                </a:solidFill>
              </a:rPr>
              <a:t>	1,733	Police and Sheriff's Patrol Officers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3206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666033" cy="1325563"/>
          </a:xfrm>
        </p:spPr>
        <p:txBody>
          <a:bodyPr>
            <a:normAutofit fontScale="90000"/>
          </a:bodyPr>
          <a:lstStyle/>
          <a:p>
            <a:r>
              <a:rPr lang="en-US" sz="4400" dirty="0"/>
              <a:t>Occupations In NC w/ Low Demand</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0	Marine Engineers and Naval Architects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0	Forest Fire Inspectors and Prevention Specialists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Gaming Cage Workers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Mining Machine Operators,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Radio Operators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Transit and Railroad Police</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Watch Repairers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Wellhead Pumpers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Hunters and Trappers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0	Service Unit Operators, Oil, Gas, and Mining</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0	Wind Turbine Service Technicians</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1	Respiratory Therapy Technicians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	Geographers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	Miscellaneous Mathematical Science Occupations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	Petroleum Engineers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1	Farm Labor Contractors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	Loading Machine Operators, Underground Mining</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	Rotary Drill Operators, Oil and Gas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	Tank Car, Truck, and Ship Loaders</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1	Motorboat Operators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2	Agricultural Engineers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2	Dredge Operators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Refractory Materials Repairers, Except </a:t>
            </a:r>
            <a:r>
              <a:rPr lang="en-US" sz="2000" dirty="0" err="1">
                <a:solidFill>
                  <a:srgbClr val="0531FF"/>
                </a:solidFill>
                <a:latin typeface="Times New Roman" panose="02020603050405020304" pitchFamily="18" charset="0"/>
                <a:ea typeface="ヒラギノ角ゴ Pro W3" charset="0"/>
                <a:cs typeface="Times New Roman" panose="02020603050405020304" pitchFamily="18" charset="0"/>
              </a:rPr>
              <a:t>Brickmasons</a:t>
            </a:r>
            <a:endParaRPr lang="en-US" sz="2000" dirty="0">
              <a:solidFill>
                <a:srgbClr val="0531FF"/>
              </a:solidFill>
              <a:latin typeface="Times New Roman" panose="02020603050405020304" pitchFamily="18" charset="0"/>
              <a:ea typeface="ヒラギノ角ゴ Pro W3" charset="0"/>
              <a:cs typeface="Times New Roman" panose="02020603050405020304" pitchFamily="18" charset="0"/>
            </a:endParaRP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Telephone Operators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Terrazzo Workers and Finishers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2	Political Scientists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2	Hoist and Winch Operators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2	Models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2	Makeup Artists, Theatrical and Performance</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3	Geological and Petroleum Technicians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3	Mining and Geological Engineers, Including Mining Safety Engineers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3	Bridge and Lock Tenders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Communications Equipment Operators,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Gaming Managers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Logging Workers,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Shoe Machine Operators and Tenders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3	Industrial-Organizational Psychologists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3	Fishers and Related Fishing Workers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3	Tapers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4	Special Education Teachers, All Other</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4	Camera and Photographic Equipment Repairers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4	Parking Enforcement Workers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4	Home Economics Teachers, Postsecondary</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4	Mathematicians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5	Arbitrators, Mediators, and Conciliators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5	Explosives Workers, Ordnance Handling Experts, and Blasters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5	Fabric Menders, Except Garment</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5	Subway and Streetcar Operators</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5	Court Reporters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6	Broadcast News Analysts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6	Forestry and Conservation Science Teachers, Postsecondary</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6	Choreographers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6	Entertainment Attendants and Related Workers,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6	Pump Operators, Except Wellhead Pumpers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6	Motion Picture Projectionists</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7	Embalmers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7	Patternmakers, Wood</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7	Pourers and Casters, Metal</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7	Plasterers and Stucco Masons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7	Rock Splitters, Quarry</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8	Desktop Publishers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8	Dentists, All Other Specialists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8	Aircraft Cargo Handling Supervisors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8	Helpers--Extraction Workers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8	Genetic Counselors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8	Ship Engineers</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9	Aerospace Engineering and Operations Technicians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9	Anesthesiologists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9	Oral and Maxillofacial Surgeons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9	Orthodontists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9	Layout Workers, Metal and Plastic</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Patternmakers, Metal and Plastic</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Plant and System Operators,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Rail Transportation Workers,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Grounds Maintenance Workers,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9	Material Moving Workers, All Other</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9	Commercial Divers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Atmospheric and Space Scientists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10	Stonemasons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10	Computer and Information Research Scientists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Epidemiologists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Farm and Home Management Advisors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10	Historians</a:t>
            </a:r>
          </a:p>
          <a:p>
            <a:pPr marL="2060575" indent="-2060575">
              <a:lnSpc>
                <a:spcPct val="90000"/>
              </a:lnSpc>
              <a:buFontTx/>
              <a:buNone/>
              <a:tabLst>
                <a:tab pos="1320800" algn="r"/>
                <a:tab pos="1541463" algn="l"/>
              </a:tabLst>
            </a:pPr>
            <a:r>
              <a:rPr lang="en-US" sz="2000" dirty="0">
                <a:solidFill>
                  <a:srgbClr val="00B050"/>
                </a:solidFill>
                <a:latin typeface="Times New Roman" panose="02020603050405020304" pitchFamily="18" charset="0"/>
                <a:ea typeface="ヒラギノ角ゴ Pro W3" charset="0"/>
                <a:cs typeface="Times New Roman" panose="02020603050405020304" pitchFamily="18" charset="0"/>
              </a:rPr>
              <a:t>	11	Electro-Mechanical Technicians</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11	Set and Exhibit Designers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Administrative Law Judges, Adjudicators, and Hearing Officers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Environmental Science Teachers, Postsecondary</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Geography Teachers, Postsecondary</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11	Library Science Teachers, Postsecondary</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11	Correspondence Clerks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11	Foundry Mold and Coremakers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11	Signal and Track Switch Repairers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11	Woodworkers, All Other</a:t>
            </a:r>
          </a:p>
          <a:p>
            <a:pPr marL="2060575" indent="-2060575">
              <a:lnSpc>
                <a:spcPct val="90000"/>
              </a:lnSpc>
              <a:buFontTx/>
              <a:buNone/>
              <a:tabLst>
                <a:tab pos="1320800" algn="r"/>
                <a:tab pos="1541463" algn="l"/>
              </a:tabLst>
            </a:pPr>
            <a:r>
              <a:rPr lang="en-US" sz="2000" dirty="0">
                <a:solidFill>
                  <a:srgbClr val="CD0921"/>
                </a:solidFill>
                <a:latin typeface="Times New Roman" panose="02020603050405020304" pitchFamily="18" charset="0"/>
                <a:ea typeface="ヒラギノ角ゴ Pro W3" charset="0"/>
                <a:cs typeface="Times New Roman" panose="02020603050405020304" pitchFamily="18" charset="0"/>
              </a:rPr>
              <a:t>	</a:t>
            </a: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11	Anthropologists and Archeologists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12	Audio-Visual and Multimedia Collections Specialists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12	Podiatrists</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12	Musical Instrument Repairers and Tuners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12	Counselors, All Other</a:t>
            </a:r>
          </a:p>
          <a:p>
            <a:pPr marL="2060575" indent="-2060575">
              <a:lnSpc>
                <a:spcPct val="90000"/>
              </a:lnSpc>
              <a:buFontTx/>
              <a:buNone/>
              <a:tabLst>
                <a:tab pos="1320800" algn="r"/>
                <a:tab pos="1541463" algn="l"/>
              </a:tabLst>
            </a:pPr>
            <a:r>
              <a:rPr lang="en-US" sz="2000" dirty="0">
                <a:solidFill>
                  <a:srgbClr val="0531FF"/>
                </a:solidFill>
                <a:latin typeface="Times New Roman" panose="02020603050405020304" pitchFamily="18" charset="0"/>
                <a:ea typeface="ヒラギノ角ゴ Pro W3" charset="0"/>
                <a:cs typeface="Times New Roman" panose="02020603050405020304" pitchFamily="18" charset="0"/>
              </a:rPr>
              <a:t>	12	Craft Artists</a:t>
            </a:r>
          </a:p>
          <a:p>
            <a:pPr marL="2060575" indent="-2060575">
              <a:lnSpc>
                <a:spcPct val="90000"/>
              </a:lnSpc>
              <a:buFontTx/>
              <a:buNone/>
              <a:tabLst>
                <a:tab pos="1320800" algn="r"/>
                <a:tab pos="1541463" algn="l"/>
              </a:tabLst>
            </a:pPr>
            <a:r>
              <a:rPr lang="en-US" sz="2000" dirty="0">
                <a:solidFill>
                  <a:srgbClr val="FF0000"/>
                </a:solidFill>
                <a:latin typeface="Times New Roman" panose="02020603050405020304" pitchFamily="18" charset="0"/>
                <a:ea typeface="ヒラギノ角ゴ Pro W3" charset="0"/>
                <a:cs typeface="Times New Roman" panose="02020603050405020304" pitchFamily="18" charset="0"/>
              </a:rPr>
              <a:t>	13	Materials Scientists</a:t>
            </a: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671964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6F2C0-F14C-7E4D-BCEE-9066C05D6036}"/>
              </a:ext>
            </a:extLst>
          </p:cNvPr>
          <p:cNvSpPr>
            <a:spLocks noGrp="1"/>
          </p:cNvSpPr>
          <p:nvPr>
            <p:ph type="title"/>
          </p:nvPr>
        </p:nvSpPr>
        <p:spPr/>
        <p:txBody>
          <a:bodyPr/>
          <a:lstStyle/>
          <a:p>
            <a:r>
              <a:rPr lang="en-US" dirty="0"/>
              <a:t>North Carolina's 16 </a:t>
            </a:r>
            <a:br>
              <a:rPr lang="en-US" dirty="0"/>
            </a:br>
            <a:r>
              <a:rPr lang="en-US" dirty="0"/>
              <a:t>Employment Regions</a:t>
            </a:r>
          </a:p>
        </p:txBody>
      </p:sp>
      <p:pic>
        <p:nvPicPr>
          <p:cNvPr id="13" name="Picture 12">
            <a:extLst>
              <a:ext uri="{FF2B5EF4-FFF2-40B4-BE49-F238E27FC236}">
                <a16:creationId xmlns:a16="http://schemas.microsoft.com/office/drawing/2014/main" id="{9AC5008A-C22A-204E-9756-FA671204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9" y="2606388"/>
            <a:ext cx="9143036" cy="3614305"/>
          </a:xfrm>
          <a:prstGeom prst="rect">
            <a:avLst/>
          </a:prstGeom>
        </p:spPr>
      </p:pic>
    </p:spTree>
    <p:extLst>
      <p:ext uri="{BB962C8B-B14F-4D97-AF65-F5344CB8AC3E}">
        <p14:creationId xmlns:p14="http://schemas.microsoft.com/office/powerpoint/2010/main" val="167561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High School</a:t>
            </a:r>
          </a:p>
          <a:p>
            <a:r>
              <a:rPr lang="en-US" dirty="0"/>
              <a:t>Electronics, Drafting classes</a:t>
            </a:r>
          </a:p>
          <a:p>
            <a:r>
              <a:rPr lang="en-US" dirty="0"/>
              <a:t>Math, Science classes</a:t>
            </a:r>
          </a:p>
          <a:p>
            <a:r>
              <a:rPr lang="en-US" dirty="0"/>
              <a:t>Tech crew (sound, lights)</a:t>
            </a:r>
          </a:p>
          <a:p>
            <a:r>
              <a:rPr lang="en-US" dirty="0"/>
              <a:t>A/V guy</a:t>
            </a:r>
          </a:p>
          <a:p>
            <a:r>
              <a:rPr lang="en-US" dirty="0"/>
              <a:t>Car repair</a:t>
            </a:r>
          </a:p>
        </p:txBody>
      </p:sp>
      <p:sp>
        <p:nvSpPr>
          <p:cNvPr id="2" name="Title 1"/>
          <p:cNvSpPr>
            <a:spLocks noGrp="1"/>
          </p:cNvSpPr>
          <p:nvPr>
            <p:ph type="title"/>
          </p:nvPr>
        </p:nvSpPr>
        <p:spPr/>
        <p:txBody>
          <a:bodyPr/>
          <a:lstStyle/>
          <a:p>
            <a:r>
              <a:rPr lang="en-US"/>
              <a:t>About Chris</a:t>
            </a:r>
            <a:endParaRPr lang="en-US" dirty="0"/>
          </a:p>
        </p:txBody>
      </p:sp>
    </p:spTree>
    <p:extLst>
      <p:ext uri="{BB962C8B-B14F-4D97-AF65-F5344CB8AC3E}">
        <p14:creationId xmlns:p14="http://schemas.microsoft.com/office/powerpoint/2010/main" val="10593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Waynesville-Franklin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628	Retail Salespersons</a:t>
            </a:r>
          </a:p>
          <a:p>
            <a:pPr marL="0" indent="0">
              <a:spcBef>
                <a:spcPts val="0"/>
              </a:spcBef>
              <a:buNone/>
              <a:tabLst>
                <a:tab pos="1306513" algn="r"/>
                <a:tab pos="1474788" algn="l"/>
              </a:tabLst>
            </a:pPr>
            <a:r>
              <a:rPr lang="en-US" sz="2000" dirty="0"/>
              <a:t>	625	Combined Food Preparation and Serving Workers, Including Fast Food</a:t>
            </a:r>
          </a:p>
          <a:p>
            <a:pPr marL="0" indent="0">
              <a:spcBef>
                <a:spcPts val="0"/>
              </a:spcBef>
              <a:buNone/>
              <a:tabLst>
                <a:tab pos="1306513" algn="r"/>
                <a:tab pos="1474788" algn="l"/>
              </a:tabLst>
            </a:pPr>
            <a:r>
              <a:rPr lang="en-US" sz="2000" dirty="0"/>
              <a:t>	408	Cashiers</a:t>
            </a:r>
          </a:p>
          <a:p>
            <a:pPr marL="0" indent="0">
              <a:spcBef>
                <a:spcPts val="0"/>
              </a:spcBef>
              <a:buNone/>
              <a:tabLst>
                <a:tab pos="1306513" algn="r"/>
                <a:tab pos="1474788" algn="l"/>
              </a:tabLst>
            </a:pPr>
            <a:r>
              <a:rPr lang="en-US" sz="2000" dirty="0"/>
              <a:t>	386	Waiters and Waitresses</a:t>
            </a:r>
          </a:p>
          <a:p>
            <a:pPr marL="0" indent="0">
              <a:spcBef>
                <a:spcPts val="0"/>
              </a:spcBef>
              <a:buNone/>
              <a:tabLst>
                <a:tab pos="1306513" algn="r"/>
                <a:tab pos="1474788" algn="l"/>
              </a:tabLst>
            </a:pPr>
            <a:r>
              <a:rPr lang="en-US" sz="2000" dirty="0"/>
              <a:t>	179	Customer Service Representatives</a:t>
            </a:r>
          </a:p>
          <a:p>
            <a:pPr marL="0" indent="0">
              <a:spcBef>
                <a:spcPts val="0"/>
              </a:spcBef>
              <a:buNone/>
              <a:tabLst>
                <a:tab pos="1306513" algn="r"/>
                <a:tab pos="1474788" algn="l"/>
              </a:tabLst>
            </a:pPr>
            <a:r>
              <a:rPr lang="en-US" sz="2000" dirty="0"/>
              <a:t>	165	Cooks, Restaurant</a:t>
            </a:r>
          </a:p>
          <a:p>
            <a:pPr marL="0" indent="0">
              <a:spcBef>
                <a:spcPts val="0"/>
              </a:spcBef>
              <a:buNone/>
              <a:tabLst>
                <a:tab pos="1306513" algn="r"/>
                <a:tab pos="1474788" algn="l"/>
              </a:tabLst>
            </a:pPr>
            <a:r>
              <a:rPr lang="en-US" sz="2000" dirty="0"/>
              <a:t>	163	Gaming Dealers</a:t>
            </a:r>
          </a:p>
          <a:p>
            <a:pPr marL="0" indent="0">
              <a:spcBef>
                <a:spcPts val="0"/>
              </a:spcBef>
              <a:buNone/>
              <a:tabLst>
                <a:tab pos="1306513" algn="r"/>
                <a:tab pos="1474788" algn="l"/>
              </a:tabLst>
            </a:pPr>
            <a:r>
              <a:rPr lang="en-US" sz="2000" dirty="0"/>
              <a:t>	161	Maids and Housekeeping Cleaners</a:t>
            </a:r>
          </a:p>
          <a:p>
            <a:pPr marL="0" indent="0">
              <a:spcBef>
                <a:spcPts val="0"/>
              </a:spcBef>
              <a:buNone/>
              <a:tabLst>
                <a:tab pos="1306513" algn="r"/>
                <a:tab pos="1474788" algn="l"/>
              </a:tabLst>
            </a:pPr>
            <a:r>
              <a:rPr lang="en-US" sz="2000" dirty="0"/>
              <a:t>	153	Office Clerks, General</a:t>
            </a:r>
          </a:p>
          <a:p>
            <a:pPr marL="0" indent="0">
              <a:spcBef>
                <a:spcPts val="0"/>
              </a:spcBef>
              <a:buNone/>
              <a:tabLst>
                <a:tab pos="1306513" algn="r"/>
                <a:tab pos="1474788" algn="l"/>
              </a:tabLst>
            </a:pPr>
            <a:r>
              <a:rPr lang="en-US" sz="2000" dirty="0"/>
              <a:t>	134	Amusement and Recreation Attendants</a:t>
            </a:r>
          </a:p>
          <a:p>
            <a:pPr marL="0" indent="0">
              <a:spcBef>
                <a:spcPts val="0"/>
              </a:spcBef>
              <a:buNone/>
              <a:tabLst>
                <a:tab pos="1306513" algn="r"/>
                <a:tab pos="1474788" algn="l"/>
              </a:tabLst>
            </a:pPr>
            <a:r>
              <a:rPr lang="en-US" sz="2000" dirty="0"/>
              <a:t>	124	Janitors and Cleaners, Except Maids and Housekeeping Cleaners</a:t>
            </a:r>
          </a:p>
          <a:p>
            <a:pPr marL="0" indent="0">
              <a:spcBef>
                <a:spcPts val="0"/>
              </a:spcBef>
              <a:buNone/>
              <a:tabLst>
                <a:tab pos="1306513" algn="r"/>
                <a:tab pos="1474788" algn="l"/>
              </a:tabLst>
            </a:pPr>
            <a:r>
              <a:rPr lang="en-US" sz="2000" dirty="0"/>
              <a:t>	123	Laborers and Freight, Stock, and Material Movers, Hand</a:t>
            </a:r>
          </a:p>
          <a:p>
            <a:pPr marL="0" indent="0">
              <a:spcBef>
                <a:spcPts val="0"/>
              </a:spcBef>
              <a:buNone/>
              <a:tabLst>
                <a:tab pos="1306513" algn="r"/>
                <a:tab pos="1474788" algn="l"/>
              </a:tabLst>
            </a:pPr>
            <a:r>
              <a:rPr lang="en-US" sz="2000" dirty="0"/>
              <a:t>	122	First-Line Supervisors of Retail Sales Workers</a:t>
            </a:r>
          </a:p>
          <a:p>
            <a:pPr marL="0" indent="0">
              <a:spcBef>
                <a:spcPts val="0"/>
              </a:spcBef>
              <a:buNone/>
              <a:tabLst>
                <a:tab pos="1306513" algn="r"/>
                <a:tab pos="1474788" algn="l"/>
              </a:tabLst>
            </a:pPr>
            <a:r>
              <a:rPr lang="en-US" sz="2000" u="sng" dirty="0"/>
              <a:t>	119	Nursing Assistants</a:t>
            </a:r>
          </a:p>
          <a:p>
            <a:pPr marL="0" indent="0">
              <a:spcBef>
                <a:spcPts val="0"/>
              </a:spcBef>
              <a:buNone/>
              <a:tabLst>
                <a:tab pos="1306513" algn="r"/>
                <a:tab pos="1474788" algn="l"/>
              </a:tabLst>
            </a:pPr>
            <a:r>
              <a:rPr lang="en-US" sz="2000" dirty="0"/>
              <a:t>	112	First-Line Supervisors of Food Preparation and Serving Workers</a:t>
            </a:r>
          </a:p>
          <a:p>
            <a:pPr marL="0" indent="0">
              <a:spcBef>
                <a:spcPts val="0"/>
              </a:spcBef>
              <a:buNone/>
              <a:tabLst>
                <a:tab pos="1306513" algn="r"/>
                <a:tab pos="1474788" algn="l"/>
              </a:tabLst>
            </a:pPr>
            <a:r>
              <a:rPr lang="en-US" sz="2000" dirty="0"/>
              <a:t>	102	Maintenance and Repair Workers, General</a:t>
            </a:r>
          </a:p>
          <a:p>
            <a:pPr marL="0" indent="0">
              <a:spcBef>
                <a:spcPts val="0"/>
              </a:spcBef>
              <a:buNone/>
              <a:tabLst>
                <a:tab pos="1306513" algn="r"/>
                <a:tab pos="1474788" algn="l"/>
              </a:tabLst>
            </a:pPr>
            <a:r>
              <a:rPr lang="en-US" sz="2000" dirty="0"/>
              <a:t>	102	Personal Care Aides</a:t>
            </a:r>
          </a:p>
          <a:p>
            <a:pPr marL="0" indent="0">
              <a:spcBef>
                <a:spcPts val="0"/>
              </a:spcBef>
              <a:buNone/>
              <a:tabLst>
                <a:tab pos="1306513" algn="r"/>
                <a:tab pos="1474788" algn="l"/>
              </a:tabLst>
            </a:pPr>
            <a:r>
              <a:rPr lang="en-US" sz="2000" dirty="0"/>
              <a:t>	100	Secretaries and Administrative Assistants, Except Legal, Medical, and Executive</a:t>
            </a:r>
          </a:p>
          <a:p>
            <a:pPr marL="0" indent="0">
              <a:spcBef>
                <a:spcPts val="0"/>
              </a:spcBef>
              <a:buNone/>
              <a:tabLst>
                <a:tab pos="1306513" algn="r"/>
                <a:tab pos="1474788" algn="l"/>
              </a:tabLst>
            </a:pPr>
            <a:r>
              <a:rPr lang="en-US" sz="2000" dirty="0"/>
              <a:t>	93	Landscaping and Groundskeeping Workers</a:t>
            </a:r>
          </a:p>
          <a:p>
            <a:pPr marL="0" indent="0">
              <a:spcBef>
                <a:spcPts val="0"/>
              </a:spcBef>
              <a:buNone/>
              <a:tabLst>
                <a:tab pos="1306513" algn="r"/>
                <a:tab pos="1474788" algn="l"/>
              </a:tabLst>
            </a:pPr>
            <a:r>
              <a:rPr lang="en-US" sz="2000" dirty="0"/>
              <a:t>	92	Home Health Aides</a:t>
            </a:r>
          </a:p>
          <a:p>
            <a:pPr marL="0" indent="0">
              <a:spcBef>
                <a:spcPts val="0"/>
              </a:spcBef>
              <a:buNone/>
              <a:tabLst>
                <a:tab pos="1306513" algn="r"/>
                <a:tab pos="1474788" algn="l"/>
              </a:tabLst>
            </a:pPr>
            <a:r>
              <a:rPr lang="en-US" sz="2000" dirty="0"/>
              <a:t>	86	Childcare Workers</a:t>
            </a:r>
          </a:p>
          <a:p>
            <a:pPr marL="0" indent="0">
              <a:spcBef>
                <a:spcPts val="0"/>
              </a:spcBef>
              <a:buNone/>
              <a:tabLst>
                <a:tab pos="1306513" algn="r"/>
                <a:tab pos="1474788" algn="l"/>
              </a:tabLst>
            </a:pPr>
            <a:r>
              <a:rPr lang="en-US" sz="2000" dirty="0"/>
              <a:t>	82	Bookkeeping, Accounting, and Auditing Clerks</a:t>
            </a:r>
          </a:p>
          <a:p>
            <a:pPr marL="0" indent="0">
              <a:spcBef>
                <a:spcPts val="0"/>
              </a:spcBef>
              <a:buNone/>
              <a:tabLst>
                <a:tab pos="1306513" algn="r"/>
                <a:tab pos="1474788" algn="l"/>
              </a:tabLst>
            </a:pPr>
            <a:r>
              <a:rPr lang="en-US" sz="2000" dirty="0"/>
              <a:t>	79	Stock Clerks and Order Fillers</a:t>
            </a:r>
          </a:p>
          <a:p>
            <a:pPr marL="0" indent="0">
              <a:spcBef>
                <a:spcPts val="0"/>
              </a:spcBef>
              <a:buNone/>
              <a:tabLst>
                <a:tab pos="1306513" algn="r"/>
                <a:tab pos="1474788" algn="l"/>
              </a:tabLst>
            </a:pPr>
            <a:r>
              <a:rPr lang="en-US" sz="2000" dirty="0"/>
              <a:t>	74	Hosts and Hostesses, Restaurant, Lounge, and Coffee Shop</a:t>
            </a:r>
          </a:p>
          <a:p>
            <a:pPr marL="0" indent="0">
              <a:spcBef>
                <a:spcPts val="0"/>
              </a:spcBef>
              <a:buNone/>
              <a:tabLst>
                <a:tab pos="1306513" algn="r"/>
                <a:tab pos="1474788" algn="l"/>
              </a:tabLst>
            </a:pPr>
            <a:r>
              <a:rPr lang="en-US" sz="2000" dirty="0"/>
              <a:t>	70	Registered Nurses</a:t>
            </a:r>
          </a:p>
          <a:p>
            <a:pPr marL="0" indent="0">
              <a:spcBef>
                <a:spcPts val="0"/>
              </a:spcBef>
              <a:buNone/>
              <a:tabLst>
                <a:tab pos="1306513" algn="r"/>
                <a:tab pos="1474788" algn="l"/>
              </a:tabLst>
            </a:pPr>
            <a:r>
              <a:rPr lang="en-US" sz="2000" dirty="0"/>
              <a:t>	67	Security Guards</a:t>
            </a:r>
          </a:p>
          <a:p>
            <a:pPr marL="0" indent="0">
              <a:spcBef>
                <a:spcPts val="0"/>
              </a:spcBef>
              <a:buNone/>
              <a:tabLst>
                <a:tab pos="1306513" algn="r"/>
                <a:tab pos="1474788" algn="l"/>
              </a:tabLst>
            </a:pPr>
            <a:r>
              <a:rPr lang="en-US" sz="2000" dirty="0"/>
              <a:t>	66	Bartenders</a:t>
            </a:r>
          </a:p>
          <a:p>
            <a:pPr marL="0" indent="0">
              <a:spcBef>
                <a:spcPts val="0"/>
              </a:spcBef>
              <a:buNone/>
              <a:tabLst>
                <a:tab pos="1306513" algn="r"/>
                <a:tab pos="1474788" algn="l"/>
              </a:tabLst>
            </a:pPr>
            <a:r>
              <a:rPr lang="en-US" sz="2000" dirty="0"/>
              <a:t>	65	Police and Sheriff's Patrol Officers</a:t>
            </a:r>
          </a:p>
          <a:p>
            <a:pPr marL="0" indent="0">
              <a:spcBef>
                <a:spcPts val="0"/>
              </a:spcBef>
              <a:buNone/>
              <a:tabLst>
                <a:tab pos="1306513" algn="r"/>
                <a:tab pos="1474788" algn="l"/>
              </a:tabLst>
            </a:pPr>
            <a:r>
              <a:rPr lang="en-US" sz="2000" dirty="0"/>
              <a:t>	64	Teacher Assistants</a:t>
            </a:r>
          </a:p>
          <a:p>
            <a:pPr marL="0" indent="0">
              <a:spcBef>
                <a:spcPts val="0"/>
              </a:spcBef>
              <a:buNone/>
              <a:tabLst>
                <a:tab pos="1306513" algn="r"/>
                <a:tab pos="1474788" algn="l"/>
              </a:tabLst>
            </a:pPr>
            <a:r>
              <a:rPr lang="en-US" sz="2000" dirty="0"/>
              <a:t>	63	General and Operations Managers</a:t>
            </a:r>
          </a:p>
          <a:p>
            <a:pPr marL="0" indent="0">
              <a:spcBef>
                <a:spcPts val="0"/>
              </a:spcBef>
              <a:buNone/>
              <a:tabLst>
                <a:tab pos="1306513" algn="r"/>
                <a:tab pos="1474788" algn="l"/>
              </a:tabLst>
            </a:pPr>
            <a:r>
              <a:rPr lang="en-US" sz="2000" dirty="0"/>
              <a:t>	61	Heavy and Tractor-Trailer Truck Drivers</a:t>
            </a:r>
          </a:p>
          <a:p>
            <a:pPr marL="0" indent="0">
              <a:spcBef>
                <a:spcPts val="0"/>
              </a:spcBef>
              <a:buNone/>
              <a:tabLst>
                <a:tab pos="1306513" algn="r"/>
                <a:tab pos="1474788" algn="l"/>
              </a:tabLst>
            </a:pPr>
            <a:r>
              <a:rPr lang="en-US" sz="2000" dirty="0"/>
              <a:t>	60	Receptionists and Information Clerks</a:t>
            </a:r>
          </a:p>
          <a:p>
            <a:pPr marL="0" indent="0">
              <a:spcBef>
                <a:spcPts val="0"/>
              </a:spcBef>
              <a:buNone/>
              <a:tabLst>
                <a:tab pos="1306513" algn="r"/>
                <a:tab pos="1474788" algn="l"/>
              </a:tabLst>
            </a:pPr>
            <a:r>
              <a:rPr lang="en-US" sz="2000" dirty="0"/>
              <a:t>	58	First-Line Supervisors of Gaming Workers</a:t>
            </a:r>
          </a:p>
          <a:p>
            <a:pPr marL="0" indent="0">
              <a:spcBef>
                <a:spcPts val="0"/>
              </a:spcBef>
              <a:buNone/>
              <a:tabLst>
                <a:tab pos="1306513" algn="r"/>
                <a:tab pos="1474788" algn="l"/>
              </a:tabLst>
            </a:pPr>
            <a:r>
              <a:rPr lang="en-US" sz="2000" dirty="0"/>
              <a:t>	57	Elementary School Teachers, Except Special Education</a:t>
            </a:r>
          </a:p>
          <a:p>
            <a:pPr marL="0" indent="0">
              <a:spcBef>
                <a:spcPts val="0"/>
              </a:spcBef>
              <a:buNone/>
              <a:tabLst>
                <a:tab pos="1306513" algn="r"/>
                <a:tab pos="1474788" algn="l"/>
              </a:tabLst>
            </a:pPr>
            <a:r>
              <a:rPr lang="en-US" sz="2000" dirty="0"/>
              <a:t>	56	Carpenters</a:t>
            </a:r>
          </a:p>
          <a:p>
            <a:pPr marL="0" indent="0">
              <a:spcBef>
                <a:spcPts val="0"/>
              </a:spcBef>
              <a:buNone/>
              <a:tabLst>
                <a:tab pos="1306513" algn="r"/>
                <a:tab pos="1474788" algn="l"/>
              </a:tabLst>
            </a:pPr>
            <a:r>
              <a:rPr lang="en-US" sz="2000" dirty="0"/>
              <a:t>	56	Construction Laborers</a:t>
            </a:r>
          </a:p>
          <a:p>
            <a:pPr marL="0" indent="0">
              <a:spcBef>
                <a:spcPts val="0"/>
              </a:spcBef>
              <a:buNone/>
              <a:tabLst>
                <a:tab pos="1306513" algn="r"/>
                <a:tab pos="1474788" algn="l"/>
              </a:tabLst>
            </a:pPr>
            <a:r>
              <a:rPr lang="en-US" sz="2000" dirty="0"/>
              <a:t>	53	First-Line Supervisors of Construction Trades and Extraction Workers</a:t>
            </a:r>
          </a:p>
          <a:p>
            <a:pPr marL="0" indent="0">
              <a:spcBef>
                <a:spcPts val="0"/>
              </a:spcBef>
              <a:buNone/>
              <a:tabLst>
                <a:tab pos="1306513" algn="r"/>
                <a:tab pos="1474788" algn="l"/>
              </a:tabLst>
            </a:pPr>
            <a:r>
              <a:rPr lang="en-US" sz="2000" dirty="0"/>
              <a:t>	51	Hotel, Motel, and Resort Desk Clerks</a:t>
            </a:r>
          </a:p>
          <a:p>
            <a:pPr marL="0" indent="0">
              <a:spcBef>
                <a:spcPts val="0"/>
              </a:spcBef>
              <a:buNone/>
              <a:tabLst>
                <a:tab pos="1306513" algn="r"/>
                <a:tab pos="1474788" algn="l"/>
              </a:tabLst>
            </a:pPr>
            <a:r>
              <a:rPr lang="en-US" sz="2000" dirty="0"/>
              <a:t>	51	Substitute Teachers</a:t>
            </a:r>
          </a:p>
          <a:p>
            <a:pPr marL="0" indent="0">
              <a:spcBef>
                <a:spcPts val="0"/>
              </a:spcBef>
              <a:buNone/>
              <a:tabLst>
                <a:tab pos="1306513" algn="r"/>
                <a:tab pos="1474788" algn="l"/>
              </a:tabLst>
            </a:pPr>
            <a:r>
              <a:rPr lang="en-US" sz="2000" dirty="0"/>
              <a:t>	50	Farmers, Ranchers, and Other Agricultural Managers</a:t>
            </a:r>
          </a:p>
          <a:p>
            <a:pPr marL="0" indent="0">
              <a:spcBef>
                <a:spcPts val="0"/>
              </a:spcBef>
              <a:buNone/>
              <a:tabLst>
                <a:tab pos="1306513" algn="r"/>
                <a:tab pos="1474788" algn="l"/>
              </a:tabLst>
            </a:pPr>
            <a:r>
              <a:rPr lang="en-US" sz="2000" dirty="0"/>
              <a:t>	50	First-Line Supervisors of Office and Administrative Support Workers</a:t>
            </a:r>
          </a:p>
          <a:p>
            <a:pPr marL="0" indent="0">
              <a:spcBef>
                <a:spcPts val="0"/>
              </a:spcBef>
              <a:buNone/>
              <a:tabLst>
                <a:tab pos="1306513" algn="r"/>
                <a:tab pos="1474788" algn="l"/>
              </a:tabLst>
            </a:pPr>
            <a:r>
              <a:rPr lang="en-US" sz="2000" dirty="0"/>
              <a:t>	47	Assemblers and Fabricators, All Other, Including Team Assemblers</a:t>
            </a:r>
          </a:p>
          <a:p>
            <a:pPr marL="0" indent="0">
              <a:spcBef>
                <a:spcPts val="0"/>
              </a:spcBef>
              <a:buNone/>
              <a:tabLst>
                <a:tab pos="1306513" algn="r"/>
                <a:tab pos="1474788" algn="l"/>
              </a:tabLst>
            </a:pPr>
            <a:r>
              <a:rPr lang="en-US" sz="2000" dirty="0"/>
              <a:t>	47	Dishwashers</a:t>
            </a:r>
          </a:p>
          <a:p>
            <a:pPr marL="0" indent="0">
              <a:spcBef>
                <a:spcPts val="0"/>
              </a:spcBef>
              <a:buNone/>
              <a:tabLst>
                <a:tab pos="1306513" algn="r"/>
                <a:tab pos="1474788" algn="l"/>
              </a:tabLst>
            </a:pPr>
            <a:r>
              <a:rPr lang="en-US" sz="2000" dirty="0"/>
              <a:t>	43	Counter Attendants, Cafeteria, Food Concession, and Coffee Shop</a:t>
            </a:r>
          </a:p>
          <a:p>
            <a:pPr marL="0" indent="0">
              <a:spcBef>
                <a:spcPts val="0"/>
              </a:spcBef>
              <a:buNone/>
              <a:tabLst>
                <a:tab pos="1306513" algn="r"/>
                <a:tab pos="1474788" algn="l"/>
              </a:tabLst>
            </a:pPr>
            <a:r>
              <a:rPr lang="en-US" sz="2000" dirty="0"/>
              <a:t>	43	Sales Representatives, Services, All Other</a:t>
            </a:r>
          </a:p>
          <a:p>
            <a:pPr marL="0" indent="0">
              <a:spcBef>
                <a:spcPts val="0"/>
              </a:spcBef>
              <a:buNone/>
              <a:tabLst>
                <a:tab pos="1306513" algn="r"/>
                <a:tab pos="1474788" algn="l"/>
              </a:tabLst>
            </a:pPr>
            <a:r>
              <a:rPr lang="en-US" sz="2000" dirty="0"/>
              <a:t>	42	Bus Drivers, School or Special Client</a:t>
            </a:r>
          </a:p>
          <a:p>
            <a:pPr marL="0" indent="0">
              <a:spcBef>
                <a:spcPts val="0"/>
              </a:spcBef>
              <a:buNone/>
              <a:tabLst>
                <a:tab pos="1306513" algn="r"/>
                <a:tab pos="1474788" algn="l"/>
              </a:tabLst>
            </a:pPr>
            <a:r>
              <a:rPr lang="en-US" sz="2000" dirty="0"/>
              <a:t>	42	Dining Room and Cafeteria Attendants and Bartender Helpers</a:t>
            </a:r>
          </a:p>
          <a:p>
            <a:pPr marL="0" indent="0">
              <a:spcBef>
                <a:spcPts val="0"/>
              </a:spcBef>
              <a:buNone/>
              <a:tabLst>
                <a:tab pos="1306513" algn="r"/>
                <a:tab pos="1474788" algn="l"/>
              </a:tabLst>
            </a:pPr>
            <a:r>
              <a:rPr lang="en-US" sz="2000" dirty="0"/>
              <a:t>	42	Food Preparation Workers</a:t>
            </a:r>
          </a:p>
          <a:p>
            <a:pPr marL="0" indent="0">
              <a:spcBef>
                <a:spcPts val="0"/>
              </a:spcBef>
              <a:buNone/>
              <a:tabLst>
                <a:tab pos="1306513" algn="r"/>
                <a:tab pos="1474788" algn="l"/>
              </a:tabLst>
            </a:pPr>
            <a:r>
              <a:rPr lang="en-US" sz="2000" dirty="0"/>
              <a:t>	41	Gaming Change Persons and Booth Cashiers</a:t>
            </a:r>
          </a:p>
          <a:p>
            <a:pPr marL="0" indent="0">
              <a:spcBef>
                <a:spcPts val="0"/>
              </a:spcBef>
              <a:buNone/>
              <a:tabLst>
                <a:tab pos="1306513" algn="r"/>
                <a:tab pos="1474788" algn="l"/>
              </a:tabLst>
            </a:pPr>
            <a:r>
              <a:rPr lang="en-US" sz="2000" dirty="0"/>
              <a:t>	40	Accountants and Auditors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819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Asheville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2,014	Retail Salespersons</a:t>
            </a:r>
          </a:p>
          <a:p>
            <a:pPr marL="0" indent="0">
              <a:spcBef>
                <a:spcPts val="0"/>
              </a:spcBef>
              <a:buNone/>
              <a:tabLst>
                <a:tab pos="1306513" algn="r"/>
                <a:tab pos="1474788" algn="l"/>
              </a:tabLst>
            </a:pPr>
            <a:r>
              <a:rPr lang="en-US" sz="2000" dirty="0"/>
              <a:t>	1,819	Combined Food Preparation and Serving Workers, Including Fast Food</a:t>
            </a:r>
          </a:p>
          <a:p>
            <a:pPr marL="0" indent="0">
              <a:spcBef>
                <a:spcPts val="0"/>
              </a:spcBef>
              <a:buNone/>
              <a:tabLst>
                <a:tab pos="1306513" algn="r"/>
                <a:tab pos="1474788" algn="l"/>
              </a:tabLst>
            </a:pPr>
            <a:r>
              <a:rPr lang="en-US" sz="2000" dirty="0"/>
              <a:t>	1,009	Cashiers</a:t>
            </a:r>
          </a:p>
          <a:p>
            <a:pPr marL="0" indent="0">
              <a:spcBef>
                <a:spcPts val="0"/>
              </a:spcBef>
              <a:buNone/>
              <a:tabLst>
                <a:tab pos="1306513" algn="r"/>
                <a:tab pos="1474788" algn="l"/>
              </a:tabLst>
            </a:pPr>
            <a:r>
              <a:rPr lang="en-US" sz="2000" dirty="0"/>
              <a:t>	992	Waiters and Waitresses</a:t>
            </a:r>
          </a:p>
          <a:p>
            <a:pPr marL="0" indent="0">
              <a:spcBef>
                <a:spcPts val="0"/>
              </a:spcBef>
              <a:buNone/>
              <a:tabLst>
                <a:tab pos="1306513" algn="r"/>
                <a:tab pos="1474788" algn="l"/>
              </a:tabLst>
            </a:pPr>
            <a:r>
              <a:rPr lang="en-US" sz="2000" u="sng" dirty="0"/>
              <a:t>	627	Nursing Assistants</a:t>
            </a:r>
          </a:p>
          <a:p>
            <a:pPr marL="0" indent="0">
              <a:spcBef>
                <a:spcPts val="0"/>
              </a:spcBef>
              <a:buNone/>
              <a:tabLst>
                <a:tab pos="1306513" algn="r"/>
                <a:tab pos="1474788" algn="l"/>
              </a:tabLst>
            </a:pPr>
            <a:r>
              <a:rPr lang="en-US" sz="2000" dirty="0"/>
              <a:t>	578	Laborers and Freight, Stock, and Material Movers, Hand</a:t>
            </a:r>
          </a:p>
          <a:p>
            <a:pPr marL="0" indent="0">
              <a:spcBef>
                <a:spcPts val="0"/>
              </a:spcBef>
              <a:buNone/>
              <a:tabLst>
                <a:tab pos="1306513" algn="r"/>
                <a:tab pos="1474788" algn="l"/>
              </a:tabLst>
            </a:pPr>
            <a:r>
              <a:rPr lang="en-US" sz="2000" dirty="0"/>
              <a:t>	513	Office Clerks, General</a:t>
            </a:r>
          </a:p>
          <a:p>
            <a:pPr marL="0" indent="0">
              <a:spcBef>
                <a:spcPts val="0"/>
              </a:spcBef>
              <a:buNone/>
              <a:tabLst>
                <a:tab pos="1306513" algn="r"/>
                <a:tab pos="1474788" algn="l"/>
              </a:tabLst>
            </a:pPr>
            <a:r>
              <a:rPr lang="en-US" sz="2000" dirty="0"/>
              <a:t>	460	Maids and Housekeeping Cleaners</a:t>
            </a:r>
          </a:p>
          <a:p>
            <a:pPr marL="0" indent="0">
              <a:spcBef>
                <a:spcPts val="0"/>
              </a:spcBef>
              <a:buNone/>
              <a:tabLst>
                <a:tab pos="1306513" algn="r"/>
                <a:tab pos="1474788" algn="l"/>
              </a:tabLst>
            </a:pPr>
            <a:r>
              <a:rPr lang="en-US" sz="2000" dirty="0"/>
              <a:t>	451	Customer Service Representatives</a:t>
            </a:r>
          </a:p>
          <a:p>
            <a:pPr marL="0" indent="0">
              <a:spcBef>
                <a:spcPts val="0"/>
              </a:spcBef>
              <a:buNone/>
              <a:tabLst>
                <a:tab pos="1306513" algn="r"/>
                <a:tab pos="1474788" algn="l"/>
              </a:tabLst>
            </a:pPr>
            <a:r>
              <a:rPr lang="en-US" sz="2000" dirty="0"/>
              <a:t>	450	Janitors and Cleaners, Except Maids and Housekeeping Cleaners</a:t>
            </a:r>
          </a:p>
          <a:p>
            <a:pPr marL="0" indent="0">
              <a:spcBef>
                <a:spcPts val="0"/>
              </a:spcBef>
              <a:buNone/>
              <a:tabLst>
                <a:tab pos="1306513" algn="r"/>
                <a:tab pos="1474788" algn="l"/>
              </a:tabLst>
            </a:pPr>
            <a:r>
              <a:rPr lang="en-US" sz="2000" dirty="0"/>
              <a:t>	430	Home Health Aides</a:t>
            </a:r>
          </a:p>
          <a:p>
            <a:pPr marL="0" indent="0">
              <a:spcBef>
                <a:spcPts val="0"/>
              </a:spcBef>
              <a:buNone/>
              <a:tabLst>
                <a:tab pos="1306513" algn="r"/>
                <a:tab pos="1474788" algn="l"/>
              </a:tabLst>
            </a:pPr>
            <a:r>
              <a:rPr lang="en-US" sz="2000" u="sng" dirty="0"/>
              <a:t>	430	Registered Nurses</a:t>
            </a:r>
          </a:p>
          <a:p>
            <a:pPr marL="0" indent="0">
              <a:spcBef>
                <a:spcPts val="0"/>
              </a:spcBef>
              <a:buNone/>
              <a:tabLst>
                <a:tab pos="1306513" algn="r"/>
                <a:tab pos="1474788" algn="l"/>
              </a:tabLst>
            </a:pPr>
            <a:r>
              <a:rPr lang="en-US" sz="2000" dirty="0"/>
              <a:t>	408	Cooks, Restaurant</a:t>
            </a:r>
          </a:p>
          <a:p>
            <a:pPr marL="0" indent="0">
              <a:spcBef>
                <a:spcPts val="0"/>
              </a:spcBef>
              <a:buNone/>
              <a:tabLst>
                <a:tab pos="1306513" algn="r"/>
                <a:tab pos="1474788" algn="l"/>
              </a:tabLst>
            </a:pPr>
            <a:r>
              <a:rPr lang="en-US" sz="2000" dirty="0"/>
              <a:t>	353	First-Line Supervisors of Retail Sales Workers</a:t>
            </a:r>
          </a:p>
          <a:p>
            <a:pPr marL="0" indent="0">
              <a:spcBef>
                <a:spcPts val="0"/>
              </a:spcBef>
              <a:buNone/>
              <a:tabLst>
                <a:tab pos="1306513" algn="r"/>
                <a:tab pos="1474788" algn="l"/>
              </a:tabLst>
            </a:pPr>
            <a:r>
              <a:rPr lang="en-US" sz="2000" dirty="0"/>
              <a:t>	338	Personal Care Aides</a:t>
            </a:r>
          </a:p>
          <a:p>
            <a:pPr marL="0" indent="0">
              <a:spcBef>
                <a:spcPts val="0"/>
              </a:spcBef>
              <a:buNone/>
              <a:tabLst>
                <a:tab pos="1306513" algn="r"/>
                <a:tab pos="1474788" algn="l"/>
              </a:tabLst>
            </a:pPr>
            <a:r>
              <a:rPr lang="en-US" sz="2000" dirty="0"/>
              <a:t>	319	Landscaping and Groundskeeping Workers</a:t>
            </a:r>
          </a:p>
          <a:p>
            <a:pPr marL="0" indent="0">
              <a:spcBef>
                <a:spcPts val="0"/>
              </a:spcBef>
              <a:buNone/>
              <a:tabLst>
                <a:tab pos="1306513" algn="r"/>
                <a:tab pos="1474788" algn="l"/>
              </a:tabLst>
            </a:pPr>
            <a:r>
              <a:rPr lang="en-US" sz="2000" dirty="0"/>
              <a:t>	315	Secretaries and Administrative Assistants, Except Legal, Medical, and Executive</a:t>
            </a:r>
          </a:p>
          <a:p>
            <a:pPr marL="0" indent="0">
              <a:spcBef>
                <a:spcPts val="0"/>
              </a:spcBef>
              <a:buNone/>
              <a:tabLst>
                <a:tab pos="1306513" algn="r"/>
                <a:tab pos="1474788" algn="l"/>
              </a:tabLst>
            </a:pPr>
            <a:r>
              <a:rPr lang="en-US" sz="2000" dirty="0"/>
              <a:t>	314	First-Line Supervisors of Food Preparation and Serving Workers</a:t>
            </a:r>
          </a:p>
          <a:p>
            <a:pPr marL="0" indent="0">
              <a:spcBef>
                <a:spcPts val="0"/>
              </a:spcBef>
              <a:buNone/>
              <a:tabLst>
                <a:tab pos="1306513" algn="r"/>
                <a:tab pos="1474788" algn="l"/>
              </a:tabLst>
            </a:pPr>
            <a:r>
              <a:rPr lang="en-US" sz="2000" dirty="0"/>
              <a:t>	302	Receptionists and Information Clerks</a:t>
            </a:r>
          </a:p>
          <a:p>
            <a:pPr marL="0" indent="0">
              <a:spcBef>
                <a:spcPts val="0"/>
              </a:spcBef>
              <a:buNone/>
              <a:tabLst>
                <a:tab pos="1306513" algn="r"/>
                <a:tab pos="1474788" algn="l"/>
              </a:tabLst>
            </a:pPr>
            <a:r>
              <a:rPr lang="en-US" sz="2000" dirty="0"/>
              <a:t>	277	Heavy and Tractor-Trailer Truck Drivers</a:t>
            </a:r>
          </a:p>
          <a:p>
            <a:pPr marL="0" indent="0">
              <a:spcBef>
                <a:spcPts val="0"/>
              </a:spcBef>
              <a:buNone/>
              <a:tabLst>
                <a:tab pos="1306513" algn="r"/>
                <a:tab pos="1474788" algn="l"/>
              </a:tabLst>
            </a:pPr>
            <a:r>
              <a:rPr lang="en-US" sz="2000" dirty="0"/>
              <a:t>	266	Bookkeeping, Accounting, and Auditing Clerks</a:t>
            </a:r>
          </a:p>
          <a:p>
            <a:pPr marL="0" indent="0">
              <a:spcBef>
                <a:spcPts val="0"/>
              </a:spcBef>
              <a:buNone/>
              <a:tabLst>
                <a:tab pos="1306513" algn="r"/>
                <a:tab pos="1474788" algn="l"/>
              </a:tabLst>
            </a:pPr>
            <a:r>
              <a:rPr lang="en-US" sz="2000" dirty="0"/>
              <a:t>	266	Childcare Workers</a:t>
            </a:r>
          </a:p>
          <a:p>
            <a:pPr marL="0" indent="0">
              <a:spcBef>
                <a:spcPts val="0"/>
              </a:spcBef>
              <a:buNone/>
              <a:tabLst>
                <a:tab pos="1306513" algn="r"/>
                <a:tab pos="1474788" algn="l"/>
              </a:tabLst>
            </a:pPr>
            <a:r>
              <a:rPr lang="en-US" sz="2000" dirty="0"/>
              <a:t>	264	Stock Clerks and Order Fillers</a:t>
            </a:r>
          </a:p>
          <a:p>
            <a:pPr marL="0" indent="0">
              <a:spcBef>
                <a:spcPts val="0"/>
              </a:spcBef>
              <a:buNone/>
              <a:tabLst>
                <a:tab pos="1306513" algn="r"/>
                <a:tab pos="1474788" algn="l"/>
              </a:tabLst>
            </a:pPr>
            <a:r>
              <a:rPr lang="en-US" sz="2000" dirty="0"/>
              <a:t>	240	Maintenance and Repair Workers, General</a:t>
            </a:r>
          </a:p>
          <a:p>
            <a:pPr marL="0" indent="0">
              <a:spcBef>
                <a:spcPts val="0"/>
              </a:spcBef>
              <a:buNone/>
              <a:tabLst>
                <a:tab pos="1306513" algn="r"/>
                <a:tab pos="1474788" algn="l"/>
              </a:tabLst>
            </a:pPr>
            <a:r>
              <a:rPr lang="en-US" sz="2000" dirty="0"/>
              <a:t>	236	Assemblers and Fabricators, All Other, Including Team Assemblers</a:t>
            </a:r>
          </a:p>
          <a:p>
            <a:pPr marL="0" indent="0">
              <a:spcBef>
                <a:spcPts val="0"/>
              </a:spcBef>
              <a:buNone/>
              <a:tabLst>
                <a:tab pos="1306513" algn="r"/>
                <a:tab pos="1474788" algn="l"/>
              </a:tabLst>
            </a:pPr>
            <a:r>
              <a:rPr lang="en-US" sz="2000" dirty="0"/>
              <a:t>	212	General and Operations Managers</a:t>
            </a:r>
          </a:p>
          <a:p>
            <a:pPr marL="0" indent="0">
              <a:spcBef>
                <a:spcPts val="0"/>
              </a:spcBef>
              <a:buNone/>
              <a:tabLst>
                <a:tab pos="1306513" algn="r"/>
                <a:tab pos="1474788" algn="l"/>
              </a:tabLst>
            </a:pPr>
            <a:r>
              <a:rPr lang="en-US" sz="2000" dirty="0"/>
              <a:t>	196	Packers and Packagers, Hand</a:t>
            </a:r>
          </a:p>
          <a:p>
            <a:pPr marL="0" indent="0">
              <a:spcBef>
                <a:spcPts val="0"/>
              </a:spcBef>
              <a:buNone/>
              <a:tabLst>
                <a:tab pos="1306513" algn="r"/>
                <a:tab pos="1474788" algn="l"/>
              </a:tabLst>
            </a:pPr>
            <a:r>
              <a:rPr lang="en-US" sz="2000" dirty="0"/>
              <a:t>	194	Hosts and Hostesses, Restaurant, Lounge, and Coffee Shop</a:t>
            </a:r>
          </a:p>
          <a:p>
            <a:pPr marL="0" indent="0">
              <a:spcBef>
                <a:spcPts val="0"/>
              </a:spcBef>
              <a:buNone/>
              <a:tabLst>
                <a:tab pos="1306513" algn="r"/>
                <a:tab pos="1474788" algn="l"/>
              </a:tabLst>
            </a:pPr>
            <a:r>
              <a:rPr lang="en-US" sz="2000" dirty="0"/>
              <a:t>	186	Amusement and Recreation Attendants</a:t>
            </a:r>
          </a:p>
          <a:p>
            <a:pPr marL="0" indent="0">
              <a:spcBef>
                <a:spcPts val="0"/>
              </a:spcBef>
              <a:buNone/>
              <a:tabLst>
                <a:tab pos="1306513" algn="r"/>
                <a:tab pos="1474788" algn="l"/>
              </a:tabLst>
            </a:pPr>
            <a:r>
              <a:rPr lang="en-US" sz="2000" dirty="0"/>
              <a:t>	183	First-Line Supervisors of Office and Administrative Support Workers</a:t>
            </a:r>
          </a:p>
          <a:p>
            <a:pPr marL="0" indent="0">
              <a:spcBef>
                <a:spcPts val="0"/>
              </a:spcBef>
              <a:buNone/>
              <a:tabLst>
                <a:tab pos="1306513" algn="r"/>
                <a:tab pos="1474788" algn="l"/>
              </a:tabLst>
            </a:pPr>
            <a:r>
              <a:rPr lang="en-US" sz="2000" dirty="0"/>
              <a:t>	168	Hotel, Motel, and Resort Desk Clerks</a:t>
            </a:r>
          </a:p>
          <a:p>
            <a:pPr marL="0" indent="0">
              <a:spcBef>
                <a:spcPts val="0"/>
              </a:spcBef>
              <a:buNone/>
              <a:tabLst>
                <a:tab pos="1306513" algn="r"/>
                <a:tab pos="1474788" algn="l"/>
              </a:tabLst>
            </a:pPr>
            <a:r>
              <a:rPr lang="en-US" sz="2000" dirty="0"/>
              <a:t>	167	Medical Assistants</a:t>
            </a:r>
          </a:p>
          <a:p>
            <a:pPr marL="0" indent="0">
              <a:spcBef>
                <a:spcPts val="0"/>
              </a:spcBef>
              <a:buNone/>
              <a:tabLst>
                <a:tab pos="1306513" algn="r"/>
                <a:tab pos="1474788" algn="l"/>
              </a:tabLst>
            </a:pPr>
            <a:r>
              <a:rPr lang="en-US" sz="2000" dirty="0"/>
              <a:t>	166	Construction Laborers</a:t>
            </a:r>
          </a:p>
          <a:p>
            <a:pPr marL="0" indent="0">
              <a:spcBef>
                <a:spcPts val="0"/>
              </a:spcBef>
              <a:buNone/>
              <a:tabLst>
                <a:tab pos="1306513" algn="r"/>
                <a:tab pos="1474788" algn="l"/>
              </a:tabLst>
            </a:pPr>
            <a:r>
              <a:rPr lang="en-US" sz="2000" dirty="0"/>
              <a:t>	159	Sales Representatives, Wholesale and Manufacturing, Except Technical and Scientific Products</a:t>
            </a:r>
          </a:p>
          <a:p>
            <a:pPr marL="0" indent="0">
              <a:spcBef>
                <a:spcPts val="0"/>
              </a:spcBef>
              <a:buNone/>
              <a:tabLst>
                <a:tab pos="1306513" algn="r"/>
                <a:tab pos="1474788" algn="l"/>
              </a:tabLst>
            </a:pPr>
            <a:r>
              <a:rPr lang="en-US" sz="2000" dirty="0"/>
              <a:t>	155	Teacher Assistants</a:t>
            </a:r>
          </a:p>
          <a:p>
            <a:pPr marL="0" indent="0">
              <a:spcBef>
                <a:spcPts val="0"/>
              </a:spcBef>
              <a:buNone/>
              <a:tabLst>
                <a:tab pos="1306513" algn="r"/>
                <a:tab pos="1474788" algn="l"/>
              </a:tabLst>
            </a:pPr>
            <a:r>
              <a:rPr lang="en-US" sz="2000" dirty="0"/>
              <a:t>	149	Carpenters</a:t>
            </a:r>
          </a:p>
          <a:p>
            <a:pPr marL="0" indent="0">
              <a:spcBef>
                <a:spcPts val="0"/>
              </a:spcBef>
              <a:buNone/>
              <a:tabLst>
                <a:tab pos="1306513" algn="r"/>
                <a:tab pos="1474788" algn="l"/>
              </a:tabLst>
            </a:pPr>
            <a:r>
              <a:rPr lang="en-US" sz="2000" dirty="0"/>
              <a:t>	145	Sales Representatives, Services, All Other</a:t>
            </a:r>
          </a:p>
          <a:p>
            <a:pPr marL="0" indent="0">
              <a:spcBef>
                <a:spcPts val="0"/>
              </a:spcBef>
              <a:buNone/>
              <a:tabLst>
                <a:tab pos="1306513" algn="r"/>
                <a:tab pos="1474788" algn="l"/>
              </a:tabLst>
            </a:pPr>
            <a:r>
              <a:rPr lang="en-US" sz="2000" dirty="0"/>
              <a:t>	144	Elementary School Teachers, Except Special Education</a:t>
            </a:r>
          </a:p>
          <a:p>
            <a:pPr marL="0" indent="0">
              <a:spcBef>
                <a:spcPts val="0"/>
              </a:spcBef>
              <a:buNone/>
              <a:tabLst>
                <a:tab pos="1306513" algn="r"/>
                <a:tab pos="1474788" algn="l"/>
              </a:tabLst>
            </a:pPr>
            <a:r>
              <a:rPr lang="en-US" sz="2000" dirty="0"/>
              <a:t>	144	Helpers--Production Workers</a:t>
            </a:r>
          </a:p>
          <a:p>
            <a:pPr marL="0" indent="0">
              <a:spcBef>
                <a:spcPts val="0"/>
              </a:spcBef>
              <a:buNone/>
              <a:tabLst>
                <a:tab pos="1306513" algn="r"/>
                <a:tab pos="1474788" algn="l"/>
              </a:tabLst>
            </a:pPr>
            <a:r>
              <a:rPr lang="en-US" sz="2000" dirty="0"/>
              <a:t>	140	Security Guards</a:t>
            </a:r>
          </a:p>
          <a:p>
            <a:pPr marL="0" indent="0">
              <a:spcBef>
                <a:spcPts val="0"/>
              </a:spcBef>
              <a:buNone/>
              <a:tabLst>
                <a:tab pos="1306513" algn="r"/>
                <a:tab pos="1474788" algn="l"/>
              </a:tabLst>
            </a:pPr>
            <a:r>
              <a:rPr lang="en-US" sz="2000" dirty="0"/>
              <a:t>	139	Medical Secretaries</a:t>
            </a:r>
          </a:p>
          <a:p>
            <a:pPr marL="0" indent="0">
              <a:spcBef>
                <a:spcPts val="0"/>
              </a:spcBef>
              <a:buNone/>
              <a:tabLst>
                <a:tab pos="1306513" algn="r"/>
                <a:tab pos="1474788" algn="l"/>
              </a:tabLst>
            </a:pPr>
            <a:r>
              <a:rPr lang="en-US" sz="2000" dirty="0"/>
              <a:t>	136	First-Line Supervisors of Construction Trades and Extraction Workers</a:t>
            </a:r>
          </a:p>
          <a:p>
            <a:pPr marL="0" indent="0">
              <a:spcBef>
                <a:spcPts val="0"/>
              </a:spcBef>
              <a:buNone/>
              <a:tabLst>
                <a:tab pos="1306513" algn="r"/>
                <a:tab pos="1474788" algn="l"/>
              </a:tabLst>
            </a:pPr>
            <a:r>
              <a:rPr lang="en-US" sz="2000" dirty="0"/>
              <a:t>	133	Bartenders</a:t>
            </a:r>
          </a:p>
          <a:p>
            <a:pPr marL="0" indent="0">
              <a:spcBef>
                <a:spcPts val="0"/>
              </a:spcBef>
              <a:buNone/>
              <a:tabLst>
                <a:tab pos="1306513" algn="r"/>
                <a:tab pos="1474788" algn="l"/>
              </a:tabLst>
            </a:pPr>
            <a:r>
              <a:rPr lang="en-US" sz="2000" dirty="0"/>
              <a:t>	129	Light Truck or Delivery Services Drivers</a:t>
            </a:r>
          </a:p>
          <a:p>
            <a:pPr marL="0" indent="0">
              <a:spcBef>
                <a:spcPts val="0"/>
              </a:spcBef>
              <a:buNone/>
              <a:tabLst>
                <a:tab pos="1306513" algn="r"/>
                <a:tab pos="1474788" algn="l"/>
              </a:tabLst>
            </a:pPr>
            <a:r>
              <a:rPr lang="en-US" sz="2000" dirty="0"/>
              <a:t>	128	Dishwashers</a:t>
            </a:r>
          </a:p>
          <a:p>
            <a:pPr marL="0" indent="0">
              <a:spcBef>
                <a:spcPts val="0"/>
              </a:spcBef>
              <a:buNone/>
              <a:tabLst>
                <a:tab pos="1306513" algn="r"/>
                <a:tab pos="1474788" algn="l"/>
              </a:tabLst>
            </a:pPr>
            <a:r>
              <a:rPr lang="en-US" sz="2000" dirty="0"/>
              <a:t>	127	Accountants and Auditors</a:t>
            </a:r>
          </a:p>
          <a:p>
            <a:pPr marL="0" indent="0">
              <a:spcBef>
                <a:spcPts val="0"/>
              </a:spcBef>
              <a:buNone/>
              <a:tabLst>
                <a:tab pos="1306513" algn="r"/>
                <a:tab pos="1474788" algn="l"/>
              </a:tabLst>
            </a:pPr>
            <a:r>
              <a:rPr lang="en-US" sz="2000" dirty="0"/>
              <a:t>	127	Substitute Teachers</a:t>
            </a:r>
          </a:p>
          <a:p>
            <a:pPr marL="0" indent="0">
              <a:spcBef>
                <a:spcPts val="0"/>
              </a:spcBef>
              <a:buNone/>
              <a:tabLst>
                <a:tab pos="1306513" algn="r"/>
                <a:tab pos="1474788" algn="l"/>
              </a:tabLst>
            </a:pPr>
            <a:r>
              <a:rPr lang="en-US" sz="2000" dirty="0"/>
              <a:t>	124	Food Preparation Workers</a:t>
            </a:r>
          </a:p>
          <a:p>
            <a:pPr marL="0" indent="0">
              <a:spcBef>
                <a:spcPts val="0"/>
              </a:spcBef>
              <a:buNone/>
              <a:tabLst>
                <a:tab pos="1306513" algn="r"/>
                <a:tab pos="1474788" algn="l"/>
              </a:tabLst>
            </a:pPr>
            <a:r>
              <a:rPr lang="en-US" sz="2000" dirty="0"/>
              <a:t>	123	Nonfarm Animal Caretakers</a:t>
            </a:r>
          </a:p>
          <a:p>
            <a:pPr marL="0" indent="0">
              <a:spcBef>
                <a:spcPts val="0"/>
              </a:spcBef>
              <a:buNone/>
              <a:tabLst>
                <a:tab pos="1306513" algn="r"/>
                <a:tab pos="1474788" algn="l"/>
              </a:tabLst>
            </a:pPr>
            <a:r>
              <a:rPr lang="en-US" sz="2000" dirty="0"/>
              <a:t>	120	Automotive Service Technicians and Mechanics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9092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Boone-Wilkesboro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658	Retail Salespersons</a:t>
            </a:r>
          </a:p>
          <a:p>
            <a:pPr marL="0" indent="0">
              <a:spcBef>
                <a:spcPts val="0"/>
              </a:spcBef>
              <a:buNone/>
              <a:tabLst>
                <a:tab pos="1306513" algn="r"/>
                <a:tab pos="1474788" algn="l"/>
              </a:tabLst>
            </a:pPr>
            <a:r>
              <a:rPr lang="en-US" sz="2000" dirty="0"/>
              <a:t>	630	Combined Food Preparation and Serving Workers, Including Fast Food</a:t>
            </a:r>
          </a:p>
          <a:p>
            <a:pPr marL="0" indent="0">
              <a:spcBef>
                <a:spcPts val="0"/>
              </a:spcBef>
              <a:buNone/>
              <a:tabLst>
                <a:tab pos="1306513" algn="r"/>
                <a:tab pos="1474788" algn="l"/>
              </a:tabLst>
            </a:pPr>
            <a:r>
              <a:rPr lang="en-US" sz="2000" dirty="0"/>
              <a:t>	387	Cashiers</a:t>
            </a:r>
          </a:p>
          <a:p>
            <a:pPr marL="0" indent="0">
              <a:spcBef>
                <a:spcPts val="0"/>
              </a:spcBef>
              <a:buNone/>
              <a:tabLst>
                <a:tab pos="1306513" algn="r"/>
                <a:tab pos="1474788" algn="l"/>
              </a:tabLst>
            </a:pPr>
            <a:r>
              <a:rPr lang="en-US" sz="2000" dirty="0"/>
              <a:t>	331	Waiters and Waitresses</a:t>
            </a:r>
          </a:p>
          <a:p>
            <a:pPr marL="0" indent="0">
              <a:spcBef>
                <a:spcPts val="0"/>
              </a:spcBef>
              <a:buNone/>
              <a:tabLst>
                <a:tab pos="1306513" algn="r"/>
                <a:tab pos="1474788" algn="l"/>
              </a:tabLst>
            </a:pPr>
            <a:r>
              <a:rPr lang="en-US" sz="2000" dirty="0"/>
              <a:t>	182	Laborers and Freight, Stock, and Material Movers, Hand</a:t>
            </a:r>
          </a:p>
          <a:p>
            <a:pPr marL="0" indent="0">
              <a:spcBef>
                <a:spcPts val="0"/>
              </a:spcBef>
              <a:buNone/>
              <a:tabLst>
                <a:tab pos="1306513" algn="r"/>
                <a:tab pos="1474788" algn="l"/>
              </a:tabLst>
            </a:pPr>
            <a:r>
              <a:rPr lang="en-US" sz="2000" dirty="0"/>
              <a:t>	167	Office Clerks, General</a:t>
            </a:r>
          </a:p>
          <a:p>
            <a:pPr marL="0" indent="0">
              <a:spcBef>
                <a:spcPts val="0"/>
              </a:spcBef>
              <a:buNone/>
              <a:tabLst>
                <a:tab pos="1306513" algn="r"/>
                <a:tab pos="1474788" algn="l"/>
              </a:tabLst>
            </a:pPr>
            <a:r>
              <a:rPr lang="en-US" sz="2000" u="sng" dirty="0"/>
              <a:t>	149	Nursing Assistants</a:t>
            </a:r>
          </a:p>
          <a:p>
            <a:pPr marL="0" indent="0">
              <a:spcBef>
                <a:spcPts val="0"/>
              </a:spcBef>
              <a:buNone/>
              <a:tabLst>
                <a:tab pos="1306513" algn="r"/>
                <a:tab pos="1474788" algn="l"/>
              </a:tabLst>
            </a:pPr>
            <a:r>
              <a:rPr lang="en-US" sz="2000" dirty="0"/>
              <a:t>	142	Customer Service Representatives</a:t>
            </a:r>
          </a:p>
          <a:p>
            <a:pPr marL="0" indent="0">
              <a:spcBef>
                <a:spcPts val="0"/>
              </a:spcBef>
              <a:buNone/>
              <a:tabLst>
                <a:tab pos="1306513" algn="r"/>
                <a:tab pos="1474788" algn="l"/>
              </a:tabLst>
            </a:pPr>
            <a:r>
              <a:rPr lang="en-US" sz="2000" dirty="0"/>
              <a:t>	139	Janitors and Cleaners, Except Maids and Housekeeping Cleaners</a:t>
            </a:r>
          </a:p>
          <a:p>
            <a:pPr marL="0" indent="0">
              <a:spcBef>
                <a:spcPts val="0"/>
              </a:spcBef>
              <a:buNone/>
              <a:tabLst>
                <a:tab pos="1306513" algn="r"/>
                <a:tab pos="1474788" algn="l"/>
              </a:tabLst>
            </a:pPr>
            <a:r>
              <a:rPr lang="en-US" sz="2000" dirty="0"/>
              <a:t>	136	Cooks, Restaurant</a:t>
            </a:r>
          </a:p>
          <a:p>
            <a:pPr marL="0" indent="0">
              <a:spcBef>
                <a:spcPts val="0"/>
              </a:spcBef>
              <a:buNone/>
              <a:tabLst>
                <a:tab pos="1306513" algn="r"/>
                <a:tab pos="1474788" algn="l"/>
              </a:tabLst>
            </a:pPr>
            <a:r>
              <a:rPr lang="en-US" sz="2000" dirty="0"/>
              <a:t>	126	First-Line Supervisors of Retail Sales Workers</a:t>
            </a:r>
          </a:p>
          <a:p>
            <a:pPr marL="0" indent="0">
              <a:spcBef>
                <a:spcPts val="0"/>
              </a:spcBef>
              <a:buNone/>
              <a:tabLst>
                <a:tab pos="1306513" algn="r"/>
                <a:tab pos="1474788" algn="l"/>
              </a:tabLst>
            </a:pPr>
            <a:r>
              <a:rPr lang="en-US" sz="2000" dirty="0"/>
              <a:t>	125	Farmers, Ranchers, and Other Agricultural Managers</a:t>
            </a:r>
          </a:p>
          <a:p>
            <a:pPr marL="0" indent="0">
              <a:spcBef>
                <a:spcPts val="0"/>
              </a:spcBef>
              <a:buNone/>
              <a:tabLst>
                <a:tab pos="1306513" algn="r"/>
                <a:tab pos="1474788" algn="l"/>
              </a:tabLst>
            </a:pPr>
            <a:r>
              <a:rPr lang="en-US" sz="2000" dirty="0"/>
              <a:t>	125	Maids and Housekeeping Cleaners</a:t>
            </a:r>
          </a:p>
          <a:p>
            <a:pPr marL="0" indent="0">
              <a:spcBef>
                <a:spcPts val="0"/>
              </a:spcBef>
              <a:buNone/>
              <a:tabLst>
                <a:tab pos="1306513" algn="r"/>
                <a:tab pos="1474788" algn="l"/>
              </a:tabLst>
            </a:pPr>
            <a:r>
              <a:rPr lang="en-US" sz="2000" dirty="0"/>
              <a:t>	120	Amusement and Recreation Attendants</a:t>
            </a:r>
          </a:p>
          <a:p>
            <a:pPr marL="0" indent="0">
              <a:spcBef>
                <a:spcPts val="0"/>
              </a:spcBef>
              <a:buNone/>
              <a:tabLst>
                <a:tab pos="1306513" algn="r"/>
                <a:tab pos="1474788" algn="l"/>
              </a:tabLst>
            </a:pPr>
            <a:r>
              <a:rPr lang="en-US" sz="2000" dirty="0"/>
              <a:t>	120	Personal Care Aides</a:t>
            </a:r>
          </a:p>
          <a:p>
            <a:pPr marL="0" indent="0">
              <a:spcBef>
                <a:spcPts val="0"/>
              </a:spcBef>
              <a:buNone/>
              <a:tabLst>
                <a:tab pos="1306513" algn="r"/>
                <a:tab pos="1474788" algn="l"/>
              </a:tabLst>
            </a:pPr>
            <a:r>
              <a:rPr lang="en-US" sz="2000" dirty="0"/>
              <a:t>	118	Heavy and Tractor-Trailer Truck Drivers</a:t>
            </a:r>
          </a:p>
          <a:p>
            <a:pPr marL="0" indent="0">
              <a:spcBef>
                <a:spcPts val="0"/>
              </a:spcBef>
              <a:buNone/>
              <a:tabLst>
                <a:tab pos="1306513" algn="r"/>
                <a:tab pos="1474788" algn="l"/>
              </a:tabLst>
            </a:pPr>
            <a:r>
              <a:rPr lang="en-US" sz="2000" dirty="0"/>
              <a:t>	110	Home Health Aides</a:t>
            </a:r>
          </a:p>
          <a:p>
            <a:pPr marL="0" indent="0">
              <a:spcBef>
                <a:spcPts val="0"/>
              </a:spcBef>
              <a:buNone/>
              <a:tabLst>
                <a:tab pos="1306513" algn="r"/>
                <a:tab pos="1474788" algn="l"/>
              </a:tabLst>
            </a:pPr>
            <a:r>
              <a:rPr lang="en-US" sz="2000" dirty="0"/>
              <a:t>	107	First-Line Supervisors of Food Preparation and Serving Workers</a:t>
            </a:r>
          </a:p>
          <a:p>
            <a:pPr marL="0" indent="0">
              <a:spcBef>
                <a:spcPts val="0"/>
              </a:spcBef>
              <a:buNone/>
              <a:tabLst>
                <a:tab pos="1306513" algn="r"/>
                <a:tab pos="1474788" algn="l"/>
              </a:tabLst>
            </a:pPr>
            <a:r>
              <a:rPr lang="en-US" sz="2000" dirty="0"/>
              <a:t>	102	Childcare Workers</a:t>
            </a:r>
          </a:p>
          <a:p>
            <a:pPr marL="0" indent="0">
              <a:spcBef>
                <a:spcPts val="0"/>
              </a:spcBef>
              <a:buNone/>
              <a:tabLst>
                <a:tab pos="1306513" algn="r"/>
                <a:tab pos="1474788" algn="l"/>
              </a:tabLst>
            </a:pPr>
            <a:r>
              <a:rPr lang="en-US" sz="2000" dirty="0"/>
              <a:t>	100	Secretaries and Administrative Assistants, Except Legal, Medical, and Executive</a:t>
            </a:r>
          </a:p>
          <a:p>
            <a:pPr marL="0" indent="0">
              <a:spcBef>
                <a:spcPts val="0"/>
              </a:spcBef>
              <a:buNone/>
              <a:tabLst>
                <a:tab pos="1306513" algn="r"/>
                <a:tab pos="1474788" algn="l"/>
              </a:tabLst>
            </a:pPr>
            <a:r>
              <a:rPr lang="en-US" sz="2000" dirty="0"/>
              <a:t>	99	Landscaping and Groundskeeping Workers</a:t>
            </a:r>
          </a:p>
          <a:p>
            <a:pPr marL="0" indent="0">
              <a:spcBef>
                <a:spcPts val="0"/>
              </a:spcBef>
              <a:buNone/>
              <a:tabLst>
                <a:tab pos="1306513" algn="r"/>
                <a:tab pos="1474788" algn="l"/>
              </a:tabLst>
            </a:pPr>
            <a:r>
              <a:rPr lang="en-US" sz="2000" dirty="0"/>
              <a:t>	96	Stock Clerks and Order Fillers</a:t>
            </a:r>
          </a:p>
          <a:p>
            <a:pPr marL="0" indent="0">
              <a:spcBef>
                <a:spcPts val="0"/>
              </a:spcBef>
              <a:buNone/>
              <a:tabLst>
                <a:tab pos="1306513" algn="r"/>
                <a:tab pos="1474788" algn="l"/>
              </a:tabLst>
            </a:pPr>
            <a:r>
              <a:rPr lang="en-US" sz="2000" dirty="0"/>
              <a:t>	92	Bookkeeping, Accounting, and Auditing Clerks</a:t>
            </a:r>
          </a:p>
          <a:p>
            <a:pPr marL="0" indent="0">
              <a:spcBef>
                <a:spcPts val="0"/>
              </a:spcBef>
              <a:buNone/>
              <a:tabLst>
                <a:tab pos="1306513" algn="r"/>
                <a:tab pos="1474788" algn="l"/>
              </a:tabLst>
            </a:pPr>
            <a:r>
              <a:rPr lang="en-US" sz="2000" dirty="0"/>
              <a:t>	92	Maintenance and Repair Workers, General</a:t>
            </a:r>
          </a:p>
          <a:p>
            <a:pPr marL="0" indent="0">
              <a:spcBef>
                <a:spcPts val="0"/>
              </a:spcBef>
              <a:buNone/>
              <a:tabLst>
                <a:tab pos="1306513" algn="r"/>
                <a:tab pos="1474788" algn="l"/>
              </a:tabLst>
            </a:pPr>
            <a:r>
              <a:rPr lang="en-US" sz="2000" dirty="0"/>
              <a:t>	82	Teacher Assistants</a:t>
            </a:r>
          </a:p>
          <a:p>
            <a:pPr marL="0" indent="0">
              <a:spcBef>
                <a:spcPts val="0"/>
              </a:spcBef>
              <a:buNone/>
              <a:tabLst>
                <a:tab pos="1306513" algn="r"/>
                <a:tab pos="1474788" algn="l"/>
              </a:tabLst>
            </a:pPr>
            <a:r>
              <a:rPr lang="en-US" sz="2000" dirty="0"/>
              <a:t>	80	Registered Nurses</a:t>
            </a:r>
          </a:p>
          <a:p>
            <a:pPr marL="0" indent="0">
              <a:spcBef>
                <a:spcPts val="0"/>
              </a:spcBef>
              <a:buNone/>
              <a:tabLst>
                <a:tab pos="1306513" algn="r"/>
                <a:tab pos="1474788" algn="l"/>
              </a:tabLst>
            </a:pPr>
            <a:r>
              <a:rPr lang="en-US" sz="2000" dirty="0"/>
              <a:t>	75	Elementary School Teachers, Except Special Education</a:t>
            </a:r>
          </a:p>
          <a:p>
            <a:pPr marL="0" indent="0">
              <a:spcBef>
                <a:spcPts val="0"/>
              </a:spcBef>
              <a:buNone/>
              <a:tabLst>
                <a:tab pos="1306513" algn="r"/>
                <a:tab pos="1474788" algn="l"/>
              </a:tabLst>
            </a:pPr>
            <a:r>
              <a:rPr lang="en-US" sz="2000" dirty="0"/>
              <a:t>	73	General and Operations Managers</a:t>
            </a:r>
          </a:p>
          <a:p>
            <a:pPr marL="0" indent="0">
              <a:spcBef>
                <a:spcPts val="0"/>
              </a:spcBef>
              <a:buNone/>
              <a:tabLst>
                <a:tab pos="1306513" algn="r"/>
                <a:tab pos="1474788" algn="l"/>
              </a:tabLst>
            </a:pPr>
            <a:r>
              <a:rPr lang="en-US" sz="2000" dirty="0"/>
              <a:t>	73	Packers and Packagers, Hand</a:t>
            </a:r>
          </a:p>
          <a:p>
            <a:pPr marL="0" indent="0">
              <a:spcBef>
                <a:spcPts val="0"/>
              </a:spcBef>
              <a:buNone/>
              <a:tabLst>
                <a:tab pos="1306513" algn="r"/>
                <a:tab pos="1474788" algn="l"/>
              </a:tabLst>
            </a:pPr>
            <a:r>
              <a:rPr lang="en-US" sz="2000" dirty="0"/>
              <a:t>	69	Receptionists and Information Clerks</a:t>
            </a:r>
          </a:p>
          <a:p>
            <a:pPr marL="0" indent="0">
              <a:spcBef>
                <a:spcPts val="0"/>
              </a:spcBef>
              <a:buNone/>
              <a:tabLst>
                <a:tab pos="1306513" algn="r"/>
                <a:tab pos="1474788" algn="l"/>
              </a:tabLst>
            </a:pPr>
            <a:r>
              <a:rPr lang="en-US" sz="2000" dirty="0"/>
              <a:t>	65	Slaughterers and Meat Packers</a:t>
            </a:r>
          </a:p>
          <a:p>
            <a:pPr marL="0" indent="0">
              <a:spcBef>
                <a:spcPts val="0"/>
              </a:spcBef>
              <a:buNone/>
              <a:tabLst>
                <a:tab pos="1306513" algn="r"/>
                <a:tab pos="1474788" algn="l"/>
              </a:tabLst>
            </a:pPr>
            <a:r>
              <a:rPr lang="en-US" sz="2000" dirty="0"/>
              <a:t>	65	Substitute Teachers</a:t>
            </a:r>
          </a:p>
          <a:p>
            <a:pPr marL="0" indent="0">
              <a:spcBef>
                <a:spcPts val="0"/>
              </a:spcBef>
              <a:buNone/>
              <a:tabLst>
                <a:tab pos="1306513" algn="r"/>
                <a:tab pos="1474788" algn="l"/>
              </a:tabLst>
            </a:pPr>
            <a:r>
              <a:rPr lang="en-US" sz="2000" dirty="0"/>
              <a:t>	64	Meat, Poultry, and Fish Cutters and Trimmers</a:t>
            </a:r>
          </a:p>
          <a:p>
            <a:pPr marL="0" indent="0">
              <a:spcBef>
                <a:spcPts val="0"/>
              </a:spcBef>
              <a:buNone/>
              <a:tabLst>
                <a:tab pos="1306513" algn="r"/>
                <a:tab pos="1474788" algn="l"/>
              </a:tabLst>
            </a:pPr>
            <a:r>
              <a:rPr lang="en-US" sz="2000" dirty="0"/>
              <a:t>	63	Hosts and Hostesses, Restaurant, Lounge, and Coffee Shop</a:t>
            </a:r>
          </a:p>
          <a:p>
            <a:pPr marL="0" indent="0">
              <a:spcBef>
                <a:spcPts val="0"/>
              </a:spcBef>
              <a:buNone/>
              <a:tabLst>
                <a:tab pos="1306513" algn="r"/>
                <a:tab pos="1474788" algn="l"/>
              </a:tabLst>
            </a:pPr>
            <a:r>
              <a:rPr lang="en-US" sz="2000" dirty="0"/>
              <a:t>	59	Farmworkers and Laborers, Crop, Nursery, and Greenhouse</a:t>
            </a:r>
          </a:p>
          <a:p>
            <a:pPr marL="0" indent="0">
              <a:spcBef>
                <a:spcPts val="0"/>
              </a:spcBef>
              <a:buNone/>
              <a:tabLst>
                <a:tab pos="1306513" algn="r"/>
                <a:tab pos="1474788" algn="l"/>
              </a:tabLst>
            </a:pPr>
            <a:r>
              <a:rPr lang="en-US" sz="2000" dirty="0"/>
              <a:t>	56	Carpenters</a:t>
            </a:r>
          </a:p>
          <a:p>
            <a:pPr marL="0" indent="0">
              <a:spcBef>
                <a:spcPts val="0"/>
              </a:spcBef>
              <a:buNone/>
              <a:tabLst>
                <a:tab pos="1306513" algn="r"/>
                <a:tab pos="1474788" algn="l"/>
              </a:tabLst>
            </a:pPr>
            <a:r>
              <a:rPr lang="en-US" sz="2000" dirty="0"/>
              <a:t>	56	First-Line Supervisors of Office and Administrative Support Workers</a:t>
            </a:r>
          </a:p>
          <a:p>
            <a:pPr marL="0" indent="0">
              <a:spcBef>
                <a:spcPts val="0"/>
              </a:spcBef>
              <a:buNone/>
              <a:tabLst>
                <a:tab pos="1306513" algn="r"/>
                <a:tab pos="1474788" algn="l"/>
              </a:tabLst>
            </a:pPr>
            <a:r>
              <a:rPr lang="en-US" sz="2000" dirty="0"/>
              <a:t>	56	Sales Representatives, Wholesale and Manufacturing, Except Technical and Scientific Products</a:t>
            </a:r>
          </a:p>
          <a:p>
            <a:pPr marL="0" indent="0">
              <a:spcBef>
                <a:spcPts val="0"/>
              </a:spcBef>
              <a:buNone/>
              <a:tabLst>
                <a:tab pos="1306513" algn="r"/>
                <a:tab pos="1474788" algn="l"/>
              </a:tabLst>
            </a:pPr>
            <a:r>
              <a:rPr lang="en-US" sz="2000" dirty="0"/>
              <a:t>	55	Construction Laborers</a:t>
            </a:r>
          </a:p>
          <a:p>
            <a:pPr marL="0" indent="0">
              <a:spcBef>
                <a:spcPts val="0"/>
              </a:spcBef>
              <a:buNone/>
              <a:tabLst>
                <a:tab pos="1306513" algn="r"/>
                <a:tab pos="1474788" algn="l"/>
              </a:tabLst>
            </a:pPr>
            <a:r>
              <a:rPr lang="en-US" sz="2000" dirty="0"/>
              <a:t>	50	First-Line Supervisors of Construction Trades and Extraction Workers</a:t>
            </a:r>
          </a:p>
          <a:p>
            <a:pPr marL="0" indent="0">
              <a:spcBef>
                <a:spcPts val="0"/>
              </a:spcBef>
              <a:buNone/>
              <a:tabLst>
                <a:tab pos="1306513" algn="r"/>
                <a:tab pos="1474788" algn="l"/>
              </a:tabLst>
            </a:pPr>
            <a:r>
              <a:rPr lang="en-US" sz="2000" dirty="0"/>
              <a:t>	49	Bus Drivers, School or Special Client</a:t>
            </a:r>
          </a:p>
          <a:p>
            <a:pPr marL="0" indent="0">
              <a:spcBef>
                <a:spcPts val="0"/>
              </a:spcBef>
              <a:buNone/>
              <a:tabLst>
                <a:tab pos="1306513" algn="r"/>
                <a:tab pos="1474788" algn="l"/>
              </a:tabLst>
            </a:pPr>
            <a:r>
              <a:rPr lang="en-US" sz="2000" dirty="0"/>
              <a:t>	47	Assemblers and Fabricators, All Other, Including Team Assemblers</a:t>
            </a:r>
          </a:p>
          <a:p>
            <a:pPr marL="0" indent="0">
              <a:spcBef>
                <a:spcPts val="0"/>
              </a:spcBef>
              <a:buNone/>
              <a:tabLst>
                <a:tab pos="1306513" algn="r"/>
                <a:tab pos="1474788" algn="l"/>
              </a:tabLst>
            </a:pPr>
            <a:r>
              <a:rPr lang="en-US" sz="2000" dirty="0"/>
              <a:t>	47	Farmworkers, Farm, Ranch, and </a:t>
            </a:r>
            <a:r>
              <a:rPr lang="en-US" sz="2000" dirty="0" err="1"/>
              <a:t>Aquacultural</a:t>
            </a:r>
            <a:r>
              <a:rPr lang="en-US" sz="2000" dirty="0"/>
              <a:t> Animals</a:t>
            </a:r>
          </a:p>
          <a:p>
            <a:pPr marL="0" indent="0">
              <a:spcBef>
                <a:spcPts val="0"/>
              </a:spcBef>
              <a:buNone/>
              <a:tabLst>
                <a:tab pos="1306513" algn="r"/>
                <a:tab pos="1474788" algn="l"/>
              </a:tabLst>
            </a:pPr>
            <a:r>
              <a:rPr lang="en-US" sz="2000" dirty="0"/>
              <a:t>	47	Light Truck or Delivery Services Drivers</a:t>
            </a:r>
          </a:p>
          <a:p>
            <a:pPr marL="0" indent="0">
              <a:spcBef>
                <a:spcPts val="0"/>
              </a:spcBef>
              <a:buNone/>
              <a:tabLst>
                <a:tab pos="1306513" algn="r"/>
                <a:tab pos="1474788" algn="l"/>
              </a:tabLst>
            </a:pPr>
            <a:r>
              <a:rPr lang="en-US" sz="2000" dirty="0"/>
              <a:t>	46	Fitness Trainers and Aerobics Instructors</a:t>
            </a:r>
          </a:p>
          <a:p>
            <a:pPr marL="0" indent="0">
              <a:spcBef>
                <a:spcPts val="0"/>
              </a:spcBef>
              <a:buNone/>
              <a:tabLst>
                <a:tab pos="1306513" algn="r"/>
                <a:tab pos="1474788" algn="l"/>
              </a:tabLst>
            </a:pPr>
            <a:r>
              <a:rPr lang="en-US" sz="2000" dirty="0"/>
              <a:t>	43	Dishwashers</a:t>
            </a:r>
          </a:p>
          <a:p>
            <a:pPr marL="0" indent="0">
              <a:spcBef>
                <a:spcPts val="0"/>
              </a:spcBef>
              <a:buNone/>
              <a:tabLst>
                <a:tab pos="1306513" algn="r"/>
                <a:tab pos="1474788" algn="l"/>
              </a:tabLst>
            </a:pPr>
            <a:r>
              <a:rPr lang="en-US" sz="2000" dirty="0"/>
              <a:t>	42	Bartenders</a:t>
            </a:r>
          </a:p>
          <a:p>
            <a:pPr marL="0" indent="0">
              <a:spcBef>
                <a:spcPts val="0"/>
              </a:spcBef>
              <a:buNone/>
              <a:tabLst>
                <a:tab pos="1306513" algn="r"/>
                <a:tab pos="1474788" algn="l"/>
              </a:tabLst>
            </a:pPr>
            <a:r>
              <a:rPr lang="en-US" sz="2000" dirty="0"/>
              <a:t>	42	Hotel, Motel, and Resort Desk Clerks</a:t>
            </a:r>
          </a:p>
          <a:p>
            <a:pPr marL="0" indent="0">
              <a:spcBef>
                <a:spcPts val="0"/>
              </a:spcBef>
              <a:buNone/>
              <a:tabLst>
                <a:tab pos="1306513" algn="r"/>
                <a:tab pos="1474788" algn="l"/>
              </a:tabLst>
            </a:pPr>
            <a:r>
              <a:rPr lang="en-US" sz="2000" dirty="0"/>
              <a:t>	42	Sales Representatives, Services, All Other</a:t>
            </a:r>
          </a:p>
          <a:p>
            <a:pPr marL="0" indent="0">
              <a:spcBef>
                <a:spcPts val="0"/>
              </a:spcBef>
              <a:buNone/>
              <a:tabLst>
                <a:tab pos="1306513" algn="r"/>
                <a:tab pos="1474788" algn="l"/>
              </a:tabLst>
            </a:pPr>
            <a:r>
              <a:rPr lang="en-US" sz="2000" dirty="0"/>
              <a:t>	41	Helpers--Production Workers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7778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Hickory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1,162	Retail Salespersons</a:t>
            </a:r>
          </a:p>
          <a:p>
            <a:pPr marL="0" indent="0">
              <a:spcBef>
                <a:spcPts val="0"/>
              </a:spcBef>
              <a:buNone/>
              <a:tabLst>
                <a:tab pos="1306513" algn="r"/>
                <a:tab pos="1474788" algn="l"/>
              </a:tabLst>
            </a:pPr>
            <a:r>
              <a:rPr lang="en-US" sz="2000" dirty="0"/>
              <a:t>	1,055	Combined Food Preparation and Serving Workers, Including Fast Food</a:t>
            </a:r>
          </a:p>
          <a:p>
            <a:pPr marL="0" indent="0">
              <a:spcBef>
                <a:spcPts val="0"/>
              </a:spcBef>
              <a:buNone/>
              <a:tabLst>
                <a:tab pos="1306513" algn="r"/>
                <a:tab pos="1474788" algn="l"/>
              </a:tabLst>
            </a:pPr>
            <a:r>
              <a:rPr lang="en-US" sz="2000" dirty="0"/>
              <a:t>	774	Cashiers</a:t>
            </a:r>
          </a:p>
          <a:p>
            <a:pPr marL="0" indent="0">
              <a:spcBef>
                <a:spcPts val="0"/>
              </a:spcBef>
              <a:buNone/>
              <a:tabLst>
                <a:tab pos="1306513" algn="r"/>
                <a:tab pos="1474788" algn="l"/>
              </a:tabLst>
            </a:pPr>
            <a:r>
              <a:rPr lang="en-US" sz="2000" dirty="0"/>
              <a:t>	708	Laborers and Freight, Stock, and Material Movers, Hand</a:t>
            </a:r>
          </a:p>
          <a:p>
            <a:pPr marL="0" indent="0">
              <a:spcBef>
                <a:spcPts val="0"/>
              </a:spcBef>
              <a:buNone/>
              <a:tabLst>
                <a:tab pos="1306513" algn="r"/>
                <a:tab pos="1474788" algn="l"/>
              </a:tabLst>
            </a:pPr>
            <a:r>
              <a:rPr lang="en-US" sz="2000" dirty="0"/>
              <a:t>	626	Assemblers and Fabricators, All Other, Including Team Assemblers</a:t>
            </a:r>
          </a:p>
          <a:p>
            <a:pPr marL="0" indent="0">
              <a:spcBef>
                <a:spcPts val="0"/>
              </a:spcBef>
              <a:buNone/>
              <a:tabLst>
                <a:tab pos="1306513" algn="r"/>
                <a:tab pos="1474788" algn="l"/>
              </a:tabLst>
            </a:pPr>
            <a:r>
              <a:rPr lang="en-US" sz="2000" dirty="0"/>
              <a:t>	530	Waiters and Waitresses</a:t>
            </a:r>
          </a:p>
          <a:p>
            <a:pPr marL="0" indent="0">
              <a:spcBef>
                <a:spcPts val="0"/>
              </a:spcBef>
              <a:buNone/>
              <a:tabLst>
                <a:tab pos="1306513" algn="r"/>
                <a:tab pos="1474788" algn="l"/>
              </a:tabLst>
            </a:pPr>
            <a:r>
              <a:rPr lang="en-US" sz="2000" dirty="0"/>
              <a:t>	391	Customer Service Representatives</a:t>
            </a:r>
          </a:p>
          <a:p>
            <a:pPr marL="0" indent="0">
              <a:spcBef>
                <a:spcPts val="0"/>
              </a:spcBef>
              <a:buNone/>
              <a:tabLst>
                <a:tab pos="1306513" algn="r"/>
                <a:tab pos="1474788" algn="l"/>
              </a:tabLst>
            </a:pPr>
            <a:r>
              <a:rPr lang="en-US" sz="2000" u="sng" dirty="0"/>
              <a:t>	391	Heavy and Tractor-Trailer Truck Drivers</a:t>
            </a:r>
          </a:p>
          <a:p>
            <a:pPr marL="0" indent="0">
              <a:spcBef>
                <a:spcPts val="0"/>
              </a:spcBef>
              <a:buNone/>
              <a:tabLst>
                <a:tab pos="1306513" algn="r"/>
                <a:tab pos="1474788" algn="l"/>
              </a:tabLst>
            </a:pPr>
            <a:r>
              <a:rPr lang="en-US" sz="2000" u="sng" dirty="0"/>
              <a:t>	374	Nursing Assistants</a:t>
            </a:r>
          </a:p>
          <a:p>
            <a:pPr marL="0" indent="0">
              <a:spcBef>
                <a:spcPts val="0"/>
              </a:spcBef>
              <a:buNone/>
              <a:tabLst>
                <a:tab pos="1306513" algn="r"/>
                <a:tab pos="1474788" algn="l"/>
              </a:tabLst>
            </a:pPr>
            <a:r>
              <a:rPr lang="en-US" sz="2000" dirty="0"/>
              <a:t>	374	Office Clerks, General</a:t>
            </a:r>
          </a:p>
          <a:p>
            <a:pPr marL="0" indent="0">
              <a:spcBef>
                <a:spcPts val="0"/>
              </a:spcBef>
              <a:buNone/>
              <a:tabLst>
                <a:tab pos="1306513" algn="r"/>
                <a:tab pos="1474788" algn="l"/>
              </a:tabLst>
            </a:pPr>
            <a:r>
              <a:rPr lang="en-US" sz="2000" dirty="0"/>
              <a:t>	355	Janitors and Cleaners, Except Maids and Housekeeping Cleaners</a:t>
            </a:r>
          </a:p>
          <a:p>
            <a:pPr marL="0" indent="0">
              <a:spcBef>
                <a:spcPts val="0"/>
              </a:spcBef>
              <a:buNone/>
              <a:tabLst>
                <a:tab pos="1306513" algn="r"/>
                <a:tab pos="1474788" algn="l"/>
              </a:tabLst>
            </a:pPr>
            <a:r>
              <a:rPr lang="en-US" sz="2000" dirty="0"/>
              <a:t>	272	Stock Clerks and Order Fillers</a:t>
            </a:r>
          </a:p>
          <a:p>
            <a:pPr marL="0" indent="0">
              <a:spcBef>
                <a:spcPts val="0"/>
              </a:spcBef>
              <a:buNone/>
              <a:tabLst>
                <a:tab pos="1306513" algn="r"/>
                <a:tab pos="1474788" algn="l"/>
              </a:tabLst>
            </a:pPr>
            <a:r>
              <a:rPr lang="en-US" sz="2000" dirty="0"/>
              <a:t>	270	Packers and Packagers, Hand</a:t>
            </a:r>
          </a:p>
          <a:p>
            <a:pPr marL="0" indent="0">
              <a:spcBef>
                <a:spcPts val="0"/>
              </a:spcBef>
              <a:buNone/>
              <a:tabLst>
                <a:tab pos="1306513" algn="r"/>
                <a:tab pos="1474788" algn="l"/>
              </a:tabLst>
            </a:pPr>
            <a:r>
              <a:rPr lang="en-US" sz="2000" dirty="0"/>
              <a:t>	262	Maintenance and Repair Workers, General</a:t>
            </a:r>
          </a:p>
          <a:p>
            <a:pPr marL="0" indent="0">
              <a:spcBef>
                <a:spcPts val="0"/>
              </a:spcBef>
              <a:buNone/>
              <a:tabLst>
                <a:tab pos="1306513" algn="r"/>
                <a:tab pos="1474788" algn="l"/>
              </a:tabLst>
            </a:pPr>
            <a:r>
              <a:rPr lang="en-US" sz="2000" dirty="0"/>
              <a:t>	254	Sewing Machine Operators</a:t>
            </a:r>
          </a:p>
          <a:p>
            <a:pPr marL="0" indent="0">
              <a:spcBef>
                <a:spcPts val="0"/>
              </a:spcBef>
              <a:buNone/>
              <a:tabLst>
                <a:tab pos="1306513" algn="r"/>
                <a:tab pos="1474788" algn="l"/>
              </a:tabLst>
            </a:pPr>
            <a:r>
              <a:rPr lang="en-US" sz="2000" dirty="0"/>
              <a:t>	251	Shipping, Receiving, and Traffic Clerks</a:t>
            </a:r>
          </a:p>
          <a:p>
            <a:pPr marL="0" indent="0">
              <a:spcBef>
                <a:spcPts val="0"/>
              </a:spcBef>
              <a:buNone/>
              <a:tabLst>
                <a:tab pos="1306513" algn="r"/>
                <a:tab pos="1474788" algn="l"/>
              </a:tabLst>
            </a:pPr>
            <a:r>
              <a:rPr lang="en-US" sz="2000" dirty="0"/>
              <a:t>	241	Home Health Aides</a:t>
            </a:r>
          </a:p>
          <a:p>
            <a:pPr marL="0" indent="0">
              <a:spcBef>
                <a:spcPts val="0"/>
              </a:spcBef>
              <a:buNone/>
              <a:tabLst>
                <a:tab pos="1306513" algn="r"/>
                <a:tab pos="1474788" algn="l"/>
              </a:tabLst>
            </a:pPr>
            <a:r>
              <a:rPr lang="en-US" sz="2000" dirty="0"/>
              <a:t>	234	Registered Nurses</a:t>
            </a:r>
          </a:p>
          <a:p>
            <a:pPr marL="0" indent="0">
              <a:spcBef>
                <a:spcPts val="0"/>
              </a:spcBef>
              <a:buNone/>
              <a:tabLst>
                <a:tab pos="1306513" algn="r"/>
                <a:tab pos="1474788" algn="l"/>
              </a:tabLst>
            </a:pPr>
            <a:r>
              <a:rPr lang="en-US" sz="2000" dirty="0"/>
              <a:t>	229	First-Line Supervisors of Retail Sales Workers</a:t>
            </a:r>
          </a:p>
          <a:p>
            <a:pPr marL="0" indent="0">
              <a:spcBef>
                <a:spcPts val="0"/>
              </a:spcBef>
              <a:buNone/>
              <a:tabLst>
                <a:tab pos="1306513" algn="r"/>
                <a:tab pos="1474788" algn="l"/>
              </a:tabLst>
            </a:pPr>
            <a:r>
              <a:rPr lang="en-US" sz="2000" dirty="0"/>
              <a:t>	219	Cooks, Restaurant</a:t>
            </a:r>
          </a:p>
          <a:p>
            <a:pPr marL="0" indent="0">
              <a:spcBef>
                <a:spcPts val="0"/>
              </a:spcBef>
              <a:buNone/>
              <a:tabLst>
                <a:tab pos="1306513" algn="r"/>
                <a:tab pos="1474788" algn="l"/>
              </a:tabLst>
            </a:pPr>
            <a:r>
              <a:rPr lang="en-US" sz="2000" dirty="0"/>
              <a:t>	217	Personal Care Aides</a:t>
            </a:r>
          </a:p>
          <a:p>
            <a:pPr marL="0" indent="0">
              <a:spcBef>
                <a:spcPts val="0"/>
              </a:spcBef>
              <a:buNone/>
              <a:tabLst>
                <a:tab pos="1306513" algn="r"/>
                <a:tab pos="1474788" algn="l"/>
              </a:tabLst>
            </a:pPr>
            <a:r>
              <a:rPr lang="en-US" sz="2000" dirty="0"/>
              <a:t>	213	Landscaping and Groundskeeping Workers</a:t>
            </a:r>
          </a:p>
          <a:p>
            <a:pPr marL="0" indent="0">
              <a:spcBef>
                <a:spcPts val="0"/>
              </a:spcBef>
              <a:buNone/>
              <a:tabLst>
                <a:tab pos="1306513" algn="r"/>
                <a:tab pos="1474788" algn="l"/>
              </a:tabLst>
            </a:pPr>
            <a:r>
              <a:rPr lang="en-US" sz="2000" dirty="0"/>
              <a:t>	194	Secretaries and Administrative Assistants, Except Legal, Medical, and Executive</a:t>
            </a:r>
          </a:p>
          <a:p>
            <a:pPr marL="0" indent="0">
              <a:spcBef>
                <a:spcPts val="0"/>
              </a:spcBef>
              <a:buNone/>
              <a:tabLst>
                <a:tab pos="1306513" algn="r"/>
                <a:tab pos="1474788" algn="l"/>
              </a:tabLst>
            </a:pPr>
            <a:r>
              <a:rPr lang="en-US" sz="2000" dirty="0"/>
              <a:t>	193	First-Line Supervisors of Production and Operating Workers</a:t>
            </a:r>
          </a:p>
          <a:p>
            <a:pPr marL="0" indent="0">
              <a:spcBef>
                <a:spcPts val="0"/>
              </a:spcBef>
              <a:buNone/>
              <a:tabLst>
                <a:tab pos="1306513" algn="r"/>
                <a:tab pos="1474788" algn="l"/>
              </a:tabLst>
            </a:pPr>
            <a:r>
              <a:rPr lang="en-US" sz="2000" dirty="0"/>
              <a:t>	191	Bookkeeping, Accounting, and Auditing Clerks</a:t>
            </a:r>
          </a:p>
          <a:p>
            <a:pPr marL="0" indent="0">
              <a:spcBef>
                <a:spcPts val="0"/>
              </a:spcBef>
              <a:buNone/>
              <a:tabLst>
                <a:tab pos="1306513" algn="r"/>
                <a:tab pos="1474788" algn="l"/>
              </a:tabLst>
            </a:pPr>
            <a:r>
              <a:rPr lang="en-US" sz="2000" dirty="0"/>
              <a:t>	187	Sales Representatives, Wholesale and Manufacturing, Except Technical and Scientific Products</a:t>
            </a:r>
          </a:p>
          <a:p>
            <a:pPr marL="0" indent="0">
              <a:spcBef>
                <a:spcPts val="0"/>
              </a:spcBef>
              <a:buNone/>
              <a:tabLst>
                <a:tab pos="1306513" algn="r"/>
                <a:tab pos="1474788" algn="l"/>
              </a:tabLst>
            </a:pPr>
            <a:r>
              <a:rPr lang="en-US" sz="2000" dirty="0"/>
              <a:t>	185	Maids and Housekeeping Cleaners</a:t>
            </a:r>
          </a:p>
          <a:p>
            <a:pPr marL="0" indent="0">
              <a:spcBef>
                <a:spcPts val="0"/>
              </a:spcBef>
              <a:buNone/>
              <a:tabLst>
                <a:tab pos="1306513" algn="r"/>
                <a:tab pos="1474788" algn="l"/>
              </a:tabLst>
            </a:pPr>
            <a:r>
              <a:rPr lang="en-US" sz="2000" dirty="0"/>
              <a:t>	180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176	First-Line Supervisors of Food Preparation and Serving Workers</a:t>
            </a:r>
          </a:p>
          <a:p>
            <a:pPr marL="0" indent="0">
              <a:spcBef>
                <a:spcPts val="0"/>
              </a:spcBef>
              <a:buNone/>
              <a:tabLst>
                <a:tab pos="1306513" algn="r"/>
                <a:tab pos="1474788" algn="l"/>
              </a:tabLst>
            </a:pPr>
            <a:r>
              <a:rPr lang="en-US" sz="2000" dirty="0"/>
              <a:t>	174	Helpers--Production Workers</a:t>
            </a:r>
          </a:p>
          <a:p>
            <a:pPr marL="0" indent="0">
              <a:spcBef>
                <a:spcPts val="0"/>
              </a:spcBef>
              <a:buNone/>
              <a:tabLst>
                <a:tab pos="1306513" algn="r"/>
                <a:tab pos="1474788" algn="l"/>
              </a:tabLst>
            </a:pPr>
            <a:r>
              <a:rPr lang="en-US" sz="2000" dirty="0"/>
              <a:t>	169	General and Operations Managers</a:t>
            </a:r>
          </a:p>
          <a:p>
            <a:pPr marL="0" indent="0">
              <a:spcBef>
                <a:spcPts val="0"/>
              </a:spcBef>
              <a:buNone/>
              <a:tabLst>
                <a:tab pos="1306513" algn="r"/>
                <a:tab pos="1474788" algn="l"/>
              </a:tabLst>
            </a:pPr>
            <a:r>
              <a:rPr lang="en-US" sz="2000" dirty="0"/>
              <a:t>	168	Light Truck or Delivery Services Drivers</a:t>
            </a:r>
          </a:p>
          <a:p>
            <a:pPr marL="0" indent="0">
              <a:spcBef>
                <a:spcPts val="0"/>
              </a:spcBef>
              <a:buNone/>
              <a:tabLst>
                <a:tab pos="1306513" algn="r"/>
                <a:tab pos="1474788" algn="l"/>
              </a:tabLst>
            </a:pPr>
            <a:r>
              <a:rPr lang="en-US" sz="2000" dirty="0"/>
              <a:t>	168	Packaging and Filling Machine Operators and Tenders</a:t>
            </a:r>
          </a:p>
          <a:p>
            <a:pPr marL="0" indent="0">
              <a:spcBef>
                <a:spcPts val="0"/>
              </a:spcBef>
              <a:buNone/>
              <a:tabLst>
                <a:tab pos="1306513" algn="r"/>
                <a:tab pos="1474788" algn="l"/>
              </a:tabLst>
            </a:pPr>
            <a:r>
              <a:rPr lang="en-US" sz="2000" dirty="0"/>
              <a:t>	162	Farmers, Ranchers, and Other Agricultural Managers</a:t>
            </a:r>
          </a:p>
          <a:p>
            <a:pPr marL="0" indent="0">
              <a:spcBef>
                <a:spcPts val="0"/>
              </a:spcBef>
              <a:buNone/>
              <a:tabLst>
                <a:tab pos="1306513" algn="r"/>
                <a:tab pos="1474788" algn="l"/>
              </a:tabLst>
            </a:pPr>
            <a:r>
              <a:rPr lang="en-US" sz="2000" dirty="0"/>
              <a:t>	154	Childcare Workers</a:t>
            </a:r>
          </a:p>
          <a:p>
            <a:pPr marL="0" indent="0">
              <a:spcBef>
                <a:spcPts val="0"/>
              </a:spcBef>
              <a:buNone/>
              <a:tabLst>
                <a:tab pos="1306513" algn="r"/>
                <a:tab pos="1474788" algn="l"/>
              </a:tabLst>
            </a:pPr>
            <a:r>
              <a:rPr lang="en-US" sz="2000" dirty="0"/>
              <a:t>	154	Receptionists and Information Clerks</a:t>
            </a:r>
          </a:p>
          <a:p>
            <a:pPr marL="0" indent="0">
              <a:spcBef>
                <a:spcPts val="0"/>
              </a:spcBef>
              <a:buNone/>
              <a:tabLst>
                <a:tab pos="1306513" algn="r"/>
                <a:tab pos="1474788" algn="l"/>
              </a:tabLst>
            </a:pPr>
            <a:r>
              <a:rPr lang="en-US" sz="2000" dirty="0"/>
              <a:t>	132	First-Line Supervisors of Office and Administrative Support Workers</a:t>
            </a:r>
          </a:p>
          <a:p>
            <a:pPr marL="0" indent="0">
              <a:spcBef>
                <a:spcPts val="0"/>
              </a:spcBef>
              <a:buNone/>
              <a:tabLst>
                <a:tab pos="1306513" algn="r"/>
                <a:tab pos="1474788" algn="l"/>
              </a:tabLst>
            </a:pPr>
            <a:r>
              <a:rPr lang="en-US" sz="2000" dirty="0"/>
              <a:t>	116	Industrial Truck and Tractor Operators</a:t>
            </a:r>
          </a:p>
          <a:p>
            <a:pPr marL="0" indent="0">
              <a:spcBef>
                <a:spcPts val="0"/>
              </a:spcBef>
              <a:buNone/>
              <a:tabLst>
                <a:tab pos="1306513" algn="r"/>
                <a:tab pos="1474788" algn="l"/>
              </a:tabLst>
            </a:pPr>
            <a:r>
              <a:rPr lang="en-US" sz="2000" dirty="0"/>
              <a:t>	112	Amusement and Recreation Attendants</a:t>
            </a:r>
          </a:p>
          <a:p>
            <a:pPr marL="0" indent="0">
              <a:spcBef>
                <a:spcPts val="0"/>
              </a:spcBef>
              <a:buNone/>
              <a:tabLst>
                <a:tab pos="1306513" algn="r"/>
                <a:tab pos="1474788" algn="l"/>
              </a:tabLst>
            </a:pPr>
            <a:r>
              <a:rPr lang="en-US" sz="2000" dirty="0"/>
              <a:t>	110	Sales Representatives, Services, All Other</a:t>
            </a:r>
          </a:p>
          <a:p>
            <a:pPr marL="0" indent="0">
              <a:spcBef>
                <a:spcPts val="0"/>
              </a:spcBef>
              <a:buNone/>
              <a:tabLst>
                <a:tab pos="1306513" algn="r"/>
                <a:tab pos="1474788" algn="l"/>
              </a:tabLst>
            </a:pPr>
            <a:r>
              <a:rPr lang="en-US" sz="2000" dirty="0"/>
              <a:t>	104	Hosts and Hostesses, Restaurant, Lounge, and Coffee Shop</a:t>
            </a:r>
          </a:p>
          <a:p>
            <a:pPr marL="0" indent="0">
              <a:spcBef>
                <a:spcPts val="0"/>
              </a:spcBef>
              <a:buNone/>
              <a:tabLst>
                <a:tab pos="1306513" algn="r"/>
                <a:tab pos="1474788" algn="l"/>
              </a:tabLst>
            </a:pPr>
            <a:r>
              <a:rPr lang="en-US" sz="2000" dirty="0"/>
              <a:t>	102	Teacher Assistants</a:t>
            </a:r>
          </a:p>
          <a:p>
            <a:pPr marL="0" indent="0">
              <a:spcBef>
                <a:spcPts val="0"/>
              </a:spcBef>
              <a:buNone/>
              <a:tabLst>
                <a:tab pos="1306513" algn="r"/>
                <a:tab pos="1474788" algn="l"/>
              </a:tabLst>
            </a:pPr>
            <a:r>
              <a:rPr lang="en-US" sz="2000" dirty="0"/>
              <a:t>	101	Automotive Service Technicians and Mechanics</a:t>
            </a:r>
          </a:p>
          <a:p>
            <a:pPr marL="0" indent="0">
              <a:spcBef>
                <a:spcPts val="0"/>
              </a:spcBef>
              <a:buNone/>
              <a:tabLst>
                <a:tab pos="1306513" algn="r"/>
                <a:tab pos="1474788" algn="l"/>
              </a:tabLst>
            </a:pPr>
            <a:r>
              <a:rPr lang="en-US" sz="2000" dirty="0"/>
              <a:t>	94	Machinists</a:t>
            </a:r>
          </a:p>
          <a:p>
            <a:pPr marL="0" indent="0">
              <a:spcBef>
                <a:spcPts val="0"/>
              </a:spcBef>
              <a:buNone/>
              <a:tabLst>
                <a:tab pos="1306513" algn="r"/>
                <a:tab pos="1474788" algn="l"/>
              </a:tabLst>
            </a:pPr>
            <a:r>
              <a:rPr lang="en-US" sz="2000" dirty="0"/>
              <a:t>	88	Security Guards</a:t>
            </a:r>
          </a:p>
          <a:p>
            <a:pPr marL="0" indent="0">
              <a:spcBef>
                <a:spcPts val="0"/>
              </a:spcBef>
              <a:buNone/>
              <a:tabLst>
                <a:tab pos="1306513" algn="r"/>
                <a:tab pos="1474788" algn="l"/>
              </a:tabLst>
            </a:pPr>
            <a:r>
              <a:rPr lang="en-US" sz="2000" dirty="0"/>
              <a:t>	87	Construction Laborers</a:t>
            </a:r>
          </a:p>
          <a:p>
            <a:pPr marL="0" indent="0">
              <a:spcBef>
                <a:spcPts val="0"/>
              </a:spcBef>
              <a:buNone/>
              <a:tabLst>
                <a:tab pos="1306513" algn="r"/>
                <a:tab pos="1474788" algn="l"/>
              </a:tabLst>
            </a:pPr>
            <a:r>
              <a:rPr lang="en-US" sz="2000" dirty="0"/>
              <a:t>	87	Elementary School Teachers, Except Special Education</a:t>
            </a:r>
          </a:p>
          <a:p>
            <a:pPr marL="0" indent="0">
              <a:spcBef>
                <a:spcPts val="0"/>
              </a:spcBef>
              <a:buNone/>
              <a:tabLst>
                <a:tab pos="1306513" algn="r"/>
                <a:tab pos="1474788" algn="l"/>
              </a:tabLst>
            </a:pPr>
            <a:r>
              <a:rPr lang="en-US" sz="2000" dirty="0"/>
              <a:t>	86	Accountants and Auditors</a:t>
            </a:r>
          </a:p>
          <a:p>
            <a:pPr marL="0" indent="0">
              <a:spcBef>
                <a:spcPts val="0"/>
              </a:spcBef>
              <a:buNone/>
              <a:tabLst>
                <a:tab pos="1306513" algn="r"/>
                <a:tab pos="1474788" algn="l"/>
              </a:tabLst>
            </a:pPr>
            <a:r>
              <a:rPr lang="en-US" sz="2000" dirty="0"/>
              <a:t>	86	Clergy</a:t>
            </a:r>
          </a:p>
          <a:p>
            <a:pPr marL="0" indent="0">
              <a:spcBef>
                <a:spcPts val="0"/>
              </a:spcBef>
              <a:buNone/>
              <a:tabLst>
                <a:tab pos="1306513" algn="r"/>
                <a:tab pos="1474788" algn="l"/>
              </a:tabLst>
            </a:pPr>
            <a:r>
              <a:rPr lang="en-US" sz="2000" dirty="0"/>
              <a:t>	83	Molding, </a:t>
            </a:r>
            <a:r>
              <a:rPr lang="en-US" sz="2000" dirty="0" err="1"/>
              <a:t>Coremaking</a:t>
            </a:r>
            <a:r>
              <a:rPr lang="en-US" sz="2000" dirty="0"/>
              <a:t>, and Casting Machine Setters, Operators, and Tenders, Metal and Plastic</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7294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Charlotte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8,019	Combined Food Preparation and Serving Workers, Including Fast Food</a:t>
            </a:r>
          </a:p>
          <a:p>
            <a:pPr marL="0" indent="0">
              <a:spcBef>
                <a:spcPts val="0"/>
              </a:spcBef>
              <a:buNone/>
              <a:tabLst>
                <a:tab pos="1306513" algn="r"/>
                <a:tab pos="1474788" algn="l"/>
              </a:tabLst>
            </a:pPr>
            <a:r>
              <a:rPr lang="en-US" sz="2000" dirty="0"/>
              <a:t>	5,807	Retail Salespersons</a:t>
            </a:r>
          </a:p>
          <a:p>
            <a:pPr marL="0" indent="0">
              <a:spcBef>
                <a:spcPts val="0"/>
              </a:spcBef>
              <a:buNone/>
              <a:tabLst>
                <a:tab pos="1306513" algn="r"/>
                <a:tab pos="1474788" algn="l"/>
              </a:tabLst>
            </a:pPr>
            <a:r>
              <a:rPr lang="en-US" sz="2000" dirty="0"/>
              <a:t>	5,099	Cashiers</a:t>
            </a:r>
          </a:p>
          <a:p>
            <a:pPr marL="0" indent="0">
              <a:spcBef>
                <a:spcPts val="0"/>
              </a:spcBef>
              <a:buNone/>
              <a:tabLst>
                <a:tab pos="1306513" algn="r"/>
                <a:tab pos="1474788" algn="l"/>
              </a:tabLst>
            </a:pPr>
            <a:r>
              <a:rPr lang="en-US" sz="2000" dirty="0"/>
              <a:t>	4,543	Waiters and Waitresses</a:t>
            </a:r>
          </a:p>
          <a:p>
            <a:pPr marL="0" indent="0">
              <a:spcBef>
                <a:spcPts val="0"/>
              </a:spcBef>
              <a:buNone/>
              <a:tabLst>
                <a:tab pos="1306513" algn="r"/>
                <a:tab pos="1474788" algn="l"/>
              </a:tabLst>
            </a:pPr>
            <a:r>
              <a:rPr lang="en-US" sz="2000" dirty="0"/>
              <a:t>	4,022	Laborers and Freight, Stock, and Material Movers, Hand</a:t>
            </a:r>
          </a:p>
          <a:p>
            <a:pPr marL="0" indent="0">
              <a:spcBef>
                <a:spcPts val="0"/>
              </a:spcBef>
              <a:buNone/>
              <a:tabLst>
                <a:tab pos="1306513" algn="r"/>
                <a:tab pos="1474788" algn="l"/>
              </a:tabLst>
            </a:pPr>
            <a:r>
              <a:rPr lang="en-US" sz="2000" dirty="0"/>
              <a:t>	4,021	Customer Service Representatives</a:t>
            </a:r>
          </a:p>
          <a:p>
            <a:pPr marL="0" indent="0">
              <a:spcBef>
                <a:spcPts val="0"/>
              </a:spcBef>
              <a:buNone/>
              <a:tabLst>
                <a:tab pos="1306513" algn="r"/>
                <a:tab pos="1474788" algn="l"/>
              </a:tabLst>
            </a:pPr>
            <a:r>
              <a:rPr lang="en-US" sz="2000" dirty="0"/>
              <a:t>	2,579	Office Clerks, General</a:t>
            </a:r>
          </a:p>
          <a:p>
            <a:pPr marL="0" indent="0">
              <a:spcBef>
                <a:spcPts val="0"/>
              </a:spcBef>
              <a:buNone/>
              <a:tabLst>
                <a:tab pos="1306513" algn="r"/>
                <a:tab pos="1474788" algn="l"/>
              </a:tabLst>
            </a:pPr>
            <a:r>
              <a:rPr lang="en-US" sz="2000" dirty="0"/>
              <a:t>	2,265	Stock Clerks and Order Fillers</a:t>
            </a:r>
          </a:p>
          <a:p>
            <a:pPr marL="0" indent="0">
              <a:spcBef>
                <a:spcPts val="0"/>
              </a:spcBef>
              <a:buNone/>
              <a:tabLst>
                <a:tab pos="1306513" algn="r"/>
                <a:tab pos="1474788" algn="l"/>
              </a:tabLst>
            </a:pPr>
            <a:r>
              <a:rPr lang="en-US" sz="2000" u="sng" dirty="0"/>
              <a:t>	2,104	Heavy and Tractor-Trailer Truck Drivers</a:t>
            </a:r>
          </a:p>
          <a:p>
            <a:pPr marL="0" indent="0">
              <a:spcBef>
                <a:spcPts val="0"/>
              </a:spcBef>
              <a:buNone/>
              <a:tabLst>
                <a:tab pos="1306513" algn="r"/>
                <a:tab pos="1474788" algn="l"/>
              </a:tabLst>
            </a:pPr>
            <a:r>
              <a:rPr lang="en-US" sz="2000" dirty="0"/>
              <a:t>	1,993	Cooks, Restaurant</a:t>
            </a:r>
          </a:p>
          <a:p>
            <a:pPr marL="0" indent="0">
              <a:spcBef>
                <a:spcPts val="0"/>
              </a:spcBef>
              <a:buNone/>
              <a:tabLst>
                <a:tab pos="1306513" algn="r"/>
                <a:tab pos="1474788" algn="l"/>
              </a:tabLst>
            </a:pPr>
            <a:r>
              <a:rPr lang="en-US" sz="2000" dirty="0"/>
              <a:t>	1,979	Janitors and Cleaners, Except Maids and Housekeeping Cleaners</a:t>
            </a:r>
          </a:p>
          <a:p>
            <a:pPr marL="0" indent="0">
              <a:spcBef>
                <a:spcPts val="0"/>
              </a:spcBef>
              <a:buNone/>
              <a:tabLst>
                <a:tab pos="1306513" algn="r"/>
                <a:tab pos="1474788" algn="l"/>
              </a:tabLst>
            </a:pPr>
            <a:r>
              <a:rPr lang="en-US" sz="2000" dirty="0"/>
              <a:t>	1,645	Sales Representatives, Wholesale and Manufacturing, Except Technical and Scientific Products</a:t>
            </a:r>
          </a:p>
          <a:p>
            <a:pPr marL="0" indent="0">
              <a:spcBef>
                <a:spcPts val="0"/>
              </a:spcBef>
              <a:buNone/>
              <a:tabLst>
                <a:tab pos="1306513" algn="r"/>
                <a:tab pos="1474788" algn="l"/>
              </a:tabLst>
            </a:pPr>
            <a:r>
              <a:rPr lang="en-US" sz="2000" u="sng" dirty="0"/>
              <a:t>	1,551	General and Operations Managers</a:t>
            </a:r>
          </a:p>
          <a:p>
            <a:pPr marL="0" indent="0">
              <a:spcBef>
                <a:spcPts val="0"/>
              </a:spcBef>
              <a:buNone/>
              <a:tabLst>
                <a:tab pos="1306513" algn="r"/>
                <a:tab pos="1474788" algn="l"/>
              </a:tabLst>
            </a:pPr>
            <a:r>
              <a:rPr lang="en-US" sz="2000" u="sng" dirty="0"/>
              <a:t>	1,532	Registered Nurses</a:t>
            </a:r>
          </a:p>
          <a:p>
            <a:pPr marL="0" indent="0">
              <a:spcBef>
                <a:spcPts val="0"/>
              </a:spcBef>
              <a:buNone/>
              <a:tabLst>
                <a:tab pos="1306513" algn="r"/>
                <a:tab pos="1474788" algn="l"/>
              </a:tabLst>
            </a:pPr>
            <a:r>
              <a:rPr lang="en-US" sz="2000" dirty="0"/>
              <a:t>	1,518	Sales Representatives, Services, All Other</a:t>
            </a:r>
          </a:p>
          <a:p>
            <a:pPr marL="0" indent="0">
              <a:spcBef>
                <a:spcPts val="0"/>
              </a:spcBef>
              <a:buNone/>
              <a:tabLst>
                <a:tab pos="1306513" algn="r"/>
                <a:tab pos="1474788" algn="l"/>
              </a:tabLst>
            </a:pPr>
            <a:r>
              <a:rPr lang="en-US" sz="2000" dirty="0"/>
              <a:t>	1,511	Landscaping and Groundskeeping Workers</a:t>
            </a:r>
          </a:p>
          <a:p>
            <a:pPr marL="0" indent="0">
              <a:spcBef>
                <a:spcPts val="0"/>
              </a:spcBef>
              <a:buNone/>
              <a:tabLst>
                <a:tab pos="1306513" algn="r"/>
                <a:tab pos="1474788" algn="l"/>
              </a:tabLst>
            </a:pPr>
            <a:r>
              <a:rPr lang="en-US" sz="2000" dirty="0"/>
              <a:t>	1,509	Secretaries and Administrative Assistants, Except Legal, Medical, and Executive</a:t>
            </a:r>
          </a:p>
          <a:p>
            <a:pPr marL="0" indent="0">
              <a:spcBef>
                <a:spcPts val="0"/>
              </a:spcBef>
              <a:buNone/>
              <a:tabLst>
                <a:tab pos="1306513" algn="r"/>
                <a:tab pos="1474788" algn="l"/>
              </a:tabLst>
            </a:pPr>
            <a:r>
              <a:rPr lang="en-US" sz="2000" dirty="0"/>
              <a:t>	1,497	First-Line Supervisors of Retail Sales Workers</a:t>
            </a:r>
          </a:p>
          <a:p>
            <a:pPr marL="0" indent="0">
              <a:spcBef>
                <a:spcPts val="0"/>
              </a:spcBef>
              <a:buNone/>
              <a:tabLst>
                <a:tab pos="1306513" algn="r"/>
                <a:tab pos="1474788" algn="l"/>
              </a:tabLst>
            </a:pPr>
            <a:r>
              <a:rPr lang="en-US" sz="2000" dirty="0"/>
              <a:t>	1,486	Nursing Assistants</a:t>
            </a:r>
          </a:p>
          <a:p>
            <a:pPr marL="0" indent="0">
              <a:spcBef>
                <a:spcPts val="0"/>
              </a:spcBef>
              <a:buNone/>
              <a:tabLst>
                <a:tab pos="1306513" algn="r"/>
                <a:tab pos="1474788" algn="l"/>
              </a:tabLst>
            </a:pPr>
            <a:r>
              <a:rPr lang="en-US" sz="2000" dirty="0"/>
              <a:t>	1,396	Childcare Workers</a:t>
            </a:r>
          </a:p>
          <a:p>
            <a:pPr marL="0" indent="0">
              <a:spcBef>
                <a:spcPts val="0"/>
              </a:spcBef>
              <a:buNone/>
              <a:tabLst>
                <a:tab pos="1306513" algn="r"/>
                <a:tab pos="1474788" algn="l"/>
              </a:tabLst>
            </a:pPr>
            <a:r>
              <a:rPr lang="en-US" sz="2000" dirty="0"/>
              <a:t>	1,390	First-Line Supervisors of Food Preparation and Serving Workers</a:t>
            </a:r>
          </a:p>
          <a:p>
            <a:pPr marL="0" indent="0">
              <a:spcBef>
                <a:spcPts val="0"/>
              </a:spcBef>
              <a:buNone/>
              <a:tabLst>
                <a:tab pos="1306513" algn="r"/>
                <a:tab pos="1474788" algn="l"/>
              </a:tabLst>
            </a:pPr>
            <a:r>
              <a:rPr lang="en-US" sz="2000" dirty="0"/>
              <a:t>	1,347	Personal Care Aides</a:t>
            </a:r>
          </a:p>
          <a:p>
            <a:pPr marL="0" indent="0">
              <a:spcBef>
                <a:spcPts val="0"/>
              </a:spcBef>
              <a:buNone/>
              <a:tabLst>
                <a:tab pos="1306513" algn="r"/>
                <a:tab pos="1474788" algn="l"/>
              </a:tabLst>
            </a:pPr>
            <a:r>
              <a:rPr lang="en-US" sz="2000" dirty="0"/>
              <a:t>	1,312	Accountants and Auditors</a:t>
            </a:r>
          </a:p>
          <a:p>
            <a:pPr marL="0" indent="0">
              <a:spcBef>
                <a:spcPts val="0"/>
              </a:spcBef>
              <a:buNone/>
              <a:tabLst>
                <a:tab pos="1306513" algn="r"/>
                <a:tab pos="1474788" algn="l"/>
              </a:tabLst>
            </a:pPr>
            <a:r>
              <a:rPr lang="en-US" sz="2000" dirty="0"/>
              <a:t>	1,307	Packers and Packagers, Hand</a:t>
            </a:r>
          </a:p>
          <a:p>
            <a:pPr marL="0" indent="0">
              <a:spcBef>
                <a:spcPts val="0"/>
              </a:spcBef>
              <a:buNone/>
              <a:tabLst>
                <a:tab pos="1306513" algn="r"/>
                <a:tab pos="1474788" algn="l"/>
              </a:tabLst>
            </a:pPr>
            <a:r>
              <a:rPr lang="en-US" sz="2000" dirty="0"/>
              <a:t>	1,296	Bookkeeping, Accounting, and Auditing Clerks</a:t>
            </a:r>
          </a:p>
          <a:p>
            <a:pPr marL="0" indent="0">
              <a:spcBef>
                <a:spcPts val="0"/>
              </a:spcBef>
              <a:buNone/>
              <a:tabLst>
                <a:tab pos="1306513" algn="r"/>
                <a:tab pos="1474788" algn="l"/>
              </a:tabLst>
            </a:pPr>
            <a:r>
              <a:rPr lang="en-US" sz="2000" dirty="0"/>
              <a:t>	1,188	First-Line Supervisors of Office and Administrative Support Workers</a:t>
            </a:r>
          </a:p>
          <a:p>
            <a:pPr marL="0" indent="0">
              <a:spcBef>
                <a:spcPts val="0"/>
              </a:spcBef>
              <a:buNone/>
              <a:tabLst>
                <a:tab pos="1306513" algn="r"/>
                <a:tab pos="1474788" algn="l"/>
              </a:tabLst>
            </a:pPr>
            <a:r>
              <a:rPr lang="en-US" sz="2000" dirty="0"/>
              <a:t>	1,156	Security Guards</a:t>
            </a:r>
          </a:p>
          <a:p>
            <a:pPr marL="0" indent="0">
              <a:spcBef>
                <a:spcPts val="0"/>
              </a:spcBef>
              <a:buNone/>
              <a:tabLst>
                <a:tab pos="1306513" algn="r"/>
                <a:tab pos="1474788" algn="l"/>
              </a:tabLst>
            </a:pPr>
            <a:r>
              <a:rPr lang="en-US" sz="2000" dirty="0"/>
              <a:t>	1,146	Maids and Housekeeping Cleaners</a:t>
            </a:r>
          </a:p>
          <a:p>
            <a:pPr marL="0" indent="0">
              <a:spcBef>
                <a:spcPts val="0"/>
              </a:spcBef>
              <a:buNone/>
              <a:tabLst>
                <a:tab pos="1306513" algn="r"/>
                <a:tab pos="1474788" algn="l"/>
              </a:tabLst>
            </a:pPr>
            <a:r>
              <a:rPr lang="en-US" sz="2000" dirty="0"/>
              <a:t>	1,116	Maintenance and Repair Workers, General</a:t>
            </a:r>
          </a:p>
          <a:p>
            <a:pPr marL="0" indent="0">
              <a:spcBef>
                <a:spcPts val="0"/>
              </a:spcBef>
              <a:buNone/>
              <a:tabLst>
                <a:tab pos="1306513" algn="r"/>
                <a:tab pos="1474788" algn="l"/>
              </a:tabLst>
            </a:pPr>
            <a:r>
              <a:rPr lang="en-US" sz="2000" dirty="0"/>
              <a:t>	1,087	Construction Laborers</a:t>
            </a:r>
          </a:p>
          <a:p>
            <a:pPr marL="0" indent="0">
              <a:spcBef>
                <a:spcPts val="0"/>
              </a:spcBef>
              <a:buNone/>
              <a:tabLst>
                <a:tab pos="1306513" algn="r"/>
                <a:tab pos="1474788" algn="l"/>
              </a:tabLst>
            </a:pPr>
            <a:r>
              <a:rPr lang="en-US" sz="2000" dirty="0"/>
              <a:t>	1,078	First-Line Supervisors of Construction Trades and Extraction Workers</a:t>
            </a:r>
          </a:p>
          <a:p>
            <a:pPr marL="0" indent="0">
              <a:spcBef>
                <a:spcPts val="0"/>
              </a:spcBef>
              <a:buNone/>
              <a:tabLst>
                <a:tab pos="1306513" algn="r"/>
                <a:tab pos="1474788" algn="l"/>
              </a:tabLst>
            </a:pPr>
            <a:r>
              <a:rPr lang="en-US" sz="2000" dirty="0"/>
              <a:t>	1,060	Amusement and Recreation Attendants</a:t>
            </a:r>
          </a:p>
          <a:p>
            <a:pPr marL="0" indent="0">
              <a:spcBef>
                <a:spcPts val="0"/>
              </a:spcBef>
              <a:buNone/>
              <a:tabLst>
                <a:tab pos="1306513" algn="r"/>
                <a:tab pos="1474788" algn="l"/>
              </a:tabLst>
            </a:pPr>
            <a:r>
              <a:rPr lang="en-US" sz="2000" dirty="0"/>
              <a:t>	1,060	Home Health Aides</a:t>
            </a:r>
          </a:p>
          <a:p>
            <a:pPr marL="0" indent="0">
              <a:spcBef>
                <a:spcPts val="0"/>
              </a:spcBef>
              <a:buNone/>
              <a:tabLst>
                <a:tab pos="1306513" algn="r"/>
                <a:tab pos="1474788" algn="l"/>
              </a:tabLst>
            </a:pPr>
            <a:r>
              <a:rPr lang="en-US" sz="2000" dirty="0"/>
              <a:t>	1,051	Receptionists and Information Clerks</a:t>
            </a:r>
          </a:p>
          <a:p>
            <a:pPr marL="0" indent="0">
              <a:spcBef>
                <a:spcPts val="0"/>
              </a:spcBef>
              <a:buNone/>
              <a:tabLst>
                <a:tab pos="1306513" algn="r"/>
                <a:tab pos="1474788" algn="l"/>
              </a:tabLst>
            </a:pPr>
            <a:r>
              <a:rPr lang="en-US" sz="2000" dirty="0"/>
              <a:t>	1,007	Assemblers and Fabricators, All Other, Including Team Assemblers</a:t>
            </a:r>
          </a:p>
          <a:p>
            <a:pPr marL="0" indent="0">
              <a:spcBef>
                <a:spcPts val="0"/>
              </a:spcBef>
              <a:buNone/>
              <a:tabLst>
                <a:tab pos="1306513" algn="r"/>
                <a:tab pos="1474788" algn="l"/>
              </a:tabLst>
            </a:pPr>
            <a:r>
              <a:rPr lang="en-US" sz="2000" dirty="0"/>
              <a:t>	974	Business Operations Specialists, All Other</a:t>
            </a:r>
          </a:p>
          <a:p>
            <a:pPr marL="0" indent="0">
              <a:spcBef>
                <a:spcPts val="0"/>
              </a:spcBef>
              <a:buNone/>
              <a:tabLst>
                <a:tab pos="1306513" algn="r"/>
                <a:tab pos="1474788" algn="l"/>
              </a:tabLst>
            </a:pPr>
            <a:r>
              <a:rPr lang="en-US" sz="2000" dirty="0"/>
              <a:t>	930	Software Developers, Applications</a:t>
            </a:r>
          </a:p>
          <a:p>
            <a:pPr marL="0" indent="0">
              <a:spcBef>
                <a:spcPts val="0"/>
              </a:spcBef>
              <a:buNone/>
              <a:tabLst>
                <a:tab pos="1306513" algn="r"/>
                <a:tab pos="1474788" algn="l"/>
              </a:tabLst>
            </a:pPr>
            <a:r>
              <a:rPr lang="en-US" sz="2000" dirty="0"/>
              <a:t>	899	Hosts and Hostesses, Restaurant, Lounge, and Coffee Shop</a:t>
            </a:r>
          </a:p>
          <a:p>
            <a:pPr marL="0" indent="0">
              <a:spcBef>
                <a:spcPts val="0"/>
              </a:spcBef>
              <a:buNone/>
              <a:tabLst>
                <a:tab pos="1306513" algn="r"/>
                <a:tab pos="1474788" algn="l"/>
              </a:tabLst>
            </a:pPr>
            <a:r>
              <a:rPr lang="en-US" sz="2000" dirty="0"/>
              <a:t>	889	Management Analysts</a:t>
            </a:r>
          </a:p>
          <a:p>
            <a:pPr marL="0" indent="0">
              <a:spcBef>
                <a:spcPts val="0"/>
              </a:spcBef>
              <a:buNone/>
              <a:tabLst>
                <a:tab pos="1306513" algn="r"/>
                <a:tab pos="1474788" algn="l"/>
              </a:tabLst>
            </a:pPr>
            <a:r>
              <a:rPr lang="en-US" sz="2000" dirty="0"/>
              <a:t>	874	Food Preparation Workers</a:t>
            </a:r>
          </a:p>
          <a:p>
            <a:pPr marL="0" indent="0">
              <a:spcBef>
                <a:spcPts val="0"/>
              </a:spcBef>
              <a:buNone/>
              <a:tabLst>
                <a:tab pos="1306513" algn="r"/>
                <a:tab pos="1474788" algn="l"/>
              </a:tabLst>
            </a:pPr>
            <a:r>
              <a:rPr lang="en-US" sz="2000" dirty="0"/>
              <a:t>	868	Industrial Truck and Tractor Operators</a:t>
            </a:r>
          </a:p>
          <a:p>
            <a:pPr marL="0" indent="0">
              <a:spcBef>
                <a:spcPts val="0"/>
              </a:spcBef>
              <a:buNone/>
              <a:tabLst>
                <a:tab pos="1306513" algn="r"/>
                <a:tab pos="1474788" algn="l"/>
              </a:tabLst>
            </a:pPr>
            <a:r>
              <a:rPr lang="en-US" sz="2000" dirty="0"/>
              <a:t>	866	Managers, All Other</a:t>
            </a:r>
          </a:p>
          <a:p>
            <a:pPr marL="0" indent="0">
              <a:spcBef>
                <a:spcPts val="0"/>
              </a:spcBef>
              <a:buNone/>
              <a:tabLst>
                <a:tab pos="1306513" algn="r"/>
                <a:tab pos="1474788" algn="l"/>
              </a:tabLst>
            </a:pPr>
            <a:r>
              <a:rPr lang="en-US" sz="2000" dirty="0"/>
              <a:t>	852	Light Truck or Delivery Services Drivers</a:t>
            </a:r>
          </a:p>
          <a:p>
            <a:pPr marL="0" indent="0">
              <a:spcBef>
                <a:spcPts val="0"/>
              </a:spcBef>
              <a:buNone/>
              <a:tabLst>
                <a:tab pos="1306513" algn="r"/>
                <a:tab pos="1474788" algn="l"/>
              </a:tabLst>
            </a:pPr>
            <a:r>
              <a:rPr lang="en-US" sz="2000" dirty="0"/>
              <a:t>	838	Automotive Service Technicians and Mechanics</a:t>
            </a:r>
          </a:p>
          <a:p>
            <a:pPr marL="0" indent="0">
              <a:spcBef>
                <a:spcPts val="0"/>
              </a:spcBef>
              <a:buNone/>
              <a:tabLst>
                <a:tab pos="1306513" algn="r"/>
                <a:tab pos="1474788" algn="l"/>
              </a:tabLst>
            </a:pPr>
            <a:r>
              <a:rPr lang="en-US" sz="2000" dirty="0"/>
              <a:t>	814	Computer Systems Analysts</a:t>
            </a:r>
          </a:p>
          <a:p>
            <a:pPr marL="0" indent="0">
              <a:spcBef>
                <a:spcPts val="0"/>
              </a:spcBef>
              <a:buNone/>
              <a:tabLst>
                <a:tab pos="1306513" algn="r"/>
                <a:tab pos="1474788" algn="l"/>
              </a:tabLst>
            </a:pPr>
            <a:r>
              <a:rPr lang="en-US" sz="2000" dirty="0"/>
              <a:t>	800	Market Research Analysts and Marketing Specialists</a:t>
            </a:r>
          </a:p>
          <a:p>
            <a:pPr marL="0" indent="0">
              <a:spcBef>
                <a:spcPts val="0"/>
              </a:spcBef>
              <a:buNone/>
              <a:tabLst>
                <a:tab pos="1306513" algn="r"/>
                <a:tab pos="1474788" algn="l"/>
              </a:tabLst>
            </a:pPr>
            <a:r>
              <a:rPr lang="en-US" sz="2000" dirty="0"/>
              <a:t>	795	Helpers--Production Workers</a:t>
            </a:r>
          </a:p>
          <a:p>
            <a:pPr marL="0" indent="0">
              <a:spcBef>
                <a:spcPts val="0"/>
              </a:spcBef>
              <a:buNone/>
              <a:tabLst>
                <a:tab pos="1306513" algn="r"/>
                <a:tab pos="1474788" algn="l"/>
              </a:tabLst>
            </a:pPr>
            <a:r>
              <a:rPr lang="en-US" sz="2000" dirty="0"/>
              <a:t>	780	Financial Managers</a:t>
            </a:r>
          </a:p>
          <a:p>
            <a:pPr marL="0" indent="0">
              <a:spcBef>
                <a:spcPts val="0"/>
              </a:spcBef>
              <a:buNone/>
              <a:tabLst>
                <a:tab pos="1306513" algn="r"/>
                <a:tab pos="1474788" algn="l"/>
              </a:tabLst>
            </a:pPr>
            <a:r>
              <a:rPr lang="en-US" sz="2000" dirty="0"/>
              <a:t>	711	Fitness Trainers and Aerobics Instructors</a:t>
            </a:r>
          </a:p>
          <a:p>
            <a:pPr marL="0" indent="0">
              <a:spcBef>
                <a:spcPts val="0"/>
              </a:spcBef>
              <a:buNone/>
              <a:tabLst>
                <a:tab pos="1306513" algn="r"/>
                <a:tab pos="1474788" algn="l"/>
              </a:tabLst>
            </a:pPr>
            <a:r>
              <a:rPr lang="en-US" sz="2000" dirty="0"/>
              <a:t>	665	Electricians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5689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Winston-Salem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2,110	Retail Salespersons</a:t>
            </a:r>
          </a:p>
          <a:p>
            <a:pPr marL="0" indent="0">
              <a:spcBef>
                <a:spcPts val="0"/>
              </a:spcBef>
              <a:buNone/>
              <a:tabLst>
                <a:tab pos="1306513" algn="r"/>
                <a:tab pos="1474788" algn="l"/>
              </a:tabLst>
            </a:pPr>
            <a:r>
              <a:rPr lang="en-US" sz="2000" dirty="0"/>
              <a:t>	2,104	Combined Food Preparation and Serving Workers, Including Fast Food</a:t>
            </a:r>
          </a:p>
          <a:p>
            <a:pPr marL="0" indent="0">
              <a:spcBef>
                <a:spcPts val="0"/>
              </a:spcBef>
              <a:buNone/>
              <a:tabLst>
                <a:tab pos="1306513" algn="r"/>
                <a:tab pos="1474788" algn="l"/>
              </a:tabLst>
            </a:pPr>
            <a:r>
              <a:rPr lang="en-US" sz="2000" dirty="0"/>
              <a:t>	1,322	Cashiers</a:t>
            </a:r>
          </a:p>
          <a:p>
            <a:pPr marL="0" indent="0">
              <a:spcBef>
                <a:spcPts val="0"/>
              </a:spcBef>
              <a:buNone/>
              <a:tabLst>
                <a:tab pos="1306513" algn="r"/>
                <a:tab pos="1474788" algn="l"/>
              </a:tabLst>
            </a:pPr>
            <a:r>
              <a:rPr lang="en-US" sz="2000" dirty="0"/>
              <a:t>	1,050	Waiters and Waitresses</a:t>
            </a:r>
          </a:p>
          <a:p>
            <a:pPr marL="0" indent="0">
              <a:spcBef>
                <a:spcPts val="0"/>
              </a:spcBef>
              <a:buNone/>
              <a:tabLst>
                <a:tab pos="1306513" algn="r"/>
                <a:tab pos="1474788" algn="l"/>
              </a:tabLst>
            </a:pPr>
            <a:r>
              <a:rPr lang="en-US" sz="2000" dirty="0"/>
              <a:t>	959	Laborers and Freight, Stock, and Material Movers, Hand</a:t>
            </a:r>
          </a:p>
          <a:p>
            <a:pPr marL="0" indent="0">
              <a:spcBef>
                <a:spcPts val="0"/>
              </a:spcBef>
              <a:buNone/>
              <a:tabLst>
                <a:tab pos="1306513" algn="r"/>
                <a:tab pos="1474788" algn="l"/>
              </a:tabLst>
            </a:pPr>
            <a:r>
              <a:rPr lang="en-US" sz="2000" dirty="0"/>
              <a:t>	744	Customer Service Representatives</a:t>
            </a:r>
          </a:p>
          <a:p>
            <a:pPr marL="0" indent="0">
              <a:spcBef>
                <a:spcPts val="0"/>
              </a:spcBef>
              <a:buNone/>
              <a:tabLst>
                <a:tab pos="1306513" algn="r"/>
                <a:tab pos="1474788" algn="l"/>
              </a:tabLst>
            </a:pPr>
            <a:r>
              <a:rPr lang="en-US" sz="2000" u="sng" dirty="0"/>
              <a:t>	724	Nursing Assistants</a:t>
            </a:r>
          </a:p>
          <a:p>
            <a:pPr marL="0" indent="0">
              <a:spcBef>
                <a:spcPts val="0"/>
              </a:spcBef>
              <a:buNone/>
              <a:tabLst>
                <a:tab pos="1306513" algn="r"/>
                <a:tab pos="1474788" algn="l"/>
              </a:tabLst>
            </a:pPr>
            <a:r>
              <a:rPr lang="en-US" sz="2000" dirty="0"/>
              <a:t>	703	Office Clerks, General</a:t>
            </a:r>
          </a:p>
          <a:p>
            <a:pPr marL="0" indent="0">
              <a:spcBef>
                <a:spcPts val="0"/>
              </a:spcBef>
              <a:buNone/>
              <a:tabLst>
                <a:tab pos="1306513" algn="r"/>
                <a:tab pos="1474788" algn="l"/>
              </a:tabLst>
            </a:pPr>
            <a:r>
              <a:rPr lang="en-US" sz="2000" dirty="0"/>
              <a:t>	662	Janitors and Cleaners, Except Maids and Housekeeping Cleaners</a:t>
            </a:r>
          </a:p>
          <a:p>
            <a:pPr marL="0" indent="0">
              <a:spcBef>
                <a:spcPts val="0"/>
              </a:spcBef>
              <a:buNone/>
              <a:tabLst>
                <a:tab pos="1306513" algn="r"/>
                <a:tab pos="1474788" algn="l"/>
              </a:tabLst>
            </a:pPr>
            <a:r>
              <a:rPr lang="en-US" sz="2000" u="sng" dirty="0"/>
              <a:t>	519	Heavy and Tractor-Trailer Truck Drivers</a:t>
            </a:r>
          </a:p>
          <a:p>
            <a:pPr marL="0" indent="0">
              <a:spcBef>
                <a:spcPts val="0"/>
              </a:spcBef>
              <a:buNone/>
              <a:tabLst>
                <a:tab pos="1306513" algn="r"/>
                <a:tab pos="1474788" algn="l"/>
              </a:tabLst>
            </a:pPr>
            <a:r>
              <a:rPr lang="en-US" sz="2000" u="sng" dirty="0"/>
              <a:t>	514	Registered Nurses</a:t>
            </a:r>
          </a:p>
          <a:p>
            <a:pPr marL="0" indent="0">
              <a:spcBef>
                <a:spcPts val="0"/>
              </a:spcBef>
              <a:buNone/>
              <a:tabLst>
                <a:tab pos="1306513" algn="r"/>
                <a:tab pos="1474788" algn="l"/>
              </a:tabLst>
            </a:pPr>
            <a:r>
              <a:rPr lang="en-US" sz="2000" dirty="0"/>
              <a:t>	434	Cooks, Restaurant</a:t>
            </a:r>
          </a:p>
          <a:p>
            <a:pPr marL="0" indent="0">
              <a:spcBef>
                <a:spcPts val="0"/>
              </a:spcBef>
              <a:buNone/>
              <a:tabLst>
                <a:tab pos="1306513" algn="r"/>
                <a:tab pos="1474788" algn="l"/>
              </a:tabLst>
            </a:pPr>
            <a:r>
              <a:rPr lang="en-US" sz="2000" dirty="0"/>
              <a:t>	427	Home Health Aides</a:t>
            </a:r>
          </a:p>
          <a:p>
            <a:pPr marL="0" indent="0">
              <a:spcBef>
                <a:spcPts val="0"/>
              </a:spcBef>
              <a:buNone/>
              <a:tabLst>
                <a:tab pos="1306513" algn="r"/>
                <a:tab pos="1474788" algn="l"/>
              </a:tabLst>
            </a:pPr>
            <a:r>
              <a:rPr lang="en-US" sz="2000" dirty="0"/>
              <a:t>	425	Landscaping and Groundskeeping Workers</a:t>
            </a:r>
          </a:p>
          <a:p>
            <a:pPr marL="0" indent="0">
              <a:spcBef>
                <a:spcPts val="0"/>
              </a:spcBef>
              <a:buNone/>
              <a:tabLst>
                <a:tab pos="1306513" algn="r"/>
                <a:tab pos="1474788" algn="l"/>
              </a:tabLst>
            </a:pPr>
            <a:r>
              <a:rPr lang="en-US" sz="2000" dirty="0"/>
              <a:t>	423	Secretaries and Administrative Assistants, Except Legal, Medical, and Executive</a:t>
            </a:r>
          </a:p>
          <a:p>
            <a:pPr marL="0" indent="0">
              <a:spcBef>
                <a:spcPts val="0"/>
              </a:spcBef>
              <a:buNone/>
              <a:tabLst>
                <a:tab pos="1306513" algn="r"/>
                <a:tab pos="1474788" algn="l"/>
              </a:tabLst>
            </a:pPr>
            <a:r>
              <a:rPr lang="en-US" sz="2000" dirty="0"/>
              <a:t>	420	Assemblers and Fabricators, All Other, Including Team Assemblers</a:t>
            </a:r>
          </a:p>
          <a:p>
            <a:pPr marL="0" indent="0">
              <a:spcBef>
                <a:spcPts val="0"/>
              </a:spcBef>
              <a:buNone/>
              <a:tabLst>
                <a:tab pos="1306513" algn="r"/>
                <a:tab pos="1474788" algn="l"/>
              </a:tabLst>
            </a:pPr>
            <a:r>
              <a:rPr lang="en-US" sz="2000" dirty="0"/>
              <a:t>	411	Maids and Housekeeping Cleaners</a:t>
            </a:r>
          </a:p>
          <a:p>
            <a:pPr marL="0" indent="0">
              <a:spcBef>
                <a:spcPts val="0"/>
              </a:spcBef>
              <a:buNone/>
              <a:tabLst>
                <a:tab pos="1306513" algn="r"/>
                <a:tab pos="1474788" algn="l"/>
              </a:tabLst>
            </a:pPr>
            <a:r>
              <a:rPr lang="en-US" sz="2000" dirty="0"/>
              <a:t>	409	First-Line Supervisors of Retail Sales Workers</a:t>
            </a:r>
          </a:p>
          <a:p>
            <a:pPr marL="0" indent="0">
              <a:spcBef>
                <a:spcPts val="0"/>
              </a:spcBef>
              <a:buNone/>
              <a:tabLst>
                <a:tab pos="1306513" algn="r"/>
                <a:tab pos="1474788" algn="l"/>
              </a:tabLst>
            </a:pPr>
            <a:r>
              <a:rPr lang="en-US" sz="2000" dirty="0"/>
              <a:t>	407	Stock Clerks and Order Fillers</a:t>
            </a:r>
          </a:p>
          <a:p>
            <a:pPr marL="0" indent="0">
              <a:spcBef>
                <a:spcPts val="0"/>
              </a:spcBef>
              <a:buNone/>
              <a:tabLst>
                <a:tab pos="1306513" algn="r"/>
                <a:tab pos="1474788" algn="l"/>
              </a:tabLst>
            </a:pPr>
            <a:r>
              <a:rPr lang="en-US" sz="2000" dirty="0"/>
              <a:t>	375	Personal Care Aides</a:t>
            </a:r>
          </a:p>
          <a:p>
            <a:pPr marL="0" indent="0">
              <a:spcBef>
                <a:spcPts val="0"/>
              </a:spcBef>
              <a:buNone/>
              <a:tabLst>
                <a:tab pos="1306513" algn="r"/>
                <a:tab pos="1474788" algn="l"/>
              </a:tabLst>
            </a:pPr>
            <a:r>
              <a:rPr lang="en-US" sz="2000" dirty="0"/>
              <a:t>	371	Bookkeeping, Accounting, and Auditing Clerks</a:t>
            </a:r>
          </a:p>
          <a:p>
            <a:pPr marL="0" indent="0">
              <a:spcBef>
                <a:spcPts val="0"/>
              </a:spcBef>
              <a:buNone/>
              <a:tabLst>
                <a:tab pos="1306513" algn="r"/>
                <a:tab pos="1474788" algn="l"/>
              </a:tabLst>
            </a:pPr>
            <a:r>
              <a:rPr lang="en-US" sz="2000" dirty="0"/>
              <a:t>	358	First-Line Supervisors of Food Preparation and Serving Workers</a:t>
            </a:r>
          </a:p>
          <a:p>
            <a:pPr marL="0" indent="0">
              <a:spcBef>
                <a:spcPts val="0"/>
              </a:spcBef>
              <a:buNone/>
              <a:tabLst>
                <a:tab pos="1306513" algn="r"/>
                <a:tab pos="1474788" algn="l"/>
              </a:tabLst>
            </a:pPr>
            <a:r>
              <a:rPr lang="en-US" sz="2000" dirty="0"/>
              <a:t>	327	Packers and Packagers, Hand</a:t>
            </a:r>
          </a:p>
          <a:p>
            <a:pPr marL="0" indent="0">
              <a:spcBef>
                <a:spcPts val="0"/>
              </a:spcBef>
              <a:buNone/>
              <a:tabLst>
                <a:tab pos="1306513" algn="r"/>
                <a:tab pos="1474788" algn="l"/>
              </a:tabLst>
            </a:pPr>
            <a:r>
              <a:rPr lang="en-US" sz="2000" dirty="0"/>
              <a:t>	314	Maintenance and Repair Workers, General</a:t>
            </a:r>
          </a:p>
          <a:p>
            <a:pPr marL="0" indent="0">
              <a:spcBef>
                <a:spcPts val="0"/>
              </a:spcBef>
              <a:buNone/>
              <a:tabLst>
                <a:tab pos="1306513" algn="r"/>
                <a:tab pos="1474788" algn="l"/>
              </a:tabLst>
            </a:pPr>
            <a:r>
              <a:rPr lang="en-US" sz="2000" dirty="0"/>
              <a:t>	309	General and Operations Managers</a:t>
            </a:r>
          </a:p>
          <a:p>
            <a:pPr marL="0" indent="0">
              <a:spcBef>
                <a:spcPts val="0"/>
              </a:spcBef>
              <a:buNone/>
              <a:tabLst>
                <a:tab pos="1306513" algn="r"/>
                <a:tab pos="1474788" algn="l"/>
              </a:tabLst>
            </a:pPr>
            <a:r>
              <a:rPr lang="en-US" sz="2000" dirty="0"/>
              <a:t>	309	Receptionists and Information Clerks</a:t>
            </a:r>
          </a:p>
          <a:p>
            <a:pPr marL="0" indent="0">
              <a:spcBef>
                <a:spcPts val="0"/>
              </a:spcBef>
              <a:buNone/>
              <a:tabLst>
                <a:tab pos="1306513" algn="r"/>
                <a:tab pos="1474788" algn="l"/>
              </a:tabLst>
            </a:pPr>
            <a:r>
              <a:rPr lang="en-US" sz="2000" dirty="0"/>
              <a:t>	296	Childcare Workers</a:t>
            </a:r>
          </a:p>
          <a:p>
            <a:pPr marL="0" indent="0">
              <a:spcBef>
                <a:spcPts val="0"/>
              </a:spcBef>
              <a:buNone/>
              <a:tabLst>
                <a:tab pos="1306513" algn="r"/>
                <a:tab pos="1474788" algn="l"/>
              </a:tabLst>
            </a:pPr>
            <a:r>
              <a:rPr lang="en-US" sz="2000" dirty="0"/>
              <a:t>	263	Sales Representatives, Wholesale and Manufacturing, Except Technical and Scientific Products</a:t>
            </a:r>
          </a:p>
          <a:p>
            <a:pPr marL="0" indent="0">
              <a:spcBef>
                <a:spcPts val="0"/>
              </a:spcBef>
              <a:buNone/>
              <a:tabLst>
                <a:tab pos="1306513" algn="r"/>
                <a:tab pos="1474788" algn="l"/>
              </a:tabLst>
            </a:pPr>
            <a:r>
              <a:rPr lang="en-US" sz="2000" dirty="0"/>
              <a:t>	245	Teacher Assistants</a:t>
            </a:r>
          </a:p>
          <a:p>
            <a:pPr marL="0" indent="0">
              <a:spcBef>
                <a:spcPts val="0"/>
              </a:spcBef>
              <a:buNone/>
              <a:tabLst>
                <a:tab pos="1306513" algn="r"/>
                <a:tab pos="1474788" algn="l"/>
              </a:tabLst>
            </a:pPr>
            <a:r>
              <a:rPr lang="en-US" sz="2000" dirty="0"/>
              <a:t>	242	Farmers, Ranchers, and Other Agricultural Managers</a:t>
            </a:r>
          </a:p>
          <a:p>
            <a:pPr marL="0" indent="0">
              <a:spcBef>
                <a:spcPts val="0"/>
              </a:spcBef>
              <a:buNone/>
              <a:tabLst>
                <a:tab pos="1306513" algn="r"/>
                <a:tab pos="1474788" algn="l"/>
              </a:tabLst>
            </a:pPr>
            <a:r>
              <a:rPr lang="en-US" sz="2000" dirty="0"/>
              <a:t>	241	Helpers--Production Workers</a:t>
            </a:r>
          </a:p>
          <a:p>
            <a:pPr marL="0" indent="0">
              <a:spcBef>
                <a:spcPts val="0"/>
              </a:spcBef>
              <a:buNone/>
              <a:tabLst>
                <a:tab pos="1306513" algn="r"/>
                <a:tab pos="1474788" algn="l"/>
              </a:tabLst>
            </a:pPr>
            <a:r>
              <a:rPr lang="en-US" sz="2000" dirty="0"/>
              <a:t>	238	First-Line Supervisors of Office and Administrative Support Workers</a:t>
            </a:r>
          </a:p>
          <a:p>
            <a:pPr marL="0" indent="0">
              <a:spcBef>
                <a:spcPts val="0"/>
              </a:spcBef>
              <a:buNone/>
              <a:tabLst>
                <a:tab pos="1306513" algn="r"/>
                <a:tab pos="1474788" algn="l"/>
              </a:tabLst>
            </a:pPr>
            <a:r>
              <a:rPr lang="en-US" sz="2000" dirty="0"/>
              <a:t>	232	Elementary School Teachers, Except Special Education</a:t>
            </a:r>
          </a:p>
          <a:p>
            <a:pPr marL="0" indent="0">
              <a:spcBef>
                <a:spcPts val="0"/>
              </a:spcBef>
              <a:buNone/>
              <a:tabLst>
                <a:tab pos="1306513" algn="r"/>
                <a:tab pos="1474788" algn="l"/>
              </a:tabLst>
            </a:pPr>
            <a:r>
              <a:rPr lang="en-US" sz="2000" dirty="0"/>
              <a:t>	222	Construction Laborers</a:t>
            </a:r>
          </a:p>
          <a:p>
            <a:pPr marL="0" indent="0">
              <a:spcBef>
                <a:spcPts val="0"/>
              </a:spcBef>
              <a:buNone/>
              <a:tabLst>
                <a:tab pos="1306513" algn="r"/>
                <a:tab pos="1474788" algn="l"/>
              </a:tabLst>
            </a:pPr>
            <a:r>
              <a:rPr lang="en-US" sz="2000" dirty="0"/>
              <a:t>	207	Hosts and Hostesses, Restaurant, Lounge, and Coffee Shop</a:t>
            </a:r>
          </a:p>
          <a:p>
            <a:pPr marL="0" indent="0">
              <a:spcBef>
                <a:spcPts val="0"/>
              </a:spcBef>
              <a:buNone/>
              <a:tabLst>
                <a:tab pos="1306513" algn="r"/>
                <a:tab pos="1474788" algn="l"/>
              </a:tabLst>
            </a:pPr>
            <a:r>
              <a:rPr lang="en-US" sz="2000" dirty="0"/>
              <a:t>	202	Amusement and Recreation Attendants</a:t>
            </a:r>
          </a:p>
          <a:p>
            <a:pPr marL="0" indent="0">
              <a:spcBef>
                <a:spcPts val="0"/>
              </a:spcBef>
              <a:buNone/>
              <a:tabLst>
                <a:tab pos="1306513" algn="r"/>
                <a:tab pos="1474788" algn="l"/>
              </a:tabLst>
            </a:pPr>
            <a:r>
              <a:rPr lang="en-US" sz="2000" dirty="0"/>
              <a:t>	201	Substitute Teachers</a:t>
            </a:r>
          </a:p>
          <a:p>
            <a:pPr marL="0" indent="0">
              <a:spcBef>
                <a:spcPts val="0"/>
              </a:spcBef>
              <a:buNone/>
              <a:tabLst>
                <a:tab pos="1306513" algn="r"/>
                <a:tab pos="1474788" algn="l"/>
              </a:tabLst>
            </a:pPr>
            <a:r>
              <a:rPr lang="en-US" sz="2000" dirty="0"/>
              <a:t>	200	Light Truck or Delivery Services Drivers</a:t>
            </a:r>
          </a:p>
          <a:p>
            <a:pPr marL="0" indent="0">
              <a:spcBef>
                <a:spcPts val="0"/>
              </a:spcBef>
              <a:buNone/>
              <a:tabLst>
                <a:tab pos="1306513" algn="r"/>
                <a:tab pos="1474788" algn="l"/>
              </a:tabLst>
            </a:pPr>
            <a:r>
              <a:rPr lang="en-US" sz="2000" dirty="0"/>
              <a:t>	187	Security Guards</a:t>
            </a:r>
          </a:p>
          <a:p>
            <a:pPr marL="0" indent="0">
              <a:spcBef>
                <a:spcPts val="0"/>
              </a:spcBef>
              <a:buNone/>
              <a:tabLst>
                <a:tab pos="1306513" algn="r"/>
                <a:tab pos="1474788" algn="l"/>
              </a:tabLst>
            </a:pPr>
            <a:r>
              <a:rPr lang="en-US" sz="2000" dirty="0"/>
              <a:t>	185	Machinists</a:t>
            </a:r>
          </a:p>
          <a:p>
            <a:pPr marL="0" indent="0">
              <a:spcBef>
                <a:spcPts val="0"/>
              </a:spcBef>
              <a:buNone/>
              <a:tabLst>
                <a:tab pos="1306513" algn="r"/>
                <a:tab pos="1474788" algn="l"/>
              </a:tabLst>
            </a:pPr>
            <a:r>
              <a:rPr lang="en-US" sz="2000" dirty="0"/>
              <a:t>	179	Sales Representatives, Services, All Other</a:t>
            </a:r>
          </a:p>
          <a:p>
            <a:pPr marL="0" indent="0">
              <a:spcBef>
                <a:spcPts val="0"/>
              </a:spcBef>
              <a:buNone/>
              <a:tabLst>
                <a:tab pos="1306513" algn="r"/>
                <a:tab pos="1474788" algn="l"/>
              </a:tabLst>
            </a:pPr>
            <a:r>
              <a:rPr lang="en-US" sz="2000" dirty="0"/>
              <a:t>	178	Accountants and Auditors</a:t>
            </a:r>
          </a:p>
          <a:p>
            <a:pPr marL="0" indent="0">
              <a:spcBef>
                <a:spcPts val="0"/>
              </a:spcBef>
              <a:buNone/>
              <a:tabLst>
                <a:tab pos="1306513" algn="r"/>
                <a:tab pos="1474788" algn="l"/>
              </a:tabLst>
            </a:pPr>
            <a:r>
              <a:rPr lang="en-US" sz="2000" dirty="0"/>
              <a:t>	175	Industrial Truck and Tractor Operators</a:t>
            </a:r>
          </a:p>
          <a:p>
            <a:pPr marL="0" indent="0">
              <a:spcBef>
                <a:spcPts val="0"/>
              </a:spcBef>
              <a:buNone/>
              <a:tabLst>
                <a:tab pos="1306513" algn="r"/>
                <a:tab pos="1474788" algn="l"/>
              </a:tabLst>
            </a:pPr>
            <a:r>
              <a:rPr lang="en-US" sz="2000" dirty="0"/>
              <a:t>	172	First-Line Supervisors of Production and Operating Workers</a:t>
            </a:r>
          </a:p>
          <a:p>
            <a:pPr marL="0" indent="0">
              <a:spcBef>
                <a:spcPts val="0"/>
              </a:spcBef>
              <a:buNone/>
              <a:tabLst>
                <a:tab pos="1306513" algn="r"/>
                <a:tab pos="1474788" algn="l"/>
              </a:tabLst>
            </a:pPr>
            <a:r>
              <a:rPr lang="en-US" sz="2000" dirty="0"/>
              <a:t>	169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165	Automotive Service Technicians and Mechanics</a:t>
            </a:r>
          </a:p>
          <a:p>
            <a:pPr marL="0" indent="0">
              <a:spcBef>
                <a:spcPts val="0"/>
              </a:spcBef>
              <a:buNone/>
              <a:tabLst>
                <a:tab pos="1306513" algn="r"/>
                <a:tab pos="1474788" algn="l"/>
              </a:tabLst>
            </a:pPr>
            <a:r>
              <a:rPr lang="en-US" sz="2000" dirty="0"/>
              <a:t>	165	Shipping, Receiving, and Traffic Clerks</a:t>
            </a:r>
          </a:p>
          <a:p>
            <a:pPr marL="0" indent="0">
              <a:spcBef>
                <a:spcPts val="0"/>
              </a:spcBef>
              <a:buNone/>
              <a:tabLst>
                <a:tab pos="1306513" algn="r"/>
                <a:tab pos="1474788" algn="l"/>
              </a:tabLst>
            </a:pPr>
            <a:r>
              <a:rPr lang="en-US" sz="2000" dirty="0"/>
              <a:t>	164	Loan Officers</a:t>
            </a:r>
          </a:p>
          <a:p>
            <a:pPr marL="0" indent="0">
              <a:spcBef>
                <a:spcPts val="0"/>
              </a:spcBef>
              <a:buNone/>
              <a:tabLst>
                <a:tab pos="1306513" algn="r"/>
                <a:tab pos="1474788" algn="l"/>
              </a:tabLst>
            </a:pPr>
            <a:r>
              <a:rPr lang="en-US" sz="2000" dirty="0"/>
              <a:t>	161	Medical Assistants</a:t>
            </a:r>
          </a:p>
          <a:p>
            <a:pPr marL="0" indent="0">
              <a:spcBef>
                <a:spcPts val="0"/>
              </a:spcBef>
              <a:buNone/>
              <a:tabLst>
                <a:tab pos="1306513" algn="r"/>
                <a:tab pos="1474788" algn="l"/>
              </a:tabLst>
            </a:pPr>
            <a:r>
              <a:rPr lang="en-US" sz="2000" dirty="0"/>
              <a:t>	155	Carpenters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8905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Pinehurst-Rockingham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484	Retail Salespersons</a:t>
            </a:r>
          </a:p>
          <a:p>
            <a:pPr marL="0" indent="0">
              <a:spcBef>
                <a:spcPts val="0"/>
              </a:spcBef>
              <a:buNone/>
              <a:tabLst>
                <a:tab pos="1306513" algn="r"/>
                <a:tab pos="1474788" algn="l"/>
              </a:tabLst>
            </a:pPr>
            <a:r>
              <a:rPr lang="en-US" sz="2000" dirty="0"/>
              <a:t>	429	Combined Food Preparation and Serving Workers, Including Fast Food</a:t>
            </a:r>
          </a:p>
          <a:p>
            <a:pPr marL="0" indent="0">
              <a:spcBef>
                <a:spcPts val="0"/>
              </a:spcBef>
              <a:buNone/>
              <a:tabLst>
                <a:tab pos="1306513" algn="r"/>
                <a:tab pos="1474788" algn="l"/>
              </a:tabLst>
            </a:pPr>
            <a:r>
              <a:rPr lang="en-US" sz="2000" dirty="0"/>
              <a:t>	302	Cashiers</a:t>
            </a:r>
          </a:p>
          <a:p>
            <a:pPr marL="0" indent="0">
              <a:spcBef>
                <a:spcPts val="0"/>
              </a:spcBef>
              <a:buNone/>
              <a:tabLst>
                <a:tab pos="1306513" algn="r"/>
                <a:tab pos="1474788" algn="l"/>
              </a:tabLst>
            </a:pPr>
            <a:r>
              <a:rPr lang="en-US" sz="2000" dirty="0"/>
              <a:t>	234	Waiters and Waitresses</a:t>
            </a:r>
          </a:p>
          <a:p>
            <a:pPr marL="0" indent="0">
              <a:spcBef>
                <a:spcPts val="0"/>
              </a:spcBef>
              <a:buNone/>
              <a:tabLst>
                <a:tab pos="1306513" algn="r"/>
                <a:tab pos="1474788" algn="l"/>
              </a:tabLst>
            </a:pPr>
            <a:r>
              <a:rPr lang="en-US" sz="2000" u="sng" dirty="0"/>
              <a:t>	197	Nursing Assistants</a:t>
            </a:r>
          </a:p>
          <a:p>
            <a:pPr marL="0" indent="0">
              <a:spcBef>
                <a:spcPts val="0"/>
              </a:spcBef>
              <a:buNone/>
              <a:tabLst>
                <a:tab pos="1306513" algn="r"/>
                <a:tab pos="1474788" algn="l"/>
              </a:tabLst>
            </a:pPr>
            <a:r>
              <a:rPr lang="en-US" sz="2000" dirty="0"/>
              <a:t>	146	Maids and Housekeeping Cleaners</a:t>
            </a:r>
          </a:p>
          <a:p>
            <a:pPr marL="0" indent="0">
              <a:spcBef>
                <a:spcPts val="0"/>
              </a:spcBef>
              <a:buNone/>
              <a:tabLst>
                <a:tab pos="1306513" algn="r"/>
                <a:tab pos="1474788" algn="l"/>
              </a:tabLst>
            </a:pPr>
            <a:r>
              <a:rPr lang="en-US" sz="2000" u="sng" dirty="0"/>
              <a:t>	139	Registered Nurses</a:t>
            </a:r>
          </a:p>
          <a:p>
            <a:pPr marL="0" indent="0">
              <a:spcBef>
                <a:spcPts val="0"/>
              </a:spcBef>
              <a:buNone/>
              <a:tabLst>
                <a:tab pos="1306513" algn="r"/>
                <a:tab pos="1474788" algn="l"/>
              </a:tabLst>
            </a:pPr>
            <a:r>
              <a:rPr lang="en-US" sz="2000" dirty="0"/>
              <a:t>	138	Laborers and Freight, Stock, and Material Movers, Hand</a:t>
            </a:r>
          </a:p>
          <a:p>
            <a:pPr marL="0" indent="0">
              <a:spcBef>
                <a:spcPts val="0"/>
              </a:spcBef>
              <a:buNone/>
              <a:tabLst>
                <a:tab pos="1306513" algn="r"/>
                <a:tab pos="1474788" algn="l"/>
              </a:tabLst>
            </a:pPr>
            <a:r>
              <a:rPr lang="en-US" sz="2000" dirty="0"/>
              <a:t>	132	Office Clerks, General</a:t>
            </a:r>
          </a:p>
          <a:p>
            <a:pPr marL="0" indent="0">
              <a:spcBef>
                <a:spcPts val="0"/>
              </a:spcBef>
              <a:buNone/>
              <a:tabLst>
                <a:tab pos="1306513" algn="r"/>
                <a:tab pos="1474788" algn="l"/>
              </a:tabLst>
            </a:pPr>
            <a:r>
              <a:rPr lang="en-US" sz="2000" dirty="0"/>
              <a:t>	127	Home Health Aides</a:t>
            </a:r>
          </a:p>
          <a:p>
            <a:pPr marL="0" indent="0">
              <a:spcBef>
                <a:spcPts val="0"/>
              </a:spcBef>
              <a:buNone/>
              <a:tabLst>
                <a:tab pos="1306513" algn="r"/>
                <a:tab pos="1474788" algn="l"/>
              </a:tabLst>
            </a:pPr>
            <a:r>
              <a:rPr lang="en-US" sz="2000" dirty="0"/>
              <a:t>	125	Personal Care Aides</a:t>
            </a:r>
          </a:p>
          <a:p>
            <a:pPr marL="0" indent="0">
              <a:spcBef>
                <a:spcPts val="0"/>
              </a:spcBef>
              <a:buNone/>
              <a:tabLst>
                <a:tab pos="1306513" algn="r"/>
                <a:tab pos="1474788" algn="l"/>
              </a:tabLst>
            </a:pPr>
            <a:r>
              <a:rPr lang="en-US" sz="2000" dirty="0"/>
              <a:t>	110	Customer Service Representatives</a:t>
            </a:r>
          </a:p>
          <a:p>
            <a:pPr marL="0" indent="0">
              <a:spcBef>
                <a:spcPts val="0"/>
              </a:spcBef>
              <a:buNone/>
              <a:tabLst>
                <a:tab pos="1306513" algn="r"/>
                <a:tab pos="1474788" algn="l"/>
              </a:tabLst>
            </a:pPr>
            <a:r>
              <a:rPr lang="en-US" sz="2000" dirty="0"/>
              <a:t>	110	Janitors and Cleaners, Except Maids and Housekeeping Cleaners</a:t>
            </a:r>
          </a:p>
          <a:p>
            <a:pPr marL="0" indent="0">
              <a:spcBef>
                <a:spcPts val="0"/>
              </a:spcBef>
              <a:buNone/>
              <a:tabLst>
                <a:tab pos="1306513" algn="r"/>
                <a:tab pos="1474788" algn="l"/>
              </a:tabLst>
            </a:pPr>
            <a:r>
              <a:rPr lang="en-US" sz="2000" dirty="0"/>
              <a:t>	95	Cooks, Restaurant</a:t>
            </a:r>
          </a:p>
          <a:p>
            <a:pPr marL="0" indent="0">
              <a:spcBef>
                <a:spcPts val="0"/>
              </a:spcBef>
              <a:buNone/>
              <a:tabLst>
                <a:tab pos="1306513" algn="r"/>
                <a:tab pos="1474788" algn="l"/>
              </a:tabLst>
            </a:pPr>
            <a:r>
              <a:rPr lang="en-US" sz="2000" dirty="0"/>
              <a:t>	91	First-Line Supervisors of Retail Sales Workers</a:t>
            </a:r>
          </a:p>
          <a:p>
            <a:pPr marL="0" indent="0">
              <a:spcBef>
                <a:spcPts val="0"/>
              </a:spcBef>
              <a:buNone/>
              <a:tabLst>
                <a:tab pos="1306513" algn="r"/>
                <a:tab pos="1474788" algn="l"/>
              </a:tabLst>
            </a:pPr>
            <a:r>
              <a:rPr lang="en-US" sz="2000" dirty="0"/>
              <a:t>	84	Maintenance and Repair Workers, General</a:t>
            </a:r>
          </a:p>
          <a:p>
            <a:pPr marL="0" indent="0">
              <a:spcBef>
                <a:spcPts val="0"/>
              </a:spcBef>
              <a:buNone/>
              <a:tabLst>
                <a:tab pos="1306513" algn="r"/>
                <a:tab pos="1474788" algn="l"/>
              </a:tabLst>
            </a:pPr>
            <a:r>
              <a:rPr lang="en-US" sz="2000" dirty="0"/>
              <a:t>	81	Childcare Workers</a:t>
            </a:r>
          </a:p>
          <a:p>
            <a:pPr marL="0" indent="0">
              <a:spcBef>
                <a:spcPts val="0"/>
              </a:spcBef>
              <a:buNone/>
              <a:tabLst>
                <a:tab pos="1306513" algn="r"/>
                <a:tab pos="1474788" algn="l"/>
              </a:tabLst>
            </a:pPr>
            <a:r>
              <a:rPr lang="en-US" sz="2000" dirty="0"/>
              <a:t>	81	Secretaries and Administrative Assistants, Except Legal, Medical, and Executive</a:t>
            </a:r>
          </a:p>
          <a:p>
            <a:pPr marL="0" indent="0">
              <a:spcBef>
                <a:spcPts val="0"/>
              </a:spcBef>
              <a:buNone/>
              <a:tabLst>
                <a:tab pos="1306513" algn="r"/>
                <a:tab pos="1474788" algn="l"/>
              </a:tabLst>
            </a:pPr>
            <a:r>
              <a:rPr lang="en-US" sz="2000" dirty="0"/>
              <a:t>	77	Amusement and Recreation Attendants</a:t>
            </a:r>
          </a:p>
          <a:p>
            <a:pPr marL="0" indent="0">
              <a:spcBef>
                <a:spcPts val="0"/>
              </a:spcBef>
              <a:buNone/>
              <a:tabLst>
                <a:tab pos="1306513" algn="r"/>
                <a:tab pos="1474788" algn="l"/>
              </a:tabLst>
            </a:pPr>
            <a:r>
              <a:rPr lang="en-US" sz="2000" dirty="0"/>
              <a:t>	77	Landscaping and Groundskeeping Workers</a:t>
            </a:r>
          </a:p>
          <a:p>
            <a:pPr marL="0" indent="0">
              <a:spcBef>
                <a:spcPts val="0"/>
              </a:spcBef>
              <a:buNone/>
              <a:tabLst>
                <a:tab pos="1306513" algn="r"/>
                <a:tab pos="1474788" algn="l"/>
              </a:tabLst>
            </a:pPr>
            <a:r>
              <a:rPr lang="en-US" sz="2000" dirty="0"/>
              <a:t>	75	First-Line Supervisors of Food Preparation and Serving Workers</a:t>
            </a:r>
          </a:p>
          <a:p>
            <a:pPr marL="0" indent="0">
              <a:spcBef>
                <a:spcPts val="0"/>
              </a:spcBef>
              <a:buNone/>
              <a:tabLst>
                <a:tab pos="1306513" algn="r"/>
                <a:tab pos="1474788" algn="l"/>
              </a:tabLst>
            </a:pPr>
            <a:r>
              <a:rPr lang="en-US" sz="2000" dirty="0"/>
              <a:t>	71	Stock Clerks and Order Fillers</a:t>
            </a:r>
          </a:p>
          <a:p>
            <a:pPr marL="0" indent="0">
              <a:spcBef>
                <a:spcPts val="0"/>
              </a:spcBef>
              <a:buNone/>
              <a:tabLst>
                <a:tab pos="1306513" algn="r"/>
                <a:tab pos="1474788" algn="l"/>
              </a:tabLst>
            </a:pPr>
            <a:r>
              <a:rPr lang="en-US" sz="2000" dirty="0"/>
              <a:t>	69	Heavy and Tractor-Trailer Truck Drivers</a:t>
            </a:r>
          </a:p>
          <a:p>
            <a:pPr marL="0" indent="0">
              <a:spcBef>
                <a:spcPts val="0"/>
              </a:spcBef>
              <a:buNone/>
              <a:tabLst>
                <a:tab pos="1306513" algn="r"/>
                <a:tab pos="1474788" algn="l"/>
              </a:tabLst>
            </a:pPr>
            <a:r>
              <a:rPr lang="en-US" sz="2000" dirty="0"/>
              <a:t>	69	Receptionists and Information Clerks</a:t>
            </a:r>
          </a:p>
          <a:p>
            <a:pPr marL="0" indent="0">
              <a:spcBef>
                <a:spcPts val="0"/>
              </a:spcBef>
              <a:buNone/>
              <a:tabLst>
                <a:tab pos="1306513" algn="r"/>
                <a:tab pos="1474788" algn="l"/>
              </a:tabLst>
            </a:pPr>
            <a:r>
              <a:rPr lang="en-US" sz="2000" dirty="0"/>
              <a:t>	66	Bookkeeping, Accounting, and Auditing Clerks</a:t>
            </a:r>
          </a:p>
          <a:p>
            <a:pPr marL="0" indent="0">
              <a:spcBef>
                <a:spcPts val="0"/>
              </a:spcBef>
              <a:buNone/>
              <a:tabLst>
                <a:tab pos="1306513" algn="r"/>
                <a:tab pos="1474788" algn="l"/>
              </a:tabLst>
            </a:pPr>
            <a:r>
              <a:rPr lang="en-US" sz="2000" dirty="0"/>
              <a:t>	63	Assemblers and Fabricators, All Other, Including Team Assemblers</a:t>
            </a:r>
          </a:p>
          <a:p>
            <a:pPr marL="0" indent="0">
              <a:spcBef>
                <a:spcPts val="0"/>
              </a:spcBef>
              <a:buNone/>
              <a:tabLst>
                <a:tab pos="1306513" algn="r"/>
                <a:tab pos="1474788" algn="l"/>
              </a:tabLst>
            </a:pPr>
            <a:r>
              <a:rPr lang="en-US" sz="2000" dirty="0"/>
              <a:t>	61	Hotel, Motel, and Resort Desk Clerks</a:t>
            </a:r>
          </a:p>
          <a:p>
            <a:pPr marL="0" indent="0">
              <a:spcBef>
                <a:spcPts val="0"/>
              </a:spcBef>
              <a:buNone/>
              <a:tabLst>
                <a:tab pos="1306513" algn="r"/>
                <a:tab pos="1474788" algn="l"/>
              </a:tabLst>
            </a:pPr>
            <a:r>
              <a:rPr lang="en-US" sz="2000" dirty="0"/>
              <a:t>	59	Packers and Packagers, Hand</a:t>
            </a:r>
          </a:p>
          <a:p>
            <a:pPr marL="0" indent="0">
              <a:spcBef>
                <a:spcPts val="0"/>
              </a:spcBef>
              <a:buNone/>
              <a:tabLst>
                <a:tab pos="1306513" algn="r"/>
                <a:tab pos="1474788" algn="l"/>
              </a:tabLst>
            </a:pPr>
            <a:r>
              <a:rPr lang="en-US" sz="2000" dirty="0"/>
              <a:t>	55	General and Operations Managers</a:t>
            </a:r>
          </a:p>
          <a:p>
            <a:pPr marL="0" indent="0">
              <a:spcBef>
                <a:spcPts val="0"/>
              </a:spcBef>
              <a:buNone/>
              <a:tabLst>
                <a:tab pos="1306513" algn="r"/>
                <a:tab pos="1474788" algn="l"/>
              </a:tabLst>
            </a:pPr>
            <a:r>
              <a:rPr lang="en-US" sz="2000" dirty="0"/>
              <a:t>	52	Teacher Assistants</a:t>
            </a:r>
          </a:p>
          <a:p>
            <a:pPr marL="0" indent="0">
              <a:spcBef>
                <a:spcPts val="0"/>
              </a:spcBef>
              <a:buNone/>
              <a:tabLst>
                <a:tab pos="1306513" algn="r"/>
                <a:tab pos="1474788" algn="l"/>
              </a:tabLst>
            </a:pPr>
            <a:r>
              <a:rPr lang="en-US" sz="2000" dirty="0"/>
              <a:t>	49	Sewing Machine Operators</a:t>
            </a:r>
          </a:p>
          <a:p>
            <a:pPr marL="0" indent="0">
              <a:spcBef>
                <a:spcPts val="0"/>
              </a:spcBef>
              <a:buNone/>
              <a:tabLst>
                <a:tab pos="1306513" algn="r"/>
                <a:tab pos="1474788" algn="l"/>
              </a:tabLst>
            </a:pPr>
            <a:r>
              <a:rPr lang="en-US" sz="2000" dirty="0"/>
              <a:t>	47	Construction Laborers</a:t>
            </a:r>
          </a:p>
          <a:p>
            <a:pPr marL="0" indent="0">
              <a:spcBef>
                <a:spcPts val="0"/>
              </a:spcBef>
              <a:buNone/>
              <a:tabLst>
                <a:tab pos="1306513" algn="r"/>
                <a:tab pos="1474788" algn="l"/>
              </a:tabLst>
            </a:pPr>
            <a:r>
              <a:rPr lang="en-US" sz="2000" dirty="0"/>
              <a:t>	47	First-Line Supervisors of Office and Administrative Support Workers</a:t>
            </a:r>
          </a:p>
          <a:p>
            <a:pPr marL="0" indent="0">
              <a:spcBef>
                <a:spcPts val="0"/>
              </a:spcBef>
              <a:buNone/>
              <a:tabLst>
                <a:tab pos="1306513" algn="r"/>
                <a:tab pos="1474788" algn="l"/>
              </a:tabLst>
            </a:pPr>
            <a:r>
              <a:rPr lang="en-US" sz="2000" dirty="0"/>
              <a:t>	46	Farmers, Ranchers, and Other Agricultural Managers</a:t>
            </a:r>
          </a:p>
          <a:p>
            <a:pPr marL="0" indent="0">
              <a:spcBef>
                <a:spcPts val="0"/>
              </a:spcBef>
              <a:buNone/>
              <a:tabLst>
                <a:tab pos="1306513" algn="r"/>
                <a:tab pos="1474788" algn="l"/>
              </a:tabLst>
            </a:pPr>
            <a:r>
              <a:rPr lang="en-US" sz="2000" dirty="0"/>
              <a:t>	46	Woodworking Machine Setters, Operators, and Tenders, Except Sawing</a:t>
            </a:r>
          </a:p>
          <a:p>
            <a:pPr marL="0" indent="0">
              <a:spcBef>
                <a:spcPts val="0"/>
              </a:spcBef>
              <a:buNone/>
              <a:tabLst>
                <a:tab pos="1306513" algn="r"/>
                <a:tab pos="1474788" algn="l"/>
              </a:tabLst>
            </a:pPr>
            <a:r>
              <a:rPr lang="en-US" sz="2000" dirty="0"/>
              <a:t>	45	Helpers--Production Workers</a:t>
            </a:r>
          </a:p>
          <a:p>
            <a:pPr marL="0" indent="0">
              <a:spcBef>
                <a:spcPts val="0"/>
              </a:spcBef>
              <a:buNone/>
              <a:tabLst>
                <a:tab pos="1306513" algn="r"/>
                <a:tab pos="1474788" algn="l"/>
              </a:tabLst>
            </a:pPr>
            <a:r>
              <a:rPr lang="en-US" sz="2000" dirty="0"/>
              <a:t>	45	Hosts and Hostesses, Restaurant, Lounge, and Coffee Shop</a:t>
            </a:r>
          </a:p>
          <a:p>
            <a:pPr marL="0" indent="0">
              <a:spcBef>
                <a:spcPts val="0"/>
              </a:spcBef>
              <a:buNone/>
              <a:tabLst>
                <a:tab pos="1306513" algn="r"/>
                <a:tab pos="1474788" algn="l"/>
              </a:tabLst>
            </a:pPr>
            <a:r>
              <a:rPr lang="en-US" sz="2000" dirty="0"/>
              <a:t>	43	Elementary School Teachers, Except Special Education</a:t>
            </a:r>
          </a:p>
          <a:p>
            <a:pPr marL="0" indent="0">
              <a:spcBef>
                <a:spcPts val="0"/>
              </a:spcBef>
              <a:buNone/>
              <a:tabLst>
                <a:tab pos="1306513" algn="r"/>
                <a:tab pos="1474788" algn="l"/>
              </a:tabLst>
            </a:pPr>
            <a:r>
              <a:rPr lang="en-US" sz="2000" dirty="0"/>
              <a:t>	40	Sales Representatives, Services, All Other</a:t>
            </a:r>
          </a:p>
          <a:p>
            <a:pPr marL="0" indent="0">
              <a:spcBef>
                <a:spcPts val="0"/>
              </a:spcBef>
              <a:buNone/>
              <a:tabLst>
                <a:tab pos="1306513" algn="r"/>
                <a:tab pos="1474788" algn="l"/>
              </a:tabLst>
            </a:pPr>
            <a:r>
              <a:rPr lang="en-US" sz="2000" dirty="0"/>
              <a:t>	39	Automotive Service Technicians and Mechanics</a:t>
            </a:r>
          </a:p>
          <a:p>
            <a:pPr marL="0" indent="0">
              <a:spcBef>
                <a:spcPts val="0"/>
              </a:spcBef>
              <a:buNone/>
              <a:tabLst>
                <a:tab pos="1306513" algn="r"/>
                <a:tab pos="1474788" algn="l"/>
              </a:tabLst>
            </a:pPr>
            <a:r>
              <a:rPr lang="en-US" sz="2000" dirty="0"/>
              <a:t>	39	Substitute Teachers</a:t>
            </a:r>
          </a:p>
          <a:p>
            <a:pPr marL="0" indent="0">
              <a:spcBef>
                <a:spcPts val="0"/>
              </a:spcBef>
              <a:buNone/>
              <a:tabLst>
                <a:tab pos="1306513" algn="r"/>
                <a:tab pos="1474788" algn="l"/>
              </a:tabLst>
            </a:pPr>
            <a:r>
              <a:rPr lang="en-US" sz="2000" dirty="0"/>
              <a:t>	38	Carpenters</a:t>
            </a:r>
          </a:p>
          <a:p>
            <a:pPr marL="0" indent="0">
              <a:spcBef>
                <a:spcPts val="0"/>
              </a:spcBef>
              <a:buNone/>
              <a:tabLst>
                <a:tab pos="1306513" algn="r"/>
                <a:tab pos="1474788" algn="l"/>
              </a:tabLst>
            </a:pPr>
            <a:r>
              <a:rPr lang="en-US" sz="2000" dirty="0"/>
              <a:t>	38	Medical Assistants</a:t>
            </a:r>
          </a:p>
          <a:p>
            <a:pPr marL="0" indent="0">
              <a:spcBef>
                <a:spcPts val="0"/>
              </a:spcBef>
              <a:buNone/>
              <a:tabLst>
                <a:tab pos="1306513" algn="r"/>
                <a:tab pos="1474788" algn="l"/>
              </a:tabLst>
            </a:pPr>
            <a:r>
              <a:rPr lang="en-US" sz="2000" dirty="0"/>
              <a:t>	38	Preschool Teachers, Except Special Education</a:t>
            </a:r>
          </a:p>
          <a:p>
            <a:pPr marL="0" indent="0">
              <a:spcBef>
                <a:spcPts val="0"/>
              </a:spcBef>
              <a:buNone/>
              <a:tabLst>
                <a:tab pos="1306513" algn="r"/>
                <a:tab pos="1474788" algn="l"/>
              </a:tabLst>
            </a:pPr>
            <a:r>
              <a:rPr lang="en-US" sz="2000" dirty="0"/>
              <a:t>	37	Light Truck or Delivery Services Drivers</a:t>
            </a:r>
          </a:p>
          <a:p>
            <a:pPr marL="0" indent="0">
              <a:spcBef>
                <a:spcPts val="0"/>
              </a:spcBef>
              <a:buNone/>
              <a:tabLst>
                <a:tab pos="1306513" algn="r"/>
                <a:tab pos="1474788" algn="l"/>
              </a:tabLst>
            </a:pPr>
            <a:r>
              <a:rPr lang="en-US" sz="2000" dirty="0"/>
              <a:t>	36	First-Line Supervisors of Construction Trades and Extraction Workers</a:t>
            </a:r>
          </a:p>
          <a:p>
            <a:pPr marL="0" indent="0">
              <a:spcBef>
                <a:spcPts val="0"/>
              </a:spcBef>
              <a:buNone/>
              <a:tabLst>
                <a:tab pos="1306513" algn="r"/>
                <a:tab pos="1474788" algn="l"/>
              </a:tabLst>
            </a:pPr>
            <a:r>
              <a:rPr lang="en-US" sz="2000" dirty="0"/>
              <a:t>	35	First-Line Supervisors of Production and Operating Workers</a:t>
            </a:r>
          </a:p>
          <a:p>
            <a:pPr marL="0" indent="0">
              <a:spcBef>
                <a:spcPts val="0"/>
              </a:spcBef>
              <a:buNone/>
              <a:tabLst>
                <a:tab pos="1306513" algn="r"/>
                <a:tab pos="1474788" algn="l"/>
              </a:tabLst>
            </a:pPr>
            <a:r>
              <a:rPr lang="en-US" sz="2000" dirty="0"/>
              <a:t>	35	Sales Representatives, Wholesale and Manufacturing, Except Technical and Scientific Products</a:t>
            </a:r>
          </a:p>
          <a:p>
            <a:pPr marL="0" indent="0">
              <a:spcBef>
                <a:spcPts val="0"/>
              </a:spcBef>
              <a:buNone/>
              <a:tabLst>
                <a:tab pos="1306513" algn="r"/>
                <a:tab pos="1474788" algn="l"/>
              </a:tabLst>
            </a:pPr>
            <a:r>
              <a:rPr lang="en-US" sz="2000" dirty="0"/>
              <a:t>	34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34	Medical Secretaries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1395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Greensboro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2,962	Retail Salespersons</a:t>
            </a:r>
          </a:p>
          <a:p>
            <a:pPr marL="0" indent="0">
              <a:spcBef>
                <a:spcPts val="0"/>
              </a:spcBef>
              <a:buNone/>
              <a:tabLst>
                <a:tab pos="1306513" algn="r"/>
                <a:tab pos="1474788" algn="l"/>
              </a:tabLst>
            </a:pPr>
            <a:r>
              <a:rPr lang="en-US" sz="2000" dirty="0"/>
              <a:t>	2,959	Combined Food Preparation and Serving Workers, Including Fast Food</a:t>
            </a:r>
          </a:p>
          <a:p>
            <a:pPr marL="0" indent="0">
              <a:spcBef>
                <a:spcPts val="0"/>
              </a:spcBef>
              <a:buNone/>
              <a:tabLst>
                <a:tab pos="1306513" algn="r"/>
                <a:tab pos="1474788" algn="l"/>
              </a:tabLst>
            </a:pPr>
            <a:r>
              <a:rPr lang="en-US" sz="2000" dirty="0"/>
              <a:t>	1,832	Cashiers</a:t>
            </a:r>
          </a:p>
          <a:p>
            <a:pPr marL="0" indent="0">
              <a:spcBef>
                <a:spcPts val="0"/>
              </a:spcBef>
              <a:buNone/>
              <a:tabLst>
                <a:tab pos="1306513" algn="r"/>
                <a:tab pos="1474788" algn="l"/>
              </a:tabLst>
            </a:pPr>
            <a:r>
              <a:rPr lang="en-US" sz="2000" dirty="0"/>
              <a:t>	1,816	Laborers and Freight, Stock, and Material Movers, Hand</a:t>
            </a:r>
          </a:p>
          <a:p>
            <a:pPr marL="0" indent="0">
              <a:spcBef>
                <a:spcPts val="0"/>
              </a:spcBef>
              <a:buNone/>
              <a:tabLst>
                <a:tab pos="1306513" algn="r"/>
                <a:tab pos="1474788" algn="l"/>
              </a:tabLst>
            </a:pPr>
            <a:r>
              <a:rPr lang="en-US" sz="2000" dirty="0"/>
              <a:t>	1,491	Waiters and Waitresses</a:t>
            </a:r>
          </a:p>
          <a:p>
            <a:pPr marL="0" indent="0">
              <a:spcBef>
                <a:spcPts val="0"/>
              </a:spcBef>
              <a:buNone/>
              <a:tabLst>
                <a:tab pos="1306513" algn="r"/>
                <a:tab pos="1474788" algn="l"/>
              </a:tabLst>
            </a:pPr>
            <a:r>
              <a:rPr lang="en-US" sz="2000" dirty="0"/>
              <a:t>	1,236	Customer Service Representatives</a:t>
            </a:r>
          </a:p>
          <a:p>
            <a:pPr marL="0" indent="0">
              <a:spcBef>
                <a:spcPts val="0"/>
              </a:spcBef>
              <a:buNone/>
              <a:tabLst>
                <a:tab pos="1306513" algn="r"/>
                <a:tab pos="1474788" algn="l"/>
              </a:tabLst>
            </a:pPr>
            <a:r>
              <a:rPr lang="en-US" sz="2000" dirty="0"/>
              <a:t>	1,034	Janitors and Cleaners, Except Maids and Housekeeping Cleaners</a:t>
            </a:r>
          </a:p>
          <a:p>
            <a:pPr marL="0" indent="0">
              <a:spcBef>
                <a:spcPts val="0"/>
              </a:spcBef>
              <a:buNone/>
              <a:tabLst>
                <a:tab pos="1306513" algn="r"/>
                <a:tab pos="1474788" algn="l"/>
              </a:tabLst>
            </a:pPr>
            <a:r>
              <a:rPr lang="en-US" sz="2000" dirty="0"/>
              <a:t>	1,032	Office Clerks, General</a:t>
            </a:r>
          </a:p>
          <a:p>
            <a:pPr marL="0" indent="0">
              <a:spcBef>
                <a:spcPts val="0"/>
              </a:spcBef>
              <a:buNone/>
              <a:tabLst>
                <a:tab pos="1306513" algn="r"/>
                <a:tab pos="1474788" algn="l"/>
              </a:tabLst>
            </a:pPr>
            <a:r>
              <a:rPr lang="en-US" sz="2000" dirty="0"/>
              <a:t>	864	Assemblers and Fabricators, All Other, Including Team Assemblers</a:t>
            </a:r>
          </a:p>
          <a:p>
            <a:pPr marL="0" indent="0">
              <a:spcBef>
                <a:spcPts val="0"/>
              </a:spcBef>
              <a:buNone/>
              <a:tabLst>
                <a:tab pos="1306513" algn="r"/>
                <a:tab pos="1474788" algn="l"/>
              </a:tabLst>
            </a:pPr>
            <a:r>
              <a:rPr lang="en-US" sz="2000" u="sng" dirty="0"/>
              <a:t>	822	Nursing Assistants</a:t>
            </a:r>
          </a:p>
          <a:p>
            <a:pPr marL="0" indent="0">
              <a:spcBef>
                <a:spcPts val="0"/>
              </a:spcBef>
              <a:buNone/>
              <a:tabLst>
                <a:tab pos="1306513" algn="r"/>
                <a:tab pos="1474788" algn="l"/>
              </a:tabLst>
            </a:pPr>
            <a:r>
              <a:rPr lang="en-US" sz="2000" u="sng" dirty="0"/>
              <a:t>	802	Heavy and Tractor-Trailer Truck Drivers</a:t>
            </a:r>
          </a:p>
          <a:p>
            <a:pPr marL="0" indent="0">
              <a:spcBef>
                <a:spcPts val="0"/>
              </a:spcBef>
              <a:buNone/>
              <a:tabLst>
                <a:tab pos="1306513" algn="r"/>
                <a:tab pos="1474788" algn="l"/>
              </a:tabLst>
            </a:pPr>
            <a:r>
              <a:rPr lang="en-US" sz="2000" dirty="0"/>
              <a:t>	686	Landscaping and Groundskeeping Workers</a:t>
            </a:r>
          </a:p>
          <a:p>
            <a:pPr marL="0" indent="0">
              <a:spcBef>
                <a:spcPts val="0"/>
              </a:spcBef>
              <a:buNone/>
              <a:tabLst>
                <a:tab pos="1306513" algn="r"/>
                <a:tab pos="1474788" algn="l"/>
              </a:tabLst>
            </a:pPr>
            <a:r>
              <a:rPr lang="en-US" sz="2000" dirty="0"/>
              <a:t>	624	Home Health Aides</a:t>
            </a:r>
          </a:p>
          <a:p>
            <a:pPr marL="0" indent="0">
              <a:spcBef>
                <a:spcPts val="0"/>
              </a:spcBef>
              <a:buNone/>
              <a:tabLst>
                <a:tab pos="1306513" algn="r"/>
                <a:tab pos="1474788" algn="l"/>
              </a:tabLst>
            </a:pPr>
            <a:r>
              <a:rPr lang="en-US" sz="2000" dirty="0"/>
              <a:t>	623	Stock Clerks and Order Fillers</a:t>
            </a:r>
          </a:p>
          <a:p>
            <a:pPr marL="0" indent="0">
              <a:spcBef>
                <a:spcPts val="0"/>
              </a:spcBef>
              <a:buNone/>
              <a:tabLst>
                <a:tab pos="1306513" algn="r"/>
                <a:tab pos="1474788" algn="l"/>
              </a:tabLst>
            </a:pPr>
            <a:r>
              <a:rPr lang="en-US" sz="2000" dirty="0"/>
              <a:t>	622	Cooks, Restaurant</a:t>
            </a:r>
          </a:p>
          <a:p>
            <a:pPr marL="0" indent="0">
              <a:spcBef>
                <a:spcPts val="0"/>
              </a:spcBef>
              <a:buNone/>
              <a:tabLst>
                <a:tab pos="1306513" algn="r"/>
                <a:tab pos="1474788" algn="l"/>
              </a:tabLst>
            </a:pPr>
            <a:r>
              <a:rPr lang="en-US" sz="2000" dirty="0"/>
              <a:t>	590	First-Line Supervisors of Retail Sales Workers</a:t>
            </a:r>
          </a:p>
          <a:p>
            <a:pPr marL="0" indent="0">
              <a:spcBef>
                <a:spcPts val="0"/>
              </a:spcBef>
              <a:buNone/>
              <a:tabLst>
                <a:tab pos="1306513" algn="r"/>
                <a:tab pos="1474788" algn="l"/>
              </a:tabLst>
            </a:pPr>
            <a:r>
              <a:rPr lang="en-US" sz="2000" dirty="0"/>
              <a:t>	574	Maids and Housekeeping Cleaners</a:t>
            </a:r>
          </a:p>
          <a:p>
            <a:pPr marL="0" indent="0">
              <a:spcBef>
                <a:spcPts val="0"/>
              </a:spcBef>
              <a:buNone/>
              <a:tabLst>
                <a:tab pos="1306513" algn="r"/>
                <a:tab pos="1474788" algn="l"/>
              </a:tabLst>
            </a:pPr>
            <a:r>
              <a:rPr lang="en-US" sz="2000" dirty="0"/>
              <a:t>	571	Secretaries and Administrative Assistants, Except Legal, Medical, and Executive</a:t>
            </a:r>
          </a:p>
          <a:p>
            <a:pPr marL="0" indent="0">
              <a:spcBef>
                <a:spcPts val="0"/>
              </a:spcBef>
              <a:buNone/>
              <a:tabLst>
                <a:tab pos="1306513" algn="r"/>
                <a:tab pos="1474788" algn="l"/>
              </a:tabLst>
            </a:pPr>
            <a:r>
              <a:rPr lang="en-US" sz="2000" dirty="0"/>
              <a:t>	550	Packers and Packagers, Hand</a:t>
            </a:r>
          </a:p>
          <a:p>
            <a:pPr marL="0" indent="0">
              <a:spcBef>
                <a:spcPts val="0"/>
              </a:spcBef>
              <a:buNone/>
              <a:tabLst>
                <a:tab pos="1306513" algn="r"/>
                <a:tab pos="1474788" algn="l"/>
              </a:tabLst>
            </a:pPr>
            <a:r>
              <a:rPr lang="en-US" sz="2000" dirty="0"/>
              <a:t>	520	Registered Nurses</a:t>
            </a:r>
          </a:p>
          <a:p>
            <a:pPr marL="0" indent="0">
              <a:spcBef>
                <a:spcPts val="0"/>
              </a:spcBef>
              <a:buNone/>
              <a:tabLst>
                <a:tab pos="1306513" algn="r"/>
                <a:tab pos="1474788" algn="l"/>
              </a:tabLst>
            </a:pPr>
            <a:r>
              <a:rPr lang="en-US" sz="2000" dirty="0"/>
              <a:t>	518	Bookkeeping, Accounting, and Auditing Clerks</a:t>
            </a:r>
          </a:p>
          <a:p>
            <a:pPr marL="0" indent="0">
              <a:spcBef>
                <a:spcPts val="0"/>
              </a:spcBef>
              <a:buNone/>
              <a:tabLst>
                <a:tab pos="1306513" algn="r"/>
                <a:tab pos="1474788" algn="l"/>
              </a:tabLst>
            </a:pPr>
            <a:r>
              <a:rPr lang="en-US" sz="2000" dirty="0"/>
              <a:t>	518	Sales Representatives, Wholesale and Manufacturing, Except Technical and Scientific Products</a:t>
            </a:r>
          </a:p>
          <a:p>
            <a:pPr marL="0" indent="0">
              <a:spcBef>
                <a:spcPts val="0"/>
              </a:spcBef>
              <a:buNone/>
              <a:tabLst>
                <a:tab pos="1306513" algn="r"/>
                <a:tab pos="1474788" algn="l"/>
              </a:tabLst>
            </a:pPr>
            <a:r>
              <a:rPr lang="en-US" sz="2000" dirty="0"/>
              <a:t>	502	Personal Care Aides</a:t>
            </a:r>
          </a:p>
          <a:p>
            <a:pPr marL="0" indent="0">
              <a:spcBef>
                <a:spcPts val="0"/>
              </a:spcBef>
              <a:buNone/>
              <a:tabLst>
                <a:tab pos="1306513" algn="r"/>
                <a:tab pos="1474788" algn="l"/>
              </a:tabLst>
            </a:pPr>
            <a:r>
              <a:rPr lang="en-US" sz="2000" dirty="0"/>
              <a:t>	499	Maintenance and Repair Workers, General</a:t>
            </a:r>
          </a:p>
          <a:p>
            <a:pPr marL="0" indent="0">
              <a:spcBef>
                <a:spcPts val="0"/>
              </a:spcBef>
              <a:buNone/>
              <a:tabLst>
                <a:tab pos="1306513" algn="r"/>
                <a:tab pos="1474788" algn="l"/>
              </a:tabLst>
            </a:pPr>
            <a:r>
              <a:rPr lang="en-US" sz="2000" dirty="0"/>
              <a:t>	494	First-Line Supervisors of Food Preparation and Serving Workers</a:t>
            </a:r>
          </a:p>
          <a:p>
            <a:pPr marL="0" indent="0">
              <a:spcBef>
                <a:spcPts val="0"/>
              </a:spcBef>
              <a:buNone/>
              <a:tabLst>
                <a:tab pos="1306513" algn="r"/>
                <a:tab pos="1474788" algn="l"/>
              </a:tabLst>
            </a:pPr>
            <a:r>
              <a:rPr lang="en-US" sz="2000" dirty="0"/>
              <a:t>	459	Receptionists and Information Clerks</a:t>
            </a:r>
          </a:p>
          <a:p>
            <a:pPr marL="0" indent="0">
              <a:spcBef>
                <a:spcPts val="0"/>
              </a:spcBef>
              <a:buNone/>
              <a:tabLst>
                <a:tab pos="1306513" algn="r"/>
                <a:tab pos="1474788" algn="l"/>
              </a:tabLst>
            </a:pPr>
            <a:r>
              <a:rPr lang="en-US" sz="2000" dirty="0"/>
              <a:t>	446	General and Operations Managers</a:t>
            </a:r>
          </a:p>
          <a:p>
            <a:pPr marL="0" indent="0">
              <a:spcBef>
                <a:spcPts val="0"/>
              </a:spcBef>
              <a:buNone/>
              <a:tabLst>
                <a:tab pos="1306513" algn="r"/>
                <a:tab pos="1474788" algn="l"/>
              </a:tabLst>
            </a:pPr>
            <a:r>
              <a:rPr lang="en-US" sz="2000" dirty="0"/>
              <a:t>	424	Light Truck or Delivery Services Drivers</a:t>
            </a:r>
          </a:p>
          <a:p>
            <a:pPr marL="0" indent="0">
              <a:spcBef>
                <a:spcPts val="0"/>
              </a:spcBef>
              <a:buNone/>
              <a:tabLst>
                <a:tab pos="1306513" algn="r"/>
                <a:tab pos="1474788" algn="l"/>
              </a:tabLst>
            </a:pPr>
            <a:r>
              <a:rPr lang="en-US" sz="2000" dirty="0"/>
              <a:t>	398	Childcare Workers</a:t>
            </a:r>
          </a:p>
          <a:p>
            <a:pPr marL="0" indent="0">
              <a:spcBef>
                <a:spcPts val="0"/>
              </a:spcBef>
              <a:buNone/>
              <a:tabLst>
                <a:tab pos="1306513" algn="r"/>
                <a:tab pos="1474788" algn="l"/>
              </a:tabLst>
            </a:pPr>
            <a:r>
              <a:rPr lang="en-US" sz="2000" dirty="0"/>
              <a:t>	385	Helpers--Production Workers</a:t>
            </a:r>
          </a:p>
          <a:p>
            <a:pPr marL="0" indent="0">
              <a:spcBef>
                <a:spcPts val="0"/>
              </a:spcBef>
              <a:buNone/>
              <a:tabLst>
                <a:tab pos="1306513" algn="r"/>
                <a:tab pos="1474788" algn="l"/>
              </a:tabLst>
            </a:pPr>
            <a:r>
              <a:rPr lang="en-US" sz="2000" dirty="0"/>
              <a:t>	354	First-Line Supervisors of Office and Administrative Support Workers</a:t>
            </a:r>
          </a:p>
          <a:p>
            <a:pPr marL="0" indent="0">
              <a:spcBef>
                <a:spcPts val="0"/>
              </a:spcBef>
              <a:buNone/>
              <a:tabLst>
                <a:tab pos="1306513" algn="r"/>
                <a:tab pos="1474788" algn="l"/>
              </a:tabLst>
            </a:pPr>
            <a:r>
              <a:rPr lang="en-US" sz="2000" dirty="0"/>
              <a:t>	318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315	Shipping, Receiving, and Traffic Clerks</a:t>
            </a:r>
          </a:p>
          <a:p>
            <a:pPr marL="0" indent="0">
              <a:spcBef>
                <a:spcPts val="0"/>
              </a:spcBef>
              <a:buNone/>
              <a:tabLst>
                <a:tab pos="1306513" algn="r"/>
                <a:tab pos="1474788" algn="l"/>
              </a:tabLst>
            </a:pPr>
            <a:r>
              <a:rPr lang="en-US" sz="2000" dirty="0"/>
              <a:t>	314	Sales Representatives, Services, All Other</a:t>
            </a:r>
          </a:p>
          <a:p>
            <a:pPr marL="0" indent="0">
              <a:spcBef>
                <a:spcPts val="0"/>
              </a:spcBef>
              <a:buNone/>
              <a:tabLst>
                <a:tab pos="1306513" algn="r"/>
                <a:tab pos="1474788" algn="l"/>
              </a:tabLst>
            </a:pPr>
            <a:r>
              <a:rPr lang="en-US" sz="2000" dirty="0"/>
              <a:t>	303	Construction Laborers</a:t>
            </a:r>
          </a:p>
          <a:p>
            <a:pPr marL="0" indent="0">
              <a:spcBef>
                <a:spcPts val="0"/>
              </a:spcBef>
              <a:buNone/>
              <a:tabLst>
                <a:tab pos="1306513" algn="r"/>
                <a:tab pos="1474788" algn="l"/>
              </a:tabLst>
            </a:pPr>
            <a:r>
              <a:rPr lang="en-US" sz="2000" dirty="0"/>
              <a:t>	300	Amusement and Recreation Attendants</a:t>
            </a:r>
          </a:p>
          <a:p>
            <a:pPr marL="0" indent="0">
              <a:spcBef>
                <a:spcPts val="0"/>
              </a:spcBef>
              <a:buNone/>
              <a:tabLst>
                <a:tab pos="1306513" algn="r"/>
                <a:tab pos="1474788" algn="l"/>
              </a:tabLst>
            </a:pPr>
            <a:r>
              <a:rPr lang="en-US" sz="2000" dirty="0"/>
              <a:t>	296	Teacher Assistants</a:t>
            </a:r>
          </a:p>
          <a:p>
            <a:pPr marL="0" indent="0">
              <a:spcBef>
                <a:spcPts val="0"/>
              </a:spcBef>
              <a:buNone/>
              <a:tabLst>
                <a:tab pos="1306513" algn="r"/>
                <a:tab pos="1474788" algn="l"/>
              </a:tabLst>
            </a:pPr>
            <a:r>
              <a:rPr lang="en-US" sz="2000" dirty="0"/>
              <a:t>	294	Hosts and Hostesses, Restaurant, Lounge, and Coffee Shop</a:t>
            </a:r>
          </a:p>
          <a:p>
            <a:pPr marL="0" indent="0">
              <a:spcBef>
                <a:spcPts val="0"/>
              </a:spcBef>
              <a:buNone/>
              <a:tabLst>
                <a:tab pos="1306513" algn="r"/>
                <a:tab pos="1474788" algn="l"/>
              </a:tabLst>
            </a:pPr>
            <a:r>
              <a:rPr lang="en-US" sz="2000" dirty="0"/>
              <a:t>	285	Security Guards</a:t>
            </a:r>
          </a:p>
          <a:p>
            <a:pPr marL="0" indent="0">
              <a:spcBef>
                <a:spcPts val="0"/>
              </a:spcBef>
              <a:buNone/>
              <a:tabLst>
                <a:tab pos="1306513" algn="r"/>
                <a:tab pos="1474788" algn="l"/>
              </a:tabLst>
            </a:pPr>
            <a:r>
              <a:rPr lang="en-US" sz="2000" dirty="0"/>
              <a:t>	283	First-Line Supervisors of Production and Operating Workers</a:t>
            </a:r>
          </a:p>
          <a:p>
            <a:pPr marL="0" indent="0">
              <a:spcBef>
                <a:spcPts val="0"/>
              </a:spcBef>
              <a:buNone/>
              <a:tabLst>
                <a:tab pos="1306513" algn="r"/>
                <a:tab pos="1474788" algn="l"/>
              </a:tabLst>
            </a:pPr>
            <a:r>
              <a:rPr lang="en-US" sz="2000" dirty="0"/>
              <a:t>	276	Sewing Machine Operators</a:t>
            </a:r>
          </a:p>
          <a:p>
            <a:pPr marL="0" indent="0">
              <a:spcBef>
                <a:spcPts val="0"/>
              </a:spcBef>
              <a:buNone/>
              <a:tabLst>
                <a:tab pos="1306513" algn="r"/>
                <a:tab pos="1474788" algn="l"/>
              </a:tabLst>
            </a:pPr>
            <a:r>
              <a:rPr lang="en-US" sz="2000" dirty="0"/>
              <a:t>	266	Elementary School Teachers, Except Special Education</a:t>
            </a:r>
          </a:p>
          <a:p>
            <a:pPr marL="0" indent="0">
              <a:spcBef>
                <a:spcPts val="0"/>
              </a:spcBef>
              <a:buNone/>
              <a:tabLst>
                <a:tab pos="1306513" algn="r"/>
                <a:tab pos="1474788" algn="l"/>
              </a:tabLst>
            </a:pPr>
            <a:r>
              <a:rPr lang="en-US" sz="2000" dirty="0"/>
              <a:t>	264	Packaging and Filling Machine Operators and Tenders</a:t>
            </a:r>
          </a:p>
          <a:p>
            <a:pPr marL="0" indent="0">
              <a:spcBef>
                <a:spcPts val="0"/>
              </a:spcBef>
              <a:buNone/>
              <a:tabLst>
                <a:tab pos="1306513" algn="r"/>
                <a:tab pos="1474788" algn="l"/>
              </a:tabLst>
            </a:pPr>
            <a:r>
              <a:rPr lang="en-US" sz="2000" dirty="0"/>
              <a:t>	254	Automotive Service Technicians and Mechanics</a:t>
            </a:r>
          </a:p>
          <a:p>
            <a:pPr marL="0" indent="0">
              <a:spcBef>
                <a:spcPts val="0"/>
              </a:spcBef>
              <a:buNone/>
              <a:tabLst>
                <a:tab pos="1306513" algn="r"/>
                <a:tab pos="1474788" algn="l"/>
              </a:tabLst>
            </a:pPr>
            <a:r>
              <a:rPr lang="en-US" sz="2000" dirty="0"/>
              <a:t>	243	Substitute Teachers</a:t>
            </a:r>
          </a:p>
          <a:p>
            <a:pPr marL="0" indent="0">
              <a:spcBef>
                <a:spcPts val="0"/>
              </a:spcBef>
              <a:buNone/>
              <a:tabLst>
                <a:tab pos="1306513" algn="r"/>
                <a:tab pos="1474788" algn="l"/>
              </a:tabLst>
            </a:pPr>
            <a:r>
              <a:rPr lang="en-US" sz="2000" dirty="0"/>
              <a:t>	237	Medical Assistants</a:t>
            </a:r>
          </a:p>
          <a:p>
            <a:pPr marL="0" indent="0">
              <a:spcBef>
                <a:spcPts val="0"/>
              </a:spcBef>
              <a:buNone/>
              <a:tabLst>
                <a:tab pos="1306513" algn="r"/>
                <a:tab pos="1474788" algn="l"/>
              </a:tabLst>
            </a:pPr>
            <a:r>
              <a:rPr lang="en-US" sz="2000" dirty="0"/>
              <a:t>	235	Accountants and Auditors</a:t>
            </a:r>
          </a:p>
          <a:p>
            <a:pPr marL="0" indent="0">
              <a:spcBef>
                <a:spcPts val="0"/>
              </a:spcBef>
              <a:buNone/>
              <a:tabLst>
                <a:tab pos="1306513" algn="r"/>
                <a:tab pos="1474788" algn="l"/>
              </a:tabLst>
            </a:pPr>
            <a:r>
              <a:rPr lang="en-US" sz="2000" dirty="0"/>
              <a:t>	235	Industrial Truck and Tractor Operators</a:t>
            </a:r>
          </a:p>
          <a:p>
            <a:pPr marL="0" indent="0">
              <a:spcBef>
                <a:spcPts val="0"/>
              </a:spcBef>
              <a:buNone/>
              <a:tabLst>
                <a:tab pos="1306513" algn="r"/>
                <a:tab pos="1474788" algn="l"/>
              </a:tabLst>
            </a:pPr>
            <a:r>
              <a:rPr lang="en-US" sz="2000" dirty="0"/>
              <a:t>	231	Machinists</a:t>
            </a:r>
          </a:p>
          <a:p>
            <a:pPr marL="0" indent="0">
              <a:spcBef>
                <a:spcPts val="0"/>
              </a:spcBef>
              <a:buNone/>
              <a:tabLst>
                <a:tab pos="1306513" algn="r"/>
                <a:tab pos="1474788" algn="l"/>
              </a:tabLst>
            </a:pPr>
            <a:r>
              <a:rPr lang="en-US" sz="2000" dirty="0"/>
              <a:t>	230	Carpenters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781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Raleigh-Durham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7,171	Combined Food Preparation and Serving Workers, Including Fast Food</a:t>
            </a:r>
          </a:p>
          <a:p>
            <a:pPr marL="0" indent="0">
              <a:spcBef>
                <a:spcPts val="0"/>
              </a:spcBef>
              <a:buNone/>
              <a:tabLst>
                <a:tab pos="1306513" algn="r"/>
                <a:tab pos="1474788" algn="l"/>
              </a:tabLst>
            </a:pPr>
            <a:r>
              <a:rPr lang="en-US" sz="2000" dirty="0"/>
              <a:t>	4,889	Retail Salespersons</a:t>
            </a:r>
          </a:p>
          <a:p>
            <a:pPr marL="0" indent="0">
              <a:spcBef>
                <a:spcPts val="0"/>
              </a:spcBef>
              <a:buNone/>
              <a:tabLst>
                <a:tab pos="1306513" algn="r"/>
                <a:tab pos="1474788" algn="l"/>
              </a:tabLst>
            </a:pPr>
            <a:r>
              <a:rPr lang="en-US" sz="2000" dirty="0"/>
              <a:t>	4,693	Cashiers</a:t>
            </a:r>
          </a:p>
          <a:p>
            <a:pPr marL="0" indent="0">
              <a:spcBef>
                <a:spcPts val="0"/>
              </a:spcBef>
              <a:buNone/>
              <a:tabLst>
                <a:tab pos="1306513" algn="r"/>
                <a:tab pos="1474788" algn="l"/>
              </a:tabLst>
            </a:pPr>
            <a:r>
              <a:rPr lang="en-US" sz="2000" dirty="0"/>
              <a:t>	3,218	Waiters and Waitresses</a:t>
            </a:r>
          </a:p>
          <a:p>
            <a:pPr marL="0" indent="0">
              <a:spcBef>
                <a:spcPts val="0"/>
              </a:spcBef>
              <a:buNone/>
              <a:tabLst>
                <a:tab pos="1306513" algn="r"/>
                <a:tab pos="1474788" algn="l"/>
              </a:tabLst>
            </a:pPr>
            <a:r>
              <a:rPr lang="en-US" sz="2000" dirty="0"/>
              <a:t>	3,160	Customer Service Representatives</a:t>
            </a:r>
          </a:p>
          <a:p>
            <a:pPr marL="0" indent="0">
              <a:spcBef>
                <a:spcPts val="0"/>
              </a:spcBef>
              <a:buNone/>
              <a:tabLst>
                <a:tab pos="1306513" algn="r"/>
                <a:tab pos="1474788" algn="l"/>
              </a:tabLst>
            </a:pPr>
            <a:r>
              <a:rPr lang="en-US" sz="2000" dirty="0"/>
              <a:t>	2,342	Laborers and Freight, Stock, and Material Movers, Hand</a:t>
            </a:r>
          </a:p>
          <a:p>
            <a:pPr marL="0" indent="0">
              <a:spcBef>
                <a:spcPts val="0"/>
              </a:spcBef>
              <a:buNone/>
              <a:tabLst>
                <a:tab pos="1306513" algn="r"/>
                <a:tab pos="1474788" algn="l"/>
              </a:tabLst>
            </a:pPr>
            <a:r>
              <a:rPr lang="en-US" sz="2000" dirty="0"/>
              <a:t>	2,184	Office Clerks, General</a:t>
            </a:r>
          </a:p>
          <a:p>
            <a:pPr marL="0" indent="0">
              <a:spcBef>
                <a:spcPts val="0"/>
              </a:spcBef>
              <a:buNone/>
              <a:tabLst>
                <a:tab pos="1306513" algn="r"/>
                <a:tab pos="1474788" algn="l"/>
              </a:tabLst>
            </a:pPr>
            <a:r>
              <a:rPr lang="en-US" sz="2000" dirty="0"/>
              <a:t>	2,073	Janitors and Cleaners, Except Maids and Housekeeping Cleaners</a:t>
            </a:r>
          </a:p>
          <a:p>
            <a:pPr marL="0" indent="0">
              <a:spcBef>
                <a:spcPts val="0"/>
              </a:spcBef>
              <a:buNone/>
              <a:tabLst>
                <a:tab pos="1306513" algn="r"/>
                <a:tab pos="1474788" algn="l"/>
              </a:tabLst>
            </a:pPr>
            <a:r>
              <a:rPr lang="en-US" sz="2000" u="sng" dirty="0"/>
              <a:t>	1,900	Registered Nurses</a:t>
            </a:r>
          </a:p>
          <a:p>
            <a:pPr marL="0" indent="0">
              <a:spcBef>
                <a:spcPts val="0"/>
              </a:spcBef>
              <a:buNone/>
              <a:tabLst>
                <a:tab pos="1306513" algn="r"/>
                <a:tab pos="1474788" algn="l"/>
              </a:tabLst>
            </a:pPr>
            <a:r>
              <a:rPr lang="en-US" sz="2000" dirty="0"/>
              <a:t>	1,696	Stock Clerks and Order Fillers</a:t>
            </a:r>
          </a:p>
          <a:p>
            <a:pPr marL="0" indent="0">
              <a:spcBef>
                <a:spcPts val="0"/>
              </a:spcBef>
              <a:buNone/>
              <a:tabLst>
                <a:tab pos="1306513" algn="r"/>
                <a:tab pos="1474788" algn="l"/>
              </a:tabLst>
            </a:pPr>
            <a:r>
              <a:rPr lang="en-US" sz="2000" dirty="0"/>
              <a:t>	1,628	Secretaries and Administrative Assistants, Except Legal, Medical, and Executive</a:t>
            </a:r>
          </a:p>
          <a:p>
            <a:pPr marL="0" indent="0">
              <a:spcBef>
                <a:spcPts val="0"/>
              </a:spcBef>
              <a:buNone/>
              <a:tabLst>
                <a:tab pos="1306513" algn="r"/>
                <a:tab pos="1474788" algn="l"/>
              </a:tabLst>
            </a:pPr>
            <a:r>
              <a:rPr lang="en-US" sz="2000" u="sng" dirty="0"/>
              <a:t>	1,627	Nursing Assistants</a:t>
            </a:r>
          </a:p>
          <a:p>
            <a:pPr marL="0" indent="0">
              <a:spcBef>
                <a:spcPts val="0"/>
              </a:spcBef>
              <a:buNone/>
              <a:tabLst>
                <a:tab pos="1306513" algn="r"/>
                <a:tab pos="1474788" algn="l"/>
              </a:tabLst>
            </a:pPr>
            <a:r>
              <a:rPr lang="en-US" sz="2000" dirty="0"/>
              <a:t>	1,575	Cooks, Restaurant</a:t>
            </a:r>
          </a:p>
          <a:p>
            <a:pPr marL="0" indent="0">
              <a:spcBef>
                <a:spcPts val="0"/>
              </a:spcBef>
              <a:buNone/>
              <a:tabLst>
                <a:tab pos="1306513" algn="r"/>
                <a:tab pos="1474788" algn="l"/>
              </a:tabLst>
            </a:pPr>
            <a:r>
              <a:rPr lang="en-US" sz="2000" dirty="0"/>
              <a:t>	1,520	Childcare Workers</a:t>
            </a:r>
          </a:p>
          <a:p>
            <a:pPr marL="0" indent="0">
              <a:spcBef>
                <a:spcPts val="0"/>
              </a:spcBef>
              <a:buNone/>
              <a:tabLst>
                <a:tab pos="1306513" algn="r"/>
                <a:tab pos="1474788" algn="l"/>
              </a:tabLst>
            </a:pPr>
            <a:r>
              <a:rPr lang="en-US" sz="2000" u="sng" dirty="0"/>
              <a:t>	1,388	Software Developers, Applications</a:t>
            </a:r>
          </a:p>
          <a:p>
            <a:pPr marL="0" indent="0">
              <a:spcBef>
                <a:spcPts val="0"/>
              </a:spcBef>
              <a:buNone/>
              <a:tabLst>
                <a:tab pos="1306513" algn="r"/>
                <a:tab pos="1474788" algn="l"/>
              </a:tabLst>
            </a:pPr>
            <a:r>
              <a:rPr lang="en-US" sz="2000" dirty="0"/>
              <a:t>	1,385	Landscaping and Groundskeeping Workers</a:t>
            </a:r>
          </a:p>
          <a:p>
            <a:pPr marL="0" indent="0">
              <a:spcBef>
                <a:spcPts val="0"/>
              </a:spcBef>
              <a:buNone/>
              <a:tabLst>
                <a:tab pos="1306513" algn="r"/>
                <a:tab pos="1474788" algn="l"/>
              </a:tabLst>
            </a:pPr>
            <a:r>
              <a:rPr lang="en-US" sz="2000" dirty="0"/>
              <a:t>	1,348	First-Line Supervisors of Retail Sales Workers</a:t>
            </a:r>
          </a:p>
          <a:p>
            <a:pPr marL="0" indent="0">
              <a:spcBef>
                <a:spcPts val="0"/>
              </a:spcBef>
              <a:buNone/>
              <a:tabLst>
                <a:tab pos="1306513" algn="r"/>
                <a:tab pos="1474788" algn="l"/>
              </a:tabLst>
            </a:pPr>
            <a:r>
              <a:rPr lang="en-US" sz="2000" dirty="0"/>
              <a:t>	1,291	First-Line Supervisors of Food Preparation and Serving Workers</a:t>
            </a:r>
          </a:p>
          <a:p>
            <a:pPr marL="0" indent="0">
              <a:spcBef>
                <a:spcPts val="0"/>
              </a:spcBef>
              <a:buNone/>
              <a:tabLst>
                <a:tab pos="1306513" algn="r"/>
                <a:tab pos="1474788" algn="l"/>
              </a:tabLst>
            </a:pPr>
            <a:r>
              <a:rPr lang="en-US" sz="2000" dirty="0"/>
              <a:t>	1,262	General and Operations Managers</a:t>
            </a:r>
          </a:p>
          <a:p>
            <a:pPr marL="0" indent="0">
              <a:spcBef>
                <a:spcPts val="0"/>
              </a:spcBef>
              <a:buNone/>
              <a:tabLst>
                <a:tab pos="1306513" algn="r"/>
                <a:tab pos="1474788" algn="l"/>
              </a:tabLst>
            </a:pPr>
            <a:r>
              <a:rPr lang="en-US" sz="2000" dirty="0"/>
              <a:t>	1,257	Sales Representatives, Services, All Other</a:t>
            </a:r>
          </a:p>
          <a:p>
            <a:pPr marL="0" indent="0">
              <a:spcBef>
                <a:spcPts val="0"/>
              </a:spcBef>
              <a:buNone/>
              <a:tabLst>
                <a:tab pos="1306513" algn="r"/>
                <a:tab pos="1474788" algn="l"/>
              </a:tabLst>
            </a:pPr>
            <a:r>
              <a:rPr lang="en-US" sz="2000" dirty="0"/>
              <a:t>	1,249	Business Operations Specialists, All Other</a:t>
            </a:r>
          </a:p>
          <a:p>
            <a:pPr marL="0" indent="0">
              <a:spcBef>
                <a:spcPts val="0"/>
              </a:spcBef>
              <a:buNone/>
              <a:tabLst>
                <a:tab pos="1306513" algn="r"/>
                <a:tab pos="1474788" algn="l"/>
              </a:tabLst>
            </a:pPr>
            <a:r>
              <a:rPr lang="en-US" sz="2000" dirty="0"/>
              <a:t>	1,245	Maids and Housekeeping Cleaners</a:t>
            </a:r>
          </a:p>
          <a:p>
            <a:pPr marL="0" indent="0">
              <a:spcBef>
                <a:spcPts val="0"/>
              </a:spcBef>
              <a:buNone/>
              <a:tabLst>
                <a:tab pos="1306513" algn="r"/>
                <a:tab pos="1474788" algn="l"/>
              </a:tabLst>
            </a:pPr>
            <a:r>
              <a:rPr lang="en-US" sz="2000" dirty="0"/>
              <a:t>	1,136	Bookkeeping, Accounting, and Auditing Clerks</a:t>
            </a:r>
          </a:p>
          <a:p>
            <a:pPr marL="0" indent="0">
              <a:spcBef>
                <a:spcPts val="0"/>
              </a:spcBef>
              <a:buNone/>
              <a:tabLst>
                <a:tab pos="1306513" algn="r"/>
                <a:tab pos="1474788" algn="l"/>
              </a:tabLst>
            </a:pPr>
            <a:r>
              <a:rPr lang="en-US" sz="2000" dirty="0"/>
              <a:t>	1,093	Security Guards</a:t>
            </a:r>
          </a:p>
          <a:p>
            <a:pPr marL="0" indent="0">
              <a:spcBef>
                <a:spcPts val="0"/>
              </a:spcBef>
              <a:buNone/>
              <a:tabLst>
                <a:tab pos="1306513" algn="r"/>
                <a:tab pos="1474788" algn="l"/>
              </a:tabLst>
            </a:pPr>
            <a:r>
              <a:rPr lang="en-US" sz="2000" dirty="0"/>
              <a:t>	1,076	Personal Care Aides</a:t>
            </a:r>
          </a:p>
          <a:p>
            <a:pPr marL="0" indent="0">
              <a:spcBef>
                <a:spcPts val="0"/>
              </a:spcBef>
              <a:buNone/>
              <a:tabLst>
                <a:tab pos="1306513" algn="r"/>
                <a:tab pos="1474788" algn="l"/>
              </a:tabLst>
            </a:pPr>
            <a:r>
              <a:rPr lang="en-US" sz="2000" dirty="0"/>
              <a:t>	1,049	Receptionists and Information Clerks</a:t>
            </a:r>
          </a:p>
          <a:p>
            <a:pPr marL="0" indent="0">
              <a:spcBef>
                <a:spcPts val="0"/>
              </a:spcBef>
              <a:buNone/>
              <a:tabLst>
                <a:tab pos="1306513" algn="r"/>
                <a:tab pos="1474788" algn="l"/>
              </a:tabLst>
            </a:pPr>
            <a:r>
              <a:rPr lang="en-US" sz="2000" dirty="0"/>
              <a:t>	1,041	Maintenance and Repair Workers, General</a:t>
            </a:r>
          </a:p>
          <a:p>
            <a:pPr marL="0" indent="0">
              <a:spcBef>
                <a:spcPts val="0"/>
              </a:spcBef>
              <a:buNone/>
              <a:tabLst>
                <a:tab pos="1306513" algn="r"/>
                <a:tab pos="1474788" algn="l"/>
              </a:tabLst>
            </a:pPr>
            <a:r>
              <a:rPr lang="en-US" sz="2000" dirty="0"/>
              <a:t>	1,038	Amusement and Recreation Attendants</a:t>
            </a:r>
          </a:p>
          <a:p>
            <a:pPr marL="0" indent="0">
              <a:spcBef>
                <a:spcPts val="0"/>
              </a:spcBef>
              <a:buNone/>
              <a:tabLst>
                <a:tab pos="1306513" algn="r"/>
                <a:tab pos="1474788" algn="l"/>
              </a:tabLst>
            </a:pPr>
            <a:r>
              <a:rPr lang="en-US" sz="2000" dirty="0"/>
              <a:t>	993	Heavy and Tractor-Trailer Truck Drivers</a:t>
            </a:r>
          </a:p>
          <a:p>
            <a:pPr marL="0" indent="0">
              <a:spcBef>
                <a:spcPts val="0"/>
              </a:spcBef>
              <a:buNone/>
              <a:tabLst>
                <a:tab pos="1306513" algn="r"/>
                <a:tab pos="1474788" algn="l"/>
              </a:tabLst>
            </a:pPr>
            <a:r>
              <a:rPr lang="en-US" sz="2000" dirty="0"/>
              <a:t>	982	Sales Representatives, Wholesale and Manufacturing, Except Technical and Scientific Products</a:t>
            </a:r>
          </a:p>
          <a:p>
            <a:pPr marL="0" indent="0">
              <a:spcBef>
                <a:spcPts val="0"/>
              </a:spcBef>
              <a:buNone/>
              <a:tabLst>
                <a:tab pos="1306513" algn="r"/>
                <a:tab pos="1474788" algn="l"/>
              </a:tabLst>
            </a:pPr>
            <a:r>
              <a:rPr lang="en-US" sz="2000" dirty="0"/>
              <a:t>	946	Home Health Aides</a:t>
            </a:r>
          </a:p>
          <a:p>
            <a:pPr marL="0" indent="0">
              <a:spcBef>
                <a:spcPts val="0"/>
              </a:spcBef>
              <a:buNone/>
              <a:tabLst>
                <a:tab pos="1306513" algn="r"/>
                <a:tab pos="1474788" algn="l"/>
              </a:tabLst>
            </a:pPr>
            <a:r>
              <a:rPr lang="en-US" sz="2000" dirty="0"/>
              <a:t>	944	Food Preparation Workers</a:t>
            </a:r>
          </a:p>
          <a:p>
            <a:pPr marL="0" indent="0">
              <a:spcBef>
                <a:spcPts val="0"/>
              </a:spcBef>
              <a:buNone/>
              <a:tabLst>
                <a:tab pos="1306513" algn="r"/>
                <a:tab pos="1474788" algn="l"/>
              </a:tabLst>
            </a:pPr>
            <a:r>
              <a:rPr lang="en-US" sz="2000" dirty="0"/>
              <a:t>	933	Accountants and Auditors</a:t>
            </a:r>
          </a:p>
          <a:p>
            <a:pPr marL="0" indent="0">
              <a:spcBef>
                <a:spcPts val="0"/>
              </a:spcBef>
              <a:buNone/>
              <a:tabLst>
                <a:tab pos="1306513" algn="r"/>
                <a:tab pos="1474788" algn="l"/>
              </a:tabLst>
            </a:pPr>
            <a:r>
              <a:rPr lang="en-US" sz="2000" dirty="0"/>
              <a:t>	863	First-Line Supervisors of Office and Administrative Support Workers</a:t>
            </a:r>
          </a:p>
          <a:p>
            <a:pPr marL="0" indent="0">
              <a:spcBef>
                <a:spcPts val="0"/>
              </a:spcBef>
              <a:buNone/>
              <a:tabLst>
                <a:tab pos="1306513" algn="r"/>
                <a:tab pos="1474788" algn="l"/>
              </a:tabLst>
            </a:pPr>
            <a:r>
              <a:rPr lang="en-US" sz="2000" dirty="0"/>
              <a:t>	768	Market Research Analysts and Marketing Specialists</a:t>
            </a:r>
          </a:p>
          <a:p>
            <a:pPr marL="0" indent="0">
              <a:spcBef>
                <a:spcPts val="0"/>
              </a:spcBef>
              <a:buNone/>
              <a:tabLst>
                <a:tab pos="1306513" algn="r"/>
                <a:tab pos="1474788" algn="l"/>
              </a:tabLst>
            </a:pPr>
            <a:r>
              <a:rPr lang="en-US" sz="2000" dirty="0"/>
              <a:t>	754	Computer Systems Analysts</a:t>
            </a:r>
          </a:p>
          <a:p>
            <a:pPr marL="0" indent="0">
              <a:spcBef>
                <a:spcPts val="0"/>
              </a:spcBef>
              <a:buNone/>
              <a:tabLst>
                <a:tab pos="1306513" algn="r"/>
                <a:tab pos="1474788" algn="l"/>
              </a:tabLst>
            </a:pPr>
            <a:r>
              <a:rPr lang="en-US" sz="2000" dirty="0"/>
              <a:t>	745	Sales Representatives, Wholesale and Manufacturing, Technical and Scientific Products</a:t>
            </a:r>
          </a:p>
          <a:p>
            <a:pPr marL="0" indent="0">
              <a:spcBef>
                <a:spcPts val="0"/>
              </a:spcBef>
              <a:buNone/>
              <a:tabLst>
                <a:tab pos="1306513" algn="r"/>
                <a:tab pos="1474788" algn="l"/>
              </a:tabLst>
            </a:pPr>
            <a:r>
              <a:rPr lang="en-US" sz="2000" dirty="0"/>
              <a:t>	742	Construction Laborers</a:t>
            </a:r>
          </a:p>
          <a:p>
            <a:pPr marL="0" indent="0">
              <a:spcBef>
                <a:spcPts val="0"/>
              </a:spcBef>
              <a:buNone/>
              <a:tabLst>
                <a:tab pos="1306513" algn="r"/>
                <a:tab pos="1474788" algn="l"/>
              </a:tabLst>
            </a:pPr>
            <a:r>
              <a:rPr lang="en-US" sz="2000" dirty="0"/>
              <a:t>	736	Health Specialties Teachers, Postsecondary</a:t>
            </a:r>
          </a:p>
          <a:p>
            <a:pPr marL="0" indent="0">
              <a:spcBef>
                <a:spcPts val="0"/>
              </a:spcBef>
              <a:buNone/>
              <a:tabLst>
                <a:tab pos="1306513" algn="r"/>
                <a:tab pos="1474788" algn="l"/>
              </a:tabLst>
            </a:pPr>
            <a:r>
              <a:rPr lang="en-US" sz="2000" dirty="0"/>
              <a:t>	713	Managers, All Other</a:t>
            </a:r>
          </a:p>
          <a:p>
            <a:pPr marL="0" indent="0">
              <a:spcBef>
                <a:spcPts val="0"/>
              </a:spcBef>
              <a:buNone/>
              <a:tabLst>
                <a:tab pos="1306513" algn="r"/>
                <a:tab pos="1474788" algn="l"/>
              </a:tabLst>
            </a:pPr>
            <a:r>
              <a:rPr lang="en-US" sz="2000" dirty="0"/>
              <a:t>	686	Hosts and Hostesses, Restaurant, Lounge, and Coffee Shop</a:t>
            </a:r>
          </a:p>
          <a:p>
            <a:pPr marL="0" indent="0">
              <a:spcBef>
                <a:spcPts val="0"/>
              </a:spcBef>
              <a:buNone/>
              <a:tabLst>
                <a:tab pos="1306513" algn="r"/>
                <a:tab pos="1474788" algn="l"/>
              </a:tabLst>
            </a:pPr>
            <a:r>
              <a:rPr lang="en-US" sz="2000" dirty="0"/>
              <a:t>	679	Teacher Assistants</a:t>
            </a:r>
          </a:p>
          <a:p>
            <a:pPr marL="0" indent="0">
              <a:spcBef>
                <a:spcPts val="0"/>
              </a:spcBef>
              <a:buNone/>
              <a:tabLst>
                <a:tab pos="1306513" algn="r"/>
                <a:tab pos="1474788" algn="l"/>
              </a:tabLst>
            </a:pPr>
            <a:r>
              <a:rPr lang="en-US" sz="2000" dirty="0"/>
              <a:t>	668	Computer User Support Specialists</a:t>
            </a:r>
          </a:p>
          <a:p>
            <a:pPr marL="0" indent="0">
              <a:spcBef>
                <a:spcPts val="0"/>
              </a:spcBef>
              <a:buNone/>
              <a:tabLst>
                <a:tab pos="1306513" algn="r"/>
                <a:tab pos="1474788" algn="l"/>
              </a:tabLst>
            </a:pPr>
            <a:r>
              <a:rPr lang="en-US" sz="2000" dirty="0"/>
              <a:t>	653	Elementary School Teachers, Except Special Education</a:t>
            </a:r>
          </a:p>
          <a:p>
            <a:pPr marL="0" indent="0">
              <a:spcBef>
                <a:spcPts val="0"/>
              </a:spcBef>
              <a:buNone/>
              <a:tabLst>
                <a:tab pos="1306513" algn="r"/>
                <a:tab pos="1474788" algn="l"/>
              </a:tabLst>
            </a:pPr>
            <a:r>
              <a:rPr lang="en-US" sz="2000" dirty="0"/>
              <a:t>	646	Counter Attendants, Cafeteria, Food Concession, and Coffee Shop</a:t>
            </a:r>
          </a:p>
          <a:p>
            <a:pPr marL="0" indent="0">
              <a:spcBef>
                <a:spcPts val="0"/>
              </a:spcBef>
              <a:buNone/>
              <a:tabLst>
                <a:tab pos="1306513" algn="r"/>
                <a:tab pos="1474788" algn="l"/>
              </a:tabLst>
            </a:pPr>
            <a:r>
              <a:rPr lang="en-US" sz="2000" dirty="0"/>
              <a:t>	645	Light Truck or Delivery Services Drivers</a:t>
            </a:r>
          </a:p>
          <a:p>
            <a:pPr marL="0" indent="0">
              <a:spcBef>
                <a:spcPts val="0"/>
              </a:spcBef>
              <a:buNone/>
              <a:tabLst>
                <a:tab pos="1306513" algn="r"/>
                <a:tab pos="1474788" algn="l"/>
              </a:tabLst>
            </a:pPr>
            <a:r>
              <a:rPr lang="en-US" sz="2000" dirty="0"/>
              <a:t>	641	Assemblers and Fabricators, All Other, Including Team Assemblers</a:t>
            </a:r>
          </a:p>
          <a:p>
            <a:pPr marL="0" indent="0">
              <a:spcBef>
                <a:spcPts val="0"/>
              </a:spcBef>
              <a:buNone/>
              <a:tabLst>
                <a:tab pos="1306513" algn="r"/>
                <a:tab pos="1474788" algn="l"/>
              </a:tabLst>
            </a:pPr>
            <a:r>
              <a:rPr lang="en-US" sz="2000" dirty="0"/>
              <a:t>	627	First-Line Supervisors of Construction Trades and Extraction Workers</a:t>
            </a:r>
          </a:p>
          <a:p>
            <a:pPr marL="0" indent="0">
              <a:spcBef>
                <a:spcPts val="0"/>
              </a:spcBef>
              <a:buNone/>
              <a:tabLst>
                <a:tab pos="1306513" algn="r"/>
                <a:tab pos="1474788" algn="l"/>
              </a:tabLst>
            </a:pPr>
            <a:r>
              <a:rPr lang="en-US" sz="2000" dirty="0"/>
              <a:t>	613	Education, Training, and Library Workers, All Other</a:t>
            </a:r>
          </a:p>
          <a:p>
            <a:pPr marL="0" indent="0">
              <a:spcBef>
                <a:spcPts val="0"/>
              </a:spcBef>
              <a:buNone/>
              <a:tabLst>
                <a:tab pos="1306513" algn="r"/>
                <a:tab pos="1474788" algn="l"/>
              </a:tabLst>
            </a:pPr>
            <a:r>
              <a:rPr lang="en-US" sz="2000" dirty="0"/>
              <a:t>	586	Management Analysts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0537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Fayetteville-Lumberton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1,744	Combined Food Preparation and Serving Workers, Including Fast Food</a:t>
            </a:r>
          </a:p>
          <a:p>
            <a:pPr marL="0" indent="0">
              <a:spcBef>
                <a:spcPts val="0"/>
              </a:spcBef>
              <a:buNone/>
              <a:tabLst>
                <a:tab pos="1306513" algn="r"/>
                <a:tab pos="1474788" algn="l"/>
              </a:tabLst>
            </a:pPr>
            <a:r>
              <a:rPr lang="en-US" sz="2000" dirty="0"/>
              <a:t>	1,730	Retail Salespersons</a:t>
            </a:r>
          </a:p>
          <a:p>
            <a:pPr marL="0" indent="0">
              <a:spcBef>
                <a:spcPts val="0"/>
              </a:spcBef>
              <a:buNone/>
              <a:tabLst>
                <a:tab pos="1306513" algn="r"/>
                <a:tab pos="1474788" algn="l"/>
              </a:tabLst>
            </a:pPr>
            <a:r>
              <a:rPr lang="en-US" sz="2000" dirty="0"/>
              <a:t>	1,248	Cashiers</a:t>
            </a:r>
          </a:p>
          <a:p>
            <a:pPr marL="0" indent="0">
              <a:spcBef>
                <a:spcPts val="0"/>
              </a:spcBef>
              <a:buNone/>
              <a:tabLst>
                <a:tab pos="1306513" algn="r"/>
                <a:tab pos="1474788" algn="l"/>
              </a:tabLst>
            </a:pPr>
            <a:r>
              <a:rPr lang="en-US" sz="2000" dirty="0"/>
              <a:t>	851	Waiters and Waitresses</a:t>
            </a:r>
          </a:p>
          <a:p>
            <a:pPr marL="0" indent="0">
              <a:spcBef>
                <a:spcPts val="0"/>
              </a:spcBef>
              <a:buNone/>
              <a:tabLst>
                <a:tab pos="1306513" algn="r"/>
                <a:tab pos="1474788" algn="l"/>
              </a:tabLst>
            </a:pPr>
            <a:r>
              <a:rPr lang="en-US" sz="2000" dirty="0"/>
              <a:t>	667	Laborers and Freight, Stock, and Material Movers, Hand</a:t>
            </a:r>
          </a:p>
          <a:p>
            <a:pPr marL="0" indent="0">
              <a:spcBef>
                <a:spcPts val="0"/>
              </a:spcBef>
              <a:buNone/>
              <a:tabLst>
                <a:tab pos="1306513" algn="r"/>
                <a:tab pos="1474788" algn="l"/>
              </a:tabLst>
            </a:pPr>
            <a:r>
              <a:rPr lang="en-US" sz="2000" dirty="0"/>
              <a:t>	538	Office Clerks, General</a:t>
            </a:r>
          </a:p>
          <a:p>
            <a:pPr marL="0" indent="0">
              <a:spcBef>
                <a:spcPts val="0"/>
              </a:spcBef>
              <a:buNone/>
              <a:tabLst>
                <a:tab pos="1306513" algn="r"/>
                <a:tab pos="1474788" algn="l"/>
              </a:tabLst>
            </a:pPr>
            <a:r>
              <a:rPr lang="en-US" sz="2000" u="sng" dirty="0"/>
              <a:t>	528	Nursing Assistants</a:t>
            </a:r>
          </a:p>
          <a:p>
            <a:pPr marL="0" indent="0">
              <a:spcBef>
                <a:spcPts val="0"/>
              </a:spcBef>
              <a:buNone/>
              <a:tabLst>
                <a:tab pos="1306513" algn="r"/>
                <a:tab pos="1474788" algn="l"/>
              </a:tabLst>
            </a:pPr>
            <a:r>
              <a:rPr lang="en-US" sz="2000" dirty="0"/>
              <a:t>	519	Janitors and Cleaners, Except Maids and Housekeeping Cleaners</a:t>
            </a:r>
          </a:p>
          <a:p>
            <a:pPr marL="0" indent="0">
              <a:spcBef>
                <a:spcPts val="0"/>
              </a:spcBef>
              <a:buNone/>
              <a:tabLst>
                <a:tab pos="1306513" algn="r"/>
                <a:tab pos="1474788" algn="l"/>
              </a:tabLst>
            </a:pPr>
            <a:r>
              <a:rPr lang="en-US" sz="2000" dirty="0"/>
              <a:t>	409	Customer Service Representatives</a:t>
            </a:r>
          </a:p>
          <a:p>
            <a:pPr marL="0" indent="0">
              <a:spcBef>
                <a:spcPts val="0"/>
              </a:spcBef>
              <a:buNone/>
              <a:tabLst>
                <a:tab pos="1306513" algn="r"/>
                <a:tab pos="1474788" algn="l"/>
              </a:tabLst>
            </a:pPr>
            <a:r>
              <a:rPr lang="en-US" sz="2000" u="sng" dirty="0"/>
              <a:t>	377	Registered Nurses</a:t>
            </a:r>
          </a:p>
          <a:p>
            <a:pPr marL="0" indent="0">
              <a:spcBef>
                <a:spcPts val="0"/>
              </a:spcBef>
              <a:buNone/>
              <a:tabLst>
                <a:tab pos="1306513" algn="r"/>
                <a:tab pos="1474788" algn="l"/>
              </a:tabLst>
            </a:pPr>
            <a:r>
              <a:rPr lang="en-US" sz="2000" u="sng" dirty="0"/>
              <a:t>	369	Heavy and Tractor-Trailer Truck Drivers</a:t>
            </a:r>
          </a:p>
          <a:p>
            <a:pPr marL="0" indent="0">
              <a:spcBef>
                <a:spcPts val="0"/>
              </a:spcBef>
              <a:buNone/>
              <a:tabLst>
                <a:tab pos="1306513" algn="r"/>
                <a:tab pos="1474788" algn="l"/>
              </a:tabLst>
            </a:pPr>
            <a:r>
              <a:rPr lang="en-US" sz="2000" dirty="0"/>
              <a:t>	361	Home Health Aides</a:t>
            </a:r>
          </a:p>
          <a:p>
            <a:pPr marL="0" indent="0">
              <a:spcBef>
                <a:spcPts val="0"/>
              </a:spcBef>
              <a:buNone/>
              <a:tabLst>
                <a:tab pos="1306513" algn="r"/>
                <a:tab pos="1474788" algn="l"/>
              </a:tabLst>
            </a:pPr>
            <a:r>
              <a:rPr lang="en-US" sz="2000" dirty="0"/>
              <a:t>	359	First-Line Supervisors of Retail Sales Workers</a:t>
            </a:r>
          </a:p>
          <a:p>
            <a:pPr marL="0" indent="0">
              <a:spcBef>
                <a:spcPts val="0"/>
              </a:spcBef>
              <a:buNone/>
              <a:tabLst>
                <a:tab pos="1306513" algn="r"/>
                <a:tab pos="1474788" algn="l"/>
              </a:tabLst>
            </a:pPr>
            <a:r>
              <a:rPr lang="en-US" sz="2000" dirty="0"/>
              <a:t>	355	Cooks, Restaurant</a:t>
            </a:r>
          </a:p>
          <a:p>
            <a:pPr marL="0" indent="0">
              <a:spcBef>
                <a:spcPts val="0"/>
              </a:spcBef>
              <a:buNone/>
              <a:tabLst>
                <a:tab pos="1306513" algn="r"/>
                <a:tab pos="1474788" algn="l"/>
              </a:tabLst>
            </a:pPr>
            <a:r>
              <a:rPr lang="en-US" sz="2000" dirty="0"/>
              <a:t>	352	Stock Clerks and Order Fillers</a:t>
            </a:r>
          </a:p>
          <a:p>
            <a:pPr marL="0" indent="0">
              <a:spcBef>
                <a:spcPts val="0"/>
              </a:spcBef>
              <a:buNone/>
              <a:tabLst>
                <a:tab pos="1306513" algn="r"/>
                <a:tab pos="1474788" algn="l"/>
              </a:tabLst>
            </a:pPr>
            <a:r>
              <a:rPr lang="en-US" sz="2000" dirty="0"/>
              <a:t>	346	Personal Care Aides</a:t>
            </a:r>
          </a:p>
          <a:p>
            <a:pPr marL="0" indent="0">
              <a:spcBef>
                <a:spcPts val="0"/>
              </a:spcBef>
              <a:buNone/>
              <a:tabLst>
                <a:tab pos="1306513" algn="r"/>
                <a:tab pos="1474788" algn="l"/>
              </a:tabLst>
            </a:pPr>
            <a:r>
              <a:rPr lang="en-US" sz="2000" dirty="0"/>
              <a:t>	316	Packers and Packagers, Hand</a:t>
            </a:r>
          </a:p>
          <a:p>
            <a:pPr marL="0" indent="0">
              <a:spcBef>
                <a:spcPts val="0"/>
              </a:spcBef>
              <a:buNone/>
              <a:tabLst>
                <a:tab pos="1306513" algn="r"/>
                <a:tab pos="1474788" algn="l"/>
              </a:tabLst>
            </a:pPr>
            <a:r>
              <a:rPr lang="en-US" sz="2000" dirty="0"/>
              <a:t>	310	Landscaping and Groundskeeping Workers</a:t>
            </a:r>
          </a:p>
          <a:p>
            <a:pPr marL="0" indent="0">
              <a:spcBef>
                <a:spcPts val="0"/>
              </a:spcBef>
              <a:buNone/>
              <a:tabLst>
                <a:tab pos="1306513" algn="r"/>
                <a:tab pos="1474788" algn="l"/>
              </a:tabLst>
            </a:pPr>
            <a:r>
              <a:rPr lang="en-US" sz="2000" dirty="0"/>
              <a:t>	307	Maids and Housekeeping Cleaners</a:t>
            </a:r>
          </a:p>
          <a:p>
            <a:pPr marL="0" indent="0">
              <a:spcBef>
                <a:spcPts val="0"/>
              </a:spcBef>
              <a:buNone/>
              <a:tabLst>
                <a:tab pos="1306513" algn="r"/>
                <a:tab pos="1474788" algn="l"/>
              </a:tabLst>
            </a:pPr>
            <a:r>
              <a:rPr lang="en-US" sz="2000" dirty="0"/>
              <a:t>	306	Secretaries and Administrative Assistants, Except Legal, Medical, and Executive</a:t>
            </a:r>
          </a:p>
          <a:p>
            <a:pPr marL="0" indent="0">
              <a:spcBef>
                <a:spcPts val="0"/>
              </a:spcBef>
              <a:buNone/>
              <a:tabLst>
                <a:tab pos="1306513" algn="r"/>
                <a:tab pos="1474788" algn="l"/>
              </a:tabLst>
            </a:pPr>
            <a:r>
              <a:rPr lang="en-US" sz="2000" dirty="0"/>
              <a:t>	287	First-Line Supervisors of Food Preparation and Serving Workers</a:t>
            </a:r>
          </a:p>
          <a:p>
            <a:pPr marL="0" indent="0">
              <a:spcBef>
                <a:spcPts val="0"/>
              </a:spcBef>
              <a:buNone/>
              <a:tabLst>
                <a:tab pos="1306513" algn="r"/>
                <a:tab pos="1474788" algn="l"/>
              </a:tabLst>
            </a:pPr>
            <a:r>
              <a:rPr lang="en-US" sz="2000" dirty="0"/>
              <a:t>	262	Maintenance and Repair Workers, General</a:t>
            </a:r>
          </a:p>
          <a:p>
            <a:pPr marL="0" indent="0">
              <a:spcBef>
                <a:spcPts val="0"/>
              </a:spcBef>
              <a:buNone/>
              <a:tabLst>
                <a:tab pos="1306513" algn="r"/>
                <a:tab pos="1474788" algn="l"/>
              </a:tabLst>
            </a:pPr>
            <a:r>
              <a:rPr lang="en-US" sz="2000" dirty="0"/>
              <a:t>	257	Bookkeeping, Accounting, and Auditing Clerks</a:t>
            </a:r>
          </a:p>
          <a:p>
            <a:pPr marL="0" indent="0">
              <a:spcBef>
                <a:spcPts val="0"/>
              </a:spcBef>
              <a:buNone/>
              <a:tabLst>
                <a:tab pos="1306513" algn="r"/>
                <a:tab pos="1474788" algn="l"/>
              </a:tabLst>
            </a:pPr>
            <a:r>
              <a:rPr lang="en-US" sz="2000" dirty="0"/>
              <a:t>	252	Childcare Workers</a:t>
            </a:r>
          </a:p>
          <a:p>
            <a:pPr marL="0" indent="0">
              <a:spcBef>
                <a:spcPts val="0"/>
              </a:spcBef>
              <a:buNone/>
              <a:tabLst>
                <a:tab pos="1306513" algn="r"/>
                <a:tab pos="1474788" algn="l"/>
              </a:tabLst>
            </a:pPr>
            <a:r>
              <a:rPr lang="en-US" sz="2000" dirty="0"/>
              <a:t>	240	Slaughterers and Meat Packers</a:t>
            </a:r>
          </a:p>
          <a:p>
            <a:pPr marL="0" indent="0">
              <a:spcBef>
                <a:spcPts val="0"/>
              </a:spcBef>
              <a:buNone/>
              <a:tabLst>
                <a:tab pos="1306513" algn="r"/>
                <a:tab pos="1474788" algn="l"/>
              </a:tabLst>
            </a:pPr>
            <a:r>
              <a:rPr lang="en-US" sz="2000" dirty="0"/>
              <a:t>	236	Meat, Poultry, and Fish Cutters and Trimmers</a:t>
            </a:r>
          </a:p>
          <a:p>
            <a:pPr marL="0" indent="0">
              <a:spcBef>
                <a:spcPts val="0"/>
              </a:spcBef>
              <a:buNone/>
              <a:tabLst>
                <a:tab pos="1306513" algn="r"/>
                <a:tab pos="1474788" algn="l"/>
              </a:tabLst>
            </a:pPr>
            <a:r>
              <a:rPr lang="en-US" sz="2000" dirty="0"/>
              <a:t>	225	Receptionists and Information Clerks</a:t>
            </a:r>
          </a:p>
          <a:p>
            <a:pPr marL="0" indent="0">
              <a:spcBef>
                <a:spcPts val="0"/>
              </a:spcBef>
              <a:buNone/>
              <a:tabLst>
                <a:tab pos="1306513" algn="r"/>
                <a:tab pos="1474788" algn="l"/>
              </a:tabLst>
            </a:pPr>
            <a:r>
              <a:rPr lang="en-US" sz="2000" dirty="0"/>
              <a:t>	212	Teacher Assistants</a:t>
            </a:r>
          </a:p>
          <a:p>
            <a:pPr marL="0" indent="0">
              <a:spcBef>
                <a:spcPts val="0"/>
              </a:spcBef>
              <a:buNone/>
              <a:tabLst>
                <a:tab pos="1306513" algn="r"/>
                <a:tab pos="1474788" algn="l"/>
              </a:tabLst>
            </a:pPr>
            <a:r>
              <a:rPr lang="en-US" sz="2000" dirty="0"/>
              <a:t>	196	Helpers--Production Workers</a:t>
            </a:r>
          </a:p>
          <a:p>
            <a:pPr marL="0" indent="0">
              <a:spcBef>
                <a:spcPts val="0"/>
              </a:spcBef>
              <a:buNone/>
              <a:tabLst>
                <a:tab pos="1306513" algn="r"/>
                <a:tab pos="1474788" algn="l"/>
              </a:tabLst>
            </a:pPr>
            <a:r>
              <a:rPr lang="en-US" sz="2000" dirty="0"/>
              <a:t>	194	Business Operations Specialists, All Other</a:t>
            </a:r>
          </a:p>
          <a:p>
            <a:pPr marL="0" indent="0">
              <a:spcBef>
                <a:spcPts val="0"/>
              </a:spcBef>
              <a:buNone/>
              <a:tabLst>
                <a:tab pos="1306513" algn="r"/>
                <a:tab pos="1474788" algn="l"/>
              </a:tabLst>
            </a:pPr>
            <a:r>
              <a:rPr lang="en-US" sz="2000" dirty="0"/>
              <a:t>	193	General and Operations Managers</a:t>
            </a:r>
          </a:p>
          <a:p>
            <a:pPr marL="0" indent="0">
              <a:spcBef>
                <a:spcPts val="0"/>
              </a:spcBef>
              <a:buNone/>
              <a:tabLst>
                <a:tab pos="1306513" algn="r"/>
                <a:tab pos="1474788" algn="l"/>
              </a:tabLst>
            </a:pPr>
            <a:r>
              <a:rPr lang="en-US" sz="2000" dirty="0"/>
              <a:t>	188	Elementary School Teachers, Except Special Education</a:t>
            </a:r>
          </a:p>
          <a:p>
            <a:pPr marL="0" indent="0">
              <a:spcBef>
                <a:spcPts val="0"/>
              </a:spcBef>
              <a:buNone/>
              <a:tabLst>
                <a:tab pos="1306513" algn="r"/>
                <a:tab pos="1474788" algn="l"/>
              </a:tabLst>
            </a:pPr>
            <a:r>
              <a:rPr lang="en-US" sz="2000" dirty="0"/>
              <a:t>	183	Assemblers and Fabricators, All Other, Including Team Assemblers</a:t>
            </a:r>
          </a:p>
          <a:p>
            <a:pPr marL="0" indent="0">
              <a:spcBef>
                <a:spcPts val="0"/>
              </a:spcBef>
              <a:buNone/>
              <a:tabLst>
                <a:tab pos="1306513" algn="r"/>
                <a:tab pos="1474788" algn="l"/>
              </a:tabLst>
            </a:pPr>
            <a:r>
              <a:rPr lang="en-US" sz="2000" dirty="0"/>
              <a:t>	182	Farmers, Ranchers, and Other Agricultural Managers</a:t>
            </a:r>
          </a:p>
          <a:p>
            <a:pPr marL="0" indent="0">
              <a:spcBef>
                <a:spcPts val="0"/>
              </a:spcBef>
              <a:buNone/>
              <a:tabLst>
                <a:tab pos="1306513" algn="r"/>
                <a:tab pos="1474788" algn="l"/>
              </a:tabLst>
            </a:pPr>
            <a:r>
              <a:rPr lang="en-US" sz="2000" dirty="0"/>
              <a:t>	169	Hosts and Hostesses, Restaurant, Lounge, and Coffee Shop</a:t>
            </a:r>
          </a:p>
          <a:p>
            <a:pPr marL="0" indent="0">
              <a:spcBef>
                <a:spcPts val="0"/>
              </a:spcBef>
              <a:buNone/>
              <a:tabLst>
                <a:tab pos="1306513" algn="r"/>
                <a:tab pos="1474788" algn="l"/>
              </a:tabLst>
            </a:pPr>
            <a:r>
              <a:rPr lang="en-US" sz="2000" dirty="0"/>
              <a:t>	167	Substitute Teachers</a:t>
            </a:r>
          </a:p>
          <a:p>
            <a:pPr marL="0" indent="0">
              <a:spcBef>
                <a:spcPts val="0"/>
              </a:spcBef>
              <a:buNone/>
              <a:tabLst>
                <a:tab pos="1306513" algn="r"/>
                <a:tab pos="1474788" algn="l"/>
              </a:tabLst>
            </a:pPr>
            <a:r>
              <a:rPr lang="en-US" sz="2000" dirty="0"/>
              <a:t>	166	First-Line Supervisors of Office and Administrative Support Workers</a:t>
            </a:r>
          </a:p>
          <a:p>
            <a:pPr marL="0" indent="0">
              <a:spcBef>
                <a:spcPts val="0"/>
              </a:spcBef>
              <a:buNone/>
              <a:tabLst>
                <a:tab pos="1306513" algn="r"/>
                <a:tab pos="1474788" algn="l"/>
              </a:tabLst>
            </a:pPr>
            <a:r>
              <a:rPr lang="en-US" sz="2000" dirty="0"/>
              <a:t>	153	Amusement and Recreation Attendants</a:t>
            </a:r>
          </a:p>
          <a:p>
            <a:pPr marL="0" indent="0">
              <a:spcBef>
                <a:spcPts val="0"/>
              </a:spcBef>
              <a:buNone/>
              <a:tabLst>
                <a:tab pos="1306513" algn="r"/>
                <a:tab pos="1474788" algn="l"/>
              </a:tabLst>
            </a:pPr>
            <a:r>
              <a:rPr lang="en-US" sz="2000" dirty="0"/>
              <a:t>	149	Construction Laborers</a:t>
            </a:r>
          </a:p>
          <a:p>
            <a:pPr marL="0" indent="0">
              <a:spcBef>
                <a:spcPts val="0"/>
              </a:spcBef>
              <a:buNone/>
              <a:tabLst>
                <a:tab pos="1306513" algn="r"/>
                <a:tab pos="1474788" algn="l"/>
              </a:tabLst>
            </a:pPr>
            <a:r>
              <a:rPr lang="en-US" sz="2000" dirty="0"/>
              <a:t>	146	Sales Representatives, Services, All Other</a:t>
            </a:r>
          </a:p>
          <a:p>
            <a:pPr marL="0" indent="0">
              <a:spcBef>
                <a:spcPts val="0"/>
              </a:spcBef>
              <a:buNone/>
              <a:tabLst>
                <a:tab pos="1306513" algn="r"/>
                <a:tab pos="1474788" algn="l"/>
              </a:tabLst>
            </a:pPr>
            <a:r>
              <a:rPr lang="en-US" sz="2000" dirty="0"/>
              <a:t>	143	Security Guards</a:t>
            </a:r>
          </a:p>
          <a:p>
            <a:pPr marL="0" indent="0">
              <a:spcBef>
                <a:spcPts val="0"/>
              </a:spcBef>
              <a:buNone/>
              <a:tabLst>
                <a:tab pos="1306513" algn="r"/>
                <a:tab pos="1474788" algn="l"/>
              </a:tabLst>
            </a:pPr>
            <a:r>
              <a:rPr lang="en-US" sz="2000" dirty="0"/>
              <a:t>	139	Automotive Service Technicians and Mechanics</a:t>
            </a:r>
          </a:p>
          <a:p>
            <a:pPr marL="0" indent="0">
              <a:spcBef>
                <a:spcPts val="0"/>
              </a:spcBef>
              <a:buNone/>
              <a:tabLst>
                <a:tab pos="1306513" algn="r"/>
                <a:tab pos="1474788" algn="l"/>
              </a:tabLst>
            </a:pPr>
            <a:r>
              <a:rPr lang="en-US" sz="2000" dirty="0"/>
              <a:t>	139	Light Truck or Delivery Services Drivers</a:t>
            </a:r>
          </a:p>
          <a:p>
            <a:pPr marL="0" indent="0">
              <a:spcBef>
                <a:spcPts val="0"/>
              </a:spcBef>
              <a:buNone/>
              <a:tabLst>
                <a:tab pos="1306513" algn="r"/>
                <a:tab pos="1474788" algn="l"/>
              </a:tabLst>
            </a:pPr>
            <a:r>
              <a:rPr lang="en-US" sz="2000" dirty="0"/>
              <a:t>	137	Industrial Truck and Tractor Operators</a:t>
            </a:r>
          </a:p>
          <a:p>
            <a:pPr marL="0" indent="0">
              <a:spcBef>
                <a:spcPts val="0"/>
              </a:spcBef>
              <a:buNone/>
              <a:tabLst>
                <a:tab pos="1306513" algn="r"/>
                <a:tab pos="1474788" algn="l"/>
              </a:tabLst>
            </a:pPr>
            <a:r>
              <a:rPr lang="en-US" sz="2000" dirty="0"/>
              <a:t>	132	Sales Representatives, Wholesale and Manufacturing, Except Technical and Scientific Products</a:t>
            </a:r>
          </a:p>
          <a:p>
            <a:pPr marL="0" indent="0">
              <a:spcBef>
                <a:spcPts val="0"/>
              </a:spcBef>
              <a:buNone/>
              <a:tabLst>
                <a:tab pos="1306513" algn="r"/>
                <a:tab pos="1474788" algn="l"/>
              </a:tabLst>
            </a:pPr>
            <a:r>
              <a:rPr lang="en-US" sz="2000" dirty="0"/>
              <a:t>	130	Bus Drivers, School or Special Client</a:t>
            </a:r>
          </a:p>
          <a:p>
            <a:pPr marL="0" indent="0">
              <a:spcBef>
                <a:spcPts val="0"/>
              </a:spcBef>
              <a:buNone/>
              <a:tabLst>
                <a:tab pos="1306513" algn="r"/>
                <a:tab pos="1474788" algn="l"/>
              </a:tabLst>
            </a:pPr>
            <a:r>
              <a:rPr lang="en-US" sz="2000" dirty="0"/>
              <a:t>	128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121	First-Line Supervisors of Production and Operating Workers</a:t>
            </a:r>
          </a:p>
          <a:p>
            <a:pPr marL="0" indent="0">
              <a:spcBef>
                <a:spcPts val="0"/>
              </a:spcBef>
              <a:buNone/>
              <a:tabLst>
                <a:tab pos="1306513" algn="r"/>
                <a:tab pos="1474788" algn="l"/>
              </a:tabLst>
            </a:pPr>
            <a:r>
              <a:rPr lang="en-US" sz="2000" dirty="0"/>
              <a:t>	119	Packaging and Filling Machine Operators and Tenders</a:t>
            </a:r>
          </a:p>
          <a:p>
            <a:pPr marL="0" indent="0">
              <a:spcBef>
                <a:spcPts val="0"/>
              </a:spcBef>
              <a:buNone/>
              <a:tabLst>
                <a:tab pos="1306513" algn="r"/>
                <a:tab pos="1474788" algn="l"/>
              </a:tabLst>
            </a:pPr>
            <a:r>
              <a:rPr lang="en-US" sz="2000" dirty="0"/>
              <a:t>	118	Accountants and Auditors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9067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a:t>
            </a:r>
          </a:p>
        </p:txBody>
      </p:sp>
      <p:sp>
        <p:nvSpPr>
          <p:cNvPr id="3" name="Content Placeholder 2"/>
          <p:cNvSpPr>
            <a:spLocks noGrp="1"/>
          </p:cNvSpPr>
          <p:nvPr>
            <p:ph idx="1"/>
          </p:nvPr>
        </p:nvSpPr>
        <p:spPr>
          <a:xfrm>
            <a:off x="616224" y="1779104"/>
            <a:ext cx="8229600" cy="5105400"/>
          </a:xfrm>
        </p:spPr>
        <p:txBody>
          <a:bodyPr/>
          <a:lstStyle/>
          <a:p>
            <a:pPr marL="0" indent="0">
              <a:buNone/>
            </a:pPr>
            <a:r>
              <a:rPr lang="en-US" b="1" dirty="0">
                <a:solidFill>
                  <a:srgbClr val="FF0000"/>
                </a:solidFill>
              </a:rPr>
              <a:t>NC State</a:t>
            </a:r>
          </a:p>
          <a:p>
            <a:r>
              <a:rPr lang="en-US" dirty="0"/>
              <a:t>Electrical Engineering</a:t>
            </a:r>
          </a:p>
          <a:p>
            <a:r>
              <a:rPr lang="en-US" dirty="0"/>
              <a:t>11 years</a:t>
            </a:r>
          </a:p>
          <a:p>
            <a:r>
              <a:rPr lang="en-US" dirty="0"/>
              <a:t>Drafting</a:t>
            </a:r>
          </a:p>
          <a:p>
            <a:pPr marL="0" indent="0">
              <a:buNone/>
            </a:pPr>
            <a:r>
              <a:rPr lang="en-US" b="1" dirty="0">
                <a:solidFill>
                  <a:srgbClr val="7030A0"/>
                </a:solidFill>
              </a:rPr>
              <a:t>NC A&amp;T SU</a:t>
            </a:r>
          </a:p>
          <a:p>
            <a:r>
              <a:rPr lang="en-US" dirty="0"/>
              <a:t>BS Industrial Arts/Technology Education</a:t>
            </a:r>
          </a:p>
          <a:p>
            <a:pPr marL="0" indent="0">
              <a:buNone/>
            </a:pPr>
            <a:r>
              <a:rPr lang="en-US" b="1" dirty="0">
                <a:solidFill>
                  <a:schemeClr val="tx2">
                    <a:lumMod val="60000"/>
                    <a:lumOff val="40000"/>
                  </a:schemeClr>
                </a:solidFill>
              </a:rPr>
              <a:t>Indiana State</a:t>
            </a:r>
          </a:p>
          <a:p>
            <a:r>
              <a:rPr lang="en-US" dirty="0"/>
              <a:t>MS Technology Education</a:t>
            </a:r>
          </a:p>
        </p:txBody>
      </p:sp>
    </p:spTree>
    <p:extLst>
      <p:ext uri="{BB962C8B-B14F-4D97-AF65-F5344CB8AC3E}">
        <p14:creationId xmlns:p14="http://schemas.microsoft.com/office/powerpoint/2010/main" val="218746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Rocky Mount-Wilson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663	Combined Food Preparation and Serving Workers, Including Fast Food</a:t>
            </a:r>
          </a:p>
          <a:p>
            <a:pPr marL="0" indent="0">
              <a:spcBef>
                <a:spcPts val="0"/>
              </a:spcBef>
              <a:buNone/>
              <a:tabLst>
                <a:tab pos="1306513" algn="r"/>
                <a:tab pos="1474788" algn="l"/>
              </a:tabLst>
            </a:pPr>
            <a:r>
              <a:rPr lang="en-US" sz="2000" dirty="0"/>
              <a:t>	631	Retail Salespersons</a:t>
            </a:r>
          </a:p>
          <a:p>
            <a:pPr marL="0" indent="0">
              <a:spcBef>
                <a:spcPts val="0"/>
              </a:spcBef>
              <a:buNone/>
              <a:tabLst>
                <a:tab pos="1306513" algn="r"/>
                <a:tab pos="1474788" algn="l"/>
              </a:tabLst>
            </a:pPr>
            <a:r>
              <a:rPr lang="en-US" sz="2000" dirty="0"/>
              <a:t>	443	Cashiers</a:t>
            </a:r>
          </a:p>
          <a:p>
            <a:pPr marL="0" indent="0">
              <a:spcBef>
                <a:spcPts val="0"/>
              </a:spcBef>
              <a:buNone/>
              <a:tabLst>
                <a:tab pos="1306513" algn="r"/>
                <a:tab pos="1474788" algn="l"/>
              </a:tabLst>
            </a:pPr>
            <a:r>
              <a:rPr lang="en-US" sz="2000" dirty="0"/>
              <a:t>	342	Waiters and Waitresses</a:t>
            </a:r>
          </a:p>
          <a:p>
            <a:pPr marL="0" indent="0">
              <a:spcBef>
                <a:spcPts val="0"/>
              </a:spcBef>
              <a:buNone/>
              <a:tabLst>
                <a:tab pos="1306513" algn="r"/>
                <a:tab pos="1474788" algn="l"/>
              </a:tabLst>
            </a:pPr>
            <a:r>
              <a:rPr lang="en-US" sz="2000" dirty="0"/>
              <a:t>	290	Laborers and Freight, Stock, and Material Movers, Hand</a:t>
            </a:r>
          </a:p>
          <a:p>
            <a:pPr marL="0" indent="0">
              <a:spcBef>
                <a:spcPts val="0"/>
              </a:spcBef>
              <a:buNone/>
              <a:tabLst>
                <a:tab pos="1306513" algn="r"/>
                <a:tab pos="1474788" algn="l"/>
              </a:tabLst>
            </a:pPr>
            <a:r>
              <a:rPr lang="en-US" sz="2000" dirty="0"/>
              <a:t>	217	Customer Service Representatives</a:t>
            </a:r>
          </a:p>
          <a:p>
            <a:pPr marL="0" indent="0">
              <a:spcBef>
                <a:spcPts val="0"/>
              </a:spcBef>
              <a:buNone/>
              <a:tabLst>
                <a:tab pos="1306513" algn="r"/>
                <a:tab pos="1474788" algn="l"/>
              </a:tabLst>
            </a:pPr>
            <a:r>
              <a:rPr lang="en-US" sz="2000" dirty="0"/>
              <a:t>	197	Office Clerks, General</a:t>
            </a:r>
          </a:p>
          <a:p>
            <a:pPr marL="0" indent="0">
              <a:spcBef>
                <a:spcPts val="0"/>
              </a:spcBef>
              <a:buNone/>
              <a:tabLst>
                <a:tab pos="1306513" algn="r"/>
                <a:tab pos="1474788" algn="l"/>
              </a:tabLst>
            </a:pPr>
            <a:r>
              <a:rPr lang="en-US" sz="2000" u="sng" dirty="0"/>
              <a:t>	174	Nursing Assistants</a:t>
            </a:r>
          </a:p>
          <a:p>
            <a:pPr marL="0" indent="0">
              <a:spcBef>
                <a:spcPts val="0"/>
              </a:spcBef>
              <a:buNone/>
              <a:tabLst>
                <a:tab pos="1306513" algn="r"/>
                <a:tab pos="1474788" algn="l"/>
              </a:tabLst>
            </a:pPr>
            <a:r>
              <a:rPr lang="en-US" sz="2000" dirty="0"/>
              <a:t>	153	Janitors and Cleaners, Except Maids and Housekeeping Cleaners</a:t>
            </a:r>
          </a:p>
          <a:p>
            <a:pPr marL="0" indent="0">
              <a:spcBef>
                <a:spcPts val="0"/>
              </a:spcBef>
              <a:buNone/>
              <a:tabLst>
                <a:tab pos="1306513" algn="r"/>
                <a:tab pos="1474788" algn="l"/>
              </a:tabLst>
            </a:pPr>
            <a:r>
              <a:rPr lang="en-US" sz="2000" dirty="0"/>
              <a:t>	141	Cooks, Restaurant</a:t>
            </a:r>
          </a:p>
          <a:p>
            <a:pPr marL="0" indent="0">
              <a:spcBef>
                <a:spcPts val="0"/>
              </a:spcBef>
              <a:buNone/>
              <a:tabLst>
                <a:tab pos="1306513" algn="r"/>
                <a:tab pos="1474788" algn="l"/>
              </a:tabLst>
            </a:pPr>
            <a:r>
              <a:rPr lang="en-US" sz="2000" u="sng" dirty="0"/>
              <a:t>	134	Heavy and Tractor-Trailer Truck Drivers</a:t>
            </a:r>
          </a:p>
          <a:p>
            <a:pPr marL="0" indent="0">
              <a:spcBef>
                <a:spcPts val="0"/>
              </a:spcBef>
              <a:buNone/>
              <a:tabLst>
                <a:tab pos="1306513" algn="r"/>
                <a:tab pos="1474788" algn="l"/>
              </a:tabLst>
            </a:pPr>
            <a:r>
              <a:rPr lang="en-US" sz="2000" dirty="0"/>
              <a:t>	127	Home Health Aides</a:t>
            </a:r>
          </a:p>
          <a:p>
            <a:pPr marL="0" indent="0">
              <a:spcBef>
                <a:spcPts val="0"/>
              </a:spcBef>
              <a:buNone/>
              <a:tabLst>
                <a:tab pos="1306513" algn="r"/>
                <a:tab pos="1474788" algn="l"/>
              </a:tabLst>
            </a:pPr>
            <a:r>
              <a:rPr lang="en-US" sz="2000" dirty="0"/>
              <a:t>	126	Packaging and Filling Machine Operators and Tenders</a:t>
            </a:r>
          </a:p>
          <a:p>
            <a:pPr marL="0" indent="0">
              <a:spcBef>
                <a:spcPts val="0"/>
              </a:spcBef>
              <a:buNone/>
              <a:tabLst>
                <a:tab pos="1306513" algn="r"/>
                <a:tab pos="1474788" algn="l"/>
              </a:tabLst>
            </a:pPr>
            <a:r>
              <a:rPr lang="en-US" sz="2000" dirty="0"/>
              <a:t>	125	First-Line Supervisors of Retail Sales Workers</a:t>
            </a:r>
          </a:p>
          <a:p>
            <a:pPr marL="0" indent="0">
              <a:spcBef>
                <a:spcPts val="0"/>
              </a:spcBef>
              <a:buNone/>
              <a:tabLst>
                <a:tab pos="1306513" algn="r"/>
                <a:tab pos="1474788" algn="l"/>
              </a:tabLst>
            </a:pPr>
            <a:r>
              <a:rPr lang="en-US" sz="2000" dirty="0"/>
              <a:t>	125	Stock Clerks and Order Fillers</a:t>
            </a:r>
          </a:p>
          <a:p>
            <a:pPr marL="0" indent="0">
              <a:spcBef>
                <a:spcPts val="0"/>
              </a:spcBef>
              <a:buNone/>
              <a:tabLst>
                <a:tab pos="1306513" algn="r"/>
                <a:tab pos="1474788" algn="l"/>
              </a:tabLst>
            </a:pPr>
            <a:r>
              <a:rPr lang="en-US" sz="2000" dirty="0"/>
              <a:t>	117	Packers and Packagers, Hand</a:t>
            </a:r>
          </a:p>
          <a:p>
            <a:pPr marL="0" indent="0">
              <a:spcBef>
                <a:spcPts val="0"/>
              </a:spcBef>
              <a:buNone/>
              <a:tabLst>
                <a:tab pos="1306513" algn="r"/>
                <a:tab pos="1474788" algn="l"/>
              </a:tabLst>
            </a:pPr>
            <a:r>
              <a:rPr lang="en-US" sz="2000" dirty="0"/>
              <a:t>	115	Assemblers and Fabricators, All Other, Including Team Assemblers</a:t>
            </a:r>
          </a:p>
          <a:p>
            <a:pPr marL="0" indent="0">
              <a:spcBef>
                <a:spcPts val="0"/>
              </a:spcBef>
              <a:buNone/>
              <a:tabLst>
                <a:tab pos="1306513" algn="r"/>
                <a:tab pos="1474788" algn="l"/>
              </a:tabLst>
            </a:pPr>
            <a:r>
              <a:rPr lang="en-US" sz="2000" dirty="0"/>
              <a:t>	115	Personal Care Aides</a:t>
            </a:r>
          </a:p>
          <a:p>
            <a:pPr marL="0" indent="0">
              <a:spcBef>
                <a:spcPts val="0"/>
              </a:spcBef>
              <a:buNone/>
              <a:tabLst>
                <a:tab pos="1306513" algn="r"/>
                <a:tab pos="1474788" algn="l"/>
              </a:tabLst>
            </a:pPr>
            <a:r>
              <a:rPr lang="en-US" sz="2000" dirty="0"/>
              <a:t>	112	Maintenance and Repair Workers, General</a:t>
            </a:r>
          </a:p>
          <a:p>
            <a:pPr marL="0" indent="0">
              <a:spcBef>
                <a:spcPts val="0"/>
              </a:spcBef>
              <a:buNone/>
              <a:tabLst>
                <a:tab pos="1306513" algn="r"/>
                <a:tab pos="1474788" algn="l"/>
              </a:tabLst>
            </a:pPr>
            <a:r>
              <a:rPr lang="en-US" sz="2000" dirty="0"/>
              <a:t>	111	First-Line Supervisors of Food Preparation and Serving Workers</a:t>
            </a:r>
          </a:p>
          <a:p>
            <a:pPr marL="0" indent="0">
              <a:spcBef>
                <a:spcPts val="0"/>
              </a:spcBef>
              <a:buNone/>
              <a:tabLst>
                <a:tab pos="1306513" algn="r"/>
                <a:tab pos="1474788" algn="l"/>
              </a:tabLst>
            </a:pPr>
            <a:r>
              <a:rPr lang="en-US" sz="2000" dirty="0"/>
              <a:t>	111	Secretaries and Administrative Assistants, Except Legal, Medical, and Executive</a:t>
            </a:r>
          </a:p>
          <a:p>
            <a:pPr marL="0" indent="0">
              <a:spcBef>
                <a:spcPts val="0"/>
              </a:spcBef>
              <a:buNone/>
              <a:tabLst>
                <a:tab pos="1306513" algn="r"/>
                <a:tab pos="1474788" algn="l"/>
              </a:tabLst>
            </a:pPr>
            <a:r>
              <a:rPr lang="en-US" sz="2000" dirty="0"/>
              <a:t>	105	Bookkeeping, Accounting, and Auditing Clerks</a:t>
            </a:r>
          </a:p>
          <a:p>
            <a:pPr marL="0" indent="0">
              <a:spcBef>
                <a:spcPts val="0"/>
              </a:spcBef>
              <a:buNone/>
              <a:tabLst>
                <a:tab pos="1306513" algn="r"/>
                <a:tab pos="1474788" algn="l"/>
              </a:tabLst>
            </a:pPr>
            <a:r>
              <a:rPr lang="en-US" sz="2000" dirty="0"/>
              <a:t>	101	Maids and Housekeeping Cleaners</a:t>
            </a:r>
          </a:p>
          <a:p>
            <a:pPr marL="0" indent="0">
              <a:spcBef>
                <a:spcPts val="0"/>
              </a:spcBef>
              <a:buNone/>
              <a:tabLst>
                <a:tab pos="1306513" algn="r"/>
                <a:tab pos="1474788" algn="l"/>
              </a:tabLst>
            </a:pPr>
            <a:r>
              <a:rPr lang="en-US" sz="2000" dirty="0"/>
              <a:t>	98	Registered Nurses</a:t>
            </a:r>
          </a:p>
          <a:p>
            <a:pPr marL="0" indent="0">
              <a:spcBef>
                <a:spcPts val="0"/>
              </a:spcBef>
              <a:buNone/>
              <a:tabLst>
                <a:tab pos="1306513" algn="r"/>
                <a:tab pos="1474788" algn="l"/>
              </a:tabLst>
            </a:pPr>
            <a:r>
              <a:rPr lang="en-US" sz="2000" dirty="0"/>
              <a:t>	95	Landscaping and Groundskeeping Workers</a:t>
            </a:r>
          </a:p>
          <a:p>
            <a:pPr marL="0" indent="0">
              <a:spcBef>
                <a:spcPts val="0"/>
              </a:spcBef>
              <a:buNone/>
              <a:tabLst>
                <a:tab pos="1306513" algn="r"/>
                <a:tab pos="1474788" algn="l"/>
              </a:tabLst>
            </a:pPr>
            <a:r>
              <a:rPr lang="en-US" sz="2000" dirty="0"/>
              <a:t>	94	General and Operations Managers</a:t>
            </a:r>
          </a:p>
          <a:p>
            <a:pPr marL="0" indent="0">
              <a:spcBef>
                <a:spcPts val="0"/>
              </a:spcBef>
              <a:buNone/>
              <a:tabLst>
                <a:tab pos="1306513" algn="r"/>
                <a:tab pos="1474788" algn="l"/>
              </a:tabLst>
            </a:pPr>
            <a:r>
              <a:rPr lang="en-US" sz="2000" dirty="0"/>
              <a:t>	93	Sales Representatives, Wholesale and Manufacturing, Except Technical and Scientific Products</a:t>
            </a:r>
          </a:p>
          <a:p>
            <a:pPr marL="0" indent="0">
              <a:spcBef>
                <a:spcPts val="0"/>
              </a:spcBef>
              <a:buNone/>
              <a:tabLst>
                <a:tab pos="1306513" algn="r"/>
                <a:tab pos="1474788" algn="l"/>
              </a:tabLst>
            </a:pPr>
            <a:r>
              <a:rPr lang="en-US" sz="2000" dirty="0"/>
              <a:t>	85	Childcare Workers</a:t>
            </a:r>
          </a:p>
          <a:p>
            <a:pPr marL="0" indent="0">
              <a:spcBef>
                <a:spcPts val="0"/>
              </a:spcBef>
              <a:buNone/>
              <a:tabLst>
                <a:tab pos="1306513" algn="r"/>
                <a:tab pos="1474788" algn="l"/>
              </a:tabLst>
            </a:pPr>
            <a:r>
              <a:rPr lang="en-US" sz="2000" dirty="0"/>
              <a:t>	83	Receptionists and Information Clerks</a:t>
            </a:r>
          </a:p>
          <a:p>
            <a:pPr marL="0" indent="0">
              <a:spcBef>
                <a:spcPts val="0"/>
              </a:spcBef>
              <a:buNone/>
              <a:tabLst>
                <a:tab pos="1306513" algn="r"/>
                <a:tab pos="1474788" algn="l"/>
              </a:tabLst>
            </a:pPr>
            <a:r>
              <a:rPr lang="en-US" sz="2000" dirty="0"/>
              <a:t>	76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73	Construction Laborers</a:t>
            </a:r>
          </a:p>
          <a:p>
            <a:pPr marL="0" indent="0">
              <a:spcBef>
                <a:spcPts val="0"/>
              </a:spcBef>
              <a:buNone/>
              <a:tabLst>
                <a:tab pos="1306513" algn="r"/>
                <a:tab pos="1474788" algn="l"/>
              </a:tabLst>
            </a:pPr>
            <a:r>
              <a:rPr lang="en-US" sz="2000" dirty="0"/>
              <a:t>	73	Helpers--Production Workers</a:t>
            </a:r>
          </a:p>
          <a:p>
            <a:pPr marL="0" indent="0">
              <a:spcBef>
                <a:spcPts val="0"/>
              </a:spcBef>
              <a:buNone/>
              <a:tabLst>
                <a:tab pos="1306513" algn="r"/>
                <a:tab pos="1474788" algn="l"/>
              </a:tabLst>
            </a:pPr>
            <a:r>
              <a:rPr lang="en-US" sz="2000" dirty="0"/>
              <a:t>	72	First-Line Supervisors of Office and Administrative Support Workers</a:t>
            </a:r>
          </a:p>
          <a:p>
            <a:pPr marL="0" indent="0">
              <a:spcBef>
                <a:spcPts val="0"/>
              </a:spcBef>
              <a:buNone/>
              <a:tabLst>
                <a:tab pos="1306513" algn="r"/>
                <a:tab pos="1474788" algn="l"/>
              </a:tabLst>
            </a:pPr>
            <a:r>
              <a:rPr lang="en-US" sz="2000" dirty="0"/>
              <a:t>	72	First-Line Supervisors of Production and Operating Workers</a:t>
            </a:r>
          </a:p>
          <a:p>
            <a:pPr marL="0" indent="0">
              <a:spcBef>
                <a:spcPts val="0"/>
              </a:spcBef>
              <a:buNone/>
              <a:tabLst>
                <a:tab pos="1306513" algn="r"/>
                <a:tab pos="1474788" algn="l"/>
              </a:tabLst>
            </a:pPr>
            <a:r>
              <a:rPr lang="en-US" sz="2000" dirty="0"/>
              <a:t>	68	Hosts and Hostesses, Restaurant, Lounge, and Coffee Shop</a:t>
            </a:r>
          </a:p>
          <a:p>
            <a:pPr marL="0" indent="0">
              <a:spcBef>
                <a:spcPts val="0"/>
              </a:spcBef>
              <a:buNone/>
              <a:tabLst>
                <a:tab pos="1306513" algn="r"/>
                <a:tab pos="1474788" algn="l"/>
              </a:tabLst>
            </a:pPr>
            <a:r>
              <a:rPr lang="en-US" sz="2000" dirty="0"/>
              <a:t>	67	Teacher Assistants</a:t>
            </a:r>
          </a:p>
          <a:p>
            <a:pPr marL="0" indent="0">
              <a:spcBef>
                <a:spcPts val="0"/>
              </a:spcBef>
              <a:buNone/>
              <a:tabLst>
                <a:tab pos="1306513" algn="r"/>
                <a:tab pos="1474788" algn="l"/>
              </a:tabLst>
            </a:pPr>
            <a:r>
              <a:rPr lang="en-US" sz="2000" dirty="0"/>
              <a:t>	65	Amusement and Recreation Attendants</a:t>
            </a:r>
          </a:p>
          <a:p>
            <a:pPr marL="0" indent="0">
              <a:spcBef>
                <a:spcPts val="0"/>
              </a:spcBef>
              <a:buNone/>
              <a:tabLst>
                <a:tab pos="1306513" algn="r"/>
                <a:tab pos="1474788" algn="l"/>
              </a:tabLst>
            </a:pPr>
            <a:r>
              <a:rPr lang="en-US" sz="2000" dirty="0"/>
              <a:t>	63	Light Truck or Delivery Services Drivers</a:t>
            </a:r>
          </a:p>
          <a:p>
            <a:pPr marL="0" indent="0">
              <a:spcBef>
                <a:spcPts val="0"/>
              </a:spcBef>
              <a:buNone/>
              <a:tabLst>
                <a:tab pos="1306513" algn="r"/>
                <a:tab pos="1474788" algn="l"/>
              </a:tabLst>
            </a:pPr>
            <a:r>
              <a:rPr lang="en-US" sz="2000" dirty="0"/>
              <a:t>	63	Machinists</a:t>
            </a:r>
          </a:p>
          <a:p>
            <a:pPr marL="0" indent="0">
              <a:spcBef>
                <a:spcPts val="0"/>
              </a:spcBef>
              <a:buNone/>
              <a:tabLst>
                <a:tab pos="1306513" algn="r"/>
                <a:tab pos="1474788" algn="l"/>
              </a:tabLst>
            </a:pPr>
            <a:r>
              <a:rPr lang="en-US" sz="2000" dirty="0"/>
              <a:t>	63	Molding, </a:t>
            </a:r>
            <a:r>
              <a:rPr lang="en-US" sz="2000" dirty="0" err="1"/>
              <a:t>Coremaking</a:t>
            </a:r>
            <a:r>
              <a:rPr lang="en-US" sz="2000" dirty="0"/>
              <a:t>, and Casting Machine Setters, Operators, and Tenders, Metal and Plastic</a:t>
            </a:r>
          </a:p>
          <a:p>
            <a:pPr marL="0" indent="0">
              <a:spcBef>
                <a:spcPts val="0"/>
              </a:spcBef>
              <a:buNone/>
              <a:tabLst>
                <a:tab pos="1306513" algn="r"/>
                <a:tab pos="1474788" algn="l"/>
              </a:tabLst>
            </a:pPr>
            <a:r>
              <a:rPr lang="en-US" sz="2000" dirty="0"/>
              <a:t>	60	Elementary School Teachers, Except Special Education</a:t>
            </a:r>
          </a:p>
          <a:p>
            <a:pPr marL="0" indent="0">
              <a:spcBef>
                <a:spcPts val="0"/>
              </a:spcBef>
              <a:buNone/>
              <a:tabLst>
                <a:tab pos="1306513" algn="r"/>
                <a:tab pos="1474788" algn="l"/>
              </a:tabLst>
            </a:pPr>
            <a:r>
              <a:rPr lang="en-US" sz="2000" dirty="0"/>
              <a:t>	59	Sales Representatives, Services, All Other</a:t>
            </a:r>
          </a:p>
          <a:p>
            <a:pPr marL="0" indent="0">
              <a:spcBef>
                <a:spcPts val="0"/>
              </a:spcBef>
              <a:buNone/>
              <a:tabLst>
                <a:tab pos="1306513" algn="r"/>
                <a:tab pos="1474788" algn="l"/>
              </a:tabLst>
            </a:pPr>
            <a:r>
              <a:rPr lang="en-US" sz="2000" dirty="0"/>
              <a:t>	55	Farmworkers and Laborers, Crop, Nursery, and Greenhouse</a:t>
            </a:r>
          </a:p>
          <a:p>
            <a:pPr marL="0" indent="0">
              <a:spcBef>
                <a:spcPts val="0"/>
              </a:spcBef>
              <a:buNone/>
              <a:tabLst>
                <a:tab pos="1306513" algn="r"/>
                <a:tab pos="1474788" algn="l"/>
              </a:tabLst>
            </a:pPr>
            <a:r>
              <a:rPr lang="en-US" sz="2000" dirty="0"/>
              <a:t>	54	Automotive Service Technicians and Mechanics</a:t>
            </a:r>
          </a:p>
          <a:p>
            <a:pPr marL="0" indent="0">
              <a:spcBef>
                <a:spcPts val="0"/>
              </a:spcBef>
              <a:buNone/>
              <a:tabLst>
                <a:tab pos="1306513" algn="r"/>
                <a:tab pos="1474788" algn="l"/>
              </a:tabLst>
            </a:pPr>
            <a:r>
              <a:rPr lang="en-US" sz="2000" dirty="0"/>
              <a:t>	54	Substitute Teachers</a:t>
            </a:r>
          </a:p>
          <a:p>
            <a:pPr marL="0" indent="0">
              <a:spcBef>
                <a:spcPts val="0"/>
              </a:spcBef>
              <a:buNone/>
              <a:tabLst>
                <a:tab pos="1306513" algn="r"/>
                <a:tab pos="1474788" algn="l"/>
              </a:tabLst>
            </a:pPr>
            <a:r>
              <a:rPr lang="en-US" sz="2000" dirty="0"/>
              <a:t>	53	Shipping, Receiving, and Traffic Clerks</a:t>
            </a:r>
          </a:p>
          <a:p>
            <a:pPr marL="0" indent="0">
              <a:spcBef>
                <a:spcPts val="0"/>
              </a:spcBef>
              <a:buNone/>
              <a:tabLst>
                <a:tab pos="1306513" algn="r"/>
                <a:tab pos="1474788" algn="l"/>
              </a:tabLst>
            </a:pPr>
            <a:r>
              <a:rPr lang="en-US" sz="2000" dirty="0"/>
              <a:t>	52	First-Line Supervisors of Construction Trades and Extraction Workers</a:t>
            </a:r>
          </a:p>
          <a:p>
            <a:pPr marL="0" indent="0">
              <a:spcBef>
                <a:spcPts val="0"/>
              </a:spcBef>
              <a:buNone/>
              <a:tabLst>
                <a:tab pos="1306513" algn="r"/>
                <a:tab pos="1474788" algn="l"/>
              </a:tabLst>
            </a:pPr>
            <a:r>
              <a:rPr lang="en-US" sz="2000" dirty="0"/>
              <a:t>	50	Accountants and Auditors</a:t>
            </a:r>
          </a:p>
          <a:p>
            <a:pPr marL="0" indent="0">
              <a:spcBef>
                <a:spcPts val="0"/>
              </a:spcBef>
              <a:buNone/>
              <a:tabLst>
                <a:tab pos="1306513" algn="r"/>
                <a:tab pos="1474788" algn="l"/>
              </a:tabLst>
            </a:pPr>
            <a:r>
              <a:rPr lang="en-US" sz="2000" dirty="0"/>
              <a:t>	50	Farmers, Ranchers, and Other Agricultural Managers</a:t>
            </a:r>
          </a:p>
          <a:p>
            <a:pPr marL="0" indent="0">
              <a:spcBef>
                <a:spcPts val="0"/>
              </a:spcBef>
              <a:buNone/>
              <a:tabLst>
                <a:tab pos="1306513" algn="r"/>
                <a:tab pos="1474788" algn="l"/>
              </a:tabLst>
            </a:pPr>
            <a:r>
              <a:rPr lang="en-US" sz="2000" dirty="0"/>
              <a:t>	49	Bartenders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946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Greenville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1,171	Combined Food Preparation and Serving Workers, Including Fast Food</a:t>
            </a:r>
          </a:p>
          <a:p>
            <a:pPr marL="0" indent="0">
              <a:spcBef>
                <a:spcPts val="0"/>
              </a:spcBef>
              <a:buNone/>
              <a:tabLst>
                <a:tab pos="1306513" algn="r"/>
                <a:tab pos="1474788" algn="l"/>
              </a:tabLst>
            </a:pPr>
            <a:r>
              <a:rPr lang="en-US" sz="2000" dirty="0"/>
              <a:t>	978	Retail Salespersons</a:t>
            </a:r>
          </a:p>
          <a:p>
            <a:pPr marL="0" indent="0">
              <a:spcBef>
                <a:spcPts val="0"/>
              </a:spcBef>
              <a:buNone/>
              <a:tabLst>
                <a:tab pos="1306513" algn="r"/>
                <a:tab pos="1474788" algn="l"/>
              </a:tabLst>
            </a:pPr>
            <a:r>
              <a:rPr lang="en-US" sz="2000" dirty="0"/>
              <a:t>	746	Cashiers</a:t>
            </a:r>
          </a:p>
          <a:p>
            <a:pPr marL="0" indent="0">
              <a:spcBef>
                <a:spcPts val="0"/>
              </a:spcBef>
              <a:buNone/>
              <a:tabLst>
                <a:tab pos="1306513" algn="r"/>
                <a:tab pos="1474788" algn="l"/>
              </a:tabLst>
            </a:pPr>
            <a:r>
              <a:rPr lang="en-US" sz="2000" dirty="0"/>
              <a:t>	570	Waiters and Waitresses</a:t>
            </a:r>
          </a:p>
          <a:p>
            <a:pPr marL="0" indent="0">
              <a:spcBef>
                <a:spcPts val="0"/>
              </a:spcBef>
              <a:buNone/>
              <a:tabLst>
                <a:tab pos="1306513" algn="r"/>
                <a:tab pos="1474788" algn="l"/>
              </a:tabLst>
            </a:pPr>
            <a:r>
              <a:rPr lang="en-US" sz="2000" dirty="0"/>
              <a:t>	402	Laborers and Freight, Stock, and Material Movers, Hand</a:t>
            </a:r>
          </a:p>
          <a:p>
            <a:pPr marL="0" indent="0">
              <a:spcBef>
                <a:spcPts val="0"/>
              </a:spcBef>
              <a:buNone/>
              <a:tabLst>
                <a:tab pos="1306513" algn="r"/>
                <a:tab pos="1474788" algn="l"/>
              </a:tabLst>
            </a:pPr>
            <a:r>
              <a:rPr lang="en-US" sz="2000" u="sng" dirty="0"/>
              <a:t>	367	Nursing Assistants</a:t>
            </a:r>
          </a:p>
          <a:p>
            <a:pPr marL="0" indent="0">
              <a:spcBef>
                <a:spcPts val="0"/>
              </a:spcBef>
              <a:buNone/>
              <a:tabLst>
                <a:tab pos="1306513" algn="r"/>
                <a:tab pos="1474788" algn="l"/>
              </a:tabLst>
            </a:pPr>
            <a:r>
              <a:rPr lang="en-US" sz="2000" u="sng" dirty="0"/>
              <a:t>	307	Registered Nurses</a:t>
            </a:r>
          </a:p>
          <a:p>
            <a:pPr marL="0" indent="0">
              <a:spcBef>
                <a:spcPts val="0"/>
              </a:spcBef>
              <a:buNone/>
              <a:tabLst>
                <a:tab pos="1306513" algn="r"/>
                <a:tab pos="1474788" algn="l"/>
              </a:tabLst>
            </a:pPr>
            <a:r>
              <a:rPr lang="en-US" sz="2000" dirty="0"/>
              <a:t>	304	Office Clerks, General</a:t>
            </a:r>
          </a:p>
          <a:p>
            <a:pPr marL="0" indent="0">
              <a:spcBef>
                <a:spcPts val="0"/>
              </a:spcBef>
              <a:buNone/>
              <a:tabLst>
                <a:tab pos="1306513" algn="r"/>
                <a:tab pos="1474788" algn="l"/>
              </a:tabLst>
            </a:pPr>
            <a:r>
              <a:rPr lang="en-US" sz="2000" dirty="0"/>
              <a:t>	293	Janitors and Cleaners, Except Maids and Housekeeping Cleaners</a:t>
            </a:r>
          </a:p>
          <a:p>
            <a:pPr marL="0" indent="0">
              <a:spcBef>
                <a:spcPts val="0"/>
              </a:spcBef>
              <a:buNone/>
              <a:tabLst>
                <a:tab pos="1306513" algn="r"/>
                <a:tab pos="1474788" algn="l"/>
              </a:tabLst>
            </a:pPr>
            <a:r>
              <a:rPr lang="en-US" sz="2000" dirty="0"/>
              <a:t>	257	Customer Service Representatives</a:t>
            </a:r>
          </a:p>
          <a:p>
            <a:pPr marL="0" indent="0">
              <a:spcBef>
                <a:spcPts val="0"/>
              </a:spcBef>
              <a:buNone/>
              <a:tabLst>
                <a:tab pos="1306513" algn="r"/>
                <a:tab pos="1474788" algn="l"/>
              </a:tabLst>
            </a:pPr>
            <a:r>
              <a:rPr lang="en-US" sz="2000" dirty="0"/>
              <a:t>	240	Cooks, Restaurant</a:t>
            </a:r>
          </a:p>
          <a:p>
            <a:pPr marL="0" indent="0">
              <a:spcBef>
                <a:spcPts val="0"/>
              </a:spcBef>
              <a:buNone/>
              <a:tabLst>
                <a:tab pos="1306513" algn="r"/>
                <a:tab pos="1474788" algn="l"/>
              </a:tabLst>
            </a:pPr>
            <a:r>
              <a:rPr lang="en-US" sz="2000" dirty="0"/>
              <a:t>	236	Home Health Aides</a:t>
            </a:r>
          </a:p>
          <a:p>
            <a:pPr marL="0" indent="0">
              <a:spcBef>
                <a:spcPts val="0"/>
              </a:spcBef>
              <a:buNone/>
              <a:tabLst>
                <a:tab pos="1306513" algn="r"/>
                <a:tab pos="1474788" algn="l"/>
              </a:tabLst>
            </a:pPr>
            <a:r>
              <a:rPr lang="en-US" sz="2000" dirty="0"/>
              <a:t>	200	First-Line Supervisors of Retail Sales Workers</a:t>
            </a:r>
          </a:p>
          <a:p>
            <a:pPr marL="0" indent="0">
              <a:spcBef>
                <a:spcPts val="0"/>
              </a:spcBef>
              <a:buNone/>
              <a:tabLst>
                <a:tab pos="1306513" algn="r"/>
                <a:tab pos="1474788" algn="l"/>
              </a:tabLst>
            </a:pPr>
            <a:r>
              <a:rPr lang="en-US" sz="2000" dirty="0"/>
              <a:t>	193	First-Line Supervisors of Food Preparation and Serving Workers</a:t>
            </a:r>
          </a:p>
          <a:p>
            <a:pPr marL="0" indent="0">
              <a:spcBef>
                <a:spcPts val="0"/>
              </a:spcBef>
              <a:buNone/>
              <a:tabLst>
                <a:tab pos="1306513" algn="r"/>
                <a:tab pos="1474788" algn="l"/>
              </a:tabLst>
            </a:pPr>
            <a:r>
              <a:rPr lang="en-US" sz="2000" dirty="0"/>
              <a:t>	190	Secretaries and Administrative Assistants, Except Legal, Medical, and Executive</a:t>
            </a:r>
          </a:p>
          <a:p>
            <a:pPr marL="0" indent="0">
              <a:spcBef>
                <a:spcPts val="0"/>
              </a:spcBef>
              <a:buNone/>
              <a:tabLst>
                <a:tab pos="1306513" algn="r"/>
                <a:tab pos="1474788" algn="l"/>
              </a:tabLst>
            </a:pPr>
            <a:r>
              <a:rPr lang="en-US" sz="2000" u="sng" dirty="0"/>
              <a:t>	188	Heavy and Tractor-Trailer Truck Drivers</a:t>
            </a:r>
          </a:p>
          <a:p>
            <a:pPr marL="0" indent="0">
              <a:spcBef>
                <a:spcPts val="0"/>
              </a:spcBef>
              <a:buNone/>
              <a:tabLst>
                <a:tab pos="1306513" algn="r"/>
                <a:tab pos="1474788" algn="l"/>
              </a:tabLst>
            </a:pPr>
            <a:r>
              <a:rPr lang="en-US" sz="2000" dirty="0"/>
              <a:t>	188	Stock Clerks and Order Fillers</a:t>
            </a:r>
          </a:p>
          <a:p>
            <a:pPr marL="0" indent="0">
              <a:spcBef>
                <a:spcPts val="0"/>
              </a:spcBef>
              <a:buNone/>
              <a:tabLst>
                <a:tab pos="1306513" algn="r"/>
                <a:tab pos="1474788" algn="l"/>
              </a:tabLst>
            </a:pPr>
            <a:r>
              <a:rPr lang="en-US" sz="2000" dirty="0"/>
              <a:t>	179	Maids and Housekeeping Cleaners</a:t>
            </a:r>
          </a:p>
          <a:p>
            <a:pPr marL="0" indent="0">
              <a:spcBef>
                <a:spcPts val="0"/>
              </a:spcBef>
              <a:buNone/>
              <a:tabLst>
                <a:tab pos="1306513" algn="r"/>
                <a:tab pos="1474788" algn="l"/>
              </a:tabLst>
            </a:pPr>
            <a:r>
              <a:rPr lang="en-US" sz="2000" dirty="0"/>
              <a:t>	174	Personal Care Aides</a:t>
            </a:r>
          </a:p>
          <a:p>
            <a:pPr marL="0" indent="0">
              <a:spcBef>
                <a:spcPts val="0"/>
              </a:spcBef>
              <a:buNone/>
              <a:tabLst>
                <a:tab pos="1306513" algn="r"/>
                <a:tab pos="1474788" algn="l"/>
              </a:tabLst>
            </a:pPr>
            <a:r>
              <a:rPr lang="en-US" sz="2000" dirty="0"/>
              <a:t>	170	Landscaping and Groundskeeping Workers</a:t>
            </a:r>
          </a:p>
          <a:p>
            <a:pPr marL="0" indent="0">
              <a:spcBef>
                <a:spcPts val="0"/>
              </a:spcBef>
              <a:buNone/>
              <a:tabLst>
                <a:tab pos="1306513" algn="r"/>
                <a:tab pos="1474788" algn="l"/>
              </a:tabLst>
            </a:pPr>
            <a:r>
              <a:rPr lang="en-US" sz="2000" dirty="0"/>
              <a:t>	166	Receptionists and Information Clerks</a:t>
            </a:r>
          </a:p>
          <a:p>
            <a:pPr marL="0" indent="0">
              <a:spcBef>
                <a:spcPts val="0"/>
              </a:spcBef>
              <a:buNone/>
              <a:tabLst>
                <a:tab pos="1306513" algn="r"/>
                <a:tab pos="1474788" algn="l"/>
              </a:tabLst>
            </a:pPr>
            <a:r>
              <a:rPr lang="en-US" sz="2000" dirty="0"/>
              <a:t>	152	Maintenance and Repair Workers, General</a:t>
            </a:r>
          </a:p>
          <a:p>
            <a:pPr marL="0" indent="0">
              <a:spcBef>
                <a:spcPts val="0"/>
              </a:spcBef>
              <a:buNone/>
              <a:tabLst>
                <a:tab pos="1306513" algn="r"/>
                <a:tab pos="1474788" algn="l"/>
              </a:tabLst>
            </a:pPr>
            <a:r>
              <a:rPr lang="en-US" sz="2000" dirty="0"/>
              <a:t>	150	Bookkeeping, Accounting, and Auditing Clerks</a:t>
            </a:r>
          </a:p>
          <a:p>
            <a:pPr marL="0" indent="0">
              <a:spcBef>
                <a:spcPts val="0"/>
              </a:spcBef>
              <a:buNone/>
              <a:tabLst>
                <a:tab pos="1306513" algn="r"/>
                <a:tab pos="1474788" algn="l"/>
              </a:tabLst>
            </a:pPr>
            <a:r>
              <a:rPr lang="en-US" sz="2000" dirty="0"/>
              <a:t>	147	Teacher Assistants</a:t>
            </a:r>
          </a:p>
          <a:p>
            <a:pPr marL="0" indent="0">
              <a:spcBef>
                <a:spcPts val="0"/>
              </a:spcBef>
              <a:buNone/>
              <a:tabLst>
                <a:tab pos="1306513" algn="r"/>
                <a:tab pos="1474788" algn="l"/>
              </a:tabLst>
            </a:pPr>
            <a:r>
              <a:rPr lang="en-US" sz="2000" dirty="0"/>
              <a:t>	141	Elementary School Teachers, Except Special Education</a:t>
            </a:r>
          </a:p>
          <a:p>
            <a:pPr marL="0" indent="0">
              <a:spcBef>
                <a:spcPts val="0"/>
              </a:spcBef>
              <a:buNone/>
              <a:tabLst>
                <a:tab pos="1306513" algn="r"/>
                <a:tab pos="1474788" algn="l"/>
              </a:tabLst>
            </a:pPr>
            <a:r>
              <a:rPr lang="en-US" sz="2000" dirty="0"/>
              <a:t>	139	Packers and Packagers, Hand</a:t>
            </a:r>
          </a:p>
          <a:p>
            <a:pPr marL="0" indent="0">
              <a:spcBef>
                <a:spcPts val="0"/>
              </a:spcBef>
              <a:buNone/>
              <a:tabLst>
                <a:tab pos="1306513" algn="r"/>
                <a:tab pos="1474788" algn="l"/>
              </a:tabLst>
            </a:pPr>
            <a:r>
              <a:rPr lang="en-US" sz="2000" dirty="0"/>
              <a:t>	138	Childcare Workers</a:t>
            </a:r>
          </a:p>
          <a:p>
            <a:pPr marL="0" indent="0">
              <a:spcBef>
                <a:spcPts val="0"/>
              </a:spcBef>
              <a:buNone/>
              <a:tabLst>
                <a:tab pos="1306513" algn="r"/>
                <a:tab pos="1474788" algn="l"/>
              </a:tabLst>
            </a:pPr>
            <a:r>
              <a:rPr lang="en-US" sz="2000" dirty="0"/>
              <a:t>	131	Packaging and Filling Machine Operators and Tenders</a:t>
            </a:r>
          </a:p>
          <a:p>
            <a:pPr marL="0" indent="0">
              <a:spcBef>
                <a:spcPts val="0"/>
              </a:spcBef>
              <a:buNone/>
              <a:tabLst>
                <a:tab pos="1306513" algn="r"/>
                <a:tab pos="1474788" algn="l"/>
              </a:tabLst>
            </a:pPr>
            <a:r>
              <a:rPr lang="en-US" sz="2000" dirty="0"/>
              <a:t>	125	Farmers, Ranchers, and Other Agricultural Managers</a:t>
            </a:r>
          </a:p>
          <a:p>
            <a:pPr marL="0" indent="0">
              <a:spcBef>
                <a:spcPts val="0"/>
              </a:spcBef>
              <a:buNone/>
              <a:tabLst>
                <a:tab pos="1306513" algn="r"/>
                <a:tab pos="1474788" algn="l"/>
              </a:tabLst>
            </a:pPr>
            <a:r>
              <a:rPr lang="en-US" sz="2000" dirty="0"/>
              <a:t>	124	Assemblers and Fabricators, All Other, Including Team Assemblers</a:t>
            </a:r>
          </a:p>
          <a:p>
            <a:pPr marL="0" indent="0">
              <a:spcBef>
                <a:spcPts val="0"/>
              </a:spcBef>
              <a:buNone/>
              <a:tabLst>
                <a:tab pos="1306513" algn="r"/>
                <a:tab pos="1474788" algn="l"/>
              </a:tabLst>
            </a:pPr>
            <a:r>
              <a:rPr lang="en-US" sz="2000" dirty="0"/>
              <a:t>	121	Substitute Teachers</a:t>
            </a:r>
          </a:p>
          <a:p>
            <a:pPr marL="0" indent="0">
              <a:spcBef>
                <a:spcPts val="0"/>
              </a:spcBef>
              <a:buNone/>
              <a:tabLst>
                <a:tab pos="1306513" algn="r"/>
                <a:tab pos="1474788" algn="l"/>
              </a:tabLst>
            </a:pPr>
            <a:r>
              <a:rPr lang="en-US" sz="2000" dirty="0"/>
              <a:t>	120	General and Operations Manager</a:t>
            </a:r>
          </a:p>
          <a:p>
            <a:pPr marL="0" indent="0">
              <a:spcBef>
                <a:spcPts val="0"/>
              </a:spcBef>
              <a:buNone/>
              <a:tabLst>
                <a:tab pos="1306513" algn="r"/>
                <a:tab pos="1474788" algn="l"/>
              </a:tabLst>
            </a:pPr>
            <a:r>
              <a:rPr lang="en-US" sz="2000" dirty="0"/>
              <a:t>	113	Hosts and Hostesses, Restaurant, Lounge, and Coffee Shop</a:t>
            </a:r>
          </a:p>
          <a:p>
            <a:pPr marL="0" indent="0">
              <a:spcBef>
                <a:spcPts val="0"/>
              </a:spcBef>
              <a:buNone/>
              <a:tabLst>
                <a:tab pos="1306513" algn="r"/>
                <a:tab pos="1474788" algn="l"/>
              </a:tabLst>
            </a:pPr>
            <a:r>
              <a:rPr lang="en-US" sz="2000" dirty="0"/>
              <a:t>	106	First-Line Supervisors of Office and Administrative Support Workers</a:t>
            </a:r>
          </a:p>
          <a:p>
            <a:pPr marL="0" indent="0">
              <a:spcBef>
                <a:spcPts val="0"/>
              </a:spcBef>
              <a:buNone/>
              <a:tabLst>
                <a:tab pos="1306513" algn="r"/>
                <a:tab pos="1474788" algn="l"/>
              </a:tabLst>
            </a:pPr>
            <a:r>
              <a:rPr lang="en-US" sz="2000" dirty="0"/>
              <a:t>	104	Medical Assistants</a:t>
            </a:r>
          </a:p>
          <a:p>
            <a:pPr marL="0" indent="0">
              <a:spcBef>
                <a:spcPts val="0"/>
              </a:spcBef>
              <a:buNone/>
              <a:tabLst>
                <a:tab pos="1306513" algn="r"/>
                <a:tab pos="1474788" algn="l"/>
              </a:tabLst>
            </a:pPr>
            <a:r>
              <a:rPr lang="en-US" sz="2000" dirty="0"/>
              <a:t>	100	Sales Representatives, Wholesale and Manufacturing, Except Technical and Scientific Products</a:t>
            </a:r>
          </a:p>
          <a:p>
            <a:pPr marL="0" indent="0">
              <a:spcBef>
                <a:spcPts val="0"/>
              </a:spcBef>
              <a:buNone/>
              <a:tabLst>
                <a:tab pos="1306513" algn="r"/>
                <a:tab pos="1474788" algn="l"/>
              </a:tabLst>
            </a:pPr>
            <a:r>
              <a:rPr lang="en-US" sz="2000" dirty="0"/>
              <a:t>	97	Amusement and Recreation Attendants</a:t>
            </a:r>
          </a:p>
          <a:p>
            <a:pPr marL="0" indent="0">
              <a:spcBef>
                <a:spcPts val="0"/>
              </a:spcBef>
              <a:buNone/>
              <a:tabLst>
                <a:tab pos="1306513" algn="r"/>
                <a:tab pos="1474788" algn="l"/>
              </a:tabLst>
            </a:pPr>
            <a:r>
              <a:rPr lang="en-US" sz="2000" dirty="0"/>
              <a:t>	91	Bus Drivers, School or Special Client</a:t>
            </a:r>
          </a:p>
          <a:p>
            <a:pPr marL="0" indent="0">
              <a:spcBef>
                <a:spcPts val="0"/>
              </a:spcBef>
              <a:buNone/>
              <a:tabLst>
                <a:tab pos="1306513" algn="r"/>
                <a:tab pos="1474788" algn="l"/>
              </a:tabLst>
            </a:pPr>
            <a:r>
              <a:rPr lang="en-US" sz="2000" dirty="0"/>
              <a:t>	90	Medical Secretaries</a:t>
            </a:r>
          </a:p>
          <a:p>
            <a:pPr marL="0" indent="0">
              <a:spcBef>
                <a:spcPts val="0"/>
              </a:spcBef>
              <a:buNone/>
              <a:tabLst>
                <a:tab pos="1306513" algn="r"/>
                <a:tab pos="1474788" algn="l"/>
              </a:tabLst>
            </a:pPr>
            <a:r>
              <a:rPr lang="en-US" sz="2000" dirty="0"/>
              <a:t>	84	Helpers--Production Workers</a:t>
            </a:r>
          </a:p>
          <a:p>
            <a:pPr marL="0" indent="0">
              <a:spcBef>
                <a:spcPts val="0"/>
              </a:spcBef>
              <a:buNone/>
              <a:tabLst>
                <a:tab pos="1306513" algn="r"/>
                <a:tab pos="1474788" algn="l"/>
              </a:tabLst>
            </a:pPr>
            <a:r>
              <a:rPr lang="en-US" sz="2000" dirty="0"/>
              <a:t>	84	Sales Representatives, Services, All Other</a:t>
            </a:r>
          </a:p>
          <a:p>
            <a:pPr marL="0" indent="0">
              <a:spcBef>
                <a:spcPts val="0"/>
              </a:spcBef>
              <a:buNone/>
              <a:tabLst>
                <a:tab pos="1306513" algn="r"/>
                <a:tab pos="1474788" algn="l"/>
              </a:tabLst>
            </a:pPr>
            <a:r>
              <a:rPr lang="en-US" sz="2000" dirty="0"/>
              <a:t>	83	Construction Laborers</a:t>
            </a:r>
          </a:p>
          <a:p>
            <a:pPr marL="0" indent="0">
              <a:spcBef>
                <a:spcPts val="0"/>
              </a:spcBef>
              <a:buNone/>
              <a:tabLst>
                <a:tab pos="1306513" algn="r"/>
                <a:tab pos="1474788" algn="l"/>
              </a:tabLst>
            </a:pPr>
            <a:r>
              <a:rPr lang="en-US" sz="2000" dirty="0"/>
              <a:t>	79	Automotive Service Technicians and Mechanics</a:t>
            </a:r>
          </a:p>
          <a:p>
            <a:pPr marL="0" indent="0">
              <a:spcBef>
                <a:spcPts val="0"/>
              </a:spcBef>
              <a:buNone/>
              <a:tabLst>
                <a:tab pos="1306513" algn="r"/>
                <a:tab pos="1474788" algn="l"/>
              </a:tabLst>
            </a:pPr>
            <a:r>
              <a:rPr lang="en-US" sz="2000" dirty="0"/>
              <a:t>	79	Light Truck or Delivery Services Drivers</a:t>
            </a:r>
          </a:p>
          <a:p>
            <a:pPr marL="0" indent="0">
              <a:spcBef>
                <a:spcPts val="0"/>
              </a:spcBef>
              <a:buNone/>
              <a:tabLst>
                <a:tab pos="1306513" algn="r"/>
                <a:tab pos="1474788" algn="l"/>
              </a:tabLst>
            </a:pPr>
            <a:r>
              <a:rPr lang="en-US" sz="2000" dirty="0"/>
              <a:t>	78	Carpenters</a:t>
            </a:r>
          </a:p>
          <a:p>
            <a:pPr marL="0" indent="0">
              <a:spcBef>
                <a:spcPts val="0"/>
              </a:spcBef>
              <a:buNone/>
              <a:tabLst>
                <a:tab pos="1306513" algn="r"/>
                <a:tab pos="1474788" algn="l"/>
              </a:tabLst>
            </a:pPr>
            <a:r>
              <a:rPr lang="en-US" sz="2000" dirty="0"/>
              <a:t>	76	Security Guards</a:t>
            </a:r>
          </a:p>
          <a:p>
            <a:pPr marL="0" indent="0">
              <a:spcBef>
                <a:spcPts val="0"/>
              </a:spcBef>
              <a:buNone/>
              <a:tabLst>
                <a:tab pos="1306513" algn="r"/>
                <a:tab pos="1474788" algn="l"/>
              </a:tabLst>
            </a:pPr>
            <a:r>
              <a:rPr lang="en-US" sz="2000" dirty="0"/>
              <a:t>	74	Dishwashers</a:t>
            </a:r>
          </a:p>
          <a:p>
            <a:pPr marL="0" indent="0">
              <a:spcBef>
                <a:spcPts val="0"/>
              </a:spcBef>
              <a:buNone/>
              <a:tabLst>
                <a:tab pos="1306513" algn="r"/>
                <a:tab pos="1474788" algn="l"/>
              </a:tabLst>
            </a:pPr>
            <a:r>
              <a:rPr lang="en-US" sz="2000" dirty="0"/>
              <a:t>	73	Police and Sheriff's Patrol Officers</a:t>
            </a:r>
          </a:p>
          <a:p>
            <a:pPr marL="0" indent="0">
              <a:spcBef>
                <a:spcPts val="0"/>
              </a:spcBef>
              <a:buNone/>
              <a:tabLst>
                <a:tab pos="1306513" algn="r"/>
                <a:tab pos="1474788" algn="l"/>
              </a:tabLst>
            </a:pPr>
            <a:r>
              <a:rPr lang="en-US" sz="2000" dirty="0"/>
              <a:t>	71	Secondary School Teachers, Except Special and Career/Technical Education</a:t>
            </a:r>
          </a:p>
          <a:p>
            <a:pPr marL="0" indent="0">
              <a:spcBef>
                <a:spcPts val="0"/>
              </a:spcBef>
              <a:buNone/>
              <a:tabLst>
                <a:tab pos="1306513" algn="r"/>
                <a:tab pos="1474788" algn="l"/>
              </a:tabLst>
            </a:pPr>
            <a:r>
              <a:rPr lang="en-US" sz="2000" dirty="0"/>
              <a:t>	70	Bartenders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3316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Elizabeth City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585	Retail Salespersons</a:t>
            </a:r>
          </a:p>
          <a:p>
            <a:pPr marL="0" indent="0">
              <a:spcBef>
                <a:spcPts val="0"/>
              </a:spcBef>
              <a:buNone/>
              <a:tabLst>
                <a:tab pos="1306513" algn="r"/>
                <a:tab pos="1474788" algn="l"/>
              </a:tabLst>
            </a:pPr>
            <a:r>
              <a:rPr lang="en-US" sz="2000" dirty="0"/>
              <a:t>	576	Combined Food Preparation and Serving Workers, Including Fast Food</a:t>
            </a:r>
          </a:p>
          <a:p>
            <a:pPr marL="0" indent="0">
              <a:spcBef>
                <a:spcPts val="0"/>
              </a:spcBef>
              <a:buNone/>
              <a:tabLst>
                <a:tab pos="1306513" algn="r"/>
                <a:tab pos="1474788" algn="l"/>
              </a:tabLst>
            </a:pPr>
            <a:r>
              <a:rPr lang="en-US" sz="2000" dirty="0"/>
              <a:t>	352	Cashiers</a:t>
            </a:r>
          </a:p>
          <a:p>
            <a:pPr marL="0" indent="0">
              <a:spcBef>
                <a:spcPts val="0"/>
              </a:spcBef>
              <a:buNone/>
              <a:tabLst>
                <a:tab pos="1306513" algn="r"/>
                <a:tab pos="1474788" algn="l"/>
              </a:tabLst>
            </a:pPr>
            <a:r>
              <a:rPr lang="en-US" sz="2000" dirty="0"/>
              <a:t>	297	Waiters and Waitresses</a:t>
            </a:r>
          </a:p>
          <a:p>
            <a:pPr marL="0" indent="0">
              <a:spcBef>
                <a:spcPts val="0"/>
              </a:spcBef>
              <a:buNone/>
              <a:tabLst>
                <a:tab pos="1306513" algn="r"/>
                <a:tab pos="1474788" algn="l"/>
              </a:tabLst>
            </a:pPr>
            <a:r>
              <a:rPr lang="en-US" sz="2000" dirty="0"/>
              <a:t>	166	Office Clerks, General</a:t>
            </a:r>
          </a:p>
          <a:p>
            <a:pPr marL="0" indent="0">
              <a:spcBef>
                <a:spcPts val="0"/>
              </a:spcBef>
              <a:buNone/>
              <a:tabLst>
                <a:tab pos="1306513" algn="r"/>
                <a:tab pos="1474788" algn="l"/>
              </a:tabLst>
            </a:pPr>
            <a:r>
              <a:rPr lang="en-US" sz="2000" dirty="0"/>
              <a:t>	145	Laborers and Freight, Stock, and Material Movers, Hand</a:t>
            </a:r>
          </a:p>
          <a:p>
            <a:pPr marL="0" indent="0">
              <a:spcBef>
                <a:spcPts val="0"/>
              </a:spcBef>
              <a:buNone/>
              <a:tabLst>
                <a:tab pos="1306513" algn="r"/>
                <a:tab pos="1474788" algn="l"/>
              </a:tabLst>
            </a:pPr>
            <a:r>
              <a:rPr lang="en-US" sz="2000" dirty="0"/>
              <a:t>	129	Maids and Housekeeping Cleaners</a:t>
            </a:r>
          </a:p>
          <a:p>
            <a:pPr marL="0" indent="0">
              <a:spcBef>
                <a:spcPts val="0"/>
              </a:spcBef>
              <a:buNone/>
              <a:tabLst>
                <a:tab pos="1306513" algn="r"/>
                <a:tab pos="1474788" algn="l"/>
              </a:tabLst>
            </a:pPr>
            <a:r>
              <a:rPr lang="en-US" sz="2000" dirty="0"/>
              <a:t>	123	Cooks, Restaurant</a:t>
            </a:r>
          </a:p>
          <a:p>
            <a:pPr marL="0" indent="0">
              <a:spcBef>
                <a:spcPts val="0"/>
              </a:spcBef>
              <a:buNone/>
              <a:tabLst>
                <a:tab pos="1306513" algn="r"/>
                <a:tab pos="1474788" algn="l"/>
              </a:tabLst>
            </a:pPr>
            <a:r>
              <a:rPr lang="en-US" sz="2000" dirty="0"/>
              <a:t>	114	Janitors and Cleaners, Except Maids and Housekeeping Cleaners</a:t>
            </a:r>
          </a:p>
          <a:p>
            <a:pPr marL="0" indent="0">
              <a:spcBef>
                <a:spcPts val="0"/>
              </a:spcBef>
              <a:buNone/>
              <a:tabLst>
                <a:tab pos="1306513" algn="r"/>
                <a:tab pos="1474788" algn="l"/>
              </a:tabLst>
            </a:pPr>
            <a:r>
              <a:rPr lang="en-US" sz="2000" dirty="0"/>
              <a:t>	111	Maintenance and Repair Workers, General</a:t>
            </a:r>
          </a:p>
          <a:p>
            <a:pPr marL="0" indent="0">
              <a:spcBef>
                <a:spcPts val="0"/>
              </a:spcBef>
              <a:buNone/>
              <a:tabLst>
                <a:tab pos="1306513" algn="r"/>
                <a:tab pos="1474788" algn="l"/>
              </a:tabLst>
            </a:pPr>
            <a:r>
              <a:rPr lang="en-US" sz="2000" dirty="0"/>
              <a:t>	109	First-Line Supervisors of Retail Sales Workers</a:t>
            </a:r>
          </a:p>
          <a:p>
            <a:pPr marL="0" indent="0">
              <a:spcBef>
                <a:spcPts val="0"/>
              </a:spcBef>
              <a:buNone/>
              <a:tabLst>
                <a:tab pos="1306513" algn="r"/>
                <a:tab pos="1474788" algn="l"/>
              </a:tabLst>
            </a:pPr>
            <a:r>
              <a:rPr lang="en-US" sz="2000" dirty="0"/>
              <a:t>	105	Customer Service Representatives</a:t>
            </a:r>
          </a:p>
          <a:p>
            <a:pPr marL="0" indent="0">
              <a:spcBef>
                <a:spcPts val="0"/>
              </a:spcBef>
              <a:buNone/>
              <a:tabLst>
                <a:tab pos="1306513" algn="r"/>
                <a:tab pos="1474788" algn="l"/>
              </a:tabLst>
            </a:pPr>
            <a:r>
              <a:rPr lang="en-US" sz="2000" u="sng" dirty="0"/>
              <a:t>	103	Nursing Assistants</a:t>
            </a:r>
          </a:p>
          <a:p>
            <a:pPr marL="0" indent="0">
              <a:spcBef>
                <a:spcPts val="0"/>
              </a:spcBef>
              <a:buNone/>
              <a:tabLst>
                <a:tab pos="1306513" algn="r"/>
                <a:tab pos="1474788" algn="l"/>
              </a:tabLst>
            </a:pPr>
            <a:r>
              <a:rPr lang="en-US" sz="2000" dirty="0"/>
              <a:t>	94	First-Line Supervisors of Food Preparation and Serving Workers</a:t>
            </a:r>
          </a:p>
          <a:p>
            <a:pPr marL="0" indent="0">
              <a:spcBef>
                <a:spcPts val="0"/>
              </a:spcBef>
              <a:buNone/>
              <a:tabLst>
                <a:tab pos="1306513" algn="r"/>
                <a:tab pos="1474788" algn="l"/>
              </a:tabLst>
            </a:pPr>
            <a:r>
              <a:rPr lang="en-US" sz="2000" dirty="0"/>
              <a:t>	93	Secretaries and Administrative Assistants, Except Legal, Medical, and Executive</a:t>
            </a:r>
          </a:p>
          <a:p>
            <a:pPr marL="0" indent="0">
              <a:spcBef>
                <a:spcPts val="0"/>
              </a:spcBef>
              <a:buNone/>
              <a:tabLst>
                <a:tab pos="1306513" algn="r"/>
                <a:tab pos="1474788" algn="l"/>
              </a:tabLst>
            </a:pPr>
            <a:r>
              <a:rPr lang="en-US" sz="2000" dirty="0"/>
              <a:t>	86	Landscaping and Groundskeeping Workers</a:t>
            </a:r>
          </a:p>
          <a:p>
            <a:pPr marL="0" indent="0">
              <a:spcBef>
                <a:spcPts val="0"/>
              </a:spcBef>
              <a:buNone/>
              <a:tabLst>
                <a:tab pos="1306513" algn="r"/>
                <a:tab pos="1474788" algn="l"/>
              </a:tabLst>
            </a:pPr>
            <a:r>
              <a:rPr lang="en-US" sz="2000" u="sng" dirty="0"/>
              <a:t>	82	Heavy and Tractor-Trailer Truck Drivers</a:t>
            </a:r>
          </a:p>
          <a:p>
            <a:pPr marL="0" indent="0">
              <a:spcBef>
                <a:spcPts val="0"/>
              </a:spcBef>
              <a:buNone/>
              <a:tabLst>
                <a:tab pos="1306513" algn="r"/>
                <a:tab pos="1474788" algn="l"/>
              </a:tabLst>
            </a:pPr>
            <a:r>
              <a:rPr lang="en-US" sz="2000" dirty="0"/>
              <a:t>	76	Amusement and Recreation Attendants</a:t>
            </a:r>
          </a:p>
          <a:p>
            <a:pPr marL="0" indent="0">
              <a:spcBef>
                <a:spcPts val="0"/>
              </a:spcBef>
              <a:buNone/>
              <a:tabLst>
                <a:tab pos="1306513" algn="r"/>
                <a:tab pos="1474788" algn="l"/>
              </a:tabLst>
            </a:pPr>
            <a:r>
              <a:rPr lang="en-US" sz="2000" dirty="0"/>
              <a:t>	73	Stock Clerks and Order Fillers</a:t>
            </a:r>
          </a:p>
          <a:p>
            <a:pPr marL="0" indent="0">
              <a:spcBef>
                <a:spcPts val="0"/>
              </a:spcBef>
              <a:buNone/>
              <a:tabLst>
                <a:tab pos="1306513" algn="r"/>
                <a:tab pos="1474788" algn="l"/>
              </a:tabLst>
            </a:pPr>
            <a:r>
              <a:rPr lang="en-US" sz="2000" dirty="0"/>
              <a:t>	71	Bookkeeping, Accounting, and Auditing Clerks</a:t>
            </a:r>
          </a:p>
          <a:p>
            <a:pPr marL="0" indent="0">
              <a:spcBef>
                <a:spcPts val="0"/>
              </a:spcBef>
              <a:buNone/>
              <a:tabLst>
                <a:tab pos="1306513" algn="r"/>
                <a:tab pos="1474788" algn="l"/>
              </a:tabLst>
            </a:pPr>
            <a:r>
              <a:rPr lang="en-US" sz="2000" dirty="0"/>
              <a:t>	65	Farmers, Ranchers, and Other Agricultural Managers</a:t>
            </a:r>
          </a:p>
          <a:p>
            <a:pPr marL="0" indent="0">
              <a:spcBef>
                <a:spcPts val="0"/>
              </a:spcBef>
              <a:buNone/>
              <a:tabLst>
                <a:tab pos="1306513" algn="r"/>
                <a:tab pos="1474788" algn="l"/>
              </a:tabLst>
            </a:pPr>
            <a:r>
              <a:rPr lang="en-US" sz="2000" dirty="0"/>
              <a:t>	63	Home Health Aides</a:t>
            </a:r>
          </a:p>
          <a:p>
            <a:pPr marL="0" indent="0">
              <a:spcBef>
                <a:spcPts val="0"/>
              </a:spcBef>
              <a:buNone/>
              <a:tabLst>
                <a:tab pos="1306513" algn="r"/>
                <a:tab pos="1474788" algn="l"/>
              </a:tabLst>
            </a:pPr>
            <a:r>
              <a:rPr lang="en-US" sz="2000" dirty="0"/>
              <a:t>	63	Personal Care Aides</a:t>
            </a:r>
          </a:p>
          <a:p>
            <a:pPr marL="0" indent="0">
              <a:spcBef>
                <a:spcPts val="0"/>
              </a:spcBef>
              <a:buNone/>
              <a:tabLst>
                <a:tab pos="1306513" algn="r"/>
                <a:tab pos="1474788" algn="l"/>
              </a:tabLst>
            </a:pPr>
            <a:r>
              <a:rPr lang="en-US" sz="2000" dirty="0"/>
              <a:t>	62	Childcare Workers</a:t>
            </a:r>
          </a:p>
          <a:p>
            <a:pPr marL="0" indent="0">
              <a:spcBef>
                <a:spcPts val="0"/>
              </a:spcBef>
              <a:buNone/>
              <a:tabLst>
                <a:tab pos="1306513" algn="r"/>
                <a:tab pos="1474788" algn="l"/>
              </a:tabLst>
            </a:pPr>
            <a:r>
              <a:rPr lang="en-US" sz="2000" dirty="0"/>
              <a:t>	59	Hosts and Hostesses, Restaurant, Lounge, and Coffee Shop</a:t>
            </a:r>
          </a:p>
          <a:p>
            <a:pPr marL="0" indent="0">
              <a:spcBef>
                <a:spcPts val="0"/>
              </a:spcBef>
              <a:buNone/>
              <a:tabLst>
                <a:tab pos="1306513" algn="r"/>
                <a:tab pos="1474788" algn="l"/>
              </a:tabLst>
            </a:pPr>
            <a:r>
              <a:rPr lang="en-US" sz="2000" dirty="0"/>
              <a:t>	53	General and Operations Managers</a:t>
            </a:r>
          </a:p>
          <a:p>
            <a:pPr marL="0" indent="0">
              <a:spcBef>
                <a:spcPts val="0"/>
              </a:spcBef>
              <a:buNone/>
              <a:tabLst>
                <a:tab pos="1306513" algn="r"/>
                <a:tab pos="1474788" algn="l"/>
              </a:tabLst>
            </a:pPr>
            <a:r>
              <a:rPr lang="en-US" sz="2000" dirty="0"/>
              <a:t>	52	Receptionists and Information Clerks</a:t>
            </a:r>
          </a:p>
          <a:p>
            <a:pPr marL="0" indent="0">
              <a:spcBef>
                <a:spcPts val="0"/>
              </a:spcBef>
              <a:buNone/>
              <a:tabLst>
                <a:tab pos="1306513" algn="r"/>
                <a:tab pos="1474788" algn="l"/>
              </a:tabLst>
            </a:pPr>
            <a:r>
              <a:rPr lang="en-US" sz="2000" dirty="0"/>
              <a:t>	52	Sales Representatives, Wholesale and Manufacturing, Except Technical and Scientific Products</a:t>
            </a:r>
          </a:p>
          <a:p>
            <a:pPr marL="0" indent="0">
              <a:spcBef>
                <a:spcPts val="0"/>
              </a:spcBef>
              <a:buNone/>
              <a:tabLst>
                <a:tab pos="1306513" algn="r"/>
                <a:tab pos="1474788" algn="l"/>
              </a:tabLst>
            </a:pPr>
            <a:r>
              <a:rPr lang="en-US" sz="2000" dirty="0"/>
              <a:t>	50	Registered Nurses</a:t>
            </a:r>
          </a:p>
          <a:p>
            <a:pPr marL="0" indent="0">
              <a:spcBef>
                <a:spcPts val="0"/>
              </a:spcBef>
              <a:buNone/>
              <a:tabLst>
                <a:tab pos="1306513" algn="r"/>
                <a:tab pos="1474788" algn="l"/>
              </a:tabLst>
            </a:pPr>
            <a:r>
              <a:rPr lang="en-US" sz="2000" dirty="0"/>
              <a:t>	49	Hotel, Motel, and Resort Desk Clerks</a:t>
            </a:r>
          </a:p>
          <a:p>
            <a:pPr marL="0" indent="0">
              <a:spcBef>
                <a:spcPts val="0"/>
              </a:spcBef>
              <a:buNone/>
              <a:tabLst>
                <a:tab pos="1306513" algn="r"/>
                <a:tab pos="1474788" algn="l"/>
              </a:tabLst>
            </a:pPr>
            <a:r>
              <a:rPr lang="en-US" sz="2000" dirty="0"/>
              <a:t>	49	Teacher Assistants</a:t>
            </a:r>
          </a:p>
          <a:p>
            <a:pPr marL="0" indent="0">
              <a:spcBef>
                <a:spcPts val="0"/>
              </a:spcBef>
              <a:buNone/>
              <a:tabLst>
                <a:tab pos="1306513" algn="r"/>
                <a:tab pos="1474788" algn="l"/>
              </a:tabLst>
            </a:pPr>
            <a:r>
              <a:rPr lang="en-US" sz="2000" dirty="0"/>
              <a:t>	47	Elementary School Teachers, Except Special Education</a:t>
            </a:r>
          </a:p>
          <a:p>
            <a:pPr marL="0" indent="0">
              <a:spcBef>
                <a:spcPts val="0"/>
              </a:spcBef>
              <a:buNone/>
              <a:tabLst>
                <a:tab pos="1306513" algn="r"/>
                <a:tab pos="1474788" algn="l"/>
              </a:tabLst>
            </a:pPr>
            <a:r>
              <a:rPr lang="en-US" sz="2000" dirty="0"/>
              <a:t>	45	Construction Laborers</a:t>
            </a:r>
          </a:p>
          <a:p>
            <a:pPr marL="0" indent="0">
              <a:spcBef>
                <a:spcPts val="0"/>
              </a:spcBef>
              <a:buNone/>
              <a:tabLst>
                <a:tab pos="1306513" algn="r"/>
                <a:tab pos="1474788" algn="l"/>
              </a:tabLst>
            </a:pPr>
            <a:r>
              <a:rPr lang="en-US" sz="2000" dirty="0"/>
              <a:t>	44	Packers and Packagers, Hand</a:t>
            </a:r>
          </a:p>
          <a:p>
            <a:pPr marL="0" indent="0">
              <a:spcBef>
                <a:spcPts val="0"/>
              </a:spcBef>
              <a:buNone/>
              <a:tabLst>
                <a:tab pos="1306513" algn="r"/>
                <a:tab pos="1474788" algn="l"/>
              </a:tabLst>
            </a:pPr>
            <a:r>
              <a:rPr lang="en-US" sz="2000" dirty="0"/>
              <a:t>	43	Substitute Teachers</a:t>
            </a:r>
          </a:p>
          <a:p>
            <a:pPr marL="0" indent="0">
              <a:spcBef>
                <a:spcPts val="0"/>
              </a:spcBef>
              <a:buNone/>
              <a:tabLst>
                <a:tab pos="1306513" algn="r"/>
                <a:tab pos="1474788" algn="l"/>
              </a:tabLst>
            </a:pPr>
            <a:r>
              <a:rPr lang="en-US" sz="2000" dirty="0"/>
              <a:t>	41	First-Line Supervisors of Office and Administrative Support Workers</a:t>
            </a:r>
          </a:p>
          <a:p>
            <a:pPr marL="0" indent="0">
              <a:spcBef>
                <a:spcPts val="0"/>
              </a:spcBef>
              <a:buNone/>
              <a:tabLst>
                <a:tab pos="1306513" algn="r"/>
                <a:tab pos="1474788" algn="l"/>
              </a:tabLst>
            </a:pPr>
            <a:r>
              <a:rPr lang="en-US" sz="2000" dirty="0"/>
              <a:t>	41	Police and Sheriff's Patrol Officers</a:t>
            </a:r>
          </a:p>
          <a:p>
            <a:pPr marL="0" indent="0">
              <a:spcBef>
                <a:spcPts val="0"/>
              </a:spcBef>
              <a:buNone/>
              <a:tabLst>
                <a:tab pos="1306513" algn="r"/>
                <a:tab pos="1474788" algn="l"/>
              </a:tabLst>
            </a:pPr>
            <a:r>
              <a:rPr lang="en-US" sz="2000" dirty="0"/>
              <a:t>	40	Farmworkers and Laborers, Crop, Nursery, and Greenhouse</a:t>
            </a:r>
          </a:p>
          <a:p>
            <a:pPr marL="0" indent="0">
              <a:spcBef>
                <a:spcPts val="0"/>
              </a:spcBef>
              <a:buNone/>
              <a:tabLst>
                <a:tab pos="1306513" algn="r"/>
                <a:tab pos="1474788" algn="l"/>
              </a:tabLst>
            </a:pPr>
            <a:r>
              <a:rPr lang="en-US" sz="2000" dirty="0"/>
              <a:t>	39	Carpenters</a:t>
            </a:r>
          </a:p>
          <a:p>
            <a:pPr marL="0" indent="0">
              <a:spcBef>
                <a:spcPts val="0"/>
              </a:spcBef>
              <a:buNone/>
              <a:tabLst>
                <a:tab pos="1306513" algn="r"/>
                <a:tab pos="1474788" algn="l"/>
              </a:tabLst>
            </a:pPr>
            <a:r>
              <a:rPr lang="en-US" sz="2000" dirty="0"/>
              <a:t>	38	Dishwashers</a:t>
            </a:r>
          </a:p>
          <a:p>
            <a:pPr marL="0" indent="0">
              <a:spcBef>
                <a:spcPts val="0"/>
              </a:spcBef>
              <a:buNone/>
              <a:tabLst>
                <a:tab pos="1306513" algn="r"/>
                <a:tab pos="1474788" algn="l"/>
              </a:tabLst>
            </a:pPr>
            <a:r>
              <a:rPr lang="en-US" sz="2000" dirty="0"/>
              <a:t>	36	Light Truck or Delivery Services Drivers</a:t>
            </a:r>
          </a:p>
          <a:p>
            <a:pPr marL="0" indent="0">
              <a:spcBef>
                <a:spcPts val="0"/>
              </a:spcBef>
              <a:buNone/>
              <a:tabLst>
                <a:tab pos="1306513" algn="r"/>
                <a:tab pos="1474788" algn="l"/>
              </a:tabLst>
            </a:pPr>
            <a:r>
              <a:rPr lang="en-US" sz="2000" dirty="0"/>
              <a:t>	36	Nonfarm Animal Caretakers</a:t>
            </a:r>
          </a:p>
          <a:p>
            <a:pPr marL="0" indent="0">
              <a:spcBef>
                <a:spcPts val="0"/>
              </a:spcBef>
              <a:buNone/>
              <a:tabLst>
                <a:tab pos="1306513" algn="r"/>
                <a:tab pos="1474788" algn="l"/>
              </a:tabLst>
            </a:pPr>
            <a:r>
              <a:rPr lang="en-US" sz="2000" dirty="0"/>
              <a:t>	35	Automotive Service Technicians and Mechanics</a:t>
            </a:r>
          </a:p>
          <a:p>
            <a:pPr marL="0" indent="0">
              <a:spcBef>
                <a:spcPts val="0"/>
              </a:spcBef>
              <a:buNone/>
              <a:tabLst>
                <a:tab pos="1306513" algn="r"/>
                <a:tab pos="1474788" algn="l"/>
              </a:tabLst>
            </a:pPr>
            <a:r>
              <a:rPr lang="en-US" sz="2000" dirty="0"/>
              <a:t>	35	Counter and Rental Clerks</a:t>
            </a:r>
          </a:p>
          <a:p>
            <a:pPr marL="0" indent="0">
              <a:spcBef>
                <a:spcPts val="0"/>
              </a:spcBef>
              <a:buNone/>
              <a:tabLst>
                <a:tab pos="1306513" algn="r"/>
                <a:tab pos="1474788" algn="l"/>
              </a:tabLst>
            </a:pPr>
            <a:r>
              <a:rPr lang="en-US" sz="2000" dirty="0"/>
              <a:t>	35	First-Line Supervisors of Construction Trades and Extraction Workers</a:t>
            </a:r>
          </a:p>
          <a:p>
            <a:pPr marL="0" indent="0">
              <a:spcBef>
                <a:spcPts val="0"/>
              </a:spcBef>
              <a:buNone/>
              <a:tabLst>
                <a:tab pos="1306513" algn="r"/>
                <a:tab pos="1474788" algn="l"/>
              </a:tabLst>
            </a:pPr>
            <a:r>
              <a:rPr lang="en-US" sz="2000" dirty="0"/>
              <a:t>	34	Bartenders</a:t>
            </a:r>
          </a:p>
          <a:p>
            <a:pPr marL="0" indent="0">
              <a:spcBef>
                <a:spcPts val="0"/>
              </a:spcBef>
              <a:buNone/>
              <a:tabLst>
                <a:tab pos="1306513" algn="r"/>
                <a:tab pos="1474788" algn="l"/>
              </a:tabLst>
            </a:pPr>
            <a:r>
              <a:rPr lang="en-US" sz="2000" dirty="0"/>
              <a:t>	33	Assemblers and Fabricators, All Other, Including Team Assemblers</a:t>
            </a:r>
          </a:p>
          <a:p>
            <a:pPr marL="0" indent="0">
              <a:spcBef>
                <a:spcPts val="0"/>
              </a:spcBef>
              <a:buNone/>
              <a:tabLst>
                <a:tab pos="1306513" algn="r"/>
                <a:tab pos="1474788" algn="l"/>
              </a:tabLst>
            </a:pPr>
            <a:r>
              <a:rPr lang="en-US" sz="2000" dirty="0"/>
              <a:t>	33	Bus Drivers, School or Special Client</a:t>
            </a:r>
          </a:p>
          <a:p>
            <a:pPr marL="0" indent="0">
              <a:spcBef>
                <a:spcPts val="0"/>
              </a:spcBef>
              <a:buNone/>
              <a:tabLst>
                <a:tab pos="1306513" algn="r"/>
                <a:tab pos="1474788" algn="l"/>
              </a:tabLst>
            </a:pPr>
            <a:r>
              <a:rPr lang="en-US" sz="2000" dirty="0"/>
              <a:t>	33	Food Preparation Workers</a:t>
            </a:r>
          </a:p>
          <a:p>
            <a:pPr marL="0" indent="0">
              <a:spcBef>
                <a:spcPts val="0"/>
              </a:spcBef>
              <a:buNone/>
              <a:tabLst>
                <a:tab pos="1306513" algn="r"/>
                <a:tab pos="1474788" algn="l"/>
              </a:tabLst>
            </a:pPr>
            <a:r>
              <a:rPr lang="en-US" sz="2000" dirty="0"/>
              <a:t>	33	Sales Representatives, Services, All Other</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593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Goldsboro-Kinston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605	Retail Salespersons</a:t>
            </a:r>
          </a:p>
          <a:p>
            <a:pPr marL="0" indent="0">
              <a:spcBef>
                <a:spcPts val="0"/>
              </a:spcBef>
              <a:buNone/>
              <a:tabLst>
                <a:tab pos="1306513" algn="r"/>
                <a:tab pos="1474788" algn="l"/>
              </a:tabLst>
            </a:pPr>
            <a:r>
              <a:rPr lang="en-US" sz="2000" dirty="0"/>
              <a:t>	594	Combined Food Preparation and Serving Workers, Including Fast Food</a:t>
            </a:r>
          </a:p>
          <a:p>
            <a:pPr marL="0" indent="0">
              <a:spcBef>
                <a:spcPts val="0"/>
              </a:spcBef>
              <a:buNone/>
              <a:tabLst>
                <a:tab pos="1306513" algn="r"/>
                <a:tab pos="1474788" algn="l"/>
              </a:tabLst>
            </a:pPr>
            <a:r>
              <a:rPr lang="en-US" sz="2000" dirty="0"/>
              <a:t>	477	Cashiers</a:t>
            </a:r>
          </a:p>
          <a:p>
            <a:pPr marL="0" indent="0">
              <a:spcBef>
                <a:spcPts val="0"/>
              </a:spcBef>
              <a:buNone/>
              <a:tabLst>
                <a:tab pos="1306513" algn="r"/>
                <a:tab pos="1474788" algn="l"/>
              </a:tabLst>
            </a:pPr>
            <a:r>
              <a:rPr lang="en-US" sz="2000" dirty="0"/>
              <a:t>	290	Laborers and Freight, Stock, and Material Movers, Hand</a:t>
            </a:r>
          </a:p>
          <a:p>
            <a:pPr marL="0" indent="0">
              <a:spcBef>
                <a:spcPts val="0"/>
              </a:spcBef>
              <a:buNone/>
              <a:tabLst>
                <a:tab pos="1306513" algn="r"/>
                <a:tab pos="1474788" algn="l"/>
              </a:tabLst>
            </a:pPr>
            <a:r>
              <a:rPr lang="en-US" sz="2000" dirty="0"/>
              <a:t>	286	Waiters and Waitresses</a:t>
            </a:r>
          </a:p>
          <a:p>
            <a:pPr marL="0" indent="0">
              <a:spcBef>
                <a:spcPts val="0"/>
              </a:spcBef>
              <a:buNone/>
              <a:tabLst>
                <a:tab pos="1306513" algn="r"/>
                <a:tab pos="1474788" algn="l"/>
              </a:tabLst>
            </a:pPr>
            <a:r>
              <a:rPr lang="en-US" sz="2000" dirty="0"/>
              <a:t>	244	Slaughterers and Meat Packers</a:t>
            </a:r>
          </a:p>
          <a:p>
            <a:pPr marL="0" indent="0">
              <a:spcBef>
                <a:spcPts val="0"/>
              </a:spcBef>
              <a:buNone/>
              <a:tabLst>
                <a:tab pos="1306513" algn="r"/>
                <a:tab pos="1474788" algn="l"/>
              </a:tabLst>
            </a:pPr>
            <a:r>
              <a:rPr lang="en-US" sz="2000" dirty="0"/>
              <a:t>	238	Meat, Poultry, and Fish Cutters and Trimmers</a:t>
            </a:r>
          </a:p>
          <a:p>
            <a:pPr marL="0" indent="0">
              <a:spcBef>
                <a:spcPts val="0"/>
              </a:spcBef>
              <a:buNone/>
              <a:tabLst>
                <a:tab pos="1306513" algn="r"/>
                <a:tab pos="1474788" algn="l"/>
              </a:tabLst>
            </a:pPr>
            <a:r>
              <a:rPr lang="en-US" sz="2000" u="sng" dirty="0"/>
              <a:t>	213	Nursing Assistants</a:t>
            </a:r>
          </a:p>
          <a:p>
            <a:pPr marL="0" indent="0">
              <a:spcBef>
                <a:spcPts val="0"/>
              </a:spcBef>
              <a:buNone/>
              <a:tabLst>
                <a:tab pos="1306513" algn="r"/>
                <a:tab pos="1474788" algn="l"/>
              </a:tabLst>
            </a:pPr>
            <a:r>
              <a:rPr lang="en-US" sz="2000" dirty="0"/>
              <a:t>	200	Packers and Packagers, Hand</a:t>
            </a:r>
          </a:p>
          <a:p>
            <a:pPr marL="0" indent="0">
              <a:spcBef>
                <a:spcPts val="0"/>
              </a:spcBef>
              <a:buNone/>
              <a:tabLst>
                <a:tab pos="1306513" algn="r"/>
                <a:tab pos="1474788" algn="l"/>
              </a:tabLst>
            </a:pPr>
            <a:r>
              <a:rPr lang="en-US" sz="2000" dirty="0"/>
              <a:t>	197	Office Clerks, General</a:t>
            </a:r>
          </a:p>
          <a:p>
            <a:pPr marL="0" indent="0">
              <a:spcBef>
                <a:spcPts val="0"/>
              </a:spcBef>
              <a:buNone/>
              <a:tabLst>
                <a:tab pos="1306513" algn="r"/>
                <a:tab pos="1474788" algn="l"/>
              </a:tabLst>
            </a:pPr>
            <a:r>
              <a:rPr lang="en-US" sz="2000" dirty="0"/>
              <a:t>	169	Janitors and Cleaners, Except Maids and Housekeeping Cleaners</a:t>
            </a:r>
          </a:p>
          <a:p>
            <a:pPr marL="0" indent="0">
              <a:spcBef>
                <a:spcPts val="0"/>
              </a:spcBef>
              <a:buNone/>
              <a:tabLst>
                <a:tab pos="1306513" algn="r"/>
                <a:tab pos="1474788" algn="l"/>
              </a:tabLst>
            </a:pPr>
            <a:r>
              <a:rPr lang="en-US" sz="2000" dirty="0"/>
              <a:t>	159	Customer Service Representatives</a:t>
            </a:r>
          </a:p>
          <a:p>
            <a:pPr marL="0" indent="0">
              <a:spcBef>
                <a:spcPts val="0"/>
              </a:spcBef>
              <a:buNone/>
              <a:tabLst>
                <a:tab pos="1306513" algn="r"/>
                <a:tab pos="1474788" algn="l"/>
              </a:tabLst>
            </a:pPr>
            <a:r>
              <a:rPr lang="en-US" sz="2000" u="sng" dirty="0"/>
              <a:t>	144	Registered Nurses</a:t>
            </a:r>
          </a:p>
          <a:p>
            <a:pPr marL="0" indent="0">
              <a:spcBef>
                <a:spcPts val="0"/>
              </a:spcBef>
              <a:buNone/>
              <a:tabLst>
                <a:tab pos="1306513" algn="r"/>
                <a:tab pos="1474788" algn="l"/>
              </a:tabLst>
            </a:pPr>
            <a:r>
              <a:rPr lang="en-US" sz="2000" u="sng" dirty="0"/>
              <a:t>	134	Heavy and Tractor-Trailer Truck Drivers</a:t>
            </a:r>
          </a:p>
          <a:p>
            <a:pPr marL="0" indent="0">
              <a:spcBef>
                <a:spcPts val="0"/>
              </a:spcBef>
              <a:buNone/>
              <a:tabLst>
                <a:tab pos="1306513" algn="r"/>
                <a:tab pos="1474788" algn="l"/>
              </a:tabLst>
            </a:pPr>
            <a:r>
              <a:rPr lang="en-US" sz="2000" dirty="0"/>
              <a:t>	130	First-Line Supervisors of Retail Sales Workers</a:t>
            </a:r>
          </a:p>
          <a:p>
            <a:pPr marL="0" indent="0">
              <a:spcBef>
                <a:spcPts val="0"/>
              </a:spcBef>
              <a:buNone/>
              <a:tabLst>
                <a:tab pos="1306513" algn="r"/>
                <a:tab pos="1474788" algn="l"/>
              </a:tabLst>
            </a:pPr>
            <a:r>
              <a:rPr lang="en-US" sz="2000" dirty="0"/>
              <a:t>	130	Stock Clerks and Order Fillers</a:t>
            </a:r>
          </a:p>
          <a:p>
            <a:pPr marL="0" indent="0">
              <a:spcBef>
                <a:spcPts val="0"/>
              </a:spcBef>
              <a:buNone/>
              <a:tabLst>
                <a:tab pos="1306513" algn="r"/>
                <a:tab pos="1474788" algn="l"/>
              </a:tabLst>
            </a:pPr>
            <a:r>
              <a:rPr lang="en-US" sz="2000" dirty="0"/>
              <a:t>	125	Home Health Aides</a:t>
            </a:r>
          </a:p>
          <a:p>
            <a:pPr marL="0" indent="0">
              <a:spcBef>
                <a:spcPts val="0"/>
              </a:spcBef>
              <a:buNone/>
              <a:tabLst>
                <a:tab pos="1306513" algn="r"/>
                <a:tab pos="1474788" algn="l"/>
              </a:tabLst>
            </a:pPr>
            <a:r>
              <a:rPr lang="en-US" sz="2000" dirty="0"/>
              <a:t>	119	Assemblers and Fabricators, All Other, Including Team Assemblers</a:t>
            </a:r>
          </a:p>
          <a:p>
            <a:pPr marL="0" indent="0">
              <a:spcBef>
                <a:spcPts val="0"/>
              </a:spcBef>
              <a:buNone/>
              <a:tabLst>
                <a:tab pos="1306513" algn="r"/>
                <a:tab pos="1474788" algn="l"/>
              </a:tabLst>
            </a:pPr>
            <a:r>
              <a:rPr lang="en-US" sz="2000" dirty="0"/>
              <a:t>	119	Cooks, Restaurant</a:t>
            </a:r>
          </a:p>
          <a:p>
            <a:pPr marL="0" indent="0">
              <a:spcBef>
                <a:spcPts val="0"/>
              </a:spcBef>
              <a:buNone/>
              <a:tabLst>
                <a:tab pos="1306513" algn="r"/>
                <a:tab pos="1474788" algn="l"/>
              </a:tabLst>
            </a:pPr>
            <a:r>
              <a:rPr lang="en-US" sz="2000" dirty="0"/>
              <a:t>	119	Maintenance and Repair Workers, General</a:t>
            </a:r>
          </a:p>
          <a:p>
            <a:pPr marL="0" indent="0">
              <a:spcBef>
                <a:spcPts val="0"/>
              </a:spcBef>
              <a:buNone/>
              <a:tabLst>
                <a:tab pos="1306513" algn="r"/>
                <a:tab pos="1474788" algn="l"/>
              </a:tabLst>
            </a:pPr>
            <a:r>
              <a:rPr lang="en-US" sz="2000" dirty="0"/>
              <a:t>	118	Secretaries and Administrative Assistants, Except Legal, Medical, and Executive</a:t>
            </a:r>
          </a:p>
          <a:p>
            <a:pPr marL="0" indent="0">
              <a:spcBef>
                <a:spcPts val="0"/>
              </a:spcBef>
              <a:buNone/>
              <a:tabLst>
                <a:tab pos="1306513" algn="r"/>
                <a:tab pos="1474788" algn="l"/>
              </a:tabLst>
            </a:pPr>
            <a:r>
              <a:rPr lang="en-US" sz="2000" dirty="0"/>
              <a:t>	113	Personal Care Aides</a:t>
            </a:r>
          </a:p>
          <a:p>
            <a:pPr marL="0" indent="0">
              <a:spcBef>
                <a:spcPts val="0"/>
              </a:spcBef>
              <a:buNone/>
              <a:tabLst>
                <a:tab pos="1306513" algn="r"/>
                <a:tab pos="1474788" algn="l"/>
              </a:tabLst>
            </a:pPr>
            <a:r>
              <a:rPr lang="en-US" sz="2000" dirty="0"/>
              <a:t>	105	Bookkeeping, Accounting, and Auditing Clerks</a:t>
            </a:r>
          </a:p>
          <a:p>
            <a:pPr marL="0" indent="0">
              <a:spcBef>
                <a:spcPts val="0"/>
              </a:spcBef>
              <a:buNone/>
              <a:tabLst>
                <a:tab pos="1306513" algn="r"/>
                <a:tab pos="1474788" algn="l"/>
              </a:tabLst>
            </a:pPr>
            <a:r>
              <a:rPr lang="en-US" sz="2000" dirty="0"/>
              <a:t>	103	Helpers--Production Workers</a:t>
            </a:r>
          </a:p>
          <a:p>
            <a:pPr marL="0" indent="0">
              <a:spcBef>
                <a:spcPts val="0"/>
              </a:spcBef>
              <a:buNone/>
              <a:tabLst>
                <a:tab pos="1306513" algn="r"/>
                <a:tab pos="1474788" algn="l"/>
              </a:tabLst>
            </a:pPr>
            <a:r>
              <a:rPr lang="en-US" sz="2000" dirty="0"/>
              <a:t>	100	Farmworkers and Laborers, Crop, Nursery, and Greenhouse</a:t>
            </a:r>
          </a:p>
          <a:p>
            <a:pPr marL="0" indent="0">
              <a:spcBef>
                <a:spcPts val="0"/>
              </a:spcBef>
              <a:buNone/>
              <a:tabLst>
                <a:tab pos="1306513" algn="r"/>
                <a:tab pos="1474788" algn="l"/>
              </a:tabLst>
            </a:pPr>
            <a:r>
              <a:rPr lang="en-US" sz="2000" dirty="0"/>
              <a:t>	99	First-Line Supervisors of Food Preparation and Serving Workers</a:t>
            </a:r>
          </a:p>
          <a:p>
            <a:pPr marL="0" indent="0">
              <a:spcBef>
                <a:spcPts val="0"/>
              </a:spcBef>
              <a:buNone/>
              <a:tabLst>
                <a:tab pos="1306513" algn="r"/>
                <a:tab pos="1474788" algn="l"/>
              </a:tabLst>
            </a:pPr>
            <a:r>
              <a:rPr lang="en-US" sz="2000" dirty="0"/>
              <a:t>	93	Landscaping and Groundskeeping Workers</a:t>
            </a:r>
          </a:p>
          <a:p>
            <a:pPr marL="0" indent="0">
              <a:spcBef>
                <a:spcPts val="0"/>
              </a:spcBef>
              <a:buNone/>
              <a:tabLst>
                <a:tab pos="1306513" algn="r"/>
                <a:tab pos="1474788" algn="l"/>
              </a:tabLst>
            </a:pPr>
            <a:r>
              <a:rPr lang="en-US" sz="2000" dirty="0"/>
              <a:t>	93	Maids and Housekeeping Cleaners</a:t>
            </a:r>
          </a:p>
          <a:p>
            <a:pPr marL="0" indent="0">
              <a:spcBef>
                <a:spcPts val="0"/>
              </a:spcBef>
              <a:buNone/>
              <a:tabLst>
                <a:tab pos="1306513" algn="r"/>
                <a:tab pos="1474788" algn="l"/>
              </a:tabLst>
            </a:pPr>
            <a:r>
              <a:rPr lang="en-US" sz="2000" dirty="0"/>
              <a:t>	92	Childcare Workers</a:t>
            </a:r>
          </a:p>
          <a:p>
            <a:pPr marL="0" indent="0">
              <a:spcBef>
                <a:spcPts val="0"/>
              </a:spcBef>
              <a:buNone/>
              <a:tabLst>
                <a:tab pos="1306513" algn="r"/>
                <a:tab pos="1474788" algn="l"/>
              </a:tabLst>
            </a:pPr>
            <a:r>
              <a:rPr lang="en-US" sz="2000" dirty="0"/>
              <a:t>	90	Receptionists and Information Clerks</a:t>
            </a:r>
          </a:p>
          <a:p>
            <a:pPr marL="0" indent="0">
              <a:spcBef>
                <a:spcPts val="0"/>
              </a:spcBef>
              <a:buNone/>
              <a:tabLst>
                <a:tab pos="1306513" algn="r"/>
                <a:tab pos="1474788" algn="l"/>
              </a:tabLst>
            </a:pPr>
            <a:r>
              <a:rPr lang="en-US" sz="2000" dirty="0"/>
              <a:t>	83	General and Operations Managers</a:t>
            </a:r>
          </a:p>
          <a:p>
            <a:pPr marL="0" indent="0">
              <a:spcBef>
                <a:spcPts val="0"/>
              </a:spcBef>
              <a:buNone/>
              <a:tabLst>
                <a:tab pos="1306513" algn="r"/>
                <a:tab pos="1474788" algn="l"/>
              </a:tabLst>
            </a:pPr>
            <a:r>
              <a:rPr lang="en-US" sz="2000" dirty="0"/>
              <a:t>	81	Sales Representatives, Wholesale and Manufacturing, Except Technical and Scientific Products</a:t>
            </a:r>
          </a:p>
          <a:p>
            <a:pPr marL="0" indent="0">
              <a:spcBef>
                <a:spcPts val="0"/>
              </a:spcBef>
              <a:buNone/>
              <a:tabLst>
                <a:tab pos="1306513" algn="r"/>
                <a:tab pos="1474788" algn="l"/>
              </a:tabLst>
            </a:pPr>
            <a:r>
              <a:rPr lang="en-US" sz="2000" dirty="0"/>
              <a:t>	79	First-Line Supervisors of Production and Operating Workers</a:t>
            </a:r>
          </a:p>
          <a:p>
            <a:pPr marL="0" indent="0">
              <a:spcBef>
                <a:spcPts val="0"/>
              </a:spcBef>
              <a:buNone/>
              <a:tabLst>
                <a:tab pos="1306513" algn="r"/>
                <a:tab pos="1474788" algn="l"/>
              </a:tabLst>
            </a:pPr>
            <a:r>
              <a:rPr lang="en-US" sz="2000" dirty="0"/>
              <a:t>	73	Packaging and Filling Machine Operators and Tenders</a:t>
            </a:r>
          </a:p>
          <a:p>
            <a:pPr marL="0" indent="0">
              <a:spcBef>
                <a:spcPts val="0"/>
              </a:spcBef>
              <a:buNone/>
              <a:tabLst>
                <a:tab pos="1306513" algn="r"/>
                <a:tab pos="1474788" algn="l"/>
              </a:tabLst>
            </a:pPr>
            <a:r>
              <a:rPr lang="en-US" sz="2000" dirty="0"/>
              <a:t>	73	Teacher Assistants</a:t>
            </a:r>
          </a:p>
          <a:p>
            <a:pPr marL="0" indent="0">
              <a:spcBef>
                <a:spcPts val="0"/>
              </a:spcBef>
              <a:buNone/>
              <a:tabLst>
                <a:tab pos="1306513" algn="r"/>
                <a:tab pos="1474788" algn="l"/>
              </a:tabLst>
            </a:pPr>
            <a:r>
              <a:rPr lang="en-US" sz="2000" dirty="0"/>
              <a:t>	67	Elementary School Teachers, Except Special Education</a:t>
            </a:r>
          </a:p>
          <a:p>
            <a:pPr marL="0" indent="0">
              <a:spcBef>
                <a:spcPts val="0"/>
              </a:spcBef>
              <a:buNone/>
              <a:tabLst>
                <a:tab pos="1306513" algn="r"/>
                <a:tab pos="1474788" algn="l"/>
              </a:tabLst>
            </a:pPr>
            <a:r>
              <a:rPr lang="en-US" sz="2000" dirty="0"/>
              <a:t>	66	Industrial Truck and Tractor Operators</a:t>
            </a:r>
          </a:p>
          <a:p>
            <a:pPr marL="0" indent="0">
              <a:spcBef>
                <a:spcPts val="0"/>
              </a:spcBef>
              <a:buNone/>
              <a:tabLst>
                <a:tab pos="1306513" algn="r"/>
                <a:tab pos="1474788" algn="l"/>
              </a:tabLst>
            </a:pPr>
            <a:r>
              <a:rPr lang="en-US" sz="2000" dirty="0"/>
              <a:t>	65	First-Line Supervisors of Office and Administrative Support Workers</a:t>
            </a:r>
          </a:p>
          <a:p>
            <a:pPr marL="0" indent="0">
              <a:spcBef>
                <a:spcPts val="0"/>
              </a:spcBef>
              <a:buNone/>
              <a:tabLst>
                <a:tab pos="1306513" algn="r"/>
                <a:tab pos="1474788" algn="l"/>
              </a:tabLst>
            </a:pPr>
            <a:r>
              <a:rPr lang="en-US" sz="2000" dirty="0"/>
              <a:t>	64	Inspectors, Testers, Sorters, Samplers, and </a:t>
            </a:r>
            <a:r>
              <a:rPr lang="en-US" sz="2000" dirty="0" err="1"/>
              <a:t>Weighers</a:t>
            </a:r>
            <a:endParaRPr lang="en-US" sz="2000" dirty="0"/>
          </a:p>
          <a:p>
            <a:pPr marL="0" indent="0">
              <a:spcBef>
                <a:spcPts val="0"/>
              </a:spcBef>
              <a:buNone/>
              <a:tabLst>
                <a:tab pos="1306513" algn="r"/>
                <a:tab pos="1474788" algn="l"/>
              </a:tabLst>
            </a:pPr>
            <a:r>
              <a:rPr lang="en-US" sz="2000" dirty="0"/>
              <a:t>	61	Construction Laborers</a:t>
            </a:r>
          </a:p>
          <a:p>
            <a:pPr marL="0" indent="0">
              <a:spcBef>
                <a:spcPts val="0"/>
              </a:spcBef>
              <a:buNone/>
              <a:tabLst>
                <a:tab pos="1306513" algn="r"/>
                <a:tab pos="1474788" algn="l"/>
              </a:tabLst>
            </a:pPr>
            <a:r>
              <a:rPr lang="en-US" sz="2000" dirty="0"/>
              <a:t>	59	Substitute Teachers</a:t>
            </a:r>
          </a:p>
          <a:p>
            <a:pPr marL="0" indent="0">
              <a:spcBef>
                <a:spcPts val="0"/>
              </a:spcBef>
              <a:buNone/>
              <a:tabLst>
                <a:tab pos="1306513" algn="r"/>
                <a:tab pos="1474788" algn="l"/>
              </a:tabLst>
            </a:pPr>
            <a:r>
              <a:rPr lang="en-US" sz="2000" dirty="0"/>
              <a:t>	58	Correctional Officers and Jailers</a:t>
            </a:r>
          </a:p>
          <a:p>
            <a:pPr marL="0" indent="0">
              <a:spcBef>
                <a:spcPts val="0"/>
              </a:spcBef>
              <a:buNone/>
              <a:tabLst>
                <a:tab pos="1306513" algn="r"/>
                <a:tab pos="1474788" algn="l"/>
              </a:tabLst>
            </a:pPr>
            <a:r>
              <a:rPr lang="en-US" sz="2000" dirty="0"/>
              <a:t>	57	Hosts and Hostesses, Restaurant, Lounge, and Coffee Shop</a:t>
            </a:r>
          </a:p>
          <a:p>
            <a:pPr marL="0" indent="0">
              <a:spcBef>
                <a:spcPts val="0"/>
              </a:spcBef>
              <a:buNone/>
              <a:tabLst>
                <a:tab pos="1306513" algn="r"/>
                <a:tab pos="1474788" algn="l"/>
              </a:tabLst>
            </a:pPr>
            <a:r>
              <a:rPr lang="en-US" sz="2000" dirty="0"/>
              <a:t>	57	Light Truck or Delivery Services Drivers</a:t>
            </a:r>
          </a:p>
          <a:p>
            <a:pPr marL="0" indent="0">
              <a:spcBef>
                <a:spcPts val="0"/>
              </a:spcBef>
              <a:buNone/>
              <a:tabLst>
                <a:tab pos="1306513" algn="r"/>
                <a:tab pos="1474788" algn="l"/>
              </a:tabLst>
            </a:pPr>
            <a:r>
              <a:rPr lang="en-US" sz="2000" dirty="0"/>
              <a:t>	52	Shipping, Receiving, and Traffic Clerks</a:t>
            </a:r>
          </a:p>
          <a:p>
            <a:pPr marL="0" indent="0">
              <a:spcBef>
                <a:spcPts val="0"/>
              </a:spcBef>
              <a:buNone/>
              <a:tabLst>
                <a:tab pos="1306513" algn="r"/>
                <a:tab pos="1474788" algn="l"/>
              </a:tabLst>
            </a:pPr>
            <a:r>
              <a:rPr lang="en-US" sz="2000" dirty="0"/>
              <a:t>	51	Farmers, Ranchers, and Other Agricultural Managers</a:t>
            </a:r>
          </a:p>
          <a:p>
            <a:pPr marL="0" indent="0">
              <a:spcBef>
                <a:spcPts val="0"/>
              </a:spcBef>
              <a:buNone/>
              <a:tabLst>
                <a:tab pos="1306513" algn="r"/>
                <a:tab pos="1474788" algn="l"/>
              </a:tabLst>
            </a:pPr>
            <a:r>
              <a:rPr lang="en-US" sz="2000" dirty="0"/>
              <a:t>	50	Automotive Service Technicians and Mechanics</a:t>
            </a:r>
          </a:p>
          <a:p>
            <a:pPr marL="0" indent="0">
              <a:spcBef>
                <a:spcPts val="0"/>
              </a:spcBef>
              <a:buNone/>
              <a:tabLst>
                <a:tab pos="1306513" algn="r"/>
                <a:tab pos="1474788" algn="l"/>
              </a:tabLst>
            </a:pPr>
            <a:r>
              <a:rPr lang="en-US" sz="2000" dirty="0"/>
              <a:t>	50	Farmworkers, Farm, Ranch, and </a:t>
            </a:r>
            <a:r>
              <a:rPr lang="en-US" sz="2000" dirty="0" err="1"/>
              <a:t>Aquacultural</a:t>
            </a:r>
            <a:r>
              <a:rPr lang="en-US" sz="2000" dirty="0"/>
              <a:t> Animals</a:t>
            </a:r>
          </a:p>
          <a:p>
            <a:pPr marL="0" indent="0">
              <a:spcBef>
                <a:spcPts val="0"/>
              </a:spcBef>
              <a:buNone/>
              <a:tabLst>
                <a:tab pos="1306513" algn="r"/>
                <a:tab pos="1474788" algn="l"/>
              </a:tabLst>
            </a:pPr>
            <a:r>
              <a:rPr lang="en-US" sz="2000" dirty="0"/>
              <a:t>	48	Amusement and Recreation Attendants</a:t>
            </a:r>
          </a:p>
          <a:p>
            <a:pPr marL="0" indent="0">
              <a:spcBef>
                <a:spcPts val="0"/>
              </a:spcBef>
              <a:buNone/>
              <a:tabLst>
                <a:tab pos="1306513" algn="r"/>
                <a:tab pos="1474788" algn="l"/>
              </a:tabLst>
            </a:pPr>
            <a:r>
              <a:rPr lang="en-US" sz="2000" dirty="0"/>
              <a:t>	48	Police and Sheriff's Patrol Officers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5004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Jacksonville-New Bern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1,282	Combined Food Preparation and Serving Workers, Including Fast Food</a:t>
            </a:r>
          </a:p>
          <a:p>
            <a:pPr marL="0" indent="0">
              <a:spcBef>
                <a:spcPts val="0"/>
              </a:spcBef>
              <a:buNone/>
              <a:tabLst>
                <a:tab pos="1306513" algn="r"/>
                <a:tab pos="1474788" algn="l"/>
              </a:tabLst>
            </a:pPr>
            <a:r>
              <a:rPr lang="en-US" sz="2000" dirty="0"/>
              <a:t>	1,199	Retail Salespersons</a:t>
            </a:r>
          </a:p>
          <a:p>
            <a:pPr marL="0" indent="0">
              <a:spcBef>
                <a:spcPts val="0"/>
              </a:spcBef>
              <a:buNone/>
              <a:tabLst>
                <a:tab pos="1306513" algn="r"/>
                <a:tab pos="1474788" algn="l"/>
              </a:tabLst>
            </a:pPr>
            <a:r>
              <a:rPr lang="en-US" sz="2000" dirty="0"/>
              <a:t>	776	Cashiers</a:t>
            </a:r>
          </a:p>
          <a:p>
            <a:pPr marL="0" indent="0">
              <a:spcBef>
                <a:spcPts val="0"/>
              </a:spcBef>
              <a:buNone/>
              <a:tabLst>
                <a:tab pos="1306513" algn="r"/>
                <a:tab pos="1474788" algn="l"/>
              </a:tabLst>
            </a:pPr>
            <a:r>
              <a:rPr lang="en-US" sz="2000" dirty="0"/>
              <a:t>	649	Waiters and Waitresses</a:t>
            </a:r>
          </a:p>
          <a:p>
            <a:pPr marL="0" indent="0">
              <a:spcBef>
                <a:spcPts val="0"/>
              </a:spcBef>
              <a:buNone/>
              <a:tabLst>
                <a:tab pos="1306513" algn="r"/>
                <a:tab pos="1474788" algn="l"/>
              </a:tabLst>
            </a:pPr>
            <a:r>
              <a:rPr lang="en-US" sz="2000" dirty="0"/>
              <a:t>	302	Office Clerks, General</a:t>
            </a:r>
          </a:p>
          <a:p>
            <a:pPr marL="0" indent="0">
              <a:spcBef>
                <a:spcPts val="0"/>
              </a:spcBef>
              <a:buNone/>
              <a:tabLst>
                <a:tab pos="1306513" algn="r"/>
                <a:tab pos="1474788" algn="l"/>
              </a:tabLst>
            </a:pPr>
            <a:r>
              <a:rPr lang="en-US" sz="2000" dirty="0"/>
              <a:t>	275	Cooks, Restaurant</a:t>
            </a:r>
          </a:p>
          <a:p>
            <a:pPr marL="0" indent="0">
              <a:spcBef>
                <a:spcPts val="0"/>
              </a:spcBef>
              <a:buNone/>
              <a:tabLst>
                <a:tab pos="1306513" algn="r"/>
                <a:tab pos="1474788" algn="l"/>
              </a:tabLst>
            </a:pPr>
            <a:r>
              <a:rPr lang="en-US" sz="2000" dirty="0"/>
              <a:t>	269	Laborers and Freight, Stock, and Material Movers, Hand</a:t>
            </a:r>
          </a:p>
          <a:p>
            <a:pPr marL="0" indent="0">
              <a:spcBef>
                <a:spcPts val="0"/>
              </a:spcBef>
              <a:buNone/>
              <a:tabLst>
                <a:tab pos="1306513" algn="r"/>
                <a:tab pos="1474788" algn="l"/>
              </a:tabLst>
            </a:pPr>
            <a:r>
              <a:rPr lang="en-US" sz="2000" u="sng" dirty="0"/>
              <a:t>	247	Nursing Assistants</a:t>
            </a:r>
          </a:p>
          <a:p>
            <a:pPr marL="0" indent="0">
              <a:spcBef>
                <a:spcPts val="0"/>
              </a:spcBef>
              <a:buNone/>
              <a:tabLst>
                <a:tab pos="1306513" algn="r"/>
                <a:tab pos="1474788" algn="l"/>
              </a:tabLst>
            </a:pPr>
            <a:r>
              <a:rPr lang="en-US" sz="2000" dirty="0"/>
              <a:t>	245	Janitors and Cleaners, Except Maids and Housekeeping Cleaners</a:t>
            </a:r>
          </a:p>
          <a:p>
            <a:pPr marL="0" indent="0">
              <a:spcBef>
                <a:spcPts val="0"/>
              </a:spcBef>
              <a:buNone/>
              <a:tabLst>
                <a:tab pos="1306513" algn="r"/>
                <a:tab pos="1474788" algn="l"/>
              </a:tabLst>
            </a:pPr>
            <a:r>
              <a:rPr lang="en-US" sz="2000" dirty="0"/>
              <a:t>	235	First-Line Supervisors of Retail Sales Workers</a:t>
            </a:r>
          </a:p>
          <a:p>
            <a:pPr marL="0" indent="0">
              <a:spcBef>
                <a:spcPts val="0"/>
              </a:spcBef>
              <a:buNone/>
              <a:tabLst>
                <a:tab pos="1306513" algn="r"/>
                <a:tab pos="1474788" algn="l"/>
              </a:tabLst>
            </a:pPr>
            <a:r>
              <a:rPr lang="en-US" sz="2000" dirty="0"/>
              <a:t>	229	Customer Service Representatives</a:t>
            </a:r>
          </a:p>
          <a:p>
            <a:pPr marL="0" indent="0">
              <a:spcBef>
                <a:spcPts val="0"/>
              </a:spcBef>
              <a:buNone/>
              <a:tabLst>
                <a:tab pos="1306513" algn="r"/>
                <a:tab pos="1474788" algn="l"/>
              </a:tabLst>
            </a:pPr>
            <a:r>
              <a:rPr lang="en-US" sz="2000" dirty="0"/>
              <a:t>	208	First-Line Supervisors of Food Preparation and Serving Workers</a:t>
            </a:r>
          </a:p>
          <a:p>
            <a:pPr marL="0" indent="0">
              <a:spcBef>
                <a:spcPts val="0"/>
              </a:spcBef>
              <a:buNone/>
              <a:tabLst>
                <a:tab pos="1306513" algn="r"/>
                <a:tab pos="1474788" algn="l"/>
              </a:tabLst>
            </a:pPr>
            <a:r>
              <a:rPr lang="en-US" sz="2000" dirty="0"/>
              <a:t>	194	Stock Clerks and Order Fillers</a:t>
            </a:r>
          </a:p>
          <a:p>
            <a:pPr marL="0" indent="0">
              <a:spcBef>
                <a:spcPts val="0"/>
              </a:spcBef>
              <a:buNone/>
              <a:tabLst>
                <a:tab pos="1306513" algn="r"/>
                <a:tab pos="1474788" algn="l"/>
              </a:tabLst>
            </a:pPr>
            <a:r>
              <a:rPr lang="en-US" sz="2000" u="sng" dirty="0"/>
              <a:t>	181	Registered Nurses</a:t>
            </a:r>
          </a:p>
          <a:p>
            <a:pPr marL="0" indent="0">
              <a:spcBef>
                <a:spcPts val="0"/>
              </a:spcBef>
              <a:buNone/>
              <a:tabLst>
                <a:tab pos="1306513" algn="r"/>
                <a:tab pos="1474788" algn="l"/>
              </a:tabLst>
            </a:pPr>
            <a:r>
              <a:rPr lang="en-US" sz="2000" dirty="0"/>
              <a:t>	179	Home Health Aides</a:t>
            </a:r>
          </a:p>
          <a:p>
            <a:pPr marL="0" indent="0">
              <a:spcBef>
                <a:spcPts val="0"/>
              </a:spcBef>
              <a:buNone/>
              <a:tabLst>
                <a:tab pos="1306513" algn="r"/>
                <a:tab pos="1474788" algn="l"/>
              </a:tabLst>
            </a:pPr>
            <a:r>
              <a:rPr lang="en-US" sz="2000" dirty="0"/>
              <a:t>	177	Maids and Housekeeping Cleaners</a:t>
            </a:r>
          </a:p>
          <a:p>
            <a:pPr marL="0" indent="0">
              <a:spcBef>
                <a:spcPts val="0"/>
              </a:spcBef>
              <a:buNone/>
              <a:tabLst>
                <a:tab pos="1306513" algn="r"/>
                <a:tab pos="1474788" algn="l"/>
              </a:tabLst>
            </a:pPr>
            <a:r>
              <a:rPr lang="en-US" sz="2000" dirty="0"/>
              <a:t>	168	Landscaping and Groundskeeping Workers</a:t>
            </a:r>
          </a:p>
          <a:p>
            <a:pPr marL="0" indent="0">
              <a:spcBef>
                <a:spcPts val="0"/>
              </a:spcBef>
              <a:buNone/>
              <a:tabLst>
                <a:tab pos="1306513" algn="r"/>
                <a:tab pos="1474788" algn="l"/>
              </a:tabLst>
            </a:pPr>
            <a:r>
              <a:rPr lang="en-US" sz="2000" dirty="0"/>
              <a:t>	166	Secretaries and Administrative Assistants, Except Legal, Medical, and Executive</a:t>
            </a:r>
          </a:p>
          <a:p>
            <a:pPr marL="0" indent="0">
              <a:spcBef>
                <a:spcPts val="0"/>
              </a:spcBef>
              <a:buNone/>
              <a:tabLst>
                <a:tab pos="1306513" algn="r"/>
                <a:tab pos="1474788" algn="l"/>
              </a:tabLst>
            </a:pPr>
            <a:r>
              <a:rPr lang="en-US" sz="2000" dirty="0"/>
              <a:t>	146	Business Operations Specialists, All Other</a:t>
            </a:r>
          </a:p>
          <a:p>
            <a:pPr marL="0" indent="0">
              <a:spcBef>
                <a:spcPts val="0"/>
              </a:spcBef>
              <a:buNone/>
              <a:tabLst>
                <a:tab pos="1306513" algn="r"/>
                <a:tab pos="1474788" algn="l"/>
              </a:tabLst>
            </a:pPr>
            <a:r>
              <a:rPr lang="en-US" sz="2000" dirty="0"/>
              <a:t>	145	Bookkeeping, Accounting, and Auditing Clerks</a:t>
            </a:r>
          </a:p>
          <a:p>
            <a:pPr marL="0" indent="0">
              <a:spcBef>
                <a:spcPts val="0"/>
              </a:spcBef>
              <a:buNone/>
              <a:tabLst>
                <a:tab pos="1306513" algn="r"/>
                <a:tab pos="1474788" algn="l"/>
              </a:tabLst>
            </a:pPr>
            <a:r>
              <a:rPr lang="en-US" sz="2000" dirty="0"/>
              <a:t>	144	Personal Care Aides</a:t>
            </a:r>
          </a:p>
          <a:p>
            <a:pPr marL="0" indent="0">
              <a:spcBef>
                <a:spcPts val="0"/>
              </a:spcBef>
              <a:buNone/>
              <a:tabLst>
                <a:tab pos="1306513" algn="r"/>
                <a:tab pos="1474788" algn="l"/>
              </a:tabLst>
            </a:pPr>
            <a:r>
              <a:rPr lang="en-US" sz="2000" dirty="0"/>
              <a:t>	137	Receptionists and Information Clerks</a:t>
            </a:r>
          </a:p>
          <a:p>
            <a:pPr marL="0" indent="0">
              <a:spcBef>
                <a:spcPts val="0"/>
              </a:spcBef>
              <a:buNone/>
              <a:tabLst>
                <a:tab pos="1306513" algn="r"/>
                <a:tab pos="1474788" algn="l"/>
              </a:tabLst>
            </a:pPr>
            <a:r>
              <a:rPr lang="en-US" sz="2000" dirty="0"/>
              <a:t>	131	Amusement and Recreation Attendants</a:t>
            </a:r>
          </a:p>
          <a:p>
            <a:pPr marL="0" indent="0">
              <a:spcBef>
                <a:spcPts val="0"/>
              </a:spcBef>
              <a:buNone/>
              <a:tabLst>
                <a:tab pos="1306513" algn="r"/>
                <a:tab pos="1474788" algn="l"/>
              </a:tabLst>
            </a:pPr>
            <a:r>
              <a:rPr lang="en-US" sz="2000" dirty="0"/>
              <a:t>	130	Heavy and Tractor-Trailer Truck Drivers</a:t>
            </a:r>
          </a:p>
          <a:p>
            <a:pPr marL="0" indent="0">
              <a:spcBef>
                <a:spcPts val="0"/>
              </a:spcBef>
              <a:buNone/>
              <a:tabLst>
                <a:tab pos="1306513" algn="r"/>
                <a:tab pos="1474788" algn="l"/>
              </a:tabLst>
            </a:pPr>
            <a:r>
              <a:rPr lang="en-US" sz="2000" dirty="0"/>
              <a:t>	128	Hosts and Hostesses, Restaurant, Lounge, and Coffee Shop</a:t>
            </a:r>
          </a:p>
          <a:p>
            <a:pPr marL="0" indent="0">
              <a:spcBef>
                <a:spcPts val="0"/>
              </a:spcBef>
              <a:buNone/>
              <a:tabLst>
                <a:tab pos="1306513" algn="r"/>
                <a:tab pos="1474788" algn="l"/>
              </a:tabLst>
            </a:pPr>
            <a:r>
              <a:rPr lang="en-US" sz="2000" dirty="0"/>
              <a:t>	127	Maintenance and Repair Workers, General</a:t>
            </a:r>
          </a:p>
          <a:p>
            <a:pPr marL="0" indent="0">
              <a:spcBef>
                <a:spcPts val="0"/>
              </a:spcBef>
              <a:buNone/>
              <a:tabLst>
                <a:tab pos="1306513" algn="r"/>
                <a:tab pos="1474788" algn="l"/>
              </a:tabLst>
            </a:pPr>
            <a:r>
              <a:rPr lang="en-US" sz="2000" dirty="0"/>
              <a:t>	124	Childcare Workers</a:t>
            </a:r>
          </a:p>
          <a:p>
            <a:pPr marL="0" indent="0">
              <a:spcBef>
                <a:spcPts val="0"/>
              </a:spcBef>
              <a:buNone/>
              <a:tabLst>
                <a:tab pos="1306513" algn="r"/>
                <a:tab pos="1474788" algn="l"/>
              </a:tabLst>
            </a:pPr>
            <a:r>
              <a:rPr lang="en-US" sz="2000" dirty="0"/>
              <a:t>	112	General and Operations Managers</a:t>
            </a:r>
          </a:p>
          <a:p>
            <a:pPr marL="0" indent="0">
              <a:spcBef>
                <a:spcPts val="0"/>
              </a:spcBef>
              <a:buNone/>
              <a:tabLst>
                <a:tab pos="1306513" algn="r"/>
                <a:tab pos="1474788" algn="l"/>
              </a:tabLst>
            </a:pPr>
            <a:r>
              <a:rPr lang="en-US" sz="2000" dirty="0"/>
              <a:t>	95	First-Line Supervisors of Office and Administrative Support Workers</a:t>
            </a:r>
          </a:p>
          <a:p>
            <a:pPr marL="0" indent="0">
              <a:spcBef>
                <a:spcPts val="0"/>
              </a:spcBef>
              <a:buNone/>
              <a:tabLst>
                <a:tab pos="1306513" algn="r"/>
                <a:tab pos="1474788" algn="l"/>
              </a:tabLst>
            </a:pPr>
            <a:r>
              <a:rPr lang="en-US" sz="2000" dirty="0"/>
              <a:t>	93	Assemblers and Fabricators, All Other, Including Team Assemblers</a:t>
            </a:r>
          </a:p>
          <a:p>
            <a:pPr marL="0" indent="0">
              <a:spcBef>
                <a:spcPts val="0"/>
              </a:spcBef>
              <a:buNone/>
              <a:tabLst>
                <a:tab pos="1306513" algn="r"/>
                <a:tab pos="1474788" algn="l"/>
              </a:tabLst>
            </a:pPr>
            <a:r>
              <a:rPr lang="en-US" sz="2000" dirty="0"/>
              <a:t>	92	Automotive Service Technicians and Mechanics</a:t>
            </a:r>
          </a:p>
          <a:p>
            <a:pPr marL="0" indent="0">
              <a:spcBef>
                <a:spcPts val="0"/>
              </a:spcBef>
              <a:buNone/>
              <a:tabLst>
                <a:tab pos="1306513" algn="r"/>
                <a:tab pos="1474788" algn="l"/>
              </a:tabLst>
            </a:pPr>
            <a:r>
              <a:rPr lang="en-US" sz="2000" dirty="0"/>
              <a:t>	88	Teacher Assistants</a:t>
            </a:r>
          </a:p>
          <a:p>
            <a:pPr marL="0" indent="0">
              <a:spcBef>
                <a:spcPts val="0"/>
              </a:spcBef>
              <a:buNone/>
              <a:tabLst>
                <a:tab pos="1306513" algn="r"/>
                <a:tab pos="1474788" algn="l"/>
              </a:tabLst>
            </a:pPr>
            <a:r>
              <a:rPr lang="en-US" sz="2000" dirty="0"/>
              <a:t>	87	Sales Representatives, Services, All Other</a:t>
            </a:r>
          </a:p>
          <a:p>
            <a:pPr marL="0" indent="0">
              <a:spcBef>
                <a:spcPts val="0"/>
              </a:spcBef>
              <a:buNone/>
              <a:tabLst>
                <a:tab pos="1306513" algn="r"/>
                <a:tab pos="1474788" algn="l"/>
              </a:tabLst>
            </a:pPr>
            <a:r>
              <a:rPr lang="en-US" sz="2000" dirty="0"/>
              <a:t>	85	Dishwashers</a:t>
            </a:r>
          </a:p>
          <a:p>
            <a:pPr marL="0" indent="0">
              <a:spcBef>
                <a:spcPts val="0"/>
              </a:spcBef>
              <a:buNone/>
              <a:tabLst>
                <a:tab pos="1306513" algn="r"/>
                <a:tab pos="1474788" algn="l"/>
              </a:tabLst>
            </a:pPr>
            <a:r>
              <a:rPr lang="en-US" sz="2000" dirty="0"/>
              <a:t>	82	Construction Laborers</a:t>
            </a:r>
          </a:p>
          <a:p>
            <a:pPr marL="0" indent="0">
              <a:spcBef>
                <a:spcPts val="0"/>
              </a:spcBef>
              <a:buNone/>
              <a:tabLst>
                <a:tab pos="1306513" algn="r"/>
                <a:tab pos="1474788" algn="l"/>
              </a:tabLst>
            </a:pPr>
            <a:r>
              <a:rPr lang="en-US" sz="2000" dirty="0"/>
              <a:t>	80	Elementary School Teachers, Except Special Education</a:t>
            </a:r>
          </a:p>
          <a:p>
            <a:pPr marL="0" indent="0">
              <a:spcBef>
                <a:spcPts val="0"/>
              </a:spcBef>
              <a:buNone/>
              <a:tabLst>
                <a:tab pos="1306513" algn="r"/>
                <a:tab pos="1474788" algn="l"/>
              </a:tabLst>
            </a:pPr>
            <a:r>
              <a:rPr lang="en-US" sz="2000" dirty="0"/>
              <a:t>	79	Light Truck or Delivery Services Drivers</a:t>
            </a:r>
          </a:p>
          <a:p>
            <a:pPr marL="0" indent="0">
              <a:spcBef>
                <a:spcPts val="0"/>
              </a:spcBef>
              <a:buNone/>
              <a:tabLst>
                <a:tab pos="1306513" algn="r"/>
                <a:tab pos="1474788" algn="l"/>
              </a:tabLst>
            </a:pPr>
            <a:r>
              <a:rPr lang="en-US" sz="2000" dirty="0"/>
              <a:t>	77	Security Guards</a:t>
            </a:r>
          </a:p>
          <a:p>
            <a:pPr marL="0" indent="0">
              <a:spcBef>
                <a:spcPts val="0"/>
              </a:spcBef>
              <a:buNone/>
              <a:tabLst>
                <a:tab pos="1306513" algn="r"/>
                <a:tab pos="1474788" algn="l"/>
              </a:tabLst>
            </a:pPr>
            <a:r>
              <a:rPr lang="en-US" sz="2000" dirty="0"/>
              <a:t>	75	Bartenders</a:t>
            </a:r>
          </a:p>
          <a:p>
            <a:pPr marL="0" indent="0">
              <a:spcBef>
                <a:spcPts val="0"/>
              </a:spcBef>
              <a:buNone/>
              <a:tabLst>
                <a:tab pos="1306513" algn="r"/>
                <a:tab pos="1474788" algn="l"/>
              </a:tabLst>
            </a:pPr>
            <a:r>
              <a:rPr lang="en-US" sz="2000" dirty="0"/>
              <a:t>	75	Packers and Packagers, Hand</a:t>
            </a:r>
          </a:p>
          <a:p>
            <a:pPr marL="0" indent="0">
              <a:spcBef>
                <a:spcPts val="0"/>
              </a:spcBef>
              <a:buNone/>
              <a:tabLst>
                <a:tab pos="1306513" algn="r"/>
                <a:tab pos="1474788" algn="l"/>
              </a:tabLst>
            </a:pPr>
            <a:r>
              <a:rPr lang="en-US" sz="2000" dirty="0"/>
              <a:t>	73	Substitute Teachers</a:t>
            </a:r>
          </a:p>
          <a:p>
            <a:pPr marL="0" indent="0">
              <a:spcBef>
                <a:spcPts val="0"/>
              </a:spcBef>
              <a:buNone/>
              <a:tabLst>
                <a:tab pos="1306513" algn="r"/>
                <a:tab pos="1474788" algn="l"/>
              </a:tabLst>
            </a:pPr>
            <a:r>
              <a:rPr lang="en-US" sz="2000" dirty="0"/>
              <a:t>	72	Police and Sheriff's Patrol Officers</a:t>
            </a:r>
          </a:p>
          <a:p>
            <a:pPr marL="0" indent="0">
              <a:spcBef>
                <a:spcPts val="0"/>
              </a:spcBef>
              <a:buNone/>
              <a:tabLst>
                <a:tab pos="1306513" algn="r"/>
                <a:tab pos="1474788" algn="l"/>
              </a:tabLst>
            </a:pPr>
            <a:r>
              <a:rPr lang="en-US" sz="2000" dirty="0"/>
              <a:t>	71	Food Preparation Workers</a:t>
            </a:r>
          </a:p>
          <a:p>
            <a:pPr marL="0" indent="0">
              <a:spcBef>
                <a:spcPts val="0"/>
              </a:spcBef>
              <a:buNone/>
              <a:tabLst>
                <a:tab pos="1306513" algn="r"/>
                <a:tab pos="1474788" algn="l"/>
              </a:tabLst>
            </a:pPr>
            <a:r>
              <a:rPr lang="en-US" sz="2000" dirty="0"/>
              <a:t>	69	Accountants and Auditors</a:t>
            </a:r>
          </a:p>
          <a:p>
            <a:pPr marL="0" indent="0">
              <a:spcBef>
                <a:spcPts val="0"/>
              </a:spcBef>
              <a:buNone/>
              <a:tabLst>
                <a:tab pos="1306513" algn="r"/>
                <a:tab pos="1474788" algn="l"/>
              </a:tabLst>
            </a:pPr>
            <a:r>
              <a:rPr lang="en-US" sz="2000" dirty="0"/>
              <a:t>	69	Medical Assistants</a:t>
            </a:r>
          </a:p>
          <a:p>
            <a:pPr marL="0" indent="0">
              <a:spcBef>
                <a:spcPts val="0"/>
              </a:spcBef>
              <a:buNone/>
              <a:tabLst>
                <a:tab pos="1306513" algn="r"/>
                <a:tab pos="1474788" algn="l"/>
              </a:tabLst>
            </a:pPr>
            <a:r>
              <a:rPr lang="en-US" sz="2000" dirty="0"/>
              <a:t>	67	Carpenters</a:t>
            </a:r>
          </a:p>
          <a:p>
            <a:pPr marL="0" indent="0">
              <a:spcBef>
                <a:spcPts val="0"/>
              </a:spcBef>
              <a:buNone/>
              <a:tabLst>
                <a:tab pos="1306513" algn="r"/>
                <a:tab pos="1474788" algn="l"/>
              </a:tabLst>
            </a:pPr>
            <a:r>
              <a:rPr lang="en-US" sz="2000" dirty="0"/>
              <a:t>	62	Cooks, Fast Food</a:t>
            </a:r>
          </a:p>
          <a:p>
            <a:pPr marL="0" indent="0">
              <a:spcBef>
                <a:spcPts val="0"/>
              </a:spcBef>
              <a:buNone/>
              <a:tabLst>
                <a:tab pos="1306513" algn="r"/>
                <a:tab pos="1474788" algn="l"/>
              </a:tabLst>
            </a:pPr>
            <a:r>
              <a:rPr lang="en-US" sz="2000" dirty="0"/>
              <a:t>	62	Counter Attendants, Cafeteria, Food Concession, and Coffee Shop</a:t>
            </a:r>
          </a:p>
          <a:p>
            <a:pPr marL="0" indent="0">
              <a:spcBef>
                <a:spcPts val="0"/>
              </a:spcBef>
              <a:buNone/>
              <a:tabLst>
                <a:tab pos="1306513" algn="r"/>
                <a:tab pos="1474788" algn="l"/>
              </a:tabLst>
            </a:pPr>
            <a:r>
              <a:rPr lang="en-US" sz="2000" dirty="0"/>
              <a:t>	62	First-Line Supervisors of Construction Trades and Extraction Workers</a:t>
            </a:r>
          </a:p>
          <a:p>
            <a:pPr marL="0" indent="0">
              <a:spcBef>
                <a:spcPts val="0"/>
              </a:spcBef>
              <a:buNone/>
              <a:tabLst>
                <a:tab pos="1306513" algn="r"/>
                <a:tab pos="1474788" algn="l"/>
              </a:tabLst>
            </a:pPr>
            <a:r>
              <a:rPr lang="en-US" sz="2000" dirty="0"/>
              <a:t>	60	Bus Drivers, School or Special Client</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084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Wilmington Region</a:t>
            </a:r>
            <a:br>
              <a:rPr lang="en-US" sz="2400" dirty="0"/>
            </a:br>
            <a:r>
              <a:rPr lang="en-US" sz="3100" dirty="0"/>
              <a:t>(Average Annual Openings 2017-2026)</a:t>
            </a:r>
          </a:p>
        </p:txBody>
      </p:sp>
      <p:sp>
        <p:nvSpPr>
          <p:cNvPr id="3" name="Content Placeholder 2"/>
          <p:cNvSpPr>
            <a:spLocks noGrp="1"/>
          </p:cNvSpPr>
          <p:nvPr>
            <p:ph idx="1"/>
          </p:nvPr>
        </p:nvSpPr>
        <p:spPr>
          <a:xfrm>
            <a:off x="-152400" y="1600200"/>
            <a:ext cx="13868400" cy="5410200"/>
          </a:xfrm>
        </p:spPr>
        <p:txBody>
          <a:bodyPr>
            <a:noAutofit/>
          </a:bodyPr>
          <a:lstStyle/>
          <a:p>
            <a:pPr marL="0" indent="0">
              <a:spcBef>
                <a:spcPts val="0"/>
              </a:spcBef>
              <a:buNone/>
              <a:tabLst>
                <a:tab pos="1306513" algn="r"/>
                <a:tab pos="1474788" algn="l"/>
              </a:tabLst>
            </a:pPr>
            <a:r>
              <a:rPr lang="en-US" sz="2000" dirty="0"/>
              <a:t>	1,722	Combined Food Preparation and Serving Workers, Including Fast Food</a:t>
            </a:r>
          </a:p>
          <a:p>
            <a:pPr marL="0" indent="0">
              <a:spcBef>
                <a:spcPts val="0"/>
              </a:spcBef>
              <a:buNone/>
              <a:tabLst>
                <a:tab pos="1306513" algn="r"/>
                <a:tab pos="1474788" algn="l"/>
              </a:tabLst>
            </a:pPr>
            <a:r>
              <a:rPr lang="en-US" sz="2000" dirty="0"/>
              <a:t>	1,686	Retail Salespersons</a:t>
            </a:r>
          </a:p>
          <a:p>
            <a:pPr marL="0" indent="0">
              <a:spcBef>
                <a:spcPts val="0"/>
              </a:spcBef>
              <a:buNone/>
              <a:tabLst>
                <a:tab pos="1306513" algn="r"/>
                <a:tab pos="1474788" algn="l"/>
              </a:tabLst>
            </a:pPr>
            <a:r>
              <a:rPr lang="en-US" sz="2000" dirty="0"/>
              <a:t>	900	Waiters and Waitresses</a:t>
            </a:r>
          </a:p>
          <a:p>
            <a:pPr marL="0" indent="0">
              <a:spcBef>
                <a:spcPts val="0"/>
              </a:spcBef>
              <a:buNone/>
              <a:tabLst>
                <a:tab pos="1306513" algn="r"/>
                <a:tab pos="1474788" algn="l"/>
              </a:tabLst>
            </a:pPr>
            <a:r>
              <a:rPr lang="en-US" sz="2000" dirty="0"/>
              <a:t>	834	Cashiers</a:t>
            </a:r>
          </a:p>
          <a:p>
            <a:pPr marL="0" indent="0">
              <a:spcBef>
                <a:spcPts val="0"/>
              </a:spcBef>
              <a:buNone/>
              <a:tabLst>
                <a:tab pos="1306513" algn="r"/>
                <a:tab pos="1474788" algn="l"/>
              </a:tabLst>
            </a:pPr>
            <a:r>
              <a:rPr lang="en-US" sz="2000" dirty="0"/>
              <a:t>	448	Office Clerks, General</a:t>
            </a:r>
          </a:p>
          <a:p>
            <a:pPr marL="0" indent="0">
              <a:spcBef>
                <a:spcPts val="0"/>
              </a:spcBef>
              <a:buNone/>
              <a:tabLst>
                <a:tab pos="1306513" algn="r"/>
                <a:tab pos="1474788" algn="l"/>
              </a:tabLst>
            </a:pPr>
            <a:r>
              <a:rPr lang="en-US" sz="2000" dirty="0"/>
              <a:t>	440	Laborers and Freight, Stock, and Material Movers, Hand</a:t>
            </a:r>
          </a:p>
          <a:p>
            <a:pPr marL="0" indent="0">
              <a:spcBef>
                <a:spcPts val="0"/>
              </a:spcBef>
              <a:buNone/>
              <a:tabLst>
                <a:tab pos="1306513" algn="r"/>
                <a:tab pos="1474788" algn="l"/>
              </a:tabLst>
            </a:pPr>
            <a:r>
              <a:rPr lang="en-US" sz="2000" dirty="0"/>
              <a:t>	418	Customer Service Representatives</a:t>
            </a:r>
          </a:p>
          <a:p>
            <a:pPr marL="0" indent="0">
              <a:spcBef>
                <a:spcPts val="0"/>
              </a:spcBef>
              <a:buNone/>
              <a:tabLst>
                <a:tab pos="1306513" algn="r"/>
                <a:tab pos="1474788" algn="l"/>
              </a:tabLst>
            </a:pPr>
            <a:r>
              <a:rPr lang="en-US" sz="2000" u="sng" dirty="0"/>
              <a:t>	396	Nursing Assistants</a:t>
            </a:r>
          </a:p>
          <a:p>
            <a:pPr marL="0" indent="0">
              <a:spcBef>
                <a:spcPts val="0"/>
              </a:spcBef>
              <a:buNone/>
              <a:tabLst>
                <a:tab pos="1306513" algn="r"/>
                <a:tab pos="1474788" algn="l"/>
              </a:tabLst>
            </a:pPr>
            <a:r>
              <a:rPr lang="en-US" sz="2000" dirty="0"/>
              <a:t>	378	Cooks, Restaurant</a:t>
            </a:r>
          </a:p>
          <a:p>
            <a:pPr marL="0" indent="0">
              <a:spcBef>
                <a:spcPts val="0"/>
              </a:spcBef>
              <a:buNone/>
              <a:tabLst>
                <a:tab pos="1306513" algn="r"/>
                <a:tab pos="1474788" algn="l"/>
              </a:tabLst>
            </a:pPr>
            <a:r>
              <a:rPr lang="en-US" sz="2000" dirty="0"/>
              <a:t>	351	Janitors and Cleaners, Except Maids and Housekeeping Cleaners</a:t>
            </a:r>
          </a:p>
          <a:p>
            <a:pPr marL="0" indent="0">
              <a:spcBef>
                <a:spcPts val="0"/>
              </a:spcBef>
              <a:buNone/>
              <a:tabLst>
                <a:tab pos="1306513" algn="r"/>
                <a:tab pos="1474788" algn="l"/>
              </a:tabLst>
            </a:pPr>
            <a:r>
              <a:rPr lang="en-US" sz="2000" u="sng" dirty="0"/>
              <a:t>	314	Registered Nurses</a:t>
            </a:r>
          </a:p>
          <a:p>
            <a:pPr marL="0" indent="0">
              <a:spcBef>
                <a:spcPts val="0"/>
              </a:spcBef>
              <a:buNone/>
              <a:tabLst>
                <a:tab pos="1306513" algn="r"/>
                <a:tab pos="1474788" algn="l"/>
              </a:tabLst>
            </a:pPr>
            <a:r>
              <a:rPr lang="en-US" sz="2000" dirty="0"/>
              <a:t>	311	Maids and Housekeeping Cleaners</a:t>
            </a:r>
          </a:p>
          <a:p>
            <a:pPr marL="0" indent="0">
              <a:spcBef>
                <a:spcPts val="0"/>
              </a:spcBef>
              <a:buNone/>
              <a:tabLst>
                <a:tab pos="1306513" algn="r"/>
                <a:tab pos="1474788" algn="l"/>
              </a:tabLst>
            </a:pPr>
            <a:r>
              <a:rPr lang="en-US" sz="2000" dirty="0"/>
              <a:t>	306	First-Line Supervisors of Retail Sales Workers</a:t>
            </a:r>
          </a:p>
          <a:p>
            <a:pPr marL="0" indent="0">
              <a:spcBef>
                <a:spcPts val="0"/>
              </a:spcBef>
              <a:buNone/>
              <a:tabLst>
                <a:tab pos="1306513" algn="r"/>
                <a:tab pos="1474788" algn="l"/>
              </a:tabLst>
            </a:pPr>
            <a:r>
              <a:rPr lang="en-US" sz="2000" dirty="0"/>
              <a:t>	288	First-Line Supervisors of Food Preparation and Serving Workers</a:t>
            </a:r>
          </a:p>
          <a:p>
            <a:pPr marL="0" indent="0">
              <a:spcBef>
                <a:spcPts val="0"/>
              </a:spcBef>
              <a:buNone/>
              <a:tabLst>
                <a:tab pos="1306513" algn="r"/>
                <a:tab pos="1474788" algn="l"/>
              </a:tabLst>
            </a:pPr>
            <a:r>
              <a:rPr lang="en-US" sz="2000" dirty="0"/>
              <a:t>	283	Home Health Aides</a:t>
            </a:r>
          </a:p>
          <a:p>
            <a:pPr marL="0" indent="0">
              <a:spcBef>
                <a:spcPts val="0"/>
              </a:spcBef>
              <a:buNone/>
              <a:tabLst>
                <a:tab pos="1306513" algn="r"/>
                <a:tab pos="1474788" algn="l"/>
              </a:tabLst>
            </a:pPr>
            <a:r>
              <a:rPr lang="en-US" sz="2000" dirty="0"/>
              <a:t>	272	Secretaries and Administrative Assistants, Except Legal, Medical, and Executive</a:t>
            </a:r>
          </a:p>
          <a:p>
            <a:pPr marL="0" indent="0">
              <a:spcBef>
                <a:spcPts val="0"/>
              </a:spcBef>
              <a:buNone/>
              <a:tabLst>
                <a:tab pos="1306513" algn="r"/>
                <a:tab pos="1474788" algn="l"/>
              </a:tabLst>
            </a:pPr>
            <a:r>
              <a:rPr lang="en-US" sz="2000" dirty="0"/>
              <a:t>	265	Landscaping and Groundskeeping Workers</a:t>
            </a:r>
          </a:p>
          <a:p>
            <a:pPr marL="0" indent="0">
              <a:spcBef>
                <a:spcPts val="0"/>
              </a:spcBef>
              <a:buNone/>
              <a:tabLst>
                <a:tab pos="1306513" algn="r"/>
                <a:tab pos="1474788" algn="l"/>
              </a:tabLst>
            </a:pPr>
            <a:r>
              <a:rPr lang="en-US" sz="2000" dirty="0"/>
              <a:t>	237	Receptionists and Information Clerks</a:t>
            </a:r>
          </a:p>
          <a:p>
            <a:pPr marL="0" indent="0">
              <a:spcBef>
                <a:spcPts val="0"/>
              </a:spcBef>
              <a:buNone/>
              <a:tabLst>
                <a:tab pos="1306513" algn="r"/>
                <a:tab pos="1474788" algn="l"/>
              </a:tabLst>
            </a:pPr>
            <a:r>
              <a:rPr lang="en-US" sz="2000" dirty="0"/>
              <a:t>	235	Heavy and Tractor-Trailer Truck Drivers</a:t>
            </a:r>
          </a:p>
          <a:p>
            <a:pPr marL="0" indent="0">
              <a:spcBef>
                <a:spcPts val="0"/>
              </a:spcBef>
              <a:buNone/>
              <a:tabLst>
                <a:tab pos="1306513" algn="r"/>
                <a:tab pos="1474788" algn="l"/>
              </a:tabLst>
            </a:pPr>
            <a:r>
              <a:rPr lang="en-US" sz="2000" dirty="0"/>
              <a:t>	234	Bookkeeping, Accounting, and Auditing Clerks</a:t>
            </a:r>
          </a:p>
          <a:p>
            <a:pPr marL="0" indent="0">
              <a:spcBef>
                <a:spcPts val="0"/>
              </a:spcBef>
              <a:buNone/>
              <a:tabLst>
                <a:tab pos="1306513" algn="r"/>
                <a:tab pos="1474788" algn="l"/>
              </a:tabLst>
            </a:pPr>
            <a:r>
              <a:rPr lang="en-US" sz="2000" dirty="0"/>
              <a:t>	223	Amusement and Recreation Attendants</a:t>
            </a:r>
          </a:p>
          <a:p>
            <a:pPr marL="0" indent="0">
              <a:spcBef>
                <a:spcPts val="0"/>
              </a:spcBef>
              <a:buNone/>
              <a:tabLst>
                <a:tab pos="1306513" algn="r"/>
                <a:tab pos="1474788" algn="l"/>
              </a:tabLst>
            </a:pPr>
            <a:r>
              <a:rPr lang="en-US" sz="2000" dirty="0"/>
              <a:t>	221	Stock Clerks and Order Fillers</a:t>
            </a:r>
          </a:p>
          <a:p>
            <a:pPr marL="0" indent="0">
              <a:spcBef>
                <a:spcPts val="0"/>
              </a:spcBef>
              <a:buNone/>
              <a:tabLst>
                <a:tab pos="1306513" algn="r"/>
                <a:tab pos="1474788" algn="l"/>
              </a:tabLst>
            </a:pPr>
            <a:r>
              <a:rPr lang="en-US" sz="2000" dirty="0"/>
              <a:t>	215	Personal Care Aides</a:t>
            </a:r>
          </a:p>
          <a:p>
            <a:pPr marL="0" indent="0">
              <a:spcBef>
                <a:spcPts val="0"/>
              </a:spcBef>
              <a:buNone/>
              <a:tabLst>
                <a:tab pos="1306513" algn="r"/>
                <a:tab pos="1474788" algn="l"/>
              </a:tabLst>
            </a:pPr>
            <a:r>
              <a:rPr lang="en-US" sz="2000" dirty="0"/>
              <a:t>	198	Maintenance and Repair Workers, General</a:t>
            </a:r>
          </a:p>
          <a:p>
            <a:pPr marL="0" indent="0">
              <a:spcBef>
                <a:spcPts val="0"/>
              </a:spcBef>
              <a:buNone/>
              <a:tabLst>
                <a:tab pos="1306513" algn="r"/>
                <a:tab pos="1474788" algn="l"/>
              </a:tabLst>
            </a:pPr>
            <a:r>
              <a:rPr lang="en-US" sz="2000" dirty="0"/>
              <a:t>	195	Childcare Workers</a:t>
            </a:r>
          </a:p>
          <a:p>
            <a:pPr marL="0" indent="0">
              <a:spcBef>
                <a:spcPts val="0"/>
              </a:spcBef>
              <a:buNone/>
              <a:tabLst>
                <a:tab pos="1306513" algn="r"/>
                <a:tab pos="1474788" algn="l"/>
              </a:tabLst>
            </a:pPr>
            <a:r>
              <a:rPr lang="en-US" sz="2000" dirty="0"/>
              <a:t>	179	General and Operations Managers</a:t>
            </a:r>
          </a:p>
          <a:p>
            <a:pPr marL="0" indent="0">
              <a:spcBef>
                <a:spcPts val="0"/>
              </a:spcBef>
              <a:buNone/>
              <a:tabLst>
                <a:tab pos="1306513" algn="r"/>
                <a:tab pos="1474788" algn="l"/>
              </a:tabLst>
            </a:pPr>
            <a:r>
              <a:rPr lang="en-US" sz="2000" dirty="0"/>
              <a:t>	174	Hosts and Hostesses, Restaurant, Lounge, and Coffee Shop</a:t>
            </a:r>
          </a:p>
          <a:p>
            <a:pPr marL="0" indent="0">
              <a:spcBef>
                <a:spcPts val="0"/>
              </a:spcBef>
              <a:buNone/>
              <a:tabLst>
                <a:tab pos="1306513" algn="r"/>
                <a:tab pos="1474788" algn="l"/>
              </a:tabLst>
            </a:pPr>
            <a:r>
              <a:rPr lang="en-US" sz="2000" dirty="0"/>
              <a:t>	161	Construction Laborers</a:t>
            </a:r>
          </a:p>
          <a:p>
            <a:pPr marL="0" indent="0">
              <a:spcBef>
                <a:spcPts val="0"/>
              </a:spcBef>
              <a:buNone/>
              <a:tabLst>
                <a:tab pos="1306513" algn="r"/>
                <a:tab pos="1474788" algn="l"/>
              </a:tabLst>
            </a:pPr>
            <a:r>
              <a:rPr lang="en-US" sz="2000" dirty="0"/>
              <a:t>	154	Sales Representatives, Services, All Other</a:t>
            </a:r>
          </a:p>
          <a:p>
            <a:pPr marL="0" indent="0">
              <a:spcBef>
                <a:spcPts val="0"/>
              </a:spcBef>
              <a:buNone/>
              <a:tabLst>
                <a:tab pos="1306513" algn="r"/>
                <a:tab pos="1474788" algn="l"/>
              </a:tabLst>
            </a:pPr>
            <a:r>
              <a:rPr lang="en-US" sz="2000" dirty="0"/>
              <a:t>	147	First-Line Supervisors of Office and Administrative Support Workers</a:t>
            </a:r>
          </a:p>
          <a:p>
            <a:pPr marL="0" indent="0">
              <a:spcBef>
                <a:spcPts val="0"/>
              </a:spcBef>
              <a:buNone/>
              <a:tabLst>
                <a:tab pos="1306513" algn="r"/>
                <a:tab pos="1474788" algn="l"/>
              </a:tabLst>
            </a:pPr>
            <a:r>
              <a:rPr lang="en-US" sz="2000" dirty="0"/>
              <a:t>	141	Teacher Assistants</a:t>
            </a:r>
          </a:p>
          <a:p>
            <a:pPr marL="0" indent="0">
              <a:spcBef>
                <a:spcPts val="0"/>
              </a:spcBef>
              <a:buNone/>
              <a:tabLst>
                <a:tab pos="1306513" algn="r"/>
                <a:tab pos="1474788" algn="l"/>
              </a:tabLst>
            </a:pPr>
            <a:r>
              <a:rPr lang="en-US" sz="2000" dirty="0"/>
              <a:t>	140	Elementary School Teachers, Except Special Education</a:t>
            </a:r>
          </a:p>
          <a:p>
            <a:pPr marL="0" indent="0">
              <a:spcBef>
                <a:spcPts val="0"/>
              </a:spcBef>
              <a:buNone/>
              <a:tabLst>
                <a:tab pos="1306513" algn="r"/>
                <a:tab pos="1474788" algn="l"/>
              </a:tabLst>
            </a:pPr>
            <a:r>
              <a:rPr lang="en-US" sz="2000" dirty="0"/>
              <a:t>	132	Carpenters</a:t>
            </a:r>
          </a:p>
          <a:p>
            <a:pPr marL="0" indent="0">
              <a:spcBef>
                <a:spcPts val="0"/>
              </a:spcBef>
              <a:buNone/>
              <a:tabLst>
                <a:tab pos="1306513" algn="r"/>
                <a:tab pos="1474788" algn="l"/>
              </a:tabLst>
            </a:pPr>
            <a:r>
              <a:rPr lang="en-US" sz="2000" dirty="0"/>
              <a:t>	131	Assemblers and Fabricators, All Other, Including Team Assemblers</a:t>
            </a:r>
          </a:p>
          <a:p>
            <a:pPr marL="0" indent="0">
              <a:spcBef>
                <a:spcPts val="0"/>
              </a:spcBef>
              <a:buNone/>
              <a:tabLst>
                <a:tab pos="1306513" algn="r"/>
                <a:tab pos="1474788" algn="l"/>
              </a:tabLst>
            </a:pPr>
            <a:r>
              <a:rPr lang="en-US" sz="2000" dirty="0"/>
              <a:t>	131	First-Line Supervisors of Construction Trades and Extraction Workers</a:t>
            </a:r>
          </a:p>
          <a:p>
            <a:pPr marL="0" indent="0">
              <a:spcBef>
                <a:spcPts val="0"/>
              </a:spcBef>
              <a:buNone/>
              <a:tabLst>
                <a:tab pos="1306513" algn="r"/>
                <a:tab pos="1474788" algn="l"/>
              </a:tabLst>
            </a:pPr>
            <a:r>
              <a:rPr lang="en-US" sz="2000" dirty="0"/>
              <a:t>	130	Sales Representatives, Wholesale and Manufacturing, Except Technical and Scientific Products</a:t>
            </a:r>
          </a:p>
          <a:p>
            <a:pPr marL="0" indent="0">
              <a:spcBef>
                <a:spcPts val="0"/>
              </a:spcBef>
              <a:buNone/>
              <a:tabLst>
                <a:tab pos="1306513" algn="r"/>
                <a:tab pos="1474788" algn="l"/>
              </a:tabLst>
            </a:pPr>
            <a:r>
              <a:rPr lang="en-US" sz="2000" dirty="0"/>
              <a:t>	122	Accountants and Auditors</a:t>
            </a:r>
          </a:p>
          <a:p>
            <a:pPr marL="0" indent="0">
              <a:spcBef>
                <a:spcPts val="0"/>
              </a:spcBef>
              <a:buNone/>
              <a:tabLst>
                <a:tab pos="1306513" algn="r"/>
                <a:tab pos="1474788" algn="l"/>
              </a:tabLst>
            </a:pPr>
            <a:r>
              <a:rPr lang="en-US" sz="2000" dirty="0"/>
              <a:t>	122	Automotive Service Technicians and Mechanics</a:t>
            </a:r>
          </a:p>
          <a:p>
            <a:pPr marL="0" indent="0">
              <a:spcBef>
                <a:spcPts val="0"/>
              </a:spcBef>
              <a:buNone/>
              <a:tabLst>
                <a:tab pos="1306513" algn="r"/>
                <a:tab pos="1474788" algn="l"/>
              </a:tabLst>
            </a:pPr>
            <a:r>
              <a:rPr lang="en-US" sz="2000" dirty="0"/>
              <a:t>	118	Light Truck or Delivery Services Drivers</a:t>
            </a:r>
          </a:p>
          <a:p>
            <a:pPr marL="0" indent="0">
              <a:spcBef>
                <a:spcPts val="0"/>
              </a:spcBef>
              <a:buNone/>
              <a:tabLst>
                <a:tab pos="1306513" algn="r"/>
                <a:tab pos="1474788" algn="l"/>
              </a:tabLst>
            </a:pPr>
            <a:r>
              <a:rPr lang="en-US" sz="2000" dirty="0"/>
              <a:t>	117	Dishwashers</a:t>
            </a:r>
          </a:p>
          <a:p>
            <a:pPr marL="0" indent="0">
              <a:spcBef>
                <a:spcPts val="0"/>
              </a:spcBef>
              <a:buNone/>
              <a:tabLst>
                <a:tab pos="1306513" algn="r"/>
                <a:tab pos="1474788" algn="l"/>
              </a:tabLst>
            </a:pPr>
            <a:r>
              <a:rPr lang="en-US" sz="2000" dirty="0"/>
              <a:t>	116	Medical Assistants</a:t>
            </a:r>
          </a:p>
          <a:p>
            <a:pPr marL="0" indent="0">
              <a:spcBef>
                <a:spcPts val="0"/>
              </a:spcBef>
              <a:buNone/>
              <a:tabLst>
                <a:tab pos="1306513" algn="r"/>
                <a:tab pos="1474788" algn="l"/>
              </a:tabLst>
            </a:pPr>
            <a:r>
              <a:rPr lang="en-US" sz="2000" dirty="0"/>
              <a:t>	116	Substitute Teachers</a:t>
            </a:r>
          </a:p>
          <a:p>
            <a:pPr marL="0" indent="0">
              <a:spcBef>
                <a:spcPts val="0"/>
              </a:spcBef>
              <a:buNone/>
              <a:tabLst>
                <a:tab pos="1306513" algn="r"/>
                <a:tab pos="1474788" algn="l"/>
              </a:tabLst>
            </a:pPr>
            <a:r>
              <a:rPr lang="en-US" sz="2000" dirty="0"/>
              <a:t>	113	Bartenders</a:t>
            </a:r>
          </a:p>
          <a:p>
            <a:pPr marL="0" indent="0">
              <a:spcBef>
                <a:spcPts val="0"/>
              </a:spcBef>
              <a:buNone/>
              <a:tabLst>
                <a:tab pos="1306513" algn="r"/>
                <a:tab pos="1474788" algn="l"/>
              </a:tabLst>
            </a:pPr>
            <a:r>
              <a:rPr lang="en-US" sz="2000" dirty="0"/>
              <a:t>	112	Packers and Packagers, Hand</a:t>
            </a:r>
          </a:p>
          <a:p>
            <a:pPr marL="0" indent="0">
              <a:spcBef>
                <a:spcPts val="0"/>
              </a:spcBef>
              <a:buNone/>
              <a:tabLst>
                <a:tab pos="1306513" algn="r"/>
                <a:tab pos="1474788" algn="l"/>
              </a:tabLst>
            </a:pPr>
            <a:r>
              <a:rPr lang="en-US" sz="2000" dirty="0"/>
              <a:t>	105	Security Guards</a:t>
            </a:r>
          </a:p>
          <a:p>
            <a:pPr marL="0" indent="0">
              <a:spcBef>
                <a:spcPts val="0"/>
              </a:spcBef>
              <a:buNone/>
              <a:tabLst>
                <a:tab pos="1306513" algn="r"/>
                <a:tab pos="1474788" algn="l"/>
              </a:tabLst>
            </a:pPr>
            <a:r>
              <a:rPr lang="en-US" sz="2000" dirty="0"/>
              <a:t>	102	Fitness Trainers and Aerobics Instructors</a:t>
            </a:r>
          </a:p>
          <a:p>
            <a:pPr marL="0" indent="0">
              <a:spcBef>
                <a:spcPts val="0"/>
              </a:spcBef>
              <a:buNone/>
              <a:tabLst>
                <a:tab pos="1306513" algn="r"/>
                <a:tab pos="1474788" algn="l"/>
              </a:tabLst>
            </a:pPr>
            <a:r>
              <a:rPr lang="en-US" sz="2000" dirty="0"/>
              <a:t>	101	Food Preparation Workers</a:t>
            </a:r>
          </a:p>
          <a:p>
            <a:pPr marL="0" indent="0">
              <a:spcBef>
                <a:spcPts val="0"/>
              </a:spcBef>
              <a:buNone/>
              <a:tabLst>
                <a:tab pos="1306513" algn="r"/>
                <a:tab pos="1474788" algn="l"/>
              </a:tabLst>
            </a:pPr>
            <a:r>
              <a:rPr lang="en-US" sz="2000" dirty="0"/>
              <a:t>	101	Hotel, Motel, and Resort Desk Clerks</a:t>
            </a:r>
          </a:p>
          <a:p>
            <a:pPr marL="0" indent="0">
              <a:spcBef>
                <a:spcPts val="0"/>
              </a:spcBef>
              <a:buNone/>
              <a:tabLst>
                <a:tab pos="1306513" algn="r"/>
                <a:tab pos="1474788" algn="l"/>
              </a:tabLst>
            </a:pPr>
            <a:r>
              <a:rPr lang="en-US" sz="2000" dirty="0"/>
              <a:t>	98	Medical Secretaries</a:t>
            </a:r>
          </a:p>
          <a:p>
            <a:pPr marL="0" indent="0">
              <a:spcBef>
                <a:spcPts val="0"/>
              </a:spcBef>
              <a:buNone/>
              <a:tabLst>
                <a:tab pos="1306513" algn="r"/>
                <a:tab pos="1474788" algn="l"/>
              </a:tabLst>
            </a:pPr>
            <a:r>
              <a:rPr lang="en-US" sz="2000" dirty="0"/>
              <a:t>	95	Nonfarm Animal Caretakers</a:t>
            </a:r>
            <a:endParaRPr lang="en-US" sz="2000" dirty="0">
              <a:solidFill>
                <a:srgbClr val="0531FF"/>
              </a:solidFill>
            </a:endParaRPr>
          </a:p>
        </p:txBody>
      </p:sp>
      <p:sp>
        <p:nvSpPr>
          <p:cNvPr id="4" name="TextBox 3"/>
          <p:cNvSpPr txBox="1"/>
          <p:nvPr/>
        </p:nvSpPr>
        <p:spPr>
          <a:xfrm>
            <a:off x="-1384300" y="51943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8340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3769389"/>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03829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ctrTitle" idx="4294967295"/>
          </p:nvPr>
        </p:nvSpPr>
        <p:spPr>
          <a:xfrm>
            <a:off x="685800" y="2286000"/>
            <a:ext cx="8458200" cy="1143000"/>
          </a:xfrm>
        </p:spPr>
        <p:txBody>
          <a:bodyPr>
            <a:normAutofit fontScale="90000"/>
          </a:bodyPr>
          <a:lstStyle/>
          <a:p>
            <a:pPr algn="l" eaLnBrk="1" hangingPunct="1">
              <a:lnSpc>
                <a:spcPct val="120000"/>
              </a:lnSpc>
              <a:defRPr/>
            </a:pPr>
            <a:r>
              <a:rPr lang="en-US" sz="4800" b="0" dirty="0">
                <a:effectLst>
                  <a:outerShdw blurRad="38100" dist="38100" dir="2700000" algn="tl">
                    <a:srgbClr val="DDDDDD"/>
                  </a:outerShdw>
                </a:effectLst>
                <a:latin typeface="Arial" charset="0"/>
                <a:ea typeface="ヒラギノ角ゴ Pro W3" charset="0"/>
                <a:cs typeface="ヒラギノ角ゴ Pro W3" charset="0"/>
              </a:rPr>
              <a:t>We are currently</a:t>
            </a:r>
            <a:br>
              <a:rPr lang="en-US" sz="4800" b="0" dirty="0">
                <a:effectLst>
                  <a:outerShdw blurRad="38100" dist="38100" dir="2700000" algn="tl">
                    <a:srgbClr val="DDDDDD"/>
                  </a:outerShdw>
                </a:effectLst>
                <a:latin typeface="Arial" charset="0"/>
                <a:ea typeface="ヒラギノ角ゴ Pro W3" charset="0"/>
                <a:cs typeface="ヒラギノ角ゴ Pro W3" charset="0"/>
              </a:rPr>
            </a:br>
            <a:r>
              <a:rPr lang="en-US" sz="4800" b="0" dirty="0">
                <a:effectLst>
                  <a:outerShdw blurRad="38100" dist="38100" dir="2700000" algn="tl">
                    <a:srgbClr val="DDDDDD"/>
                  </a:outerShdw>
                </a:effectLst>
                <a:latin typeface="Arial" charset="0"/>
                <a:ea typeface="ヒラギノ角ゴ Pro W3" charset="0"/>
                <a:cs typeface="ヒラギノ角ゴ Pro W3" charset="0"/>
              </a:rPr>
              <a:t>preparing people for jobs that don</a:t>
            </a:r>
            <a:r>
              <a:rPr lang="ja-JP" altLang="en-US" sz="4800" b="0" dirty="0">
                <a:effectLst>
                  <a:outerShdw blurRad="38100" dist="38100" dir="2700000" algn="tl">
                    <a:srgbClr val="DDDDDD"/>
                  </a:outerShdw>
                </a:effectLst>
                <a:latin typeface="Arial" charset="0"/>
                <a:ea typeface="ヒラギノ角ゴ Pro W3" charset="0"/>
                <a:cs typeface="ヒラギノ角ゴ Pro W3" charset="0"/>
              </a:rPr>
              <a:t>’</a:t>
            </a:r>
            <a:r>
              <a:rPr lang="en-US" sz="4800" b="0" dirty="0">
                <a:effectLst>
                  <a:outerShdw blurRad="38100" dist="38100" dir="2700000" algn="tl">
                    <a:srgbClr val="DDDDDD"/>
                  </a:outerShdw>
                </a:effectLst>
                <a:latin typeface="Arial" charset="0"/>
                <a:ea typeface="ヒラギノ角ゴ Pro W3" charset="0"/>
                <a:cs typeface="ヒラギノ角ゴ Pro W3" charset="0"/>
              </a:rPr>
              <a:t>t yet exist …</a:t>
            </a:r>
          </a:p>
        </p:txBody>
      </p:sp>
    </p:spTree>
    <p:extLst>
      <p:ext uri="{BB962C8B-B14F-4D97-AF65-F5344CB8AC3E}">
        <p14:creationId xmlns:p14="http://schemas.microsoft.com/office/powerpoint/2010/main" val="2210143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146" name="Rectangle 2"/>
          <p:cNvSpPr>
            <a:spLocks noGrp="1" noChangeArrowheads="1"/>
          </p:cNvSpPr>
          <p:nvPr>
            <p:ph type="ctrTitle" idx="4294967295"/>
          </p:nvPr>
        </p:nvSpPr>
        <p:spPr>
          <a:xfrm>
            <a:off x="685800" y="2286000"/>
            <a:ext cx="7391400" cy="1143000"/>
          </a:xfrm>
        </p:spPr>
        <p:txBody>
          <a:bodyPr>
            <a:normAutofit fontScale="90000"/>
          </a:bodyPr>
          <a:lstStyle/>
          <a:p>
            <a:pPr algn="l" eaLnBrk="1" hangingPunct="1">
              <a:lnSpc>
                <a:spcPct val="120000"/>
              </a:lnSpc>
              <a:defRPr/>
            </a:pPr>
            <a:r>
              <a:rPr lang="en-US" sz="4800" b="0">
                <a:effectLst>
                  <a:outerShdw blurRad="38100" dist="38100" dir="2700000" algn="tl">
                    <a:srgbClr val="DDDDDD"/>
                  </a:outerShdw>
                </a:effectLst>
                <a:latin typeface="Arial" charset="0"/>
                <a:ea typeface="ヒラギノ角ゴ Pro W3" charset="0"/>
                <a:cs typeface="ヒラギノ角ゴ Pro W3" charset="0"/>
              </a:rPr>
              <a:t>… using technologies that haven</a:t>
            </a:r>
            <a:r>
              <a:rPr lang="ja-JP" altLang="en-US" sz="4800" b="0">
                <a:effectLst>
                  <a:outerShdw blurRad="38100" dist="38100" dir="2700000" algn="tl">
                    <a:srgbClr val="DDDDDD"/>
                  </a:outerShdw>
                </a:effectLst>
                <a:latin typeface="Arial" charset="0"/>
                <a:ea typeface="ヒラギノ角ゴ Pro W3" charset="0"/>
                <a:cs typeface="ヒラギノ角ゴ Pro W3" charset="0"/>
              </a:rPr>
              <a:t>’</a:t>
            </a:r>
            <a:r>
              <a:rPr lang="en-US" sz="4800" b="0">
                <a:effectLst>
                  <a:outerShdw blurRad="38100" dist="38100" dir="2700000" algn="tl">
                    <a:srgbClr val="DDDDDD"/>
                  </a:outerShdw>
                </a:effectLst>
                <a:latin typeface="Arial" charset="0"/>
                <a:ea typeface="ヒラギノ角ゴ Pro W3" charset="0"/>
                <a:cs typeface="ヒラギノ角ゴ Pro W3" charset="0"/>
              </a:rPr>
              <a:t>t yet been invented …</a:t>
            </a:r>
          </a:p>
        </p:txBody>
      </p:sp>
    </p:spTree>
    <p:extLst>
      <p:ext uri="{BB962C8B-B14F-4D97-AF65-F5344CB8AC3E}">
        <p14:creationId xmlns:p14="http://schemas.microsoft.com/office/powerpoint/2010/main" val="176244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Grp="1" noChangeArrowheads="1"/>
          </p:cNvSpPr>
          <p:nvPr>
            <p:ph type="ctrTitle" idx="4294967295"/>
          </p:nvPr>
        </p:nvSpPr>
        <p:spPr>
          <a:xfrm>
            <a:off x="685800" y="2286000"/>
            <a:ext cx="7772400" cy="1143000"/>
          </a:xfrm>
        </p:spPr>
        <p:txBody>
          <a:bodyPr>
            <a:normAutofit fontScale="90000"/>
          </a:bodyPr>
          <a:lstStyle/>
          <a:p>
            <a:pPr algn="l" eaLnBrk="1" hangingPunct="1">
              <a:lnSpc>
                <a:spcPct val="120000"/>
              </a:lnSpc>
              <a:defRPr/>
            </a:pPr>
            <a:r>
              <a:rPr lang="en-US" sz="4800" b="0">
                <a:effectLst>
                  <a:outerShdw blurRad="38100" dist="38100" dir="2700000" algn="tl">
                    <a:srgbClr val="DDDDDD"/>
                  </a:outerShdw>
                </a:effectLst>
                <a:latin typeface="Arial" charset="0"/>
                <a:ea typeface="ヒラギノ角ゴ Pro W3" charset="0"/>
                <a:cs typeface="ヒラギノ角ゴ Pro W3" charset="0"/>
              </a:rPr>
              <a:t>… in order to solve problems we don</a:t>
            </a:r>
            <a:r>
              <a:rPr lang="ja-JP" altLang="en-US" sz="4800" b="0">
                <a:effectLst>
                  <a:outerShdw blurRad="38100" dist="38100" dir="2700000" algn="tl">
                    <a:srgbClr val="DDDDDD"/>
                  </a:outerShdw>
                </a:effectLst>
                <a:latin typeface="Arial" charset="0"/>
                <a:ea typeface="ヒラギノ角ゴ Pro W3" charset="0"/>
                <a:cs typeface="ヒラギノ角ゴ Pro W3" charset="0"/>
              </a:rPr>
              <a:t>’</a:t>
            </a:r>
            <a:r>
              <a:rPr lang="en-US" sz="4800" b="0">
                <a:effectLst>
                  <a:outerShdw blurRad="38100" dist="38100" dir="2700000" algn="tl">
                    <a:srgbClr val="DDDDDD"/>
                  </a:outerShdw>
                </a:effectLst>
                <a:latin typeface="Arial" charset="0"/>
                <a:ea typeface="ヒラギノ角ゴ Pro W3" charset="0"/>
                <a:cs typeface="ヒラギノ角ゴ Pro W3" charset="0"/>
              </a:rPr>
              <a:t>t even know are problems yet.</a:t>
            </a:r>
          </a:p>
        </p:txBody>
      </p:sp>
    </p:spTree>
    <p:extLst>
      <p:ext uri="{BB962C8B-B14F-4D97-AF65-F5344CB8AC3E}">
        <p14:creationId xmlns:p14="http://schemas.microsoft.com/office/powerpoint/2010/main" val="20306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Technical Writing and </a:t>
            </a:r>
            <a:r>
              <a:rPr lang="en-US" b="1" dirty="0" err="1"/>
              <a:t>MultiMedia</a:t>
            </a:r>
            <a:r>
              <a:rPr lang="en-US" b="1" dirty="0"/>
              <a:t> for:</a:t>
            </a:r>
          </a:p>
          <a:p>
            <a:r>
              <a:rPr lang="en-US" b="1" dirty="0"/>
              <a:t>Exide Electronics</a:t>
            </a:r>
          </a:p>
          <a:p>
            <a:r>
              <a:rPr lang="en-US" b="1" dirty="0"/>
              <a:t>FAA (Federal Aviation Administration)</a:t>
            </a:r>
          </a:p>
          <a:p>
            <a:r>
              <a:rPr lang="en-US" b="1" dirty="0" err="1"/>
              <a:t>Imonics</a:t>
            </a:r>
            <a:r>
              <a:rPr lang="en-US" b="1" dirty="0"/>
              <a:t> </a:t>
            </a:r>
          </a:p>
          <a:p>
            <a:r>
              <a:rPr lang="en-US" b="1" dirty="0"/>
              <a:t>IBM</a:t>
            </a:r>
          </a:p>
          <a:p>
            <a:r>
              <a:rPr lang="en-US" b="1" dirty="0"/>
              <a:t>John Deere</a:t>
            </a:r>
          </a:p>
          <a:p>
            <a:r>
              <a:rPr lang="en-US" b="1" dirty="0"/>
              <a:t>Nortel</a:t>
            </a:r>
          </a:p>
          <a:p>
            <a:r>
              <a:rPr lang="en-US" b="1" dirty="0"/>
              <a:t>Raleigh Chamber of Commerce</a:t>
            </a:r>
          </a:p>
        </p:txBody>
      </p:sp>
      <p:sp>
        <p:nvSpPr>
          <p:cNvPr id="2" name="Title 1"/>
          <p:cNvSpPr>
            <a:spLocks noGrp="1"/>
          </p:cNvSpPr>
          <p:nvPr>
            <p:ph type="title"/>
          </p:nvPr>
        </p:nvSpPr>
        <p:spPr/>
        <p:txBody>
          <a:bodyPr/>
          <a:lstStyle/>
          <a:p>
            <a:r>
              <a:rPr lang="en-US"/>
              <a:t>Post College</a:t>
            </a:r>
            <a:endParaRPr lang="en-US" dirty="0"/>
          </a:p>
        </p:txBody>
      </p:sp>
    </p:spTree>
    <p:extLst>
      <p:ext uri="{BB962C8B-B14F-4D97-AF65-F5344CB8AC3E}">
        <p14:creationId xmlns:p14="http://schemas.microsoft.com/office/powerpoint/2010/main" val="178427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3;&#10;&#13;&#10;Description automatically generated">
            <a:extLst>
              <a:ext uri="{FF2B5EF4-FFF2-40B4-BE49-F238E27FC236}">
                <a16:creationId xmlns:a16="http://schemas.microsoft.com/office/drawing/2014/main" id="{599464BE-71E6-B54B-9ABF-4EAB0C8F2051}"/>
              </a:ext>
            </a:extLst>
          </p:cNvPr>
          <p:cNvPicPr>
            <a:picLocks noChangeAspect="1"/>
          </p:cNvPicPr>
          <p:nvPr/>
        </p:nvPicPr>
        <p:blipFill>
          <a:blip r:embed="rId3"/>
          <a:stretch>
            <a:fillRect/>
          </a:stretch>
        </p:blipFill>
        <p:spPr>
          <a:xfrm>
            <a:off x="0" y="600321"/>
            <a:ext cx="9144000" cy="5657358"/>
          </a:xfrm>
          <a:prstGeom prst="rect">
            <a:avLst/>
          </a:prstGeom>
        </p:spPr>
      </p:pic>
    </p:spTree>
    <p:extLst>
      <p:ext uri="{BB962C8B-B14F-4D97-AF65-F5344CB8AC3E}">
        <p14:creationId xmlns:p14="http://schemas.microsoft.com/office/powerpoint/2010/main" val="379916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3;&#10;&#13;&#10;Description automatically generated">
            <a:extLst>
              <a:ext uri="{FF2B5EF4-FFF2-40B4-BE49-F238E27FC236}">
                <a16:creationId xmlns:a16="http://schemas.microsoft.com/office/drawing/2014/main" id="{D52497C6-9A43-2A43-A664-F9F4CEAA09BA}"/>
              </a:ext>
            </a:extLst>
          </p:cNvPr>
          <p:cNvPicPr>
            <a:picLocks noChangeAspect="1"/>
          </p:cNvPicPr>
          <p:nvPr/>
        </p:nvPicPr>
        <p:blipFill>
          <a:blip r:embed="rId3"/>
          <a:stretch>
            <a:fillRect/>
          </a:stretch>
        </p:blipFill>
        <p:spPr>
          <a:xfrm>
            <a:off x="123842" y="0"/>
            <a:ext cx="8896316" cy="9313939"/>
          </a:xfrm>
          <a:prstGeom prst="rect">
            <a:avLst/>
          </a:prstGeom>
        </p:spPr>
      </p:pic>
      <p:sp>
        <p:nvSpPr>
          <p:cNvPr id="6" name="Rounded Rectangle 5">
            <a:extLst>
              <a:ext uri="{FF2B5EF4-FFF2-40B4-BE49-F238E27FC236}">
                <a16:creationId xmlns:a16="http://schemas.microsoft.com/office/drawing/2014/main" id="{96D4AB07-3E7C-D940-9DB3-F6F669970DFC}"/>
              </a:ext>
            </a:extLst>
          </p:cNvPr>
          <p:cNvSpPr>
            <a:spLocks noChangeArrowheads="1"/>
          </p:cNvSpPr>
          <p:nvPr/>
        </p:nvSpPr>
        <p:spPr bwMode="auto">
          <a:xfrm>
            <a:off x="123842" y="1415265"/>
            <a:ext cx="3163888" cy="588196"/>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83408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1EFDB6-DE56-664C-AB32-5E8A4C9250B4}"/>
              </a:ext>
            </a:extLst>
          </p:cNvPr>
          <p:cNvPicPr>
            <a:picLocks noChangeAspect="1"/>
          </p:cNvPicPr>
          <p:nvPr/>
        </p:nvPicPr>
        <p:blipFill>
          <a:blip r:embed="rId3"/>
          <a:stretch>
            <a:fillRect/>
          </a:stretch>
        </p:blipFill>
        <p:spPr>
          <a:xfrm>
            <a:off x="658504" y="0"/>
            <a:ext cx="7826991" cy="6858000"/>
          </a:xfrm>
          <a:prstGeom prst="rect">
            <a:avLst/>
          </a:prstGeom>
        </p:spPr>
      </p:pic>
      <p:sp>
        <p:nvSpPr>
          <p:cNvPr id="4" name="Rounded Rectangle 3">
            <a:extLst>
              <a:ext uri="{FF2B5EF4-FFF2-40B4-BE49-F238E27FC236}">
                <a16:creationId xmlns:a16="http://schemas.microsoft.com/office/drawing/2014/main" id="{54EC1991-B7C3-EF4E-874B-85527626B342}"/>
              </a:ext>
            </a:extLst>
          </p:cNvPr>
          <p:cNvSpPr>
            <a:spLocks noChangeArrowheads="1"/>
          </p:cNvSpPr>
          <p:nvPr/>
        </p:nvSpPr>
        <p:spPr bwMode="auto">
          <a:xfrm>
            <a:off x="4362994" y="1258511"/>
            <a:ext cx="1175657" cy="58335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5" name="Rounded Rectangle 4">
            <a:extLst>
              <a:ext uri="{FF2B5EF4-FFF2-40B4-BE49-F238E27FC236}">
                <a16:creationId xmlns:a16="http://schemas.microsoft.com/office/drawing/2014/main" id="{23CCF143-3B9C-CC41-95A7-7A4A95D6A166}"/>
              </a:ext>
            </a:extLst>
          </p:cNvPr>
          <p:cNvSpPr>
            <a:spLocks noChangeArrowheads="1"/>
          </p:cNvSpPr>
          <p:nvPr/>
        </p:nvSpPr>
        <p:spPr bwMode="auto">
          <a:xfrm>
            <a:off x="560082" y="2357209"/>
            <a:ext cx="2066160" cy="1247228"/>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dirty="0">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5110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901505-8CEB-B541-8A45-E85A962B96D3}"/>
              </a:ext>
            </a:extLst>
          </p:cNvPr>
          <p:cNvPicPr>
            <a:picLocks noChangeAspect="1"/>
          </p:cNvPicPr>
          <p:nvPr/>
        </p:nvPicPr>
        <p:blipFill>
          <a:blip r:embed="rId3"/>
          <a:stretch>
            <a:fillRect/>
          </a:stretch>
        </p:blipFill>
        <p:spPr>
          <a:xfrm>
            <a:off x="962160" y="0"/>
            <a:ext cx="7219680" cy="6858000"/>
          </a:xfrm>
          <a:prstGeom prst="rect">
            <a:avLst/>
          </a:prstGeom>
        </p:spPr>
      </p:pic>
      <p:sp>
        <p:nvSpPr>
          <p:cNvPr id="6" name="Rounded Rectangle 5">
            <a:extLst>
              <a:ext uri="{FF2B5EF4-FFF2-40B4-BE49-F238E27FC236}">
                <a16:creationId xmlns:a16="http://schemas.microsoft.com/office/drawing/2014/main" id="{15212363-43D3-B045-A064-F9265EA386DE}"/>
              </a:ext>
            </a:extLst>
          </p:cNvPr>
          <p:cNvSpPr>
            <a:spLocks noChangeArrowheads="1"/>
          </p:cNvSpPr>
          <p:nvPr/>
        </p:nvSpPr>
        <p:spPr bwMode="auto">
          <a:xfrm>
            <a:off x="1110342" y="1114820"/>
            <a:ext cx="1815738" cy="570289"/>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40700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786E-D1A8-E74B-B55E-371EF4F8E1B5}"/>
              </a:ext>
            </a:extLst>
          </p:cNvPr>
          <p:cNvSpPr>
            <a:spLocks noGrp="1"/>
          </p:cNvSpPr>
          <p:nvPr>
            <p:ph type="title"/>
          </p:nvPr>
        </p:nvSpPr>
        <p:spPr/>
        <p:txBody>
          <a:bodyPr/>
          <a:lstStyle/>
          <a:p>
            <a:r>
              <a:rPr lang="en-US" dirty="0"/>
              <a:t>ScrumMaster</a:t>
            </a:r>
          </a:p>
        </p:txBody>
      </p:sp>
      <p:sp>
        <p:nvSpPr>
          <p:cNvPr id="3" name="Content Placeholder 2">
            <a:extLst>
              <a:ext uri="{FF2B5EF4-FFF2-40B4-BE49-F238E27FC236}">
                <a16:creationId xmlns:a16="http://schemas.microsoft.com/office/drawing/2014/main" id="{4346FFAD-812C-BA4B-BBB3-16BAACF4E5F9}"/>
              </a:ext>
            </a:extLst>
          </p:cNvPr>
          <p:cNvSpPr>
            <a:spLocks noGrp="1"/>
          </p:cNvSpPr>
          <p:nvPr>
            <p:ph idx="1"/>
          </p:nvPr>
        </p:nvSpPr>
        <p:spPr/>
        <p:txBody>
          <a:bodyPr/>
          <a:lstStyle/>
          <a:p>
            <a:r>
              <a:rPr lang="en-US" dirty="0"/>
              <a:t>Manages the team process, not the team</a:t>
            </a:r>
          </a:p>
          <a:p>
            <a:r>
              <a:rPr lang="en-US" dirty="0"/>
              <a:t>Not a decision maker</a:t>
            </a:r>
          </a:p>
          <a:p>
            <a:r>
              <a:rPr lang="en-US" dirty="0"/>
              <a:t>Guide/coach the team</a:t>
            </a:r>
          </a:p>
          <a:p>
            <a:r>
              <a:rPr lang="en-US" dirty="0"/>
              <a:t>A servant leader</a:t>
            </a:r>
          </a:p>
          <a:p>
            <a:r>
              <a:rPr lang="en-US" dirty="0"/>
              <a:t>Promote sense of community</a:t>
            </a:r>
          </a:p>
          <a:p>
            <a:endParaRPr lang="en-US" dirty="0"/>
          </a:p>
        </p:txBody>
      </p:sp>
    </p:spTree>
    <p:extLst>
      <p:ext uri="{BB962C8B-B14F-4D97-AF65-F5344CB8AC3E}">
        <p14:creationId xmlns:p14="http://schemas.microsoft.com/office/powerpoint/2010/main" val="30014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0"/>
            <a:ext cx="7924800" cy="7443182"/>
          </a:xfrm>
          <a:prstGeom prst="rect">
            <a:avLst/>
          </a:prstGeom>
        </p:spPr>
      </p:pic>
    </p:spTree>
    <p:extLst>
      <p:ext uri="{BB962C8B-B14F-4D97-AF65-F5344CB8AC3E}">
        <p14:creationId xmlns:p14="http://schemas.microsoft.com/office/powerpoint/2010/main" val="75795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NC Employer Needs Survey</a:t>
            </a:r>
          </a:p>
        </p:txBody>
      </p:sp>
      <p:grpSp>
        <p:nvGrpSpPr>
          <p:cNvPr id="7" name="Group 6">
            <a:extLst>
              <a:ext uri="{FF2B5EF4-FFF2-40B4-BE49-F238E27FC236}">
                <a16:creationId xmlns:a16="http://schemas.microsoft.com/office/drawing/2014/main" id="{465C8A13-8A3E-FC49-BF57-6A4E1E209419}"/>
              </a:ext>
            </a:extLst>
          </p:cNvPr>
          <p:cNvGrpSpPr/>
          <p:nvPr/>
        </p:nvGrpSpPr>
        <p:grpSpPr>
          <a:xfrm>
            <a:off x="2604107" y="1764632"/>
            <a:ext cx="3935785" cy="5093368"/>
            <a:chOff x="2604107" y="1764632"/>
            <a:chExt cx="3935785" cy="5093368"/>
          </a:xfrm>
        </p:grpSpPr>
        <p:pic>
          <p:nvPicPr>
            <p:cNvPr id="4" name="Picture 3">
              <a:extLst>
                <a:ext uri="{FF2B5EF4-FFF2-40B4-BE49-F238E27FC236}">
                  <a16:creationId xmlns:a16="http://schemas.microsoft.com/office/drawing/2014/main" id="{CD2B4168-C6F1-0D4C-B1FE-F13C31463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6" name="Rectangle 5">
              <a:extLst>
                <a:ext uri="{FF2B5EF4-FFF2-40B4-BE49-F238E27FC236}">
                  <a16:creationId xmlns:a16="http://schemas.microsoft.com/office/drawing/2014/main" id="{10F405C6-8ADC-AB47-A23B-E5E2B725344A}"/>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76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Difficulties</a:t>
            </a:r>
          </a:p>
        </p:txBody>
      </p:sp>
      <p:pic>
        <p:nvPicPr>
          <p:cNvPr id="6" name="Picture 5" descr="A screenshot of a cell phone&#10;&#10;Description automatically generated">
            <a:extLst>
              <a:ext uri="{FF2B5EF4-FFF2-40B4-BE49-F238E27FC236}">
                <a16:creationId xmlns:a16="http://schemas.microsoft.com/office/drawing/2014/main" id="{E8741146-3B2C-7343-BE99-F6E4BDFB1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7209"/>
            <a:ext cx="9144000" cy="5370791"/>
          </a:xfrm>
          <a:prstGeom prst="rect">
            <a:avLst/>
          </a:prstGeom>
        </p:spPr>
      </p:pic>
      <p:grpSp>
        <p:nvGrpSpPr>
          <p:cNvPr id="7" name="Group 6">
            <a:extLst>
              <a:ext uri="{FF2B5EF4-FFF2-40B4-BE49-F238E27FC236}">
                <a16:creationId xmlns:a16="http://schemas.microsoft.com/office/drawing/2014/main" id="{5E2FB6EA-3008-AD4F-80AF-511DDDFBD08E}"/>
              </a:ext>
            </a:extLst>
          </p:cNvPr>
          <p:cNvGrpSpPr/>
          <p:nvPr/>
        </p:nvGrpSpPr>
        <p:grpSpPr>
          <a:xfrm>
            <a:off x="7113397" y="4483723"/>
            <a:ext cx="1704474" cy="2205789"/>
            <a:chOff x="2604107" y="1764632"/>
            <a:chExt cx="3935785" cy="5093368"/>
          </a:xfrm>
        </p:grpSpPr>
        <p:pic>
          <p:nvPicPr>
            <p:cNvPr id="8" name="Picture 7">
              <a:extLst>
                <a:ext uri="{FF2B5EF4-FFF2-40B4-BE49-F238E27FC236}">
                  <a16:creationId xmlns:a16="http://schemas.microsoft.com/office/drawing/2014/main" id="{D2477EB4-30BB-6449-834C-725B74EB4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9" name="Rectangle 8">
              <a:extLst>
                <a:ext uri="{FF2B5EF4-FFF2-40B4-BE49-F238E27FC236}">
                  <a16:creationId xmlns:a16="http://schemas.microsoft.com/office/drawing/2014/main" id="{16C4F400-C3B2-0B4B-AE5B-B27EB315D90E}"/>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307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Difficulties</a:t>
            </a:r>
          </a:p>
        </p:txBody>
      </p:sp>
      <p:pic>
        <p:nvPicPr>
          <p:cNvPr id="6" name="Picture 5" descr="A screenshot of a cell phone&#10;&#10;Description automatically generated">
            <a:extLst>
              <a:ext uri="{FF2B5EF4-FFF2-40B4-BE49-F238E27FC236}">
                <a16:creationId xmlns:a16="http://schemas.microsoft.com/office/drawing/2014/main" id="{E8741146-3B2C-7343-BE99-F6E4BDFB1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7209"/>
            <a:ext cx="9144000" cy="5370791"/>
          </a:xfrm>
          <a:prstGeom prst="rect">
            <a:avLst/>
          </a:prstGeom>
        </p:spPr>
      </p:pic>
      <p:grpSp>
        <p:nvGrpSpPr>
          <p:cNvPr id="7" name="Group 6">
            <a:extLst>
              <a:ext uri="{FF2B5EF4-FFF2-40B4-BE49-F238E27FC236}">
                <a16:creationId xmlns:a16="http://schemas.microsoft.com/office/drawing/2014/main" id="{5E2FB6EA-3008-AD4F-80AF-511DDDFBD08E}"/>
              </a:ext>
            </a:extLst>
          </p:cNvPr>
          <p:cNvGrpSpPr/>
          <p:nvPr/>
        </p:nvGrpSpPr>
        <p:grpSpPr>
          <a:xfrm>
            <a:off x="7113397" y="4483723"/>
            <a:ext cx="1704474" cy="2205789"/>
            <a:chOff x="2604107" y="1764632"/>
            <a:chExt cx="3935785" cy="5093368"/>
          </a:xfrm>
        </p:grpSpPr>
        <p:pic>
          <p:nvPicPr>
            <p:cNvPr id="8" name="Picture 7">
              <a:extLst>
                <a:ext uri="{FF2B5EF4-FFF2-40B4-BE49-F238E27FC236}">
                  <a16:creationId xmlns:a16="http://schemas.microsoft.com/office/drawing/2014/main" id="{D2477EB4-30BB-6449-834C-725B74EB40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4107" y="1764632"/>
              <a:ext cx="3935785" cy="5093368"/>
            </a:xfrm>
            <a:prstGeom prst="rect">
              <a:avLst/>
            </a:prstGeom>
          </p:spPr>
        </p:pic>
        <p:sp>
          <p:nvSpPr>
            <p:cNvPr id="9" name="Rectangle 8">
              <a:extLst>
                <a:ext uri="{FF2B5EF4-FFF2-40B4-BE49-F238E27FC236}">
                  <a16:creationId xmlns:a16="http://schemas.microsoft.com/office/drawing/2014/main" id="{16C4F400-C3B2-0B4B-AE5B-B27EB315D90E}"/>
                </a:ext>
              </a:extLst>
            </p:cNvPr>
            <p:cNvSpPr/>
            <p:nvPr/>
          </p:nvSpPr>
          <p:spPr>
            <a:xfrm>
              <a:off x="2604107" y="1764632"/>
              <a:ext cx="3935785" cy="5093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496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3"/>
          <p:cNvSpPr>
            <a:spLocks noGrp="1" noChangeArrowheads="1"/>
          </p:cNvSpPr>
          <p:nvPr>
            <p:ph idx="1"/>
          </p:nvPr>
        </p:nvSpPr>
        <p:spPr/>
        <p:txBody>
          <a:bodyPr>
            <a:normAutofit lnSpcReduction="10000"/>
          </a:bodyPr>
          <a:lstStyle/>
          <a:p>
            <a:r>
              <a:rPr lang="en-US"/>
              <a:t>Sense-making</a:t>
            </a:r>
          </a:p>
          <a:p>
            <a:r>
              <a:rPr lang="en-US"/>
              <a:t>Social intelligence</a:t>
            </a:r>
          </a:p>
          <a:p>
            <a:r>
              <a:rPr lang="en-US"/>
              <a:t>Novel and adaptive thinking</a:t>
            </a:r>
          </a:p>
          <a:p>
            <a:r>
              <a:rPr lang="en-US"/>
              <a:t>Cross-cultural competency</a:t>
            </a:r>
          </a:p>
          <a:p>
            <a:r>
              <a:rPr lang="en-US"/>
              <a:t>Computational thinking</a:t>
            </a:r>
          </a:p>
          <a:p>
            <a:r>
              <a:rPr lang="en-US"/>
              <a:t>New-media literacy</a:t>
            </a:r>
          </a:p>
          <a:p>
            <a:r>
              <a:rPr lang="en-US"/>
              <a:t>Transdisciplinarity</a:t>
            </a:r>
          </a:p>
          <a:p>
            <a:r>
              <a:rPr lang="en-US"/>
              <a:t>Design mind-set</a:t>
            </a:r>
          </a:p>
          <a:p>
            <a:r>
              <a:rPr lang="en-US"/>
              <a:t>Cognitive load management</a:t>
            </a:r>
          </a:p>
          <a:p>
            <a:r>
              <a:rPr lang="en-US"/>
              <a:t>Virtual collaboration</a:t>
            </a:r>
            <a:endParaRPr lang="en-US" dirty="0"/>
          </a:p>
        </p:txBody>
      </p:sp>
      <p:sp>
        <p:nvSpPr>
          <p:cNvPr id="309249" name="Rectangle 2"/>
          <p:cNvSpPr>
            <a:spLocks noGrp="1" noChangeArrowheads="1"/>
          </p:cNvSpPr>
          <p:nvPr>
            <p:ph type="title"/>
          </p:nvPr>
        </p:nvSpPr>
        <p:spPr/>
        <p:txBody>
          <a:bodyPr/>
          <a:lstStyle/>
          <a:p>
            <a:r>
              <a:rPr lang="en-US" dirty="0"/>
              <a:t>The 10 Key Skills for the </a:t>
            </a:r>
            <a:br>
              <a:rPr lang="en-US" dirty="0"/>
            </a:br>
            <a:r>
              <a:rPr lang="en-US" dirty="0"/>
              <a:t>Future of Work</a:t>
            </a:r>
          </a:p>
        </p:txBody>
      </p:sp>
      <p:pic>
        <p:nvPicPr>
          <p:cNvPr id="309251" name="Picture 4" descr="F:\gigaom.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049" y="6049963"/>
            <a:ext cx="4114800"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8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Taught at </a:t>
            </a:r>
          </a:p>
          <a:p>
            <a:r>
              <a:rPr lang="en-US" dirty="0"/>
              <a:t>UNC-CH</a:t>
            </a:r>
          </a:p>
          <a:p>
            <a:r>
              <a:rPr lang="en-US" dirty="0" err="1"/>
              <a:t>Enloe</a:t>
            </a:r>
            <a:r>
              <a:rPr lang="en-US" dirty="0"/>
              <a:t> HS</a:t>
            </a:r>
          </a:p>
          <a:p>
            <a:r>
              <a:rPr lang="en-US" dirty="0"/>
              <a:t>Southeast Raleigh HS</a:t>
            </a:r>
          </a:p>
          <a:p>
            <a:pPr marL="0" indent="0">
              <a:buNone/>
            </a:pPr>
            <a:endParaRPr lang="en-US" b="1" dirty="0"/>
          </a:p>
          <a:p>
            <a:pPr marL="0" indent="0">
              <a:buNone/>
            </a:pPr>
            <a:r>
              <a:rPr lang="en-US" b="1" dirty="0"/>
              <a:t>Wake County Schools Central Office</a:t>
            </a:r>
          </a:p>
          <a:p>
            <a:pPr marL="0" indent="0">
              <a:buNone/>
            </a:pPr>
            <a:r>
              <a:rPr lang="en-US" b="1" dirty="0"/>
              <a:t>NC Department of Public Instruction</a:t>
            </a:r>
          </a:p>
          <a:p>
            <a:pPr marL="0" indent="0">
              <a:buNone/>
            </a:pPr>
            <a:r>
              <a:rPr lang="en-US" b="1" dirty="0"/>
              <a:t>NC Community College System</a:t>
            </a:r>
          </a:p>
        </p:txBody>
      </p:sp>
      <p:sp>
        <p:nvSpPr>
          <p:cNvPr id="2" name="Title 1"/>
          <p:cNvSpPr>
            <a:spLocks noGrp="1"/>
          </p:cNvSpPr>
          <p:nvPr>
            <p:ph type="title"/>
          </p:nvPr>
        </p:nvSpPr>
        <p:spPr/>
        <p:txBody>
          <a:bodyPr/>
          <a:lstStyle/>
          <a:p>
            <a:r>
              <a:rPr lang="en-US"/>
              <a:t>Post College</a:t>
            </a:r>
            <a:endParaRPr lang="en-US" dirty="0"/>
          </a:p>
        </p:txBody>
      </p:sp>
    </p:spTree>
    <p:extLst>
      <p:ext uri="{BB962C8B-B14F-4D97-AF65-F5344CB8AC3E}">
        <p14:creationId xmlns:p14="http://schemas.microsoft.com/office/powerpoint/2010/main" val="210683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1" name="Picture 2" descr="C:\Documents and Settings\cdroessler\My Documents\Presentations\NEW\Google and GPA\artic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0"/>
            <a:ext cx="79248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2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2014-02-28-at-10.54.03-A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67" y="-1"/>
            <a:ext cx="9135533" cy="9946769"/>
          </a:xfrm>
          <a:prstGeom prst="rect">
            <a:avLst/>
          </a:prstGeom>
        </p:spPr>
      </p:pic>
    </p:spTree>
    <p:extLst>
      <p:ext uri="{BB962C8B-B14F-4D97-AF65-F5344CB8AC3E}">
        <p14:creationId xmlns:p14="http://schemas.microsoft.com/office/powerpoint/2010/main" val="200607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3" r="2430"/>
          <a:stretch/>
        </p:blipFill>
        <p:spPr>
          <a:xfrm>
            <a:off x="0" y="38100"/>
            <a:ext cx="9144000" cy="6726120"/>
          </a:xfrm>
          <a:prstGeom prst="rect">
            <a:avLst/>
          </a:prstGeom>
        </p:spPr>
      </p:pic>
    </p:spTree>
    <p:extLst>
      <p:ext uri="{BB962C8B-B14F-4D97-AF65-F5344CB8AC3E}">
        <p14:creationId xmlns:p14="http://schemas.microsoft.com/office/powerpoint/2010/main" val="149080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4465127"/>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5138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People Need to Discover These</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Interests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Passion</a:t>
            </a:r>
          </a:p>
          <a:p>
            <a:pPr marL="457200" indent="-457200">
              <a:spcBef>
                <a:spcPct val="20000"/>
              </a:spcBef>
              <a:buFont typeface="Arial"/>
              <a:buChar char="•"/>
              <a:defRPr/>
            </a:pPr>
            <a:r>
              <a:rPr lang="en-US" sz="3200" b="1" dirty="0">
                <a:effectLst>
                  <a:outerShdw blurRad="38100" dist="38100" dir="2700000" algn="tl">
                    <a:srgbClr val="DDDDDD"/>
                  </a:outerShdw>
                </a:effectLst>
                <a:latin typeface="Helvetica Neue" charset="0"/>
              </a:rPr>
              <a:t>Job market</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Lifestyle choice ($$)</a:t>
            </a:r>
          </a:p>
          <a:p>
            <a:pPr eaLnBrk="1" hangingPunct="1">
              <a:spcBef>
                <a:spcPct val="20000"/>
              </a:spcBef>
              <a:defRPr/>
            </a:pPr>
            <a:endParaRPr lang="en-US" sz="3200" b="1" dirty="0">
              <a:effectLst>
                <a:outerShdw blurRad="38100" dist="38100" dir="2700000" algn="tl">
                  <a:srgbClr val="DDDDDD"/>
                </a:outerShdw>
              </a:effectLst>
              <a:latin typeface="Helvetica Neue" charset="0"/>
            </a:endParaRPr>
          </a:p>
        </p:txBody>
      </p:sp>
    </p:spTree>
    <p:extLst>
      <p:ext uri="{BB962C8B-B14F-4D97-AF65-F5344CB8AC3E}">
        <p14:creationId xmlns:p14="http://schemas.microsoft.com/office/powerpoint/2010/main" val="426385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9574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957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uiExpand="1"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Discover Your Interests</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Realistic (Doers)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Investigative (Thinkers)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Artistic (Creators)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Social (Helpers)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Enterprising (Persuaders)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Conventional (Organizers)</a:t>
            </a:r>
          </a:p>
        </p:txBody>
      </p:sp>
    </p:spTree>
    <p:extLst>
      <p:ext uri="{BB962C8B-B14F-4D97-AF65-F5344CB8AC3E}">
        <p14:creationId xmlns:p14="http://schemas.microsoft.com/office/powerpoint/2010/main" val="229453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9574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95749">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6957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Discover Your Skills</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Basic Skills (three </a:t>
            </a:r>
            <a:r>
              <a:rPr lang="en-US" sz="3200" b="1" dirty="0" err="1">
                <a:effectLst>
                  <a:outerShdw blurRad="38100" dist="38100" dir="2700000" algn="tl">
                    <a:srgbClr val="DDDDDD"/>
                  </a:outerShdw>
                </a:effectLst>
                <a:latin typeface="Helvetica Neue" charset="0"/>
              </a:rPr>
              <a:t>Rs</a:t>
            </a:r>
            <a:r>
              <a:rPr lang="en-US" sz="3200" b="1" dirty="0">
                <a:effectLst>
                  <a:outerShdw blurRad="38100" dist="38100" dir="2700000" algn="tl">
                    <a:srgbClr val="DDDDDD"/>
                  </a:outerShdw>
                </a:effectLst>
                <a:latin typeface="Helvetica Neue" charset="0"/>
              </a:rPr>
              <a:t>)</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Problem Solving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Resource Management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Social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Systems Skills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Technical Skills</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3667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695749">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695749">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69574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Discover Your Passion</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Hobbies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Dreams</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What gets you out of bed on Saturday</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4999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6957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The Job Market</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Who is hiring?</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How much are they paying $$?</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Where are they hiring?</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When are they hiring?</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1152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95749">
                                            <p:txEl>
                                              <p:pRg st="0" end="0"/>
                                            </p:txEl>
                                          </p:spTgt>
                                        </p:tgtEl>
                                        <p:attrNameLst>
                                          <p:attrName>style.visibility</p:attrName>
                                        </p:attrNameLst>
                                      </p:cBhvr>
                                      <p:to>
                                        <p:strVal val="visible"/>
                                      </p:to>
                                    </p:set>
                                    <p:animEffect transition="in" filter="fade">
                                      <p:cBhvr>
                                        <p:cTn id="7" dur="500"/>
                                        <p:tgtEl>
                                          <p:spTgt spid="169574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95749">
                                            <p:txEl>
                                              <p:pRg st="1" end="1"/>
                                            </p:txEl>
                                          </p:spTgt>
                                        </p:tgtEl>
                                        <p:attrNameLst>
                                          <p:attrName>style.visibility</p:attrName>
                                        </p:attrNameLst>
                                      </p:cBhvr>
                                      <p:to>
                                        <p:strVal val="visible"/>
                                      </p:to>
                                    </p:set>
                                    <p:animEffect transition="in" filter="fade">
                                      <p:cBhvr>
                                        <p:cTn id="11" dur="500"/>
                                        <p:tgtEl>
                                          <p:spTgt spid="1695749">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95749">
                                            <p:txEl>
                                              <p:pRg st="2" end="2"/>
                                            </p:txEl>
                                          </p:spTgt>
                                        </p:tgtEl>
                                        <p:attrNameLst>
                                          <p:attrName>style.visibility</p:attrName>
                                        </p:attrNameLst>
                                      </p:cBhvr>
                                      <p:to>
                                        <p:strVal val="visible"/>
                                      </p:to>
                                    </p:set>
                                    <p:animEffect transition="in" filter="fade">
                                      <p:cBhvr>
                                        <p:cTn id="15" dur="500"/>
                                        <p:tgtEl>
                                          <p:spTgt spid="1695749">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95749">
                                            <p:txEl>
                                              <p:pRg st="3" end="3"/>
                                            </p:txEl>
                                          </p:spTgt>
                                        </p:tgtEl>
                                        <p:attrNameLst>
                                          <p:attrName>style.visibility</p:attrName>
                                        </p:attrNameLst>
                                      </p:cBhvr>
                                      <p:to>
                                        <p:strVal val="visible"/>
                                      </p:to>
                                    </p:set>
                                    <p:animEffect transition="in" filter="fade">
                                      <p:cBhvr>
                                        <p:cTn id="19" dur="500"/>
                                        <p:tgtEl>
                                          <p:spTgt spid="16957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57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DDDDDD"/>
                  </a:outerShdw>
                </a:effectLst>
              </a:rPr>
              <a:t>Lifestyle Choice</a:t>
            </a:r>
          </a:p>
        </p:txBody>
      </p:sp>
      <p:sp>
        <p:nvSpPr>
          <p:cNvPr id="1695749" name="Rectangle 5"/>
          <p:cNvSpPr>
            <a:spLocks noChangeArrowheads="1"/>
          </p:cNvSpPr>
          <p:nvPr/>
        </p:nvSpPr>
        <p:spPr bwMode="auto">
          <a:xfrm>
            <a:off x="990600" y="1905000"/>
            <a:ext cx="7543800" cy="4419600"/>
          </a:xfrm>
          <a:prstGeom prst="rect">
            <a:avLst/>
          </a:prstGeom>
          <a:noFill/>
          <a:ln w="9525">
            <a:noFill/>
            <a:miter lim="800000"/>
            <a:headEnd/>
            <a:tailEnd/>
          </a:ln>
          <a:effectLst/>
        </p:spPr>
        <p:txBody>
          <a:bodyPr/>
          <a:lstStyle/>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a:t>
            </a:r>
          </a:p>
          <a:p>
            <a:pPr marL="457200" indent="-457200" eaLnBrk="1" hangingPunct="1">
              <a:spcBef>
                <a:spcPct val="20000"/>
              </a:spcBef>
              <a:buFont typeface="Arial"/>
              <a:buChar char="•"/>
              <a:defRPr/>
            </a:pPr>
            <a:r>
              <a:rPr lang="en-US" sz="3200" b="1" dirty="0">
                <a:effectLst>
                  <a:outerShdw blurRad="38100" dist="38100" dir="2700000" algn="tl">
                    <a:srgbClr val="DDDDDD"/>
                  </a:outerShdw>
                </a:effectLst>
                <a:latin typeface="Helvetica Neue" charset="0"/>
              </a:rPr>
              <a:t>Reality Check</a:t>
            </a:r>
          </a:p>
        </p:txBody>
      </p:sp>
      <p:sp>
        <p:nvSpPr>
          <p:cNvPr id="2" name="TextBox 1"/>
          <p:cNvSpPr txBox="1"/>
          <p:nvPr/>
        </p:nvSpPr>
        <p:spPr>
          <a:xfrm>
            <a:off x="1175512" y="2931664"/>
            <a:ext cx="184666" cy="461665"/>
          </a:xfrm>
          <a:prstGeom prst="rect">
            <a:avLst/>
          </a:prstGeom>
          <a:noFill/>
        </p:spPr>
        <p:txBody>
          <a:bodyPr wrap="none" rtlCol="0">
            <a:spAutoFit/>
          </a:bodyPr>
          <a:lstStyle/>
          <a:p>
            <a:endParaRPr lang="en-US" dirty="0"/>
          </a:p>
        </p:txBody>
      </p:sp>
      <p:sp>
        <p:nvSpPr>
          <p:cNvPr id="3" name="TextBox 2"/>
          <p:cNvSpPr txBox="1"/>
          <p:nvPr/>
        </p:nvSpPr>
        <p:spPr>
          <a:xfrm>
            <a:off x="1256582" y="1999476"/>
            <a:ext cx="184666"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0215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9574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957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9"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409" y="1257299"/>
            <a:ext cx="6857866" cy="4700591"/>
          </a:xfrm>
          <a:prstGeom prst="rect">
            <a:avLst/>
          </a:prstGeom>
        </p:spPr>
      </p:pic>
      <p:sp>
        <p:nvSpPr>
          <p:cNvPr id="2" name="Title 1"/>
          <p:cNvSpPr>
            <a:spLocks noGrp="1"/>
          </p:cNvSpPr>
          <p:nvPr>
            <p:ph type="title"/>
          </p:nvPr>
        </p:nvSpPr>
        <p:spPr/>
        <p:txBody>
          <a:bodyPr/>
          <a:lstStyle/>
          <a:p>
            <a:r>
              <a:rPr lang="en-US" dirty="0"/>
              <a:t>Begin with the End in Mind</a:t>
            </a:r>
          </a:p>
        </p:txBody>
      </p:sp>
      <p:sp>
        <p:nvSpPr>
          <p:cNvPr id="6" name="Title 1"/>
          <p:cNvSpPr txBox="1">
            <a:spLocks/>
          </p:cNvSpPr>
          <p:nvPr/>
        </p:nvSpPr>
        <p:spPr>
          <a:xfrm>
            <a:off x="152400" y="5738540"/>
            <a:ext cx="8763000" cy="111946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0000"/>
              </a:lnSpc>
              <a:defRPr/>
            </a:pPr>
            <a:r>
              <a:rPr lang="en-US" b="1" i="1" dirty="0">
                <a:solidFill>
                  <a:srgbClr val="0070C0"/>
                </a:solidFill>
              </a:rPr>
              <a:t>What do you want to be when you grow up?</a:t>
            </a:r>
          </a:p>
        </p:txBody>
      </p:sp>
    </p:spTree>
    <p:extLst>
      <p:ext uri="{BB962C8B-B14F-4D97-AF65-F5344CB8AC3E}">
        <p14:creationId xmlns:p14="http://schemas.microsoft.com/office/powerpoint/2010/main" val="384541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888434"/>
            <a:ext cx="7921487" cy="4327041"/>
          </a:xfrm>
        </p:spPr>
        <p:txBody>
          <a:bodyPr anchor="ctr">
            <a:noAutofit/>
          </a:bodyPr>
          <a:lstStyle/>
          <a:p>
            <a:pPr>
              <a:lnSpc>
                <a:spcPts val="5500"/>
              </a:lnSpc>
              <a:spcBef>
                <a:spcPts val="0"/>
              </a:spcBef>
              <a:defRPr/>
            </a:pPr>
            <a:r>
              <a:rPr lang="en-US" sz="4000" i="1" dirty="0">
                <a:effectLst>
                  <a:outerShdw blurRad="38100" dist="38100" dir="2700000" algn="tl">
                    <a:srgbClr val="DDDDDD"/>
                  </a:outerShdw>
                </a:effectLst>
                <a:latin typeface="Arial" charset="0"/>
                <a:ea typeface="ヒラギノ角ゴ Pro W3" charset="0"/>
                <a:cs typeface="ヒラギノ角ゴ Pro W3" charset="0"/>
              </a:rPr>
              <a:t>Surprises</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Future Demand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Changing World</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Career Planning</a:t>
            </a:r>
            <a:br>
              <a:rPr lang="en-US" sz="4000" i="1" dirty="0">
                <a:effectLst>
                  <a:outerShdw blurRad="38100" dist="38100" dir="2700000" algn="tl">
                    <a:srgbClr val="DDDDDD"/>
                  </a:outerShdw>
                </a:effectLst>
                <a:latin typeface="Arial" charset="0"/>
                <a:ea typeface="ヒラギノ角ゴ Pro W3" charset="0"/>
                <a:cs typeface="ヒラギノ角ゴ Pro W3" charset="0"/>
              </a:rPr>
            </a:br>
            <a:r>
              <a:rPr lang="en-US" sz="4000" i="1" dirty="0">
                <a:effectLst>
                  <a:outerShdw blurRad="38100" dist="38100" dir="2700000" algn="tl">
                    <a:srgbClr val="DDDDDD"/>
                  </a:outerShdw>
                </a:effectLst>
                <a:latin typeface="Arial" charset="0"/>
                <a:ea typeface="ヒラギノ角ゴ Pro W3" charset="0"/>
                <a:cs typeface="ヒラギノ角ゴ Pro W3" charset="0"/>
              </a:rPr>
              <a:t>Saving $$$</a:t>
            </a:r>
          </a:p>
        </p:txBody>
      </p:sp>
      <p:sp>
        <p:nvSpPr>
          <p:cNvPr id="24578" name="Subtitle 2"/>
          <p:cNvSpPr>
            <a:spLocks noGrp="1"/>
          </p:cNvSpPr>
          <p:nvPr>
            <p:ph type="subTitle" idx="1"/>
          </p:nvPr>
        </p:nvSpPr>
        <p:spPr>
          <a:xfrm>
            <a:off x="0" y="6172200"/>
            <a:ext cx="9144000" cy="685800"/>
          </a:xfrm>
        </p:spPr>
        <p:txBody>
          <a:bodyPr>
            <a:normAutofit/>
          </a:bodyPr>
          <a:lstStyle/>
          <a:p>
            <a:pPr>
              <a:defRPr/>
            </a:pPr>
            <a:r>
              <a:rPr lang="en-US" dirty="0" err="1"/>
              <a:t>www.ncPerkins.org</a:t>
            </a:r>
            <a:r>
              <a:rPr lang="en-US" dirty="0"/>
              <a:t>/presentations</a:t>
            </a:r>
          </a:p>
        </p:txBody>
      </p:sp>
      <p:sp>
        <p:nvSpPr>
          <p:cNvPr id="5" name="Rounded Rectangle 4"/>
          <p:cNvSpPr>
            <a:spLocks noChangeArrowheads="1"/>
          </p:cNvSpPr>
          <p:nvPr/>
        </p:nvSpPr>
        <p:spPr bwMode="auto">
          <a:xfrm>
            <a:off x="1929580" y="5140989"/>
            <a:ext cx="5284839" cy="68580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Tree>
    <p:extLst>
      <p:ext uri="{BB962C8B-B14F-4D97-AF65-F5344CB8AC3E}">
        <p14:creationId xmlns:p14="http://schemas.microsoft.com/office/powerpoint/2010/main" val="170827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2B1CC-88C4-4946-A878-419FBDA11DDA}"/>
              </a:ext>
            </a:extLst>
          </p:cNvPr>
          <p:cNvSpPr>
            <a:spLocks noGrp="1"/>
          </p:cNvSpPr>
          <p:nvPr>
            <p:ph idx="1"/>
          </p:nvPr>
        </p:nvSpPr>
        <p:spPr>
          <a:xfrm>
            <a:off x="628649" y="1761204"/>
            <a:ext cx="8033569" cy="5096796"/>
          </a:xfrm>
        </p:spPr>
        <p:txBody>
          <a:bodyPr/>
          <a:lstStyle/>
          <a:p>
            <a:pPr marL="514350" indent="-514350">
              <a:buFont typeface="+mj-lt"/>
              <a:buAutoNum type="arabicPeriod"/>
            </a:pPr>
            <a:r>
              <a:rPr lang="en-US" dirty="0"/>
              <a:t>HS/CC Dual enrollment - CCP (Career &amp; College Promise)</a:t>
            </a:r>
          </a:p>
          <a:p>
            <a:pPr marL="514350" indent="-514350">
              <a:buFont typeface="+mj-lt"/>
              <a:buAutoNum type="arabicPeriod"/>
            </a:pPr>
            <a:r>
              <a:rPr lang="en-US" dirty="0"/>
              <a:t>Articulation agreement (college credit for specific HS courses)</a:t>
            </a:r>
          </a:p>
          <a:p>
            <a:pPr marL="514350" indent="-514350">
              <a:buFont typeface="+mj-lt"/>
              <a:buAutoNum type="arabicPeriod"/>
            </a:pPr>
            <a:r>
              <a:rPr lang="en-US" dirty="0"/>
              <a:t>Explore careers in high school. Mush cheaper to change major in high school than in college</a:t>
            </a:r>
          </a:p>
          <a:p>
            <a:pPr marL="514350" indent="-514350">
              <a:buFont typeface="+mj-lt"/>
              <a:buAutoNum type="arabicPeriod"/>
            </a:pPr>
            <a:r>
              <a:rPr lang="en-US" dirty="0"/>
              <a:t>Get on a Career Pathway (focus, direction)</a:t>
            </a:r>
          </a:p>
          <a:p>
            <a:pPr marL="514350" indent="-514350">
              <a:buFont typeface="+mj-lt"/>
              <a:buAutoNum type="arabicPeriod"/>
            </a:pPr>
            <a:r>
              <a:rPr lang="en-US" dirty="0"/>
              <a:t>Work-Based Learning - Experience the workplace you think you want as a career.</a:t>
            </a:r>
          </a:p>
          <a:p>
            <a:pPr marL="514350" indent="-514350">
              <a:buFont typeface="+mj-lt"/>
              <a:buAutoNum type="arabicPeriod"/>
            </a:pPr>
            <a:r>
              <a:rPr lang="en-US" dirty="0"/>
              <a:t>Apprenticeship and </a:t>
            </a:r>
            <a:r>
              <a:rPr lang="en-US" dirty="0" err="1"/>
              <a:t>Preapprenticeship</a:t>
            </a:r>
            <a:endParaRPr lang="en-US" dirty="0"/>
          </a:p>
        </p:txBody>
      </p:sp>
      <p:sp>
        <p:nvSpPr>
          <p:cNvPr id="3" name="Title 2">
            <a:extLst>
              <a:ext uri="{FF2B5EF4-FFF2-40B4-BE49-F238E27FC236}">
                <a16:creationId xmlns:a16="http://schemas.microsoft.com/office/drawing/2014/main" id="{AAA6641E-D043-1840-9C32-6AD7ED94E505}"/>
              </a:ext>
            </a:extLst>
          </p:cNvPr>
          <p:cNvSpPr>
            <a:spLocks noGrp="1"/>
          </p:cNvSpPr>
          <p:nvPr>
            <p:ph type="title"/>
          </p:nvPr>
        </p:nvSpPr>
        <p:spPr/>
        <p:txBody>
          <a:bodyPr/>
          <a:lstStyle/>
          <a:p>
            <a:r>
              <a:rPr lang="en-US" dirty="0"/>
              <a:t>Spending Less on College</a:t>
            </a:r>
          </a:p>
        </p:txBody>
      </p:sp>
    </p:spTree>
    <p:extLst>
      <p:ext uri="{BB962C8B-B14F-4D97-AF65-F5344CB8AC3E}">
        <p14:creationId xmlns:p14="http://schemas.microsoft.com/office/powerpoint/2010/main" val="32647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D2B1CC-88C4-4946-A878-419FBDA11DDA}"/>
              </a:ext>
            </a:extLst>
          </p:cNvPr>
          <p:cNvSpPr>
            <a:spLocks noGrp="1"/>
          </p:cNvSpPr>
          <p:nvPr>
            <p:ph idx="1"/>
          </p:nvPr>
        </p:nvSpPr>
        <p:spPr>
          <a:xfrm>
            <a:off x="628649" y="1761204"/>
            <a:ext cx="8033569" cy="5096796"/>
          </a:xfrm>
        </p:spPr>
        <p:txBody>
          <a:bodyPr/>
          <a:lstStyle/>
          <a:p>
            <a:pPr marL="514350" indent="-514350">
              <a:buFont typeface="+mj-lt"/>
              <a:buAutoNum type="arabicPeriod"/>
            </a:pPr>
            <a:r>
              <a:rPr lang="en-US" dirty="0"/>
              <a:t>HS/CC Dual enrollment - CCP (Career &amp; College Promise)</a:t>
            </a:r>
          </a:p>
          <a:p>
            <a:pPr marL="514350" indent="-514350">
              <a:buFont typeface="+mj-lt"/>
              <a:buAutoNum type="arabicPeriod"/>
            </a:pPr>
            <a:r>
              <a:rPr lang="en-US" dirty="0"/>
              <a:t>Articulation agreement (college credit for specific HS courses)</a:t>
            </a:r>
          </a:p>
          <a:p>
            <a:pPr marL="514350" indent="-514350">
              <a:buFont typeface="+mj-lt"/>
              <a:buAutoNum type="arabicPeriod"/>
            </a:pPr>
            <a:r>
              <a:rPr lang="en-US" dirty="0"/>
              <a:t>Explore careers in high school. Much cheaper to change major in high school than in college</a:t>
            </a:r>
          </a:p>
          <a:p>
            <a:pPr marL="514350" indent="-514350">
              <a:buFont typeface="+mj-lt"/>
              <a:buAutoNum type="arabicPeriod"/>
            </a:pPr>
            <a:r>
              <a:rPr lang="en-US" dirty="0"/>
              <a:t>Get on a Career Pathway (focus, direction)</a:t>
            </a:r>
          </a:p>
          <a:p>
            <a:pPr marL="514350" indent="-514350">
              <a:buFont typeface="+mj-lt"/>
              <a:buAutoNum type="arabicPeriod"/>
            </a:pPr>
            <a:r>
              <a:rPr lang="en-US" dirty="0"/>
              <a:t>Work-Based Learning - Experience the workplace you think you want as a career.</a:t>
            </a:r>
          </a:p>
          <a:p>
            <a:pPr marL="514350" indent="-514350">
              <a:buFont typeface="+mj-lt"/>
              <a:buAutoNum type="arabicPeriod"/>
            </a:pPr>
            <a:r>
              <a:rPr lang="en-US" dirty="0"/>
              <a:t>Apprenticeship and </a:t>
            </a:r>
            <a:r>
              <a:rPr lang="en-US" dirty="0" err="1"/>
              <a:t>Preapprenticeship</a:t>
            </a:r>
            <a:endParaRPr lang="en-US" dirty="0"/>
          </a:p>
        </p:txBody>
      </p:sp>
      <p:sp>
        <p:nvSpPr>
          <p:cNvPr id="3" name="Title 2">
            <a:extLst>
              <a:ext uri="{FF2B5EF4-FFF2-40B4-BE49-F238E27FC236}">
                <a16:creationId xmlns:a16="http://schemas.microsoft.com/office/drawing/2014/main" id="{AAA6641E-D043-1840-9C32-6AD7ED94E505}"/>
              </a:ext>
            </a:extLst>
          </p:cNvPr>
          <p:cNvSpPr>
            <a:spLocks noGrp="1"/>
          </p:cNvSpPr>
          <p:nvPr>
            <p:ph type="title"/>
          </p:nvPr>
        </p:nvSpPr>
        <p:spPr/>
        <p:txBody>
          <a:bodyPr/>
          <a:lstStyle/>
          <a:p>
            <a:r>
              <a:rPr lang="en-US" dirty="0"/>
              <a:t>Spending Less on College</a:t>
            </a:r>
          </a:p>
        </p:txBody>
      </p:sp>
    </p:spTree>
    <p:extLst>
      <p:ext uri="{BB962C8B-B14F-4D97-AF65-F5344CB8AC3E}">
        <p14:creationId xmlns:p14="http://schemas.microsoft.com/office/powerpoint/2010/main" val="188637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B257CE-6BA0-1644-A3A2-B06FE6CAD777}"/>
              </a:ext>
            </a:extLst>
          </p:cNvPr>
          <p:cNvSpPr>
            <a:spLocks noGrp="1"/>
          </p:cNvSpPr>
          <p:nvPr>
            <p:ph idx="1"/>
          </p:nvPr>
        </p:nvSpPr>
        <p:spPr/>
        <p:txBody>
          <a:bodyPr/>
          <a:lstStyle/>
          <a:p>
            <a:r>
              <a:rPr lang="en-US" dirty="0"/>
              <a:t>Paid work while still in school. </a:t>
            </a:r>
          </a:p>
          <a:p>
            <a:r>
              <a:rPr lang="en-US" dirty="0"/>
              <a:t>Some employers pay for time in class</a:t>
            </a:r>
          </a:p>
          <a:p>
            <a:r>
              <a:rPr lang="en-US" dirty="0"/>
              <a:t>Start apprenticeship or </a:t>
            </a:r>
            <a:r>
              <a:rPr lang="en-US" dirty="0" err="1"/>
              <a:t>preaprenticeship</a:t>
            </a:r>
            <a:r>
              <a:rPr lang="en-US" dirty="0"/>
              <a:t> while in high school and get tuition waved for all college coursework.</a:t>
            </a:r>
          </a:p>
          <a:p>
            <a:endParaRPr lang="en-US" dirty="0"/>
          </a:p>
        </p:txBody>
      </p:sp>
      <p:sp>
        <p:nvSpPr>
          <p:cNvPr id="2" name="Title 1">
            <a:extLst>
              <a:ext uri="{FF2B5EF4-FFF2-40B4-BE49-F238E27FC236}">
                <a16:creationId xmlns:a16="http://schemas.microsoft.com/office/drawing/2014/main" id="{C644F5EA-8ABB-5B48-910A-7C4395C48816}"/>
              </a:ext>
            </a:extLst>
          </p:cNvPr>
          <p:cNvSpPr>
            <a:spLocks noGrp="1"/>
          </p:cNvSpPr>
          <p:nvPr>
            <p:ph type="title"/>
          </p:nvPr>
        </p:nvSpPr>
        <p:spPr/>
        <p:txBody>
          <a:bodyPr/>
          <a:lstStyle/>
          <a:p>
            <a:r>
              <a:rPr lang="en-US" dirty="0"/>
              <a:t>Registered Apprenticeships</a:t>
            </a:r>
          </a:p>
        </p:txBody>
      </p:sp>
    </p:spTree>
    <p:extLst>
      <p:ext uri="{BB962C8B-B14F-4D97-AF65-F5344CB8AC3E}">
        <p14:creationId xmlns:p14="http://schemas.microsoft.com/office/powerpoint/2010/main" val="126476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extLst>
              <p:ext uri="{D42A27DB-BD31-4B8C-83A1-F6EECF244321}">
                <p14:modId xmlns:p14="http://schemas.microsoft.com/office/powerpoint/2010/main" val="2601191678"/>
              </p:ext>
            </p:extLst>
          </p:nvPr>
        </p:nvGraphicFramePr>
        <p:xfrm>
          <a:off x="137318" y="1346446"/>
          <a:ext cx="8850221" cy="5412837"/>
        </p:xfrm>
        <a:graphic>
          <a:graphicData uri="http://schemas.openxmlformats.org/drawingml/2006/table">
            <a:tbl>
              <a:tblPr/>
              <a:tblGrid>
                <a:gridCol w="624682">
                  <a:extLst>
                    <a:ext uri="{9D8B030D-6E8A-4147-A177-3AD203B41FA5}">
                      <a16:colId xmlns:a16="http://schemas.microsoft.com/office/drawing/2014/main" val="20000"/>
                    </a:ext>
                  </a:extLst>
                </a:gridCol>
                <a:gridCol w="85578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67507">
                  <a:extLst>
                    <a:ext uri="{9D8B030D-6E8A-4147-A177-3AD203B41FA5}">
                      <a16:colId xmlns:a16="http://schemas.microsoft.com/office/drawing/2014/main" val="20003"/>
                    </a:ext>
                  </a:extLst>
                </a:gridCol>
                <a:gridCol w="950224">
                  <a:extLst>
                    <a:ext uri="{9D8B030D-6E8A-4147-A177-3AD203B41FA5}">
                      <a16:colId xmlns:a16="http://schemas.microsoft.com/office/drawing/2014/main" val="20004"/>
                    </a:ext>
                  </a:extLst>
                </a:gridCol>
                <a:gridCol w="888704">
                  <a:extLst>
                    <a:ext uri="{9D8B030D-6E8A-4147-A177-3AD203B41FA5}">
                      <a16:colId xmlns:a16="http://schemas.microsoft.com/office/drawing/2014/main" val="20005"/>
                    </a:ext>
                  </a:extLst>
                </a:gridCol>
                <a:gridCol w="828470">
                  <a:extLst>
                    <a:ext uri="{9D8B030D-6E8A-4147-A177-3AD203B41FA5}">
                      <a16:colId xmlns:a16="http://schemas.microsoft.com/office/drawing/2014/main" val="20006"/>
                    </a:ext>
                  </a:extLst>
                </a:gridCol>
                <a:gridCol w="792279">
                  <a:extLst>
                    <a:ext uri="{9D8B030D-6E8A-4147-A177-3AD203B41FA5}">
                      <a16:colId xmlns:a16="http://schemas.microsoft.com/office/drawing/2014/main" val="1351292759"/>
                    </a:ext>
                  </a:extLst>
                </a:gridCol>
                <a:gridCol w="910876">
                  <a:extLst>
                    <a:ext uri="{9D8B030D-6E8A-4147-A177-3AD203B41FA5}">
                      <a16:colId xmlns:a16="http://schemas.microsoft.com/office/drawing/2014/main" val="1867084890"/>
                    </a:ext>
                  </a:extLst>
                </a:gridCol>
                <a:gridCol w="1369694">
                  <a:extLst>
                    <a:ext uri="{9D8B030D-6E8A-4147-A177-3AD203B41FA5}">
                      <a16:colId xmlns:a16="http://schemas.microsoft.com/office/drawing/2014/main" val="20009"/>
                    </a:ext>
                  </a:extLst>
                </a:gridCol>
              </a:tblGrid>
              <a:tr h="357645">
                <a:tc>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106081" marR="106081" marT="53040" marB="5304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12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65337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59263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617317">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740799">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105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105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745094">
                <a:tc>
                  <a:txBody>
                    <a:bodyPr/>
                    <a:lstStyle/>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10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10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fontScale="90000"/>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1972733503"/>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nvGraphicFramePr>
        <p:xfrm>
          <a:off x="137318" y="1346446"/>
          <a:ext cx="8850221" cy="5412837"/>
        </p:xfrm>
        <a:graphic>
          <a:graphicData uri="http://schemas.openxmlformats.org/drawingml/2006/table">
            <a:tbl>
              <a:tblPr/>
              <a:tblGrid>
                <a:gridCol w="624682">
                  <a:extLst>
                    <a:ext uri="{9D8B030D-6E8A-4147-A177-3AD203B41FA5}">
                      <a16:colId xmlns:a16="http://schemas.microsoft.com/office/drawing/2014/main" val="20000"/>
                    </a:ext>
                  </a:extLst>
                </a:gridCol>
                <a:gridCol w="85578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67507">
                  <a:extLst>
                    <a:ext uri="{9D8B030D-6E8A-4147-A177-3AD203B41FA5}">
                      <a16:colId xmlns:a16="http://schemas.microsoft.com/office/drawing/2014/main" val="20003"/>
                    </a:ext>
                  </a:extLst>
                </a:gridCol>
                <a:gridCol w="950224">
                  <a:extLst>
                    <a:ext uri="{9D8B030D-6E8A-4147-A177-3AD203B41FA5}">
                      <a16:colId xmlns:a16="http://schemas.microsoft.com/office/drawing/2014/main" val="20004"/>
                    </a:ext>
                  </a:extLst>
                </a:gridCol>
                <a:gridCol w="888704">
                  <a:extLst>
                    <a:ext uri="{9D8B030D-6E8A-4147-A177-3AD203B41FA5}">
                      <a16:colId xmlns:a16="http://schemas.microsoft.com/office/drawing/2014/main" val="20005"/>
                    </a:ext>
                  </a:extLst>
                </a:gridCol>
                <a:gridCol w="828470">
                  <a:extLst>
                    <a:ext uri="{9D8B030D-6E8A-4147-A177-3AD203B41FA5}">
                      <a16:colId xmlns:a16="http://schemas.microsoft.com/office/drawing/2014/main" val="20006"/>
                    </a:ext>
                  </a:extLst>
                </a:gridCol>
                <a:gridCol w="792279">
                  <a:extLst>
                    <a:ext uri="{9D8B030D-6E8A-4147-A177-3AD203B41FA5}">
                      <a16:colId xmlns:a16="http://schemas.microsoft.com/office/drawing/2014/main" val="1351292759"/>
                    </a:ext>
                  </a:extLst>
                </a:gridCol>
                <a:gridCol w="910876">
                  <a:extLst>
                    <a:ext uri="{9D8B030D-6E8A-4147-A177-3AD203B41FA5}">
                      <a16:colId xmlns:a16="http://schemas.microsoft.com/office/drawing/2014/main" val="1867084890"/>
                    </a:ext>
                  </a:extLst>
                </a:gridCol>
                <a:gridCol w="1369694">
                  <a:extLst>
                    <a:ext uri="{9D8B030D-6E8A-4147-A177-3AD203B41FA5}">
                      <a16:colId xmlns:a16="http://schemas.microsoft.com/office/drawing/2014/main" val="20009"/>
                    </a:ext>
                  </a:extLst>
                </a:gridCol>
              </a:tblGrid>
              <a:tr h="357645">
                <a:tc>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106081" marR="106081" marT="53040" marB="5304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12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65337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59263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617317">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740799">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105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105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745094">
                <a:tc>
                  <a:txBody>
                    <a:bodyPr/>
                    <a:lstStyle/>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10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10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fontScale="90000"/>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1418759390"/>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 name="Table 283"/>
          <p:cNvGraphicFramePr/>
          <p:nvPr/>
        </p:nvGraphicFramePr>
        <p:xfrm>
          <a:off x="137318" y="1346446"/>
          <a:ext cx="8850221" cy="5412837"/>
        </p:xfrm>
        <a:graphic>
          <a:graphicData uri="http://schemas.openxmlformats.org/drawingml/2006/table">
            <a:tbl>
              <a:tblPr/>
              <a:tblGrid>
                <a:gridCol w="624682">
                  <a:extLst>
                    <a:ext uri="{9D8B030D-6E8A-4147-A177-3AD203B41FA5}">
                      <a16:colId xmlns:a16="http://schemas.microsoft.com/office/drawing/2014/main" val="20000"/>
                    </a:ext>
                  </a:extLst>
                </a:gridCol>
                <a:gridCol w="85578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67507">
                  <a:extLst>
                    <a:ext uri="{9D8B030D-6E8A-4147-A177-3AD203B41FA5}">
                      <a16:colId xmlns:a16="http://schemas.microsoft.com/office/drawing/2014/main" val="20003"/>
                    </a:ext>
                  </a:extLst>
                </a:gridCol>
                <a:gridCol w="950224">
                  <a:extLst>
                    <a:ext uri="{9D8B030D-6E8A-4147-A177-3AD203B41FA5}">
                      <a16:colId xmlns:a16="http://schemas.microsoft.com/office/drawing/2014/main" val="20004"/>
                    </a:ext>
                  </a:extLst>
                </a:gridCol>
                <a:gridCol w="888704">
                  <a:extLst>
                    <a:ext uri="{9D8B030D-6E8A-4147-A177-3AD203B41FA5}">
                      <a16:colId xmlns:a16="http://schemas.microsoft.com/office/drawing/2014/main" val="20005"/>
                    </a:ext>
                  </a:extLst>
                </a:gridCol>
                <a:gridCol w="828470">
                  <a:extLst>
                    <a:ext uri="{9D8B030D-6E8A-4147-A177-3AD203B41FA5}">
                      <a16:colId xmlns:a16="http://schemas.microsoft.com/office/drawing/2014/main" val="20006"/>
                    </a:ext>
                  </a:extLst>
                </a:gridCol>
                <a:gridCol w="792279">
                  <a:extLst>
                    <a:ext uri="{9D8B030D-6E8A-4147-A177-3AD203B41FA5}">
                      <a16:colId xmlns:a16="http://schemas.microsoft.com/office/drawing/2014/main" val="1351292759"/>
                    </a:ext>
                  </a:extLst>
                </a:gridCol>
                <a:gridCol w="910876">
                  <a:extLst>
                    <a:ext uri="{9D8B030D-6E8A-4147-A177-3AD203B41FA5}">
                      <a16:colId xmlns:a16="http://schemas.microsoft.com/office/drawing/2014/main" val="1867084890"/>
                    </a:ext>
                  </a:extLst>
                </a:gridCol>
                <a:gridCol w="1369694">
                  <a:extLst>
                    <a:ext uri="{9D8B030D-6E8A-4147-A177-3AD203B41FA5}">
                      <a16:colId xmlns:a16="http://schemas.microsoft.com/office/drawing/2014/main" val="20009"/>
                    </a:ext>
                  </a:extLst>
                </a:gridCol>
              </a:tblGrid>
              <a:tr h="357645">
                <a:tc>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Level</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gridSpan="8">
                  <a:txBody>
                    <a:bodyPr/>
                    <a:lstStyle/>
                    <a:p>
                      <a:pPr algn="ctr" defTabSz="1300480">
                        <a:tabLst>
                          <a:tab pos="1295400" algn="l"/>
                        </a:tabLst>
                        <a:defRPr sz="2400">
                          <a:latin typeface="Helvetica"/>
                          <a:ea typeface="Helvetica"/>
                          <a:cs typeface="Helvetica"/>
                          <a:sym typeface="Helvetica"/>
                        </a:defRPr>
                      </a:pPr>
                      <a:r>
                        <a:rPr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Courses</a:t>
                      </a:r>
                    </a:p>
                  </a:txBody>
                  <a:tcPr marL="106081" marR="106081" marT="53040" marB="5304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EBEBE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tc>
                <a:tc>
                  <a:txBody>
                    <a:bodyPr/>
                    <a:lstStyle/>
                    <a:p>
                      <a:pPr algn="ctr" defTabSz="1300480">
                        <a:tabLst>
                          <a:tab pos="1295400" algn="l"/>
                        </a:tabLst>
                        <a:defRPr sz="2400">
                          <a:latin typeface="Helvetica"/>
                          <a:ea typeface="Helvetica"/>
                          <a:cs typeface="Helvetica"/>
                          <a:sym typeface="Helvetica"/>
                        </a:defRPr>
                      </a:pPr>
                      <a:r>
                        <a:rPr lang="en-US" sz="1200" b="1" dirty="0">
                          <a:uFill>
                            <a:solidFill>
                              <a:srgbClr val="000000"/>
                            </a:solidFill>
                          </a:uFill>
                          <a:latin typeface="Times New Roman" panose="02020603050405020304" pitchFamily="18" charset="0"/>
                          <a:ea typeface="Verdana"/>
                          <a:cs typeface="Times New Roman" panose="02020603050405020304" pitchFamily="18" charset="0"/>
                          <a:sym typeface="Verdana"/>
                        </a:rPr>
                        <a:t>Other</a:t>
                      </a:r>
                      <a:endParaRPr sz="12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0"/>
                  </a:ext>
                </a:extLst>
              </a:tr>
              <a:tr h="65337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9</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Earth/ </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Environmental</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History</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CC45 Career Management </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BM10 Microsoft Word and PowerPoint</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sym typeface="Helvetica"/>
                        </a:rPr>
                        <a:t>BM20 Microsoft Excel and Access</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BF05 Personal Finance</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1"/>
                  </a:ext>
                </a:extLst>
              </a:tr>
              <a:tr h="592638">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10</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Physical Science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American History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TP11 PLTW Introduction to Engineering Design</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dirty="0">
                          <a:solidFill>
                            <a:schemeClr val="tx1"/>
                          </a:solidFill>
                          <a:effectLst/>
                          <a:latin typeface="Times New Roman" panose="02020603050405020304" pitchFamily="18" charset="0"/>
                          <a:ea typeface="+mn-ea"/>
                          <a:cs typeface="Times New Roman" panose="02020603050405020304" pitchFamily="18" charset="0"/>
                        </a:rPr>
                        <a:t>TP12 PLTW Principles of Engineering I</a:t>
                      </a: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TP23 PLTW Civil Engineering &amp; Architecture</a:t>
                      </a: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r>
                        <a:rPr lang="en-US" sz="1050" b="1" kern="1200">
                          <a:solidFill>
                            <a:schemeClr val="tx1"/>
                          </a:solidFill>
                          <a:effectLst/>
                          <a:latin typeface="Times New Roman" panose="02020603050405020304" pitchFamily="18" charset="0"/>
                          <a:ea typeface="+mn-ea"/>
                          <a:cs typeface="Times New Roman" panose="02020603050405020304" pitchFamily="18" charset="0"/>
                        </a:rPr>
                        <a:t>TP31 PLTW Engineering Design &amp; Development </a:t>
                      </a:r>
                      <a:endParaRPr lang="en-US" b="1">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C0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Job Shadowing</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2"/>
                  </a:ext>
                </a:extLst>
              </a:tr>
              <a:tr h="617317">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11</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a:t>
                      </a: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III</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Math III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Biology</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Civics and Economics</a:t>
                      </a:r>
                    </a:p>
                    <a:p>
                      <a:pPr algn="ctr" defTabSz="1300480">
                        <a:tabLst>
                          <a:tab pos="1295400" algn="l"/>
                        </a:tabLst>
                        <a:defRPr sz="2400">
                          <a:latin typeface="Helvetica"/>
                          <a:ea typeface="Helvetica"/>
                          <a:cs typeface="Helvetica"/>
                          <a:sym typeface="Helvetica"/>
                        </a:defRPr>
                      </a:pP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3"/>
                  </a:ext>
                </a:extLst>
              </a:tr>
              <a:tr h="740799">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12</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5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algn="ctr" defTabSz="1300480">
                        <a:tabLst>
                          <a:tab pos="1295400" algn="l"/>
                        </a:tabLst>
                        <a:defRPr sz="2400">
                          <a:latin typeface="Helvetica"/>
                          <a:ea typeface="Helvetica"/>
                          <a:cs typeface="Helvetica"/>
                          <a:sym typeface="Helvetica"/>
                        </a:defRPr>
                      </a:pPr>
                      <a:r>
                        <a:rPr sz="1050" b="1">
                          <a:uFill>
                            <a:solidFill>
                              <a:srgbClr val="000000"/>
                            </a:solidFill>
                          </a:uFill>
                          <a:latin typeface="Times New Roman" panose="02020603050405020304" pitchFamily="18" charset="0"/>
                          <a:ea typeface="Times New Roman"/>
                          <a:cs typeface="Times New Roman" panose="02020603050405020304" pitchFamily="18" charset="0"/>
                          <a:sym typeface="Times New Roman"/>
                        </a:rPr>
                        <a:t>English IV</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4</a:t>
                      </a:r>
                      <a:r>
                        <a:rPr sz="1050" b="1" baseline="30498"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th</a:t>
                      </a:r>
                      <a:r>
                        <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Math</a:t>
                      </a:r>
                      <a:endParaRPr sz="1050" b="1" dirty="0">
                        <a:uFill>
                          <a:solidFill>
                            <a:srgbClr val="000000"/>
                          </a:solidFill>
                        </a:uFill>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Health/PE</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4D6E9"/>
                    </a:solidFill>
                  </a:tcPr>
                </a:tc>
                <a:tc>
                  <a:txBody>
                    <a:bodyPr/>
                    <a:lstStyle/>
                    <a:p>
                      <a:pPr algn="ctr" defTabSz="1300480">
                        <a:tabLst>
                          <a:tab pos="1295400" algn="l"/>
                        </a:tabLst>
                        <a:defRPr sz="2400">
                          <a:latin typeface="Helvetica"/>
                          <a:ea typeface="Helvetica"/>
                          <a:cs typeface="Helvetica"/>
                          <a:sym typeface="Helvetica"/>
                        </a:defRPr>
                      </a:pPr>
                      <a:r>
                        <a:rPr lang="en-US"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World History</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chemeClr val="accent1">
                        <a:lumMod val="40000"/>
                        <a:lumOff val="60000"/>
                      </a:schemeClr>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50" b="1" dirty="0">
                          <a:latin typeface="Times New Roman" panose="02020603050405020304" pitchFamily="18" charset="0"/>
                          <a:cs typeface="Times New Roman" panose="02020603050405020304" pitchFamily="18" charset="0"/>
                        </a:rPr>
                        <a:t>TE21 Principles of Technology II</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00"/>
                    </a:solidFill>
                  </a:tcPr>
                </a:tc>
                <a:tc>
                  <a:txBody>
                    <a:bodyPr/>
                    <a:lstStyle/>
                    <a:p>
                      <a:pPr algn="ctr"/>
                      <a:endParaRPr lang="en-US" sz="1050" b="1" dirty="0">
                        <a:latin typeface="Times New Roman" panose="02020603050405020304" pitchFamily="18" charset="0"/>
                        <a:cs typeface="Times New Roman" panose="02020603050405020304" pitchFamily="18" charset="0"/>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endParaRPr lang="en-US" b="1" dirty="0">
                        <a:latin typeface="Times New Roman" panose="02020603050405020304" pitchFamily="18" charset="0"/>
                        <a:cs typeface="Times New Roman" panose="02020603050405020304" pitchFamily="18" charset="0"/>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647700" algn="l"/>
                          <a:tab pos="3898900" algn="r"/>
                          <a:tab pos="7797800" algn="r"/>
                        </a:tabLst>
                        <a:defRPr sz="2400">
                          <a:latin typeface="Helvetica"/>
                          <a:ea typeface="Helvetica"/>
                          <a:cs typeface="Helvetica"/>
                          <a:sym typeface="Helvetica"/>
                        </a:defRPr>
                      </a:pPr>
                      <a:r>
                        <a:rPr lang="en-US" sz="1050" b="1" kern="1200" dirty="0">
                          <a:solidFill>
                            <a:schemeClr val="tx1"/>
                          </a:solidFill>
                          <a:effectLst/>
                          <a:latin typeface="Times New Roman" panose="02020603050405020304" pitchFamily="18" charset="0"/>
                          <a:ea typeface="+mn-ea"/>
                          <a:cs typeface="Times New Roman" panose="02020603050405020304" pitchFamily="18" charset="0"/>
                          <a:sym typeface="Helvetica"/>
                        </a:rPr>
                        <a:t>CS97 CTE Internship</a:t>
                      </a:r>
                      <a:endParaRPr sz="105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10004"/>
                  </a:ext>
                </a:extLst>
              </a:tr>
              <a:tr h="745094">
                <a:tc>
                  <a:txBody>
                    <a:bodyPr/>
                    <a:lstStyle/>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1</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CEG151  CAD for Engineering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ENG111 Writing and Inquiry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MAT171 Precalculus Algebra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PSY150 General Psychology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EGR115 Intro to Technology</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FFFF0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SRV110 Surveying I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CEG111  Intro to GIS and GNSS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EGR250 Statics/Strength of Mater </a:t>
                      </a:r>
                      <a:endParaRPr lang="en-US" b="1" dirty="0">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MAT172 Precalculus Trigonometry </a:t>
                      </a:r>
                      <a:endParaRPr sz="1000" b="1" i="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6"/>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Summer</a:t>
                      </a:r>
                      <a:endPar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CIV111 Soils and Foundations</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SRV111 Surveying II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solidFill>
                      <a:srgbClr val="92D050"/>
                    </a:solidFill>
                  </a:tcPr>
                </a:tc>
                <a:tc gridSpan="7">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a:solidFill>
                        <a:srgbClr val="000000"/>
                      </a:solidFill>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US"/>
                    </a:p>
                  </a:txBody>
                  <a:tcPr/>
                </a:tc>
                <a:tc hMerge="1">
                  <a:txBody>
                    <a:bodyPr/>
                    <a:lstStyle/>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CC1"/>
                    </a:solidFill>
                  </a:tcPr>
                </a:tc>
                <a:extLst>
                  <a:ext uri="{0D108BD9-81ED-4DB2-BD59-A6C34878D82A}">
                    <a16:rowId xmlns:a16="http://schemas.microsoft.com/office/drawing/2014/main" val="3210706319"/>
                  </a:ext>
                </a:extLst>
              </a:tr>
              <a:tr h="740799">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C-</a:t>
                      </a: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2</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endParaRPr sz="1000" b="1" dirty="0">
                        <a:uFill>
                          <a:solidFill>
                            <a:srgbClr val="000000"/>
                          </a:solidFill>
                        </a:uFill>
                        <a:latin typeface="Times New Roman" panose="02020603050405020304" pitchFamily="18" charset="0"/>
                        <a:cs typeface="Times New Roman" panose="02020603050405020304" pitchFamily="18" charset="0"/>
                      </a:endParaRPr>
                    </a:p>
                    <a:p>
                      <a:pPr algn="ctr" defTabSz="1300480">
                        <a:tabLst>
                          <a:tab pos="1295400" algn="l"/>
                        </a:tabLst>
                        <a:defRPr sz="2400">
                          <a:latin typeface="Helvetica"/>
                          <a:ea typeface="Helvetica"/>
                          <a:cs typeface="Helvetica"/>
                          <a:sym typeface="Helvetica"/>
                        </a:defRPr>
                      </a:pPr>
                      <a:r>
                        <a:rPr sz="1000" b="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rPr>
                        <a:t> </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CEG211  Hydrology &amp; Erosion Control</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CIV230 Construction Estimating</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Major Elective</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CEG210  Construction </a:t>
                      </a:r>
                      <a:r>
                        <a:rPr lang="en-US" sz="1000" b="1" kern="1200" dirty="0" err="1">
                          <a:solidFill>
                            <a:schemeClr val="tx1"/>
                          </a:solidFill>
                          <a:effectLst/>
                          <a:latin typeface="Times New Roman" panose="02020603050405020304" pitchFamily="18" charset="0"/>
                          <a:ea typeface="+mn-ea"/>
                          <a:cs typeface="Times New Roman" panose="02020603050405020304" pitchFamily="18" charset="0"/>
                          <a:sym typeface="Helvetica"/>
                        </a:rPr>
                        <a:t>Mtls</a:t>
                      </a: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 &amp; Methods </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CEG212 Intro to Environmental Tech</a:t>
                      </a:r>
                      <a:endParaRPr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CIV240 Project Management </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COM231 Public Speaking </a:t>
                      </a:r>
                      <a:endPar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ctr" defTabSz="1300480" rtl="0" eaLnBrk="1" fontAlgn="auto" latinLnBrk="0" hangingPunct="1">
                        <a:lnSpc>
                          <a:spcPct val="100000"/>
                        </a:lnSpc>
                        <a:spcBef>
                          <a:spcPts val="0"/>
                        </a:spcBef>
                        <a:spcAft>
                          <a:spcPts val="0"/>
                        </a:spcAft>
                        <a:buClrTx/>
                        <a:buSzTx/>
                        <a:buFontTx/>
                        <a:buNone/>
                        <a:tabLst>
                          <a:tab pos="1295400" algn="l"/>
                        </a:tabLst>
                        <a:defRPr sz="2400">
                          <a:latin typeface="Helvetica"/>
                          <a:ea typeface="Helvetica"/>
                          <a:cs typeface="Helvetica"/>
                          <a:sym typeface="Helvetica"/>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sym typeface="Helvetica"/>
                        </a:rPr>
                        <a:t>Humanities/ Fine Arts Elective </a:t>
                      </a:r>
                      <a:endParaRPr lang="en-US" sz="1000" b="1" i="1" dirty="0">
                        <a:uFill>
                          <a:solidFill>
                            <a:srgbClr val="000000"/>
                          </a:solidFill>
                        </a:uFill>
                        <a:latin typeface="Times New Roman" panose="02020603050405020304" pitchFamily="18" charset="0"/>
                        <a:ea typeface="Times New Roman"/>
                        <a:cs typeface="Times New Roman" panose="02020603050405020304" pitchFamily="18" charset="0"/>
                        <a:sym typeface="Times New Roman"/>
                      </a:endParaRPr>
                    </a:p>
                    <a:p>
                      <a:pPr algn="ctr" defTabSz="1300480">
                        <a:tabLst>
                          <a:tab pos="1295400" algn="l"/>
                        </a:tabLst>
                        <a:defRPr sz="2400">
                          <a:latin typeface="Helvetica"/>
                          <a:ea typeface="Helvetica"/>
                          <a:cs typeface="Helvetica"/>
                          <a:sym typeface="Helvetica"/>
                        </a:defRPr>
                      </a:pP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106081" marR="106081" marT="53040" marB="5304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5 semesters for AAS degree</a:t>
                      </a:r>
                    </a:p>
                    <a:p>
                      <a:pPr algn="ctr" defTabSz="1300480">
                        <a:tabLst>
                          <a:tab pos="1295400" algn="l"/>
                        </a:tabLst>
                        <a:defRPr sz="2400">
                          <a:latin typeface="Helvetica"/>
                          <a:ea typeface="Helvetica"/>
                          <a:cs typeface="Helvetica"/>
                          <a:sym typeface="Helvetica"/>
                        </a:defRPr>
                      </a:pPr>
                      <a:r>
                        <a:rPr lang="en-US" sz="1000" b="1" dirty="0">
                          <a:uFill>
                            <a:solidFill>
                              <a:srgbClr val="000000"/>
                            </a:solidFill>
                          </a:uFill>
                          <a:latin typeface="Times New Roman" panose="02020603050405020304" pitchFamily="18" charset="0"/>
                          <a:ea typeface="Verdana"/>
                          <a:cs typeface="Times New Roman" panose="02020603050405020304" pitchFamily="18" charset="0"/>
                          <a:sym typeface="Verdana"/>
                        </a:rPr>
                        <a:t>65 credits</a:t>
                      </a:r>
                      <a:endParaRPr sz="1000" b="1" dirty="0">
                        <a:uFill>
                          <a:solidFill>
                            <a:srgbClr val="000000"/>
                          </a:solidFill>
                        </a:uFill>
                        <a:latin typeface="Times New Roman" panose="02020603050405020304" pitchFamily="18" charset="0"/>
                        <a:ea typeface="Verdana"/>
                        <a:cs typeface="Times New Roman" panose="02020603050405020304" pitchFamily="18" charset="0"/>
                        <a:sym typeface="Verdana"/>
                      </a:endParaRPr>
                    </a:p>
                  </a:txBody>
                  <a:tcPr marL="0" marR="0" marT="0" marB="0" horzOverflow="overflow">
                    <a:lnL w="12700" cap="flat" cmpd="sng" algn="ctr">
                      <a:solidFill>
                        <a:srgbClr val="000000"/>
                      </a:solidFill>
                      <a:prstDash val="solid"/>
                      <a:round/>
                      <a:headEnd type="none" w="med" len="med"/>
                      <a:tailEnd type="none" w="med" len="med"/>
                    </a:lnL>
                    <a:lnR w="12700">
                      <a:solidFill>
                        <a:srgbClr val="000000"/>
                      </a:solidFill>
                    </a:lnR>
                    <a:lnT w="12700" cap="flat" cmpd="sng" algn="ctr">
                      <a:solidFill>
                        <a:srgbClr val="000000"/>
                      </a:solidFill>
                      <a:prstDash val="solid"/>
                      <a:round/>
                      <a:headEnd type="none" w="med" len="med"/>
                      <a:tailEnd type="none" w="med" len="med"/>
                    </a:lnT>
                    <a:lnB w="12700">
                      <a:solidFill>
                        <a:srgbClr val="000000"/>
                      </a:solidFill>
                    </a:lnB>
                    <a:solidFill>
                      <a:srgbClr val="FDDCC1"/>
                    </a:solidFill>
                  </a:tcPr>
                </a:tc>
                <a:extLst>
                  <a:ext uri="{0D108BD9-81ED-4DB2-BD59-A6C34878D82A}">
                    <a16:rowId xmlns:a16="http://schemas.microsoft.com/office/drawing/2014/main" val="10007"/>
                  </a:ext>
                </a:extLst>
              </a:tr>
            </a:tbl>
          </a:graphicData>
        </a:graphic>
      </p:graphicFrame>
      <p:sp>
        <p:nvSpPr>
          <p:cNvPr id="2" name="Title 1">
            <a:extLst>
              <a:ext uri="{FF2B5EF4-FFF2-40B4-BE49-F238E27FC236}">
                <a16:creationId xmlns:a16="http://schemas.microsoft.com/office/drawing/2014/main" id="{6DC9AC21-75D2-1141-B281-E2D7AD6B68E5}"/>
              </a:ext>
            </a:extLst>
          </p:cNvPr>
          <p:cNvSpPr>
            <a:spLocks noGrp="1"/>
          </p:cNvSpPr>
          <p:nvPr>
            <p:ph type="title"/>
          </p:nvPr>
        </p:nvSpPr>
        <p:spPr/>
        <p:txBody>
          <a:bodyPr>
            <a:normAutofit fontScale="90000"/>
          </a:bodyPr>
          <a:lstStyle/>
          <a:p>
            <a:r>
              <a:rPr lang="en-US" dirty="0"/>
              <a:t>17-3022 Civil Engineering Technician</a:t>
            </a:r>
            <a:br>
              <a:rPr lang="en-US" dirty="0"/>
            </a:br>
            <a:r>
              <a:rPr lang="en-US" dirty="0"/>
              <a:t>Program of Study </a:t>
            </a:r>
          </a:p>
        </p:txBody>
      </p:sp>
    </p:spTree>
    <p:extLst>
      <p:ext uri="{BB962C8B-B14F-4D97-AF65-F5344CB8AC3E}">
        <p14:creationId xmlns:p14="http://schemas.microsoft.com/office/powerpoint/2010/main" val="88622775"/>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4BD7DF8-E953-C745-9F69-A989BA639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111" y="118804"/>
            <a:ext cx="3251615" cy="5611436"/>
          </a:xfrm>
          <a:prstGeom prst="rect">
            <a:avLst/>
          </a:prstGeom>
        </p:spPr>
      </p:pic>
      <p:sp>
        <p:nvSpPr>
          <p:cNvPr id="2" name="Title 1"/>
          <p:cNvSpPr>
            <a:spLocks noGrp="1"/>
          </p:cNvSpPr>
          <p:nvPr>
            <p:ph type="ctrTitle"/>
          </p:nvPr>
        </p:nvSpPr>
        <p:spPr/>
        <p:txBody>
          <a:bodyPr>
            <a:normAutofit/>
          </a:bodyPr>
          <a:lstStyle/>
          <a:p>
            <a:r>
              <a:rPr lang="en-US" dirty="0"/>
              <a:t>Questions??</a:t>
            </a:r>
          </a:p>
        </p:txBody>
      </p:sp>
      <p:sp>
        <p:nvSpPr>
          <p:cNvPr id="3" name="Subtitle 2"/>
          <p:cNvSpPr>
            <a:spLocks noGrp="1"/>
          </p:cNvSpPr>
          <p:nvPr>
            <p:ph type="subTitle" idx="1"/>
          </p:nvPr>
        </p:nvSpPr>
        <p:spPr>
          <a:xfrm>
            <a:off x="134911" y="4427421"/>
            <a:ext cx="7336465" cy="1655762"/>
          </a:xfrm>
        </p:spPr>
        <p:txBody>
          <a:bodyPr>
            <a:normAutofit fontScale="85000" lnSpcReduction="10000"/>
          </a:bodyPr>
          <a:lstStyle/>
          <a:p>
            <a:pPr marL="461963" algn="l">
              <a:lnSpc>
                <a:spcPct val="80000"/>
              </a:lnSpc>
            </a:pPr>
            <a:r>
              <a:rPr lang="en-US" b="1" dirty="0">
                <a:latin typeface="Arial" charset="0"/>
                <a:ea typeface="ヒラギノ角ゴ Pro W3" charset="0"/>
                <a:cs typeface="ヒラギノ角ゴ Pro W3" charset="0"/>
              </a:rPr>
              <a:t>Chris Droessler</a:t>
            </a:r>
          </a:p>
          <a:p>
            <a:pPr marL="461963" algn="l">
              <a:lnSpc>
                <a:spcPct val="80000"/>
              </a:lnSpc>
            </a:pPr>
            <a:r>
              <a:rPr lang="en-US" sz="3300" dirty="0">
                <a:latin typeface="Arial" charset="0"/>
                <a:ea typeface="ヒラギノ角ゴ Pro W3" charset="0"/>
                <a:cs typeface="ヒラギノ角ゴ Pro W3" charset="0"/>
              </a:rPr>
              <a:t>CTE Coordinator</a:t>
            </a:r>
          </a:p>
          <a:p>
            <a:pPr marL="461963" algn="l">
              <a:lnSpc>
                <a:spcPct val="80000"/>
              </a:lnSpc>
            </a:pPr>
            <a:r>
              <a:rPr lang="en-US" sz="3300" dirty="0">
                <a:latin typeface="Arial" charset="0"/>
                <a:ea typeface="ヒラギノ角ゴ Pro W3" charset="0"/>
                <a:cs typeface="ヒラギノ角ゴ Pro W3" charset="0"/>
              </a:rPr>
              <a:t>NC Community Colleges</a:t>
            </a:r>
          </a:p>
          <a:p>
            <a:pPr marL="461963" algn="l">
              <a:lnSpc>
                <a:spcPct val="80000"/>
              </a:lnSpc>
            </a:pPr>
            <a:r>
              <a:rPr lang="en-US" sz="3200" dirty="0" err="1">
                <a:latin typeface="Arial" charset="0"/>
                <a:ea typeface="ヒラギノ角ゴ Pro W3" charset="0"/>
                <a:cs typeface="ヒラギノ角ゴ Pro W3" charset="0"/>
              </a:rPr>
              <a:t>DroesslerC@NCCommunityColleges.edu</a:t>
            </a:r>
            <a:endParaRPr lang="en-US" sz="32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493294" y="6151304"/>
            <a:ext cx="8650705"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2400" dirty="0"/>
              <a:t>Get the PowerPoint   </a:t>
            </a:r>
            <a:r>
              <a:rPr lang="en-US" sz="2400" dirty="0">
                <a:sym typeface="Wingdings"/>
              </a:rPr>
              <a:t>  	</a:t>
            </a:r>
            <a:r>
              <a:rPr lang="en-US" sz="2400" dirty="0"/>
              <a:t>www.ncperkins.org/presentations</a:t>
            </a:r>
          </a:p>
        </p:txBody>
      </p:sp>
    </p:spTree>
    <p:extLst>
      <p:ext uri="{BB962C8B-B14F-4D97-AF65-F5344CB8AC3E}">
        <p14:creationId xmlns:p14="http://schemas.microsoft.com/office/powerpoint/2010/main" val="158207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0FFE30-4DBB-4243-91AE-306DB3E6A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45" y="2415530"/>
            <a:ext cx="8579358" cy="3255505"/>
          </a:xfrm>
          <a:prstGeom prst="rect">
            <a:avLst/>
          </a:prstGeom>
        </p:spPr>
      </p:pic>
      <p:sp>
        <p:nvSpPr>
          <p:cNvPr id="3" name="Title 2"/>
          <p:cNvSpPr>
            <a:spLocks noGrp="1"/>
          </p:cNvSpPr>
          <p:nvPr>
            <p:ph type="title"/>
          </p:nvPr>
        </p:nvSpPr>
        <p:spPr/>
        <p:txBody>
          <a:bodyPr>
            <a:noAutofit/>
          </a:bodyPr>
          <a:lstStyle/>
          <a:p>
            <a:r>
              <a:rPr lang="en-US" sz="3600" dirty="0"/>
              <a:t>Monthly Career Pathways Webinars</a:t>
            </a:r>
          </a:p>
        </p:txBody>
      </p:sp>
      <p:sp>
        <p:nvSpPr>
          <p:cNvPr id="5" name="TextBox 4"/>
          <p:cNvSpPr txBox="1"/>
          <p:nvPr/>
        </p:nvSpPr>
        <p:spPr>
          <a:xfrm>
            <a:off x="304800" y="4963149"/>
            <a:ext cx="5029200" cy="707886"/>
          </a:xfrm>
          <a:prstGeom prst="rect">
            <a:avLst/>
          </a:prstGeom>
          <a:noFill/>
        </p:spPr>
        <p:txBody>
          <a:bodyPr wrap="square" rtlCol="0">
            <a:spAutoFit/>
          </a:bodyPr>
          <a:lstStyle/>
          <a:p>
            <a:r>
              <a:rPr lang="en-US" sz="4000" dirty="0"/>
              <a:t>Sept 19, 2019 @ 9am</a:t>
            </a:r>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a:t>NCperkins.org</a:t>
            </a:r>
            <a:r>
              <a:rPr lang="en-US" sz="4000" dirty="0"/>
              <a:t>/presentations</a:t>
            </a:r>
          </a:p>
        </p:txBody>
      </p:sp>
    </p:spTree>
    <p:extLst>
      <p:ext uri="{BB962C8B-B14F-4D97-AF65-F5344CB8AC3E}">
        <p14:creationId xmlns:p14="http://schemas.microsoft.com/office/powerpoint/2010/main" val="11161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k-Twain-on-Lif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6120" y="-11725"/>
            <a:ext cx="5731760" cy="6858000"/>
          </a:xfrm>
          <a:prstGeom prst="rect">
            <a:avLst/>
          </a:prstGeom>
        </p:spPr>
      </p:pic>
    </p:spTree>
    <p:extLst>
      <p:ext uri="{BB962C8B-B14F-4D97-AF65-F5344CB8AC3E}">
        <p14:creationId xmlns:p14="http://schemas.microsoft.com/office/powerpoint/2010/main" val="401970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tp://www.gattitownlexington.com/wp-content/uploads/2011/05/bumper_cars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0" y="700093"/>
            <a:ext cx="8922684" cy="55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96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Passion and Purpose</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a:t>Thriving in your work, not just surviving.</a:t>
            </a:r>
          </a:p>
          <a:p>
            <a:pPr>
              <a:spcAft>
                <a:spcPts val="1200"/>
              </a:spcAft>
            </a:pPr>
            <a:r>
              <a:rPr lang="en-US" dirty="0"/>
              <a:t>Leaving the world a little better off because you cared to make a difference in your work.</a:t>
            </a:r>
          </a:p>
          <a:p>
            <a:pPr>
              <a:spcAft>
                <a:spcPts val="1200"/>
              </a:spcAft>
            </a:pPr>
            <a:r>
              <a:rPr lang="en-US" dirty="0"/>
              <a:t>Helping people discover their passion and then helping them turn that passion into an educational pathway that will lead to a rewarding career.</a:t>
            </a:r>
          </a:p>
          <a:p>
            <a:pPr>
              <a:spcAft>
                <a:spcPts val="1200"/>
              </a:spcAft>
            </a:pPr>
            <a:endParaRPr lang="en-US" dirty="0"/>
          </a:p>
        </p:txBody>
      </p:sp>
    </p:spTree>
    <p:extLst>
      <p:ext uri="{BB962C8B-B14F-4D97-AF65-F5344CB8AC3E}">
        <p14:creationId xmlns:p14="http://schemas.microsoft.com/office/powerpoint/2010/main" val="262664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The Mysteries of the Community College – Career Building &amp; Transfer Opportunities </a:t>
            </a:r>
          </a:p>
        </p:txBody>
      </p:sp>
      <p:sp>
        <p:nvSpPr>
          <p:cNvPr id="3" name="Subtitle 2"/>
          <p:cNvSpPr>
            <a:spLocks noGrp="1"/>
          </p:cNvSpPr>
          <p:nvPr>
            <p:ph type="subTitle" idx="1"/>
          </p:nvPr>
        </p:nvSpPr>
        <p:spPr>
          <a:xfrm>
            <a:off x="134911" y="4427421"/>
            <a:ext cx="7336465" cy="1655762"/>
          </a:xfrm>
        </p:spPr>
        <p:txBody>
          <a:bodyPr>
            <a:normAutofit fontScale="85000" lnSpcReduction="10000"/>
          </a:bodyPr>
          <a:lstStyle/>
          <a:p>
            <a:pPr marL="461963" algn="l">
              <a:lnSpc>
                <a:spcPct val="80000"/>
              </a:lnSpc>
            </a:pPr>
            <a:r>
              <a:rPr lang="en-US" b="1" dirty="0">
                <a:latin typeface="Arial" charset="0"/>
                <a:ea typeface="ヒラギノ角ゴ Pro W3" charset="0"/>
                <a:cs typeface="ヒラギノ角ゴ Pro W3" charset="0"/>
              </a:rPr>
              <a:t>Chris Droessler</a:t>
            </a:r>
          </a:p>
          <a:p>
            <a:pPr marL="461963" algn="l">
              <a:lnSpc>
                <a:spcPct val="80000"/>
              </a:lnSpc>
            </a:pPr>
            <a:r>
              <a:rPr lang="en-US" sz="3300" dirty="0">
                <a:latin typeface="Arial" charset="0"/>
                <a:ea typeface="ヒラギノ角ゴ Pro W3" charset="0"/>
                <a:cs typeface="ヒラギノ角ゴ Pro W3" charset="0"/>
              </a:rPr>
              <a:t>CTE Coordinator</a:t>
            </a:r>
          </a:p>
          <a:p>
            <a:pPr marL="461963" algn="l">
              <a:lnSpc>
                <a:spcPct val="80000"/>
              </a:lnSpc>
            </a:pPr>
            <a:r>
              <a:rPr lang="en-US" sz="3300" dirty="0">
                <a:latin typeface="Arial" charset="0"/>
                <a:ea typeface="ヒラギノ角ゴ Pro W3" charset="0"/>
                <a:cs typeface="ヒラギノ角ゴ Pro W3" charset="0"/>
              </a:rPr>
              <a:t>NC Community Colleges</a:t>
            </a:r>
          </a:p>
          <a:p>
            <a:pPr marL="461963" algn="l">
              <a:lnSpc>
                <a:spcPct val="80000"/>
              </a:lnSpc>
            </a:pPr>
            <a:r>
              <a:rPr lang="en-US" sz="3200" dirty="0" err="1">
                <a:latin typeface="Arial" charset="0"/>
                <a:ea typeface="ヒラギノ角ゴ Pro W3" charset="0"/>
                <a:cs typeface="ヒラギノ角ゴ Pro W3" charset="0"/>
              </a:rPr>
              <a:t>DroesslerC@NCCommunityColleges.edu</a:t>
            </a:r>
            <a:endParaRPr lang="en-US" sz="3200" dirty="0">
              <a:latin typeface="Arial" charset="0"/>
              <a:ea typeface="ヒラギノ角ゴ Pro W3" charset="0"/>
              <a:cs typeface="ヒラギノ角ゴ Pro W3" charset="0"/>
            </a:endParaRPr>
          </a:p>
        </p:txBody>
      </p:sp>
      <p:sp>
        <p:nvSpPr>
          <p:cNvPr id="12" name="Rectangle 11">
            <a:extLst>
              <a:ext uri="{FF2B5EF4-FFF2-40B4-BE49-F238E27FC236}">
                <a16:creationId xmlns:a16="http://schemas.microsoft.com/office/drawing/2014/main" id="{A8437F06-DB83-9547-BD1D-B412407D9BC7}"/>
              </a:ext>
            </a:extLst>
          </p:cNvPr>
          <p:cNvSpPr>
            <a:spLocks noChangeArrowheads="1"/>
          </p:cNvSpPr>
          <p:nvPr/>
        </p:nvSpPr>
        <p:spPr bwMode="auto">
          <a:xfrm>
            <a:off x="493294" y="6151304"/>
            <a:ext cx="8650705"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604963" indent="-1604963">
              <a:spcBef>
                <a:spcPct val="20000"/>
              </a:spcBef>
              <a:tabLst>
                <a:tab pos="1604963" algn="l"/>
              </a:tabLst>
            </a:pPr>
            <a:r>
              <a:rPr lang="en-US" sz="2400" dirty="0"/>
              <a:t>Get the PowerPoint   </a:t>
            </a:r>
            <a:r>
              <a:rPr lang="en-US" sz="2400" dirty="0">
                <a:sym typeface="Wingdings"/>
              </a:rPr>
              <a:t>  	</a:t>
            </a:r>
            <a:r>
              <a:rPr lang="en-US" sz="2400" dirty="0"/>
              <a:t>www.ncperkins.org/presentations</a:t>
            </a:r>
          </a:p>
        </p:txBody>
      </p:sp>
      <p:pic>
        <p:nvPicPr>
          <p:cNvPr id="9" name="Picture 8" descr="A picture containing indoor&#13;&#10;&#13;&#10;Description automatically generated">
            <a:extLst>
              <a:ext uri="{FF2B5EF4-FFF2-40B4-BE49-F238E27FC236}">
                <a16:creationId xmlns:a16="http://schemas.microsoft.com/office/drawing/2014/main" id="{F9F8CBB4-4938-C844-A2C4-3B3C8FDF3E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301" t="6954" r="5714" b="7332"/>
          <a:stretch/>
        </p:blipFill>
        <p:spPr>
          <a:xfrm>
            <a:off x="7020336" y="3702570"/>
            <a:ext cx="2144928" cy="2113613"/>
          </a:xfrm>
          <a:prstGeom prst="rect">
            <a:avLst/>
          </a:prstGeom>
        </p:spPr>
      </p:pic>
    </p:spTree>
    <p:extLst>
      <p:ext uri="{BB962C8B-B14F-4D97-AF65-F5344CB8AC3E}">
        <p14:creationId xmlns:p14="http://schemas.microsoft.com/office/powerpoint/2010/main" val="4185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13852</Words>
  <Application>Microsoft Macintosh PowerPoint</Application>
  <PresentationFormat>On-screen Show (4:3)</PresentationFormat>
  <Paragraphs>3205</Paragraphs>
  <Slides>91</Slides>
  <Notes>91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Calibri</vt:lpstr>
      <vt:lpstr>Calibri Light</vt:lpstr>
      <vt:lpstr>Franklin Gothic Medium</vt:lpstr>
      <vt:lpstr>Helvetica Neue</vt:lpstr>
      <vt:lpstr>Times New Roman</vt:lpstr>
      <vt:lpstr>Office Theme</vt:lpstr>
      <vt:lpstr>The Mysteries of the Community College – Career Building &amp; Transfer Opportunities </vt:lpstr>
      <vt:lpstr>You can’t see the whole sky through a bamboo tube</vt:lpstr>
      <vt:lpstr>PowerPoint Presentation</vt:lpstr>
      <vt:lpstr>About Chris</vt:lpstr>
      <vt:lpstr>College</vt:lpstr>
      <vt:lpstr>Post College</vt:lpstr>
      <vt:lpstr>Post College</vt:lpstr>
      <vt:lpstr>Begin with the End in Mind</vt:lpstr>
      <vt:lpstr>PowerPoint Presentation</vt:lpstr>
      <vt:lpstr>Surprises Future Demand Changing World Career Planning Saving $$$</vt:lpstr>
      <vt:lpstr>Degree Level Matters People with more education make more money  than those with less education</vt:lpstr>
      <vt:lpstr>PowerPoint Presentation</vt:lpstr>
      <vt:lpstr>PowerPoint Presentation</vt:lpstr>
      <vt:lpstr>2017-2026 NC Annual Openings  by Education Required</vt:lpstr>
      <vt:lpstr>2018 NC High School Graduate Intentions</vt:lpstr>
      <vt:lpstr>Postsecondary Intentions  vs. Reality</vt:lpstr>
      <vt:lpstr>HS Diploma + OJT NC median salaries - promising occupations 2026</vt:lpstr>
      <vt:lpstr>HS Diploma + OJT + work experience NC median salaries - promising occupations 2026</vt:lpstr>
      <vt:lpstr>1-2 years of college - no degree NC median salaries - promising occupations 2026</vt:lpstr>
      <vt:lpstr>Associate Degree NC median salaries - promising occupations 2026</vt:lpstr>
      <vt:lpstr>Top-Paying Associate Degrees</vt:lpstr>
      <vt:lpstr>Associate Degree Nursing at  Wake Tech Community College</vt:lpstr>
      <vt:lpstr>Associate Degree Dental Hygiene at Central Piedmont CC</vt:lpstr>
      <vt:lpstr>All Associate Degree Wake Tech Community College</vt:lpstr>
      <vt:lpstr>All NC Associate Degrees</vt:lpstr>
      <vt:lpstr>Selected Associate Degrees by Program Area</vt:lpstr>
      <vt:lpstr>Bachelor Degree NC median salaries - promising occupations 2026</vt:lpstr>
      <vt:lpstr>Top-Paying Bachelor Degrees</vt:lpstr>
      <vt:lpstr>All NC Bachelor Degrees</vt:lpstr>
      <vt:lpstr>Masters Degree NC median salaries - promising occupations 2026</vt:lpstr>
      <vt:lpstr>Doctorate/Professional Degree NC median salaries - promising occupations 2026</vt:lpstr>
      <vt:lpstr>PowerPoint Presentation</vt:lpstr>
      <vt:lpstr>It makes you think?</vt:lpstr>
      <vt:lpstr>If we really want to prepare our students for successful careers, we need to know all we can about the rapidly changing job market. </vt:lpstr>
      <vt:lpstr>Surprises Future Demand Changing World Career Planning Saving $$$</vt:lpstr>
      <vt:lpstr>Fastest Growing Occupations In NC (requiring postsecondary education) (Average Annual Openings 2017-2026)</vt:lpstr>
      <vt:lpstr>Fastest Growing Occupations In NC (Average Annual Openings 2017-2026)</vt:lpstr>
      <vt:lpstr>Occupations In NC w/ Low Demand (Average Annual Openings 2017-2026)</vt:lpstr>
      <vt:lpstr>North Carolina's 16  Employment Regions</vt:lpstr>
      <vt:lpstr>Waynesville-Franklin Region (Average Annual Openings 2017-2026)</vt:lpstr>
      <vt:lpstr>Asheville Region (Average Annual Openings 2017-2026)</vt:lpstr>
      <vt:lpstr>Boone-Wilkesboro Region (Average Annual Openings 2017-2026)</vt:lpstr>
      <vt:lpstr>Hickory Region (Average Annual Openings 2017-2026)</vt:lpstr>
      <vt:lpstr>Charlotte Region (Average Annual Openings 2017-2026)</vt:lpstr>
      <vt:lpstr>Winston-Salem Region (Average Annual Openings 2017-2026)</vt:lpstr>
      <vt:lpstr>Pinehurst-Rockingham Region (Average Annual Openings 2017-2026)</vt:lpstr>
      <vt:lpstr>Greensboro Region (Average Annual Openings 2017-2026)</vt:lpstr>
      <vt:lpstr>Raleigh-Durham Region (Average Annual Openings 2017-2026)</vt:lpstr>
      <vt:lpstr>Fayetteville-Lumberton Region (Average Annual Openings 2017-2026)</vt:lpstr>
      <vt:lpstr>Rocky Mount-Wilson Region (Average Annual Openings 2017-2026)</vt:lpstr>
      <vt:lpstr>Greenville Region (Average Annual Openings 2017-2026)</vt:lpstr>
      <vt:lpstr>Elizabeth City Region (Average Annual Openings 2017-2026)</vt:lpstr>
      <vt:lpstr>Goldsboro-Kinston Region (Average Annual Openings 2017-2026)</vt:lpstr>
      <vt:lpstr>Jacksonville-New Bern Region (Average Annual Openings 2017-2026)</vt:lpstr>
      <vt:lpstr>Wilmington Region (Average Annual Openings 2017-2026)</vt:lpstr>
      <vt:lpstr>Surprises Future Demand Changing World Career Planning Saving $$$</vt:lpstr>
      <vt:lpstr>We are currently preparing people for jobs that don’t yet exist …</vt:lpstr>
      <vt:lpstr>… using technologies that haven’t yet been invented …</vt:lpstr>
      <vt:lpstr>… in order to solve problems we don’t even know are problems yet.</vt:lpstr>
      <vt:lpstr>PowerPoint Presentation</vt:lpstr>
      <vt:lpstr>PowerPoint Presentation</vt:lpstr>
      <vt:lpstr>PowerPoint Presentation</vt:lpstr>
      <vt:lpstr>PowerPoint Presentation</vt:lpstr>
      <vt:lpstr>ScrumMaster</vt:lpstr>
      <vt:lpstr>PowerPoint Presentation</vt:lpstr>
      <vt:lpstr>2018 NC Employer Needs Survey</vt:lpstr>
      <vt:lpstr>Hiring Difficulties</vt:lpstr>
      <vt:lpstr>Hiring Difficulties</vt:lpstr>
      <vt:lpstr>The 10 Key Skills for the  Future of Work</vt:lpstr>
      <vt:lpstr>PowerPoint Presentation</vt:lpstr>
      <vt:lpstr>PowerPoint Presentation</vt:lpstr>
      <vt:lpstr>PowerPoint Presentation</vt:lpstr>
      <vt:lpstr>Surprises Future Demand Changing World Career Planning Saving $$$</vt:lpstr>
      <vt:lpstr>People Need to Discover These</vt:lpstr>
      <vt:lpstr>Discover Your Interests</vt:lpstr>
      <vt:lpstr>Discover Your Skills</vt:lpstr>
      <vt:lpstr>Discover Your Passion</vt:lpstr>
      <vt:lpstr>The Job Market</vt:lpstr>
      <vt:lpstr>Lifestyle Choice</vt:lpstr>
      <vt:lpstr>Surprises Future Demand Changing World Career Planning Saving $$$</vt:lpstr>
      <vt:lpstr>Spending Less on College</vt:lpstr>
      <vt:lpstr>Spending Less on College</vt:lpstr>
      <vt:lpstr>Registered Apprenticeships</vt:lpstr>
      <vt:lpstr>17-3022 Civil Engineering Technician Program of Study </vt:lpstr>
      <vt:lpstr>17-3022 Civil Engineering Technician Program of Study </vt:lpstr>
      <vt:lpstr>17-3022 Civil Engineering Technician Program of Study </vt:lpstr>
      <vt:lpstr>Questions??</vt:lpstr>
      <vt:lpstr>Monthly Career Pathways Webinars</vt:lpstr>
      <vt:lpstr>PowerPoint Presentation</vt:lpstr>
      <vt:lpstr>Passion and Purpose</vt:lpstr>
      <vt:lpstr>The Mysteries of the Community College – Career Building &amp; Transfer Opportunities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2018-11-29T04:04:03Z</cp:lastPrinted>
  <dcterms:created xsi:type="dcterms:W3CDTF">2017-04-24T19:18:55Z</dcterms:created>
  <dcterms:modified xsi:type="dcterms:W3CDTF">2019-07-09T12:58:21Z</dcterms:modified>
</cp:coreProperties>
</file>