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6" r:id="rId4"/>
    <p:sldMasterId id="2147483648" r:id="rId5"/>
  </p:sldMasterIdLst>
  <p:notesMasterIdLst>
    <p:notesMasterId r:id="rId31"/>
  </p:notesMasterIdLst>
  <p:handoutMasterIdLst>
    <p:handoutMasterId r:id="rId32"/>
  </p:handoutMasterIdLst>
  <p:sldIdLst>
    <p:sldId id="534" r:id="rId6"/>
    <p:sldId id="1642" r:id="rId7"/>
    <p:sldId id="1651" r:id="rId8"/>
    <p:sldId id="257" r:id="rId9"/>
    <p:sldId id="1758" r:id="rId10"/>
    <p:sldId id="1759" r:id="rId11"/>
    <p:sldId id="1761" r:id="rId12"/>
    <p:sldId id="1762" r:id="rId13"/>
    <p:sldId id="1763" r:id="rId14"/>
    <p:sldId id="1752" r:id="rId15"/>
    <p:sldId id="1723" r:id="rId16"/>
    <p:sldId id="1755" r:id="rId17"/>
    <p:sldId id="1757" r:id="rId18"/>
    <p:sldId id="1753" r:id="rId19"/>
    <p:sldId id="1756" r:id="rId20"/>
    <p:sldId id="1639" r:id="rId21"/>
    <p:sldId id="1750" r:id="rId22"/>
    <p:sldId id="1540" r:id="rId23"/>
    <p:sldId id="1657" r:id="rId24"/>
    <p:sldId id="1760" r:id="rId25"/>
    <p:sldId id="1744" r:id="rId26"/>
    <p:sldId id="1754" r:id="rId27"/>
    <p:sldId id="772" r:id="rId28"/>
    <p:sldId id="1240" r:id="rId29"/>
    <p:sldId id="1194" r:id="rId30"/>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5374"/>
    <a:srgbClr val="FD0000"/>
    <a:srgbClr val="003768"/>
    <a:srgbClr val="174B8F"/>
    <a:srgbClr val="EEB111"/>
    <a:srgbClr val="FFB218"/>
    <a:srgbClr val="FFFFFF"/>
    <a:srgbClr val="0E69B0"/>
    <a:srgbClr val="3C599D"/>
    <a:srgbClr val="F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DC9478-6F07-E21A-B1E3-877BE5B0B5EE}" v="23" dt="2023-11-13T13:01:18.852"/>
    <p1510:client id="{7DDE80C6-1685-40BE-B5A4-6DBD4CABC610}" v="4" dt="2023-11-13T15:32:40.5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37" autoAdjust="0"/>
    <p:restoredTop sz="96122" autoAdjust="0"/>
  </p:normalViewPr>
  <p:slideViewPr>
    <p:cSldViewPr snapToGrid="0">
      <p:cViewPr varScale="1">
        <p:scale>
          <a:sx n="201" d="100"/>
          <a:sy n="201" d="100"/>
        </p:scale>
        <p:origin x="474" y="17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17" d="100"/>
          <a:sy n="117" d="100"/>
        </p:scale>
        <p:origin x="237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eg"/><Relationship Id="rId1" Type="http://schemas.openxmlformats.org/officeDocument/2006/relationships/image" Target="../media/image10.JPG"/><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png"/><Relationship Id="rId9" Type="http://schemas.openxmlformats.org/officeDocument/2006/relationships/image" Target="../media/image18.jpg"/></Relationships>
</file>

<file path=ppt/diagrams/_rels/drawing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eg"/><Relationship Id="rId1" Type="http://schemas.openxmlformats.org/officeDocument/2006/relationships/image" Target="../media/image10.JPG"/><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png"/><Relationship Id="rId9" Type="http://schemas.openxmlformats.org/officeDocument/2006/relationships/image" Target="../media/image1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BB94E0-6142-4D42-A25A-B1596C2BF751}"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52D41CC0-F150-4E37-81CD-6FAC9303347E}">
      <dgm:prSet phldrT="[Text]"/>
      <dgm:spPr/>
      <dgm:t>
        <a:bodyPr/>
        <a:lstStyle/>
        <a:p>
          <a:r>
            <a:rPr lang="en-US" dirty="0"/>
            <a:t>Bob Witchger</a:t>
          </a:r>
        </a:p>
      </dgm:t>
    </dgm:pt>
    <dgm:pt modelId="{9DAFB2A7-5FB5-4F09-A7FF-EBF9FDD7192A}" type="parTrans" cxnId="{396620E0-28FD-4D88-8DB0-849E54B9D3A1}">
      <dgm:prSet/>
      <dgm:spPr/>
      <dgm:t>
        <a:bodyPr/>
        <a:lstStyle/>
        <a:p>
          <a:endParaRPr lang="en-US"/>
        </a:p>
      </dgm:t>
    </dgm:pt>
    <dgm:pt modelId="{6B32DB71-E2D6-46DF-AE49-CF5C32744BE2}" type="sibTrans" cxnId="{396620E0-28FD-4D88-8DB0-849E54B9D3A1}">
      <dgm:prSet/>
      <dgm:spPr/>
      <dgm:t>
        <a:bodyPr/>
        <a:lstStyle/>
        <a:p>
          <a:endParaRPr lang="en-US"/>
        </a:p>
      </dgm:t>
    </dgm:pt>
    <dgm:pt modelId="{F971C0E7-F877-4636-BEBA-D30CDC7746C5}">
      <dgm:prSet phldrT="[Text]"/>
      <dgm:spPr/>
      <dgm:t>
        <a:bodyPr/>
        <a:lstStyle/>
        <a:p>
          <a:r>
            <a:rPr lang="en-US" dirty="0"/>
            <a:t>Tony Reggi</a:t>
          </a:r>
        </a:p>
      </dgm:t>
    </dgm:pt>
    <dgm:pt modelId="{152EB26E-5108-4F37-9BE9-C3D7C92DF248}" type="parTrans" cxnId="{36FA1F3D-9EFA-47A7-B87D-D3261E4D53D0}">
      <dgm:prSet/>
      <dgm:spPr/>
      <dgm:t>
        <a:bodyPr/>
        <a:lstStyle/>
        <a:p>
          <a:endParaRPr lang="en-US"/>
        </a:p>
      </dgm:t>
    </dgm:pt>
    <dgm:pt modelId="{35A27956-206F-4CD5-85D3-7E8F83158435}" type="sibTrans" cxnId="{36FA1F3D-9EFA-47A7-B87D-D3261E4D53D0}">
      <dgm:prSet/>
      <dgm:spPr/>
      <dgm:t>
        <a:bodyPr/>
        <a:lstStyle/>
        <a:p>
          <a:endParaRPr lang="en-US"/>
        </a:p>
      </dgm:t>
    </dgm:pt>
    <dgm:pt modelId="{802C5A5E-268D-4C44-B1CB-528B5141253C}">
      <dgm:prSet phldrT="[Text]"/>
      <dgm:spPr/>
      <dgm:t>
        <a:bodyPr/>
        <a:lstStyle/>
        <a:p>
          <a:r>
            <a:rPr lang="en-US" dirty="0"/>
            <a:t>Patti Coultas</a:t>
          </a:r>
        </a:p>
      </dgm:t>
    </dgm:pt>
    <dgm:pt modelId="{8BBE0DFC-471B-491F-ABDE-3237D40D57BF}" type="parTrans" cxnId="{32504AC5-8308-4DCD-8747-61EB973876DA}">
      <dgm:prSet/>
      <dgm:spPr/>
      <dgm:t>
        <a:bodyPr/>
        <a:lstStyle/>
        <a:p>
          <a:endParaRPr lang="en-US"/>
        </a:p>
      </dgm:t>
    </dgm:pt>
    <dgm:pt modelId="{5ED36A2C-A23D-475F-B013-6BADCA0411E9}" type="sibTrans" cxnId="{32504AC5-8308-4DCD-8747-61EB973876DA}">
      <dgm:prSet/>
      <dgm:spPr/>
      <dgm:t>
        <a:bodyPr/>
        <a:lstStyle/>
        <a:p>
          <a:endParaRPr lang="en-US"/>
        </a:p>
      </dgm:t>
    </dgm:pt>
    <dgm:pt modelId="{D1D8622C-E34C-47D5-ACE6-36634023FEF1}">
      <dgm:prSet/>
      <dgm:spPr/>
      <dgm:t>
        <a:bodyPr/>
        <a:lstStyle/>
        <a:p>
          <a:r>
            <a:rPr lang="en-US" dirty="0"/>
            <a:t>Mary Olvera</a:t>
          </a:r>
        </a:p>
      </dgm:t>
    </dgm:pt>
    <dgm:pt modelId="{E1D66426-6FD0-49BA-8D34-DDEE330291F8}" type="parTrans" cxnId="{5571A2D0-DE44-44C6-8E2A-7CFC68A18808}">
      <dgm:prSet/>
      <dgm:spPr/>
      <dgm:t>
        <a:bodyPr/>
        <a:lstStyle/>
        <a:p>
          <a:endParaRPr lang="en-US"/>
        </a:p>
      </dgm:t>
    </dgm:pt>
    <dgm:pt modelId="{B83D9F7A-9BA3-4681-BB5C-6C4D10EF11C7}" type="sibTrans" cxnId="{5571A2D0-DE44-44C6-8E2A-7CFC68A18808}">
      <dgm:prSet/>
      <dgm:spPr/>
      <dgm:t>
        <a:bodyPr/>
        <a:lstStyle/>
        <a:p>
          <a:endParaRPr lang="en-US"/>
        </a:p>
      </dgm:t>
    </dgm:pt>
    <dgm:pt modelId="{B782E1AC-E3E0-48F7-8127-40611DCBD550}">
      <dgm:prSet/>
      <dgm:spPr/>
      <dgm:t>
        <a:bodyPr/>
        <a:lstStyle/>
        <a:p>
          <a:r>
            <a:rPr lang="en-US" dirty="0"/>
            <a:t>Stefanie Schroeder</a:t>
          </a:r>
        </a:p>
      </dgm:t>
    </dgm:pt>
    <dgm:pt modelId="{BD77985F-5C44-4332-A88D-A084307EED5D}" type="parTrans" cxnId="{F457A5DF-5D77-4778-868C-60A069A72517}">
      <dgm:prSet/>
      <dgm:spPr/>
      <dgm:t>
        <a:bodyPr/>
        <a:lstStyle/>
        <a:p>
          <a:endParaRPr lang="en-US"/>
        </a:p>
      </dgm:t>
    </dgm:pt>
    <dgm:pt modelId="{FB46BE91-76AB-4830-A9C2-3431E497F567}" type="sibTrans" cxnId="{F457A5DF-5D77-4778-868C-60A069A72517}">
      <dgm:prSet/>
      <dgm:spPr/>
      <dgm:t>
        <a:bodyPr/>
        <a:lstStyle/>
        <a:p>
          <a:endParaRPr lang="en-US"/>
        </a:p>
      </dgm:t>
    </dgm:pt>
    <dgm:pt modelId="{2D82CAB0-23F6-4755-8E50-2C47A34D7695}">
      <dgm:prSet/>
      <dgm:spPr/>
      <dgm:t>
        <a:bodyPr/>
        <a:lstStyle/>
        <a:p>
          <a:r>
            <a:rPr lang="en-US" dirty="0"/>
            <a:t>Darice McDougald</a:t>
          </a:r>
        </a:p>
      </dgm:t>
    </dgm:pt>
    <dgm:pt modelId="{949D640C-65C1-400D-985B-97B6A330B6A5}" type="parTrans" cxnId="{2B73CD8E-AF6E-49DA-A2D9-E89F8829A30D}">
      <dgm:prSet/>
      <dgm:spPr/>
      <dgm:t>
        <a:bodyPr/>
        <a:lstStyle/>
        <a:p>
          <a:endParaRPr lang="en-US"/>
        </a:p>
      </dgm:t>
    </dgm:pt>
    <dgm:pt modelId="{7D51842E-720F-4BB1-87A8-E277DBB027CC}" type="sibTrans" cxnId="{2B73CD8E-AF6E-49DA-A2D9-E89F8829A30D}">
      <dgm:prSet/>
      <dgm:spPr/>
      <dgm:t>
        <a:bodyPr/>
        <a:lstStyle/>
        <a:p>
          <a:endParaRPr lang="en-US"/>
        </a:p>
      </dgm:t>
    </dgm:pt>
    <dgm:pt modelId="{6121D8CF-BC28-4E0A-80D0-B0B498B79F20}">
      <dgm:prSet/>
      <dgm:spPr/>
      <dgm:t>
        <a:bodyPr/>
        <a:lstStyle/>
        <a:p>
          <a:r>
            <a:rPr lang="en-US" dirty="0"/>
            <a:t>Lane Freeman</a:t>
          </a:r>
        </a:p>
      </dgm:t>
    </dgm:pt>
    <dgm:pt modelId="{4BFB067D-7D57-4B37-9653-67173E3FAD0D}" type="parTrans" cxnId="{9858E59F-F450-4F88-8D86-B5BDE8A9B6B7}">
      <dgm:prSet/>
      <dgm:spPr/>
      <dgm:t>
        <a:bodyPr/>
        <a:lstStyle/>
        <a:p>
          <a:endParaRPr lang="en-US"/>
        </a:p>
      </dgm:t>
    </dgm:pt>
    <dgm:pt modelId="{208FFD55-933A-4C59-AB1C-5481FA6F489F}" type="sibTrans" cxnId="{9858E59F-F450-4F88-8D86-B5BDE8A9B6B7}">
      <dgm:prSet/>
      <dgm:spPr/>
      <dgm:t>
        <a:bodyPr/>
        <a:lstStyle/>
        <a:p>
          <a:endParaRPr lang="en-US"/>
        </a:p>
      </dgm:t>
    </dgm:pt>
    <dgm:pt modelId="{B70EDC05-0BE4-46C1-9DAC-8033DCF77B4A}">
      <dgm:prSet/>
      <dgm:spPr/>
      <dgm:t>
        <a:bodyPr/>
        <a:lstStyle/>
        <a:p>
          <a:r>
            <a:rPr lang="en-US" dirty="0"/>
            <a:t>Jennifer McLean</a:t>
          </a:r>
        </a:p>
      </dgm:t>
    </dgm:pt>
    <dgm:pt modelId="{0300ABD8-23DE-4FA6-8381-4F23AB25491C}" type="parTrans" cxnId="{F7EF19F8-54E8-467F-8AF3-6901A9E6E960}">
      <dgm:prSet/>
      <dgm:spPr/>
      <dgm:t>
        <a:bodyPr/>
        <a:lstStyle/>
        <a:p>
          <a:endParaRPr lang="en-US"/>
        </a:p>
      </dgm:t>
    </dgm:pt>
    <dgm:pt modelId="{0BDD8D80-B364-4874-8C8D-AABCB6069EE9}" type="sibTrans" cxnId="{F7EF19F8-54E8-467F-8AF3-6901A9E6E960}">
      <dgm:prSet/>
      <dgm:spPr/>
      <dgm:t>
        <a:bodyPr/>
        <a:lstStyle/>
        <a:p>
          <a:endParaRPr lang="en-US"/>
        </a:p>
      </dgm:t>
    </dgm:pt>
    <dgm:pt modelId="{452466AB-2408-4645-9FC3-599DD3994EBC}">
      <dgm:prSet/>
      <dgm:spPr/>
      <dgm:t>
        <a:bodyPr/>
        <a:lstStyle/>
        <a:p>
          <a:r>
            <a:rPr lang="en-US" dirty="0"/>
            <a:t>Aaron Mabe</a:t>
          </a:r>
        </a:p>
      </dgm:t>
    </dgm:pt>
    <dgm:pt modelId="{C1C79EB9-8B7D-45FC-878D-8AFD91F84F1A}" type="parTrans" cxnId="{49D5A873-8F1F-4B53-808E-775E19F79296}">
      <dgm:prSet/>
      <dgm:spPr/>
      <dgm:t>
        <a:bodyPr/>
        <a:lstStyle/>
        <a:p>
          <a:endParaRPr lang="en-US"/>
        </a:p>
      </dgm:t>
    </dgm:pt>
    <dgm:pt modelId="{8618EC90-7155-47FF-9602-452D9A3BF89A}" type="sibTrans" cxnId="{49D5A873-8F1F-4B53-808E-775E19F79296}">
      <dgm:prSet/>
      <dgm:spPr/>
      <dgm:t>
        <a:bodyPr/>
        <a:lstStyle/>
        <a:p>
          <a:endParaRPr lang="en-US"/>
        </a:p>
      </dgm:t>
    </dgm:pt>
    <dgm:pt modelId="{F2727D7F-93FB-4DE6-AA32-52E7A96A13A9}" type="pres">
      <dgm:prSet presAssocID="{7FBB94E0-6142-4D42-A25A-B1596C2BF751}" presName="Name0" presStyleCnt="0">
        <dgm:presLayoutVars>
          <dgm:dir/>
          <dgm:resizeHandles val="exact"/>
        </dgm:presLayoutVars>
      </dgm:prSet>
      <dgm:spPr/>
    </dgm:pt>
    <dgm:pt modelId="{BD537E27-7F35-40AE-8F46-9CA6762F5832}" type="pres">
      <dgm:prSet presAssocID="{52D41CC0-F150-4E37-81CD-6FAC9303347E}" presName="composite" presStyleCnt="0"/>
      <dgm:spPr/>
    </dgm:pt>
    <dgm:pt modelId="{369C2B1C-A1DC-4D93-A814-FCE722422A8C}" type="pres">
      <dgm:prSet presAssocID="{52D41CC0-F150-4E37-81CD-6FAC9303347E}" presName="rect1" presStyleLbl="bgImgPlace1" presStyleIdx="0" presStyleCnt="9"/>
      <dgm:spPr>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dgm:spPr>
    </dgm:pt>
    <dgm:pt modelId="{E035FDE3-DD7C-4EC9-9BE2-FB9171A9C20C}" type="pres">
      <dgm:prSet presAssocID="{52D41CC0-F150-4E37-81CD-6FAC9303347E}" presName="wedgeRectCallout1" presStyleLbl="node1" presStyleIdx="0" presStyleCnt="9">
        <dgm:presLayoutVars>
          <dgm:bulletEnabled val="1"/>
        </dgm:presLayoutVars>
      </dgm:prSet>
      <dgm:spPr/>
    </dgm:pt>
    <dgm:pt modelId="{44CA1024-10F3-41FE-8001-B3872F132AAC}" type="pres">
      <dgm:prSet presAssocID="{6B32DB71-E2D6-46DF-AE49-CF5C32744BE2}" presName="sibTrans" presStyleCnt="0"/>
      <dgm:spPr/>
    </dgm:pt>
    <dgm:pt modelId="{5FA3948C-CCBE-408F-A842-E14A387BA3C6}" type="pres">
      <dgm:prSet presAssocID="{F971C0E7-F877-4636-BEBA-D30CDC7746C5}" presName="composite" presStyleCnt="0"/>
      <dgm:spPr/>
    </dgm:pt>
    <dgm:pt modelId="{8CD83F31-2381-453B-ACA6-2912988DB06F}" type="pres">
      <dgm:prSet presAssocID="{F971C0E7-F877-4636-BEBA-D30CDC7746C5}" presName="rect1" presStyleLbl="bgImgPlace1" presStyleIdx="1" presStyleCnt="9"/>
      <dgm:spPr>
        <a:blipFill>
          <a:blip xmlns:r="http://schemas.openxmlformats.org/officeDocument/2006/relationships" r:embed="rId2"/>
          <a:srcRect/>
          <a:stretch>
            <a:fillRect l="-1000" r="-1000"/>
          </a:stretch>
        </a:blipFill>
      </dgm:spPr>
    </dgm:pt>
    <dgm:pt modelId="{F909DEB2-C496-4520-8611-20AB9838DAF4}" type="pres">
      <dgm:prSet presAssocID="{F971C0E7-F877-4636-BEBA-D30CDC7746C5}" presName="wedgeRectCallout1" presStyleLbl="node1" presStyleIdx="1" presStyleCnt="9">
        <dgm:presLayoutVars>
          <dgm:bulletEnabled val="1"/>
        </dgm:presLayoutVars>
      </dgm:prSet>
      <dgm:spPr/>
    </dgm:pt>
    <dgm:pt modelId="{C610AD8C-5BA2-474C-9B7B-D9A7246B5AD0}" type="pres">
      <dgm:prSet presAssocID="{35A27956-206F-4CD5-85D3-7E8F83158435}" presName="sibTrans" presStyleCnt="0"/>
      <dgm:spPr/>
    </dgm:pt>
    <dgm:pt modelId="{02C97A1A-C14A-40DF-B44E-9646CAAEEC08}" type="pres">
      <dgm:prSet presAssocID="{802C5A5E-268D-4C44-B1CB-528B5141253C}" presName="composite" presStyleCnt="0"/>
      <dgm:spPr/>
    </dgm:pt>
    <dgm:pt modelId="{D2590E33-1BEC-4B8E-ABBB-5C2737C3F154}" type="pres">
      <dgm:prSet presAssocID="{802C5A5E-268D-4C44-B1CB-528B5141253C}" presName="rect1" presStyleLbl="bgImgPlace1" presStyleIdx="2" presStyleCnt="9"/>
      <dgm:spPr>
        <a:blipFill>
          <a:blip xmlns:r="http://schemas.openxmlformats.org/officeDocument/2006/relationships" r:embed="rId3"/>
          <a:srcRect/>
          <a:stretch>
            <a:fillRect t="-7000" b="-7000"/>
          </a:stretch>
        </a:blipFill>
      </dgm:spPr>
    </dgm:pt>
    <dgm:pt modelId="{A4DE3437-0929-45FC-B65B-097B6799677E}" type="pres">
      <dgm:prSet presAssocID="{802C5A5E-268D-4C44-B1CB-528B5141253C}" presName="wedgeRectCallout1" presStyleLbl="node1" presStyleIdx="2" presStyleCnt="9">
        <dgm:presLayoutVars>
          <dgm:bulletEnabled val="1"/>
        </dgm:presLayoutVars>
      </dgm:prSet>
      <dgm:spPr/>
    </dgm:pt>
    <dgm:pt modelId="{DA8DB6EA-372E-43C1-96D5-5A44B972ED16}" type="pres">
      <dgm:prSet presAssocID="{5ED36A2C-A23D-475F-B013-6BADCA0411E9}" presName="sibTrans" presStyleCnt="0"/>
      <dgm:spPr/>
    </dgm:pt>
    <dgm:pt modelId="{E3746054-4A9D-4DAC-BB8A-ADFA84AE7A84}" type="pres">
      <dgm:prSet presAssocID="{D1D8622C-E34C-47D5-ACE6-36634023FEF1}" presName="composite" presStyleCnt="0"/>
      <dgm:spPr/>
    </dgm:pt>
    <dgm:pt modelId="{ED8B02B9-0833-4572-A582-AC3CE9B9965F}" type="pres">
      <dgm:prSet presAssocID="{D1D8622C-E34C-47D5-ACE6-36634023FEF1}" presName="rect1" presStyleLbl="bgImgPlace1" presStyleIdx="3" presStyleCnt="9"/>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899" t="-3654" r="-899" b="-14346"/>
          </a:stretch>
        </a:blipFill>
      </dgm:spPr>
    </dgm:pt>
    <dgm:pt modelId="{5E562F88-71BE-425F-B4C8-C5F30BEE9644}" type="pres">
      <dgm:prSet presAssocID="{D1D8622C-E34C-47D5-ACE6-36634023FEF1}" presName="wedgeRectCallout1" presStyleLbl="node1" presStyleIdx="3" presStyleCnt="9">
        <dgm:presLayoutVars>
          <dgm:bulletEnabled val="1"/>
        </dgm:presLayoutVars>
      </dgm:prSet>
      <dgm:spPr/>
    </dgm:pt>
    <dgm:pt modelId="{E4D91319-44FB-4192-8D1E-86168C532F35}" type="pres">
      <dgm:prSet presAssocID="{B83D9F7A-9BA3-4681-BB5C-6C4D10EF11C7}" presName="sibTrans" presStyleCnt="0"/>
      <dgm:spPr/>
    </dgm:pt>
    <dgm:pt modelId="{0E52C320-BE21-4EDD-9316-91950E44C5A6}" type="pres">
      <dgm:prSet presAssocID="{B782E1AC-E3E0-48F7-8127-40611DCBD550}" presName="composite" presStyleCnt="0"/>
      <dgm:spPr/>
    </dgm:pt>
    <dgm:pt modelId="{01ACC801-DAA0-4794-B9BE-70AB3EA32713}" type="pres">
      <dgm:prSet presAssocID="{B782E1AC-E3E0-48F7-8127-40611DCBD550}" presName="rect1" presStyleLbl="bgImgPlace1" presStyleIdx="4" presStyleCnt="9"/>
      <dgm:spPr>
        <a:blipFill>
          <a:blip xmlns:r="http://schemas.openxmlformats.org/officeDocument/2006/relationships" r:embed="rId5">
            <a:extLst>
              <a:ext uri="{28A0092B-C50C-407E-A947-70E740481C1C}">
                <a14:useLocalDpi xmlns:a14="http://schemas.microsoft.com/office/drawing/2010/main" val="0"/>
              </a:ext>
            </a:extLst>
          </a:blip>
          <a:srcRect/>
          <a:stretch>
            <a:fillRect t="-13000" b="-13000"/>
          </a:stretch>
        </a:blipFill>
        <a:ln>
          <a:solidFill>
            <a:srgbClr val="003768"/>
          </a:solidFill>
        </a:ln>
      </dgm:spPr>
    </dgm:pt>
    <dgm:pt modelId="{B7B0CCF7-D647-4781-BAA6-1B21C9181D10}" type="pres">
      <dgm:prSet presAssocID="{B782E1AC-E3E0-48F7-8127-40611DCBD550}" presName="wedgeRectCallout1" presStyleLbl="node1" presStyleIdx="4" presStyleCnt="9">
        <dgm:presLayoutVars>
          <dgm:bulletEnabled val="1"/>
        </dgm:presLayoutVars>
      </dgm:prSet>
      <dgm:spPr/>
    </dgm:pt>
    <dgm:pt modelId="{1A53D6B7-FB73-4CE0-A0F2-B948565C2F87}" type="pres">
      <dgm:prSet presAssocID="{FB46BE91-76AB-4830-A9C2-3431E497F567}" presName="sibTrans" presStyleCnt="0"/>
      <dgm:spPr/>
    </dgm:pt>
    <dgm:pt modelId="{20A351C9-C62A-4811-B58F-52FCD93FD38D}" type="pres">
      <dgm:prSet presAssocID="{452466AB-2408-4645-9FC3-599DD3994EBC}" presName="composite" presStyleCnt="0"/>
      <dgm:spPr/>
    </dgm:pt>
    <dgm:pt modelId="{3DDA16CE-7D47-4596-AF3C-F050F60DB5A3}" type="pres">
      <dgm:prSet presAssocID="{452466AB-2408-4645-9FC3-599DD3994EBC}" presName="rect1" presStyleLbl="bgImgPlace1" presStyleIdx="5" presStyleCnt="9" custLinFactNeighborX="-4641" custLinFactNeighborY="725"/>
      <dgm:spPr>
        <a:blipFill>
          <a:blip xmlns:r="http://schemas.openxmlformats.org/officeDocument/2006/relationships" r:embed="rId6">
            <a:extLst>
              <a:ext uri="{28A0092B-C50C-407E-A947-70E740481C1C}">
                <a14:useLocalDpi xmlns:a14="http://schemas.microsoft.com/office/drawing/2010/main" val="0"/>
              </a:ext>
            </a:extLst>
          </a:blip>
          <a:srcRect/>
          <a:stretch>
            <a:fillRect t="-17000" b="-17000"/>
          </a:stretch>
        </a:blipFill>
      </dgm:spPr>
    </dgm:pt>
    <dgm:pt modelId="{BE39835D-6089-478B-AB36-D0A9CDA20D35}" type="pres">
      <dgm:prSet presAssocID="{452466AB-2408-4645-9FC3-599DD3994EBC}" presName="wedgeRectCallout1" presStyleLbl="node1" presStyleIdx="5" presStyleCnt="9">
        <dgm:presLayoutVars>
          <dgm:bulletEnabled val="1"/>
        </dgm:presLayoutVars>
      </dgm:prSet>
      <dgm:spPr/>
    </dgm:pt>
    <dgm:pt modelId="{4A9DA547-0FE5-43CE-B300-D9C5CB998034}" type="pres">
      <dgm:prSet presAssocID="{8618EC90-7155-47FF-9602-452D9A3BF89A}" presName="sibTrans" presStyleCnt="0"/>
      <dgm:spPr/>
    </dgm:pt>
    <dgm:pt modelId="{A524C09B-B55A-46D5-8D9F-753C91B28FE5}" type="pres">
      <dgm:prSet presAssocID="{2D82CAB0-23F6-4755-8E50-2C47A34D7695}" presName="composite" presStyleCnt="0"/>
      <dgm:spPr/>
    </dgm:pt>
    <dgm:pt modelId="{0812515D-69BB-4AFE-A675-A67D49D41966}" type="pres">
      <dgm:prSet presAssocID="{2D82CAB0-23F6-4755-8E50-2C47A34D7695}" presName="rect1" presStyleLbl="bgImgPlace1" presStyleIdx="6" presStyleCnt="9"/>
      <dgm:spPr>
        <a:blipFill>
          <a:blip xmlns:r="http://schemas.openxmlformats.org/officeDocument/2006/relationships" r:embed="rId7">
            <a:extLst>
              <a:ext uri="{28A0092B-C50C-407E-A947-70E740481C1C}">
                <a14:useLocalDpi xmlns:a14="http://schemas.microsoft.com/office/drawing/2010/main" val="0"/>
              </a:ext>
            </a:extLst>
          </a:blip>
          <a:srcRect/>
          <a:stretch>
            <a:fillRect t="-9000" b="-9000"/>
          </a:stretch>
        </a:blipFill>
      </dgm:spPr>
    </dgm:pt>
    <dgm:pt modelId="{10E6ECBD-0F75-421E-B1DF-7D296F7912AC}" type="pres">
      <dgm:prSet presAssocID="{2D82CAB0-23F6-4755-8E50-2C47A34D7695}" presName="wedgeRectCallout1" presStyleLbl="node1" presStyleIdx="6" presStyleCnt="9">
        <dgm:presLayoutVars>
          <dgm:bulletEnabled val="1"/>
        </dgm:presLayoutVars>
      </dgm:prSet>
      <dgm:spPr/>
    </dgm:pt>
    <dgm:pt modelId="{F709318E-3195-4611-ABF5-325AE4D47F31}" type="pres">
      <dgm:prSet presAssocID="{7D51842E-720F-4BB1-87A8-E277DBB027CC}" presName="sibTrans" presStyleCnt="0"/>
      <dgm:spPr/>
    </dgm:pt>
    <dgm:pt modelId="{439AF9FB-8673-44E7-9CD3-8B03706A044B}" type="pres">
      <dgm:prSet presAssocID="{6121D8CF-BC28-4E0A-80D0-B0B498B79F20}" presName="composite" presStyleCnt="0"/>
      <dgm:spPr/>
    </dgm:pt>
    <dgm:pt modelId="{7AB68F8F-FFE3-4CB3-A486-66519F9D24BB}" type="pres">
      <dgm:prSet presAssocID="{6121D8CF-BC28-4E0A-80D0-B0B498B79F20}" presName="rect1" presStyleLbl="bgImgPlace1" presStyleIdx="7" presStyleCnt="9" custLinFactNeighborX="-537" custLinFactNeighborY="534"/>
      <dgm:spPr>
        <a:blipFill>
          <a:blip xmlns:r="http://schemas.openxmlformats.org/officeDocument/2006/relationships" r:embed="rId8">
            <a:extLst>
              <a:ext uri="{28A0092B-C50C-407E-A947-70E740481C1C}">
                <a14:useLocalDpi xmlns:a14="http://schemas.microsoft.com/office/drawing/2010/main" val="0"/>
              </a:ext>
            </a:extLst>
          </a:blip>
          <a:srcRect/>
          <a:stretch>
            <a:fillRect t="-12000" b="-12000"/>
          </a:stretch>
        </a:blipFill>
      </dgm:spPr>
    </dgm:pt>
    <dgm:pt modelId="{A356E8FE-CCCE-4613-96CD-544348710590}" type="pres">
      <dgm:prSet presAssocID="{6121D8CF-BC28-4E0A-80D0-B0B498B79F20}" presName="wedgeRectCallout1" presStyleLbl="node1" presStyleIdx="7" presStyleCnt="9">
        <dgm:presLayoutVars>
          <dgm:bulletEnabled val="1"/>
        </dgm:presLayoutVars>
      </dgm:prSet>
      <dgm:spPr/>
    </dgm:pt>
    <dgm:pt modelId="{0C2C0C88-BACE-4D09-8624-7B00E3A62C75}" type="pres">
      <dgm:prSet presAssocID="{208FFD55-933A-4C59-AB1C-5481FA6F489F}" presName="sibTrans" presStyleCnt="0"/>
      <dgm:spPr/>
    </dgm:pt>
    <dgm:pt modelId="{89400835-B386-42BB-AD0E-D45DCF914AA1}" type="pres">
      <dgm:prSet presAssocID="{B70EDC05-0BE4-46C1-9DAC-8033DCF77B4A}" presName="composite" presStyleCnt="0"/>
      <dgm:spPr/>
    </dgm:pt>
    <dgm:pt modelId="{2B90E5F4-B2F1-439C-9027-616FE7D3BCF8}" type="pres">
      <dgm:prSet presAssocID="{B70EDC05-0BE4-46C1-9DAC-8033DCF77B4A}" presName="rect1" presStyleLbl="bgImgPlace1" presStyleIdx="8" presStyleCnt="9"/>
      <dgm:spPr>
        <a:blipFill>
          <a:blip xmlns:r="http://schemas.openxmlformats.org/officeDocument/2006/relationships" r:embed="rId9"/>
          <a:srcRect/>
          <a:stretch>
            <a:fillRect t="-12000" b="-12000"/>
          </a:stretch>
        </a:blipFill>
      </dgm:spPr>
    </dgm:pt>
    <dgm:pt modelId="{1923388B-C79A-4088-ADF4-A99AF4C6631D}" type="pres">
      <dgm:prSet presAssocID="{B70EDC05-0BE4-46C1-9DAC-8033DCF77B4A}" presName="wedgeRectCallout1" presStyleLbl="node1" presStyleIdx="8" presStyleCnt="9">
        <dgm:presLayoutVars>
          <dgm:bulletEnabled val="1"/>
        </dgm:presLayoutVars>
      </dgm:prSet>
      <dgm:spPr/>
    </dgm:pt>
  </dgm:ptLst>
  <dgm:cxnLst>
    <dgm:cxn modelId="{388E9E07-5EC0-4045-A723-BB7E287BBA36}" type="presOf" srcId="{802C5A5E-268D-4C44-B1CB-528B5141253C}" destId="{A4DE3437-0929-45FC-B65B-097B6799677E}" srcOrd="0" destOrd="0" presId="urn:microsoft.com/office/officeart/2008/layout/BendingPictureCaptionList"/>
    <dgm:cxn modelId="{42425522-FB21-4687-9944-397880106BE4}" type="presOf" srcId="{B782E1AC-E3E0-48F7-8127-40611DCBD550}" destId="{B7B0CCF7-D647-4781-BAA6-1B21C9181D10}" srcOrd="0" destOrd="0" presId="urn:microsoft.com/office/officeart/2008/layout/BendingPictureCaptionList"/>
    <dgm:cxn modelId="{136B5937-FC6C-465F-B7BF-D87DCADDDF44}" type="presOf" srcId="{52D41CC0-F150-4E37-81CD-6FAC9303347E}" destId="{E035FDE3-DD7C-4EC9-9BE2-FB9171A9C20C}" srcOrd="0" destOrd="0" presId="urn:microsoft.com/office/officeart/2008/layout/BendingPictureCaptionList"/>
    <dgm:cxn modelId="{36FA1F3D-9EFA-47A7-B87D-D3261E4D53D0}" srcId="{7FBB94E0-6142-4D42-A25A-B1596C2BF751}" destId="{F971C0E7-F877-4636-BEBA-D30CDC7746C5}" srcOrd="1" destOrd="0" parTransId="{152EB26E-5108-4F37-9BE9-C3D7C92DF248}" sibTransId="{35A27956-206F-4CD5-85D3-7E8F83158435}"/>
    <dgm:cxn modelId="{39EADF3F-B644-49F5-ACD6-99887412B483}" type="presOf" srcId="{7FBB94E0-6142-4D42-A25A-B1596C2BF751}" destId="{F2727D7F-93FB-4DE6-AA32-52E7A96A13A9}" srcOrd="0" destOrd="0" presId="urn:microsoft.com/office/officeart/2008/layout/BendingPictureCaptionList"/>
    <dgm:cxn modelId="{EC252E68-581F-4CF9-A568-8C743D22294F}" type="presOf" srcId="{452466AB-2408-4645-9FC3-599DD3994EBC}" destId="{BE39835D-6089-478B-AB36-D0A9CDA20D35}" srcOrd="0" destOrd="0" presId="urn:microsoft.com/office/officeart/2008/layout/BendingPictureCaptionList"/>
    <dgm:cxn modelId="{49D5A873-8F1F-4B53-808E-775E19F79296}" srcId="{7FBB94E0-6142-4D42-A25A-B1596C2BF751}" destId="{452466AB-2408-4645-9FC3-599DD3994EBC}" srcOrd="5" destOrd="0" parTransId="{C1C79EB9-8B7D-45FC-878D-8AFD91F84F1A}" sibTransId="{8618EC90-7155-47FF-9602-452D9A3BF89A}"/>
    <dgm:cxn modelId="{2B73CD8E-AF6E-49DA-A2D9-E89F8829A30D}" srcId="{7FBB94E0-6142-4D42-A25A-B1596C2BF751}" destId="{2D82CAB0-23F6-4755-8E50-2C47A34D7695}" srcOrd="6" destOrd="0" parTransId="{949D640C-65C1-400D-985B-97B6A330B6A5}" sibTransId="{7D51842E-720F-4BB1-87A8-E277DBB027CC}"/>
    <dgm:cxn modelId="{11CA3E95-3A22-46F4-A6EE-97752037405C}" type="presOf" srcId="{2D82CAB0-23F6-4755-8E50-2C47A34D7695}" destId="{10E6ECBD-0F75-421E-B1DF-7D296F7912AC}" srcOrd="0" destOrd="0" presId="urn:microsoft.com/office/officeart/2008/layout/BendingPictureCaptionList"/>
    <dgm:cxn modelId="{9858E59F-F450-4F88-8D86-B5BDE8A9B6B7}" srcId="{7FBB94E0-6142-4D42-A25A-B1596C2BF751}" destId="{6121D8CF-BC28-4E0A-80D0-B0B498B79F20}" srcOrd="7" destOrd="0" parTransId="{4BFB067D-7D57-4B37-9653-67173E3FAD0D}" sibTransId="{208FFD55-933A-4C59-AB1C-5481FA6F489F}"/>
    <dgm:cxn modelId="{830C3EC5-3101-4D18-B65B-93BDD925AAC7}" type="presOf" srcId="{6121D8CF-BC28-4E0A-80D0-B0B498B79F20}" destId="{A356E8FE-CCCE-4613-96CD-544348710590}" srcOrd="0" destOrd="0" presId="urn:microsoft.com/office/officeart/2008/layout/BendingPictureCaptionList"/>
    <dgm:cxn modelId="{32504AC5-8308-4DCD-8747-61EB973876DA}" srcId="{7FBB94E0-6142-4D42-A25A-B1596C2BF751}" destId="{802C5A5E-268D-4C44-B1CB-528B5141253C}" srcOrd="2" destOrd="0" parTransId="{8BBE0DFC-471B-491F-ABDE-3237D40D57BF}" sibTransId="{5ED36A2C-A23D-475F-B013-6BADCA0411E9}"/>
    <dgm:cxn modelId="{875143C6-1BF3-4C85-A4AC-5DAE64987A03}" type="presOf" srcId="{D1D8622C-E34C-47D5-ACE6-36634023FEF1}" destId="{5E562F88-71BE-425F-B4C8-C5F30BEE9644}" srcOrd="0" destOrd="0" presId="urn:microsoft.com/office/officeart/2008/layout/BendingPictureCaptionList"/>
    <dgm:cxn modelId="{5571A2D0-DE44-44C6-8E2A-7CFC68A18808}" srcId="{7FBB94E0-6142-4D42-A25A-B1596C2BF751}" destId="{D1D8622C-E34C-47D5-ACE6-36634023FEF1}" srcOrd="3" destOrd="0" parTransId="{E1D66426-6FD0-49BA-8D34-DDEE330291F8}" sibTransId="{B83D9F7A-9BA3-4681-BB5C-6C4D10EF11C7}"/>
    <dgm:cxn modelId="{79B2A4DC-B919-418C-8317-8C5C3F556591}" type="presOf" srcId="{F971C0E7-F877-4636-BEBA-D30CDC7746C5}" destId="{F909DEB2-C496-4520-8611-20AB9838DAF4}" srcOrd="0" destOrd="0" presId="urn:microsoft.com/office/officeart/2008/layout/BendingPictureCaptionList"/>
    <dgm:cxn modelId="{F457A5DF-5D77-4778-868C-60A069A72517}" srcId="{7FBB94E0-6142-4D42-A25A-B1596C2BF751}" destId="{B782E1AC-E3E0-48F7-8127-40611DCBD550}" srcOrd="4" destOrd="0" parTransId="{BD77985F-5C44-4332-A88D-A084307EED5D}" sibTransId="{FB46BE91-76AB-4830-A9C2-3431E497F567}"/>
    <dgm:cxn modelId="{396620E0-28FD-4D88-8DB0-849E54B9D3A1}" srcId="{7FBB94E0-6142-4D42-A25A-B1596C2BF751}" destId="{52D41CC0-F150-4E37-81CD-6FAC9303347E}" srcOrd="0" destOrd="0" parTransId="{9DAFB2A7-5FB5-4F09-A7FF-EBF9FDD7192A}" sibTransId="{6B32DB71-E2D6-46DF-AE49-CF5C32744BE2}"/>
    <dgm:cxn modelId="{D02E42E1-460B-4DA5-A20F-8BE6DF1A602F}" type="presOf" srcId="{B70EDC05-0BE4-46C1-9DAC-8033DCF77B4A}" destId="{1923388B-C79A-4088-ADF4-A99AF4C6631D}" srcOrd="0" destOrd="0" presId="urn:microsoft.com/office/officeart/2008/layout/BendingPictureCaptionList"/>
    <dgm:cxn modelId="{F7EF19F8-54E8-467F-8AF3-6901A9E6E960}" srcId="{7FBB94E0-6142-4D42-A25A-B1596C2BF751}" destId="{B70EDC05-0BE4-46C1-9DAC-8033DCF77B4A}" srcOrd="8" destOrd="0" parTransId="{0300ABD8-23DE-4FA6-8381-4F23AB25491C}" sibTransId="{0BDD8D80-B364-4874-8C8D-AABCB6069EE9}"/>
    <dgm:cxn modelId="{BC8585CD-8F37-4DD2-AF0E-226D959E5CE1}" type="presParOf" srcId="{F2727D7F-93FB-4DE6-AA32-52E7A96A13A9}" destId="{BD537E27-7F35-40AE-8F46-9CA6762F5832}" srcOrd="0" destOrd="0" presId="urn:microsoft.com/office/officeart/2008/layout/BendingPictureCaptionList"/>
    <dgm:cxn modelId="{7B8622E3-1715-4474-8F37-4C7D82D14354}" type="presParOf" srcId="{BD537E27-7F35-40AE-8F46-9CA6762F5832}" destId="{369C2B1C-A1DC-4D93-A814-FCE722422A8C}" srcOrd="0" destOrd="0" presId="urn:microsoft.com/office/officeart/2008/layout/BendingPictureCaptionList"/>
    <dgm:cxn modelId="{FC721A70-4B96-4344-A330-D62F4B618887}" type="presParOf" srcId="{BD537E27-7F35-40AE-8F46-9CA6762F5832}" destId="{E035FDE3-DD7C-4EC9-9BE2-FB9171A9C20C}" srcOrd="1" destOrd="0" presId="urn:microsoft.com/office/officeart/2008/layout/BendingPictureCaptionList"/>
    <dgm:cxn modelId="{860EF3EE-34DC-4685-9705-DD4B1DDB5C60}" type="presParOf" srcId="{F2727D7F-93FB-4DE6-AA32-52E7A96A13A9}" destId="{44CA1024-10F3-41FE-8001-B3872F132AAC}" srcOrd="1" destOrd="0" presId="urn:microsoft.com/office/officeart/2008/layout/BendingPictureCaptionList"/>
    <dgm:cxn modelId="{4E01C344-F7F5-4118-B2AE-468F2AF37775}" type="presParOf" srcId="{F2727D7F-93FB-4DE6-AA32-52E7A96A13A9}" destId="{5FA3948C-CCBE-408F-A842-E14A387BA3C6}" srcOrd="2" destOrd="0" presId="urn:microsoft.com/office/officeart/2008/layout/BendingPictureCaptionList"/>
    <dgm:cxn modelId="{D2251F55-381C-44EB-B6ED-F829E8224B1E}" type="presParOf" srcId="{5FA3948C-CCBE-408F-A842-E14A387BA3C6}" destId="{8CD83F31-2381-453B-ACA6-2912988DB06F}" srcOrd="0" destOrd="0" presId="urn:microsoft.com/office/officeart/2008/layout/BendingPictureCaptionList"/>
    <dgm:cxn modelId="{3ECBA3FC-0B0A-4F54-BBD2-0A2A1A29D6A5}" type="presParOf" srcId="{5FA3948C-CCBE-408F-A842-E14A387BA3C6}" destId="{F909DEB2-C496-4520-8611-20AB9838DAF4}" srcOrd="1" destOrd="0" presId="urn:microsoft.com/office/officeart/2008/layout/BendingPictureCaptionList"/>
    <dgm:cxn modelId="{AC6B0011-E8BB-4A30-ADC1-8A32D0E72528}" type="presParOf" srcId="{F2727D7F-93FB-4DE6-AA32-52E7A96A13A9}" destId="{C610AD8C-5BA2-474C-9B7B-D9A7246B5AD0}" srcOrd="3" destOrd="0" presId="urn:microsoft.com/office/officeart/2008/layout/BendingPictureCaptionList"/>
    <dgm:cxn modelId="{5D4F02BC-8610-437E-83B7-00B3D111E4AA}" type="presParOf" srcId="{F2727D7F-93FB-4DE6-AA32-52E7A96A13A9}" destId="{02C97A1A-C14A-40DF-B44E-9646CAAEEC08}" srcOrd="4" destOrd="0" presId="urn:microsoft.com/office/officeart/2008/layout/BendingPictureCaptionList"/>
    <dgm:cxn modelId="{65135F22-A7FD-4BDC-BD89-4F1C5C33506D}" type="presParOf" srcId="{02C97A1A-C14A-40DF-B44E-9646CAAEEC08}" destId="{D2590E33-1BEC-4B8E-ABBB-5C2737C3F154}" srcOrd="0" destOrd="0" presId="urn:microsoft.com/office/officeart/2008/layout/BendingPictureCaptionList"/>
    <dgm:cxn modelId="{F88BEC50-1E56-42C3-BDAD-8C7073E98CC7}" type="presParOf" srcId="{02C97A1A-C14A-40DF-B44E-9646CAAEEC08}" destId="{A4DE3437-0929-45FC-B65B-097B6799677E}" srcOrd="1" destOrd="0" presId="urn:microsoft.com/office/officeart/2008/layout/BendingPictureCaptionList"/>
    <dgm:cxn modelId="{A7415834-2B53-4D95-B470-9D76CBCF5711}" type="presParOf" srcId="{F2727D7F-93FB-4DE6-AA32-52E7A96A13A9}" destId="{DA8DB6EA-372E-43C1-96D5-5A44B972ED16}" srcOrd="5" destOrd="0" presId="urn:microsoft.com/office/officeart/2008/layout/BendingPictureCaptionList"/>
    <dgm:cxn modelId="{171E5CF6-1D20-478B-AA5D-C67676D3FA6D}" type="presParOf" srcId="{F2727D7F-93FB-4DE6-AA32-52E7A96A13A9}" destId="{E3746054-4A9D-4DAC-BB8A-ADFA84AE7A84}" srcOrd="6" destOrd="0" presId="urn:microsoft.com/office/officeart/2008/layout/BendingPictureCaptionList"/>
    <dgm:cxn modelId="{C962A088-53D2-4760-8CDB-017E88C63BA4}" type="presParOf" srcId="{E3746054-4A9D-4DAC-BB8A-ADFA84AE7A84}" destId="{ED8B02B9-0833-4572-A582-AC3CE9B9965F}" srcOrd="0" destOrd="0" presId="urn:microsoft.com/office/officeart/2008/layout/BendingPictureCaptionList"/>
    <dgm:cxn modelId="{E14A3DD1-57AE-4B13-9C6C-E9D27E7FE3C5}" type="presParOf" srcId="{E3746054-4A9D-4DAC-BB8A-ADFA84AE7A84}" destId="{5E562F88-71BE-425F-B4C8-C5F30BEE9644}" srcOrd="1" destOrd="0" presId="urn:microsoft.com/office/officeart/2008/layout/BendingPictureCaptionList"/>
    <dgm:cxn modelId="{A27E84B2-583B-4E50-8178-F884D29A5597}" type="presParOf" srcId="{F2727D7F-93FB-4DE6-AA32-52E7A96A13A9}" destId="{E4D91319-44FB-4192-8D1E-86168C532F35}" srcOrd="7" destOrd="0" presId="urn:microsoft.com/office/officeart/2008/layout/BendingPictureCaptionList"/>
    <dgm:cxn modelId="{D60D9C7C-193A-4FE2-AED6-EA152D2E8602}" type="presParOf" srcId="{F2727D7F-93FB-4DE6-AA32-52E7A96A13A9}" destId="{0E52C320-BE21-4EDD-9316-91950E44C5A6}" srcOrd="8" destOrd="0" presId="urn:microsoft.com/office/officeart/2008/layout/BendingPictureCaptionList"/>
    <dgm:cxn modelId="{9E460F78-D37B-4F50-A3DE-D73397D6A96E}" type="presParOf" srcId="{0E52C320-BE21-4EDD-9316-91950E44C5A6}" destId="{01ACC801-DAA0-4794-B9BE-70AB3EA32713}" srcOrd="0" destOrd="0" presId="urn:microsoft.com/office/officeart/2008/layout/BendingPictureCaptionList"/>
    <dgm:cxn modelId="{6D2E1CF4-E619-479B-863E-DF943E4BB12F}" type="presParOf" srcId="{0E52C320-BE21-4EDD-9316-91950E44C5A6}" destId="{B7B0CCF7-D647-4781-BAA6-1B21C9181D10}" srcOrd="1" destOrd="0" presId="urn:microsoft.com/office/officeart/2008/layout/BendingPictureCaptionList"/>
    <dgm:cxn modelId="{3923789B-E5CF-4143-95C7-C74FD6D6C93E}" type="presParOf" srcId="{F2727D7F-93FB-4DE6-AA32-52E7A96A13A9}" destId="{1A53D6B7-FB73-4CE0-A0F2-B948565C2F87}" srcOrd="9" destOrd="0" presId="urn:microsoft.com/office/officeart/2008/layout/BendingPictureCaptionList"/>
    <dgm:cxn modelId="{D3305B4E-C5CE-41FA-852C-6289AC61DE95}" type="presParOf" srcId="{F2727D7F-93FB-4DE6-AA32-52E7A96A13A9}" destId="{20A351C9-C62A-4811-B58F-52FCD93FD38D}" srcOrd="10" destOrd="0" presId="urn:microsoft.com/office/officeart/2008/layout/BendingPictureCaptionList"/>
    <dgm:cxn modelId="{4D92DADC-2169-4E48-8979-95C96BB492B8}" type="presParOf" srcId="{20A351C9-C62A-4811-B58F-52FCD93FD38D}" destId="{3DDA16CE-7D47-4596-AF3C-F050F60DB5A3}" srcOrd="0" destOrd="0" presId="urn:microsoft.com/office/officeart/2008/layout/BendingPictureCaptionList"/>
    <dgm:cxn modelId="{408350D4-F337-48B5-8C26-0F56BAE5E8B0}" type="presParOf" srcId="{20A351C9-C62A-4811-B58F-52FCD93FD38D}" destId="{BE39835D-6089-478B-AB36-D0A9CDA20D35}" srcOrd="1" destOrd="0" presId="urn:microsoft.com/office/officeart/2008/layout/BendingPictureCaptionList"/>
    <dgm:cxn modelId="{CFCA2741-F45B-4197-9385-78E21A2BF814}" type="presParOf" srcId="{F2727D7F-93FB-4DE6-AA32-52E7A96A13A9}" destId="{4A9DA547-0FE5-43CE-B300-D9C5CB998034}" srcOrd="11" destOrd="0" presId="urn:microsoft.com/office/officeart/2008/layout/BendingPictureCaptionList"/>
    <dgm:cxn modelId="{DC0AE7B0-676E-4113-BD82-0C765E6F165C}" type="presParOf" srcId="{F2727D7F-93FB-4DE6-AA32-52E7A96A13A9}" destId="{A524C09B-B55A-46D5-8D9F-753C91B28FE5}" srcOrd="12" destOrd="0" presId="urn:microsoft.com/office/officeart/2008/layout/BendingPictureCaptionList"/>
    <dgm:cxn modelId="{B4E62807-A9D8-48C6-BA6E-6F51FA8C8341}" type="presParOf" srcId="{A524C09B-B55A-46D5-8D9F-753C91B28FE5}" destId="{0812515D-69BB-4AFE-A675-A67D49D41966}" srcOrd="0" destOrd="0" presId="urn:microsoft.com/office/officeart/2008/layout/BendingPictureCaptionList"/>
    <dgm:cxn modelId="{E6F9D4AE-AEE3-4AE2-ADC0-BE7C5239C875}" type="presParOf" srcId="{A524C09B-B55A-46D5-8D9F-753C91B28FE5}" destId="{10E6ECBD-0F75-421E-B1DF-7D296F7912AC}" srcOrd="1" destOrd="0" presId="urn:microsoft.com/office/officeart/2008/layout/BendingPictureCaptionList"/>
    <dgm:cxn modelId="{F3EED505-1460-4FAE-99EE-609CB8DA4BD0}" type="presParOf" srcId="{F2727D7F-93FB-4DE6-AA32-52E7A96A13A9}" destId="{F709318E-3195-4611-ABF5-325AE4D47F31}" srcOrd="13" destOrd="0" presId="urn:microsoft.com/office/officeart/2008/layout/BendingPictureCaptionList"/>
    <dgm:cxn modelId="{7AC4DFE7-1FBA-45D0-A624-29B107754E17}" type="presParOf" srcId="{F2727D7F-93FB-4DE6-AA32-52E7A96A13A9}" destId="{439AF9FB-8673-44E7-9CD3-8B03706A044B}" srcOrd="14" destOrd="0" presId="urn:microsoft.com/office/officeart/2008/layout/BendingPictureCaptionList"/>
    <dgm:cxn modelId="{00752228-B977-49E3-B634-545FAADE48FD}" type="presParOf" srcId="{439AF9FB-8673-44E7-9CD3-8B03706A044B}" destId="{7AB68F8F-FFE3-4CB3-A486-66519F9D24BB}" srcOrd="0" destOrd="0" presId="urn:microsoft.com/office/officeart/2008/layout/BendingPictureCaptionList"/>
    <dgm:cxn modelId="{082CBD06-08BD-4D1F-9D6B-76406E1AA802}" type="presParOf" srcId="{439AF9FB-8673-44E7-9CD3-8B03706A044B}" destId="{A356E8FE-CCCE-4613-96CD-544348710590}" srcOrd="1" destOrd="0" presId="urn:microsoft.com/office/officeart/2008/layout/BendingPictureCaptionList"/>
    <dgm:cxn modelId="{A55063C2-10C3-4007-B77F-209AF868C743}" type="presParOf" srcId="{F2727D7F-93FB-4DE6-AA32-52E7A96A13A9}" destId="{0C2C0C88-BACE-4D09-8624-7B00E3A62C75}" srcOrd="15" destOrd="0" presId="urn:microsoft.com/office/officeart/2008/layout/BendingPictureCaptionList"/>
    <dgm:cxn modelId="{2AF822A9-F1AA-42A0-957E-C53482B80026}" type="presParOf" srcId="{F2727D7F-93FB-4DE6-AA32-52E7A96A13A9}" destId="{89400835-B386-42BB-AD0E-D45DCF914AA1}" srcOrd="16" destOrd="0" presId="urn:microsoft.com/office/officeart/2008/layout/BendingPictureCaptionList"/>
    <dgm:cxn modelId="{A27888F9-A1E5-4EC2-9F94-C05B5A3766A2}" type="presParOf" srcId="{89400835-B386-42BB-AD0E-D45DCF914AA1}" destId="{2B90E5F4-B2F1-439C-9027-616FE7D3BCF8}" srcOrd="0" destOrd="0" presId="urn:microsoft.com/office/officeart/2008/layout/BendingPictureCaptionList"/>
    <dgm:cxn modelId="{58C0F144-5359-4529-8267-26C57A0F066D}" type="presParOf" srcId="{89400835-B386-42BB-AD0E-D45DCF914AA1}" destId="{1923388B-C79A-4088-ADF4-A99AF4C6631D}" srcOrd="1" destOrd="0" presId="urn:microsoft.com/office/officeart/2008/layout/BendingPictureCaptionLis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C2B1C-A1DC-4D93-A814-FCE722422A8C}">
      <dsp:nvSpPr>
        <dsp:cNvPr id="0" name=""/>
        <dsp:cNvSpPr/>
      </dsp:nvSpPr>
      <dsp:spPr>
        <a:xfrm>
          <a:off x="2695" y="242348"/>
          <a:ext cx="1459501" cy="116760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35FDE3-DD7C-4EC9-9BE2-FB9171A9C20C}">
      <dsp:nvSpPr>
        <dsp:cNvPr id="0" name=""/>
        <dsp:cNvSpPr/>
      </dsp:nvSpPr>
      <dsp:spPr>
        <a:xfrm>
          <a:off x="134050" y="1293189"/>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Bob Witchger</a:t>
          </a:r>
        </a:p>
      </dsp:txBody>
      <dsp:txXfrm>
        <a:off x="134050" y="1293189"/>
        <a:ext cx="1298956" cy="408660"/>
      </dsp:txXfrm>
    </dsp:sp>
    <dsp:sp modelId="{8CD83F31-2381-453B-ACA6-2912988DB06F}">
      <dsp:nvSpPr>
        <dsp:cNvPr id="0" name=""/>
        <dsp:cNvSpPr/>
      </dsp:nvSpPr>
      <dsp:spPr>
        <a:xfrm>
          <a:off x="1608147" y="242348"/>
          <a:ext cx="1459501" cy="1167601"/>
        </a:xfrm>
        <a:prstGeom prst="rect">
          <a:avLst/>
        </a:prstGeom>
        <a:blipFill>
          <a:blip xmlns:r="http://schemas.openxmlformats.org/officeDocument/2006/relationships" r:embed="rId2"/>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09DEB2-C496-4520-8611-20AB9838DAF4}">
      <dsp:nvSpPr>
        <dsp:cNvPr id="0" name=""/>
        <dsp:cNvSpPr/>
      </dsp:nvSpPr>
      <dsp:spPr>
        <a:xfrm>
          <a:off x="1739502" y="1293189"/>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Tony Reggi</a:t>
          </a:r>
        </a:p>
      </dsp:txBody>
      <dsp:txXfrm>
        <a:off x="1739502" y="1293189"/>
        <a:ext cx="1298956" cy="408660"/>
      </dsp:txXfrm>
    </dsp:sp>
    <dsp:sp modelId="{D2590E33-1BEC-4B8E-ABBB-5C2737C3F154}">
      <dsp:nvSpPr>
        <dsp:cNvPr id="0" name=""/>
        <dsp:cNvSpPr/>
      </dsp:nvSpPr>
      <dsp:spPr>
        <a:xfrm>
          <a:off x="3213599" y="242348"/>
          <a:ext cx="1459501" cy="1167601"/>
        </a:xfrm>
        <a:prstGeom prst="rect">
          <a:avLst/>
        </a:prstGeom>
        <a:blipFill>
          <a:blip xmlns:r="http://schemas.openxmlformats.org/officeDocument/2006/relationships" r:embed="rId3"/>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DE3437-0929-45FC-B65B-097B6799677E}">
      <dsp:nvSpPr>
        <dsp:cNvPr id="0" name=""/>
        <dsp:cNvSpPr/>
      </dsp:nvSpPr>
      <dsp:spPr>
        <a:xfrm>
          <a:off x="3344954" y="1293189"/>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Patti Coultas</a:t>
          </a:r>
        </a:p>
      </dsp:txBody>
      <dsp:txXfrm>
        <a:off x="3344954" y="1293189"/>
        <a:ext cx="1298956" cy="408660"/>
      </dsp:txXfrm>
    </dsp:sp>
    <dsp:sp modelId="{ED8B02B9-0833-4572-A582-AC3CE9B9965F}">
      <dsp:nvSpPr>
        <dsp:cNvPr id="0" name=""/>
        <dsp:cNvSpPr/>
      </dsp:nvSpPr>
      <dsp:spPr>
        <a:xfrm>
          <a:off x="4819050" y="242348"/>
          <a:ext cx="1459501" cy="1167601"/>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899" t="-3654" r="-899" b="-1434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562F88-71BE-425F-B4C8-C5F30BEE9644}">
      <dsp:nvSpPr>
        <dsp:cNvPr id="0" name=""/>
        <dsp:cNvSpPr/>
      </dsp:nvSpPr>
      <dsp:spPr>
        <a:xfrm>
          <a:off x="4950406" y="1293189"/>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Mary Olvera</a:t>
          </a:r>
        </a:p>
      </dsp:txBody>
      <dsp:txXfrm>
        <a:off x="4950406" y="1293189"/>
        <a:ext cx="1298956" cy="408660"/>
      </dsp:txXfrm>
    </dsp:sp>
    <dsp:sp modelId="{01ACC801-DAA0-4794-B9BE-70AB3EA32713}">
      <dsp:nvSpPr>
        <dsp:cNvPr id="0" name=""/>
        <dsp:cNvSpPr/>
      </dsp:nvSpPr>
      <dsp:spPr>
        <a:xfrm>
          <a:off x="6424502" y="242348"/>
          <a:ext cx="1459501" cy="1167601"/>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3000" b="-13000"/>
          </a:stretch>
        </a:blipFill>
        <a:ln w="12700" cap="flat" cmpd="sng" algn="ctr">
          <a:solidFill>
            <a:srgbClr val="003768"/>
          </a:solidFill>
          <a:prstDash val="solid"/>
          <a:miter lim="800000"/>
        </a:ln>
        <a:effectLst/>
      </dsp:spPr>
      <dsp:style>
        <a:lnRef idx="2">
          <a:scrgbClr r="0" g="0" b="0"/>
        </a:lnRef>
        <a:fillRef idx="1">
          <a:scrgbClr r="0" g="0" b="0"/>
        </a:fillRef>
        <a:effectRef idx="0">
          <a:scrgbClr r="0" g="0" b="0"/>
        </a:effectRef>
        <a:fontRef idx="minor"/>
      </dsp:style>
    </dsp:sp>
    <dsp:sp modelId="{B7B0CCF7-D647-4781-BAA6-1B21C9181D10}">
      <dsp:nvSpPr>
        <dsp:cNvPr id="0" name=""/>
        <dsp:cNvSpPr/>
      </dsp:nvSpPr>
      <dsp:spPr>
        <a:xfrm>
          <a:off x="6555857" y="1293189"/>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Stefanie Schroeder</a:t>
          </a:r>
        </a:p>
      </dsp:txBody>
      <dsp:txXfrm>
        <a:off x="6555857" y="1293189"/>
        <a:ext cx="1298956" cy="408660"/>
      </dsp:txXfrm>
    </dsp:sp>
    <dsp:sp modelId="{3DDA16CE-7D47-4596-AF3C-F050F60DB5A3}">
      <dsp:nvSpPr>
        <dsp:cNvPr id="0" name=""/>
        <dsp:cNvSpPr/>
      </dsp:nvSpPr>
      <dsp:spPr>
        <a:xfrm>
          <a:off x="737686" y="1856265"/>
          <a:ext cx="1459501" cy="1167601"/>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39835D-6089-478B-AB36-D0A9CDA20D35}">
      <dsp:nvSpPr>
        <dsp:cNvPr id="0" name=""/>
        <dsp:cNvSpPr/>
      </dsp:nvSpPr>
      <dsp:spPr>
        <a:xfrm>
          <a:off x="936776" y="2898641"/>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Aaron Mabe</a:t>
          </a:r>
        </a:p>
      </dsp:txBody>
      <dsp:txXfrm>
        <a:off x="936776" y="2898641"/>
        <a:ext cx="1298956" cy="408660"/>
      </dsp:txXfrm>
    </dsp:sp>
    <dsp:sp modelId="{0812515D-69BB-4AFE-A675-A67D49D41966}">
      <dsp:nvSpPr>
        <dsp:cNvPr id="0" name=""/>
        <dsp:cNvSpPr/>
      </dsp:nvSpPr>
      <dsp:spPr>
        <a:xfrm>
          <a:off x="2410873" y="1847800"/>
          <a:ext cx="1459501" cy="1167601"/>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E6ECBD-0F75-421E-B1DF-7D296F7912AC}">
      <dsp:nvSpPr>
        <dsp:cNvPr id="0" name=""/>
        <dsp:cNvSpPr/>
      </dsp:nvSpPr>
      <dsp:spPr>
        <a:xfrm>
          <a:off x="2542228" y="2898641"/>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Darice McDougald</a:t>
          </a:r>
        </a:p>
      </dsp:txBody>
      <dsp:txXfrm>
        <a:off x="2542228" y="2898641"/>
        <a:ext cx="1298956" cy="408660"/>
      </dsp:txXfrm>
    </dsp:sp>
    <dsp:sp modelId="{7AB68F8F-FFE3-4CB3-A486-66519F9D24BB}">
      <dsp:nvSpPr>
        <dsp:cNvPr id="0" name=""/>
        <dsp:cNvSpPr/>
      </dsp:nvSpPr>
      <dsp:spPr>
        <a:xfrm>
          <a:off x="4008487" y="1854035"/>
          <a:ext cx="1459501" cy="1167601"/>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56E8FE-CCCE-4613-96CD-544348710590}">
      <dsp:nvSpPr>
        <dsp:cNvPr id="0" name=""/>
        <dsp:cNvSpPr/>
      </dsp:nvSpPr>
      <dsp:spPr>
        <a:xfrm>
          <a:off x="4147680" y="2898641"/>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Lane Freeman</a:t>
          </a:r>
        </a:p>
      </dsp:txBody>
      <dsp:txXfrm>
        <a:off x="4147680" y="2898641"/>
        <a:ext cx="1298956" cy="408660"/>
      </dsp:txXfrm>
    </dsp:sp>
    <dsp:sp modelId="{2B90E5F4-B2F1-439C-9027-616FE7D3BCF8}">
      <dsp:nvSpPr>
        <dsp:cNvPr id="0" name=""/>
        <dsp:cNvSpPr/>
      </dsp:nvSpPr>
      <dsp:spPr>
        <a:xfrm>
          <a:off x="5621776" y="1847800"/>
          <a:ext cx="1459501" cy="1167601"/>
        </a:xfrm>
        <a:prstGeom prst="rect">
          <a:avLst/>
        </a:prstGeom>
        <a:blipFill>
          <a:blip xmlns:r="http://schemas.openxmlformats.org/officeDocument/2006/relationships" r:embed="rId9"/>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23388B-C79A-4088-ADF4-A99AF4C6631D}">
      <dsp:nvSpPr>
        <dsp:cNvPr id="0" name=""/>
        <dsp:cNvSpPr/>
      </dsp:nvSpPr>
      <dsp:spPr>
        <a:xfrm>
          <a:off x="5753131" y="2898641"/>
          <a:ext cx="1298956" cy="408660"/>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Jennifer McLean</a:t>
          </a:r>
        </a:p>
      </dsp:txBody>
      <dsp:txXfrm>
        <a:off x="5753131" y="2898641"/>
        <a:ext cx="1298956" cy="408660"/>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50" tIns="46576" rIns="93150" bIns="46576" rtlCol="0"/>
          <a:lstStyle>
            <a:lvl1pPr algn="l">
              <a:defRPr sz="1200"/>
            </a:lvl1pPr>
          </a:lstStyle>
          <a:p>
            <a:endParaRPr lang="en-US"/>
          </a:p>
        </p:txBody>
      </p:sp>
      <p:sp>
        <p:nvSpPr>
          <p:cNvPr id="3" name="Date Placeholder 2"/>
          <p:cNvSpPr>
            <a:spLocks noGrp="1"/>
          </p:cNvSpPr>
          <p:nvPr>
            <p:ph type="dt" sz="quarter" idx="1"/>
          </p:nvPr>
        </p:nvSpPr>
        <p:spPr>
          <a:xfrm>
            <a:off x="3970938" y="2"/>
            <a:ext cx="3037840" cy="466434"/>
          </a:xfrm>
          <a:prstGeom prst="rect">
            <a:avLst/>
          </a:prstGeom>
        </p:spPr>
        <p:txBody>
          <a:bodyPr vert="horz" lIns="93150" tIns="46576" rIns="93150" bIns="46576" rtlCol="0"/>
          <a:lstStyle>
            <a:lvl1pPr algn="r">
              <a:defRPr sz="1200"/>
            </a:lvl1pPr>
          </a:lstStyle>
          <a:p>
            <a:fld id="{7E9B6F52-CC10-4425-9195-EDF28B435798}" type="datetimeFigureOut">
              <a:rPr lang="en-US" smtClean="0"/>
              <a:t>11/14/2023</a:t>
            </a:fld>
            <a:endParaRPr lang="en-US"/>
          </a:p>
        </p:txBody>
      </p:sp>
      <p:sp>
        <p:nvSpPr>
          <p:cNvPr id="4" name="Footer Placeholder 3"/>
          <p:cNvSpPr>
            <a:spLocks noGrp="1"/>
          </p:cNvSpPr>
          <p:nvPr>
            <p:ph type="ftr" sz="quarter" idx="2"/>
          </p:nvPr>
        </p:nvSpPr>
        <p:spPr>
          <a:xfrm>
            <a:off x="0" y="8829970"/>
            <a:ext cx="3037840" cy="466433"/>
          </a:xfrm>
          <a:prstGeom prst="rect">
            <a:avLst/>
          </a:prstGeom>
        </p:spPr>
        <p:txBody>
          <a:bodyPr vert="horz" lIns="93150" tIns="46576" rIns="93150" bIns="46576"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70"/>
            <a:ext cx="3037840" cy="466433"/>
          </a:xfrm>
          <a:prstGeom prst="rect">
            <a:avLst/>
          </a:prstGeom>
        </p:spPr>
        <p:txBody>
          <a:bodyPr vert="horz" lIns="93150" tIns="46576" rIns="93150" bIns="46576"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50" tIns="46576" rIns="93150" bIns="46576" rtlCol="0"/>
          <a:lstStyle>
            <a:lvl1pPr algn="l">
              <a:defRPr sz="1200"/>
            </a:lvl1pPr>
          </a:lstStyle>
          <a:p>
            <a:endParaRPr lang="en-US"/>
          </a:p>
        </p:txBody>
      </p:sp>
      <p:sp>
        <p:nvSpPr>
          <p:cNvPr id="3" name="Date Placeholder 2"/>
          <p:cNvSpPr>
            <a:spLocks noGrp="1"/>
          </p:cNvSpPr>
          <p:nvPr>
            <p:ph type="dt" idx="1"/>
          </p:nvPr>
        </p:nvSpPr>
        <p:spPr>
          <a:xfrm>
            <a:off x="3970938" y="2"/>
            <a:ext cx="3037840" cy="466434"/>
          </a:xfrm>
          <a:prstGeom prst="rect">
            <a:avLst/>
          </a:prstGeom>
        </p:spPr>
        <p:txBody>
          <a:bodyPr vert="horz" lIns="93150" tIns="46576" rIns="93150" bIns="46576" rtlCol="0"/>
          <a:lstStyle>
            <a:lvl1pPr algn="r">
              <a:defRPr sz="1200"/>
            </a:lvl1pPr>
          </a:lstStyle>
          <a:p>
            <a:fld id="{C02D3CF6-D097-446F-BA20-84B1F837E572}" type="datetimeFigureOut">
              <a:rPr lang="en-US" smtClean="0"/>
              <a:t>11/14/2023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50" tIns="46576" rIns="93150" bIns="46576"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50" tIns="46576" rIns="93150" bIns="46576"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70"/>
            <a:ext cx="3037840" cy="466433"/>
          </a:xfrm>
          <a:prstGeom prst="rect">
            <a:avLst/>
          </a:prstGeom>
        </p:spPr>
        <p:txBody>
          <a:bodyPr vert="horz" lIns="93150" tIns="46576" rIns="93150" bIns="4657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70"/>
            <a:ext cx="3037840" cy="466433"/>
          </a:xfrm>
          <a:prstGeom prst="rect">
            <a:avLst/>
          </a:prstGeom>
        </p:spPr>
        <p:txBody>
          <a:bodyPr vert="horz" lIns="93150" tIns="46576" rIns="93150" bIns="46576"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a:t>
            </a:fld>
            <a:endParaRPr lang="en-US"/>
          </a:p>
        </p:txBody>
      </p:sp>
    </p:spTree>
    <p:extLst>
      <p:ext uri="{BB962C8B-B14F-4D97-AF65-F5344CB8AC3E}">
        <p14:creationId xmlns:p14="http://schemas.microsoft.com/office/powerpoint/2010/main" val="3037636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Dr. Mary Olvera</a:t>
            </a:r>
          </a:p>
          <a:p>
            <a:r>
              <a:rPr lang="en-US" sz="1600" b="0" i="0" kern="1200" dirty="0">
                <a:solidFill>
                  <a:schemeClr val="tx1"/>
                </a:solidFill>
                <a:effectLst/>
                <a:latin typeface="+mn-lt"/>
                <a:ea typeface="+mn-ea"/>
                <a:cs typeface="+mn-cs"/>
              </a:rPr>
              <a:t>Career and Technical Education Coordinator &amp; Program Administrator</a:t>
            </a:r>
          </a:p>
          <a:p>
            <a:r>
              <a:rPr lang="en-US" sz="1600" b="0" i="1" kern="1200" dirty="0">
                <a:solidFill>
                  <a:schemeClr val="tx1"/>
                </a:solidFill>
                <a:effectLst/>
                <a:latin typeface="+mn-lt"/>
                <a:ea typeface="+mn-ea"/>
                <a:cs typeface="+mn-cs"/>
              </a:rPr>
              <a:t>Public Service Technologies, Agriculture and Natural Resources Technologies, and Commercial Artistic Productions</a:t>
            </a:r>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North Carolina Community College System Office</a:t>
            </a:r>
          </a:p>
          <a:p>
            <a:r>
              <a:rPr lang="en-US" sz="1600" b="0" i="0" kern="1200" dirty="0">
                <a:solidFill>
                  <a:schemeClr val="tx1"/>
                </a:solidFill>
                <a:effectLst/>
                <a:latin typeface="+mn-lt"/>
                <a:ea typeface="+mn-ea"/>
                <a:cs typeface="+mn-cs"/>
              </a:rPr>
              <a:t>919-807-7120</a:t>
            </a:r>
          </a:p>
          <a:p>
            <a:r>
              <a:rPr lang="en-US" sz="1600" b="0" i="0" kern="1200" dirty="0">
                <a:solidFill>
                  <a:schemeClr val="tx1"/>
                </a:solidFill>
                <a:effectLst/>
                <a:latin typeface="+mn-lt"/>
                <a:ea typeface="+mn-ea"/>
                <a:cs typeface="+mn-cs"/>
              </a:rPr>
              <a:t>olveram@nccommunitycolleges.edu</a:t>
            </a:r>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a:p>
        </p:txBody>
      </p:sp>
    </p:spTree>
    <p:extLst>
      <p:ext uri="{BB962C8B-B14F-4D97-AF65-F5344CB8AC3E}">
        <p14:creationId xmlns:p14="http://schemas.microsoft.com/office/powerpoint/2010/main" val="4175980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Aaron Mabe</a:t>
            </a:r>
          </a:p>
          <a:p>
            <a:r>
              <a:rPr lang="en-US" dirty="0">
                <a:cs typeface="Calibri"/>
              </a:rPr>
              <a:t>919-807-7098</a:t>
            </a:r>
          </a:p>
          <a:p>
            <a:r>
              <a:rPr lang="en-US" dirty="0">
                <a:cs typeface="Calibri"/>
              </a:rPr>
              <a:t>mabea</a:t>
            </a:r>
            <a:r>
              <a:rPr lang="en-US" dirty="0"/>
              <a:t>@nccommunitycolleges.edu </a:t>
            </a:r>
            <a:endParaRPr lang="en-US" dirty="0">
              <a:cs typeface="Calibri"/>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2810528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Aaron Mabe</a:t>
            </a:r>
          </a:p>
          <a:p>
            <a:r>
              <a:rPr lang="en-US" dirty="0">
                <a:cs typeface="Calibri"/>
              </a:rPr>
              <a:t>919-807-7098</a:t>
            </a:r>
          </a:p>
          <a:p>
            <a:r>
              <a:rPr lang="en-US" dirty="0">
                <a:cs typeface="Calibri"/>
              </a:rPr>
              <a:t>mabea</a:t>
            </a:r>
            <a:r>
              <a:rPr lang="en-US" dirty="0"/>
              <a:t>@nccommunitycolleges.edu </a:t>
            </a:r>
            <a:endParaRPr lang="en-US" dirty="0">
              <a:cs typeface="Calibri"/>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4053445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Put in chat ideas and topics</a:t>
            </a:r>
          </a:p>
        </p:txBody>
      </p:sp>
      <p:sp>
        <p:nvSpPr>
          <p:cNvPr id="4" name="Slide Number Placeholder 3"/>
          <p:cNvSpPr>
            <a:spLocks noGrp="1"/>
          </p:cNvSpPr>
          <p:nvPr>
            <p:ph type="sldNum" sz="quarter" idx="5"/>
          </p:nvPr>
        </p:nvSpPr>
        <p:spPr/>
        <p:txBody>
          <a:bodyPr/>
          <a:lstStyle/>
          <a:p>
            <a:fld id="{3D52D8DC-3CCA-4826-966D-69131461ECBB}" type="slidenum">
              <a:rPr lang="en-US" smtClean="0"/>
              <a:t>21</a:t>
            </a:fld>
            <a:endParaRPr lang="en-US"/>
          </a:p>
        </p:txBody>
      </p:sp>
    </p:spTree>
    <p:extLst>
      <p:ext uri="{BB962C8B-B14F-4D97-AF65-F5344CB8AC3E}">
        <p14:creationId xmlns:p14="http://schemas.microsoft.com/office/powerpoint/2010/main" val="3061141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https://www.acteonline.org/about/structure/divisions/postsecondary-adult-and-career-education-division/ </a:t>
            </a:r>
          </a:p>
        </p:txBody>
      </p:sp>
      <p:sp>
        <p:nvSpPr>
          <p:cNvPr id="4" name="Slide Number Placeholder 3"/>
          <p:cNvSpPr>
            <a:spLocks noGrp="1"/>
          </p:cNvSpPr>
          <p:nvPr>
            <p:ph type="sldNum" sz="quarter" idx="5"/>
          </p:nvPr>
        </p:nvSpPr>
        <p:spPr/>
        <p:txBody>
          <a:bodyPr/>
          <a:lstStyle/>
          <a:p>
            <a:fld id="{3D52D8DC-3CCA-4826-966D-69131461ECBB}" type="slidenum">
              <a:rPr lang="en-US" smtClean="0"/>
              <a:t>22</a:t>
            </a:fld>
            <a:endParaRPr lang="en-US"/>
          </a:p>
        </p:txBody>
      </p:sp>
    </p:spTree>
    <p:extLst>
      <p:ext uri="{BB962C8B-B14F-4D97-AF65-F5344CB8AC3E}">
        <p14:creationId xmlns:p14="http://schemas.microsoft.com/office/powerpoint/2010/main" val="273158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Register now and let the system remind you.</a:t>
            </a:r>
          </a:p>
        </p:txBody>
      </p:sp>
      <p:sp>
        <p:nvSpPr>
          <p:cNvPr id="4" name="Slide Number Placeholder 3"/>
          <p:cNvSpPr>
            <a:spLocks noGrp="1"/>
          </p:cNvSpPr>
          <p:nvPr>
            <p:ph type="sldNum" sz="quarter" idx="10"/>
          </p:nvPr>
        </p:nvSpPr>
        <p:spPr/>
        <p:txBody>
          <a:bodyPr/>
          <a:lstStyle/>
          <a:p>
            <a:fld id="{3D52D8DC-3CCA-4826-966D-69131461ECBB}" type="slidenum">
              <a:rPr lang="en-US" smtClean="0"/>
              <a:t>23</a:t>
            </a:fld>
            <a:endParaRPr lang="en-US"/>
          </a:p>
        </p:txBody>
      </p:sp>
    </p:spTree>
    <p:extLst>
      <p:ext uri="{BB962C8B-B14F-4D97-AF65-F5344CB8AC3E}">
        <p14:creationId xmlns:p14="http://schemas.microsoft.com/office/powerpoint/2010/main" val="186068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24</a:t>
            </a:fld>
            <a:endParaRPr lang="en-US"/>
          </a:p>
        </p:txBody>
      </p:sp>
    </p:spTree>
    <p:extLst>
      <p:ext uri="{BB962C8B-B14F-4D97-AF65-F5344CB8AC3E}">
        <p14:creationId xmlns:p14="http://schemas.microsoft.com/office/powerpoint/2010/main" val="1726278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5"/>
          </p:nvPr>
        </p:nvSpPr>
        <p:spPr/>
        <p:txBody>
          <a:bodyPr/>
          <a:lstStyle/>
          <a:p>
            <a:fld id="{3D52D8DC-3CCA-4826-966D-69131461ECBB}" type="slidenum">
              <a:rPr lang="en-US" smtClean="0"/>
              <a:t>2</a:t>
            </a:fld>
            <a:endParaRPr lang="en-US"/>
          </a:p>
        </p:txBody>
      </p:sp>
    </p:spTree>
    <p:extLst>
      <p:ext uri="{BB962C8B-B14F-4D97-AF65-F5344CB8AC3E}">
        <p14:creationId xmlns:p14="http://schemas.microsoft.com/office/powerpoint/2010/main" val="363967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3</a:t>
            </a:fld>
            <a:endParaRPr lang="en-US"/>
          </a:p>
        </p:txBody>
      </p:sp>
    </p:spTree>
    <p:extLst>
      <p:ext uri="{BB962C8B-B14F-4D97-AF65-F5344CB8AC3E}">
        <p14:creationId xmlns:p14="http://schemas.microsoft.com/office/powerpoint/2010/main" val="2773417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717550" y="1162050"/>
            <a:ext cx="5575300" cy="3136900"/>
          </a:xfrm>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pPr defTabSz="914132">
              <a:defRPr/>
            </a:pPr>
            <a:r>
              <a:rPr lang="en-US" dirty="0"/>
              <a:t>The Strengthening Career and Technical Education for the 21st Century Act reauthorized and updated the Carl D. Perkins Career and Technical Education Act of 2006 to become the current Carl D. Perkins Career and Technical Education Act of 2006 as amended by the Strengthening Career and Technical Education for the 21st Century Act (Perkins V)</a:t>
            </a:r>
          </a:p>
          <a:p>
            <a:endParaRPr lang="en-US" dirty="0"/>
          </a:p>
          <a:p>
            <a:endParaRPr lang="en-US" dirty="0"/>
          </a:p>
          <a:p>
            <a:r>
              <a:rPr lang="en-US" dirty="0"/>
              <a:t>This updated act s</a:t>
            </a:r>
            <a:r>
              <a:rPr dirty="0"/>
              <a:t>tress</a:t>
            </a:r>
            <a:r>
              <a:rPr lang="en-US" dirty="0"/>
              <a:t>es:</a:t>
            </a:r>
          </a:p>
          <a:p>
            <a:r>
              <a:rPr lang="en-US" dirty="0"/>
              <a:t>- </a:t>
            </a:r>
            <a:r>
              <a:rPr dirty="0"/>
              <a:t> Academic, Technical, and Employability Skills </a:t>
            </a:r>
          </a:p>
          <a:p>
            <a:r>
              <a:rPr lang="en-US" dirty="0"/>
              <a:t>- </a:t>
            </a:r>
            <a:r>
              <a:rPr dirty="0"/>
              <a:t>Funding Secondary and Postsecondary CTE </a:t>
            </a:r>
          </a:p>
          <a:p>
            <a:r>
              <a:rPr lang="en-US" dirty="0"/>
              <a:t>- </a:t>
            </a:r>
            <a:r>
              <a:rPr dirty="0"/>
              <a:t>Focusing on  Students who elect to enroll in CTE Programs of Study   </a:t>
            </a:r>
          </a:p>
        </p:txBody>
      </p:sp>
    </p:spTree>
    <p:extLst>
      <p:ext uri="{BB962C8B-B14F-4D97-AF65-F5344CB8AC3E}">
        <p14:creationId xmlns:p14="http://schemas.microsoft.com/office/powerpoint/2010/main" val="1124201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5</a:t>
            </a:fld>
            <a:endParaRPr lang="en-US"/>
          </a:p>
        </p:txBody>
      </p:sp>
    </p:spTree>
    <p:extLst>
      <p:ext uri="{BB962C8B-B14F-4D97-AF65-F5344CB8AC3E}">
        <p14:creationId xmlns:p14="http://schemas.microsoft.com/office/powerpoint/2010/main" val="226405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Aaron Mabe</a:t>
            </a:r>
          </a:p>
          <a:p>
            <a:r>
              <a:rPr lang="en-US" dirty="0">
                <a:cs typeface="Calibri"/>
              </a:rPr>
              <a:t>919-807-7098</a:t>
            </a:r>
          </a:p>
          <a:p>
            <a:r>
              <a:rPr lang="en-US" dirty="0">
                <a:cs typeface="Calibri"/>
              </a:rPr>
              <a:t>mabea</a:t>
            </a:r>
            <a:r>
              <a:rPr lang="en-US" dirty="0"/>
              <a:t>@nccommunitycolleges.edu </a:t>
            </a:r>
            <a:endParaRPr lang="en-US" dirty="0">
              <a:cs typeface="Calibri"/>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6</a:t>
            </a:fld>
            <a:endParaRPr lang="en-US"/>
          </a:p>
        </p:txBody>
      </p:sp>
    </p:spTree>
    <p:extLst>
      <p:ext uri="{BB962C8B-B14F-4D97-AF65-F5344CB8AC3E}">
        <p14:creationId xmlns:p14="http://schemas.microsoft.com/office/powerpoint/2010/main" val="4274338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11</a:t>
            </a:fld>
            <a:endParaRPr lang="en-US"/>
          </a:p>
        </p:txBody>
      </p:sp>
    </p:spTree>
    <p:extLst>
      <p:ext uri="{BB962C8B-B14F-4D97-AF65-F5344CB8AC3E}">
        <p14:creationId xmlns:p14="http://schemas.microsoft.com/office/powerpoint/2010/main" val="4050441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16</a:t>
            </a:fld>
            <a:endParaRPr lang="en-US"/>
          </a:p>
        </p:txBody>
      </p:sp>
    </p:spTree>
    <p:extLst>
      <p:ext uri="{BB962C8B-B14F-4D97-AF65-F5344CB8AC3E}">
        <p14:creationId xmlns:p14="http://schemas.microsoft.com/office/powerpoint/2010/main" val="12125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3D52D8DC-3CCA-4826-966D-69131461ECBB}" type="slidenum">
              <a:rPr lang="en-US" smtClean="0"/>
              <a:t>17</a:t>
            </a:fld>
            <a:endParaRPr lang="en-US"/>
          </a:p>
        </p:txBody>
      </p:sp>
    </p:spTree>
    <p:extLst>
      <p:ext uri="{BB962C8B-B14F-4D97-AF65-F5344CB8AC3E}">
        <p14:creationId xmlns:p14="http://schemas.microsoft.com/office/powerpoint/2010/main" val="2546259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39375"/>
            <a:ext cx="7336465" cy="1071375"/>
          </a:xfrm>
        </p:spPr>
        <p:txBody>
          <a:bodyPr anchor="b">
            <a:normAutofit/>
          </a:bodyPr>
          <a:lstStyle>
            <a:lvl1pPr algn="ctr">
              <a:defRPr sz="3300" b="1">
                <a:latin typeface="+mn-lt"/>
              </a:defRPr>
            </a:lvl1pPr>
          </a:lstStyle>
          <a:p>
            <a:r>
              <a:rPr lang="en-US" dirty="0"/>
              <a:t>Click to edit Master title style</a:t>
            </a:r>
          </a:p>
        </p:txBody>
      </p:sp>
      <p:sp>
        <p:nvSpPr>
          <p:cNvPr id="3" name="Subtitle 2"/>
          <p:cNvSpPr>
            <a:spLocks noGrp="1"/>
          </p:cNvSpPr>
          <p:nvPr>
            <p:ph type="subTitle" idx="1"/>
          </p:nvPr>
        </p:nvSpPr>
        <p:spPr>
          <a:xfrm>
            <a:off x="914400" y="2910750"/>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dirty="0"/>
              <a:t>Click to edit Master subtitle style</a:t>
            </a:r>
          </a:p>
        </p:txBody>
      </p:sp>
      <p:sp>
        <p:nvSpPr>
          <p:cNvPr id="9" name="Rectangle 8"/>
          <p:cNvSpPr/>
          <p:nvPr userDrawn="1"/>
        </p:nvSpPr>
        <p:spPr>
          <a:xfrm>
            <a:off x="1733354" y="366947"/>
            <a:ext cx="6025812" cy="799835"/>
          </a:xfrm>
          <a:prstGeom prst="rect">
            <a:avLst/>
          </a:prstGeom>
          <a:noFill/>
        </p:spPr>
        <p:txBody>
          <a:bodyPr wrap="square" lIns="51435" tIns="25718" rIns="51435" bIns="25718">
            <a:spAutoFit/>
          </a:bodyPr>
          <a:lstStyle/>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5"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1116203" cy="1267946"/>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sp>
        <p:nvSpPr>
          <p:cNvPr id="3" name="Content Placeholder 2"/>
          <p:cNvSpPr>
            <a:spLocks noGrp="1"/>
          </p:cNvSpPr>
          <p:nvPr>
            <p:ph sz="half" idx="1"/>
          </p:nvPr>
        </p:nvSpPr>
        <p:spPr>
          <a:xfrm>
            <a:off x="6286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4" name="Content Placeholder 3"/>
          <p:cNvSpPr>
            <a:spLocks noGrp="1"/>
          </p:cNvSpPr>
          <p:nvPr>
            <p:ph sz="half" idx="2"/>
          </p:nvPr>
        </p:nvSpPr>
        <p:spPr>
          <a:xfrm>
            <a:off x="629842" y="1878806"/>
            <a:ext cx="3868340"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3" y="1260872"/>
            <a:ext cx="3887391"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6" name="Content Placeholder 5"/>
          <p:cNvSpPr>
            <a:spLocks noGrp="1"/>
          </p:cNvSpPr>
          <p:nvPr>
            <p:ph sz="quarter" idx="4"/>
          </p:nvPr>
        </p:nvSpPr>
        <p:spPr>
          <a:xfrm>
            <a:off x="4629153" y="1878806"/>
            <a:ext cx="3887391"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Content Placeholder 2"/>
          <p:cNvSpPr>
            <a:spLocks noGrp="1"/>
          </p:cNvSpPr>
          <p:nvPr>
            <p:ph idx="1"/>
          </p:nvPr>
        </p:nvSpPr>
        <p:spPr>
          <a:xfrm>
            <a:off x="3887391" y="740573"/>
            <a:ext cx="4629150" cy="3655219"/>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11/14/2023</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Picture Placeholder 2"/>
          <p:cNvSpPr>
            <a:spLocks noGrp="1"/>
          </p:cNvSpPr>
          <p:nvPr>
            <p:ph type="pic" idx="1"/>
          </p:nvPr>
        </p:nvSpPr>
        <p:spPr>
          <a:xfrm>
            <a:off x="3887391" y="740573"/>
            <a:ext cx="4629150"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11/14/2023</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11/14/2023</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pic>
        <p:nvPicPr>
          <p:cNvPr id="9" name="Picture 8" title="NCCCS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7349" y="223247"/>
            <a:ext cx="971180" cy="1095372"/>
          </a:xfrm>
          <a:prstGeom prst="rect">
            <a:avLst/>
          </a:prstGeom>
        </p:spPr>
      </p:pic>
      <p:cxnSp>
        <p:nvCxnSpPr>
          <p:cNvPr id="10" name="Straight Connector 9" title="Gold Line"/>
          <p:cNvCxnSpPr/>
          <p:nvPr userDrawn="1"/>
        </p:nvCxnSpPr>
        <p:spPr>
          <a:xfrm flipV="1">
            <a:off x="1455549" y="1287265"/>
            <a:ext cx="7059802" cy="10217"/>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11/14/2023</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5" y="4777668"/>
            <a:ext cx="316174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3" y="4767264"/>
            <a:ext cx="254263" cy="294650"/>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Content Placeholder 2"/>
          <p:cNvSpPr>
            <a:spLocks noGrp="1"/>
          </p:cNvSpPr>
          <p:nvPr>
            <p:ph idx="1"/>
          </p:nvPr>
        </p:nvSpPr>
        <p:spPr>
          <a:xfrm>
            <a:off x="3887391" y="740573"/>
            <a:ext cx="4629150" cy="3655219"/>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11/14/2023</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Picture Placeholder 2"/>
          <p:cNvSpPr>
            <a:spLocks noGrp="1"/>
          </p:cNvSpPr>
          <p:nvPr>
            <p:ph type="pic" idx="1"/>
          </p:nvPr>
        </p:nvSpPr>
        <p:spPr>
          <a:xfrm>
            <a:off x="3887391" y="740573"/>
            <a:ext cx="4629150"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11/14/2023</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904"/>
            <a:ext cx="7886700" cy="3548753"/>
          </a:xfrm>
        </p:spPr>
        <p:txBody>
          <a:bodyPr>
            <a:normAutofit/>
          </a:bodyPr>
          <a:lstStyle>
            <a:lvl1pPr marL="175022" indent="-175022">
              <a:lnSpc>
                <a:spcPct val="100000"/>
              </a:lnSpc>
              <a:spcBef>
                <a:spcPts val="450"/>
              </a:spcBef>
              <a:tabLst/>
              <a:defRPr sz="2100"/>
            </a:lvl1pPr>
            <a:lvl2pPr marL="344091" indent="-151210">
              <a:lnSpc>
                <a:spcPct val="100000"/>
              </a:lnSpc>
              <a:spcBef>
                <a:spcPts val="225"/>
              </a:spcBef>
              <a:tabLst/>
              <a:defRPr sz="1800"/>
            </a:lvl2pPr>
            <a:lvl3pPr marL="519113" indent="-133350">
              <a:lnSpc>
                <a:spcPct val="100000"/>
              </a:lnSpc>
              <a:spcBef>
                <a:spcPts val="225"/>
              </a:spcBef>
              <a:tabLst/>
              <a:defRPr sz="1650"/>
            </a:lvl3pPr>
            <a:lvl4pPr marL="732235" indent="-153591">
              <a:lnSpc>
                <a:spcPct val="100000"/>
              </a:lnSpc>
              <a:spcBef>
                <a:spcPts val="225"/>
              </a:spcBef>
              <a:tabLst/>
              <a:defRPr sz="1500"/>
            </a:lvl4pPr>
            <a:lvl5pPr marL="900113" indent="-128588">
              <a:lnSpc>
                <a:spcPct val="100000"/>
              </a:lnSpc>
              <a:spcBef>
                <a:spcPts val="225"/>
              </a:spcBef>
              <a:tabLst/>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11/14/2023</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pic>
        <p:nvPicPr>
          <p:cNvPr id="9" name="Picture 8" title="NCCCS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7349" y="223247"/>
            <a:ext cx="971180" cy="1095372"/>
          </a:xfrm>
          <a:prstGeom prst="rect">
            <a:avLst/>
          </a:prstGeom>
        </p:spPr>
      </p:pic>
      <p:cxnSp>
        <p:nvCxnSpPr>
          <p:cNvPr id="10" name="Straight Connector 9" title="Gold Line"/>
          <p:cNvCxnSpPr/>
          <p:nvPr userDrawn="1"/>
        </p:nvCxnSpPr>
        <p:spPr>
          <a:xfrm flipV="1">
            <a:off x="1455549" y="1287265"/>
            <a:ext cx="7059802" cy="10217"/>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11/14/2023</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5" y="4777668"/>
            <a:ext cx="316174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563" y="4767264"/>
            <a:ext cx="254263" cy="294650"/>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892970" y="3355330"/>
            <a:ext cx="7358063" cy="243299"/>
          </a:xfrm>
          <a:prstGeom prst="rect">
            <a:avLst/>
          </a:prstGeom>
        </p:spPr>
        <p:txBody>
          <a:bodyPr anchor="t"/>
          <a:lstStyle>
            <a:lvl1pPr marL="0" indent="0" algn="ctr">
              <a:spcBef>
                <a:spcPts val="0"/>
              </a:spcBef>
              <a:buSzTx/>
              <a:buNone/>
              <a:defRPr sz="1265" i="1"/>
            </a:lvl1pPr>
            <a:lvl2pPr marL="485534" indent="-251138" algn="ctr">
              <a:spcBef>
                <a:spcPts val="0"/>
              </a:spcBef>
              <a:defRPr sz="1265" i="1"/>
            </a:lvl2pPr>
            <a:lvl3pPr marL="719930" indent="-251138" algn="ctr">
              <a:spcBef>
                <a:spcPts val="0"/>
              </a:spcBef>
              <a:defRPr sz="1265" i="1"/>
            </a:lvl3pPr>
            <a:lvl4pPr marL="954326" indent="-251138" algn="ctr">
              <a:spcBef>
                <a:spcPts val="0"/>
              </a:spcBef>
              <a:defRPr sz="1265" i="1"/>
            </a:lvl4pPr>
            <a:lvl5pPr marL="1188722" indent="-251138" algn="ctr">
              <a:spcBef>
                <a:spcPts val="0"/>
              </a:spcBef>
              <a:defRPr sz="1265"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13"/>
          </p:nvPr>
        </p:nvSpPr>
        <p:spPr>
          <a:xfrm>
            <a:off x="892970" y="2250236"/>
            <a:ext cx="7358063" cy="321562"/>
          </a:xfrm>
          <a:prstGeom prst="rect">
            <a:avLst/>
          </a:prstGeom>
        </p:spPr>
        <p:txBody>
          <a:bodyPr/>
          <a:lstStyle>
            <a:lvl1pPr marL="0" indent="0" algn="ctr">
              <a:spcBef>
                <a:spcPts val="0"/>
              </a:spcBef>
              <a:buSzTx/>
              <a:buNone/>
              <a:defRPr sz="3400">
                <a:latin typeface="Helvetica Neue Medium"/>
                <a:ea typeface="Helvetica Neue Medium"/>
                <a:cs typeface="Helvetica Neue Medium"/>
                <a:sym typeface="Helvetica Neue Medium"/>
              </a:defRPr>
            </a:lvl1pPr>
          </a:lstStyle>
          <a:p>
            <a:pPr marL="0" indent="0" algn="ctr">
              <a:spcBef>
                <a:spcPts val="0"/>
              </a:spcBef>
              <a:buSzTx/>
              <a:buNone/>
              <a:defRPr sz="3400">
                <a:latin typeface="Helvetica Neue Medium"/>
                <a:ea typeface="Helvetica Neue Medium"/>
                <a:cs typeface="Helvetica Neue Medium"/>
                <a:sym typeface="Helvetica Neue Medium"/>
              </a:defRPr>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499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69" y="1701106"/>
            <a:ext cx="7358063" cy="174128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821999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normAutofit/>
          </a:bodyPr>
          <a:lstStyle>
            <a:lvl1pPr algn="ctr">
              <a:defRPr sz="2700"/>
            </a:lvl1pPr>
          </a:lstStyle>
          <a:p>
            <a:r>
              <a:rPr lang="en-US" dirty="0"/>
              <a:t>Click to edit Master title style</a:t>
            </a:r>
          </a:p>
        </p:txBody>
      </p:sp>
      <p:sp>
        <p:nvSpPr>
          <p:cNvPr id="3" name="Text Placeholder 2"/>
          <p:cNvSpPr>
            <a:spLocks noGrp="1"/>
          </p:cNvSpPr>
          <p:nvPr>
            <p:ph type="body" idx="1"/>
          </p:nvPr>
        </p:nvSpPr>
        <p:spPr>
          <a:xfrm>
            <a:off x="623888" y="3442102"/>
            <a:ext cx="7886700" cy="1125140"/>
          </a:xfrm>
        </p:spPr>
        <p:txBody>
          <a:bodyPr>
            <a:normAutofit/>
          </a:bodyPr>
          <a:lstStyle>
            <a:lvl1pPr marL="0" indent="0" algn="ctr">
              <a:buNone/>
              <a:defRPr sz="2100">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316698" cy="267898"/>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sp>
        <p:nvSpPr>
          <p:cNvPr id="3" name="Content Placeholder 2"/>
          <p:cNvSpPr>
            <a:spLocks noGrp="1"/>
          </p:cNvSpPr>
          <p:nvPr>
            <p:ph sz="half" idx="1"/>
          </p:nvPr>
        </p:nvSpPr>
        <p:spPr>
          <a:xfrm>
            <a:off x="6286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4" name="Content Placeholder 3"/>
          <p:cNvSpPr>
            <a:spLocks noGrp="1"/>
          </p:cNvSpPr>
          <p:nvPr>
            <p:ph sz="half" idx="2"/>
          </p:nvPr>
        </p:nvSpPr>
        <p:spPr>
          <a:xfrm>
            <a:off x="629842" y="1878806"/>
            <a:ext cx="3868340"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3" y="1260872"/>
            <a:ext cx="3887391"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dirty="0"/>
              <a:t>Click to edit Master text styles</a:t>
            </a:r>
          </a:p>
        </p:txBody>
      </p:sp>
      <p:sp>
        <p:nvSpPr>
          <p:cNvPr id="6" name="Content Placeholder 5"/>
          <p:cNvSpPr>
            <a:spLocks noGrp="1"/>
          </p:cNvSpPr>
          <p:nvPr>
            <p:ph sz="quarter" idx="4"/>
          </p:nvPr>
        </p:nvSpPr>
        <p:spPr>
          <a:xfrm>
            <a:off x="4629153" y="1878806"/>
            <a:ext cx="3887391"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39375"/>
            <a:ext cx="7336465" cy="1071375"/>
          </a:xfrm>
        </p:spPr>
        <p:txBody>
          <a:bodyPr anchor="b">
            <a:normAutofit/>
          </a:bodyPr>
          <a:lstStyle>
            <a:lvl1pPr algn="ctr">
              <a:defRPr sz="3300" b="1">
                <a:latin typeface="+mn-lt"/>
              </a:defRPr>
            </a:lvl1pPr>
          </a:lstStyle>
          <a:p>
            <a:r>
              <a:rPr lang="en-US" dirty="0"/>
              <a:t>Click to edit Master title style</a:t>
            </a:r>
          </a:p>
        </p:txBody>
      </p:sp>
      <p:sp>
        <p:nvSpPr>
          <p:cNvPr id="3" name="Subtitle 2"/>
          <p:cNvSpPr>
            <a:spLocks noGrp="1"/>
          </p:cNvSpPr>
          <p:nvPr>
            <p:ph type="subTitle" idx="1"/>
          </p:nvPr>
        </p:nvSpPr>
        <p:spPr>
          <a:xfrm>
            <a:off x="914400" y="2910750"/>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dirty="0"/>
              <a:t>Click to edit Master subtitle style</a:t>
            </a:r>
          </a:p>
        </p:txBody>
      </p:sp>
      <p:sp>
        <p:nvSpPr>
          <p:cNvPr id="9" name="Rectangle 8"/>
          <p:cNvSpPr/>
          <p:nvPr userDrawn="1"/>
        </p:nvSpPr>
        <p:spPr>
          <a:xfrm>
            <a:off x="1733354" y="366947"/>
            <a:ext cx="6025812" cy="799835"/>
          </a:xfrm>
          <a:prstGeom prst="rect">
            <a:avLst/>
          </a:prstGeom>
          <a:noFill/>
        </p:spPr>
        <p:txBody>
          <a:bodyPr wrap="square" lIns="51435" tIns="25718" rIns="51435" bIns="25718">
            <a:spAutoFit/>
          </a:bodyPr>
          <a:lstStyle/>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0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5"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1116203" cy="1267946"/>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904"/>
            <a:ext cx="7886700" cy="3548753"/>
          </a:xfrm>
        </p:spPr>
        <p:txBody>
          <a:bodyPr>
            <a:normAutofit/>
          </a:bodyPr>
          <a:lstStyle>
            <a:lvl1pPr marL="175022" indent="-175022">
              <a:lnSpc>
                <a:spcPct val="100000"/>
              </a:lnSpc>
              <a:spcBef>
                <a:spcPts val="450"/>
              </a:spcBef>
              <a:tabLst/>
              <a:defRPr sz="2100"/>
            </a:lvl1pPr>
            <a:lvl2pPr marL="344091" indent="-151210">
              <a:lnSpc>
                <a:spcPct val="100000"/>
              </a:lnSpc>
              <a:spcBef>
                <a:spcPts val="225"/>
              </a:spcBef>
              <a:tabLst/>
              <a:defRPr sz="1800"/>
            </a:lvl2pPr>
            <a:lvl3pPr marL="519113" indent="-133350">
              <a:lnSpc>
                <a:spcPct val="100000"/>
              </a:lnSpc>
              <a:spcBef>
                <a:spcPts val="225"/>
              </a:spcBef>
              <a:tabLst/>
              <a:defRPr sz="1650"/>
            </a:lvl3pPr>
            <a:lvl4pPr marL="732235" indent="-153591">
              <a:lnSpc>
                <a:spcPct val="100000"/>
              </a:lnSpc>
              <a:spcBef>
                <a:spcPts val="225"/>
              </a:spcBef>
              <a:tabLst/>
              <a:defRPr sz="1500"/>
            </a:lvl4pPr>
            <a:lvl5pPr marL="900113" indent="-128588">
              <a:lnSpc>
                <a:spcPct val="100000"/>
              </a:lnSpc>
              <a:spcBef>
                <a:spcPts val="225"/>
              </a:spcBef>
              <a:tabLst/>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normAutofit/>
          </a:bodyPr>
          <a:lstStyle>
            <a:lvl1pPr algn="ctr">
              <a:defRPr sz="2700"/>
            </a:lvl1pPr>
          </a:lstStyle>
          <a:p>
            <a:r>
              <a:rPr lang="en-US" dirty="0"/>
              <a:t>Click to edit Master title style</a:t>
            </a:r>
          </a:p>
        </p:txBody>
      </p:sp>
      <p:sp>
        <p:nvSpPr>
          <p:cNvPr id="3" name="Text Placeholder 2"/>
          <p:cNvSpPr>
            <a:spLocks noGrp="1"/>
          </p:cNvSpPr>
          <p:nvPr>
            <p:ph type="body" idx="1"/>
          </p:nvPr>
        </p:nvSpPr>
        <p:spPr>
          <a:xfrm>
            <a:off x="623888" y="3442102"/>
            <a:ext cx="7886700" cy="1125140"/>
          </a:xfrm>
        </p:spPr>
        <p:txBody>
          <a:bodyPr>
            <a:normAutofit/>
          </a:bodyPr>
          <a:lstStyle>
            <a:lvl1pPr marL="0" indent="0" algn="ctr">
              <a:buNone/>
              <a:defRPr sz="2100">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39" y="4818981"/>
            <a:ext cx="316698" cy="267898"/>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273847"/>
            <a:ext cx="7059802" cy="994172"/>
          </a:xfrm>
          <a:prstGeom prst="rect">
            <a:avLst/>
          </a:prstGeom>
        </p:spPr>
        <p:txBody>
          <a:bodyPr vert="horz" lIns="91440" tIns="45720" rIns="91440" bIns="45720" rtlCol="0" anchor="ctr">
            <a:normAutofit/>
          </a:bodyPr>
          <a:lstStyle/>
          <a:p>
            <a:pPr>
              <a:lnSpc>
                <a:spcPct val="80000"/>
              </a:lnSpc>
            </a:pPr>
            <a:r>
              <a:rPr lang="en-US" sz="2025" b="0" cap="none" spc="0" dirty="0">
                <a:ln w="0"/>
                <a:solidFill>
                  <a:srgbClr val="003767"/>
                </a:solidFill>
                <a:effectLst>
                  <a:outerShdw blurRad="38100" dist="25400" dir="5400000" algn="ctr" rotWithShape="0">
                    <a:srgbClr val="6E747A">
                      <a:alpha val="43000"/>
                    </a:srgbClr>
                  </a:outerShdw>
                </a:effectLst>
              </a:rPr>
              <a:t>North Carolina </a:t>
            </a:r>
            <a:br>
              <a:rPr lang="en-US" sz="2025" b="0" cap="none" spc="0" dirty="0">
                <a:ln w="0"/>
                <a:solidFill>
                  <a:srgbClr val="003767"/>
                </a:solidFill>
                <a:effectLst>
                  <a:outerShdw blurRad="38100" dist="25400" dir="5400000" algn="ctr" rotWithShape="0">
                    <a:srgbClr val="6E747A">
                      <a:alpha val="43000"/>
                    </a:srgbClr>
                  </a:outerShdw>
                </a:effectLst>
              </a:rPr>
            </a:br>
            <a:r>
              <a:rPr lang="en-US" sz="2025"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98" r:id="rId1"/>
    <p:sldLayoutId id="2147483700" r:id="rId2"/>
    <p:sldLayoutId id="2147483701" r:id="rId3"/>
    <p:sldLayoutId id="2147483702" r:id="rId4"/>
    <p:sldLayoutId id="2147483703" r:id="rId5"/>
    <p:sldLayoutId id="2147483704" r:id="rId6"/>
    <p:sldLayoutId id="2147483687" r:id="rId7"/>
    <p:sldLayoutId id="2147483688" r:id="rId8"/>
    <p:sldLayoutId id="2147483689" r:id="rId9"/>
    <p:sldLayoutId id="2147483690" r:id="rId10"/>
    <p:sldLayoutId id="2147483691" r:id="rId11"/>
    <p:sldLayoutId id="2147483692" r:id="rId12"/>
    <p:sldLayoutId id="2147483693" r:id="rId13"/>
    <p:sldLayoutId id="2147483705" r:id="rId14"/>
    <p:sldLayoutId id="2147483706" r:id="rId15"/>
    <p:sldLayoutId id="2147483707" r:id="rId16"/>
    <p:sldLayoutId id="2147483708" r:id="rId17"/>
    <p:sldLayoutId id="2147483694" r:id="rId18"/>
    <p:sldLayoutId id="2147483695" r:id="rId19"/>
    <p:sldLayoutId id="2147483696" r:id="rId20"/>
    <p:sldLayoutId id="2147483685" r:id="rId21"/>
    <p:sldLayoutId id="2147483699" r:id="rId22"/>
    <p:sldLayoutId id="2147483672"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Times New Roman" charset="0"/>
          <a:ea typeface="Times New Roman" charset="0"/>
          <a:cs typeface="Times New Roman" charset="0"/>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Times New Roman" charset="0"/>
          <a:ea typeface="Times New Roman" charset="0"/>
          <a:cs typeface="Times New Roman" charset="0"/>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Times New Roman" charset="0"/>
          <a:ea typeface="Times New Roman" charset="0"/>
          <a:cs typeface="Times New Roman" charset="0"/>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BCAD085-E8A6-8845-BD4E-CB4CCA059FC4}" type="datetimeFigureOut">
              <a:rPr lang="en-US" smtClean="0"/>
              <a:t>11/14/2023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t>Perkins Update</a:t>
            </a:r>
          </a:p>
        </p:txBody>
      </p:sp>
      <p:sp>
        <p:nvSpPr>
          <p:cNvPr id="3" name="Subtitle 2"/>
          <p:cNvSpPr>
            <a:spLocks noGrp="1"/>
          </p:cNvSpPr>
          <p:nvPr>
            <p:ph type="subTitle" idx="1"/>
          </p:nvPr>
        </p:nvSpPr>
        <p:spPr/>
        <p:txBody>
          <a:bodyPr vert="horz" lIns="91440" tIns="45720" rIns="91440" bIns="45720" rtlCol="0" anchor="t">
            <a:normAutofit/>
          </a:bodyPr>
          <a:lstStyle/>
          <a:p>
            <a:r>
              <a:rPr lang="en-US" dirty="0">
                <a:latin typeface="Times New Roman"/>
                <a:cs typeface="Times New Roman"/>
              </a:rPr>
              <a:t>November 14, 2023</a:t>
            </a:r>
          </a:p>
        </p:txBody>
      </p:sp>
      <p:pic>
        <p:nvPicPr>
          <p:cNvPr id="5" name="Picture 4" descr="Text&#10;&#10;Description automatically generated">
            <a:extLst>
              <a:ext uri="{FF2B5EF4-FFF2-40B4-BE49-F238E27FC236}">
                <a16:creationId xmlns:a16="http://schemas.microsoft.com/office/drawing/2014/main" id="{DD2BAA20-E29D-A450-2DB9-30F83BF4A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04" y="3688512"/>
            <a:ext cx="4399896" cy="1384818"/>
          </a:xfrm>
          <a:prstGeom prst="rect">
            <a:avLst/>
          </a:prstGeom>
        </p:spPr>
      </p:pic>
    </p:spTree>
    <p:extLst>
      <p:ext uri="{BB962C8B-B14F-4D97-AF65-F5344CB8AC3E}">
        <p14:creationId xmlns:p14="http://schemas.microsoft.com/office/powerpoint/2010/main" val="97166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3BA3EF-E574-2FB3-116A-E350B208D3A1}"/>
              </a:ext>
            </a:extLst>
          </p:cNvPr>
          <p:cNvSpPr>
            <a:spLocks noGrp="1"/>
          </p:cNvSpPr>
          <p:nvPr>
            <p:ph idx="1"/>
          </p:nvPr>
        </p:nvSpPr>
        <p:spPr>
          <a:xfrm>
            <a:off x="1297859" y="1622323"/>
            <a:ext cx="7217490" cy="3247334"/>
          </a:xfrm>
        </p:spPr>
        <p:txBody>
          <a:bodyPr/>
          <a:lstStyle/>
          <a:p>
            <a:pPr marL="0" indent="0">
              <a:buNone/>
            </a:pPr>
            <a:r>
              <a:rPr lang="en-US" dirty="0"/>
              <a:t>To be used in Perkins Approved Activities, with emphasis on</a:t>
            </a:r>
          </a:p>
          <a:p>
            <a:pPr marL="457200" indent="-174625"/>
            <a:r>
              <a:rPr lang="en-US" dirty="0"/>
              <a:t>Professional Development, </a:t>
            </a:r>
          </a:p>
          <a:p>
            <a:pPr marL="457200" indent="-174625"/>
            <a:r>
              <a:rPr lang="en-US" dirty="0"/>
              <a:t>Building Career Pathways, </a:t>
            </a:r>
          </a:p>
          <a:p>
            <a:pPr marL="457200" indent="-174625"/>
            <a:r>
              <a:rPr lang="en-US" dirty="0"/>
              <a:t>Integrating Academics into Technical Programs, </a:t>
            </a:r>
          </a:p>
          <a:p>
            <a:pPr marL="457200" indent="-174625"/>
            <a:r>
              <a:rPr lang="en-US" dirty="0"/>
              <a:t>Serving Special Populations </a:t>
            </a:r>
          </a:p>
          <a:p>
            <a:endParaRPr lang="en-US" dirty="0"/>
          </a:p>
          <a:p>
            <a:pPr marL="0" indent="0">
              <a:buNone/>
            </a:pPr>
            <a:r>
              <a:rPr lang="en-US" dirty="0"/>
              <a:t>Activities as informed by each college’s CLNA.</a:t>
            </a:r>
          </a:p>
        </p:txBody>
      </p:sp>
      <p:sp>
        <p:nvSpPr>
          <p:cNvPr id="3" name="Title 2">
            <a:extLst>
              <a:ext uri="{FF2B5EF4-FFF2-40B4-BE49-F238E27FC236}">
                <a16:creationId xmlns:a16="http://schemas.microsoft.com/office/drawing/2014/main" id="{54FE7E10-EA72-26DA-ED6D-D77F0103C773}"/>
              </a:ext>
            </a:extLst>
          </p:cNvPr>
          <p:cNvSpPr>
            <a:spLocks noGrp="1"/>
          </p:cNvSpPr>
          <p:nvPr>
            <p:ph type="title"/>
          </p:nvPr>
        </p:nvSpPr>
        <p:spPr/>
        <p:txBody>
          <a:bodyPr/>
          <a:lstStyle/>
          <a:p>
            <a:r>
              <a:rPr lang="en-US" dirty="0"/>
              <a:t>Carryover Modifications due Nov. 24th</a:t>
            </a:r>
          </a:p>
        </p:txBody>
      </p:sp>
    </p:spTree>
    <p:extLst>
      <p:ext uri="{BB962C8B-B14F-4D97-AF65-F5344CB8AC3E}">
        <p14:creationId xmlns:p14="http://schemas.microsoft.com/office/powerpoint/2010/main" val="82679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E498F8-E64C-1572-8157-B1044B26351B}"/>
              </a:ext>
            </a:extLst>
          </p:cNvPr>
          <p:cNvSpPr>
            <a:spLocks noGrp="1"/>
          </p:cNvSpPr>
          <p:nvPr>
            <p:ph idx="1"/>
          </p:nvPr>
        </p:nvSpPr>
        <p:spPr>
          <a:xfrm>
            <a:off x="1128231" y="1402229"/>
            <a:ext cx="3960840" cy="3696548"/>
          </a:xfrm>
        </p:spPr>
        <p:txBody>
          <a:bodyPr vert="horz" lIns="91440" tIns="45720" rIns="91440" bIns="45720" rtlCol="0" anchor="t">
            <a:normAutofit fontScale="92500" lnSpcReduction="10000"/>
          </a:bodyPr>
          <a:lstStyle/>
          <a:p>
            <a:pPr marL="0" indent="0">
              <a:buNone/>
            </a:pPr>
            <a:r>
              <a:rPr lang="en-US" sz="2400" dirty="0"/>
              <a:t>Caraway Conference Center</a:t>
            </a:r>
          </a:p>
          <a:p>
            <a:pPr marL="174625" indent="-174625"/>
            <a:r>
              <a:rPr lang="en-US" sz="2400" dirty="0">
                <a:latin typeface="Times New Roman"/>
                <a:cs typeface="Times New Roman"/>
              </a:rPr>
              <a:t>Room &amp; dinner will be available starting February 5</a:t>
            </a:r>
            <a:r>
              <a:rPr lang="en-US" sz="2400" baseline="30000" dirty="0">
                <a:latin typeface="Times New Roman"/>
                <a:cs typeface="Times New Roman"/>
              </a:rPr>
              <a:t>th </a:t>
            </a:r>
            <a:endParaRPr lang="en-US" sz="2400" dirty="0"/>
          </a:p>
          <a:p>
            <a:pPr marL="174625" indent="-174625"/>
            <a:r>
              <a:rPr lang="en-US" sz="2400" dirty="0">
                <a:latin typeface="Times New Roman"/>
                <a:cs typeface="Times New Roman"/>
              </a:rPr>
              <a:t>Please plan on staying the entire time to network and listen to other college’s promising practices.</a:t>
            </a:r>
          </a:p>
          <a:p>
            <a:pPr marL="174625" indent="-174625"/>
            <a:r>
              <a:rPr lang="en-US" sz="2400" dirty="0">
                <a:latin typeface="Times New Roman"/>
                <a:cs typeface="Times New Roman"/>
              </a:rPr>
              <a:t>Room and board paid by Perkins Leadership. </a:t>
            </a:r>
          </a:p>
          <a:p>
            <a:pPr marL="174625" indent="-174625"/>
            <a:r>
              <a:rPr lang="en-US" sz="2400" dirty="0">
                <a:solidFill>
                  <a:srgbClr val="FF0000"/>
                </a:solidFill>
                <a:latin typeface="Times New Roman"/>
                <a:cs typeface="Times New Roman"/>
              </a:rPr>
              <a:t>Colleges must pay for mileage</a:t>
            </a:r>
            <a:endParaRPr lang="en-US" sz="2400" dirty="0"/>
          </a:p>
        </p:txBody>
      </p:sp>
      <p:sp>
        <p:nvSpPr>
          <p:cNvPr id="3" name="Title 2">
            <a:extLst>
              <a:ext uri="{FF2B5EF4-FFF2-40B4-BE49-F238E27FC236}">
                <a16:creationId xmlns:a16="http://schemas.microsoft.com/office/drawing/2014/main" id="{0C28F9F2-73B8-8BF4-86BA-B8AFAD9CA706}"/>
              </a:ext>
            </a:extLst>
          </p:cNvPr>
          <p:cNvSpPr>
            <a:spLocks noGrp="1"/>
          </p:cNvSpPr>
          <p:nvPr>
            <p:ph type="title"/>
          </p:nvPr>
        </p:nvSpPr>
        <p:spPr/>
        <p:txBody>
          <a:bodyPr/>
          <a:lstStyle/>
          <a:p>
            <a:r>
              <a:rPr lang="en-US" dirty="0"/>
              <a:t>Mid-Year Review and Grant Technical Assistance</a:t>
            </a:r>
          </a:p>
        </p:txBody>
      </p:sp>
      <p:pic>
        <p:nvPicPr>
          <p:cNvPr id="5" name="Picture 4">
            <a:extLst>
              <a:ext uri="{FF2B5EF4-FFF2-40B4-BE49-F238E27FC236}">
                <a16:creationId xmlns:a16="http://schemas.microsoft.com/office/drawing/2014/main" id="{E12E05C4-A502-4F10-FA1D-A1392A3839FD}"/>
              </a:ext>
            </a:extLst>
          </p:cNvPr>
          <p:cNvPicPr>
            <a:picLocks noChangeAspect="1"/>
          </p:cNvPicPr>
          <p:nvPr/>
        </p:nvPicPr>
        <p:blipFill rotWithShape="1">
          <a:blip r:embed="rId3"/>
          <a:srcRect l="1224" t="1084" r="2457" b="1153"/>
          <a:stretch/>
        </p:blipFill>
        <p:spPr>
          <a:xfrm rot="1190673">
            <a:off x="5319636" y="1331125"/>
            <a:ext cx="3558063" cy="3731790"/>
          </a:xfrm>
          <a:prstGeom prst="rect">
            <a:avLst/>
          </a:prstGeom>
        </p:spPr>
      </p:pic>
      <p:sp>
        <p:nvSpPr>
          <p:cNvPr id="8" name="Oval 7">
            <a:extLst>
              <a:ext uri="{FF2B5EF4-FFF2-40B4-BE49-F238E27FC236}">
                <a16:creationId xmlns:a16="http://schemas.microsoft.com/office/drawing/2014/main" id="{E362AFB6-A7F7-AE5D-3DB3-FE6202EA8BF9}"/>
              </a:ext>
            </a:extLst>
          </p:cNvPr>
          <p:cNvSpPr/>
          <p:nvPr/>
        </p:nvSpPr>
        <p:spPr>
          <a:xfrm rot="1304146">
            <a:off x="6224725" y="3222387"/>
            <a:ext cx="1591735" cy="704212"/>
          </a:xfrm>
          <a:prstGeom prst="ellipse">
            <a:avLst/>
          </a:prstGeom>
          <a:noFill/>
          <a:ln w="57150">
            <a:solidFill>
              <a:srgbClr val="FD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26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3C82AE-9519-184A-30B9-2F632855EF59}"/>
              </a:ext>
            </a:extLst>
          </p:cNvPr>
          <p:cNvSpPr>
            <a:spLocks noGrp="1"/>
          </p:cNvSpPr>
          <p:nvPr>
            <p:ph idx="1"/>
          </p:nvPr>
        </p:nvSpPr>
        <p:spPr/>
        <p:txBody>
          <a:bodyPr vert="horz" lIns="91440" tIns="45720" rIns="91440" bIns="45720" rtlCol="0" anchor="t">
            <a:normAutofit/>
          </a:bodyPr>
          <a:lstStyle/>
          <a:p>
            <a:pPr marL="0" indent="0">
              <a:buNone/>
            </a:pPr>
            <a:r>
              <a:rPr lang="en-US" dirty="0"/>
              <a:t>Series of round tables to better share information from each other</a:t>
            </a:r>
          </a:p>
          <a:p>
            <a:pPr marL="0" indent="0">
              <a:buNone/>
            </a:pPr>
            <a:r>
              <a:rPr lang="en-US" dirty="0"/>
              <a:t>Small group discussions with report outs, topics such as</a:t>
            </a:r>
          </a:p>
          <a:p>
            <a:pPr marL="457200" indent="-174625">
              <a:tabLst>
                <a:tab pos="457200" algn="l"/>
              </a:tabLst>
            </a:pPr>
            <a:r>
              <a:rPr lang="en-US" dirty="0"/>
              <a:t>CLNA</a:t>
            </a:r>
          </a:p>
          <a:p>
            <a:pPr marL="457200" indent="-174625">
              <a:tabLst>
                <a:tab pos="457200" algn="l"/>
              </a:tabLst>
            </a:pPr>
            <a:r>
              <a:rPr lang="en-US" dirty="0"/>
              <a:t>9-14 Pathways</a:t>
            </a:r>
          </a:p>
          <a:p>
            <a:pPr marL="457200" indent="-174625">
              <a:tabLst>
                <a:tab pos="457200" algn="l"/>
              </a:tabLst>
            </a:pPr>
            <a:r>
              <a:rPr lang="en-US" dirty="0"/>
              <a:t>Professional Development</a:t>
            </a:r>
          </a:p>
          <a:p>
            <a:pPr marL="457200" indent="-174625">
              <a:tabLst>
                <a:tab pos="457200" algn="l"/>
              </a:tabLst>
            </a:pPr>
            <a:r>
              <a:rPr lang="en-US" dirty="0"/>
              <a:t>Identification and supporting special populations</a:t>
            </a:r>
          </a:p>
          <a:p>
            <a:pPr marL="457200" indent="-174625">
              <a:tabLst>
                <a:tab pos="457200" algn="l"/>
              </a:tabLst>
            </a:pPr>
            <a:r>
              <a:rPr lang="en-US" dirty="0">
                <a:latin typeface="Times New Roman"/>
                <a:cs typeface="Times New Roman"/>
              </a:rPr>
              <a:t>Strategies for the required activities</a:t>
            </a:r>
            <a:endParaRPr lang="en-US" dirty="0"/>
          </a:p>
        </p:txBody>
      </p:sp>
      <p:sp>
        <p:nvSpPr>
          <p:cNvPr id="3" name="Title 2">
            <a:extLst>
              <a:ext uri="{FF2B5EF4-FFF2-40B4-BE49-F238E27FC236}">
                <a16:creationId xmlns:a16="http://schemas.microsoft.com/office/drawing/2014/main" id="{55C7C408-C98A-B5AC-7CCE-089CF8F0840E}"/>
              </a:ext>
            </a:extLst>
          </p:cNvPr>
          <p:cNvSpPr>
            <a:spLocks noGrp="1"/>
          </p:cNvSpPr>
          <p:nvPr>
            <p:ph type="title"/>
          </p:nvPr>
        </p:nvSpPr>
        <p:spPr/>
        <p:txBody>
          <a:bodyPr/>
          <a:lstStyle/>
          <a:p>
            <a:r>
              <a:rPr lang="en-US" dirty="0"/>
              <a:t>Mid-Year Reviews</a:t>
            </a:r>
          </a:p>
        </p:txBody>
      </p:sp>
    </p:spTree>
    <p:extLst>
      <p:ext uri="{BB962C8B-B14F-4D97-AF65-F5344CB8AC3E}">
        <p14:creationId xmlns:p14="http://schemas.microsoft.com/office/powerpoint/2010/main" val="361281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66CAFA-803C-6BEB-8737-3A12018DB2E9}"/>
              </a:ext>
            </a:extLst>
          </p:cNvPr>
          <p:cNvSpPr>
            <a:spLocks noGrp="1"/>
          </p:cNvSpPr>
          <p:nvPr>
            <p:ph type="title"/>
          </p:nvPr>
        </p:nvSpPr>
        <p:spPr>
          <a:xfrm>
            <a:off x="1297859" y="126367"/>
            <a:ext cx="7364361" cy="994172"/>
          </a:xfrm>
        </p:spPr>
        <p:txBody>
          <a:bodyPr anchor="ctr">
            <a:normAutofit/>
          </a:bodyPr>
          <a:lstStyle/>
          <a:p>
            <a:r>
              <a:rPr lang="en-US" dirty="0"/>
              <a:t>NAPE's Equity in Perkins V Workshop </a:t>
            </a:r>
          </a:p>
        </p:txBody>
      </p:sp>
      <p:pic>
        <p:nvPicPr>
          <p:cNvPr id="5" name="Content Placeholder 4" descr="A purple background with white text&#10;&#10;Description automatically generated">
            <a:extLst>
              <a:ext uri="{FF2B5EF4-FFF2-40B4-BE49-F238E27FC236}">
                <a16:creationId xmlns:a16="http://schemas.microsoft.com/office/drawing/2014/main" id="{3FFCB086-2602-1EF2-047A-2FE40B4D1607}"/>
              </a:ext>
            </a:extLst>
          </p:cNvPr>
          <p:cNvPicPr>
            <a:picLocks noGrp="1" noChangeAspect="1"/>
          </p:cNvPicPr>
          <p:nvPr>
            <p:ph sz="half" idx="1"/>
          </p:nvPr>
        </p:nvPicPr>
        <p:blipFill>
          <a:blip r:embed="rId2"/>
          <a:stretch>
            <a:fillRect/>
          </a:stretch>
        </p:blipFill>
        <p:spPr>
          <a:xfrm>
            <a:off x="698083" y="1461408"/>
            <a:ext cx="3886200" cy="1313560"/>
          </a:xfrm>
        </p:spPr>
      </p:pic>
      <p:pic>
        <p:nvPicPr>
          <p:cNvPr id="4" name="Picture 3">
            <a:extLst>
              <a:ext uri="{FF2B5EF4-FFF2-40B4-BE49-F238E27FC236}">
                <a16:creationId xmlns:a16="http://schemas.microsoft.com/office/drawing/2014/main" id="{087DE3E0-4837-D851-C705-31C29EEF2EAA}"/>
              </a:ext>
            </a:extLst>
          </p:cNvPr>
          <p:cNvPicPr>
            <a:picLocks noChangeAspect="1"/>
          </p:cNvPicPr>
          <p:nvPr/>
        </p:nvPicPr>
        <p:blipFill>
          <a:blip r:embed="rId3"/>
          <a:stretch>
            <a:fillRect/>
          </a:stretch>
        </p:blipFill>
        <p:spPr>
          <a:xfrm>
            <a:off x="4780166" y="1369219"/>
            <a:ext cx="3584168" cy="3449762"/>
          </a:xfrm>
          <a:prstGeom prst="rect">
            <a:avLst/>
          </a:prstGeom>
          <a:noFill/>
        </p:spPr>
      </p:pic>
      <p:sp>
        <p:nvSpPr>
          <p:cNvPr id="7" name="TextBox 6">
            <a:extLst>
              <a:ext uri="{FF2B5EF4-FFF2-40B4-BE49-F238E27FC236}">
                <a16:creationId xmlns:a16="http://schemas.microsoft.com/office/drawing/2014/main" id="{BBCE8E59-60DC-8CFD-9DFD-FCECB9D9E3FB}"/>
              </a:ext>
            </a:extLst>
          </p:cNvPr>
          <p:cNvSpPr txBox="1"/>
          <p:nvPr/>
        </p:nvSpPr>
        <p:spPr>
          <a:xfrm>
            <a:off x="698083" y="3613377"/>
            <a:ext cx="16192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0000"/>
                </a:solidFill>
                <a:ea typeface="Calibri"/>
                <a:cs typeface="Calibri"/>
              </a:rPr>
              <a:t>Stay tuned!</a:t>
            </a:r>
            <a:endParaRPr lang="en-US" sz="2400" dirty="0">
              <a:solidFill>
                <a:srgbClr val="FF0000"/>
              </a:solidFill>
            </a:endParaRPr>
          </a:p>
        </p:txBody>
      </p:sp>
    </p:spTree>
    <p:extLst>
      <p:ext uri="{BB962C8B-B14F-4D97-AF65-F5344CB8AC3E}">
        <p14:creationId xmlns:p14="http://schemas.microsoft.com/office/powerpoint/2010/main" val="64658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ow to create a mailing list that will really grow | AtomPark Software">
            <a:extLst>
              <a:ext uri="{FF2B5EF4-FFF2-40B4-BE49-F238E27FC236}">
                <a16:creationId xmlns:a16="http://schemas.microsoft.com/office/drawing/2014/main" id="{CD8F00FC-924B-DC49-27EB-2FA53FC351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419" r="1" b="11898"/>
          <a:stretch/>
        </p:blipFill>
        <p:spPr bwMode="auto">
          <a:xfrm>
            <a:off x="1297859" y="1320904"/>
            <a:ext cx="6487756" cy="3548753"/>
          </a:xfrm>
          <a:prstGeom prst="rect">
            <a:avLst/>
          </a:prstGeom>
          <a:solidFill>
            <a:srgbClr val="FFFFFF"/>
          </a:solidFill>
        </p:spPr>
      </p:pic>
      <p:sp>
        <p:nvSpPr>
          <p:cNvPr id="2" name="Title 1">
            <a:extLst>
              <a:ext uri="{FF2B5EF4-FFF2-40B4-BE49-F238E27FC236}">
                <a16:creationId xmlns:a16="http://schemas.microsoft.com/office/drawing/2014/main" id="{53C5A6C0-BA43-21B5-08E7-4CA10B5EFD71}"/>
              </a:ext>
            </a:extLst>
          </p:cNvPr>
          <p:cNvSpPr>
            <a:spLocks noGrp="1"/>
          </p:cNvSpPr>
          <p:nvPr>
            <p:ph type="title"/>
          </p:nvPr>
        </p:nvSpPr>
        <p:spPr>
          <a:xfrm>
            <a:off x="1297859" y="126367"/>
            <a:ext cx="7364361" cy="994172"/>
          </a:xfrm>
        </p:spPr>
        <p:txBody>
          <a:bodyPr anchor="ctr">
            <a:normAutofit/>
          </a:bodyPr>
          <a:lstStyle/>
          <a:p>
            <a:r>
              <a:rPr lang="en-US" dirty="0" err="1"/>
              <a:t>ll-perkins</a:t>
            </a:r>
            <a:r>
              <a:rPr lang="en-US" dirty="0"/>
              <a:t> Listserv</a:t>
            </a:r>
          </a:p>
        </p:txBody>
      </p:sp>
    </p:spTree>
    <p:extLst>
      <p:ext uri="{BB962C8B-B14F-4D97-AF65-F5344CB8AC3E}">
        <p14:creationId xmlns:p14="http://schemas.microsoft.com/office/powerpoint/2010/main" val="260276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CBCB08-F77E-93BA-D32D-0014CA81436D}"/>
              </a:ext>
            </a:extLst>
          </p:cNvPr>
          <p:cNvSpPr>
            <a:spLocks noGrp="1"/>
          </p:cNvSpPr>
          <p:nvPr>
            <p:ph idx="1"/>
          </p:nvPr>
        </p:nvSpPr>
        <p:spPr/>
        <p:txBody>
          <a:bodyPr vert="horz" lIns="91440" tIns="45720" rIns="91440" bIns="45720" rtlCol="0" anchor="t">
            <a:normAutofit/>
          </a:bodyPr>
          <a:lstStyle/>
          <a:p>
            <a:pPr marL="174625" indent="-174625"/>
            <a:r>
              <a:rPr lang="en-US" dirty="0">
                <a:latin typeface="Times New Roman"/>
                <a:cs typeface="Times New Roman"/>
              </a:rPr>
              <a:t>November 20 – Catawba Valley</a:t>
            </a:r>
          </a:p>
          <a:p>
            <a:pPr marL="174625" indent="-174625"/>
            <a:r>
              <a:rPr lang="en-US" dirty="0"/>
              <a:t>December 5 – Wayne Community College</a:t>
            </a:r>
          </a:p>
          <a:p>
            <a:pPr marL="174625" indent="-174625"/>
            <a:r>
              <a:rPr lang="en-US" dirty="0"/>
              <a:t>9am – 2pm</a:t>
            </a:r>
          </a:p>
          <a:p>
            <a:pPr marL="0" indent="0">
              <a:buNone/>
            </a:pPr>
            <a:endParaRPr lang="en-US" dirty="0"/>
          </a:p>
          <a:p>
            <a:pPr marL="0" indent="0">
              <a:buNone/>
            </a:pPr>
            <a:r>
              <a:rPr lang="en-US" dirty="0">
                <a:latin typeface="Times New Roman"/>
                <a:cs typeface="Times New Roman"/>
              </a:rPr>
              <a:t>Who should attend?</a:t>
            </a:r>
          </a:p>
          <a:p>
            <a:pPr marL="0" indent="0">
              <a:buNone/>
            </a:pPr>
            <a:r>
              <a:rPr lang="en-US" dirty="0">
                <a:latin typeface="Times New Roman"/>
                <a:cs typeface="Times New Roman"/>
              </a:rPr>
              <a:t>Career Coaches and Career Counselors</a:t>
            </a:r>
            <a:endParaRPr lang="en-US" dirty="0"/>
          </a:p>
          <a:p>
            <a:pPr marL="0" indent="0">
              <a:buNone/>
            </a:pPr>
            <a:endParaRPr lang="en-US" dirty="0"/>
          </a:p>
          <a:p>
            <a:pPr marL="0" indent="0">
              <a:buNone/>
            </a:pPr>
            <a:endParaRPr lang="en-US" dirty="0"/>
          </a:p>
          <a:p>
            <a:pPr marL="0" indent="0">
              <a:buNone/>
            </a:pPr>
            <a:r>
              <a:rPr lang="en-US" dirty="0">
                <a:solidFill>
                  <a:srgbClr val="FD0000"/>
                </a:solidFill>
                <a:latin typeface="Times New Roman"/>
                <a:cs typeface="Times New Roman"/>
              </a:rPr>
              <a:t>*Lunch $10 cash only at the door</a:t>
            </a:r>
            <a:endParaRPr lang="en-US" dirty="0">
              <a:solidFill>
                <a:srgbClr val="FD0000"/>
              </a:solidFill>
            </a:endParaRPr>
          </a:p>
          <a:p>
            <a:pPr marL="174625" indent="-174625"/>
            <a:endParaRPr lang="en-US" dirty="0">
              <a:solidFill>
                <a:srgbClr val="FD0000"/>
              </a:solidFill>
            </a:endParaRPr>
          </a:p>
        </p:txBody>
      </p:sp>
      <p:sp>
        <p:nvSpPr>
          <p:cNvPr id="3" name="Title 2">
            <a:extLst>
              <a:ext uri="{FF2B5EF4-FFF2-40B4-BE49-F238E27FC236}">
                <a16:creationId xmlns:a16="http://schemas.microsoft.com/office/drawing/2014/main" id="{85D370CD-EA66-B844-0611-990CE51070C5}"/>
              </a:ext>
            </a:extLst>
          </p:cNvPr>
          <p:cNvSpPr>
            <a:spLocks noGrp="1"/>
          </p:cNvSpPr>
          <p:nvPr>
            <p:ph type="title"/>
          </p:nvPr>
        </p:nvSpPr>
        <p:spPr/>
        <p:txBody>
          <a:bodyPr/>
          <a:lstStyle/>
          <a:p>
            <a:r>
              <a:rPr lang="en-US" dirty="0"/>
              <a:t>Digging Deep in Career Exploration Workshops	</a:t>
            </a:r>
          </a:p>
        </p:txBody>
      </p:sp>
      <p:pic>
        <p:nvPicPr>
          <p:cNvPr id="4" name="Picture 3">
            <a:extLst>
              <a:ext uri="{FF2B5EF4-FFF2-40B4-BE49-F238E27FC236}">
                <a16:creationId xmlns:a16="http://schemas.microsoft.com/office/drawing/2014/main" id="{91083DDA-B6B5-09E4-D20C-6D50F76FB784}"/>
              </a:ext>
            </a:extLst>
          </p:cNvPr>
          <p:cNvPicPr>
            <a:picLocks noChangeAspect="1"/>
          </p:cNvPicPr>
          <p:nvPr/>
        </p:nvPicPr>
        <p:blipFill>
          <a:blip r:embed="rId2"/>
          <a:stretch>
            <a:fillRect/>
          </a:stretch>
        </p:blipFill>
        <p:spPr>
          <a:xfrm rot="1030506">
            <a:off x="5641280" y="965675"/>
            <a:ext cx="2878815" cy="3714601"/>
          </a:xfrm>
          <a:prstGeom prst="rect">
            <a:avLst/>
          </a:prstGeom>
          <a:noFill/>
          <a:ln>
            <a:solidFill>
              <a:srgbClr val="3C599D"/>
            </a:solidFill>
          </a:ln>
        </p:spPr>
      </p:pic>
    </p:spTree>
    <p:extLst>
      <p:ext uri="{BB962C8B-B14F-4D97-AF65-F5344CB8AC3E}">
        <p14:creationId xmlns:p14="http://schemas.microsoft.com/office/powerpoint/2010/main" val="340234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4BE2CF5-F0C0-4233-BAB0-667F23FD8A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4054" y="2993940"/>
            <a:ext cx="2379945" cy="2149560"/>
          </a:xfrm>
          <a:prstGeom prst="rect">
            <a:avLst/>
          </a:prstGeom>
        </p:spPr>
      </p:pic>
      <p:sp>
        <p:nvSpPr>
          <p:cNvPr id="2" name="Content Placeholder 1">
            <a:extLst>
              <a:ext uri="{FF2B5EF4-FFF2-40B4-BE49-F238E27FC236}">
                <a16:creationId xmlns:a16="http://schemas.microsoft.com/office/drawing/2014/main" id="{3214C8F4-6871-4175-93F1-789A7CEEB12B}"/>
              </a:ext>
            </a:extLst>
          </p:cNvPr>
          <p:cNvSpPr>
            <a:spLocks noGrp="1"/>
          </p:cNvSpPr>
          <p:nvPr>
            <p:ph idx="1"/>
          </p:nvPr>
        </p:nvSpPr>
        <p:spPr>
          <a:xfrm>
            <a:off x="1295400" y="1320904"/>
            <a:ext cx="7219950" cy="3548753"/>
          </a:xfrm>
        </p:spPr>
        <p:txBody>
          <a:bodyPr vert="horz" lIns="91440" tIns="45720" rIns="91440" bIns="45720" rtlCol="0" anchor="t">
            <a:normAutofit/>
          </a:bodyPr>
          <a:lstStyle/>
          <a:p>
            <a:pPr marL="0" indent="0">
              <a:buNone/>
            </a:pPr>
            <a:r>
              <a:rPr lang="en-US" sz="2400" b="1" dirty="0">
                <a:latin typeface="Times New Roman"/>
                <a:cs typeface="Times New Roman"/>
              </a:rPr>
              <a:t>Caldwell Community College and Technical Institute</a:t>
            </a:r>
          </a:p>
          <a:p>
            <a:pPr marL="0" indent="0">
              <a:buNone/>
            </a:pPr>
            <a:r>
              <a:rPr lang="en-US" dirty="0">
                <a:latin typeface="Times New Roman"/>
                <a:cs typeface="Times New Roman"/>
              </a:rPr>
              <a:t>Ultrasound System / Radiography Program</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3414EB19-4226-4499-AF4C-CAE0AC2FEECD}"/>
              </a:ext>
            </a:extLst>
          </p:cNvPr>
          <p:cNvSpPr>
            <a:spLocks noGrp="1"/>
          </p:cNvSpPr>
          <p:nvPr>
            <p:ph type="title"/>
          </p:nvPr>
        </p:nvSpPr>
        <p:spPr/>
        <p:txBody>
          <a:bodyPr/>
          <a:lstStyle/>
          <a:p>
            <a:r>
              <a:rPr lang="en-US" dirty="0"/>
              <a:t>Promising Practice Video from 2022-2023</a:t>
            </a:r>
          </a:p>
        </p:txBody>
      </p:sp>
      <p:pic>
        <p:nvPicPr>
          <p:cNvPr id="4" name="Picture 3" descr="Mayland Community College Logo">
            <a:extLst>
              <a:ext uri="{FF2B5EF4-FFF2-40B4-BE49-F238E27FC236}">
                <a16:creationId xmlns:a16="http://schemas.microsoft.com/office/drawing/2014/main" id="{839E0469-9EDD-BFF5-65F8-A3CA8673AF0D}"/>
              </a:ext>
            </a:extLst>
          </p:cNvPr>
          <p:cNvPicPr>
            <a:picLocks noChangeAspect="1"/>
          </p:cNvPicPr>
          <p:nvPr/>
        </p:nvPicPr>
        <p:blipFill>
          <a:blip r:embed="rId4"/>
          <a:stretch>
            <a:fillRect/>
          </a:stretch>
        </p:blipFill>
        <p:spPr>
          <a:xfrm>
            <a:off x="3962399" y="2410205"/>
            <a:ext cx="1219202" cy="323089"/>
          </a:xfrm>
          <a:prstGeom prst="rect">
            <a:avLst/>
          </a:prstGeom>
        </p:spPr>
      </p:pic>
      <p:pic>
        <p:nvPicPr>
          <p:cNvPr id="1026" name="Picture 2" descr="logo">
            <a:extLst>
              <a:ext uri="{FF2B5EF4-FFF2-40B4-BE49-F238E27FC236}">
                <a16:creationId xmlns:a16="http://schemas.microsoft.com/office/drawing/2014/main" id="{9A086AE6-49BC-AA98-F492-75F890F0AC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2" y="3371850"/>
            <a:ext cx="291465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50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C65C2-05A4-60EA-3985-8F6CE666A7C5}"/>
              </a:ext>
            </a:extLst>
          </p:cNvPr>
          <p:cNvSpPr>
            <a:spLocks noGrp="1"/>
          </p:cNvSpPr>
          <p:nvPr>
            <p:ph type="title"/>
          </p:nvPr>
        </p:nvSpPr>
        <p:spPr>
          <a:xfrm>
            <a:off x="1297859" y="126367"/>
            <a:ext cx="7364361" cy="994172"/>
          </a:xfrm>
        </p:spPr>
        <p:txBody>
          <a:bodyPr anchor="ctr">
            <a:normAutofit/>
          </a:bodyPr>
          <a:lstStyle/>
          <a:p>
            <a:r>
              <a:rPr lang="en-US"/>
              <a:t>Virtual Office Hours for Technical Assistance</a:t>
            </a:r>
            <a:endParaRPr lang="en-US" dirty="0"/>
          </a:p>
        </p:txBody>
      </p:sp>
      <p:sp>
        <p:nvSpPr>
          <p:cNvPr id="2" name="Content Placeholder 1">
            <a:extLst>
              <a:ext uri="{FF2B5EF4-FFF2-40B4-BE49-F238E27FC236}">
                <a16:creationId xmlns:a16="http://schemas.microsoft.com/office/drawing/2014/main" id="{B6D873C9-2CAF-3FBE-21D4-97ADE510FE6D}"/>
              </a:ext>
            </a:extLst>
          </p:cNvPr>
          <p:cNvSpPr>
            <a:spLocks noGrp="1"/>
          </p:cNvSpPr>
          <p:nvPr>
            <p:ph sz="half" idx="1"/>
          </p:nvPr>
        </p:nvSpPr>
        <p:spPr>
          <a:xfrm>
            <a:off x="628649" y="1594811"/>
            <a:ext cx="3735251" cy="3224170"/>
          </a:xfrm>
        </p:spPr>
        <p:txBody>
          <a:bodyPr vert="horz" lIns="91440" tIns="45720" rIns="91440" bIns="45720" rtlCol="0" anchor="t">
            <a:normAutofit/>
          </a:bodyPr>
          <a:lstStyle/>
          <a:p>
            <a:pPr marL="0" indent="0">
              <a:spcBef>
                <a:spcPts val="400"/>
              </a:spcBef>
              <a:spcAft>
                <a:spcPts val="1200"/>
              </a:spcAft>
              <a:buNone/>
            </a:pPr>
            <a:r>
              <a:rPr lang="en-US" sz="2000" dirty="0">
                <a:latin typeface="Times New Roman"/>
                <a:cs typeface="Times New Roman"/>
              </a:rPr>
              <a:t>2</a:t>
            </a:r>
            <a:r>
              <a:rPr lang="en-US" sz="2000" baseline="30000" dirty="0">
                <a:latin typeface="Times New Roman"/>
                <a:cs typeface="Times New Roman"/>
              </a:rPr>
              <a:t>nd</a:t>
            </a:r>
            <a:r>
              <a:rPr lang="en-US" sz="2000" dirty="0">
                <a:latin typeface="Times New Roman"/>
                <a:cs typeface="Times New Roman"/>
              </a:rPr>
              <a:t> Tuesday of the month 1-2pm</a:t>
            </a:r>
          </a:p>
          <a:p>
            <a:pPr marL="0" indent="0">
              <a:spcBef>
                <a:spcPts val="400"/>
              </a:spcBef>
              <a:spcAft>
                <a:spcPts val="1200"/>
              </a:spcAft>
              <a:buNone/>
            </a:pPr>
            <a:r>
              <a:rPr lang="en-US" sz="2000" dirty="0">
                <a:latin typeface="Times New Roman"/>
                <a:cs typeface="Times New Roman"/>
              </a:rPr>
              <a:t>4</a:t>
            </a:r>
            <a:r>
              <a:rPr lang="en-US" sz="2000" baseline="30000" dirty="0">
                <a:latin typeface="Times New Roman"/>
                <a:cs typeface="Times New Roman"/>
              </a:rPr>
              <a:t>th</a:t>
            </a:r>
            <a:r>
              <a:rPr lang="en-US" sz="2000" dirty="0">
                <a:latin typeface="Times New Roman"/>
                <a:cs typeface="Times New Roman"/>
              </a:rPr>
              <a:t> Wednesday of the month 9-10</a:t>
            </a:r>
          </a:p>
          <a:p>
            <a:pPr marL="0" indent="0">
              <a:spcBef>
                <a:spcPts val="400"/>
              </a:spcBef>
              <a:spcAft>
                <a:spcPts val="1200"/>
              </a:spcAft>
              <a:buNone/>
            </a:pPr>
            <a:endParaRPr lang="en-US" sz="2000" dirty="0">
              <a:latin typeface="Times New Roman"/>
              <a:cs typeface="Times New Roman"/>
            </a:endParaRPr>
          </a:p>
          <a:p>
            <a:pPr marL="0" indent="0">
              <a:spcBef>
                <a:spcPts val="400"/>
              </a:spcBef>
              <a:spcAft>
                <a:spcPts val="1200"/>
              </a:spcAft>
              <a:buNone/>
            </a:pPr>
            <a:r>
              <a:rPr lang="en-US" sz="2000" dirty="0">
                <a:latin typeface="Times New Roman"/>
                <a:cs typeface="Times New Roman"/>
              </a:rPr>
              <a:t>** See </a:t>
            </a:r>
            <a:r>
              <a:rPr lang="en-US" sz="2000" dirty="0">
                <a:solidFill>
                  <a:srgbClr val="FF0000"/>
                </a:solidFill>
                <a:latin typeface="Times New Roman"/>
                <a:cs typeface="Times New Roman"/>
              </a:rPr>
              <a:t>NCPerkins course announcements </a:t>
            </a:r>
            <a:r>
              <a:rPr lang="en-US" sz="2000" dirty="0">
                <a:latin typeface="Times New Roman"/>
                <a:cs typeface="Times New Roman"/>
              </a:rPr>
              <a:t>for TEAMS link</a:t>
            </a:r>
            <a:endParaRPr lang="en-US" sz="2000" dirty="0"/>
          </a:p>
        </p:txBody>
      </p:sp>
      <p:sp>
        <p:nvSpPr>
          <p:cNvPr id="10" name="Rectangle: Rounded Corners 9">
            <a:extLst>
              <a:ext uri="{FF2B5EF4-FFF2-40B4-BE49-F238E27FC236}">
                <a16:creationId xmlns:a16="http://schemas.microsoft.com/office/drawing/2014/main" id="{BAE7A8BD-4CF2-35F4-EB94-E91163AA2E90}"/>
              </a:ext>
            </a:extLst>
          </p:cNvPr>
          <p:cNvSpPr/>
          <p:nvPr/>
        </p:nvSpPr>
        <p:spPr>
          <a:xfrm>
            <a:off x="4417142" y="1443789"/>
            <a:ext cx="4471186" cy="3375192"/>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C1DA9E5-BA47-22B5-EA9A-408E6304A54E}"/>
              </a:ext>
            </a:extLst>
          </p:cNvPr>
          <p:cNvSpPr txBox="1"/>
          <p:nvPr/>
        </p:nvSpPr>
        <p:spPr>
          <a:xfrm>
            <a:off x="4476134" y="3241007"/>
            <a:ext cx="424675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CTE Team Perkins</a:t>
            </a:r>
          </a:p>
          <a:p>
            <a:r>
              <a:rPr lang="en-US" sz="3200" dirty="0">
                <a:cs typeface="Calibri"/>
              </a:rPr>
              <a:t>Virtual </a:t>
            </a:r>
          </a:p>
          <a:p>
            <a:r>
              <a:rPr lang="en-US" sz="3200" dirty="0">
                <a:cs typeface="Calibri"/>
              </a:rPr>
              <a:t>Office Hours</a:t>
            </a:r>
          </a:p>
          <a:p>
            <a:r>
              <a:rPr lang="en-US" sz="1600" dirty="0">
                <a:cs typeface="Calibri"/>
              </a:rPr>
              <a:t>  Drop in to ask a CTE Coordinator your questions</a:t>
            </a:r>
          </a:p>
        </p:txBody>
      </p:sp>
      <p:sp>
        <p:nvSpPr>
          <p:cNvPr id="11" name="Speech Bubble: Rectangle with Corners Rounded 10">
            <a:extLst>
              <a:ext uri="{FF2B5EF4-FFF2-40B4-BE49-F238E27FC236}">
                <a16:creationId xmlns:a16="http://schemas.microsoft.com/office/drawing/2014/main" id="{3EE25BAA-BDD0-655C-FFE7-071DBC0281AC}"/>
              </a:ext>
            </a:extLst>
          </p:cNvPr>
          <p:cNvSpPr/>
          <p:nvPr/>
        </p:nvSpPr>
        <p:spPr>
          <a:xfrm rot="600000">
            <a:off x="6173704" y="1639303"/>
            <a:ext cx="2489031" cy="2203281"/>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cs typeface="Calibri"/>
              </a:rPr>
              <a:t>Need help?</a:t>
            </a:r>
          </a:p>
          <a:p>
            <a:pPr algn="ctr"/>
            <a:r>
              <a:rPr lang="en-US" sz="3200" dirty="0">
                <a:cs typeface="Calibri"/>
              </a:rPr>
              <a:t>Let's meet.</a:t>
            </a:r>
          </a:p>
        </p:txBody>
      </p:sp>
    </p:spTree>
    <p:extLst>
      <p:ext uri="{BB962C8B-B14F-4D97-AF65-F5344CB8AC3E}">
        <p14:creationId xmlns:p14="http://schemas.microsoft.com/office/powerpoint/2010/main" val="228434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1" y="1448850"/>
            <a:ext cx="5502349" cy="1071375"/>
          </a:xfrm>
        </p:spPr>
        <p:txBody>
          <a:bodyPr/>
          <a:lstStyle/>
          <a:p>
            <a:r>
              <a:rPr lang="en-US" dirty="0"/>
              <a:t>Dr. Mary Olvera</a:t>
            </a:r>
          </a:p>
        </p:txBody>
      </p:sp>
      <p:sp>
        <p:nvSpPr>
          <p:cNvPr id="3" name="Subtitle 2"/>
          <p:cNvSpPr>
            <a:spLocks noGrp="1"/>
          </p:cNvSpPr>
          <p:nvPr>
            <p:ph type="subTitle" idx="1"/>
          </p:nvPr>
        </p:nvSpPr>
        <p:spPr>
          <a:xfrm>
            <a:off x="7974" y="2623276"/>
            <a:ext cx="9144000" cy="1241822"/>
          </a:xfrm>
        </p:spPr>
        <p:txBody>
          <a:bodyPr>
            <a:noAutofit/>
          </a:bodyPr>
          <a:lstStyle/>
          <a:p>
            <a:r>
              <a:rPr lang="en-US" sz="2000" dirty="0">
                <a:latin typeface="+mn-lt"/>
              </a:rPr>
              <a:t>CTE Coordinator and Program Administrator</a:t>
            </a:r>
          </a:p>
          <a:p>
            <a:r>
              <a:rPr lang="en-US" sz="2000" dirty="0">
                <a:latin typeface="+mn-lt"/>
              </a:rPr>
              <a:t>Public Service Technologies, Agriculture and Natural Resources Technologies, and Commercial Artistic Productions</a:t>
            </a:r>
          </a:p>
        </p:txBody>
      </p:sp>
      <p:pic>
        <p:nvPicPr>
          <p:cNvPr id="6" name="Picture 5" descr="Mary Olvera photo">
            <a:extLst>
              <a:ext uri="{FF2B5EF4-FFF2-40B4-BE49-F238E27FC236}">
                <a16:creationId xmlns:a16="http://schemas.microsoft.com/office/drawing/2014/main" id="{AEBB8AF0-11D4-C142-B765-6BF40C771D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89203" y="-1"/>
            <a:ext cx="2154797" cy="2623277"/>
          </a:xfrm>
          <a:prstGeom prst="rect">
            <a:avLst/>
          </a:prstGeom>
        </p:spPr>
      </p:pic>
      <p:pic>
        <p:nvPicPr>
          <p:cNvPr id="7" name="Picture 6" descr="NCCCS Logo">
            <a:extLst>
              <a:ext uri="{FF2B5EF4-FFF2-40B4-BE49-F238E27FC236}">
                <a16:creationId xmlns:a16="http://schemas.microsoft.com/office/drawing/2014/main" id="{CC88EDE3-4FF8-426C-8C51-F26F91435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352" y="3762047"/>
            <a:ext cx="3355245" cy="1276505"/>
          </a:xfrm>
          <a:prstGeom prst="rect">
            <a:avLst/>
          </a:prstGeom>
        </p:spPr>
      </p:pic>
    </p:spTree>
    <p:extLst>
      <p:ext uri="{BB962C8B-B14F-4D97-AF65-F5344CB8AC3E}">
        <p14:creationId xmlns:p14="http://schemas.microsoft.com/office/powerpoint/2010/main" val="9748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0825" y="1868378"/>
            <a:ext cx="5502349" cy="1071375"/>
          </a:xfrm>
        </p:spPr>
        <p:txBody>
          <a:bodyPr/>
          <a:lstStyle/>
          <a:p>
            <a:r>
              <a:rPr lang="en-US" dirty="0"/>
              <a:t>Aaron Mabe</a:t>
            </a:r>
          </a:p>
        </p:txBody>
      </p:sp>
      <p:sp>
        <p:nvSpPr>
          <p:cNvPr id="3" name="Subtitle 2"/>
          <p:cNvSpPr>
            <a:spLocks noGrp="1"/>
          </p:cNvSpPr>
          <p:nvPr>
            <p:ph type="subTitle" idx="1"/>
          </p:nvPr>
        </p:nvSpPr>
        <p:spPr>
          <a:xfrm>
            <a:off x="902825" y="2939753"/>
            <a:ext cx="7338350" cy="822294"/>
          </a:xfrm>
        </p:spPr>
        <p:txBody>
          <a:bodyPr>
            <a:noAutofit/>
          </a:bodyPr>
          <a:lstStyle/>
          <a:p>
            <a:r>
              <a:rPr lang="en-US" dirty="0">
                <a:latin typeface="+mn-lt"/>
              </a:rPr>
              <a:t>Coordinator for Career and College Promise</a:t>
            </a:r>
          </a:p>
        </p:txBody>
      </p:sp>
      <p:pic>
        <p:nvPicPr>
          <p:cNvPr id="6" name="Picture 5" descr="NCCCS Logo">
            <a:extLst>
              <a:ext uri="{FF2B5EF4-FFF2-40B4-BE49-F238E27FC236}">
                <a16:creationId xmlns:a16="http://schemas.microsoft.com/office/drawing/2014/main" id="{2B11866B-CBF2-4D8B-803B-0AD239F04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352" y="3762047"/>
            <a:ext cx="3355245" cy="1276505"/>
          </a:xfrm>
          <a:prstGeom prst="rect">
            <a:avLst/>
          </a:prstGeom>
        </p:spPr>
      </p:pic>
      <p:pic>
        <p:nvPicPr>
          <p:cNvPr id="5" name="Picture 4" descr="Aaron Mabe">
            <a:extLst>
              <a:ext uri="{FF2B5EF4-FFF2-40B4-BE49-F238E27FC236}">
                <a16:creationId xmlns:a16="http://schemas.microsoft.com/office/drawing/2014/main" id="{CE8FBC68-AB1C-8762-48DF-613976C59F5A}"/>
              </a:ext>
            </a:extLst>
          </p:cNvPr>
          <p:cNvPicPr>
            <a:picLocks noChangeAspect="1"/>
          </p:cNvPicPr>
          <p:nvPr/>
        </p:nvPicPr>
        <p:blipFill rotWithShape="1">
          <a:blip r:embed="rId4">
            <a:extLst>
              <a:ext uri="{28A0092B-C50C-407E-A947-70E740481C1C}">
                <a14:useLocalDpi xmlns:a14="http://schemas.microsoft.com/office/drawing/2010/main" val="0"/>
              </a:ext>
            </a:extLst>
          </a:blip>
          <a:srcRect l="1327" r="5140"/>
          <a:stretch/>
        </p:blipFill>
        <p:spPr>
          <a:xfrm>
            <a:off x="6394370" y="0"/>
            <a:ext cx="2749630" cy="2939753"/>
          </a:xfrm>
          <a:prstGeom prst="rect">
            <a:avLst/>
          </a:prstGeom>
        </p:spPr>
      </p:pic>
    </p:spTree>
    <p:extLst>
      <p:ext uri="{BB962C8B-B14F-4D97-AF65-F5344CB8AC3E}">
        <p14:creationId xmlns:p14="http://schemas.microsoft.com/office/powerpoint/2010/main" val="205301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89A239-F4D3-A3D2-4F84-5EDFC8F06B18}"/>
              </a:ext>
            </a:extLst>
          </p:cNvPr>
          <p:cNvSpPr>
            <a:spLocks noGrp="1"/>
          </p:cNvSpPr>
          <p:nvPr>
            <p:ph type="title"/>
          </p:nvPr>
        </p:nvSpPr>
        <p:spPr/>
        <p:txBody>
          <a:bodyPr/>
          <a:lstStyle/>
          <a:p>
            <a:r>
              <a:rPr lang="en-US" dirty="0"/>
              <a:t>Stefanie Schroeder, CTE Coordinator</a:t>
            </a:r>
          </a:p>
        </p:txBody>
      </p:sp>
      <p:pic>
        <p:nvPicPr>
          <p:cNvPr id="4" name="Picture 3" descr="A person smiling at the camera&#10;&#10;Description automatically generated">
            <a:extLst>
              <a:ext uri="{FF2B5EF4-FFF2-40B4-BE49-F238E27FC236}">
                <a16:creationId xmlns:a16="http://schemas.microsoft.com/office/drawing/2014/main" id="{102D7F7B-7ED0-EE52-2705-2715C8335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022" y="1440228"/>
            <a:ext cx="3248851" cy="3248851"/>
          </a:xfrm>
          <a:prstGeom prst="rect">
            <a:avLst/>
          </a:prstGeom>
        </p:spPr>
      </p:pic>
      <p:pic>
        <p:nvPicPr>
          <p:cNvPr id="1026" name="Picture 2" descr="Welcome to the team | Welcome to our team, Welcome to the team, Welcome to our  team quotes">
            <a:extLst>
              <a:ext uri="{FF2B5EF4-FFF2-40B4-BE49-F238E27FC236}">
                <a16:creationId xmlns:a16="http://schemas.microsoft.com/office/drawing/2014/main" id="{838FAEBF-566A-935B-A455-CFF3DFC7A6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54" b="9158"/>
          <a:stretch/>
        </p:blipFill>
        <p:spPr bwMode="auto">
          <a:xfrm>
            <a:off x="4843937" y="1440228"/>
            <a:ext cx="3818283" cy="3248851"/>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ED85F612-EDC8-344B-03D8-35A40A573A42}"/>
              </a:ext>
            </a:extLst>
          </p:cNvPr>
          <p:cNvSpPr/>
          <p:nvPr/>
        </p:nvSpPr>
        <p:spPr>
          <a:xfrm>
            <a:off x="6205538" y="4533900"/>
            <a:ext cx="568115" cy="271463"/>
          </a:xfrm>
          <a:custGeom>
            <a:avLst/>
            <a:gdLst>
              <a:gd name="connsiteX0" fmla="*/ 0 w 568115"/>
              <a:gd name="connsiteY0" fmla="*/ 42863 h 271463"/>
              <a:gd name="connsiteX1" fmla="*/ 0 w 568115"/>
              <a:gd name="connsiteY1" fmla="*/ 42863 h 271463"/>
              <a:gd name="connsiteX2" fmla="*/ 14287 w 568115"/>
              <a:gd name="connsiteY2" fmla="*/ 142875 h 271463"/>
              <a:gd name="connsiteX3" fmla="*/ 23812 w 568115"/>
              <a:gd name="connsiteY3" fmla="*/ 195263 h 271463"/>
              <a:gd name="connsiteX4" fmla="*/ 33337 w 568115"/>
              <a:gd name="connsiteY4" fmla="*/ 228600 h 271463"/>
              <a:gd name="connsiteX5" fmla="*/ 47625 w 568115"/>
              <a:gd name="connsiteY5" fmla="*/ 242888 h 271463"/>
              <a:gd name="connsiteX6" fmla="*/ 100012 w 568115"/>
              <a:gd name="connsiteY6" fmla="*/ 266700 h 271463"/>
              <a:gd name="connsiteX7" fmla="*/ 128587 w 568115"/>
              <a:gd name="connsiteY7" fmla="*/ 271463 h 271463"/>
              <a:gd name="connsiteX8" fmla="*/ 376237 w 568115"/>
              <a:gd name="connsiteY8" fmla="*/ 266700 h 271463"/>
              <a:gd name="connsiteX9" fmla="*/ 414337 w 568115"/>
              <a:gd name="connsiteY9" fmla="*/ 257175 h 271463"/>
              <a:gd name="connsiteX10" fmla="*/ 476250 w 568115"/>
              <a:gd name="connsiteY10" fmla="*/ 252413 h 271463"/>
              <a:gd name="connsiteX11" fmla="*/ 523875 w 568115"/>
              <a:gd name="connsiteY11" fmla="*/ 238125 h 271463"/>
              <a:gd name="connsiteX12" fmla="*/ 542925 w 568115"/>
              <a:gd name="connsiteY12" fmla="*/ 219075 h 271463"/>
              <a:gd name="connsiteX13" fmla="*/ 557212 w 568115"/>
              <a:gd name="connsiteY13" fmla="*/ 209550 h 271463"/>
              <a:gd name="connsiteX14" fmla="*/ 557212 w 568115"/>
              <a:gd name="connsiteY14" fmla="*/ 109538 h 271463"/>
              <a:gd name="connsiteX15" fmla="*/ 538162 w 568115"/>
              <a:gd name="connsiteY15" fmla="*/ 95250 h 271463"/>
              <a:gd name="connsiteX16" fmla="*/ 523875 w 568115"/>
              <a:gd name="connsiteY16" fmla="*/ 90488 h 271463"/>
              <a:gd name="connsiteX17" fmla="*/ 504825 w 568115"/>
              <a:gd name="connsiteY17" fmla="*/ 80963 h 271463"/>
              <a:gd name="connsiteX18" fmla="*/ 490537 w 568115"/>
              <a:gd name="connsiteY18" fmla="*/ 76200 h 271463"/>
              <a:gd name="connsiteX19" fmla="*/ 442912 w 568115"/>
              <a:gd name="connsiteY19" fmla="*/ 57150 h 271463"/>
              <a:gd name="connsiteX20" fmla="*/ 428625 w 568115"/>
              <a:gd name="connsiteY20" fmla="*/ 52388 h 271463"/>
              <a:gd name="connsiteX21" fmla="*/ 376237 w 568115"/>
              <a:gd name="connsiteY21" fmla="*/ 33338 h 271463"/>
              <a:gd name="connsiteX22" fmla="*/ 290512 w 568115"/>
              <a:gd name="connsiteY22" fmla="*/ 19050 h 271463"/>
              <a:gd name="connsiteX23" fmla="*/ 276225 w 568115"/>
              <a:gd name="connsiteY23" fmla="*/ 14288 h 271463"/>
              <a:gd name="connsiteX24" fmla="*/ 238125 w 568115"/>
              <a:gd name="connsiteY24" fmla="*/ 9525 h 271463"/>
              <a:gd name="connsiteX25" fmla="*/ 161925 w 568115"/>
              <a:gd name="connsiteY25" fmla="*/ 0 h 271463"/>
              <a:gd name="connsiteX26" fmla="*/ 61912 w 568115"/>
              <a:gd name="connsiteY26" fmla="*/ 4763 h 271463"/>
              <a:gd name="connsiteX27" fmla="*/ 28575 w 568115"/>
              <a:gd name="connsiteY27" fmla="*/ 14288 h 271463"/>
              <a:gd name="connsiteX28" fmla="*/ 0 w 568115"/>
              <a:gd name="connsiteY28" fmla="*/ 42863 h 27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8115" h="271463">
                <a:moveTo>
                  <a:pt x="0" y="42863"/>
                </a:moveTo>
                <a:lnTo>
                  <a:pt x="0" y="42863"/>
                </a:lnTo>
                <a:cubicBezTo>
                  <a:pt x="11313" y="144689"/>
                  <a:pt x="-3537" y="18116"/>
                  <a:pt x="14287" y="142875"/>
                </a:cubicBezTo>
                <a:cubicBezTo>
                  <a:pt x="18691" y="173698"/>
                  <a:pt x="17077" y="170567"/>
                  <a:pt x="23812" y="195263"/>
                </a:cubicBezTo>
                <a:cubicBezTo>
                  <a:pt x="26853" y="206413"/>
                  <a:pt x="28168" y="218263"/>
                  <a:pt x="33337" y="228600"/>
                </a:cubicBezTo>
                <a:cubicBezTo>
                  <a:pt x="36349" y="234624"/>
                  <a:pt x="42451" y="238576"/>
                  <a:pt x="47625" y="242888"/>
                </a:cubicBezTo>
                <a:cubicBezTo>
                  <a:pt x="62425" y="255222"/>
                  <a:pt x="82079" y="261576"/>
                  <a:pt x="100012" y="266700"/>
                </a:cubicBezTo>
                <a:cubicBezTo>
                  <a:pt x="109297" y="269353"/>
                  <a:pt x="119062" y="269875"/>
                  <a:pt x="128587" y="271463"/>
                </a:cubicBezTo>
                <a:cubicBezTo>
                  <a:pt x="211137" y="269875"/>
                  <a:pt x="293775" y="270823"/>
                  <a:pt x="376237" y="266700"/>
                </a:cubicBezTo>
                <a:cubicBezTo>
                  <a:pt x="389312" y="266046"/>
                  <a:pt x="401285" y="258179"/>
                  <a:pt x="414337" y="257175"/>
                </a:cubicBezTo>
                <a:lnTo>
                  <a:pt x="476250" y="252413"/>
                </a:lnTo>
                <a:cubicBezTo>
                  <a:pt x="495688" y="249173"/>
                  <a:pt x="508054" y="249991"/>
                  <a:pt x="523875" y="238125"/>
                </a:cubicBezTo>
                <a:cubicBezTo>
                  <a:pt x="531059" y="232737"/>
                  <a:pt x="536107" y="224919"/>
                  <a:pt x="542925" y="219075"/>
                </a:cubicBezTo>
                <a:cubicBezTo>
                  <a:pt x="547271" y="215350"/>
                  <a:pt x="552450" y="212725"/>
                  <a:pt x="557212" y="209550"/>
                </a:cubicBezTo>
                <a:cubicBezTo>
                  <a:pt x="567650" y="167798"/>
                  <a:pt x="575349" y="157903"/>
                  <a:pt x="557212" y="109538"/>
                </a:cubicBezTo>
                <a:cubicBezTo>
                  <a:pt x="554425" y="102106"/>
                  <a:pt x="545054" y="99188"/>
                  <a:pt x="538162" y="95250"/>
                </a:cubicBezTo>
                <a:cubicBezTo>
                  <a:pt x="533804" y="92759"/>
                  <a:pt x="528489" y="92465"/>
                  <a:pt x="523875" y="90488"/>
                </a:cubicBezTo>
                <a:cubicBezTo>
                  <a:pt x="517349" y="87691"/>
                  <a:pt x="511350" y="83760"/>
                  <a:pt x="504825" y="80963"/>
                </a:cubicBezTo>
                <a:cubicBezTo>
                  <a:pt x="500211" y="78985"/>
                  <a:pt x="495223" y="78002"/>
                  <a:pt x="490537" y="76200"/>
                </a:cubicBezTo>
                <a:cubicBezTo>
                  <a:pt x="474579" y="70062"/>
                  <a:pt x="459133" y="62556"/>
                  <a:pt x="442912" y="57150"/>
                </a:cubicBezTo>
                <a:cubicBezTo>
                  <a:pt x="438150" y="55563"/>
                  <a:pt x="433325" y="54151"/>
                  <a:pt x="428625" y="52388"/>
                </a:cubicBezTo>
                <a:cubicBezTo>
                  <a:pt x="416504" y="47843"/>
                  <a:pt x="388243" y="35339"/>
                  <a:pt x="376237" y="33338"/>
                </a:cubicBezTo>
                <a:cubicBezTo>
                  <a:pt x="347662" y="28575"/>
                  <a:pt x="317995" y="28210"/>
                  <a:pt x="290512" y="19050"/>
                </a:cubicBezTo>
                <a:cubicBezTo>
                  <a:pt x="285750" y="17463"/>
                  <a:pt x="281164" y="15186"/>
                  <a:pt x="276225" y="14288"/>
                </a:cubicBezTo>
                <a:cubicBezTo>
                  <a:pt x="263633" y="11998"/>
                  <a:pt x="250812" y="11217"/>
                  <a:pt x="238125" y="9525"/>
                </a:cubicBezTo>
                <a:cubicBezTo>
                  <a:pt x="170191" y="467"/>
                  <a:pt x="242023" y="8901"/>
                  <a:pt x="161925" y="0"/>
                </a:cubicBezTo>
                <a:cubicBezTo>
                  <a:pt x="128587" y="1588"/>
                  <a:pt x="95181" y="2101"/>
                  <a:pt x="61912" y="4763"/>
                </a:cubicBezTo>
                <a:cubicBezTo>
                  <a:pt x="54038" y="5393"/>
                  <a:pt x="36765" y="11558"/>
                  <a:pt x="28575" y="14288"/>
                </a:cubicBezTo>
                <a:lnTo>
                  <a:pt x="0" y="428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32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0825" y="1868378"/>
            <a:ext cx="5502349" cy="1071375"/>
          </a:xfrm>
        </p:spPr>
        <p:txBody>
          <a:bodyPr/>
          <a:lstStyle/>
          <a:p>
            <a:r>
              <a:rPr lang="en-US" dirty="0"/>
              <a:t>Jennifer McLean</a:t>
            </a:r>
          </a:p>
        </p:txBody>
      </p:sp>
      <p:sp>
        <p:nvSpPr>
          <p:cNvPr id="3" name="Subtitle 2"/>
          <p:cNvSpPr>
            <a:spLocks noGrp="1"/>
          </p:cNvSpPr>
          <p:nvPr>
            <p:ph type="subTitle" idx="1"/>
          </p:nvPr>
        </p:nvSpPr>
        <p:spPr>
          <a:xfrm>
            <a:off x="902825" y="2939753"/>
            <a:ext cx="7338350" cy="822294"/>
          </a:xfrm>
        </p:spPr>
        <p:txBody>
          <a:bodyPr>
            <a:noAutofit/>
          </a:bodyPr>
          <a:lstStyle/>
          <a:p>
            <a:r>
              <a:rPr lang="en-US" dirty="0">
                <a:latin typeface="+mn-lt"/>
              </a:rPr>
              <a:t>Associate Director of Student Support</a:t>
            </a:r>
          </a:p>
        </p:txBody>
      </p:sp>
      <p:pic>
        <p:nvPicPr>
          <p:cNvPr id="6" name="Picture 5" descr="NCCCS Logo">
            <a:extLst>
              <a:ext uri="{FF2B5EF4-FFF2-40B4-BE49-F238E27FC236}">
                <a16:creationId xmlns:a16="http://schemas.microsoft.com/office/drawing/2014/main" id="{2B11866B-CBF2-4D8B-803B-0AD239F04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352" y="3762047"/>
            <a:ext cx="3355245" cy="1276505"/>
          </a:xfrm>
          <a:prstGeom prst="rect">
            <a:avLst/>
          </a:prstGeom>
        </p:spPr>
      </p:pic>
      <p:pic>
        <p:nvPicPr>
          <p:cNvPr id="5" name="Picture 4" descr="A person smiling at camera&#10;&#10;Description automatically generated">
            <a:extLst>
              <a:ext uri="{FF2B5EF4-FFF2-40B4-BE49-F238E27FC236}">
                <a16:creationId xmlns:a16="http://schemas.microsoft.com/office/drawing/2014/main" id="{16464304-2320-46FC-DDCE-F594B0A8833D}"/>
              </a:ext>
            </a:extLst>
          </p:cNvPr>
          <p:cNvPicPr>
            <a:picLocks noChangeAspect="1"/>
          </p:cNvPicPr>
          <p:nvPr/>
        </p:nvPicPr>
        <p:blipFill rotWithShape="1">
          <a:blip r:embed="rId4">
            <a:extLst>
              <a:ext uri="{28A0092B-C50C-407E-A947-70E740481C1C}">
                <a14:useLocalDpi xmlns:a14="http://schemas.microsoft.com/office/drawing/2010/main" val="0"/>
              </a:ext>
            </a:extLst>
          </a:blip>
          <a:srcRect l="12932" t="5278" r="15114" b="13056"/>
          <a:stretch/>
        </p:blipFill>
        <p:spPr>
          <a:xfrm>
            <a:off x="6838950" y="0"/>
            <a:ext cx="2305050" cy="2982589"/>
          </a:xfrm>
          <a:prstGeom prst="rect">
            <a:avLst/>
          </a:prstGeom>
        </p:spPr>
      </p:pic>
    </p:spTree>
    <p:extLst>
      <p:ext uri="{BB962C8B-B14F-4D97-AF65-F5344CB8AC3E}">
        <p14:creationId xmlns:p14="http://schemas.microsoft.com/office/powerpoint/2010/main" val="380818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0C4BB5-2FBB-DC42-D44C-D27D3139F9D1}"/>
              </a:ext>
            </a:extLst>
          </p:cNvPr>
          <p:cNvSpPr>
            <a:spLocks noGrp="1"/>
          </p:cNvSpPr>
          <p:nvPr>
            <p:ph type="title"/>
          </p:nvPr>
        </p:nvSpPr>
        <p:spPr>
          <a:xfrm>
            <a:off x="1297859" y="126367"/>
            <a:ext cx="7364361" cy="994172"/>
          </a:xfrm>
        </p:spPr>
        <p:txBody>
          <a:bodyPr anchor="ctr">
            <a:normAutofit/>
          </a:bodyPr>
          <a:lstStyle/>
          <a:p>
            <a:r>
              <a:rPr lang="en-US"/>
              <a:t>Fall 2024 System Conference</a:t>
            </a:r>
            <a:endParaRPr lang="en-US" dirty="0"/>
          </a:p>
        </p:txBody>
      </p:sp>
      <p:sp>
        <p:nvSpPr>
          <p:cNvPr id="2" name="Content Placeholder 1">
            <a:extLst>
              <a:ext uri="{FF2B5EF4-FFF2-40B4-BE49-F238E27FC236}">
                <a16:creationId xmlns:a16="http://schemas.microsoft.com/office/drawing/2014/main" id="{F951169E-2F6D-7C34-737B-54CE8DBD8C2D}"/>
              </a:ext>
            </a:extLst>
          </p:cNvPr>
          <p:cNvSpPr>
            <a:spLocks noGrp="1"/>
          </p:cNvSpPr>
          <p:nvPr>
            <p:ph sz="half" idx="1"/>
          </p:nvPr>
        </p:nvSpPr>
        <p:spPr>
          <a:xfrm>
            <a:off x="628650" y="1695790"/>
            <a:ext cx="7824711" cy="3123191"/>
          </a:xfrm>
        </p:spPr>
        <p:txBody>
          <a:bodyPr vert="horz" lIns="91440" tIns="45720" rIns="91440" bIns="45720" rtlCol="0" anchor="t">
            <a:normAutofit/>
          </a:bodyPr>
          <a:lstStyle/>
          <a:p>
            <a:pPr marL="0" indent="0">
              <a:buNone/>
            </a:pPr>
            <a:r>
              <a:rPr lang="en-US" sz="2400" dirty="0">
                <a:latin typeface="Times New Roman"/>
                <a:cs typeface="Times New Roman"/>
              </a:rPr>
              <a:t>Start planning now to submit a proposal to present!</a:t>
            </a:r>
          </a:p>
          <a:p>
            <a:pPr marL="342900" indent="-342900">
              <a:buFont typeface="Wingdings" panose="020B0604020202020204" pitchFamily="34" charset="0"/>
              <a:buChar char="Ø"/>
            </a:pPr>
            <a:r>
              <a:rPr lang="en-US" sz="2400" dirty="0">
                <a:latin typeface="Times New Roman"/>
                <a:cs typeface="Times New Roman"/>
              </a:rPr>
              <a:t>Ideas and Topics for a</a:t>
            </a:r>
            <a:br>
              <a:rPr lang="en-US" sz="2400" dirty="0">
                <a:latin typeface="Times New Roman"/>
                <a:cs typeface="Times New Roman"/>
              </a:rPr>
            </a:br>
            <a:r>
              <a:rPr lang="en-US" sz="2400" dirty="0">
                <a:latin typeface="Times New Roman"/>
                <a:cs typeface="Times New Roman"/>
              </a:rPr>
              <a:t>CTE Strand</a:t>
            </a:r>
            <a:endParaRPr lang="en-US" sz="2400" dirty="0"/>
          </a:p>
          <a:p>
            <a:pPr marL="0" indent="0">
              <a:buNone/>
            </a:pPr>
            <a:endParaRPr lang="en-US" sz="2400" dirty="0"/>
          </a:p>
          <a:p>
            <a:pPr marL="0" indent="0">
              <a:buNone/>
            </a:pPr>
            <a:endParaRPr lang="en-US" sz="2400" dirty="0">
              <a:latin typeface="Times New Roman"/>
              <a:cs typeface="Times New Roman"/>
            </a:endParaRPr>
          </a:p>
          <a:p>
            <a:pPr marL="0" indent="0">
              <a:buNone/>
            </a:pPr>
            <a:r>
              <a:rPr lang="en-US" sz="2400" dirty="0">
                <a:latin typeface="Times New Roman"/>
                <a:cs typeface="Times New Roman"/>
              </a:rPr>
              <a:t>October 13-15, 2024</a:t>
            </a:r>
            <a:endParaRPr lang="en-US" dirty="0"/>
          </a:p>
          <a:p>
            <a:pPr marL="0" indent="0">
              <a:buNone/>
            </a:pPr>
            <a:r>
              <a:rPr lang="en-US" sz="2400" dirty="0">
                <a:latin typeface="Times New Roman"/>
                <a:cs typeface="Times New Roman"/>
              </a:rPr>
              <a:t>Convention Center, Raleigh</a:t>
            </a:r>
            <a:endParaRPr lang="en-US" dirty="0"/>
          </a:p>
        </p:txBody>
      </p:sp>
      <p:pic>
        <p:nvPicPr>
          <p:cNvPr id="4" name="Picture 3" descr="A person standing in front of a white board pointing at a graph&#10;&#10;Description automatically generated">
            <a:extLst>
              <a:ext uri="{FF2B5EF4-FFF2-40B4-BE49-F238E27FC236}">
                <a16:creationId xmlns:a16="http://schemas.microsoft.com/office/drawing/2014/main" id="{D73227F7-7832-40E1-6017-CB916C25CF4B}"/>
              </a:ext>
            </a:extLst>
          </p:cNvPr>
          <p:cNvPicPr>
            <a:picLocks noChangeAspect="1"/>
          </p:cNvPicPr>
          <p:nvPr/>
        </p:nvPicPr>
        <p:blipFill>
          <a:blip r:embed="rId3"/>
          <a:stretch>
            <a:fillRect/>
          </a:stretch>
        </p:blipFill>
        <p:spPr>
          <a:xfrm>
            <a:off x="4462337" y="2463301"/>
            <a:ext cx="4343551" cy="2351427"/>
          </a:xfrm>
          <a:prstGeom prst="rect">
            <a:avLst/>
          </a:prstGeom>
          <a:noFill/>
        </p:spPr>
      </p:pic>
    </p:spTree>
    <p:extLst>
      <p:ext uri="{BB962C8B-B14F-4D97-AF65-F5344CB8AC3E}">
        <p14:creationId xmlns:p14="http://schemas.microsoft.com/office/powerpoint/2010/main" val="186098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7F8834-BE71-4879-F37F-3AD331EB4D98}"/>
              </a:ext>
            </a:extLst>
          </p:cNvPr>
          <p:cNvSpPr>
            <a:spLocks noGrp="1"/>
          </p:cNvSpPr>
          <p:nvPr>
            <p:ph idx="1"/>
          </p:nvPr>
        </p:nvSpPr>
        <p:spPr/>
        <p:txBody>
          <a:bodyPr>
            <a:normAutofit/>
          </a:bodyPr>
          <a:lstStyle/>
          <a:p>
            <a:pPr marL="0" indent="0">
              <a:buNone/>
            </a:pPr>
            <a:endParaRPr lang="en-US" b="1" dirty="0">
              <a:solidFill>
                <a:srgbClr val="0E69B0"/>
              </a:solidFill>
            </a:endParaRPr>
          </a:p>
          <a:p>
            <a:pPr marL="0" indent="0">
              <a:buNone/>
            </a:pPr>
            <a:r>
              <a:rPr lang="en-US" sz="2400" b="1" dirty="0">
                <a:solidFill>
                  <a:srgbClr val="0E69B0"/>
                </a:solidFill>
              </a:rPr>
              <a:t>PACE</a:t>
            </a:r>
            <a:r>
              <a:rPr lang="en-US" sz="2400" dirty="0"/>
              <a:t> = </a:t>
            </a:r>
            <a:r>
              <a:rPr lang="en-US" sz="2400" b="1" dirty="0">
                <a:solidFill>
                  <a:srgbClr val="0E69B0"/>
                </a:solidFill>
              </a:rPr>
              <a:t>P</a:t>
            </a:r>
            <a:r>
              <a:rPr lang="en-US" sz="2400" dirty="0"/>
              <a:t>ostsecondary, </a:t>
            </a:r>
            <a:r>
              <a:rPr lang="en-US" sz="2400" b="1" dirty="0">
                <a:solidFill>
                  <a:srgbClr val="0E69B0"/>
                </a:solidFill>
              </a:rPr>
              <a:t>A</a:t>
            </a:r>
            <a:r>
              <a:rPr lang="en-US" sz="2400" dirty="0"/>
              <a:t>dult &amp; </a:t>
            </a:r>
            <a:r>
              <a:rPr lang="en-US" sz="2400" b="1" dirty="0">
                <a:solidFill>
                  <a:srgbClr val="0E69B0"/>
                </a:solidFill>
              </a:rPr>
              <a:t>C</a:t>
            </a:r>
            <a:r>
              <a:rPr lang="en-US" sz="2400" dirty="0"/>
              <a:t>areer </a:t>
            </a:r>
            <a:r>
              <a:rPr lang="en-US" sz="2400" b="1" dirty="0">
                <a:solidFill>
                  <a:srgbClr val="0E69B0"/>
                </a:solidFill>
              </a:rPr>
              <a:t>E</a:t>
            </a:r>
            <a:r>
              <a:rPr lang="en-US" sz="2400" dirty="0"/>
              <a:t>ducation</a:t>
            </a:r>
          </a:p>
          <a:p>
            <a:pPr marL="0" indent="0">
              <a:buNone/>
            </a:pPr>
            <a:endParaRPr lang="en-US" sz="2400" dirty="0"/>
          </a:p>
          <a:p>
            <a:pPr marL="0" indent="0">
              <a:spcBef>
                <a:spcPts val="0"/>
              </a:spcBef>
              <a:buNone/>
            </a:pPr>
            <a:r>
              <a:rPr lang="en-US" sz="2400" dirty="0"/>
              <a:t>Pam Gibson</a:t>
            </a:r>
          </a:p>
          <a:p>
            <a:pPr marL="0" indent="0">
              <a:spcBef>
                <a:spcPts val="0"/>
              </a:spcBef>
              <a:buNone/>
            </a:pPr>
            <a:r>
              <a:rPr lang="en-US" sz="2400" dirty="0"/>
              <a:t>PACE 2023-2024 President</a:t>
            </a:r>
          </a:p>
          <a:p>
            <a:pPr marL="0" indent="0">
              <a:spcBef>
                <a:spcPts val="0"/>
              </a:spcBef>
              <a:buNone/>
            </a:pPr>
            <a:r>
              <a:rPr lang="en-US" sz="2400" dirty="0"/>
              <a:t>Dean of Engineering &amp; Applied Technologies</a:t>
            </a:r>
          </a:p>
          <a:p>
            <a:pPr marL="0" indent="0">
              <a:spcBef>
                <a:spcPts val="0"/>
              </a:spcBef>
              <a:buNone/>
            </a:pPr>
            <a:r>
              <a:rPr lang="en-US" sz="2400" dirty="0"/>
              <a:t>Fayetteville Technical Community College</a:t>
            </a:r>
          </a:p>
          <a:p>
            <a:pPr marL="0" indent="0">
              <a:spcBef>
                <a:spcPts val="0"/>
              </a:spcBef>
              <a:buNone/>
            </a:pPr>
            <a:endParaRPr lang="en-US" sz="2400" dirty="0"/>
          </a:p>
          <a:p>
            <a:pPr marL="0" indent="0">
              <a:spcBef>
                <a:spcPts val="0"/>
              </a:spcBef>
              <a:buNone/>
            </a:pPr>
            <a:r>
              <a:rPr lang="en-US" sz="2400" dirty="0"/>
              <a:t>Discussion on joining NCACTE/ACTE</a:t>
            </a:r>
          </a:p>
        </p:txBody>
      </p:sp>
      <p:sp>
        <p:nvSpPr>
          <p:cNvPr id="3" name="Title 2">
            <a:extLst>
              <a:ext uri="{FF2B5EF4-FFF2-40B4-BE49-F238E27FC236}">
                <a16:creationId xmlns:a16="http://schemas.microsoft.com/office/drawing/2014/main" id="{8F544FCC-F724-3D8C-B75D-C84912A09848}"/>
              </a:ext>
            </a:extLst>
          </p:cNvPr>
          <p:cNvSpPr>
            <a:spLocks noGrp="1"/>
          </p:cNvSpPr>
          <p:nvPr>
            <p:ph type="title"/>
          </p:nvPr>
        </p:nvSpPr>
        <p:spPr/>
        <p:txBody>
          <a:bodyPr/>
          <a:lstStyle/>
          <a:p>
            <a:r>
              <a:rPr lang="en-US" dirty="0"/>
              <a:t>NCACTE PACE </a:t>
            </a:r>
          </a:p>
        </p:txBody>
      </p:sp>
      <p:pic>
        <p:nvPicPr>
          <p:cNvPr id="1028" name="Picture 4" descr="ACTE">
            <a:extLst>
              <a:ext uri="{FF2B5EF4-FFF2-40B4-BE49-F238E27FC236}">
                <a16:creationId xmlns:a16="http://schemas.microsoft.com/office/drawing/2014/main" id="{C21402EC-B5B3-5023-0B09-4027C567A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020" y="87335"/>
            <a:ext cx="3943350" cy="10924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m Gibson">
            <a:extLst>
              <a:ext uri="{FF2B5EF4-FFF2-40B4-BE49-F238E27FC236}">
                <a16:creationId xmlns:a16="http://schemas.microsoft.com/office/drawing/2014/main" id="{C507C4BA-BA87-4AE9-8DE4-2837212542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795" b="38829"/>
          <a:stretch/>
        </p:blipFill>
        <p:spPr bwMode="auto">
          <a:xfrm>
            <a:off x="6987401" y="2812895"/>
            <a:ext cx="2156599" cy="2330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13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026ACD-B92E-C041-8CDF-1A1E842B77D4}"/>
              </a:ext>
            </a:extLst>
          </p:cNvPr>
          <p:cNvSpPr>
            <a:spLocks noGrp="1"/>
          </p:cNvSpPr>
          <p:nvPr>
            <p:ph type="title"/>
          </p:nvPr>
        </p:nvSpPr>
        <p:spPr/>
        <p:txBody>
          <a:bodyPr/>
          <a:lstStyle/>
          <a:p>
            <a:r>
              <a:rPr lang="en-US" dirty="0"/>
              <a:t>Perkins Monthly Updates 2023-24</a:t>
            </a:r>
          </a:p>
        </p:txBody>
      </p:sp>
      <p:pic>
        <p:nvPicPr>
          <p:cNvPr id="4" name="Picture 3">
            <a:extLst>
              <a:ext uri="{FF2B5EF4-FFF2-40B4-BE49-F238E27FC236}">
                <a16:creationId xmlns:a16="http://schemas.microsoft.com/office/drawing/2014/main" id="{1BA95F95-508F-D24C-AD92-363A99834E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7472" y="4509248"/>
            <a:ext cx="4569056" cy="360409"/>
          </a:xfrm>
          <a:prstGeom prst="rect">
            <a:avLst/>
          </a:prstGeom>
        </p:spPr>
      </p:pic>
      <p:sp>
        <p:nvSpPr>
          <p:cNvPr id="5" name="Star: 5 Points 4">
            <a:extLst>
              <a:ext uri="{FF2B5EF4-FFF2-40B4-BE49-F238E27FC236}">
                <a16:creationId xmlns:a16="http://schemas.microsoft.com/office/drawing/2014/main" id="{7EEE0F8A-2708-4F12-AB69-F3E065BBE6EF}"/>
              </a:ext>
            </a:extLst>
          </p:cNvPr>
          <p:cNvSpPr>
            <a:spLocks noChangeAspect="1"/>
          </p:cNvSpPr>
          <p:nvPr/>
        </p:nvSpPr>
        <p:spPr>
          <a:xfrm>
            <a:off x="1089620" y="4193732"/>
            <a:ext cx="548640" cy="548640"/>
          </a:xfrm>
          <a:prstGeom prst="star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TextBox 5">
            <a:extLst>
              <a:ext uri="{FF2B5EF4-FFF2-40B4-BE49-F238E27FC236}">
                <a16:creationId xmlns:a16="http://schemas.microsoft.com/office/drawing/2014/main" id="{D93CFF1F-1808-4FC3-86FF-3344F2A97162}"/>
              </a:ext>
            </a:extLst>
          </p:cNvPr>
          <p:cNvSpPr txBox="1"/>
          <p:nvPr/>
        </p:nvSpPr>
        <p:spPr>
          <a:xfrm>
            <a:off x="1722312" y="4006387"/>
            <a:ext cx="6939908" cy="923330"/>
          </a:xfrm>
          <a:prstGeom prst="rect">
            <a:avLst/>
          </a:prstGeom>
          <a:solidFill>
            <a:schemeClr val="bg1"/>
          </a:solidFill>
        </p:spPr>
        <p:txBody>
          <a:bodyPr wrap="square" rtlCol="0">
            <a:spAutoFit/>
          </a:bodyPr>
          <a:lstStyle/>
          <a:p>
            <a:r>
              <a:rPr lang="en-US" dirty="0">
                <a:latin typeface="Times New Roman" panose="02020603050405020304" pitchFamily="18" charset="0"/>
                <a:cs typeface="Times New Roman" panose="02020603050405020304" pitchFamily="18" charset="0"/>
              </a:rPr>
              <a:t>Attendance (or viewing the recording within 30 days) is recorded on monitoring rubric. Recording may be accessed at the same link as the registration.</a:t>
            </a:r>
          </a:p>
        </p:txBody>
      </p:sp>
      <p:pic>
        <p:nvPicPr>
          <p:cNvPr id="8" name="Picture 8" descr="Graphical user interface&#10;&#10;Description automatically generated">
            <a:extLst>
              <a:ext uri="{FF2B5EF4-FFF2-40B4-BE49-F238E27FC236}">
                <a16:creationId xmlns:a16="http://schemas.microsoft.com/office/drawing/2014/main" id="{E16D3CBE-9EA0-F605-B21A-67538FBA619C}"/>
              </a:ext>
            </a:extLst>
          </p:cNvPr>
          <p:cNvPicPr>
            <a:picLocks noChangeAspect="1"/>
          </p:cNvPicPr>
          <p:nvPr/>
        </p:nvPicPr>
        <p:blipFill>
          <a:blip r:embed="rId4"/>
          <a:stretch>
            <a:fillRect/>
          </a:stretch>
        </p:blipFill>
        <p:spPr>
          <a:xfrm>
            <a:off x="6049537" y="1431101"/>
            <a:ext cx="2615953" cy="1420474"/>
          </a:xfrm>
          <a:prstGeom prst="rect">
            <a:avLst/>
          </a:prstGeom>
        </p:spPr>
      </p:pic>
      <p:sp>
        <p:nvSpPr>
          <p:cNvPr id="10" name="Content Placeholder 9">
            <a:extLst>
              <a:ext uri="{FF2B5EF4-FFF2-40B4-BE49-F238E27FC236}">
                <a16:creationId xmlns:a16="http://schemas.microsoft.com/office/drawing/2014/main" id="{890BA6BA-B0B5-C2DD-1969-FD6CADFE105D}"/>
              </a:ext>
            </a:extLst>
          </p:cNvPr>
          <p:cNvSpPr>
            <a:spLocks noGrp="1"/>
          </p:cNvSpPr>
          <p:nvPr>
            <p:ph idx="1"/>
          </p:nvPr>
        </p:nvSpPr>
        <p:spPr>
          <a:xfrm>
            <a:off x="1175194" y="1340990"/>
            <a:ext cx="5783165" cy="1892748"/>
          </a:xfrm>
        </p:spPr>
        <p:txBody>
          <a:bodyPr numCol="2"/>
          <a:lstStyle/>
          <a:p>
            <a:r>
              <a:rPr lang="en-US" dirty="0"/>
              <a:t>Dec 12, 2023</a:t>
            </a:r>
          </a:p>
          <a:p>
            <a:r>
              <a:rPr lang="en-US" dirty="0"/>
              <a:t>Jan 9, 2024</a:t>
            </a:r>
          </a:p>
          <a:p>
            <a:r>
              <a:rPr lang="en-US" dirty="0"/>
              <a:t>Feb 13, 2024</a:t>
            </a:r>
          </a:p>
          <a:p>
            <a:r>
              <a:rPr lang="en-US" dirty="0"/>
              <a:t>Mar 12, 2024</a:t>
            </a:r>
          </a:p>
          <a:p>
            <a:r>
              <a:rPr lang="en-US" dirty="0"/>
              <a:t>Apr 9, 2024</a:t>
            </a:r>
          </a:p>
          <a:p>
            <a:r>
              <a:rPr lang="en-US" dirty="0"/>
              <a:t>May 14, 2024</a:t>
            </a:r>
          </a:p>
          <a:p>
            <a:r>
              <a:rPr lang="en-US" dirty="0"/>
              <a:t>Jun 11, 2024</a:t>
            </a:r>
          </a:p>
        </p:txBody>
      </p:sp>
      <p:sp>
        <p:nvSpPr>
          <p:cNvPr id="11" name="TextBox 10">
            <a:extLst>
              <a:ext uri="{FF2B5EF4-FFF2-40B4-BE49-F238E27FC236}">
                <a16:creationId xmlns:a16="http://schemas.microsoft.com/office/drawing/2014/main" id="{A696A040-02D2-6BBE-9529-2C9D01950C2A}"/>
              </a:ext>
            </a:extLst>
          </p:cNvPr>
          <p:cNvSpPr txBox="1"/>
          <p:nvPr/>
        </p:nvSpPr>
        <p:spPr>
          <a:xfrm>
            <a:off x="1" y="3479180"/>
            <a:ext cx="9143999" cy="400110"/>
          </a:xfrm>
          <a:prstGeom prst="rect">
            <a:avLst/>
          </a:prstGeom>
          <a:noFill/>
        </p:spPr>
        <p:txBody>
          <a:bodyPr wrap="square" rtlCol="0">
            <a:spAutoFit/>
          </a:bodyPr>
          <a:lstStyle/>
          <a:p>
            <a:pPr algn="ctr"/>
            <a:r>
              <a:rPr lang="en-US" sz="2000" dirty="0">
                <a:solidFill>
                  <a:srgbClr val="EEB111"/>
                </a:solidFill>
                <a:sym typeface="Wingdings 2" panose="05020102010507070707" pitchFamily="18" charset="2"/>
              </a:rPr>
              <a:t> </a:t>
            </a:r>
            <a:r>
              <a:rPr lang="en-US" sz="2000" dirty="0">
                <a:solidFill>
                  <a:srgbClr val="EEB111"/>
                </a:solidFill>
              </a:rPr>
              <a:t>Register now so they are on your calendar! www.ncperkins.org/presentations</a:t>
            </a:r>
          </a:p>
        </p:txBody>
      </p:sp>
    </p:spTree>
    <p:extLst>
      <p:ext uri="{BB962C8B-B14F-4D97-AF65-F5344CB8AC3E}">
        <p14:creationId xmlns:p14="http://schemas.microsoft.com/office/powerpoint/2010/main" val="98237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6B712A-B23D-46E2-A5A9-C7D47597F4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82164" y="2962728"/>
            <a:ext cx="4762200" cy="1755636"/>
          </a:xfrm>
          <a:prstGeom prst="rect">
            <a:avLst/>
          </a:prstGeom>
        </p:spPr>
      </p:pic>
      <p:sp>
        <p:nvSpPr>
          <p:cNvPr id="3" name="Content Placeholder 2">
            <a:extLst>
              <a:ext uri="{FF2B5EF4-FFF2-40B4-BE49-F238E27FC236}">
                <a16:creationId xmlns:a16="http://schemas.microsoft.com/office/drawing/2014/main" id="{7B75403E-48F7-6F48-9574-571E50D00F7B}"/>
              </a:ext>
            </a:extLst>
          </p:cNvPr>
          <p:cNvSpPr>
            <a:spLocks noGrp="1"/>
          </p:cNvSpPr>
          <p:nvPr>
            <p:ph idx="1"/>
          </p:nvPr>
        </p:nvSpPr>
        <p:spPr>
          <a:xfrm>
            <a:off x="628649" y="1393902"/>
            <a:ext cx="6747883" cy="3749597"/>
          </a:xfrm>
        </p:spPr>
        <p:txBody>
          <a:bodyPr vert="horz" lIns="91440" tIns="45720" rIns="91440" bIns="45720" rtlCol="0" anchor="t">
            <a:noAutofit/>
          </a:bodyPr>
          <a:lstStyle/>
          <a:p>
            <a:pPr marL="0" indent="0">
              <a:buNone/>
            </a:pPr>
            <a:r>
              <a:rPr lang="en-US" sz="2000" dirty="0">
                <a:latin typeface="Calibri"/>
                <a:cs typeface="Times New Roman"/>
              </a:rPr>
              <a:t>Nov. 15 – Dental Assisting and Hygiene</a:t>
            </a:r>
            <a:endParaRPr lang="en-US" sz="2000" dirty="0">
              <a:latin typeface="Calibri"/>
            </a:endParaRPr>
          </a:p>
          <a:p>
            <a:pPr marL="0" indent="0">
              <a:buNone/>
            </a:pPr>
            <a:r>
              <a:rPr lang="en-US" sz="2000" dirty="0">
                <a:latin typeface="Calibri"/>
                <a:cs typeface="Times New Roman"/>
              </a:rPr>
              <a:t>Jan. 17 – Engineering Technology</a:t>
            </a:r>
            <a:endParaRPr lang="en-US" sz="2000" dirty="0">
              <a:latin typeface="Calibri"/>
            </a:endParaRPr>
          </a:p>
          <a:p>
            <a:pPr marL="0" indent="0">
              <a:buNone/>
            </a:pPr>
            <a:r>
              <a:rPr lang="en-US" sz="2000" dirty="0">
                <a:latin typeface="Calibri"/>
                <a:cs typeface="Times New Roman"/>
              </a:rPr>
              <a:t>Feb. 21 – Biotechnology &amp; Clinical Trials Research Associate</a:t>
            </a:r>
            <a:endParaRPr lang="en-US" sz="2000" dirty="0">
              <a:latin typeface="Calibri"/>
            </a:endParaRPr>
          </a:p>
          <a:p>
            <a:pPr marL="0" indent="0">
              <a:buNone/>
            </a:pPr>
            <a:r>
              <a:rPr lang="en-US" sz="2000" dirty="0">
                <a:latin typeface="Calibri"/>
                <a:cs typeface="Times New Roman"/>
              </a:rPr>
              <a:t>Mar. 20 – Business Administration</a:t>
            </a:r>
            <a:endParaRPr lang="en-US" sz="2000" dirty="0">
              <a:latin typeface="Calibri"/>
            </a:endParaRPr>
          </a:p>
          <a:p>
            <a:pPr marL="0" indent="0">
              <a:buNone/>
            </a:pPr>
            <a:r>
              <a:rPr lang="en-US" sz="2000" dirty="0">
                <a:latin typeface="Calibri"/>
                <a:cs typeface="Times New Roman"/>
              </a:rPr>
              <a:t>Apr. 17 – Public Safety</a:t>
            </a:r>
            <a:endParaRPr lang="en-US" sz="2000" dirty="0">
              <a:latin typeface="Calibri"/>
            </a:endParaRPr>
          </a:p>
          <a:p>
            <a:pPr marL="0" indent="0">
              <a:buNone/>
            </a:pPr>
            <a:r>
              <a:rPr lang="en-US" sz="2000" dirty="0">
                <a:latin typeface="Calibri"/>
                <a:cs typeface="Times New Roman"/>
              </a:rPr>
              <a:t>May 15 – Cyber Crime Technology</a:t>
            </a:r>
            <a:endParaRPr lang="en-US" sz="2000" dirty="0">
              <a:latin typeface="Calibri"/>
            </a:endParaRPr>
          </a:p>
          <a:p>
            <a:pPr marL="0" indent="0">
              <a:buNone/>
            </a:pPr>
            <a:endParaRPr lang="en-US" sz="2000" dirty="0">
              <a:latin typeface="Calibri"/>
            </a:endParaRPr>
          </a:p>
          <a:p>
            <a:pPr marL="0" indent="0">
              <a:buNone/>
            </a:pPr>
            <a:endParaRPr lang="en-US" sz="2000" dirty="0">
              <a:latin typeface="Calibri"/>
            </a:endParaRPr>
          </a:p>
          <a:p>
            <a:pPr marL="0" indent="0">
              <a:buNone/>
            </a:pPr>
            <a:r>
              <a:rPr lang="en-US" sz="2000" dirty="0">
                <a:solidFill>
                  <a:srgbClr val="FF0000"/>
                </a:solidFill>
                <a:latin typeface="Calibri"/>
                <a:cs typeface="Times New Roman"/>
              </a:rPr>
              <a:t>Register for all webinars at www.ncperkins.org/presentations</a:t>
            </a:r>
          </a:p>
        </p:txBody>
      </p:sp>
      <p:sp>
        <p:nvSpPr>
          <p:cNvPr id="2" name="Title 1">
            <a:extLst>
              <a:ext uri="{FF2B5EF4-FFF2-40B4-BE49-F238E27FC236}">
                <a16:creationId xmlns:a16="http://schemas.microsoft.com/office/drawing/2014/main" id="{E8903D9B-AA24-1841-B4BE-F88B9014FD45}"/>
              </a:ext>
            </a:extLst>
          </p:cNvPr>
          <p:cNvSpPr>
            <a:spLocks noGrp="1"/>
          </p:cNvSpPr>
          <p:nvPr>
            <p:ph type="title"/>
          </p:nvPr>
        </p:nvSpPr>
        <p:spPr/>
        <p:txBody>
          <a:bodyPr/>
          <a:lstStyle/>
          <a:p>
            <a:r>
              <a:rPr lang="en-US" dirty="0"/>
              <a:t>Raising the Awareness of Career Pathways Monthly Webinars</a:t>
            </a:r>
          </a:p>
        </p:txBody>
      </p:sp>
    </p:spTree>
    <p:extLst>
      <p:ext uri="{BB962C8B-B14F-4D97-AF65-F5344CB8AC3E}">
        <p14:creationId xmlns:p14="http://schemas.microsoft.com/office/powerpoint/2010/main" val="205625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C9F468-AF7A-4AFF-ACCD-586464FF9253}"/>
              </a:ext>
            </a:extLst>
          </p:cNvPr>
          <p:cNvSpPr>
            <a:spLocks noGrp="1"/>
          </p:cNvSpPr>
          <p:nvPr>
            <p:ph type="title"/>
          </p:nvPr>
        </p:nvSpPr>
        <p:spPr/>
        <p:txBody>
          <a:bodyPr/>
          <a:lstStyle/>
          <a:p>
            <a:r>
              <a:rPr lang="en-US" dirty="0"/>
              <a:t>Technical Assistance is available</a:t>
            </a:r>
          </a:p>
        </p:txBody>
      </p:sp>
      <p:pic>
        <p:nvPicPr>
          <p:cNvPr id="4" name="Picture 3">
            <a:extLst>
              <a:ext uri="{FF2B5EF4-FFF2-40B4-BE49-F238E27FC236}">
                <a16:creationId xmlns:a16="http://schemas.microsoft.com/office/drawing/2014/main" id="{72D817B2-A4F5-48AF-ABE1-A9EA514A8F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181" t="5328" r="10533"/>
          <a:stretch/>
        </p:blipFill>
        <p:spPr>
          <a:xfrm>
            <a:off x="4637905" y="1309890"/>
            <a:ext cx="4238167" cy="3707243"/>
          </a:xfrm>
          <a:prstGeom prst="rect">
            <a:avLst/>
          </a:prstGeom>
        </p:spPr>
      </p:pic>
      <p:sp>
        <p:nvSpPr>
          <p:cNvPr id="2" name="Content Placeholder 1">
            <a:extLst>
              <a:ext uri="{FF2B5EF4-FFF2-40B4-BE49-F238E27FC236}">
                <a16:creationId xmlns:a16="http://schemas.microsoft.com/office/drawing/2014/main" id="{97888FD6-A8C0-4D67-BB13-8A56650CA7C2}"/>
              </a:ext>
            </a:extLst>
          </p:cNvPr>
          <p:cNvSpPr>
            <a:spLocks noGrp="1"/>
          </p:cNvSpPr>
          <p:nvPr>
            <p:ph idx="1"/>
          </p:nvPr>
        </p:nvSpPr>
        <p:spPr>
          <a:xfrm>
            <a:off x="628650" y="1578077"/>
            <a:ext cx="3877447" cy="3291580"/>
          </a:xfrm>
        </p:spPr>
        <p:txBody>
          <a:bodyPr>
            <a:normAutofit/>
          </a:bodyPr>
          <a:lstStyle/>
          <a:p>
            <a:pPr marL="0" indent="0">
              <a:buNone/>
            </a:pPr>
            <a:r>
              <a:rPr lang="en-US" sz="2400" b="1" dirty="0">
                <a:solidFill>
                  <a:srgbClr val="7030A0"/>
                </a:solidFill>
              </a:rPr>
              <a:t>We are here to help! </a:t>
            </a:r>
          </a:p>
          <a:p>
            <a:pPr marL="0" indent="0">
              <a:buNone/>
            </a:pPr>
            <a:endParaRPr lang="en-US" sz="2400" dirty="0"/>
          </a:p>
          <a:p>
            <a:pPr marL="0" indent="0">
              <a:buNone/>
            </a:pPr>
            <a:r>
              <a:rPr lang="en-US" sz="2400" dirty="0"/>
              <a:t>Team Perkins is available by </a:t>
            </a:r>
            <a:br>
              <a:rPr lang="en-US" sz="2400" dirty="0"/>
            </a:br>
            <a:r>
              <a:rPr lang="en-US" sz="2400" dirty="0"/>
              <a:t>phone, email, virtually, or </a:t>
            </a:r>
            <a:br>
              <a:rPr lang="en-US" sz="2400" dirty="0"/>
            </a:br>
            <a:r>
              <a:rPr lang="en-US" sz="2400" dirty="0"/>
              <a:t>in-person</a:t>
            </a:r>
          </a:p>
        </p:txBody>
      </p:sp>
    </p:spTree>
    <p:extLst>
      <p:ext uri="{BB962C8B-B14F-4D97-AF65-F5344CB8AC3E}">
        <p14:creationId xmlns:p14="http://schemas.microsoft.com/office/powerpoint/2010/main" val="429305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36FA8E6-6262-FC27-0DF0-86BEBA0C8224}"/>
              </a:ext>
            </a:extLst>
          </p:cNvPr>
          <p:cNvGraphicFramePr>
            <a:graphicFrameLocks noGrp="1"/>
          </p:cNvGraphicFramePr>
          <p:nvPr>
            <p:ph idx="1"/>
            <p:extLst>
              <p:ext uri="{D42A27DB-BD31-4B8C-83A1-F6EECF244321}">
                <p14:modId xmlns:p14="http://schemas.microsoft.com/office/powerpoint/2010/main" val="735149697"/>
              </p:ext>
            </p:extLst>
          </p:nvPr>
        </p:nvGraphicFramePr>
        <p:xfrm>
          <a:off x="628650" y="1320800"/>
          <a:ext cx="7886700" cy="3549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9CEEB788-4F3E-E06A-51A5-46BAEA554DE5}"/>
              </a:ext>
            </a:extLst>
          </p:cNvPr>
          <p:cNvSpPr>
            <a:spLocks noGrp="1"/>
          </p:cNvSpPr>
          <p:nvPr>
            <p:ph type="title"/>
          </p:nvPr>
        </p:nvSpPr>
        <p:spPr>
          <a:xfrm>
            <a:off x="1297859" y="126367"/>
            <a:ext cx="7364361" cy="994172"/>
          </a:xfrm>
        </p:spPr>
        <p:txBody>
          <a:bodyPr/>
          <a:lstStyle/>
          <a:p>
            <a:r>
              <a:rPr lang="en-US" dirty="0"/>
              <a:t>Career &amp; Technical Education Team</a:t>
            </a:r>
          </a:p>
        </p:txBody>
      </p:sp>
      <p:sp>
        <p:nvSpPr>
          <p:cNvPr id="2" name="Explosion: 14 Points 1">
            <a:extLst>
              <a:ext uri="{FF2B5EF4-FFF2-40B4-BE49-F238E27FC236}">
                <a16:creationId xmlns:a16="http://schemas.microsoft.com/office/drawing/2014/main" id="{F4B832D8-BD21-6A71-0C9F-809F1563463E}"/>
              </a:ext>
            </a:extLst>
          </p:cNvPr>
          <p:cNvSpPr/>
          <p:nvPr/>
        </p:nvSpPr>
        <p:spPr>
          <a:xfrm rot="1093794">
            <a:off x="6972301" y="-57150"/>
            <a:ext cx="2109787" cy="1762125"/>
          </a:xfrm>
          <a:prstGeom prst="irregularSeal2">
            <a:avLst/>
          </a:prstGeom>
          <a:solidFill>
            <a:srgbClr val="DD53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Our Team is full!</a:t>
            </a:r>
          </a:p>
        </p:txBody>
      </p:sp>
    </p:spTree>
    <p:extLst>
      <p:ext uri="{BB962C8B-B14F-4D97-AF65-F5344CB8AC3E}">
        <p14:creationId xmlns:p14="http://schemas.microsoft.com/office/powerpoint/2010/main" val="72981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Develop more full the academic knowledge and technical and employability skills of secondary education students and postsecondary education students who elect to enroll in CTE Programs and Programs of Study"/>
          <p:cNvSpPr txBox="1">
            <a:spLocks noGrp="1"/>
          </p:cNvSpPr>
          <p:nvPr>
            <p:ph idx="1"/>
          </p:nvPr>
        </p:nvSpPr>
        <p:spPr>
          <a:xfrm>
            <a:off x="1175395" y="1286886"/>
            <a:ext cx="7361726" cy="3548753"/>
          </a:xfrm>
        </p:spPr>
        <p:txBody>
          <a:bodyPr vert="horz" lIns="91440" tIns="45720" rIns="91440" bIns="45720" rtlCol="0" anchor="t">
            <a:normAutofit/>
          </a:bodyPr>
          <a:lstStyle/>
          <a:p>
            <a:pPr marL="0" indent="0">
              <a:spcBef>
                <a:spcPts val="0"/>
              </a:spcBef>
              <a:spcAft>
                <a:spcPts val="900"/>
              </a:spcAft>
              <a:buNone/>
            </a:pPr>
            <a:r>
              <a:rPr lang="en-US" sz="2400" dirty="0">
                <a:latin typeface="Times New Roman"/>
                <a:cs typeface="Times New Roman"/>
              </a:rPr>
              <a:t>Develop more fully the </a:t>
            </a:r>
            <a:r>
              <a:rPr lang="en-US" sz="2400" b="1" dirty="0">
                <a:latin typeface="Times New Roman"/>
                <a:cs typeface="Times New Roman"/>
              </a:rPr>
              <a:t>academic</a:t>
            </a:r>
            <a:r>
              <a:rPr lang="en-US" sz="2400" dirty="0">
                <a:latin typeface="Times New Roman"/>
                <a:cs typeface="Times New Roman"/>
              </a:rPr>
              <a:t> knowledge and </a:t>
            </a:r>
            <a:r>
              <a:rPr lang="en-US" sz="2400" b="1" dirty="0">
                <a:latin typeface="Times New Roman"/>
                <a:cs typeface="Times New Roman"/>
              </a:rPr>
              <a:t>technical </a:t>
            </a:r>
            <a:r>
              <a:rPr lang="en-US" sz="2400" dirty="0">
                <a:latin typeface="Times New Roman"/>
                <a:cs typeface="Times New Roman"/>
              </a:rPr>
              <a:t>and </a:t>
            </a:r>
            <a:r>
              <a:rPr lang="en-US" sz="2400" b="1" dirty="0">
                <a:latin typeface="Times New Roman"/>
                <a:cs typeface="Times New Roman"/>
              </a:rPr>
              <a:t>employability skills </a:t>
            </a:r>
            <a:r>
              <a:rPr lang="en-US" sz="2400" dirty="0">
                <a:latin typeface="Times New Roman"/>
                <a:cs typeface="Times New Roman"/>
              </a:rPr>
              <a:t>of secondary education students and </a:t>
            </a:r>
            <a:r>
              <a:rPr lang="en-US" sz="2400" b="1" dirty="0">
                <a:latin typeface="Times New Roman"/>
                <a:cs typeface="Times New Roman"/>
              </a:rPr>
              <a:t>postsecondary education students who elect to enroll</a:t>
            </a:r>
            <a:r>
              <a:rPr lang="en-US" sz="2400" dirty="0">
                <a:latin typeface="Times New Roman"/>
                <a:cs typeface="Times New Roman"/>
              </a:rPr>
              <a:t> in CTE curriculum programs and programs of study</a:t>
            </a:r>
          </a:p>
        </p:txBody>
      </p:sp>
      <p:sp>
        <p:nvSpPr>
          <p:cNvPr id="122" name="Purpose"/>
          <p:cNvSpPr txBox="1">
            <a:spLocks noGrp="1"/>
          </p:cNvSpPr>
          <p:nvPr>
            <p:ph type="title"/>
          </p:nvPr>
        </p:nvSpPr>
        <p:spPr/>
        <p:txBody>
          <a:bodyPr/>
          <a:lstStyle/>
          <a:p>
            <a:r>
              <a:rPr lang="en-US" dirty="0"/>
              <a:t>Purpose of Perkins </a:t>
            </a:r>
          </a:p>
        </p:txBody>
      </p:sp>
      <p:pic>
        <p:nvPicPr>
          <p:cNvPr id="3" name="Picture 2" descr="A black and white logo&#10;&#10;Description automatically generated">
            <a:extLst>
              <a:ext uri="{FF2B5EF4-FFF2-40B4-BE49-F238E27FC236}">
                <a16:creationId xmlns:a16="http://schemas.microsoft.com/office/drawing/2014/main" id="{F86A49C7-2903-356D-E9B4-8862026E7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2748" y="3695701"/>
            <a:ext cx="4198504" cy="1321432"/>
          </a:xfrm>
          <a:prstGeom prst="rect">
            <a:avLst/>
          </a:prstGeom>
        </p:spPr>
      </p:pic>
    </p:spTree>
    <p:extLst>
      <p:ext uri="{BB962C8B-B14F-4D97-AF65-F5344CB8AC3E}">
        <p14:creationId xmlns:p14="http://schemas.microsoft.com/office/powerpoint/2010/main" val="411841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BD1187ED-3BB2-C19C-FFE8-AC752D894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547516"/>
            <a:ext cx="7886700" cy="3095530"/>
          </a:xfrm>
          <a:prstGeom prst="rect">
            <a:avLst/>
          </a:prstGeom>
          <a:noFill/>
        </p:spPr>
      </p:pic>
      <p:sp>
        <p:nvSpPr>
          <p:cNvPr id="2" name="Title 1">
            <a:extLst>
              <a:ext uri="{FF2B5EF4-FFF2-40B4-BE49-F238E27FC236}">
                <a16:creationId xmlns:a16="http://schemas.microsoft.com/office/drawing/2014/main" id="{3C74D553-0B80-DBAC-124F-96A3D9051FCE}"/>
              </a:ext>
            </a:extLst>
          </p:cNvPr>
          <p:cNvSpPr>
            <a:spLocks noGrp="1"/>
          </p:cNvSpPr>
          <p:nvPr>
            <p:ph type="title"/>
          </p:nvPr>
        </p:nvSpPr>
        <p:spPr>
          <a:xfrm>
            <a:off x="1297859" y="126367"/>
            <a:ext cx="7364361" cy="994172"/>
          </a:xfrm>
        </p:spPr>
        <p:txBody>
          <a:bodyPr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Colleges by CTE Coordinator</a:t>
            </a:r>
          </a:p>
        </p:txBody>
      </p:sp>
      <p:sp>
        <p:nvSpPr>
          <p:cNvPr id="8" name="Right Triangle 7">
            <a:extLst>
              <a:ext uri="{FF2B5EF4-FFF2-40B4-BE49-F238E27FC236}">
                <a16:creationId xmlns:a16="http://schemas.microsoft.com/office/drawing/2014/main" id="{D819163F-08AA-50AC-9C72-7FA6BCFB1695}"/>
              </a:ext>
            </a:extLst>
          </p:cNvPr>
          <p:cNvSpPr/>
          <p:nvPr/>
        </p:nvSpPr>
        <p:spPr>
          <a:xfrm rot="6077409">
            <a:off x="442165" y="1786384"/>
            <a:ext cx="1656522" cy="16716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id="{80BC1381-36D8-457F-86C6-B128D9AE2209}"/>
              </a:ext>
            </a:extLst>
          </p:cNvPr>
          <p:cNvSpPr/>
          <p:nvPr/>
        </p:nvSpPr>
        <p:spPr>
          <a:xfrm>
            <a:off x="561475" y="3424989"/>
            <a:ext cx="3136231"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0B0DF116-2BDB-3902-B1DA-A63FB3D655F7}"/>
              </a:ext>
            </a:extLst>
          </p:cNvPr>
          <p:cNvSpPr/>
          <p:nvPr/>
        </p:nvSpPr>
        <p:spPr>
          <a:xfrm>
            <a:off x="3516806" y="3632787"/>
            <a:ext cx="1097807" cy="1163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
        <p:nvSpPr>
          <p:cNvPr id="11" name="Right Triangle 10">
            <a:extLst>
              <a:ext uri="{FF2B5EF4-FFF2-40B4-BE49-F238E27FC236}">
                <a16:creationId xmlns:a16="http://schemas.microsoft.com/office/drawing/2014/main" id="{199A9D01-653C-9F67-491C-C29215F64B30}"/>
              </a:ext>
            </a:extLst>
          </p:cNvPr>
          <p:cNvSpPr/>
          <p:nvPr/>
        </p:nvSpPr>
        <p:spPr>
          <a:xfrm rot="345700">
            <a:off x="4533300" y="3708472"/>
            <a:ext cx="1570774" cy="125169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
        <p:nvSpPr>
          <p:cNvPr id="12" name="Right Triangle 11">
            <a:extLst>
              <a:ext uri="{FF2B5EF4-FFF2-40B4-BE49-F238E27FC236}">
                <a16:creationId xmlns:a16="http://schemas.microsoft.com/office/drawing/2014/main" id="{37510252-5BB3-689E-52E8-102D7FE9768A}"/>
              </a:ext>
            </a:extLst>
          </p:cNvPr>
          <p:cNvSpPr/>
          <p:nvPr/>
        </p:nvSpPr>
        <p:spPr>
          <a:xfrm rot="16557905">
            <a:off x="6464470" y="2666452"/>
            <a:ext cx="2091295" cy="225413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F959E1B5-EB5F-93D2-D467-FE61A6AB26C9}"/>
              </a:ext>
            </a:extLst>
          </p:cNvPr>
          <p:cNvSpPr txBox="1"/>
          <p:nvPr/>
        </p:nvSpPr>
        <p:spPr>
          <a:xfrm>
            <a:off x="376989" y="3525175"/>
            <a:ext cx="3979902" cy="1544846"/>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07000"/>
              </a:lnSpc>
              <a:spcAft>
                <a:spcPts val="800"/>
              </a:spcAft>
            </a:pPr>
            <a:r>
              <a:rPr lang="en-US" sz="1600" b="1" u="sng" dirty="0">
                <a:latin typeface="Calibri" panose="020F0502020204030204" pitchFamily="34" charset="0"/>
                <a:ea typeface="Calibri" panose="020F0502020204030204" pitchFamily="34" charset="0"/>
                <a:cs typeface="Times New Roman" panose="02020603050405020304" pitchFamily="18" charset="0"/>
              </a:rPr>
              <a:t>CTE COORDINATOR – MAIN CONTACT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indent="457189">
              <a:lnSpc>
                <a:spcPct val="107000"/>
              </a:lnSpc>
              <a:spcAft>
                <a:spcPts val="1200"/>
              </a:spcAft>
            </a:pPr>
            <a:r>
              <a:rPr lang="en-US" sz="1600" dirty="0">
                <a:latin typeface="Calibri" panose="020F0502020204030204" pitchFamily="34" charset="0"/>
                <a:ea typeface="Calibri" panose="020F0502020204030204" pitchFamily="34" charset="0"/>
                <a:cs typeface="Times New Roman" panose="02020603050405020304" pitchFamily="18" charset="0"/>
              </a:rPr>
              <a:t>Stefanie Schroeder	</a:t>
            </a:r>
          </a:p>
          <a:p>
            <a:pPr indent="457189">
              <a:lnSpc>
                <a:spcPct val="107000"/>
              </a:lnSpc>
              <a:spcAft>
                <a:spcPts val="1200"/>
              </a:spcAft>
            </a:pPr>
            <a:r>
              <a:rPr lang="en-US" sz="1600" dirty="0">
                <a:latin typeface="Calibri" panose="020F0502020204030204" pitchFamily="34" charset="0"/>
                <a:ea typeface="Calibri" panose="020F0502020204030204" pitchFamily="34" charset="0"/>
                <a:cs typeface="Times New Roman" panose="02020603050405020304" pitchFamily="18" charset="0"/>
              </a:rPr>
              <a:t>Patti Coultas</a:t>
            </a:r>
          </a:p>
          <a:p>
            <a:pPr indent="457189">
              <a:lnSpc>
                <a:spcPct val="107000"/>
              </a:lnSpc>
              <a:spcAft>
                <a:spcPts val="1200"/>
              </a:spcAft>
            </a:pPr>
            <a:r>
              <a:rPr lang="en-US" sz="1600" dirty="0">
                <a:latin typeface="Calibri" panose="020F0502020204030204" pitchFamily="34" charset="0"/>
                <a:ea typeface="Calibri" panose="020F0502020204030204" pitchFamily="34" charset="0"/>
                <a:cs typeface="Times New Roman" panose="02020603050405020304" pitchFamily="18" charset="0"/>
              </a:rPr>
              <a:t>Mary Olvera</a:t>
            </a:r>
          </a:p>
        </p:txBody>
      </p:sp>
      <p:sp>
        <p:nvSpPr>
          <p:cNvPr id="14" name="Oval 13">
            <a:extLst>
              <a:ext uri="{FF2B5EF4-FFF2-40B4-BE49-F238E27FC236}">
                <a16:creationId xmlns:a16="http://schemas.microsoft.com/office/drawing/2014/main" id="{63CEAE36-C907-D52F-027E-25C29F2EDD9D}"/>
              </a:ext>
            </a:extLst>
          </p:cNvPr>
          <p:cNvSpPr/>
          <p:nvPr/>
        </p:nvSpPr>
        <p:spPr>
          <a:xfrm>
            <a:off x="468223" y="3914274"/>
            <a:ext cx="320843" cy="320040"/>
          </a:xfrm>
          <a:prstGeom prst="ellipse">
            <a:avLst/>
          </a:prstGeom>
          <a:solidFill>
            <a:srgbClr val="F33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ECB342F2-D626-E31B-D21C-43B0C60D343B}"/>
              </a:ext>
            </a:extLst>
          </p:cNvPr>
          <p:cNvSpPr/>
          <p:nvPr/>
        </p:nvSpPr>
        <p:spPr>
          <a:xfrm rot="2591184">
            <a:off x="560063" y="4005713"/>
            <a:ext cx="13716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
        <p:nvSpPr>
          <p:cNvPr id="16" name="Star: 5 Points 15">
            <a:extLst>
              <a:ext uri="{FF2B5EF4-FFF2-40B4-BE49-F238E27FC236}">
                <a16:creationId xmlns:a16="http://schemas.microsoft.com/office/drawing/2014/main" id="{73B7D8F7-A933-9971-6682-E47E937158CC}"/>
              </a:ext>
            </a:extLst>
          </p:cNvPr>
          <p:cNvSpPr/>
          <p:nvPr/>
        </p:nvSpPr>
        <p:spPr>
          <a:xfrm>
            <a:off x="472324" y="4723833"/>
            <a:ext cx="320040" cy="32004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
        <p:nvSpPr>
          <p:cNvPr id="17" name="Teardrop 16">
            <a:extLst>
              <a:ext uri="{FF2B5EF4-FFF2-40B4-BE49-F238E27FC236}">
                <a16:creationId xmlns:a16="http://schemas.microsoft.com/office/drawing/2014/main" id="{5CA8890B-8997-32F0-ECC9-7235D461EFB6}"/>
              </a:ext>
            </a:extLst>
          </p:cNvPr>
          <p:cNvSpPr>
            <a:spLocks noChangeAspect="1"/>
          </p:cNvSpPr>
          <p:nvPr/>
        </p:nvSpPr>
        <p:spPr>
          <a:xfrm rot="8214605">
            <a:off x="494121" y="4338936"/>
            <a:ext cx="269044" cy="271744"/>
          </a:xfrm>
          <a:prstGeom prst="teardrop">
            <a:avLst/>
          </a:prstGeom>
          <a:solidFill>
            <a:srgbClr val="9B0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
        <p:nvSpPr>
          <p:cNvPr id="18" name="Oval 17">
            <a:extLst>
              <a:ext uri="{FF2B5EF4-FFF2-40B4-BE49-F238E27FC236}">
                <a16:creationId xmlns:a16="http://schemas.microsoft.com/office/drawing/2014/main" id="{5BDF3EA5-7D1D-EE8B-A632-5EAD3EC0131F}"/>
              </a:ext>
            </a:extLst>
          </p:cNvPr>
          <p:cNvSpPr/>
          <p:nvPr/>
        </p:nvSpPr>
        <p:spPr>
          <a:xfrm>
            <a:off x="560063" y="4386630"/>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
        <p:nvSpPr>
          <p:cNvPr id="19" name="Right Triangle 18">
            <a:extLst>
              <a:ext uri="{FF2B5EF4-FFF2-40B4-BE49-F238E27FC236}">
                <a16:creationId xmlns:a16="http://schemas.microsoft.com/office/drawing/2014/main" id="{0E24D3D5-FFA7-5F59-2DE6-7111FFFD9AB8}"/>
              </a:ext>
            </a:extLst>
          </p:cNvPr>
          <p:cNvSpPr/>
          <p:nvPr/>
        </p:nvSpPr>
        <p:spPr>
          <a:xfrm rot="6077409">
            <a:off x="1674152" y="1395893"/>
            <a:ext cx="1156201" cy="112387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
        <p:nvSpPr>
          <p:cNvPr id="20" name="Right Triangle 19">
            <a:extLst>
              <a:ext uri="{FF2B5EF4-FFF2-40B4-BE49-F238E27FC236}">
                <a16:creationId xmlns:a16="http://schemas.microsoft.com/office/drawing/2014/main" id="{BD9E4984-BE34-6CAE-683A-CE28B7C5E558}"/>
              </a:ext>
            </a:extLst>
          </p:cNvPr>
          <p:cNvSpPr/>
          <p:nvPr/>
        </p:nvSpPr>
        <p:spPr>
          <a:xfrm rot="18477940">
            <a:off x="370178" y="565349"/>
            <a:ext cx="1656522" cy="16716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a:p>
        </p:txBody>
      </p:sp>
    </p:spTree>
    <p:extLst>
      <p:ext uri="{BB962C8B-B14F-4D97-AF65-F5344CB8AC3E}">
        <p14:creationId xmlns:p14="http://schemas.microsoft.com/office/powerpoint/2010/main" val="323306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0825" y="1868378"/>
            <a:ext cx="5502349" cy="1071375"/>
          </a:xfrm>
        </p:spPr>
        <p:txBody>
          <a:bodyPr/>
          <a:lstStyle/>
          <a:p>
            <a:r>
              <a:rPr lang="en-US" dirty="0"/>
              <a:t>Lane Freeman</a:t>
            </a:r>
          </a:p>
        </p:txBody>
      </p:sp>
      <p:sp>
        <p:nvSpPr>
          <p:cNvPr id="3" name="Subtitle 2"/>
          <p:cNvSpPr>
            <a:spLocks noGrp="1"/>
          </p:cNvSpPr>
          <p:nvPr>
            <p:ph type="subTitle" idx="1"/>
          </p:nvPr>
        </p:nvSpPr>
        <p:spPr>
          <a:xfrm>
            <a:off x="902825" y="2939753"/>
            <a:ext cx="7338350" cy="822294"/>
          </a:xfrm>
        </p:spPr>
        <p:txBody>
          <a:bodyPr>
            <a:noAutofit/>
          </a:bodyPr>
          <a:lstStyle/>
          <a:p>
            <a:r>
              <a:rPr lang="en-US" dirty="0">
                <a:latin typeface="+mn-lt"/>
              </a:rPr>
              <a:t>Director of Online Learning</a:t>
            </a:r>
          </a:p>
        </p:txBody>
      </p:sp>
      <p:pic>
        <p:nvPicPr>
          <p:cNvPr id="6" name="Picture 5" descr="NCCCS Logo">
            <a:extLst>
              <a:ext uri="{FF2B5EF4-FFF2-40B4-BE49-F238E27FC236}">
                <a16:creationId xmlns:a16="http://schemas.microsoft.com/office/drawing/2014/main" id="{2B11866B-CBF2-4D8B-803B-0AD239F04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352" y="3762047"/>
            <a:ext cx="3355245" cy="1276505"/>
          </a:xfrm>
          <a:prstGeom prst="rect">
            <a:avLst/>
          </a:prstGeom>
        </p:spPr>
      </p:pic>
      <p:pic>
        <p:nvPicPr>
          <p:cNvPr id="7" name="Picture 6" descr="A person in a suit&#10;&#10;Description automatically generated">
            <a:extLst>
              <a:ext uri="{FF2B5EF4-FFF2-40B4-BE49-F238E27FC236}">
                <a16:creationId xmlns:a16="http://schemas.microsoft.com/office/drawing/2014/main" id="{81309E34-0B30-4374-4F39-67E7D0CCAE16}"/>
              </a:ext>
            </a:extLst>
          </p:cNvPr>
          <p:cNvPicPr>
            <a:picLocks noChangeAspect="1"/>
          </p:cNvPicPr>
          <p:nvPr/>
        </p:nvPicPr>
        <p:blipFill rotWithShape="1">
          <a:blip r:embed="rId4">
            <a:extLst>
              <a:ext uri="{28A0092B-C50C-407E-A947-70E740481C1C}">
                <a14:useLocalDpi xmlns:a14="http://schemas.microsoft.com/office/drawing/2010/main" val="0"/>
              </a:ext>
            </a:extLst>
          </a:blip>
          <a:srcRect l="11291"/>
          <a:stretch/>
        </p:blipFill>
        <p:spPr>
          <a:xfrm>
            <a:off x="6784258" y="0"/>
            <a:ext cx="2359742" cy="3325091"/>
          </a:xfrm>
          <a:prstGeom prst="rect">
            <a:avLst/>
          </a:prstGeom>
        </p:spPr>
      </p:pic>
    </p:spTree>
    <p:extLst>
      <p:ext uri="{BB962C8B-B14F-4D97-AF65-F5344CB8AC3E}">
        <p14:creationId xmlns:p14="http://schemas.microsoft.com/office/powerpoint/2010/main" val="65753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endParaRPr lang="en-US" sz="1013"/>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391835" cy="17144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endParaRPr lang="en-US" sz="1013"/>
          </a:p>
        </p:txBody>
      </p:sp>
      <p:sp>
        <p:nvSpPr>
          <p:cNvPr id="2" name="Title 1"/>
          <p:cNvSpPr>
            <a:spLocks noGrp="1"/>
          </p:cNvSpPr>
          <p:nvPr>
            <p:ph type="title"/>
          </p:nvPr>
        </p:nvSpPr>
        <p:spPr>
          <a:xfrm>
            <a:off x="571352" y="262647"/>
            <a:ext cx="3485178" cy="1218390"/>
          </a:xfrm>
        </p:spPr>
        <p:txBody>
          <a:bodyPr anchor="ctr">
            <a:normAutofit fontScale="90000"/>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nSpc>
                <a:spcPct val="90000"/>
              </a:lnSpc>
            </a:pPr>
            <a:r>
              <a:rPr lang="en-US" sz="2775" dirty="0"/>
              <a:t>AI Can </a:t>
            </a:r>
            <a:r>
              <a:rPr lang="en-US" sz="2775"/>
              <a:t>Assist in: </a:t>
            </a:r>
            <a:r>
              <a:rPr lang="en-US" sz="2775" dirty="0"/>
              <a:t>Alignment with Labor Market Needs</a:t>
            </a:r>
          </a:p>
        </p:txBody>
      </p:sp>
      <p:sp>
        <p:nvSpPr>
          <p:cNvPr id="3" name="Content Placeholder 2"/>
          <p:cNvSpPr>
            <a:spLocks noGrp="1"/>
          </p:cNvSpPr>
          <p:nvPr>
            <p:ph idx="1"/>
          </p:nvPr>
        </p:nvSpPr>
        <p:spPr>
          <a:xfrm>
            <a:off x="332072" y="1826394"/>
            <a:ext cx="3724459" cy="2940868"/>
          </a:xfrm>
        </p:spPr>
        <p:txBody>
          <a:bodyPr anchor="ct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nSpc>
                <a:spcPct val="90000"/>
              </a:lnSpc>
            </a:pPr>
            <a:r>
              <a:rPr lang="en-US" sz="1500" dirty="0"/>
              <a:t>Courses are developed or redesigned to directly address the skills and knowledge required in local and regional industries.</a:t>
            </a:r>
          </a:p>
          <a:p>
            <a:pPr>
              <a:lnSpc>
                <a:spcPct val="90000"/>
              </a:lnSpc>
            </a:pPr>
            <a:r>
              <a:rPr lang="en-US" sz="1500" dirty="0"/>
              <a:t>Incorporating current industry technologies, practices, and standards into the curriculum.</a:t>
            </a:r>
          </a:p>
          <a:p>
            <a:pPr>
              <a:lnSpc>
                <a:spcPct val="90000"/>
              </a:lnSpc>
            </a:pPr>
            <a:r>
              <a:rPr lang="en-US" sz="1500" dirty="0"/>
              <a:t>Alignment ensures that CTE programs are relevant and meet the evolving demands of the workforce.</a:t>
            </a:r>
          </a:p>
          <a:p>
            <a:pPr>
              <a:lnSpc>
                <a:spcPct val="90000"/>
              </a:lnSpc>
            </a:pPr>
            <a:r>
              <a:rPr lang="en-US" sz="1500" dirty="0"/>
              <a:t>Crucial for preparing students for in-demand careers, addressing the second area of CLNA.</a:t>
            </a:r>
          </a:p>
        </p:txBody>
      </p:sp>
      <p:pic>
        <p:nvPicPr>
          <p:cNvPr id="5" name="Picture 4" descr="A screen shot of a computer&#10;&#10;Description automatically generated">
            <a:extLst>
              <a:ext uri="{FF2B5EF4-FFF2-40B4-BE49-F238E27FC236}">
                <a16:creationId xmlns:a16="http://schemas.microsoft.com/office/drawing/2014/main" id="{CE989D6E-2204-8A23-4365-A2764C2759A2}"/>
              </a:ext>
            </a:extLst>
          </p:cNvPr>
          <p:cNvPicPr>
            <a:picLocks noChangeAspect="1"/>
          </p:cNvPicPr>
          <p:nvPr/>
        </p:nvPicPr>
        <p:blipFill rotWithShape="1">
          <a:blip r:embed="rId2"/>
          <a:srcRect l="6203" r="4809"/>
          <a:stretch/>
        </p:blipFill>
        <p:spPr>
          <a:xfrm>
            <a:off x="4572000" y="1"/>
            <a:ext cx="4577119" cy="5143500"/>
          </a:xfrm>
          <a:prstGeom prst="rect">
            <a:avLst/>
          </a:prstGeom>
        </p:spPr>
      </p:pic>
    </p:spTree>
    <p:extLst>
      <p:ext uri="{BB962C8B-B14F-4D97-AF65-F5344CB8AC3E}">
        <p14:creationId xmlns:p14="http://schemas.microsoft.com/office/powerpoint/2010/main" val="1721748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endParaRPr lang="en-US" sz="1013"/>
          </a:p>
        </p:txBody>
      </p:sp>
      <p:sp>
        <p:nvSpPr>
          <p:cNvPr id="2" name="Title 1"/>
          <p:cNvSpPr>
            <a:spLocks noGrp="1"/>
          </p:cNvSpPr>
          <p:nvPr>
            <p:ph type="title"/>
          </p:nvPr>
        </p:nvSpPr>
        <p:spPr>
          <a:xfrm>
            <a:off x="571351" y="571501"/>
            <a:ext cx="3060272" cy="1281182"/>
          </a:xfrm>
        </p:spPr>
        <p:txBody>
          <a:bodyPr anchor="ct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nSpc>
                <a:spcPct val="90000"/>
              </a:lnSpc>
            </a:pPr>
            <a:r>
              <a:rPr lang="en-US" sz="2775" dirty="0"/>
              <a:t>AI Can Assist in:  </a:t>
            </a:r>
            <a:br>
              <a:rPr lang="en-US" sz="2775" dirty="0"/>
            </a:br>
            <a:r>
              <a:rPr lang="en-US" sz="2775" dirty="0"/>
              <a:t>Size, Scope, and Quality of Programs</a:t>
            </a:r>
          </a:p>
        </p:txBody>
      </p:sp>
      <p:sp>
        <p:nvSpPr>
          <p:cNvPr id="3" name="Content Placeholder 2"/>
          <p:cNvSpPr>
            <a:spLocks noGrp="1"/>
          </p:cNvSpPr>
          <p:nvPr>
            <p:ph idx="1"/>
          </p:nvPr>
        </p:nvSpPr>
        <p:spPr>
          <a:xfrm>
            <a:off x="245445" y="1852683"/>
            <a:ext cx="3386179" cy="2827376"/>
          </a:xfrm>
        </p:spPr>
        <p:txBody>
          <a:bodyPr anchor="ctr">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nSpc>
                <a:spcPct val="90000"/>
              </a:lnSpc>
            </a:pPr>
            <a:endParaRPr lang="en-US" sz="1425" dirty="0"/>
          </a:p>
          <a:p>
            <a:pPr>
              <a:lnSpc>
                <a:spcPct val="90000"/>
              </a:lnSpc>
            </a:pPr>
            <a:r>
              <a:rPr lang="en-US" sz="1425" dirty="0"/>
              <a:t>Development or redesign of CTE courses with a focus on content and pedagogical approaches.</a:t>
            </a:r>
          </a:p>
          <a:p>
            <a:pPr>
              <a:lnSpc>
                <a:spcPct val="90000"/>
              </a:lnSpc>
            </a:pPr>
            <a:r>
              <a:rPr lang="en-US" sz="1425" dirty="0"/>
              <a:t>Expanding course offerings to cover a broader range of skills.</a:t>
            </a:r>
          </a:p>
          <a:p>
            <a:pPr>
              <a:lnSpc>
                <a:spcPct val="90000"/>
              </a:lnSpc>
            </a:pPr>
            <a:r>
              <a:rPr lang="en-US" sz="1425" dirty="0"/>
              <a:t>Ensuring that the programs maintain high standards of quality.</a:t>
            </a:r>
          </a:p>
          <a:p>
            <a:pPr>
              <a:lnSpc>
                <a:spcPct val="90000"/>
              </a:lnSpc>
            </a:pPr>
            <a:r>
              <a:rPr lang="en-US" sz="1425" dirty="0"/>
              <a:t>Institution ensures CTE programs are comprehensive and in line with industry standards, addressing the third area of CLNA.</a:t>
            </a:r>
          </a:p>
        </p:txBody>
      </p:sp>
      <p:sp>
        <p:nvSpPr>
          <p:cNvPr id="12" name="Rectangle 11">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51" y="0"/>
            <a:ext cx="5086349" cy="5143500"/>
          </a:xfrm>
          <a:prstGeom prst="rect">
            <a:avLst/>
          </a:prstGeom>
          <a:solidFill>
            <a:srgbClr val="FFFFFF"/>
          </a:solidFill>
          <a:ln>
            <a:noFill/>
          </a:ln>
          <a:effectLst>
            <a:outerShdw blurRad="177800" dist="215900" dir="8520000" sx="94000" sy="94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a:endParaRPr lang="en-US" sz="1013"/>
          </a:p>
        </p:txBody>
      </p:sp>
      <p:pic>
        <p:nvPicPr>
          <p:cNvPr id="5" name="Picture 4" descr="A screen with a magnifying glass and icons&#10;&#10;Description automatically generated">
            <a:extLst>
              <a:ext uri="{FF2B5EF4-FFF2-40B4-BE49-F238E27FC236}">
                <a16:creationId xmlns:a16="http://schemas.microsoft.com/office/drawing/2014/main" id="{B7C8CF4C-DE30-92A0-08CE-999644CAC1A3}"/>
              </a:ext>
            </a:extLst>
          </p:cNvPr>
          <p:cNvPicPr>
            <a:picLocks noChangeAspect="1"/>
          </p:cNvPicPr>
          <p:nvPr/>
        </p:nvPicPr>
        <p:blipFill>
          <a:blip r:embed="rId2"/>
          <a:stretch>
            <a:fillRect/>
          </a:stretch>
        </p:blipFill>
        <p:spPr>
          <a:xfrm>
            <a:off x="4572000" y="571427"/>
            <a:ext cx="4000648" cy="4000648"/>
          </a:xfrm>
          <a:prstGeom prst="rect">
            <a:avLst/>
          </a:prstGeom>
        </p:spPr>
      </p:pic>
    </p:spTree>
    <p:extLst>
      <p:ext uri="{BB962C8B-B14F-4D97-AF65-F5344CB8AC3E}">
        <p14:creationId xmlns:p14="http://schemas.microsoft.com/office/powerpoint/2010/main" val="3634875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500" y="681127"/>
            <a:ext cx="3064249" cy="1051853"/>
          </a:xfrm>
        </p:spPr>
        <p:txBody>
          <a:bodyPr anchor="t">
            <a:norm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nSpc>
                <a:spcPct val="90000"/>
              </a:lnSpc>
            </a:pPr>
            <a:r>
              <a:rPr lang="en-US" sz="1650" dirty="0"/>
              <a:t>AI Can Assist in: </a:t>
            </a:r>
            <a:br>
              <a:rPr lang="en-US" sz="1650" dirty="0"/>
            </a:br>
            <a:r>
              <a:rPr lang="en-US" sz="1650" dirty="0"/>
              <a:t>Progress Toward Implementing CTE Programs and Programs of Study</a:t>
            </a:r>
          </a:p>
        </p:txBody>
      </p:sp>
      <p:cxnSp>
        <p:nvCxnSpPr>
          <p:cNvPr id="14"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6" y="653360"/>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56897" y="1913382"/>
            <a:ext cx="3547965" cy="2887218"/>
          </a:xfrm>
        </p:spPr>
        <p:txBody>
          <a:bodyPr>
            <a:normAutofit fontScale="92500" lnSpcReduction="10000"/>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nSpc>
                <a:spcPct val="90000"/>
              </a:lnSpc>
            </a:pPr>
            <a:r>
              <a:rPr lang="en-US" sz="1800" dirty="0"/>
              <a:t>Updating and refining courses to align with rigorous academic and technical standards.</a:t>
            </a:r>
          </a:p>
          <a:p>
            <a:pPr>
              <a:lnSpc>
                <a:spcPct val="90000"/>
              </a:lnSpc>
            </a:pPr>
            <a:r>
              <a:rPr lang="en-US" sz="1800" dirty="0"/>
              <a:t>Ensuring they lead to certifications or credentials recognized by industries.</a:t>
            </a:r>
          </a:p>
          <a:p>
            <a:pPr>
              <a:lnSpc>
                <a:spcPct val="90000"/>
              </a:lnSpc>
            </a:pPr>
            <a:r>
              <a:rPr lang="en-US" sz="1800" dirty="0"/>
              <a:t>Contributes to progress in the implementation of effective and relevant CTE programs.</a:t>
            </a:r>
          </a:p>
          <a:p>
            <a:pPr>
              <a:lnSpc>
                <a:spcPct val="90000"/>
              </a:lnSpc>
            </a:pPr>
            <a:r>
              <a:rPr lang="en-US" sz="1800" dirty="0"/>
              <a:t>Aligning courses with standards that lead to recognized credentials addresses the fourth area of CLNA.</a:t>
            </a:r>
          </a:p>
        </p:txBody>
      </p:sp>
      <p:pic>
        <p:nvPicPr>
          <p:cNvPr id="5" name="Picture 4" descr="A group of people in a classroom&#10;&#10;Description automatically generated">
            <a:extLst>
              <a:ext uri="{FF2B5EF4-FFF2-40B4-BE49-F238E27FC236}">
                <a16:creationId xmlns:a16="http://schemas.microsoft.com/office/drawing/2014/main" id="{1033D75F-4AF5-0D48-AF30-FBED47A1302C}"/>
              </a:ext>
            </a:extLst>
          </p:cNvPr>
          <p:cNvPicPr>
            <a:picLocks noChangeAspect="1"/>
          </p:cNvPicPr>
          <p:nvPr/>
        </p:nvPicPr>
        <p:blipFill rotWithShape="1">
          <a:blip r:embed="rId2"/>
          <a:srcRect l="2311" r="2311"/>
          <a:stretch/>
        </p:blipFill>
        <p:spPr>
          <a:xfrm>
            <a:off x="4238244" y="7"/>
            <a:ext cx="4905756" cy="5143493"/>
          </a:xfrm>
          <a:prstGeom prst="rect">
            <a:avLst/>
          </a:prstGeom>
        </p:spPr>
      </p:pic>
    </p:spTree>
    <p:extLst>
      <p:ext uri="{BB962C8B-B14F-4D97-AF65-F5344CB8AC3E}">
        <p14:creationId xmlns:p14="http://schemas.microsoft.com/office/powerpoint/2010/main" val="4719522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B2BE41672053428A04440375F834B6" ma:contentTypeVersion="13" ma:contentTypeDescription="Create a new document." ma:contentTypeScope="" ma:versionID="b82d43e5303b006902a54d4cbb9f6551">
  <xsd:schema xmlns:xsd="http://www.w3.org/2001/XMLSchema" xmlns:xs="http://www.w3.org/2001/XMLSchema" xmlns:p="http://schemas.microsoft.com/office/2006/metadata/properties" xmlns:ns2="bd1f56e5-2dfe-42af-a842-8886d825bf7e" xmlns:ns3="a3648569-d889-4cab-8fb7-f97de583ec0f" targetNamespace="http://schemas.microsoft.com/office/2006/metadata/properties" ma:root="true" ma:fieldsID="9d1d31c080f06da4605616a272c7b52f" ns2:_="" ns3:_="">
    <xsd:import namespace="bd1f56e5-2dfe-42af-a842-8886d825bf7e"/>
    <xsd:import namespace="a3648569-d889-4cab-8fb7-f97de583ec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1f56e5-2dfe-42af-a842-8886d825bf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f410e6b-3f3a-46d5-b089-fcc12dc48881"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648569-d889-4cab-8fb7-f97de583ec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9223b4f3-e477-4c24-8cf9-751aee7eab28}" ma:internalName="TaxCatchAll" ma:showField="CatchAllData" ma:web="a3648569-d889-4cab-8fb7-f97de583ec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3648569-d889-4cab-8fb7-f97de583ec0f" xsi:nil="true"/>
    <lcf76f155ced4ddcb4097134ff3c332f xmlns="bd1f56e5-2dfe-42af-a842-8886d825bf7e">
      <Terms xmlns="http://schemas.microsoft.com/office/infopath/2007/PartnerControls"/>
    </lcf76f155ced4ddcb4097134ff3c332f>
    <SharedWithUsers xmlns="a3648569-d889-4cab-8fb7-f97de583ec0f">
      <UserInfo>
        <DisplayName>Darice McDougald</DisplayName>
        <AccountId>25</AccountId>
        <AccountType/>
      </UserInfo>
      <UserInfo>
        <DisplayName>Patti Coultas</DisplayName>
        <AccountId>20</AccountId>
        <AccountType/>
      </UserInfo>
    </SharedWithUsers>
  </documentManagement>
</p:properties>
</file>

<file path=customXml/itemProps1.xml><?xml version="1.0" encoding="utf-8"?>
<ds:datastoreItem xmlns:ds="http://schemas.openxmlformats.org/officeDocument/2006/customXml" ds:itemID="{9E70F828-9EB5-482E-A8F9-6390273F447C}">
  <ds:schemaRefs>
    <ds:schemaRef ds:uri="http://schemas.microsoft.com/sharepoint/v3/contenttype/forms"/>
  </ds:schemaRefs>
</ds:datastoreItem>
</file>

<file path=customXml/itemProps2.xml><?xml version="1.0" encoding="utf-8"?>
<ds:datastoreItem xmlns:ds="http://schemas.openxmlformats.org/officeDocument/2006/customXml" ds:itemID="{C715B3E0-7506-4DD8-9F52-96C350C590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1f56e5-2dfe-42af-a842-8886d825bf7e"/>
    <ds:schemaRef ds:uri="a3648569-d889-4cab-8fb7-f97de583ec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1C12FC-6215-4B2B-9EAC-7E250CE89C1A}">
  <ds:schemaRefs>
    <ds:schemaRef ds:uri="http://purl.org/dc/elements/1.1/"/>
    <ds:schemaRef ds:uri="http://purl.org/dc/dcmitype/"/>
    <ds:schemaRef ds:uri="bd1f56e5-2dfe-42af-a842-8886d825bf7e"/>
    <ds:schemaRef ds:uri="http://schemas.openxmlformats.org/package/2006/metadata/core-properties"/>
    <ds:schemaRef ds:uri="http://schemas.microsoft.com/office/2006/metadata/properties"/>
    <ds:schemaRef ds:uri="a3648569-d889-4cab-8fb7-f97de583ec0f"/>
    <ds:schemaRef ds:uri="http://purl.org/dc/terms/"/>
    <ds:schemaRef ds:uri="http://schemas.microsoft.com/office/2006/documentManagement/typ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System Office Template 2017</Template>
  <TotalTime>0</TotalTime>
  <Words>1011</Words>
  <Application>Microsoft Office PowerPoint</Application>
  <PresentationFormat>On-screen Show (16:9)</PresentationFormat>
  <Paragraphs>179</Paragraphs>
  <Slides>25</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Calibri Light</vt:lpstr>
      <vt:lpstr>Helvetica Neue Medium</vt:lpstr>
      <vt:lpstr>Times New Roman</vt:lpstr>
      <vt:lpstr>Wingdings</vt:lpstr>
      <vt:lpstr>Office Theme</vt:lpstr>
      <vt:lpstr>Office Theme</vt:lpstr>
      <vt:lpstr>Perkins Update</vt:lpstr>
      <vt:lpstr>Stefanie Schroeder, CTE Coordinator</vt:lpstr>
      <vt:lpstr>Career &amp; Technical Education Team</vt:lpstr>
      <vt:lpstr>Purpose of Perkins </vt:lpstr>
      <vt:lpstr>Colleges by CTE Coordinator</vt:lpstr>
      <vt:lpstr>Lane Freeman</vt:lpstr>
      <vt:lpstr>AI Can Assist in: Alignment with Labor Market Needs</vt:lpstr>
      <vt:lpstr>AI Can Assist in:   Size, Scope, and Quality of Programs</vt:lpstr>
      <vt:lpstr>AI Can Assist in:  Progress Toward Implementing CTE Programs and Programs of Study</vt:lpstr>
      <vt:lpstr>Carryover Modifications due Nov. 24th</vt:lpstr>
      <vt:lpstr>Mid-Year Review and Grant Technical Assistance</vt:lpstr>
      <vt:lpstr>Mid-Year Reviews</vt:lpstr>
      <vt:lpstr>NAPE's Equity in Perkins V Workshop </vt:lpstr>
      <vt:lpstr>ll-perkins Listserv</vt:lpstr>
      <vt:lpstr>Digging Deep in Career Exploration Workshops </vt:lpstr>
      <vt:lpstr>Promising Practice Video from 2022-2023</vt:lpstr>
      <vt:lpstr>Virtual Office Hours for Technical Assistance</vt:lpstr>
      <vt:lpstr>Dr. Mary Olvera</vt:lpstr>
      <vt:lpstr>Aaron Mabe</vt:lpstr>
      <vt:lpstr>Jennifer McLean</vt:lpstr>
      <vt:lpstr>Fall 2024 System Conference</vt:lpstr>
      <vt:lpstr>NCACTE PACE </vt:lpstr>
      <vt:lpstr>Perkins Monthly Updates 2023-24</vt:lpstr>
      <vt:lpstr>Raising the Awareness of Career Pathways Monthly Webinars</vt:lpstr>
      <vt:lpstr>Technical Assistance is available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Perkins Update</dc:title>
  <dc:creator/>
  <cp:keywords/>
  <cp:lastModifiedBy/>
  <cp:revision>1484</cp:revision>
  <dcterms:created xsi:type="dcterms:W3CDTF">2021-08-11T12:00:29Z</dcterms:created>
  <dcterms:modified xsi:type="dcterms:W3CDTF">2023-11-14T12:28:16Z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0x01010000B2BE41672053428A04440375F834B6</vt:lpwstr>
  </property>
  <property fmtid="{D5CDD505-2E9C-101B-9397-08002B2CF9AE}" pid="3" name="MediaServiceImageTags">
    <vt:lpwstr/>
  </property>
</Properties>
</file>