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43"/>
  </p:notesMasterIdLst>
  <p:handoutMasterIdLst>
    <p:handoutMasterId r:id="rId44"/>
  </p:handoutMasterIdLst>
  <p:sldIdLst>
    <p:sldId id="534" r:id="rId5"/>
    <p:sldId id="726" r:id="rId6"/>
    <p:sldId id="257" r:id="rId7"/>
    <p:sldId id="721" r:id="rId8"/>
    <p:sldId id="573" r:id="rId9"/>
    <p:sldId id="575" r:id="rId10"/>
    <p:sldId id="712" r:id="rId11"/>
    <p:sldId id="720" r:id="rId12"/>
    <p:sldId id="576" r:id="rId13"/>
    <p:sldId id="577" r:id="rId14"/>
    <p:sldId id="578" r:id="rId15"/>
    <p:sldId id="579" r:id="rId16"/>
    <p:sldId id="580" r:id="rId17"/>
    <p:sldId id="581" r:id="rId18"/>
    <p:sldId id="719" r:id="rId19"/>
    <p:sldId id="714" r:id="rId20"/>
    <p:sldId id="716" r:id="rId21"/>
    <p:sldId id="722" r:id="rId22"/>
    <p:sldId id="263" r:id="rId23"/>
    <p:sldId id="725" r:id="rId24"/>
    <p:sldId id="717" r:id="rId25"/>
    <p:sldId id="265" r:id="rId26"/>
    <p:sldId id="266" r:id="rId27"/>
    <p:sldId id="724" r:id="rId28"/>
    <p:sldId id="267" r:id="rId29"/>
    <p:sldId id="268" r:id="rId30"/>
    <p:sldId id="269" r:id="rId31"/>
    <p:sldId id="270" r:id="rId32"/>
    <p:sldId id="271" r:id="rId33"/>
    <p:sldId id="272" r:id="rId34"/>
    <p:sldId id="273" r:id="rId35"/>
    <p:sldId id="274" r:id="rId36"/>
    <p:sldId id="275" r:id="rId37"/>
    <p:sldId id="723" r:id="rId38"/>
    <p:sldId id="278" r:id="rId39"/>
    <p:sldId id="706" r:id="rId40"/>
    <p:sldId id="634" r:id="rId41"/>
    <p:sldId id="728" r:id="rId42"/>
  </p:sldIdLst>
  <p:sldSz cx="9144000" cy="5143500" type="screen16x9"/>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B111"/>
    <a:srgbClr val="0531FF"/>
    <a:srgbClr val="0037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C709E01-B461-8342-BAAE-FFD3D9B3EFF0}" v="63" dt="2020-03-26T18:57:27.82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67" autoAdjust="0"/>
    <p:restoredTop sz="84005" autoAdjust="0"/>
  </p:normalViewPr>
  <p:slideViewPr>
    <p:cSldViewPr snapToGrid="0">
      <p:cViewPr varScale="1">
        <p:scale>
          <a:sx n="159" d="100"/>
          <a:sy n="159" d="100"/>
        </p:scale>
        <p:origin x="352" y="17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90" d="100"/>
        <a:sy n="190" d="100"/>
      </p:scale>
      <p:origin x="0" y="-9280"/>
    </p:cViewPr>
  </p:sorterViewPr>
  <p:notesViewPr>
    <p:cSldViewPr snapToGrid="0">
      <p:cViewPr>
        <p:scale>
          <a:sx n="49" d="100"/>
          <a:sy n="49" d="100"/>
        </p:scale>
        <p:origin x="1582" y="4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heme" Target="theme/theme1.xml"/><Relationship Id="rId50"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 Droessler" userId="625c3661-9d64-47fa-b83c-4b49393bd161" providerId="ADAL" clId="{1C709E01-B461-8342-BAAE-FFD3D9B3EFF0}"/>
    <pc:docChg chg="custSel addSld delSld modSld sldOrd">
      <pc:chgData name="Chris Droessler" userId="625c3661-9d64-47fa-b83c-4b49393bd161" providerId="ADAL" clId="{1C709E01-B461-8342-BAAE-FFD3D9B3EFF0}" dt="2020-03-26T18:57:27.826" v="102" actId="2696"/>
      <pc:docMkLst>
        <pc:docMk/>
      </pc:docMkLst>
      <pc:sldChg chg="modSp">
        <pc:chgData name="Chris Droessler" userId="625c3661-9d64-47fa-b83c-4b49393bd161" providerId="ADAL" clId="{1C709E01-B461-8342-BAAE-FFD3D9B3EFF0}" dt="2020-03-24T19:49:26.570" v="39" actId="1036"/>
        <pc:sldMkLst>
          <pc:docMk/>
          <pc:sldMk cId="409224612" sldId="278"/>
        </pc:sldMkLst>
        <pc:spChg chg="mod">
          <ac:chgData name="Chris Droessler" userId="625c3661-9d64-47fa-b83c-4b49393bd161" providerId="ADAL" clId="{1C709E01-B461-8342-BAAE-FFD3D9B3EFF0}" dt="2020-03-24T19:49:26.570" v="39" actId="1036"/>
          <ac:spMkLst>
            <pc:docMk/>
            <pc:sldMk cId="409224612" sldId="278"/>
            <ac:spMk id="279" creationId="{00000000-0000-0000-0000-000000000000}"/>
          </ac:spMkLst>
        </pc:spChg>
      </pc:sldChg>
      <pc:sldChg chg="modSp">
        <pc:chgData name="Chris Droessler" userId="625c3661-9d64-47fa-b83c-4b49393bd161" providerId="ADAL" clId="{1C709E01-B461-8342-BAAE-FFD3D9B3EFF0}" dt="2020-03-24T19:13:44.288" v="1" actId="255"/>
        <pc:sldMkLst>
          <pc:docMk/>
          <pc:sldMk cId="1907012793" sldId="712"/>
        </pc:sldMkLst>
        <pc:spChg chg="mod">
          <ac:chgData name="Chris Droessler" userId="625c3661-9d64-47fa-b83c-4b49393bd161" providerId="ADAL" clId="{1C709E01-B461-8342-BAAE-FFD3D9B3EFF0}" dt="2020-03-24T19:13:44.288" v="1" actId="255"/>
          <ac:spMkLst>
            <pc:docMk/>
            <pc:sldMk cId="1907012793" sldId="712"/>
            <ac:spMk id="131" creationId="{00000000-0000-0000-0000-000000000000}"/>
          </ac:spMkLst>
        </pc:spChg>
      </pc:sldChg>
      <pc:sldChg chg="modSp">
        <pc:chgData name="Chris Droessler" userId="625c3661-9d64-47fa-b83c-4b49393bd161" providerId="ADAL" clId="{1C709E01-B461-8342-BAAE-FFD3D9B3EFF0}" dt="2020-03-24T19:13:02.276" v="0" actId="20577"/>
        <pc:sldMkLst>
          <pc:docMk/>
          <pc:sldMk cId="4134146784" sldId="726"/>
        </pc:sldMkLst>
        <pc:spChg chg="mod">
          <ac:chgData name="Chris Droessler" userId="625c3661-9d64-47fa-b83c-4b49393bd161" providerId="ADAL" clId="{1C709E01-B461-8342-BAAE-FFD3D9B3EFF0}" dt="2020-03-24T19:13:02.276" v="0" actId="20577"/>
          <ac:spMkLst>
            <pc:docMk/>
            <pc:sldMk cId="4134146784" sldId="726"/>
            <ac:spMk id="2" creationId="{19364C0F-7C29-D54C-9336-4FE47118936D}"/>
          </ac:spMkLst>
        </pc:spChg>
      </pc:sldChg>
      <pc:sldChg chg="addSp delSp modSp add del">
        <pc:chgData name="Chris Droessler" userId="625c3661-9d64-47fa-b83c-4b49393bd161" providerId="ADAL" clId="{1C709E01-B461-8342-BAAE-FFD3D9B3EFF0}" dt="2020-03-26T18:57:27.826" v="102" actId="2696"/>
        <pc:sldMkLst>
          <pc:docMk/>
          <pc:sldMk cId="2477938406" sldId="727"/>
        </pc:sldMkLst>
        <pc:spChg chg="del">
          <ac:chgData name="Chris Droessler" userId="625c3661-9d64-47fa-b83c-4b49393bd161" providerId="ADAL" clId="{1C709E01-B461-8342-BAAE-FFD3D9B3EFF0}" dt="2020-03-26T18:51:35.498" v="74" actId="478"/>
          <ac:spMkLst>
            <pc:docMk/>
            <pc:sldMk cId="2477938406" sldId="727"/>
            <ac:spMk id="2" creationId="{E51C0BC3-6EF0-C24F-89A9-304D1291BF69}"/>
          </ac:spMkLst>
        </pc:spChg>
        <pc:spChg chg="mod">
          <ac:chgData name="Chris Droessler" userId="625c3661-9d64-47fa-b83c-4b49393bd161" providerId="ADAL" clId="{1C709E01-B461-8342-BAAE-FFD3D9B3EFF0}" dt="2020-03-26T18:50:02.696" v="73" actId="20577"/>
          <ac:spMkLst>
            <pc:docMk/>
            <pc:sldMk cId="2477938406" sldId="727"/>
            <ac:spMk id="3" creationId="{EA0DA156-09EA-3348-9F66-860B633D2C0D}"/>
          </ac:spMkLst>
        </pc:spChg>
        <pc:picChg chg="add mod">
          <ac:chgData name="Chris Droessler" userId="625c3661-9d64-47fa-b83c-4b49393bd161" providerId="ADAL" clId="{1C709E01-B461-8342-BAAE-FFD3D9B3EFF0}" dt="2020-03-26T18:51:56.322" v="80" actId="1076"/>
          <ac:picMkLst>
            <pc:docMk/>
            <pc:sldMk cId="2477938406" sldId="727"/>
            <ac:picMk id="5" creationId="{1A7D5BE7-671D-8C44-8406-A252B793967D}"/>
          </ac:picMkLst>
        </pc:picChg>
      </pc:sldChg>
      <pc:sldChg chg="addSp delSp modSp add ord">
        <pc:chgData name="Chris Droessler" userId="625c3661-9d64-47fa-b83c-4b49393bd161" providerId="ADAL" clId="{1C709E01-B461-8342-BAAE-FFD3D9B3EFF0}" dt="2020-03-26T18:57:13.636" v="101" actId="14100"/>
        <pc:sldMkLst>
          <pc:docMk/>
          <pc:sldMk cId="3529450992" sldId="728"/>
        </pc:sldMkLst>
        <pc:picChg chg="add del mod">
          <ac:chgData name="Chris Droessler" userId="625c3661-9d64-47fa-b83c-4b49393bd161" providerId="ADAL" clId="{1C709E01-B461-8342-BAAE-FFD3D9B3EFF0}" dt="2020-03-26T18:55:36.270" v="87" actId="478"/>
          <ac:picMkLst>
            <pc:docMk/>
            <pc:sldMk cId="3529450992" sldId="728"/>
            <ac:picMk id="4" creationId="{4EDA2DD8-6753-1D4B-B925-888B87B160BE}"/>
          </ac:picMkLst>
        </pc:picChg>
        <pc:picChg chg="del">
          <ac:chgData name="Chris Droessler" userId="625c3661-9d64-47fa-b83c-4b49393bd161" providerId="ADAL" clId="{1C709E01-B461-8342-BAAE-FFD3D9B3EFF0}" dt="2020-03-26T18:54:42.937" v="82" actId="478"/>
          <ac:picMkLst>
            <pc:docMk/>
            <pc:sldMk cId="3529450992" sldId="728"/>
            <ac:picMk id="5" creationId="{1A7D5BE7-671D-8C44-8406-A252B793967D}"/>
          </ac:picMkLst>
        </pc:picChg>
        <pc:picChg chg="add del mod">
          <ac:chgData name="Chris Droessler" userId="625c3661-9d64-47fa-b83c-4b49393bd161" providerId="ADAL" clId="{1C709E01-B461-8342-BAAE-FFD3D9B3EFF0}" dt="2020-03-26T18:56:50.668" v="94" actId="478"/>
          <ac:picMkLst>
            <pc:docMk/>
            <pc:sldMk cId="3529450992" sldId="728"/>
            <ac:picMk id="7" creationId="{E26D8A78-E255-2D45-AED8-8358C15EC1CB}"/>
          </ac:picMkLst>
        </pc:picChg>
        <pc:picChg chg="add mod">
          <ac:chgData name="Chris Droessler" userId="625c3661-9d64-47fa-b83c-4b49393bd161" providerId="ADAL" clId="{1C709E01-B461-8342-BAAE-FFD3D9B3EFF0}" dt="2020-03-26T18:57:13.636" v="101" actId="14100"/>
          <ac:picMkLst>
            <pc:docMk/>
            <pc:sldMk cId="3529450992" sldId="728"/>
            <ac:picMk id="9" creationId="{0B615B6D-499F-EA4E-8472-F3386E5C369D}"/>
          </ac:picMkLst>
        </pc:picChg>
      </pc:sldChg>
    </pc:docChg>
  </pc:docChgLst>
  <pc:docChgLst>
    <pc:chgData name="Chris Droessler" userId="625c3661-9d64-47fa-b83c-4b49393bd161" providerId="ADAL" clId="{42B8E685-DC87-D449-A550-A04A68F8D3E9}"/>
    <pc:docChg chg="modSld">
      <pc:chgData name="Chris Droessler" userId="625c3661-9d64-47fa-b83c-4b49393bd161" providerId="ADAL" clId="{42B8E685-DC87-D449-A550-A04A68F8D3E9}" dt="2020-03-26T16:42:29.482" v="1" actId="20577"/>
      <pc:docMkLst>
        <pc:docMk/>
      </pc:docMkLst>
      <pc:sldChg chg="modSp">
        <pc:chgData name="Chris Droessler" userId="625c3661-9d64-47fa-b83c-4b49393bd161" providerId="ADAL" clId="{42B8E685-DC87-D449-A550-A04A68F8D3E9}" dt="2020-03-26T16:42:29.482" v="1" actId="20577"/>
        <pc:sldMkLst>
          <pc:docMk/>
          <pc:sldMk cId="2759680245" sldId="266"/>
        </pc:sldMkLst>
        <pc:spChg chg="mod">
          <ac:chgData name="Chris Droessler" userId="625c3661-9d64-47fa-b83c-4b49393bd161" providerId="ADAL" clId="{42B8E685-DC87-D449-A550-A04A68F8D3E9}" dt="2020-03-26T16:42:29.482" v="1" actId="20577"/>
          <ac:spMkLst>
            <pc:docMk/>
            <pc:sldMk cId="2759680245" sldId="266"/>
            <ac:spMk id="2" creationId="{62F2F0A9-750E-4B4D-A2BA-865A5767027E}"/>
          </ac:spMkLst>
        </pc:spChg>
      </pc:sldChg>
      <pc:sldChg chg="modSp">
        <pc:chgData name="Chris Droessler" userId="625c3661-9d64-47fa-b83c-4b49393bd161" providerId="ADAL" clId="{42B8E685-DC87-D449-A550-A04A68F8D3E9}" dt="2020-03-26T10:58:19.772" v="0" actId="255"/>
        <pc:sldMkLst>
          <pc:docMk/>
          <pc:sldMk cId="4134146784" sldId="726"/>
        </pc:sldMkLst>
        <pc:spChg chg="mod">
          <ac:chgData name="Chris Droessler" userId="625c3661-9d64-47fa-b83c-4b49393bd161" providerId="ADAL" clId="{42B8E685-DC87-D449-A550-A04A68F8D3E9}" dt="2020-03-26T10:58:19.772" v="0" actId="255"/>
          <ac:spMkLst>
            <pc:docMk/>
            <pc:sldMk cId="4134146784" sldId="726"/>
            <ac:spMk id="2" creationId="{19364C0F-7C29-D54C-9336-4FE47118936D}"/>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E9B6F52-CC10-4425-9195-EDF28B435798}" type="datetimeFigureOut">
              <a:rPr lang="en-US" smtClean="0"/>
              <a:t>3/26/20</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5A111C28-737F-4457-9FE5-6826B7F3293B}" type="slidenum">
              <a:rPr lang="en-US" smtClean="0"/>
              <a:t>‹#›</a:t>
            </a:fld>
            <a:endParaRPr lang="en-US"/>
          </a:p>
        </p:txBody>
      </p:sp>
    </p:spTree>
    <p:extLst>
      <p:ext uri="{BB962C8B-B14F-4D97-AF65-F5344CB8AC3E}">
        <p14:creationId xmlns:p14="http://schemas.microsoft.com/office/powerpoint/2010/main" val="2834446528"/>
      </p:ext>
    </p:extLst>
  </p:cSld>
  <p:clrMap bg1="lt1" tx1="dk1" bg2="lt2" tx2="dk2" accent1="accent1" accent2="accent2" accent3="accent3" accent4="accent4" accent5="accent5" accent6="accent6" hlink="hlink" folHlink="folHlink"/>
  <p:hf hdr="0" ftr="0" dt="0"/>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3-20T11:32:55.893"/>
    </inkml:context>
    <inkml:brush xml:id="br0">
      <inkml:brushProperty name="width" value="0.1" units="cm"/>
      <inkml:brushProperty name="height" value="0.1" units="cm"/>
      <inkml:brushProperty name="color" value="#FF0066"/>
    </inkml:brush>
  </inkml:definitions>
  <inkml:trace contextRef="#ctx0" brushRef="#br0">2103 350 7090,'-21'8'1143,"0"1"1,1 1-1,0 1 1,1 1 0,-9 7-1144,-5 3 332,-9 6-204,1 1 0,2 2 0,1 2 0,1 1 0,-20 27-128,56-61 0,-36 42-74,-2-1-1,-4-1 75,-75 60-156,94-78 146,0 2 0,2 0 1,-2 6 9,12-17-6,-41 49 9,11-5 36,5-12 91,-5 1-130,-23 28 184,43-48-12,-17 28-172,30-38 39,0 0 0,1 0-1,1 0 1,0 1 0,1 1-39,-17 64 80,4 1 0,3 1 0,0 30-80,9-24-13,2 38 13,5-99-7,-3 356-11,3-336 20,4 200 25,-4 201 3,-19-134-52,14-250 28,-3 38-7,-6 150 34,14-202-29,2 88-4,4-55-2,4 75 27,-3 56 51,-5-188-69,2 1 0,6 22-7,19 58 7,-8-31 12,-9-36 30,0-1 0,6 7-49,12 32 115,5 31-115,17 84 32,-38-141-32,5 4 0,-5-20 0,8 27 0,2 37 3,-12-48 10,4 4-13,93 281 136,-77-220 114,6 57-250,-10-42 110,12 92 56,-27-142-109,34 310 272,-30-165 7,29 239 279,-42-445-628,1 0 0,2-1-1,0 0 1,1 0 0,1 0-1,8 13 14,69 141-105,-76-156 96,-2 0 0,0 0 0,3 17 9,-5-12 35,-2 0 0,1 26-35,-2 56 106,-2-69-64,4 222 356,-3-219-341,2 0-1,2-1 1,10 35-57,-9-48-8,1 0 0,11 21 8,-14-36-13,2 1 0,-1-1 0,2 0-1,-1-1 1,2 1 0,1 0 13,-1-3-9,0-1 0,1 0-1,0 0 1,1-1 0,-1 0 0,8 2 9,4 4-12,-6-3 8,1-1-1,0-1 1,0 0-1,1-1 1,14 3 4,0-1-7,0-2 0,1-1 0,0-2 0,0-1 0,4-1 7,-12-2 10,30 1 10,0-2 1,49-8-21,138-29 36,-234 37-37,20-3-24,19 0 25,45 7 5,-25 0-23,45 1-7,27 0 9,76 7 51,-145-6-30,31-2 2,75-8-7,-170 5 1,43-4 16,0-2 0,45-11-17,-73 13-1,57-12-14,21 4 22,7-6-14,-51 13 18,17 3-11,45-4 13,43-19 7,-80 11 8,48-1-28,-68 12 14,0 2-1,0 3 0,3 3-13,30 9-4,-50-7 3,227 33 29,-153-22 1,35-1-29,296-10 4,-250-8 46,124-3 68,-155 9 4,4-8-37,28 14 5,-66-2-50,38-3-35,-5 5 27,4 0 31,220 35 84,-271-30-110,39 7 72,15 10-109,88 34 71,-38-8 18,-12-9 15,89 21 133,28 26 185,-161-45-131,-104-33-106,2-2 1,-1-3 0,44 2-186,-8-10 246,1-4 0,90-10-246,-62 0 156,112-12 48,-157 11-189,-18 2 9,12-4-24,35-16 75,21-11-75,-128 36 2,144-48 42,67-36-44,-164 63-4,0-2 0,-1-2 0,4-6 4,165-123-22,-216 153 22,236-198 73,-176 143 62,-4-3-1,48-60-134,-3-15 171,-79 103-136,48-66 53,-21 16 67,13-32-155,-21 33 51,-35 64-39,15-28 70,12-28-82,-19 26 63,-1-5-63,-2 7 25,40-101 33,-25 48 21,7-44-79,15-107 35,-44 197-23</inkml:trace>
  <inkml:trace contextRef="#ctx0" brushRef="#br0" timeOffset="1">13917 7438 22320,'6'-51'12,"6"-125"-12,-10-222 31,-2 319-25,-20-356 4</inkml:trace>
  <inkml:trace contextRef="#ctx0" brushRef="#br0" timeOffset="-1">13916 6292 22380,'-4'-102'3,"-28"-130"89,-22-62-92,3 66 2,-30-65-2,21 125-93,-36-63 93,-9-24-78,-131-390-13,137 371 76,-30-78-35,28 82 34,-38-110 13,89 262-38,-7 1 41,12 24-20,37 77 17,-35-75-23,4-1-1,1-12 27,-32-125-27,36 116-2,16 63 23,-2-1 1,-2 2-1,-3 1 0,-11-15 6,-44-77 335,-39-97-335,92 180 40,-2 2-1,-3 1 1,-37-47-40,30 51 2,-3 1 0,-18-13-2,41 42 0,-2 2 0,-19-15 0,-16-2 6,22 14-2,8 5-1,5 2 0,-1 1-1,-3-1-2,2 5 1,0 0 0,-6 0-1,-1-1 1,-37-14 4,18 6 17,0 2 0,-15-1-22,-14 2 33,0 3-1,-1 4 0,0 3 1,-3 3-33,-154 14 29,-155 29-29,80-3 4,247-29-5,-194 25 10,-94 22 35,211-30-10,68-14-14,-296 49 40,195-39-42,-18-6-18,127-14 18,-54-7-18,-59-13 15,87 8-6,-22-3-4,-70-7-16,108 14 6,-146-13-12,74-2 10,-10-8 7,-148-45-27,292 71 27,-486-104 13,295 72 10,-97-1-23,127 23-9,-635-47-24,218 30 31,55 12 25,450 17-24,-123 0-10,2 9 0,-1 9 1,-8 10 10,16 10-4,182-34 4,-147 28-30,-70 25 30,45 6-285,2 7-1,-52 35 286,-137 74-1323,201-92 203,32 0-305,140-84 1383,-132 88-1713,107-69 1048,2 2 0,1 0 1,-16 19 706,-1 11-2965,-20 31 2965,63-83-7,-96 140-2852,69-91 1301,-12 33 1558</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3-20T11:29:38.167"/>
    </inkml:context>
    <inkml:brush xml:id="br0">
      <inkml:brushProperty name="width" value="0.1" units="cm"/>
      <inkml:brushProperty name="height" value="0.1" units="cm"/>
      <inkml:brushProperty name="color" value="#FF0066"/>
    </inkml:brush>
  </inkml:definitions>
  <inkml:trace contextRef="#ctx0" brushRef="#br0">45 579 7434,'-9'-7'4360,"-1"-6"-2953,5 6-1005,0 4-145,5 3-255,0 0 0,0 0 0,0 0 1,-1 0-1,1 0 0,0 0 0,0 0 0,-1-1 0,1 1 0,0 0 0,0 0 0,0 0 0,-1 0 0,1 0 0,0-1 0,0 1 0,0 0 0,0 0 0,0 0 0,-1-1 0,1 1 0,0 0 0,0 0 0,0 0 0,0-1 0,0 1 0,0 0 0,0 0 0,0-1 0,0 1 0,0 0 0,0 0 0,0 0 1,0-1-1,0 1 0,0 0 0,0 0 0,0-1-2,0 1 5,0-1 0,0 1 0,-1-1 0,1 0 0,0 1 0,0-1 0,0 1 0,-1-1 0,1 1 0,0-1 0,-1 1 0,1-1 0,0 1 0,-1 0 0,1-1 0,-1 1-5,0-1 72,1 1 1,-1-1-1,1 1 0,-1-1 1,1 0-1,0 1 0,-1-1 0,1 1 1,-1-1-1,1 0 0,0 1 1,0-1-1,-1 0 0,1 1 1,0-1-1,0 0 0,0 0-72,0 0 109,0 0 107,4-2-17,14-2-68,1 0 0,-1 2-1,5-1-130,7-1 307,7-3-307,4-1 258,-18 5 79,14-6-337,20-12 319,6 3-21,-35 11-86,17-7-212,-31 9 45,48-18 192,3 1-237,10-1 68,-2-3 0,0-3 0,11-10-68,-47 20 11,-6 3-4,0 2 1,1 1-1,1 0-7,49-9 22,-14 4 34,36-8 132,-64 10-114,-24 11-45,-9 4-24,0 0 0,-1 0-1,0-1 1,0 0 0,0 0 0,0-1-1,0 0 1,-1 0 0,1 0-1,0-1-4,-6 4 3,1 1-1,-1-1 0,1 1 1,-1-1-1,0 0 0,1 1 1,-1-1-1,0 1 1,1-1-1,-1 0 0,0 1 1,0-1-1,0 0 0,1 1 1,-1-1-1,0 0 0,0 0 1,0 1-1,0-1 0,0 0 1,0 1-1,-1-2-2,1 2 0,0 1 0,0-1 0,0 0 0,0 0 0,0 0 0,0 0 0,0 0 0,0 0 0,0 0 0,0 0 0,0 0 0,-1 1 0,1-1 0,0 0 0,0 0 0,0 0 0,0 0 0,0 0 0,0 0 0,0 0 0,0 0 0,-1 0 0,1 0 0,0 0 0,0 0 0,0 0 0,0 0 0,0 0 0,0 0 0,0 0 0,-1 0 0,1 0 0,0 0 0,0 0 0,0 0 0,0 0 0,0 0 0,0 0 0,0 0 0,-1 0 0,1 0 0,0 0 0,0 0 0,0 0 0,0-1 0,0 1 0,0 0 0,0 0 0,0 0 0,0 0 0,0 0 0,-1 0 0,1 0 0,0 0 0,0-1 0,0 1 0,0 0 0,0 0 0,0 0 0,0 0 0,0 0 0,0 0 0,0 0 0,0-1 0,0 1 0,0 0 0,0 0 0,0 0 0,0 0 0,-4 20-364,3-16 237,0 0 0,1 0 1,-1-1-1,-1 1 0,1-1 0,0 1 0,-1-1 1,0 1-1,-1 1 127,-13 15-805,10-12 274,0-1-1,0 1 1,-1 4 531,-42 76-3443,35-68 2727</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3-20T11:29:38.894"/>
    </inkml:context>
    <inkml:brush xml:id="br0">
      <inkml:brushProperty name="width" value="0.1" units="cm"/>
      <inkml:brushProperty name="height" value="0.1" units="cm"/>
      <inkml:brushProperty name="color" value="#FF0066"/>
    </inkml:brush>
  </inkml:definitions>
  <inkml:trace contextRef="#ctx0" brushRef="#br0">120 1 9234,'-15'7'2758,"14"-7"-2697,1 0 0,-1 1 0,1-1 0,-1 1 0,1-1-1,0 0 1,-1 1 0,1-1 0,-1 1 0,1 0 0,0-1 0,-1 1 0,1-1 0,0 1 0,0-1 0,0 1 0,-1 0-1,1-1 1,0 1 0,0 0 0,0-1 0,0 1-61,0 4 340,-1-1 128,-3-1-328,0 2 49,4-4-176,0-1 0,-1 0 1,1 0-1,0 0 0,0 1 0,0-1 0,-1 0 0,1 0 0,0 0 0,0 0 0,-1 1 0,1-1 0,0 0 0,-1 0 0,1 0 0,0 0 0,-1 0 1,1 0-1,0 0 0,0 0 0,-1 0 0,1 0 0,0 0 0,-1 0 0,1 0 0,0 0 0,-1 0 0,1 0 0,0 0 0,-1 0-13,-1 0 60,2 0 106,0 0 70,10 0 162,-1 1-1,10 1-397,11 3 223,-7-3-102,25 4 461,7-2-582,-20-4 417,0-2 0,32-6-417,-8 1 199,-39 5-152,11-1 100,27 1-147,53 3 121,-84-1-161,-26 0 38,-1 0 0,0 0 0,1 0 0,-1 0 0,0 0 0,1 0 0,-1 0 0,0 0 0,1 0 0,-1 0-1,0 0 1,1 0 0,-1 0 0,0 0 0,1 0 0,-1 0 0,0 0 0,0 0 0,1 0 0,-1 1 0,0-1 0,1 0 0,-1 0 0,0 0 0,0 1 0,1-1 2,3 3-28,0 1-19,-7-2 39,-12 2-12,3 2 35,3-3 22,0 2 0,0-1 1,1 1-1,-1 0 0,1 1 1,-3 2-38,-2 5 97,1 0 0,0 1 0,1 1 0,-7 10-97,0 1 39,-8 12 4,11-12 0,-1 3 51,-1 0 0,-12 13-94,13-22 53,-10 16 132,-2-3 0,-10 9-185,13-15 196,-4 8-196,-6 7 97,5-10-38,2-1 5,-12 16-64,-64 101-1219,83-112 39,15-27 630,2-4 226,0 0 0,0 1 0,1-1 0,0 1 0,-2 5 324,5-10-123,-1 0-1,1 1 1,0-1-1,-1 0 1,1 0-1,0 0 1,0 0-1,0 0 1,0 0-1,0 1 1,0-1-1,0 0 1,0 0-1,1 0 0,-1 0 1,0 0-1,1 0 1,-1 0-1,1 0 1,-1 0-1,1 0 1,-1 0-1,1 0 1,0 0-1,0 0 1,-1 0-1,1 0 1,0-1-1,0 1 1,0 0-1,0 0 0,0-1 1,0 1-1,1 0 124,20 8-1436</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02D3CF6-D097-446F-BA20-84B1F837E572}" type="datetimeFigureOut">
              <a:rPr lang="en-US" smtClean="0"/>
              <a:t>3/26/20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3D52D8DC-3CCA-4826-966D-69131461ECBB}" type="slidenum">
              <a:rPr lang="en-US" smtClean="0"/>
              <a:t>‹#›</a:t>
            </a:fld>
            <a:endParaRPr lang="en-US"/>
          </a:p>
        </p:txBody>
      </p:sp>
    </p:spTree>
    <p:extLst>
      <p:ext uri="{BB962C8B-B14F-4D97-AF65-F5344CB8AC3E}">
        <p14:creationId xmlns:p14="http://schemas.microsoft.com/office/powerpoint/2010/main" val="87800968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600" kern="1200">
        <a:solidFill>
          <a:schemeClr val="tx1"/>
        </a:solidFill>
        <a:latin typeface="+mn-lt"/>
        <a:ea typeface="+mn-ea"/>
        <a:cs typeface="+mn-cs"/>
      </a:defRPr>
    </a:lvl1pPr>
    <a:lvl2pPr marL="457200" algn="l" defTabSz="914400" rtl="0" eaLnBrk="1" latinLnBrk="0" hangingPunct="1">
      <a:defRPr sz="1600" kern="1200">
        <a:solidFill>
          <a:schemeClr val="tx1"/>
        </a:solidFill>
        <a:latin typeface="+mn-lt"/>
        <a:ea typeface="+mn-ea"/>
        <a:cs typeface="+mn-cs"/>
      </a:defRPr>
    </a:lvl2pPr>
    <a:lvl3pPr marL="914400" algn="l" defTabSz="914400" rtl="0" eaLnBrk="1" latinLnBrk="0" hangingPunct="1">
      <a:defRPr sz="1600" kern="1200">
        <a:solidFill>
          <a:schemeClr val="tx1"/>
        </a:solidFill>
        <a:latin typeface="+mn-lt"/>
        <a:ea typeface="+mn-ea"/>
        <a:cs typeface="+mn-cs"/>
      </a:defRPr>
    </a:lvl3pPr>
    <a:lvl4pPr marL="1371600" algn="l" defTabSz="914400" rtl="0" eaLnBrk="1" latinLnBrk="0" hangingPunct="1">
      <a:defRPr sz="1600" kern="1200">
        <a:solidFill>
          <a:schemeClr val="tx1"/>
        </a:solidFill>
        <a:latin typeface="+mn-lt"/>
        <a:ea typeface="+mn-ea"/>
        <a:cs typeface="+mn-cs"/>
      </a:defRPr>
    </a:lvl4pPr>
    <a:lvl5pPr marL="1828800" algn="l" defTabSz="914400" rtl="0" eaLnBrk="1" latinLnBrk="0" hangingPunct="1">
      <a:defRPr sz="16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a:t>
            </a:r>
          </a:p>
        </p:txBody>
      </p:sp>
      <p:sp>
        <p:nvSpPr>
          <p:cNvPr id="4" name="Slide Number Placeholder 3"/>
          <p:cNvSpPr>
            <a:spLocks noGrp="1"/>
          </p:cNvSpPr>
          <p:nvPr>
            <p:ph type="sldNum" sz="quarter" idx="5"/>
          </p:nvPr>
        </p:nvSpPr>
        <p:spPr/>
        <p:txBody>
          <a:bodyPr/>
          <a:lstStyle/>
          <a:p>
            <a:fld id="{3D52D8DC-3CCA-4826-966D-69131461ECBB}" type="slidenum">
              <a:rPr lang="en-US" smtClean="0"/>
              <a:t>1</a:t>
            </a:fld>
            <a:endParaRPr lang="en-US"/>
          </a:p>
        </p:txBody>
      </p:sp>
    </p:spTree>
    <p:extLst>
      <p:ext uri="{BB962C8B-B14F-4D97-AF65-F5344CB8AC3E}">
        <p14:creationId xmlns:p14="http://schemas.microsoft.com/office/powerpoint/2010/main" val="6659962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Program standards were reviewed with stakeholders to ensure that program were aligned with economic development projects on, aligned with the workforce needs of the region and were part of the greater local college strategic plan. </a:t>
            </a:r>
          </a:p>
        </p:txBody>
      </p:sp>
      <p:sp>
        <p:nvSpPr>
          <p:cNvPr id="4" name="Slide Number Placeholder 3"/>
          <p:cNvSpPr>
            <a:spLocks noGrp="1"/>
          </p:cNvSpPr>
          <p:nvPr>
            <p:ph type="sldNum" sz="quarter" idx="5"/>
          </p:nvPr>
        </p:nvSpPr>
        <p:spPr/>
        <p:txBody>
          <a:bodyPr/>
          <a:lstStyle/>
          <a:p>
            <a:fld id="{3D52D8DC-3CCA-4826-966D-69131461ECBB}" type="slidenum">
              <a:rPr lang="en-US" smtClean="0"/>
              <a:t>11</a:t>
            </a:fld>
            <a:endParaRPr lang="en-US"/>
          </a:p>
        </p:txBody>
      </p:sp>
    </p:spTree>
    <p:extLst>
      <p:ext uri="{BB962C8B-B14F-4D97-AF65-F5344CB8AC3E}">
        <p14:creationId xmlns:p14="http://schemas.microsoft.com/office/powerpoint/2010/main" val="10436578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Programs of study have many on and off ramps, opportunities for student to opt out go to work and come back to regain skills and theory as  they work toward higher levels  employment. </a:t>
            </a:r>
          </a:p>
          <a:p>
            <a:endParaRPr lang="en-US" dirty="0"/>
          </a:p>
          <a:p>
            <a:r>
              <a:rPr lang="en-US" dirty="0"/>
              <a:t>Emphasis is placed on non-duplication of efforts as students enroll in such program as career and college promise to continue their education,  CTE courses with articulation agreements to higher education, progressively gaining skills for the labor market. </a:t>
            </a:r>
          </a:p>
          <a:p>
            <a:endParaRPr lang="en-US" dirty="0"/>
          </a:p>
        </p:txBody>
      </p:sp>
      <p:sp>
        <p:nvSpPr>
          <p:cNvPr id="4" name="Slide Number Placeholder 3"/>
          <p:cNvSpPr>
            <a:spLocks noGrp="1"/>
          </p:cNvSpPr>
          <p:nvPr>
            <p:ph type="sldNum" sz="quarter" idx="5"/>
          </p:nvPr>
        </p:nvSpPr>
        <p:spPr/>
        <p:txBody>
          <a:bodyPr/>
          <a:lstStyle/>
          <a:p>
            <a:fld id="{3D52D8DC-3CCA-4826-966D-69131461ECBB}" type="slidenum">
              <a:rPr lang="en-US" smtClean="0"/>
              <a:t>12</a:t>
            </a:fld>
            <a:endParaRPr lang="en-US"/>
          </a:p>
        </p:txBody>
      </p:sp>
    </p:spTree>
    <p:extLst>
      <p:ext uri="{BB962C8B-B14F-4D97-AF65-F5344CB8AC3E}">
        <p14:creationId xmlns:p14="http://schemas.microsoft.com/office/powerpoint/2010/main" val="9760536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CTE Faculty and Support Staff are important parts to the overall mission of CTE to strengthen the workforce, their professional development though course work, additional        credentials and time “Back in Industry” are part of the comprehensive needs assessment to determine if there are gaps in the overall further education and training of our faculty. </a:t>
            </a:r>
          </a:p>
        </p:txBody>
      </p:sp>
      <p:sp>
        <p:nvSpPr>
          <p:cNvPr id="4" name="Slide Number Placeholder 3"/>
          <p:cNvSpPr>
            <a:spLocks noGrp="1"/>
          </p:cNvSpPr>
          <p:nvPr>
            <p:ph type="sldNum" sz="quarter" idx="5"/>
          </p:nvPr>
        </p:nvSpPr>
        <p:spPr/>
        <p:txBody>
          <a:bodyPr/>
          <a:lstStyle/>
          <a:p>
            <a:fld id="{3D52D8DC-3CCA-4826-966D-69131461ECBB}" type="slidenum">
              <a:rPr lang="en-US" smtClean="0"/>
              <a:t>13</a:t>
            </a:fld>
            <a:endParaRPr lang="en-US"/>
          </a:p>
        </p:txBody>
      </p:sp>
    </p:spTree>
    <p:extLst>
      <p:ext uri="{BB962C8B-B14F-4D97-AF65-F5344CB8AC3E}">
        <p14:creationId xmlns:p14="http://schemas.microsoft.com/office/powerpoint/2010/main" val="35641879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Finally we come to a centerpiece of the new Perkins V legislation – our Special Populations </a:t>
            </a:r>
          </a:p>
          <a:p>
            <a:endParaRPr lang="en-US" dirty="0"/>
          </a:p>
          <a:p>
            <a:r>
              <a:rPr lang="en-US" dirty="0"/>
              <a:t>Perkins Identifies 9 special group that may need extra support as they enroll in our CTE programs of Study: </a:t>
            </a:r>
          </a:p>
          <a:p>
            <a:r>
              <a:rPr lang="en-US" dirty="0"/>
              <a:t>Economically </a:t>
            </a:r>
            <a:r>
              <a:rPr lang="en-US" b="1" dirty="0"/>
              <a:t>Disadvantaged</a:t>
            </a:r>
            <a:r>
              <a:rPr lang="en-US" dirty="0"/>
              <a:t>, Individuals with </a:t>
            </a:r>
            <a:r>
              <a:rPr lang="en-US" b="1" dirty="0"/>
              <a:t>Disabilities</a:t>
            </a:r>
            <a:r>
              <a:rPr lang="en-US" dirty="0"/>
              <a:t>, </a:t>
            </a:r>
            <a:r>
              <a:rPr lang="en-US" b="1" dirty="0"/>
              <a:t>Homeless</a:t>
            </a:r>
            <a:r>
              <a:rPr lang="en-US" dirty="0"/>
              <a:t>, Single </a:t>
            </a:r>
            <a:r>
              <a:rPr lang="en-US" b="1" dirty="0"/>
              <a:t>Parents</a:t>
            </a:r>
            <a:r>
              <a:rPr lang="en-US" dirty="0"/>
              <a:t> raising a family, Students enrolling in program where their </a:t>
            </a:r>
            <a:r>
              <a:rPr lang="en-US" b="1" dirty="0"/>
              <a:t>gender</a:t>
            </a:r>
            <a:r>
              <a:rPr lang="en-US" dirty="0"/>
              <a:t> is significantly underrepresented such as women in engineering and men in health care, even teaching, children (individuals under  24) whose parents are in the </a:t>
            </a:r>
            <a:r>
              <a:rPr lang="en-US" b="1" dirty="0"/>
              <a:t>military</a:t>
            </a:r>
            <a:r>
              <a:rPr lang="en-US" dirty="0"/>
              <a:t>, individuals </a:t>
            </a:r>
            <a:r>
              <a:rPr lang="en-US" b="1" dirty="0"/>
              <a:t>out of work</a:t>
            </a:r>
            <a:r>
              <a:rPr lang="en-US" dirty="0"/>
              <a:t>, children in </a:t>
            </a:r>
            <a:r>
              <a:rPr lang="en-US" b="1" dirty="0"/>
              <a:t>foster</a:t>
            </a:r>
            <a:r>
              <a:rPr lang="en-US" dirty="0"/>
              <a:t> care, </a:t>
            </a:r>
            <a:r>
              <a:rPr lang="en-US" b="1" dirty="0"/>
              <a:t>English</a:t>
            </a:r>
            <a:r>
              <a:rPr lang="en-US" dirty="0"/>
              <a:t> learners </a:t>
            </a:r>
          </a:p>
          <a:p>
            <a:r>
              <a:rPr lang="en-US" dirty="0"/>
              <a:t>Emphasis is placed on the importance of involving these groups as the college writes their needs assessment and local plan </a:t>
            </a:r>
          </a:p>
          <a:p>
            <a:endParaRPr lang="en-US" dirty="0"/>
          </a:p>
        </p:txBody>
      </p:sp>
      <p:sp>
        <p:nvSpPr>
          <p:cNvPr id="4" name="Slide Number Placeholder 3"/>
          <p:cNvSpPr>
            <a:spLocks noGrp="1"/>
          </p:cNvSpPr>
          <p:nvPr>
            <p:ph type="sldNum" sz="quarter" idx="5"/>
          </p:nvPr>
        </p:nvSpPr>
        <p:spPr/>
        <p:txBody>
          <a:bodyPr/>
          <a:lstStyle/>
          <a:p>
            <a:fld id="{3D52D8DC-3CCA-4826-966D-69131461ECBB}" type="slidenum">
              <a:rPr lang="en-US" smtClean="0"/>
              <a:t>14</a:t>
            </a:fld>
            <a:endParaRPr lang="en-US"/>
          </a:p>
        </p:txBody>
      </p:sp>
    </p:spTree>
    <p:extLst>
      <p:ext uri="{BB962C8B-B14F-4D97-AF65-F5344CB8AC3E}">
        <p14:creationId xmlns:p14="http://schemas.microsoft.com/office/powerpoint/2010/main" val="9577643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CLNA, the Perkins Recipient asks their stakeholders, how are we doing, how can we collaborate, how can we help the individuals you serve, how might your refer some to us for further education and training -     to earn that postsecondary credential and help strengthen our workforce. </a:t>
            </a:r>
          </a:p>
        </p:txBody>
      </p:sp>
      <p:sp>
        <p:nvSpPr>
          <p:cNvPr id="4" name="Slide Number Placeholder 3"/>
          <p:cNvSpPr>
            <a:spLocks noGrp="1"/>
          </p:cNvSpPr>
          <p:nvPr>
            <p:ph type="sldNum" sz="quarter" idx="5"/>
          </p:nvPr>
        </p:nvSpPr>
        <p:spPr/>
        <p:txBody>
          <a:bodyPr/>
          <a:lstStyle/>
          <a:p>
            <a:fld id="{3D52D8DC-3CCA-4826-966D-69131461ECBB}" type="slidenum">
              <a:rPr lang="en-US" smtClean="0"/>
              <a:t>15</a:t>
            </a:fld>
            <a:endParaRPr lang="en-US"/>
          </a:p>
        </p:txBody>
      </p:sp>
    </p:spTree>
    <p:extLst>
      <p:ext uri="{BB962C8B-B14F-4D97-AF65-F5344CB8AC3E}">
        <p14:creationId xmlns:p14="http://schemas.microsoft.com/office/powerpoint/2010/main" val="15123008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Shape 161"/>
          <p:cNvSpPr>
            <a:spLocks noGrp="1" noRot="1" noChangeAspect="1"/>
          </p:cNvSpPr>
          <p:nvPr>
            <p:ph type="sldImg"/>
          </p:nvPr>
        </p:nvSpPr>
        <p:spPr>
          <a:prstGeom prst="rect">
            <a:avLst/>
          </a:prstGeom>
        </p:spPr>
        <p:txBody>
          <a:bodyPr/>
          <a:lstStyle/>
          <a:p>
            <a:endParaRPr/>
          </a:p>
        </p:txBody>
      </p:sp>
      <p:sp>
        <p:nvSpPr>
          <p:cNvPr id="162" name="Shape 162"/>
          <p:cNvSpPr>
            <a:spLocks noGrp="1"/>
          </p:cNvSpPr>
          <p:nvPr>
            <p:ph type="body" sz="quarter" idx="1"/>
          </p:nvPr>
        </p:nvSpPr>
        <p:spPr>
          <a:prstGeom prst="rect">
            <a:avLst/>
          </a:prstGeom>
        </p:spPr>
        <p:txBody>
          <a:bodyPr/>
          <a:lstStyle/>
          <a:p>
            <a:pPr>
              <a:lnSpc>
                <a:spcPct val="117999"/>
              </a:lnSpc>
            </a:pPr>
            <a:r>
              <a:rPr lang="en-US" dirty="0"/>
              <a:t>In Summary  there three steps are taken initially in </a:t>
            </a:r>
            <a:r>
              <a:rPr dirty="0"/>
              <a:t>conducting Comprehensive Needs Assessment</a:t>
            </a:r>
          </a:p>
          <a:p>
            <a:pPr>
              <a:lnSpc>
                <a:spcPct val="117999"/>
              </a:lnSpc>
            </a:pPr>
            <a:endParaRPr dirty="0"/>
          </a:p>
          <a:p>
            <a:pPr>
              <a:lnSpc>
                <a:spcPct val="117999"/>
              </a:lnSpc>
            </a:pPr>
            <a:r>
              <a:rPr dirty="0"/>
              <a:t>Size, Scope and Quality Key Challenges - Same as DPI?  </a:t>
            </a:r>
          </a:p>
          <a:p>
            <a:pPr>
              <a:lnSpc>
                <a:spcPct val="117999"/>
              </a:lnSpc>
            </a:pPr>
            <a:r>
              <a:rPr dirty="0"/>
              <a:t>Colleges offering  Size of college program sufficient enough to meet industry need. </a:t>
            </a:r>
          </a:p>
          <a:p>
            <a:pPr>
              <a:lnSpc>
                <a:spcPct val="117999"/>
              </a:lnSpc>
            </a:pPr>
            <a:r>
              <a:rPr dirty="0"/>
              <a:t>College offering enough programs to meet the size of the industry demand </a:t>
            </a:r>
          </a:p>
          <a:p>
            <a:pPr>
              <a:lnSpc>
                <a:spcPct val="117999"/>
              </a:lnSpc>
            </a:pPr>
            <a:r>
              <a:rPr dirty="0"/>
              <a:t>Are students learning, </a:t>
            </a:r>
          </a:p>
        </p:txBody>
      </p:sp>
    </p:spTree>
    <p:extLst>
      <p:ext uri="{BB962C8B-B14F-4D97-AF65-F5344CB8AC3E}">
        <p14:creationId xmlns:p14="http://schemas.microsoft.com/office/powerpoint/2010/main" val="33798595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Shape 161"/>
          <p:cNvSpPr>
            <a:spLocks noGrp="1" noRot="1" noChangeAspect="1"/>
          </p:cNvSpPr>
          <p:nvPr>
            <p:ph type="sldImg"/>
          </p:nvPr>
        </p:nvSpPr>
        <p:spPr>
          <a:prstGeom prst="rect">
            <a:avLst/>
          </a:prstGeom>
        </p:spPr>
        <p:txBody>
          <a:bodyPr/>
          <a:lstStyle/>
          <a:p>
            <a:endParaRPr/>
          </a:p>
        </p:txBody>
      </p:sp>
      <p:sp>
        <p:nvSpPr>
          <p:cNvPr id="162" name="Shape 162"/>
          <p:cNvSpPr>
            <a:spLocks noGrp="1"/>
          </p:cNvSpPr>
          <p:nvPr>
            <p:ph type="body" sz="quarter" idx="1"/>
          </p:nvPr>
        </p:nvSpPr>
        <p:spPr>
          <a:prstGeom prst="rect">
            <a:avLst/>
          </a:prstGeom>
        </p:spPr>
        <p:txBody>
          <a:bodyPr/>
          <a:lstStyle/>
          <a:p>
            <a:pPr>
              <a:lnSpc>
                <a:spcPct val="117999"/>
              </a:lnSpc>
            </a:pPr>
            <a:r>
              <a:rPr lang="en-US" dirty="0"/>
              <a:t>We then continue to follow up with our stakeholders in </a:t>
            </a:r>
            <a:r>
              <a:rPr lang="en-US" dirty="0" err="1"/>
              <a:t>REVIEWing</a:t>
            </a:r>
            <a:r>
              <a:rPr lang="en-US" dirty="0"/>
              <a:t>  our POS </a:t>
            </a:r>
          </a:p>
          <a:p>
            <a:pPr>
              <a:lnSpc>
                <a:spcPct val="117999"/>
              </a:lnSpc>
            </a:pPr>
            <a:r>
              <a:rPr lang="en-US" dirty="0"/>
              <a:t>CHECKING ON Faculty Professional Development and ENGAGING with our stake holders to determine how we are doing in providing   Accessibility for and  Services to our special Populations  </a:t>
            </a:r>
          </a:p>
        </p:txBody>
      </p:sp>
    </p:spTree>
    <p:extLst>
      <p:ext uri="{BB962C8B-B14F-4D97-AF65-F5344CB8AC3E}">
        <p14:creationId xmlns:p14="http://schemas.microsoft.com/office/powerpoint/2010/main" val="7849710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While the typical need assessment is pages in length, Staff has simplified your summary sheet to high the highlights for our review and inclusion in the application. </a:t>
            </a:r>
          </a:p>
        </p:txBody>
      </p:sp>
      <p:sp>
        <p:nvSpPr>
          <p:cNvPr id="4" name="Slide Number Placeholder 3"/>
          <p:cNvSpPr>
            <a:spLocks noGrp="1"/>
          </p:cNvSpPr>
          <p:nvPr>
            <p:ph type="sldNum" sz="quarter" idx="5"/>
          </p:nvPr>
        </p:nvSpPr>
        <p:spPr/>
        <p:txBody>
          <a:bodyPr/>
          <a:lstStyle/>
          <a:p>
            <a:fld id="{3D52D8DC-3CCA-4826-966D-69131461ECBB}" type="slidenum">
              <a:rPr lang="en-US" smtClean="0"/>
              <a:t>18</a:t>
            </a:fld>
            <a:endParaRPr lang="en-US"/>
          </a:p>
        </p:txBody>
      </p:sp>
    </p:spTree>
    <p:extLst>
      <p:ext uri="{BB962C8B-B14F-4D97-AF65-F5344CB8AC3E}">
        <p14:creationId xmlns:p14="http://schemas.microsoft.com/office/powerpoint/2010/main" val="31675422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17550" y="4473891"/>
            <a:ext cx="5591810" cy="4099585"/>
          </a:xfrm>
        </p:spPr>
        <p:txBody>
          <a:bodyPr/>
          <a:lstStyle/>
          <a:p>
            <a:r>
              <a:rPr lang="en-US" sz="1400" dirty="0"/>
              <a:t>as we talk to and visit our colleges we have discovered many ways of conducting the CLNA.  </a:t>
            </a:r>
          </a:p>
          <a:p>
            <a:r>
              <a:rPr lang="en-US" sz="1400" dirty="0"/>
              <a:t>For the first year some colleges just looked are one in demand program of study and plan to fund only one program </a:t>
            </a:r>
          </a:p>
          <a:p>
            <a:endParaRPr lang="en-US" sz="1400" dirty="0"/>
          </a:p>
          <a:p>
            <a:r>
              <a:rPr lang="en-US" sz="1400" dirty="0"/>
              <a:t>Others worked with Labor Market Information and their local workforce board to identify several in demand  occupation and the programs of study that support them.</a:t>
            </a:r>
          </a:p>
          <a:p>
            <a:endParaRPr lang="en-US" sz="1400" dirty="0"/>
          </a:p>
          <a:p>
            <a:r>
              <a:rPr lang="en-US" sz="1400" dirty="0"/>
              <a:t>Still other elected to review all their programs of study building on the work their evaluation team did and recent SACS accreditation visits. </a:t>
            </a:r>
          </a:p>
          <a:p>
            <a:endParaRPr lang="en-US" sz="1400" dirty="0"/>
          </a:p>
          <a:p>
            <a:r>
              <a:rPr lang="en-US" sz="1400" dirty="0"/>
              <a:t>Finally we have a few do a narrow need assessment and focus on one element across all CTE programs such as career coaching, tutoring,   </a:t>
            </a:r>
            <a:r>
              <a:rPr lang="en-US" sz="1400" dirty="0" err="1"/>
              <a:t>workf</a:t>
            </a:r>
            <a:r>
              <a:rPr lang="en-US" sz="1400" dirty="0"/>
              <a:t> based learning, and success counseling. </a:t>
            </a:r>
          </a:p>
          <a:p>
            <a:endParaRPr lang="en-US" sz="1400" dirty="0"/>
          </a:p>
          <a:p>
            <a:r>
              <a:rPr lang="en-US" sz="1400" dirty="0"/>
              <a:t>While the intent was a comprehensive need assessment, this first year  CLNA took on many shapes and sizes</a:t>
            </a:r>
          </a:p>
        </p:txBody>
      </p:sp>
      <p:sp>
        <p:nvSpPr>
          <p:cNvPr id="4" name="Slide Number Placeholder 3"/>
          <p:cNvSpPr>
            <a:spLocks noGrp="1"/>
          </p:cNvSpPr>
          <p:nvPr>
            <p:ph type="sldNum" sz="quarter" idx="5"/>
          </p:nvPr>
        </p:nvSpPr>
        <p:spPr/>
        <p:txBody>
          <a:bodyPr/>
          <a:lstStyle/>
          <a:p>
            <a:fld id="{3D52D8DC-3CCA-4826-966D-69131461ECBB}" type="slidenum">
              <a:rPr lang="en-US" smtClean="0"/>
              <a:t>19</a:t>
            </a:fld>
            <a:endParaRPr lang="en-US"/>
          </a:p>
        </p:txBody>
      </p:sp>
    </p:spTree>
    <p:extLst>
      <p:ext uri="{BB962C8B-B14F-4D97-AF65-F5344CB8AC3E}">
        <p14:creationId xmlns:p14="http://schemas.microsoft.com/office/powerpoint/2010/main" val="39465088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 Staff of Tony,  Patti, Mary, and Michelle have taken on the task of updating our Perkins Handbook for 2020-21,  this really gives you a comprehensive overview the </a:t>
            </a:r>
            <a:r>
              <a:rPr lang="en-US" dirty="0" err="1"/>
              <a:t>the</a:t>
            </a:r>
            <a:r>
              <a:rPr lang="en-US" dirty="0"/>
              <a:t> new act and operating procedures for 2020-21 </a:t>
            </a:r>
          </a:p>
          <a:p>
            <a:endParaRPr lang="en-US" dirty="0"/>
          </a:p>
          <a:p>
            <a:r>
              <a:rPr lang="en-US" dirty="0"/>
              <a:t>FOLLOW THE SCRIPT ON THE HANDBOOK WE POST AND REVIE </a:t>
            </a:r>
          </a:p>
        </p:txBody>
      </p:sp>
      <p:sp>
        <p:nvSpPr>
          <p:cNvPr id="4" name="Slide Number Placeholder 3"/>
          <p:cNvSpPr>
            <a:spLocks noGrp="1"/>
          </p:cNvSpPr>
          <p:nvPr>
            <p:ph type="sldNum" sz="quarter" idx="5"/>
          </p:nvPr>
        </p:nvSpPr>
        <p:spPr/>
        <p:txBody>
          <a:bodyPr/>
          <a:lstStyle/>
          <a:p>
            <a:fld id="{3D52D8DC-3CCA-4826-966D-69131461ECBB}" type="slidenum">
              <a:rPr lang="en-US" smtClean="0"/>
              <a:t>20</a:t>
            </a:fld>
            <a:endParaRPr lang="en-US"/>
          </a:p>
        </p:txBody>
      </p:sp>
    </p:spTree>
    <p:extLst>
      <p:ext uri="{BB962C8B-B14F-4D97-AF65-F5344CB8AC3E}">
        <p14:creationId xmlns:p14="http://schemas.microsoft.com/office/powerpoint/2010/main" val="1612377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Shape 124"/>
          <p:cNvSpPr>
            <a:spLocks noGrp="1" noRot="1" noChangeAspect="1"/>
          </p:cNvSpPr>
          <p:nvPr>
            <p:ph type="sldImg"/>
          </p:nvPr>
        </p:nvSpPr>
        <p:spPr>
          <a:xfrm>
            <a:off x="717550" y="1162050"/>
            <a:ext cx="5575300" cy="3136900"/>
          </a:xfrm>
          <a:prstGeom prst="rect">
            <a:avLst/>
          </a:prstGeom>
        </p:spPr>
        <p:txBody>
          <a:bodyPr/>
          <a:lstStyle/>
          <a:p>
            <a:endParaRPr/>
          </a:p>
        </p:txBody>
      </p:sp>
      <p:sp>
        <p:nvSpPr>
          <p:cNvPr id="125" name="Shape 125"/>
          <p:cNvSpPr>
            <a:spLocks noGrp="1"/>
          </p:cNvSpPr>
          <p:nvPr>
            <p:ph type="body" sz="quarter" idx="1"/>
          </p:nvPr>
        </p:nvSpPr>
        <p:spPr>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Strengthening Career and Technical Education for the 21st Century Act reauthorized and updated the Carl D. Perkins Career and Technical Education Act of 2006 to become the current Carl D. Perkins Career and Technical Education Act of 2006 as amended by the Strengthening Career and Technical Education for the 21st Century Act (Perkins V)</a:t>
            </a:r>
          </a:p>
          <a:p>
            <a:endParaRPr lang="en-US" dirty="0"/>
          </a:p>
          <a:p>
            <a:endParaRPr lang="en-US" dirty="0"/>
          </a:p>
          <a:p>
            <a:r>
              <a:rPr lang="en-US" dirty="0"/>
              <a:t>This updated act s</a:t>
            </a:r>
            <a:r>
              <a:rPr dirty="0"/>
              <a:t>tress</a:t>
            </a:r>
            <a:r>
              <a:rPr lang="en-US" dirty="0"/>
              <a:t>es:</a:t>
            </a:r>
          </a:p>
          <a:p>
            <a:r>
              <a:rPr lang="en-US" dirty="0"/>
              <a:t>- </a:t>
            </a:r>
            <a:r>
              <a:rPr dirty="0"/>
              <a:t> Academic, Technical, and Employability Skills </a:t>
            </a:r>
          </a:p>
          <a:p>
            <a:r>
              <a:rPr lang="en-US" dirty="0"/>
              <a:t>- </a:t>
            </a:r>
            <a:r>
              <a:rPr dirty="0"/>
              <a:t>Funding Secondary and Postsecondary CTE </a:t>
            </a:r>
          </a:p>
          <a:p>
            <a:r>
              <a:rPr lang="en-US" dirty="0"/>
              <a:t>- </a:t>
            </a:r>
            <a:r>
              <a:rPr dirty="0"/>
              <a:t>Focusing on  Students who elect to enroll in CTE Programs of Study   </a:t>
            </a:r>
          </a:p>
        </p:txBody>
      </p:sp>
    </p:spTree>
    <p:extLst>
      <p:ext uri="{BB962C8B-B14F-4D97-AF65-F5344CB8AC3E}">
        <p14:creationId xmlns:p14="http://schemas.microsoft.com/office/powerpoint/2010/main" val="11242011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Shape 146"/>
          <p:cNvSpPr>
            <a:spLocks noGrp="1" noRot="1" noChangeAspect="1"/>
          </p:cNvSpPr>
          <p:nvPr>
            <p:ph type="sldImg"/>
          </p:nvPr>
        </p:nvSpPr>
        <p:spPr>
          <a:prstGeom prst="rect">
            <a:avLst/>
          </a:prstGeom>
        </p:spPr>
        <p:txBody>
          <a:bodyPr/>
          <a:lstStyle/>
          <a:p>
            <a:endParaRPr/>
          </a:p>
        </p:txBody>
      </p:sp>
      <p:sp>
        <p:nvSpPr>
          <p:cNvPr id="147" name="Shape 147"/>
          <p:cNvSpPr>
            <a:spLocks noGrp="1"/>
          </p:cNvSpPr>
          <p:nvPr>
            <p:ph type="body" sz="quarter" idx="1"/>
          </p:nvPr>
        </p:nvSpPr>
        <p:spPr>
          <a:prstGeom prst="rect">
            <a:avLst/>
          </a:prstGeom>
        </p:spPr>
        <p:txBody>
          <a:bodyPr/>
          <a:lstStyle/>
          <a:p>
            <a:pPr>
              <a:lnSpc>
                <a:spcPct val="117999"/>
              </a:lnSpc>
              <a:defRPr sz="1800"/>
            </a:pPr>
            <a:r>
              <a:rPr lang="en-US" dirty="0"/>
              <a:t>Then next step in the overall application for funding in 2020-21 is completing the application, you will see after conducting the comprehensive local need assessment the application should be a good way  of summarizing the strategies in need found in that document. </a:t>
            </a:r>
            <a:endParaRPr dirty="0"/>
          </a:p>
        </p:txBody>
      </p:sp>
    </p:spTree>
    <p:extLst>
      <p:ext uri="{BB962C8B-B14F-4D97-AF65-F5344CB8AC3E}">
        <p14:creationId xmlns:p14="http://schemas.microsoft.com/office/powerpoint/2010/main" val="21571125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a good overview the application </a:t>
            </a:r>
          </a:p>
          <a:p>
            <a:pPr marL="342900" indent="-342900">
              <a:buAutoNum type="arabicPeriod"/>
            </a:pPr>
            <a:r>
              <a:rPr lang="en-US" dirty="0"/>
              <a:t>Fund </a:t>
            </a:r>
          </a:p>
          <a:p>
            <a:pPr marL="342900" indent="-342900">
              <a:buAutoNum type="arabicPeriod"/>
            </a:pPr>
            <a:r>
              <a:rPr lang="en-US" dirty="0"/>
              <a:t>Collaborate WIOA</a:t>
            </a:r>
          </a:p>
          <a:p>
            <a:pPr marL="342900" indent="-342900">
              <a:buAutoNum type="arabicPeriod"/>
            </a:pPr>
            <a:r>
              <a:rPr lang="en-US" dirty="0"/>
              <a:t>Improving Skills </a:t>
            </a:r>
          </a:p>
          <a:p>
            <a:pPr marL="342900" indent="-342900">
              <a:buAutoNum type="arabicPeriod"/>
            </a:pPr>
            <a:r>
              <a:rPr lang="en-US" dirty="0"/>
              <a:t>Serving Special Pops </a:t>
            </a:r>
          </a:p>
          <a:p>
            <a:pPr marL="342900" indent="-342900">
              <a:buAutoNum type="arabicPeriod"/>
            </a:pPr>
            <a:endParaRPr lang="en-US" dirty="0"/>
          </a:p>
          <a:p>
            <a:pPr marL="0" indent="0">
              <a:lnSpc>
                <a:spcPct val="120000"/>
              </a:lnSpc>
              <a:buSzPct val="100000"/>
              <a:buNone/>
              <a:defRPr sz="3000"/>
            </a:pPr>
            <a:r>
              <a:rPr lang="en-US" sz="1600" dirty="0"/>
              <a:t>What CTE program areas will the college fund with Perkins funds?  How will the college collaborate with their workforce stakeholders and partners?  (including WIOA)How will the college improve the academic and technical skills of CTE students? What are strategies the college will implement to serve Special Populations enrolled in CTE programs of study?</a:t>
            </a:r>
          </a:p>
          <a:p>
            <a:pPr marL="342900" indent="-342900">
              <a:buAutoNum type="arabicPeriod"/>
            </a:pPr>
            <a:endParaRPr lang="en-US" dirty="0"/>
          </a:p>
        </p:txBody>
      </p:sp>
      <p:sp>
        <p:nvSpPr>
          <p:cNvPr id="4" name="Slide Number Placeholder 3"/>
          <p:cNvSpPr>
            <a:spLocks noGrp="1"/>
          </p:cNvSpPr>
          <p:nvPr>
            <p:ph type="sldNum" sz="quarter" idx="5"/>
          </p:nvPr>
        </p:nvSpPr>
        <p:spPr/>
        <p:txBody>
          <a:bodyPr/>
          <a:lstStyle/>
          <a:p>
            <a:fld id="{3D52D8DC-3CCA-4826-966D-69131461ECBB}" type="slidenum">
              <a:rPr lang="en-US" smtClean="0"/>
              <a:t>22</a:t>
            </a:fld>
            <a:endParaRPr lang="en-US"/>
          </a:p>
        </p:txBody>
      </p:sp>
    </p:spTree>
    <p:extLst>
      <p:ext uri="{BB962C8B-B14F-4D97-AF65-F5344CB8AC3E}">
        <p14:creationId xmlns:p14="http://schemas.microsoft.com/office/powerpoint/2010/main" val="26331236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5. Infusing WBL </a:t>
            </a:r>
          </a:p>
          <a:p>
            <a:r>
              <a:rPr lang="en-US" dirty="0"/>
              <a:t>6. HS earning College Credit </a:t>
            </a:r>
          </a:p>
          <a:p>
            <a:r>
              <a:rPr lang="en-US" dirty="0"/>
              <a:t>7. Faculty Skills Development </a:t>
            </a:r>
          </a:p>
          <a:p>
            <a:r>
              <a:rPr lang="en-US" dirty="0"/>
              <a:t>8. Ways we serve Special Populations </a:t>
            </a:r>
          </a:p>
          <a:p>
            <a:endParaRPr lang="en-US" dirty="0"/>
          </a:p>
          <a:p>
            <a:pPr marL="0" indent="0">
              <a:lnSpc>
                <a:spcPct val="120000"/>
              </a:lnSpc>
              <a:buSzPct val="100000"/>
              <a:buFont typeface="+mj-lt"/>
              <a:buNone/>
              <a:defRPr sz="3000"/>
            </a:pPr>
            <a:r>
              <a:rPr lang="en-US" sz="1600" dirty="0"/>
              <a:t>What types of work-based learning will the college offer and </a:t>
            </a:r>
            <a:r>
              <a:rPr lang="en-US" sz="1600" dirty="0" err="1"/>
              <a:t>when?How</a:t>
            </a:r>
            <a:r>
              <a:rPr lang="en-US" sz="1600" dirty="0"/>
              <a:t> will high school students gain postsecondary credit and credentials? How will the college gain, maintain, and retain CTE faculty? How does the college serve and improve services for the 9 Perkins Special Populations?</a:t>
            </a:r>
          </a:p>
          <a:p>
            <a:endParaRPr lang="en-US" dirty="0"/>
          </a:p>
          <a:p>
            <a:endParaRPr lang="en-US" dirty="0"/>
          </a:p>
        </p:txBody>
      </p:sp>
      <p:sp>
        <p:nvSpPr>
          <p:cNvPr id="4" name="Slide Number Placeholder 3"/>
          <p:cNvSpPr>
            <a:spLocks noGrp="1"/>
          </p:cNvSpPr>
          <p:nvPr>
            <p:ph type="sldNum" sz="quarter" idx="5"/>
          </p:nvPr>
        </p:nvSpPr>
        <p:spPr/>
        <p:txBody>
          <a:bodyPr/>
          <a:lstStyle/>
          <a:p>
            <a:fld id="{3D52D8DC-3CCA-4826-966D-69131461ECBB}" type="slidenum">
              <a:rPr lang="en-US" smtClean="0"/>
              <a:t>23</a:t>
            </a:fld>
            <a:endParaRPr lang="en-US"/>
          </a:p>
        </p:txBody>
      </p:sp>
    </p:spTree>
    <p:extLst>
      <p:ext uri="{BB962C8B-B14F-4D97-AF65-F5344CB8AC3E}">
        <p14:creationId xmlns:p14="http://schemas.microsoft.com/office/powerpoint/2010/main" val="71070678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Look at Questions </a:t>
            </a:r>
          </a:p>
          <a:p>
            <a:r>
              <a:rPr lang="en-US" dirty="0"/>
              <a:t>Share how you might answer the question </a:t>
            </a:r>
          </a:p>
          <a:p>
            <a:r>
              <a:rPr lang="en-US" dirty="0"/>
              <a:t>General Discussion and Cross group Discussion as best we can on Line </a:t>
            </a:r>
          </a:p>
          <a:p>
            <a:endParaRPr lang="en-US" dirty="0"/>
          </a:p>
          <a:p>
            <a:endParaRPr lang="en-US" dirty="0"/>
          </a:p>
          <a:p>
            <a:r>
              <a:rPr lang="en-US" dirty="0"/>
              <a:t>WE will work to summarize and get with you… </a:t>
            </a:r>
          </a:p>
        </p:txBody>
      </p:sp>
      <p:sp>
        <p:nvSpPr>
          <p:cNvPr id="4" name="Slide Number Placeholder 3"/>
          <p:cNvSpPr>
            <a:spLocks noGrp="1"/>
          </p:cNvSpPr>
          <p:nvPr>
            <p:ph type="sldNum" sz="quarter" idx="5"/>
          </p:nvPr>
        </p:nvSpPr>
        <p:spPr/>
        <p:txBody>
          <a:bodyPr/>
          <a:lstStyle/>
          <a:p>
            <a:fld id="{3D52D8DC-3CCA-4826-966D-69131461ECBB}" type="slidenum">
              <a:rPr lang="en-US" smtClean="0"/>
              <a:t>24</a:t>
            </a:fld>
            <a:endParaRPr lang="en-US"/>
          </a:p>
        </p:txBody>
      </p:sp>
    </p:spTree>
    <p:extLst>
      <p:ext uri="{BB962C8B-B14F-4D97-AF65-F5344CB8AC3E}">
        <p14:creationId xmlns:p14="http://schemas.microsoft.com/office/powerpoint/2010/main" val="201656868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Round the Group Asking Each college for a comment – the college can pass. </a:t>
            </a:r>
          </a:p>
        </p:txBody>
      </p:sp>
      <p:sp>
        <p:nvSpPr>
          <p:cNvPr id="4" name="Slide Number Placeholder 3"/>
          <p:cNvSpPr>
            <a:spLocks noGrp="1"/>
          </p:cNvSpPr>
          <p:nvPr>
            <p:ph type="sldNum" sz="quarter" idx="5"/>
          </p:nvPr>
        </p:nvSpPr>
        <p:spPr/>
        <p:txBody>
          <a:bodyPr/>
          <a:lstStyle/>
          <a:p>
            <a:fld id="{3D52D8DC-3CCA-4826-966D-69131461ECBB}" type="slidenum">
              <a:rPr lang="en-US" smtClean="0"/>
              <a:t>25</a:t>
            </a:fld>
            <a:endParaRPr lang="en-US"/>
          </a:p>
        </p:txBody>
      </p:sp>
    </p:spTree>
    <p:extLst>
      <p:ext uri="{BB962C8B-B14F-4D97-AF65-F5344CB8AC3E}">
        <p14:creationId xmlns:p14="http://schemas.microsoft.com/office/powerpoint/2010/main" val="2623758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Round the Group Asking Each college for a comment – the college can pass. </a:t>
            </a:r>
          </a:p>
          <a:p>
            <a:endParaRPr lang="en-US" dirty="0"/>
          </a:p>
        </p:txBody>
      </p:sp>
      <p:sp>
        <p:nvSpPr>
          <p:cNvPr id="4" name="Slide Number Placeholder 3"/>
          <p:cNvSpPr>
            <a:spLocks noGrp="1"/>
          </p:cNvSpPr>
          <p:nvPr>
            <p:ph type="sldNum" sz="quarter" idx="5"/>
          </p:nvPr>
        </p:nvSpPr>
        <p:spPr/>
        <p:txBody>
          <a:bodyPr/>
          <a:lstStyle/>
          <a:p>
            <a:fld id="{3D52D8DC-3CCA-4826-966D-69131461ECBB}" type="slidenum">
              <a:rPr lang="en-US" smtClean="0"/>
              <a:t>26</a:t>
            </a:fld>
            <a:endParaRPr lang="en-US"/>
          </a:p>
        </p:txBody>
      </p:sp>
    </p:spTree>
    <p:extLst>
      <p:ext uri="{BB962C8B-B14F-4D97-AF65-F5344CB8AC3E}">
        <p14:creationId xmlns:p14="http://schemas.microsoft.com/office/powerpoint/2010/main" val="227950151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Round the Group Asking Each college for a comment – the college can pass. </a:t>
            </a:r>
          </a:p>
          <a:p>
            <a:endParaRPr lang="en-US" b="1" dirty="0"/>
          </a:p>
        </p:txBody>
      </p:sp>
      <p:sp>
        <p:nvSpPr>
          <p:cNvPr id="4" name="Slide Number Placeholder 3"/>
          <p:cNvSpPr>
            <a:spLocks noGrp="1"/>
          </p:cNvSpPr>
          <p:nvPr>
            <p:ph type="sldNum" sz="quarter" idx="5"/>
          </p:nvPr>
        </p:nvSpPr>
        <p:spPr/>
        <p:txBody>
          <a:bodyPr/>
          <a:lstStyle/>
          <a:p>
            <a:fld id="{3D52D8DC-3CCA-4826-966D-69131461ECBB}" type="slidenum">
              <a:rPr lang="en-US" smtClean="0"/>
              <a:t>27</a:t>
            </a:fld>
            <a:endParaRPr lang="en-US"/>
          </a:p>
        </p:txBody>
      </p:sp>
    </p:spTree>
    <p:extLst>
      <p:ext uri="{BB962C8B-B14F-4D97-AF65-F5344CB8AC3E}">
        <p14:creationId xmlns:p14="http://schemas.microsoft.com/office/powerpoint/2010/main" val="103645877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Round the Group Asking Each college for a comment – the college can pass. </a:t>
            </a:r>
          </a:p>
          <a:p>
            <a:endParaRPr lang="en-US" dirty="0"/>
          </a:p>
        </p:txBody>
      </p:sp>
      <p:sp>
        <p:nvSpPr>
          <p:cNvPr id="4" name="Slide Number Placeholder 3"/>
          <p:cNvSpPr>
            <a:spLocks noGrp="1"/>
          </p:cNvSpPr>
          <p:nvPr>
            <p:ph type="sldNum" sz="quarter" idx="5"/>
          </p:nvPr>
        </p:nvSpPr>
        <p:spPr/>
        <p:txBody>
          <a:bodyPr/>
          <a:lstStyle/>
          <a:p>
            <a:fld id="{3D52D8DC-3CCA-4826-966D-69131461ECBB}" type="slidenum">
              <a:rPr lang="en-US" smtClean="0"/>
              <a:t>28</a:t>
            </a:fld>
            <a:endParaRPr lang="en-US"/>
          </a:p>
        </p:txBody>
      </p:sp>
    </p:spTree>
    <p:extLst>
      <p:ext uri="{BB962C8B-B14F-4D97-AF65-F5344CB8AC3E}">
        <p14:creationId xmlns:p14="http://schemas.microsoft.com/office/powerpoint/2010/main" val="338583565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Round the Group Asking Each college for a comment – the college can pass. </a:t>
            </a:r>
          </a:p>
          <a:p>
            <a:endParaRPr lang="en-US" dirty="0"/>
          </a:p>
          <a:p>
            <a:endParaRPr lang="en-US" dirty="0"/>
          </a:p>
          <a:p>
            <a:endParaRPr lang="en-US" dirty="0"/>
          </a:p>
          <a:p>
            <a:r>
              <a:rPr lang="en-US" dirty="0"/>
              <a:t>Importance of working with the college special population coordinators,  Student Support groups at the college working with community agencies supporting these special populations.  </a:t>
            </a:r>
          </a:p>
          <a:p>
            <a:endParaRPr lang="en-US" dirty="0"/>
          </a:p>
          <a:p>
            <a:r>
              <a:rPr lang="en-US" b="0" dirty="0"/>
              <a:t>Tuesday</a:t>
            </a:r>
            <a:r>
              <a:rPr lang="en-US" dirty="0"/>
              <a:t> Topics on Special Populations </a:t>
            </a:r>
          </a:p>
        </p:txBody>
      </p:sp>
      <p:sp>
        <p:nvSpPr>
          <p:cNvPr id="4" name="Slide Number Placeholder 3"/>
          <p:cNvSpPr>
            <a:spLocks noGrp="1"/>
          </p:cNvSpPr>
          <p:nvPr>
            <p:ph type="sldNum" sz="quarter" idx="5"/>
          </p:nvPr>
        </p:nvSpPr>
        <p:spPr/>
        <p:txBody>
          <a:bodyPr/>
          <a:lstStyle/>
          <a:p>
            <a:fld id="{3D52D8DC-3CCA-4826-966D-69131461ECBB}" type="slidenum">
              <a:rPr lang="en-US" smtClean="0"/>
              <a:t>29</a:t>
            </a:fld>
            <a:endParaRPr lang="en-US"/>
          </a:p>
        </p:txBody>
      </p:sp>
    </p:spTree>
    <p:extLst>
      <p:ext uri="{BB962C8B-B14F-4D97-AF65-F5344CB8AC3E}">
        <p14:creationId xmlns:p14="http://schemas.microsoft.com/office/powerpoint/2010/main" val="175139939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Round the Group Asking Each college for a comment – the college can pass. </a:t>
            </a:r>
          </a:p>
          <a:p>
            <a:endParaRPr lang="en-US" dirty="0"/>
          </a:p>
        </p:txBody>
      </p:sp>
      <p:sp>
        <p:nvSpPr>
          <p:cNvPr id="4" name="Slide Number Placeholder 3"/>
          <p:cNvSpPr>
            <a:spLocks noGrp="1"/>
          </p:cNvSpPr>
          <p:nvPr>
            <p:ph type="sldNum" sz="quarter" idx="5"/>
          </p:nvPr>
        </p:nvSpPr>
        <p:spPr/>
        <p:txBody>
          <a:bodyPr/>
          <a:lstStyle/>
          <a:p>
            <a:fld id="{3D52D8DC-3CCA-4826-966D-69131461ECBB}" type="slidenum">
              <a:rPr lang="en-US" smtClean="0"/>
              <a:t>30</a:t>
            </a:fld>
            <a:endParaRPr lang="en-US"/>
          </a:p>
        </p:txBody>
      </p:sp>
    </p:spTree>
    <p:extLst>
      <p:ext uri="{BB962C8B-B14F-4D97-AF65-F5344CB8AC3E}">
        <p14:creationId xmlns:p14="http://schemas.microsoft.com/office/powerpoint/2010/main" val="17205102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Shape 124"/>
          <p:cNvSpPr>
            <a:spLocks noGrp="1" noRot="1" noChangeAspect="1"/>
          </p:cNvSpPr>
          <p:nvPr>
            <p:ph type="sldImg"/>
          </p:nvPr>
        </p:nvSpPr>
        <p:spPr>
          <a:xfrm>
            <a:off x="717550" y="1162050"/>
            <a:ext cx="5575300" cy="3136900"/>
          </a:xfrm>
          <a:prstGeom prst="rect">
            <a:avLst/>
          </a:prstGeom>
        </p:spPr>
        <p:txBody>
          <a:bodyPr/>
          <a:lstStyle/>
          <a:p>
            <a:endParaRPr/>
          </a:p>
        </p:txBody>
      </p:sp>
      <p:sp>
        <p:nvSpPr>
          <p:cNvPr id="125" name="Shape 125"/>
          <p:cNvSpPr>
            <a:spLocks noGrp="1"/>
          </p:cNvSpPr>
          <p:nvPr>
            <p:ph type="body" sz="quarter" idx="1"/>
          </p:nvPr>
        </p:nvSpPr>
        <p:spPr>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Some of the Themes of the revised act</a:t>
            </a:r>
            <a:r>
              <a:rPr dirty="0"/>
              <a:t>  </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Comprehensive Local Needs Assessment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Accountability Measures </a:t>
            </a:r>
            <a:endParaRPr dirty="0"/>
          </a:p>
        </p:txBody>
      </p:sp>
    </p:spTree>
    <p:extLst>
      <p:ext uri="{BB962C8B-B14F-4D97-AF65-F5344CB8AC3E}">
        <p14:creationId xmlns:p14="http://schemas.microsoft.com/office/powerpoint/2010/main" val="36321660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Round the Group Asking Each college for a comment – the college can pass. </a:t>
            </a:r>
          </a:p>
          <a:p>
            <a:endParaRPr lang="en-US" dirty="0"/>
          </a:p>
        </p:txBody>
      </p:sp>
      <p:sp>
        <p:nvSpPr>
          <p:cNvPr id="4" name="Slide Number Placeholder 3"/>
          <p:cNvSpPr>
            <a:spLocks noGrp="1"/>
          </p:cNvSpPr>
          <p:nvPr>
            <p:ph type="sldNum" sz="quarter" idx="5"/>
          </p:nvPr>
        </p:nvSpPr>
        <p:spPr/>
        <p:txBody>
          <a:bodyPr/>
          <a:lstStyle/>
          <a:p>
            <a:fld id="{3D52D8DC-3CCA-4826-966D-69131461ECBB}" type="slidenum">
              <a:rPr lang="en-US" smtClean="0"/>
              <a:t>31</a:t>
            </a:fld>
            <a:endParaRPr lang="en-US"/>
          </a:p>
        </p:txBody>
      </p:sp>
    </p:spTree>
    <p:extLst>
      <p:ext uri="{BB962C8B-B14F-4D97-AF65-F5344CB8AC3E}">
        <p14:creationId xmlns:p14="http://schemas.microsoft.com/office/powerpoint/2010/main" val="89902603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Round the Group Asking Each college for a comment – the college can pass. </a:t>
            </a:r>
          </a:p>
          <a:p>
            <a:endParaRPr lang="en-US" dirty="0"/>
          </a:p>
        </p:txBody>
      </p:sp>
      <p:sp>
        <p:nvSpPr>
          <p:cNvPr id="4" name="Slide Number Placeholder 3"/>
          <p:cNvSpPr>
            <a:spLocks noGrp="1"/>
          </p:cNvSpPr>
          <p:nvPr>
            <p:ph type="sldNum" sz="quarter" idx="5"/>
          </p:nvPr>
        </p:nvSpPr>
        <p:spPr/>
        <p:txBody>
          <a:bodyPr/>
          <a:lstStyle/>
          <a:p>
            <a:fld id="{3D52D8DC-3CCA-4826-966D-69131461ECBB}" type="slidenum">
              <a:rPr lang="en-US" smtClean="0"/>
              <a:t>32</a:t>
            </a:fld>
            <a:endParaRPr lang="en-US"/>
          </a:p>
        </p:txBody>
      </p:sp>
    </p:spTree>
    <p:extLst>
      <p:ext uri="{BB962C8B-B14F-4D97-AF65-F5344CB8AC3E}">
        <p14:creationId xmlns:p14="http://schemas.microsoft.com/office/powerpoint/2010/main" val="346837520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Round the Group Asking Each college for a comment – the college can pass. </a:t>
            </a:r>
          </a:p>
          <a:p>
            <a:endParaRPr lang="en-US" dirty="0"/>
          </a:p>
        </p:txBody>
      </p:sp>
      <p:sp>
        <p:nvSpPr>
          <p:cNvPr id="4" name="Slide Number Placeholder 3"/>
          <p:cNvSpPr>
            <a:spLocks noGrp="1"/>
          </p:cNvSpPr>
          <p:nvPr>
            <p:ph type="sldNum" sz="quarter" idx="5"/>
          </p:nvPr>
        </p:nvSpPr>
        <p:spPr/>
        <p:txBody>
          <a:bodyPr/>
          <a:lstStyle/>
          <a:p>
            <a:fld id="{3D52D8DC-3CCA-4826-966D-69131461ECBB}" type="slidenum">
              <a:rPr lang="en-US" smtClean="0"/>
              <a:t>33</a:t>
            </a:fld>
            <a:endParaRPr lang="en-US"/>
          </a:p>
        </p:txBody>
      </p:sp>
    </p:spTree>
    <p:extLst>
      <p:ext uri="{BB962C8B-B14F-4D97-AF65-F5344CB8AC3E}">
        <p14:creationId xmlns:p14="http://schemas.microsoft.com/office/powerpoint/2010/main" val="200193685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Shape 146"/>
          <p:cNvSpPr>
            <a:spLocks noGrp="1" noRot="1" noChangeAspect="1"/>
          </p:cNvSpPr>
          <p:nvPr>
            <p:ph type="sldImg"/>
          </p:nvPr>
        </p:nvSpPr>
        <p:spPr>
          <a:prstGeom prst="rect">
            <a:avLst/>
          </a:prstGeom>
        </p:spPr>
        <p:txBody>
          <a:bodyPr/>
          <a:lstStyle/>
          <a:p>
            <a:endParaRPr/>
          </a:p>
        </p:txBody>
      </p:sp>
      <p:sp>
        <p:nvSpPr>
          <p:cNvPr id="147" name="Shape 147"/>
          <p:cNvSpPr>
            <a:spLocks noGrp="1"/>
          </p:cNvSpPr>
          <p:nvPr>
            <p:ph type="body" sz="quarter" idx="1"/>
          </p:nvPr>
        </p:nvSpPr>
        <p:spPr>
          <a:prstGeom prst="rect">
            <a:avLst/>
          </a:prstGeom>
        </p:spPr>
        <p:txBody>
          <a:bodyPr/>
          <a:lstStyle/>
          <a:p>
            <a:pPr>
              <a:lnSpc>
                <a:spcPct val="117999"/>
              </a:lnSpc>
              <a:defRPr sz="1800"/>
            </a:pPr>
            <a:r>
              <a:rPr lang="en-US" dirty="0"/>
              <a:t>In the coming weeks we will work with you in completing the plan and budget </a:t>
            </a:r>
            <a:r>
              <a:rPr dirty="0"/>
              <a:t>. </a:t>
            </a:r>
          </a:p>
        </p:txBody>
      </p:sp>
    </p:spTree>
    <p:extLst>
      <p:ext uri="{BB962C8B-B14F-4D97-AF65-F5344CB8AC3E}">
        <p14:creationId xmlns:p14="http://schemas.microsoft.com/office/powerpoint/2010/main" val="323254297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Strengthening Career and Technical Education for the 21st Century Act reauthorized and updated the Carl D. Perkins Career and Technical Education Act of 2006 to become the current Carl D. Perkins Career and Technical Education Act of 2006 as amended by the Strengthening Career and Technical Education for the 21st Century Act (Perkins V)</a:t>
            </a:r>
          </a:p>
          <a:p>
            <a:endParaRPr lang="en-US" dirty="0"/>
          </a:p>
        </p:txBody>
      </p:sp>
      <p:sp>
        <p:nvSpPr>
          <p:cNvPr id="4" name="Slide Number Placeholder 3"/>
          <p:cNvSpPr>
            <a:spLocks noGrp="1"/>
          </p:cNvSpPr>
          <p:nvPr>
            <p:ph type="sldNum" sz="quarter" idx="5"/>
          </p:nvPr>
        </p:nvSpPr>
        <p:spPr/>
        <p:txBody>
          <a:bodyPr/>
          <a:lstStyle/>
          <a:p>
            <a:fld id="{3D52D8DC-3CCA-4826-966D-69131461ECBB}" type="slidenum">
              <a:rPr lang="en-US" smtClean="0"/>
              <a:t>35</a:t>
            </a:fld>
            <a:endParaRPr lang="en-US"/>
          </a:p>
        </p:txBody>
      </p:sp>
    </p:spTree>
    <p:extLst>
      <p:ext uri="{BB962C8B-B14F-4D97-AF65-F5344CB8AC3E}">
        <p14:creationId xmlns:p14="http://schemas.microsoft.com/office/powerpoint/2010/main" val="395380598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New Dates </a:t>
            </a:r>
          </a:p>
        </p:txBody>
      </p:sp>
      <p:sp>
        <p:nvSpPr>
          <p:cNvPr id="4" name="Slide Number Placeholder 3"/>
          <p:cNvSpPr>
            <a:spLocks noGrp="1"/>
          </p:cNvSpPr>
          <p:nvPr>
            <p:ph type="sldNum" sz="quarter" idx="5"/>
          </p:nvPr>
        </p:nvSpPr>
        <p:spPr/>
        <p:txBody>
          <a:bodyPr/>
          <a:lstStyle/>
          <a:p>
            <a:fld id="{3D52D8DC-3CCA-4826-966D-69131461ECBB}" type="slidenum">
              <a:rPr lang="en-US" smtClean="0"/>
              <a:t>36</a:t>
            </a:fld>
            <a:endParaRPr lang="en-US"/>
          </a:p>
        </p:txBody>
      </p:sp>
    </p:spTree>
    <p:extLst>
      <p:ext uri="{BB962C8B-B14F-4D97-AF65-F5344CB8AC3E}">
        <p14:creationId xmlns:p14="http://schemas.microsoft.com/office/powerpoint/2010/main" val="319190872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17550" y="1162050"/>
            <a:ext cx="5575300" cy="3136900"/>
          </a:xfrm>
        </p:spPr>
      </p:sp>
      <p:sp>
        <p:nvSpPr>
          <p:cNvPr id="3" name="Notes Placeholder 2"/>
          <p:cNvSpPr>
            <a:spLocks noGrp="1"/>
          </p:cNvSpPr>
          <p:nvPr>
            <p:ph type="body" idx="1"/>
          </p:nvPr>
        </p:nvSpPr>
        <p:spPr/>
        <p:txBody>
          <a:bodyPr/>
          <a:lstStyle/>
          <a:p>
            <a:r>
              <a:rPr lang="en-US" dirty="0"/>
              <a:t>Here is your state CTE Staff</a:t>
            </a:r>
          </a:p>
          <a:p>
            <a:endParaRPr lang="en-US" dirty="0"/>
          </a:p>
          <a:p>
            <a:r>
              <a:rPr lang="en-US" dirty="0"/>
              <a:t>http://</a:t>
            </a:r>
            <a:r>
              <a:rPr lang="en-US" dirty="0" err="1"/>
              <a:t>www.ncperkins.org</a:t>
            </a:r>
            <a:r>
              <a:rPr lang="en-US" dirty="0"/>
              <a:t>/course/</a:t>
            </a:r>
            <a:r>
              <a:rPr lang="en-US" dirty="0" err="1"/>
              <a:t>view.php?id</a:t>
            </a:r>
            <a:r>
              <a:rPr lang="en-US" dirty="0"/>
              <a:t>=6</a:t>
            </a:r>
          </a:p>
          <a:p>
            <a:endParaRPr lang="en-US" dirty="0"/>
          </a:p>
        </p:txBody>
      </p:sp>
      <p:sp>
        <p:nvSpPr>
          <p:cNvPr id="4" name="Slide Number Placeholder 3"/>
          <p:cNvSpPr>
            <a:spLocks noGrp="1"/>
          </p:cNvSpPr>
          <p:nvPr>
            <p:ph type="sldNum" sz="quarter" idx="10"/>
          </p:nvPr>
        </p:nvSpPr>
        <p:spPr/>
        <p:txBody>
          <a:bodyPr/>
          <a:lstStyle/>
          <a:p>
            <a:fld id="{FB46C6A2-84B9-4F4B-9D29-2CFB53138DBA}" type="slidenum">
              <a:rPr lang="en-US" smtClean="0"/>
              <a:pPr/>
              <a:t>37</a:t>
            </a:fld>
            <a:endParaRPr lang="en-US"/>
          </a:p>
        </p:txBody>
      </p:sp>
    </p:spTree>
    <p:extLst>
      <p:ext uri="{BB962C8B-B14F-4D97-AF65-F5344CB8AC3E}">
        <p14:creationId xmlns:p14="http://schemas.microsoft.com/office/powerpoint/2010/main" val="37875716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Graphic from middle school to College  </a:t>
            </a:r>
          </a:p>
        </p:txBody>
      </p:sp>
      <p:sp>
        <p:nvSpPr>
          <p:cNvPr id="4" name="Slide Number Placeholder 3"/>
          <p:cNvSpPr>
            <a:spLocks noGrp="1"/>
          </p:cNvSpPr>
          <p:nvPr>
            <p:ph type="sldNum" sz="quarter" idx="5"/>
          </p:nvPr>
        </p:nvSpPr>
        <p:spPr/>
        <p:txBody>
          <a:bodyPr/>
          <a:lstStyle/>
          <a:p>
            <a:fld id="{3D52D8DC-3CCA-4826-966D-69131461ECBB}" type="slidenum">
              <a:rPr lang="en-US" smtClean="0"/>
              <a:t>5</a:t>
            </a:fld>
            <a:endParaRPr lang="en-US"/>
          </a:p>
        </p:txBody>
      </p:sp>
    </p:spTree>
    <p:extLst>
      <p:ext uri="{BB962C8B-B14F-4D97-AF65-F5344CB8AC3E}">
        <p14:creationId xmlns:p14="http://schemas.microsoft.com/office/powerpoint/2010/main" val="28249004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Pathway begins with a wide awareness of careers in the middle school, </a:t>
            </a:r>
          </a:p>
          <a:p>
            <a:r>
              <a:rPr lang="en-US" dirty="0"/>
              <a:t>to a closer focus in high school as students begin to gain technical skills and transition to postsecondary education with they build greater depth of skills </a:t>
            </a:r>
          </a:p>
        </p:txBody>
      </p:sp>
      <p:sp>
        <p:nvSpPr>
          <p:cNvPr id="4" name="Slide Number Placeholder 3"/>
          <p:cNvSpPr>
            <a:spLocks noGrp="1"/>
          </p:cNvSpPr>
          <p:nvPr>
            <p:ph type="sldNum" sz="quarter" idx="5"/>
          </p:nvPr>
        </p:nvSpPr>
        <p:spPr/>
        <p:txBody>
          <a:bodyPr/>
          <a:lstStyle/>
          <a:p>
            <a:fld id="{3D52D8DC-3CCA-4826-966D-69131461ECBB}" type="slidenum">
              <a:rPr lang="en-US" smtClean="0"/>
              <a:t>6</a:t>
            </a:fld>
            <a:endParaRPr lang="en-US"/>
          </a:p>
        </p:txBody>
      </p:sp>
    </p:spTree>
    <p:extLst>
      <p:ext uri="{BB962C8B-B14F-4D97-AF65-F5344CB8AC3E}">
        <p14:creationId xmlns:p14="http://schemas.microsoft.com/office/powerpoint/2010/main" val="39992229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Strengthening Career and Technical Education for the 21st Century Act reauthorized and updated the Carl D. Perkins Career and Technical Education Act of 2006 to become the current Carl D. Perkins Career and Technical Education Act of 2006 as amended by the Strengthening Career and Technical Education for the 21st Century Act (Perkins V)</a:t>
            </a:r>
          </a:p>
          <a:p>
            <a:endParaRPr lang="en-US" dirty="0"/>
          </a:p>
        </p:txBody>
      </p:sp>
      <p:sp>
        <p:nvSpPr>
          <p:cNvPr id="4" name="Slide Number Placeholder 3"/>
          <p:cNvSpPr>
            <a:spLocks noGrp="1"/>
          </p:cNvSpPr>
          <p:nvPr>
            <p:ph type="sldNum" sz="quarter" idx="5"/>
          </p:nvPr>
        </p:nvSpPr>
        <p:spPr/>
        <p:txBody>
          <a:bodyPr/>
          <a:lstStyle/>
          <a:p>
            <a:fld id="{3D52D8DC-3CCA-4826-966D-69131461ECBB}" type="slidenum">
              <a:rPr lang="en-US" smtClean="0"/>
              <a:t>7</a:t>
            </a:fld>
            <a:endParaRPr lang="en-US"/>
          </a:p>
        </p:txBody>
      </p:sp>
    </p:spTree>
    <p:extLst>
      <p:ext uri="{BB962C8B-B14F-4D97-AF65-F5344CB8AC3E}">
        <p14:creationId xmlns:p14="http://schemas.microsoft.com/office/powerpoint/2010/main" val="15301410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 name="Shape 146"/>
          <p:cNvSpPr>
            <a:spLocks noGrp="1" noRot="1" noChangeAspect="1"/>
          </p:cNvSpPr>
          <p:nvPr>
            <p:ph type="sldImg"/>
          </p:nvPr>
        </p:nvSpPr>
        <p:spPr>
          <a:prstGeom prst="rect">
            <a:avLst/>
          </a:prstGeom>
        </p:spPr>
        <p:txBody>
          <a:bodyPr/>
          <a:lstStyle/>
          <a:p>
            <a:endParaRPr/>
          </a:p>
        </p:txBody>
      </p:sp>
      <p:sp>
        <p:nvSpPr>
          <p:cNvPr id="147" name="Shape 147"/>
          <p:cNvSpPr>
            <a:spLocks noGrp="1"/>
          </p:cNvSpPr>
          <p:nvPr>
            <p:ph type="body" sz="quarter" idx="1"/>
          </p:nvPr>
        </p:nvSpPr>
        <p:spPr>
          <a:prstGeom prst="rect">
            <a:avLst/>
          </a:prstGeom>
        </p:spPr>
        <p:txBody>
          <a:bodyPr/>
          <a:lstStyle/>
          <a:p>
            <a:pPr>
              <a:lnSpc>
                <a:spcPct val="117999"/>
              </a:lnSpc>
              <a:defRPr sz="1800"/>
            </a:pPr>
            <a:r>
              <a:rPr dirty="0"/>
              <a:t>Here is a time line</a:t>
            </a:r>
            <a:r>
              <a:rPr lang="en-US" dirty="0"/>
              <a:t>, with blocks of tasks to complete </a:t>
            </a:r>
            <a:r>
              <a:rPr dirty="0"/>
              <a:t>under Perkins V for 2020-21. </a:t>
            </a:r>
          </a:p>
          <a:p>
            <a:pPr>
              <a:lnSpc>
                <a:spcPct val="117999"/>
              </a:lnSpc>
              <a:defRPr sz="1800"/>
            </a:pPr>
            <a:endParaRPr dirty="0"/>
          </a:p>
          <a:p>
            <a:pPr>
              <a:lnSpc>
                <a:spcPct val="117999"/>
              </a:lnSpc>
              <a:defRPr sz="1800"/>
            </a:pPr>
            <a:endParaRPr dirty="0"/>
          </a:p>
          <a:p>
            <a:pPr>
              <a:lnSpc>
                <a:spcPct val="117999"/>
              </a:lnSpc>
            </a:pPr>
            <a:r>
              <a:rPr lang="en-US" sz="1800" dirty="0"/>
              <a:t>Perkins V ask local sub recipients to d</a:t>
            </a:r>
            <a:r>
              <a:rPr sz="1800" dirty="0"/>
              <a:t>etermine the need, </a:t>
            </a:r>
            <a:r>
              <a:rPr lang="en-US" sz="1800" dirty="0"/>
              <a:t>d</a:t>
            </a:r>
            <a:r>
              <a:rPr sz="1800" dirty="0"/>
              <a:t>evelop a plan, </a:t>
            </a:r>
            <a:r>
              <a:rPr lang="en-US" sz="1800" dirty="0"/>
              <a:t> and incorporate</a:t>
            </a:r>
            <a:r>
              <a:rPr sz="1800" dirty="0"/>
              <a:t> Perkins funds </a:t>
            </a:r>
            <a:r>
              <a:rPr lang="en-US" sz="1800" dirty="0"/>
              <a:t>with the greater college mission </a:t>
            </a:r>
            <a:r>
              <a:rPr sz="1800" dirty="0"/>
              <a:t>to enhance our CTE programs</a:t>
            </a:r>
            <a:r>
              <a:rPr dirty="0"/>
              <a:t>. </a:t>
            </a:r>
          </a:p>
        </p:txBody>
      </p:sp>
    </p:spTree>
    <p:extLst>
      <p:ext uri="{BB962C8B-B14F-4D97-AF65-F5344CB8AC3E}">
        <p14:creationId xmlns:p14="http://schemas.microsoft.com/office/powerpoint/2010/main" val="1167123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Comprehensive Need Assessment can be outlined in 6 steps </a:t>
            </a:r>
          </a:p>
          <a:p>
            <a:endParaRPr lang="en-US" dirty="0"/>
          </a:p>
          <a:p>
            <a:r>
              <a:rPr lang="en-US" dirty="0"/>
              <a:t>The first looks as programs of study and asks what’s working and where is the need, some have come to name this a gap, where are the gap’s in student performance and we begin to think, with our partners how we might address these gaps in performance. </a:t>
            </a:r>
          </a:p>
        </p:txBody>
      </p:sp>
      <p:sp>
        <p:nvSpPr>
          <p:cNvPr id="4" name="Slide Number Placeholder 3"/>
          <p:cNvSpPr>
            <a:spLocks noGrp="1"/>
          </p:cNvSpPr>
          <p:nvPr>
            <p:ph type="sldNum" sz="quarter" idx="5"/>
          </p:nvPr>
        </p:nvSpPr>
        <p:spPr/>
        <p:txBody>
          <a:bodyPr/>
          <a:lstStyle/>
          <a:p>
            <a:fld id="{3D52D8DC-3CCA-4826-966D-69131461ECBB}" type="slidenum">
              <a:rPr lang="en-US" smtClean="0"/>
              <a:t>9</a:t>
            </a:fld>
            <a:endParaRPr lang="en-US"/>
          </a:p>
        </p:txBody>
      </p:sp>
    </p:spTree>
    <p:extLst>
      <p:ext uri="{BB962C8B-B14F-4D97-AF65-F5344CB8AC3E}">
        <p14:creationId xmlns:p14="http://schemas.microsoft.com/office/powerpoint/2010/main" val="30630386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second element of the CLNA looks at the size, scope, and quality of our programs of study </a:t>
            </a:r>
          </a:p>
          <a:p>
            <a:r>
              <a:rPr lang="en-US" dirty="0"/>
              <a:t>In conducting the needs assessment colleges looked at enrollment and numbers of courses offered to meet student and employer need, </a:t>
            </a:r>
          </a:p>
          <a:p>
            <a:r>
              <a:rPr lang="en-US" dirty="0"/>
              <a:t>they looked at sequencing of courses from grades 9- sophomore year college (9 – 14) to determine if the content taught meet the needs of industry while aligning itself with strong instructional practices and </a:t>
            </a:r>
          </a:p>
          <a:p>
            <a:r>
              <a:rPr lang="en-US" dirty="0"/>
              <a:t>the Quality of programing offered to students was such that students were graduating earning certificated, diplomas or degrees, with emphasis on sustainable postsecondary credentials. </a:t>
            </a:r>
          </a:p>
        </p:txBody>
      </p:sp>
      <p:sp>
        <p:nvSpPr>
          <p:cNvPr id="4" name="Slide Number Placeholder 3"/>
          <p:cNvSpPr>
            <a:spLocks noGrp="1"/>
          </p:cNvSpPr>
          <p:nvPr>
            <p:ph type="sldNum" sz="quarter" idx="5"/>
          </p:nvPr>
        </p:nvSpPr>
        <p:spPr/>
        <p:txBody>
          <a:bodyPr/>
          <a:lstStyle/>
          <a:p>
            <a:fld id="{3D52D8DC-3CCA-4826-966D-69131461ECBB}" type="slidenum">
              <a:rPr lang="en-US" smtClean="0"/>
              <a:t>10</a:t>
            </a:fld>
            <a:endParaRPr lang="en-US"/>
          </a:p>
        </p:txBody>
      </p:sp>
    </p:spTree>
    <p:extLst>
      <p:ext uri="{BB962C8B-B14F-4D97-AF65-F5344CB8AC3E}">
        <p14:creationId xmlns:p14="http://schemas.microsoft.com/office/powerpoint/2010/main" val="30306785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839375"/>
            <a:ext cx="7336465" cy="1071375"/>
          </a:xfrm>
        </p:spPr>
        <p:txBody>
          <a:bodyPr anchor="b">
            <a:normAutofit/>
          </a:bodyPr>
          <a:lstStyle>
            <a:lvl1pPr algn="ctr">
              <a:defRPr sz="3300" b="1">
                <a:latin typeface="+mn-lt"/>
              </a:defRPr>
            </a:lvl1pPr>
          </a:lstStyle>
          <a:p>
            <a:r>
              <a:rPr lang="en-US" dirty="0"/>
              <a:t>Click to edit Master title style</a:t>
            </a:r>
          </a:p>
        </p:txBody>
      </p:sp>
      <p:sp>
        <p:nvSpPr>
          <p:cNvPr id="3" name="Subtitle 2"/>
          <p:cNvSpPr>
            <a:spLocks noGrp="1"/>
          </p:cNvSpPr>
          <p:nvPr>
            <p:ph type="subTitle" idx="1"/>
          </p:nvPr>
        </p:nvSpPr>
        <p:spPr>
          <a:xfrm>
            <a:off x="914400" y="2910750"/>
            <a:ext cx="7336465" cy="1241822"/>
          </a:xfrm>
        </p:spPr>
        <p:txBody>
          <a:bodyPr>
            <a:normAutofit/>
          </a:bodyPr>
          <a:lstStyle>
            <a:lvl1pPr marL="0" indent="0" algn="ctr">
              <a:buNone/>
              <a:defRPr sz="2700"/>
            </a:lvl1pPr>
            <a:lvl2pPr marL="192881" indent="0" algn="ctr">
              <a:buNone/>
              <a:defRPr sz="844"/>
            </a:lvl2pPr>
            <a:lvl3pPr marL="385763" indent="0" algn="ctr">
              <a:buNone/>
              <a:defRPr sz="760"/>
            </a:lvl3pPr>
            <a:lvl4pPr marL="578644" indent="0" algn="ctr">
              <a:buNone/>
              <a:defRPr sz="675"/>
            </a:lvl4pPr>
            <a:lvl5pPr marL="771525" indent="0" algn="ctr">
              <a:buNone/>
              <a:defRPr sz="675"/>
            </a:lvl5pPr>
            <a:lvl6pPr marL="964406" indent="0" algn="ctr">
              <a:buNone/>
              <a:defRPr sz="675"/>
            </a:lvl6pPr>
            <a:lvl7pPr marL="1157288" indent="0" algn="ctr">
              <a:buNone/>
              <a:defRPr sz="675"/>
            </a:lvl7pPr>
            <a:lvl8pPr marL="1350169" indent="0" algn="ctr">
              <a:buNone/>
              <a:defRPr sz="675"/>
            </a:lvl8pPr>
            <a:lvl9pPr marL="1543050" indent="0" algn="ctr">
              <a:buNone/>
              <a:defRPr sz="675"/>
            </a:lvl9pPr>
          </a:lstStyle>
          <a:p>
            <a:r>
              <a:rPr lang="en-US" dirty="0"/>
              <a:t>Click to edit Master subtitle style</a:t>
            </a:r>
          </a:p>
        </p:txBody>
      </p:sp>
      <p:sp>
        <p:nvSpPr>
          <p:cNvPr id="9" name="Rectangle 8"/>
          <p:cNvSpPr/>
          <p:nvPr userDrawn="1"/>
        </p:nvSpPr>
        <p:spPr>
          <a:xfrm>
            <a:off x="1733354" y="366947"/>
            <a:ext cx="6025812" cy="799835"/>
          </a:xfrm>
          <a:prstGeom prst="rect">
            <a:avLst/>
          </a:prstGeom>
          <a:noFill/>
        </p:spPr>
        <p:txBody>
          <a:bodyPr wrap="square" lIns="51435" tIns="25718" rIns="51435" bIns="25718">
            <a:spAutoFit/>
          </a:bodyPr>
          <a:lstStyle/>
          <a:p>
            <a:pPr>
              <a:lnSpc>
                <a:spcPct val="80000"/>
              </a:lnSpc>
            </a:pPr>
            <a:r>
              <a:rPr lang="en-US" sz="3000" b="0" cap="none" spc="0" dirty="0">
                <a:ln w="0"/>
                <a:solidFill>
                  <a:srgbClr val="003767"/>
                </a:solidFill>
                <a:effectLst>
                  <a:outerShdw blurRad="38100" dist="25400" dir="5400000" algn="ctr" rotWithShape="0">
                    <a:srgbClr val="6E747A">
                      <a:alpha val="43000"/>
                    </a:srgbClr>
                  </a:outerShdw>
                </a:effectLst>
              </a:rPr>
              <a:t>North Carolina </a:t>
            </a:r>
          </a:p>
          <a:p>
            <a:pPr>
              <a:lnSpc>
                <a:spcPct val="80000"/>
              </a:lnSpc>
            </a:pPr>
            <a:r>
              <a:rPr lang="en-US" sz="3000" b="0" cap="none" spc="0" dirty="0">
                <a:ln w="0"/>
                <a:solidFill>
                  <a:srgbClr val="003767"/>
                </a:solidFill>
                <a:effectLst>
                  <a:outerShdw blurRad="38100" dist="25400" dir="5400000" algn="ctr" rotWithShape="0">
                    <a:srgbClr val="6E747A">
                      <a:alpha val="43000"/>
                    </a:srgbClr>
                  </a:outerShdw>
                </a:effectLst>
              </a:rPr>
              <a:t>Community College System</a:t>
            </a:r>
          </a:p>
        </p:txBody>
      </p:sp>
      <p:cxnSp>
        <p:nvCxnSpPr>
          <p:cNvPr id="10" name="Straight Connector 9" title="Gold Line"/>
          <p:cNvCxnSpPr/>
          <p:nvPr userDrawn="1"/>
        </p:nvCxnSpPr>
        <p:spPr>
          <a:xfrm flipV="1">
            <a:off x="1733355" y="1398670"/>
            <a:ext cx="5705475" cy="18968"/>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5" y="126366"/>
            <a:ext cx="1116203" cy="1267946"/>
          </a:xfrm>
          <a:prstGeom prst="rect">
            <a:avLst/>
          </a:prstGeom>
        </p:spPr>
      </p:pic>
    </p:spTree>
    <p:extLst>
      <p:ext uri="{BB962C8B-B14F-4D97-AF65-F5344CB8AC3E}">
        <p14:creationId xmlns:p14="http://schemas.microsoft.com/office/powerpoint/2010/main" val="8137690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457950" y="4662185"/>
            <a:ext cx="2057400" cy="273844"/>
          </a:xfrm>
          <a:prstGeom prst="rect">
            <a:avLst/>
          </a:prstGeom>
        </p:spPr>
        <p:txBody>
          <a:bodyPr/>
          <a:lstStyle/>
          <a:p>
            <a:fld id="{47CC054E-03C2-4BA4-B0DC-8A52C253DBFA}" type="datetimeFigureOut">
              <a:rPr lang="en-US" smtClean="0"/>
              <a:t>3/26/20</a:t>
            </a:fld>
            <a:endParaRPr lang="en-US"/>
          </a:p>
        </p:txBody>
      </p:sp>
      <p:sp>
        <p:nvSpPr>
          <p:cNvPr id="6" name="Slide Number Placeholder 5"/>
          <p:cNvSpPr>
            <a:spLocks noGrp="1"/>
          </p:cNvSpPr>
          <p:nvPr>
            <p:ph type="sldNum" sz="quarter" idx="12"/>
          </p:nvPr>
        </p:nvSpPr>
        <p:spPr>
          <a:xfrm>
            <a:off x="3543300" y="4662185"/>
            <a:ext cx="2057400" cy="273844"/>
          </a:xfrm>
          <a:prstGeom prst="rect">
            <a:avLst/>
          </a:prstGeom>
        </p:spPr>
        <p:txBody>
          <a:bodyPr/>
          <a:lstStyle/>
          <a:p>
            <a:fld id="{DD5DC98F-6F3D-4D37-8801-59C812F9270D}" type="slidenum">
              <a:rPr lang="en-US" smtClean="0"/>
              <a:t>‹#›</a:t>
            </a:fld>
            <a:endParaRPr lang="en-US"/>
          </a:p>
        </p:txBody>
      </p:sp>
      <p:sp>
        <p:nvSpPr>
          <p:cNvPr id="7" name="Footer Placeholder 4"/>
          <p:cNvSpPr txBox="1">
            <a:spLocks/>
          </p:cNvSpPr>
          <p:nvPr userDrawn="1"/>
        </p:nvSpPr>
        <p:spPr>
          <a:xfrm>
            <a:off x="474804" y="4777668"/>
            <a:ext cx="3248526" cy="27384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013"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8" name="Picture 7"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4767264"/>
            <a:ext cx="261242" cy="294650"/>
          </a:xfrm>
          <a:prstGeom prst="rect">
            <a:avLst/>
          </a:prstGeom>
        </p:spPr>
      </p:pic>
      <p:pic>
        <p:nvPicPr>
          <p:cNvPr id="9" name="Picture 8"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7349" y="223247"/>
            <a:ext cx="971180" cy="1095372"/>
          </a:xfrm>
          <a:prstGeom prst="rect">
            <a:avLst/>
          </a:prstGeom>
        </p:spPr>
      </p:pic>
      <p:cxnSp>
        <p:nvCxnSpPr>
          <p:cNvPr id="10" name="Straight Connector 9" title="Gold Line"/>
          <p:cNvCxnSpPr/>
          <p:nvPr userDrawn="1"/>
        </p:nvCxnSpPr>
        <p:spPr>
          <a:xfrm flipV="1">
            <a:off x="1455549" y="1287265"/>
            <a:ext cx="7059802" cy="10217"/>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5617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273844"/>
            <a:ext cx="1971675" cy="435887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3"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457950" y="4662185"/>
            <a:ext cx="2057400" cy="273844"/>
          </a:xfrm>
          <a:prstGeom prst="rect">
            <a:avLst/>
          </a:prstGeom>
        </p:spPr>
        <p:txBody>
          <a:bodyPr/>
          <a:lstStyle/>
          <a:p>
            <a:fld id="{47CC054E-03C2-4BA4-B0DC-8A52C253DBFA}" type="datetimeFigureOut">
              <a:rPr lang="en-US" smtClean="0"/>
              <a:t>3/26/20</a:t>
            </a:fld>
            <a:endParaRPr lang="en-US"/>
          </a:p>
        </p:txBody>
      </p:sp>
      <p:sp>
        <p:nvSpPr>
          <p:cNvPr id="6" name="Slide Number Placeholder 5"/>
          <p:cNvSpPr>
            <a:spLocks noGrp="1"/>
          </p:cNvSpPr>
          <p:nvPr>
            <p:ph type="sldNum" sz="quarter" idx="12"/>
          </p:nvPr>
        </p:nvSpPr>
        <p:spPr>
          <a:xfrm>
            <a:off x="3543300" y="4662185"/>
            <a:ext cx="2057400" cy="273844"/>
          </a:xfrm>
          <a:prstGeom prst="rect">
            <a:avLst/>
          </a:prstGeom>
        </p:spPr>
        <p:txBody>
          <a:bodyPr/>
          <a:lstStyle/>
          <a:p>
            <a:fld id="{DD5DC98F-6F3D-4D37-8801-59C812F9270D}" type="slidenum">
              <a:rPr lang="en-US" smtClean="0"/>
              <a:t>‹#›</a:t>
            </a:fld>
            <a:endParaRPr lang="en-US"/>
          </a:p>
        </p:txBody>
      </p:sp>
      <p:sp>
        <p:nvSpPr>
          <p:cNvPr id="7" name="Footer Placeholder 4"/>
          <p:cNvSpPr txBox="1">
            <a:spLocks/>
          </p:cNvSpPr>
          <p:nvPr userDrawn="1"/>
        </p:nvSpPr>
        <p:spPr>
          <a:xfrm>
            <a:off x="474805" y="4777668"/>
            <a:ext cx="3161741" cy="27384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013"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8" name="Picture 7"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3" y="4767264"/>
            <a:ext cx="254263" cy="294650"/>
          </a:xfrm>
          <a:prstGeom prst="rect">
            <a:avLst/>
          </a:prstGeom>
        </p:spPr>
      </p:pic>
    </p:spTree>
    <p:extLst>
      <p:ext uri="{BB962C8B-B14F-4D97-AF65-F5344CB8AC3E}">
        <p14:creationId xmlns:p14="http://schemas.microsoft.com/office/powerpoint/2010/main" val="3063052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Body Level One…"/>
          <p:cNvSpPr txBox="1">
            <a:spLocks noGrp="1"/>
          </p:cNvSpPr>
          <p:nvPr>
            <p:ph type="body" sz="quarter" idx="1"/>
          </p:nvPr>
        </p:nvSpPr>
        <p:spPr>
          <a:xfrm>
            <a:off x="892970" y="3355330"/>
            <a:ext cx="7358063" cy="243299"/>
          </a:xfrm>
          <a:prstGeom prst="rect">
            <a:avLst/>
          </a:prstGeom>
        </p:spPr>
        <p:txBody>
          <a:bodyPr anchor="t"/>
          <a:lstStyle>
            <a:lvl1pPr marL="0" indent="0" algn="ctr">
              <a:spcBef>
                <a:spcPts val="0"/>
              </a:spcBef>
              <a:buSzTx/>
              <a:buNone/>
              <a:defRPr sz="1265" i="1"/>
            </a:lvl1pPr>
            <a:lvl2pPr marL="485534" indent="-251138" algn="ctr">
              <a:spcBef>
                <a:spcPts val="0"/>
              </a:spcBef>
              <a:defRPr sz="1265" i="1"/>
            </a:lvl2pPr>
            <a:lvl3pPr marL="719930" indent="-251138" algn="ctr">
              <a:spcBef>
                <a:spcPts val="0"/>
              </a:spcBef>
              <a:defRPr sz="1265" i="1"/>
            </a:lvl3pPr>
            <a:lvl4pPr marL="954326" indent="-251138" algn="ctr">
              <a:spcBef>
                <a:spcPts val="0"/>
              </a:spcBef>
              <a:defRPr sz="1265" i="1"/>
            </a:lvl4pPr>
            <a:lvl5pPr marL="1188722" indent="-251138" algn="ctr">
              <a:spcBef>
                <a:spcPts val="0"/>
              </a:spcBef>
              <a:defRPr sz="1265" i="1"/>
            </a:lvl5pPr>
          </a:lstStyle>
          <a:p>
            <a:r>
              <a:t>Body Level One</a:t>
            </a:r>
          </a:p>
          <a:p>
            <a:pPr lvl="1"/>
            <a:r>
              <a:t>Body Level Two</a:t>
            </a:r>
          </a:p>
          <a:p>
            <a:pPr lvl="2"/>
            <a:r>
              <a:t>Body Level Three</a:t>
            </a:r>
          </a:p>
          <a:p>
            <a:pPr lvl="3"/>
            <a:r>
              <a:t>Body Level Four</a:t>
            </a:r>
          </a:p>
          <a:p>
            <a:pPr lvl="4"/>
            <a:r>
              <a:t>Body Level Five</a:t>
            </a:r>
          </a:p>
        </p:txBody>
      </p:sp>
      <p:sp>
        <p:nvSpPr>
          <p:cNvPr id="94" name="“Type a quote here.”"/>
          <p:cNvSpPr txBox="1">
            <a:spLocks noGrp="1"/>
          </p:cNvSpPr>
          <p:nvPr>
            <p:ph type="body" sz="quarter" idx="13"/>
          </p:nvPr>
        </p:nvSpPr>
        <p:spPr>
          <a:xfrm>
            <a:off x="892970" y="2250236"/>
            <a:ext cx="7358063" cy="321562"/>
          </a:xfrm>
          <a:prstGeom prst="rect">
            <a:avLst/>
          </a:prstGeom>
        </p:spPr>
        <p:txBody>
          <a:bodyPr/>
          <a:lstStyle>
            <a:lvl1pPr marL="0" indent="0" algn="ctr">
              <a:spcBef>
                <a:spcPts val="0"/>
              </a:spcBef>
              <a:buSzTx/>
              <a:buNone/>
              <a:defRPr sz="3400">
                <a:latin typeface="Helvetica Neue Medium"/>
                <a:ea typeface="Helvetica Neue Medium"/>
                <a:cs typeface="Helvetica Neue Medium"/>
                <a:sym typeface="Helvetica Neue Medium"/>
              </a:defRPr>
            </a:lvl1pPr>
          </a:lstStyle>
          <a:p>
            <a:pPr marL="0" indent="0" algn="ctr">
              <a:spcBef>
                <a:spcPts val="0"/>
              </a:spcBef>
              <a:buSzTx/>
              <a:buNone/>
              <a:defRPr sz="3400">
                <a:latin typeface="Helvetica Neue Medium"/>
                <a:ea typeface="Helvetica Neue Medium"/>
                <a:cs typeface="Helvetica Neue Medium"/>
                <a:sym typeface="Helvetica Neue Medium"/>
              </a:defRPr>
            </a:pPr>
            <a:endParaRP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2544995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4152151942"/>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320904"/>
            <a:ext cx="7886700" cy="3548753"/>
          </a:xfrm>
        </p:spPr>
        <p:txBody>
          <a:bodyPr>
            <a:normAutofit/>
          </a:bodyPr>
          <a:lstStyle>
            <a:lvl1pPr marL="175022" indent="-175022">
              <a:lnSpc>
                <a:spcPct val="100000"/>
              </a:lnSpc>
              <a:spcBef>
                <a:spcPts val="450"/>
              </a:spcBef>
              <a:tabLst/>
              <a:defRPr sz="2100"/>
            </a:lvl1pPr>
            <a:lvl2pPr marL="344091" indent="-151210">
              <a:lnSpc>
                <a:spcPct val="100000"/>
              </a:lnSpc>
              <a:spcBef>
                <a:spcPts val="225"/>
              </a:spcBef>
              <a:tabLst/>
              <a:defRPr sz="1800"/>
            </a:lvl2pPr>
            <a:lvl3pPr marL="519113" indent="-133350">
              <a:lnSpc>
                <a:spcPct val="100000"/>
              </a:lnSpc>
              <a:spcBef>
                <a:spcPts val="225"/>
              </a:spcBef>
              <a:tabLst/>
              <a:defRPr sz="1650"/>
            </a:lvl3pPr>
            <a:lvl4pPr marL="732235" indent="-153591">
              <a:lnSpc>
                <a:spcPct val="100000"/>
              </a:lnSpc>
              <a:spcBef>
                <a:spcPts val="225"/>
              </a:spcBef>
              <a:tabLst/>
              <a:defRPr sz="1500"/>
            </a:lvl4pPr>
            <a:lvl5pPr marL="900113" indent="-128588">
              <a:lnSpc>
                <a:spcPct val="100000"/>
              </a:lnSpc>
              <a:spcBef>
                <a:spcPts val="225"/>
              </a:spcBef>
              <a:tabLst/>
              <a:defRPr sz="135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title="Gold Line"/>
          <p:cNvCxnSpPr/>
          <p:nvPr userDrawn="1"/>
        </p:nvCxnSpPr>
        <p:spPr>
          <a:xfrm flipV="1">
            <a:off x="1297858" y="1220720"/>
            <a:ext cx="6468364" cy="3396"/>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
        <p:nvSpPr>
          <p:cNvPr id="9" name="Title 1"/>
          <p:cNvSpPr>
            <a:spLocks noGrp="1"/>
          </p:cNvSpPr>
          <p:nvPr>
            <p:ph type="title"/>
          </p:nvPr>
        </p:nvSpPr>
        <p:spPr>
          <a:xfrm>
            <a:off x="1297859" y="126367"/>
            <a:ext cx="7364361" cy="994172"/>
          </a:xfrm>
        </p:spPr>
        <p:txBody>
          <a:bodyPr>
            <a:normAutofit/>
          </a:bodyPr>
          <a:lstStyle>
            <a:lvl1pPr>
              <a:defRPr sz="3000"/>
            </a:lvl1pPr>
          </a:lstStyle>
          <a:p>
            <a:r>
              <a:rPr lang="en-US" dirty="0"/>
              <a:t>Click to edit Master title style</a:t>
            </a: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5" y="126366"/>
            <a:ext cx="759968" cy="857504"/>
          </a:xfrm>
          <a:prstGeom prst="rect">
            <a:avLst/>
          </a:prstGeom>
        </p:spPr>
      </p:pic>
    </p:spTree>
    <p:extLst>
      <p:ext uri="{BB962C8B-B14F-4D97-AF65-F5344CB8AC3E}">
        <p14:creationId xmlns:p14="http://schemas.microsoft.com/office/powerpoint/2010/main" val="2476938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8"/>
            <a:ext cx="7886700" cy="2139553"/>
          </a:xfrm>
        </p:spPr>
        <p:txBody>
          <a:bodyPr anchor="b">
            <a:normAutofit/>
          </a:bodyPr>
          <a:lstStyle>
            <a:lvl1pPr algn="ctr">
              <a:defRPr sz="2700"/>
            </a:lvl1pPr>
          </a:lstStyle>
          <a:p>
            <a:r>
              <a:rPr lang="en-US" dirty="0"/>
              <a:t>Click to edit Master title style</a:t>
            </a:r>
          </a:p>
        </p:txBody>
      </p:sp>
      <p:sp>
        <p:nvSpPr>
          <p:cNvPr id="3" name="Text Placeholder 2"/>
          <p:cNvSpPr>
            <a:spLocks noGrp="1"/>
          </p:cNvSpPr>
          <p:nvPr>
            <p:ph type="body" idx="1"/>
          </p:nvPr>
        </p:nvSpPr>
        <p:spPr>
          <a:xfrm>
            <a:off x="623888" y="3442102"/>
            <a:ext cx="7886700" cy="1125140"/>
          </a:xfrm>
        </p:spPr>
        <p:txBody>
          <a:bodyPr>
            <a:normAutofit/>
          </a:bodyPr>
          <a:lstStyle>
            <a:lvl1pPr marL="0" indent="0" algn="ctr">
              <a:buNone/>
              <a:defRPr sz="2100">
                <a:solidFill>
                  <a:schemeClr val="tx1">
                    <a:tint val="75000"/>
                  </a:schemeClr>
                </a:solidFill>
              </a:defRPr>
            </a:lvl1pPr>
            <a:lvl2pPr marL="192881" indent="0">
              <a:buNone/>
              <a:defRPr sz="844">
                <a:solidFill>
                  <a:schemeClr val="tx1">
                    <a:tint val="75000"/>
                  </a:schemeClr>
                </a:solidFill>
              </a:defRPr>
            </a:lvl2pPr>
            <a:lvl3pPr marL="385763" indent="0">
              <a:buNone/>
              <a:defRPr sz="760">
                <a:solidFill>
                  <a:schemeClr val="tx1">
                    <a:tint val="75000"/>
                  </a:schemeClr>
                </a:solidFill>
              </a:defRPr>
            </a:lvl3pPr>
            <a:lvl4pPr marL="578644" indent="0">
              <a:buNone/>
              <a:defRPr sz="675">
                <a:solidFill>
                  <a:schemeClr val="tx1">
                    <a:tint val="75000"/>
                  </a:schemeClr>
                </a:solidFill>
              </a:defRPr>
            </a:lvl4pPr>
            <a:lvl5pPr marL="771525" indent="0">
              <a:buNone/>
              <a:defRPr sz="675">
                <a:solidFill>
                  <a:schemeClr val="tx1">
                    <a:tint val="75000"/>
                  </a:schemeClr>
                </a:solidFill>
              </a:defRPr>
            </a:lvl5pPr>
            <a:lvl6pPr marL="964406" indent="0">
              <a:buNone/>
              <a:defRPr sz="675">
                <a:solidFill>
                  <a:schemeClr val="tx1">
                    <a:tint val="75000"/>
                  </a:schemeClr>
                </a:solidFill>
              </a:defRPr>
            </a:lvl6pPr>
            <a:lvl7pPr marL="1157288" indent="0">
              <a:buNone/>
              <a:defRPr sz="675">
                <a:solidFill>
                  <a:schemeClr val="tx1">
                    <a:tint val="75000"/>
                  </a:schemeClr>
                </a:solidFill>
              </a:defRPr>
            </a:lvl7pPr>
            <a:lvl8pPr marL="1350169" indent="0">
              <a:buNone/>
              <a:defRPr sz="675">
                <a:solidFill>
                  <a:schemeClr val="tx1">
                    <a:tint val="75000"/>
                  </a:schemeClr>
                </a:solidFill>
              </a:defRPr>
            </a:lvl8pPr>
            <a:lvl9pPr marL="1543050" indent="0">
              <a:buNone/>
              <a:defRPr sz="675">
                <a:solidFill>
                  <a:schemeClr val="tx1">
                    <a:tint val="75000"/>
                  </a:schemeClr>
                </a:solidFill>
              </a:defRPr>
            </a:lvl9pPr>
          </a:lstStyle>
          <a:p>
            <a:pPr lvl="0"/>
            <a:r>
              <a:rPr lang="en-US" dirty="0"/>
              <a:t>Click to edit Master text styles</a:t>
            </a:r>
          </a:p>
        </p:txBody>
      </p:sp>
      <p:sp>
        <p:nvSpPr>
          <p:cNvPr id="9" name="Footer Placeholder 4"/>
          <p:cNvSpPr txBox="1">
            <a:spLocks/>
          </p:cNvSpPr>
          <p:nvPr userDrawn="1"/>
        </p:nvSpPr>
        <p:spPr>
          <a:xfrm>
            <a:off x="415537" y="4869657"/>
            <a:ext cx="3248526" cy="27384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013"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8839" y="4818981"/>
            <a:ext cx="316698" cy="267898"/>
          </a:xfrm>
          <a:prstGeom prst="rect">
            <a:avLst/>
          </a:prstGeom>
        </p:spPr>
      </p:pic>
    </p:spTree>
    <p:extLst>
      <p:ext uri="{BB962C8B-B14F-4D97-AF65-F5344CB8AC3E}">
        <p14:creationId xmlns:p14="http://schemas.microsoft.com/office/powerpoint/2010/main" val="1817490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97859" y="126367"/>
            <a:ext cx="7364361" cy="994172"/>
          </a:xfrm>
        </p:spPr>
        <p:txBody>
          <a:bodyPr>
            <a:normAutofit/>
          </a:bodyPr>
          <a:lstStyle>
            <a:lvl1pPr>
              <a:defRPr sz="3000"/>
            </a:lvl1pPr>
          </a:lstStyle>
          <a:p>
            <a:r>
              <a:rPr lang="en-US" dirty="0"/>
              <a:t>Click to edit Master title style</a:t>
            </a:r>
          </a:p>
        </p:txBody>
      </p:sp>
      <p:sp>
        <p:nvSpPr>
          <p:cNvPr id="3" name="Content Placeholder 2"/>
          <p:cNvSpPr>
            <a:spLocks noGrp="1"/>
          </p:cNvSpPr>
          <p:nvPr>
            <p:ph sz="half" idx="1"/>
          </p:nvPr>
        </p:nvSpPr>
        <p:spPr>
          <a:xfrm>
            <a:off x="628650" y="1369219"/>
            <a:ext cx="3886200" cy="3449762"/>
          </a:xfrm>
        </p:spPr>
        <p:txBody>
          <a:bodyPr>
            <a:normAutofit/>
          </a:bodyPr>
          <a:lstStyle>
            <a:lvl1pPr>
              <a:lnSpc>
                <a:spcPct val="100000"/>
              </a:lnSpc>
              <a:defRPr sz="1500"/>
            </a:lvl1pPr>
            <a:lvl2pPr>
              <a:lnSpc>
                <a:spcPct val="100000"/>
              </a:lnSpc>
              <a:defRPr sz="1350"/>
            </a:lvl2pPr>
            <a:lvl3pPr>
              <a:lnSpc>
                <a:spcPct val="100000"/>
              </a:lnSpc>
              <a:defRPr sz="1200"/>
            </a:lvl3pPr>
            <a:lvl4pPr>
              <a:lnSpc>
                <a:spcPct val="100000"/>
              </a:lnSpc>
              <a:defRPr sz="900"/>
            </a:lvl4pPr>
            <a:lvl5pPr>
              <a:lnSpc>
                <a:spcPct val="100000"/>
              </a:lnSpc>
              <a:defRPr sz="9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369219"/>
            <a:ext cx="3886200" cy="3449762"/>
          </a:xfrm>
        </p:spPr>
        <p:txBody>
          <a:bodyPr>
            <a:normAutofit/>
          </a:bodyPr>
          <a:lstStyle>
            <a:lvl1pPr>
              <a:lnSpc>
                <a:spcPct val="100000"/>
              </a:lnSpc>
              <a:defRPr sz="1500"/>
            </a:lvl1pPr>
            <a:lvl2pPr>
              <a:lnSpc>
                <a:spcPct val="100000"/>
              </a:lnSpc>
              <a:defRPr sz="1350"/>
            </a:lvl2pPr>
            <a:lvl3pPr>
              <a:lnSpc>
                <a:spcPct val="100000"/>
              </a:lnSpc>
              <a:defRPr sz="1200"/>
            </a:lvl3pPr>
            <a:lvl4pPr>
              <a:lnSpc>
                <a:spcPct val="100000"/>
              </a:lnSpc>
              <a:defRPr sz="900"/>
            </a:lvl4pPr>
            <a:lvl5pPr>
              <a:lnSpc>
                <a:spcPct val="100000"/>
              </a:lnSpc>
              <a:defRPr sz="9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5" y="126366"/>
            <a:ext cx="759968" cy="857504"/>
          </a:xfrm>
          <a:prstGeom prst="rect">
            <a:avLst/>
          </a:prstGeom>
        </p:spPr>
      </p:pic>
      <p:cxnSp>
        <p:nvCxnSpPr>
          <p:cNvPr id="14" name="Straight Connector 13" title="Gold Line"/>
          <p:cNvCxnSpPr/>
          <p:nvPr userDrawn="1"/>
        </p:nvCxnSpPr>
        <p:spPr>
          <a:xfrm flipV="1">
            <a:off x="1297858" y="1220720"/>
            <a:ext cx="6468364" cy="3396"/>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0936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9842" y="1260872"/>
            <a:ext cx="3868340" cy="617934"/>
          </a:xfrm>
        </p:spPr>
        <p:txBody>
          <a:bodyPr anchor="b">
            <a:normAutofit/>
          </a:bodyPr>
          <a:lstStyle>
            <a:lvl1pPr marL="0" indent="0">
              <a:buNone/>
              <a:defRPr sz="1350" b="1"/>
            </a:lvl1pPr>
            <a:lvl2pPr marL="192881" indent="0">
              <a:buNone/>
              <a:defRPr sz="844" b="1"/>
            </a:lvl2pPr>
            <a:lvl3pPr marL="385763" indent="0">
              <a:buNone/>
              <a:defRPr sz="760" b="1"/>
            </a:lvl3pPr>
            <a:lvl4pPr marL="578644" indent="0">
              <a:buNone/>
              <a:defRPr sz="675" b="1"/>
            </a:lvl4pPr>
            <a:lvl5pPr marL="771525" indent="0">
              <a:buNone/>
              <a:defRPr sz="675" b="1"/>
            </a:lvl5pPr>
            <a:lvl6pPr marL="964406" indent="0">
              <a:buNone/>
              <a:defRPr sz="675" b="1"/>
            </a:lvl6pPr>
            <a:lvl7pPr marL="1157288" indent="0">
              <a:buNone/>
              <a:defRPr sz="675" b="1"/>
            </a:lvl7pPr>
            <a:lvl8pPr marL="1350169" indent="0">
              <a:buNone/>
              <a:defRPr sz="675" b="1"/>
            </a:lvl8pPr>
            <a:lvl9pPr marL="1543050" indent="0">
              <a:buNone/>
              <a:defRPr sz="675" b="1"/>
            </a:lvl9pPr>
          </a:lstStyle>
          <a:p>
            <a:pPr lvl="0"/>
            <a:r>
              <a:rPr lang="en-US" dirty="0"/>
              <a:t>Click to edit Master text styles</a:t>
            </a:r>
          </a:p>
        </p:txBody>
      </p:sp>
      <p:sp>
        <p:nvSpPr>
          <p:cNvPr id="4" name="Content Placeholder 3"/>
          <p:cNvSpPr>
            <a:spLocks noGrp="1"/>
          </p:cNvSpPr>
          <p:nvPr>
            <p:ph sz="half" idx="2"/>
          </p:nvPr>
        </p:nvSpPr>
        <p:spPr>
          <a:xfrm>
            <a:off x="629842" y="1878806"/>
            <a:ext cx="3868340" cy="2940175"/>
          </a:xfrm>
        </p:spPr>
        <p:txBody>
          <a:bodyPr>
            <a:normAutofit/>
          </a:bodyPr>
          <a:lstStyle>
            <a:lvl1pPr>
              <a:lnSpc>
                <a:spcPct val="100000"/>
              </a:lnSpc>
              <a:defRPr sz="1500"/>
            </a:lvl1pPr>
            <a:lvl2pPr>
              <a:lnSpc>
                <a:spcPct val="100000"/>
              </a:lnSpc>
              <a:defRPr sz="1350"/>
            </a:lvl2pPr>
            <a:lvl3pPr>
              <a:lnSpc>
                <a:spcPct val="100000"/>
              </a:lnSpc>
              <a:defRPr sz="1200"/>
            </a:lvl3pPr>
            <a:lvl4pPr>
              <a:lnSpc>
                <a:spcPct val="100000"/>
              </a:lnSpc>
              <a:defRPr sz="900"/>
            </a:lvl4pPr>
            <a:lvl5pPr>
              <a:lnSpc>
                <a:spcPct val="100000"/>
              </a:lnSpc>
              <a:defRPr sz="9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3" y="1260872"/>
            <a:ext cx="3887391" cy="617934"/>
          </a:xfrm>
        </p:spPr>
        <p:txBody>
          <a:bodyPr anchor="b">
            <a:normAutofit/>
          </a:bodyPr>
          <a:lstStyle>
            <a:lvl1pPr marL="0" indent="0">
              <a:buNone/>
              <a:defRPr sz="1350" b="1"/>
            </a:lvl1pPr>
            <a:lvl2pPr marL="192881" indent="0">
              <a:buNone/>
              <a:defRPr sz="844" b="1"/>
            </a:lvl2pPr>
            <a:lvl3pPr marL="385763" indent="0">
              <a:buNone/>
              <a:defRPr sz="760" b="1"/>
            </a:lvl3pPr>
            <a:lvl4pPr marL="578644" indent="0">
              <a:buNone/>
              <a:defRPr sz="675" b="1"/>
            </a:lvl4pPr>
            <a:lvl5pPr marL="771525" indent="0">
              <a:buNone/>
              <a:defRPr sz="675" b="1"/>
            </a:lvl5pPr>
            <a:lvl6pPr marL="964406" indent="0">
              <a:buNone/>
              <a:defRPr sz="675" b="1"/>
            </a:lvl6pPr>
            <a:lvl7pPr marL="1157288" indent="0">
              <a:buNone/>
              <a:defRPr sz="675" b="1"/>
            </a:lvl7pPr>
            <a:lvl8pPr marL="1350169" indent="0">
              <a:buNone/>
              <a:defRPr sz="675" b="1"/>
            </a:lvl8pPr>
            <a:lvl9pPr marL="1543050" indent="0">
              <a:buNone/>
              <a:defRPr sz="675" b="1"/>
            </a:lvl9pPr>
          </a:lstStyle>
          <a:p>
            <a:pPr lvl="0"/>
            <a:r>
              <a:rPr lang="en-US" dirty="0"/>
              <a:t>Click to edit Master text styles</a:t>
            </a:r>
          </a:p>
        </p:txBody>
      </p:sp>
      <p:sp>
        <p:nvSpPr>
          <p:cNvPr id="6" name="Content Placeholder 5"/>
          <p:cNvSpPr>
            <a:spLocks noGrp="1"/>
          </p:cNvSpPr>
          <p:nvPr>
            <p:ph sz="quarter" idx="4"/>
          </p:nvPr>
        </p:nvSpPr>
        <p:spPr>
          <a:xfrm>
            <a:off x="4629153" y="1878806"/>
            <a:ext cx="3887391" cy="2940175"/>
          </a:xfrm>
        </p:spPr>
        <p:txBody>
          <a:bodyPr>
            <a:normAutofit/>
          </a:bodyPr>
          <a:lstStyle>
            <a:lvl1pPr>
              <a:lnSpc>
                <a:spcPct val="100000"/>
              </a:lnSpc>
              <a:defRPr sz="1500"/>
            </a:lvl1pPr>
            <a:lvl2pPr>
              <a:lnSpc>
                <a:spcPct val="100000"/>
              </a:lnSpc>
              <a:defRPr sz="1350"/>
            </a:lvl2pPr>
            <a:lvl3pPr>
              <a:lnSpc>
                <a:spcPct val="100000"/>
              </a:lnSpc>
              <a:defRPr sz="1200"/>
            </a:lvl3pPr>
            <a:lvl4pPr>
              <a:lnSpc>
                <a:spcPct val="100000"/>
              </a:lnSpc>
              <a:defRPr sz="900"/>
            </a:lvl4pPr>
            <a:lvl5pPr>
              <a:lnSpc>
                <a:spcPct val="100000"/>
              </a:lnSpc>
              <a:defRPr sz="9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4" name="Straight Connector 13" title="Gold Line"/>
          <p:cNvCxnSpPr/>
          <p:nvPr userDrawn="1"/>
        </p:nvCxnSpPr>
        <p:spPr>
          <a:xfrm flipV="1">
            <a:off x="1297858" y="1220720"/>
            <a:ext cx="6468364" cy="3396"/>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a:xfrm>
            <a:off x="1297859" y="126367"/>
            <a:ext cx="7364361" cy="994172"/>
          </a:xfrm>
        </p:spPr>
        <p:txBody>
          <a:bodyPr>
            <a:normAutofit/>
          </a:bodyPr>
          <a:lstStyle>
            <a:lvl1pPr>
              <a:defRPr sz="3000"/>
            </a:lvl1pPr>
          </a:lstStyle>
          <a:p>
            <a:r>
              <a:rPr lang="en-US" dirty="0"/>
              <a:t>Click to edit Master title style</a:t>
            </a:r>
          </a:p>
        </p:txBody>
      </p:sp>
      <p:pic>
        <p:nvPicPr>
          <p:cNvPr id="16" name="Picture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5" y="126366"/>
            <a:ext cx="759968" cy="857504"/>
          </a:xfrm>
          <a:prstGeom prst="rect">
            <a:avLst/>
          </a:prstGeom>
        </p:spPr>
      </p:pic>
    </p:spTree>
    <p:extLst>
      <p:ext uri="{BB962C8B-B14F-4D97-AF65-F5344CB8AC3E}">
        <p14:creationId xmlns:p14="http://schemas.microsoft.com/office/powerpoint/2010/main" val="1429955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2" name="Title 1"/>
          <p:cNvSpPr>
            <a:spLocks noGrp="1"/>
          </p:cNvSpPr>
          <p:nvPr>
            <p:ph type="title"/>
          </p:nvPr>
        </p:nvSpPr>
        <p:spPr>
          <a:xfrm>
            <a:off x="1297859" y="126367"/>
            <a:ext cx="7364361" cy="994172"/>
          </a:xfrm>
        </p:spPr>
        <p:txBody>
          <a:bodyPr>
            <a:normAutofit/>
          </a:bodyPr>
          <a:lstStyle>
            <a:lvl1pPr>
              <a:defRPr sz="3000"/>
            </a:lvl1pPr>
          </a:lstStyle>
          <a:p>
            <a:r>
              <a:rPr lang="en-US" dirty="0"/>
              <a:t>Click to edit Master title style</a:t>
            </a:r>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745" y="126366"/>
            <a:ext cx="759968" cy="857504"/>
          </a:xfrm>
          <a:prstGeom prst="rect">
            <a:avLst/>
          </a:prstGeom>
        </p:spPr>
      </p:pic>
      <p:cxnSp>
        <p:nvCxnSpPr>
          <p:cNvPr id="14" name="Straight Connector 13" title="Gold Line"/>
          <p:cNvCxnSpPr/>
          <p:nvPr userDrawn="1"/>
        </p:nvCxnSpPr>
        <p:spPr>
          <a:xfrm flipV="1">
            <a:off x="1297858" y="1220720"/>
            <a:ext cx="6468364" cy="3396"/>
          </a:xfrm>
          <a:prstGeom prst="line">
            <a:avLst/>
          </a:prstGeom>
          <a:ln w="38100" cap="rnd" cmpd="sng">
            <a:solidFill>
              <a:srgbClr val="EEB111"/>
            </a:solidFill>
            <a:roun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378273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054493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1350"/>
            </a:lvl1pPr>
          </a:lstStyle>
          <a:p>
            <a:r>
              <a:rPr lang="en-US"/>
              <a:t>Click to edit Master title style</a:t>
            </a:r>
          </a:p>
        </p:txBody>
      </p:sp>
      <p:sp>
        <p:nvSpPr>
          <p:cNvPr id="3" name="Content Placeholder 2"/>
          <p:cNvSpPr>
            <a:spLocks noGrp="1"/>
          </p:cNvSpPr>
          <p:nvPr>
            <p:ph idx="1"/>
          </p:nvPr>
        </p:nvSpPr>
        <p:spPr>
          <a:xfrm>
            <a:off x="3887391" y="740573"/>
            <a:ext cx="4629150" cy="3655219"/>
          </a:xfrm>
        </p:spPr>
        <p:txBody>
          <a:bodyPr/>
          <a:lstStyle>
            <a:lvl1pPr>
              <a:defRPr sz="1350"/>
            </a:lvl1pPr>
            <a:lvl2pPr>
              <a:defRPr sz="1181"/>
            </a:lvl2pPr>
            <a:lvl3pPr>
              <a:defRPr sz="1013"/>
            </a:lvl3pPr>
            <a:lvl4pPr>
              <a:defRPr sz="844"/>
            </a:lvl4pPr>
            <a:lvl5pPr>
              <a:defRPr sz="844"/>
            </a:lvl5pPr>
            <a:lvl6pPr>
              <a:defRPr sz="844"/>
            </a:lvl6pPr>
            <a:lvl7pPr>
              <a:defRPr sz="844"/>
            </a:lvl7pPr>
            <a:lvl8pPr>
              <a:defRPr sz="844"/>
            </a:lvl8pPr>
            <a:lvl9pPr>
              <a:defRPr sz="84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1543050"/>
            <a:ext cx="2949178" cy="2858691"/>
          </a:xfrm>
        </p:spPr>
        <p:txBody>
          <a:bodyPr/>
          <a:lstStyle>
            <a:lvl1pPr marL="0" indent="0">
              <a:buNone/>
              <a:defRPr sz="675"/>
            </a:lvl1pPr>
            <a:lvl2pPr marL="192881" indent="0">
              <a:buNone/>
              <a:defRPr sz="591"/>
            </a:lvl2pPr>
            <a:lvl3pPr marL="385763" indent="0">
              <a:buNone/>
              <a:defRPr sz="506"/>
            </a:lvl3pPr>
            <a:lvl4pPr marL="578644" indent="0">
              <a:buNone/>
              <a:defRPr sz="422"/>
            </a:lvl4pPr>
            <a:lvl5pPr marL="771525" indent="0">
              <a:buNone/>
              <a:defRPr sz="422"/>
            </a:lvl5pPr>
            <a:lvl6pPr marL="964406" indent="0">
              <a:buNone/>
              <a:defRPr sz="422"/>
            </a:lvl6pPr>
            <a:lvl7pPr marL="1157288" indent="0">
              <a:buNone/>
              <a:defRPr sz="422"/>
            </a:lvl7pPr>
            <a:lvl8pPr marL="1350169" indent="0">
              <a:buNone/>
              <a:defRPr sz="422"/>
            </a:lvl8pPr>
            <a:lvl9pPr marL="1543050" indent="0">
              <a:buNone/>
              <a:defRPr sz="422"/>
            </a:lvl9pPr>
          </a:lstStyle>
          <a:p>
            <a:pPr lvl="0"/>
            <a:r>
              <a:rPr lang="en-US"/>
              <a:t>Click to edit Master text styles</a:t>
            </a:r>
          </a:p>
        </p:txBody>
      </p:sp>
      <p:sp>
        <p:nvSpPr>
          <p:cNvPr id="5" name="Date Placeholder 4"/>
          <p:cNvSpPr>
            <a:spLocks noGrp="1"/>
          </p:cNvSpPr>
          <p:nvPr>
            <p:ph type="dt" sz="half" idx="10"/>
          </p:nvPr>
        </p:nvSpPr>
        <p:spPr>
          <a:xfrm>
            <a:off x="6457950" y="4662185"/>
            <a:ext cx="2057400" cy="273844"/>
          </a:xfrm>
          <a:prstGeom prst="rect">
            <a:avLst/>
          </a:prstGeom>
        </p:spPr>
        <p:txBody>
          <a:bodyPr/>
          <a:lstStyle/>
          <a:p>
            <a:fld id="{47CC054E-03C2-4BA4-B0DC-8A52C253DBFA}" type="datetimeFigureOut">
              <a:rPr lang="en-US" smtClean="0"/>
              <a:t>3/26/20</a:t>
            </a:fld>
            <a:endParaRPr lang="en-US"/>
          </a:p>
        </p:txBody>
      </p:sp>
      <p:sp>
        <p:nvSpPr>
          <p:cNvPr id="7" name="Slide Number Placeholder 6"/>
          <p:cNvSpPr>
            <a:spLocks noGrp="1"/>
          </p:cNvSpPr>
          <p:nvPr>
            <p:ph type="sldNum" sz="quarter" idx="12"/>
          </p:nvPr>
        </p:nvSpPr>
        <p:spPr>
          <a:xfrm>
            <a:off x="3543300" y="4662185"/>
            <a:ext cx="2057400" cy="273844"/>
          </a:xfrm>
          <a:prstGeom prst="rect">
            <a:avLst/>
          </a:prstGeom>
        </p:spPr>
        <p:txBody>
          <a:bodyPr/>
          <a:lstStyle/>
          <a:p>
            <a:fld id="{DD5DC98F-6F3D-4D37-8801-59C812F9270D}" type="slidenum">
              <a:rPr lang="en-US" smtClean="0"/>
              <a:t>‹#›</a:t>
            </a:fld>
            <a:endParaRPr lang="en-US"/>
          </a:p>
        </p:txBody>
      </p:sp>
      <p:sp>
        <p:nvSpPr>
          <p:cNvPr id="8" name="Footer Placeholder 4"/>
          <p:cNvSpPr txBox="1">
            <a:spLocks/>
          </p:cNvSpPr>
          <p:nvPr userDrawn="1"/>
        </p:nvSpPr>
        <p:spPr>
          <a:xfrm>
            <a:off x="474804" y="4777668"/>
            <a:ext cx="3248526" cy="27384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013"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9" name="Picture 8"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4767264"/>
            <a:ext cx="261242" cy="294650"/>
          </a:xfrm>
          <a:prstGeom prst="rect">
            <a:avLst/>
          </a:prstGeom>
        </p:spPr>
      </p:pic>
    </p:spTree>
    <p:extLst>
      <p:ext uri="{BB962C8B-B14F-4D97-AF65-F5344CB8AC3E}">
        <p14:creationId xmlns:p14="http://schemas.microsoft.com/office/powerpoint/2010/main" val="37520208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1350"/>
            </a:lvl1pPr>
          </a:lstStyle>
          <a:p>
            <a:r>
              <a:rPr lang="en-US"/>
              <a:t>Click to edit Master title style</a:t>
            </a:r>
          </a:p>
        </p:txBody>
      </p:sp>
      <p:sp>
        <p:nvSpPr>
          <p:cNvPr id="3" name="Picture Placeholder 2"/>
          <p:cNvSpPr>
            <a:spLocks noGrp="1"/>
          </p:cNvSpPr>
          <p:nvPr>
            <p:ph type="pic" idx="1"/>
          </p:nvPr>
        </p:nvSpPr>
        <p:spPr>
          <a:xfrm>
            <a:off x="3887391" y="740573"/>
            <a:ext cx="4629150" cy="3655219"/>
          </a:xfrm>
        </p:spPr>
        <p:txBody>
          <a:bodyPr/>
          <a:lstStyle>
            <a:lvl1pPr marL="0" indent="0">
              <a:buNone/>
              <a:defRPr sz="1350"/>
            </a:lvl1pPr>
            <a:lvl2pPr marL="192881" indent="0">
              <a:buNone/>
              <a:defRPr sz="1181"/>
            </a:lvl2pPr>
            <a:lvl3pPr marL="385763" indent="0">
              <a:buNone/>
              <a:defRPr sz="1013"/>
            </a:lvl3pPr>
            <a:lvl4pPr marL="578644" indent="0">
              <a:buNone/>
              <a:defRPr sz="844"/>
            </a:lvl4pPr>
            <a:lvl5pPr marL="771525" indent="0">
              <a:buNone/>
              <a:defRPr sz="844"/>
            </a:lvl5pPr>
            <a:lvl6pPr marL="964406" indent="0">
              <a:buNone/>
              <a:defRPr sz="844"/>
            </a:lvl6pPr>
            <a:lvl7pPr marL="1157288" indent="0">
              <a:buNone/>
              <a:defRPr sz="844"/>
            </a:lvl7pPr>
            <a:lvl8pPr marL="1350169" indent="0">
              <a:buNone/>
              <a:defRPr sz="844"/>
            </a:lvl8pPr>
            <a:lvl9pPr marL="1543050" indent="0">
              <a:buNone/>
              <a:defRPr sz="844"/>
            </a:lvl9pPr>
          </a:lstStyle>
          <a:p>
            <a:r>
              <a:rPr lang="en-US"/>
              <a:t>Drag picture to placeholder or click icon to add</a:t>
            </a:r>
          </a:p>
        </p:txBody>
      </p:sp>
      <p:sp>
        <p:nvSpPr>
          <p:cNvPr id="4" name="Text Placeholder 3"/>
          <p:cNvSpPr>
            <a:spLocks noGrp="1"/>
          </p:cNvSpPr>
          <p:nvPr>
            <p:ph type="body" sz="half" idx="2"/>
          </p:nvPr>
        </p:nvSpPr>
        <p:spPr>
          <a:xfrm>
            <a:off x="629841" y="1543050"/>
            <a:ext cx="2949178" cy="2858691"/>
          </a:xfrm>
        </p:spPr>
        <p:txBody>
          <a:bodyPr/>
          <a:lstStyle>
            <a:lvl1pPr marL="0" indent="0">
              <a:buNone/>
              <a:defRPr sz="675"/>
            </a:lvl1pPr>
            <a:lvl2pPr marL="192881" indent="0">
              <a:buNone/>
              <a:defRPr sz="591"/>
            </a:lvl2pPr>
            <a:lvl3pPr marL="385763" indent="0">
              <a:buNone/>
              <a:defRPr sz="506"/>
            </a:lvl3pPr>
            <a:lvl4pPr marL="578644" indent="0">
              <a:buNone/>
              <a:defRPr sz="422"/>
            </a:lvl4pPr>
            <a:lvl5pPr marL="771525" indent="0">
              <a:buNone/>
              <a:defRPr sz="422"/>
            </a:lvl5pPr>
            <a:lvl6pPr marL="964406" indent="0">
              <a:buNone/>
              <a:defRPr sz="422"/>
            </a:lvl6pPr>
            <a:lvl7pPr marL="1157288" indent="0">
              <a:buNone/>
              <a:defRPr sz="422"/>
            </a:lvl7pPr>
            <a:lvl8pPr marL="1350169" indent="0">
              <a:buNone/>
              <a:defRPr sz="422"/>
            </a:lvl8pPr>
            <a:lvl9pPr marL="1543050" indent="0">
              <a:buNone/>
              <a:defRPr sz="422"/>
            </a:lvl9pPr>
          </a:lstStyle>
          <a:p>
            <a:pPr lvl="0"/>
            <a:r>
              <a:rPr lang="en-US"/>
              <a:t>Click to edit Master text styles</a:t>
            </a:r>
          </a:p>
        </p:txBody>
      </p:sp>
      <p:sp>
        <p:nvSpPr>
          <p:cNvPr id="5" name="Date Placeholder 4"/>
          <p:cNvSpPr>
            <a:spLocks noGrp="1"/>
          </p:cNvSpPr>
          <p:nvPr>
            <p:ph type="dt" sz="half" idx="10"/>
          </p:nvPr>
        </p:nvSpPr>
        <p:spPr>
          <a:xfrm>
            <a:off x="6457950" y="4662185"/>
            <a:ext cx="2057400" cy="273844"/>
          </a:xfrm>
          <a:prstGeom prst="rect">
            <a:avLst/>
          </a:prstGeom>
        </p:spPr>
        <p:txBody>
          <a:bodyPr/>
          <a:lstStyle/>
          <a:p>
            <a:fld id="{47CC054E-03C2-4BA4-B0DC-8A52C253DBFA}" type="datetimeFigureOut">
              <a:rPr lang="en-US" smtClean="0"/>
              <a:t>3/26/20</a:t>
            </a:fld>
            <a:endParaRPr lang="en-US"/>
          </a:p>
        </p:txBody>
      </p:sp>
      <p:sp>
        <p:nvSpPr>
          <p:cNvPr id="7" name="Slide Number Placeholder 6"/>
          <p:cNvSpPr>
            <a:spLocks noGrp="1"/>
          </p:cNvSpPr>
          <p:nvPr>
            <p:ph type="sldNum" sz="quarter" idx="12"/>
          </p:nvPr>
        </p:nvSpPr>
        <p:spPr>
          <a:xfrm>
            <a:off x="3543300" y="4662185"/>
            <a:ext cx="2057400" cy="273844"/>
          </a:xfrm>
          <a:prstGeom prst="rect">
            <a:avLst/>
          </a:prstGeom>
        </p:spPr>
        <p:txBody>
          <a:bodyPr/>
          <a:lstStyle/>
          <a:p>
            <a:fld id="{DD5DC98F-6F3D-4D37-8801-59C812F9270D}" type="slidenum">
              <a:rPr lang="en-US" smtClean="0"/>
              <a:t>‹#›</a:t>
            </a:fld>
            <a:endParaRPr lang="en-US"/>
          </a:p>
        </p:txBody>
      </p:sp>
      <p:sp>
        <p:nvSpPr>
          <p:cNvPr id="8" name="Footer Placeholder 4"/>
          <p:cNvSpPr txBox="1">
            <a:spLocks/>
          </p:cNvSpPr>
          <p:nvPr userDrawn="1"/>
        </p:nvSpPr>
        <p:spPr>
          <a:xfrm>
            <a:off x="474804" y="4777668"/>
            <a:ext cx="3248526" cy="27384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1013" dirty="0">
                <a:ln w="0"/>
                <a:solidFill>
                  <a:srgbClr val="003767"/>
                </a:solidFill>
                <a:effectLst>
                  <a:outerShdw blurRad="38100" dist="25400" dir="5400000" algn="ctr" rotWithShape="0">
                    <a:srgbClr val="6E747A">
                      <a:alpha val="43000"/>
                    </a:srgbClr>
                  </a:outerShdw>
                </a:effectLst>
              </a:rPr>
              <a:t>North Carolina Community College System</a:t>
            </a:r>
          </a:p>
        </p:txBody>
      </p:sp>
      <p:pic>
        <p:nvPicPr>
          <p:cNvPr id="9" name="Picture 8" title="NCCCS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13562" y="4767264"/>
            <a:ext cx="261242" cy="294650"/>
          </a:xfrm>
          <a:prstGeom prst="rect">
            <a:avLst/>
          </a:prstGeom>
        </p:spPr>
      </p:pic>
    </p:spTree>
    <p:extLst>
      <p:ext uri="{BB962C8B-B14F-4D97-AF65-F5344CB8AC3E}">
        <p14:creationId xmlns:p14="http://schemas.microsoft.com/office/powerpoint/2010/main" val="35858432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5549" y="273847"/>
            <a:ext cx="7059802" cy="994172"/>
          </a:xfrm>
          <a:prstGeom prst="rect">
            <a:avLst/>
          </a:prstGeom>
        </p:spPr>
        <p:txBody>
          <a:bodyPr vert="horz" lIns="91440" tIns="45720" rIns="91440" bIns="45720" rtlCol="0" anchor="ctr">
            <a:normAutofit/>
          </a:bodyPr>
          <a:lstStyle/>
          <a:p>
            <a:pPr>
              <a:lnSpc>
                <a:spcPct val="80000"/>
              </a:lnSpc>
            </a:pPr>
            <a:r>
              <a:rPr lang="en-US" sz="2025" b="0" cap="none" spc="0" dirty="0">
                <a:ln w="0"/>
                <a:solidFill>
                  <a:srgbClr val="003767"/>
                </a:solidFill>
                <a:effectLst>
                  <a:outerShdw blurRad="38100" dist="25400" dir="5400000" algn="ctr" rotWithShape="0">
                    <a:srgbClr val="6E747A">
                      <a:alpha val="43000"/>
                    </a:srgbClr>
                  </a:outerShdw>
                </a:effectLst>
              </a:rPr>
              <a:t>North Carolina </a:t>
            </a:r>
            <a:br>
              <a:rPr lang="en-US" sz="2025" b="0" cap="none" spc="0" dirty="0">
                <a:ln w="0"/>
                <a:solidFill>
                  <a:srgbClr val="003767"/>
                </a:solidFill>
                <a:effectLst>
                  <a:outerShdw blurRad="38100" dist="25400" dir="5400000" algn="ctr" rotWithShape="0">
                    <a:srgbClr val="6E747A">
                      <a:alpha val="43000"/>
                    </a:srgbClr>
                  </a:outerShdw>
                </a:effectLst>
              </a:rPr>
            </a:br>
            <a:r>
              <a:rPr lang="en-US" sz="2025" b="0" cap="none" spc="0" dirty="0">
                <a:ln w="0"/>
                <a:solidFill>
                  <a:srgbClr val="003767"/>
                </a:solidFill>
                <a:effectLst>
                  <a:outerShdw blurRad="38100" dist="25400" dir="5400000" algn="ctr" rotWithShape="0">
                    <a:srgbClr val="6E747A">
                      <a:alpha val="43000"/>
                    </a:srgbClr>
                  </a:outerShdw>
                </a:effectLst>
              </a:rPr>
              <a:t>Community College System</a:t>
            </a:r>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997856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2" r:id="rId1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385763" rtl="0" eaLnBrk="1" latinLnBrk="0" hangingPunct="1">
        <a:lnSpc>
          <a:spcPct val="90000"/>
        </a:lnSpc>
        <a:spcBef>
          <a:spcPct val="0"/>
        </a:spcBef>
        <a:buNone/>
        <a:defRPr sz="3000" b="1" kern="1200">
          <a:ln w="0">
            <a:solidFill>
              <a:schemeClr val="accent1"/>
            </a:solidFill>
          </a:ln>
          <a:solidFill>
            <a:schemeClr val="tx1"/>
          </a:solidFill>
          <a:latin typeface="+mj-lt"/>
          <a:ea typeface="+mj-ea"/>
          <a:cs typeface="+mj-cs"/>
        </a:defRPr>
      </a:lvl1pPr>
    </p:titleStyle>
    <p:bodyStyle>
      <a:lvl1pPr marL="96441" indent="-96441" algn="l" defTabSz="385763" rtl="0" eaLnBrk="1" latinLnBrk="0" hangingPunct="1">
        <a:lnSpc>
          <a:spcPct val="90000"/>
        </a:lnSpc>
        <a:spcBef>
          <a:spcPts val="422"/>
        </a:spcBef>
        <a:buFont typeface="Arial" panose="020B0604020202020204" pitchFamily="34" charset="0"/>
        <a:buChar char="•"/>
        <a:defRPr sz="2100" kern="1200">
          <a:solidFill>
            <a:schemeClr val="tx1"/>
          </a:solidFill>
          <a:latin typeface="Times New Roman" charset="0"/>
          <a:ea typeface="Times New Roman" charset="0"/>
          <a:cs typeface="Times New Roman" charset="0"/>
        </a:defRPr>
      </a:lvl1pPr>
      <a:lvl2pPr marL="289322" indent="-96441" algn="l" defTabSz="385763" rtl="0" eaLnBrk="1" latinLnBrk="0" hangingPunct="1">
        <a:lnSpc>
          <a:spcPct val="90000"/>
        </a:lnSpc>
        <a:spcBef>
          <a:spcPts val="211"/>
        </a:spcBef>
        <a:buFont typeface="Arial" panose="020B0604020202020204" pitchFamily="34" charset="0"/>
        <a:buChar char="•"/>
        <a:defRPr sz="1800" kern="1200">
          <a:solidFill>
            <a:schemeClr val="tx1"/>
          </a:solidFill>
          <a:latin typeface="Times New Roman" charset="0"/>
          <a:ea typeface="Times New Roman" charset="0"/>
          <a:cs typeface="Times New Roman" charset="0"/>
        </a:defRPr>
      </a:lvl2pPr>
      <a:lvl3pPr marL="482204" indent="-96441" algn="l" defTabSz="385763" rtl="0" eaLnBrk="1" latinLnBrk="0" hangingPunct="1">
        <a:lnSpc>
          <a:spcPct val="90000"/>
        </a:lnSpc>
        <a:spcBef>
          <a:spcPts val="211"/>
        </a:spcBef>
        <a:buFont typeface="Arial" panose="020B0604020202020204" pitchFamily="34" charset="0"/>
        <a:buChar char="•"/>
        <a:defRPr sz="1650" kern="1200">
          <a:solidFill>
            <a:schemeClr val="tx1"/>
          </a:solidFill>
          <a:latin typeface="Times New Roman" charset="0"/>
          <a:ea typeface="Times New Roman" charset="0"/>
          <a:cs typeface="Times New Roman" charset="0"/>
        </a:defRPr>
      </a:lvl3pPr>
      <a:lvl4pPr marL="675085" indent="-96441" algn="l" defTabSz="385763" rtl="0" eaLnBrk="1" latinLnBrk="0" hangingPunct="1">
        <a:lnSpc>
          <a:spcPct val="90000"/>
        </a:lnSpc>
        <a:spcBef>
          <a:spcPts val="211"/>
        </a:spcBef>
        <a:buFont typeface="Arial" panose="020B0604020202020204" pitchFamily="34" charset="0"/>
        <a:buChar char="•"/>
        <a:defRPr sz="1500" kern="1200">
          <a:solidFill>
            <a:schemeClr val="tx1"/>
          </a:solidFill>
          <a:latin typeface="Times New Roman" charset="0"/>
          <a:ea typeface="Times New Roman" charset="0"/>
          <a:cs typeface="Times New Roman" charset="0"/>
        </a:defRPr>
      </a:lvl4pPr>
      <a:lvl5pPr marL="867966" indent="-96441" algn="l" defTabSz="385763" rtl="0" eaLnBrk="1" latinLnBrk="0" hangingPunct="1">
        <a:lnSpc>
          <a:spcPct val="90000"/>
        </a:lnSpc>
        <a:spcBef>
          <a:spcPts val="211"/>
        </a:spcBef>
        <a:buFont typeface="Arial" panose="020B0604020202020204" pitchFamily="34" charset="0"/>
        <a:buChar char="•"/>
        <a:defRPr sz="1350" kern="1200">
          <a:solidFill>
            <a:schemeClr val="tx1"/>
          </a:solidFill>
          <a:latin typeface="Times New Roman" charset="0"/>
          <a:ea typeface="Times New Roman" charset="0"/>
          <a:cs typeface="Times New Roman" charset="0"/>
        </a:defRPr>
      </a:lvl5pPr>
      <a:lvl6pPr marL="1060847" indent="-96441" algn="l" defTabSz="385763" rtl="0" eaLnBrk="1" latinLnBrk="0" hangingPunct="1">
        <a:lnSpc>
          <a:spcPct val="90000"/>
        </a:lnSpc>
        <a:spcBef>
          <a:spcPts val="211"/>
        </a:spcBef>
        <a:buFont typeface="Arial" panose="020B0604020202020204" pitchFamily="34" charset="0"/>
        <a:buChar char="•"/>
        <a:defRPr sz="760" kern="1200">
          <a:solidFill>
            <a:schemeClr val="tx1"/>
          </a:solidFill>
          <a:latin typeface="+mn-lt"/>
          <a:ea typeface="+mn-ea"/>
          <a:cs typeface="+mn-cs"/>
        </a:defRPr>
      </a:lvl6pPr>
      <a:lvl7pPr marL="1253729" indent="-96441" algn="l" defTabSz="385763" rtl="0" eaLnBrk="1" latinLnBrk="0" hangingPunct="1">
        <a:lnSpc>
          <a:spcPct val="90000"/>
        </a:lnSpc>
        <a:spcBef>
          <a:spcPts val="211"/>
        </a:spcBef>
        <a:buFont typeface="Arial" panose="020B0604020202020204" pitchFamily="34" charset="0"/>
        <a:buChar char="•"/>
        <a:defRPr sz="760" kern="1200">
          <a:solidFill>
            <a:schemeClr val="tx1"/>
          </a:solidFill>
          <a:latin typeface="+mn-lt"/>
          <a:ea typeface="+mn-ea"/>
          <a:cs typeface="+mn-cs"/>
        </a:defRPr>
      </a:lvl7pPr>
      <a:lvl8pPr marL="1446610" indent="-96441" algn="l" defTabSz="385763" rtl="0" eaLnBrk="1" latinLnBrk="0" hangingPunct="1">
        <a:lnSpc>
          <a:spcPct val="90000"/>
        </a:lnSpc>
        <a:spcBef>
          <a:spcPts val="211"/>
        </a:spcBef>
        <a:buFont typeface="Arial" panose="020B0604020202020204" pitchFamily="34" charset="0"/>
        <a:buChar char="•"/>
        <a:defRPr sz="760" kern="1200">
          <a:solidFill>
            <a:schemeClr val="tx1"/>
          </a:solidFill>
          <a:latin typeface="+mn-lt"/>
          <a:ea typeface="+mn-ea"/>
          <a:cs typeface="+mn-cs"/>
        </a:defRPr>
      </a:lvl8pPr>
      <a:lvl9pPr marL="1639491" indent="-96441" algn="l" defTabSz="385763" rtl="0" eaLnBrk="1" latinLnBrk="0" hangingPunct="1">
        <a:lnSpc>
          <a:spcPct val="90000"/>
        </a:lnSpc>
        <a:spcBef>
          <a:spcPts val="211"/>
        </a:spcBef>
        <a:buFont typeface="Arial" panose="020B0604020202020204" pitchFamily="34" charset="0"/>
        <a:buChar char="•"/>
        <a:defRPr sz="760" kern="1200">
          <a:solidFill>
            <a:schemeClr val="tx1"/>
          </a:solidFill>
          <a:latin typeface="+mn-lt"/>
          <a:ea typeface="+mn-ea"/>
          <a:cs typeface="+mn-cs"/>
        </a:defRPr>
      </a:lvl9pPr>
    </p:bodyStyle>
    <p:otherStyle>
      <a:defPPr>
        <a:defRPr lang="en-US"/>
      </a:defPPr>
      <a:lvl1pPr marL="0" algn="l" defTabSz="385763" rtl="0" eaLnBrk="1" latinLnBrk="0" hangingPunct="1">
        <a:defRPr sz="760" kern="1200">
          <a:solidFill>
            <a:schemeClr val="tx1"/>
          </a:solidFill>
          <a:latin typeface="+mn-lt"/>
          <a:ea typeface="+mn-ea"/>
          <a:cs typeface="+mn-cs"/>
        </a:defRPr>
      </a:lvl1pPr>
      <a:lvl2pPr marL="192881" algn="l" defTabSz="385763" rtl="0" eaLnBrk="1" latinLnBrk="0" hangingPunct="1">
        <a:defRPr sz="760" kern="1200">
          <a:solidFill>
            <a:schemeClr val="tx1"/>
          </a:solidFill>
          <a:latin typeface="+mn-lt"/>
          <a:ea typeface="+mn-ea"/>
          <a:cs typeface="+mn-cs"/>
        </a:defRPr>
      </a:lvl2pPr>
      <a:lvl3pPr marL="385763" algn="l" defTabSz="385763" rtl="0" eaLnBrk="1" latinLnBrk="0" hangingPunct="1">
        <a:defRPr sz="760" kern="1200">
          <a:solidFill>
            <a:schemeClr val="tx1"/>
          </a:solidFill>
          <a:latin typeface="+mn-lt"/>
          <a:ea typeface="+mn-ea"/>
          <a:cs typeface="+mn-cs"/>
        </a:defRPr>
      </a:lvl3pPr>
      <a:lvl4pPr marL="578644" algn="l" defTabSz="385763" rtl="0" eaLnBrk="1" latinLnBrk="0" hangingPunct="1">
        <a:defRPr sz="760" kern="1200">
          <a:solidFill>
            <a:schemeClr val="tx1"/>
          </a:solidFill>
          <a:latin typeface="+mn-lt"/>
          <a:ea typeface="+mn-ea"/>
          <a:cs typeface="+mn-cs"/>
        </a:defRPr>
      </a:lvl4pPr>
      <a:lvl5pPr marL="771525" algn="l" defTabSz="385763" rtl="0" eaLnBrk="1" latinLnBrk="0" hangingPunct="1">
        <a:defRPr sz="760" kern="1200">
          <a:solidFill>
            <a:schemeClr val="tx1"/>
          </a:solidFill>
          <a:latin typeface="+mn-lt"/>
          <a:ea typeface="+mn-ea"/>
          <a:cs typeface="+mn-cs"/>
        </a:defRPr>
      </a:lvl5pPr>
      <a:lvl6pPr marL="964406" algn="l" defTabSz="385763" rtl="0" eaLnBrk="1" latinLnBrk="0" hangingPunct="1">
        <a:defRPr sz="760" kern="1200">
          <a:solidFill>
            <a:schemeClr val="tx1"/>
          </a:solidFill>
          <a:latin typeface="+mn-lt"/>
          <a:ea typeface="+mn-ea"/>
          <a:cs typeface="+mn-cs"/>
        </a:defRPr>
      </a:lvl6pPr>
      <a:lvl7pPr marL="1157288" algn="l" defTabSz="385763" rtl="0" eaLnBrk="1" latinLnBrk="0" hangingPunct="1">
        <a:defRPr sz="760" kern="1200">
          <a:solidFill>
            <a:schemeClr val="tx1"/>
          </a:solidFill>
          <a:latin typeface="+mn-lt"/>
          <a:ea typeface="+mn-ea"/>
          <a:cs typeface="+mn-cs"/>
        </a:defRPr>
      </a:lvl7pPr>
      <a:lvl8pPr marL="1350169" algn="l" defTabSz="385763" rtl="0" eaLnBrk="1" latinLnBrk="0" hangingPunct="1">
        <a:defRPr sz="760" kern="1200">
          <a:solidFill>
            <a:schemeClr val="tx1"/>
          </a:solidFill>
          <a:latin typeface="+mn-lt"/>
          <a:ea typeface="+mn-ea"/>
          <a:cs typeface="+mn-cs"/>
        </a:defRPr>
      </a:lvl8pPr>
      <a:lvl9pPr marL="1543050" algn="l" defTabSz="385763" rtl="0" eaLnBrk="1" latinLnBrk="0" hangingPunct="1">
        <a:defRPr sz="7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customXml" Target="../ink/ink1.xml"/><Relationship Id="rId7" Type="http://schemas.openxmlformats.org/officeDocument/2006/relationships/customXml" Target="../ink/ink3.xml"/><Relationship Id="rId2" Type="http://schemas.openxmlformats.org/officeDocument/2006/relationships/notesSlide" Target="../notesSlides/notesSlide14.xml"/><Relationship Id="rId1" Type="http://schemas.openxmlformats.org/officeDocument/2006/relationships/slideLayout" Target="../slideLayouts/slideLayout6.xml"/><Relationship Id="rId6" Type="http://schemas.openxmlformats.org/officeDocument/2006/relationships/image" Target="../media/image7.png"/><Relationship Id="rId5" Type="http://schemas.openxmlformats.org/officeDocument/2006/relationships/customXml" Target="../ink/ink2.xml"/><Relationship Id="rId4" Type="http://schemas.openxmlformats.org/officeDocument/2006/relationships/image" Target="../media/image6.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Perkins Annual Meeting </a:t>
            </a:r>
            <a:endParaRPr lang="en-US" dirty="0"/>
          </a:p>
        </p:txBody>
      </p:sp>
      <p:sp>
        <p:nvSpPr>
          <p:cNvPr id="3" name="Subtitle 2"/>
          <p:cNvSpPr>
            <a:spLocks noGrp="1"/>
          </p:cNvSpPr>
          <p:nvPr>
            <p:ph type="subTitle" idx="1"/>
          </p:nvPr>
        </p:nvSpPr>
        <p:spPr/>
        <p:txBody>
          <a:bodyPr/>
          <a:lstStyle/>
          <a:p>
            <a:r>
              <a:rPr lang="en-US"/>
              <a:t>March 25, 26, 27,  2020</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7800" y="3531661"/>
            <a:ext cx="4678926" cy="1472640"/>
          </a:xfrm>
          <a:prstGeom prst="rect">
            <a:avLst/>
          </a:prstGeom>
        </p:spPr>
      </p:pic>
    </p:spTree>
    <p:extLst>
      <p:ext uri="{BB962C8B-B14F-4D97-AF65-F5344CB8AC3E}">
        <p14:creationId xmlns:p14="http://schemas.microsoft.com/office/powerpoint/2010/main" val="971664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DAE45-7199-C840-AD0F-69E30DC8B0FE}"/>
              </a:ext>
            </a:extLst>
          </p:cNvPr>
          <p:cNvSpPr>
            <a:spLocks noGrp="1"/>
          </p:cNvSpPr>
          <p:nvPr>
            <p:ph type="title"/>
          </p:nvPr>
        </p:nvSpPr>
        <p:spPr/>
        <p:txBody>
          <a:bodyPr>
            <a:normAutofit/>
          </a:bodyPr>
          <a:lstStyle/>
          <a:p>
            <a:r>
              <a:rPr lang="en-US" dirty="0"/>
              <a:t>Summary of the Comprehensive Local Needs Assessment - part B1  </a:t>
            </a:r>
          </a:p>
        </p:txBody>
      </p:sp>
      <p:sp>
        <p:nvSpPr>
          <p:cNvPr id="263" name="Size, Scope, Quality"/>
          <p:cNvSpPr/>
          <p:nvPr/>
        </p:nvSpPr>
        <p:spPr>
          <a:xfrm>
            <a:off x="3283527" y="1262358"/>
            <a:ext cx="1891146" cy="1032892"/>
          </a:xfrm>
          <a:prstGeom prst="rect">
            <a:avLst/>
          </a:prstGeom>
          <a:solidFill>
            <a:schemeClr val="accent1">
              <a:lumOff val="-9999"/>
            </a:schemeClr>
          </a:solidFill>
          <a:ln w="25400">
            <a:solidFill>
              <a:srgbClr val="0056D6"/>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6789" tIns="26789" rIns="26789" bIns="26789" anchor="ctr"/>
          <a:lstStyle>
            <a:lvl1pPr>
              <a:defRPr>
                <a:solidFill>
                  <a:srgbClr val="FFFFFF"/>
                </a:solidFill>
              </a:defRPr>
            </a:lvl1pPr>
          </a:lstStyle>
          <a:p>
            <a:pPr algn="ctr"/>
            <a:r>
              <a:rPr sz="1600" dirty="0"/>
              <a:t>Size, Scope, Quality</a:t>
            </a:r>
          </a:p>
        </p:txBody>
      </p:sp>
      <p:sp>
        <p:nvSpPr>
          <p:cNvPr id="265" name="Programs in Curriculum Library…"/>
          <p:cNvSpPr txBox="1"/>
          <p:nvPr/>
        </p:nvSpPr>
        <p:spPr>
          <a:xfrm>
            <a:off x="2778255" y="3507098"/>
            <a:ext cx="2901689" cy="5465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6789" tIns="26789" rIns="26789" bIns="26789" anchor="ctr">
            <a:spAutoFit/>
          </a:bodyPr>
          <a:lstStyle/>
          <a:p>
            <a:pPr>
              <a:defRPr sz="2200" u="sng"/>
            </a:pPr>
            <a:r>
              <a:rPr sz="1600" b="1" dirty="0"/>
              <a:t>Programs in Curriculum Library    </a:t>
            </a:r>
          </a:p>
          <a:p>
            <a:pPr marL="95168" indent="-95168">
              <a:buSzPct val="100000"/>
              <a:buChar char="•"/>
              <a:defRPr sz="1800"/>
            </a:pPr>
            <a:r>
              <a:rPr sz="1600" dirty="0"/>
              <a:t>Programs of Study </a:t>
            </a:r>
            <a:endParaRPr lang="en-US" sz="1600" dirty="0"/>
          </a:p>
        </p:txBody>
      </p:sp>
      <p:sp>
        <p:nvSpPr>
          <p:cNvPr id="3" name="TextBox 2">
            <a:extLst>
              <a:ext uri="{FF2B5EF4-FFF2-40B4-BE49-F238E27FC236}">
                <a16:creationId xmlns:a16="http://schemas.microsoft.com/office/drawing/2014/main" id="{665AC25B-CAD6-45E6-AF81-4C44D6132EC3}"/>
              </a:ext>
            </a:extLst>
          </p:cNvPr>
          <p:cNvSpPr txBox="1"/>
          <p:nvPr/>
        </p:nvSpPr>
        <p:spPr>
          <a:xfrm>
            <a:off x="5649708" y="1603058"/>
            <a:ext cx="3012512" cy="1877437"/>
          </a:xfrm>
          <a:prstGeom prst="rect">
            <a:avLst/>
          </a:prstGeom>
          <a:solidFill>
            <a:schemeClr val="accent4">
              <a:lumMod val="40000"/>
              <a:lumOff val="60000"/>
            </a:schemeClr>
          </a:solidFill>
        </p:spPr>
        <p:txBody>
          <a:bodyPr wrap="square" rtlCol="0">
            <a:spAutoFit/>
          </a:bodyPr>
          <a:lstStyle/>
          <a:p>
            <a:pPr marL="123825" indent="-123825">
              <a:spcAft>
                <a:spcPts val="1200"/>
              </a:spcAft>
              <a:buFont typeface="Arial" panose="020B0604020202020204" pitchFamily="34" charset="0"/>
              <a:buChar char="•"/>
            </a:pPr>
            <a:r>
              <a:rPr lang="en-US" sz="1600" dirty="0"/>
              <a:t>Do our Pathways Align with high schools?</a:t>
            </a:r>
          </a:p>
          <a:p>
            <a:pPr marL="123825" indent="-123825">
              <a:spcAft>
                <a:spcPts val="1200"/>
              </a:spcAft>
              <a:buFont typeface="Arial" panose="020B0604020202020204" pitchFamily="34" charset="0"/>
              <a:buChar char="•"/>
            </a:pPr>
            <a:r>
              <a:rPr lang="en-US" sz="1600" dirty="0"/>
              <a:t>How can we improve our 9-14 pathways?</a:t>
            </a:r>
          </a:p>
          <a:p>
            <a:pPr marL="123825" indent="-123825">
              <a:spcAft>
                <a:spcPts val="1200"/>
              </a:spcAft>
              <a:buFont typeface="Arial" panose="020B0604020202020204" pitchFamily="34" charset="0"/>
              <a:buChar char="•"/>
            </a:pPr>
            <a:r>
              <a:rPr lang="en-US" sz="1600" dirty="0"/>
              <a:t>Are students transitioning to CC for Postsecondary Credentials? </a:t>
            </a:r>
          </a:p>
        </p:txBody>
      </p:sp>
      <p:sp>
        <p:nvSpPr>
          <p:cNvPr id="8" name="Programs in Curriculum Library…">
            <a:extLst>
              <a:ext uri="{FF2B5EF4-FFF2-40B4-BE49-F238E27FC236}">
                <a16:creationId xmlns:a16="http://schemas.microsoft.com/office/drawing/2014/main" id="{340E78FC-0438-D240-8462-666955C13630}"/>
              </a:ext>
            </a:extLst>
          </p:cNvPr>
          <p:cNvSpPr txBox="1"/>
          <p:nvPr/>
        </p:nvSpPr>
        <p:spPr>
          <a:xfrm>
            <a:off x="2568643" y="4163374"/>
            <a:ext cx="4214190" cy="7927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6789" tIns="26789" rIns="26789" bIns="26789" anchor="ctr">
            <a:spAutoFit/>
          </a:bodyPr>
          <a:lstStyle/>
          <a:p>
            <a:pPr>
              <a:buSzPct val="100000"/>
              <a:defRPr sz="1800"/>
            </a:pPr>
            <a:r>
              <a:rPr sz="1600" dirty="0"/>
              <a:t>Do we offer enough classes</a:t>
            </a:r>
            <a:r>
              <a:rPr lang="en-US" sz="1600" dirty="0"/>
              <a:t>?</a:t>
            </a:r>
          </a:p>
          <a:p>
            <a:pPr>
              <a:buSzPct val="100000"/>
              <a:defRPr sz="1800"/>
            </a:pPr>
            <a:r>
              <a:rPr lang="en-US" sz="1600" dirty="0"/>
              <a:t>A</a:t>
            </a:r>
            <a:r>
              <a:rPr sz="1600" dirty="0"/>
              <a:t>re our 9-14 programs adequately aligned</a:t>
            </a:r>
            <a:r>
              <a:rPr lang="en-US" sz="1600" dirty="0"/>
              <a:t>?</a:t>
            </a:r>
          </a:p>
          <a:p>
            <a:pPr>
              <a:buSzPct val="100000"/>
              <a:defRPr sz="1800"/>
            </a:pPr>
            <a:r>
              <a:rPr lang="en-US" sz="1600" dirty="0"/>
              <a:t>A</a:t>
            </a:r>
            <a:r>
              <a:rPr sz="1600" dirty="0"/>
              <a:t>re students learning? </a:t>
            </a:r>
          </a:p>
        </p:txBody>
      </p:sp>
      <p:sp>
        <p:nvSpPr>
          <p:cNvPr id="9" name="Check">
            <a:extLst>
              <a:ext uri="{FF2B5EF4-FFF2-40B4-BE49-F238E27FC236}">
                <a16:creationId xmlns:a16="http://schemas.microsoft.com/office/drawing/2014/main" id="{8C20B981-2459-4F42-9177-7FD9ED92E506}"/>
              </a:ext>
            </a:extLst>
          </p:cNvPr>
          <p:cNvSpPr/>
          <p:nvPr/>
        </p:nvSpPr>
        <p:spPr>
          <a:xfrm rot="5358832">
            <a:off x="3804287" y="2376822"/>
            <a:ext cx="855962" cy="876751"/>
          </a:xfrm>
          <a:prstGeom prst="rightArrow">
            <a:avLst>
              <a:gd name="adj1" fmla="val 32000"/>
              <a:gd name="adj2" fmla="val 54831"/>
            </a:avLst>
          </a:prstGeom>
          <a:solidFill>
            <a:srgbClr val="FFFFFF"/>
          </a:solidFill>
          <a:ln w="25400">
            <a:solidFill>
              <a:schemeClr val="accent1"/>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6789" tIns="26789" rIns="26789" bIns="26789" anchor="ctr"/>
          <a:lstStyle/>
          <a:p>
            <a:r>
              <a:rPr sz="1600" dirty="0"/>
              <a:t>Check</a:t>
            </a:r>
          </a:p>
        </p:txBody>
      </p:sp>
    </p:spTree>
    <p:extLst>
      <p:ext uri="{BB962C8B-B14F-4D97-AF65-F5344CB8AC3E}">
        <p14:creationId xmlns:p14="http://schemas.microsoft.com/office/powerpoint/2010/main" val="42109007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1DCF6B6-0034-BC45-A5F6-34F6E4B25BC8}"/>
              </a:ext>
            </a:extLst>
          </p:cNvPr>
          <p:cNvSpPr>
            <a:spLocks noGrp="1"/>
          </p:cNvSpPr>
          <p:nvPr>
            <p:ph type="title"/>
          </p:nvPr>
        </p:nvSpPr>
        <p:spPr/>
        <p:txBody>
          <a:bodyPr>
            <a:normAutofit/>
          </a:bodyPr>
          <a:lstStyle/>
          <a:p>
            <a:r>
              <a:rPr lang="en-US" dirty="0"/>
              <a:t>Summary of the Comprehensive Local Needs Assessment - part B2  </a:t>
            </a:r>
          </a:p>
        </p:txBody>
      </p:sp>
      <p:sp>
        <p:nvSpPr>
          <p:cNvPr id="264" name="Aligned to…"/>
          <p:cNvSpPr/>
          <p:nvPr/>
        </p:nvSpPr>
        <p:spPr>
          <a:xfrm>
            <a:off x="3283527" y="1257304"/>
            <a:ext cx="1932709" cy="1032892"/>
          </a:xfrm>
          <a:prstGeom prst="rect">
            <a:avLst/>
          </a:prstGeom>
          <a:solidFill>
            <a:schemeClr val="accent1">
              <a:lumOff val="-9999"/>
            </a:schemeClr>
          </a:solidFill>
          <a:ln w="25400">
            <a:solidFill>
              <a:srgbClr val="0056D6"/>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6789" tIns="26789" rIns="26789" bIns="26789" anchor="ctr"/>
          <a:lstStyle/>
          <a:p>
            <a:pPr algn="ctr">
              <a:defRPr>
                <a:solidFill>
                  <a:srgbClr val="FFFFFF"/>
                </a:solidFill>
              </a:defRPr>
            </a:pPr>
            <a:r>
              <a:rPr sz="1600" dirty="0"/>
              <a:t>Aligned to </a:t>
            </a:r>
          </a:p>
          <a:p>
            <a:pPr algn="ctr">
              <a:defRPr>
                <a:solidFill>
                  <a:srgbClr val="FFFFFF"/>
                </a:solidFill>
              </a:defRPr>
            </a:pPr>
            <a:r>
              <a:rPr sz="1600" dirty="0"/>
              <a:t>State, Region, Local</a:t>
            </a:r>
          </a:p>
          <a:p>
            <a:pPr algn="ctr">
              <a:defRPr>
                <a:solidFill>
                  <a:srgbClr val="FFFFFF"/>
                </a:solidFill>
              </a:defRPr>
            </a:pPr>
            <a:r>
              <a:rPr sz="1600" dirty="0"/>
              <a:t>Need</a:t>
            </a:r>
          </a:p>
        </p:txBody>
      </p:sp>
      <p:sp>
        <p:nvSpPr>
          <p:cNvPr id="266" name="Documents to Consider…"/>
          <p:cNvSpPr txBox="1"/>
          <p:nvPr/>
        </p:nvSpPr>
        <p:spPr>
          <a:xfrm>
            <a:off x="2713991" y="3357492"/>
            <a:ext cx="3447817" cy="7927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6789" tIns="26789" rIns="26789" bIns="26789" anchor="ctr">
            <a:spAutoFit/>
          </a:bodyPr>
          <a:lstStyle/>
          <a:p>
            <a:pPr>
              <a:defRPr sz="2200" u="sng"/>
            </a:pPr>
            <a:r>
              <a:rPr sz="1600" b="1" dirty="0"/>
              <a:t>Documents to Consider </a:t>
            </a:r>
          </a:p>
          <a:p>
            <a:pPr marL="95168" indent="-95168">
              <a:buSzPct val="100000"/>
              <a:buChar char="•"/>
              <a:defRPr sz="1800"/>
            </a:pPr>
            <a:r>
              <a:rPr sz="1600" dirty="0"/>
              <a:t>Curriculum Standards Catalogue </a:t>
            </a:r>
            <a:r>
              <a:rPr lang="en-US" sz="1600" dirty="0"/>
              <a:t>and Course Syllabus Learning Outcomes </a:t>
            </a:r>
            <a:endParaRPr sz="1600" dirty="0"/>
          </a:p>
        </p:txBody>
      </p:sp>
      <p:sp>
        <p:nvSpPr>
          <p:cNvPr id="269" name="Do your programs of study that your offer meet labor market needs of your region?"/>
          <p:cNvSpPr txBox="1"/>
          <p:nvPr/>
        </p:nvSpPr>
        <p:spPr>
          <a:xfrm>
            <a:off x="2427660" y="4319006"/>
            <a:ext cx="4108222" cy="5465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6789" tIns="26789" rIns="26789" bIns="26789" anchor="ctr">
            <a:spAutoFit/>
          </a:bodyPr>
          <a:lstStyle>
            <a:lvl1pPr>
              <a:defRPr sz="1900"/>
            </a:lvl1pPr>
          </a:lstStyle>
          <a:p>
            <a:r>
              <a:rPr sz="1600" dirty="0"/>
              <a:t>Do </a:t>
            </a:r>
            <a:r>
              <a:rPr lang="en-US" sz="1600" dirty="0"/>
              <a:t>the</a:t>
            </a:r>
            <a:r>
              <a:rPr sz="1600" dirty="0"/>
              <a:t> programs of study that you offer meet</a:t>
            </a:r>
            <a:r>
              <a:rPr lang="en-US" sz="1600" dirty="0"/>
              <a:t> the</a:t>
            </a:r>
            <a:r>
              <a:rPr sz="1600" dirty="0"/>
              <a:t> labor market needs of your region? </a:t>
            </a:r>
          </a:p>
        </p:txBody>
      </p:sp>
      <p:sp>
        <p:nvSpPr>
          <p:cNvPr id="2" name="TextBox 1">
            <a:extLst>
              <a:ext uri="{FF2B5EF4-FFF2-40B4-BE49-F238E27FC236}">
                <a16:creationId xmlns:a16="http://schemas.microsoft.com/office/drawing/2014/main" id="{CAB6125B-7639-4311-B753-BCA846582476}"/>
              </a:ext>
            </a:extLst>
          </p:cNvPr>
          <p:cNvSpPr txBox="1"/>
          <p:nvPr/>
        </p:nvSpPr>
        <p:spPr>
          <a:xfrm>
            <a:off x="5624812" y="1847921"/>
            <a:ext cx="3176288" cy="1092705"/>
          </a:xfrm>
          <a:prstGeom prst="rect">
            <a:avLst/>
          </a:prstGeom>
          <a:solidFill>
            <a:schemeClr val="accent4">
              <a:lumMod val="40000"/>
              <a:lumOff val="60000"/>
            </a:schemeClr>
          </a:solidFill>
        </p:spPr>
        <p:txBody>
          <a:bodyPr wrap="square" rtlCol="0">
            <a:spAutoFit/>
          </a:bodyPr>
          <a:lstStyle/>
          <a:p>
            <a:pPr marL="123825" indent="-123825">
              <a:buFont typeface="Arial" panose="020B0604020202020204" pitchFamily="34" charset="0"/>
              <a:buChar char="•"/>
            </a:pPr>
            <a:r>
              <a:rPr lang="en-US" sz="1600" dirty="0"/>
              <a:t>Are programs aligned with Economic Development; Workforce Board; or College Strategic Plan? </a:t>
            </a:r>
          </a:p>
        </p:txBody>
      </p:sp>
      <p:sp>
        <p:nvSpPr>
          <p:cNvPr id="9" name="Review">
            <a:extLst>
              <a:ext uri="{FF2B5EF4-FFF2-40B4-BE49-F238E27FC236}">
                <a16:creationId xmlns:a16="http://schemas.microsoft.com/office/drawing/2014/main" id="{5113F23C-F721-A345-9E66-BF0510094B69}"/>
              </a:ext>
            </a:extLst>
          </p:cNvPr>
          <p:cNvSpPr/>
          <p:nvPr/>
        </p:nvSpPr>
        <p:spPr>
          <a:xfrm rot="5358832">
            <a:off x="3799189" y="2374777"/>
            <a:ext cx="858605" cy="875726"/>
          </a:xfrm>
          <a:prstGeom prst="rightArrow">
            <a:avLst>
              <a:gd name="adj1" fmla="val 32000"/>
              <a:gd name="adj2" fmla="val 54662"/>
            </a:avLst>
          </a:prstGeom>
          <a:solidFill>
            <a:srgbClr val="FFFFFF"/>
          </a:solidFill>
          <a:ln w="25400">
            <a:solidFill>
              <a:schemeClr val="accent1"/>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6789" tIns="26789" rIns="26789" bIns="26789" anchor="ctr"/>
          <a:lstStyle/>
          <a:p>
            <a:r>
              <a:rPr sz="1600" dirty="0"/>
              <a:t>Review </a:t>
            </a:r>
          </a:p>
        </p:txBody>
      </p:sp>
    </p:spTree>
    <p:extLst>
      <p:ext uri="{BB962C8B-B14F-4D97-AF65-F5344CB8AC3E}">
        <p14:creationId xmlns:p14="http://schemas.microsoft.com/office/powerpoint/2010/main" val="42269864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98F25C1-BFFE-8C42-8B43-08ECCAD2C4E2}"/>
              </a:ext>
            </a:extLst>
          </p:cNvPr>
          <p:cNvSpPr>
            <a:spLocks noGrp="1"/>
          </p:cNvSpPr>
          <p:nvPr>
            <p:ph type="title"/>
          </p:nvPr>
        </p:nvSpPr>
        <p:spPr/>
        <p:txBody>
          <a:bodyPr>
            <a:normAutofit/>
          </a:bodyPr>
          <a:lstStyle/>
          <a:p>
            <a:r>
              <a:rPr lang="en-US" dirty="0"/>
              <a:t>Summary of the Comprehensive Local Needs Assessment - part C </a:t>
            </a:r>
          </a:p>
        </p:txBody>
      </p:sp>
      <p:sp>
        <p:nvSpPr>
          <p:cNvPr id="274" name="Programs of Study"/>
          <p:cNvSpPr/>
          <p:nvPr/>
        </p:nvSpPr>
        <p:spPr>
          <a:xfrm>
            <a:off x="3347752" y="1261978"/>
            <a:ext cx="1792749" cy="1060898"/>
          </a:xfrm>
          <a:prstGeom prst="rect">
            <a:avLst/>
          </a:prstGeom>
          <a:solidFill>
            <a:schemeClr val="accent1">
              <a:lumOff val="-9999"/>
            </a:schemeClr>
          </a:solidFill>
          <a:ln w="25400">
            <a:solidFill>
              <a:srgbClr val="0056D6"/>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6789" tIns="26789" rIns="26789" bIns="26789" anchor="ctr"/>
          <a:lstStyle>
            <a:lvl1pPr>
              <a:defRPr>
                <a:solidFill>
                  <a:srgbClr val="FFFFFF"/>
                </a:solidFill>
              </a:defRPr>
            </a:lvl1pPr>
          </a:lstStyle>
          <a:p>
            <a:pPr algn="ctr"/>
            <a:r>
              <a:rPr sz="1600" dirty="0"/>
              <a:t>Programs of Study </a:t>
            </a:r>
          </a:p>
        </p:txBody>
      </p:sp>
      <p:sp>
        <p:nvSpPr>
          <p:cNvPr id="275" name="Secondary - Postsecondary…"/>
          <p:cNvSpPr txBox="1"/>
          <p:nvPr/>
        </p:nvSpPr>
        <p:spPr>
          <a:xfrm>
            <a:off x="2726316" y="3184157"/>
            <a:ext cx="3890297" cy="15314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6789" tIns="26789" rIns="26789" bIns="26789" anchor="ctr">
            <a:spAutoFit/>
          </a:bodyPr>
          <a:lstStyle/>
          <a:p>
            <a:pPr>
              <a:defRPr sz="1800" u="sng"/>
            </a:pPr>
            <a:r>
              <a:rPr sz="1600" b="1" dirty="0"/>
              <a:t>Secondary - Postsecondary </a:t>
            </a:r>
          </a:p>
          <a:p>
            <a:pPr marL="89297" indent="-89297">
              <a:buSzPct val="100000"/>
              <a:buChar char="•"/>
              <a:defRPr sz="1800"/>
            </a:pPr>
            <a:r>
              <a:rPr sz="1600" dirty="0"/>
              <a:t>Career and College Promise </a:t>
            </a:r>
          </a:p>
          <a:p>
            <a:pPr marL="89297" indent="-89297">
              <a:buSzPct val="100000"/>
              <a:buChar char="•"/>
              <a:defRPr sz="1800"/>
            </a:pPr>
            <a:r>
              <a:rPr sz="1600" dirty="0"/>
              <a:t> Articulation Agreement </a:t>
            </a:r>
          </a:p>
          <a:p>
            <a:pPr marL="89297" indent="-89297">
              <a:buSzPct val="100000"/>
              <a:buChar char="•"/>
              <a:defRPr sz="1800"/>
            </a:pPr>
            <a:r>
              <a:rPr sz="1600" dirty="0"/>
              <a:t>College Stand</a:t>
            </a:r>
            <a:r>
              <a:rPr lang="en-US" sz="1600" dirty="0"/>
              <a:t>-</a:t>
            </a:r>
            <a:r>
              <a:rPr sz="1600" dirty="0"/>
              <a:t>Alon</a:t>
            </a:r>
            <a:r>
              <a:rPr lang="en-US" sz="1600" dirty="0"/>
              <a:t>e</a:t>
            </a:r>
            <a:r>
              <a:rPr sz="1600" dirty="0"/>
              <a:t> POS </a:t>
            </a:r>
          </a:p>
          <a:p>
            <a:pPr marL="89297" indent="-89297">
              <a:buSzPct val="100000"/>
              <a:buChar char="•"/>
              <a:defRPr sz="1800"/>
            </a:pPr>
            <a:r>
              <a:rPr sz="1600" dirty="0"/>
              <a:t>Progressive Skill Gain for Labor Market</a:t>
            </a:r>
          </a:p>
          <a:p>
            <a:pPr marL="89297" indent="-89297">
              <a:buSzPct val="100000"/>
              <a:buChar char="•"/>
              <a:defRPr sz="1800"/>
            </a:pPr>
            <a:r>
              <a:rPr sz="1600" dirty="0"/>
              <a:t>Employment </a:t>
            </a:r>
          </a:p>
        </p:txBody>
      </p:sp>
      <p:sp>
        <p:nvSpPr>
          <p:cNvPr id="280" name="What are other data sources available at the College Level?"/>
          <p:cNvSpPr txBox="1"/>
          <p:nvPr/>
        </p:nvSpPr>
        <p:spPr>
          <a:xfrm>
            <a:off x="1927434" y="4715586"/>
            <a:ext cx="5304639" cy="3003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6789" tIns="26789" rIns="26789" bIns="26789" anchor="ctr">
            <a:spAutoFit/>
          </a:bodyPr>
          <a:lstStyle>
            <a:lvl1pPr>
              <a:defRPr sz="1800"/>
            </a:lvl1pPr>
          </a:lstStyle>
          <a:p>
            <a:r>
              <a:rPr sz="1600" dirty="0"/>
              <a:t>What are other data sources available at the </a:t>
            </a:r>
            <a:r>
              <a:rPr lang="en-US" sz="1600" dirty="0"/>
              <a:t>c</a:t>
            </a:r>
            <a:r>
              <a:rPr sz="1600" dirty="0"/>
              <a:t>ollege </a:t>
            </a:r>
            <a:r>
              <a:rPr lang="en-US" sz="1600" dirty="0"/>
              <a:t>l</a:t>
            </a:r>
            <a:r>
              <a:rPr sz="1600" dirty="0"/>
              <a:t>evel? </a:t>
            </a:r>
          </a:p>
        </p:txBody>
      </p:sp>
      <p:sp>
        <p:nvSpPr>
          <p:cNvPr id="2" name="TextBox 1">
            <a:extLst>
              <a:ext uri="{FF2B5EF4-FFF2-40B4-BE49-F238E27FC236}">
                <a16:creationId xmlns:a16="http://schemas.microsoft.com/office/drawing/2014/main" id="{8C1B5DCF-1178-4186-98E1-1912962930F7}"/>
              </a:ext>
            </a:extLst>
          </p:cNvPr>
          <p:cNvSpPr txBox="1"/>
          <p:nvPr/>
        </p:nvSpPr>
        <p:spPr>
          <a:xfrm>
            <a:off x="5706923" y="1816671"/>
            <a:ext cx="2855186" cy="830997"/>
          </a:xfrm>
          <a:prstGeom prst="rect">
            <a:avLst/>
          </a:prstGeom>
          <a:solidFill>
            <a:schemeClr val="accent4">
              <a:lumMod val="40000"/>
              <a:lumOff val="60000"/>
            </a:schemeClr>
          </a:solidFill>
        </p:spPr>
        <p:txBody>
          <a:bodyPr wrap="square" rtlCol="0">
            <a:spAutoFit/>
          </a:bodyPr>
          <a:lstStyle/>
          <a:p>
            <a:pPr marL="123825" indent="-123825" defTabSz="280337">
              <a:spcBef>
                <a:spcPts val="2004"/>
              </a:spcBef>
              <a:buFont typeface="Arial" panose="020B0604020202020204" pitchFamily="34" charset="0"/>
              <a:buChar char="•"/>
              <a:defRPr sz="2912"/>
            </a:pPr>
            <a:r>
              <a:rPr lang="en-US" sz="1600" dirty="0"/>
              <a:t>How are your 9-14 Career Pathways working to prepare the workforce?</a:t>
            </a:r>
          </a:p>
        </p:txBody>
      </p:sp>
      <p:sp>
        <p:nvSpPr>
          <p:cNvPr id="8" name="Review">
            <a:extLst>
              <a:ext uri="{FF2B5EF4-FFF2-40B4-BE49-F238E27FC236}">
                <a16:creationId xmlns:a16="http://schemas.microsoft.com/office/drawing/2014/main" id="{107EA106-ED52-D64D-BB32-C4832D787128}"/>
              </a:ext>
            </a:extLst>
          </p:cNvPr>
          <p:cNvSpPr/>
          <p:nvPr/>
        </p:nvSpPr>
        <p:spPr>
          <a:xfrm rot="5358832">
            <a:off x="3799189" y="2374777"/>
            <a:ext cx="858605" cy="875726"/>
          </a:xfrm>
          <a:prstGeom prst="rightArrow">
            <a:avLst>
              <a:gd name="adj1" fmla="val 32000"/>
              <a:gd name="adj2" fmla="val 54662"/>
            </a:avLst>
          </a:prstGeom>
          <a:solidFill>
            <a:srgbClr val="FFFFFF"/>
          </a:solidFill>
          <a:ln w="25400">
            <a:solidFill>
              <a:schemeClr val="accent1"/>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6789" tIns="26789" rIns="26789" bIns="26789" anchor="ctr"/>
          <a:lstStyle/>
          <a:p>
            <a:r>
              <a:rPr sz="1600" dirty="0"/>
              <a:t>Review </a:t>
            </a:r>
          </a:p>
        </p:txBody>
      </p:sp>
    </p:spTree>
    <p:extLst>
      <p:ext uri="{BB962C8B-B14F-4D97-AF65-F5344CB8AC3E}">
        <p14:creationId xmlns:p14="http://schemas.microsoft.com/office/powerpoint/2010/main" val="3139482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080BF-03DB-3447-B1AB-8718D1EECAA0}"/>
              </a:ext>
            </a:extLst>
          </p:cNvPr>
          <p:cNvSpPr>
            <a:spLocks noGrp="1"/>
          </p:cNvSpPr>
          <p:nvPr>
            <p:ph type="title"/>
          </p:nvPr>
        </p:nvSpPr>
        <p:spPr/>
        <p:txBody>
          <a:bodyPr>
            <a:normAutofit/>
          </a:bodyPr>
          <a:lstStyle/>
          <a:p>
            <a:r>
              <a:rPr lang="en-US" dirty="0"/>
              <a:t>Summary of the Comprehensive Local Needs Assessment - part D </a:t>
            </a:r>
          </a:p>
        </p:txBody>
      </p:sp>
      <p:sp>
        <p:nvSpPr>
          <p:cNvPr id="276" name="Professional Development"/>
          <p:cNvSpPr/>
          <p:nvPr/>
        </p:nvSpPr>
        <p:spPr>
          <a:xfrm>
            <a:off x="3396561" y="1260540"/>
            <a:ext cx="1675739" cy="1032892"/>
          </a:xfrm>
          <a:prstGeom prst="rect">
            <a:avLst/>
          </a:prstGeom>
          <a:solidFill>
            <a:schemeClr val="accent1">
              <a:lumOff val="-9999"/>
            </a:schemeClr>
          </a:solidFill>
          <a:ln w="25400">
            <a:solidFill>
              <a:srgbClr val="0056D6"/>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6789" tIns="26789" rIns="26789" bIns="26789" anchor="ctr"/>
          <a:lstStyle>
            <a:lvl1pPr>
              <a:defRPr>
                <a:solidFill>
                  <a:srgbClr val="FFFFFF"/>
                </a:solidFill>
              </a:defRPr>
            </a:lvl1pPr>
          </a:lstStyle>
          <a:p>
            <a:pPr algn="ctr"/>
            <a:r>
              <a:rPr sz="1600" dirty="0"/>
              <a:t>Professional Development </a:t>
            </a:r>
          </a:p>
        </p:txBody>
      </p:sp>
      <p:sp>
        <p:nvSpPr>
          <p:cNvPr id="278" name="Local College Professional Development Plan…"/>
          <p:cNvSpPr txBox="1"/>
          <p:nvPr/>
        </p:nvSpPr>
        <p:spPr>
          <a:xfrm>
            <a:off x="2100718" y="3437588"/>
            <a:ext cx="4414382" cy="103898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6789" tIns="26789" rIns="26789" bIns="26789" anchor="ctr">
            <a:spAutoFit/>
          </a:bodyPr>
          <a:lstStyle/>
          <a:p>
            <a:pPr algn="l">
              <a:defRPr sz="1800" u="sng"/>
            </a:pPr>
            <a:r>
              <a:rPr sz="1600" b="1" dirty="0"/>
              <a:t>Local College Professional Development Plan </a:t>
            </a:r>
          </a:p>
          <a:p>
            <a:pPr marL="95168" indent="-95168">
              <a:buSzPct val="100000"/>
              <a:buChar char="•"/>
              <a:defRPr sz="1800"/>
            </a:pPr>
            <a:r>
              <a:rPr sz="1600" dirty="0"/>
              <a:t>How do we incorporate the College Professional Development Plan into Perkins CLNA? </a:t>
            </a:r>
          </a:p>
          <a:p>
            <a:pPr marL="95168" indent="-95168">
              <a:buSzPct val="100000"/>
              <a:buChar char="•"/>
              <a:defRPr sz="1800"/>
            </a:pPr>
            <a:r>
              <a:rPr sz="1600" dirty="0"/>
              <a:t>Understand Professional Development Definition</a:t>
            </a:r>
          </a:p>
        </p:txBody>
      </p:sp>
      <p:sp>
        <p:nvSpPr>
          <p:cNvPr id="14" name="TextBox 13">
            <a:extLst>
              <a:ext uri="{FF2B5EF4-FFF2-40B4-BE49-F238E27FC236}">
                <a16:creationId xmlns:a16="http://schemas.microsoft.com/office/drawing/2014/main" id="{6092AD9F-8954-4347-A277-7114A9BA821A}"/>
              </a:ext>
            </a:extLst>
          </p:cNvPr>
          <p:cNvSpPr txBox="1"/>
          <p:nvPr/>
        </p:nvSpPr>
        <p:spPr>
          <a:xfrm>
            <a:off x="5706703" y="1986676"/>
            <a:ext cx="2955517" cy="584775"/>
          </a:xfrm>
          <a:prstGeom prst="rect">
            <a:avLst/>
          </a:prstGeom>
          <a:solidFill>
            <a:schemeClr val="accent4">
              <a:lumMod val="40000"/>
              <a:lumOff val="60000"/>
            </a:schemeClr>
          </a:solidFill>
        </p:spPr>
        <p:txBody>
          <a:bodyPr wrap="square" rtlCol="0">
            <a:spAutoFit/>
          </a:bodyPr>
          <a:lstStyle/>
          <a:p>
            <a:pPr marL="123825" indent="-123825">
              <a:buFont typeface="Arial" panose="020B0604020202020204" pitchFamily="34" charset="0"/>
              <a:buChar char="•"/>
            </a:pPr>
            <a:r>
              <a:rPr lang="en-US" sz="1600" dirty="0"/>
              <a:t>How do we recruit, retain, and upgrade faculty skills?</a:t>
            </a:r>
          </a:p>
        </p:txBody>
      </p:sp>
      <p:sp>
        <p:nvSpPr>
          <p:cNvPr id="7" name="Check">
            <a:extLst>
              <a:ext uri="{FF2B5EF4-FFF2-40B4-BE49-F238E27FC236}">
                <a16:creationId xmlns:a16="http://schemas.microsoft.com/office/drawing/2014/main" id="{9BA44F1E-551A-714E-8A5D-2DD209403F75}"/>
              </a:ext>
            </a:extLst>
          </p:cNvPr>
          <p:cNvSpPr/>
          <p:nvPr/>
        </p:nvSpPr>
        <p:spPr>
          <a:xfrm rot="5358832">
            <a:off x="3804287" y="2376822"/>
            <a:ext cx="855962" cy="876751"/>
          </a:xfrm>
          <a:prstGeom prst="rightArrow">
            <a:avLst>
              <a:gd name="adj1" fmla="val 32000"/>
              <a:gd name="adj2" fmla="val 54831"/>
            </a:avLst>
          </a:prstGeom>
          <a:solidFill>
            <a:srgbClr val="FFFFFF"/>
          </a:solidFill>
          <a:ln w="25400">
            <a:solidFill>
              <a:schemeClr val="accent1"/>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6789" tIns="26789" rIns="26789" bIns="26789" anchor="ctr"/>
          <a:lstStyle/>
          <a:p>
            <a:r>
              <a:rPr sz="1600" dirty="0"/>
              <a:t>Check</a:t>
            </a:r>
          </a:p>
        </p:txBody>
      </p:sp>
    </p:spTree>
    <p:extLst>
      <p:ext uri="{BB962C8B-B14F-4D97-AF65-F5344CB8AC3E}">
        <p14:creationId xmlns:p14="http://schemas.microsoft.com/office/powerpoint/2010/main" val="3888613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719BC-48BA-2A43-A46F-75733378EFDF}"/>
              </a:ext>
            </a:extLst>
          </p:cNvPr>
          <p:cNvSpPr>
            <a:spLocks noGrp="1"/>
          </p:cNvSpPr>
          <p:nvPr>
            <p:ph type="title"/>
          </p:nvPr>
        </p:nvSpPr>
        <p:spPr/>
        <p:txBody>
          <a:bodyPr>
            <a:normAutofit/>
          </a:bodyPr>
          <a:lstStyle/>
          <a:p>
            <a:r>
              <a:rPr lang="en-US" dirty="0"/>
              <a:t>Summary of the Comprehensive Local Needs Assessment - part E </a:t>
            </a:r>
          </a:p>
        </p:txBody>
      </p:sp>
      <p:sp>
        <p:nvSpPr>
          <p:cNvPr id="277" name="Special Populations"/>
          <p:cNvSpPr/>
          <p:nvPr/>
        </p:nvSpPr>
        <p:spPr>
          <a:xfrm>
            <a:off x="3200400" y="1263941"/>
            <a:ext cx="2073471" cy="1032892"/>
          </a:xfrm>
          <a:prstGeom prst="rect">
            <a:avLst/>
          </a:prstGeom>
          <a:solidFill>
            <a:schemeClr val="accent1">
              <a:lumOff val="-9999"/>
            </a:schemeClr>
          </a:solidFill>
          <a:ln w="25400">
            <a:solidFill>
              <a:srgbClr val="0056D6"/>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6789" tIns="26789" rIns="26789" bIns="26789" anchor="ctr"/>
          <a:lstStyle>
            <a:lvl1pPr>
              <a:defRPr>
                <a:solidFill>
                  <a:srgbClr val="FFFFFF"/>
                </a:solidFill>
              </a:defRPr>
            </a:lvl1pPr>
          </a:lstStyle>
          <a:p>
            <a:pPr algn="ctr"/>
            <a:r>
              <a:rPr sz="1600" dirty="0"/>
              <a:t>Special Populations</a:t>
            </a:r>
          </a:p>
        </p:txBody>
      </p:sp>
      <p:sp>
        <p:nvSpPr>
          <p:cNvPr id="279" name="Documents to Consider…"/>
          <p:cNvSpPr txBox="1"/>
          <p:nvPr/>
        </p:nvSpPr>
        <p:spPr>
          <a:xfrm>
            <a:off x="3154951" y="3388571"/>
            <a:ext cx="2551752" cy="54654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6789" tIns="26789" rIns="26789" bIns="26789" anchor="ctr">
            <a:spAutoFit/>
          </a:bodyPr>
          <a:lstStyle/>
          <a:p>
            <a:pPr algn="l">
              <a:defRPr sz="2200" u="sng"/>
            </a:pPr>
            <a:r>
              <a:rPr sz="1600" b="1" dirty="0"/>
              <a:t>Documents to Consider </a:t>
            </a:r>
          </a:p>
          <a:p>
            <a:pPr marL="95168" indent="-95168">
              <a:buSzPct val="100000"/>
              <a:buChar char="•"/>
              <a:defRPr sz="1800"/>
            </a:pPr>
            <a:r>
              <a:rPr sz="1600" dirty="0"/>
              <a:t>College Application CFNC </a:t>
            </a:r>
          </a:p>
        </p:txBody>
      </p:sp>
      <p:sp>
        <p:nvSpPr>
          <p:cNvPr id="282" name="How do we identify Special Population students ?…"/>
          <p:cNvSpPr txBox="1"/>
          <p:nvPr/>
        </p:nvSpPr>
        <p:spPr>
          <a:xfrm>
            <a:off x="2310653" y="4069370"/>
            <a:ext cx="4422656" cy="7927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6789" tIns="26789" rIns="26789" bIns="26789" anchor="ctr">
            <a:spAutoFit/>
          </a:bodyPr>
          <a:lstStyle/>
          <a:p>
            <a:pPr>
              <a:defRPr sz="1900"/>
            </a:pPr>
            <a:r>
              <a:rPr sz="1600" dirty="0"/>
              <a:t>How do we identify Special Population students?</a:t>
            </a:r>
          </a:p>
          <a:p>
            <a:pPr>
              <a:defRPr sz="1900"/>
            </a:pPr>
            <a:r>
              <a:rPr sz="1600" dirty="0"/>
              <a:t>How to we assist those interested in enrolling? </a:t>
            </a:r>
          </a:p>
          <a:p>
            <a:pPr>
              <a:defRPr sz="1900"/>
            </a:pPr>
            <a:r>
              <a:rPr sz="1600" dirty="0"/>
              <a:t>How do we support those enrolled in CTE? </a:t>
            </a:r>
          </a:p>
        </p:txBody>
      </p:sp>
      <p:sp>
        <p:nvSpPr>
          <p:cNvPr id="14" name="TextBox 13">
            <a:extLst>
              <a:ext uri="{FF2B5EF4-FFF2-40B4-BE49-F238E27FC236}">
                <a16:creationId xmlns:a16="http://schemas.microsoft.com/office/drawing/2014/main" id="{0C114AA8-F219-4AF2-9D29-BABDA7485143}"/>
              </a:ext>
            </a:extLst>
          </p:cNvPr>
          <p:cNvSpPr txBox="1"/>
          <p:nvPr/>
        </p:nvSpPr>
        <p:spPr>
          <a:xfrm>
            <a:off x="5706703" y="1937747"/>
            <a:ext cx="2689152" cy="584775"/>
          </a:xfrm>
          <a:prstGeom prst="rect">
            <a:avLst/>
          </a:prstGeom>
          <a:solidFill>
            <a:schemeClr val="accent4">
              <a:lumMod val="40000"/>
              <a:lumOff val="60000"/>
            </a:schemeClr>
          </a:solidFill>
        </p:spPr>
        <p:txBody>
          <a:bodyPr wrap="square" rtlCol="0">
            <a:spAutoFit/>
          </a:bodyPr>
          <a:lstStyle/>
          <a:p>
            <a:pPr marL="123825" indent="-123825">
              <a:buFont typeface="Arial" panose="020B0604020202020204" pitchFamily="34" charset="0"/>
              <a:buChar char="•"/>
            </a:pPr>
            <a:r>
              <a:rPr lang="en-US" sz="1600" dirty="0"/>
              <a:t>How can you link with college support services? </a:t>
            </a:r>
          </a:p>
        </p:txBody>
      </p:sp>
      <p:sp>
        <p:nvSpPr>
          <p:cNvPr id="8" name="Check">
            <a:extLst>
              <a:ext uri="{FF2B5EF4-FFF2-40B4-BE49-F238E27FC236}">
                <a16:creationId xmlns:a16="http://schemas.microsoft.com/office/drawing/2014/main" id="{1D461B31-0D9B-064B-95D7-4D773E695282}"/>
              </a:ext>
            </a:extLst>
          </p:cNvPr>
          <p:cNvSpPr/>
          <p:nvPr/>
        </p:nvSpPr>
        <p:spPr>
          <a:xfrm rot="5358832">
            <a:off x="3804287" y="2376822"/>
            <a:ext cx="855962" cy="876751"/>
          </a:xfrm>
          <a:prstGeom prst="rightArrow">
            <a:avLst>
              <a:gd name="adj1" fmla="val 32000"/>
              <a:gd name="adj2" fmla="val 54831"/>
            </a:avLst>
          </a:prstGeom>
          <a:solidFill>
            <a:srgbClr val="FFFFFF"/>
          </a:solidFill>
          <a:ln w="25400">
            <a:solidFill>
              <a:schemeClr val="accent1"/>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6789" tIns="26789" rIns="26789" bIns="26789" anchor="ctr"/>
          <a:lstStyle/>
          <a:p>
            <a:r>
              <a:rPr lang="en-US" sz="1600" dirty="0"/>
              <a:t>Engage</a:t>
            </a:r>
            <a:endParaRPr sz="1600" dirty="0"/>
          </a:p>
        </p:txBody>
      </p:sp>
    </p:spTree>
    <p:extLst>
      <p:ext uri="{BB962C8B-B14F-4D97-AF65-F5344CB8AC3E}">
        <p14:creationId xmlns:p14="http://schemas.microsoft.com/office/powerpoint/2010/main" val="23577140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719BC-48BA-2A43-A46F-75733378EFDF}"/>
              </a:ext>
            </a:extLst>
          </p:cNvPr>
          <p:cNvSpPr>
            <a:spLocks noGrp="1"/>
          </p:cNvSpPr>
          <p:nvPr>
            <p:ph type="title"/>
          </p:nvPr>
        </p:nvSpPr>
        <p:spPr/>
        <p:txBody>
          <a:bodyPr>
            <a:normAutofit/>
          </a:bodyPr>
          <a:lstStyle/>
          <a:p>
            <a:pPr algn="ctr"/>
            <a:r>
              <a:rPr lang="en-US" dirty="0"/>
              <a:t>CLNA– Collaborate with Stakeholders to Strengthen the Workforce  </a:t>
            </a:r>
          </a:p>
        </p:txBody>
      </p:sp>
      <p:sp>
        <p:nvSpPr>
          <p:cNvPr id="277" name="Special Populations"/>
          <p:cNvSpPr/>
          <p:nvPr/>
        </p:nvSpPr>
        <p:spPr>
          <a:xfrm>
            <a:off x="578226" y="2922282"/>
            <a:ext cx="719633" cy="838264"/>
          </a:xfrm>
          <a:prstGeom prst="rect">
            <a:avLst/>
          </a:prstGeom>
          <a:solidFill>
            <a:schemeClr val="accent1">
              <a:lumOff val="-9999"/>
            </a:schemeClr>
          </a:solidFill>
          <a:ln w="25400">
            <a:solidFill>
              <a:srgbClr val="0056D6"/>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6789" tIns="26789" rIns="26789" bIns="26789" anchor="ctr"/>
          <a:lstStyle>
            <a:lvl1pPr>
              <a:defRPr>
                <a:solidFill>
                  <a:srgbClr val="FFFFFF"/>
                </a:solidFill>
              </a:defRPr>
            </a:lvl1pPr>
          </a:lstStyle>
          <a:p>
            <a:pPr algn="ctr"/>
            <a:r>
              <a:rPr lang="en-US" sz="1500" dirty="0"/>
              <a:t>WIOA Title II</a:t>
            </a:r>
            <a:endParaRPr sz="1500" dirty="0"/>
          </a:p>
        </p:txBody>
      </p:sp>
      <p:sp>
        <p:nvSpPr>
          <p:cNvPr id="279" name="Documents to Consider…"/>
          <p:cNvSpPr txBox="1"/>
          <p:nvPr/>
        </p:nvSpPr>
        <p:spPr>
          <a:xfrm>
            <a:off x="6512127" y="4155298"/>
            <a:ext cx="2150093" cy="2849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6789" tIns="26789" rIns="26789" bIns="26789" anchor="ctr">
            <a:spAutoFit/>
          </a:bodyPr>
          <a:lstStyle/>
          <a:p>
            <a:pPr algn="l">
              <a:defRPr sz="2200" u="sng"/>
            </a:pPr>
            <a:endParaRPr sz="1500" dirty="0"/>
          </a:p>
        </p:txBody>
      </p:sp>
      <p:sp>
        <p:nvSpPr>
          <p:cNvPr id="14" name="TextBox 13">
            <a:extLst>
              <a:ext uri="{FF2B5EF4-FFF2-40B4-BE49-F238E27FC236}">
                <a16:creationId xmlns:a16="http://schemas.microsoft.com/office/drawing/2014/main" id="{0C114AA8-F219-4AF2-9D29-BABDA7485143}"/>
              </a:ext>
            </a:extLst>
          </p:cNvPr>
          <p:cNvSpPr txBox="1"/>
          <p:nvPr/>
        </p:nvSpPr>
        <p:spPr>
          <a:xfrm>
            <a:off x="5319062" y="1643148"/>
            <a:ext cx="3686393" cy="2609945"/>
          </a:xfrm>
          <a:prstGeom prst="rect">
            <a:avLst/>
          </a:prstGeom>
          <a:solidFill>
            <a:schemeClr val="accent4">
              <a:lumMod val="40000"/>
              <a:lumOff val="60000"/>
            </a:schemeClr>
          </a:solidFill>
        </p:spPr>
        <p:txBody>
          <a:bodyPr wrap="square" rtlCol="0">
            <a:spAutoFit/>
          </a:bodyPr>
          <a:lstStyle/>
          <a:p>
            <a:pPr algn="ctr">
              <a:lnSpc>
                <a:spcPct val="120000"/>
              </a:lnSpc>
            </a:pPr>
            <a:r>
              <a:rPr lang="en-US" b="1" dirty="0"/>
              <a:t>CONSIDER</a:t>
            </a:r>
          </a:p>
          <a:p>
            <a:pPr marL="285750" indent="-285750">
              <a:spcAft>
                <a:spcPts val="1200"/>
              </a:spcAft>
              <a:buFont typeface="Arial" panose="020B0604020202020204" pitchFamily="34" charset="0"/>
              <a:buChar char="•"/>
            </a:pPr>
            <a:r>
              <a:rPr lang="en-US" sz="1600" dirty="0"/>
              <a:t>How are we doing? </a:t>
            </a:r>
          </a:p>
          <a:p>
            <a:pPr marL="285750" indent="-285750">
              <a:spcAft>
                <a:spcPts val="1200"/>
              </a:spcAft>
              <a:buFont typeface="Arial" panose="020B0604020202020204" pitchFamily="34" charset="0"/>
              <a:buChar char="•"/>
            </a:pPr>
            <a:r>
              <a:rPr lang="en-US" sz="1600" dirty="0"/>
              <a:t>How can we collaborate? </a:t>
            </a:r>
          </a:p>
          <a:p>
            <a:pPr marL="285750" indent="-285750">
              <a:spcAft>
                <a:spcPts val="1200"/>
              </a:spcAft>
              <a:buFont typeface="Arial" panose="020B0604020202020204" pitchFamily="34" charset="0"/>
              <a:buChar char="•"/>
            </a:pPr>
            <a:r>
              <a:rPr lang="en-US" sz="1600" dirty="0"/>
              <a:t>How can we help your populations who have elected to enroll in our CTE Programs of Study?</a:t>
            </a:r>
          </a:p>
          <a:p>
            <a:pPr marL="285750" indent="-285750">
              <a:spcAft>
                <a:spcPts val="1200"/>
              </a:spcAft>
              <a:buFont typeface="Arial" panose="020B0604020202020204" pitchFamily="34" charset="0"/>
              <a:buChar char="•"/>
            </a:pPr>
            <a:r>
              <a:rPr lang="en-US" sz="1600" dirty="0"/>
              <a:t>How can you refer individuals to us for further Education and Training? </a:t>
            </a:r>
          </a:p>
        </p:txBody>
      </p:sp>
      <p:sp>
        <p:nvSpPr>
          <p:cNvPr id="8" name="Special Populations">
            <a:extLst>
              <a:ext uri="{FF2B5EF4-FFF2-40B4-BE49-F238E27FC236}">
                <a16:creationId xmlns:a16="http://schemas.microsoft.com/office/drawing/2014/main" id="{DFA41C24-91BA-40D6-A92F-9BFDD0BB3B82}"/>
              </a:ext>
            </a:extLst>
          </p:cNvPr>
          <p:cNvSpPr/>
          <p:nvPr/>
        </p:nvSpPr>
        <p:spPr>
          <a:xfrm>
            <a:off x="666476" y="1839634"/>
            <a:ext cx="665765" cy="716153"/>
          </a:xfrm>
          <a:prstGeom prst="rect">
            <a:avLst/>
          </a:prstGeom>
          <a:solidFill>
            <a:schemeClr val="accent1">
              <a:lumOff val="-9999"/>
            </a:schemeClr>
          </a:solidFill>
          <a:ln w="25400">
            <a:solidFill>
              <a:srgbClr val="0056D6"/>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6789" tIns="26789" rIns="26789" bIns="26789" anchor="ctr"/>
          <a:lstStyle>
            <a:lvl1pPr>
              <a:defRPr>
                <a:solidFill>
                  <a:srgbClr val="FFFFFF"/>
                </a:solidFill>
              </a:defRPr>
            </a:lvl1pPr>
          </a:lstStyle>
          <a:p>
            <a:pPr algn="ctr"/>
            <a:r>
              <a:rPr lang="en-US" sz="1500" dirty="0"/>
              <a:t>High Schools</a:t>
            </a:r>
            <a:endParaRPr sz="1500" dirty="0"/>
          </a:p>
        </p:txBody>
      </p:sp>
      <p:sp>
        <p:nvSpPr>
          <p:cNvPr id="10" name="Special Populations">
            <a:extLst>
              <a:ext uri="{FF2B5EF4-FFF2-40B4-BE49-F238E27FC236}">
                <a16:creationId xmlns:a16="http://schemas.microsoft.com/office/drawing/2014/main" id="{EF62F0E4-9413-4C6A-901F-9B269135D19D}"/>
              </a:ext>
            </a:extLst>
          </p:cNvPr>
          <p:cNvSpPr/>
          <p:nvPr/>
        </p:nvSpPr>
        <p:spPr>
          <a:xfrm>
            <a:off x="1828334" y="1833208"/>
            <a:ext cx="1066628" cy="751379"/>
          </a:xfrm>
          <a:prstGeom prst="rect">
            <a:avLst/>
          </a:prstGeom>
          <a:solidFill>
            <a:schemeClr val="accent1">
              <a:lumOff val="-9999"/>
            </a:schemeClr>
          </a:solidFill>
          <a:ln w="25400">
            <a:solidFill>
              <a:srgbClr val="0056D6"/>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6789" tIns="26789" rIns="26789" bIns="26789" anchor="ctr"/>
          <a:lstStyle>
            <a:lvl1pPr>
              <a:defRPr>
                <a:solidFill>
                  <a:srgbClr val="FFFFFF"/>
                </a:solidFill>
              </a:defRPr>
            </a:lvl1pPr>
          </a:lstStyle>
          <a:p>
            <a:pPr algn="ctr"/>
            <a:r>
              <a:rPr lang="en-US" sz="1500" dirty="0"/>
              <a:t>Continuing Education </a:t>
            </a:r>
            <a:endParaRPr sz="1500" dirty="0"/>
          </a:p>
        </p:txBody>
      </p:sp>
      <p:sp>
        <p:nvSpPr>
          <p:cNvPr id="11" name="Special Populations">
            <a:extLst>
              <a:ext uri="{FF2B5EF4-FFF2-40B4-BE49-F238E27FC236}">
                <a16:creationId xmlns:a16="http://schemas.microsoft.com/office/drawing/2014/main" id="{46E86CC6-4E2A-445E-A67B-8D3917115348}"/>
              </a:ext>
            </a:extLst>
          </p:cNvPr>
          <p:cNvSpPr/>
          <p:nvPr/>
        </p:nvSpPr>
        <p:spPr>
          <a:xfrm>
            <a:off x="1665255" y="3996946"/>
            <a:ext cx="1143154" cy="722580"/>
          </a:xfrm>
          <a:prstGeom prst="rect">
            <a:avLst/>
          </a:prstGeom>
          <a:solidFill>
            <a:schemeClr val="accent1">
              <a:lumOff val="-9999"/>
            </a:schemeClr>
          </a:solidFill>
          <a:ln w="25400">
            <a:solidFill>
              <a:srgbClr val="0056D6"/>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6789" tIns="26789" rIns="26789" bIns="26789" anchor="ctr"/>
          <a:lstStyle>
            <a:lvl1pPr>
              <a:defRPr>
                <a:solidFill>
                  <a:srgbClr val="FFFFFF"/>
                </a:solidFill>
              </a:defRPr>
            </a:lvl1pPr>
          </a:lstStyle>
          <a:p>
            <a:pPr algn="ctr"/>
            <a:r>
              <a:rPr lang="en-US" sz="1500" dirty="0"/>
              <a:t>Vocational Rehabilitation </a:t>
            </a:r>
            <a:endParaRPr sz="1500" dirty="0"/>
          </a:p>
        </p:txBody>
      </p:sp>
      <p:sp>
        <p:nvSpPr>
          <p:cNvPr id="12" name="Special Populations">
            <a:extLst>
              <a:ext uri="{FF2B5EF4-FFF2-40B4-BE49-F238E27FC236}">
                <a16:creationId xmlns:a16="http://schemas.microsoft.com/office/drawing/2014/main" id="{497F9694-3981-4474-8DD2-56AAD65B033F}"/>
              </a:ext>
            </a:extLst>
          </p:cNvPr>
          <p:cNvSpPr/>
          <p:nvPr/>
        </p:nvSpPr>
        <p:spPr>
          <a:xfrm>
            <a:off x="481780" y="3996945"/>
            <a:ext cx="850461" cy="571953"/>
          </a:xfrm>
          <a:prstGeom prst="rect">
            <a:avLst/>
          </a:prstGeom>
          <a:solidFill>
            <a:schemeClr val="accent1">
              <a:lumOff val="-9999"/>
            </a:schemeClr>
          </a:solidFill>
          <a:ln w="25400">
            <a:solidFill>
              <a:srgbClr val="0056D6"/>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6789" tIns="26789" rIns="26789" bIns="26789" anchor="ctr"/>
          <a:lstStyle>
            <a:lvl1pPr>
              <a:defRPr>
                <a:solidFill>
                  <a:srgbClr val="FFFFFF"/>
                </a:solidFill>
              </a:defRPr>
            </a:lvl1pPr>
          </a:lstStyle>
          <a:p>
            <a:pPr algn="ctr"/>
            <a:r>
              <a:rPr lang="en-US" sz="1500" dirty="0"/>
              <a:t>Homeless Coalition</a:t>
            </a:r>
            <a:endParaRPr sz="1500" dirty="0"/>
          </a:p>
        </p:txBody>
      </p:sp>
      <p:sp>
        <p:nvSpPr>
          <p:cNvPr id="13" name="Special Populations">
            <a:extLst>
              <a:ext uri="{FF2B5EF4-FFF2-40B4-BE49-F238E27FC236}">
                <a16:creationId xmlns:a16="http://schemas.microsoft.com/office/drawing/2014/main" id="{8AC9AC48-8837-4C8E-9E79-0DDB2F969E09}"/>
              </a:ext>
            </a:extLst>
          </p:cNvPr>
          <p:cNvSpPr/>
          <p:nvPr/>
        </p:nvSpPr>
        <p:spPr>
          <a:xfrm>
            <a:off x="1665256" y="2922282"/>
            <a:ext cx="1120842" cy="932449"/>
          </a:xfrm>
          <a:prstGeom prst="rect">
            <a:avLst/>
          </a:prstGeom>
          <a:solidFill>
            <a:schemeClr val="accent1">
              <a:lumOff val="-9999"/>
            </a:schemeClr>
          </a:solidFill>
          <a:ln w="25400">
            <a:solidFill>
              <a:srgbClr val="0056D6"/>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6789" tIns="26789" rIns="26789" bIns="26789" anchor="ctr"/>
          <a:lstStyle>
            <a:lvl1pPr>
              <a:defRPr>
                <a:solidFill>
                  <a:srgbClr val="FFFFFF"/>
                </a:solidFill>
              </a:defRPr>
            </a:lvl1pPr>
          </a:lstStyle>
          <a:p>
            <a:pPr algn="ctr"/>
            <a:r>
              <a:rPr lang="en-US" sz="1500" dirty="0"/>
              <a:t>Workforce Board </a:t>
            </a:r>
            <a:endParaRPr sz="1500" dirty="0"/>
          </a:p>
        </p:txBody>
      </p:sp>
      <p:sp>
        <p:nvSpPr>
          <p:cNvPr id="15" name="Special Populations">
            <a:extLst>
              <a:ext uri="{FF2B5EF4-FFF2-40B4-BE49-F238E27FC236}">
                <a16:creationId xmlns:a16="http://schemas.microsoft.com/office/drawing/2014/main" id="{37B88A7D-9F43-45E0-809C-5E5E42E7F13C}"/>
              </a:ext>
            </a:extLst>
          </p:cNvPr>
          <p:cNvSpPr/>
          <p:nvPr/>
        </p:nvSpPr>
        <p:spPr>
          <a:xfrm>
            <a:off x="3106505" y="3074309"/>
            <a:ext cx="1207252" cy="722579"/>
          </a:xfrm>
          <a:prstGeom prst="rect">
            <a:avLst/>
          </a:prstGeom>
          <a:solidFill>
            <a:schemeClr val="accent1">
              <a:lumOff val="-9999"/>
            </a:schemeClr>
          </a:solidFill>
          <a:ln w="25400">
            <a:solidFill>
              <a:srgbClr val="0056D6"/>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6789" tIns="26789" rIns="26789" bIns="26789" anchor="ctr"/>
          <a:lstStyle>
            <a:lvl1pPr>
              <a:defRPr>
                <a:solidFill>
                  <a:srgbClr val="FFFFFF"/>
                </a:solidFill>
              </a:defRPr>
            </a:lvl1pPr>
          </a:lstStyle>
          <a:p>
            <a:pPr algn="ctr"/>
            <a:r>
              <a:rPr lang="en-US" sz="1500" dirty="0"/>
              <a:t>Chamber of Commerce</a:t>
            </a:r>
            <a:endParaRPr sz="1500" dirty="0"/>
          </a:p>
        </p:txBody>
      </p:sp>
      <p:sp>
        <p:nvSpPr>
          <p:cNvPr id="16" name="Special Populations">
            <a:extLst>
              <a:ext uri="{FF2B5EF4-FFF2-40B4-BE49-F238E27FC236}">
                <a16:creationId xmlns:a16="http://schemas.microsoft.com/office/drawing/2014/main" id="{FD364577-140B-4116-AF5B-A55F4E571442}"/>
              </a:ext>
            </a:extLst>
          </p:cNvPr>
          <p:cNvSpPr/>
          <p:nvPr/>
        </p:nvSpPr>
        <p:spPr>
          <a:xfrm>
            <a:off x="3292855" y="1833208"/>
            <a:ext cx="902004" cy="722579"/>
          </a:xfrm>
          <a:prstGeom prst="rect">
            <a:avLst/>
          </a:prstGeom>
          <a:solidFill>
            <a:schemeClr val="accent1">
              <a:lumOff val="-9999"/>
            </a:schemeClr>
          </a:solidFill>
          <a:ln w="25400">
            <a:solidFill>
              <a:srgbClr val="0056D6"/>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6789" tIns="26789" rIns="26789" bIns="26789" anchor="ctr"/>
          <a:lstStyle>
            <a:lvl1pPr>
              <a:defRPr>
                <a:solidFill>
                  <a:srgbClr val="FFFFFF"/>
                </a:solidFill>
              </a:defRPr>
            </a:lvl1pPr>
          </a:lstStyle>
          <a:p>
            <a:pPr algn="ctr"/>
            <a:r>
              <a:rPr lang="en-US" sz="1500" dirty="0"/>
              <a:t>Employers </a:t>
            </a:r>
            <a:endParaRPr sz="1500" dirty="0"/>
          </a:p>
        </p:txBody>
      </p:sp>
      <p:sp>
        <p:nvSpPr>
          <p:cNvPr id="17" name="Special Populations">
            <a:extLst>
              <a:ext uri="{FF2B5EF4-FFF2-40B4-BE49-F238E27FC236}">
                <a16:creationId xmlns:a16="http://schemas.microsoft.com/office/drawing/2014/main" id="{EF533EB0-2C58-4C6D-9239-3B8EEB4069D7}"/>
              </a:ext>
            </a:extLst>
          </p:cNvPr>
          <p:cNvSpPr/>
          <p:nvPr/>
        </p:nvSpPr>
        <p:spPr>
          <a:xfrm>
            <a:off x="3185402" y="3996947"/>
            <a:ext cx="1009457" cy="722579"/>
          </a:xfrm>
          <a:prstGeom prst="rect">
            <a:avLst/>
          </a:prstGeom>
          <a:solidFill>
            <a:schemeClr val="accent1">
              <a:lumOff val="-9999"/>
            </a:schemeClr>
          </a:solidFill>
          <a:ln w="25400">
            <a:solidFill>
              <a:srgbClr val="0056D6"/>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6789" tIns="26789" rIns="26789" bIns="26789" anchor="ctr"/>
          <a:lstStyle>
            <a:lvl1pPr>
              <a:defRPr>
                <a:solidFill>
                  <a:srgbClr val="FFFFFF"/>
                </a:solidFill>
              </a:defRPr>
            </a:lvl1pPr>
          </a:lstStyle>
          <a:p>
            <a:pPr algn="ctr"/>
            <a:r>
              <a:rPr lang="en-US" sz="1500" dirty="0"/>
              <a:t>Local Agencies</a:t>
            </a:r>
            <a:endParaRPr sz="1500" dirty="0"/>
          </a:p>
        </p:txBody>
      </p:sp>
      <mc:AlternateContent xmlns:mc="http://schemas.openxmlformats.org/markup-compatibility/2006" xmlns:p14="http://schemas.microsoft.com/office/powerpoint/2010/main">
        <mc:Choice Requires="p14">
          <p:contentPart p14:bwMode="auto" r:id="rId3">
            <p14:nvContentPartPr>
              <p14:cNvPr id="34" name="Ink 33">
                <a:extLst>
                  <a:ext uri="{FF2B5EF4-FFF2-40B4-BE49-F238E27FC236}">
                    <a16:creationId xmlns:a16="http://schemas.microsoft.com/office/drawing/2014/main" id="{96B64714-F793-46B8-A5DD-398DBE5E84C9}"/>
                  </a:ext>
                </a:extLst>
              </p14:cNvPr>
              <p14:cNvContentPartPr/>
              <p14:nvPr/>
            </p14:nvContentPartPr>
            <p14:xfrm>
              <a:off x="-59958" y="1468230"/>
              <a:ext cx="5017680" cy="3619080"/>
            </p14:xfrm>
          </p:contentPart>
        </mc:Choice>
        <mc:Fallback xmlns="">
          <p:pic>
            <p:nvPicPr>
              <p:cNvPr id="34" name="Ink 33">
                <a:extLst>
                  <a:ext uri="{FF2B5EF4-FFF2-40B4-BE49-F238E27FC236}">
                    <a16:creationId xmlns:a16="http://schemas.microsoft.com/office/drawing/2014/main" id="{96B64714-F793-46B8-A5DD-398DBE5E84C9}"/>
                  </a:ext>
                </a:extLst>
              </p:cNvPr>
              <p:cNvPicPr/>
              <p:nvPr/>
            </p:nvPicPr>
            <p:blipFill>
              <a:blip r:embed="rId4"/>
              <a:stretch>
                <a:fillRect/>
              </a:stretch>
            </p:blipFill>
            <p:spPr>
              <a:xfrm>
                <a:off x="-77958" y="1450590"/>
                <a:ext cx="5053320" cy="3654720"/>
              </a:xfrm>
              <a:prstGeom prst="rect">
                <a:avLst/>
              </a:prstGeom>
            </p:spPr>
          </p:pic>
        </mc:Fallback>
      </mc:AlternateContent>
      <p:grpSp>
        <p:nvGrpSpPr>
          <p:cNvPr id="19" name="Group 18">
            <a:extLst>
              <a:ext uri="{FF2B5EF4-FFF2-40B4-BE49-F238E27FC236}">
                <a16:creationId xmlns:a16="http://schemas.microsoft.com/office/drawing/2014/main" id="{868F943F-BB82-42A4-B3AC-B413B1EAB063}"/>
              </a:ext>
            </a:extLst>
          </p:cNvPr>
          <p:cNvGrpSpPr/>
          <p:nvPr/>
        </p:nvGrpSpPr>
        <p:grpSpPr>
          <a:xfrm>
            <a:off x="4451922" y="2620950"/>
            <a:ext cx="715320" cy="354240"/>
            <a:chOff x="4451922" y="2620950"/>
            <a:chExt cx="715320" cy="354240"/>
          </a:xfrm>
        </p:grpSpPr>
        <mc:AlternateContent xmlns:mc="http://schemas.openxmlformats.org/markup-compatibility/2006" xmlns:p14="http://schemas.microsoft.com/office/powerpoint/2010/main">
          <mc:Choice Requires="p14">
            <p:contentPart p14:bwMode="auto" r:id="rId5">
              <p14:nvContentPartPr>
                <p14:cNvPr id="7" name="Ink 6">
                  <a:extLst>
                    <a:ext uri="{FF2B5EF4-FFF2-40B4-BE49-F238E27FC236}">
                      <a16:creationId xmlns:a16="http://schemas.microsoft.com/office/drawing/2014/main" id="{C0CADA8C-3DAA-418A-8057-8A7204154188}"/>
                    </a:ext>
                  </a:extLst>
                </p14:cNvPr>
                <p14:cNvContentPartPr/>
                <p14:nvPr/>
              </p14:nvContentPartPr>
              <p14:xfrm>
                <a:off x="4451922" y="2703390"/>
                <a:ext cx="516960" cy="208440"/>
              </p14:xfrm>
            </p:contentPart>
          </mc:Choice>
          <mc:Fallback xmlns="">
            <p:pic>
              <p:nvPicPr>
                <p:cNvPr id="7" name="Ink 6">
                  <a:extLst>
                    <a:ext uri="{FF2B5EF4-FFF2-40B4-BE49-F238E27FC236}">
                      <a16:creationId xmlns:a16="http://schemas.microsoft.com/office/drawing/2014/main" id="{C0CADA8C-3DAA-418A-8057-8A7204154188}"/>
                    </a:ext>
                  </a:extLst>
                </p:cNvPr>
                <p:cNvPicPr/>
                <p:nvPr/>
              </p:nvPicPr>
              <p:blipFill>
                <a:blip r:embed="rId6"/>
                <a:stretch>
                  <a:fillRect/>
                </a:stretch>
              </p:blipFill>
              <p:spPr>
                <a:xfrm>
                  <a:off x="4434282" y="2685750"/>
                  <a:ext cx="552600" cy="24408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8" name="Ink 17">
                  <a:extLst>
                    <a:ext uri="{FF2B5EF4-FFF2-40B4-BE49-F238E27FC236}">
                      <a16:creationId xmlns:a16="http://schemas.microsoft.com/office/drawing/2014/main" id="{1EDD58D4-9BD6-4774-A089-579CA5F7BD24}"/>
                    </a:ext>
                  </a:extLst>
                </p14:cNvPr>
                <p14:cNvContentPartPr/>
                <p14:nvPr/>
              </p14:nvContentPartPr>
              <p14:xfrm>
                <a:off x="4903362" y="2620950"/>
                <a:ext cx="263880" cy="354240"/>
              </p14:xfrm>
            </p:contentPart>
          </mc:Choice>
          <mc:Fallback xmlns="">
            <p:pic>
              <p:nvPicPr>
                <p:cNvPr id="18" name="Ink 17">
                  <a:extLst>
                    <a:ext uri="{FF2B5EF4-FFF2-40B4-BE49-F238E27FC236}">
                      <a16:creationId xmlns:a16="http://schemas.microsoft.com/office/drawing/2014/main" id="{1EDD58D4-9BD6-4774-A089-579CA5F7BD24}"/>
                    </a:ext>
                  </a:extLst>
                </p:cNvPr>
                <p:cNvPicPr/>
                <p:nvPr/>
              </p:nvPicPr>
              <p:blipFill>
                <a:blip r:embed="rId8"/>
                <a:stretch>
                  <a:fillRect/>
                </a:stretch>
              </p:blipFill>
              <p:spPr>
                <a:xfrm>
                  <a:off x="4885722" y="2603310"/>
                  <a:ext cx="299520" cy="389880"/>
                </a:xfrm>
                <a:prstGeom prst="rect">
                  <a:avLst/>
                </a:prstGeom>
              </p:spPr>
            </p:pic>
          </mc:Fallback>
        </mc:AlternateContent>
      </p:grpSp>
    </p:spTree>
    <p:extLst>
      <p:ext uri="{BB962C8B-B14F-4D97-AF65-F5344CB8AC3E}">
        <p14:creationId xmlns:p14="http://schemas.microsoft.com/office/powerpoint/2010/main" val="13186452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3A6DF37-4BD1-BC4C-9FC8-37F5D16BA03A}"/>
              </a:ext>
            </a:extLst>
          </p:cNvPr>
          <p:cNvSpPr>
            <a:spLocks noGrp="1"/>
          </p:cNvSpPr>
          <p:nvPr>
            <p:ph type="title"/>
          </p:nvPr>
        </p:nvSpPr>
        <p:spPr/>
        <p:txBody>
          <a:bodyPr>
            <a:normAutofit/>
          </a:bodyPr>
          <a:lstStyle/>
          <a:p>
            <a:r>
              <a:rPr lang="en-US" dirty="0"/>
              <a:t>Summary of the Comprehensive Local Needs Assessment - 1  </a:t>
            </a:r>
          </a:p>
        </p:txBody>
      </p:sp>
      <p:sp>
        <p:nvSpPr>
          <p:cNvPr id="150" name="Evaluation of the Performance of Students Served"/>
          <p:cNvSpPr/>
          <p:nvPr/>
        </p:nvSpPr>
        <p:spPr>
          <a:xfrm>
            <a:off x="878112" y="1291433"/>
            <a:ext cx="1675738" cy="1032892"/>
          </a:xfrm>
          <a:prstGeom prst="rect">
            <a:avLst/>
          </a:prstGeom>
          <a:solidFill>
            <a:schemeClr val="accent1">
              <a:lumMod val="40000"/>
              <a:lumOff val="60000"/>
            </a:schemeClr>
          </a:solidFill>
          <a:ln w="25400">
            <a:solidFill>
              <a:srgbClr val="0056D6"/>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6789" tIns="26789" rIns="26789" bIns="26789" anchor="ctr"/>
          <a:lstStyle>
            <a:lvl1pPr>
              <a:defRPr b="0">
                <a:solidFill>
                  <a:srgbClr val="FFFFFF"/>
                </a:solidFill>
                <a:latin typeface="+mn-lt"/>
                <a:ea typeface="+mn-ea"/>
                <a:cs typeface="+mn-cs"/>
                <a:sym typeface="Helvetica Neue Medium"/>
              </a:defRPr>
            </a:lvl1pPr>
          </a:lstStyle>
          <a:p>
            <a:pPr algn="ctr"/>
            <a:r>
              <a:rPr sz="1600" dirty="0">
                <a:solidFill>
                  <a:schemeClr val="tx1"/>
                </a:solidFill>
              </a:rPr>
              <a:t>Evaluation of the Performance of Students Served </a:t>
            </a:r>
          </a:p>
        </p:txBody>
      </p:sp>
      <p:sp>
        <p:nvSpPr>
          <p:cNvPr id="152" name="Size, Scope, Quality"/>
          <p:cNvSpPr/>
          <p:nvPr/>
        </p:nvSpPr>
        <p:spPr>
          <a:xfrm>
            <a:off x="3678808" y="1291433"/>
            <a:ext cx="1784438" cy="1032892"/>
          </a:xfrm>
          <a:prstGeom prst="rect">
            <a:avLst/>
          </a:prstGeom>
          <a:solidFill>
            <a:schemeClr val="accent1">
              <a:lumMod val="40000"/>
              <a:lumOff val="60000"/>
            </a:schemeClr>
          </a:solidFill>
          <a:ln w="25400">
            <a:solidFill>
              <a:srgbClr val="0056D6"/>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6789" tIns="26789" rIns="26789" bIns="26789" anchor="ctr"/>
          <a:lstStyle>
            <a:lvl1pPr>
              <a:defRPr b="0">
                <a:solidFill>
                  <a:srgbClr val="FFFFFF"/>
                </a:solidFill>
                <a:latin typeface="+mn-lt"/>
                <a:ea typeface="+mn-ea"/>
                <a:cs typeface="+mn-cs"/>
                <a:sym typeface="Helvetica Neue Medium"/>
              </a:defRPr>
            </a:lvl1pPr>
          </a:lstStyle>
          <a:p>
            <a:pPr algn="ctr"/>
            <a:r>
              <a:rPr sz="1600" dirty="0">
                <a:solidFill>
                  <a:schemeClr val="tx1"/>
                </a:solidFill>
              </a:rPr>
              <a:t>Size, Scope, Quality</a:t>
            </a:r>
          </a:p>
        </p:txBody>
      </p:sp>
      <p:sp>
        <p:nvSpPr>
          <p:cNvPr id="153" name="Aligned to…"/>
          <p:cNvSpPr/>
          <p:nvPr/>
        </p:nvSpPr>
        <p:spPr>
          <a:xfrm>
            <a:off x="6481450" y="1291433"/>
            <a:ext cx="1784438" cy="1032892"/>
          </a:xfrm>
          <a:prstGeom prst="rect">
            <a:avLst/>
          </a:prstGeom>
          <a:solidFill>
            <a:schemeClr val="accent1">
              <a:lumMod val="40000"/>
              <a:lumOff val="60000"/>
            </a:schemeClr>
          </a:solidFill>
          <a:ln w="25400">
            <a:solidFill>
              <a:srgbClr val="0056D6"/>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6789" tIns="26789" rIns="26789" bIns="26789" anchor="ctr"/>
          <a:lstStyle/>
          <a:p>
            <a:pPr algn="ctr">
              <a:defRPr b="0">
                <a:solidFill>
                  <a:srgbClr val="FFFFFF"/>
                </a:solidFill>
                <a:latin typeface="+mn-lt"/>
                <a:ea typeface="+mn-ea"/>
                <a:cs typeface="+mn-cs"/>
                <a:sym typeface="Helvetica Neue Medium"/>
              </a:defRPr>
            </a:pPr>
            <a:r>
              <a:rPr sz="1600" dirty="0">
                <a:solidFill>
                  <a:schemeClr val="tx1">
                    <a:lumMod val="95000"/>
                    <a:lumOff val="5000"/>
                  </a:schemeClr>
                </a:solidFill>
              </a:rPr>
              <a:t>Aligned to </a:t>
            </a:r>
          </a:p>
          <a:p>
            <a:pPr algn="ctr">
              <a:defRPr b="0">
                <a:solidFill>
                  <a:srgbClr val="FFFFFF"/>
                </a:solidFill>
                <a:latin typeface="+mn-lt"/>
                <a:ea typeface="+mn-ea"/>
                <a:cs typeface="+mn-cs"/>
                <a:sym typeface="Helvetica Neue Medium"/>
              </a:defRPr>
            </a:pPr>
            <a:r>
              <a:rPr sz="1600" dirty="0">
                <a:solidFill>
                  <a:schemeClr val="tx1">
                    <a:lumMod val="95000"/>
                    <a:lumOff val="5000"/>
                  </a:schemeClr>
                </a:solidFill>
              </a:rPr>
              <a:t>State, Region, Local</a:t>
            </a:r>
          </a:p>
          <a:p>
            <a:pPr algn="ctr">
              <a:defRPr b="0">
                <a:solidFill>
                  <a:srgbClr val="FFFFFF"/>
                </a:solidFill>
                <a:latin typeface="+mn-lt"/>
                <a:ea typeface="+mn-ea"/>
                <a:cs typeface="+mn-cs"/>
                <a:sym typeface="Helvetica Neue Medium"/>
              </a:defRPr>
            </a:pPr>
            <a:r>
              <a:rPr sz="1600" dirty="0">
                <a:solidFill>
                  <a:schemeClr val="tx1">
                    <a:lumMod val="95000"/>
                    <a:lumOff val="5000"/>
                  </a:schemeClr>
                </a:solidFill>
              </a:rPr>
              <a:t>Need</a:t>
            </a:r>
          </a:p>
        </p:txBody>
      </p:sp>
      <p:sp>
        <p:nvSpPr>
          <p:cNvPr id="157" name="Review"/>
          <p:cNvSpPr/>
          <p:nvPr/>
        </p:nvSpPr>
        <p:spPr>
          <a:xfrm rot="5358832">
            <a:off x="1325904" y="2244787"/>
            <a:ext cx="837901" cy="1109501"/>
          </a:xfrm>
          <a:prstGeom prst="rightArrow">
            <a:avLst>
              <a:gd name="adj1" fmla="val 32000"/>
              <a:gd name="adj2" fmla="val 56013"/>
            </a:avLst>
          </a:prstGeom>
          <a:solidFill>
            <a:srgbClr val="FFFFFF"/>
          </a:solidFill>
          <a:ln w="25400">
            <a:solidFill>
              <a:schemeClr val="accent1"/>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6789" tIns="26789" rIns="26789" bIns="26789" anchor="ctr"/>
          <a:lstStyle>
            <a:lvl1pPr>
              <a:defRPr b="0">
                <a:latin typeface="+mn-lt"/>
                <a:ea typeface="+mn-ea"/>
                <a:cs typeface="+mn-cs"/>
                <a:sym typeface="Helvetica Neue Medium"/>
              </a:defRPr>
            </a:lvl1pPr>
          </a:lstStyle>
          <a:p>
            <a:r>
              <a:rPr sz="1400" b="1"/>
              <a:t>Review </a:t>
            </a:r>
          </a:p>
        </p:txBody>
      </p:sp>
      <p:sp>
        <p:nvSpPr>
          <p:cNvPr id="159" name="Check"/>
          <p:cNvSpPr/>
          <p:nvPr/>
        </p:nvSpPr>
        <p:spPr>
          <a:xfrm rot="5358832">
            <a:off x="4159986" y="2244787"/>
            <a:ext cx="837901" cy="1109501"/>
          </a:xfrm>
          <a:prstGeom prst="rightArrow">
            <a:avLst>
              <a:gd name="adj1" fmla="val 32000"/>
              <a:gd name="adj2" fmla="val 56013"/>
            </a:avLst>
          </a:prstGeom>
          <a:solidFill>
            <a:srgbClr val="FFFFFF"/>
          </a:solidFill>
          <a:ln w="25400">
            <a:solidFill>
              <a:schemeClr val="accent1"/>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6789" tIns="26789" rIns="26789" bIns="26789" anchor="ctr"/>
          <a:lstStyle>
            <a:lvl1pPr>
              <a:defRPr b="0">
                <a:latin typeface="+mn-lt"/>
                <a:ea typeface="+mn-ea"/>
                <a:cs typeface="+mn-cs"/>
                <a:sym typeface="Helvetica Neue Medium"/>
              </a:defRPr>
            </a:lvl1pPr>
          </a:lstStyle>
          <a:p>
            <a:r>
              <a:rPr sz="1400" b="1"/>
              <a:t>Check</a:t>
            </a:r>
          </a:p>
        </p:txBody>
      </p:sp>
      <p:sp>
        <p:nvSpPr>
          <p:cNvPr id="160" name="Review"/>
          <p:cNvSpPr/>
          <p:nvPr/>
        </p:nvSpPr>
        <p:spPr>
          <a:xfrm rot="5358832">
            <a:off x="6935469" y="2244787"/>
            <a:ext cx="837901" cy="1109501"/>
          </a:xfrm>
          <a:prstGeom prst="rightArrow">
            <a:avLst>
              <a:gd name="adj1" fmla="val 32000"/>
              <a:gd name="adj2" fmla="val 56013"/>
            </a:avLst>
          </a:prstGeom>
          <a:solidFill>
            <a:srgbClr val="FFFFFF"/>
          </a:solidFill>
          <a:ln w="25400">
            <a:solidFill>
              <a:schemeClr val="accent1"/>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6789" tIns="26789" rIns="26789" bIns="26789" anchor="ctr"/>
          <a:lstStyle>
            <a:lvl1pPr>
              <a:defRPr b="0">
                <a:latin typeface="+mn-lt"/>
                <a:ea typeface="+mn-ea"/>
                <a:cs typeface="+mn-cs"/>
                <a:sym typeface="Helvetica Neue Medium"/>
              </a:defRPr>
            </a:lvl1pPr>
          </a:lstStyle>
          <a:p>
            <a:r>
              <a:rPr lang="en-US" sz="1400" b="1" dirty="0"/>
              <a:t>Examine</a:t>
            </a:r>
            <a:r>
              <a:rPr sz="1400" b="1" dirty="0"/>
              <a:t> </a:t>
            </a:r>
          </a:p>
        </p:txBody>
      </p:sp>
      <p:sp>
        <p:nvSpPr>
          <p:cNvPr id="2" name="TextBox 1">
            <a:extLst>
              <a:ext uri="{FF2B5EF4-FFF2-40B4-BE49-F238E27FC236}">
                <a16:creationId xmlns:a16="http://schemas.microsoft.com/office/drawing/2014/main" id="{EB9E3D83-5F00-1C45-ACE8-A239BC73CA18}"/>
              </a:ext>
            </a:extLst>
          </p:cNvPr>
          <p:cNvSpPr txBox="1"/>
          <p:nvPr/>
        </p:nvSpPr>
        <p:spPr>
          <a:xfrm>
            <a:off x="643543" y="3310802"/>
            <a:ext cx="2321038" cy="1077218"/>
          </a:xfrm>
          <a:prstGeom prst="rect">
            <a:avLst/>
          </a:prstGeom>
          <a:noFill/>
        </p:spPr>
        <p:txBody>
          <a:bodyPr wrap="square" rtlCol="0">
            <a:spAutoFit/>
          </a:bodyPr>
          <a:lstStyle/>
          <a:p>
            <a:pPr marL="285750" indent="-171450">
              <a:buFont typeface="Arial" panose="020B0604020202020204" pitchFamily="34" charset="0"/>
              <a:buChar char="•"/>
            </a:pPr>
            <a:r>
              <a:rPr lang="en-US" sz="1600" dirty="0"/>
              <a:t>How are student populations performing?  </a:t>
            </a:r>
          </a:p>
          <a:p>
            <a:pPr marL="285750" indent="-171450">
              <a:buFont typeface="Arial" panose="020B0604020202020204" pitchFamily="34" charset="0"/>
              <a:buChar char="•"/>
            </a:pPr>
            <a:r>
              <a:rPr lang="en-US" sz="1600" dirty="0"/>
              <a:t>Gaps?</a:t>
            </a:r>
          </a:p>
        </p:txBody>
      </p:sp>
      <p:sp>
        <p:nvSpPr>
          <p:cNvPr id="4" name="TextBox 3">
            <a:extLst>
              <a:ext uri="{FF2B5EF4-FFF2-40B4-BE49-F238E27FC236}">
                <a16:creationId xmlns:a16="http://schemas.microsoft.com/office/drawing/2014/main" id="{3B51A202-2700-5D44-990F-272642A3399B}"/>
              </a:ext>
            </a:extLst>
          </p:cNvPr>
          <p:cNvSpPr txBox="1"/>
          <p:nvPr/>
        </p:nvSpPr>
        <p:spPr>
          <a:xfrm>
            <a:off x="3239527" y="3310802"/>
            <a:ext cx="2738198" cy="2308324"/>
          </a:xfrm>
          <a:prstGeom prst="rect">
            <a:avLst/>
          </a:prstGeom>
          <a:noFill/>
        </p:spPr>
        <p:txBody>
          <a:bodyPr wrap="square" rtlCol="0">
            <a:spAutoFit/>
          </a:bodyPr>
          <a:lstStyle/>
          <a:p>
            <a:pPr marL="114300"/>
            <a:r>
              <a:rPr lang="en-US" sz="1600" b="1" u="sng" dirty="0"/>
              <a:t>Programs of Study - </a:t>
            </a:r>
          </a:p>
          <a:p>
            <a:pPr marL="285750" indent="-171450">
              <a:buFont typeface="Arial" panose="020B0604020202020204" pitchFamily="34" charset="0"/>
              <a:buChar char="•"/>
            </a:pPr>
            <a:r>
              <a:rPr lang="en-US" sz="1600" dirty="0"/>
              <a:t>Size: Meets the demand.</a:t>
            </a:r>
          </a:p>
          <a:p>
            <a:pPr marL="285750" indent="-171450">
              <a:buFont typeface="Arial" panose="020B0604020202020204" pitchFamily="34" charset="0"/>
              <a:buChar char="•"/>
            </a:pPr>
            <a:r>
              <a:rPr lang="en-US" sz="1600" dirty="0"/>
              <a:t>Scope of learning meets employer needs.</a:t>
            </a:r>
          </a:p>
          <a:p>
            <a:pPr marL="285750" indent="-171450">
              <a:buFont typeface="Arial" panose="020B0604020202020204" pitchFamily="34" charset="0"/>
              <a:buChar char="•"/>
            </a:pPr>
            <a:r>
              <a:rPr lang="en-US" sz="1600" dirty="0"/>
              <a:t>Designed to deliver quality programs. </a:t>
            </a:r>
          </a:p>
          <a:p>
            <a:pPr marL="285750" indent="-171450">
              <a:buFont typeface="Arial" panose="020B0604020202020204" pitchFamily="34" charset="0"/>
              <a:buChar char="•"/>
            </a:pPr>
            <a:r>
              <a:rPr lang="en-US" sz="1600" dirty="0"/>
              <a:t>Gaps?</a:t>
            </a:r>
          </a:p>
          <a:p>
            <a:pPr marL="285750" indent="-171450">
              <a:buFont typeface="Arial" panose="020B0604020202020204" pitchFamily="34" charset="0"/>
              <a:buChar char="•"/>
            </a:pPr>
            <a:endParaRPr lang="en-US" sz="1600" dirty="0"/>
          </a:p>
          <a:p>
            <a:pPr marL="285750" indent="-171450">
              <a:buFont typeface="Arial" panose="020B0604020202020204" pitchFamily="34" charset="0"/>
              <a:buChar char="•"/>
            </a:pPr>
            <a:endParaRPr lang="en-US" sz="1600" dirty="0"/>
          </a:p>
        </p:txBody>
      </p:sp>
      <p:sp>
        <p:nvSpPr>
          <p:cNvPr id="5" name="TextBox 4">
            <a:extLst>
              <a:ext uri="{FF2B5EF4-FFF2-40B4-BE49-F238E27FC236}">
                <a16:creationId xmlns:a16="http://schemas.microsoft.com/office/drawing/2014/main" id="{FA482C58-1263-854B-AFCB-74CEC3786BBC}"/>
              </a:ext>
            </a:extLst>
          </p:cNvPr>
          <p:cNvSpPr txBox="1"/>
          <p:nvPr/>
        </p:nvSpPr>
        <p:spPr>
          <a:xfrm>
            <a:off x="6252671" y="3310802"/>
            <a:ext cx="2489295" cy="1815882"/>
          </a:xfrm>
          <a:prstGeom prst="rect">
            <a:avLst/>
          </a:prstGeom>
          <a:noFill/>
        </p:spPr>
        <p:txBody>
          <a:bodyPr wrap="square" rtlCol="0">
            <a:spAutoFit/>
          </a:bodyPr>
          <a:lstStyle/>
          <a:p>
            <a:pPr marL="285750" indent="-171450">
              <a:buFont typeface="Arial" panose="020B0604020202020204" pitchFamily="34" charset="0"/>
              <a:buChar char="•"/>
              <a:defRPr sz="1900" b="0">
                <a:latin typeface="+mn-lt"/>
                <a:ea typeface="+mn-ea"/>
                <a:cs typeface="+mn-cs"/>
                <a:sym typeface="Helvetica Neue Medium"/>
              </a:defRPr>
            </a:pPr>
            <a:r>
              <a:rPr lang="en-US" sz="1600" dirty="0"/>
              <a:t>Programs of Study offered meet labor market needs of the region? </a:t>
            </a:r>
          </a:p>
          <a:p>
            <a:pPr marL="285750" indent="-171450">
              <a:buFont typeface="Arial" panose="020B0604020202020204" pitchFamily="34" charset="0"/>
              <a:buChar char="•"/>
              <a:defRPr sz="1900" b="0">
                <a:latin typeface="+mn-lt"/>
                <a:ea typeface="+mn-ea"/>
                <a:cs typeface="+mn-cs"/>
                <a:sym typeface="Helvetica Neue Medium"/>
              </a:defRPr>
            </a:pPr>
            <a:r>
              <a:rPr lang="en-US" sz="1600" dirty="0"/>
              <a:t>Gaps?</a:t>
            </a:r>
          </a:p>
          <a:p>
            <a:pPr marL="285750" indent="-171450">
              <a:buSzPct val="100000"/>
              <a:buFont typeface="Arial" panose="020B0604020202020204" pitchFamily="34" charset="0"/>
              <a:buChar char="•"/>
              <a:defRPr sz="1800" b="0">
                <a:latin typeface="+mn-lt"/>
                <a:ea typeface="+mn-ea"/>
                <a:cs typeface="+mn-cs"/>
                <a:sym typeface="Helvetica Neue Medium"/>
              </a:defRPr>
            </a:pPr>
            <a:endParaRPr lang="en-US" sz="1600" dirty="0"/>
          </a:p>
          <a:p>
            <a:pPr marL="285750" indent="-171450">
              <a:buFont typeface="Arial" panose="020B0604020202020204" pitchFamily="34" charset="0"/>
              <a:buChar char="•"/>
            </a:pPr>
            <a:endParaRPr lang="en-US" sz="1600" dirty="0"/>
          </a:p>
        </p:txBody>
      </p:sp>
    </p:spTree>
    <p:extLst>
      <p:ext uri="{BB962C8B-B14F-4D97-AF65-F5344CB8AC3E}">
        <p14:creationId xmlns:p14="http://schemas.microsoft.com/office/powerpoint/2010/main" val="7207036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type="lt">
                                    <p:tmAbs val="0"/>
                                  </p:iterate>
                                  <p:childTnLst>
                                    <p:set>
                                      <p:cBhvr>
                                        <p:cTn id="6" fill="hold"/>
                                        <p:tgtEl>
                                          <p:spTgt spid="159"/>
                                        </p:tgtEl>
                                        <p:attrNameLst>
                                          <p:attrName>style.visibility</p:attrName>
                                        </p:attrNameLst>
                                      </p:cBhvr>
                                      <p:to>
                                        <p:strVal val="visible"/>
                                      </p:to>
                                    </p:set>
                                    <p:anim calcmode="lin" valueType="num">
                                      <p:cBhvr>
                                        <p:cTn id="7" dur="1000" fill="hold"/>
                                        <p:tgtEl>
                                          <p:spTgt spid="159"/>
                                        </p:tgtEl>
                                        <p:attrNameLst>
                                          <p:attrName>ppt_x</p:attrName>
                                        </p:attrNameLst>
                                      </p:cBhvr>
                                      <p:tavLst>
                                        <p:tav tm="0">
                                          <p:val>
                                            <p:strVal val="0-#ppt_w/2"/>
                                          </p:val>
                                        </p:tav>
                                        <p:tav tm="100000">
                                          <p:val>
                                            <p:strVal val="#ppt_x"/>
                                          </p:val>
                                        </p:tav>
                                      </p:tavLst>
                                    </p:anim>
                                    <p:anim calcmode="lin" valueType="num">
                                      <p:cBhvr>
                                        <p:cTn id="8" dur="1000" fill="hold"/>
                                        <p:tgtEl>
                                          <p:spTgt spid="15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iterate type="lt">
                                    <p:tmAbs val="0"/>
                                  </p:iterate>
                                  <p:childTnLst>
                                    <p:set>
                                      <p:cBhvr>
                                        <p:cTn id="12" fill="hold"/>
                                        <p:tgtEl>
                                          <p:spTgt spid="160"/>
                                        </p:tgtEl>
                                        <p:attrNameLst>
                                          <p:attrName>style.visibility</p:attrName>
                                        </p:attrNameLst>
                                      </p:cBhvr>
                                      <p:to>
                                        <p:strVal val="visible"/>
                                      </p:to>
                                    </p:set>
                                    <p:anim calcmode="lin" valueType="num">
                                      <p:cBhvr>
                                        <p:cTn id="13" dur="1000" fill="hold"/>
                                        <p:tgtEl>
                                          <p:spTgt spid="160"/>
                                        </p:tgtEl>
                                        <p:attrNameLst>
                                          <p:attrName>ppt_x</p:attrName>
                                        </p:attrNameLst>
                                      </p:cBhvr>
                                      <p:tavLst>
                                        <p:tav tm="0">
                                          <p:val>
                                            <p:strVal val="0-#ppt_w/2"/>
                                          </p:val>
                                        </p:tav>
                                        <p:tav tm="100000">
                                          <p:val>
                                            <p:strVal val="#ppt_x"/>
                                          </p:val>
                                        </p:tav>
                                      </p:tavLst>
                                    </p:anim>
                                    <p:anim calcmode="lin" valueType="num">
                                      <p:cBhvr>
                                        <p:cTn id="14" dur="1000" fill="hold"/>
                                        <p:tgtEl>
                                          <p:spTgt spid="16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 grpId="0" animBg="1" advAuto="0"/>
      <p:bldP spid="160" grpId="0" animBg="1" advAuto="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3A6DF37-4BD1-BC4C-9FC8-37F5D16BA03A}"/>
              </a:ext>
            </a:extLst>
          </p:cNvPr>
          <p:cNvSpPr>
            <a:spLocks noGrp="1"/>
          </p:cNvSpPr>
          <p:nvPr>
            <p:ph type="title"/>
          </p:nvPr>
        </p:nvSpPr>
        <p:spPr/>
        <p:txBody>
          <a:bodyPr>
            <a:normAutofit/>
          </a:bodyPr>
          <a:lstStyle/>
          <a:p>
            <a:r>
              <a:rPr lang="en-US" dirty="0"/>
              <a:t>Summary of the Comprehensive Local Needs Assessment - 2  </a:t>
            </a:r>
          </a:p>
        </p:txBody>
      </p:sp>
      <p:sp>
        <p:nvSpPr>
          <p:cNvPr id="150" name="Evaluation of the Performance of Students Served"/>
          <p:cNvSpPr/>
          <p:nvPr/>
        </p:nvSpPr>
        <p:spPr>
          <a:xfrm>
            <a:off x="878112" y="1291433"/>
            <a:ext cx="1675738" cy="1032892"/>
          </a:xfrm>
          <a:prstGeom prst="rect">
            <a:avLst/>
          </a:prstGeom>
          <a:solidFill>
            <a:schemeClr val="accent1">
              <a:lumMod val="40000"/>
              <a:lumOff val="60000"/>
            </a:schemeClr>
          </a:solidFill>
          <a:ln w="25400">
            <a:solidFill>
              <a:srgbClr val="0056D6"/>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6789" tIns="26789" rIns="26789" bIns="26789" anchor="ctr"/>
          <a:lstStyle>
            <a:lvl1pPr>
              <a:defRPr b="0">
                <a:solidFill>
                  <a:srgbClr val="FFFFFF"/>
                </a:solidFill>
                <a:latin typeface="+mn-lt"/>
                <a:ea typeface="+mn-ea"/>
                <a:cs typeface="+mn-cs"/>
                <a:sym typeface="Helvetica Neue Medium"/>
              </a:defRPr>
            </a:lvl1pPr>
          </a:lstStyle>
          <a:p>
            <a:pPr algn="ctr"/>
            <a:r>
              <a:rPr lang="en-US" sz="1600" dirty="0">
                <a:solidFill>
                  <a:schemeClr val="tx1"/>
                </a:solidFill>
              </a:rPr>
              <a:t>Programs of Study</a:t>
            </a:r>
            <a:endParaRPr sz="1600" dirty="0">
              <a:solidFill>
                <a:schemeClr val="tx1"/>
              </a:solidFill>
            </a:endParaRPr>
          </a:p>
        </p:txBody>
      </p:sp>
      <p:sp>
        <p:nvSpPr>
          <p:cNvPr id="152" name="Size, Scope, Quality"/>
          <p:cNvSpPr/>
          <p:nvPr/>
        </p:nvSpPr>
        <p:spPr>
          <a:xfrm>
            <a:off x="3678808" y="1291433"/>
            <a:ext cx="1784438" cy="1032892"/>
          </a:xfrm>
          <a:prstGeom prst="rect">
            <a:avLst/>
          </a:prstGeom>
          <a:solidFill>
            <a:schemeClr val="accent1">
              <a:lumMod val="40000"/>
              <a:lumOff val="60000"/>
            </a:schemeClr>
          </a:solidFill>
          <a:ln w="25400">
            <a:solidFill>
              <a:srgbClr val="0056D6"/>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6789" tIns="26789" rIns="26789" bIns="26789" anchor="ctr"/>
          <a:lstStyle>
            <a:lvl1pPr>
              <a:defRPr b="0">
                <a:solidFill>
                  <a:srgbClr val="FFFFFF"/>
                </a:solidFill>
                <a:latin typeface="+mn-lt"/>
                <a:ea typeface="+mn-ea"/>
                <a:cs typeface="+mn-cs"/>
                <a:sym typeface="Helvetica Neue Medium"/>
              </a:defRPr>
            </a:lvl1pPr>
          </a:lstStyle>
          <a:p>
            <a:pPr algn="ctr"/>
            <a:r>
              <a:rPr lang="en-US" sz="1600" dirty="0">
                <a:solidFill>
                  <a:schemeClr val="tx1"/>
                </a:solidFill>
              </a:rPr>
              <a:t>Professional Development</a:t>
            </a:r>
            <a:endParaRPr sz="1600" dirty="0">
              <a:solidFill>
                <a:schemeClr val="tx1"/>
              </a:solidFill>
            </a:endParaRPr>
          </a:p>
        </p:txBody>
      </p:sp>
      <p:sp>
        <p:nvSpPr>
          <p:cNvPr id="153" name="Aligned to…"/>
          <p:cNvSpPr/>
          <p:nvPr/>
        </p:nvSpPr>
        <p:spPr>
          <a:xfrm>
            <a:off x="6481450" y="1291433"/>
            <a:ext cx="1784438" cy="1032892"/>
          </a:xfrm>
          <a:prstGeom prst="rect">
            <a:avLst/>
          </a:prstGeom>
          <a:solidFill>
            <a:schemeClr val="accent1">
              <a:lumMod val="40000"/>
              <a:lumOff val="60000"/>
            </a:schemeClr>
          </a:solidFill>
          <a:ln w="25400">
            <a:solidFill>
              <a:srgbClr val="0056D6"/>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6789" tIns="26789" rIns="26789" bIns="26789" anchor="ctr"/>
          <a:lstStyle/>
          <a:p>
            <a:pPr algn="ctr">
              <a:defRPr b="0">
                <a:solidFill>
                  <a:srgbClr val="FFFFFF"/>
                </a:solidFill>
                <a:latin typeface="+mn-lt"/>
                <a:ea typeface="+mn-ea"/>
                <a:cs typeface="+mn-cs"/>
                <a:sym typeface="Helvetica Neue Medium"/>
              </a:defRPr>
            </a:pPr>
            <a:r>
              <a:rPr lang="en-US" sz="1600" dirty="0">
                <a:solidFill>
                  <a:schemeClr val="tx1">
                    <a:lumMod val="95000"/>
                    <a:lumOff val="5000"/>
                  </a:schemeClr>
                </a:solidFill>
              </a:rPr>
              <a:t>Special Populations</a:t>
            </a:r>
            <a:endParaRPr sz="1600" dirty="0">
              <a:solidFill>
                <a:schemeClr val="tx1">
                  <a:lumMod val="95000"/>
                  <a:lumOff val="5000"/>
                </a:schemeClr>
              </a:solidFill>
            </a:endParaRPr>
          </a:p>
        </p:txBody>
      </p:sp>
      <p:sp>
        <p:nvSpPr>
          <p:cNvPr id="157" name="Review"/>
          <p:cNvSpPr/>
          <p:nvPr/>
        </p:nvSpPr>
        <p:spPr>
          <a:xfrm rot="5358832">
            <a:off x="1325904" y="2244787"/>
            <a:ext cx="837901" cy="1109501"/>
          </a:xfrm>
          <a:prstGeom prst="rightArrow">
            <a:avLst>
              <a:gd name="adj1" fmla="val 32000"/>
              <a:gd name="adj2" fmla="val 56013"/>
            </a:avLst>
          </a:prstGeom>
          <a:solidFill>
            <a:srgbClr val="FFFFFF"/>
          </a:solidFill>
          <a:ln w="25400">
            <a:solidFill>
              <a:schemeClr val="accent1"/>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6789" tIns="26789" rIns="26789" bIns="26789" anchor="ctr"/>
          <a:lstStyle>
            <a:lvl1pPr>
              <a:defRPr b="0">
                <a:latin typeface="+mn-lt"/>
                <a:ea typeface="+mn-ea"/>
                <a:cs typeface="+mn-cs"/>
                <a:sym typeface="Helvetica Neue Medium"/>
              </a:defRPr>
            </a:lvl1pPr>
          </a:lstStyle>
          <a:p>
            <a:r>
              <a:rPr sz="1400" b="1"/>
              <a:t>Review </a:t>
            </a:r>
          </a:p>
        </p:txBody>
      </p:sp>
      <p:sp>
        <p:nvSpPr>
          <p:cNvPr id="159" name="Check"/>
          <p:cNvSpPr/>
          <p:nvPr/>
        </p:nvSpPr>
        <p:spPr>
          <a:xfrm rot="5358832">
            <a:off x="4159986" y="2244787"/>
            <a:ext cx="837901" cy="1109501"/>
          </a:xfrm>
          <a:prstGeom prst="rightArrow">
            <a:avLst>
              <a:gd name="adj1" fmla="val 32000"/>
              <a:gd name="adj2" fmla="val 56013"/>
            </a:avLst>
          </a:prstGeom>
          <a:solidFill>
            <a:srgbClr val="FFFFFF"/>
          </a:solidFill>
          <a:ln w="25400">
            <a:solidFill>
              <a:schemeClr val="accent1"/>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6789" tIns="26789" rIns="26789" bIns="26789" anchor="ctr"/>
          <a:lstStyle>
            <a:lvl1pPr>
              <a:defRPr b="0">
                <a:latin typeface="+mn-lt"/>
                <a:ea typeface="+mn-ea"/>
                <a:cs typeface="+mn-cs"/>
                <a:sym typeface="Helvetica Neue Medium"/>
              </a:defRPr>
            </a:lvl1pPr>
          </a:lstStyle>
          <a:p>
            <a:r>
              <a:rPr sz="1400" b="1"/>
              <a:t>Check</a:t>
            </a:r>
          </a:p>
        </p:txBody>
      </p:sp>
      <p:sp>
        <p:nvSpPr>
          <p:cNvPr id="160" name="Review"/>
          <p:cNvSpPr/>
          <p:nvPr/>
        </p:nvSpPr>
        <p:spPr>
          <a:xfrm rot="5358832">
            <a:off x="6935469" y="2244787"/>
            <a:ext cx="837901" cy="1109501"/>
          </a:xfrm>
          <a:prstGeom prst="rightArrow">
            <a:avLst>
              <a:gd name="adj1" fmla="val 32000"/>
              <a:gd name="adj2" fmla="val 56013"/>
            </a:avLst>
          </a:prstGeom>
          <a:solidFill>
            <a:srgbClr val="FFFFFF"/>
          </a:solidFill>
          <a:ln w="25400">
            <a:solidFill>
              <a:schemeClr val="accent1"/>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6789" tIns="26789" rIns="26789" bIns="26789" anchor="ctr"/>
          <a:lstStyle>
            <a:lvl1pPr>
              <a:defRPr b="0">
                <a:latin typeface="+mn-lt"/>
                <a:ea typeface="+mn-ea"/>
                <a:cs typeface="+mn-cs"/>
                <a:sym typeface="Helvetica Neue Medium"/>
              </a:defRPr>
            </a:lvl1pPr>
          </a:lstStyle>
          <a:p>
            <a:r>
              <a:rPr lang="en-US" sz="1400" b="1" dirty="0"/>
              <a:t>Engage</a:t>
            </a:r>
            <a:r>
              <a:rPr sz="1400" b="1" dirty="0"/>
              <a:t> </a:t>
            </a:r>
          </a:p>
        </p:txBody>
      </p:sp>
      <p:sp>
        <p:nvSpPr>
          <p:cNvPr id="12" name="Secondary - Postsecondary…">
            <a:extLst>
              <a:ext uri="{FF2B5EF4-FFF2-40B4-BE49-F238E27FC236}">
                <a16:creationId xmlns:a16="http://schemas.microsoft.com/office/drawing/2014/main" id="{59B10949-6EE5-CB49-AD35-1E599C2984B2}"/>
              </a:ext>
            </a:extLst>
          </p:cNvPr>
          <p:cNvSpPr txBox="1"/>
          <p:nvPr/>
        </p:nvSpPr>
        <p:spPr>
          <a:xfrm>
            <a:off x="336796" y="3434975"/>
            <a:ext cx="2801041" cy="13467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6789" tIns="26789" rIns="26789" bIns="26789" anchor="ctr">
            <a:spAutoFit/>
          </a:bodyPr>
          <a:lstStyle/>
          <a:p>
            <a:pPr marL="114300" indent="-114300" algn="l">
              <a:defRPr sz="1800" b="0" u="sng">
                <a:latin typeface="+mn-lt"/>
                <a:ea typeface="+mn-ea"/>
                <a:cs typeface="+mn-cs"/>
                <a:sym typeface="Helvetica Neue Medium"/>
              </a:defRPr>
            </a:pPr>
            <a:r>
              <a:rPr sz="1400" dirty="0"/>
              <a:t>Secondary - Postsecondary </a:t>
            </a:r>
          </a:p>
          <a:p>
            <a:pPr marL="171450" indent="-171450">
              <a:buSzPct val="145000"/>
              <a:buChar char="•"/>
              <a:defRPr sz="1800" b="0">
                <a:latin typeface="+mn-lt"/>
                <a:ea typeface="+mn-ea"/>
                <a:cs typeface="+mn-cs"/>
                <a:sym typeface="Helvetica Neue Medium"/>
              </a:defRPr>
            </a:pPr>
            <a:r>
              <a:rPr sz="1400" dirty="0"/>
              <a:t>One, </a:t>
            </a:r>
            <a:r>
              <a:rPr lang="en-US" sz="1400" dirty="0"/>
              <a:t>m</a:t>
            </a:r>
            <a:r>
              <a:rPr sz="1400" dirty="0"/>
              <a:t>any, All POS? </a:t>
            </a:r>
          </a:p>
          <a:p>
            <a:pPr marL="171450" indent="-171450">
              <a:buSzPct val="145000"/>
              <a:buChar char="•"/>
              <a:defRPr sz="1800" b="0">
                <a:latin typeface="+mn-lt"/>
                <a:ea typeface="+mn-ea"/>
                <a:cs typeface="+mn-cs"/>
                <a:sym typeface="Helvetica Neue Medium"/>
              </a:defRPr>
            </a:pPr>
            <a:r>
              <a:rPr sz="1400" dirty="0"/>
              <a:t>Career and College Promise </a:t>
            </a:r>
          </a:p>
          <a:p>
            <a:pPr marL="171450" indent="-171450">
              <a:buSzPct val="145000"/>
              <a:buChar char="•"/>
              <a:defRPr sz="1800" b="0">
                <a:latin typeface="+mn-lt"/>
                <a:ea typeface="+mn-ea"/>
                <a:cs typeface="+mn-cs"/>
                <a:sym typeface="Helvetica Neue Medium"/>
              </a:defRPr>
            </a:pPr>
            <a:r>
              <a:rPr sz="1400" dirty="0"/>
              <a:t>Articulation Agreement </a:t>
            </a:r>
          </a:p>
          <a:p>
            <a:pPr marL="171450" indent="-171450">
              <a:buSzPct val="145000"/>
              <a:buChar char="•"/>
              <a:defRPr sz="1800" b="0">
                <a:latin typeface="+mn-lt"/>
                <a:ea typeface="+mn-ea"/>
                <a:cs typeface="+mn-cs"/>
                <a:sym typeface="Helvetica Neue Medium"/>
              </a:defRPr>
            </a:pPr>
            <a:r>
              <a:rPr sz="1400" dirty="0"/>
              <a:t>Completion and Credentials</a:t>
            </a:r>
          </a:p>
          <a:p>
            <a:pPr marL="171450" indent="-171450">
              <a:buSzPct val="145000"/>
              <a:buChar char="•"/>
              <a:defRPr sz="1800" b="0">
                <a:latin typeface="+mn-lt"/>
                <a:ea typeface="+mn-ea"/>
                <a:cs typeface="+mn-cs"/>
                <a:sym typeface="Helvetica Neue Medium"/>
              </a:defRPr>
            </a:pPr>
            <a:r>
              <a:rPr lang="en-US" sz="1400" dirty="0"/>
              <a:t>Gaps?</a:t>
            </a:r>
            <a:endParaRPr sz="1400" dirty="0"/>
          </a:p>
        </p:txBody>
      </p:sp>
      <p:sp>
        <p:nvSpPr>
          <p:cNvPr id="13" name="Local College Professional Development Plan…">
            <a:extLst>
              <a:ext uri="{FF2B5EF4-FFF2-40B4-BE49-F238E27FC236}">
                <a16:creationId xmlns:a16="http://schemas.microsoft.com/office/drawing/2014/main" id="{F5597D9B-D098-314F-9F03-537C79AE9DA2}"/>
              </a:ext>
            </a:extLst>
          </p:cNvPr>
          <p:cNvSpPr txBox="1"/>
          <p:nvPr/>
        </p:nvSpPr>
        <p:spPr>
          <a:xfrm>
            <a:off x="3171846" y="3434975"/>
            <a:ext cx="2801040" cy="13467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6789" tIns="26789" rIns="26789" bIns="26789" anchor="ctr">
            <a:spAutoFit/>
          </a:bodyPr>
          <a:lstStyle/>
          <a:p>
            <a:pPr algn="l">
              <a:defRPr sz="1800" b="0" u="sng">
                <a:latin typeface="+mn-lt"/>
                <a:ea typeface="+mn-ea"/>
                <a:cs typeface="+mn-cs"/>
                <a:sym typeface="Helvetica Neue Medium"/>
              </a:defRPr>
            </a:pPr>
            <a:r>
              <a:rPr sz="1400" dirty="0"/>
              <a:t>Local College Professional Development Plan </a:t>
            </a:r>
          </a:p>
          <a:p>
            <a:pPr marL="171450" indent="-171450">
              <a:buSzPct val="145000"/>
              <a:buChar char="•"/>
              <a:defRPr sz="1800" b="0">
                <a:latin typeface="+mn-lt"/>
                <a:ea typeface="+mn-ea"/>
                <a:cs typeface="+mn-cs"/>
                <a:sym typeface="Helvetica Neue Medium"/>
              </a:defRPr>
            </a:pPr>
            <a:r>
              <a:rPr sz="1400" dirty="0"/>
              <a:t>Is there a need for faculty skill development and credential attainment? </a:t>
            </a:r>
          </a:p>
          <a:p>
            <a:pPr marL="171450" indent="-171450">
              <a:buSzPct val="145000"/>
              <a:buChar char="•"/>
              <a:defRPr sz="1800" b="0">
                <a:latin typeface="+mn-lt"/>
                <a:ea typeface="+mn-ea"/>
                <a:cs typeface="+mn-cs"/>
                <a:sym typeface="Helvetica Neue Medium"/>
              </a:defRPr>
            </a:pPr>
            <a:r>
              <a:rPr sz="1400" dirty="0"/>
              <a:t>G</a:t>
            </a:r>
            <a:r>
              <a:rPr lang="en-US" sz="1400" dirty="0"/>
              <a:t>aps?</a:t>
            </a:r>
            <a:endParaRPr sz="1400" dirty="0"/>
          </a:p>
        </p:txBody>
      </p:sp>
      <p:sp>
        <p:nvSpPr>
          <p:cNvPr id="14" name="Services to CTE Special Populations…">
            <a:extLst>
              <a:ext uri="{FF2B5EF4-FFF2-40B4-BE49-F238E27FC236}">
                <a16:creationId xmlns:a16="http://schemas.microsoft.com/office/drawing/2014/main" id="{9FF7D8C8-E937-F84F-8020-3785A964F785}"/>
              </a:ext>
            </a:extLst>
          </p:cNvPr>
          <p:cNvSpPr txBox="1"/>
          <p:nvPr/>
        </p:nvSpPr>
        <p:spPr>
          <a:xfrm>
            <a:off x="5982511" y="3434975"/>
            <a:ext cx="2801039" cy="91587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6789" tIns="26789" rIns="26789" bIns="26789" anchor="ctr">
            <a:spAutoFit/>
          </a:bodyPr>
          <a:lstStyle/>
          <a:p>
            <a:pPr algn="l">
              <a:defRPr sz="1800" b="0" u="sng">
                <a:latin typeface="+mn-lt"/>
                <a:ea typeface="+mn-ea"/>
                <a:cs typeface="+mn-cs"/>
                <a:sym typeface="Helvetica Neue Medium"/>
              </a:defRPr>
            </a:pPr>
            <a:r>
              <a:rPr sz="1400" dirty="0"/>
              <a:t>Services to CTE Special Populations </a:t>
            </a:r>
          </a:p>
          <a:p>
            <a:pPr marL="171450" indent="-171450">
              <a:buSzPct val="145000"/>
              <a:buChar char="•"/>
              <a:defRPr sz="1800" b="0">
                <a:latin typeface="+mn-lt"/>
                <a:ea typeface="+mn-ea"/>
                <a:cs typeface="+mn-cs"/>
                <a:sym typeface="Helvetica Neue Medium"/>
              </a:defRPr>
            </a:pPr>
            <a:r>
              <a:rPr sz="1400" dirty="0"/>
              <a:t>Review of students enrolled in </a:t>
            </a:r>
            <a:br>
              <a:rPr lang="en-US" sz="1400" dirty="0"/>
            </a:br>
            <a:r>
              <a:rPr sz="1400" dirty="0"/>
              <a:t>CTE Programs of Study</a:t>
            </a:r>
            <a:r>
              <a:rPr lang="en-US" sz="1400" dirty="0"/>
              <a:t>.</a:t>
            </a:r>
            <a:endParaRPr sz="1400" dirty="0"/>
          </a:p>
          <a:p>
            <a:pPr marL="171450" indent="-171450">
              <a:buSzPct val="145000"/>
              <a:buChar char="•"/>
              <a:defRPr sz="1800" b="0">
                <a:latin typeface="+mn-lt"/>
                <a:ea typeface="+mn-ea"/>
                <a:cs typeface="+mn-cs"/>
                <a:sym typeface="Helvetica Neue Medium"/>
              </a:defRPr>
            </a:pPr>
            <a:r>
              <a:rPr sz="1400" dirty="0"/>
              <a:t>G</a:t>
            </a:r>
            <a:r>
              <a:rPr lang="en-US" sz="1400" dirty="0"/>
              <a:t>aps?</a:t>
            </a:r>
            <a:endParaRPr sz="1400" dirty="0"/>
          </a:p>
        </p:txBody>
      </p:sp>
    </p:spTree>
    <p:extLst>
      <p:ext uri="{BB962C8B-B14F-4D97-AF65-F5344CB8AC3E}">
        <p14:creationId xmlns:p14="http://schemas.microsoft.com/office/powerpoint/2010/main" val="2781844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iterate type="lt">
                                    <p:tmAbs val="0"/>
                                  </p:iterate>
                                  <p:childTnLst>
                                    <p:set>
                                      <p:cBhvr>
                                        <p:cTn id="6" fill="hold"/>
                                        <p:tgtEl>
                                          <p:spTgt spid="159"/>
                                        </p:tgtEl>
                                        <p:attrNameLst>
                                          <p:attrName>style.visibility</p:attrName>
                                        </p:attrNameLst>
                                      </p:cBhvr>
                                      <p:to>
                                        <p:strVal val="visible"/>
                                      </p:to>
                                    </p:set>
                                    <p:anim calcmode="lin" valueType="num">
                                      <p:cBhvr>
                                        <p:cTn id="7" dur="1000" fill="hold"/>
                                        <p:tgtEl>
                                          <p:spTgt spid="159"/>
                                        </p:tgtEl>
                                        <p:attrNameLst>
                                          <p:attrName>ppt_x</p:attrName>
                                        </p:attrNameLst>
                                      </p:cBhvr>
                                      <p:tavLst>
                                        <p:tav tm="0">
                                          <p:val>
                                            <p:strVal val="0-#ppt_w/2"/>
                                          </p:val>
                                        </p:tav>
                                        <p:tav tm="100000">
                                          <p:val>
                                            <p:strVal val="#ppt_x"/>
                                          </p:val>
                                        </p:tav>
                                      </p:tavLst>
                                    </p:anim>
                                    <p:anim calcmode="lin" valueType="num">
                                      <p:cBhvr>
                                        <p:cTn id="8" dur="1000" fill="hold"/>
                                        <p:tgtEl>
                                          <p:spTgt spid="15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iterate type="lt">
                                    <p:tmAbs val="0"/>
                                  </p:iterate>
                                  <p:childTnLst>
                                    <p:set>
                                      <p:cBhvr>
                                        <p:cTn id="12" fill="hold"/>
                                        <p:tgtEl>
                                          <p:spTgt spid="160"/>
                                        </p:tgtEl>
                                        <p:attrNameLst>
                                          <p:attrName>style.visibility</p:attrName>
                                        </p:attrNameLst>
                                      </p:cBhvr>
                                      <p:to>
                                        <p:strVal val="visible"/>
                                      </p:to>
                                    </p:set>
                                    <p:anim calcmode="lin" valueType="num">
                                      <p:cBhvr>
                                        <p:cTn id="13" dur="1000" fill="hold"/>
                                        <p:tgtEl>
                                          <p:spTgt spid="160"/>
                                        </p:tgtEl>
                                        <p:attrNameLst>
                                          <p:attrName>ppt_x</p:attrName>
                                        </p:attrNameLst>
                                      </p:cBhvr>
                                      <p:tavLst>
                                        <p:tav tm="0">
                                          <p:val>
                                            <p:strVal val="0-#ppt_w/2"/>
                                          </p:val>
                                        </p:tav>
                                        <p:tav tm="100000">
                                          <p:val>
                                            <p:strVal val="#ppt_x"/>
                                          </p:val>
                                        </p:tav>
                                      </p:tavLst>
                                    </p:anim>
                                    <p:anim calcmode="lin" valueType="num">
                                      <p:cBhvr>
                                        <p:cTn id="14" dur="1000" fill="hold"/>
                                        <p:tgtEl>
                                          <p:spTgt spid="16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 grpId="0" animBg="1" advAuto="0"/>
      <p:bldP spid="160" grpId="0" animBg="1" advAuto="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88B3A-E3A5-4A69-82B0-39B780848235}"/>
              </a:ext>
            </a:extLst>
          </p:cNvPr>
          <p:cNvSpPr>
            <a:spLocks noGrp="1"/>
          </p:cNvSpPr>
          <p:nvPr>
            <p:ph type="title"/>
          </p:nvPr>
        </p:nvSpPr>
        <p:spPr/>
        <p:txBody>
          <a:bodyPr/>
          <a:lstStyle/>
          <a:p>
            <a:r>
              <a:rPr lang="en-US" dirty="0"/>
              <a:t>CLNA Summary Sheet </a:t>
            </a:r>
          </a:p>
        </p:txBody>
      </p:sp>
      <p:graphicFrame>
        <p:nvGraphicFramePr>
          <p:cNvPr id="3" name="Table 2">
            <a:extLst>
              <a:ext uri="{FF2B5EF4-FFF2-40B4-BE49-F238E27FC236}">
                <a16:creationId xmlns:a16="http://schemas.microsoft.com/office/drawing/2014/main" id="{E3BEFC35-F930-48D9-9AD3-7F2ABB90BDF5}"/>
              </a:ext>
            </a:extLst>
          </p:cNvPr>
          <p:cNvGraphicFramePr>
            <a:graphicFrameLocks noGrp="1"/>
          </p:cNvGraphicFramePr>
          <p:nvPr>
            <p:extLst>
              <p:ext uri="{D42A27DB-BD31-4B8C-83A1-F6EECF244321}">
                <p14:modId xmlns:p14="http://schemas.microsoft.com/office/powerpoint/2010/main" val="169741522"/>
              </p:ext>
            </p:extLst>
          </p:nvPr>
        </p:nvGraphicFramePr>
        <p:xfrm>
          <a:off x="1077903" y="1883302"/>
          <a:ext cx="6818638" cy="3153561"/>
        </p:xfrm>
        <a:graphic>
          <a:graphicData uri="http://schemas.openxmlformats.org/drawingml/2006/table">
            <a:tbl>
              <a:tblPr firstRow="1" firstCol="1" bandRow="1">
                <a:tableStyleId>{5C22544A-7EE6-4342-B048-85BDC9FD1C3A}</a:tableStyleId>
              </a:tblPr>
              <a:tblGrid>
                <a:gridCol w="6818638">
                  <a:extLst>
                    <a:ext uri="{9D8B030D-6E8A-4147-A177-3AD203B41FA5}">
                      <a16:colId xmlns:a16="http://schemas.microsoft.com/office/drawing/2014/main" val="3579503385"/>
                    </a:ext>
                  </a:extLst>
                </a:gridCol>
              </a:tblGrid>
              <a:tr h="303092">
                <a:tc>
                  <a:txBody>
                    <a:bodyPr/>
                    <a:lstStyle/>
                    <a:p>
                      <a:pPr marL="0" marR="0">
                        <a:lnSpc>
                          <a:spcPct val="107000"/>
                        </a:lnSpc>
                        <a:spcBef>
                          <a:spcPts val="0"/>
                        </a:spcBef>
                        <a:spcAft>
                          <a:spcPts val="0"/>
                        </a:spcAft>
                      </a:pPr>
                      <a:r>
                        <a:rPr lang="en-US" sz="1600">
                          <a:solidFill>
                            <a:schemeClr val="tx1"/>
                          </a:solidFill>
                          <a:effectLst/>
                        </a:rPr>
                        <a:t>A. Student performance </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5">
                        <a:lumMod val="20000"/>
                        <a:lumOff val="80000"/>
                      </a:schemeClr>
                    </a:solidFill>
                  </a:tcPr>
                </a:tc>
                <a:extLst>
                  <a:ext uri="{0D108BD9-81ED-4DB2-BD59-A6C34878D82A}">
                    <a16:rowId xmlns:a16="http://schemas.microsoft.com/office/drawing/2014/main" val="3977910679"/>
                  </a:ext>
                </a:extLst>
              </a:tr>
              <a:tr h="227319">
                <a:tc>
                  <a:txBody>
                    <a:bodyPr/>
                    <a:lstStyle/>
                    <a:p>
                      <a:pPr marL="342900" marR="0" lvl="0" indent="-342900">
                        <a:lnSpc>
                          <a:spcPct val="107000"/>
                        </a:lnSpc>
                        <a:spcBef>
                          <a:spcPts val="0"/>
                        </a:spcBef>
                        <a:spcAft>
                          <a:spcPts val="0"/>
                        </a:spcAft>
                        <a:buFont typeface="Symbol" panose="05050102010706020507" pitchFamily="18" charset="2"/>
                        <a:buChar char=""/>
                      </a:pPr>
                      <a:r>
                        <a:rPr lang="en-US" sz="1600">
                          <a:solidFill>
                            <a:schemeClr val="tx1"/>
                          </a:solidFill>
                          <a:effectLst/>
                        </a:rPr>
                        <a:t> </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5">
                        <a:lumMod val="20000"/>
                        <a:lumOff val="80000"/>
                      </a:schemeClr>
                    </a:solidFill>
                  </a:tcPr>
                </a:tc>
                <a:extLst>
                  <a:ext uri="{0D108BD9-81ED-4DB2-BD59-A6C34878D82A}">
                    <a16:rowId xmlns:a16="http://schemas.microsoft.com/office/drawing/2014/main" val="2870536173"/>
                  </a:ext>
                </a:extLst>
              </a:tr>
              <a:tr h="303092">
                <a:tc>
                  <a:txBody>
                    <a:bodyPr/>
                    <a:lstStyle/>
                    <a:p>
                      <a:pPr marL="0" marR="0">
                        <a:lnSpc>
                          <a:spcPct val="107000"/>
                        </a:lnSpc>
                        <a:spcBef>
                          <a:spcPts val="0"/>
                        </a:spcBef>
                        <a:spcAft>
                          <a:spcPts val="0"/>
                        </a:spcAft>
                      </a:pPr>
                      <a:r>
                        <a:rPr lang="en-US" sz="1600" dirty="0">
                          <a:solidFill>
                            <a:schemeClr val="tx1"/>
                          </a:solidFill>
                          <a:effectLst/>
                        </a:rPr>
                        <a:t>B1. Size, scope, and quality of program</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5">
                        <a:lumMod val="20000"/>
                        <a:lumOff val="80000"/>
                      </a:schemeClr>
                    </a:solidFill>
                  </a:tcPr>
                </a:tc>
                <a:extLst>
                  <a:ext uri="{0D108BD9-81ED-4DB2-BD59-A6C34878D82A}">
                    <a16:rowId xmlns:a16="http://schemas.microsoft.com/office/drawing/2014/main" val="2531515584"/>
                  </a:ext>
                </a:extLst>
              </a:tr>
              <a:tr h="227319">
                <a:tc>
                  <a:txBody>
                    <a:bodyPr/>
                    <a:lstStyle/>
                    <a:p>
                      <a:pPr marL="342900" marR="0" lvl="0" indent="-342900">
                        <a:lnSpc>
                          <a:spcPct val="107000"/>
                        </a:lnSpc>
                        <a:spcBef>
                          <a:spcPts val="0"/>
                        </a:spcBef>
                        <a:spcAft>
                          <a:spcPts val="0"/>
                        </a:spcAft>
                        <a:buFont typeface="Symbol" panose="05050102010706020507" pitchFamily="18" charset="2"/>
                        <a:buChar char=""/>
                      </a:pPr>
                      <a:r>
                        <a:rPr lang="en-US" sz="1600" dirty="0">
                          <a:solidFill>
                            <a:schemeClr val="tx1"/>
                          </a:solidFill>
                          <a:effectLst/>
                        </a:rPr>
                        <a:t> </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5">
                        <a:lumMod val="20000"/>
                        <a:lumOff val="80000"/>
                      </a:schemeClr>
                    </a:solidFill>
                  </a:tcPr>
                </a:tc>
                <a:extLst>
                  <a:ext uri="{0D108BD9-81ED-4DB2-BD59-A6C34878D82A}">
                    <a16:rowId xmlns:a16="http://schemas.microsoft.com/office/drawing/2014/main" val="2134198268"/>
                  </a:ext>
                </a:extLst>
              </a:tr>
              <a:tr h="303092">
                <a:tc>
                  <a:txBody>
                    <a:bodyPr/>
                    <a:lstStyle/>
                    <a:p>
                      <a:pPr marL="0" marR="0">
                        <a:lnSpc>
                          <a:spcPct val="107000"/>
                        </a:lnSpc>
                        <a:spcBef>
                          <a:spcPts val="0"/>
                        </a:spcBef>
                        <a:spcAft>
                          <a:spcPts val="0"/>
                        </a:spcAft>
                      </a:pPr>
                      <a:r>
                        <a:rPr lang="en-US" sz="1600" dirty="0">
                          <a:solidFill>
                            <a:schemeClr val="tx1"/>
                          </a:solidFill>
                          <a:effectLst/>
                        </a:rPr>
                        <a:t>B2. Alignment to local/regional labor market needs</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5">
                        <a:lumMod val="20000"/>
                        <a:lumOff val="80000"/>
                      </a:schemeClr>
                    </a:solidFill>
                  </a:tcPr>
                </a:tc>
                <a:extLst>
                  <a:ext uri="{0D108BD9-81ED-4DB2-BD59-A6C34878D82A}">
                    <a16:rowId xmlns:a16="http://schemas.microsoft.com/office/drawing/2014/main" val="944251365"/>
                  </a:ext>
                </a:extLst>
              </a:tr>
              <a:tr h="227319">
                <a:tc>
                  <a:txBody>
                    <a:bodyPr/>
                    <a:lstStyle/>
                    <a:p>
                      <a:pPr marL="342900" marR="0" lvl="0" indent="-342900">
                        <a:lnSpc>
                          <a:spcPct val="107000"/>
                        </a:lnSpc>
                        <a:spcBef>
                          <a:spcPts val="0"/>
                        </a:spcBef>
                        <a:spcAft>
                          <a:spcPts val="0"/>
                        </a:spcAft>
                        <a:buFont typeface="Symbol" panose="05050102010706020507" pitchFamily="18" charset="2"/>
                        <a:buChar char=""/>
                      </a:pPr>
                      <a:r>
                        <a:rPr lang="en-US" sz="1600" dirty="0">
                          <a:solidFill>
                            <a:schemeClr val="tx1"/>
                          </a:solidFill>
                          <a:effectLst/>
                        </a:rPr>
                        <a:t> </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5">
                        <a:lumMod val="20000"/>
                        <a:lumOff val="80000"/>
                      </a:schemeClr>
                    </a:solidFill>
                  </a:tcPr>
                </a:tc>
                <a:extLst>
                  <a:ext uri="{0D108BD9-81ED-4DB2-BD59-A6C34878D82A}">
                    <a16:rowId xmlns:a16="http://schemas.microsoft.com/office/drawing/2014/main" val="3880955133"/>
                  </a:ext>
                </a:extLst>
              </a:tr>
              <a:tr h="227319">
                <a:tc>
                  <a:txBody>
                    <a:bodyPr/>
                    <a:lstStyle/>
                    <a:p>
                      <a:pPr marL="0" marR="0">
                        <a:lnSpc>
                          <a:spcPct val="107000"/>
                        </a:lnSpc>
                        <a:spcBef>
                          <a:spcPts val="0"/>
                        </a:spcBef>
                        <a:spcAft>
                          <a:spcPts val="0"/>
                        </a:spcAft>
                      </a:pPr>
                      <a:r>
                        <a:rPr lang="en-US" sz="1600" dirty="0">
                          <a:solidFill>
                            <a:schemeClr val="tx1"/>
                          </a:solidFill>
                          <a:effectLst/>
                        </a:rPr>
                        <a:t>C. Progress toward implementing 9-14 career pathways programs of study</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5">
                        <a:lumMod val="20000"/>
                        <a:lumOff val="80000"/>
                      </a:schemeClr>
                    </a:solidFill>
                  </a:tcPr>
                </a:tc>
                <a:extLst>
                  <a:ext uri="{0D108BD9-81ED-4DB2-BD59-A6C34878D82A}">
                    <a16:rowId xmlns:a16="http://schemas.microsoft.com/office/drawing/2014/main" val="291583483"/>
                  </a:ext>
                </a:extLst>
              </a:tr>
              <a:tr h="227319">
                <a:tc>
                  <a:txBody>
                    <a:bodyPr/>
                    <a:lstStyle/>
                    <a:p>
                      <a:pPr marL="342900" marR="0" lvl="0" indent="-342900">
                        <a:lnSpc>
                          <a:spcPct val="107000"/>
                        </a:lnSpc>
                        <a:spcBef>
                          <a:spcPts val="0"/>
                        </a:spcBef>
                        <a:spcAft>
                          <a:spcPts val="0"/>
                        </a:spcAft>
                        <a:buFont typeface="Symbol" panose="05050102010706020507" pitchFamily="18" charset="2"/>
                        <a:buChar char=""/>
                      </a:pPr>
                      <a:r>
                        <a:rPr lang="en-US" sz="1600">
                          <a:solidFill>
                            <a:schemeClr val="tx1"/>
                          </a:solidFill>
                          <a:effectLst/>
                        </a:rPr>
                        <a:t> </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5">
                        <a:lumMod val="20000"/>
                        <a:lumOff val="80000"/>
                      </a:schemeClr>
                    </a:solidFill>
                  </a:tcPr>
                </a:tc>
                <a:extLst>
                  <a:ext uri="{0D108BD9-81ED-4DB2-BD59-A6C34878D82A}">
                    <a16:rowId xmlns:a16="http://schemas.microsoft.com/office/drawing/2014/main" val="1277117267"/>
                  </a:ext>
                </a:extLst>
              </a:tr>
              <a:tr h="227319">
                <a:tc>
                  <a:txBody>
                    <a:bodyPr/>
                    <a:lstStyle/>
                    <a:p>
                      <a:pPr marL="0" marR="0">
                        <a:lnSpc>
                          <a:spcPct val="107000"/>
                        </a:lnSpc>
                        <a:spcBef>
                          <a:spcPts val="0"/>
                        </a:spcBef>
                        <a:spcAft>
                          <a:spcPts val="0"/>
                        </a:spcAft>
                      </a:pPr>
                      <a:r>
                        <a:rPr lang="en-US" sz="1600">
                          <a:solidFill>
                            <a:schemeClr val="tx1"/>
                          </a:solidFill>
                          <a:effectLst/>
                        </a:rPr>
                        <a:t>D. Recruitment, retention, and training of faculty and staff</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5">
                        <a:lumMod val="20000"/>
                        <a:lumOff val="80000"/>
                      </a:schemeClr>
                    </a:solidFill>
                  </a:tcPr>
                </a:tc>
                <a:extLst>
                  <a:ext uri="{0D108BD9-81ED-4DB2-BD59-A6C34878D82A}">
                    <a16:rowId xmlns:a16="http://schemas.microsoft.com/office/drawing/2014/main" val="2267503545"/>
                  </a:ext>
                </a:extLst>
              </a:tr>
              <a:tr h="227319">
                <a:tc>
                  <a:txBody>
                    <a:bodyPr/>
                    <a:lstStyle/>
                    <a:p>
                      <a:pPr marL="342900" marR="0" lvl="0" indent="-342900">
                        <a:lnSpc>
                          <a:spcPct val="107000"/>
                        </a:lnSpc>
                        <a:spcBef>
                          <a:spcPts val="0"/>
                        </a:spcBef>
                        <a:spcAft>
                          <a:spcPts val="0"/>
                        </a:spcAft>
                        <a:buFont typeface="Symbol" panose="05050102010706020507" pitchFamily="18" charset="2"/>
                        <a:buChar char=""/>
                      </a:pPr>
                      <a:r>
                        <a:rPr lang="en-US" sz="1600">
                          <a:solidFill>
                            <a:schemeClr val="tx1"/>
                          </a:solidFill>
                          <a:effectLst/>
                        </a:rPr>
                        <a:t> </a:t>
                      </a:r>
                      <a:endParaRPr lang="en-US"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5">
                        <a:lumMod val="20000"/>
                        <a:lumOff val="80000"/>
                      </a:schemeClr>
                    </a:solidFill>
                  </a:tcPr>
                </a:tc>
                <a:extLst>
                  <a:ext uri="{0D108BD9-81ED-4DB2-BD59-A6C34878D82A}">
                    <a16:rowId xmlns:a16="http://schemas.microsoft.com/office/drawing/2014/main" val="2740726549"/>
                  </a:ext>
                </a:extLst>
              </a:tr>
              <a:tr h="227319">
                <a:tc>
                  <a:txBody>
                    <a:bodyPr/>
                    <a:lstStyle/>
                    <a:p>
                      <a:pPr marL="0" marR="0">
                        <a:lnSpc>
                          <a:spcPct val="107000"/>
                        </a:lnSpc>
                        <a:spcBef>
                          <a:spcPts val="0"/>
                        </a:spcBef>
                        <a:spcAft>
                          <a:spcPts val="0"/>
                        </a:spcAft>
                      </a:pPr>
                      <a:r>
                        <a:rPr lang="en-US" sz="1600" dirty="0">
                          <a:solidFill>
                            <a:schemeClr val="tx1"/>
                          </a:solidFill>
                          <a:effectLst/>
                        </a:rPr>
                        <a:t>E. Progress toward improving access and equity for all students</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5">
                        <a:lumMod val="20000"/>
                        <a:lumOff val="80000"/>
                      </a:schemeClr>
                    </a:solidFill>
                  </a:tcPr>
                </a:tc>
                <a:extLst>
                  <a:ext uri="{0D108BD9-81ED-4DB2-BD59-A6C34878D82A}">
                    <a16:rowId xmlns:a16="http://schemas.microsoft.com/office/drawing/2014/main" val="3496197975"/>
                  </a:ext>
                </a:extLst>
              </a:tr>
              <a:tr h="227319">
                <a:tc>
                  <a:txBody>
                    <a:bodyPr/>
                    <a:lstStyle/>
                    <a:p>
                      <a:pPr marL="342900" marR="0" lvl="0" indent="-342900">
                        <a:lnSpc>
                          <a:spcPct val="107000"/>
                        </a:lnSpc>
                        <a:spcBef>
                          <a:spcPts val="0"/>
                        </a:spcBef>
                        <a:spcAft>
                          <a:spcPts val="0"/>
                        </a:spcAft>
                        <a:buFont typeface="Symbol" panose="05050102010706020507" pitchFamily="18" charset="2"/>
                        <a:buChar char=""/>
                      </a:pPr>
                      <a:r>
                        <a:rPr lang="en-US" sz="1600" dirty="0">
                          <a:solidFill>
                            <a:schemeClr val="tx1"/>
                          </a:solidFill>
                          <a:effectLst/>
                        </a:rPr>
                        <a:t> </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5">
                        <a:lumMod val="20000"/>
                        <a:lumOff val="80000"/>
                      </a:schemeClr>
                    </a:solidFill>
                  </a:tcPr>
                </a:tc>
                <a:extLst>
                  <a:ext uri="{0D108BD9-81ED-4DB2-BD59-A6C34878D82A}">
                    <a16:rowId xmlns:a16="http://schemas.microsoft.com/office/drawing/2014/main" val="3439525419"/>
                  </a:ext>
                </a:extLst>
              </a:tr>
            </a:tbl>
          </a:graphicData>
        </a:graphic>
      </p:graphicFrame>
      <p:sp>
        <p:nvSpPr>
          <p:cNvPr id="4" name="Rectangle 1">
            <a:extLst>
              <a:ext uri="{FF2B5EF4-FFF2-40B4-BE49-F238E27FC236}">
                <a16:creationId xmlns:a16="http://schemas.microsoft.com/office/drawing/2014/main" id="{D1052F81-223F-45A0-85C2-C55E35E507CE}"/>
              </a:ext>
            </a:extLst>
          </p:cNvPr>
          <p:cNvSpPr>
            <a:spLocks noChangeArrowheads="1"/>
          </p:cNvSpPr>
          <p:nvPr/>
        </p:nvSpPr>
        <p:spPr bwMode="auto">
          <a:xfrm>
            <a:off x="572330" y="1198536"/>
            <a:ext cx="8571670"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Briefly explain Gaps in each part of the CLNA as applicable to this program area. </a:t>
            </a:r>
            <a:b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br>
            <a:r>
              <a:rPr kumimoji="0" lang="en-US"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These Gaps will directly link to activities funded on the activities/budget form.</a:t>
            </a:r>
            <a:endParaRPr kumimoji="0" lang="en-US"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6546590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Individual CTE Program of Study"/>
          <p:cNvSpPr/>
          <p:nvPr/>
        </p:nvSpPr>
        <p:spPr>
          <a:xfrm>
            <a:off x="4311685" y="1397493"/>
            <a:ext cx="2378160" cy="790706"/>
          </a:xfrm>
          <a:prstGeom prst="rect">
            <a:avLst/>
          </a:prstGeom>
          <a:solidFill>
            <a:srgbClr val="FF0000"/>
          </a:solidFill>
          <a:ln>
            <a:solidFill>
              <a:srgbClr val="0082CC"/>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6789" tIns="26789" rIns="26789" bIns="26789" anchor="ctr"/>
          <a:lstStyle>
            <a:lvl1pPr>
              <a:defRPr b="0">
                <a:solidFill>
                  <a:srgbClr val="FFFFFF"/>
                </a:solidFill>
                <a:latin typeface="+mn-lt"/>
                <a:ea typeface="+mn-ea"/>
                <a:cs typeface="+mn-cs"/>
                <a:sym typeface="Helvetica Neue Medium"/>
              </a:defRPr>
            </a:lvl1pPr>
          </a:lstStyle>
          <a:p>
            <a:pPr algn="ctr"/>
            <a:r>
              <a:rPr sz="1600" b="1" dirty="0"/>
              <a:t>Individual CTE Program</a:t>
            </a:r>
            <a:br>
              <a:rPr lang="en-US" sz="1600" b="1" dirty="0"/>
            </a:br>
            <a:r>
              <a:rPr sz="1600" b="1" dirty="0"/>
              <a:t>of Study  </a:t>
            </a:r>
          </a:p>
        </p:txBody>
      </p:sp>
      <p:sp>
        <p:nvSpPr>
          <p:cNvPr id="203" name="In Demand CTE Programs of Study"/>
          <p:cNvSpPr/>
          <p:nvPr/>
        </p:nvSpPr>
        <p:spPr>
          <a:xfrm>
            <a:off x="4311685" y="2326459"/>
            <a:ext cx="2378160" cy="636752"/>
          </a:xfrm>
          <a:prstGeom prst="rect">
            <a:avLst/>
          </a:prstGeom>
          <a:solidFill>
            <a:srgbClr val="FF0000"/>
          </a:solidFill>
          <a:ln>
            <a:solidFill>
              <a:srgbClr val="0082CC"/>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6789" tIns="26789" rIns="26789" bIns="26789" anchor="ctr"/>
          <a:lstStyle>
            <a:lvl1pPr>
              <a:defRPr b="0">
                <a:solidFill>
                  <a:srgbClr val="FFFFFF"/>
                </a:solidFill>
                <a:latin typeface="+mn-lt"/>
                <a:ea typeface="+mn-ea"/>
                <a:cs typeface="+mn-cs"/>
                <a:sym typeface="Helvetica Neue Medium"/>
              </a:defRPr>
            </a:lvl1pPr>
          </a:lstStyle>
          <a:p>
            <a:pPr algn="ctr"/>
            <a:r>
              <a:rPr sz="1600" b="1" dirty="0"/>
              <a:t>In</a:t>
            </a:r>
            <a:r>
              <a:rPr lang="en-US" sz="1600" b="1" dirty="0"/>
              <a:t>-</a:t>
            </a:r>
            <a:r>
              <a:rPr sz="1600" b="1" dirty="0"/>
              <a:t>Demand CTE Programs of Study </a:t>
            </a:r>
          </a:p>
        </p:txBody>
      </p:sp>
      <p:sp>
        <p:nvSpPr>
          <p:cNvPr id="204" name="An Element in All CTE Programs of  Study"/>
          <p:cNvSpPr/>
          <p:nvPr/>
        </p:nvSpPr>
        <p:spPr>
          <a:xfrm>
            <a:off x="4311685" y="4046566"/>
            <a:ext cx="2378160" cy="898749"/>
          </a:xfrm>
          <a:prstGeom prst="rect">
            <a:avLst/>
          </a:prstGeom>
          <a:solidFill>
            <a:srgbClr val="FF0000"/>
          </a:solidFill>
          <a:ln>
            <a:solidFill>
              <a:srgbClr val="0082CC"/>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6789" tIns="26789" rIns="26789" bIns="26789" anchor="ctr"/>
          <a:lstStyle>
            <a:lvl1pPr>
              <a:defRPr b="0">
                <a:solidFill>
                  <a:srgbClr val="FFFFFF"/>
                </a:solidFill>
                <a:latin typeface="+mn-lt"/>
                <a:ea typeface="+mn-ea"/>
                <a:cs typeface="+mn-cs"/>
                <a:sym typeface="Helvetica Neue Medium"/>
              </a:defRPr>
            </a:lvl1pPr>
          </a:lstStyle>
          <a:p>
            <a:pPr algn="ctr"/>
            <a:r>
              <a:rPr sz="1600" b="1"/>
              <a:t>An Element in All CTE Programs of  Study </a:t>
            </a:r>
          </a:p>
        </p:txBody>
      </p:sp>
      <p:sp>
        <p:nvSpPr>
          <p:cNvPr id="205" name="All College CTE Programs of Study"/>
          <p:cNvSpPr/>
          <p:nvPr/>
        </p:nvSpPr>
        <p:spPr>
          <a:xfrm>
            <a:off x="4311685" y="3121645"/>
            <a:ext cx="2378160" cy="790708"/>
          </a:xfrm>
          <a:prstGeom prst="rect">
            <a:avLst/>
          </a:prstGeom>
          <a:solidFill>
            <a:srgbClr val="FF0000"/>
          </a:solidFill>
          <a:ln>
            <a:solidFill>
              <a:srgbClr val="0082CC"/>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6789" tIns="26789" rIns="26789" bIns="26789" anchor="ctr"/>
          <a:lstStyle>
            <a:lvl1pPr>
              <a:defRPr b="0">
                <a:solidFill>
                  <a:srgbClr val="FFFFFF"/>
                </a:solidFill>
                <a:latin typeface="+mn-lt"/>
                <a:ea typeface="+mn-ea"/>
                <a:cs typeface="+mn-cs"/>
                <a:sym typeface="Helvetica Neue Medium"/>
              </a:defRPr>
            </a:lvl1pPr>
          </a:lstStyle>
          <a:p>
            <a:pPr algn="ctr"/>
            <a:r>
              <a:rPr sz="1600" b="1" dirty="0"/>
              <a:t>All College CTE Programs </a:t>
            </a:r>
            <a:br>
              <a:rPr lang="en-US" sz="1600" b="1" dirty="0"/>
            </a:br>
            <a:r>
              <a:rPr sz="1600" b="1" dirty="0"/>
              <a:t>of Study </a:t>
            </a:r>
          </a:p>
        </p:txBody>
      </p:sp>
      <p:sp>
        <p:nvSpPr>
          <p:cNvPr id="206" name="Line"/>
          <p:cNvSpPr/>
          <p:nvPr/>
        </p:nvSpPr>
        <p:spPr>
          <a:xfrm flipV="1">
            <a:off x="2810864" y="1814649"/>
            <a:ext cx="1519663" cy="461881"/>
          </a:xfrm>
          <a:prstGeom prst="line">
            <a:avLst/>
          </a:prstGeom>
          <a:ln w="76200">
            <a:solidFill>
              <a:srgbClr val="000000"/>
            </a:solidFill>
            <a:miter lim="400000"/>
            <a:tailEnd type="triangle"/>
          </a:ln>
        </p:spPr>
        <p:txBody>
          <a:bodyPr lIns="26789" tIns="26789" rIns="26789" bIns="26789" anchor="ctr"/>
          <a:lstStyle/>
          <a:p>
            <a:pPr>
              <a:defRPr sz="2200" b="0">
                <a:solidFill>
                  <a:srgbClr val="FFFFFF"/>
                </a:solidFill>
                <a:latin typeface="+mn-lt"/>
                <a:ea typeface="+mn-ea"/>
                <a:cs typeface="+mn-cs"/>
                <a:sym typeface="Helvetica Neue Medium"/>
              </a:defRPr>
            </a:pPr>
            <a:endParaRPr sz="1160"/>
          </a:p>
        </p:txBody>
      </p:sp>
      <p:sp>
        <p:nvSpPr>
          <p:cNvPr id="207" name="Line"/>
          <p:cNvSpPr/>
          <p:nvPr/>
        </p:nvSpPr>
        <p:spPr>
          <a:xfrm>
            <a:off x="2882617" y="2619874"/>
            <a:ext cx="1429068" cy="1"/>
          </a:xfrm>
          <a:prstGeom prst="line">
            <a:avLst/>
          </a:prstGeom>
          <a:ln w="76200">
            <a:solidFill>
              <a:srgbClr val="000000"/>
            </a:solidFill>
            <a:miter lim="400000"/>
            <a:tailEnd type="triangle"/>
          </a:ln>
        </p:spPr>
        <p:txBody>
          <a:bodyPr lIns="26789" tIns="26789" rIns="26789" bIns="26789" anchor="ctr"/>
          <a:lstStyle/>
          <a:p>
            <a:pPr>
              <a:defRPr sz="2200" b="0">
                <a:solidFill>
                  <a:srgbClr val="FFFFFF"/>
                </a:solidFill>
                <a:latin typeface="+mn-lt"/>
                <a:ea typeface="+mn-ea"/>
                <a:cs typeface="+mn-cs"/>
                <a:sym typeface="Helvetica Neue Medium"/>
              </a:defRPr>
            </a:pPr>
            <a:endParaRPr sz="1160"/>
          </a:p>
        </p:txBody>
      </p:sp>
      <p:sp>
        <p:nvSpPr>
          <p:cNvPr id="208" name="Line"/>
          <p:cNvSpPr/>
          <p:nvPr/>
        </p:nvSpPr>
        <p:spPr>
          <a:xfrm>
            <a:off x="2901459" y="3488574"/>
            <a:ext cx="1410226" cy="0"/>
          </a:xfrm>
          <a:prstGeom prst="line">
            <a:avLst/>
          </a:prstGeom>
          <a:ln w="76200">
            <a:solidFill>
              <a:srgbClr val="000000"/>
            </a:solidFill>
            <a:miter lim="400000"/>
            <a:tailEnd type="triangle"/>
          </a:ln>
        </p:spPr>
        <p:txBody>
          <a:bodyPr lIns="26789" tIns="26789" rIns="26789" bIns="26789" anchor="ctr"/>
          <a:lstStyle/>
          <a:p>
            <a:pPr>
              <a:defRPr sz="2200" b="0">
                <a:solidFill>
                  <a:srgbClr val="FFFFFF"/>
                </a:solidFill>
                <a:latin typeface="+mn-lt"/>
                <a:ea typeface="+mn-ea"/>
                <a:cs typeface="+mn-cs"/>
                <a:sym typeface="Helvetica Neue Medium"/>
              </a:defRPr>
            </a:pPr>
            <a:endParaRPr sz="1160"/>
          </a:p>
        </p:txBody>
      </p:sp>
      <p:sp>
        <p:nvSpPr>
          <p:cNvPr id="209" name="Line"/>
          <p:cNvSpPr/>
          <p:nvPr/>
        </p:nvSpPr>
        <p:spPr>
          <a:xfrm>
            <a:off x="2810864" y="3831910"/>
            <a:ext cx="1519663" cy="654105"/>
          </a:xfrm>
          <a:prstGeom prst="line">
            <a:avLst/>
          </a:prstGeom>
          <a:ln w="76200">
            <a:solidFill>
              <a:srgbClr val="000000"/>
            </a:solidFill>
            <a:miter lim="400000"/>
            <a:tailEnd type="triangle"/>
          </a:ln>
        </p:spPr>
        <p:txBody>
          <a:bodyPr lIns="26789" tIns="26789" rIns="26789" bIns="26789" anchor="ctr"/>
          <a:lstStyle/>
          <a:p>
            <a:pPr>
              <a:defRPr sz="2200" b="0">
                <a:solidFill>
                  <a:srgbClr val="FFFFFF"/>
                </a:solidFill>
                <a:latin typeface="+mn-lt"/>
                <a:ea typeface="+mn-ea"/>
                <a:cs typeface="+mn-cs"/>
                <a:sym typeface="Helvetica Neue Medium"/>
              </a:defRPr>
            </a:pPr>
            <a:endParaRPr sz="1160"/>
          </a:p>
        </p:txBody>
      </p:sp>
      <p:sp>
        <p:nvSpPr>
          <p:cNvPr id="2" name="Title 1">
            <a:extLst>
              <a:ext uri="{FF2B5EF4-FFF2-40B4-BE49-F238E27FC236}">
                <a16:creationId xmlns:a16="http://schemas.microsoft.com/office/drawing/2014/main" id="{AF675DDC-B5E8-6048-8397-8C786569E6D1}"/>
              </a:ext>
            </a:extLst>
          </p:cNvPr>
          <p:cNvSpPr>
            <a:spLocks noGrp="1"/>
          </p:cNvSpPr>
          <p:nvPr>
            <p:ph type="title"/>
          </p:nvPr>
        </p:nvSpPr>
        <p:spPr/>
        <p:txBody>
          <a:bodyPr>
            <a:normAutofit/>
          </a:bodyPr>
          <a:lstStyle/>
          <a:p>
            <a:r>
              <a:rPr lang="en-US" sz="3200" dirty="0"/>
              <a:t>Many Approaches to the Comprehensive Local Needs Assessment</a:t>
            </a:r>
            <a:endParaRPr lang="en-US" dirty="0"/>
          </a:p>
        </p:txBody>
      </p:sp>
      <p:sp>
        <p:nvSpPr>
          <p:cNvPr id="201" name="LOCAL NEEDS ASSESSMENT"/>
          <p:cNvSpPr/>
          <p:nvPr/>
        </p:nvSpPr>
        <p:spPr>
          <a:xfrm>
            <a:off x="1659441" y="2027898"/>
            <a:ext cx="1242018" cy="2050591"/>
          </a:xfrm>
          <a:prstGeom prst="rect">
            <a:avLst/>
          </a:prstGeom>
          <a:solidFill>
            <a:srgbClr val="FF0000"/>
          </a:solidFill>
          <a:ln>
            <a:solidFill>
              <a:srgbClr val="0082CC"/>
            </a:solidFill>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6789" tIns="26789" rIns="26789" bIns="26789" anchor="ctr"/>
          <a:lstStyle>
            <a:lvl1pPr>
              <a:defRPr b="0">
                <a:solidFill>
                  <a:srgbClr val="FFFFFF"/>
                </a:solidFill>
                <a:latin typeface="+mn-lt"/>
                <a:ea typeface="+mn-ea"/>
                <a:cs typeface="+mn-cs"/>
                <a:sym typeface="Helvetica Neue Medium"/>
              </a:defRPr>
            </a:lvl1pPr>
          </a:lstStyle>
          <a:p>
            <a:pPr algn="ctr"/>
            <a:r>
              <a:rPr lang="en-US" sz="1600" b="1" dirty="0"/>
              <a:t>Local Needs Assessment </a:t>
            </a:r>
          </a:p>
        </p:txBody>
      </p:sp>
    </p:spTree>
    <p:extLst>
      <p:ext uri="{BB962C8B-B14F-4D97-AF65-F5344CB8AC3E}">
        <p14:creationId xmlns:p14="http://schemas.microsoft.com/office/powerpoint/2010/main" val="3657694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9364C0F-7C29-D54C-9336-4FE47118936D}"/>
              </a:ext>
            </a:extLst>
          </p:cNvPr>
          <p:cNvSpPr>
            <a:spLocks noGrp="1"/>
          </p:cNvSpPr>
          <p:nvPr>
            <p:ph idx="1"/>
          </p:nvPr>
        </p:nvSpPr>
        <p:spPr/>
        <p:txBody>
          <a:bodyPr>
            <a:normAutofit/>
          </a:bodyPr>
          <a:lstStyle/>
          <a:p>
            <a:pPr marL="0" indent="0">
              <a:buNone/>
            </a:pPr>
            <a:r>
              <a:rPr lang="en-US" sz="3200" dirty="0">
                <a:latin typeface="Times New Roman" panose="02020603050405020304" pitchFamily="18" charset="0"/>
                <a:cs typeface="Times New Roman" panose="02020603050405020304" pitchFamily="18" charset="0"/>
              </a:rPr>
              <a:t>Dr. Kimberly Gold  </a:t>
            </a:r>
          </a:p>
          <a:p>
            <a:pPr marL="0" indent="0">
              <a:buNone/>
            </a:pPr>
            <a:r>
              <a:rPr lang="en-US" sz="2800" dirty="0">
                <a:latin typeface="Times New Roman" panose="02020603050405020304" pitchFamily="18" charset="0"/>
                <a:cs typeface="Times New Roman" panose="02020603050405020304" pitchFamily="18" charset="0"/>
              </a:rPr>
              <a:t>Senior Vice President and Chief Academic Officer </a:t>
            </a:r>
          </a:p>
          <a:p>
            <a:pPr marL="0" indent="0">
              <a:buNone/>
            </a:pPr>
            <a:endParaRPr lang="en-US" sz="2800" dirty="0">
              <a:latin typeface="Times New Roman" panose="02020603050405020304" pitchFamily="18" charset="0"/>
              <a:cs typeface="Times New Roman" panose="02020603050405020304" pitchFamily="18" charset="0"/>
            </a:endParaRPr>
          </a:p>
          <a:p>
            <a:pPr marL="0" indent="0">
              <a:buNone/>
            </a:pPr>
            <a:r>
              <a:rPr lang="en-US" sz="3200" dirty="0">
                <a:latin typeface="Times New Roman" panose="02020603050405020304" pitchFamily="18" charset="0"/>
                <a:cs typeface="Times New Roman" panose="02020603050405020304" pitchFamily="18" charset="0"/>
              </a:rPr>
              <a:t>Dr. Bob Witchger </a:t>
            </a:r>
          </a:p>
          <a:p>
            <a:pPr marL="0" indent="0">
              <a:buNone/>
            </a:pPr>
            <a:r>
              <a:rPr lang="en-US" sz="2800" dirty="0">
                <a:latin typeface="Times New Roman" panose="02020603050405020304" pitchFamily="18" charset="0"/>
                <a:cs typeface="Times New Roman" panose="02020603050405020304" pitchFamily="18" charset="0"/>
              </a:rPr>
              <a:t>Director, Career and Technical Education </a:t>
            </a:r>
          </a:p>
        </p:txBody>
      </p:sp>
      <p:sp>
        <p:nvSpPr>
          <p:cNvPr id="3" name="Title 2">
            <a:extLst>
              <a:ext uri="{FF2B5EF4-FFF2-40B4-BE49-F238E27FC236}">
                <a16:creationId xmlns:a16="http://schemas.microsoft.com/office/drawing/2014/main" id="{2DEFCCD6-DD94-684B-B680-C87315E56442}"/>
              </a:ext>
            </a:extLst>
          </p:cNvPr>
          <p:cNvSpPr>
            <a:spLocks noGrp="1"/>
          </p:cNvSpPr>
          <p:nvPr>
            <p:ph type="title"/>
          </p:nvPr>
        </p:nvSpPr>
        <p:spPr/>
        <p:txBody>
          <a:bodyPr/>
          <a:lstStyle/>
          <a:p>
            <a:r>
              <a:rPr lang="en-US" dirty="0"/>
              <a:t>Welcome </a:t>
            </a:r>
          </a:p>
        </p:txBody>
      </p:sp>
    </p:spTree>
    <p:extLst>
      <p:ext uri="{BB962C8B-B14F-4D97-AF65-F5344CB8AC3E}">
        <p14:creationId xmlns:p14="http://schemas.microsoft.com/office/powerpoint/2010/main" val="4134146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E78FAF0-1059-49ED-9D9E-F955309B9125}"/>
              </a:ext>
            </a:extLst>
          </p:cNvPr>
          <p:cNvSpPr>
            <a:spLocks noGrp="1"/>
          </p:cNvSpPr>
          <p:nvPr>
            <p:ph idx="1"/>
          </p:nvPr>
        </p:nvSpPr>
        <p:spPr/>
        <p:txBody>
          <a:bodyPr/>
          <a:lstStyle/>
          <a:p>
            <a:r>
              <a:rPr lang="en-US" dirty="0"/>
              <a:t>Let’s look at the Perkins Handbook </a:t>
            </a:r>
            <a:br>
              <a:rPr lang="en-US" dirty="0"/>
            </a:br>
            <a:r>
              <a:rPr lang="en-US" dirty="0"/>
              <a:t>page by page </a:t>
            </a:r>
          </a:p>
        </p:txBody>
      </p:sp>
      <p:sp>
        <p:nvSpPr>
          <p:cNvPr id="3" name="Title 2">
            <a:extLst>
              <a:ext uri="{FF2B5EF4-FFF2-40B4-BE49-F238E27FC236}">
                <a16:creationId xmlns:a16="http://schemas.microsoft.com/office/drawing/2014/main" id="{0E842106-28DA-4339-8C3A-6A8B56100278}"/>
              </a:ext>
            </a:extLst>
          </p:cNvPr>
          <p:cNvSpPr>
            <a:spLocks noGrp="1"/>
          </p:cNvSpPr>
          <p:nvPr>
            <p:ph type="title"/>
          </p:nvPr>
        </p:nvSpPr>
        <p:spPr/>
        <p:txBody>
          <a:bodyPr/>
          <a:lstStyle/>
          <a:p>
            <a:r>
              <a:rPr lang="en-US" dirty="0"/>
              <a:t>2020-2021 Perkins Handbook </a:t>
            </a:r>
          </a:p>
        </p:txBody>
      </p:sp>
      <p:pic>
        <p:nvPicPr>
          <p:cNvPr id="5" name="Picture 4">
            <a:extLst>
              <a:ext uri="{FF2B5EF4-FFF2-40B4-BE49-F238E27FC236}">
                <a16:creationId xmlns:a16="http://schemas.microsoft.com/office/drawing/2014/main" id="{EFA325A6-527F-0D40-85E9-397D640D213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36255" y="839310"/>
            <a:ext cx="3325965" cy="4304190"/>
          </a:xfrm>
          <a:prstGeom prst="rect">
            <a:avLst/>
          </a:prstGeom>
        </p:spPr>
      </p:pic>
    </p:spTree>
    <p:extLst>
      <p:ext uri="{BB962C8B-B14F-4D97-AF65-F5344CB8AC3E}">
        <p14:creationId xmlns:p14="http://schemas.microsoft.com/office/powerpoint/2010/main" val="32370495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4A009-28C9-294C-A43A-43F320A9371A}"/>
              </a:ext>
            </a:extLst>
          </p:cNvPr>
          <p:cNvSpPr>
            <a:spLocks noGrp="1"/>
          </p:cNvSpPr>
          <p:nvPr>
            <p:ph type="title"/>
          </p:nvPr>
        </p:nvSpPr>
        <p:spPr/>
        <p:txBody>
          <a:bodyPr>
            <a:normAutofit/>
          </a:bodyPr>
          <a:lstStyle/>
          <a:p>
            <a:r>
              <a:rPr lang="en-US" dirty="0"/>
              <a:t>Perkins Funding for 2020-21 </a:t>
            </a:r>
            <a:br>
              <a:rPr lang="en-US" dirty="0"/>
            </a:br>
            <a:r>
              <a:rPr lang="en-US" dirty="0"/>
              <a:t>The Process - Abbreviated </a:t>
            </a:r>
          </a:p>
        </p:txBody>
      </p:sp>
      <p:sp>
        <p:nvSpPr>
          <p:cNvPr id="135" name="CONDUCT LOCAL NEEDS ASSESSMENT"/>
          <p:cNvSpPr/>
          <p:nvPr/>
        </p:nvSpPr>
        <p:spPr>
          <a:xfrm>
            <a:off x="831919" y="1696262"/>
            <a:ext cx="1625262" cy="1303689"/>
          </a:xfrm>
          <a:prstGeom prst="rect">
            <a:avLst/>
          </a:prstGeom>
          <a:solidFill>
            <a:schemeClr val="accent2">
              <a:lumMod val="75000"/>
            </a:schemeClr>
          </a:solidFill>
          <a:ln>
            <a:solidFill>
              <a:srgbClr val="0082CC"/>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6789" tIns="26789" rIns="26789" bIns="26789" anchor="ctr"/>
          <a:lstStyle>
            <a:lvl1pPr>
              <a:defRPr b="0">
                <a:solidFill>
                  <a:srgbClr val="FFFFFF"/>
                </a:solidFill>
                <a:latin typeface="+mn-lt"/>
                <a:ea typeface="+mn-ea"/>
                <a:cs typeface="+mn-cs"/>
                <a:sym typeface="Helvetica Neue Medium"/>
              </a:defRPr>
            </a:lvl1pPr>
          </a:lstStyle>
          <a:p>
            <a:pPr algn="ctr"/>
            <a:r>
              <a:rPr lang="en-US" sz="1600" dirty="0"/>
              <a:t>Conduct Local Needs Assessment </a:t>
            </a:r>
          </a:p>
        </p:txBody>
      </p:sp>
      <p:sp>
        <p:nvSpPr>
          <p:cNvPr id="136" name="DEVELOP A PLAN /COMPLETE THE APPLICATION"/>
          <p:cNvSpPr/>
          <p:nvPr/>
        </p:nvSpPr>
        <p:spPr>
          <a:xfrm>
            <a:off x="3687128" y="1696262"/>
            <a:ext cx="1625262" cy="1303689"/>
          </a:xfrm>
          <a:prstGeom prst="rect">
            <a:avLst/>
          </a:prstGeom>
          <a:blipFill>
            <a:blip r:embed="rId3"/>
          </a:blipFill>
          <a:ln w="25400">
            <a:solidFill>
              <a:srgbClr val="10A997"/>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6789" tIns="26789" rIns="26789" bIns="26789" anchor="ctr"/>
          <a:lstStyle>
            <a:lvl1pPr>
              <a:defRPr b="0">
                <a:solidFill>
                  <a:srgbClr val="FFFFFF"/>
                </a:solidFill>
                <a:latin typeface="+mn-lt"/>
                <a:ea typeface="+mn-ea"/>
                <a:cs typeface="+mn-cs"/>
                <a:sym typeface="Helvetica Neue Medium"/>
              </a:defRPr>
            </a:lvl1pPr>
          </a:lstStyle>
          <a:p>
            <a:pPr algn="ctr"/>
            <a:r>
              <a:rPr lang="en-US" sz="1600" dirty="0"/>
              <a:t>Complete the Application / Plan and Budget  </a:t>
            </a:r>
          </a:p>
        </p:txBody>
      </p:sp>
      <p:sp>
        <p:nvSpPr>
          <p:cNvPr id="137" name="USE PERKINS TO ENHANCE YOUR CTE PROGRAMS"/>
          <p:cNvSpPr/>
          <p:nvPr/>
        </p:nvSpPr>
        <p:spPr>
          <a:xfrm>
            <a:off x="6656089" y="1696262"/>
            <a:ext cx="1625261" cy="1303689"/>
          </a:xfrm>
          <a:prstGeom prst="rect">
            <a:avLst/>
          </a:prstGeom>
          <a:blipFill>
            <a:blip r:embed="rId4"/>
          </a:blipFill>
          <a:ln w="25400">
            <a:solidFill>
              <a:srgbClr val="10A997"/>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6789" tIns="26789" rIns="26789" bIns="26789" anchor="ctr"/>
          <a:lstStyle>
            <a:lvl1pPr>
              <a:defRPr b="0">
                <a:solidFill>
                  <a:srgbClr val="FFFFFF"/>
                </a:solidFill>
                <a:latin typeface="+mn-lt"/>
                <a:ea typeface="+mn-ea"/>
                <a:cs typeface="+mn-cs"/>
                <a:sym typeface="Helvetica Neue Medium"/>
              </a:defRPr>
            </a:lvl1pPr>
          </a:lstStyle>
          <a:p>
            <a:pPr algn="ctr"/>
            <a:r>
              <a:rPr lang="en-US" sz="1600" dirty="0"/>
              <a:t>Use Perkins Funds to Enhance College CTE Programs   </a:t>
            </a:r>
          </a:p>
        </p:txBody>
      </p:sp>
      <p:sp>
        <p:nvSpPr>
          <p:cNvPr id="138" name="With your stakeholders"/>
          <p:cNvSpPr txBox="1"/>
          <p:nvPr/>
        </p:nvSpPr>
        <p:spPr>
          <a:xfrm>
            <a:off x="831920" y="3317200"/>
            <a:ext cx="7449430" cy="423433"/>
          </a:xfrm>
          <a:prstGeom prst="rect">
            <a:avLst/>
          </a:prstGeom>
          <a:solidFill>
            <a:srgbClr val="BF4C86"/>
          </a:solidFill>
          <a:ln w="38100">
            <a:solidFill>
              <a:srgbClr val="FFFFFF"/>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6789" tIns="26789" rIns="26789" bIns="26789" anchor="ctr">
            <a:spAutoFit/>
          </a:bodyPr>
          <a:lstStyle>
            <a:lvl1pPr>
              <a:defRPr b="0">
                <a:solidFill>
                  <a:srgbClr val="FFFFFF"/>
                </a:solidFill>
                <a:latin typeface="+mn-lt"/>
                <a:ea typeface="+mn-ea"/>
                <a:cs typeface="+mn-cs"/>
                <a:sym typeface="Helvetica Neue Medium"/>
              </a:defRPr>
            </a:lvl1pPr>
          </a:lstStyle>
          <a:p>
            <a:pPr algn="ctr"/>
            <a:r>
              <a:rPr lang="en-US" sz="2400" dirty="0"/>
              <a:t>w</a:t>
            </a:r>
            <a:r>
              <a:rPr sz="2400" dirty="0"/>
              <a:t>ith </a:t>
            </a:r>
            <a:r>
              <a:rPr lang="en-US" sz="2400" dirty="0"/>
              <a:t>area </a:t>
            </a:r>
            <a:r>
              <a:rPr sz="2400" dirty="0"/>
              <a:t>stakeholders</a:t>
            </a:r>
          </a:p>
        </p:txBody>
      </p:sp>
      <p:sp>
        <p:nvSpPr>
          <p:cNvPr id="139" name="Fall of 2019"/>
          <p:cNvSpPr txBox="1"/>
          <p:nvPr/>
        </p:nvSpPr>
        <p:spPr>
          <a:xfrm>
            <a:off x="918867" y="1309631"/>
            <a:ext cx="1481049" cy="3311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6789" tIns="26789" rIns="26789" bIns="26789" anchor="ctr">
            <a:spAutoFit/>
          </a:bodyPr>
          <a:lstStyle>
            <a:lvl1pPr>
              <a:defRPr b="0" i="1"/>
            </a:lvl1pPr>
          </a:lstStyle>
          <a:p>
            <a:pPr algn="ctr"/>
            <a:r>
              <a:rPr dirty="0"/>
              <a:t>Fall of 2019 </a:t>
            </a:r>
          </a:p>
        </p:txBody>
      </p:sp>
      <p:sp>
        <p:nvSpPr>
          <p:cNvPr id="140" name="Winter of 2020"/>
          <p:cNvSpPr txBox="1"/>
          <p:nvPr/>
        </p:nvSpPr>
        <p:spPr>
          <a:xfrm>
            <a:off x="3368294" y="1309631"/>
            <a:ext cx="2283206" cy="3311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6789" tIns="26789" rIns="26789" bIns="26789" anchor="ctr">
            <a:spAutoFit/>
          </a:bodyPr>
          <a:lstStyle>
            <a:lvl1pPr>
              <a:defRPr b="0" i="1"/>
            </a:lvl1pPr>
          </a:lstStyle>
          <a:p>
            <a:pPr algn="ctr"/>
            <a:r>
              <a:rPr dirty="0"/>
              <a:t>Winter</a:t>
            </a:r>
            <a:r>
              <a:rPr lang="en-US" dirty="0"/>
              <a:t>/Spring</a:t>
            </a:r>
            <a:r>
              <a:rPr dirty="0"/>
              <a:t> of 2020</a:t>
            </a:r>
          </a:p>
        </p:txBody>
      </p:sp>
      <p:sp>
        <p:nvSpPr>
          <p:cNvPr id="141" name="Fall of 2020-21"/>
          <p:cNvSpPr txBox="1"/>
          <p:nvPr/>
        </p:nvSpPr>
        <p:spPr>
          <a:xfrm>
            <a:off x="6625272" y="1309631"/>
            <a:ext cx="1625261" cy="3311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6789" tIns="26789" rIns="26789" bIns="26789" anchor="ctr">
            <a:spAutoFit/>
          </a:bodyPr>
          <a:lstStyle>
            <a:lvl1pPr>
              <a:defRPr b="0" i="1"/>
            </a:lvl1pPr>
          </a:lstStyle>
          <a:p>
            <a:pPr algn="ctr"/>
            <a:r>
              <a:rPr dirty="0"/>
              <a:t>Fall of 2020-21</a:t>
            </a:r>
          </a:p>
        </p:txBody>
      </p:sp>
      <p:sp>
        <p:nvSpPr>
          <p:cNvPr id="142" name="Arrow"/>
          <p:cNvSpPr/>
          <p:nvPr/>
        </p:nvSpPr>
        <p:spPr>
          <a:xfrm>
            <a:off x="2805301" y="2224058"/>
            <a:ext cx="536619" cy="351607"/>
          </a:xfrm>
          <a:prstGeom prst="rightArrow">
            <a:avLst>
              <a:gd name="adj1" fmla="val 32000"/>
              <a:gd name="adj2" fmla="val 97676"/>
            </a:avLst>
          </a:prstGeom>
          <a:solidFill>
            <a:srgbClr val="535353"/>
          </a:solidFill>
          <a:ln w="25400">
            <a:solidFill>
              <a:schemeClr val="accent1"/>
            </a:solidFill>
          </a:ln>
        </p:spPr>
        <p:txBody>
          <a:bodyPr lIns="26789" tIns="26789" rIns="26789" bIns="26789" anchor="ctr"/>
          <a:lstStyle/>
          <a:p>
            <a:pPr>
              <a:defRPr b="0">
                <a:latin typeface="+mn-lt"/>
                <a:ea typeface="+mn-ea"/>
                <a:cs typeface="+mn-cs"/>
                <a:sym typeface="Helvetica Neue Medium"/>
              </a:defRPr>
            </a:pPr>
            <a:endParaRPr sz="949"/>
          </a:p>
        </p:txBody>
      </p:sp>
      <p:sp>
        <p:nvSpPr>
          <p:cNvPr id="143" name="Arrow"/>
          <p:cNvSpPr/>
          <p:nvPr/>
        </p:nvSpPr>
        <p:spPr>
          <a:xfrm>
            <a:off x="5765800" y="2224057"/>
            <a:ext cx="536619" cy="351607"/>
          </a:xfrm>
          <a:prstGeom prst="rightArrow">
            <a:avLst>
              <a:gd name="adj1" fmla="val 32000"/>
              <a:gd name="adj2" fmla="val 97676"/>
            </a:avLst>
          </a:prstGeom>
          <a:solidFill>
            <a:srgbClr val="535353"/>
          </a:solidFill>
          <a:ln w="25400">
            <a:solidFill>
              <a:schemeClr val="accent1"/>
            </a:solidFill>
          </a:ln>
        </p:spPr>
        <p:txBody>
          <a:bodyPr lIns="26789" tIns="26789" rIns="26789" bIns="26789" anchor="ctr"/>
          <a:lstStyle/>
          <a:p>
            <a:pPr>
              <a:defRPr b="0">
                <a:latin typeface="+mn-lt"/>
                <a:ea typeface="+mn-ea"/>
                <a:cs typeface="+mn-cs"/>
                <a:sym typeface="Helvetica Neue Medium"/>
              </a:defRPr>
            </a:pPr>
            <a:endParaRPr sz="949"/>
          </a:p>
        </p:txBody>
      </p:sp>
      <p:sp>
        <p:nvSpPr>
          <p:cNvPr id="144" name="Preparing students for jobs that are in demand or pay high wages with skills they have developed through the education system and in collaboration with all workforce stakeholders and their resources."/>
          <p:cNvSpPr txBox="1"/>
          <p:nvPr/>
        </p:nvSpPr>
        <p:spPr>
          <a:xfrm>
            <a:off x="796577" y="3845932"/>
            <a:ext cx="7255223" cy="9774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6789" tIns="26789" rIns="26789" bIns="26789" anchor="ctr">
            <a:spAutoFit/>
          </a:bodyPr>
          <a:lstStyle>
            <a:lvl1pPr algn="just">
              <a:defRPr sz="2500" b="0">
                <a:latin typeface="+mn-lt"/>
                <a:ea typeface="+mn-ea"/>
                <a:cs typeface="+mn-cs"/>
                <a:sym typeface="Helvetica Neue Medium"/>
              </a:defRPr>
            </a:lvl1pPr>
          </a:lstStyle>
          <a:p>
            <a:r>
              <a:rPr sz="2000" dirty="0"/>
              <a:t>Preparing students for jobs that are in</a:t>
            </a:r>
            <a:r>
              <a:rPr lang="en-US" sz="2000" dirty="0"/>
              <a:t>-</a:t>
            </a:r>
            <a:r>
              <a:rPr sz="2000" dirty="0"/>
              <a:t>demand or pay high wages with skills they have developed through the education system and in collaboration with all workforce stakeholders and their resources. </a:t>
            </a:r>
          </a:p>
        </p:txBody>
      </p:sp>
      <p:sp>
        <p:nvSpPr>
          <p:cNvPr id="14" name="Rounded Rectangle">
            <a:extLst>
              <a:ext uri="{FF2B5EF4-FFF2-40B4-BE49-F238E27FC236}">
                <a16:creationId xmlns:a16="http://schemas.microsoft.com/office/drawing/2014/main" id="{76D41CAD-18CB-EC4E-B967-D31BB65A8076}"/>
              </a:ext>
            </a:extLst>
          </p:cNvPr>
          <p:cNvSpPr/>
          <p:nvPr/>
        </p:nvSpPr>
        <p:spPr>
          <a:xfrm>
            <a:off x="3394359" y="1303563"/>
            <a:ext cx="2257141" cy="1902018"/>
          </a:xfrm>
          <a:prstGeom prst="roundRect">
            <a:avLst>
              <a:gd name="adj" fmla="val 14406"/>
            </a:avLst>
          </a:prstGeom>
          <a:ln w="50800">
            <a:solidFill>
              <a:schemeClr val="accent1"/>
            </a:solidFill>
          </a:ln>
        </p:spPr>
        <p:txBody>
          <a:bodyPr lIns="26789" tIns="26789" rIns="26789" bIns="26789" anchor="ctr"/>
          <a:lstStyle/>
          <a:p>
            <a:pPr>
              <a:defRPr sz="2200" b="0">
                <a:solidFill>
                  <a:srgbClr val="FFFFFF"/>
                </a:solidFill>
                <a:latin typeface="+mn-lt"/>
                <a:ea typeface="+mn-ea"/>
                <a:cs typeface="+mn-cs"/>
                <a:sym typeface="Helvetica Neue Medium"/>
              </a:defRPr>
            </a:pPr>
            <a:endParaRPr sz="1160"/>
          </a:p>
        </p:txBody>
      </p:sp>
    </p:spTree>
    <p:extLst>
      <p:ext uri="{BB962C8B-B14F-4D97-AF65-F5344CB8AC3E}">
        <p14:creationId xmlns:p14="http://schemas.microsoft.com/office/powerpoint/2010/main" val="36590116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fill="hold"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heel(1)">
                                      <p:cBhvr>
                                        <p:cTn id="7"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00B0789-9283-3247-B948-3960E6D4900F}"/>
              </a:ext>
            </a:extLst>
          </p:cNvPr>
          <p:cNvSpPr>
            <a:spLocks noGrp="1"/>
          </p:cNvSpPr>
          <p:nvPr>
            <p:ph idx="1"/>
          </p:nvPr>
        </p:nvSpPr>
        <p:spPr/>
        <p:txBody>
          <a:bodyPr>
            <a:noAutofit/>
          </a:bodyPr>
          <a:lstStyle/>
          <a:p>
            <a:pPr marL="0" indent="0">
              <a:buNone/>
              <a:defRPr sz="2200"/>
            </a:pPr>
            <a:r>
              <a:rPr lang="en-US" sz="2000" dirty="0"/>
              <a:t>The application addresses key parts of the comprehensive local needs assessment and asks the following questions: </a:t>
            </a:r>
          </a:p>
          <a:p>
            <a:pPr marL="251127" indent="-251127">
              <a:lnSpc>
                <a:spcPct val="120000"/>
              </a:lnSpc>
              <a:buSzPct val="100000"/>
              <a:buAutoNum type="arabicPeriod"/>
              <a:defRPr sz="3000"/>
            </a:pPr>
            <a:r>
              <a:rPr lang="en-US" sz="2400" dirty="0"/>
              <a:t>What CTE programs will the college fund?  </a:t>
            </a:r>
          </a:p>
          <a:p>
            <a:pPr marL="251127" indent="-251127">
              <a:lnSpc>
                <a:spcPct val="120000"/>
              </a:lnSpc>
              <a:buSzPct val="100000"/>
              <a:buAutoNum type="arabicPeriod"/>
              <a:defRPr sz="3000"/>
            </a:pPr>
            <a:r>
              <a:rPr lang="en-US" sz="2400" dirty="0"/>
              <a:t>How will the college collaborate with WIOA?</a:t>
            </a:r>
          </a:p>
          <a:p>
            <a:pPr marL="251127" indent="-251127">
              <a:lnSpc>
                <a:spcPct val="120000"/>
              </a:lnSpc>
              <a:buSzPct val="100000"/>
              <a:buAutoNum type="arabicPeriod"/>
              <a:defRPr sz="3000"/>
            </a:pPr>
            <a:r>
              <a:rPr lang="en-US" sz="2400" dirty="0"/>
              <a:t>How will academic and technical skills of CTE students be improved? </a:t>
            </a:r>
          </a:p>
          <a:p>
            <a:pPr marL="251127" indent="-251127">
              <a:lnSpc>
                <a:spcPct val="120000"/>
              </a:lnSpc>
              <a:buSzPct val="100000"/>
              <a:buAutoNum type="arabicPeriod"/>
              <a:defRPr sz="3000"/>
            </a:pPr>
            <a:r>
              <a:rPr lang="en-US" sz="2400" dirty="0"/>
              <a:t>How will the college serve Special Populations enrolled in CTE ?</a:t>
            </a:r>
          </a:p>
          <a:p>
            <a:endParaRPr lang="en-US" sz="2000" dirty="0"/>
          </a:p>
        </p:txBody>
      </p:sp>
      <p:sp>
        <p:nvSpPr>
          <p:cNvPr id="227" name="The Application"/>
          <p:cNvSpPr txBox="1">
            <a:spLocks noGrp="1"/>
          </p:cNvSpPr>
          <p:nvPr>
            <p:ph type="title"/>
          </p:nvPr>
        </p:nvSpPr>
        <p:spPr>
          <a:prstGeom prst="rect">
            <a:avLst/>
          </a:prstGeom>
        </p:spPr>
        <p:txBody>
          <a:bodyPr/>
          <a:lstStyle/>
          <a:p>
            <a:r>
              <a:rPr dirty="0"/>
              <a:t>The Application </a:t>
            </a:r>
          </a:p>
        </p:txBody>
      </p:sp>
    </p:spTree>
    <p:extLst>
      <p:ext uri="{BB962C8B-B14F-4D97-AF65-F5344CB8AC3E}">
        <p14:creationId xmlns:p14="http://schemas.microsoft.com/office/powerpoint/2010/main" val="580887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2F2F0A9-750E-4B4D-A2BA-865A5767027E}"/>
              </a:ext>
            </a:extLst>
          </p:cNvPr>
          <p:cNvSpPr>
            <a:spLocks noGrp="1"/>
          </p:cNvSpPr>
          <p:nvPr>
            <p:ph idx="1"/>
          </p:nvPr>
        </p:nvSpPr>
        <p:spPr/>
        <p:txBody>
          <a:bodyPr>
            <a:noAutofit/>
          </a:bodyPr>
          <a:lstStyle/>
          <a:p>
            <a:pPr marL="271217" indent="-271217">
              <a:lnSpc>
                <a:spcPct val="120000"/>
              </a:lnSpc>
              <a:buSzPct val="100000"/>
              <a:buFont typeface="+mj-lt"/>
              <a:buAutoNum type="arabicPeriod" startAt="5"/>
              <a:defRPr sz="3000"/>
            </a:pPr>
            <a:r>
              <a:rPr lang="en-US" sz="2400" dirty="0"/>
              <a:t>How will work-based learning be offered and encouraged?</a:t>
            </a:r>
          </a:p>
          <a:p>
            <a:pPr marL="251127" indent="-251127">
              <a:lnSpc>
                <a:spcPct val="120000"/>
              </a:lnSpc>
              <a:buSzPct val="100000"/>
              <a:buAutoNum type="arabicPeriod" startAt="5"/>
              <a:defRPr sz="3000"/>
            </a:pPr>
            <a:r>
              <a:rPr lang="en-US" sz="2400" dirty="0"/>
              <a:t>How will high school students gain postsecondary credit and credentials? </a:t>
            </a:r>
          </a:p>
          <a:p>
            <a:pPr marL="251127" indent="-251127">
              <a:lnSpc>
                <a:spcPct val="120000"/>
              </a:lnSpc>
              <a:buSzPct val="100000"/>
              <a:buAutoNum type="arabicPeriod" startAt="5"/>
              <a:defRPr sz="3000"/>
            </a:pPr>
            <a:r>
              <a:rPr lang="en-US" sz="2400" dirty="0"/>
              <a:t>How will the college gain, maintain, and retain CTE faculty? </a:t>
            </a:r>
          </a:p>
          <a:p>
            <a:pPr marL="251127" indent="-251127">
              <a:lnSpc>
                <a:spcPct val="120000"/>
              </a:lnSpc>
              <a:buSzPct val="100000"/>
              <a:buAutoNum type="arabicPeriod" startAt="5"/>
              <a:defRPr sz="3000"/>
            </a:pPr>
            <a:r>
              <a:rPr lang="en-US" sz="2400" dirty="0"/>
              <a:t>How does the college serve the nine Perkins Special Populations?</a:t>
            </a:r>
          </a:p>
          <a:p>
            <a:endParaRPr lang="en-US" sz="2000" dirty="0"/>
          </a:p>
        </p:txBody>
      </p:sp>
      <p:sp>
        <p:nvSpPr>
          <p:cNvPr id="230" name="The Application"/>
          <p:cNvSpPr txBox="1">
            <a:spLocks noGrp="1"/>
          </p:cNvSpPr>
          <p:nvPr>
            <p:ph type="title"/>
          </p:nvPr>
        </p:nvSpPr>
        <p:spPr>
          <a:prstGeom prst="rect">
            <a:avLst/>
          </a:prstGeom>
        </p:spPr>
        <p:txBody>
          <a:bodyPr/>
          <a:lstStyle/>
          <a:p>
            <a:r>
              <a:rPr dirty="0"/>
              <a:t>The Application </a:t>
            </a:r>
            <a:r>
              <a:rPr lang="en-US" sz="2000" dirty="0"/>
              <a:t>(continued)</a:t>
            </a:r>
            <a:endParaRPr dirty="0"/>
          </a:p>
        </p:txBody>
      </p:sp>
    </p:spTree>
    <p:extLst>
      <p:ext uri="{BB962C8B-B14F-4D97-AF65-F5344CB8AC3E}">
        <p14:creationId xmlns:p14="http://schemas.microsoft.com/office/powerpoint/2010/main" val="2759680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2D192F57-4EF0-1149-8FB3-017ADD089669}"/>
              </a:ext>
            </a:extLst>
          </p:cNvPr>
          <p:cNvSpPr>
            <a:spLocks noGrp="1"/>
          </p:cNvSpPr>
          <p:nvPr>
            <p:ph idx="1"/>
          </p:nvPr>
        </p:nvSpPr>
        <p:spPr>
          <a:xfrm>
            <a:off x="628650" y="1320904"/>
            <a:ext cx="8033570" cy="3822596"/>
          </a:xfrm>
        </p:spPr>
        <p:txBody>
          <a:bodyPr>
            <a:normAutofit/>
          </a:bodyPr>
          <a:lstStyle/>
          <a:p>
            <a:pPr marL="0" indent="0">
              <a:buNone/>
            </a:pPr>
            <a:r>
              <a:rPr lang="en-US" b="1" dirty="0"/>
              <a:t>This is our plan for today -</a:t>
            </a:r>
          </a:p>
          <a:p>
            <a:endParaRPr lang="en-US" sz="2400" dirty="0"/>
          </a:p>
          <a:p>
            <a:pPr marL="457200" indent="-457200">
              <a:buFont typeface="+mj-lt"/>
              <a:buAutoNum type="arabicPeriod"/>
            </a:pPr>
            <a:r>
              <a:rPr lang="en-US" sz="2400" dirty="0"/>
              <a:t>We will address each question in the application. </a:t>
            </a:r>
          </a:p>
          <a:p>
            <a:pPr marL="457200" indent="-457200">
              <a:buFont typeface="+mj-lt"/>
              <a:buAutoNum type="arabicPeriod"/>
            </a:pPr>
            <a:r>
              <a:rPr lang="en-US" sz="2400" dirty="0"/>
              <a:t>We will open the mic and ask each college to share several ideas or strategies they intend to use to address the question. </a:t>
            </a:r>
          </a:p>
          <a:p>
            <a:pPr marL="457200" indent="-457200">
              <a:buFont typeface="+mj-lt"/>
              <a:buAutoNum type="arabicPeriod"/>
            </a:pPr>
            <a:r>
              <a:rPr lang="en-US" sz="2400" dirty="0"/>
              <a:t>We will answer any questions you might have.</a:t>
            </a:r>
          </a:p>
          <a:p>
            <a:pPr marL="457200" indent="-457200">
              <a:buFont typeface="+mj-lt"/>
              <a:buAutoNum type="arabicPeriod"/>
            </a:pPr>
            <a:r>
              <a:rPr lang="en-US" sz="2400" dirty="0"/>
              <a:t>We will summarize the comments and share with you in a future webinar “Strategies to complete the Perkins Application.”                </a:t>
            </a:r>
          </a:p>
          <a:p>
            <a:pPr marL="457200" indent="-457200">
              <a:buFont typeface="+mj-lt"/>
              <a:buAutoNum type="arabicPeriod"/>
            </a:pPr>
            <a:endParaRPr lang="en-US" dirty="0"/>
          </a:p>
          <a:p>
            <a:endParaRPr lang="en-US" dirty="0"/>
          </a:p>
        </p:txBody>
      </p:sp>
      <p:sp>
        <p:nvSpPr>
          <p:cNvPr id="5" name="Title 4">
            <a:extLst>
              <a:ext uri="{FF2B5EF4-FFF2-40B4-BE49-F238E27FC236}">
                <a16:creationId xmlns:a16="http://schemas.microsoft.com/office/drawing/2014/main" id="{7228BA0F-FB2C-F54A-A469-BCB7AC3F8FE6}"/>
              </a:ext>
            </a:extLst>
          </p:cNvPr>
          <p:cNvSpPr>
            <a:spLocks noGrp="1"/>
          </p:cNvSpPr>
          <p:nvPr>
            <p:ph type="title"/>
          </p:nvPr>
        </p:nvSpPr>
        <p:spPr/>
        <p:txBody>
          <a:bodyPr/>
          <a:lstStyle/>
          <a:p>
            <a:r>
              <a:rPr lang="en-US" dirty="0"/>
              <a:t>Perkins V Local Application </a:t>
            </a:r>
          </a:p>
        </p:txBody>
      </p:sp>
    </p:spTree>
    <p:extLst>
      <p:ext uri="{BB962C8B-B14F-4D97-AF65-F5344CB8AC3E}">
        <p14:creationId xmlns:p14="http://schemas.microsoft.com/office/powerpoint/2010/main" val="2258537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E30DF0B-C1F5-104C-AC51-188D0DB54409}"/>
              </a:ext>
            </a:extLst>
          </p:cNvPr>
          <p:cNvSpPr>
            <a:spLocks noGrp="1"/>
          </p:cNvSpPr>
          <p:nvPr>
            <p:ph idx="1"/>
          </p:nvPr>
        </p:nvSpPr>
        <p:spPr/>
        <p:txBody>
          <a:bodyPr/>
          <a:lstStyle/>
          <a:p>
            <a:pPr marL="457200" indent="-457200">
              <a:buFont typeface="+mj-lt"/>
              <a:buAutoNum type="arabicPeriod"/>
            </a:pPr>
            <a:r>
              <a:rPr lang="en-US" b="1" dirty="0"/>
              <a:t>Check program areas that were reviewed during the CLNA process. </a:t>
            </a:r>
            <a:br>
              <a:rPr lang="en-US" b="1" dirty="0"/>
            </a:br>
            <a:r>
              <a:rPr lang="en-US" dirty="0"/>
              <a:t>(Individual Program, Cluster of Programs, Element across all programs.)</a:t>
            </a:r>
          </a:p>
          <a:p>
            <a:pPr marL="0" indent="0">
              <a:buNone/>
            </a:pPr>
            <a:endParaRPr lang="en-US" dirty="0"/>
          </a:p>
          <a:p>
            <a:r>
              <a:rPr lang="en-US" dirty="0"/>
              <a:t>Summary sheets were submitted January 31</a:t>
            </a:r>
          </a:p>
          <a:p>
            <a:endParaRPr lang="en-US" dirty="0"/>
          </a:p>
          <a:p>
            <a:r>
              <a:rPr lang="en-US" dirty="0"/>
              <a:t>NOTE: You can add additional CLNA as the need arises </a:t>
            </a:r>
          </a:p>
          <a:p>
            <a:endParaRPr lang="en-US" dirty="0"/>
          </a:p>
          <a:p>
            <a:endParaRPr lang="en-US" dirty="0"/>
          </a:p>
        </p:txBody>
      </p:sp>
      <p:sp>
        <p:nvSpPr>
          <p:cNvPr id="3" name="Title 2">
            <a:extLst>
              <a:ext uri="{FF2B5EF4-FFF2-40B4-BE49-F238E27FC236}">
                <a16:creationId xmlns:a16="http://schemas.microsoft.com/office/drawing/2014/main" id="{F08DF51B-2AC2-8E45-A388-7944DE341B64}"/>
              </a:ext>
            </a:extLst>
          </p:cNvPr>
          <p:cNvSpPr>
            <a:spLocks noGrp="1"/>
          </p:cNvSpPr>
          <p:nvPr>
            <p:ph type="title"/>
          </p:nvPr>
        </p:nvSpPr>
        <p:spPr/>
        <p:txBody>
          <a:bodyPr/>
          <a:lstStyle/>
          <a:p>
            <a:r>
              <a:rPr lang="en-US" dirty="0"/>
              <a:t>Perkins V Local Application for 2020-23 Funds</a:t>
            </a:r>
          </a:p>
        </p:txBody>
      </p:sp>
    </p:spTree>
    <p:extLst>
      <p:ext uri="{BB962C8B-B14F-4D97-AF65-F5344CB8AC3E}">
        <p14:creationId xmlns:p14="http://schemas.microsoft.com/office/powerpoint/2010/main" val="39662054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D5D026CE-AAAE-0946-AEEA-F5180C13848A}"/>
              </a:ext>
            </a:extLst>
          </p:cNvPr>
          <p:cNvSpPr>
            <a:spLocks noGrp="1"/>
          </p:cNvSpPr>
          <p:nvPr>
            <p:ph idx="1"/>
          </p:nvPr>
        </p:nvSpPr>
        <p:spPr/>
        <p:txBody>
          <a:bodyPr>
            <a:normAutofit lnSpcReduction="10000"/>
          </a:bodyPr>
          <a:lstStyle/>
          <a:p>
            <a:pPr marL="0" indent="0">
              <a:buNone/>
            </a:pPr>
            <a:r>
              <a:rPr lang="en-US" b="1" dirty="0"/>
              <a:t>2a. Describe the results of the Comprehensive Local Needs Assessment  (CLNA)</a:t>
            </a:r>
          </a:p>
          <a:p>
            <a:pPr marL="0" indent="0">
              <a:buNone/>
            </a:pPr>
            <a:r>
              <a:rPr lang="en-US" dirty="0"/>
              <a:t>CLNA Summary Sheets should have been submitted</a:t>
            </a:r>
          </a:p>
          <a:p>
            <a:pPr marL="0" indent="0">
              <a:buNone/>
            </a:pPr>
            <a:endParaRPr lang="en-US" dirty="0"/>
          </a:p>
          <a:p>
            <a:pPr marL="0" indent="0">
              <a:buNone/>
            </a:pPr>
            <a:r>
              <a:rPr lang="en-US" b="1" dirty="0"/>
              <a:t>2b. Existing programs and new programs of study</a:t>
            </a:r>
          </a:p>
          <a:p>
            <a:pPr marL="0" indent="0">
              <a:buNone/>
            </a:pPr>
            <a:endParaRPr lang="en-US" b="1" dirty="0"/>
          </a:p>
          <a:p>
            <a:pPr marL="0" indent="0">
              <a:buNone/>
            </a:pPr>
            <a:r>
              <a:rPr lang="en-US" b="1" dirty="0"/>
              <a:t>2c.  Address how college will inform Special Populations of these programs of study. </a:t>
            </a:r>
          </a:p>
          <a:p>
            <a:endParaRPr lang="en-US" dirty="0"/>
          </a:p>
          <a:p>
            <a:pPr marL="0" indent="0">
              <a:buNone/>
            </a:pPr>
            <a:r>
              <a:rPr lang="en-US" i="1" dirty="0"/>
              <a:t>NOTE: You can add additional CLNA as the need arises </a:t>
            </a:r>
          </a:p>
          <a:p>
            <a:endParaRPr lang="en-US" dirty="0"/>
          </a:p>
          <a:p>
            <a:endParaRPr lang="en-US" dirty="0"/>
          </a:p>
        </p:txBody>
      </p:sp>
      <p:sp>
        <p:nvSpPr>
          <p:cNvPr id="5" name="Title 4">
            <a:extLst>
              <a:ext uri="{FF2B5EF4-FFF2-40B4-BE49-F238E27FC236}">
                <a16:creationId xmlns:a16="http://schemas.microsoft.com/office/drawing/2014/main" id="{24305281-CFBB-7C47-B703-A0363C89176F}"/>
              </a:ext>
            </a:extLst>
          </p:cNvPr>
          <p:cNvSpPr>
            <a:spLocks noGrp="1"/>
          </p:cNvSpPr>
          <p:nvPr>
            <p:ph type="title"/>
          </p:nvPr>
        </p:nvSpPr>
        <p:spPr/>
        <p:txBody>
          <a:bodyPr/>
          <a:lstStyle/>
          <a:p>
            <a:r>
              <a:rPr lang="en-US" dirty="0"/>
              <a:t>Perkins V Local Application for 2020-23 Funds</a:t>
            </a:r>
          </a:p>
        </p:txBody>
      </p:sp>
    </p:spTree>
    <p:extLst>
      <p:ext uri="{BB962C8B-B14F-4D97-AF65-F5344CB8AC3E}">
        <p14:creationId xmlns:p14="http://schemas.microsoft.com/office/powerpoint/2010/main" val="7121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433ECD51-8493-E64E-ACC5-A80EE5E7DE59}"/>
              </a:ext>
            </a:extLst>
          </p:cNvPr>
          <p:cNvSpPr>
            <a:spLocks noGrp="1"/>
          </p:cNvSpPr>
          <p:nvPr>
            <p:ph idx="1"/>
          </p:nvPr>
        </p:nvSpPr>
        <p:spPr/>
        <p:txBody>
          <a:bodyPr>
            <a:normAutofit fontScale="55000" lnSpcReduction="20000"/>
          </a:bodyPr>
          <a:lstStyle/>
          <a:p>
            <a:pPr marL="0" indent="0">
              <a:lnSpc>
                <a:spcPct val="170000"/>
              </a:lnSpc>
              <a:buNone/>
            </a:pPr>
            <a:r>
              <a:rPr lang="en-US" sz="4200" b="1" dirty="0"/>
              <a:t>3. Describe how the college will collaborate with WIOA and other local workforce agencies on the following:</a:t>
            </a:r>
          </a:p>
          <a:p>
            <a:pPr marL="344091" lvl="2" indent="0">
              <a:lnSpc>
                <a:spcPct val="170000"/>
              </a:lnSpc>
              <a:buNone/>
            </a:pPr>
            <a:r>
              <a:rPr lang="en-US" sz="4200" b="1" dirty="0"/>
              <a:t>3a. Career Development Coursework; </a:t>
            </a:r>
          </a:p>
          <a:p>
            <a:pPr marL="344091" lvl="2" indent="0">
              <a:lnSpc>
                <a:spcPct val="170000"/>
              </a:lnSpc>
              <a:buNone/>
            </a:pPr>
            <a:r>
              <a:rPr lang="en-US" sz="4200" b="1" dirty="0"/>
              <a:t>3b. Employment Opportunities; </a:t>
            </a:r>
          </a:p>
          <a:p>
            <a:pPr marL="344091" lvl="2" indent="0">
              <a:lnSpc>
                <a:spcPct val="170000"/>
              </a:lnSpc>
              <a:buNone/>
            </a:pPr>
            <a:r>
              <a:rPr lang="en-US" sz="4200" b="1" dirty="0"/>
              <a:t>3c. Career Guidance; </a:t>
            </a:r>
          </a:p>
          <a:p>
            <a:pPr marL="344091" lvl="2" indent="0">
              <a:lnSpc>
                <a:spcPct val="170000"/>
              </a:lnSpc>
              <a:buNone/>
            </a:pPr>
            <a:r>
              <a:rPr lang="en-US" sz="4200" b="1" dirty="0"/>
              <a:t>3b. Work-Based Learning </a:t>
            </a:r>
          </a:p>
          <a:p>
            <a:pPr marL="0" indent="0">
              <a:buNone/>
            </a:pPr>
            <a:endParaRPr lang="en-US" sz="2000" i="1" dirty="0"/>
          </a:p>
          <a:p>
            <a:endParaRPr lang="en-US" dirty="0"/>
          </a:p>
          <a:p>
            <a:endParaRPr lang="en-US" dirty="0"/>
          </a:p>
        </p:txBody>
      </p:sp>
      <p:sp>
        <p:nvSpPr>
          <p:cNvPr id="3" name="Title 2">
            <a:extLst>
              <a:ext uri="{FF2B5EF4-FFF2-40B4-BE49-F238E27FC236}">
                <a16:creationId xmlns:a16="http://schemas.microsoft.com/office/drawing/2014/main" id="{69E8FCF3-3BD4-A44C-AE04-6C23E5AC07D0}"/>
              </a:ext>
            </a:extLst>
          </p:cNvPr>
          <p:cNvSpPr>
            <a:spLocks noGrp="1"/>
          </p:cNvSpPr>
          <p:nvPr>
            <p:ph type="title"/>
          </p:nvPr>
        </p:nvSpPr>
        <p:spPr/>
        <p:txBody>
          <a:bodyPr/>
          <a:lstStyle/>
          <a:p>
            <a:r>
              <a:rPr lang="en-US" dirty="0"/>
              <a:t>Perkins V Local Application for 2020-23 Funds</a:t>
            </a:r>
          </a:p>
        </p:txBody>
      </p:sp>
    </p:spTree>
    <p:extLst>
      <p:ext uri="{BB962C8B-B14F-4D97-AF65-F5344CB8AC3E}">
        <p14:creationId xmlns:p14="http://schemas.microsoft.com/office/powerpoint/2010/main" val="13133016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893A5F8A-CD97-414B-8B41-6A46A05FD3FD}"/>
              </a:ext>
            </a:extLst>
          </p:cNvPr>
          <p:cNvSpPr>
            <a:spLocks noGrp="1"/>
          </p:cNvSpPr>
          <p:nvPr>
            <p:ph idx="1"/>
          </p:nvPr>
        </p:nvSpPr>
        <p:spPr/>
        <p:txBody>
          <a:bodyPr>
            <a:normAutofit lnSpcReduction="10000"/>
          </a:bodyPr>
          <a:lstStyle/>
          <a:p>
            <a:pPr marL="457200" indent="-457200">
              <a:lnSpc>
                <a:spcPct val="150000"/>
              </a:lnSpc>
              <a:buFont typeface="+mj-lt"/>
              <a:buAutoNum type="arabicPeriod" startAt="4"/>
            </a:pPr>
            <a:r>
              <a:rPr lang="en-US" b="1" dirty="0"/>
              <a:t>Describe how the college will improve academic and technical skills of students participating in CTE programs. </a:t>
            </a:r>
          </a:p>
          <a:p>
            <a:pPr>
              <a:lnSpc>
                <a:spcPct val="150000"/>
              </a:lnSpc>
            </a:pPr>
            <a:endParaRPr lang="en-US" dirty="0"/>
          </a:p>
          <a:p>
            <a:pPr marL="0" indent="0">
              <a:lnSpc>
                <a:spcPct val="150000"/>
              </a:lnSpc>
              <a:buNone/>
            </a:pPr>
            <a:r>
              <a:rPr lang="en-US" dirty="0"/>
              <a:t>This may include advisory committee work, curriculum reviews, other strategies the college is undertaking or plans to start to improve academic and technical attainment of Career and Technical Education students. </a:t>
            </a:r>
          </a:p>
          <a:p>
            <a:endParaRPr lang="en-US" dirty="0"/>
          </a:p>
          <a:p>
            <a:endParaRPr lang="en-US" dirty="0"/>
          </a:p>
        </p:txBody>
      </p:sp>
      <p:sp>
        <p:nvSpPr>
          <p:cNvPr id="3" name="Title 2">
            <a:extLst>
              <a:ext uri="{FF2B5EF4-FFF2-40B4-BE49-F238E27FC236}">
                <a16:creationId xmlns:a16="http://schemas.microsoft.com/office/drawing/2014/main" id="{A8F3D848-157A-EB42-AA55-EE98029D5EAB}"/>
              </a:ext>
            </a:extLst>
          </p:cNvPr>
          <p:cNvSpPr>
            <a:spLocks noGrp="1"/>
          </p:cNvSpPr>
          <p:nvPr>
            <p:ph type="title"/>
          </p:nvPr>
        </p:nvSpPr>
        <p:spPr/>
        <p:txBody>
          <a:bodyPr/>
          <a:lstStyle/>
          <a:p>
            <a:r>
              <a:rPr lang="en-US" dirty="0"/>
              <a:t>Perkins V Local Application for 2020-23 Funds</a:t>
            </a:r>
          </a:p>
        </p:txBody>
      </p:sp>
    </p:spTree>
    <p:extLst>
      <p:ext uri="{BB962C8B-B14F-4D97-AF65-F5344CB8AC3E}">
        <p14:creationId xmlns:p14="http://schemas.microsoft.com/office/powerpoint/2010/main" val="2024428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FD234EF-1902-354D-8E90-43BBCEF4749E}"/>
              </a:ext>
            </a:extLst>
          </p:cNvPr>
          <p:cNvSpPr>
            <a:spLocks noGrp="1"/>
          </p:cNvSpPr>
          <p:nvPr>
            <p:ph idx="1"/>
          </p:nvPr>
        </p:nvSpPr>
        <p:spPr/>
        <p:txBody>
          <a:bodyPr/>
          <a:lstStyle/>
          <a:p>
            <a:pPr marL="457200" indent="-457200">
              <a:buFont typeface="+mj-lt"/>
              <a:buAutoNum type="arabicPeriod" startAt="5"/>
            </a:pPr>
            <a:r>
              <a:rPr lang="en-US" b="1" dirty="0"/>
              <a:t>Provide activities that ensure equal access and </a:t>
            </a:r>
            <a:br>
              <a:rPr lang="en-US" b="1" dirty="0"/>
            </a:br>
            <a:r>
              <a:rPr lang="en-US" b="1" dirty="0"/>
              <a:t>non-discrimination for individuals:</a:t>
            </a:r>
          </a:p>
          <a:p>
            <a:pPr marL="915988" lvl="2" indent="-171450">
              <a:spcBef>
                <a:spcPts val="0"/>
              </a:spcBef>
            </a:pPr>
            <a:r>
              <a:rPr lang="en-US" sz="2000" dirty="0"/>
              <a:t>with disabilities, </a:t>
            </a:r>
          </a:p>
          <a:p>
            <a:pPr marL="915988" lvl="2" indent="-171450">
              <a:spcBef>
                <a:spcPts val="0"/>
              </a:spcBef>
            </a:pPr>
            <a:r>
              <a:rPr lang="en-US" sz="2000" dirty="0"/>
              <a:t>from economically disadvantaged families, </a:t>
            </a:r>
          </a:p>
          <a:p>
            <a:pPr marL="915988" lvl="2" indent="-171450">
              <a:spcBef>
                <a:spcPts val="0"/>
              </a:spcBef>
            </a:pPr>
            <a:r>
              <a:rPr lang="en-US" sz="2000" dirty="0"/>
              <a:t>preparing for non-traditional fields, </a:t>
            </a:r>
          </a:p>
          <a:p>
            <a:pPr marL="915988" lvl="2" indent="-171450">
              <a:spcBef>
                <a:spcPts val="0"/>
              </a:spcBef>
            </a:pPr>
            <a:r>
              <a:rPr lang="en-US" sz="2000" dirty="0"/>
              <a:t>who are single parents,  </a:t>
            </a:r>
          </a:p>
          <a:p>
            <a:pPr marL="915988" lvl="2" indent="-171450">
              <a:spcBef>
                <a:spcPts val="0"/>
              </a:spcBef>
            </a:pPr>
            <a:r>
              <a:rPr lang="en-US" sz="2000" dirty="0"/>
              <a:t>who are </a:t>
            </a:r>
            <a:r>
              <a:rPr lang="en-US" sz="2000" dirty="0" err="1"/>
              <a:t>out-of</a:t>
            </a:r>
            <a:r>
              <a:rPr lang="en-US" sz="2000" dirty="0"/>
              <a:t> workforce, </a:t>
            </a:r>
          </a:p>
          <a:p>
            <a:pPr marL="915988" lvl="2" indent="-171450">
              <a:spcBef>
                <a:spcPts val="0"/>
              </a:spcBef>
            </a:pPr>
            <a:r>
              <a:rPr lang="en-US" sz="2000" dirty="0"/>
              <a:t>who are English language learners,  </a:t>
            </a:r>
          </a:p>
          <a:p>
            <a:pPr marL="915988" lvl="2" indent="-171450">
              <a:spcBef>
                <a:spcPts val="0"/>
              </a:spcBef>
            </a:pPr>
            <a:r>
              <a:rPr lang="en-US" sz="2000" dirty="0"/>
              <a:t>who are homeless,  </a:t>
            </a:r>
          </a:p>
          <a:p>
            <a:pPr marL="915988" lvl="2" indent="-171450">
              <a:spcBef>
                <a:spcPts val="0"/>
              </a:spcBef>
            </a:pPr>
            <a:r>
              <a:rPr lang="en-US" sz="2000" dirty="0"/>
              <a:t>who are youth in or aged-</a:t>
            </a:r>
            <a:r>
              <a:rPr lang="en-US" sz="2000" dirty="0" err="1"/>
              <a:t>out-of</a:t>
            </a:r>
            <a:r>
              <a:rPr lang="en-US" sz="2000" dirty="0"/>
              <a:t> foster care, </a:t>
            </a:r>
          </a:p>
          <a:p>
            <a:pPr marL="915988" lvl="2" indent="-171450">
              <a:spcBef>
                <a:spcPts val="0"/>
              </a:spcBef>
            </a:pPr>
            <a:r>
              <a:rPr lang="en-US" sz="2000" dirty="0"/>
              <a:t>who are youth with a parent who is active in armed services. </a:t>
            </a:r>
          </a:p>
          <a:p>
            <a:endParaRPr lang="en-US" dirty="0"/>
          </a:p>
        </p:txBody>
      </p:sp>
      <p:sp>
        <p:nvSpPr>
          <p:cNvPr id="3" name="Title 2">
            <a:extLst>
              <a:ext uri="{FF2B5EF4-FFF2-40B4-BE49-F238E27FC236}">
                <a16:creationId xmlns:a16="http://schemas.microsoft.com/office/drawing/2014/main" id="{315B670B-C689-F94D-883D-3D45348A0A93}"/>
              </a:ext>
            </a:extLst>
          </p:cNvPr>
          <p:cNvSpPr>
            <a:spLocks noGrp="1"/>
          </p:cNvSpPr>
          <p:nvPr>
            <p:ph type="title"/>
          </p:nvPr>
        </p:nvSpPr>
        <p:spPr/>
        <p:txBody>
          <a:bodyPr/>
          <a:lstStyle/>
          <a:p>
            <a:r>
              <a:rPr lang="en-US" dirty="0"/>
              <a:t>Perkins V Local Application for 2020-23 Funds</a:t>
            </a:r>
          </a:p>
        </p:txBody>
      </p:sp>
    </p:spTree>
    <p:extLst>
      <p:ext uri="{BB962C8B-B14F-4D97-AF65-F5344CB8AC3E}">
        <p14:creationId xmlns:p14="http://schemas.microsoft.com/office/powerpoint/2010/main" val="3938407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Develop more full the academic knowledge and technical and employability skills of secondary education students and postsecondary education students who elect to enroll in CTE Programs and Programs of Study"/>
          <p:cNvSpPr txBox="1">
            <a:spLocks noGrp="1"/>
          </p:cNvSpPr>
          <p:nvPr>
            <p:ph idx="1"/>
          </p:nvPr>
        </p:nvSpPr>
        <p:spPr/>
        <p:txBody>
          <a:bodyPr>
            <a:normAutofit/>
          </a:bodyPr>
          <a:lstStyle/>
          <a:p>
            <a:pPr marL="0" indent="0">
              <a:lnSpc>
                <a:spcPts val="6000"/>
              </a:lnSpc>
              <a:buNone/>
            </a:pPr>
            <a:r>
              <a:rPr lang="en-US" sz="2400" dirty="0"/>
              <a:t>Develop more fully the </a:t>
            </a:r>
            <a:r>
              <a:rPr lang="en-US" sz="2400" b="1" dirty="0"/>
              <a:t>academic</a:t>
            </a:r>
            <a:r>
              <a:rPr lang="en-US" sz="2400" dirty="0"/>
              <a:t> knowledge and </a:t>
            </a:r>
            <a:r>
              <a:rPr lang="en-US" sz="2400" b="1" dirty="0"/>
              <a:t>technical</a:t>
            </a:r>
            <a:r>
              <a:rPr lang="en-US" sz="2400" dirty="0"/>
              <a:t> and </a:t>
            </a:r>
            <a:r>
              <a:rPr lang="en-US" sz="2400" b="1" dirty="0"/>
              <a:t>employability skills </a:t>
            </a:r>
            <a:r>
              <a:rPr lang="en-US" sz="2400" dirty="0"/>
              <a:t>of secondary education students and </a:t>
            </a:r>
            <a:r>
              <a:rPr lang="en-US" sz="2400" b="1" dirty="0"/>
              <a:t>postsecondary education students who elect to enroll</a:t>
            </a:r>
            <a:r>
              <a:rPr lang="en-US" sz="2400" dirty="0"/>
              <a:t> in CTE programs and programs of study</a:t>
            </a:r>
          </a:p>
        </p:txBody>
      </p:sp>
      <p:sp>
        <p:nvSpPr>
          <p:cNvPr id="122" name="Purpose"/>
          <p:cNvSpPr txBox="1">
            <a:spLocks noGrp="1"/>
          </p:cNvSpPr>
          <p:nvPr>
            <p:ph type="title"/>
          </p:nvPr>
        </p:nvSpPr>
        <p:spPr/>
        <p:txBody>
          <a:bodyPr/>
          <a:lstStyle/>
          <a:p>
            <a:r>
              <a:rPr lang="en-US" dirty="0"/>
              <a:t>Purpose of Perkins </a:t>
            </a:r>
          </a:p>
        </p:txBody>
      </p:sp>
    </p:spTree>
    <p:extLst>
      <p:ext uri="{BB962C8B-B14F-4D97-AF65-F5344CB8AC3E}">
        <p14:creationId xmlns:p14="http://schemas.microsoft.com/office/powerpoint/2010/main" val="4118415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96DED643-B54C-C04A-B94E-D9B3BFDF86E7}"/>
              </a:ext>
            </a:extLst>
          </p:cNvPr>
          <p:cNvSpPr>
            <a:spLocks noGrp="1"/>
          </p:cNvSpPr>
          <p:nvPr>
            <p:ph idx="1"/>
          </p:nvPr>
        </p:nvSpPr>
        <p:spPr/>
        <p:txBody>
          <a:bodyPr>
            <a:normAutofit/>
          </a:bodyPr>
          <a:lstStyle/>
          <a:p>
            <a:pPr marL="650081" lvl="1" indent="-457200" defTabSz="277243">
              <a:spcBef>
                <a:spcPts val="1951"/>
              </a:spcBef>
              <a:buFont typeface="+mj-lt"/>
              <a:buAutoNum type="arabicPeriod" startAt="6"/>
              <a:defRPr sz="2800"/>
            </a:pPr>
            <a:r>
              <a:rPr lang="en-US" sz="2100" b="1" dirty="0"/>
              <a:t>Describe how the college will work with employers to develop and expand WBL opportunities</a:t>
            </a:r>
          </a:p>
          <a:p>
            <a:pPr lvl="1" defTabSz="277243">
              <a:spcBef>
                <a:spcPts val="1951"/>
              </a:spcBef>
              <a:defRPr sz="2800" b="0"/>
            </a:pPr>
            <a:r>
              <a:rPr lang="en-US" sz="2100" dirty="0"/>
              <a:t>How the college plans to expand these opportunities </a:t>
            </a:r>
          </a:p>
          <a:p>
            <a:pPr lvl="1" defTabSz="277243">
              <a:spcBef>
                <a:spcPts val="1951"/>
              </a:spcBef>
              <a:defRPr sz="2800" b="0"/>
            </a:pPr>
            <a:r>
              <a:rPr lang="en-US" sz="2100" dirty="0"/>
              <a:t>How the college will collaborate with other resources </a:t>
            </a:r>
          </a:p>
          <a:p>
            <a:pPr lvl="1" defTabSz="277243">
              <a:spcBef>
                <a:spcPts val="1951"/>
              </a:spcBef>
              <a:defRPr sz="2800"/>
            </a:pPr>
            <a:r>
              <a:rPr lang="en-US" sz="2100" dirty="0"/>
              <a:t>How WBL activities are anticipated to increase number of students earning credentials and employment </a:t>
            </a:r>
          </a:p>
          <a:p>
            <a:endParaRPr lang="en-US" dirty="0"/>
          </a:p>
        </p:txBody>
      </p:sp>
      <p:sp>
        <p:nvSpPr>
          <p:cNvPr id="3" name="Title 2">
            <a:extLst>
              <a:ext uri="{FF2B5EF4-FFF2-40B4-BE49-F238E27FC236}">
                <a16:creationId xmlns:a16="http://schemas.microsoft.com/office/drawing/2014/main" id="{424EB8EA-805D-9742-91E6-9D3A2749627E}"/>
              </a:ext>
            </a:extLst>
          </p:cNvPr>
          <p:cNvSpPr>
            <a:spLocks noGrp="1"/>
          </p:cNvSpPr>
          <p:nvPr>
            <p:ph type="title"/>
          </p:nvPr>
        </p:nvSpPr>
        <p:spPr/>
        <p:txBody>
          <a:bodyPr/>
          <a:lstStyle/>
          <a:p>
            <a:r>
              <a:rPr lang="en-US" dirty="0"/>
              <a:t>Perkins V Local Application for 2020-23 Funds</a:t>
            </a:r>
          </a:p>
        </p:txBody>
      </p:sp>
    </p:spTree>
    <p:extLst>
      <p:ext uri="{BB962C8B-B14F-4D97-AF65-F5344CB8AC3E}">
        <p14:creationId xmlns:p14="http://schemas.microsoft.com/office/powerpoint/2010/main" val="7789993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B2780C92-466D-8646-B31A-8079CBAECF2D}"/>
              </a:ext>
            </a:extLst>
          </p:cNvPr>
          <p:cNvSpPr>
            <a:spLocks noGrp="1"/>
          </p:cNvSpPr>
          <p:nvPr>
            <p:ph idx="1"/>
          </p:nvPr>
        </p:nvSpPr>
        <p:spPr/>
        <p:txBody>
          <a:bodyPr/>
          <a:lstStyle/>
          <a:p>
            <a:pPr marL="535781" lvl="1" indent="-342900" defTabSz="277243">
              <a:spcBef>
                <a:spcPts val="1951"/>
              </a:spcBef>
              <a:buFont typeface="+mj-lt"/>
              <a:buAutoNum type="arabicPeriod" startAt="7"/>
              <a:defRPr sz="2800"/>
            </a:pPr>
            <a:r>
              <a:rPr lang="en-US" sz="2100" b="1" dirty="0"/>
              <a:t>Describe how the college will provide CTE students with opportunities to gain postsecondary credit while attending high school.</a:t>
            </a:r>
          </a:p>
          <a:p>
            <a:pPr lvl="1" defTabSz="277243">
              <a:spcBef>
                <a:spcPts val="1951"/>
              </a:spcBef>
              <a:defRPr sz="2800" b="0"/>
            </a:pPr>
            <a:r>
              <a:rPr lang="en-US" sz="2100" dirty="0"/>
              <a:t>Summarize CCP-CTE programs of study with an illustrative chart/map of the pathway.</a:t>
            </a:r>
          </a:p>
          <a:p>
            <a:pPr lvl="1" defTabSz="277243">
              <a:spcBef>
                <a:spcPts val="1951"/>
              </a:spcBef>
              <a:defRPr sz="2800"/>
            </a:pPr>
            <a:r>
              <a:rPr lang="en-US" sz="2100" dirty="0"/>
              <a:t>How High School to Community College Articulation may enhance grades 9-14 CTE programs of study </a:t>
            </a:r>
          </a:p>
          <a:p>
            <a:endParaRPr lang="en-US" dirty="0"/>
          </a:p>
        </p:txBody>
      </p:sp>
      <p:sp>
        <p:nvSpPr>
          <p:cNvPr id="3" name="Title 2">
            <a:extLst>
              <a:ext uri="{FF2B5EF4-FFF2-40B4-BE49-F238E27FC236}">
                <a16:creationId xmlns:a16="http://schemas.microsoft.com/office/drawing/2014/main" id="{2DD9582F-D171-D64C-8190-A53D85C72D75}"/>
              </a:ext>
            </a:extLst>
          </p:cNvPr>
          <p:cNvSpPr>
            <a:spLocks noGrp="1"/>
          </p:cNvSpPr>
          <p:nvPr>
            <p:ph type="title"/>
          </p:nvPr>
        </p:nvSpPr>
        <p:spPr/>
        <p:txBody>
          <a:bodyPr/>
          <a:lstStyle/>
          <a:p>
            <a:r>
              <a:rPr lang="en-US" dirty="0"/>
              <a:t>Perkins V Local Application for 2020-23 Funds</a:t>
            </a:r>
          </a:p>
        </p:txBody>
      </p:sp>
    </p:spTree>
    <p:extLst>
      <p:ext uri="{BB962C8B-B14F-4D97-AF65-F5344CB8AC3E}">
        <p14:creationId xmlns:p14="http://schemas.microsoft.com/office/powerpoint/2010/main" val="937673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3E3D6225-F023-9949-ADE3-F0F10F131530}"/>
              </a:ext>
            </a:extLst>
          </p:cNvPr>
          <p:cNvSpPr>
            <a:spLocks noGrp="1"/>
          </p:cNvSpPr>
          <p:nvPr>
            <p:ph idx="1"/>
          </p:nvPr>
        </p:nvSpPr>
        <p:spPr>
          <a:xfrm>
            <a:off x="628650" y="1320904"/>
            <a:ext cx="7886700" cy="3822596"/>
          </a:xfrm>
        </p:spPr>
        <p:txBody>
          <a:bodyPr>
            <a:noAutofit/>
          </a:bodyPr>
          <a:lstStyle/>
          <a:p>
            <a:pPr marL="457200" indent="-457200">
              <a:buFont typeface="+mj-lt"/>
              <a:buAutoNum type="arabicPeriod" startAt="8"/>
            </a:pPr>
            <a:r>
              <a:rPr lang="en-US" b="1" dirty="0"/>
              <a:t>Describe how the college will coordinate with NCCCS and institutions of Higher Education to support recruitment, preparation, retention, including professional development of </a:t>
            </a:r>
            <a:r>
              <a:rPr lang="en-US" b="1" u="sng" dirty="0"/>
              <a:t>CTE faculty </a:t>
            </a:r>
            <a:r>
              <a:rPr lang="en-US" b="1" dirty="0"/>
              <a:t>and staff including individuals from groups underrepresented in the teaching profession </a:t>
            </a:r>
            <a:endParaRPr lang="en-US" dirty="0"/>
          </a:p>
          <a:p>
            <a:r>
              <a:rPr lang="en-US" dirty="0"/>
              <a:t>Highlight Gaps found in CTE faculty professional development and how Perkins funds may help close those Gaps including professional credentials and faculty certification </a:t>
            </a:r>
          </a:p>
          <a:p>
            <a:r>
              <a:rPr lang="en-US" dirty="0"/>
              <a:t>Show links to the college professional development plan for CTE faculty, including work on advanced degrees, additional faculty credentials, and degrees that enhance CTE programs of study  </a:t>
            </a:r>
          </a:p>
          <a:p>
            <a:endParaRPr lang="en-US" dirty="0"/>
          </a:p>
          <a:p>
            <a:endParaRPr lang="en-US" dirty="0"/>
          </a:p>
        </p:txBody>
      </p:sp>
      <p:sp>
        <p:nvSpPr>
          <p:cNvPr id="3" name="Title 2">
            <a:extLst>
              <a:ext uri="{FF2B5EF4-FFF2-40B4-BE49-F238E27FC236}">
                <a16:creationId xmlns:a16="http://schemas.microsoft.com/office/drawing/2014/main" id="{D3E64569-AF9D-894E-8DC5-3C45887FD91B}"/>
              </a:ext>
            </a:extLst>
          </p:cNvPr>
          <p:cNvSpPr>
            <a:spLocks noGrp="1"/>
          </p:cNvSpPr>
          <p:nvPr>
            <p:ph type="title"/>
          </p:nvPr>
        </p:nvSpPr>
        <p:spPr/>
        <p:txBody>
          <a:bodyPr/>
          <a:lstStyle/>
          <a:p>
            <a:r>
              <a:rPr lang="en-US" dirty="0"/>
              <a:t>Perkins V Local Application for 2020-23 Funds</a:t>
            </a:r>
          </a:p>
        </p:txBody>
      </p:sp>
    </p:spTree>
    <p:extLst>
      <p:ext uri="{BB962C8B-B14F-4D97-AF65-F5344CB8AC3E}">
        <p14:creationId xmlns:p14="http://schemas.microsoft.com/office/powerpoint/2010/main" val="3339553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2D192F57-4EF0-1149-8FB3-017ADD089669}"/>
              </a:ext>
            </a:extLst>
          </p:cNvPr>
          <p:cNvSpPr>
            <a:spLocks noGrp="1"/>
          </p:cNvSpPr>
          <p:nvPr>
            <p:ph idx="1"/>
          </p:nvPr>
        </p:nvSpPr>
        <p:spPr/>
        <p:txBody>
          <a:bodyPr/>
          <a:lstStyle/>
          <a:p>
            <a:pPr marL="457200" indent="-457200">
              <a:buFont typeface="+mj-lt"/>
              <a:buAutoNum type="arabicPeriod" startAt="9"/>
            </a:pPr>
            <a:r>
              <a:rPr lang="en-US" b="1" dirty="0"/>
              <a:t>Describe how the college will address disparities or gaps in performance of Special Populations </a:t>
            </a:r>
          </a:p>
          <a:p>
            <a:endParaRPr lang="en-US" dirty="0"/>
          </a:p>
          <a:p>
            <a:r>
              <a:rPr lang="en-US" dirty="0"/>
              <a:t>Highlight steps that will be put in place to identify students and address Gaps in performance of these Special Population students enrolled in CTE programs of study. </a:t>
            </a:r>
          </a:p>
          <a:p>
            <a:endParaRPr lang="en-US" dirty="0"/>
          </a:p>
          <a:p>
            <a:endParaRPr lang="en-US" dirty="0"/>
          </a:p>
        </p:txBody>
      </p:sp>
      <p:sp>
        <p:nvSpPr>
          <p:cNvPr id="5" name="Title 4">
            <a:extLst>
              <a:ext uri="{FF2B5EF4-FFF2-40B4-BE49-F238E27FC236}">
                <a16:creationId xmlns:a16="http://schemas.microsoft.com/office/drawing/2014/main" id="{7228BA0F-FB2C-F54A-A469-BCB7AC3F8FE6}"/>
              </a:ext>
            </a:extLst>
          </p:cNvPr>
          <p:cNvSpPr>
            <a:spLocks noGrp="1"/>
          </p:cNvSpPr>
          <p:nvPr>
            <p:ph type="title"/>
          </p:nvPr>
        </p:nvSpPr>
        <p:spPr/>
        <p:txBody>
          <a:bodyPr/>
          <a:lstStyle/>
          <a:p>
            <a:r>
              <a:rPr lang="en-US" dirty="0"/>
              <a:t>Perkins V Local Application for 2020-23 Funds</a:t>
            </a:r>
          </a:p>
        </p:txBody>
      </p:sp>
    </p:spTree>
    <p:extLst>
      <p:ext uri="{BB962C8B-B14F-4D97-AF65-F5344CB8AC3E}">
        <p14:creationId xmlns:p14="http://schemas.microsoft.com/office/powerpoint/2010/main" val="10927351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4A009-28C9-294C-A43A-43F320A9371A}"/>
              </a:ext>
            </a:extLst>
          </p:cNvPr>
          <p:cNvSpPr>
            <a:spLocks noGrp="1"/>
          </p:cNvSpPr>
          <p:nvPr>
            <p:ph type="title"/>
          </p:nvPr>
        </p:nvSpPr>
        <p:spPr/>
        <p:txBody>
          <a:bodyPr>
            <a:normAutofit/>
          </a:bodyPr>
          <a:lstStyle/>
          <a:p>
            <a:r>
              <a:rPr lang="en-US" dirty="0"/>
              <a:t>Perkins Funding for 2020-21 </a:t>
            </a:r>
            <a:br>
              <a:rPr lang="en-US" dirty="0"/>
            </a:br>
            <a:r>
              <a:rPr lang="en-US" dirty="0"/>
              <a:t>The Process - Abbreviated </a:t>
            </a:r>
          </a:p>
        </p:txBody>
      </p:sp>
      <p:sp>
        <p:nvSpPr>
          <p:cNvPr id="135" name="CONDUCT LOCAL NEEDS ASSESSMENT"/>
          <p:cNvSpPr/>
          <p:nvPr/>
        </p:nvSpPr>
        <p:spPr>
          <a:xfrm>
            <a:off x="831919" y="1696262"/>
            <a:ext cx="1625262" cy="1303689"/>
          </a:xfrm>
          <a:prstGeom prst="rect">
            <a:avLst/>
          </a:prstGeom>
          <a:solidFill>
            <a:schemeClr val="accent2">
              <a:lumMod val="75000"/>
            </a:schemeClr>
          </a:solidFill>
          <a:ln>
            <a:solidFill>
              <a:srgbClr val="0082CC"/>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6789" tIns="26789" rIns="26789" bIns="26789" anchor="ctr"/>
          <a:lstStyle>
            <a:lvl1pPr>
              <a:defRPr b="0">
                <a:solidFill>
                  <a:srgbClr val="FFFFFF"/>
                </a:solidFill>
                <a:latin typeface="+mn-lt"/>
                <a:ea typeface="+mn-ea"/>
                <a:cs typeface="+mn-cs"/>
                <a:sym typeface="Helvetica Neue Medium"/>
              </a:defRPr>
            </a:lvl1pPr>
          </a:lstStyle>
          <a:p>
            <a:pPr algn="ctr"/>
            <a:r>
              <a:rPr lang="en-US" sz="1600" dirty="0"/>
              <a:t>Conduct Local Needs Assessment </a:t>
            </a:r>
          </a:p>
        </p:txBody>
      </p:sp>
      <p:sp>
        <p:nvSpPr>
          <p:cNvPr id="136" name="DEVELOP A PLAN /COMPLETE THE APPLICATION"/>
          <p:cNvSpPr/>
          <p:nvPr/>
        </p:nvSpPr>
        <p:spPr>
          <a:xfrm>
            <a:off x="3687128" y="1696262"/>
            <a:ext cx="1625262" cy="1303689"/>
          </a:xfrm>
          <a:prstGeom prst="rect">
            <a:avLst/>
          </a:prstGeom>
          <a:blipFill>
            <a:blip r:embed="rId3"/>
          </a:blipFill>
          <a:ln w="25400">
            <a:solidFill>
              <a:srgbClr val="10A997"/>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6789" tIns="26789" rIns="26789" bIns="26789" anchor="ctr"/>
          <a:lstStyle>
            <a:lvl1pPr>
              <a:defRPr b="0">
                <a:solidFill>
                  <a:srgbClr val="FFFFFF"/>
                </a:solidFill>
                <a:latin typeface="+mn-lt"/>
                <a:ea typeface="+mn-ea"/>
                <a:cs typeface="+mn-cs"/>
                <a:sym typeface="Helvetica Neue Medium"/>
              </a:defRPr>
            </a:lvl1pPr>
          </a:lstStyle>
          <a:p>
            <a:pPr algn="ctr"/>
            <a:r>
              <a:rPr lang="en-US" sz="1600" dirty="0"/>
              <a:t>Complete the Application / Plan and Budget  </a:t>
            </a:r>
          </a:p>
        </p:txBody>
      </p:sp>
      <p:sp>
        <p:nvSpPr>
          <p:cNvPr id="137" name="USE PERKINS TO ENHANCE YOUR CTE PROGRAMS"/>
          <p:cNvSpPr/>
          <p:nvPr/>
        </p:nvSpPr>
        <p:spPr>
          <a:xfrm>
            <a:off x="6656089" y="1696262"/>
            <a:ext cx="1625261" cy="1303689"/>
          </a:xfrm>
          <a:prstGeom prst="rect">
            <a:avLst/>
          </a:prstGeom>
          <a:blipFill>
            <a:blip r:embed="rId4"/>
          </a:blipFill>
          <a:ln w="25400">
            <a:solidFill>
              <a:srgbClr val="10A997"/>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6789" tIns="26789" rIns="26789" bIns="26789" anchor="ctr"/>
          <a:lstStyle>
            <a:lvl1pPr>
              <a:defRPr b="0">
                <a:solidFill>
                  <a:srgbClr val="FFFFFF"/>
                </a:solidFill>
                <a:latin typeface="+mn-lt"/>
                <a:ea typeface="+mn-ea"/>
                <a:cs typeface="+mn-cs"/>
                <a:sym typeface="Helvetica Neue Medium"/>
              </a:defRPr>
            </a:lvl1pPr>
          </a:lstStyle>
          <a:p>
            <a:pPr algn="ctr"/>
            <a:r>
              <a:rPr lang="en-US" sz="1600" dirty="0"/>
              <a:t>Plan and Budget  to Enhance College CTE Programs   </a:t>
            </a:r>
          </a:p>
        </p:txBody>
      </p:sp>
      <p:sp>
        <p:nvSpPr>
          <p:cNvPr id="138" name="With your stakeholders"/>
          <p:cNvSpPr txBox="1"/>
          <p:nvPr/>
        </p:nvSpPr>
        <p:spPr>
          <a:xfrm>
            <a:off x="831920" y="3317200"/>
            <a:ext cx="7449430" cy="423433"/>
          </a:xfrm>
          <a:prstGeom prst="rect">
            <a:avLst/>
          </a:prstGeom>
          <a:solidFill>
            <a:srgbClr val="BF4C86"/>
          </a:solidFill>
          <a:ln w="38100">
            <a:solidFill>
              <a:srgbClr val="FFFFFF"/>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6789" tIns="26789" rIns="26789" bIns="26789" anchor="ctr">
            <a:spAutoFit/>
          </a:bodyPr>
          <a:lstStyle>
            <a:lvl1pPr>
              <a:defRPr b="0">
                <a:solidFill>
                  <a:srgbClr val="FFFFFF"/>
                </a:solidFill>
                <a:latin typeface="+mn-lt"/>
                <a:ea typeface="+mn-ea"/>
                <a:cs typeface="+mn-cs"/>
                <a:sym typeface="Helvetica Neue Medium"/>
              </a:defRPr>
            </a:lvl1pPr>
          </a:lstStyle>
          <a:p>
            <a:pPr algn="ctr"/>
            <a:r>
              <a:rPr lang="en-US" sz="2400" dirty="0"/>
              <a:t>w</a:t>
            </a:r>
            <a:r>
              <a:rPr sz="2400" dirty="0"/>
              <a:t>ith </a:t>
            </a:r>
            <a:r>
              <a:rPr lang="en-US" sz="2400" dirty="0"/>
              <a:t>area </a:t>
            </a:r>
            <a:r>
              <a:rPr sz="2400" dirty="0"/>
              <a:t>stakeholders</a:t>
            </a:r>
          </a:p>
        </p:txBody>
      </p:sp>
      <p:sp>
        <p:nvSpPr>
          <p:cNvPr id="139" name="Fall of 2019"/>
          <p:cNvSpPr txBox="1"/>
          <p:nvPr/>
        </p:nvSpPr>
        <p:spPr>
          <a:xfrm>
            <a:off x="918867" y="1309631"/>
            <a:ext cx="1481049" cy="3311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6789" tIns="26789" rIns="26789" bIns="26789" anchor="ctr">
            <a:spAutoFit/>
          </a:bodyPr>
          <a:lstStyle>
            <a:lvl1pPr>
              <a:defRPr b="0" i="1"/>
            </a:lvl1pPr>
          </a:lstStyle>
          <a:p>
            <a:pPr algn="ctr"/>
            <a:r>
              <a:rPr dirty="0"/>
              <a:t>Fall of 2019 </a:t>
            </a:r>
          </a:p>
        </p:txBody>
      </p:sp>
      <p:sp>
        <p:nvSpPr>
          <p:cNvPr id="140" name="Winter of 2020"/>
          <p:cNvSpPr txBox="1"/>
          <p:nvPr/>
        </p:nvSpPr>
        <p:spPr>
          <a:xfrm>
            <a:off x="3368294" y="1309631"/>
            <a:ext cx="2283206" cy="3311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6789" tIns="26789" rIns="26789" bIns="26789" anchor="ctr">
            <a:spAutoFit/>
          </a:bodyPr>
          <a:lstStyle>
            <a:lvl1pPr>
              <a:defRPr b="0" i="1"/>
            </a:lvl1pPr>
          </a:lstStyle>
          <a:p>
            <a:pPr algn="ctr"/>
            <a:r>
              <a:rPr dirty="0"/>
              <a:t>Winter</a:t>
            </a:r>
            <a:r>
              <a:rPr lang="en-US" dirty="0"/>
              <a:t>/Spring</a:t>
            </a:r>
            <a:r>
              <a:rPr dirty="0"/>
              <a:t> of 2020</a:t>
            </a:r>
          </a:p>
        </p:txBody>
      </p:sp>
      <p:sp>
        <p:nvSpPr>
          <p:cNvPr id="141" name="Fall of 2020-21"/>
          <p:cNvSpPr txBox="1"/>
          <p:nvPr/>
        </p:nvSpPr>
        <p:spPr>
          <a:xfrm>
            <a:off x="6625272" y="1309631"/>
            <a:ext cx="1625261" cy="3311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6789" tIns="26789" rIns="26789" bIns="26789" anchor="ctr">
            <a:spAutoFit/>
          </a:bodyPr>
          <a:lstStyle>
            <a:lvl1pPr>
              <a:defRPr b="0" i="1"/>
            </a:lvl1pPr>
          </a:lstStyle>
          <a:p>
            <a:pPr algn="ctr"/>
            <a:r>
              <a:rPr dirty="0"/>
              <a:t>Fall of 2020-21</a:t>
            </a:r>
          </a:p>
        </p:txBody>
      </p:sp>
      <p:sp>
        <p:nvSpPr>
          <p:cNvPr id="142" name="Arrow"/>
          <p:cNvSpPr/>
          <p:nvPr/>
        </p:nvSpPr>
        <p:spPr>
          <a:xfrm>
            <a:off x="2860721" y="2224058"/>
            <a:ext cx="536619" cy="351607"/>
          </a:xfrm>
          <a:prstGeom prst="rightArrow">
            <a:avLst>
              <a:gd name="adj1" fmla="val 32000"/>
              <a:gd name="adj2" fmla="val 97676"/>
            </a:avLst>
          </a:prstGeom>
          <a:solidFill>
            <a:srgbClr val="535353"/>
          </a:solidFill>
          <a:ln w="25400">
            <a:solidFill>
              <a:schemeClr val="accent1"/>
            </a:solidFill>
          </a:ln>
        </p:spPr>
        <p:txBody>
          <a:bodyPr lIns="26789" tIns="26789" rIns="26789" bIns="26789" anchor="ctr"/>
          <a:lstStyle/>
          <a:p>
            <a:pPr>
              <a:defRPr b="0">
                <a:latin typeface="+mn-lt"/>
                <a:ea typeface="+mn-ea"/>
                <a:cs typeface="+mn-cs"/>
                <a:sym typeface="Helvetica Neue Medium"/>
              </a:defRPr>
            </a:pPr>
            <a:endParaRPr sz="949"/>
          </a:p>
        </p:txBody>
      </p:sp>
      <p:sp>
        <p:nvSpPr>
          <p:cNvPr id="143" name="Arrow"/>
          <p:cNvSpPr/>
          <p:nvPr/>
        </p:nvSpPr>
        <p:spPr>
          <a:xfrm>
            <a:off x="5765800" y="2224057"/>
            <a:ext cx="536619" cy="351607"/>
          </a:xfrm>
          <a:prstGeom prst="rightArrow">
            <a:avLst>
              <a:gd name="adj1" fmla="val 32000"/>
              <a:gd name="adj2" fmla="val 97676"/>
            </a:avLst>
          </a:prstGeom>
          <a:solidFill>
            <a:srgbClr val="535353"/>
          </a:solidFill>
          <a:ln w="25400">
            <a:solidFill>
              <a:schemeClr val="accent1"/>
            </a:solidFill>
          </a:ln>
        </p:spPr>
        <p:txBody>
          <a:bodyPr lIns="26789" tIns="26789" rIns="26789" bIns="26789" anchor="ctr"/>
          <a:lstStyle/>
          <a:p>
            <a:pPr>
              <a:defRPr b="0">
                <a:latin typeface="+mn-lt"/>
                <a:ea typeface="+mn-ea"/>
                <a:cs typeface="+mn-cs"/>
                <a:sym typeface="Helvetica Neue Medium"/>
              </a:defRPr>
            </a:pPr>
            <a:endParaRPr sz="949"/>
          </a:p>
        </p:txBody>
      </p:sp>
      <p:sp>
        <p:nvSpPr>
          <p:cNvPr id="144" name="Preparing students for jobs that are in demand or pay high wages with skills they have developed through the education system and in collaboration with all workforce stakeholders and their resources."/>
          <p:cNvSpPr txBox="1"/>
          <p:nvPr/>
        </p:nvSpPr>
        <p:spPr>
          <a:xfrm>
            <a:off x="796577" y="3845932"/>
            <a:ext cx="7255223" cy="9774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6789" tIns="26789" rIns="26789" bIns="26789" anchor="ctr">
            <a:spAutoFit/>
          </a:bodyPr>
          <a:lstStyle>
            <a:lvl1pPr algn="just">
              <a:defRPr sz="2500" b="0">
                <a:latin typeface="+mn-lt"/>
                <a:ea typeface="+mn-ea"/>
                <a:cs typeface="+mn-cs"/>
                <a:sym typeface="Helvetica Neue Medium"/>
              </a:defRPr>
            </a:lvl1pPr>
          </a:lstStyle>
          <a:p>
            <a:r>
              <a:rPr sz="2000" dirty="0"/>
              <a:t>Preparing students for jobs that are in</a:t>
            </a:r>
            <a:r>
              <a:rPr lang="en-US" sz="2000" dirty="0"/>
              <a:t>-</a:t>
            </a:r>
            <a:r>
              <a:rPr sz="2000" dirty="0"/>
              <a:t>demand or pay high wages with skills they have developed through the education system and in collaboration with all workforce stakeholders and their resources. </a:t>
            </a:r>
          </a:p>
        </p:txBody>
      </p:sp>
      <p:sp>
        <p:nvSpPr>
          <p:cNvPr id="14" name="Rounded Rectangle">
            <a:extLst>
              <a:ext uri="{FF2B5EF4-FFF2-40B4-BE49-F238E27FC236}">
                <a16:creationId xmlns:a16="http://schemas.microsoft.com/office/drawing/2014/main" id="{AF889976-A819-614E-8CB5-6938BFB79363}"/>
              </a:ext>
            </a:extLst>
          </p:cNvPr>
          <p:cNvSpPr/>
          <p:nvPr/>
        </p:nvSpPr>
        <p:spPr>
          <a:xfrm>
            <a:off x="6435948" y="1303563"/>
            <a:ext cx="2003907" cy="1902018"/>
          </a:xfrm>
          <a:prstGeom prst="roundRect">
            <a:avLst>
              <a:gd name="adj" fmla="val 14406"/>
            </a:avLst>
          </a:prstGeom>
          <a:ln w="50800">
            <a:solidFill>
              <a:schemeClr val="accent1"/>
            </a:solidFill>
          </a:ln>
        </p:spPr>
        <p:txBody>
          <a:bodyPr lIns="26789" tIns="26789" rIns="26789" bIns="26789" anchor="ctr"/>
          <a:lstStyle/>
          <a:p>
            <a:pPr>
              <a:defRPr sz="2200" b="0">
                <a:solidFill>
                  <a:srgbClr val="FFFFFF"/>
                </a:solidFill>
                <a:latin typeface="+mn-lt"/>
                <a:ea typeface="+mn-ea"/>
                <a:cs typeface="+mn-cs"/>
                <a:sym typeface="Helvetica Neue Medium"/>
              </a:defRPr>
            </a:pPr>
            <a:endParaRPr sz="1160"/>
          </a:p>
        </p:txBody>
      </p:sp>
    </p:spTree>
    <p:extLst>
      <p:ext uri="{BB962C8B-B14F-4D97-AF65-F5344CB8AC3E}">
        <p14:creationId xmlns:p14="http://schemas.microsoft.com/office/powerpoint/2010/main" val="1364315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fill="hold"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heel(1)">
                                      <p:cBhvr>
                                        <p:cTn id="7"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 name="To received Perkins V  funds Community Colleges conduct a comprehensive needs assessment of their CTE programs of study, Identify Gaps in performance and address strategies to improve performance then apply for Perkins V funds to address those GAPS and improve performance. These processes are done cooperation and collaboration with area stakeholders, not as a single entity."/>
          <p:cNvSpPr txBox="1">
            <a:spLocks noGrp="1"/>
          </p:cNvSpPr>
          <p:nvPr>
            <p:ph idx="1"/>
          </p:nvPr>
        </p:nvSpPr>
        <p:spPr>
          <a:prstGeom prst="rect">
            <a:avLst/>
          </a:prstGeom>
        </p:spPr>
        <p:txBody>
          <a:bodyPr>
            <a:normAutofit/>
          </a:bodyPr>
          <a:lstStyle>
            <a:lvl1pPr marL="0" indent="0">
              <a:buSzTx/>
              <a:buNone/>
              <a:defRPr sz="3800"/>
            </a:lvl1pPr>
          </a:lstStyle>
          <a:p>
            <a:pPr>
              <a:lnSpc>
                <a:spcPts val="3280"/>
              </a:lnSpc>
            </a:pPr>
            <a:r>
              <a:rPr sz="2400" dirty="0"/>
              <a:t>To received Perkins V funds </a:t>
            </a:r>
            <a:r>
              <a:rPr lang="en-US" sz="2400" dirty="0"/>
              <a:t>each </a:t>
            </a:r>
            <a:r>
              <a:rPr sz="2400" dirty="0"/>
              <a:t>Community College conduct</a:t>
            </a:r>
            <a:r>
              <a:rPr lang="en-US" sz="2400" dirty="0"/>
              <a:t>s</a:t>
            </a:r>
            <a:r>
              <a:rPr sz="2400" dirty="0"/>
              <a:t> a comprehensive </a:t>
            </a:r>
            <a:r>
              <a:rPr lang="en-US" sz="2400" dirty="0"/>
              <a:t>local </a:t>
            </a:r>
            <a:r>
              <a:rPr sz="2400" dirty="0"/>
              <a:t>needs assessment of their CTE programs of study, </a:t>
            </a:r>
            <a:r>
              <a:rPr lang="en-US" sz="2400" dirty="0"/>
              <a:t>i</a:t>
            </a:r>
            <a:r>
              <a:rPr sz="2400" dirty="0"/>
              <a:t>dentif</a:t>
            </a:r>
            <a:r>
              <a:rPr lang="en-US" sz="2400" dirty="0"/>
              <a:t>ies</a:t>
            </a:r>
            <a:r>
              <a:rPr sz="2400" dirty="0"/>
              <a:t> </a:t>
            </a:r>
            <a:r>
              <a:rPr lang="en-US" sz="2400" dirty="0"/>
              <a:t>g</a:t>
            </a:r>
            <a:r>
              <a:rPr sz="2400" dirty="0"/>
              <a:t>aps in performance and address</a:t>
            </a:r>
            <a:r>
              <a:rPr lang="en-US" sz="2400" dirty="0"/>
              <a:t>es</a:t>
            </a:r>
            <a:r>
              <a:rPr sz="2400" dirty="0"/>
              <a:t> strategies to improve performance</a:t>
            </a:r>
            <a:r>
              <a:rPr lang="en-US" sz="2400" dirty="0"/>
              <a:t>,</a:t>
            </a:r>
            <a:r>
              <a:rPr sz="2400" dirty="0"/>
              <a:t> then appl</a:t>
            </a:r>
            <a:r>
              <a:rPr lang="en-US" sz="2400" dirty="0"/>
              <a:t>ies</a:t>
            </a:r>
            <a:r>
              <a:rPr sz="2400" dirty="0"/>
              <a:t> for Perkins V funds to address those G</a:t>
            </a:r>
            <a:r>
              <a:rPr lang="en-US" sz="2400" dirty="0"/>
              <a:t>aps</a:t>
            </a:r>
            <a:r>
              <a:rPr sz="2400" dirty="0"/>
              <a:t> </a:t>
            </a:r>
            <a:r>
              <a:rPr lang="en-US" sz="2400" dirty="0"/>
              <a:t>in an effort to</a:t>
            </a:r>
            <a:r>
              <a:rPr sz="2400" dirty="0"/>
              <a:t> improve performance. These processes are done </a:t>
            </a:r>
            <a:r>
              <a:rPr lang="en-US" sz="2400" dirty="0"/>
              <a:t>in </a:t>
            </a:r>
            <a:r>
              <a:rPr sz="2400" dirty="0"/>
              <a:t>cooperation and collaboration with area stakeholders, not as a single entity. </a:t>
            </a:r>
          </a:p>
        </p:txBody>
      </p:sp>
      <p:sp>
        <p:nvSpPr>
          <p:cNvPr id="279" name="Strengthening Career and Technical Education for the 21st Century Act (Perkins V)"/>
          <p:cNvSpPr txBox="1">
            <a:spLocks noGrp="1"/>
          </p:cNvSpPr>
          <p:nvPr>
            <p:ph type="title"/>
          </p:nvPr>
        </p:nvSpPr>
        <p:spPr>
          <a:xfrm>
            <a:off x="1272526" y="114692"/>
            <a:ext cx="7871474" cy="1044806"/>
          </a:xfrm>
          <a:prstGeom prst="rect">
            <a:avLst/>
          </a:prstGeom>
        </p:spPr>
        <p:txBody>
          <a:bodyPr>
            <a:noAutofit/>
          </a:bodyPr>
          <a:lstStyle>
            <a:lvl1pPr defTabSz="321310">
              <a:defRPr sz="4400"/>
            </a:lvl1pPr>
          </a:lstStyle>
          <a:p>
            <a:r>
              <a:rPr lang="en-US" sz="3000" dirty="0"/>
              <a:t>Perkins V</a:t>
            </a:r>
            <a:endParaRPr sz="3000" dirty="0"/>
          </a:p>
        </p:txBody>
      </p:sp>
    </p:spTree>
    <p:extLst>
      <p:ext uri="{BB962C8B-B14F-4D97-AF65-F5344CB8AC3E}">
        <p14:creationId xmlns:p14="http://schemas.microsoft.com/office/powerpoint/2010/main" val="409224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0FD414-E693-9242-9A7C-AEF4082D6A0C}"/>
              </a:ext>
            </a:extLst>
          </p:cNvPr>
          <p:cNvSpPr>
            <a:spLocks noGrp="1"/>
          </p:cNvSpPr>
          <p:nvPr>
            <p:ph idx="1"/>
          </p:nvPr>
        </p:nvSpPr>
        <p:spPr>
          <a:xfrm>
            <a:off x="361507" y="1687033"/>
            <a:ext cx="8477693" cy="3182624"/>
          </a:xfrm>
        </p:spPr>
        <p:txBody>
          <a:bodyPr/>
          <a:lstStyle/>
          <a:p>
            <a:pPr marL="457200" indent="-457200">
              <a:lnSpc>
                <a:spcPct val="150000"/>
              </a:lnSpc>
              <a:buFont typeface="+mj-lt"/>
              <a:buAutoNum type="arabicPeriod"/>
            </a:pPr>
            <a:r>
              <a:rPr lang="en-US" sz="2400" dirty="0"/>
              <a:t>Complete the Comprehensive Local Needs Assessment </a:t>
            </a:r>
          </a:p>
          <a:p>
            <a:pPr marL="457200" indent="-457200">
              <a:lnSpc>
                <a:spcPct val="150000"/>
              </a:lnSpc>
              <a:buFont typeface="+mj-lt"/>
              <a:buAutoNum type="arabicPeriod"/>
            </a:pPr>
            <a:r>
              <a:rPr lang="en-US" sz="2400" dirty="0"/>
              <a:t>Complete the Perkins 2020-24 Application - due May 1, 2020</a:t>
            </a:r>
          </a:p>
          <a:p>
            <a:pPr marL="457200" indent="-457200">
              <a:lnSpc>
                <a:spcPct val="150000"/>
              </a:lnSpc>
              <a:buFont typeface="+mj-lt"/>
              <a:buAutoNum type="arabicPeriod"/>
            </a:pPr>
            <a:r>
              <a:rPr lang="en-US" sz="2400" dirty="0"/>
              <a:t>Complete a Plan for 2020-21 - due May 29, 2020</a:t>
            </a:r>
          </a:p>
          <a:p>
            <a:pPr marL="457200" indent="-457200">
              <a:lnSpc>
                <a:spcPct val="150000"/>
              </a:lnSpc>
              <a:buFont typeface="+mj-lt"/>
              <a:buAutoNum type="arabicPeriod"/>
            </a:pPr>
            <a:r>
              <a:rPr lang="en-US" sz="2400" dirty="0"/>
              <a:t>Complete a Budget for 2020-21 - due May 29, 2020</a:t>
            </a:r>
          </a:p>
          <a:p>
            <a:pPr marL="457200" indent="-457200">
              <a:buFont typeface="+mj-lt"/>
              <a:buAutoNum type="arabicPeriod"/>
            </a:pPr>
            <a:endParaRPr lang="en-US" dirty="0"/>
          </a:p>
        </p:txBody>
      </p:sp>
      <p:sp>
        <p:nvSpPr>
          <p:cNvPr id="2" name="Title 1">
            <a:extLst>
              <a:ext uri="{FF2B5EF4-FFF2-40B4-BE49-F238E27FC236}">
                <a16:creationId xmlns:a16="http://schemas.microsoft.com/office/drawing/2014/main" id="{4790E6F2-0BAF-6A44-87D4-23A2382430C0}"/>
              </a:ext>
            </a:extLst>
          </p:cNvPr>
          <p:cNvSpPr>
            <a:spLocks noGrp="1"/>
          </p:cNvSpPr>
          <p:nvPr>
            <p:ph type="title"/>
          </p:nvPr>
        </p:nvSpPr>
        <p:spPr/>
        <p:txBody>
          <a:bodyPr/>
          <a:lstStyle/>
          <a:p>
            <a:r>
              <a:rPr lang="en-US" dirty="0"/>
              <a:t>Funding for 2020-21</a:t>
            </a:r>
          </a:p>
        </p:txBody>
      </p:sp>
    </p:spTree>
    <p:extLst>
      <p:ext uri="{BB962C8B-B14F-4D97-AF65-F5344CB8AC3E}">
        <p14:creationId xmlns:p14="http://schemas.microsoft.com/office/powerpoint/2010/main" val="3728705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Perkins/CTE State Staff</a:t>
            </a:r>
          </a:p>
        </p:txBody>
      </p:sp>
      <p:sp>
        <p:nvSpPr>
          <p:cNvPr id="3" name="Content Placeholder 2"/>
          <p:cNvSpPr>
            <a:spLocks noGrp="1"/>
          </p:cNvSpPr>
          <p:nvPr>
            <p:ph idx="1"/>
          </p:nvPr>
        </p:nvSpPr>
        <p:spPr>
          <a:xfrm>
            <a:off x="1964872" y="1200150"/>
            <a:ext cx="5437414" cy="3943350"/>
          </a:xfrm>
        </p:spPr>
        <p:txBody>
          <a:bodyPr>
            <a:noAutofit/>
          </a:bodyPr>
          <a:lstStyle/>
          <a:p>
            <a:pPr marL="0" indent="0">
              <a:spcBef>
                <a:spcPts val="300"/>
              </a:spcBef>
              <a:spcAft>
                <a:spcPts val="400"/>
              </a:spcAft>
              <a:buNone/>
              <a:tabLst>
                <a:tab pos="555625" algn="l"/>
                <a:tab pos="5026025" algn="r"/>
              </a:tabLst>
            </a:pPr>
            <a:r>
              <a:rPr lang="en-US" sz="1600" b="1" dirty="0"/>
              <a:t>Dr. Bob </a:t>
            </a:r>
            <a:r>
              <a:rPr lang="en-US" sz="1600" b="1" dirty="0" err="1"/>
              <a:t>Witchger</a:t>
            </a:r>
            <a:r>
              <a:rPr lang="en-US" sz="1600" b="1" dirty="0"/>
              <a:t>	</a:t>
            </a:r>
            <a:r>
              <a:rPr lang="en-US" sz="1400" dirty="0"/>
              <a:t>Director, Career &amp; Technical Education</a:t>
            </a:r>
            <a:br>
              <a:rPr lang="en-US" sz="1400" dirty="0"/>
            </a:br>
            <a:r>
              <a:rPr lang="en-US" sz="1400" dirty="0"/>
              <a:t>	</a:t>
            </a:r>
            <a:r>
              <a:rPr lang="en-US" sz="1400" dirty="0" err="1"/>
              <a:t>WitchgerB@nccommunitycolleges.edu</a:t>
            </a:r>
            <a:r>
              <a:rPr lang="en-US" sz="1400" dirty="0"/>
              <a:t>	919-807-7126</a:t>
            </a:r>
          </a:p>
          <a:p>
            <a:pPr marL="0" indent="0">
              <a:spcBef>
                <a:spcPts val="300"/>
              </a:spcBef>
              <a:spcAft>
                <a:spcPts val="400"/>
              </a:spcAft>
              <a:buNone/>
              <a:tabLst>
                <a:tab pos="555625" algn="l"/>
                <a:tab pos="5026025" algn="r"/>
              </a:tabLst>
            </a:pPr>
            <a:r>
              <a:rPr lang="en-US" sz="1600" b="1" dirty="0"/>
              <a:t>Dr. Tony R. </a:t>
            </a:r>
            <a:r>
              <a:rPr lang="en-US" sz="1600" b="1" dirty="0" err="1"/>
              <a:t>Reggi</a:t>
            </a:r>
            <a:r>
              <a:rPr lang="en-US" sz="1400" dirty="0"/>
              <a:t>	Coordinator, Career &amp; Technical Education</a:t>
            </a:r>
            <a:br>
              <a:rPr lang="en-US" sz="1400" dirty="0"/>
            </a:br>
            <a:r>
              <a:rPr lang="en-US" sz="1400" dirty="0"/>
              <a:t>	</a:t>
            </a:r>
            <a:r>
              <a:rPr lang="en-US" sz="1400" dirty="0" err="1"/>
              <a:t>ReggiA@nccommunitycolleges.edu</a:t>
            </a:r>
            <a:r>
              <a:rPr lang="en-US" sz="1400" dirty="0"/>
              <a:t>	919-807-7131</a:t>
            </a:r>
          </a:p>
          <a:p>
            <a:pPr marL="0" indent="0">
              <a:spcBef>
                <a:spcPts val="300"/>
              </a:spcBef>
              <a:spcAft>
                <a:spcPts val="400"/>
              </a:spcAft>
              <a:buNone/>
              <a:tabLst>
                <a:tab pos="555625" algn="l"/>
                <a:tab pos="5026025" algn="r"/>
              </a:tabLst>
            </a:pPr>
            <a:r>
              <a:rPr lang="en-US" sz="1600" b="1" dirty="0"/>
              <a:t>Patti </a:t>
            </a:r>
            <a:r>
              <a:rPr lang="en-US" sz="1600" b="1" dirty="0" err="1"/>
              <a:t>Coultas</a:t>
            </a:r>
            <a:r>
              <a:rPr lang="en-US" sz="1400" dirty="0"/>
              <a:t>	Coordinator, Career &amp; Technical Education</a:t>
            </a:r>
            <a:br>
              <a:rPr lang="en-US" sz="1400" dirty="0"/>
            </a:br>
            <a:r>
              <a:rPr lang="en-US" sz="1400" dirty="0"/>
              <a:t>	</a:t>
            </a:r>
            <a:r>
              <a:rPr lang="en-US" sz="1400" dirty="0" err="1"/>
              <a:t>CoultasP@nccommunitycolleges.edu</a:t>
            </a:r>
            <a:r>
              <a:rPr lang="en-US" sz="1400" dirty="0"/>
              <a:t>	919-807-7130</a:t>
            </a:r>
          </a:p>
          <a:p>
            <a:pPr marL="0" indent="0">
              <a:spcBef>
                <a:spcPts val="300"/>
              </a:spcBef>
              <a:spcAft>
                <a:spcPts val="400"/>
              </a:spcAft>
              <a:buNone/>
              <a:tabLst>
                <a:tab pos="555625" algn="l"/>
                <a:tab pos="5026025" algn="r"/>
              </a:tabLst>
            </a:pPr>
            <a:r>
              <a:rPr lang="en-US" sz="1600" b="1" dirty="0"/>
              <a:t>Dr. Mary Olvera</a:t>
            </a:r>
            <a:r>
              <a:rPr lang="en-US" sz="1800" dirty="0"/>
              <a:t>	</a:t>
            </a:r>
            <a:r>
              <a:rPr lang="en-US" sz="1400" dirty="0"/>
              <a:t>Coordinator, Career &amp; Technical Education</a:t>
            </a:r>
            <a:br>
              <a:rPr lang="en-US" sz="1400" dirty="0"/>
            </a:br>
            <a:r>
              <a:rPr lang="en-US" sz="1400" dirty="0"/>
              <a:t>	</a:t>
            </a:r>
            <a:r>
              <a:rPr lang="en-US" sz="1400" dirty="0" err="1"/>
              <a:t>OlveraM@nccommunitycolleges.edu</a:t>
            </a:r>
            <a:r>
              <a:rPr lang="en-US" sz="1400" dirty="0"/>
              <a:t>	919-807-7120</a:t>
            </a:r>
          </a:p>
          <a:p>
            <a:pPr marL="0" indent="0">
              <a:spcBef>
                <a:spcPts val="300"/>
              </a:spcBef>
              <a:spcAft>
                <a:spcPts val="400"/>
              </a:spcAft>
              <a:buNone/>
              <a:tabLst>
                <a:tab pos="555625" algn="l"/>
                <a:tab pos="5026025" algn="r"/>
              </a:tabLst>
            </a:pPr>
            <a:r>
              <a:rPr lang="en-US" sz="1600" b="1" dirty="0"/>
              <a:t>Michelle Lair</a:t>
            </a:r>
            <a:r>
              <a:rPr lang="en-US" sz="1600" dirty="0"/>
              <a:t>	</a:t>
            </a:r>
            <a:r>
              <a:rPr lang="en-US" sz="1400" dirty="0"/>
              <a:t>Coordinator, Career &amp; Technical Education</a:t>
            </a:r>
            <a:br>
              <a:rPr lang="en-US" sz="1400" dirty="0"/>
            </a:br>
            <a:r>
              <a:rPr lang="en-US" sz="1400" dirty="0"/>
              <a:t>	</a:t>
            </a:r>
            <a:r>
              <a:rPr lang="en-US" sz="1400" dirty="0" err="1"/>
              <a:t>LairM@nccommunitycolleges.edu</a:t>
            </a:r>
            <a:r>
              <a:rPr lang="en-US" sz="1400" dirty="0"/>
              <a:t>	919-807-7227</a:t>
            </a:r>
          </a:p>
          <a:p>
            <a:pPr marL="0" indent="0">
              <a:spcBef>
                <a:spcPts val="300"/>
              </a:spcBef>
              <a:spcAft>
                <a:spcPts val="400"/>
              </a:spcAft>
              <a:buNone/>
              <a:tabLst>
                <a:tab pos="555625" algn="l"/>
                <a:tab pos="5026025" algn="r"/>
              </a:tabLst>
            </a:pPr>
            <a:r>
              <a:rPr lang="en-US" sz="1600" b="1" dirty="0"/>
              <a:t>Chris </a:t>
            </a:r>
            <a:r>
              <a:rPr lang="en-US" sz="1600" b="1" dirty="0" err="1"/>
              <a:t>Droessler</a:t>
            </a:r>
            <a:r>
              <a:rPr lang="en-US" sz="1400" dirty="0"/>
              <a:t>	Coordinator, Career &amp; Technical Education</a:t>
            </a:r>
            <a:br>
              <a:rPr lang="en-US" sz="1400" dirty="0"/>
            </a:br>
            <a:r>
              <a:rPr lang="en-US" sz="1400" dirty="0"/>
              <a:t>	</a:t>
            </a:r>
            <a:r>
              <a:rPr lang="en-US" sz="1400" dirty="0" err="1"/>
              <a:t>DroesslerC@nccommunitycolleges.edu</a:t>
            </a:r>
            <a:r>
              <a:rPr lang="en-US" sz="1400" dirty="0"/>
              <a:t>	919-807-7068</a:t>
            </a:r>
          </a:p>
          <a:p>
            <a:pPr marL="0" indent="0">
              <a:spcBef>
                <a:spcPts val="300"/>
              </a:spcBef>
              <a:spcAft>
                <a:spcPts val="400"/>
              </a:spcAft>
              <a:buNone/>
              <a:tabLst>
                <a:tab pos="555625" algn="l"/>
                <a:tab pos="5026025" algn="r"/>
              </a:tabLst>
            </a:pPr>
            <a:r>
              <a:rPr lang="en-US" sz="1600" b="1" dirty="0"/>
              <a:t>Darice McDougald</a:t>
            </a:r>
            <a:r>
              <a:rPr lang="en-US" sz="1400" dirty="0"/>
              <a:t>	CTE Administrative Assistant</a:t>
            </a:r>
            <a:br>
              <a:rPr lang="en-US" sz="1400" dirty="0"/>
            </a:br>
            <a:r>
              <a:rPr lang="en-US" sz="1400" dirty="0"/>
              <a:t>	McDougaldD@nccommunitycolleges.edu	919-807-7219</a:t>
            </a:r>
          </a:p>
        </p:txBody>
      </p:sp>
    </p:spTree>
    <p:extLst>
      <p:ext uri="{BB962C8B-B14F-4D97-AF65-F5344CB8AC3E}">
        <p14:creationId xmlns:p14="http://schemas.microsoft.com/office/powerpoint/2010/main" val="20422626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A0DA156-09EA-3348-9F66-860B633D2C0D}"/>
              </a:ext>
            </a:extLst>
          </p:cNvPr>
          <p:cNvSpPr>
            <a:spLocks noGrp="1"/>
          </p:cNvSpPr>
          <p:nvPr>
            <p:ph type="title"/>
          </p:nvPr>
        </p:nvSpPr>
        <p:spPr/>
        <p:txBody>
          <a:bodyPr/>
          <a:lstStyle/>
          <a:p>
            <a:r>
              <a:rPr lang="en-US" dirty="0"/>
              <a:t>COVID 19 Discussion</a:t>
            </a:r>
          </a:p>
        </p:txBody>
      </p:sp>
      <p:pic>
        <p:nvPicPr>
          <p:cNvPr id="9" name="Picture 8">
            <a:extLst>
              <a:ext uri="{FF2B5EF4-FFF2-40B4-BE49-F238E27FC236}">
                <a16:creationId xmlns:a16="http://schemas.microsoft.com/office/drawing/2014/main" id="{0B615B6D-499F-EA4E-8472-F3386E5C36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49499" y="1259128"/>
            <a:ext cx="6659259" cy="3970598"/>
          </a:xfrm>
          <a:prstGeom prst="rect">
            <a:avLst/>
          </a:prstGeom>
        </p:spPr>
      </p:pic>
    </p:spTree>
    <p:extLst>
      <p:ext uri="{BB962C8B-B14F-4D97-AF65-F5344CB8AC3E}">
        <p14:creationId xmlns:p14="http://schemas.microsoft.com/office/powerpoint/2010/main" val="3529450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Develop more full the academic knowledge and technical and employability skills of secondary education students and postsecondary education students who elect to enroll in CTE Programs and Programs of Study"/>
          <p:cNvSpPr txBox="1">
            <a:spLocks noGrp="1"/>
          </p:cNvSpPr>
          <p:nvPr>
            <p:ph idx="1"/>
          </p:nvPr>
        </p:nvSpPr>
        <p:spPr/>
        <p:txBody>
          <a:bodyPr>
            <a:normAutofit fontScale="85000" lnSpcReduction="10000"/>
          </a:bodyPr>
          <a:lstStyle/>
          <a:p>
            <a:pPr>
              <a:lnSpc>
                <a:spcPct val="150000"/>
              </a:lnSpc>
            </a:pPr>
            <a:r>
              <a:rPr lang="en-US" sz="2400" dirty="0"/>
              <a:t>Determine program needs with stakeholders and address those gaps.</a:t>
            </a:r>
          </a:p>
          <a:p>
            <a:pPr>
              <a:lnSpc>
                <a:spcPct val="150000"/>
              </a:lnSpc>
            </a:pPr>
            <a:r>
              <a:rPr lang="en-US" sz="2400" dirty="0"/>
              <a:t>Build in Work-Based Learning </a:t>
            </a:r>
          </a:p>
          <a:p>
            <a:pPr>
              <a:lnSpc>
                <a:spcPct val="150000"/>
              </a:lnSpc>
            </a:pPr>
            <a:r>
              <a:rPr lang="en-US" sz="2400" dirty="0"/>
              <a:t>Support Special Populations students enrolled in CTE Programs of Study</a:t>
            </a:r>
          </a:p>
          <a:p>
            <a:pPr>
              <a:lnSpc>
                <a:spcPct val="150000"/>
              </a:lnSpc>
            </a:pPr>
            <a:r>
              <a:rPr lang="en-US" sz="2400" dirty="0"/>
              <a:t>Become an active part of the greater workforce system</a:t>
            </a:r>
          </a:p>
          <a:p>
            <a:pPr>
              <a:lnSpc>
                <a:spcPct val="150000"/>
              </a:lnSpc>
            </a:pPr>
            <a:r>
              <a:rPr lang="en-US" sz="2400" dirty="0"/>
              <a:t>Promote technical education with valued certificates, diplomas and degrees</a:t>
            </a:r>
          </a:p>
          <a:p>
            <a:pPr>
              <a:lnSpc>
                <a:spcPct val="150000"/>
              </a:lnSpc>
            </a:pPr>
            <a:r>
              <a:rPr lang="en-US" sz="2400" dirty="0"/>
              <a:t>Listen to and engage employers in teaching, learning, training</a:t>
            </a:r>
          </a:p>
        </p:txBody>
      </p:sp>
      <p:sp>
        <p:nvSpPr>
          <p:cNvPr id="122" name="Purpose"/>
          <p:cNvSpPr txBox="1">
            <a:spLocks noGrp="1"/>
          </p:cNvSpPr>
          <p:nvPr>
            <p:ph type="title"/>
          </p:nvPr>
        </p:nvSpPr>
        <p:spPr/>
        <p:txBody>
          <a:bodyPr/>
          <a:lstStyle/>
          <a:p>
            <a:r>
              <a:rPr lang="en-US" dirty="0"/>
              <a:t>Perkins V</a:t>
            </a:r>
          </a:p>
        </p:txBody>
      </p:sp>
    </p:spTree>
    <p:extLst>
      <p:ext uri="{BB962C8B-B14F-4D97-AF65-F5344CB8AC3E}">
        <p14:creationId xmlns:p14="http://schemas.microsoft.com/office/powerpoint/2010/main" val="38080938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 name="Perkins V:  Secondary Postsecondary Partnership"/>
          <p:cNvSpPr txBox="1">
            <a:spLocks noGrp="1"/>
          </p:cNvSpPr>
          <p:nvPr>
            <p:ph type="title"/>
          </p:nvPr>
        </p:nvSpPr>
        <p:spPr>
          <a:xfrm>
            <a:off x="1297859" y="126367"/>
            <a:ext cx="7612461" cy="994172"/>
          </a:xfrm>
        </p:spPr>
        <p:txBody>
          <a:bodyPr>
            <a:normAutofit/>
          </a:bodyPr>
          <a:lstStyle>
            <a:lvl1pPr defTabSz="484886">
              <a:defRPr sz="6640"/>
            </a:lvl1pPr>
          </a:lstStyle>
          <a:p>
            <a:r>
              <a:rPr lang="en-US" sz="3000" dirty="0"/>
              <a:t>Perkins V:  Secondary Postsecondary Partnership</a:t>
            </a:r>
          </a:p>
        </p:txBody>
      </p:sp>
      <p:sp>
        <p:nvSpPr>
          <p:cNvPr id="189" name="Prepare students for work through education and training"/>
          <p:cNvSpPr txBox="1">
            <a:spLocks noGrp="1"/>
          </p:cNvSpPr>
          <p:nvPr>
            <p:ph type="body" sz="quarter" idx="4294967295"/>
          </p:nvPr>
        </p:nvSpPr>
        <p:spPr>
          <a:xfrm>
            <a:off x="687390" y="1389088"/>
            <a:ext cx="4423090" cy="1048056"/>
          </a:xfrm>
          <a:prstGeom prst="rect">
            <a:avLst/>
          </a:prstGeom>
        </p:spPr>
        <p:txBody>
          <a:bodyPr>
            <a:normAutofit/>
          </a:bodyPr>
          <a:lstStyle/>
          <a:p>
            <a:r>
              <a:rPr sz="2400" dirty="0"/>
              <a:t>Prepare students for work through </a:t>
            </a:r>
            <a:r>
              <a:rPr sz="2400" b="1" dirty="0"/>
              <a:t>education and training </a:t>
            </a:r>
          </a:p>
        </p:txBody>
      </p:sp>
      <p:sp>
        <p:nvSpPr>
          <p:cNvPr id="190" name="Arrow"/>
          <p:cNvSpPr/>
          <p:nvPr/>
        </p:nvSpPr>
        <p:spPr>
          <a:xfrm>
            <a:off x="2521125" y="4621659"/>
            <a:ext cx="4215615" cy="502295"/>
          </a:xfrm>
          <a:prstGeom prst="rightArrow">
            <a:avLst>
              <a:gd name="adj1" fmla="val 32000"/>
              <a:gd name="adj2" fmla="val 64000"/>
            </a:avLst>
          </a:prstGeom>
          <a:solidFill>
            <a:schemeClr val="accent1"/>
          </a:solidFill>
          <a:ln w="12700">
            <a:miter lim="400000"/>
          </a:ln>
        </p:spPr>
        <p:txBody>
          <a:bodyPr lIns="20092" tIns="20092" rIns="20092" bIns="20092" anchor="ctr"/>
          <a:lstStyle/>
          <a:p>
            <a:pPr>
              <a:defRPr sz="2200" b="0">
                <a:solidFill>
                  <a:srgbClr val="FFFFFF"/>
                </a:solidFill>
                <a:latin typeface="+mn-lt"/>
                <a:ea typeface="+mn-ea"/>
                <a:cs typeface="+mn-cs"/>
                <a:sym typeface="Helvetica Neue Medium"/>
              </a:defRPr>
            </a:pPr>
            <a:endParaRPr sz="870"/>
          </a:p>
        </p:txBody>
      </p:sp>
      <p:sp>
        <p:nvSpPr>
          <p:cNvPr id="191" name="Postsecondary"/>
          <p:cNvSpPr txBox="1"/>
          <p:nvPr/>
        </p:nvSpPr>
        <p:spPr>
          <a:xfrm>
            <a:off x="6098738" y="2945987"/>
            <a:ext cx="1926221" cy="4099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0092" tIns="20092" rIns="20092" bIns="20092" anchor="ctr">
            <a:spAutoFit/>
          </a:bodyPr>
          <a:lstStyle/>
          <a:p>
            <a:pPr algn="ctr"/>
            <a:r>
              <a:rPr sz="2400" dirty="0"/>
              <a:t>Postsecondary </a:t>
            </a:r>
          </a:p>
        </p:txBody>
      </p:sp>
      <p:sp>
        <p:nvSpPr>
          <p:cNvPr id="192" name="High School"/>
          <p:cNvSpPr txBox="1"/>
          <p:nvPr/>
        </p:nvSpPr>
        <p:spPr>
          <a:xfrm>
            <a:off x="3458644" y="2945987"/>
            <a:ext cx="1574651" cy="4099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0092" tIns="20092" rIns="20092" bIns="20092" anchor="ctr">
            <a:spAutoFit/>
          </a:bodyPr>
          <a:lstStyle/>
          <a:p>
            <a:pPr algn="ctr"/>
            <a:r>
              <a:rPr sz="2400" dirty="0"/>
              <a:t>High School </a:t>
            </a:r>
          </a:p>
        </p:txBody>
      </p:sp>
      <p:sp>
        <p:nvSpPr>
          <p:cNvPr id="193" name="Middle School"/>
          <p:cNvSpPr txBox="1"/>
          <p:nvPr/>
        </p:nvSpPr>
        <p:spPr>
          <a:xfrm>
            <a:off x="432832" y="2945987"/>
            <a:ext cx="2229738" cy="4099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0092" tIns="20092" rIns="20092" bIns="20092" anchor="ctr">
            <a:spAutoFit/>
          </a:bodyPr>
          <a:lstStyle/>
          <a:p>
            <a:pPr algn="ctr"/>
            <a:r>
              <a:rPr sz="2400" dirty="0"/>
              <a:t>Middle School </a:t>
            </a:r>
          </a:p>
        </p:txBody>
      </p:sp>
      <p:sp>
        <p:nvSpPr>
          <p:cNvPr id="194" name="Postsecondary Concentrator…"/>
          <p:cNvSpPr txBox="1"/>
          <p:nvPr/>
        </p:nvSpPr>
        <p:spPr>
          <a:xfrm>
            <a:off x="5688593" y="3698517"/>
            <a:ext cx="2746510" cy="59457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0092" tIns="20092" rIns="20092" bIns="20092" anchor="ctr">
            <a:spAutoFit/>
          </a:bodyPr>
          <a:lstStyle/>
          <a:p>
            <a:pPr algn="ctr">
              <a:defRPr sz="1800"/>
            </a:pPr>
            <a:r>
              <a:rPr dirty="0"/>
              <a:t>Postsecondary Concentrator </a:t>
            </a:r>
          </a:p>
          <a:p>
            <a:pPr algn="ctr"/>
            <a:r>
              <a:rPr dirty="0"/>
              <a:t>Hone Skills - Credentials </a:t>
            </a:r>
          </a:p>
        </p:txBody>
      </p:sp>
      <p:sp>
        <p:nvSpPr>
          <p:cNvPr id="195" name="Begin…"/>
          <p:cNvSpPr txBox="1"/>
          <p:nvPr/>
        </p:nvSpPr>
        <p:spPr>
          <a:xfrm>
            <a:off x="3034430" y="3698517"/>
            <a:ext cx="2423078" cy="31757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0092" tIns="20092" rIns="20092" bIns="20092" anchor="ctr">
            <a:spAutoFit/>
          </a:bodyPr>
          <a:lstStyle/>
          <a:p>
            <a:pPr algn="ctr"/>
            <a:r>
              <a:rPr dirty="0"/>
              <a:t>Begin Concentration</a:t>
            </a:r>
          </a:p>
        </p:txBody>
      </p:sp>
      <p:sp>
        <p:nvSpPr>
          <p:cNvPr id="196" name="Informed"/>
          <p:cNvSpPr txBox="1"/>
          <p:nvPr/>
        </p:nvSpPr>
        <p:spPr>
          <a:xfrm>
            <a:off x="1027190" y="3698517"/>
            <a:ext cx="1041023" cy="31757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0092" tIns="20092" rIns="20092" bIns="20092" anchor="ctr">
            <a:spAutoFit/>
          </a:bodyPr>
          <a:lstStyle/>
          <a:p>
            <a:pPr algn="ctr"/>
            <a:r>
              <a:rPr dirty="0"/>
              <a:t>Informed</a:t>
            </a:r>
          </a:p>
        </p:txBody>
      </p:sp>
      <p:sp>
        <p:nvSpPr>
          <p:cNvPr id="197" name="Rectangle"/>
          <p:cNvSpPr/>
          <p:nvPr/>
        </p:nvSpPr>
        <p:spPr>
          <a:xfrm>
            <a:off x="3034628" y="2930289"/>
            <a:ext cx="2425175" cy="1592541"/>
          </a:xfrm>
          <a:prstGeom prst="rect">
            <a:avLst/>
          </a:prstGeom>
          <a:ln w="25400">
            <a:solidFill>
              <a:srgbClr val="000000"/>
            </a:solidFill>
            <a:miter lim="400000"/>
          </a:ln>
        </p:spPr>
        <p:txBody>
          <a:bodyPr lIns="20092" tIns="20092" rIns="20092" bIns="20092" anchor="ctr"/>
          <a:lstStyle/>
          <a:p>
            <a:pPr>
              <a:defRPr sz="2200" b="0">
                <a:solidFill>
                  <a:srgbClr val="FFFFFF"/>
                </a:solidFill>
                <a:latin typeface="+mn-lt"/>
                <a:ea typeface="+mn-ea"/>
                <a:cs typeface="+mn-cs"/>
                <a:sym typeface="Helvetica Neue Medium"/>
              </a:defRPr>
            </a:pPr>
            <a:endParaRPr sz="870"/>
          </a:p>
        </p:txBody>
      </p:sp>
      <p:sp>
        <p:nvSpPr>
          <p:cNvPr id="198" name="Rectangle"/>
          <p:cNvSpPr/>
          <p:nvPr/>
        </p:nvSpPr>
        <p:spPr>
          <a:xfrm>
            <a:off x="374287" y="2930289"/>
            <a:ext cx="2460153" cy="1594646"/>
          </a:xfrm>
          <a:prstGeom prst="rect">
            <a:avLst/>
          </a:prstGeom>
          <a:ln w="25400">
            <a:solidFill>
              <a:srgbClr val="000000"/>
            </a:solidFill>
            <a:miter lim="400000"/>
          </a:ln>
        </p:spPr>
        <p:txBody>
          <a:bodyPr lIns="20092" tIns="20092" rIns="20092" bIns="20092" anchor="ctr"/>
          <a:lstStyle/>
          <a:p>
            <a:pPr>
              <a:defRPr sz="2200" b="0">
                <a:solidFill>
                  <a:srgbClr val="FFFFFF"/>
                </a:solidFill>
                <a:latin typeface="+mn-lt"/>
                <a:ea typeface="+mn-ea"/>
                <a:cs typeface="+mn-cs"/>
                <a:sym typeface="Helvetica Neue Medium"/>
              </a:defRPr>
            </a:pPr>
            <a:endParaRPr sz="870"/>
          </a:p>
        </p:txBody>
      </p:sp>
      <p:sp>
        <p:nvSpPr>
          <p:cNvPr id="199" name="Rectangle"/>
          <p:cNvSpPr/>
          <p:nvPr/>
        </p:nvSpPr>
        <p:spPr>
          <a:xfrm>
            <a:off x="5586710" y="2930289"/>
            <a:ext cx="2919513" cy="1592541"/>
          </a:xfrm>
          <a:prstGeom prst="rect">
            <a:avLst/>
          </a:prstGeom>
          <a:ln w="25400">
            <a:solidFill>
              <a:srgbClr val="000000"/>
            </a:solidFill>
            <a:miter lim="400000"/>
          </a:ln>
        </p:spPr>
        <p:txBody>
          <a:bodyPr lIns="20092" tIns="20092" rIns="20092" bIns="20092" anchor="ctr"/>
          <a:lstStyle/>
          <a:p>
            <a:pPr>
              <a:defRPr sz="2200" b="0">
                <a:solidFill>
                  <a:srgbClr val="FFFFFF"/>
                </a:solidFill>
                <a:latin typeface="+mn-lt"/>
                <a:ea typeface="+mn-ea"/>
                <a:cs typeface="+mn-cs"/>
                <a:sym typeface="Helvetica Neue Medium"/>
              </a:defRPr>
            </a:pPr>
            <a:endParaRPr sz="870"/>
          </a:p>
        </p:txBody>
      </p:sp>
      <p:sp>
        <p:nvSpPr>
          <p:cNvPr id="200" name="Grades 5,6,7,8"/>
          <p:cNvSpPr txBox="1"/>
          <p:nvPr/>
        </p:nvSpPr>
        <p:spPr>
          <a:xfrm>
            <a:off x="574277" y="3280266"/>
            <a:ext cx="1946848" cy="3483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0092" tIns="20092" rIns="20092" bIns="20092" anchor="ctr">
            <a:spAutoFit/>
          </a:bodyPr>
          <a:lstStyle/>
          <a:p>
            <a:pPr algn="ctr"/>
            <a:r>
              <a:rPr sz="2000" i="1" dirty="0"/>
              <a:t>Grades 5,6,7,8</a:t>
            </a:r>
            <a:r>
              <a:rPr dirty="0"/>
              <a:t> </a:t>
            </a:r>
          </a:p>
        </p:txBody>
      </p:sp>
      <p:sp>
        <p:nvSpPr>
          <p:cNvPr id="201" name="Grades 9,10,11,12"/>
          <p:cNvSpPr txBox="1"/>
          <p:nvPr/>
        </p:nvSpPr>
        <p:spPr>
          <a:xfrm>
            <a:off x="3279332" y="3280266"/>
            <a:ext cx="1933274" cy="3483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0092" tIns="20092" rIns="20092" bIns="20092" anchor="ctr">
            <a:spAutoFit/>
          </a:bodyPr>
          <a:lstStyle>
            <a:lvl1pPr>
              <a:defRPr sz="2100" i="1"/>
            </a:lvl1pPr>
          </a:lstStyle>
          <a:p>
            <a:pPr algn="ctr">
              <a:defRPr sz="2400" i="0"/>
            </a:pPr>
            <a:r>
              <a:rPr sz="2000" dirty="0"/>
              <a:t>Grades 9,10,11,12</a:t>
            </a:r>
          </a:p>
        </p:txBody>
      </p:sp>
      <p:sp>
        <p:nvSpPr>
          <p:cNvPr id="202" name="Grades 13,14 &amp; Beyond"/>
          <p:cNvSpPr txBox="1"/>
          <p:nvPr/>
        </p:nvSpPr>
        <p:spPr>
          <a:xfrm>
            <a:off x="5817795" y="3280266"/>
            <a:ext cx="2488106" cy="3483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0092" tIns="20092" rIns="20092" bIns="20092" anchor="ctr">
            <a:spAutoFit/>
          </a:bodyPr>
          <a:lstStyle>
            <a:lvl1pPr>
              <a:defRPr sz="2100" i="1"/>
            </a:lvl1pPr>
          </a:lstStyle>
          <a:p>
            <a:pPr algn="ctr">
              <a:defRPr sz="2400" i="0"/>
            </a:pPr>
            <a:r>
              <a:rPr sz="2000" dirty="0"/>
              <a:t>Grades 13,14 &amp; Beyond</a:t>
            </a:r>
          </a:p>
        </p:txBody>
      </p:sp>
      <p:grpSp>
        <p:nvGrpSpPr>
          <p:cNvPr id="208" name="Group"/>
          <p:cNvGrpSpPr/>
          <p:nvPr/>
        </p:nvGrpSpPr>
        <p:grpSpPr>
          <a:xfrm>
            <a:off x="6098738" y="1190437"/>
            <a:ext cx="2197816" cy="1617732"/>
            <a:chOff x="0" y="0"/>
            <a:chExt cx="2915570" cy="2146045"/>
          </a:xfrm>
        </p:grpSpPr>
        <p:sp>
          <p:nvSpPr>
            <p:cNvPr id="203" name="Doctor Bag"/>
            <p:cNvSpPr/>
            <p:nvPr/>
          </p:nvSpPr>
          <p:spPr>
            <a:xfrm>
              <a:off x="1771891" y="1145379"/>
              <a:ext cx="816484" cy="578310"/>
            </a:xfrm>
            <a:custGeom>
              <a:avLst/>
              <a:gdLst/>
              <a:ahLst/>
              <a:cxnLst>
                <a:cxn ang="0">
                  <a:pos x="wd2" y="hd2"/>
                </a:cxn>
                <a:cxn ang="5400000">
                  <a:pos x="wd2" y="hd2"/>
                </a:cxn>
                <a:cxn ang="10800000">
                  <a:pos x="wd2" y="hd2"/>
                </a:cxn>
                <a:cxn ang="16200000">
                  <a:pos x="wd2" y="hd2"/>
                </a:cxn>
              </a:cxnLst>
              <a:rect l="0" t="0" r="r" b="b"/>
              <a:pathLst>
                <a:path w="21585" h="21600" extrusionOk="0">
                  <a:moveTo>
                    <a:pt x="8971" y="0"/>
                  </a:moveTo>
                  <a:cubicBezTo>
                    <a:pt x="7949" y="0"/>
                    <a:pt x="7117" y="1174"/>
                    <a:pt x="7117" y="2618"/>
                  </a:cubicBezTo>
                  <a:lnTo>
                    <a:pt x="7117" y="3719"/>
                  </a:lnTo>
                  <a:lnTo>
                    <a:pt x="3863" y="3719"/>
                  </a:lnTo>
                  <a:cubicBezTo>
                    <a:pt x="3037" y="3719"/>
                    <a:pt x="2340" y="4585"/>
                    <a:pt x="2231" y="5742"/>
                  </a:cubicBezTo>
                  <a:cubicBezTo>
                    <a:pt x="1931" y="8925"/>
                    <a:pt x="1024" y="10999"/>
                    <a:pt x="459" y="12020"/>
                  </a:cubicBezTo>
                  <a:cubicBezTo>
                    <a:pt x="157" y="12564"/>
                    <a:pt x="-7" y="13234"/>
                    <a:pt x="1" y="13926"/>
                  </a:cubicBezTo>
                  <a:cubicBezTo>
                    <a:pt x="14" y="15171"/>
                    <a:pt x="31" y="17193"/>
                    <a:pt x="19" y="18830"/>
                  </a:cubicBezTo>
                  <a:lnTo>
                    <a:pt x="21565" y="18830"/>
                  </a:lnTo>
                  <a:cubicBezTo>
                    <a:pt x="21553" y="17193"/>
                    <a:pt x="21572" y="15171"/>
                    <a:pt x="21585" y="13926"/>
                  </a:cubicBezTo>
                  <a:cubicBezTo>
                    <a:pt x="21593" y="13234"/>
                    <a:pt x="21427" y="12564"/>
                    <a:pt x="21126" y="12020"/>
                  </a:cubicBezTo>
                  <a:cubicBezTo>
                    <a:pt x="20560" y="10999"/>
                    <a:pt x="19654" y="8925"/>
                    <a:pt x="19354" y="5742"/>
                  </a:cubicBezTo>
                  <a:cubicBezTo>
                    <a:pt x="19245" y="4585"/>
                    <a:pt x="18548" y="3719"/>
                    <a:pt x="17722" y="3719"/>
                  </a:cubicBezTo>
                  <a:lnTo>
                    <a:pt x="14467" y="3719"/>
                  </a:lnTo>
                  <a:lnTo>
                    <a:pt x="14467" y="2618"/>
                  </a:lnTo>
                  <a:cubicBezTo>
                    <a:pt x="14467" y="1174"/>
                    <a:pt x="13637" y="0"/>
                    <a:pt x="12615" y="0"/>
                  </a:cubicBezTo>
                  <a:lnTo>
                    <a:pt x="8971" y="0"/>
                  </a:lnTo>
                  <a:close/>
                  <a:moveTo>
                    <a:pt x="8971" y="1580"/>
                  </a:moveTo>
                  <a:lnTo>
                    <a:pt x="12615" y="1580"/>
                  </a:lnTo>
                  <a:cubicBezTo>
                    <a:pt x="13020" y="1580"/>
                    <a:pt x="13349" y="2045"/>
                    <a:pt x="13349" y="2618"/>
                  </a:cubicBezTo>
                  <a:lnTo>
                    <a:pt x="13349" y="3719"/>
                  </a:lnTo>
                  <a:lnTo>
                    <a:pt x="8235" y="3719"/>
                  </a:lnTo>
                  <a:lnTo>
                    <a:pt x="8235" y="2618"/>
                  </a:lnTo>
                  <a:cubicBezTo>
                    <a:pt x="8235" y="2045"/>
                    <a:pt x="8566" y="1580"/>
                    <a:pt x="8971" y="1580"/>
                  </a:cubicBezTo>
                  <a:close/>
                  <a:moveTo>
                    <a:pt x="7117" y="4938"/>
                  </a:moveTo>
                  <a:lnTo>
                    <a:pt x="7117" y="5744"/>
                  </a:lnTo>
                  <a:cubicBezTo>
                    <a:pt x="6962" y="6063"/>
                    <a:pt x="6876" y="6418"/>
                    <a:pt x="6876" y="6784"/>
                  </a:cubicBezTo>
                  <a:cubicBezTo>
                    <a:pt x="6876" y="7471"/>
                    <a:pt x="7173" y="8124"/>
                    <a:pt x="7676" y="8555"/>
                  </a:cubicBezTo>
                  <a:cubicBezTo>
                    <a:pt x="8179" y="8124"/>
                    <a:pt x="8476" y="7471"/>
                    <a:pt x="8476" y="6784"/>
                  </a:cubicBezTo>
                  <a:cubicBezTo>
                    <a:pt x="8476" y="6418"/>
                    <a:pt x="8391" y="6063"/>
                    <a:pt x="8235" y="5744"/>
                  </a:cubicBezTo>
                  <a:lnTo>
                    <a:pt x="8235" y="4938"/>
                  </a:lnTo>
                  <a:cubicBezTo>
                    <a:pt x="8630" y="5443"/>
                    <a:pt x="8855" y="6096"/>
                    <a:pt x="8855" y="6784"/>
                  </a:cubicBezTo>
                  <a:cubicBezTo>
                    <a:pt x="8855" y="7711"/>
                    <a:pt x="8448" y="8577"/>
                    <a:pt x="7767" y="9100"/>
                  </a:cubicBezTo>
                  <a:lnTo>
                    <a:pt x="7676" y="9169"/>
                  </a:lnTo>
                  <a:lnTo>
                    <a:pt x="7585" y="9100"/>
                  </a:lnTo>
                  <a:cubicBezTo>
                    <a:pt x="6904" y="8577"/>
                    <a:pt x="6497" y="7711"/>
                    <a:pt x="6497" y="6784"/>
                  </a:cubicBezTo>
                  <a:cubicBezTo>
                    <a:pt x="6497" y="6096"/>
                    <a:pt x="6722" y="5443"/>
                    <a:pt x="7117" y="4938"/>
                  </a:cubicBezTo>
                  <a:close/>
                  <a:moveTo>
                    <a:pt x="13349" y="4938"/>
                  </a:moveTo>
                  <a:lnTo>
                    <a:pt x="13349" y="5744"/>
                  </a:lnTo>
                  <a:cubicBezTo>
                    <a:pt x="13194" y="6063"/>
                    <a:pt x="13108" y="6418"/>
                    <a:pt x="13108" y="6784"/>
                  </a:cubicBezTo>
                  <a:cubicBezTo>
                    <a:pt x="13108" y="7471"/>
                    <a:pt x="13406" y="8124"/>
                    <a:pt x="13908" y="8555"/>
                  </a:cubicBezTo>
                  <a:cubicBezTo>
                    <a:pt x="14411" y="8124"/>
                    <a:pt x="14708" y="7471"/>
                    <a:pt x="14708" y="6784"/>
                  </a:cubicBezTo>
                  <a:cubicBezTo>
                    <a:pt x="14708" y="6418"/>
                    <a:pt x="14623" y="6063"/>
                    <a:pt x="14467" y="5744"/>
                  </a:cubicBezTo>
                  <a:lnTo>
                    <a:pt x="14467" y="4938"/>
                  </a:lnTo>
                  <a:cubicBezTo>
                    <a:pt x="14862" y="5443"/>
                    <a:pt x="15087" y="6096"/>
                    <a:pt x="15087" y="6784"/>
                  </a:cubicBezTo>
                  <a:cubicBezTo>
                    <a:pt x="15087" y="7711"/>
                    <a:pt x="14681" y="8577"/>
                    <a:pt x="13999" y="9100"/>
                  </a:cubicBezTo>
                  <a:lnTo>
                    <a:pt x="13908" y="9169"/>
                  </a:lnTo>
                  <a:lnTo>
                    <a:pt x="13817" y="9100"/>
                  </a:lnTo>
                  <a:cubicBezTo>
                    <a:pt x="13136" y="8577"/>
                    <a:pt x="12729" y="7711"/>
                    <a:pt x="12729" y="6784"/>
                  </a:cubicBezTo>
                  <a:cubicBezTo>
                    <a:pt x="12729" y="6096"/>
                    <a:pt x="12954" y="5443"/>
                    <a:pt x="13349" y="4938"/>
                  </a:cubicBezTo>
                  <a:close/>
                  <a:moveTo>
                    <a:pt x="10792" y="9787"/>
                  </a:moveTo>
                  <a:cubicBezTo>
                    <a:pt x="12104" y="9787"/>
                    <a:pt x="13167" y="11289"/>
                    <a:pt x="13167" y="13143"/>
                  </a:cubicBezTo>
                  <a:cubicBezTo>
                    <a:pt x="13167" y="14996"/>
                    <a:pt x="12104" y="16498"/>
                    <a:pt x="10792" y="16498"/>
                  </a:cubicBezTo>
                  <a:cubicBezTo>
                    <a:pt x="9480" y="16498"/>
                    <a:pt x="8417" y="14996"/>
                    <a:pt x="8417" y="13143"/>
                  </a:cubicBezTo>
                  <a:cubicBezTo>
                    <a:pt x="8417" y="11289"/>
                    <a:pt x="9480" y="9787"/>
                    <a:pt x="10792" y="9787"/>
                  </a:cubicBezTo>
                  <a:close/>
                  <a:moveTo>
                    <a:pt x="10177" y="10844"/>
                  </a:moveTo>
                  <a:lnTo>
                    <a:pt x="10177" y="12274"/>
                  </a:lnTo>
                  <a:lnTo>
                    <a:pt x="9165" y="12274"/>
                  </a:lnTo>
                  <a:lnTo>
                    <a:pt x="9165" y="14011"/>
                  </a:lnTo>
                  <a:lnTo>
                    <a:pt x="10177" y="14011"/>
                  </a:lnTo>
                  <a:lnTo>
                    <a:pt x="10177" y="15444"/>
                  </a:lnTo>
                  <a:lnTo>
                    <a:pt x="11407" y="15444"/>
                  </a:lnTo>
                  <a:lnTo>
                    <a:pt x="11407" y="14011"/>
                  </a:lnTo>
                  <a:lnTo>
                    <a:pt x="12421" y="14011"/>
                  </a:lnTo>
                  <a:lnTo>
                    <a:pt x="12421" y="12274"/>
                  </a:lnTo>
                  <a:lnTo>
                    <a:pt x="11407" y="12274"/>
                  </a:lnTo>
                  <a:lnTo>
                    <a:pt x="11407" y="10844"/>
                  </a:lnTo>
                  <a:lnTo>
                    <a:pt x="10177" y="10844"/>
                  </a:lnTo>
                  <a:close/>
                  <a:moveTo>
                    <a:pt x="19" y="19442"/>
                  </a:moveTo>
                  <a:cubicBezTo>
                    <a:pt x="80" y="20646"/>
                    <a:pt x="790" y="21600"/>
                    <a:pt x="1661" y="21600"/>
                  </a:cubicBezTo>
                  <a:lnTo>
                    <a:pt x="19923" y="21600"/>
                  </a:lnTo>
                  <a:cubicBezTo>
                    <a:pt x="20794" y="21600"/>
                    <a:pt x="21505" y="20646"/>
                    <a:pt x="21565" y="19442"/>
                  </a:cubicBezTo>
                  <a:lnTo>
                    <a:pt x="19" y="19442"/>
                  </a:lnTo>
                  <a:close/>
                </a:path>
              </a:pathLst>
            </a:custGeom>
            <a:solidFill>
              <a:schemeClr val="accent5">
                <a:hueOff val="-82419"/>
                <a:satOff val="-9513"/>
                <a:lumOff val="-16343"/>
              </a:schemeClr>
            </a:solidFill>
            <a:ln w="12700" cap="flat">
              <a:noFill/>
              <a:miter lim="400000"/>
            </a:ln>
            <a:effectLst/>
          </p:spPr>
          <p:txBody>
            <a:bodyPr wrap="square" lIns="20092" tIns="20092" rIns="20092" bIns="20092" numCol="1" anchor="ctr">
              <a:noAutofit/>
            </a:bodyPr>
            <a:lstStyle/>
            <a:p>
              <a:pPr>
                <a:defRPr sz="2200" b="0">
                  <a:solidFill>
                    <a:srgbClr val="FFFFFF"/>
                  </a:solidFill>
                  <a:latin typeface="+mn-lt"/>
                  <a:ea typeface="+mn-ea"/>
                  <a:cs typeface="+mn-cs"/>
                  <a:sym typeface="Helvetica Neue Medium"/>
                </a:defRPr>
              </a:pPr>
              <a:endParaRPr sz="870"/>
            </a:p>
          </p:txBody>
        </p:sp>
        <p:sp>
          <p:nvSpPr>
            <p:cNvPr id="204" name="Hard Hat"/>
            <p:cNvSpPr/>
            <p:nvPr/>
          </p:nvSpPr>
          <p:spPr>
            <a:xfrm>
              <a:off x="1755060" y="294832"/>
              <a:ext cx="816484" cy="596559"/>
            </a:xfrm>
            <a:custGeom>
              <a:avLst/>
              <a:gdLst/>
              <a:ahLst/>
              <a:cxnLst>
                <a:cxn ang="0">
                  <a:pos x="wd2" y="hd2"/>
                </a:cxn>
                <a:cxn ang="5400000">
                  <a:pos x="wd2" y="hd2"/>
                </a:cxn>
                <a:cxn ang="10800000">
                  <a:pos x="wd2" y="hd2"/>
                </a:cxn>
                <a:cxn ang="16200000">
                  <a:pos x="wd2" y="hd2"/>
                </a:cxn>
              </a:cxnLst>
              <a:rect l="0" t="0" r="r" b="b"/>
              <a:pathLst>
                <a:path w="21032" h="21598" extrusionOk="0">
                  <a:moveTo>
                    <a:pt x="11053" y="7"/>
                  </a:moveTo>
                  <a:cubicBezTo>
                    <a:pt x="7721" y="139"/>
                    <a:pt x="6059" y="2127"/>
                    <a:pt x="6059" y="2127"/>
                  </a:cubicBezTo>
                  <a:lnTo>
                    <a:pt x="5803" y="3834"/>
                  </a:lnTo>
                  <a:cubicBezTo>
                    <a:pt x="5803" y="3834"/>
                    <a:pt x="5222" y="4020"/>
                    <a:pt x="4792" y="4448"/>
                  </a:cubicBezTo>
                  <a:cubicBezTo>
                    <a:pt x="4385" y="5063"/>
                    <a:pt x="2953" y="9651"/>
                    <a:pt x="2899" y="12513"/>
                  </a:cubicBezTo>
                  <a:cubicBezTo>
                    <a:pt x="2256" y="13081"/>
                    <a:pt x="708" y="14554"/>
                    <a:pt x="276" y="15081"/>
                  </a:cubicBezTo>
                  <a:cubicBezTo>
                    <a:pt x="-155" y="15608"/>
                    <a:pt x="-49" y="16081"/>
                    <a:pt x="368" y="16081"/>
                  </a:cubicBezTo>
                  <a:cubicBezTo>
                    <a:pt x="1562" y="16081"/>
                    <a:pt x="19822" y="16156"/>
                    <a:pt x="20532" y="16182"/>
                  </a:cubicBezTo>
                  <a:cubicBezTo>
                    <a:pt x="21445" y="16216"/>
                    <a:pt x="20972" y="14826"/>
                    <a:pt x="20194" y="13700"/>
                  </a:cubicBezTo>
                  <a:cubicBezTo>
                    <a:pt x="20346" y="5609"/>
                    <a:pt x="15532" y="148"/>
                    <a:pt x="11741" y="7"/>
                  </a:cubicBezTo>
                  <a:cubicBezTo>
                    <a:pt x="11504" y="-2"/>
                    <a:pt x="11275" y="-2"/>
                    <a:pt x="11053" y="7"/>
                  </a:cubicBezTo>
                  <a:close/>
                  <a:moveTo>
                    <a:pt x="8401" y="16605"/>
                  </a:moveTo>
                  <a:lnTo>
                    <a:pt x="20020" y="21598"/>
                  </a:lnTo>
                  <a:lnTo>
                    <a:pt x="20651" y="18704"/>
                  </a:lnTo>
                  <a:cubicBezTo>
                    <a:pt x="20651" y="18704"/>
                    <a:pt x="18326" y="17827"/>
                    <a:pt x="17512" y="17501"/>
                  </a:cubicBezTo>
                  <a:cubicBezTo>
                    <a:pt x="17000" y="17296"/>
                    <a:pt x="16863" y="16883"/>
                    <a:pt x="16832" y="16605"/>
                  </a:cubicBezTo>
                  <a:lnTo>
                    <a:pt x="8401" y="16605"/>
                  </a:lnTo>
                  <a:close/>
                  <a:moveTo>
                    <a:pt x="15198" y="17723"/>
                  </a:moveTo>
                  <a:cubicBezTo>
                    <a:pt x="15230" y="17718"/>
                    <a:pt x="15261" y="17720"/>
                    <a:pt x="15294" y="17734"/>
                  </a:cubicBezTo>
                  <a:cubicBezTo>
                    <a:pt x="15423" y="17790"/>
                    <a:pt x="15498" y="17982"/>
                    <a:pt x="15458" y="18164"/>
                  </a:cubicBezTo>
                  <a:cubicBezTo>
                    <a:pt x="15419" y="18346"/>
                    <a:pt x="15282" y="18448"/>
                    <a:pt x="15152" y="18392"/>
                  </a:cubicBezTo>
                  <a:cubicBezTo>
                    <a:pt x="15023" y="18337"/>
                    <a:pt x="14949" y="18145"/>
                    <a:pt x="14988" y="17963"/>
                  </a:cubicBezTo>
                  <a:cubicBezTo>
                    <a:pt x="15018" y="17827"/>
                    <a:pt x="15104" y="17737"/>
                    <a:pt x="15198" y="17723"/>
                  </a:cubicBezTo>
                  <a:close/>
                  <a:moveTo>
                    <a:pt x="16056" y="18090"/>
                  </a:moveTo>
                  <a:cubicBezTo>
                    <a:pt x="16088" y="18085"/>
                    <a:pt x="16121" y="18090"/>
                    <a:pt x="16153" y="18104"/>
                  </a:cubicBezTo>
                  <a:cubicBezTo>
                    <a:pt x="16283" y="18159"/>
                    <a:pt x="16355" y="18351"/>
                    <a:pt x="16316" y="18533"/>
                  </a:cubicBezTo>
                  <a:cubicBezTo>
                    <a:pt x="16276" y="18715"/>
                    <a:pt x="16140" y="18817"/>
                    <a:pt x="16010" y="18762"/>
                  </a:cubicBezTo>
                  <a:cubicBezTo>
                    <a:pt x="15881" y="18707"/>
                    <a:pt x="15808" y="18514"/>
                    <a:pt x="15848" y="18332"/>
                  </a:cubicBezTo>
                  <a:cubicBezTo>
                    <a:pt x="15877" y="18196"/>
                    <a:pt x="15961" y="18104"/>
                    <a:pt x="16056" y="18090"/>
                  </a:cubicBezTo>
                  <a:close/>
                  <a:moveTo>
                    <a:pt x="16916" y="18457"/>
                  </a:moveTo>
                  <a:cubicBezTo>
                    <a:pt x="16947" y="18452"/>
                    <a:pt x="16980" y="18457"/>
                    <a:pt x="17013" y="18471"/>
                  </a:cubicBezTo>
                  <a:cubicBezTo>
                    <a:pt x="17142" y="18526"/>
                    <a:pt x="17215" y="18719"/>
                    <a:pt x="17175" y="18901"/>
                  </a:cubicBezTo>
                  <a:cubicBezTo>
                    <a:pt x="17136" y="19082"/>
                    <a:pt x="16999" y="19185"/>
                    <a:pt x="16870" y="19129"/>
                  </a:cubicBezTo>
                  <a:cubicBezTo>
                    <a:pt x="16740" y="19074"/>
                    <a:pt x="16668" y="18881"/>
                    <a:pt x="16707" y="18700"/>
                  </a:cubicBezTo>
                  <a:cubicBezTo>
                    <a:pt x="16737" y="18563"/>
                    <a:pt x="16821" y="18471"/>
                    <a:pt x="16916" y="18457"/>
                  </a:cubicBezTo>
                  <a:close/>
                  <a:moveTo>
                    <a:pt x="17775" y="18824"/>
                  </a:moveTo>
                  <a:cubicBezTo>
                    <a:pt x="17807" y="18820"/>
                    <a:pt x="17838" y="18824"/>
                    <a:pt x="17870" y="18838"/>
                  </a:cubicBezTo>
                  <a:cubicBezTo>
                    <a:pt x="18000" y="18894"/>
                    <a:pt x="18074" y="19086"/>
                    <a:pt x="18035" y="19268"/>
                  </a:cubicBezTo>
                  <a:cubicBezTo>
                    <a:pt x="17995" y="19450"/>
                    <a:pt x="17858" y="19552"/>
                    <a:pt x="17729" y="19496"/>
                  </a:cubicBezTo>
                  <a:cubicBezTo>
                    <a:pt x="17600" y="19441"/>
                    <a:pt x="17527" y="19249"/>
                    <a:pt x="17566" y="19067"/>
                  </a:cubicBezTo>
                  <a:cubicBezTo>
                    <a:pt x="17596" y="18930"/>
                    <a:pt x="17680" y="18838"/>
                    <a:pt x="17775" y="18824"/>
                  </a:cubicBezTo>
                  <a:close/>
                  <a:moveTo>
                    <a:pt x="18633" y="19194"/>
                  </a:moveTo>
                  <a:cubicBezTo>
                    <a:pt x="18664" y="19189"/>
                    <a:pt x="18697" y="19192"/>
                    <a:pt x="18730" y="19205"/>
                  </a:cubicBezTo>
                  <a:cubicBezTo>
                    <a:pt x="18859" y="19261"/>
                    <a:pt x="18932" y="19453"/>
                    <a:pt x="18892" y="19635"/>
                  </a:cubicBezTo>
                  <a:cubicBezTo>
                    <a:pt x="18853" y="19817"/>
                    <a:pt x="18716" y="19919"/>
                    <a:pt x="18587" y="19864"/>
                  </a:cubicBezTo>
                  <a:cubicBezTo>
                    <a:pt x="18457" y="19808"/>
                    <a:pt x="18385" y="19616"/>
                    <a:pt x="18424" y="19434"/>
                  </a:cubicBezTo>
                  <a:cubicBezTo>
                    <a:pt x="18454" y="19298"/>
                    <a:pt x="18538" y="19208"/>
                    <a:pt x="18633" y="19194"/>
                  </a:cubicBezTo>
                  <a:close/>
                  <a:moveTo>
                    <a:pt x="19492" y="19561"/>
                  </a:moveTo>
                  <a:cubicBezTo>
                    <a:pt x="19524" y="19556"/>
                    <a:pt x="19557" y="19559"/>
                    <a:pt x="19589" y="19573"/>
                  </a:cubicBezTo>
                  <a:cubicBezTo>
                    <a:pt x="19719" y="19628"/>
                    <a:pt x="19791" y="19820"/>
                    <a:pt x="19752" y="20002"/>
                  </a:cubicBezTo>
                  <a:cubicBezTo>
                    <a:pt x="19712" y="20184"/>
                    <a:pt x="19576" y="20288"/>
                    <a:pt x="19446" y="20233"/>
                  </a:cubicBezTo>
                  <a:cubicBezTo>
                    <a:pt x="19317" y="20178"/>
                    <a:pt x="19244" y="19985"/>
                    <a:pt x="19284" y="19804"/>
                  </a:cubicBezTo>
                  <a:cubicBezTo>
                    <a:pt x="19313" y="19667"/>
                    <a:pt x="19397" y="19575"/>
                    <a:pt x="19492" y="19561"/>
                  </a:cubicBezTo>
                  <a:close/>
                </a:path>
              </a:pathLst>
            </a:custGeom>
            <a:solidFill>
              <a:schemeClr val="accent4">
                <a:hueOff val="-461056"/>
                <a:satOff val="4338"/>
                <a:lumOff val="-10225"/>
              </a:schemeClr>
            </a:solidFill>
            <a:ln w="12700" cap="flat">
              <a:noFill/>
              <a:miter lim="400000"/>
            </a:ln>
            <a:effectLst/>
          </p:spPr>
          <p:txBody>
            <a:bodyPr wrap="square" lIns="20092" tIns="20092" rIns="20092" bIns="20092" numCol="1" anchor="ctr">
              <a:noAutofit/>
            </a:bodyPr>
            <a:lstStyle/>
            <a:p>
              <a:pPr>
                <a:defRPr sz="2200" b="0">
                  <a:solidFill>
                    <a:srgbClr val="FFFFFF"/>
                  </a:solidFill>
                  <a:latin typeface="+mn-lt"/>
                  <a:ea typeface="+mn-ea"/>
                  <a:cs typeface="+mn-cs"/>
                  <a:sym typeface="Helvetica Neue Medium"/>
                </a:defRPr>
              </a:pPr>
              <a:endParaRPr sz="870"/>
            </a:p>
          </p:txBody>
        </p:sp>
        <p:sp>
          <p:nvSpPr>
            <p:cNvPr id="205" name="Factory"/>
            <p:cNvSpPr/>
            <p:nvPr/>
          </p:nvSpPr>
          <p:spPr>
            <a:xfrm>
              <a:off x="647744" y="321886"/>
              <a:ext cx="816484" cy="542452"/>
            </a:xfrm>
            <a:custGeom>
              <a:avLst/>
              <a:gdLst/>
              <a:ahLst/>
              <a:cxnLst>
                <a:cxn ang="0">
                  <a:pos x="wd2" y="hd2"/>
                </a:cxn>
                <a:cxn ang="5400000">
                  <a:pos x="wd2" y="hd2"/>
                </a:cxn>
                <a:cxn ang="10800000">
                  <a:pos x="wd2" y="hd2"/>
                </a:cxn>
                <a:cxn ang="16200000">
                  <a:pos x="wd2" y="hd2"/>
                </a:cxn>
              </a:cxnLst>
              <a:rect l="0" t="0" r="r" b="b"/>
              <a:pathLst>
                <a:path w="21600" h="21600" extrusionOk="0">
                  <a:moveTo>
                    <a:pt x="3898" y="0"/>
                  </a:moveTo>
                  <a:cubicBezTo>
                    <a:pt x="3750" y="0"/>
                    <a:pt x="3628" y="176"/>
                    <a:pt x="3621" y="399"/>
                  </a:cubicBezTo>
                  <a:lnTo>
                    <a:pt x="3237" y="13861"/>
                  </a:lnTo>
                  <a:lnTo>
                    <a:pt x="1804" y="13861"/>
                  </a:lnTo>
                  <a:lnTo>
                    <a:pt x="1804" y="18222"/>
                  </a:lnTo>
                  <a:lnTo>
                    <a:pt x="0" y="18222"/>
                  </a:lnTo>
                  <a:lnTo>
                    <a:pt x="0" y="21600"/>
                  </a:lnTo>
                  <a:lnTo>
                    <a:pt x="21600" y="21600"/>
                  </a:lnTo>
                  <a:lnTo>
                    <a:pt x="21600" y="18222"/>
                  </a:lnTo>
                  <a:lnTo>
                    <a:pt x="19740" y="18222"/>
                  </a:lnTo>
                  <a:lnTo>
                    <a:pt x="19740" y="11465"/>
                  </a:lnTo>
                  <a:lnTo>
                    <a:pt x="18654" y="11465"/>
                  </a:lnTo>
                  <a:lnTo>
                    <a:pt x="18654" y="6253"/>
                  </a:lnTo>
                  <a:lnTo>
                    <a:pt x="15598" y="8796"/>
                  </a:lnTo>
                  <a:lnTo>
                    <a:pt x="15598" y="6253"/>
                  </a:lnTo>
                  <a:lnTo>
                    <a:pt x="12541" y="8796"/>
                  </a:lnTo>
                  <a:lnTo>
                    <a:pt x="12541" y="6253"/>
                  </a:lnTo>
                  <a:lnTo>
                    <a:pt x="8603" y="9530"/>
                  </a:lnTo>
                  <a:lnTo>
                    <a:pt x="8603" y="13861"/>
                  </a:lnTo>
                  <a:lnTo>
                    <a:pt x="7624" y="13861"/>
                  </a:lnTo>
                  <a:lnTo>
                    <a:pt x="7239" y="399"/>
                  </a:lnTo>
                  <a:cubicBezTo>
                    <a:pt x="7233" y="176"/>
                    <a:pt x="7112" y="0"/>
                    <a:pt x="6964" y="0"/>
                  </a:cubicBezTo>
                  <a:lnTo>
                    <a:pt x="6488" y="0"/>
                  </a:lnTo>
                  <a:cubicBezTo>
                    <a:pt x="6340" y="0"/>
                    <a:pt x="6218" y="176"/>
                    <a:pt x="6212" y="399"/>
                  </a:cubicBezTo>
                  <a:lnTo>
                    <a:pt x="5827" y="13861"/>
                  </a:lnTo>
                  <a:lnTo>
                    <a:pt x="5034" y="13861"/>
                  </a:lnTo>
                  <a:lnTo>
                    <a:pt x="4651" y="399"/>
                  </a:lnTo>
                  <a:cubicBezTo>
                    <a:pt x="4644" y="176"/>
                    <a:pt x="4522" y="0"/>
                    <a:pt x="4374" y="0"/>
                  </a:cubicBezTo>
                  <a:lnTo>
                    <a:pt x="3898" y="0"/>
                  </a:lnTo>
                  <a:close/>
                </a:path>
              </a:pathLst>
            </a:custGeom>
            <a:solidFill>
              <a:schemeClr val="accent1"/>
            </a:solidFill>
            <a:ln w="12700" cap="flat">
              <a:noFill/>
              <a:miter lim="400000"/>
            </a:ln>
            <a:effectLst/>
          </p:spPr>
          <p:txBody>
            <a:bodyPr wrap="square" lIns="20092" tIns="20092" rIns="20092" bIns="20092" numCol="1" anchor="ctr">
              <a:noAutofit/>
            </a:bodyPr>
            <a:lstStyle/>
            <a:p>
              <a:pPr>
                <a:defRPr sz="2200" b="0">
                  <a:solidFill>
                    <a:srgbClr val="FFFFFF"/>
                  </a:solidFill>
                  <a:latin typeface="+mn-lt"/>
                  <a:ea typeface="+mn-ea"/>
                  <a:cs typeface="+mn-cs"/>
                  <a:sym typeface="Helvetica Neue Medium"/>
                </a:defRPr>
              </a:pPr>
              <a:endParaRPr sz="870"/>
            </a:p>
          </p:txBody>
        </p:sp>
        <p:sp>
          <p:nvSpPr>
            <p:cNvPr id="206" name="Computer"/>
            <p:cNvSpPr/>
            <p:nvPr/>
          </p:nvSpPr>
          <p:spPr>
            <a:xfrm>
              <a:off x="591194" y="1045872"/>
              <a:ext cx="963248" cy="777324"/>
            </a:xfrm>
            <a:custGeom>
              <a:avLst/>
              <a:gdLst/>
              <a:ahLst/>
              <a:cxnLst>
                <a:cxn ang="0">
                  <a:pos x="wd2" y="hd2"/>
                </a:cxn>
                <a:cxn ang="5400000">
                  <a:pos x="wd2" y="hd2"/>
                </a:cxn>
                <a:cxn ang="10800000">
                  <a:pos x="wd2" y="hd2"/>
                </a:cxn>
                <a:cxn ang="16200000">
                  <a:pos x="wd2" y="hd2"/>
                </a:cxn>
              </a:cxnLst>
              <a:rect l="0" t="0" r="r" b="b"/>
              <a:pathLst>
                <a:path w="21595" h="21600" extrusionOk="0">
                  <a:moveTo>
                    <a:pt x="464" y="0"/>
                  </a:moveTo>
                  <a:cubicBezTo>
                    <a:pt x="210" y="0"/>
                    <a:pt x="0" y="261"/>
                    <a:pt x="0" y="575"/>
                  </a:cubicBezTo>
                  <a:lnTo>
                    <a:pt x="0" y="17777"/>
                  </a:lnTo>
                  <a:cubicBezTo>
                    <a:pt x="0" y="18091"/>
                    <a:pt x="210" y="18354"/>
                    <a:pt x="464" y="18354"/>
                  </a:cubicBezTo>
                  <a:lnTo>
                    <a:pt x="9148" y="18354"/>
                  </a:lnTo>
                  <a:lnTo>
                    <a:pt x="9116" y="18513"/>
                  </a:lnTo>
                  <a:lnTo>
                    <a:pt x="8753" y="20763"/>
                  </a:lnTo>
                  <a:lnTo>
                    <a:pt x="7690" y="20763"/>
                  </a:lnTo>
                  <a:lnTo>
                    <a:pt x="7690" y="21600"/>
                  </a:lnTo>
                  <a:lnTo>
                    <a:pt x="10486" y="21600"/>
                  </a:lnTo>
                  <a:lnTo>
                    <a:pt x="11107" y="21600"/>
                  </a:lnTo>
                  <a:lnTo>
                    <a:pt x="13905" y="21600"/>
                  </a:lnTo>
                  <a:lnTo>
                    <a:pt x="13905" y="20763"/>
                  </a:lnTo>
                  <a:lnTo>
                    <a:pt x="12842" y="20763"/>
                  </a:lnTo>
                  <a:lnTo>
                    <a:pt x="12479" y="18513"/>
                  </a:lnTo>
                  <a:lnTo>
                    <a:pt x="12452" y="18354"/>
                  </a:lnTo>
                  <a:lnTo>
                    <a:pt x="21131" y="18354"/>
                  </a:lnTo>
                  <a:cubicBezTo>
                    <a:pt x="21384" y="18354"/>
                    <a:pt x="21595" y="18091"/>
                    <a:pt x="21595" y="17777"/>
                  </a:cubicBezTo>
                  <a:lnTo>
                    <a:pt x="21595" y="575"/>
                  </a:lnTo>
                  <a:cubicBezTo>
                    <a:pt x="21600" y="261"/>
                    <a:pt x="21389" y="0"/>
                    <a:pt x="21136" y="0"/>
                  </a:cubicBezTo>
                  <a:lnTo>
                    <a:pt x="464" y="0"/>
                  </a:lnTo>
                  <a:close/>
                  <a:moveTo>
                    <a:pt x="10800" y="542"/>
                  </a:moveTo>
                  <a:cubicBezTo>
                    <a:pt x="10913" y="542"/>
                    <a:pt x="11006" y="650"/>
                    <a:pt x="11006" y="797"/>
                  </a:cubicBezTo>
                  <a:cubicBezTo>
                    <a:pt x="11006" y="937"/>
                    <a:pt x="10913" y="1052"/>
                    <a:pt x="10800" y="1052"/>
                  </a:cubicBezTo>
                  <a:cubicBezTo>
                    <a:pt x="10686" y="1052"/>
                    <a:pt x="10594" y="937"/>
                    <a:pt x="10594" y="797"/>
                  </a:cubicBezTo>
                  <a:cubicBezTo>
                    <a:pt x="10594" y="656"/>
                    <a:pt x="10686" y="542"/>
                    <a:pt x="10800" y="542"/>
                  </a:cubicBezTo>
                  <a:close/>
                  <a:moveTo>
                    <a:pt x="1242" y="1734"/>
                  </a:moveTo>
                  <a:lnTo>
                    <a:pt x="20358" y="1734"/>
                  </a:lnTo>
                  <a:lnTo>
                    <a:pt x="20358" y="15233"/>
                  </a:lnTo>
                  <a:lnTo>
                    <a:pt x="1242" y="15233"/>
                  </a:lnTo>
                  <a:lnTo>
                    <a:pt x="1242" y="1734"/>
                  </a:lnTo>
                  <a:close/>
                </a:path>
              </a:pathLst>
            </a:custGeom>
            <a:solidFill>
              <a:schemeClr val="accent6"/>
            </a:solidFill>
            <a:ln w="12700" cap="flat">
              <a:noFill/>
              <a:miter lim="400000"/>
            </a:ln>
            <a:effectLst/>
          </p:spPr>
          <p:txBody>
            <a:bodyPr wrap="square" lIns="20092" tIns="20092" rIns="20092" bIns="20092" numCol="1" anchor="ctr">
              <a:noAutofit/>
            </a:bodyPr>
            <a:lstStyle/>
            <a:p>
              <a:pPr>
                <a:defRPr sz="2200" b="0">
                  <a:solidFill>
                    <a:srgbClr val="FFFFFF"/>
                  </a:solidFill>
                  <a:latin typeface="+mn-lt"/>
                  <a:ea typeface="+mn-ea"/>
                  <a:cs typeface="+mn-cs"/>
                  <a:sym typeface="Helvetica Neue Medium"/>
                </a:defRPr>
              </a:pPr>
              <a:endParaRPr sz="870"/>
            </a:p>
          </p:txBody>
        </p:sp>
        <p:sp>
          <p:nvSpPr>
            <p:cNvPr id="207" name="Rounded Rectangle"/>
            <p:cNvSpPr/>
            <p:nvPr/>
          </p:nvSpPr>
          <p:spPr>
            <a:xfrm>
              <a:off x="0" y="0"/>
              <a:ext cx="2915571" cy="2146046"/>
            </a:xfrm>
            <a:prstGeom prst="roundRect">
              <a:avLst>
                <a:gd name="adj" fmla="val 15000"/>
              </a:avLst>
            </a:prstGeom>
            <a:solidFill>
              <a:schemeClr val="accent2">
                <a:hueOff val="-85259"/>
                <a:satOff val="14347"/>
                <a:lumOff val="22373"/>
                <a:alpha val="21317"/>
              </a:schemeClr>
            </a:solidFill>
            <a:ln w="12700" cap="flat">
              <a:noFill/>
              <a:miter lim="400000"/>
            </a:ln>
            <a:effectLst/>
          </p:spPr>
          <p:txBody>
            <a:bodyPr wrap="square" lIns="20092" tIns="20092" rIns="20092" bIns="20092" numCol="1" anchor="ctr">
              <a:noAutofit/>
            </a:bodyPr>
            <a:lstStyle/>
            <a:p>
              <a:pPr>
                <a:defRPr sz="2200" b="0">
                  <a:solidFill>
                    <a:srgbClr val="FFFFFF"/>
                  </a:solidFill>
                  <a:latin typeface="+mn-lt"/>
                  <a:ea typeface="+mn-ea"/>
                  <a:cs typeface="+mn-cs"/>
                  <a:sym typeface="Helvetica Neue Medium"/>
                </a:defRPr>
              </a:pPr>
              <a:endParaRPr sz="870"/>
            </a:p>
          </p:txBody>
        </p:sp>
      </p:grpSp>
    </p:spTree>
    <p:extLst>
      <p:ext uri="{BB962C8B-B14F-4D97-AF65-F5344CB8AC3E}">
        <p14:creationId xmlns:p14="http://schemas.microsoft.com/office/powerpoint/2010/main" val="32817382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 name="Think CTE Career Pathways"/>
          <p:cNvSpPr txBox="1">
            <a:spLocks noGrp="1"/>
          </p:cNvSpPr>
          <p:nvPr>
            <p:ph type="title"/>
          </p:nvPr>
        </p:nvSpPr>
        <p:spPr>
          <a:prstGeom prst="rect">
            <a:avLst/>
          </a:prstGeom>
        </p:spPr>
        <p:txBody>
          <a:bodyPr>
            <a:normAutofit/>
          </a:bodyPr>
          <a:lstStyle>
            <a:lvl1pPr defTabSz="490727">
              <a:defRPr sz="6719"/>
            </a:lvl1pPr>
          </a:lstStyle>
          <a:p>
            <a:r>
              <a:rPr sz="3000" dirty="0"/>
              <a:t>Think CTE Career Pathways</a:t>
            </a:r>
          </a:p>
        </p:txBody>
      </p:sp>
      <p:grpSp>
        <p:nvGrpSpPr>
          <p:cNvPr id="2" name="Group 1">
            <a:extLst>
              <a:ext uri="{FF2B5EF4-FFF2-40B4-BE49-F238E27FC236}">
                <a16:creationId xmlns:a16="http://schemas.microsoft.com/office/drawing/2014/main" id="{9CB93CD3-908F-D144-9196-6C1BFBB79F15}"/>
              </a:ext>
            </a:extLst>
          </p:cNvPr>
          <p:cNvGrpSpPr/>
          <p:nvPr/>
        </p:nvGrpSpPr>
        <p:grpSpPr>
          <a:xfrm>
            <a:off x="762000" y="1529200"/>
            <a:ext cx="6734027" cy="3400162"/>
            <a:chOff x="1346861" y="2490758"/>
            <a:chExt cx="6270907" cy="2435427"/>
          </a:xfrm>
        </p:grpSpPr>
        <p:sp>
          <p:nvSpPr>
            <p:cNvPr id="356" name="Focus"/>
            <p:cNvSpPr/>
            <p:nvPr/>
          </p:nvSpPr>
          <p:spPr>
            <a:xfrm rot="5428482">
              <a:off x="2429368" y="2151973"/>
              <a:ext cx="803306" cy="2908384"/>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21600"/>
                  </a:lnTo>
                  <a:lnTo>
                    <a:pt x="0" y="21600"/>
                  </a:lnTo>
                  <a:close/>
                </a:path>
              </a:pathLst>
            </a:custGeom>
            <a:solidFill>
              <a:schemeClr val="accent3"/>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0092" tIns="20092" rIns="20092" bIns="20092" anchor="ctr"/>
            <a:lstStyle>
              <a:lvl1pPr>
                <a:defRPr sz="2200" b="0">
                  <a:solidFill>
                    <a:srgbClr val="FFFFFF"/>
                  </a:solidFill>
                  <a:latin typeface="+mn-lt"/>
                  <a:ea typeface="+mn-ea"/>
                  <a:cs typeface="+mn-cs"/>
                  <a:sym typeface="Helvetica Neue Medium"/>
                </a:defRPr>
              </a:lvl1pPr>
            </a:lstStyle>
            <a:p>
              <a:endParaRPr lang="en-US" sz="1013" dirty="0"/>
            </a:p>
          </p:txBody>
        </p:sp>
        <p:sp>
          <p:nvSpPr>
            <p:cNvPr id="357" name="Grades 5,6,7,8"/>
            <p:cNvSpPr txBox="1"/>
            <p:nvPr/>
          </p:nvSpPr>
          <p:spPr>
            <a:xfrm>
              <a:off x="1346861" y="2490761"/>
              <a:ext cx="1343950" cy="227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0092" tIns="20092" rIns="20092" bIns="20092" anchor="ctr">
              <a:spAutoFit/>
            </a:bodyPr>
            <a:lstStyle/>
            <a:p>
              <a:r>
                <a:rPr i="1" dirty="0"/>
                <a:t>Grades 5,6,7,8</a:t>
              </a:r>
              <a:r>
                <a:rPr sz="1400" dirty="0"/>
                <a:t> </a:t>
              </a:r>
            </a:p>
          </p:txBody>
        </p:sp>
        <p:sp>
          <p:nvSpPr>
            <p:cNvPr id="358" name="Build…"/>
            <p:cNvSpPr/>
            <p:nvPr/>
          </p:nvSpPr>
          <p:spPr>
            <a:xfrm rot="16200000">
              <a:off x="4366454" y="644030"/>
              <a:ext cx="1226019" cy="527660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close/>
                </a:path>
              </a:pathLst>
            </a:custGeom>
            <a:solidFill>
              <a:schemeClr val="accent1"/>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20092" tIns="20092" rIns="20092" bIns="20092" anchor="ctr"/>
            <a:lstStyle/>
            <a:p>
              <a:pPr>
                <a:defRPr sz="2200" b="0">
                  <a:solidFill>
                    <a:srgbClr val="FFFFFF"/>
                  </a:solidFill>
                  <a:latin typeface="+mn-lt"/>
                  <a:ea typeface="+mn-ea"/>
                  <a:cs typeface="+mn-cs"/>
                  <a:sym typeface="Helvetica Neue Medium"/>
                </a:defRPr>
              </a:pPr>
              <a:r>
                <a:rPr sz="1238" dirty="0"/>
                <a:t> </a:t>
              </a:r>
            </a:p>
          </p:txBody>
        </p:sp>
        <p:sp>
          <p:nvSpPr>
            <p:cNvPr id="359" name="Grades 9,10,11,12"/>
            <p:cNvSpPr txBox="1"/>
            <p:nvPr/>
          </p:nvSpPr>
          <p:spPr>
            <a:xfrm>
              <a:off x="2902227" y="2490758"/>
              <a:ext cx="1624649" cy="227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0092" tIns="20092" rIns="20092" bIns="20092" anchor="ctr">
              <a:spAutoFit/>
            </a:bodyPr>
            <a:lstStyle>
              <a:lvl1pPr>
                <a:defRPr sz="2100" i="1"/>
              </a:lvl1pPr>
            </a:lstStyle>
            <a:p>
              <a:pPr>
                <a:defRPr sz="2400" i="0"/>
              </a:pPr>
              <a:r>
                <a:rPr sz="1800" dirty="0"/>
                <a:t>Grades 9,10,11,12</a:t>
              </a:r>
            </a:p>
          </p:txBody>
        </p:sp>
        <p:sp>
          <p:nvSpPr>
            <p:cNvPr id="360" name="Grades 13,14 &amp; Beyond"/>
            <p:cNvSpPr txBox="1"/>
            <p:nvPr/>
          </p:nvSpPr>
          <p:spPr>
            <a:xfrm>
              <a:off x="4936067" y="2490762"/>
              <a:ext cx="2092480" cy="227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0092" tIns="20092" rIns="20092" bIns="20092" anchor="ctr">
              <a:spAutoFit/>
            </a:bodyPr>
            <a:lstStyle>
              <a:lvl1pPr>
                <a:defRPr sz="2100" i="1"/>
              </a:lvl1pPr>
            </a:lstStyle>
            <a:p>
              <a:pPr>
                <a:defRPr sz="2400" i="0"/>
              </a:pPr>
              <a:r>
                <a:rPr sz="1800" dirty="0"/>
                <a:t>Grades 13,14 &amp; Beyond</a:t>
              </a:r>
            </a:p>
          </p:txBody>
        </p:sp>
        <p:sp>
          <p:nvSpPr>
            <p:cNvPr id="361" name="Line"/>
            <p:cNvSpPr/>
            <p:nvPr/>
          </p:nvSpPr>
          <p:spPr>
            <a:xfrm flipV="1">
              <a:off x="2800151" y="2509241"/>
              <a:ext cx="1" cy="1546186"/>
            </a:xfrm>
            <a:prstGeom prst="line">
              <a:avLst/>
            </a:prstGeom>
            <a:ln w="25400">
              <a:solidFill>
                <a:srgbClr val="000000"/>
              </a:solidFill>
              <a:miter lim="400000"/>
            </a:ln>
          </p:spPr>
          <p:txBody>
            <a:bodyPr lIns="20092" tIns="20092" rIns="20092" bIns="20092" anchor="ctr"/>
            <a:lstStyle/>
            <a:p>
              <a:pPr>
                <a:defRPr sz="2200" b="0">
                  <a:solidFill>
                    <a:srgbClr val="FFFFFF"/>
                  </a:solidFill>
                  <a:latin typeface="+mn-lt"/>
                  <a:ea typeface="+mn-ea"/>
                  <a:cs typeface="+mn-cs"/>
                  <a:sym typeface="Helvetica Neue Medium"/>
                </a:defRPr>
              </a:pPr>
              <a:endParaRPr sz="870"/>
            </a:p>
          </p:txBody>
        </p:sp>
        <p:sp>
          <p:nvSpPr>
            <p:cNvPr id="362" name="Line"/>
            <p:cNvSpPr/>
            <p:nvPr/>
          </p:nvSpPr>
          <p:spPr>
            <a:xfrm flipV="1">
              <a:off x="4606197" y="2592612"/>
              <a:ext cx="1" cy="1546186"/>
            </a:xfrm>
            <a:prstGeom prst="line">
              <a:avLst/>
            </a:prstGeom>
            <a:ln w="25400">
              <a:solidFill>
                <a:srgbClr val="000000"/>
              </a:solidFill>
              <a:miter lim="400000"/>
            </a:ln>
          </p:spPr>
          <p:txBody>
            <a:bodyPr lIns="20092" tIns="20092" rIns="20092" bIns="20092" anchor="ctr"/>
            <a:lstStyle/>
            <a:p>
              <a:pPr>
                <a:defRPr sz="2200" b="0">
                  <a:solidFill>
                    <a:srgbClr val="FFFFFF"/>
                  </a:solidFill>
                  <a:latin typeface="+mn-lt"/>
                  <a:ea typeface="+mn-ea"/>
                  <a:cs typeface="+mn-cs"/>
                  <a:sym typeface="Helvetica Neue Medium"/>
                </a:defRPr>
              </a:pPr>
              <a:endParaRPr sz="870"/>
            </a:p>
          </p:txBody>
        </p:sp>
        <p:sp>
          <p:nvSpPr>
            <p:cNvPr id="363" name="Cash"/>
            <p:cNvSpPr/>
            <p:nvPr/>
          </p:nvSpPr>
          <p:spPr>
            <a:xfrm>
              <a:off x="6389274" y="4232909"/>
              <a:ext cx="790384" cy="32418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20071"/>
                  </a:lnTo>
                  <a:lnTo>
                    <a:pt x="21600" y="0"/>
                  </a:lnTo>
                  <a:lnTo>
                    <a:pt x="0" y="0"/>
                  </a:lnTo>
                  <a:close/>
                  <a:moveTo>
                    <a:pt x="3019" y="1846"/>
                  </a:moveTo>
                  <a:lnTo>
                    <a:pt x="9380" y="1846"/>
                  </a:lnTo>
                  <a:cubicBezTo>
                    <a:pt x="8379" y="3482"/>
                    <a:pt x="7686" y="6872"/>
                    <a:pt x="7686" y="10802"/>
                  </a:cubicBezTo>
                  <a:cubicBezTo>
                    <a:pt x="7686" y="14732"/>
                    <a:pt x="8379" y="18118"/>
                    <a:pt x="9380" y="19754"/>
                  </a:cubicBezTo>
                  <a:lnTo>
                    <a:pt x="3019" y="19754"/>
                  </a:lnTo>
                  <a:cubicBezTo>
                    <a:pt x="2835" y="16931"/>
                    <a:pt x="1920" y="14704"/>
                    <a:pt x="762" y="14256"/>
                  </a:cubicBezTo>
                  <a:lnTo>
                    <a:pt x="762" y="7344"/>
                  </a:lnTo>
                  <a:cubicBezTo>
                    <a:pt x="1920" y="6896"/>
                    <a:pt x="2835" y="4669"/>
                    <a:pt x="3019" y="1846"/>
                  </a:cubicBezTo>
                  <a:close/>
                  <a:moveTo>
                    <a:pt x="12080" y="1846"/>
                  </a:moveTo>
                  <a:lnTo>
                    <a:pt x="18581" y="1846"/>
                  </a:lnTo>
                  <a:cubicBezTo>
                    <a:pt x="18765" y="4669"/>
                    <a:pt x="19678" y="6896"/>
                    <a:pt x="20836" y="7344"/>
                  </a:cubicBezTo>
                  <a:lnTo>
                    <a:pt x="20836" y="14256"/>
                  </a:lnTo>
                  <a:cubicBezTo>
                    <a:pt x="19678" y="14704"/>
                    <a:pt x="18765" y="16931"/>
                    <a:pt x="18581" y="19754"/>
                  </a:cubicBezTo>
                  <a:lnTo>
                    <a:pt x="12080" y="19754"/>
                  </a:lnTo>
                  <a:cubicBezTo>
                    <a:pt x="13080" y="18118"/>
                    <a:pt x="13772" y="14732"/>
                    <a:pt x="13772" y="10802"/>
                  </a:cubicBezTo>
                  <a:cubicBezTo>
                    <a:pt x="13772" y="6872"/>
                    <a:pt x="13080" y="3482"/>
                    <a:pt x="12080" y="1846"/>
                  </a:cubicBezTo>
                  <a:close/>
                  <a:moveTo>
                    <a:pt x="4544" y="7884"/>
                  </a:moveTo>
                  <a:cubicBezTo>
                    <a:pt x="4232" y="7884"/>
                    <a:pt x="3921" y="8174"/>
                    <a:pt x="3683" y="8754"/>
                  </a:cubicBezTo>
                  <a:cubicBezTo>
                    <a:pt x="3208" y="9913"/>
                    <a:pt x="3208" y="11795"/>
                    <a:pt x="3683" y="12953"/>
                  </a:cubicBezTo>
                  <a:cubicBezTo>
                    <a:pt x="4159" y="14112"/>
                    <a:pt x="4929" y="14112"/>
                    <a:pt x="5404" y="12953"/>
                  </a:cubicBezTo>
                  <a:cubicBezTo>
                    <a:pt x="5880" y="11795"/>
                    <a:pt x="5880" y="9913"/>
                    <a:pt x="5404" y="8754"/>
                  </a:cubicBezTo>
                  <a:cubicBezTo>
                    <a:pt x="5167" y="8174"/>
                    <a:pt x="4855" y="7884"/>
                    <a:pt x="4544" y="7884"/>
                  </a:cubicBezTo>
                  <a:close/>
                  <a:moveTo>
                    <a:pt x="16914" y="7884"/>
                  </a:moveTo>
                  <a:cubicBezTo>
                    <a:pt x="16603" y="7884"/>
                    <a:pt x="16291" y="8174"/>
                    <a:pt x="16054" y="8754"/>
                  </a:cubicBezTo>
                  <a:cubicBezTo>
                    <a:pt x="15578" y="9913"/>
                    <a:pt x="15578" y="11795"/>
                    <a:pt x="16054" y="12953"/>
                  </a:cubicBezTo>
                  <a:cubicBezTo>
                    <a:pt x="16529" y="14112"/>
                    <a:pt x="17301" y="14112"/>
                    <a:pt x="17776" y="12953"/>
                  </a:cubicBezTo>
                  <a:cubicBezTo>
                    <a:pt x="18252" y="11795"/>
                    <a:pt x="18252" y="9913"/>
                    <a:pt x="17776" y="8754"/>
                  </a:cubicBezTo>
                  <a:cubicBezTo>
                    <a:pt x="17539" y="8174"/>
                    <a:pt x="17226" y="7884"/>
                    <a:pt x="16914" y="7884"/>
                  </a:cubicBezTo>
                  <a:close/>
                </a:path>
              </a:pathLst>
            </a:custGeom>
            <a:solidFill>
              <a:schemeClr val="accent2">
                <a:hueOff val="258623"/>
                <a:satOff val="16006"/>
                <a:lumOff val="-25223"/>
              </a:schemeClr>
            </a:solidFill>
            <a:ln w="12700">
              <a:miter lim="400000"/>
            </a:ln>
          </p:spPr>
          <p:txBody>
            <a:bodyPr lIns="20092" tIns="20092" rIns="20092" bIns="20092" anchor="ctr"/>
            <a:lstStyle/>
            <a:p>
              <a:pPr>
                <a:defRPr sz="2200" b="0">
                  <a:solidFill>
                    <a:srgbClr val="FFFFFF"/>
                  </a:solidFill>
                  <a:latin typeface="+mn-lt"/>
                  <a:ea typeface="+mn-ea"/>
                  <a:cs typeface="+mn-cs"/>
                  <a:sym typeface="Helvetica Neue Medium"/>
                </a:defRPr>
              </a:pPr>
              <a:endParaRPr sz="870"/>
            </a:p>
          </p:txBody>
        </p:sp>
        <p:sp>
          <p:nvSpPr>
            <p:cNvPr id="364" name="Cash"/>
            <p:cNvSpPr/>
            <p:nvPr/>
          </p:nvSpPr>
          <p:spPr>
            <a:xfrm>
              <a:off x="5052770" y="4232909"/>
              <a:ext cx="790384" cy="32418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20071"/>
                  </a:lnTo>
                  <a:lnTo>
                    <a:pt x="21600" y="0"/>
                  </a:lnTo>
                  <a:lnTo>
                    <a:pt x="0" y="0"/>
                  </a:lnTo>
                  <a:close/>
                  <a:moveTo>
                    <a:pt x="3019" y="1846"/>
                  </a:moveTo>
                  <a:lnTo>
                    <a:pt x="9380" y="1846"/>
                  </a:lnTo>
                  <a:cubicBezTo>
                    <a:pt x="8379" y="3482"/>
                    <a:pt x="7686" y="6872"/>
                    <a:pt x="7686" y="10802"/>
                  </a:cubicBezTo>
                  <a:cubicBezTo>
                    <a:pt x="7686" y="14732"/>
                    <a:pt x="8379" y="18118"/>
                    <a:pt x="9380" y="19754"/>
                  </a:cubicBezTo>
                  <a:lnTo>
                    <a:pt x="3019" y="19754"/>
                  </a:lnTo>
                  <a:cubicBezTo>
                    <a:pt x="2835" y="16931"/>
                    <a:pt x="1920" y="14704"/>
                    <a:pt x="762" y="14256"/>
                  </a:cubicBezTo>
                  <a:lnTo>
                    <a:pt x="762" y="7344"/>
                  </a:lnTo>
                  <a:cubicBezTo>
                    <a:pt x="1920" y="6896"/>
                    <a:pt x="2835" y="4669"/>
                    <a:pt x="3019" y="1846"/>
                  </a:cubicBezTo>
                  <a:close/>
                  <a:moveTo>
                    <a:pt x="12080" y="1846"/>
                  </a:moveTo>
                  <a:lnTo>
                    <a:pt x="18581" y="1846"/>
                  </a:lnTo>
                  <a:cubicBezTo>
                    <a:pt x="18765" y="4669"/>
                    <a:pt x="19678" y="6896"/>
                    <a:pt x="20836" y="7344"/>
                  </a:cubicBezTo>
                  <a:lnTo>
                    <a:pt x="20836" y="14256"/>
                  </a:lnTo>
                  <a:cubicBezTo>
                    <a:pt x="19678" y="14704"/>
                    <a:pt x="18765" y="16931"/>
                    <a:pt x="18581" y="19754"/>
                  </a:cubicBezTo>
                  <a:lnTo>
                    <a:pt x="12080" y="19754"/>
                  </a:lnTo>
                  <a:cubicBezTo>
                    <a:pt x="13080" y="18118"/>
                    <a:pt x="13772" y="14732"/>
                    <a:pt x="13772" y="10802"/>
                  </a:cubicBezTo>
                  <a:cubicBezTo>
                    <a:pt x="13772" y="6872"/>
                    <a:pt x="13080" y="3482"/>
                    <a:pt x="12080" y="1846"/>
                  </a:cubicBezTo>
                  <a:close/>
                  <a:moveTo>
                    <a:pt x="4544" y="7884"/>
                  </a:moveTo>
                  <a:cubicBezTo>
                    <a:pt x="4232" y="7884"/>
                    <a:pt x="3921" y="8174"/>
                    <a:pt x="3683" y="8754"/>
                  </a:cubicBezTo>
                  <a:cubicBezTo>
                    <a:pt x="3208" y="9913"/>
                    <a:pt x="3208" y="11795"/>
                    <a:pt x="3683" y="12953"/>
                  </a:cubicBezTo>
                  <a:cubicBezTo>
                    <a:pt x="4159" y="14112"/>
                    <a:pt x="4929" y="14112"/>
                    <a:pt x="5404" y="12953"/>
                  </a:cubicBezTo>
                  <a:cubicBezTo>
                    <a:pt x="5880" y="11795"/>
                    <a:pt x="5880" y="9913"/>
                    <a:pt x="5404" y="8754"/>
                  </a:cubicBezTo>
                  <a:cubicBezTo>
                    <a:pt x="5167" y="8174"/>
                    <a:pt x="4855" y="7884"/>
                    <a:pt x="4544" y="7884"/>
                  </a:cubicBezTo>
                  <a:close/>
                  <a:moveTo>
                    <a:pt x="16914" y="7884"/>
                  </a:moveTo>
                  <a:cubicBezTo>
                    <a:pt x="16603" y="7884"/>
                    <a:pt x="16291" y="8174"/>
                    <a:pt x="16054" y="8754"/>
                  </a:cubicBezTo>
                  <a:cubicBezTo>
                    <a:pt x="15578" y="9913"/>
                    <a:pt x="15578" y="11795"/>
                    <a:pt x="16054" y="12953"/>
                  </a:cubicBezTo>
                  <a:cubicBezTo>
                    <a:pt x="16529" y="14112"/>
                    <a:pt x="17301" y="14112"/>
                    <a:pt x="17776" y="12953"/>
                  </a:cubicBezTo>
                  <a:cubicBezTo>
                    <a:pt x="18252" y="11795"/>
                    <a:pt x="18252" y="9913"/>
                    <a:pt x="17776" y="8754"/>
                  </a:cubicBezTo>
                  <a:cubicBezTo>
                    <a:pt x="17539" y="8174"/>
                    <a:pt x="17226" y="7884"/>
                    <a:pt x="16914" y="7884"/>
                  </a:cubicBezTo>
                  <a:close/>
                </a:path>
              </a:pathLst>
            </a:custGeom>
            <a:solidFill>
              <a:schemeClr val="accent2">
                <a:hueOff val="258623"/>
                <a:satOff val="16006"/>
                <a:lumOff val="-25223"/>
              </a:schemeClr>
            </a:solidFill>
            <a:ln w="12700">
              <a:miter lim="400000"/>
            </a:ln>
          </p:spPr>
          <p:txBody>
            <a:bodyPr lIns="20092" tIns="20092" rIns="20092" bIns="20092" anchor="ctr"/>
            <a:lstStyle/>
            <a:p>
              <a:pPr>
                <a:defRPr sz="2200" b="0">
                  <a:solidFill>
                    <a:srgbClr val="FFFFFF"/>
                  </a:solidFill>
                  <a:latin typeface="+mn-lt"/>
                  <a:ea typeface="+mn-ea"/>
                  <a:cs typeface="+mn-cs"/>
                  <a:sym typeface="Helvetica Neue Medium"/>
                </a:defRPr>
              </a:pPr>
              <a:endParaRPr sz="870"/>
            </a:p>
          </p:txBody>
        </p:sp>
        <p:sp>
          <p:nvSpPr>
            <p:cNvPr id="365" name="Cash"/>
            <p:cNvSpPr/>
            <p:nvPr/>
          </p:nvSpPr>
          <p:spPr>
            <a:xfrm>
              <a:off x="3716267" y="4232909"/>
              <a:ext cx="790384" cy="32418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20071"/>
                  </a:lnTo>
                  <a:lnTo>
                    <a:pt x="21600" y="0"/>
                  </a:lnTo>
                  <a:lnTo>
                    <a:pt x="0" y="0"/>
                  </a:lnTo>
                  <a:close/>
                  <a:moveTo>
                    <a:pt x="3019" y="1846"/>
                  </a:moveTo>
                  <a:lnTo>
                    <a:pt x="9380" y="1846"/>
                  </a:lnTo>
                  <a:cubicBezTo>
                    <a:pt x="8379" y="3482"/>
                    <a:pt x="7686" y="6872"/>
                    <a:pt x="7686" y="10802"/>
                  </a:cubicBezTo>
                  <a:cubicBezTo>
                    <a:pt x="7686" y="14732"/>
                    <a:pt x="8379" y="18118"/>
                    <a:pt x="9380" y="19754"/>
                  </a:cubicBezTo>
                  <a:lnTo>
                    <a:pt x="3019" y="19754"/>
                  </a:lnTo>
                  <a:cubicBezTo>
                    <a:pt x="2835" y="16931"/>
                    <a:pt x="1920" y="14704"/>
                    <a:pt x="762" y="14256"/>
                  </a:cubicBezTo>
                  <a:lnTo>
                    <a:pt x="762" y="7344"/>
                  </a:lnTo>
                  <a:cubicBezTo>
                    <a:pt x="1920" y="6896"/>
                    <a:pt x="2835" y="4669"/>
                    <a:pt x="3019" y="1846"/>
                  </a:cubicBezTo>
                  <a:close/>
                  <a:moveTo>
                    <a:pt x="12080" y="1846"/>
                  </a:moveTo>
                  <a:lnTo>
                    <a:pt x="18581" y="1846"/>
                  </a:lnTo>
                  <a:cubicBezTo>
                    <a:pt x="18765" y="4669"/>
                    <a:pt x="19678" y="6896"/>
                    <a:pt x="20836" y="7344"/>
                  </a:cubicBezTo>
                  <a:lnTo>
                    <a:pt x="20836" y="14256"/>
                  </a:lnTo>
                  <a:cubicBezTo>
                    <a:pt x="19678" y="14704"/>
                    <a:pt x="18765" y="16931"/>
                    <a:pt x="18581" y="19754"/>
                  </a:cubicBezTo>
                  <a:lnTo>
                    <a:pt x="12080" y="19754"/>
                  </a:lnTo>
                  <a:cubicBezTo>
                    <a:pt x="13080" y="18118"/>
                    <a:pt x="13772" y="14732"/>
                    <a:pt x="13772" y="10802"/>
                  </a:cubicBezTo>
                  <a:cubicBezTo>
                    <a:pt x="13772" y="6872"/>
                    <a:pt x="13080" y="3482"/>
                    <a:pt x="12080" y="1846"/>
                  </a:cubicBezTo>
                  <a:close/>
                  <a:moveTo>
                    <a:pt x="4544" y="7884"/>
                  </a:moveTo>
                  <a:cubicBezTo>
                    <a:pt x="4232" y="7884"/>
                    <a:pt x="3921" y="8174"/>
                    <a:pt x="3683" y="8754"/>
                  </a:cubicBezTo>
                  <a:cubicBezTo>
                    <a:pt x="3208" y="9913"/>
                    <a:pt x="3208" y="11795"/>
                    <a:pt x="3683" y="12953"/>
                  </a:cubicBezTo>
                  <a:cubicBezTo>
                    <a:pt x="4159" y="14112"/>
                    <a:pt x="4929" y="14112"/>
                    <a:pt x="5404" y="12953"/>
                  </a:cubicBezTo>
                  <a:cubicBezTo>
                    <a:pt x="5880" y="11795"/>
                    <a:pt x="5880" y="9913"/>
                    <a:pt x="5404" y="8754"/>
                  </a:cubicBezTo>
                  <a:cubicBezTo>
                    <a:pt x="5167" y="8174"/>
                    <a:pt x="4855" y="7884"/>
                    <a:pt x="4544" y="7884"/>
                  </a:cubicBezTo>
                  <a:close/>
                  <a:moveTo>
                    <a:pt x="16914" y="7884"/>
                  </a:moveTo>
                  <a:cubicBezTo>
                    <a:pt x="16603" y="7884"/>
                    <a:pt x="16291" y="8174"/>
                    <a:pt x="16054" y="8754"/>
                  </a:cubicBezTo>
                  <a:cubicBezTo>
                    <a:pt x="15578" y="9913"/>
                    <a:pt x="15578" y="11795"/>
                    <a:pt x="16054" y="12953"/>
                  </a:cubicBezTo>
                  <a:cubicBezTo>
                    <a:pt x="16529" y="14112"/>
                    <a:pt x="17301" y="14112"/>
                    <a:pt x="17776" y="12953"/>
                  </a:cubicBezTo>
                  <a:cubicBezTo>
                    <a:pt x="18252" y="11795"/>
                    <a:pt x="18252" y="9913"/>
                    <a:pt x="17776" y="8754"/>
                  </a:cubicBezTo>
                  <a:cubicBezTo>
                    <a:pt x="17539" y="8174"/>
                    <a:pt x="17226" y="7884"/>
                    <a:pt x="16914" y="7884"/>
                  </a:cubicBezTo>
                  <a:close/>
                </a:path>
              </a:pathLst>
            </a:custGeom>
            <a:solidFill>
              <a:schemeClr val="accent2">
                <a:hueOff val="258623"/>
                <a:satOff val="16006"/>
                <a:lumOff val="-25223"/>
              </a:schemeClr>
            </a:solidFill>
            <a:ln w="12700">
              <a:miter lim="400000"/>
            </a:ln>
          </p:spPr>
          <p:txBody>
            <a:bodyPr lIns="20092" tIns="20092" rIns="20092" bIns="20092" anchor="ctr"/>
            <a:lstStyle/>
            <a:p>
              <a:pPr>
                <a:defRPr sz="2200" b="0">
                  <a:solidFill>
                    <a:srgbClr val="FFFFFF"/>
                  </a:solidFill>
                  <a:latin typeface="+mn-lt"/>
                  <a:ea typeface="+mn-ea"/>
                  <a:cs typeface="+mn-cs"/>
                  <a:sym typeface="Helvetica Neue Medium"/>
                </a:defRPr>
              </a:pPr>
              <a:endParaRPr sz="870"/>
            </a:p>
          </p:txBody>
        </p:sp>
        <p:sp>
          <p:nvSpPr>
            <p:cNvPr id="366" name="Cash"/>
            <p:cNvSpPr/>
            <p:nvPr/>
          </p:nvSpPr>
          <p:spPr>
            <a:xfrm>
              <a:off x="6567868" y="4411502"/>
              <a:ext cx="790384" cy="32418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20071"/>
                  </a:lnTo>
                  <a:lnTo>
                    <a:pt x="21600" y="0"/>
                  </a:lnTo>
                  <a:lnTo>
                    <a:pt x="0" y="0"/>
                  </a:lnTo>
                  <a:close/>
                  <a:moveTo>
                    <a:pt x="3019" y="1846"/>
                  </a:moveTo>
                  <a:lnTo>
                    <a:pt x="9380" y="1846"/>
                  </a:lnTo>
                  <a:cubicBezTo>
                    <a:pt x="8379" y="3482"/>
                    <a:pt x="7686" y="6872"/>
                    <a:pt x="7686" y="10802"/>
                  </a:cubicBezTo>
                  <a:cubicBezTo>
                    <a:pt x="7686" y="14732"/>
                    <a:pt x="8379" y="18118"/>
                    <a:pt x="9380" y="19754"/>
                  </a:cubicBezTo>
                  <a:lnTo>
                    <a:pt x="3019" y="19754"/>
                  </a:lnTo>
                  <a:cubicBezTo>
                    <a:pt x="2835" y="16931"/>
                    <a:pt x="1920" y="14704"/>
                    <a:pt x="762" y="14256"/>
                  </a:cubicBezTo>
                  <a:lnTo>
                    <a:pt x="762" y="7344"/>
                  </a:lnTo>
                  <a:cubicBezTo>
                    <a:pt x="1920" y="6896"/>
                    <a:pt x="2835" y="4669"/>
                    <a:pt x="3019" y="1846"/>
                  </a:cubicBezTo>
                  <a:close/>
                  <a:moveTo>
                    <a:pt x="12080" y="1846"/>
                  </a:moveTo>
                  <a:lnTo>
                    <a:pt x="18581" y="1846"/>
                  </a:lnTo>
                  <a:cubicBezTo>
                    <a:pt x="18765" y="4669"/>
                    <a:pt x="19678" y="6896"/>
                    <a:pt x="20836" y="7344"/>
                  </a:cubicBezTo>
                  <a:lnTo>
                    <a:pt x="20836" y="14256"/>
                  </a:lnTo>
                  <a:cubicBezTo>
                    <a:pt x="19678" y="14704"/>
                    <a:pt x="18765" y="16931"/>
                    <a:pt x="18581" y="19754"/>
                  </a:cubicBezTo>
                  <a:lnTo>
                    <a:pt x="12080" y="19754"/>
                  </a:lnTo>
                  <a:cubicBezTo>
                    <a:pt x="13080" y="18118"/>
                    <a:pt x="13772" y="14732"/>
                    <a:pt x="13772" y="10802"/>
                  </a:cubicBezTo>
                  <a:cubicBezTo>
                    <a:pt x="13772" y="6872"/>
                    <a:pt x="13080" y="3482"/>
                    <a:pt x="12080" y="1846"/>
                  </a:cubicBezTo>
                  <a:close/>
                  <a:moveTo>
                    <a:pt x="4544" y="7884"/>
                  </a:moveTo>
                  <a:cubicBezTo>
                    <a:pt x="4232" y="7884"/>
                    <a:pt x="3921" y="8174"/>
                    <a:pt x="3683" y="8754"/>
                  </a:cubicBezTo>
                  <a:cubicBezTo>
                    <a:pt x="3208" y="9913"/>
                    <a:pt x="3208" y="11795"/>
                    <a:pt x="3683" y="12953"/>
                  </a:cubicBezTo>
                  <a:cubicBezTo>
                    <a:pt x="4159" y="14112"/>
                    <a:pt x="4929" y="14112"/>
                    <a:pt x="5404" y="12953"/>
                  </a:cubicBezTo>
                  <a:cubicBezTo>
                    <a:pt x="5880" y="11795"/>
                    <a:pt x="5880" y="9913"/>
                    <a:pt x="5404" y="8754"/>
                  </a:cubicBezTo>
                  <a:cubicBezTo>
                    <a:pt x="5167" y="8174"/>
                    <a:pt x="4855" y="7884"/>
                    <a:pt x="4544" y="7884"/>
                  </a:cubicBezTo>
                  <a:close/>
                  <a:moveTo>
                    <a:pt x="16914" y="7884"/>
                  </a:moveTo>
                  <a:cubicBezTo>
                    <a:pt x="16603" y="7884"/>
                    <a:pt x="16291" y="8174"/>
                    <a:pt x="16054" y="8754"/>
                  </a:cubicBezTo>
                  <a:cubicBezTo>
                    <a:pt x="15578" y="9913"/>
                    <a:pt x="15578" y="11795"/>
                    <a:pt x="16054" y="12953"/>
                  </a:cubicBezTo>
                  <a:cubicBezTo>
                    <a:pt x="16529" y="14112"/>
                    <a:pt x="17301" y="14112"/>
                    <a:pt x="17776" y="12953"/>
                  </a:cubicBezTo>
                  <a:cubicBezTo>
                    <a:pt x="18252" y="11795"/>
                    <a:pt x="18252" y="9913"/>
                    <a:pt x="17776" y="8754"/>
                  </a:cubicBezTo>
                  <a:cubicBezTo>
                    <a:pt x="17539" y="8174"/>
                    <a:pt x="17226" y="7884"/>
                    <a:pt x="16914" y="7884"/>
                  </a:cubicBezTo>
                  <a:close/>
                </a:path>
              </a:pathLst>
            </a:custGeom>
            <a:solidFill>
              <a:schemeClr val="accent2">
                <a:hueOff val="258623"/>
                <a:satOff val="16006"/>
                <a:lumOff val="-25223"/>
              </a:schemeClr>
            </a:solidFill>
            <a:ln w="12700">
              <a:miter lim="400000"/>
            </a:ln>
          </p:spPr>
          <p:txBody>
            <a:bodyPr lIns="20092" tIns="20092" rIns="20092" bIns="20092" anchor="ctr"/>
            <a:lstStyle/>
            <a:p>
              <a:pPr>
                <a:defRPr sz="2200" b="0">
                  <a:solidFill>
                    <a:srgbClr val="FFFFFF"/>
                  </a:solidFill>
                  <a:latin typeface="+mn-lt"/>
                  <a:ea typeface="+mn-ea"/>
                  <a:cs typeface="+mn-cs"/>
                  <a:sym typeface="Helvetica Neue Medium"/>
                </a:defRPr>
              </a:pPr>
              <a:endParaRPr sz="870"/>
            </a:p>
          </p:txBody>
        </p:sp>
        <p:sp>
          <p:nvSpPr>
            <p:cNvPr id="367" name="Cash"/>
            <p:cNvSpPr/>
            <p:nvPr/>
          </p:nvSpPr>
          <p:spPr>
            <a:xfrm>
              <a:off x="6675024" y="4602003"/>
              <a:ext cx="790384" cy="32418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20071"/>
                  </a:lnTo>
                  <a:lnTo>
                    <a:pt x="21600" y="0"/>
                  </a:lnTo>
                  <a:lnTo>
                    <a:pt x="0" y="0"/>
                  </a:lnTo>
                  <a:close/>
                  <a:moveTo>
                    <a:pt x="3019" y="1846"/>
                  </a:moveTo>
                  <a:lnTo>
                    <a:pt x="9380" y="1846"/>
                  </a:lnTo>
                  <a:cubicBezTo>
                    <a:pt x="8379" y="3482"/>
                    <a:pt x="7686" y="6872"/>
                    <a:pt x="7686" y="10802"/>
                  </a:cubicBezTo>
                  <a:cubicBezTo>
                    <a:pt x="7686" y="14732"/>
                    <a:pt x="8379" y="18118"/>
                    <a:pt x="9380" y="19754"/>
                  </a:cubicBezTo>
                  <a:lnTo>
                    <a:pt x="3019" y="19754"/>
                  </a:lnTo>
                  <a:cubicBezTo>
                    <a:pt x="2835" y="16931"/>
                    <a:pt x="1920" y="14704"/>
                    <a:pt x="762" y="14256"/>
                  </a:cubicBezTo>
                  <a:lnTo>
                    <a:pt x="762" y="7344"/>
                  </a:lnTo>
                  <a:cubicBezTo>
                    <a:pt x="1920" y="6896"/>
                    <a:pt x="2835" y="4669"/>
                    <a:pt x="3019" y="1846"/>
                  </a:cubicBezTo>
                  <a:close/>
                  <a:moveTo>
                    <a:pt x="12080" y="1846"/>
                  </a:moveTo>
                  <a:lnTo>
                    <a:pt x="18581" y="1846"/>
                  </a:lnTo>
                  <a:cubicBezTo>
                    <a:pt x="18765" y="4669"/>
                    <a:pt x="19678" y="6896"/>
                    <a:pt x="20836" y="7344"/>
                  </a:cubicBezTo>
                  <a:lnTo>
                    <a:pt x="20836" y="14256"/>
                  </a:lnTo>
                  <a:cubicBezTo>
                    <a:pt x="19678" y="14704"/>
                    <a:pt x="18765" y="16931"/>
                    <a:pt x="18581" y="19754"/>
                  </a:cubicBezTo>
                  <a:lnTo>
                    <a:pt x="12080" y="19754"/>
                  </a:lnTo>
                  <a:cubicBezTo>
                    <a:pt x="13080" y="18118"/>
                    <a:pt x="13772" y="14732"/>
                    <a:pt x="13772" y="10802"/>
                  </a:cubicBezTo>
                  <a:cubicBezTo>
                    <a:pt x="13772" y="6872"/>
                    <a:pt x="13080" y="3482"/>
                    <a:pt x="12080" y="1846"/>
                  </a:cubicBezTo>
                  <a:close/>
                  <a:moveTo>
                    <a:pt x="4544" y="7884"/>
                  </a:moveTo>
                  <a:cubicBezTo>
                    <a:pt x="4232" y="7884"/>
                    <a:pt x="3921" y="8174"/>
                    <a:pt x="3683" y="8754"/>
                  </a:cubicBezTo>
                  <a:cubicBezTo>
                    <a:pt x="3208" y="9913"/>
                    <a:pt x="3208" y="11795"/>
                    <a:pt x="3683" y="12953"/>
                  </a:cubicBezTo>
                  <a:cubicBezTo>
                    <a:pt x="4159" y="14112"/>
                    <a:pt x="4929" y="14112"/>
                    <a:pt x="5404" y="12953"/>
                  </a:cubicBezTo>
                  <a:cubicBezTo>
                    <a:pt x="5880" y="11795"/>
                    <a:pt x="5880" y="9913"/>
                    <a:pt x="5404" y="8754"/>
                  </a:cubicBezTo>
                  <a:cubicBezTo>
                    <a:pt x="5167" y="8174"/>
                    <a:pt x="4855" y="7884"/>
                    <a:pt x="4544" y="7884"/>
                  </a:cubicBezTo>
                  <a:close/>
                  <a:moveTo>
                    <a:pt x="16914" y="7884"/>
                  </a:moveTo>
                  <a:cubicBezTo>
                    <a:pt x="16603" y="7884"/>
                    <a:pt x="16291" y="8174"/>
                    <a:pt x="16054" y="8754"/>
                  </a:cubicBezTo>
                  <a:cubicBezTo>
                    <a:pt x="15578" y="9913"/>
                    <a:pt x="15578" y="11795"/>
                    <a:pt x="16054" y="12953"/>
                  </a:cubicBezTo>
                  <a:cubicBezTo>
                    <a:pt x="16529" y="14112"/>
                    <a:pt x="17301" y="14112"/>
                    <a:pt x="17776" y="12953"/>
                  </a:cubicBezTo>
                  <a:cubicBezTo>
                    <a:pt x="18252" y="11795"/>
                    <a:pt x="18252" y="9913"/>
                    <a:pt x="17776" y="8754"/>
                  </a:cubicBezTo>
                  <a:cubicBezTo>
                    <a:pt x="17539" y="8174"/>
                    <a:pt x="17226" y="7884"/>
                    <a:pt x="16914" y="7884"/>
                  </a:cubicBezTo>
                  <a:close/>
                </a:path>
              </a:pathLst>
            </a:custGeom>
            <a:solidFill>
              <a:schemeClr val="accent2">
                <a:hueOff val="258623"/>
                <a:satOff val="16006"/>
                <a:lumOff val="-25223"/>
              </a:schemeClr>
            </a:solidFill>
            <a:ln w="12700">
              <a:miter lim="400000"/>
            </a:ln>
          </p:spPr>
          <p:txBody>
            <a:bodyPr lIns="20092" tIns="20092" rIns="20092" bIns="20092" anchor="ctr"/>
            <a:lstStyle/>
            <a:p>
              <a:pPr>
                <a:defRPr sz="2200" b="0">
                  <a:solidFill>
                    <a:srgbClr val="FFFFFF"/>
                  </a:solidFill>
                  <a:latin typeface="+mn-lt"/>
                  <a:ea typeface="+mn-ea"/>
                  <a:cs typeface="+mn-cs"/>
                  <a:sym typeface="Helvetica Neue Medium"/>
                </a:defRPr>
              </a:pPr>
              <a:endParaRPr sz="870"/>
            </a:p>
          </p:txBody>
        </p:sp>
        <p:sp>
          <p:nvSpPr>
            <p:cNvPr id="368" name="Cash"/>
            <p:cNvSpPr/>
            <p:nvPr/>
          </p:nvSpPr>
          <p:spPr>
            <a:xfrm>
              <a:off x="5207551" y="4411502"/>
              <a:ext cx="790384" cy="32418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21600" y="20071"/>
                  </a:lnTo>
                  <a:lnTo>
                    <a:pt x="21600" y="0"/>
                  </a:lnTo>
                  <a:lnTo>
                    <a:pt x="0" y="0"/>
                  </a:lnTo>
                  <a:close/>
                  <a:moveTo>
                    <a:pt x="3019" y="1846"/>
                  </a:moveTo>
                  <a:lnTo>
                    <a:pt x="9380" y="1846"/>
                  </a:lnTo>
                  <a:cubicBezTo>
                    <a:pt x="8379" y="3482"/>
                    <a:pt x="7686" y="6872"/>
                    <a:pt x="7686" y="10802"/>
                  </a:cubicBezTo>
                  <a:cubicBezTo>
                    <a:pt x="7686" y="14732"/>
                    <a:pt x="8379" y="18118"/>
                    <a:pt x="9380" y="19754"/>
                  </a:cubicBezTo>
                  <a:lnTo>
                    <a:pt x="3019" y="19754"/>
                  </a:lnTo>
                  <a:cubicBezTo>
                    <a:pt x="2835" y="16931"/>
                    <a:pt x="1920" y="14704"/>
                    <a:pt x="762" y="14256"/>
                  </a:cubicBezTo>
                  <a:lnTo>
                    <a:pt x="762" y="7344"/>
                  </a:lnTo>
                  <a:cubicBezTo>
                    <a:pt x="1920" y="6896"/>
                    <a:pt x="2835" y="4669"/>
                    <a:pt x="3019" y="1846"/>
                  </a:cubicBezTo>
                  <a:close/>
                  <a:moveTo>
                    <a:pt x="12080" y="1846"/>
                  </a:moveTo>
                  <a:lnTo>
                    <a:pt x="18581" y="1846"/>
                  </a:lnTo>
                  <a:cubicBezTo>
                    <a:pt x="18765" y="4669"/>
                    <a:pt x="19678" y="6896"/>
                    <a:pt x="20836" y="7344"/>
                  </a:cubicBezTo>
                  <a:lnTo>
                    <a:pt x="20836" y="14256"/>
                  </a:lnTo>
                  <a:cubicBezTo>
                    <a:pt x="19678" y="14704"/>
                    <a:pt x="18765" y="16931"/>
                    <a:pt x="18581" y="19754"/>
                  </a:cubicBezTo>
                  <a:lnTo>
                    <a:pt x="12080" y="19754"/>
                  </a:lnTo>
                  <a:cubicBezTo>
                    <a:pt x="13080" y="18118"/>
                    <a:pt x="13772" y="14732"/>
                    <a:pt x="13772" y="10802"/>
                  </a:cubicBezTo>
                  <a:cubicBezTo>
                    <a:pt x="13772" y="6872"/>
                    <a:pt x="13080" y="3482"/>
                    <a:pt x="12080" y="1846"/>
                  </a:cubicBezTo>
                  <a:close/>
                  <a:moveTo>
                    <a:pt x="4544" y="7884"/>
                  </a:moveTo>
                  <a:cubicBezTo>
                    <a:pt x="4232" y="7884"/>
                    <a:pt x="3921" y="8174"/>
                    <a:pt x="3683" y="8754"/>
                  </a:cubicBezTo>
                  <a:cubicBezTo>
                    <a:pt x="3208" y="9913"/>
                    <a:pt x="3208" y="11795"/>
                    <a:pt x="3683" y="12953"/>
                  </a:cubicBezTo>
                  <a:cubicBezTo>
                    <a:pt x="4159" y="14112"/>
                    <a:pt x="4929" y="14112"/>
                    <a:pt x="5404" y="12953"/>
                  </a:cubicBezTo>
                  <a:cubicBezTo>
                    <a:pt x="5880" y="11795"/>
                    <a:pt x="5880" y="9913"/>
                    <a:pt x="5404" y="8754"/>
                  </a:cubicBezTo>
                  <a:cubicBezTo>
                    <a:pt x="5167" y="8174"/>
                    <a:pt x="4855" y="7884"/>
                    <a:pt x="4544" y="7884"/>
                  </a:cubicBezTo>
                  <a:close/>
                  <a:moveTo>
                    <a:pt x="16914" y="7884"/>
                  </a:moveTo>
                  <a:cubicBezTo>
                    <a:pt x="16603" y="7884"/>
                    <a:pt x="16291" y="8174"/>
                    <a:pt x="16054" y="8754"/>
                  </a:cubicBezTo>
                  <a:cubicBezTo>
                    <a:pt x="15578" y="9913"/>
                    <a:pt x="15578" y="11795"/>
                    <a:pt x="16054" y="12953"/>
                  </a:cubicBezTo>
                  <a:cubicBezTo>
                    <a:pt x="16529" y="14112"/>
                    <a:pt x="17301" y="14112"/>
                    <a:pt x="17776" y="12953"/>
                  </a:cubicBezTo>
                  <a:cubicBezTo>
                    <a:pt x="18252" y="11795"/>
                    <a:pt x="18252" y="9913"/>
                    <a:pt x="17776" y="8754"/>
                  </a:cubicBezTo>
                  <a:cubicBezTo>
                    <a:pt x="17539" y="8174"/>
                    <a:pt x="17226" y="7884"/>
                    <a:pt x="16914" y="7884"/>
                  </a:cubicBezTo>
                  <a:close/>
                </a:path>
              </a:pathLst>
            </a:custGeom>
            <a:solidFill>
              <a:schemeClr val="accent2">
                <a:hueOff val="258623"/>
                <a:satOff val="16006"/>
                <a:lumOff val="-25223"/>
              </a:schemeClr>
            </a:solidFill>
            <a:ln w="12700">
              <a:miter lim="400000"/>
            </a:ln>
          </p:spPr>
          <p:txBody>
            <a:bodyPr lIns="20092" tIns="20092" rIns="20092" bIns="20092" anchor="ctr"/>
            <a:lstStyle/>
            <a:p>
              <a:pPr>
                <a:defRPr sz="2200" b="0">
                  <a:solidFill>
                    <a:srgbClr val="FFFFFF"/>
                  </a:solidFill>
                  <a:latin typeface="+mn-lt"/>
                  <a:ea typeface="+mn-ea"/>
                  <a:cs typeface="+mn-cs"/>
                  <a:sym typeface="Helvetica Neue Medium"/>
                </a:defRPr>
              </a:pPr>
              <a:endParaRPr sz="870"/>
            </a:p>
          </p:txBody>
        </p:sp>
      </p:grpSp>
      <p:sp>
        <p:nvSpPr>
          <p:cNvPr id="3" name="TextBox 2">
            <a:extLst>
              <a:ext uri="{FF2B5EF4-FFF2-40B4-BE49-F238E27FC236}">
                <a16:creationId xmlns:a16="http://schemas.microsoft.com/office/drawing/2014/main" id="{7CEEA091-1602-7E41-9C6B-5A674BAEEABE}"/>
              </a:ext>
            </a:extLst>
          </p:cNvPr>
          <p:cNvSpPr txBox="1"/>
          <p:nvPr/>
        </p:nvSpPr>
        <p:spPr>
          <a:xfrm>
            <a:off x="2592193" y="2914289"/>
            <a:ext cx="1447170" cy="584775"/>
          </a:xfrm>
          <a:prstGeom prst="rect">
            <a:avLst/>
          </a:prstGeom>
          <a:noFill/>
        </p:spPr>
        <p:txBody>
          <a:bodyPr wrap="square" rtlCol="0">
            <a:spAutoFit/>
          </a:bodyPr>
          <a:lstStyle/>
          <a:p>
            <a:r>
              <a:rPr lang="en-US" sz="3200" b="1" dirty="0">
                <a:solidFill>
                  <a:schemeClr val="bg1"/>
                </a:solidFill>
              </a:rPr>
              <a:t>Focus</a:t>
            </a:r>
          </a:p>
        </p:txBody>
      </p:sp>
      <p:sp>
        <p:nvSpPr>
          <p:cNvPr id="18" name="TextBox 17">
            <a:extLst>
              <a:ext uri="{FF2B5EF4-FFF2-40B4-BE49-F238E27FC236}">
                <a16:creationId xmlns:a16="http://schemas.microsoft.com/office/drawing/2014/main" id="{4FD46A03-111D-E24D-A95C-F0AE16166743}"/>
              </a:ext>
            </a:extLst>
          </p:cNvPr>
          <p:cNvSpPr txBox="1"/>
          <p:nvPr/>
        </p:nvSpPr>
        <p:spPr>
          <a:xfrm>
            <a:off x="4962089" y="2833365"/>
            <a:ext cx="2093483" cy="584775"/>
          </a:xfrm>
          <a:prstGeom prst="rect">
            <a:avLst/>
          </a:prstGeom>
          <a:noFill/>
        </p:spPr>
        <p:txBody>
          <a:bodyPr wrap="square" rtlCol="0">
            <a:spAutoFit/>
          </a:bodyPr>
          <a:lstStyle/>
          <a:p>
            <a:r>
              <a:rPr lang="en-US" sz="3200" b="1" dirty="0">
                <a:solidFill>
                  <a:schemeClr val="bg1"/>
                </a:solidFill>
              </a:rPr>
              <a:t>Build Skills</a:t>
            </a:r>
          </a:p>
        </p:txBody>
      </p:sp>
    </p:spTree>
    <p:extLst>
      <p:ext uri="{BB962C8B-B14F-4D97-AF65-F5344CB8AC3E}">
        <p14:creationId xmlns:p14="http://schemas.microsoft.com/office/powerpoint/2010/main" val="40682142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To received Perkins V  funds Community Colleges conduct a comprehensive needs assessment of their CTE programs of study, Identify Gaps in performance and address strategies to improve performance. The college then applies for Perkins V funds to address those GAPS and improve performance. This processes are done cooperation and collaboration with area stakeholders, not the colleges as a single entity."/>
          <p:cNvSpPr txBox="1">
            <a:spLocks noGrp="1"/>
          </p:cNvSpPr>
          <p:nvPr>
            <p:ph idx="1"/>
          </p:nvPr>
        </p:nvSpPr>
        <p:spPr/>
        <p:txBody>
          <a:bodyPr>
            <a:normAutofit/>
          </a:bodyPr>
          <a:lstStyle>
            <a:lvl1pPr marL="0" indent="0" algn="just" defTabSz="560831">
              <a:spcBef>
                <a:spcPts val="4000"/>
              </a:spcBef>
              <a:buSzTx/>
              <a:buNone/>
              <a:defRPr sz="4032"/>
            </a:lvl1pPr>
          </a:lstStyle>
          <a:p>
            <a:pPr algn="l">
              <a:lnSpc>
                <a:spcPct val="150000"/>
              </a:lnSpc>
            </a:pPr>
            <a:r>
              <a:rPr lang="en-US" sz="2100" dirty="0"/>
              <a:t>To receive Perkins V funds, each Community College conducts a comprehensive local needs assessment of their CTE programs of study, identify Gaps in performance, and address strategies to improve performance. The college then applies for Perkins V funds to address those Gaps and improve performance. This process is done in </a:t>
            </a:r>
            <a:r>
              <a:rPr lang="en-US" sz="2100" u="sng" dirty="0"/>
              <a:t>cooperation and collaboration </a:t>
            </a:r>
            <a:r>
              <a:rPr lang="en-US" sz="2100" dirty="0"/>
              <a:t>with area stakeholders, not the college as a single entity. </a:t>
            </a:r>
          </a:p>
        </p:txBody>
      </p:sp>
      <p:sp>
        <p:nvSpPr>
          <p:cNvPr id="131" name="Strengthening Career and Technical Education for the 21st Century Act (Perkins V)"/>
          <p:cNvSpPr txBox="1">
            <a:spLocks noGrp="1"/>
          </p:cNvSpPr>
          <p:nvPr>
            <p:ph type="title"/>
          </p:nvPr>
        </p:nvSpPr>
        <p:spPr/>
        <p:txBody>
          <a:bodyPr>
            <a:noAutofit/>
          </a:bodyPr>
          <a:lstStyle>
            <a:lvl1pPr defTabSz="321310">
              <a:defRPr sz="4400"/>
            </a:lvl1pPr>
          </a:lstStyle>
          <a:p>
            <a:r>
              <a:rPr lang="en-US" sz="3000" dirty="0"/>
              <a:t>Perkins V</a:t>
            </a:r>
          </a:p>
        </p:txBody>
      </p:sp>
    </p:spTree>
    <p:extLst>
      <p:ext uri="{BB962C8B-B14F-4D97-AF65-F5344CB8AC3E}">
        <p14:creationId xmlns:p14="http://schemas.microsoft.com/office/powerpoint/2010/main" val="19070127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4A009-28C9-294C-A43A-43F320A9371A}"/>
              </a:ext>
            </a:extLst>
          </p:cNvPr>
          <p:cNvSpPr>
            <a:spLocks noGrp="1"/>
          </p:cNvSpPr>
          <p:nvPr>
            <p:ph type="title"/>
          </p:nvPr>
        </p:nvSpPr>
        <p:spPr/>
        <p:txBody>
          <a:bodyPr>
            <a:normAutofit/>
          </a:bodyPr>
          <a:lstStyle/>
          <a:p>
            <a:r>
              <a:rPr lang="en-US" dirty="0"/>
              <a:t>Perkins Funding for 2020-21 </a:t>
            </a:r>
            <a:br>
              <a:rPr lang="en-US" dirty="0"/>
            </a:br>
            <a:r>
              <a:rPr lang="en-US" dirty="0"/>
              <a:t>The Process - Abbreviated </a:t>
            </a:r>
          </a:p>
        </p:txBody>
      </p:sp>
      <p:sp>
        <p:nvSpPr>
          <p:cNvPr id="135" name="CONDUCT LOCAL NEEDS ASSESSMENT"/>
          <p:cNvSpPr/>
          <p:nvPr/>
        </p:nvSpPr>
        <p:spPr>
          <a:xfrm>
            <a:off x="831919" y="1696262"/>
            <a:ext cx="1625262" cy="1303689"/>
          </a:xfrm>
          <a:prstGeom prst="rect">
            <a:avLst/>
          </a:prstGeom>
          <a:solidFill>
            <a:schemeClr val="accent2">
              <a:lumMod val="75000"/>
            </a:schemeClr>
          </a:solidFill>
          <a:ln>
            <a:solidFill>
              <a:srgbClr val="0082CC"/>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6789" tIns="26789" rIns="26789" bIns="26789" anchor="ctr"/>
          <a:lstStyle>
            <a:lvl1pPr>
              <a:defRPr b="0">
                <a:solidFill>
                  <a:srgbClr val="FFFFFF"/>
                </a:solidFill>
                <a:latin typeface="+mn-lt"/>
                <a:ea typeface="+mn-ea"/>
                <a:cs typeface="+mn-cs"/>
                <a:sym typeface="Helvetica Neue Medium"/>
              </a:defRPr>
            </a:lvl1pPr>
          </a:lstStyle>
          <a:p>
            <a:pPr algn="ctr"/>
            <a:r>
              <a:rPr lang="en-US" sz="1600" dirty="0"/>
              <a:t>Conduct Local Needs Assessment </a:t>
            </a:r>
          </a:p>
        </p:txBody>
      </p:sp>
      <p:sp>
        <p:nvSpPr>
          <p:cNvPr id="136" name="DEVELOP A PLAN /COMPLETE THE APPLICATION"/>
          <p:cNvSpPr/>
          <p:nvPr/>
        </p:nvSpPr>
        <p:spPr>
          <a:xfrm>
            <a:off x="3687128" y="1696262"/>
            <a:ext cx="1625262" cy="1303689"/>
          </a:xfrm>
          <a:prstGeom prst="rect">
            <a:avLst/>
          </a:prstGeom>
          <a:blipFill>
            <a:blip r:embed="rId3"/>
          </a:blipFill>
          <a:ln w="25400">
            <a:solidFill>
              <a:srgbClr val="10A997"/>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6789" tIns="26789" rIns="26789" bIns="26789" anchor="ctr"/>
          <a:lstStyle>
            <a:lvl1pPr>
              <a:defRPr b="0">
                <a:solidFill>
                  <a:srgbClr val="FFFFFF"/>
                </a:solidFill>
                <a:latin typeface="+mn-lt"/>
                <a:ea typeface="+mn-ea"/>
                <a:cs typeface="+mn-cs"/>
                <a:sym typeface="Helvetica Neue Medium"/>
              </a:defRPr>
            </a:lvl1pPr>
          </a:lstStyle>
          <a:p>
            <a:pPr algn="ctr"/>
            <a:r>
              <a:rPr lang="en-US" sz="1600" dirty="0"/>
              <a:t>Complete the Application / Plan and Budget  </a:t>
            </a:r>
          </a:p>
        </p:txBody>
      </p:sp>
      <p:sp>
        <p:nvSpPr>
          <p:cNvPr id="137" name="USE PERKINS TO ENHANCE YOUR CTE PROGRAMS"/>
          <p:cNvSpPr/>
          <p:nvPr/>
        </p:nvSpPr>
        <p:spPr>
          <a:xfrm>
            <a:off x="6656089" y="1696262"/>
            <a:ext cx="1625261" cy="1303689"/>
          </a:xfrm>
          <a:prstGeom prst="rect">
            <a:avLst/>
          </a:prstGeom>
          <a:blipFill>
            <a:blip r:embed="rId4"/>
          </a:blipFill>
          <a:ln w="25400">
            <a:solidFill>
              <a:srgbClr val="10A997"/>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6789" tIns="26789" rIns="26789" bIns="26789" anchor="ctr"/>
          <a:lstStyle>
            <a:lvl1pPr>
              <a:defRPr b="0">
                <a:solidFill>
                  <a:srgbClr val="FFFFFF"/>
                </a:solidFill>
                <a:latin typeface="+mn-lt"/>
                <a:ea typeface="+mn-ea"/>
                <a:cs typeface="+mn-cs"/>
                <a:sym typeface="Helvetica Neue Medium"/>
              </a:defRPr>
            </a:lvl1pPr>
          </a:lstStyle>
          <a:p>
            <a:pPr algn="ctr"/>
            <a:r>
              <a:rPr lang="en-US" sz="1600" dirty="0"/>
              <a:t>Use Perkins Funds to Enhance College CTE Programs   </a:t>
            </a:r>
          </a:p>
        </p:txBody>
      </p:sp>
      <p:sp>
        <p:nvSpPr>
          <p:cNvPr id="138" name="With your stakeholders"/>
          <p:cNvSpPr txBox="1"/>
          <p:nvPr/>
        </p:nvSpPr>
        <p:spPr>
          <a:xfrm>
            <a:off x="831920" y="3317200"/>
            <a:ext cx="7449430" cy="423433"/>
          </a:xfrm>
          <a:prstGeom prst="rect">
            <a:avLst/>
          </a:prstGeom>
          <a:solidFill>
            <a:srgbClr val="BF4C86"/>
          </a:solidFill>
          <a:ln w="38100">
            <a:solidFill>
              <a:srgbClr val="FFFFFF"/>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6789" tIns="26789" rIns="26789" bIns="26789" anchor="ctr">
            <a:spAutoFit/>
          </a:bodyPr>
          <a:lstStyle>
            <a:lvl1pPr>
              <a:defRPr b="0">
                <a:solidFill>
                  <a:srgbClr val="FFFFFF"/>
                </a:solidFill>
                <a:latin typeface="+mn-lt"/>
                <a:ea typeface="+mn-ea"/>
                <a:cs typeface="+mn-cs"/>
                <a:sym typeface="Helvetica Neue Medium"/>
              </a:defRPr>
            </a:lvl1pPr>
          </a:lstStyle>
          <a:p>
            <a:pPr algn="ctr"/>
            <a:r>
              <a:rPr lang="en-US" sz="2400" dirty="0"/>
              <a:t>w</a:t>
            </a:r>
            <a:r>
              <a:rPr sz="2400" dirty="0"/>
              <a:t>ith</a:t>
            </a:r>
            <a:r>
              <a:rPr lang="en-US" sz="2400" dirty="0"/>
              <a:t> area </a:t>
            </a:r>
            <a:r>
              <a:rPr sz="2400" dirty="0"/>
              <a:t>stakeholders</a:t>
            </a:r>
          </a:p>
        </p:txBody>
      </p:sp>
      <p:sp>
        <p:nvSpPr>
          <p:cNvPr id="139" name="Fall of 2019"/>
          <p:cNvSpPr txBox="1"/>
          <p:nvPr/>
        </p:nvSpPr>
        <p:spPr>
          <a:xfrm>
            <a:off x="918867" y="1309631"/>
            <a:ext cx="1481049" cy="3311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6789" tIns="26789" rIns="26789" bIns="26789" anchor="ctr">
            <a:spAutoFit/>
          </a:bodyPr>
          <a:lstStyle>
            <a:lvl1pPr>
              <a:defRPr b="0" i="1"/>
            </a:lvl1pPr>
          </a:lstStyle>
          <a:p>
            <a:pPr algn="ctr"/>
            <a:r>
              <a:rPr dirty="0"/>
              <a:t>Fall of 2019 </a:t>
            </a:r>
          </a:p>
        </p:txBody>
      </p:sp>
      <p:sp>
        <p:nvSpPr>
          <p:cNvPr id="140" name="Winter of 2020"/>
          <p:cNvSpPr txBox="1"/>
          <p:nvPr/>
        </p:nvSpPr>
        <p:spPr>
          <a:xfrm>
            <a:off x="3368294" y="1309631"/>
            <a:ext cx="2283206" cy="3311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6789" tIns="26789" rIns="26789" bIns="26789" anchor="ctr">
            <a:spAutoFit/>
          </a:bodyPr>
          <a:lstStyle>
            <a:lvl1pPr>
              <a:defRPr b="0" i="1"/>
            </a:lvl1pPr>
          </a:lstStyle>
          <a:p>
            <a:pPr algn="ctr"/>
            <a:r>
              <a:rPr dirty="0"/>
              <a:t>Winter</a:t>
            </a:r>
            <a:r>
              <a:rPr lang="en-US" dirty="0"/>
              <a:t>/Spring</a:t>
            </a:r>
            <a:r>
              <a:rPr dirty="0"/>
              <a:t> of 2020</a:t>
            </a:r>
          </a:p>
        </p:txBody>
      </p:sp>
      <p:sp>
        <p:nvSpPr>
          <p:cNvPr id="141" name="Fall of 2020-21"/>
          <p:cNvSpPr txBox="1"/>
          <p:nvPr/>
        </p:nvSpPr>
        <p:spPr>
          <a:xfrm>
            <a:off x="6625272" y="1309631"/>
            <a:ext cx="1625261" cy="3311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6789" tIns="26789" rIns="26789" bIns="26789" anchor="ctr">
            <a:spAutoFit/>
          </a:bodyPr>
          <a:lstStyle>
            <a:lvl1pPr>
              <a:defRPr b="0" i="1"/>
            </a:lvl1pPr>
          </a:lstStyle>
          <a:p>
            <a:pPr algn="ctr"/>
            <a:r>
              <a:rPr dirty="0"/>
              <a:t>Fall of 2020-21</a:t>
            </a:r>
          </a:p>
        </p:txBody>
      </p:sp>
      <p:sp>
        <p:nvSpPr>
          <p:cNvPr id="142" name="Arrow"/>
          <p:cNvSpPr/>
          <p:nvPr/>
        </p:nvSpPr>
        <p:spPr>
          <a:xfrm>
            <a:off x="2860721" y="2224058"/>
            <a:ext cx="536619" cy="351607"/>
          </a:xfrm>
          <a:prstGeom prst="rightArrow">
            <a:avLst>
              <a:gd name="adj1" fmla="val 32000"/>
              <a:gd name="adj2" fmla="val 97676"/>
            </a:avLst>
          </a:prstGeom>
          <a:solidFill>
            <a:srgbClr val="535353"/>
          </a:solidFill>
          <a:ln w="25400">
            <a:solidFill>
              <a:schemeClr val="accent1"/>
            </a:solidFill>
          </a:ln>
        </p:spPr>
        <p:txBody>
          <a:bodyPr lIns="26789" tIns="26789" rIns="26789" bIns="26789" anchor="ctr"/>
          <a:lstStyle/>
          <a:p>
            <a:pPr>
              <a:defRPr b="0">
                <a:latin typeface="+mn-lt"/>
                <a:ea typeface="+mn-ea"/>
                <a:cs typeface="+mn-cs"/>
                <a:sym typeface="Helvetica Neue Medium"/>
              </a:defRPr>
            </a:pPr>
            <a:endParaRPr sz="949"/>
          </a:p>
        </p:txBody>
      </p:sp>
      <p:sp>
        <p:nvSpPr>
          <p:cNvPr id="143" name="Arrow"/>
          <p:cNvSpPr/>
          <p:nvPr/>
        </p:nvSpPr>
        <p:spPr>
          <a:xfrm>
            <a:off x="5765800" y="2224057"/>
            <a:ext cx="536619" cy="351607"/>
          </a:xfrm>
          <a:prstGeom prst="rightArrow">
            <a:avLst>
              <a:gd name="adj1" fmla="val 32000"/>
              <a:gd name="adj2" fmla="val 97676"/>
            </a:avLst>
          </a:prstGeom>
          <a:solidFill>
            <a:srgbClr val="535353"/>
          </a:solidFill>
          <a:ln w="25400">
            <a:solidFill>
              <a:schemeClr val="accent1"/>
            </a:solidFill>
          </a:ln>
        </p:spPr>
        <p:txBody>
          <a:bodyPr lIns="26789" tIns="26789" rIns="26789" bIns="26789" anchor="ctr"/>
          <a:lstStyle/>
          <a:p>
            <a:pPr>
              <a:defRPr b="0">
                <a:latin typeface="+mn-lt"/>
                <a:ea typeface="+mn-ea"/>
                <a:cs typeface="+mn-cs"/>
                <a:sym typeface="Helvetica Neue Medium"/>
              </a:defRPr>
            </a:pPr>
            <a:endParaRPr sz="949"/>
          </a:p>
        </p:txBody>
      </p:sp>
      <p:sp>
        <p:nvSpPr>
          <p:cNvPr id="144" name="Preparing students for jobs that are in demand or pay high wages with skills they have developed through the education system and in collaboration with all workforce stakeholders and their resources."/>
          <p:cNvSpPr txBox="1"/>
          <p:nvPr/>
        </p:nvSpPr>
        <p:spPr>
          <a:xfrm>
            <a:off x="796577" y="3845932"/>
            <a:ext cx="7255223" cy="9774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6789" tIns="26789" rIns="26789" bIns="26789" anchor="ctr">
            <a:spAutoFit/>
          </a:bodyPr>
          <a:lstStyle>
            <a:lvl1pPr algn="just">
              <a:defRPr sz="2500" b="0">
                <a:latin typeface="+mn-lt"/>
                <a:ea typeface="+mn-ea"/>
                <a:cs typeface="+mn-cs"/>
                <a:sym typeface="Helvetica Neue Medium"/>
              </a:defRPr>
            </a:lvl1pPr>
          </a:lstStyle>
          <a:p>
            <a:pPr algn="l"/>
            <a:r>
              <a:rPr sz="2000" dirty="0"/>
              <a:t>Preparing students for jobs that are in</a:t>
            </a:r>
            <a:r>
              <a:rPr lang="en-US" sz="2000" dirty="0"/>
              <a:t>-</a:t>
            </a:r>
            <a:r>
              <a:rPr sz="2000" dirty="0"/>
              <a:t>demand or pay high wages with skills they have developed through the education system and in collaboration with all workforce stakeholders and their resources. </a:t>
            </a:r>
          </a:p>
        </p:txBody>
      </p:sp>
      <p:sp>
        <p:nvSpPr>
          <p:cNvPr id="145" name="Rounded Rectangle"/>
          <p:cNvSpPr/>
          <p:nvPr/>
        </p:nvSpPr>
        <p:spPr>
          <a:xfrm>
            <a:off x="637309" y="1303563"/>
            <a:ext cx="2003907" cy="1902018"/>
          </a:xfrm>
          <a:prstGeom prst="roundRect">
            <a:avLst>
              <a:gd name="adj" fmla="val 14406"/>
            </a:avLst>
          </a:prstGeom>
          <a:ln w="50800">
            <a:solidFill>
              <a:schemeClr val="accent1"/>
            </a:solidFill>
          </a:ln>
        </p:spPr>
        <p:txBody>
          <a:bodyPr lIns="26789" tIns="26789" rIns="26789" bIns="26789" anchor="ctr"/>
          <a:lstStyle/>
          <a:p>
            <a:pPr>
              <a:defRPr sz="2200" b="0">
                <a:solidFill>
                  <a:srgbClr val="FFFFFF"/>
                </a:solidFill>
                <a:latin typeface="+mn-lt"/>
                <a:ea typeface="+mn-ea"/>
                <a:cs typeface="+mn-cs"/>
                <a:sym typeface="Helvetica Neue Medium"/>
              </a:defRPr>
            </a:pPr>
            <a:endParaRPr sz="1160"/>
          </a:p>
        </p:txBody>
      </p:sp>
    </p:spTree>
    <p:extLst>
      <p:ext uri="{BB962C8B-B14F-4D97-AF65-F5344CB8AC3E}">
        <p14:creationId xmlns:p14="http://schemas.microsoft.com/office/powerpoint/2010/main" val="2670723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45"/>
                                        </p:tgtEl>
                                        <p:attrNameLst>
                                          <p:attrName>style.visibility</p:attrName>
                                        </p:attrNameLst>
                                      </p:cBhvr>
                                      <p:to>
                                        <p:strVal val="visible"/>
                                      </p:to>
                                    </p:set>
                                    <p:animEffect transition="in" filter="wheel(1)">
                                      <p:cBhvr>
                                        <p:cTn id="7" dur="2000"/>
                                        <p:tgtEl>
                                          <p:spTgt spid="1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FDC16BF-1D74-AA43-B473-08B21AE3C833}"/>
              </a:ext>
            </a:extLst>
          </p:cNvPr>
          <p:cNvSpPr>
            <a:spLocks noGrp="1"/>
          </p:cNvSpPr>
          <p:nvPr>
            <p:ph type="title"/>
          </p:nvPr>
        </p:nvSpPr>
        <p:spPr/>
        <p:txBody>
          <a:bodyPr>
            <a:normAutofit/>
          </a:bodyPr>
          <a:lstStyle/>
          <a:p>
            <a:r>
              <a:rPr lang="en-US" dirty="0"/>
              <a:t>Summary of the Comprehensive Local Needs Assessment - part A  </a:t>
            </a:r>
          </a:p>
        </p:txBody>
      </p:sp>
      <p:sp>
        <p:nvSpPr>
          <p:cNvPr id="261" name="Evaluation of the Performance of Students Served"/>
          <p:cNvSpPr/>
          <p:nvPr/>
        </p:nvSpPr>
        <p:spPr>
          <a:xfrm>
            <a:off x="3487852" y="1257021"/>
            <a:ext cx="1489758" cy="1032892"/>
          </a:xfrm>
          <a:prstGeom prst="rect">
            <a:avLst/>
          </a:prstGeom>
          <a:solidFill>
            <a:schemeClr val="accent1">
              <a:lumOff val="-9999"/>
            </a:schemeClr>
          </a:solidFill>
          <a:ln w="25400">
            <a:solidFill>
              <a:srgbClr val="0056D6"/>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26789" tIns="26789" rIns="26789" bIns="26789" anchor="ctr"/>
          <a:lstStyle>
            <a:lvl1pPr>
              <a:defRPr>
                <a:solidFill>
                  <a:srgbClr val="FFFFFF"/>
                </a:solidFill>
              </a:defRPr>
            </a:lvl1pPr>
          </a:lstStyle>
          <a:p>
            <a:pPr algn="ctr"/>
            <a:r>
              <a:rPr sz="1600" dirty="0"/>
              <a:t>Evaluation of the Performance of Students Served </a:t>
            </a:r>
          </a:p>
        </p:txBody>
      </p:sp>
      <p:sp>
        <p:nvSpPr>
          <p:cNvPr id="262" name="On-Line Data by Program of Study…"/>
          <p:cNvSpPr txBox="1"/>
          <p:nvPr/>
        </p:nvSpPr>
        <p:spPr>
          <a:xfrm>
            <a:off x="2520178" y="3301737"/>
            <a:ext cx="3901404" cy="12852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6789" tIns="26789" rIns="26789" bIns="26789" anchor="ctr">
            <a:spAutoFit/>
          </a:bodyPr>
          <a:lstStyle/>
          <a:p>
            <a:pPr>
              <a:defRPr sz="1800" u="sng"/>
            </a:pPr>
            <a:r>
              <a:rPr lang="en-US" sz="1600" b="1" dirty="0"/>
              <a:t>Perkins </a:t>
            </a:r>
            <a:r>
              <a:rPr sz="1600" b="1" dirty="0"/>
              <a:t>On-Line Data by Program of Study </a:t>
            </a:r>
          </a:p>
          <a:p>
            <a:pPr marL="116316" indent="-116316">
              <a:buSzPct val="100000"/>
              <a:buChar char="•"/>
              <a:defRPr sz="1800"/>
            </a:pPr>
            <a:r>
              <a:rPr sz="1600" dirty="0"/>
              <a:t>Technical Skill Attainment </a:t>
            </a:r>
          </a:p>
          <a:p>
            <a:pPr marL="95168" indent="-95168">
              <a:buSzPct val="100000"/>
              <a:buChar char="•"/>
              <a:defRPr sz="1800"/>
            </a:pPr>
            <a:r>
              <a:rPr sz="1600" dirty="0"/>
              <a:t>Earning Certificate, Diploma, Degree </a:t>
            </a:r>
          </a:p>
          <a:p>
            <a:pPr marL="95168" indent="-95168">
              <a:buSzPct val="100000"/>
              <a:buChar char="•"/>
              <a:defRPr sz="1800"/>
            </a:pPr>
            <a:r>
              <a:rPr sz="1600" dirty="0"/>
              <a:t>Retention</a:t>
            </a:r>
          </a:p>
          <a:p>
            <a:pPr marL="105743" indent="-105743">
              <a:buSzPct val="100000"/>
              <a:buChar char="•"/>
              <a:defRPr sz="1800"/>
            </a:pPr>
            <a:r>
              <a:rPr sz="1600" dirty="0"/>
              <a:t>Employment </a:t>
            </a:r>
          </a:p>
        </p:txBody>
      </p:sp>
      <p:sp>
        <p:nvSpPr>
          <p:cNvPr id="265" name="Programs in Curriculum Library…"/>
          <p:cNvSpPr txBox="1"/>
          <p:nvPr/>
        </p:nvSpPr>
        <p:spPr>
          <a:xfrm>
            <a:off x="3815361" y="3779426"/>
            <a:ext cx="1834347" cy="2387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6789" tIns="26789" rIns="26789" bIns="26789" anchor="ctr">
            <a:spAutoFit/>
          </a:bodyPr>
          <a:lstStyle/>
          <a:p>
            <a:pPr algn="l">
              <a:defRPr sz="2200" u="sng"/>
            </a:pPr>
            <a:endParaRPr sz="1200" dirty="0"/>
          </a:p>
        </p:txBody>
      </p:sp>
      <p:sp>
        <p:nvSpPr>
          <p:cNvPr id="267" name="What are other data sources available at the College Level?"/>
          <p:cNvSpPr txBox="1"/>
          <p:nvPr/>
        </p:nvSpPr>
        <p:spPr>
          <a:xfrm>
            <a:off x="1823660" y="4648705"/>
            <a:ext cx="5294440" cy="30032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26789" tIns="26789" rIns="26789" bIns="26789" anchor="ctr">
            <a:spAutoFit/>
          </a:bodyPr>
          <a:lstStyle>
            <a:lvl1pPr>
              <a:defRPr sz="1900"/>
            </a:lvl1pPr>
          </a:lstStyle>
          <a:p>
            <a:pPr algn="ctr"/>
            <a:r>
              <a:rPr sz="1600" dirty="0"/>
              <a:t>What are other data sources available at the </a:t>
            </a:r>
            <a:r>
              <a:rPr lang="en-US" sz="1600" dirty="0"/>
              <a:t>c</a:t>
            </a:r>
            <a:r>
              <a:rPr sz="1600" dirty="0"/>
              <a:t>ollege </a:t>
            </a:r>
            <a:r>
              <a:rPr lang="en-US" sz="1600" dirty="0"/>
              <a:t>l</a:t>
            </a:r>
            <a:r>
              <a:rPr sz="1600" dirty="0"/>
              <a:t>evel? </a:t>
            </a:r>
          </a:p>
        </p:txBody>
      </p:sp>
      <p:sp>
        <p:nvSpPr>
          <p:cNvPr id="2" name="TextBox 1">
            <a:extLst>
              <a:ext uri="{FF2B5EF4-FFF2-40B4-BE49-F238E27FC236}">
                <a16:creationId xmlns:a16="http://schemas.microsoft.com/office/drawing/2014/main" id="{1FCB4F96-229E-422B-A92D-61CDBA9CF01F}"/>
              </a:ext>
            </a:extLst>
          </p:cNvPr>
          <p:cNvSpPr txBox="1"/>
          <p:nvPr/>
        </p:nvSpPr>
        <p:spPr>
          <a:xfrm>
            <a:off x="5709715" y="1865740"/>
            <a:ext cx="2467930" cy="830997"/>
          </a:xfrm>
          <a:prstGeom prst="rect">
            <a:avLst/>
          </a:prstGeom>
          <a:solidFill>
            <a:schemeClr val="accent4">
              <a:lumMod val="40000"/>
              <a:lumOff val="60000"/>
            </a:schemeClr>
          </a:solidFill>
        </p:spPr>
        <p:txBody>
          <a:bodyPr wrap="square" rtlCol="0">
            <a:spAutoFit/>
          </a:bodyPr>
          <a:lstStyle/>
          <a:p>
            <a:pPr marL="123825" indent="-123825">
              <a:buFont typeface="Arial" panose="020B0604020202020204" pitchFamily="34" charset="0"/>
              <a:buChar char="•"/>
              <a:tabLst>
                <a:tab pos="165100" algn="l"/>
              </a:tabLst>
            </a:pPr>
            <a:r>
              <a:rPr lang="en-US" sz="1600" dirty="0"/>
              <a:t>What’s Working?</a:t>
            </a:r>
          </a:p>
          <a:p>
            <a:pPr marL="123825" indent="-123825">
              <a:buFont typeface="Arial" panose="020B0604020202020204" pitchFamily="34" charset="0"/>
              <a:buChar char="•"/>
              <a:tabLst>
                <a:tab pos="165100" algn="l"/>
              </a:tabLst>
            </a:pPr>
            <a:r>
              <a:rPr lang="en-US" sz="1600" dirty="0"/>
              <a:t>Where are the gaps in student performance?  </a:t>
            </a:r>
          </a:p>
        </p:txBody>
      </p:sp>
      <p:sp>
        <p:nvSpPr>
          <p:cNvPr id="10" name="Review">
            <a:extLst>
              <a:ext uri="{FF2B5EF4-FFF2-40B4-BE49-F238E27FC236}">
                <a16:creationId xmlns:a16="http://schemas.microsoft.com/office/drawing/2014/main" id="{0262AEC6-D464-E64B-9FDD-D848AD70ABFF}"/>
              </a:ext>
            </a:extLst>
          </p:cNvPr>
          <p:cNvSpPr/>
          <p:nvPr/>
        </p:nvSpPr>
        <p:spPr>
          <a:xfrm rot="5358832">
            <a:off x="3803428" y="2374777"/>
            <a:ext cx="858605" cy="875726"/>
          </a:xfrm>
          <a:prstGeom prst="rightArrow">
            <a:avLst>
              <a:gd name="adj1" fmla="val 32000"/>
              <a:gd name="adj2" fmla="val 54662"/>
            </a:avLst>
          </a:prstGeom>
          <a:solidFill>
            <a:srgbClr val="FFFFFF"/>
          </a:solidFill>
          <a:ln w="25400">
            <a:solidFill>
              <a:schemeClr val="accent1"/>
            </a:solidFill>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vert="horz" lIns="26789" tIns="26789" rIns="26789" bIns="26789" anchor="ctr" anchorCtr="0"/>
          <a:lstStyle/>
          <a:p>
            <a:r>
              <a:rPr sz="1600" dirty="0"/>
              <a:t>Review </a:t>
            </a:r>
          </a:p>
        </p:txBody>
      </p:sp>
    </p:spTree>
    <p:extLst>
      <p:ext uri="{BB962C8B-B14F-4D97-AF65-F5344CB8AC3E}">
        <p14:creationId xmlns:p14="http://schemas.microsoft.com/office/powerpoint/2010/main" val="19439765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ystem Office Template 2017" id="{5F043DD8-DC3E-4F6A-B287-81D6F7FF38E2}" vid="{804B3A4D-A4A7-49E1-8361-FD47AD0B82D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eamsChannelId xmlns="77434784-ecdc-4ee9-b51d-2525ef4963b1" xsi:nil="true"/>
    <Invited_Leaders xmlns="77434784-ecdc-4ee9-b51d-2525ef4963b1" xsi:nil="true"/>
    <DefaultSectionNames xmlns="77434784-ecdc-4ee9-b51d-2525ef4963b1" xsi:nil="true"/>
    <Has_Teacher_Only_SectionGroup xmlns="77434784-ecdc-4ee9-b51d-2525ef4963b1" xsi:nil="true"/>
    <Members xmlns="77434784-ecdc-4ee9-b51d-2525ef4963b1">
      <UserInfo>
        <DisplayName/>
        <AccountId xsi:nil="true"/>
        <AccountType/>
      </UserInfo>
    </Members>
    <Member_Groups xmlns="77434784-ecdc-4ee9-b51d-2525ef4963b1">
      <UserInfo>
        <DisplayName/>
        <AccountId xsi:nil="true"/>
        <AccountType/>
      </UserInfo>
    </Member_Groups>
    <FolderType xmlns="77434784-ecdc-4ee9-b51d-2525ef4963b1" xsi:nil="true"/>
    <Leaders xmlns="77434784-ecdc-4ee9-b51d-2525ef4963b1">
      <UserInfo>
        <DisplayName/>
        <AccountId xsi:nil="true"/>
        <AccountType/>
      </UserInfo>
    </Leaders>
    <CultureName xmlns="77434784-ecdc-4ee9-b51d-2525ef4963b1" xsi:nil="true"/>
    <Invited_Teachers xmlns="77434784-ecdc-4ee9-b51d-2525ef4963b1" xsi:nil="true"/>
    <Owner xmlns="77434784-ecdc-4ee9-b51d-2525ef4963b1">
      <UserInfo>
        <DisplayName/>
        <AccountId xsi:nil="true"/>
        <AccountType/>
      </UserInfo>
    </Owner>
    <AppVersion xmlns="77434784-ecdc-4ee9-b51d-2525ef4963b1" xsi:nil="true"/>
    <Templates xmlns="77434784-ecdc-4ee9-b51d-2525ef4963b1" xsi:nil="true"/>
    <Has_Leaders_Only_SectionGroup xmlns="77434784-ecdc-4ee9-b51d-2525ef4963b1" xsi:nil="true"/>
    <NotebookType xmlns="77434784-ecdc-4ee9-b51d-2525ef4963b1" xsi:nil="true"/>
    <Teachers xmlns="77434784-ecdc-4ee9-b51d-2525ef4963b1">
      <UserInfo>
        <DisplayName/>
        <AccountId xsi:nil="true"/>
        <AccountType/>
      </UserInfo>
    </Teachers>
    <Students xmlns="77434784-ecdc-4ee9-b51d-2525ef4963b1">
      <UserInfo>
        <DisplayName/>
        <AccountId xsi:nil="true"/>
        <AccountType/>
      </UserInfo>
    </Students>
    <Student_Groups xmlns="77434784-ecdc-4ee9-b51d-2525ef4963b1">
      <UserInfo>
        <DisplayName/>
        <AccountId xsi:nil="true"/>
        <AccountType/>
      </UserInfo>
    </Student_Groups>
    <Invited_Students xmlns="77434784-ecdc-4ee9-b51d-2525ef4963b1" xsi:nil="true"/>
    <IsNotebookLocked xmlns="77434784-ecdc-4ee9-b51d-2525ef4963b1" xsi:nil="true"/>
    <Is_Collaboration_Space_Locked xmlns="77434784-ecdc-4ee9-b51d-2525ef4963b1" xsi:nil="true"/>
    <Invited_Members xmlns="77434784-ecdc-4ee9-b51d-2525ef4963b1" xsi:nil="true"/>
    <Math_Settings xmlns="77434784-ecdc-4ee9-b51d-2525ef4963b1" xsi:nil="true"/>
    <Self_Registration_Enabled xmlns="77434784-ecdc-4ee9-b51d-2525ef4963b1"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E3DDFFEE4381249A5C67621402019CD" ma:contentTypeVersion="36" ma:contentTypeDescription="Create a new document." ma:contentTypeScope="" ma:versionID="ed5e3afa9faef87e3a8ba4575e3e0d9c">
  <xsd:schema xmlns:xsd="http://www.w3.org/2001/XMLSchema" xmlns:xs="http://www.w3.org/2001/XMLSchema" xmlns:p="http://schemas.microsoft.com/office/2006/metadata/properties" xmlns:ns3="29a4729e-5771-42da-a4bf-1f657b351201" xmlns:ns4="77434784-ecdc-4ee9-b51d-2525ef4963b1" targetNamespace="http://schemas.microsoft.com/office/2006/metadata/properties" ma:root="true" ma:fieldsID="6adf0492e88d66517fdc279567e7d732" ns3:_="" ns4:_="">
    <xsd:import namespace="29a4729e-5771-42da-a4bf-1f657b351201"/>
    <xsd:import namespace="77434784-ecdc-4ee9-b51d-2525ef4963b1"/>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NotebookType" minOccurs="0"/>
                <xsd:element ref="ns4:FolderType" minOccurs="0"/>
                <xsd:element ref="ns4:CultureName" minOccurs="0"/>
                <xsd:element ref="ns4:AppVersion" minOccurs="0"/>
                <xsd:element ref="ns4:TeamsChannelId" minOccurs="0"/>
                <xsd:element ref="ns4:Owner" minOccurs="0"/>
                <xsd:element ref="ns4:Math_Settings" minOccurs="0"/>
                <xsd:element ref="ns4:DefaultSectionNames" minOccurs="0"/>
                <xsd:element ref="ns4:Templates" minOccurs="0"/>
                <xsd:element ref="ns4:Teachers" minOccurs="0"/>
                <xsd:element ref="ns4:Students" minOccurs="0"/>
                <xsd:element ref="ns4:Student_Groups" minOccurs="0"/>
                <xsd:element ref="ns4:Invited_Teachers" minOccurs="0"/>
                <xsd:element ref="ns4:Invited_Students" minOccurs="0"/>
                <xsd:element ref="ns4:Self_Registration_Enabled" minOccurs="0"/>
                <xsd:element ref="ns4:Has_Teacher_Only_SectionGroup" minOccurs="0"/>
                <xsd:element ref="ns4:Is_Collaboration_Space_Locked" minOccurs="0"/>
                <xsd:element ref="ns4:IsNotebookLocked" minOccurs="0"/>
                <xsd:element ref="ns4:Leaders" minOccurs="0"/>
                <xsd:element ref="ns4:Members" minOccurs="0"/>
                <xsd:element ref="ns4:Member_Groups" minOccurs="0"/>
                <xsd:element ref="ns4:Invited_Leaders" minOccurs="0"/>
                <xsd:element ref="ns4:Invited_Members" minOccurs="0"/>
                <xsd:element ref="ns4:Has_Leaders_Only_SectionGroup" minOccurs="0"/>
                <xsd:element ref="ns4:MediaServiceAutoKeyPoints" minOccurs="0"/>
                <xsd:element ref="ns4:MediaServiceKeyPoints"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a4729e-5771-42da-a4bf-1f657b351201"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7434784-ecdc-4ee9-b51d-2525ef4963b1"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NotebookType" ma:index="16" nillable="true" ma:displayName="Notebook Type" ma:internalName="NotebookType">
      <xsd:simpleType>
        <xsd:restriction base="dms:Text"/>
      </xsd:simpleType>
    </xsd:element>
    <xsd:element name="FolderType" ma:index="17" nillable="true" ma:displayName="Folder Type" ma:internalName="FolderType">
      <xsd:simpleType>
        <xsd:restriction base="dms:Text"/>
      </xsd:simpleType>
    </xsd:element>
    <xsd:element name="CultureName" ma:index="18" nillable="true" ma:displayName="Culture Name" ma:internalName="CultureName">
      <xsd:simpleType>
        <xsd:restriction base="dms:Text"/>
      </xsd:simpleType>
    </xsd:element>
    <xsd:element name="AppVersion" ma:index="19" nillable="true" ma:displayName="App Version" ma:internalName="AppVersion">
      <xsd:simpleType>
        <xsd:restriction base="dms:Text"/>
      </xsd:simpleType>
    </xsd:element>
    <xsd:element name="TeamsChannelId" ma:index="20" nillable="true" ma:displayName="Teams Channel Id" ma:internalName="TeamsChannelId">
      <xsd:simpleType>
        <xsd:restriction base="dms:Text"/>
      </xsd:simpleType>
    </xsd:element>
    <xsd:element name="Owner" ma:index="21"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2" nillable="true" ma:displayName="Math Settings" ma:internalName="Math_Settings">
      <xsd:simpleType>
        <xsd:restriction base="dms:Text"/>
      </xsd:simpleType>
    </xsd:element>
    <xsd:element name="DefaultSectionNames" ma:index="23" nillable="true" ma:displayName="Default Section Names" ma:internalName="DefaultSectionNames">
      <xsd:simpleType>
        <xsd:restriction base="dms:Note">
          <xsd:maxLength value="255"/>
        </xsd:restriction>
      </xsd:simpleType>
    </xsd:element>
    <xsd:element name="Templates" ma:index="24" nillable="true" ma:displayName="Templates" ma:internalName="Templates">
      <xsd:simpleType>
        <xsd:restriction base="dms:Note">
          <xsd:maxLength value="255"/>
        </xsd:restriction>
      </xsd:simpleType>
    </xsd:element>
    <xsd:element name="Teachers" ma:index="25"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26"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27"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Teachers" ma:index="28" nillable="true" ma:displayName="Invited Teachers" ma:internalName="Invited_Teachers">
      <xsd:simpleType>
        <xsd:restriction base="dms:Note">
          <xsd:maxLength value="255"/>
        </xsd:restriction>
      </xsd:simpleType>
    </xsd:element>
    <xsd:element name="Invited_Students" ma:index="29" nillable="true" ma:displayName="Invited Students" ma:internalName="Invited_Students">
      <xsd:simpleType>
        <xsd:restriction base="dms:Note">
          <xsd:maxLength value="255"/>
        </xsd:restriction>
      </xsd:simpleType>
    </xsd:element>
    <xsd:element name="Self_Registration_Enabled" ma:index="30" nillable="true" ma:displayName="Self Registration Enabled" ma:internalName="Self_Registration_Enabled">
      <xsd:simpleType>
        <xsd:restriction base="dms:Boolean"/>
      </xsd:simpleType>
    </xsd:element>
    <xsd:element name="Has_Teacher_Only_SectionGroup" ma:index="31" nillable="true" ma:displayName="Has Teacher Only SectionGroup" ma:internalName="Has_Teacher_Only_SectionGroup">
      <xsd:simpleType>
        <xsd:restriction base="dms:Boolean"/>
      </xsd:simpleType>
    </xsd:element>
    <xsd:element name="Is_Collaboration_Space_Locked" ma:index="32" nillable="true" ma:displayName="Is Collaboration Space Locked" ma:internalName="Is_Collaboration_Space_Locked">
      <xsd:simpleType>
        <xsd:restriction base="dms:Boolean"/>
      </xsd:simpleType>
    </xsd:element>
    <xsd:element name="IsNotebookLocked" ma:index="33" nillable="true" ma:displayName="Is Notebook Locked" ma:internalName="IsNotebookLocked">
      <xsd:simpleType>
        <xsd:restriction base="dms:Boolean"/>
      </xsd:simpleType>
    </xsd:element>
    <xsd:element name="Leaders" ma:index="34" nillable="true" ma:displayName="Leaders" ma:internalName="Lead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s" ma:index="35" nillable="true" ma:displayName="Members" ma:internalName="Memb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mber_Groups" ma:index="36" nillable="true" ma:displayName="Member Groups" ma:internalName="Member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Invited_Leaders" ma:index="37" nillable="true" ma:displayName="Invited Leaders" ma:internalName="Invited_Leaders">
      <xsd:simpleType>
        <xsd:restriction base="dms:Note">
          <xsd:maxLength value="255"/>
        </xsd:restriction>
      </xsd:simpleType>
    </xsd:element>
    <xsd:element name="Invited_Members" ma:index="38" nillable="true" ma:displayName="Invited Members" ma:internalName="Invited_Members">
      <xsd:simpleType>
        <xsd:restriction base="dms:Note">
          <xsd:maxLength value="255"/>
        </xsd:restriction>
      </xsd:simpleType>
    </xsd:element>
    <xsd:element name="Has_Leaders_Only_SectionGroup" ma:index="39" nillable="true" ma:displayName="Has Leaders Only SectionGroup" ma:internalName="Has_Leaders_Only_SectionGroup">
      <xsd:simpleType>
        <xsd:restriction base="dms:Boolean"/>
      </xsd:simpleType>
    </xsd:element>
    <xsd:element name="MediaServiceAutoKeyPoints" ma:index="40" nillable="true" ma:displayName="MediaServiceAutoKeyPoints" ma:hidden="true" ma:internalName="MediaServiceAutoKeyPoints" ma:readOnly="true">
      <xsd:simpleType>
        <xsd:restriction base="dms:Note"/>
      </xsd:simpleType>
    </xsd:element>
    <xsd:element name="MediaServiceKeyPoints" ma:index="41" nillable="true" ma:displayName="KeyPoints" ma:internalName="MediaServiceKeyPoints" ma:readOnly="true">
      <xsd:simpleType>
        <xsd:restriction base="dms:Note">
          <xsd:maxLength value="255"/>
        </xsd:restriction>
      </xsd:simpleType>
    </xsd:element>
    <xsd:element name="MediaServiceGenerationTime" ma:index="42" nillable="true" ma:displayName="MediaServiceGenerationTime" ma:hidden="true" ma:internalName="MediaServiceGenerationTime" ma:readOnly="true">
      <xsd:simpleType>
        <xsd:restriction base="dms:Text"/>
      </xsd:simpleType>
    </xsd:element>
    <xsd:element name="MediaServiceEventHashCode" ma:index="4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ACC7BAC-6E04-4F13-9952-81B1C3063575}">
  <ds:schemaRefs>
    <ds:schemaRef ds:uri="http://purl.org/dc/dcmitype/"/>
    <ds:schemaRef ds:uri="http://purl.org/dc/elements/1.1/"/>
    <ds:schemaRef ds:uri="http://schemas.microsoft.com/office/infopath/2007/PartnerControls"/>
    <ds:schemaRef ds:uri="http://schemas.microsoft.com/office/2006/documentManagement/types"/>
    <ds:schemaRef ds:uri="http://purl.org/dc/terms/"/>
    <ds:schemaRef ds:uri="http://www.w3.org/XML/1998/namespace"/>
    <ds:schemaRef ds:uri="http://schemas.openxmlformats.org/package/2006/metadata/core-properties"/>
    <ds:schemaRef ds:uri="77434784-ecdc-4ee9-b51d-2525ef4963b1"/>
    <ds:schemaRef ds:uri="29a4729e-5771-42da-a4bf-1f657b351201"/>
    <ds:schemaRef ds:uri="http://schemas.microsoft.com/office/2006/metadata/properties"/>
  </ds:schemaRefs>
</ds:datastoreItem>
</file>

<file path=customXml/itemProps2.xml><?xml version="1.0" encoding="utf-8"?>
<ds:datastoreItem xmlns:ds="http://schemas.openxmlformats.org/officeDocument/2006/customXml" ds:itemID="{A60A20F7-D752-481A-B174-A93ADCD861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9a4729e-5771-42da-a4bf-1f657b351201"/>
    <ds:schemaRef ds:uri="77434784-ecdc-4ee9-b51d-2525ef4963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41E2255-9603-478A-80D2-16C38A4DD1E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System Office Template 2017</Template>
  <TotalTime>0</TotalTime>
  <Words>3795</Words>
  <Application>Microsoft Macintosh PowerPoint</Application>
  <PresentationFormat>On-screen Show (16:9)</PresentationFormat>
  <Paragraphs>414</Paragraphs>
  <Slides>38</Slides>
  <Notes>36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38</vt:i4>
      </vt:variant>
    </vt:vector>
  </HeadingPairs>
  <TitlesOfParts>
    <vt:vector size="45" baseType="lpstr">
      <vt:lpstr>Arial</vt:lpstr>
      <vt:lpstr>Calibri</vt:lpstr>
      <vt:lpstr>Calibri Light</vt:lpstr>
      <vt:lpstr>Helvetica Neue Medium</vt:lpstr>
      <vt:lpstr>Symbol</vt:lpstr>
      <vt:lpstr>Times New Roman</vt:lpstr>
      <vt:lpstr>Office Theme</vt:lpstr>
      <vt:lpstr>Perkins Annual Meeting </vt:lpstr>
      <vt:lpstr>Welcome </vt:lpstr>
      <vt:lpstr>Purpose of Perkins </vt:lpstr>
      <vt:lpstr>Perkins V</vt:lpstr>
      <vt:lpstr>Perkins V:  Secondary Postsecondary Partnership</vt:lpstr>
      <vt:lpstr>Think CTE Career Pathways</vt:lpstr>
      <vt:lpstr>Perkins V</vt:lpstr>
      <vt:lpstr>Perkins Funding for 2020-21  The Process - Abbreviated </vt:lpstr>
      <vt:lpstr>Summary of the Comprehensive Local Needs Assessment - part A  </vt:lpstr>
      <vt:lpstr>Summary of the Comprehensive Local Needs Assessment - part B1  </vt:lpstr>
      <vt:lpstr>Summary of the Comprehensive Local Needs Assessment - part B2  </vt:lpstr>
      <vt:lpstr>Summary of the Comprehensive Local Needs Assessment - part C </vt:lpstr>
      <vt:lpstr>Summary of the Comprehensive Local Needs Assessment - part D </vt:lpstr>
      <vt:lpstr>Summary of the Comprehensive Local Needs Assessment - part E </vt:lpstr>
      <vt:lpstr>CLNA– Collaborate with Stakeholders to Strengthen the Workforce  </vt:lpstr>
      <vt:lpstr>Summary of the Comprehensive Local Needs Assessment - 1  </vt:lpstr>
      <vt:lpstr>Summary of the Comprehensive Local Needs Assessment - 2  </vt:lpstr>
      <vt:lpstr>CLNA Summary Sheet </vt:lpstr>
      <vt:lpstr>Many Approaches to the Comprehensive Local Needs Assessment</vt:lpstr>
      <vt:lpstr>2020-2021 Perkins Handbook </vt:lpstr>
      <vt:lpstr>Perkins Funding for 2020-21  The Process - Abbreviated </vt:lpstr>
      <vt:lpstr>The Application </vt:lpstr>
      <vt:lpstr>The Application (continued)</vt:lpstr>
      <vt:lpstr>Perkins V Local Application </vt:lpstr>
      <vt:lpstr>Perkins V Local Application for 2020-23 Funds</vt:lpstr>
      <vt:lpstr>Perkins V Local Application for 2020-23 Funds</vt:lpstr>
      <vt:lpstr>Perkins V Local Application for 2020-23 Funds</vt:lpstr>
      <vt:lpstr>Perkins V Local Application for 2020-23 Funds</vt:lpstr>
      <vt:lpstr>Perkins V Local Application for 2020-23 Funds</vt:lpstr>
      <vt:lpstr>Perkins V Local Application for 2020-23 Funds</vt:lpstr>
      <vt:lpstr>Perkins V Local Application for 2020-23 Funds</vt:lpstr>
      <vt:lpstr>Perkins V Local Application for 2020-23 Funds</vt:lpstr>
      <vt:lpstr>Perkins V Local Application for 2020-23 Funds</vt:lpstr>
      <vt:lpstr>Perkins Funding for 2020-21  The Process - Abbreviated </vt:lpstr>
      <vt:lpstr>Perkins V</vt:lpstr>
      <vt:lpstr>Funding for 2020-21</vt:lpstr>
      <vt:lpstr>Perkins/CTE State Staff</vt:lpstr>
      <vt:lpstr>COVID 19 Discussion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cp:lastPrinted>2017-04-26T15:33:33Z</cp:lastPrinted>
  <dcterms:created xsi:type="dcterms:W3CDTF">2017-04-24T19:18:55Z</dcterms:created>
  <dcterms:modified xsi:type="dcterms:W3CDTF">2020-03-26T18:57:29Z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0x0101001E3DDFFEE4381249A5C67621402019CD</vt:lpwstr>
  </property>
</Properties>
</file>