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2"/>
  </p:notesMasterIdLst>
  <p:handoutMasterIdLst>
    <p:handoutMasterId r:id="rId23"/>
  </p:handoutMasterIdLst>
  <p:sldIdLst>
    <p:sldId id="534" r:id="rId5"/>
    <p:sldId id="2053842793" r:id="rId6"/>
    <p:sldId id="257" r:id="rId7"/>
    <p:sldId id="2053842800" r:id="rId8"/>
    <p:sldId id="2053842809" r:id="rId9"/>
    <p:sldId id="2053842811" r:id="rId10"/>
    <p:sldId id="2053842806" r:id="rId11"/>
    <p:sldId id="2053842831" r:id="rId12"/>
    <p:sldId id="2053842830" r:id="rId13"/>
    <p:sldId id="2053842826" r:id="rId14"/>
    <p:sldId id="772" r:id="rId15"/>
    <p:sldId id="2053842825" r:id="rId16"/>
    <p:sldId id="2053842810" r:id="rId17"/>
    <p:sldId id="2053842814" r:id="rId18"/>
    <p:sldId id="2053842832" r:id="rId19"/>
    <p:sldId id="2053842833" r:id="rId20"/>
    <p:sldId id="1194"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439313-CEDA-C2C7-CA7D-08DB13BAF927}" name="Patti Coultas" initials="PC" userId="S::coultasp@nccommunitycolleges.edu::147af9a6-4e91-4300-93dc-f2a18c8371ce" providerId="AD"/>
  <p188:author id="{88F04262-D813-76AD-B8D3-D57F3DD4BB18}" name="Anthony Reggi" initials="AR" userId="S::reggia@nccommunitycolleges.edu::4d938954-54e3-4682-a492-d07c743c5c2f" providerId="AD"/>
  <p188:author id="{2DD0A6AA-A85D-1E58-4A26-31F557AFC470}" name="Michael Tilley" initials="MT" userId="S::mtilley@nccommunitycolleges.edu::c98a8319-d09d-4c12-a535-e6b359a60168" providerId="AD"/>
  <p188:author id="{76C40FEF-ED18-40CA-B4B2-553D7BDC8F63}" name="Stefanie Schroeder" initials="SS" userId="S::schroeders@nccommunitycolleges.edu::21e57499-4942-4c9f-807e-19dde7f0bfff" providerId="AD"/>
  <p188:author id="{6FC7E9F4-8AEA-B2EB-187E-EE17BEE49772}" name="Robert Van Dyke" initials="RV" userId="S::vandyker@nccommunitycolleges.edu::d6dfb2e3-f579-4556-aae9-b43b6f6ae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8E0"/>
    <a:srgbClr val="235BA8"/>
    <a:srgbClr val="D95C40"/>
    <a:srgbClr val="E1CCF0"/>
    <a:srgbClr val="224E78"/>
    <a:srgbClr val="203864"/>
    <a:srgbClr val="B7BFCD"/>
    <a:srgbClr val="FFB218"/>
    <a:srgbClr val="1B9C8A"/>
    <a:srgbClr val="EFE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61B34-C8C9-64E0-4AFA-38EF859E26AF}" v="139" dt="2025-11-12T11:12:41.341"/>
    <p1510:client id="{82CF66F0-B99D-894E-8705-9D5C238E7127}" v="26" dt="2025-11-10T12:37:47.858"/>
    <p1510:client id="{AD12C42E-D253-C717-928D-FAD8718EF45F}" v="2" dt="2025-11-10T13:54:56.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86" d="100"/>
          <a:sy n="186" d="100"/>
        </p:scale>
        <p:origin x="162" y="2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C9A5-5E03-47AF-B566-17044598B537}"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845D9E84-ADE0-4060-8C07-EB76BF39E754}">
      <dgm:prSet phldrT="[Text]"/>
      <dgm:spPr/>
      <dgm:t>
        <a:bodyPr/>
        <a:lstStyle/>
        <a:p>
          <a:r>
            <a:rPr lang="en-US"/>
            <a:t>Rob Van Dyke</a:t>
          </a:r>
          <a:br>
            <a:rPr lang="en-US"/>
          </a:br>
          <a:br>
            <a:rPr lang="en-US"/>
          </a:br>
          <a:r>
            <a:rPr lang="en-US"/>
            <a:t>Associate VP for Federal Programs</a:t>
          </a:r>
          <a:br>
            <a:rPr lang="en-US"/>
          </a:br>
          <a:br>
            <a:rPr lang="en-US"/>
          </a:br>
          <a:br>
            <a:rPr lang="en-US"/>
          </a:br>
          <a:br>
            <a:rPr lang="en-US"/>
          </a:br>
          <a:br>
            <a:rPr lang="en-US"/>
          </a:br>
          <a:r>
            <a:rPr lang="en-US" err="1">
              <a:solidFill>
                <a:schemeClr val="tx1"/>
              </a:solidFill>
            </a:rPr>
            <a:t>vandyker</a:t>
          </a:r>
          <a:r>
            <a:rPr lang="en-US">
              <a:solidFill>
                <a:schemeClr val="tx1"/>
              </a:solidFill>
            </a:rPr>
            <a:t>@</a:t>
          </a:r>
        </a:p>
      </dgm:t>
    </dgm:pt>
    <dgm:pt modelId="{45B23E83-3F33-4BE7-BB4C-A0410E31E897}" type="parTrans" cxnId="{BEBCC543-31D3-40A0-A8D4-88B61C055A05}">
      <dgm:prSet/>
      <dgm:spPr/>
      <dgm:t>
        <a:bodyPr/>
        <a:lstStyle/>
        <a:p>
          <a:endParaRPr lang="en-US"/>
        </a:p>
      </dgm:t>
    </dgm:pt>
    <dgm:pt modelId="{F7F0DBB9-C0A3-45F8-BFA0-57A452C4FBAA}" type="sibTrans" cxnId="{BEBCC543-31D3-40A0-A8D4-88B61C055A05}">
      <dgm:prSet/>
      <dgm:spPr/>
      <dgm:t>
        <a:bodyPr/>
        <a:lstStyle/>
        <a:p>
          <a:endParaRPr lang="en-US"/>
        </a:p>
      </dgm:t>
    </dgm:pt>
    <dgm:pt modelId="{83E0B75F-1615-4A75-9B16-B8CEC4AA7EC7}">
      <dgm:prSet phldrT="[Text]"/>
      <dgm:spPr/>
      <dgm:t>
        <a:bodyPr/>
        <a:lstStyle/>
        <a:p>
          <a:r>
            <a:rPr lang="en-US"/>
            <a:t>Patti Coultas</a:t>
          </a:r>
          <a:br>
            <a:rPr lang="en-US"/>
          </a:br>
          <a:br>
            <a:rPr lang="en-US"/>
          </a:br>
          <a:r>
            <a:rPr lang="en-US"/>
            <a:t>Assistant Director of Perkins Regional Services – East</a:t>
          </a:r>
          <a:br>
            <a:rPr lang="en-US"/>
          </a:br>
          <a:br>
            <a:rPr lang="en-US"/>
          </a:br>
          <a:br>
            <a:rPr lang="en-US"/>
          </a:br>
          <a:r>
            <a:rPr lang="en-US">
              <a:solidFill>
                <a:schemeClr val="tx1"/>
              </a:solidFill>
            </a:rPr>
            <a:t>coultasp@</a:t>
          </a:r>
        </a:p>
      </dgm:t>
    </dgm:pt>
    <dgm:pt modelId="{45FF7B01-4574-413B-BA64-DE845D4D6219}" type="parTrans" cxnId="{C0ECEE88-13CC-452D-9475-3EB318404D0D}">
      <dgm:prSet/>
      <dgm:spPr/>
      <dgm:t>
        <a:bodyPr/>
        <a:lstStyle/>
        <a:p>
          <a:endParaRPr lang="en-US"/>
        </a:p>
      </dgm:t>
    </dgm:pt>
    <dgm:pt modelId="{815A08F4-146C-46C8-908C-D7E17D9ABC9A}" type="sibTrans" cxnId="{C0ECEE88-13CC-452D-9475-3EB318404D0D}">
      <dgm:prSet/>
      <dgm:spPr/>
      <dgm:t>
        <a:bodyPr/>
        <a:lstStyle/>
        <a:p>
          <a:endParaRPr lang="en-US"/>
        </a:p>
      </dgm:t>
    </dgm:pt>
    <dgm:pt modelId="{04A0F405-0BEB-4A01-BCCF-20FFC243C63B}">
      <dgm:prSet phldrT="[Text]"/>
      <dgm:spPr/>
      <dgm:t>
        <a:bodyPr/>
        <a:lstStyle/>
        <a:p>
          <a:r>
            <a:rPr lang="en-US"/>
            <a:t>Stefanie Schroeder</a:t>
          </a:r>
          <a:br>
            <a:rPr lang="en-US"/>
          </a:br>
          <a:br>
            <a:rPr lang="en-US"/>
          </a:br>
          <a:r>
            <a:rPr lang="en-US"/>
            <a:t>Assistant Director of Perkins Regional Services – West</a:t>
          </a:r>
          <a:br>
            <a:rPr lang="en-US"/>
          </a:br>
          <a:br>
            <a:rPr lang="en-US"/>
          </a:br>
          <a:r>
            <a:rPr lang="en-US">
              <a:solidFill>
                <a:schemeClr val="tx1"/>
              </a:solidFill>
            </a:rPr>
            <a:t>schroeders@</a:t>
          </a:r>
        </a:p>
      </dgm:t>
    </dgm:pt>
    <dgm:pt modelId="{F0115864-651B-4FDF-81FB-7591B5E7FD47}" type="parTrans" cxnId="{DE386816-0C45-480B-A409-4417A881E395}">
      <dgm:prSet/>
      <dgm:spPr/>
      <dgm:t>
        <a:bodyPr/>
        <a:lstStyle/>
        <a:p>
          <a:endParaRPr lang="en-US"/>
        </a:p>
      </dgm:t>
    </dgm:pt>
    <dgm:pt modelId="{155DCEB9-10AC-48B9-8014-8416E3CB5AA4}" type="sibTrans" cxnId="{DE386816-0C45-480B-A409-4417A881E395}">
      <dgm:prSet/>
      <dgm:spPr/>
      <dgm:t>
        <a:bodyPr/>
        <a:lstStyle/>
        <a:p>
          <a:endParaRPr lang="en-US"/>
        </a:p>
      </dgm:t>
    </dgm:pt>
    <dgm:pt modelId="{5EBA7AD0-168D-4CDB-ABB2-20AEE6498AA9}">
      <dgm:prSet phldrT="[Text]"/>
      <dgm:spPr/>
      <dgm:t>
        <a:bodyPr/>
        <a:lstStyle/>
        <a:p>
          <a:r>
            <a:rPr lang="en-US"/>
            <a:t>Tony Reggi</a:t>
          </a:r>
          <a:br>
            <a:rPr lang="en-US"/>
          </a:br>
          <a:br>
            <a:rPr lang="en-US"/>
          </a:br>
          <a:r>
            <a:rPr lang="en-US"/>
            <a:t>Associate State Director for Perkins Grant Administration</a:t>
          </a:r>
          <a:br>
            <a:rPr lang="en-US"/>
          </a:br>
          <a:br>
            <a:rPr lang="en-US"/>
          </a:br>
          <a:br>
            <a:rPr lang="en-US"/>
          </a:br>
          <a:r>
            <a:rPr lang="en-US" err="1">
              <a:solidFill>
                <a:schemeClr val="tx1"/>
              </a:solidFill>
            </a:rPr>
            <a:t>reggia</a:t>
          </a:r>
          <a:r>
            <a:rPr lang="en-US">
              <a:solidFill>
                <a:schemeClr val="tx1"/>
              </a:solidFill>
            </a:rPr>
            <a:t>@</a:t>
          </a:r>
        </a:p>
      </dgm:t>
    </dgm:pt>
    <dgm:pt modelId="{9DED8C80-5952-481F-87F3-5DA4FFBCA6F2}" type="parTrans" cxnId="{FEB38B88-D733-4702-8210-1218D02C4601}">
      <dgm:prSet/>
      <dgm:spPr/>
      <dgm:t>
        <a:bodyPr/>
        <a:lstStyle/>
        <a:p>
          <a:endParaRPr lang="en-US"/>
        </a:p>
      </dgm:t>
    </dgm:pt>
    <dgm:pt modelId="{2E837CA1-A706-4A7A-8E88-E88ED4A2CCBA}" type="sibTrans" cxnId="{FEB38B88-D733-4702-8210-1218D02C4601}">
      <dgm:prSet/>
      <dgm:spPr/>
      <dgm:t>
        <a:bodyPr/>
        <a:lstStyle/>
        <a:p>
          <a:endParaRPr lang="en-US"/>
        </a:p>
      </dgm:t>
    </dgm:pt>
    <dgm:pt modelId="{CED9B6EE-8C97-471E-8D9D-4616D9CD6BB2}">
      <dgm:prSet/>
      <dgm:spPr/>
      <dgm:t>
        <a:bodyPr/>
        <a:lstStyle/>
        <a:p>
          <a:r>
            <a:rPr lang="en-US"/>
            <a:t>Darice McDougald</a:t>
          </a:r>
          <a:br>
            <a:rPr lang="en-US"/>
          </a:br>
          <a:br>
            <a:rPr lang="en-US"/>
          </a:br>
          <a:r>
            <a:rPr lang="en-US"/>
            <a:t>Federal Programs Business Services Specialist</a:t>
          </a:r>
          <a:br>
            <a:rPr lang="en-US"/>
          </a:br>
          <a:br>
            <a:rPr lang="en-US"/>
          </a:br>
          <a:br>
            <a:rPr lang="en-US"/>
          </a:br>
          <a:r>
            <a:rPr lang="en-US">
              <a:solidFill>
                <a:schemeClr val="tx1"/>
              </a:solidFill>
            </a:rPr>
            <a:t>mcdougaldd@</a:t>
          </a:r>
        </a:p>
      </dgm:t>
    </dgm:pt>
    <dgm:pt modelId="{54DB34E0-8637-4778-9173-6049D68B5421}" type="parTrans" cxnId="{3D7CA787-3ACA-4078-8566-75A8B934FF89}">
      <dgm:prSet/>
      <dgm:spPr/>
      <dgm:t>
        <a:bodyPr/>
        <a:lstStyle/>
        <a:p>
          <a:endParaRPr lang="en-US"/>
        </a:p>
      </dgm:t>
    </dgm:pt>
    <dgm:pt modelId="{372AFAF3-46C4-4912-B248-BAF1F7E739E3}" type="sibTrans" cxnId="{3D7CA787-3ACA-4078-8566-75A8B934FF89}">
      <dgm:prSet/>
      <dgm:spPr/>
      <dgm:t>
        <a:bodyPr/>
        <a:lstStyle/>
        <a:p>
          <a:endParaRPr lang="en-US"/>
        </a:p>
      </dgm:t>
    </dgm:pt>
    <dgm:pt modelId="{97B4AA61-1E85-4D4B-8EDB-42A91407CB71}">
      <dgm:prSet/>
      <dgm:spPr/>
      <dgm:t>
        <a:bodyPr/>
        <a:lstStyle/>
        <a:p>
          <a:r>
            <a:rPr lang="en-US"/>
            <a:t>Michael Tilley</a:t>
          </a:r>
          <a:br>
            <a:rPr lang="en-US"/>
          </a:br>
          <a:br>
            <a:rPr lang="en-US"/>
          </a:br>
          <a:br>
            <a:rPr lang="en-US"/>
          </a:br>
          <a:r>
            <a:rPr lang="en-US"/>
            <a:t>Associate State Director for Monitoring and Compliance</a:t>
          </a:r>
          <a:br>
            <a:rPr lang="en-US"/>
          </a:br>
          <a:br>
            <a:rPr lang="en-US"/>
          </a:br>
          <a:r>
            <a:rPr lang="en-US">
              <a:solidFill>
                <a:schemeClr val="tx1"/>
              </a:solidFill>
            </a:rPr>
            <a:t>mtilley@</a:t>
          </a:r>
        </a:p>
      </dgm:t>
    </dgm:pt>
    <dgm:pt modelId="{2EA7E06F-680A-4278-A1B5-0FDC27DFC82A}" type="parTrans" cxnId="{FD0BFD44-B1EE-4EEC-9769-E88900080242}">
      <dgm:prSet/>
      <dgm:spPr/>
      <dgm:t>
        <a:bodyPr/>
        <a:lstStyle/>
        <a:p>
          <a:endParaRPr lang="en-US"/>
        </a:p>
      </dgm:t>
    </dgm:pt>
    <dgm:pt modelId="{817DC521-8EE2-49A5-8053-F0B4A53A4F89}" type="sibTrans" cxnId="{FD0BFD44-B1EE-4EEC-9769-E88900080242}">
      <dgm:prSet/>
      <dgm:spPr/>
      <dgm:t>
        <a:bodyPr/>
        <a:lstStyle/>
        <a:p>
          <a:endParaRPr lang="en-US"/>
        </a:p>
      </dgm:t>
    </dgm:pt>
    <dgm:pt modelId="{4730EB75-956B-4EA6-8F2C-4142FD4611EC}" type="pres">
      <dgm:prSet presAssocID="{9AF5C9A5-5E03-47AF-B566-17044598B537}" presName="Name0" presStyleCnt="0">
        <dgm:presLayoutVars>
          <dgm:dir/>
          <dgm:resizeHandles val="exact"/>
        </dgm:presLayoutVars>
      </dgm:prSet>
      <dgm:spPr/>
    </dgm:pt>
    <dgm:pt modelId="{14D0B170-0524-4798-A4C4-AD482F48B044}" type="pres">
      <dgm:prSet presAssocID="{9AF5C9A5-5E03-47AF-B566-17044598B537}" presName="bkgdShp" presStyleLbl="alignAccFollowNode1" presStyleIdx="0" presStyleCnt="1" custLinFactNeighborX="-189" custLinFactNeighborY="-6307"/>
      <dgm:spPr/>
    </dgm:pt>
    <dgm:pt modelId="{7E8D5FE1-40C8-4510-801B-940EACB96668}" type="pres">
      <dgm:prSet presAssocID="{9AF5C9A5-5E03-47AF-B566-17044598B537}" presName="linComp" presStyleCnt="0"/>
      <dgm:spPr/>
    </dgm:pt>
    <dgm:pt modelId="{C8E852E2-A8B5-4272-B27E-FE7A2828FB0A}" type="pres">
      <dgm:prSet presAssocID="{845D9E84-ADE0-4060-8C07-EB76BF39E754}" presName="compNode" presStyleCnt="0"/>
      <dgm:spPr/>
    </dgm:pt>
    <dgm:pt modelId="{A5829E48-C578-47A4-8D11-A5DFDD1EB70E}" type="pres">
      <dgm:prSet presAssocID="{845D9E84-ADE0-4060-8C07-EB76BF39E754}" presName="node" presStyleLbl="node1" presStyleIdx="0" presStyleCnt="6">
        <dgm:presLayoutVars>
          <dgm:bulletEnabled val="1"/>
        </dgm:presLayoutVars>
      </dgm:prSet>
      <dgm:spPr/>
    </dgm:pt>
    <dgm:pt modelId="{972BFC78-3C6D-4EDE-940F-BF658A1AEA06}" type="pres">
      <dgm:prSet presAssocID="{845D9E84-ADE0-4060-8C07-EB76BF39E754}" presName="invisiNode" presStyleLbl="node1" presStyleIdx="0" presStyleCnt="6"/>
      <dgm:spPr/>
    </dgm:pt>
    <dgm:pt modelId="{CE6E48AF-87DF-42AE-A54D-2C10EFA4A7B2}" type="pres">
      <dgm:prSet presAssocID="{845D9E84-ADE0-4060-8C07-EB76BF39E754}" presName="imagNode" presStyleLbl="fgImgPlace1" presStyleIdx="0" presStyleCnt="6" custScaleY="106686"/>
      <dgm:spPr>
        <a:blipFill>
          <a:blip xmlns:r="http://schemas.openxmlformats.org/officeDocument/2006/relationships" r:embed="rId1"/>
          <a:srcRect/>
          <a:stretch>
            <a:fillRect t="-3000" b="-3000"/>
          </a:stretch>
        </a:blipFill>
      </dgm:spPr>
    </dgm:pt>
    <dgm:pt modelId="{4B443FDF-CF26-4797-B60C-4F3C1D629842}" type="pres">
      <dgm:prSet presAssocID="{F7F0DBB9-C0A3-45F8-BFA0-57A452C4FBAA}" presName="sibTrans" presStyleLbl="sibTrans2D1" presStyleIdx="0" presStyleCnt="0"/>
      <dgm:spPr/>
    </dgm:pt>
    <dgm:pt modelId="{36705236-0411-4E0F-A497-0203E9B86C1F}" type="pres">
      <dgm:prSet presAssocID="{5EBA7AD0-168D-4CDB-ABB2-20AEE6498AA9}" presName="compNode" presStyleCnt="0"/>
      <dgm:spPr/>
    </dgm:pt>
    <dgm:pt modelId="{D981D8B9-980E-4885-AC17-FC92581215CD}" type="pres">
      <dgm:prSet presAssocID="{5EBA7AD0-168D-4CDB-ABB2-20AEE6498AA9}" presName="node" presStyleLbl="node1" presStyleIdx="1" presStyleCnt="6">
        <dgm:presLayoutVars>
          <dgm:bulletEnabled val="1"/>
        </dgm:presLayoutVars>
      </dgm:prSet>
      <dgm:spPr/>
    </dgm:pt>
    <dgm:pt modelId="{CAA2C5EC-0B5F-4799-A8C2-A14AE33A5E9C}" type="pres">
      <dgm:prSet presAssocID="{5EBA7AD0-168D-4CDB-ABB2-20AEE6498AA9}" presName="invisiNode" presStyleLbl="node1" presStyleIdx="1" presStyleCnt="6"/>
      <dgm:spPr/>
    </dgm:pt>
    <dgm:pt modelId="{EAE815E1-EB64-4D39-9DF0-CD92D3FD9D32}" type="pres">
      <dgm:prSet presAssocID="{5EBA7AD0-168D-4CDB-ABB2-20AEE6498AA9}" presName="imagNode" presStyleLbl="fgImgPlace1" presStyleIdx="1" presStyleCnt="6" custScaleY="106686" custLinFactNeighborY="439"/>
      <dgm:spPr>
        <a:blipFill>
          <a:blip xmlns:r="http://schemas.openxmlformats.org/officeDocument/2006/relationships" r:embed="rId2"/>
          <a:srcRect/>
          <a:stretch>
            <a:fillRect t="-3000" b="-3000"/>
          </a:stretch>
        </a:blipFill>
      </dgm:spPr>
    </dgm:pt>
    <dgm:pt modelId="{DF577244-4033-462C-B77C-39376605A877}" type="pres">
      <dgm:prSet presAssocID="{2E837CA1-A706-4A7A-8E88-E88ED4A2CCBA}" presName="sibTrans" presStyleLbl="sibTrans2D1" presStyleIdx="0" presStyleCnt="0"/>
      <dgm:spPr/>
    </dgm:pt>
    <dgm:pt modelId="{C0704AEB-782C-4F7B-827E-A975E30C69B2}" type="pres">
      <dgm:prSet presAssocID="{83E0B75F-1615-4A75-9B16-B8CEC4AA7EC7}" presName="compNode" presStyleCnt="0"/>
      <dgm:spPr/>
    </dgm:pt>
    <dgm:pt modelId="{3BEAFB42-102A-4C79-9E93-8A74C7BFCA28}" type="pres">
      <dgm:prSet presAssocID="{83E0B75F-1615-4A75-9B16-B8CEC4AA7EC7}" presName="node" presStyleLbl="node1" presStyleIdx="2" presStyleCnt="6">
        <dgm:presLayoutVars>
          <dgm:bulletEnabled val="1"/>
        </dgm:presLayoutVars>
      </dgm:prSet>
      <dgm:spPr/>
    </dgm:pt>
    <dgm:pt modelId="{25DAF7E5-1A53-44BD-9720-805174C2FC8A}" type="pres">
      <dgm:prSet presAssocID="{83E0B75F-1615-4A75-9B16-B8CEC4AA7EC7}" presName="invisiNode" presStyleLbl="node1" presStyleIdx="2" presStyleCnt="6"/>
      <dgm:spPr/>
    </dgm:pt>
    <dgm:pt modelId="{1FED9161-B6A5-4469-8DFC-643FA425A57B}" type="pres">
      <dgm:prSet presAssocID="{83E0B75F-1615-4A75-9B16-B8CEC4AA7EC7}" presName="imagNode" presStyleLbl="fgImgPlace1" presStyleIdx="2" presStyleCnt="6" custScaleY="106686"/>
      <dgm:spPr>
        <a:blipFill>
          <a:blip xmlns:r="http://schemas.openxmlformats.org/officeDocument/2006/relationships" r:embed="rId3"/>
          <a:srcRect/>
          <a:stretch>
            <a:fillRect t="-3000" b="-3000"/>
          </a:stretch>
        </a:blipFill>
      </dgm:spPr>
    </dgm:pt>
    <dgm:pt modelId="{1FF8A564-6E3D-418A-8168-50899C221E83}" type="pres">
      <dgm:prSet presAssocID="{815A08F4-146C-46C8-908C-D7E17D9ABC9A}" presName="sibTrans" presStyleLbl="sibTrans2D1" presStyleIdx="0" presStyleCnt="0"/>
      <dgm:spPr/>
    </dgm:pt>
    <dgm:pt modelId="{624E3930-FF40-4F53-85BF-45B2BDD30CDF}" type="pres">
      <dgm:prSet presAssocID="{04A0F405-0BEB-4A01-BCCF-20FFC243C63B}" presName="compNode" presStyleCnt="0"/>
      <dgm:spPr/>
    </dgm:pt>
    <dgm:pt modelId="{29264F3A-84BE-4C03-B997-1057F6E42787}" type="pres">
      <dgm:prSet presAssocID="{04A0F405-0BEB-4A01-BCCF-20FFC243C63B}" presName="node" presStyleLbl="node1" presStyleIdx="3" presStyleCnt="6">
        <dgm:presLayoutVars>
          <dgm:bulletEnabled val="1"/>
        </dgm:presLayoutVars>
      </dgm:prSet>
      <dgm:spPr/>
    </dgm:pt>
    <dgm:pt modelId="{BB0BE8A3-F210-4CD9-8FD4-4B9E420086F4}" type="pres">
      <dgm:prSet presAssocID="{04A0F405-0BEB-4A01-BCCF-20FFC243C63B}" presName="invisiNode" presStyleLbl="node1" presStyleIdx="3" presStyleCnt="6"/>
      <dgm:spPr/>
    </dgm:pt>
    <dgm:pt modelId="{9D3DF411-AD26-40DE-A1F6-B14240AF57A6}" type="pres">
      <dgm:prSet presAssocID="{04A0F405-0BEB-4A01-BCCF-20FFC243C63B}" presName="imagNode" presStyleLbl="fgImgPlace1" presStyleIdx="3" presStyleCnt="6" custScaleY="106686"/>
      <dgm:spPr>
        <a:blipFill rotWithShape="1">
          <a:blip xmlns:r="http://schemas.openxmlformats.org/officeDocument/2006/relationships" r:embed="rId4"/>
          <a:srcRect/>
          <a:stretch>
            <a:fillRect l="-3000" r="-3000"/>
          </a:stretch>
        </a:blipFill>
      </dgm:spPr>
      <dgm:extLst>
        <a:ext uri="{E40237B7-FDA0-4F09-8148-C483321AD2D9}">
          <dgm14:cNvPr xmlns:dgm14="http://schemas.microsoft.com/office/drawing/2010/diagram" id="0" name="" descr="Photo of Stefanie Schroeder"/>
        </a:ext>
      </dgm:extLst>
    </dgm:pt>
    <dgm:pt modelId="{13AA7F25-5E39-4836-B68C-DA6F3C1FDBCC}" type="pres">
      <dgm:prSet presAssocID="{155DCEB9-10AC-48B9-8014-8416E3CB5AA4}" presName="sibTrans" presStyleLbl="sibTrans2D1" presStyleIdx="0" presStyleCnt="0"/>
      <dgm:spPr/>
    </dgm:pt>
    <dgm:pt modelId="{5F7D3D7C-A933-4054-BB72-2E7C34707649}" type="pres">
      <dgm:prSet presAssocID="{CED9B6EE-8C97-471E-8D9D-4616D9CD6BB2}" presName="compNode" presStyleCnt="0"/>
      <dgm:spPr/>
    </dgm:pt>
    <dgm:pt modelId="{8E430330-557D-4BBE-8617-A1331DF128AD}" type="pres">
      <dgm:prSet presAssocID="{CED9B6EE-8C97-471E-8D9D-4616D9CD6BB2}" presName="node" presStyleLbl="node1" presStyleIdx="4" presStyleCnt="6">
        <dgm:presLayoutVars>
          <dgm:bulletEnabled val="1"/>
        </dgm:presLayoutVars>
      </dgm:prSet>
      <dgm:spPr/>
    </dgm:pt>
    <dgm:pt modelId="{FFE875BD-7DF3-404D-B549-25AF74FF43E3}" type="pres">
      <dgm:prSet presAssocID="{CED9B6EE-8C97-471E-8D9D-4616D9CD6BB2}" presName="invisiNode" presStyleLbl="node1" presStyleIdx="4" presStyleCnt="6"/>
      <dgm:spPr/>
    </dgm:pt>
    <dgm:pt modelId="{64B1FC7D-30EC-49F5-995E-C4740A8603E9}" type="pres">
      <dgm:prSet presAssocID="{CED9B6EE-8C97-471E-8D9D-4616D9CD6BB2}" presName="imagNode" presStyleLbl="fgImgPlace1" presStyleIdx="4" presStyleCnt="6" custScaleY="106686"/>
      <dgm:spPr>
        <a:blipFill>
          <a:blip xmlns:r="http://schemas.openxmlformats.org/officeDocument/2006/relationships" r:embed="rId5"/>
          <a:srcRect/>
          <a:stretch>
            <a:fillRect t="-3000" b="-3000"/>
          </a:stretch>
        </a:blipFill>
      </dgm:spPr>
    </dgm:pt>
    <dgm:pt modelId="{9D1F6A01-95DF-4578-9817-C728E339EB88}" type="pres">
      <dgm:prSet presAssocID="{372AFAF3-46C4-4912-B248-BAF1F7E739E3}" presName="sibTrans" presStyleLbl="sibTrans2D1" presStyleIdx="0" presStyleCnt="0"/>
      <dgm:spPr/>
    </dgm:pt>
    <dgm:pt modelId="{96E5B0BB-2A20-4515-AA77-D78DEAA0A9E5}" type="pres">
      <dgm:prSet presAssocID="{97B4AA61-1E85-4D4B-8EDB-42A91407CB71}" presName="compNode" presStyleCnt="0"/>
      <dgm:spPr/>
    </dgm:pt>
    <dgm:pt modelId="{927D2000-1982-4F70-8BC3-4E2CB5DD2547}" type="pres">
      <dgm:prSet presAssocID="{97B4AA61-1E85-4D4B-8EDB-42A91407CB71}" presName="node" presStyleLbl="node1" presStyleIdx="5" presStyleCnt="6">
        <dgm:presLayoutVars>
          <dgm:bulletEnabled val="1"/>
        </dgm:presLayoutVars>
      </dgm:prSet>
      <dgm:spPr/>
    </dgm:pt>
    <dgm:pt modelId="{B8500058-D2BC-4843-9643-86AC83993A70}" type="pres">
      <dgm:prSet presAssocID="{97B4AA61-1E85-4D4B-8EDB-42A91407CB71}" presName="invisiNode" presStyleLbl="node1" presStyleIdx="5" presStyleCnt="6"/>
      <dgm:spPr/>
    </dgm:pt>
    <dgm:pt modelId="{3DDBED63-569E-48C7-8C0B-7A51B61594E0}" type="pres">
      <dgm:prSet presAssocID="{97B4AA61-1E85-4D4B-8EDB-42A91407CB71}" presName="imagNode" presStyleLbl="fgImgPlace1" presStyleIdx="5" presStyleCnt="6"/>
      <dgm:spPr>
        <a:blipFill>
          <a:blip xmlns:r="http://schemas.openxmlformats.org/officeDocument/2006/relationships" r:embed="rId6"/>
          <a:srcRect/>
          <a:stretch>
            <a:fillRect t="-6000" b="-6000"/>
          </a:stretch>
        </a:blipFill>
      </dgm:spPr>
    </dgm:pt>
  </dgm:ptLst>
  <dgm:cxnLst>
    <dgm:cxn modelId="{5796210F-22FC-4436-AB96-ACC514C5038B}" type="presOf" srcId="{9AF5C9A5-5E03-47AF-B566-17044598B537}" destId="{4730EB75-956B-4EA6-8F2C-4142FD4611EC}" srcOrd="0" destOrd="0" presId="urn:microsoft.com/office/officeart/2005/8/layout/pList2"/>
    <dgm:cxn modelId="{DE386816-0C45-480B-A409-4417A881E395}" srcId="{9AF5C9A5-5E03-47AF-B566-17044598B537}" destId="{04A0F405-0BEB-4A01-BCCF-20FFC243C63B}" srcOrd="3" destOrd="0" parTransId="{F0115864-651B-4FDF-81FB-7591B5E7FD47}" sibTransId="{155DCEB9-10AC-48B9-8014-8416E3CB5AA4}"/>
    <dgm:cxn modelId="{3CFF861B-D6DD-4621-B603-75981089B18D}" type="presOf" srcId="{815A08F4-146C-46C8-908C-D7E17D9ABC9A}" destId="{1FF8A564-6E3D-418A-8168-50899C221E83}" srcOrd="0" destOrd="0" presId="urn:microsoft.com/office/officeart/2005/8/layout/pList2"/>
    <dgm:cxn modelId="{30B35D22-6E55-45E1-867C-0DB53D7845DE}" type="presOf" srcId="{372AFAF3-46C4-4912-B248-BAF1F7E739E3}" destId="{9D1F6A01-95DF-4578-9817-C728E339EB88}" srcOrd="0" destOrd="0" presId="urn:microsoft.com/office/officeart/2005/8/layout/pList2"/>
    <dgm:cxn modelId="{209F7927-00F7-4AA3-B828-9400C3250D64}" type="presOf" srcId="{83E0B75F-1615-4A75-9B16-B8CEC4AA7EC7}" destId="{3BEAFB42-102A-4C79-9E93-8A74C7BFCA28}" srcOrd="0" destOrd="0" presId="urn:microsoft.com/office/officeart/2005/8/layout/pList2"/>
    <dgm:cxn modelId="{856F0C5C-BDB6-4745-8334-5DD6AF8306AE}" type="presOf" srcId="{04A0F405-0BEB-4A01-BCCF-20FFC243C63B}" destId="{29264F3A-84BE-4C03-B997-1057F6E42787}" srcOrd="0" destOrd="0" presId="urn:microsoft.com/office/officeart/2005/8/layout/pList2"/>
    <dgm:cxn modelId="{498FA362-0D67-4C62-A9AA-45D6E87EDC61}" type="presOf" srcId="{5EBA7AD0-168D-4CDB-ABB2-20AEE6498AA9}" destId="{D981D8B9-980E-4885-AC17-FC92581215CD}" srcOrd="0" destOrd="0" presId="urn:microsoft.com/office/officeart/2005/8/layout/pList2"/>
    <dgm:cxn modelId="{E0D9AA43-B2CD-4A1A-8E49-C584A521B3C9}" type="presOf" srcId="{F7F0DBB9-C0A3-45F8-BFA0-57A452C4FBAA}" destId="{4B443FDF-CF26-4797-B60C-4F3C1D629842}" srcOrd="0" destOrd="0" presId="urn:microsoft.com/office/officeart/2005/8/layout/pList2"/>
    <dgm:cxn modelId="{BEBCC543-31D3-40A0-A8D4-88B61C055A05}" srcId="{9AF5C9A5-5E03-47AF-B566-17044598B537}" destId="{845D9E84-ADE0-4060-8C07-EB76BF39E754}" srcOrd="0" destOrd="0" parTransId="{45B23E83-3F33-4BE7-BB4C-A0410E31E897}" sibTransId="{F7F0DBB9-C0A3-45F8-BFA0-57A452C4FBAA}"/>
    <dgm:cxn modelId="{FD0BFD44-B1EE-4EEC-9769-E88900080242}" srcId="{9AF5C9A5-5E03-47AF-B566-17044598B537}" destId="{97B4AA61-1E85-4D4B-8EDB-42A91407CB71}" srcOrd="5" destOrd="0" parTransId="{2EA7E06F-680A-4278-A1B5-0FDC27DFC82A}" sibTransId="{817DC521-8EE2-49A5-8053-F0B4A53A4F89}"/>
    <dgm:cxn modelId="{4BAD1F79-0725-4604-9A7A-F9E29836B6BE}" type="presOf" srcId="{2E837CA1-A706-4A7A-8E88-E88ED4A2CCBA}" destId="{DF577244-4033-462C-B77C-39376605A877}" srcOrd="0" destOrd="0" presId="urn:microsoft.com/office/officeart/2005/8/layout/pList2"/>
    <dgm:cxn modelId="{21EB2B5A-7238-4BD7-B77F-6B7498BE177A}" type="presOf" srcId="{97B4AA61-1E85-4D4B-8EDB-42A91407CB71}" destId="{927D2000-1982-4F70-8BC3-4E2CB5DD2547}" srcOrd="0" destOrd="0" presId="urn:microsoft.com/office/officeart/2005/8/layout/pList2"/>
    <dgm:cxn modelId="{430BC55A-04DF-4762-9527-2814920B51B2}" type="presOf" srcId="{155DCEB9-10AC-48B9-8014-8416E3CB5AA4}" destId="{13AA7F25-5E39-4836-B68C-DA6F3C1FDBCC}" srcOrd="0" destOrd="0" presId="urn:microsoft.com/office/officeart/2005/8/layout/pList2"/>
    <dgm:cxn modelId="{3D7CA787-3ACA-4078-8566-75A8B934FF89}" srcId="{9AF5C9A5-5E03-47AF-B566-17044598B537}" destId="{CED9B6EE-8C97-471E-8D9D-4616D9CD6BB2}" srcOrd="4" destOrd="0" parTransId="{54DB34E0-8637-4778-9173-6049D68B5421}" sibTransId="{372AFAF3-46C4-4912-B248-BAF1F7E739E3}"/>
    <dgm:cxn modelId="{FEB38B88-D733-4702-8210-1218D02C4601}" srcId="{9AF5C9A5-5E03-47AF-B566-17044598B537}" destId="{5EBA7AD0-168D-4CDB-ABB2-20AEE6498AA9}" srcOrd="1" destOrd="0" parTransId="{9DED8C80-5952-481F-87F3-5DA4FFBCA6F2}" sibTransId="{2E837CA1-A706-4A7A-8E88-E88ED4A2CCBA}"/>
    <dgm:cxn modelId="{C0ECEE88-13CC-452D-9475-3EB318404D0D}" srcId="{9AF5C9A5-5E03-47AF-B566-17044598B537}" destId="{83E0B75F-1615-4A75-9B16-B8CEC4AA7EC7}" srcOrd="2" destOrd="0" parTransId="{45FF7B01-4574-413B-BA64-DE845D4D6219}" sibTransId="{815A08F4-146C-46C8-908C-D7E17D9ABC9A}"/>
    <dgm:cxn modelId="{A83ACAC4-9A70-487A-8004-88CF260D16FC}" type="presOf" srcId="{845D9E84-ADE0-4060-8C07-EB76BF39E754}" destId="{A5829E48-C578-47A4-8D11-A5DFDD1EB70E}" srcOrd="0" destOrd="0" presId="urn:microsoft.com/office/officeart/2005/8/layout/pList2"/>
    <dgm:cxn modelId="{0D0983DC-490C-47B5-9E88-89D15CF47AD7}" type="presOf" srcId="{CED9B6EE-8C97-471E-8D9D-4616D9CD6BB2}" destId="{8E430330-557D-4BBE-8617-A1331DF128AD}" srcOrd="0" destOrd="0" presId="urn:microsoft.com/office/officeart/2005/8/layout/pList2"/>
    <dgm:cxn modelId="{7C121B34-5C7C-4DFC-9D29-3266AAFF54D2}" type="presParOf" srcId="{4730EB75-956B-4EA6-8F2C-4142FD4611EC}" destId="{14D0B170-0524-4798-A4C4-AD482F48B044}" srcOrd="0" destOrd="0" presId="urn:microsoft.com/office/officeart/2005/8/layout/pList2"/>
    <dgm:cxn modelId="{A1D00744-78E0-4C02-A571-E7C047222483}" type="presParOf" srcId="{4730EB75-956B-4EA6-8F2C-4142FD4611EC}" destId="{7E8D5FE1-40C8-4510-801B-940EACB96668}" srcOrd="1" destOrd="0" presId="urn:microsoft.com/office/officeart/2005/8/layout/pList2"/>
    <dgm:cxn modelId="{029C051E-C8DB-408D-A7FC-43C6CC8F8D1D}" type="presParOf" srcId="{7E8D5FE1-40C8-4510-801B-940EACB96668}" destId="{C8E852E2-A8B5-4272-B27E-FE7A2828FB0A}" srcOrd="0" destOrd="0" presId="urn:microsoft.com/office/officeart/2005/8/layout/pList2"/>
    <dgm:cxn modelId="{EF4A89EC-FB11-4797-82D8-E7AD9DDA257F}" type="presParOf" srcId="{C8E852E2-A8B5-4272-B27E-FE7A2828FB0A}" destId="{A5829E48-C578-47A4-8D11-A5DFDD1EB70E}" srcOrd="0" destOrd="0" presId="urn:microsoft.com/office/officeart/2005/8/layout/pList2"/>
    <dgm:cxn modelId="{2FB5AA31-D37F-4276-84CC-2117E4CCE9C4}" type="presParOf" srcId="{C8E852E2-A8B5-4272-B27E-FE7A2828FB0A}" destId="{972BFC78-3C6D-4EDE-940F-BF658A1AEA06}" srcOrd="1" destOrd="0" presId="urn:microsoft.com/office/officeart/2005/8/layout/pList2"/>
    <dgm:cxn modelId="{E895BF53-7770-4EB1-918B-547D3FAB8FCD}" type="presParOf" srcId="{C8E852E2-A8B5-4272-B27E-FE7A2828FB0A}" destId="{CE6E48AF-87DF-42AE-A54D-2C10EFA4A7B2}" srcOrd="2" destOrd="0" presId="urn:microsoft.com/office/officeart/2005/8/layout/pList2"/>
    <dgm:cxn modelId="{EA16E58E-51F8-4B8F-BCCD-8B5003742DA2}" type="presParOf" srcId="{7E8D5FE1-40C8-4510-801B-940EACB96668}" destId="{4B443FDF-CF26-4797-B60C-4F3C1D629842}" srcOrd="1" destOrd="0" presId="urn:microsoft.com/office/officeart/2005/8/layout/pList2"/>
    <dgm:cxn modelId="{3E665FF9-A43D-4F40-9417-F5F43AE6CCDE}" type="presParOf" srcId="{7E8D5FE1-40C8-4510-801B-940EACB96668}" destId="{36705236-0411-4E0F-A497-0203E9B86C1F}" srcOrd="2" destOrd="0" presId="urn:microsoft.com/office/officeart/2005/8/layout/pList2"/>
    <dgm:cxn modelId="{1AD958AA-1BB8-4C6A-BCA7-0ADC98E222E6}" type="presParOf" srcId="{36705236-0411-4E0F-A497-0203E9B86C1F}" destId="{D981D8B9-980E-4885-AC17-FC92581215CD}" srcOrd="0" destOrd="0" presId="urn:microsoft.com/office/officeart/2005/8/layout/pList2"/>
    <dgm:cxn modelId="{00F6D638-218C-4EE9-8CF4-8E2374941A50}" type="presParOf" srcId="{36705236-0411-4E0F-A497-0203E9B86C1F}" destId="{CAA2C5EC-0B5F-4799-A8C2-A14AE33A5E9C}" srcOrd="1" destOrd="0" presId="urn:microsoft.com/office/officeart/2005/8/layout/pList2"/>
    <dgm:cxn modelId="{8E97EED9-18DA-43AF-8387-363780F5FFD7}" type="presParOf" srcId="{36705236-0411-4E0F-A497-0203E9B86C1F}" destId="{EAE815E1-EB64-4D39-9DF0-CD92D3FD9D32}" srcOrd="2" destOrd="0" presId="urn:microsoft.com/office/officeart/2005/8/layout/pList2"/>
    <dgm:cxn modelId="{9A32B4D1-3A91-4EB9-8CBD-790022085F8F}" type="presParOf" srcId="{7E8D5FE1-40C8-4510-801B-940EACB96668}" destId="{DF577244-4033-462C-B77C-39376605A877}" srcOrd="3" destOrd="0" presId="urn:microsoft.com/office/officeart/2005/8/layout/pList2"/>
    <dgm:cxn modelId="{96EB0DCE-D567-4971-96B7-64CBB32FA42E}" type="presParOf" srcId="{7E8D5FE1-40C8-4510-801B-940EACB96668}" destId="{C0704AEB-782C-4F7B-827E-A975E30C69B2}" srcOrd="4" destOrd="0" presId="urn:microsoft.com/office/officeart/2005/8/layout/pList2"/>
    <dgm:cxn modelId="{25848E0D-52A2-4506-960A-A25C047FE0E3}" type="presParOf" srcId="{C0704AEB-782C-4F7B-827E-A975E30C69B2}" destId="{3BEAFB42-102A-4C79-9E93-8A74C7BFCA28}" srcOrd="0" destOrd="0" presId="urn:microsoft.com/office/officeart/2005/8/layout/pList2"/>
    <dgm:cxn modelId="{421116AB-17FE-4DC5-BCED-82167F2C3375}" type="presParOf" srcId="{C0704AEB-782C-4F7B-827E-A975E30C69B2}" destId="{25DAF7E5-1A53-44BD-9720-805174C2FC8A}" srcOrd="1" destOrd="0" presId="urn:microsoft.com/office/officeart/2005/8/layout/pList2"/>
    <dgm:cxn modelId="{915328B6-498A-4F06-A9B0-877FCAE85C77}" type="presParOf" srcId="{C0704AEB-782C-4F7B-827E-A975E30C69B2}" destId="{1FED9161-B6A5-4469-8DFC-643FA425A57B}" srcOrd="2" destOrd="0" presId="urn:microsoft.com/office/officeart/2005/8/layout/pList2"/>
    <dgm:cxn modelId="{F21D4576-73B0-455D-AC7C-3C9E2A327547}" type="presParOf" srcId="{7E8D5FE1-40C8-4510-801B-940EACB96668}" destId="{1FF8A564-6E3D-418A-8168-50899C221E83}" srcOrd="5" destOrd="0" presId="urn:microsoft.com/office/officeart/2005/8/layout/pList2"/>
    <dgm:cxn modelId="{CECB1012-ECA0-4E1C-8202-35BB48BBFACA}" type="presParOf" srcId="{7E8D5FE1-40C8-4510-801B-940EACB96668}" destId="{624E3930-FF40-4F53-85BF-45B2BDD30CDF}" srcOrd="6" destOrd="0" presId="urn:microsoft.com/office/officeart/2005/8/layout/pList2"/>
    <dgm:cxn modelId="{64863DD9-8D89-4475-AC16-427B6185CCA6}" type="presParOf" srcId="{624E3930-FF40-4F53-85BF-45B2BDD30CDF}" destId="{29264F3A-84BE-4C03-B997-1057F6E42787}" srcOrd="0" destOrd="0" presId="urn:microsoft.com/office/officeart/2005/8/layout/pList2"/>
    <dgm:cxn modelId="{E8907DC8-A688-4E17-8371-260A52343A88}" type="presParOf" srcId="{624E3930-FF40-4F53-85BF-45B2BDD30CDF}" destId="{BB0BE8A3-F210-4CD9-8FD4-4B9E420086F4}" srcOrd="1" destOrd="0" presId="urn:microsoft.com/office/officeart/2005/8/layout/pList2"/>
    <dgm:cxn modelId="{709DF529-CF49-443A-94BD-50B4C58E8963}" type="presParOf" srcId="{624E3930-FF40-4F53-85BF-45B2BDD30CDF}" destId="{9D3DF411-AD26-40DE-A1F6-B14240AF57A6}" srcOrd="2" destOrd="0" presId="urn:microsoft.com/office/officeart/2005/8/layout/pList2"/>
    <dgm:cxn modelId="{E3D44FE0-8410-4D52-A7DA-079D821FAE74}" type="presParOf" srcId="{7E8D5FE1-40C8-4510-801B-940EACB96668}" destId="{13AA7F25-5E39-4836-B68C-DA6F3C1FDBCC}" srcOrd="7" destOrd="0" presId="urn:microsoft.com/office/officeart/2005/8/layout/pList2"/>
    <dgm:cxn modelId="{70725B69-2DEA-4866-ADFF-0A9D6406E516}" type="presParOf" srcId="{7E8D5FE1-40C8-4510-801B-940EACB96668}" destId="{5F7D3D7C-A933-4054-BB72-2E7C34707649}" srcOrd="8" destOrd="0" presId="urn:microsoft.com/office/officeart/2005/8/layout/pList2"/>
    <dgm:cxn modelId="{927E905E-EF79-465F-9D25-F180E072A07F}" type="presParOf" srcId="{5F7D3D7C-A933-4054-BB72-2E7C34707649}" destId="{8E430330-557D-4BBE-8617-A1331DF128AD}" srcOrd="0" destOrd="0" presId="urn:microsoft.com/office/officeart/2005/8/layout/pList2"/>
    <dgm:cxn modelId="{1DD923AC-96D4-4EA6-B6DC-243A618039FE}" type="presParOf" srcId="{5F7D3D7C-A933-4054-BB72-2E7C34707649}" destId="{FFE875BD-7DF3-404D-B549-25AF74FF43E3}" srcOrd="1" destOrd="0" presId="urn:microsoft.com/office/officeart/2005/8/layout/pList2"/>
    <dgm:cxn modelId="{963D9B62-B093-4EC4-BC3B-D57B61074FEB}" type="presParOf" srcId="{5F7D3D7C-A933-4054-BB72-2E7C34707649}" destId="{64B1FC7D-30EC-49F5-995E-C4740A8603E9}" srcOrd="2" destOrd="0" presId="urn:microsoft.com/office/officeart/2005/8/layout/pList2"/>
    <dgm:cxn modelId="{B63A3290-A31A-416D-A663-F727BD4A0EEA}" type="presParOf" srcId="{7E8D5FE1-40C8-4510-801B-940EACB96668}" destId="{9D1F6A01-95DF-4578-9817-C728E339EB88}" srcOrd="9" destOrd="0" presId="urn:microsoft.com/office/officeart/2005/8/layout/pList2"/>
    <dgm:cxn modelId="{E3DEC5F6-7A43-4CFE-8B53-1B9AE0A9B6E6}" type="presParOf" srcId="{7E8D5FE1-40C8-4510-801B-940EACB96668}" destId="{96E5B0BB-2A20-4515-AA77-D78DEAA0A9E5}" srcOrd="10" destOrd="0" presId="urn:microsoft.com/office/officeart/2005/8/layout/pList2"/>
    <dgm:cxn modelId="{3A818BEB-A2F6-4A9D-9959-ACAA2EA457AA}" type="presParOf" srcId="{96E5B0BB-2A20-4515-AA77-D78DEAA0A9E5}" destId="{927D2000-1982-4F70-8BC3-4E2CB5DD2547}" srcOrd="0" destOrd="0" presId="urn:microsoft.com/office/officeart/2005/8/layout/pList2"/>
    <dgm:cxn modelId="{8DB94DF7-4573-49AC-BDE3-50263CAA1398}" type="presParOf" srcId="{96E5B0BB-2A20-4515-AA77-D78DEAA0A9E5}" destId="{B8500058-D2BC-4843-9643-86AC83993A70}" srcOrd="1" destOrd="0" presId="urn:microsoft.com/office/officeart/2005/8/layout/pList2"/>
    <dgm:cxn modelId="{10BCD254-7D5F-4D69-91A8-6A2AC785BF38}" type="presParOf" srcId="{96E5B0BB-2A20-4515-AA77-D78DEAA0A9E5}" destId="{3DDBED63-569E-48C7-8C0B-7A51B61594E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E9884-2C71-4B32-8C2E-1D16129F61D6}" type="doc">
      <dgm:prSet loTypeId="urn:microsoft.com/office/officeart/2005/8/layout/process5" loCatId="process" qsTypeId="urn:microsoft.com/office/officeart/2005/8/quickstyle/simple2" qsCatId="simple" csTypeId="urn:microsoft.com/office/officeart/2005/8/colors/colorful4" csCatId="colorful" phldr="1"/>
      <dgm:spPr/>
      <dgm:t>
        <a:bodyPr/>
        <a:lstStyle/>
        <a:p>
          <a:endParaRPr lang="en-US"/>
        </a:p>
      </dgm:t>
    </dgm:pt>
    <dgm:pt modelId="{CDF2C879-DB3E-4992-B0A8-B2227D2002DE}">
      <dgm:prSet/>
      <dgm:spPr/>
      <dgm:t>
        <a:bodyPr/>
        <a:lstStyle/>
        <a:p>
          <a:r>
            <a:rPr lang="en-US"/>
            <a:t>Based on average of academic years </a:t>
          </a:r>
        </a:p>
        <a:p>
          <a:r>
            <a:rPr lang="en-US"/>
            <a:t>23-24 and 24-25</a:t>
          </a:r>
        </a:p>
      </dgm:t>
    </dgm:pt>
    <dgm:pt modelId="{B0729F2E-499A-4D12-810C-999D5A07CC9D}" type="parTrans" cxnId="{2BA0CEAC-8059-4436-8A38-70433501B00D}">
      <dgm:prSet/>
      <dgm:spPr/>
      <dgm:t>
        <a:bodyPr/>
        <a:lstStyle/>
        <a:p>
          <a:endParaRPr lang="en-US"/>
        </a:p>
      </dgm:t>
    </dgm:pt>
    <dgm:pt modelId="{EB814F66-7691-4FB3-82E0-EB5874DD84A2}" type="sibTrans" cxnId="{2BA0CEAC-8059-4436-8A38-70433501B00D}">
      <dgm:prSet/>
      <dgm:spPr/>
      <dgm:t>
        <a:bodyPr/>
        <a:lstStyle/>
        <a:p>
          <a:endParaRPr lang="en-US"/>
        </a:p>
      </dgm:t>
    </dgm:pt>
    <dgm:pt modelId="{3543A38F-FBF1-46E6-977B-36A998D112F2}">
      <dgm:prSet/>
      <dgm:spPr/>
      <dgm:t>
        <a:bodyPr/>
        <a:lstStyle/>
        <a:p>
          <a:r>
            <a:rPr lang="en-US" dirty="0"/>
            <a:t>Submit acceptance by November 21, 2025</a:t>
          </a:r>
        </a:p>
      </dgm:t>
    </dgm:pt>
    <dgm:pt modelId="{7CA6E938-7BBA-40CA-B542-5579B7741CF1}" type="parTrans" cxnId="{6952B3BF-A960-402A-A95A-B5CB7D515903}">
      <dgm:prSet/>
      <dgm:spPr/>
      <dgm:t>
        <a:bodyPr/>
        <a:lstStyle/>
        <a:p>
          <a:endParaRPr lang="en-US"/>
        </a:p>
      </dgm:t>
    </dgm:pt>
    <dgm:pt modelId="{B4B10F3C-CB25-4060-81B1-8B6BC8B2BF80}" type="sibTrans" cxnId="{6952B3BF-A960-402A-A95A-B5CB7D515903}">
      <dgm:prSet/>
      <dgm:spPr/>
      <dgm:t>
        <a:bodyPr/>
        <a:lstStyle/>
        <a:p>
          <a:endParaRPr lang="en-US"/>
        </a:p>
      </dgm:t>
    </dgm:pt>
    <dgm:pt modelId="{221E3C30-F09F-5F46-BBD9-E17AA7136E29}" type="pres">
      <dgm:prSet presAssocID="{621E9884-2C71-4B32-8C2E-1D16129F61D6}" presName="diagram" presStyleCnt="0">
        <dgm:presLayoutVars>
          <dgm:dir/>
          <dgm:resizeHandles val="exact"/>
        </dgm:presLayoutVars>
      </dgm:prSet>
      <dgm:spPr/>
    </dgm:pt>
    <dgm:pt modelId="{F6BD7ED7-A0D9-2B4A-82D9-F8CBEDE9C016}" type="pres">
      <dgm:prSet presAssocID="{CDF2C879-DB3E-4992-B0A8-B2227D2002DE}" presName="node" presStyleLbl="node1" presStyleIdx="0" presStyleCnt="2">
        <dgm:presLayoutVars>
          <dgm:bulletEnabled val="1"/>
        </dgm:presLayoutVars>
      </dgm:prSet>
      <dgm:spPr/>
    </dgm:pt>
    <dgm:pt modelId="{F8DF7FA0-2F34-0949-845B-466640E7C308}" type="pres">
      <dgm:prSet presAssocID="{EB814F66-7691-4FB3-82E0-EB5874DD84A2}" presName="sibTrans" presStyleLbl="sibTrans2D1" presStyleIdx="0" presStyleCnt="1"/>
      <dgm:spPr/>
    </dgm:pt>
    <dgm:pt modelId="{B86F2B88-C38B-6349-958E-EC3AB8AD85B4}" type="pres">
      <dgm:prSet presAssocID="{EB814F66-7691-4FB3-82E0-EB5874DD84A2}" presName="connectorText" presStyleLbl="sibTrans2D1" presStyleIdx="0" presStyleCnt="1"/>
      <dgm:spPr/>
    </dgm:pt>
    <dgm:pt modelId="{4E1DCCF1-B7AF-7C48-8A21-2844825BCB79}" type="pres">
      <dgm:prSet presAssocID="{3543A38F-FBF1-46E6-977B-36A998D112F2}" presName="node" presStyleLbl="node1" presStyleIdx="1" presStyleCnt="2">
        <dgm:presLayoutVars>
          <dgm:bulletEnabled val="1"/>
        </dgm:presLayoutVars>
      </dgm:prSet>
      <dgm:spPr/>
    </dgm:pt>
  </dgm:ptLst>
  <dgm:cxnLst>
    <dgm:cxn modelId="{BBD92325-65E0-5C47-9E4F-07809BC387C1}" type="presOf" srcId="{3543A38F-FBF1-46E6-977B-36A998D112F2}" destId="{4E1DCCF1-B7AF-7C48-8A21-2844825BCB79}" srcOrd="0" destOrd="0" presId="urn:microsoft.com/office/officeart/2005/8/layout/process5"/>
    <dgm:cxn modelId="{EBB2BB49-64A9-8D49-AE58-3161C23E8E59}" type="presOf" srcId="{621E9884-2C71-4B32-8C2E-1D16129F61D6}" destId="{221E3C30-F09F-5F46-BBD9-E17AA7136E29}" srcOrd="0" destOrd="0" presId="urn:microsoft.com/office/officeart/2005/8/layout/process5"/>
    <dgm:cxn modelId="{95133A51-BCB1-1E4D-900D-F9FCCFBD5395}" type="presOf" srcId="{EB814F66-7691-4FB3-82E0-EB5874DD84A2}" destId="{B86F2B88-C38B-6349-958E-EC3AB8AD85B4}" srcOrd="1" destOrd="0" presId="urn:microsoft.com/office/officeart/2005/8/layout/process5"/>
    <dgm:cxn modelId="{2BA0CEAC-8059-4436-8A38-70433501B00D}" srcId="{621E9884-2C71-4B32-8C2E-1D16129F61D6}" destId="{CDF2C879-DB3E-4992-B0A8-B2227D2002DE}" srcOrd="0" destOrd="0" parTransId="{B0729F2E-499A-4D12-810C-999D5A07CC9D}" sibTransId="{EB814F66-7691-4FB3-82E0-EB5874DD84A2}"/>
    <dgm:cxn modelId="{6952B3BF-A960-402A-A95A-B5CB7D515903}" srcId="{621E9884-2C71-4B32-8C2E-1D16129F61D6}" destId="{3543A38F-FBF1-46E6-977B-36A998D112F2}" srcOrd="1" destOrd="0" parTransId="{7CA6E938-7BBA-40CA-B542-5579B7741CF1}" sibTransId="{B4B10F3C-CB25-4060-81B1-8B6BC8B2BF80}"/>
    <dgm:cxn modelId="{0FCDF8C3-C6D8-7C4B-B9EE-2C08227718BB}" type="presOf" srcId="{EB814F66-7691-4FB3-82E0-EB5874DD84A2}" destId="{F8DF7FA0-2F34-0949-845B-466640E7C308}" srcOrd="0" destOrd="0" presId="urn:microsoft.com/office/officeart/2005/8/layout/process5"/>
    <dgm:cxn modelId="{CE7CC7D0-55A8-134C-AC00-B70F38244149}" type="presOf" srcId="{CDF2C879-DB3E-4992-B0A8-B2227D2002DE}" destId="{F6BD7ED7-A0D9-2B4A-82D9-F8CBEDE9C016}" srcOrd="0" destOrd="0" presId="urn:microsoft.com/office/officeart/2005/8/layout/process5"/>
    <dgm:cxn modelId="{27F7166E-103A-D141-B450-26F56B7CBDAC}" type="presParOf" srcId="{221E3C30-F09F-5F46-BBD9-E17AA7136E29}" destId="{F6BD7ED7-A0D9-2B4A-82D9-F8CBEDE9C016}" srcOrd="0" destOrd="0" presId="urn:microsoft.com/office/officeart/2005/8/layout/process5"/>
    <dgm:cxn modelId="{16C47252-1D38-AB43-B518-48C15404AF2B}" type="presParOf" srcId="{221E3C30-F09F-5F46-BBD9-E17AA7136E29}" destId="{F8DF7FA0-2F34-0949-845B-466640E7C308}" srcOrd="1" destOrd="0" presId="urn:microsoft.com/office/officeart/2005/8/layout/process5"/>
    <dgm:cxn modelId="{905EA352-3D18-AF48-B03B-90D2901A0CEA}" type="presParOf" srcId="{F8DF7FA0-2F34-0949-845B-466640E7C308}" destId="{B86F2B88-C38B-6349-958E-EC3AB8AD85B4}" srcOrd="0" destOrd="0" presId="urn:microsoft.com/office/officeart/2005/8/layout/process5"/>
    <dgm:cxn modelId="{08B4614D-9767-934E-98C2-47ECF1F9694C}" type="presParOf" srcId="{221E3C30-F09F-5F46-BBD9-E17AA7136E29}" destId="{4E1DCCF1-B7AF-7C48-8A21-2844825BCB79}"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DA024-BB85-40E5-B2AD-B10B93DD2D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7ABA0A-B399-4591-8746-19B14FA39D0C}">
      <dgm:prSet/>
      <dgm:spPr/>
      <dgm:t>
        <a:bodyPr/>
        <a:lstStyle/>
        <a:p>
          <a:pPr>
            <a:lnSpc>
              <a:spcPct val="100000"/>
            </a:lnSpc>
          </a:pPr>
          <a:r>
            <a:rPr lang="en-US"/>
            <a:t>Perkins Mid-Year Meeting</a:t>
          </a:r>
        </a:p>
      </dgm:t>
    </dgm:pt>
    <dgm:pt modelId="{268932FF-106F-4A1C-A964-74499B019237}" type="parTrans" cxnId="{71776B9B-3EDF-4F14-855A-01C39289FA57}">
      <dgm:prSet/>
      <dgm:spPr/>
      <dgm:t>
        <a:bodyPr/>
        <a:lstStyle/>
        <a:p>
          <a:endParaRPr lang="en-US"/>
        </a:p>
      </dgm:t>
    </dgm:pt>
    <dgm:pt modelId="{D33C4308-1EA2-4210-BC31-85616DF4E1C9}" type="sibTrans" cxnId="{71776B9B-3EDF-4F14-855A-01C39289FA57}">
      <dgm:prSet/>
      <dgm:spPr/>
      <dgm:t>
        <a:bodyPr/>
        <a:lstStyle/>
        <a:p>
          <a:endParaRPr lang="en-US"/>
        </a:p>
      </dgm:t>
    </dgm:pt>
    <dgm:pt modelId="{5D1166CF-A991-4BBB-9F5A-E9DFF246DE02}">
      <dgm:prSet/>
      <dgm:spPr/>
      <dgm:t>
        <a:bodyPr/>
        <a:lstStyle/>
        <a:p>
          <a:pPr>
            <a:lnSpc>
              <a:spcPct val="100000"/>
            </a:lnSpc>
          </a:pPr>
          <a:r>
            <a:rPr lang="en-US"/>
            <a:t>Feb 2-4, 2026, Caraway Conference Center</a:t>
          </a:r>
        </a:p>
      </dgm:t>
    </dgm:pt>
    <dgm:pt modelId="{7E0F2C34-34C4-4313-93BB-083E1C73CB77}" type="parTrans" cxnId="{B19537B1-4EB4-4C91-87AC-E7C5B146BF26}">
      <dgm:prSet/>
      <dgm:spPr/>
      <dgm:t>
        <a:bodyPr/>
        <a:lstStyle/>
        <a:p>
          <a:endParaRPr lang="en-US"/>
        </a:p>
      </dgm:t>
    </dgm:pt>
    <dgm:pt modelId="{FB52C877-2E69-4274-966F-ECCB5F23A838}" type="sibTrans" cxnId="{B19537B1-4EB4-4C91-87AC-E7C5B146BF26}">
      <dgm:prSet/>
      <dgm:spPr/>
      <dgm:t>
        <a:bodyPr/>
        <a:lstStyle/>
        <a:p>
          <a:endParaRPr lang="en-US"/>
        </a:p>
      </dgm:t>
    </dgm:pt>
    <dgm:pt modelId="{1051C0FA-D312-46AB-B567-1F9938CF1547}">
      <dgm:prSet/>
      <dgm:spPr/>
      <dgm:t>
        <a:bodyPr/>
        <a:lstStyle/>
        <a:p>
          <a:pPr>
            <a:lnSpc>
              <a:spcPct val="100000"/>
            </a:lnSpc>
          </a:pPr>
          <a:r>
            <a:rPr lang="en-US"/>
            <a:t>Perkins Annual Meeting</a:t>
          </a:r>
        </a:p>
      </dgm:t>
    </dgm:pt>
    <dgm:pt modelId="{1F847CEA-1BA1-4A79-9754-EE0FD5E281A2}" type="parTrans" cxnId="{DC96E929-06A9-4B6A-8CE7-626C47724DD2}">
      <dgm:prSet/>
      <dgm:spPr/>
      <dgm:t>
        <a:bodyPr/>
        <a:lstStyle/>
        <a:p>
          <a:endParaRPr lang="en-US"/>
        </a:p>
      </dgm:t>
    </dgm:pt>
    <dgm:pt modelId="{A0DF939B-CC95-4632-A6C7-AA33CA5439FF}" type="sibTrans" cxnId="{DC96E929-06A9-4B6A-8CE7-626C47724DD2}">
      <dgm:prSet/>
      <dgm:spPr/>
      <dgm:t>
        <a:bodyPr/>
        <a:lstStyle/>
        <a:p>
          <a:endParaRPr lang="en-US"/>
        </a:p>
      </dgm:t>
    </dgm:pt>
    <dgm:pt modelId="{CA9779C2-34D9-4B0A-8840-06FCDC4655AC}">
      <dgm:prSet/>
      <dgm:spPr/>
      <dgm:t>
        <a:bodyPr/>
        <a:lstStyle/>
        <a:p>
          <a:pPr>
            <a:lnSpc>
              <a:spcPct val="100000"/>
            </a:lnSpc>
          </a:pPr>
          <a:r>
            <a:rPr lang="en-US"/>
            <a:t>April 15, 2026, Koury Convention Center</a:t>
          </a:r>
        </a:p>
      </dgm:t>
    </dgm:pt>
    <dgm:pt modelId="{F60FC672-952C-43F6-BDA2-BDFC254D9051}" type="parTrans" cxnId="{11A3482C-6301-4F0D-97E6-AB16042DFD5A}">
      <dgm:prSet/>
      <dgm:spPr/>
      <dgm:t>
        <a:bodyPr/>
        <a:lstStyle/>
        <a:p>
          <a:endParaRPr lang="en-US"/>
        </a:p>
      </dgm:t>
    </dgm:pt>
    <dgm:pt modelId="{886E2F1E-F624-4D37-9208-5347B58C85E5}" type="sibTrans" cxnId="{11A3482C-6301-4F0D-97E6-AB16042DFD5A}">
      <dgm:prSet/>
      <dgm:spPr/>
      <dgm:t>
        <a:bodyPr/>
        <a:lstStyle/>
        <a:p>
          <a:endParaRPr lang="en-US"/>
        </a:p>
      </dgm:t>
    </dgm:pt>
    <dgm:pt modelId="{DFC99CC7-B565-4323-A17C-AE7B542A27B9}">
      <dgm:prSet/>
      <dgm:spPr/>
      <dgm:t>
        <a:bodyPr/>
        <a:lstStyle/>
        <a:p>
          <a:pPr>
            <a:lnSpc>
              <a:spcPct val="100000"/>
            </a:lnSpc>
          </a:pPr>
          <a:r>
            <a:rPr lang="en-US"/>
            <a:t>SkillsUSA NC State Leadership &amp; Skills Conference</a:t>
          </a:r>
        </a:p>
      </dgm:t>
    </dgm:pt>
    <dgm:pt modelId="{CFEF28D3-52CC-46FB-B641-ED5DB3D4353A}" type="parTrans" cxnId="{0E98A689-8839-4B43-9B67-C6ABC20BC389}">
      <dgm:prSet/>
      <dgm:spPr/>
      <dgm:t>
        <a:bodyPr/>
        <a:lstStyle/>
        <a:p>
          <a:endParaRPr lang="en-US"/>
        </a:p>
      </dgm:t>
    </dgm:pt>
    <dgm:pt modelId="{8CD1F98D-ED85-4E72-A55B-90038E36DFE6}" type="sibTrans" cxnId="{0E98A689-8839-4B43-9B67-C6ABC20BC389}">
      <dgm:prSet/>
      <dgm:spPr/>
      <dgm:t>
        <a:bodyPr/>
        <a:lstStyle/>
        <a:p>
          <a:endParaRPr lang="en-US"/>
        </a:p>
      </dgm:t>
    </dgm:pt>
    <dgm:pt modelId="{CF2F8E2A-2A62-4146-8558-8DFC6FC506D3}">
      <dgm:prSet/>
      <dgm:spPr/>
      <dgm:t>
        <a:bodyPr/>
        <a:lstStyle/>
        <a:p>
          <a:pPr>
            <a:lnSpc>
              <a:spcPct val="100000"/>
            </a:lnSpc>
          </a:pPr>
          <a:r>
            <a:rPr lang="en-US"/>
            <a:t>April 15-17, 2026, Koury Convention Center </a:t>
          </a:r>
        </a:p>
      </dgm:t>
    </dgm:pt>
    <dgm:pt modelId="{A398ADC0-3C2B-49C1-A6D3-87187606943D}" type="parTrans" cxnId="{536990B9-D70B-4928-89C9-9D8AF2B64433}">
      <dgm:prSet/>
      <dgm:spPr/>
      <dgm:t>
        <a:bodyPr/>
        <a:lstStyle/>
        <a:p>
          <a:endParaRPr lang="en-US"/>
        </a:p>
      </dgm:t>
    </dgm:pt>
    <dgm:pt modelId="{94FBBE23-0263-4709-8FEE-7636514ACCAD}" type="sibTrans" cxnId="{536990B9-D70B-4928-89C9-9D8AF2B64433}">
      <dgm:prSet/>
      <dgm:spPr/>
      <dgm:t>
        <a:bodyPr/>
        <a:lstStyle/>
        <a:p>
          <a:endParaRPr lang="en-US"/>
        </a:p>
      </dgm:t>
    </dgm:pt>
    <dgm:pt modelId="{05FCB641-5C1E-45EC-B056-3593FA131FF3}">
      <dgm:prSet/>
      <dgm:spPr/>
      <dgm:t>
        <a:bodyPr/>
        <a:lstStyle/>
        <a:p>
          <a:pPr>
            <a:lnSpc>
              <a:spcPct val="100000"/>
            </a:lnSpc>
          </a:pPr>
          <a:r>
            <a:rPr lang="en-US"/>
            <a:t>SkillsUSA National Leadership &amp; Skills Conference</a:t>
          </a:r>
        </a:p>
      </dgm:t>
    </dgm:pt>
    <dgm:pt modelId="{D8C52E75-3175-4FD4-9DE0-B9EF010E597F}" type="parTrans" cxnId="{153A7872-0450-4241-A887-863D143E8196}">
      <dgm:prSet/>
      <dgm:spPr/>
      <dgm:t>
        <a:bodyPr/>
        <a:lstStyle/>
        <a:p>
          <a:endParaRPr lang="en-US"/>
        </a:p>
      </dgm:t>
    </dgm:pt>
    <dgm:pt modelId="{0F748B6D-A40E-4DE3-AE06-E3A57D80EFEF}" type="sibTrans" cxnId="{153A7872-0450-4241-A887-863D143E8196}">
      <dgm:prSet/>
      <dgm:spPr/>
      <dgm:t>
        <a:bodyPr/>
        <a:lstStyle/>
        <a:p>
          <a:endParaRPr lang="en-US"/>
        </a:p>
      </dgm:t>
    </dgm:pt>
    <dgm:pt modelId="{367EA856-18D8-4D0D-AB35-54C0775E51DE}">
      <dgm:prSet/>
      <dgm:spPr/>
      <dgm:t>
        <a:bodyPr/>
        <a:lstStyle/>
        <a:p>
          <a:pPr>
            <a:lnSpc>
              <a:spcPct val="100000"/>
            </a:lnSpc>
          </a:pPr>
          <a:r>
            <a:rPr lang="en-US"/>
            <a:t>June 1-5, 2026, Atlanta, Georgia </a:t>
          </a:r>
        </a:p>
      </dgm:t>
    </dgm:pt>
    <dgm:pt modelId="{ABBDF5CF-6511-4979-9249-64371BCA8922}" type="parTrans" cxnId="{7CF1F38B-9EC4-415D-9217-B68162FD7705}">
      <dgm:prSet/>
      <dgm:spPr/>
      <dgm:t>
        <a:bodyPr/>
        <a:lstStyle/>
        <a:p>
          <a:endParaRPr lang="en-US"/>
        </a:p>
      </dgm:t>
    </dgm:pt>
    <dgm:pt modelId="{2F75B2D6-F1D5-4A4F-864E-F05B5774FFA2}" type="sibTrans" cxnId="{7CF1F38B-9EC4-415D-9217-B68162FD7705}">
      <dgm:prSet/>
      <dgm:spPr/>
      <dgm:t>
        <a:bodyPr/>
        <a:lstStyle/>
        <a:p>
          <a:endParaRPr lang="en-US"/>
        </a:p>
      </dgm:t>
    </dgm:pt>
    <dgm:pt modelId="{51D8F7C1-F351-8E4E-8662-9D2286AFB9F2}">
      <dgm:prSet/>
      <dgm:spPr/>
      <dgm:t>
        <a:bodyPr/>
        <a:lstStyle/>
        <a:p>
          <a:pPr>
            <a:lnSpc>
              <a:spcPct val="100000"/>
            </a:lnSpc>
          </a:pPr>
          <a:r>
            <a:rPr lang="en-US"/>
            <a:t>April 16, Postsecondary Competitions</a:t>
          </a:r>
        </a:p>
      </dgm:t>
    </dgm:pt>
    <dgm:pt modelId="{02F64103-CB99-E646-9D58-B32C85B7CBD3}" type="parTrans" cxnId="{A2CAB2B1-1BC5-B544-9DCB-D984CF1A30C7}">
      <dgm:prSet/>
      <dgm:spPr/>
    </dgm:pt>
    <dgm:pt modelId="{73982A6B-CC7C-8B45-AEED-813EC94FF13D}" type="sibTrans" cxnId="{A2CAB2B1-1BC5-B544-9DCB-D984CF1A30C7}">
      <dgm:prSet/>
      <dgm:spPr/>
    </dgm:pt>
    <dgm:pt modelId="{07ECE5E2-2E65-4565-9B3A-73AD29DC7476}" type="pres">
      <dgm:prSet presAssocID="{E98DA024-BB85-40E5-B2AD-B10B93DD2D3E}" presName="root" presStyleCnt="0">
        <dgm:presLayoutVars>
          <dgm:dir/>
          <dgm:resizeHandles val="exact"/>
        </dgm:presLayoutVars>
      </dgm:prSet>
      <dgm:spPr/>
    </dgm:pt>
    <dgm:pt modelId="{18C5AC41-2A86-4A0C-A0C3-8BDE700ADAAC}" type="pres">
      <dgm:prSet presAssocID="{917ABA0A-B399-4591-8746-19B14FA39D0C}" presName="compNode" presStyleCnt="0"/>
      <dgm:spPr/>
    </dgm:pt>
    <dgm:pt modelId="{45AE7118-22C5-4098-B703-F2AF8E5622AA}" type="pres">
      <dgm:prSet presAssocID="{917ABA0A-B399-4591-8746-19B14FA39D0C}" presName="bgRect" presStyleLbl="bgShp" presStyleIdx="0" presStyleCnt="4"/>
      <dgm:spPr/>
    </dgm:pt>
    <dgm:pt modelId="{B7912D9D-2A72-4995-992A-260460061054}" type="pres">
      <dgm:prSet presAssocID="{917ABA0A-B399-4591-8746-19B14FA39D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6E6FD1B7-0985-466D-86B5-ACCAE94A2C89}" type="pres">
      <dgm:prSet presAssocID="{917ABA0A-B399-4591-8746-19B14FA39D0C}" presName="spaceRect" presStyleCnt="0"/>
      <dgm:spPr/>
    </dgm:pt>
    <dgm:pt modelId="{D664AFE5-3778-4477-AB73-B01BE6053E60}" type="pres">
      <dgm:prSet presAssocID="{917ABA0A-B399-4591-8746-19B14FA39D0C}" presName="parTx" presStyleLbl="revTx" presStyleIdx="0" presStyleCnt="8">
        <dgm:presLayoutVars>
          <dgm:chMax val="0"/>
          <dgm:chPref val="0"/>
        </dgm:presLayoutVars>
      </dgm:prSet>
      <dgm:spPr/>
    </dgm:pt>
    <dgm:pt modelId="{BEB2D048-4F8F-4DB6-82A0-AB340004DACC}" type="pres">
      <dgm:prSet presAssocID="{917ABA0A-B399-4591-8746-19B14FA39D0C}" presName="desTx" presStyleLbl="revTx" presStyleIdx="1" presStyleCnt="8">
        <dgm:presLayoutVars/>
      </dgm:prSet>
      <dgm:spPr/>
    </dgm:pt>
    <dgm:pt modelId="{3DB972C2-8067-4CE2-A06D-E9BB2CE8AAAF}" type="pres">
      <dgm:prSet presAssocID="{D33C4308-1EA2-4210-BC31-85616DF4E1C9}" presName="sibTrans" presStyleCnt="0"/>
      <dgm:spPr/>
    </dgm:pt>
    <dgm:pt modelId="{55E43BA4-C1D9-4AEB-A6A4-ED892ADC9D2E}" type="pres">
      <dgm:prSet presAssocID="{1051C0FA-D312-46AB-B567-1F9938CF1547}" presName="compNode" presStyleCnt="0"/>
      <dgm:spPr/>
    </dgm:pt>
    <dgm:pt modelId="{6190400E-9517-45C2-B88C-9558CB833C22}" type="pres">
      <dgm:prSet presAssocID="{1051C0FA-D312-46AB-B567-1F9938CF1547}" presName="bgRect" presStyleLbl="bgShp" presStyleIdx="1" presStyleCnt="4"/>
      <dgm:spPr/>
    </dgm:pt>
    <dgm:pt modelId="{724E776D-CAD0-4240-9A11-2CF2B7E73128}" type="pres">
      <dgm:prSet presAssocID="{1051C0FA-D312-46AB-B567-1F9938CF15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D64380E-07E3-446A-BC2A-A54545A55EFC}" type="pres">
      <dgm:prSet presAssocID="{1051C0FA-D312-46AB-B567-1F9938CF1547}" presName="spaceRect" presStyleCnt="0"/>
      <dgm:spPr/>
    </dgm:pt>
    <dgm:pt modelId="{060ED8AE-8C17-472C-927E-F3D254DD6AD0}" type="pres">
      <dgm:prSet presAssocID="{1051C0FA-D312-46AB-B567-1F9938CF1547}" presName="parTx" presStyleLbl="revTx" presStyleIdx="2" presStyleCnt="8">
        <dgm:presLayoutVars>
          <dgm:chMax val="0"/>
          <dgm:chPref val="0"/>
        </dgm:presLayoutVars>
      </dgm:prSet>
      <dgm:spPr/>
    </dgm:pt>
    <dgm:pt modelId="{08EB6215-C7A0-46D2-8F4A-5461F52FA06E}" type="pres">
      <dgm:prSet presAssocID="{1051C0FA-D312-46AB-B567-1F9938CF1547}" presName="desTx" presStyleLbl="revTx" presStyleIdx="3" presStyleCnt="8">
        <dgm:presLayoutVars/>
      </dgm:prSet>
      <dgm:spPr/>
    </dgm:pt>
    <dgm:pt modelId="{A153D3D6-7DB0-460C-B568-4BB72992ABDF}" type="pres">
      <dgm:prSet presAssocID="{A0DF939B-CC95-4632-A6C7-AA33CA5439FF}" presName="sibTrans" presStyleCnt="0"/>
      <dgm:spPr/>
    </dgm:pt>
    <dgm:pt modelId="{13D31836-40F5-47B9-8243-9BC6569F9E4D}" type="pres">
      <dgm:prSet presAssocID="{DFC99CC7-B565-4323-A17C-AE7B542A27B9}" presName="compNode" presStyleCnt="0"/>
      <dgm:spPr/>
    </dgm:pt>
    <dgm:pt modelId="{680260C0-ACF1-4731-B21D-341822126C89}" type="pres">
      <dgm:prSet presAssocID="{DFC99CC7-B565-4323-A17C-AE7B542A27B9}" presName="bgRect" presStyleLbl="bgShp" presStyleIdx="2" presStyleCnt="4"/>
      <dgm:spPr/>
    </dgm:pt>
    <dgm:pt modelId="{C519B719-0953-4FC8-A3DC-13DB8C5C5C29}" type="pres">
      <dgm:prSet presAssocID="{DFC99CC7-B565-4323-A17C-AE7B542A27B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riefcase with solid fill"/>
        </a:ext>
      </dgm:extLst>
    </dgm:pt>
    <dgm:pt modelId="{57F851C3-E0AF-496C-9AC6-589EAAC7A065}" type="pres">
      <dgm:prSet presAssocID="{DFC99CC7-B565-4323-A17C-AE7B542A27B9}" presName="spaceRect" presStyleCnt="0"/>
      <dgm:spPr/>
    </dgm:pt>
    <dgm:pt modelId="{5D258C23-3DF4-4791-88E1-042526A9BC61}" type="pres">
      <dgm:prSet presAssocID="{DFC99CC7-B565-4323-A17C-AE7B542A27B9}" presName="parTx" presStyleLbl="revTx" presStyleIdx="4" presStyleCnt="8">
        <dgm:presLayoutVars>
          <dgm:chMax val="0"/>
          <dgm:chPref val="0"/>
        </dgm:presLayoutVars>
      </dgm:prSet>
      <dgm:spPr/>
    </dgm:pt>
    <dgm:pt modelId="{9F7A5F4B-87B6-4F59-A257-DDC9E298560D}" type="pres">
      <dgm:prSet presAssocID="{DFC99CC7-B565-4323-A17C-AE7B542A27B9}" presName="desTx" presStyleLbl="revTx" presStyleIdx="5" presStyleCnt="8">
        <dgm:presLayoutVars/>
      </dgm:prSet>
      <dgm:spPr/>
    </dgm:pt>
    <dgm:pt modelId="{71DD5D1D-70F5-4262-933E-633ACDDA320F}" type="pres">
      <dgm:prSet presAssocID="{8CD1F98D-ED85-4E72-A55B-90038E36DFE6}" presName="sibTrans" presStyleCnt="0"/>
      <dgm:spPr/>
    </dgm:pt>
    <dgm:pt modelId="{2DB66DCC-4ADB-4406-89AD-C628E1320DFF}" type="pres">
      <dgm:prSet presAssocID="{05FCB641-5C1E-45EC-B056-3593FA131FF3}" presName="compNode" presStyleCnt="0"/>
      <dgm:spPr/>
    </dgm:pt>
    <dgm:pt modelId="{72B7C3F1-DE27-4AFC-A605-3F62050B1C2C}" type="pres">
      <dgm:prSet presAssocID="{05FCB641-5C1E-45EC-B056-3593FA131FF3}" presName="bgRect" presStyleLbl="bgShp" presStyleIdx="3" presStyleCnt="4"/>
      <dgm:spPr/>
    </dgm:pt>
    <dgm:pt modelId="{1FEB5AD2-CB6B-434A-915A-62A1832DB6A2}" type="pres">
      <dgm:prSet presAssocID="{05FCB641-5C1E-45EC-B056-3593FA131FF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rophy with solid fill"/>
        </a:ext>
      </dgm:extLst>
    </dgm:pt>
    <dgm:pt modelId="{43E316E5-6C8D-40CE-AD4A-46BAED6383A4}" type="pres">
      <dgm:prSet presAssocID="{05FCB641-5C1E-45EC-B056-3593FA131FF3}" presName="spaceRect" presStyleCnt="0"/>
      <dgm:spPr/>
    </dgm:pt>
    <dgm:pt modelId="{252A1A10-7390-40B7-B3D7-5C3628BB4565}" type="pres">
      <dgm:prSet presAssocID="{05FCB641-5C1E-45EC-B056-3593FA131FF3}" presName="parTx" presStyleLbl="revTx" presStyleIdx="6" presStyleCnt="8">
        <dgm:presLayoutVars>
          <dgm:chMax val="0"/>
          <dgm:chPref val="0"/>
        </dgm:presLayoutVars>
      </dgm:prSet>
      <dgm:spPr/>
    </dgm:pt>
    <dgm:pt modelId="{6508B73F-7A16-4FE2-B3E8-86E36D1DB459}" type="pres">
      <dgm:prSet presAssocID="{05FCB641-5C1E-45EC-B056-3593FA131FF3}" presName="desTx" presStyleLbl="revTx" presStyleIdx="7" presStyleCnt="8">
        <dgm:presLayoutVars/>
      </dgm:prSet>
      <dgm:spPr/>
    </dgm:pt>
  </dgm:ptLst>
  <dgm:cxnLst>
    <dgm:cxn modelId="{DB72AB0B-D012-423D-94EB-79D0D72B8868}" type="presOf" srcId="{5D1166CF-A991-4BBB-9F5A-E9DFF246DE02}" destId="{BEB2D048-4F8F-4DB6-82A0-AB340004DACC}" srcOrd="0" destOrd="0" presId="urn:microsoft.com/office/officeart/2018/2/layout/IconVerticalSolidList"/>
    <dgm:cxn modelId="{DC96E929-06A9-4B6A-8CE7-626C47724DD2}" srcId="{E98DA024-BB85-40E5-B2AD-B10B93DD2D3E}" destId="{1051C0FA-D312-46AB-B567-1F9938CF1547}" srcOrd="1" destOrd="0" parTransId="{1F847CEA-1BA1-4A79-9754-EE0FD5E281A2}" sibTransId="{A0DF939B-CC95-4632-A6C7-AA33CA5439FF}"/>
    <dgm:cxn modelId="{11A3482C-6301-4F0D-97E6-AB16042DFD5A}" srcId="{1051C0FA-D312-46AB-B567-1F9938CF1547}" destId="{CA9779C2-34D9-4B0A-8840-06FCDC4655AC}" srcOrd="0" destOrd="0" parTransId="{F60FC672-952C-43F6-BDA2-BDFC254D9051}" sibTransId="{886E2F1E-F624-4D37-9208-5347B58C85E5}"/>
    <dgm:cxn modelId="{AB1FC72E-83FA-4CBA-9850-65A651ACF567}" type="presOf" srcId="{05FCB641-5C1E-45EC-B056-3593FA131FF3}" destId="{252A1A10-7390-40B7-B3D7-5C3628BB4565}" srcOrd="0" destOrd="0" presId="urn:microsoft.com/office/officeart/2018/2/layout/IconVerticalSolidList"/>
    <dgm:cxn modelId="{1CF0B836-B366-4ED0-A1DE-7CA22712B081}" type="presOf" srcId="{DFC99CC7-B565-4323-A17C-AE7B542A27B9}" destId="{5D258C23-3DF4-4791-88E1-042526A9BC61}" srcOrd="0" destOrd="0" presId="urn:microsoft.com/office/officeart/2018/2/layout/IconVerticalSolidList"/>
    <dgm:cxn modelId="{153A7872-0450-4241-A887-863D143E8196}" srcId="{E98DA024-BB85-40E5-B2AD-B10B93DD2D3E}" destId="{05FCB641-5C1E-45EC-B056-3593FA131FF3}" srcOrd="3" destOrd="0" parTransId="{D8C52E75-3175-4FD4-9DE0-B9EF010E597F}" sibTransId="{0F748B6D-A40E-4DE3-AE06-E3A57D80EFEF}"/>
    <dgm:cxn modelId="{E7C08F73-981C-497F-B6DE-EB20262C81BB}" type="presOf" srcId="{917ABA0A-B399-4591-8746-19B14FA39D0C}" destId="{D664AFE5-3778-4477-AB73-B01BE6053E60}" srcOrd="0" destOrd="0" presId="urn:microsoft.com/office/officeart/2018/2/layout/IconVerticalSolidList"/>
    <dgm:cxn modelId="{85638E56-BE8B-4089-9073-55E046D2D115}" type="presOf" srcId="{E98DA024-BB85-40E5-B2AD-B10B93DD2D3E}" destId="{07ECE5E2-2E65-4565-9B3A-73AD29DC7476}" srcOrd="0" destOrd="0" presId="urn:microsoft.com/office/officeart/2018/2/layout/IconVerticalSolidList"/>
    <dgm:cxn modelId="{67C1697A-7731-492D-87D5-A04F318375B4}" type="presOf" srcId="{1051C0FA-D312-46AB-B567-1F9938CF1547}" destId="{060ED8AE-8C17-472C-927E-F3D254DD6AD0}" srcOrd="0" destOrd="0" presId="urn:microsoft.com/office/officeart/2018/2/layout/IconVerticalSolidList"/>
    <dgm:cxn modelId="{0E98A689-8839-4B43-9B67-C6ABC20BC389}" srcId="{E98DA024-BB85-40E5-B2AD-B10B93DD2D3E}" destId="{DFC99CC7-B565-4323-A17C-AE7B542A27B9}" srcOrd="2" destOrd="0" parTransId="{CFEF28D3-52CC-46FB-B641-ED5DB3D4353A}" sibTransId="{8CD1F98D-ED85-4E72-A55B-90038E36DFE6}"/>
    <dgm:cxn modelId="{7CF1F38B-9EC4-415D-9217-B68162FD7705}" srcId="{05FCB641-5C1E-45EC-B056-3593FA131FF3}" destId="{367EA856-18D8-4D0D-AB35-54C0775E51DE}" srcOrd="0" destOrd="0" parTransId="{ABBDF5CF-6511-4979-9249-64371BCA8922}" sibTransId="{2F75B2D6-F1D5-4A4F-864E-F05B5774FFA2}"/>
    <dgm:cxn modelId="{3B12B095-D782-4690-89B0-487F04E9EF66}" type="presOf" srcId="{367EA856-18D8-4D0D-AB35-54C0775E51DE}" destId="{6508B73F-7A16-4FE2-B3E8-86E36D1DB459}" srcOrd="0" destOrd="0" presId="urn:microsoft.com/office/officeart/2018/2/layout/IconVerticalSolidList"/>
    <dgm:cxn modelId="{71776B9B-3EDF-4F14-855A-01C39289FA57}" srcId="{E98DA024-BB85-40E5-B2AD-B10B93DD2D3E}" destId="{917ABA0A-B399-4591-8746-19B14FA39D0C}" srcOrd="0" destOrd="0" parTransId="{268932FF-106F-4A1C-A964-74499B019237}" sibTransId="{D33C4308-1EA2-4210-BC31-85616DF4E1C9}"/>
    <dgm:cxn modelId="{C2B9F0A5-B5EA-E345-8294-93D2978DBBCF}" type="presOf" srcId="{51D8F7C1-F351-8E4E-8662-9D2286AFB9F2}" destId="{9F7A5F4B-87B6-4F59-A257-DDC9E298560D}" srcOrd="0" destOrd="1" presId="urn:microsoft.com/office/officeart/2018/2/layout/IconVerticalSolidList"/>
    <dgm:cxn modelId="{E09BF6A6-84C8-437A-B5F9-2AAF73BE731B}" type="presOf" srcId="{CF2F8E2A-2A62-4146-8558-8DFC6FC506D3}" destId="{9F7A5F4B-87B6-4F59-A257-DDC9E298560D}" srcOrd="0" destOrd="0" presId="urn:microsoft.com/office/officeart/2018/2/layout/IconVerticalSolidList"/>
    <dgm:cxn modelId="{B19537B1-4EB4-4C91-87AC-E7C5B146BF26}" srcId="{917ABA0A-B399-4591-8746-19B14FA39D0C}" destId="{5D1166CF-A991-4BBB-9F5A-E9DFF246DE02}" srcOrd="0" destOrd="0" parTransId="{7E0F2C34-34C4-4313-93BB-083E1C73CB77}" sibTransId="{FB52C877-2E69-4274-966F-ECCB5F23A838}"/>
    <dgm:cxn modelId="{A2CAB2B1-1BC5-B544-9DCB-D984CF1A30C7}" srcId="{DFC99CC7-B565-4323-A17C-AE7B542A27B9}" destId="{51D8F7C1-F351-8E4E-8662-9D2286AFB9F2}" srcOrd="1" destOrd="0" parTransId="{02F64103-CB99-E646-9D58-B32C85B7CBD3}" sibTransId="{73982A6B-CC7C-8B45-AEED-813EC94FF13D}"/>
    <dgm:cxn modelId="{536990B9-D70B-4928-89C9-9D8AF2B64433}" srcId="{DFC99CC7-B565-4323-A17C-AE7B542A27B9}" destId="{CF2F8E2A-2A62-4146-8558-8DFC6FC506D3}" srcOrd="0" destOrd="0" parTransId="{A398ADC0-3C2B-49C1-A6D3-87187606943D}" sibTransId="{94FBBE23-0263-4709-8FEE-7636514ACCAD}"/>
    <dgm:cxn modelId="{7A47AEF1-48E4-40B7-B102-D8323AB6BF8F}" type="presOf" srcId="{CA9779C2-34D9-4B0A-8840-06FCDC4655AC}" destId="{08EB6215-C7A0-46D2-8F4A-5461F52FA06E}" srcOrd="0" destOrd="0" presId="urn:microsoft.com/office/officeart/2018/2/layout/IconVerticalSolidList"/>
    <dgm:cxn modelId="{D175E409-E75E-41EB-A6DC-C699236D7A76}" type="presParOf" srcId="{07ECE5E2-2E65-4565-9B3A-73AD29DC7476}" destId="{18C5AC41-2A86-4A0C-A0C3-8BDE700ADAAC}" srcOrd="0" destOrd="0" presId="urn:microsoft.com/office/officeart/2018/2/layout/IconVerticalSolidList"/>
    <dgm:cxn modelId="{00798ACB-9B96-4E31-B471-5E28132A1698}" type="presParOf" srcId="{18C5AC41-2A86-4A0C-A0C3-8BDE700ADAAC}" destId="{45AE7118-22C5-4098-B703-F2AF8E5622AA}" srcOrd="0" destOrd="0" presId="urn:microsoft.com/office/officeart/2018/2/layout/IconVerticalSolidList"/>
    <dgm:cxn modelId="{C2B2B8BB-5706-4799-B0E5-975B25FAF1FA}" type="presParOf" srcId="{18C5AC41-2A86-4A0C-A0C3-8BDE700ADAAC}" destId="{B7912D9D-2A72-4995-992A-260460061054}" srcOrd="1" destOrd="0" presId="urn:microsoft.com/office/officeart/2018/2/layout/IconVerticalSolidList"/>
    <dgm:cxn modelId="{427EAF71-38AA-4FE3-965F-95A7E6F3319F}" type="presParOf" srcId="{18C5AC41-2A86-4A0C-A0C3-8BDE700ADAAC}" destId="{6E6FD1B7-0985-466D-86B5-ACCAE94A2C89}" srcOrd="2" destOrd="0" presId="urn:microsoft.com/office/officeart/2018/2/layout/IconVerticalSolidList"/>
    <dgm:cxn modelId="{F268E61C-EEE8-451F-B90A-88090C93C430}" type="presParOf" srcId="{18C5AC41-2A86-4A0C-A0C3-8BDE700ADAAC}" destId="{D664AFE5-3778-4477-AB73-B01BE6053E60}" srcOrd="3" destOrd="0" presId="urn:microsoft.com/office/officeart/2018/2/layout/IconVerticalSolidList"/>
    <dgm:cxn modelId="{78689AD9-B20D-460D-B362-5235E33F00FA}" type="presParOf" srcId="{18C5AC41-2A86-4A0C-A0C3-8BDE700ADAAC}" destId="{BEB2D048-4F8F-4DB6-82A0-AB340004DACC}" srcOrd="4" destOrd="0" presId="urn:microsoft.com/office/officeart/2018/2/layout/IconVerticalSolidList"/>
    <dgm:cxn modelId="{66FD46FD-EF50-432B-8077-BC61A6F2067D}" type="presParOf" srcId="{07ECE5E2-2E65-4565-9B3A-73AD29DC7476}" destId="{3DB972C2-8067-4CE2-A06D-E9BB2CE8AAAF}" srcOrd="1" destOrd="0" presId="urn:microsoft.com/office/officeart/2018/2/layout/IconVerticalSolidList"/>
    <dgm:cxn modelId="{6636FFFF-6206-41C9-9AD5-C34687818DC9}" type="presParOf" srcId="{07ECE5E2-2E65-4565-9B3A-73AD29DC7476}" destId="{55E43BA4-C1D9-4AEB-A6A4-ED892ADC9D2E}" srcOrd="2" destOrd="0" presId="urn:microsoft.com/office/officeart/2018/2/layout/IconVerticalSolidList"/>
    <dgm:cxn modelId="{2859EE5D-F94D-4A3F-8DA1-278A831AD239}" type="presParOf" srcId="{55E43BA4-C1D9-4AEB-A6A4-ED892ADC9D2E}" destId="{6190400E-9517-45C2-B88C-9558CB833C22}" srcOrd="0" destOrd="0" presId="urn:microsoft.com/office/officeart/2018/2/layout/IconVerticalSolidList"/>
    <dgm:cxn modelId="{11035E8A-EE22-4FC6-80AB-858B4C1130A2}" type="presParOf" srcId="{55E43BA4-C1D9-4AEB-A6A4-ED892ADC9D2E}" destId="{724E776D-CAD0-4240-9A11-2CF2B7E73128}" srcOrd="1" destOrd="0" presId="urn:microsoft.com/office/officeart/2018/2/layout/IconVerticalSolidList"/>
    <dgm:cxn modelId="{5EEEE9B6-6FA1-469D-87F0-95DFD476D596}" type="presParOf" srcId="{55E43BA4-C1D9-4AEB-A6A4-ED892ADC9D2E}" destId="{AD64380E-07E3-446A-BC2A-A54545A55EFC}" srcOrd="2" destOrd="0" presId="urn:microsoft.com/office/officeart/2018/2/layout/IconVerticalSolidList"/>
    <dgm:cxn modelId="{B0400420-C584-4EC2-B729-14B03023F926}" type="presParOf" srcId="{55E43BA4-C1D9-4AEB-A6A4-ED892ADC9D2E}" destId="{060ED8AE-8C17-472C-927E-F3D254DD6AD0}" srcOrd="3" destOrd="0" presId="urn:microsoft.com/office/officeart/2018/2/layout/IconVerticalSolidList"/>
    <dgm:cxn modelId="{CD329CE2-6CBC-4C05-B0A1-E6B435994961}" type="presParOf" srcId="{55E43BA4-C1D9-4AEB-A6A4-ED892ADC9D2E}" destId="{08EB6215-C7A0-46D2-8F4A-5461F52FA06E}" srcOrd="4" destOrd="0" presId="urn:microsoft.com/office/officeart/2018/2/layout/IconVerticalSolidList"/>
    <dgm:cxn modelId="{B4EF0727-CF3F-4CED-8DA6-908A64A248EA}" type="presParOf" srcId="{07ECE5E2-2E65-4565-9B3A-73AD29DC7476}" destId="{A153D3D6-7DB0-460C-B568-4BB72992ABDF}" srcOrd="3" destOrd="0" presId="urn:microsoft.com/office/officeart/2018/2/layout/IconVerticalSolidList"/>
    <dgm:cxn modelId="{29A3B32E-9024-4024-8112-D1641A93F5D6}" type="presParOf" srcId="{07ECE5E2-2E65-4565-9B3A-73AD29DC7476}" destId="{13D31836-40F5-47B9-8243-9BC6569F9E4D}" srcOrd="4" destOrd="0" presId="urn:microsoft.com/office/officeart/2018/2/layout/IconVerticalSolidList"/>
    <dgm:cxn modelId="{B6518DD9-1698-444C-9D4A-CC6C7E11D1FF}" type="presParOf" srcId="{13D31836-40F5-47B9-8243-9BC6569F9E4D}" destId="{680260C0-ACF1-4731-B21D-341822126C89}" srcOrd="0" destOrd="0" presId="urn:microsoft.com/office/officeart/2018/2/layout/IconVerticalSolidList"/>
    <dgm:cxn modelId="{F3C4DF05-A643-44E0-A355-14F8E443FE6F}" type="presParOf" srcId="{13D31836-40F5-47B9-8243-9BC6569F9E4D}" destId="{C519B719-0953-4FC8-A3DC-13DB8C5C5C29}" srcOrd="1" destOrd="0" presId="urn:microsoft.com/office/officeart/2018/2/layout/IconVerticalSolidList"/>
    <dgm:cxn modelId="{B36F5C3C-5D47-44F9-A02E-68A7C54FBA10}" type="presParOf" srcId="{13D31836-40F5-47B9-8243-9BC6569F9E4D}" destId="{57F851C3-E0AF-496C-9AC6-589EAAC7A065}" srcOrd="2" destOrd="0" presId="urn:microsoft.com/office/officeart/2018/2/layout/IconVerticalSolidList"/>
    <dgm:cxn modelId="{9FB1B119-102B-49EA-BB27-726979AEA9B1}" type="presParOf" srcId="{13D31836-40F5-47B9-8243-9BC6569F9E4D}" destId="{5D258C23-3DF4-4791-88E1-042526A9BC61}" srcOrd="3" destOrd="0" presId="urn:microsoft.com/office/officeart/2018/2/layout/IconVerticalSolidList"/>
    <dgm:cxn modelId="{5BA51F3D-252C-43E2-88AF-AFEAD55F52EA}" type="presParOf" srcId="{13D31836-40F5-47B9-8243-9BC6569F9E4D}" destId="{9F7A5F4B-87B6-4F59-A257-DDC9E298560D}" srcOrd="4" destOrd="0" presId="urn:microsoft.com/office/officeart/2018/2/layout/IconVerticalSolidList"/>
    <dgm:cxn modelId="{ADD0FF0A-6067-4D58-90A8-F479D898B253}" type="presParOf" srcId="{07ECE5E2-2E65-4565-9B3A-73AD29DC7476}" destId="{71DD5D1D-70F5-4262-933E-633ACDDA320F}" srcOrd="5" destOrd="0" presId="urn:microsoft.com/office/officeart/2018/2/layout/IconVerticalSolidList"/>
    <dgm:cxn modelId="{CA736550-8752-46BE-A4A4-52A435907E7A}" type="presParOf" srcId="{07ECE5E2-2E65-4565-9B3A-73AD29DC7476}" destId="{2DB66DCC-4ADB-4406-89AD-C628E1320DFF}" srcOrd="6" destOrd="0" presId="urn:microsoft.com/office/officeart/2018/2/layout/IconVerticalSolidList"/>
    <dgm:cxn modelId="{BA54FF0D-20DF-46AE-8CA3-85E51930582A}" type="presParOf" srcId="{2DB66DCC-4ADB-4406-89AD-C628E1320DFF}" destId="{72B7C3F1-DE27-4AFC-A605-3F62050B1C2C}" srcOrd="0" destOrd="0" presId="urn:microsoft.com/office/officeart/2018/2/layout/IconVerticalSolidList"/>
    <dgm:cxn modelId="{66AF56CC-A49E-46E5-90BC-B7BF5C1D323E}" type="presParOf" srcId="{2DB66DCC-4ADB-4406-89AD-C628E1320DFF}" destId="{1FEB5AD2-CB6B-434A-915A-62A1832DB6A2}" srcOrd="1" destOrd="0" presId="urn:microsoft.com/office/officeart/2018/2/layout/IconVerticalSolidList"/>
    <dgm:cxn modelId="{A1D0A0BB-7C3C-45EC-A380-243E00BDE1EA}" type="presParOf" srcId="{2DB66DCC-4ADB-4406-89AD-C628E1320DFF}" destId="{43E316E5-6C8D-40CE-AD4A-46BAED6383A4}" srcOrd="2" destOrd="0" presId="urn:microsoft.com/office/officeart/2018/2/layout/IconVerticalSolidList"/>
    <dgm:cxn modelId="{FE1C53E6-1C0F-44B0-9A28-29CD21364EF6}" type="presParOf" srcId="{2DB66DCC-4ADB-4406-89AD-C628E1320DFF}" destId="{252A1A10-7390-40B7-B3D7-5C3628BB4565}" srcOrd="3" destOrd="0" presId="urn:microsoft.com/office/officeart/2018/2/layout/IconVerticalSolidList"/>
    <dgm:cxn modelId="{B85AEFC5-9AEA-4E7E-AF0F-EE640C8544C5}" type="presParOf" srcId="{2DB66DCC-4ADB-4406-89AD-C628E1320DFF}" destId="{6508B73F-7A16-4FE2-B3E8-86E36D1DB45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B170-0524-4798-A4C4-AD482F48B044}">
      <dsp:nvSpPr>
        <dsp:cNvPr id="0" name=""/>
        <dsp:cNvSpPr/>
      </dsp:nvSpPr>
      <dsp:spPr>
        <a:xfrm>
          <a:off x="0" y="0"/>
          <a:ext cx="8668840" cy="15134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E48AF-87DF-42AE-A54D-2C10EFA4A7B2}">
      <dsp:nvSpPr>
        <dsp:cNvPr id="0" name=""/>
        <dsp:cNvSpPr/>
      </dsp:nvSpPr>
      <dsp:spPr>
        <a:xfrm>
          <a:off x="261059" y="164691"/>
          <a:ext cx="1253341" cy="1184073"/>
        </a:xfrm>
        <a:prstGeom prst="roundRect">
          <a:avLst>
            <a:gd name="adj" fmla="val 10000"/>
          </a:avLst>
        </a:prstGeom>
        <a:blipFill>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29E48-C578-47A4-8D11-A5DFDD1EB70E}">
      <dsp:nvSpPr>
        <dsp:cNvPr id="0" name=""/>
        <dsp:cNvSpPr/>
      </dsp:nvSpPr>
      <dsp:spPr>
        <a:xfrm rot="10800000">
          <a:off x="261059"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Rob Van Dyke</a:t>
          </a:r>
          <a:br>
            <a:rPr lang="en-US" sz="1100" kern="1200"/>
          </a:br>
          <a:br>
            <a:rPr lang="en-US" sz="1100" kern="1200"/>
          </a:br>
          <a:r>
            <a:rPr lang="en-US" sz="1100" kern="1200"/>
            <a:t>Associate VP for Federal Programs</a:t>
          </a:r>
          <a:br>
            <a:rPr lang="en-US" sz="1100" kern="1200"/>
          </a:br>
          <a:br>
            <a:rPr lang="en-US" sz="1100" kern="1200"/>
          </a:br>
          <a:br>
            <a:rPr lang="en-US" sz="1100" kern="1200"/>
          </a:br>
          <a:br>
            <a:rPr lang="en-US" sz="1100" kern="1200"/>
          </a:br>
          <a:br>
            <a:rPr lang="en-US" sz="1100" kern="1200"/>
          </a:br>
          <a:r>
            <a:rPr lang="en-US" sz="1100" kern="1200" err="1">
              <a:solidFill>
                <a:schemeClr val="tx1"/>
              </a:solidFill>
            </a:rPr>
            <a:t>vandyker</a:t>
          </a:r>
          <a:r>
            <a:rPr lang="en-US" sz="1100" kern="1200">
              <a:solidFill>
                <a:schemeClr val="tx1"/>
              </a:solidFill>
            </a:rPr>
            <a:t>@</a:t>
          </a:r>
        </a:p>
      </dsp:txBody>
      <dsp:txXfrm rot="10800000">
        <a:off x="299604" y="1513456"/>
        <a:ext cx="1176251" cy="1811235"/>
      </dsp:txXfrm>
    </dsp:sp>
    <dsp:sp modelId="{EAE815E1-EB64-4D39-9DF0-CD92D3FD9D32}">
      <dsp:nvSpPr>
        <dsp:cNvPr id="0" name=""/>
        <dsp:cNvSpPr/>
      </dsp:nvSpPr>
      <dsp:spPr>
        <a:xfrm>
          <a:off x="1639735" y="169563"/>
          <a:ext cx="1253341" cy="1184073"/>
        </a:xfrm>
        <a:prstGeom prst="roundRect">
          <a:avLst>
            <a:gd name="adj" fmla="val 10000"/>
          </a:avLst>
        </a:prstGeom>
        <a:blipFill>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1D8B9-980E-4885-AC17-FC92581215CD}">
      <dsp:nvSpPr>
        <dsp:cNvPr id="0" name=""/>
        <dsp:cNvSpPr/>
      </dsp:nvSpPr>
      <dsp:spPr>
        <a:xfrm rot="10800000">
          <a:off x="1639735"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Tony Reggi</a:t>
          </a:r>
          <a:br>
            <a:rPr lang="en-US" sz="1100" kern="1200"/>
          </a:br>
          <a:br>
            <a:rPr lang="en-US" sz="1100" kern="1200"/>
          </a:br>
          <a:r>
            <a:rPr lang="en-US" sz="1100" kern="1200"/>
            <a:t>Associate State Director for Perkins Grant Administration</a:t>
          </a:r>
          <a:br>
            <a:rPr lang="en-US" sz="1100" kern="1200"/>
          </a:br>
          <a:br>
            <a:rPr lang="en-US" sz="1100" kern="1200"/>
          </a:br>
          <a:br>
            <a:rPr lang="en-US" sz="1100" kern="1200"/>
          </a:br>
          <a:r>
            <a:rPr lang="en-US" sz="1100" kern="1200" err="1">
              <a:solidFill>
                <a:schemeClr val="tx1"/>
              </a:solidFill>
            </a:rPr>
            <a:t>reggia</a:t>
          </a:r>
          <a:r>
            <a:rPr lang="en-US" sz="1100" kern="1200">
              <a:solidFill>
                <a:schemeClr val="tx1"/>
              </a:solidFill>
            </a:rPr>
            <a:t>@</a:t>
          </a:r>
        </a:p>
      </dsp:txBody>
      <dsp:txXfrm rot="10800000">
        <a:off x="1678280" y="1513456"/>
        <a:ext cx="1176251" cy="1811235"/>
      </dsp:txXfrm>
    </dsp:sp>
    <dsp:sp modelId="{1FED9161-B6A5-4469-8DFC-643FA425A57B}">
      <dsp:nvSpPr>
        <dsp:cNvPr id="0" name=""/>
        <dsp:cNvSpPr/>
      </dsp:nvSpPr>
      <dsp:spPr>
        <a:xfrm>
          <a:off x="3018411" y="164691"/>
          <a:ext cx="1253341" cy="1184073"/>
        </a:xfrm>
        <a:prstGeom prst="roundRect">
          <a:avLst>
            <a:gd name="adj" fmla="val 10000"/>
          </a:avLst>
        </a:prstGeom>
        <a:blipFill>
          <a:blip xmlns:r="http://schemas.openxmlformats.org/officeDocument/2006/relationships" r:embed="rId3"/>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FB42-102A-4C79-9E93-8A74C7BFCA28}">
      <dsp:nvSpPr>
        <dsp:cNvPr id="0" name=""/>
        <dsp:cNvSpPr/>
      </dsp:nvSpPr>
      <dsp:spPr>
        <a:xfrm rot="10800000">
          <a:off x="3018411"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Patti Coultas</a:t>
          </a:r>
          <a:br>
            <a:rPr lang="en-US" sz="1100" kern="1200"/>
          </a:br>
          <a:br>
            <a:rPr lang="en-US" sz="1100" kern="1200"/>
          </a:br>
          <a:r>
            <a:rPr lang="en-US" sz="1100" kern="1200"/>
            <a:t>Assistant Director of Perkins Regional Services – East</a:t>
          </a:r>
          <a:br>
            <a:rPr lang="en-US" sz="1100" kern="1200"/>
          </a:br>
          <a:br>
            <a:rPr lang="en-US" sz="1100" kern="1200"/>
          </a:br>
          <a:br>
            <a:rPr lang="en-US" sz="1100" kern="1200"/>
          </a:br>
          <a:r>
            <a:rPr lang="en-US" sz="1100" kern="1200">
              <a:solidFill>
                <a:schemeClr val="tx1"/>
              </a:solidFill>
            </a:rPr>
            <a:t>coultasp@</a:t>
          </a:r>
        </a:p>
      </dsp:txBody>
      <dsp:txXfrm rot="10800000">
        <a:off x="3056956" y="1513456"/>
        <a:ext cx="1176251" cy="1811235"/>
      </dsp:txXfrm>
    </dsp:sp>
    <dsp:sp modelId="{9D3DF411-AD26-40DE-A1F6-B14240AF57A6}">
      <dsp:nvSpPr>
        <dsp:cNvPr id="0" name=""/>
        <dsp:cNvSpPr/>
      </dsp:nvSpPr>
      <dsp:spPr>
        <a:xfrm>
          <a:off x="4397087" y="164691"/>
          <a:ext cx="1253341" cy="1184073"/>
        </a:xfrm>
        <a:prstGeom prst="roundRect">
          <a:avLst>
            <a:gd name="adj" fmla="val 10000"/>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64F3A-84BE-4C03-B997-1057F6E42787}">
      <dsp:nvSpPr>
        <dsp:cNvPr id="0" name=""/>
        <dsp:cNvSpPr/>
      </dsp:nvSpPr>
      <dsp:spPr>
        <a:xfrm rot="10800000">
          <a:off x="4397087"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Stefanie Schroeder</a:t>
          </a:r>
          <a:br>
            <a:rPr lang="en-US" sz="1100" kern="1200"/>
          </a:br>
          <a:br>
            <a:rPr lang="en-US" sz="1100" kern="1200"/>
          </a:br>
          <a:r>
            <a:rPr lang="en-US" sz="1100" kern="1200"/>
            <a:t>Assistant Director of Perkins Regional Services – West</a:t>
          </a:r>
          <a:br>
            <a:rPr lang="en-US" sz="1100" kern="1200"/>
          </a:br>
          <a:br>
            <a:rPr lang="en-US" sz="1100" kern="1200"/>
          </a:br>
          <a:r>
            <a:rPr lang="en-US" sz="1100" kern="1200">
              <a:solidFill>
                <a:schemeClr val="tx1"/>
              </a:solidFill>
            </a:rPr>
            <a:t>schroeders@</a:t>
          </a:r>
        </a:p>
      </dsp:txBody>
      <dsp:txXfrm rot="10800000">
        <a:off x="4435632" y="1513456"/>
        <a:ext cx="1176251" cy="1811235"/>
      </dsp:txXfrm>
    </dsp:sp>
    <dsp:sp modelId="{64B1FC7D-30EC-49F5-995E-C4740A8603E9}">
      <dsp:nvSpPr>
        <dsp:cNvPr id="0" name=""/>
        <dsp:cNvSpPr/>
      </dsp:nvSpPr>
      <dsp:spPr>
        <a:xfrm>
          <a:off x="5775762" y="164691"/>
          <a:ext cx="1253341" cy="1184073"/>
        </a:xfrm>
        <a:prstGeom prst="roundRect">
          <a:avLst>
            <a:gd name="adj" fmla="val 10000"/>
          </a:avLst>
        </a:prstGeom>
        <a:blipFill>
          <a:blip xmlns:r="http://schemas.openxmlformats.org/officeDocument/2006/relationships" r:embed="rId5"/>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0330-557D-4BBE-8617-A1331DF128AD}">
      <dsp:nvSpPr>
        <dsp:cNvPr id="0" name=""/>
        <dsp:cNvSpPr/>
      </dsp:nvSpPr>
      <dsp:spPr>
        <a:xfrm rot="10800000">
          <a:off x="5775762"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Darice McDougald</a:t>
          </a:r>
          <a:br>
            <a:rPr lang="en-US" sz="1100" kern="1200"/>
          </a:br>
          <a:br>
            <a:rPr lang="en-US" sz="1100" kern="1200"/>
          </a:br>
          <a:r>
            <a:rPr lang="en-US" sz="1100" kern="1200"/>
            <a:t>Federal Programs Business Services Specialist</a:t>
          </a:r>
          <a:br>
            <a:rPr lang="en-US" sz="1100" kern="1200"/>
          </a:br>
          <a:br>
            <a:rPr lang="en-US" sz="1100" kern="1200"/>
          </a:br>
          <a:br>
            <a:rPr lang="en-US" sz="1100" kern="1200"/>
          </a:br>
          <a:r>
            <a:rPr lang="en-US" sz="1100" kern="1200">
              <a:solidFill>
                <a:schemeClr val="tx1"/>
              </a:solidFill>
            </a:rPr>
            <a:t>mcdougaldd@</a:t>
          </a:r>
        </a:p>
      </dsp:txBody>
      <dsp:txXfrm rot="10800000">
        <a:off x="5814307" y="1513456"/>
        <a:ext cx="1176251" cy="1811235"/>
      </dsp:txXfrm>
    </dsp:sp>
    <dsp:sp modelId="{3DDBED63-569E-48C7-8C0B-7A51B61594E0}">
      <dsp:nvSpPr>
        <dsp:cNvPr id="0" name=""/>
        <dsp:cNvSpPr/>
      </dsp:nvSpPr>
      <dsp:spPr>
        <a:xfrm>
          <a:off x="7154438" y="201794"/>
          <a:ext cx="1253341" cy="1109868"/>
        </a:xfrm>
        <a:prstGeom prst="roundRect">
          <a:avLst>
            <a:gd name="adj" fmla="val 10000"/>
          </a:avLst>
        </a:prstGeom>
        <a:blipFill>
          <a:blip xmlns:r="http://schemas.openxmlformats.org/officeDocument/2006/relationships" r:embed="rId6"/>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D2000-1982-4F70-8BC3-4E2CB5DD2547}">
      <dsp:nvSpPr>
        <dsp:cNvPr id="0" name=""/>
        <dsp:cNvSpPr/>
      </dsp:nvSpPr>
      <dsp:spPr>
        <a:xfrm rot="10800000">
          <a:off x="7154438"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Michael Tilley</a:t>
          </a:r>
          <a:br>
            <a:rPr lang="en-US" sz="1100" kern="1200"/>
          </a:br>
          <a:br>
            <a:rPr lang="en-US" sz="1100" kern="1200"/>
          </a:br>
          <a:br>
            <a:rPr lang="en-US" sz="1100" kern="1200"/>
          </a:br>
          <a:r>
            <a:rPr lang="en-US" sz="1100" kern="1200"/>
            <a:t>Associate State Director for Monitoring and Compliance</a:t>
          </a:r>
          <a:br>
            <a:rPr lang="en-US" sz="1100" kern="1200"/>
          </a:br>
          <a:br>
            <a:rPr lang="en-US" sz="1100" kern="1200"/>
          </a:br>
          <a:r>
            <a:rPr lang="en-US" sz="1100" kern="1200">
              <a:solidFill>
                <a:schemeClr val="tx1"/>
              </a:solidFill>
            </a:rPr>
            <a:t>mtilley@</a:t>
          </a:r>
        </a:p>
      </dsp:txBody>
      <dsp:txXfrm rot="10800000">
        <a:off x="7192983" y="1513456"/>
        <a:ext cx="1176251" cy="181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D7ED7-A0D9-2B4A-82D9-F8CBEDE9C016}">
      <dsp:nvSpPr>
        <dsp:cNvPr id="0" name=""/>
        <dsp:cNvSpPr/>
      </dsp:nvSpPr>
      <dsp:spPr>
        <a:xfrm>
          <a:off x="1540" y="788924"/>
          <a:ext cx="3284841" cy="19709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Based on average of academic years </a:t>
          </a:r>
        </a:p>
        <a:p>
          <a:pPr marL="0" lvl="0" indent="0" algn="ctr" defTabSz="1333500">
            <a:lnSpc>
              <a:spcPct val="90000"/>
            </a:lnSpc>
            <a:spcBef>
              <a:spcPct val="0"/>
            </a:spcBef>
            <a:spcAft>
              <a:spcPct val="35000"/>
            </a:spcAft>
            <a:buNone/>
          </a:pPr>
          <a:r>
            <a:rPr lang="en-US" sz="3000" kern="1200"/>
            <a:t>23-24 and 24-25</a:t>
          </a:r>
        </a:p>
      </dsp:txBody>
      <dsp:txXfrm>
        <a:off x="59266" y="846650"/>
        <a:ext cx="3169389" cy="1855452"/>
      </dsp:txXfrm>
    </dsp:sp>
    <dsp:sp modelId="{F8DF7FA0-2F34-0949-845B-466640E7C308}">
      <dsp:nvSpPr>
        <dsp:cNvPr id="0" name=""/>
        <dsp:cNvSpPr/>
      </dsp:nvSpPr>
      <dsp:spPr>
        <a:xfrm>
          <a:off x="3575447" y="1367056"/>
          <a:ext cx="696386" cy="8146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575447" y="1529984"/>
        <a:ext cx="487470" cy="488784"/>
      </dsp:txXfrm>
    </dsp:sp>
    <dsp:sp modelId="{4E1DCCF1-B7AF-7C48-8A21-2844825BCB79}">
      <dsp:nvSpPr>
        <dsp:cNvPr id="0" name=""/>
        <dsp:cNvSpPr/>
      </dsp:nvSpPr>
      <dsp:spPr>
        <a:xfrm>
          <a:off x="4600318" y="788924"/>
          <a:ext cx="3284841" cy="1970904"/>
        </a:xfrm>
        <a:prstGeom prst="roundRect">
          <a:avLst>
            <a:gd name="adj" fmla="val 10000"/>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Submit acceptance by November 21, 2025</a:t>
          </a:r>
        </a:p>
      </dsp:txBody>
      <dsp:txXfrm>
        <a:off x="4658044" y="846650"/>
        <a:ext cx="3169389" cy="1855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7118-22C5-4098-B703-F2AF8E5622AA}">
      <dsp:nvSpPr>
        <dsp:cNvPr id="0" name=""/>
        <dsp:cNvSpPr/>
      </dsp:nvSpPr>
      <dsp:spPr>
        <a:xfrm>
          <a:off x="0" y="1472"/>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12D9D-2A72-4995-992A-260460061054}">
      <dsp:nvSpPr>
        <dsp:cNvPr id="0" name=""/>
        <dsp:cNvSpPr/>
      </dsp:nvSpPr>
      <dsp:spPr>
        <a:xfrm>
          <a:off x="225811" y="169432"/>
          <a:ext cx="410567" cy="410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4AFE5-3778-4477-AB73-B01BE6053E60}">
      <dsp:nvSpPr>
        <dsp:cNvPr id="0" name=""/>
        <dsp:cNvSpPr/>
      </dsp:nvSpPr>
      <dsp:spPr>
        <a:xfrm>
          <a:off x="862191" y="1472"/>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Perkins Mid-Year Meeting</a:t>
          </a:r>
        </a:p>
      </dsp:txBody>
      <dsp:txXfrm>
        <a:off x="862191" y="1472"/>
        <a:ext cx="3549015" cy="746485"/>
      </dsp:txXfrm>
    </dsp:sp>
    <dsp:sp modelId="{BEB2D048-4F8F-4DB6-82A0-AB340004DACC}">
      <dsp:nvSpPr>
        <dsp:cNvPr id="0" name=""/>
        <dsp:cNvSpPr/>
      </dsp:nvSpPr>
      <dsp:spPr>
        <a:xfrm>
          <a:off x="4411206" y="1472"/>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a:t>Feb 2-4, 2026, Caraway Conference Center</a:t>
          </a:r>
        </a:p>
      </dsp:txBody>
      <dsp:txXfrm>
        <a:off x="4411206" y="1472"/>
        <a:ext cx="3475493" cy="746485"/>
      </dsp:txXfrm>
    </dsp:sp>
    <dsp:sp modelId="{6190400E-9517-45C2-B88C-9558CB833C22}">
      <dsp:nvSpPr>
        <dsp:cNvPr id="0" name=""/>
        <dsp:cNvSpPr/>
      </dsp:nvSpPr>
      <dsp:spPr>
        <a:xfrm>
          <a:off x="0" y="934580"/>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E776D-CAD0-4240-9A11-2CF2B7E73128}">
      <dsp:nvSpPr>
        <dsp:cNvPr id="0" name=""/>
        <dsp:cNvSpPr/>
      </dsp:nvSpPr>
      <dsp:spPr>
        <a:xfrm>
          <a:off x="225811" y="1102539"/>
          <a:ext cx="410567" cy="410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ED8AE-8C17-472C-927E-F3D254DD6AD0}">
      <dsp:nvSpPr>
        <dsp:cNvPr id="0" name=""/>
        <dsp:cNvSpPr/>
      </dsp:nvSpPr>
      <dsp:spPr>
        <a:xfrm>
          <a:off x="862191" y="934580"/>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Perkins Annual Meeting</a:t>
          </a:r>
        </a:p>
      </dsp:txBody>
      <dsp:txXfrm>
        <a:off x="862191" y="934580"/>
        <a:ext cx="3549015" cy="746485"/>
      </dsp:txXfrm>
    </dsp:sp>
    <dsp:sp modelId="{08EB6215-C7A0-46D2-8F4A-5461F52FA06E}">
      <dsp:nvSpPr>
        <dsp:cNvPr id="0" name=""/>
        <dsp:cNvSpPr/>
      </dsp:nvSpPr>
      <dsp:spPr>
        <a:xfrm>
          <a:off x="4411206" y="934580"/>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a:t>April 15, 2026, Koury Convention Center</a:t>
          </a:r>
        </a:p>
      </dsp:txBody>
      <dsp:txXfrm>
        <a:off x="4411206" y="934580"/>
        <a:ext cx="3475493" cy="746485"/>
      </dsp:txXfrm>
    </dsp:sp>
    <dsp:sp modelId="{680260C0-ACF1-4731-B21D-341822126C89}">
      <dsp:nvSpPr>
        <dsp:cNvPr id="0" name=""/>
        <dsp:cNvSpPr/>
      </dsp:nvSpPr>
      <dsp:spPr>
        <a:xfrm>
          <a:off x="0" y="1867687"/>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9B719-0953-4FC8-A3DC-13DB8C5C5C29}">
      <dsp:nvSpPr>
        <dsp:cNvPr id="0" name=""/>
        <dsp:cNvSpPr/>
      </dsp:nvSpPr>
      <dsp:spPr>
        <a:xfrm>
          <a:off x="225811" y="2035646"/>
          <a:ext cx="410567" cy="41056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258C23-3DF4-4791-88E1-042526A9BC61}">
      <dsp:nvSpPr>
        <dsp:cNvPr id="0" name=""/>
        <dsp:cNvSpPr/>
      </dsp:nvSpPr>
      <dsp:spPr>
        <a:xfrm>
          <a:off x="862191" y="1867687"/>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SkillsUSA NC State Leadership &amp; Skills Conference</a:t>
          </a:r>
        </a:p>
      </dsp:txBody>
      <dsp:txXfrm>
        <a:off x="862191" y="1867687"/>
        <a:ext cx="3549015" cy="746485"/>
      </dsp:txXfrm>
    </dsp:sp>
    <dsp:sp modelId="{9F7A5F4B-87B6-4F59-A257-DDC9E298560D}">
      <dsp:nvSpPr>
        <dsp:cNvPr id="0" name=""/>
        <dsp:cNvSpPr/>
      </dsp:nvSpPr>
      <dsp:spPr>
        <a:xfrm>
          <a:off x="4411206" y="1867687"/>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a:t>April 15-17, 2026, Koury Convention Center </a:t>
          </a:r>
        </a:p>
        <a:p>
          <a:pPr marL="0" lvl="0" indent="0" algn="l" defTabSz="622300">
            <a:lnSpc>
              <a:spcPct val="100000"/>
            </a:lnSpc>
            <a:spcBef>
              <a:spcPct val="0"/>
            </a:spcBef>
            <a:spcAft>
              <a:spcPct val="35000"/>
            </a:spcAft>
            <a:buNone/>
          </a:pPr>
          <a:r>
            <a:rPr lang="en-US" sz="1400" kern="1200"/>
            <a:t>April 16, Postsecondary Competitions</a:t>
          </a:r>
        </a:p>
      </dsp:txBody>
      <dsp:txXfrm>
        <a:off x="4411206" y="1867687"/>
        <a:ext cx="3475493" cy="746485"/>
      </dsp:txXfrm>
    </dsp:sp>
    <dsp:sp modelId="{72B7C3F1-DE27-4AFC-A605-3F62050B1C2C}">
      <dsp:nvSpPr>
        <dsp:cNvPr id="0" name=""/>
        <dsp:cNvSpPr/>
      </dsp:nvSpPr>
      <dsp:spPr>
        <a:xfrm>
          <a:off x="0" y="2800794"/>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B5AD2-CB6B-434A-915A-62A1832DB6A2}">
      <dsp:nvSpPr>
        <dsp:cNvPr id="0" name=""/>
        <dsp:cNvSpPr/>
      </dsp:nvSpPr>
      <dsp:spPr>
        <a:xfrm>
          <a:off x="225811" y="2968753"/>
          <a:ext cx="410567" cy="41056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A1A10-7390-40B7-B3D7-5C3628BB4565}">
      <dsp:nvSpPr>
        <dsp:cNvPr id="0" name=""/>
        <dsp:cNvSpPr/>
      </dsp:nvSpPr>
      <dsp:spPr>
        <a:xfrm>
          <a:off x="862191" y="2800794"/>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SkillsUSA National Leadership &amp; Skills Conference</a:t>
          </a:r>
        </a:p>
      </dsp:txBody>
      <dsp:txXfrm>
        <a:off x="862191" y="2800794"/>
        <a:ext cx="3549015" cy="746485"/>
      </dsp:txXfrm>
    </dsp:sp>
    <dsp:sp modelId="{6508B73F-7A16-4FE2-B3E8-86E36D1DB459}">
      <dsp:nvSpPr>
        <dsp:cNvPr id="0" name=""/>
        <dsp:cNvSpPr/>
      </dsp:nvSpPr>
      <dsp:spPr>
        <a:xfrm>
          <a:off x="4411206" y="2800794"/>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a:t>June 1-5, 2026, Atlanta, Georgia </a:t>
          </a:r>
        </a:p>
      </dsp:txBody>
      <dsp:txXfrm>
        <a:off x="4411206" y="2800794"/>
        <a:ext cx="3475493" cy="74648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11/12/2025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11/12/2025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FA40-8060-6875-12B4-64AE3CBDC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3ACD4-5974-7E5E-04E5-ACFBBCF3F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21559-5D4B-995E-CF6D-E7C13086E0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3D7FFA-FE7D-FDA5-2096-EDBEAA3A7F42}"/>
              </a:ext>
            </a:extLst>
          </p:cNvPr>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51997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C1FD-B503-C7D1-B2F1-8C9576D8D0B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3B4D18B-C1F4-640A-56E8-7CC9EC9AD7D7}"/>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554A4F98-CB56-1FF9-F285-781A20E927CF}"/>
              </a:ext>
            </a:extLst>
          </p:cNvPr>
          <p:cNvSpPr>
            <a:spLocks noGrp="1"/>
          </p:cNvSpPr>
          <p:nvPr>
            <p:ph type="body" sz="quarter" idx="1"/>
          </p:nvPr>
        </p:nvSpPr>
        <p:spPr>
          <a:prstGeom prst="rect">
            <a:avLst/>
          </a:prstGeom>
        </p:spPr>
        <p:txBody>
          <a:bodyPr/>
          <a:lstStyle/>
          <a:p>
            <a:pPr defTabSz="914132">
              <a:defRPr/>
            </a:pPr>
            <a:endParaRPr lang="en-US"/>
          </a:p>
        </p:txBody>
      </p:sp>
    </p:spTree>
    <p:extLst>
      <p:ext uri="{BB962C8B-B14F-4D97-AF65-F5344CB8AC3E}">
        <p14:creationId xmlns:p14="http://schemas.microsoft.com/office/powerpoint/2010/main" val="2128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9295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5406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3009-074F-A7A8-8F40-B9ABDD127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92B95-520C-B995-D51E-7DD9FA6DC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0A518-47EC-13F6-3DCD-26D2012D6B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C0FC83-9909-EA3F-F2C5-5A01E8B3D545}"/>
              </a:ext>
            </a:extLst>
          </p:cNvPr>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782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1A8EF-932F-3AA6-4D88-2FA00B287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364D6-6CC6-E80C-B744-17AE87295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E147C-D695-7609-006E-BBB0F61468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773F3A-65CE-1164-3868-67A15EF8FBC1}"/>
              </a:ext>
            </a:extLst>
          </p:cNvPr>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20493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D9AA4-83CE-B2F2-085B-727EFE9C2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64BA8-1A05-A6C4-BE0B-06475DD5E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92A72-3657-90CC-FD44-3A3C7FB025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CB8F27-C1D9-7A51-FC15-9A96D7A2FB91}"/>
              </a:ext>
            </a:extLst>
          </p:cNvPr>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3032609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11/12/2025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www.ncperkins.org/present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ognitoforms.com/NCACTE3/NCACTEPostsecondaryCTESummit202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mn-lt"/>
                <a:cs typeface="Times New Roman"/>
              </a:rPr>
              <a:t>November 12,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869546"/>
            <a:ext cx="3824709" cy="1203784"/>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BE394-2456-7F7F-E144-D87A601CE4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7007F3-5ED2-C6D0-04D1-358A52193F03}"/>
              </a:ext>
            </a:extLst>
          </p:cNvPr>
          <p:cNvSpPr>
            <a:spLocks noGrp="1"/>
          </p:cNvSpPr>
          <p:nvPr>
            <p:ph type="title"/>
          </p:nvPr>
        </p:nvSpPr>
        <p:spPr>
          <a:xfrm>
            <a:off x="1297859" y="126367"/>
            <a:ext cx="7364361" cy="994172"/>
          </a:xfrm>
        </p:spPr>
        <p:txBody>
          <a:bodyPr anchor="ctr">
            <a:normAutofit/>
          </a:bodyPr>
          <a:lstStyle/>
          <a:p>
            <a:r>
              <a:rPr lang="en-US"/>
              <a:t>Upcoming Events</a:t>
            </a:r>
          </a:p>
        </p:txBody>
      </p:sp>
      <p:graphicFrame>
        <p:nvGraphicFramePr>
          <p:cNvPr id="9" name="Content Placeholder 1">
            <a:extLst>
              <a:ext uri="{FF2B5EF4-FFF2-40B4-BE49-F238E27FC236}">
                <a16:creationId xmlns:a16="http://schemas.microsoft.com/office/drawing/2014/main" id="{6052DB87-C4C3-ECAF-E1CD-6C61CDB2B457}"/>
              </a:ext>
            </a:extLst>
          </p:cNvPr>
          <p:cNvGraphicFramePr>
            <a:graphicFrameLocks noGrp="1"/>
          </p:cNvGraphicFramePr>
          <p:nvPr>
            <p:ph idx="1"/>
            <p:extLst>
              <p:ext uri="{D42A27DB-BD31-4B8C-83A1-F6EECF244321}">
                <p14:modId xmlns:p14="http://schemas.microsoft.com/office/powerpoint/2010/main" val="4267527497"/>
              </p:ext>
            </p:extLst>
          </p:nvPr>
        </p:nvGraphicFramePr>
        <p:xfrm>
          <a:off x="628650" y="1320904"/>
          <a:ext cx="7886700" cy="354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3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55625" y="45894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757334" y="4495623"/>
            <a:ext cx="7627319" cy="584775"/>
          </a:xfrm>
          <a:prstGeom prst="rect">
            <a:avLst/>
          </a:prstGeom>
          <a:solidFill>
            <a:schemeClr val="bg1"/>
          </a:solidFill>
        </p:spPr>
        <p:txBody>
          <a:bodyPr wrap="square" lIns="91440" tIns="45720" rIns="91440" bIns="45720" rtlCol="0" anchor="t">
            <a:spAutoFit/>
          </a:bodyPr>
          <a:lstStyle/>
          <a:p>
            <a:r>
              <a:rPr lang="en-US" sz="1600">
                <a:solidFill>
                  <a:srgbClr val="224E78"/>
                </a:solidFill>
                <a:cs typeface="Times New Roman"/>
              </a:rPr>
              <a:t>Attendance (or viewing the recording within 30 days) is entered on the monitoring rubric. The recording may be accessed at the same link as the registration.</a:t>
            </a:r>
            <a:endParaRPr lang="en-US" sz="1600">
              <a:solidFill>
                <a:srgbClr val="224E78"/>
              </a:solidFill>
              <a:ea typeface="Calibri"/>
              <a:cs typeface="Times New Roman"/>
            </a:endParaRPr>
          </a:p>
        </p:txBody>
      </p:sp>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845230" y="1376477"/>
            <a:ext cx="8298769" cy="2533763"/>
          </a:xfrm>
        </p:spPr>
        <p:txBody>
          <a:bodyPr vert="horz" lIns="91440" tIns="45720" rIns="91440" bIns="45720" numCol="2" rtlCol="0" anchor="t">
            <a:normAutofit/>
          </a:bodyPr>
          <a:lstStyle/>
          <a:p>
            <a:pPr marL="174625" indent="-174625"/>
            <a:r>
              <a:rPr lang="en-US" strike="sngStrike" dirty="0">
                <a:solidFill>
                  <a:srgbClr val="FF0000"/>
                </a:solidFill>
                <a:latin typeface="Calibri"/>
                <a:cs typeface="Times New Roman"/>
              </a:rPr>
              <a:t>12/9/2025</a:t>
            </a:r>
            <a:r>
              <a:rPr lang="en-US" dirty="0">
                <a:solidFill>
                  <a:srgbClr val="FF0000"/>
                </a:solidFill>
                <a:latin typeface="Calibri"/>
                <a:ea typeface="Calibri"/>
                <a:cs typeface="Calibri"/>
              </a:rPr>
              <a:t> canceled</a:t>
            </a:r>
            <a:endParaRPr lang="en-US" dirty="0"/>
          </a:p>
          <a:p>
            <a:pPr marL="174625" indent="-174625"/>
            <a:r>
              <a:rPr lang="en-US" dirty="0">
                <a:latin typeface="Calibri"/>
                <a:cs typeface="Times New Roman"/>
              </a:rPr>
              <a:t>1/13/2026</a:t>
            </a:r>
          </a:p>
          <a:p>
            <a:pPr marL="174625" indent="-174625"/>
            <a:r>
              <a:rPr lang="en-US" strike="sngStrike" dirty="0">
                <a:solidFill>
                  <a:srgbClr val="FF0000"/>
                </a:solidFill>
                <a:latin typeface="Calibri"/>
                <a:cs typeface="Times New Roman"/>
              </a:rPr>
              <a:t>2/10/2026 </a:t>
            </a:r>
            <a:r>
              <a:rPr lang="en-US" dirty="0">
                <a:solidFill>
                  <a:srgbClr val="FF0000"/>
                </a:solidFill>
                <a:latin typeface="Calibri"/>
                <a:ea typeface="Calibri"/>
                <a:cs typeface="Calibri"/>
              </a:rPr>
              <a:t>canceled – Mid-year</a:t>
            </a:r>
            <a:endParaRPr lang="en-US" dirty="0"/>
          </a:p>
          <a:p>
            <a:pPr marL="174625" indent="-174625"/>
            <a:r>
              <a:rPr lang="en-US" dirty="0">
                <a:latin typeface="Calibri"/>
                <a:cs typeface="Times New Roman"/>
              </a:rPr>
              <a:t>3/10/2026</a:t>
            </a:r>
          </a:p>
          <a:p>
            <a:pPr marL="174625" indent="-174625"/>
            <a:r>
              <a:rPr lang="en-US" strike="sngStrike" dirty="0">
                <a:solidFill>
                  <a:srgbClr val="FF0000"/>
                </a:solidFill>
                <a:latin typeface="Calibri"/>
                <a:cs typeface="Times New Roman"/>
              </a:rPr>
              <a:t>4/14/2026</a:t>
            </a:r>
            <a:r>
              <a:rPr lang="en-US" dirty="0">
                <a:solidFill>
                  <a:srgbClr val="FF0000"/>
                </a:solidFill>
                <a:latin typeface="Calibri"/>
                <a:cs typeface="Times New Roman"/>
              </a:rPr>
              <a:t> canceled - Annual Meeting is 4/15/26</a:t>
            </a:r>
          </a:p>
          <a:p>
            <a:pPr marL="174625" indent="-174625"/>
            <a:r>
              <a:rPr lang="en-US" dirty="0">
                <a:latin typeface="Calibri"/>
                <a:cs typeface="Times New Roman"/>
              </a:rPr>
              <a:t>5/12/2026</a:t>
            </a:r>
            <a:endParaRPr lang="en-US" dirty="0"/>
          </a:p>
          <a:p>
            <a:pPr marL="174625" indent="-174625"/>
            <a:r>
              <a:rPr lang="en-US" dirty="0">
                <a:latin typeface="Calibri"/>
                <a:cs typeface="Times New Roman"/>
              </a:rPr>
              <a:t>6/9/2026</a:t>
            </a:r>
          </a:p>
          <a:p>
            <a:pPr marL="174625" indent="-174625"/>
            <a:r>
              <a:rPr lang="en-US" dirty="0">
                <a:latin typeface="Calibri"/>
                <a:cs typeface="Times New Roman"/>
              </a:rPr>
              <a:t>7/2026 no meeting</a:t>
            </a:r>
          </a:p>
        </p:txBody>
      </p:sp>
      <p:sp>
        <p:nvSpPr>
          <p:cNvPr id="2" name="TextBox 1">
            <a:extLst>
              <a:ext uri="{FF2B5EF4-FFF2-40B4-BE49-F238E27FC236}">
                <a16:creationId xmlns:a16="http://schemas.microsoft.com/office/drawing/2014/main" id="{60EC4330-FF05-0C10-4BC9-294DFC4289E6}"/>
              </a:ext>
            </a:extLst>
          </p:cNvPr>
          <p:cNvSpPr txBox="1"/>
          <p:nvPr/>
        </p:nvSpPr>
        <p:spPr>
          <a:xfrm>
            <a:off x="4715244" y="3295490"/>
            <a:ext cx="3837851" cy="923330"/>
          </a:xfrm>
          <a:custGeom>
            <a:avLst/>
            <a:gdLst>
              <a:gd name="csX0" fmla="*/ 0 w 3837851"/>
              <a:gd name="csY0" fmla="*/ 0 h 923330"/>
              <a:gd name="csX1" fmla="*/ 509886 w 3837851"/>
              <a:gd name="csY1" fmla="*/ 0 h 923330"/>
              <a:gd name="csX2" fmla="*/ 943015 w 3837851"/>
              <a:gd name="csY2" fmla="*/ 0 h 923330"/>
              <a:gd name="csX3" fmla="*/ 1568036 w 3837851"/>
              <a:gd name="csY3" fmla="*/ 0 h 923330"/>
              <a:gd name="csX4" fmla="*/ 2077922 w 3837851"/>
              <a:gd name="csY4" fmla="*/ 0 h 923330"/>
              <a:gd name="csX5" fmla="*/ 2587808 w 3837851"/>
              <a:gd name="csY5" fmla="*/ 0 h 923330"/>
              <a:gd name="csX6" fmla="*/ 3212830 w 3837851"/>
              <a:gd name="csY6" fmla="*/ 0 h 923330"/>
              <a:gd name="csX7" fmla="*/ 3837851 w 3837851"/>
              <a:gd name="csY7" fmla="*/ 0 h 923330"/>
              <a:gd name="csX8" fmla="*/ 3837851 w 3837851"/>
              <a:gd name="csY8" fmla="*/ 480132 h 923330"/>
              <a:gd name="csX9" fmla="*/ 3837851 w 3837851"/>
              <a:gd name="csY9" fmla="*/ 923330 h 923330"/>
              <a:gd name="csX10" fmla="*/ 3366344 w 3837851"/>
              <a:gd name="csY10" fmla="*/ 923330 h 923330"/>
              <a:gd name="csX11" fmla="*/ 2818079 w 3837851"/>
              <a:gd name="csY11" fmla="*/ 923330 h 923330"/>
              <a:gd name="csX12" fmla="*/ 2308193 w 3837851"/>
              <a:gd name="csY12" fmla="*/ 923330 h 923330"/>
              <a:gd name="csX13" fmla="*/ 1683172 w 3837851"/>
              <a:gd name="csY13" fmla="*/ 923330 h 923330"/>
              <a:gd name="csX14" fmla="*/ 1058150 w 3837851"/>
              <a:gd name="csY14" fmla="*/ 923330 h 923330"/>
              <a:gd name="csX15" fmla="*/ 586643 w 3837851"/>
              <a:gd name="csY15" fmla="*/ 923330 h 923330"/>
              <a:gd name="csX16" fmla="*/ 0 w 3837851"/>
              <a:gd name="csY16" fmla="*/ 923330 h 923330"/>
              <a:gd name="csX17" fmla="*/ 0 w 3837851"/>
              <a:gd name="csY17" fmla="*/ 443198 h 923330"/>
              <a:gd name="csX18" fmla="*/ 0 w 3837851"/>
              <a:gd name="csY18" fmla="*/ 0 h 923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837851" h="923330" extrusionOk="0">
                <a:moveTo>
                  <a:pt x="0" y="0"/>
                </a:moveTo>
                <a:cubicBezTo>
                  <a:pt x="253401" y="-4167"/>
                  <a:pt x="365178" y="6563"/>
                  <a:pt x="509886" y="0"/>
                </a:cubicBezTo>
                <a:cubicBezTo>
                  <a:pt x="654594" y="-6563"/>
                  <a:pt x="785363" y="12011"/>
                  <a:pt x="943015" y="0"/>
                </a:cubicBezTo>
                <a:cubicBezTo>
                  <a:pt x="1100667" y="-12011"/>
                  <a:pt x="1348836" y="46356"/>
                  <a:pt x="1568036" y="0"/>
                </a:cubicBezTo>
                <a:cubicBezTo>
                  <a:pt x="1787236" y="-46356"/>
                  <a:pt x="1912562" y="43393"/>
                  <a:pt x="2077922" y="0"/>
                </a:cubicBezTo>
                <a:cubicBezTo>
                  <a:pt x="2243282" y="-43393"/>
                  <a:pt x="2351061" y="53915"/>
                  <a:pt x="2587808" y="0"/>
                </a:cubicBezTo>
                <a:cubicBezTo>
                  <a:pt x="2824555" y="-53915"/>
                  <a:pt x="2918714" y="52147"/>
                  <a:pt x="3212830" y="0"/>
                </a:cubicBezTo>
                <a:cubicBezTo>
                  <a:pt x="3506946" y="-52147"/>
                  <a:pt x="3643334" y="57862"/>
                  <a:pt x="3837851" y="0"/>
                </a:cubicBezTo>
                <a:cubicBezTo>
                  <a:pt x="3894684" y="184709"/>
                  <a:pt x="3834781" y="362508"/>
                  <a:pt x="3837851" y="480132"/>
                </a:cubicBezTo>
                <a:cubicBezTo>
                  <a:pt x="3840921" y="597756"/>
                  <a:pt x="3826527" y="715809"/>
                  <a:pt x="3837851" y="923330"/>
                </a:cubicBezTo>
                <a:cubicBezTo>
                  <a:pt x="3662357" y="929597"/>
                  <a:pt x="3529715" y="870262"/>
                  <a:pt x="3366344" y="923330"/>
                </a:cubicBezTo>
                <a:cubicBezTo>
                  <a:pt x="3202973" y="976398"/>
                  <a:pt x="3085931" y="915099"/>
                  <a:pt x="2818079" y="923330"/>
                </a:cubicBezTo>
                <a:cubicBezTo>
                  <a:pt x="2550227" y="931561"/>
                  <a:pt x="2558054" y="890967"/>
                  <a:pt x="2308193" y="923330"/>
                </a:cubicBezTo>
                <a:cubicBezTo>
                  <a:pt x="2058332" y="955693"/>
                  <a:pt x="1949345" y="891503"/>
                  <a:pt x="1683172" y="923330"/>
                </a:cubicBezTo>
                <a:cubicBezTo>
                  <a:pt x="1416999" y="955157"/>
                  <a:pt x="1317033" y="909616"/>
                  <a:pt x="1058150" y="923330"/>
                </a:cubicBezTo>
                <a:cubicBezTo>
                  <a:pt x="799267" y="937044"/>
                  <a:pt x="755982" y="899974"/>
                  <a:pt x="586643" y="923330"/>
                </a:cubicBezTo>
                <a:cubicBezTo>
                  <a:pt x="417304" y="946686"/>
                  <a:pt x="140750" y="872993"/>
                  <a:pt x="0" y="923330"/>
                </a:cubicBezTo>
                <a:cubicBezTo>
                  <a:pt x="-51860" y="736269"/>
                  <a:pt x="52887" y="621465"/>
                  <a:pt x="0" y="443198"/>
                </a:cubicBezTo>
                <a:cubicBezTo>
                  <a:pt x="-52887" y="264931"/>
                  <a:pt x="2470" y="199669"/>
                  <a:pt x="0" y="0"/>
                </a:cubicBezTo>
                <a:close/>
              </a:path>
            </a:pathLst>
          </a:custGeom>
          <a:noFill/>
          <a:ln w="12700" cmpd="thinThick">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US">
                <a:solidFill>
                  <a:schemeClr val="accent6"/>
                </a:solidFill>
              </a:rPr>
              <a:t>You can register for these now at </a:t>
            </a:r>
            <a:endParaRPr lang="en-US">
              <a:solidFill>
                <a:schemeClr val="accent6"/>
              </a:solidFill>
              <a:ea typeface="Calibri"/>
              <a:cs typeface="Calibri"/>
            </a:endParaRPr>
          </a:p>
          <a:p>
            <a:r>
              <a:rPr lang="en-US" u="sng">
                <a:solidFill>
                  <a:srgbClr val="FF0000"/>
                </a:solidFill>
                <a:hlinkClick r:id="rId3"/>
              </a:rPr>
              <a:t>www.ncperkins.org/presentations</a:t>
            </a:r>
            <a:endParaRPr lang="en-US" u="sng">
              <a:solidFill>
                <a:srgbClr val="FF0000"/>
              </a:solidFill>
              <a:ea typeface="Calibri"/>
              <a:cs typeface="Calibri"/>
            </a:endParaRPr>
          </a:p>
          <a:p>
            <a:r>
              <a:rPr lang="en-US">
                <a:solidFill>
                  <a:schemeClr val="accent6"/>
                </a:solidFill>
              </a:rPr>
              <a:t>and put them on your calendar</a:t>
            </a:r>
            <a:endParaRPr lang="en-US">
              <a:solidFill>
                <a:schemeClr val="accent6"/>
              </a:solidFill>
              <a:ea typeface="Calibri"/>
              <a:cs typeface="Calibri"/>
            </a:endParaRP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1E30-0C55-C475-71FA-B07E5D8FB7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56CEBE-E98A-8213-3B95-6374EEBDA585}"/>
              </a:ext>
            </a:extLst>
          </p:cNvPr>
          <p:cNvSpPr>
            <a:spLocks noGrp="1"/>
          </p:cNvSpPr>
          <p:nvPr>
            <p:ph idx="1"/>
          </p:nvPr>
        </p:nvSpPr>
        <p:spPr>
          <a:xfrm>
            <a:off x="718161" y="1286477"/>
            <a:ext cx="7707677" cy="3583180"/>
          </a:xfrm>
        </p:spPr>
        <p:txBody>
          <a:bodyPr vert="horz" lIns="91440" tIns="45720" rIns="91440" bIns="45720" rtlCol="0" anchor="t">
            <a:noAutofit/>
          </a:bodyPr>
          <a:lstStyle/>
          <a:p>
            <a:pPr marL="0" indent="0">
              <a:spcBef>
                <a:spcPts val="0"/>
              </a:spcBef>
              <a:spcAft>
                <a:spcPts val="600"/>
              </a:spcAft>
              <a:buNone/>
            </a:pPr>
            <a:r>
              <a:rPr lang="en-US" sz="1600" dirty="0">
                <a:latin typeface="Arial"/>
                <a:cs typeface="Times New Roman"/>
              </a:rPr>
              <a:t>February 26-27, 2026 @ McDowell Technical Community College</a:t>
            </a:r>
            <a:endParaRPr lang="en-US" sz="1600" b="1" dirty="0">
              <a:latin typeface="Arial"/>
            </a:endParaRPr>
          </a:p>
          <a:p>
            <a:pPr marL="0" indent="0">
              <a:spcBef>
                <a:spcPts val="0"/>
              </a:spcBef>
              <a:spcAft>
                <a:spcPts val="600"/>
              </a:spcAft>
              <a:buNone/>
            </a:pPr>
            <a:endParaRPr lang="en-US" sz="1600" b="1" dirty="0">
              <a:latin typeface="Arial"/>
              <a:cs typeface="Times New Roman"/>
            </a:endParaRPr>
          </a:p>
          <a:p>
            <a:pPr marL="0" indent="0">
              <a:spcBef>
                <a:spcPts val="0"/>
              </a:spcBef>
              <a:spcAft>
                <a:spcPts val="600"/>
              </a:spcAft>
              <a:buNone/>
            </a:pPr>
            <a:r>
              <a:rPr lang="en-US" sz="1600" b="1" dirty="0">
                <a:latin typeface="Arial"/>
                <a:cs typeface="Times New Roman"/>
              </a:rPr>
              <a:t>Theme</a:t>
            </a:r>
            <a:r>
              <a:rPr lang="en-US" sz="1600" dirty="0">
                <a:latin typeface="Arial"/>
                <a:cs typeface="Times New Roman"/>
              </a:rPr>
              <a:t>: </a:t>
            </a:r>
            <a:r>
              <a:rPr lang="en-US" sz="1600" i="1" dirty="0">
                <a:latin typeface="Arial"/>
                <a:ea typeface="Calibri"/>
                <a:cs typeface="Calibri"/>
              </a:rPr>
              <a:t>Peaks, Pathways, and Possibilities</a:t>
            </a:r>
            <a:r>
              <a:rPr lang="en-US" sz="1600" dirty="0">
                <a:latin typeface="Arial"/>
                <a:ea typeface="Calibri"/>
                <a:cs typeface="Calibri"/>
              </a:rPr>
              <a:t>, captures the spirit of innovation and collaboration driving CTE across North Carolina. It speaks to the evolving landscape of education and the meaningful opportunities we build for learners through purposeful pathways. </a:t>
            </a:r>
            <a:endParaRPr lang="en-US" dirty="0"/>
          </a:p>
          <a:p>
            <a:pPr marL="0" indent="0">
              <a:spcBef>
                <a:spcPts val="0"/>
              </a:spcBef>
              <a:spcAft>
                <a:spcPts val="600"/>
              </a:spcAft>
              <a:buNone/>
            </a:pPr>
            <a:endParaRPr lang="en-US" sz="1600" b="1" dirty="0">
              <a:solidFill>
                <a:srgbClr val="000000"/>
              </a:solidFill>
              <a:latin typeface="Arial"/>
              <a:ea typeface="Calibri"/>
              <a:cs typeface="Calibri"/>
            </a:endParaRPr>
          </a:p>
          <a:p>
            <a:pPr marL="0" indent="0">
              <a:spcBef>
                <a:spcPts val="0"/>
              </a:spcBef>
              <a:spcAft>
                <a:spcPts val="600"/>
              </a:spcAft>
              <a:buNone/>
            </a:pPr>
            <a:r>
              <a:rPr lang="en-US" sz="1600" b="1" dirty="0">
                <a:solidFill>
                  <a:srgbClr val="000000"/>
                </a:solidFill>
                <a:latin typeface="Arial"/>
                <a:ea typeface="Calibri"/>
                <a:cs typeface="Calibri"/>
              </a:rPr>
              <a:t>Registration is now open</a:t>
            </a:r>
            <a:endParaRPr lang="en-US" dirty="0"/>
          </a:p>
          <a:p>
            <a:pPr marL="0" indent="0">
              <a:spcBef>
                <a:spcPts val="0"/>
              </a:spcBef>
              <a:spcAft>
                <a:spcPts val="600"/>
              </a:spcAft>
              <a:buNone/>
            </a:pPr>
            <a:r>
              <a:rPr lang="en-US" sz="1600" dirty="0">
                <a:solidFill>
                  <a:srgbClr val="000000"/>
                </a:solidFill>
                <a:latin typeface="Times New Roman"/>
                <a:ea typeface="Calibri"/>
                <a:cs typeface="Times New Roman"/>
                <a:hlinkClick r:id="rId2"/>
              </a:rPr>
              <a:t>https://www.cognitoforms.com/NCACTE3/NCACTEPostsecondaryCTESummit2026</a:t>
            </a:r>
            <a:endParaRPr lang="en-US" dirty="0"/>
          </a:p>
        </p:txBody>
      </p:sp>
      <p:sp>
        <p:nvSpPr>
          <p:cNvPr id="3" name="Title 2">
            <a:extLst>
              <a:ext uri="{FF2B5EF4-FFF2-40B4-BE49-F238E27FC236}">
                <a16:creationId xmlns:a16="http://schemas.microsoft.com/office/drawing/2014/main" id="{886942FA-B693-DED5-AD8E-F11CCC8B8A4A}"/>
              </a:ext>
            </a:extLst>
          </p:cNvPr>
          <p:cNvSpPr>
            <a:spLocks noGrp="1"/>
          </p:cNvSpPr>
          <p:nvPr>
            <p:ph type="title"/>
          </p:nvPr>
        </p:nvSpPr>
        <p:spPr/>
        <p:txBody>
          <a:bodyPr/>
          <a:lstStyle/>
          <a:p>
            <a:r>
              <a:rPr lang="en-US">
                <a:ln w="0">
                  <a:solidFill>
                    <a:srgbClr val="5B9BD5"/>
                  </a:solidFill>
                </a:ln>
                <a:ea typeface="Calibri Light"/>
                <a:cs typeface="Calibri Light"/>
              </a:rPr>
              <a:t>NCACTE Postsecondary CTE Summit</a:t>
            </a:r>
            <a:endParaRPr lang="en-US"/>
          </a:p>
        </p:txBody>
      </p:sp>
      <p:sp>
        <p:nvSpPr>
          <p:cNvPr id="4" name="TextBox 3">
            <a:extLst>
              <a:ext uri="{FF2B5EF4-FFF2-40B4-BE49-F238E27FC236}">
                <a16:creationId xmlns:a16="http://schemas.microsoft.com/office/drawing/2014/main" id="{8326A9FA-0D9A-AA05-79E6-07CB4D372EE6}"/>
              </a:ext>
            </a:extLst>
          </p:cNvPr>
          <p:cNvSpPr txBox="1"/>
          <p:nvPr/>
        </p:nvSpPr>
        <p:spPr>
          <a:xfrm>
            <a:off x="2249034" y="4099252"/>
            <a:ext cx="4643119" cy="64633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Contact Nicole Thompson for more information</a:t>
            </a:r>
          </a:p>
          <a:p>
            <a:r>
              <a:rPr lang="en-US">
                <a:ea typeface="Calibri"/>
                <a:cs typeface="Calibri"/>
              </a:rPr>
              <a:t>252-222-6046 Thompsonn@carteret.edu</a:t>
            </a:r>
          </a:p>
        </p:txBody>
      </p:sp>
    </p:spTree>
    <p:extLst>
      <p:ext uri="{BB962C8B-B14F-4D97-AF65-F5344CB8AC3E}">
        <p14:creationId xmlns:p14="http://schemas.microsoft.com/office/powerpoint/2010/main" val="354909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921D-EE0B-AFAB-8829-88D0F3B015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9FEC17-B549-76AB-CC64-05D41568CAAE}"/>
              </a:ext>
            </a:extLst>
          </p:cNvPr>
          <p:cNvSpPr>
            <a:spLocks noGrp="1"/>
          </p:cNvSpPr>
          <p:nvPr>
            <p:ph type="title"/>
          </p:nvPr>
        </p:nvSpPr>
        <p:spPr/>
        <p:txBody>
          <a:bodyPr/>
          <a:lstStyle/>
          <a:p>
            <a:r>
              <a:rPr lang="en-US">
                <a:ln w="0">
                  <a:solidFill>
                    <a:srgbClr val="5B9BD5"/>
                  </a:solidFill>
                </a:ln>
                <a:ea typeface="Calibri Light"/>
                <a:cs typeface="Calibri Light"/>
              </a:rPr>
              <a:t>CLNA Training</a:t>
            </a:r>
            <a:endParaRPr lang="en-US"/>
          </a:p>
        </p:txBody>
      </p:sp>
      <p:graphicFrame>
        <p:nvGraphicFramePr>
          <p:cNvPr id="6" name="Content Placeholder 5">
            <a:extLst>
              <a:ext uri="{FF2B5EF4-FFF2-40B4-BE49-F238E27FC236}">
                <a16:creationId xmlns:a16="http://schemas.microsoft.com/office/drawing/2014/main" id="{48B70A1D-0B9B-FA0D-6548-DCB9B5A4E48E}"/>
              </a:ext>
            </a:extLst>
          </p:cNvPr>
          <p:cNvGraphicFramePr>
            <a:graphicFrameLocks noGrp="1"/>
          </p:cNvGraphicFramePr>
          <p:nvPr>
            <p:ph idx="1"/>
            <p:extLst>
              <p:ext uri="{D42A27DB-BD31-4B8C-83A1-F6EECF244321}">
                <p14:modId xmlns:p14="http://schemas.microsoft.com/office/powerpoint/2010/main" val="4038207848"/>
              </p:ext>
            </p:extLst>
          </p:nvPr>
        </p:nvGraphicFramePr>
        <p:xfrm>
          <a:off x="778669" y="1442244"/>
          <a:ext cx="7886698" cy="3383280"/>
        </p:xfrm>
        <a:graphic>
          <a:graphicData uri="http://schemas.openxmlformats.org/drawingml/2006/table">
            <a:tbl>
              <a:tblPr firstRow="1" bandRow="1">
                <a:tableStyleId>{5C22544A-7EE6-4342-B048-85BDC9FD1C3A}</a:tableStyleId>
              </a:tblPr>
              <a:tblGrid>
                <a:gridCol w="1933705">
                  <a:extLst>
                    <a:ext uri="{9D8B030D-6E8A-4147-A177-3AD203B41FA5}">
                      <a16:colId xmlns:a16="http://schemas.microsoft.com/office/drawing/2014/main" val="2252518645"/>
                    </a:ext>
                  </a:extLst>
                </a:gridCol>
                <a:gridCol w="5952993">
                  <a:extLst>
                    <a:ext uri="{9D8B030D-6E8A-4147-A177-3AD203B41FA5}">
                      <a16:colId xmlns:a16="http://schemas.microsoft.com/office/drawing/2014/main" val="3985801638"/>
                    </a:ext>
                  </a:extLst>
                </a:gridCol>
              </a:tblGrid>
              <a:tr h="370840">
                <a:tc>
                  <a:txBody>
                    <a:bodyPr/>
                    <a:lstStyle/>
                    <a:p>
                      <a:r>
                        <a:rPr lang="en-US" sz="2000"/>
                        <a:t>Month</a:t>
                      </a:r>
                    </a:p>
                  </a:txBody>
                  <a:tcPr/>
                </a:tc>
                <a:tc>
                  <a:txBody>
                    <a:bodyPr/>
                    <a:lstStyle/>
                    <a:p>
                      <a:r>
                        <a:rPr lang="en-US" sz="2000"/>
                        <a:t>Topic</a:t>
                      </a:r>
                    </a:p>
                  </a:txBody>
                  <a:tcPr/>
                </a:tc>
                <a:extLst>
                  <a:ext uri="{0D108BD9-81ED-4DB2-BD59-A6C34878D82A}">
                    <a16:rowId xmlns:a16="http://schemas.microsoft.com/office/drawing/2014/main" val="2371590424"/>
                  </a:ext>
                </a:extLst>
              </a:tr>
              <a:tr h="370840">
                <a:tc>
                  <a:txBody>
                    <a:bodyPr/>
                    <a:lstStyle/>
                    <a:p>
                      <a:r>
                        <a:rPr lang="en-US" sz="2000"/>
                        <a:t>October 2025</a:t>
                      </a:r>
                    </a:p>
                  </a:txBody>
                  <a:tcPr/>
                </a:tc>
                <a:tc>
                  <a:txBody>
                    <a:bodyPr/>
                    <a:lstStyle/>
                    <a:p>
                      <a:r>
                        <a:rPr lang="en-US" sz="2000"/>
                        <a:t>Section B1. Size, Scope, And Quality of Program</a:t>
                      </a:r>
                    </a:p>
                  </a:txBody>
                  <a:tcPr/>
                </a:tc>
                <a:extLst>
                  <a:ext uri="{0D108BD9-81ED-4DB2-BD59-A6C34878D82A}">
                    <a16:rowId xmlns:a16="http://schemas.microsoft.com/office/drawing/2014/main" val="3768924373"/>
                  </a:ext>
                </a:extLst>
              </a:tr>
              <a:tr h="370840">
                <a:tc>
                  <a:txBody>
                    <a:bodyPr/>
                    <a:lstStyle/>
                    <a:p>
                      <a:r>
                        <a:rPr lang="en-US" sz="2000"/>
                        <a:t>November 2025</a:t>
                      </a:r>
                    </a:p>
                  </a:txBody>
                  <a:tcPr/>
                </a:tc>
                <a:tc>
                  <a:txBody>
                    <a:bodyPr/>
                    <a:lstStyle/>
                    <a:p>
                      <a:r>
                        <a:rPr lang="en-US" sz="2000" dirty="0"/>
                        <a:t>Section D. CTE Faculty and Staff Recruitment, Retention, and Training</a:t>
                      </a:r>
                    </a:p>
                  </a:txBody>
                  <a:tcPr/>
                </a:tc>
                <a:extLst>
                  <a:ext uri="{0D108BD9-81ED-4DB2-BD59-A6C34878D82A}">
                    <a16:rowId xmlns:a16="http://schemas.microsoft.com/office/drawing/2014/main" val="3737427005"/>
                  </a:ext>
                </a:extLst>
              </a:tr>
              <a:tr h="370840">
                <a:tc>
                  <a:txBody>
                    <a:bodyPr/>
                    <a:lstStyle/>
                    <a:p>
                      <a:r>
                        <a:rPr lang="en-US" sz="2000"/>
                        <a:t>January 2026</a:t>
                      </a:r>
                    </a:p>
                  </a:txBody>
                  <a:tcPr/>
                </a:tc>
                <a:tc>
                  <a:txBody>
                    <a:bodyPr/>
                    <a:lstStyle/>
                    <a:p>
                      <a:r>
                        <a:rPr lang="en-US" sz="2000"/>
                        <a:t>Section A. Indicators of Performance Gaps</a:t>
                      </a:r>
                    </a:p>
                  </a:txBody>
                  <a:tcPr/>
                </a:tc>
                <a:extLst>
                  <a:ext uri="{0D108BD9-81ED-4DB2-BD59-A6C34878D82A}">
                    <a16:rowId xmlns:a16="http://schemas.microsoft.com/office/drawing/2014/main" val="2778150777"/>
                  </a:ext>
                </a:extLst>
              </a:tr>
              <a:tr h="370839">
                <a:tc>
                  <a:txBody>
                    <a:bodyPr/>
                    <a:lstStyle/>
                    <a:p>
                      <a:pPr lvl="0">
                        <a:buNone/>
                      </a:pPr>
                      <a:r>
                        <a:rPr lang="en-US" sz="2000"/>
                        <a:t>February 2026</a:t>
                      </a:r>
                    </a:p>
                  </a:txBody>
                  <a:tcPr/>
                </a:tc>
                <a:tc>
                  <a:txBody>
                    <a:bodyPr/>
                    <a:lstStyle/>
                    <a:p>
                      <a:pPr lvl="0">
                        <a:buNone/>
                      </a:pPr>
                      <a:r>
                        <a:rPr lang="en-US" sz="2000"/>
                        <a:t>Connection Section B2 &amp; C to Propel NC</a:t>
                      </a:r>
                    </a:p>
                  </a:txBody>
                  <a:tcPr/>
                </a:tc>
                <a:extLst>
                  <a:ext uri="{0D108BD9-81ED-4DB2-BD59-A6C34878D82A}">
                    <a16:rowId xmlns:a16="http://schemas.microsoft.com/office/drawing/2014/main" val="916907654"/>
                  </a:ext>
                </a:extLst>
              </a:tr>
              <a:tr h="370838">
                <a:tc>
                  <a:txBody>
                    <a:bodyPr/>
                    <a:lstStyle/>
                    <a:p>
                      <a:pPr lvl="0">
                        <a:buNone/>
                      </a:pPr>
                      <a:r>
                        <a:rPr lang="en-US" sz="2000"/>
                        <a:t>March 2026</a:t>
                      </a:r>
                    </a:p>
                  </a:txBody>
                  <a:tcPr/>
                </a:tc>
                <a:tc>
                  <a:txBody>
                    <a:bodyPr/>
                    <a:lstStyle/>
                    <a:p>
                      <a:pPr lvl="0">
                        <a:buNone/>
                      </a:pPr>
                      <a:r>
                        <a:rPr lang="en-US" sz="2000"/>
                        <a:t>Section E. Progress Toward Improving Access and Equity for All Students</a:t>
                      </a:r>
                    </a:p>
                  </a:txBody>
                  <a:tcPr/>
                </a:tc>
                <a:extLst>
                  <a:ext uri="{0D108BD9-81ED-4DB2-BD59-A6C34878D82A}">
                    <a16:rowId xmlns:a16="http://schemas.microsoft.com/office/drawing/2014/main" val="3119328601"/>
                  </a:ext>
                </a:extLst>
              </a:tr>
              <a:tr h="370838">
                <a:tc>
                  <a:txBody>
                    <a:bodyPr/>
                    <a:lstStyle/>
                    <a:p>
                      <a:pPr lvl="0">
                        <a:buNone/>
                      </a:pPr>
                      <a:r>
                        <a:rPr lang="en-US" sz="2000"/>
                        <a:t>April 2026</a:t>
                      </a:r>
                    </a:p>
                  </a:txBody>
                  <a:tcPr/>
                </a:tc>
                <a:tc>
                  <a:txBody>
                    <a:bodyPr/>
                    <a:lstStyle/>
                    <a:p>
                      <a:pPr lvl="0">
                        <a:buNone/>
                      </a:pPr>
                      <a:r>
                        <a:rPr lang="en-US" sz="2000" dirty="0"/>
                        <a:t>Summary of Findings</a:t>
                      </a:r>
                    </a:p>
                  </a:txBody>
                  <a:tcPr/>
                </a:tc>
                <a:extLst>
                  <a:ext uri="{0D108BD9-81ED-4DB2-BD59-A6C34878D82A}">
                    <a16:rowId xmlns:a16="http://schemas.microsoft.com/office/drawing/2014/main" val="3161823401"/>
                  </a:ext>
                </a:extLst>
              </a:tr>
            </a:tbl>
          </a:graphicData>
        </a:graphic>
      </p:graphicFrame>
    </p:spTree>
    <p:extLst>
      <p:ext uri="{BB962C8B-B14F-4D97-AF65-F5344CB8AC3E}">
        <p14:creationId xmlns:p14="http://schemas.microsoft.com/office/powerpoint/2010/main" val="20752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E6EB2-C71E-2EA4-D105-B9B378BF49B9}"/>
              </a:ext>
            </a:extLst>
          </p:cNvPr>
          <p:cNvSpPr>
            <a:spLocks noGrp="1"/>
          </p:cNvSpPr>
          <p:nvPr>
            <p:ph type="ctrTitle"/>
          </p:nvPr>
        </p:nvSpPr>
        <p:spPr/>
        <p:txBody>
          <a:bodyPr/>
          <a:lstStyle/>
          <a:p>
            <a:r>
              <a:rPr lang="en-US" dirty="0"/>
              <a:t>CLNA Training</a:t>
            </a:r>
          </a:p>
        </p:txBody>
      </p:sp>
      <p:sp>
        <p:nvSpPr>
          <p:cNvPr id="5" name="Subtitle 4">
            <a:extLst>
              <a:ext uri="{FF2B5EF4-FFF2-40B4-BE49-F238E27FC236}">
                <a16:creationId xmlns:a16="http://schemas.microsoft.com/office/drawing/2014/main" id="{EB3124E5-79C9-5575-9AFC-A78497648DE8}"/>
              </a:ext>
            </a:extLst>
          </p:cNvPr>
          <p:cNvSpPr>
            <a:spLocks noGrp="1"/>
          </p:cNvSpPr>
          <p:nvPr>
            <p:ph type="subTitle" idx="1"/>
          </p:nvPr>
        </p:nvSpPr>
        <p:spPr/>
        <p:txBody>
          <a:bodyPr/>
          <a:lstStyle/>
          <a:p>
            <a:r>
              <a:rPr lang="en-US" b="1" dirty="0">
                <a:latin typeface="+mj-lt"/>
              </a:rPr>
              <a:t>Section D. CTE Faculty and Staff Recruitment, Retention, and Training</a:t>
            </a:r>
          </a:p>
        </p:txBody>
      </p:sp>
    </p:spTree>
    <p:extLst>
      <p:ext uri="{BB962C8B-B14F-4D97-AF65-F5344CB8AC3E}">
        <p14:creationId xmlns:p14="http://schemas.microsoft.com/office/powerpoint/2010/main" val="4750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87E4-3A3C-325A-68F2-A44039E656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7C3A4D-9E07-47F6-3B06-C3FF9B0346CF}"/>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ea typeface="Calibri Light"/>
                <a:cs typeface="Calibri Light"/>
              </a:rPr>
              <a:t>CTE Faculty and Staff Recruitment</a:t>
            </a:r>
          </a:p>
        </p:txBody>
      </p:sp>
      <p:sp>
        <p:nvSpPr>
          <p:cNvPr id="6" name="Content Placeholder 1">
            <a:extLst>
              <a:ext uri="{FF2B5EF4-FFF2-40B4-BE49-F238E27FC236}">
                <a16:creationId xmlns:a16="http://schemas.microsoft.com/office/drawing/2014/main" id="{3F8371E8-C588-7322-0728-05AEDF843E28}"/>
              </a:ext>
            </a:extLst>
          </p:cNvPr>
          <p:cNvSpPr>
            <a:spLocks noGrp="1"/>
          </p:cNvSpPr>
          <p:nvPr>
            <p:ph idx="1"/>
          </p:nvPr>
        </p:nvSpPr>
        <p:spPr>
          <a:xfrm>
            <a:off x="628650" y="1287679"/>
            <a:ext cx="7886700" cy="3714327"/>
          </a:xfrm>
        </p:spPr>
        <p:txBody>
          <a:bodyPr vert="horz" lIns="91440" tIns="45720" rIns="91440" bIns="45720" rtlCol="0" anchor="t">
            <a:noAutofit/>
          </a:bodyPr>
          <a:lstStyle/>
          <a:p>
            <a:pPr marL="0" indent="0">
              <a:buNone/>
            </a:pPr>
            <a:r>
              <a:rPr lang="en-US" sz="1200" b="1" dirty="0">
                <a:latin typeface="Arial"/>
                <a:ea typeface="Calibri"/>
                <a:cs typeface="Calibri"/>
              </a:rPr>
              <a:t>Purpose: </a:t>
            </a:r>
            <a:r>
              <a:rPr lang="en-US" sz="1200" i="1" dirty="0">
                <a:latin typeface="Arial"/>
                <a:ea typeface="Calibri"/>
                <a:cs typeface="Calibri"/>
              </a:rPr>
              <a:t>Build and Diversifying the CTE Faculty Pipeline</a:t>
            </a:r>
            <a:endParaRPr lang="en-US" sz="1200" dirty="0">
              <a:latin typeface="Arial"/>
            </a:endParaRPr>
          </a:p>
          <a:p>
            <a:pPr marL="171450" indent="-171450"/>
            <a:r>
              <a:rPr lang="en-US" sz="1200" dirty="0">
                <a:latin typeface="Arial"/>
                <a:ea typeface="Calibri"/>
                <a:cs typeface="Calibri"/>
              </a:rPr>
              <a:t>Evaluate and strengthen faculty recruitment in the CLNA.</a:t>
            </a:r>
            <a:endParaRPr lang="en-US" sz="1200">
              <a:latin typeface="Arial"/>
            </a:endParaRPr>
          </a:p>
          <a:p>
            <a:pPr marL="171450" indent="-171450"/>
            <a:r>
              <a:rPr lang="en-US" sz="1200" dirty="0">
                <a:latin typeface="Arial"/>
                <a:ea typeface="Calibri"/>
                <a:cs typeface="Calibri"/>
              </a:rPr>
              <a:t>Increase representation of under-represented groups among CTE educators.</a:t>
            </a:r>
            <a:endParaRPr lang="en-US" sz="1200">
              <a:latin typeface="Arial"/>
            </a:endParaRPr>
          </a:p>
          <a:p>
            <a:pPr marL="0" indent="0">
              <a:buNone/>
            </a:pPr>
            <a:endParaRPr lang="en-US" sz="1200" b="1" dirty="0">
              <a:latin typeface="Arial"/>
              <a:ea typeface="Calibri"/>
              <a:cs typeface="Calibri"/>
            </a:endParaRPr>
          </a:p>
          <a:p>
            <a:pPr marL="0" indent="0">
              <a:buNone/>
            </a:pPr>
            <a:r>
              <a:rPr lang="en-US" sz="1200" b="1" dirty="0">
                <a:latin typeface="Arial"/>
                <a:ea typeface="Calibri"/>
                <a:cs typeface="Calibri"/>
              </a:rPr>
              <a:t>Engage Industry Partners</a:t>
            </a:r>
            <a:endParaRPr lang="en-US" sz="1200">
              <a:latin typeface="Arial"/>
            </a:endParaRPr>
          </a:p>
          <a:p>
            <a:pPr marL="343535" lvl="1" indent="-151130"/>
            <a:r>
              <a:rPr lang="en-US" sz="1200" dirty="0">
                <a:latin typeface="Arial"/>
                <a:ea typeface="Calibri"/>
                <a:cs typeface="Calibri"/>
              </a:rPr>
              <a:t>Add “Recommend a faculty candidate” as a standing advisory board item.</a:t>
            </a:r>
            <a:endParaRPr lang="en-US" sz="1200">
              <a:latin typeface="Arial"/>
            </a:endParaRPr>
          </a:p>
          <a:p>
            <a:pPr marL="343535" lvl="1" indent="-151130"/>
            <a:r>
              <a:rPr lang="en-US" sz="1200" dirty="0">
                <a:latin typeface="Arial"/>
                <a:ea typeface="Calibri"/>
                <a:cs typeface="Calibri"/>
              </a:rPr>
              <a:t>Host short “Interested in Teaching?” sessions for employers, alumni, and veterans.</a:t>
            </a:r>
            <a:endParaRPr lang="en-US" sz="1200">
              <a:latin typeface="Arial"/>
            </a:endParaRPr>
          </a:p>
          <a:p>
            <a:pPr marL="0" indent="0">
              <a:buNone/>
            </a:pPr>
            <a:r>
              <a:rPr lang="en-US" sz="1200" b="1" dirty="0">
                <a:latin typeface="Arial"/>
                <a:ea typeface="Calibri"/>
                <a:cs typeface="Calibri"/>
              </a:rPr>
              <a:t>Simplify the Pathway to Teaching</a:t>
            </a:r>
            <a:endParaRPr lang="en-US" sz="1200">
              <a:latin typeface="Arial"/>
            </a:endParaRPr>
          </a:p>
          <a:p>
            <a:pPr marL="343535" lvl="1" indent="-151130"/>
            <a:r>
              <a:rPr lang="en-US" sz="1200" dirty="0">
                <a:latin typeface="Arial"/>
                <a:ea typeface="Calibri"/>
                <a:cs typeface="Calibri"/>
              </a:rPr>
              <a:t>Create a one-page “How to Teach at Our College” infographic for job postings.</a:t>
            </a:r>
            <a:endParaRPr lang="en-US" sz="1200">
              <a:latin typeface="Arial"/>
            </a:endParaRPr>
          </a:p>
          <a:p>
            <a:pPr marL="343535" lvl="1" indent="-151130"/>
            <a:r>
              <a:rPr lang="en-US" sz="1200" dirty="0">
                <a:latin typeface="Arial"/>
                <a:ea typeface="Calibri"/>
                <a:cs typeface="Calibri"/>
              </a:rPr>
              <a:t>Promote “Teach One Class” opportunities to industry professionals.</a:t>
            </a:r>
            <a:endParaRPr lang="en-US" sz="1200">
              <a:latin typeface="Arial"/>
            </a:endParaRPr>
          </a:p>
          <a:p>
            <a:pPr marL="0" indent="0">
              <a:buNone/>
            </a:pPr>
            <a:r>
              <a:rPr lang="en-US" sz="1200" b="1" dirty="0">
                <a:latin typeface="Arial"/>
                <a:ea typeface="Calibri"/>
                <a:cs typeface="Calibri"/>
              </a:rPr>
              <a:t>Expand Visibility &amp; Access</a:t>
            </a:r>
            <a:endParaRPr lang="en-US" sz="1200">
              <a:latin typeface="Arial"/>
            </a:endParaRPr>
          </a:p>
          <a:p>
            <a:pPr marL="343535" lvl="1" indent="-151130"/>
            <a:r>
              <a:rPr lang="en-US" sz="1200" dirty="0">
                <a:latin typeface="Arial"/>
                <a:ea typeface="Calibri"/>
                <a:cs typeface="Calibri"/>
              </a:rPr>
              <a:t>Post openings on NCCCS Jobs Board, </a:t>
            </a:r>
            <a:r>
              <a:rPr lang="en-US" sz="1200" err="1">
                <a:latin typeface="Arial"/>
                <a:ea typeface="Calibri"/>
                <a:cs typeface="Calibri"/>
              </a:rPr>
              <a:t>NCWorks</a:t>
            </a:r>
            <a:r>
              <a:rPr lang="en-US" sz="1200" dirty="0">
                <a:latin typeface="Arial"/>
                <a:ea typeface="Calibri"/>
                <a:cs typeface="Calibri"/>
              </a:rPr>
              <a:t>, LinkedIn, and military networks.</a:t>
            </a:r>
            <a:endParaRPr lang="en-US" sz="1200">
              <a:latin typeface="Arial"/>
            </a:endParaRPr>
          </a:p>
          <a:p>
            <a:pPr marL="343535" lvl="1" indent="-151130"/>
            <a:r>
              <a:rPr lang="en-US" sz="1200" dirty="0">
                <a:latin typeface="Arial"/>
                <a:ea typeface="Calibri"/>
                <a:cs typeface="Calibri"/>
              </a:rPr>
              <a:t>Use inclusive, accessible language in all recruitment materials.</a:t>
            </a:r>
            <a:endParaRPr lang="en-US" sz="1200">
              <a:latin typeface="Arial"/>
            </a:endParaRPr>
          </a:p>
          <a:p>
            <a:pPr marL="0" indent="0">
              <a:buNone/>
            </a:pPr>
            <a:r>
              <a:rPr lang="en-US" sz="1200" b="1" dirty="0">
                <a:latin typeface="Arial"/>
                <a:ea typeface="Calibri"/>
                <a:cs typeface="Calibri"/>
              </a:rPr>
              <a:t>Use Perkins Resources Strategically</a:t>
            </a:r>
            <a:endParaRPr lang="en-US" sz="1200">
              <a:latin typeface="Arial"/>
            </a:endParaRPr>
          </a:p>
          <a:p>
            <a:pPr marL="343535" lvl="1" indent="-151130"/>
            <a:r>
              <a:rPr lang="en-US" sz="1200" dirty="0">
                <a:latin typeface="Arial"/>
                <a:ea typeface="Calibri"/>
                <a:cs typeface="Calibri"/>
              </a:rPr>
              <a:t>Support recruitment marketing, onboarding stipends, or credential alignment.</a:t>
            </a:r>
            <a:endParaRPr lang="en-US" sz="1200">
              <a:latin typeface="Arial"/>
            </a:endParaRPr>
          </a:p>
          <a:p>
            <a:pPr marL="343535" lvl="1" indent="-151130"/>
            <a:r>
              <a:rPr lang="en-US" sz="1200" dirty="0">
                <a:latin typeface="Arial"/>
                <a:ea typeface="Calibri"/>
                <a:cs typeface="Calibri"/>
              </a:rPr>
              <a:t>Document all actions as evidence in the CLNA Section D summary.</a:t>
            </a:r>
            <a:endParaRPr lang="en-US" sz="1200" dirty="0">
              <a:latin typeface="Arial"/>
            </a:endParaRPr>
          </a:p>
          <a:p>
            <a:pPr marL="174625" indent="-174625"/>
            <a:endParaRPr lang="en-US" dirty="0">
              <a:latin typeface="Calibri"/>
              <a:cs typeface="Times New Roman"/>
            </a:endParaRPr>
          </a:p>
        </p:txBody>
      </p:sp>
    </p:spTree>
    <p:extLst>
      <p:ext uri="{BB962C8B-B14F-4D97-AF65-F5344CB8AC3E}">
        <p14:creationId xmlns:p14="http://schemas.microsoft.com/office/powerpoint/2010/main" val="18129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A2504-06E6-AD04-51C4-2CE43B12FA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61A22E-6880-5ED2-F9DD-06FAC6DE7BD3}"/>
              </a:ext>
            </a:extLst>
          </p:cNvPr>
          <p:cNvSpPr>
            <a:spLocks noGrp="1"/>
          </p:cNvSpPr>
          <p:nvPr>
            <p:ph type="title"/>
          </p:nvPr>
        </p:nvSpPr>
        <p:spPr>
          <a:xfrm>
            <a:off x="1297859" y="126367"/>
            <a:ext cx="7364361" cy="994172"/>
          </a:xfrm>
        </p:spPr>
        <p:txBody>
          <a:bodyPr anchor="ctr">
            <a:normAutofit/>
          </a:bodyPr>
          <a:lstStyle/>
          <a:p>
            <a:r>
              <a:rPr lang="en-US" dirty="0"/>
              <a:t>Retention and Training</a:t>
            </a:r>
            <a:endParaRPr lang="en-US" dirty="0">
              <a:ln w="0">
                <a:solidFill>
                  <a:srgbClr val="5B9BD5"/>
                </a:solidFill>
              </a:ln>
              <a:ea typeface="Calibri Light"/>
              <a:cs typeface="Calibri Light"/>
            </a:endParaRPr>
          </a:p>
        </p:txBody>
      </p:sp>
      <p:sp>
        <p:nvSpPr>
          <p:cNvPr id="6" name="Content Placeholder 1">
            <a:extLst>
              <a:ext uri="{FF2B5EF4-FFF2-40B4-BE49-F238E27FC236}">
                <a16:creationId xmlns:a16="http://schemas.microsoft.com/office/drawing/2014/main" id="{538FC149-19D4-F3DC-B8A3-0277F06FB9F3}"/>
              </a:ext>
            </a:extLst>
          </p:cNvPr>
          <p:cNvSpPr>
            <a:spLocks noGrp="1"/>
          </p:cNvSpPr>
          <p:nvPr>
            <p:ph idx="1"/>
          </p:nvPr>
        </p:nvSpPr>
        <p:spPr>
          <a:xfrm>
            <a:off x="628650" y="1294324"/>
            <a:ext cx="7886700" cy="3734264"/>
          </a:xfrm>
        </p:spPr>
        <p:txBody>
          <a:bodyPr vert="horz" lIns="91440" tIns="45720" rIns="91440" bIns="45720" rtlCol="0" anchor="t">
            <a:normAutofit fontScale="85000" lnSpcReduction="20000"/>
          </a:bodyPr>
          <a:lstStyle/>
          <a:p>
            <a:pPr marL="0" indent="0">
              <a:buNone/>
            </a:pPr>
            <a:r>
              <a:rPr lang="en-US" b="1" dirty="0">
                <a:latin typeface="Times New Roman"/>
                <a:cs typeface="Times New Roman"/>
              </a:rPr>
              <a:t>Purpose: </a:t>
            </a:r>
            <a:r>
              <a:rPr lang="en-US" i="1" dirty="0">
                <a:latin typeface="Times New Roman"/>
                <a:cs typeface="Times New Roman"/>
              </a:rPr>
              <a:t>Supporting and Sustaining Quality Faculty</a:t>
            </a:r>
            <a:endParaRPr lang="en-US" dirty="0"/>
          </a:p>
          <a:p>
            <a:pPr marL="174625" indent="-174625"/>
            <a:r>
              <a:rPr lang="en-US" dirty="0">
                <a:latin typeface="Times New Roman"/>
                <a:cs typeface="Times New Roman"/>
              </a:rPr>
              <a:t>Strengthen faculty retention and professional development.</a:t>
            </a:r>
            <a:endParaRPr lang="en-US" dirty="0"/>
          </a:p>
          <a:p>
            <a:pPr marL="174625" indent="-174625"/>
            <a:r>
              <a:rPr lang="en-US" dirty="0">
                <a:latin typeface="Times New Roman"/>
                <a:cs typeface="Times New Roman"/>
              </a:rPr>
              <a:t>Ensure PD is accessible, inclusive, and aligned to industry standards.</a:t>
            </a:r>
            <a:endParaRPr lang="en-US" dirty="0"/>
          </a:p>
          <a:p>
            <a:pPr marL="0" indent="0">
              <a:buNone/>
            </a:pPr>
            <a:endParaRPr lang="en-US" b="1" dirty="0"/>
          </a:p>
          <a:p>
            <a:pPr marL="0" indent="0">
              <a:buNone/>
            </a:pPr>
            <a:r>
              <a:rPr lang="en-US" b="1" dirty="0">
                <a:latin typeface="Times New Roman"/>
                <a:cs typeface="Times New Roman"/>
              </a:rPr>
              <a:t>Structured Onboarding &amp; Mentoring</a:t>
            </a:r>
            <a:endParaRPr lang="en-US" dirty="0"/>
          </a:p>
          <a:p>
            <a:pPr marL="343535" lvl="1" indent="-151130"/>
            <a:r>
              <a:rPr lang="en-US" dirty="0">
                <a:latin typeface="Times New Roman"/>
                <a:cs typeface="Times New Roman"/>
              </a:rPr>
              <a:t>Use onboarding checklist and assign a faculty buddy or mentor.</a:t>
            </a:r>
            <a:endParaRPr lang="en-US" dirty="0"/>
          </a:p>
          <a:p>
            <a:pPr marL="343535" lvl="1" indent="-151130"/>
            <a:r>
              <a:rPr lang="en-US" dirty="0">
                <a:latin typeface="Times New Roman"/>
                <a:cs typeface="Times New Roman"/>
              </a:rPr>
              <a:t>Provide ready-to-use resources (syllabus templates, LMS guides, safety checklists).</a:t>
            </a:r>
            <a:endParaRPr lang="en-US" dirty="0"/>
          </a:p>
          <a:p>
            <a:pPr marL="0" indent="0">
              <a:buNone/>
            </a:pPr>
            <a:r>
              <a:rPr lang="en-US" b="1" dirty="0">
                <a:latin typeface="Times New Roman"/>
                <a:cs typeface="Times New Roman"/>
              </a:rPr>
              <a:t>Professional Development &amp; Growth</a:t>
            </a:r>
            <a:endParaRPr lang="en-US" dirty="0"/>
          </a:p>
          <a:p>
            <a:pPr marL="343535" lvl="1" indent="-151130"/>
            <a:r>
              <a:rPr lang="en-US" dirty="0">
                <a:latin typeface="Times New Roman"/>
                <a:cs typeface="Times New Roman"/>
              </a:rPr>
              <a:t>Offer short micro-PD sessions on UDL, accessibility, and classroom management.</a:t>
            </a:r>
            <a:endParaRPr lang="en-US" dirty="0"/>
          </a:p>
          <a:p>
            <a:pPr marL="343535" lvl="1" indent="-151130"/>
            <a:r>
              <a:rPr lang="en-US" dirty="0">
                <a:latin typeface="Times New Roman"/>
                <a:cs typeface="Times New Roman"/>
              </a:rPr>
              <a:t>Use Perkins funds for credential renewals and industry externships.</a:t>
            </a:r>
            <a:endParaRPr lang="en-US" dirty="0"/>
          </a:p>
          <a:p>
            <a:pPr marL="343535" lvl="1" indent="-151130"/>
            <a:r>
              <a:rPr lang="en-US" dirty="0">
                <a:latin typeface="Times New Roman"/>
                <a:cs typeface="Times New Roman"/>
              </a:rPr>
              <a:t>Encourage participation in faculty associations</a:t>
            </a:r>
            <a:endParaRPr lang="en-US" dirty="0"/>
          </a:p>
          <a:p>
            <a:pPr marL="0" indent="0">
              <a:buNone/>
            </a:pPr>
            <a:r>
              <a:rPr lang="en-US" b="1" dirty="0">
                <a:latin typeface="Times New Roman"/>
                <a:cs typeface="Times New Roman"/>
              </a:rPr>
              <a:t>Recognition &amp; Inclusion</a:t>
            </a:r>
            <a:endParaRPr lang="en-US" dirty="0"/>
          </a:p>
          <a:p>
            <a:pPr marL="343535" lvl="1" indent="-151130"/>
            <a:r>
              <a:rPr lang="en-US" dirty="0">
                <a:latin typeface="Times New Roman"/>
                <a:cs typeface="Times New Roman"/>
              </a:rPr>
              <a:t>Celebrate faculty achievements in newsletters or meetings.</a:t>
            </a:r>
            <a:endParaRPr lang="en-US" dirty="0"/>
          </a:p>
          <a:p>
            <a:pPr marL="343535" lvl="1" indent="-151130"/>
            <a:r>
              <a:rPr lang="en-US" dirty="0">
                <a:latin typeface="Times New Roman"/>
                <a:cs typeface="Times New Roman"/>
              </a:rPr>
              <a:t>Track retention rates, PD participation, and diversity data for CLNA evidence.</a:t>
            </a:r>
            <a:endParaRPr lang="en-US" dirty="0"/>
          </a:p>
          <a:p>
            <a:pPr marL="343535" lvl="1" indent="-151130"/>
            <a:r>
              <a:rPr lang="en-US" dirty="0">
                <a:latin typeface="Times New Roman"/>
                <a:cs typeface="Times New Roman"/>
              </a:rPr>
              <a:t>Create leadership opportunities </a:t>
            </a:r>
            <a:endParaRPr lang="en-US" dirty="0">
              <a:latin typeface="Times New Roman"/>
            </a:endParaRPr>
          </a:p>
          <a:p>
            <a:pPr marL="174625" indent="-174625"/>
            <a:endParaRPr lang="en-US" dirty="0">
              <a:latin typeface="Calibri"/>
            </a:endParaRPr>
          </a:p>
        </p:txBody>
      </p:sp>
    </p:spTree>
    <p:extLst>
      <p:ext uri="{BB962C8B-B14F-4D97-AF65-F5344CB8AC3E}">
        <p14:creationId xmlns:p14="http://schemas.microsoft.com/office/powerpoint/2010/main" val="139429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C18F-720D-AA92-DBEC-94C81BEA93EC}"/>
            </a:ext>
          </a:extLst>
        </p:cNvPr>
        <p:cNvGrpSpPr/>
        <p:nvPr/>
      </p:nvGrpSpPr>
      <p:grpSpPr>
        <a:xfrm>
          <a:off x="0" y="0"/>
          <a:ext cx="0" cy="0"/>
          <a:chOff x="0" y="0"/>
          <a:chExt cx="0" cy="0"/>
        </a:xfrm>
      </p:grpSpPr>
      <p:sp>
        <p:nvSpPr>
          <p:cNvPr id="122" name="Purpose">
            <a:extLst>
              <a:ext uri="{FF2B5EF4-FFF2-40B4-BE49-F238E27FC236}">
                <a16:creationId xmlns:a16="http://schemas.microsoft.com/office/drawing/2014/main" id="{3147B344-990A-91E9-37CA-0CD52BC45CE2}"/>
              </a:ext>
            </a:extLst>
          </p:cNvPr>
          <p:cNvSpPr txBox="1">
            <a:spLocks noGrp="1"/>
          </p:cNvSpPr>
          <p:nvPr>
            <p:ph type="title"/>
          </p:nvPr>
        </p:nvSpPr>
        <p:spPr/>
        <p:txBody>
          <a:bodyPr/>
          <a:lstStyle/>
          <a:p>
            <a:r>
              <a:rPr lang="en-US"/>
              <a:t>Meeting Agenda</a:t>
            </a:r>
          </a:p>
        </p:txBody>
      </p:sp>
      <p:pic>
        <p:nvPicPr>
          <p:cNvPr id="3" name="Picture 2" descr="Logo for CTE that says &quot;Learning that works for North Carolina&quot;">
            <a:extLst>
              <a:ext uri="{FF2B5EF4-FFF2-40B4-BE49-F238E27FC236}">
                <a16:creationId xmlns:a16="http://schemas.microsoft.com/office/drawing/2014/main" id="{039E958F-7AFD-16AB-9166-C4C74B87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
        <p:nvSpPr>
          <p:cNvPr id="4" name="Content Placeholder 3">
            <a:extLst>
              <a:ext uri="{FF2B5EF4-FFF2-40B4-BE49-F238E27FC236}">
                <a16:creationId xmlns:a16="http://schemas.microsoft.com/office/drawing/2014/main" id="{B153270C-BF08-CBB3-6557-4DCEAA3FA066}"/>
              </a:ext>
            </a:extLst>
          </p:cNvPr>
          <p:cNvSpPr>
            <a:spLocks noGrp="1"/>
          </p:cNvSpPr>
          <p:nvPr>
            <p:ph idx="1"/>
          </p:nvPr>
        </p:nvSpPr>
        <p:spPr>
          <a:xfrm>
            <a:off x="1298558" y="1382617"/>
            <a:ext cx="6398400" cy="3548753"/>
          </a:xfrm>
        </p:spPr>
        <p:txBody>
          <a:bodyPr vert="horz" lIns="91440" tIns="45720" rIns="91440" bIns="45720" rtlCol="0" anchor="t">
            <a:normAutofit/>
          </a:bodyPr>
          <a:lstStyle/>
          <a:p>
            <a:pPr marL="174625" indent="-174625"/>
            <a:r>
              <a:rPr lang="en-US" sz="1800" dirty="0">
                <a:latin typeface="+mn-lt"/>
                <a:cs typeface="Times New Roman"/>
              </a:rPr>
              <a:t>Monitoring and Compliance Updates</a:t>
            </a:r>
          </a:p>
          <a:p>
            <a:pPr marL="174625" indent="-174625"/>
            <a:r>
              <a:rPr lang="en-US" sz="1800" dirty="0">
                <a:latin typeface="+mn-lt"/>
                <a:cs typeface="Times New Roman"/>
              </a:rPr>
              <a:t>Items Due January 9, 2026</a:t>
            </a:r>
          </a:p>
          <a:p>
            <a:pPr marL="174625" indent="-174625"/>
            <a:r>
              <a:rPr lang="en-US" sz="1800" dirty="0">
                <a:latin typeface="+mn-lt"/>
                <a:cs typeface="Times New Roman"/>
              </a:rPr>
              <a:t>25-26 Negotiated Levels of Performance</a:t>
            </a:r>
          </a:p>
          <a:p>
            <a:pPr marL="174625" indent="-174625"/>
            <a:r>
              <a:rPr lang="en-US" sz="1800" dirty="0">
                <a:latin typeface="+mn-lt"/>
                <a:cs typeface="Times New Roman"/>
              </a:rPr>
              <a:t>24-25 Levels of Performance</a:t>
            </a:r>
          </a:p>
          <a:p>
            <a:pPr marL="174625" indent="-174625"/>
            <a:r>
              <a:rPr lang="en-US" sz="1800" dirty="0">
                <a:latin typeface="+mn-lt"/>
                <a:cs typeface="Times New Roman"/>
              </a:rPr>
              <a:t>Upcoming Events</a:t>
            </a:r>
          </a:p>
          <a:p>
            <a:pPr marL="174625" indent="-174625"/>
            <a:r>
              <a:rPr lang="en-US" sz="1800" dirty="0">
                <a:latin typeface="+mn-lt"/>
                <a:cs typeface="Times New Roman"/>
              </a:rPr>
              <a:t>Section D. CTE Faculty and Staff Recruitment, Retention, and Training</a:t>
            </a:r>
          </a:p>
        </p:txBody>
      </p:sp>
    </p:spTree>
    <p:extLst>
      <p:ext uri="{BB962C8B-B14F-4D97-AF65-F5344CB8AC3E}">
        <p14:creationId xmlns:p14="http://schemas.microsoft.com/office/powerpoint/2010/main" val="3120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498937"/>
            <a:ext cx="7747820" cy="2680680"/>
          </a:xfrm>
        </p:spPr>
        <p:txBody>
          <a:bodyPr vert="horz" lIns="91440" tIns="45720" rIns="91440" bIns="45720" rtlCol="0" anchor="t">
            <a:normAutofit/>
          </a:bodyPr>
          <a:lstStyle/>
          <a:p>
            <a:pPr marL="0" indent="0">
              <a:spcBef>
                <a:spcPts val="0"/>
              </a:spcBef>
              <a:spcAft>
                <a:spcPts val="900"/>
              </a:spcAft>
              <a:buNone/>
            </a:pPr>
            <a:r>
              <a:rPr lang="en-US" sz="2800">
                <a:latin typeface="+mn-lt"/>
                <a:cs typeface="Times New Roman"/>
              </a:rPr>
              <a:t>Develop more fully the </a:t>
            </a:r>
            <a:r>
              <a:rPr lang="en-US" sz="2800" b="1">
                <a:latin typeface="+mn-lt"/>
                <a:cs typeface="Times New Roman"/>
              </a:rPr>
              <a:t>academic</a:t>
            </a:r>
            <a:r>
              <a:rPr lang="en-US" sz="2800">
                <a:latin typeface="+mn-lt"/>
                <a:cs typeface="Times New Roman"/>
              </a:rPr>
              <a:t> knowledge and </a:t>
            </a:r>
            <a:r>
              <a:rPr lang="en-US" sz="2800" b="1">
                <a:latin typeface="+mn-lt"/>
                <a:cs typeface="Times New Roman"/>
              </a:rPr>
              <a:t>technical </a:t>
            </a:r>
            <a:r>
              <a:rPr lang="en-US" sz="2800">
                <a:latin typeface="+mn-lt"/>
                <a:cs typeface="Times New Roman"/>
              </a:rPr>
              <a:t>and </a:t>
            </a:r>
            <a:r>
              <a:rPr lang="en-US" sz="2800" b="1">
                <a:latin typeface="+mn-lt"/>
                <a:cs typeface="Times New Roman"/>
              </a:rPr>
              <a:t>employability skills </a:t>
            </a:r>
            <a:r>
              <a:rPr lang="en-US" sz="2800">
                <a:latin typeface="+mn-lt"/>
                <a:cs typeface="Times New Roman"/>
              </a:rPr>
              <a:t>of secondary education students and </a:t>
            </a:r>
            <a:r>
              <a:rPr lang="en-US" sz="2800" b="1">
                <a:latin typeface="+mn-lt"/>
                <a:cs typeface="Times New Roman"/>
              </a:rPr>
              <a:t>postsecondary education students who elect to enroll</a:t>
            </a:r>
            <a:r>
              <a:rPr lang="en-US" sz="2800">
                <a:latin typeface="+mn-lt"/>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2F952B-5901-8606-8901-5F8C7C11A205}"/>
              </a:ext>
            </a:extLst>
          </p:cNvPr>
          <p:cNvGraphicFramePr>
            <a:graphicFrameLocks noGrp="1"/>
          </p:cNvGraphicFramePr>
          <p:nvPr>
            <p:ph idx="1"/>
          </p:nvPr>
        </p:nvGraphicFramePr>
        <p:xfrm>
          <a:off x="253934" y="1410929"/>
          <a:ext cx="8668840" cy="336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E9E9BD-7487-A0B7-5BB0-2295AF5C51F3}"/>
              </a:ext>
            </a:extLst>
          </p:cNvPr>
          <p:cNvSpPr>
            <a:spLocks noGrp="1"/>
          </p:cNvSpPr>
          <p:nvPr>
            <p:ph type="title"/>
          </p:nvPr>
        </p:nvSpPr>
        <p:spPr>
          <a:xfrm>
            <a:off x="1297859" y="126367"/>
            <a:ext cx="7570198" cy="994172"/>
          </a:xfrm>
        </p:spPr>
        <p:txBody>
          <a:bodyPr/>
          <a:lstStyle/>
          <a:p>
            <a:r>
              <a:rPr lang="en-US"/>
              <a:t>Federal Programs Section: Perkins Unit</a:t>
            </a:r>
          </a:p>
        </p:txBody>
      </p:sp>
      <p:sp>
        <p:nvSpPr>
          <p:cNvPr id="5" name="TextBox 4">
            <a:extLst>
              <a:ext uri="{FF2B5EF4-FFF2-40B4-BE49-F238E27FC236}">
                <a16:creationId xmlns:a16="http://schemas.microsoft.com/office/drawing/2014/main" id="{370F09B5-3F97-A866-99BC-477FE5131A26}"/>
              </a:ext>
            </a:extLst>
          </p:cNvPr>
          <p:cNvSpPr txBox="1"/>
          <p:nvPr/>
        </p:nvSpPr>
        <p:spPr>
          <a:xfrm>
            <a:off x="0" y="4774167"/>
            <a:ext cx="9144000" cy="369332"/>
          </a:xfrm>
          <a:prstGeom prst="rect">
            <a:avLst/>
          </a:prstGeom>
          <a:noFill/>
        </p:spPr>
        <p:txBody>
          <a:bodyPr wrap="square" rtlCol="0">
            <a:spAutoFit/>
          </a:bodyPr>
          <a:lstStyle/>
          <a:p>
            <a:pPr algn="ctr"/>
            <a:r>
              <a:rPr lang="en-US"/>
              <a:t>EMAIL @nccommunitycolleges.edu</a:t>
            </a:r>
          </a:p>
        </p:txBody>
      </p:sp>
    </p:spTree>
    <p:extLst>
      <p:ext uri="{BB962C8B-B14F-4D97-AF65-F5344CB8AC3E}">
        <p14:creationId xmlns:p14="http://schemas.microsoft.com/office/powerpoint/2010/main" val="22968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A60AD-F709-BBB4-D068-A8535E1D25C9}"/>
              </a:ext>
            </a:extLst>
          </p:cNvPr>
          <p:cNvSpPr>
            <a:spLocks noGrp="1"/>
          </p:cNvSpPr>
          <p:nvPr>
            <p:ph idx="1"/>
          </p:nvPr>
        </p:nvSpPr>
        <p:spPr/>
        <p:txBody>
          <a:bodyPr vert="horz" lIns="91440" tIns="45720" rIns="91440" bIns="45720" rtlCol="0" anchor="t">
            <a:normAutofit/>
          </a:bodyPr>
          <a:lstStyle/>
          <a:p>
            <a:pPr marL="174625" indent="-174625"/>
            <a:r>
              <a:rPr lang="en-US" dirty="0">
                <a:latin typeface="Calibri"/>
                <a:cs typeface="Times New Roman"/>
              </a:rPr>
              <a:t>2025-2026 Onsite Monitoring Cycle</a:t>
            </a:r>
            <a:endParaRPr lang="en-US" dirty="0">
              <a:latin typeface="Calibri"/>
            </a:endParaRPr>
          </a:p>
          <a:p>
            <a:pPr marL="343535" lvl="1" indent="-151130">
              <a:buFont typeface="Courier New" panose="020B0604020202020204" pitchFamily="34" charset="0"/>
              <a:buChar char="o"/>
            </a:pPr>
            <a:r>
              <a:rPr lang="en-US" dirty="0">
                <a:latin typeface="Calibri"/>
                <a:cs typeface="Times New Roman"/>
              </a:rPr>
              <a:t>Currently underway</a:t>
            </a:r>
          </a:p>
          <a:p>
            <a:pPr marL="343535" lvl="1" indent="-151130">
              <a:buFont typeface="Courier New" panose="020B0604020202020204" pitchFamily="34" charset="0"/>
              <a:buChar char="o"/>
            </a:pPr>
            <a:r>
              <a:rPr lang="en-US" dirty="0">
                <a:latin typeface="Calibri"/>
                <a:cs typeface="Times New Roman"/>
              </a:rPr>
              <a:t>Four programs selected for monitoring this fall</a:t>
            </a:r>
            <a:endParaRPr lang="en-US" dirty="0">
              <a:latin typeface="Calibri"/>
            </a:endParaRPr>
          </a:p>
          <a:p>
            <a:pPr marL="518795" lvl="2">
              <a:buFont typeface="Wingdings" panose="020B0604020202020204" pitchFamily="34" charset="0"/>
              <a:buChar char="§"/>
            </a:pPr>
            <a:r>
              <a:rPr lang="en-US" dirty="0">
                <a:latin typeface="Calibri"/>
                <a:cs typeface="Times New Roman"/>
              </a:rPr>
              <a:t>Two of four visits completed</a:t>
            </a:r>
          </a:p>
          <a:p>
            <a:pPr marL="343535" lvl="1" indent="-151130">
              <a:buFont typeface="Courier New" panose="020B0604020202020204" pitchFamily="34" charset="0"/>
              <a:buChar char="o"/>
            </a:pPr>
            <a:r>
              <a:rPr lang="en-US" dirty="0">
                <a:latin typeface="Calibri"/>
                <a:cs typeface="Times New Roman"/>
              </a:rPr>
              <a:t>2026-2027 monitoring protocols under major construction – overview will be provided during mid-year meeting in February</a:t>
            </a:r>
          </a:p>
          <a:p>
            <a:pPr marL="518795" lvl="2">
              <a:buFont typeface="Wingdings" panose="020B0604020202020204" pitchFamily="34" charset="0"/>
              <a:buChar char="§"/>
            </a:pPr>
            <a:r>
              <a:rPr lang="en-US" dirty="0">
                <a:latin typeface="Calibri"/>
                <a:cs typeface="Times New Roman"/>
              </a:rPr>
              <a:t>Will gather feedback during the overview session</a:t>
            </a:r>
          </a:p>
          <a:p>
            <a:pPr marL="518795" lvl="2">
              <a:buFont typeface="Wingdings" panose="020B0604020202020204" pitchFamily="34" charset="0"/>
              <a:buChar char="§"/>
            </a:pPr>
            <a:endParaRPr lang="en-US" dirty="0">
              <a:latin typeface="Calibri"/>
            </a:endParaRPr>
          </a:p>
          <a:p>
            <a:pPr marL="174625" indent="-174625"/>
            <a:r>
              <a:rPr lang="en-US" dirty="0">
                <a:latin typeface="Calibri"/>
                <a:cs typeface="Times New Roman"/>
              </a:rPr>
              <a:t>Internal Controls for Finances </a:t>
            </a:r>
          </a:p>
          <a:p>
            <a:pPr marL="343535" lvl="1" indent="-151130">
              <a:buFont typeface="Courier New" panose="020B0604020202020204" pitchFamily="34" charset="0"/>
              <a:buChar char="o"/>
            </a:pPr>
            <a:r>
              <a:rPr lang="en-US" dirty="0">
                <a:latin typeface="Calibri"/>
                <a:cs typeface="Times New Roman"/>
              </a:rPr>
              <a:t>What, why, how</a:t>
            </a:r>
          </a:p>
        </p:txBody>
      </p:sp>
      <p:sp>
        <p:nvSpPr>
          <p:cNvPr id="3" name="Title 2">
            <a:extLst>
              <a:ext uri="{FF2B5EF4-FFF2-40B4-BE49-F238E27FC236}">
                <a16:creationId xmlns:a16="http://schemas.microsoft.com/office/drawing/2014/main" id="{1F99B0D0-0C25-FC3D-C3EA-A15879E15E05}"/>
              </a:ext>
            </a:extLst>
          </p:cNvPr>
          <p:cNvSpPr>
            <a:spLocks noGrp="1"/>
          </p:cNvSpPr>
          <p:nvPr>
            <p:ph type="title"/>
          </p:nvPr>
        </p:nvSpPr>
        <p:spPr/>
        <p:txBody>
          <a:bodyPr/>
          <a:lstStyle/>
          <a:p>
            <a:r>
              <a:rPr lang="en-US">
                <a:ln w="0">
                  <a:solidFill>
                    <a:srgbClr val="5B9BD5"/>
                  </a:solidFill>
                </a:ln>
                <a:ea typeface="Calibri Light"/>
                <a:cs typeface="Calibri Light"/>
              </a:rPr>
              <a:t>Monitoring and Compliance Updates</a:t>
            </a:r>
            <a:endParaRPr lang="en-US"/>
          </a:p>
        </p:txBody>
      </p:sp>
    </p:spTree>
    <p:extLst>
      <p:ext uri="{BB962C8B-B14F-4D97-AF65-F5344CB8AC3E}">
        <p14:creationId xmlns:p14="http://schemas.microsoft.com/office/powerpoint/2010/main" val="35401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50A7-6FD5-0E3E-43AC-67FA7ADD0ACB}"/>
              </a:ext>
            </a:extLst>
          </p:cNvPr>
          <p:cNvSpPr>
            <a:spLocks noGrp="1"/>
          </p:cNvSpPr>
          <p:nvPr>
            <p:ph type="title" idx="4294967295"/>
          </p:nvPr>
        </p:nvSpPr>
        <p:spPr>
          <a:xfrm>
            <a:off x="0" y="144462"/>
            <a:ext cx="8408988" cy="315913"/>
          </a:xfrm>
          <a:ln>
            <a:noFill/>
          </a:ln>
        </p:spPr>
        <p:txBody>
          <a:bodyP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2800" b="1">
                <a:latin typeface="Calibri"/>
                <a:ea typeface="Calibri"/>
                <a:cs typeface="Calibri"/>
              </a:rPr>
              <a:t>Perkins Timeline </a:t>
            </a:r>
          </a:p>
        </p:txBody>
      </p:sp>
      <p:sp>
        <p:nvSpPr>
          <p:cNvPr id="12" name="TextBox 11">
            <a:extLst>
              <a:ext uri="{FF2B5EF4-FFF2-40B4-BE49-F238E27FC236}">
                <a16:creationId xmlns:a16="http://schemas.microsoft.com/office/drawing/2014/main" id="{02F9B755-4C99-74EC-F8EA-E642049848AD}"/>
              </a:ext>
            </a:extLst>
          </p:cNvPr>
          <p:cNvSpPr txBox="1"/>
          <p:nvPr/>
        </p:nvSpPr>
        <p:spPr>
          <a:xfrm>
            <a:off x="456406" y="586516"/>
            <a:ext cx="4900881" cy="1661993"/>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May 30,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Input Perkins college team contacts for 2025-26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signed Allotment Options and Assurances forms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Complete and upload the 2025-26 Local Plan and Budget</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job descriptions (Perkins-funded positions only) </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Register for all upcoming Perkins update sessions </a:t>
            </a: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35C88017-CBD6-B8C1-AE25-7EC8D1E7CE53}"/>
              </a:ext>
            </a:extLst>
          </p:cNvPr>
          <p:cNvSpPr txBox="1"/>
          <p:nvPr/>
        </p:nvSpPr>
        <p:spPr>
          <a:xfrm>
            <a:off x="3647667" y="3406918"/>
            <a:ext cx="2767032" cy="1631216"/>
          </a:xfrm>
          <a:prstGeom prst="rect">
            <a:avLst/>
          </a:prstGeom>
          <a:noFill/>
          <a:ln w="28575">
            <a:solidFill>
              <a:srgbClr val="D95C40"/>
            </a:solidFill>
          </a:ln>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600" dirty="0">
                <a:solidFill>
                  <a:schemeClr val="accent5">
                    <a:lumMod val="50000"/>
                  </a:schemeClr>
                </a:solidFill>
                <a:ea typeface="Calibri" panose="020F0502020204030204" pitchFamily="34" charset="0"/>
                <a:cs typeface="Calibri" panose="020F0502020204030204" pitchFamily="34" charset="0"/>
              </a:rPr>
              <a:t>Jan 9, 2026</a:t>
            </a:r>
          </a:p>
          <a:p>
            <a:pPr marL="214313" indent="-214313">
              <a:buFont typeface="Wingdings" panose="05000000000000000000" pitchFamily="2" charset="2"/>
              <a:buChar char="ü"/>
            </a:pPr>
            <a:r>
              <a:rPr lang="en-US" sz="1200" dirty="0">
                <a:solidFill>
                  <a:schemeClr val="accent5">
                    <a:lumMod val="50000"/>
                  </a:schemeClr>
                </a:solidFill>
                <a:ea typeface="Calibri Light" panose="020F0302020204030204" pitchFamily="34" charset="0"/>
                <a:cs typeface="Calibri Light" panose="020F0302020204030204" pitchFamily="34" charset="0"/>
              </a:rPr>
              <a:t>Upload locally articulated course list </a:t>
            </a:r>
          </a:p>
          <a:p>
            <a:pPr marL="214313" indent="-214313">
              <a:buFont typeface="Wingdings" panose="05000000000000000000" pitchFamily="2" charset="2"/>
              <a:buChar char="ü"/>
            </a:pPr>
            <a:r>
              <a:rPr lang="en-US" sz="1200" dirty="0">
                <a:solidFill>
                  <a:schemeClr val="accent5">
                    <a:lumMod val="50000"/>
                  </a:schemeClr>
                </a:solidFill>
                <a:ea typeface="Calibri Light" panose="020F0302020204030204" pitchFamily="34" charset="0"/>
                <a:cs typeface="Calibri Light" panose="020F0302020204030204" pitchFamily="34" charset="0"/>
              </a:rPr>
              <a:t>Submit 9-14 pathways</a:t>
            </a:r>
          </a:p>
          <a:p>
            <a:pPr marL="214313" indent="-214313">
              <a:buFont typeface="Wingdings" panose="05000000000000000000" pitchFamily="2" charset="2"/>
              <a:buChar char="ü"/>
            </a:pPr>
            <a:r>
              <a:rPr lang="en-US" sz="1200" dirty="0">
                <a:solidFill>
                  <a:schemeClr val="accent5">
                    <a:lumMod val="50000"/>
                  </a:schemeClr>
                </a:solidFill>
                <a:ea typeface="Calibri Light" panose="020F0302020204030204" pitchFamily="34" charset="0"/>
                <a:cs typeface="Calibri Light" panose="020F0302020204030204" pitchFamily="34" charset="0"/>
              </a:rPr>
              <a:t>Mid-Year Report and Local Plan status update</a:t>
            </a:r>
          </a:p>
          <a:p>
            <a:pPr marL="214313" indent="-214313">
              <a:buFont typeface="Wingdings" panose="05000000000000000000" pitchFamily="2" charset="2"/>
              <a:buChar char="ü"/>
            </a:pPr>
            <a:r>
              <a:rPr lang="en-US" sz="1200" dirty="0">
                <a:solidFill>
                  <a:schemeClr val="accent5">
                    <a:lumMod val="50000"/>
                  </a:schemeClr>
                </a:solidFill>
                <a:ea typeface="Calibri Light" panose="020F0302020204030204" pitchFamily="34" charset="0"/>
                <a:cs typeface="Calibri Light" panose="020F0302020204030204" pitchFamily="34" charset="0"/>
              </a:rPr>
              <a:t>Submit XDBR (ending Dec 31, 2025)</a:t>
            </a:r>
          </a:p>
          <a:p>
            <a:pPr marL="214313" indent="-214313">
              <a:buFont typeface="Wingdings" panose="05000000000000000000" pitchFamily="2" charset="2"/>
              <a:buChar char="ü"/>
            </a:pPr>
            <a:r>
              <a:rPr lang="en-US" sz="1200" dirty="0">
                <a:solidFill>
                  <a:schemeClr val="accent5">
                    <a:lumMod val="50000"/>
                  </a:schemeClr>
                </a:solidFill>
                <a:ea typeface="Calibri Light" panose="020F0302020204030204" pitchFamily="34" charset="0"/>
                <a:cs typeface="Calibri Light" panose="020F0302020204030204" pitchFamily="34" charset="0"/>
              </a:rPr>
              <a:t>Upload semi-annual time certification (Jul- Dec 2025)</a:t>
            </a:r>
            <a:endParaRPr lang="en-US" sz="1600" dirty="0">
              <a:solidFill>
                <a:schemeClr val="accent5">
                  <a:lumMod val="50000"/>
                </a:schemeClr>
              </a:solidFill>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E3F6C1B4-2601-3784-7420-C7BF14C0607E}"/>
              </a:ext>
            </a:extLst>
          </p:cNvPr>
          <p:cNvSpPr txBox="1"/>
          <p:nvPr/>
        </p:nvSpPr>
        <p:spPr>
          <a:xfrm>
            <a:off x="1906042" y="2782865"/>
            <a:ext cx="2503494" cy="623248"/>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Nov 21,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Negotiated Level of Performance (2025-26)</a:t>
            </a:r>
          </a:p>
        </p:txBody>
      </p:sp>
      <p:sp>
        <p:nvSpPr>
          <p:cNvPr id="16" name="TextBox 15">
            <a:extLst>
              <a:ext uri="{FF2B5EF4-FFF2-40B4-BE49-F238E27FC236}">
                <a16:creationId xmlns:a16="http://schemas.microsoft.com/office/drawing/2014/main" id="{6A4D803E-1E9D-77A3-399F-6420B217ACA3}"/>
              </a:ext>
            </a:extLst>
          </p:cNvPr>
          <p:cNvSpPr txBox="1"/>
          <p:nvPr/>
        </p:nvSpPr>
        <p:spPr>
          <a:xfrm>
            <a:off x="5029201" y="644091"/>
            <a:ext cx="4172847" cy="1661993"/>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May 15,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Deadline for final 2025-26 modifications (no exceptions)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new/revised CLNAs as needed</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signed Allotment Options and Assurances forms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Complete and upload the 2026-27 Local Plan and Budget</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job descriptions (Perkins-funded positions only) </a:t>
            </a: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6B8EE984-539D-AF3F-969F-0B378529E29C}"/>
              </a:ext>
            </a:extLst>
          </p:cNvPr>
          <p:cNvSpPr txBox="1"/>
          <p:nvPr/>
        </p:nvSpPr>
        <p:spPr>
          <a:xfrm>
            <a:off x="6435542" y="3010750"/>
            <a:ext cx="2317626" cy="1131079"/>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July 10,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final XDBR (ending June 30,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semi-annual time certification (Jan- June 2026)</a:t>
            </a:r>
          </a:p>
          <a:p>
            <a:endParaRPr lang="en-US" sz="1200">
              <a:latin typeface="+mj-lt"/>
              <a:ea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642023A3-FD32-DAF8-0034-DF312187095F}"/>
              </a:ext>
            </a:extLst>
          </p:cNvPr>
          <p:cNvSpPr txBox="1"/>
          <p:nvPr/>
        </p:nvSpPr>
        <p:spPr>
          <a:xfrm>
            <a:off x="2400300" y="2433251"/>
            <a:ext cx="4800600" cy="300082"/>
          </a:xfrm>
          <a:prstGeom prst="rect">
            <a:avLst/>
          </a:prstGeom>
          <a:noFill/>
        </p:spPr>
        <p:txBody>
          <a:bodyPr wrap="square">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sp>
        <p:nvSpPr>
          <p:cNvPr id="21" name="TextBox 20">
            <a:extLst>
              <a:ext uri="{FF2B5EF4-FFF2-40B4-BE49-F238E27FC236}">
                <a16:creationId xmlns:a16="http://schemas.microsoft.com/office/drawing/2014/main" id="{70001FFD-43BF-768A-5A3A-A50D8455607E}"/>
              </a:ext>
            </a:extLst>
          </p:cNvPr>
          <p:cNvSpPr txBox="1"/>
          <p:nvPr/>
        </p:nvSpPr>
        <p:spPr>
          <a:xfrm>
            <a:off x="2400300" y="2433251"/>
            <a:ext cx="4800600" cy="300082"/>
          </a:xfrm>
          <a:prstGeom prst="rect">
            <a:avLst/>
          </a:prstGeom>
          <a:noFill/>
        </p:spPr>
        <p:txBody>
          <a:bodyPr wrap="square">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grpSp>
        <p:nvGrpSpPr>
          <p:cNvPr id="35" name="Group 34">
            <a:extLst>
              <a:ext uri="{FF2B5EF4-FFF2-40B4-BE49-F238E27FC236}">
                <a16:creationId xmlns:a16="http://schemas.microsoft.com/office/drawing/2014/main" id="{C1C49C90-D999-9E58-207E-8A29CB67079F}"/>
              </a:ext>
            </a:extLst>
          </p:cNvPr>
          <p:cNvGrpSpPr/>
          <p:nvPr/>
        </p:nvGrpSpPr>
        <p:grpSpPr>
          <a:xfrm>
            <a:off x="704613" y="1930325"/>
            <a:ext cx="7325884" cy="474061"/>
            <a:chOff x="3898531" y="2713382"/>
            <a:chExt cx="6600466" cy="632081"/>
          </a:xfrm>
          <a:solidFill>
            <a:schemeClr val="accent5"/>
          </a:solidFill>
        </p:grpSpPr>
        <p:sp>
          <p:nvSpPr>
            <p:cNvPr id="4" name="Rectangle 3">
              <a:extLst>
                <a:ext uri="{FF2B5EF4-FFF2-40B4-BE49-F238E27FC236}">
                  <a16:creationId xmlns:a16="http://schemas.microsoft.com/office/drawing/2014/main" id="{17D24302-93B6-65C0-5F69-0C9C739F2BC1}"/>
                </a:ext>
              </a:extLst>
            </p:cNvPr>
            <p:cNvSpPr/>
            <p:nvPr/>
          </p:nvSpPr>
          <p:spPr>
            <a:xfrm>
              <a:off x="9171642" y="2713382"/>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July 10, 2026</a:t>
              </a:r>
            </a:p>
          </p:txBody>
        </p:sp>
        <p:sp>
          <p:nvSpPr>
            <p:cNvPr id="7" name="Rectangle 6">
              <a:extLst>
                <a:ext uri="{FF2B5EF4-FFF2-40B4-BE49-F238E27FC236}">
                  <a16:creationId xmlns:a16="http://schemas.microsoft.com/office/drawing/2014/main" id="{98F4A2F6-8238-899D-426D-3F2A4F6A09F5}"/>
                </a:ext>
              </a:extLst>
            </p:cNvPr>
            <p:cNvSpPr/>
            <p:nvPr/>
          </p:nvSpPr>
          <p:spPr>
            <a:xfrm>
              <a:off x="3898531" y="2716199"/>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sp>
          <p:nvSpPr>
            <p:cNvPr id="28" name="Rectangle 27">
              <a:extLst>
                <a:ext uri="{FF2B5EF4-FFF2-40B4-BE49-F238E27FC236}">
                  <a16:creationId xmlns:a16="http://schemas.microsoft.com/office/drawing/2014/main" id="{2BC486C7-08EE-A5B8-5808-378719593A21}"/>
                </a:ext>
              </a:extLst>
            </p:cNvPr>
            <p:cNvSpPr/>
            <p:nvPr/>
          </p:nvSpPr>
          <p:spPr>
            <a:xfrm>
              <a:off x="5219542" y="2714358"/>
              <a:ext cx="1327355" cy="62926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Nov 21, 2025</a:t>
              </a:r>
            </a:p>
          </p:txBody>
        </p:sp>
        <p:sp>
          <p:nvSpPr>
            <p:cNvPr id="29" name="Rectangle 28">
              <a:extLst>
                <a:ext uri="{FF2B5EF4-FFF2-40B4-BE49-F238E27FC236}">
                  <a16:creationId xmlns:a16="http://schemas.microsoft.com/office/drawing/2014/main" id="{52A182A5-8D2E-049E-82FD-97A29B6A0D93}"/>
                </a:ext>
              </a:extLst>
            </p:cNvPr>
            <p:cNvSpPr/>
            <p:nvPr/>
          </p:nvSpPr>
          <p:spPr>
            <a:xfrm>
              <a:off x="6538016" y="2714173"/>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Jan 9, 2026</a:t>
              </a:r>
            </a:p>
          </p:txBody>
        </p:sp>
        <p:sp>
          <p:nvSpPr>
            <p:cNvPr id="31" name="Rectangle 30">
              <a:extLst>
                <a:ext uri="{FF2B5EF4-FFF2-40B4-BE49-F238E27FC236}">
                  <a16:creationId xmlns:a16="http://schemas.microsoft.com/office/drawing/2014/main" id="{FFA63379-3713-A309-53FE-BC31FA6A4581}"/>
                </a:ext>
              </a:extLst>
            </p:cNvPr>
            <p:cNvSpPr/>
            <p:nvPr/>
          </p:nvSpPr>
          <p:spPr>
            <a:xfrm>
              <a:off x="7854973" y="2713382"/>
              <a:ext cx="1327355" cy="62926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15, 2026</a:t>
              </a:r>
            </a:p>
          </p:txBody>
        </p:sp>
      </p:grpSp>
      <p:sp>
        <p:nvSpPr>
          <p:cNvPr id="36" name="Flowchart: Connector 35">
            <a:extLst>
              <a:ext uri="{FF2B5EF4-FFF2-40B4-BE49-F238E27FC236}">
                <a16:creationId xmlns:a16="http://schemas.microsoft.com/office/drawing/2014/main" id="{D09CB29D-B7FD-BA4C-2CDA-8841045EDA0A}"/>
              </a:ext>
            </a:extLst>
          </p:cNvPr>
          <p:cNvSpPr/>
          <p:nvPr/>
        </p:nvSpPr>
        <p:spPr>
          <a:xfrm>
            <a:off x="1301598" y="1612066"/>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7" name="Flowchart: Connector 36">
            <a:extLst>
              <a:ext uri="{FF2B5EF4-FFF2-40B4-BE49-F238E27FC236}">
                <a16:creationId xmlns:a16="http://schemas.microsoft.com/office/drawing/2014/main" id="{9DB05581-2ABC-10DD-003A-D95C79D77114}"/>
              </a:ext>
            </a:extLst>
          </p:cNvPr>
          <p:cNvSpPr/>
          <p:nvPr/>
        </p:nvSpPr>
        <p:spPr>
          <a:xfrm>
            <a:off x="2915338" y="2667964"/>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8" name="Flowchart: Connector 37">
            <a:extLst>
              <a:ext uri="{FF2B5EF4-FFF2-40B4-BE49-F238E27FC236}">
                <a16:creationId xmlns:a16="http://schemas.microsoft.com/office/drawing/2014/main" id="{F3FE9E5A-2CF2-47AB-CF09-058B7AE2DF22}"/>
              </a:ext>
            </a:extLst>
          </p:cNvPr>
          <p:cNvSpPr/>
          <p:nvPr/>
        </p:nvSpPr>
        <p:spPr>
          <a:xfrm>
            <a:off x="5822969" y="1682568"/>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9" name="Flowchart: Connector 38">
            <a:extLst>
              <a:ext uri="{FF2B5EF4-FFF2-40B4-BE49-F238E27FC236}">
                <a16:creationId xmlns:a16="http://schemas.microsoft.com/office/drawing/2014/main" id="{AB1C720F-D151-932E-C943-77A1A400162C}"/>
              </a:ext>
            </a:extLst>
          </p:cNvPr>
          <p:cNvSpPr/>
          <p:nvPr/>
        </p:nvSpPr>
        <p:spPr>
          <a:xfrm>
            <a:off x="4470559" y="3156624"/>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40" name="Flowchart: Connector 39">
            <a:extLst>
              <a:ext uri="{FF2B5EF4-FFF2-40B4-BE49-F238E27FC236}">
                <a16:creationId xmlns:a16="http://schemas.microsoft.com/office/drawing/2014/main" id="{5278B334-34E4-E202-87BC-66F3FBE63FCC}"/>
              </a:ext>
            </a:extLst>
          </p:cNvPr>
          <p:cNvSpPr/>
          <p:nvPr/>
        </p:nvSpPr>
        <p:spPr>
          <a:xfrm>
            <a:off x="7517522" y="3066168"/>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cxnSp>
        <p:nvCxnSpPr>
          <p:cNvPr id="42" name="Straight Connector 41">
            <a:extLst>
              <a:ext uri="{FF2B5EF4-FFF2-40B4-BE49-F238E27FC236}">
                <a16:creationId xmlns:a16="http://schemas.microsoft.com/office/drawing/2014/main" id="{6D87F366-1562-F787-D3BA-C542B6ACAB1C}"/>
              </a:ext>
            </a:extLst>
          </p:cNvPr>
          <p:cNvCxnSpPr>
            <a:cxnSpLocks/>
          </p:cNvCxnSpPr>
          <p:nvPr/>
        </p:nvCxnSpPr>
        <p:spPr>
          <a:xfrm>
            <a:off x="1378430" y="1760511"/>
            <a:ext cx="0" cy="17285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428A7F3-EDF5-57AB-9642-F6BA95C62E26}"/>
              </a:ext>
            </a:extLst>
          </p:cNvPr>
          <p:cNvCxnSpPr>
            <a:cxnSpLocks/>
          </p:cNvCxnSpPr>
          <p:nvPr/>
        </p:nvCxnSpPr>
        <p:spPr>
          <a:xfrm>
            <a:off x="5899802" y="1822677"/>
            <a:ext cx="0" cy="11525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E5F1021-9455-C736-60C1-321EF42E7E72}"/>
              </a:ext>
            </a:extLst>
          </p:cNvPr>
          <p:cNvCxnSpPr>
            <a:cxnSpLocks/>
          </p:cNvCxnSpPr>
          <p:nvPr/>
        </p:nvCxnSpPr>
        <p:spPr>
          <a:xfrm flipH="1">
            <a:off x="2991217" y="2410794"/>
            <a:ext cx="1908" cy="25461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9E0B58A-6076-F10E-0749-7581AD9AD290}"/>
              </a:ext>
            </a:extLst>
          </p:cNvPr>
          <p:cNvCxnSpPr>
            <a:cxnSpLocks/>
          </p:cNvCxnSpPr>
          <p:nvPr/>
        </p:nvCxnSpPr>
        <p:spPr>
          <a:xfrm>
            <a:off x="7594354" y="2390649"/>
            <a:ext cx="0" cy="69229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DFD4A42-41BE-C02E-0F57-00BE8BD41317}"/>
              </a:ext>
            </a:extLst>
          </p:cNvPr>
          <p:cNvCxnSpPr>
            <a:cxnSpLocks/>
          </p:cNvCxnSpPr>
          <p:nvPr/>
        </p:nvCxnSpPr>
        <p:spPr>
          <a:xfrm>
            <a:off x="4547392" y="2395277"/>
            <a:ext cx="0" cy="76134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1" name="Picture 2" descr="Text">
            <a:extLst>
              <a:ext uri="{FF2B5EF4-FFF2-40B4-BE49-F238E27FC236}">
                <a16:creationId xmlns:a16="http://schemas.microsoft.com/office/drawing/2014/main" id="{413943B5-F854-57B7-A755-36D0A89C5D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209" y="4497360"/>
            <a:ext cx="1791350" cy="49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4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A527EF-98D0-AF8C-149A-03033ABAE884}"/>
              </a:ext>
            </a:extLst>
          </p:cNvPr>
          <p:cNvSpPr>
            <a:spLocks noGrp="1"/>
          </p:cNvSpPr>
          <p:nvPr>
            <p:ph type="title"/>
          </p:nvPr>
        </p:nvSpPr>
        <p:spPr>
          <a:xfrm>
            <a:off x="1297859" y="126367"/>
            <a:ext cx="7364361" cy="994172"/>
          </a:xfrm>
        </p:spPr>
        <p:txBody>
          <a:bodyPr anchor="ctr">
            <a:normAutofit/>
          </a:bodyPr>
          <a:lstStyle/>
          <a:p>
            <a:r>
              <a:rPr lang="en-US" dirty="0"/>
              <a:t>25-26 Negotiated Levels of Performance</a:t>
            </a:r>
          </a:p>
        </p:txBody>
      </p:sp>
      <p:graphicFrame>
        <p:nvGraphicFramePr>
          <p:cNvPr id="9" name="Content Placeholder 1">
            <a:extLst>
              <a:ext uri="{FF2B5EF4-FFF2-40B4-BE49-F238E27FC236}">
                <a16:creationId xmlns:a16="http://schemas.microsoft.com/office/drawing/2014/main" id="{89A0B34D-6B19-F044-2130-416166E857C1}"/>
              </a:ext>
            </a:extLst>
          </p:cNvPr>
          <p:cNvGraphicFramePr>
            <a:graphicFrameLocks noGrp="1"/>
          </p:cNvGraphicFramePr>
          <p:nvPr>
            <p:ph idx="1"/>
            <p:extLst>
              <p:ext uri="{D42A27DB-BD31-4B8C-83A1-F6EECF244321}">
                <p14:modId xmlns:p14="http://schemas.microsoft.com/office/powerpoint/2010/main" val="2952460903"/>
              </p:ext>
            </p:extLst>
          </p:nvPr>
        </p:nvGraphicFramePr>
        <p:xfrm>
          <a:off x="628650" y="1468380"/>
          <a:ext cx="7886700" cy="354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5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8CEA9-6E7E-032A-14DF-5680CFFB25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3E7F5D-BE3E-0465-B248-E44C5585AF7A}"/>
              </a:ext>
            </a:extLst>
          </p:cNvPr>
          <p:cNvSpPr>
            <a:spLocks noGrp="1"/>
          </p:cNvSpPr>
          <p:nvPr>
            <p:ph type="title"/>
          </p:nvPr>
        </p:nvSpPr>
        <p:spPr>
          <a:xfrm>
            <a:off x="1297859" y="126367"/>
            <a:ext cx="7364361" cy="994172"/>
          </a:xfrm>
        </p:spPr>
        <p:txBody>
          <a:bodyPr anchor="ctr">
            <a:normAutofit/>
          </a:bodyPr>
          <a:lstStyle/>
          <a:p>
            <a:r>
              <a:rPr lang="en-US" dirty="0"/>
              <a:t>24-25 NCCCS Levels of Performance</a:t>
            </a:r>
          </a:p>
        </p:txBody>
      </p:sp>
      <p:graphicFrame>
        <p:nvGraphicFramePr>
          <p:cNvPr id="5" name="Table 4">
            <a:extLst>
              <a:ext uri="{FF2B5EF4-FFF2-40B4-BE49-F238E27FC236}">
                <a16:creationId xmlns:a16="http://schemas.microsoft.com/office/drawing/2014/main" id="{C248769A-AC34-354C-47B1-2A294C6E849D}"/>
              </a:ext>
            </a:extLst>
          </p:cNvPr>
          <p:cNvGraphicFramePr>
            <a:graphicFrameLocks noGrp="1"/>
          </p:cNvGraphicFramePr>
          <p:nvPr>
            <p:extLst>
              <p:ext uri="{D42A27DB-BD31-4B8C-83A1-F6EECF244321}">
                <p14:modId xmlns:p14="http://schemas.microsoft.com/office/powerpoint/2010/main" val="430998149"/>
              </p:ext>
            </p:extLst>
          </p:nvPr>
        </p:nvGraphicFramePr>
        <p:xfrm>
          <a:off x="628650" y="2088708"/>
          <a:ext cx="7886700" cy="1828800"/>
        </p:xfrm>
        <a:graphic>
          <a:graphicData uri="http://schemas.openxmlformats.org/drawingml/2006/table">
            <a:tbl>
              <a:tblPr>
                <a:tableStyleId>{BC89EF96-8CEA-46FF-86C4-4CE0E7609802}</a:tableStyleId>
              </a:tblPr>
              <a:tblGrid>
                <a:gridCol w="1550007">
                  <a:extLst>
                    <a:ext uri="{9D8B030D-6E8A-4147-A177-3AD203B41FA5}">
                      <a16:colId xmlns:a16="http://schemas.microsoft.com/office/drawing/2014/main" val="3545365866"/>
                    </a:ext>
                  </a:extLst>
                </a:gridCol>
                <a:gridCol w="2385392">
                  <a:extLst>
                    <a:ext uri="{9D8B030D-6E8A-4147-A177-3AD203B41FA5}">
                      <a16:colId xmlns:a16="http://schemas.microsoft.com/office/drawing/2014/main" val="2973087031"/>
                    </a:ext>
                  </a:extLst>
                </a:gridCol>
                <a:gridCol w="2218414">
                  <a:extLst>
                    <a:ext uri="{9D8B030D-6E8A-4147-A177-3AD203B41FA5}">
                      <a16:colId xmlns:a16="http://schemas.microsoft.com/office/drawing/2014/main" val="1968206717"/>
                    </a:ext>
                  </a:extLst>
                </a:gridCol>
                <a:gridCol w="1732887">
                  <a:extLst>
                    <a:ext uri="{9D8B030D-6E8A-4147-A177-3AD203B41FA5}">
                      <a16:colId xmlns:a16="http://schemas.microsoft.com/office/drawing/2014/main" val="273932503"/>
                    </a:ext>
                  </a:extLst>
                </a:gridCol>
              </a:tblGrid>
              <a:tr h="0">
                <a:tc>
                  <a:txBody>
                    <a:bodyPr/>
                    <a:lstStyle/>
                    <a:p>
                      <a:pPr rtl="0">
                        <a:buNone/>
                      </a:pPr>
                      <a:r>
                        <a:rPr lang="en-US" sz="2400" b="1" dirty="0">
                          <a:solidFill>
                            <a:schemeClr val="bg1"/>
                          </a:solidFill>
                          <a:effectLst/>
                        </a:rPr>
                        <a:t>Indicator</a:t>
                      </a:r>
                      <a:endParaRPr lang="en-US" sz="2400" b="1" dirty="0">
                        <a:solidFill>
                          <a:schemeClr val="bg1"/>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ap="flat" cmpd="sng" algn="ctr">
                      <a:solidFill>
                        <a:srgbClr val="44546A"/>
                      </a:solidFill>
                      <a:prstDash val="solid"/>
                      <a:round/>
                      <a:headEnd type="none" w="med" len="med"/>
                      <a:tailEnd type="none" w="med" len="med"/>
                    </a:lnTlToBr>
                    <a:solidFill>
                      <a:schemeClr val="tx2"/>
                    </a:solidFill>
                  </a:tcPr>
                </a:tc>
                <a:tc>
                  <a:txBody>
                    <a:bodyPr/>
                    <a:lstStyle/>
                    <a:p>
                      <a:pPr rtl="0">
                        <a:buNone/>
                      </a:pPr>
                      <a:r>
                        <a:rPr lang="en-US" sz="2400" b="1" dirty="0">
                          <a:solidFill>
                            <a:schemeClr val="bg1"/>
                          </a:solidFill>
                          <a:effectLst/>
                        </a:rPr>
                        <a:t>Negotiated Level</a:t>
                      </a:r>
                      <a:endParaRPr lang="en-US" sz="2400" b="1" dirty="0">
                        <a:solidFill>
                          <a:schemeClr val="bg1"/>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solidFill>
                  </a:tcPr>
                </a:tc>
                <a:tc>
                  <a:txBody>
                    <a:bodyPr/>
                    <a:lstStyle/>
                    <a:p>
                      <a:pPr rtl="0">
                        <a:buNone/>
                      </a:pPr>
                      <a:r>
                        <a:rPr lang="en-US" sz="2400" b="1" dirty="0">
                          <a:solidFill>
                            <a:schemeClr val="bg1"/>
                          </a:solidFill>
                          <a:effectLst/>
                        </a:rPr>
                        <a:t>Actual Level</a:t>
                      </a:r>
                      <a:endParaRPr lang="en-US" sz="2400" b="1" dirty="0">
                        <a:solidFill>
                          <a:schemeClr val="bg1"/>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solidFill>
                  </a:tcPr>
                </a:tc>
                <a:tc>
                  <a:txBody>
                    <a:bodyPr/>
                    <a:lstStyle/>
                    <a:p>
                      <a:pPr rtl="0">
                        <a:buNone/>
                      </a:pPr>
                      <a:r>
                        <a:rPr lang="en-US" sz="2400" b="1" dirty="0">
                          <a:solidFill>
                            <a:schemeClr val="bg1"/>
                          </a:solidFill>
                          <a:effectLst/>
                        </a:rPr>
                        <a:t>Status</a:t>
                      </a:r>
                      <a:endParaRPr lang="en-US" sz="2400" b="1" dirty="0">
                        <a:solidFill>
                          <a:schemeClr val="bg1"/>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solidFill>
                  </a:tcPr>
                </a:tc>
                <a:extLst>
                  <a:ext uri="{0D108BD9-81ED-4DB2-BD59-A6C34878D82A}">
                    <a16:rowId xmlns:a16="http://schemas.microsoft.com/office/drawing/2014/main" val="3654136151"/>
                  </a:ext>
                </a:extLst>
              </a:tr>
              <a:tr h="0">
                <a:tc>
                  <a:txBody>
                    <a:bodyPr/>
                    <a:lstStyle/>
                    <a:p>
                      <a:pPr rtl="0">
                        <a:buNone/>
                      </a:pPr>
                      <a:r>
                        <a:rPr lang="en-US" sz="2400" dirty="0">
                          <a:solidFill>
                            <a:srgbClr val="000000"/>
                          </a:solidFill>
                          <a:effectLst/>
                        </a:rPr>
                        <a:t>1P1</a:t>
                      </a:r>
                      <a:endParaRPr lang="en-US" sz="2400" i="1"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tc>
                  <a:txBody>
                    <a:bodyPr/>
                    <a:lstStyle/>
                    <a:p>
                      <a:pPr rtl="0">
                        <a:buNone/>
                      </a:pPr>
                      <a:r>
                        <a:rPr lang="en-US" sz="2400" dirty="0">
                          <a:solidFill>
                            <a:srgbClr val="000000"/>
                          </a:solidFill>
                          <a:effectLst/>
                        </a:rPr>
                        <a:t>85.3%</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tc>
                  <a:txBody>
                    <a:bodyPr/>
                    <a:lstStyle/>
                    <a:p>
                      <a:pPr rtl="0">
                        <a:buNone/>
                      </a:pPr>
                      <a:r>
                        <a:rPr lang="en-US" sz="2400" dirty="0">
                          <a:solidFill>
                            <a:srgbClr val="000000"/>
                          </a:solidFill>
                          <a:effectLst/>
                        </a:rPr>
                        <a:t>86.7%</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tc>
                  <a:txBody>
                    <a:bodyPr/>
                    <a:lstStyle/>
                    <a:p>
                      <a:pPr rtl="0">
                        <a:buNone/>
                      </a:pPr>
                      <a:r>
                        <a:rPr lang="en-US" sz="2400" dirty="0">
                          <a:solidFill>
                            <a:srgbClr val="000000"/>
                          </a:solidFill>
                          <a:effectLst/>
                        </a:rPr>
                        <a:t>Within 10%</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2388714866"/>
                  </a:ext>
                </a:extLst>
              </a:tr>
              <a:tr h="0">
                <a:tc>
                  <a:txBody>
                    <a:bodyPr/>
                    <a:lstStyle/>
                    <a:p>
                      <a:pPr rtl="0">
                        <a:buNone/>
                      </a:pPr>
                      <a:r>
                        <a:rPr lang="en-US" sz="2400" dirty="0">
                          <a:solidFill>
                            <a:srgbClr val="000000"/>
                          </a:solidFill>
                          <a:effectLst/>
                        </a:rPr>
                        <a:t>2P1</a:t>
                      </a:r>
                      <a:endParaRPr lang="en-US" sz="2400" i="1"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lumMod val="40000"/>
                        <a:lumOff val="60000"/>
                      </a:schemeClr>
                    </a:solidFill>
                  </a:tcPr>
                </a:tc>
                <a:tc>
                  <a:txBody>
                    <a:bodyPr/>
                    <a:lstStyle/>
                    <a:p>
                      <a:pPr rtl="0">
                        <a:buNone/>
                      </a:pPr>
                      <a:r>
                        <a:rPr lang="en-US" sz="2400" dirty="0">
                          <a:solidFill>
                            <a:srgbClr val="000000"/>
                          </a:solidFill>
                          <a:effectLst/>
                        </a:rPr>
                        <a:t>40.4%</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lumMod val="40000"/>
                        <a:lumOff val="60000"/>
                      </a:schemeClr>
                    </a:solidFill>
                  </a:tcPr>
                </a:tc>
                <a:tc>
                  <a:txBody>
                    <a:bodyPr/>
                    <a:lstStyle/>
                    <a:p>
                      <a:pPr rtl="0">
                        <a:buNone/>
                      </a:pPr>
                      <a:r>
                        <a:rPr lang="en-US" sz="2400" dirty="0">
                          <a:solidFill>
                            <a:srgbClr val="000000"/>
                          </a:solidFill>
                          <a:effectLst/>
                        </a:rPr>
                        <a:t>40.4%</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lumMod val="40000"/>
                        <a:lumOff val="60000"/>
                      </a:schemeClr>
                    </a:solidFill>
                  </a:tcPr>
                </a:tc>
                <a:tc>
                  <a:txBody>
                    <a:bodyPr/>
                    <a:lstStyle/>
                    <a:p>
                      <a:pPr rtl="0">
                        <a:buNone/>
                      </a:pPr>
                      <a:r>
                        <a:rPr lang="en-US" sz="2400" dirty="0">
                          <a:solidFill>
                            <a:srgbClr val="000000"/>
                          </a:solidFill>
                          <a:effectLst/>
                        </a:rPr>
                        <a:t>Within 10%</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244352972"/>
                  </a:ext>
                </a:extLst>
              </a:tr>
              <a:tr h="266700">
                <a:tc>
                  <a:txBody>
                    <a:bodyPr/>
                    <a:lstStyle/>
                    <a:p>
                      <a:pPr rtl="0">
                        <a:buNone/>
                      </a:pPr>
                      <a:r>
                        <a:rPr lang="en-US" sz="2400" dirty="0">
                          <a:solidFill>
                            <a:srgbClr val="000000"/>
                          </a:solidFill>
                          <a:effectLst/>
                        </a:rPr>
                        <a:t>3P1</a:t>
                      </a:r>
                      <a:endParaRPr lang="en-US" sz="2400" i="1"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tc>
                  <a:txBody>
                    <a:bodyPr/>
                    <a:lstStyle/>
                    <a:p>
                      <a:pPr rtl="0">
                        <a:buNone/>
                      </a:pPr>
                      <a:r>
                        <a:rPr lang="en-US" sz="2400" dirty="0">
                          <a:solidFill>
                            <a:srgbClr val="000000"/>
                          </a:solidFill>
                          <a:effectLst/>
                        </a:rPr>
                        <a:t>22.6%</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tc>
                  <a:txBody>
                    <a:bodyPr/>
                    <a:lstStyle/>
                    <a:p>
                      <a:pPr rtl="0">
                        <a:buNone/>
                      </a:pPr>
                      <a:r>
                        <a:rPr lang="en-US" sz="2400" dirty="0">
                          <a:solidFill>
                            <a:srgbClr val="000000"/>
                          </a:solidFill>
                          <a:effectLst/>
                        </a:rPr>
                        <a:t>22.8%</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tc>
                  <a:txBody>
                    <a:bodyPr/>
                    <a:lstStyle/>
                    <a:p>
                      <a:pPr rtl="0">
                        <a:buNone/>
                      </a:pPr>
                      <a:r>
                        <a:rPr lang="en-US" sz="2400" dirty="0">
                          <a:solidFill>
                            <a:srgbClr val="000000"/>
                          </a:solidFill>
                          <a:effectLst/>
                        </a:rPr>
                        <a:t>Within 10%</a:t>
                      </a:r>
                      <a:endParaRPr lang="en-US" sz="2400" dirty="0">
                        <a:solidFill>
                          <a:srgbClr val="000000"/>
                        </a:solidFill>
                        <a:effectLst/>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tcPr>
                </a:tc>
                <a:extLst>
                  <a:ext uri="{0D108BD9-81ED-4DB2-BD59-A6C34878D82A}">
                    <a16:rowId xmlns:a16="http://schemas.microsoft.com/office/drawing/2014/main" val="2467690394"/>
                  </a:ext>
                </a:extLst>
              </a:tr>
            </a:tbl>
          </a:graphicData>
        </a:graphic>
      </p:graphicFrame>
    </p:spTree>
    <p:extLst>
      <p:ext uri="{BB962C8B-B14F-4D97-AF65-F5344CB8AC3E}">
        <p14:creationId xmlns:p14="http://schemas.microsoft.com/office/powerpoint/2010/main" val="82472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2B74-BFB4-EE9E-44C5-6E16A2AC1A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80468F-99BB-38D0-9576-8F78A684B290}"/>
              </a:ext>
            </a:extLst>
          </p:cNvPr>
          <p:cNvSpPr>
            <a:spLocks noGrp="1"/>
          </p:cNvSpPr>
          <p:nvPr>
            <p:ph type="title"/>
          </p:nvPr>
        </p:nvSpPr>
        <p:spPr>
          <a:xfrm>
            <a:off x="1297859" y="126367"/>
            <a:ext cx="7364361" cy="994172"/>
          </a:xfrm>
        </p:spPr>
        <p:txBody>
          <a:bodyPr anchor="ctr">
            <a:normAutofit/>
          </a:bodyPr>
          <a:lstStyle/>
          <a:p>
            <a:r>
              <a:rPr lang="en-US" dirty="0"/>
              <a:t>24-25 Levels of Performance </a:t>
            </a:r>
            <a:br>
              <a:rPr lang="en-US" dirty="0"/>
            </a:br>
            <a:r>
              <a:rPr lang="en-US" dirty="0"/>
              <a:t>Improvement Plans</a:t>
            </a:r>
          </a:p>
        </p:txBody>
      </p:sp>
      <p:graphicFrame>
        <p:nvGraphicFramePr>
          <p:cNvPr id="5" name="Table 4">
            <a:extLst>
              <a:ext uri="{FF2B5EF4-FFF2-40B4-BE49-F238E27FC236}">
                <a16:creationId xmlns:a16="http://schemas.microsoft.com/office/drawing/2014/main" id="{55461A95-AD48-D8A2-FB4E-0A0953199FFC}"/>
              </a:ext>
            </a:extLst>
          </p:cNvPr>
          <p:cNvGraphicFramePr>
            <a:graphicFrameLocks noGrp="1"/>
          </p:cNvGraphicFramePr>
          <p:nvPr>
            <p:extLst>
              <p:ext uri="{D42A27DB-BD31-4B8C-83A1-F6EECF244321}">
                <p14:modId xmlns:p14="http://schemas.microsoft.com/office/powerpoint/2010/main" val="2733623835"/>
              </p:ext>
            </p:extLst>
          </p:nvPr>
        </p:nvGraphicFramePr>
        <p:xfrm>
          <a:off x="628650" y="2571750"/>
          <a:ext cx="7886700" cy="2286000"/>
        </p:xfrm>
        <a:graphic>
          <a:graphicData uri="http://schemas.openxmlformats.org/drawingml/2006/table">
            <a:tbl>
              <a:tblPr>
                <a:tableStyleId>{F5AB1C69-6EDB-4FF4-983F-18BD219EF322}</a:tableStyleId>
              </a:tblPr>
              <a:tblGrid>
                <a:gridCol w="865400">
                  <a:extLst>
                    <a:ext uri="{9D8B030D-6E8A-4147-A177-3AD203B41FA5}">
                      <a16:colId xmlns:a16="http://schemas.microsoft.com/office/drawing/2014/main" val="3545365866"/>
                    </a:ext>
                  </a:extLst>
                </a:gridCol>
                <a:gridCol w="3077950">
                  <a:extLst>
                    <a:ext uri="{9D8B030D-6E8A-4147-A177-3AD203B41FA5}">
                      <a16:colId xmlns:a16="http://schemas.microsoft.com/office/drawing/2014/main" val="2973087031"/>
                    </a:ext>
                  </a:extLst>
                </a:gridCol>
                <a:gridCol w="2058593">
                  <a:extLst>
                    <a:ext uri="{9D8B030D-6E8A-4147-A177-3AD203B41FA5}">
                      <a16:colId xmlns:a16="http://schemas.microsoft.com/office/drawing/2014/main" val="1968206717"/>
                    </a:ext>
                  </a:extLst>
                </a:gridCol>
                <a:gridCol w="1884757">
                  <a:extLst>
                    <a:ext uri="{9D8B030D-6E8A-4147-A177-3AD203B41FA5}">
                      <a16:colId xmlns:a16="http://schemas.microsoft.com/office/drawing/2014/main" val="273932503"/>
                    </a:ext>
                  </a:extLst>
                </a:gridCol>
              </a:tblGrid>
              <a:tr h="0">
                <a:tc>
                  <a:txBody>
                    <a:bodyPr/>
                    <a:lstStyle/>
                    <a:p>
                      <a:pPr rtl="0">
                        <a:buNone/>
                      </a:pPr>
                      <a:r>
                        <a:rPr lang="en-US" sz="1400" b="1" dirty="0">
                          <a:solidFill>
                            <a:srgbClr val="000000"/>
                          </a:solidFill>
                          <a:effectLst/>
                        </a:rPr>
                        <a:t>Indicator</a:t>
                      </a:r>
                      <a:endParaRPr lang="en-US" sz="1400" b="1" dirty="0">
                        <a:solidFill>
                          <a:srgbClr val="000000"/>
                        </a:solidFill>
                        <a:effectLst/>
                        <a:latin typeface="+mn-lt"/>
                      </a:endParaRPr>
                    </a:p>
                  </a:txBody>
                  <a:tcPr anchor="ctr"/>
                </a:tc>
                <a:tc>
                  <a:txBody>
                    <a:bodyPr/>
                    <a:lstStyle/>
                    <a:p>
                      <a:pPr rtl="0">
                        <a:buNone/>
                      </a:pPr>
                      <a:r>
                        <a:rPr lang="en-US" sz="1400" b="1" dirty="0">
                          <a:solidFill>
                            <a:srgbClr val="000000"/>
                          </a:solidFill>
                          <a:effectLst/>
                        </a:rPr>
                        <a:t>Required Activity</a:t>
                      </a:r>
                      <a:endParaRPr lang="en-US" sz="1400" b="1" dirty="0">
                        <a:solidFill>
                          <a:srgbClr val="000000"/>
                        </a:solidFill>
                        <a:effectLst/>
                        <a:latin typeface="+mn-lt"/>
                      </a:endParaRPr>
                    </a:p>
                  </a:txBody>
                  <a:tcPr anchor="ctr"/>
                </a:tc>
                <a:tc>
                  <a:txBody>
                    <a:bodyPr/>
                    <a:lstStyle/>
                    <a:p>
                      <a:pPr rtl="0">
                        <a:buNone/>
                      </a:pPr>
                      <a:r>
                        <a:rPr lang="en-US" sz="1400" b="1">
                          <a:solidFill>
                            <a:srgbClr val="000000"/>
                          </a:solidFill>
                          <a:effectLst/>
                        </a:rPr>
                        <a:t>Required College Staff</a:t>
                      </a:r>
                      <a:endParaRPr lang="en-US" sz="1400" b="1">
                        <a:solidFill>
                          <a:srgbClr val="000000"/>
                        </a:solidFill>
                        <a:effectLst/>
                        <a:latin typeface="+mn-lt"/>
                      </a:endParaRPr>
                    </a:p>
                  </a:txBody>
                  <a:tcPr anchor="ctr"/>
                </a:tc>
                <a:tc>
                  <a:txBody>
                    <a:bodyPr/>
                    <a:lstStyle/>
                    <a:p>
                      <a:pPr rtl="0">
                        <a:buNone/>
                      </a:pPr>
                      <a:r>
                        <a:rPr lang="en-US" sz="1400" b="1" dirty="0">
                          <a:solidFill>
                            <a:srgbClr val="000000"/>
                          </a:solidFill>
                          <a:effectLst/>
                        </a:rPr>
                        <a:t>Timeline</a:t>
                      </a:r>
                      <a:endParaRPr lang="en-US" sz="1400" b="1" dirty="0">
                        <a:solidFill>
                          <a:srgbClr val="000000"/>
                        </a:solidFill>
                        <a:effectLst/>
                        <a:latin typeface="+mn-lt"/>
                      </a:endParaRPr>
                    </a:p>
                  </a:txBody>
                  <a:tcPr anchor="ctr"/>
                </a:tc>
                <a:extLst>
                  <a:ext uri="{0D108BD9-81ED-4DB2-BD59-A6C34878D82A}">
                    <a16:rowId xmlns:a16="http://schemas.microsoft.com/office/drawing/2014/main" val="3654136151"/>
                  </a:ext>
                </a:extLst>
              </a:tr>
              <a:tr h="0">
                <a:tc>
                  <a:txBody>
                    <a:bodyPr/>
                    <a:lstStyle/>
                    <a:p>
                      <a:pPr rtl="0">
                        <a:buNone/>
                      </a:pPr>
                      <a:r>
                        <a:rPr lang="en-US" sz="1400" i="1" dirty="0">
                          <a:solidFill>
                            <a:srgbClr val="000000"/>
                          </a:solidFill>
                          <a:effectLst/>
                        </a:rPr>
                        <a:t>1P1-3P1</a:t>
                      </a:r>
                      <a:endParaRPr lang="en-US" sz="1400" i="1" dirty="0">
                        <a:solidFill>
                          <a:srgbClr val="000000"/>
                        </a:solidFill>
                        <a:effectLst/>
                        <a:latin typeface="+mn-lt"/>
                      </a:endParaRPr>
                    </a:p>
                  </a:txBody>
                  <a:tcPr anchor="ctr"/>
                </a:tc>
                <a:tc>
                  <a:txBody>
                    <a:bodyPr/>
                    <a:lstStyle/>
                    <a:p>
                      <a:pPr rtl="0">
                        <a:buNone/>
                      </a:pPr>
                      <a:r>
                        <a:rPr lang="en-US" sz="1400" dirty="0">
                          <a:solidFill>
                            <a:srgbClr val="000000"/>
                          </a:solidFill>
                          <a:effectLst/>
                        </a:rPr>
                        <a:t>Attend the 2026 Perkins Mid-Year Meeting</a:t>
                      </a:r>
                      <a:endParaRPr lang="en-US" sz="1400" dirty="0">
                        <a:solidFill>
                          <a:srgbClr val="000000"/>
                        </a:solidFill>
                        <a:effectLst/>
                        <a:latin typeface="+mn-lt"/>
                      </a:endParaRPr>
                    </a:p>
                  </a:txBody>
                  <a:tcPr anchor="ctr"/>
                </a:tc>
                <a:tc>
                  <a:txBody>
                    <a:bodyPr/>
                    <a:lstStyle/>
                    <a:p>
                      <a:pPr rtl="0">
                        <a:buNone/>
                      </a:pPr>
                      <a:r>
                        <a:rPr lang="en-US" sz="1400" dirty="0">
                          <a:solidFill>
                            <a:srgbClr val="000000"/>
                          </a:solidFill>
                          <a:effectLst/>
                        </a:rPr>
                        <a:t>College Perkins Contact</a:t>
                      </a:r>
                      <a:endParaRPr lang="en-US" sz="1400" dirty="0">
                        <a:solidFill>
                          <a:srgbClr val="000000"/>
                        </a:solidFill>
                        <a:effectLst/>
                        <a:latin typeface="+mn-lt"/>
                      </a:endParaRPr>
                    </a:p>
                  </a:txBody>
                  <a:tcPr anchor="ctr"/>
                </a:tc>
                <a:tc>
                  <a:txBody>
                    <a:bodyPr/>
                    <a:lstStyle/>
                    <a:p>
                      <a:pPr rtl="0">
                        <a:buNone/>
                      </a:pPr>
                      <a:r>
                        <a:rPr lang="en-US" sz="1400" dirty="0">
                          <a:solidFill>
                            <a:srgbClr val="000000"/>
                          </a:solidFill>
                          <a:effectLst/>
                        </a:rPr>
                        <a:t>February 2–4, 2026</a:t>
                      </a:r>
                      <a:endParaRPr lang="en-US" sz="1400" dirty="0">
                        <a:solidFill>
                          <a:srgbClr val="000000"/>
                        </a:solidFill>
                        <a:effectLst/>
                        <a:latin typeface="+mn-lt"/>
                      </a:endParaRPr>
                    </a:p>
                  </a:txBody>
                  <a:tcPr anchor="ctr"/>
                </a:tc>
                <a:extLst>
                  <a:ext uri="{0D108BD9-81ED-4DB2-BD59-A6C34878D82A}">
                    <a16:rowId xmlns:a16="http://schemas.microsoft.com/office/drawing/2014/main" val="2388714866"/>
                  </a:ext>
                </a:extLst>
              </a:tr>
              <a:tr h="0">
                <a:tc>
                  <a:txBody>
                    <a:bodyPr/>
                    <a:lstStyle/>
                    <a:p>
                      <a:pPr rtl="0">
                        <a:buNone/>
                      </a:pPr>
                      <a:r>
                        <a:rPr lang="en-US" sz="1400" i="1" dirty="0">
                          <a:solidFill>
                            <a:srgbClr val="000000"/>
                          </a:solidFill>
                          <a:effectLst/>
                        </a:rPr>
                        <a:t>2P1</a:t>
                      </a:r>
                      <a:endParaRPr lang="en-US" sz="1400" i="1" dirty="0">
                        <a:solidFill>
                          <a:srgbClr val="000000"/>
                        </a:solidFill>
                        <a:effectLst/>
                        <a:latin typeface="+mn-lt"/>
                      </a:endParaRPr>
                    </a:p>
                  </a:txBody>
                  <a:tcPr anchor="ctr"/>
                </a:tc>
                <a:tc>
                  <a:txBody>
                    <a:bodyPr/>
                    <a:lstStyle/>
                    <a:p>
                      <a:pPr rtl="0">
                        <a:buNone/>
                      </a:pPr>
                      <a:r>
                        <a:rPr lang="en-US" sz="1400" dirty="0">
                          <a:solidFill>
                            <a:srgbClr val="000000"/>
                          </a:solidFill>
                          <a:effectLst/>
                        </a:rPr>
                        <a:t>View the “Best Practices for Improving CTE Student Program Completion” technical assistance video</a:t>
                      </a:r>
                      <a:endParaRPr lang="en-US" sz="1400" dirty="0">
                        <a:solidFill>
                          <a:srgbClr val="000000"/>
                        </a:solidFill>
                        <a:effectLst/>
                        <a:latin typeface="+mn-lt"/>
                      </a:endParaRPr>
                    </a:p>
                  </a:txBody>
                  <a:tcPr anchor="ctr"/>
                </a:tc>
                <a:tc>
                  <a:txBody>
                    <a:bodyPr/>
                    <a:lstStyle/>
                    <a:p>
                      <a:pPr rtl="0">
                        <a:buNone/>
                      </a:pPr>
                      <a:r>
                        <a:rPr lang="en-US" sz="1400" dirty="0">
                          <a:solidFill>
                            <a:srgbClr val="000000"/>
                          </a:solidFill>
                          <a:effectLst/>
                        </a:rPr>
                        <a:t>• College Perkins Contact</a:t>
                      </a:r>
                      <a:br>
                        <a:rPr lang="en-US" sz="1400" dirty="0">
                          <a:solidFill>
                            <a:srgbClr val="000000"/>
                          </a:solidFill>
                          <a:effectLst/>
                        </a:rPr>
                      </a:br>
                      <a:r>
                        <a:rPr lang="en-US" sz="1400" dirty="0">
                          <a:solidFill>
                            <a:srgbClr val="000000"/>
                          </a:solidFill>
                          <a:effectLst/>
                        </a:rPr>
                        <a:t>• College Registrar</a:t>
                      </a:r>
                      <a:br>
                        <a:rPr lang="en-US" sz="1400" dirty="0">
                          <a:solidFill>
                            <a:srgbClr val="000000"/>
                          </a:solidFill>
                          <a:effectLst/>
                        </a:rPr>
                      </a:br>
                      <a:r>
                        <a:rPr lang="en-US" sz="1400" dirty="0">
                          <a:solidFill>
                            <a:srgbClr val="000000"/>
                          </a:solidFill>
                          <a:effectLst/>
                        </a:rPr>
                        <a:t>• College CAO</a:t>
                      </a:r>
                      <a:endParaRPr lang="en-US" sz="1400" dirty="0">
                        <a:solidFill>
                          <a:srgbClr val="000000"/>
                        </a:solidFill>
                        <a:effectLst/>
                        <a:latin typeface="+mn-lt"/>
                      </a:endParaRPr>
                    </a:p>
                  </a:txBody>
                  <a:tcPr anchor="ctr"/>
                </a:tc>
                <a:tc>
                  <a:txBody>
                    <a:bodyPr/>
                    <a:lstStyle/>
                    <a:p>
                      <a:pPr rtl="0">
                        <a:buNone/>
                      </a:pPr>
                      <a:r>
                        <a:rPr lang="en-US" sz="1400" dirty="0">
                          <a:solidFill>
                            <a:srgbClr val="000000"/>
                          </a:solidFill>
                          <a:effectLst/>
                        </a:rPr>
                        <a:t>Spring 2026</a:t>
                      </a:r>
                      <a:endParaRPr lang="en-US" sz="1400" dirty="0">
                        <a:solidFill>
                          <a:srgbClr val="000000"/>
                        </a:solidFill>
                        <a:effectLst/>
                        <a:latin typeface="+mn-lt"/>
                      </a:endParaRPr>
                    </a:p>
                  </a:txBody>
                  <a:tcPr anchor="ctr"/>
                </a:tc>
                <a:extLst>
                  <a:ext uri="{0D108BD9-81ED-4DB2-BD59-A6C34878D82A}">
                    <a16:rowId xmlns:a16="http://schemas.microsoft.com/office/drawing/2014/main" val="1244352972"/>
                  </a:ext>
                </a:extLst>
              </a:tr>
              <a:tr h="266700">
                <a:tc>
                  <a:txBody>
                    <a:bodyPr/>
                    <a:lstStyle/>
                    <a:p>
                      <a:pPr rtl="0">
                        <a:buNone/>
                      </a:pPr>
                      <a:r>
                        <a:rPr lang="en-US" sz="1400" i="1" dirty="0">
                          <a:solidFill>
                            <a:srgbClr val="000000"/>
                          </a:solidFill>
                          <a:effectLst/>
                        </a:rPr>
                        <a:t>3P1</a:t>
                      </a:r>
                      <a:endParaRPr lang="en-US" sz="1400" i="1" dirty="0">
                        <a:solidFill>
                          <a:srgbClr val="000000"/>
                        </a:solidFill>
                        <a:effectLst/>
                        <a:latin typeface="+mn-lt"/>
                      </a:endParaRPr>
                    </a:p>
                  </a:txBody>
                  <a:tcPr anchor="ctr"/>
                </a:tc>
                <a:tc>
                  <a:txBody>
                    <a:bodyPr/>
                    <a:lstStyle/>
                    <a:p>
                      <a:pPr rtl="0">
                        <a:buNone/>
                      </a:pPr>
                      <a:r>
                        <a:rPr lang="en-US" sz="1400">
                          <a:solidFill>
                            <a:srgbClr val="000000"/>
                          </a:solidFill>
                          <a:effectLst/>
                        </a:rPr>
                        <a:t>View the “Best Practices for Supporting Students from Special Populations” technical assistance video</a:t>
                      </a:r>
                      <a:endParaRPr lang="en-US" sz="1400">
                        <a:solidFill>
                          <a:srgbClr val="000000"/>
                        </a:solidFill>
                        <a:effectLst/>
                        <a:latin typeface="+mn-lt"/>
                      </a:endParaRPr>
                    </a:p>
                  </a:txBody>
                  <a:tcPr anchor="ctr"/>
                </a:tc>
                <a:tc>
                  <a:txBody>
                    <a:bodyPr/>
                    <a:lstStyle/>
                    <a:p>
                      <a:pPr rtl="0">
                        <a:buNone/>
                      </a:pPr>
                      <a:r>
                        <a:rPr lang="en-US" sz="1400" dirty="0">
                          <a:solidFill>
                            <a:srgbClr val="000000"/>
                          </a:solidFill>
                          <a:effectLst/>
                        </a:rPr>
                        <a:t>College Perkins Contact</a:t>
                      </a:r>
                      <a:endParaRPr lang="en-US" sz="1400" dirty="0">
                        <a:solidFill>
                          <a:srgbClr val="000000"/>
                        </a:solidFill>
                        <a:effectLst/>
                        <a:latin typeface="+mn-lt"/>
                      </a:endParaRPr>
                    </a:p>
                  </a:txBody>
                  <a:tcPr anchor="ctr"/>
                </a:tc>
                <a:tc>
                  <a:txBody>
                    <a:bodyPr/>
                    <a:lstStyle/>
                    <a:p>
                      <a:pPr rtl="0">
                        <a:buNone/>
                      </a:pPr>
                      <a:r>
                        <a:rPr lang="en-US" sz="1400" dirty="0">
                          <a:solidFill>
                            <a:srgbClr val="000000"/>
                          </a:solidFill>
                          <a:effectLst/>
                        </a:rPr>
                        <a:t>Spring 2026</a:t>
                      </a:r>
                      <a:endParaRPr lang="en-US" sz="1400" dirty="0">
                        <a:solidFill>
                          <a:srgbClr val="000000"/>
                        </a:solidFill>
                        <a:effectLst/>
                        <a:latin typeface="+mn-lt"/>
                      </a:endParaRPr>
                    </a:p>
                  </a:txBody>
                  <a:tcPr anchor="ctr"/>
                </a:tc>
                <a:extLst>
                  <a:ext uri="{0D108BD9-81ED-4DB2-BD59-A6C34878D82A}">
                    <a16:rowId xmlns:a16="http://schemas.microsoft.com/office/drawing/2014/main" val="2467690394"/>
                  </a:ext>
                </a:extLst>
              </a:tr>
            </a:tbl>
          </a:graphicData>
        </a:graphic>
      </p:graphicFrame>
      <p:sp>
        <p:nvSpPr>
          <p:cNvPr id="6" name="Content Placeholder 1">
            <a:extLst>
              <a:ext uri="{FF2B5EF4-FFF2-40B4-BE49-F238E27FC236}">
                <a16:creationId xmlns:a16="http://schemas.microsoft.com/office/drawing/2014/main" id="{B9EB77DA-5017-3CC1-E118-1AFECD0E4E01}"/>
              </a:ext>
            </a:extLst>
          </p:cNvPr>
          <p:cNvSpPr>
            <a:spLocks noGrp="1"/>
          </p:cNvSpPr>
          <p:nvPr>
            <p:ph idx="1"/>
          </p:nvPr>
        </p:nvSpPr>
        <p:spPr>
          <a:xfrm>
            <a:off x="628650" y="1320905"/>
            <a:ext cx="7886700" cy="1175806"/>
          </a:xfrm>
        </p:spPr>
        <p:txBody>
          <a:bodyPr vert="horz" lIns="91440" tIns="45720" rIns="91440" bIns="45720" rtlCol="0" anchor="t">
            <a:normAutofit/>
          </a:bodyPr>
          <a:lstStyle/>
          <a:p>
            <a:pPr marL="174625" indent="-174625"/>
            <a:r>
              <a:rPr lang="en-US" dirty="0">
                <a:latin typeface="Calibri"/>
                <a:cs typeface="Times New Roman"/>
              </a:rPr>
              <a:t>Colleges not achieving 90% of negotiated level must completed an Improvement plan (Section 123(b))</a:t>
            </a:r>
          </a:p>
          <a:p>
            <a:pPr marL="174625" indent="-174625"/>
            <a:r>
              <a:rPr lang="en-US" dirty="0">
                <a:latin typeface="Calibri"/>
                <a:cs typeface="Times New Roman"/>
              </a:rPr>
              <a:t>Improvement plan activities are open to all colleges</a:t>
            </a:r>
          </a:p>
        </p:txBody>
      </p:sp>
    </p:spTree>
    <p:extLst>
      <p:ext uri="{BB962C8B-B14F-4D97-AF65-F5344CB8AC3E}">
        <p14:creationId xmlns:p14="http://schemas.microsoft.com/office/powerpoint/2010/main" val="20590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68D54F029DEA4CAD9C70AEC384FD18" ma:contentTypeVersion="12" ma:contentTypeDescription="Create a new document." ma:contentTypeScope="" ma:versionID="3b29b4300ed499b47d5114e320b77717">
  <xsd:schema xmlns:xsd="http://www.w3.org/2001/XMLSchema" xmlns:xs="http://www.w3.org/2001/XMLSchema" xmlns:p="http://schemas.microsoft.com/office/2006/metadata/properties" xmlns:ns2="d6be38d9-49e2-42ec-8f49-a572e9259706" xmlns:ns3="a3648569-d889-4cab-8fb7-f97de583ec0f" targetNamespace="http://schemas.microsoft.com/office/2006/metadata/properties" ma:root="true" ma:fieldsID="cade21c8d50c02e2a5c8f8bb376c6084" ns2:_="" ns3:_="">
    <xsd:import namespace="d6be38d9-49e2-42ec-8f49-a572e925970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e38d9-49e2-42ec-8f49-a572e9259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d6be38d9-49e2-42ec-8f49-a572e92597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3F735129-8BAD-4143-BB65-02157F2D5DFE}">
  <ds:schemaRefs>
    <ds:schemaRef ds:uri="a3648569-d889-4cab-8fb7-f97de583ec0f"/>
    <ds:schemaRef ds:uri="d6be38d9-49e2-42ec-8f49-a572e9259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1C12FC-6215-4B2B-9EAC-7E250CE89C1A}">
  <ds:schemaRefs>
    <ds:schemaRef ds:uri="http://schemas.microsoft.com/office/2006/metadata/propertie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a3648569-d889-4cab-8fb7-f97de583ec0f"/>
    <ds:schemaRef ds:uri="d6be38d9-49e2-42ec-8f49-a572e9259706"/>
  </ds:schemaRefs>
</ds:datastoreItem>
</file>

<file path=docMetadata/LabelInfo.xml><?xml version="1.0" encoding="utf-8"?>
<clbl:labelList xmlns:clbl="http://schemas.microsoft.com/office/2020/mipLabelMetadata">
  <clbl:label id="{616f6b2a-f8af-4525-b6c8-f74c6a2b182d}" enabled="0" method="" siteId="{616f6b2a-f8af-4525-b6c8-f74c6a2b182d}" removed="1"/>
</clbl:labelList>
</file>

<file path=docProps/app.xml><?xml version="1.0" encoding="utf-8"?>
<Properties xmlns="http://schemas.openxmlformats.org/officeDocument/2006/extended-properties" xmlns:vt="http://schemas.openxmlformats.org/officeDocument/2006/docPropsVTypes">
  <Template>System Office Template 2017</Template>
  <TotalTime>22</TotalTime>
  <Words>1292</Words>
  <Application>Microsoft Office PowerPoint</Application>
  <PresentationFormat>On-screen Show (16:9)</PresentationFormat>
  <Paragraphs>204</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Helvetica Neue Medium</vt:lpstr>
      <vt:lpstr>Times New Roman</vt:lpstr>
      <vt:lpstr>Wingdings</vt:lpstr>
      <vt:lpstr>Office Theme</vt:lpstr>
      <vt:lpstr>Perkins Update</vt:lpstr>
      <vt:lpstr>Meeting Agenda</vt:lpstr>
      <vt:lpstr>Purpose of Perkins V </vt:lpstr>
      <vt:lpstr>Federal Programs Section: Perkins Unit</vt:lpstr>
      <vt:lpstr>Monitoring and Compliance Updates</vt:lpstr>
      <vt:lpstr>Perkins Timeline </vt:lpstr>
      <vt:lpstr>25-26 Negotiated Levels of Performance</vt:lpstr>
      <vt:lpstr>24-25 NCCCS Levels of Performance</vt:lpstr>
      <vt:lpstr>24-25 Levels of Performance  Improvement Plans</vt:lpstr>
      <vt:lpstr>Upcoming Events</vt:lpstr>
      <vt:lpstr>Perkins Monthly Updates</vt:lpstr>
      <vt:lpstr>NCACTE Postsecondary CTE Summit</vt:lpstr>
      <vt:lpstr>CLNA Training</vt:lpstr>
      <vt:lpstr>CLNA Training</vt:lpstr>
      <vt:lpstr>CTE Faculty and Staff Recruitment</vt:lpstr>
      <vt:lpstr>Retention and Training</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Patti Coultas</dc:creator>
  <cp:keywords/>
  <cp:lastModifiedBy>Patti Coultas</cp:lastModifiedBy>
  <cp:revision>61</cp:revision>
  <dcterms:created xsi:type="dcterms:W3CDTF">2021-08-11T12:00:29Z</dcterms:created>
  <dcterms:modified xsi:type="dcterms:W3CDTF">2025-11-12T13:02:32Z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0x010100E768D54F029DEA4CAD9C70AEC384FD18</vt:lpwstr>
  </property>
  <property fmtid="{D5CDD505-2E9C-101B-9397-08002B2CF9AE}" pid="3" name="MediaServiceImageTags">
    <vt:lpwstr/>
  </property>
</Properties>
</file>