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handoutMasterIdLst>
    <p:handoutMasterId r:id="rId14"/>
  </p:handoutMasterIdLst>
  <p:sldIdLst>
    <p:sldId id="379" r:id="rId5"/>
    <p:sldId id="382" r:id="rId6"/>
    <p:sldId id="394" r:id="rId7"/>
    <p:sldId id="393" r:id="rId8"/>
    <p:sldId id="389" r:id="rId9"/>
    <p:sldId id="390" r:id="rId10"/>
    <p:sldId id="395" r:id="rId11"/>
    <p:sldId id="391"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26020" autoAdjust="0"/>
  </p:normalViewPr>
  <p:slideViewPr>
    <p:cSldViewPr>
      <p:cViewPr varScale="1">
        <p:scale>
          <a:sx n="22" d="100"/>
          <a:sy n="22" d="100"/>
        </p:scale>
        <p:origin x="2741" y="2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49" d="100"/>
          <a:sy n="49" d="100"/>
        </p:scale>
        <p:origin x="2242"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32" tIns="46566" rIns="93132" bIns="46566" rtlCol="0"/>
          <a:lstStyle>
            <a:lvl1pPr algn="l">
              <a:defRPr sz="1200"/>
            </a:lvl1pPr>
          </a:lstStyle>
          <a:p>
            <a:r>
              <a:rPr lang="en-US" smtClean="0"/>
              <a:t>Campus Wide Meeting </a:t>
            </a:r>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32" tIns="46566" rIns="93132" bIns="46566" rtlCol="0"/>
          <a:lstStyle>
            <a:lvl1pPr algn="r">
              <a:defRPr sz="1200"/>
            </a:lvl1pPr>
          </a:lstStyle>
          <a:p>
            <a:fld id="{E44614C7-5186-4121-BA8C-657BA22EA0DA}" type="datetimeFigureOut">
              <a:rPr lang="en-US" smtClean="0"/>
              <a:t>1/28/2020</a:t>
            </a:fld>
            <a:endParaRPr lang="en-US"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3132" tIns="46566" rIns="93132" bIns="4656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32" tIns="46566" rIns="93132" bIns="46566" rtlCol="0" anchor="b"/>
          <a:lstStyle>
            <a:lvl1pPr algn="r">
              <a:defRPr sz="1200"/>
            </a:lvl1pPr>
          </a:lstStyle>
          <a:p>
            <a:fld id="{B1F5AF04-0A9C-4D5C-BE1B-2F28BF5053AB}" type="slidenum">
              <a:rPr lang="en-US" smtClean="0"/>
              <a:t>‹#›</a:t>
            </a:fld>
            <a:endParaRPr lang="en-US" dirty="0"/>
          </a:p>
        </p:txBody>
      </p:sp>
    </p:spTree>
    <p:extLst>
      <p:ext uri="{BB962C8B-B14F-4D97-AF65-F5344CB8AC3E}">
        <p14:creationId xmlns:p14="http://schemas.microsoft.com/office/powerpoint/2010/main" val="66067740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4"/>
            <a:ext cx="3038475" cy="465138"/>
          </a:xfrm>
          <a:prstGeom prst="rect">
            <a:avLst/>
          </a:prstGeom>
        </p:spPr>
        <p:txBody>
          <a:bodyPr vert="horz" lIns="91398" tIns="45698" rIns="91398" bIns="45698" rtlCol="0"/>
          <a:lstStyle>
            <a:lvl1pPr algn="l">
              <a:defRPr sz="1200"/>
            </a:lvl1pPr>
          </a:lstStyle>
          <a:p>
            <a:r>
              <a:rPr lang="en-US" smtClean="0"/>
              <a:t>Campus Wide Meeting </a:t>
            </a:r>
            <a:endParaRPr lang="en-US" dirty="0"/>
          </a:p>
        </p:txBody>
      </p:sp>
      <p:sp>
        <p:nvSpPr>
          <p:cNvPr id="3" name="Date Placeholder 2"/>
          <p:cNvSpPr>
            <a:spLocks noGrp="1"/>
          </p:cNvSpPr>
          <p:nvPr>
            <p:ph type="dt" idx="1"/>
          </p:nvPr>
        </p:nvSpPr>
        <p:spPr>
          <a:xfrm>
            <a:off x="3970342" y="4"/>
            <a:ext cx="3038475" cy="465138"/>
          </a:xfrm>
          <a:prstGeom prst="rect">
            <a:avLst/>
          </a:prstGeom>
        </p:spPr>
        <p:txBody>
          <a:bodyPr vert="horz" lIns="91398" tIns="45698" rIns="91398" bIns="45698" rtlCol="0"/>
          <a:lstStyle>
            <a:lvl1pPr algn="r">
              <a:defRPr sz="1200"/>
            </a:lvl1pPr>
          </a:lstStyle>
          <a:p>
            <a:fld id="{52066D52-AF20-4FD2-B997-47FD0B4E2A37}" type="datetimeFigureOut">
              <a:rPr lang="en-US" smtClean="0"/>
              <a:t>1/28/2020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398" tIns="45698" rIns="91398" bIns="45698" rtlCol="0" anchor="ctr"/>
          <a:lstStyle/>
          <a:p>
            <a:endParaRPr lang="en-US" dirty="0"/>
          </a:p>
        </p:txBody>
      </p:sp>
      <p:sp>
        <p:nvSpPr>
          <p:cNvPr id="5" name="Notes Placeholder 4"/>
          <p:cNvSpPr>
            <a:spLocks noGrp="1"/>
          </p:cNvSpPr>
          <p:nvPr>
            <p:ph type="body" sz="quarter" idx="3"/>
          </p:nvPr>
        </p:nvSpPr>
        <p:spPr>
          <a:xfrm>
            <a:off x="701675" y="4416429"/>
            <a:ext cx="5607050" cy="4183063"/>
          </a:xfrm>
          <a:prstGeom prst="rect">
            <a:avLst/>
          </a:prstGeom>
        </p:spPr>
        <p:txBody>
          <a:bodyPr vert="horz" lIns="91398" tIns="45698" rIns="91398" bIns="4569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4" y="8829679"/>
            <a:ext cx="3038475" cy="465138"/>
          </a:xfrm>
          <a:prstGeom prst="rect">
            <a:avLst/>
          </a:prstGeom>
        </p:spPr>
        <p:txBody>
          <a:bodyPr vert="horz" lIns="91398" tIns="45698" rIns="91398" bIns="4569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42" y="8829679"/>
            <a:ext cx="3038475" cy="465138"/>
          </a:xfrm>
          <a:prstGeom prst="rect">
            <a:avLst/>
          </a:prstGeom>
        </p:spPr>
        <p:txBody>
          <a:bodyPr vert="horz" lIns="91398" tIns="45698" rIns="91398" bIns="45698" rtlCol="0" anchor="b"/>
          <a:lstStyle>
            <a:lvl1pPr algn="r">
              <a:defRPr sz="1200"/>
            </a:lvl1pPr>
          </a:lstStyle>
          <a:p>
            <a:fld id="{B523CDFB-CF2D-406A-9681-895B7C7C4AD8}" type="slidenum">
              <a:rPr lang="en-US" smtClean="0"/>
              <a:t>‹#›</a:t>
            </a:fld>
            <a:endParaRPr lang="en-US" dirty="0"/>
          </a:p>
        </p:txBody>
      </p:sp>
    </p:spTree>
    <p:extLst>
      <p:ext uri="{BB962C8B-B14F-4D97-AF65-F5344CB8AC3E}">
        <p14:creationId xmlns:p14="http://schemas.microsoft.com/office/powerpoint/2010/main" val="2119640467"/>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4835"/>
            <a:ext cx="5607050" cy="4184658"/>
          </a:xfrm>
        </p:spPr>
        <p:txBody>
          <a:bodyPr/>
          <a:lstStyle/>
          <a:p>
            <a:endParaRPr lang="en-US" dirty="0"/>
          </a:p>
        </p:txBody>
      </p:sp>
      <p:sp>
        <p:nvSpPr>
          <p:cNvPr id="4" name="Slide Number Placeholder 3"/>
          <p:cNvSpPr>
            <a:spLocks noGrp="1"/>
          </p:cNvSpPr>
          <p:nvPr>
            <p:ph type="sldNum" sz="quarter" idx="10"/>
          </p:nvPr>
        </p:nvSpPr>
        <p:spPr/>
        <p:txBody>
          <a:bodyPr/>
          <a:lstStyle/>
          <a:p>
            <a:fld id="{B523CDFB-CF2D-406A-9681-895B7C7C4AD8}" type="slidenum">
              <a:rPr lang="en-US" smtClean="0"/>
              <a:t>1</a:t>
            </a:fld>
            <a:endParaRPr lang="en-US" dirty="0"/>
          </a:p>
        </p:txBody>
      </p:sp>
    </p:spTree>
    <p:extLst>
      <p:ext uri="{BB962C8B-B14F-4D97-AF65-F5344CB8AC3E}">
        <p14:creationId xmlns:p14="http://schemas.microsoft.com/office/powerpoint/2010/main" val="679797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How Perkins funds</a:t>
            </a:r>
            <a:r>
              <a:rPr lang="en-US" sz="1600" b="1" baseline="0" dirty="0" smtClean="0"/>
              <a:t> made a difference to CTE at Western Piedmont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dirty="0" smtClean="0"/>
          </a:p>
          <a:p>
            <a:pPr marL="685800" lvl="1" indent="-228600" fontAlgn="ctr">
              <a:buAutoNum type="alphaUcPeriod"/>
            </a:pPr>
            <a:r>
              <a:rPr lang="en-US" sz="1200" b="1" kern="1200" dirty="0" smtClean="0">
                <a:solidFill>
                  <a:schemeClr val="tx1"/>
                </a:solidFill>
                <a:effectLst/>
                <a:latin typeface="+mn-lt"/>
                <a:ea typeface="+mn-ea"/>
                <a:cs typeface="+mn-cs"/>
              </a:rPr>
              <a:t>How CTE programs were improved:</a:t>
            </a:r>
          </a:p>
          <a:p>
            <a:pPr marL="457200" lvl="1" indent="0" fontAlgn="ctr">
              <a:buNone/>
            </a:pPr>
            <a:endParaRPr lang="en-US" sz="1200" kern="1200" dirty="0" smtClean="0">
              <a:solidFill>
                <a:schemeClr val="tx1"/>
              </a:solidFill>
              <a:effectLst/>
              <a:latin typeface="+mn-lt"/>
              <a:ea typeface="+mn-ea"/>
              <a:cs typeface="+mn-cs"/>
            </a:endParaRPr>
          </a:p>
          <a:p>
            <a:pPr marL="457200" lvl="1" indent="0" fontAlgn="ctr">
              <a:buNone/>
            </a:pPr>
            <a:r>
              <a:rPr lang="en-US" sz="1200" dirty="0" smtClean="0">
                <a:solidFill>
                  <a:srgbClr val="000000"/>
                </a:solidFill>
                <a:effectLst/>
                <a:latin typeface="Calibri" panose="020F0502020204030204" pitchFamily="34" charset="0"/>
                <a:ea typeface="Times New Roman" panose="02020603050405020304" pitchFamily="18" charset="0"/>
              </a:rPr>
              <a:t>Using Perkins funds, we have added a High Definition Digital Document Camera in our Computer/Electrical engineering lab.  </a:t>
            </a:r>
            <a:endParaRPr lang="en-US" sz="1200" dirty="0" smtClean="0">
              <a:effectLst/>
              <a:latin typeface="Times New Roman" panose="02020603050405020304" pitchFamily="18" charset="0"/>
              <a:ea typeface="Calibri" panose="020F0502020204030204" pitchFamily="34" charset="0"/>
            </a:endParaRPr>
          </a:p>
          <a:p>
            <a:pPr lvl="1" fontAlgn="ctr"/>
            <a:endParaRPr lang="en-US" sz="1200" kern="1200" dirty="0" smtClean="0">
              <a:solidFill>
                <a:schemeClr val="tx1"/>
              </a:solidFill>
              <a:effectLst/>
              <a:latin typeface="+mn-lt"/>
              <a:ea typeface="+mn-ea"/>
              <a:cs typeface="+mn-cs"/>
            </a:endParaRPr>
          </a:p>
          <a:p>
            <a:pPr lvl="1" fontAlgn="ctr"/>
            <a:endParaRPr lang="en-US" sz="1200" kern="1200" dirty="0" smtClean="0">
              <a:solidFill>
                <a:schemeClr val="tx1"/>
              </a:solidFill>
              <a:effectLst/>
              <a:latin typeface="+mn-lt"/>
              <a:ea typeface="+mn-ea"/>
              <a:cs typeface="+mn-cs"/>
            </a:endParaRPr>
          </a:p>
          <a:p>
            <a:pPr marL="685800" lvl="1" indent="-228600" fontAlgn="ctr">
              <a:buAutoNum type="alphaUcPeriod" startAt="2"/>
            </a:pPr>
            <a:r>
              <a:rPr lang="en-US" sz="1200" b="1" kern="1200" dirty="0" smtClean="0">
                <a:solidFill>
                  <a:schemeClr val="tx1"/>
                </a:solidFill>
                <a:effectLst/>
                <a:latin typeface="+mn-lt"/>
                <a:ea typeface="+mn-ea"/>
                <a:cs typeface="+mn-cs"/>
              </a:rPr>
              <a:t>How CTE Programs of Study were enhanced:</a:t>
            </a:r>
          </a:p>
          <a:p>
            <a:pPr marL="685800" lvl="1" indent="-228600" fontAlgn="ctr">
              <a:buAutoNum type="alphaUcPeriod" startAt="2"/>
            </a:pPr>
            <a:endParaRPr lang="en-US" sz="1200" kern="1200" dirty="0" smtClean="0">
              <a:solidFill>
                <a:schemeClr val="tx1"/>
              </a:solidFill>
              <a:effectLst/>
              <a:latin typeface="+mn-lt"/>
              <a:ea typeface="+mn-ea"/>
              <a:cs typeface="+mn-cs"/>
            </a:endParaRPr>
          </a:p>
          <a:p>
            <a:pPr marL="457200" lvl="1" indent="0" fontAlgn="ctr">
              <a:buNone/>
            </a:pPr>
            <a:r>
              <a:rPr lang="en-US" sz="1200" dirty="0" smtClean="0">
                <a:solidFill>
                  <a:srgbClr val="000000"/>
                </a:solidFill>
                <a:effectLst/>
                <a:latin typeface="Calibri" panose="020F0502020204030204" pitchFamily="34" charset="0"/>
                <a:ea typeface="Times New Roman" panose="02020603050405020304" pitchFamily="18" charset="0"/>
              </a:rPr>
              <a:t>The purchase of this camera has enhanced the CTE programs by adding new capability in schematic and blueprint display, detailed micro circuitry review, and design presentation.</a:t>
            </a:r>
            <a:endParaRPr lang="en-US" sz="1200" dirty="0" smtClean="0">
              <a:effectLst/>
              <a:latin typeface="Times New Roman" panose="02020603050405020304" pitchFamily="18" charset="0"/>
              <a:ea typeface="Calibri" panose="020F0502020204030204" pitchFamily="34" charset="0"/>
            </a:endParaRPr>
          </a:p>
          <a:p>
            <a:pPr lvl="1" fontAlgn="ctr"/>
            <a:endParaRPr lang="en-US" sz="1200" kern="1200" dirty="0" smtClean="0">
              <a:solidFill>
                <a:schemeClr val="tx1"/>
              </a:solidFill>
              <a:effectLst/>
              <a:latin typeface="+mn-lt"/>
              <a:ea typeface="+mn-ea"/>
              <a:cs typeface="+mn-cs"/>
            </a:endParaRPr>
          </a:p>
          <a:p>
            <a:pPr lvl="1" fontAlgn="ctr"/>
            <a:endParaRPr lang="en-US" sz="1200" kern="1200" dirty="0" smtClean="0">
              <a:solidFill>
                <a:schemeClr val="tx1"/>
              </a:solidFill>
              <a:effectLst/>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B523CDFB-CF2D-406A-9681-895B7C7C4AD8}" type="slidenum">
              <a:rPr lang="en-US" smtClean="0"/>
              <a:t>2</a:t>
            </a:fld>
            <a:endParaRPr lang="en-US" dirty="0"/>
          </a:p>
        </p:txBody>
      </p:sp>
    </p:spTree>
    <p:extLst>
      <p:ext uri="{BB962C8B-B14F-4D97-AF65-F5344CB8AC3E}">
        <p14:creationId xmlns:p14="http://schemas.microsoft.com/office/powerpoint/2010/main" val="3868292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How Perkins funds</a:t>
            </a:r>
            <a:r>
              <a:rPr lang="en-US" sz="1400" b="1" baseline="0" dirty="0" smtClean="0"/>
              <a:t> made a difference to CTE at Western Piedmont</a:t>
            </a:r>
          </a:p>
          <a:p>
            <a:pPr lvl="1" fontAlgn="ctr"/>
            <a:endParaRPr lang="en-US" sz="1400" kern="1200" dirty="0" smtClean="0">
              <a:solidFill>
                <a:schemeClr val="tx1"/>
              </a:solidFill>
              <a:effectLst/>
              <a:latin typeface="+mn-lt"/>
              <a:ea typeface="+mn-ea"/>
              <a:cs typeface="+mn-cs"/>
            </a:endParaRPr>
          </a:p>
          <a:p>
            <a:pPr lvl="1" fontAlgn="ctr"/>
            <a:endParaRPr lang="en-US" sz="1400" kern="1200" dirty="0" smtClean="0">
              <a:solidFill>
                <a:schemeClr val="tx1"/>
              </a:solidFill>
              <a:effectLst/>
              <a:latin typeface="+mn-lt"/>
              <a:ea typeface="+mn-ea"/>
              <a:cs typeface="+mn-cs"/>
            </a:endParaRPr>
          </a:p>
          <a:p>
            <a:pPr marL="685800" lvl="1" indent="-228600" fontAlgn="ctr">
              <a:buAutoNum type="alphaUcPeriod" startAt="3"/>
            </a:pPr>
            <a:r>
              <a:rPr lang="en-US" sz="1400" b="1" kern="1200" dirty="0" smtClean="0">
                <a:solidFill>
                  <a:schemeClr val="tx1"/>
                </a:solidFill>
                <a:effectLst/>
                <a:latin typeface="+mn-lt"/>
                <a:ea typeface="+mn-ea"/>
                <a:cs typeface="+mn-cs"/>
              </a:rPr>
              <a:t>How students are better prepared for the workplace.</a:t>
            </a:r>
          </a:p>
          <a:p>
            <a:pPr marL="685800" lvl="1" indent="-228600" fontAlgn="ctr">
              <a:buAutoNum type="alphaUcPeriod" startAt="3"/>
            </a:pPr>
            <a:endParaRPr lang="en-US" sz="1400" kern="1200" dirty="0" smtClean="0">
              <a:solidFill>
                <a:schemeClr val="tx1"/>
              </a:solidFill>
              <a:effectLst/>
              <a:latin typeface="+mn-lt"/>
              <a:ea typeface="+mn-ea"/>
              <a:cs typeface="+mn-cs"/>
            </a:endParaRPr>
          </a:p>
          <a:p>
            <a:pPr marL="457200" lvl="1" indent="0" fontAlgn="ctr">
              <a:buNone/>
            </a:pPr>
            <a:r>
              <a:rPr lang="en-US" sz="1400" dirty="0" smtClean="0">
                <a:solidFill>
                  <a:srgbClr val="000000"/>
                </a:solidFill>
                <a:effectLst/>
                <a:latin typeface="Calibri" panose="020F0502020204030204" pitchFamily="34" charset="0"/>
                <a:ea typeface="Times New Roman" panose="02020603050405020304" pitchFamily="18" charset="0"/>
              </a:rPr>
              <a:t>This addition will increase students' understanding of various blueprints and detailed micro circuitry in new ways. Clearly, students can literally can</a:t>
            </a:r>
            <a:r>
              <a:rPr lang="en-US" sz="1400" baseline="0" dirty="0" smtClean="0">
                <a:solidFill>
                  <a:srgbClr val="000000"/>
                </a:solidFill>
                <a:effectLst/>
                <a:latin typeface="Calibri" panose="020F0502020204030204" pitchFamily="34" charset="0"/>
                <a:ea typeface="Times New Roman" panose="02020603050405020304" pitchFamily="18" charset="0"/>
              </a:rPr>
              <a:t> more easily see the information which with goal of greater comprehension.  </a:t>
            </a:r>
            <a:r>
              <a:rPr lang="en-US" sz="1400" dirty="0" smtClean="0">
                <a:solidFill>
                  <a:srgbClr val="000000"/>
                </a:solidFill>
                <a:effectLst/>
                <a:latin typeface="Calibri" panose="020F0502020204030204" pitchFamily="34" charset="0"/>
                <a:ea typeface="Times New Roman" panose="02020603050405020304" pitchFamily="18" charset="0"/>
              </a:rPr>
              <a:t>Students will be better equipped for the demands of local employers with this knowledge.</a:t>
            </a:r>
            <a:r>
              <a:rPr lang="en-US" sz="1200" dirty="0" smtClean="0">
                <a:solidFill>
                  <a:srgbClr val="000000"/>
                </a:solidFill>
                <a:effectLst/>
                <a:latin typeface="Calibri" panose="020F0502020204030204" pitchFamily="34" charset="0"/>
                <a:ea typeface="Times New Roman" panose="02020603050405020304" pitchFamily="18" charset="0"/>
              </a:rPr>
              <a:t>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B523CDFB-CF2D-406A-9681-895B7C7C4AD8}" type="slidenum">
              <a:rPr lang="en-US" smtClean="0"/>
              <a:t>3</a:t>
            </a:fld>
            <a:endParaRPr lang="en-US" dirty="0"/>
          </a:p>
        </p:txBody>
      </p:sp>
    </p:spTree>
    <p:extLst>
      <p:ext uri="{BB962C8B-B14F-4D97-AF65-F5344CB8AC3E}">
        <p14:creationId xmlns:p14="http://schemas.microsoft.com/office/powerpoint/2010/main" val="741961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How Perkins funds</a:t>
            </a:r>
            <a:r>
              <a:rPr lang="en-US" sz="1400" b="1" baseline="0" dirty="0" smtClean="0"/>
              <a:t> made a difference to CTE at Western Piedmont</a:t>
            </a:r>
            <a:endParaRPr lang="en-US" sz="1400" b="1" dirty="0" smtClean="0"/>
          </a:p>
          <a:p>
            <a:pPr lvl="1" fontAlgn="ctr"/>
            <a:endParaRPr lang="en-US" sz="1400" kern="1200" dirty="0" smtClean="0">
              <a:solidFill>
                <a:schemeClr val="tx1"/>
              </a:solidFill>
              <a:effectLst/>
              <a:latin typeface="+mn-lt"/>
              <a:ea typeface="+mn-ea"/>
              <a:cs typeface="+mn-cs"/>
            </a:endParaRPr>
          </a:p>
          <a:p>
            <a:pPr marL="685800" lvl="1" indent="-228600" fontAlgn="ctr">
              <a:buAutoNum type="alphaUcPeriod"/>
            </a:pPr>
            <a:r>
              <a:rPr lang="en-US" sz="1400" b="1" kern="1200" dirty="0" smtClean="0">
                <a:solidFill>
                  <a:schemeClr val="tx1"/>
                </a:solidFill>
                <a:effectLst/>
                <a:latin typeface="+mn-lt"/>
                <a:ea typeface="+mn-ea"/>
                <a:cs typeface="+mn-cs"/>
              </a:rPr>
              <a:t>How CTE programs were improved:</a:t>
            </a:r>
          </a:p>
          <a:p>
            <a:pPr marL="457200" lvl="1" indent="0" fontAlgn="ctr">
              <a:buNone/>
            </a:pPr>
            <a:endParaRPr lang="en-US" sz="1400" kern="1200" dirty="0" smtClean="0">
              <a:solidFill>
                <a:schemeClr val="tx1"/>
              </a:solidFill>
              <a:effectLst/>
              <a:latin typeface="+mn-lt"/>
              <a:ea typeface="+mn-ea"/>
              <a:cs typeface="+mn-cs"/>
            </a:endParaRPr>
          </a:p>
          <a:p>
            <a:pPr marL="457200" lvl="1" indent="0" fontAlgn="ctr">
              <a:buNone/>
            </a:pPr>
            <a:r>
              <a:rPr lang="en-US" sz="1400" dirty="0" smtClean="0">
                <a:solidFill>
                  <a:srgbClr val="000000"/>
                </a:solidFill>
                <a:effectLst/>
                <a:latin typeface="Calibri" panose="020F0502020204030204" pitchFamily="34" charset="0"/>
                <a:ea typeface="Times New Roman" panose="02020603050405020304" pitchFamily="18" charset="0"/>
              </a:rPr>
              <a:t>Western Piedmont’s Simulation and Game Design</a:t>
            </a:r>
            <a:r>
              <a:rPr lang="en-US" sz="1400" baseline="0" dirty="0" smtClean="0">
                <a:solidFill>
                  <a:srgbClr val="000000"/>
                </a:solidFill>
                <a:effectLst/>
                <a:latin typeface="Calibri" panose="020F0502020204030204" pitchFamily="34" charset="0"/>
                <a:ea typeface="Times New Roman" panose="02020603050405020304" pitchFamily="18" charset="0"/>
              </a:rPr>
              <a:t> program working with CVCC’s Furniture Academy to create a simulated training experience for Limited English Proficiency students participating in the Furniture Academy.  The simulation models focused on tools and safety.  This new piece of equipment will be used frequently by SGD students however DEAT students will benefit as well.  The VR equipment comes with a video camera that allows students to capture VR video content at either 180 or 360 degrees.  </a:t>
            </a:r>
            <a:endParaRPr lang="en-US" sz="1400" dirty="0" smtClean="0">
              <a:effectLst/>
              <a:latin typeface="Times New Roman" panose="02020603050405020304" pitchFamily="18" charset="0"/>
              <a:ea typeface="Calibri" panose="020F0502020204030204" pitchFamily="34" charset="0"/>
            </a:endParaRPr>
          </a:p>
          <a:p>
            <a:pPr lvl="1" fontAlgn="ctr"/>
            <a:endParaRPr lang="en-US" sz="14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523CDFB-CF2D-406A-9681-895B7C7C4AD8}" type="slidenum">
              <a:rPr lang="en-US" smtClean="0"/>
              <a:t>4</a:t>
            </a:fld>
            <a:endParaRPr lang="en-US" dirty="0"/>
          </a:p>
        </p:txBody>
      </p:sp>
    </p:spTree>
    <p:extLst>
      <p:ext uri="{BB962C8B-B14F-4D97-AF65-F5344CB8AC3E}">
        <p14:creationId xmlns:p14="http://schemas.microsoft.com/office/powerpoint/2010/main" val="1596659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How Perkins funds</a:t>
            </a:r>
            <a:r>
              <a:rPr lang="en-US" sz="1400" b="1" baseline="0" dirty="0" smtClean="0"/>
              <a:t> made a difference to CTE at Western Piedmont</a:t>
            </a:r>
            <a:endParaRPr lang="en-US" sz="1400" b="1" dirty="0" smtClean="0"/>
          </a:p>
          <a:p>
            <a:endParaRPr lang="en-US" sz="1400" dirty="0" smtClean="0"/>
          </a:p>
          <a:p>
            <a:pPr marL="228600" indent="-228600" fontAlgn="ctr">
              <a:buAutoNum type="alphaUcPeriod" startAt="2"/>
            </a:pPr>
            <a:r>
              <a:rPr lang="en-US" sz="1400" b="1" kern="1200" dirty="0" smtClean="0">
                <a:solidFill>
                  <a:schemeClr val="tx1"/>
                </a:solidFill>
                <a:effectLst/>
                <a:latin typeface="+mn-lt"/>
                <a:ea typeface="+mn-ea"/>
                <a:cs typeface="+mn-cs"/>
              </a:rPr>
              <a:t>How</a:t>
            </a:r>
            <a:r>
              <a:rPr lang="en-US" sz="1400" b="1" kern="1200" baseline="0" dirty="0" smtClean="0">
                <a:solidFill>
                  <a:schemeClr val="tx1"/>
                </a:solidFill>
                <a:effectLst/>
                <a:latin typeface="+mn-lt"/>
                <a:ea typeface="+mn-ea"/>
                <a:cs typeface="+mn-cs"/>
              </a:rPr>
              <a:t> the programs were enhanced:  </a:t>
            </a:r>
            <a:r>
              <a:rPr lang="en-US" sz="1400" kern="1200" dirty="0" smtClean="0">
                <a:solidFill>
                  <a:schemeClr val="tx1"/>
                </a:solidFill>
                <a:effectLst/>
                <a:latin typeface="+mn-lt"/>
                <a:ea typeface="+mn-ea"/>
                <a:cs typeface="+mn-cs"/>
              </a:rPr>
              <a:t>Oculus Quest is a particular VR device:  It’s not tethered to a computer and it facilitates classroom use with VR.  You can have 10 people in a room using the equipment.  SGD students are engaged in the skill sets that are specific to that headset and beginning the process of development for this particular headset.  It’s tricky because it’s not a computer. Students have to get</a:t>
            </a:r>
            <a:r>
              <a:rPr lang="en-US" sz="1400" kern="1200" baseline="0" dirty="0" smtClean="0">
                <a:solidFill>
                  <a:schemeClr val="tx1"/>
                </a:solidFill>
                <a:effectLst/>
                <a:latin typeface="+mn-lt"/>
                <a:ea typeface="+mn-ea"/>
                <a:cs typeface="+mn-cs"/>
              </a:rPr>
              <a:t> past that and then </a:t>
            </a:r>
            <a:r>
              <a:rPr lang="en-US" sz="1400" kern="1200" dirty="0" smtClean="0">
                <a:solidFill>
                  <a:schemeClr val="tx1"/>
                </a:solidFill>
                <a:effectLst/>
                <a:latin typeface="+mn-lt"/>
                <a:ea typeface="+mn-ea"/>
                <a:cs typeface="+mn-cs"/>
              </a:rPr>
              <a:t>make the assets and game play work.</a:t>
            </a:r>
          </a:p>
          <a:p>
            <a:pPr marL="228600" indent="-228600" fontAlgn="ctr">
              <a:buAutoNum type="alphaUcPeriod" startAt="2"/>
            </a:pPr>
            <a:endParaRPr lang="en-US" sz="1400" kern="1200" dirty="0" smtClean="0">
              <a:solidFill>
                <a:schemeClr val="tx1"/>
              </a:solidFill>
              <a:effectLst/>
              <a:latin typeface="+mn-lt"/>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It’s critical to plan equipment requests</a:t>
            </a:r>
            <a:r>
              <a:rPr lang="en-US" sz="1400" kern="1200" baseline="0" dirty="0" smtClean="0">
                <a:solidFill>
                  <a:schemeClr val="tx1"/>
                </a:solidFill>
                <a:effectLst/>
                <a:latin typeface="+mn-lt"/>
                <a:ea typeface="+mn-ea"/>
                <a:cs typeface="+mn-cs"/>
              </a:rPr>
              <a:t> around industry demand.  Equipment like Oculus Quest </a:t>
            </a:r>
            <a:r>
              <a:rPr lang="en-US" sz="1400" kern="1200" dirty="0" smtClean="0">
                <a:solidFill>
                  <a:schemeClr val="tx1"/>
                </a:solidFill>
                <a:effectLst/>
                <a:latin typeface="+mn-lt"/>
                <a:ea typeface="+mn-ea"/>
                <a:cs typeface="+mn-cs"/>
              </a:rPr>
              <a:t>is an up</a:t>
            </a:r>
            <a:r>
              <a:rPr lang="en-US" sz="1400" kern="1200" baseline="0" dirty="0" smtClean="0">
                <a:solidFill>
                  <a:schemeClr val="tx1"/>
                </a:solidFill>
                <a:effectLst/>
                <a:latin typeface="+mn-lt"/>
                <a:ea typeface="+mn-ea"/>
                <a:cs typeface="+mn-cs"/>
              </a:rPr>
              <a:t> and coming equipment being used </a:t>
            </a:r>
            <a:r>
              <a:rPr lang="en-US" sz="1400" kern="1200" baseline="0" smtClean="0">
                <a:solidFill>
                  <a:schemeClr val="tx1"/>
                </a:solidFill>
                <a:effectLst/>
                <a:latin typeface="+mn-lt"/>
                <a:ea typeface="+mn-ea"/>
                <a:cs typeface="+mn-cs"/>
              </a:rPr>
              <a:t>in our </a:t>
            </a:r>
            <a:r>
              <a:rPr lang="en-US" sz="1400" kern="1200" baseline="0" dirty="0" smtClean="0">
                <a:solidFill>
                  <a:schemeClr val="tx1"/>
                </a:solidFill>
                <a:effectLst/>
                <a:latin typeface="+mn-lt"/>
                <a:ea typeface="+mn-ea"/>
                <a:cs typeface="+mn-cs"/>
              </a:rPr>
              <a:t>regional </a:t>
            </a:r>
            <a:r>
              <a:rPr lang="en-US" sz="1400" kern="1200" baseline="0" smtClean="0">
                <a:solidFill>
                  <a:schemeClr val="tx1"/>
                </a:solidFill>
                <a:effectLst/>
                <a:latin typeface="+mn-lt"/>
                <a:ea typeface="+mn-ea"/>
                <a:cs typeface="+mn-cs"/>
              </a:rPr>
              <a:t>industry markets.</a:t>
            </a:r>
            <a:endParaRPr lang="en-US" sz="1400" kern="1200" dirty="0" smtClean="0">
              <a:solidFill>
                <a:schemeClr val="tx1"/>
              </a:solidFill>
              <a:effectLst/>
              <a:latin typeface="+mn-lt"/>
              <a:ea typeface="+mn-ea"/>
              <a:cs typeface="+mn-cs"/>
            </a:endParaRPr>
          </a:p>
          <a:p>
            <a:endParaRPr lang="en-US" sz="1400" dirty="0" smtClean="0"/>
          </a:p>
          <a:p>
            <a:pPr marL="342900" marR="0" lvl="0" indent="-342900" algn="l" defTabSz="914400" rtl="0" eaLnBrk="1" fontAlgn="auto" latinLnBrk="0" hangingPunct="1">
              <a:lnSpc>
                <a:spcPct val="100000"/>
              </a:lnSpc>
              <a:spcBef>
                <a:spcPts val="0"/>
              </a:spcBef>
              <a:spcAft>
                <a:spcPts val="0"/>
              </a:spcAft>
              <a:buClrTx/>
              <a:buSzTx/>
              <a:buFontTx/>
              <a:buAutoNum type="alphaUcPeriod" startAt="3"/>
              <a:tabLst/>
              <a:defRPr/>
            </a:pPr>
            <a:r>
              <a:rPr lang="en-US" sz="1400" b="1" dirty="0" smtClean="0"/>
              <a:t>How students are better</a:t>
            </a:r>
            <a:r>
              <a:rPr lang="en-US" sz="1400" b="1" baseline="0" dirty="0" smtClean="0"/>
              <a:t> prepared for the workplace: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SGD/DEAT Coordinator</a:t>
            </a:r>
            <a:r>
              <a:rPr lang="en-US" sz="1400" kern="1200" baseline="0" dirty="0" smtClean="0">
                <a:solidFill>
                  <a:schemeClr val="tx1"/>
                </a:solidFill>
                <a:effectLst/>
                <a:latin typeface="+mn-lt"/>
                <a:ea typeface="+mn-ea"/>
                <a:cs typeface="+mn-cs"/>
              </a:rPr>
              <a:t> “</a:t>
            </a:r>
            <a:r>
              <a:rPr lang="en-US" sz="1400" kern="1200" dirty="0" smtClean="0">
                <a:solidFill>
                  <a:schemeClr val="tx1"/>
                </a:solidFill>
                <a:effectLst/>
                <a:latin typeface="+mn-lt"/>
                <a:ea typeface="+mn-ea"/>
                <a:cs typeface="+mn-cs"/>
              </a:rPr>
              <a:t>You have to encourage students that when you get into this line of work – you have to enjoy learning something new and be up to the challenges of dealing with new technology.”  In addition to the equipment purchase, DEAT/SGD will also use funds for professional development and to</a:t>
            </a:r>
            <a:r>
              <a:rPr lang="en-US" sz="1400" kern="1200" baseline="0" dirty="0" smtClean="0">
                <a:solidFill>
                  <a:schemeClr val="tx1"/>
                </a:solidFill>
                <a:effectLst/>
                <a:latin typeface="+mn-lt"/>
                <a:ea typeface="+mn-ea"/>
                <a:cs typeface="+mn-cs"/>
              </a:rPr>
              <a:t> </a:t>
            </a:r>
            <a:r>
              <a:rPr lang="en-US" sz="1400" dirty="0" smtClean="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support subscriptions for the classroom (modeling, and VF effects) – trying to help minimize textbook costs.</a:t>
            </a: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B523CDFB-CF2D-406A-9681-895B7C7C4AD8}" type="slidenum">
              <a:rPr lang="en-US" smtClean="0"/>
              <a:t>5</a:t>
            </a:fld>
            <a:endParaRPr lang="en-US" dirty="0"/>
          </a:p>
        </p:txBody>
      </p:sp>
    </p:spTree>
    <p:extLst>
      <p:ext uri="{BB962C8B-B14F-4D97-AF65-F5344CB8AC3E}">
        <p14:creationId xmlns:p14="http://schemas.microsoft.com/office/powerpoint/2010/main" val="6189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ctr"/>
            <a:r>
              <a:rPr lang="en-US" sz="1400" b="1" kern="1200" dirty="0" smtClean="0">
                <a:solidFill>
                  <a:schemeClr val="tx1"/>
                </a:solidFill>
                <a:effectLst/>
                <a:latin typeface="+mn-lt"/>
                <a:ea typeface="+mn-ea"/>
                <a:cs typeface="+mn-cs"/>
              </a:rPr>
              <a:t>How the college conducted the comprehensive local needs assessment (CLNA)</a:t>
            </a:r>
          </a:p>
          <a:p>
            <a:pPr lvl="0" fontAlgn="ctr"/>
            <a:endParaRPr lang="en-US" sz="1400" kern="1200" dirty="0" smtClean="0">
              <a:solidFill>
                <a:schemeClr val="tx1"/>
              </a:solidFill>
              <a:effectLst/>
              <a:latin typeface="+mn-lt"/>
              <a:ea typeface="+mn-ea"/>
              <a:cs typeface="+mn-cs"/>
            </a:endParaRPr>
          </a:p>
          <a:p>
            <a:pPr lvl="0" fontAlgn="ctr"/>
            <a:r>
              <a:rPr lang="en-US" sz="1400" kern="1200" dirty="0" smtClean="0">
                <a:solidFill>
                  <a:schemeClr val="tx1"/>
                </a:solidFill>
                <a:effectLst/>
                <a:latin typeface="+mn-lt"/>
                <a:ea typeface="+mn-ea"/>
                <a:cs typeface="+mn-cs"/>
              </a:rPr>
              <a:t>Three program areas were reviewed (outlined above)</a:t>
            </a:r>
          </a:p>
          <a:p>
            <a:pPr lvl="0" fontAlgn="ctr"/>
            <a:endParaRPr lang="en-US" sz="1400" kern="1200" dirty="0" smtClean="0">
              <a:solidFill>
                <a:schemeClr val="tx1"/>
              </a:solidFill>
              <a:effectLst/>
              <a:latin typeface="+mn-lt"/>
              <a:ea typeface="+mn-ea"/>
              <a:cs typeface="+mn-cs"/>
            </a:endParaRPr>
          </a:p>
          <a:p>
            <a:pPr lvl="0" fontAlgn="ctr"/>
            <a:r>
              <a:rPr lang="en-US" sz="1400" b="1" kern="1200" dirty="0" smtClean="0">
                <a:solidFill>
                  <a:schemeClr val="tx1"/>
                </a:solidFill>
                <a:effectLst/>
                <a:latin typeface="+mn-lt"/>
                <a:ea typeface="+mn-ea"/>
                <a:cs typeface="+mn-cs"/>
              </a:rPr>
              <a:t>What gaps or needs were discovered:</a:t>
            </a:r>
            <a:r>
              <a:rPr lang="en-US" sz="1400" b="1" kern="1200" baseline="0" dirty="0" smtClean="0">
                <a:solidFill>
                  <a:schemeClr val="tx1"/>
                </a:solidFill>
                <a:effectLst/>
                <a:latin typeface="+mn-lt"/>
                <a:ea typeface="+mn-ea"/>
                <a:cs typeface="+mn-cs"/>
              </a:rPr>
              <a:t>  </a:t>
            </a:r>
          </a:p>
          <a:p>
            <a:pPr lvl="0" fontAlgn="ctr"/>
            <a:endParaRPr lang="en-US" sz="1400" kern="1200" baseline="0" dirty="0" smtClean="0">
              <a:solidFill>
                <a:schemeClr val="tx1"/>
              </a:solidFill>
              <a:effectLst/>
              <a:latin typeface="+mn-lt"/>
              <a:ea typeface="+mn-ea"/>
              <a:cs typeface="+mn-cs"/>
            </a:endParaRPr>
          </a:p>
          <a:p>
            <a:pPr lvl="0" fontAlgn="ctr"/>
            <a:r>
              <a:rPr lang="en-US" sz="1400" kern="1200" baseline="0" dirty="0" smtClean="0">
                <a:solidFill>
                  <a:schemeClr val="tx1"/>
                </a:solidFill>
                <a:effectLst/>
                <a:latin typeface="+mn-lt"/>
                <a:ea typeface="+mn-ea"/>
                <a:cs typeface="+mn-cs"/>
              </a:rPr>
              <a:t>For Medical Laboratory Technology - primary gap </a:t>
            </a:r>
          </a:p>
          <a:p>
            <a:pPr marL="171450" lvl="0" indent="-171450" fontAlgn="ctr">
              <a:buFont typeface="Arial" panose="020B0604020202020204" pitchFamily="34" charset="0"/>
              <a:buChar char="•"/>
            </a:pPr>
            <a:r>
              <a:rPr lang="en-US" sz="1400" kern="1200" dirty="0" smtClean="0">
                <a:solidFill>
                  <a:schemeClr val="tx1"/>
                </a:solidFill>
                <a:effectLst/>
                <a:latin typeface="+mn-lt"/>
                <a:ea typeface="+mn-ea"/>
                <a:cs typeface="+mn-cs"/>
              </a:rPr>
              <a:t>In order to increase enrollment to meet the needs of the community’s clinical affiliates, the program needs to be able to accept greater than 20 students beginning as freshman in order to produce enough quality graduates to meet local market demands.  Clinical partners are reporting a growing number of vacancies in addition to a national shortage of qualified clinical laboratory technicians and technologists.  A survey</a:t>
            </a:r>
            <a:r>
              <a:rPr lang="en-US" sz="1400" kern="1200" baseline="0" dirty="0" smtClean="0">
                <a:solidFill>
                  <a:schemeClr val="tx1"/>
                </a:solidFill>
                <a:effectLst/>
                <a:latin typeface="+mn-lt"/>
                <a:ea typeface="+mn-ea"/>
                <a:cs typeface="+mn-cs"/>
              </a:rPr>
              <a:t> to industry partners showed 95 openings projected in the next 10 years based on current vacancies and age - not including other openings in clinics and nearby research and reference labs nor routine turnover. </a:t>
            </a:r>
            <a:r>
              <a:rPr lang="en-US" sz="1400" kern="1200" dirty="0" smtClean="0">
                <a:solidFill>
                  <a:schemeClr val="tx1"/>
                </a:solidFill>
                <a:effectLst/>
                <a:latin typeface="+mn-lt"/>
                <a:ea typeface="+mn-ea"/>
                <a:cs typeface="+mn-cs"/>
              </a:rPr>
              <a:t>Increased graduates to meet vacancies has been the topic of advisory meetings for the past three years. </a:t>
            </a:r>
          </a:p>
          <a:p>
            <a:pPr marL="171450" lvl="0" indent="-171450" fontAlgn="ctr">
              <a:buFont typeface="Arial" panose="020B0604020202020204" pitchFamily="34" charset="0"/>
              <a:buChar char="•"/>
            </a:pPr>
            <a:endParaRPr lang="en-US" sz="1400" kern="1200" dirty="0" smtClean="0">
              <a:solidFill>
                <a:schemeClr val="tx1"/>
              </a:solidFill>
              <a:effectLst/>
              <a:latin typeface="+mn-lt"/>
              <a:ea typeface="+mn-ea"/>
              <a:cs typeface="+mn-cs"/>
            </a:endParaRPr>
          </a:p>
          <a:p>
            <a:pPr marL="171450" lvl="0" indent="-171450" fontAlgn="ctr">
              <a:buFont typeface="Arial" panose="020B0604020202020204" pitchFamily="34" charset="0"/>
              <a:buChar char="•"/>
            </a:pPr>
            <a:r>
              <a:rPr lang="en-US" sz="1400" kern="1200" dirty="0" smtClean="0">
                <a:solidFill>
                  <a:schemeClr val="tx1"/>
                </a:solidFill>
                <a:effectLst/>
                <a:latin typeface="+mn-lt"/>
                <a:ea typeface="+mn-ea"/>
                <a:cs typeface="+mn-cs"/>
              </a:rPr>
              <a:t>Currently</a:t>
            </a:r>
            <a:r>
              <a:rPr lang="en-US" sz="1400" kern="1200" baseline="0" dirty="0" smtClean="0">
                <a:solidFill>
                  <a:schemeClr val="tx1"/>
                </a:solidFill>
                <a:effectLst/>
                <a:latin typeface="+mn-lt"/>
                <a:ea typeface="+mn-ea"/>
                <a:cs typeface="+mn-cs"/>
              </a:rPr>
              <a:t> has one full time faculty overseeing the program.  In order to properly address the critical need shortage, the college needs to hire another full-time Medical Laboratory Technology faculty member (and be in alignment with accreditation requirements).</a:t>
            </a:r>
          </a:p>
          <a:p>
            <a:pPr marL="171450" lvl="0" indent="-171450" fontAlgn="ctr">
              <a:buFont typeface="Arial" panose="020B0604020202020204" pitchFamily="34" charset="0"/>
              <a:buChar char="•"/>
            </a:pPr>
            <a:endParaRPr lang="en-US" sz="1400" kern="1200" baseline="0" dirty="0" smtClean="0">
              <a:solidFill>
                <a:schemeClr val="tx1"/>
              </a:solidFill>
              <a:effectLst/>
              <a:latin typeface="+mn-lt"/>
              <a:ea typeface="+mn-ea"/>
              <a:cs typeface="+mn-cs"/>
            </a:endParaRPr>
          </a:p>
          <a:p>
            <a:pPr marL="0" lvl="0" indent="0" fontAlgn="ctr">
              <a:buFont typeface="Arial" panose="020B0604020202020204" pitchFamily="34" charset="0"/>
              <a:buNone/>
            </a:pPr>
            <a:r>
              <a:rPr lang="en-US" sz="1400" kern="1200" baseline="0" dirty="0" smtClean="0">
                <a:solidFill>
                  <a:schemeClr val="tx1"/>
                </a:solidFill>
                <a:effectLst/>
                <a:latin typeface="+mn-lt"/>
                <a:ea typeface="+mn-ea"/>
                <a:cs typeface="+mn-cs"/>
              </a:rPr>
              <a:t>For Engineering Technology and Industrial Technology:</a:t>
            </a:r>
          </a:p>
          <a:p>
            <a:pPr marL="171450" lvl="0" indent="-171450" fontAlgn="ctr">
              <a:buFont typeface="Arial" panose="020B0604020202020204" pitchFamily="34" charset="0"/>
              <a:buChar char="•"/>
            </a:pPr>
            <a:r>
              <a:rPr lang="en-US" sz="1400" kern="1200" baseline="0" dirty="0" smtClean="0">
                <a:solidFill>
                  <a:schemeClr val="tx1"/>
                </a:solidFill>
                <a:effectLst/>
                <a:latin typeface="+mn-lt"/>
                <a:ea typeface="+mn-ea"/>
                <a:cs typeface="+mn-cs"/>
              </a:rPr>
              <a:t>The primary gap has been that Western Piedmont doesn’t have enough students and we can not meet industry demand.   Furthering that, the college has less females enrolled in these programs compared to males.  The % of Hispanic male students (5P1) are performing under the college’s negotiated rate of 5.50%.</a:t>
            </a:r>
          </a:p>
          <a:p>
            <a:pPr marL="0" lvl="0" indent="0" fontAlgn="ctr">
              <a:buFont typeface="Arial" panose="020B0604020202020204" pitchFamily="34" charset="0"/>
              <a:buNone/>
            </a:pPr>
            <a:endParaRPr lang="en-US" sz="1400" kern="1200" baseline="0" dirty="0" smtClean="0">
              <a:solidFill>
                <a:schemeClr val="tx1"/>
              </a:solidFill>
              <a:effectLst/>
              <a:latin typeface="+mn-lt"/>
              <a:ea typeface="+mn-ea"/>
              <a:cs typeface="+mn-cs"/>
            </a:endParaRPr>
          </a:p>
          <a:p>
            <a:pPr marL="0" lvl="0" indent="0" fontAlgn="ctr">
              <a:buFont typeface="Arial" panose="020B0604020202020204" pitchFamily="34" charset="0"/>
              <a:buNone/>
            </a:pPr>
            <a:r>
              <a:rPr lang="en-US" sz="1400" kern="1200" baseline="0" dirty="0" smtClean="0">
                <a:solidFill>
                  <a:schemeClr val="tx1"/>
                </a:solidFill>
                <a:effectLst/>
                <a:latin typeface="+mn-lt"/>
                <a:ea typeface="+mn-ea"/>
                <a:cs typeface="+mn-cs"/>
              </a:rPr>
              <a:t>The college’s completion rate for CTE areas overall is 55% while the completion rates for Engineering Technologies is at 25%, Industrial Technologies has a completion rate of 30% and Health Sciences has a completion rate of 45% - all programs are underperforming in seeing students reach the finish line.</a:t>
            </a:r>
            <a:endParaRPr lang="en-US" sz="1400" kern="1200" dirty="0" smtClean="0">
              <a:solidFill>
                <a:schemeClr val="tx1"/>
              </a:solidFill>
              <a:effectLst/>
              <a:latin typeface="+mn-lt"/>
              <a:ea typeface="+mn-ea"/>
              <a:cs typeface="+mn-cs"/>
            </a:endParaRPr>
          </a:p>
          <a:p>
            <a:pPr lvl="0" fontAlgn="ctr"/>
            <a:endParaRPr lang="en-US" sz="1400" kern="1200" dirty="0" smtClean="0">
              <a:solidFill>
                <a:schemeClr val="tx1"/>
              </a:solidFill>
              <a:effectLst/>
              <a:latin typeface="+mn-lt"/>
              <a:ea typeface="+mn-ea"/>
              <a:cs typeface="+mn-cs"/>
            </a:endParaRPr>
          </a:p>
          <a:p>
            <a:pPr lvl="0" fontAlgn="ctr"/>
            <a:endParaRPr lang="en-US" sz="1400" kern="1200" dirty="0" smtClean="0">
              <a:solidFill>
                <a:schemeClr val="tx1"/>
              </a:solidFill>
              <a:effectLst/>
              <a:latin typeface="+mn-lt"/>
              <a:ea typeface="+mn-ea"/>
              <a:cs typeface="+mn-cs"/>
            </a:endParaRPr>
          </a:p>
          <a:p>
            <a:pPr lvl="0" fontAlgn="ctr"/>
            <a:r>
              <a:rPr lang="en-US" sz="1400" b="1" kern="1200" dirty="0" smtClean="0">
                <a:solidFill>
                  <a:schemeClr val="tx1"/>
                </a:solidFill>
                <a:effectLst/>
                <a:latin typeface="+mn-lt"/>
                <a:ea typeface="+mn-ea"/>
                <a:cs typeface="+mn-cs"/>
              </a:rPr>
              <a:t>How the secondary schools were involved in the process:</a:t>
            </a:r>
          </a:p>
          <a:p>
            <a:pPr lvl="0" fontAlgn="ctr"/>
            <a:endParaRPr lang="en-US" sz="1400" kern="1200" dirty="0" smtClean="0">
              <a:solidFill>
                <a:schemeClr val="tx1"/>
              </a:solidFill>
              <a:effectLst/>
              <a:latin typeface="+mn-lt"/>
              <a:ea typeface="+mn-ea"/>
              <a:cs typeface="+mn-cs"/>
            </a:endParaRPr>
          </a:p>
          <a:p>
            <a:pPr lvl="0" fontAlgn="ctr"/>
            <a:r>
              <a:rPr lang="en-US" sz="1400" kern="1200" dirty="0" smtClean="0">
                <a:solidFill>
                  <a:schemeClr val="tx1"/>
                </a:solidFill>
                <a:effectLst/>
                <a:latin typeface="+mn-lt"/>
                <a:ea typeface="+mn-ea"/>
                <a:cs typeface="+mn-cs"/>
              </a:rPr>
              <a:t>Western</a:t>
            </a:r>
            <a:r>
              <a:rPr lang="en-US" sz="1400" kern="1200" baseline="0" dirty="0" smtClean="0">
                <a:solidFill>
                  <a:schemeClr val="tx1"/>
                </a:solidFill>
                <a:effectLst/>
                <a:latin typeface="+mn-lt"/>
                <a:ea typeface="+mn-ea"/>
                <a:cs typeface="+mn-cs"/>
              </a:rPr>
              <a:t> Piedmont and Burke County Public Schools have worked collaboratively throughout last fall - keeping each other abreast of the progress of the respective CLNAs and sharing industry, student/parent, and community data.  This partnership has worked well primarily because of already established communication outlets including monthly Burke Partners in Education meetings and Work in Burke Meetings - hosted by our local economic development arm but attended by both the college and the school system.  In addition, the school system’s CTE staff are now housed on Western Piedmont’s campus in an effort to deep the collaborative relationship.</a:t>
            </a:r>
            <a:endParaRPr lang="en-US" sz="1400" kern="1200" dirty="0" smtClean="0">
              <a:solidFill>
                <a:schemeClr val="tx1"/>
              </a:solidFill>
              <a:effectLst/>
              <a:latin typeface="+mn-lt"/>
              <a:ea typeface="+mn-ea"/>
              <a:cs typeface="+mn-cs"/>
            </a:endParaRPr>
          </a:p>
          <a:p>
            <a:pPr lvl="0" fontAlgn="ctr"/>
            <a:endParaRPr lang="en-US" sz="1400" kern="1200" dirty="0" smtClean="0">
              <a:solidFill>
                <a:schemeClr val="tx1"/>
              </a:solidFill>
              <a:effectLst/>
              <a:latin typeface="+mn-lt"/>
              <a:ea typeface="+mn-ea"/>
              <a:cs typeface="+mn-cs"/>
            </a:endParaRPr>
          </a:p>
          <a:p>
            <a:pPr lvl="0" fontAlgn="ctr"/>
            <a:endParaRPr lang="en-US" sz="1400" kern="1200" dirty="0" smtClean="0">
              <a:solidFill>
                <a:schemeClr val="tx1"/>
              </a:solidFill>
              <a:effectLst/>
              <a:latin typeface="+mn-lt"/>
              <a:ea typeface="+mn-ea"/>
              <a:cs typeface="+mn-cs"/>
            </a:endParaRPr>
          </a:p>
          <a:p>
            <a:pPr lvl="0" fontAlgn="ctr"/>
            <a:r>
              <a:rPr lang="en-US" sz="1400" b="1" kern="1200" dirty="0" smtClean="0">
                <a:solidFill>
                  <a:schemeClr val="tx1"/>
                </a:solidFill>
                <a:effectLst/>
                <a:latin typeface="+mn-lt"/>
                <a:ea typeface="+mn-ea"/>
                <a:cs typeface="+mn-cs"/>
              </a:rPr>
              <a:t>How your local WIOA office/ staff was involved in the process.  </a:t>
            </a:r>
            <a:r>
              <a:rPr lang="en-US" sz="1400" kern="1200" dirty="0" smtClean="0">
                <a:solidFill>
                  <a:schemeClr val="tx1"/>
                </a:solidFill>
                <a:effectLst/>
                <a:latin typeface="+mn-lt"/>
                <a:ea typeface="+mn-ea"/>
                <a:cs typeface="+mn-cs"/>
              </a:rPr>
              <a:t>Western Piedmont</a:t>
            </a:r>
            <a:r>
              <a:rPr lang="en-US" sz="1400" kern="1200" baseline="0" dirty="0" smtClean="0">
                <a:solidFill>
                  <a:schemeClr val="tx1"/>
                </a:solidFill>
                <a:effectLst/>
                <a:latin typeface="+mn-lt"/>
                <a:ea typeface="+mn-ea"/>
                <a:cs typeface="+mn-cs"/>
              </a:rPr>
              <a:t> works collaboratively with NCWorks and Western Piedmont Council of Government -a staff person has an office in our Student Services department.  In addition, the college partners with </a:t>
            </a:r>
            <a:r>
              <a:rPr lang="en-US" sz="1400" kern="1200" baseline="0" dirty="0" err="1" smtClean="0">
                <a:solidFill>
                  <a:schemeClr val="tx1"/>
                </a:solidFill>
                <a:effectLst/>
                <a:latin typeface="+mn-lt"/>
                <a:ea typeface="+mn-ea"/>
                <a:cs typeface="+mn-cs"/>
              </a:rPr>
              <a:t>Rossworks</a:t>
            </a:r>
            <a:r>
              <a:rPr lang="en-US" sz="1400" kern="1200" baseline="0" dirty="0" smtClean="0">
                <a:solidFill>
                  <a:schemeClr val="tx1"/>
                </a:solidFill>
                <a:effectLst/>
                <a:latin typeface="+mn-lt"/>
                <a:ea typeface="+mn-ea"/>
                <a:cs typeface="+mn-cs"/>
              </a:rPr>
              <a:t> (a WIOA contractor who works with NCWorks).  These folks were canvassed about the needs they were seeing and we also had a review of how their services could benefit our students.  </a:t>
            </a:r>
            <a:endParaRPr lang="en-US" sz="1400" kern="1200" dirty="0" smtClean="0">
              <a:solidFill>
                <a:schemeClr val="tx1"/>
              </a:solidFill>
              <a:effectLst/>
              <a:latin typeface="+mn-lt"/>
              <a:ea typeface="+mn-ea"/>
              <a:cs typeface="+mn-cs"/>
            </a:endParaRPr>
          </a:p>
          <a:p>
            <a:endParaRPr lang="en-US" sz="1400" dirty="0" smtClean="0"/>
          </a:p>
        </p:txBody>
      </p:sp>
      <p:sp>
        <p:nvSpPr>
          <p:cNvPr id="4" name="Slide Number Placeholder 3"/>
          <p:cNvSpPr>
            <a:spLocks noGrp="1"/>
          </p:cNvSpPr>
          <p:nvPr>
            <p:ph type="sldNum" sz="quarter" idx="10"/>
          </p:nvPr>
        </p:nvSpPr>
        <p:spPr/>
        <p:txBody>
          <a:bodyPr/>
          <a:lstStyle/>
          <a:p>
            <a:fld id="{B523CDFB-CF2D-406A-9681-895B7C7C4AD8}" type="slidenum">
              <a:rPr lang="en-US" smtClean="0"/>
              <a:t>6</a:t>
            </a:fld>
            <a:endParaRPr lang="en-US" dirty="0"/>
          </a:p>
        </p:txBody>
      </p:sp>
    </p:spTree>
    <p:extLst>
      <p:ext uri="{BB962C8B-B14F-4D97-AF65-F5344CB8AC3E}">
        <p14:creationId xmlns:p14="http://schemas.microsoft.com/office/powerpoint/2010/main" val="1864215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ctr"/>
            <a:r>
              <a:rPr lang="en-US" sz="1200" b="1" kern="1200" dirty="0" smtClean="0">
                <a:solidFill>
                  <a:schemeClr val="tx1"/>
                </a:solidFill>
                <a:effectLst/>
                <a:latin typeface="+mn-lt"/>
                <a:ea typeface="+mn-ea"/>
                <a:cs typeface="+mn-cs"/>
              </a:rPr>
              <a:t>Share a CTE promising practice</a:t>
            </a:r>
          </a:p>
          <a:p>
            <a:pPr lvl="0" fontAlgn="ctr"/>
            <a:endParaRPr lang="en-US" sz="1200" kern="1200" dirty="0" smtClean="0">
              <a:solidFill>
                <a:schemeClr val="tx1"/>
              </a:solidFill>
              <a:effectLst/>
              <a:latin typeface="+mn-lt"/>
              <a:ea typeface="+mn-ea"/>
              <a:cs typeface="+mn-cs"/>
            </a:endParaRPr>
          </a:p>
          <a:p>
            <a:pPr marL="685800" lvl="1" indent="-228600" fontAlgn="ctr">
              <a:buAutoNum type="alphaLcPeriod"/>
            </a:pPr>
            <a:r>
              <a:rPr lang="en-US" sz="1200" b="1" kern="1200" dirty="0" smtClean="0">
                <a:solidFill>
                  <a:schemeClr val="tx1"/>
                </a:solidFill>
                <a:effectLst/>
                <a:latin typeface="+mn-lt"/>
                <a:ea typeface="+mn-ea"/>
                <a:cs typeface="+mn-cs"/>
              </a:rPr>
              <a:t>One project funded by Perkins to share with the other colleges</a:t>
            </a:r>
            <a:r>
              <a:rPr lang="en-US" sz="1200" b="1" kern="1200" baseline="0" dirty="0" smtClean="0">
                <a:solidFill>
                  <a:schemeClr val="tx1"/>
                </a:solidFill>
                <a:effectLst/>
                <a:latin typeface="+mn-lt"/>
                <a:ea typeface="+mn-ea"/>
                <a:cs typeface="+mn-cs"/>
              </a:rPr>
              <a:t> and b.) what the funding paid for:</a:t>
            </a:r>
            <a:endParaRPr lang="en-US" sz="1200" b="1" kern="1200" dirty="0" smtClean="0">
              <a:solidFill>
                <a:schemeClr val="tx1"/>
              </a:solidFill>
              <a:effectLst/>
              <a:latin typeface="+mn-lt"/>
              <a:ea typeface="+mn-ea"/>
              <a:cs typeface="+mn-cs"/>
            </a:endParaRPr>
          </a:p>
          <a:p>
            <a:pPr marL="685800" lvl="1" indent="-228600" fontAlgn="ctr">
              <a:buAutoNum type="alphaLcPeriod"/>
            </a:pPr>
            <a:endParaRPr lang="en-US" sz="1200" kern="1200" dirty="0" smtClean="0">
              <a:solidFill>
                <a:schemeClr val="tx1"/>
              </a:solidFill>
              <a:effectLst/>
              <a:latin typeface="+mn-lt"/>
              <a:ea typeface="+mn-ea"/>
              <a:cs typeface="+mn-cs"/>
            </a:endParaRPr>
          </a:p>
          <a:p>
            <a:pPr marL="457200" lvl="1" indent="0" fontAlgn="ctr">
              <a:buNone/>
            </a:pPr>
            <a:r>
              <a:rPr lang="en-US" sz="1200" kern="1200" dirty="0" smtClean="0">
                <a:solidFill>
                  <a:schemeClr val="tx1"/>
                </a:solidFill>
                <a:effectLst/>
                <a:latin typeface="+mn-lt"/>
                <a:ea typeface="+mn-ea"/>
                <a:cs typeface="+mn-cs"/>
              </a:rPr>
              <a:t>Western</a:t>
            </a:r>
            <a:r>
              <a:rPr lang="en-US" sz="1200" kern="1200" baseline="0" dirty="0" smtClean="0">
                <a:solidFill>
                  <a:schemeClr val="tx1"/>
                </a:solidFill>
                <a:effectLst/>
                <a:latin typeface="+mn-lt"/>
                <a:ea typeface="+mn-ea"/>
                <a:cs typeface="+mn-cs"/>
              </a:rPr>
              <a:t> Piedmont has allocated $20,000 for the Welding Technology program to purchase a fume extractor system and make booth upgrades.  </a:t>
            </a:r>
          </a:p>
          <a:p>
            <a:pPr marL="457200" lvl="1" indent="0" fontAlgn="ctr">
              <a:buNone/>
            </a:pPr>
            <a:endParaRPr lang="en-US" sz="1200" kern="1200" baseline="0" dirty="0" smtClean="0">
              <a:solidFill>
                <a:schemeClr val="tx1"/>
              </a:solidFill>
              <a:effectLst/>
              <a:latin typeface="+mn-lt"/>
              <a:ea typeface="+mn-ea"/>
              <a:cs typeface="+mn-cs"/>
            </a:endParaRPr>
          </a:p>
          <a:p>
            <a:pPr marL="457200" lvl="1" indent="0" fontAlgn="ctr">
              <a:buNone/>
            </a:pPr>
            <a:r>
              <a:rPr lang="en-US" sz="1200" kern="1200" baseline="0" dirty="0" smtClean="0">
                <a:solidFill>
                  <a:schemeClr val="tx1"/>
                </a:solidFill>
                <a:effectLst/>
                <a:latin typeface="+mn-lt"/>
                <a:ea typeface="+mn-ea"/>
                <a:cs typeface="+mn-cs"/>
              </a:rPr>
              <a:t>The college also allocated $42,500 for a </a:t>
            </a:r>
            <a:r>
              <a:rPr lang="en-US" sz="1200" kern="1200" baseline="0" dirty="0" err="1" smtClean="0">
                <a:solidFill>
                  <a:schemeClr val="tx1"/>
                </a:solidFill>
                <a:effectLst/>
                <a:latin typeface="+mn-lt"/>
                <a:ea typeface="+mn-ea"/>
                <a:cs typeface="+mn-cs"/>
              </a:rPr>
              <a:t>LabVolt</a:t>
            </a:r>
            <a:r>
              <a:rPr lang="en-US" sz="1200" kern="1200" baseline="0" dirty="0" smtClean="0">
                <a:solidFill>
                  <a:schemeClr val="tx1"/>
                </a:solidFill>
                <a:effectLst/>
                <a:latin typeface="+mn-lt"/>
                <a:ea typeface="+mn-ea"/>
                <a:cs typeface="+mn-cs"/>
              </a:rPr>
              <a:t> trainer  and a </a:t>
            </a:r>
            <a:r>
              <a:rPr lang="en-US" sz="1200" kern="1200" baseline="0" dirty="0" err="1" smtClean="0">
                <a:solidFill>
                  <a:schemeClr val="tx1"/>
                </a:solidFill>
                <a:effectLst/>
                <a:latin typeface="+mn-lt"/>
                <a:ea typeface="+mn-ea"/>
                <a:cs typeface="+mn-cs"/>
              </a:rPr>
              <a:t>LabVolt</a:t>
            </a:r>
            <a:r>
              <a:rPr lang="en-US" sz="1200" kern="1200" baseline="0" dirty="0" smtClean="0">
                <a:solidFill>
                  <a:schemeClr val="tx1"/>
                </a:solidFill>
                <a:effectLst/>
                <a:latin typeface="+mn-lt"/>
                <a:ea typeface="+mn-ea"/>
                <a:cs typeface="+mn-cs"/>
              </a:rPr>
              <a:t> laser alignment system</a:t>
            </a:r>
            <a:endParaRPr lang="en-US" sz="1200" kern="1200" dirty="0" smtClean="0">
              <a:solidFill>
                <a:schemeClr val="tx1"/>
              </a:solidFill>
              <a:effectLst/>
              <a:latin typeface="+mn-lt"/>
              <a:ea typeface="+mn-ea"/>
              <a:cs typeface="+mn-cs"/>
            </a:endParaRPr>
          </a:p>
          <a:p>
            <a:pPr lvl="1" fontAlgn="ctr"/>
            <a:endParaRPr lang="en-US" sz="1200" kern="1200" dirty="0" smtClean="0">
              <a:solidFill>
                <a:schemeClr val="tx1"/>
              </a:solidFill>
              <a:effectLst/>
              <a:latin typeface="+mn-lt"/>
              <a:ea typeface="+mn-ea"/>
              <a:cs typeface="+mn-cs"/>
            </a:endParaRPr>
          </a:p>
          <a:p>
            <a:pPr lvl="1" fontAlgn="ctr"/>
            <a:endParaRPr lang="en-US" sz="1200" kern="1200" dirty="0" smtClean="0">
              <a:solidFill>
                <a:schemeClr val="tx1"/>
              </a:solidFill>
              <a:effectLst/>
              <a:latin typeface="+mn-lt"/>
              <a:ea typeface="+mn-ea"/>
              <a:cs typeface="+mn-cs"/>
            </a:endParaRPr>
          </a:p>
          <a:p>
            <a:pPr lvl="1" fontAlgn="ctr"/>
            <a:r>
              <a:rPr lang="en-US" sz="1200" b="1" kern="1200" dirty="0" smtClean="0">
                <a:solidFill>
                  <a:schemeClr val="tx1"/>
                </a:solidFill>
                <a:effectLst/>
                <a:latin typeface="+mn-lt"/>
                <a:ea typeface="+mn-ea"/>
                <a:cs typeface="+mn-cs"/>
              </a:rPr>
              <a:t>c. Reflections from the staff, faculty, students, businesses.</a:t>
            </a:r>
          </a:p>
          <a:p>
            <a:pPr lvl="1" fontAlgn="ctr"/>
            <a:endParaRPr lang="en-US" sz="1200" kern="1200" dirty="0" smtClean="0">
              <a:solidFill>
                <a:schemeClr val="tx1"/>
              </a:solidFill>
              <a:effectLst/>
              <a:latin typeface="+mn-lt"/>
              <a:ea typeface="+mn-ea"/>
              <a:cs typeface="+mn-cs"/>
            </a:endParaRPr>
          </a:p>
          <a:p>
            <a:pPr lvl="1" fontAlgn="ctr"/>
            <a:r>
              <a:rPr lang="en-US" sz="1200" kern="1200" dirty="0" smtClean="0">
                <a:solidFill>
                  <a:schemeClr val="tx1"/>
                </a:solidFill>
                <a:effectLst/>
                <a:latin typeface="+mn-lt"/>
                <a:ea typeface="+mn-ea"/>
                <a:cs typeface="+mn-cs"/>
              </a:rPr>
              <a:t>Per our Dean and faculty:  Both</a:t>
            </a:r>
            <a:r>
              <a:rPr lang="en-US" sz="1200" kern="1200" baseline="0" dirty="0" smtClean="0">
                <a:solidFill>
                  <a:schemeClr val="tx1"/>
                </a:solidFill>
                <a:effectLst/>
                <a:latin typeface="+mn-lt"/>
                <a:ea typeface="+mn-ea"/>
                <a:cs typeface="+mn-cs"/>
              </a:rPr>
              <a:t> purchases are examples of Western Piedmont’s process of starting minimally but adequately and then scaling up - essentially being mindful of the limited funding and planning accordingly.  For the Mechatronics program, the planning process began in mind with a typical class size of 8 to 10 students.  The program was equipped with the basic, bare minimum for year 1.  Now we are in year 4 of the program with class sizes ranging from 12 to 16 students.  With a larger class size, it’s necessary to double the hands-on lab equipment so that the students receive the necessary hands-on, experiential learning necessary to be prepared for industry.  Our Mechatronics instructor has reflected on the fact that his own Masters was more theoretical with not enough hands on learning.  He feels providing students with experiential learning opportunities is where community colleges shine.</a:t>
            </a:r>
          </a:p>
          <a:p>
            <a:pPr lvl="1" fontAlgn="ctr"/>
            <a:endParaRPr lang="en-US" sz="1200" kern="1200" baseline="0" dirty="0" smtClean="0">
              <a:solidFill>
                <a:schemeClr val="tx1"/>
              </a:solidFill>
              <a:effectLst/>
              <a:latin typeface="+mn-lt"/>
              <a:ea typeface="+mn-ea"/>
              <a:cs typeface="+mn-cs"/>
            </a:endParaRPr>
          </a:p>
          <a:p>
            <a:pPr lvl="1" fontAlgn="ctr"/>
            <a:r>
              <a:rPr lang="en-US" sz="1200" kern="1200" baseline="0" dirty="0" smtClean="0">
                <a:solidFill>
                  <a:schemeClr val="tx1"/>
                </a:solidFill>
                <a:effectLst/>
                <a:latin typeface="+mn-lt"/>
                <a:ea typeface="+mn-ea"/>
                <a:cs typeface="+mn-cs"/>
              </a:rPr>
              <a:t>The practice of scaling up is also seen in our welding purchase.  The ability to use Perkins funds throughout the years has given us the flexibility to expand out into the high schools.  Without Perkins funding over the last five years, Western Piedmont wouldn’t have been able to expand into three locations - the college and then establishing welding shops in two of the four high schools in our county.  Our dean told me that, over the last three years, he realized that welding is frequently the gateway to engineering, skilled trades, and other offerings at Western Piedmont for high school students who are hands-on learners.</a:t>
            </a:r>
            <a:endParaRPr lang="en-US" sz="1200" kern="1200" dirty="0" smtClean="0">
              <a:solidFill>
                <a:schemeClr val="tx1"/>
              </a:solidFill>
              <a:effectLst/>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B523CDFB-CF2D-406A-9681-895B7C7C4AD8}" type="slidenum">
              <a:rPr lang="en-US" smtClean="0"/>
              <a:t>7</a:t>
            </a:fld>
            <a:endParaRPr lang="en-US" dirty="0"/>
          </a:p>
        </p:txBody>
      </p:sp>
    </p:spTree>
    <p:extLst>
      <p:ext uri="{BB962C8B-B14F-4D97-AF65-F5344CB8AC3E}">
        <p14:creationId xmlns:p14="http://schemas.microsoft.com/office/powerpoint/2010/main" val="1823977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10" b="1" kern="1200" dirty="0" smtClean="0">
                <a:solidFill>
                  <a:schemeClr val="tx1"/>
                </a:solidFill>
                <a:effectLst/>
                <a:latin typeface="+mn-lt"/>
                <a:ea typeface="+mn-ea"/>
                <a:cs typeface="+mn-cs"/>
              </a:rPr>
              <a:t>Budget update</a:t>
            </a:r>
          </a:p>
          <a:p>
            <a:pPr marL="0" marR="0" lvl="0" indent="0" algn="l" defTabSz="914400" rtl="0" eaLnBrk="1" fontAlgn="ctr" latinLnBrk="0" hangingPunct="1">
              <a:lnSpc>
                <a:spcPct val="100000"/>
              </a:lnSpc>
              <a:spcBef>
                <a:spcPts val="0"/>
              </a:spcBef>
              <a:spcAft>
                <a:spcPts val="0"/>
              </a:spcAft>
              <a:buClrTx/>
              <a:buSzTx/>
              <a:buFontTx/>
              <a:buNone/>
              <a:tabLst/>
              <a:defRPr/>
            </a:pPr>
            <a:endParaRPr lang="en-US" sz="1410" b="1" kern="1200" dirty="0" smtClean="0">
              <a:solidFill>
                <a:schemeClr val="tx1"/>
              </a:solidFill>
              <a:effectLst/>
              <a:latin typeface="+mn-lt"/>
              <a:ea typeface="+mn-ea"/>
              <a:cs typeface="+mn-cs"/>
            </a:endParaRPr>
          </a:p>
          <a:p>
            <a:pPr marL="228600" marR="0" lvl="0" indent="-228600" algn="l" defTabSz="914400" rtl="0" eaLnBrk="1" fontAlgn="ctr" latinLnBrk="0" hangingPunct="1">
              <a:lnSpc>
                <a:spcPct val="100000"/>
              </a:lnSpc>
              <a:spcBef>
                <a:spcPts val="0"/>
              </a:spcBef>
              <a:spcAft>
                <a:spcPts val="0"/>
              </a:spcAft>
              <a:buClrTx/>
              <a:buSzTx/>
              <a:buFontTx/>
              <a:buAutoNum type="alphaLcPeriod"/>
              <a:tabLst/>
              <a:defRPr/>
            </a:pPr>
            <a:r>
              <a:rPr lang="en-US" sz="1410" b="1" kern="1200" dirty="0" smtClean="0">
                <a:solidFill>
                  <a:schemeClr val="tx1"/>
                </a:solidFill>
                <a:effectLst/>
                <a:latin typeface="+mn-lt"/>
                <a:ea typeface="+mn-ea"/>
                <a:cs typeface="+mn-cs"/>
              </a:rPr>
              <a:t>&amp; b. How the monies have been spent so far</a:t>
            </a:r>
            <a:r>
              <a:rPr lang="en-US" sz="1410" b="1" kern="1200" baseline="0" dirty="0" smtClean="0">
                <a:solidFill>
                  <a:schemeClr val="tx1"/>
                </a:solidFill>
                <a:effectLst/>
                <a:latin typeface="+mn-lt"/>
                <a:ea typeface="+mn-ea"/>
                <a:cs typeface="+mn-cs"/>
              </a:rPr>
              <a:t> and Items/services purchased: </a:t>
            </a:r>
          </a:p>
          <a:p>
            <a:pPr marL="228600" marR="0" lvl="0" indent="-228600" algn="l" defTabSz="914400" rtl="0" eaLnBrk="1" fontAlgn="ctr" latinLnBrk="0" hangingPunct="1">
              <a:lnSpc>
                <a:spcPct val="100000"/>
              </a:lnSpc>
              <a:spcBef>
                <a:spcPts val="0"/>
              </a:spcBef>
              <a:spcAft>
                <a:spcPts val="0"/>
              </a:spcAft>
              <a:buClrTx/>
              <a:buSzTx/>
              <a:buFontTx/>
              <a:buAutoNum type="alphaLcPeriod"/>
              <a:tabLst/>
              <a:defRPr/>
            </a:pPr>
            <a:endParaRPr lang="en-US" sz="1410" b="1" kern="1200" baseline="0" dirty="0" smtClean="0">
              <a:solidFill>
                <a:schemeClr val="tx1"/>
              </a:solidFill>
              <a:effectLst/>
              <a:latin typeface="+mn-lt"/>
              <a:ea typeface="+mn-ea"/>
              <a:cs typeface="+mn-cs"/>
            </a:endParaRPr>
          </a:p>
          <a:p>
            <a:pPr marL="685800" marR="0" lvl="1" indent="-228600" algn="l" defTabSz="914400" rtl="0" eaLnBrk="1" fontAlgn="ctr" latinLnBrk="0" hangingPunct="1">
              <a:lnSpc>
                <a:spcPct val="100000"/>
              </a:lnSpc>
              <a:spcBef>
                <a:spcPts val="0"/>
              </a:spcBef>
              <a:spcAft>
                <a:spcPts val="0"/>
              </a:spcAft>
              <a:buClrTx/>
              <a:buSzTx/>
              <a:buFontTx/>
              <a:buAutoNum type="alphaLcPeriod"/>
              <a:tabLst/>
              <a:defRPr/>
            </a:pPr>
            <a:r>
              <a:rPr lang="en-US" sz="1410" kern="1200" baseline="0" dirty="0" err="1" smtClean="0">
                <a:solidFill>
                  <a:schemeClr val="tx1"/>
                </a:solidFill>
                <a:effectLst/>
                <a:latin typeface="+mn-lt"/>
                <a:ea typeface="+mn-ea"/>
                <a:cs typeface="+mn-cs"/>
              </a:rPr>
              <a:t>hermatocrit</a:t>
            </a:r>
            <a:r>
              <a:rPr lang="en-US" sz="1410" kern="1200" baseline="0" dirty="0" smtClean="0">
                <a:solidFill>
                  <a:schemeClr val="tx1"/>
                </a:solidFill>
                <a:effectLst/>
                <a:latin typeface="+mn-lt"/>
                <a:ea typeface="+mn-ea"/>
                <a:cs typeface="+mn-cs"/>
              </a:rPr>
              <a:t> readout device for Medical Lab, </a:t>
            </a:r>
          </a:p>
          <a:p>
            <a:pPr marL="685800" marR="0" lvl="1" indent="-228600" algn="l" defTabSz="914400" rtl="0" eaLnBrk="1" fontAlgn="ctr" latinLnBrk="0" hangingPunct="1">
              <a:lnSpc>
                <a:spcPct val="100000"/>
              </a:lnSpc>
              <a:spcBef>
                <a:spcPts val="0"/>
              </a:spcBef>
              <a:spcAft>
                <a:spcPts val="0"/>
              </a:spcAft>
              <a:buClrTx/>
              <a:buSzTx/>
              <a:buFontTx/>
              <a:buAutoNum type="alphaLcPeriod"/>
              <a:tabLst/>
              <a:defRPr/>
            </a:pPr>
            <a:r>
              <a:rPr lang="en-US" sz="1410" kern="1200" baseline="0" dirty="0" smtClean="0">
                <a:solidFill>
                  <a:schemeClr val="tx1"/>
                </a:solidFill>
                <a:effectLst/>
                <a:latin typeface="+mn-lt"/>
                <a:ea typeface="+mn-ea"/>
                <a:cs typeface="+mn-cs"/>
              </a:rPr>
              <a:t>Camera, gear, microphone kit for DEAT</a:t>
            </a:r>
          </a:p>
          <a:p>
            <a:pPr marL="685800" marR="0" lvl="1" indent="-228600" algn="l" defTabSz="914400" rtl="0" eaLnBrk="1" fontAlgn="ctr" latinLnBrk="0" hangingPunct="1">
              <a:lnSpc>
                <a:spcPct val="100000"/>
              </a:lnSpc>
              <a:spcBef>
                <a:spcPts val="0"/>
              </a:spcBef>
              <a:spcAft>
                <a:spcPts val="0"/>
              </a:spcAft>
              <a:buClrTx/>
              <a:buSzTx/>
              <a:buFontTx/>
              <a:buAutoNum type="alphaLcPeriod"/>
              <a:tabLst/>
              <a:defRPr/>
            </a:pPr>
            <a:r>
              <a:rPr lang="en-US" sz="1410" kern="1200" baseline="0" dirty="0" smtClean="0">
                <a:solidFill>
                  <a:schemeClr val="tx1"/>
                </a:solidFill>
                <a:effectLst/>
                <a:latin typeface="+mn-lt"/>
                <a:ea typeface="+mn-ea"/>
                <a:cs typeface="+mn-cs"/>
              </a:rPr>
              <a:t>Certification supplies and the document camera for Computer and Electrical Engineering</a:t>
            </a:r>
          </a:p>
          <a:p>
            <a:pPr marL="685800" marR="0" lvl="1" indent="-228600" algn="l" defTabSz="914400" rtl="0" eaLnBrk="1" fontAlgn="ctr" latinLnBrk="0" hangingPunct="1">
              <a:lnSpc>
                <a:spcPct val="100000"/>
              </a:lnSpc>
              <a:spcBef>
                <a:spcPts val="0"/>
              </a:spcBef>
              <a:spcAft>
                <a:spcPts val="0"/>
              </a:spcAft>
              <a:buClrTx/>
              <a:buSzTx/>
              <a:buFontTx/>
              <a:buAutoNum type="alphaLcPeriod"/>
              <a:tabLst/>
              <a:defRPr/>
            </a:pPr>
            <a:r>
              <a:rPr lang="en-US" sz="1410" kern="1200" baseline="0" dirty="0" smtClean="0">
                <a:solidFill>
                  <a:schemeClr val="tx1"/>
                </a:solidFill>
                <a:effectLst/>
                <a:latin typeface="+mn-lt"/>
                <a:ea typeface="+mn-ea"/>
                <a:cs typeface="+mn-cs"/>
              </a:rPr>
              <a:t>Professional Development for Cosmetology, Mechanical Engineering, Mechatronics, Medical Lab, and Recreation Therapy</a:t>
            </a:r>
          </a:p>
          <a:p>
            <a:pPr marL="685800" marR="0" lvl="1" indent="-228600" algn="l" defTabSz="914400" rtl="0" eaLnBrk="1" fontAlgn="ctr" latinLnBrk="0" hangingPunct="1">
              <a:lnSpc>
                <a:spcPct val="100000"/>
              </a:lnSpc>
              <a:spcBef>
                <a:spcPts val="0"/>
              </a:spcBef>
              <a:spcAft>
                <a:spcPts val="0"/>
              </a:spcAft>
              <a:buClrTx/>
              <a:buSzTx/>
              <a:buFontTx/>
              <a:buAutoNum type="alphaLcPeriod"/>
              <a:tabLst/>
              <a:defRPr/>
            </a:pPr>
            <a:r>
              <a:rPr lang="en-US" sz="1410" kern="1200" baseline="0" dirty="0" smtClean="0">
                <a:solidFill>
                  <a:schemeClr val="tx1"/>
                </a:solidFill>
                <a:effectLst/>
                <a:latin typeface="+mn-lt"/>
                <a:ea typeface="+mn-ea"/>
                <a:cs typeface="+mn-cs"/>
              </a:rPr>
              <a:t>Software purchases for Paralegal, </a:t>
            </a:r>
          </a:p>
          <a:p>
            <a:pPr marL="0" marR="0" lvl="0" indent="0" algn="l" defTabSz="914400" rtl="0" eaLnBrk="1" fontAlgn="ctr" latinLnBrk="0" hangingPunct="1">
              <a:lnSpc>
                <a:spcPct val="100000"/>
              </a:lnSpc>
              <a:spcBef>
                <a:spcPts val="0"/>
              </a:spcBef>
              <a:spcAft>
                <a:spcPts val="0"/>
              </a:spcAft>
              <a:buClrTx/>
              <a:buSzTx/>
              <a:buFontTx/>
              <a:buNone/>
              <a:tabLst/>
              <a:defRPr/>
            </a:pPr>
            <a:endParaRPr lang="en-US" sz="1410" kern="1200" dirty="0" smtClean="0">
              <a:solidFill>
                <a:schemeClr val="tx1"/>
              </a:solidFill>
              <a:effectLst/>
              <a:latin typeface="+mn-lt"/>
              <a:ea typeface="+mn-ea"/>
              <a:cs typeface="+mn-cs"/>
            </a:endParaRPr>
          </a:p>
          <a:p>
            <a:r>
              <a:rPr lang="en-US" sz="1410" dirty="0" smtClean="0"/>
              <a:t>In addition to equipment, Western Piedmont is using funds for professional development to ensure that CTE faculty are updated on changes within their</a:t>
            </a:r>
            <a:r>
              <a:rPr lang="en-US" sz="1410" baseline="0" dirty="0" smtClean="0"/>
              <a:t> fields.</a:t>
            </a:r>
          </a:p>
          <a:p>
            <a:pPr lvl="1" fontAlgn="ctr"/>
            <a:endParaRPr lang="en-US" sz="1410" baseline="0" dirty="0" smtClean="0"/>
          </a:p>
          <a:p>
            <a:pPr lvl="0" fontAlgn="ctr"/>
            <a:endParaRPr lang="en-US" sz="1410" b="1" baseline="0" dirty="0" smtClean="0"/>
          </a:p>
          <a:p>
            <a:pPr lvl="0" fontAlgn="ctr"/>
            <a:r>
              <a:rPr lang="en-US" sz="1410" b="1" baseline="0" dirty="0" smtClean="0"/>
              <a:t>C. </a:t>
            </a:r>
            <a:r>
              <a:rPr lang="en-US" sz="1410" b="1" kern="1200" dirty="0" smtClean="0">
                <a:solidFill>
                  <a:schemeClr val="tx1"/>
                </a:solidFill>
                <a:effectLst/>
                <a:latin typeface="+mn-lt"/>
                <a:ea typeface="+mn-ea"/>
                <a:cs typeface="+mn-cs"/>
              </a:rPr>
              <a:t>How this year’s spending might be different under the CLNA.</a:t>
            </a:r>
          </a:p>
          <a:p>
            <a:pPr lvl="0" fontAlgn="ctr"/>
            <a:endParaRPr lang="en-US" sz="1410" b="1" kern="1200" dirty="0" smtClean="0">
              <a:solidFill>
                <a:schemeClr val="tx1"/>
              </a:solidFill>
              <a:effectLst/>
              <a:latin typeface="+mn-lt"/>
              <a:ea typeface="+mn-ea"/>
              <a:cs typeface="+mn-cs"/>
            </a:endParaRPr>
          </a:p>
          <a:p>
            <a:pPr lvl="0" fontAlgn="ctr"/>
            <a:r>
              <a:rPr lang="en-US" sz="1410" kern="1200" dirty="0" smtClean="0">
                <a:solidFill>
                  <a:schemeClr val="tx1"/>
                </a:solidFill>
                <a:effectLst/>
                <a:latin typeface="+mn-lt"/>
                <a:ea typeface="+mn-ea"/>
                <a:cs typeface="+mn-cs"/>
              </a:rPr>
              <a:t>This year’s been spread across multiple program areas where that will not be the case under the CLNA.  While</a:t>
            </a:r>
            <a:r>
              <a:rPr lang="en-US" sz="1410" kern="1200" baseline="0" dirty="0" smtClean="0">
                <a:solidFill>
                  <a:schemeClr val="tx1"/>
                </a:solidFill>
                <a:effectLst/>
                <a:latin typeface="+mn-lt"/>
                <a:ea typeface="+mn-ea"/>
                <a:cs typeface="+mn-cs"/>
              </a:rPr>
              <a:t> we will focused on a limited number of program areas of two years, we also will lose the nimbleness of responding to a variety CTE program needs within an academic year.</a:t>
            </a:r>
            <a:endParaRPr lang="en-US" sz="1410" kern="1200" dirty="0" smtClean="0">
              <a:solidFill>
                <a:schemeClr val="tx1"/>
              </a:solidFill>
              <a:effectLst/>
              <a:latin typeface="+mn-lt"/>
              <a:ea typeface="+mn-ea"/>
              <a:cs typeface="+mn-cs"/>
            </a:endParaRPr>
          </a:p>
          <a:p>
            <a:pPr lvl="0" fontAlgn="ctr"/>
            <a:endParaRPr lang="en-US" sz="1410" kern="1200" dirty="0" smtClean="0">
              <a:solidFill>
                <a:schemeClr val="tx1"/>
              </a:solidFill>
              <a:effectLst/>
              <a:latin typeface="+mn-lt"/>
              <a:ea typeface="+mn-ea"/>
              <a:cs typeface="+mn-cs"/>
            </a:endParaRPr>
          </a:p>
          <a:p>
            <a:pPr lvl="0" fontAlgn="ctr"/>
            <a:endParaRPr lang="en-US" sz="1410" kern="1200" dirty="0" smtClean="0">
              <a:solidFill>
                <a:schemeClr val="tx1"/>
              </a:solidFill>
              <a:effectLst/>
              <a:latin typeface="+mn-lt"/>
              <a:ea typeface="+mn-ea"/>
              <a:cs typeface="+mn-cs"/>
            </a:endParaRPr>
          </a:p>
          <a:p>
            <a:pPr lvl="0" fontAlgn="ctr"/>
            <a:endParaRPr lang="en-US" sz="1410" kern="1200" dirty="0" smtClean="0">
              <a:solidFill>
                <a:schemeClr val="tx1"/>
              </a:solidFill>
              <a:effectLst/>
              <a:latin typeface="+mn-lt"/>
              <a:ea typeface="+mn-ea"/>
              <a:cs typeface="+mn-cs"/>
            </a:endParaRPr>
          </a:p>
          <a:p>
            <a:pPr marL="228600" lvl="0" indent="-228600" fontAlgn="ctr">
              <a:buAutoNum type="alphaUcPeriod" startAt="4"/>
            </a:pPr>
            <a:r>
              <a:rPr lang="en-US" sz="1410" b="1" kern="1200" dirty="0" smtClean="0">
                <a:solidFill>
                  <a:schemeClr val="tx1"/>
                </a:solidFill>
                <a:effectLst/>
                <a:latin typeface="+mn-lt"/>
                <a:ea typeface="+mn-ea"/>
                <a:cs typeface="+mn-cs"/>
              </a:rPr>
              <a:t>Plan for spending the remainder of the funds before June 30, 2020. Our Perkins</a:t>
            </a:r>
            <a:r>
              <a:rPr lang="en-US" sz="1410" b="1" kern="1200" baseline="0" dirty="0" smtClean="0">
                <a:solidFill>
                  <a:schemeClr val="tx1"/>
                </a:solidFill>
                <a:effectLst/>
                <a:latin typeface="+mn-lt"/>
                <a:ea typeface="+mn-ea"/>
                <a:cs typeface="+mn-cs"/>
              </a:rPr>
              <a:t> team (including the CFO) have no concerns with spending the reminder of funds before June 30, 2020</a:t>
            </a:r>
          </a:p>
          <a:p>
            <a:pPr marL="228600" lvl="0" indent="-228600" fontAlgn="ctr">
              <a:buAutoNum type="alphaUcPeriod" startAt="4"/>
            </a:pPr>
            <a:endParaRPr lang="en-US" sz="1410" kern="1200" baseline="0" dirty="0" smtClean="0">
              <a:solidFill>
                <a:schemeClr val="tx1"/>
              </a:solidFill>
              <a:effectLst/>
              <a:latin typeface="+mn-lt"/>
              <a:ea typeface="+mn-ea"/>
              <a:cs typeface="+mn-cs"/>
            </a:endParaRPr>
          </a:p>
          <a:p>
            <a:pPr marL="685800" lvl="1" indent="-228600" fontAlgn="ctr">
              <a:buAutoNum type="alphaUcPeriod" startAt="4"/>
            </a:pPr>
            <a:r>
              <a:rPr lang="en-US" sz="1410" kern="1200" baseline="0" dirty="0" smtClean="0">
                <a:solidFill>
                  <a:schemeClr val="tx1"/>
                </a:solidFill>
                <a:effectLst/>
                <a:latin typeface="+mn-lt"/>
                <a:ea typeface="+mn-ea"/>
                <a:cs typeface="+mn-cs"/>
              </a:rPr>
              <a:t>Planned spending for:  3-D printer and processing equipment ($6,700); </a:t>
            </a:r>
            <a:r>
              <a:rPr lang="en-US" sz="1410" kern="1200" baseline="0" dirty="0" err="1" smtClean="0">
                <a:solidFill>
                  <a:schemeClr val="tx1"/>
                </a:solidFill>
                <a:effectLst/>
                <a:latin typeface="+mn-lt"/>
                <a:ea typeface="+mn-ea"/>
                <a:cs typeface="+mn-cs"/>
              </a:rPr>
              <a:t>labvolt</a:t>
            </a:r>
            <a:r>
              <a:rPr lang="en-US" sz="1410" kern="1200" baseline="0" dirty="0" smtClean="0">
                <a:solidFill>
                  <a:schemeClr val="tx1"/>
                </a:solidFill>
                <a:effectLst/>
                <a:latin typeface="+mn-lt"/>
                <a:ea typeface="+mn-ea"/>
                <a:cs typeface="+mn-cs"/>
              </a:rPr>
              <a:t> trainer and lab volt laser alignment equipment ($42,500); Welding booth upgrades/fume extractor &amp; large shop </a:t>
            </a:r>
            <a:r>
              <a:rPr lang="en-US" sz="1410" kern="1200" baseline="0" dirty="0" err="1" smtClean="0">
                <a:solidFill>
                  <a:schemeClr val="tx1"/>
                </a:solidFill>
                <a:effectLst/>
                <a:latin typeface="+mn-lt"/>
                <a:ea typeface="+mn-ea"/>
                <a:cs typeface="+mn-cs"/>
              </a:rPr>
              <a:t>bandsaw</a:t>
            </a:r>
            <a:r>
              <a:rPr lang="en-US" sz="1410" kern="1200" baseline="0" dirty="0" smtClean="0">
                <a:solidFill>
                  <a:schemeClr val="tx1"/>
                </a:solidFill>
                <a:effectLst/>
                <a:latin typeface="+mn-lt"/>
                <a:ea typeface="+mn-ea"/>
                <a:cs typeface="+mn-cs"/>
              </a:rPr>
              <a:t>  ($24,500), </a:t>
            </a:r>
            <a:r>
              <a:rPr lang="en-US" sz="1410" kern="1200" baseline="0" dirty="0" err="1" smtClean="0">
                <a:solidFill>
                  <a:schemeClr val="tx1"/>
                </a:solidFill>
                <a:effectLst/>
                <a:latin typeface="+mn-lt"/>
                <a:ea typeface="+mn-ea"/>
                <a:cs typeface="+mn-cs"/>
              </a:rPr>
              <a:t>Verifsurf</a:t>
            </a:r>
            <a:r>
              <a:rPr lang="en-US" sz="1410" kern="1200" baseline="0" dirty="0" smtClean="0">
                <a:solidFill>
                  <a:schemeClr val="tx1"/>
                </a:solidFill>
                <a:effectLst/>
                <a:latin typeface="+mn-lt"/>
                <a:ea typeface="+mn-ea"/>
                <a:cs typeface="+mn-cs"/>
              </a:rPr>
              <a:t> equipment for Machining ($4,500), and </a:t>
            </a:r>
            <a:r>
              <a:rPr lang="en-US" sz="1410" kern="1200" baseline="0" dirty="0" err="1" smtClean="0">
                <a:solidFill>
                  <a:schemeClr val="tx1"/>
                </a:solidFill>
                <a:effectLst/>
                <a:latin typeface="+mn-lt"/>
                <a:ea typeface="+mn-ea"/>
                <a:cs typeface="+mn-cs"/>
              </a:rPr>
              <a:t>CGCookie</a:t>
            </a:r>
            <a:r>
              <a:rPr lang="en-US" sz="1410" kern="1200" baseline="0" dirty="0" smtClean="0">
                <a:solidFill>
                  <a:schemeClr val="tx1"/>
                </a:solidFill>
                <a:effectLst/>
                <a:latin typeface="+mn-lt"/>
                <a:ea typeface="+mn-ea"/>
                <a:cs typeface="+mn-cs"/>
              </a:rPr>
              <a:t>, and other software licenses for Simulation and Game Design ($11,080.25)+11080.25</a:t>
            </a:r>
          </a:p>
          <a:p>
            <a:pPr marL="1143000" lvl="2" indent="-228600" fontAlgn="ctr">
              <a:buAutoNum type="alphaUcPeriod" startAt="4"/>
            </a:pPr>
            <a:endParaRPr lang="en-US" sz="1200" kern="1200" dirty="0" smtClean="0">
              <a:solidFill>
                <a:schemeClr val="tx1"/>
              </a:solidFill>
              <a:effectLst/>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B523CDFB-CF2D-406A-9681-895B7C7C4AD8}" type="slidenum">
              <a:rPr lang="en-US" smtClean="0"/>
              <a:t>8</a:t>
            </a:fld>
            <a:endParaRPr lang="en-US" dirty="0"/>
          </a:p>
        </p:txBody>
      </p:sp>
    </p:spTree>
    <p:extLst>
      <p:ext uri="{BB962C8B-B14F-4D97-AF65-F5344CB8AC3E}">
        <p14:creationId xmlns:p14="http://schemas.microsoft.com/office/powerpoint/2010/main" val="1200812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1F764D-7D1B-49B7-8520-7491597A1AD1}" type="datetimeFigureOut">
              <a:rPr lang="en-US" smtClean="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20C4B-161B-4ED5-AD6C-92159A562124}" type="slidenum">
              <a:rPr lang="en-US" smtClean="0"/>
              <a:t>‹#›</a:t>
            </a:fld>
            <a:endParaRPr lang="en-US" dirty="0"/>
          </a:p>
        </p:txBody>
      </p:sp>
    </p:spTree>
    <p:extLst>
      <p:ext uri="{BB962C8B-B14F-4D97-AF65-F5344CB8AC3E}">
        <p14:creationId xmlns:p14="http://schemas.microsoft.com/office/powerpoint/2010/main" val="2954700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1F764D-7D1B-49B7-8520-7491597A1AD1}" type="datetimeFigureOut">
              <a:rPr lang="en-US" smtClean="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20C4B-161B-4ED5-AD6C-92159A562124}" type="slidenum">
              <a:rPr lang="en-US" smtClean="0"/>
              <a:t>‹#›</a:t>
            </a:fld>
            <a:endParaRPr lang="en-US" dirty="0"/>
          </a:p>
        </p:txBody>
      </p:sp>
    </p:spTree>
    <p:extLst>
      <p:ext uri="{BB962C8B-B14F-4D97-AF65-F5344CB8AC3E}">
        <p14:creationId xmlns:p14="http://schemas.microsoft.com/office/powerpoint/2010/main" val="836634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1F764D-7D1B-49B7-8520-7491597A1AD1}" type="datetimeFigureOut">
              <a:rPr lang="en-US" smtClean="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20C4B-161B-4ED5-AD6C-92159A562124}" type="slidenum">
              <a:rPr lang="en-US" smtClean="0"/>
              <a:t>‹#›</a:t>
            </a:fld>
            <a:endParaRPr lang="en-US" dirty="0"/>
          </a:p>
        </p:txBody>
      </p:sp>
    </p:spTree>
    <p:extLst>
      <p:ext uri="{BB962C8B-B14F-4D97-AF65-F5344CB8AC3E}">
        <p14:creationId xmlns:p14="http://schemas.microsoft.com/office/powerpoint/2010/main" val="3286563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1F764D-7D1B-49B7-8520-7491597A1AD1}" type="datetimeFigureOut">
              <a:rPr lang="en-US" smtClean="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20C4B-161B-4ED5-AD6C-92159A562124}" type="slidenum">
              <a:rPr lang="en-US" smtClean="0"/>
              <a:t>‹#›</a:t>
            </a:fld>
            <a:endParaRPr lang="en-US" dirty="0"/>
          </a:p>
        </p:txBody>
      </p:sp>
    </p:spTree>
    <p:extLst>
      <p:ext uri="{BB962C8B-B14F-4D97-AF65-F5344CB8AC3E}">
        <p14:creationId xmlns:p14="http://schemas.microsoft.com/office/powerpoint/2010/main" val="4242801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1F764D-7D1B-49B7-8520-7491597A1AD1}" type="datetimeFigureOut">
              <a:rPr lang="en-US" smtClean="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20C4B-161B-4ED5-AD6C-92159A562124}" type="slidenum">
              <a:rPr lang="en-US" smtClean="0"/>
              <a:t>‹#›</a:t>
            </a:fld>
            <a:endParaRPr lang="en-US" dirty="0"/>
          </a:p>
        </p:txBody>
      </p:sp>
    </p:spTree>
    <p:extLst>
      <p:ext uri="{BB962C8B-B14F-4D97-AF65-F5344CB8AC3E}">
        <p14:creationId xmlns:p14="http://schemas.microsoft.com/office/powerpoint/2010/main" val="1908620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1F764D-7D1B-49B7-8520-7491597A1AD1}" type="datetimeFigureOut">
              <a:rPr lang="en-US" smtClean="0"/>
              <a:t>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20C4B-161B-4ED5-AD6C-92159A562124}" type="slidenum">
              <a:rPr lang="en-US" smtClean="0"/>
              <a:t>‹#›</a:t>
            </a:fld>
            <a:endParaRPr lang="en-US" dirty="0"/>
          </a:p>
        </p:txBody>
      </p:sp>
    </p:spTree>
    <p:extLst>
      <p:ext uri="{BB962C8B-B14F-4D97-AF65-F5344CB8AC3E}">
        <p14:creationId xmlns:p14="http://schemas.microsoft.com/office/powerpoint/2010/main" val="2587914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1F764D-7D1B-49B7-8520-7491597A1AD1}" type="datetimeFigureOut">
              <a:rPr lang="en-US" smtClean="0"/>
              <a:t>1/28/2020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20C4B-161B-4ED5-AD6C-92159A562124}" type="slidenum">
              <a:rPr lang="en-US" smtClean="0"/>
              <a:t>‹#›</a:t>
            </a:fld>
            <a:endParaRPr lang="en-US" dirty="0"/>
          </a:p>
        </p:txBody>
      </p:sp>
    </p:spTree>
    <p:extLst>
      <p:ext uri="{BB962C8B-B14F-4D97-AF65-F5344CB8AC3E}">
        <p14:creationId xmlns:p14="http://schemas.microsoft.com/office/powerpoint/2010/main" val="1141003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1F764D-7D1B-49B7-8520-7491597A1AD1}" type="datetimeFigureOut">
              <a:rPr lang="en-US" smtClean="0"/>
              <a:t>1/28/2020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20C4B-161B-4ED5-AD6C-92159A562124}" type="slidenum">
              <a:rPr lang="en-US" smtClean="0"/>
              <a:t>‹#›</a:t>
            </a:fld>
            <a:endParaRPr lang="en-US" dirty="0"/>
          </a:p>
        </p:txBody>
      </p:sp>
    </p:spTree>
    <p:extLst>
      <p:ext uri="{BB962C8B-B14F-4D97-AF65-F5344CB8AC3E}">
        <p14:creationId xmlns:p14="http://schemas.microsoft.com/office/powerpoint/2010/main" val="3802247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1F764D-7D1B-49B7-8520-7491597A1AD1}" type="datetimeFigureOut">
              <a:rPr lang="en-US" smtClean="0"/>
              <a:t>1/28/2020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20C4B-161B-4ED5-AD6C-92159A562124}" type="slidenum">
              <a:rPr lang="en-US" smtClean="0"/>
              <a:t>‹#›</a:t>
            </a:fld>
            <a:endParaRPr lang="en-US" dirty="0"/>
          </a:p>
        </p:txBody>
      </p:sp>
    </p:spTree>
    <p:extLst>
      <p:ext uri="{BB962C8B-B14F-4D97-AF65-F5344CB8AC3E}">
        <p14:creationId xmlns:p14="http://schemas.microsoft.com/office/powerpoint/2010/main" val="996278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1F764D-7D1B-49B7-8520-7491597A1AD1}" type="datetimeFigureOut">
              <a:rPr lang="en-US" smtClean="0"/>
              <a:t>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20C4B-161B-4ED5-AD6C-92159A562124}" type="slidenum">
              <a:rPr lang="en-US" smtClean="0"/>
              <a:t>‹#›</a:t>
            </a:fld>
            <a:endParaRPr lang="en-US" dirty="0"/>
          </a:p>
        </p:txBody>
      </p:sp>
    </p:spTree>
    <p:extLst>
      <p:ext uri="{BB962C8B-B14F-4D97-AF65-F5344CB8AC3E}">
        <p14:creationId xmlns:p14="http://schemas.microsoft.com/office/powerpoint/2010/main" val="2033904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1F764D-7D1B-49B7-8520-7491597A1AD1}" type="datetimeFigureOut">
              <a:rPr lang="en-US" smtClean="0"/>
              <a:t>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20C4B-161B-4ED5-AD6C-92159A562124}" type="slidenum">
              <a:rPr lang="en-US" smtClean="0"/>
              <a:t>‹#›</a:t>
            </a:fld>
            <a:endParaRPr lang="en-US" dirty="0"/>
          </a:p>
        </p:txBody>
      </p:sp>
    </p:spTree>
    <p:extLst>
      <p:ext uri="{BB962C8B-B14F-4D97-AF65-F5344CB8AC3E}">
        <p14:creationId xmlns:p14="http://schemas.microsoft.com/office/powerpoint/2010/main" val="4274790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1F764D-7D1B-49B7-8520-7491597A1AD1}" type="datetimeFigureOut">
              <a:rPr lang="en-US" smtClean="0"/>
              <a:t>1/28/2020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20C4B-161B-4ED5-AD6C-92159A562124}" type="slidenum">
              <a:rPr lang="en-US" smtClean="0"/>
              <a:t>‹#›</a:t>
            </a:fld>
            <a:endParaRPr lang="en-US" dirty="0"/>
          </a:p>
        </p:txBody>
      </p:sp>
    </p:spTree>
    <p:extLst>
      <p:ext uri="{BB962C8B-B14F-4D97-AF65-F5344CB8AC3E}">
        <p14:creationId xmlns:p14="http://schemas.microsoft.com/office/powerpoint/2010/main" val="3282786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2" name="Picture 11" descr="wp_newbann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266700" y="1460770"/>
            <a:ext cx="8610600" cy="5847755"/>
          </a:xfrm>
          <a:prstGeom prst="rect">
            <a:avLst/>
          </a:prstGeom>
          <a:noFill/>
        </p:spPr>
        <p:txBody>
          <a:bodyPr wrap="square" rtlCol="0">
            <a:spAutoFit/>
          </a:bodyPr>
          <a:lstStyle/>
          <a:p>
            <a:pPr algn="ctr"/>
            <a:r>
              <a:rPr lang="en-US" sz="4400" b="1" dirty="0" smtClean="0">
                <a:latin typeface="Myriad Pro" pitchFamily="34" charset="0"/>
              </a:rPr>
              <a:t>PERKINS PROMISING PRACTICES</a:t>
            </a:r>
            <a:endParaRPr lang="en-US" sz="1600" dirty="0">
              <a:latin typeface="Myriad Pro" pitchFamily="34" charset="0"/>
            </a:endParaRPr>
          </a:p>
          <a:p>
            <a:pPr algn="ctr"/>
            <a:endParaRPr lang="en-US" sz="1600" dirty="0" smtClean="0">
              <a:latin typeface="Myriad Pro" pitchFamily="34" charset="0"/>
            </a:endParaRPr>
          </a:p>
          <a:p>
            <a:pPr algn="ctr"/>
            <a:endParaRPr lang="en-US" sz="1600" dirty="0">
              <a:latin typeface="Myriad Pro" pitchFamily="34" charset="0"/>
            </a:endParaRPr>
          </a:p>
          <a:p>
            <a:pPr algn="ctr">
              <a:lnSpc>
                <a:spcPct val="150000"/>
              </a:lnSpc>
            </a:pPr>
            <a:r>
              <a:rPr lang="en-US" sz="2000" b="1" dirty="0" smtClean="0">
                <a:latin typeface="Myriad Pro" pitchFamily="34" charset="0"/>
              </a:rPr>
              <a:t>Perkins Drive In Meeting/Mid Year Review</a:t>
            </a:r>
          </a:p>
          <a:p>
            <a:pPr algn="ctr">
              <a:lnSpc>
                <a:spcPct val="150000"/>
              </a:lnSpc>
            </a:pPr>
            <a:r>
              <a:rPr lang="en-US" sz="2000" b="1" dirty="0" smtClean="0">
                <a:latin typeface="Myriad Pro" pitchFamily="34" charset="0"/>
              </a:rPr>
              <a:t>Forsyth Tech  Winston-Salem, NC </a:t>
            </a:r>
            <a:endParaRPr lang="en-US" sz="1400" b="1" dirty="0" smtClean="0">
              <a:latin typeface="Myriad Pro" pitchFamily="34" charset="0"/>
            </a:endParaRPr>
          </a:p>
          <a:p>
            <a:pPr algn="ctr">
              <a:lnSpc>
                <a:spcPct val="150000"/>
              </a:lnSpc>
            </a:pPr>
            <a:r>
              <a:rPr lang="en-US" sz="2000" b="1" dirty="0" smtClean="0">
                <a:latin typeface="Myriad Pro" pitchFamily="34" charset="0"/>
              </a:rPr>
              <a:t>January 29, 2019</a:t>
            </a:r>
          </a:p>
          <a:p>
            <a:pPr algn="ctr"/>
            <a:endParaRPr lang="en-US" sz="2000" b="1" dirty="0">
              <a:latin typeface="Myriad Pro" pitchFamily="34" charset="0"/>
            </a:endParaRPr>
          </a:p>
          <a:p>
            <a:pPr algn="ctr"/>
            <a:endParaRPr lang="en-US" sz="1600" dirty="0">
              <a:latin typeface="Myriad Pro" pitchFamily="34" charset="0"/>
            </a:endParaRPr>
          </a:p>
          <a:p>
            <a:pPr algn="ctr"/>
            <a:endParaRPr lang="en-US" sz="1600" dirty="0">
              <a:latin typeface="Myriad Pro" pitchFamily="34" charset="0"/>
            </a:endParaRPr>
          </a:p>
          <a:p>
            <a:pPr algn="ctr"/>
            <a:endParaRPr lang="en-US" sz="1600" dirty="0">
              <a:latin typeface="Myriad Pro" pitchFamily="34" charset="0"/>
            </a:endParaRPr>
          </a:p>
          <a:p>
            <a:pPr algn="ctr"/>
            <a:endParaRPr lang="en-US" sz="1600" dirty="0">
              <a:latin typeface="Myriad Pro" pitchFamily="34" charset="0"/>
            </a:endParaRPr>
          </a:p>
          <a:p>
            <a:pPr algn="ctr"/>
            <a:endParaRPr lang="en-US" sz="1600" dirty="0">
              <a:latin typeface="Myriad Pro" pitchFamily="34" charset="0"/>
            </a:endParaRPr>
          </a:p>
          <a:p>
            <a:pPr algn="ctr"/>
            <a:endParaRPr lang="en-US" sz="1600" dirty="0">
              <a:latin typeface="Myriad Pro" pitchFamily="34" charset="0"/>
            </a:endParaRPr>
          </a:p>
          <a:p>
            <a:pPr algn="ctr"/>
            <a:endParaRPr lang="en-US" sz="1600" dirty="0">
              <a:latin typeface="Myriad Pro" pitchFamily="34" charset="0"/>
            </a:endParaRPr>
          </a:p>
          <a:p>
            <a:pPr algn="ctr"/>
            <a:endParaRPr lang="en-US" sz="1600" dirty="0">
              <a:latin typeface="Myriad Pro" pitchFamily="34" charset="0"/>
            </a:endParaRPr>
          </a:p>
          <a:p>
            <a:pPr algn="ctr"/>
            <a:endParaRPr lang="en-US" sz="1600" dirty="0">
              <a:latin typeface="Myriad Pro" pitchFamily="34" charset="0"/>
            </a:endParaRPr>
          </a:p>
        </p:txBody>
      </p:sp>
      <p:sp>
        <p:nvSpPr>
          <p:cNvPr id="2" name="TextBox 1"/>
          <p:cNvSpPr txBox="1"/>
          <p:nvPr/>
        </p:nvSpPr>
        <p:spPr>
          <a:xfrm>
            <a:off x="2590800" y="6321389"/>
            <a:ext cx="3962400" cy="369332"/>
          </a:xfrm>
          <a:prstGeom prst="rect">
            <a:avLst/>
          </a:prstGeom>
          <a:noFill/>
        </p:spPr>
        <p:txBody>
          <a:bodyPr wrap="square" rtlCol="0">
            <a:spAutoFit/>
          </a:bodyPr>
          <a:lstStyle/>
          <a:p>
            <a:pPr algn="ctr"/>
            <a:r>
              <a:rPr lang="en-US" b="1" dirty="0">
                <a:latin typeface="Myriad Pro" pitchFamily="34" charset="0"/>
              </a:rPr>
              <a:t>www.wpcc.edu</a:t>
            </a:r>
          </a:p>
        </p:txBody>
      </p:sp>
    </p:spTree>
    <p:extLst>
      <p:ext uri="{BB962C8B-B14F-4D97-AF65-F5344CB8AC3E}">
        <p14:creationId xmlns:p14="http://schemas.microsoft.com/office/powerpoint/2010/main" val="692601148"/>
      </p:ext>
    </p:extLst>
  </p:cSld>
  <p:clrMapOvr>
    <a:masterClrMapping/>
  </p:clrMapOvr>
  <p:transition advClick="0" advTm="2000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2" name="Picture 11" descr="wp_newbann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4664529" y="6267825"/>
            <a:ext cx="3657600" cy="369332"/>
          </a:xfrm>
          <a:prstGeom prst="rect">
            <a:avLst/>
          </a:prstGeom>
          <a:noFill/>
        </p:spPr>
        <p:txBody>
          <a:bodyPr wrap="square" rtlCol="0">
            <a:spAutoFit/>
          </a:bodyPr>
          <a:lstStyle/>
          <a:p>
            <a:pPr algn="r"/>
            <a:r>
              <a:rPr lang="en-US" dirty="0" smtClean="0">
                <a:solidFill>
                  <a:schemeClr val="bg1"/>
                </a:solidFill>
              </a:rPr>
              <a:t>Source:  Cheryl Shuffler/BCPS</a:t>
            </a:r>
            <a:endParaRPr lang="en-US" dirty="0">
              <a:solidFill>
                <a:schemeClr val="bg1"/>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24582"/>
            <a:ext cx="9176775" cy="6882581"/>
          </a:xfrm>
          <a:prstGeom prst="rect">
            <a:avLst/>
          </a:prstGeom>
        </p:spPr>
      </p:pic>
      <p:sp>
        <p:nvSpPr>
          <p:cNvPr id="13" name="Title 1"/>
          <p:cNvSpPr>
            <a:spLocks noGrp="1"/>
          </p:cNvSpPr>
          <p:nvPr>
            <p:ph type="title"/>
          </p:nvPr>
        </p:nvSpPr>
        <p:spPr>
          <a:xfrm>
            <a:off x="381000" y="228600"/>
            <a:ext cx="3717471" cy="4089400"/>
          </a:xfrm>
        </p:spPr>
        <p:txBody>
          <a:bodyPr>
            <a:normAutofit fontScale="90000"/>
          </a:bodyPr>
          <a:lstStyle/>
          <a:p>
            <a:pPr algn="ctr">
              <a:lnSpc>
                <a:spcPct val="150000"/>
              </a:lnSpc>
            </a:pPr>
            <a:r>
              <a:rPr lang="en-US" sz="3200" dirty="0" smtClean="0">
                <a:solidFill>
                  <a:schemeClr val="accent1">
                    <a:lumMod val="20000"/>
                    <a:lumOff val="80000"/>
                  </a:schemeClr>
                </a:solidFill>
                <a:effectLst>
                  <a:outerShdw blurRad="38100" dist="38100" dir="2700000" algn="tl">
                    <a:srgbClr val="000000">
                      <a:alpha val="43137"/>
                    </a:srgbClr>
                  </a:outerShdw>
                </a:effectLst>
                <a:latin typeface="Century Gothic" panose="020B0502020202020204" pitchFamily="34" charset="0"/>
              </a:rPr>
              <a:t>Perkins funding makes a difference:  </a:t>
            </a:r>
            <a:r>
              <a:rPr lang="en-US" sz="2800" b="0" dirty="0" smtClean="0">
                <a:solidFill>
                  <a:schemeClr val="accent1">
                    <a:lumMod val="20000"/>
                    <a:lumOff val="80000"/>
                  </a:schemeClr>
                </a:solidFill>
                <a:effectLst>
                  <a:outerShdw blurRad="38100" dist="38100" dir="2700000" algn="tl">
                    <a:srgbClr val="000000">
                      <a:alpha val="43137"/>
                    </a:srgbClr>
                  </a:outerShdw>
                </a:effectLst>
                <a:latin typeface="Century Gothic" panose="020B0502020202020204" pitchFamily="34" charset="0"/>
              </a:rPr>
              <a:t>Computer &amp; Electrical Engineering</a:t>
            </a:r>
            <a:r>
              <a:rPr lang="en-US" sz="3200" dirty="0" smtClean="0">
                <a:solidFill>
                  <a:schemeClr val="bg1">
                    <a:lumMod val="95000"/>
                  </a:schemeClr>
                </a:solidFill>
                <a:latin typeface="Century Gothic" panose="020B0502020202020204" pitchFamily="34" charset="0"/>
              </a:rPr>
              <a:t/>
            </a:r>
            <a:br>
              <a:rPr lang="en-US" sz="3200" dirty="0" smtClean="0">
                <a:solidFill>
                  <a:schemeClr val="bg1">
                    <a:lumMod val="95000"/>
                  </a:schemeClr>
                </a:solidFill>
                <a:latin typeface="Century Gothic" panose="020B0502020202020204" pitchFamily="34" charset="0"/>
              </a:rPr>
            </a:br>
            <a:endParaRPr lang="en-US" sz="3200" dirty="0">
              <a:solidFill>
                <a:schemeClr val="bg1">
                  <a:lumMod val="95000"/>
                </a:schemeClr>
              </a:solidFill>
              <a:latin typeface="Century Gothic" panose="020B0502020202020204" pitchFamily="34" charset="0"/>
            </a:endParaRPr>
          </a:p>
        </p:txBody>
      </p:sp>
    </p:spTree>
    <p:extLst>
      <p:ext uri="{BB962C8B-B14F-4D97-AF65-F5344CB8AC3E}">
        <p14:creationId xmlns:p14="http://schemas.microsoft.com/office/powerpoint/2010/main" val="2849174811"/>
      </p:ext>
    </p:extLst>
  </p:cSld>
  <p:clrMapOvr>
    <a:masterClrMapping/>
  </p:clrMapOvr>
  <p:transition advClick="0" advTm="2000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2" name="Picture 11" descr="wp_newbann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4664529" y="6267825"/>
            <a:ext cx="3657600" cy="369332"/>
          </a:xfrm>
          <a:prstGeom prst="rect">
            <a:avLst/>
          </a:prstGeom>
          <a:noFill/>
        </p:spPr>
        <p:txBody>
          <a:bodyPr wrap="square" rtlCol="0">
            <a:spAutoFit/>
          </a:bodyPr>
          <a:lstStyle/>
          <a:p>
            <a:pPr algn="r"/>
            <a:r>
              <a:rPr lang="en-US" dirty="0" smtClean="0">
                <a:solidFill>
                  <a:schemeClr val="bg1"/>
                </a:solidFill>
              </a:rPr>
              <a:t>Source:  Cheryl Shuffler/BCPS</a:t>
            </a:r>
            <a:endParaRPr lang="en-US" dirty="0">
              <a:solidFill>
                <a:schemeClr val="bg1"/>
              </a:solidFill>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16037" t="106" r="-5831" b="-106"/>
          <a:stretch/>
        </p:blipFill>
        <p:spPr>
          <a:xfrm>
            <a:off x="-141994" y="0"/>
            <a:ext cx="4801078" cy="6875585"/>
          </a:xfrm>
          <a:prstGeom prst="rect">
            <a:avLst/>
          </a:prstGeom>
        </p:spPr>
      </p:pic>
      <p:sp>
        <p:nvSpPr>
          <p:cNvPr id="7" name="TextBox 6"/>
          <p:cNvSpPr txBox="1"/>
          <p:nvPr/>
        </p:nvSpPr>
        <p:spPr>
          <a:xfrm>
            <a:off x="4191002" y="0"/>
            <a:ext cx="4953000" cy="3046988"/>
          </a:xfrm>
          <a:prstGeom prst="rect">
            <a:avLst/>
          </a:prstGeom>
          <a:solidFill>
            <a:schemeClr val="bg1"/>
          </a:solidFill>
        </p:spPr>
        <p:txBody>
          <a:bodyPr wrap="square" rtlCol="0">
            <a:spAutoFit/>
          </a:bodyPr>
          <a:lstStyle/>
          <a:p>
            <a:pPr algn="ctr">
              <a:lnSpc>
                <a:spcPct val="150000"/>
              </a:lnSpc>
            </a:pPr>
            <a:endParaRPr lang="en-US" sz="3200" dirty="0"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endParaRPr>
          </a:p>
          <a:p>
            <a:pPr algn="ctr">
              <a:lnSpc>
                <a:spcPct val="150000"/>
              </a:lnSpc>
            </a:pPr>
            <a:r>
              <a:rPr lang="en-US" sz="3200" dirty="0" smtClean="0">
                <a:ln w="0"/>
                <a:solidFill>
                  <a:schemeClr val="tx2"/>
                </a:solidFill>
                <a:latin typeface="Century Gothic" panose="020B0502020202020204" pitchFamily="34" charset="0"/>
              </a:rPr>
              <a:t>High Definition Digital Document Camera</a:t>
            </a:r>
          </a:p>
          <a:p>
            <a:pPr algn="ctr">
              <a:lnSpc>
                <a:spcPct val="150000"/>
              </a:lnSpc>
            </a:pPr>
            <a:endParaRPr lang="en-US" sz="32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endParaRPr>
          </a:p>
        </p:txBody>
      </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17250" t="5418" r="7282" b="9437"/>
          <a:stretch/>
        </p:blipFill>
        <p:spPr>
          <a:xfrm>
            <a:off x="4191002" y="2590799"/>
            <a:ext cx="4961310" cy="4288465"/>
          </a:xfrm>
          <a:prstGeom prst="rect">
            <a:avLst/>
          </a:prstGeom>
        </p:spPr>
      </p:pic>
    </p:spTree>
    <p:extLst>
      <p:ext uri="{BB962C8B-B14F-4D97-AF65-F5344CB8AC3E}">
        <p14:creationId xmlns:p14="http://schemas.microsoft.com/office/powerpoint/2010/main" val="4290677198"/>
      </p:ext>
    </p:extLst>
  </p:cSld>
  <p:clrMapOvr>
    <a:masterClrMapping/>
  </p:clrMapOvr>
  <p:transition advClick="0" advTm="2000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664529" y="6267825"/>
            <a:ext cx="3657600" cy="369332"/>
          </a:xfrm>
          <a:prstGeom prst="rect">
            <a:avLst/>
          </a:prstGeom>
          <a:noFill/>
        </p:spPr>
        <p:txBody>
          <a:bodyPr wrap="square" rtlCol="0">
            <a:spAutoFit/>
          </a:bodyPr>
          <a:lstStyle/>
          <a:p>
            <a:pPr algn="r"/>
            <a:r>
              <a:rPr lang="en-US" dirty="0" smtClean="0">
                <a:solidFill>
                  <a:schemeClr val="bg1"/>
                </a:solidFill>
              </a:rPr>
              <a:t>Source:  Cheryl Shuffler/BCPS</a:t>
            </a:r>
            <a:endParaRPr lang="en-US" dirty="0">
              <a:solidFill>
                <a:schemeClr val="bg1"/>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6520"/>
          <a:stretch/>
        </p:blipFill>
        <p:spPr>
          <a:xfrm>
            <a:off x="0" y="0"/>
            <a:ext cx="9144000" cy="6934200"/>
          </a:xfrm>
          <a:prstGeom prst="rect">
            <a:avLst/>
          </a:prstGeom>
        </p:spPr>
      </p:pic>
      <p:sp>
        <p:nvSpPr>
          <p:cNvPr id="7" name="Title 1"/>
          <p:cNvSpPr>
            <a:spLocks noGrp="1"/>
          </p:cNvSpPr>
          <p:nvPr>
            <p:ph type="title"/>
          </p:nvPr>
        </p:nvSpPr>
        <p:spPr>
          <a:xfrm>
            <a:off x="457200" y="361189"/>
            <a:ext cx="8458200" cy="4495800"/>
          </a:xfrm>
        </p:spPr>
        <p:txBody>
          <a:bodyPr>
            <a:normAutofit/>
          </a:bodyPr>
          <a:lstStyle/>
          <a:p>
            <a:pPr>
              <a:lnSpc>
                <a:spcPct val="150000"/>
              </a:lnSpc>
            </a:pPr>
            <a:r>
              <a:rPr lang="en-US" sz="3200" dirty="0" smtClean="0">
                <a:solidFill>
                  <a:schemeClr val="accent1">
                    <a:lumMod val="20000"/>
                    <a:lumOff val="80000"/>
                  </a:schemeClr>
                </a:solidFill>
                <a:effectLst>
                  <a:outerShdw blurRad="38100" dist="38100" dir="2700000" algn="tl">
                    <a:srgbClr val="000000">
                      <a:alpha val="43137"/>
                    </a:srgbClr>
                  </a:outerShdw>
                </a:effectLst>
                <a:latin typeface="Century Gothic" panose="020B0502020202020204" pitchFamily="34" charset="0"/>
              </a:rPr>
              <a:t>Perkins funding makes a difference:</a:t>
            </a:r>
            <a:r>
              <a:rPr lang="en-US" sz="3200" dirty="0" smtClean="0">
                <a:solidFill>
                  <a:schemeClr val="accent1"/>
                </a:solidFill>
                <a:effectLst>
                  <a:outerShdw blurRad="38100" dist="38100" dir="2700000" algn="tl">
                    <a:srgbClr val="000000">
                      <a:alpha val="43137"/>
                    </a:srgbClr>
                  </a:outerShdw>
                </a:effectLst>
                <a:latin typeface="Century Gothic" panose="020B0502020202020204" pitchFamily="34" charset="0"/>
              </a:rPr>
              <a:t/>
            </a:r>
            <a:br>
              <a:rPr lang="en-US" sz="3200" dirty="0" smtClean="0">
                <a:solidFill>
                  <a:schemeClr val="accent1"/>
                </a:solidFill>
                <a:effectLst>
                  <a:outerShdw blurRad="38100" dist="38100" dir="2700000" algn="tl">
                    <a:srgbClr val="000000">
                      <a:alpha val="43137"/>
                    </a:srgbClr>
                  </a:outerShdw>
                </a:effectLst>
                <a:latin typeface="Century Gothic" panose="020B0502020202020204" pitchFamily="34" charset="0"/>
              </a:rPr>
            </a:br>
            <a:r>
              <a:rPr lang="en-US" sz="2800" b="0" dirty="0" smtClean="0">
                <a:solidFill>
                  <a:schemeClr val="bg1">
                    <a:lumMod val="95000"/>
                  </a:schemeClr>
                </a:solidFill>
                <a:effectLst>
                  <a:outerShdw blurRad="38100" dist="38100" dir="2700000" algn="tl">
                    <a:srgbClr val="000000">
                      <a:alpha val="43137"/>
                    </a:srgbClr>
                  </a:outerShdw>
                </a:effectLst>
                <a:latin typeface="Century Gothic" panose="020B0502020202020204" pitchFamily="34" charset="0"/>
              </a:rPr>
              <a:t>Digital effect &amp; animation technology</a:t>
            </a:r>
            <a:br>
              <a:rPr lang="en-US" sz="2800" b="0" dirty="0" smtClean="0">
                <a:solidFill>
                  <a:schemeClr val="bg1">
                    <a:lumMod val="95000"/>
                  </a:schemeClr>
                </a:solidFill>
                <a:effectLst>
                  <a:outerShdw blurRad="38100" dist="38100" dir="2700000" algn="tl">
                    <a:srgbClr val="000000">
                      <a:alpha val="43137"/>
                    </a:srgbClr>
                  </a:outerShdw>
                </a:effectLst>
                <a:latin typeface="Century Gothic" panose="020B0502020202020204" pitchFamily="34" charset="0"/>
              </a:rPr>
            </a:br>
            <a:r>
              <a:rPr lang="en-US" sz="2800" b="0" dirty="0" smtClean="0">
                <a:solidFill>
                  <a:schemeClr val="bg1">
                    <a:lumMod val="95000"/>
                  </a:schemeClr>
                </a:solidFill>
                <a:effectLst>
                  <a:outerShdw blurRad="38100" dist="38100" dir="2700000" algn="tl">
                    <a:srgbClr val="000000">
                      <a:alpha val="43137"/>
                    </a:srgbClr>
                  </a:outerShdw>
                </a:effectLst>
                <a:latin typeface="Century Gothic" panose="020B0502020202020204" pitchFamily="34" charset="0"/>
              </a:rPr>
              <a:t>simulation and game design technology</a:t>
            </a:r>
            <a:endParaRPr lang="en-US" sz="2800" b="0" dirty="0">
              <a:solidFill>
                <a:schemeClr val="bg1">
                  <a:lumMod val="95000"/>
                </a:schemeClr>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480874834"/>
      </p:ext>
    </p:extLst>
  </p:cSld>
  <p:clrMapOvr>
    <a:masterClrMapping/>
  </p:clrMapOvr>
  <p:transition advClick="0" advTm="2000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664529" y="6267825"/>
            <a:ext cx="3657600" cy="369332"/>
          </a:xfrm>
          <a:prstGeom prst="rect">
            <a:avLst/>
          </a:prstGeom>
          <a:noFill/>
        </p:spPr>
        <p:txBody>
          <a:bodyPr wrap="square" rtlCol="0">
            <a:spAutoFit/>
          </a:bodyPr>
          <a:lstStyle/>
          <a:p>
            <a:pPr algn="r"/>
            <a:r>
              <a:rPr lang="en-US" dirty="0" smtClean="0">
                <a:solidFill>
                  <a:schemeClr val="bg1"/>
                </a:solidFill>
              </a:rPr>
              <a:t>Source:  Cheryl Shuffler/BCPS</a:t>
            </a:r>
            <a:endParaRPr lang="en-US"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77" y="1134140"/>
            <a:ext cx="5723860" cy="5723860"/>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33333" t="32222"/>
          <a:stretch/>
        </p:blipFill>
        <p:spPr>
          <a:xfrm>
            <a:off x="5562601" y="0"/>
            <a:ext cx="3593700" cy="3392159"/>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35777" y="3200399"/>
            <a:ext cx="4254193" cy="3680637"/>
          </a:xfrm>
          <a:prstGeom prst="rect">
            <a:avLst/>
          </a:prstGeom>
        </p:spPr>
      </p:pic>
      <p:sp>
        <p:nvSpPr>
          <p:cNvPr id="9" name="Title 1"/>
          <p:cNvSpPr>
            <a:spLocks noGrp="1"/>
          </p:cNvSpPr>
          <p:nvPr>
            <p:ph type="title"/>
          </p:nvPr>
        </p:nvSpPr>
        <p:spPr>
          <a:xfrm>
            <a:off x="1" y="0"/>
            <a:ext cx="5562600" cy="1134140"/>
          </a:xfrm>
        </p:spPr>
        <p:txBody>
          <a:bodyPr>
            <a:normAutofit/>
          </a:bodyPr>
          <a:lstStyle/>
          <a:p>
            <a:pPr algn="ctr"/>
            <a:r>
              <a:rPr lang="en-US" sz="3200" b="0" dirty="0" smtClean="0">
                <a:solidFill>
                  <a:schemeClr val="tx2"/>
                </a:solidFill>
                <a:latin typeface="Century Gothic" panose="020B0502020202020204" pitchFamily="34" charset="0"/>
              </a:rPr>
              <a:t>Oculus Quest Virtual Reality Equipment</a:t>
            </a:r>
            <a:endParaRPr lang="en-US" sz="3200" b="0" dirty="0">
              <a:solidFill>
                <a:schemeClr val="tx2"/>
              </a:solidFill>
              <a:latin typeface="Century Gothic" panose="020B0502020202020204" pitchFamily="34" charset="0"/>
            </a:endParaRPr>
          </a:p>
        </p:txBody>
      </p:sp>
    </p:spTree>
    <p:extLst>
      <p:ext uri="{BB962C8B-B14F-4D97-AF65-F5344CB8AC3E}">
        <p14:creationId xmlns:p14="http://schemas.microsoft.com/office/powerpoint/2010/main" val="3267029846"/>
      </p:ext>
    </p:extLst>
  </p:cSld>
  <p:clrMapOvr>
    <a:masterClrMapping/>
  </p:clrMapOvr>
  <p:transition advClick="0" advTm="2000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2" name="Picture 11" descr="wp_newbann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321129" y="1102444"/>
            <a:ext cx="8686800" cy="1335956"/>
          </a:xfrm>
        </p:spPr>
        <p:txBody>
          <a:bodyPr>
            <a:normAutofit fontScale="90000"/>
          </a:bodyPr>
          <a:lstStyle/>
          <a:p>
            <a:pPr algn="ctr">
              <a:lnSpc>
                <a:spcPct val="150000"/>
              </a:lnSpc>
            </a:pPr>
            <a:r>
              <a:rPr lang="en-US" sz="3200" dirty="0" smtClean="0">
                <a:solidFill>
                  <a:schemeClr val="tx2"/>
                </a:solidFill>
                <a:latin typeface="Century Gothic" panose="020B0502020202020204" pitchFamily="34" charset="0"/>
              </a:rPr>
              <a:t>Conducting the Comprehensive </a:t>
            </a:r>
            <a:br>
              <a:rPr lang="en-US" sz="3200" dirty="0" smtClean="0">
                <a:solidFill>
                  <a:schemeClr val="tx2"/>
                </a:solidFill>
                <a:latin typeface="Century Gothic" panose="020B0502020202020204" pitchFamily="34" charset="0"/>
              </a:rPr>
            </a:br>
            <a:r>
              <a:rPr lang="en-US" sz="3200" dirty="0" smtClean="0">
                <a:solidFill>
                  <a:schemeClr val="tx2"/>
                </a:solidFill>
                <a:latin typeface="Century Gothic" panose="020B0502020202020204" pitchFamily="34" charset="0"/>
              </a:rPr>
              <a:t>Local needs Assessment</a:t>
            </a:r>
            <a:endParaRPr lang="en-US" sz="3200" dirty="0">
              <a:solidFill>
                <a:schemeClr val="tx2"/>
              </a:solidFill>
              <a:latin typeface="Century Gothic" panose="020B0502020202020204" pitchFamily="34" charset="0"/>
            </a:endParaRPr>
          </a:p>
        </p:txBody>
      </p:sp>
      <p:sp>
        <p:nvSpPr>
          <p:cNvPr id="10" name="TextBox 9"/>
          <p:cNvSpPr txBox="1"/>
          <p:nvPr/>
        </p:nvSpPr>
        <p:spPr>
          <a:xfrm>
            <a:off x="4664529" y="6267825"/>
            <a:ext cx="3657600" cy="369332"/>
          </a:xfrm>
          <a:prstGeom prst="rect">
            <a:avLst/>
          </a:prstGeom>
          <a:noFill/>
        </p:spPr>
        <p:txBody>
          <a:bodyPr wrap="square" rtlCol="0">
            <a:spAutoFit/>
          </a:bodyPr>
          <a:lstStyle/>
          <a:p>
            <a:pPr algn="r"/>
            <a:r>
              <a:rPr lang="en-US" dirty="0" smtClean="0">
                <a:solidFill>
                  <a:schemeClr val="bg1"/>
                </a:solidFill>
              </a:rPr>
              <a:t>Source:  Cheryl Shuffler/BCPS</a:t>
            </a:r>
            <a:endParaRPr lang="en-US"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626112571"/>
              </p:ext>
            </p:extLst>
          </p:nvPr>
        </p:nvGraphicFramePr>
        <p:xfrm>
          <a:off x="381000" y="2601044"/>
          <a:ext cx="8382000" cy="3952156"/>
        </p:xfrm>
        <a:graphic>
          <a:graphicData uri="http://schemas.openxmlformats.org/drawingml/2006/table">
            <a:tbl>
              <a:tblPr firstRow="1" bandRow="1">
                <a:tableStyleId>{69CF1AB2-1976-4502-BF36-3FF5EA218861}</a:tableStyleId>
              </a:tblPr>
              <a:tblGrid>
                <a:gridCol w="2794000">
                  <a:extLst>
                    <a:ext uri="{9D8B030D-6E8A-4147-A177-3AD203B41FA5}">
                      <a16:colId xmlns:a16="http://schemas.microsoft.com/office/drawing/2014/main" val="118324361"/>
                    </a:ext>
                  </a:extLst>
                </a:gridCol>
                <a:gridCol w="2794000">
                  <a:extLst>
                    <a:ext uri="{9D8B030D-6E8A-4147-A177-3AD203B41FA5}">
                      <a16:colId xmlns:a16="http://schemas.microsoft.com/office/drawing/2014/main" val="174901790"/>
                    </a:ext>
                  </a:extLst>
                </a:gridCol>
                <a:gridCol w="2794000">
                  <a:extLst>
                    <a:ext uri="{9D8B030D-6E8A-4147-A177-3AD203B41FA5}">
                      <a16:colId xmlns:a16="http://schemas.microsoft.com/office/drawing/2014/main" val="4260459581"/>
                    </a:ext>
                  </a:extLst>
                </a:gridCol>
              </a:tblGrid>
              <a:tr h="3952156">
                <a:tc>
                  <a:txBody>
                    <a:bodyPr/>
                    <a:lstStyle/>
                    <a:p>
                      <a:pPr algn="ctr"/>
                      <a:r>
                        <a:rPr lang="en-US" dirty="0" smtClean="0"/>
                        <a:t>Engineering Technology Program</a:t>
                      </a:r>
                      <a:r>
                        <a:rPr lang="en-US" baseline="0" dirty="0" smtClean="0"/>
                        <a:t> Area</a:t>
                      </a:r>
                      <a:r>
                        <a:rPr lang="en-US" dirty="0" smtClean="0"/>
                        <a:t>:</a:t>
                      </a:r>
                    </a:p>
                    <a:p>
                      <a:pPr algn="ctr"/>
                      <a:endParaRPr lang="en-US" dirty="0" smtClean="0"/>
                    </a:p>
                    <a:p>
                      <a:pPr marL="285750" indent="-285750" algn="l">
                        <a:buFont typeface="Arial" panose="020B0604020202020204" pitchFamily="34" charset="0"/>
                        <a:buChar char="•"/>
                      </a:pPr>
                      <a:r>
                        <a:rPr lang="en-US" b="0" dirty="0" smtClean="0"/>
                        <a:t>Computer Engineering Technology</a:t>
                      </a:r>
                    </a:p>
                    <a:p>
                      <a:pPr marL="285750" indent="-285750" algn="l">
                        <a:buFont typeface="Arial" panose="020B0604020202020204" pitchFamily="34" charset="0"/>
                        <a:buChar char="•"/>
                      </a:pPr>
                      <a:r>
                        <a:rPr lang="en-US" b="0" dirty="0" smtClean="0"/>
                        <a:t>Electrical Engineering Technology</a:t>
                      </a:r>
                    </a:p>
                    <a:p>
                      <a:pPr marL="285750" indent="-285750" algn="l">
                        <a:buFont typeface="Arial" panose="020B0604020202020204" pitchFamily="34" charset="0"/>
                        <a:buChar char="•"/>
                      </a:pPr>
                      <a:r>
                        <a:rPr lang="en-US" b="0" dirty="0" smtClean="0"/>
                        <a:t>Mechanical Engineering Technology</a:t>
                      </a:r>
                    </a:p>
                    <a:p>
                      <a:pPr marL="285750" indent="-285750" algn="l">
                        <a:buFont typeface="Arial" panose="020B0604020202020204" pitchFamily="34" charset="0"/>
                        <a:buChar char="•"/>
                      </a:pPr>
                      <a:r>
                        <a:rPr lang="en-US" b="0" dirty="0" smtClean="0"/>
                        <a:t>Mechatronics Engineering Technology</a:t>
                      </a:r>
                    </a:p>
                    <a:p>
                      <a:endParaRPr lang="en-US" dirty="0"/>
                    </a:p>
                  </a:txBody>
                  <a:tcPr/>
                </a:tc>
                <a:tc>
                  <a:txBody>
                    <a:bodyPr/>
                    <a:lstStyle/>
                    <a:p>
                      <a:pPr algn="ctr">
                        <a:lnSpc>
                          <a:spcPct val="100000"/>
                        </a:lnSpc>
                      </a:pPr>
                      <a:r>
                        <a:rPr lang="en-US" dirty="0" smtClean="0"/>
                        <a:t>Industrial Technologies Program Area:</a:t>
                      </a:r>
                    </a:p>
                    <a:p>
                      <a:pPr algn="ctr">
                        <a:lnSpc>
                          <a:spcPct val="100000"/>
                        </a:lnSpc>
                      </a:pPr>
                      <a:endParaRPr lang="en-US" dirty="0" smtClean="0"/>
                    </a:p>
                    <a:p>
                      <a:pPr marL="285750" indent="-285750">
                        <a:lnSpc>
                          <a:spcPct val="150000"/>
                        </a:lnSpc>
                        <a:buFont typeface="Arial" panose="020B0604020202020204" pitchFamily="34" charset="0"/>
                        <a:buChar char="•"/>
                      </a:pPr>
                      <a:r>
                        <a:rPr lang="en-US" b="0" baseline="0" dirty="0" smtClean="0"/>
                        <a:t>Computer-Integrated Machining</a:t>
                      </a:r>
                    </a:p>
                    <a:p>
                      <a:pPr marL="285750" indent="-285750">
                        <a:lnSpc>
                          <a:spcPct val="150000"/>
                        </a:lnSpc>
                        <a:buFont typeface="Arial" panose="020B0604020202020204" pitchFamily="34" charset="0"/>
                        <a:buChar char="•"/>
                      </a:pPr>
                      <a:r>
                        <a:rPr lang="en-US" b="0" baseline="0" dirty="0" smtClean="0"/>
                        <a:t>Industrial Systems Technology</a:t>
                      </a:r>
                    </a:p>
                    <a:p>
                      <a:pPr marL="285750" indent="-285750">
                        <a:lnSpc>
                          <a:spcPct val="150000"/>
                        </a:lnSpc>
                        <a:buFont typeface="Arial" panose="020B0604020202020204" pitchFamily="34" charset="0"/>
                        <a:buChar char="•"/>
                      </a:pPr>
                      <a:r>
                        <a:rPr lang="en-US" b="0" baseline="0" dirty="0" smtClean="0"/>
                        <a:t>Welding Technology </a:t>
                      </a:r>
                      <a:endParaRPr lang="en-US" b="0" dirty="0"/>
                    </a:p>
                  </a:txBody>
                  <a:tcPr/>
                </a:tc>
                <a:tc>
                  <a:txBody>
                    <a:bodyPr/>
                    <a:lstStyle/>
                    <a:p>
                      <a:pPr algn="ctr"/>
                      <a:r>
                        <a:rPr lang="en-US" dirty="0" smtClean="0"/>
                        <a:t>Health Sciences </a:t>
                      </a:r>
                    </a:p>
                    <a:p>
                      <a:pPr algn="ctr"/>
                      <a:r>
                        <a:rPr lang="en-US" dirty="0" smtClean="0"/>
                        <a:t>Program</a:t>
                      </a:r>
                      <a:r>
                        <a:rPr lang="en-US" baseline="0" dirty="0" smtClean="0"/>
                        <a:t> Area:</a:t>
                      </a:r>
                    </a:p>
                    <a:p>
                      <a:endParaRPr lang="en-US" baseline="0" dirty="0" smtClean="0"/>
                    </a:p>
                    <a:p>
                      <a:pPr marL="285750" indent="-285750">
                        <a:lnSpc>
                          <a:spcPct val="150000"/>
                        </a:lnSpc>
                        <a:buFont typeface="Arial" panose="020B0604020202020204" pitchFamily="34" charset="0"/>
                        <a:buChar char="•"/>
                      </a:pPr>
                      <a:r>
                        <a:rPr lang="en-US" b="0" baseline="0" dirty="0" smtClean="0"/>
                        <a:t>Medical Laboratory Technology</a:t>
                      </a:r>
                      <a:endParaRPr lang="en-US" b="0" dirty="0"/>
                    </a:p>
                  </a:txBody>
                  <a:tcPr/>
                </a:tc>
                <a:extLst>
                  <a:ext uri="{0D108BD9-81ED-4DB2-BD59-A6C34878D82A}">
                    <a16:rowId xmlns:a16="http://schemas.microsoft.com/office/drawing/2014/main" val="3018359587"/>
                  </a:ext>
                </a:extLst>
              </a:tr>
            </a:tbl>
          </a:graphicData>
        </a:graphic>
      </p:graphicFrame>
    </p:spTree>
    <p:extLst>
      <p:ext uri="{BB962C8B-B14F-4D97-AF65-F5344CB8AC3E}">
        <p14:creationId xmlns:p14="http://schemas.microsoft.com/office/powerpoint/2010/main" val="80934557"/>
      </p:ext>
    </p:extLst>
  </p:cSld>
  <p:clrMapOvr>
    <a:masterClrMapping/>
  </p:clrMapOvr>
  <p:transition advClick="0" advTm="2000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2" name="Picture 11" descr="wp_newbann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321129" y="1102444"/>
            <a:ext cx="8686800" cy="2037620"/>
          </a:xfrm>
        </p:spPr>
        <p:txBody>
          <a:bodyPr>
            <a:normAutofit fontScale="90000"/>
          </a:bodyPr>
          <a:lstStyle/>
          <a:p>
            <a:pPr algn="ctr">
              <a:lnSpc>
                <a:spcPct val="150000"/>
              </a:lnSpc>
            </a:pPr>
            <a:r>
              <a:rPr lang="en-US" sz="3200" dirty="0" smtClean="0">
                <a:solidFill>
                  <a:schemeClr val="tx2"/>
                </a:solidFill>
                <a:latin typeface="Century Gothic" panose="020B0502020202020204" pitchFamily="34" charset="0"/>
              </a:rPr>
              <a:t>CTE Promising practice</a:t>
            </a:r>
            <a:br>
              <a:rPr lang="en-US" sz="3200" dirty="0" smtClean="0">
                <a:solidFill>
                  <a:schemeClr val="tx2"/>
                </a:solidFill>
                <a:latin typeface="Century Gothic" panose="020B0502020202020204" pitchFamily="34" charset="0"/>
              </a:rPr>
            </a:br>
            <a:r>
              <a:rPr lang="en-US" sz="2700" b="0" dirty="0" smtClean="0">
                <a:solidFill>
                  <a:schemeClr val="tx2"/>
                </a:solidFill>
                <a:latin typeface="Century Gothic" panose="020B0502020202020204" pitchFamily="34" charset="0"/>
              </a:rPr>
              <a:t>Mechatronics Technology</a:t>
            </a:r>
            <a:br>
              <a:rPr lang="en-US" sz="2700" b="0" dirty="0" smtClean="0">
                <a:solidFill>
                  <a:schemeClr val="tx2"/>
                </a:solidFill>
                <a:latin typeface="Century Gothic" panose="020B0502020202020204" pitchFamily="34" charset="0"/>
              </a:rPr>
            </a:br>
            <a:r>
              <a:rPr lang="en-US" sz="2700" b="0" dirty="0" smtClean="0">
                <a:solidFill>
                  <a:schemeClr val="tx2"/>
                </a:solidFill>
                <a:latin typeface="Century Gothic" panose="020B0502020202020204" pitchFamily="34" charset="0"/>
              </a:rPr>
              <a:t>Welding Technology</a:t>
            </a:r>
            <a:endParaRPr lang="en-US" sz="2700" b="0" dirty="0">
              <a:solidFill>
                <a:schemeClr val="tx2"/>
              </a:solidFill>
              <a:latin typeface="Century Gothic" panose="020B0502020202020204" pitchFamily="34" charset="0"/>
            </a:endParaRPr>
          </a:p>
        </p:txBody>
      </p:sp>
      <p:sp>
        <p:nvSpPr>
          <p:cNvPr id="10" name="TextBox 9"/>
          <p:cNvSpPr txBox="1"/>
          <p:nvPr/>
        </p:nvSpPr>
        <p:spPr>
          <a:xfrm>
            <a:off x="4664529" y="6267825"/>
            <a:ext cx="3657600" cy="369332"/>
          </a:xfrm>
          <a:prstGeom prst="rect">
            <a:avLst/>
          </a:prstGeom>
          <a:noFill/>
        </p:spPr>
        <p:txBody>
          <a:bodyPr wrap="square" rtlCol="0">
            <a:spAutoFit/>
          </a:bodyPr>
          <a:lstStyle/>
          <a:p>
            <a:pPr algn="r"/>
            <a:r>
              <a:rPr lang="en-US" dirty="0" smtClean="0">
                <a:solidFill>
                  <a:schemeClr val="bg1"/>
                </a:solidFill>
              </a:rPr>
              <a:t>Source:  Cheryl Shuffler/BCPS</a:t>
            </a:r>
            <a:endParaRPr lang="en-US" dirty="0">
              <a:solidFill>
                <a:schemeClr val="bg1"/>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4372" y="3360907"/>
            <a:ext cx="5259628" cy="3497093"/>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303351"/>
            <a:ext cx="5346192" cy="3554649"/>
          </a:xfrm>
          <a:prstGeom prst="rect">
            <a:avLst/>
          </a:prstGeom>
        </p:spPr>
      </p:pic>
    </p:spTree>
    <p:extLst>
      <p:ext uri="{BB962C8B-B14F-4D97-AF65-F5344CB8AC3E}">
        <p14:creationId xmlns:p14="http://schemas.microsoft.com/office/powerpoint/2010/main" val="3522583246"/>
      </p:ext>
    </p:extLst>
  </p:cSld>
  <p:clrMapOvr>
    <a:masterClrMapping/>
  </p:clrMapOvr>
  <p:transition advClick="0" advTm="2000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2" name="Picture 11" descr="wp_newbann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321129" y="1066800"/>
            <a:ext cx="8686800" cy="1219200"/>
          </a:xfrm>
        </p:spPr>
        <p:txBody>
          <a:bodyPr>
            <a:normAutofit/>
          </a:bodyPr>
          <a:lstStyle/>
          <a:p>
            <a:pPr algn="ctr"/>
            <a:r>
              <a:rPr lang="en-US" sz="3200" dirty="0" smtClean="0">
                <a:solidFill>
                  <a:schemeClr val="tx2"/>
                </a:solidFill>
                <a:latin typeface="Century Gothic" panose="020B0502020202020204" pitchFamily="34" charset="0"/>
              </a:rPr>
              <a:t>2019-20 Perkins Budget Update</a:t>
            </a:r>
            <a:br>
              <a:rPr lang="en-US" sz="3200" dirty="0" smtClean="0">
                <a:solidFill>
                  <a:schemeClr val="tx2"/>
                </a:solidFill>
                <a:latin typeface="Century Gothic" panose="020B0502020202020204" pitchFamily="34" charset="0"/>
              </a:rPr>
            </a:br>
            <a:r>
              <a:rPr lang="en-US" sz="3200" b="0" dirty="0" smtClean="0">
                <a:solidFill>
                  <a:schemeClr val="tx2"/>
                </a:solidFill>
                <a:latin typeface="Century Gothic" panose="020B0502020202020204" pitchFamily="34" charset="0"/>
              </a:rPr>
              <a:t>XDBR Summary</a:t>
            </a:r>
            <a:endParaRPr lang="en-US" sz="3200" b="0" dirty="0">
              <a:solidFill>
                <a:schemeClr val="tx2"/>
              </a:solidFill>
              <a:latin typeface="Century Gothic" panose="020B0502020202020204" pitchFamily="34" charset="0"/>
            </a:endParaRPr>
          </a:p>
        </p:txBody>
      </p:sp>
      <p:sp>
        <p:nvSpPr>
          <p:cNvPr id="10" name="TextBox 9"/>
          <p:cNvSpPr txBox="1"/>
          <p:nvPr/>
        </p:nvSpPr>
        <p:spPr>
          <a:xfrm>
            <a:off x="4664529" y="6267825"/>
            <a:ext cx="3657600" cy="369332"/>
          </a:xfrm>
          <a:prstGeom prst="rect">
            <a:avLst/>
          </a:prstGeom>
          <a:noFill/>
        </p:spPr>
        <p:txBody>
          <a:bodyPr wrap="square" rtlCol="0">
            <a:spAutoFit/>
          </a:bodyPr>
          <a:lstStyle/>
          <a:p>
            <a:pPr algn="r"/>
            <a:r>
              <a:rPr lang="en-US" dirty="0" smtClean="0">
                <a:solidFill>
                  <a:schemeClr val="bg1"/>
                </a:solidFill>
              </a:rPr>
              <a:t>Source:  Cheryl Shuffler/BCPS</a:t>
            </a:r>
            <a:endParaRPr lang="en-US"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606455829"/>
              </p:ext>
            </p:extLst>
          </p:nvPr>
        </p:nvGraphicFramePr>
        <p:xfrm>
          <a:off x="457200" y="2413000"/>
          <a:ext cx="7772399" cy="3454400"/>
        </p:xfrm>
        <a:graphic>
          <a:graphicData uri="http://schemas.openxmlformats.org/drawingml/2006/table">
            <a:tbl>
              <a:tblPr firstRow="1" bandRow="1">
                <a:tableStyleId>{5C22544A-7EE6-4342-B048-85BDC9FD1C3A}</a:tableStyleId>
              </a:tblPr>
              <a:tblGrid>
                <a:gridCol w="2875788">
                  <a:extLst>
                    <a:ext uri="{9D8B030D-6E8A-4147-A177-3AD203B41FA5}">
                      <a16:colId xmlns:a16="http://schemas.microsoft.com/office/drawing/2014/main" val="1944418961"/>
                    </a:ext>
                  </a:extLst>
                </a:gridCol>
                <a:gridCol w="2610612">
                  <a:extLst>
                    <a:ext uri="{9D8B030D-6E8A-4147-A177-3AD203B41FA5}">
                      <a16:colId xmlns:a16="http://schemas.microsoft.com/office/drawing/2014/main" val="2378122805"/>
                    </a:ext>
                  </a:extLst>
                </a:gridCol>
                <a:gridCol w="2285999">
                  <a:extLst>
                    <a:ext uri="{9D8B030D-6E8A-4147-A177-3AD203B41FA5}">
                      <a16:colId xmlns:a16="http://schemas.microsoft.com/office/drawing/2014/main" val="4246707079"/>
                    </a:ext>
                  </a:extLst>
                </a:gridCol>
              </a:tblGrid>
              <a:tr h="1807531">
                <a:tc>
                  <a:txBody>
                    <a:bodyPr/>
                    <a:lstStyle/>
                    <a:p>
                      <a:pPr algn="ctr">
                        <a:lnSpc>
                          <a:spcPct val="150000"/>
                        </a:lnSpc>
                      </a:pPr>
                      <a:r>
                        <a:rPr lang="en-US" b="0" dirty="0" smtClean="0"/>
                        <a:t>Total Perkins Equipment</a:t>
                      </a:r>
                      <a:r>
                        <a:rPr lang="en-US" b="0" baseline="0" dirty="0" smtClean="0"/>
                        <a:t> Budgeted:</a:t>
                      </a:r>
                    </a:p>
                    <a:p>
                      <a:pPr algn="ctr">
                        <a:lnSpc>
                          <a:spcPct val="150000"/>
                        </a:lnSpc>
                      </a:pPr>
                      <a:r>
                        <a:rPr lang="en-US" b="0" baseline="0" dirty="0" smtClean="0"/>
                        <a:t>$97,221</a:t>
                      </a:r>
                      <a:endParaRPr lang="en-US" b="0" dirty="0"/>
                    </a:p>
                  </a:txBody>
                  <a:tcPr anchor="ctr"/>
                </a:tc>
                <a:tc>
                  <a:txBody>
                    <a:bodyPr/>
                    <a:lstStyle/>
                    <a:p>
                      <a:pPr algn="ctr">
                        <a:lnSpc>
                          <a:spcPct val="150000"/>
                        </a:lnSpc>
                      </a:pPr>
                      <a:r>
                        <a:rPr lang="en-US" b="0" dirty="0" smtClean="0"/>
                        <a:t>Other Perkins </a:t>
                      </a:r>
                    </a:p>
                    <a:p>
                      <a:pPr algn="ctr">
                        <a:lnSpc>
                          <a:spcPct val="150000"/>
                        </a:lnSpc>
                      </a:pPr>
                      <a:r>
                        <a:rPr lang="en-US" b="0" dirty="0" smtClean="0"/>
                        <a:t>Funding</a:t>
                      </a:r>
                      <a:r>
                        <a:rPr lang="en-US" b="0" baseline="0" dirty="0" smtClean="0"/>
                        <a:t> Budgeted:</a:t>
                      </a:r>
                    </a:p>
                    <a:p>
                      <a:pPr algn="ctr">
                        <a:lnSpc>
                          <a:spcPct val="150000"/>
                        </a:lnSpc>
                      </a:pPr>
                      <a:r>
                        <a:rPr lang="en-US" b="0" baseline="0" dirty="0" smtClean="0"/>
                        <a:t>$53,991</a:t>
                      </a:r>
                      <a:endParaRPr lang="en-US" b="0" dirty="0"/>
                    </a:p>
                  </a:txBody>
                  <a:tcPr anchor="ctr"/>
                </a:tc>
                <a:tc>
                  <a:txBody>
                    <a:bodyPr/>
                    <a:lstStyle/>
                    <a:p>
                      <a:pPr algn="ctr"/>
                      <a:r>
                        <a:rPr lang="en-US" dirty="0" smtClean="0"/>
                        <a:t>Total Perkins Funded Allotted:</a:t>
                      </a:r>
                    </a:p>
                    <a:p>
                      <a:pPr algn="ctr"/>
                      <a:r>
                        <a:rPr lang="en-US" dirty="0" smtClean="0"/>
                        <a:t>$151,212</a:t>
                      </a:r>
                      <a:endParaRPr lang="en-US" dirty="0"/>
                    </a:p>
                  </a:txBody>
                  <a:tcPr anchor="ctr"/>
                </a:tc>
                <a:extLst>
                  <a:ext uri="{0D108BD9-81ED-4DB2-BD59-A6C34878D82A}">
                    <a16:rowId xmlns:a16="http://schemas.microsoft.com/office/drawing/2014/main" val="3611638067"/>
                  </a:ext>
                </a:extLst>
              </a:tr>
              <a:tr h="1646869">
                <a:tc>
                  <a:txBody>
                    <a:bodyPr/>
                    <a:lstStyle/>
                    <a:p>
                      <a:pPr algn="ctr">
                        <a:lnSpc>
                          <a:spcPct val="150000"/>
                        </a:lnSpc>
                      </a:pPr>
                      <a:r>
                        <a:rPr lang="en-US" b="0" dirty="0" smtClean="0"/>
                        <a:t>Unencumbered</a:t>
                      </a:r>
                      <a:r>
                        <a:rPr lang="en-US" b="0" baseline="0" dirty="0" smtClean="0"/>
                        <a:t> Equipment Balance:</a:t>
                      </a:r>
                    </a:p>
                    <a:p>
                      <a:pPr algn="ctr">
                        <a:lnSpc>
                          <a:spcPct val="150000"/>
                        </a:lnSpc>
                      </a:pPr>
                      <a:r>
                        <a:rPr lang="en-US" b="0" baseline="0" dirty="0" smtClean="0"/>
                        <a:t>$79,425.65</a:t>
                      </a:r>
                      <a:endParaRPr lang="en-US" b="0" dirty="0"/>
                    </a:p>
                  </a:txBody>
                  <a:tcPr anchor="ctr"/>
                </a:tc>
                <a:tc>
                  <a:txBody>
                    <a:bodyPr/>
                    <a:lstStyle/>
                    <a:p>
                      <a:pPr algn="ctr">
                        <a:lnSpc>
                          <a:spcPct val="150000"/>
                        </a:lnSpc>
                      </a:pPr>
                      <a:r>
                        <a:rPr lang="en-US" b="0" dirty="0" smtClean="0"/>
                        <a:t>Balance</a:t>
                      </a:r>
                      <a:r>
                        <a:rPr lang="en-US" b="0" baseline="0" dirty="0" smtClean="0"/>
                        <a:t> of Remaining Unencumbered funds:</a:t>
                      </a:r>
                    </a:p>
                    <a:p>
                      <a:pPr algn="ctr">
                        <a:lnSpc>
                          <a:spcPct val="150000"/>
                        </a:lnSpc>
                      </a:pPr>
                      <a:r>
                        <a:rPr lang="en-US" b="0" baseline="0" dirty="0" smtClean="0"/>
                        <a:t>$13,595.44</a:t>
                      </a:r>
                      <a:endParaRPr lang="en-US" b="0" dirty="0"/>
                    </a:p>
                  </a:txBody>
                  <a:tcPr anchor="ctr"/>
                </a:tc>
                <a:tc>
                  <a:txBody>
                    <a:bodyPr/>
                    <a:lstStyle/>
                    <a:p>
                      <a:pPr algn="ctr">
                        <a:lnSpc>
                          <a:spcPct val="150000"/>
                        </a:lnSpc>
                      </a:pPr>
                      <a:r>
                        <a:rPr lang="en-US" dirty="0" smtClean="0"/>
                        <a:t> </a:t>
                      </a:r>
                      <a:r>
                        <a:rPr lang="en-US" b="1" dirty="0" smtClean="0"/>
                        <a:t>Total funds left to spend</a:t>
                      </a:r>
                      <a:r>
                        <a:rPr lang="en-US" b="1" baseline="0" dirty="0" smtClean="0"/>
                        <a:t> by year’s end:</a:t>
                      </a:r>
                    </a:p>
                    <a:p>
                      <a:pPr algn="ctr">
                        <a:lnSpc>
                          <a:spcPct val="150000"/>
                        </a:lnSpc>
                      </a:pPr>
                      <a:r>
                        <a:rPr lang="en-US" b="1" baseline="0" dirty="0" smtClean="0"/>
                        <a:t> $93,021.09</a:t>
                      </a:r>
                      <a:endParaRPr lang="en-US" b="1" dirty="0"/>
                    </a:p>
                  </a:txBody>
                  <a:tcPr anchor="ctr"/>
                </a:tc>
                <a:extLst>
                  <a:ext uri="{0D108BD9-81ED-4DB2-BD59-A6C34878D82A}">
                    <a16:rowId xmlns:a16="http://schemas.microsoft.com/office/drawing/2014/main" val="667446037"/>
                  </a:ext>
                </a:extLst>
              </a:tr>
            </a:tbl>
          </a:graphicData>
        </a:graphic>
      </p:graphicFrame>
    </p:spTree>
    <p:extLst>
      <p:ext uri="{BB962C8B-B14F-4D97-AF65-F5344CB8AC3E}">
        <p14:creationId xmlns:p14="http://schemas.microsoft.com/office/powerpoint/2010/main" val="1534202414"/>
      </p:ext>
    </p:extLst>
  </p:cSld>
  <p:clrMapOvr>
    <a:masterClrMapping/>
  </p:clrMapOvr>
  <p:transition advClick="0" advTm="20000">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09A8D214D8164F8379D03F57C8C925" ma:contentTypeVersion="10" ma:contentTypeDescription="Create a new document." ma:contentTypeScope="" ma:versionID="fd92f39ede9c16d062a27fcd6f6a899a">
  <xsd:schema xmlns:xsd="http://www.w3.org/2001/XMLSchema" xmlns:xs="http://www.w3.org/2001/XMLSchema" xmlns:p="http://schemas.microsoft.com/office/2006/metadata/properties" xmlns:ns3="034ae3a9-61ca-470a-ad5c-046dad5b5050" xmlns:ns4="e9ec2d1b-3389-4b26-8beb-2c62a859b730" targetNamespace="http://schemas.microsoft.com/office/2006/metadata/properties" ma:root="true" ma:fieldsID="6af6ebe7db56b80e8f13d66506a1d9a3" ns3:_="" ns4:_="">
    <xsd:import namespace="034ae3a9-61ca-470a-ad5c-046dad5b5050"/>
    <xsd:import namespace="e9ec2d1b-3389-4b26-8beb-2c62a859b730"/>
    <xsd:element name="properties">
      <xsd:complexType>
        <xsd:sequence>
          <xsd:element name="documentManagement">
            <xsd:complexType>
              <xsd:all>
                <xsd:element ref="ns3:SharedWithUsers" minOccurs="0"/>
                <xsd:element ref="ns4:MediaServiceMetadata" minOccurs="0"/>
                <xsd:element ref="ns4:MediaServiceFastMetadata" minOccurs="0"/>
                <xsd:element ref="ns3:SharedWithDetails" minOccurs="0"/>
                <xsd:element ref="ns3:SharingHintHash" minOccurs="0"/>
                <xsd:element ref="ns4:MediaServiceDateTaken" minOccurs="0"/>
                <xsd:element ref="ns4:MediaServiceAutoTags"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4ae3a9-61ca-470a-ad5c-046dad5b505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ec2d1b-3389-4b26-8beb-2c62a859b730" elementFormDefault="qualified">
    <xsd:import namespace="http://schemas.microsoft.com/office/2006/documentManagement/types"/>
    <xsd:import namespace="http://schemas.microsoft.com/office/infopath/2007/PartnerControls"/>
    <xsd:element name="MediaServiceMetadata" ma:index="9" nillable="true" ma:displayName="MediaServiceMetadata" ma:description="" ma:hidden="true" ma:internalName="MediaServiceMetadata" ma:readOnly="true">
      <xsd:simpleType>
        <xsd:restriction base="dms:Note"/>
      </xsd:simpleType>
    </xsd:element>
    <xsd:element name="MediaServiceFastMetadata" ma:index="10"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F00D259-4540-45B0-9615-ED4BC32BC9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4ae3a9-61ca-470a-ad5c-046dad5b5050"/>
    <ds:schemaRef ds:uri="e9ec2d1b-3389-4b26-8beb-2c62a859b7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E36FF54-87D6-49CC-8CFD-838F4235BB14}">
  <ds:schemaRefs>
    <ds:schemaRef ds:uri="http://schemas.microsoft.com/sharepoint/v3/contenttype/forms"/>
  </ds:schemaRefs>
</ds:datastoreItem>
</file>

<file path=customXml/itemProps3.xml><?xml version="1.0" encoding="utf-8"?>
<ds:datastoreItem xmlns:ds="http://schemas.openxmlformats.org/officeDocument/2006/customXml" ds:itemID="{C37CE4B7-813C-4228-BDB3-6053F039ED40}">
  <ds:schemaRefs>
    <ds:schemaRef ds:uri="http://purl.org/dc/elements/1.1/"/>
    <ds:schemaRef ds:uri="034ae3a9-61ca-470a-ad5c-046dad5b5050"/>
    <ds:schemaRef ds:uri="http://schemas.microsoft.com/office/infopath/2007/PartnerControls"/>
    <ds:schemaRef ds:uri="http://purl.org/dc/terms/"/>
    <ds:schemaRef ds:uri="http://schemas.microsoft.com/office/2006/metadata/properties"/>
    <ds:schemaRef ds:uri="http://schemas.microsoft.com/office/2006/documentManagement/types"/>
    <ds:schemaRef ds:uri="http://schemas.openxmlformats.org/package/2006/metadata/core-properties"/>
    <ds:schemaRef ds:uri="e9ec2d1b-3389-4b26-8beb-2c62a859b73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9673</TotalTime>
  <Words>1761</Words>
  <Application>Microsoft Office PowerPoint</Application>
  <PresentationFormat>On-screen Show (4:3)</PresentationFormat>
  <Paragraphs>157</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Century Gothic</vt:lpstr>
      <vt:lpstr>Myriad Pro</vt:lpstr>
      <vt:lpstr>Times New Roman</vt:lpstr>
      <vt:lpstr>Office Theme</vt:lpstr>
      <vt:lpstr>PowerPoint Presentation</vt:lpstr>
      <vt:lpstr>Perkins funding makes a difference:  Computer &amp; Electrical Engineering </vt:lpstr>
      <vt:lpstr>PowerPoint Presentation</vt:lpstr>
      <vt:lpstr>Perkins funding makes a difference: Digital effect &amp; animation technology simulation and game design technology</vt:lpstr>
      <vt:lpstr>Oculus Quest Virtual Reality Equipment</vt:lpstr>
      <vt:lpstr>Conducting the Comprehensive  Local needs Assessment</vt:lpstr>
      <vt:lpstr>CTE Promising practice Mechatronics Technology Welding Technology</vt:lpstr>
      <vt:lpstr>2019-20 Perkins Budget Update XDBR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techsup</dc:creator>
  <cp:lastModifiedBy>Miller, Lisa</cp:lastModifiedBy>
  <cp:revision>245</cp:revision>
  <cp:lastPrinted>2017-01-27T00:22:01Z</cp:lastPrinted>
  <dcterms:created xsi:type="dcterms:W3CDTF">2013-07-19T20:37:20Z</dcterms:created>
  <dcterms:modified xsi:type="dcterms:W3CDTF">2020-01-28T17:20:16Z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0x0101004709A8D214D8164F8379D03F57C8C925</vt:lpwstr>
  </property>
</Properties>
</file>