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71"/>
  </p:notesMasterIdLst>
  <p:handoutMasterIdLst>
    <p:handoutMasterId r:id="rId72"/>
  </p:handoutMasterIdLst>
  <p:sldIdLst>
    <p:sldId id="256" r:id="rId5"/>
    <p:sldId id="358" r:id="rId6"/>
    <p:sldId id="1717" r:id="rId7"/>
    <p:sldId id="1764" r:id="rId8"/>
    <p:sldId id="1713" r:id="rId9"/>
    <p:sldId id="377" r:id="rId10"/>
    <p:sldId id="265" r:id="rId11"/>
    <p:sldId id="1218" r:id="rId12"/>
    <p:sldId id="1219" r:id="rId13"/>
    <p:sldId id="1223" r:id="rId14"/>
    <p:sldId id="1220" r:id="rId15"/>
    <p:sldId id="1236" r:id="rId16"/>
    <p:sldId id="1744" r:id="rId17"/>
    <p:sldId id="1745" r:id="rId18"/>
    <p:sldId id="1757" r:id="rId19"/>
    <p:sldId id="1760" r:id="rId20"/>
    <p:sldId id="1661" r:id="rId21"/>
    <p:sldId id="1228" r:id="rId22"/>
    <p:sldId id="1696" r:id="rId23"/>
    <p:sldId id="1743" r:id="rId24"/>
    <p:sldId id="1742" r:id="rId25"/>
    <p:sldId id="1728" r:id="rId26"/>
    <p:sldId id="1730" r:id="rId27"/>
    <p:sldId id="1731" r:id="rId28"/>
    <p:sldId id="1732" r:id="rId29"/>
    <p:sldId id="1733" r:id="rId30"/>
    <p:sldId id="1734" r:id="rId31"/>
    <p:sldId id="1735" r:id="rId32"/>
    <p:sldId id="1736" r:id="rId33"/>
    <p:sldId id="1737" r:id="rId34"/>
    <p:sldId id="1741" r:id="rId35"/>
    <p:sldId id="1738" r:id="rId36"/>
    <p:sldId id="1754" r:id="rId37"/>
    <p:sldId id="1755" r:id="rId38"/>
    <p:sldId id="1756" r:id="rId39"/>
    <p:sldId id="1700" r:id="rId40"/>
    <p:sldId id="1711" r:id="rId41"/>
    <p:sldId id="1702" r:id="rId42"/>
    <p:sldId id="1703" r:id="rId43"/>
    <p:sldId id="1704" r:id="rId44"/>
    <p:sldId id="1705" r:id="rId45"/>
    <p:sldId id="1706" r:id="rId46"/>
    <p:sldId id="1712" r:id="rId47"/>
    <p:sldId id="1707" r:id="rId48"/>
    <p:sldId id="1708" r:id="rId49"/>
    <p:sldId id="1753" r:id="rId50"/>
    <p:sldId id="1231" r:id="rId51"/>
    <p:sldId id="263" r:id="rId52"/>
    <p:sldId id="1746" r:id="rId53"/>
    <p:sldId id="1747" r:id="rId54"/>
    <p:sldId id="1748" r:id="rId55"/>
    <p:sldId id="1761" r:id="rId56"/>
    <p:sldId id="1762" r:id="rId57"/>
    <p:sldId id="1763" r:id="rId58"/>
    <p:sldId id="1749" r:id="rId59"/>
    <p:sldId id="1750" r:id="rId60"/>
    <p:sldId id="1751" r:id="rId61"/>
    <p:sldId id="305" r:id="rId62"/>
    <p:sldId id="387" r:id="rId63"/>
    <p:sldId id="269" r:id="rId64"/>
    <p:sldId id="309" r:id="rId65"/>
    <p:sldId id="1233" r:id="rId66"/>
    <p:sldId id="1232" r:id="rId67"/>
    <p:sldId id="783" r:id="rId68"/>
    <p:sldId id="333" r:id="rId69"/>
    <p:sldId id="774" r:id="rId7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EEB111"/>
    <a:srgbClr val="053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FF0E4-4D99-4D8C-89FB-46FE26C20D7F}" v="11" dt="2023-03-22T17:16:01.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11" autoAdjust="0"/>
    <p:restoredTop sz="77343"/>
  </p:normalViewPr>
  <p:slideViewPr>
    <p:cSldViewPr snapToGrid="0">
      <p:cViewPr varScale="1">
        <p:scale>
          <a:sx n="111" d="100"/>
          <a:sy n="111" d="100"/>
        </p:scale>
        <p:origin x="1308"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256"/>
    </p:cViewPr>
  </p:sorterViewPr>
  <p:notesViewPr>
    <p:cSldViewPr snapToGrid="0">
      <p:cViewPr varScale="1">
        <p:scale>
          <a:sx n="92" d="100"/>
          <a:sy n="92" d="100"/>
        </p:scale>
        <p:origin x="360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3/22/2023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0T11:32:55.893"/>
    </inkml:context>
    <inkml:brush xml:id="br0">
      <inkml:brushProperty name="width" value="0.1" units="cm"/>
      <inkml:brushProperty name="height" value="0.1" units="cm"/>
      <inkml:brushProperty name="color" value="#FF0066"/>
    </inkml:brush>
  </inkml:definitions>
  <inkml:trace contextRef="#ctx0" brushRef="#br0">2150 345 7090,'-21'7'1143,"-1"3"1,2-1-1,-1 2 1,2 0 0,-9 9-1144,-6 1 332,-10 6-204,3 2 0,0 1 0,2 3 0,2 0 0,-22 28-128,59-61 0,-38 41-74,-1-1-1,-7-1 75,-73 60-156,94-77 146,0 2 0,2-1 1,-1 6 9,12-16-6,-42 49 9,11-7 36,5-10 91,-5 1-130,-24 25 184,46-44-12,-20 25-172,32-35 39,0-2 0,1 1-1,1-1 1,-1 3 0,2-2-39,-17 66 80,3-1 0,3 2 0,1 29-80,9-23-13,2 37 13,5-98-7,-3 352-11,3-333 20,4 198 25,-4 199 3,-18-134-52,12-245 28,-3 37-7,-5 149 34,14-200-29,2 87-4,5-55-2,3 74 27,-3 56 51,-4-186-69,1 2 0,5 21-7,20 57 7,-6-29 12,-11-37 30,0 0 0,5 5-49,15 34 115,3 29-115,19 82 32,-40-138-32,6 4 0,-7-19 0,11 26 0,0 36 3,-11-46 10,3 2-13,96 277 136,-80-214 114,7 53-250,-11-40 110,13 91 56,-28-140-109,36 304 272,-32-161 7,30 234 279,-43-437-628,1-1 0,1 0-1,3 0 1,-1 0 0,1-2-1,8 16 14,71 137-105,-78-154 96,-2 2 0,1-2 0,1 16 9,-3-10 35,-3 1 0,2 23-35,-3 56 106,-2-67-64,3 218 356,-2-215-341,2-2-1,2 1 1,11 34-57,-10-47-8,2-1 0,10 21 8,-14-35-13,2 1 0,-1-2 0,2 2-1,0-3 1,0 2 0,3 0 13,-1-3-9,-2-2 0,3 1-1,-2 1 1,4-3 0,-4 1 0,10 2 9,3 4-12,-5-4 8,0 0-1,0-1 1,0 0-1,2-1 1,13 3 4,1-1-7,0-2 0,1-2 0,-1-1 0,1 0 0,4-3 7,-11-1 10,28 1 10,1-2 1,50-8-21,143-27 36,-242 34-37,22-2-24,19 0 25,46 7 5,-26 1-23,47 0-7,27 0 9,78 6 51,-149-5-30,33-2 2,75-9-7,-173 6 1,45-4 16,-1 0 0,45-14-17,-73 14-1,58-11-14,21 3 22,7-6-14,-51 14 18,17 1-11,44-2 13,46-20 7,-83 10 8,50 1-28,-70 12 14,2 0-1,-2 5 0,4 0-13,29 12-4,-49-8 3,230 32 29,-155-21 1,35-2-29,303-8 4,-256-10 46,128-1 68,-160 8 4,5-8-37,29 14 5,-69-3-50,41-1-35,-7 2 27,5 2 31,225 35 84,-278-30-110,41 7 72,15 9-109,89 34 71,-37-9 18,-14-7 15,92 19 133,28 27 185,-165-44-131,-106-34-106,3-1 1,-1-4 0,44 3-186,-7-9 246,0-6 0,92-9-246,-63 0 156,115-11 48,-161 11-189,-20-1 9,15 0-24,33-18 75,24-11-75,-132 37 2,147-49 42,70-34-44,-170 61-4,1-1 0,0-2 0,3-7 4,169-121-22,-221 151 22,241-195 73,-179 140 62,-5 0-1,50-62-134,-5-14 171,-79 101-136,49-64 53,-21 16 67,12-33-155,-21 34 51,-36 61-39,16-25 70,11-29-82,-19 25 63,1-3-63,-4 5 25,41-99 33,-25 48 21,7-44-79,14-104 35,-44 192-23</inkml:trace>
  <inkml:trace contextRef="#ctx0" brushRef="#br0" timeOffset="1">14226 7320 22320,'6'-50'12,"6"-123"-12,-10-219 31,-2 315-25,-20-352 4</inkml:trace>
  <inkml:trace contextRef="#ctx0" brushRef="#br0" timeOffset="-1">14225 6192 22380,'-4'-100'3,"-29"-129"89,-21-60-92,0 64 2,-27-62-2,20 121-93,-37-62 93,-10-22-78,-134-385-13,141 366 76,-31-78-35,29 81 34,-39-108 13,90 259-38,-5-1 41,11 24-20,37 76 17,-34-73-23,2-1-1,3-13 27,-35-122-27,39 114-2,16 61 23,-3 1 1,-1 0-1,-3 2 0,-12-15 6,-46-75 335,-38-97-335,94 178 40,-2 1-1,-4 3 1,-38-47-40,31 48 2,-4 5 0,-17-17-2,42 44 0,-3 2 0,-19-15 0,-16-3 6,23 14-2,7 6-1,7 0 0,-4 3-1,-2-2-2,3 4 1,-1 2 0,-6 0-1,1-3 1,-41-12 4,21 5 17,-1 3 0,-16-3-22,-14 4 33,1 2-1,-2 4 0,0 3 1,-3 3-33,-156 14 29,-160 28-29,81-2 4,254-29-5,-198 23 10,-97 24 35,215-30-10,70-14-14,-300 47 40,196-37-42,-17-6-18,129-14 18,-55-6-18,-59-15 15,87 10-6,-21-4-4,-72-7-16,110 14 6,-149-13-12,76-2 10,-11-6 7,-150-47-27,298 71 27,-497-102 13,301 70 10,-98-1-23,128 25-9,-647-48-24,221 28 31,57 15 25,461 14-24,-127 1-10,3 9 0,-2 9 1,-7 9 10,15 11-4,185-35 4,-147 28-30,-75 26 30,49 6-285,1 6-1,-54 34 286,-139 73-1323,205-90 203,33-2-305,143-80 1383,-135 86-1713,109-69 1048,3 2 0,0 1 1,-16 19 706,-1 11-2965,-20 29 2965,64-82-7,-98 139-2852,70-89 1301,-12 31 1558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0T11:29:38.167"/>
    </inkml:context>
    <inkml:brush xml:id="br0">
      <inkml:brushProperty name="width" value="0.1" units="cm"/>
      <inkml:brushProperty name="height" value="0.1" units="cm"/>
      <inkml:brushProperty name="color" value="#FF0066"/>
    </inkml:brush>
  </inkml:definitions>
  <inkml:trace contextRef="#ctx0" brushRef="#br0">34 435 7434,'-7'-6'4360,"0"-3"-2953,3 3-1005,0 4-145,4 2-255,0 0 0,0 0 0,0 0 1,0 0-1,0 0 0,0 0 0,0 0 0,-1-1 0,1 1 0,0 0 0,0 0 0,0 0 0,-1 0 0,1 0 0,0 0 0,0 0 0,0 0 0,0 0 0,0 0 0,-1-1 0,1 1 0,0 0 0,0 0 0,0 0 0,0-1 0,0 1 0,0 0 0,0 0 0,0-1 0,0 1 0,0 0 0,0 0 0,0 0 1,0 0-1,0 0 0,0 0 0,0 0 0,0-1-2,0 1 5,0-1 0,0 1 0,0-1 0,0 1 0,0 0 0,0-1 0,0 1 0,-1-1 0,1 1 0,0-1 0,-1 1 0,1 0 0,0 0 0,-1 0 0,1-1 0,0 1-5,-1-1 72,1 1 1,-1-1-1,1 1 0,-1 0 1,1-1-1,0 1 0,0-1 0,0 1 1,-1-1-1,1 1 0,0 0 1,0-1-1,-1 0 0,1 1 1,0-1-1,0 1 0,0-1-72,0 0 109,0 0 107,3-1-17,11-2-68,0 1 0,-1 0-1,5 0-130,4 0 307,6-3-307,3-1 258,-14 4 79,11-5-337,14-8 319,6 2-21,-27 8-86,12-6-212,-22 8 45,35-14 192,3 1-237,7-1 68,-1-3 0,0-1 0,8-8-68,-35 15 11,-5 2-4,0 2 1,1 0-1,1 1-7,36-7 22,-10 2 34,27-5 132,-48 7-114,-18 9-45,-6 2-24,-1 1 0,-1-1-1,1 0 1,-1 0 0,1 0 0,-1-1-1,1 0 1,-1 0 0,0 0-1,1-1-4,-5 3 3,0 1-1,0-1 0,1 1 1,-1 0-1,0-1 0,1 1 1,-1-1-1,0 1 1,1-1-1,-1 1 0,0 0 1,0-1-1,0 0 0,0 1 1,0-1-1,0 1 0,0-1 1,0 1-1,0-1 0,0 0 1,0 1-1,0-1-2,0 1 0,0 1 0,0-1 0,0 0 0,0 0 0,0 0 0,0 0 0,0 0 0,0 0 0,0 0 0,0 0 0,0 0 0,-1 0 0,1 0 0,0 0 0,0 0 0,0 0 0,0 0 0,0 0 0,0 0 0,0 0 0,0 0 0,-1 0 0,1 0 0,0 0 0,0 0 0,0 0 0,0 0 0,0 0 0,0 0 0,0 0 0,-1 0 0,1 0 0,0 0 0,0 0 0,0 0 0,0 0 0,0 0 0,0 0 0,0 0 0,0 0 0,0 0 0,0 0 0,0 0 0,0 0 0,0 0 0,0 0 0,0 0 0,0 0 0,0 0 0,0 0 0,0 0 0,-1 0 0,1 0 0,0 0 0,0-1 0,0 1 0,0 0 0,0 0 0,0 0 0,0 0 0,0 0 0,0 0 0,0 0 0,0-1 0,0 1 0,0 0 0,0 0 0,0 0 0,0 0 0,-3 15-364,2-12 237,0 0 0,1 0 1,0-1-1,-2 1 0,1 0 0,1 0 0,-2-1 1,1 1-1,-2 1 127,-9 11-805,8-9 274,-1-1-1,1 1 1,-1 3 531,-32 57-3443,26-51 2727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0T11:29:38.894"/>
    </inkml:context>
    <inkml:brush xml:id="br0">
      <inkml:brushProperty name="width" value="0.1" units="cm"/>
      <inkml:brushProperty name="height" value="0.1" units="cm"/>
      <inkml:brushProperty name="color" value="#FF0066"/>
    </inkml:brush>
  </inkml:definitions>
  <inkml:trace contextRef="#ctx0" brushRef="#br0">90 1 9234,'-11'5'2758,"10"-5"-2697,1 0 0,0 1 0,0-1 0,-1 1 0,1-1-1,0 0 1,-1 1 0,1-1 0,-1 0 0,1 1 0,0-1 0,0 1 0,0-1 0,0 1 0,0-1 0,0 0 0,-1 1-1,1-1 1,0 1 0,0 0 0,0-1 0,0 0-61,0 4 340,-1-1 128,-2-1-328,0 2 49,3-3-176,0-1 0,-1 0 1,1 0-1,0 0 0,0 1 0,0-1 0,0 0 0,0 0 0,0 0 0,0 0 0,-1 0 0,1 0 0,0 0 0,-1 0 0,1 0 0,0 0 0,-1 0 1,1 0-1,0 0 0,0 0 0,0 0 0,0 0 0,0 0 0,-1 0 0,1 0 0,0 0 0,-1 0 0,1 0 0,0 0 0,-1 0-13,0 0 60,1 0 106,0 0 70,7 0 162,0 1-1,7 1-397,9 1 223,-6-1-102,19 2 461,5-1-582,-14-3 417,-1-1 0,24-5-417,-6 1 199,-29 3-152,9 0 100,19 0-147,40 3 121,-62-1-161,-21 0 38,0 0 0,0 0 0,1 0 0,-1 0 0,0 0 0,1 0 0,-1 0 0,0 0 0,1 0 0,-1 0-1,0 0 1,0 0 0,0 0 0,0 0 0,1 0 0,-1 0 0,0 0 0,0 0 0,1 0 0,-1 1 0,0-1 0,1 0 0,-1 0 0,0 0 0,0 1 0,0-1 2,3 2-28,0 1-19,-5-2 39,-9 2-12,2 2 35,2-3 22,0 2 0,1-1 1,0 1-1,-1-1 0,1 2 1,-2 1-38,-2 4 97,1-1 0,0 2 0,1 0 0,-6 8-97,1 0 39,-7 10 4,9-10 0,-1 3 51,-1 0 0,-9 9-94,10-16 53,-7 12 132,-2-2 0,-8 7-185,11-12 196,-4 6-196,-4 6 97,3-8-38,2-1 5,-9 12-64,-48 76-1219,62-84 39,12-20 630,1-3 226,0-1 0,0 2 0,1-1 0,-1 0 0,0 4 324,3-7-123,-1 0-1,1 0 1,0 0-1,-1 0 1,1 0-1,0-1 1,0 1-1,0 0 1,0 0-1,0 0 1,0 0-1,0 0 1,0-1-1,1 1 0,-1 0 1,0 0-1,1-1 1,-1 1-1,0 0 1,0 0-1,1-1 1,-1 1-1,1 0 1,0 0-1,-1-1 1,0 1-1,1 0 1,0-1-1,0 1 1,-1-1-1,1 1 0,0-1 1,0 1-1,0 0 124,16 5-1436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3/22/2023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Perkins 101</a:t>
            </a:r>
          </a:p>
          <a:p>
            <a:r>
              <a:rPr lang="en-US" dirty="0"/>
              <a:t>October 2021</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a:t>
            </a:fld>
            <a:endParaRPr lang="en-US" dirty="0"/>
          </a:p>
        </p:txBody>
      </p:sp>
      <p:sp>
        <p:nvSpPr>
          <p:cNvPr id="5" name="Date Placeholder 4">
            <a:extLst>
              <a:ext uri="{FF2B5EF4-FFF2-40B4-BE49-F238E27FC236}">
                <a16:creationId xmlns:a16="http://schemas.microsoft.com/office/drawing/2014/main" id="{A31D8B0B-C9D7-2949-8293-D3724C0D45FF}"/>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3E86EFCB-2417-6E49-9F4D-DD07AE9147D1}"/>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358794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good overview the application </a:t>
            </a:r>
          </a:p>
          <a:p>
            <a:pPr marL="342900" indent="-342900">
              <a:buAutoNum type="arabicPeriod"/>
            </a:pPr>
            <a:r>
              <a:rPr lang="en-US" dirty="0"/>
              <a:t>Fund </a:t>
            </a:r>
          </a:p>
          <a:p>
            <a:pPr marL="342900" indent="-342900">
              <a:buAutoNum type="arabicPeriod"/>
            </a:pPr>
            <a:r>
              <a:rPr lang="en-US" dirty="0"/>
              <a:t>Collaborate WIOA</a:t>
            </a:r>
          </a:p>
          <a:p>
            <a:pPr marL="342900" indent="-342900">
              <a:buAutoNum type="arabicPeriod"/>
            </a:pPr>
            <a:r>
              <a:rPr lang="en-US" dirty="0"/>
              <a:t>Improving Skills </a:t>
            </a:r>
          </a:p>
          <a:p>
            <a:pPr marL="342900" indent="-342900">
              <a:buAutoNum type="arabicPeriod"/>
            </a:pPr>
            <a:r>
              <a:rPr lang="en-US" dirty="0"/>
              <a:t>Serving Special Pops </a:t>
            </a:r>
          </a:p>
          <a:p>
            <a:pPr marL="342900" indent="-342900">
              <a:buAutoNum type="arabicPeriod"/>
            </a:pPr>
            <a:endParaRPr lang="en-US" dirty="0"/>
          </a:p>
          <a:p>
            <a:pPr marL="0" indent="0">
              <a:lnSpc>
                <a:spcPct val="120000"/>
              </a:lnSpc>
              <a:buSzPct val="100000"/>
              <a:buNone/>
              <a:defRPr sz="3000"/>
            </a:pPr>
            <a:r>
              <a:rPr lang="en-US" sz="1200" dirty="0"/>
              <a:t>What CTE program areas will the college fund with Perkins funds?  </a:t>
            </a:r>
          </a:p>
          <a:p>
            <a:pPr marL="0" indent="0">
              <a:lnSpc>
                <a:spcPct val="120000"/>
              </a:lnSpc>
              <a:buSzPct val="100000"/>
              <a:buNone/>
              <a:defRPr sz="3000"/>
            </a:pPr>
            <a:r>
              <a:rPr lang="en-US" sz="1200" dirty="0"/>
              <a:t>How will the college collaborate with their workforce stakeholders and partners?  (including WIOA)</a:t>
            </a:r>
          </a:p>
          <a:p>
            <a:pPr marL="0" indent="0">
              <a:lnSpc>
                <a:spcPct val="120000"/>
              </a:lnSpc>
              <a:buSzPct val="100000"/>
              <a:buNone/>
              <a:defRPr sz="3000"/>
            </a:pPr>
            <a:r>
              <a:rPr lang="en-US" sz="1200" dirty="0"/>
              <a:t>How will the college improve the academic and technical skills of CTE students? </a:t>
            </a:r>
          </a:p>
          <a:p>
            <a:pPr marL="0" indent="0">
              <a:lnSpc>
                <a:spcPct val="120000"/>
              </a:lnSpc>
              <a:buSzPct val="100000"/>
              <a:buNone/>
              <a:defRPr sz="3000"/>
            </a:pPr>
            <a:r>
              <a:rPr lang="en-US" sz="1200" dirty="0"/>
              <a:t>What are strategies the college will implement to serve Special Populations enrolled in CTE programs of study?</a:t>
            </a:r>
          </a:p>
          <a:p>
            <a:pPr marL="342900" indent="-342900">
              <a:buAutoNum type="arabicPeriod"/>
            </a:pP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114497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328869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2931540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CLNA, the Perkins  Community Colleges  Reach out and asks their stakeholders, how are we doing, how can we collaborate, how can we help the individuals you serve, how might your refer some to us for further education and training -  to earn that postsecondary credential and help strengthen our workforce. </a:t>
            </a:r>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3008961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typical need assessment is pages in length, Staff has simplified your summary sheet to high the highlights for our review and inclusion in the application. </a:t>
            </a:r>
          </a:p>
          <a:p>
            <a:endParaRPr lang="en-US" dirty="0"/>
          </a:p>
          <a:p>
            <a:r>
              <a:rPr lang="en-US" dirty="0"/>
              <a:t>Ask to see your college CLNA, see how WBL is incorporated into the plan, </a:t>
            </a:r>
          </a:p>
          <a:p>
            <a:r>
              <a:rPr lang="en-US" dirty="0"/>
              <a:t>Hiring staff, Released Time, Project based </a:t>
            </a:r>
          </a:p>
        </p:txBody>
      </p:sp>
      <p:sp>
        <p:nvSpPr>
          <p:cNvPr id="4" name="Slide Number Placeholder 3"/>
          <p:cNvSpPr>
            <a:spLocks noGrp="1"/>
          </p:cNvSpPr>
          <p:nvPr>
            <p:ph type="sldNum" sz="quarter" idx="5"/>
          </p:nvPr>
        </p:nvSpPr>
        <p:spPr/>
        <p:txBody>
          <a:bodyPr/>
          <a:lstStyle/>
          <a:p>
            <a:fld id="{3D52D8DC-3CCA-4826-966D-69131461ECBB}" type="slidenum">
              <a:rPr lang="en-US" smtClean="0"/>
              <a:t>33</a:t>
            </a:fld>
            <a:endParaRPr lang="en-US"/>
          </a:p>
        </p:txBody>
      </p:sp>
    </p:spTree>
    <p:extLst>
      <p:ext uri="{BB962C8B-B14F-4D97-AF65-F5344CB8AC3E}">
        <p14:creationId xmlns:p14="http://schemas.microsoft.com/office/powerpoint/2010/main" val="977136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lnSpc>
                <a:spcPct val="117999"/>
              </a:lnSpc>
              <a:defRPr sz="1800"/>
            </a:pPr>
            <a:r>
              <a:rPr sz="2000" dirty="0"/>
              <a:t>Our mission deals with enhancing leveling the field and engaging the employers</a:t>
            </a:r>
          </a:p>
          <a:p>
            <a:pPr lvl="0">
              <a:lnSpc>
                <a:spcPct val="117999"/>
              </a:lnSpc>
              <a:defRPr sz="1800"/>
            </a:pPr>
            <a:r>
              <a:rPr sz="2000" dirty="0"/>
              <a:t>Our authority comes from the legislative act of 2006 </a:t>
            </a:r>
          </a:p>
          <a:p>
            <a:pPr lvl="0">
              <a:lnSpc>
                <a:spcPct val="117999"/>
              </a:lnSpc>
              <a:defRPr sz="1800"/>
            </a:pPr>
            <a:r>
              <a:rPr sz="2000" dirty="0"/>
              <a:t>fine-tuned for North Carolina in our state plan </a:t>
            </a:r>
          </a:p>
        </p:txBody>
      </p:sp>
      <p:sp>
        <p:nvSpPr>
          <p:cNvPr id="2" name="Date Placeholder 1">
            <a:extLst>
              <a:ext uri="{FF2B5EF4-FFF2-40B4-BE49-F238E27FC236}">
                <a16:creationId xmlns:a16="http://schemas.microsoft.com/office/drawing/2014/main" id="{667F5F44-F08E-4249-A4DA-5FFEBD12479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2DD74338-BDC8-B94F-8298-FC5A41C4520F}"/>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752440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52</a:t>
            </a:fld>
            <a:endParaRPr lang="en-US"/>
          </a:p>
        </p:txBody>
      </p:sp>
    </p:spTree>
    <p:extLst>
      <p:ext uri="{BB962C8B-B14F-4D97-AF65-F5344CB8AC3E}">
        <p14:creationId xmlns:p14="http://schemas.microsoft.com/office/powerpoint/2010/main" val="2215689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53</a:t>
            </a:fld>
            <a:endParaRPr lang="en-US"/>
          </a:p>
        </p:txBody>
      </p:sp>
    </p:spTree>
    <p:extLst>
      <p:ext uri="{BB962C8B-B14F-4D97-AF65-F5344CB8AC3E}">
        <p14:creationId xmlns:p14="http://schemas.microsoft.com/office/powerpoint/2010/main" val="1509560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8205" indent="-278205" defTabSz="847863">
              <a:spcBef>
                <a:spcPts val="611"/>
              </a:spcBef>
              <a:buFont typeface="+mj-lt"/>
              <a:buAutoNum type="arabicPeriod"/>
              <a:defRPr sz="1800"/>
            </a:pPr>
            <a:r>
              <a:rPr lang="en-US" sz="1300" dirty="0"/>
              <a:t>Activity description not aligned with budget entries and job descriptions – Counselors working with all students, no documentation </a:t>
            </a:r>
          </a:p>
          <a:p>
            <a:pPr marL="278205" indent="-278205" defTabSz="847863">
              <a:spcBef>
                <a:spcPts val="611"/>
              </a:spcBef>
              <a:buFont typeface="+mj-lt"/>
              <a:buAutoNum type="arabicPeriod"/>
              <a:defRPr sz="1800"/>
            </a:pPr>
            <a:r>
              <a:rPr lang="en-US" sz="1300" dirty="0"/>
              <a:t>All pieces of the activity not described – Positions and Duties not described </a:t>
            </a:r>
          </a:p>
          <a:p>
            <a:pPr marL="278205" indent="-278205" defTabSz="847863">
              <a:spcBef>
                <a:spcPts val="611"/>
              </a:spcBef>
              <a:buFont typeface="+mj-lt"/>
              <a:buAutoNum type="arabicPeriod"/>
              <a:defRPr sz="1800"/>
            </a:pPr>
            <a:r>
              <a:rPr lang="en-US" sz="1300" dirty="0"/>
              <a:t>Too much/too little information</a:t>
            </a:r>
          </a:p>
          <a:p>
            <a:pPr marL="278205" indent="-278205" defTabSz="847863">
              <a:spcBef>
                <a:spcPts val="611"/>
              </a:spcBef>
              <a:buFont typeface="+mj-lt"/>
              <a:buAutoNum type="arabicPeriod"/>
              <a:defRPr sz="1800"/>
            </a:pPr>
            <a:r>
              <a:rPr lang="en-US" sz="1300" dirty="0"/>
              <a:t>Data to support funding; special populations -  % of Special Pops enrolled in CTE programs </a:t>
            </a:r>
          </a:p>
          <a:p>
            <a:pPr marL="278205" indent="-278205" defTabSz="847863">
              <a:spcBef>
                <a:spcPts val="611"/>
              </a:spcBef>
              <a:buFont typeface="+mj-lt"/>
              <a:buAutoNum type="arabicPeriod"/>
              <a:defRPr sz="1800"/>
            </a:pPr>
            <a:r>
              <a:rPr lang="en-US" sz="1300" dirty="0"/>
              <a:t>Justification for continued funding – Why keep staff working with the program year after year (Faculty 3 year Limit) </a:t>
            </a:r>
          </a:p>
          <a:p>
            <a:pPr marL="278205" indent="-278205" defTabSz="847863">
              <a:spcBef>
                <a:spcPts val="611"/>
              </a:spcBef>
              <a:buFont typeface="+mj-lt"/>
              <a:buAutoNum type="arabicPeriod"/>
              <a:defRPr sz="1800"/>
            </a:pPr>
            <a:r>
              <a:rPr lang="en-US" sz="1300" dirty="0"/>
              <a:t>Evaluation measures – Tie in with Institutional Effectiveness </a:t>
            </a:r>
          </a:p>
          <a:p>
            <a:pPr marL="278205" indent="-278205" defTabSz="847863">
              <a:spcBef>
                <a:spcPts val="611"/>
              </a:spcBef>
              <a:buFont typeface="+mj-lt"/>
              <a:buAutoNum type="arabicPeriod"/>
              <a:defRPr sz="1800"/>
            </a:pPr>
            <a:r>
              <a:rPr lang="en-US" sz="1300" dirty="0"/>
              <a:t>Insufficiently focused</a:t>
            </a:r>
          </a:p>
          <a:p>
            <a:pPr marL="278205" indent="-278205" defTabSz="847863">
              <a:spcBef>
                <a:spcPts val="611"/>
              </a:spcBef>
              <a:buFont typeface="+mj-lt"/>
              <a:buAutoNum type="arabicPeriod"/>
              <a:defRPr sz="1800"/>
            </a:pPr>
            <a:r>
              <a:rPr lang="en-US" sz="1300" dirty="0"/>
              <a:t>Adhere to what’s typically been done</a:t>
            </a:r>
          </a:p>
          <a:p>
            <a:pPr marL="232929" indent="-23292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54</a:t>
            </a:fld>
            <a:endParaRPr lang="en-US" dirty="0"/>
          </a:p>
        </p:txBody>
      </p:sp>
      <p:sp>
        <p:nvSpPr>
          <p:cNvPr id="5" name="Date Placeholder 4">
            <a:extLst>
              <a:ext uri="{FF2B5EF4-FFF2-40B4-BE49-F238E27FC236}">
                <a16:creationId xmlns:a16="http://schemas.microsoft.com/office/drawing/2014/main" id="{C32CC355-6A9D-E84C-9AED-46986EAD816C}"/>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250C1B54-DA74-3F44-A16E-C14DBF02C336}"/>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769364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58</a:t>
            </a:fld>
            <a:endParaRPr lang="en-US" dirty="0"/>
          </a:p>
        </p:txBody>
      </p:sp>
      <p:sp>
        <p:nvSpPr>
          <p:cNvPr id="5" name="Date Placeholder 4">
            <a:extLst>
              <a:ext uri="{FF2B5EF4-FFF2-40B4-BE49-F238E27FC236}">
                <a16:creationId xmlns:a16="http://schemas.microsoft.com/office/drawing/2014/main" id="{91FB754E-A94F-744E-AAFD-2ACBFA8DA39E}"/>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93538147-869F-2047-B798-3C3AFD7DC5AD}"/>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163787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59937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59</a:t>
            </a:fld>
            <a:endParaRPr lang="en-US"/>
          </a:p>
        </p:txBody>
      </p:sp>
    </p:spTree>
    <p:extLst>
      <p:ext uri="{BB962C8B-B14F-4D97-AF65-F5344CB8AC3E}">
        <p14:creationId xmlns:p14="http://schemas.microsoft.com/office/powerpoint/2010/main" val="2809661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Summary</a:t>
            </a:r>
            <a:r>
              <a:rPr lang="en-US" baseline="0" dirty="0"/>
              <a:t>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60</a:t>
            </a:fld>
            <a:endParaRPr lang="en-US" dirty="0"/>
          </a:p>
        </p:txBody>
      </p:sp>
      <p:sp>
        <p:nvSpPr>
          <p:cNvPr id="5" name="Date Placeholder 4">
            <a:extLst>
              <a:ext uri="{FF2B5EF4-FFF2-40B4-BE49-F238E27FC236}">
                <a16:creationId xmlns:a16="http://schemas.microsoft.com/office/drawing/2014/main" id="{E776D12A-39A1-8541-AF7F-456801733726}"/>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EAA267B2-CC1A-4E4F-82F5-BEBE77C771CF}"/>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2675622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61</a:t>
            </a:fld>
            <a:endParaRPr lang="en-US"/>
          </a:p>
        </p:txBody>
      </p:sp>
    </p:spTree>
    <p:extLst>
      <p:ext uri="{BB962C8B-B14F-4D97-AF65-F5344CB8AC3E}">
        <p14:creationId xmlns:p14="http://schemas.microsoft.com/office/powerpoint/2010/main" val="1612958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62</a:t>
            </a:fld>
            <a:endParaRPr lang="en-US"/>
          </a:p>
        </p:txBody>
      </p:sp>
    </p:spTree>
    <p:extLst>
      <p:ext uri="{BB962C8B-B14F-4D97-AF65-F5344CB8AC3E}">
        <p14:creationId xmlns:p14="http://schemas.microsoft.com/office/powerpoint/2010/main" val="1612958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63</a:t>
            </a:fld>
            <a:endParaRPr lang="en-US"/>
          </a:p>
        </p:txBody>
      </p:sp>
    </p:spTree>
    <p:extLst>
      <p:ext uri="{BB962C8B-B14F-4D97-AF65-F5344CB8AC3E}">
        <p14:creationId xmlns:p14="http://schemas.microsoft.com/office/powerpoint/2010/main" val="1612958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64</a:t>
            </a:fld>
            <a:endParaRPr lang="en-US"/>
          </a:p>
        </p:txBody>
      </p:sp>
    </p:spTree>
    <p:extLst>
      <p:ext uri="{BB962C8B-B14F-4D97-AF65-F5344CB8AC3E}">
        <p14:creationId xmlns:p14="http://schemas.microsoft.com/office/powerpoint/2010/main" val="3686795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8205" indent="-278205" defTabSz="847863">
              <a:spcBef>
                <a:spcPts val="611"/>
              </a:spcBef>
              <a:buFont typeface="+mj-lt"/>
              <a:buAutoNum type="arabicPeriod"/>
              <a:defRPr sz="1800"/>
            </a:pPr>
            <a:r>
              <a:rPr lang="en-US" sz="1300" dirty="0"/>
              <a:t>Activity description not aligned with budget entries and job descriptions – Counselors working with all students, no documentation </a:t>
            </a:r>
          </a:p>
          <a:p>
            <a:pPr marL="278205" indent="-278205" defTabSz="847863">
              <a:spcBef>
                <a:spcPts val="611"/>
              </a:spcBef>
              <a:buFont typeface="+mj-lt"/>
              <a:buAutoNum type="arabicPeriod"/>
              <a:defRPr sz="1800"/>
            </a:pPr>
            <a:r>
              <a:rPr lang="en-US" sz="1300" dirty="0"/>
              <a:t>All pieces of the activity not described – Positions and Duties not described </a:t>
            </a:r>
          </a:p>
          <a:p>
            <a:pPr marL="278205" indent="-278205" defTabSz="847863">
              <a:spcBef>
                <a:spcPts val="611"/>
              </a:spcBef>
              <a:buFont typeface="+mj-lt"/>
              <a:buAutoNum type="arabicPeriod"/>
              <a:defRPr sz="1800"/>
            </a:pPr>
            <a:r>
              <a:rPr lang="en-US" sz="1300" dirty="0"/>
              <a:t>Too much/too little information</a:t>
            </a:r>
          </a:p>
          <a:p>
            <a:pPr marL="278205" indent="-278205" defTabSz="847863">
              <a:spcBef>
                <a:spcPts val="611"/>
              </a:spcBef>
              <a:buFont typeface="+mj-lt"/>
              <a:buAutoNum type="arabicPeriod"/>
              <a:defRPr sz="1800"/>
            </a:pPr>
            <a:r>
              <a:rPr lang="en-US" sz="1300" dirty="0"/>
              <a:t>Data to support funding; special populations -  % of Special Pops enrolled in CTE programs </a:t>
            </a:r>
          </a:p>
          <a:p>
            <a:pPr marL="278205" indent="-278205" defTabSz="847863">
              <a:spcBef>
                <a:spcPts val="611"/>
              </a:spcBef>
              <a:buFont typeface="+mj-lt"/>
              <a:buAutoNum type="arabicPeriod"/>
              <a:defRPr sz="1800"/>
            </a:pPr>
            <a:r>
              <a:rPr lang="en-US" sz="1300" dirty="0"/>
              <a:t>Justification for continued funding – Why keep staff working with the program year after year (Faculty 3 year Limit) </a:t>
            </a:r>
          </a:p>
          <a:p>
            <a:pPr marL="278205" indent="-278205" defTabSz="847863">
              <a:spcBef>
                <a:spcPts val="611"/>
              </a:spcBef>
              <a:buFont typeface="+mj-lt"/>
              <a:buAutoNum type="arabicPeriod"/>
              <a:defRPr sz="1800"/>
            </a:pPr>
            <a:r>
              <a:rPr lang="en-US" sz="1300" dirty="0"/>
              <a:t>Evaluation measures – Tie in with Institutional Effectiveness </a:t>
            </a:r>
          </a:p>
          <a:p>
            <a:pPr marL="278205" indent="-278205" defTabSz="847863">
              <a:spcBef>
                <a:spcPts val="611"/>
              </a:spcBef>
              <a:buFont typeface="+mj-lt"/>
              <a:buAutoNum type="arabicPeriod"/>
              <a:defRPr sz="1800"/>
            </a:pPr>
            <a:r>
              <a:rPr lang="en-US" sz="1300" dirty="0"/>
              <a:t>Insufficiently focused</a:t>
            </a:r>
          </a:p>
          <a:p>
            <a:pPr marL="278205" indent="-278205" defTabSz="847863">
              <a:spcBef>
                <a:spcPts val="611"/>
              </a:spcBef>
              <a:buFont typeface="+mj-lt"/>
              <a:buAutoNum type="arabicPeriod"/>
              <a:defRPr sz="1800"/>
            </a:pPr>
            <a:r>
              <a:rPr lang="en-US" sz="1300" dirty="0"/>
              <a:t>Adhere to what’s typically been done</a:t>
            </a:r>
          </a:p>
          <a:p>
            <a:pPr marL="232929" indent="-23292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65</a:t>
            </a:fld>
            <a:endParaRPr lang="en-US" dirty="0"/>
          </a:p>
        </p:txBody>
      </p:sp>
      <p:sp>
        <p:nvSpPr>
          <p:cNvPr id="5" name="Date Placeholder 4">
            <a:extLst>
              <a:ext uri="{FF2B5EF4-FFF2-40B4-BE49-F238E27FC236}">
                <a16:creationId xmlns:a16="http://schemas.microsoft.com/office/drawing/2014/main" id="{C32CC355-6A9D-E84C-9AED-46986EAD816C}"/>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250C1B54-DA74-3F44-A16E-C14DBF02C336}"/>
              </a:ext>
            </a:extLst>
          </p:cNvPr>
          <p:cNvSpPr>
            <a:spLocks noGrp="1"/>
          </p:cNvSpPr>
          <p:nvPr>
            <p:ph type="ftr" sz="quarter" idx="12"/>
          </p:nvPr>
        </p:nvSpPr>
        <p:spPr/>
        <p:txBody>
          <a:bodyPr/>
          <a:lstStyle/>
          <a:p>
            <a:r>
              <a:rPr lang="en-US"/>
              <a:t>Perkins 101</a:t>
            </a:r>
          </a:p>
        </p:txBody>
      </p:sp>
    </p:spTree>
    <p:extLst>
      <p:ext uri="{BB962C8B-B14F-4D97-AF65-F5344CB8AC3E}">
        <p14:creationId xmlns:p14="http://schemas.microsoft.com/office/powerpoint/2010/main" val="4011023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66</a:t>
            </a:fld>
            <a:endParaRPr lang="en-US"/>
          </a:p>
        </p:txBody>
      </p:sp>
    </p:spTree>
    <p:extLst>
      <p:ext uri="{BB962C8B-B14F-4D97-AF65-F5344CB8AC3E}">
        <p14:creationId xmlns:p14="http://schemas.microsoft.com/office/powerpoint/2010/main" val="166589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384368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129794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3" name="Shape 213"/>
          <p:cNvSpPr>
            <a:spLocks noGrp="1"/>
          </p:cNvSpPr>
          <p:nvPr>
            <p:ph type="body" sz="quarter" idx="1"/>
          </p:nvPr>
        </p:nvSpPr>
        <p:spPr>
          <a:prstGeom prst="rect">
            <a:avLst/>
          </a:prstGeom>
        </p:spPr>
        <p:txBody>
          <a:bodyPr/>
          <a:lstStyle/>
          <a:p>
            <a:pPr lvl="0">
              <a:lnSpc>
                <a:spcPct val="117999"/>
              </a:lnSpc>
              <a:defRPr sz="1800"/>
            </a:pPr>
            <a:r>
              <a:rPr sz="2200" dirty="0"/>
              <a:t>Our mission deals with enhancing leveling the field and engaging the employers</a:t>
            </a:r>
            <a:endParaRPr lang="en-US" sz="2200" dirty="0"/>
          </a:p>
          <a:p>
            <a:pPr lvl="0">
              <a:lnSpc>
                <a:spcPct val="117999"/>
              </a:lnSpc>
              <a:defRPr sz="1800"/>
            </a:pPr>
            <a:r>
              <a:rPr lang="en-US" sz="2200" dirty="0"/>
              <a:t>Curriculum Standards are the framework for the POS </a:t>
            </a:r>
            <a:endParaRPr sz="2200" dirty="0"/>
          </a:p>
          <a:p>
            <a:pPr lvl="0">
              <a:lnSpc>
                <a:spcPct val="117999"/>
              </a:lnSpc>
              <a:defRPr sz="1800"/>
            </a:pPr>
            <a:r>
              <a:rPr sz="2200" dirty="0"/>
              <a:t>Our authority comes from the legislative act of 2006 </a:t>
            </a:r>
          </a:p>
          <a:p>
            <a:pPr lvl="0">
              <a:lnSpc>
                <a:spcPct val="117999"/>
              </a:lnSpc>
              <a:defRPr sz="1800"/>
            </a:pPr>
            <a:r>
              <a:rPr sz="2200" dirty="0"/>
              <a:t>fine-tuned for North Carolina in our state plan </a:t>
            </a:r>
            <a:endParaRPr lang="en-US" sz="2200" dirty="0"/>
          </a:p>
          <a:p>
            <a:pPr lvl="0">
              <a:lnSpc>
                <a:spcPct val="117999"/>
              </a:lnSpc>
              <a:defRPr sz="1800"/>
            </a:pPr>
            <a:endParaRPr sz="2200" dirty="0"/>
          </a:p>
        </p:txBody>
      </p:sp>
      <p:sp>
        <p:nvSpPr>
          <p:cNvPr id="2" name="Date Placeholder 1">
            <a:extLst>
              <a:ext uri="{FF2B5EF4-FFF2-40B4-BE49-F238E27FC236}">
                <a16:creationId xmlns:a16="http://schemas.microsoft.com/office/drawing/2014/main" id="{79C1EF36-7493-6741-99EA-04F048D5633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A6E51B3C-6DC0-3444-B203-F4D35AD529E2}"/>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30681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999941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400" dirty="0"/>
              <a:t>Graphic from middle school to College </a:t>
            </a:r>
          </a:p>
          <a:p>
            <a:endParaRPr lang="en-US" sz="1400" dirty="0"/>
          </a:p>
          <a:p>
            <a:r>
              <a:rPr lang="en-US" sz="1400" dirty="0"/>
              <a:t>WBL Foundation in Engaging Employers and Companies in the classroom and beyond. </a:t>
            </a:r>
          </a:p>
          <a:p>
            <a:endParaRPr lang="en-US" sz="1400" dirty="0"/>
          </a:p>
          <a:p>
            <a:r>
              <a:rPr lang="en-US" sz="1400" dirty="0"/>
              <a:t>Career Fairs, Tours, Mentors, Day in Industry </a:t>
            </a:r>
          </a:p>
          <a:p>
            <a:endParaRPr lang="en-US" sz="1400" dirty="0"/>
          </a:p>
          <a:p>
            <a:r>
              <a:rPr lang="en-US" sz="1400" dirty="0"/>
              <a:t>Co –p, Internships, </a:t>
            </a:r>
          </a:p>
          <a:p>
            <a:endParaRPr lang="en-US" sz="1400" dirty="0"/>
          </a:p>
          <a:p>
            <a:r>
              <a:rPr lang="en-US" sz="1400" dirty="0"/>
              <a:t>WBL 120,   even Apprenticeship.  </a:t>
            </a:r>
          </a:p>
          <a:p>
            <a:pPr>
              <a:spcBef>
                <a:spcPts val="408"/>
              </a:spcBef>
              <a:defRPr sz="1800"/>
            </a:pPr>
            <a:endParaRPr lang="en-US" sz="1400" u="sng" dirty="0">
              <a:latin typeface="American Typewriter"/>
              <a:ea typeface="American Typewriter"/>
              <a:cs typeface="American Typewriter"/>
              <a:sym typeface="American Typewriter"/>
            </a:endParaRPr>
          </a:p>
        </p:txBody>
      </p:sp>
      <p:sp>
        <p:nvSpPr>
          <p:cNvPr id="4" name="Date Placeholder 3">
            <a:extLst>
              <a:ext uri="{FF2B5EF4-FFF2-40B4-BE49-F238E27FC236}">
                <a16:creationId xmlns:a16="http://schemas.microsoft.com/office/drawing/2014/main" id="{023C5746-959E-7346-84D2-A2ACF2597349}"/>
              </a:ext>
            </a:extLst>
          </p:cNvPr>
          <p:cNvSpPr>
            <a:spLocks noGrp="1"/>
          </p:cNvSpPr>
          <p:nvPr>
            <p:ph type="dt" idx="10"/>
          </p:nvPr>
        </p:nvSpPr>
        <p:spPr/>
        <p:txBody>
          <a:bodyPr/>
          <a:lstStyle/>
          <a:p>
            <a:r>
              <a:rPr lang="en-US"/>
              <a:t>April 18, 2018</a:t>
            </a:r>
          </a:p>
        </p:txBody>
      </p:sp>
      <p:sp>
        <p:nvSpPr>
          <p:cNvPr id="5" name="Footer Placeholder 4">
            <a:extLst>
              <a:ext uri="{FF2B5EF4-FFF2-40B4-BE49-F238E27FC236}">
                <a16:creationId xmlns:a16="http://schemas.microsoft.com/office/drawing/2014/main" id="{DA74090B-BDA0-8840-9DF5-6F4C8A893A50}"/>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1024359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Evaluation </a:t>
            </a:r>
            <a:r>
              <a:rPr lang="en-US" dirty="0"/>
              <a:t>uses local and state data including the dashboards. </a:t>
            </a:r>
          </a:p>
          <a:p>
            <a:r>
              <a:rPr lang="en-US" dirty="0"/>
              <a:t>Program Reviews enrollment, outcomes, grade distribution, faculty certifications, course work on line and seated, </a:t>
            </a:r>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1109912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1052948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29806"/>
            <a:ext cx="6858000" cy="1071375"/>
          </a:xfrm>
        </p:spPr>
        <p:txBody>
          <a:bodyPr anchor="b">
            <a:normAutofit/>
          </a:bodyPr>
          <a:lstStyle>
            <a:lvl1pPr algn="ctr">
              <a:defRPr sz="2700"/>
            </a:lvl1pPr>
          </a:lstStyle>
          <a:p>
            <a:r>
              <a:rPr lang="en-US" dirty="0"/>
              <a:t>Click to edit Master title style</a:t>
            </a:r>
          </a:p>
        </p:txBody>
      </p:sp>
      <p:sp>
        <p:nvSpPr>
          <p:cNvPr id="3" name="Subtitle 2"/>
          <p:cNvSpPr>
            <a:spLocks noGrp="1"/>
          </p:cNvSpPr>
          <p:nvPr>
            <p:ph type="subTitle" idx="1"/>
          </p:nvPr>
        </p:nvSpPr>
        <p:spPr>
          <a:xfrm>
            <a:off x="1143000" y="3070237"/>
            <a:ext cx="6858000" cy="1241822"/>
          </a:xfrm>
        </p:spPr>
        <p:txBody>
          <a:bodyPr>
            <a:normAutofit/>
          </a:bodyPr>
          <a:lstStyle>
            <a:lvl1pPr marL="0" indent="0" algn="ctr">
              <a:buNone/>
              <a:defRPr sz="18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809325"/>
          </a:xfrm>
          <a:prstGeom prst="rect">
            <a:avLst/>
          </a:prstGeom>
          <a:noFill/>
        </p:spPr>
        <p:txBody>
          <a:bodyPr wrap="square" lIns="51435" tIns="25718" rIns="51435" bIns="25718">
            <a:spAutoFit/>
          </a:bodyPr>
          <a:lstStyle/>
          <a:p>
            <a:pPr>
              <a:lnSpc>
                <a:spcPct val="80000"/>
              </a:lnSpc>
            </a:pPr>
            <a:r>
              <a:rPr lang="en-US" sz="3038"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38"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26366"/>
            <a:ext cx="1498914" cy="1267946"/>
          </a:xfrm>
          <a:prstGeom prst="rect">
            <a:avLst/>
          </a:prstGeom>
        </p:spPr>
      </p:pic>
    </p:spTree>
    <p:extLst>
      <p:ext uri="{BB962C8B-B14F-4D97-AF65-F5344CB8AC3E}">
        <p14:creationId xmlns:p14="http://schemas.microsoft.com/office/powerpoint/2010/main" val="180493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3/22/2023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3/22/2023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3/22/2023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3/22/2023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4"/>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41271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a:lnSpc>
                <a:spcPct val="100000"/>
              </a:lnSpc>
              <a:spcBef>
                <a:spcPts val="450"/>
              </a:spcBef>
              <a:defRPr sz="2100"/>
            </a:lvl1pPr>
            <a:lvl2pPr>
              <a:lnSpc>
                <a:spcPct val="100000"/>
              </a:lnSpc>
              <a:spcBef>
                <a:spcPts val="225"/>
              </a:spcBef>
              <a:defRPr sz="1800"/>
            </a:lvl2pPr>
            <a:lvl3pPr>
              <a:lnSpc>
                <a:spcPct val="100000"/>
              </a:lnSpc>
              <a:spcBef>
                <a:spcPts val="225"/>
              </a:spcBef>
              <a:defRPr sz="1650"/>
            </a:lvl3pPr>
            <a:lvl4pPr>
              <a:lnSpc>
                <a:spcPct val="100000"/>
              </a:lnSpc>
              <a:spcBef>
                <a:spcPts val="225"/>
              </a:spcBef>
              <a:defRPr sz="1500"/>
            </a:lvl4pPr>
            <a:lvl5pPr>
              <a:lnSpc>
                <a:spcPct val="100000"/>
              </a:lnSpc>
              <a:spcBef>
                <a:spcPts val="225"/>
              </a:spcBef>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24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014811" cy="858438"/>
          </a:xfrm>
          <a:prstGeom prst="rect">
            <a:avLst/>
          </a:prstGeom>
        </p:spPr>
      </p:pic>
      <p:sp>
        <p:nvSpPr>
          <p:cNvPr id="13"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spTree>
    <p:extLst>
      <p:ext uri="{BB962C8B-B14F-4D97-AF65-F5344CB8AC3E}">
        <p14:creationId xmlns:p14="http://schemas.microsoft.com/office/powerpoint/2010/main" val="3461669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2151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452439" y="1845317"/>
            <a:ext cx="8239125" cy="1452868"/>
          </a:xfrm>
          <a:prstGeom prst="rect">
            <a:avLst/>
          </a:prstGeom>
        </p:spPr>
        <p:txBody>
          <a:bodyPr anchor="ctr"/>
          <a:lstStyle>
            <a:lvl1pPr marL="0" indent="0" algn="ctr">
              <a:lnSpc>
                <a:spcPct val="80000"/>
              </a:lnSpc>
              <a:spcBef>
                <a:spcPts val="0"/>
              </a:spcBef>
              <a:buSzTx/>
              <a:buNone/>
              <a:defRPr sz="3263" spc="-65">
                <a:latin typeface="Helvetica Neue Medium"/>
                <a:ea typeface="Helvetica Neue Medium"/>
                <a:cs typeface="Helvetica Neue Medium"/>
                <a:sym typeface="Helvetica Neue Medium"/>
              </a:defRPr>
            </a:lvl1pPr>
            <a:lvl2pPr marL="0" indent="0" algn="ctr">
              <a:lnSpc>
                <a:spcPct val="80000"/>
              </a:lnSpc>
              <a:spcBef>
                <a:spcPts val="0"/>
              </a:spcBef>
              <a:buSzTx/>
              <a:buNone/>
              <a:defRPr sz="3263" spc="-65">
                <a:latin typeface="Helvetica Neue Medium"/>
                <a:ea typeface="Helvetica Neue Medium"/>
                <a:cs typeface="Helvetica Neue Medium"/>
                <a:sym typeface="Helvetica Neue Medium"/>
              </a:defRPr>
            </a:lvl2pPr>
            <a:lvl3pPr marL="0" indent="0" algn="ctr">
              <a:lnSpc>
                <a:spcPct val="80000"/>
              </a:lnSpc>
              <a:spcBef>
                <a:spcPts val="0"/>
              </a:spcBef>
              <a:buSzTx/>
              <a:buNone/>
              <a:defRPr sz="3263" spc="-65">
                <a:latin typeface="Helvetica Neue Medium"/>
                <a:ea typeface="Helvetica Neue Medium"/>
                <a:cs typeface="Helvetica Neue Medium"/>
                <a:sym typeface="Helvetica Neue Medium"/>
              </a:defRPr>
            </a:lvl3pPr>
            <a:lvl4pPr marL="0" indent="0" algn="ctr">
              <a:lnSpc>
                <a:spcPct val="80000"/>
              </a:lnSpc>
              <a:spcBef>
                <a:spcPts val="0"/>
              </a:spcBef>
              <a:buSzTx/>
              <a:buNone/>
              <a:defRPr sz="3263" spc="-65">
                <a:latin typeface="Helvetica Neue Medium"/>
                <a:ea typeface="Helvetica Neue Medium"/>
                <a:cs typeface="Helvetica Neue Medium"/>
                <a:sym typeface="Helvetica Neue Medium"/>
              </a:defRPr>
            </a:lvl4pPr>
            <a:lvl5pPr marL="0" indent="0" algn="ctr">
              <a:lnSpc>
                <a:spcPct val="80000"/>
              </a:lnSpc>
              <a:spcBef>
                <a:spcPts val="0"/>
              </a:spcBef>
              <a:buSzTx/>
              <a:buNone/>
              <a:defRPr sz="3263" spc="-65">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5736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55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15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spTree>
    <p:extLst>
      <p:ext uri="{BB962C8B-B14F-4D97-AF65-F5344CB8AC3E}">
        <p14:creationId xmlns:p14="http://schemas.microsoft.com/office/powerpoint/2010/main" val="401545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24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014811" cy="858438"/>
          </a:xfrm>
          <a:prstGeom prst="rect">
            <a:avLst/>
          </a:prstGeom>
        </p:spPr>
      </p:pic>
      <p:cxnSp>
        <p:nvCxnSpPr>
          <p:cNvPr id="14" name="Straight Connector 13"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9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7"/>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2" y="1878807"/>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cxnSp>
        <p:nvCxnSpPr>
          <p:cNvPr id="14" name="Straight Connector 13"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24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014811" cy="858438"/>
          </a:xfrm>
          <a:prstGeom prst="rect">
            <a:avLst/>
          </a:prstGeom>
        </p:spPr>
      </p:pic>
    </p:spTree>
    <p:extLst>
      <p:ext uri="{BB962C8B-B14F-4D97-AF65-F5344CB8AC3E}">
        <p14:creationId xmlns:p14="http://schemas.microsoft.com/office/powerpoint/2010/main" val="285063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sp>
        <p:nvSpPr>
          <p:cNvPr id="12" name="Title 1"/>
          <p:cNvSpPr>
            <a:spLocks noGrp="1"/>
          </p:cNvSpPr>
          <p:nvPr>
            <p:ph type="title"/>
          </p:nvPr>
        </p:nvSpPr>
        <p:spPr>
          <a:xfrm>
            <a:off x="1297859" y="126367"/>
            <a:ext cx="7364361" cy="994172"/>
          </a:xfrm>
        </p:spPr>
        <p:txBody>
          <a:bodyPr>
            <a:normAutofit/>
          </a:bodyPr>
          <a:lstStyle>
            <a:lvl1pPr>
              <a:defRPr sz="24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014811" cy="858438"/>
          </a:xfrm>
          <a:prstGeom prst="rect">
            <a:avLst/>
          </a:prstGeom>
        </p:spPr>
      </p:pic>
      <p:cxnSp>
        <p:nvCxnSpPr>
          <p:cNvPr id="14" name="Straight Connector 13"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751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spTree>
    <p:extLst>
      <p:ext uri="{BB962C8B-B14F-4D97-AF65-F5344CB8AC3E}">
        <p14:creationId xmlns:p14="http://schemas.microsoft.com/office/powerpoint/2010/main" val="37659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943157" cy="1071375"/>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72" r:id="rId19"/>
    <p:sldLayoutId id="2147483673" r:id="rId20"/>
    <p:sldLayoutId id="2147483674" r:id="rId21"/>
    <p:sldLayoutId id="2147483676" r:id="rId22"/>
  </p:sldLayoutIdLs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customXml" Target="../ink/ink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6543"/>
            <a:ext cx="7424927" cy="1645921"/>
          </a:xfrm>
        </p:spPr>
        <p:txBody>
          <a:bodyPr>
            <a:noAutofit/>
          </a:bodyPr>
          <a:lstStyle/>
          <a:p>
            <a:br>
              <a:rPr lang="en-US" sz="2800" b="0" dirty="0"/>
            </a:br>
            <a:r>
              <a:rPr lang="en-US" sz="2800" b="0" dirty="0"/>
              <a:t>Strengthening the Workforce through the  </a:t>
            </a:r>
            <a:br>
              <a:rPr lang="en-US" sz="2800" b="0" dirty="0"/>
            </a:br>
            <a:r>
              <a:rPr lang="en-US" sz="2800" b="0" dirty="0"/>
              <a:t>Comprehensive Local Needs Assessment </a:t>
            </a:r>
            <a:br>
              <a:rPr lang="en-US" sz="2800" b="0" dirty="0"/>
            </a:br>
            <a:r>
              <a:rPr lang="en-US" sz="2400" b="0" i="1" dirty="0"/>
              <a:t>with Background on Perkins V </a:t>
            </a:r>
            <a:br>
              <a:rPr lang="en-US" sz="2800" b="0" dirty="0"/>
            </a:br>
            <a:br>
              <a:rPr lang="en-US" sz="2800" b="0" dirty="0"/>
            </a:br>
            <a:r>
              <a:rPr lang="en-US" sz="2800" b="0" dirty="0"/>
              <a:t> </a:t>
            </a:r>
          </a:p>
        </p:txBody>
      </p:sp>
      <p:pic>
        <p:nvPicPr>
          <p:cNvPr id="4" name="Picture 3">
            <a:extLst>
              <a:ext uri="{FF2B5EF4-FFF2-40B4-BE49-F238E27FC236}">
                <a16:creationId xmlns:a16="http://schemas.microsoft.com/office/drawing/2014/main" id="{3FF62845-1790-144F-8941-757674530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00" y="3531661"/>
            <a:ext cx="4678926" cy="1472640"/>
          </a:xfrm>
          <a:prstGeom prst="rect">
            <a:avLst/>
          </a:prstGeom>
        </p:spPr>
      </p:pic>
      <p:sp>
        <p:nvSpPr>
          <p:cNvPr id="3" name="TextBox 2">
            <a:extLst>
              <a:ext uri="{FF2B5EF4-FFF2-40B4-BE49-F238E27FC236}">
                <a16:creationId xmlns:a16="http://schemas.microsoft.com/office/drawing/2014/main" id="{1F4B4B91-3588-3F23-5A50-F9C2E964B9AC}"/>
              </a:ext>
            </a:extLst>
          </p:cNvPr>
          <p:cNvSpPr txBox="1"/>
          <p:nvPr/>
        </p:nvSpPr>
        <p:spPr>
          <a:xfrm>
            <a:off x="894918" y="2967817"/>
            <a:ext cx="73346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Dr. Tony Reggi and Dr. Bob Witchger </a:t>
            </a:r>
          </a:p>
          <a:p>
            <a:pPr algn="ctr"/>
            <a:r>
              <a:rPr lang="en-US" dirty="0">
                <a:cs typeface="Calibri"/>
              </a:rPr>
              <a:t>NC Perkins </a:t>
            </a:r>
          </a:p>
        </p:txBody>
      </p:sp>
      <p:sp>
        <p:nvSpPr>
          <p:cNvPr id="6" name="Shape 131">
            <a:extLst>
              <a:ext uri="{FF2B5EF4-FFF2-40B4-BE49-F238E27FC236}">
                <a16:creationId xmlns:a16="http://schemas.microsoft.com/office/drawing/2014/main" id="{5F61E58F-1629-B5F7-55FB-51570EE8FBD3}"/>
              </a:ext>
            </a:extLst>
          </p:cNvPr>
          <p:cNvSpPr txBox="1">
            <a:spLocks/>
          </p:cNvSpPr>
          <p:nvPr/>
        </p:nvSpPr>
        <p:spPr>
          <a:xfrm>
            <a:off x="1700506" y="126367"/>
            <a:ext cx="5740783" cy="994172"/>
          </a:xfrm>
          <a:prstGeom prst="rect">
            <a:avLst/>
          </a:prstGeom>
        </p:spPr>
        <p:txBody>
          <a:bodyPr vert="horz" lIns="91440" tIns="45720" rIns="91440" bIns="45720" rtlCol="0" anchor="b">
            <a:normAutofit/>
          </a:bodyPr>
          <a:lstStyle>
            <a:lvl1pPr algn="ctr" defTabSz="850349" rtl="0" eaLnBrk="1" latinLnBrk="0" hangingPunct="1">
              <a:lnSpc>
                <a:spcPct val="90000"/>
              </a:lnSpc>
              <a:spcBef>
                <a:spcPct val="0"/>
              </a:spcBef>
              <a:buNone/>
              <a:defRPr sz="3348" b="1" kern="1200">
                <a:ln w="0">
                  <a:solidFill>
                    <a:schemeClr val="accent1"/>
                  </a:solidFill>
                </a:ln>
                <a:solidFill>
                  <a:schemeClr val="tx1"/>
                </a:solidFill>
                <a:latin typeface="+mn-lt"/>
                <a:ea typeface="+mj-ea"/>
                <a:cs typeface="+mj-cs"/>
              </a:defRPr>
            </a:lvl1pPr>
          </a:lstStyle>
          <a:p>
            <a:r>
              <a:rPr lang="en-US" sz="3000" dirty="0"/>
              <a:t>Perkins V </a:t>
            </a:r>
            <a:endParaRPr lang="en-US" dirty="0"/>
          </a:p>
        </p:txBody>
      </p:sp>
    </p:spTree>
    <p:extLst>
      <p:ext uri="{BB962C8B-B14F-4D97-AF65-F5344CB8AC3E}">
        <p14:creationId xmlns:p14="http://schemas.microsoft.com/office/powerpoint/2010/main" val="321628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DAC1-EA7F-0D15-8D75-9DC1F01A7B8A}"/>
              </a:ext>
            </a:extLst>
          </p:cNvPr>
          <p:cNvSpPr>
            <a:spLocks noGrp="1"/>
          </p:cNvSpPr>
          <p:nvPr>
            <p:ph type="title"/>
          </p:nvPr>
        </p:nvSpPr>
        <p:spPr/>
        <p:txBody>
          <a:bodyPr/>
          <a:lstStyle/>
          <a:p>
            <a:r>
              <a:rPr lang="en-US" dirty="0"/>
              <a:t>College Funding for Basic Grant, a % of the whole </a:t>
            </a:r>
          </a:p>
        </p:txBody>
      </p:sp>
      <p:sp>
        <p:nvSpPr>
          <p:cNvPr id="3" name="Content Placeholder 2">
            <a:extLst>
              <a:ext uri="{FF2B5EF4-FFF2-40B4-BE49-F238E27FC236}">
                <a16:creationId xmlns:a16="http://schemas.microsoft.com/office/drawing/2014/main" id="{EE2B3128-F709-A2FE-9B92-BB2F8D22186F}"/>
              </a:ext>
            </a:extLst>
          </p:cNvPr>
          <p:cNvSpPr>
            <a:spLocks noGrp="1"/>
          </p:cNvSpPr>
          <p:nvPr>
            <p:ph idx="1"/>
          </p:nvPr>
        </p:nvSpPr>
        <p:spPr/>
        <p:txBody>
          <a:bodyPr vert="horz" lIns="91440" tIns="45720" rIns="91440" bIns="45720" rtlCol="0" anchor="t">
            <a:normAutofit/>
          </a:bodyPr>
          <a:lstStyle/>
          <a:p>
            <a:pPr marL="95885" indent="-95885"/>
            <a:r>
              <a:rPr lang="en-US" dirty="0">
                <a:latin typeface="Times New Roman"/>
                <a:cs typeface="Times New Roman"/>
              </a:rPr>
              <a:t> If there were 1,000 eligible students at 4 colleges and we had $10,000,000 available to fund the basic grant to colleges </a:t>
            </a:r>
          </a:p>
          <a:p>
            <a:pPr marL="95885" indent="-95885"/>
            <a:endParaRPr lang="en-US" dirty="0">
              <a:latin typeface="Times New Roman"/>
              <a:cs typeface="Times New Roman"/>
            </a:endParaRPr>
          </a:p>
          <a:p>
            <a:pPr marL="288766" lvl="1" indent="-95885"/>
            <a:r>
              <a:rPr lang="en-US" dirty="0">
                <a:latin typeface="Times New Roman"/>
                <a:cs typeface="Times New Roman"/>
              </a:rPr>
              <a:t>College, one had 100 students with 12 credit hours in CTE  10%  = $ 1,000,000 </a:t>
            </a:r>
          </a:p>
          <a:p>
            <a:pPr marL="288766" lvl="1" indent="-95885"/>
            <a:r>
              <a:rPr lang="en-US" dirty="0">
                <a:latin typeface="Times New Roman"/>
                <a:cs typeface="Times New Roman"/>
              </a:rPr>
              <a:t>College, two had 200 students with 12 credit hours in CTE  20% =  $ 2,000,000 </a:t>
            </a:r>
          </a:p>
          <a:p>
            <a:pPr marL="288766" lvl="1" indent="-95885"/>
            <a:r>
              <a:rPr lang="en-US" dirty="0">
                <a:latin typeface="Times New Roman"/>
                <a:cs typeface="Times New Roman"/>
              </a:rPr>
              <a:t>College, three had 400 students with 12 credit hours in CTE 40% = $ 4,000,000 </a:t>
            </a:r>
          </a:p>
          <a:p>
            <a:pPr marL="288766" lvl="1" indent="-95885"/>
            <a:r>
              <a:rPr lang="en-US" dirty="0">
                <a:latin typeface="Times New Roman"/>
                <a:cs typeface="Times New Roman"/>
              </a:rPr>
              <a:t>College, four had 300 students with 12 credit hours in CTE  30% =  $ 3,000,000 </a:t>
            </a:r>
          </a:p>
          <a:p>
            <a:pPr marL="288766" lvl="1" indent="-95885"/>
            <a:endParaRPr lang="en-US" dirty="0">
              <a:highlight>
                <a:srgbClr val="FFFF00"/>
              </a:highlight>
              <a:latin typeface="Times New Roman"/>
              <a:cs typeface="Times New Roman"/>
            </a:endParaRPr>
          </a:p>
          <a:p>
            <a:pPr marL="192881" lvl="1" indent="0">
              <a:buNone/>
            </a:pPr>
            <a:endParaRPr lang="en-US" dirty="0">
              <a:highlight>
                <a:srgbClr val="FFFF00"/>
              </a:highlight>
              <a:latin typeface="Times New Roman"/>
              <a:cs typeface="Times New Roman"/>
            </a:endParaRPr>
          </a:p>
        </p:txBody>
      </p:sp>
    </p:spTree>
    <p:extLst>
      <p:ext uri="{BB962C8B-B14F-4D97-AF65-F5344CB8AC3E}">
        <p14:creationId xmlns:p14="http://schemas.microsoft.com/office/powerpoint/2010/main" val="361854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DAC1-EA7F-0D15-8D75-9DC1F01A7B8A}"/>
              </a:ext>
            </a:extLst>
          </p:cNvPr>
          <p:cNvSpPr>
            <a:spLocks noGrp="1"/>
          </p:cNvSpPr>
          <p:nvPr>
            <p:ph type="title"/>
          </p:nvPr>
        </p:nvSpPr>
        <p:spPr/>
        <p:txBody>
          <a:bodyPr/>
          <a:lstStyle/>
          <a:p>
            <a:r>
              <a:rPr lang="en-US"/>
              <a:t>College Assurances </a:t>
            </a:r>
            <a:r>
              <a:rPr lang="en-US" dirty="0"/>
              <a:t> - College Agrees to: </a:t>
            </a:r>
            <a:endParaRPr lang="en-US"/>
          </a:p>
        </p:txBody>
      </p:sp>
      <p:sp>
        <p:nvSpPr>
          <p:cNvPr id="3" name="Content Placeholder 2">
            <a:extLst>
              <a:ext uri="{FF2B5EF4-FFF2-40B4-BE49-F238E27FC236}">
                <a16:creationId xmlns:a16="http://schemas.microsoft.com/office/drawing/2014/main" id="{EE2B3128-F709-A2FE-9B92-BB2F8D22186F}"/>
              </a:ext>
            </a:extLst>
          </p:cNvPr>
          <p:cNvSpPr>
            <a:spLocks noGrp="1"/>
          </p:cNvSpPr>
          <p:nvPr>
            <p:ph idx="1"/>
          </p:nvPr>
        </p:nvSpPr>
        <p:spPr/>
        <p:txBody>
          <a:bodyPr vert="horz" lIns="91440" tIns="45720" rIns="91440" bIns="45720" rtlCol="0" anchor="t">
            <a:normAutofit fontScale="92500" lnSpcReduction="10000"/>
          </a:bodyPr>
          <a:lstStyle/>
          <a:p>
            <a:pPr marL="535781" lvl="1" indent="-342900">
              <a:buFont typeface="+mj-lt"/>
              <a:buAutoNum type="arabicPeriod"/>
            </a:pPr>
            <a:r>
              <a:rPr lang="en-US" dirty="0">
                <a:latin typeface="Times New Roman"/>
                <a:cs typeface="Times New Roman"/>
              </a:rPr>
              <a:t>Administer the grant </a:t>
            </a:r>
          </a:p>
          <a:p>
            <a:pPr marL="535781" lvl="1" indent="-342900">
              <a:buFont typeface="+mj-lt"/>
              <a:buAutoNum type="arabicPeriod"/>
            </a:pPr>
            <a:r>
              <a:rPr lang="en-US" dirty="0">
                <a:latin typeface="Times New Roman"/>
                <a:cs typeface="Times New Roman"/>
              </a:rPr>
              <a:t>Ensure equipment in a public agency </a:t>
            </a:r>
          </a:p>
          <a:p>
            <a:pPr marL="535781" lvl="1" indent="-342900">
              <a:buFont typeface="+mj-lt"/>
              <a:buAutoNum type="arabicPeriod"/>
            </a:pPr>
            <a:r>
              <a:rPr lang="en-US" dirty="0">
                <a:latin typeface="Times New Roman"/>
                <a:cs typeface="Times New Roman"/>
              </a:rPr>
              <a:t>Follow proper fiscal control and accounting procedures </a:t>
            </a:r>
          </a:p>
          <a:p>
            <a:pPr marL="535781" lvl="1" indent="-342900">
              <a:buFont typeface="+mj-lt"/>
              <a:buAutoNum type="arabicPeriod"/>
            </a:pPr>
            <a:r>
              <a:rPr lang="en-US" dirty="0">
                <a:latin typeface="Times New Roman"/>
                <a:cs typeface="Times New Roman"/>
              </a:rPr>
              <a:t>Provide reports as requested </a:t>
            </a:r>
          </a:p>
          <a:p>
            <a:pPr marL="535781" lvl="1" indent="-342900">
              <a:buFont typeface="+mj-lt"/>
              <a:buAutoNum type="arabicPeriod"/>
            </a:pPr>
            <a:r>
              <a:rPr lang="en-US" dirty="0">
                <a:latin typeface="Times New Roman"/>
                <a:cs typeface="Times New Roman"/>
              </a:rPr>
              <a:t>Include opportunities for faculty and agency participation in program planning</a:t>
            </a:r>
          </a:p>
          <a:p>
            <a:pPr marL="535781" lvl="1" indent="-342900">
              <a:buFont typeface="+mj-lt"/>
              <a:buAutoNum type="arabicPeriod"/>
            </a:pPr>
            <a:r>
              <a:rPr lang="en-US" dirty="0">
                <a:latin typeface="Times New Roman"/>
                <a:cs typeface="Times New Roman"/>
              </a:rPr>
              <a:t>Ensure Applications and Evaluations are open to the public </a:t>
            </a:r>
          </a:p>
          <a:p>
            <a:pPr marL="535781" lvl="1" indent="-342900">
              <a:buFont typeface="+mj-lt"/>
              <a:buAutoNum type="arabicPeriod"/>
            </a:pPr>
            <a:r>
              <a:rPr lang="en-US" dirty="0">
                <a:latin typeface="Times New Roman"/>
                <a:cs typeface="Times New Roman"/>
              </a:rPr>
              <a:t>Have procedures for dissemination information for research if requested</a:t>
            </a:r>
          </a:p>
          <a:p>
            <a:pPr marL="535781" lvl="1" indent="-342900">
              <a:buFont typeface="+mj-lt"/>
              <a:buAutoNum type="arabicPeriod"/>
            </a:pPr>
            <a:r>
              <a:rPr lang="en-US" dirty="0">
                <a:latin typeface="Times New Roman"/>
                <a:cs typeface="Times New Roman"/>
              </a:rPr>
              <a:t>Program equipment purchases cannot benefit the agency or</a:t>
            </a:r>
          </a:p>
          <a:p>
            <a:pPr marL="535781" lvl="1" indent="-342900">
              <a:buFont typeface="+mj-lt"/>
              <a:buAutoNum type="arabicPeriod"/>
            </a:pPr>
            <a:r>
              <a:rPr lang="en-US" dirty="0">
                <a:latin typeface="Times New Roman"/>
                <a:cs typeface="Times New Roman"/>
              </a:rPr>
              <a:t>Use funds to promote high skill, high wage or in demand industry sectors \</a:t>
            </a:r>
          </a:p>
          <a:p>
            <a:pPr marL="535781" lvl="1" indent="-342900">
              <a:buFont typeface="+mj-lt"/>
              <a:buAutoNum type="arabicPeriod"/>
            </a:pPr>
            <a:r>
              <a:rPr lang="en-US" dirty="0">
                <a:latin typeface="Times New Roman"/>
                <a:cs typeface="Times New Roman"/>
              </a:rPr>
              <a:t>Not supplant funds to increase the use of local/state funds that in absence of federal funds would be available to programs and services</a:t>
            </a:r>
          </a:p>
          <a:p>
            <a:pPr marL="535781" lvl="1" indent="-342900">
              <a:buFont typeface="+mj-lt"/>
              <a:buAutoNum type="arabicPeriod"/>
            </a:pPr>
            <a:r>
              <a:rPr lang="en-US" dirty="0">
                <a:latin typeface="Times New Roman"/>
                <a:cs typeface="Times New Roman"/>
              </a:rPr>
              <a:t>Funds shall assist programs with sufficient size, scope, and quality to improve CTE Program </a:t>
            </a:r>
          </a:p>
          <a:p>
            <a:pPr marL="288766" lvl="1" indent="-95885"/>
            <a:endParaRPr lang="en-US" dirty="0"/>
          </a:p>
        </p:txBody>
      </p:sp>
    </p:spTree>
    <p:extLst>
      <p:ext uri="{BB962C8B-B14F-4D97-AF65-F5344CB8AC3E}">
        <p14:creationId xmlns:p14="http://schemas.microsoft.com/office/powerpoint/2010/main" val="4042147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5F35FA-E3AE-377B-4C3D-97BD84DAC7C0}"/>
              </a:ext>
            </a:extLst>
          </p:cNvPr>
          <p:cNvPicPr>
            <a:picLocks noChangeAspect="1"/>
          </p:cNvPicPr>
          <p:nvPr/>
        </p:nvPicPr>
        <p:blipFill>
          <a:blip r:embed="rId2"/>
          <a:stretch>
            <a:fillRect/>
          </a:stretch>
        </p:blipFill>
        <p:spPr>
          <a:xfrm>
            <a:off x="2295447" y="227253"/>
            <a:ext cx="4273133" cy="4688994"/>
          </a:xfrm>
          <a:prstGeom prst="rect">
            <a:avLst/>
          </a:prstGeom>
        </p:spPr>
      </p:pic>
    </p:spTree>
    <p:extLst>
      <p:ext uri="{BB962C8B-B14F-4D97-AF65-F5344CB8AC3E}">
        <p14:creationId xmlns:p14="http://schemas.microsoft.com/office/powerpoint/2010/main" val="36985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62E6-83B6-FF4E-8C20-C33111DACB13}"/>
              </a:ext>
            </a:extLst>
          </p:cNvPr>
          <p:cNvSpPr>
            <a:spLocks noGrp="1"/>
          </p:cNvSpPr>
          <p:nvPr>
            <p:ph type="title"/>
          </p:nvPr>
        </p:nvSpPr>
        <p:spPr/>
        <p:txBody>
          <a:bodyPr>
            <a:normAutofit/>
          </a:bodyPr>
          <a:lstStyle/>
          <a:p>
            <a:r>
              <a:rPr lang="en-US" dirty="0"/>
              <a:t>Summary of the Comprehensive Local Needs Assessment - parts A &amp; B </a:t>
            </a:r>
          </a:p>
        </p:txBody>
      </p:sp>
      <p:sp>
        <p:nvSpPr>
          <p:cNvPr id="261" name="Evaluation of the Performance of Students Served"/>
          <p:cNvSpPr/>
          <p:nvPr/>
        </p:nvSpPr>
        <p:spPr>
          <a:xfrm>
            <a:off x="1059529" y="1269112"/>
            <a:ext cx="1489758" cy="1032892"/>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algn="ctr"/>
            <a:r>
              <a:rPr lang="en-US" sz="1350" dirty="0"/>
              <a:t>Student Performance </a:t>
            </a:r>
            <a:endParaRPr sz="1350" dirty="0"/>
          </a:p>
        </p:txBody>
      </p:sp>
      <p:sp>
        <p:nvSpPr>
          <p:cNvPr id="262" name="On-Line Data by Program of Study…"/>
          <p:cNvSpPr txBox="1"/>
          <p:nvPr/>
        </p:nvSpPr>
        <p:spPr>
          <a:xfrm>
            <a:off x="667555" y="3232237"/>
            <a:ext cx="2273705" cy="171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spAutoFit/>
          </a:bodyPr>
          <a:lstStyle/>
          <a:p>
            <a:pPr algn="l">
              <a:defRPr sz="1800" u="sng"/>
            </a:pPr>
            <a:r>
              <a:rPr sz="1200" dirty="0"/>
              <a:t>On-Line Data by Program of Study </a:t>
            </a:r>
          </a:p>
          <a:p>
            <a:pPr marL="94615" indent="-94615">
              <a:buSzPct val="100000"/>
              <a:buChar char="•"/>
              <a:defRPr sz="1800"/>
            </a:pPr>
            <a:r>
              <a:rPr lang="en-US" sz="1200" dirty="0"/>
              <a:t>Employment </a:t>
            </a:r>
            <a:endParaRPr lang="en-US" sz="1200" dirty="0">
              <a:cs typeface="Calibri" panose="020F0502020204030204"/>
            </a:endParaRPr>
          </a:p>
          <a:p>
            <a:pPr marL="94615" indent="-94615">
              <a:buSzPct val="100000"/>
              <a:buChar char="•"/>
              <a:defRPr sz="1800"/>
            </a:pPr>
            <a:r>
              <a:rPr lang="en-US" sz="1200" dirty="0"/>
              <a:t>Students </a:t>
            </a:r>
            <a:r>
              <a:rPr sz="1200" dirty="0"/>
              <a:t>Earning Certificate, Diploma, Degree </a:t>
            </a:r>
            <a:endParaRPr sz="1200" dirty="0">
              <a:cs typeface="Calibri" panose="020F0502020204030204"/>
            </a:endParaRPr>
          </a:p>
          <a:p>
            <a:pPr marL="105410" indent="-105410">
              <a:buSzPct val="100000"/>
              <a:buFontTx/>
              <a:buChar char="•"/>
              <a:defRPr sz="1800"/>
            </a:pPr>
            <a:r>
              <a:rPr lang="en-US" sz="1200" dirty="0"/>
              <a:t>Special Pops Performance</a:t>
            </a:r>
            <a:endParaRPr lang="en-US" sz="1200" dirty="0">
              <a:cs typeface="Calibri" panose="020F0502020204030204"/>
            </a:endParaRPr>
          </a:p>
          <a:p>
            <a:pPr marL="105410" indent="-105410">
              <a:buSzPct val="100000"/>
              <a:buFontTx/>
              <a:buChar char="•"/>
              <a:defRPr sz="1800"/>
            </a:pPr>
            <a:r>
              <a:rPr lang="en-US" sz="1200" dirty="0"/>
              <a:t>Technical Skills Attainment</a:t>
            </a:r>
            <a:endParaRPr lang="en-US" sz="1200" dirty="0">
              <a:cs typeface="Calibri" panose="020F0502020204030204"/>
            </a:endParaRPr>
          </a:p>
          <a:p>
            <a:pPr marL="105410" indent="-105410">
              <a:buSzPct val="100000"/>
              <a:buChar char="•"/>
              <a:defRPr sz="1800"/>
            </a:pPr>
            <a:endParaRPr lang="en-US" sz="1200" dirty="0">
              <a:cs typeface="Calibri" panose="020F0502020204030204"/>
            </a:endParaRPr>
          </a:p>
          <a:p>
            <a:pPr>
              <a:buSzPct val="100000"/>
              <a:defRPr sz="1800"/>
            </a:pPr>
            <a:r>
              <a:rPr lang="en-US" sz="1200" dirty="0"/>
              <a:t>What other data sources are available at the college level? </a:t>
            </a:r>
            <a:endParaRPr lang="en-US" sz="1200" dirty="0">
              <a:cs typeface="Calibri" panose="020F0502020204030204"/>
            </a:endParaRPr>
          </a:p>
        </p:txBody>
      </p:sp>
      <p:sp>
        <p:nvSpPr>
          <p:cNvPr id="263" name="Size, Scope, Quality"/>
          <p:cNvSpPr/>
          <p:nvPr/>
        </p:nvSpPr>
        <p:spPr>
          <a:xfrm>
            <a:off x="3737098" y="1269112"/>
            <a:ext cx="1675739" cy="1032892"/>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algn="ctr"/>
            <a:r>
              <a:rPr sz="1350"/>
              <a:t>Size, Scope, Quality</a:t>
            </a:r>
          </a:p>
        </p:txBody>
      </p:sp>
      <p:sp>
        <p:nvSpPr>
          <p:cNvPr id="264" name="Aligned to…"/>
          <p:cNvSpPr/>
          <p:nvPr/>
        </p:nvSpPr>
        <p:spPr>
          <a:xfrm>
            <a:off x="6459084" y="1269112"/>
            <a:ext cx="1675739" cy="1032892"/>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pPr algn="ctr">
              <a:defRPr>
                <a:solidFill>
                  <a:srgbClr val="FFFFFF"/>
                </a:solidFill>
              </a:defRPr>
            </a:pPr>
            <a:r>
              <a:rPr sz="1350" dirty="0"/>
              <a:t>Aligned to </a:t>
            </a:r>
          </a:p>
          <a:p>
            <a:pPr algn="ctr">
              <a:defRPr>
                <a:solidFill>
                  <a:srgbClr val="FFFFFF"/>
                </a:solidFill>
              </a:defRPr>
            </a:pPr>
            <a:r>
              <a:rPr sz="1350" dirty="0"/>
              <a:t>State, Region, Local</a:t>
            </a:r>
          </a:p>
          <a:p>
            <a:pPr algn="ctr">
              <a:defRPr>
                <a:solidFill>
                  <a:srgbClr val="FFFFFF"/>
                </a:solidFill>
              </a:defRPr>
            </a:pPr>
            <a:r>
              <a:rPr lang="en-US" sz="1350" dirty="0"/>
              <a:t>Needs</a:t>
            </a:r>
            <a:endParaRPr sz="1350" dirty="0">
              <a:cs typeface="Calibri"/>
            </a:endParaRPr>
          </a:p>
        </p:txBody>
      </p:sp>
      <p:sp>
        <p:nvSpPr>
          <p:cNvPr id="265" name="Programs in Curriculum Library…"/>
          <p:cNvSpPr txBox="1"/>
          <p:nvPr/>
        </p:nvSpPr>
        <p:spPr>
          <a:xfrm>
            <a:off x="3581710" y="3232236"/>
            <a:ext cx="2092949" cy="1562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lgn="l">
              <a:defRPr sz="2200" u="sng"/>
            </a:pPr>
            <a:r>
              <a:rPr sz="1200" dirty="0"/>
              <a:t>Programs in Curriculum Library    </a:t>
            </a:r>
          </a:p>
          <a:p>
            <a:pPr marL="95168" indent="-95168">
              <a:buSzPct val="100000"/>
              <a:buChar char="•"/>
              <a:defRPr sz="1800"/>
            </a:pPr>
            <a:r>
              <a:rPr sz="1200" dirty="0"/>
              <a:t>Programs of Study </a:t>
            </a:r>
            <a:endParaRPr lang="en-US" sz="1200" dirty="0"/>
          </a:p>
          <a:p>
            <a:pPr marL="95168" indent="-95168">
              <a:buSzPct val="100000"/>
              <a:buChar char="•"/>
              <a:defRPr sz="1800"/>
            </a:pPr>
            <a:r>
              <a:rPr lang="en-US" sz="1200" dirty="0"/>
              <a:t>Curriculum Standards</a:t>
            </a:r>
          </a:p>
          <a:p>
            <a:pPr>
              <a:buSzPct val="100000"/>
              <a:defRPr sz="1800"/>
            </a:pPr>
            <a:endParaRPr sz="1200" dirty="0"/>
          </a:p>
          <a:p>
            <a:pPr>
              <a:buSzPct val="100000"/>
              <a:defRPr sz="1800"/>
            </a:pPr>
            <a:r>
              <a:rPr lang="en-US" sz="1000" dirty="0"/>
              <a:t>Does college teach </a:t>
            </a:r>
            <a:r>
              <a:rPr sz="1000" dirty="0"/>
              <a:t>enough classes</a:t>
            </a:r>
            <a:r>
              <a:rPr lang="en-US" sz="1000" dirty="0"/>
              <a:t>?</a:t>
            </a:r>
          </a:p>
          <a:p>
            <a:pPr>
              <a:buSzPct val="100000"/>
              <a:defRPr sz="1800"/>
            </a:pPr>
            <a:r>
              <a:rPr lang="en-US" sz="1000" dirty="0"/>
              <a:t>A</a:t>
            </a:r>
            <a:r>
              <a:rPr sz="1000" dirty="0"/>
              <a:t>re </a:t>
            </a:r>
            <a:r>
              <a:rPr lang="en-US" sz="1000" dirty="0"/>
              <a:t>college's</a:t>
            </a:r>
            <a:r>
              <a:rPr sz="1000" dirty="0"/>
              <a:t> 9-14 programs adequately aligned</a:t>
            </a:r>
            <a:r>
              <a:rPr lang="en-US" sz="1000" dirty="0"/>
              <a:t>?</a:t>
            </a:r>
          </a:p>
          <a:p>
            <a:pPr>
              <a:buSzPct val="100000"/>
              <a:defRPr sz="1800"/>
            </a:pPr>
            <a:r>
              <a:rPr lang="en-US" sz="1000" dirty="0"/>
              <a:t>A</a:t>
            </a:r>
            <a:r>
              <a:rPr sz="1000" dirty="0"/>
              <a:t>re students learning? </a:t>
            </a:r>
            <a:endParaRPr lang="en-US" sz="1000" dirty="0"/>
          </a:p>
          <a:p>
            <a:pPr>
              <a:buSzPct val="100000"/>
              <a:defRPr sz="1800"/>
            </a:pPr>
            <a:r>
              <a:rPr lang="en-US" sz="1000" dirty="0"/>
              <a:t>Graduates meet employer needs? </a:t>
            </a:r>
            <a:endParaRPr sz="1000" dirty="0"/>
          </a:p>
        </p:txBody>
      </p:sp>
      <p:sp>
        <p:nvSpPr>
          <p:cNvPr id="266" name="Documents to Consider…"/>
          <p:cNvSpPr txBox="1"/>
          <p:nvPr/>
        </p:nvSpPr>
        <p:spPr>
          <a:xfrm>
            <a:off x="6282746" y="3409350"/>
            <a:ext cx="2193699" cy="14698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lgn="l">
              <a:defRPr sz="2200" u="sng"/>
            </a:pPr>
            <a:r>
              <a:rPr sz="1200" dirty="0"/>
              <a:t>Documents to Consider </a:t>
            </a:r>
          </a:p>
          <a:p>
            <a:pPr marL="95168" indent="-95168">
              <a:buSzPct val="100000"/>
              <a:buChar char="•"/>
              <a:defRPr sz="1800"/>
            </a:pPr>
            <a:r>
              <a:rPr sz="1200" dirty="0"/>
              <a:t>Learning Outcomes</a:t>
            </a:r>
            <a:endParaRPr lang="en-US" sz="1200" dirty="0"/>
          </a:p>
          <a:p>
            <a:pPr marL="95168" indent="-95168">
              <a:buSzPct val="100000"/>
              <a:buChar char="•"/>
              <a:defRPr sz="1800"/>
            </a:pPr>
            <a:r>
              <a:rPr sz="1200" dirty="0"/>
              <a:t>Curriculum Standards Catalogue  </a:t>
            </a:r>
          </a:p>
          <a:p>
            <a:pPr marL="95168" indent="-95168">
              <a:buSzPct val="100000"/>
              <a:buChar char="•"/>
              <a:defRPr sz="1800"/>
            </a:pPr>
            <a:r>
              <a:rPr sz="1200" dirty="0"/>
              <a:t>Learning outcomes from faculty syllabus </a:t>
            </a:r>
            <a:endParaRPr lang="en-US" sz="1200" dirty="0"/>
          </a:p>
          <a:p>
            <a:pPr>
              <a:buSzPct val="100000"/>
              <a:defRPr sz="1800"/>
            </a:pPr>
            <a:endParaRPr lang="en-US" sz="1200" dirty="0"/>
          </a:p>
          <a:p>
            <a:pPr>
              <a:buSzPct val="100000"/>
              <a:defRPr sz="1800"/>
            </a:pPr>
            <a:r>
              <a:rPr lang="en-US" sz="1000" dirty="0"/>
              <a:t>Programs of study meet local labor market needs? </a:t>
            </a:r>
          </a:p>
        </p:txBody>
      </p:sp>
      <p:sp>
        <p:nvSpPr>
          <p:cNvPr id="269" name="Do your programs of study that your offer meet labor market needs of your region?"/>
          <p:cNvSpPr txBox="1"/>
          <p:nvPr/>
        </p:nvSpPr>
        <p:spPr>
          <a:xfrm>
            <a:off x="6283425" y="4605817"/>
            <a:ext cx="2027057" cy="238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spAutoFit/>
          </a:bodyPr>
          <a:lstStyle>
            <a:lvl1pPr>
              <a:defRPr sz="1900"/>
            </a:lvl1pPr>
          </a:lstStyle>
          <a:p>
            <a:endParaRPr sz="1200" dirty="0"/>
          </a:p>
        </p:txBody>
      </p:sp>
      <p:sp>
        <p:nvSpPr>
          <p:cNvPr id="15" name="Review">
            <a:extLst>
              <a:ext uri="{FF2B5EF4-FFF2-40B4-BE49-F238E27FC236}">
                <a16:creationId xmlns:a16="http://schemas.microsoft.com/office/drawing/2014/main" id="{5927EF31-A0D2-D84A-9A67-73BEF545F6B5}"/>
              </a:ext>
            </a:extLst>
          </p:cNvPr>
          <p:cNvSpPr/>
          <p:nvPr/>
        </p:nvSpPr>
        <p:spPr>
          <a:xfrm rot="5358832">
            <a:off x="1375105" y="2377446"/>
            <a:ext cx="858605" cy="875726"/>
          </a:xfrm>
          <a:prstGeom prst="rightArrow">
            <a:avLst>
              <a:gd name="adj1" fmla="val 32000"/>
              <a:gd name="adj2" fmla="val 54662"/>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r>
              <a:rPr sz="1500" dirty="0"/>
              <a:t>Review </a:t>
            </a:r>
          </a:p>
        </p:txBody>
      </p:sp>
      <p:sp>
        <p:nvSpPr>
          <p:cNvPr id="16" name="Check">
            <a:extLst>
              <a:ext uri="{FF2B5EF4-FFF2-40B4-BE49-F238E27FC236}">
                <a16:creationId xmlns:a16="http://schemas.microsoft.com/office/drawing/2014/main" id="{4F3F5599-C383-894C-B9B8-DD81931840DB}"/>
              </a:ext>
            </a:extLst>
          </p:cNvPr>
          <p:cNvSpPr/>
          <p:nvPr/>
        </p:nvSpPr>
        <p:spPr>
          <a:xfrm rot="5358832">
            <a:off x="4146987" y="2376935"/>
            <a:ext cx="855962" cy="87675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r>
              <a:rPr sz="1500"/>
              <a:t>Check</a:t>
            </a:r>
          </a:p>
        </p:txBody>
      </p:sp>
      <p:sp>
        <p:nvSpPr>
          <p:cNvPr id="17" name="Engage">
            <a:extLst>
              <a:ext uri="{FF2B5EF4-FFF2-40B4-BE49-F238E27FC236}">
                <a16:creationId xmlns:a16="http://schemas.microsoft.com/office/drawing/2014/main" id="{187AA8DF-2C40-D843-BAB5-04D812004525}"/>
              </a:ext>
            </a:extLst>
          </p:cNvPr>
          <p:cNvSpPr/>
          <p:nvPr/>
        </p:nvSpPr>
        <p:spPr>
          <a:xfrm rot="5358832">
            <a:off x="6868973" y="2376935"/>
            <a:ext cx="855962" cy="87675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r>
              <a:rPr sz="1500"/>
              <a:t>Engage</a:t>
            </a:r>
          </a:p>
        </p:txBody>
      </p:sp>
    </p:spTree>
    <p:extLst>
      <p:ext uri="{BB962C8B-B14F-4D97-AF65-F5344CB8AC3E}">
        <p14:creationId xmlns:p14="http://schemas.microsoft.com/office/powerpoint/2010/main" val="55609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0D40-5A24-3347-84A4-07E67F7C4D06}"/>
              </a:ext>
            </a:extLst>
          </p:cNvPr>
          <p:cNvSpPr>
            <a:spLocks noGrp="1"/>
          </p:cNvSpPr>
          <p:nvPr>
            <p:ph type="title"/>
          </p:nvPr>
        </p:nvSpPr>
        <p:spPr/>
        <p:txBody>
          <a:bodyPr>
            <a:normAutofit/>
          </a:bodyPr>
          <a:lstStyle/>
          <a:p>
            <a:r>
              <a:rPr lang="en-US" dirty="0"/>
              <a:t>Summary of the Comprehensive Local Needs Assessment - parts C, D, &amp; E </a:t>
            </a:r>
          </a:p>
        </p:txBody>
      </p:sp>
      <p:sp>
        <p:nvSpPr>
          <p:cNvPr id="274" name="Programs of Study"/>
          <p:cNvSpPr/>
          <p:nvPr/>
        </p:nvSpPr>
        <p:spPr>
          <a:xfrm>
            <a:off x="1071788" y="1269112"/>
            <a:ext cx="1489758" cy="1032892"/>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algn="ctr"/>
            <a:r>
              <a:rPr lang="en-US" sz="1500" dirty="0"/>
              <a:t>Implementation of </a:t>
            </a:r>
            <a:r>
              <a:rPr sz="1500" dirty="0"/>
              <a:t>Programs of Study</a:t>
            </a:r>
            <a:endParaRPr lang="en-US" sz="1500" dirty="0"/>
          </a:p>
        </p:txBody>
      </p:sp>
      <p:sp>
        <p:nvSpPr>
          <p:cNvPr id="275" name="Secondary - Postsecondary…"/>
          <p:cNvSpPr txBox="1"/>
          <p:nvPr/>
        </p:nvSpPr>
        <p:spPr>
          <a:xfrm>
            <a:off x="479129" y="3470882"/>
            <a:ext cx="2378837" cy="11620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lgn="l">
              <a:defRPr sz="1800" u="sng"/>
            </a:pPr>
            <a:r>
              <a:rPr sz="1200" dirty="0"/>
              <a:t>Secondary - Postsecondary </a:t>
            </a:r>
          </a:p>
          <a:p>
            <a:pPr marL="88900" indent="-88900">
              <a:buSzPct val="100000"/>
              <a:buChar char="•"/>
              <a:defRPr sz="1800"/>
            </a:pPr>
            <a:r>
              <a:rPr lang="en-US" sz="1200" dirty="0"/>
              <a:t>Evaluation of Implementation </a:t>
            </a:r>
            <a:endParaRPr lang="en-US" sz="1200" dirty="0">
              <a:cs typeface="Calibri" panose="020F0502020204030204"/>
            </a:endParaRPr>
          </a:p>
          <a:p>
            <a:pPr marL="88900" indent="-88900">
              <a:buSzPct val="100000"/>
              <a:buFontTx/>
              <a:buChar char="•"/>
              <a:defRPr sz="1800"/>
            </a:pPr>
            <a:r>
              <a:rPr lang="en-US" sz="1200" dirty="0"/>
              <a:t>IE Program Review </a:t>
            </a:r>
            <a:endParaRPr lang="en-US" sz="1200" dirty="0">
              <a:cs typeface="Calibri" panose="020F0502020204030204"/>
            </a:endParaRPr>
          </a:p>
          <a:p>
            <a:pPr marL="88900" indent="-88900">
              <a:buSzPct val="100000"/>
              <a:buChar char="•"/>
              <a:defRPr sz="1800"/>
            </a:pPr>
            <a:endParaRPr lang="en-US" sz="1200" dirty="0">
              <a:cs typeface="Calibri" panose="020F0502020204030204"/>
            </a:endParaRPr>
          </a:p>
          <a:p>
            <a:pPr>
              <a:buSzPct val="100000"/>
              <a:defRPr sz="1800"/>
            </a:pPr>
            <a:r>
              <a:rPr lang="en-US" sz="1200" dirty="0"/>
              <a:t>What are other data sources available at the college level? </a:t>
            </a:r>
            <a:endParaRPr lang="en-US" sz="1200" dirty="0">
              <a:cs typeface="Calibri" panose="020F0502020204030204"/>
            </a:endParaRPr>
          </a:p>
        </p:txBody>
      </p:sp>
      <p:sp>
        <p:nvSpPr>
          <p:cNvPr id="276" name="Professional Development"/>
          <p:cNvSpPr/>
          <p:nvPr/>
        </p:nvSpPr>
        <p:spPr>
          <a:xfrm>
            <a:off x="3736918" y="1269112"/>
            <a:ext cx="1675739" cy="1032892"/>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algn="ctr"/>
            <a:r>
              <a:rPr lang="en-US" sz="1500" dirty="0"/>
              <a:t>Faculty &amp; Staff</a:t>
            </a:r>
            <a:endParaRPr lang="en-US" dirty="0"/>
          </a:p>
        </p:txBody>
      </p:sp>
      <p:sp>
        <p:nvSpPr>
          <p:cNvPr id="277" name="Special Populations"/>
          <p:cNvSpPr/>
          <p:nvPr/>
        </p:nvSpPr>
        <p:spPr>
          <a:xfrm>
            <a:off x="6461452" y="1269112"/>
            <a:ext cx="1675739" cy="1032892"/>
          </a:xfrm>
          <a:prstGeom prst="rect">
            <a:avLst/>
          </a:prstGeom>
          <a:solidFill>
            <a:schemeClr val="accent1">
              <a:lumOff val="-9999"/>
            </a:schemeClr>
          </a:solidFill>
          <a:ln w="25400">
            <a:solidFill>
              <a:srgbClr val="0056D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lvl1pPr>
              <a:defRPr>
                <a:solidFill>
                  <a:srgbClr val="FFFFFF"/>
                </a:solidFill>
              </a:defRPr>
            </a:lvl1pPr>
          </a:lstStyle>
          <a:p>
            <a:pPr algn="ctr"/>
            <a:r>
              <a:rPr lang="en-US" sz="1500" dirty="0"/>
              <a:t>Access and Equity</a:t>
            </a:r>
            <a:endParaRPr sz="1500" dirty="0"/>
          </a:p>
        </p:txBody>
      </p:sp>
      <p:sp>
        <p:nvSpPr>
          <p:cNvPr id="278" name="Local College Professional Development Plan…"/>
          <p:cNvSpPr txBox="1"/>
          <p:nvPr/>
        </p:nvSpPr>
        <p:spPr>
          <a:xfrm>
            <a:off x="3390719" y="3313606"/>
            <a:ext cx="2452561" cy="1346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buSzPct val="100000"/>
              <a:defRPr sz="1800" u="sng"/>
            </a:pPr>
            <a:r>
              <a:rPr lang="en-US" sz="1200" dirty="0"/>
              <a:t>Recruitment, Retention, Training </a:t>
            </a:r>
            <a:endParaRPr lang="en-US" sz="1200">
              <a:cs typeface="Calibri" panose="020F0502020204030204"/>
            </a:endParaRPr>
          </a:p>
          <a:p>
            <a:pPr marL="171450" indent="-171450">
              <a:buSzPct val="100000"/>
              <a:buFont typeface="Arial"/>
              <a:buChar char="•"/>
              <a:defRPr sz="1800"/>
            </a:pPr>
            <a:r>
              <a:rPr lang="en-US" sz="1200" dirty="0">
                <a:ea typeface="+mn-lt"/>
                <a:cs typeface="+mn-lt"/>
              </a:rPr>
              <a:t>Local college recruitment, retention, and professional </a:t>
            </a:r>
            <a:br>
              <a:rPr lang="en-US" sz="1200" dirty="0">
                <a:ea typeface="+mn-lt"/>
                <a:cs typeface="+mn-lt"/>
              </a:rPr>
            </a:br>
            <a:r>
              <a:rPr lang="en-US" sz="1200" dirty="0">
                <a:ea typeface="+mn-lt"/>
                <a:cs typeface="+mn-lt"/>
              </a:rPr>
              <a:t>development plans </a:t>
            </a:r>
          </a:p>
          <a:p>
            <a:pPr marL="94615" indent="-94615">
              <a:buSzPct val="100000"/>
              <a:buChar char="•"/>
              <a:defRPr sz="1800"/>
            </a:pPr>
            <a:endParaRPr lang="en-US" sz="1200" dirty="0">
              <a:cs typeface="Calibri" panose="020F0502020204030204"/>
            </a:endParaRPr>
          </a:p>
          <a:p>
            <a:pPr>
              <a:buSzPct val="100000"/>
              <a:defRPr sz="1800"/>
            </a:pPr>
            <a:r>
              <a:rPr lang="en-US" sz="1200" dirty="0"/>
              <a:t>Review College SACS plan for Faculty Professional Development </a:t>
            </a:r>
            <a:endParaRPr lang="en-US" sz="1200" dirty="0">
              <a:cs typeface="Calibri" panose="020F0502020204030204"/>
            </a:endParaRPr>
          </a:p>
        </p:txBody>
      </p:sp>
      <p:sp>
        <p:nvSpPr>
          <p:cNvPr id="279" name="Documents to Consider…"/>
          <p:cNvSpPr txBox="1"/>
          <p:nvPr/>
        </p:nvSpPr>
        <p:spPr>
          <a:xfrm>
            <a:off x="6291609" y="3176842"/>
            <a:ext cx="2665508" cy="1900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lgn="l">
              <a:defRPr sz="2200" u="sng"/>
            </a:pPr>
            <a:r>
              <a:rPr sz="1200" dirty="0"/>
              <a:t>Documents to Consider </a:t>
            </a:r>
          </a:p>
          <a:p>
            <a:pPr marL="94615" indent="-94615">
              <a:buSzPct val="100000"/>
              <a:buChar char="•"/>
              <a:defRPr sz="1800"/>
            </a:pPr>
            <a:r>
              <a:rPr lang="en-US" sz="1200" dirty="0"/>
              <a:t>Equal access for all students. </a:t>
            </a:r>
            <a:endParaRPr lang="en-US" sz="1200" dirty="0">
              <a:cs typeface="Calibri"/>
            </a:endParaRPr>
          </a:p>
          <a:p>
            <a:pPr marL="94615" indent="-94615">
              <a:buSzPct val="100000"/>
              <a:buChar char="•"/>
              <a:defRPr sz="1800"/>
            </a:pPr>
            <a:r>
              <a:rPr lang="en-US" sz="1200" dirty="0"/>
              <a:t>Success of Special Populations</a:t>
            </a:r>
            <a:endParaRPr lang="en-US" sz="1200" dirty="0">
              <a:cs typeface="Calibri" panose="020F0502020204030204"/>
            </a:endParaRPr>
          </a:p>
          <a:p>
            <a:pPr marL="94615" indent="-94615">
              <a:buSzPct val="100000"/>
              <a:buChar char="•"/>
              <a:defRPr sz="1800"/>
            </a:pPr>
            <a:endParaRPr lang="en-US" sz="1200" dirty="0">
              <a:cs typeface="Calibri" panose="020F0502020204030204"/>
            </a:endParaRPr>
          </a:p>
          <a:p>
            <a:pPr>
              <a:defRPr sz="1900"/>
            </a:pPr>
            <a:r>
              <a:rPr lang="en-US" sz="1200" dirty="0"/>
              <a:t>How do we identify Special Population students?</a:t>
            </a:r>
            <a:endParaRPr lang="en-US" sz="1200" dirty="0">
              <a:cs typeface="Calibri"/>
            </a:endParaRPr>
          </a:p>
          <a:p>
            <a:pPr>
              <a:defRPr sz="1900"/>
            </a:pPr>
            <a:r>
              <a:rPr lang="en-US" sz="1200" dirty="0"/>
              <a:t>How do we recruit and assist those interested in enrolling? </a:t>
            </a:r>
            <a:endParaRPr lang="en-US" sz="1200" dirty="0">
              <a:cs typeface="Calibri"/>
            </a:endParaRPr>
          </a:p>
          <a:p>
            <a:pPr>
              <a:defRPr sz="1900"/>
            </a:pPr>
            <a:r>
              <a:rPr lang="en-US" sz="1200" dirty="0"/>
              <a:t>How do we support those enrolled in CTE?  </a:t>
            </a:r>
            <a:endParaRPr sz="1200" dirty="0">
              <a:cs typeface="Calibri"/>
            </a:endParaRPr>
          </a:p>
        </p:txBody>
      </p:sp>
      <p:sp>
        <p:nvSpPr>
          <p:cNvPr id="281" name="Review"/>
          <p:cNvSpPr/>
          <p:nvPr/>
        </p:nvSpPr>
        <p:spPr>
          <a:xfrm rot="5358832">
            <a:off x="1387364" y="2377446"/>
            <a:ext cx="858605" cy="875726"/>
          </a:xfrm>
          <a:prstGeom prst="rightArrow">
            <a:avLst>
              <a:gd name="adj1" fmla="val 32000"/>
              <a:gd name="adj2" fmla="val 54662"/>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r>
              <a:rPr sz="1500" dirty="0"/>
              <a:t>Review </a:t>
            </a:r>
          </a:p>
        </p:txBody>
      </p:sp>
      <p:sp>
        <p:nvSpPr>
          <p:cNvPr id="283" name="Check"/>
          <p:cNvSpPr/>
          <p:nvPr/>
        </p:nvSpPr>
        <p:spPr>
          <a:xfrm rot="5358832">
            <a:off x="4146806" y="2376935"/>
            <a:ext cx="855962" cy="87675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r>
              <a:rPr sz="1500"/>
              <a:t>Check</a:t>
            </a:r>
          </a:p>
        </p:txBody>
      </p:sp>
      <p:sp>
        <p:nvSpPr>
          <p:cNvPr id="284" name="Engage"/>
          <p:cNvSpPr/>
          <p:nvPr/>
        </p:nvSpPr>
        <p:spPr>
          <a:xfrm rot="5358832">
            <a:off x="6871340" y="2376935"/>
            <a:ext cx="855962" cy="876751"/>
          </a:xfrm>
          <a:prstGeom prst="rightArrow">
            <a:avLst>
              <a:gd name="adj1" fmla="val 32000"/>
              <a:gd name="adj2" fmla="val 54831"/>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lstStyle/>
          <a:p>
            <a:r>
              <a:rPr sz="1500" dirty="0"/>
              <a:t>Engage</a:t>
            </a:r>
          </a:p>
        </p:txBody>
      </p:sp>
    </p:spTree>
    <p:extLst>
      <p:ext uri="{BB962C8B-B14F-4D97-AF65-F5344CB8AC3E}">
        <p14:creationId xmlns:p14="http://schemas.microsoft.com/office/powerpoint/2010/main" val="2374518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0B0789-9283-3247-B948-3960E6D4900F}"/>
              </a:ext>
            </a:extLst>
          </p:cNvPr>
          <p:cNvSpPr>
            <a:spLocks noGrp="1"/>
          </p:cNvSpPr>
          <p:nvPr>
            <p:ph idx="1"/>
          </p:nvPr>
        </p:nvSpPr>
        <p:spPr/>
        <p:txBody>
          <a:bodyPr vert="horz" lIns="91440" tIns="45720" rIns="91440" bIns="45720" rtlCol="0" anchor="t">
            <a:noAutofit/>
          </a:bodyPr>
          <a:lstStyle/>
          <a:p>
            <a:pPr marL="0" indent="0">
              <a:buNone/>
              <a:defRPr sz="2200"/>
            </a:pPr>
            <a:r>
              <a:rPr lang="en-US" sz="1800" b="1" dirty="0"/>
              <a:t>The application addresses key parts of the comprehensive local needs assessment and asks the following questions: </a:t>
            </a:r>
          </a:p>
          <a:p>
            <a:pPr marL="174625" indent="-174625">
              <a:lnSpc>
                <a:spcPct val="120000"/>
              </a:lnSpc>
              <a:buSzPct val="100000"/>
              <a:defRPr sz="3000"/>
            </a:pPr>
            <a:r>
              <a:rPr lang="en-US" sz="1800" dirty="0"/>
              <a:t>What CTE programs will the college fund?  </a:t>
            </a:r>
          </a:p>
          <a:p>
            <a:pPr marL="174625" indent="-174625">
              <a:lnSpc>
                <a:spcPct val="120000"/>
              </a:lnSpc>
              <a:buSzPct val="100000"/>
              <a:defRPr sz="3000"/>
            </a:pPr>
            <a:r>
              <a:rPr lang="en-US" sz="1800" dirty="0"/>
              <a:t>How will the college collaborate with WIOA?</a:t>
            </a:r>
          </a:p>
          <a:p>
            <a:pPr marL="174625" indent="-174625">
              <a:lnSpc>
                <a:spcPct val="120000"/>
              </a:lnSpc>
              <a:buSzPct val="100000"/>
              <a:defRPr sz="3000"/>
            </a:pPr>
            <a:r>
              <a:rPr lang="en-US" sz="1800" dirty="0"/>
              <a:t>How will academic and technical skills of CTE students be improved? </a:t>
            </a:r>
          </a:p>
          <a:p>
            <a:pPr marL="174625" indent="-174625">
              <a:lnSpc>
                <a:spcPct val="120000"/>
              </a:lnSpc>
              <a:buSzPct val="100000"/>
              <a:defRPr sz="3000"/>
            </a:pPr>
            <a:r>
              <a:rPr lang="en-US" sz="1800" dirty="0"/>
              <a:t>How will work-based learning be offered and encouraged?</a:t>
            </a:r>
          </a:p>
          <a:p>
            <a:pPr marL="174625" indent="-174625">
              <a:lnSpc>
                <a:spcPct val="120000"/>
              </a:lnSpc>
              <a:buSzPct val="100000"/>
              <a:defRPr sz="3000"/>
            </a:pPr>
            <a:r>
              <a:rPr lang="en-US" sz="1800" dirty="0"/>
              <a:t>How will high school students gain postsecondary credit and credentials? </a:t>
            </a:r>
          </a:p>
          <a:p>
            <a:pPr marL="174625" indent="-174625">
              <a:lnSpc>
                <a:spcPct val="120000"/>
              </a:lnSpc>
              <a:buSzPct val="100000"/>
              <a:defRPr sz="3000"/>
            </a:pPr>
            <a:r>
              <a:rPr lang="en-US" sz="1800" dirty="0"/>
              <a:t>How will the college gain, maintain, and retain CTE faculty? </a:t>
            </a:r>
          </a:p>
          <a:p>
            <a:pPr marL="174625" indent="-174625">
              <a:lnSpc>
                <a:spcPct val="120000"/>
              </a:lnSpc>
              <a:buSzPct val="100000"/>
              <a:defRPr sz="3000"/>
            </a:pPr>
            <a:r>
              <a:rPr lang="en-US" sz="1800" dirty="0">
                <a:latin typeface="Times New Roman"/>
                <a:cs typeface="Times New Roman"/>
              </a:rPr>
              <a:t>How does the college serve the nine Perkins Special Populations and ESEA subgroups</a:t>
            </a:r>
          </a:p>
        </p:txBody>
      </p:sp>
      <p:sp>
        <p:nvSpPr>
          <p:cNvPr id="227" name="The Application"/>
          <p:cNvSpPr txBox="1">
            <a:spLocks noGrp="1"/>
          </p:cNvSpPr>
          <p:nvPr>
            <p:ph type="title"/>
          </p:nvPr>
        </p:nvSpPr>
        <p:spPr>
          <a:prstGeom prst="rect">
            <a:avLst/>
          </a:prstGeom>
        </p:spPr>
        <p:txBody>
          <a:bodyPr/>
          <a:lstStyle/>
          <a:p>
            <a:r>
              <a:rPr dirty="0"/>
              <a:t>The Application </a:t>
            </a:r>
          </a:p>
        </p:txBody>
      </p:sp>
    </p:spTree>
    <p:extLst>
      <p:ext uri="{BB962C8B-B14F-4D97-AF65-F5344CB8AC3E}">
        <p14:creationId xmlns:p14="http://schemas.microsoft.com/office/powerpoint/2010/main" val="3910996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 Local Plan Excel Template </a:t>
            </a:r>
            <a:endParaRPr lang="en-US">
              <a:ln w="0">
                <a:solidFill>
                  <a:srgbClr val="5B9BD5"/>
                </a:solidFill>
              </a:ln>
              <a:cs typeface="Calibri Light"/>
            </a:endParaRPr>
          </a:p>
        </p:txBody>
      </p:sp>
      <p:sp>
        <p:nvSpPr>
          <p:cNvPr id="7" name="Rectangle 2"/>
          <p:cNvSpPr>
            <a:spLocks noChangeArrowheads="1"/>
          </p:cNvSpPr>
          <p:nvPr/>
        </p:nvSpPr>
        <p:spPr bwMode="auto">
          <a:xfrm>
            <a:off x="1485901" y="1241436"/>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pic>
        <p:nvPicPr>
          <p:cNvPr id="5" name="Picture 7" descr="Graphical user interface, text, application, email&#10;&#10;Description automatically generated">
            <a:extLst>
              <a:ext uri="{FF2B5EF4-FFF2-40B4-BE49-F238E27FC236}">
                <a16:creationId xmlns:a16="http://schemas.microsoft.com/office/drawing/2014/main" id="{356F7837-0EE9-ABC5-2A84-2D1E685C1F33}"/>
              </a:ext>
            </a:extLst>
          </p:cNvPr>
          <p:cNvPicPr>
            <a:picLocks noGrp="1" noChangeAspect="1"/>
          </p:cNvPicPr>
          <p:nvPr>
            <p:ph idx="1"/>
          </p:nvPr>
        </p:nvPicPr>
        <p:blipFill>
          <a:blip r:embed="rId3"/>
          <a:stretch>
            <a:fillRect/>
          </a:stretch>
        </p:blipFill>
        <p:spPr>
          <a:xfrm rot="-720000">
            <a:off x="1404068" y="1001109"/>
            <a:ext cx="6748400" cy="3457833"/>
          </a:xfrm>
        </p:spPr>
      </p:pic>
    </p:spTree>
    <p:extLst>
      <p:ext uri="{BB962C8B-B14F-4D97-AF65-F5344CB8AC3E}">
        <p14:creationId xmlns:p14="http://schemas.microsoft.com/office/powerpoint/2010/main" val="1109661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anchor="ctr">
            <a:normAutofit/>
          </a:bodyPr>
          <a:lstStyle/>
          <a:p>
            <a:r>
              <a:rPr lang="en-US" dirty="0">
                <a:ln w="0">
                  <a:solidFill>
                    <a:srgbClr val="5B9BD5"/>
                  </a:solidFill>
                </a:ln>
                <a:cs typeface="Calibri Light"/>
              </a:rPr>
              <a:t>End of Year Planning</a:t>
            </a:r>
          </a:p>
        </p:txBody>
      </p:sp>
      <p:sp>
        <p:nvSpPr>
          <p:cNvPr id="2" name="TextBox 1">
            <a:extLst>
              <a:ext uri="{FF2B5EF4-FFF2-40B4-BE49-F238E27FC236}">
                <a16:creationId xmlns:a16="http://schemas.microsoft.com/office/drawing/2014/main" id="{8A135054-6B42-5FCD-FECE-5CE3785778AD}"/>
              </a:ext>
            </a:extLst>
          </p:cNvPr>
          <p:cNvSpPr txBox="1"/>
          <p:nvPr/>
        </p:nvSpPr>
        <p:spPr>
          <a:xfrm>
            <a:off x="695538" y="1503281"/>
            <a:ext cx="710428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AutoNum type="arabicPeriod"/>
            </a:pPr>
            <a:r>
              <a:rPr lang="en-US" sz="2000" b="1" dirty="0">
                <a:latin typeface="-webkit-standard"/>
                <a:cs typeface="Calibri"/>
              </a:rPr>
              <a:t>Promising Practice Video</a:t>
            </a:r>
            <a:r>
              <a:rPr lang="en-US" sz="2000" dirty="0">
                <a:latin typeface="-webkit-standard"/>
                <a:cs typeface="Calibri"/>
              </a:rPr>
              <a:t> to share an activity that may be beneficial to other colleges in implementing Perkins V.  </a:t>
            </a:r>
            <a:endParaRPr lang="en-US" sz="2000" dirty="0">
              <a:cs typeface="Calibri"/>
            </a:endParaRPr>
          </a:p>
          <a:p>
            <a:pPr marL="800100" lvl="1" indent="-342900">
              <a:buAutoNum type="arabicPeriod"/>
            </a:pPr>
            <a:endParaRPr lang="en-US" sz="2000" dirty="0">
              <a:latin typeface="-webkit-standard"/>
              <a:cs typeface="Calibri"/>
            </a:endParaRPr>
          </a:p>
          <a:p>
            <a:pPr marL="800100" lvl="1" indent="-342900">
              <a:buAutoNum type="arabicPeriod"/>
            </a:pPr>
            <a:r>
              <a:rPr lang="en-US" sz="2000" b="1" dirty="0">
                <a:latin typeface="-webkit-standard"/>
                <a:cs typeface="Calibri"/>
              </a:rPr>
              <a:t>Local Plan End of Year Status Update: </a:t>
            </a:r>
            <a:r>
              <a:rPr lang="en-US" sz="2000" dirty="0">
                <a:latin typeface="-webkit-standard"/>
                <a:cs typeface="Calibri"/>
              </a:rPr>
              <a:t> </a:t>
            </a:r>
            <a:br>
              <a:rPr lang="en-US" sz="2000" dirty="0">
                <a:latin typeface="-webkit-standard"/>
                <a:cs typeface="Calibri"/>
              </a:rPr>
            </a:br>
            <a:r>
              <a:rPr lang="en-US" sz="2000" dirty="0">
                <a:latin typeface="-webkit-standard"/>
                <a:cs typeface="Calibri"/>
              </a:rPr>
              <a:t>Complete the last two columns summarizing status.</a:t>
            </a:r>
            <a:br>
              <a:rPr lang="en-US" sz="2000" dirty="0">
                <a:latin typeface="-webkit-standard"/>
                <a:cs typeface="Calibri"/>
              </a:rPr>
            </a:br>
            <a:r>
              <a:rPr lang="en-US" sz="2000" dirty="0">
                <a:latin typeface="-webkit-standard"/>
                <a:cs typeface="Calibri"/>
              </a:rPr>
              <a:t>Don’t forget to update Equipment and Salary tabs.</a:t>
            </a:r>
          </a:p>
          <a:p>
            <a:pPr marL="800100" lvl="1" indent="-342900">
              <a:buAutoNum type="arabicPeriod"/>
            </a:pPr>
            <a:endParaRPr lang="en-US" sz="2000" dirty="0">
              <a:latin typeface="-webkit-standard"/>
              <a:cs typeface="Calibri"/>
            </a:endParaRPr>
          </a:p>
          <a:p>
            <a:pPr marL="800100" lvl="1" indent="-342900">
              <a:buAutoNum type="arabicPeriod"/>
            </a:pPr>
            <a:r>
              <a:rPr lang="en-US" sz="2000" b="1" dirty="0">
                <a:latin typeface="-webkit-standard"/>
                <a:cs typeface="Calibri"/>
              </a:rPr>
              <a:t>End of Year Report: </a:t>
            </a:r>
            <a:br>
              <a:rPr lang="en-US" sz="2000" b="1" dirty="0">
                <a:latin typeface="-webkit-standard"/>
                <a:cs typeface="Calibri"/>
              </a:rPr>
            </a:br>
            <a:r>
              <a:rPr lang="en-US" sz="2000" dirty="0">
                <a:latin typeface="-webkit-standard"/>
                <a:cs typeface="Calibri"/>
              </a:rPr>
              <a:t>The Questions are in NCPerkins</a:t>
            </a:r>
            <a:endParaRPr lang="en-US" sz="2000" dirty="0"/>
          </a:p>
        </p:txBody>
      </p:sp>
    </p:spTree>
    <p:extLst>
      <p:ext uri="{BB962C8B-B14F-4D97-AF65-F5344CB8AC3E}">
        <p14:creationId xmlns:p14="http://schemas.microsoft.com/office/powerpoint/2010/main" val="106571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FFEE3-B80E-311C-5B26-5EFC3C60B290}"/>
              </a:ext>
            </a:extLst>
          </p:cNvPr>
          <p:cNvSpPr>
            <a:spLocks noGrp="1"/>
          </p:cNvSpPr>
          <p:nvPr>
            <p:ph type="title"/>
          </p:nvPr>
        </p:nvSpPr>
        <p:spPr/>
        <p:txBody>
          <a:bodyPr/>
          <a:lstStyle/>
          <a:p>
            <a:r>
              <a:rPr lang="en-US"/>
              <a:t>Comprehensive Local Needs Assessment </a:t>
            </a:r>
          </a:p>
        </p:txBody>
      </p:sp>
      <p:sp>
        <p:nvSpPr>
          <p:cNvPr id="3" name="Content Placeholder 2">
            <a:extLst>
              <a:ext uri="{FF2B5EF4-FFF2-40B4-BE49-F238E27FC236}">
                <a16:creationId xmlns:a16="http://schemas.microsoft.com/office/drawing/2014/main" id="{5D42749F-FFA6-7BE2-68CF-8952977B3200}"/>
              </a:ext>
            </a:extLst>
          </p:cNvPr>
          <p:cNvSpPr>
            <a:spLocks noGrp="1"/>
          </p:cNvSpPr>
          <p:nvPr>
            <p:ph idx="1"/>
          </p:nvPr>
        </p:nvSpPr>
        <p:spPr/>
        <p:txBody>
          <a:bodyPr vert="horz" lIns="91440" tIns="45720" rIns="91440" bIns="45720" rtlCol="0" anchor="t">
            <a:normAutofit/>
          </a:bodyPr>
          <a:lstStyle/>
          <a:p>
            <a:pPr marL="95885" indent="-95885"/>
            <a:r>
              <a:rPr lang="en-US" dirty="0">
                <a:latin typeface="Times New Roman"/>
                <a:cs typeface="Times New Roman"/>
              </a:rPr>
              <a:t>The college agrees to conduct a CLNA every two years for programs of study they wish to supplement with Perkins funds. </a:t>
            </a:r>
            <a:endParaRPr lang="en-US" dirty="0"/>
          </a:p>
          <a:p>
            <a:pPr marL="95885" indent="-95885"/>
            <a:r>
              <a:rPr lang="en-US" dirty="0">
                <a:latin typeface="Times New Roman"/>
                <a:cs typeface="Times New Roman"/>
              </a:rPr>
              <a:t>The college agrees to engage the 8 key stakeholders (CLNA Team)  (outlined in the Act)  in the CLNA process. </a:t>
            </a:r>
            <a:endParaRPr lang="en-US" dirty="0"/>
          </a:p>
          <a:p>
            <a:pPr marL="95885" indent="-95885"/>
            <a:r>
              <a:rPr lang="en-US" sz="2400" b="1" dirty="0">
                <a:latin typeface="Times New Roman"/>
                <a:cs typeface="Times New Roman"/>
              </a:rPr>
              <a:t>First: </a:t>
            </a:r>
            <a:r>
              <a:rPr lang="en-US" dirty="0">
                <a:latin typeface="Times New Roman"/>
                <a:cs typeface="Times New Roman"/>
              </a:rPr>
              <a:t>The CLNA team reviews the Post Secondary Performance measures disaggregated student data across all CTE programs in reference to key performance indicators, employment, earning credentials and participation in non-traditional program.</a:t>
            </a:r>
            <a:endParaRPr lang="en-US" dirty="0"/>
          </a:p>
        </p:txBody>
      </p:sp>
    </p:spTree>
    <p:extLst>
      <p:ext uri="{BB962C8B-B14F-4D97-AF65-F5344CB8AC3E}">
        <p14:creationId xmlns:p14="http://schemas.microsoft.com/office/powerpoint/2010/main" val="3170256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0D09D-C3BE-9D7E-CA9B-5E44E49EB9BE}"/>
              </a:ext>
            </a:extLst>
          </p:cNvPr>
          <p:cNvSpPr>
            <a:spLocks noGrp="1"/>
          </p:cNvSpPr>
          <p:nvPr>
            <p:ph type="title"/>
          </p:nvPr>
        </p:nvSpPr>
        <p:spPr>
          <a:xfrm>
            <a:off x="1297859" y="126367"/>
            <a:ext cx="7364361" cy="994172"/>
          </a:xfrm>
        </p:spPr>
        <p:txBody>
          <a:bodyPr anchor="ctr">
            <a:normAutofit/>
          </a:bodyPr>
          <a:lstStyle/>
          <a:p>
            <a:r>
              <a:rPr lang="en-US" dirty="0"/>
              <a:t>Data Analysis for Gaps in Performance</a:t>
            </a:r>
          </a:p>
        </p:txBody>
      </p:sp>
      <p:sp>
        <p:nvSpPr>
          <p:cNvPr id="9" name="Content Placeholder 2">
            <a:extLst>
              <a:ext uri="{FF2B5EF4-FFF2-40B4-BE49-F238E27FC236}">
                <a16:creationId xmlns:a16="http://schemas.microsoft.com/office/drawing/2014/main" id="{90A441BF-0CF7-A1CF-F563-93B1E4278A0D}"/>
              </a:ext>
            </a:extLst>
          </p:cNvPr>
          <p:cNvSpPr>
            <a:spLocks noGrp="1"/>
          </p:cNvSpPr>
          <p:nvPr>
            <p:ph sz="half" idx="1"/>
          </p:nvPr>
        </p:nvSpPr>
        <p:spPr>
          <a:xfrm>
            <a:off x="153435" y="1369219"/>
            <a:ext cx="3380598" cy="3711664"/>
          </a:xfrm>
        </p:spPr>
        <p:txBody>
          <a:bodyPr>
            <a:normAutofit lnSpcReduction="10000"/>
          </a:bodyPr>
          <a:lstStyle/>
          <a:p>
            <a:pPr marL="0" indent="0">
              <a:buNone/>
            </a:pPr>
            <a:r>
              <a:rPr lang="en-US" sz="2000" dirty="0"/>
              <a:t>What gaps can you identify?</a:t>
            </a:r>
          </a:p>
          <a:p>
            <a:pPr marL="0" indent="0">
              <a:buNone/>
            </a:pPr>
            <a:endParaRPr lang="en-US" sz="2000" dirty="0"/>
          </a:p>
          <a:p>
            <a:pPr marL="0" indent="0">
              <a:buNone/>
            </a:pPr>
            <a:r>
              <a:rPr lang="en-US" sz="2000" dirty="0"/>
              <a:t>Not achieving negotiated local level:</a:t>
            </a:r>
          </a:p>
          <a:p>
            <a:pPr marL="396875" lvl="1" indent="-203200"/>
            <a:r>
              <a:rPr lang="en-US" sz="2000" dirty="0"/>
              <a:t>Black Females</a:t>
            </a:r>
          </a:p>
          <a:p>
            <a:pPr marL="396875" lvl="1" indent="-203200"/>
            <a:r>
              <a:rPr lang="en-US" sz="2000" dirty="0"/>
              <a:t>Unknown Race</a:t>
            </a:r>
          </a:p>
          <a:p>
            <a:pPr marL="396875" lvl="1" indent="-203200"/>
            <a:r>
              <a:rPr lang="en-US" sz="2000" dirty="0"/>
              <a:t>Other/Unknown Female</a:t>
            </a:r>
          </a:p>
          <a:p>
            <a:endParaRPr lang="en-US" dirty="0"/>
          </a:p>
          <a:p>
            <a:pPr marL="0" indent="0">
              <a:buNone/>
            </a:pPr>
            <a:r>
              <a:rPr lang="en-US" dirty="0"/>
              <a:t>Note</a:t>
            </a:r>
          </a:p>
          <a:p>
            <a:pPr marL="0" indent="0">
              <a:buNone/>
            </a:pPr>
            <a:r>
              <a:rPr lang="en-US" dirty="0"/>
              <a:t>* means data is suppressed. </a:t>
            </a:r>
          </a:p>
          <a:p>
            <a:pPr marL="0" indent="0">
              <a:buNone/>
            </a:pPr>
            <a:r>
              <a:rPr lang="en-US" dirty="0"/>
              <a:t>“Other/Unknown race” is a combination of races other than Black and White when subdividing by gender.</a:t>
            </a:r>
          </a:p>
        </p:txBody>
      </p:sp>
      <p:pic>
        <p:nvPicPr>
          <p:cNvPr id="4" name="Picture 3">
            <a:extLst>
              <a:ext uri="{FF2B5EF4-FFF2-40B4-BE49-F238E27FC236}">
                <a16:creationId xmlns:a16="http://schemas.microsoft.com/office/drawing/2014/main" id="{E23A47A2-F993-3BD5-1B45-4816318F49E4}"/>
              </a:ext>
            </a:extLst>
          </p:cNvPr>
          <p:cNvPicPr>
            <a:picLocks noChangeAspect="1"/>
          </p:cNvPicPr>
          <p:nvPr/>
        </p:nvPicPr>
        <p:blipFill rotWithShape="1">
          <a:blip r:embed="rId3"/>
          <a:srcRect t="13741"/>
          <a:stretch/>
        </p:blipFill>
        <p:spPr>
          <a:xfrm>
            <a:off x="3605594" y="1237127"/>
            <a:ext cx="5384972" cy="3843756"/>
          </a:xfrm>
          <a:prstGeom prst="rect">
            <a:avLst/>
          </a:prstGeom>
          <a:noFill/>
        </p:spPr>
      </p:pic>
      <p:sp>
        <p:nvSpPr>
          <p:cNvPr id="2" name="Arrow: Left 1">
            <a:extLst>
              <a:ext uri="{FF2B5EF4-FFF2-40B4-BE49-F238E27FC236}">
                <a16:creationId xmlns:a16="http://schemas.microsoft.com/office/drawing/2014/main" id="{E47B0B8B-B71E-0A08-D42B-2D99E8B41213}"/>
              </a:ext>
            </a:extLst>
          </p:cNvPr>
          <p:cNvSpPr/>
          <p:nvPr/>
        </p:nvSpPr>
        <p:spPr>
          <a:xfrm rot="18702357">
            <a:off x="5081530" y="1200725"/>
            <a:ext cx="1892411" cy="8666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Local Neg. Level</a:t>
            </a:r>
          </a:p>
        </p:txBody>
      </p:sp>
    </p:spTree>
    <p:extLst>
      <p:ext uri="{BB962C8B-B14F-4D97-AF65-F5344CB8AC3E}">
        <p14:creationId xmlns:p14="http://schemas.microsoft.com/office/powerpoint/2010/main" val="230393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idx="1"/>
          </p:nvPr>
        </p:nvSpPr>
        <p:spPr/>
        <p:txBody>
          <a:bodyPr vert="horz" lIns="91440" tIns="45720" rIns="91440" bIns="45720" rtlCol="0" anchor="t">
            <a:normAutofit/>
          </a:bodyPr>
          <a:lstStyle/>
          <a:p>
            <a:pPr marL="174625" indent="-174625">
              <a:spcBef>
                <a:spcPts val="0"/>
              </a:spcBef>
              <a:spcAft>
                <a:spcPts val="1500"/>
              </a:spcAft>
            </a:pPr>
            <a:r>
              <a:rPr lang="en-US" dirty="0">
                <a:latin typeface="Times New Roman"/>
                <a:cs typeface="Times New Roman"/>
              </a:rPr>
              <a:t>Perkins is a federal program meant to improve and enhance CTE programs.</a:t>
            </a:r>
          </a:p>
          <a:p>
            <a:pPr marL="174625" lvl="0" indent="-174625">
              <a:spcBef>
                <a:spcPts val="0"/>
              </a:spcBef>
              <a:spcAft>
                <a:spcPts val="1500"/>
              </a:spcAft>
            </a:pPr>
            <a:r>
              <a:rPr lang="en-US" dirty="0">
                <a:latin typeface="Times New Roman"/>
                <a:cs typeface="Times New Roman"/>
              </a:rPr>
              <a:t>The Perkins Act was originally authorized in 1984; the most recent authorization is </a:t>
            </a:r>
            <a:r>
              <a:rPr lang="en-US" b="1" dirty="0">
                <a:latin typeface="Times New Roman"/>
                <a:cs typeface="Times New Roman"/>
              </a:rPr>
              <a:t>Perkins V</a:t>
            </a:r>
            <a:r>
              <a:rPr lang="en-US" dirty="0">
                <a:latin typeface="Times New Roman"/>
                <a:cs typeface="Times New Roman"/>
              </a:rPr>
              <a:t> in 2018 with significant changes</a:t>
            </a:r>
          </a:p>
          <a:p>
            <a:pPr marL="174625" lvl="0" indent="-174625">
              <a:spcBef>
                <a:spcPts val="0"/>
              </a:spcBef>
              <a:spcAft>
                <a:spcPts val="1500"/>
              </a:spcAft>
            </a:pPr>
            <a:r>
              <a:rPr lang="en-US" dirty="0">
                <a:latin typeface="Times New Roman"/>
                <a:cs typeface="Times New Roman"/>
              </a:rPr>
              <a:t>Postsecondary funding to colleges is based the number of students enrolled in a CTE Programs of study and receiving a Pell Grant. </a:t>
            </a:r>
          </a:p>
          <a:p>
            <a:pPr marL="174625" indent="-174625">
              <a:spcBef>
                <a:spcPts val="0"/>
              </a:spcBef>
              <a:spcAft>
                <a:spcPts val="1500"/>
              </a:spcAft>
            </a:pPr>
            <a:r>
              <a:rPr lang="en-US" dirty="0">
                <a:latin typeface="Times New Roman"/>
                <a:cs typeface="Times New Roman"/>
              </a:rPr>
              <a:t>Perkins is federal money to high schools and community colleges  following the Perkins V Act and EDGAR guidelines for federal funds.</a:t>
            </a:r>
            <a:endParaRPr lang="en-US" dirty="0"/>
          </a:p>
        </p:txBody>
      </p:sp>
      <p:sp>
        <p:nvSpPr>
          <p:cNvPr id="131" name="Shape 131"/>
          <p:cNvSpPr>
            <a:spLocks noGrp="1"/>
          </p:cNvSpPr>
          <p:nvPr>
            <p:ph type="title"/>
          </p:nvPr>
        </p:nvSpPr>
        <p:spPr/>
        <p:txBody>
          <a:bodyPr>
            <a:normAutofit/>
          </a:bodyPr>
          <a:lstStyle>
            <a:lvl1pPr defTabSz="850349">
              <a:defRPr sz="3348"/>
            </a:lvl1pPr>
          </a:lstStyle>
          <a:p>
            <a:pPr lvl="0"/>
            <a:r>
              <a:rPr lang="en-US" sz="3000" dirty="0"/>
              <a:t>What is Perkins?</a:t>
            </a:r>
          </a:p>
        </p:txBody>
      </p:sp>
    </p:spTree>
    <p:extLst>
      <p:ext uri="{BB962C8B-B14F-4D97-AF65-F5344CB8AC3E}">
        <p14:creationId xmlns:p14="http://schemas.microsoft.com/office/powerpoint/2010/main" val="23652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FFEE3-B80E-311C-5B26-5EFC3C60B290}"/>
              </a:ext>
            </a:extLst>
          </p:cNvPr>
          <p:cNvSpPr>
            <a:spLocks noGrp="1"/>
          </p:cNvSpPr>
          <p:nvPr>
            <p:ph type="title"/>
          </p:nvPr>
        </p:nvSpPr>
        <p:spPr/>
        <p:txBody>
          <a:bodyPr/>
          <a:lstStyle/>
          <a:p>
            <a:r>
              <a:rPr lang="en-US"/>
              <a:t>Comprehensive Local Needs Assessment </a:t>
            </a:r>
          </a:p>
        </p:txBody>
      </p:sp>
      <p:sp>
        <p:nvSpPr>
          <p:cNvPr id="3" name="Content Placeholder 2">
            <a:extLst>
              <a:ext uri="{FF2B5EF4-FFF2-40B4-BE49-F238E27FC236}">
                <a16:creationId xmlns:a16="http://schemas.microsoft.com/office/drawing/2014/main" id="{5D42749F-FFA6-7BE2-68CF-8952977B3200}"/>
              </a:ext>
            </a:extLst>
          </p:cNvPr>
          <p:cNvSpPr>
            <a:spLocks noGrp="1"/>
          </p:cNvSpPr>
          <p:nvPr>
            <p:ph idx="1"/>
          </p:nvPr>
        </p:nvSpPr>
        <p:spPr/>
        <p:txBody>
          <a:bodyPr vert="horz" lIns="91440" tIns="45720" rIns="91440" bIns="45720" rtlCol="0" anchor="t">
            <a:normAutofit/>
          </a:bodyPr>
          <a:lstStyle/>
          <a:p>
            <a:pPr marL="95885" indent="-95885"/>
            <a:r>
              <a:rPr lang="en-US" b="1" dirty="0">
                <a:latin typeface="Times New Roman"/>
                <a:cs typeface="Times New Roman"/>
              </a:rPr>
              <a:t>Second </a:t>
            </a:r>
            <a:r>
              <a:rPr lang="en-US" dirty="0">
                <a:latin typeface="Times New Roman"/>
                <a:cs typeface="Times New Roman"/>
              </a:rPr>
              <a:t>the Team looks at all or selected CTE programs for  </a:t>
            </a:r>
          </a:p>
          <a:p>
            <a:pPr marL="535781" lvl="1" indent="-342900">
              <a:buFont typeface="+mj-lt"/>
              <a:buAutoNum type="arabicPeriod"/>
            </a:pPr>
            <a:r>
              <a:rPr lang="en-US" dirty="0">
                <a:latin typeface="Times New Roman"/>
                <a:cs typeface="Times New Roman"/>
              </a:rPr>
              <a:t>Student performance; </a:t>
            </a:r>
          </a:p>
          <a:p>
            <a:pPr marL="535781" lvl="1" indent="-342900">
              <a:buFont typeface="+mj-lt"/>
              <a:buAutoNum type="arabicPeriod"/>
            </a:pPr>
            <a:r>
              <a:rPr lang="en-US" dirty="0">
                <a:latin typeface="Times New Roman"/>
                <a:cs typeface="Times New Roman"/>
              </a:rPr>
              <a:t>Size scope and quality of each program; </a:t>
            </a:r>
          </a:p>
          <a:p>
            <a:pPr marL="535781" lvl="1" indent="-342900">
              <a:buFont typeface="+mj-lt"/>
              <a:buAutoNum type="arabicPeriod"/>
            </a:pPr>
            <a:r>
              <a:rPr lang="en-US" dirty="0">
                <a:latin typeface="Times New Roman"/>
                <a:cs typeface="Times New Roman"/>
              </a:rPr>
              <a:t>Course work &amp; learning outcomes aligned to local labor market needs;</a:t>
            </a:r>
          </a:p>
          <a:p>
            <a:pPr marL="535781" lvl="1" indent="-342900">
              <a:buFont typeface="+mj-lt"/>
              <a:buAutoNum type="arabicPeriod"/>
            </a:pPr>
            <a:r>
              <a:rPr lang="en-US" dirty="0">
                <a:latin typeface="Times New Roman"/>
                <a:cs typeface="Times New Roman"/>
              </a:rPr>
              <a:t>Integration of secondary and postsecondary pathways/programs of study;  </a:t>
            </a:r>
          </a:p>
          <a:p>
            <a:pPr marL="535781" lvl="1" indent="-342900">
              <a:buFont typeface="+mj-lt"/>
              <a:buAutoNum type="arabicPeriod"/>
            </a:pPr>
            <a:r>
              <a:rPr lang="en-US" dirty="0">
                <a:latin typeface="Times New Roman"/>
                <a:cs typeface="Times New Roman"/>
              </a:rPr>
              <a:t>Recruitment, retention and training of CTE Faculty and Staff;  </a:t>
            </a:r>
          </a:p>
          <a:p>
            <a:pPr marL="535781" lvl="1" indent="-342900">
              <a:buFont typeface="+mj-lt"/>
              <a:buAutoNum type="arabicPeriod"/>
            </a:pPr>
            <a:r>
              <a:rPr lang="en-US" dirty="0">
                <a:latin typeface="Times New Roman"/>
                <a:cs typeface="Times New Roman"/>
              </a:rPr>
              <a:t>Gaps in performance of special populations. </a:t>
            </a:r>
          </a:p>
          <a:p>
            <a:pPr marL="535781" lvl="1" indent="-342900">
              <a:buFont typeface="+mj-lt"/>
              <a:buAutoNum type="arabicPeriod"/>
            </a:pPr>
            <a:endParaRPr lang="en-US" dirty="0"/>
          </a:p>
          <a:p>
            <a:pPr marL="95885" indent="-95885"/>
            <a:r>
              <a:rPr lang="en-US" dirty="0">
                <a:latin typeface="Times New Roman"/>
                <a:cs typeface="Times New Roman"/>
              </a:rPr>
              <a:t>A summary of this work is submitted with the local application. </a:t>
            </a:r>
            <a:endParaRPr lang="en-US" dirty="0"/>
          </a:p>
        </p:txBody>
      </p:sp>
    </p:spTree>
    <p:extLst>
      <p:ext uri="{BB962C8B-B14F-4D97-AF65-F5344CB8AC3E}">
        <p14:creationId xmlns:p14="http://schemas.microsoft.com/office/powerpoint/2010/main" val="1468254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19BC-48BA-2A43-A46F-75733378EFDF}"/>
              </a:ext>
            </a:extLst>
          </p:cNvPr>
          <p:cNvSpPr>
            <a:spLocks noGrp="1"/>
          </p:cNvSpPr>
          <p:nvPr>
            <p:ph type="title"/>
          </p:nvPr>
        </p:nvSpPr>
        <p:spPr/>
        <p:txBody>
          <a:bodyPr>
            <a:normAutofit/>
          </a:bodyPr>
          <a:lstStyle/>
          <a:p>
            <a:r>
              <a:rPr lang="en-US" dirty="0"/>
              <a:t>CLNA– Collaborate with Stakeholders to Strengthen the Workforce  </a:t>
            </a:r>
          </a:p>
        </p:txBody>
      </p:sp>
      <p:sp>
        <p:nvSpPr>
          <p:cNvPr id="277" name="Special Populations"/>
          <p:cNvSpPr/>
          <p:nvPr/>
        </p:nvSpPr>
        <p:spPr>
          <a:xfrm>
            <a:off x="818707" y="2799539"/>
            <a:ext cx="1177245" cy="691066"/>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WIOA Title II</a:t>
            </a:r>
            <a:endParaRPr sz="1600" dirty="0"/>
          </a:p>
        </p:txBody>
      </p:sp>
      <p:sp>
        <p:nvSpPr>
          <p:cNvPr id="279" name="Documents to Consider…"/>
          <p:cNvSpPr txBox="1"/>
          <p:nvPr/>
        </p:nvSpPr>
        <p:spPr>
          <a:xfrm>
            <a:off x="6027096" y="3759411"/>
            <a:ext cx="1612570" cy="21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0092" tIns="20092" rIns="20092" bIns="20092" anchor="ctr">
            <a:spAutoFit/>
          </a:bodyPr>
          <a:lstStyle/>
          <a:p>
            <a:pPr algn="l">
              <a:defRPr sz="2200" u="sng"/>
            </a:pPr>
            <a:endParaRPr sz="1125" dirty="0"/>
          </a:p>
        </p:txBody>
      </p:sp>
      <p:sp>
        <p:nvSpPr>
          <p:cNvPr id="14" name="TextBox 13">
            <a:extLst>
              <a:ext uri="{FF2B5EF4-FFF2-40B4-BE49-F238E27FC236}">
                <a16:creationId xmlns:a16="http://schemas.microsoft.com/office/drawing/2014/main" id="{0C114AA8-F219-4AF2-9D29-BABDA7485143}"/>
              </a:ext>
            </a:extLst>
          </p:cNvPr>
          <p:cNvSpPr txBox="1"/>
          <p:nvPr/>
        </p:nvSpPr>
        <p:spPr>
          <a:xfrm>
            <a:off x="5736788" y="1904404"/>
            <a:ext cx="3116281" cy="2420663"/>
          </a:xfrm>
          <a:prstGeom prst="rect">
            <a:avLst/>
          </a:prstGeom>
          <a:solidFill>
            <a:schemeClr val="accent4">
              <a:lumMod val="40000"/>
              <a:lumOff val="60000"/>
            </a:schemeClr>
          </a:solidFill>
        </p:spPr>
        <p:txBody>
          <a:bodyPr wrap="square" rtlCol="0">
            <a:spAutoFit/>
          </a:bodyPr>
          <a:lstStyle/>
          <a:p>
            <a:pPr algn="ctr">
              <a:lnSpc>
                <a:spcPct val="120000"/>
              </a:lnSpc>
            </a:pPr>
            <a:r>
              <a:rPr lang="en-US" sz="1400" b="1" dirty="0"/>
              <a:t>CONSIDER</a:t>
            </a:r>
          </a:p>
          <a:p>
            <a:pPr marL="214313" indent="-214313">
              <a:spcAft>
                <a:spcPts val="900"/>
              </a:spcAft>
              <a:buFont typeface="Arial" panose="020B0604020202020204" pitchFamily="34" charset="0"/>
              <a:buChar char="•"/>
            </a:pPr>
            <a:r>
              <a:rPr lang="en-US" sz="1400" dirty="0"/>
              <a:t>Are we meeting workforce needs? </a:t>
            </a:r>
          </a:p>
          <a:p>
            <a:pPr marL="214313" indent="-214313">
              <a:spcAft>
                <a:spcPts val="900"/>
              </a:spcAft>
              <a:buFont typeface="Arial" panose="020B0604020202020204" pitchFamily="34" charset="0"/>
              <a:buChar char="•"/>
            </a:pPr>
            <a:r>
              <a:rPr lang="en-US" sz="1400" dirty="0"/>
              <a:t>How are we collaborating with partners? </a:t>
            </a:r>
          </a:p>
          <a:p>
            <a:pPr marL="214313" indent="-214313">
              <a:spcAft>
                <a:spcPts val="900"/>
              </a:spcAft>
              <a:buFont typeface="Arial" panose="020B0604020202020204" pitchFamily="34" charset="0"/>
              <a:buChar char="•"/>
            </a:pPr>
            <a:r>
              <a:rPr lang="en-US" sz="1400" dirty="0"/>
              <a:t>How can we help all populations who have elected to enroll in our CTE Programs of Study?</a:t>
            </a:r>
          </a:p>
          <a:p>
            <a:pPr marL="214313" indent="-214313">
              <a:spcAft>
                <a:spcPts val="900"/>
              </a:spcAft>
              <a:buFont typeface="Arial" panose="020B0604020202020204" pitchFamily="34" charset="0"/>
              <a:buChar char="•"/>
            </a:pPr>
            <a:r>
              <a:rPr lang="en-US" sz="1400" dirty="0"/>
              <a:t>How are individuals referred to us for further Education and Training? </a:t>
            </a:r>
          </a:p>
        </p:txBody>
      </p:sp>
      <p:sp>
        <p:nvSpPr>
          <p:cNvPr id="8" name="Special Populations">
            <a:extLst>
              <a:ext uri="{FF2B5EF4-FFF2-40B4-BE49-F238E27FC236}">
                <a16:creationId xmlns:a16="http://schemas.microsoft.com/office/drawing/2014/main" id="{DFA41C24-91BA-40D6-A92F-9BFDD0BB3B82}"/>
              </a:ext>
            </a:extLst>
          </p:cNvPr>
          <p:cNvSpPr/>
          <p:nvPr/>
        </p:nvSpPr>
        <p:spPr>
          <a:xfrm>
            <a:off x="818707" y="1743906"/>
            <a:ext cx="1177245" cy="899302"/>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High Schools</a:t>
            </a:r>
            <a:endParaRPr sz="1600" dirty="0"/>
          </a:p>
        </p:txBody>
      </p:sp>
      <p:sp>
        <p:nvSpPr>
          <p:cNvPr id="10" name="Special Populations">
            <a:extLst>
              <a:ext uri="{FF2B5EF4-FFF2-40B4-BE49-F238E27FC236}">
                <a16:creationId xmlns:a16="http://schemas.microsoft.com/office/drawing/2014/main" id="{EF62F0E4-9413-4C6A-901F-9B269135D19D}"/>
              </a:ext>
            </a:extLst>
          </p:cNvPr>
          <p:cNvSpPr/>
          <p:nvPr/>
        </p:nvSpPr>
        <p:spPr>
          <a:xfrm>
            <a:off x="2175571" y="1733107"/>
            <a:ext cx="1278252" cy="910102"/>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Continuing Education </a:t>
            </a:r>
            <a:endParaRPr sz="1600" dirty="0"/>
          </a:p>
        </p:txBody>
      </p:sp>
      <p:sp>
        <p:nvSpPr>
          <p:cNvPr id="11" name="Special Populations">
            <a:extLst>
              <a:ext uri="{FF2B5EF4-FFF2-40B4-BE49-F238E27FC236}">
                <a16:creationId xmlns:a16="http://schemas.microsoft.com/office/drawing/2014/main" id="{46E86CC6-4E2A-445E-A67B-8D3917115348}"/>
              </a:ext>
            </a:extLst>
          </p:cNvPr>
          <p:cNvSpPr/>
          <p:nvPr/>
        </p:nvSpPr>
        <p:spPr>
          <a:xfrm>
            <a:off x="2216211" y="3640647"/>
            <a:ext cx="1239370" cy="684420"/>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Vocational Rehabilitation </a:t>
            </a:r>
            <a:endParaRPr sz="1600" dirty="0"/>
          </a:p>
        </p:txBody>
      </p:sp>
      <p:sp>
        <p:nvSpPr>
          <p:cNvPr id="12" name="Special Populations">
            <a:extLst>
              <a:ext uri="{FF2B5EF4-FFF2-40B4-BE49-F238E27FC236}">
                <a16:creationId xmlns:a16="http://schemas.microsoft.com/office/drawing/2014/main" id="{497F9694-3981-4474-8DD2-56AAD65B033F}"/>
              </a:ext>
            </a:extLst>
          </p:cNvPr>
          <p:cNvSpPr/>
          <p:nvPr/>
        </p:nvSpPr>
        <p:spPr>
          <a:xfrm>
            <a:off x="818707" y="3640647"/>
            <a:ext cx="1177245" cy="684420"/>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Homeless Coalition</a:t>
            </a:r>
            <a:endParaRPr sz="1600" dirty="0"/>
          </a:p>
        </p:txBody>
      </p:sp>
      <p:sp>
        <p:nvSpPr>
          <p:cNvPr id="13" name="Special Populations">
            <a:extLst>
              <a:ext uri="{FF2B5EF4-FFF2-40B4-BE49-F238E27FC236}">
                <a16:creationId xmlns:a16="http://schemas.microsoft.com/office/drawing/2014/main" id="{8AC9AC48-8837-4C8E-9E79-0DDB2F969E09}"/>
              </a:ext>
            </a:extLst>
          </p:cNvPr>
          <p:cNvSpPr/>
          <p:nvPr/>
        </p:nvSpPr>
        <p:spPr>
          <a:xfrm>
            <a:off x="2216210" y="2799540"/>
            <a:ext cx="1237613" cy="691065"/>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Workforce Board </a:t>
            </a:r>
            <a:endParaRPr sz="1600" dirty="0"/>
          </a:p>
        </p:txBody>
      </p:sp>
      <p:sp>
        <p:nvSpPr>
          <p:cNvPr id="15" name="Special Populations">
            <a:extLst>
              <a:ext uri="{FF2B5EF4-FFF2-40B4-BE49-F238E27FC236}">
                <a16:creationId xmlns:a16="http://schemas.microsoft.com/office/drawing/2014/main" id="{37B88A7D-9F43-45E0-809C-5E5E42E7F13C}"/>
              </a:ext>
            </a:extLst>
          </p:cNvPr>
          <p:cNvSpPr/>
          <p:nvPr/>
        </p:nvSpPr>
        <p:spPr>
          <a:xfrm>
            <a:off x="3602594" y="2799539"/>
            <a:ext cx="1157186" cy="691066"/>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Chamber of Commerce</a:t>
            </a:r>
            <a:endParaRPr sz="1600" dirty="0"/>
          </a:p>
        </p:txBody>
      </p:sp>
      <p:sp>
        <p:nvSpPr>
          <p:cNvPr id="16" name="Special Populations">
            <a:extLst>
              <a:ext uri="{FF2B5EF4-FFF2-40B4-BE49-F238E27FC236}">
                <a16:creationId xmlns:a16="http://schemas.microsoft.com/office/drawing/2014/main" id="{FD364577-140B-4116-AF5B-A55F4E571442}"/>
              </a:ext>
            </a:extLst>
          </p:cNvPr>
          <p:cNvSpPr/>
          <p:nvPr/>
        </p:nvSpPr>
        <p:spPr>
          <a:xfrm>
            <a:off x="3602594" y="1743907"/>
            <a:ext cx="1157186" cy="899301"/>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Employers </a:t>
            </a:r>
            <a:endParaRPr sz="1600" dirty="0"/>
          </a:p>
        </p:txBody>
      </p:sp>
      <p:sp>
        <p:nvSpPr>
          <p:cNvPr id="17" name="Special Populations">
            <a:extLst>
              <a:ext uri="{FF2B5EF4-FFF2-40B4-BE49-F238E27FC236}">
                <a16:creationId xmlns:a16="http://schemas.microsoft.com/office/drawing/2014/main" id="{EF533EB0-2C58-4C6D-9239-3B8EEB4069D7}"/>
              </a:ext>
            </a:extLst>
          </p:cNvPr>
          <p:cNvSpPr/>
          <p:nvPr/>
        </p:nvSpPr>
        <p:spPr>
          <a:xfrm>
            <a:off x="3602594" y="3640647"/>
            <a:ext cx="1157186" cy="684420"/>
          </a:xfrm>
          <a:prstGeom prst="rect">
            <a:avLst/>
          </a:prstGeom>
          <a:solidFill>
            <a:schemeClr val="accent1">
              <a:lumOff val="-9999"/>
            </a:schemeClr>
          </a:solidFill>
          <a:ln w="25400">
            <a:solidFill>
              <a:srgbClr val="0056D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092" tIns="20092" rIns="20092" bIns="20092" anchor="ctr"/>
          <a:lstStyle>
            <a:lvl1pPr>
              <a:defRPr>
                <a:solidFill>
                  <a:srgbClr val="FFFFFF"/>
                </a:solidFill>
              </a:defRPr>
            </a:lvl1pPr>
          </a:lstStyle>
          <a:p>
            <a:pPr algn="ctr"/>
            <a:r>
              <a:rPr lang="en-US" sz="1600" dirty="0"/>
              <a:t>Local Agencies</a:t>
            </a:r>
            <a:endParaRPr sz="1600" dirty="0"/>
          </a:p>
        </p:txBody>
      </p:sp>
      <mc:AlternateContent xmlns:mc="http://schemas.openxmlformats.org/markup-compatibility/2006" xmlns:p14="http://schemas.microsoft.com/office/powerpoint/2010/main">
        <mc:Choice Requires="p14">
          <p:contentPart p14:bwMode="auto" r:id="rId3">
            <p14:nvContentPartPr>
              <p14:cNvPr id="34" name="Ink 33">
                <a:extLst>
                  <a:ext uri="{FF2B5EF4-FFF2-40B4-BE49-F238E27FC236}">
                    <a16:creationId xmlns:a16="http://schemas.microsoft.com/office/drawing/2014/main" id="{96B64714-F793-46B8-A5DD-398DBE5E84C9}"/>
                  </a:ext>
                </a:extLst>
              </p14:cNvPr>
              <p14:cNvContentPartPr/>
              <p14:nvPr/>
            </p14:nvContentPartPr>
            <p14:xfrm>
              <a:off x="238667" y="1318437"/>
              <a:ext cx="5129092" cy="3561571"/>
            </p14:xfrm>
          </p:contentPart>
        </mc:Choice>
        <mc:Fallback xmlns="">
          <p:pic>
            <p:nvPicPr>
              <p:cNvPr id="34" name="Ink 33">
                <a:extLst>
                  <a:ext uri="{FF2B5EF4-FFF2-40B4-BE49-F238E27FC236}">
                    <a16:creationId xmlns:a16="http://schemas.microsoft.com/office/drawing/2014/main" id="{96B64714-F793-46B8-A5DD-398DBE5E84C9}"/>
                  </a:ext>
                </a:extLst>
              </p:cNvPr>
              <p:cNvPicPr/>
              <p:nvPr/>
            </p:nvPicPr>
            <p:blipFill>
              <a:blip r:embed="rId4"/>
              <a:stretch>
                <a:fillRect/>
              </a:stretch>
            </p:blipFill>
            <p:spPr>
              <a:xfrm>
                <a:off x="220666" y="1300435"/>
                <a:ext cx="5164733" cy="3597216"/>
              </a:xfrm>
              <a:prstGeom prst="rect">
                <a:avLst/>
              </a:prstGeom>
            </p:spPr>
          </p:pic>
        </mc:Fallback>
      </mc:AlternateContent>
      <p:grpSp>
        <p:nvGrpSpPr>
          <p:cNvPr id="19" name="Group 18">
            <a:extLst>
              <a:ext uri="{FF2B5EF4-FFF2-40B4-BE49-F238E27FC236}">
                <a16:creationId xmlns:a16="http://schemas.microsoft.com/office/drawing/2014/main" id="{868F943F-BB82-42A4-B3AC-B413B1EAB063}"/>
              </a:ext>
            </a:extLst>
          </p:cNvPr>
          <p:cNvGrpSpPr/>
          <p:nvPr/>
        </p:nvGrpSpPr>
        <p:grpSpPr>
          <a:xfrm>
            <a:off x="5127126" y="2628276"/>
            <a:ext cx="536490" cy="265680"/>
            <a:chOff x="4451922" y="2620950"/>
            <a:chExt cx="715320" cy="35424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0CADA8C-3DAA-418A-8057-8A7204154188}"/>
                    </a:ext>
                  </a:extLst>
                </p14:cNvPr>
                <p14:cNvContentPartPr/>
                <p14:nvPr/>
              </p14:nvContentPartPr>
              <p14:xfrm>
                <a:off x="4451922" y="2703390"/>
                <a:ext cx="516960" cy="208440"/>
              </p14:xfrm>
            </p:contentPart>
          </mc:Choice>
          <mc:Fallback xmlns="">
            <p:pic>
              <p:nvPicPr>
                <p:cNvPr id="7" name="Ink 6">
                  <a:extLst>
                    <a:ext uri="{FF2B5EF4-FFF2-40B4-BE49-F238E27FC236}">
                      <a16:creationId xmlns:a16="http://schemas.microsoft.com/office/drawing/2014/main" id="{C0CADA8C-3DAA-418A-8057-8A7204154188}"/>
                    </a:ext>
                  </a:extLst>
                </p:cNvPr>
                <p:cNvPicPr/>
                <p:nvPr/>
              </p:nvPicPr>
              <p:blipFill>
                <a:blip r:embed="rId6"/>
                <a:stretch>
                  <a:fillRect/>
                </a:stretch>
              </p:blipFill>
              <p:spPr>
                <a:xfrm>
                  <a:off x="4434282" y="2685750"/>
                  <a:ext cx="5526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1EDD58D4-9BD6-4774-A089-579CA5F7BD24}"/>
                    </a:ext>
                  </a:extLst>
                </p14:cNvPr>
                <p14:cNvContentPartPr/>
                <p14:nvPr/>
              </p14:nvContentPartPr>
              <p14:xfrm>
                <a:off x="4903362" y="2620950"/>
                <a:ext cx="263880" cy="354240"/>
              </p14:xfrm>
            </p:contentPart>
          </mc:Choice>
          <mc:Fallback xmlns="">
            <p:pic>
              <p:nvPicPr>
                <p:cNvPr id="18" name="Ink 17">
                  <a:extLst>
                    <a:ext uri="{FF2B5EF4-FFF2-40B4-BE49-F238E27FC236}">
                      <a16:creationId xmlns:a16="http://schemas.microsoft.com/office/drawing/2014/main" id="{1EDD58D4-9BD6-4774-A089-579CA5F7BD24}"/>
                    </a:ext>
                  </a:extLst>
                </p:cNvPr>
                <p:cNvPicPr/>
                <p:nvPr/>
              </p:nvPicPr>
              <p:blipFill>
                <a:blip r:embed="rId8"/>
                <a:stretch>
                  <a:fillRect/>
                </a:stretch>
              </p:blipFill>
              <p:spPr>
                <a:xfrm>
                  <a:off x="4885722" y="2603310"/>
                  <a:ext cx="299520" cy="389880"/>
                </a:xfrm>
                <a:prstGeom prst="rect">
                  <a:avLst/>
                </a:prstGeom>
              </p:spPr>
            </p:pic>
          </mc:Fallback>
        </mc:AlternateContent>
      </p:grpSp>
    </p:spTree>
    <p:extLst>
      <p:ext uri="{BB962C8B-B14F-4D97-AF65-F5344CB8AC3E}">
        <p14:creationId xmlns:p14="http://schemas.microsoft.com/office/powerpoint/2010/main" val="3630461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01180-52E6-31F5-AD9F-A5292F4308B7}"/>
              </a:ext>
            </a:extLst>
          </p:cNvPr>
          <p:cNvPicPr>
            <a:picLocks noChangeAspect="1"/>
          </p:cNvPicPr>
          <p:nvPr/>
        </p:nvPicPr>
        <p:blipFill>
          <a:blip r:embed="rId2"/>
          <a:stretch>
            <a:fillRect/>
          </a:stretch>
        </p:blipFill>
        <p:spPr>
          <a:xfrm>
            <a:off x="1320800" y="133350"/>
            <a:ext cx="6502400" cy="4876800"/>
          </a:xfrm>
          <a:prstGeom prst="rect">
            <a:avLst/>
          </a:prstGeom>
        </p:spPr>
      </p:pic>
    </p:spTree>
    <p:extLst>
      <p:ext uri="{BB962C8B-B14F-4D97-AF65-F5344CB8AC3E}">
        <p14:creationId xmlns:p14="http://schemas.microsoft.com/office/powerpoint/2010/main" val="2173696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26B37A-B5CD-B765-D5F1-E63ACA58E321}"/>
              </a:ext>
            </a:extLst>
          </p:cNvPr>
          <p:cNvPicPr>
            <a:picLocks noChangeAspect="1"/>
          </p:cNvPicPr>
          <p:nvPr/>
        </p:nvPicPr>
        <p:blipFill>
          <a:blip r:embed="rId2"/>
          <a:stretch>
            <a:fillRect/>
          </a:stretch>
        </p:blipFill>
        <p:spPr>
          <a:xfrm>
            <a:off x="1320800" y="133350"/>
            <a:ext cx="6502400" cy="4876800"/>
          </a:xfrm>
          <a:prstGeom prst="rect">
            <a:avLst/>
          </a:prstGeom>
        </p:spPr>
      </p:pic>
    </p:spTree>
    <p:extLst>
      <p:ext uri="{BB962C8B-B14F-4D97-AF65-F5344CB8AC3E}">
        <p14:creationId xmlns:p14="http://schemas.microsoft.com/office/powerpoint/2010/main" val="1356202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75EE49-2BEC-9C54-12F1-DEE8DFBD42D1}"/>
              </a:ext>
            </a:extLst>
          </p:cNvPr>
          <p:cNvPicPr>
            <a:picLocks noChangeAspect="1"/>
          </p:cNvPicPr>
          <p:nvPr/>
        </p:nvPicPr>
        <p:blipFill>
          <a:blip r:embed="rId2"/>
          <a:stretch>
            <a:fillRect/>
          </a:stretch>
        </p:blipFill>
        <p:spPr>
          <a:xfrm>
            <a:off x="1320800" y="133350"/>
            <a:ext cx="6502400" cy="4876800"/>
          </a:xfrm>
          <a:prstGeom prst="rect">
            <a:avLst/>
          </a:prstGeom>
        </p:spPr>
      </p:pic>
    </p:spTree>
    <p:extLst>
      <p:ext uri="{BB962C8B-B14F-4D97-AF65-F5344CB8AC3E}">
        <p14:creationId xmlns:p14="http://schemas.microsoft.com/office/powerpoint/2010/main" val="2509720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71292D-386E-5CC0-8233-780889D9A779}"/>
              </a:ext>
            </a:extLst>
          </p:cNvPr>
          <p:cNvPicPr>
            <a:picLocks noChangeAspect="1"/>
          </p:cNvPicPr>
          <p:nvPr/>
        </p:nvPicPr>
        <p:blipFill>
          <a:blip r:embed="rId2"/>
          <a:stretch>
            <a:fillRect/>
          </a:stretch>
        </p:blipFill>
        <p:spPr>
          <a:xfrm>
            <a:off x="1320800" y="133350"/>
            <a:ext cx="6502400" cy="4876800"/>
          </a:xfrm>
          <a:prstGeom prst="rect">
            <a:avLst/>
          </a:prstGeom>
        </p:spPr>
      </p:pic>
    </p:spTree>
    <p:extLst>
      <p:ext uri="{BB962C8B-B14F-4D97-AF65-F5344CB8AC3E}">
        <p14:creationId xmlns:p14="http://schemas.microsoft.com/office/powerpoint/2010/main" val="1831057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954EE2-2A4C-58E4-F25F-1B971D5995C2}"/>
              </a:ext>
            </a:extLst>
          </p:cNvPr>
          <p:cNvPicPr>
            <a:picLocks noChangeAspect="1"/>
          </p:cNvPicPr>
          <p:nvPr/>
        </p:nvPicPr>
        <p:blipFill>
          <a:blip r:embed="rId2"/>
          <a:stretch>
            <a:fillRect/>
          </a:stretch>
        </p:blipFill>
        <p:spPr>
          <a:xfrm>
            <a:off x="1320800" y="133350"/>
            <a:ext cx="6502400" cy="4876800"/>
          </a:xfrm>
          <a:prstGeom prst="rect">
            <a:avLst/>
          </a:prstGeom>
        </p:spPr>
      </p:pic>
    </p:spTree>
    <p:extLst>
      <p:ext uri="{BB962C8B-B14F-4D97-AF65-F5344CB8AC3E}">
        <p14:creationId xmlns:p14="http://schemas.microsoft.com/office/powerpoint/2010/main" val="3289234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74B6EE-3909-6F28-6873-103C30848D3C}"/>
              </a:ext>
            </a:extLst>
          </p:cNvPr>
          <p:cNvPicPr>
            <a:picLocks noChangeAspect="1"/>
          </p:cNvPicPr>
          <p:nvPr/>
        </p:nvPicPr>
        <p:blipFill>
          <a:blip r:embed="rId2"/>
          <a:stretch>
            <a:fillRect/>
          </a:stretch>
        </p:blipFill>
        <p:spPr>
          <a:xfrm>
            <a:off x="923544" y="133350"/>
            <a:ext cx="6899656" cy="4876800"/>
          </a:xfrm>
          <a:prstGeom prst="rect">
            <a:avLst/>
          </a:prstGeom>
        </p:spPr>
      </p:pic>
    </p:spTree>
    <p:extLst>
      <p:ext uri="{BB962C8B-B14F-4D97-AF65-F5344CB8AC3E}">
        <p14:creationId xmlns:p14="http://schemas.microsoft.com/office/powerpoint/2010/main" val="1527864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FADC80-090D-C876-D663-B08490405375}"/>
              </a:ext>
            </a:extLst>
          </p:cNvPr>
          <p:cNvPicPr>
            <a:picLocks noChangeAspect="1"/>
          </p:cNvPicPr>
          <p:nvPr/>
        </p:nvPicPr>
        <p:blipFill>
          <a:blip r:embed="rId2"/>
          <a:stretch>
            <a:fillRect/>
          </a:stretch>
        </p:blipFill>
        <p:spPr>
          <a:xfrm>
            <a:off x="1320800" y="133350"/>
            <a:ext cx="6502400" cy="4876800"/>
          </a:xfrm>
          <a:prstGeom prst="rect">
            <a:avLst/>
          </a:prstGeom>
        </p:spPr>
      </p:pic>
    </p:spTree>
    <p:extLst>
      <p:ext uri="{BB962C8B-B14F-4D97-AF65-F5344CB8AC3E}">
        <p14:creationId xmlns:p14="http://schemas.microsoft.com/office/powerpoint/2010/main" val="1158153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7A5311-E39C-DCE9-9A97-F51FCCC08905}"/>
              </a:ext>
            </a:extLst>
          </p:cNvPr>
          <p:cNvPicPr>
            <a:picLocks noChangeAspect="1"/>
          </p:cNvPicPr>
          <p:nvPr/>
        </p:nvPicPr>
        <p:blipFill>
          <a:blip r:embed="rId2"/>
          <a:stretch>
            <a:fillRect/>
          </a:stretch>
        </p:blipFill>
        <p:spPr>
          <a:xfrm>
            <a:off x="1320800" y="133350"/>
            <a:ext cx="6502400" cy="4876800"/>
          </a:xfrm>
          <a:prstGeom prst="rect">
            <a:avLst/>
          </a:prstGeom>
        </p:spPr>
      </p:pic>
    </p:spTree>
    <p:extLst>
      <p:ext uri="{BB962C8B-B14F-4D97-AF65-F5344CB8AC3E}">
        <p14:creationId xmlns:p14="http://schemas.microsoft.com/office/powerpoint/2010/main" val="205364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V </a:t>
            </a:r>
          </a:p>
        </p:txBody>
      </p:sp>
    </p:spTree>
    <p:extLst>
      <p:ext uri="{BB962C8B-B14F-4D97-AF65-F5344CB8AC3E}">
        <p14:creationId xmlns:p14="http://schemas.microsoft.com/office/powerpoint/2010/main" val="3148087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A6F3F6-9E3D-13EF-A7FB-96E35FAB1FCB}"/>
              </a:ext>
            </a:extLst>
          </p:cNvPr>
          <p:cNvPicPr>
            <a:picLocks noChangeAspect="1"/>
          </p:cNvPicPr>
          <p:nvPr/>
        </p:nvPicPr>
        <p:blipFill>
          <a:blip r:embed="rId2"/>
          <a:stretch>
            <a:fillRect/>
          </a:stretch>
        </p:blipFill>
        <p:spPr>
          <a:xfrm>
            <a:off x="1320800" y="133350"/>
            <a:ext cx="6502400" cy="4876800"/>
          </a:xfrm>
          <a:prstGeom prst="rect">
            <a:avLst/>
          </a:prstGeom>
        </p:spPr>
      </p:pic>
    </p:spTree>
    <p:extLst>
      <p:ext uri="{BB962C8B-B14F-4D97-AF65-F5344CB8AC3E}">
        <p14:creationId xmlns:p14="http://schemas.microsoft.com/office/powerpoint/2010/main" val="3827653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436B91-9098-2E71-4719-577319DE3B09}"/>
              </a:ext>
            </a:extLst>
          </p:cNvPr>
          <p:cNvPicPr>
            <a:picLocks noChangeAspect="1"/>
          </p:cNvPicPr>
          <p:nvPr/>
        </p:nvPicPr>
        <p:blipFill>
          <a:blip r:embed="rId2"/>
          <a:stretch>
            <a:fillRect/>
          </a:stretch>
        </p:blipFill>
        <p:spPr>
          <a:xfrm>
            <a:off x="1320800" y="133350"/>
            <a:ext cx="6502400" cy="4876800"/>
          </a:xfrm>
          <a:prstGeom prst="rect">
            <a:avLst/>
          </a:prstGeom>
        </p:spPr>
      </p:pic>
    </p:spTree>
    <p:extLst>
      <p:ext uri="{BB962C8B-B14F-4D97-AF65-F5344CB8AC3E}">
        <p14:creationId xmlns:p14="http://schemas.microsoft.com/office/powerpoint/2010/main" val="4020753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D1A1F-44F0-5886-6639-6CBA96713284}"/>
              </a:ext>
            </a:extLst>
          </p:cNvPr>
          <p:cNvPicPr>
            <a:picLocks noChangeAspect="1"/>
          </p:cNvPicPr>
          <p:nvPr/>
        </p:nvPicPr>
        <p:blipFill>
          <a:blip r:embed="rId2"/>
          <a:stretch>
            <a:fillRect/>
          </a:stretch>
        </p:blipFill>
        <p:spPr>
          <a:xfrm>
            <a:off x="1320800" y="133350"/>
            <a:ext cx="6502400" cy="4876800"/>
          </a:xfrm>
          <a:prstGeom prst="rect">
            <a:avLst/>
          </a:prstGeom>
        </p:spPr>
      </p:pic>
    </p:spTree>
    <p:extLst>
      <p:ext uri="{BB962C8B-B14F-4D97-AF65-F5344CB8AC3E}">
        <p14:creationId xmlns:p14="http://schemas.microsoft.com/office/powerpoint/2010/main" val="295242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CEED1D-3406-6A4A-93DD-84C1D40AFBC5}"/>
              </a:ext>
            </a:extLst>
          </p:cNvPr>
          <p:cNvSpPr>
            <a:spLocks noGrp="1"/>
          </p:cNvSpPr>
          <p:nvPr>
            <p:ph idx="1"/>
          </p:nvPr>
        </p:nvSpPr>
        <p:spPr>
          <a:xfrm>
            <a:off x="1297563" y="1320904"/>
            <a:ext cx="6517397" cy="2788918"/>
          </a:xfrm>
        </p:spPr>
        <p:txBody>
          <a:bodyPr vert="horz" lIns="91440" tIns="45720" rIns="91440" bIns="45720" rtlCol="0" anchor="t">
            <a:normAutofit fontScale="92500" lnSpcReduction="20000"/>
          </a:bodyPr>
          <a:lstStyle/>
          <a:p>
            <a:pPr marL="0" indent="0">
              <a:buNone/>
              <a:tabLst>
                <a:tab pos="5883275" algn="l"/>
              </a:tabLst>
            </a:pPr>
            <a:endParaRPr lang="en-US" altLang="en-US" dirty="0">
              <a:latin typeface="Times New Roman"/>
              <a:cs typeface="Times New Roman"/>
            </a:endParaRPr>
          </a:p>
          <a:p>
            <a:pPr marL="0" indent="0">
              <a:buNone/>
              <a:tabLst>
                <a:tab pos="5883275" algn="l"/>
              </a:tabLst>
            </a:pPr>
            <a:endParaRPr lang="en-US" altLang="en-US" dirty="0">
              <a:latin typeface="Times New Roman"/>
              <a:cs typeface="Times New Roman"/>
            </a:endParaRPr>
          </a:p>
          <a:p>
            <a:pPr marL="0" indent="0">
              <a:buNone/>
              <a:tabLst>
                <a:tab pos="5883275" algn="l"/>
              </a:tabLst>
            </a:pPr>
            <a:endParaRPr lang="en-US" altLang="en-US" dirty="0">
              <a:latin typeface="Times New Roman"/>
              <a:cs typeface="Times New Roman"/>
            </a:endParaRPr>
          </a:p>
          <a:p>
            <a:pPr marL="0" indent="0">
              <a:buNone/>
              <a:tabLst>
                <a:tab pos="5883275" algn="l"/>
              </a:tabLst>
            </a:pPr>
            <a:r>
              <a:rPr lang="en-US" altLang="en-US" dirty="0">
                <a:latin typeface="Times New Roman"/>
                <a:cs typeface="Times New Roman"/>
              </a:rPr>
              <a:t>Briefly explain Gaps in each part of the CLNA as applicable to this program area.  </a:t>
            </a:r>
            <a:endParaRPr lang="en-US" dirty="0">
              <a:latin typeface="Times New Roman"/>
              <a:cs typeface="Times New Roman"/>
            </a:endParaRPr>
          </a:p>
          <a:p>
            <a:pPr marL="0" indent="0">
              <a:buNone/>
              <a:tabLst>
                <a:tab pos="5883275" algn="l"/>
              </a:tabLst>
            </a:pPr>
            <a:endParaRPr lang="en-US" altLang="en-US" dirty="0">
              <a:latin typeface="Times New Roman"/>
              <a:cs typeface="Times New Roman"/>
            </a:endParaRPr>
          </a:p>
          <a:p>
            <a:pPr marL="0" indent="0">
              <a:buNone/>
              <a:tabLst>
                <a:tab pos="5883275" algn="l"/>
              </a:tabLst>
            </a:pPr>
            <a:r>
              <a:rPr lang="en-US" altLang="en-US" dirty="0">
                <a:latin typeface="Times New Roman"/>
                <a:cs typeface="Times New Roman"/>
              </a:rPr>
              <a:t>These Gaps will directly link to activities funded on the activities/budget form.</a:t>
            </a:r>
            <a:endParaRPr lang="en-US" dirty="0">
              <a:latin typeface="Times New Roman"/>
              <a:cs typeface="Times New Roman"/>
            </a:endParaRPr>
          </a:p>
          <a:p>
            <a:pPr marL="0" indent="0">
              <a:buNone/>
              <a:tabLst>
                <a:tab pos="454025" algn="dec"/>
              </a:tabLst>
            </a:pPr>
            <a:r>
              <a:rPr lang="en-US" sz="2000" dirty="0">
                <a:latin typeface="Times New Roman"/>
                <a:cs typeface="Times New Roman"/>
              </a:rPr>
              <a:t>	</a:t>
            </a:r>
            <a:endParaRPr lang="en-US" sz="1800" dirty="0">
              <a:latin typeface="Times New Roman"/>
              <a:cs typeface="Times New Roman"/>
            </a:endParaRPr>
          </a:p>
        </p:txBody>
      </p:sp>
      <p:sp>
        <p:nvSpPr>
          <p:cNvPr id="2" name="Title 1">
            <a:extLst>
              <a:ext uri="{FF2B5EF4-FFF2-40B4-BE49-F238E27FC236}">
                <a16:creationId xmlns:a16="http://schemas.microsoft.com/office/drawing/2014/main" id="{3FA88B3A-E3A5-4A69-82B0-39B780848235}"/>
              </a:ext>
            </a:extLst>
          </p:cNvPr>
          <p:cNvSpPr>
            <a:spLocks noGrp="1"/>
          </p:cNvSpPr>
          <p:nvPr>
            <p:ph type="title"/>
          </p:nvPr>
        </p:nvSpPr>
        <p:spPr/>
        <p:txBody>
          <a:bodyPr/>
          <a:lstStyle/>
          <a:p>
            <a:r>
              <a:rPr lang="en-US" dirty="0"/>
              <a:t>CLNA Summary Sheet Template</a:t>
            </a:r>
          </a:p>
        </p:txBody>
      </p:sp>
    </p:spTree>
    <p:extLst>
      <p:ext uri="{BB962C8B-B14F-4D97-AF65-F5344CB8AC3E}">
        <p14:creationId xmlns:p14="http://schemas.microsoft.com/office/powerpoint/2010/main" val="3223091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34699-BAFE-42CA-BE0B-10D33B5C96FF}"/>
              </a:ext>
            </a:extLst>
          </p:cNvPr>
          <p:cNvSpPr>
            <a:spLocks noGrp="1"/>
          </p:cNvSpPr>
          <p:nvPr>
            <p:ph type="title"/>
          </p:nvPr>
        </p:nvSpPr>
        <p:spPr/>
        <p:txBody>
          <a:bodyPr/>
          <a:lstStyle/>
          <a:p>
            <a:r>
              <a:rPr lang="en-US" dirty="0"/>
              <a:t>Summary Form</a:t>
            </a:r>
          </a:p>
        </p:txBody>
      </p:sp>
      <p:sp>
        <p:nvSpPr>
          <p:cNvPr id="3" name="Content Placeholder 2">
            <a:extLst>
              <a:ext uri="{FF2B5EF4-FFF2-40B4-BE49-F238E27FC236}">
                <a16:creationId xmlns:a16="http://schemas.microsoft.com/office/drawing/2014/main" id="{A51D0D34-2CD1-4707-AD9C-C4F36A0D846A}"/>
              </a:ext>
            </a:extLst>
          </p:cNvPr>
          <p:cNvSpPr>
            <a:spLocks noGrp="1"/>
          </p:cNvSpPr>
          <p:nvPr>
            <p:ph idx="1"/>
          </p:nvPr>
        </p:nvSpPr>
        <p:spPr>
          <a:xfrm>
            <a:off x="628650" y="1375876"/>
            <a:ext cx="7886700" cy="3263504"/>
          </a:xfrm>
        </p:spPr>
        <p:txBody>
          <a:bodyPr/>
          <a:lstStyle/>
          <a:p>
            <a:pPr marL="257175" indent="-257175">
              <a:lnSpc>
                <a:spcPct val="106000"/>
              </a:lnSpc>
              <a:spcBef>
                <a:spcPts val="0"/>
              </a:spcBef>
              <a:spcAft>
                <a:spcPts val="450"/>
              </a:spcAft>
              <a:buFont typeface="+mj-lt"/>
              <a:buAutoNum type="arabicPeriod"/>
            </a:pPr>
            <a:r>
              <a:rPr lang="en-US" sz="1350" dirty="0">
                <a:latin typeface="Calibri" panose="020F0502020204030204" pitchFamily="34" charset="0"/>
                <a:ea typeface="Calibri" panose="020F0502020204030204" pitchFamily="34" charset="0"/>
                <a:cs typeface="Calibri" panose="020F0502020204030204" pitchFamily="34" charset="0"/>
              </a:rPr>
              <a:t>College: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6000"/>
              </a:lnSpc>
              <a:spcBef>
                <a:spcPts val="0"/>
              </a:spcBef>
              <a:spcAft>
                <a:spcPts val="450"/>
              </a:spcAft>
              <a:buFont typeface="+mj-lt"/>
              <a:buAutoNum type="arabicPeriod"/>
            </a:pPr>
            <a:r>
              <a:rPr lang="en-US" sz="1350" dirty="0">
                <a:latin typeface="Calibri" panose="020F0502020204030204" pitchFamily="34" charset="0"/>
                <a:ea typeface="Calibri" panose="020F0502020204030204" pitchFamily="34" charset="0"/>
                <a:cs typeface="Calibri" panose="020F0502020204030204" pitchFamily="34" charset="0"/>
              </a:rPr>
              <a:t>Date Submitted: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6000"/>
              </a:lnSpc>
              <a:spcBef>
                <a:spcPts val="0"/>
              </a:spcBef>
              <a:spcAft>
                <a:spcPts val="450"/>
              </a:spcAft>
              <a:buFont typeface="+mj-lt"/>
              <a:buAutoNum type="arabicPeriod"/>
            </a:pPr>
            <a:r>
              <a:rPr lang="en-US" sz="1350" dirty="0">
                <a:latin typeface="Calibri" panose="020F0502020204030204" pitchFamily="34" charset="0"/>
                <a:ea typeface="Calibri" panose="020F0502020204030204" pitchFamily="34" charset="0"/>
                <a:cs typeface="Calibri" panose="020F0502020204030204" pitchFamily="34" charset="0"/>
              </a:rPr>
              <a:t>Program Area: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6000"/>
              </a:lnSpc>
              <a:spcBef>
                <a:spcPts val="0"/>
              </a:spcBef>
              <a:spcAft>
                <a:spcPts val="450"/>
              </a:spcAft>
              <a:buFont typeface="+mj-lt"/>
              <a:buAutoNum type="arabicPeriod"/>
            </a:pPr>
            <a:r>
              <a:rPr lang="en-US" sz="1350" dirty="0">
                <a:latin typeface="Calibri" panose="020F0502020204030204" pitchFamily="34" charset="0"/>
                <a:ea typeface="Calibri" panose="020F0502020204030204" pitchFamily="34" charset="0"/>
                <a:cs typeface="Calibri" panose="020F0502020204030204" pitchFamily="34" charset="0"/>
              </a:rPr>
              <a:t>Which Program Titles within this Program Area will be funded with Perkins during 2020-21? List the program code of the highest credential offered (C, D or A). Also, indicate if In-Demand (ID), High Skill (HS) or High Wage (HW). For example, </a:t>
            </a:r>
            <a:r>
              <a:rPr lang="en-US" sz="1350" u="sng" dirty="0">
                <a:latin typeface="Calibri" panose="020F0502020204030204" pitchFamily="34" charset="0"/>
                <a:ea typeface="Calibri" panose="020F0502020204030204" pitchFamily="34" charset="0"/>
                <a:cs typeface="Calibri" panose="020F0502020204030204" pitchFamily="34" charset="0"/>
              </a:rPr>
              <a:t>A35230 ID-HS-HW</a:t>
            </a:r>
            <a:r>
              <a:rPr lang="en-US" sz="1350" dirty="0">
                <a:latin typeface="Calibri" panose="020F0502020204030204" pitchFamily="34" charset="0"/>
                <a:ea typeface="Calibri" panose="020F0502020204030204" pitchFamily="34" charset="0"/>
                <a:cs typeface="Calibri" panose="020F0502020204030204" pitchFamily="34" charset="0"/>
              </a:rPr>
              <a:t> for an AAS in Electric Line Construction Technology.</a:t>
            </a:r>
          </a:p>
          <a:p>
            <a:pPr marL="257175" indent="-257175">
              <a:lnSpc>
                <a:spcPct val="106000"/>
              </a:lnSpc>
              <a:spcBef>
                <a:spcPts val="0"/>
              </a:spcBef>
              <a:spcAft>
                <a:spcPts val="450"/>
              </a:spcAft>
              <a:buFont typeface="+mj-lt"/>
              <a:buAutoNum type="arabicPeriod"/>
            </a:pPr>
            <a:r>
              <a:rPr lang="en-US" sz="135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CC86935E-5275-432B-9635-B8E18AEFB6EC}"/>
              </a:ext>
            </a:extLst>
          </p:cNvPr>
          <p:cNvGraphicFramePr>
            <a:graphicFrameLocks noGrp="1"/>
          </p:cNvGraphicFramePr>
          <p:nvPr/>
        </p:nvGraphicFramePr>
        <p:xfrm>
          <a:off x="975788" y="3644135"/>
          <a:ext cx="4758173" cy="685605"/>
        </p:xfrm>
        <a:graphic>
          <a:graphicData uri="http://schemas.openxmlformats.org/drawingml/2006/table">
            <a:tbl>
              <a:tblPr firstRow="1" firstCol="1" bandRow="1"/>
              <a:tblGrid>
                <a:gridCol w="1585719">
                  <a:extLst>
                    <a:ext uri="{9D8B030D-6E8A-4147-A177-3AD203B41FA5}">
                      <a16:colId xmlns:a16="http://schemas.microsoft.com/office/drawing/2014/main" val="59338948"/>
                    </a:ext>
                  </a:extLst>
                </a:gridCol>
                <a:gridCol w="1586227">
                  <a:extLst>
                    <a:ext uri="{9D8B030D-6E8A-4147-A177-3AD203B41FA5}">
                      <a16:colId xmlns:a16="http://schemas.microsoft.com/office/drawing/2014/main" val="1886334631"/>
                    </a:ext>
                  </a:extLst>
                </a:gridCol>
                <a:gridCol w="1586227">
                  <a:extLst>
                    <a:ext uri="{9D8B030D-6E8A-4147-A177-3AD203B41FA5}">
                      <a16:colId xmlns:a16="http://schemas.microsoft.com/office/drawing/2014/main" val="3063866841"/>
                    </a:ext>
                  </a:extLst>
                </a:gridCol>
              </a:tblGrid>
              <a:tr h="228535">
                <a:tc>
                  <a:txBody>
                    <a:bodyPr/>
                    <a:lstStyle/>
                    <a:p>
                      <a:pPr marL="0" marR="0">
                        <a:lnSpc>
                          <a:spcPct val="106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Representative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6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6000"/>
                        </a:lnSpc>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Institution/Position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68184389"/>
                  </a:ext>
                </a:extLst>
              </a:tr>
              <a:tr h="228535">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916026"/>
                  </a:ext>
                </a:extLst>
              </a:tr>
              <a:tr h="228535">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364472"/>
                  </a:ext>
                </a:extLst>
              </a:tr>
            </a:tbl>
          </a:graphicData>
        </a:graphic>
      </p:graphicFrame>
      <p:sp>
        <p:nvSpPr>
          <p:cNvPr id="5" name="Rectangle 1">
            <a:extLst>
              <a:ext uri="{FF2B5EF4-FFF2-40B4-BE49-F238E27FC236}">
                <a16:creationId xmlns:a16="http://schemas.microsoft.com/office/drawing/2014/main" id="{D794E1BF-83FC-4ACE-ABBE-DDAA7974EC65}"/>
              </a:ext>
            </a:extLst>
          </p:cNvPr>
          <p:cNvSpPr>
            <a:spLocks noChangeArrowheads="1"/>
          </p:cNvSpPr>
          <p:nvPr/>
        </p:nvSpPr>
        <p:spPr bwMode="auto">
          <a:xfrm>
            <a:off x="872231" y="2945799"/>
            <a:ext cx="55647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1500" dirty="0">
                <a:latin typeface="Calibri" panose="020F0502020204030204" pitchFamily="34" charset="0"/>
                <a:ea typeface="Calibri" panose="020F0502020204030204" pitchFamily="34" charset="0"/>
                <a:cs typeface="Calibri" panose="020F0502020204030204" pitchFamily="34" charset="0"/>
              </a:rPr>
              <a:t>Team/Stakeholders involved - must include required participants, see Perkins </a:t>
            </a:r>
            <a:r>
              <a:rPr lang="en-US" altLang="en-US" sz="1500" dirty="0">
                <a:latin typeface="Arial" panose="020B0604020202020204" pitchFamily="34" charset="0"/>
                <a:ea typeface="Calibri" panose="020F0502020204030204" pitchFamily="34" charset="0"/>
                <a:cs typeface="Arial" panose="020B0604020202020204" pitchFamily="34" charset="0"/>
              </a:rPr>
              <a:t>§</a:t>
            </a:r>
            <a:r>
              <a:rPr lang="en-US" altLang="en-US" sz="1500" dirty="0">
                <a:latin typeface="Calibri" panose="020F0502020204030204" pitchFamily="34" charset="0"/>
                <a:ea typeface="Calibri" panose="020F0502020204030204" pitchFamily="34" charset="0"/>
                <a:cs typeface="Calibri" panose="020F0502020204030204" pitchFamily="34" charset="0"/>
              </a:rPr>
              <a:t>134(d) </a:t>
            </a:r>
            <a:endParaRPr lang="en-US" altLang="en-US" sz="900" dirty="0"/>
          </a:p>
          <a:p>
            <a:pPr eaLnBrk="0" fontAlgn="base" hangingPunct="0">
              <a:spcBef>
                <a:spcPct val="0"/>
              </a:spcBef>
              <a:spcAft>
                <a:spcPct val="0"/>
              </a:spcAft>
            </a:pPr>
            <a:endParaRPr lang="en-US" altLang="en-US" sz="1350" dirty="0">
              <a:latin typeface="Arial" panose="020B0604020202020204" pitchFamily="34" charset="0"/>
            </a:endParaRPr>
          </a:p>
        </p:txBody>
      </p:sp>
    </p:spTree>
    <p:extLst>
      <p:ext uri="{BB962C8B-B14F-4D97-AF65-F5344CB8AC3E}">
        <p14:creationId xmlns:p14="http://schemas.microsoft.com/office/powerpoint/2010/main" val="622519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74D5-F4F4-46E6-ABD2-991FBE8C6E99}"/>
              </a:ext>
            </a:extLst>
          </p:cNvPr>
          <p:cNvSpPr>
            <a:spLocks noGrp="1"/>
          </p:cNvSpPr>
          <p:nvPr>
            <p:ph type="title"/>
          </p:nvPr>
        </p:nvSpPr>
        <p:spPr/>
        <p:txBody>
          <a:bodyPr/>
          <a:lstStyle/>
          <a:p>
            <a:r>
              <a:rPr lang="en-US" dirty="0"/>
              <a:t>Summary Form Continued</a:t>
            </a:r>
          </a:p>
        </p:txBody>
      </p:sp>
      <p:graphicFrame>
        <p:nvGraphicFramePr>
          <p:cNvPr id="4" name="Content Placeholder 3">
            <a:extLst>
              <a:ext uri="{FF2B5EF4-FFF2-40B4-BE49-F238E27FC236}">
                <a16:creationId xmlns:a16="http://schemas.microsoft.com/office/drawing/2014/main" id="{13E2C089-7488-4EEF-9779-1CC2964C71A2}"/>
              </a:ext>
            </a:extLst>
          </p:cNvPr>
          <p:cNvGraphicFramePr>
            <a:graphicFrameLocks noGrp="1"/>
          </p:cNvGraphicFramePr>
          <p:nvPr>
            <p:ph idx="1"/>
          </p:nvPr>
        </p:nvGraphicFramePr>
        <p:xfrm>
          <a:off x="539320" y="1951250"/>
          <a:ext cx="6824708" cy="2829373"/>
        </p:xfrm>
        <a:graphic>
          <a:graphicData uri="http://schemas.openxmlformats.org/drawingml/2006/table">
            <a:tbl>
              <a:tblPr firstRow="1" firstCol="1" bandRow="1"/>
              <a:tblGrid>
                <a:gridCol w="6824708">
                  <a:extLst>
                    <a:ext uri="{9D8B030D-6E8A-4147-A177-3AD203B41FA5}">
                      <a16:colId xmlns:a16="http://schemas.microsoft.com/office/drawing/2014/main" val="3624527187"/>
                    </a:ext>
                  </a:extLst>
                </a:gridCol>
              </a:tblGrid>
              <a:tr h="315935">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A. Student performance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592725"/>
                  </a:ext>
                </a:extLst>
              </a:tr>
              <a:tr h="235196">
                <a:tc>
                  <a:txBody>
                    <a:bodyPr/>
                    <a:lstStyle/>
                    <a:p>
                      <a:pPr marL="342900" marR="0" lvl="0" indent="-342900">
                        <a:lnSpc>
                          <a:spcPct val="106000"/>
                        </a:lnSpc>
                        <a:spcBef>
                          <a:spcPts val="0"/>
                        </a:spcBef>
                        <a:spcAft>
                          <a:spcPts val="0"/>
                        </a:spcAft>
                        <a:buFont typeface="Symbol" panose="05050102010706020507" pitchFamily="18" charset="2"/>
                        <a:buChar char=""/>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32169"/>
                  </a:ext>
                </a:extLst>
              </a:tr>
              <a:tr h="315935">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B1. Size, scope, and quality of program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787825"/>
                  </a:ext>
                </a:extLst>
              </a:tr>
              <a:tr h="235196">
                <a:tc>
                  <a:txBody>
                    <a:bodyPr/>
                    <a:lstStyle/>
                    <a:p>
                      <a:pPr marL="342900" marR="0" lvl="0" indent="-342900">
                        <a:lnSpc>
                          <a:spcPct val="106000"/>
                        </a:lnSpc>
                        <a:spcBef>
                          <a:spcPts val="0"/>
                        </a:spcBef>
                        <a:spcAft>
                          <a:spcPts val="0"/>
                        </a:spcAft>
                        <a:buFont typeface="Symbol" panose="05050102010706020507" pitchFamily="18" charset="2"/>
                        <a:buChar char=""/>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711353"/>
                  </a:ext>
                </a:extLst>
              </a:tr>
              <a:tr h="315935">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B2. Alignment to local/regional labor market needs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61007"/>
                  </a:ext>
                </a:extLst>
              </a:tr>
              <a:tr h="235196">
                <a:tc>
                  <a:txBody>
                    <a:bodyPr/>
                    <a:lstStyle/>
                    <a:p>
                      <a:pPr marL="342900" marR="0" lvl="0" indent="-342900">
                        <a:lnSpc>
                          <a:spcPct val="106000"/>
                        </a:lnSpc>
                        <a:spcBef>
                          <a:spcPts val="0"/>
                        </a:spcBef>
                        <a:spcAft>
                          <a:spcPts val="0"/>
                        </a:spcAft>
                        <a:buFont typeface="Symbol" panose="05050102010706020507" pitchFamily="18" charset="2"/>
                        <a:buChar char=""/>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093996"/>
                  </a:ext>
                </a:extLst>
              </a:tr>
              <a:tr h="235196">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C. Progress toward implementing 9-14 career pathways programs of study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661488"/>
                  </a:ext>
                </a:extLst>
              </a:tr>
              <a:tr h="235196">
                <a:tc>
                  <a:txBody>
                    <a:bodyPr/>
                    <a:lstStyle/>
                    <a:p>
                      <a:pPr marL="342900" marR="0" lvl="0" indent="-342900">
                        <a:lnSpc>
                          <a:spcPct val="106000"/>
                        </a:lnSpc>
                        <a:spcBef>
                          <a:spcPts val="0"/>
                        </a:spcBef>
                        <a:spcAft>
                          <a:spcPts val="0"/>
                        </a:spcAft>
                        <a:buFont typeface="Symbol" panose="05050102010706020507" pitchFamily="18" charset="2"/>
                        <a:buChar char=""/>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492949"/>
                  </a:ext>
                </a:extLst>
              </a:tr>
              <a:tr h="235196">
                <a:tc>
                  <a:txBody>
                    <a:bodyPr/>
                    <a:lstStyle/>
                    <a:p>
                      <a:pPr marL="0" marR="0">
                        <a:lnSpc>
                          <a:spcPct val="106000"/>
                        </a:lnSpc>
                        <a:spcBef>
                          <a:spcPts val="0"/>
                        </a:spcBef>
                        <a:spcAft>
                          <a:spcPts val="0"/>
                        </a:spcAft>
                      </a:pPr>
                      <a:r>
                        <a:rPr lang="en-US" sz="800">
                          <a:effectLst/>
                          <a:latin typeface="Calibri" panose="020F0502020204030204" pitchFamily="34" charset="0"/>
                          <a:ea typeface="Calibri" panose="020F0502020204030204" pitchFamily="34" charset="0"/>
                          <a:cs typeface="Calibri" panose="020F0502020204030204" pitchFamily="34" charset="0"/>
                        </a:rPr>
                        <a:t>D. Recruitment, retention, and training of faculty and staff</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972283"/>
                  </a:ext>
                </a:extLst>
              </a:tr>
              <a:tr h="235196">
                <a:tc>
                  <a:txBody>
                    <a:bodyPr/>
                    <a:lstStyle/>
                    <a:p>
                      <a:pPr marL="342900" marR="0" lvl="0" indent="-342900">
                        <a:lnSpc>
                          <a:spcPct val="106000"/>
                        </a:lnSpc>
                        <a:spcBef>
                          <a:spcPts val="0"/>
                        </a:spcBef>
                        <a:spcAft>
                          <a:spcPts val="0"/>
                        </a:spcAft>
                        <a:buFont typeface="Symbol" panose="05050102010706020507" pitchFamily="18" charset="2"/>
                        <a:buChar char=""/>
                      </a:pPr>
                      <a:r>
                        <a:rPr lang="en-US" sz="800">
                          <a:effectLst/>
                          <a:latin typeface="Calibri" panose="020F0502020204030204" pitchFamily="34" charset="0"/>
                          <a:ea typeface="Calibri" panose="020F0502020204030204" pitchFamily="34"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670735"/>
                  </a:ext>
                </a:extLst>
              </a:tr>
              <a:tr h="235196">
                <a:tc>
                  <a:txBody>
                    <a:bodyPr/>
                    <a:lstStyle/>
                    <a:p>
                      <a:pPr marL="0" marR="0">
                        <a:lnSpc>
                          <a:spcPct val="106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E. Progress toward improving access and equity for all students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210638"/>
                  </a:ext>
                </a:extLst>
              </a:tr>
            </a:tbl>
          </a:graphicData>
        </a:graphic>
      </p:graphicFrame>
      <p:sp>
        <p:nvSpPr>
          <p:cNvPr id="5" name="Rectangle 1">
            <a:extLst>
              <a:ext uri="{FF2B5EF4-FFF2-40B4-BE49-F238E27FC236}">
                <a16:creationId xmlns:a16="http://schemas.microsoft.com/office/drawing/2014/main" id="{46575916-1736-4B4D-AF2B-5932401736C0}"/>
              </a:ext>
            </a:extLst>
          </p:cNvPr>
          <p:cNvSpPr>
            <a:spLocks noChangeArrowheads="1"/>
          </p:cNvSpPr>
          <p:nvPr/>
        </p:nvSpPr>
        <p:spPr bwMode="auto">
          <a:xfrm>
            <a:off x="539319" y="1228761"/>
            <a:ext cx="8345426"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latin typeface="Calibri" panose="020F0502020204030204" pitchFamily="34" charset="0"/>
                <a:ea typeface="Calibri" panose="020F0502020204030204" pitchFamily="34" charset="0"/>
                <a:cs typeface="Calibri" panose="020F0502020204030204" pitchFamily="34" charset="0"/>
              </a:rPr>
              <a:t>6. </a:t>
            </a:r>
            <a:r>
              <a:rPr lang="en-US" altLang="en-US" sz="1500" dirty="0">
                <a:latin typeface="Calibri" panose="020F0502020204030204" pitchFamily="34" charset="0"/>
                <a:ea typeface="Calibri" panose="020F0502020204030204" pitchFamily="34" charset="0"/>
                <a:cs typeface="Calibri" panose="020F0502020204030204" pitchFamily="34" charset="0"/>
              </a:rPr>
              <a:t>Briefly explain gaps in each part of the CLNA as applicable to this program area. These gaps will directly </a:t>
            </a:r>
          </a:p>
          <a:p>
            <a:pPr lvl="0"/>
            <a:r>
              <a:rPr lang="en-US" altLang="en-US" sz="1500" dirty="0">
                <a:latin typeface="Calibri" panose="020F0502020204030204" pitchFamily="34" charset="0"/>
                <a:ea typeface="Calibri" panose="020F0502020204030204" pitchFamily="34" charset="0"/>
                <a:cs typeface="Calibri" panose="020F0502020204030204" pitchFamily="34" charset="0"/>
              </a:rPr>
              <a:t>link to activities funded on the activities/budget form.</a:t>
            </a:r>
          </a:p>
          <a:p>
            <a:r>
              <a:rPr lang="en-US" altLang="en-US" sz="1500" dirty="0">
                <a:latin typeface="Calibri" panose="020F0502020204030204" pitchFamily="34" charset="0"/>
                <a:ea typeface="Calibri" panose="020F0502020204030204" pitchFamily="34" charset="0"/>
                <a:cs typeface="Calibri" panose="020F0502020204030204" pitchFamily="34" charset="0"/>
              </a:rPr>
              <a:t> </a:t>
            </a:r>
            <a:endParaRPr lang="en-US" altLang="en-US" sz="2700" dirty="0"/>
          </a:p>
        </p:txBody>
      </p:sp>
    </p:spTree>
    <p:extLst>
      <p:ext uri="{BB962C8B-B14F-4D97-AF65-F5344CB8AC3E}">
        <p14:creationId xmlns:p14="http://schemas.microsoft.com/office/powerpoint/2010/main" val="3138613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01E124-DD0B-4705-E303-A5213B6F72D2}"/>
              </a:ext>
            </a:extLst>
          </p:cNvPr>
          <p:cNvSpPr>
            <a:spLocks noGrp="1"/>
          </p:cNvSpPr>
          <p:nvPr>
            <p:ph idx="1"/>
          </p:nvPr>
        </p:nvSpPr>
        <p:spPr/>
        <p:txBody>
          <a:bodyPr vert="horz" lIns="91440" tIns="45720" rIns="91440" bIns="45720" rtlCol="0" anchor="t">
            <a:normAutofit/>
          </a:bodyPr>
          <a:lstStyle/>
          <a:p>
            <a:pPr marL="174625" indent="-174625">
              <a:lnSpc>
                <a:spcPct val="200000"/>
              </a:lnSpc>
            </a:pPr>
            <a:r>
              <a:rPr lang="en-US" dirty="0">
                <a:latin typeface="Times New Roman"/>
                <a:cs typeface="Times New Roman"/>
              </a:rPr>
              <a:t>Applications are required by Perkins V </a:t>
            </a:r>
          </a:p>
          <a:p>
            <a:pPr marL="174625" indent="-174625">
              <a:lnSpc>
                <a:spcPct val="200000"/>
              </a:lnSpc>
            </a:pPr>
            <a:r>
              <a:rPr lang="en-US" dirty="0">
                <a:latin typeface="Times New Roman"/>
                <a:cs typeface="Times New Roman"/>
              </a:rPr>
              <a:t>Informed by the CLNA and guide the annual plan and budget.</a:t>
            </a:r>
            <a:endParaRPr lang="en-US" dirty="0"/>
          </a:p>
          <a:p>
            <a:pPr marL="174625" indent="-174625">
              <a:lnSpc>
                <a:spcPct val="200000"/>
              </a:lnSpc>
            </a:pPr>
            <a:r>
              <a:rPr lang="en-US" dirty="0">
                <a:latin typeface="Times New Roman"/>
                <a:cs typeface="Times New Roman"/>
              </a:rPr>
              <a:t>They are good for 4 years and can updated if the answers significantly change.</a:t>
            </a:r>
          </a:p>
        </p:txBody>
      </p:sp>
      <p:sp>
        <p:nvSpPr>
          <p:cNvPr id="3" name="Title 2">
            <a:extLst>
              <a:ext uri="{FF2B5EF4-FFF2-40B4-BE49-F238E27FC236}">
                <a16:creationId xmlns:a16="http://schemas.microsoft.com/office/drawing/2014/main" id="{BF9AE11D-C961-E8A3-141E-83B273F9CDC2}"/>
              </a:ext>
            </a:extLst>
          </p:cNvPr>
          <p:cNvSpPr>
            <a:spLocks noGrp="1"/>
          </p:cNvSpPr>
          <p:nvPr>
            <p:ph type="title"/>
          </p:nvPr>
        </p:nvSpPr>
        <p:spPr/>
        <p:txBody>
          <a:bodyPr/>
          <a:lstStyle/>
          <a:p>
            <a:r>
              <a:rPr lang="en-US" dirty="0">
                <a:ln w="0">
                  <a:solidFill>
                    <a:srgbClr val="5B9BD5"/>
                  </a:solidFill>
                </a:ln>
                <a:cs typeface="Calibri Light"/>
              </a:rPr>
              <a:t>Perkins Application</a:t>
            </a:r>
            <a:endParaRPr lang="en-US" dirty="0"/>
          </a:p>
        </p:txBody>
      </p:sp>
    </p:spTree>
    <p:extLst>
      <p:ext uri="{BB962C8B-B14F-4D97-AF65-F5344CB8AC3E}">
        <p14:creationId xmlns:p14="http://schemas.microsoft.com/office/powerpoint/2010/main" val="294637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70926F-E054-ABB9-FE49-57317BEBE7CD}"/>
              </a:ext>
            </a:extLst>
          </p:cNvPr>
          <p:cNvSpPr>
            <a:spLocks noGrp="1"/>
          </p:cNvSpPr>
          <p:nvPr>
            <p:ph idx="1"/>
          </p:nvPr>
        </p:nvSpPr>
        <p:spPr>
          <a:xfrm>
            <a:off x="323850" y="1423481"/>
            <a:ext cx="8191500" cy="3775887"/>
          </a:xfrm>
        </p:spPr>
        <p:txBody>
          <a:bodyPr vert="horz" lIns="91440" tIns="45720" rIns="91440" bIns="45720" rtlCol="0" anchor="t">
            <a:normAutofit/>
          </a:bodyPr>
          <a:lstStyle/>
          <a:p>
            <a:pPr marL="0" indent="0">
              <a:buNone/>
            </a:pPr>
            <a:r>
              <a:rPr lang="en-US" sz="1800" dirty="0">
                <a:latin typeface="Times New Roman"/>
                <a:cs typeface="Times New Roman"/>
              </a:rPr>
              <a:t>Check the Programs Areas that have current CLNAs.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br>
              <a:rPr lang="en-US" dirty="0"/>
            </a:br>
            <a:endParaRPr lang="en-US" sz="1800" dirty="0"/>
          </a:p>
          <a:p>
            <a:pPr marL="174625" indent="-174625">
              <a:buFont typeface="Wingdings" panose="020B0604020202020204" pitchFamily="34" charset="0"/>
              <a:buChar char="q"/>
            </a:pPr>
            <a:r>
              <a:rPr lang="en-US" sz="1800" dirty="0">
                <a:latin typeface="Times New Roman"/>
                <a:cs typeface="Times New Roman"/>
              </a:rPr>
              <a:t> Other: _____________________________________________ </a:t>
            </a:r>
            <a:br>
              <a:rPr lang="en-US" sz="1800" dirty="0"/>
            </a:br>
            <a:r>
              <a:rPr lang="en-US" sz="1800" dirty="0">
                <a:latin typeface="Times New Roman"/>
                <a:cs typeface="Times New Roman"/>
              </a:rPr>
              <a:t>Focused on All CTE curriculum students or faculty for a specific gap or need</a:t>
            </a:r>
            <a:endParaRPr lang="en-US" sz="1800" dirty="0"/>
          </a:p>
        </p:txBody>
      </p:sp>
      <p:sp>
        <p:nvSpPr>
          <p:cNvPr id="3" name="Title 2">
            <a:extLst>
              <a:ext uri="{FF2B5EF4-FFF2-40B4-BE49-F238E27FC236}">
                <a16:creationId xmlns:a16="http://schemas.microsoft.com/office/drawing/2014/main" id="{F7E8F7E4-0BB2-7956-BD8F-432AB01C38C3}"/>
              </a:ext>
            </a:extLst>
          </p:cNvPr>
          <p:cNvSpPr>
            <a:spLocks noGrp="1"/>
          </p:cNvSpPr>
          <p:nvPr>
            <p:ph type="title"/>
          </p:nvPr>
        </p:nvSpPr>
        <p:spPr/>
        <p:txBody>
          <a:bodyPr/>
          <a:lstStyle/>
          <a:p>
            <a:r>
              <a:rPr lang="en-US" dirty="0">
                <a:ln w="0">
                  <a:solidFill>
                    <a:srgbClr val="5B9BD5"/>
                  </a:solidFill>
                </a:ln>
                <a:ea typeface="Calibri Light"/>
                <a:cs typeface="Calibri Light"/>
              </a:rPr>
              <a:t>Application Question 1</a:t>
            </a:r>
            <a:endParaRPr lang="en-US" dirty="0"/>
          </a:p>
        </p:txBody>
      </p:sp>
      <p:graphicFrame>
        <p:nvGraphicFramePr>
          <p:cNvPr id="4" name="Table 4">
            <a:extLst>
              <a:ext uri="{FF2B5EF4-FFF2-40B4-BE49-F238E27FC236}">
                <a16:creationId xmlns:a16="http://schemas.microsoft.com/office/drawing/2014/main" id="{519FF906-78FB-4EE2-F6CF-C58B6888329A}"/>
              </a:ext>
            </a:extLst>
          </p:cNvPr>
          <p:cNvGraphicFramePr>
            <a:graphicFrameLocks noGrp="1"/>
          </p:cNvGraphicFramePr>
          <p:nvPr/>
        </p:nvGraphicFramePr>
        <p:xfrm>
          <a:off x="327367" y="1883605"/>
          <a:ext cx="8397238" cy="1564640"/>
        </p:xfrm>
        <a:graphic>
          <a:graphicData uri="http://schemas.openxmlformats.org/drawingml/2006/table">
            <a:tbl>
              <a:tblPr firstRow="1" bandRow="1">
                <a:tableStyleId>{5C22544A-7EE6-4342-B048-85BDC9FD1C3A}</a:tableStyleId>
              </a:tblPr>
              <a:tblGrid>
                <a:gridCol w="4198619">
                  <a:extLst>
                    <a:ext uri="{9D8B030D-6E8A-4147-A177-3AD203B41FA5}">
                      <a16:colId xmlns:a16="http://schemas.microsoft.com/office/drawing/2014/main" val="3623722518"/>
                    </a:ext>
                  </a:extLst>
                </a:gridCol>
                <a:gridCol w="4198619">
                  <a:extLst>
                    <a:ext uri="{9D8B030D-6E8A-4147-A177-3AD203B41FA5}">
                      <a16:colId xmlns:a16="http://schemas.microsoft.com/office/drawing/2014/main" val="293464393"/>
                    </a:ext>
                  </a:extLst>
                </a:gridCol>
              </a:tblGrid>
              <a:tr h="370840">
                <a:tc>
                  <a:txBody>
                    <a:bodyPr/>
                    <a:lstStyle/>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Agriculture &amp;/Nat. Resources Tech</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Biological &amp; Chemical Tech</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Business Tech</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Commercial &amp; Artistic Production Tech</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Construction Tech</a:t>
                      </a:r>
                    </a:p>
                  </a:txBody>
                  <a:tcPr>
                    <a:solidFill>
                      <a:schemeClr val="bg1"/>
                    </a:solidFill>
                  </a:tcPr>
                </a:tc>
                <a:tc>
                  <a:txBody>
                    <a:bodyPr/>
                    <a:lstStyle/>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Engineering Tech</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Health Tech</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Industrial Tech</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Public Service Tech </a:t>
                      </a:r>
                    </a:p>
                    <a:p>
                      <a:pPr marL="174625" marR="0" lvl="0" indent="-174625" algn="l">
                        <a:lnSpc>
                          <a:spcPct val="100000"/>
                        </a:lnSpc>
                        <a:spcBef>
                          <a:spcPts val="450"/>
                        </a:spcBef>
                        <a:spcAft>
                          <a:spcPts val="0"/>
                        </a:spcAft>
                        <a:buFont typeface="Wingdings"/>
                        <a:buChar char="q"/>
                      </a:pPr>
                      <a:r>
                        <a:rPr lang="en-US" sz="1600" b="0" i="0" u="none" strike="noStrike" noProof="0" dirty="0">
                          <a:solidFill>
                            <a:schemeClr val="tx1"/>
                          </a:solidFill>
                          <a:latin typeface="Calibri"/>
                        </a:rPr>
                        <a:t>Transportation Tech</a:t>
                      </a:r>
                    </a:p>
                  </a:txBody>
                  <a:tcPr>
                    <a:solidFill>
                      <a:schemeClr val="bg1"/>
                    </a:solidFill>
                  </a:tcPr>
                </a:tc>
                <a:extLst>
                  <a:ext uri="{0D108BD9-81ED-4DB2-BD59-A6C34878D82A}">
                    <a16:rowId xmlns:a16="http://schemas.microsoft.com/office/drawing/2014/main" val="726607100"/>
                  </a:ext>
                </a:extLst>
              </a:tr>
            </a:tbl>
          </a:graphicData>
        </a:graphic>
      </p:graphicFrame>
    </p:spTree>
    <p:extLst>
      <p:ext uri="{BB962C8B-B14F-4D97-AF65-F5344CB8AC3E}">
        <p14:creationId xmlns:p14="http://schemas.microsoft.com/office/powerpoint/2010/main" val="249976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9EFE0-9F9C-D239-851E-074908201777}"/>
              </a:ext>
            </a:extLst>
          </p:cNvPr>
          <p:cNvSpPr>
            <a:spLocks noGrp="1"/>
          </p:cNvSpPr>
          <p:nvPr>
            <p:ph idx="1"/>
          </p:nvPr>
        </p:nvSpPr>
        <p:spPr/>
        <p:txBody>
          <a:bodyPr vert="horz" lIns="91440" tIns="45720" rIns="91440" bIns="45720" rtlCol="0" anchor="t">
            <a:normAutofit/>
          </a:bodyPr>
          <a:lstStyle/>
          <a:p>
            <a:pPr marL="0" indent="0">
              <a:lnSpc>
                <a:spcPct val="107000"/>
              </a:lnSpc>
              <a:spcBef>
                <a:spcPts val="0"/>
              </a:spcBef>
              <a:spcAft>
                <a:spcPts val="1200"/>
              </a:spcAft>
              <a:buNone/>
            </a:pPr>
            <a:r>
              <a:rPr lang="en-US" sz="1800" dirty="0">
                <a:effectLst/>
                <a:latin typeface="Calibri"/>
                <a:ea typeface="Calibri" panose="020F0502020204030204" pitchFamily="34" charset="0"/>
                <a:cs typeface="Calibri"/>
              </a:rPr>
              <a:t>For Program Areas to be </a:t>
            </a:r>
            <a:r>
              <a:rPr lang="en-US" sz="1800" dirty="0">
                <a:latin typeface="Calibri"/>
                <a:ea typeface="Calibri" panose="020F0502020204030204" pitchFamily="34" charset="0"/>
                <a:cs typeface="Calibri"/>
              </a:rPr>
              <a:t>supplemented with Perkins Funds</a:t>
            </a:r>
            <a:r>
              <a:rPr lang="en-US" sz="1800" dirty="0">
                <a:effectLst/>
                <a:latin typeface="Calibri"/>
                <a:ea typeface="Calibri" panose="020F0502020204030204" pitchFamily="34" charset="0"/>
                <a:cs typeface="Calibri"/>
              </a:rPr>
              <a:t>, provide the following Information:</a:t>
            </a: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Describe the process used to determine which CTE programs were selected to be reviewed for the CLNA.</a:t>
            </a:r>
          </a:p>
          <a:p>
            <a:pPr marL="74295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Times New Roman"/>
              </a:rPr>
              <a:t>Describe how you decided which gaps you chose to address with Perkins funding.</a:t>
            </a:r>
            <a:r>
              <a:rPr lang="en-US" dirty="0">
                <a:latin typeface="Calibri"/>
                <a:ea typeface="Calibri" panose="020F0502020204030204" pitchFamily="34" charset="0"/>
                <a:cs typeface="Times New Roman"/>
              </a:rPr>
              <a:t> </a:t>
            </a:r>
            <a:endParaRPr lang="en-US" dirty="0">
              <a:effectLst/>
              <a:latin typeface="Calibri"/>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Describe any new program title(s) the college will fund with Perkins.</a:t>
            </a: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How will the college inform students, including students who are members of special populations, about the college’s CTE Programs?</a:t>
            </a:r>
          </a:p>
          <a:p>
            <a:pPr marL="0" indent="0">
              <a:buNone/>
            </a:pPr>
            <a:endParaRPr lang="en-US" dirty="0"/>
          </a:p>
        </p:txBody>
      </p:sp>
      <p:sp>
        <p:nvSpPr>
          <p:cNvPr id="3" name="Title 2">
            <a:extLst>
              <a:ext uri="{FF2B5EF4-FFF2-40B4-BE49-F238E27FC236}">
                <a16:creationId xmlns:a16="http://schemas.microsoft.com/office/drawing/2014/main" id="{DB889907-78C2-4E4B-AC97-AA37D737FF12}"/>
              </a:ext>
            </a:extLst>
          </p:cNvPr>
          <p:cNvSpPr>
            <a:spLocks noGrp="1"/>
          </p:cNvSpPr>
          <p:nvPr>
            <p:ph type="title"/>
          </p:nvPr>
        </p:nvSpPr>
        <p:spPr/>
        <p:txBody>
          <a:bodyPr/>
          <a:lstStyle/>
          <a:p>
            <a:r>
              <a:rPr lang="en-US" dirty="0"/>
              <a:t>Application Question 2</a:t>
            </a:r>
          </a:p>
        </p:txBody>
      </p:sp>
    </p:spTree>
    <p:extLst>
      <p:ext uri="{BB962C8B-B14F-4D97-AF65-F5344CB8AC3E}">
        <p14:creationId xmlns:p14="http://schemas.microsoft.com/office/powerpoint/2010/main" val="314472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E41276-E5D0-4831-279B-8C270EE3FB56}"/>
              </a:ext>
            </a:extLst>
          </p:cNvPr>
          <p:cNvSpPr>
            <a:spLocks noGrp="1"/>
          </p:cNvSpPr>
          <p:nvPr>
            <p:ph idx="1"/>
          </p:nvPr>
        </p:nvSpPr>
        <p:spPr/>
        <p:txBody>
          <a:bodyPr vert="horz" lIns="91440" tIns="45720" rIns="91440" bIns="45720" rtlCol="0" anchor="t">
            <a:normAutofit lnSpcReduction="10000"/>
          </a:bodyPr>
          <a:lstStyle/>
          <a:p>
            <a:pPr marL="0" marR="0" lvl="0" indent="0">
              <a:lnSpc>
                <a:spcPct val="107000"/>
              </a:lnSpc>
              <a:spcBef>
                <a:spcPts val="0"/>
              </a:spcBef>
              <a:spcAft>
                <a:spcPts val="1200"/>
              </a:spcAft>
              <a:buNone/>
            </a:pPr>
            <a:r>
              <a:rPr lang="en-US" sz="1800" dirty="0">
                <a:effectLst/>
                <a:latin typeface="Calibri"/>
                <a:ea typeface="Calibri" panose="020F0502020204030204" pitchFamily="34" charset="0"/>
                <a:cs typeface="Calibri"/>
              </a:rPr>
              <a:t>How will the college collaborate with workforce development boards (WIOA), other local workforce agencies, and industry partners to provide:</a:t>
            </a:r>
            <a:endParaRPr lang="en-US" sz="1800">
              <a:effectLst/>
              <a:latin typeface="Calibri"/>
              <a:ea typeface="Calibri" panose="020F0502020204030204" pitchFamily="34" charset="0"/>
              <a:cs typeface="Calibri"/>
            </a:endParaRP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Career exploration and career development coursework?</a:t>
            </a:r>
            <a:endParaRPr lang="en-US">
              <a:effectLst/>
              <a:latin typeface="Calibri"/>
              <a:ea typeface="Calibri" panose="020F0502020204030204" pitchFamily="34" charset="0"/>
              <a:cs typeface="Calibri"/>
            </a:endParaRP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Current information on employment opportunities in CTE fields that are in-demand, high-wage or high-skill?</a:t>
            </a:r>
            <a:endParaRPr lang="en-US">
              <a:effectLst/>
              <a:latin typeface="Calibri"/>
              <a:ea typeface="Calibri" panose="020F0502020204030204" pitchFamily="34" charset="0"/>
              <a:cs typeface="Calibri"/>
            </a:endParaRP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An organized system of career guidance and counseling?</a:t>
            </a:r>
            <a:endParaRPr lang="en-US">
              <a:effectLst/>
              <a:latin typeface="Calibri"/>
              <a:ea typeface="Calibri" panose="020F0502020204030204" pitchFamily="34" charset="0"/>
              <a:cs typeface="Calibri"/>
            </a:endParaRPr>
          </a:p>
          <a:p>
            <a:pPr marL="742950" lvl="1" indent="-285750">
              <a:lnSpc>
                <a:spcPct val="107000"/>
              </a:lnSpc>
              <a:spcBef>
                <a:spcPts val="0"/>
              </a:spcBef>
              <a:spcAft>
                <a:spcPts val="800"/>
              </a:spcAft>
              <a:buFont typeface="+mj-lt"/>
              <a:buAutoNum type="alphaLcPeriod"/>
            </a:pPr>
            <a:r>
              <a:rPr lang="en-US" dirty="0">
                <a:effectLst/>
                <a:latin typeface="Calibri"/>
                <a:ea typeface="Calibri" panose="020F0502020204030204" pitchFamily="34" charset="0"/>
                <a:cs typeface="Calibri"/>
              </a:rPr>
              <a:t>Activities such as work-based learning and job-placement activities that support the programs of study and blend resources to improve student retention, completion, and employment in occupations with a sustainable wage.</a:t>
            </a:r>
            <a:r>
              <a:rPr lang="en-US" dirty="0">
                <a:latin typeface="Calibri"/>
                <a:ea typeface="Calibri" panose="020F0502020204030204" pitchFamily="34" charset="0"/>
                <a:cs typeface="Calibri"/>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D13E7A81-D906-EA36-7EDA-0C44FBB99D92}"/>
              </a:ext>
            </a:extLst>
          </p:cNvPr>
          <p:cNvSpPr>
            <a:spLocks noGrp="1"/>
          </p:cNvSpPr>
          <p:nvPr>
            <p:ph type="title"/>
          </p:nvPr>
        </p:nvSpPr>
        <p:spPr/>
        <p:txBody>
          <a:bodyPr/>
          <a:lstStyle/>
          <a:p>
            <a:r>
              <a:rPr lang="en-US" dirty="0"/>
              <a:t>Application Question 3</a:t>
            </a:r>
          </a:p>
        </p:txBody>
      </p:sp>
    </p:spTree>
    <p:extLst>
      <p:ext uri="{BB962C8B-B14F-4D97-AF65-F5344CB8AC3E}">
        <p14:creationId xmlns:p14="http://schemas.microsoft.com/office/powerpoint/2010/main" val="427139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idx="1"/>
          </p:nvPr>
        </p:nvSpPr>
        <p:spPr/>
        <p:txBody>
          <a:bodyPr vert="horz" lIns="91440" tIns="45720" rIns="91440" bIns="45720" rtlCol="0" anchor="t">
            <a:normAutofit fontScale="85000" lnSpcReduction="20000"/>
          </a:bodyPr>
          <a:lstStyle/>
          <a:p>
            <a:pPr marL="457200" indent="-457200">
              <a:buAutoNum type="alphaUcPeriod"/>
            </a:pPr>
            <a:r>
              <a:rPr lang="en-US" dirty="0">
                <a:latin typeface="Times New Roman"/>
                <a:cs typeface="Times New Roman"/>
              </a:rPr>
              <a:t>Individuals with disabilities;</a:t>
            </a:r>
            <a:endParaRPr lang="en-US" dirty="0"/>
          </a:p>
          <a:p>
            <a:pPr marL="457200" indent="-457200">
              <a:buAutoNum type="alphaUcPeriod"/>
            </a:pPr>
            <a:r>
              <a:rPr lang="en-US" dirty="0">
                <a:latin typeface="Times New Roman"/>
                <a:cs typeface="Times New Roman"/>
              </a:rPr>
              <a:t>Individuals from economically disadvantaged families, including low-income youth and adults;</a:t>
            </a:r>
            <a:endParaRPr lang="en-US" dirty="0">
              <a:cs typeface="Times New Roman"/>
            </a:endParaRPr>
          </a:p>
          <a:p>
            <a:pPr marL="457200" indent="-457200">
              <a:buAutoNum type="alphaUcPeriod"/>
            </a:pPr>
            <a:r>
              <a:rPr lang="en-US" dirty="0">
                <a:latin typeface="Times New Roman"/>
                <a:cs typeface="Times New Roman"/>
              </a:rPr>
              <a:t>Individuals preparing for non-traditional fields; </a:t>
            </a:r>
            <a:endParaRPr lang="en-US" dirty="0"/>
          </a:p>
          <a:p>
            <a:pPr marL="457200" indent="-457200">
              <a:buAutoNum type="alphaUcPeriod"/>
            </a:pPr>
            <a:r>
              <a:rPr lang="en-US" dirty="0">
                <a:latin typeface="Times New Roman"/>
                <a:cs typeface="Times New Roman"/>
              </a:rPr>
              <a:t>Single-parents, including single pregnant women;</a:t>
            </a:r>
            <a:endParaRPr lang="en-US" dirty="0">
              <a:cs typeface="Times New Roman"/>
            </a:endParaRPr>
          </a:p>
          <a:p>
            <a:pPr marL="457200" indent="-457200">
              <a:buAutoNum type="alphaUcPeriod"/>
            </a:pPr>
            <a:r>
              <a:rPr lang="en-US" dirty="0">
                <a:latin typeface="Times New Roman"/>
                <a:cs typeface="Times New Roman"/>
              </a:rPr>
              <a:t>Out-of-workforce individuals; </a:t>
            </a:r>
            <a:endParaRPr lang="en-US" dirty="0"/>
          </a:p>
          <a:p>
            <a:pPr marL="457200" indent="-457200">
              <a:buAutoNum type="alphaUcPeriod"/>
            </a:pPr>
            <a:r>
              <a:rPr lang="en-US" dirty="0">
                <a:latin typeface="Times New Roman"/>
                <a:cs typeface="Times New Roman"/>
              </a:rPr>
              <a:t>English learners;</a:t>
            </a:r>
            <a:endParaRPr lang="en-US" dirty="0">
              <a:cs typeface="Times New Roman"/>
            </a:endParaRPr>
          </a:p>
          <a:p>
            <a:pPr marL="457200" indent="-457200">
              <a:buAutoNum type="alphaUcPeriod"/>
            </a:pPr>
            <a:r>
              <a:rPr lang="en-US" dirty="0">
                <a:latin typeface="Times New Roman"/>
                <a:cs typeface="Times New Roman"/>
              </a:rPr>
              <a:t>Homeless individuals described in section 725 of the McKinney-Vento Homeless Assistance Act (42 U.S.C. 11434a);</a:t>
            </a:r>
            <a:endParaRPr lang="en-US" dirty="0">
              <a:cs typeface="Times New Roman"/>
            </a:endParaRPr>
          </a:p>
          <a:p>
            <a:pPr marL="457200" indent="-457200">
              <a:buAutoNum type="alphaUcPeriod"/>
            </a:pPr>
            <a:r>
              <a:rPr lang="en-US" dirty="0">
                <a:latin typeface="Times New Roman"/>
                <a:cs typeface="Times New Roman"/>
              </a:rPr>
              <a:t>Youth who are in, or have aged out of, the foster care system; and</a:t>
            </a:r>
            <a:endParaRPr lang="en-US" dirty="0">
              <a:cs typeface="Times New Roman"/>
            </a:endParaRPr>
          </a:p>
          <a:p>
            <a:pPr marL="457200" indent="-457200">
              <a:buAutoNum type="alphaUcPeriod"/>
            </a:pPr>
            <a:r>
              <a:rPr lang="en-US" dirty="0">
                <a:latin typeface="Times New Roman"/>
                <a:cs typeface="Times New Roman"/>
              </a:rPr>
              <a:t>Youth with a parent who – </a:t>
            </a:r>
            <a:endParaRPr lang="en-US" dirty="0"/>
          </a:p>
          <a:p>
            <a:pPr marL="1014730" lvl="3" indent="-457200">
              <a:buAutoNum type="romanLcPeriod"/>
            </a:pPr>
            <a:r>
              <a:rPr lang="en-US" dirty="0">
                <a:latin typeface="Times New Roman"/>
                <a:cs typeface="Times New Roman"/>
              </a:rPr>
              <a:t>Is a member of the armed forces (as such term is defined in section 101(a)(4) of title 10, U.S.C.); and</a:t>
            </a:r>
            <a:endParaRPr lang="en-US" dirty="0">
              <a:cs typeface="Times New Roman"/>
            </a:endParaRPr>
          </a:p>
          <a:p>
            <a:pPr marL="1014730" lvl="3" indent="-457200">
              <a:buAutoNum type="romanLcPeriod"/>
            </a:pPr>
            <a:r>
              <a:rPr lang="en-US" dirty="0">
                <a:latin typeface="Times New Roman"/>
                <a:cs typeface="Times New Roman"/>
              </a:rPr>
              <a:t>Is on active duty (as such term is defined in section 101(d)(10 of such title).</a:t>
            </a:r>
            <a:endParaRPr lang="en-US">
              <a:cs typeface="Times New Roman"/>
            </a:endParaRPr>
          </a:p>
          <a:p>
            <a:pPr marL="0" indent="0">
              <a:buNone/>
            </a:pPr>
            <a:endParaRPr lang="en-US" dirty="0"/>
          </a:p>
        </p:txBody>
      </p:sp>
      <p:sp>
        <p:nvSpPr>
          <p:cNvPr id="6" name="Title 5">
            <a:extLst>
              <a:ext uri="{FF2B5EF4-FFF2-40B4-BE49-F238E27FC236}">
                <a16:creationId xmlns:a16="http://schemas.microsoft.com/office/drawing/2014/main" id="{9716C669-2EED-BC49-9FA4-66005E1A6524}"/>
              </a:ext>
            </a:extLst>
          </p:cNvPr>
          <p:cNvSpPr>
            <a:spLocks noGrp="1"/>
          </p:cNvSpPr>
          <p:nvPr>
            <p:ph type="title"/>
          </p:nvPr>
        </p:nvSpPr>
        <p:spPr>
          <a:xfrm>
            <a:off x="1226422" y="126367"/>
            <a:ext cx="7435798" cy="994172"/>
          </a:xfrm>
        </p:spPr>
        <p:txBody>
          <a:bodyPr/>
          <a:lstStyle/>
          <a:p>
            <a:r>
              <a:rPr lang="en-US" dirty="0"/>
              <a:t>Special Populations – Perkins V, Section 3(48)</a:t>
            </a:r>
          </a:p>
        </p:txBody>
      </p:sp>
    </p:spTree>
    <p:extLst>
      <p:ext uri="{BB962C8B-B14F-4D97-AF65-F5344CB8AC3E}">
        <p14:creationId xmlns:p14="http://schemas.microsoft.com/office/powerpoint/2010/main" val="1159465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C4AD1A-0B9A-39AF-8B64-565DF20B7020}"/>
              </a:ext>
            </a:extLst>
          </p:cNvPr>
          <p:cNvSpPr>
            <a:spLocks noGrp="1"/>
          </p:cNvSpPr>
          <p:nvPr>
            <p:ph idx="1"/>
          </p:nvPr>
        </p:nvSpPr>
        <p:spPr/>
        <p:txBody>
          <a:bodyPr vert="horz" lIns="91440" tIns="45720" rIns="91440" bIns="45720" rtlCol="0" anchor="t">
            <a:normAutofit/>
          </a:bodyPr>
          <a:lstStyle/>
          <a:p>
            <a:pPr marL="0" marR="0" lvl="0" indent="0">
              <a:lnSpc>
                <a:spcPct val="107000"/>
              </a:lnSpc>
              <a:spcBef>
                <a:spcPts val="0"/>
              </a:spcBef>
              <a:spcAft>
                <a:spcPts val="1200"/>
              </a:spcAft>
              <a:buNone/>
            </a:pPr>
            <a:r>
              <a:rPr lang="en-US" sz="1800" dirty="0">
                <a:effectLst/>
                <a:latin typeface="Calibri"/>
                <a:ea typeface="Calibri" panose="020F0502020204030204" pitchFamily="34" charset="0"/>
                <a:cs typeface="Calibri"/>
              </a:rPr>
              <a:t>How will the college improve the academic and technical skills of CTE students?</a:t>
            </a:r>
            <a:endParaRPr lang="en-US" sz="1800" dirty="0">
              <a:effectLst/>
              <a:latin typeface="Calibri"/>
              <a:ea typeface="Calibri" panose="020F0502020204030204" pitchFamily="34" charset="0"/>
              <a:cs typeface="Times New Roman"/>
            </a:endParaRP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CTE Curriculum/Program Reviews take place every ____ years.</a:t>
            </a:r>
            <a:endParaRPr lang="en-US" dirty="0">
              <a:effectLst/>
              <a:latin typeface="Calibri"/>
              <a:ea typeface="Calibri" panose="020F0502020204030204" pitchFamily="34" charset="0"/>
              <a:cs typeface="Times New Roman"/>
            </a:endParaRPr>
          </a:p>
          <a:p>
            <a:pPr marL="742950" lvl="1" indent="-285750">
              <a:lnSpc>
                <a:spcPct val="107000"/>
              </a:lnSpc>
              <a:spcBef>
                <a:spcPts val="0"/>
              </a:spcBef>
              <a:buFont typeface="+mj-lt"/>
              <a:buAutoNum type="alphaLcPeriod"/>
            </a:pPr>
            <a:r>
              <a:rPr lang="en-US" dirty="0">
                <a:effectLst/>
                <a:latin typeface="Calibri"/>
                <a:ea typeface="Calibri" panose="020F0502020204030204" pitchFamily="34" charset="0"/>
                <a:cs typeface="Times New Roman"/>
              </a:rPr>
              <a:t>Describe how working with advisory committees strengthens the academic and technical education components of CTE programs.</a:t>
            </a:r>
            <a:r>
              <a:rPr lang="en-US" dirty="0">
                <a:latin typeface="Calibri"/>
                <a:ea typeface="Calibri" panose="020F0502020204030204" pitchFamily="34" charset="0"/>
                <a:cs typeface="Times New Roman"/>
              </a:rPr>
              <a:t> </a:t>
            </a:r>
            <a:endParaRPr lang="en-US" dirty="0">
              <a:latin typeface="Calibri"/>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Describe strategies that will be implemented to improve academic and technical attainment.</a:t>
            </a:r>
            <a:endParaRPr lang="en-US" dirty="0">
              <a:effectLst/>
              <a:latin typeface="Calibri"/>
              <a:ea typeface="Calibri" panose="020F0502020204030204" pitchFamily="34" charset="0"/>
              <a:cs typeface="Times New Roman"/>
            </a:endParaRPr>
          </a:p>
        </p:txBody>
      </p:sp>
      <p:sp>
        <p:nvSpPr>
          <p:cNvPr id="3" name="Title 2">
            <a:extLst>
              <a:ext uri="{FF2B5EF4-FFF2-40B4-BE49-F238E27FC236}">
                <a16:creationId xmlns:a16="http://schemas.microsoft.com/office/drawing/2014/main" id="{E827CE3F-3832-CD54-50EF-D3466F69109B}"/>
              </a:ext>
            </a:extLst>
          </p:cNvPr>
          <p:cNvSpPr>
            <a:spLocks noGrp="1"/>
          </p:cNvSpPr>
          <p:nvPr>
            <p:ph type="title"/>
          </p:nvPr>
        </p:nvSpPr>
        <p:spPr/>
        <p:txBody>
          <a:bodyPr/>
          <a:lstStyle/>
          <a:p>
            <a:r>
              <a:rPr lang="en-US" dirty="0"/>
              <a:t>Application Question 4</a:t>
            </a:r>
          </a:p>
        </p:txBody>
      </p:sp>
    </p:spTree>
    <p:extLst>
      <p:ext uri="{BB962C8B-B14F-4D97-AF65-F5344CB8AC3E}">
        <p14:creationId xmlns:p14="http://schemas.microsoft.com/office/powerpoint/2010/main" val="59130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E8523E-568A-C80F-59FA-8F9A4FEA41F7}"/>
              </a:ext>
            </a:extLst>
          </p:cNvPr>
          <p:cNvSpPr>
            <a:spLocks noGrp="1"/>
          </p:cNvSpPr>
          <p:nvPr>
            <p:ph idx="1"/>
          </p:nvPr>
        </p:nvSpPr>
        <p:spPr>
          <a:xfrm>
            <a:off x="628650" y="1423480"/>
            <a:ext cx="7886700" cy="3446177"/>
          </a:xfrm>
        </p:spPr>
        <p:txBody>
          <a:bodyPr vert="horz" lIns="91440" tIns="45720" rIns="91440" bIns="45720" rtlCol="0" anchor="t">
            <a:normAutofit/>
          </a:bodyPr>
          <a:lstStyle/>
          <a:p>
            <a:pPr marL="0" marR="0" lvl="0" indent="0">
              <a:lnSpc>
                <a:spcPct val="107000"/>
              </a:lnSpc>
              <a:spcBef>
                <a:spcPts val="0"/>
              </a:spcBef>
              <a:spcAft>
                <a:spcPts val="1200"/>
              </a:spcAft>
              <a:buNone/>
            </a:pPr>
            <a:r>
              <a:rPr lang="en-US" sz="1800" dirty="0">
                <a:effectLst/>
                <a:latin typeface="Calibri"/>
                <a:ea typeface="Calibri" panose="020F0502020204030204" pitchFamily="34" charset="0"/>
                <a:cs typeface="Calibri"/>
              </a:rPr>
              <a:t>How does/will the college:</a:t>
            </a: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Provide activities to prepare special populations for occupations that are in-demand, high-wage or high-skill?</a:t>
            </a: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Prepare (recruit and support) CTE participants for non-traditional fields?</a:t>
            </a: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Provide equal access for special populations in CTE programs?</a:t>
            </a:r>
          </a:p>
          <a:p>
            <a:pPr marL="742950" marR="0" lvl="1" indent="-285750">
              <a:lnSpc>
                <a:spcPct val="107000"/>
              </a:lnSpc>
              <a:spcBef>
                <a:spcPts val="0"/>
              </a:spcBef>
              <a:spcAft>
                <a:spcPts val="1200"/>
              </a:spcAft>
              <a:buFont typeface="+mj-lt"/>
              <a:buAutoNum type="alphaLcPeriod"/>
            </a:pPr>
            <a:r>
              <a:rPr lang="en-US" dirty="0">
                <a:effectLst/>
                <a:latin typeface="Calibri"/>
                <a:ea typeface="Calibri" panose="020F0502020204030204" pitchFamily="34" charset="0"/>
                <a:cs typeface="Calibri"/>
              </a:rPr>
              <a:t>Ensure members of special populations are not discriminated against?</a:t>
            </a:r>
          </a:p>
          <a:p>
            <a:pPr marL="174625" indent="-174625"/>
            <a:endParaRPr lang="en-US" sz="1800" dirty="0">
              <a:latin typeface="Calibri"/>
            </a:endParaRPr>
          </a:p>
        </p:txBody>
      </p:sp>
      <p:sp>
        <p:nvSpPr>
          <p:cNvPr id="3" name="Title 2">
            <a:extLst>
              <a:ext uri="{FF2B5EF4-FFF2-40B4-BE49-F238E27FC236}">
                <a16:creationId xmlns:a16="http://schemas.microsoft.com/office/drawing/2014/main" id="{E99C9818-7E2C-1B0C-D392-833B7C30508C}"/>
              </a:ext>
            </a:extLst>
          </p:cNvPr>
          <p:cNvSpPr>
            <a:spLocks noGrp="1"/>
          </p:cNvSpPr>
          <p:nvPr>
            <p:ph type="title"/>
          </p:nvPr>
        </p:nvSpPr>
        <p:spPr/>
        <p:txBody>
          <a:bodyPr/>
          <a:lstStyle/>
          <a:p>
            <a:r>
              <a:rPr lang="en-US" dirty="0"/>
              <a:t>Application Question 5</a:t>
            </a:r>
          </a:p>
        </p:txBody>
      </p:sp>
    </p:spTree>
    <p:extLst>
      <p:ext uri="{BB962C8B-B14F-4D97-AF65-F5344CB8AC3E}">
        <p14:creationId xmlns:p14="http://schemas.microsoft.com/office/powerpoint/2010/main" val="421674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37E141-27EE-651E-CAB4-E89DAED6E77D}"/>
              </a:ext>
            </a:extLst>
          </p:cNvPr>
          <p:cNvSpPr>
            <a:spLocks noGrp="1"/>
          </p:cNvSpPr>
          <p:nvPr>
            <p:ph idx="1"/>
          </p:nvPr>
        </p:nvSpPr>
        <p:spPr>
          <a:xfrm>
            <a:off x="310101" y="1208598"/>
            <a:ext cx="8651019" cy="3934903"/>
          </a:xfrm>
        </p:spPr>
        <p:txBody>
          <a:bodyPr>
            <a:noAutofit/>
          </a:bodyPr>
          <a:lstStyle/>
          <a:p>
            <a:pPr marL="0" marR="0" lvl="0" indent="0">
              <a:lnSpc>
                <a:spcPct val="107000"/>
              </a:lnSpc>
              <a:spcBef>
                <a:spcPts val="0"/>
              </a:spcBef>
              <a:spcAft>
                <a:spcPts val="1200"/>
              </a:spcAft>
              <a:buNone/>
            </a:pPr>
            <a:r>
              <a:rPr lang="en-US" sz="1700" dirty="0">
                <a:effectLst/>
                <a:latin typeface="Calibri" panose="020F0502020204030204" pitchFamily="34" charset="0"/>
                <a:ea typeface="Calibri" panose="020F0502020204030204" pitchFamily="34" charset="0"/>
                <a:cs typeface="Calibri" panose="020F0502020204030204" pitchFamily="34" charset="0"/>
              </a:rPr>
              <a:t>Describe the variety of work-based learning opportunities the college provides (will provide) to CTE students.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200"/>
              </a:spcAft>
              <a:buFont typeface="+mj-lt"/>
              <a:buAutoNum type="alphaLcPeriod"/>
            </a:pPr>
            <a:r>
              <a:rPr lang="en-US" sz="1700" dirty="0">
                <a:effectLst/>
                <a:latin typeface="Calibri" panose="020F0502020204030204" pitchFamily="34" charset="0"/>
                <a:ea typeface="Calibri" panose="020F0502020204030204" pitchFamily="34" charset="0"/>
                <a:cs typeface="Calibri" panose="020F0502020204030204" pitchFamily="34" charset="0"/>
              </a:rPr>
              <a:t>Include how the college will work with industry, advisory committees, NC Work centers to expand these opportunities.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200"/>
              </a:spcAft>
              <a:buFont typeface="+mj-lt"/>
              <a:buAutoNum type="alphaLcPeriod"/>
            </a:pPr>
            <a:r>
              <a:rPr lang="en-US" sz="1700" dirty="0">
                <a:effectLst/>
                <a:latin typeface="Calibri" panose="020F0502020204030204" pitchFamily="34" charset="0"/>
                <a:ea typeface="Calibri" panose="020F0502020204030204" pitchFamily="34" charset="0"/>
                <a:cs typeface="Times New Roman" panose="02020603050405020304" pitchFamily="18" charset="0"/>
              </a:rPr>
              <a:t>Describe how the college includes opportunities such as Apprenticeship, internships, preceptorships, work study, service learning,  other WBL, and Career Technical Student Organizations to support students.</a:t>
            </a:r>
          </a:p>
        </p:txBody>
      </p:sp>
      <p:sp>
        <p:nvSpPr>
          <p:cNvPr id="3" name="Title 2">
            <a:extLst>
              <a:ext uri="{FF2B5EF4-FFF2-40B4-BE49-F238E27FC236}">
                <a16:creationId xmlns:a16="http://schemas.microsoft.com/office/drawing/2014/main" id="{10E71A7A-C0F6-9D89-3A3D-9A1D5D17400C}"/>
              </a:ext>
            </a:extLst>
          </p:cNvPr>
          <p:cNvSpPr>
            <a:spLocks noGrp="1"/>
          </p:cNvSpPr>
          <p:nvPr>
            <p:ph type="title"/>
          </p:nvPr>
        </p:nvSpPr>
        <p:spPr/>
        <p:txBody>
          <a:bodyPr/>
          <a:lstStyle/>
          <a:p>
            <a:r>
              <a:rPr lang="en-US" dirty="0"/>
              <a:t>Application Question 6</a:t>
            </a:r>
          </a:p>
        </p:txBody>
      </p:sp>
    </p:spTree>
    <p:extLst>
      <p:ext uri="{BB962C8B-B14F-4D97-AF65-F5344CB8AC3E}">
        <p14:creationId xmlns:p14="http://schemas.microsoft.com/office/powerpoint/2010/main" val="279389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37E141-27EE-651E-CAB4-E89DAED6E77D}"/>
              </a:ext>
            </a:extLst>
          </p:cNvPr>
          <p:cNvSpPr>
            <a:spLocks noGrp="1"/>
          </p:cNvSpPr>
          <p:nvPr>
            <p:ph idx="1"/>
          </p:nvPr>
        </p:nvSpPr>
        <p:spPr>
          <a:xfrm>
            <a:off x="310101" y="1208598"/>
            <a:ext cx="8651019" cy="3934903"/>
          </a:xfrm>
        </p:spPr>
        <p:txBody>
          <a:bodyPr>
            <a:noAutofit/>
          </a:bodyPr>
          <a:lstStyle/>
          <a:p>
            <a:pPr marL="0" marR="0" lvl="0" indent="0">
              <a:lnSpc>
                <a:spcPct val="107000"/>
              </a:lnSpc>
              <a:spcBef>
                <a:spcPts val="0"/>
              </a:spcBef>
              <a:spcAft>
                <a:spcPts val="1200"/>
              </a:spcAft>
              <a:buNone/>
            </a:pPr>
            <a:r>
              <a:rPr lang="en-US" sz="1700" dirty="0">
                <a:effectLst/>
                <a:latin typeface="Calibri" panose="020F0502020204030204" pitchFamily="34" charset="0"/>
                <a:ea typeface="Calibri" panose="020F0502020204030204" pitchFamily="34" charset="0"/>
                <a:cs typeface="Calibri" panose="020F0502020204030204" pitchFamily="34" charset="0"/>
              </a:rPr>
              <a:t>The college will provide opportunities for students to gain post-secondary credits while still attending high school through: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39341" lvl="2" indent="0">
              <a:lnSpc>
                <a:spcPct val="107000"/>
              </a:lnSpc>
              <a:spcBef>
                <a:spcPts val="0"/>
              </a:spcBef>
              <a:spcAft>
                <a:spcPts val="600"/>
              </a:spcAft>
              <a:buNone/>
            </a:pPr>
            <a:r>
              <a:rPr lang="en-US" sz="1850" dirty="0">
                <a:effectLst/>
                <a:latin typeface="MS Gothic" panose="020B0609070205080204" pitchFamily="49" charset="-128"/>
                <a:ea typeface="Calibri" panose="020F0502020204030204" pitchFamily="34" charset="0"/>
                <a:cs typeface="Calibri" panose="020F0502020204030204" pitchFamily="34" charset="0"/>
              </a:rPr>
              <a:t>☐</a:t>
            </a:r>
            <a:r>
              <a:rPr lang="en-US" sz="1850" dirty="0">
                <a:effectLst/>
                <a:latin typeface="Calibri" panose="020F0502020204030204" pitchFamily="34" charset="0"/>
                <a:ea typeface="Calibri" panose="020F0502020204030204" pitchFamily="34" charset="0"/>
                <a:cs typeface="Calibri" panose="020F0502020204030204" pitchFamily="34" charset="0"/>
              </a:rPr>
              <a:t> Career and College Promise</a:t>
            </a:r>
            <a:endParaRPr lang="en-US" sz="1850" dirty="0">
              <a:effectLst/>
              <a:latin typeface="Calibri" panose="020F0502020204030204" pitchFamily="34" charset="0"/>
              <a:ea typeface="Calibri" panose="020F0502020204030204" pitchFamily="34" charset="0"/>
              <a:cs typeface="Times New Roman" panose="02020603050405020304" pitchFamily="18" charset="0"/>
            </a:endParaRPr>
          </a:p>
          <a:p>
            <a:pPr marL="439341" lvl="2" indent="0">
              <a:lnSpc>
                <a:spcPct val="107000"/>
              </a:lnSpc>
              <a:spcBef>
                <a:spcPts val="0"/>
              </a:spcBef>
              <a:spcAft>
                <a:spcPts val="600"/>
              </a:spcAft>
              <a:buNone/>
            </a:pPr>
            <a:r>
              <a:rPr lang="en-US" sz="1850" dirty="0">
                <a:effectLst/>
                <a:latin typeface="MS Gothic" panose="020B0609070205080204" pitchFamily="49" charset="-128"/>
                <a:ea typeface="Calibri" panose="020F0502020204030204" pitchFamily="34" charset="0"/>
                <a:cs typeface="Calibri" panose="020F0502020204030204" pitchFamily="34" charset="0"/>
              </a:rPr>
              <a:t>☐</a:t>
            </a:r>
            <a:r>
              <a:rPr lang="en-US" sz="1850" dirty="0">
                <a:effectLst/>
                <a:latin typeface="Calibri" panose="020F0502020204030204" pitchFamily="34" charset="0"/>
                <a:ea typeface="Calibri" panose="020F0502020204030204" pitchFamily="34" charset="0"/>
                <a:cs typeface="Calibri" panose="020F0502020204030204" pitchFamily="34" charset="0"/>
              </a:rPr>
              <a:t> Local/Regional Articulation Agreements</a:t>
            </a:r>
            <a:endParaRPr lang="en-US" sz="1850" dirty="0">
              <a:effectLst/>
              <a:latin typeface="Calibri" panose="020F0502020204030204" pitchFamily="34" charset="0"/>
              <a:ea typeface="Calibri" panose="020F0502020204030204" pitchFamily="34" charset="0"/>
              <a:cs typeface="Times New Roman" panose="02020603050405020304" pitchFamily="18" charset="0"/>
            </a:endParaRPr>
          </a:p>
          <a:p>
            <a:pPr marL="439341" lvl="2" indent="0">
              <a:lnSpc>
                <a:spcPct val="107000"/>
              </a:lnSpc>
              <a:spcBef>
                <a:spcPts val="0"/>
              </a:spcBef>
              <a:spcAft>
                <a:spcPts val="600"/>
              </a:spcAft>
              <a:buNone/>
            </a:pPr>
            <a:r>
              <a:rPr lang="en-US" sz="1850" dirty="0">
                <a:effectLst/>
                <a:latin typeface="MS Gothic" panose="020B0609070205080204" pitchFamily="49" charset="-128"/>
                <a:ea typeface="Calibri" panose="020F0502020204030204" pitchFamily="34" charset="0"/>
                <a:cs typeface="Calibri" panose="020F0502020204030204" pitchFamily="34" charset="0"/>
              </a:rPr>
              <a:t>☐</a:t>
            </a:r>
            <a:r>
              <a:rPr lang="en-US" sz="1850" dirty="0">
                <a:effectLst/>
                <a:latin typeface="Calibri" panose="020F0502020204030204" pitchFamily="34" charset="0"/>
                <a:ea typeface="Calibri" panose="020F0502020204030204" pitchFamily="34" charset="0"/>
                <a:cs typeface="Calibri" panose="020F0502020204030204" pitchFamily="34" charset="0"/>
              </a:rPr>
              <a:t> Statewide Articulation Agreement</a:t>
            </a:r>
            <a:endParaRPr lang="en-US" sz="185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200"/>
              </a:spcAft>
              <a:buFont typeface="+mj-lt"/>
              <a:buAutoNum type="alphaL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10E71A7A-C0F6-9D89-3A3D-9A1D5D17400C}"/>
              </a:ext>
            </a:extLst>
          </p:cNvPr>
          <p:cNvSpPr>
            <a:spLocks noGrp="1"/>
          </p:cNvSpPr>
          <p:nvPr>
            <p:ph type="title"/>
          </p:nvPr>
        </p:nvSpPr>
        <p:spPr/>
        <p:txBody>
          <a:bodyPr/>
          <a:lstStyle/>
          <a:p>
            <a:r>
              <a:rPr lang="en-US" dirty="0"/>
              <a:t>Application Question 7</a:t>
            </a:r>
          </a:p>
        </p:txBody>
      </p:sp>
    </p:spTree>
    <p:extLst>
      <p:ext uri="{BB962C8B-B14F-4D97-AF65-F5344CB8AC3E}">
        <p14:creationId xmlns:p14="http://schemas.microsoft.com/office/powerpoint/2010/main" val="234105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B5E610-A68F-6E59-0C6F-C6B479D8F13D}"/>
              </a:ext>
            </a:extLst>
          </p:cNvPr>
          <p:cNvSpPr>
            <a:spLocks noGrp="1"/>
          </p:cNvSpPr>
          <p:nvPr>
            <p:ph idx="1"/>
          </p:nvPr>
        </p:nvSpPr>
        <p:spPr/>
        <p:txBody>
          <a:bodyPr>
            <a:normAutofit/>
          </a:bodyPr>
          <a:lstStyle/>
          <a:p>
            <a:pPr marL="0" marR="0" lvl="0" indent="0">
              <a:lnSpc>
                <a:spcPct val="107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Describe the college process for recruiting diverse CTE faculty, staff, and administrators.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2647" lvl="1" indent="0">
              <a:lnSpc>
                <a:spcPct val="107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Provide a description of how the college supports preparation and retention of faculty, staff and administrators through professional development and training opportunities to maintain and enhance professional skills.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2647" lvl="1" indent="0">
              <a:lnSpc>
                <a:spcPct val="107000"/>
              </a:lnSpc>
              <a:spcBef>
                <a:spcPts val="0"/>
              </a:spcBef>
              <a:spcAft>
                <a:spcPts val="1200"/>
              </a:spcAft>
              <a:buNone/>
            </a:pPr>
            <a:r>
              <a:rPr lang="en-US" i="1" dirty="0">
                <a:effectLst/>
                <a:latin typeface="Calibri" panose="020F0502020204030204" pitchFamily="34" charset="0"/>
                <a:ea typeface="Calibri" panose="020F0502020204030204" pitchFamily="34" charset="0"/>
                <a:cs typeface="Calibri" panose="020F0502020204030204" pitchFamily="34" charset="0"/>
              </a:rPr>
              <a:t>(Note: Most colleges have a professional development plan for CTE faculty and staff skill development and credentialing. You may summarize that program here and link to college master professional development plan.)</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3" name="Title 2">
            <a:extLst>
              <a:ext uri="{FF2B5EF4-FFF2-40B4-BE49-F238E27FC236}">
                <a16:creationId xmlns:a16="http://schemas.microsoft.com/office/drawing/2014/main" id="{2D3E8DAF-AE4B-1F4E-2B89-9B7421AF39F5}"/>
              </a:ext>
            </a:extLst>
          </p:cNvPr>
          <p:cNvSpPr>
            <a:spLocks noGrp="1"/>
          </p:cNvSpPr>
          <p:nvPr>
            <p:ph type="title"/>
          </p:nvPr>
        </p:nvSpPr>
        <p:spPr/>
        <p:txBody>
          <a:bodyPr/>
          <a:lstStyle/>
          <a:p>
            <a:r>
              <a:rPr lang="en-US" dirty="0"/>
              <a:t>Application Question 8</a:t>
            </a:r>
          </a:p>
        </p:txBody>
      </p:sp>
    </p:spTree>
    <p:extLst>
      <p:ext uri="{BB962C8B-B14F-4D97-AF65-F5344CB8AC3E}">
        <p14:creationId xmlns:p14="http://schemas.microsoft.com/office/powerpoint/2010/main" val="100451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FBDB5-85D7-97A3-2522-85D91738EED7}"/>
              </a:ext>
            </a:extLst>
          </p:cNvPr>
          <p:cNvSpPr>
            <a:spLocks noGrp="1"/>
          </p:cNvSpPr>
          <p:nvPr>
            <p:ph idx="1"/>
          </p:nvPr>
        </p:nvSpPr>
        <p:spPr/>
        <p:txBody>
          <a:bodyPr>
            <a:normAutofit/>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will the college address disparities and gaps between special populations and all CTE Concentrators for each performance indicator for each of the plan years? </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(Refer to Special Population Performance Data Graphs)</a:t>
            </a:r>
          </a:p>
          <a:p>
            <a:endParaRPr lang="en-US" sz="2400" dirty="0"/>
          </a:p>
        </p:txBody>
      </p:sp>
      <p:sp>
        <p:nvSpPr>
          <p:cNvPr id="3" name="Title 2">
            <a:extLst>
              <a:ext uri="{FF2B5EF4-FFF2-40B4-BE49-F238E27FC236}">
                <a16:creationId xmlns:a16="http://schemas.microsoft.com/office/drawing/2014/main" id="{084CB5DF-E0C7-E2DF-5439-41D0A470BB3E}"/>
              </a:ext>
            </a:extLst>
          </p:cNvPr>
          <p:cNvSpPr>
            <a:spLocks noGrp="1"/>
          </p:cNvSpPr>
          <p:nvPr>
            <p:ph type="title"/>
          </p:nvPr>
        </p:nvSpPr>
        <p:spPr/>
        <p:txBody>
          <a:bodyPr/>
          <a:lstStyle/>
          <a:p>
            <a:r>
              <a:rPr lang="en-US" dirty="0"/>
              <a:t>Application Question 9</a:t>
            </a:r>
          </a:p>
        </p:txBody>
      </p:sp>
    </p:spTree>
    <p:extLst>
      <p:ext uri="{BB962C8B-B14F-4D97-AF65-F5344CB8AC3E}">
        <p14:creationId xmlns:p14="http://schemas.microsoft.com/office/powerpoint/2010/main" val="34194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idx="1"/>
          </p:nvPr>
        </p:nvSpPr>
        <p:spPr>
          <a:xfrm>
            <a:off x="628650" y="1658608"/>
            <a:ext cx="7886700" cy="3211049"/>
          </a:xfrm>
        </p:spPr>
        <p:txBody>
          <a:bodyPr/>
          <a:lstStyle/>
          <a:p>
            <a:r>
              <a:rPr lang="en-US" dirty="0">
                <a:sym typeface="American Typewriter"/>
              </a:rPr>
              <a:t>Spelled out in Carl D. Perkins Career and Technical Education Act </a:t>
            </a:r>
          </a:p>
          <a:p>
            <a:endParaRPr lang="en-US" dirty="0">
              <a:sym typeface="American Typewriter"/>
            </a:endParaRPr>
          </a:p>
          <a:p>
            <a:r>
              <a:rPr lang="en-US" dirty="0">
                <a:sym typeface="American Typewriter"/>
              </a:rPr>
              <a:t>Outlined in the North Carolina 2020-23 Four-Year CTE State Plan</a:t>
            </a:r>
          </a:p>
          <a:p>
            <a:pPr marL="0" indent="0">
              <a:buNone/>
            </a:pPr>
            <a:endParaRPr lang="en-US" dirty="0">
              <a:sym typeface="American Typewriter"/>
            </a:endParaRPr>
          </a:p>
          <a:p>
            <a:r>
              <a:rPr lang="en-US" dirty="0">
                <a:sym typeface="American Typewriter"/>
              </a:rPr>
              <a:t>Reflected in each community college's CTE plan </a:t>
            </a:r>
          </a:p>
        </p:txBody>
      </p:sp>
      <p:sp>
        <p:nvSpPr>
          <p:cNvPr id="4" name="Shape 362"/>
          <p:cNvSpPr>
            <a:spLocks noGrp="1"/>
          </p:cNvSpPr>
          <p:nvPr>
            <p:ph type="title"/>
          </p:nvPr>
        </p:nvSpPr>
        <p:spPr/>
        <p:txBody>
          <a:bodyPr>
            <a:normAutofit/>
          </a:bodyPr>
          <a:lstStyle>
            <a:lvl1pPr>
              <a:defRPr sz="3800"/>
            </a:lvl1pPr>
          </a:lstStyle>
          <a:p>
            <a:r>
              <a:rPr lang="en-US" sz="3000" dirty="0">
                <a:sym typeface="American Typewriter"/>
              </a:rPr>
              <a:t>NC CTE Plan of Work</a:t>
            </a:r>
            <a:endParaRPr lang="en-US" sz="3000" dirty="0"/>
          </a:p>
        </p:txBody>
      </p:sp>
    </p:spTree>
    <p:extLst>
      <p:ext uri="{BB962C8B-B14F-4D97-AF65-F5344CB8AC3E}">
        <p14:creationId xmlns:p14="http://schemas.microsoft.com/office/powerpoint/2010/main" val="2449072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CC7D-8591-C53F-9338-A6009156E75D}"/>
              </a:ext>
            </a:extLst>
          </p:cNvPr>
          <p:cNvSpPr>
            <a:spLocks noGrp="1"/>
          </p:cNvSpPr>
          <p:nvPr>
            <p:ph type="title"/>
          </p:nvPr>
        </p:nvSpPr>
        <p:spPr/>
        <p:txBody>
          <a:bodyPr/>
          <a:lstStyle/>
          <a:p>
            <a:r>
              <a:rPr lang="en-US" dirty="0"/>
              <a:t>Perkins Annual Local Plan and Budget  </a:t>
            </a:r>
          </a:p>
        </p:txBody>
      </p:sp>
      <p:sp>
        <p:nvSpPr>
          <p:cNvPr id="3" name="Content Placeholder 2">
            <a:extLst>
              <a:ext uri="{FF2B5EF4-FFF2-40B4-BE49-F238E27FC236}">
                <a16:creationId xmlns:a16="http://schemas.microsoft.com/office/drawing/2014/main" id="{D95B283E-CF51-BC89-E1D2-5F9BD9F20656}"/>
              </a:ext>
            </a:extLst>
          </p:cNvPr>
          <p:cNvSpPr>
            <a:spLocks noGrp="1"/>
          </p:cNvSpPr>
          <p:nvPr>
            <p:ph idx="1"/>
          </p:nvPr>
        </p:nvSpPr>
        <p:spPr/>
        <p:txBody>
          <a:bodyPr/>
          <a:lstStyle/>
          <a:p>
            <a:r>
              <a:rPr lang="en-US" dirty="0"/>
              <a:t>Identifies strategies the college will implement to address gaps in performance around 5 required activities to improve gaps identified in the CLNA and highlighted in the Application. </a:t>
            </a:r>
          </a:p>
          <a:p>
            <a:r>
              <a:rPr lang="en-US" dirty="0"/>
              <a:t>This annual plan can be modified as needed </a:t>
            </a:r>
          </a:p>
          <a:p>
            <a:endParaRPr lang="en-US" dirty="0"/>
          </a:p>
        </p:txBody>
      </p:sp>
    </p:spTree>
    <p:extLst>
      <p:ext uri="{BB962C8B-B14F-4D97-AF65-F5344CB8AC3E}">
        <p14:creationId xmlns:p14="http://schemas.microsoft.com/office/powerpoint/2010/main" val="195959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CC7D-8591-C53F-9338-A6009156E75D}"/>
              </a:ext>
            </a:extLst>
          </p:cNvPr>
          <p:cNvSpPr>
            <a:spLocks noGrp="1"/>
          </p:cNvSpPr>
          <p:nvPr>
            <p:ph type="title"/>
          </p:nvPr>
        </p:nvSpPr>
        <p:spPr/>
        <p:txBody>
          <a:bodyPr/>
          <a:lstStyle/>
          <a:p>
            <a:r>
              <a:rPr lang="en-US"/>
              <a:t>Local Plan and Budget  </a:t>
            </a:r>
          </a:p>
        </p:txBody>
      </p:sp>
      <p:sp>
        <p:nvSpPr>
          <p:cNvPr id="3" name="Content Placeholder 2">
            <a:extLst>
              <a:ext uri="{FF2B5EF4-FFF2-40B4-BE49-F238E27FC236}">
                <a16:creationId xmlns:a16="http://schemas.microsoft.com/office/drawing/2014/main" id="{D95B283E-CF51-BC89-E1D2-5F9BD9F20656}"/>
              </a:ext>
            </a:extLst>
          </p:cNvPr>
          <p:cNvSpPr>
            <a:spLocks noGrp="1"/>
          </p:cNvSpPr>
          <p:nvPr>
            <p:ph idx="1"/>
          </p:nvPr>
        </p:nvSpPr>
        <p:spPr/>
        <p:txBody>
          <a:bodyPr>
            <a:normAutofit lnSpcReduction="10000"/>
          </a:bodyPr>
          <a:lstStyle/>
          <a:p>
            <a:r>
              <a:rPr lang="en-US" dirty="0"/>
              <a:t>Perkins V requires specific use of funds, to provide </a:t>
            </a:r>
          </a:p>
          <a:p>
            <a:pPr marL="457200" indent="-457200">
              <a:buFont typeface="+mj-lt"/>
              <a:buAutoNum type="arabicPeriod"/>
            </a:pPr>
            <a:r>
              <a:rPr lang="en-US" dirty="0"/>
              <a:t>Career Development;</a:t>
            </a:r>
          </a:p>
          <a:p>
            <a:pPr marL="457200" indent="-457200">
              <a:buFont typeface="+mj-lt"/>
              <a:buAutoNum type="arabicPeriod"/>
            </a:pPr>
            <a:r>
              <a:rPr lang="en-US" dirty="0"/>
              <a:t>Faculty Professional Development;</a:t>
            </a:r>
          </a:p>
          <a:p>
            <a:pPr marL="457200" indent="-457200">
              <a:buFont typeface="+mj-lt"/>
              <a:buAutoNum type="arabicPeriod"/>
            </a:pPr>
            <a:r>
              <a:rPr lang="en-US" dirty="0"/>
              <a:t>Students with skills necessary to pursue careers in high skill, high wage, or in-demand industry sectors or occupations;</a:t>
            </a:r>
          </a:p>
          <a:p>
            <a:pPr marL="457200" indent="-457200">
              <a:buFont typeface="+mj-lt"/>
              <a:buAutoNum type="arabicPeriod"/>
            </a:pPr>
            <a:r>
              <a:rPr lang="en-US" dirty="0"/>
              <a:t>Support for the integration of academic skills into CTE programs of study; </a:t>
            </a:r>
          </a:p>
          <a:p>
            <a:pPr marL="457200" indent="-457200">
              <a:buFont typeface="+mj-lt"/>
              <a:buAutoNum type="arabicPeriod"/>
            </a:pPr>
            <a:r>
              <a:rPr lang="en-US" dirty="0"/>
              <a:t>Elements that support implementation of CTE programs that result in increasing student achievement in : 1P1 Employment, 2P1 Credentials, and 3P1 Non-Traditional Participation.  (25) </a:t>
            </a:r>
          </a:p>
          <a:p>
            <a:endParaRPr lang="en-US" dirty="0"/>
          </a:p>
        </p:txBody>
      </p:sp>
    </p:spTree>
    <p:extLst>
      <p:ext uri="{BB962C8B-B14F-4D97-AF65-F5344CB8AC3E}">
        <p14:creationId xmlns:p14="http://schemas.microsoft.com/office/powerpoint/2010/main" val="272342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B0BC4-4847-2D1B-D7E7-5B69D56BF43B}"/>
              </a:ext>
            </a:extLst>
          </p:cNvPr>
          <p:cNvPicPr>
            <a:picLocks noChangeAspect="1"/>
          </p:cNvPicPr>
          <p:nvPr/>
        </p:nvPicPr>
        <p:blipFill>
          <a:blip r:embed="rId2"/>
          <a:stretch>
            <a:fillRect/>
          </a:stretch>
        </p:blipFill>
        <p:spPr>
          <a:xfrm>
            <a:off x="362579" y="0"/>
            <a:ext cx="8418841" cy="5143500"/>
          </a:xfrm>
          <a:prstGeom prst="rect">
            <a:avLst/>
          </a:prstGeom>
        </p:spPr>
      </p:pic>
    </p:spTree>
    <p:extLst>
      <p:ext uri="{BB962C8B-B14F-4D97-AF65-F5344CB8AC3E}">
        <p14:creationId xmlns:p14="http://schemas.microsoft.com/office/powerpoint/2010/main" val="197022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idx="1"/>
          </p:nvPr>
        </p:nvSpPr>
        <p:spPr/>
        <p:txBody>
          <a:bodyPr vert="horz" lIns="91440" tIns="45720" rIns="91440" bIns="45720" rtlCol="0" anchor="t">
            <a:normAutofit/>
          </a:bodyPr>
          <a:lstStyle/>
          <a:p>
            <a:pPr marL="174625" indent="-174625">
              <a:lnSpc>
                <a:spcPct val="150000"/>
              </a:lnSpc>
              <a:spcAft>
                <a:spcPts val="600"/>
              </a:spcAft>
            </a:pPr>
            <a:r>
              <a:rPr lang="en-US" dirty="0">
                <a:latin typeface="Times New Roman"/>
                <a:cs typeface="Times New Roman"/>
                <a:sym typeface="American Typewriter"/>
              </a:rPr>
              <a:t>Actively engage employers and stakeholders in the development and implementation of CTE programs of study that lead to employment</a:t>
            </a:r>
            <a:endParaRPr lang="en-US" dirty="0"/>
          </a:p>
          <a:p>
            <a:pPr marL="174625" indent="-174625">
              <a:lnSpc>
                <a:spcPct val="150000"/>
              </a:lnSpc>
              <a:spcAft>
                <a:spcPts val="600"/>
              </a:spcAft>
            </a:pPr>
            <a:r>
              <a:rPr lang="en-US" dirty="0">
                <a:latin typeface="Times New Roman"/>
                <a:cs typeface="Times New Roman"/>
                <a:sym typeface="American Typewriter"/>
              </a:rPr>
              <a:t>Enhance CTE Programs of Study (POS) </a:t>
            </a:r>
            <a:endParaRPr lang="en-US" dirty="0"/>
          </a:p>
          <a:p>
            <a:pPr marL="174625" indent="-174625">
              <a:lnSpc>
                <a:spcPct val="150000"/>
              </a:lnSpc>
              <a:spcAft>
                <a:spcPts val="600"/>
              </a:spcAft>
            </a:pPr>
            <a:r>
              <a:rPr lang="en-US" dirty="0">
                <a:latin typeface="Times New Roman"/>
                <a:cs typeface="Times New Roman"/>
                <a:sym typeface="American Typewriter"/>
              </a:rPr>
              <a:t>Strengthen faculty technical skills </a:t>
            </a:r>
            <a:endParaRPr lang="en-US" dirty="0"/>
          </a:p>
          <a:p>
            <a:pPr marL="174625" indent="-174625">
              <a:lnSpc>
                <a:spcPct val="150000"/>
              </a:lnSpc>
              <a:spcAft>
                <a:spcPts val="600"/>
              </a:spcAft>
            </a:pPr>
            <a:r>
              <a:rPr lang="en-US" dirty="0">
                <a:latin typeface="Times New Roman"/>
                <a:cs typeface="Times New Roman"/>
                <a:sym typeface="American Typewriter"/>
              </a:rPr>
              <a:t>Support Special Populations enrolled in CTE programs</a:t>
            </a:r>
            <a:endParaRPr lang="en-US" dirty="0"/>
          </a:p>
          <a:p>
            <a:pPr marL="174625" indent="-174625">
              <a:lnSpc>
                <a:spcPct val="150000"/>
              </a:lnSpc>
              <a:spcAft>
                <a:spcPts val="600"/>
              </a:spcAft>
            </a:pPr>
            <a:r>
              <a:rPr lang="en-US" dirty="0">
                <a:latin typeface="Times New Roman"/>
                <a:cs typeface="Times New Roman"/>
                <a:sym typeface="American Typewriter"/>
              </a:rPr>
              <a:t>Align with NC Community College System Strategic Plan</a:t>
            </a:r>
            <a:endParaRPr lang="en-US" dirty="0">
              <a:cs typeface="Times New Roman"/>
            </a:endParaRPr>
          </a:p>
        </p:txBody>
      </p:sp>
      <p:sp>
        <p:nvSpPr>
          <p:cNvPr id="4" name="Shape 362"/>
          <p:cNvSpPr>
            <a:spLocks noGrp="1"/>
          </p:cNvSpPr>
          <p:nvPr>
            <p:ph type="title"/>
          </p:nvPr>
        </p:nvSpPr>
        <p:spPr/>
        <p:txBody>
          <a:bodyPr>
            <a:normAutofit/>
          </a:bodyPr>
          <a:lstStyle>
            <a:lvl1pPr>
              <a:defRPr sz="3800"/>
            </a:lvl1pPr>
          </a:lstStyle>
          <a:p>
            <a:r>
              <a:rPr lang="en-US" sz="4400" dirty="0"/>
              <a:t>Mission </a:t>
            </a:r>
          </a:p>
        </p:txBody>
      </p:sp>
      <p:sp>
        <p:nvSpPr>
          <p:cNvPr id="2" name="TextBox 1">
            <a:extLst>
              <a:ext uri="{FF2B5EF4-FFF2-40B4-BE49-F238E27FC236}">
                <a16:creationId xmlns:a16="http://schemas.microsoft.com/office/drawing/2014/main" id="{3230268A-E71C-4ED0-B155-7CC497647185}"/>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3207944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04CE27-965D-EF32-B3F7-662AF30C3C81}"/>
              </a:ext>
            </a:extLst>
          </p:cNvPr>
          <p:cNvPicPr>
            <a:picLocks noChangeAspect="1"/>
          </p:cNvPicPr>
          <p:nvPr/>
        </p:nvPicPr>
        <p:blipFill>
          <a:blip r:embed="rId2"/>
          <a:stretch>
            <a:fillRect/>
          </a:stretch>
        </p:blipFill>
        <p:spPr>
          <a:xfrm>
            <a:off x="215348" y="0"/>
            <a:ext cx="8713304" cy="5143500"/>
          </a:xfrm>
          <a:prstGeom prst="rect">
            <a:avLst/>
          </a:prstGeom>
        </p:spPr>
      </p:pic>
    </p:spTree>
    <p:extLst>
      <p:ext uri="{BB962C8B-B14F-4D97-AF65-F5344CB8AC3E}">
        <p14:creationId xmlns:p14="http://schemas.microsoft.com/office/powerpoint/2010/main" val="3157386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A79763-2D21-D111-284F-4A13FC51D234}"/>
              </a:ext>
            </a:extLst>
          </p:cNvPr>
          <p:cNvPicPr>
            <a:picLocks noChangeAspect="1"/>
          </p:cNvPicPr>
          <p:nvPr/>
        </p:nvPicPr>
        <p:blipFill>
          <a:blip r:embed="rId2"/>
          <a:stretch>
            <a:fillRect/>
          </a:stretch>
        </p:blipFill>
        <p:spPr>
          <a:xfrm>
            <a:off x="222045" y="0"/>
            <a:ext cx="8699910" cy="5143500"/>
          </a:xfrm>
          <a:prstGeom prst="rect">
            <a:avLst/>
          </a:prstGeom>
        </p:spPr>
      </p:pic>
    </p:spTree>
    <p:extLst>
      <p:ext uri="{BB962C8B-B14F-4D97-AF65-F5344CB8AC3E}">
        <p14:creationId xmlns:p14="http://schemas.microsoft.com/office/powerpoint/2010/main" val="3977300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p:cNvSpPr>
          <p:nvPr>
            <p:ph idx="1"/>
          </p:nvPr>
        </p:nvSpPr>
        <p:spPr/>
        <p:txBody>
          <a:bodyPr vert="horz" lIns="91440" tIns="45720" rIns="91440" bIns="45720" rtlCol="0" anchor="t">
            <a:normAutofit/>
          </a:bodyPr>
          <a:lstStyle/>
          <a:p>
            <a:pPr marL="174625" indent="-174625"/>
            <a:r>
              <a:rPr lang="en-US" dirty="0">
                <a:latin typeface="Times New Roman"/>
                <a:cs typeface="Times New Roman"/>
              </a:rPr>
              <a:t>Local Plan and Budget - General Guidance in April </a:t>
            </a:r>
            <a:endParaRPr lang="en-US" dirty="0"/>
          </a:p>
          <a:p>
            <a:pPr marL="174625" lvl="0" indent="-174625"/>
            <a:r>
              <a:rPr lang="en-US" dirty="0"/>
              <a:t>Due in June</a:t>
            </a:r>
          </a:p>
          <a:p>
            <a:pPr marL="174625" indent="-174625"/>
            <a:r>
              <a:rPr lang="en-US" dirty="0">
                <a:latin typeface="Times New Roman"/>
                <a:cs typeface="Times New Roman"/>
              </a:rPr>
              <a:t>Local Plan and Budget must be approved before spending begins</a:t>
            </a:r>
          </a:p>
          <a:p>
            <a:pPr marL="174625" lvl="0" indent="-174625"/>
            <a:r>
              <a:rPr lang="en-US" dirty="0"/>
              <a:t>Cannot reimburse retroactively</a:t>
            </a:r>
          </a:p>
          <a:p>
            <a:pPr marL="174625" lvl="0" indent="-174625"/>
            <a:r>
              <a:rPr lang="en-US" dirty="0"/>
              <a:t>Word to the Wise:  Follow it or amend it</a:t>
            </a:r>
          </a:p>
        </p:txBody>
      </p:sp>
      <p:sp>
        <p:nvSpPr>
          <p:cNvPr id="470" name="Shape 470"/>
          <p:cNvSpPr>
            <a:spLocks noGrp="1"/>
          </p:cNvSpPr>
          <p:nvPr>
            <p:ph type="title"/>
          </p:nvPr>
        </p:nvSpPr>
        <p:spPr/>
        <p:txBody>
          <a:bodyPr/>
          <a:lstStyle/>
          <a:p>
            <a:r>
              <a:rPr lang="en-US" dirty="0"/>
              <a:t>Local Plan and Budget – Approval Before Obligation</a:t>
            </a:r>
          </a:p>
        </p:txBody>
      </p:sp>
    </p:spTree>
    <p:extLst>
      <p:ext uri="{BB962C8B-B14F-4D97-AF65-F5344CB8AC3E}">
        <p14:creationId xmlns:p14="http://schemas.microsoft.com/office/powerpoint/2010/main" val="390438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p:cNvSpPr>
          <p:nvPr>
            <p:ph idx="1"/>
          </p:nvPr>
        </p:nvSpPr>
        <p:spPr/>
        <p:txBody>
          <a:bodyPr>
            <a:normAutofit lnSpcReduction="10000"/>
          </a:bodyPr>
          <a:lstStyle/>
          <a:p>
            <a:pPr lvl="0"/>
            <a:r>
              <a:rPr lang="en-US" dirty="0"/>
              <a:t>Is it allowable?  </a:t>
            </a:r>
          </a:p>
          <a:p>
            <a:pPr lvl="0"/>
            <a:r>
              <a:rPr lang="en-US" dirty="0"/>
              <a:t>Is it necessary and reasonable? </a:t>
            </a:r>
          </a:p>
          <a:p>
            <a:pPr lvl="0"/>
            <a:r>
              <a:rPr lang="en-US" dirty="0"/>
              <a:t>Is it allocable?  </a:t>
            </a:r>
          </a:p>
          <a:p>
            <a:pPr lvl="0"/>
            <a:r>
              <a:rPr lang="en-US" dirty="0"/>
              <a:t>Does is supplement and not supplant? </a:t>
            </a:r>
          </a:p>
          <a:p>
            <a:pPr lvl="0"/>
            <a:r>
              <a:rPr lang="en-US" dirty="0"/>
              <a:t>Is it consistent with college policies?</a:t>
            </a:r>
          </a:p>
          <a:p>
            <a:pPr lvl="0"/>
            <a:r>
              <a:rPr lang="en-US" dirty="0"/>
              <a:t>Is it within GAAP (generally accepting accounting principles)?</a:t>
            </a:r>
          </a:p>
          <a:p>
            <a:pPr lvl="0"/>
            <a:r>
              <a:rPr lang="en-US" dirty="0"/>
              <a:t>Does it conform with your application?</a:t>
            </a:r>
          </a:p>
          <a:p>
            <a:pPr lvl="0"/>
            <a:r>
              <a:rPr lang="en-US" dirty="0"/>
              <a:t>Is it adequately documented?</a:t>
            </a:r>
          </a:p>
          <a:p>
            <a:pPr lvl="0"/>
            <a:r>
              <a:rPr lang="en-US" dirty="0"/>
              <a:t>Does it relate to a core indicator?</a:t>
            </a:r>
          </a:p>
          <a:p>
            <a:pPr lvl="0"/>
            <a:r>
              <a:rPr lang="en-US" dirty="0"/>
              <a:t>Is it defensible?</a:t>
            </a:r>
          </a:p>
        </p:txBody>
      </p:sp>
      <p:sp>
        <p:nvSpPr>
          <p:cNvPr id="473" name="Shape 473"/>
          <p:cNvSpPr>
            <a:spLocks noGrp="1"/>
          </p:cNvSpPr>
          <p:nvPr>
            <p:ph type="title"/>
          </p:nvPr>
        </p:nvSpPr>
        <p:spPr/>
        <p:txBody>
          <a:bodyPr>
            <a:normAutofit/>
          </a:bodyPr>
          <a:lstStyle>
            <a:lvl1pPr>
              <a:defRPr sz="3400"/>
            </a:lvl1pPr>
          </a:lstStyle>
          <a:p>
            <a:pPr lvl="0"/>
            <a:r>
              <a:rPr lang="en-US" sz="3000" dirty="0"/>
              <a:t>Local Plan Considerations</a:t>
            </a:r>
          </a:p>
        </p:txBody>
      </p:sp>
    </p:spTree>
    <p:extLst>
      <p:ext uri="{BB962C8B-B14F-4D97-AF65-F5344CB8AC3E}">
        <p14:creationId xmlns:p14="http://schemas.microsoft.com/office/powerpoint/2010/main" val="4128246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idx="1"/>
          </p:nvPr>
        </p:nvSpPr>
        <p:spPr/>
        <p:txBody>
          <a:bodyPr vert="horz" lIns="91440" tIns="45720" rIns="91440" bIns="45720" rtlCol="0" anchor="t">
            <a:normAutofit fontScale="92500"/>
          </a:bodyPr>
          <a:lstStyle/>
          <a:p>
            <a:pPr marL="174625" indent="-174625"/>
            <a:r>
              <a:rPr lang="en-US" dirty="0"/>
              <a:t>Activity description not aligned with a need/gap identified in your CLNA summary</a:t>
            </a:r>
            <a:endParaRPr lang="en-US"/>
          </a:p>
          <a:p>
            <a:pPr marL="174625" indent="-174625"/>
            <a:r>
              <a:rPr lang="en-US" dirty="0">
                <a:latin typeface="Times New Roman"/>
                <a:cs typeface="Times New Roman"/>
              </a:rPr>
              <a:t>Activity does not align with Required Activity (</a:t>
            </a:r>
            <a:r>
              <a:rPr lang="en-US" dirty="0" err="1">
                <a:latin typeface="Times New Roman"/>
                <a:cs typeface="Times New Roman"/>
              </a:rPr>
              <a:t>voc</a:t>
            </a:r>
            <a:r>
              <a:rPr lang="en-US" dirty="0">
                <a:latin typeface="Times New Roman"/>
                <a:cs typeface="Times New Roman"/>
              </a:rPr>
              <a:t> code)</a:t>
            </a:r>
          </a:p>
          <a:p>
            <a:pPr marL="174625" indent="-174625"/>
            <a:r>
              <a:rPr lang="en-US" dirty="0">
                <a:latin typeface="Times New Roman"/>
                <a:cs typeface="Times New Roman"/>
              </a:rPr>
              <a:t>Activity description not aligned with required activities or job descriptions</a:t>
            </a:r>
            <a:endParaRPr lang="en-US"/>
          </a:p>
          <a:p>
            <a:pPr marL="174625" indent="-174625"/>
            <a:r>
              <a:rPr lang="en-US" dirty="0"/>
              <a:t>All pieces of the activity are not described</a:t>
            </a:r>
          </a:p>
          <a:p>
            <a:pPr marL="174625" indent="-174625"/>
            <a:r>
              <a:rPr lang="en-US" dirty="0"/>
              <a:t>Too much/too little information</a:t>
            </a:r>
          </a:p>
          <a:p>
            <a:pPr marL="174625" indent="-174625"/>
            <a:r>
              <a:rPr lang="en-US" dirty="0"/>
              <a:t>Justification for continued funding missing</a:t>
            </a:r>
          </a:p>
          <a:p>
            <a:pPr marL="174625" indent="-174625"/>
            <a:r>
              <a:rPr lang="en-US" dirty="0"/>
              <a:t>Evaluation measures</a:t>
            </a:r>
          </a:p>
          <a:p>
            <a:pPr marL="174625" indent="-174625"/>
            <a:r>
              <a:rPr lang="en-US" dirty="0"/>
              <a:t>Insufficiently focused use of funds</a:t>
            </a:r>
          </a:p>
          <a:p>
            <a:pPr marL="174625" indent="-174625"/>
            <a:r>
              <a:rPr lang="en-US" dirty="0"/>
              <a:t>Adhere to what’s typically been done</a:t>
            </a:r>
          </a:p>
        </p:txBody>
      </p:sp>
      <p:sp>
        <p:nvSpPr>
          <p:cNvPr id="259" name="Shape 259"/>
          <p:cNvSpPr>
            <a:spLocks noGrp="1"/>
          </p:cNvSpPr>
          <p:nvPr>
            <p:ph type="title"/>
          </p:nvPr>
        </p:nvSpPr>
        <p:spPr/>
        <p:txBody>
          <a:bodyPr>
            <a:normAutofit/>
          </a:bodyPr>
          <a:lstStyle>
            <a:lvl1pPr>
              <a:defRPr sz="4000"/>
            </a:lvl1pPr>
          </a:lstStyle>
          <a:p>
            <a:pPr lvl="0"/>
            <a:r>
              <a:rPr lang="en-US" sz="3000" dirty="0"/>
              <a:t>Common Local Plan Pitfalls</a:t>
            </a:r>
          </a:p>
        </p:txBody>
      </p:sp>
    </p:spTree>
    <p:extLst>
      <p:ext uri="{BB962C8B-B14F-4D97-AF65-F5344CB8AC3E}">
        <p14:creationId xmlns:p14="http://schemas.microsoft.com/office/powerpoint/2010/main" val="7302463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8C199-D8F3-45B8-1036-348CB52BDF01}"/>
              </a:ext>
            </a:extLst>
          </p:cNvPr>
          <p:cNvPicPr>
            <a:picLocks noChangeAspect="1"/>
          </p:cNvPicPr>
          <p:nvPr/>
        </p:nvPicPr>
        <p:blipFill>
          <a:blip r:embed="rId2"/>
          <a:stretch>
            <a:fillRect/>
          </a:stretch>
        </p:blipFill>
        <p:spPr>
          <a:xfrm>
            <a:off x="438796" y="158877"/>
            <a:ext cx="8266407" cy="4825746"/>
          </a:xfrm>
          <a:prstGeom prst="rect">
            <a:avLst/>
          </a:prstGeom>
        </p:spPr>
      </p:pic>
    </p:spTree>
    <p:extLst>
      <p:ext uri="{BB962C8B-B14F-4D97-AF65-F5344CB8AC3E}">
        <p14:creationId xmlns:p14="http://schemas.microsoft.com/office/powerpoint/2010/main" val="720856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F1C704-B951-ABAD-D1D8-7B934E93E63A}"/>
              </a:ext>
            </a:extLst>
          </p:cNvPr>
          <p:cNvPicPr>
            <a:picLocks noChangeAspect="1"/>
          </p:cNvPicPr>
          <p:nvPr/>
        </p:nvPicPr>
        <p:blipFill>
          <a:blip r:embed="rId2"/>
          <a:stretch>
            <a:fillRect/>
          </a:stretch>
        </p:blipFill>
        <p:spPr>
          <a:xfrm>
            <a:off x="523410" y="15292"/>
            <a:ext cx="8097180" cy="5128208"/>
          </a:xfrm>
          <a:prstGeom prst="rect">
            <a:avLst/>
          </a:prstGeom>
        </p:spPr>
      </p:pic>
    </p:spTree>
    <p:extLst>
      <p:ext uri="{BB962C8B-B14F-4D97-AF65-F5344CB8AC3E}">
        <p14:creationId xmlns:p14="http://schemas.microsoft.com/office/powerpoint/2010/main" val="2896439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13A222-20F8-AD48-13BD-27F7F14DFE02}"/>
              </a:ext>
            </a:extLst>
          </p:cNvPr>
          <p:cNvPicPr>
            <a:picLocks noChangeAspect="1"/>
          </p:cNvPicPr>
          <p:nvPr/>
        </p:nvPicPr>
        <p:blipFill>
          <a:blip r:embed="rId2"/>
          <a:stretch>
            <a:fillRect/>
          </a:stretch>
        </p:blipFill>
        <p:spPr>
          <a:xfrm>
            <a:off x="804104" y="0"/>
            <a:ext cx="6712831" cy="5143500"/>
          </a:xfrm>
          <a:prstGeom prst="rect">
            <a:avLst/>
          </a:prstGeom>
        </p:spPr>
      </p:pic>
    </p:spTree>
    <p:extLst>
      <p:ext uri="{BB962C8B-B14F-4D97-AF65-F5344CB8AC3E}">
        <p14:creationId xmlns:p14="http://schemas.microsoft.com/office/powerpoint/2010/main" val="22272337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 name="Shape 83"/>
          <p:cNvSpPr>
            <a:spLocks noGrp="1"/>
          </p:cNvSpPr>
          <p:nvPr>
            <p:ph idx="1"/>
          </p:nvPr>
        </p:nvSpPr>
        <p:spPr/>
        <p:txBody>
          <a:bodyPr/>
          <a:lstStyle/>
          <a:p>
            <a:pPr lvl="0">
              <a:spcAft>
                <a:spcPts val="600"/>
              </a:spcAft>
            </a:pPr>
            <a:r>
              <a:rPr lang="en-US" dirty="0"/>
              <a:t>1905: Advocates for "practical education" argue for broader public-school curriculum that </a:t>
            </a:r>
            <a:r>
              <a:rPr lang="en-US" u="sng" dirty="0"/>
              <a:t>prepares graduates for jobs</a:t>
            </a:r>
          </a:p>
          <a:p>
            <a:pPr lvl="0">
              <a:spcAft>
                <a:spcPts val="600"/>
              </a:spcAft>
            </a:pPr>
            <a:r>
              <a:rPr lang="en-US" dirty="0"/>
              <a:t>1917: Smith-Hughes Vocational Education Act  ($1.7M)</a:t>
            </a:r>
          </a:p>
          <a:p>
            <a:pPr lvl="0">
              <a:spcAft>
                <a:spcPts val="600"/>
              </a:spcAft>
            </a:pPr>
            <a:r>
              <a:rPr lang="en-US" dirty="0"/>
              <a:t>1936: George-</a:t>
            </a:r>
            <a:r>
              <a:rPr lang="en-US" dirty="0" err="1"/>
              <a:t>Deen</a:t>
            </a:r>
            <a:r>
              <a:rPr lang="en-US" dirty="0"/>
              <a:t> Act increased funding ($14.5M)</a:t>
            </a:r>
          </a:p>
          <a:p>
            <a:pPr lvl="0">
              <a:spcAft>
                <a:spcPts val="600"/>
              </a:spcAft>
            </a:pPr>
            <a:r>
              <a:rPr lang="en-US" dirty="0"/>
              <a:t>1968: Replacement legislation introduced by Rep. Perkins ($365M)</a:t>
            </a:r>
          </a:p>
          <a:p>
            <a:pPr>
              <a:spcAft>
                <a:spcPts val="600"/>
              </a:spcAft>
            </a:pPr>
            <a:r>
              <a:rPr lang="en-US" dirty="0"/>
              <a:t>1984: Perkins I - vocational education improvement, special populations</a:t>
            </a:r>
          </a:p>
          <a:p>
            <a:pPr>
              <a:spcAft>
                <a:spcPts val="600"/>
              </a:spcAft>
            </a:pPr>
            <a:endParaRPr lang="en-US" dirty="0"/>
          </a:p>
          <a:p>
            <a:pPr lvl="0">
              <a:spcAft>
                <a:spcPts val="600"/>
              </a:spcAft>
            </a:pPr>
            <a:endParaRPr lang="en-US" dirty="0"/>
          </a:p>
        </p:txBody>
      </p:sp>
      <p:sp>
        <p:nvSpPr>
          <p:cNvPr id="82" name="Shape 82"/>
          <p:cNvSpPr>
            <a:spLocks noGrp="1"/>
          </p:cNvSpPr>
          <p:nvPr>
            <p:ph type="title"/>
          </p:nvPr>
        </p:nvSpPr>
        <p:spPr/>
        <p:txBody>
          <a:bodyPr/>
          <a:lstStyle/>
          <a:p>
            <a:pPr lvl="0"/>
            <a:r>
              <a:rPr lang="en-US" dirty="0"/>
              <a:t>Evolution of Perkins Program</a:t>
            </a:r>
          </a:p>
        </p:txBody>
      </p:sp>
    </p:spTree>
    <p:extLst>
      <p:ext uri="{BB962C8B-B14F-4D97-AF65-F5344CB8AC3E}">
        <p14:creationId xmlns:p14="http://schemas.microsoft.com/office/powerpoint/2010/main" val="3437193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 name="Shape 83"/>
          <p:cNvSpPr>
            <a:spLocks noGrp="1"/>
          </p:cNvSpPr>
          <p:nvPr>
            <p:ph idx="1"/>
          </p:nvPr>
        </p:nvSpPr>
        <p:spPr/>
        <p:txBody>
          <a:bodyPr vert="horz" lIns="91440" tIns="45720" rIns="91440" bIns="45720" rtlCol="0" anchor="t">
            <a:normAutofit/>
          </a:bodyPr>
          <a:lstStyle/>
          <a:p>
            <a:pPr marL="174625" indent="-174625">
              <a:spcAft>
                <a:spcPts val="600"/>
              </a:spcAft>
            </a:pPr>
            <a:r>
              <a:rPr lang="en-US" dirty="0">
                <a:latin typeface="Times New Roman"/>
                <a:cs typeface="Times New Roman"/>
              </a:rPr>
              <a:t>1990: Perkins II - integration of vocational and academic education  </a:t>
            </a:r>
            <a:endParaRPr lang="en-US"/>
          </a:p>
          <a:p>
            <a:pPr marL="174625" indent="-174625">
              <a:spcAft>
                <a:spcPts val="600"/>
              </a:spcAft>
            </a:pPr>
            <a:r>
              <a:rPr lang="en-US" dirty="0">
                <a:latin typeface="Times New Roman"/>
                <a:cs typeface="Times New Roman"/>
              </a:rPr>
              <a:t>1998: Perkins III - technology and workforce preparation  </a:t>
            </a:r>
            <a:endParaRPr lang="en-US" dirty="0"/>
          </a:p>
          <a:p>
            <a:pPr marL="174625" lvl="0" indent="-174625">
              <a:spcAft>
                <a:spcPts val="600"/>
              </a:spcAft>
            </a:pPr>
            <a:r>
              <a:rPr lang="en-US" dirty="0"/>
              <a:t>2006: Perkins IV - </a:t>
            </a:r>
            <a:r>
              <a:rPr lang="en-US" u="sng" dirty="0"/>
              <a:t>career and technical education </a:t>
            </a:r>
            <a:r>
              <a:rPr lang="en-US" dirty="0"/>
              <a:t>with increased </a:t>
            </a:r>
            <a:r>
              <a:rPr lang="en-US" u="sng" dirty="0"/>
              <a:t>academic preparation</a:t>
            </a:r>
            <a:r>
              <a:rPr lang="en-US" dirty="0"/>
              <a:t>; preparation for </a:t>
            </a:r>
            <a:r>
              <a:rPr lang="en-US" u="sng" dirty="0"/>
              <a:t>high-wage, high-skill </a:t>
            </a:r>
            <a:r>
              <a:rPr lang="en-US" dirty="0"/>
              <a:t>occupations for tomorrow’s workforce through programs of study</a:t>
            </a:r>
          </a:p>
          <a:p>
            <a:pPr marL="174625" indent="-174625">
              <a:spcAft>
                <a:spcPts val="600"/>
              </a:spcAft>
            </a:pPr>
            <a:r>
              <a:rPr lang="en-US" dirty="0">
                <a:latin typeface="Times New Roman"/>
                <a:cs typeface="Times New Roman"/>
              </a:rPr>
              <a:t>2018: Perkins V – Driven by the Comprehensive Local Needs Assessment (CLNA) with closer alignment to Workforce Innovation Opportunity Act (WIOA) emphasis on high-skill, high-wage and high-demand occupations in the local labor market. </a:t>
            </a:r>
          </a:p>
          <a:p>
            <a:pPr marL="0" indent="0">
              <a:spcAft>
                <a:spcPts val="600"/>
              </a:spcAft>
              <a:buNone/>
            </a:pPr>
            <a:endParaRPr lang="en-US" dirty="0"/>
          </a:p>
        </p:txBody>
      </p:sp>
      <p:sp>
        <p:nvSpPr>
          <p:cNvPr id="82" name="Shape 82"/>
          <p:cNvSpPr>
            <a:spLocks noGrp="1"/>
          </p:cNvSpPr>
          <p:nvPr>
            <p:ph type="title"/>
          </p:nvPr>
        </p:nvSpPr>
        <p:spPr/>
        <p:txBody>
          <a:bodyPr/>
          <a:lstStyle/>
          <a:p>
            <a:pPr lvl="0"/>
            <a:r>
              <a:rPr lang="en-US" dirty="0"/>
              <a:t>Evolution of Perkins Program</a:t>
            </a:r>
          </a:p>
        </p:txBody>
      </p:sp>
    </p:spTree>
    <p:extLst>
      <p:ext uri="{BB962C8B-B14F-4D97-AF65-F5344CB8AC3E}">
        <p14:creationId xmlns:p14="http://schemas.microsoft.com/office/powerpoint/2010/main" val="243872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p:txBody>
          <a:bodyPr vert="horz" lIns="91440" tIns="45720" rIns="91440" bIns="45720" rtlCol="0" anchor="t">
            <a:noAutofit/>
          </a:bodyPr>
          <a:lstStyle/>
          <a:p>
            <a:pPr marL="174625" indent="-174625">
              <a:spcBef>
                <a:spcPts val="0"/>
              </a:spcBef>
              <a:spcAft>
                <a:spcPts val="900"/>
              </a:spcAft>
            </a:pPr>
            <a:r>
              <a:rPr lang="en-US" dirty="0">
                <a:latin typeface="Times New Roman"/>
                <a:cs typeface="Times New Roman"/>
              </a:rPr>
              <a:t>Determine &amp; address program gaps &amp; needs with stakeholders </a:t>
            </a:r>
            <a:endParaRPr lang="en-US" dirty="0">
              <a:cs typeface="Times New Roman"/>
            </a:endParaRPr>
          </a:p>
          <a:p>
            <a:pPr marL="174625" indent="-174625">
              <a:spcBef>
                <a:spcPts val="0"/>
              </a:spcBef>
              <a:spcAft>
                <a:spcPts val="900"/>
              </a:spcAft>
            </a:pPr>
            <a:r>
              <a:rPr lang="en-US" dirty="0">
                <a:latin typeface="Times New Roman"/>
                <a:cs typeface="Times New Roman"/>
              </a:rPr>
              <a:t>Incorporate work-based learning </a:t>
            </a:r>
            <a:endParaRPr lang="en-US" dirty="0"/>
          </a:p>
          <a:p>
            <a:pPr marL="174625" indent="-174625">
              <a:spcBef>
                <a:spcPts val="0"/>
              </a:spcBef>
              <a:spcAft>
                <a:spcPts val="900"/>
              </a:spcAft>
            </a:pPr>
            <a:r>
              <a:rPr lang="en-US" dirty="0">
                <a:latin typeface="Times New Roman"/>
                <a:cs typeface="Times New Roman"/>
              </a:rPr>
              <a:t>Support special populations enrolled in CTE Programs of Study</a:t>
            </a:r>
          </a:p>
          <a:p>
            <a:pPr marL="174625" indent="-174625">
              <a:spcBef>
                <a:spcPts val="0"/>
              </a:spcBef>
              <a:spcAft>
                <a:spcPts val="900"/>
              </a:spcAft>
            </a:pPr>
            <a:r>
              <a:rPr lang="en-US" dirty="0">
                <a:latin typeface="Times New Roman"/>
                <a:cs typeface="Times New Roman"/>
              </a:rPr>
              <a:t>Become an active partner of the greater workforce system</a:t>
            </a:r>
          </a:p>
          <a:p>
            <a:pPr marL="174625" indent="-174625">
              <a:spcBef>
                <a:spcPts val="0"/>
              </a:spcBef>
              <a:spcAft>
                <a:spcPts val="900"/>
              </a:spcAft>
            </a:pPr>
            <a:r>
              <a:rPr lang="en-US" dirty="0">
                <a:latin typeface="Times New Roman"/>
                <a:cs typeface="Times New Roman"/>
              </a:rPr>
              <a:t>Promote awarding of technical certificates, diplomas and degrees</a:t>
            </a:r>
          </a:p>
          <a:p>
            <a:pPr marL="174625" indent="-174625">
              <a:spcBef>
                <a:spcPts val="0"/>
              </a:spcBef>
              <a:spcAft>
                <a:spcPts val="900"/>
              </a:spcAft>
            </a:pPr>
            <a:r>
              <a:rPr lang="en-US" dirty="0">
                <a:latin typeface="Times New Roman"/>
                <a:cs typeface="Times New Roman"/>
              </a:rPr>
              <a:t>Listen to and engage employers in teaching, learning, and training</a:t>
            </a:r>
          </a:p>
          <a:p>
            <a:pPr marL="174625" indent="-174625">
              <a:spcBef>
                <a:spcPts val="0"/>
              </a:spcBef>
              <a:spcAft>
                <a:spcPts val="900"/>
              </a:spcAft>
            </a:pPr>
            <a:r>
              <a:rPr lang="en-US" dirty="0">
                <a:latin typeface="Times New Roman"/>
                <a:cs typeface="Times New Roman"/>
              </a:rPr>
              <a:t>Recruit, Retain, and Support CTE Faculty</a:t>
            </a:r>
            <a:endParaRPr lang="en-US" dirty="0"/>
          </a:p>
        </p:txBody>
      </p:sp>
      <p:sp>
        <p:nvSpPr>
          <p:cNvPr id="85" name="Shape 85"/>
          <p:cNvSpPr>
            <a:spLocks noGrp="1"/>
          </p:cNvSpPr>
          <p:nvPr>
            <p:ph type="title"/>
          </p:nvPr>
        </p:nvSpPr>
        <p:spPr/>
        <p:txBody>
          <a:bodyPr/>
          <a:lstStyle/>
          <a:p>
            <a:pPr lvl="0"/>
            <a:r>
              <a:rPr lang="en-US" dirty="0"/>
              <a:t>Perkins V  Themes</a:t>
            </a:r>
          </a:p>
        </p:txBody>
      </p:sp>
    </p:spTree>
    <p:extLst>
      <p:ext uri="{BB962C8B-B14F-4D97-AF65-F5344CB8AC3E}">
        <p14:creationId xmlns:p14="http://schemas.microsoft.com/office/powerpoint/2010/main" val="19238309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2" name="Shape 262"/>
          <p:cNvSpPr>
            <a:spLocks noGrp="1"/>
          </p:cNvSpPr>
          <p:nvPr>
            <p:ph idx="1"/>
          </p:nvPr>
        </p:nvSpPr>
        <p:spPr/>
        <p:txBody>
          <a:bodyPr vert="horz" lIns="91440" tIns="45720" rIns="91440" bIns="45720" rtlCol="0" anchor="t">
            <a:normAutofit/>
          </a:bodyPr>
          <a:lstStyle/>
          <a:p>
            <a:pPr marL="174625" indent="-174625">
              <a:spcAft>
                <a:spcPts val="600"/>
              </a:spcAft>
            </a:pPr>
            <a:r>
              <a:rPr lang="en-US" dirty="0">
                <a:latin typeface="Times New Roman"/>
                <a:cs typeface="Times New Roman"/>
                <a:sym typeface="American Typewriter"/>
              </a:rPr>
              <a:t>1964 - State Planning – Set up Vocational Education </a:t>
            </a:r>
            <a:endParaRPr lang="en-US"/>
          </a:p>
          <a:p>
            <a:pPr marL="174625" indent="-174625">
              <a:spcAft>
                <a:spcPts val="600"/>
              </a:spcAft>
            </a:pPr>
            <a:r>
              <a:rPr lang="en-US" dirty="0">
                <a:latin typeface="Times New Roman"/>
                <a:cs typeface="Times New Roman"/>
                <a:sym typeface="American Typewriter"/>
              </a:rPr>
              <a:t>1968 - Include Special Populations in Vocational Education </a:t>
            </a:r>
            <a:endParaRPr lang="en-US" dirty="0"/>
          </a:p>
          <a:p>
            <a:pPr marL="174625" indent="-174625">
              <a:spcAft>
                <a:spcPts val="600"/>
              </a:spcAft>
            </a:pPr>
            <a:r>
              <a:rPr lang="en-US" dirty="0">
                <a:latin typeface="Times New Roman"/>
                <a:cs typeface="Times New Roman"/>
                <a:sym typeface="American Typewriter"/>
              </a:rPr>
              <a:t>1984 - Equal Access to CTE - Affirmative Action</a:t>
            </a:r>
            <a:endParaRPr lang="en-US" dirty="0">
              <a:latin typeface="Times New Roman"/>
              <a:cs typeface="Times New Roman"/>
            </a:endParaRPr>
          </a:p>
          <a:p>
            <a:pPr marL="174625" indent="-174625">
              <a:spcAft>
                <a:spcPts val="600"/>
              </a:spcAft>
            </a:pPr>
            <a:r>
              <a:rPr lang="en-US" dirty="0">
                <a:latin typeface="Times New Roman"/>
                <a:cs typeface="Times New Roman"/>
                <a:sym typeface="American Typewriter"/>
              </a:rPr>
              <a:t>1990 - High School and Community College - Tech Prep</a:t>
            </a:r>
            <a:endParaRPr lang="en-US" dirty="0">
              <a:latin typeface="Times New Roman"/>
              <a:cs typeface="Times New Roman"/>
            </a:endParaRPr>
          </a:p>
          <a:p>
            <a:pPr marL="174625" indent="-174625">
              <a:spcAft>
                <a:spcPts val="600"/>
              </a:spcAft>
            </a:pPr>
            <a:r>
              <a:rPr lang="en-US" dirty="0">
                <a:latin typeface="Times New Roman"/>
                <a:cs typeface="Times New Roman"/>
                <a:sym typeface="American Typewriter"/>
              </a:rPr>
              <a:t>1998 - Programs of Study - Intense work</a:t>
            </a:r>
            <a:endParaRPr lang="en-US" dirty="0">
              <a:latin typeface="Times New Roman"/>
              <a:cs typeface="Times New Roman"/>
            </a:endParaRPr>
          </a:p>
          <a:p>
            <a:pPr marL="174625" indent="-174625">
              <a:spcAft>
                <a:spcPts val="600"/>
              </a:spcAft>
            </a:pPr>
            <a:r>
              <a:rPr lang="en-US" dirty="0">
                <a:latin typeface="Times New Roman"/>
                <a:cs typeface="Times New Roman"/>
                <a:sym typeface="American Typewriter"/>
              </a:rPr>
              <a:t>2006 - Rigorous Programs of Study, High-Skill Training</a:t>
            </a:r>
            <a:endParaRPr lang="en-US" dirty="0">
              <a:latin typeface="Times New Roman"/>
              <a:cs typeface="Times New Roman"/>
            </a:endParaRPr>
          </a:p>
          <a:p>
            <a:pPr marL="174625" indent="-174625">
              <a:spcAft>
                <a:spcPts val="600"/>
              </a:spcAft>
            </a:pPr>
            <a:r>
              <a:rPr lang="en-US" dirty="0">
                <a:latin typeface="Times New Roman"/>
                <a:cs typeface="Times New Roman"/>
                <a:sym typeface="American Typewriter"/>
              </a:rPr>
              <a:t>2019 - Work-Based Learning, Employability Skills, CLNA </a:t>
            </a:r>
            <a:endParaRPr lang="en-US" dirty="0"/>
          </a:p>
        </p:txBody>
      </p:sp>
      <p:sp>
        <p:nvSpPr>
          <p:cNvPr id="2" name="Title 1"/>
          <p:cNvSpPr>
            <a:spLocks noGrp="1"/>
          </p:cNvSpPr>
          <p:nvPr>
            <p:ph type="title"/>
          </p:nvPr>
        </p:nvSpPr>
        <p:spPr/>
        <p:txBody>
          <a:bodyPr/>
          <a:lstStyle/>
          <a:p>
            <a:r>
              <a:rPr lang="en-US" dirty="0"/>
              <a:t>Perkins Emphasis </a:t>
            </a:r>
          </a:p>
        </p:txBody>
      </p:sp>
    </p:spTree>
    <p:extLst>
      <p:ext uri="{BB962C8B-B14F-4D97-AF65-F5344CB8AC3E}">
        <p14:creationId xmlns:p14="http://schemas.microsoft.com/office/powerpoint/2010/main" val="392778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idx="1"/>
          </p:nvPr>
        </p:nvSpPr>
        <p:spPr/>
        <p:txBody>
          <a:bodyPr vert="horz" lIns="91440" tIns="45720" rIns="91440" bIns="45720" rtlCol="0" anchor="t">
            <a:normAutofit/>
          </a:bodyPr>
          <a:lstStyle/>
          <a:p>
            <a:pPr marL="174625" lvl="0" indent="-174625">
              <a:spcBef>
                <a:spcPts val="400"/>
              </a:spcBef>
              <a:spcAft>
                <a:spcPts val="1500"/>
              </a:spcAft>
            </a:pPr>
            <a:r>
              <a:rPr lang="en-US" dirty="0"/>
              <a:t>Secondary and Postsecondary Education collaborating to develop career pathways from Education to Work</a:t>
            </a:r>
          </a:p>
          <a:p>
            <a:pPr marL="174625" indent="-174625">
              <a:spcBef>
                <a:spcPts val="400"/>
              </a:spcBef>
              <a:spcAft>
                <a:spcPts val="1500"/>
              </a:spcAft>
            </a:pPr>
            <a:r>
              <a:rPr lang="en-US" dirty="0">
                <a:latin typeface="Times New Roman"/>
                <a:cs typeface="Times New Roman"/>
              </a:rPr>
              <a:t>High School CTE </a:t>
            </a:r>
          </a:p>
          <a:p>
            <a:pPr marL="174625" indent="-174625">
              <a:spcBef>
                <a:spcPts val="400"/>
              </a:spcBef>
              <a:spcAft>
                <a:spcPts val="1500"/>
              </a:spcAft>
            </a:pPr>
            <a:r>
              <a:rPr lang="en-US" dirty="0">
                <a:latin typeface="Times New Roman"/>
                <a:cs typeface="Times New Roman"/>
              </a:rPr>
              <a:t>WIOA – Title II (Basic Skills) </a:t>
            </a:r>
          </a:p>
          <a:p>
            <a:pPr marL="174625" indent="-174625">
              <a:spcBef>
                <a:spcPts val="400"/>
              </a:spcBef>
              <a:spcAft>
                <a:spcPts val="1500"/>
              </a:spcAft>
            </a:pPr>
            <a:r>
              <a:rPr lang="en-US" dirty="0">
                <a:latin typeface="Times New Roman"/>
                <a:cs typeface="Times New Roman"/>
              </a:rPr>
              <a:t>WIOA Workforce Boards </a:t>
            </a:r>
            <a:endParaRPr lang="en-US" dirty="0"/>
          </a:p>
          <a:p>
            <a:pPr marL="174625" lvl="0" indent="-174625">
              <a:spcBef>
                <a:spcPts val="400"/>
              </a:spcBef>
              <a:spcAft>
                <a:spcPts val="1500"/>
              </a:spcAft>
            </a:pPr>
            <a:r>
              <a:rPr lang="en-US" dirty="0"/>
              <a:t>Agencies serving our students – DHHS, Vocational Rehabilitation,</a:t>
            </a:r>
          </a:p>
          <a:p>
            <a:pPr marL="174625" lvl="0" indent="-174625">
              <a:spcBef>
                <a:spcPts val="400"/>
              </a:spcBef>
              <a:spcAft>
                <a:spcPts val="1500"/>
              </a:spcAft>
            </a:pPr>
            <a:r>
              <a:rPr lang="en-US" dirty="0"/>
              <a:t>How are you working with these Agencies </a:t>
            </a:r>
          </a:p>
        </p:txBody>
      </p:sp>
      <p:sp>
        <p:nvSpPr>
          <p:cNvPr id="108" name="Shape 108"/>
          <p:cNvSpPr>
            <a:spLocks noGrp="1"/>
          </p:cNvSpPr>
          <p:nvPr>
            <p:ph type="title"/>
          </p:nvPr>
        </p:nvSpPr>
        <p:spPr/>
        <p:txBody>
          <a:bodyPr>
            <a:normAutofit/>
          </a:bodyPr>
          <a:lstStyle/>
          <a:p>
            <a:pPr lvl="0" algn="ctr"/>
            <a:r>
              <a:rPr lang="en-US" sz="2900" dirty="0"/>
              <a:t>Collaboration with Federal &amp; State </a:t>
            </a:r>
            <a:br>
              <a:rPr lang="en-US" sz="2900" dirty="0"/>
            </a:br>
            <a:r>
              <a:rPr lang="en-US" sz="2900" dirty="0"/>
              <a:t>Education and Workforce Programs</a:t>
            </a:r>
          </a:p>
        </p:txBody>
      </p:sp>
    </p:spTree>
    <p:extLst>
      <p:ext uri="{BB962C8B-B14F-4D97-AF65-F5344CB8AC3E}">
        <p14:creationId xmlns:p14="http://schemas.microsoft.com/office/powerpoint/2010/main" val="20379058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idx="1"/>
          </p:nvPr>
        </p:nvSpPr>
        <p:spPr/>
        <p:txBody>
          <a:bodyPr vert="horz" lIns="91440" tIns="45720" rIns="91440" bIns="45720" rtlCol="0" anchor="t">
            <a:normAutofit/>
          </a:bodyPr>
          <a:lstStyle/>
          <a:p>
            <a:pPr marL="174625" indent="-174625">
              <a:spcBef>
                <a:spcPts val="400"/>
              </a:spcBef>
              <a:spcAft>
                <a:spcPts val="1500"/>
              </a:spcAft>
            </a:pPr>
            <a:r>
              <a:rPr lang="en-US" dirty="0">
                <a:latin typeface="Times New Roman"/>
                <a:cs typeface="Times New Roman"/>
              </a:rPr>
              <a:t>High School CTE -  Framework of Academic and Technical Education -   CCP, Articulation </a:t>
            </a:r>
          </a:p>
          <a:p>
            <a:pPr marL="174625" indent="-174625">
              <a:spcBef>
                <a:spcPts val="400"/>
              </a:spcBef>
              <a:spcAft>
                <a:spcPts val="1500"/>
              </a:spcAft>
            </a:pPr>
            <a:r>
              <a:rPr lang="en-US" dirty="0">
                <a:latin typeface="Times New Roman"/>
                <a:cs typeface="Times New Roman"/>
              </a:rPr>
              <a:t>WIOA – Title II (Basic Skills) – On Ramp to Further Education</a:t>
            </a:r>
          </a:p>
          <a:p>
            <a:pPr marL="174625" indent="-174625">
              <a:spcBef>
                <a:spcPts val="400"/>
              </a:spcBef>
              <a:spcAft>
                <a:spcPts val="1500"/>
              </a:spcAft>
            </a:pPr>
            <a:r>
              <a:rPr lang="en-US" dirty="0">
                <a:latin typeface="Times New Roman"/>
                <a:cs typeface="Times New Roman"/>
              </a:rPr>
              <a:t>WIOA Workforce Boards – Funding, NC Works, </a:t>
            </a:r>
          </a:p>
          <a:p>
            <a:pPr marL="174625" indent="-174625">
              <a:spcBef>
                <a:spcPts val="400"/>
              </a:spcBef>
              <a:spcAft>
                <a:spcPts val="1500"/>
              </a:spcAft>
            </a:pPr>
            <a:r>
              <a:rPr lang="en-US" dirty="0">
                <a:latin typeface="Times New Roman"/>
                <a:cs typeface="Times New Roman"/>
              </a:rPr>
              <a:t>NC Commerce- LMI  Career Funding </a:t>
            </a:r>
            <a:endParaRPr lang="en-US" dirty="0"/>
          </a:p>
          <a:p>
            <a:pPr marL="174625" lvl="0" indent="-174625">
              <a:spcBef>
                <a:spcPts val="400"/>
              </a:spcBef>
              <a:spcAft>
                <a:spcPts val="1500"/>
              </a:spcAft>
            </a:pPr>
            <a:r>
              <a:rPr lang="en-US" dirty="0"/>
              <a:t>Agencies serving our students – DHHS, Vocational Rehabilitation,</a:t>
            </a:r>
          </a:p>
          <a:p>
            <a:pPr marL="174625" lvl="0" indent="-174625">
              <a:spcBef>
                <a:spcPts val="400"/>
              </a:spcBef>
              <a:spcAft>
                <a:spcPts val="1500"/>
              </a:spcAft>
            </a:pPr>
            <a:r>
              <a:rPr lang="en-US" dirty="0"/>
              <a:t>How are you working with these Agencies </a:t>
            </a:r>
          </a:p>
        </p:txBody>
      </p:sp>
      <p:sp>
        <p:nvSpPr>
          <p:cNvPr id="108" name="Shape 108"/>
          <p:cNvSpPr>
            <a:spLocks noGrp="1"/>
          </p:cNvSpPr>
          <p:nvPr>
            <p:ph type="title"/>
          </p:nvPr>
        </p:nvSpPr>
        <p:spPr/>
        <p:txBody>
          <a:bodyPr>
            <a:normAutofit/>
          </a:bodyPr>
          <a:lstStyle/>
          <a:p>
            <a:pPr lvl="0" algn="ctr"/>
            <a:r>
              <a:rPr lang="en-US" sz="2900" dirty="0"/>
              <a:t>Collaboration with Federal &amp; State </a:t>
            </a:r>
            <a:br>
              <a:rPr lang="en-US" sz="2900" dirty="0"/>
            </a:br>
            <a:r>
              <a:rPr lang="en-US" sz="2900" dirty="0"/>
              <a:t>Education and Workforce Programs</a:t>
            </a:r>
          </a:p>
        </p:txBody>
      </p:sp>
    </p:spTree>
    <p:extLst>
      <p:ext uri="{BB962C8B-B14F-4D97-AF65-F5344CB8AC3E}">
        <p14:creationId xmlns:p14="http://schemas.microsoft.com/office/powerpoint/2010/main" val="604522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idx="1"/>
          </p:nvPr>
        </p:nvSpPr>
        <p:spPr/>
        <p:txBody>
          <a:bodyPr vert="horz" lIns="91440" tIns="45720" rIns="91440" bIns="45720" rtlCol="0" anchor="t">
            <a:normAutofit/>
          </a:bodyPr>
          <a:lstStyle/>
          <a:p>
            <a:pPr marL="174625" lvl="0" indent="-174625">
              <a:spcBef>
                <a:spcPts val="400"/>
              </a:spcBef>
              <a:spcAft>
                <a:spcPts val="1500"/>
              </a:spcAft>
            </a:pPr>
            <a:r>
              <a:rPr lang="en-US" dirty="0"/>
              <a:t>State CTE Plan</a:t>
            </a:r>
          </a:p>
          <a:p>
            <a:pPr marL="174625" indent="-174625">
              <a:spcBef>
                <a:spcPts val="400"/>
              </a:spcBef>
              <a:spcAft>
                <a:spcPts val="1500"/>
              </a:spcAft>
            </a:pPr>
            <a:r>
              <a:rPr lang="en-US" dirty="0">
                <a:latin typeface="Times New Roman"/>
                <a:cs typeface="Times New Roman"/>
              </a:rPr>
              <a:t>Partner in CLNA </a:t>
            </a:r>
            <a:endParaRPr lang="en-US" dirty="0">
              <a:cs typeface="Times New Roman"/>
            </a:endParaRPr>
          </a:p>
          <a:p>
            <a:pPr marL="174625" indent="-174625">
              <a:spcBef>
                <a:spcPts val="400"/>
              </a:spcBef>
              <a:spcAft>
                <a:spcPts val="1500"/>
              </a:spcAft>
            </a:pPr>
            <a:r>
              <a:rPr lang="en-US" dirty="0">
                <a:latin typeface="Times New Roman"/>
                <a:cs typeface="Times New Roman"/>
              </a:rPr>
              <a:t>Local College CTE Plan</a:t>
            </a:r>
            <a:endParaRPr lang="en-US" dirty="0"/>
          </a:p>
          <a:p>
            <a:pPr marL="174625" lvl="0" indent="-174625">
              <a:spcBef>
                <a:spcPts val="400"/>
              </a:spcBef>
              <a:spcAft>
                <a:spcPts val="1500"/>
              </a:spcAft>
            </a:pPr>
            <a:r>
              <a:rPr lang="en-US" dirty="0"/>
              <a:t>WIOA infrastructure funding</a:t>
            </a:r>
          </a:p>
          <a:p>
            <a:pPr marL="174625" lvl="0" indent="-174625">
              <a:spcBef>
                <a:spcPts val="400"/>
              </a:spcBef>
              <a:spcAft>
                <a:spcPts val="1500"/>
              </a:spcAft>
            </a:pPr>
            <a:r>
              <a:rPr lang="en-US" dirty="0"/>
              <a:t>How is Perkins written into WIOA?</a:t>
            </a:r>
          </a:p>
        </p:txBody>
      </p:sp>
      <p:sp>
        <p:nvSpPr>
          <p:cNvPr id="108" name="Shape 108"/>
          <p:cNvSpPr>
            <a:spLocks noGrp="1"/>
          </p:cNvSpPr>
          <p:nvPr>
            <p:ph type="title"/>
          </p:nvPr>
        </p:nvSpPr>
        <p:spPr/>
        <p:txBody>
          <a:bodyPr/>
          <a:lstStyle/>
          <a:p>
            <a:pPr lvl="0"/>
            <a:r>
              <a:rPr lang="en-US" dirty="0"/>
              <a:t>WIOA Collaboration with Federal Programs</a:t>
            </a:r>
          </a:p>
        </p:txBody>
      </p:sp>
    </p:spTree>
    <p:extLst>
      <p:ext uri="{BB962C8B-B14F-4D97-AF65-F5344CB8AC3E}">
        <p14:creationId xmlns:p14="http://schemas.microsoft.com/office/powerpoint/2010/main" val="10949102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idx="1"/>
          </p:nvPr>
        </p:nvSpPr>
        <p:spPr/>
        <p:txBody>
          <a:bodyPr vert="horz" lIns="91440" tIns="45720" rIns="91440" bIns="45720" rtlCol="0" anchor="t">
            <a:normAutofit fontScale="85000" lnSpcReduction="20000"/>
          </a:bodyPr>
          <a:lstStyle/>
          <a:p>
            <a:pPr marL="457200" indent="-457200">
              <a:buAutoNum type="alphaUcPeriod"/>
            </a:pPr>
            <a:r>
              <a:rPr lang="en-US" dirty="0">
                <a:latin typeface="Times New Roman"/>
                <a:cs typeface="Times New Roman"/>
              </a:rPr>
              <a:t>Individuals with disabilities;</a:t>
            </a:r>
            <a:endParaRPr lang="en-US" dirty="0"/>
          </a:p>
          <a:p>
            <a:pPr marL="457200" indent="-457200">
              <a:buAutoNum type="alphaUcPeriod"/>
            </a:pPr>
            <a:r>
              <a:rPr lang="en-US" dirty="0">
                <a:latin typeface="Times New Roman"/>
                <a:cs typeface="Times New Roman"/>
              </a:rPr>
              <a:t>Individuals from economically disadvantaged families, including low-income youth and adults;</a:t>
            </a:r>
            <a:endParaRPr lang="en-US" dirty="0">
              <a:cs typeface="Times New Roman"/>
            </a:endParaRPr>
          </a:p>
          <a:p>
            <a:pPr marL="457200" indent="-457200">
              <a:buAutoNum type="alphaUcPeriod"/>
            </a:pPr>
            <a:r>
              <a:rPr lang="en-US" dirty="0">
                <a:latin typeface="Times New Roman"/>
                <a:cs typeface="Times New Roman"/>
              </a:rPr>
              <a:t>Individuals preparing for non-traditional fields; </a:t>
            </a:r>
            <a:endParaRPr lang="en-US" dirty="0"/>
          </a:p>
          <a:p>
            <a:pPr marL="457200" indent="-457200">
              <a:buAutoNum type="alphaUcPeriod"/>
            </a:pPr>
            <a:r>
              <a:rPr lang="en-US" dirty="0">
                <a:latin typeface="Times New Roman"/>
                <a:cs typeface="Times New Roman"/>
              </a:rPr>
              <a:t>Single-parents, including single pregnant women;</a:t>
            </a:r>
            <a:endParaRPr lang="en-US" dirty="0">
              <a:cs typeface="Times New Roman"/>
            </a:endParaRPr>
          </a:p>
          <a:p>
            <a:pPr marL="457200" indent="-457200">
              <a:buAutoNum type="alphaUcPeriod"/>
            </a:pPr>
            <a:r>
              <a:rPr lang="en-US" dirty="0">
                <a:latin typeface="Times New Roman"/>
                <a:cs typeface="Times New Roman"/>
              </a:rPr>
              <a:t>Out-of-workforce individuals; </a:t>
            </a:r>
            <a:endParaRPr lang="en-US" dirty="0"/>
          </a:p>
          <a:p>
            <a:pPr marL="457200" indent="-457200">
              <a:buAutoNum type="alphaUcPeriod"/>
            </a:pPr>
            <a:r>
              <a:rPr lang="en-US" dirty="0">
                <a:latin typeface="Times New Roman"/>
                <a:cs typeface="Times New Roman"/>
              </a:rPr>
              <a:t>English learners;</a:t>
            </a:r>
            <a:endParaRPr lang="en-US" dirty="0">
              <a:cs typeface="Times New Roman"/>
            </a:endParaRPr>
          </a:p>
          <a:p>
            <a:pPr marL="457200" indent="-457200">
              <a:buAutoNum type="alphaUcPeriod"/>
            </a:pPr>
            <a:r>
              <a:rPr lang="en-US" dirty="0">
                <a:latin typeface="Times New Roman"/>
                <a:cs typeface="Times New Roman"/>
              </a:rPr>
              <a:t>Homeless individuals described in section 725 of the McKinney-Vento Homeless Assistance Act (42 U.S.C. 11434a);</a:t>
            </a:r>
            <a:endParaRPr lang="en-US" dirty="0">
              <a:cs typeface="Times New Roman"/>
            </a:endParaRPr>
          </a:p>
          <a:p>
            <a:pPr marL="457200" indent="-457200">
              <a:buAutoNum type="alphaUcPeriod"/>
            </a:pPr>
            <a:r>
              <a:rPr lang="en-US" dirty="0">
                <a:latin typeface="Times New Roman"/>
                <a:cs typeface="Times New Roman"/>
              </a:rPr>
              <a:t>Youth who are in, or have aged out of, the foster care system; and</a:t>
            </a:r>
            <a:endParaRPr lang="en-US" dirty="0">
              <a:cs typeface="Times New Roman"/>
            </a:endParaRPr>
          </a:p>
          <a:p>
            <a:pPr marL="457200" indent="-457200">
              <a:buAutoNum type="alphaUcPeriod"/>
            </a:pPr>
            <a:r>
              <a:rPr lang="en-US" dirty="0">
                <a:latin typeface="Times New Roman"/>
                <a:cs typeface="Times New Roman"/>
              </a:rPr>
              <a:t>Youth with a parent who – </a:t>
            </a:r>
            <a:endParaRPr lang="en-US" dirty="0"/>
          </a:p>
          <a:p>
            <a:pPr marL="1014730" lvl="3" indent="-457200">
              <a:buAutoNum type="romanLcPeriod"/>
            </a:pPr>
            <a:r>
              <a:rPr lang="en-US" dirty="0">
                <a:latin typeface="Times New Roman"/>
                <a:cs typeface="Times New Roman"/>
              </a:rPr>
              <a:t>Is a member of the armed forces (as such term is defined in section 101(a)(4) of title 10, U.S.C.); and</a:t>
            </a:r>
            <a:endParaRPr lang="en-US" dirty="0">
              <a:cs typeface="Times New Roman"/>
            </a:endParaRPr>
          </a:p>
          <a:p>
            <a:pPr marL="1014730" lvl="3" indent="-457200">
              <a:buAutoNum type="romanLcPeriod"/>
            </a:pPr>
            <a:r>
              <a:rPr lang="en-US" dirty="0">
                <a:latin typeface="Times New Roman"/>
                <a:cs typeface="Times New Roman"/>
              </a:rPr>
              <a:t>Is on active duty (as such term is defined in section 101(d)(10 of such title).</a:t>
            </a:r>
            <a:endParaRPr lang="en-US">
              <a:cs typeface="Times New Roman"/>
            </a:endParaRPr>
          </a:p>
          <a:p>
            <a:pPr marL="0" indent="0">
              <a:buNone/>
            </a:pPr>
            <a:endParaRPr lang="en-US" dirty="0"/>
          </a:p>
        </p:txBody>
      </p:sp>
      <p:sp>
        <p:nvSpPr>
          <p:cNvPr id="6" name="Title 5">
            <a:extLst>
              <a:ext uri="{FF2B5EF4-FFF2-40B4-BE49-F238E27FC236}">
                <a16:creationId xmlns:a16="http://schemas.microsoft.com/office/drawing/2014/main" id="{9716C669-2EED-BC49-9FA4-66005E1A6524}"/>
              </a:ext>
            </a:extLst>
          </p:cNvPr>
          <p:cNvSpPr>
            <a:spLocks noGrp="1"/>
          </p:cNvSpPr>
          <p:nvPr>
            <p:ph type="title"/>
          </p:nvPr>
        </p:nvSpPr>
        <p:spPr>
          <a:xfrm>
            <a:off x="1226422" y="126367"/>
            <a:ext cx="7435798" cy="994172"/>
          </a:xfrm>
        </p:spPr>
        <p:txBody>
          <a:bodyPr/>
          <a:lstStyle/>
          <a:p>
            <a:r>
              <a:rPr lang="en-US" dirty="0"/>
              <a:t>Special Populations – Perkins V, Section 3(48)</a:t>
            </a:r>
          </a:p>
        </p:txBody>
      </p:sp>
    </p:spTree>
    <p:extLst>
      <p:ext uri="{BB962C8B-B14F-4D97-AF65-F5344CB8AC3E}">
        <p14:creationId xmlns:p14="http://schemas.microsoft.com/office/powerpoint/2010/main" val="1289009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idx="1"/>
          </p:nvPr>
        </p:nvSpPr>
        <p:spPr/>
        <p:txBody>
          <a:bodyPr vert="horz" lIns="91440" tIns="45720" rIns="91440" bIns="45720" rtlCol="0" anchor="t">
            <a:normAutofit fontScale="92500"/>
          </a:bodyPr>
          <a:lstStyle/>
          <a:p>
            <a:pPr marL="174625" indent="-174625"/>
            <a:r>
              <a:rPr lang="en-US" dirty="0"/>
              <a:t>Activity description not aligned with a need/gap identified in your CLNA summary</a:t>
            </a:r>
          </a:p>
          <a:p>
            <a:pPr marL="174625" indent="-174625"/>
            <a:r>
              <a:rPr lang="en-US" dirty="0">
                <a:latin typeface="Times New Roman"/>
                <a:cs typeface="Times New Roman"/>
              </a:rPr>
              <a:t>Activity does not align with Required Activity (</a:t>
            </a:r>
            <a:r>
              <a:rPr lang="en-US" dirty="0" err="1">
                <a:latin typeface="Times New Roman"/>
                <a:cs typeface="Times New Roman"/>
              </a:rPr>
              <a:t>voc</a:t>
            </a:r>
            <a:r>
              <a:rPr lang="en-US" dirty="0">
                <a:latin typeface="Times New Roman"/>
                <a:cs typeface="Times New Roman"/>
              </a:rPr>
              <a:t> code)</a:t>
            </a:r>
          </a:p>
          <a:p>
            <a:pPr marL="174625" indent="-174625"/>
            <a:r>
              <a:rPr lang="en-US" dirty="0">
                <a:latin typeface="Times New Roman"/>
                <a:cs typeface="Times New Roman"/>
              </a:rPr>
              <a:t>Activity description not aligned with required activities or job descriptions</a:t>
            </a:r>
            <a:endParaRPr lang="en-US" dirty="0"/>
          </a:p>
          <a:p>
            <a:pPr marL="174625" indent="-174625"/>
            <a:r>
              <a:rPr lang="en-US" dirty="0"/>
              <a:t>All pieces of the activity are not described</a:t>
            </a:r>
          </a:p>
          <a:p>
            <a:pPr marL="174625" indent="-174625"/>
            <a:r>
              <a:rPr lang="en-US" dirty="0"/>
              <a:t>Too much/too little information</a:t>
            </a:r>
          </a:p>
          <a:p>
            <a:pPr marL="174625" indent="-174625"/>
            <a:r>
              <a:rPr lang="en-US" dirty="0"/>
              <a:t>Justification for continued funding missing</a:t>
            </a:r>
          </a:p>
          <a:p>
            <a:pPr marL="174625" indent="-174625"/>
            <a:r>
              <a:rPr lang="en-US" dirty="0"/>
              <a:t>Evaluation measures</a:t>
            </a:r>
          </a:p>
          <a:p>
            <a:pPr marL="174625" indent="-174625"/>
            <a:r>
              <a:rPr lang="en-US" dirty="0"/>
              <a:t>Insufficiently focused use of funds</a:t>
            </a:r>
          </a:p>
          <a:p>
            <a:pPr marL="174625" indent="-174625"/>
            <a:r>
              <a:rPr lang="en-US" dirty="0"/>
              <a:t>Adhere to what’s typically been done</a:t>
            </a:r>
          </a:p>
        </p:txBody>
      </p:sp>
      <p:sp>
        <p:nvSpPr>
          <p:cNvPr id="259" name="Shape 259"/>
          <p:cNvSpPr>
            <a:spLocks noGrp="1"/>
          </p:cNvSpPr>
          <p:nvPr>
            <p:ph type="title"/>
          </p:nvPr>
        </p:nvSpPr>
        <p:spPr/>
        <p:txBody>
          <a:bodyPr>
            <a:normAutofit/>
          </a:bodyPr>
          <a:lstStyle>
            <a:lvl1pPr>
              <a:defRPr sz="4000"/>
            </a:lvl1pPr>
          </a:lstStyle>
          <a:p>
            <a:pPr lvl="0"/>
            <a:r>
              <a:rPr lang="en-US" sz="3000" dirty="0"/>
              <a:t>Common Local Plan Pitfalls</a:t>
            </a:r>
          </a:p>
        </p:txBody>
      </p:sp>
    </p:spTree>
    <p:extLst>
      <p:ext uri="{BB962C8B-B14F-4D97-AF65-F5344CB8AC3E}">
        <p14:creationId xmlns:p14="http://schemas.microsoft.com/office/powerpoint/2010/main" val="3777080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297863" y="1200150"/>
            <a:ext cx="6476504" cy="3943350"/>
          </a:xfrm>
        </p:spPr>
        <p:txBody>
          <a:bodyPr vert="horz" lIns="91440" tIns="45720" rIns="91440" bIns="45720" rtlCol="0" anchor="t">
            <a:noAutofit/>
          </a:bodyPr>
          <a:lstStyle/>
          <a:p>
            <a:pPr marL="0" indent="0">
              <a:spcBef>
                <a:spcPts val="300"/>
              </a:spcBef>
              <a:spcAft>
                <a:spcPts val="400"/>
              </a:spcAft>
              <a:buNone/>
              <a:tabLst>
                <a:tab pos="555625" algn="l"/>
                <a:tab pos="5026025" algn="r"/>
              </a:tabLst>
            </a:pPr>
            <a:r>
              <a:rPr lang="en-US" sz="1600" b="1" dirty="0">
                <a:latin typeface="Times New Roman"/>
                <a:cs typeface="Times New Roman"/>
              </a:rPr>
              <a:t>Dr. Bob </a:t>
            </a:r>
            <a:r>
              <a:rPr lang="en-US" sz="1600" b="1" dirty="0" err="1">
                <a:latin typeface="Times New Roman"/>
                <a:cs typeface="Times New Roman"/>
              </a:rPr>
              <a:t>Witchger</a:t>
            </a:r>
            <a:r>
              <a:rPr lang="en-US" sz="1600" b="1" dirty="0">
                <a:latin typeface="Times New Roman"/>
                <a:cs typeface="Times New Roman"/>
              </a:rPr>
              <a:t>	</a:t>
            </a:r>
            <a:r>
              <a:rPr lang="en-US" sz="1400" dirty="0">
                <a:latin typeface="Times New Roman"/>
                <a:cs typeface="Times New Roman"/>
              </a:rPr>
              <a:t>Director, Career &amp; Technical Education</a:t>
            </a:r>
            <a:br>
              <a:rPr lang="en-US" sz="1400" dirty="0">
                <a:latin typeface="Times New Roman"/>
                <a:cs typeface="Times New Roman"/>
              </a:rPr>
            </a:br>
            <a:r>
              <a:rPr lang="en-US" sz="1400" dirty="0">
                <a:latin typeface="Times New Roman"/>
                <a:cs typeface="Times New Roman"/>
              </a:rPr>
              <a:t>WitchgerB@nccommunitycolleges.edu	919-807-7126</a:t>
            </a:r>
            <a:endParaRPr lang="en-US" dirty="0"/>
          </a:p>
          <a:p>
            <a:pPr marL="0" indent="0">
              <a:spcBef>
                <a:spcPts val="300"/>
              </a:spcBef>
              <a:spcAft>
                <a:spcPts val="400"/>
              </a:spcAft>
              <a:buNone/>
              <a:tabLst>
                <a:tab pos="555625" algn="l"/>
                <a:tab pos="5026025" algn="r"/>
              </a:tabLst>
            </a:pPr>
            <a:r>
              <a:rPr lang="en-US" sz="1600" b="1" dirty="0">
                <a:latin typeface="Times New Roman"/>
                <a:cs typeface="Times New Roman"/>
              </a:rPr>
              <a:t>Dr. Tony R. Reggi</a:t>
            </a:r>
            <a:r>
              <a:rPr lang="en-US" sz="1400" dirty="0">
                <a:latin typeface="Times New Roman"/>
                <a:cs typeface="Times New Roman"/>
              </a:rPr>
              <a:t>	Coordinator, Career &amp; Technical Education</a:t>
            </a:r>
            <a:br>
              <a:rPr lang="en-US" sz="1400" dirty="0">
                <a:latin typeface="Times New Roman"/>
                <a:cs typeface="Times New Roman"/>
              </a:rPr>
            </a:br>
            <a:r>
              <a:rPr lang="en-US" sz="1400" dirty="0">
                <a:latin typeface="Times New Roman"/>
                <a:cs typeface="Times New Roman"/>
              </a:rPr>
              <a:t>ReggiA@nccommunitycolleges.edu	919-807-7131</a:t>
            </a:r>
            <a:endParaRPr lang="en-US" sz="1400" dirty="0">
              <a:cs typeface="Times New Roman"/>
            </a:endParaRPr>
          </a:p>
          <a:p>
            <a:pPr marL="0" indent="0">
              <a:spcBef>
                <a:spcPts val="300"/>
              </a:spcBef>
              <a:spcAft>
                <a:spcPts val="400"/>
              </a:spcAft>
              <a:buNone/>
              <a:tabLst>
                <a:tab pos="555625" algn="l"/>
                <a:tab pos="5026025" algn="r"/>
              </a:tabLst>
            </a:pPr>
            <a:r>
              <a:rPr lang="en-US" sz="1600" b="1" dirty="0">
                <a:latin typeface="Times New Roman"/>
                <a:cs typeface="Times New Roman"/>
              </a:rPr>
              <a:t>Patti Coultas</a:t>
            </a:r>
            <a:r>
              <a:rPr lang="en-US" sz="1400" dirty="0">
                <a:latin typeface="Times New Roman"/>
                <a:cs typeface="Times New Roman"/>
              </a:rPr>
              <a:t>	Coordinator, Career &amp; Technical Education</a:t>
            </a:r>
            <a:br>
              <a:rPr lang="en-US" sz="1400" dirty="0">
                <a:latin typeface="Times New Roman"/>
                <a:cs typeface="Times New Roman"/>
              </a:rPr>
            </a:br>
            <a:r>
              <a:rPr lang="en-US" sz="1400" dirty="0">
                <a:latin typeface="Times New Roman"/>
                <a:cs typeface="Times New Roman"/>
              </a:rPr>
              <a:t>CoultasP@nccommunitycolleges.edu	919-807-7130</a:t>
            </a:r>
            <a:endParaRPr lang="en-US" sz="1400" dirty="0">
              <a:cs typeface="Times New Roman"/>
            </a:endParaRPr>
          </a:p>
          <a:p>
            <a:pPr marL="0" indent="0">
              <a:spcBef>
                <a:spcPts val="300"/>
              </a:spcBef>
              <a:spcAft>
                <a:spcPts val="400"/>
              </a:spcAft>
              <a:buNone/>
              <a:tabLst>
                <a:tab pos="555625" algn="l"/>
                <a:tab pos="5026025" algn="r"/>
              </a:tabLst>
            </a:pPr>
            <a:r>
              <a:rPr lang="en-US" sz="1600" b="1" dirty="0">
                <a:latin typeface="Times New Roman"/>
                <a:cs typeface="Times New Roman"/>
              </a:rPr>
              <a:t>Dr. Mary Olvera</a:t>
            </a:r>
            <a:r>
              <a:rPr lang="en-US" sz="1800" dirty="0">
                <a:latin typeface="Times New Roman"/>
                <a:cs typeface="Times New Roman"/>
              </a:rPr>
              <a:t>	</a:t>
            </a:r>
            <a:r>
              <a:rPr lang="en-US" sz="1400" dirty="0">
                <a:latin typeface="Times New Roman"/>
                <a:cs typeface="Times New Roman"/>
              </a:rPr>
              <a:t>Coordinator, Career &amp; Technical Education</a:t>
            </a:r>
            <a:br>
              <a:rPr lang="en-US" sz="1400" dirty="0">
                <a:latin typeface="Times New Roman"/>
                <a:cs typeface="Times New Roman"/>
              </a:rPr>
            </a:br>
            <a:r>
              <a:rPr lang="en-US" sz="1400" dirty="0">
                <a:latin typeface="Times New Roman"/>
                <a:cs typeface="Times New Roman"/>
              </a:rPr>
              <a:t>OlveraM@nccommunitycolleges.edu	919-807-7120</a:t>
            </a:r>
          </a:p>
          <a:p>
            <a:pPr marL="0" indent="0">
              <a:spcBef>
                <a:spcPts val="300"/>
              </a:spcBef>
              <a:spcAft>
                <a:spcPts val="400"/>
              </a:spcAft>
              <a:buNone/>
              <a:tabLst>
                <a:tab pos="555625" algn="l"/>
                <a:tab pos="5026025" algn="r"/>
              </a:tabLst>
            </a:pPr>
            <a:r>
              <a:rPr lang="en-US" sz="1600" b="1" dirty="0">
                <a:latin typeface="Times New Roman"/>
                <a:cs typeface="Times New Roman"/>
              </a:rPr>
              <a:t>Anne Bacon 	</a:t>
            </a:r>
            <a:r>
              <a:rPr lang="en-US" sz="1400" dirty="0">
                <a:latin typeface="Times New Roman"/>
                <a:cs typeface="Times New Roman"/>
              </a:rPr>
              <a:t>Coordinator, Career and Technical Education </a:t>
            </a:r>
          </a:p>
          <a:p>
            <a:pPr marL="0" indent="0">
              <a:spcBef>
                <a:spcPts val="300"/>
              </a:spcBef>
              <a:spcAft>
                <a:spcPts val="400"/>
              </a:spcAft>
              <a:buNone/>
              <a:tabLst>
                <a:tab pos="555625" algn="l"/>
                <a:tab pos="5026025" algn="r"/>
              </a:tabLst>
            </a:pPr>
            <a:r>
              <a:rPr lang="en-US" sz="1400" dirty="0">
                <a:latin typeface="Times New Roman"/>
                <a:cs typeface="Times New Roman"/>
              </a:rPr>
              <a:t>Bacona@nccommunitycolleges.edu 	919-807-7232</a:t>
            </a:r>
            <a:endParaRPr lang="en-US" sz="1400" dirty="0">
              <a:cs typeface="Times New Roman"/>
            </a:endParaRPr>
          </a:p>
          <a:p>
            <a:pPr marL="0" indent="0">
              <a:spcBef>
                <a:spcPts val="300"/>
              </a:spcBef>
              <a:spcAft>
                <a:spcPts val="400"/>
              </a:spcAft>
              <a:buNone/>
              <a:tabLst>
                <a:tab pos="555625" algn="l"/>
                <a:tab pos="5026025" algn="r"/>
              </a:tabLst>
            </a:pPr>
            <a:r>
              <a:rPr lang="en-US" sz="1600" b="1" dirty="0">
                <a:latin typeface="Times New Roman"/>
                <a:cs typeface="Times New Roman"/>
              </a:rPr>
              <a:t>Darice McDougald</a:t>
            </a:r>
            <a:r>
              <a:rPr lang="en-US" sz="1400" dirty="0">
                <a:latin typeface="Times New Roman"/>
                <a:cs typeface="Times New Roman"/>
              </a:rPr>
              <a:t>	CTE Administrative Assistant</a:t>
            </a:r>
            <a:br>
              <a:rPr lang="en-US" sz="1400" dirty="0">
                <a:latin typeface="Times New Roman"/>
                <a:cs typeface="Times New Roman"/>
              </a:rPr>
            </a:br>
            <a:r>
              <a:rPr lang="en-US" sz="1400" dirty="0">
                <a:latin typeface="Times New Roman"/>
                <a:cs typeface="Times New Roman"/>
              </a:rPr>
              <a:t>McDougaldD@nccommunitycolleges.edu	919-807-7219</a:t>
            </a:r>
          </a:p>
        </p:txBody>
      </p:sp>
    </p:spTree>
    <p:extLst>
      <p:ext uri="{BB962C8B-B14F-4D97-AF65-F5344CB8AC3E}">
        <p14:creationId xmlns:p14="http://schemas.microsoft.com/office/powerpoint/2010/main" val="305370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rkins V:  Secondary Postsecondary Partnership">
            <a:extLst>
              <a:ext uri="{FF2B5EF4-FFF2-40B4-BE49-F238E27FC236}">
                <a16:creationId xmlns:a16="http://schemas.microsoft.com/office/drawing/2014/main" id="{A242F3FC-F1AF-FA42-B144-7FA5669B8692}"/>
              </a:ext>
            </a:extLst>
          </p:cNvPr>
          <p:cNvSpPr txBox="1">
            <a:spLocks noGrp="1"/>
          </p:cNvSpPr>
          <p:nvPr>
            <p:ph type="title"/>
          </p:nvPr>
        </p:nvSpPr>
        <p:spPr>
          <a:xfrm>
            <a:off x="1297860" y="145912"/>
            <a:ext cx="7740262" cy="994172"/>
          </a:xfrm>
        </p:spPr>
        <p:txBody>
          <a:bodyPr>
            <a:normAutofit/>
          </a:bodyPr>
          <a:lstStyle>
            <a:lvl1pPr defTabSz="484886">
              <a:defRPr sz="6640"/>
            </a:lvl1pPr>
          </a:lstStyle>
          <a:p>
            <a:r>
              <a:rPr lang="en-US" sz="3000" dirty="0"/>
              <a:t>Perkins V:  Secondary-Postsecondary Partnership</a:t>
            </a:r>
          </a:p>
        </p:txBody>
      </p:sp>
      <p:sp>
        <p:nvSpPr>
          <p:cNvPr id="9" name="Prepare students for work through education and training">
            <a:extLst>
              <a:ext uri="{FF2B5EF4-FFF2-40B4-BE49-F238E27FC236}">
                <a16:creationId xmlns:a16="http://schemas.microsoft.com/office/drawing/2014/main" id="{5D1835A9-ADF0-4C47-AD69-32424B08C459}"/>
              </a:ext>
            </a:extLst>
          </p:cNvPr>
          <p:cNvSpPr txBox="1">
            <a:spLocks/>
          </p:cNvSpPr>
          <p:nvPr/>
        </p:nvSpPr>
        <p:spPr>
          <a:xfrm>
            <a:off x="687390" y="1408633"/>
            <a:ext cx="4423090" cy="1048056"/>
          </a:xfrm>
          <a:prstGeom prst="rect">
            <a:avLst/>
          </a:prstGeom>
        </p:spPr>
        <p:txBody>
          <a:bodyPr vert="horz" lIns="91440" tIns="45720" rIns="91440" bIns="45720" rtlCol="0">
            <a:normAutofit/>
          </a:bodyPr>
          <a:lst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r>
              <a:rPr lang="en-US" sz="2400" dirty="0"/>
              <a:t>Prepare students for work through </a:t>
            </a:r>
            <a:r>
              <a:rPr lang="en-US" sz="2400" b="1" dirty="0"/>
              <a:t>education and training </a:t>
            </a:r>
          </a:p>
        </p:txBody>
      </p:sp>
      <p:sp>
        <p:nvSpPr>
          <p:cNvPr id="10" name="Arrow">
            <a:extLst>
              <a:ext uri="{FF2B5EF4-FFF2-40B4-BE49-F238E27FC236}">
                <a16:creationId xmlns:a16="http://schemas.microsoft.com/office/drawing/2014/main" id="{AA83254F-D549-884C-AB6C-75D905E1414A}"/>
              </a:ext>
            </a:extLst>
          </p:cNvPr>
          <p:cNvSpPr/>
          <p:nvPr/>
        </p:nvSpPr>
        <p:spPr>
          <a:xfrm>
            <a:off x="2521126" y="4641205"/>
            <a:ext cx="4215615" cy="502295"/>
          </a:xfrm>
          <a:prstGeom prst="rightArrow">
            <a:avLst>
              <a:gd name="adj1" fmla="val 32000"/>
              <a:gd name="adj2" fmla="val 64000"/>
            </a:avLst>
          </a:prstGeom>
          <a:solidFill>
            <a:schemeClr val="accent1"/>
          </a:solidFill>
          <a:ln w="12700">
            <a:miter lim="400000"/>
          </a:ln>
        </p:spPr>
        <p:txBody>
          <a:bodyPr lIns="20092" tIns="20092" rIns="20092" bIns="20092" anchor="ctr"/>
          <a:lstStyle/>
          <a:p>
            <a:pPr>
              <a:defRPr sz="2200" b="0">
                <a:solidFill>
                  <a:srgbClr val="FFFFFF"/>
                </a:solidFill>
                <a:latin typeface="+mn-lt"/>
                <a:ea typeface="+mn-ea"/>
                <a:cs typeface="+mn-cs"/>
                <a:sym typeface="Helvetica Neue Medium"/>
              </a:defRPr>
            </a:pPr>
            <a:endParaRPr sz="870"/>
          </a:p>
        </p:txBody>
      </p:sp>
      <p:sp>
        <p:nvSpPr>
          <p:cNvPr id="11" name="Postsecondary">
            <a:extLst>
              <a:ext uri="{FF2B5EF4-FFF2-40B4-BE49-F238E27FC236}">
                <a16:creationId xmlns:a16="http://schemas.microsoft.com/office/drawing/2014/main" id="{14AE0F03-3B4D-2143-BC92-C27E82BF07A1}"/>
              </a:ext>
            </a:extLst>
          </p:cNvPr>
          <p:cNvSpPr txBox="1"/>
          <p:nvPr/>
        </p:nvSpPr>
        <p:spPr>
          <a:xfrm>
            <a:off x="6035773" y="2965532"/>
            <a:ext cx="2052153" cy="409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0092" tIns="20092" rIns="20092" bIns="20092" anchor="ctr">
            <a:spAutoFit/>
          </a:bodyPr>
          <a:lstStyle/>
          <a:p>
            <a:pPr algn="ctr"/>
            <a:r>
              <a:rPr sz="2400" dirty="0"/>
              <a:t>Postsecondary </a:t>
            </a:r>
          </a:p>
        </p:txBody>
      </p:sp>
      <p:sp>
        <p:nvSpPr>
          <p:cNvPr id="12" name="High School">
            <a:extLst>
              <a:ext uri="{FF2B5EF4-FFF2-40B4-BE49-F238E27FC236}">
                <a16:creationId xmlns:a16="http://schemas.microsoft.com/office/drawing/2014/main" id="{2C1BC0F2-901F-B44B-BBA1-0D1843EAEE58}"/>
              </a:ext>
            </a:extLst>
          </p:cNvPr>
          <p:cNvSpPr txBox="1"/>
          <p:nvPr/>
        </p:nvSpPr>
        <p:spPr>
          <a:xfrm>
            <a:off x="3405009" y="2965532"/>
            <a:ext cx="1681923" cy="409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0092" tIns="20092" rIns="20092" bIns="20092" anchor="ctr">
            <a:spAutoFit/>
          </a:bodyPr>
          <a:lstStyle/>
          <a:p>
            <a:pPr algn="ctr"/>
            <a:r>
              <a:rPr sz="2400" dirty="0"/>
              <a:t>High School </a:t>
            </a:r>
          </a:p>
        </p:txBody>
      </p:sp>
      <p:sp>
        <p:nvSpPr>
          <p:cNvPr id="13" name="Middle School">
            <a:extLst>
              <a:ext uri="{FF2B5EF4-FFF2-40B4-BE49-F238E27FC236}">
                <a16:creationId xmlns:a16="http://schemas.microsoft.com/office/drawing/2014/main" id="{44DC8DAF-5C2F-6047-8E6D-F3F0D11E4E4F}"/>
              </a:ext>
            </a:extLst>
          </p:cNvPr>
          <p:cNvSpPr txBox="1"/>
          <p:nvPr/>
        </p:nvSpPr>
        <p:spPr>
          <a:xfrm>
            <a:off x="432832" y="2965532"/>
            <a:ext cx="2229738" cy="409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0092" tIns="20092" rIns="20092" bIns="20092" anchor="ctr">
            <a:spAutoFit/>
          </a:bodyPr>
          <a:lstStyle/>
          <a:p>
            <a:pPr algn="ctr"/>
            <a:r>
              <a:rPr sz="2400" dirty="0"/>
              <a:t>Middle School </a:t>
            </a:r>
          </a:p>
        </p:txBody>
      </p:sp>
      <p:sp>
        <p:nvSpPr>
          <p:cNvPr id="14" name="Postsecondary Concentrator…">
            <a:extLst>
              <a:ext uri="{FF2B5EF4-FFF2-40B4-BE49-F238E27FC236}">
                <a16:creationId xmlns:a16="http://schemas.microsoft.com/office/drawing/2014/main" id="{2655E0E7-E556-AA49-A82F-458B2AB33B68}"/>
              </a:ext>
            </a:extLst>
          </p:cNvPr>
          <p:cNvSpPr txBox="1"/>
          <p:nvPr/>
        </p:nvSpPr>
        <p:spPr>
          <a:xfrm>
            <a:off x="5619856" y="3718062"/>
            <a:ext cx="2883984" cy="594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0092" tIns="20092" rIns="20092" bIns="20092" anchor="ctr">
            <a:spAutoFit/>
          </a:bodyPr>
          <a:lstStyle/>
          <a:p>
            <a:pPr algn="ctr">
              <a:defRPr sz="1800"/>
            </a:pPr>
            <a:r>
              <a:rPr dirty="0"/>
              <a:t>Postsecondary Concentrator </a:t>
            </a:r>
          </a:p>
          <a:p>
            <a:pPr algn="ctr"/>
            <a:r>
              <a:rPr dirty="0"/>
              <a:t>Hone Skills - Credentials </a:t>
            </a:r>
          </a:p>
        </p:txBody>
      </p:sp>
      <p:sp>
        <p:nvSpPr>
          <p:cNvPr id="15" name="Begin…">
            <a:extLst>
              <a:ext uri="{FF2B5EF4-FFF2-40B4-BE49-F238E27FC236}">
                <a16:creationId xmlns:a16="http://schemas.microsoft.com/office/drawing/2014/main" id="{3D4031E4-5BC7-F04F-B508-8B25900EA8FF}"/>
              </a:ext>
            </a:extLst>
          </p:cNvPr>
          <p:cNvSpPr txBox="1"/>
          <p:nvPr/>
        </p:nvSpPr>
        <p:spPr>
          <a:xfrm>
            <a:off x="3034430" y="3718063"/>
            <a:ext cx="2423078" cy="317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0092" tIns="20092" rIns="20092" bIns="20092" anchor="ctr">
            <a:spAutoFit/>
          </a:bodyPr>
          <a:lstStyle/>
          <a:p>
            <a:pPr algn="ctr"/>
            <a:r>
              <a:rPr dirty="0"/>
              <a:t>Begin Concentration</a:t>
            </a:r>
          </a:p>
        </p:txBody>
      </p:sp>
      <p:sp>
        <p:nvSpPr>
          <p:cNvPr id="16" name="Informed">
            <a:extLst>
              <a:ext uri="{FF2B5EF4-FFF2-40B4-BE49-F238E27FC236}">
                <a16:creationId xmlns:a16="http://schemas.microsoft.com/office/drawing/2014/main" id="{9470FC44-EA6C-2143-A244-81B0EBEAD97C}"/>
              </a:ext>
            </a:extLst>
          </p:cNvPr>
          <p:cNvSpPr txBox="1"/>
          <p:nvPr/>
        </p:nvSpPr>
        <p:spPr>
          <a:xfrm>
            <a:off x="1027191" y="3718063"/>
            <a:ext cx="1041023" cy="317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0092" tIns="20092" rIns="20092" bIns="20092" anchor="ctr">
            <a:spAutoFit/>
          </a:bodyPr>
          <a:lstStyle/>
          <a:p>
            <a:pPr algn="ctr"/>
            <a:r>
              <a:rPr dirty="0"/>
              <a:t>Informed</a:t>
            </a:r>
          </a:p>
        </p:txBody>
      </p:sp>
      <p:sp>
        <p:nvSpPr>
          <p:cNvPr id="17" name="Rectangle">
            <a:extLst>
              <a:ext uri="{FF2B5EF4-FFF2-40B4-BE49-F238E27FC236}">
                <a16:creationId xmlns:a16="http://schemas.microsoft.com/office/drawing/2014/main" id="{EE73940B-C1CD-A74D-BDE5-F5E9B1321DAC}"/>
              </a:ext>
            </a:extLst>
          </p:cNvPr>
          <p:cNvSpPr/>
          <p:nvPr/>
        </p:nvSpPr>
        <p:spPr>
          <a:xfrm>
            <a:off x="3034629" y="2949835"/>
            <a:ext cx="2425175" cy="1592541"/>
          </a:xfrm>
          <a:prstGeom prst="rect">
            <a:avLst/>
          </a:prstGeom>
          <a:ln w="25400">
            <a:solidFill>
              <a:srgbClr val="000000"/>
            </a:solidFill>
            <a:miter lim="400000"/>
          </a:ln>
        </p:spPr>
        <p:txBody>
          <a:bodyPr lIns="20092" tIns="20092" rIns="20092" bIns="20092" anchor="ctr"/>
          <a:lstStyle/>
          <a:p>
            <a:pPr>
              <a:defRPr sz="2200" b="0">
                <a:solidFill>
                  <a:srgbClr val="FFFFFF"/>
                </a:solidFill>
                <a:latin typeface="+mn-lt"/>
                <a:ea typeface="+mn-ea"/>
                <a:cs typeface="+mn-cs"/>
                <a:sym typeface="Helvetica Neue Medium"/>
              </a:defRPr>
            </a:pPr>
            <a:endParaRPr sz="870"/>
          </a:p>
        </p:txBody>
      </p:sp>
      <p:sp>
        <p:nvSpPr>
          <p:cNvPr id="18" name="Rectangle">
            <a:extLst>
              <a:ext uri="{FF2B5EF4-FFF2-40B4-BE49-F238E27FC236}">
                <a16:creationId xmlns:a16="http://schemas.microsoft.com/office/drawing/2014/main" id="{38678EFE-BBC7-1C48-A1A7-E075AD8407FB}"/>
              </a:ext>
            </a:extLst>
          </p:cNvPr>
          <p:cNvSpPr/>
          <p:nvPr/>
        </p:nvSpPr>
        <p:spPr>
          <a:xfrm>
            <a:off x="374288" y="2949834"/>
            <a:ext cx="2460153" cy="1594646"/>
          </a:xfrm>
          <a:prstGeom prst="rect">
            <a:avLst/>
          </a:prstGeom>
          <a:ln w="25400">
            <a:solidFill>
              <a:srgbClr val="000000"/>
            </a:solidFill>
            <a:miter lim="400000"/>
          </a:ln>
        </p:spPr>
        <p:txBody>
          <a:bodyPr lIns="20092" tIns="20092" rIns="20092" bIns="20092" anchor="ctr"/>
          <a:lstStyle/>
          <a:p>
            <a:pPr>
              <a:defRPr sz="2200" b="0">
                <a:solidFill>
                  <a:srgbClr val="FFFFFF"/>
                </a:solidFill>
                <a:latin typeface="+mn-lt"/>
                <a:ea typeface="+mn-ea"/>
                <a:cs typeface="+mn-cs"/>
                <a:sym typeface="Helvetica Neue Medium"/>
              </a:defRPr>
            </a:pPr>
            <a:endParaRPr sz="870"/>
          </a:p>
        </p:txBody>
      </p:sp>
      <p:sp>
        <p:nvSpPr>
          <p:cNvPr id="19" name="Rectangle">
            <a:extLst>
              <a:ext uri="{FF2B5EF4-FFF2-40B4-BE49-F238E27FC236}">
                <a16:creationId xmlns:a16="http://schemas.microsoft.com/office/drawing/2014/main" id="{4A53C10F-F5FC-C546-8487-5A8728675837}"/>
              </a:ext>
            </a:extLst>
          </p:cNvPr>
          <p:cNvSpPr/>
          <p:nvPr/>
        </p:nvSpPr>
        <p:spPr>
          <a:xfrm>
            <a:off x="5586711" y="2949835"/>
            <a:ext cx="2919513" cy="1592541"/>
          </a:xfrm>
          <a:prstGeom prst="rect">
            <a:avLst/>
          </a:prstGeom>
          <a:ln w="25400">
            <a:solidFill>
              <a:srgbClr val="000000"/>
            </a:solidFill>
            <a:miter lim="400000"/>
          </a:ln>
        </p:spPr>
        <p:txBody>
          <a:bodyPr lIns="20092" tIns="20092" rIns="20092" bIns="20092" anchor="ctr"/>
          <a:lstStyle/>
          <a:p>
            <a:pPr>
              <a:defRPr sz="2200" b="0">
                <a:solidFill>
                  <a:srgbClr val="FFFFFF"/>
                </a:solidFill>
                <a:latin typeface="+mn-lt"/>
                <a:ea typeface="+mn-ea"/>
                <a:cs typeface="+mn-cs"/>
                <a:sym typeface="Helvetica Neue Medium"/>
              </a:defRPr>
            </a:pPr>
            <a:endParaRPr sz="870"/>
          </a:p>
        </p:txBody>
      </p:sp>
      <p:sp>
        <p:nvSpPr>
          <p:cNvPr id="20" name="Grades 5,6,7,8">
            <a:extLst>
              <a:ext uri="{FF2B5EF4-FFF2-40B4-BE49-F238E27FC236}">
                <a16:creationId xmlns:a16="http://schemas.microsoft.com/office/drawing/2014/main" id="{A410C42C-8F15-8D41-AFAD-1F710F4B964B}"/>
              </a:ext>
            </a:extLst>
          </p:cNvPr>
          <p:cNvSpPr txBox="1"/>
          <p:nvPr/>
        </p:nvSpPr>
        <p:spPr>
          <a:xfrm>
            <a:off x="574277" y="3299812"/>
            <a:ext cx="1946848" cy="348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0092" tIns="20092" rIns="20092" bIns="20092" anchor="ctr">
            <a:spAutoFit/>
          </a:bodyPr>
          <a:lstStyle/>
          <a:p>
            <a:pPr algn="ctr"/>
            <a:r>
              <a:rPr sz="2000" i="1" dirty="0"/>
              <a:t>Grades 5,6,7,8</a:t>
            </a:r>
            <a:r>
              <a:rPr dirty="0"/>
              <a:t> </a:t>
            </a:r>
          </a:p>
        </p:txBody>
      </p:sp>
      <p:sp>
        <p:nvSpPr>
          <p:cNvPr id="21" name="Grades 9,10,11,12">
            <a:extLst>
              <a:ext uri="{FF2B5EF4-FFF2-40B4-BE49-F238E27FC236}">
                <a16:creationId xmlns:a16="http://schemas.microsoft.com/office/drawing/2014/main" id="{FA3CE745-3BF8-B045-BC77-E730BE3D0EEA}"/>
              </a:ext>
            </a:extLst>
          </p:cNvPr>
          <p:cNvSpPr txBox="1"/>
          <p:nvPr/>
        </p:nvSpPr>
        <p:spPr>
          <a:xfrm>
            <a:off x="3182382" y="3299812"/>
            <a:ext cx="2127174" cy="348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0092" tIns="20092" rIns="20092" bIns="20092" anchor="ctr">
            <a:spAutoFit/>
          </a:bodyPr>
          <a:lstStyle>
            <a:lvl1pPr>
              <a:defRPr sz="2100" i="1"/>
            </a:lvl1pPr>
          </a:lstStyle>
          <a:p>
            <a:pPr algn="ctr">
              <a:defRPr sz="2400" i="0"/>
            </a:pPr>
            <a:r>
              <a:rPr sz="2000" dirty="0"/>
              <a:t>Grades 9,10,11,12</a:t>
            </a:r>
          </a:p>
        </p:txBody>
      </p:sp>
      <p:sp>
        <p:nvSpPr>
          <p:cNvPr id="22" name="Grades 13,14 &amp; Beyond">
            <a:extLst>
              <a:ext uri="{FF2B5EF4-FFF2-40B4-BE49-F238E27FC236}">
                <a16:creationId xmlns:a16="http://schemas.microsoft.com/office/drawing/2014/main" id="{0608AFC5-A0BF-604D-81E5-59B51EA395C8}"/>
              </a:ext>
            </a:extLst>
          </p:cNvPr>
          <p:cNvSpPr txBox="1"/>
          <p:nvPr/>
        </p:nvSpPr>
        <p:spPr>
          <a:xfrm>
            <a:off x="5727996" y="3299812"/>
            <a:ext cx="2667707" cy="348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0092" tIns="20092" rIns="20092" bIns="20092" anchor="ctr">
            <a:spAutoFit/>
          </a:bodyPr>
          <a:lstStyle>
            <a:lvl1pPr>
              <a:defRPr sz="2100" i="1"/>
            </a:lvl1pPr>
          </a:lstStyle>
          <a:p>
            <a:pPr algn="ctr">
              <a:defRPr sz="2400" i="0"/>
            </a:pPr>
            <a:r>
              <a:rPr sz="2000" dirty="0"/>
              <a:t>Grades 13,14 &amp; Beyond</a:t>
            </a:r>
          </a:p>
        </p:txBody>
      </p:sp>
      <p:grpSp>
        <p:nvGrpSpPr>
          <p:cNvPr id="23" name="Group">
            <a:extLst>
              <a:ext uri="{FF2B5EF4-FFF2-40B4-BE49-F238E27FC236}">
                <a16:creationId xmlns:a16="http://schemas.microsoft.com/office/drawing/2014/main" id="{9274674B-177E-6241-B206-9C0489E860D4}"/>
              </a:ext>
            </a:extLst>
          </p:cNvPr>
          <p:cNvGrpSpPr/>
          <p:nvPr/>
        </p:nvGrpSpPr>
        <p:grpSpPr>
          <a:xfrm>
            <a:off x="6098738" y="1209982"/>
            <a:ext cx="2197816" cy="1617732"/>
            <a:chOff x="0" y="0"/>
            <a:chExt cx="2915570" cy="2146045"/>
          </a:xfrm>
        </p:grpSpPr>
        <p:sp>
          <p:nvSpPr>
            <p:cNvPr id="24" name="Doctor Bag">
              <a:extLst>
                <a:ext uri="{FF2B5EF4-FFF2-40B4-BE49-F238E27FC236}">
                  <a16:creationId xmlns:a16="http://schemas.microsoft.com/office/drawing/2014/main" id="{35AAF553-E20E-A24A-9E06-0B09D6D469A2}"/>
                </a:ext>
              </a:extLst>
            </p:cNvPr>
            <p:cNvSpPr/>
            <p:nvPr/>
          </p:nvSpPr>
          <p:spPr>
            <a:xfrm>
              <a:off x="1771891" y="1145379"/>
              <a:ext cx="816484" cy="578310"/>
            </a:xfrm>
            <a:custGeom>
              <a:avLst/>
              <a:gdLst/>
              <a:ahLst/>
              <a:cxnLst>
                <a:cxn ang="0">
                  <a:pos x="wd2" y="hd2"/>
                </a:cxn>
                <a:cxn ang="5400000">
                  <a:pos x="wd2" y="hd2"/>
                </a:cxn>
                <a:cxn ang="10800000">
                  <a:pos x="wd2" y="hd2"/>
                </a:cxn>
                <a:cxn ang="16200000">
                  <a:pos x="wd2" y="hd2"/>
                </a:cxn>
              </a:cxnLst>
              <a:rect l="0" t="0" r="r" b="b"/>
              <a:pathLst>
                <a:path w="21585" h="21600" extrusionOk="0">
                  <a:moveTo>
                    <a:pt x="8971" y="0"/>
                  </a:moveTo>
                  <a:cubicBezTo>
                    <a:pt x="7949" y="0"/>
                    <a:pt x="7117" y="1174"/>
                    <a:pt x="7117" y="2618"/>
                  </a:cubicBezTo>
                  <a:lnTo>
                    <a:pt x="7117" y="3719"/>
                  </a:lnTo>
                  <a:lnTo>
                    <a:pt x="3863" y="3719"/>
                  </a:lnTo>
                  <a:cubicBezTo>
                    <a:pt x="3037" y="3719"/>
                    <a:pt x="2340" y="4585"/>
                    <a:pt x="2231" y="5742"/>
                  </a:cubicBezTo>
                  <a:cubicBezTo>
                    <a:pt x="1931" y="8925"/>
                    <a:pt x="1024" y="10999"/>
                    <a:pt x="459" y="12020"/>
                  </a:cubicBezTo>
                  <a:cubicBezTo>
                    <a:pt x="157" y="12564"/>
                    <a:pt x="-7" y="13234"/>
                    <a:pt x="1" y="13926"/>
                  </a:cubicBezTo>
                  <a:cubicBezTo>
                    <a:pt x="14" y="15171"/>
                    <a:pt x="31" y="17193"/>
                    <a:pt x="19" y="18830"/>
                  </a:cubicBezTo>
                  <a:lnTo>
                    <a:pt x="21565" y="18830"/>
                  </a:lnTo>
                  <a:cubicBezTo>
                    <a:pt x="21553" y="17193"/>
                    <a:pt x="21572" y="15171"/>
                    <a:pt x="21585" y="13926"/>
                  </a:cubicBezTo>
                  <a:cubicBezTo>
                    <a:pt x="21593" y="13234"/>
                    <a:pt x="21427" y="12564"/>
                    <a:pt x="21126" y="12020"/>
                  </a:cubicBezTo>
                  <a:cubicBezTo>
                    <a:pt x="20560" y="10999"/>
                    <a:pt x="19654" y="8925"/>
                    <a:pt x="19354" y="5742"/>
                  </a:cubicBezTo>
                  <a:cubicBezTo>
                    <a:pt x="19245" y="4585"/>
                    <a:pt x="18548" y="3719"/>
                    <a:pt x="17722" y="3719"/>
                  </a:cubicBezTo>
                  <a:lnTo>
                    <a:pt x="14467" y="3719"/>
                  </a:lnTo>
                  <a:lnTo>
                    <a:pt x="14467" y="2618"/>
                  </a:lnTo>
                  <a:cubicBezTo>
                    <a:pt x="14467" y="1174"/>
                    <a:pt x="13637" y="0"/>
                    <a:pt x="12615" y="0"/>
                  </a:cubicBezTo>
                  <a:lnTo>
                    <a:pt x="8971" y="0"/>
                  </a:lnTo>
                  <a:close/>
                  <a:moveTo>
                    <a:pt x="8971" y="1580"/>
                  </a:moveTo>
                  <a:lnTo>
                    <a:pt x="12615" y="1580"/>
                  </a:lnTo>
                  <a:cubicBezTo>
                    <a:pt x="13020" y="1580"/>
                    <a:pt x="13349" y="2045"/>
                    <a:pt x="13349" y="2618"/>
                  </a:cubicBezTo>
                  <a:lnTo>
                    <a:pt x="13349" y="3719"/>
                  </a:lnTo>
                  <a:lnTo>
                    <a:pt x="8235" y="3719"/>
                  </a:lnTo>
                  <a:lnTo>
                    <a:pt x="8235" y="2618"/>
                  </a:lnTo>
                  <a:cubicBezTo>
                    <a:pt x="8235" y="2045"/>
                    <a:pt x="8566" y="1580"/>
                    <a:pt x="8971" y="1580"/>
                  </a:cubicBezTo>
                  <a:close/>
                  <a:moveTo>
                    <a:pt x="7117" y="4938"/>
                  </a:moveTo>
                  <a:lnTo>
                    <a:pt x="7117" y="5744"/>
                  </a:lnTo>
                  <a:cubicBezTo>
                    <a:pt x="6962" y="6063"/>
                    <a:pt x="6876" y="6418"/>
                    <a:pt x="6876" y="6784"/>
                  </a:cubicBezTo>
                  <a:cubicBezTo>
                    <a:pt x="6876" y="7471"/>
                    <a:pt x="7173" y="8124"/>
                    <a:pt x="7676" y="8555"/>
                  </a:cubicBezTo>
                  <a:cubicBezTo>
                    <a:pt x="8179" y="8124"/>
                    <a:pt x="8476" y="7471"/>
                    <a:pt x="8476" y="6784"/>
                  </a:cubicBezTo>
                  <a:cubicBezTo>
                    <a:pt x="8476" y="6418"/>
                    <a:pt x="8391" y="6063"/>
                    <a:pt x="8235" y="5744"/>
                  </a:cubicBezTo>
                  <a:lnTo>
                    <a:pt x="8235" y="4938"/>
                  </a:lnTo>
                  <a:cubicBezTo>
                    <a:pt x="8630" y="5443"/>
                    <a:pt x="8855" y="6096"/>
                    <a:pt x="8855" y="6784"/>
                  </a:cubicBezTo>
                  <a:cubicBezTo>
                    <a:pt x="8855" y="7711"/>
                    <a:pt x="8448" y="8577"/>
                    <a:pt x="7767" y="9100"/>
                  </a:cubicBezTo>
                  <a:lnTo>
                    <a:pt x="7676" y="9169"/>
                  </a:lnTo>
                  <a:lnTo>
                    <a:pt x="7585" y="9100"/>
                  </a:lnTo>
                  <a:cubicBezTo>
                    <a:pt x="6904" y="8577"/>
                    <a:pt x="6497" y="7711"/>
                    <a:pt x="6497" y="6784"/>
                  </a:cubicBezTo>
                  <a:cubicBezTo>
                    <a:pt x="6497" y="6096"/>
                    <a:pt x="6722" y="5443"/>
                    <a:pt x="7117" y="4938"/>
                  </a:cubicBezTo>
                  <a:close/>
                  <a:moveTo>
                    <a:pt x="13349" y="4938"/>
                  </a:moveTo>
                  <a:lnTo>
                    <a:pt x="13349" y="5744"/>
                  </a:lnTo>
                  <a:cubicBezTo>
                    <a:pt x="13194" y="6063"/>
                    <a:pt x="13108" y="6418"/>
                    <a:pt x="13108" y="6784"/>
                  </a:cubicBezTo>
                  <a:cubicBezTo>
                    <a:pt x="13108" y="7471"/>
                    <a:pt x="13406" y="8124"/>
                    <a:pt x="13908" y="8555"/>
                  </a:cubicBezTo>
                  <a:cubicBezTo>
                    <a:pt x="14411" y="8124"/>
                    <a:pt x="14708" y="7471"/>
                    <a:pt x="14708" y="6784"/>
                  </a:cubicBezTo>
                  <a:cubicBezTo>
                    <a:pt x="14708" y="6418"/>
                    <a:pt x="14623" y="6063"/>
                    <a:pt x="14467" y="5744"/>
                  </a:cubicBezTo>
                  <a:lnTo>
                    <a:pt x="14467" y="4938"/>
                  </a:lnTo>
                  <a:cubicBezTo>
                    <a:pt x="14862" y="5443"/>
                    <a:pt x="15087" y="6096"/>
                    <a:pt x="15087" y="6784"/>
                  </a:cubicBezTo>
                  <a:cubicBezTo>
                    <a:pt x="15087" y="7711"/>
                    <a:pt x="14681" y="8577"/>
                    <a:pt x="13999" y="9100"/>
                  </a:cubicBezTo>
                  <a:lnTo>
                    <a:pt x="13908" y="9169"/>
                  </a:lnTo>
                  <a:lnTo>
                    <a:pt x="13817" y="9100"/>
                  </a:lnTo>
                  <a:cubicBezTo>
                    <a:pt x="13136" y="8577"/>
                    <a:pt x="12729" y="7711"/>
                    <a:pt x="12729" y="6784"/>
                  </a:cubicBezTo>
                  <a:cubicBezTo>
                    <a:pt x="12729" y="6096"/>
                    <a:pt x="12954" y="5443"/>
                    <a:pt x="13349" y="4938"/>
                  </a:cubicBezTo>
                  <a:close/>
                  <a:moveTo>
                    <a:pt x="10792" y="9787"/>
                  </a:moveTo>
                  <a:cubicBezTo>
                    <a:pt x="12104" y="9787"/>
                    <a:pt x="13167" y="11289"/>
                    <a:pt x="13167" y="13143"/>
                  </a:cubicBezTo>
                  <a:cubicBezTo>
                    <a:pt x="13167" y="14996"/>
                    <a:pt x="12104" y="16498"/>
                    <a:pt x="10792" y="16498"/>
                  </a:cubicBezTo>
                  <a:cubicBezTo>
                    <a:pt x="9480" y="16498"/>
                    <a:pt x="8417" y="14996"/>
                    <a:pt x="8417" y="13143"/>
                  </a:cubicBezTo>
                  <a:cubicBezTo>
                    <a:pt x="8417" y="11289"/>
                    <a:pt x="9480" y="9787"/>
                    <a:pt x="10792" y="9787"/>
                  </a:cubicBezTo>
                  <a:close/>
                  <a:moveTo>
                    <a:pt x="10177" y="10844"/>
                  </a:moveTo>
                  <a:lnTo>
                    <a:pt x="10177" y="12274"/>
                  </a:lnTo>
                  <a:lnTo>
                    <a:pt x="9165" y="12274"/>
                  </a:lnTo>
                  <a:lnTo>
                    <a:pt x="9165" y="14011"/>
                  </a:lnTo>
                  <a:lnTo>
                    <a:pt x="10177" y="14011"/>
                  </a:lnTo>
                  <a:lnTo>
                    <a:pt x="10177" y="15444"/>
                  </a:lnTo>
                  <a:lnTo>
                    <a:pt x="11407" y="15444"/>
                  </a:lnTo>
                  <a:lnTo>
                    <a:pt x="11407" y="14011"/>
                  </a:lnTo>
                  <a:lnTo>
                    <a:pt x="12421" y="14011"/>
                  </a:lnTo>
                  <a:lnTo>
                    <a:pt x="12421" y="12274"/>
                  </a:lnTo>
                  <a:lnTo>
                    <a:pt x="11407" y="12274"/>
                  </a:lnTo>
                  <a:lnTo>
                    <a:pt x="11407" y="10844"/>
                  </a:lnTo>
                  <a:lnTo>
                    <a:pt x="10177" y="10844"/>
                  </a:lnTo>
                  <a:close/>
                  <a:moveTo>
                    <a:pt x="19" y="19442"/>
                  </a:moveTo>
                  <a:cubicBezTo>
                    <a:pt x="80" y="20646"/>
                    <a:pt x="790" y="21600"/>
                    <a:pt x="1661" y="21600"/>
                  </a:cubicBezTo>
                  <a:lnTo>
                    <a:pt x="19923" y="21600"/>
                  </a:lnTo>
                  <a:cubicBezTo>
                    <a:pt x="20794" y="21600"/>
                    <a:pt x="21505" y="20646"/>
                    <a:pt x="21565" y="19442"/>
                  </a:cubicBezTo>
                  <a:lnTo>
                    <a:pt x="19" y="19442"/>
                  </a:lnTo>
                  <a:close/>
                </a:path>
              </a:pathLst>
            </a:custGeom>
            <a:solidFill>
              <a:schemeClr val="accent5">
                <a:hueOff val="-82419"/>
                <a:satOff val="-9513"/>
                <a:lumOff val="-16343"/>
              </a:schemeClr>
            </a:solidFill>
            <a:ln w="12700" cap="flat">
              <a:noFill/>
              <a:miter lim="400000"/>
            </a:ln>
            <a:effectLst/>
          </p:spPr>
          <p:txBody>
            <a:bodyPr wrap="square" lIns="20092" tIns="20092" rIns="20092" bIns="20092" numCol="1" anchor="ctr">
              <a:noAutofit/>
            </a:bodyPr>
            <a:lstStyle/>
            <a:p>
              <a:pPr>
                <a:defRPr sz="2200" b="0">
                  <a:solidFill>
                    <a:srgbClr val="FFFFFF"/>
                  </a:solidFill>
                  <a:latin typeface="+mn-lt"/>
                  <a:ea typeface="+mn-ea"/>
                  <a:cs typeface="+mn-cs"/>
                  <a:sym typeface="Helvetica Neue Medium"/>
                </a:defRPr>
              </a:pPr>
              <a:endParaRPr sz="870"/>
            </a:p>
          </p:txBody>
        </p:sp>
        <p:sp>
          <p:nvSpPr>
            <p:cNvPr id="25" name="Hard Hat">
              <a:extLst>
                <a:ext uri="{FF2B5EF4-FFF2-40B4-BE49-F238E27FC236}">
                  <a16:creationId xmlns:a16="http://schemas.microsoft.com/office/drawing/2014/main" id="{EEAF8060-7CC4-1A45-B2BA-E65E0EB1DB5A}"/>
                </a:ext>
              </a:extLst>
            </p:cNvPr>
            <p:cNvSpPr/>
            <p:nvPr/>
          </p:nvSpPr>
          <p:spPr>
            <a:xfrm>
              <a:off x="1755060" y="294832"/>
              <a:ext cx="816484" cy="596559"/>
            </a:xfrm>
            <a:custGeom>
              <a:avLst/>
              <a:gdLst/>
              <a:ahLst/>
              <a:cxnLst>
                <a:cxn ang="0">
                  <a:pos x="wd2" y="hd2"/>
                </a:cxn>
                <a:cxn ang="5400000">
                  <a:pos x="wd2" y="hd2"/>
                </a:cxn>
                <a:cxn ang="10800000">
                  <a:pos x="wd2" y="hd2"/>
                </a:cxn>
                <a:cxn ang="16200000">
                  <a:pos x="wd2" y="hd2"/>
                </a:cxn>
              </a:cxnLst>
              <a:rect l="0" t="0" r="r" b="b"/>
              <a:pathLst>
                <a:path w="21032" h="21598" extrusionOk="0">
                  <a:moveTo>
                    <a:pt x="11053" y="7"/>
                  </a:moveTo>
                  <a:cubicBezTo>
                    <a:pt x="7721" y="139"/>
                    <a:pt x="6059" y="2127"/>
                    <a:pt x="6059" y="2127"/>
                  </a:cubicBezTo>
                  <a:lnTo>
                    <a:pt x="5803" y="3834"/>
                  </a:lnTo>
                  <a:cubicBezTo>
                    <a:pt x="5803" y="3834"/>
                    <a:pt x="5222" y="4020"/>
                    <a:pt x="4792" y="4448"/>
                  </a:cubicBezTo>
                  <a:cubicBezTo>
                    <a:pt x="4385" y="5063"/>
                    <a:pt x="2953" y="9651"/>
                    <a:pt x="2899" y="12513"/>
                  </a:cubicBezTo>
                  <a:cubicBezTo>
                    <a:pt x="2256" y="13081"/>
                    <a:pt x="708" y="14554"/>
                    <a:pt x="276" y="15081"/>
                  </a:cubicBezTo>
                  <a:cubicBezTo>
                    <a:pt x="-155" y="15608"/>
                    <a:pt x="-49" y="16081"/>
                    <a:pt x="368" y="16081"/>
                  </a:cubicBezTo>
                  <a:cubicBezTo>
                    <a:pt x="1562" y="16081"/>
                    <a:pt x="19822" y="16156"/>
                    <a:pt x="20532" y="16182"/>
                  </a:cubicBezTo>
                  <a:cubicBezTo>
                    <a:pt x="21445" y="16216"/>
                    <a:pt x="20972" y="14826"/>
                    <a:pt x="20194" y="13700"/>
                  </a:cubicBezTo>
                  <a:cubicBezTo>
                    <a:pt x="20346" y="5609"/>
                    <a:pt x="15532" y="148"/>
                    <a:pt x="11741" y="7"/>
                  </a:cubicBezTo>
                  <a:cubicBezTo>
                    <a:pt x="11504" y="-2"/>
                    <a:pt x="11275" y="-2"/>
                    <a:pt x="11053" y="7"/>
                  </a:cubicBezTo>
                  <a:close/>
                  <a:moveTo>
                    <a:pt x="8401" y="16605"/>
                  </a:moveTo>
                  <a:lnTo>
                    <a:pt x="20020" y="21598"/>
                  </a:lnTo>
                  <a:lnTo>
                    <a:pt x="20651" y="18704"/>
                  </a:lnTo>
                  <a:cubicBezTo>
                    <a:pt x="20651" y="18704"/>
                    <a:pt x="18326" y="17827"/>
                    <a:pt x="17512" y="17501"/>
                  </a:cubicBezTo>
                  <a:cubicBezTo>
                    <a:pt x="17000" y="17296"/>
                    <a:pt x="16863" y="16883"/>
                    <a:pt x="16832" y="16605"/>
                  </a:cubicBezTo>
                  <a:lnTo>
                    <a:pt x="8401" y="16605"/>
                  </a:lnTo>
                  <a:close/>
                  <a:moveTo>
                    <a:pt x="15198" y="17723"/>
                  </a:moveTo>
                  <a:cubicBezTo>
                    <a:pt x="15230" y="17718"/>
                    <a:pt x="15261" y="17720"/>
                    <a:pt x="15294" y="17734"/>
                  </a:cubicBezTo>
                  <a:cubicBezTo>
                    <a:pt x="15423" y="17790"/>
                    <a:pt x="15498" y="17982"/>
                    <a:pt x="15458" y="18164"/>
                  </a:cubicBezTo>
                  <a:cubicBezTo>
                    <a:pt x="15419" y="18346"/>
                    <a:pt x="15282" y="18448"/>
                    <a:pt x="15152" y="18392"/>
                  </a:cubicBezTo>
                  <a:cubicBezTo>
                    <a:pt x="15023" y="18337"/>
                    <a:pt x="14949" y="18145"/>
                    <a:pt x="14988" y="17963"/>
                  </a:cubicBezTo>
                  <a:cubicBezTo>
                    <a:pt x="15018" y="17827"/>
                    <a:pt x="15104" y="17737"/>
                    <a:pt x="15198" y="17723"/>
                  </a:cubicBezTo>
                  <a:close/>
                  <a:moveTo>
                    <a:pt x="16056" y="18090"/>
                  </a:moveTo>
                  <a:cubicBezTo>
                    <a:pt x="16088" y="18085"/>
                    <a:pt x="16121" y="18090"/>
                    <a:pt x="16153" y="18104"/>
                  </a:cubicBezTo>
                  <a:cubicBezTo>
                    <a:pt x="16283" y="18159"/>
                    <a:pt x="16355" y="18351"/>
                    <a:pt x="16316" y="18533"/>
                  </a:cubicBezTo>
                  <a:cubicBezTo>
                    <a:pt x="16276" y="18715"/>
                    <a:pt x="16140" y="18817"/>
                    <a:pt x="16010" y="18762"/>
                  </a:cubicBezTo>
                  <a:cubicBezTo>
                    <a:pt x="15881" y="18707"/>
                    <a:pt x="15808" y="18514"/>
                    <a:pt x="15848" y="18332"/>
                  </a:cubicBezTo>
                  <a:cubicBezTo>
                    <a:pt x="15877" y="18196"/>
                    <a:pt x="15961" y="18104"/>
                    <a:pt x="16056" y="18090"/>
                  </a:cubicBezTo>
                  <a:close/>
                  <a:moveTo>
                    <a:pt x="16916" y="18457"/>
                  </a:moveTo>
                  <a:cubicBezTo>
                    <a:pt x="16947" y="18452"/>
                    <a:pt x="16980" y="18457"/>
                    <a:pt x="17013" y="18471"/>
                  </a:cubicBezTo>
                  <a:cubicBezTo>
                    <a:pt x="17142" y="18526"/>
                    <a:pt x="17215" y="18719"/>
                    <a:pt x="17175" y="18901"/>
                  </a:cubicBezTo>
                  <a:cubicBezTo>
                    <a:pt x="17136" y="19082"/>
                    <a:pt x="16999" y="19185"/>
                    <a:pt x="16870" y="19129"/>
                  </a:cubicBezTo>
                  <a:cubicBezTo>
                    <a:pt x="16740" y="19074"/>
                    <a:pt x="16668" y="18881"/>
                    <a:pt x="16707" y="18700"/>
                  </a:cubicBezTo>
                  <a:cubicBezTo>
                    <a:pt x="16737" y="18563"/>
                    <a:pt x="16821" y="18471"/>
                    <a:pt x="16916" y="18457"/>
                  </a:cubicBezTo>
                  <a:close/>
                  <a:moveTo>
                    <a:pt x="17775" y="18824"/>
                  </a:moveTo>
                  <a:cubicBezTo>
                    <a:pt x="17807" y="18820"/>
                    <a:pt x="17838" y="18824"/>
                    <a:pt x="17870" y="18838"/>
                  </a:cubicBezTo>
                  <a:cubicBezTo>
                    <a:pt x="18000" y="18894"/>
                    <a:pt x="18074" y="19086"/>
                    <a:pt x="18035" y="19268"/>
                  </a:cubicBezTo>
                  <a:cubicBezTo>
                    <a:pt x="17995" y="19450"/>
                    <a:pt x="17858" y="19552"/>
                    <a:pt x="17729" y="19496"/>
                  </a:cubicBezTo>
                  <a:cubicBezTo>
                    <a:pt x="17600" y="19441"/>
                    <a:pt x="17527" y="19249"/>
                    <a:pt x="17566" y="19067"/>
                  </a:cubicBezTo>
                  <a:cubicBezTo>
                    <a:pt x="17596" y="18930"/>
                    <a:pt x="17680" y="18838"/>
                    <a:pt x="17775" y="18824"/>
                  </a:cubicBezTo>
                  <a:close/>
                  <a:moveTo>
                    <a:pt x="18633" y="19194"/>
                  </a:moveTo>
                  <a:cubicBezTo>
                    <a:pt x="18664" y="19189"/>
                    <a:pt x="18697" y="19192"/>
                    <a:pt x="18730" y="19205"/>
                  </a:cubicBezTo>
                  <a:cubicBezTo>
                    <a:pt x="18859" y="19261"/>
                    <a:pt x="18932" y="19453"/>
                    <a:pt x="18892" y="19635"/>
                  </a:cubicBezTo>
                  <a:cubicBezTo>
                    <a:pt x="18853" y="19817"/>
                    <a:pt x="18716" y="19919"/>
                    <a:pt x="18587" y="19864"/>
                  </a:cubicBezTo>
                  <a:cubicBezTo>
                    <a:pt x="18457" y="19808"/>
                    <a:pt x="18385" y="19616"/>
                    <a:pt x="18424" y="19434"/>
                  </a:cubicBezTo>
                  <a:cubicBezTo>
                    <a:pt x="18454" y="19298"/>
                    <a:pt x="18538" y="19208"/>
                    <a:pt x="18633" y="19194"/>
                  </a:cubicBezTo>
                  <a:close/>
                  <a:moveTo>
                    <a:pt x="19492" y="19561"/>
                  </a:moveTo>
                  <a:cubicBezTo>
                    <a:pt x="19524" y="19556"/>
                    <a:pt x="19557" y="19559"/>
                    <a:pt x="19589" y="19573"/>
                  </a:cubicBezTo>
                  <a:cubicBezTo>
                    <a:pt x="19719" y="19628"/>
                    <a:pt x="19791" y="19820"/>
                    <a:pt x="19752" y="20002"/>
                  </a:cubicBezTo>
                  <a:cubicBezTo>
                    <a:pt x="19712" y="20184"/>
                    <a:pt x="19576" y="20288"/>
                    <a:pt x="19446" y="20233"/>
                  </a:cubicBezTo>
                  <a:cubicBezTo>
                    <a:pt x="19317" y="20178"/>
                    <a:pt x="19244" y="19985"/>
                    <a:pt x="19284" y="19804"/>
                  </a:cubicBezTo>
                  <a:cubicBezTo>
                    <a:pt x="19313" y="19667"/>
                    <a:pt x="19397" y="19575"/>
                    <a:pt x="19492" y="19561"/>
                  </a:cubicBezTo>
                  <a:close/>
                </a:path>
              </a:pathLst>
            </a:custGeom>
            <a:solidFill>
              <a:schemeClr val="accent4">
                <a:hueOff val="-461056"/>
                <a:satOff val="4338"/>
                <a:lumOff val="-10225"/>
              </a:schemeClr>
            </a:solidFill>
            <a:ln w="12700" cap="flat">
              <a:noFill/>
              <a:miter lim="400000"/>
            </a:ln>
            <a:effectLst/>
          </p:spPr>
          <p:txBody>
            <a:bodyPr wrap="square" lIns="20092" tIns="20092" rIns="20092" bIns="20092" numCol="1" anchor="ctr">
              <a:noAutofit/>
            </a:bodyPr>
            <a:lstStyle/>
            <a:p>
              <a:pPr>
                <a:defRPr sz="2200" b="0">
                  <a:solidFill>
                    <a:srgbClr val="FFFFFF"/>
                  </a:solidFill>
                  <a:latin typeface="+mn-lt"/>
                  <a:ea typeface="+mn-ea"/>
                  <a:cs typeface="+mn-cs"/>
                  <a:sym typeface="Helvetica Neue Medium"/>
                </a:defRPr>
              </a:pPr>
              <a:endParaRPr sz="870"/>
            </a:p>
          </p:txBody>
        </p:sp>
        <p:sp>
          <p:nvSpPr>
            <p:cNvPr id="26" name="Factory">
              <a:extLst>
                <a:ext uri="{FF2B5EF4-FFF2-40B4-BE49-F238E27FC236}">
                  <a16:creationId xmlns:a16="http://schemas.microsoft.com/office/drawing/2014/main" id="{BD1569B4-51FD-A74F-95E7-BCB3B49293E1}"/>
                </a:ext>
              </a:extLst>
            </p:cNvPr>
            <p:cNvSpPr/>
            <p:nvPr/>
          </p:nvSpPr>
          <p:spPr>
            <a:xfrm>
              <a:off x="647744" y="321886"/>
              <a:ext cx="816484" cy="542452"/>
            </a:xfrm>
            <a:custGeom>
              <a:avLst/>
              <a:gdLst/>
              <a:ahLst/>
              <a:cxnLst>
                <a:cxn ang="0">
                  <a:pos x="wd2" y="hd2"/>
                </a:cxn>
                <a:cxn ang="5400000">
                  <a:pos x="wd2" y="hd2"/>
                </a:cxn>
                <a:cxn ang="10800000">
                  <a:pos x="wd2" y="hd2"/>
                </a:cxn>
                <a:cxn ang="16200000">
                  <a:pos x="wd2" y="hd2"/>
                </a:cxn>
              </a:cxnLst>
              <a:rect l="0" t="0" r="r" b="b"/>
              <a:pathLst>
                <a:path w="21600" h="21600" extrusionOk="0">
                  <a:moveTo>
                    <a:pt x="3898" y="0"/>
                  </a:moveTo>
                  <a:cubicBezTo>
                    <a:pt x="3750" y="0"/>
                    <a:pt x="3628" y="176"/>
                    <a:pt x="3621" y="399"/>
                  </a:cubicBezTo>
                  <a:lnTo>
                    <a:pt x="3237" y="13861"/>
                  </a:lnTo>
                  <a:lnTo>
                    <a:pt x="1804" y="13861"/>
                  </a:lnTo>
                  <a:lnTo>
                    <a:pt x="1804" y="18222"/>
                  </a:lnTo>
                  <a:lnTo>
                    <a:pt x="0" y="18222"/>
                  </a:lnTo>
                  <a:lnTo>
                    <a:pt x="0" y="21600"/>
                  </a:lnTo>
                  <a:lnTo>
                    <a:pt x="21600" y="21600"/>
                  </a:lnTo>
                  <a:lnTo>
                    <a:pt x="21600" y="18222"/>
                  </a:lnTo>
                  <a:lnTo>
                    <a:pt x="19740" y="18222"/>
                  </a:lnTo>
                  <a:lnTo>
                    <a:pt x="19740" y="11465"/>
                  </a:lnTo>
                  <a:lnTo>
                    <a:pt x="18654" y="11465"/>
                  </a:lnTo>
                  <a:lnTo>
                    <a:pt x="18654" y="6253"/>
                  </a:lnTo>
                  <a:lnTo>
                    <a:pt x="15598" y="8796"/>
                  </a:lnTo>
                  <a:lnTo>
                    <a:pt x="15598" y="6253"/>
                  </a:lnTo>
                  <a:lnTo>
                    <a:pt x="12541" y="8796"/>
                  </a:lnTo>
                  <a:lnTo>
                    <a:pt x="12541" y="6253"/>
                  </a:lnTo>
                  <a:lnTo>
                    <a:pt x="8603" y="9530"/>
                  </a:lnTo>
                  <a:lnTo>
                    <a:pt x="8603" y="13861"/>
                  </a:lnTo>
                  <a:lnTo>
                    <a:pt x="7624" y="13861"/>
                  </a:lnTo>
                  <a:lnTo>
                    <a:pt x="7239" y="399"/>
                  </a:lnTo>
                  <a:cubicBezTo>
                    <a:pt x="7233" y="176"/>
                    <a:pt x="7112" y="0"/>
                    <a:pt x="6964" y="0"/>
                  </a:cubicBezTo>
                  <a:lnTo>
                    <a:pt x="6488" y="0"/>
                  </a:lnTo>
                  <a:cubicBezTo>
                    <a:pt x="6340" y="0"/>
                    <a:pt x="6218" y="176"/>
                    <a:pt x="6212" y="399"/>
                  </a:cubicBezTo>
                  <a:lnTo>
                    <a:pt x="5827" y="13861"/>
                  </a:lnTo>
                  <a:lnTo>
                    <a:pt x="5034" y="13861"/>
                  </a:lnTo>
                  <a:lnTo>
                    <a:pt x="4651" y="399"/>
                  </a:lnTo>
                  <a:cubicBezTo>
                    <a:pt x="4644" y="176"/>
                    <a:pt x="4522" y="0"/>
                    <a:pt x="4374" y="0"/>
                  </a:cubicBezTo>
                  <a:lnTo>
                    <a:pt x="3898" y="0"/>
                  </a:lnTo>
                  <a:close/>
                </a:path>
              </a:pathLst>
            </a:custGeom>
            <a:solidFill>
              <a:schemeClr val="accent1"/>
            </a:solidFill>
            <a:ln w="12700" cap="flat">
              <a:noFill/>
              <a:miter lim="400000"/>
            </a:ln>
            <a:effectLst/>
          </p:spPr>
          <p:txBody>
            <a:bodyPr wrap="square" lIns="20092" tIns="20092" rIns="20092" bIns="20092" numCol="1" anchor="ctr">
              <a:noAutofit/>
            </a:bodyPr>
            <a:lstStyle/>
            <a:p>
              <a:pPr>
                <a:defRPr sz="2200" b="0">
                  <a:solidFill>
                    <a:srgbClr val="FFFFFF"/>
                  </a:solidFill>
                  <a:latin typeface="+mn-lt"/>
                  <a:ea typeface="+mn-ea"/>
                  <a:cs typeface="+mn-cs"/>
                  <a:sym typeface="Helvetica Neue Medium"/>
                </a:defRPr>
              </a:pPr>
              <a:endParaRPr sz="870"/>
            </a:p>
          </p:txBody>
        </p:sp>
        <p:sp>
          <p:nvSpPr>
            <p:cNvPr id="27" name="Computer">
              <a:extLst>
                <a:ext uri="{FF2B5EF4-FFF2-40B4-BE49-F238E27FC236}">
                  <a16:creationId xmlns:a16="http://schemas.microsoft.com/office/drawing/2014/main" id="{6E6C3E1B-B50A-B148-AD09-B4DECE9F713E}"/>
                </a:ext>
              </a:extLst>
            </p:cNvPr>
            <p:cNvSpPr/>
            <p:nvPr/>
          </p:nvSpPr>
          <p:spPr>
            <a:xfrm>
              <a:off x="591194" y="1045872"/>
              <a:ext cx="963248" cy="777324"/>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6"/>
            </a:solidFill>
            <a:ln w="12700" cap="flat">
              <a:noFill/>
              <a:miter lim="400000"/>
            </a:ln>
            <a:effectLst/>
          </p:spPr>
          <p:txBody>
            <a:bodyPr wrap="square" lIns="20092" tIns="20092" rIns="20092" bIns="20092" numCol="1" anchor="ctr">
              <a:noAutofit/>
            </a:bodyPr>
            <a:lstStyle/>
            <a:p>
              <a:pPr>
                <a:defRPr sz="2200" b="0">
                  <a:solidFill>
                    <a:srgbClr val="FFFFFF"/>
                  </a:solidFill>
                  <a:latin typeface="+mn-lt"/>
                  <a:ea typeface="+mn-ea"/>
                  <a:cs typeface="+mn-cs"/>
                  <a:sym typeface="Helvetica Neue Medium"/>
                </a:defRPr>
              </a:pPr>
              <a:endParaRPr sz="870"/>
            </a:p>
          </p:txBody>
        </p:sp>
        <p:sp>
          <p:nvSpPr>
            <p:cNvPr id="28" name="Rounded Rectangle">
              <a:extLst>
                <a:ext uri="{FF2B5EF4-FFF2-40B4-BE49-F238E27FC236}">
                  <a16:creationId xmlns:a16="http://schemas.microsoft.com/office/drawing/2014/main" id="{DD298E8B-164B-2849-8525-3354D223CDA4}"/>
                </a:ext>
              </a:extLst>
            </p:cNvPr>
            <p:cNvSpPr/>
            <p:nvPr/>
          </p:nvSpPr>
          <p:spPr>
            <a:xfrm>
              <a:off x="0" y="0"/>
              <a:ext cx="2915571" cy="2146046"/>
            </a:xfrm>
            <a:prstGeom prst="roundRect">
              <a:avLst>
                <a:gd name="adj" fmla="val 15000"/>
              </a:avLst>
            </a:prstGeom>
            <a:solidFill>
              <a:schemeClr val="accent2">
                <a:hueOff val="-85259"/>
                <a:satOff val="14347"/>
                <a:lumOff val="22373"/>
                <a:alpha val="21317"/>
              </a:schemeClr>
            </a:solidFill>
            <a:ln w="12700" cap="flat">
              <a:noFill/>
              <a:miter lim="400000"/>
            </a:ln>
            <a:effectLst/>
          </p:spPr>
          <p:txBody>
            <a:bodyPr wrap="square" lIns="20092" tIns="20092" rIns="20092" bIns="20092" numCol="1" anchor="ctr">
              <a:noAutofit/>
            </a:bodyPr>
            <a:lstStyle/>
            <a:p>
              <a:pPr>
                <a:defRPr sz="2200" b="0">
                  <a:solidFill>
                    <a:srgbClr val="FFFFFF"/>
                  </a:solidFill>
                  <a:latin typeface="+mn-lt"/>
                  <a:ea typeface="+mn-ea"/>
                  <a:cs typeface="+mn-cs"/>
                  <a:sym typeface="Helvetica Neue Medium"/>
                </a:defRPr>
              </a:pPr>
              <a:endParaRPr sz="870"/>
            </a:p>
          </p:txBody>
        </p:sp>
      </p:grpSp>
    </p:spTree>
    <p:extLst>
      <p:ext uri="{BB962C8B-B14F-4D97-AF65-F5344CB8AC3E}">
        <p14:creationId xmlns:p14="http://schemas.microsoft.com/office/powerpoint/2010/main" val="169530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DAC1-EA7F-0D15-8D75-9DC1F01A7B8A}"/>
              </a:ext>
            </a:extLst>
          </p:cNvPr>
          <p:cNvSpPr>
            <a:spLocks noGrp="1"/>
          </p:cNvSpPr>
          <p:nvPr>
            <p:ph type="title"/>
          </p:nvPr>
        </p:nvSpPr>
        <p:spPr/>
        <p:txBody>
          <a:bodyPr/>
          <a:lstStyle/>
          <a:p>
            <a:r>
              <a:rPr lang="en-US" dirty="0"/>
              <a:t>In receiving CTE funds the college: </a:t>
            </a:r>
          </a:p>
        </p:txBody>
      </p:sp>
      <p:sp>
        <p:nvSpPr>
          <p:cNvPr id="3" name="Content Placeholder 2">
            <a:extLst>
              <a:ext uri="{FF2B5EF4-FFF2-40B4-BE49-F238E27FC236}">
                <a16:creationId xmlns:a16="http://schemas.microsoft.com/office/drawing/2014/main" id="{EE2B3128-F709-A2FE-9B92-BB2F8D22186F}"/>
              </a:ext>
            </a:extLst>
          </p:cNvPr>
          <p:cNvSpPr>
            <a:spLocks noGrp="1"/>
          </p:cNvSpPr>
          <p:nvPr>
            <p:ph idx="1"/>
          </p:nvPr>
        </p:nvSpPr>
        <p:spPr/>
        <p:txBody>
          <a:bodyPr vert="horz" lIns="91440" tIns="45720" rIns="91440" bIns="45720" rtlCol="0" anchor="t">
            <a:normAutofit/>
          </a:bodyPr>
          <a:lstStyle/>
          <a:p>
            <a:pPr marL="457200" indent="-457200">
              <a:buFont typeface="+mj-lt"/>
              <a:buAutoNum type="arabicPeriod"/>
            </a:pPr>
            <a:r>
              <a:rPr lang="en-US" dirty="0">
                <a:latin typeface="Times New Roman"/>
                <a:cs typeface="Times New Roman"/>
              </a:rPr>
              <a:t>Verifies Pell and Bureau of Indian Affairs Count (BIA) </a:t>
            </a:r>
            <a:endParaRPr lang="en-US" dirty="0"/>
          </a:p>
          <a:p>
            <a:pPr marL="457200" indent="-457200">
              <a:buFont typeface="+mj-lt"/>
              <a:buAutoNum type="arabicPeriod"/>
            </a:pPr>
            <a:r>
              <a:rPr lang="en-US" dirty="0">
                <a:latin typeface="Times New Roman"/>
                <a:cs typeface="Times New Roman"/>
              </a:rPr>
              <a:t>Signs Perkins Grant Assurances  </a:t>
            </a:r>
            <a:endParaRPr lang="en-US" dirty="0"/>
          </a:p>
          <a:p>
            <a:pPr marL="457200" indent="-457200">
              <a:buFont typeface="+mj-lt"/>
              <a:buAutoNum type="arabicPeriod"/>
            </a:pPr>
            <a:r>
              <a:rPr lang="en-US" dirty="0">
                <a:latin typeface="Times New Roman"/>
                <a:cs typeface="Times New Roman"/>
              </a:rPr>
              <a:t>Accepts the Perkins Funds </a:t>
            </a:r>
            <a:endParaRPr lang="en-US" dirty="0"/>
          </a:p>
          <a:p>
            <a:pPr marL="457200" indent="-457200">
              <a:buFont typeface="+mj-lt"/>
              <a:buAutoNum type="arabicPeriod"/>
            </a:pPr>
            <a:r>
              <a:rPr lang="en-US" dirty="0">
                <a:latin typeface="Times New Roman"/>
                <a:cs typeface="Times New Roman"/>
              </a:rPr>
              <a:t>Conducts the Comprehensive Local Needs Assessment</a:t>
            </a:r>
          </a:p>
          <a:p>
            <a:pPr marL="457200" indent="-457200">
              <a:buFont typeface="+mj-lt"/>
              <a:buAutoNum type="arabicPeriod"/>
            </a:pPr>
            <a:r>
              <a:rPr lang="en-US" dirty="0">
                <a:latin typeface="Times New Roman"/>
                <a:cs typeface="Times New Roman"/>
              </a:rPr>
              <a:t>Completes an Application for Funds </a:t>
            </a:r>
            <a:endParaRPr lang="en-US" dirty="0"/>
          </a:p>
          <a:p>
            <a:pPr marL="457200" indent="-457200">
              <a:buFont typeface="+mj-lt"/>
              <a:buAutoNum type="arabicPeriod"/>
            </a:pPr>
            <a:r>
              <a:rPr lang="en-US" dirty="0">
                <a:latin typeface="Times New Roman"/>
                <a:cs typeface="Times New Roman"/>
              </a:rPr>
              <a:t>Completes the Annual Local Plan and Budget</a:t>
            </a:r>
            <a:endParaRPr lang="en-US" dirty="0"/>
          </a:p>
          <a:p>
            <a:pPr marL="457200" indent="-457200">
              <a:buFont typeface="+mj-lt"/>
              <a:buAutoNum type="arabicPeriod"/>
            </a:pPr>
            <a:r>
              <a:rPr lang="en-US" dirty="0">
                <a:latin typeface="Times New Roman"/>
                <a:cs typeface="Times New Roman"/>
              </a:rPr>
              <a:t>Implements the Local Plan (modifies if needed) </a:t>
            </a:r>
          </a:p>
          <a:p>
            <a:pPr marL="457200" indent="-457200">
              <a:buFont typeface="+mj-lt"/>
              <a:buAutoNum type="arabicPeriod"/>
            </a:pPr>
            <a:r>
              <a:rPr lang="en-US" dirty="0">
                <a:latin typeface="Times New Roman"/>
                <a:cs typeface="Times New Roman"/>
              </a:rPr>
              <a:t>Completes a mid year report </a:t>
            </a:r>
          </a:p>
          <a:p>
            <a:pPr marL="457200" indent="-457200">
              <a:buFont typeface="+mj-lt"/>
              <a:buAutoNum type="arabicPeriod"/>
            </a:pPr>
            <a:r>
              <a:rPr lang="en-US" dirty="0">
                <a:latin typeface="Times New Roman"/>
                <a:cs typeface="Times New Roman"/>
              </a:rPr>
              <a:t>Completes an end of year report</a:t>
            </a:r>
          </a:p>
        </p:txBody>
      </p:sp>
    </p:spTree>
    <p:extLst>
      <p:ext uri="{BB962C8B-B14F-4D97-AF65-F5344CB8AC3E}">
        <p14:creationId xmlns:p14="http://schemas.microsoft.com/office/powerpoint/2010/main" val="1282088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DAC1-EA7F-0D15-8D75-9DC1F01A7B8A}"/>
              </a:ext>
            </a:extLst>
          </p:cNvPr>
          <p:cNvSpPr>
            <a:spLocks noGrp="1"/>
          </p:cNvSpPr>
          <p:nvPr>
            <p:ph type="title"/>
          </p:nvPr>
        </p:nvSpPr>
        <p:spPr/>
        <p:txBody>
          <a:bodyPr/>
          <a:lstStyle/>
          <a:p>
            <a:r>
              <a:rPr lang="en-US" dirty="0"/>
              <a:t>College Funding for Basic Grant, is determined as a % of the whole, currently college split about $13,600,000.  </a:t>
            </a:r>
          </a:p>
        </p:txBody>
      </p:sp>
      <p:sp>
        <p:nvSpPr>
          <p:cNvPr id="3" name="Content Placeholder 2">
            <a:extLst>
              <a:ext uri="{FF2B5EF4-FFF2-40B4-BE49-F238E27FC236}">
                <a16:creationId xmlns:a16="http://schemas.microsoft.com/office/drawing/2014/main" id="{EE2B3128-F709-A2FE-9B92-BB2F8D22186F}"/>
              </a:ext>
            </a:extLst>
          </p:cNvPr>
          <p:cNvSpPr>
            <a:spLocks noGrp="1"/>
          </p:cNvSpPr>
          <p:nvPr>
            <p:ph idx="1"/>
          </p:nvPr>
        </p:nvSpPr>
        <p:spPr/>
        <p:txBody>
          <a:bodyPr vert="horz" lIns="91440" tIns="45720" rIns="91440" bIns="45720" rtlCol="0" anchor="t">
            <a:normAutofit/>
          </a:bodyPr>
          <a:lstStyle/>
          <a:p>
            <a:pPr marL="95885" indent="-95885"/>
            <a:r>
              <a:rPr lang="en-US" dirty="0">
                <a:latin typeface="Times New Roman"/>
                <a:cs typeface="Times New Roman"/>
              </a:rPr>
              <a:t>Colleges verify the number of students enrolled in CTE curriculum program of study (AAS) and receiving a Pell grant. </a:t>
            </a:r>
            <a:endParaRPr lang="en-US" dirty="0"/>
          </a:p>
          <a:p>
            <a:pPr marL="95885" indent="-95885"/>
            <a:r>
              <a:rPr lang="en-US" dirty="0">
                <a:latin typeface="Times New Roman"/>
                <a:cs typeface="Times New Roman"/>
              </a:rPr>
              <a:t>Students fully enrolled in curriculum programs of study (POS), meeting requirements in section 135. </a:t>
            </a:r>
            <a:endParaRPr lang="en-US" dirty="0"/>
          </a:p>
          <a:p>
            <a:pPr marL="95885" indent="-95885"/>
            <a:r>
              <a:rPr lang="en-US" dirty="0">
                <a:latin typeface="Times New Roman"/>
                <a:cs typeface="Times New Roman"/>
              </a:rPr>
              <a:t> For 2023 -24 the funded participants are calculated on students enrolled in a community college completing 12 credit hours in a technical program of study.  </a:t>
            </a:r>
            <a:endParaRPr lang="en-US" dirty="0"/>
          </a:p>
        </p:txBody>
      </p:sp>
    </p:spTree>
    <p:extLst>
      <p:ext uri="{BB962C8B-B14F-4D97-AF65-F5344CB8AC3E}">
        <p14:creationId xmlns:p14="http://schemas.microsoft.com/office/powerpoint/2010/main" val="3699455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CFBB9388CAE4382B0F3D83AB7E01B" ma:contentTypeVersion="6" ma:contentTypeDescription="Create a new document." ma:contentTypeScope="" ma:versionID="c77635e51a063b3a1c2f4f7200072fdf">
  <xsd:schema xmlns:xsd="http://www.w3.org/2001/XMLSchema" xmlns:xs="http://www.w3.org/2001/XMLSchema" xmlns:p="http://schemas.microsoft.com/office/2006/metadata/properties" xmlns:ns2="5d44e7a7-d772-4b9a-8608-605f9eada748" xmlns:ns3="a3648569-d889-4cab-8fb7-f97de583ec0f" targetNamespace="http://schemas.microsoft.com/office/2006/metadata/properties" ma:root="true" ma:fieldsID="bf11b44102c36fc91e7a425a460014a3" ns2:_="" ns3:_="">
    <xsd:import namespace="5d44e7a7-d772-4b9a-8608-605f9eada748"/>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e7a7-d772-4b9a-8608-605f9eada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C955C1-90D7-44D5-BA81-2816B812DC98}">
  <ds:schemaRefs>
    <ds:schemaRef ds:uri="http://schemas.microsoft.com/sharepoint/v3/contenttype/forms"/>
  </ds:schemaRefs>
</ds:datastoreItem>
</file>

<file path=customXml/itemProps2.xml><?xml version="1.0" encoding="utf-8"?>
<ds:datastoreItem xmlns:ds="http://schemas.openxmlformats.org/officeDocument/2006/customXml" ds:itemID="{DA745E14-6C51-4062-9720-2CB327AFC650}">
  <ds:schemaRefs>
    <ds:schemaRef ds:uri="a3648569-d889-4cab-8fb7-f97de583ec0f"/>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d44e7a7-d772-4b9a-8608-605f9eada748"/>
    <ds:schemaRef ds:uri="http://www.w3.org/XML/1998/namespace"/>
  </ds:schemaRefs>
</ds:datastoreItem>
</file>

<file path=customXml/itemProps3.xml><?xml version="1.0" encoding="utf-8"?>
<ds:datastoreItem xmlns:ds="http://schemas.openxmlformats.org/officeDocument/2006/customXml" ds:itemID="{A61842EC-1FBB-4FFD-A216-9389AD612E43}">
  <ds:schemaRefs>
    <ds:schemaRef ds:uri="http://schemas.microsoft.com/office/2006/metadata/contentType"/>
    <ds:schemaRef ds:uri="http://schemas.microsoft.com/office/2006/metadata/properties/metaAttributes"/>
    <ds:schemaRef ds:uri="http://www.w3.org/2000/xmlns/"/>
    <ds:schemaRef ds:uri="http://www.w3.org/2001/XMLSchema"/>
    <ds:schemaRef ds:uri="5d44e7a7-d772-4b9a-8608-605f9eada748"/>
    <ds:schemaRef ds:uri="a3648569-d889-4cab-8fb7-f97de583ec0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4073</Words>
  <Application>Microsoft Office PowerPoint</Application>
  <PresentationFormat>On-screen Show (16:9)</PresentationFormat>
  <Paragraphs>504</Paragraphs>
  <Slides>66</Slides>
  <Notes>27</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66</vt:i4>
      </vt:variant>
    </vt:vector>
  </HeadingPairs>
  <TitlesOfParts>
    <vt:vector size="77" baseType="lpstr">
      <vt:lpstr>MS Gothic</vt:lpstr>
      <vt:lpstr>American Typewriter</vt:lpstr>
      <vt:lpstr>Arial</vt:lpstr>
      <vt:lpstr>Calibri</vt:lpstr>
      <vt:lpstr>Calibri Light</vt:lpstr>
      <vt:lpstr>Helvetica Neue Medium</vt:lpstr>
      <vt:lpstr>Symbol</vt:lpstr>
      <vt:lpstr>Times New Roman</vt:lpstr>
      <vt:lpstr>-webkit-standard</vt:lpstr>
      <vt:lpstr>Wingdings</vt:lpstr>
      <vt:lpstr>Office Theme</vt:lpstr>
      <vt:lpstr> Strengthening the Workforce through the   Comprehensive Local Needs Assessment  with Background on Perkins V    </vt:lpstr>
      <vt:lpstr>What is Perkins?</vt:lpstr>
      <vt:lpstr>Purpose of Perkins V </vt:lpstr>
      <vt:lpstr>Special Populations – Perkins V, Section 3(48)</vt:lpstr>
      <vt:lpstr>Mission </vt:lpstr>
      <vt:lpstr>Perkins V  Themes</vt:lpstr>
      <vt:lpstr>Perkins V:  Secondary-Postsecondary Partnership</vt:lpstr>
      <vt:lpstr>In receiving CTE funds the college: </vt:lpstr>
      <vt:lpstr>College Funding for Basic Grant, is determined as a % of the whole, currently college split about $13,600,000.  </vt:lpstr>
      <vt:lpstr>College Funding for Basic Grant, a % of the whole </vt:lpstr>
      <vt:lpstr>College Assurances  - College Agrees to: </vt:lpstr>
      <vt:lpstr>PowerPoint Presentation</vt:lpstr>
      <vt:lpstr>Summary of the Comprehensive Local Needs Assessment - parts A &amp; B </vt:lpstr>
      <vt:lpstr>Summary of the Comprehensive Local Needs Assessment - parts C, D, &amp; E </vt:lpstr>
      <vt:lpstr>The Application </vt:lpstr>
      <vt:lpstr>NC Local Plan Excel Template </vt:lpstr>
      <vt:lpstr>End of Year Planning</vt:lpstr>
      <vt:lpstr>Comprehensive Local Needs Assessment </vt:lpstr>
      <vt:lpstr>Data Analysis for Gaps in Performance</vt:lpstr>
      <vt:lpstr>Comprehensive Local Needs Assessment </vt:lpstr>
      <vt:lpstr>CLNA– Collaborate with Stakeholders to Strengthen the Workforce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CLNA Summary Sheet Template</vt:lpstr>
      <vt:lpstr>Summary Form</vt:lpstr>
      <vt:lpstr>Summary Form Continued</vt:lpstr>
      <vt:lpstr>Perkins Application</vt:lpstr>
      <vt:lpstr>Application Question 1</vt:lpstr>
      <vt:lpstr>Application Question 2</vt:lpstr>
      <vt:lpstr>Application Question 3</vt:lpstr>
      <vt:lpstr>Application Question 4</vt:lpstr>
      <vt:lpstr>Application Question 5</vt:lpstr>
      <vt:lpstr>Application Question 6</vt:lpstr>
      <vt:lpstr>Application Question 7</vt:lpstr>
      <vt:lpstr>Application Question 8</vt:lpstr>
      <vt:lpstr>Application Question 9</vt:lpstr>
      <vt:lpstr>NC CTE Plan of Work</vt:lpstr>
      <vt:lpstr>Perkins Annual Local Plan and Budget  </vt:lpstr>
      <vt:lpstr>Local Plan and Budget  </vt:lpstr>
      <vt:lpstr>PowerPoint Presentation</vt:lpstr>
      <vt:lpstr>PowerPoint Presentation</vt:lpstr>
      <vt:lpstr>PowerPoint Presentation</vt:lpstr>
      <vt:lpstr>Local Plan and Budget – Approval Before Obligation</vt:lpstr>
      <vt:lpstr>Local Plan Considerations</vt:lpstr>
      <vt:lpstr>Common Local Plan Pitfalls</vt:lpstr>
      <vt:lpstr>PowerPoint Presentation</vt:lpstr>
      <vt:lpstr>PowerPoint Presentation</vt:lpstr>
      <vt:lpstr>PowerPoint Presentation</vt:lpstr>
      <vt:lpstr>Evolution of Perkins Program</vt:lpstr>
      <vt:lpstr>Evolution of Perkins Program</vt:lpstr>
      <vt:lpstr>Perkins Emphasis </vt:lpstr>
      <vt:lpstr>Collaboration with Federal &amp; State  Education and Workforce Programs</vt:lpstr>
      <vt:lpstr>Collaboration with Federal &amp; State  Education and Workforce Programs</vt:lpstr>
      <vt:lpstr>WIOA Collaboration with Federal Programs</vt:lpstr>
      <vt:lpstr>Special Populations – Perkins V, Section 3(48)</vt:lpstr>
      <vt:lpstr>Common Local Plan Pitfalls</vt:lpstr>
      <vt:lpstr>Perkins/CTE State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101:   For improved understanding and local implementation of Perkins V</dc:title>
  <dc:creator/>
  <cp:keywords/>
  <cp:lastModifiedBy/>
  <cp:revision>1318</cp:revision>
  <cp:lastPrinted>2017-04-26T15:33:33Z</cp:lastPrinted>
  <dcterms:created xsi:type="dcterms:W3CDTF">2017-04-24T19:18:55Z</dcterms:created>
  <dcterms:modified xsi:type="dcterms:W3CDTF">2023-03-22T17:29:36Z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0x010100249CFBB9388CAE4382B0F3D83AB7E01B</vt:lpwstr>
  </property>
</Properties>
</file>