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tif" ContentType="image/tif"/>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89"/>
  </p:notesMasterIdLst>
  <p:handoutMasterIdLst>
    <p:handoutMasterId r:id="rId90"/>
  </p:handoutMasterIdLst>
  <p:sldIdLst>
    <p:sldId id="256" r:id="rId5"/>
    <p:sldId id="441" r:id="rId6"/>
    <p:sldId id="440" r:id="rId7"/>
    <p:sldId id="430" r:id="rId8"/>
    <p:sldId id="431" r:id="rId9"/>
    <p:sldId id="432" r:id="rId10"/>
    <p:sldId id="433" r:id="rId11"/>
    <p:sldId id="435" r:id="rId12"/>
    <p:sldId id="436" r:id="rId13"/>
    <p:sldId id="442" r:id="rId14"/>
    <p:sldId id="437" r:id="rId15"/>
    <p:sldId id="438" r:id="rId16"/>
    <p:sldId id="415" r:id="rId17"/>
    <p:sldId id="416" r:id="rId18"/>
    <p:sldId id="417" r:id="rId19"/>
    <p:sldId id="418" r:id="rId20"/>
    <p:sldId id="419" r:id="rId21"/>
    <p:sldId id="420" r:id="rId22"/>
    <p:sldId id="421" r:id="rId23"/>
    <p:sldId id="422" r:id="rId24"/>
    <p:sldId id="423" r:id="rId25"/>
    <p:sldId id="424" r:id="rId26"/>
    <p:sldId id="393" r:id="rId27"/>
    <p:sldId id="425" r:id="rId28"/>
    <p:sldId id="426" r:id="rId29"/>
    <p:sldId id="333" r:id="rId30"/>
    <p:sldId id="452" r:id="rId31"/>
    <p:sldId id="445" r:id="rId32"/>
    <p:sldId id="446" r:id="rId33"/>
    <p:sldId id="321" r:id="rId34"/>
    <p:sldId id="322" r:id="rId35"/>
    <p:sldId id="323" r:id="rId36"/>
    <p:sldId id="324" r:id="rId37"/>
    <p:sldId id="325" r:id="rId38"/>
    <p:sldId id="326" r:id="rId39"/>
    <p:sldId id="451" r:id="rId40"/>
    <p:sldId id="450" r:id="rId41"/>
    <p:sldId id="327" r:id="rId42"/>
    <p:sldId id="328" r:id="rId43"/>
    <p:sldId id="329" r:id="rId44"/>
    <p:sldId id="330" r:id="rId45"/>
    <p:sldId id="448" r:id="rId46"/>
    <p:sldId id="335" r:id="rId47"/>
    <p:sldId id="336" r:id="rId48"/>
    <p:sldId id="337" r:id="rId49"/>
    <p:sldId id="338" r:id="rId50"/>
    <p:sldId id="339" r:id="rId51"/>
    <p:sldId id="340" r:id="rId52"/>
    <p:sldId id="341" r:id="rId53"/>
    <p:sldId id="342" r:id="rId54"/>
    <p:sldId id="343" r:id="rId55"/>
    <p:sldId id="397" r:id="rId56"/>
    <p:sldId id="398" r:id="rId57"/>
    <p:sldId id="449" r:id="rId58"/>
    <p:sldId id="464" r:id="rId59"/>
    <p:sldId id="364" r:id="rId60"/>
    <p:sldId id="365" r:id="rId61"/>
    <p:sldId id="366" r:id="rId62"/>
    <p:sldId id="367" r:id="rId63"/>
    <p:sldId id="368" r:id="rId64"/>
    <p:sldId id="369" r:id="rId65"/>
    <p:sldId id="370" r:id="rId66"/>
    <p:sldId id="453" r:id="rId67"/>
    <p:sldId id="455" r:id="rId68"/>
    <p:sldId id="456" r:id="rId69"/>
    <p:sldId id="457" r:id="rId70"/>
    <p:sldId id="461" r:id="rId71"/>
    <p:sldId id="454" r:id="rId72"/>
    <p:sldId id="404" r:id="rId73"/>
    <p:sldId id="405" r:id="rId74"/>
    <p:sldId id="406" r:id="rId75"/>
    <p:sldId id="458" r:id="rId76"/>
    <p:sldId id="459" r:id="rId77"/>
    <p:sldId id="460" r:id="rId78"/>
    <p:sldId id="407" r:id="rId79"/>
    <p:sldId id="409" r:id="rId80"/>
    <p:sldId id="410" r:id="rId81"/>
    <p:sldId id="411" r:id="rId82"/>
    <p:sldId id="412" r:id="rId83"/>
    <p:sldId id="413" r:id="rId84"/>
    <p:sldId id="414" r:id="rId85"/>
    <p:sldId id="462" r:id="rId86"/>
    <p:sldId id="463" r:id="rId87"/>
    <p:sldId id="317" r:id="rId88"/>
  </p:sldIdLst>
  <p:sldSz cx="9144000" cy="6858000" type="screen4x3"/>
  <p:notesSz cx="6858000" cy="9144000"/>
  <p:custDataLst>
    <p:tags r:id="rId9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DD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690"/>
    <p:restoredTop sz="90875" autoAdjust="0"/>
  </p:normalViewPr>
  <p:slideViewPr>
    <p:cSldViewPr>
      <p:cViewPr>
        <p:scale>
          <a:sx n="80" d="100"/>
          <a:sy n="80" d="100"/>
        </p:scale>
        <p:origin x="2528" y="1192"/>
      </p:cViewPr>
      <p:guideLst>
        <p:guide orient="horz" pos="2160"/>
        <p:guide pos="2880"/>
      </p:guideLst>
    </p:cSldViewPr>
  </p:slideViewPr>
  <p:notesTextViewPr>
    <p:cViewPr>
      <p:scale>
        <a:sx n="3" d="2"/>
        <a:sy n="3" d="2"/>
      </p:scale>
      <p:origin x="0" y="0"/>
    </p:cViewPr>
  </p:notesTextViewPr>
  <p:sorterViewPr>
    <p:cViewPr>
      <p:scale>
        <a:sx n="140" d="100"/>
        <a:sy n="140" d="100"/>
      </p:scale>
      <p:origin x="0" y="-21504"/>
    </p:cViewPr>
  </p:sorterViewPr>
  <p:notesViewPr>
    <p:cSldViewPr>
      <p:cViewPr varScale="1">
        <p:scale>
          <a:sx n="106" d="100"/>
          <a:sy n="106" d="100"/>
        </p:scale>
        <p:origin x="3128"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handoutMaster" Target="handoutMasters/handoutMaster1.xml"/><Relationship Id="rId91" Type="http://schemas.openxmlformats.org/officeDocument/2006/relationships/tags" Target="tags/tag1.xml"/><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7D02BC-678A-4932-B82B-1499DA207151}" type="datetimeFigureOut">
              <a:rPr lang="en-US" smtClean="0"/>
              <a:pPr/>
              <a:t>4/26/17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8C1209-4D24-4E6B-B850-B0D789831E21}" type="slidenum">
              <a:rPr lang="en-US" smtClean="0"/>
              <a:pPr/>
              <a:t>‹#›</a:t>
            </a:fld>
            <a:endParaRPr lang="en-US"/>
          </a:p>
        </p:txBody>
      </p:sp>
    </p:spTree>
    <p:extLst>
      <p:ext uri="{BB962C8B-B14F-4D97-AF65-F5344CB8AC3E}">
        <p14:creationId xmlns:p14="http://schemas.microsoft.com/office/powerpoint/2010/main" val="372305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766E1-CEEA-41BF-A457-E538D89CB544}" type="datetimeFigureOut">
              <a:rPr lang="en-US" smtClean="0"/>
              <a:pPr/>
              <a:t>4/26/17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46C6A2-84B9-4F4B-9D29-2CFB53138DBA}" type="slidenum">
              <a:rPr lang="en-US" smtClean="0"/>
              <a:pPr/>
              <a:t>‹#›</a:t>
            </a:fld>
            <a:endParaRPr lang="en-US"/>
          </a:p>
        </p:txBody>
      </p:sp>
    </p:spTree>
    <p:extLst>
      <p:ext uri="{BB962C8B-B14F-4D97-AF65-F5344CB8AC3E}">
        <p14:creationId xmlns:p14="http://schemas.microsoft.com/office/powerpoint/2010/main" val="3382813602"/>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www.faytechcc.edu/public_service/icar.aspx" TargetMode="External"/><Relationship Id="rId4" Type="http://schemas.openxmlformats.org/officeDocument/2006/relationships/hyperlink" Target="http://collisioneducationfoundation.org/" TargetMode="External"/><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1143000" y="685800"/>
            <a:ext cx="2741613" cy="2055813"/>
          </a:xfrm>
          <a:ln/>
        </p:spPr>
      </p:sp>
      <p:sp>
        <p:nvSpPr>
          <p:cNvPr id="15364" name="Rectangle 3"/>
          <p:cNvSpPr>
            <a:spLocks noGrp="1" noChangeArrowheads="1"/>
          </p:cNvSpPr>
          <p:nvPr>
            <p:ph type="body" idx="1"/>
          </p:nvPr>
        </p:nvSpPr>
        <p:spPr>
          <a:xfrm>
            <a:off x="533400" y="2895600"/>
            <a:ext cx="6019800" cy="6248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spcBef>
                <a:spcPct val="0"/>
              </a:spcBef>
              <a:spcAft>
                <a:spcPct val="30000"/>
              </a:spcAft>
            </a:pPr>
            <a:r>
              <a:rPr lang="en-US" sz="1600" dirty="0" smtClean="0">
                <a:latin typeface="Arial"/>
                <a:ea typeface="ヒラギノ角ゴ Pro W3" charset="0"/>
                <a:cs typeface="Arial"/>
              </a:rPr>
              <a:t>I</a:t>
            </a:r>
            <a:r>
              <a:rPr lang="en-US" dirty="0">
                <a:latin typeface="Arial"/>
                <a:ea typeface="ヒラギノ角ゴ Pro W3" charset="0"/>
                <a:cs typeface="Arial"/>
              </a:rPr>
              <a:t> </a:t>
            </a:r>
            <a:r>
              <a:rPr lang="en-US" dirty="0" smtClean="0">
                <a:latin typeface="Arial"/>
                <a:ea typeface="ヒラギノ角ゴ Pro W3" charset="0"/>
                <a:cs typeface="Arial"/>
              </a:rPr>
              <a:t>am</a:t>
            </a:r>
            <a:r>
              <a:rPr lang="en-US" sz="1600" dirty="0" smtClean="0">
                <a:latin typeface="Arial"/>
                <a:ea typeface="ヒラギノ角ゴ Pro W3" charset="0"/>
                <a:cs typeface="Arial"/>
              </a:rPr>
              <a:t> Chris </a:t>
            </a:r>
            <a:r>
              <a:rPr lang="en-US" sz="1600" dirty="0" err="1" smtClean="0">
                <a:latin typeface="Arial"/>
                <a:ea typeface="ヒラギノ角ゴ Pro W3" charset="0"/>
                <a:cs typeface="Arial"/>
              </a:rPr>
              <a:t>Droessler</a:t>
            </a:r>
            <a:r>
              <a:rPr lang="en-US" sz="1600" dirty="0" smtClean="0">
                <a:latin typeface="Arial"/>
                <a:ea typeface="ヒラギノ角ゴ Pro W3" charset="0"/>
                <a:cs typeface="Arial"/>
              </a:rPr>
              <a:t>, one of your CTE Coordinators. </a:t>
            </a:r>
          </a:p>
          <a:p>
            <a:r>
              <a:rPr lang="en-US" sz="1600" dirty="0" smtClean="0">
                <a:latin typeface="Arial"/>
                <a:ea typeface="ヒラギノ角ゴ Pro W3" charset="0"/>
                <a:cs typeface="Arial"/>
              </a:rPr>
              <a:t>We are going to talk today about getting the employers involved with Career Pathways.</a:t>
            </a:r>
          </a:p>
          <a:p>
            <a:r>
              <a:rPr lang="en-US" sz="1600" baseline="0" dirty="0" smtClean="0">
                <a:latin typeface="Arial"/>
                <a:ea typeface="ヒラギノ角ゴ Pro W3" charset="0"/>
                <a:cs typeface="Arial"/>
              </a:rPr>
              <a:t>Besides the copy of the PowerPoint that is in today's workbook, you can download the PowerPoint for all of today's presentations from our Moodle.</a:t>
            </a:r>
          </a:p>
          <a:p>
            <a:r>
              <a:rPr lang="en-US" sz="1600" dirty="0" smtClean="0">
                <a:latin typeface="Arial"/>
                <a:ea typeface="ヒラギノ角ゴ Pro W3" charset="0"/>
                <a:cs typeface="Arial"/>
              </a:rPr>
              <a:t>Just</a:t>
            </a:r>
            <a:r>
              <a:rPr lang="en-US" sz="1600" baseline="0" dirty="0" smtClean="0">
                <a:latin typeface="Arial"/>
                <a:ea typeface="ヒラギノ角ゴ Pro W3" charset="0"/>
                <a:cs typeface="Arial"/>
              </a:rPr>
              <a:t> go </a:t>
            </a:r>
            <a:r>
              <a:rPr lang="en-US" sz="1600" dirty="0" smtClean="0">
                <a:latin typeface="Arial"/>
                <a:ea typeface="ヒラギノ角ゴ Pro W3" charset="0"/>
                <a:cs typeface="Arial"/>
              </a:rPr>
              <a:t>to NC Perkins dot org and click on the </a:t>
            </a:r>
            <a:r>
              <a:rPr lang="ja-JP" altLang="en-US" sz="1600" dirty="0" smtClean="0">
                <a:latin typeface="Arial"/>
                <a:ea typeface="ヒラギノ角ゴ Pro W3" charset="0"/>
                <a:cs typeface="Arial"/>
              </a:rPr>
              <a:t>“</a:t>
            </a:r>
            <a:r>
              <a:rPr lang="en-US" sz="1600" dirty="0" smtClean="0">
                <a:latin typeface="Arial"/>
                <a:ea typeface="ヒラギノ角ゴ Pro W3" charset="0"/>
                <a:cs typeface="Arial"/>
              </a:rPr>
              <a:t>presentations</a:t>
            </a:r>
            <a:r>
              <a:rPr lang="ja-JP" altLang="en-US" sz="1600" dirty="0" smtClean="0">
                <a:latin typeface="Arial"/>
                <a:ea typeface="ヒラギノ角ゴ Pro W3" charset="0"/>
                <a:cs typeface="Arial"/>
              </a:rPr>
              <a:t>”</a:t>
            </a:r>
            <a:r>
              <a:rPr lang="en-US" sz="1600" dirty="0" smtClean="0">
                <a:latin typeface="Arial"/>
                <a:ea typeface="ヒラギノ角ゴ Pro W3" charset="0"/>
                <a:cs typeface="Arial"/>
              </a:rPr>
              <a:t> link.</a:t>
            </a:r>
          </a:p>
          <a:p>
            <a:r>
              <a:rPr lang="en-US" sz="1600" dirty="0" smtClean="0">
                <a:latin typeface="Arial"/>
                <a:ea typeface="ヒラギノ角ゴ Pro W3" charset="0"/>
                <a:cs typeface="Arial"/>
              </a:rPr>
              <a:t>I</a:t>
            </a:r>
            <a:r>
              <a:rPr lang="ja-JP" altLang="en-US" sz="1600" dirty="0" smtClean="0">
                <a:latin typeface="Arial"/>
                <a:ea typeface="ヒラギノ角ゴ Pro W3" charset="0"/>
                <a:cs typeface="Arial"/>
              </a:rPr>
              <a:t>’</a:t>
            </a:r>
            <a:r>
              <a:rPr lang="en-US" sz="1600" dirty="0" err="1" smtClean="0">
                <a:latin typeface="Arial"/>
                <a:ea typeface="ヒラギノ角ゴ Pro W3" charset="0"/>
                <a:cs typeface="Arial"/>
              </a:rPr>
              <a:t>ve</a:t>
            </a:r>
            <a:r>
              <a:rPr lang="en-US" sz="1600" dirty="0" smtClean="0">
                <a:latin typeface="Arial"/>
                <a:ea typeface="ヒラギノ角ゴ Pro W3" charset="0"/>
                <a:cs typeface="Arial"/>
              </a:rPr>
              <a:t> documented my information sources in the notes section of the PowerPoint, to allow you to further research anything that you see here.  </a:t>
            </a:r>
          </a:p>
          <a:p>
            <a:r>
              <a:rPr lang="en-US" sz="1600" dirty="0" smtClean="0">
                <a:latin typeface="Arial"/>
                <a:ea typeface="ヒラギノ角ゴ Pro W3" charset="0"/>
                <a:cs typeface="Arial"/>
              </a:rPr>
              <a:t>In fact the notes I</a:t>
            </a:r>
            <a:r>
              <a:rPr lang="ja-JP" altLang="en-US" sz="1600" dirty="0" smtClean="0">
                <a:latin typeface="Arial"/>
                <a:ea typeface="ヒラギノ角ゴ Pro W3" charset="0"/>
                <a:cs typeface="Arial"/>
              </a:rPr>
              <a:t>’</a:t>
            </a:r>
            <a:r>
              <a:rPr lang="en-US" sz="1600" dirty="0" smtClean="0">
                <a:latin typeface="Arial"/>
                <a:ea typeface="ヒラギノ角ゴ Pro W3" charset="0"/>
                <a:cs typeface="Arial"/>
              </a:rPr>
              <a:t>m reading from are there as well.</a:t>
            </a:r>
          </a:p>
          <a:p>
            <a:r>
              <a:rPr lang="en-US" sz="1600" dirty="0" smtClean="0">
                <a:latin typeface="Arial"/>
                <a:ea typeface="ヒラギノ角ゴ Pro W3" charset="0"/>
                <a:cs typeface="Arial"/>
              </a:rPr>
              <a:t>Download the PowerPoint and use it any way you wish if it will help people get on a pathway to a great career.</a:t>
            </a:r>
          </a:p>
          <a:p>
            <a:endParaRPr lang="en-US" dirty="0">
              <a:latin typeface="Arial"/>
              <a:ea typeface="ヒラギノ角ゴ Pro W3" charset="0"/>
              <a:cs typeface="Arial"/>
            </a:endParaRPr>
          </a:p>
          <a:p>
            <a:endParaRPr lang="en-US" sz="1600" dirty="0" smtClean="0">
              <a:latin typeface="Arial"/>
              <a:ea typeface="ヒラギノ角ゴ Pro W3" charset="0"/>
              <a:cs typeface="Arial"/>
            </a:endParaRPr>
          </a:p>
          <a:p>
            <a:endParaRPr lang="en-US" dirty="0">
              <a:latin typeface="Arial"/>
              <a:ea typeface="ヒラギノ角ゴ Pro W3" charset="0"/>
              <a:cs typeface="Arial"/>
            </a:endParaRPr>
          </a:p>
          <a:p>
            <a:endParaRPr lang="en-US" sz="1600" dirty="0" smtClean="0">
              <a:latin typeface="Arial"/>
              <a:ea typeface="ヒラギノ角ゴ Pro W3" charset="0"/>
              <a:cs typeface="Arial"/>
            </a:endParaRPr>
          </a:p>
          <a:p>
            <a:pPr eaLnBrk="1" hangingPunct="1">
              <a:spcBef>
                <a:spcPct val="0"/>
              </a:spcBef>
              <a:spcAft>
                <a:spcPct val="30000"/>
              </a:spcAft>
            </a:pPr>
            <a:r>
              <a:rPr lang="en-US" sz="1600" dirty="0" smtClean="0">
                <a:latin typeface="Arial"/>
                <a:ea typeface="ヒラギノ角ゴ Pro W3" charset="0"/>
                <a:cs typeface="Arial"/>
              </a:rPr>
              <a:t>====</a:t>
            </a:r>
          </a:p>
          <a:p>
            <a:pPr eaLnBrk="1" hangingPunct="1">
              <a:spcBef>
                <a:spcPct val="0"/>
              </a:spcBef>
              <a:spcAft>
                <a:spcPct val="30000"/>
              </a:spcAft>
            </a:pPr>
            <a:r>
              <a:rPr lang="en-US" sz="1600" dirty="0" smtClean="0">
                <a:latin typeface="Arial"/>
                <a:ea typeface="ヒラギノ角ゴ Pro W3" charset="0"/>
                <a:cs typeface="Arial"/>
              </a:rPr>
              <a:t>April 27, 2017</a:t>
            </a:r>
          </a:p>
          <a:p>
            <a:pPr eaLnBrk="1" hangingPunct="1">
              <a:spcBef>
                <a:spcPct val="0"/>
              </a:spcBef>
              <a:spcAft>
                <a:spcPct val="30000"/>
              </a:spcAft>
            </a:pPr>
            <a:r>
              <a:rPr lang="en-US" sz="1600" dirty="0" smtClean="0">
                <a:latin typeface="Arial"/>
                <a:ea typeface="ヒラギノ角ゴ Pro W3" charset="0"/>
                <a:cs typeface="Arial"/>
              </a:rPr>
              <a:t>Perkins Planning</a:t>
            </a:r>
            <a:r>
              <a:rPr lang="en-US" sz="1600" baseline="0" dirty="0" smtClean="0">
                <a:latin typeface="Arial"/>
                <a:ea typeface="ヒラギノ角ゴ Pro W3" charset="0"/>
                <a:cs typeface="Arial"/>
              </a:rPr>
              <a:t> Meeting</a:t>
            </a:r>
            <a:endParaRPr lang="en-US" sz="1600" dirty="0" smtClean="0">
              <a:latin typeface="Arial"/>
              <a:ea typeface="ヒラギノ角ゴ Pro W3" charset="0"/>
              <a:cs typeface="Arial"/>
            </a:endParaRPr>
          </a:p>
          <a:p>
            <a:pPr eaLnBrk="1" hangingPunct="1">
              <a:spcBef>
                <a:spcPct val="0"/>
              </a:spcBef>
              <a:spcAft>
                <a:spcPct val="30000"/>
              </a:spcAft>
            </a:pPr>
            <a:endParaRPr lang="en-US" sz="1600" dirty="0" smtClean="0">
              <a:latin typeface="Arial"/>
              <a:ea typeface="ヒラギノ角ゴ Pro W3" charset="0"/>
              <a:cs typeface="Arial"/>
            </a:endParaRPr>
          </a:p>
          <a:p>
            <a:pPr eaLnBrk="1" hangingPunct="1">
              <a:spcBef>
                <a:spcPct val="0"/>
              </a:spcBef>
              <a:spcAft>
                <a:spcPct val="30000"/>
              </a:spcAft>
            </a:pPr>
            <a:r>
              <a:rPr lang="en-US" dirty="0" smtClean="0"/>
              <a:t>Employers and Educators Developing Quality Career Pathways with WIOA </a:t>
            </a:r>
          </a:p>
          <a:p>
            <a:pPr eaLnBrk="1" hangingPunct="1">
              <a:spcBef>
                <a:spcPct val="0"/>
              </a:spcBef>
              <a:spcAft>
                <a:spcPct val="30000"/>
              </a:spcAft>
            </a:pPr>
            <a:endParaRPr lang="en-US" sz="1600" dirty="0" smtClean="0">
              <a:latin typeface="Arial"/>
              <a:ea typeface="ヒラギノ角ゴ Pro W3" charset="0"/>
              <a:cs typeface="Arial"/>
            </a:endParaRPr>
          </a:p>
          <a:p>
            <a:pPr eaLnBrk="1" hangingPunct="1">
              <a:spcBef>
                <a:spcPct val="0"/>
              </a:spcBef>
              <a:spcAft>
                <a:spcPct val="30000"/>
              </a:spcAft>
            </a:pPr>
            <a:r>
              <a:rPr lang="en-US" dirty="0" smtClean="0"/>
              <a:t>The entire community coming together through workforce development -- creating Career Pathways to get everyone trained, hired, promoted, and then on to learning more skills. That’s a Career Pathway! Whether it’s Perkins, WIOA, Wagner-</a:t>
            </a:r>
            <a:r>
              <a:rPr lang="en-US" dirty="0" err="1" smtClean="0"/>
              <a:t>Peyser</a:t>
            </a:r>
            <a:r>
              <a:rPr lang="en-US" dirty="0" smtClean="0"/>
              <a:t>, workforce boards, trade associations, career counselors, or employers -- we are all in this together. </a:t>
            </a:r>
          </a:p>
          <a:p>
            <a:pPr eaLnBrk="1" hangingPunct="1">
              <a:spcBef>
                <a:spcPct val="0"/>
              </a:spcBef>
              <a:spcAft>
                <a:spcPct val="30000"/>
              </a:spcAft>
            </a:pPr>
            <a:endParaRPr lang="en-US" sz="1600" dirty="0" smtClean="0">
              <a:latin typeface="Arial"/>
              <a:ea typeface="ヒラギノ角ゴ Pro W3" charset="0"/>
              <a:cs typeface="Arial"/>
            </a:endParaRPr>
          </a:p>
        </p:txBody>
      </p:sp>
    </p:spTree>
    <p:extLst>
      <p:ext uri="{BB962C8B-B14F-4D97-AF65-F5344CB8AC3E}">
        <p14:creationId xmlns:p14="http://schemas.microsoft.com/office/powerpoint/2010/main" val="1341278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2057400" cy="1543050"/>
          </a:xfrm>
          <a:ln/>
        </p:spPr>
      </p:sp>
      <p:sp>
        <p:nvSpPr>
          <p:cNvPr id="181250" name="Rectangle 3"/>
          <p:cNvSpPr>
            <a:spLocks noGrp="1" noChangeArrowheads="1"/>
          </p:cNvSpPr>
          <p:nvPr>
            <p:ph type="body" idx="1"/>
          </p:nvPr>
        </p:nvSpPr>
        <p:spPr>
          <a:xfrm>
            <a:off x="685800" y="1981200"/>
            <a:ext cx="5410200" cy="762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kern="1200" dirty="0" smtClean="0">
                <a:solidFill>
                  <a:schemeClr val="tx1"/>
                </a:solidFill>
              </a:rPr>
              <a:t>Google says the second thing they are looking for</a:t>
            </a:r>
            <a:r>
              <a:rPr lang="en-US" kern="1200" baseline="0" dirty="0" smtClean="0">
                <a:solidFill>
                  <a:schemeClr val="tx1"/>
                </a:solidFill>
              </a:rPr>
              <a:t> </a:t>
            </a:r>
            <a:r>
              <a:rPr lang="en-US" kern="1200" dirty="0" smtClean="0">
                <a:solidFill>
                  <a:schemeClr val="tx1"/>
                </a:solidFill>
              </a:rPr>
              <a:t>is </a:t>
            </a:r>
            <a:r>
              <a:rPr lang="en-US" u="sng" kern="1200" dirty="0" smtClean="0">
                <a:solidFill>
                  <a:schemeClr val="tx1"/>
                </a:solidFill>
              </a:rPr>
              <a:t>leadership.</a:t>
            </a:r>
            <a:r>
              <a:rPr lang="en-US" kern="1200" dirty="0" smtClean="0">
                <a:solidFill>
                  <a:schemeClr val="tx1"/>
                </a:solidFill>
              </a:rPr>
              <a:t> </a:t>
            </a:r>
            <a:br>
              <a:rPr lang="en-US" kern="1200" dirty="0" smtClean="0">
                <a:solidFill>
                  <a:schemeClr val="tx1"/>
                </a:solidFill>
              </a:rPr>
            </a:br>
            <a:r>
              <a:rPr lang="en-US" kern="1200" dirty="0" smtClean="0">
                <a:solidFill>
                  <a:schemeClr val="tx1"/>
                </a:solidFill>
              </a:rPr>
              <a:t>--in particular, </a:t>
            </a:r>
            <a:r>
              <a:rPr lang="en-US" u="sng" kern="1200" dirty="0" smtClean="0">
                <a:solidFill>
                  <a:schemeClr val="tx1"/>
                </a:solidFill>
              </a:rPr>
              <a:t>emergent</a:t>
            </a:r>
            <a:r>
              <a:rPr lang="en-US" kern="1200" dirty="0" smtClean="0">
                <a:solidFill>
                  <a:schemeClr val="tx1"/>
                </a:solidFill>
              </a:rPr>
              <a:t> leadership as opposed to </a:t>
            </a:r>
            <a:r>
              <a:rPr lang="en-US" u="sng" kern="1200" dirty="0" smtClean="0">
                <a:solidFill>
                  <a:schemeClr val="tx1"/>
                </a:solidFill>
              </a:rPr>
              <a:t>traditional</a:t>
            </a:r>
            <a:r>
              <a:rPr lang="en-US" kern="1200" dirty="0" smtClean="0">
                <a:solidFill>
                  <a:schemeClr val="tx1"/>
                </a:solidFill>
              </a:rPr>
              <a:t> leadership. </a:t>
            </a:r>
          </a:p>
          <a:p>
            <a:r>
              <a:rPr lang="en-US" kern="1200" dirty="0" smtClean="0">
                <a:solidFill>
                  <a:schemeClr val="tx1"/>
                </a:solidFill>
              </a:rPr>
              <a:t>What they are looking for is:</a:t>
            </a:r>
            <a:r>
              <a:rPr lang="en-US" kern="1200" baseline="0" dirty="0" smtClean="0">
                <a:solidFill>
                  <a:schemeClr val="tx1"/>
                </a:solidFill>
              </a:rPr>
              <a:t>  </a:t>
            </a:r>
            <a:r>
              <a:rPr lang="en-US" kern="1200" dirty="0" smtClean="0">
                <a:solidFill>
                  <a:schemeClr val="tx1"/>
                </a:solidFill>
              </a:rPr>
              <a:t>when faced with a problem, and you’re a member of a team, do you, at the appropriate time, step in and lead. </a:t>
            </a:r>
          </a:p>
          <a:p>
            <a:r>
              <a:rPr lang="en-US" kern="1200" dirty="0" smtClean="0">
                <a:solidFill>
                  <a:schemeClr val="tx1"/>
                </a:solidFill>
              </a:rPr>
              <a:t>And just as critically, do you step back at the right time and stop leading, and let someone else lead? </a:t>
            </a:r>
          </a:p>
          <a:p>
            <a:endParaRPr lang="en-US" kern="1200" dirty="0" smtClean="0">
              <a:solidFill>
                <a:schemeClr val="tx1"/>
              </a:solidFill>
            </a:endParaRPr>
          </a:p>
          <a:p>
            <a:r>
              <a:rPr lang="en-US" kern="1200" dirty="0" smtClean="0">
                <a:solidFill>
                  <a:schemeClr val="tx1"/>
                </a:solidFill>
              </a:rPr>
              <a:t>How do people learn to take the leadership reigns when necessary and to relinquish when</a:t>
            </a:r>
            <a:r>
              <a:rPr lang="en-US" kern="1200" baseline="0" dirty="0" smtClean="0">
                <a:solidFill>
                  <a:schemeClr val="tx1"/>
                </a:solidFill>
              </a:rPr>
              <a:t> it’s time for someone else to lead? </a:t>
            </a:r>
          </a:p>
          <a:p>
            <a:endParaRPr lang="en-US" kern="1200" baseline="0" dirty="0" smtClean="0">
              <a:solidFill>
                <a:schemeClr val="tx1"/>
              </a:solidFill>
            </a:endParaRPr>
          </a:p>
          <a:p>
            <a:r>
              <a:rPr lang="en-US" kern="1200" dirty="0" smtClean="0">
                <a:solidFill>
                  <a:schemeClr val="tx1"/>
                </a:solidFill>
              </a:rPr>
              <a:t>Google said</a:t>
            </a:r>
            <a:r>
              <a:rPr lang="en-US" dirty="0"/>
              <a:t> </a:t>
            </a:r>
            <a:r>
              <a:rPr lang="en-US" dirty="0" smtClean="0"/>
              <a:t> </a:t>
            </a:r>
            <a:r>
              <a:rPr lang="en-US" kern="1200" dirty="0" smtClean="0">
                <a:solidFill>
                  <a:schemeClr val="tx1"/>
                </a:solidFill>
              </a:rPr>
              <a:t>“It’s feeling the sense of </a:t>
            </a:r>
            <a:r>
              <a:rPr lang="en-US" u="sng" kern="1200" dirty="0" smtClean="0">
                <a:solidFill>
                  <a:schemeClr val="tx1"/>
                </a:solidFill>
              </a:rPr>
              <a:t>responsibility</a:t>
            </a:r>
            <a:r>
              <a:rPr lang="en-US" kern="1200" dirty="0" smtClean="0">
                <a:solidFill>
                  <a:schemeClr val="tx1"/>
                </a:solidFill>
              </a:rPr>
              <a:t>, the sense of </a:t>
            </a:r>
            <a:r>
              <a:rPr lang="en-US" u="sng" kern="1200" dirty="0" smtClean="0">
                <a:solidFill>
                  <a:schemeClr val="tx1"/>
                </a:solidFill>
              </a:rPr>
              <a:t>ownership</a:t>
            </a:r>
            <a:r>
              <a:rPr lang="en-US" kern="1200" dirty="0" smtClean="0">
                <a:solidFill>
                  <a:schemeClr val="tx1"/>
                </a:solidFill>
              </a:rPr>
              <a:t>, to </a:t>
            </a:r>
            <a:r>
              <a:rPr lang="en-US" u="sng" kern="1200" dirty="0" smtClean="0">
                <a:solidFill>
                  <a:schemeClr val="tx1"/>
                </a:solidFill>
              </a:rPr>
              <a:t>step</a:t>
            </a:r>
            <a:r>
              <a:rPr lang="en-US" kern="1200" dirty="0" smtClean="0">
                <a:solidFill>
                  <a:schemeClr val="tx1"/>
                </a:solidFill>
              </a:rPr>
              <a:t> in,” to try to solve </a:t>
            </a:r>
            <a:r>
              <a:rPr lang="en-US" u="sng" kern="1200" dirty="0" smtClean="0">
                <a:solidFill>
                  <a:schemeClr val="tx1"/>
                </a:solidFill>
              </a:rPr>
              <a:t>any</a:t>
            </a:r>
            <a:r>
              <a:rPr lang="en-US" kern="1200" dirty="0" smtClean="0">
                <a:solidFill>
                  <a:schemeClr val="tx1"/>
                </a:solidFill>
              </a:rPr>
              <a:t> problem – and the </a:t>
            </a:r>
            <a:r>
              <a:rPr lang="en-US" u="sng" kern="1200" dirty="0" smtClean="0">
                <a:solidFill>
                  <a:schemeClr val="tx1"/>
                </a:solidFill>
              </a:rPr>
              <a:t>humility</a:t>
            </a:r>
            <a:r>
              <a:rPr lang="en-US" kern="1200" dirty="0" smtClean="0">
                <a:solidFill>
                  <a:schemeClr val="tx1"/>
                </a:solidFill>
              </a:rPr>
              <a:t> to step </a:t>
            </a:r>
            <a:r>
              <a:rPr lang="en-US" u="sng" kern="1200" dirty="0" smtClean="0">
                <a:solidFill>
                  <a:schemeClr val="tx1"/>
                </a:solidFill>
              </a:rPr>
              <a:t>back</a:t>
            </a:r>
            <a:r>
              <a:rPr lang="en-US" kern="1200" dirty="0" smtClean="0">
                <a:solidFill>
                  <a:schemeClr val="tx1"/>
                </a:solidFill>
              </a:rPr>
              <a:t> and </a:t>
            </a:r>
            <a:r>
              <a:rPr lang="en-US" u="sng" kern="1200" dirty="0" smtClean="0">
                <a:solidFill>
                  <a:schemeClr val="tx1"/>
                </a:solidFill>
              </a:rPr>
              <a:t>embrace</a:t>
            </a:r>
            <a:r>
              <a:rPr lang="en-US" kern="1200" dirty="0" smtClean="0">
                <a:solidFill>
                  <a:schemeClr val="tx1"/>
                </a:solidFill>
              </a:rPr>
              <a:t> the better ideas of others.</a:t>
            </a:r>
          </a:p>
          <a:p>
            <a:endParaRPr lang="en-US" kern="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rPr>
              <a:t>The end goal is group problem-solving.  </a:t>
            </a:r>
            <a:endParaRPr lang="en-US" kern="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rPr>
              <a:t>How </a:t>
            </a:r>
            <a:r>
              <a:rPr lang="en-US" kern="1200" dirty="0" smtClean="0">
                <a:solidFill>
                  <a:schemeClr val="tx1"/>
                </a:solidFill>
              </a:rPr>
              <a:t>do people learn that?  </a:t>
            </a:r>
            <a:endParaRPr lang="en-US" kern="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baseline="0" dirty="0" smtClean="0">
                <a:solidFill>
                  <a:schemeClr val="tx1"/>
                </a:solidFill>
              </a:rPr>
              <a:t>Can </a:t>
            </a:r>
            <a:r>
              <a:rPr lang="en-US" kern="1200" baseline="0" dirty="0" smtClean="0">
                <a:solidFill>
                  <a:schemeClr val="tx1"/>
                </a:solidFill>
              </a:rPr>
              <a:t>we do more leadership training in our classrooms?</a:t>
            </a:r>
            <a:endParaRPr lang="en-US" kern="1200" dirty="0" smtClean="0">
              <a:solidFill>
                <a:schemeClr val="tx1"/>
              </a:solidFill>
            </a:endParaRPr>
          </a:p>
          <a:p>
            <a:endParaRPr lang="en-US" kern="1200" dirty="0" smtClean="0">
              <a:solidFill>
                <a:schemeClr val="tx1"/>
              </a:solidFill>
            </a:endParaRPr>
          </a:p>
          <a:p>
            <a:endParaRPr lang="en-US" kern="1200" dirty="0" smtClean="0">
              <a:solidFill>
                <a:schemeClr val="tx1"/>
              </a:solidFill>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www.wnd.com</a:t>
            </a:r>
            <a:r>
              <a:rPr lang="en-US" dirty="0" smtClean="0">
                <a:ea typeface="ヒラギノ角ゴ Pro W3" charset="0"/>
              </a:rPr>
              <a:t>/2014/02/google-calls-these-talents-worthless/</a:t>
            </a:r>
          </a:p>
          <a:p>
            <a:endParaRPr lang="en-US" dirty="0" smtClean="0">
              <a:ea typeface="ヒラギノ角ゴ Pro W3" charset="0"/>
            </a:endParaRPr>
          </a:p>
          <a:p>
            <a:r>
              <a:rPr lang="en-US" dirty="0" smtClean="0">
                <a:ea typeface="ヒラギノ角ゴ Pro W3" charset="0"/>
              </a:rPr>
              <a:t>Photo</a:t>
            </a:r>
          </a:p>
          <a:p>
            <a:r>
              <a:rPr lang="en-US" dirty="0" smtClean="0">
                <a:ea typeface="ヒラギノ角ゴ Pro W3" charset="0"/>
              </a:rPr>
              <a:t>https://</a:t>
            </a:r>
            <a:r>
              <a:rPr lang="en-US" dirty="0" err="1" smtClean="0">
                <a:ea typeface="ヒラギノ角ゴ Pro W3" charset="0"/>
              </a:rPr>
              <a:t>qph.ec.quoracdn.net</a:t>
            </a:r>
            <a:r>
              <a:rPr lang="en-US" dirty="0" smtClean="0">
                <a:ea typeface="ヒラギノ角ゴ Pro W3" charset="0"/>
              </a:rPr>
              <a:t>/main-qimg-f789f6f600c4407198ce947708761ffe-c?convert_to_webp=true</a:t>
            </a:r>
          </a:p>
          <a:p>
            <a:endParaRPr lang="en-US" dirty="0" smtClean="0">
              <a:ea typeface="ヒラギノ角ゴ Pro W3" charset="0"/>
            </a:endParaRPr>
          </a:p>
          <a:p>
            <a:endParaRPr lang="en-US" dirty="0" smtClean="0">
              <a:ea typeface="ヒラギノ角ゴ Pro W3" charset="0"/>
            </a:endParaRP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10</a:t>
            </a:fld>
            <a:endParaRPr lang="en-US" sz="1200"/>
          </a:p>
        </p:txBody>
      </p:sp>
    </p:spTree>
    <p:extLst>
      <p:ext uri="{BB962C8B-B14F-4D97-AF65-F5344CB8AC3E}">
        <p14:creationId xmlns:p14="http://schemas.microsoft.com/office/powerpoint/2010/main" val="1638135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noTextEdit="1"/>
          </p:cNvSpPr>
          <p:nvPr>
            <p:ph type="sldImg"/>
          </p:nvPr>
        </p:nvSpPr>
        <p:spPr>
          <a:xfrm>
            <a:off x="1244600" y="800100"/>
            <a:ext cx="2946400" cy="2209800"/>
          </a:xfrm>
          <a:ln/>
        </p:spPr>
      </p:sp>
      <p:sp>
        <p:nvSpPr>
          <p:cNvPr id="187394" name="Notes Placeholder 2"/>
          <p:cNvSpPr>
            <a:spLocks noGrp="1"/>
          </p:cNvSpPr>
          <p:nvPr>
            <p:ph type="body" idx="1"/>
          </p:nvPr>
        </p:nvSpPr>
        <p:spPr>
          <a:xfrm>
            <a:off x="731839" y="2971800"/>
            <a:ext cx="5364162" cy="63896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We asked </a:t>
            </a:r>
            <a:r>
              <a:rPr lang="en-US" u="sng" dirty="0">
                <a:ea typeface="ヒラギノ角ゴ Pro W3" charset="0"/>
              </a:rPr>
              <a:t>industry</a:t>
            </a:r>
            <a:r>
              <a:rPr lang="en-US" dirty="0">
                <a:ea typeface="ヒラギノ角ゴ Pro W3" charset="0"/>
              </a:rPr>
              <a:t> what they wanted, and they said they would like for us to teach </a:t>
            </a:r>
            <a:r>
              <a:rPr lang="en-US" u="sng" dirty="0">
                <a:ea typeface="ヒラギノ角ゴ Pro W3" charset="0"/>
              </a:rPr>
              <a:t>our</a:t>
            </a:r>
            <a:r>
              <a:rPr lang="en-US" dirty="0">
                <a:ea typeface="ヒラギノ角ゴ Pro W3" charset="0"/>
              </a:rPr>
              <a:t> students to </a:t>
            </a:r>
            <a:r>
              <a:rPr lang="en-US" u="sng" dirty="0">
                <a:ea typeface="ヒラギノ角ゴ Pro W3" charset="0"/>
              </a:rPr>
              <a:t>their</a:t>
            </a:r>
            <a:r>
              <a:rPr lang="en-US" dirty="0">
                <a:ea typeface="ヒラギノ角ゴ Pro W3" charset="0"/>
              </a:rPr>
              <a:t> standards. </a:t>
            </a:r>
          </a:p>
          <a:p>
            <a:endParaRPr lang="en-US" dirty="0">
              <a:ea typeface="ヒラギノ角ゴ Pro W3" charset="0"/>
            </a:endParaRPr>
          </a:p>
          <a:p>
            <a:r>
              <a:rPr lang="en-US" dirty="0">
                <a:ea typeface="ヒラギノ角ゴ Pro W3" charset="0"/>
              </a:rPr>
              <a:t>Many of our </a:t>
            </a:r>
            <a:r>
              <a:rPr lang="en-US" dirty="0" smtClean="0">
                <a:ea typeface="ヒラギノ角ゴ Pro W3" charset="0"/>
              </a:rPr>
              <a:t>Career and Technical Education courses, both</a:t>
            </a:r>
            <a:r>
              <a:rPr lang="en-US" baseline="0" dirty="0" smtClean="0">
                <a:ea typeface="ヒラギノ角ゴ Pro W3" charset="0"/>
              </a:rPr>
              <a:t> secondary and postsecondary,</a:t>
            </a:r>
            <a:r>
              <a:rPr lang="en-US" dirty="0" smtClean="0">
                <a:ea typeface="ヒラギノ角ゴ Pro W3" charset="0"/>
              </a:rPr>
              <a:t> </a:t>
            </a:r>
            <a:r>
              <a:rPr lang="en-US" dirty="0">
                <a:ea typeface="ヒラギノ角ゴ Pro W3" charset="0"/>
              </a:rPr>
              <a:t>now use industry-written curriculum that prepares </a:t>
            </a:r>
            <a:r>
              <a:rPr lang="en-US" dirty="0" smtClean="0">
                <a:ea typeface="ヒラギノ角ゴ Pro W3" charset="0"/>
              </a:rPr>
              <a:t>students to </a:t>
            </a:r>
            <a:r>
              <a:rPr lang="en-US" dirty="0">
                <a:ea typeface="ヒラギノ角ゴ Pro W3" charset="0"/>
              </a:rPr>
              <a:t>pass industry certification exams</a:t>
            </a:r>
            <a:r>
              <a:rPr lang="en-US" dirty="0" smtClean="0">
                <a:ea typeface="ヒラギノ角ゴ Pro W3" charset="0"/>
              </a:rPr>
              <a:t>.</a:t>
            </a:r>
          </a:p>
          <a:p>
            <a:endParaRPr lang="en-US" dirty="0">
              <a:ea typeface="ヒラギノ角ゴ Pro W3" charset="0"/>
            </a:endParaRPr>
          </a:p>
          <a:p>
            <a:r>
              <a:rPr lang="en-US" u="sng" dirty="0" smtClean="0">
                <a:ea typeface="ヒラギノ角ゴ Pro W3" charset="0"/>
              </a:rPr>
              <a:t>Who</a:t>
            </a:r>
            <a:r>
              <a:rPr lang="en-US" dirty="0" smtClean="0">
                <a:ea typeface="ヒラギノ角ゴ Pro W3" charset="0"/>
              </a:rPr>
              <a:t> or </a:t>
            </a:r>
            <a:r>
              <a:rPr lang="en-US" u="sng" dirty="0" smtClean="0">
                <a:ea typeface="ヒラギノ角ゴ Pro W3" charset="0"/>
              </a:rPr>
              <a:t>what</a:t>
            </a:r>
            <a:r>
              <a:rPr lang="en-US" dirty="0" smtClean="0">
                <a:ea typeface="ヒラギノ角ゴ Pro W3" charset="0"/>
              </a:rPr>
              <a:t> </a:t>
            </a:r>
            <a:r>
              <a:rPr lang="en-US" dirty="0">
                <a:ea typeface="ヒラギノ角ゴ Pro W3" charset="0"/>
              </a:rPr>
              <a:t>is driving education? </a:t>
            </a:r>
          </a:p>
          <a:p>
            <a:r>
              <a:rPr lang="en-US" dirty="0">
                <a:ea typeface="ヒラギノ角ゴ Pro W3" charset="0"/>
              </a:rPr>
              <a:t>What are the </a:t>
            </a:r>
            <a:r>
              <a:rPr lang="en-US" u="sng" dirty="0">
                <a:ea typeface="ヒラギノ角ゴ Pro W3" charset="0"/>
              </a:rPr>
              <a:t>important</a:t>
            </a:r>
            <a:r>
              <a:rPr lang="en-US" dirty="0">
                <a:ea typeface="ヒラギノ角ゴ Pro W3" charset="0"/>
              </a:rPr>
              <a:t> credentials?</a:t>
            </a:r>
          </a:p>
          <a:p>
            <a:endParaRPr lang="en-US" dirty="0">
              <a:ea typeface="ヒラギノ角ゴ Pro W3" charset="0"/>
            </a:endParaRPr>
          </a:p>
          <a:p>
            <a:r>
              <a:rPr lang="en-US" dirty="0">
                <a:ea typeface="ヒラギノ角ゴ Pro W3" charset="0"/>
              </a:rPr>
              <a:t>Which is </a:t>
            </a:r>
            <a:r>
              <a:rPr lang="en-US" u="sng" dirty="0">
                <a:ea typeface="ヒラギノ角ゴ Pro W3" charset="0"/>
              </a:rPr>
              <a:t>better</a:t>
            </a:r>
            <a:r>
              <a:rPr lang="en-US" dirty="0">
                <a:ea typeface="ヒラギノ角ゴ Pro W3" charset="0"/>
              </a:rPr>
              <a:t>, --  </a:t>
            </a:r>
            <a:r>
              <a:rPr lang="en-US" dirty="0" smtClean="0">
                <a:ea typeface="ヒラギノ角ゴ Pro W3" charset="0"/>
              </a:rPr>
              <a:t>the </a:t>
            </a:r>
            <a:r>
              <a:rPr lang="en-US" u="sng" dirty="0" smtClean="0">
                <a:ea typeface="ヒラギノ角ゴ Pro W3" charset="0"/>
              </a:rPr>
              <a:t>education </a:t>
            </a:r>
            <a:r>
              <a:rPr lang="en-US" dirty="0">
                <a:ea typeface="ヒラギノ角ゴ Pro W3" charset="0"/>
              </a:rPr>
              <a:t>credentials that you see on the </a:t>
            </a:r>
            <a:r>
              <a:rPr lang="en-US" u="sng" dirty="0">
                <a:ea typeface="ヒラギノ角ゴ Pro W3" charset="0"/>
              </a:rPr>
              <a:t>left</a:t>
            </a:r>
            <a:r>
              <a:rPr lang="en-US" dirty="0">
                <a:ea typeface="ヒラギノ角ゴ Pro W3" charset="0"/>
              </a:rPr>
              <a:t>, or </a:t>
            </a:r>
            <a:r>
              <a:rPr lang="en-US" u="sng" dirty="0">
                <a:ea typeface="ヒラギノ角ゴ Pro W3" charset="0"/>
              </a:rPr>
              <a:t>industry </a:t>
            </a:r>
            <a:r>
              <a:rPr lang="en-US" dirty="0">
                <a:ea typeface="ヒラギノ角ゴ Pro W3" charset="0"/>
              </a:rPr>
              <a:t>credentials that you see on the </a:t>
            </a:r>
            <a:r>
              <a:rPr lang="en-US" u="sng" dirty="0">
                <a:ea typeface="ヒラギノ角ゴ Pro W3" charset="0"/>
              </a:rPr>
              <a:t>right</a:t>
            </a:r>
            <a:r>
              <a:rPr lang="en-US" dirty="0">
                <a:ea typeface="ヒラギノ角ゴ Pro W3" charset="0"/>
              </a:rPr>
              <a:t>?</a:t>
            </a:r>
          </a:p>
          <a:p>
            <a:r>
              <a:rPr lang="en-US" dirty="0">
                <a:ea typeface="ヒラギノ角ゴ Pro W3" charset="0"/>
              </a:rPr>
              <a:t> Better for </a:t>
            </a:r>
            <a:r>
              <a:rPr lang="en-US" u="sng" dirty="0" smtClean="0">
                <a:ea typeface="ヒラギノ角ゴ Pro W3" charset="0"/>
              </a:rPr>
              <a:t>whom?</a:t>
            </a:r>
            <a:r>
              <a:rPr lang="en-US" dirty="0" smtClean="0">
                <a:ea typeface="ヒラギノ角ゴ Pro W3" charset="0"/>
              </a:rPr>
              <a:t> </a:t>
            </a:r>
            <a:r>
              <a:rPr lang="en-US" dirty="0">
                <a:ea typeface="ヒラギノ角ゴ Pro W3" charset="0"/>
              </a:rPr>
              <a:t>-- </a:t>
            </a:r>
            <a:r>
              <a:rPr lang="en-US" dirty="0" smtClean="0">
                <a:ea typeface="ヒラギノ角ゴ Pro W3" charset="0"/>
              </a:rPr>
              <a:t>better for educators</a:t>
            </a:r>
            <a:r>
              <a:rPr lang="en-US" dirty="0">
                <a:ea typeface="ヒラギノ角ゴ Pro W3" charset="0"/>
              </a:rPr>
              <a:t>, business, parents, </a:t>
            </a:r>
            <a:r>
              <a:rPr lang="en-US" dirty="0" err="1">
                <a:ea typeface="ヒラギノ角ゴ Pro W3" charset="0"/>
              </a:rPr>
              <a:t>etc</a:t>
            </a:r>
            <a:r>
              <a:rPr lang="en-US" dirty="0">
                <a:ea typeface="ヒラギノ角ゴ Pro W3" charset="0"/>
              </a:rPr>
              <a:t>?</a:t>
            </a:r>
          </a:p>
          <a:p>
            <a:endParaRPr lang="en-US" dirty="0">
              <a:ea typeface="ヒラギノ角ゴ Pro W3" charset="0"/>
            </a:endParaRPr>
          </a:p>
          <a:p>
            <a:r>
              <a:rPr lang="en-US" dirty="0">
                <a:ea typeface="ヒラギノ角ゴ Pro W3" charset="0"/>
              </a:rPr>
              <a:t>Do you think there will come a time when the education credentials on the </a:t>
            </a:r>
            <a:r>
              <a:rPr lang="en-US" u="sng" dirty="0">
                <a:ea typeface="ヒラギノ角ゴ Pro W3" charset="0"/>
              </a:rPr>
              <a:t>left</a:t>
            </a:r>
            <a:r>
              <a:rPr lang="en-US" dirty="0">
                <a:ea typeface="ヒラギノ角ゴ Pro W3" charset="0"/>
              </a:rPr>
              <a:t> don</a:t>
            </a:r>
            <a:r>
              <a:rPr lang="ja-JP" altLang="en-US" dirty="0">
                <a:ea typeface="ヒラギノ角ゴ Pro W3" charset="0"/>
              </a:rPr>
              <a:t>’</a:t>
            </a:r>
            <a:r>
              <a:rPr lang="en-US" altLang="ja-JP" dirty="0">
                <a:ea typeface="ヒラギノ角ゴ Pro W3" charset="0"/>
              </a:rPr>
              <a:t>t mean </a:t>
            </a:r>
            <a:r>
              <a:rPr lang="en-US" altLang="ja-JP" u="sng" dirty="0">
                <a:ea typeface="ヒラギノ角ゴ Pro W3" charset="0"/>
              </a:rPr>
              <a:t>anything</a:t>
            </a:r>
            <a:r>
              <a:rPr lang="en-US" altLang="ja-JP" dirty="0">
                <a:ea typeface="ヒラギノ角ゴ Pro W3" charset="0"/>
              </a:rPr>
              <a:t> </a:t>
            </a:r>
            <a:r>
              <a:rPr lang="en-US" altLang="ja-JP" dirty="0" smtClean="0">
                <a:ea typeface="ヒラギノ角ゴ Pro W3" charset="0"/>
              </a:rPr>
              <a:t>-- and </a:t>
            </a:r>
            <a:r>
              <a:rPr lang="en-US" altLang="ja-JP" dirty="0">
                <a:ea typeface="ヒラギノ角ゴ Pro W3" charset="0"/>
              </a:rPr>
              <a:t>the businesses will look only for </a:t>
            </a:r>
            <a:r>
              <a:rPr lang="en-US" altLang="ja-JP" u="sng" dirty="0">
                <a:ea typeface="ヒラギノ角ゴ Pro W3" charset="0"/>
              </a:rPr>
              <a:t>their </a:t>
            </a:r>
            <a:r>
              <a:rPr lang="en-US" altLang="ja-JP" dirty="0">
                <a:ea typeface="ヒラギノ角ゴ Pro W3" charset="0"/>
              </a:rPr>
              <a:t>credentials in their new recruits</a:t>
            </a:r>
            <a:r>
              <a:rPr lang="en-US" altLang="ja-JP" dirty="0" smtClean="0">
                <a:ea typeface="ヒラギノ角ゴ Pro W3" charset="0"/>
              </a:rPr>
              <a:t>?</a:t>
            </a:r>
          </a:p>
          <a:p>
            <a:r>
              <a:rPr lang="en-US" dirty="0" smtClean="0">
                <a:ea typeface="ヒラギノ角ゴ Pro W3" charset="0"/>
              </a:rPr>
              <a:t>Many are doing that now.</a:t>
            </a:r>
            <a:endParaRPr lang="en-US" dirty="0">
              <a:ea typeface="ヒラギノ角ゴ Pro W3" charset="0"/>
            </a:endParaRPr>
          </a:p>
          <a:p>
            <a:r>
              <a:rPr lang="en-US" dirty="0">
                <a:ea typeface="ヒラギノ角ゴ Pro W3" charset="0"/>
              </a:rPr>
              <a:t>Is that good or bad</a:t>
            </a:r>
            <a:r>
              <a:rPr lang="en-US" dirty="0" smtClean="0">
                <a:ea typeface="ヒラギノ角ゴ Pro W3" charset="0"/>
              </a:rPr>
              <a:t>?</a:t>
            </a:r>
          </a:p>
          <a:p>
            <a:endParaRPr lang="en-US" dirty="0">
              <a:ea typeface="ヒラギノ角ゴ Pro W3" charset="0"/>
            </a:endParaRPr>
          </a:p>
          <a:p>
            <a:endParaRPr lang="en-US" dirty="0">
              <a:ea typeface="ヒラギノ角ゴ Pro W3" charset="0"/>
            </a:endParaRPr>
          </a:p>
        </p:txBody>
      </p:sp>
      <p:sp>
        <p:nvSpPr>
          <p:cNvPr id="187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2E3FBAB-524C-3641-89B5-3D39CEC90EC0}" type="slidenum">
              <a:rPr lang="en-US" sz="1300"/>
              <a:pPr/>
              <a:t>11</a:t>
            </a:fld>
            <a:endParaRPr lang="en-US" sz="1300"/>
          </a:p>
        </p:txBody>
      </p:sp>
    </p:spTree>
    <p:extLst>
      <p:ext uri="{BB962C8B-B14F-4D97-AF65-F5344CB8AC3E}">
        <p14:creationId xmlns:p14="http://schemas.microsoft.com/office/powerpoint/2010/main" val="988169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ln/>
        </p:spPr>
      </p:sp>
      <p:sp>
        <p:nvSpPr>
          <p:cNvPr id="209922" name="Notes Placeholder 2"/>
          <p:cNvSpPr>
            <a:spLocks noGrp="1"/>
          </p:cNvSpPr>
          <p:nvPr>
            <p:ph type="body" idx="1"/>
          </p:nvPr>
        </p:nvSpPr>
        <p:spPr>
          <a:xfrm>
            <a:off x="1066800" y="4343400"/>
            <a:ext cx="4959350" cy="4937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This is from a national study.</a:t>
            </a:r>
          </a:p>
          <a:p>
            <a:endParaRPr lang="en-US" dirty="0" smtClean="0">
              <a:ea typeface="ヒラギノ角ゴ Pro W3" charset="0"/>
            </a:endParaRPr>
          </a:p>
          <a:p>
            <a:r>
              <a:rPr lang="en-US" dirty="0" smtClean="0">
                <a:ea typeface="ヒラギノ角ゴ Pro W3" charset="0"/>
              </a:rPr>
              <a:t>Employers </a:t>
            </a:r>
            <a:r>
              <a:rPr lang="en-US" dirty="0">
                <a:ea typeface="ヒラギノ角ゴ Pro W3" charset="0"/>
              </a:rPr>
              <a:t>value Internships and other employment while in school as </a:t>
            </a:r>
            <a:r>
              <a:rPr lang="en-US" u="sng" dirty="0">
                <a:ea typeface="ヒラギノ角ゴ Pro W3" charset="0"/>
              </a:rPr>
              <a:t>more</a:t>
            </a:r>
            <a:r>
              <a:rPr lang="en-US" dirty="0">
                <a:ea typeface="ヒラギノ角ゴ Pro W3" charset="0"/>
              </a:rPr>
              <a:t> important than college major and GPA.</a:t>
            </a:r>
          </a:p>
          <a:p>
            <a:endParaRPr lang="en-US" dirty="0">
              <a:ea typeface="ヒラギノ角ゴ Pro W3" charset="0"/>
            </a:endParaRPr>
          </a:p>
          <a:p>
            <a:r>
              <a:rPr lang="en-US" dirty="0" smtClean="0">
                <a:ea typeface="ヒラギノ角ゴ Pro W3" charset="0"/>
              </a:rPr>
              <a:t>Even volunteer work and extra-curricular activities are more important to the business community than</a:t>
            </a:r>
            <a:r>
              <a:rPr lang="en-US" baseline="0" dirty="0" smtClean="0">
                <a:ea typeface="ヒラギノ角ゴ Pro W3" charset="0"/>
              </a:rPr>
              <a:t> </a:t>
            </a:r>
            <a:r>
              <a:rPr lang="en-US" u="sng" baseline="0" dirty="0" smtClean="0">
                <a:ea typeface="ヒラギノ角ゴ Pro W3" charset="0"/>
              </a:rPr>
              <a:t>grades</a:t>
            </a:r>
            <a:r>
              <a:rPr lang="en-US" baseline="0" dirty="0" smtClean="0">
                <a:ea typeface="ヒラギノ角ゴ Pro W3" charset="0"/>
              </a:rPr>
              <a:t>.</a:t>
            </a:r>
          </a:p>
          <a:p>
            <a:endParaRPr lang="en-US" dirty="0">
              <a:ea typeface="ヒラギノ角ゴ Pro W3" charset="0"/>
            </a:endParaRPr>
          </a:p>
          <a:p>
            <a:r>
              <a:rPr lang="en-US" dirty="0" smtClean="0">
                <a:ea typeface="ヒラギノ角ゴ Pro W3" charset="0"/>
              </a:rPr>
              <a:t>Yet, --  most students are too focused on getting good grades -- and are missing out on the experiences that really matter.</a:t>
            </a:r>
          </a:p>
          <a:p>
            <a:endParaRPr lang="en-US" dirty="0" smtClean="0">
              <a:ea typeface="ヒラギノ角ゴ Pro W3" charset="0"/>
            </a:endParaRPr>
          </a:p>
          <a:p>
            <a:r>
              <a:rPr lang="en-US" dirty="0" smtClean="0">
                <a:ea typeface="ヒラギノ角ゴ Pro W3" charset="0"/>
              </a:rPr>
              <a:t>If you “begin with the end in mind” like I said earlier, then </a:t>
            </a:r>
            <a:r>
              <a:rPr lang="en-US" dirty="0" smtClean="0">
                <a:ea typeface="ヒラギノ角ゴ Pro W3" charset="0"/>
              </a:rPr>
              <a:t>students </a:t>
            </a:r>
            <a:r>
              <a:rPr lang="en-US" dirty="0" smtClean="0">
                <a:ea typeface="ヒラギノ角ゴ Pro W3" charset="0"/>
              </a:rPr>
              <a:t>should ask the businesses what </a:t>
            </a:r>
            <a:r>
              <a:rPr lang="en-US" u="sng" dirty="0" smtClean="0">
                <a:ea typeface="ヒラギノ角ゴ Pro W3" charset="0"/>
              </a:rPr>
              <a:t>they</a:t>
            </a:r>
            <a:r>
              <a:rPr lang="en-US" dirty="0" smtClean="0">
                <a:ea typeface="ヒラギノ角ゴ Pro W3" charset="0"/>
              </a:rPr>
              <a:t> will want in their new recruits, rather than focusing on something</a:t>
            </a:r>
            <a:r>
              <a:rPr lang="en-US" baseline="0" dirty="0" smtClean="0">
                <a:ea typeface="ヒラギノ角ゴ Pro W3" charset="0"/>
              </a:rPr>
              <a:t> like grades that the business community could care less about.</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459F0CF-FE26-E94E-B0D8-C6D9AC9F68AD}" type="slidenum">
              <a:rPr lang="en-US" sz="1300"/>
              <a:pPr/>
              <a:t>12</a:t>
            </a:fld>
            <a:endParaRPr lang="en-US" sz="1300"/>
          </a:p>
        </p:txBody>
      </p:sp>
    </p:spTree>
    <p:extLst>
      <p:ext uri="{BB962C8B-B14F-4D97-AF65-F5344CB8AC3E}">
        <p14:creationId xmlns:p14="http://schemas.microsoft.com/office/powerpoint/2010/main" val="1874636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September, the House passed their version of the Perkins reauthorization.</a:t>
            </a:r>
          </a:p>
          <a:p>
            <a:endParaRPr lang="en-US" dirty="0" smtClean="0"/>
          </a:p>
          <a:p>
            <a:r>
              <a:rPr lang="en-US" dirty="0" smtClean="0"/>
              <a:t>Many of us </a:t>
            </a:r>
            <a:r>
              <a:rPr lang="en-US" baseline="0" dirty="0" smtClean="0"/>
              <a:t>travelled to </a:t>
            </a:r>
            <a:r>
              <a:rPr lang="en-US" baseline="0" dirty="0" smtClean="0"/>
              <a:t>this meeting using Perkins Funds.  And for some of us -- Perkins pays our salaries.</a:t>
            </a:r>
          </a:p>
          <a:p>
            <a:endParaRPr lang="en-US" baseline="0" dirty="0" smtClean="0"/>
          </a:p>
          <a:p>
            <a:r>
              <a:rPr lang="en-US" baseline="0" dirty="0" smtClean="0"/>
              <a:t>So it’s important to see what may be coming in the new bill when we get the new Perkins Legislation, hopefully in 2017.</a:t>
            </a:r>
            <a:endParaRPr lang="en-US" dirty="0" smtClean="0"/>
          </a:p>
          <a:p>
            <a:endParaRPr lang="en-US" dirty="0" smtClean="0"/>
          </a:p>
          <a:p>
            <a:endParaRPr lang="en-US" dirty="0" smtClean="0"/>
          </a:p>
          <a:p>
            <a:r>
              <a:rPr lang="en-US" dirty="0" smtClean="0"/>
              <a:t>====</a:t>
            </a:r>
          </a:p>
          <a:p>
            <a:r>
              <a:rPr lang="en-US" dirty="0" smtClean="0"/>
              <a:t>https://</a:t>
            </a:r>
            <a:r>
              <a:rPr lang="en-US" dirty="0" err="1" smtClean="0"/>
              <a:t>www.congress.gov</a:t>
            </a:r>
            <a:r>
              <a:rPr lang="en-US" dirty="0" smtClean="0"/>
              <a:t>/bill/114th-congress/house-bill/5587/text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a:t>
            </a:fld>
            <a:endParaRPr lang="en-US"/>
          </a:p>
        </p:txBody>
      </p:sp>
    </p:spTree>
    <p:extLst>
      <p:ext uri="{BB962C8B-B14F-4D97-AF65-F5344CB8AC3E}">
        <p14:creationId xmlns:p14="http://schemas.microsoft.com/office/powerpoint/2010/main" val="1896409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Page 8 of the House’s version of Perkins defers</a:t>
            </a:r>
            <a:r>
              <a:rPr lang="en-US" baseline="0" dirty="0" smtClean="0"/>
              <a:t> the definition of Career Pathway to the definition found in WIOA, the Workforce Innovation and Opportunity Act.</a:t>
            </a:r>
          </a:p>
          <a:p>
            <a:endParaRPr lang="en-US" baseline="0" dirty="0" smtClean="0"/>
          </a:p>
          <a:p>
            <a:r>
              <a:rPr lang="en-US" baseline="0" dirty="0" smtClean="0"/>
              <a:t>There is </a:t>
            </a:r>
            <a:r>
              <a:rPr lang="en-US" baseline="0" dirty="0" smtClean="0"/>
              <a:t>a lot of </a:t>
            </a:r>
            <a:r>
              <a:rPr lang="en-US" baseline="0" dirty="0" smtClean="0"/>
              <a:t>connection between Perkins and WIOA.  And there should be.  </a:t>
            </a:r>
            <a:endParaRPr lang="en-US" baseline="0" dirty="0" smtClean="0"/>
          </a:p>
          <a:p>
            <a:r>
              <a:rPr lang="en-US" baseline="0" dirty="0" smtClean="0"/>
              <a:t>After </a:t>
            </a:r>
            <a:r>
              <a:rPr lang="en-US" baseline="0" dirty="0" smtClean="0"/>
              <a:t>all, the combined focus with Perkins and WIOA is preparing folks for the workplace.  </a:t>
            </a:r>
            <a:endParaRPr lang="en-US" baseline="0" dirty="0" smtClean="0"/>
          </a:p>
          <a:p>
            <a:r>
              <a:rPr lang="en-US" baseline="0" dirty="0" smtClean="0"/>
              <a:t>We </a:t>
            </a:r>
            <a:r>
              <a:rPr lang="en-US" baseline="0" dirty="0" smtClean="0"/>
              <a:t>just come about it from different angles.</a:t>
            </a:r>
            <a:endParaRPr lang="en-US" dirty="0" smtClean="0"/>
          </a:p>
          <a:p>
            <a:endParaRPr lang="en-US" dirty="0" smtClean="0"/>
          </a:p>
          <a:p>
            <a:endParaRPr lang="en-US" dirty="0" smtClean="0"/>
          </a:p>
          <a:p>
            <a:r>
              <a:rPr lang="en-US" dirty="0" smtClean="0"/>
              <a:t>====</a:t>
            </a:r>
          </a:p>
          <a:p>
            <a:r>
              <a:rPr lang="en-US" dirty="0" smtClean="0"/>
              <a:t>https://</a:t>
            </a:r>
            <a:r>
              <a:rPr lang="en-US" dirty="0" err="1" smtClean="0"/>
              <a:t>www.congress.gov</a:t>
            </a:r>
            <a:r>
              <a:rPr lang="en-US" dirty="0" smtClean="0"/>
              <a:t>/bill/114th-congress/house-bill/5587/text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a:t>
            </a:fld>
            <a:endParaRPr lang="en-US"/>
          </a:p>
        </p:txBody>
      </p:sp>
    </p:spTree>
    <p:extLst>
      <p:ext uri="{BB962C8B-B14F-4D97-AF65-F5344CB8AC3E}">
        <p14:creationId xmlns:p14="http://schemas.microsoft.com/office/powerpoint/2010/main" val="695666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official federal government definition of </a:t>
            </a:r>
            <a:r>
              <a:rPr lang="en-US" baseline="0" dirty="0" smtClean="0"/>
              <a:t>Career Pathway.</a:t>
            </a:r>
          </a:p>
          <a:p>
            <a:endParaRPr lang="en-US" baseline="0" dirty="0" smtClean="0"/>
          </a:p>
          <a:p>
            <a:r>
              <a:rPr lang="en-US" baseline="0" dirty="0" smtClean="0"/>
              <a:t>That’s a long definition.</a:t>
            </a:r>
          </a:p>
          <a:p>
            <a:endParaRPr lang="en-US" baseline="0" dirty="0" smtClean="0"/>
          </a:p>
          <a:p>
            <a:r>
              <a:rPr lang="en-US" baseline="0" dirty="0" smtClean="0"/>
              <a:t>Let’s look at these items one at a time.</a:t>
            </a:r>
            <a:endParaRPr lang="en-US" dirty="0" smtClean="0"/>
          </a:p>
          <a:p>
            <a:endParaRPr lang="en-US" dirty="0" smtClean="0"/>
          </a:p>
          <a:p>
            <a:r>
              <a:rPr lang="en-US" dirty="0" smtClean="0"/>
              <a:t>====</a:t>
            </a:r>
          </a:p>
          <a:p>
            <a:r>
              <a:rPr lang="en-US" dirty="0" smtClean="0"/>
              <a:t>http://</a:t>
            </a:r>
            <a:r>
              <a:rPr lang="en-US" dirty="0" err="1" smtClean="0"/>
              <a:t>uscode.house.gov</a:t>
            </a:r>
            <a:r>
              <a:rPr lang="en-US" dirty="0" smtClean="0"/>
              <a:t>/</a:t>
            </a:r>
            <a:r>
              <a:rPr lang="en-US" dirty="0" err="1" smtClean="0"/>
              <a:t>view.xhtml?req</a:t>
            </a:r>
            <a:r>
              <a:rPr lang="en-US" dirty="0" smtClean="0"/>
              <a:t>=(title:29%20section:3102%20edition:prelim)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a:t>
            </a:fld>
            <a:endParaRPr lang="en-US"/>
          </a:p>
        </p:txBody>
      </p:sp>
    </p:spTree>
    <p:extLst>
      <p:ext uri="{BB962C8B-B14F-4D97-AF65-F5344CB8AC3E}">
        <p14:creationId xmlns:p14="http://schemas.microsoft.com/office/powerpoint/2010/main" val="86990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Part A of the definition</a:t>
            </a:r>
            <a:r>
              <a:rPr lang="en-US" baseline="0" dirty="0" smtClean="0"/>
              <a:t> says “</a:t>
            </a:r>
            <a:r>
              <a:rPr lang="en-US" sz="1600" dirty="0" smtClean="0"/>
              <a:t>aligns with the skill needs of industries in the economy of the State or regional economy involved”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How do you know</a:t>
            </a:r>
            <a:r>
              <a:rPr lang="en-US" sz="1600" baseline="0" dirty="0" smtClean="0"/>
              <a:t> the Skill needs of industries?  Well - You have to ask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Does this say teach what you have always taught?  No.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And the business world is rapidly evolving, and so should the education system.</a:t>
            </a:r>
            <a:endParaRPr lang="en-US" sz="1600" dirty="0" smtClean="0"/>
          </a:p>
          <a:p>
            <a:endParaRPr lang="en-US" dirty="0" smtClean="0"/>
          </a:p>
          <a:p>
            <a:endParaRPr lang="en-US" dirty="0" smtClean="0"/>
          </a:p>
          <a:p>
            <a:r>
              <a:rPr lang="en-US" dirty="0" smtClean="0"/>
              <a:t>====</a:t>
            </a:r>
          </a:p>
          <a:p>
            <a:r>
              <a:rPr lang="en-US" dirty="0" smtClean="0"/>
              <a:t>http://</a:t>
            </a:r>
            <a:r>
              <a:rPr lang="en-US" dirty="0" err="1" smtClean="0"/>
              <a:t>uscode.house.gov</a:t>
            </a:r>
            <a:r>
              <a:rPr lang="en-US" dirty="0" smtClean="0"/>
              <a:t>/</a:t>
            </a:r>
            <a:r>
              <a:rPr lang="en-US" dirty="0" err="1" smtClean="0"/>
              <a:t>view.xhtml?req</a:t>
            </a:r>
            <a:r>
              <a:rPr lang="en-US" dirty="0" smtClean="0"/>
              <a:t>=(title:29%20section:3102%20edition:prelim)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16</a:t>
            </a:fld>
            <a:endParaRPr lang="en-US"/>
          </a:p>
        </p:txBody>
      </p:sp>
    </p:spTree>
    <p:extLst>
      <p:ext uri="{BB962C8B-B14F-4D97-AF65-F5344CB8AC3E}">
        <p14:creationId xmlns:p14="http://schemas.microsoft.com/office/powerpoint/2010/main" val="740996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2792" y="228600"/>
            <a:ext cx="2362200" cy="1771650"/>
          </a:xfrm>
        </p:spPr>
      </p:sp>
      <p:sp>
        <p:nvSpPr>
          <p:cNvPr id="3" name="Notes Placeholder 2"/>
          <p:cNvSpPr>
            <a:spLocks noGrp="1"/>
          </p:cNvSpPr>
          <p:nvPr>
            <p:ph type="body" idx="1"/>
          </p:nvPr>
        </p:nvSpPr>
        <p:spPr>
          <a:xfrm>
            <a:off x="685800" y="2457450"/>
            <a:ext cx="5486400" cy="6000750"/>
          </a:xfrm>
        </p:spPr>
        <p:txBody>
          <a:bodyPr>
            <a:noAutofit/>
          </a:bodyPr>
          <a:lstStyle/>
          <a:p>
            <a:r>
              <a:rPr lang="en-US" dirty="0" smtClean="0"/>
              <a:t>Part </a:t>
            </a:r>
            <a:r>
              <a:rPr lang="en-US" dirty="0" smtClean="0"/>
              <a:t>B -- It’s </a:t>
            </a:r>
            <a:r>
              <a:rPr lang="en-US" dirty="0" smtClean="0"/>
              <a:t>a lengthy bullet,</a:t>
            </a:r>
            <a:r>
              <a:rPr lang="en-US" baseline="0" dirty="0" smtClean="0"/>
              <a:t> because it has references to other documents.</a:t>
            </a:r>
            <a:endParaRPr lang="en-US" dirty="0" smtClean="0"/>
          </a:p>
          <a:p>
            <a:endParaRPr lang="en-US" dirty="0" smtClean="0"/>
          </a:p>
          <a:p>
            <a:r>
              <a:rPr lang="en-US" dirty="0" smtClean="0"/>
              <a:t>It says We have to make sure these individuals are ready for more education and training.  </a:t>
            </a:r>
          </a:p>
          <a:p>
            <a:endParaRPr lang="en-US" dirty="0" smtClean="0"/>
          </a:p>
          <a:p>
            <a:r>
              <a:rPr lang="en-US" dirty="0" smtClean="0"/>
              <a:t>With the way things are changing these days, every job will require some kind of life-long learning.</a:t>
            </a:r>
            <a:r>
              <a:rPr lang="en-US" baseline="0" dirty="0" smtClean="0"/>
              <a:t> Otherwise known as professional development.</a:t>
            </a:r>
          </a:p>
          <a:p>
            <a:endParaRPr lang="en-US" baseline="0" dirty="0" smtClean="0"/>
          </a:p>
          <a:p>
            <a:r>
              <a:rPr lang="en-US" baseline="0" dirty="0" smtClean="0"/>
              <a:t>Don</a:t>
            </a:r>
            <a:r>
              <a:rPr lang="mr-IN" baseline="0" dirty="0" smtClean="0"/>
              <a:t>’</a:t>
            </a:r>
            <a:r>
              <a:rPr lang="en-US" baseline="0" dirty="0" smtClean="0"/>
              <a:t>t tell the kids that they will be in school the rest of their life</a:t>
            </a:r>
            <a:r>
              <a:rPr lang="en-US" baseline="0" dirty="0" smtClean="0"/>
              <a:t>!</a:t>
            </a:r>
            <a:endParaRPr lang="en-US" baseline="0" dirty="0" smtClean="0"/>
          </a:p>
          <a:p>
            <a:r>
              <a:rPr lang="en-US" baseline="0" dirty="0" smtClean="0"/>
              <a:t>But they will be learning new things throughout their working years.</a:t>
            </a:r>
          </a:p>
          <a:p>
            <a:endParaRPr lang="en-US" baseline="0" dirty="0" smtClean="0"/>
          </a:p>
          <a:p>
            <a:r>
              <a:rPr lang="en-US" baseline="0" dirty="0" smtClean="0"/>
              <a:t>Think how the automotive industry has changed over the last decade.  The mechanics did not go to school to learn about hybrids and electric cars, but now they need to work on them.  And the plastics, aluminum, and other materials used today in making cars.  Our current </a:t>
            </a:r>
            <a:r>
              <a:rPr lang="en-US" baseline="0" dirty="0" smtClean="0"/>
              <a:t>mechanics </a:t>
            </a:r>
            <a:r>
              <a:rPr lang="en-US" baseline="0" dirty="0" smtClean="0"/>
              <a:t>have to learn about these.</a:t>
            </a:r>
          </a:p>
          <a:p>
            <a:endParaRPr lang="en-US" baseline="0" dirty="0" smtClean="0"/>
          </a:p>
          <a:p>
            <a:r>
              <a:rPr lang="en-US" baseline="0" dirty="0" smtClean="0"/>
              <a:t>Those mechanics had to learn about these new technologies so they can do their job working on the latest vehicles.</a:t>
            </a:r>
          </a:p>
          <a:p>
            <a:endParaRPr lang="en-US" baseline="0" dirty="0" smtClean="0"/>
          </a:p>
          <a:p>
            <a:r>
              <a:rPr lang="en-US" baseline="0" dirty="0" smtClean="0"/>
              <a:t>It’s about Life-long learning.</a:t>
            </a:r>
            <a:endParaRPr lang="en-US" dirty="0" smtClean="0"/>
          </a:p>
          <a:p>
            <a:endParaRPr lang="en-US" dirty="0" smtClean="0"/>
          </a:p>
          <a:p>
            <a:r>
              <a:rPr lang="en-US" dirty="0" smtClean="0"/>
              <a:t>====</a:t>
            </a:r>
          </a:p>
          <a:p>
            <a:r>
              <a:rPr lang="en-US" dirty="0" smtClean="0"/>
              <a:t>http://</a:t>
            </a:r>
            <a:r>
              <a:rPr lang="en-US" dirty="0" err="1" smtClean="0"/>
              <a:t>uscode.house.gov</a:t>
            </a:r>
            <a:r>
              <a:rPr lang="en-US" dirty="0" smtClean="0"/>
              <a:t>/</a:t>
            </a:r>
            <a:r>
              <a:rPr lang="en-US" dirty="0" err="1" smtClean="0"/>
              <a:t>view.xhtml?req</a:t>
            </a:r>
            <a:r>
              <a:rPr lang="en-US" dirty="0" smtClean="0"/>
              <a:t>=(title:29%20section:3102%20edition:prelim)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17</a:t>
            </a:fld>
            <a:endParaRPr lang="en-US"/>
          </a:p>
        </p:txBody>
      </p:sp>
    </p:spTree>
    <p:extLst>
      <p:ext uri="{BB962C8B-B14F-4D97-AF65-F5344CB8AC3E}">
        <p14:creationId xmlns:p14="http://schemas.microsoft.com/office/powerpoint/2010/main" val="1155762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638800" cy="4114800"/>
          </a:xfrm>
        </p:spPr>
        <p:txBody>
          <a:bodyPr>
            <a:noAutofit/>
          </a:bodyPr>
          <a:lstStyle/>
          <a:p>
            <a:r>
              <a:rPr lang="en-US" dirty="0" smtClean="0"/>
              <a:t>Part C</a:t>
            </a:r>
          </a:p>
          <a:p>
            <a:r>
              <a:rPr lang="en-US" dirty="0" smtClean="0"/>
              <a:t>Here </a:t>
            </a:r>
            <a:r>
              <a:rPr lang="en-US" dirty="0" smtClean="0"/>
              <a:t>is where my passion lies.  Career counseling.  </a:t>
            </a:r>
          </a:p>
          <a:p>
            <a:endParaRPr lang="en-US" dirty="0" smtClean="0"/>
          </a:p>
          <a:p>
            <a:r>
              <a:rPr lang="en-US" dirty="0" smtClean="0"/>
              <a:t>I’m </a:t>
            </a:r>
            <a:r>
              <a:rPr lang="en-US" u="sng" dirty="0" smtClean="0"/>
              <a:t>still</a:t>
            </a:r>
            <a:r>
              <a:rPr lang="en-US" dirty="0" smtClean="0"/>
              <a:t> trying to figure out what I want to be</a:t>
            </a:r>
            <a:r>
              <a:rPr lang="en-US" baseline="0" dirty="0" smtClean="0"/>
              <a:t> when I grow up. (;-)</a:t>
            </a:r>
          </a:p>
          <a:p>
            <a:endParaRPr lang="en-US" baseline="0" dirty="0" smtClean="0"/>
          </a:p>
          <a:p>
            <a:r>
              <a:rPr lang="en-US" baseline="0" dirty="0" smtClean="0"/>
              <a:t>The job market is changing so quickly that it is hard to keep up. </a:t>
            </a:r>
          </a:p>
          <a:p>
            <a:r>
              <a:rPr lang="en-US" baseline="0" dirty="0" smtClean="0"/>
              <a:t>We have to help guide everyone towards the career pathway that is right for them.</a:t>
            </a:r>
          </a:p>
          <a:p>
            <a:r>
              <a:rPr lang="en-US" u="sng" baseline="0" dirty="0" smtClean="0"/>
              <a:t>We</a:t>
            </a:r>
            <a:r>
              <a:rPr lang="en-US" baseline="0" dirty="0" smtClean="0"/>
              <a:t> are not picking their career, like is done in some countries, </a:t>
            </a:r>
            <a:r>
              <a:rPr lang="mr-IN" baseline="0" dirty="0" smtClean="0"/>
              <a:t>…</a:t>
            </a:r>
            <a:endParaRPr lang="en-US" baseline="0" dirty="0" smtClean="0"/>
          </a:p>
          <a:p>
            <a:r>
              <a:rPr lang="en-US" baseline="0" dirty="0" smtClean="0"/>
              <a:t>But the job-seekers need to know all about </a:t>
            </a:r>
            <a:r>
              <a:rPr lang="en-US" u="sng" baseline="0" dirty="0" smtClean="0"/>
              <a:t>themselves</a:t>
            </a:r>
            <a:r>
              <a:rPr lang="en-US" baseline="0" dirty="0" smtClean="0"/>
              <a:t> and the </a:t>
            </a:r>
            <a:r>
              <a:rPr lang="en-US" u="sng" baseline="0" dirty="0" smtClean="0"/>
              <a:t>job market </a:t>
            </a:r>
            <a:r>
              <a:rPr lang="en-US" baseline="0" dirty="0" smtClean="0"/>
              <a:t>so they can make an intelligent, informed decision.</a:t>
            </a:r>
          </a:p>
          <a:p>
            <a:r>
              <a:rPr lang="en-US" baseline="0" dirty="0" smtClean="0"/>
              <a:t>And they need to know that they can </a:t>
            </a:r>
            <a:r>
              <a:rPr lang="en-US" u="sng" baseline="0" dirty="0" smtClean="0"/>
              <a:t>change</a:t>
            </a:r>
            <a:r>
              <a:rPr lang="en-US" baseline="0" dirty="0" smtClean="0"/>
              <a:t> their mind at anytime.  </a:t>
            </a:r>
          </a:p>
          <a:p>
            <a:r>
              <a:rPr lang="en-US" baseline="0" dirty="0" smtClean="0"/>
              <a:t>Industries disappear -- and folks need to know that they have options.</a:t>
            </a:r>
            <a:endParaRPr lang="en-US" dirty="0" smtClean="0"/>
          </a:p>
          <a:p>
            <a:endParaRPr lang="en-US" dirty="0" smtClean="0"/>
          </a:p>
          <a:p>
            <a:r>
              <a:rPr lang="en-US" dirty="0" smtClean="0"/>
              <a:t>====</a:t>
            </a:r>
          </a:p>
          <a:p>
            <a:r>
              <a:rPr lang="en-US" dirty="0" smtClean="0"/>
              <a:t>http://</a:t>
            </a:r>
            <a:r>
              <a:rPr lang="en-US" dirty="0" err="1" smtClean="0"/>
              <a:t>uscode.house.gov</a:t>
            </a:r>
            <a:r>
              <a:rPr lang="en-US" dirty="0" smtClean="0"/>
              <a:t>/</a:t>
            </a:r>
            <a:r>
              <a:rPr lang="en-US" dirty="0" err="1" smtClean="0"/>
              <a:t>view.xhtml?req</a:t>
            </a:r>
            <a:r>
              <a:rPr lang="en-US" dirty="0" smtClean="0"/>
              <a:t>=(title:29%20section:3102%20edition:prelim)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18</a:t>
            </a:fld>
            <a:endParaRPr lang="en-US"/>
          </a:p>
        </p:txBody>
      </p:sp>
    </p:spTree>
    <p:extLst>
      <p:ext uri="{BB962C8B-B14F-4D97-AF65-F5344CB8AC3E}">
        <p14:creationId xmlns:p14="http://schemas.microsoft.com/office/powerpoint/2010/main" val="1496824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normAutofit lnSpcReduction="10000"/>
          </a:bodyPr>
          <a:lstStyle/>
          <a:p>
            <a:r>
              <a:rPr lang="en-US" dirty="0" smtClean="0"/>
              <a:t>Part D</a:t>
            </a:r>
          </a:p>
          <a:p>
            <a:endParaRPr lang="en-US" dirty="0" smtClean="0"/>
          </a:p>
          <a:p>
            <a:r>
              <a:rPr lang="en-US" dirty="0" smtClean="0"/>
              <a:t>We are not just teaching the curriculum and passing the student to the next level of education.</a:t>
            </a:r>
          </a:p>
          <a:p>
            <a:endParaRPr lang="en-US" dirty="0" smtClean="0"/>
          </a:p>
          <a:p>
            <a:r>
              <a:rPr lang="en-US" dirty="0" smtClean="0"/>
              <a:t>We are training</a:t>
            </a:r>
            <a:r>
              <a:rPr lang="en-US" baseline="0" dirty="0" smtClean="0"/>
              <a:t> specific job skills for a specific occupation.  And it’s not just the official colleges that are doing the training, it’s happening all over.</a:t>
            </a:r>
          </a:p>
          <a:p>
            <a:endParaRPr lang="en-US" baseline="0" dirty="0" smtClean="0"/>
          </a:p>
          <a:p>
            <a:r>
              <a:rPr lang="en-US" baseline="0" dirty="0" smtClean="0"/>
              <a:t>This statement also hints at work-based learning. </a:t>
            </a:r>
          </a:p>
          <a:p>
            <a:r>
              <a:rPr lang="en-US" baseline="0" dirty="0" smtClean="0"/>
              <a:t>The combination of learning in the classroom and learning at the worksite.  </a:t>
            </a:r>
            <a:endParaRPr lang="en-US" baseline="0" dirty="0" smtClean="0"/>
          </a:p>
          <a:p>
            <a:endParaRPr lang="en-US" baseline="0" dirty="0" smtClean="0"/>
          </a:p>
          <a:p>
            <a:r>
              <a:rPr lang="en-US" baseline="0" dirty="0" smtClean="0"/>
              <a:t>Think Apprenticeships.</a:t>
            </a:r>
          </a:p>
          <a:p>
            <a:endParaRPr lang="en-US" baseline="0" dirty="0" smtClean="0"/>
          </a:p>
          <a:p>
            <a:endParaRPr lang="en-US" dirty="0" smtClean="0"/>
          </a:p>
          <a:p>
            <a:r>
              <a:rPr lang="en-US" dirty="0" smtClean="0"/>
              <a:t>====</a:t>
            </a:r>
          </a:p>
          <a:p>
            <a:r>
              <a:rPr lang="en-US" dirty="0" smtClean="0"/>
              <a:t>http://</a:t>
            </a:r>
            <a:r>
              <a:rPr lang="en-US" dirty="0" err="1" smtClean="0"/>
              <a:t>uscode.house.gov</a:t>
            </a:r>
            <a:r>
              <a:rPr lang="en-US" dirty="0" smtClean="0"/>
              <a:t>/</a:t>
            </a:r>
            <a:r>
              <a:rPr lang="en-US" dirty="0" err="1" smtClean="0"/>
              <a:t>view.xhtml?req</a:t>
            </a:r>
            <a:r>
              <a:rPr lang="en-US" dirty="0" smtClean="0"/>
              <a:t>=(title:29%20section:3102%20edition:prelim)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a:p>
        </p:txBody>
      </p:sp>
    </p:spTree>
    <p:extLst>
      <p:ext uri="{BB962C8B-B14F-4D97-AF65-F5344CB8AC3E}">
        <p14:creationId xmlns:p14="http://schemas.microsoft.com/office/powerpoint/2010/main" val="1176058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43000" y="685800"/>
            <a:ext cx="3860800" cy="2895600"/>
          </a:xfrm>
          <a:ln/>
        </p:spPr>
      </p:sp>
      <p:sp>
        <p:nvSpPr>
          <p:cNvPr id="21506" name="Rectangle 3"/>
          <p:cNvSpPr>
            <a:spLocks noGrp="1" noChangeArrowheads="1"/>
          </p:cNvSpPr>
          <p:nvPr>
            <p:ph type="body" idx="1"/>
          </p:nvPr>
        </p:nvSpPr>
        <p:spPr>
          <a:xfrm>
            <a:off x="914400" y="3657600"/>
            <a:ext cx="5029200" cy="48006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en-US" dirty="0">
                <a:latin typeface="Arial"/>
                <a:ea typeface="ヒラギノ角ゴ Pro W3" charset="0"/>
                <a:cs typeface="Arial"/>
              </a:rPr>
              <a:t>Sometimes we get too caught up in how well kids do </a:t>
            </a:r>
            <a:r>
              <a:rPr lang="en-US" u="sng" dirty="0">
                <a:latin typeface="Arial"/>
                <a:ea typeface="ヒラギノ角ゴ Pro W3" charset="0"/>
                <a:cs typeface="Arial"/>
              </a:rPr>
              <a:t>in</a:t>
            </a:r>
            <a:r>
              <a:rPr lang="en-US" dirty="0">
                <a:latin typeface="Arial"/>
                <a:ea typeface="ヒラギノ角ゴ Pro W3" charset="0"/>
                <a:cs typeface="Arial"/>
              </a:rPr>
              <a:t> school -- </a:t>
            </a:r>
          </a:p>
          <a:p>
            <a:r>
              <a:rPr lang="en-US" dirty="0">
                <a:latin typeface="Arial"/>
                <a:ea typeface="ヒラギノ角ゴ Pro W3" charset="0"/>
                <a:cs typeface="Arial"/>
              </a:rPr>
              <a:t>and we loose sight of the goal to produce adult citizens who can function well </a:t>
            </a:r>
            <a:r>
              <a:rPr lang="en-US" u="sng" dirty="0">
                <a:latin typeface="Arial"/>
                <a:ea typeface="ヒラギノ角ゴ Pro W3" charset="0"/>
                <a:cs typeface="Arial"/>
              </a:rPr>
              <a:t>outside</a:t>
            </a:r>
            <a:r>
              <a:rPr lang="en-US" dirty="0">
                <a:latin typeface="Arial"/>
                <a:ea typeface="ヒラギノ角ゴ Pro W3" charset="0"/>
                <a:cs typeface="Arial"/>
              </a:rPr>
              <a:t> of school</a:t>
            </a:r>
            <a:r>
              <a:rPr lang="en-US" dirty="0" smtClean="0">
                <a:latin typeface="Arial"/>
                <a:ea typeface="ヒラギノ角ゴ Pro W3" charset="0"/>
                <a:cs typeface="Arial"/>
              </a:rPr>
              <a:t>.</a:t>
            </a:r>
          </a:p>
          <a:p>
            <a:endParaRPr lang="en-US" dirty="0" smtClean="0">
              <a:latin typeface="Arial"/>
              <a:ea typeface="ヒラギノ角ゴ Pro W3" charset="0"/>
              <a:cs typeface="Arial"/>
            </a:endParaRPr>
          </a:p>
          <a:p>
            <a:r>
              <a:rPr lang="en-US" dirty="0" smtClean="0">
                <a:latin typeface="Arial"/>
                <a:ea typeface="ヒラギノ角ゴ Pro W3" charset="0"/>
                <a:cs typeface="Arial"/>
              </a:rPr>
              <a:t>We tend to focus on homework, tests, and curriculum. </a:t>
            </a:r>
            <a:endParaRPr lang="en-US" dirty="0">
              <a:latin typeface="Arial"/>
              <a:ea typeface="ヒラギノ角ゴ Pro W3" charset="0"/>
              <a:cs typeface="Arial"/>
            </a:endParaRPr>
          </a:p>
          <a:p>
            <a:endParaRPr lang="en-US" dirty="0">
              <a:latin typeface="Arial"/>
              <a:ea typeface="ヒラギノ角ゴ Pro W3" charset="0"/>
              <a:cs typeface="Arial"/>
            </a:endParaRPr>
          </a:p>
          <a:p>
            <a:r>
              <a:rPr lang="en-US" dirty="0" smtClean="0">
                <a:latin typeface="Arial"/>
                <a:ea typeface="ヒラギノ角ゴ Pro W3" charset="0"/>
                <a:cs typeface="Arial"/>
              </a:rPr>
              <a:t>But, being </a:t>
            </a:r>
            <a:r>
              <a:rPr lang="en-US" dirty="0">
                <a:latin typeface="Arial"/>
                <a:ea typeface="ヒラギノ角ゴ Pro W3" charset="0"/>
                <a:cs typeface="Arial"/>
              </a:rPr>
              <a:t>able to perform well </a:t>
            </a:r>
            <a:r>
              <a:rPr lang="en-US" u="sng" dirty="0">
                <a:latin typeface="Arial"/>
                <a:ea typeface="ヒラギノ角ゴ Pro W3" charset="0"/>
                <a:cs typeface="Arial"/>
              </a:rPr>
              <a:t>in</a:t>
            </a:r>
            <a:r>
              <a:rPr lang="en-US" dirty="0">
                <a:latin typeface="Arial"/>
                <a:ea typeface="ヒラギノ角ゴ Pro W3" charset="0"/>
                <a:cs typeface="Arial"/>
              </a:rPr>
              <a:t> school does not always translate </a:t>
            </a:r>
            <a:r>
              <a:rPr lang="en-US" dirty="0" smtClean="0">
                <a:latin typeface="Arial"/>
                <a:ea typeface="ヒラギノ角ゴ Pro W3" charset="0"/>
                <a:cs typeface="Arial"/>
              </a:rPr>
              <a:t>into </a:t>
            </a:r>
            <a:r>
              <a:rPr lang="en-US" dirty="0">
                <a:latin typeface="Arial"/>
                <a:ea typeface="ヒラギノ角ゴ Pro W3" charset="0"/>
                <a:cs typeface="Arial"/>
              </a:rPr>
              <a:t>being able to perform well </a:t>
            </a:r>
            <a:r>
              <a:rPr lang="en-US" u="sng" dirty="0">
                <a:latin typeface="Arial"/>
                <a:ea typeface="ヒラギノ角ゴ Pro W3" charset="0"/>
                <a:cs typeface="Arial"/>
              </a:rPr>
              <a:t>outside</a:t>
            </a:r>
            <a:r>
              <a:rPr lang="en-US" dirty="0">
                <a:latin typeface="Arial"/>
                <a:ea typeface="ヒラギノ角ゴ Pro W3" charset="0"/>
                <a:cs typeface="Arial"/>
              </a:rPr>
              <a:t> of school</a:t>
            </a:r>
            <a:r>
              <a:rPr lang="en-US" dirty="0" smtClean="0">
                <a:latin typeface="Arial"/>
                <a:ea typeface="ヒラギノ角ゴ Pro W3" charset="0"/>
                <a:cs typeface="Arial"/>
              </a:rPr>
              <a:t>.</a:t>
            </a:r>
          </a:p>
          <a:p>
            <a:endParaRPr lang="en-US" dirty="0" smtClean="0">
              <a:latin typeface="Arial"/>
              <a:ea typeface="ヒラギノ角ゴ Pro W3" charset="0"/>
              <a:cs typeface="Arial"/>
            </a:endParaRPr>
          </a:p>
          <a:p>
            <a:endParaRPr lang="en-US" dirty="0">
              <a:latin typeface="Arial"/>
              <a:ea typeface="ヒラギノ角ゴ Pro W3" charset="0"/>
              <a:cs typeface="Arial"/>
            </a:endParaRPr>
          </a:p>
          <a:p>
            <a:endParaRPr lang="en-US" dirty="0">
              <a:solidFill>
                <a:srgbClr val="3E3F40"/>
              </a:solidFill>
              <a:latin typeface="Arial"/>
              <a:ea typeface="ヒラギノ角ゴ Pro W3" charset="0"/>
              <a:cs typeface="Arial"/>
            </a:endParaRPr>
          </a:p>
          <a:p>
            <a:r>
              <a:rPr lang="en-US" dirty="0">
                <a:solidFill>
                  <a:srgbClr val="3E3F40"/>
                </a:solidFill>
                <a:latin typeface="Arial"/>
                <a:ea typeface="ヒラギノ角ゴ Pro W3" charset="0"/>
                <a:cs typeface="Arial"/>
              </a:rPr>
              <a:t>=======</a:t>
            </a:r>
          </a:p>
          <a:p>
            <a:r>
              <a:rPr lang="en-US" dirty="0">
                <a:solidFill>
                  <a:srgbClr val="3E3F40"/>
                </a:solidFill>
                <a:latin typeface="Arial"/>
                <a:ea typeface="ヒラギノ角ゴ Pro W3" charset="0"/>
                <a:cs typeface="Arial"/>
              </a:rPr>
              <a:t>This line is often quoted without any reference. Here are two people who claim the quote and a school district that uses it as their motto.</a:t>
            </a:r>
          </a:p>
          <a:p>
            <a:endParaRPr lang="en-US" dirty="0">
              <a:solidFill>
                <a:srgbClr val="3E3F40"/>
              </a:solidFill>
              <a:latin typeface="Arial"/>
              <a:ea typeface="ヒラギノ角ゴ Pro W3" charset="0"/>
              <a:cs typeface="Arial"/>
            </a:endParaRPr>
          </a:p>
          <a:p>
            <a:r>
              <a:rPr lang="en-US" i="1" dirty="0">
                <a:latin typeface="Arial"/>
                <a:ea typeface="ヒラギノ角ゴ Pro W3" charset="0"/>
                <a:cs typeface="Arial"/>
              </a:rPr>
              <a:t>Elliot W. Eisner</a:t>
            </a:r>
          </a:p>
          <a:p>
            <a:r>
              <a:rPr lang="en-US" dirty="0">
                <a:latin typeface="Arial"/>
                <a:ea typeface="ヒラギノ角ゴ Pro W3" charset="0"/>
                <a:cs typeface="Arial"/>
              </a:rPr>
              <a:t>http://</a:t>
            </a:r>
            <a:r>
              <a:rPr lang="en-US" dirty="0" err="1">
                <a:latin typeface="Arial"/>
                <a:ea typeface="ヒラギノ角ゴ Pro W3" charset="0"/>
                <a:cs typeface="Arial"/>
              </a:rPr>
              <a:t>www.ascd.org</a:t>
            </a:r>
            <a:r>
              <a:rPr lang="en-US" dirty="0">
                <a:latin typeface="Arial"/>
                <a:ea typeface="ヒラギノ角ゴ Pro W3" charset="0"/>
                <a:cs typeface="Arial"/>
              </a:rPr>
              <a:t>/publications/educational-leadership/dec03/vol61/num04/Preparing-for-Today-and-</a:t>
            </a:r>
            <a:r>
              <a:rPr lang="en-US" dirty="0" err="1">
                <a:latin typeface="Arial"/>
                <a:ea typeface="ヒラギノ角ゴ Pro W3" charset="0"/>
                <a:cs typeface="Arial"/>
              </a:rPr>
              <a:t>Tomorrow.aspx</a:t>
            </a:r>
            <a:endParaRPr lang="en-US" dirty="0">
              <a:latin typeface="Arial"/>
              <a:ea typeface="ヒラギノ角ゴ Pro W3" charset="0"/>
              <a:cs typeface="Arial"/>
            </a:endParaRPr>
          </a:p>
          <a:p>
            <a:endParaRPr lang="en-US" dirty="0">
              <a:latin typeface="Arial"/>
              <a:ea typeface="ヒラギノ角ゴ Pro W3" charset="0"/>
              <a:cs typeface="Arial"/>
            </a:endParaRPr>
          </a:p>
          <a:p>
            <a:r>
              <a:rPr lang="en-US" dirty="0">
                <a:solidFill>
                  <a:srgbClr val="3E3F40"/>
                </a:solidFill>
                <a:latin typeface="Arial"/>
                <a:ea typeface="ヒラギノ角ゴ Pro W3" charset="0"/>
                <a:cs typeface="Arial"/>
              </a:rPr>
              <a:t>Raymond McNulty</a:t>
            </a:r>
          </a:p>
          <a:p>
            <a:r>
              <a:rPr lang="en-US" dirty="0">
                <a:latin typeface="Arial"/>
                <a:ea typeface="ヒラギノ角ゴ Pro W3" charset="0"/>
                <a:cs typeface="Arial"/>
              </a:rPr>
              <a:t>http://</a:t>
            </a:r>
            <a:r>
              <a:rPr lang="en-US" dirty="0" err="1">
                <a:latin typeface="Arial"/>
                <a:ea typeface="ヒラギノ角ゴ Pro W3" charset="0"/>
                <a:cs typeface="Arial"/>
              </a:rPr>
              <a:t>unioneagle.com</a:t>
            </a:r>
            <a:r>
              <a:rPr lang="en-US" dirty="0">
                <a:latin typeface="Arial"/>
                <a:ea typeface="ヒラギノ角ゴ Pro W3" charset="0"/>
                <a:cs typeface="Arial"/>
              </a:rPr>
              <a:t>/2012/01/education-leader-challenges-teachers-to-be-different/</a:t>
            </a:r>
            <a:endParaRPr lang="en-US" i="1" dirty="0">
              <a:latin typeface="Arial"/>
              <a:ea typeface="ヒラギノ角ゴ Pro W3" charset="0"/>
              <a:cs typeface="Arial"/>
            </a:endParaRPr>
          </a:p>
          <a:p>
            <a:endParaRPr lang="en-US" i="1" dirty="0">
              <a:latin typeface="Arial"/>
              <a:ea typeface="ヒラギノ角ゴ Pro W3" charset="0"/>
              <a:cs typeface="Arial"/>
            </a:endParaRPr>
          </a:p>
          <a:p>
            <a:r>
              <a:rPr lang="en-US" b="1" dirty="0">
                <a:solidFill>
                  <a:srgbClr val="FFFFFF"/>
                </a:solidFill>
                <a:latin typeface="Arial"/>
                <a:ea typeface="ヒラギノ角ゴ Pro W3" charset="0"/>
                <a:cs typeface="Arial"/>
              </a:rPr>
              <a:t>Bellevue Community School District</a:t>
            </a:r>
          </a:p>
          <a:p>
            <a:r>
              <a:rPr lang="en-US" dirty="0">
                <a:latin typeface="Arial"/>
                <a:ea typeface="ヒラギノ角ゴ Pro W3" charset="0"/>
                <a:cs typeface="Arial"/>
              </a:rPr>
              <a:t>http://bellevue.k12.ia.us/</a:t>
            </a:r>
          </a:p>
        </p:txBody>
      </p:sp>
    </p:spTree>
    <p:extLst>
      <p:ext uri="{BB962C8B-B14F-4D97-AF65-F5344CB8AC3E}">
        <p14:creationId xmlns:p14="http://schemas.microsoft.com/office/powerpoint/2010/main" val="1293455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495800"/>
          </a:xfrm>
        </p:spPr>
        <p:txBody>
          <a:bodyPr>
            <a:noAutofit/>
          </a:bodyPr>
          <a:lstStyle/>
          <a:p>
            <a:r>
              <a:rPr lang="en-US" dirty="0" smtClean="0"/>
              <a:t>Part E</a:t>
            </a:r>
          </a:p>
          <a:p>
            <a:endParaRPr lang="en-US" dirty="0" smtClean="0"/>
          </a:p>
          <a:p>
            <a:r>
              <a:rPr lang="en-US" dirty="0" smtClean="0"/>
              <a:t>Here is where it starts to get personal.</a:t>
            </a:r>
          </a:p>
          <a:p>
            <a:endParaRPr lang="en-US" dirty="0" smtClean="0"/>
          </a:p>
          <a:p>
            <a:r>
              <a:rPr lang="en-US" dirty="0" smtClean="0"/>
              <a:t>Here we see the </a:t>
            </a:r>
            <a:r>
              <a:rPr lang="en-US" u="sng" dirty="0" smtClean="0"/>
              <a:t>organization</a:t>
            </a:r>
            <a:r>
              <a:rPr lang="en-US" baseline="0" dirty="0" smtClean="0"/>
              <a:t> of education, training and other services to meet the particular needs of an individual.</a:t>
            </a:r>
          </a:p>
          <a:p>
            <a:endParaRPr lang="en-US" baseline="0" dirty="0" smtClean="0"/>
          </a:p>
          <a:p>
            <a:r>
              <a:rPr lang="en-US" baseline="0" dirty="0" smtClean="0"/>
              <a:t>We’re not talking cookie-cutter Career Pathways here. We are talking about a program that is tailored to a single person.</a:t>
            </a:r>
          </a:p>
          <a:p>
            <a:endParaRPr lang="en-US" baseline="0" dirty="0" smtClean="0"/>
          </a:p>
          <a:p>
            <a:r>
              <a:rPr lang="en-US" baseline="0" dirty="0" smtClean="0"/>
              <a:t>It would be nice if we could just create some high-level career pathways, and then get folks to pick one. But that is not what I see here. </a:t>
            </a:r>
          </a:p>
          <a:p>
            <a:r>
              <a:rPr lang="en-US" baseline="0" dirty="0" smtClean="0"/>
              <a:t>It’s all about individual folks preparing for their personal career.</a:t>
            </a:r>
          </a:p>
          <a:p>
            <a:r>
              <a:rPr lang="en-US" baseline="0" dirty="0" smtClean="0"/>
              <a:t>How do we help them do that?</a:t>
            </a:r>
            <a:endParaRPr lang="en-US" dirty="0" smtClean="0"/>
          </a:p>
          <a:p>
            <a:endParaRPr lang="en-US" dirty="0" smtClean="0"/>
          </a:p>
          <a:p>
            <a:r>
              <a:rPr lang="en-US" dirty="0" smtClean="0"/>
              <a:t>====</a:t>
            </a:r>
          </a:p>
          <a:p>
            <a:r>
              <a:rPr lang="en-US" dirty="0" smtClean="0"/>
              <a:t>http://</a:t>
            </a:r>
            <a:r>
              <a:rPr lang="en-US" dirty="0" err="1" smtClean="0"/>
              <a:t>uscode.house.gov</a:t>
            </a:r>
            <a:r>
              <a:rPr lang="en-US" dirty="0" smtClean="0"/>
              <a:t>/</a:t>
            </a:r>
            <a:r>
              <a:rPr lang="en-US" dirty="0" err="1" smtClean="0"/>
              <a:t>view.xhtml?req</a:t>
            </a:r>
            <a:r>
              <a:rPr lang="en-US" dirty="0" smtClean="0"/>
              <a:t>=(title:29%20section:3102%20edition:prelim)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1114176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114800"/>
            <a:ext cx="5486400" cy="4724400"/>
          </a:xfrm>
        </p:spPr>
        <p:txBody>
          <a:bodyPr>
            <a:noAutofit/>
          </a:bodyPr>
          <a:lstStyle/>
          <a:p>
            <a:r>
              <a:rPr lang="en-US" dirty="0" smtClean="0"/>
              <a:t>Part</a:t>
            </a:r>
            <a:r>
              <a:rPr lang="en-US" baseline="0" dirty="0" smtClean="0"/>
              <a:t> F</a:t>
            </a:r>
          </a:p>
          <a:p>
            <a:endParaRPr lang="en-US" baseline="0" dirty="0" smtClean="0"/>
          </a:p>
          <a:p>
            <a:r>
              <a:rPr lang="en-US" baseline="0" dirty="0" smtClean="0"/>
              <a:t>A High School Diploma is not enough, -- these days you need more.</a:t>
            </a:r>
          </a:p>
          <a:p>
            <a:endParaRPr lang="en-US" baseline="0" dirty="0" smtClean="0"/>
          </a:p>
          <a:p>
            <a:r>
              <a:rPr lang="en-US" baseline="0" dirty="0" smtClean="0"/>
              <a:t>There used to be good jobs you could get right out of high school, but no more.</a:t>
            </a:r>
          </a:p>
          <a:p>
            <a:endParaRPr lang="en-US" baseline="0" dirty="0" smtClean="0"/>
          </a:p>
          <a:p>
            <a:r>
              <a:rPr lang="en-US" baseline="0" dirty="0" smtClean="0"/>
              <a:t>Everyone needs some kind of training beyond high school.  It might be a certificate or degree from a college, or it might be a certificate from Joe’s Truck Driving School.</a:t>
            </a:r>
          </a:p>
          <a:p>
            <a:endParaRPr lang="en-US" baseline="0" dirty="0" smtClean="0"/>
          </a:p>
          <a:p>
            <a:r>
              <a:rPr lang="en-US" baseline="0" dirty="0" smtClean="0"/>
              <a:t>We know that most industries are promoting their own certifications, but if you read between the lines, this is saying that an education credential is essential.</a:t>
            </a:r>
            <a:endParaRPr lang="en-US" dirty="0" smtClean="0"/>
          </a:p>
          <a:p>
            <a:endParaRPr lang="en-US" dirty="0" smtClean="0"/>
          </a:p>
          <a:p>
            <a:r>
              <a:rPr lang="en-US" dirty="0" smtClean="0"/>
              <a:t>====</a:t>
            </a:r>
          </a:p>
          <a:p>
            <a:r>
              <a:rPr lang="en-US" dirty="0" smtClean="0"/>
              <a:t>http://</a:t>
            </a:r>
            <a:r>
              <a:rPr lang="en-US" dirty="0" err="1" smtClean="0"/>
              <a:t>uscode.house.gov</a:t>
            </a:r>
            <a:r>
              <a:rPr lang="en-US" dirty="0" smtClean="0"/>
              <a:t>/</a:t>
            </a:r>
            <a:r>
              <a:rPr lang="en-US" dirty="0" err="1" smtClean="0"/>
              <a:t>view.xhtml?req</a:t>
            </a:r>
            <a:r>
              <a:rPr lang="en-US" dirty="0" smtClean="0"/>
              <a:t>=(title:29%20section:3102%20edition:prelim)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1334959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G</a:t>
            </a:r>
          </a:p>
          <a:p>
            <a:endParaRPr lang="en-US" dirty="0" smtClean="0"/>
          </a:p>
          <a:p>
            <a:r>
              <a:rPr lang="en-US" dirty="0" smtClean="0"/>
              <a:t>The career pathway does not end when you get hired. </a:t>
            </a:r>
          </a:p>
          <a:p>
            <a:endParaRPr lang="en-US" dirty="0" smtClean="0"/>
          </a:p>
          <a:p>
            <a:r>
              <a:rPr lang="en-US" dirty="0" smtClean="0"/>
              <a:t>Your career pathway keeps going.</a:t>
            </a:r>
          </a:p>
          <a:p>
            <a:endParaRPr lang="en-US" dirty="0" smtClean="0"/>
          </a:p>
          <a:p>
            <a:r>
              <a:rPr lang="en-US" dirty="0" smtClean="0"/>
              <a:t>It helps you advance to higher levels of responsibility with hopefully higher levels of remunerations.</a:t>
            </a:r>
          </a:p>
          <a:p>
            <a:endParaRPr lang="en-US" dirty="0" smtClean="0"/>
          </a:p>
          <a:p>
            <a:r>
              <a:rPr lang="en-US" dirty="0" smtClean="0"/>
              <a:t> We are helping folks prepare for a career, but what are we doing to help prepare them for advancement later on in</a:t>
            </a:r>
            <a:r>
              <a:rPr lang="en-US" baseline="0" dirty="0" smtClean="0"/>
              <a:t> life?</a:t>
            </a:r>
            <a:endParaRPr lang="en-US" dirty="0" smtClean="0"/>
          </a:p>
          <a:p>
            <a:endParaRPr lang="en-US" dirty="0" smtClean="0"/>
          </a:p>
          <a:p>
            <a:endParaRPr lang="en-US" dirty="0" smtClean="0"/>
          </a:p>
          <a:p>
            <a:r>
              <a:rPr lang="en-US" dirty="0" smtClean="0"/>
              <a:t>====</a:t>
            </a:r>
          </a:p>
          <a:p>
            <a:r>
              <a:rPr lang="en-US" dirty="0" smtClean="0"/>
              <a:t>http://</a:t>
            </a:r>
            <a:r>
              <a:rPr lang="en-US" dirty="0" err="1" smtClean="0"/>
              <a:t>uscode.house.gov</a:t>
            </a:r>
            <a:r>
              <a:rPr lang="en-US" dirty="0" smtClean="0"/>
              <a:t>/</a:t>
            </a:r>
            <a:r>
              <a:rPr lang="en-US" dirty="0" err="1" smtClean="0"/>
              <a:t>view.xhtml?req</a:t>
            </a:r>
            <a:r>
              <a:rPr lang="en-US" dirty="0" smtClean="0"/>
              <a:t>=(title:29%20section:3102%20edition:prelim)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a:p>
        </p:txBody>
      </p:sp>
    </p:spTree>
    <p:extLst>
      <p:ext uri="{BB962C8B-B14F-4D97-AF65-F5344CB8AC3E}">
        <p14:creationId xmlns:p14="http://schemas.microsoft.com/office/powerpoint/2010/main" val="1840018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43000" y="685800"/>
            <a:ext cx="3860800" cy="2895600"/>
          </a:xfrm>
          <a:ln/>
        </p:spPr>
      </p:sp>
      <p:sp>
        <p:nvSpPr>
          <p:cNvPr id="21506" name="Rectangle 3"/>
          <p:cNvSpPr>
            <a:spLocks noGrp="1" noChangeArrowheads="1"/>
          </p:cNvSpPr>
          <p:nvPr>
            <p:ph type="body" idx="1"/>
          </p:nvPr>
        </p:nvSpPr>
        <p:spPr>
          <a:xfrm>
            <a:off x="914400" y="3657600"/>
            <a:ext cx="5029200" cy="48006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en-US" dirty="0" smtClean="0">
                <a:latin typeface="Arial"/>
                <a:ea typeface="ヒラギノ角ゴ Pro W3" charset="0"/>
                <a:cs typeface="Arial"/>
              </a:rPr>
              <a:t>I showed you this earlier.</a:t>
            </a:r>
          </a:p>
          <a:p>
            <a:endParaRPr lang="en-US" dirty="0" smtClean="0">
              <a:latin typeface="Arial"/>
              <a:ea typeface="ヒラギノ角ゴ Pro W3" charset="0"/>
              <a:cs typeface="Arial"/>
            </a:endParaRPr>
          </a:p>
          <a:p>
            <a:r>
              <a:rPr lang="en-US" dirty="0" smtClean="0">
                <a:latin typeface="Arial"/>
                <a:ea typeface="ヒラギノ角ゴ Pro W3" charset="0"/>
                <a:cs typeface="Arial"/>
              </a:rPr>
              <a:t>What we are talking about today</a:t>
            </a:r>
            <a:r>
              <a:rPr lang="en-US" baseline="0" dirty="0" smtClean="0">
                <a:latin typeface="Arial"/>
                <a:ea typeface="ヒラギノ角ゴ Pro W3" charset="0"/>
                <a:cs typeface="Arial"/>
              </a:rPr>
              <a:t> is not helping folks do well in school.</a:t>
            </a:r>
          </a:p>
          <a:p>
            <a:endParaRPr lang="en-US" baseline="0" dirty="0" smtClean="0">
              <a:latin typeface="Arial"/>
              <a:ea typeface="ヒラギノ角ゴ Pro W3" charset="0"/>
              <a:cs typeface="Arial"/>
            </a:endParaRPr>
          </a:p>
          <a:p>
            <a:r>
              <a:rPr lang="en-US" baseline="0" dirty="0" smtClean="0">
                <a:latin typeface="Arial"/>
                <a:ea typeface="ヒラギノ角ゴ Pro W3" charset="0"/>
                <a:cs typeface="Arial"/>
              </a:rPr>
              <a:t>We are talking about helping folks progress along </a:t>
            </a:r>
            <a:r>
              <a:rPr lang="en-US" u="sng" baseline="0" dirty="0" smtClean="0">
                <a:latin typeface="Arial"/>
                <a:ea typeface="ヒラギノ角ゴ Pro W3" charset="0"/>
                <a:cs typeface="Arial"/>
              </a:rPr>
              <a:t>their</a:t>
            </a:r>
            <a:r>
              <a:rPr lang="en-US" baseline="0" dirty="0" smtClean="0">
                <a:latin typeface="Arial"/>
                <a:ea typeface="ヒラギノ角ゴ Pro W3" charset="0"/>
                <a:cs typeface="Arial"/>
              </a:rPr>
              <a:t> career pathway.</a:t>
            </a:r>
            <a:endParaRPr lang="en-US" dirty="0" smtClean="0">
              <a:latin typeface="Arial"/>
              <a:ea typeface="ヒラギノ角ゴ Pro W3" charset="0"/>
              <a:cs typeface="Arial"/>
            </a:endParaRPr>
          </a:p>
          <a:p>
            <a:endParaRPr lang="en-US" dirty="0" smtClean="0">
              <a:latin typeface="Arial"/>
              <a:ea typeface="ヒラギノ角ゴ Pro W3" charset="0"/>
              <a:cs typeface="Arial"/>
            </a:endParaRPr>
          </a:p>
          <a:p>
            <a:r>
              <a:rPr lang="en-US" dirty="0" smtClean="0">
                <a:latin typeface="Arial"/>
                <a:ea typeface="ヒラギノ角ゴ Pro W3" charset="0"/>
                <a:cs typeface="Arial"/>
              </a:rPr>
              <a:t>Not just</a:t>
            </a:r>
            <a:r>
              <a:rPr lang="en-US" baseline="0" dirty="0" smtClean="0">
                <a:latin typeface="Arial"/>
                <a:ea typeface="ヒラギノ角ゴ Pro W3" charset="0"/>
                <a:cs typeface="Arial"/>
              </a:rPr>
              <a:t> helping them get the job, but helping them to keep their job and advance to the next level in their job.</a:t>
            </a:r>
          </a:p>
          <a:p>
            <a:endParaRPr lang="en-US" baseline="0" dirty="0" smtClean="0">
              <a:latin typeface="Arial"/>
              <a:ea typeface="ヒラギノ角ゴ Pro W3" charset="0"/>
              <a:cs typeface="Arial"/>
            </a:endParaRPr>
          </a:p>
          <a:p>
            <a:r>
              <a:rPr lang="en-US" baseline="0" dirty="0" smtClean="0">
                <a:latin typeface="Arial"/>
                <a:ea typeface="ヒラギノ角ゴ Pro W3" charset="0"/>
                <a:cs typeface="Arial"/>
              </a:rPr>
              <a:t>The career pathway does not stop when they get the job.</a:t>
            </a:r>
            <a:endParaRPr lang="en-US" dirty="0" smtClean="0">
              <a:latin typeface="Arial"/>
              <a:ea typeface="ヒラギノ角ゴ Pro W3" charset="0"/>
              <a:cs typeface="Arial"/>
            </a:endParaRPr>
          </a:p>
          <a:p>
            <a:endParaRPr lang="en-US" dirty="0" smtClean="0">
              <a:solidFill>
                <a:schemeClr val="tx1"/>
              </a:solidFill>
              <a:latin typeface="Arial"/>
              <a:ea typeface="ヒラギノ角ゴ Pro W3" charset="0"/>
              <a:cs typeface="Arial"/>
            </a:endParaRPr>
          </a:p>
          <a:p>
            <a:endParaRPr lang="en-US" dirty="0">
              <a:solidFill>
                <a:srgbClr val="3E3F40"/>
              </a:solidFill>
              <a:latin typeface="Arial"/>
              <a:ea typeface="ヒラギノ角ゴ Pro W3" charset="0"/>
              <a:cs typeface="Arial"/>
            </a:endParaRPr>
          </a:p>
          <a:p>
            <a:r>
              <a:rPr lang="en-US" dirty="0">
                <a:solidFill>
                  <a:srgbClr val="3E3F40"/>
                </a:solidFill>
                <a:latin typeface="Arial"/>
                <a:ea typeface="ヒラギノ角ゴ Pro W3" charset="0"/>
                <a:cs typeface="Arial"/>
              </a:rPr>
              <a:t>=======</a:t>
            </a:r>
          </a:p>
          <a:p>
            <a:r>
              <a:rPr lang="en-US" dirty="0">
                <a:solidFill>
                  <a:srgbClr val="3E3F40"/>
                </a:solidFill>
                <a:latin typeface="Arial"/>
                <a:ea typeface="ヒラギノ角ゴ Pro W3" charset="0"/>
                <a:cs typeface="Arial"/>
              </a:rPr>
              <a:t>This line is often quoted without any reference. Here are two people who claim the quote and a school district that uses it as their motto.</a:t>
            </a:r>
          </a:p>
          <a:p>
            <a:endParaRPr lang="en-US" dirty="0">
              <a:solidFill>
                <a:srgbClr val="3E3F40"/>
              </a:solidFill>
              <a:latin typeface="Arial"/>
              <a:ea typeface="ヒラギノ角ゴ Pro W3" charset="0"/>
              <a:cs typeface="Arial"/>
            </a:endParaRPr>
          </a:p>
          <a:p>
            <a:r>
              <a:rPr lang="en-US" i="1" dirty="0">
                <a:latin typeface="Arial"/>
                <a:ea typeface="ヒラギノ角ゴ Pro W3" charset="0"/>
                <a:cs typeface="Arial"/>
              </a:rPr>
              <a:t>Elliot W. Eisner</a:t>
            </a:r>
          </a:p>
          <a:p>
            <a:r>
              <a:rPr lang="en-US" dirty="0">
                <a:latin typeface="Arial"/>
                <a:ea typeface="ヒラギノ角ゴ Pro W3" charset="0"/>
                <a:cs typeface="Arial"/>
              </a:rPr>
              <a:t>http://</a:t>
            </a:r>
            <a:r>
              <a:rPr lang="en-US" dirty="0" err="1">
                <a:latin typeface="Arial"/>
                <a:ea typeface="ヒラギノ角ゴ Pro W3" charset="0"/>
                <a:cs typeface="Arial"/>
              </a:rPr>
              <a:t>www.ascd.org</a:t>
            </a:r>
            <a:r>
              <a:rPr lang="en-US" dirty="0">
                <a:latin typeface="Arial"/>
                <a:ea typeface="ヒラギノ角ゴ Pro W3" charset="0"/>
                <a:cs typeface="Arial"/>
              </a:rPr>
              <a:t>/publications/educational-leadership/dec03/vol61/num04/Preparing-for-Today-and-</a:t>
            </a:r>
            <a:r>
              <a:rPr lang="en-US" dirty="0" err="1">
                <a:latin typeface="Arial"/>
                <a:ea typeface="ヒラギノ角ゴ Pro W3" charset="0"/>
                <a:cs typeface="Arial"/>
              </a:rPr>
              <a:t>Tomorrow.aspx</a:t>
            </a:r>
            <a:endParaRPr lang="en-US" dirty="0">
              <a:latin typeface="Arial"/>
              <a:ea typeface="ヒラギノ角ゴ Pro W3" charset="0"/>
              <a:cs typeface="Arial"/>
            </a:endParaRPr>
          </a:p>
          <a:p>
            <a:endParaRPr lang="en-US" dirty="0">
              <a:latin typeface="Arial"/>
              <a:ea typeface="ヒラギノ角ゴ Pro W3" charset="0"/>
              <a:cs typeface="Arial"/>
            </a:endParaRPr>
          </a:p>
          <a:p>
            <a:r>
              <a:rPr lang="en-US" dirty="0">
                <a:solidFill>
                  <a:srgbClr val="3E3F40"/>
                </a:solidFill>
                <a:latin typeface="Arial"/>
                <a:ea typeface="ヒラギノ角ゴ Pro W3" charset="0"/>
                <a:cs typeface="Arial"/>
              </a:rPr>
              <a:t>Raymond McNulty</a:t>
            </a:r>
          </a:p>
          <a:p>
            <a:r>
              <a:rPr lang="en-US" dirty="0">
                <a:latin typeface="Arial"/>
                <a:ea typeface="ヒラギノ角ゴ Pro W3" charset="0"/>
                <a:cs typeface="Arial"/>
              </a:rPr>
              <a:t>http://</a:t>
            </a:r>
            <a:r>
              <a:rPr lang="en-US" dirty="0" err="1">
                <a:latin typeface="Arial"/>
                <a:ea typeface="ヒラギノ角ゴ Pro W3" charset="0"/>
                <a:cs typeface="Arial"/>
              </a:rPr>
              <a:t>unioneagle.com</a:t>
            </a:r>
            <a:r>
              <a:rPr lang="en-US" dirty="0">
                <a:latin typeface="Arial"/>
                <a:ea typeface="ヒラギノ角ゴ Pro W3" charset="0"/>
                <a:cs typeface="Arial"/>
              </a:rPr>
              <a:t>/2012/01/education-leader-challenges-teachers-to-be-different/</a:t>
            </a:r>
            <a:endParaRPr lang="en-US" i="1" dirty="0">
              <a:latin typeface="Arial"/>
              <a:ea typeface="ヒラギノ角ゴ Pro W3" charset="0"/>
              <a:cs typeface="Arial"/>
            </a:endParaRPr>
          </a:p>
          <a:p>
            <a:endParaRPr lang="en-US" i="1" dirty="0">
              <a:latin typeface="Arial"/>
              <a:ea typeface="ヒラギノ角ゴ Pro W3" charset="0"/>
              <a:cs typeface="Arial"/>
            </a:endParaRPr>
          </a:p>
          <a:p>
            <a:r>
              <a:rPr lang="en-US" b="1" dirty="0">
                <a:solidFill>
                  <a:srgbClr val="FFFFFF"/>
                </a:solidFill>
                <a:latin typeface="Arial"/>
                <a:ea typeface="ヒラギノ角ゴ Pro W3" charset="0"/>
                <a:cs typeface="Arial"/>
              </a:rPr>
              <a:t>Bellevue Community School District</a:t>
            </a:r>
          </a:p>
          <a:p>
            <a:r>
              <a:rPr lang="en-US" dirty="0">
                <a:latin typeface="Arial"/>
                <a:ea typeface="ヒラギノ角ゴ Pro W3" charset="0"/>
                <a:cs typeface="Arial"/>
              </a:rPr>
              <a:t>http://bellevue.k12.ia.us/</a:t>
            </a:r>
          </a:p>
        </p:txBody>
      </p:sp>
    </p:spTree>
    <p:extLst>
      <p:ext uri="{BB962C8B-B14F-4D97-AF65-F5344CB8AC3E}">
        <p14:creationId xmlns:p14="http://schemas.microsoft.com/office/powerpoint/2010/main" val="1287988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Page 13 of the House’s version of Perkins defers</a:t>
            </a:r>
            <a:r>
              <a:rPr lang="en-US" baseline="0" dirty="0" smtClean="0"/>
              <a:t> the definition of </a:t>
            </a:r>
            <a:r>
              <a:rPr lang="en-US" sz="1600" kern="1200" dirty="0" smtClean="0">
                <a:solidFill>
                  <a:schemeClr val="tx1"/>
                </a:solidFill>
                <a:effectLst/>
                <a:latin typeface="+mn-lt"/>
                <a:ea typeface="+mn-ea"/>
                <a:cs typeface="+mn-cs"/>
              </a:rPr>
              <a:t>‘in-demand industry sector or</a:t>
            </a:r>
            <a:r>
              <a:rPr lang="en-US" sz="1600" kern="1200" baseline="0" dirty="0" smtClean="0">
                <a:solidFill>
                  <a:schemeClr val="tx1"/>
                </a:solidFill>
                <a:effectLst/>
                <a:latin typeface="+mn-lt"/>
                <a:ea typeface="+mn-ea"/>
                <a:cs typeface="+mn-cs"/>
              </a:rPr>
              <a:t> </a:t>
            </a:r>
            <a:r>
              <a:rPr lang="en-US" sz="1600" kern="1200" dirty="0" smtClean="0">
                <a:solidFill>
                  <a:schemeClr val="tx1"/>
                </a:solidFill>
                <a:effectLst/>
                <a:latin typeface="+mn-lt"/>
                <a:ea typeface="+mn-ea"/>
                <a:cs typeface="+mn-cs"/>
              </a:rPr>
              <a:t>occupation”</a:t>
            </a:r>
            <a:r>
              <a:rPr lang="en-US" sz="1600" kern="1200" baseline="0" dirty="0" smtClean="0">
                <a:solidFill>
                  <a:schemeClr val="tx1"/>
                </a:solidFill>
                <a:effectLst/>
                <a:latin typeface="+mn-lt"/>
                <a:ea typeface="+mn-ea"/>
                <a:cs typeface="+mn-cs"/>
              </a:rPr>
              <a:t>  </a:t>
            </a:r>
            <a:r>
              <a:rPr lang="en-US" baseline="0" dirty="0" smtClean="0"/>
              <a:t>to the definition found in WIOA.</a:t>
            </a:r>
          </a:p>
          <a:p>
            <a:endParaRPr lang="en-US" baseline="0" dirty="0" smtClean="0"/>
          </a:p>
          <a:p>
            <a:r>
              <a:rPr lang="en-US" baseline="0" dirty="0" smtClean="0"/>
              <a:t>Are we seeing a trend here </a:t>
            </a:r>
            <a:r>
              <a:rPr lang="en-US" baseline="0" dirty="0" smtClean="0"/>
              <a:t>-- that </a:t>
            </a:r>
            <a:r>
              <a:rPr lang="en-US" baseline="0" dirty="0" smtClean="0"/>
              <a:t>you need to read the WIOA  </a:t>
            </a:r>
            <a:r>
              <a:rPr lang="en-US" baseline="0" dirty="0" smtClean="0"/>
              <a:t>legislation?</a:t>
            </a:r>
            <a:endParaRPr lang="en-US" dirty="0" smtClean="0"/>
          </a:p>
          <a:p>
            <a:endParaRPr lang="en-US" dirty="0" smtClean="0"/>
          </a:p>
          <a:p>
            <a:endParaRPr lang="en-US" dirty="0" smtClean="0"/>
          </a:p>
          <a:p>
            <a:r>
              <a:rPr lang="en-US" dirty="0" smtClean="0"/>
              <a:t>====</a:t>
            </a:r>
          </a:p>
          <a:p>
            <a:r>
              <a:rPr lang="en-US" dirty="0" smtClean="0"/>
              <a:t>https://</a:t>
            </a:r>
            <a:r>
              <a:rPr lang="en-US" dirty="0" err="1" smtClean="0"/>
              <a:t>www.congress.gov</a:t>
            </a:r>
            <a:r>
              <a:rPr lang="en-US" dirty="0" smtClean="0"/>
              <a:t>/bill/114th-congress/house-bill/5587/text</a:t>
            </a:r>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a:p>
        </p:txBody>
      </p:sp>
    </p:spTree>
    <p:extLst>
      <p:ext uri="{BB962C8B-B14F-4D97-AF65-F5344CB8AC3E}">
        <p14:creationId xmlns:p14="http://schemas.microsoft.com/office/powerpoint/2010/main" val="1023069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the definition of </a:t>
            </a:r>
            <a:r>
              <a:rPr lang="en-US" sz="1600" dirty="0" smtClean="0"/>
              <a:t>"in-demand industry sector or occupation”</a:t>
            </a:r>
          </a:p>
          <a:p>
            <a:endParaRPr lang="en-US" dirty="0"/>
          </a:p>
          <a:p>
            <a:r>
              <a:rPr lang="en-US" sz="1600" dirty="0" smtClean="0"/>
              <a:t>It boils down to making sure we are preparing students for occupations that should have openings.</a:t>
            </a:r>
            <a:endParaRPr lang="en-US" sz="1600" dirty="0" smtClean="0"/>
          </a:p>
          <a:p>
            <a:endParaRPr lang="en-US" dirty="0" smtClean="0"/>
          </a:p>
          <a:p>
            <a:endParaRPr lang="en-US" dirty="0" smtClean="0"/>
          </a:p>
          <a:p>
            <a:r>
              <a:rPr lang="en-US" dirty="0" smtClean="0"/>
              <a:t>====</a:t>
            </a:r>
          </a:p>
          <a:p>
            <a:r>
              <a:rPr lang="en-US" dirty="0" smtClean="0"/>
              <a:t>http://</a:t>
            </a:r>
            <a:r>
              <a:rPr lang="en-US" dirty="0" err="1" smtClean="0"/>
              <a:t>uscode.house.gov</a:t>
            </a:r>
            <a:r>
              <a:rPr lang="en-US" dirty="0" smtClean="0"/>
              <a:t>/</a:t>
            </a:r>
            <a:r>
              <a:rPr lang="en-US" dirty="0" err="1" smtClean="0"/>
              <a:t>view.xhtml?req</a:t>
            </a:r>
            <a:r>
              <a:rPr lang="en-US" dirty="0" smtClean="0"/>
              <a:t>=(title:29%20section:3102%20edition:prelim)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25</a:t>
            </a:fld>
            <a:endParaRPr lang="en-US"/>
          </a:p>
        </p:txBody>
      </p:sp>
    </p:spTree>
    <p:extLst>
      <p:ext uri="{BB962C8B-B14F-4D97-AF65-F5344CB8AC3E}">
        <p14:creationId xmlns:p14="http://schemas.microsoft.com/office/powerpoint/2010/main" val="1707032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a:t>
            </a:r>
            <a:r>
              <a:rPr lang="en-US" dirty="0" smtClean="0"/>
              <a:t>definition is fine, but when it becomes personal, </a:t>
            </a:r>
            <a:r>
              <a:rPr lang="en-US" dirty="0" smtClean="0"/>
              <a:t>--</a:t>
            </a:r>
            <a:endParaRPr lang="en-US" dirty="0" smtClean="0"/>
          </a:p>
          <a:p>
            <a:endParaRPr lang="en-US" dirty="0" smtClean="0"/>
          </a:p>
          <a:p>
            <a:r>
              <a:rPr lang="en-US" dirty="0" smtClean="0"/>
              <a:t>What is an In-Demand Industry Sector</a:t>
            </a:r>
            <a:r>
              <a:rPr lang="en-US" baseline="0" dirty="0" smtClean="0"/>
              <a:t> or Occupation?</a:t>
            </a:r>
          </a:p>
          <a:p>
            <a:endParaRPr lang="en-US" baseline="0" dirty="0" smtClean="0"/>
          </a:p>
          <a:p>
            <a:r>
              <a:rPr lang="en-US" baseline="0" dirty="0" smtClean="0"/>
              <a:t>Basically,</a:t>
            </a:r>
            <a:r>
              <a:rPr lang="en-US" dirty="0" smtClean="0"/>
              <a:t> it is "</a:t>
            </a:r>
            <a:r>
              <a:rPr lang="en-US" baseline="0" dirty="0" smtClean="0"/>
              <a:t> </a:t>
            </a:r>
            <a:r>
              <a:rPr lang="en-US" baseline="0" dirty="0" smtClean="0"/>
              <a:t>what jobs are in high demand in your area, -- now and in the near future</a:t>
            </a:r>
            <a:r>
              <a:rPr lang="en-US" baseline="0" dirty="0" smtClean="0"/>
              <a:t>."</a:t>
            </a:r>
            <a:endParaRPr lang="en-US" baseline="0" dirty="0" smtClean="0"/>
          </a:p>
          <a:p>
            <a:endParaRPr lang="en-US" baseline="0" dirty="0" smtClean="0"/>
          </a:p>
          <a:p>
            <a:r>
              <a:rPr lang="en-US" baseline="0" dirty="0" smtClean="0"/>
              <a:t>Do you know?</a:t>
            </a:r>
          </a:p>
          <a:p>
            <a:endParaRPr lang="en-US" baseline="0" dirty="0" smtClean="0"/>
          </a:p>
          <a:p>
            <a:r>
              <a:rPr lang="en-US" baseline="0" dirty="0" smtClean="0"/>
              <a:t>How did you find out?  Whom did you ask?</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26</a:t>
            </a:fld>
            <a:endParaRPr lang="en-US"/>
          </a:p>
        </p:txBody>
      </p:sp>
    </p:spTree>
    <p:extLst>
      <p:ext uri="{BB962C8B-B14F-4D97-AF65-F5344CB8AC3E}">
        <p14:creationId xmlns:p14="http://schemas.microsoft.com/office/powerpoint/2010/main" val="208862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have probably</a:t>
            </a:r>
            <a:r>
              <a:rPr lang="en-US" baseline="0" dirty="0" smtClean="0"/>
              <a:t> seen a program of study like this. Which could be a great place to start building a career pathway.</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27</a:t>
            </a:fld>
            <a:endParaRPr lang="en-US"/>
          </a:p>
        </p:txBody>
      </p:sp>
    </p:spTree>
    <p:extLst>
      <p:ext uri="{BB962C8B-B14F-4D97-AF65-F5344CB8AC3E}">
        <p14:creationId xmlns:p14="http://schemas.microsoft.com/office/powerpoint/2010/main" val="1015548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different way</a:t>
            </a:r>
            <a:r>
              <a:rPr lang="en-US" baseline="0" dirty="0" smtClean="0"/>
              <a:t> to look at it.</a:t>
            </a:r>
          </a:p>
          <a:p>
            <a:endParaRPr lang="en-US" baseline="0" dirty="0" smtClean="0"/>
          </a:p>
          <a:p>
            <a:r>
              <a:rPr lang="en-US" baseline="0" dirty="0" smtClean="0">
                <a:sym typeface="Wingdings"/>
              </a:rPr>
              <a:t>Here are the </a:t>
            </a:r>
            <a:r>
              <a:rPr lang="en-US" baseline="0" dirty="0" smtClean="0"/>
              <a:t>Core </a:t>
            </a:r>
            <a:r>
              <a:rPr lang="en-US" baseline="0" dirty="0" smtClean="0"/>
              <a:t>high school subjects</a:t>
            </a:r>
          </a:p>
          <a:p>
            <a:endParaRPr lang="en-US" baseline="0" dirty="0" smtClean="0"/>
          </a:p>
          <a:p>
            <a:r>
              <a:rPr lang="en-US" baseline="0" dirty="0" smtClean="0">
                <a:sym typeface="Wingdings"/>
              </a:rPr>
              <a:t></a:t>
            </a:r>
            <a:r>
              <a:rPr lang="en-US" baseline="0" dirty="0" smtClean="0"/>
              <a:t>CTE </a:t>
            </a:r>
            <a:r>
              <a:rPr lang="en-US" baseline="0" dirty="0" smtClean="0"/>
              <a:t>electives</a:t>
            </a:r>
          </a:p>
          <a:p>
            <a:endParaRPr lang="en-US" baseline="0" dirty="0" smtClean="0"/>
          </a:p>
          <a:p>
            <a:r>
              <a:rPr lang="en-US" baseline="0" dirty="0" smtClean="0">
                <a:sym typeface="Wingdings"/>
              </a:rPr>
              <a:t></a:t>
            </a:r>
            <a:r>
              <a:rPr lang="en-US" baseline="0" dirty="0" smtClean="0"/>
              <a:t>College </a:t>
            </a:r>
            <a:r>
              <a:rPr lang="en-US" baseline="0" dirty="0" smtClean="0"/>
              <a:t>courses taken in high </a:t>
            </a:r>
            <a:r>
              <a:rPr lang="en-US" baseline="0" dirty="0" smtClean="0"/>
              <a:t>school through Career and College Promise or the Articulation Agreement</a:t>
            </a:r>
            <a:endParaRPr lang="en-US" baseline="0" dirty="0" smtClean="0"/>
          </a:p>
          <a:p>
            <a:endParaRPr lang="en-US" baseline="0" dirty="0" smtClean="0"/>
          </a:p>
          <a:p>
            <a:r>
              <a:rPr lang="en-US" baseline="0" dirty="0" smtClean="0">
                <a:sym typeface="Wingdings"/>
              </a:rPr>
              <a:t></a:t>
            </a:r>
            <a:r>
              <a:rPr lang="en-US" baseline="0" dirty="0" smtClean="0"/>
              <a:t>College </a:t>
            </a:r>
            <a:r>
              <a:rPr lang="en-US" baseline="0" dirty="0" smtClean="0"/>
              <a:t>courses</a:t>
            </a:r>
          </a:p>
          <a:p>
            <a:endParaRPr lang="en-US" baseline="0" dirty="0" smtClean="0"/>
          </a:p>
          <a:p>
            <a:r>
              <a:rPr lang="en-US" baseline="0" dirty="0" smtClean="0">
                <a:sym typeface="Wingdings"/>
              </a:rPr>
              <a:t>This all </a:t>
            </a:r>
            <a:r>
              <a:rPr lang="en-US" baseline="0" dirty="0" smtClean="0"/>
              <a:t>Leads </a:t>
            </a:r>
            <a:r>
              <a:rPr lang="en-US" baseline="0" dirty="0" smtClean="0"/>
              <a:t>to certificate, diploma, or associate degree</a:t>
            </a:r>
          </a:p>
          <a:p>
            <a:endParaRPr lang="en-US" baseline="0" dirty="0" smtClean="0"/>
          </a:p>
          <a:p>
            <a:r>
              <a:rPr lang="en-US" baseline="0" dirty="0" smtClean="0">
                <a:sym typeface="Wingdings"/>
              </a:rPr>
              <a:t></a:t>
            </a:r>
            <a:r>
              <a:rPr lang="en-US" baseline="0" dirty="0" smtClean="0"/>
              <a:t>Which </a:t>
            </a:r>
            <a:r>
              <a:rPr lang="en-US" baseline="0" dirty="0" smtClean="0"/>
              <a:t>leads to different salaries</a:t>
            </a:r>
          </a:p>
          <a:p>
            <a:endParaRPr lang="en-US" baseline="0" dirty="0" smtClean="0"/>
          </a:p>
          <a:p>
            <a:r>
              <a:rPr lang="en-US" baseline="0" dirty="0" smtClean="0"/>
              <a:t>For every career pathway, there are multiple entry and exit points.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28</a:t>
            </a:fld>
            <a:endParaRPr lang="en-US"/>
          </a:p>
        </p:txBody>
      </p:sp>
    </p:spTree>
    <p:extLst>
      <p:ext uri="{BB962C8B-B14F-4D97-AF65-F5344CB8AC3E}">
        <p14:creationId xmlns:p14="http://schemas.microsoft.com/office/powerpoint/2010/main" val="663041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--&gt;If </a:t>
            </a:r>
            <a:r>
              <a:rPr lang="en-US" dirty="0" smtClean="0"/>
              <a:t>you are working in Secondary education, your</a:t>
            </a:r>
            <a:r>
              <a:rPr lang="en-US" baseline="0" dirty="0" smtClean="0"/>
              <a:t> focus is on preparing the students for postsecondary education.</a:t>
            </a:r>
          </a:p>
          <a:p>
            <a:endParaRPr lang="en-US" baseline="0" dirty="0" smtClean="0"/>
          </a:p>
          <a:p>
            <a:r>
              <a:rPr lang="en-US" baseline="0" dirty="0" smtClean="0"/>
              <a:t>--&gt;That </a:t>
            </a:r>
            <a:r>
              <a:rPr lang="en-US" baseline="0" dirty="0" smtClean="0"/>
              <a:t>used to be my focus, but since I now work for the community college system.</a:t>
            </a:r>
          </a:p>
          <a:p>
            <a:endParaRPr lang="en-US" baseline="0" dirty="0" smtClean="0"/>
          </a:p>
          <a:p>
            <a:r>
              <a:rPr lang="en-US" baseline="0" dirty="0" smtClean="0"/>
              <a:t>--&gt;We </a:t>
            </a:r>
            <a:r>
              <a:rPr lang="en-US" baseline="0" dirty="0" smtClean="0"/>
              <a:t>have to look at multiple entry and exit points in these career pathways.  </a:t>
            </a:r>
          </a:p>
          <a:p>
            <a:r>
              <a:rPr lang="en-US" baseline="0" dirty="0" smtClean="0"/>
              <a:t>They don</a:t>
            </a:r>
            <a:r>
              <a:rPr lang="mr-IN" baseline="0" dirty="0" smtClean="0"/>
              <a:t>’</a:t>
            </a:r>
            <a:r>
              <a:rPr lang="en-US" baseline="0" dirty="0" smtClean="0"/>
              <a:t>t always enter the career pathway right out of high school</a:t>
            </a:r>
            <a:r>
              <a:rPr lang="en-US" baseline="0" dirty="0" smtClean="0"/>
              <a:t>.</a:t>
            </a:r>
          </a:p>
          <a:p>
            <a:endParaRPr lang="en-US" baseline="0" dirty="0" smtClean="0"/>
          </a:p>
          <a:p>
            <a:r>
              <a:rPr lang="en-US" baseline="0" dirty="0" smtClean="0"/>
              <a:t>--&gt; Work based learning fits in here too.</a:t>
            </a:r>
          </a:p>
          <a:p>
            <a:endParaRPr lang="en-US" baseline="0" dirty="0" smtClean="0"/>
          </a:p>
          <a:p>
            <a:r>
              <a:rPr lang="en-US" baseline="0" dirty="0" smtClean="0"/>
              <a:t>--&gt; this leads to a certificate, diploma or degree, which should help them get a job.</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29</a:t>
            </a:fld>
            <a:endParaRPr lang="en-US"/>
          </a:p>
        </p:txBody>
      </p:sp>
    </p:spTree>
    <p:extLst>
      <p:ext uri="{BB962C8B-B14F-4D97-AF65-F5344CB8AC3E}">
        <p14:creationId xmlns:p14="http://schemas.microsoft.com/office/powerpoint/2010/main" val="1012522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3149600" cy="2362200"/>
          </a:xfrm>
          <a:ln/>
        </p:spPr>
      </p:sp>
      <p:sp>
        <p:nvSpPr>
          <p:cNvPr id="15362" name="Notes Placeholder 2"/>
          <p:cNvSpPr>
            <a:spLocks noGrp="1"/>
          </p:cNvSpPr>
          <p:nvPr>
            <p:ph type="body" idx="1"/>
          </p:nvPr>
        </p:nvSpPr>
        <p:spPr>
          <a:xfrm>
            <a:off x="838200" y="2971800"/>
            <a:ext cx="5486400" cy="655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t>Stephen Covey’s second habit of highly effective people says “Begin with the end in mind.”</a:t>
            </a:r>
          </a:p>
          <a:p>
            <a:endParaRPr lang="en-US" dirty="0" smtClean="0"/>
          </a:p>
          <a:p>
            <a:r>
              <a:rPr lang="en-US" dirty="0" smtClean="0"/>
              <a:t>In this</a:t>
            </a:r>
            <a:r>
              <a:rPr lang="en-US" baseline="0" dirty="0" smtClean="0"/>
              <a:t> case, the </a:t>
            </a:r>
            <a:r>
              <a:rPr lang="en-US" u="sng" baseline="0" dirty="0" smtClean="0"/>
              <a:t>end</a:t>
            </a:r>
            <a:r>
              <a:rPr lang="en-US" baseline="0" dirty="0" smtClean="0"/>
              <a:t> is employment.  </a:t>
            </a:r>
          </a:p>
          <a:p>
            <a:endParaRPr lang="en-US" baseline="0" dirty="0" smtClean="0"/>
          </a:p>
          <a:p>
            <a:r>
              <a:rPr lang="en-US" baseline="0" dirty="0" smtClean="0"/>
              <a:t>What are we doing to get folks on a career pathway so they will be ready for employment.</a:t>
            </a:r>
          </a:p>
          <a:p>
            <a:endParaRPr lang="en-US" baseline="0" dirty="0" smtClean="0"/>
          </a:p>
          <a:p>
            <a:r>
              <a:rPr lang="en-US" baseline="0" dirty="0" smtClean="0"/>
              <a:t>Both the student and the educators need to focus on the end </a:t>
            </a:r>
            <a:r>
              <a:rPr lang="mr-IN" baseline="0" dirty="0" smtClean="0"/>
              <a:t>–</a:t>
            </a:r>
            <a:r>
              <a:rPr lang="en-US" baseline="0" dirty="0" smtClean="0"/>
              <a:t> the student getting a job that will hopefully turn into a career.</a:t>
            </a:r>
          </a:p>
          <a:p>
            <a:endParaRPr lang="en-US" baseline="0" dirty="0" smtClean="0"/>
          </a:p>
          <a:p>
            <a:endParaRPr lang="en-US" dirty="0" smtClean="0"/>
          </a:p>
          <a:p>
            <a:endParaRPr lang="en-US" baseline="0" dirty="0" smtClean="0"/>
          </a:p>
          <a:p>
            <a:r>
              <a:rPr lang="en-US" baseline="0" dirty="0" smtClean="0"/>
              <a:t>=====</a:t>
            </a:r>
          </a:p>
          <a:p>
            <a:r>
              <a:rPr lang="en-US" baseline="0" dirty="0" smtClean="0"/>
              <a:t>Steven Covey</a:t>
            </a:r>
          </a:p>
          <a:p>
            <a:r>
              <a:rPr lang="en-US" baseline="0" dirty="0" smtClean="0"/>
              <a:t>https://</a:t>
            </a:r>
            <a:r>
              <a:rPr lang="en-US" baseline="0" dirty="0" err="1" smtClean="0"/>
              <a:t>www.stephencovey.com</a:t>
            </a:r>
            <a:r>
              <a:rPr lang="en-US" baseline="0" dirty="0" smtClean="0"/>
              <a:t>/7habits/7habits-habit2.php</a:t>
            </a:r>
          </a:p>
          <a:p>
            <a:endParaRPr lang="en-US" baseline="0" dirty="0" smtClean="0"/>
          </a:p>
          <a:p>
            <a:r>
              <a:rPr lang="en-US" baseline="0" dirty="0" smtClean="0"/>
              <a:t>Tortoise race</a:t>
            </a:r>
          </a:p>
          <a:p>
            <a:r>
              <a:rPr lang="en-US" baseline="0" dirty="0" smtClean="0"/>
              <a:t>https://</a:t>
            </a:r>
            <a:r>
              <a:rPr lang="en-US" baseline="0" dirty="0" err="1" smtClean="0"/>
              <a:t>theleadershipwiki.wikispaces.com</a:t>
            </a:r>
            <a:r>
              <a:rPr lang="en-US" baseline="0" dirty="0" smtClean="0"/>
              <a:t>/</a:t>
            </a:r>
            <a:r>
              <a:rPr lang="en-US" baseline="0" dirty="0" err="1" smtClean="0"/>
              <a:t>Begin+with+the+End+in+Mind</a:t>
            </a:r>
            <a:endParaRPr lang="en-US" baseline="0" dirty="0" smtClean="0"/>
          </a:p>
          <a:p>
            <a:endParaRPr lang="en-US" baseline="0" dirty="0" smtClean="0"/>
          </a:p>
          <a:p>
            <a:endParaRPr lang="en-US" baseline="0" dirty="0" smtClean="0"/>
          </a:p>
          <a:p>
            <a:endParaRPr lang="en-US" baseline="0" dirty="0" smtClean="0"/>
          </a:p>
          <a:p>
            <a:endParaRPr lang="en-US" dirty="0" smtClean="0"/>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3</a:t>
            </a:fld>
            <a:endParaRPr lang="en-US" sz="1200"/>
          </a:p>
        </p:txBody>
      </p:sp>
    </p:spTree>
    <p:extLst>
      <p:ext uri="{BB962C8B-B14F-4D97-AF65-F5344CB8AC3E}">
        <p14:creationId xmlns:p14="http://schemas.microsoft.com/office/powerpoint/2010/main" val="1975164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lots of ways to engage the employers. They want to help, but do not know how to connect to our programs.</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30</a:t>
            </a:fld>
            <a:endParaRPr lang="en-US"/>
          </a:p>
        </p:txBody>
      </p:sp>
    </p:spTree>
    <p:extLst>
      <p:ext uri="{BB962C8B-B14F-4D97-AF65-F5344CB8AC3E}">
        <p14:creationId xmlns:p14="http://schemas.microsoft.com/office/powerpoint/2010/main" val="344383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Career Development is crucial.</a:t>
            </a:r>
          </a:p>
          <a:p>
            <a:endParaRPr lang="en-US" dirty="0"/>
          </a:p>
          <a:p>
            <a:r>
              <a:rPr lang="en-US" dirty="0" smtClean="0"/>
              <a:t>Too many folks pursue an educational pathway and have no idea that there might be one more suited to their interests and abilities.</a:t>
            </a:r>
          </a:p>
          <a:p>
            <a:endParaRPr lang="en-US" dirty="0"/>
          </a:p>
          <a:p>
            <a:r>
              <a:rPr lang="en-US" dirty="0" smtClean="0"/>
              <a:t>This is part of Perkins.</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31</a:t>
            </a:fld>
            <a:endParaRPr lang="en-US"/>
          </a:p>
        </p:txBody>
      </p:sp>
    </p:spTree>
    <p:extLst>
      <p:ext uri="{BB962C8B-B14F-4D97-AF65-F5344CB8AC3E}">
        <p14:creationId xmlns:p14="http://schemas.microsoft.com/office/powerpoint/2010/main" val="319528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Rigorous Programs of Study is where we connect a technical program in high school with the same technical program at the college in a seamless pathway leading to employment.</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32</a:t>
            </a:fld>
            <a:endParaRPr lang="en-US"/>
          </a:p>
        </p:txBody>
      </p:sp>
    </p:spTree>
    <p:extLst>
      <p:ext uri="{BB962C8B-B14F-4D97-AF65-F5344CB8AC3E}">
        <p14:creationId xmlns:p14="http://schemas.microsoft.com/office/powerpoint/2010/main" val="19812619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no one best way to engage employers to build a career pathway.</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33</a:t>
            </a:fld>
            <a:endParaRPr lang="en-US"/>
          </a:p>
        </p:txBody>
      </p:sp>
    </p:spTree>
    <p:extLst>
      <p:ext uri="{BB962C8B-B14F-4D97-AF65-F5344CB8AC3E}">
        <p14:creationId xmlns:p14="http://schemas.microsoft.com/office/powerpoint/2010/main" val="1081654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Rigorous does not mean harder.  It means a wider, more comprehensive educational program.</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34</a:t>
            </a:fld>
            <a:endParaRPr lang="en-US"/>
          </a:p>
        </p:txBody>
      </p:sp>
    </p:spTree>
    <p:extLst>
      <p:ext uri="{BB962C8B-B14F-4D97-AF65-F5344CB8AC3E}">
        <p14:creationId xmlns:p14="http://schemas.microsoft.com/office/powerpoint/2010/main" val="4552215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to find out what certifications the employers ae looking for, so we can pass that information to the students.</a:t>
            </a:r>
          </a:p>
          <a:p>
            <a:endParaRPr lang="en-US" dirty="0"/>
          </a:p>
          <a:p>
            <a:r>
              <a:rPr lang="en-US" dirty="0" smtClean="0"/>
              <a:t>Begin with the end in mind -- and map out a career pathway.</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35</a:t>
            </a:fld>
            <a:endParaRPr lang="en-US"/>
          </a:p>
        </p:txBody>
      </p:sp>
    </p:spTree>
    <p:extLst>
      <p:ext uri="{BB962C8B-B14F-4D97-AF65-F5344CB8AC3E}">
        <p14:creationId xmlns:p14="http://schemas.microsoft.com/office/powerpoint/2010/main" val="241767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Work-based learning is a big part of all career and technical education programs.</a:t>
            </a:r>
          </a:p>
          <a:p>
            <a:endParaRPr lang="en-US" dirty="0"/>
          </a:p>
          <a:p>
            <a:r>
              <a:rPr lang="en-US" dirty="0" smtClean="0"/>
              <a:t>This is where the student gets to apply what is learned in the classroom, </a:t>
            </a:r>
          </a:p>
          <a:p>
            <a:endParaRPr lang="en-US" dirty="0"/>
          </a:p>
          <a:p>
            <a:r>
              <a:rPr lang="en-US" dirty="0" smtClean="0"/>
              <a:t>and the employers get a chance to try out a potential employee.</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36</a:t>
            </a:fld>
            <a:endParaRPr lang="en-US"/>
          </a:p>
        </p:txBody>
      </p:sp>
    </p:spTree>
    <p:extLst>
      <p:ext uri="{BB962C8B-B14F-4D97-AF65-F5344CB8AC3E}">
        <p14:creationId xmlns:p14="http://schemas.microsoft.com/office/powerpoint/2010/main" val="14913368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Three </a:t>
            </a:r>
            <a:r>
              <a:rPr lang="en-US" dirty="0" smtClean="0"/>
              <a:t>main categories of work-based</a:t>
            </a:r>
            <a:r>
              <a:rPr lang="en-US" baseline="0" dirty="0" smtClean="0"/>
              <a:t> </a:t>
            </a:r>
            <a:r>
              <a:rPr lang="en-US" baseline="0" dirty="0" smtClean="0"/>
              <a:t>learning.  Lets look at each column,</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37</a:t>
            </a:fld>
            <a:endParaRPr lang="en-US"/>
          </a:p>
        </p:txBody>
      </p:sp>
    </p:spTree>
    <p:extLst>
      <p:ext uri="{BB962C8B-B14F-4D97-AF65-F5344CB8AC3E}">
        <p14:creationId xmlns:p14="http://schemas.microsoft.com/office/powerpoint/2010/main" val="1977741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Exploratory is where the student learns how a job is different from school.</a:t>
            </a:r>
          </a:p>
          <a:p>
            <a:endParaRPr lang="en-US" dirty="0"/>
          </a:p>
          <a:p>
            <a:r>
              <a:rPr lang="en-US" dirty="0" smtClean="0"/>
              <a:t>The student is not doing any heavy work. This is mostly watching the professional work, and asking lots of questions.</a:t>
            </a:r>
          </a:p>
          <a:p>
            <a:endParaRPr lang="en-US" dirty="0"/>
          </a:p>
          <a:p>
            <a:r>
              <a:rPr lang="en-US" dirty="0" smtClean="0"/>
              <a:t>These kinds of work-based learning experiences do not have to be aligned with career aspirations. </a:t>
            </a:r>
          </a:p>
          <a:p>
            <a:r>
              <a:rPr lang="en-US" dirty="0" smtClean="0"/>
              <a:t>It's really learning about work in general.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38</a:t>
            </a:fld>
            <a:endParaRPr lang="en-US"/>
          </a:p>
        </p:txBody>
      </p:sp>
    </p:spTree>
    <p:extLst>
      <p:ext uri="{BB962C8B-B14F-4D97-AF65-F5344CB8AC3E}">
        <p14:creationId xmlns:p14="http://schemas.microsoft.com/office/powerpoint/2010/main" val="1261831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Experiential, the student gets more hand-on and starts doing the work of a real employee.</a:t>
            </a:r>
          </a:p>
          <a:p>
            <a:endParaRPr lang="en-US" dirty="0"/>
          </a:p>
          <a:p>
            <a:r>
              <a:rPr lang="en-US" dirty="0" smtClean="0"/>
              <a:t>This is where the work-based learning experience should be aligned with career aspirations. </a:t>
            </a:r>
          </a:p>
          <a:p>
            <a:endParaRPr lang="en-US" dirty="0" smtClean="0"/>
          </a:p>
          <a:p>
            <a:r>
              <a:rPr lang="en-US" dirty="0" smtClean="0"/>
              <a:t>This is a good time to decide if this is the industry you want to turn into a career.</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39</a:t>
            </a:fld>
            <a:endParaRPr lang="en-US"/>
          </a:p>
        </p:txBody>
      </p:sp>
    </p:spTree>
    <p:extLst>
      <p:ext uri="{BB962C8B-B14F-4D97-AF65-F5344CB8AC3E}">
        <p14:creationId xmlns:p14="http://schemas.microsoft.com/office/powerpoint/2010/main" val="1136658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thing we need to do is to talk to the employers.  </a:t>
            </a:r>
          </a:p>
          <a:p>
            <a:endParaRPr lang="en-US" dirty="0" smtClean="0"/>
          </a:p>
          <a:p>
            <a:r>
              <a:rPr lang="en-US" dirty="0" smtClean="0"/>
              <a:t>What are they looking for in their new</a:t>
            </a:r>
            <a:r>
              <a:rPr lang="en-US" baseline="0" dirty="0" smtClean="0"/>
              <a:t> recruits?</a:t>
            </a:r>
            <a:endParaRPr lang="en-US" dirty="0" smtClean="0"/>
          </a:p>
          <a:p>
            <a:endParaRPr lang="en-US" dirty="0" smtClean="0"/>
          </a:p>
          <a:p>
            <a:r>
              <a:rPr lang="en-US" baseline="0" dirty="0" smtClean="0"/>
              <a:t>Are we, as educators, listening?  </a:t>
            </a:r>
          </a:p>
          <a:p>
            <a:endParaRPr lang="en-US" baseline="0" dirty="0" smtClean="0"/>
          </a:p>
          <a:p>
            <a:r>
              <a:rPr lang="en-US" baseline="0" dirty="0" smtClean="0"/>
              <a:t>Do we even know who the employers are -- where our students will be working in the near future.</a:t>
            </a:r>
          </a:p>
          <a:p>
            <a:endParaRPr lang="en-US" baseline="0" dirty="0" smtClean="0"/>
          </a:p>
          <a:p>
            <a:endParaRPr lang="en-US" baseline="0" dirty="0" smtClean="0"/>
          </a:p>
          <a:p>
            <a:endParaRPr lang="en-US" baseline="0" dirty="0" smtClean="0"/>
          </a:p>
          <a:p>
            <a:r>
              <a:rPr lang="en-US" baseline="0" dirty="0" smtClean="0"/>
              <a:t>=======</a:t>
            </a:r>
          </a:p>
          <a:p>
            <a:r>
              <a:rPr lang="en-US" dirty="0" smtClean="0"/>
              <a:t>https://</a:t>
            </a:r>
            <a:r>
              <a:rPr lang="en-US" dirty="0" err="1" smtClean="0"/>
              <a:t>www.aacu.org</a:t>
            </a:r>
            <a:r>
              <a:rPr lang="en-US" dirty="0" smtClean="0"/>
              <a:t>/press/press-releases/employers-more-interested-critical-thinking-and-problem-solving-college-major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1293986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Engaged is real work.  This is where the final decisions are made about a career.</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40</a:t>
            </a:fld>
            <a:endParaRPr lang="en-US"/>
          </a:p>
        </p:txBody>
      </p:sp>
    </p:spTree>
    <p:extLst>
      <p:ext uri="{BB962C8B-B14F-4D97-AF65-F5344CB8AC3E}">
        <p14:creationId xmlns:p14="http://schemas.microsoft.com/office/powerpoint/2010/main" val="9347550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students need help finding a job placement.  </a:t>
            </a:r>
          </a:p>
          <a:p>
            <a:endParaRPr lang="en-US" dirty="0"/>
          </a:p>
          <a:p>
            <a:r>
              <a:rPr lang="en-US" dirty="0" smtClean="0"/>
              <a:t>A local </a:t>
            </a:r>
            <a:r>
              <a:rPr lang="en-US" dirty="0" err="1" smtClean="0"/>
              <a:t>NCWorks</a:t>
            </a:r>
            <a:r>
              <a:rPr lang="en-US" dirty="0" smtClean="0"/>
              <a:t> Career Center is the best place to start.</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41</a:t>
            </a:fld>
            <a:endParaRPr lang="en-US"/>
          </a:p>
        </p:txBody>
      </p:sp>
    </p:spTree>
    <p:extLst>
      <p:ext uri="{BB962C8B-B14F-4D97-AF65-F5344CB8AC3E}">
        <p14:creationId xmlns:p14="http://schemas.microsoft.com/office/powerpoint/2010/main" val="10437573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not just getting folks ready for entry-level employment. </a:t>
            </a:r>
          </a:p>
          <a:p>
            <a:r>
              <a:rPr lang="en-US" dirty="0" smtClean="0"/>
              <a:t>We need to be there for the long haul, throughout their career.  </a:t>
            </a:r>
          </a:p>
          <a:p>
            <a:endParaRPr lang="en-US" dirty="0" smtClean="0"/>
          </a:p>
          <a:p>
            <a:r>
              <a:rPr lang="en-US" dirty="0" smtClean="0"/>
              <a:t>Folks need to know about stacking their credentials for advancement, which usually means</a:t>
            </a:r>
            <a:r>
              <a:rPr lang="en-US" baseline="0" dirty="0" smtClean="0"/>
              <a:t> </a:t>
            </a:r>
            <a:r>
              <a:rPr lang="en-US" baseline="0" dirty="0" smtClean="0"/>
              <a:t>higher </a:t>
            </a:r>
            <a:r>
              <a:rPr lang="en-US" baseline="0" dirty="0" smtClean="0"/>
              <a:t>salary.</a:t>
            </a:r>
          </a:p>
          <a:p>
            <a:endParaRPr lang="en-US" baseline="0" dirty="0" smtClean="0"/>
          </a:p>
          <a:p>
            <a:r>
              <a:rPr lang="en-US" baseline="0" dirty="0" smtClean="0"/>
              <a:t>On the right you see two examples where someone might go through one of our CTE programs to become certified as a welder or a nursing assistant.</a:t>
            </a:r>
          </a:p>
          <a:p>
            <a:endParaRPr lang="en-US" baseline="0" dirty="0" smtClean="0"/>
          </a:p>
          <a:p>
            <a:r>
              <a:rPr lang="en-US" baseline="0" dirty="0" smtClean="0"/>
              <a:t>It is up to us to let them know about the options of </a:t>
            </a:r>
            <a:r>
              <a:rPr lang="en-US" u="sng" baseline="0" dirty="0" smtClean="0"/>
              <a:t>advancing</a:t>
            </a:r>
            <a:r>
              <a:rPr lang="en-US" baseline="0" dirty="0" smtClean="0"/>
              <a:t> once they are employed.</a:t>
            </a:r>
          </a:p>
          <a:p>
            <a:r>
              <a:rPr lang="en-US" baseline="0" dirty="0" smtClean="0"/>
              <a:t>And in many cases, the employer might finance your education for the higher </a:t>
            </a:r>
            <a:r>
              <a:rPr lang="en-US" baseline="0" dirty="0" smtClean="0"/>
              <a:t>credentials -- hoping to keep you around for a while.</a:t>
            </a:r>
            <a:endParaRPr lang="en-US" dirty="0"/>
          </a:p>
        </p:txBody>
      </p:sp>
    </p:spTree>
    <p:extLst>
      <p:ext uri="{BB962C8B-B14F-4D97-AF65-F5344CB8AC3E}">
        <p14:creationId xmlns:p14="http://schemas.microsoft.com/office/powerpoint/2010/main" val="2552465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2014, President Obama asked Joe Biden to reform America’s training programs.</a:t>
            </a:r>
          </a:p>
          <a:p>
            <a:endParaRPr lang="en-US" dirty="0" smtClean="0"/>
          </a:p>
          <a:p>
            <a:r>
              <a:rPr lang="en-US" dirty="0" smtClean="0"/>
              <a:t>Here is some of what came out of that reform.</a:t>
            </a:r>
          </a:p>
          <a:p>
            <a:endParaRPr lang="en-US" dirty="0" smtClean="0"/>
          </a:p>
          <a:p>
            <a:endParaRPr lang="en-US" dirty="0" smtClean="0"/>
          </a:p>
          <a:p>
            <a:r>
              <a:rPr lang="en-US" dirty="0" smtClean="0"/>
              <a:t>=====</a:t>
            </a:r>
          </a:p>
          <a:p>
            <a:r>
              <a:rPr lang="en-US" dirty="0" smtClean="0"/>
              <a:t>https://</a:t>
            </a:r>
            <a:r>
              <a:rPr lang="en-US" dirty="0" err="1" smtClean="0"/>
              <a:t>www.whitehouse.gov</a:t>
            </a:r>
            <a:r>
              <a:rPr lang="en-US" dirty="0" smtClean="0"/>
              <a:t>/the-press-office/2014/07/22/fact-sheet-ready-work-glance-job-driven-training-and-american-opportunit</a:t>
            </a:r>
          </a:p>
          <a:p>
            <a:endParaRPr lang="en-US" dirty="0" smtClean="0"/>
          </a:p>
          <a:p>
            <a:r>
              <a:rPr lang="en-US" dirty="0" smtClean="0"/>
              <a:t>https://</a:t>
            </a:r>
            <a:r>
              <a:rPr lang="en-US" dirty="0" err="1" smtClean="0"/>
              <a:t>www.whitehouse.gov</a:t>
            </a:r>
            <a:r>
              <a:rPr lang="en-US" dirty="0" smtClean="0"/>
              <a:t>//sites/default/files/docs/</a:t>
            </a:r>
            <a:r>
              <a:rPr lang="en-US" dirty="0" err="1" smtClean="0"/>
              <a:t>ready_to_work_factsheet.pdf</a:t>
            </a:r>
            <a:endParaRPr lang="en-US" dirty="0" smtClean="0"/>
          </a:p>
          <a:p>
            <a:endParaRPr lang="en-US" dirty="0" smtClean="0"/>
          </a:p>
        </p:txBody>
      </p:sp>
    </p:spTree>
    <p:extLst>
      <p:ext uri="{BB962C8B-B14F-4D97-AF65-F5344CB8AC3E}">
        <p14:creationId xmlns:p14="http://schemas.microsoft.com/office/powerpoint/2010/main" val="192727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about the needs of the employers rather </a:t>
            </a:r>
            <a:r>
              <a:rPr lang="en-US" dirty="0" smtClean="0"/>
              <a:t>than </a:t>
            </a:r>
            <a:r>
              <a:rPr lang="en-US" dirty="0" smtClean="0"/>
              <a:t>the wants of the education system.</a:t>
            </a:r>
          </a:p>
          <a:p>
            <a:endParaRPr lang="en-US" dirty="0" smtClean="0"/>
          </a:p>
          <a:p>
            <a:endParaRPr lang="en-US" dirty="0" smtClean="0"/>
          </a:p>
          <a:p>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“FACT SHEET: Ready to Work At a Glance: Job-Driven Training and American Opportunity,”</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44</a:t>
            </a:fld>
            <a:endParaRPr lang="en-US"/>
          </a:p>
        </p:txBody>
      </p:sp>
    </p:spTree>
    <p:extLst>
      <p:ext uri="{BB962C8B-B14F-4D97-AF65-F5344CB8AC3E}">
        <p14:creationId xmlns:p14="http://schemas.microsoft.com/office/powerpoint/2010/main" val="16998575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lvl1pPr defTabSz="914400">
              <a:lnSpc>
                <a:spcPct val="100000"/>
              </a:lnSpc>
              <a:defRPr sz="1700">
                <a:latin typeface="Calibri"/>
                <a:ea typeface="Calibri"/>
                <a:cs typeface="Calibri"/>
                <a:sym typeface="Calibri"/>
              </a:defRPr>
            </a:lvl1pPr>
          </a:lstStyle>
          <a:p>
            <a:r>
              <a:rPr dirty="0"/>
              <a:t>Element 1 – Work up-front with employers to determine local or regional hiring needs and design training programs that are </a:t>
            </a:r>
            <a:r>
              <a:rPr dirty="0" smtClean="0"/>
              <a:t>responsive </a:t>
            </a:r>
            <a:r>
              <a:rPr dirty="0"/>
              <a:t>to </a:t>
            </a:r>
            <a:r>
              <a:rPr u="sng" dirty="0"/>
              <a:t>those</a:t>
            </a:r>
            <a:r>
              <a:rPr dirty="0"/>
              <a:t> needs</a:t>
            </a:r>
            <a:r>
              <a:rPr dirty="0" smtClean="0"/>
              <a:t>.</a:t>
            </a:r>
            <a:endParaRPr lang="en-US" dirty="0" smtClean="0"/>
          </a:p>
          <a:p>
            <a:endParaRPr lang="en-US" dirty="0" smtClean="0"/>
          </a:p>
          <a:p>
            <a:endParaRPr lang="en-US" dirty="0" smtClean="0"/>
          </a:p>
          <a:p>
            <a:r>
              <a:rPr lang="en-US" dirty="0" smtClean="0"/>
              <a:t>=====</a:t>
            </a:r>
          </a:p>
          <a:p>
            <a:r>
              <a:rPr lang="en-US" dirty="0" smtClean="0"/>
              <a:t>https://</a:t>
            </a:r>
            <a:r>
              <a:rPr lang="en-US" dirty="0" err="1" smtClean="0"/>
              <a:t>www.whitehouse.gov</a:t>
            </a:r>
            <a:r>
              <a:rPr lang="en-US" dirty="0" smtClean="0"/>
              <a:t>/the-press-office/2014/07/22/fact-sheet-ready-work-glance-job-driven-training-and-american-opportunit</a:t>
            </a:r>
          </a:p>
          <a:p>
            <a:endParaRPr lang="en-US" dirty="0" smtClean="0"/>
          </a:p>
          <a:p>
            <a:r>
              <a:rPr lang="en-US" dirty="0" smtClean="0"/>
              <a:t>https://</a:t>
            </a:r>
            <a:r>
              <a:rPr lang="en-US" dirty="0" err="1" smtClean="0"/>
              <a:t>www.whitehouse.gov</a:t>
            </a:r>
            <a:r>
              <a:rPr lang="en-US" dirty="0" smtClean="0"/>
              <a:t>//sites/default/files/docs/</a:t>
            </a:r>
            <a:r>
              <a:rPr lang="en-US" dirty="0" err="1" smtClean="0"/>
              <a:t>ready_to_work_factsheet.pdf</a:t>
            </a:r>
            <a:endParaRPr lang="en-US" dirty="0" smtClean="0"/>
          </a:p>
          <a:p>
            <a:endParaRPr lang="en-US" dirty="0" smtClean="0"/>
          </a:p>
          <a:p>
            <a:endParaRPr dirty="0"/>
          </a:p>
        </p:txBody>
      </p:sp>
    </p:spTree>
    <p:extLst>
      <p:ext uri="{BB962C8B-B14F-4D97-AF65-F5344CB8AC3E}">
        <p14:creationId xmlns:p14="http://schemas.microsoft.com/office/powerpoint/2010/main" val="11746158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normAutofit fontScale="92500" lnSpcReduction="20000"/>
          </a:bodyPr>
          <a:lstStyle>
            <a:lvl1pPr defTabSz="914400">
              <a:lnSpc>
                <a:spcPct val="100000"/>
              </a:lnSpc>
              <a:defRPr sz="1700">
                <a:latin typeface="Calibri"/>
                <a:ea typeface="Calibri"/>
                <a:cs typeface="Calibri"/>
                <a:sym typeface="Calibri"/>
              </a:defRPr>
            </a:lvl1pPr>
          </a:lstStyle>
          <a:p>
            <a:pPr>
              <a:lnSpc>
                <a:spcPct val="120000"/>
              </a:lnSpc>
            </a:pPr>
            <a:r>
              <a:rPr dirty="0"/>
              <a:t>“Earn and Learn” means that individuals should receive training that is outside the classroom and in the </a:t>
            </a:r>
            <a:r>
              <a:rPr dirty="0" smtClean="0"/>
              <a:t>work-place</a:t>
            </a:r>
            <a:r>
              <a:rPr dirty="0"/>
              <a:t>. </a:t>
            </a:r>
            <a:endParaRPr lang="en-US" dirty="0" smtClean="0"/>
          </a:p>
          <a:p>
            <a:pPr>
              <a:lnSpc>
                <a:spcPct val="120000"/>
              </a:lnSpc>
            </a:pPr>
            <a:endParaRPr lang="en-US" dirty="0" smtClean="0"/>
          </a:p>
          <a:p>
            <a:pPr>
              <a:lnSpc>
                <a:spcPct val="120000"/>
              </a:lnSpc>
            </a:pPr>
            <a:r>
              <a:rPr dirty="0" smtClean="0"/>
              <a:t>In </a:t>
            </a:r>
            <a:r>
              <a:rPr dirty="0"/>
              <a:t>addition, they should receive a livable wage for their training. </a:t>
            </a:r>
            <a:endParaRPr lang="en-US" dirty="0" smtClean="0"/>
          </a:p>
          <a:p>
            <a:pPr>
              <a:lnSpc>
                <a:spcPct val="120000"/>
              </a:lnSpc>
            </a:pPr>
            <a:r>
              <a:rPr dirty="0" smtClean="0"/>
              <a:t>Some </a:t>
            </a:r>
            <a:r>
              <a:rPr dirty="0"/>
              <a:t>examples include paid internships, </a:t>
            </a:r>
            <a:r>
              <a:rPr lang="en-US" dirty="0" smtClean="0"/>
              <a:t>and</a:t>
            </a:r>
            <a:r>
              <a:rPr lang="en-US" baseline="0" dirty="0" smtClean="0"/>
              <a:t> </a:t>
            </a:r>
            <a:r>
              <a:rPr dirty="0" smtClean="0"/>
              <a:t>Registered </a:t>
            </a:r>
            <a:r>
              <a:rPr dirty="0"/>
              <a:t>Apprenticeships (</a:t>
            </a:r>
            <a:r>
              <a:rPr dirty="0" smtClean="0"/>
              <a:t>RA)</a:t>
            </a:r>
            <a:endParaRPr lang="en-US" dirty="0" smtClean="0"/>
          </a:p>
          <a:p>
            <a:endParaRPr lang="en-US" dirty="0" smtClean="0"/>
          </a:p>
          <a:p>
            <a:endParaRPr lang="en-US" dirty="0" smtClean="0"/>
          </a:p>
          <a:p>
            <a:r>
              <a:rPr lang="en-US" dirty="0" smtClean="0"/>
              <a:t>=====</a:t>
            </a:r>
          </a:p>
          <a:p>
            <a:r>
              <a:rPr lang="en-US" dirty="0" smtClean="0"/>
              <a:t>https://</a:t>
            </a:r>
            <a:r>
              <a:rPr lang="en-US" dirty="0" err="1" smtClean="0"/>
              <a:t>www.whitehouse.gov</a:t>
            </a:r>
            <a:r>
              <a:rPr lang="en-US" dirty="0" smtClean="0"/>
              <a:t>/the-press-office/2014/07/22/fact-sheet-ready-work-glance-job-driven-training-and-american-opportunit</a:t>
            </a:r>
          </a:p>
          <a:p>
            <a:endParaRPr lang="en-US" dirty="0" smtClean="0"/>
          </a:p>
          <a:p>
            <a:r>
              <a:rPr lang="en-US" dirty="0" smtClean="0"/>
              <a:t>https://</a:t>
            </a:r>
            <a:r>
              <a:rPr lang="en-US" dirty="0" err="1" smtClean="0"/>
              <a:t>www.whitehouse.gov</a:t>
            </a:r>
            <a:r>
              <a:rPr lang="en-US" dirty="0" smtClean="0"/>
              <a:t>//sites/default/files/docs/</a:t>
            </a:r>
            <a:r>
              <a:rPr lang="en-US" dirty="0" err="1" smtClean="0"/>
              <a:t>ready_to_work_factsheet.pdf</a:t>
            </a:r>
            <a:endParaRPr lang="en-US" dirty="0" smtClean="0"/>
          </a:p>
          <a:p>
            <a:endParaRPr lang="en-US" dirty="0" smtClean="0"/>
          </a:p>
          <a:p>
            <a:endParaRPr lang="en-US" dirty="0" smtClean="0"/>
          </a:p>
          <a:p>
            <a:r>
              <a:rPr lang="en-US" dirty="0" smtClean="0"/>
              <a:t>Graphic</a:t>
            </a:r>
          </a:p>
          <a:p>
            <a:r>
              <a:rPr lang="en-US" dirty="0" smtClean="0"/>
              <a:t>http://</a:t>
            </a:r>
            <a:r>
              <a:rPr lang="en-US" dirty="0" err="1" smtClean="0"/>
              <a:t>noteinvestors.com</a:t>
            </a:r>
            <a:r>
              <a:rPr lang="en-US" dirty="0" smtClean="0"/>
              <a:t>/blog/</a:t>
            </a:r>
            <a:r>
              <a:rPr lang="en-US" dirty="0" err="1" smtClean="0"/>
              <a:t>wp</a:t>
            </a:r>
            <a:r>
              <a:rPr lang="en-US" dirty="0" smtClean="0"/>
              <a:t>-content/uploads/2016/02/learn-and-earn1.png</a:t>
            </a:r>
          </a:p>
          <a:p>
            <a:endParaRPr dirty="0"/>
          </a:p>
        </p:txBody>
      </p:sp>
    </p:spTree>
    <p:extLst>
      <p:ext uri="{BB962C8B-B14F-4D97-AF65-F5344CB8AC3E}">
        <p14:creationId xmlns:p14="http://schemas.microsoft.com/office/powerpoint/2010/main" val="19425633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normAutofit lnSpcReduction="10000"/>
          </a:bodyPr>
          <a:lstStyle>
            <a:lvl1pPr defTabSz="914400">
              <a:lnSpc>
                <a:spcPct val="100000"/>
              </a:lnSpc>
              <a:defRPr sz="1700">
                <a:latin typeface="Calibri"/>
                <a:ea typeface="Calibri"/>
                <a:cs typeface="Calibri"/>
                <a:sym typeface="Calibri"/>
              </a:defRPr>
            </a:lvl1pPr>
          </a:lstStyle>
          <a:p>
            <a:r>
              <a:rPr dirty="0"/>
              <a:t>The third principle of job driven training asks that employment and training programs use </a:t>
            </a:r>
            <a:r>
              <a:rPr u="sng" dirty="0"/>
              <a:t>data</a:t>
            </a:r>
            <a:r>
              <a:rPr dirty="0"/>
              <a:t> to drive </a:t>
            </a:r>
            <a:r>
              <a:rPr dirty="0" smtClean="0"/>
              <a:t>accountability </a:t>
            </a:r>
            <a:r>
              <a:rPr dirty="0"/>
              <a:t>and inform employer engagement strategies. </a:t>
            </a:r>
            <a:endParaRPr lang="en-US" dirty="0" smtClean="0"/>
          </a:p>
          <a:p>
            <a:endParaRPr lang="en-US" dirty="0" smtClean="0"/>
          </a:p>
          <a:p>
            <a:r>
              <a:rPr dirty="0" smtClean="0"/>
              <a:t>Comprehensive </a:t>
            </a:r>
            <a:r>
              <a:rPr dirty="0"/>
              <a:t>and accessible labor market data can facilitate two important processes: this data can drive your employer outreach, and it can inform consumers on real opportunities</a:t>
            </a:r>
            <a:r>
              <a:rPr dirty="0" smtClean="0"/>
              <a:t>.</a:t>
            </a:r>
            <a:endParaRPr lang="en-US" dirty="0" smtClean="0"/>
          </a:p>
          <a:p>
            <a:endParaRPr lang="en-US" dirty="0" smtClean="0"/>
          </a:p>
          <a:p>
            <a:endParaRPr lang="en-US" dirty="0" smtClean="0"/>
          </a:p>
          <a:p>
            <a:r>
              <a:rPr lang="en-US" dirty="0" smtClean="0"/>
              <a:t>=====</a:t>
            </a:r>
          </a:p>
          <a:p>
            <a:r>
              <a:rPr lang="en-US" dirty="0" smtClean="0"/>
              <a:t>https://</a:t>
            </a:r>
            <a:r>
              <a:rPr lang="en-US" dirty="0" err="1" smtClean="0"/>
              <a:t>www.whitehouse.gov</a:t>
            </a:r>
            <a:r>
              <a:rPr lang="en-US" dirty="0" smtClean="0"/>
              <a:t>/the-press-office/2014/07/22/fact-sheet-ready-work-glance-job-driven-training-and-american-opportunit</a:t>
            </a:r>
          </a:p>
          <a:p>
            <a:endParaRPr lang="en-US" dirty="0" smtClean="0"/>
          </a:p>
          <a:p>
            <a:r>
              <a:rPr lang="en-US" dirty="0" smtClean="0"/>
              <a:t>https://</a:t>
            </a:r>
            <a:r>
              <a:rPr lang="en-US" dirty="0" err="1" smtClean="0"/>
              <a:t>www.whitehouse.gov</a:t>
            </a:r>
            <a:r>
              <a:rPr lang="en-US" dirty="0" smtClean="0"/>
              <a:t>//sites/default/files/docs/</a:t>
            </a:r>
            <a:r>
              <a:rPr lang="en-US" dirty="0" err="1" smtClean="0"/>
              <a:t>ready_to_work_factsheet.pdf</a:t>
            </a:r>
            <a:endParaRPr lang="en-US" dirty="0" smtClean="0"/>
          </a:p>
          <a:p>
            <a:endParaRPr lang="en-US" dirty="0" smtClean="0"/>
          </a:p>
          <a:p>
            <a:endParaRPr dirty="0"/>
          </a:p>
        </p:txBody>
      </p:sp>
    </p:spTree>
    <p:extLst>
      <p:ext uri="{BB962C8B-B14F-4D97-AF65-F5344CB8AC3E}">
        <p14:creationId xmlns:p14="http://schemas.microsoft.com/office/powerpoint/2010/main" val="1675098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normAutofit lnSpcReduction="10000"/>
          </a:bodyPr>
          <a:lstStyle>
            <a:lvl1pPr defTabSz="914400">
              <a:lnSpc>
                <a:spcPct val="100000"/>
              </a:lnSpc>
              <a:defRPr sz="1700">
                <a:latin typeface="Calibri"/>
                <a:ea typeface="Calibri"/>
                <a:cs typeface="Calibri"/>
                <a:sym typeface="Calibri"/>
              </a:defRPr>
            </a:lvl1pPr>
          </a:lstStyle>
          <a:p>
            <a:r>
              <a:rPr dirty="0"/>
              <a:t>The fourth principle of job-driven training states that programs should measure and evaluate the employment outcomes of participants to assess the quality of training programs. </a:t>
            </a:r>
            <a:endParaRPr lang="en-US" dirty="0" smtClean="0"/>
          </a:p>
          <a:p>
            <a:endParaRPr lang="en-US" dirty="0" smtClean="0"/>
          </a:p>
          <a:p>
            <a:r>
              <a:rPr dirty="0" smtClean="0"/>
              <a:t>Having </a:t>
            </a:r>
            <a:r>
              <a:rPr dirty="0"/>
              <a:t>this information, the report states, allows training providers and job seekers to make informed choices about the training they choose. break your data down by employer and sector. </a:t>
            </a:r>
            <a:endParaRPr lang="en-US" dirty="0" smtClean="0"/>
          </a:p>
          <a:p>
            <a:endParaRPr lang="en-US" dirty="0" smtClean="0"/>
          </a:p>
          <a:p>
            <a:endParaRPr lang="en-US" dirty="0" smtClean="0"/>
          </a:p>
          <a:p>
            <a:r>
              <a:rPr lang="en-US" dirty="0" smtClean="0"/>
              <a:t>=====</a:t>
            </a:r>
          </a:p>
          <a:p>
            <a:r>
              <a:rPr lang="en-US" dirty="0" smtClean="0"/>
              <a:t>https://</a:t>
            </a:r>
            <a:r>
              <a:rPr lang="en-US" dirty="0" err="1" smtClean="0"/>
              <a:t>www.whitehouse.gov</a:t>
            </a:r>
            <a:r>
              <a:rPr lang="en-US" dirty="0" smtClean="0"/>
              <a:t>/the-press-office/2014/07/22/fact-sheet-ready-work-glance-job-driven-training-and-american-opportunit</a:t>
            </a:r>
          </a:p>
          <a:p>
            <a:endParaRPr lang="en-US" dirty="0" smtClean="0"/>
          </a:p>
          <a:p>
            <a:r>
              <a:rPr lang="en-US" dirty="0" smtClean="0"/>
              <a:t>https://</a:t>
            </a:r>
            <a:r>
              <a:rPr lang="en-US" dirty="0" err="1" smtClean="0"/>
              <a:t>www.whitehouse.gov</a:t>
            </a:r>
            <a:r>
              <a:rPr lang="en-US" dirty="0" smtClean="0"/>
              <a:t>//sites/default/files/docs/</a:t>
            </a:r>
            <a:r>
              <a:rPr lang="en-US" dirty="0" err="1" smtClean="0"/>
              <a:t>ready_to_work_factsheet.pdf</a:t>
            </a:r>
            <a:endParaRPr lang="en-US" dirty="0" smtClean="0"/>
          </a:p>
          <a:p>
            <a:endParaRPr lang="en-US" dirty="0" smtClean="0"/>
          </a:p>
          <a:p>
            <a:endParaRPr dirty="0"/>
          </a:p>
        </p:txBody>
      </p:sp>
    </p:spTree>
    <p:extLst>
      <p:ext uri="{BB962C8B-B14F-4D97-AF65-F5344CB8AC3E}">
        <p14:creationId xmlns:p14="http://schemas.microsoft.com/office/powerpoint/2010/main" val="11850093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normAutofit fontScale="92500" lnSpcReduction="20000"/>
          </a:bodyPr>
          <a:lstStyle>
            <a:lvl1pPr defTabSz="914400">
              <a:lnSpc>
                <a:spcPct val="100000"/>
              </a:lnSpc>
              <a:defRPr sz="1700">
                <a:latin typeface="Calibri"/>
                <a:ea typeface="Calibri"/>
                <a:cs typeface="Calibri"/>
                <a:sym typeface="Calibri"/>
              </a:defRPr>
            </a:lvl1pPr>
          </a:lstStyle>
          <a:p>
            <a:r>
              <a:rPr dirty="0"/>
              <a:t>The  </a:t>
            </a:r>
            <a:r>
              <a:rPr dirty="0" smtClean="0"/>
              <a:t>f</a:t>
            </a:r>
            <a:r>
              <a:rPr lang="en-US" dirty="0" smtClean="0"/>
              <a:t>if</a:t>
            </a:r>
            <a:r>
              <a:rPr dirty="0" smtClean="0"/>
              <a:t>th </a:t>
            </a:r>
            <a:r>
              <a:rPr dirty="0"/>
              <a:t>principle of job-driven training requires that employment placement show a stepping stone approach to success. </a:t>
            </a:r>
            <a:endParaRPr lang="en-US" dirty="0" smtClean="0"/>
          </a:p>
          <a:p>
            <a:endParaRPr lang="en-US" dirty="0" smtClean="0"/>
          </a:p>
          <a:p>
            <a:r>
              <a:rPr dirty="0" smtClean="0"/>
              <a:t>In </a:t>
            </a:r>
            <a:r>
              <a:rPr dirty="0"/>
              <a:t>practice, this means a training process shows a progression and advancement, with integration of </a:t>
            </a:r>
            <a:r>
              <a:rPr dirty="0" smtClean="0"/>
              <a:t>training </a:t>
            </a:r>
            <a:r>
              <a:rPr dirty="0"/>
              <a:t>and education activities as needed</a:t>
            </a:r>
            <a:r>
              <a:rPr dirty="0" smtClean="0"/>
              <a:t>.</a:t>
            </a:r>
            <a:endParaRPr lang="en-US" dirty="0" smtClean="0"/>
          </a:p>
          <a:p>
            <a:endParaRPr lang="en-US" dirty="0" smtClean="0"/>
          </a:p>
          <a:p>
            <a:endParaRPr lang="en-US" dirty="0" smtClean="0"/>
          </a:p>
          <a:p>
            <a:endParaRPr lang="en-US" dirty="0" smtClean="0"/>
          </a:p>
          <a:p>
            <a:r>
              <a:rPr lang="en-US" dirty="0" smtClean="0"/>
              <a:t>=====</a:t>
            </a:r>
          </a:p>
          <a:p>
            <a:r>
              <a:rPr lang="en-US" dirty="0" smtClean="0"/>
              <a:t>https://</a:t>
            </a:r>
            <a:r>
              <a:rPr lang="en-US" dirty="0" err="1" smtClean="0"/>
              <a:t>www.whitehouse.gov</a:t>
            </a:r>
            <a:r>
              <a:rPr lang="en-US" dirty="0" smtClean="0"/>
              <a:t>/the-press-office/2014/07/22/fact-sheet-ready-work-glance-job-driven-training-and-american-opportunit</a:t>
            </a:r>
          </a:p>
          <a:p>
            <a:endParaRPr lang="en-US" dirty="0" smtClean="0"/>
          </a:p>
          <a:p>
            <a:r>
              <a:rPr lang="en-US" dirty="0" smtClean="0"/>
              <a:t>https://</a:t>
            </a:r>
            <a:r>
              <a:rPr lang="en-US" dirty="0" err="1" smtClean="0"/>
              <a:t>www.whitehouse.gov</a:t>
            </a:r>
            <a:r>
              <a:rPr lang="en-US" dirty="0" smtClean="0"/>
              <a:t>//sites/default/files/docs/</a:t>
            </a:r>
            <a:r>
              <a:rPr lang="en-US" dirty="0" err="1" smtClean="0"/>
              <a:t>ready_to_work_factsheet.pdf</a:t>
            </a:r>
            <a:endParaRPr lang="en-US" dirty="0" smtClean="0"/>
          </a:p>
          <a:p>
            <a:endParaRPr lang="en-US" dirty="0" smtClean="0"/>
          </a:p>
          <a:p>
            <a:r>
              <a:rPr lang="en-US" dirty="0" smtClean="0"/>
              <a:t>Graphic</a:t>
            </a:r>
          </a:p>
          <a:p>
            <a:r>
              <a:rPr lang="en-US" dirty="0" smtClean="0"/>
              <a:t>http://</a:t>
            </a:r>
            <a:r>
              <a:rPr lang="en-US" dirty="0" err="1" smtClean="0"/>
              <a:t>www.bie.org</a:t>
            </a:r>
            <a:r>
              <a:rPr lang="en-US" dirty="0" smtClean="0"/>
              <a:t>/images/uploads/objects/</a:t>
            </a:r>
            <a:r>
              <a:rPr lang="en-US" dirty="0" err="1" smtClean="0"/>
              <a:t>blog_stepping_stones.png</a:t>
            </a:r>
            <a:endParaRPr lang="en-US" dirty="0" smtClean="0"/>
          </a:p>
          <a:p>
            <a:endParaRPr dirty="0"/>
          </a:p>
        </p:txBody>
      </p:sp>
    </p:spTree>
    <p:extLst>
      <p:ext uri="{BB962C8B-B14F-4D97-AF65-F5344CB8AC3E}">
        <p14:creationId xmlns:p14="http://schemas.microsoft.com/office/powerpoint/2010/main" val="1039588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There has been lots of talk recently about educators talking to employers.</a:t>
            </a:r>
          </a:p>
          <a:p>
            <a:r>
              <a:rPr lang="en-US" dirty="0" smtClean="0"/>
              <a:t>This is nothing new.</a:t>
            </a:r>
          </a:p>
          <a:p>
            <a:endParaRPr lang="en-US" dirty="0" smtClean="0"/>
          </a:p>
          <a:p>
            <a:r>
              <a:rPr lang="en-US" dirty="0" smtClean="0"/>
              <a:t>College Tech Prep, and before</a:t>
            </a:r>
            <a:r>
              <a:rPr lang="en-US" baseline="0" dirty="0" smtClean="0"/>
              <a:t> that the School-to-Work movement</a:t>
            </a:r>
            <a:r>
              <a:rPr lang="mr-IN" baseline="0" dirty="0" smtClean="0"/>
              <a:t>–</a:t>
            </a:r>
            <a:r>
              <a:rPr lang="en-US" baseline="0" dirty="0" smtClean="0"/>
              <a:t> all emphasized educators working closely with employers.</a:t>
            </a:r>
          </a:p>
          <a:p>
            <a:endParaRPr lang="en-US" baseline="0"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www.forbes.com</a:t>
            </a:r>
            <a:r>
              <a:rPr lang="en-US" dirty="0" smtClean="0"/>
              <a:t>/sites/</a:t>
            </a:r>
            <a:r>
              <a:rPr lang="en-US" dirty="0" err="1" smtClean="0"/>
              <a:t>kathryndill</a:t>
            </a:r>
            <a:r>
              <a:rPr lang="en-US" dirty="0" smtClean="0"/>
              <a:t>/2014/11/18/report-to-restore-middle-skills-jobs-employers-educators-policymakers-must-work-together/#1df516893205</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14819019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normAutofit fontScale="92500" lnSpcReduction="20000"/>
          </a:bodyPr>
          <a:lstStyle>
            <a:lvl1pPr defTabSz="914400">
              <a:lnSpc>
                <a:spcPct val="100000"/>
              </a:lnSpc>
              <a:defRPr sz="1600">
                <a:latin typeface="Calibri"/>
                <a:ea typeface="Calibri"/>
                <a:cs typeface="Calibri"/>
                <a:sym typeface="Calibri"/>
              </a:defRPr>
            </a:lvl1pPr>
          </a:lstStyle>
          <a:p>
            <a:r>
              <a:rPr dirty="0"/>
              <a:t>Principle six, “opening doors,” speaks to the heart of </a:t>
            </a:r>
            <a:r>
              <a:rPr dirty="0" smtClean="0"/>
              <a:t>employment </a:t>
            </a:r>
            <a:r>
              <a:rPr dirty="0"/>
              <a:t>services </a:t>
            </a:r>
            <a:r>
              <a:rPr dirty="0" smtClean="0"/>
              <a:t>do</a:t>
            </a:r>
            <a:r>
              <a:rPr lang="en-US" dirty="0" smtClean="0"/>
              <a:t>ing</a:t>
            </a:r>
            <a:r>
              <a:rPr dirty="0" smtClean="0"/>
              <a:t> </a:t>
            </a:r>
            <a:r>
              <a:rPr dirty="0"/>
              <a:t>whatever possible to remove barriers to employment. </a:t>
            </a:r>
            <a:endParaRPr lang="en-US" dirty="0" smtClean="0"/>
          </a:p>
          <a:p>
            <a:endParaRPr lang="en-US" dirty="0" smtClean="0"/>
          </a:p>
          <a:p>
            <a:r>
              <a:rPr dirty="0" smtClean="0"/>
              <a:t>This </a:t>
            </a:r>
            <a:r>
              <a:rPr dirty="0"/>
              <a:t>principle demands that </a:t>
            </a:r>
            <a:r>
              <a:rPr dirty="0" smtClean="0"/>
              <a:t>programs </a:t>
            </a:r>
            <a:r>
              <a:rPr dirty="0"/>
              <a:t>help open access to employment opportunities for those who are most in need and who have the most signicant barriers</a:t>
            </a:r>
            <a:r>
              <a:rPr dirty="0" smtClean="0"/>
              <a:t>.</a:t>
            </a:r>
            <a:endParaRPr lang="en-US" dirty="0" smtClean="0"/>
          </a:p>
          <a:p>
            <a:endParaRPr lang="en-US" dirty="0" smtClean="0"/>
          </a:p>
          <a:p>
            <a:endParaRPr lang="en-US" dirty="0" smtClean="0"/>
          </a:p>
          <a:p>
            <a:endParaRPr lang="en-US" dirty="0" smtClean="0"/>
          </a:p>
          <a:p>
            <a:r>
              <a:rPr lang="en-US" dirty="0" smtClean="0"/>
              <a:t>=====</a:t>
            </a:r>
          </a:p>
          <a:p>
            <a:r>
              <a:rPr lang="en-US" dirty="0" smtClean="0"/>
              <a:t>https://</a:t>
            </a:r>
            <a:r>
              <a:rPr lang="en-US" dirty="0" err="1" smtClean="0"/>
              <a:t>www.whitehouse.gov</a:t>
            </a:r>
            <a:r>
              <a:rPr lang="en-US" dirty="0" smtClean="0"/>
              <a:t>/the-press-office/2014/07/22/fact-sheet-ready-work-glance-job-driven-training-and-american-opportunit</a:t>
            </a:r>
          </a:p>
          <a:p>
            <a:endParaRPr lang="en-US" dirty="0" smtClean="0"/>
          </a:p>
          <a:p>
            <a:r>
              <a:rPr lang="en-US" dirty="0" smtClean="0"/>
              <a:t>https://</a:t>
            </a:r>
            <a:r>
              <a:rPr lang="en-US" dirty="0" err="1" smtClean="0"/>
              <a:t>www.whitehouse.gov</a:t>
            </a:r>
            <a:r>
              <a:rPr lang="en-US" dirty="0" smtClean="0"/>
              <a:t>//sites/default/files/docs/</a:t>
            </a:r>
            <a:r>
              <a:rPr lang="en-US" dirty="0" err="1" smtClean="0"/>
              <a:t>ready_to_work_factsheet.pdf</a:t>
            </a:r>
            <a:endParaRPr lang="en-US" dirty="0" smtClean="0"/>
          </a:p>
          <a:p>
            <a:endParaRPr lang="en-US" dirty="0" smtClean="0"/>
          </a:p>
          <a:p>
            <a:endParaRPr lang="en-US" dirty="0" smtClean="0"/>
          </a:p>
          <a:p>
            <a:r>
              <a:rPr lang="en-US" dirty="0" smtClean="0"/>
              <a:t>graphic</a:t>
            </a:r>
          </a:p>
          <a:p>
            <a:r>
              <a:rPr lang="en-US" dirty="0" smtClean="0"/>
              <a:t>http://</a:t>
            </a:r>
            <a:r>
              <a:rPr lang="en-US" dirty="0" err="1" smtClean="0"/>
              <a:t>www.terrancefrederick.com</a:t>
            </a:r>
            <a:r>
              <a:rPr lang="en-US" dirty="0" smtClean="0"/>
              <a:t>/</a:t>
            </a:r>
            <a:r>
              <a:rPr lang="en-US" dirty="0" err="1" smtClean="0"/>
              <a:t>wp</a:t>
            </a:r>
            <a:r>
              <a:rPr lang="en-US" dirty="0" smtClean="0"/>
              <a:t>-content/uploads/2015/11/</a:t>
            </a:r>
            <a:r>
              <a:rPr lang="en-US" dirty="0" err="1" smtClean="0"/>
              <a:t>opendoors.jpg</a:t>
            </a:r>
            <a:endParaRPr lang="en-US" dirty="0" smtClean="0"/>
          </a:p>
          <a:p>
            <a:endParaRPr dirty="0"/>
          </a:p>
        </p:txBody>
      </p:sp>
    </p:spTree>
    <p:extLst>
      <p:ext uri="{BB962C8B-B14F-4D97-AF65-F5344CB8AC3E}">
        <p14:creationId xmlns:p14="http://schemas.microsoft.com/office/powerpoint/2010/main" val="9233676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normAutofit fontScale="85000" lnSpcReduction="20000"/>
          </a:bodyPr>
          <a:lstStyle>
            <a:lvl1pPr defTabSz="914400">
              <a:lnSpc>
                <a:spcPct val="100000"/>
              </a:lnSpc>
              <a:defRPr sz="1900">
                <a:latin typeface="Calibri"/>
                <a:ea typeface="Calibri"/>
                <a:cs typeface="Calibri"/>
                <a:sym typeface="Calibri"/>
              </a:defRPr>
            </a:lvl1pPr>
          </a:lstStyle>
          <a:p>
            <a:r>
              <a:rPr dirty="0"/>
              <a:t>The  final principle of job-driven training asks providers to coordinate major players in local and regional employment services. </a:t>
            </a:r>
            <a:endParaRPr lang="en-US" dirty="0" smtClean="0"/>
          </a:p>
          <a:p>
            <a:endParaRPr lang="en-US" dirty="0" smtClean="0"/>
          </a:p>
          <a:p>
            <a:r>
              <a:rPr dirty="0" smtClean="0"/>
              <a:t>The </a:t>
            </a:r>
            <a:r>
              <a:rPr dirty="0"/>
              <a:t>list of partners is long, including: Workforce Investment Boards and the </a:t>
            </a:r>
            <a:r>
              <a:rPr lang="en-US" dirty="0" smtClean="0"/>
              <a:t>NCWorks Career </a:t>
            </a:r>
            <a:r>
              <a:rPr dirty="0" smtClean="0"/>
              <a:t>Centers </a:t>
            </a:r>
            <a:r>
              <a:rPr dirty="0"/>
              <a:t>they oversee, </a:t>
            </a:r>
            <a:endParaRPr lang="en-US" dirty="0" smtClean="0"/>
          </a:p>
          <a:p>
            <a:r>
              <a:rPr dirty="0" smtClean="0"/>
              <a:t>higher </a:t>
            </a:r>
            <a:r>
              <a:rPr dirty="0"/>
              <a:t>education institutions, </a:t>
            </a:r>
            <a:endParaRPr lang="en-US" dirty="0" smtClean="0"/>
          </a:p>
          <a:p>
            <a:r>
              <a:rPr dirty="0" smtClean="0"/>
              <a:t>labor </a:t>
            </a:r>
            <a:r>
              <a:rPr dirty="0"/>
              <a:t>organizations, </a:t>
            </a:r>
            <a:endParaRPr lang="en-US" dirty="0" smtClean="0"/>
          </a:p>
          <a:p>
            <a:r>
              <a:rPr dirty="0" smtClean="0"/>
              <a:t>philanthropic </a:t>
            </a:r>
            <a:r>
              <a:rPr dirty="0"/>
              <a:t>organizations, </a:t>
            </a:r>
            <a:endParaRPr lang="en-US" dirty="0" smtClean="0"/>
          </a:p>
          <a:p>
            <a:r>
              <a:rPr dirty="0" smtClean="0"/>
              <a:t>state </a:t>
            </a:r>
            <a:r>
              <a:rPr dirty="0"/>
              <a:t>and local human service agencies, </a:t>
            </a:r>
            <a:endParaRPr lang="en-US" dirty="0" smtClean="0"/>
          </a:p>
          <a:p>
            <a:r>
              <a:rPr dirty="0" smtClean="0"/>
              <a:t>vocational </a:t>
            </a:r>
            <a:r>
              <a:rPr dirty="0"/>
              <a:t>rehabilitation agencies, </a:t>
            </a:r>
            <a:endParaRPr lang="en-US" dirty="0" smtClean="0"/>
          </a:p>
          <a:p>
            <a:r>
              <a:rPr dirty="0" smtClean="0"/>
              <a:t>Medicaid </a:t>
            </a:r>
            <a:r>
              <a:rPr dirty="0"/>
              <a:t>agencies, </a:t>
            </a:r>
            <a:endParaRPr lang="en-US" dirty="0" smtClean="0"/>
          </a:p>
          <a:p>
            <a:r>
              <a:rPr dirty="0" smtClean="0"/>
              <a:t>centers </a:t>
            </a:r>
            <a:r>
              <a:rPr dirty="0"/>
              <a:t>for independent living, </a:t>
            </a:r>
            <a:endParaRPr lang="en-US" dirty="0" smtClean="0"/>
          </a:p>
          <a:p>
            <a:r>
              <a:rPr dirty="0" smtClean="0"/>
              <a:t>supported </a:t>
            </a:r>
            <a:r>
              <a:rPr dirty="0"/>
              <a:t>employment providers, </a:t>
            </a:r>
            <a:endParaRPr lang="en-US" dirty="0" smtClean="0"/>
          </a:p>
          <a:p>
            <a:r>
              <a:rPr dirty="0" smtClean="0"/>
              <a:t>community- </a:t>
            </a:r>
            <a:r>
              <a:rPr dirty="0"/>
              <a:t>and faith-based organizations, </a:t>
            </a:r>
            <a:endParaRPr lang="en-US" dirty="0" smtClean="0"/>
          </a:p>
          <a:p>
            <a:r>
              <a:rPr dirty="0" smtClean="0"/>
              <a:t>and </a:t>
            </a:r>
            <a:r>
              <a:rPr dirty="0"/>
              <a:t>other </a:t>
            </a:r>
            <a:r>
              <a:rPr dirty="0" smtClean="0"/>
              <a:t>nonpro</a:t>
            </a:r>
            <a:r>
              <a:rPr lang="en-US" dirty="0" smtClean="0"/>
              <a:t>fi</a:t>
            </a:r>
            <a:r>
              <a:rPr dirty="0" smtClean="0"/>
              <a:t>t </a:t>
            </a:r>
            <a:r>
              <a:rPr dirty="0"/>
              <a:t>organizations</a:t>
            </a:r>
            <a:r>
              <a:rPr dirty="0" smtClean="0"/>
              <a:t>.</a:t>
            </a:r>
            <a:endParaRPr lang="en-US" dirty="0" smtClean="0"/>
          </a:p>
          <a:p>
            <a:endParaRPr lang="en-US" dirty="0" smtClean="0"/>
          </a:p>
          <a:p>
            <a:endParaRPr lang="en-US" dirty="0" smtClean="0"/>
          </a:p>
          <a:p>
            <a:r>
              <a:rPr lang="en-US" dirty="0" smtClean="0"/>
              <a:t>=====</a:t>
            </a:r>
          </a:p>
          <a:p>
            <a:r>
              <a:rPr lang="en-US" dirty="0" smtClean="0"/>
              <a:t>https://</a:t>
            </a:r>
            <a:r>
              <a:rPr lang="en-US" dirty="0" err="1" smtClean="0"/>
              <a:t>www.whitehouse.gov</a:t>
            </a:r>
            <a:r>
              <a:rPr lang="en-US" dirty="0" smtClean="0"/>
              <a:t>/the-press-office/2014/07/22/fact-sheet-ready-work-glance-job-driven-training-and-american-opportunit</a:t>
            </a:r>
          </a:p>
          <a:p>
            <a:endParaRPr lang="en-US" dirty="0" smtClean="0"/>
          </a:p>
          <a:p>
            <a:r>
              <a:rPr lang="en-US" dirty="0" smtClean="0"/>
              <a:t>https://</a:t>
            </a:r>
            <a:r>
              <a:rPr lang="en-US" dirty="0" err="1" smtClean="0"/>
              <a:t>www.whitehouse.gov</a:t>
            </a:r>
            <a:r>
              <a:rPr lang="en-US" dirty="0" smtClean="0"/>
              <a:t>//sites/default/files/docs/</a:t>
            </a:r>
            <a:r>
              <a:rPr lang="en-US" dirty="0" err="1" smtClean="0"/>
              <a:t>ready_to_work_factsheet.pdf</a:t>
            </a:r>
            <a:endParaRPr lang="en-US" dirty="0" smtClean="0"/>
          </a:p>
          <a:p>
            <a:endParaRPr lang="en-US" dirty="0" smtClean="0"/>
          </a:p>
          <a:p>
            <a:endParaRPr dirty="0"/>
          </a:p>
        </p:txBody>
      </p:sp>
    </p:spTree>
    <p:extLst>
      <p:ext uri="{BB962C8B-B14F-4D97-AF65-F5344CB8AC3E}">
        <p14:creationId xmlns:p14="http://schemas.microsoft.com/office/powerpoint/2010/main" val="10359981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Work-force development has been organized into eight</a:t>
            </a:r>
            <a:r>
              <a:rPr lang="en-US" baseline="0" dirty="0" smtClean="0"/>
              <a:t> zones in North Carolina. We call them prosperity zones.</a:t>
            </a:r>
          </a:p>
          <a:p>
            <a:endParaRPr lang="en-US" baseline="0" dirty="0" smtClean="0"/>
          </a:p>
          <a:p>
            <a:r>
              <a:rPr lang="en-US" baseline="0" dirty="0" smtClean="0"/>
              <a:t>It’s a way to focus on a small region of the state and look at the business needs for that region.</a:t>
            </a:r>
            <a:endParaRPr lang="en-US" dirty="0" smtClean="0"/>
          </a:p>
          <a:p>
            <a:endParaRPr lang="en-US" dirty="0" smtClean="0"/>
          </a:p>
          <a:p>
            <a:endParaRPr lang="en-US" dirty="0" smtClean="0"/>
          </a:p>
          <a:p>
            <a:r>
              <a:rPr lang="en-US" dirty="0" smtClean="0"/>
              <a:t>====</a:t>
            </a:r>
          </a:p>
          <a:p>
            <a:r>
              <a:rPr lang="en-US" dirty="0" smtClean="0"/>
              <a:t>http://</a:t>
            </a:r>
            <a:r>
              <a:rPr lang="en-US" dirty="0" err="1" smtClean="0"/>
              <a:t>nccareers.org</a:t>
            </a:r>
            <a:r>
              <a:rPr lang="en-US" dirty="0" smtClean="0"/>
              <a:t>/</a:t>
            </a:r>
            <a:r>
              <a:rPr lang="en-US" dirty="0" err="1" smtClean="0"/>
              <a:t>employmentprojections</a:t>
            </a:r>
            <a:r>
              <a:rPr lang="en-US" dirty="0" smtClean="0"/>
              <a:t>/images/Prosperity-Zones-</a:t>
            </a:r>
            <a:r>
              <a:rPr lang="en-US" dirty="0" err="1" smtClean="0"/>
              <a:t>Map.png</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52</a:t>
            </a:fld>
            <a:endParaRPr lang="en-US"/>
          </a:p>
        </p:txBody>
      </p:sp>
    </p:spTree>
    <p:extLst>
      <p:ext uri="{BB962C8B-B14F-4D97-AF65-F5344CB8AC3E}">
        <p14:creationId xmlns:p14="http://schemas.microsoft.com/office/powerpoint/2010/main" val="14347335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baseline="0" dirty="0" smtClean="0"/>
              <a:t>Here you see the top four high-demand occupations in each region of North Carolina that requires some kind of postsecondary education.</a:t>
            </a:r>
          </a:p>
          <a:p>
            <a:endParaRPr lang="en-US" baseline="0" dirty="0" smtClean="0"/>
          </a:p>
          <a:p>
            <a:r>
              <a:rPr lang="en-US" baseline="0" dirty="0" smtClean="0"/>
              <a:t>We need nurses all across the state.</a:t>
            </a:r>
          </a:p>
          <a:p>
            <a:r>
              <a:rPr lang="en-US" baseline="0" dirty="0" smtClean="0"/>
              <a:t>In some regions -- school teachers are near the top of the list, whereas in other regions -- truck drivers or accountants are near the top of the list.</a:t>
            </a:r>
          </a:p>
          <a:p>
            <a:endParaRPr lang="en-US" baseline="0" dirty="0" smtClean="0"/>
          </a:p>
          <a:p>
            <a:r>
              <a:rPr lang="en-US" baseline="0" dirty="0" smtClean="0"/>
              <a:t>And I have listed a national website where you can get the job projections for each state.</a:t>
            </a:r>
          </a:p>
          <a:p>
            <a:endParaRPr lang="en-US" baseline="0" dirty="0" smtClean="0"/>
          </a:p>
          <a:p>
            <a:r>
              <a:rPr lang="en-US" baseline="0" dirty="0" smtClean="0"/>
              <a:t>Armed with this data, you can approach your local workforce development board or local chamber of commerce and say. </a:t>
            </a:r>
          </a:p>
          <a:p>
            <a:r>
              <a:rPr lang="en-US" baseline="0" dirty="0" smtClean="0"/>
              <a:t>“Hey </a:t>
            </a:r>
            <a:r>
              <a:rPr lang="mr-IN" baseline="0" dirty="0" smtClean="0"/>
              <a:t>–</a:t>
            </a:r>
            <a:r>
              <a:rPr lang="en-US" baseline="0" dirty="0" smtClean="0"/>
              <a:t> I am here to help you feed your pipeline.”</a:t>
            </a:r>
          </a:p>
          <a:p>
            <a:endParaRPr lang="en-US" baseline="0" dirty="0" smtClean="0"/>
          </a:p>
          <a:p>
            <a:endParaRPr lang="en-US" baseline="0" dirty="0" smtClean="0"/>
          </a:p>
          <a:p>
            <a:r>
              <a:rPr lang="en-US" baseline="0" dirty="0" smtClean="0"/>
              <a:t>======</a:t>
            </a:r>
          </a:p>
          <a:p>
            <a:r>
              <a:rPr lang="en-US" dirty="0" err="1" smtClean="0"/>
              <a:t>CareerOutlook.US</a:t>
            </a:r>
            <a:endParaRPr lang="en-US" dirty="0" smtClean="0"/>
          </a:p>
          <a:p>
            <a:endParaRPr lang="en-US" dirty="0" smtClean="0"/>
          </a:p>
          <a:p>
            <a:r>
              <a:rPr lang="en-US" dirty="0" smtClean="0"/>
              <a:t>Job projections for each state.</a:t>
            </a:r>
          </a:p>
          <a:p>
            <a:r>
              <a:rPr lang="en-US" dirty="0" smtClean="0"/>
              <a:t>http://</a:t>
            </a:r>
            <a:r>
              <a:rPr lang="en-US" dirty="0" err="1" smtClean="0"/>
              <a:t>www.projectionscentral.com</a:t>
            </a:r>
            <a:r>
              <a:rPr lang="en-US" dirty="0" smtClean="0"/>
              <a:t>/projections/</a:t>
            </a:r>
            <a:r>
              <a:rPr lang="en-US" dirty="0" err="1" smtClean="0"/>
              <a:t>longterm</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53</a:t>
            </a:fld>
            <a:endParaRPr lang="en-US"/>
          </a:p>
        </p:txBody>
      </p:sp>
    </p:spTree>
    <p:extLst>
      <p:ext uri="{BB962C8B-B14F-4D97-AF65-F5344CB8AC3E}">
        <p14:creationId xmlns:p14="http://schemas.microsoft.com/office/powerpoint/2010/main" val="19381461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3600" y="381000"/>
            <a:ext cx="2286000" cy="1714500"/>
          </a:xfrm>
        </p:spPr>
      </p:sp>
      <p:sp>
        <p:nvSpPr>
          <p:cNvPr id="3" name="Notes Placeholder 2"/>
          <p:cNvSpPr>
            <a:spLocks noGrp="1"/>
          </p:cNvSpPr>
          <p:nvPr>
            <p:ph type="body" idx="1"/>
          </p:nvPr>
        </p:nvSpPr>
        <p:spPr>
          <a:xfrm>
            <a:off x="685800" y="1752600"/>
            <a:ext cx="5486400" cy="7239000"/>
          </a:xfrm>
        </p:spPr>
        <p:txBody>
          <a:bodyPr>
            <a:noAutofit/>
          </a:bodyPr>
          <a:lstStyle/>
          <a:p>
            <a:r>
              <a:rPr lang="en-US" dirty="0" smtClean="0"/>
              <a:t>Who knows why CTE is not an acronym?</a:t>
            </a:r>
          </a:p>
          <a:p>
            <a:endParaRPr lang="en-US" dirty="0" smtClean="0"/>
          </a:p>
          <a:p>
            <a:r>
              <a:rPr lang="en-US" dirty="0" smtClean="0"/>
              <a:t>CTE is an initialism,</a:t>
            </a:r>
            <a:r>
              <a:rPr lang="en-US" baseline="0" dirty="0" smtClean="0"/>
              <a:t> because it takes the first initial of each word.  If you can pronounce the word, like NASA or SCUBA, then you have an acronym.</a:t>
            </a:r>
            <a:endParaRPr lang="en-US" dirty="0" smtClean="0"/>
          </a:p>
          <a:p>
            <a:endParaRPr lang="en-US" dirty="0" smtClean="0"/>
          </a:p>
          <a:p>
            <a:r>
              <a:rPr lang="en-US" dirty="0" smtClean="0"/>
              <a:t>Educators create a whole lot of shortcuts in their speak whether it is an acronym</a:t>
            </a:r>
            <a:r>
              <a:rPr lang="en-US" baseline="0" dirty="0" smtClean="0"/>
              <a:t> or initialism</a:t>
            </a:r>
            <a:r>
              <a:rPr lang="en-US" dirty="0" smtClean="0"/>
              <a:t>.  If you are in education, then it should make sense.</a:t>
            </a:r>
          </a:p>
          <a:p>
            <a:endParaRPr lang="en-US" dirty="0" smtClean="0"/>
          </a:p>
          <a:p>
            <a:r>
              <a:rPr lang="en-US" dirty="0" smtClean="0"/>
              <a:t>Educators talk about career pathways,</a:t>
            </a:r>
            <a:r>
              <a:rPr lang="en-US" baseline="0" dirty="0" smtClean="0"/>
              <a:t> yet employers talk about the talent pipeline.</a:t>
            </a:r>
          </a:p>
          <a:p>
            <a:endParaRPr lang="en-US" baseline="0" dirty="0" smtClean="0"/>
          </a:p>
          <a:p>
            <a:r>
              <a:rPr lang="en-US" baseline="0" dirty="0" smtClean="0"/>
              <a:t>When you are talking to employers about the students you are preparing for their employment, use the term “filling the pipeline.”</a:t>
            </a:r>
          </a:p>
          <a:p>
            <a:endParaRPr lang="en-US" baseline="0" dirty="0" smtClean="0"/>
          </a:p>
          <a:p>
            <a:r>
              <a:rPr lang="en-US" baseline="0" dirty="0" smtClean="0"/>
              <a:t>Businesses access many raw materials through a pipe, like water and natural gas, and other materials through a figurative pipe that arrive by truck or rail.  Employees also enter the business through a pipe with a big valve that regulates how many to let through at a time.</a:t>
            </a:r>
          </a:p>
          <a:p>
            <a:endParaRPr lang="en-US" baseline="0" dirty="0" smtClean="0"/>
          </a:p>
          <a:p>
            <a:r>
              <a:rPr lang="en-US" baseline="0" dirty="0" smtClean="0"/>
              <a:t>They usually have some kind of process to evaluate the quality of the goods coming in before they open the valve.</a:t>
            </a:r>
          </a:p>
          <a:p>
            <a:endParaRPr lang="en-US" baseline="0" dirty="0" smtClean="0"/>
          </a:p>
          <a:p>
            <a:r>
              <a:rPr lang="en-US" baseline="0" dirty="0" smtClean="0"/>
              <a:t>How can we convince the employers that our students on a career pathway are ready to enter through their talent pipeline?</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54</a:t>
            </a:fld>
            <a:endParaRPr lang="en-US"/>
          </a:p>
        </p:txBody>
      </p:sp>
    </p:spTree>
    <p:extLst>
      <p:ext uri="{BB962C8B-B14F-4D97-AF65-F5344CB8AC3E}">
        <p14:creationId xmlns:p14="http://schemas.microsoft.com/office/powerpoint/2010/main" val="2782012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step </a:t>
            </a:r>
            <a:r>
              <a:rPr lang="en-US" dirty="0" smtClean="0"/>
              <a:t>in building the ultimate career pathway is </a:t>
            </a:r>
            <a:r>
              <a:rPr lang="en-US" dirty="0" smtClean="0"/>
              <a:t>to find an intermediary, sometimes known as a coordinator. </a:t>
            </a:r>
          </a:p>
          <a:p>
            <a:endParaRPr lang="en-US" dirty="0" smtClean="0"/>
          </a:p>
          <a:p>
            <a:r>
              <a:rPr lang="en-US" dirty="0" smtClean="0"/>
              <a:t>Someone</a:t>
            </a:r>
            <a:r>
              <a:rPr lang="en-US" baseline="0" dirty="0" smtClean="0"/>
              <a:t> who speaks the language of both business and education. </a:t>
            </a:r>
          </a:p>
          <a:p>
            <a:endParaRPr lang="en-US" baseline="0" dirty="0" smtClean="0"/>
          </a:p>
          <a:p>
            <a:r>
              <a:rPr lang="en-US" baseline="0" dirty="0" smtClean="0"/>
              <a:t>This person should be there from day one to help plan a career pathway.</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55</a:t>
            </a:fld>
            <a:endParaRPr lang="en-US"/>
          </a:p>
        </p:txBody>
      </p:sp>
    </p:spTree>
    <p:extLst>
      <p:ext uri="{BB962C8B-B14F-4D97-AF65-F5344CB8AC3E}">
        <p14:creationId xmlns:p14="http://schemas.microsoft.com/office/powerpoint/2010/main" val="20261141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r>
              <a:rPr lang="en-US" baseline="0" dirty="0" smtClean="0"/>
              <a:t>So where to look for an </a:t>
            </a:r>
            <a:r>
              <a:rPr lang="en-US" baseline="0" dirty="0" smtClean="0"/>
              <a:t>intermediary?</a:t>
            </a:r>
            <a:endParaRPr lang="en-US" baseline="0" dirty="0" smtClean="0"/>
          </a:p>
          <a:p>
            <a:endParaRPr lang="en-US" baseline="0" dirty="0" smtClean="0"/>
          </a:p>
          <a:p>
            <a:r>
              <a:rPr lang="en-US" baseline="0" dirty="0" smtClean="0"/>
              <a:t>You might find an intermediary through a trade union or the professional association for a specific industry.  </a:t>
            </a:r>
            <a:endParaRPr lang="en-US" baseline="0" dirty="0" smtClean="0"/>
          </a:p>
          <a:p>
            <a:r>
              <a:rPr lang="en-US" baseline="0" dirty="0" smtClean="0"/>
              <a:t>One </a:t>
            </a:r>
            <a:r>
              <a:rPr lang="en-US" baseline="0" dirty="0" smtClean="0"/>
              <a:t>of those associations might have an outreach person for Education and Training.</a:t>
            </a:r>
          </a:p>
          <a:p>
            <a:endParaRPr lang="en-US" baseline="0" dirty="0" smtClean="0"/>
          </a:p>
          <a:p>
            <a:r>
              <a:rPr lang="en-US" dirty="0" smtClean="0"/>
              <a:t>Look for where the employers gather.</a:t>
            </a:r>
          </a:p>
          <a:p>
            <a:endParaRPr lang="en-US" dirty="0" smtClean="0"/>
          </a:p>
          <a:p>
            <a:endParaRPr lang="en-US" dirty="0" smtClean="0"/>
          </a:p>
          <a:p>
            <a:r>
              <a:rPr lang="en-US" dirty="0" smtClean="0"/>
              <a:t>This intermediary needs:</a:t>
            </a:r>
            <a:endParaRPr lang="en-US" dirty="0" smtClean="0"/>
          </a:p>
          <a:p>
            <a:r>
              <a:rPr dirty="0" smtClean="0"/>
              <a:t>Knowledge </a:t>
            </a:r>
            <a:r>
              <a:rPr dirty="0"/>
              <a:t>of this Business or Industry  </a:t>
            </a:r>
          </a:p>
          <a:p>
            <a:r>
              <a:rPr dirty="0"/>
              <a:t>Understand Culture of this type work </a:t>
            </a:r>
          </a:p>
          <a:p>
            <a:r>
              <a:rPr dirty="0"/>
              <a:t>Support of and </a:t>
            </a:r>
            <a:r>
              <a:rPr dirty="0" smtClean="0"/>
              <a:t>understand</a:t>
            </a:r>
            <a:r>
              <a:rPr lang="en-US" dirty="0" smtClean="0"/>
              <a:t>ing</a:t>
            </a:r>
            <a:r>
              <a:rPr dirty="0" smtClean="0"/>
              <a:t> </a:t>
            </a:r>
            <a:r>
              <a:rPr dirty="0"/>
              <a:t>of employers and their needs </a:t>
            </a:r>
          </a:p>
        </p:txBody>
      </p:sp>
    </p:spTree>
    <p:extLst>
      <p:ext uri="{BB962C8B-B14F-4D97-AF65-F5344CB8AC3E}">
        <p14:creationId xmlns:p14="http://schemas.microsoft.com/office/powerpoint/2010/main" val="6889294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lessons learned from some of our colleges when they implemented their own Career Pathway program.</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57</a:t>
            </a:fld>
            <a:endParaRPr lang="en-US"/>
          </a:p>
        </p:txBody>
      </p:sp>
    </p:spTree>
    <p:extLst>
      <p:ext uri="{BB962C8B-B14F-4D97-AF65-F5344CB8AC3E}">
        <p14:creationId xmlns:p14="http://schemas.microsoft.com/office/powerpoint/2010/main" val="9048075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more issues to watch out for.</a:t>
            </a:r>
          </a:p>
          <a:p>
            <a:endParaRPr lang="en-US" dirty="0"/>
          </a:p>
          <a:p>
            <a:r>
              <a:rPr lang="en-US" dirty="0" smtClean="0"/>
              <a:t>You don't have to reinvent the wheel. Learn from the successes and failures of other colleges.</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58</a:t>
            </a:fld>
            <a:endParaRPr lang="en-US"/>
          </a:p>
        </p:txBody>
      </p:sp>
    </p:spTree>
    <p:extLst>
      <p:ext uri="{BB962C8B-B14F-4D97-AF65-F5344CB8AC3E}">
        <p14:creationId xmlns:p14="http://schemas.microsoft.com/office/powerpoint/2010/main" val="426228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strategies that colleges say worked for them.</a:t>
            </a:r>
          </a:p>
          <a:p>
            <a:endParaRPr lang="en-US" dirty="0"/>
          </a:p>
          <a:p>
            <a:r>
              <a:rPr lang="en-US" dirty="0" smtClean="0"/>
              <a:t>The focus should be on the employers.  They know what they are looking for.</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59</a:t>
            </a:fld>
            <a:endParaRPr lang="en-US"/>
          </a:p>
        </p:txBody>
      </p:sp>
    </p:spTree>
    <p:extLst>
      <p:ext uri="{BB962C8B-B14F-4D97-AF65-F5344CB8AC3E}">
        <p14:creationId xmlns:p14="http://schemas.microsoft.com/office/powerpoint/2010/main" val="122735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724400"/>
          </a:xfrm>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dirty="0" smtClean="0"/>
              <a:t>The North Carolina Department</a:t>
            </a:r>
            <a:r>
              <a:rPr lang="en-US" sz="2100" baseline="0" dirty="0" smtClean="0"/>
              <a:t> of Commerce </a:t>
            </a:r>
            <a:r>
              <a:rPr lang="en-US" sz="2100" dirty="0" smtClean="0"/>
              <a:t>surveyed</a:t>
            </a:r>
            <a:r>
              <a:rPr lang="en-US" sz="2100" baseline="0" dirty="0" smtClean="0"/>
              <a:t> businesses all across the state last year.</a:t>
            </a:r>
          </a:p>
          <a:p>
            <a:endParaRPr lang="en-US" sz="2100" baseline="0" dirty="0" smtClean="0"/>
          </a:p>
          <a:p>
            <a:r>
              <a:rPr lang="en-US" sz="2100" baseline="0" dirty="0" smtClean="0"/>
              <a:t>For 2016, they collected </a:t>
            </a:r>
            <a:r>
              <a:rPr lang="en-US" sz="2100" dirty="0" smtClean="0"/>
              <a:t>19 hundred</a:t>
            </a:r>
            <a:r>
              <a:rPr lang="en-US" sz="2100" baseline="0" dirty="0" smtClean="0"/>
              <a:t> surveys.</a:t>
            </a:r>
          </a:p>
          <a:p>
            <a:endParaRPr lang="en-US" sz="2100" baseline="0" dirty="0" smtClean="0"/>
          </a:p>
          <a:p>
            <a:r>
              <a:rPr lang="en-US" sz="2100" baseline="0" dirty="0" smtClean="0"/>
              <a:t>This included companies of </a:t>
            </a:r>
            <a:r>
              <a:rPr lang="en-US" sz="2100" u="sng" baseline="0" dirty="0" smtClean="0"/>
              <a:t>all</a:t>
            </a:r>
            <a:r>
              <a:rPr lang="en-US" sz="2100" baseline="0" dirty="0" smtClean="0"/>
              <a:t> sizes -- from </a:t>
            </a:r>
            <a:r>
              <a:rPr lang="en-US" sz="2100" u="sng" baseline="0" dirty="0" smtClean="0"/>
              <a:t>all</a:t>
            </a:r>
            <a:r>
              <a:rPr lang="en-US" sz="2100" baseline="0" dirty="0" smtClean="0"/>
              <a:t> 100 counties.</a:t>
            </a:r>
          </a:p>
          <a:p>
            <a:endParaRPr lang="en-US" sz="2100" baseline="0" dirty="0" smtClean="0"/>
          </a:p>
          <a:p>
            <a:endParaRPr lang="en-US" sz="2100" baseline="0" dirty="0" smtClean="0"/>
          </a:p>
          <a:p>
            <a:endParaRPr lang="en-US" sz="2100" dirty="0" smtClean="0"/>
          </a:p>
          <a:p>
            <a:endParaRPr lang="en-US" dirty="0" smtClean="0"/>
          </a:p>
          <a:p>
            <a:endParaRPr lang="en-US" dirty="0" smtClean="0"/>
          </a:p>
          <a:p>
            <a:endParaRPr lang="en-US" dirty="0" smtClean="0"/>
          </a:p>
          <a:p>
            <a:r>
              <a:rPr lang="en-US" dirty="0" smtClean="0"/>
              <a:t>=====</a:t>
            </a:r>
          </a:p>
          <a:p>
            <a:r>
              <a:rPr lang="en-US" dirty="0" smtClean="0"/>
              <a:t>2016 NC Employer Needs Survey</a:t>
            </a:r>
          </a:p>
          <a:p>
            <a:r>
              <a:rPr lang="en-US" dirty="0" smtClean="0"/>
              <a:t>http://</a:t>
            </a:r>
            <a:r>
              <a:rPr lang="en-US" dirty="0" err="1" smtClean="0"/>
              <a:t>www.nccommerce.com</a:t>
            </a:r>
            <a:r>
              <a:rPr lang="en-US" dirty="0" smtClean="0"/>
              <a:t>/Portals/47/Publications/Industry%20Reports/2016-Employer-Needs-Survey.pdf</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2016 NC Employer Needs Survey</a:t>
            </a:r>
            <a:r>
              <a:rPr lang="en-US" baseline="0" dirty="0" smtClean="0"/>
              <a:t>  - PowerPoint</a:t>
            </a:r>
            <a:endParaRPr lang="en-US" dirty="0" smtClean="0"/>
          </a:p>
          <a:p>
            <a:r>
              <a:rPr lang="en-US" dirty="0" smtClean="0"/>
              <a:t>http://</a:t>
            </a:r>
            <a:r>
              <a:rPr lang="en-US" dirty="0" err="1" smtClean="0"/>
              <a:t>www.ncga.state.nc.us</a:t>
            </a:r>
            <a:r>
              <a:rPr lang="en-US" dirty="0" smtClean="0"/>
              <a:t>/</a:t>
            </a:r>
            <a:r>
              <a:rPr lang="en-US" dirty="0" err="1" smtClean="0"/>
              <a:t>documentsites</a:t>
            </a:r>
            <a:r>
              <a:rPr lang="en-US" dirty="0" smtClean="0"/>
              <a:t>/committees/BCCI-6578/2015-16%20Session/Meeting%20Documents/March%201,%202016/Employer%20Needs%20Survey%202016%20-%20Leg%20Workforce%20Development%20Committee.pdf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a:t>
            </a:fld>
            <a:endParaRPr lang="en-US"/>
          </a:p>
        </p:txBody>
      </p:sp>
    </p:spTree>
    <p:extLst>
      <p:ext uri="{BB962C8B-B14F-4D97-AF65-F5344CB8AC3E}">
        <p14:creationId xmlns:p14="http://schemas.microsoft.com/office/powerpoint/2010/main" val="19264942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great strategies for engaging the employers.</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60</a:t>
            </a:fld>
            <a:endParaRPr lang="en-US"/>
          </a:p>
        </p:txBody>
      </p:sp>
    </p:spTree>
    <p:extLst>
      <p:ext uri="{BB962C8B-B14F-4D97-AF65-F5344CB8AC3E}">
        <p14:creationId xmlns:p14="http://schemas.microsoft.com/office/powerpoint/2010/main" val="13912263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also need to engage the local workforce development board.</a:t>
            </a:r>
          </a:p>
          <a:p>
            <a:endParaRPr lang="en-US" dirty="0"/>
          </a:p>
          <a:p>
            <a:r>
              <a:rPr lang="en-US" dirty="0" smtClean="0"/>
              <a:t>They know what's going on in the business community.</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61</a:t>
            </a:fld>
            <a:endParaRPr lang="en-US"/>
          </a:p>
        </p:txBody>
      </p:sp>
    </p:spTree>
    <p:extLst>
      <p:ext uri="{BB962C8B-B14F-4D97-AF65-F5344CB8AC3E}">
        <p14:creationId xmlns:p14="http://schemas.microsoft.com/office/powerpoint/2010/main" val="16300094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62</a:t>
            </a:fld>
            <a:endParaRPr lang="en-US"/>
          </a:p>
        </p:txBody>
      </p:sp>
    </p:spTree>
    <p:extLst>
      <p:ext uri="{BB962C8B-B14F-4D97-AF65-F5344CB8AC3E}">
        <p14:creationId xmlns:p14="http://schemas.microsoft.com/office/powerpoint/2010/main" val="18089494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700" dirty="0" smtClean="0"/>
              <a:t>Here is an example of a</a:t>
            </a:r>
            <a:r>
              <a:rPr lang="en-US" sz="1700" baseline="0" dirty="0" smtClean="0"/>
              <a:t> new program at one of our North Carolina community colleges.</a:t>
            </a:r>
            <a:endParaRPr lang="en-US" sz="1700" dirty="0" smtClean="0"/>
          </a:p>
          <a:p>
            <a:endParaRPr lang="en-US" sz="1700" dirty="0" smtClean="0"/>
          </a:p>
          <a:p>
            <a:r>
              <a:rPr lang="en-US" sz="1700" dirty="0" smtClean="0"/>
              <a:t>It’s not auto-body work any more. It’s post-collision remanufacturing. </a:t>
            </a:r>
            <a:endParaRPr lang="en-US" sz="1700" dirty="0" smtClean="0"/>
          </a:p>
          <a:p>
            <a:r>
              <a:rPr lang="en-US" sz="1700" dirty="0" smtClean="0"/>
              <a:t>Modern</a:t>
            </a:r>
            <a:r>
              <a:rPr lang="en-US" sz="1700" baseline="0" dirty="0" smtClean="0"/>
              <a:t> </a:t>
            </a:r>
            <a:r>
              <a:rPr lang="en-US" sz="1700" baseline="0" dirty="0" smtClean="0"/>
              <a:t>cars don</a:t>
            </a:r>
            <a:r>
              <a:rPr lang="mr-IN" sz="1700" baseline="0" dirty="0" smtClean="0"/>
              <a:t>’</a:t>
            </a:r>
            <a:r>
              <a:rPr lang="en-US" sz="1700" baseline="0" dirty="0" smtClean="0"/>
              <a:t>t just need the dents banged out. It is truly a remanufacturing process.  </a:t>
            </a:r>
            <a:endParaRPr lang="en-US" sz="1700" baseline="0" dirty="0" smtClean="0"/>
          </a:p>
          <a:p>
            <a:r>
              <a:rPr lang="en-US" sz="1700" baseline="0" dirty="0" smtClean="0"/>
              <a:t>After </a:t>
            </a:r>
            <a:r>
              <a:rPr lang="en-US" sz="1700" baseline="0" dirty="0" smtClean="0"/>
              <a:t>a collision, these mechanics are re-manufacturing your car.</a:t>
            </a:r>
          </a:p>
          <a:p>
            <a:endParaRPr lang="en-US" sz="1700" baseline="0" dirty="0" smtClean="0"/>
          </a:p>
          <a:p>
            <a:r>
              <a:rPr lang="en-US" sz="1700" baseline="0" dirty="0" smtClean="0"/>
              <a:t>Fayetteville Technical Community College </a:t>
            </a:r>
            <a:r>
              <a:rPr lang="en-US" sz="1700" u="sng" baseline="0" dirty="0" smtClean="0"/>
              <a:t>had</a:t>
            </a:r>
            <a:r>
              <a:rPr lang="en-US" sz="1700" baseline="0" dirty="0" smtClean="0"/>
              <a:t> an auto body program, but saw the need for a radical change.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smtClean="0"/>
              <a:t>Auto makers are creating more sophisticated vehicles that require knowledge of the latest technologies used for state-of-the-art car repairs. A new two-year program from </a:t>
            </a:r>
            <a:r>
              <a:rPr lang="en-US" u="none" dirty="0" smtClean="0">
                <a:hlinkClick r:id="rId3"/>
              </a:rPr>
              <a:t>Fayetteville (N.C.) Technical Community College (FTCC)</a:t>
            </a:r>
            <a:r>
              <a:rPr lang="en-US" u="none" dirty="0" smtClean="0"/>
              <a:t> and the </a:t>
            </a:r>
            <a:r>
              <a:rPr lang="en-US" u="none" dirty="0" smtClean="0">
                <a:hlinkClick r:id="rId4"/>
              </a:rPr>
              <a:t>Collision Repair Education Foundation (CREF</a:t>
            </a:r>
            <a:r>
              <a:rPr lang="en-US" u="none" dirty="0" smtClean="0"/>
              <a:t>) is a collaboration between state government, private industry and education to create a curriculum that will provide the knowledgeable technicians the collision industry requires.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63</a:t>
            </a:fld>
            <a:endParaRPr lang="en-US"/>
          </a:p>
        </p:txBody>
      </p:sp>
    </p:spTree>
    <p:extLst>
      <p:ext uri="{BB962C8B-B14F-4D97-AF65-F5344CB8AC3E}">
        <p14:creationId xmlns:p14="http://schemas.microsoft.com/office/powerpoint/2010/main" val="154935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reasons why</a:t>
            </a:r>
            <a:r>
              <a:rPr lang="en-US" baseline="0" dirty="0" smtClean="0"/>
              <a:t> this program was needed.</a:t>
            </a:r>
          </a:p>
          <a:p>
            <a:endParaRPr lang="en-US" baseline="0" dirty="0" smtClean="0"/>
          </a:p>
          <a:p>
            <a:r>
              <a:rPr lang="en-US" baseline="0" dirty="0" smtClean="0"/>
              <a:t>The industry is changing. </a:t>
            </a:r>
          </a:p>
          <a:p>
            <a:endParaRPr lang="en-US" baseline="0" dirty="0" smtClean="0"/>
          </a:p>
          <a:p>
            <a:r>
              <a:rPr lang="en-US" baseline="0" dirty="0" smtClean="0"/>
              <a:t>Technology is changing.</a:t>
            </a:r>
          </a:p>
          <a:p>
            <a:endParaRPr lang="en-US" dirty="0" smtClean="0"/>
          </a:p>
          <a:p>
            <a:r>
              <a:rPr lang="en-US" dirty="0" smtClean="0"/>
              <a:t>People want</a:t>
            </a:r>
            <a:r>
              <a:rPr lang="en-US" baseline="0" dirty="0" smtClean="0"/>
              <a:t> </a:t>
            </a:r>
            <a:r>
              <a:rPr lang="en-US" baseline="0" dirty="0" smtClean="0"/>
              <a:t>to drive cars. Some want to squeeze more horsepower out of their car, but young people don’t plan on being in a car accident and never think about collision repair as a career.</a:t>
            </a:r>
            <a:endParaRPr lang="en-US" dirty="0" smtClean="0"/>
          </a:p>
          <a:p>
            <a:endParaRPr lang="en-US" dirty="0" smtClean="0"/>
          </a:p>
          <a:p>
            <a:r>
              <a:rPr lang="en-US" dirty="0" smtClean="0"/>
              <a:t>=====</a:t>
            </a:r>
          </a:p>
          <a:p>
            <a:r>
              <a:rPr lang="en-US" dirty="0" smtClean="0"/>
              <a:t>Photo</a:t>
            </a:r>
          </a:p>
          <a:p>
            <a:r>
              <a:rPr lang="en-US" dirty="0" smtClean="0"/>
              <a:t>http://</a:t>
            </a:r>
            <a:r>
              <a:rPr lang="en-US" dirty="0" err="1" smtClean="0"/>
              <a:t>wactal.com</a:t>
            </a:r>
            <a:r>
              <a:rPr lang="en-US" dirty="0" smtClean="0"/>
              <a:t>/</a:t>
            </a:r>
            <a:r>
              <a:rPr lang="en-US" dirty="0" err="1" smtClean="0"/>
              <a:t>wp</a:t>
            </a:r>
            <a:r>
              <a:rPr lang="en-US" dirty="0" smtClean="0"/>
              <a:t>-content/uploads/2015/02/featured1.jpg</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64</a:t>
            </a:fld>
            <a:endParaRPr lang="en-US"/>
          </a:p>
        </p:txBody>
      </p:sp>
    </p:spTree>
    <p:extLst>
      <p:ext uri="{BB962C8B-B14F-4D97-AF65-F5344CB8AC3E}">
        <p14:creationId xmlns:p14="http://schemas.microsoft.com/office/powerpoint/2010/main" val="153865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the new technologies have to be mastered.</a:t>
            </a:r>
            <a:r>
              <a:rPr lang="en-US" baseline="0" dirty="0" smtClean="0"/>
              <a:t> </a:t>
            </a:r>
          </a:p>
          <a:p>
            <a:endParaRPr lang="en-US" baseline="0" dirty="0" smtClean="0"/>
          </a:p>
          <a:p>
            <a:r>
              <a:rPr lang="en-US" baseline="0" dirty="0" smtClean="0"/>
              <a:t>With modern vehicles it is hard to be a shade tree mechanic.  A generation ago, all you needed to do this kind of work was a big hammer and some body filler.</a:t>
            </a:r>
          </a:p>
          <a:p>
            <a:endParaRPr lang="en-US" baseline="0" dirty="0" smtClean="0"/>
          </a:p>
          <a:p>
            <a:r>
              <a:rPr lang="en-US" baseline="0" dirty="0" smtClean="0"/>
              <a:t>There is too much to know now.  And with technologies changing so rapidly, continuous education throughout a career is necessary.</a:t>
            </a:r>
            <a:endParaRPr lang="en-US" dirty="0" smtClean="0"/>
          </a:p>
          <a:p>
            <a:endParaRPr lang="en-US" dirty="0" smtClean="0"/>
          </a:p>
          <a:p>
            <a:endParaRPr lang="en-US" dirty="0" smtClean="0"/>
          </a:p>
          <a:p>
            <a:r>
              <a:rPr lang="en-US" dirty="0" smtClean="0"/>
              <a:t>====</a:t>
            </a:r>
          </a:p>
          <a:p>
            <a:r>
              <a:rPr lang="en-US" dirty="0" smtClean="0"/>
              <a:t>Photo</a:t>
            </a:r>
          </a:p>
          <a:p>
            <a:r>
              <a:rPr lang="en-US" dirty="0" smtClean="0"/>
              <a:t>http://</a:t>
            </a:r>
            <a:r>
              <a:rPr lang="en-US" dirty="0" err="1" smtClean="0"/>
              <a:t>www.yellowpagecollegedirectory.com</a:t>
            </a:r>
            <a:r>
              <a:rPr lang="en-US" dirty="0" smtClean="0"/>
              <a:t>/images/articles/collision-repair-</a:t>
            </a:r>
            <a:r>
              <a:rPr lang="en-US" dirty="0" err="1" smtClean="0"/>
              <a:t>schools.jpg</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65</a:t>
            </a:fld>
            <a:endParaRPr lang="en-US"/>
          </a:p>
        </p:txBody>
      </p:sp>
    </p:spTree>
    <p:extLst>
      <p:ext uri="{BB962C8B-B14F-4D97-AF65-F5344CB8AC3E}">
        <p14:creationId xmlns:p14="http://schemas.microsoft.com/office/powerpoint/2010/main" val="914805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great need for new, trained technicians.</a:t>
            </a:r>
          </a:p>
          <a:p>
            <a:r>
              <a:rPr lang="en-US" dirty="0" smtClean="0"/>
              <a:t>The industry is looking towards the </a:t>
            </a:r>
            <a:r>
              <a:rPr lang="en-US" dirty="0" smtClean="0"/>
              <a:t>schools and colleges  </a:t>
            </a:r>
            <a:r>
              <a:rPr lang="en-US" dirty="0" smtClean="0"/>
              <a:t>to prepare their employees.</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66</a:t>
            </a:fld>
            <a:endParaRPr lang="en-US"/>
          </a:p>
        </p:txBody>
      </p:sp>
    </p:spTree>
    <p:extLst>
      <p:ext uri="{BB962C8B-B14F-4D97-AF65-F5344CB8AC3E}">
        <p14:creationId xmlns:p14="http://schemas.microsoft.com/office/powerpoint/2010/main" val="3937953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Pay attention.</a:t>
            </a:r>
          </a:p>
          <a:p>
            <a:endParaRPr lang="en-US" dirty="0" smtClean="0"/>
          </a:p>
          <a:p>
            <a:r>
              <a:rPr lang="en-US" dirty="0" smtClean="0"/>
              <a:t>Here is the first and most critical step to creating a career pathway.</a:t>
            </a:r>
          </a:p>
          <a:p>
            <a:endParaRPr lang="en-US" dirty="0" smtClean="0"/>
          </a:p>
          <a:p>
            <a:r>
              <a:rPr lang="en-US" dirty="0" smtClean="0"/>
              <a:t>The first step is to find an intermediary, sometimes known as a coordinator. </a:t>
            </a:r>
          </a:p>
          <a:p>
            <a:endParaRPr lang="en-US" dirty="0" smtClean="0"/>
          </a:p>
          <a:p>
            <a:r>
              <a:rPr lang="en-US" dirty="0" smtClean="0"/>
              <a:t>Someone</a:t>
            </a:r>
            <a:r>
              <a:rPr lang="en-US" baseline="0" dirty="0" smtClean="0"/>
              <a:t> who speaks the language of both business and education. </a:t>
            </a:r>
          </a:p>
          <a:p>
            <a:endParaRPr lang="en-US" baseline="0" dirty="0" smtClean="0"/>
          </a:p>
          <a:p>
            <a:r>
              <a:rPr lang="en-US" baseline="0" dirty="0" smtClean="0"/>
              <a:t>You might find an intermediary through a trade union or the professional association for a specific industry.</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67</a:t>
            </a:fld>
            <a:endParaRPr lang="en-US"/>
          </a:p>
        </p:txBody>
      </p:sp>
    </p:spTree>
    <p:extLst>
      <p:ext uri="{BB962C8B-B14F-4D97-AF65-F5344CB8AC3E}">
        <p14:creationId xmlns:p14="http://schemas.microsoft.com/office/powerpoint/2010/main" val="7416565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700" dirty="0" smtClean="0"/>
              <a:t>In this case, the intermediary for the new post-collision repair program is Paul Gage.  He worked in the collision repair industry for Nationwide Insurance before being hired by the college to start this new program.</a:t>
            </a:r>
          </a:p>
          <a:p>
            <a:endParaRPr lang="en-US" sz="1700" dirty="0" smtClean="0"/>
          </a:p>
          <a:p>
            <a:r>
              <a:rPr lang="en-US" sz="1700" dirty="0" smtClean="0"/>
              <a:t>Paul is</a:t>
            </a:r>
            <a:r>
              <a:rPr lang="en-US" sz="1700" baseline="0" dirty="0" smtClean="0"/>
              <a:t> the </a:t>
            </a:r>
            <a:r>
              <a:rPr lang="en-US" sz="1700" dirty="0" smtClean="0"/>
              <a:t>program director for the I-CAR Collision Repair program at </a:t>
            </a:r>
            <a:r>
              <a:rPr lang="en-US" sz="1700" dirty="0" smtClean="0"/>
              <a:t>Fayetteville </a:t>
            </a:r>
            <a:r>
              <a:rPr lang="en-US" sz="1700" dirty="0" smtClean="0"/>
              <a:t>Technical Community College.</a:t>
            </a:r>
          </a:p>
          <a:p>
            <a:endParaRPr lang="en-US" sz="1700" dirty="0" smtClean="0"/>
          </a:p>
          <a:p>
            <a:r>
              <a:rPr lang="en-US" sz="1700" dirty="0" smtClean="0"/>
              <a:t>In their</a:t>
            </a:r>
            <a:r>
              <a:rPr lang="en-US" sz="1700" baseline="0" dirty="0" smtClean="0"/>
              <a:t> mission statement, “owned by the industry” means that the curriculum and the training is directed by the industry. </a:t>
            </a:r>
            <a:endParaRPr lang="en-US" sz="1700" baseline="0" dirty="0" smtClean="0"/>
          </a:p>
          <a:p>
            <a:endParaRPr lang="en-US" sz="1700" dirty="0"/>
          </a:p>
          <a:p>
            <a:r>
              <a:rPr lang="en-US" sz="1700" baseline="0" dirty="0" smtClean="0"/>
              <a:t>It </a:t>
            </a:r>
            <a:r>
              <a:rPr lang="en-US" sz="1700" baseline="0" dirty="0" smtClean="0"/>
              <a:t>is not about what he college wants.  The focus is entirely on the </a:t>
            </a:r>
            <a:r>
              <a:rPr lang="en-US" sz="1700" u="sng" baseline="0" dirty="0" smtClean="0"/>
              <a:t>employers</a:t>
            </a:r>
            <a:r>
              <a:rPr lang="en-US" sz="1700" baseline="0" dirty="0" smtClean="0"/>
              <a:t> and what Fayetteville Tech’s program can do to train </a:t>
            </a:r>
            <a:r>
              <a:rPr lang="en-US" sz="1700" u="sng" baseline="0" dirty="0" smtClean="0"/>
              <a:t>their</a:t>
            </a:r>
            <a:r>
              <a:rPr lang="en-US" sz="1700" baseline="0" dirty="0" smtClean="0"/>
              <a:t> employees.</a:t>
            </a:r>
            <a:endParaRPr lang="en-US" sz="1700" dirty="0" smtClean="0"/>
          </a:p>
          <a:p>
            <a:endParaRPr lang="en-US" u="none" dirty="0" smtClean="0"/>
          </a:p>
          <a:p>
            <a:endParaRPr lang="en-US" dirty="0" smtClean="0"/>
          </a:p>
          <a:p>
            <a:r>
              <a:rPr lang="en-US" dirty="0" smtClean="0"/>
              <a:t>====</a:t>
            </a:r>
          </a:p>
          <a:p>
            <a:r>
              <a:rPr lang="en-US" dirty="0" smtClean="0"/>
              <a:t>Photo</a:t>
            </a:r>
          </a:p>
          <a:p>
            <a:r>
              <a:rPr lang="en-US" dirty="0" smtClean="0"/>
              <a:t>http://media.propertycasualty360.com/propertycasualty360/article/2015/01/22/paul-gage-at-ftcc-collision-remanufacture-bldgmini-crop-600x338.JPG</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68</a:t>
            </a:fld>
            <a:endParaRPr lang="en-US"/>
          </a:p>
        </p:txBody>
      </p:sp>
    </p:spTree>
    <p:extLst>
      <p:ext uri="{BB962C8B-B14F-4D97-AF65-F5344CB8AC3E}">
        <p14:creationId xmlns:p14="http://schemas.microsoft.com/office/powerpoint/2010/main" val="14284325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takes </a:t>
            </a:r>
            <a:r>
              <a:rPr lang="en-US" dirty="0" smtClean="0"/>
              <a:t>a lot of hard work </a:t>
            </a:r>
            <a:r>
              <a:rPr lang="en-US" dirty="0" smtClean="0"/>
              <a:t>to keep the industry involved.  </a:t>
            </a:r>
          </a:p>
          <a:p>
            <a:endParaRPr lang="en-US" dirty="0" smtClean="0"/>
          </a:p>
          <a:p>
            <a:r>
              <a:rPr lang="en-US" dirty="0" smtClean="0"/>
              <a:t>Paul,</a:t>
            </a:r>
            <a:r>
              <a:rPr lang="en-US" baseline="0" dirty="0" smtClean="0"/>
              <a:t> the intermediary, spends a lot of time keeping in touch with the industry.</a:t>
            </a:r>
          </a:p>
          <a:p>
            <a:endParaRPr lang="en-US" baseline="0" dirty="0" smtClean="0"/>
          </a:p>
          <a:p>
            <a:r>
              <a:rPr lang="en-US" baseline="0" dirty="0" smtClean="0"/>
              <a:t>This </a:t>
            </a:r>
            <a:r>
              <a:rPr lang="en-US" baseline="0" dirty="0" smtClean="0"/>
              <a:t>career pathway is fluid and changes a little every year.</a:t>
            </a:r>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uniquest.com.au</a:t>
            </a:r>
            <a:r>
              <a:rPr lang="en-US" dirty="0" smtClean="0"/>
              <a:t>/</a:t>
            </a:r>
            <a:r>
              <a:rPr lang="en-US" dirty="0" err="1" smtClean="0"/>
              <a:t>filething</a:t>
            </a:r>
            <a:r>
              <a:rPr lang="en-US" dirty="0" smtClean="0"/>
              <a:t>/get/7434/New-</a:t>
            </a:r>
            <a:r>
              <a:rPr lang="en-US" dirty="0" err="1" smtClean="0"/>
              <a:t>Triangle.png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69</a:t>
            </a:fld>
            <a:endParaRPr lang="en-US"/>
          </a:p>
        </p:txBody>
      </p:sp>
    </p:spTree>
    <p:extLst>
      <p:ext uri="{BB962C8B-B14F-4D97-AF65-F5344CB8AC3E}">
        <p14:creationId xmlns:p14="http://schemas.microsoft.com/office/powerpoint/2010/main" val="374230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961775" cy="2971800"/>
          </a:xfrm>
        </p:spPr>
      </p:sp>
      <p:sp>
        <p:nvSpPr>
          <p:cNvPr id="3" name="Notes Placeholder 2"/>
          <p:cNvSpPr>
            <a:spLocks noGrp="1"/>
          </p:cNvSpPr>
          <p:nvPr>
            <p:ph type="body" idx="1"/>
          </p:nvPr>
        </p:nvSpPr>
        <p:spPr>
          <a:xfrm>
            <a:off x="685800" y="3962400"/>
            <a:ext cx="5486400" cy="5257800"/>
          </a:xfrm>
        </p:spPr>
        <p:txBody>
          <a:bodyPr>
            <a:normAutofit fontScale="32500" lnSpcReduction="20000"/>
          </a:bodyPr>
          <a:lstStyle/>
          <a:p>
            <a:r>
              <a:rPr lang="en-US" sz="4900" dirty="0" smtClean="0"/>
              <a:t>This survey found that Four out of</a:t>
            </a:r>
            <a:r>
              <a:rPr lang="en-US" sz="4900" baseline="0" dirty="0" smtClean="0"/>
              <a:t> Ten employers who tried to hire in the past year had difficulty filling at least one position.</a:t>
            </a:r>
            <a:endParaRPr lang="en-US" sz="4900" dirty="0" smtClean="0"/>
          </a:p>
          <a:p>
            <a:endParaRPr lang="en-US" sz="4900" dirty="0" smtClean="0"/>
          </a:p>
          <a:p>
            <a:r>
              <a:rPr lang="en-US" sz="4900" dirty="0" smtClean="0"/>
              <a:t>First</a:t>
            </a:r>
            <a:r>
              <a:rPr lang="en-US" sz="4900" baseline="0" dirty="0" smtClean="0"/>
              <a:t> on the list  - </a:t>
            </a:r>
            <a:r>
              <a:rPr lang="en-US" sz="4900" dirty="0" smtClean="0"/>
              <a:t>The</a:t>
            </a:r>
            <a:r>
              <a:rPr lang="en-US" sz="4900" baseline="0" dirty="0" smtClean="0"/>
              <a:t> employers said their new recruits lacked work experience.</a:t>
            </a:r>
          </a:p>
          <a:p>
            <a:endParaRPr lang="en-US" sz="4900" baseline="0" dirty="0" smtClean="0"/>
          </a:p>
          <a:p>
            <a:r>
              <a:rPr lang="en-US" sz="4900" baseline="0" dirty="0" smtClean="0"/>
              <a:t>Well if that is true, you can show them how a good work-based learning program can help their future employees get the work experience they need.  That's internships, apprenticeships, -- and even something as simple as job shadowing.</a:t>
            </a:r>
          </a:p>
          <a:p>
            <a:endParaRPr lang="en-US" sz="4900" baseline="0" dirty="0" smtClean="0"/>
          </a:p>
          <a:p>
            <a:r>
              <a:rPr lang="en-US" sz="4900" baseline="0" dirty="0" smtClean="0"/>
              <a:t>And second on the list is education and training. That’s why </a:t>
            </a:r>
            <a:r>
              <a:rPr lang="en-US" sz="4900" u="sng" baseline="0" dirty="0" smtClean="0"/>
              <a:t>we</a:t>
            </a:r>
            <a:r>
              <a:rPr lang="en-US" sz="4900" baseline="0" dirty="0" smtClean="0"/>
              <a:t> are here to help educate their new recruits.</a:t>
            </a:r>
          </a:p>
          <a:p>
            <a:endParaRPr lang="en-US" sz="4900" baseline="0" dirty="0" smtClean="0"/>
          </a:p>
          <a:p>
            <a:r>
              <a:rPr lang="en-US" sz="4900" baseline="0" dirty="0" smtClean="0"/>
              <a:t>What else can we do to help prepare their new recruits?</a:t>
            </a:r>
          </a:p>
          <a:p>
            <a:endParaRPr lang="en-US" sz="4900" baseline="0" dirty="0" smtClean="0"/>
          </a:p>
          <a:p>
            <a:r>
              <a:rPr lang="en-US" sz="4900" baseline="0" dirty="0" smtClean="0"/>
              <a:t>Ask your local employers if this chart is true for their company.</a:t>
            </a:r>
          </a:p>
          <a:p>
            <a:endParaRPr lang="en-US" sz="4900" baseline="0" dirty="0" smtClean="0"/>
          </a:p>
          <a:p>
            <a:r>
              <a:rPr lang="en-US" sz="4900" baseline="0" dirty="0" smtClean="0"/>
              <a:t>Are there other items </a:t>
            </a:r>
            <a:r>
              <a:rPr lang="en-US" sz="4900" u="sng" baseline="0" dirty="0" smtClean="0"/>
              <a:t>they</a:t>
            </a:r>
            <a:r>
              <a:rPr lang="en-US" sz="4900" baseline="0" dirty="0" smtClean="0"/>
              <a:t> think should be added to his list?</a:t>
            </a:r>
          </a:p>
          <a:p>
            <a:endParaRPr lang="en-US" sz="4900" dirty="0" smtClean="0"/>
          </a:p>
          <a:p>
            <a:r>
              <a:rPr lang="en-US" sz="4900" dirty="0" smtClean="0"/>
              <a:t>Ask them.</a:t>
            </a:r>
          </a:p>
          <a:p>
            <a:endParaRPr lang="en-US" sz="2900" dirty="0" smtClean="0"/>
          </a:p>
          <a:p>
            <a:endParaRPr lang="en-US" dirty="0" smtClean="0"/>
          </a:p>
          <a:p>
            <a:endParaRPr lang="en-US" dirty="0" smtClean="0"/>
          </a:p>
          <a:p>
            <a:r>
              <a:rPr lang="en-US" dirty="0" smtClean="0"/>
              <a:t>=====</a:t>
            </a:r>
          </a:p>
          <a:p>
            <a:r>
              <a:rPr lang="en-US" dirty="0" smtClean="0"/>
              <a:t>2016 NC Employer Needs Survey</a:t>
            </a:r>
          </a:p>
          <a:p>
            <a:r>
              <a:rPr lang="en-US" dirty="0" smtClean="0"/>
              <a:t>http://</a:t>
            </a:r>
            <a:r>
              <a:rPr lang="en-US" dirty="0" err="1" smtClean="0"/>
              <a:t>www.nccommerce.com</a:t>
            </a:r>
            <a:r>
              <a:rPr lang="en-US" dirty="0" smtClean="0"/>
              <a:t>/Portals/47/Publications/Industry%20Reports/2016-Employer-Needs-Survey.pdf</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2016 NC Employer Needs Survey</a:t>
            </a:r>
            <a:r>
              <a:rPr lang="en-US" baseline="0" dirty="0" smtClean="0"/>
              <a:t>  - PowerPoint</a:t>
            </a:r>
            <a:endParaRPr lang="en-US" dirty="0" smtClean="0"/>
          </a:p>
          <a:p>
            <a:r>
              <a:rPr lang="en-US" dirty="0" smtClean="0"/>
              <a:t>http://</a:t>
            </a:r>
            <a:r>
              <a:rPr lang="en-US" dirty="0" err="1" smtClean="0"/>
              <a:t>www.ncga.state.nc.us</a:t>
            </a:r>
            <a:r>
              <a:rPr lang="en-US" dirty="0" smtClean="0"/>
              <a:t>/</a:t>
            </a:r>
            <a:r>
              <a:rPr lang="en-US" dirty="0" err="1" smtClean="0"/>
              <a:t>documentsites</a:t>
            </a:r>
            <a:r>
              <a:rPr lang="en-US" dirty="0" smtClean="0"/>
              <a:t>/committees/BCCI-6578/2015-16%20Session/Meeting%20Documents/March%201,%202016/Employer%20Needs%20Survey%202016%20-%20Leg%20Workforce%20Development%20Committee.pdf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a:t>
            </a:fld>
            <a:endParaRPr lang="en-US"/>
          </a:p>
        </p:txBody>
      </p:sp>
    </p:spTree>
    <p:extLst>
      <p:ext uri="{BB962C8B-B14F-4D97-AF65-F5344CB8AC3E}">
        <p14:creationId xmlns:p14="http://schemas.microsoft.com/office/powerpoint/2010/main" val="14474016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a:t>
            </a:r>
            <a:r>
              <a:rPr lang="en-US" baseline="0" dirty="0" smtClean="0"/>
              <a:t> the industry tell you what they want.</a:t>
            </a:r>
          </a:p>
          <a:p>
            <a:endParaRPr lang="en-US" baseline="0" dirty="0" smtClean="0"/>
          </a:p>
          <a:p>
            <a:r>
              <a:rPr lang="en-US" baseline="0" dirty="0" smtClean="0"/>
              <a:t>If they do not step up to the plate, then ask them.</a:t>
            </a:r>
          </a:p>
          <a:p>
            <a:endParaRPr lang="en-US" baseline="0" dirty="0" smtClean="0"/>
          </a:p>
          <a:p>
            <a:r>
              <a:rPr lang="en-US" baseline="0" dirty="0" smtClean="0"/>
              <a:t>Tell them you </a:t>
            </a:r>
            <a:r>
              <a:rPr lang="en-US" u="sng" baseline="0" dirty="0" smtClean="0"/>
              <a:t>really</a:t>
            </a:r>
            <a:r>
              <a:rPr lang="en-US" baseline="0" dirty="0" smtClean="0"/>
              <a:t> want to know.</a:t>
            </a:r>
          </a:p>
          <a:p>
            <a:endParaRPr lang="en-US" baseline="0" dirty="0" smtClean="0"/>
          </a:p>
          <a:p>
            <a:endParaRPr lang="en-US" baseline="0" dirty="0" smtClean="0"/>
          </a:p>
          <a:p>
            <a:r>
              <a:rPr lang="en-US" baseline="0" dirty="0" smtClean="0"/>
              <a:t>====</a:t>
            </a:r>
          </a:p>
          <a:p>
            <a:r>
              <a:rPr lang="en-US" dirty="0" smtClean="0"/>
              <a:t>http://</a:t>
            </a:r>
            <a:r>
              <a:rPr lang="en-US" dirty="0" err="1" smtClean="0"/>
              <a:t>www.thehrteam.com</a:t>
            </a:r>
            <a:r>
              <a:rPr lang="en-US" dirty="0" smtClean="0"/>
              <a:t>/</a:t>
            </a:r>
            <a:r>
              <a:rPr lang="en-US" dirty="0" err="1" smtClean="0"/>
              <a:t>wp</a:t>
            </a:r>
            <a:r>
              <a:rPr lang="en-US" dirty="0" smtClean="0"/>
              <a:t>-content/uploads/2013/09/Why-Every-Industry-Needs-To-Approach-HR-Differently-800-768x439.jpg</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70</a:t>
            </a:fld>
            <a:endParaRPr lang="en-US"/>
          </a:p>
        </p:txBody>
      </p:sp>
    </p:spTree>
    <p:extLst>
      <p:ext uri="{BB962C8B-B14F-4D97-AF65-F5344CB8AC3E}">
        <p14:creationId xmlns:p14="http://schemas.microsoft.com/office/powerpoint/2010/main" val="3497176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do </a:t>
            </a:r>
            <a:r>
              <a:rPr lang="en-US" u="sng" dirty="0" smtClean="0"/>
              <a:t>not</a:t>
            </a:r>
            <a:r>
              <a:rPr lang="en-US" dirty="0" smtClean="0"/>
              <a:t> include the industry from</a:t>
            </a:r>
            <a:r>
              <a:rPr lang="en-US" baseline="0" dirty="0" smtClean="0"/>
              <a:t> the beginning, you might be building a program that nobody wants.</a:t>
            </a:r>
          </a:p>
          <a:p>
            <a:endParaRPr lang="en-US" baseline="0" dirty="0" smtClean="0"/>
          </a:p>
          <a:p>
            <a:r>
              <a:rPr lang="en-US" baseline="0" dirty="0" smtClean="0"/>
              <a:t>Find out what the industry really </a:t>
            </a:r>
            <a:r>
              <a:rPr lang="en-US" baseline="0" dirty="0" smtClean="0"/>
              <a:t>wants -- and </a:t>
            </a:r>
            <a:r>
              <a:rPr lang="en-US" baseline="0" dirty="0" smtClean="0"/>
              <a:t>then make it happen.</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71</a:t>
            </a:fld>
            <a:endParaRPr lang="en-US"/>
          </a:p>
        </p:txBody>
      </p:sp>
    </p:spTree>
    <p:extLst>
      <p:ext uri="{BB962C8B-B14F-4D97-AF65-F5344CB8AC3E}">
        <p14:creationId xmlns:p14="http://schemas.microsoft.com/office/powerpoint/2010/main" val="12310805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700" dirty="0" smtClean="0"/>
              <a:t>In this case they used industry-written curriculum</a:t>
            </a:r>
          </a:p>
          <a:p>
            <a:endParaRPr lang="en-US" sz="1700" dirty="0" smtClean="0"/>
          </a:p>
          <a:p>
            <a:r>
              <a:rPr lang="en-US" sz="1700" dirty="0" smtClean="0"/>
              <a:t>Businesses donated</a:t>
            </a:r>
            <a:r>
              <a:rPr lang="en-US" sz="1700" baseline="0" dirty="0" smtClean="0"/>
              <a:t> equipment and materials. Sometimes time in the way of </a:t>
            </a:r>
            <a:r>
              <a:rPr lang="en-US" sz="1700" u="sng" baseline="0" dirty="0" smtClean="0"/>
              <a:t>guest</a:t>
            </a:r>
            <a:r>
              <a:rPr lang="en-US" sz="1700" baseline="0" dirty="0" smtClean="0"/>
              <a:t> instructors</a:t>
            </a:r>
            <a:r>
              <a:rPr lang="en-US" sz="1700" baseline="0" dirty="0" smtClean="0"/>
              <a:t>.</a:t>
            </a:r>
          </a:p>
          <a:p>
            <a:endParaRPr lang="en-US" sz="1700" baseline="0" dirty="0" smtClean="0"/>
          </a:p>
          <a:p>
            <a:r>
              <a:rPr lang="en-US" sz="1700" baseline="0" dirty="0" smtClean="0"/>
              <a:t>And the local industry hosted the students </a:t>
            </a:r>
            <a:r>
              <a:rPr lang="en-US" sz="1700" baseline="0" dirty="0" smtClean="0"/>
              <a:t>for internships</a:t>
            </a:r>
            <a:r>
              <a:rPr lang="en-US" sz="1700" baseline="0" dirty="0" smtClean="0"/>
              <a:t>.</a:t>
            </a:r>
          </a:p>
          <a:p>
            <a:endParaRPr lang="en-US" sz="1700" baseline="0" dirty="0" smtClean="0"/>
          </a:p>
          <a:p>
            <a:r>
              <a:rPr lang="en-US" sz="1700" baseline="0" dirty="0" smtClean="0"/>
              <a:t>When a company donates anything, be sure to promote it. Stick their logos on </a:t>
            </a:r>
            <a:r>
              <a:rPr lang="en-US" sz="1700" baseline="0" dirty="0" smtClean="0"/>
              <a:t>things, like PowerPoint presentations.</a:t>
            </a:r>
            <a:endParaRPr lang="en-US" sz="1700" dirty="0" smtClean="0"/>
          </a:p>
          <a:p>
            <a:endParaRPr lang="en-US" dirty="0" smtClean="0"/>
          </a:p>
          <a:p>
            <a:r>
              <a:rPr lang="en-US" dirty="0" smtClean="0"/>
              <a:t>===</a:t>
            </a:r>
          </a:p>
          <a:p>
            <a:r>
              <a:rPr lang="en-US" dirty="0" smtClean="0"/>
              <a:t>Gerber</a:t>
            </a:r>
          </a:p>
          <a:p>
            <a:r>
              <a:rPr lang="en-US" dirty="0" smtClean="0"/>
              <a:t>http://</a:t>
            </a:r>
            <a:r>
              <a:rPr lang="en-US" dirty="0" err="1" smtClean="0"/>
              <a:t>teamjdmotorsports.com</a:t>
            </a:r>
            <a:r>
              <a:rPr lang="en-US" dirty="0" smtClean="0"/>
              <a:t>/</a:t>
            </a:r>
            <a:r>
              <a:rPr lang="en-US" dirty="0" err="1" smtClean="0"/>
              <a:t>wp</a:t>
            </a:r>
            <a:r>
              <a:rPr lang="en-US" dirty="0" smtClean="0"/>
              <a:t>-content/uploads/2013/07/</a:t>
            </a:r>
            <a:r>
              <a:rPr lang="en-US" dirty="0" err="1" smtClean="0"/>
              <a:t>GerberLogo.jpg</a:t>
            </a:r>
            <a:endParaRPr lang="en-US" dirty="0" smtClean="0"/>
          </a:p>
          <a:p>
            <a:endParaRPr lang="en-US" dirty="0" smtClean="0"/>
          </a:p>
          <a:p>
            <a:r>
              <a:rPr lang="en-US" dirty="0" smtClean="0"/>
              <a:t>Nationwide</a:t>
            </a:r>
          </a:p>
          <a:p>
            <a:r>
              <a:rPr lang="en-US" dirty="0" smtClean="0"/>
              <a:t>http://</a:t>
            </a:r>
            <a:r>
              <a:rPr lang="en-US" dirty="0" err="1" smtClean="0"/>
              <a:t>www.petinsurance.com</a:t>
            </a:r>
            <a:r>
              <a:rPr lang="en-US" dirty="0" smtClean="0"/>
              <a:t>/images/</a:t>
            </a:r>
            <a:r>
              <a:rPr lang="en-US" dirty="0" err="1" smtClean="0"/>
              <a:t>VSSimages</a:t>
            </a:r>
            <a:r>
              <a:rPr lang="en-US" dirty="0" smtClean="0"/>
              <a:t>/consumer/v5/</a:t>
            </a:r>
            <a:r>
              <a:rPr lang="en-US" dirty="0" err="1" smtClean="0"/>
              <a:t>NationwideLrgFormat.png</a:t>
            </a:r>
            <a:endParaRPr lang="en-US" dirty="0" smtClean="0"/>
          </a:p>
          <a:p>
            <a:endParaRPr lang="en-US" dirty="0" smtClean="0"/>
          </a:p>
          <a:p>
            <a:r>
              <a:rPr lang="en-US" dirty="0" smtClean="0"/>
              <a:t>PPG</a:t>
            </a:r>
          </a:p>
          <a:p>
            <a:r>
              <a:rPr lang="en-US" dirty="0" smtClean="0"/>
              <a:t>http://</a:t>
            </a:r>
            <a:r>
              <a:rPr lang="en-US" dirty="0" err="1" smtClean="0"/>
              <a:t>www.ppgac.com</a:t>
            </a:r>
            <a:r>
              <a:rPr lang="en-US" dirty="0" smtClean="0"/>
              <a:t>/images/logos/</a:t>
            </a:r>
            <a:r>
              <a:rPr lang="en-US" dirty="0" err="1" smtClean="0"/>
              <a:t>ppg-paints.png</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72</a:t>
            </a:fld>
            <a:endParaRPr lang="en-US"/>
          </a:p>
        </p:txBody>
      </p:sp>
    </p:spTree>
    <p:extLst>
      <p:ext uri="{BB962C8B-B14F-4D97-AF65-F5344CB8AC3E}">
        <p14:creationId xmlns:p14="http://schemas.microsoft.com/office/powerpoint/2010/main" val="1202271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a:t>
            </a:r>
            <a:r>
              <a:rPr lang="en-US" baseline="0" dirty="0" smtClean="0"/>
              <a:t> are using a national curriculum </a:t>
            </a:r>
            <a:r>
              <a:rPr lang="en-US" baseline="0" dirty="0" smtClean="0"/>
              <a:t>-- producing </a:t>
            </a:r>
            <a:r>
              <a:rPr lang="en-US" baseline="0" dirty="0" smtClean="0"/>
              <a:t>graduates </a:t>
            </a:r>
            <a:r>
              <a:rPr lang="en-US" baseline="0" dirty="0" smtClean="0"/>
              <a:t>-- with </a:t>
            </a:r>
            <a:r>
              <a:rPr lang="en-US" baseline="0" dirty="0" smtClean="0"/>
              <a:t>industry-recognized credentials.</a:t>
            </a:r>
          </a:p>
          <a:p>
            <a:endParaRPr lang="en-US" baseline="0" dirty="0" smtClean="0"/>
          </a:p>
          <a:p>
            <a:r>
              <a:rPr lang="en-US" baseline="0" dirty="0" smtClean="0"/>
              <a:t>Not because </a:t>
            </a:r>
            <a:r>
              <a:rPr lang="en-US" baseline="0" dirty="0" smtClean="0"/>
              <a:t>the college thought </a:t>
            </a:r>
            <a:r>
              <a:rPr lang="en-US" baseline="0" dirty="0" smtClean="0"/>
              <a:t>it was right, but because </a:t>
            </a:r>
            <a:r>
              <a:rPr lang="en-US" u="sng" baseline="0" dirty="0" smtClean="0"/>
              <a:t>industry</a:t>
            </a:r>
            <a:r>
              <a:rPr lang="en-US" baseline="0" dirty="0" smtClean="0"/>
              <a:t> said that ”this is what you need to do to prepare </a:t>
            </a:r>
            <a:r>
              <a:rPr lang="en-US" u="sng" baseline="0" dirty="0" smtClean="0"/>
              <a:t>our</a:t>
            </a:r>
            <a:r>
              <a:rPr lang="en-US" baseline="0" dirty="0" smtClean="0"/>
              <a:t> workforce.”</a:t>
            </a:r>
            <a:endParaRPr lang="en-US" dirty="0" smtClean="0"/>
          </a:p>
          <a:p>
            <a:endParaRPr lang="en-US" dirty="0" smtClean="0"/>
          </a:p>
          <a:p>
            <a:r>
              <a:rPr lang="en-US" dirty="0" smtClean="0"/>
              <a:t>====</a:t>
            </a:r>
          </a:p>
          <a:p>
            <a:r>
              <a:rPr lang="en-US" dirty="0" smtClean="0"/>
              <a:t>I-CAR</a:t>
            </a:r>
          </a:p>
          <a:p>
            <a:r>
              <a:rPr lang="en-US" dirty="0" smtClean="0"/>
              <a:t>http://www.5starautobody.com/</a:t>
            </a:r>
            <a:r>
              <a:rPr lang="en-US" dirty="0" err="1" smtClean="0"/>
              <a:t>userfiles</a:t>
            </a:r>
            <a:r>
              <a:rPr lang="en-US" dirty="0" smtClean="0"/>
              <a:t>/images/logo-icar_techs1.png</a:t>
            </a:r>
          </a:p>
          <a:p>
            <a:endParaRPr lang="en-US" dirty="0" smtClean="0"/>
          </a:p>
          <a:p>
            <a:r>
              <a:rPr lang="en-US" dirty="0" smtClean="0"/>
              <a:t>ASE</a:t>
            </a:r>
          </a:p>
          <a:p>
            <a:r>
              <a:rPr lang="en-US" dirty="0" smtClean="0"/>
              <a:t>https://</a:t>
            </a:r>
            <a:r>
              <a:rPr lang="en-US" dirty="0" err="1" smtClean="0"/>
              <a:t>upload.wikimedia.org</a:t>
            </a:r>
            <a:r>
              <a:rPr lang="en-US" dirty="0" smtClean="0"/>
              <a:t>/</a:t>
            </a:r>
            <a:r>
              <a:rPr lang="en-US" dirty="0" err="1" smtClean="0"/>
              <a:t>wikipedia</a:t>
            </a:r>
            <a:r>
              <a:rPr lang="en-US" dirty="0" smtClean="0"/>
              <a:t>/</a:t>
            </a:r>
            <a:r>
              <a:rPr lang="en-US" dirty="0" err="1" smtClean="0"/>
              <a:t>en</a:t>
            </a:r>
            <a:r>
              <a:rPr lang="en-US" dirty="0" smtClean="0"/>
              <a:t>/7/71/</a:t>
            </a:r>
            <a:r>
              <a:rPr lang="en-US" dirty="0" err="1" smtClean="0"/>
              <a:t>ASE_certified.png</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73</a:t>
            </a:fld>
            <a:endParaRPr lang="en-US"/>
          </a:p>
        </p:txBody>
      </p:sp>
    </p:spTree>
    <p:extLst>
      <p:ext uri="{BB962C8B-B14F-4D97-AF65-F5344CB8AC3E}">
        <p14:creationId xmlns:p14="http://schemas.microsoft.com/office/powerpoint/2010/main" val="11075226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2100" b="0" dirty="0" smtClean="0">
                <a:latin typeface="+mn-lt"/>
              </a:rPr>
              <a:t>The Career Pathway.</a:t>
            </a:r>
            <a:r>
              <a:rPr lang="en-US" sz="2100" b="0" baseline="0" dirty="0" smtClean="0">
                <a:latin typeface="+mn-lt"/>
              </a:rPr>
              <a:t> Or Talent Pipeline </a:t>
            </a:r>
            <a:r>
              <a:rPr lang="en-US" sz="2100" b="0" dirty="0" smtClean="0">
                <a:latin typeface="+mn-lt"/>
              </a:rPr>
              <a:t> starts in middle school where the</a:t>
            </a:r>
            <a:r>
              <a:rPr lang="en-US" sz="2100" b="0" baseline="0" dirty="0" smtClean="0">
                <a:latin typeface="+mn-lt"/>
              </a:rPr>
              <a:t> student learn about new technologies.</a:t>
            </a:r>
          </a:p>
          <a:p>
            <a:endParaRPr lang="en-US" sz="2100" b="0" baseline="0" dirty="0" smtClean="0">
              <a:latin typeface="+mn-lt"/>
            </a:endParaRPr>
          </a:p>
          <a:p>
            <a:r>
              <a:rPr lang="en-US" sz="2100" b="0" baseline="0" dirty="0" smtClean="0">
                <a:latin typeface="+mn-lt"/>
              </a:rPr>
              <a:t>High school students can take automotive courses.  Many high school students take automotive courses at their local  community college.</a:t>
            </a:r>
          </a:p>
          <a:p>
            <a:endParaRPr lang="en-US" sz="2100" b="0" baseline="0" dirty="0" smtClean="0">
              <a:latin typeface="+mn-lt"/>
            </a:endParaRPr>
          </a:p>
          <a:p>
            <a:r>
              <a:rPr lang="en-US" sz="2100" b="0" baseline="0" dirty="0" smtClean="0">
                <a:latin typeface="+mn-lt"/>
              </a:rPr>
              <a:t>Fayetteville, North Carolina is home to Fort Bragg, our country’s largest military installation.  So the college promotes their programs to the military and veterans.</a:t>
            </a:r>
          </a:p>
          <a:p>
            <a:endParaRPr lang="en-US" sz="2100" b="0" baseline="0" dirty="0" smtClean="0">
              <a:latin typeface="+mn-lt"/>
            </a:endParaRPr>
          </a:p>
          <a:p>
            <a:endParaRPr lang="en-US" sz="1600" b="0" baseline="0" dirty="0" smtClean="0">
              <a:latin typeface="+mn-lt"/>
            </a:endParaRPr>
          </a:p>
          <a:p>
            <a:endParaRPr lang="en-US" sz="1600" b="0" baseline="0" dirty="0" smtClean="0">
              <a:latin typeface="+mn-lt"/>
            </a:endParaRPr>
          </a:p>
          <a:p>
            <a:r>
              <a:rPr lang="en-US" sz="1600" b="0" baseline="0" dirty="0" smtClean="0">
                <a:latin typeface="+mn-lt"/>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baseline="0" dirty="0" smtClean="0">
                <a:latin typeface="+mn-lt"/>
              </a:rPr>
              <a:t>NCDPI </a:t>
            </a:r>
            <a:r>
              <a:rPr lang="mr-IN" sz="1600" b="0" baseline="0" dirty="0" smtClean="0">
                <a:latin typeface="+mn-lt"/>
              </a:rPr>
              <a:t>–</a:t>
            </a:r>
            <a:r>
              <a:rPr lang="en-US" sz="1600" b="0" baseline="0" dirty="0" smtClean="0">
                <a:latin typeface="+mn-lt"/>
              </a:rPr>
              <a:t> North Carolina Department of Public Instruction (public K-12 education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baseline="0" dirty="0" smtClean="0">
                <a:latin typeface="+mn-lt"/>
              </a:rPr>
              <a:t>http://</a:t>
            </a:r>
            <a:r>
              <a:rPr lang="en-US" sz="1600" b="0" baseline="0" dirty="0" err="1" smtClean="0">
                <a:latin typeface="+mn-lt"/>
              </a:rPr>
              <a:t>www.ncpublicschools.org</a:t>
            </a:r>
            <a:r>
              <a:rPr lang="en-US" sz="1600" b="0" baseline="0" dirty="0" smtClean="0">
                <a:latin typeface="+mn-lt"/>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baseline="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baseline="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latin typeface="+mn-lt"/>
              </a:rPr>
              <a:t>Professional Development Program (PDP) Education Edition (PDP-EE)</a:t>
            </a:r>
            <a:endParaRPr lang="en-US" sz="1600" b="0" baseline="0" dirty="0" smtClean="0">
              <a:latin typeface="+mn-lt"/>
            </a:endParaRPr>
          </a:p>
          <a:p>
            <a:r>
              <a:rPr lang="en-US" sz="1600" b="0" dirty="0" smtClean="0">
                <a:latin typeface="+mn-lt"/>
              </a:rPr>
              <a:t>https://</a:t>
            </a:r>
            <a:r>
              <a:rPr lang="en-US" sz="1600" b="0" dirty="0" err="1" smtClean="0">
                <a:latin typeface="+mn-lt"/>
              </a:rPr>
              <a:t>www.i-car.com</a:t>
            </a:r>
            <a:r>
              <a:rPr lang="en-US" sz="1600" b="0" dirty="0" smtClean="0">
                <a:latin typeface="+mn-lt"/>
              </a:rPr>
              <a:t>/Home/Educational-Programs/Career-Technical-School-Programs/PDP-Education-Edition-(PDP-EE)</a:t>
            </a:r>
          </a:p>
          <a:p>
            <a:endParaRPr lang="en-US" sz="1600" b="0" dirty="0" smtClean="0">
              <a:latin typeface="+mn-lt"/>
            </a:endParaRPr>
          </a:p>
          <a:p>
            <a:endParaRPr lang="en-US" sz="1600" b="0" dirty="0" smtClean="0">
              <a:latin typeface="+mn-lt"/>
            </a:endParaRPr>
          </a:p>
          <a:p>
            <a:r>
              <a:rPr lang="en-US" sz="1600" b="0" dirty="0" smtClean="0">
                <a:latin typeface="+mn-lt"/>
              </a:rPr>
              <a:t>Graphic</a:t>
            </a:r>
          </a:p>
          <a:p>
            <a:r>
              <a:rPr lang="en-US" sz="1600" b="0" dirty="0" smtClean="0">
                <a:latin typeface="+mn-lt"/>
              </a:rPr>
              <a:t>http://</a:t>
            </a:r>
            <a:r>
              <a:rPr lang="en-US" sz="1600" b="0" dirty="0" err="1" smtClean="0">
                <a:latin typeface="+mn-lt"/>
              </a:rPr>
              <a:t>jany.org</a:t>
            </a:r>
            <a:r>
              <a:rPr lang="en-US" sz="1600" b="0" dirty="0" smtClean="0">
                <a:latin typeface="+mn-lt"/>
              </a:rPr>
              <a:t>/</a:t>
            </a:r>
            <a:r>
              <a:rPr lang="en-US" sz="1600" b="0" dirty="0" err="1" smtClean="0">
                <a:latin typeface="+mn-lt"/>
              </a:rPr>
              <a:t>wp</a:t>
            </a:r>
            <a:r>
              <a:rPr lang="en-US" sz="1600" b="0" dirty="0" smtClean="0">
                <a:latin typeface="+mn-lt"/>
              </a:rPr>
              <a:t>-content/uploads/2015/01/</a:t>
            </a:r>
            <a:r>
              <a:rPr lang="en-US" sz="1600" b="0" dirty="0" err="1" smtClean="0">
                <a:latin typeface="+mn-lt"/>
              </a:rPr>
              <a:t>analyst_and_associate.jpg</a:t>
            </a:r>
            <a:endParaRPr lang="en-US" sz="1600" b="0" dirty="0" smtClean="0">
              <a:latin typeface="+mn-lt"/>
            </a:endParaRPr>
          </a:p>
          <a:p>
            <a:endParaRPr lang="en-US" sz="1600" b="0" dirty="0" smtClean="0">
              <a:latin typeface="+mn-lt"/>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74</a:t>
            </a:fld>
            <a:endParaRPr lang="en-US"/>
          </a:p>
        </p:txBody>
      </p:sp>
    </p:spTree>
    <p:extLst>
      <p:ext uri="{BB962C8B-B14F-4D97-AF65-F5344CB8AC3E}">
        <p14:creationId xmlns:p14="http://schemas.microsoft.com/office/powerpoint/2010/main" val="17125916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Working with industry, the college created a training facility that looks like, and operates </a:t>
            </a:r>
            <a:r>
              <a:rPr lang="en-US" dirty="0" smtClean="0"/>
              <a:t>like,  </a:t>
            </a:r>
            <a:r>
              <a:rPr lang="en-US" dirty="0" smtClean="0"/>
              <a:t>a real repair facility.</a:t>
            </a:r>
          </a:p>
          <a:p>
            <a:endParaRPr lang="en-US" dirty="0" smtClean="0"/>
          </a:p>
          <a:p>
            <a:r>
              <a:rPr lang="en-US" dirty="0" smtClean="0"/>
              <a:t>When the employers come to visit, they feel right at home. </a:t>
            </a:r>
          </a:p>
          <a:p>
            <a:r>
              <a:rPr lang="en-US" dirty="0" smtClean="0"/>
              <a:t>It’s not just a dusty shop behind the classroom. </a:t>
            </a:r>
            <a:endParaRPr lang="en-US" dirty="0" smtClean="0"/>
          </a:p>
          <a:p>
            <a:r>
              <a:rPr lang="en-US" dirty="0" smtClean="0"/>
              <a:t>This </a:t>
            </a:r>
            <a:r>
              <a:rPr lang="en-US" dirty="0" smtClean="0"/>
              <a:t>is </a:t>
            </a:r>
            <a:r>
              <a:rPr lang="en-US" baseline="0" dirty="0" smtClean="0"/>
              <a:t>industry infusion. </a:t>
            </a:r>
          </a:p>
          <a:p>
            <a:endParaRPr lang="en-US" baseline="0" dirty="0" smtClean="0"/>
          </a:p>
          <a:p>
            <a:r>
              <a:rPr lang="en-US" baseline="0" dirty="0" smtClean="0"/>
              <a:t>The graduates from this program have no problems transitioning from the classroom to the worksite, </a:t>
            </a:r>
          </a:p>
          <a:p>
            <a:r>
              <a:rPr lang="en-US" baseline="0" dirty="0" smtClean="0"/>
              <a:t>because the school shop and the employer’s shop, look and act the same.</a:t>
            </a:r>
          </a:p>
          <a:p>
            <a:endParaRPr lang="en-US" baseline="0" dirty="0" smtClean="0"/>
          </a:p>
          <a:p>
            <a:r>
              <a:rPr lang="en-US" baseline="0" dirty="0" smtClean="0"/>
              <a:t>The students are even wearing uniforms, just like in industry.  </a:t>
            </a:r>
            <a:endParaRPr lang="en-US" baseline="0" dirty="0" smtClean="0"/>
          </a:p>
          <a:p>
            <a:r>
              <a:rPr lang="en-US" baseline="0" dirty="0" smtClean="0"/>
              <a:t>It </a:t>
            </a:r>
            <a:r>
              <a:rPr lang="en-US" baseline="0" dirty="0" smtClean="0"/>
              <a:t>is total immersion.</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75</a:t>
            </a:fld>
            <a:endParaRPr lang="en-US"/>
          </a:p>
        </p:txBody>
      </p:sp>
    </p:spTree>
    <p:extLst>
      <p:ext uri="{BB962C8B-B14F-4D97-AF65-F5344CB8AC3E}">
        <p14:creationId xmlns:p14="http://schemas.microsoft.com/office/powerpoint/2010/main" val="2878350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their paint booth.</a:t>
            </a:r>
          </a:p>
          <a:p>
            <a:endParaRPr lang="en-US" dirty="0" smtClean="0"/>
          </a:p>
          <a:p>
            <a:r>
              <a:rPr lang="en-US" dirty="0" smtClean="0"/>
              <a:t>Notice the yellow lines on the floor. It’s just like in industry,</a:t>
            </a:r>
            <a:r>
              <a:rPr lang="en-US" baseline="0" dirty="0" smtClean="0"/>
              <a:t> where they indicate safe travel </a:t>
            </a:r>
            <a:r>
              <a:rPr lang="en-US" baseline="0" dirty="0" smtClean="0"/>
              <a:t>routes through t</a:t>
            </a:r>
            <a:r>
              <a:rPr lang="en-US" dirty="0" smtClean="0"/>
              <a:t>he</a:t>
            </a:r>
            <a:r>
              <a:rPr lang="en-US" dirty="0" smtClean="0"/>
              <a:t> shop</a:t>
            </a:r>
            <a:r>
              <a:rPr lang="en-US" baseline="0" dirty="0" smtClean="0"/>
              <a:t>.</a:t>
            </a:r>
            <a:endParaRPr lang="en-US" baseline="0" dirty="0" smtClean="0"/>
          </a:p>
          <a:p>
            <a:endParaRPr lang="en-US" baseline="0" dirty="0" smtClean="0"/>
          </a:p>
          <a:p>
            <a:r>
              <a:rPr lang="en-US" baseline="0" dirty="0" smtClean="0"/>
              <a:t>All of the signs and safety warnings are just like they should be in a commercial shop.</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76</a:t>
            </a:fld>
            <a:endParaRPr lang="en-US"/>
          </a:p>
        </p:txBody>
      </p:sp>
    </p:spTree>
    <p:extLst>
      <p:ext uri="{BB962C8B-B14F-4D97-AF65-F5344CB8AC3E}">
        <p14:creationId xmlns:p14="http://schemas.microsoft.com/office/powerpoint/2010/main" val="17787865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instructors go to national conferences</a:t>
            </a:r>
            <a:r>
              <a:rPr lang="en-US" baseline="0" dirty="0" smtClean="0"/>
              <a:t> to keep up with the latest in industry.</a:t>
            </a:r>
          </a:p>
          <a:p>
            <a:endParaRPr lang="en-US" baseline="0" dirty="0" smtClean="0"/>
          </a:p>
          <a:p>
            <a:r>
              <a:rPr lang="en-US" baseline="0" dirty="0" smtClean="0"/>
              <a:t>By involving the employers from the beginning, </a:t>
            </a:r>
            <a:r>
              <a:rPr lang="en-US" baseline="0" dirty="0" smtClean="0"/>
              <a:t>-- they </a:t>
            </a:r>
            <a:r>
              <a:rPr lang="en-US" u="sng" baseline="0" dirty="0" smtClean="0"/>
              <a:t>want</a:t>
            </a:r>
            <a:r>
              <a:rPr lang="en-US" baseline="0" dirty="0" smtClean="0"/>
              <a:t> to stay involved.  </a:t>
            </a:r>
          </a:p>
          <a:p>
            <a:endParaRPr lang="en-US" baseline="0" dirty="0" smtClean="0"/>
          </a:p>
          <a:p>
            <a:r>
              <a:rPr lang="en-US" baseline="0" dirty="0" smtClean="0"/>
              <a:t>Find out what the industry needs, --  and see if it is something with which you can help.</a:t>
            </a:r>
          </a:p>
          <a:p>
            <a:endParaRPr lang="en-US" baseline="0" dirty="0" smtClean="0"/>
          </a:p>
          <a:p>
            <a:r>
              <a:rPr lang="en-US" baseline="0" dirty="0" smtClean="0"/>
              <a:t>You might be in a position to give them something you don’t know about.</a:t>
            </a:r>
          </a:p>
          <a:p>
            <a:endParaRPr lang="en-US" baseline="0" dirty="0" smtClean="0"/>
          </a:p>
          <a:p>
            <a:endParaRPr lang="en-US" baseline="0" dirty="0" smtClean="0"/>
          </a:p>
          <a:p>
            <a:r>
              <a:rPr lang="en-US" baseline="0" dirty="0" smtClean="0"/>
              <a:t>======</a:t>
            </a:r>
          </a:p>
          <a:p>
            <a:r>
              <a:rPr lang="en-US" dirty="0" smtClean="0"/>
              <a:t>http://autobodyshop4less.com/</a:t>
            </a:r>
            <a:r>
              <a:rPr lang="en-US" dirty="0" err="1" smtClean="0"/>
              <a:t>wp</a:t>
            </a:r>
            <a:r>
              <a:rPr lang="en-US" dirty="0" smtClean="0"/>
              <a:t>-content/uploads/2015/06/auto-body-shop-near-</a:t>
            </a:r>
            <a:r>
              <a:rPr lang="en-US" dirty="0" err="1" smtClean="0"/>
              <a:t>me.jpg</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77</a:t>
            </a:fld>
            <a:endParaRPr lang="en-US"/>
          </a:p>
        </p:txBody>
      </p:sp>
    </p:spTree>
    <p:extLst>
      <p:ext uri="{BB962C8B-B14F-4D97-AF65-F5344CB8AC3E}">
        <p14:creationId xmlns:p14="http://schemas.microsoft.com/office/powerpoint/2010/main" val="7726234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a:t>
            </a:r>
            <a:r>
              <a:rPr lang="en-US" baseline="0" dirty="0" smtClean="0"/>
              <a:t> of the usual employment fair where the students pass by many tables of employers, </a:t>
            </a:r>
          </a:p>
          <a:p>
            <a:r>
              <a:rPr lang="en-US" baseline="0" dirty="0" smtClean="0"/>
              <a:t>they instead have draft days, which works much like the professional football draft.</a:t>
            </a:r>
          </a:p>
          <a:p>
            <a:endParaRPr lang="en-US" baseline="0" dirty="0" smtClean="0"/>
          </a:p>
          <a:p>
            <a:r>
              <a:rPr lang="en-US" dirty="0" smtClean="0"/>
              <a:t>On draft days, the students have a number on their back, and the employers walk</a:t>
            </a:r>
            <a:r>
              <a:rPr lang="en-US" baseline="0" dirty="0" smtClean="0"/>
              <a:t> around the shop watching the students work.</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78</a:t>
            </a:fld>
            <a:endParaRPr lang="en-US"/>
          </a:p>
        </p:txBody>
      </p:sp>
    </p:spTree>
    <p:extLst>
      <p:ext uri="{BB962C8B-B14F-4D97-AF65-F5344CB8AC3E}">
        <p14:creationId xmlns:p14="http://schemas.microsoft.com/office/powerpoint/2010/main" val="6766191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employers can ask questions, and they take notes indicating the students they want working for them.</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79</a:t>
            </a:fld>
            <a:endParaRPr lang="en-US"/>
          </a:p>
        </p:txBody>
      </p:sp>
    </p:spTree>
    <p:extLst>
      <p:ext uri="{BB962C8B-B14F-4D97-AF65-F5344CB8AC3E}">
        <p14:creationId xmlns:p14="http://schemas.microsoft.com/office/powerpoint/2010/main" val="1041434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noTextEdit="1"/>
          </p:cNvSpPr>
          <p:nvPr>
            <p:ph type="sldImg"/>
          </p:nvPr>
        </p:nvSpPr>
        <p:spPr>
          <a:xfrm>
            <a:off x="1257300" y="720725"/>
            <a:ext cx="3611563" cy="2708275"/>
          </a:xfrm>
          <a:ln/>
        </p:spPr>
      </p:sp>
      <p:sp>
        <p:nvSpPr>
          <p:cNvPr id="185346" name="Notes Placeholder 2"/>
          <p:cNvSpPr>
            <a:spLocks noGrp="1"/>
          </p:cNvSpPr>
          <p:nvPr>
            <p:ph type="body" idx="1"/>
          </p:nvPr>
        </p:nvSpPr>
        <p:spPr>
          <a:xfrm>
            <a:off x="974725" y="4038600"/>
            <a:ext cx="5365750" cy="4841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We</a:t>
            </a:r>
            <a:r>
              <a:rPr lang="en-US" baseline="0" dirty="0" smtClean="0">
                <a:ea typeface="ヒラギノ角ゴ Pro W3" charset="0"/>
              </a:rPr>
              <a:t> educators often place a great emphasis on grades, class rank, and being valedictorian.</a:t>
            </a:r>
          </a:p>
          <a:p>
            <a:endParaRPr lang="en-US" baseline="0" dirty="0" smtClean="0">
              <a:ea typeface="ヒラギノ角ゴ Pro W3" charset="0"/>
            </a:endParaRPr>
          </a:p>
          <a:p>
            <a:r>
              <a:rPr lang="en-US" baseline="0" dirty="0" smtClean="0">
                <a:ea typeface="ヒラギノ角ゴ Pro W3" charset="0"/>
              </a:rPr>
              <a:t>These create parental bragging rights for the parents, but what do they mean outside of high school and college?</a:t>
            </a:r>
          </a:p>
          <a:p>
            <a:endParaRPr lang="en-US" dirty="0" smtClean="0">
              <a:ea typeface="ヒラギノ角ゴ Pro W3" charset="0"/>
            </a:endParaRPr>
          </a:p>
          <a:p>
            <a:r>
              <a:rPr lang="en-US" dirty="0" smtClean="0">
                <a:ea typeface="ヒラギノ角ゴ Pro W3" charset="0"/>
              </a:rPr>
              <a:t>Google </a:t>
            </a:r>
            <a:r>
              <a:rPr lang="en-US" dirty="0">
                <a:ea typeface="ヒラギノ角ゴ Pro W3" charset="0"/>
              </a:rPr>
              <a:t>has crunched the numbers and found that </a:t>
            </a:r>
            <a:r>
              <a:rPr lang="en-US" u="sng" dirty="0">
                <a:ea typeface="ヒラギノ角ゴ Pro W3" charset="0"/>
              </a:rPr>
              <a:t>GPA</a:t>
            </a:r>
            <a:r>
              <a:rPr lang="en-US" dirty="0">
                <a:ea typeface="ヒラギノ角ゴ Pro W3" charset="0"/>
              </a:rPr>
              <a:t> is a </a:t>
            </a:r>
            <a:r>
              <a:rPr lang="en-US" u="sng" dirty="0">
                <a:ea typeface="ヒラギノ角ゴ Pro W3" charset="0"/>
              </a:rPr>
              <a:t>worthless</a:t>
            </a:r>
            <a:r>
              <a:rPr lang="en-US" dirty="0">
                <a:ea typeface="ヒラギノ角ゴ Pro W3" charset="0"/>
              </a:rPr>
              <a:t> criteria for hiring</a:t>
            </a:r>
            <a:r>
              <a:rPr lang="en-US" dirty="0" smtClean="0">
                <a:ea typeface="ヒラギノ角ゴ Pro W3" charset="0"/>
              </a:rPr>
              <a:t>.  </a:t>
            </a:r>
          </a:p>
          <a:p>
            <a:endParaRPr lang="en-US" dirty="0">
              <a:ea typeface="ヒラギノ角ゴ Pro W3" charset="0"/>
            </a:endParaRPr>
          </a:p>
          <a:p>
            <a:r>
              <a:rPr lang="en-US" dirty="0" smtClean="0">
                <a:ea typeface="ヒラギノ角ゴ Pro W3" charset="0"/>
              </a:rPr>
              <a:t>They compared the GPA of their new recruits with how well they were performing</a:t>
            </a:r>
            <a:r>
              <a:rPr lang="en-US" baseline="0" dirty="0" smtClean="0">
                <a:ea typeface="ヒラギノ角ゴ Pro W3" charset="0"/>
              </a:rPr>
              <a:t> years later -- and found </a:t>
            </a:r>
            <a:r>
              <a:rPr lang="en-US" u="sng" baseline="0" dirty="0" smtClean="0">
                <a:ea typeface="ヒラギノ角ゴ Pro W3" charset="0"/>
              </a:rPr>
              <a:t>no</a:t>
            </a:r>
            <a:r>
              <a:rPr lang="en-US" baseline="0" dirty="0" smtClean="0">
                <a:ea typeface="ヒラギノ角ゴ Pro W3" charset="0"/>
              </a:rPr>
              <a:t> correlation.  </a:t>
            </a:r>
          </a:p>
          <a:p>
            <a:r>
              <a:rPr lang="en-US" baseline="0" dirty="0" smtClean="0">
                <a:ea typeface="ヒラギノ角ゴ Pro W3" charset="0"/>
              </a:rPr>
              <a:t>So they stopped asking their potential employees for their GPA.</a:t>
            </a:r>
            <a:endParaRPr lang="en-US" dirty="0">
              <a:ea typeface="ヒラギノ角ゴ Pro W3" charset="0"/>
            </a:endParaRPr>
          </a:p>
          <a:p>
            <a:endParaRPr lang="en-US" dirty="0" smtClean="0">
              <a:ea typeface="ヒラギノ角ゴ Pro W3" charset="0"/>
            </a:endParaRPr>
          </a:p>
          <a:p>
            <a:r>
              <a:rPr lang="en-US" dirty="0" smtClean="0">
                <a:ea typeface="ヒラギノ角ゴ Pro W3" charset="0"/>
              </a:rPr>
              <a:t>You can imagine how well this news goes over in</a:t>
            </a:r>
            <a:r>
              <a:rPr lang="en-US" baseline="0" dirty="0" smtClean="0">
                <a:ea typeface="ヒラギノ角ゴ Pro W3" charset="0"/>
              </a:rPr>
              <a:t> our high schools and colleges where for many -- grades appear to be </a:t>
            </a:r>
            <a:r>
              <a:rPr lang="en-US" u="sng" baseline="0" dirty="0" smtClean="0">
                <a:ea typeface="ヒラギノ角ゴ Pro W3" charset="0"/>
              </a:rPr>
              <a:t>everything</a:t>
            </a:r>
            <a:r>
              <a:rPr lang="en-US" baseline="0" dirty="0" smtClean="0">
                <a:ea typeface="ヒラギノ角ゴ Pro W3" charset="0"/>
              </a:rPr>
              <a:t>.</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a:p>
            <a:r>
              <a:rPr lang="en-US" dirty="0">
                <a:ea typeface="ヒラギノ角ゴ Pro W3" charset="0"/>
              </a:rPr>
              <a:t>In Head-Hunting, Big Data May Not Be Such a Big Deal</a:t>
            </a:r>
          </a:p>
          <a:p>
            <a:endParaRPr lang="en-US" dirty="0">
              <a:ea typeface="ヒラギノ角ゴ Pro W3" charset="0"/>
            </a:endParaRPr>
          </a:p>
          <a:p>
            <a:r>
              <a:rPr lang="en-US" dirty="0">
                <a:ea typeface="ヒラギノ角ゴ Pro W3" charset="0"/>
              </a:rPr>
              <a:t>June 19, 2013 </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 — no correlation at all except for brand-new college grads, where there</a:t>
            </a:r>
            <a:r>
              <a:rPr lang="ja-JP" altLang="en-US" dirty="0">
                <a:ea typeface="ヒラギノ角ゴ Pro W3" charset="0"/>
              </a:rPr>
              <a:t>’</a:t>
            </a:r>
            <a:r>
              <a:rPr lang="en-US" altLang="ja-JP" dirty="0">
                <a:ea typeface="ヒラギノ角ゴ Pro W3" charset="0"/>
              </a:rPr>
              <a:t>s a slight correlation. Google famously used to ask everyone for a transcript and G.P.A.</a:t>
            </a:r>
            <a:r>
              <a:rPr lang="ja-JP" altLang="en-US" dirty="0">
                <a:ea typeface="ヒラギノ角ゴ Pro W3" charset="0"/>
              </a:rPr>
              <a:t>’</a:t>
            </a:r>
            <a:r>
              <a:rPr lang="en-US" altLang="ja-JP" dirty="0">
                <a:ea typeface="ヒラギノ角ゴ Pro W3" charset="0"/>
              </a:rPr>
              <a:t>s and test scores, but we don</a:t>
            </a:r>
            <a:r>
              <a:rPr lang="ja-JP" altLang="en-US" dirty="0">
                <a:ea typeface="ヒラギノ角ゴ Pro W3" charset="0"/>
              </a:rPr>
              <a:t>’</a:t>
            </a:r>
            <a:r>
              <a:rPr lang="en-US" altLang="ja-JP" dirty="0">
                <a:ea typeface="ヒラギノ角ゴ Pro W3" charset="0"/>
              </a:rPr>
              <a:t>t anymore, unless you</a:t>
            </a:r>
            <a:r>
              <a:rPr lang="ja-JP" altLang="en-US" dirty="0">
                <a:ea typeface="ヒラギノ角ゴ Pro W3" charset="0"/>
              </a:rPr>
              <a:t>’</a:t>
            </a:r>
            <a:r>
              <a:rPr lang="en-US" altLang="ja-JP" dirty="0">
                <a:ea typeface="ヒラギノ角ゴ Pro W3" charset="0"/>
              </a:rPr>
              <a:t>re just a few years out of school. We found that they don</a:t>
            </a:r>
            <a:r>
              <a:rPr lang="ja-JP" altLang="en-US" dirty="0">
                <a:ea typeface="ヒラギノ角ゴ Pro W3" charset="0"/>
              </a:rPr>
              <a:t>’</a:t>
            </a:r>
            <a:r>
              <a:rPr lang="en-US" altLang="ja-JP" dirty="0">
                <a:ea typeface="ヒラギノ角ゴ Pro W3" charset="0"/>
              </a:rPr>
              <a:t>t predict anything.</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interesting is the proportion of people without any college education at Google has increased over time as well. So we have teams where you have 14 percent of the team made up of people who</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never gone to college. </a:t>
            </a:r>
          </a:p>
          <a:p>
            <a:endParaRPr lang="en-US" dirty="0">
              <a:ea typeface="ヒラギノ角ゴ Pro W3" charset="0"/>
            </a:endParaRPr>
          </a:p>
          <a:p>
            <a:r>
              <a:rPr lang="en-US" dirty="0">
                <a:ea typeface="ヒラギノ角ゴ Pro W3" charset="0"/>
              </a:rPr>
              <a:t> After two or three years, your ability to perform at Google is completely unrelated to how you performed when you were in school, because the skills you required in college are very different. You</a:t>
            </a:r>
            <a:r>
              <a:rPr lang="ja-JP" altLang="en-US" dirty="0">
                <a:ea typeface="ヒラギノ角ゴ Pro W3" charset="0"/>
              </a:rPr>
              <a:t>’</a:t>
            </a:r>
            <a:r>
              <a:rPr lang="en-US" altLang="ja-JP" dirty="0">
                <a:ea typeface="ヒラギノ角ゴ Pro W3" charset="0"/>
              </a:rPr>
              <a:t>re also fundamentally a different person. You learn and grow, you think about things differently.</a:t>
            </a:r>
          </a:p>
          <a:p>
            <a:endParaRPr lang="en-US" dirty="0">
              <a:ea typeface="ヒラギノ角ゴ Pro W3" charset="0"/>
            </a:endParaRPr>
          </a:p>
          <a:p>
            <a:r>
              <a:rPr lang="en-US" dirty="0">
                <a:ea typeface="ヒラギノ角ゴ Pro W3" charset="0"/>
              </a:rPr>
              <a:t>Another reason is that I think academic environments are artificial environments. People who succeed there are sort of finely trained, they</a:t>
            </a:r>
            <a:r>
              <a:rPr lang="ja-JP" altLang="en-US" dirty="0">
                <a:ea typeface="ヒラギノ角ゴ Pro W3" charset="0"/>
              </a:rPr>
              <a:t>’</a:t>
            </a:r>
            <a:r>
              <a:rPr lang="en-US" altLang="ja-JP" dirty="0">
                <a:ea typeface="ヒラギノ角ゴ Pro W3" charset="0"/>
              </a:rPr>
              <a:t>re conditioned to succeed in that environment. One of my own frustrations when I was in college and grad school is that you knew the professor was looking for a specific answer. You could figure that out, but it</a:t>
            </a:r>
            <a:r>
              <a:rPr lang="ja-JP" altLang="en-US" dirty="0">
                <a:ea typeface="ヒラギノ角ゴ Pro W3" charset="0"/>
              </a:rPr>
              <a:t>’</a:t>
            </a:r>
            <a:r>
              <a:rPr lang="en-US" altLang="ja-JP" dirty="0">
                <a:ea typeface="ヒラギノ角ゴ Pro W3" charset="0"/>
              </a:rPr>
              <a:t>s much more interesting to solve problems where there </a:t>
            </a:r>
            <a:r>
              <a:rPr lang="en-US" altLang="ja-JP" dirty="0" err="1">
                <a:ea typeface="ヒラギノ角ゴ Pro W3" charset="0"/>
              </a:rPr>
              <a:t>isn</a:t>
            </a:r>
            <a:r>
              <a:rPr lang="ja-JP" altLang="en-US" dirty="0">
                <a:ea typeface="ヒラギノ角ゴ Pro W3" charset="0"/>
              </a:rPr>
              <a:t>’</a:t>
            </a:r>
            <a:r>
              <a:rPr lang="en-US" altLang="ja-JP" dirty="0">
                <a:ea typeface="ヒラギノ角ゴ Pro W3" charset="0"/>
              </a:rPr>
              <a:t>t an obvious answer. You want people who like figuring out stuff where there is no obvious answer. </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Google no longer hires based on GPA or test scores</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a:t>
            </a:r>
          </a:p>
          <a:p>
            <a:endParaRPr lang="en-US" dirty="0">
              <a:ea typeface="ヒラギノ角ゴ Pro W3" charset="0"/>
            </a:endParaRPr>
          </a:p>
          <a:p>
            <a:r>
              <a:rPr lang="en-US" dirty="0">
                <a:ea typeface="ヒラギノ角ゴ Pro W3" charset="0"/>
              </a:rPr>
              <a:t>Google also said that "academic environments are artificial environments."  Students are "conditioned to succeed in that environment ... looking for a specific answer."  Google wants "people who like figuring out stuff where there is no obvious answer."</a:t>
            </a:r>
          </a:p>
          <a:p>
            <a:endParaRPr lang="en-US" dirty="0">
              <a:ea typeface="ヒラギノ角ゴ Pro W3" charset="0"/>
            </a:endParaRPr>
          </a:p>
          <a:p>
            <a:r>
              <a:rPr lang="en-US" dirty="0">
                <a:ea typeface="ヒラギノ角ゴ Pro W3" charset="0"/>
              </a:rPr>
              <a:t>These problem-solving skills that Google and others are looking for can be taught in our CTE classes, but the learning can be hard to measure, which makes it tough to </a:t>
            </a:r>
            <a:r>
              <a:rPr lang="en-US" dirty="0" err="1">
                <a:ea typeface="ヒラギノ角ゴ Pro W3" charset="0"/>
              </a:rPr>
              <a:t>convice</a:t>
            </a:r>
            <a:r>
              <a:rPr lang="en-US" dirty="0">
                <a:ea typeface="ヒラギノ角ゴ Pro W3" charset="0"/>
              </a:rPr>
              <a:t> the administration that these skills need to be taught.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p:txBody>
      </p:sp>
      <p:sp>
        <p:nvSpPr>
          <p:cNvPr id="185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8D015C1-758E-6A48-9888-51E81E5CAE21}" type="slidenum">
              <a:rPr lang="en-US" sz="1300"/>
              <a:pPr/>
              <a:t>8</a:t>
            </a:fld>
            <a:endParaRPr lang="en-US" sz="1300"/>
          </a:p>
        </p:txBody>
      </p:sp>
    </p:spTree>
    <p:extLst>
      <p:ext uri="{BB962C8B-B14F-4D97-AF65-F5344CB8AC3E}">
        <p14:creationId xmlns:p14="http://schemas.microsoft.com/office/powerpoint/2010/main" val="8167225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time set aside for interviews.  In it’s first year of operation the students</a:t>
            </a:r>
            <a:r>
              <a:rPr lang="en-US" baseline="0" dirty="0" smtClean="0"/>
              <a:t> averaged five solid job offers.</a:t>
            </a:r>
          </a:p>
          <a:p>
            <a:endParaRPr lang="en-US" baseline="0" dirty="0" smtClean="0"/>
          </a:p>
          <a:p>
            <a:r>
              <a:rPr lang="en-US" baseline="0" dirty="0" smtClean="0"/>
              <a:t>This is primarily because this college program is training the students the way the </a:t>
            </a:r>
            <a:r>
              <a:rPr lang="en-US" u="sng" baseline="0" dirty="0" smtClean="0"/>
              <a:t>employers</a:t>
            </a:r>
            <a:r>
              <a:rPr lang="en-US" baseline="0" dirty="0" smtClean="0"/>
              <a:t> want.  </a:t>
            </a:r>
          </a:p>
          <a:p>
            <a:endParaRPr lang="en-US" baseline="0" dirty="0" smtClean="0"/>
          </a:p>
          <a:p>
            <a:r>
              <a:rPr lang="en-US" baseline="0" dirty="0" smtClean="0"/>
              <a:t>The employers see the students working in an environment that is just like their own shop.  It is easy for them to image that student working in their shop.</a:t>
            </a:r>
          </a:p>
          <a:p>
            <a:endParaRPr lang="en-US" baseline="0" dirty="0" smtClean="0"/>
          </a:p>
          <a:p>
            <a:r>
              <a:rPr lang="en-US" baseline="0" dirty="0" smtClean="0"/>
              <a:t>It is obvious to the employers on draft days that these students are ready to work.</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80</a:t>
            </a:fld>
            <a:endParaRPr lang="en-US"/>
          </a:p>
        </p:txBody>
      </p:sp>
    </p:spTree>
    <p:extLst>
      <p:ext uri="{BB962C8B-B14F-4D97-AF65-F5344CB8AC3E}">
        <p14:creationId xmlns:p14="http://schemas.microsoft.com/office/powerpoint/2010/main" val="20793983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741613" cy="2056210"/>
          </a:xfrm>
        </p:spPr>
      </p:sp>
      <p:sp>
        <p:nvSpPr>
          <p:cNvPr id="3" name="Notes Placeholder 2"/>
          <p:cNvSpPr>
            <a:spLocks noGrp="1"/>
          </p:cNvSpPr>
          <p:nvPr>
            <p:ph type="body" idx="1"/>
          </p:nvPr>
        </p:nvSpPr>
        <p:spPr>
          <a:xfrm>
            <a:off x="685800" y="2819400"/>
            <a:ext cx="5486400" cy="6019800"/>
          </a:xfrm>
        </p:spPr>
        <p:txBody>
          <a:bodyPr>
            <a:noAutofit/>
          </a:bodyPr>
          <a:lstStyle/>
          <a:p>
            <a:r>
              <a:rPr lang="en-US" dirty="0" smtClean="0"/>
              <a:t>Besides the usual contact with industry,</a:t>
            </a:r>
            <a:r>
              <a:rPr lang="en-US" baseline="0" dirty="0" smtClean="0"/>
              <a:t> a lot of attention is placed on the workplace environment.</a:t>
            </a:r>
          </a:p>
          <a:p>
            <a:endParaRPr lang="en-US" baseline="0" dirty="0" smtClean="0"/>
          </a:p>
          <a:p>
            <a:r>
              <a:rPr lang="en-US" baseline="0" dirty="0" smtClean="0"/>
              <a:t>I mentioned that the shop </a:t>
            </a:r>
            <a:r>
              <a:rPr lang="en-US" u="sng" baseline="0" dirty="0" smtClean="0"/>
              <a:t>looks</a:t>
            </a:r>
            <a:r>
              <a:rPr lang="en-US" baseline="0" dirty="0" smtClean="0"/>
              <a:t> like a real body shop.</a:t>
            </a:r>
          </a:p>
          <a:p>
            <a:r>
              <a:rPr lang="en-US" baseline="0" dirty="0" smtClean="0"/>
              <a:t>The students wear </a:t>
            </a:r>
            <a:r>
              <a:rPr lang="en-US" u="sng" baseline="0" dirty="0" smtClean="0"/>
              <a:t>uniforms</a:t>
            </a:r>
            <a:r>
              <a:rPr lang="en-US" baseline="0" dirty="0" smtClean="0"/>
              <a:t>.</a:t>
            </a:r>
          </a:p>
          <a:p>
            <a:r>
              <a:rPr lang="en-US" u="sng" baseline="0" dirty="0" smtClean="0"/>
              <a:t>Teamwork</a:t>
            </a:r>
            <a:r>
              <a:rPr lang="en-US" baseline="0" dirty="0" smtClean="0"/>
              <a:t> is instilled.</a:t>
            </a:r>
          </a:p>
          <a:p>
            <a:endParaRPr lang="en-US" baseline="0" dirty="0" smtClean="0"/>
          </a:p>
          <a:p>
            <a:r>
              <a:rPr lang="en-US" baseline="0" dirty="0" smtClean="0"/>
              <a:t>When this plan was hatched years ago, the industry said they had a problem with their current employees not working as hard as they should. There is too much goofing around and horseplay in the shop that is not conducive to the work environment.  </a:t>
            </a:r>
            <a:endParaRPr lang="en-US" baseline="0" dirty="0" smtClean="0"/>
          </a:p>
          <a:p>
            <a:endParaRPr lang="en-US" baseline="0" dirty="0" smtClean="0"/>
          </a:p>
          <a:p>
            <a:r>
              <a:rPr lang="en-US" baseline="0" dirty="0" smtClean="0"/>
              <a:t>Because of this, proper work habits are taught, so that when the student enters the workplace, they are truly ready to work.  </a:t>
            </a:r>
          </a:p>
          <a:p>
            <a:r>
              <a:rPr lang="en-US" baseline="0" dirty="0" smtClean="0"/>
              <a:t>The employers are embracing and encouraging the positive work ethic in their new recruits, and the older workers who won’t change </a:t>
            </a:r>
            <a:r>
              <a:rPr lang="en-US" baseline="0" dirty="0" smtClean="0"/>
              <a:t>-- are </a:t>
            </a:r>
            <a:r>
              <a:rPr lang="en-US" baseline="0" dirty="0" smtClean="0"/>
              <a:t>asked to leave.</a:t>
            </a:r>
          </a:p>
          <a:p>
            <a:endParaRPr lang="en-US" baseline="0" dirty="0" smtClean="0"/>
          </a:p>
          <a:p>
            <a:r>
              <a:rPr lang="en-US" baseline="0" dirty="0" smtClean="0"/>
              <a:t>It’s all about what the industry </a:t>
            </a:r>
            <a:r>
              <a:rPr lang="en-US" u="sng" baseline="0" dirty="0" smtClean="0"/>
              <a:t>wants</a:t>
            </a:r>
            <a:r>
              <a:rPr lang="en-US" baseline="0" dirty="0" smtClean="0"/>
              <a:t> and </a:t>
            </a:r>
            <a:r>
              <a:rPr lang="en-US" u="sng" baseline="0" dirty="0" smtClean="0"/>
              <a:t>needs</a:t>
            </a:r>
            <a:r>
              <a:rPr lang="en-US" baseline="0" dirty="0" smtClean="0"/>
              <a:t>.</a:t>
            </a:r>
            <a:endParaRPr lang="en-US" dirty="0" smtClean="0"/>
          </a:p>
          <a:p>
            <a:endParaRPr lang="en-US" dirty="0" smtClean="0"/>
          </a:p>
          <a:p>
            <a:r>
              <a:rPr lang="en-US" dirty="0" smtClean="0"/>
              <a:t>=====</a:t>
            </a:r>
          </a:p>
          <a:p>
            <a:r>
              <a:rPr lang="en-US" dirty="0" smtClean="0"/>
              <a:t>http://</a:t>
            </a:r>
            <a:r>
              <a:rPr lang="en-US" dirty="0" err="1" smtClean="0"/>
              <a:t>kassautobody.com</a:t>
            </a:r>
            <a:r>
              <a:rPr lang="en-US" dirty="0" smtClean="0"/>
              <a:t>/</a:t>
            </a:r>
            <a:r>
              <a:rPr lang="en-US" dirty="0" err="1" smtClean="0"/>
              <a:t>wp</a:t>
            </a:r>
            <a:r>
              <a:rPr lang="en-US" dirty="0" smtClean="0"/>
              <a:t>-content/uploads/</a:t>
            </a:r>
            <a:r>
              <a:rPr lang="en-US" dirty="0" err="1" smtClean="0"/>
              <a:t>homeimage_new.jpg</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81</a:t>
            </a:fld>
            <a:endParaRPr lang="en-US"/>
          </a:p>
        </p:txBody>
      </p:sp>
    </p:spTree>
    <p:extLst>
      <p:ext uri="{BB962C8B-B14F-4D97-AF65-F5344CB8AC3E}">
        <p14:creationId xmlns:p14="http://schemas.microsoft.com/office/powerpoint/2010/main" val="14371439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 ,</a:t>
            </a:r>
          </a:p>
          <a:p>
            <a:endParaRPr lang="en-US" dirty="0"/>
          </a:p>
          <a:p>
            <a:r>
              <a:rPr lang="en-US" dirty="0" smtClean="0"/>
              <a:t>We </a:t>
            </a:r>
            <a:r>
              <a:rPr lang="en-US" dirty="0" smtClean="0"/>
              <a:t>all make decisions in life as to which way to go.  Sometimes it is as easy as deciding</a:t>
            </a:r>
            <a:r>
              <a:rPr lang="en-US" baseline="0" dirty="0" smtClean="0"/>
              <a:t> what color shirt to wear today, and </a:t>
            </a:r>
            <a:r>
              <a:rPr lang="en-US" u="sng" baseline="0" dirty="0" smtClean="0"/>
              <a:t>some</a:t>
            </a:r>
            <a:r>
              <a:rPr lang="en-US" baseline="0" dirty="0" smtClean="0"/>
              <a:t> decisions, like choosing a career, can take some substantial planning.</a:t>
            </a:r>
          </a:p>
          <a:p>
            <a:endParaRPr lang="en-US" baseline="0" dirty="0" smtClean="0"/>
          </a:p>
          <a:p>
            <a:r>
              <a:rPr lang="en-US" baseline="0" dirty="0" smtClean="0"/>
              <a:t>Just remember what Covey said about beginning with the end in mind.  </a:t>
            </a:r>
            <a:endParaRPr lang="en-US" baseline="0" dirty="0" smtClean="0"/>
          </a:p>
          <a:p>
            <a:endParaRPr lang="en-US" baseline="0" dirty="0" smtClean="0"/>
          </a:p>
          <a:p>
            <a:r>
              <a:rPr lang="en-US" baseline="0" dirty="0" smtClean="0"/>
              <a:t>If you are not on a career pathway, then you will probably end up </a:t>
            </a:r>
            <a:r>
              <a:rPr lang="en-US" u="sng" baseline="0" dirty="0" smtClean="0"/>
              <a:t>nowhere</a:t>
            </a:r>
            <a:r>
              <a:rPr lang="en-US" baseline="0" dirty="0" smtClean="0"/>
              <a:t>.</a:t>
            </a:r>
          </a:p>
          <a:p>
            <a:endParaRPr lang="en-US" baseline="0" dirty="0" smtClean="0"/>
          </a:p>
          <a:p>
            <a:endParaRPr lang="en-US" dirty="0" smtClean="0"/>
          </a:p>
          <a:p>
            <a:endParaRPr lang="en-US" dirty="0" smtClean="0"/>
          </a:p>
          <a:p>
            <a:r>
              <a:rPr lang="en-US" dirty="0" smtClean="0"/>
              <a:t>====</a:t>
            </a:r>
          </a:p>
          <a:p>
            <a:r>
              <a:rPr lang="en-US" dirty="0" smtClean="0"/>
              <a:t>http://nc3t.com/</a:t>
            </a:r>
            <a:r>
              <a:rPr lang="en-US" dirty="0" err="1" smtClean="0"/>
              <a:t>wp</a:t>
            </a:r>
            <a:r>
              <a:rPr lang="en-US" dirty="0" smtClean="0"/>
              <a:t>-content/uploads/2014/08/Screen-Shot-2014-08-08-at-9.02.33-PM.png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82</a:t>
            </a:fld>
            <a:endParaRPr lang="en-US"/>
          </a:p>
        </p:txBody>
      </p:sp>
    </p:spTree>
    <p:extLst>
      <p:ext uri="{BB962C8B-B14F-4D97-AF65-F5344CB8AC3E}">
        <p14:creationId xmlns:p14="http://schemas.microsoft.com/office/powerpoint/2010/main" val="14781373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648200"/>
          </a:xfrm>
        </p:spPr>
        <p:txBody>
          <a:bodyPr>
            <a:noAutofit/>
          </a:bodyPr>
          <a:lstStyle/>
          <a:p>
            <a:r>
              <a:rPr lang="en-US" baseline="0" dirty="0" smtClean="0"/>
              <a:t>When you begin with the end in mind, that means asking the employer where you wish to someday work, what they are looking for in new recruits,  what kind of education and training do they suggest?  </a:t>
            </a:r>
          </a:p>
          <a:p>
            <a:r>
              <a:rPr lang="en-US" baseline="0" dirty="0" smtClean="0"/>
              <a:t>Be proactive. </a:t>
            </a:r>
          </a:p>
          <a:p>
            <a:endParaRPr lang="en-US" baseline="0" dirty="0" smtClean="0"/>
          </a:p>
          <a:p>
            <a:r>
              <a:rPr lang="en-US" baseline="0" dirty="0" smtClean="0"/>
              <a:t>Don’t let the education establishment feed you the required amount of curriculum and then wave goodbye.</a:t>
            </a:r>
            <a:endParaRPr lang="en-US" dirty="0" smtClean="0"/>
          </a:p>
          <a:p>
            <a:endParaRPr lang="en-US" dirty="0" smtClean="0"/>
          </a:p>
          <a:p>
            <a:r>
              <a:rPr lang="en-US" dirty="0" smtClean="0"/>
              <a:t>We can all do our part in getting</a:t>
            </a:r>
            <a:r>
              <a:rPr lang="en-US" baseline="0" dirty="0" smtClean="0"/>
              <a:t> folks to discover their skills and interests, --</a:t>
            </a:r>
          </a:p>
          <a:p>
            <a:r>
              <a:rPr lang="en-US" baseline="0" dirty="0" smtClean="0"/>
              <a:t>get them on a career pathway,  --</a:t>
            </a:r>
          </a:p>
          <a:p>
            <a:r>
              <a:rPr lang="en-US" baseline="0" dirty="0" smtClean="0"/>
              <a:t>and ensure they have the tools they need to survive.</a:t>
            </a:r>
          </a:p>
          <a:p>
            <a:endParaRPr lang="en-US" baseline="0" dirty="0" smtClean="0"/>
          </a:p>
          <a:p>
            <a:r>
              <a:rPr lang="en-US" baseline="0" dirty="0" smtClean="0"/>
              <a:t>It’s as simple as that.</a:t>
            </a:r>
            <a:endParaRPr lang="en-US" dirty="0" smtClean="0"/>
          </a:p>
          <a:p>
            <a:endParaRPr lang="en-US" dirty="0" smtClean="0"/>
          </a:p>
          <a:p>
            <a:endParaRPr lang="en-US" dirty="0" smtClean="0"/>
          </a:p>
          <a:p>
            <a:r>
              <a:rPr lang="en-US" dirty="0" smtClean="0"/>
              <a:t>====</a:t>
            </a:r>
          </a:p>
          <a:p>
            <a:r>
              <a:rPr lang="en-US" dirty="0" smtClean="0"/>
              <a:t>http://</a:t>
            </a:r>
            <a:r>
              <a:rPr lang="en-US" dirty="0" err="1" smtClean="0"/>
              <a:t>www.lifeonthebuyside.com</a:t>
            </a:r>
            <a:r>
              <a:rPr lang="en-US" dirty="0" smtClean="0"/>
              <a:t>/</a:t>
            </a:r>
            <a:r>
              <a:rPr lang="en-US" dirty="0" err="1" smtClean="0"/>
              <a:t>wp</a:t>
            </a:r>
            <a:r>
              <a:rPr lang="en-US" dirty="0" smtClean="0"/>
              <a:t>-content/uploads/2011/09/Career-</a:t>
            </a:r>
            <a:r>
              <a:rPr lang="en-US" dirty="0" err="1" smtClean="0"/>
              <a:t>Path.jpg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83</a:t>
            </a:fld>
            <a:endParaRPr lang="en-US"/>
          </a:p>
        </p:txBody>
      </p:sp>
    </p:spTree>
    <p:extLst>
      <p:ext uri="{BB962C8B-B14F-4D97-AF65-F5344CB8AC3E}">
        <p14:creationId xmlns:p14="http://schemas.microsoft.com/office/powerpoint/2010/main" val="15162038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84</a:t>
            </a:fld>
            <a:endParaRPr lang="en-US" sz="1200"/>
          </a:p>
        </p:txBody>
      </p:sp>
      <p:sp>
        <p:nvSpPr>
          <p:cNvPr id="15363" name="Rectangle 2"/>
          <p:cNvSpPr>
            <a:spLocks noGrp="1" noRot="1" noChangeAspect="1" noChangeArrowheads="1" noTextEdit="1"/>
          </p:cNvSpPr>
          <p:nvPr>
            <p:ph type="sldImg"/>
          </p:nvPr>
        </p:nvSpPr>
        <p:spPr>
          <a:xfrm>
            <a:off x="1066800" y="762000"/>
            <a:ext cx="4673600" cy="3505200"/>
          </a:xfrm>
          <a:ln/>
        </p:spPr>
      </p:sp>
      <p:sp>
        <p:nvSpPr>
          <p:cNvPr id="15364" name="Rectangle 3"/>
          <p:cNvSpPr>
            <a:spLocks noGrp="1" noChangeArrowheads="1"/>
          </p:cNvSpPr>
          <p:nvPr>
            <p:ph type="body" idx="1"/>
          </p:nvPr>
        </p:nvSpPr>
        <p:spPr>
          <a:xfrm>
            <a:off x="762000" y="4876800"/>
            <a:ext cx="5257800" cy="428764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eaLnBrk="1" hangingPunct="1">
              <a:spcBef>
                <a:spcPct val="0"/>
              </a:spcBef>
              <a:spcAft>
                <a:spcPct val="30000"/>
              </a:spcAft>
            </a:pPr>
            <a:r>
              <a:rPr lang="en-US" sz="1600" dirty="0" smtClean="0">
                <a:latin typeface="Arial"/>
                <a:ea typeface="ヒラギノ角ゴ Pro W3" charset="0"/>
                <a:cs typeface="Arial"/>
              </a:rPr>
              <a:t>Thanks for listening</a:t>
            </a:r>
            <a:endParaRPr lang="en-US" sz="1600" dirty="0">
              <a:latin typeface="Arial"/>
              <a:ea typeface="ヒラギノ角ゴ Pro W3" charset="0"/>
              <a:cs typeface="Arial"/>
            </a:endParaRPr>
          </a:p>
        </p:txBody>
      </p:sp>
    </p:spTree>
    <p:extLst>
      <p:ext uri="{BB962C8B-B14F-4D97-AF65-F5344CB8AC3E}">
        <p14:creationId xmlns:p14="http://schemas.microsoft.com/office/powerpoint/2010/main" val="750912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4165600" cy="3124200"/>
          </a:xfrm>
          <a:ln/>
        </p:spPr>
      </p:sp>
      <p:sp>
        <p:nvSpPr>
          <p:cNvPr id="181250" name="Rectangle 3"/>
          <p:cNvSpPr>
            <a:spLocks noGrp="1" noChangeArrowheads="1"/>
          </p:cNvSpPr>
          <p:nvPr>
            <p:ph type="body" idx="1"/>
          </p:nvPr>
        </p:nvSpPr>
        <p:spPr>
          <a:xfrm>
            <a:off x="685800" y="4114800"/>
            <a:ext cx="5410200" cy="548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Besides saying that GPAs</a:t>
            </a:r>
            <a:r>
              <a:rPr lang="en-US" baseline="0" dirty="0" smtClean="0">
                <a:ea typeface="ヒラギノ角ゴ Pro W3" charset="0"/>
              </a:rPr>
              <a:t> are a worthless hiring criteria, </a:t>
            </a:r>
            <a:r>
              <a:rPr lang="en-US" dirty="0" smtClean="0">
                <a:ea typeface="ヒラギノ角ゴ Pro W3" charset="0"/>
              </a:rPr>
              <a:t>Google says that</a:t>
            </a:r>
            <a:r>
              <a:rPr lang="en-US" baseline="0" dirty="0" smtClean="0">
                <a:ea typeface="ヒラギノ角ゴ Pro W3" charset="0"/>
              </a:rPr>
              <a:t> test scores, and even college degree don’t matter much when hiring.</a:t>
            </a:r>
          </a:p>
          <a:p>
            <a:endParaRPr lang="en-US" baseline="0" dirty="0" smtClean="0">
              <a:ea typeface="ヒラギノ角ゴ Pro W3" charset="0"/>
            </a:endParaRPr>
          </a:p>
          <a:p>
            <a:r>
              <a:rPr lang="en-US" kern="1200" dirty="0" smtClean="0">
                <a:solidFill>
                  <a:schemeClr val="tx1"/>
                </a:solidFill>
              </a:rPr>
              <a:t>Google</a:t>
            </a:r>
            <a:r>
              <a:rPr lang="en-US" kern="1200" baseline="0" dirty="0" smtClean="0">
                <a:solidFill>
                  <a:schemeClr val="tx1"/>
                </a:solidFill>
              </a:rPr>
              <a:t> says </a:t>
            </a:r>
            <a:r>
              <a:rPr lang="en-US" kern="1200" dirty="0" smtClean="0">
                <a:solidFill>
                  <a:schemeClr val="tx1"/>
                </a:solidFill>
              </a:rPr>
              <a:t>the No. 1 thing they look for is general </a:t>
            </a:r>
            <a:r>
              <a:rPr lang="en-US" u="sng" kern="1200" dirty="0" smtClean="0">
                <a:solidFill>
                  <a:schemeClr val="tx1"/>
                </a:solidFill>
              </a:rPr>
              <a:t>cognitive</a:t>
            </a:r>
            <a:r>
              <a:rPr lang="en-US" kern="1200" dirty="0" smtClean="0">
                <a:solidFill>
                  <a:schemeClr val="tx1"/>
                </a:solidFill>
              </a:rPr>
              <a:t> ability, and it’s not I.Q.    It’s </a:t>
            </a:r>
            <a:r>
              <a:rPr lang="en-US" u="sng" kern="1200" dirty="0" smtClean="0">
                <a:solidFill>
                  <a:schemeClr val="tx1"/>
                </a:solidFill>
              </a:rPr>
              <a:t>learning</a:t>
            </a:r>
            <a:r>
              <a:rPr lang="en-US" kern="1200" dirty="0" smtClean="0">
                <a:solidFill>
                  <a:schemeClr val="tx1"/>
                </a:solidFill>
              </a:rPr>
              <a:t> ability.   It’s the ability to process on the fly. </a:t>
            </a:r>
          </a:p>
          <a:p>
            <a:endParaRPr lang="en-US" kern="1200" dirty="0" smtClean="0">
              <a:solidFill>
                <a:schemeClr val="tx1"/>
              </a:solidFill>
            </a:endParaRPr>
          </a:p>
          <a:p>
            <a:r>
              <a:rPr lang="en-US" kern="1200" dirty="0" smtClean="0">
                <a:solidFill>
                  <a:schemeClr val="tx1"/>
                </a:solidFill>
              </a:rPr>
              <a:t>Businesses want </a:t>
            </a:r>
            <a:r>
              <a:rPr lang="en-US" kern="1200" baseline="0" dirty="0" smtClean="0">
                <a:solidFill>
                  <a:schemeClr val="tx1"/>
                </a:solidFill>
              </a:rPr>
              <a:t>people who can grab a bunch of data, quickly turn it into useful information, and use that information to solve a problem. </a:t>
            </a:r>
          </a:p>
          <a:p>
            <a:endParaRPr lang="en-US" kern="1200" baseline="0" dirty="0" smtClean="0">
              <a:solidFill>
                <a:schemeClr val="tx1"/>
              </a:solidFill>
            </a:endParaRPr>
          </a:p>
          <a:p>
            <a:endParaRPr lang="en-US" kern="1200" dirty="0" smtClean="0">
              <a:solidFill>
                <a:schemeClr val="tx1"/>
              </a:solidFill>
            </a:endParaRPr>
          </a:p>
          <a:p>
            <a:endParaRPr lang="en-US" kern="1200" dirty="0" smtClean="0">
              <a:solidFill>
                <a:schemeClr val="tx1"/>
              </a:solidFill>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www.wnd.com</a:t>
            </a:r>
            <a:r>
              <a:rPr lang="en-US" dirty="0" smtClean="0">
                <a:ea typeface="ヒラギノ角ゴ Pro W3" charset="0"/>
              </a:rPr>
              <a:t>/2014/02/</a:t>
            </a:r>
            <a:r>
              <a:rPr lang="en-US" dirty="0" err="1" smtClean="0">
                <a:ea typeface="ヒラギノ角ゴ Pro W3" charset="0"/>
              </a:rPr>
              <a:t>google</a:t>
            </a:r>
            <a:r>
              <a:rPr lang="en-US" dirty="0" smtClean="0">
                <a:ea typeface="ヒラギノ角ゴ Pro W3" charset="0"/>
              </a:rPr>
              <a:t>-calls-these-talents-worthless/</a:t>
            </a: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9</a:t>
            </a:fld>
            <a:endParaRPr lang="en-US" sz="1200"/>
          </a:p>
        </p:txBody>
      </p:sp>
    </p:spTree>
    <p:extLst>
      <p:ext uri="{BB962C8B-B14F-4D97-AF65-F5344CB8AC3E}">
        <p14:creationId xmlns:p14="http://schemas.microsoft.com/office/powerpoint/2010/main" val="151587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 Id="rId3"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l="819" t="12396" r="819" b="13223"/>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903" y="81800"/>
            <a:ext cx="3820297" cy="1456488"/>
          </a:xfrm>
          <a:prstGeom prst="rect">
            <a:avLst/>
          </a:prstGeom>
        </p:spPr>
      </p:pic>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9400" y="228600"/>
            <a:ext cx="6096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NCCCS_logo_2C.jp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152400"/>
            <a:ext cx="2667000" cy="101466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jpe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1.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4.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5.t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6.t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7.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0.t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31.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3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33.tif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34.tif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35.tif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36.tif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37.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38.tiff"/><Relationship Id="rId4" Type="http://schemas.openxmlformats.org/officeDocument/2006/relationships/image" Target="../media/image39.tiff"/><Relationship Id="rId5" Type="http://schemas.openxmlformats.org/officeDocument/2006/relationships/image" Target="../media/image40.tiff"/><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42.tiff"/><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43.tif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44.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4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46.tif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 Id="rId3" Type="http://schemas.openxmlformats.org/officeDocument/2006/relationships/image" Target="../media/image4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 Id="rId3" Type="http://schemas.openxmlformats.org/officeDocument/2006/relationships/image" Target="../media/image4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0.xml"/><Relationship Id="rId3" Type="http://schemas.openxmlformats.org/officeDocument/2006/relationships/image" Target="../media/image49.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50.tif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51.tif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52.tif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95400" y="1981200"/>
            <a:ext cx="6553200" cy="2438400"/>
          </a:xfrm>
        </p:spPr>
        <p:txBody>
          <a:bodyPr>
            <a:normAutofit/>
          </a:bodyPr>
          <a:lstStyle/>
          <a:p>
            <a:r>
              <a:rPr lang="en-US" sz="4000" i="1" dirty="0">
                <a:effectLst>
                  <a:outerShdw blurRad="38100" dist="38100" dir="2700000" algn="tl">
                    <a:srgbClr val="C0C0C0"/>
                  </a:outerShdw>
                </a:effectLst>
              </a:rPr>
              <a:t>Employers and Educators </a:t>
            </a:r>
            <a:r>
              <a:rPr lang="en-US" sz="4000" i="1" dirty="0" smtClean="0">
                <a:effectLst>
                  <a:outerShdw blurRad="38100" dist="38100" dir="2700000" algn="tl">
                    <a:srgbClr val="C0C0C0"/>
                  </a:outerShdw>
                </a:effectLst>
              </a:rPr>
              <a:t>Developing Quality </a:t>
            </a:r>
            <a:r>
              <a:rPr lang="en-US" sz="4000" i="1" dirty="0">
                <a:effectLst>
                  <a:outerShdw blurRad="38100" dist="38100" dir="2700000" algn="tl">
                    <a:srgbClr val="C0C0C0"/>
                  </a:outerShdw>
                </a:effectLst>
              </a:rPr>
              <a:t>Career Pathways with WIOA</a:t>
            </a:r>
            <a:endParaRPr lang="en-US" sz="40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6" name="Subtitle 2"/>
          <p:cNvSpPr>
            <a:spLocks noGrp="1"/>
          </p:cNvSpPr>
          <p:nvPr>
            <p:ph type="subTitle" idx="1"/>
          </p:nvPr>
        </p:nvSpPr>
        <p:spPr>
          <a:xfrm>
            <a:off x="0" y="5257800"/>
            <a:ext cx="9144000" cy="1600200"/>
          </a:xfrm>
        </p:spPr>
        <p:txBody>
          <a:bodyPr>
            <a:normAutofit fontScale="92500" lnSpcReduction="10000"/>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Coordinator, </a:t>
            </a:r>
          </a:p>
          <a:p>
            <a:pPr eaLnBrk="1" hangingPunct="1">
              <a:defRPr/>
            </a:pPr>
            <a:r>
              <a:rPr lang="en-US" dirty="0" smtClean="0">
                <a:effectLst>
                  <a:outerShdw blurRad="38100" dist="38100" dir="2700000" algn="tl">
                    <a:srgbClr val="C0C0C0"/>
                  </a:outerShdw>
                </a:effectLst>
              </a:rPr>
              <a:t>NC Community Colleges</a:t>
            </a:r>
          </a:p>
          <a:p>
            <a:pPr eaLnBrk="1" hangingPunct="1">
              <a:defRPr/>
            </a:pPr>
            <a:r>
              <a:rPr lang="en-US" dirty="0" err="1" smtClean="0"/>
              <a:t>NCperkins.org</a:t>
            </a:r>
            <a:r>
              <a:rPr lang="en-US" dirty="0" smtClean="0"/>
              <a:t>/presentations</a:t>
            </a:r>
          </a:p>
        </p:txBody>
      </p:sp>
    </p:spTree>
    <p:extLst>
      <p:ext uri="{BB962C8B-B14F-4D97-AF65-F5344CB8AC3E}">
        <p14:creationId xmlns:p14="http://schemas.microsoft.com/office/powerpoint/2010/main" val="1174698545"/>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53" y="152400"/>
            <a:ext cx="9164867" cy="6553200"/>
          </a:xfrm>
          <a:prstGeom prst="rect">
            <a:avLst/>
          </a:prstGeom>
        </p:spPr>
      </p:pic>
    </p:spTree>
    <p:extLst>
      <p:ext uri="{BB962C8B-B14F-4D97-AF65-F5344CB8AC3E}">
        <p14:creationId xmlns:p14="http://schemas.microsoft.com/office/powerpoint/2010/main" val="52831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5"/>
          <p:cNvSpPr>
            <a:spLocks noGrp="1"/>
          </p:cNvSpPr>
          <p:nvPr>
            <p:ph type="title"/>
          </p:nvPr>
        </p:nvSpPr>
        <p:spPr>
          <a:xfrm>
            <a:off x="1143000" y="2286000"/>
            <a:ext cx="7772400" cy="990600"/>
          </a:xfrm>
        </p:spPr>
        <p:txBody>
          <a:bodyPr>
            <a:normAutofit fontScale="90000"/>
          </a:bodyPr>
          <a:lstStyle/>
          <a:p>
            <a:r>
              <a:rPr lang="en-US" sz="7200">
                <a:latin typeface="Arial" charset="0"/>
                <a:ea typeface="ヒラギノ角ゴ Pro W3" charset="0"/>
                <a:cs typeface="ヒラギノ角ゴ Pro W3" charset="0"/>
              </a:rPr>
              <a:t>Vs</a:t>
            </a:r>
          </a:p>
        </p:txBody>
      </p:sp>
      <p:sp>
        <p:nvSpPr>
          <p:cNvPr id="186370" name="Content Placeholder 6"/>
          <p:cNvSpPr>
            <a:spLocks noGrp="1"/>
          </p:cNvSpPr>
          <p:nvPr>
            <p:ph idx="1"/>
          </p:nvPr>
        </p:nvSpPr>
        <p:spPr>
          <a:xfrm>
            <a:off x="381000" y="1219200"/>
            <a:ext cx="4495800" cy="4419600"/>
          </a:xfrm>
        </p:spPr>
        <p:txBody>
          <a:bodyPr/>
          <a:lstStyle/>
          <a:p>
            <a:r>
              <a:rPr lang="en-US">
                <a:latin typeface="Arial" charset="0"/>
                <a:ea typeface="ヒラギノ角ゴ Pro W3" charset="0"/>
                <a:cs typeface="ヒラギノ角ゴ Pro W3" charset="0"/>
              </a:rPr>
              <a:t>HS Diploma</a:t>
            </a:r>
          </a:p>
          <a:p>
            <a:r>
              <a:rPr lang="en-US">
                <a:latin typeface="Arial" charset="0"/>
                <a:ea typeface="ヒラギノ角ゴ Pro W3" charset="0"/>
                <a:cs typeface="ヒラギノ角ゴ Pro W3" charset="0"/>
              </a:rPr>
              <a:t>2-year Certificate</a:t>
            </a:r>
          </a:p>
          <a:p>
            <a:r>
              <a:rPr lang="en-US">
                <a:latin typeface="Arial" charset="0"/>
                <a:ea typeface="ヒラギノ角ゴ Pro W3" charset="0"/>
                <a:cs typeface="ヒラギノ角ゴ Pro W3" charset="0"/>
              </a:rPr>
              <a:t>Associate Degree</a:t>
            </a:r>
          </a:p>
          <a:p>
            <a:r>
              <a:rPr lang="en-US">
                <a:latin typeface="Arial" charset="0"/>
                <a:ea typeface="ヒラギノ角ゴ Pro W3" charset="0"/>
                <a:cs typeface="ヒラギノ角ゴ Pro W3" charset="0"/>
              </a:rPr>
              <a:t>Bachelor Degree</a:t>
            </a:r>
          </a:p>
          <a:p>
            <a:r>
              <a:rPr lang="en-US">
                <a:latin typeface="Arial" charset="0"/>
                <a:ea typeface="ヒラギノ角ゴ Pro W3" charset="0"/>
                <a:cs typeface="ヒラギノ角ゴ Pro W3" charset="0"/>
              </a:rPr>
              <a:t>Master Degree</a:t>
            </a:r>
          </a:p>
          <a:p>
            <a:r>
              <a:rPr lang="en-US">
                <a:latin typeface="Arial" charset="0"/>
                <a:ea typeface="ヒラギノ角ゴ Pro W3" charset="0"/>
                <a:cs typeface="ヒラギノ角ゴ Pro W3" charset="0"/>
              </a:rPr>
              <a:t>Doctoral Degree</a:t>
            </a:r>
          </a:p>
          <a:p>
            <a:r>
              <a:rPr lang="en-US">
                <a:latin typeface="Arial" charset="0"/>
                <a:ea typeface="ヒラギノ角ゴ Pro W3" charset="0"/>
                <a:cs typeface="ヒラギノ角ゴ Pro W3" charset="0"/>
              </a:rPr>
              <a:t>Professional Degree</a:t>
            </a:r>
          </a:p>
        </p:txBody>
      </p:sp>
      <p:sp>
        <p:nvSpPr>
          <p:cNvPr id="8" name="Content Placeholder 6"/>
          <p:cNvSpPr txBox="1">
            <a:spLocks/>
          </p:cNvSpPr>
          <p:nvPr/>
        </p:nvSpPr>
        <p:spPr bwMode="auto">
          <a:xfrm>
            <a:off x="6172200" y="685800"/>
            <a:ext cx="4495800" cy="4419600"/>
          </a:xfrm>
          <a:prstGeom prst="rect">
            <a:avLst/>
          </a:prstGeom>
          <a:noFill/>
          <a:ln w="9525">
            <a:noFill/>
            <a:miter lim="800000"/>
            <a:headEnd/>
            <a:tailEnd/>
          </a:ln>
        </p:spPr>
        <p:txBody>
          <a:bodyPr/>
          <a:lstStyle/>
          <a:p>
            <a:pPr marL="342900" indent="-342900">
              <a:spcBef>
                <a:spcPct val="20000"/>
              </a:spcBef>
              <a:buFontTx/>
              <a:buChar char="•"/>
              <a:defRPr/>
            </a:pPr>
            <a:r>
              <a:rPr lang="en-US" sz="3000" kern="0" dirty="0" err="1">
                <a:solidFill>
                  <a:srgbClr val="7F1353"/>
                </a:solidFill>
                <a:latin typeface="+mn-lt"/>
                <a:ea typeface="+mn-ea"/>
                <a:cs typeface="+mn-cs"/>
              </a:rPr>
              <a:t>CompTIA</a:t>
            </a:r>
            <a:endParaRPr lang="en-US" sz="3000" kern="0" dirty="0">
              <a:solidFill>
                <a:srgbClr val="7F1353"/>
              </a:solidFill>
              <a:latin typeface="+mn-lt"/>
              <a:ea typeface="+mn-ea"/>
              <a:cs typeface="+mn-cs"/>
            </a:endParaRPr>
          </a:p>
          <a:p>
            <a:pPr marL="342900" indent="-342900">
              <a:spcBef>
                <a:spcPct val="20000"/>
              </a:spcBef>
              <a:buFontTx/>
              <a:buChar char="•"/>
              <a:defRPr/>
            </a:pPr>
            <a:r>
              <a:rPr lang="en-US" sz="3000" kern="0" dirty="0" err="1">
                <a:solidFill>
                  <a:srgbClr val="7F1353"/>
                </a:solidFill>
                <a:latin typeface="+mn-lt"/>
                <a:ea typeface="+mn-ea"/>
                <a:cs typeface="+mn-cs"/>
              </a:rPr>
              <a:t>ServSafe</a:t>
            </a:r>
            <a:endParaRPr lang="en-US" sz="3000" kern="0" dirty="0">
              <a:solidFill>
                <a:srgbClr val="7F1353"/>
              </a:solidFill>
              <a:latin typeface="+mn-lt"/>
              <a:ea typeface="+mn-ea"/>
              <a:cs typeface="+mn-cs"/>
            </a:endParaRPr>
          </a:p>
          <a:p>
            <a:pPr marL="342900" indent="-342900">
              <a:spcBef>
                <a:spcPct val="20000"/>
              </a:spcBef>
              <a:buFontTx/>
              <a:buChar char="•"/>
              <a:defRPr/>
            </a:pPr>
            <a:r>
              <a:rPr lang="en-US" sz="3000" kern="0" dirty="0" err="1">
                <a:solidFill>
                  <a:srgbClr val="7F1353"/>
                </a:solidFill>
                <a:latin typeface="+mn-lt"/>
                <a:ea typeface="+mn-ea"/>
                <a:cs typeface="+mn-cs"/>
              </a:rPr>
              <a:t>ProStart</a:t>
            </a:r>
            <a:r>
              <a:rPr lang="en-US" sz="3000" kern="0" dirty="0">
                <a:solidFill>
                  <a:srgbClr val="7F1353"/>
                </a:solidFill>
                <a:latin typeface="+mn-lt"/>
                <a:ea typeface="+mn-ea"/>
                <a:cs typeface="+mn-cs"/>
              </a:rPr>
              <a:t> </a:t>
            </a:r>
          </a:p>
          <a:p>
            <a:pPr marL="342900" indent="-342900">
              <a:spcBef>
                <a:spcPct val="20000"/>
              </a:spcBef>
              <a:buFontTx/>
              <a:buChar char="•"/>
              <a:defRPr/>
            </a:pPr>
            <a:r>
              <a:rPr lang="en-US" sz="3000" kern="0" dirty="0">
                <a:solidFill>
                  <a:srgbClr val="7F1353"/>
                </a:solidFill>
                <a:latin typeface="+mn-lt"/>
                <a:ea typeface="+mn-ea"/>
                <a:cs typeface="+mn-cs"/>
              </a:rPr>
              <a:t>CNA</a:t>
            </a:r>
          </a:p>
          <a:p>
            <a:pPr marL="342900" indent="-342900">
              <a:spcBef>
                <a:spcPct val="20000"/>
              </a:spcBef>
              <a:buFontTx/>
              <a:buChar char="•"/>
              <a:defRPr/>
            </a:pPr>
            <a:r>
              <a:rPr lang="en-US" sz="3000" kern="0" dirty="0">
                <a:solidFill>
                  <a:srgbClr val="7F1353"/>
                </a:solidFill>
                <a:latin typeface="+mn-lt"/>
                <a:ea typeface="+mn-ea"/>
                <a:cs typeface="+mn-cs"/>
              </a:rPr>
              <a:t>ASE</a:t>
            </a:r>
          </a:p>
          <a:p>
            <a:pPr marL="342900" indent="-342900">
              <a:spcBef>
                <a:spcPct val="20000"/>
              </a:spcBef>
              <a:buFontTx/>
              <a:buChar char="•"/>
              <a:defRPr/>
            </a:pPr>
            <a:r>
              <a:rPr lang="en-US" sz="3000" kern="0" dirty="0">
                <a:solidFill>
                  <a:srgbClr val="7F1353"/>
                </a:solidFill>
                <a:latin typeface="+mn-lt"/>
                <a:ea typeface="+mn-ea"/>
                <a:cs typeface="+mn-cs"/>
              </a:rPr>
              <a:t>NCCER</a:t>
            </a:r>
          </a:p>
          <a:p>
            <a:pPr marL="342900" indent="-342900">
              <a:spcBef>
                <a:spcPct val="20000"/>
              </a:spcBef>
              <a:buFontTx/>
              <a:buChar char="•"/>
              <a:defRPr/>
            </a:pPr>
            <a:r>
              <a:rPr lang="en-US" sz="3000" kern="0" dirty="0">
                <a:solidFill>
                  <a:srgbClr val="7F1353"/>
                </a:solidFill>
                <a:latin typeface="+mn-lt"/>
                <a:ea typeface="+mn-ea"/>
                <a:cs typeface="+mn-cs"/>
              </a:rPr>
              <a:t>NIMS</a:t>
            </a:r>
          </a:p>
          <a:p>
            <a:pPr marL="342900" indent="-342900">
              <a:spcBef>
                <a:spcPct val="20000"/>
              </a:spcBef>
              <a:buFontTx/>
              <a:buChar char="•"/>
              <a:defRPr/>
            </a:pPr>
            <a:r>
              <a:rPr lang="en-US" sz="3000" kern="0" dirty="0" err="1">
                <a:solidFill>
                  <a:srgbClr val="7F1353"/>
                </a:solidFill>
                <a:latin typeface="+mn-lt"/>
                <a:ea typeface="+mn-ea"/>
                <a:cs typeface="+mn-cs"/>
              </a:rPr>
              <a:t>PrintEd</a:t>
            </a:r>
            <a:endParaRPr lang="en-US" sz="3000" kern="0" dirty="0">
              <a:solidFill>
                <a:srgbClr val="7F1353"/>
              </a:solidFill>
              <a:latin typeface="+mn-lt"/>
              <a:ea typeface="+mn-ea"/>
              <a:cs typeface="+mn-cs"/>
            </a:endParaRPr>
          </a:p>
          <a:p>
            <a:pPr marL="342900" indent="-342900">
              <a:spcBef>
                <a:spcPct val="20000"/>
              </a:spcBef>
              <a:buFontTx/>
              <a:buChar char="•"/>
              <a:defRPr/>
            </a:pPr>
            <a:r>
              <a:rPr lang="en-US" sz="3000" kern="0" dirty="0">
                <a:solidFill>
                  <a:srgbClr val="7F1353"/>
                </a:solidFill>
                <a:latin typeface="+mn-lt"/>
                <a:ea typeface="+mn-ea"/>
                <a:cs typeface="+mn-cs"/>
              </a:rPr>
              <a:t>AWS</a:t>
            </a:r>
          </a:p>
        </p:txBody>
      </p:sp>
    </p:spTree>
    <p:extLst>
      <p:ext uri="{BB962C8B-B14F-4D97-AF65-F5344CB8AC3E}">
        <p14:creationId xmlns:p14="http://schemas.microsoft.com/office/powerpoint/2010/main" val="81550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descr="C:\Documents and Settings\cdroessler\My Documents\Presentations\NEW\colelge degrees vs employers\survey report pages\Employers-Survey-2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25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5001" y="381000"/>
            <a:ext cx="5924290" cy="6333317"/>
          </a:xfrm>
        </p:spPr>
      </p:pic>
    </p:spTree>
    <p:extLst>
      <p:ext uri="{BB962C8B-B14F-4D97-AF65-F5344CB8AC3E}">
        <p14:creationId xmlns:p14="http://schemas.microsoft.com/office/powerpoint/2010/main" val="1418778327"/>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22500"/>
            <a:ext cx="9144000" cy="2411785"/>
          </a:xfrm>
          <a:prstGeom prst="rect">
            <a:avLst/>
          </a:prstGeom>
        </p:spPr>
      </p:pic>
    </p:spTree>
    <p:extLst>
      <p:ext uri="{BB962C8B-B14F-4D97-AF65-F5344CB8AC3E}">
        <p14:creationId xmlns:p14="http://schemas.microsoft.com/office/powerpoint/2010/main" val="1829114302"/>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Career Pathway </a:t>
            </a:r>
            <a:r>
              <a:rPr lang="en-US" sz="4000" b="1" dirty="0" smtClean="0"/>
              <a:t>- defined</a:t>
            </a:r>
            <a:endParaRPr lang="en-US" dirty="0"/>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1500" dirty="0" smtClean="0"/>
              <a:t>The </a:t>
            </a:r>
            <a:r>
              <a:rPr lang="en-US" sz="1500" dirty="0"/>
              <a:t>term "career pathway" means a combination of rigorous and high-quality education, training, and other services that-</a:t>
            </a:r>
          </a:p>
          <a:p>
            <a:r>
              <a:rPr lang="en-US" sz="1500" dirty="0"/>
              <a:t>(A) aligns with the skill needs of industries in the economy of the State or regional economy involved;</a:t>
            </a:r>
          </a:p>
          <a:p>
            <a:r>
              <a:rPr lang="en-US" sz="1500" dirty="0"/>
              <a:t>(B) prepares an individual to be successful in any of a full range of secondary or postsecondary education options, including apprenticeships registered under the Act of August 16, 1937 (commonly known as the "National Apprenticeship Act"; 50 Stat. 664, chapter 663; 29 U.S.C. 50 et seq.) (referred to individually in this Act as an "apprenticeship", except in section 3226 of this title);</a:t>
            </a:r>
          </a:p>
          <a:p>
            <a:r>
              <a:rPr lang="en-US" sz="1500" dirty="0"/>
              <a:t>(C) includes counseling to support an individual in achieving the individual's education and career goals;</a:t>
            </a:r>
          </a:p>
          <a:p>
            <a:r>
              <a:rPr lang="en-US" sz="1500" dirty="0"/>
              <a:t>(D) includes, as appropriate, education offered concurrently with and in the same context as workforce preparation activities and training for a specific occupation or occupational cluster;</a:t>
            </a:r>
          </a:p>
          <a:p>
            <a:r>
              <a:rPr lang="en-US" sz="1500" dirty="0"/>
              <a:t>(E) organizes education, training, and other services to meet the particular needs of an individual in a manner that accelerates the educational and career advancement of the individual to the extent practicable;</a:t>
            </a:r>
          </a:p>
          <a:p>
            <a:r>
              <a:rPr lang="en-US" sz="1500" dirty="0"/>
              <a:t>(F) enables an individual to attain a secondary school diploma or its recognized equivalent, and at least 1 recognized postsecondary credential; and</a:t>
            </a:r>
          </a:p>
          <a:p>
            <a:r>
              <a:rPr lang="en-US" sz="1500" dirty="0"/>
              <a:t>(G) helps an individual enter or advance within a specific occupation or occupational cluster</a:t>
            </a:r>
            <a:r>
              <a:rPr lang="en-US" sz="1500" dirty="0" smtClean="0"/>
              <a:t>.</a:t>
            </a:r>
            <a:endParaRPr lang="en-US" sz="1500" dirty="0"/>
          </a:p>
        </p:txBody>
      </p:sp>
    </p:spTree>
    <p:extLst>
      <p:ext uri="{BB962C8B-B14F-4D97-AF65-F5344CB8AC3E}">
        <p14:creationId xmlns:p14="http://schemas.microsoft.com/office/powerpoint/2010/main" val="1809145472"/>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Career Pathway </a:t>
            </a:r>
            <a:r>
              <a:rPr lang="en-US" sz="4000" b="1" dirty="0" smtClean="0"/>
              <a:t>- defined</a:t>
            </a:r>
            <a:endParaRPr lang="en-US" dirty="0"/>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2800" dirty="0" smtClean="0"/>
              <a:t>The </a:t>
            </a:r>
            <a:r>
              <a:rPr lang="en-US" sz="2800" dirty="0"/>
              <a:t>term "career pathway" means a combination of rigorous and high-quality education, training, and other services that-</a:t>
            </a:r>
          </a:p>
          <a:p>
            <a:r>
              <a:rPr lang="en-US" sz="2800" dirty="0"/>
              <a:t>(A) aligns with the skill needs of industries in the economy of the State or regional economy involved</a:t>
            </a:r>
            <a:r>
              <a:rPr lang="en-US" sz="2800" dirty="0" smtClean="0"/>
              <a:t>;</a:t>
            </a:r>
            <a:endParaRPr lang="en-US" sz="2800" dirty="0"/>
          </a:p>
        </p:txBody>
      </p:sp>
    </p:spTree>
    <p:extLst>
      <p:ext uri="{BB962C8B-B14F-4D97-AF65-F5344CB8AC3E}">
        <p14:creationId xmlns:p14="http://schemas.microsoft.com/office/powerpoint/2010/main" val="981725344"/>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Career Pathway </a:t>
            </a:r>
            <a:r>
              <a:rPr lang="en-US" sz="4000" b="1" dirty="0" smtClean="0"/>
              <a:t>- defined</a:t>
            </a:r>
            <a:endParaRPr lang="en-US" dirty="0"/>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2800" dirty="0" smtClean="0"/>
              <a:t>The </a:t>
            </a:r>
            <a:r>
              <a:rPr lang="en-US" sz="2800" dirty="0"/>
              <a:t>term "career pathway" means a combination of rigorous and high-quality education, training, and other services that-</a:t>
            </a:r>
          </a:p>
          <a:p>
            <a:r>
              <a:rPr lang="en-US" sz="2800" dirty="0" smtClean="0"/>
              <a:t>(</a:t>
            </a:r>
            <a:r>
              <a:rPr lang="en-US" sz="2800" dirty="0"/>
              <a:t>B) prepares an individual to be successful in any of a full range of secondary or postsecondary education options, including apprenticeships registered under the Act of August 16, 1937 (commonly known as the "National Apprenticeship Act"; 50 Stat. 664, chapter 663; 29 U.S.C. 50 et seq.) (referred to individually in this Act as an "apprenticeship", except in section 3226 of this title</a:t>
            </a:r>
            <a:r>
              <a:rPr lang="en-US" sz="2800" dirty="0" smtClean="0"/>
              <a:t>);</a:t>
            </a:r>
            <a:endParaRPr lang="en-US" sz="2800" dirty="0"/>
          </a:p>
        </p:txBody>
      </p:sp>
    </p:spTree>
    <p:extLst>
      <p:ext uri="{BB962C8B-B14F-4D97-AF65-F5344CB8AC3E}">
        <p14:creationId xmlns:p14="http://schemas.microsoft.com/office/powerpoint/2010/main" val="1847157694"/>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Career Pathway </a:t>
            </a:r>
            <a:r>
              <a:rPr lang="en-US" sz="4000" b="1" dirty="0" smtClean="0"/>
              <a:t>- defined</a:t>
            </a:r>
            <a:endParaRPr lang="en-US" dirty="0"/>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2800" dirty="0" smtClean="0"/>
              <a:t>The </a:t>
            </a:r>
            <a:r>
              <a:rPr lang="en-US" sz="2800" dirty="0"/>
              <a:t>term "career pathway" means a combination of rigorous and high-quality education, training, and other services that-</a:t>
            </a:r>
          </a:p>
          <a:p>
            <a:r>
              <a:rPr lang="en-US" sz="2800" dirty="0" smtClean="0"/>
              <a:t>(</a:t>
            </a:r>
            <a:r>
              <a:rPr lang="en-US" sz="2800" dirty="0"/>
              <a:t>C) includes counseling to support an individual in achieving the individual's education and career goals</a:t>
            </a:r>
            <a:r>
              <a:rPr lang="en-US" sz="2800" dirty="0" smtClean="0"/>
              <a:t>;</a:t>
            </a:r>
            <a:endParaRPr lang="en-US" sz="2800" dirty="0"/>
          </a:p>
        </p:txBody>
      </p:sp>
    </p:spTree>
    <p:extLst>
      <p:ext uri="{BB962C8B-B14F-4D97-AF65-F5344CB8AC3E}">
        <p14:creationId xmlns:p14="http://schemas.microsoft.com/office/powerpoint/2010/main" val="78414012"/>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Career Pathway </a:t>
            </a:r>
            <a:r>
              <a:rPr lang="en-US" sz="4000" b="1" dirty="0" smtClean="0"/>
              <a:t>- defined</a:t>
            </a:r>
            <a:endParaRPr lang="en-US" dirty="0"/>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2800" dirty="0" smtClean="0"/>
              <a:t>The </a:t>
            </a:r>
            <a:r>
              <a:rPr lang="en-US" sz="2800" dirty="0"/>
              <a:t>term "career pathway" means a combination of rigorous and high-quality education, training, and other services that-</a:t>
            </a:r>
          </a:p>
          <a:p>
            <a:r>
              <a:rPr lang="en-US" sz="2800" dirty="0" smtClean="0"/>
              <a:t>(</a:t>
            </a:r>
            <a:r>
              <a:rPr lang="en-US" sz="2800" dirty="0"/>
              <a:t>D) includes, as appropriate, education offered concurrently with and in the same context as workforce preparation activities and training for a specific occupation or occupational cluster</a:t>
            </a:r>
            <a:r>
              <a:rPr lang="en-US" sz="2800" dirty="0" smtClean="0"/>
              <a:t>;</a:t>
            </a:r>
            <a:endParaRPr lang="en-US" sz="2800" dirty="0"/>
          </a:p>
        </p:txBody>
      </p:sp>
    </p:spTree>
    <p:extLst>
      <p:ext uri="{BB962C8B-B14F-4D97-AF65-F5344CB8AC3E}">
        <p14:creationId xmlns:p14="http://schemas.microsoft.com/office/powerpoint/2010/main" val="2036774284"/>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914400" y="1458912"/>
            <a:ext cx="7315200" cy="436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40000"/>
              </a:lnSpc>
            </a:pPr>
            <a:r>
              <a:rPr lang="en-US" sz="4000" b="1">
                <a:solidFill>
                  <a:srgbClr val="B00B00"/>
                </a:solidFill>
              </a:rPr>
              <a:t>The primary aim of education is not to enable students to do well </a:t>
            </a:r>
            <a:r>
              <a:rPr lang="en-US" sz="4000" b="1" i="1" u="sng">
                <a:solidFill>
                  <a:srgbClr val="B00B00"/>
                </a:solidFill>
              </a:rPr>
              <a:t>in</a:t>
            </a:r>
            <a:r>
              <a:rPr lang="en-US" sz="4000" b="1">
                <a:solidFill>
                  <a:srgbClr val="B00B00"/>
                </a:solidFill>
              </a:rPr>
              <a:t> school, but to help them do well in the lives they lead </a:t>
            </a:r>
            <a:r>
              <a:rPr lang="en-US" sz="4000" b="1" i="1" u="sng">
                <a:solidFill>
                  <a:srgbClr val="B00B00"/>
                </a:solidFill>
              </a:rPr>
              <a:t>outside</a:t>
            </a:r>
            <a:r>
              <a:rPr lang="en-US" sz="4000" b="1">
                <a:solidFill>
                  <a:srgbClr val="B00B00"/>
                </a:solidFill>
              </a:rPr>
              <a:t> of school.</a:t>
            </a:r>
            <a:endParaRPr lang="en-US" sz="4000"/>
          </a:p>
        </p:txBody>
      </p:sp>
      <p:sp>
        <p:nvSpPr>
          <p:cNvPr id="20482" name="Rectangle 4"/>
          <p:cNvSpPr>
            <a:spLocks noChangeArrowheads="1"/>
          </p:cNvSpPr>
          <p:nvPr/>
        </p:nvSpPr>
        <p:spPr bwMode="auto">
          <a:xfrm>
            <a:off x="5715000" y="6080125"/>
            <a:ext cx="19065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dirty="0"/>
              <a:t>Elliot W. Eisner</a:t>
            </a:r>
          </a:p>
        </p:txBody>
      </p:sp>
    </p:spTree>
    <p:extLst>
      <p:ext uri="{BB962C8B-B14F-4D97-AF65-F5344CB8AC3E}">
        <p14:creationId xmlns:p14="http://schemas.microsoft.com/office/powerpoint/2010/main" val="1727825747"/>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Career Pathway </a:t>
            </a:r>
            <a:r>
              <a:rPr lang="en-US" sz="4000" b="1" dirty="0" smtClean="0"/>
              <a:t>- defined</a:t>
            </a:r>
            <a:endParaRPr lang="en-US" dirty="0"/>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2800" dirty="0" smtClean="0"/>
              <a:t>The </a:t>
            </a:r>
            <a:r>
              <a:rPr lang="en-US" sz="2800" dirty="0"/>
              <a:t>term "career pathway" means a combination of rigorous and high-quality education, training, and other services that-</a:t>
            </a:r>
          </a:p>
          <a:p>
            <a:r>
              <a:rPr lang="en-US" sz="2800" dirty="0" smtClean="0"/>
              <a:t>(</a:t>
            </a:r>
            <a:r>
              <a:rPr lang="en-US" sz="2800" dirty="0"/>
              <a:t>E) organizes education, training, and other services to meet the particular needs of an individual in a manner that accelerates the educational and career advancement of the individual to the extent practicable</a:t>
            </a:r>
            <a:r>
              <a:rPr lang="en-US" sz="2800" dirty="0" smtClean="0"/>
              <a:t>;</a:t>
            </a:r>
            <a:endParaRPr lang="en-US" sz="2800" dirty="0"/>
          </a:p>
        </p:txBody>
      </p:sp>
    </p:spTree>
    <p:extLst>
      <p:ext uri="{BB962C8B-B14F-4D97-AF65-F5344CB8AC3E}">
        <p14:creationId xmlns:p14="http://schemas.microsoft.com/office/powerpoint/2010/main" val="117873154"/>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Career Pathway </a:t>
            </a:r>
            <a:r>
              <a:rPr lang="en-US" sz="4000" b="1" dirty="0" smtClean="0"/>
              <a:t>- defined</a:t>
            </a:r>
            <a:endParaRPr lang="en-US" dirty="0"/>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2800" dirty="0" smtClean="0"/>
              <a:t>The </a:t>
            </a:r>
            <a:r>
              <a:rPr lang="en-US" sz="2800" dirty="0"/>
              <a:t>term "career pathway" means a combination of rigorous and high-quality education, training, and other services that-</a:t>
            </a:r>
          </a:p>
          <a:p>
            <a:r>
              <a:rPr lang="en-US" sz="2800" dirty="0" smtClean="0"/>
              <a:t>(</a:t>
            </a:r>
            <a:r>
              <a:rPr lang="en-US" sz="2800" dirty="0"/>
              <a:t>F) enables an individual to attain a secondary school diploma or its recognized equivalent, and at least 1 recognized postsecondary credential; </a:t>
            </a:r>
            <a:r>
              <a:rPr lang="en-US" sz="2800" dirty="0" smtClean="0"/>
              <a:t>and</a:t>
            </a:r>
            <a:endParaRPr lang="en-US" sz="2800" dirty="0"/>
          </a:p>
        </p:txBody>
      </p:sp>
    </p:spTree>
    <p:extLst>
      <p:ext uri="{BB962C8B-B14F-4D97-AF65-F5344CB8AC3E}">
        <p14:creationId xmlns:p14="http://schemas.microsoft.com/office/powerpoint/2010/main" val="1357924893"/>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Career Pathway </a:t>
            </a:r>
            <a:r>
              <a:rPr lang="en-US" sz="4000" b="1" dirty="0" smtClean="0"/>
              <a:t>- defined</a:t>
            </a:r>
            <a:endParaRPr lang="en-US" dirty="0"/>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2800" dirty="0" smtClean="0"/>
              <a:t>The </a:t>
            </a:r>
            <a:r>
              <a:rPr lang="en-US" sz="2800" dirty="0"/>
              <a:t>term "career pathway" means a combination of rigorous and high-quality education, training, and other services that-</a:t>
            </a:r>
          </a:p>
          <a:p>
            <a:r>
              <a:rPr lang="en-US" sz="2800" dirty="0" smtClean="0"/>
              <a:t>(</a:t>
            </a:r>
            <a:r>
              <a:rPr lang="en-US" sz="2800" dirty="0"/>
              <a:t>G) helps an individual enter or advance within a specific occupation or occupational cluster</a:t>
            </a:r>
            <a:r>
              <a:rPr lang="en-US" sz="2800" dirty="0" smtClean="0"/>
              <a:t>.</a:t>
            </a:r>
            <a:endParaRPr lang="en-US" sz="2800" dirty="0"/>
          </a:p>
        </p:txBody>
      </p:sp>
    </p:spTree>
    <p:extLst>
      <p:ext uri="{BB962C8B-B14F-4D97-AF65-F5344CB8AC3E}">
        <p14:creationId xmlns:p14="http://schemas.microsoft.com/office/powerpoint/2010/main" val="679862737"/>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914400" y="1382712"/>
            <a:ext cx="7315200" cy="436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40000"/>
              </a:lnSpc>
            </a:pPr>
            <a:r>
              <a:rPr lang="en-US" sz="4000" b="1" dirty="0">
                <a:solidFill>
                  <a:srgbClr val="B00B00"/>
                </a:solidFill>
              </a:rPr>
              <a:t>The primary aim of education is not to enable students to do well </a:t>
            </a:r>
            <a:r>
              <a:rPr lang="en-US" sz="4000" b="1" i="1" u="sng" dirty="0">
                <a:solidFill>
                  <a:srgbClr val="B00B00"/>
                </a:solidFill>
              </a:rPr>
              <a:t>in</a:t>
            </a:r>
            <a:r>
              <a:rPr lang="en-US" sz="4000" b="1" dirty="0">
                <a:solidFill>
                  <a:srgbClr val="B00B00"/>
                </a:solidFill>
              </a:rPr>
              <a:t> school, but to help them do well in the lives they lead </a:t>
            </a:r>
            <a:r>
              <a:rPr lang="en-US" sz="4000" b="1" i="1" u="sng" dirty="0">
                <a:solidFill>
                  <a:srgbClr val="B00B00"/>
                </a:solidFill>
              </a:rPr>
              <a:t>outside</a:t>
            </a:r>
            <a:r>
              <a:rPr lang="en-US" sz="4000" b="1" dirty="0">
                <a:solidFill>
                  <a:srgbClr val="B00B00"/>
                </a:solidFill>
              </a:rPr>
              <a:t> of school.</a:t>
            </a:r>
            <a:endParaRPr lang="en-US" sz="4000" dirty="0"/>
          </a:p>
        </p:txBody>
      </p:sp>
      <p:sp>
        <p:nvSpPr>
          <p:cNvPr id="20482" name="Rectangle 4"/>
          <p:cNvSpPr>
            <a:spLocks noChangeArrowheads="1"/>
          </p:cNvSpPr>
          <p:nvPr/>
        </p:nvSpPr>
        <p:spPr bwMode="auto">
          <a:xfrm>
            <a:off x="5715000" y="6003925"/>
            <a:ext cx="19065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dirty="0"/>
              <a:t>Elliot W. Eisner</a:t>
            </a:r>
          </a:p>
        </p:txBody>
      </p:sp>
    </p:spTree>
    <p:extLst>
      <p:ext uri="{BB962C8B-B14F-4D97-AF65-F5344CB8AC3E}">
        <p14:creationId xmlns:p14="http://schemas.microsoft.com/office/powerpoint/2010/main" val="737583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2300"/>
            <a:ext cx="9144000" cy="3068198"/>
          </a:xfrm>
          <a:prstGeom prst="rect">
            <a:avLst/>
          </a:prstGeom>
        </p:spPr>
      </p:pic>
    </p:spTree>
    <p:extLst>
      <p:ext uri="{BB962C8B-B14F-4D97-AF65-F5344CB8AC3E}">
        <p14:creationId xmlns:p14="http://schemas.microsoft.com/office/powerpoint/2010/main" val="484960047"/>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In-demand industry </a:t>
            </a:r>
            <a:r>
              <a:rPr lang="en-US" b="1" dirty="0" smtClean="0"/>
              <a:t>Sector </a:t>
            </a:r>
            <a:r>
              <a:rPr lang="en-US" b="1" dirty="0"/>
              <a:t>or </a:t>
            </a:r>
            <a:r>
              <a:rPr lang="en-US" b="1" dirty="0" smtClean="0"/>
              <a:t>Occupation </a:t>
            </a:r>
            <a:r>
              <a:rPr lang="en-US" sz="4000" b="1" dirty="0" smtClean="0"/>
              <a:t>- defined</a:t>
            </a:r>
            <a:endParaRPr lang="en-US" dirty="0"/>
          </a:p>
        </p:txBody>
      </p:sp>
      <p:sp>
        <p:nvSpPr>
          <p:cNvPr id="4" name="Content Placeholder 3"/>
          <p:cNvSpPr>
            <a:spLocks noGrp="1"/>
          </p:cNvSpPr>
          <p:nvPr>
            <p:ph idx="1"/>
          </p:nvPr>
        </p:nvSpPr>
        <p:spPr>
          <a:xfrm>
            <a:off x="457200" y="1600200"/>
            <a:ext cx="8229600" cy="5410200"/>
          </a:xfrm>
        </p:spPr>
        <p:txBody>
          <a:bodyPr>
            <a:noAutofit/>
          </a:bodyPr>
          <a:lstStyle/>
          <a:p>
            <a:pPr marL="0" indent="0">
              <a:buNone/>
            </a:pPr>
            <a:r>
              <a:rPr lang="en-US" sz="1800" b="1" dirty="0" smtClean="0"/>
              <a:t>(</a:t>
            </a:r>
            <a:r>
              <a:rPr lang="en-US" sz="1800" b="1" dirty="0"/>
              <a:t>A) In general</a:t>
            </a:r>
          </a:p>
          <a:p>
            <a:r>
              <a:rPr lang="en-US" sz="1800" dirty="0"/>
              <a:t>The term "in-demand industry sector or occupation" means-</a:t>
            </a:r>
          </a:p>
          <a:p>
            <a:r>
              <a:rPr lang="en-US" sz="1800" dirty="0"/>
              <a:t>(</a:t>
            </a:r>
            <a:r>
              <a:rPr lang="en-US" sz="1800" dirty="0" err="1"/>
              <a:t>i</a:t>
            </a:r>
            <a:r>
              <a:rPr lang="en-US" sz="1800" dirty="0"/>
              <a:t>) an industry sector that has a substantial current or potential impact (including through jobs that lead to economic self-sufficiency and opportunities for advancement) on the State, regional, or local economy, as appropriate, and that contributes to the growth or stability of other supporting businesses, or the growth of other industry sectors; or</a:t>
            </a:r>
          </a:p>
          <a:p>
            <a:r>
              <a:rPr lang="en-US" sz="1800" dirty="0"/>
              <a:t>(ii) an occupation that currently has or is projected to have a number of positions (including positions that lead to economic self-sufficiency and opportunities for advancement) in an industry sector so as to have a significant impact on the State, regional, or local economy, as appropriate.</a:t>
            </a:r>
          </a:p>
          <a:p>
            <a:pPr marL="0" indent="0">
              <a:buNone/>
            </a:pPr>
            <a:r>
              <a:rPr lang="en-US" sz="1800" b="1" dirty="0"/>
              <a:t>(B) Determination</a:t>
            </a:r>
          </a:p>
          <a:p>
            <a:r>
              <a:rPr lang="en-US" sz="1800" dirty="0"/>
              <a:t>The determination of whether an industry sector or occupation is in-demand under this paragraph shall be made by the State board or local board, as appropriate, using State and regional business and labor market projections, including the use of labor market information.</a:t>
            </a:r>
          </a:p>
        </p:txBody>
      </p:sp>
    </p:spTree>
    <p:extLst>
      <p:ext uri="{BB962C8B-B14F-4D97-AF65-F5344CB8AC3E}">
        <p14:creationId xmlns:p14="http://schemas.microsoft.com/office/powerpoint/2010/main" val="1392829106"/>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p:cNvSpPr>
          <p:nvPr>
            <p:ph type="title"/>
          </p:nvPr>
        </p:nvSpPr>
        <p:spPr/>
        <p:txBody>
          <a:bodyPr>
            <a:normAutofit fontScale="90000"/>
          </a:bodyPr>
          <a:lstStyle/>
          <a:p>
            <a:r>
              <a:rPr lang="en-US" b="1" dirty="0"/>
              <a:t>In-demand industry Sector or </a:t>
            </a:r>
            <a:r>
              <a:rPr lang="en-US" b="1" dirty="0" smtClean="0"/>
              <a:t>Occupation?</a:t>
            </a:r>
            <a:endParaRPr lang="en-US" dirty="0"/>
          </a:p>
        </p:txBody>
      </p:sp>
      <p:sp>
        <p:nvSpPr>
          <p:cNvPr id="149" name="Shape 149"/>
          <p:cNvSpPr>
            <a:spLocks noGrp="1"/>
          </p:cNvSpPr>
          <p:nvPr>
            <p:ph idx="1"/>
          </p:nvPr>
        </p:nvSpPr>
        <p:spPr/>
        <p:txBody>
          <a:bodyPr/>
          <a:lstStyle/>
          <a:p>
            <a:r>
              <a:rPr lang="en-US" dirty="0" smtClean="0"/>
              <a:t>What does your local industry say?</a:t>
            </a:r>
          </a:p>
          <a:p>
            <a:r>
              <a:rPr lang="en-US" dirty="0" smtClean="0"/>
              <a:t>Local workforce development board?</a:t>
            </a:r>
          </a:p>
          <a:p>
            <a:r>
              <a:rPr lang="en-US" dirty="0" smtClean="0"/>
              <a:t>State department of commerce?</a:t>
            </a:r>
          </a:p>
          <a:p>
            <a:r>
              <a:rPr lang="en-US" dirty="0" smtClean="0"/>
              <a:t>Local chamber of commerce?</a:t>
            </a:r>
            <a:endParaRPr lang="en-US" dirty="0"/>
          </a:p>
          <a:p>
            <a:r>
              <a:rPr lang="en-US" dirty="0" smtClean="0"/>
              <a:t>Professional Associations / Unions?</a:t>
            </a:r>
            <a:endParaRPr lang="en-US" dirty="0"/>
          </a:p>
        </p:txBody>
      </p:sp>
    </p:spTree>
    <p:extLst>
      <p:ext uri="{BB962C8B-B14F-4D97-AF65-F5344CB8AC3E}">
        <p14:creationId xmlns:p14="http://schemas.microsoft.com/office/powerpoint/2010/main" val="1766470730"/>
      </p:ext>
    </p:extLst>
  </p:cSld>
  <p:clrMapOvr>
    <a:masterClrMapping/>
  </p:clrMapOvr>
  <p:transition spd="slow"/>
  <p:timing>
    <p:tnLst>
      <p:par>
        <p:cTn id="1" dur="indefinite" restart="never" fill="hold"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image23.png"/>
          <p:cNvPicPr>
            <a:picLocks noChangeAspect="1"/>
          </p:cNvPicPr>
          <p:nvPr/>
        </p:nvPicPr>
        <p:blipFill>
          <a:blip r:embed="rId3">
            <a:extLst/>
          </a:blip>
          <a:stretch>
            <a:fillRect/>
          </a:stretch>
        </p:blipFill>
        <p:spPr>
          <a:xfrm>
            <a:off x="0" y="1439695"/>
            <a:ext cx="9017914" cy="5116751"/>
          </a:xfrm>
          <a:prstGeom prst="rect">
            <a:avLst/>
          </a:prstGeom>
          <a:ln w="12700">
            <a:miter lim="400000"/>
          </a:ln>
        </p:spPr>
      </p:pic>
    </p:spTree>
    <p:extLst>
      <p:ext uri="{BB962C8B-B14F-4D97-AF65-F5344CB8AC3E}">
        <p14:creationId xmlns:p14="http://schemas.microsoft.com/office/powerpoint/2010/main" val="125661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2" name="Table 212"/>
          <p:cNvGraphicFramePr/>
          <p:nvPr>
            <p:extLst/>
          </p:nvPr>
        </p:nvGraphicFramePr>
        <p:xfrm>
          <a:off x="609599" y="2003100"/>
          <a:ext cx="7701522" cy="4875790"/>
        </p:xfrm>
        <a:graphic>
          <a:graphicData uri="http://schemas.openxmlformats.org/drawingml/2006/table">
            <a:tbl>
              <a:tblPr/>
              <a:tblGrid>
                <a:gridCol w="696371"/>
                <a:gridCol w="851238"/>
                <a:gridCol w="786626"/>
                <a:gridCol w="840818"/>
                <a:gridCol w="841411"/>
                <a:gridCol w="808002"/>
                <a:gridCol w="866984"/>
                <a:gridCol w="1253452"/>
                <a:gridCol w="756620"/>
              </a:tblGrid>
              <a:tr h="854304">
                <a:tc>
                  <a:txBody>
                    <a:bodyPr/>
                    <a:lstStyle/>
                    <a:p>
                      <a:pPr algn="ctr" defTabSz="914400">
                        <a:defRPr sz="1800" cap="none" spc="0">
                          <a:solidFill>
                            <a:srgbClr val="000000"/>
                          </a:solidFill>
                        </a:defRPr>
                      </a:pPr>
                      <a:r>
                        <a:rPr sz="1700" dirty="0">
                          <a:solidFill>
                            <a:srgbClr val="5B5854"/>
                          </a:solidFill>
                          <a:sym typeface="Avenir Next Medium"/>
                        </a:rPr>
                        <a:t>9</a:t>
                      </a:r>
                    </a:p>
                  </a:txBody>
                  <a:tcPr marL="39391" marR="39391" marT="39391" marB="39391" anchor="ctr" horzOverflow="overflow">
                    <a:lnL w="12700">
                      <a:miter lim="400000"/>
                    </a:lnL>
                  </a:tcPr>
                </a:tc>
                <a:tc>
                  <a:txBody>
                    <a:bodyPr/>
                    <a:lstStyle/>
                    <a:p>
                      <a:pPr defTabSz="914400">
                        <a:defRPr sz="1800" cap="none" spc="0">
                          <a:solidFill>
                            <a:srgbClr val="000000"/>
                          </a:solidFill>
                        </a:defRPr>
                      </a:pPr>
                      <a:r>
                        <a:rPr sz="1300" dirty="0">
                          <a:solidFill>
                            <a:srgbClr val="FFFFFF"/>
                          </a:solidFill>
                          <a:sym typeface="Avenir Next Medium"/>
                        </a:rPr>
                        <a:t>Math</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dirty="0">
                          <a:solidFill>
                            <a:srgbClr val="FFFFFF"/>
                          </a:solidFill>
                          <a:sym typeface="Avenir Next Medium"/>
                        </a:rPr>
                        <a:t>English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a:solidFill>
                            <a:srgbClr val="FFFFFF"/>
                          </a:solidFill>
                          <a:sym typeface="Avenir Next Medium"/>
                        </a:rPr>
                        <a:t>Social Studies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a:solidFill>
                            <a:srgbClr val="FFFFFF"/>
                          </a:solidFill>
                          <a:sym typeface="Avenir Next Medium"/>
                        </a:rPr>
                        <a:t>Science</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000" dirty="0">
                          <a:solidFill>
                            <a:srgbClr val="FFFFFF"/>
                          </a:solidFill>
                          <a:sym typeface="Avenir Next Medium"/>
                        </a:rPr>
                        <a:t>CTE Elective 
Word/Publisher</a:t>
                      </a:r>
                    </a:p>
                  </a:txBody>
                  <a:tcPr marL="39391" marR="39391" marT="39391" marB="39391" anchor="ctr" horzOverflow="overflow">
                    <a:solidFill>
                      <a:schemeClr val="accent5">
                        <a:satOff val="-10854"/>
                        <a:lumOff val="-10463"/>
                      </a:schemeClr>
                    </a:solidFill>
                  </a:tcPr>
                </a:tc>
                <a:tc>
                  <a:txBody>
                    <a:bodyPr/>
                    <a:lstStyle/>
                    <a:p>
                      <a:pPr defTabSz="914400">
                        <a:defRPr sz="1800" cap="none" spc="0">
                          <a:solidFill>
                            <a:srgbClr val="000000"/>
                          </a:solidFill>
                        </a:defRPr>
                      </a:pPr>
                      <a:r>
                        <a:rPr sz="1000" dirty="0">
                          <a:solidFill>
                            <a:srgbClr val="FFFFFF"/>
                          </a:solidFill>
                          <a:sym typeface="Avenir Next Medium"/>
                        </a:rPr>
                        <a:t>CTE Elective Excel and Access 
</a:t>
                      </a:r>
                    </a:p>
                  </a:txBody>
                  <a:tcPr marL="39391" marR="39391" marT="39391" marB="39391" anchor="ctr" horzOverflow="overflow">
                    <a:solidFill>
                      <a:schemeClr val="accent5">
                        <a:satOff val="-10854"/>
                        <a:lumOff val="-10463"/>
                      </a:schemeClr>
                    </a:solidFill>
                  </a:tcPr>
                </a:tc>
                <a:tc>
                  <a:txBody>
                    <a:bodyPr/>
                    <a:lstStyle/>
                    <a:p>
                      <a:pPr defTabSz="914400">
                        <a:defRPr sz="2200" cap="none" spc="0">
                          <a:solidFill>
                            <a:srgbClr val="FFFFFF"/>
                          </a:solidFill>
                          <a:sym typeface="Avenir Next Medium"/>
                        </a:defRPr>
                      </a:pPr>
                      <a:r>
                        <a:rPr sz="1500" dirty="0"/>
                        <a:t>Certification </a:t>
                      </a:r>
                    </a:p>
                  </a:txBody>
                  <a:tcPr marL="39391" marR="39391" marT="39391" marB="39391" anchor="ctr" horzOverflow="overflow">
                    <a:solidFill>
                      <a:srgbClr val="FF2600"/>
                    </a:solidFill>
                  </a:tcPr>
                </a:tc>
                <a:tc>
                  <a:txBody>
                    <a:bodyPr/>
                    <a:lstStyle/>
                    <a:p>
                      <a:pPr defTabSz="914400">
                        <a:defRPr sz="2200" cap="none" spc="0">
                          <a:sym typeface="Avenir Next Medium"/>
                        </a:defRPr>
                      </a:pPr>
                      <a:endParaRPr sz="1700"/>
                    </a:p>
                  </a:txBody>
                  <a:tcPr marL="39391" marR="39391" marT="39391" marB="39391" anchor="ctr" horzOverflow="overflow">
                    <a:lnR w="12700">
                      <a:miter lim="400000"/>
                    </a:lnR>
                  </a:tcPr>
                </a:tc>
              </a:tr>
              <a:tr h="695605">
                <a:tc>
                  <a:txBody>
                    <a:bodyPr/>
                    <a:lstStyle/>
                    <a:p>
                      <a:pPr algn="ctr" defTabSz="914400">
                        <a:defRPr sz="1800" cap="none" spc="0">
                          <a:solidFill>
                            <a:srgbClr val="000000"/>
                          </a:solidFill>
                        </a:defRPr>
                      </a:pPr>
                      <a:r>
                        <a:rPr sz="1700">
                          <a:solidFill>
                            <a:srgbClr val="5B5854"/>
                          </a:solidFill>
                          <a:sym typeface="Avenir Next Medium"/>
                        </a:rPr>
                        <a:t>10</a:t>
                      </a:r>
                    </a:p>
                  </a:txBody>
                  <a:tcPr marL="39391" marR="39391" marT="39391" marB="39391" anchor="ctr" horzOverflow="overflow">
                    <a:lnL w="12700">
                      <a:miter lim="400000"/>
                    </a:lnL>
                  </a:tcPr>
                </a:tc>
                <a:tc>
                  <a:txBody>
                    <a:bodyPr/>
                    <a:lstStyle/>
                    <a:p>
                      <a:pPr defTabSz="914400">
                        <a:defRPr sz="1800" cap="none" spc="0">
                          <a:solidFill>
                            <a:srgbClr val="000000"/>
                          </a:solidFill>
                        </a:defRPr>
                      </a:pPr>
                      <a:r>
                        <a:rPr sz="1300">
                          <a:solidFill>
                            <a:srgbClr val="FFFFFF"/>
                          </a:solidFill>
                          <a:sym typeface="Avenir Next Medium"/>
                        </a:rPr>
                        <a:t>Math</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a:solidFill>
                            <a:srgbClr val="FFFFFF"/>
                          </a:solidFill>
                          <a:sym typeface="Avenir Next Medium"/>
                        </a:rPr>
                        <a:t>English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dirty="0">
                          <a:solidFill>
                            <a:srgbClr val="FFFFFF"/>
                          </a:solidFill>
                          <a:sym typeface="Avenir Next Medium"/>
                        </a:rPr>
                        <a:t>Social Studies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dirty="0">
                          <a:solidFill>
                            <a:srgbClr val="FFFFFF"/>
                          </a:solidFill>
                          <a:sym typeface="Avenir Next Medium"/>
                        </a:rPr>
                        <a:t>Science</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000">
                          <a:solidFill>
                            <a:srgbClr val="FFFFFF"/>
                          </a:solidFill>
                          <a:sym typeface="Avenir Next Medium"/>
                        </a:rPr>
                        <a:t>CTE Elective 
Word/Publisher</a:t>
                      </a:r>
                    </a:p>
                  </a:txBody>
                  <a:tcPr marL="39391" marR="39391" marT="39391" marB="39391" anchor="ctr" horzOverflow="overflow">
                    <a:solidFill>
                      <a:schemeClr val="accent5">
                        <a:satOff val="-10854"/>
                        <a:lumOff val="-10463"/>
                      </a:schemeClr>
                    </a:solidFill>
                  </a:tcPr>
                </a:tc>
                <a:tc>
                  <a:txBody>
                    <a:bodyPr/>
                    <a:lstStyle/>
                    <a:p>
                      <a:pPr defTabSz="914400">
                        <a:defRPr sz="1800" cap="none" spc="0">
                          <a:solidFill>
                            <a:srgbClr val="000000"/>
                          </a:solidFill>
                        </a:defRPr>
                      </a:pPr>
                      <a:r>
                        <a:rPr sz="1000" dirty="0">
                          <a:solidFill>
                            <a:srgbClr val="FFFFFF"/>
                          </a:solidFill>
                          <a:sym typeface="Avenir Next Medium"/>
                        </a:rPr>
                        <a:t>CTE Elective 
Excel and 
Access</a:t>
                      </a:r>
                    </a:p>
                  </a:txBody>
                  <a:tcPr marL="39391" marR="39391" marT="39391" marB="39391" anchor="ctr" horzOverflow="overflow">
                    <a:solidFill>
                      <a:schemeClr val="accent5">
                        <a:satOff val="-10854"/>
                        <a:lumOff val="-10463"/>
                      </a:schemeClr>
                    </a:solidFill>
                  </a:tcPr>
                </a:tc>
                <a:tc>
                  <a:txBody>
                    <a:bodyPr/>
                    <a:lstStyle/>
                    <a:p>
                      <a:pPr defTabSz="914400">
                        <a:defRPr sz="2200" cap="none" spc="0">
                          <a:solidFill>
                            <a:srgbClr val="FFFFFF"/>
                          </a:solidFill>
                          <a:sym typeface="Avenir Next Medium"/>
                        </a:defRPr>
                      </a:pPr>
                      <a:r>
                        <a:rPr sz="1500" dirty="0"/>
                        <a:t>Certification</a:t>
                      </a:r>
                    </a:p>
                  </a:txBody>
                  <a:tcPr marL="39391" marR="39391" marT="39391" marB="39391" anchor="ctr" horzOverflow="overflow">
                    <a:solidFill>
                      <a:srgbClr val="FF2600"/>
                    </a:solidFill>
                  </a:tcPr>
                </a:tc>
                <a:tc>
                  <a:txBody>
                    <a:bodyPr/>
                    <a:lstStyle/>
                    <a:p>
                      <a:pPr defTabSz="914400">
                        <a:defRPr sz="2200" cap="none" spc="0">
                          <a:sym typeface="Avenir Next Medium"/>
                        </a:defRPr>
                      </a:pPr>
                      <a:endParaRPr sz="1700" dirty="0"/>
                    </a:p>
                  </a:txBody>
                  <a:tcPr marL="39391" marR="39391" marT="39391" marB="39391" anchor="ctr" horzOverflow="overflow">
                    <a:lnR w="12700">
                      <a:miter lim="400000"/>
                    </a:lnR>
                  </a:tcPr>
                </a:tc>
              </a:tr>
              <a:tr h="711047">
                <a:tc>
                  <a:txBody>
                    <a:bodyPr/>
                    <a:lstStyle/>
                    <a:p>
                      <a:pPr algn="ctr" defTabSz="914400">
                        <a:defRPr sz="1800" cap="none" spc="0">
                          <a:solidFill>
                            <a:srgbClr val="000000"/>
                          </a:solidFill>
                        </a:defRPr>
                      </a:pPr>
                      <a:r>
                        <a:rPr sz="1700">
                          <a:solidFill>
                            <a:srgbClr val="5B5854"/>
                          </a:solidFill>
                          <a:sym typeface="Avenir Next Medium"/>
                        </a:rPr>
                        <a:t>11</a:t>
                      </a:r>
                    </a:p>
                  </a:txBody>
                  <a:tcPr marL="39391" marR="39391" marT="39391" marB="39391" anchor="ctr" horzOverflow="overflow">
                    <a:lnL w="12700">
                      <a:miter lim="400000"/>
                    </a:lnL>
                  </a:tcPr>
                </a:tc>
                <a:tc>
                  <a:txBody>
                    <a:bodyPr/>
                    <a:lstStyle/>
                    <a:p>
                      <a:pPr defTabSz="914400">
                        <a:defRPr sz="1800" cap="none" spc="0">
                          <a:solidFill>
                            <a:srgbClr val="000000"/>
                          </a:solidFill>
                        </a:defRPr>
                      </a:pPr>
                      <a:r>
                        <a:rPr sz="1300">
                          <a:solidFill>
                            <a:srgbClr val="FFFFFF"/>
                          </a:solidFill>
                          <a:sym typeface="Avenir Next Medium"/>
                        </a:rPr>
                        <a:t>Math</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a:solidFill>
                            <a:srgbClr val="FFFFFF"/>
                          </a:solidFill>
                          <a:sym typeface="Avenir Next Medium"/>
                        </a:rPr>
                        <a:t>English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dirty="0">
                          <a:solidFill>
                            <a:srgbClr val="FFFFFF"/>
                          </a:solidFill>
                          <a:sym typeface="Avenir Next Medium"/>
                        </a:rPr>
                        <a:t>Social Studies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dirty="0">
                          <a:solidFill>
                            <a:srgbClr val="FFFFFF"/>
                          </a:solidFill>
                          <a:sym typeface="Avenir Next Medium"/>
                        </a:rPr>
                        <a:t>Science</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cap="none" spc="0">
                          <a:solidFill>
                            <a:srgbClr val="FFFFFF"/>
                          </a:solidFill>
                          <a:sym typeface="Avenir Next Medium"/>
                        </a:defRPr>
                      </a:pPr>
                      <a:r>
                        <a:rPr sz="1300" dirty="0"/>
                        <a:t>CCP</a:t>
                      </a:r>
                    </a:p>
                    <a:p>
                      <a:pPr defTabSz="914400">
                        <a:defRPr sz="2200" cap="none" spc="0">
                          <a:solidFill>
                            <a:srgbClr val="FFFFFF"/>
                          </a:solidFill>
                          <a:sym typeface="Avenir Next Medium"/>
                        </a:defRPr>
                      </a:pPr>
                      <a:r>
                        <a:rPr sz="1300" dirty="0"/>
                        <a:t>CTS - 115 </a:t>
                      </a:r>
                    </a:p>
                  </a:txBody>
                  <a:tcPr marL="39391" marR="39391" marT="39391" marB="39391" anchor="ctr" horzOverflow="overflow">
                    <a:solidFill>
                      <a:schemeClr val="accent6">
                        <a:hueOff val="-1561648"/>
                        <a:satOff val="17342"/>
                        <a:lumOff val="21425"/>
                      </a:schemeClr>
                    </a:solidFill>
                  </a:tcPr>
                </a:tc>
                <a:tc>
                  <a:txBody>
                    <a:bodyPr/>
                    <a:lstStyle/>
                    <a:p>
                      <a:pPr defTabSz="914400">
                        <a:defRPr cap="none" spc="0">
                          <a:solidFill>
                            <a:srgbClr val="FFFFFF"/>
                          </a:solidFill>
                          <a:sym typeface="Avenir Next Medium"/>
                        </a:defRPr>
                      </a:pPr>
                      <a:r>
                        <a:rPr sz="1300" dirty="0"/>
                        <a:t>CCP</a:t>
                      </a:r>
                    </a:p>
                    <a:p>
                      <a:pPr defTabSz="914400">
                        <a:defRPr sz="2200" cap="none" spc="0">
                          <a:solidFill>
                            <a:srgbClr val="FFFFFF"/>
                          </a:solidFill>
                          <a:sym typeface="Avenir Next Medium"/>
                        </a:defRPr>
                      </a:pPr>
                      <a:r>
                        <a:rPr sz="1300" dirty="0"/>
                        <a:t>CTI - 110 </a:t>
                      </a:r>
                    </a:p>
                    <a:p>
                      <a:pPr defTabSz="914400">
                        <a:defRPr sz="2200" cap="none" spc="0">
                          <a:solidFill>
                            <a:srgbClr val="FFFFFF"/>
                          </a:solidFill>
                          <a:sym typeface="Avenir Next Medium"/>
                        </a:defRPr>
                      </a:pPr>
                      <a:r>
                        <a:rPr sz="1300" dirty="0"/>
                        <a:t>ACA-111</a:t>
                      </a:r>
                    </a:p>
                  </a:txBody>
                  <a:tcPr marL="39391" marR="39391" marT="39391" marB="39391" anchor="ctr" horzOverflow="overflow">
                    <a:solidFill>
                      <a:schemeClr val="accent6">
                        <a:hueOff val="-1561648"/>
                        <a:satOff val="17342"/>
                        <a:lumOff val="21425"/>
                      </a:schemeClr>
                    </a:solidFill>
                  </a:tcPr>
                </a:tc>
                <a:tc>
                  <a:txBody>
                    <a:bodyPr/>
                    <a:lstStyle/>
                    <a:p>
                      <a:pPr defTabSz="914400">
                        <a:defRPr sz="2200" cap="none" spc="0">
                          <a:solidFill>
                            <a:srgbClr val="FFFFFF"/>
                          </a:solidFill>
                          <a:sym typeface="Avenir Next Medium"/>
                        </a:defRPr>
                      </a:pPr>
                      <a:endParaRPr sz="1700"/>
                    </a:p>
                  </a:txBody>
                  <a:tcPr marL="39391" marR="39391" marT="39391" marB="39391" anchor="ctr" horzOverflow="overflow">
                    <a:solidFill>
                      <a:schemeClr val="accent1">
                        <a:hueOff val="-266614"/>
                        <a:satOff val="17837"/>
                        <a:lumOff val="17247"/>
                      </a:schemeClr>
                    </a:solidFill>
                  </a:tcPr>
                </a:tc>
                <a:tc>
                  <a:txBody>
                    <a:bodyPr/>
                    <a:lstStyle/>
                    <a:p>
                      <a:pPr defTabSz="914400">
                        <a:defRPr sz="2200" cap="none" spc="0">
                          <a:sym typeface="Avenir Next Medium"/>
                        </a:defRPr>
                      </a:pPr>
                      <a:endParaRPr sz="1700"/>
                    </a:p>
                  </a:txBody>
                  <a:tcPr marL="39391" marR="39391" marT="39391" marB="39391" anchor="ctr" horzOverflow="overflow">
                    <a:lnR w="12700">
                      <a:miter lim="400000"/>
                    </a:lnR>
                  </a:tcPr>
                </a:tc>
              </a:tr>
              <a:tr h="652252">
                <a:tc>
                  <a:txBody>
                    <a:bodyPr/>
                    <a:lstStyle/>
                    <a:p>
                      <a:pPr algn="ctr" defTabSz="914400">
                        <a:defRPr sz="1800" cap="none" spc="0">
                          <a:solidFill>
                            <a:srgbClr val="000000"/>
                          </a:solidFill>
                        </a:defRPr>
                      </a:pPr>
                      <a:r>
                        <a:rPr sz="1700">
                          <a:solidFill>
                            <a:srgbClr val="5B5854"/>
                          </a:solidFill>
                          <a:sym typeface="Avenir Next Medium"/>
                        </a:rPr>
                        <a:t>12</a:t>
                      </a:r>
                    </a:p>
                  </a:txBody>
                  <a:tcPr marL="39391" marR="39391" marT="39391" marB="39391" anchor="ctr" horzOverflow="overflow">
                    <a:lnL w="12700">
                      <a:miter lim="400000"/>
                    </a:lnL>
                  </a:tcPr>
                </a:tc>
                <a:tc>
                  <a:txBody>
                    <a:bodyPr/>
                    <a:lstStyle/>
                    <a:p>
                      <a:pPr defTabSz="914400">
                        <a:defRPr sz="1800" cap="none" spc="0">
                          <a:solidFill>
                            <a:srgbClr val="000000"/>
                          </a:solidFill>
                        </a:defRPr>
                      </a:pPr>
                      <a:r>
                        <a:rPr sz="1300">
                          <a:solidFill>
                            <a:srgbClr val="FFFFFF"/>
                          </a:solidFill>
                          <a:sym typeface="Avenir Next Medium"/>
                        </a:rPr>
                        <a:t>Math</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a:solidFill>
                            <a:srgbClr val="FFFFFF"/>
                          </a:solidFill>
                          <a:sym typeface="Avenir Next Medium"/>
                        </a:rPr>
                        <a:t>English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a:solidFill>
                            <a:srgbClr val="FFFFFF"/>
                          </a:solidFill>
                          <a:sym typeface="Avenir Next Medium"/>
                        </a:rPr>
                        <a:t>Physical Education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dirty="0">
                          <a:solidFill>
                            <a:srgbClr val="FFFFFF"/>
                          </a:solidFill>
                          <a:sym typeface="Avenir Next Medium"/>
                        </a:rPr>
                        <a:t>World Language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cap="none" spc="0">
                          <a:solidFill>
                            <a:srgbClr val="FFFFFF"/>
                          </a:solidFill>
                          <a:sym typeface="Avenir Next Medium"/>
                        </a:defRPr>
                      </a:pPr>
                      <a:r>
                        <a:rPr sz="1300"/>
                        <a:t>CCP</a:t>
                      </a:r>
                    </a:p>
                    <a:p>
                      <a:pPr defTabSz="914400">
                        <a:defRPr sz="2200" cap="none" spc="0">
                          <a:solidFill>
                            <a:srgbClr val="FFFFFF"/>
                          </a:solidFill>
                          <a:sym typeface="Avenir Next Medium"/>
                        </a:defRPr>
                      </a:pPr>
                      <a:r>
                        <a:rPr sz="1300"/>
                        <a:t>CTI - 120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300" dirty="0">
                          <a:solidFill>
                            <a:srgbClr val="FFFFFF"/>
                          </a:solidFill>
                          <a:sym typeface="Avenir Next Medium"/>
                        </a:rPr>
                        <a:t>CCP
CIS-110 </a:t>
                      </a:r>
                    </a:p>
                  </a:txBody>
                  <a:tcPr marL="39391" marR="39391" marT="39391" marB="39391" anchor="ctr" horzOverflow="overflow">
                    <a:solidFill>
                      <a:schemeClr val="accent6">
                        <a:hueOff val="-1561648"/>
                        <a:satOff val="17342"/>
                        <a:lumOff val="21425"/>
                      </a:schemeClr>
                    </a:solidFill>
                  </a:tcPr>
                </a:tc>
                <a:tc>
                  <a:txBody>
                    <a:bodyPr/>
                    <a:lstStyle/>
                    <a:p>
                      <a:pPr defTabSz="914400">
                        <a:defRPr sz="2200" cap="none" spc="0">
                          <a:solidFill>
                            <a:srgbClr val="FFFFFF"/>
                          </a:solidFill>
                          <a:sym typeface="Avenir Next Medium"/>
                        </a:defRPr>
                      </a:pPr>
                      <a:r>
                        <a:rPr sz="1500" dirty="0"/>
                        <a:t> Certificate</a:t>
                      </a:r>
                    </a:p>
                  </a:txBody>
                  <a:tcPr marL="39391" marR="39391" marT="39391" marB="39391" anchor="ctr" horzOverflow="overflow">
                    <a:solidFill>
                      <a:srgbClr val="FF2600"/>
                    </a:solidFill>
                  </a:tcPr>
                </a:tc>
                <a:tc>
                  <a:txBody>
                    <a:bodyPr/>
                    <a:lstStyle/>
                    <a:p>
                      <a:pPr defTabSz="914400">
                        <a:defRPr sz="1800" cap="none" spc="0">
                          <a:solidFill>
                            <a:srgbClr val="000000"/>
                          </a:solidFill>
                        </a:defRPr>
                      </a:pPr>
                      <a:r>
                        <a:rPr sz="1700" dirty="0">
                          <a:solidFill>
                            <a:srgbClr val="5B5854"/>
                          </a:solidFill>
                          <a:sym typeface="Avenir Next Medium"/>
                        </a:rPr>
                        <a:t>13cr</a:t>
                      </a:r>
                    </a:p>
                  </a:txBody>
                  <a:tcPr marL="39391" marR="39391" marT="39391" marB="39391" anchor="ctr" horzOverflow="overflow">
                    <a:lnR w="12700">
                      <a:miter lim="400000"/>
                    </a:lnR>
                  </a:tcPr>
                </a:tc>
              </a:tr>
              <a:tr h="970846">
                <a:tc>
                  <a:txBody>
                    <a:bodyPr/>
                    <a:lstStyle/>
                    <a:p>
                      <a:pPr algn="ctr" defTabSz="914400">
                        <a:defRPr sz="1800" cap="none" spc="0">
                          <a:solidFill>
                            <a:srgbClr val="000000"/>
                          </a:solidFill>
                        </a:defRPr>
                      </a:pPr>
                      <a:r>
                        <a:rPr sz="1700">
                          <a:solidFill>
                            <a:srgbClr val="5B5854"/>
                          </a:solidFill>
                          <a:sym typeface="Avenir Next Medium"/>
                        </a:rPr>
                        <a:t>13</a:t>
                      </a:r>
                    </a:p>
                  </a:txBody>
                  <a:tcPr marL="39391" marR="39391" marT="39391" marB="39391" anchor="ctr" horzOverflow="overflow">
                    <a:lnL w="12700">
                      <a:miter lim="400000"/>
                    </a:lnL>
                  </a:tcPr>
                </a:tc>
                <a:tc>
                  <a:txBody>
                    <a:bodyPr/>
                    <a:lstStyle/>
                    <a:p>
                      <a:pPr defTabSz="914400">
                        <a:defRPr sz="1800" cap="none" spc="0">
                          <a:solidFill>
                            <a:srgbClr val="000000"/>
                          </a:solidFill>
                        </a:defRPr>
                      </a:pPr>
                      <a:r>
                        <a:rPr sz="1300" dirty="0">
                          <a:solidFill>
                            <a:srgbClr val="FFFFFF"/>
                          </a:solidFill>
                          <a:sym typeface="Avenir Next Medium"/>
                        </a:rPr>
                        <a:t>NOS - 110
CET - 110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300" dirty="0">
                          <a:solidFill>
                            <a:srgbClr val="FFFFFF"/>
                          </a:solidFill>
                          <a:sym typeface="Avenir Next Medium"/>
                        </a:rPr>
                        <a:t>NET - 225
NET - 226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300" dirty="0" smtClean="0">
                          <a:solidFill>
                            <a:srgbClr val="FFFFFF"/>
                          </a:solidFill>
                          <a:sym typeface="Avenir Next Medium"/>
                        </a:rPr>
                        <a:t>ENG </a:t>
                      </a:r>
                      <a:r>
                        <a:rPr sz="1300" dirty="0">
                          <a:solidFill>
                            <a:srgbClr val="FFFFFF"/>
                          </a:solidFill>
                          <a:sym typeface="Avenir Next Medium"/>
                        </a:rPr>
                        <a:t>- 111
HUM - 115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300">
                          <a:solidFill>
                            <a:srgbClr val="FFFFFF"/>
                          </a:solidFill>
                          <a:sym typeface="Avenir Next Medium"/>
                        </a:rPr>
                        <a:t> NET -125
NET - 1 26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300">
                          <a:solidFill>
                            <a:srgbClr val="FFFFFF"/>
                          </a:solidFill>
                          <a:sym typeface="Avenir Next Medium"/>
                        </a:rPr>
                        <a:t>SEC - 110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300" dirty="0">
                          <a:solidFill>
                            <a:srgbClr val="FFFFFF"/>
                          </a:solidFill>
                          <a:sym typeface="Avenir Next Medium"/>
                        </a:rPr>
                        <a:t>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500">
                          <a:solidFill>
                            <a:srgbClr val="FFFFFF"/>
                          </a:solidFill>
                          <a:sym typeface="Avenir Next Medium"/>
                        </a:rPr>
                        <a:t>DIPLOMA</a:t>
                      </a:r>
                    </a:p>
                  </a:txBody>
                  <a:tcPr marL="39391" marR="39391" marT="39391" marB="39391" anchor="ctr" horzOverflow="overflow">
                    <a:solidFill>
                      <a:srgbClr val="FF2600"/>
                    </a:solidFill>
                  </a:tcPr>
                </a:tc>
                <a:tc>
                  <a:txBody>
                    <a:bodyPr/>
                    <a:lstStyle/>
                    <a:p>
                      <a:pPr defTabSz="914400">
                        <a:defRPr sz="1800" cap="none" spc="0">
                          <a:solidFill>
                            <a:srgbClr val="000000"/>
                          </a:solidFill>
                        </a:defRPr>
                      </a:pPr>
                      <a:r>
                        <a:rPr sz="1700">
                          <a:solidFill>
                            <a:srgbClr val="5B5854"/>
                          </a:solidFill>
                          <a:sym typeface="Avenir Next Medium"/>
                        </a:rPr>
                        <a:t>27cr</a:t>
                      </a:r>
                    </a:p>
                  </a:txBody>
                  <a:tcPr marL="39391" marR="39391" marT="39391" marB="39391" anchor="ctr" horzOverflow="overflow">
                    <a:lnR w="12700">
                      <a:miter lim="400000"/>
                    </a:lnR>
                  </a:tcPr>
                </a:tc>
              </a:tr>
              <a:tr h="970846">
                <a:tc>
                  <a:txBody>
                    <a:bodyPr/>
                    <a:lstStyle/>
                    <a:p>
                      <a:pPr algn="ctr" defTabSz="914400">
                        <a:defRPr sz="1800" cap="none" spc="0">
                          <a:solidFill>
                            <a:srgbClr val="000000"/>
                          </a:solidFill>
                        </a:defRPr>
                      </a:pPr>
                      <a:r>
                        <a:rPr sz="1700" dirty="0">
                          <a:solidFill>
                            <a:srgbClr val="5B5854"/>
                          </a:solidFill>
                          <a:sym typeface="Avenir Next Medium"/>
                        </a:rPr>
                        <a:t>14</a:t>
                      </a:r>
                    </a:p>
                  </a:txBody>
                  <a:tcPr marL="39391" marR="39391" marT="39391" marB="39391" anchor="ctr" horzOverflow="overflow">
                    <a:lnL w="12700">
                      <a:miter lim="400000"/>
                    </a:lnL>
                    <a:lnB w="12700">
                      <a:miter lim="400000"/>
                    </a:lnB>
                  </a:tcPr>
                </a:tc>
                <a:tc>
                  <a:txBody>
                    <a:bodyPr/>
                    <a:lstStyle/>
                    <a:p>
                      <a:pPr defTabSz="914400">
                        <a:defRPr sz="1800" cap="none" spc="0">
                          <a:solidFill>
                            <a:srgbClr val="000000"/>
                          </a:solidFill>
                        </a:defRPr>
                      </a:pPr>
                      <a:r>
                        <a:rPr sz="1300" dirty="0" smtClean="0">
                          <a:solidFill>
                            <a:srgbClr val="FFFFFF"/>
                          </a:solidFill>
                          <a:sym typeface="Avenir Next Medium"/>
                        </a:rPr>
                        <a:t>ENG </a:t>
                      </a:r>
                      <a:r>
                        <a:rPr sz="1300" dirty="0">
                          <a:solidFill>
                            <a:srgbClr val="FFFFFF"/>
                          </a:solidFill>
                          <a:sym typeface="Avenir Next Medium"/>
                        </a:rPr>
                        <a:t>- 112
ECO - 251</a:t>
                      </a:r>
                    </a:p>
                  </a:txBody>
                  <a:tcPr marL="39391" marR="39391" marT="39391" marB="39391" anchor="ctr" horzOverflow="overflow">
                    <a:lnB w="12700">
                      <a:miter lim="400000"/>
                    </a:lnB>
                    <a:solidFill>
                      <a:schemeClr val="accent6">
                        <a:hueOff val="-1561648"/>
                        <a:satOff val="17342"/>
                        <a:lumOff val="21425"/>
                      </a:schemeClr>
                    </a:solidFill>
                  </a:tcPr>
                </a:tc>
                <a:tc>
                  <a:txBody>
                    <a:bodyPr/>
                    <a:lstStyle/>
                    <a:p>
                      <a:pPr defTabSz="914400">
                        <a:defRPr sz="1800" cap="none" spc="0">
                          <a:solidFill>
                            <a:srgbClr val="000000"/>
                          </a:solidFill>
                        </a:defRPr>
                      </a:pPr>
                      <a:r>
                        <a:rPr sz="1300">
                          <a:solidFill>
                            <a:srgbClr val="FFFFFF"/>
                          </a:solidFill>
                          <a:sym typeface="Avenir Next Medium"/>
                        </a:rPr>
                        <a:t>MAT  143
ECO - 251</a:t>
                      </a:r>
                    </a:p>
                  </a:txBody>
                  <a:tcPr marL="39391" marR="39391" marT="39391" marB="39391" anchor="ctr" horzOverflow="overflow">
                    <a:lnB w="12700">
                      <a:miter lim="400000"/>
                    </a:lnB>
                    <a:solidFill>
                      <a:schemeClr val="accent6">
                        <a:hueOff val="-1561648"/>
                        <a:satOff val="17342"/>
                        <a:lumOff val="21425"/>
                      </a:schemeClr>
                    </a:solidFill>
                  </a:tcPr>
                </a:tc>
                <a:tc>
                  <a:txBody>
                    <a:bodyPr/>
                    <a:lstStyle/>
                    <a:p>
                      <a:pPr defTabSz="914400">
                        <a:defRPr sz="1800" cap="none" spc="0">
                          <a:solidFill>
                            <a:srgbClr val="000000"/>
                          </a:solidFill>
                        </a:defRPr>
                      </a:pPr>
                      <a:r>
                        <a:rPr sz="1300" dirty="0">
                          <a:solidFill>
                            <a:srgbClr val="FFFFFF"/>
                          </a:solidFill>
                          <a:sym typeface="Avenir Next Medium"/>
                        </a:rPr>
                        <a:t>CIS 115
CET - 111</a:t>
                      </a:r>
                    </a:p>
                  </a:txBody>
                  <a:tcPr marL="39391" marR="39391" marT="39391" marB="39391" anchor="ctr" horzOverflow="overflow">
                    <a:lnB w="12700">
                      <a:miter lim="400000"/>
                    </a:lnB>
                    <a:solidFill>
                      <a:schemeClr val="accent6">
                        <a:hueOff val="-1561648"/>
                        <a:satOff val="17342"/>
                        <a:lumOff val="21425"/>
                      </a:schemeClr>
                    </a:solidFill>
                  </a:tcPr>
                </a:tc>
                <a:tc>
                  <a:txBody>
                    <a:bodyPr/>
                    <a:lstStyle/>
                    <a:p>
                      <a:pPr defTabSz="914400">
                        <a:defRPr sz="1800" cap="none" spc="0">
                          <a:solidFill>
                            <a:srgbClr val="000000"/>
                          </a:solidFill>
                        </a:defRPr>
                      </a:pPr>
                      <a:r>
                        <a:rPr sz="1300" dirty="0" smtClean="0">
                          <a:solidFill>
                            <a:srgbClr val="FFFFFF"/>
                          </a:solidFill>
                          <a:sym typeface="Avenir Next Medium"/>
                        </a:rPr>
                        <a:t>NOS-130</a:t>
                      </a:r>
                      <a:r>
                        <a:rPr sz="1300" dirty="0">
                          <a:solidFill>
                            <a:srgbClr val="FFFFFF"/>
                          </a:solidFill>
                          <a:sym typeface="Avenir Next Medium"/>
                        </a:rPr>
                        <a:t>
NOS- 230 </a:t>
                      </a:r>
                    </a:p>
                  </a:txBody>
                  <a:tcPr marL="39391" marR="39391" marT="39391" marB="39391" anchor="ctr" horzOverflow="overflow">
                    <a:lnB w="12700">
                      <a:miter lim="400000"/>
                    </a:lnB>
                    <a:solidFill>
                      <a:schemeClr val="accent6">
                        <a:hueOff val="-1561648"/>
                        <a:satOff val="17342"/>
                        <a:lumOff val="21425"/>
                      </a:schemeClr>
                    </a:solidFill>
                  </a:tcPr>
                </a:tc>
                <a:tc>
                  <a:txBody>
                    <a:bodyPr/>
                    <a:lstStyle/>
                    <a:p>
                      <a:pPr defTabSz="914400">
                        <a:defRPr sz="1800" cap="none" spc="0">
                          <a:solidFill>
                            <a:srgbClr val="000000"/>
                          </a:solidFill>
                        </a:defRPr>
                      </a:pPr>
                      <a:r>
                        <a:rPr sz="1300" dirty="0">
                          <a:solidFill>
                            <a:srgbClr val="FFFFFF"/>
                          </a:solidFill>
                          <a:sym typeface="Avenir Next Medium"/>
                        </a:rPr>
                        <a:t>DBA - 110 </a:t>
                      </a:r>
                    </a:p>
                  </a:txBody>
                  <a:tcPr marL="39391" marR="39391" marT="39391" marB="39391" anchor="ctr" horzOverflow="overflow">
                    <a:lnB w="12700">
                      <a:miter lim="400000"/>
                    </a:lnB>
                    <a:solidFill>
                      <a:schemeClr val="accent6">
                        <a:hueOff val="-1561648"/>
                        <a:satOff val="17342"/>
                        <a:lumOff val="21425"/>
                      </a:schemeClr>
                    </a:solidFill>
                  </a:tcPr>
                </a:tc>
                <a:tc>
                  <a:txBody>
                    <a:bodyPr/>
                    <a:lstStyle/>
                    <a:p>
                      <a:pPr defTabSz="914400">
                        <a:defRPr sz="2200" cap="none" spc="0">
                          <a:solidFill>
                            <a:srgbClr val="FFFFFF"/>
                          </a:solidFill>
                          <a:sym typeface="Avenir Next Medium"/>
                        </a:defRPr>
                      </a:pPr>
                      <a:endParaRPr sz="1300" dirty="0"/>
                    </a:p>
                  </a:txBody>
                  <a:tcPr marL="39391" marR="39391" marT="39391" marB="39391" anchor="ctr" horzOverflow="overflow">
                    <a:lnB w="12700">
                      <a:miter lim="400000"/>
                    </a:lnB>
                    <a:solidFill>
                      <a:schemeClr val="accent6">
                        <a:hueOff val="-1561648"/>
                        <a:satOff val="17342"/>
                        <a:lumOff val="21425"/>
                      </a:schemeClr>
                    </a:solidFill>
                  </a:tcPr>
                </a:tc>
                <a:tc>
                  <a:txBody>
                    <a:bodyPr/>
                    <a:lstStyle/>
                    <a:p>
                      <a:pPr defTabSz="914400">
                        <a:defRPr sz="1800" cap="none" spc="0">
                          <a:solidFill>
                            <a:srgbClr val="000000"/>
                          </a:solidFill>
                        </a:defRPr>
                      </a:pPr>
                      <a:r>
                        <a:rPr sz="1500" dirty="0">
                          <a:solidFill>
                            <a:srgbClr val="FFFFFF"/>
                          </a:solidFill>
                          <a:sym typeface="Avenir Next Medium"/>
                        </a:rPr>
                        <a:t>AAS </a:t>
                      </a:r>
                    </a:p>
                  </a:txBody>
                  <a:tcPr marL="39391" marR="39391" marT="39391" marB="39391" anchor="ctr" horzOverflow="overflow">
                    <a:lnB w="12700">
                      <a:miter lim="400000"/>
                    </a:lnB>
                    <a:solidFill>
                      <a:srgbClr val="FF2600"/>
                    </a:solidFill>
                  </a:tcPr>
                </a:tc>
                <a:tc>
                  <a:txBody>
                    <a:bodyPr/>
                    <a:lstStyle/>
                    <a:p>
                      <a:pPr defTabSz="914400">
                        <a:defRPr sz="1800" cap="none" spc="0">
                          <a:solidFill>
                            <a:srgbClr val="000000"/>
                          </a:solidFill>
                        </a:defRPr>
                      </a:pPr>
                      <a:r>
                        <a:rPr sz="1700" dirty="0">
                          <a:solidFill>
                            <a:srgbClr val="5B5854"/>
                          </a:solidFill>
                          <a:sym typeface="Avenir Next Medium"/>
                        </a:rPr>
                        <a:t>27cr</a:t>
                      </a:r>
                    </a:p>
                  </a:txBody>
                  <a:tcPr marL="39391" marR="39391" marT="39391" marB="39391" anchor="ctr" horzOverflow="overflow">
                    <a:lnR w="12700">
                      <a:miter lim="400000"/>
                    </a:lnR>
                    <a:lnB w="12700">
                      <a:miter lim="400000"/>
                    </a:lnB>
                  </a:tcPr>
                </a:tc>
              </a:tr>
            </a:tbl>
          </a:graphicData>
        </a:graphic>
      </p:graphicFrame>
      <p:sp>
        <p:nvSpPr>
          <p:cNvPr id="217" name="Shape 217"/>
          <p:cNvSpPr/>
          <p:nvPr/>
        </p:nvSpPr>
        <p:spPr>
          <a:xfrm>
            <a:off x="6683488" y="1396438"/>
            <a:ext cx="0" cy="632543"/>
          </a:xfrm>
          <a:prstGeom prst="line">
            <a:avLst/>
          </a:prstGeom>
          <a:ln w="63500">
            <a:solidFill>
              <a:srgbClr val="000000"/>
            </a:solidFill>
            <a:miter lim="400000"/>
            <a:tailEnd type="triangle"/>
          </a:ln>
        </p:spPr>
        <p:txBody>
          <a:bodyPr lIns="35719" tIns="35719" rIns="35719" bIns="35719" anchor="ctr"/>
          <a:lstStyle/>
          <a:p>
            <a:pPr>
              <a:defRPr sz="1600" cap="all" spc="32">
                <a:latin typeface="+mn-lt"/>
                <a:ea typeface="+mn-ea"/>
                <a:cs typeface="+mn-cs"/>
                <a:sym typeface="Futura"/>
              </a:defRPr>
            </a:pPr>
            <a:endParaRPr sz="1125"/>
          </a:p>
        </p:txBody>
      </p:sp>
      <p:sp>
        <p:nvSpPr>
          <p:cNvPr id="218" name="Shape 218"/>
          <p:cNvSpPr/>
          <p:nvPr/>
        </p:nvSpPr>
        <p:spPr>
          <a:xfrm>
            <a:off x="5023034" y="1371600"/>
            <a:ext cx="0" cy="682221"/>
          </a:xfrm>
          <a:prstGeom prst="line">
            <a:avLst/>
          </a:prstGeom>
          <a:ln w="63500">
            <a:solidFill>
              <a:srgbClr val="000000"/>
            </a:solidFill>
            <a:miter lim="400000"/>
            <a:tailEnd type="triangle"/>
          </a:ln>
        </p:spPr>
        <p:txBody>
          <a:bodyPr lIns="35719" tIns="35719" rIns="35719" bIns="35719" anchor="ctr"/>
          <a:lstStyle/>
          <a:p>
            <a:pPr>
              <a:defRPr sz="1600" cap="all" spc="32">
                <a:latin typeface="+mn-lt"/>
                <a:ea typeface="+mn-ea"/>
                <a:cs typeface="+mn-cs"/>
                <a:sym typeface="Futura"/>
              </a:defRPr>
            </a:pPr>
            <a:endParaRPr sz="1125"/>
          </a:p>
        </p:txBody>
      </p:sp>
      <p:sp>
        <p:nvSpPr>
          <p:cNvPr id="219" name="Shape 219"/>
          <p:cNvSpPr/>
          <p:nvPr/>
        </p:nvSpPr>
        <p:spPr>
          <a:xfrm flipH="1">
            <a:off x="3041837" y="1371600"/>
            <a:ext cx="2320" cy="682221"/>
          </a:xfrm>
          <a:prstGeom prst="line">
            <a:avLst/>
          </a:prstGeom>
          <a:ln w="63500">
            <a:solidFill>
              <a:srgbClr val="000000"/>
            </a:solidFill>
            <a:miter lim="400000"/>
            <a:tailEnd type="triangle"/>
          </a:ln>
        </p:spPr>
        <p:txBody>
          <a:bodyPr lIns="35719" tIns="35719" rIns="35719" bIns="35719" anchor="ctr"/>
          <a:lstStyle/>
          <a:p>
            <a:pPr>
              <a:defRPr sz="1600" cap="all" spc="32">
                <a:latin typeface="+mn-lt"/>
                <a:ea typeface="+mn-ea"/>
                <a:cs typeface="+mn-cs"/>
                <a:sym typeface="Futura"/>
              </a:defRPr>
            </a:pPr>
            <a:endParaRPr sz="1125"/>
          </a:p>
        </p:txBody>
      </p:sp>
      <p:sp>
        <p:nvSpPr>
          <p:cNvPr id="220" name="Shape 220"/>
          <p:cNvSpPr/>
          <p:nvPr/>
        </p:nvSpPr>
        <p:spPr>
          <a:xfrm>
            <a:off x="5042008" y="1219200"/>
            <a:ext cx="1257653" cy="56457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pPr>
              <a:defRPr sz="1400"/>
            </a:pPr>
            <a:r>
              <a:rPr sz="1600" dirty="0"/>
              <a:t>Electives </a:t>
            </a:r>
          </a:p>
          <a:p>
            <a:pPr>
              <a:defRPr sz="1400"/>
            </a:pPr>
            <a:r>
              <a:rPr sz="1600" dirty="0"/>
              <a:t>(Articulation) </a:t>
            </a:r>
          </a:p>
        </p:txBody>
      </p:sp>
      <p:sp>
        <p:nvSpPr>
          <p:cNvPr id="221" name="Shape 221"/>
          <p:cNvSpPr/>
          <p:nvPr/>
        </p:nvSpPr>
        <p:spPr>
          <a:xfrm>
            <a:off x="6729241" y="1353050"/>
            <a:ext cx="1114088" cy="31835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r>
              <a:rPr sz="1600" dirty="0"/>
              <a:t>Credentials </a:t>
            </a:r>
          </a:p>
        </p:txBody>
      </p:sp>
      <p:sp>
        <p:nvSpPr>
          <p:cNvPr id="222" name="Shape 222"/>
          <p:cNvSpPr/>
          <p:nvPr/>
        </p:nvSpPr>
        <p:spPr>
          <a:xfrm>
            <a:off x="3079903" y="1240471"/>
            <a:ext cx="1411413" cy="56457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pPr>
              <a:defRPr sz="1500"/>
            </a:pPr>
            <a:r>
              <a:rPr sz="1600" dirty="0"/>
              <a:t>HS Graduation </a:t>
            </a:r>
          </a:p>
          <a:p>
            <a:r>
              <a:rPr sz="1600" dirty="0"/>
              <a:t>Requirements  </a:t>
            </a:r>
          </a:p>
        </p:txBody>
      </p:sp>
      <p:sp>
        <p:nvSpPr>
          <p:cNvPr id="223" name="Shape 223"/>
          <p:cNvSpPr/>
          <p:nvPr/>
        </p:nvSpPr>
        <p:spPr>
          <a:xfrm>
            <a:off x="1066800" y="1401293"/>
            <a:ext cx="650820" cy="31835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pPr>
              <a:defRPr sz="1400"/>
            </a:pPr>
            <a:r>
              <a:rPr sz="1600" dirty="0"/>
              <a:t>Grade </a:t>
            </a:r>
          </a:p>
        </p:txBody>
      </p:sp>
      <p:sp>
        <p:nvSpPr>
          <p:cNvPr id="229" name="Shape 229"/>
          <p:cNvSpPr/>
          <p:nvPr/>
        </p:nvSpPr>
        <p:spPr>
          <a:xfrm>
            <a:off x="8229600" y="4419600"/>
            <a:ext cx="772648" cy="3799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r>
              <a:rPr sz="2000" b="1" dirty="0"/>
              <a:t>Jobs $</a:t>
            </a:r>
          </a:p>
        </p:txBody>
      </p:sp>
      <p:sp>
        <p:nvSpPr>
          <p:cNvPr id="230" name="Shape 230"/>
          <p:cNvSpPr/>
          <p:nvPr/>
        </p:nvSpPr>
        <p:spPr>
          <a:xfrm>
            <a:off x="8229600" y="5257800"/>
            <a:ext cx="923331" cy="3799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r>
              <a:rPr sz="2000" b="1"/>
              <a:t>Jobs $$</a:t>
            </a:r>
          </a:p>
        </p:txBody>
      </p:sp>
      <p:sp>
        <p:nvSpPr>
          <p:cNvPr id="231" name="Shape 231"/>
          <p:cNvSpPr/>
          <p:nvPr/>
        </p:nvSpPr>
        <p:spPr>
          <a:xfrm>
            <a:off x="8077200" y="6096000"/>
            <a:ext cx="1074013" cy="3799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r>
              <a:rPr sz="2000" b="1"/>
              <a:t>Jobs $$$</a:t>
            </a:r>
          </a:p>
        </p:txBody>
      </p:sp>
      <p:sp>
        <p:nvSpPr>
          <p:cNvPr id="232" name="Shape 232"/>
          <p:cNvSpPr/>
          <p:nvPr/>
        </p:nvSpPr>
        <p:spPr>
          <a:xfrm rot="16200000">
            <a:off x="-624407" y="3199819"/>
            <a:ext cx="2024373" cy="349135"/>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spAutoFit/>
          </a:bodyPr>
          <a:lstStyle/>
          <a:p>
            <a:r>
              <a:rPr dirty="0"/>
              <a:t>High School </a:t>
            </a:r>
          </a:p>
        </p:txBody>
      </p:sp>
      <p:sp>
        <p:nvSpPr>
          <p:cNvPr id="233" name="Shape 233"/>
          <p:cNvSpPr/>
          <p:nvPr/>
        </p:nvSpPr>
        <p:spPr>
          <a:xfrm rot="16200000">
            <a:off x="-732139" y="4831551"/>
            <a:ext cx="2239837" cy="349135"/>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spAutoFit/>
          </a:bodyPr>
          <a:lstStyle/>
          <a:p>
            <a:r>
              <a:t>College</a:t>
            </a:r>
          </a:p>
        </p:txBody>
      </p:sp>
      <p:sp>
        <p:nvSpPr>
          <p:cNvPr id="2" name="Title 1"/>
          <p:cNvSpPr>
            <a:spLocks noGrp="1"/>
          </p:cNvSpPr>
          <p:nvPr>
            <p:ph type="title"/>
          </p:nvPr>
        </p:nvSpPr>
        <p:spPr/>
        <p:txBody>
          <a:bodyPr>
            <a:noAutofit/>
          </a:bodyPr>
          <a:lstStyle/>
          <a:p>
            <a:r>
              <a:rPr lang="en-US" sz="3600" dirty="0"/>
              <a:t>Sample </a:t>
            </a:r>
            <a:r>
              <a:rPr lang="en-US" sz="3600" dirty="0" smtClean="0"/>
              <a:t>Career Pathway </a:t>
            </a:r>
            <a:endParaRPr lang="en-US" sz="3600" dirty="0"/>
          </a:p>
        </p:txBody>
      </p:sp>
      <p:sp>
        <p:nvSpPr>
          <p:cNvPr id="25" name="Rounded Rectangle 24"/>
          <p:cNvSpPr>
            <a:spLocks noChangeArrowheads="1"/>
          </p:cNvSpPr>
          <p:nvPr/>
        </p:nvSpPr>
        <p:spPr bwMode="auto">
          <a:xfrm>
            <a:off x="1147857" y="1804663"/>
            <a:ext cx="3666349" cy="3303501"/>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26" name="Rounded Rectangle 25"/>
          <p:cNvSpPr>
            <a:spLocks noChangeArrowheads="1"/>
          </p:cNvSpPr>
          <p:nvPr/>
        </p:nvSpPr>
        <p:spPr bwMode="auto">
          <a:xfrm>
            <a:off x="4452340" y="1896579"/>
            <a:ext cx="2022320" cy="181282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27" name="Rounded Rectangle 26"/>
          <p:cNvSpPr>
            <a:spLocks noChangeArrowheads="1"/>
          </p:cNvSpPr>
          <p:nvPr/>
        </p:nvSpPr>
        <p:spPr bwMode="auto">
          <a:xfrm>
            <a:off x="4476145" y="3428136"/>
            <a:ext cx="1823516" cy="1638691"/>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28" name="Rounded Rectangle 27"/>
          <p:cNvSpPr>
            <a:spLocks noChangeArrowheads="1"/>
          </p:cNvSpPr>
          <p:nvPr/>
        </p:nvSpPr>
        <p:spPr bwMode="auto">
          <a:xfrm>
            <a:off x="1231636" y="4729018"/>
            <a:ext cx="5243024" cy="2128982"/>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29" name="Rounded Rectangle 28"/>
          <p:cNvSpPr>
            <a:spLocks noChangeArrowheads="1"/>
          </p:cNvSpPr>
          <p:nvPr/>
        </p:nvSpPr>
        <p:spPr bwMode="auto">
          <a:xfrm>
            <a:off x="6172200" y="4191000"/>
            <a:ext cx="1385509" cy="2725307"/>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30" name="Shape 219"/>
          <p:cNvSpPr/>
          <p:nvPr/>
        </p:nvSpPr>
        <p:spPr>
          <a:xfrm flipH="1">
            <a:off x="988280" y="1346760"/>
            <a:ext cx="2320" cy="682221"/>
          </a:xfrm>
          <a:prstGeom prst="line">
            <a:avLst/>
          </a:prstGeom>
          <a:ln w="63500">
            <a:solidFill>
              <a:srgbClr val="000000"/>
            </a:solidFill>
            <a:miter lim="400000"/>
            <a:tailEnd type="triangle"/>
          </a:ln>
        </p:spPr>
        <p:txBody>
          <a:bodyPr lIns="35719" tIns="35719" rIns="35719" bIns="35719" anchor="ctr"/>
          <a:lstStyle/>
          <a:p>
            <a:pPr>
              <a:defRPr sz="1600" cap="all" spc="32">
                <a:latin typeface="+mn-lt"/>
                <a:ea typeface="+mn-ea"/>
                <a:cs typeface="+mn-cs"/>
                <a:sym typeface="Futura"/>
              </a:defRPr>
            </a:pPr>
            <a:endParaRPr sz="1125"/>
          </a:p>
        </p:txBody>
      </p:sp>
    </p:spTree>
    <p:extLst>
      <p:ext uri="{BB962C8B-B14F-4D97-AF65-F5344CB8AC3E}">
        <p14:creationId xmlns:p14="http://schemas.microsoft.com/office/powerpoint/2010/main" val="906206763"/>
      </p:ext>
    </p:extLst>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1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heel(1)">
                                      <p:cBhvr>
                                        <p:cTn id="16" dur="1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grpId="1" nodeType="clickEffect">
                                  <p:stCondLst>
                                    <p:cond delay="0"/>
                                  </p:stCondLst>
                                  <p:childTnLst>
                                    <p:animEffect transition="out" filter="dissolve">
                                      <p:cBhvr>
                                        <p:cTn id="20" dur="500"/>
                                        <p:tgtEl>
                                          <p:spTgt spid="26"/>
                                        </p:tgtEl>
                                      </p:cBhvr>
                                    </p:animEffect>
                                    <p:set>
                                      <p:cBhvr>
                                        <p:cTn id="21" dur="1" fill="hold">
                                          <p:stCondLst>
                                            <p:cond delay="499"/>
                                          </p:stCondLst>
                                        </p:cTn>
                                        <p:tgtEl>
                                          <p:spTgt spid="26"/>
                                        </p:tgtEl>
                                        <p:attrNameLst>
                                          <p:attrName>style.visibility</p:attrName>
                                        </p:attrNameLst>
                                      </p:cBhvr>
                                      <p:to>
                                        <p:strVal val="hidden"/>
                                      </p:to>
                                    </p:set>
                                  </p:childTnLst>
                                </p:cTn>
                              </p:par>
                            </p:childTnLst>
                          </p:cTn>
                        </p:par>
                        <p:par>
                          <p:cTn id="22" fill="hold">
                            <p:stCondLst>
                              <p:cond delay="500"/>
                            </p:stCondLst>
                            <p:childTnLst>
                              <p:par>
                                <p:cTn id="23" presetID="21" presetClass="entr" presetSubtype="1"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heel(1)">
                                      <p:cBhvr>
                                        <p:cTn id="25" dur="1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1" nodeType="clickEffect">
                                  <p:stCondLst>
                                    <p:cond delay="0"/>
                                  </p:stCondLst>
                                  <p:childTnLst>
                                    <p:animEffect transition="out" filter="dissolv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cTn>
                              </p:par>
                            </p:childTnLst>
                          </p:cTn>
                        </p:par>
                        <p:par>
                          <p:cTn id="31" fill="hold">
                            <p:stCondLst>
                              <p:cond delay="500"/>
                            </p:stCondLst>
                            <p:childTnLst>
                              <p:par>
                                <p:cTn id="32" presetID="21" presetClass="entr" presetSubtype="1"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heel(1)">
                                      <p:cBhvr>
                                        <p:cTn id="34" dur="1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1" nodeType="clickEffect">
                                  <p:stCondLst>
                                    <p:cond delay="0"/>
                                  </p:stCondLst>
                                  <p:childTnLst>
                                    <p:animEffect transition="out" filter="dissolve">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heel(1)">
                                      <p:cBhvr>
                                        <p:cTn id="43" dur="1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grpId="1" nodeType="clickEffect">
                                  <p:stCondLst>
                                    <p:cond delay="0"/>
                                  </p:stCondLst>
                                  <p:childTnLst>
                                    <p:animEffect transition="out" filter="dissolv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cTn>
                              </p:par>
                            </p:childTnLst>
                          </p:cTn>
                        </p:par>
                        <p:par>
                          <p:cTn id="49" fill="hold">
                            <p:stCondLst>
                              <p:cond delay="500"/>
                            </p:stCondLst>
                            <p:childTnLst>
                              <p:par>
                                <p:cTn id="50" presetID="3" presetClass="entr" presetSubtype="10" fill="hold" grpId="0" nodeType="afterEffect">
                                  <p:stCondLst>
                                    <p:cond delay="0"/>
                                  </p:stCondLst>
                                  <p:childTnLst>
                                    <p:set>
                                      <p:cBhvr>
                                        <p:cTn id="51" dur="1" fill="hold">
                                          <p:stCondLst>
                                            <p:cond delay="0"/>
                                          </p:stCondLst>
                                        </p:cTn>
                                        <p:tgtEl>
                                          <p:spTgt spid="229"/>
                                        </p:tgtEl>
                                        <p:attrNameLst>
                                          <p:attrName>style.visibility</p:attrName>
                                        </p:attrNameLst>
                                      </p:cBhvr>
                                      <p:to>
                                        <p:strVal val="visible"/>
                                      </p:to>
                                    </p:set>
                                    <p:animEffect transition="in" filter="blinds(horizontal)">
                                      <p:cBhvr>
                                        <p:cTn id="52" dur="500"/>
                                        <p:tgtEl>
                                          <p:spTgt spid="229"/>
                                        </p:tgtEl>
                                      </p:cBhvr>
                                    </p:animEffect>
                                  </p:childTnLst>
                                </p:cTn>
                              </p:par>
                            </p:childTnLst>
                          </p:cTn>
                        </p:par>
                        <p:par>
                          <p:cTn id="53" fill="hold">
                            <p:stCondLst>
                              <p:cond delay="1000"/>
                            </p:stCondLst>
                            <p:childTnLst>
                              <p:par>
                                <p:cTn id="54" presetID="3" presetClass="entr" presetSubtype="10" fill="hold" grpId="0" nodeType="afterEffect">
                                  <p:stCondLst>
                                    <p:cond delay="0"/>
                                  </p:stCondLst>
                                  <p:childTnLst>
                                    <p:set>
                                      <p:cBhvr>
                                        <p:cTn id="55" dur="1" fill="hold">
                                          <p:stCondLst>
                                            <p:cond delay="0"/>
                                          </p:stCondLst>
                                        </p:cTn>
                                        <p:tgtEl>
                                          <p:spTgt spid="230"/>
                                        </p:tgtEl>
                                        <p:attrNameLst>
                                          <p:attrName>style.visibility</p:attrName>
                                        </p:attrNameLst>
                                      </p:cBhvr>
                                      <p:to>
                                        <p:strVal val="visible"/>
                                      </p:to>
                                    </p:set>
                                    <p:animEffect transition="in" filter="blinds(horizontal)">
                                      <p:cBhvr>
                                        <p:cTn id="56" dur="500"/>
                                        <p:tgtEl>
                                          <p:spTgt spid="230"/>
                                        </p:tgtEl>
                                      </p:cBhvr>
                                    </p:animEffect>
                                  </p:childTnLst>
                                </p:cTn>
                              </p:par>
                            </p:childTnLst>
                          </p:cTn>
                        </p:par>
                        <p:par>
                          <p:cTn id="57" fill="hold">
                            <p:stCondLst>
                              <p:cond delay="1500"/>
                            </p:stCondLst>
                            <p:childTnLst>
                              <p:par>
                                <p:cTn id="58" presetID="3" presetClass="entr" presetSubtype="10" fill="hold" grpId="0" nodeType="afterEffect">
                                  <p:stCondLst>
                                    <p:cond delay="0"/>
                                  </p:stCondLst>
                                  <p:childTnLst>
                                    <p:set>
                                      <p:cBhvr>
                                        <p:cTn id="59" dur="1" fill="hold">
                                          <p:stCondLst>
                                            <p:cond delay="0"/>
                                          </p:stCondLst>
                                        </p:cTn>
                                        <p:tgtEl>
                                          <p:spTgt spid="231"/>
                                        </p:tgtEl>
                                        <p:attrNameLst>
                                          <p:attrName>style.visibility</p:attrName>
                                        </p:attrNameLst>
                                      </p:cBhvr>
                                      <p:to>
                                        <p:strVal val="visible"/>
                                      </p:to>
                                    </p:set>
                                    <p:animEffect transition="in" filter="blinds(horizontal)">
                                      <p:cBhvr>
                                        <p:cTn id="60"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advAuto="0"/>
      <p:bldP spid="230" grpId="0" animBg="1" advAuto="0"/>
      <p:bldP spid="231" grpId="0" animBg="1" advAuto="0"/>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625120" y="1447800"/>
            <a:ext cx="2600644" cy="4638998"/>
            <a:chOff x="2625120" y="1447800"/>
            <a:chExt cx="2600644" cy="4521111"/>
          </a:xfrm>
        </p:grpSpPr>
        <p:sp>
          <p:nvSpPr>
            <p:cNvPr id="453" name="Shape 453"/>
            <p:cNvSpPr/>
            <p:nvPr/>
          </p:nvSpPr>
          <p:spPr>
            <a:xfrm>
              <a:off x="2625120" y="1447800"/>
              <a:ext cx="1571626" cy="297564"/>
            </a:xfrm>
            <a:prstGeom prst="rect">
              <a:avLst/>
            </a:prstGeom>
            <a:blipFill>
              <a:blip r:embed="rId3"/>
            </a:blipFill>
            <a:ln w="12700">
              <a:miter lim="400000"/>
            </a:ln>
            <a:effectLst>
              <a:outerShdw blurRad="50800" dist="127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sp>
          <p:nvSpPr>
            <p:cNvPr id="454" name="Shape 454"/>
            <p:cNvSpPr/>
            <p:nvPr/>
          </p:nvSpPr>
          <p:spPr>
            <a:xfrm>
              <a:off x="4136341" y="1447800"/>
              <a:ext cx="1089423" cy="4521111"/>
            </a:xfrm>
            <a:prstGeom prst="rect">
              <a:avLst/>
            </a:prstGeom>
            <a:blipFill>
              <a:blip r:embed="rId3"/>
            </a:blipFill>
            <a:ln w="12700">
              <a:miter lim="400000"/>
            </a:ln>
            <a:effectLst>
              <a:outerShdw blurRad="50800" dist="127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sp>
          <p:nvSpPr>
            <p:cNvPr id="481" name="Shape 481"/>
            <p:cNvSpPr/>
            <p:nvPr/>
          </p:nvSpPr>
          <p:spPr>
            <a:xfrm>
              <a:off x="4276576" y="1925247"/>
              <a:ext cx="889667" cy="56457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sz="3200" dirty="0"/>
                <a:t>WBL</a:t>
              </a:r>
            </a:p>
          </p:txBody>
        </p:sp>
      </p:grpSp>
      <p:sp>
        <p:nvSpPr>
          <p:cNvPr id="456" name="Shape 456"/>
          <p:cNvSpPr/>
          <p:nvPr/>
        </p:nvSpPr>
        <p:spPr>
          <a:xfrm>
            <a:off x="2079919" y="1600200"/>
            <a:ext cx="912399" cy="575322"/>
          </a:xfrm>
          <a:prstGeom prst="rect">
            <a:avLst/>
          </a:prstGeom>
          <a:solidFill>
            <a:schemeClr val="bg2">
              <a:lumMod val="5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600" b="0">
                <a:solidFill>
                  <a:srgbClr val="FFFFFF"/>
                </a:solidFill>
                <a:latin typeface="+mn-lt"/>
                <a:ea typeface="+mn-ea"/>
                <a:cs typeface="+mn-cs"/>
                <a:sym typeface="Helvetica Light"/>
              </a:defRPr>
            </a:lvl1pPr>
          </a:lstStyle>
          <a:p>
            <a:r>
              <a:rPr dirty="0"/>
              <a:t>Middle School </a:t>
            </a:r>
          </a:p>
        </p:txBody>
      </p:sp>
      <p:sp>
        <p:nvSpPr>
          <p:cNvPr id="457" name="Shape 457"/>
          <p:cNvSpPr/>
          <p:nvPr/>
        </p:nvSpPr>
        <p:spPr>
          <a:xfrm>
            <a:off x="3009305" y="1600200"/>
            <a:ext cx="1190515" cy="570660"/>
          </a:xfrm>
          <a:prstGeom prst="rect">
            <a:avLst/>
          </a:prstGeom>
          <a:solidFill>
            <a:schemeClr val="bg2">
              <a:lumMod val="5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600" b="0">
                <a:solidFill>
                  <a:srgbClr val="FFFFFF"/>
                </a:solidFill>
                <a:latin typeface="+mn-lt"/>
                <a:ea typeface="+mn-ea"/>
                <a:cs typeface="+mn-cs"/>
                <a:sym typeface="Helvetica Light"/>
              </a:defRPr>
            </a:lvl1pPr>
          </a:lstStyle>
          <a:p>
            <a:r>
              <a:rPr dirty="0"/>
              <a:t>High School Diploma </a:t>
            </a:r>
          </a:p>
        </p:txBody>
      </p:sp>
      <p:sp>
        <p:nvSpPr>
          <p:cNvPr id="464" name="Shape 464"/>
          <p:cNvSpPr/>
          <p:nvPr/>
        </p:nvSpPr>
        <p:spPr>
          <a:xfrm>
            <a:off x="182419" y="1925267"/>
            <a:ext cx="1778471" cy="4497963"/>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wrap="square" lIns="35719" tIns="35719" rIns="35719" bIns="35719" anchor="ctr">
            <a:spAutoFit/>
          </a:bodyPr>
          <a:lstStyle/>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2200" dirty="0"/>
              <a:t>Student </a:t>
            </a: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2200" dirty="0"/>
              <a:t>Graduate</a:t>
            </a: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2200" dirty="0"/>
              <a:t>Dislocated Worker</a:t>
            </a: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2200" dirty="0"/>
              <a:t>Under Employed</a:t>
            </a: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2200" dirty="0"/>
              <a:t>Unemployed</a:t>
            </a: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2200" dirty="0"/>
              <a:t>Career Changer </a:t>
            </a:r>
          </a:p>
        </p:txBody>
      </p:sp>
      <p:grpSp>
        <p:nvGrpSpPr>
          <p:cNvPr id="5" name="Group 4"/>
          <p:cNvGrpSpPr/>
          <p:nvPr/>
        </p:nvGrpSpPr>
        <p:grpSpPr>
          <a:xfrm>
            <a:off x="3440795" y="3794291"/>
            <a:ext cx="2716856" cy="396709"/>
            <a:chOff x="3440795" y="3794291"/>
            <a:chExt cx="2716856" cy="396709"/>
          </a:xfrm>
        </p:grpSpPr>
        <p:sp>
          <p:nvSpPr>
            <p:cNvPr id="462" name="Shape 462"/>
            <p:cNvSpPr/>
            <p:nvPr/>
          </p:nvSpPr>
          <p:spPr>
            <a:xfrm>
              <a:off x="3745323" y="3794291"/>
              <a:ext cx="2412328" cy="396709"/>
            </a:xfrm>
            <a:prstGeom prst="rect">
              <a:avLst/>
            </a:prstGeom>
            <a:solidFill>
              <a:schemeClr val="accent6">
                <a:lumMod val="75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900" b="0">
                  <a:solidFill>
                    <a:srgbClr val="FFFFFF"/>
                  </a:solidFill>
                  <a:latin typeface="+mn-lt"/>
                  <a:ea typeface="+mn-ea"/>
                  <a:cs typeface="+mn-cs"/>
                  <a:sym typeface="Helvetica Light"/>
                </a:defRPr>
              </a:lvl1pPr>
            </a:lstStyle>
            <a:p>
              <a:r>
                <a:rPr sz="1600"/>
                <a:t>Continuing Education</a:t>
              </a:r>
            </a:p>
          </p:txBody>
        </p:sp>
        <p:sp>
          <p:nvSpPr>
            <p:cNvPr id="465" name="Shape 465"/>
            <p:cNvSpPr/>
            <p:nvPr/>
          </p:nvSpPr>
          <p:spPr>
            <a:xfrm>
              <a:off x="3440795" y="39623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grpSp>
      <p:sp>
        <p:nvSpPr>
          <p:cNvPr id="466" name="Shape 466"/>
          <p:cNvSpPr/>
          <p:nvPr/>
        </p:nvSpPr>
        <p:spPr>
          <a:xfrm flipV="1">
            <a:off x="3446859" y="2170860"/>
            <a:ext cx="0" cy="4153738"/>
          </a:xfrm>
          <a:prstGeom prst="line">
            <a:avLst/>
          </a:prstGeom>
          <a:ln w="50800">
            <a:solidFill>
              <a:srgbClr val="000000"/>
            </a:solidFill>
            <a:miter lim="400000"/>
          </a:ln>
        </p:spPr>
        <p:txBody>
          <a:bodyPr lIns="35719" tIns="35719" rIns="35719" bIns="35719" anchor="ctr"/>
          <a:lstStyle/>
          <a:p>
            <a:pPr>
              <a:defRPr sz="2400" b="0">
                <a:latin typeface="+mn-lt"/>
                <a:ea typeface="+mn-ea"/>
                <a:cs typeface="+mn-cs"/>
                <a:sym typeface="Helvetica Light"/>
              </a:defRPr>
            </a:pPr>
            <a:endParaRPr sz="1687"/>
          </a:p>
        </p:txBody>
      </p:sp>
      <p:grpSp>
        <p:nvGrpSpPr>
          <p:cNvPr id="4" name="Group 3"/>
          <p:cNvGrpSpPr/>
          <p:nvPr/>
        </p:nvGrpSpPr>
        <p:grpSpPr>
          <a:xfrm>
            <a:off x="3440795" y="3179541"/>
            <a:ext cx="2719952" cy="396709"/>
            <a:chOff x="3440795" y="3179541"/>
            <a:chExt cx="2719952" cy="396709"/>
          </a:xfrm>
        </p:grpSpPr>
        <p:sp>
          <p:nvSpPr>
            <p:cNvPr id="463" name="Shape 463"/>
            <p:cNvSpPr/>
            <p:nvPr/>
          </p:nvSpPr>
          <p:spPr>
            <a:xfrm>
              <a:off x="3745322" y="3179541"/>
              <a:ext cx="2415425" cy="396709"/>
            </a:xfrm>
            <a:prstGeom prst="rect">
              <a:avLst/>
            </a:prstGeom>
            <a:solidFill>
              <a:schemeClr val="accent6">
                <a:lumMod val="60000"/>
                <a:lumOff val="4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a:t>Community College AA</a:t>
              </a:r>
            </a:p>
          </p:txBody>
        </p:sp>
        <p:sp>
          <p:nvSpPr>
            <p:cNvPr id="467" name="Shape 467"/>
            <p:cNvSpPr/>
            <p:nvPr/>
          </p:nvSpPr>
          <p:spPr>
            <a:xfrm>
              <a:off x="3440795" y="33527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grpSp>
      <p:grpSp>
        <p:nvGrpSpPr>
          <p:cNvPr id="3" name="Group 2"/>
          <p:cNvGrpSpPr/>
          <p:nvPr/>
        </p:nvGrpSpPr>
        <p:grpSpPr>
          <a:xfrm>
            <a:off x="3440795" y="2514600"/>
            <a:ext cx="2719953" cy="396709"/>
            <a:chOff x="3440795" y="2514600"/>
            <a:chExt cx="2719953" cy="396709"/>
          </a:xfrm>
        </p:grpSpPr>
        <p:sp>
          <p:nvSpPr>
            <p:cNvPr id="458" name="Shape 458"/>
            <p:cNvSpPr/>
            <p:nvPr/>
          </p:nvSpPr>
          <p:spPr>
            <a:xfrm>
              <a:off x="3726134" y="2514600"/>
              <a:ext cx="2434614" cy="396709"/>
            </a:xfrm>
            <a:prstGeom prst="rect">
              <a:avLst/>
            </a:prstGeom>
            <a:solidFill>
              <a:schemeClr val="accent6">
                <a:lumMod val="60000"/>
                <a:lumOff val="4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dirty="0"/>
                <a:t>Community College AAS</a:t>
              </a:r>
            </a:p>
          </p:txBody>
        </p:sp>
        <p:sp>
          <p:nvSpPr>
            <p:cNvPr id="468" name="Shape 468"/>
            <p:cNvSpPr/>
            <p:nvPr/>
          </p:nvSpPr>
          <p:spPr>
            <a:xfrm>
              <a:off x="3440795" y="2703964"/>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grpSp>
      <p:grpSp>
        <p:nvGrpSpPr>
          <p:cNvPr id="6" name="Group 5"/>
          <p:cNvGrpSpPr/>
          <p:nvPr/>
        </p:nvGrpSpPr>
        <p:grpSpPr>
          <a:xfrm>
            <a:off x="3440795" y="4343400"/>
            <a:ext cx="2716856" cy="396709"/>
            <a:chOff x="3440795" y="4343400"/>
            <a:chExt cx="2716856" cy="396709"/>
          </a:xfrm>
        </p:grpSpPr>
        <p:sp>
          <p:nvSpPr>
            <p:cNvPr id="461" name="Shape 461"/>
            <p:cNvSpPr/>
            <p:nvPr/>
          </p:nvSpPr>
          <p:spPr>
            <a:xfrm>
              <a:off x="3765449" y="4343400"/>
              <a:ext cx="2392202" cy="396709"/>
            </a:xfrm>
            <a:prstGeom prst="rect">
              <a:avLst/>
            </a:prstGeom>
            <a:solidFill>
              <a:schemeClr val="accent6">
                <a:lumMod val="75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a:t>Customized Training </a:t>
              </a:r>
            </a:p>
          </p:txBody>
        </p:sp>
        <p:sp>
          <p:nvSpPr>
            <p:cNvPr id="469" name="Shape 469"/>
            <p:cNvSpPr/>
            <p:nvPr/>
          </p:nvSpPr>
          <p:spPr>
            <a:xfrm>
              <a:off x="3440795" y="45719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grpSp>
      <p:grpSp>
        <p:nvGrpSpPr>
          <p:cNvPr id="7" name="Group 6"/>
          <p:cNvGrpSpPr/>
          <p:nvPr/>
        </p:nvGrpSpPr>
        <p:grpSpPr>
          <a:xfrm>
            <a:off x="3440795" y="4937291"/>
            <a:ext cx="2716855" cy="396709"/>
            <a:chOff x="3440795" y="4937291"/>
            <a:chExt cx="2716855" cy="396709"/>
          </a:xfrm>
        </p:grpSpPr>
        <p:sp>
          <p:nvSpPr>
            <p:cNvPr id="459" name="Shape 459"/>
            <p:cNvSpPr/>
            <p:nvPr/>
          </p:nvSpPr>
          <p:spPr>
            <a:xfrm>
              <a:off x="3761853" y="4937291"/>
              <a:ext cx="2395797" cy="396709"/>
            </a:xfrm>
            <a:prstGeom prst="rect">
              <a:avLst/>
            </a:prstGeom>
            <a:solidFill>
              <a:schemeClr val="accent2">
                <a:lumMod val="60000"/>
                <a:lumOff val="4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dirty="0"/>
                <a:t>University </a:t>
              </a:r>
            </a:p>
          </p:txBody>
        </p:sp>
        <p:sp>
          <p:nvSpPr>
            <p:cNvPr id="470" name="Shape 470"/>
            <p:cNvSpPr/>
            <p:nvPr/>
          </p:nvSpPr>
          <p:spPr>
            <a:xfrm>
              <a:off x="3440795" y="51815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grpSp>
      <p:grpSp>
        <p:nvGrpSpPr>
          <p:cNvPr id="10" name="Group 9"/>
          <p:cNvGrpSpPr/>
          <p:nvPr/>
        </p:nvGrpSpPr>
        <p:grpSpPr>
          <a:xfrm>
            <a:off x="2209800" y="2743200"/>
            <a:ext cx="1212759" cy="1146931"/>
            <a:chOff x="2259353" y="2743200"/>
            <a:chExt cx="1212759" cy="1146931"/>
          </a:xfrm>
        </p:grpSpPr>
        <p:sp>
          <p:nvSpPr>
            <p:cNvPr id="460" name="Shape 460"/>
            <p:cNvSpPr/>
            <p:nvPr/>
          </p:nvSpPr>
          <p:spPr>
            <a:xfrm>
              <a:off x="2259353" y="2743200"/>
              <a:ext cx="872513" cy="1146931"/>
            </a:xfrm>
            <a:prstGeom prst="rect">
              <a:avLst/>
            </a:prstGeom>
            <a:solidFill>
              <a:srgbClr val="FF000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2000" dirty="0"/>
                <a:t>Basic Skills Plus  </a:t>
              </a:r>
            </a:p>
          </p:txBody>
        </p:sp>
        <p:sp>
          <p:nvSpPr>
            <p:cNvPr id="471" name="Shape 471"/>
            <p:cNvSpPr/>
            <p:nvPr/>
          </p:nvSpPr>
          <p:spPr>
            <a:xfrm>
              <a:off x="3144579" y="3096114"/>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grpSp>
      <p:sp>
        <p:nvSpPr>
          <p:cNvPr id="472" name="Shape 472"/>
          <p:cNvSpPr/>
          <p:nvPr/>
        </p:nvSpPr>
        <p:spPr>
          <a:xfrm>
            <a:off x="6719529" y="2857895"/>
            <a:ext cx="1357671" cy="1735175"/>
          </a:xfrm>
          <a:prstGeom prst="rect">
            <a:avLst/>
          </a:prstGeom>
          <a:solidFill>
            <a:schemeClr val="bg2">
              <a:lumMod val="5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marL="15875" indent="111125" algn="l">
              <a:lnSpc>
                <a:spcPct val="120000"/>
              </a:lnSpc>
              <a:spcAft>
                <a:spcPts val="1200"/>
              </a:spcAft>
              <a:defRPr sz="1800" b="0">
                <a:solidFill>
                  <a:srgbClr val="FFFFFF"/>
                </a:solidFill>
                <a:latin typeface="+mn-lt"/>
                <a:ea typeface="+mn-ea"/>
                <a:cs typeface="+mn-cs"/>
                <a:sym typeface="Helvetica Light"/>
              </a:defRPr>
            </a:pPr>
            <a:r>
              <a:rPr lang="en-US" sz="2000" dirty="0"/>
              <a:t>C</a:t>
            </a:r>
            <a:r>
              <a:rPr sz="2000" dirty="0" smtClean="0"/>
              <a:t>ertificate</a:t>
            </a:r>
            <a:endParaRPr lang="en-US" sz="2000" dirty="0" smtClean="0"/>
          </a:p>
          <a:p>
            <a:pPr marL="15875" indent="111125" algn="l">
              <a:lnSpc>
                <a:spcPct val="120000"/>
              </a:lnSpc>
              <a:spcAft>
                <a:spcPts val="1200"/>
              </a:spcAft>
              <a:defRPr sz="1800" b="0">
                <a:solidFill>
                  <a:srgbClr val="FFFFFF"/>
                </a:solidFill>
                <a:latin typeface="+mn-lt"/>
                <a:ea typeface="+mn-ea"/>
                <a:cs typeface="+mn-cs"/>
                <a:sym typeface="Helvetica Light"/>
              </a:defRPr>
            </a:pPr>
            <a:r>
              <a:rPr sz="2000" dirty="0" smtClean="0"/>
              <a:t>Diplom</a:t>
            </a:r>
            <a:r>
              <a:rPr lang="en-US" sz="2000" dirty="0" smtClean="0"/>
              <a:t>a</a:t>
            </a:r>
          </a:p>
          <a:p>
            <a:pPr marL="15875" indent="111125" algn="l">
              <a:lnSpc>
                <a:spcPct val="120000"/>
              </a:lnSpc>
              <a:spcAft>
                <a:spcPts val="1200"/>
              </a:spcAft>
              <a:defRPr sz="1800" b="0">
                <a:solidFill>
                  <a:srgbClr val="FFFFFF"/>
                </a:solidFill>
                <a:latin typeface="+mn-lt"/>
                <a:ea typeface="+mn-ea"/>
                <a:cs typeface="+mn-cs"/>
                <a:sym typeface="Helvetica Light"/>
              </a:defRPr>
            </a:pPr>
            <a:r>
              <a:rPr sz="2000" dirty="0" smtClean="0"/>
              <a:t>Degree</a:t>
            </a:r>
            <a:endParaRPr sz="2000" dirty="0"/>
          </a:p>
        </p:txBody>
      </p:sp>
      <p:grpSp>
        <p:nvGrpSpPr>
          <p:cNvPr id="8" name="Group 7"/>
          <p:cNvGrpSpPr/>
          <p:nvPr/>
        </p:nvGrpSpPr>
        <p:grpSpPr>
          <a:xfrm>
            <a:off x="3440795" y="5546891"/>
            <a:ext cx="2728131" cy="396709"/>
            <a:chOff x="3440795" y="5546891"/>
            <a:chExt cx="2728131" cy="396709"/>
          </a:xfrm>
        </p:grpSpPr>
        <p:sp>
          <p:nvSpPr>
            <p:cNvPr id="478" name="Shape 478"/>
            <p:cNvSpPr/>
            <p:nvPr/>
          </p:nvSpPr>
          <p:spPr>
            <a:xfrm>
              <a:off x="3761853" y="5546891"/>
              <a:ext cx="2407073" cy="396709"/>
            </a:xfrm>
            <a:prstGeom prst="rect">
              <a:avLst/>
            </a:prstGeom>
            <a:solidFill>
              <a:schemeClr val="accent2">
                <a:lumMod val="60000"/>
                <a:lumOff val="4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500" dirty="0"/>
                <a:t>Proprietary </a:t>
              </a:r>
              <a:r>
                <a:rPr sz="1500" dirty="0" smtClean="0"/>
                <a:t>School/Training</a:t>
              </a:r>
              <a:endParaRPr sz="1500" dirty="0"/>
            </a:p>
          </p:txBody>
        </p:sp>
        <p:sp>
          <p:nvSpPr>
            <p:cNvPr id="479" name="Shape 479"/>
            <p:cNvSpPr/>
            <p:nvPr/>
          </p:nvSpPr>
          <p:spPr>
            <a:xfrm>
              <a:off x="3440795" y="57911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grpSp>
      <p:grpSp>
        <p:nvGrpSpPr>
          <p:cNvPr id="12" name="Group 11"/>
          <p:cNvGrpSpPr/>
          <p:nvPr/>
        </p:nvGrpSpPr>
        <p:grpSpPr>
          <a:xfrm>
            <a:off x="6120727" y="2703964"/>
            <a:ext cx="889673" cy="3138244"/>
            <a:chOff x="6120727" y="2703964"/>
            <a:chExt cx="889673" cy="3138244"/>
          </a:xfrm>
        </p:grpSpPr>
        <p:sp>
          <p:nvSpPr>
            <p:cNvPr id="473" name="Shape 473"/>
            <p:cNvSpPr/>
            <p:nvPr/>
          </p:nvSpPr>
          <p:spPr>
            <a:xfrm>
              <a:off x="6120727" y="2703964"/>
              <a:ext cx="599025" cy="37626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74" name="Shape 474"/>
            <p:cNvSpPr/>
            <p:nvPr/>
          </p:nvSpPr>
          <p:spPr>
            <a:xfrm>
              <a:off x="6120727" y="3362427"/>
              <a:ext cx="606867" cy="113617"/>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75" name="Shape 475"/>
            <p:cNvSpPr/>
            <p:nvPr/>
          </p:nvSpPr>
          <p:spPr>
            <a:xfrm>
              <a:off x="6174677" y="3936234"/>
              <a:ext cx="544852"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76" name="Shape 476"/>
            <p:cNvSpPr/>
            <p:nvPr/>
          </p:nvSpPr>
          <p:spPr>
            <a:xfrm flipV="1">
              <a:off x="6165829" y="4141979"/>
              <a:ext cx="569608" cy="430020"/>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77" name="Shape 477"/>
            <p:cNvSpPr/>
            <p:nvPr/>
          </p:nvSpPr>
          <p:spPr>
            <a:xfrm flipV="1">
              <a:off x="6165829" y="4482311"/>
              <a:ext cx="561765" cy="676487"/>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80" name="Shape 480"/>
            <p:cNvSpPr/>
            <p:nvPr/>
          </p:nvSpPr>
          <p:spPr>
            <a:xfrm flipV="1">
              <a:off x="6168926" y="4610855"/>
              <a:ext cx="841474" cy="1231353"/>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grpSp>
      <p:sp>
        <p:nvSpPr>
          <p:cNvPr id="482" name="Shape 482"/>
          <p:cNvSpPr/>
          <p:nvPr/>
        </p:nvSpPr>
        <p:spPr>
          <a:xfrm>
            <a:off x="1941927" y="4455904"/>
            <a:ext cx="1048190" cy="455415"/>
          </a:xfrm>
          <a:prstGeom prst="rightArrow">
            <a:avLst>
              <a:gd name="adj1" fmla="val 32000"/>
              <a:gd name="adj2" fmla="val 106707"/>
            </a:avLst>
          </a:prstGeom>
          <a:solidFill>
            <a:srgbClr val="000000"/>
          </a:solidFill>
          <a:ln w="12700">
            <a:miter lim="400000"/>
          </a:ln>
          <a:effectLst>
            <a:outerShdw blurRad="38100" dist="25400" dir="54000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grpSp>
        <p:nvGrpSpPr>
          <p:cNvPr id="9" name="Group 8"/>
          <p:cNvGrpSpPr/>
          <p:nvPr/>
        </p:nvGrpSpPr>
        <p:grpSpPr>
          <a:xfrm>
            <a:off x="3438594" y="6078115"/>
            <a:ext cx="3944625" cy="592549"/>
            <a:chOff x="3438594" y="6078115"/>
            <a:chExt cx="3944625" cy="592549"/>
          </a:xfrm>
        </p:grpSpPr>
        <p:sp>
          <p:nvSpPr>
            <p:cNvPr id="484" name="Shape 484"/>
            <p:cNvSpPr/>
            <p:nvPr/>
          </p:nvSpPr>
          <p:spPr>
            <a:xfrm>
              <a:off x="3438594" y="63245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83" name="Shape 483"/>
            <p:cNvSpPr/>
            <p:nvPr/>
          </p:nvSpPr>
          <p:spPr>
            <a:xfrm>
              <a:off x="3744406" y="6078118"/>
              <a:ext cx="3638813" cy="592546"/>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lnSpc>
                  <a:spcPct val="120000"/>
                </a:lnSpc>
                <a:defRPr sz="1400" b="0">
                  <a:solidFill>
                    <a:srgbClr val="FFFFFF"/>
                  </a:solidFill>
                  <a:latin typeface="+mn-lt"/>
                  <a:ea typeface="+mn-ea"/>
                  <a:cs typeface="+mn-cs"/>
                  <a:sym typeface="Helvetica Light"/>
                </a:defRPr>
              </a:pPr>
              <a:r>
                <a:rPr sz="2000" dirty="0" smtClean="0">
                  <a:latin typeface="Helvetica"/>
                  <a:ea typeface="Helvetica"/>
                  <a:cs typeface="Helvetica"/>
                  <a:sym typeface="Helvetica"/>
                </a:rPr>
                <a:t>Apprenticeship</a:t>
              </a:r>
              <a:endParaRPr sz="2000" dirty="0">
                <a:latin typeface="Helvetica"/>
                <a:ea typeface="Helvetica"/>
                <a:cs typeface="Helvetica"/>
                <a:sym typeface="Helvetica"/>
              </a:endParaRPr>
            </a:p>
          </p:txBody>
        </p:sp>
        <p:sp>
          <p:nvSpPr>
            <p:cNvPr id="485" name="Shape 485"/>
            <p:cNvSpPr/>
            <p:nvPr/>
          </p:nvSpPr>
          <p:spPr>
            <a:xfrm>
              <a:off x="3746411" y="6090814"/>
              <a:ext cx="1189427" cy="5758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6">
                <a:lumMod val="75000"/>
              </a:schemeClr>
            </a:solidFill>
            <a:ln w="12700">
              <a:miter lim="400000"/>
            </a:ln>
            <a:effectLst>
              <a:outerShdw blurRad="38100" dist="25400" dir="54000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sp>
          <p:nvSpPr>
            <p:cNvPr id="486" name="Shape 486"/>
            <p:cNvSpPr/>
            <p:nvPr/>
          </p:nvSpPr>
          <p:spPr>
            <a:xfrm rot="10800000">
              <a:off x="5600249" y="6078115"/>
              <a:ext cx="1782969" cy="585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blipFill>
              <a:blip r:embed="rId4"/>
              <a:tile tx="0" ty="0" sx="100000" sy="100000" flip="none" algn="tl"/>
            </a:blipFill>
            <a:ln w="12700">
              <a:miter lim="400000"/>
            </a:ln>
            <a:effectLst>
              <a:outerShdw blurRad="38100" dist="25400" dir="54000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grpSp>
      <p:sp>
        <p:nvSpPr>
          <p:cNvPr id="487" name="Shape 487"/>
          <p:cNvSpPr/>
          <p:nvPr/>
        </p:nvSpPr>
        <p:spPr>
          <a:xfrm>
            <a:off x="8080297" y="2365483"/>
            <a:ext cx="911303" cy="2715735"/>
          </a:xfrm>
          <a:prstGeom prst="rect">
            <a:avLst/>
          </a:prstGeom>
          <a:blipFill>
            <a:blip r:embed="rId5"/>
            <a:tile tx="0" ty="0" sx="100000" sy="100000" flip="none" algn="tl"/>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3400">
                <a:solidFill>
                  <a:srgbClr val="FFFFFF"/>
                </a:solidFill>
              </a:defRPr>
            </a:lvl1pPr>
          </a:lstStyle>
          <a:p>
            <a:pPr algn="ctr"/>
            <a:r>
              <a:rPr lang="en-US" sz="3600" dirty="0" smtClean="0"/>
              <a:t>W</a:t>
            </a:r>
          </a:p>
          <a:p>
            <a:pPr algn="ctr"/>
            <a:r>
              <a:rPr lang="en-US" sz="3600" dirty="0" smtClean="0"/>
              <a:t>O</a:t>
            </a:r>
          </a:p>
          <a:p>
            <a:pPr algn="ctr"/>
            <a:r>
              <a:rPr lang="en-US" sz="3600" dirty="0" smtClean="0"/>
              <a:t>R</a:t>
            </a:r>
          </a:p>
          <a:p>
            <a:pPr algn="ctr"/>
            <a:r>
              <a:rPr lang="en-US" sz="3600" dirty="0" smtClean="0"/>
              <a:t>K</a:t>
            </a:r>
            <a:endParaRPr lang="en-US" sz="3600" dirty="0"/>
          </a:p>
        </p:txBody>
      </p:sp>
      <p:sp>
        <p:nvSpPr>
          <p:cNvPr id="2" name="Title 1"/>
          <p:cNvSpPr>
            <a:spLocks noGrp="1"/>
          </p:cNvSpPr>
          <p:nvPr>
            <p:ph type="title"/>
          </p:nvPr>
        </p:nvSpPr>
        <p:spPr/>
        <p:txBody>
          <a:bodyPr>
            <a:noAutofit/>
          </a:bodyPr>
          <a:lstStyle/>
          <a:p>
            <a:r>
              <a:rPr lang="en-US" sz="3600" dirty="0" smtClean="0"/>
              <a:t>Multiple Entry and Exit Points</a:t>
            </a:r>
            <a:endParaRPr lang="en-US" sz="3200" i="1" dirty="0"/>
          </a:p>
        </p:txBody>
      </p:sp>
    </p:spTree>
    <p:extLst>
      <p:ext uri="{BB962C8B-B14F-4D97-AF65-F5344CB8AC3E}">
        <p14:creationId xmlns:p14="http://schemas.microsoft.com/office/powerpoint/2010/main" val="1390998959"/>
      </p:ext>
    </p:extLst>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6"/>
                                        </p:tgtEl>
                                        <p:attrNameLst>
                                          <p:attrName>style.visibility</p:attrName>
                                        </p:attrNameLst>
                                      </p:cBhvr>
                                      <p:to>
                                        <p:strVal val="visible"/>
                                      </p:to>
                                    </p:set>
                                    <p:animEffect transition="in" filter="wipe(left)">
                                      <p:cBhvr>
                                        <p:cTn id="7" dur="500"/>
                                        <p:tgtEl>
                                          <p:spTgt spid="45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57"/>
                                        </p:tgtEl>
                                        <p:attrNameLst>
                                          <p:attrName>style.visibility</p:attrName>
                                        </p:attrNameLst>
                                      </p:cBhvr>
                                      <p:to>
                                        <p:strVal val="visible"/>
                                      </p:to>
                                    </p:set>
                                    <p:animEffect transition="in" filter="wipe(left)">
                                      <p:cBhvr>
                                        <p:cTn id="11" dur="500"/>
                                        <p:tgtEl>
                                          <p:spTgt spid="45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66"/>
                                        </p:tgtEl>
                                        <p:attrNameLst>
                                          <p:attrName>style.visibility</p:attrName>
                                        </p:attrNameLst>
                                      </p:cBhvr>
                                      <p:to>
                                        <p:strVal val="visible"/>
                                      </p:to>
                                    </p:set>
                                    <p:animEffect transition="in" filter="wipe(up)">
                                      <p:cBhvr>
                                        <p:cTn id="15" dur="500"/>
                                        <p:tgtEl>
                                          <p:spTgt spid="46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par>
                          <p:cTn id="41" fill="hold">
                            <p:stCondLst>
                              <p:cond delay="3000"/>
                            </p:stCondLst>
                            <p:childTnLst>
                              <p:par>
                                <p:cTn id="42" presetID="22" presetClass="entr" presetSubtype="8"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up)">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472"/>
                                        </p:tgtEl>
                                        <p:attrNameLst>
                                          <p:attrName>style.visibility</p:attrName>
                                        </p:attrNameLst>
                                      </p:cBhvr>
                                      <p:to>
                                        <p:strVal val="visible"/>
                                      </p:to>
                                    </p:set>
                                    <p:animEffect transition="in" filter="wipe(left)">
                                      <p:cBhvr>
                                        <p:cTn id="63" dur="500"/>
                                        <p:tgtEl>
                                          <p:spTgt spid="472"/>
                                        </p:tgtEl>
                                      </p:cBhvr>
                                    </p:animEffect>
                                  </p:childTnLst>
                                </p:cTn>
                              </p:par>
                            </p:childTnLst>
                          </p:cTn>
                        </p:par>
                        <p:par>
                          <p:cTn id="64" fill="hold">
                            <p:stCondLst>
                              <p:cond delay="1000"/>
                            </p:stCondLst>
                            <p:childTnLst>
                              <p:par>
                                <p:cTn id="65" presetID="22" presetClass="entr" presetSubtype="1" fill="hold" grpId="0" nodeType="afterEffect">
                                  <p:stCondLst>
                                    <p:cond delay="0"/>
                                  </p:stCondLst>
                                  <p:childTnLst>
                                    <p:set>
                                      <p:cBhvr>
                                        <p:cTn id="66" dur="1" fill="hold">
                                          <p:stCondLst>
                                            <p:cond delay="0"/>
                                          </p:stCondLst>
                                        </p:cTn>
                                        <p:tgtEl>
                                          <p:spTgt spid="487"/>
                                        </p:tgtEl>
                                        <p:attrNameLst>
                                          <p:attrName>style.visibility</p:attrName>
                                        </p:attrNameLst>
                                      </p:cBhvr>
                                      <p:to>
                                        <p:strVal val="visible"/>
                                      </p:to>
                                    </p:set>
                                    <p:animEffect transition="in" filter="wipe(up)">
                                      <p:cBhvr>
                                        <p:cTn id="67" dur="500"/>
                                        <p:tgtEl>
                                          <p:spTgt spid="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 grpId="0" animBg="1" advAuto="0"/>
      <p:bldP spid="457" grpId="0" animBg="1" advAuto="0"/>
      <p:bldP spid="466" grpId="0" animBg="1"/>
      <p:bldP spid="472" grpId="0" animBg="1" advAuto="0"/>
      <p:bldP spid="487"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0000"/>
              </a:lnSpc>
              <a:defRPr/>
            </a:pPr>
            <a:r>
              <a:rPr lang="en-US" i="1" dirty="0" smtClean="0">
                <a:effectLst>
                  <a:outerShdw blurRad="38100" dist="38100" dir="2700000" algn="tl">
                    <a:srgbClr val="C0C0C0"/>
                  </a:outerShdw>
                </a:effectLst>
              </a:rPr>
              <a:t>Begin with the End in Mind</a:t>
            </a:r>
            <a:endParaRPr lang="en-US" dirty="0" smtClean="0"/>
          </a:p>
        </p:txBody>
      </p:sp>
      <p:pic>
        <p:nvPicPr>
          <p:cNvPr id="4" name="Picture 3"/>
          <p:cNvPicPr>
            <a:picLocks noChangeAspect="1"/>
          </p:cNvPicPr>
          <p:nvPr/>
        </p:nvPicPr>
        <p:blipFill>
          <a:blip r:embed="rId3"/>
          <a:stretch>
            <a:fillRect/>
          </a:stretch>
        </p:blipFill>
        <p:spPr>
          <a:xfrm>
            <a:off x="2715438" y="1417638"/>
            <a:ext cx="6303924" cy="4320902"/>
          </a:xfrm>
          <a:prstGeom prst="rect">
            <a:avLst/>
          </a:prstGeom>
        </p:spPr>
      </p:pic>
      <p:sp>
        <p:nvSpPr>
          <p:cNvPr id="6" name="Title 1"/>
          <p:cNvSpPr txBox="1">
            <a:spLocks/>
          </p:cNvSpPr>
          <p:nvPr/>
        </p:nvSpPr>
        <p:spPr>
          <a:xfrm>
            <a:off x="152400" y="5738540"/>
            <a:ext cx="8763000" cy="1119460"/>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i="1" dirty="0">
                <a:effectLst>
                  <a:outerShdw blurRad="38100" dist="38100" dir="2700000" algn="tl">
                    <a:srgbClr val="C0C0C0"/>
                  </a:outerShdw>
                </a:effectLst>
              </a:rPr>
              <a:t>Employers and Educators Developing Quality Career Pathways with WIOA</a:t>
            </a:r>
            <a:endParaRPr lang="en-US" dirty="0" smtClean="0"/>
          </a:p>
        </p:txBody>
      </p:sp>
      <p:pic>
        <p:nvPicPr>
          <p:cNvPr id="5" name="Picture 4" descr="7-habits-covey.jpg                                             000634F2StarGate                       C165B6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8" y="1381543"/>
            <a:ext cx="2443551" cy="37678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7611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p:cNvSpPr>
          <p:nvPr>
            <p:ph type="title"/>
          </p:nvPr>
        </p:nvSpPr>
        <p:spPr/>
        <p:txBody>
          <a:bodyPr/>
          <a:lstStyle>
            <a:lvl1pPr defTabSz="452627">
              <a:defRPr sz="3959" spc="79"/>
            </a:lvl1pPr>
          </a:lstStyle>
          <a:p>
            <a:r>
              <a:rPr lang="en-US" smtClean="0"/>
              <a:t>Employer Engagement</a:t>
            </a:r>
            <a:endParaRPr lang="en-US" dirty="0"/>
          </a:p>
        </p:txBody>
      </p:sp>
      <p:sp>
        <p:nvSpPr>
          <p:cNvPr id="171" name="Shape 171"/>
          <p:cNvSpPr>
            <a:spLocks noGrp="1"/>
          </p:cNvSpPr>
          <p:nvPr>
            <p:ph idx="1"/>
          </p:nvPr>
        </p:nvSpPr>
        <p:spPr/>
        <p:txBody>
          <a:bodyPr>
            <a:normAutofit fontScale="85000" lnSpcReduction="20000"/>
          </a:bodyPr>
          <a:lstStyle/>
          <a:p>
            <a:r>
              <a:rPr lang="en-US" smtClean="0"/>
              <a:t>Assist in developing the pathways </a:t>
            </a:r>
          </a:p>
          <a:p>
            <a:r>
              <a:rPr lang="en-US" smtClean="0"/>
              <a:t>Offer suggestions, strategies, and opportunities for work-based learning (WBL) </a:t>
            </a:r>
          </a:p>
          <a:p>
            <a:r>
              <a:rPr lang="en-US" smtClean="0"/>
              <a:t>Work with program designers in determining learning outcomes </a:t>
            </a:r>
          </a:p>
          <a:p>
            <a:r>
              <a:rPr lang="en-US" smtClean="0"/>
              <a:t>Education and training for certificates and credentials </a:t>
            </a:r>
          </a:p>
          <a:p>
            <a:r>
              <a:rPr lang="en-US" smtClean="0"/>
              <a:t>Provide for and serve as mentor</a:t>
            </a:r>
          </a:p>
          <a:p>
            <a:r>
              <a:rPr lang="en-US" smtClean="0"/>
              <a:t>Interview and hire completers as appropriate </a:t>
            </a:r>
          </a:p>
          <a:p>
            <a:r>
              <a:rPr lang="en-US" smtClean="0"/>
              <a:t>May work with groups of employers to hire an intermediary </a:t>
            </a:r>
            <a:endParaRPr lang="en-US" dirty="0"/>
          </a:p>
        </p:txBody>
      </p:sp>
    </p:spTree>
    <p:extLst>
      <p:ext uri="{BB962C8B-B14F-4D97-AF65-F5344CB8AC3E}">
        <p14:creationId xmlns:p14="http://schemas.microsoft.com/office/powerpoint/2010/main" val="2101139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p:txBody>
          <a:bodyPr/>
          <a:lstStyle>
            <a:lvl1pPr defTabSz="452627">
              <a:defRPr sz="3959" spc="79"/>
            </a:lvl1pPr>
          </a:lstStyle>
          <a:p>
            <a:r>
              <a:rPr lang="en-US" smtClean="0"/>
              <a:t>Career Development</a:t>
            </a:r>
            <a:endParaRPr lang="en-US" dirty="0"/>
          </a:p>
        </p:txBody>
      </p:sp>
      <p:sp>
        <p:nvSpPr>
          <p:cNvPr id="175" name="Shape 175"/>
          <p:cNvSpPr>
            <a:spLocks noGrp="1"/>
          </p:cNvSpPr>
          <p:nvPr>
            <p:ph idx="1"/>
          </p:nvPr>
        </p:nvSpPr>
        <p:spPr>
          <a:xfrm>
            <a:off x="457200" y="1600200"/>
            <a:ext cx="8229600" cy="4953000"/>
          </a:xfrm>
        </p:spPr>
        <p:txBody>
          <a:bodyPr>
            <a:normAutofit fontScale="85000" lnSpcReduction="20000"/>
          </a:bodyPr>
          <a:lstStyle/>
          <a:p>
            <a:pPr marL="0" indent="0">
              <a:buNone/>
            </a:pPr>
            <a:r>
              <a:rPr lang="en-US" u="sng" dirty="0" smtClean="0"/>
              <a:t>Integrated Career Counseling and Coaching </a:t>
            </a:r>
          </a:p>
          <a:p>
            <a:r>
              <a:rPr lang="en-US" dirty="0" smtClean="0"/>
              <a:t>Coordinates intentional advising for middle school, high school, college, and career centers in a region to share labor market information and pathways to careers </a:t>
            </a:r>
          </a:p>
          <a:p>
            <a:r>
              <a:rPr lang="en-US" dirty="0" smtClean="0"/>
              <a:t>Provides career assessments such as interest, abilities, and skills to assist in career planning</a:t>
            </a:r>
          </a:p>
          <a:p>
            <a:r>
              <a:rPr lang="en-US" dirty="0" smtClean="0"/>
              <a:t>Provides career advising, coaching, and planning </a:t>
            </a:r>
          </a:p>
          <a:p>
            <a:r>
              <a:rPr lang="en-US" dirty="0" smtClean="0"/>
              <a:t>Works with individuals to develop an integrated career plan leading to employment,  including classroom training and on the job training, and training that is integrated into an existing pathway framework.</a:t>
            </a:r>
            <a:endParaRPr lang="en-US" dirty="0"/>
          </a:p>
        </p:txBody>
      </p:sp>
    </p:spTree>
    <p:extLst>
      <p:ext uri="{BB962C8B-B14F-4D97-AF65-F5344CB8AC3E}">
        <p14:creationId xmlns:p14="http://schemas.microsoft.com/office/powerpoint/2010/main" val="636132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title"/>
          </p:nvPr>
        </p:nvSpPr>
        <p:spPr/>
        <p:txBody>
          <a:bodyPr/>
          <a:lstStyle>
            <a:lvl1pPr defTabSz="452627">
              <a:defRPr sz="3959" spc="79"/>
            </a:lvl1pPr>
          </a:lstStyle>
          <a:p>
            <a:r>
              <a:rPr lang="en-US" smtClean="0"/>
              <a:t>Education and Training </a:t>
            </a:r>
            <a:endParaRPr lang="en-US" dirty="0"/>
          </a:p>
        </p:txBody>
      </p:sp>
      <p:sp>
        <p:nvSpPr>
          <p:cNvPr id="179" name="Shape 179"/>
          <p:cNvSpPr>
            <a:spLocks noGrp="1"/>
          </p:cNvSpPr>
          <p:nvPr>
            <p:ph idx="1"/>
          </p:nvPr>
        </p:nvSpPr>
        <p:spPr>
          <a:xfrm>
            <a:off x="457200" y="1600200"/>
            <a:ext cx="8229600" cy="5105400"/>
          </a:xfrm>
        </p:spPr>
        <p:txBody>
          <a:bodyPr>
            <a:normAutofit fontScale="77500" lnSpcReduction="20000"/>
          </a:bodyPr>
          <a:lstStyle/>
          <a:p>
            <a:pPr marL="0" indent="0">
              <a:buNone/>
            </a:pPr>
            <a:r>
              <a:rPr lang="en-US" u="sng" dirty="0" smtClean="0"/>
              <a:t>Rigorous Programs of Study</a:t>
            </a:r>
          </a:p>
          <a:p>
            <a:r>
              <a:rPr lang="en-US" dirty="0" smtClean="0"/>
              <a:t>A comprehensive structured approach for delivering career and technical education to prepare students thorough secondary and postsecondary education for work</a:t>
            </a:r>
          </a:p>
          <a:p>
            <a:r>
              <a:rPr lang="en-US" dirty="0" smtClean="0"/>
              <a:t>Typically a grade 9-14 framework of classroom and  experiential learning</a:t>
            </a:r>
          </a:p>
          <a:p>
            <a:r>
              <a:rPr lang="en-US" dirty="0" smtClean="0"/>
              <a:t>May include HS to CC articulated credit, opportunity for secondary students to earn postsecondary credit (CCP)</a:t>
            </a:r>
          </a:p>
          <a:p>
            <a:r>
              <a:rPr lang="en-US" dirty="0" smtClean="0"/>
              <a:t>Programs of study may be aligned to regional industry needs, integrate technical and academic courses resulting in a certificate, diploma and/or degree</a:t>
            </a:r>
          </a:p>
          <a:p>
            <a:r>
              <a:rPr lang="en-US" dirty="0" smtClean="0"/>
              <a:t>Programs of study within the pathway framework include intentional career advising, integrated work-based learning and accruing stackable credentials</a:t>
            </a:r>
            <a:endParaRPr lang="en-US" dirty="0"/>
          </a:p>
        </p:txBody>
      </p:sp>
    </p:spTree>
    <p:extLst>
      <p:ext uri="{BB962C8B-B14F-4D97-AF65-F5344CB8AC3E}">
        <p14:creationId xmlns:p14="http://schemas.microsoft.com/office/powerpoint/2010/main" val="1303383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p:cNvSpPr>
          <p:nvPr>
            <p:ph type="title"/>
          </p:nvPr>
        </p:nvSpPr>
        <p:spPr/>
        <p:txBody>
          <a:bodyPr/>
          <a:lstStyle>
            <a:lvl1pPr defTabSz="452627">
              <a:defRPr sz="3959" spc="79"/>
            </a:lvl1pPr>
          </a:lstStyle>
          <a:p>
            <a:r>
              <a:rPr lang="en-US" smtClean="0"/>
              <a:t>Education and Training</a:t>
            </a:r>
            <a:endParaRPr lang="en-US" dirty="0"/>
          </a:p>
        </p:txBody>
      </p:sp>
      <p:sp>
        <p:nvSpPr>
          <p:cNvPr id="183" name="Shape 183"/>
          <p:cNvSpPr>
            <a:spLocks noGrp="1"/>
          </p:cNvSpPr>
          <p:nvPr>
            <p:ph idx="1"/>
          </p:nvPr>
        </p:nvSpPr>
        <p:spPr/>
        <p:txBody>
          <a:bodyPr>
            <a:normAutofit fontScale="92500"/>
          </a:bodyPr>
          <a:lstStyle/>
          <a:p>
            <a:pPr marL="0" indent="0">
              <a:buNone/>
            </a:pPr>
            <a:r>
              <a:rPr lang="en-US" b="1" u="sng" dirty="0" smtClean="0"/>
              <a:t>Other Options to Build Into Framework</a:t>
            </a:r>
          </a:p>
          <a:p>
            <a:r>
              <a:rPr lang="en-US" dirty="0" smtClean="0"/>
              <a:t>Multiple options for education and training are built into the Career Pathway Framework. These include and are not limited to:</a:t>
            </a:r>
          </a:p>
          <a:p>
            <a:pPr lvl="1"/>
            <a:r>
              <a:rPr lang="en-US" dirty="0" smtClean="0"/>
              <a:t>Apprenticeship </a:t>
            </a:r>
          </a:p>
          <a:p>
            <a:pPr lvl="1"/>
            <a:r>
              <a:rPr lang="en-US" dirty="0" smtClean="0"/>
              <a:t>Continuing Education Certificate Programs </a:t>
            </a:r>
          </a:p>
          <a:p>
            <a:pPr lvl="1"/>
            <a:r>
              <a:rPr lang="en-US" dirty="0" smtClean="0"/>
              <a:t>Vendor Training  </a:t>
            </a:r>
          </a:p>
          <a:p>
            <a:pPr lvl="1"/>
            <a:r>
              <a:rPr lang="en-US" dirty="0" smtClean="0"/>
              <a:t>Short-Term Targeted Training </a:t>
            </a:r>
          </a:p>
          <a:p>
            <a:pPr lvl="1"/>
            <a:r>
              <a:rPr lang="en-US" dirty="0" smtClean="0"/>
              <a:t>Basic Skills Plus </a:t>
            </a:r>
            <a:endParaRPr lang="en-US" dirty="0"/>
          </a:p>
        </p:txBody>
      </p:sp>
    </p:spTree>
    <p:extLst>
      <p:ext uri="{BB962C8B-B14F-4D97-AF65-F5344CB8AC3E}">
        <p14:creationId xmlns:p14="http://schemas.microsoft.com/office/powerpoint/2010/main" val="1626932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title"/>
          </p:nvPr>
        </p:nvSpPr>
        <p:spPr/>
        <p:txBody>
          <a:bodyPr>
            <a:normAutofit fontScale="90000"/>
          </a:bodyPr>
          <a:lstStyle>
            <a:lvl1pPr defTabSz="452627">
              <a:defRPr sz="3959" spc="79"/>
            </a:lvl1pPr>
          </a:lstStyle>
          <a:p>
            <a:r>
              <a:rPr lang="en-US" smtClean="0"/>
              <a:t>Rigorous </a:t>
            </a:r>
            <a:br>
              <a:rPr lang="en-US" smtClean="0"/>
            </a:br>
            <a:r>
              <a:rPr lang="en-US" smtClean="0"/>
              <a:t>Education and Training </a:t>
            </a:r>
            <a:endParaRPr lang="en-US" dirty="0"/>
          </a:p>
        </p:txBody>
      </p:sp>
      <p:sp>
        <p:nvSpPr>
          <p:cNvPr id="179" name="Shape 179"/>
          <p:cNvSpPr>
            <a:spLocks noGrp="1"/>
          </p:cNvSpPr>
          <p:nvPr>
            <p:ph idx="1"/>
          </p:nvPr>
        </p:nvSpPr>
        <p:spPr/>
        <p:txBody>
          <a:bodyPr>
            <a:normAutofit fontScale="77500" lnSpcReduction="20000"/>
          </a:bodyPr>
          <a:lstStyle/>
          <a:p>
            <a:r>
              <a:rPr lang="en-US" smtClean="0"/>
              <a:t>A comprehensive, structured approach for delivering education and training to prepare individuals for work. </a:t>
            </a:r>
          </a:p>
          <a:p>
            <a:r>
              <a:rPr lang="en-US" smtClean="0"/>
              <a:t>Typically a framework of classroom and on-the-job learning.</a:t>
            </a:r>
          </a:p>
          <a:p>
            <a:r>
              <a:rPr lang="en-US" smtClean="0"/>
              <a:t>May include credit for previous life/work experience </a:t>
            </a:r>
          </a:p>
          <a:p>
            <a:r>
              <a:rPr lang="en-US" smtClean="0"/>
              <a:t>Acknowledgement of certifications.</a:t>
            </a:r>
          </a:p>
          <a:p>
            <a:r>
              <a:rPr lang="en-US" smtClean="0"/>
              <a:t>Training is aligned to regional industry needs, and may integrate technical and academic courses resulting in a certificate, diploma and/or degree.</a:t>
            </a:r>
          </a:p>
          <a:p>
            <a:r>
              <a:rPr lang="en-US" smtClean="0"/>
              <a:t>Education and training within the pathway framework includes intentional career advising, integrated work-based learning, and accruing stackable credentials.</a:t>
            </a:r>
            <a:endParaRPr lang="en-US" dirty="0"/>
          </a:p>
        </p:txBody>
      </p:sp>
    </p:spTree>
    <p:extLst>
      <p:ext uri="{BB962C8B-B14F-4D97-AF65-F5344CB8AC3E}">
        <p14:creationId xmlns:p14="http://schemas.microsoft.com/office/powerpoint/2010/main" val="2085237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p:cNvSpPr>
          <p:nvPr>
            <p:ph type="title"/>
          </p:nvPr>
        </p:nvSpPr>
        <p:spPr/>
        <p:txBody>
          <a:bodyPr/>
          <a:lstStyle>
            <a:lvl1pPr defTabSz="452627">
              <a:defRPr sz="3959" spc="79"/>
            </a:lvl1pPr>
          </a:lstStyle>
          <a:p>
            <a:r>
              <a:rPr lang="en-US" smtClean="0"/>
              <a:t>Certifications </a:t>
            </a:r>
            <a:endParaRPr lang="en-US" dirty="0"/>
          </a:p>
        </p:txBody>
      </p:sp>
      <p:sp>
        <p:nvSpPr>
          <p:cNvPr id="187" name="Shape 187"/>
          <p:cNvSpPr>
            <a:spLocks noGrp="1"/>
          </p:cNvSpPr>
          <p:nvPr>
            <p:ph idx="1"/>
          </p:nvPr>
        </p:nvSpPr>
        <p:spPr/>
        <p:txBody>
          <a:bodyPr>
            <a:normAutofit fontScale="77500" lnSpcReduction="20000"/>
          </a:bodyPr>
          <a:lstStyle/>
          <a:p>
            <a:pPr marL="0" indent="0">
              <a:buNone/>
            </a:pPr>
            <a:r>
              <a:rPr lang="en-US" b="1" u="sng" dirty="0" smtClean="0"/>
              <a:t>Stackable - Certificates, Diplomas, Degrees, Credentials </a:t>
            </a:r>
          </a:p>
          <a:p>
            <a:r>
              <a:rPr lang="en-US" dirty="0" smtClean="0"/>
              <a:t>Credentials can be gained from education, employers, and third-party vendors.  The pathways leadership team will determine which credentials are appropriate for each pathway.</a:t>
            </a:r>
          </a:p>
          <a:p>
            <a:r>
              <a:rPr lang="en-US" dirty="0" smtClean="0"/>
              <a:t>Certifications can be stackable and accruing allowing for open entry and open exit in the program of study of the pathway. </a:t>
            </a:r>
          </a:p>
          <a:p>
            <a:r>
              <a:rPr lang="en-US" dirty="0" smtClean="0"/>
              <a:t>Recognizing the value of independent learning, OJT, and other forms of skill development in each pathway, Credit for prior learning can be acknowledged and credited to the individual within the framework of the pathway.</a:t>
            </a:r>
            <a:endParaRPr lang="en-US" dirty="0"/>
          </a:p>
        </p:txBody>
      </p:sp>
    </p:spTree>
    <p:extLst>
      <p:ext uri="{BB962C8B-B14F-4D97-AF65-F5344CB8AC3E}">
        <p14:creationId xmlns:p14="http://schemas.microsoft.com/office/powerpoint/2010/main" val="1808993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Work-Based </a:t>
            </a:r>
            <a:r>
              <a:rPr lang="en-US" sz="4400" dirty="0"/>
              <a:t>Learning </a:t>
            </a:r>
            <a:endParaRPr lang="en-US" dirty="0"/>
          </a:p>
        </p:txBody>
      </p:sp>
      <p:sp>
        <p:nvSpPr>
          <p:cNvPr id="3" name="Content Placeholder 2"/>
          <p:cNvSpPr>
            <a:spLocks noGrp="1"/>
          </p:cNvSpPr>
          <p:nvPr>
            <p:ph idx="1"/>
          </p:nvPr>
        </p:nvSpPr>
        <p:spPr/>
        <p:txBody>
          <a:bodyPr>
            <a:normAutofit fontScale="92500" lnSpcReduction="20000"/>
          </a:bodyPr>
          <a:lstStyle/>
          <a:p>
            <a:r>
              <a:rPr lang="en-US" dirty="0"/>
              <a:t>Engages Employers along the pathway </a:t>
            </a:r>
          </a:p>
          <a:p>
            <a:r>
              <a:rPr lang="en-US" dirty="0"/>
              <a:t>Offers opportunities to explore careers and work first hand </a:t>
            </a:r>
          </a:p>
          <a:p>
            <a:r>
              <a:rPr lang="en-US" dirty="0"/>
              <a:t>Provides for guidance from mentors  </a:t>
            </a:r>
          </a:p>
          <a:p>
            <a:r>
              <a:rPr lang="en-US" dirty="0"/>
              <a:t>Stresses the culture of work </a:t>
            </a:r>
          </a:p>
          <a:p>
            <a:r>
              <a:rPr lang="en-US" dirty="0"/>
              <a:t>Builds Foundational Skills: Communication, Team work, On Time, Sharing </a:t>
            </a:r>
          </a:p>
          <a:p>
            <a:r>
              <a:rPr lang="en-US" dirty="0"/>
              <a:t>Enhances Classroom Instruction </a:t>
            </a:r>
          </a:p>
          <a:p>
            <a:r>
              <a:rPr lang="en-US" dirty="0"/>
              <a:t>Focuses on skills identified by employers, educators </a:t>
            </a:r>
            <a:r>
              <a:rPr lang="en-US" dirty="0" smtClean="0"/>
              <a:t>and </a:t>
            </a:r>
            <a:r>
              <a:rPr lang="en-US" dirty="0"/>
              <a:t>training providers </a:t>
            </a:r>
          </a:p>
        </p:txBody>
      </p:sp>
    </p:spTree>
    <p:extLst>
      <p:ext uri="{BB962C8B-B14F-4D97-AF65-F5344CB8AC3E}">
        <p14:creationId xmlns:p14="http://schemas.microsoft.com/office/powerpoint/2010/main" val="2036806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6284" y="1992313"/>
            <a:ext cx="2895600" cy="639762"/>
          </a:xfrm>
        </p:spPr>
        <p:txBody>
          <a:bodyPr>
            <a:noAutofit/>
          </a:bodyPr>
          <a:lstStyle/>
          <a:p>
            <a:pPr algn="ctr"/>
            <a:r>
              <a:rPr lang="en-US" sz="2800" dirty="0" smtClean="0"/>
              <a:t>Exploratory</a:t>
            </a:r>
            <a:endParaRPr lang="en-US" sz="2800" dirty="0"/>
          </a:p>
          <a:p>
            <a:pPr algn="ctr"/>
            <a:r>
              <a:rPr lang="en-US" sz="1800" i="1" dirty="0"/>
              <a:t>Exploring Work </a:t>
            </a:r>
          </a:p>
        </p:txBody>
      </p:sp>
      <p:sp>
        <p:nvSpPr>
          <p:cNvPr id="4" name="Content Placeholder 3"/>
          <p:cNvSpPr>
            <a:spLocks noGrp="1"/>
          </p:cNvSpPr>
          <p:nvPr>
            <p:ph sz="half" idx="2"/>
          </p:nvPr>
        </p:nvSpPr>
        <p:spPr>
          <a:xfrm>
            <a:off x="146284" y="2632075"/>
            <a:ext cx="2895600" cy="3951288"/>
          </a:xfrm>
        </p:spPr>
        <p:txBody>
          <a:bodyPr/>
          <a:lstStyle/>
          <a:p>
            <a:r>
              <a:rPr lang="en-US" dirty="0"/>
              <a:t>Job </a:t>
            </a:r>
            <a:r>
              <a:rPr lang="en-US" dirty="0" smtClean="0"/>
              <a:t>Shadowing</a:t>
            </a:r>
            <a:endParaRPr lang="en-US" dirty="0"/>
          </a:p>
          <a:p>
            <a:r>
              <a:rPr lang="en-US" dirty="0"/>
              <a:t>Employer </a:t>
            </a:r>
            <a:r>
              <a:rPr lang="en-US" dirty="0" smtClean="0"/>
              <a:t>Videos</a:t>
            </a:r>
            <a:endParaRPr lang="en-US" dirty="0"/>
          </a:p>
          <a:p>
            <a:r>
              <a:rPr lang="en-US" dirty="0"/>
              <a:t>Employer Projects in </a:t>
            </a:r>
            <a:r>
              <a:rPr lang="en-US" dirty="0" smtClean="0"/>
              <a:t>Class</a:t>
            </a:r>
            <a:endParaRPr lang="en-US" dirty="0"/>
          </a:p>
          <a:p>
            <a:r>
              <a:rPr lang="en-US" dirty="0"/>
              <a:t>Industry </a:t>
            </a:r>
            <a:r>
              <a:rPr lang="en-US" dirty="0" smtClean="0"/>
              <a:t>Tours</a:t>
            </a:r>
            <a:endParaRPr lang="en-US" dirty="0"/>
          </a:p>
          <a:p>
            <a:r>
              <a:rPr lang="en-US" dirty="0"/>
              <a:t>Junior </a:t>
            </a:r>
            <a:r>
              <a:rPr lang="en-US" dirty="0" smtClean="0"/>
              <a:t>Achievement</a:t>
            </a:r>
            <a:endParaRPr lang="en-US" dirty="0"/>
          </a:p>
        </p:txBody>
      </p:sp>
      <p:sp>
        <p:nvSpPr>
          <p:cNvPr id="5" name="Text Placeholder 4"/>
          <p:cNvSpPr>
            <a:spLocks noGrp="1"/>
          </p:cNvSpPr>
          <p:nvPr>
            <p:ph type="body" sz="quarter" idx="3"/>
          </p:nvPr>
        </p:nvSpPr>
        <p:spPr>
          <a:xfrm>
            <a:off x="3270484" y="1992313"/>
            <a:ext cx="2898775" cy="639762"/>
          </a:xfrm>
        </p:spPr>
        <p:txBody>
          <a:bodyPr>
            <a:noAutofit/>
          </a:bodyPr>
          <a:lstStyle/>
          <a:p>
            <a:pPr algn="ctr"/>
            <a:r>
              <a:rPr lang="en-US" sz="2800" dirty="0" smtClean="0"/>
              <a:t>Experiential</a:t>
            </a:r>
            <a:endParaRPr lang="en-US" sz="2800" dirty="0"/>
          </a:p>
          <a:p>
            <a:pPr algn="ctr"/>
            <a:r>
              <a:rPr lang="en-US" sz="1400" i="1" dirty="0"/>
              <a:t>Fundamental Skills </a:t>
            </a:r>
            <a:r>
              <a:rPr lang="en-US" sz="1400" i="1" dirty="0" smtClean="0"/>
              <a:t>&amp; Soft Skills</a:t>
            </a:r>
            <a:endParaRPr lang="en-US" sz="1400" i="1" dirty="0"/>
          </a:p>
        </p:txBody>
      </p:sp>
      <p:sp>
        <p:nvSpPr>
          <p:cNvPr id="6" name="Content Placeholder 5"/>
          <p:cNvSpPr>
            <a:spLocks noGrp="1"/>
          </p:cNvSpPr>
          <p:nvPr>
            <p:ph sz="quarter" idx="4"/>
          </p:nvPr>
        </p:nvSpPr>
        <p:spPr>
          <a:xfrm>
            <a:off x="3194284" y="2632075"/>
            <a:ext cx="2898775" cy="3951288"/>
          </a:xfrm>
        </p:spPr>
        <p:txBody>
          <a:bodyPr/>
          <a:lstStyle/>
          <a:p>
            <a:r>
              <a:rPr lang="en-US" dirty="0" smtClean="0"/>
              <a:t>Part Time Work</a:t>
            </a:r>
            <a:endParaRPr lang="en-US" dirty="0"/>
          </a:p>
          <a:p>
            <a:r>
              <a:rPr lang="en-US" dirty="0" smtClean="0"/>
              <a:t>Volunteer</a:t>
            </a:r>
            <a:endParaRPr lang="en-US" dirty="0"/>
          </a:p>
          <a:p>
            <a:r>
              <a:rPr lang="en-US" dirty="0"/>
              <a:t>Projects in Class </a:t>
            </a:r>
          </a:p>
          <a:p>
            <a:r>
              <a:rPr lang="en-US" dirty="0"/>
              <a:t>Internship</a:t>
            </a:r>
          </a:p>
          <a:p>
            <a:r>
              <a:rPr lang="en-US" dirty="0"/>
              <a:t>Service </a:t>
            </a:r>
            <a:r>
              <a:rPr lang="en-US" dirty="0" smtClean="0"/>
              <a:t>Learning</a:t>
            </a:r>
            <a:endParaRPr lang="en-US" dirty="0"/>
          </a:p>
          <a:p>
            <a:r>
              <a:rPr lang="en-US" dirty="0"/>
              <a:t>Junior Achievement</a:t>
            </a:r>
          </a:p>
          <a:p>
            <a:r>
              <a:rPr lang="en-US" dirty="0" smtClean="0"/>
              <a:t>CTSO</a:t>
            </a:r>
            <a:endParaRPr lang="en-US" dirty="0"/>
          </a:p>
        </p:txBody>
      </p:sp>
      <p:sp>
        <p:nvSpPr>
          <p:cNvPr id="11" name="Text Placeholder 4"/>
          <p:cNvSpPr txBox="1">
            <a:spLocks/>
          </p:cNvSpPr>
          <p:nvPr/>
        </p:nvSpPr>
        <p:spPr>
          <a:xfrm>
            <a:off x="6010509" y="1981200"/>
            <a:ext cx="2898775" cy="639762"/>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sz="2800" dirty="0" smtClean="0"/>
              <a:t>Engaged</a:t>
            </a:r>
            <a:endParaRPr lang="en-US" sz="2800" dirty="0"/>
          </a:p>
          <a:p>
            <a:pPr algn="ctr"/>
            <a:r>
              <a:rPr lang="en-US" sz="1600" i="1" dirty="0"/>
              <a:t>Classroom learning </a:t>
            </a:r>
            <a:r>
              <a:rPr lang="en-US" sz="1600" i="1" dirty="0" smtClean="0"/>
              <a:t/>
            </a:r>
            <a:br>
              <a:rPr lang="en-US" sz="1600" i="1" dirty="0" smtClean="0"/>
            </a:br>
            <a:r>
              <a:rPr lang="en-US" sz="1600" i="1" dirty="0" smtClean="0"/>
              <a:t>applied </a:t>
            </a:r>
            <a:r>
              <a:rPr lang="en-US" sz="1600" i="1" dirty="0"/>
              <a:t>on the </a:t>
            </a:r>
            <a:r>
              <a:rPr lang="en-US" sz="1600" i="1" dirty="0" smtClean="0"/>
              <a:t>job.</a:t>
            </a:r>
          </a:p>
          <a:p>
            <a:pPr algn="ctr"/>
            <a:r>
              <a:rPr lang="en-US" sz="1600" i="1" dirty="0"/>
              <a:t>Structured </a:t>
            </a:r>
            <a:r>
              <a:rPr lang="en-US" sz="1600" i="1" dirty="0" smtClean="0"/>
              <a:t>OJL</a:t>
            </a:r>
            <a:endParaRPr lang="en-US" sz="1600" i="1" dirty="0"/>
          </a:p>
        </p:txBody>
      </p:sp>
      <p:sp>
        <p:nvSpPr>
          <p:cNvPr id="12" name="Content Placeholder 5"/>
          <p:cNvSpPr txBox="1">
            <a:spLocks/>
          </p:cNvSpPr>
          <p:nvPr/>
        </p:nvSpPr>
        <p:spPr>
          <a:xfrm>
            <a:off x="6086709" y="2620962"/>
            <a:ext cx="2898775"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dirty="0"/>
              <a:t>Cooperative </a:t>
            </a:r>
            <a:r>
              <a:rPr lang="en-US" dirty="0" smtClean="0"/>
              <a:t>Education</a:t>
            </a:r>
            <a:endParaRPr lang="en-US" dirty="0"/>
          </a:p>
          <a:p>
            <a:r>
              <a:rPr lang="en-US" dirty="0" smtClean="0"/>
              <a:t>Apprenticeship</a:t>
            </a:r>
            <a:endParaRPr lang="en-US" dirty="0"/>
          </a:p>
          <a:p>
            <a:r>
              <a:rPr lang="en-US" dirty="0" smtClean="0"/>
              <a:t>Internship</a:t>
            </a:r>
            <a:endParaRPr lang="en-US" dirty="0"/>
          </a:p>
          <a:p>
            <a:r>
              <a:rPr lang="en-US" dirty="0"/>
              <a:t>Structured </a:t>
            </a:r>
            <a:r>
              <a:rPr lang="en-US" dirty="0" smtClean="0"/>
              <a:t>Volunteer</a:t>
            </a:r>
            <a:endParaRPr lang="en-US" dirty="0"/>
          </a:p>
          <a:p>
            <a:r>
              <a:rPr lang="en-US" dirty="0" smtClean="0"/>
              <a:t>Structured Service Learning</a:t>
            </a:r>
            <a:endParaRPr lang="en-US" dirty="0"/>
          </a:p>
        </p:txBody>
      </p:sp>
      <p:sp>
        <p:nvSpPr>
          <p:cNvPr id="15" name="Title 1"/>
          <p:cNvSpPr>
            <a:spLocks noGrp="1"/>
          </p:cNvSpPr>
          <p:nvPr>
            <p:ph type="title"/>
          </p:nvPr>
        </p:nvSpPr>
        <p:spPr>
          <a:xfrm>
            <a:off x="2819400" y="198438"/>
            <a:ext cx="6096000" cy="944562"/>
          </a:xfrm>
        </p:spPr>
        <p:txBody>
          <a:bodyPr/>
          <a:lstStyle/>
          <a:p>
            <a:r>
              <a:rPr lang="en-US" sz="4400" dirty="0" smtClean="0"/>
              <a:t>Work-Based </a:t>
            </a:r>
            <a:r>
              <a:rPr lang="en-US" sz="4400" dirty="0"/>
              <a:t>Learning </a:t>
            </a:r>
            <a:endParaRPr lang="en-US" dirty="0"/>
          </a:p>
        </p:txBody>
      </p:sp>
    </p:spTree>
    <p:extLst>
      <p:ext uri="{BB962C8B-B14F-4D97-AF65-F5344CB8AC3E}">
        <p14:creationId xmlns:p14="http://schemas.microsoft.com/office/powerpoint/2010/main" val="1448685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3">
                                            <p:txEl>
                                              <p:pRg st="0" end="0"/>
                                            </p:txEl>
                                          </p:spTgt>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right)">
                                      <p:cBhvr>
                                        <p:cTn id="12" dur="500"/>
                                        <p:tgtEl>
                                          <p:spTgt spid="3">
                                            <p:txEl>
                                              <p:pRg st="1" end="1"/>
                                            </p:txEl>
                                          </p:spTgt>
                                        </p:tgtEl>
                                      </p:cBhvr>
                                    </p:animEffect>
                                  </p:childTnLst>
                                </p:cTn>
                              </p:par>
                            </p:childTnLst>
                          </p:cTn>
                        </p:par>
                        <p:par>
                          <p:cTn id="13" fill="hold">
                            <p:stCondLst>
                              <p:cond delay="500"/>
                            </p:stCondLst>
                            <p:childTnLst>
                              <p:par>
                                <p:cTn id="14" presetID="12" presetClass="entr" presetSubtype="8"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p:tgtEl>
                                          <p:spTgt spid="5">
                                            <p:txEl>
                                              <p:pRg st="0" end="0"/>
                                            </p:txEl>
                                          </p:spTgt>
                                        </p:tgtEl>
                                        <p:attrNameLst>
                                          <p:attrName>ppt_x</p:attrName>
                                        </p:attrNameLst>
                                      </p:cBhvr>
                                      <p:tavLst>
                                        <p:tav tm="0">
                                          <p:val>
                                            <p:strVal val="#ppt_x-#ppt_w*1.125000"/>
                                          </p:val>
                                        </p:tav>
                                        <p:tav tm="100000">
                                          <p:val>
                                            <p:strVal val="#ppt_x"/>
                                          </p:val>
                                        </p:tav>
                                      </p:tavLst>
                                    </p:anim>
                                    <p:animEffect transition="in" filter="wipe(right)">
                                      <p:cBhvr>
                                        <p:cTn id="17" dur="500"/>
                                        <p:tgtEl>
                                          <p:spTgt spid="5">
                                            <p:txEl>
                                              <p:pRg st="0" end="0"/>
                                            </p:txEl>
                                          </p:spTgt>
                                        </p:tgtEl>
                                      </p:cBhvr>
                                    </p:animEffect>
                                  </p:childTnLst>
                                </p:cTn>
                              </p:par>
                              <p:par>
                                <p:cTn id="18" presetID="12" presetClass="entr" presetSubtype="8" fill="hold" grpId="0"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p:tgtEl>
                                          <p:spTgt spid="5">
                                            <p:txEl>
                                              <p:pRg st="1" end="1"/>
                                            </p:txEl>
                                          </p:spTgt>
                                        </p:tgtEl>
                                        <p:attrNameLst>
                                          <p:attrName>ppt_x</p:attrName>
                                        </p:attrNameLst>
                                      </p:cBhvr>
                                      <p:tavLst>
                                        <p:tav tm="0">
                                          <p:val>
                                            <p:strVal val="#ppt_x-#ppt_w*1.125000"/>
                                          </p:val>
                                        </p:tav>
                                        <p:tav tm="100000">
                                          <p:val>
                                            <p:strVal val="#ppt_x"/>
                                          </p:val>
                                        </p:tav>
                                      </p:tavLst>
                                    </p:anim>
                                    <p:animEffect transition="in" filter="wipe(right)">
                                      <p:cBhvr>
                                        <p:cTn id="21" dur="500"/>
                                        <p:tgtEl>
                                          <p:spTgt spid="5">
                                            <p:txEl>
                                              <p:pRg st="1" end="1"/>
                                            </p:txEl>
                                          </p:spTgt>
                                        </p:tgtEl>
                                      </p:cBhvr>
                                    </p:animEffect>
                                  </p:childTnLst>
                                </p:cTn>
                              </p:par>
                            </p:childTnLst>
                          </p:cTn>
                        </p:par>
                        <p:par>
                          <p:cTn id="22" fill="hold">
                            <p:stCondLst>
                              <p:cond delay="1000"/>
                            </p:stCondLst>
                            <p:childTnLst>
                              <p:par>
                                <p:cTn id="23" presetID="1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ppt_x</p:attrName>
                                        </p:attrNameLst>
                                      </p:cBhvr>
                                      <p:tavLst>
                                        <p:tav tm="0">
                                          <p:val>
                                            <p:strVal val="#ppt_x-#ppt_w*1.125000"/>
                                          </p:val>
                                        </p:tav>
                                        <p:tav tm="100000">
                                          <p:val>
                                            <p:strVal val="#ppt_x"/>
                                          </p:val>
                                        </p:tav>
                                      </p:tavLst>
                                    </p:anim>
                                    <p:animEffect transition="in" filter="wipe(righ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p:tgtEl>
                                          <p:spTgt spid="4">
                                            <p:txEl>
                                              <p:pRg st="0" end="0"/>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4">
                                            <p:txEl>
                                              <p:pRg st="0" end="0"/>
                                            </p:txEl>
                                          </p:spTgt>
                                        </p:tgtEl>
                                      </p:cBhvr>
                                    </p:animEffect>
                                  </p:childTnLst>
                                </p:cTn>
                              </p:par>
                              <p:par>
                                <p:cTn id="33" presetID="12" presetClass="entr" presetSubtype="8" fill="hold" grpId="0" nodeType="with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additive="base">
                                        <p:cTn id="35" dur="500"/>
                                        <p:tgtEl>
                                          <p:spTgt spid="4">
                                            <p:txEl>
                                              <p:pRg st="1" end="1"/>
                                            </p:txEl>
                                          </p:spTgt>
                                        </p:tgtEl>
                                        <p:attrNameLst>
                                          <p:attrName>ppt_x</p:attrName>
                                        </p:attrNameLst>
                                      </p:cBhvr>
                                      <p:tavLst>
                                        <p:tav tm="0">
                                          <p:val>
                                            <p:strVal val="#ppt_x-#ppt_w*1.125000"/>
                                          </p:val>
                                        </p:tav>
                                        <p:tav tm="100000">
                                          <p:val>
                                            <p:strVal val="#ppt_x"/>
                                          </p:val>
                                        </p:tav>
                                      </p:tavLst>
                                    </p:anim>
                                    <p:animEffect transition="in" filter="wipe(right)">
                                      <p:cBhvr>
                                        <p:cTn id="36" dur="500"/>
                                        <p:tgtEl>
                                          <p:spTgt spid="4">
                                            <p:txEl>
                                              <p:pRg st="1" end="1"/>
                                            </p:txEl>
                                          </p:spTgt>
                                        </p:tgtEl>
                                      </p:cBhvr>
                                    </p:animEffect>
                                  </p:childTnLst>
                                </p:cTn>
                              </p:par>
                              <p:par>
                                <p:cTn id="37" presetID="12" presetClass="entr" presetSubtype="8" fill="hold" grpId="0"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 calcmode="lin" valueType="num">
                                      <p:cBhvr additive="base">
                                        <p:cTn id="39" dur="500"/>
                                        <p:tgtEl>
                                          <p:spTgt spid="4">
                                            <p:txEl>
                                              <p:pRg st="2" end="2"/>
                                            </p:txEl>
                                          </p:spTgt>
                                        </p:tgtEl>
                                        <p:attrNameLst>
                                          <p:attrName>ppt_x</p:attrName>
                                        </p:attrNameLst>
                                      </p:cBhvr>
                                      <p:tavLst>
                                        <p:tav tm="0">
                                          <p:val>
                                            <p:strVal val="#ppt_x-#ppt_w*1.125000"/>
                                          </p:val>
                                        </p:tav>
                                        <p:tav tm="100000">
                                          <p:val>
                                            <p:strVal val="#ppt_x"/>
                                          </p:val>
                                        </p:tav>
                                      </p:tavLst>
                                    </p:anim>
                                    <p:animEffect transition="in" filter="wipe(right)">
                                      <p:cBhvr>
                                        <p:cTn id="40" dur="500"/>
                                        <p:tgtEl>
                                          <p:spTgt spid="4">
                                            <p:txEl>
                                              <p:pRg st="2" end="2"/>
                                            </p:txEl>
                                          </p:spTgt>
                                        </p:tgtEl>
                                      </p:cBhvr>
                                    </p:animEffect>
                                  </p:childTnLst>
                                </p:cTn>
                              </p:par>
                              <p:par>
                                <p:cTn id="41" presetID="12" presetClass="entr" presetSubtype="8" fill="hold" grpId="0" nodeType="with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additive="base">
                                        <p:cTn id="43" dur="500"/>
                                        <p:tgtEl>
                                          <p:spTgt spid="4">
                                            <p:txEl>
                                              <p:pRg st="3" end="3"/>
                                            </p:txEl>
                                          </p:spTgt>
                                        </p:tgtEl>
                                        <p:attrNameLst>
                                          <p:attrName>ppt_x</p:attrName>
                                        </p:attrNameLst>
                                      </p:cBhvr>
                                      <p:tavLst>
                                        <p:tav tm="0">
                                          <p:val>
                                            <p:strVal val="#ppt_x-#ppt_w*1.125000"/>
                                          </p:val>
                                        </p:tav>
                                        <p:tav tm="100000">
                                          <p:val>
                                            <p:strVal val="#ppt_x"/>
                                          </p:val>
                                        </p:tav>
                                      </p:tavLst>
                                    </p:anim>
                                    <p:animEffect transition="in" filter="wipe(right)">
                                      <p:cBhvr>
                                        <p:cTn id="44" dur="500"/>
                                        <p:tgtEl>
                                          <p:spTgt spid="4">
                                            <p:txEl>
                                              <p:pRg st="3" end="3"/>
                                            </p:txEl>
                                          </p:spTgt>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 calcmode="lin" valueType="num">
                                      <p:cBhvr additive="base">
                                        <p:cTn id="47" dur="500"/>
                                        <p:tgtEl>
                                          <p:spTgt spid="4">
                                            <p:txEl>
                                              <p:pRg st="4" end="4"/>
                                            </p:txEl>
                                          </p:spTgt>
                                        </p:tgtEl>
                                        <p:attrNameLst>
                                          <p:attrName>ppt_x</p:attrName>
                                        </p:attrNameLst>
                                      </p:cBhvr>
                                      <p:tavLst>
                                        <p:tav tm="0">
                                          <p:val>
                                            <p:strVal val="#ppt_x-#ppt_w*1.125000"/>
                                          </p:val>
                                        </p:tav>
                                        <p:tav tm="100000">
                                          <p:val>
                                            <p:strVal val="#ppt_x"/>
                                          </p:val>
                                        </p:tav>
                                      </p:tavLst>
                                    </p:anim>
                                    <p:animEffect transition="in" filter="wipe(right)">
                                      <p:cBhvr>
                                        <p:cTn id="48" dur="500"/>
                                        <p:tgtEl>
                                          <p:spTgt spid="4">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8" fill="hold" grpId="0"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 calcmode="lin" valueType="num">
                                      <p:cBhvr additive="base">
                                        <p:cTn id="53" dur="500"/>
                                        <p:tgtEl>
                                          <p:spTgt spid="6">
                                            <p:txEl>
                                              <p:pRg st="0" end="0"/>
                                            </p:txEl>
                                          </p:spTgt>
                                        </p:tgtEl>
                                        <p:attrNameLst>
                                          <p:attrName>ppt_x</p:attrName>
                                        </p:attrNameLst>
                                      </p:cBhvr>
                                      <p:tavLst>
                                        <p:tav tm="0">
                                          <p:val>
                                            <p:strVal val="#ppt_x-#ppt_w*1.125000"/>
                                          </p:val>
                                        </p:tav>
                                        <p:tav tm="100000">
                                          <p:val>
                                            <p:strVal val="#ppt_x"/>
                                          </p:val>
                                        </p:tav>
                                      </p:tavLst>
                                    </p:anim>
                                    <p:animEffect transition="in" filter="wipe(right)">
                                      <p:cBhvr>
                                        <p:cTn id="54" dur="500"/>
                                        <p:tgtEl>
                                          <p:spTgt spid="6">
                                            <p:txEl>
                                              <p:pRg st="0" end="0"/>
                                            </p:txEl>
                                          </p:spTgt>
                                        </p:tgtEl>
                                      </p:cBhvr>
                                    </p:animEffect>
                                  </p:childTnLst>
                                </p:cTn>
                              </p:par>
                              <p:par>
                                <p:cTn id="55" presetID="12" presetClass="entr" presetSubtype="8" fill="hold" grpId="0" nodeType="withEffect">
                                  <p:stCondLst>
                                    <p:cond delay="0"/>
                                  </p:stCondLst>
                                  <p:childTnLst>
                                    <p:set>
                                      <p:cBhvr>
                                        <p:cTn id="56" dur="1" fill="hold">
                                          <p:stCondLst>
                                            <p:cond delay="0"/>
                                          </p:stCondLst>
                                        </p:cTn>
                                        <p:tgtEl>
                                          <p:spTgt spid="6">
                                            <p:txEl>
                                              <p:pRg st="1" end="1"/>
                                            </p:txEl>
                                          </p:spTgt>
                                        </p:tgtEl>
                                        <p:attrNameLst>
                                          <p:attrName>style.visibility</p:attrName>
                                        </p:attrNameLst>
                                      </p:cBhvr>
                                      <p:to>
                                        <p:strVal val="visible"/>
                                      </p:to>
                                    </p:set>
                                    <p:anim calcmode="lin" valueType="num">
                                      <p:cBhvr additive="base">
                                        <p:cTn id="57" dur="500"/>
                                        <p:tgtEl>
                                          <p:spTgt spid="6">
                                            <p:txEl>
                                              <p:pRg st="1" end="1"/>
                                            </p:txEl>
                                          </p:spTgt>
                                        </p:tgtEl>
                                        <p:attrNameLst>
                                          <p:attrName>ppt_x</p:attrName>
                                        </p:attrNameLst>
                                      </p:cBhvr>
                                      <p:tavLst>
                                        <p:tav tm="0">
                                          <p:val>
                                            <p:strVal val="#ppt_x-#ppt_w*1.125000"/>
                                          </p:val>
                                        </p:tav>
                                        <p:tav tm="100000">
                                          <p:val>
                                            <p:strVal val="#ppt_x"/>
                                          </p:val>
                                        </p:tav>
                                      </p:tavLst>
                                    </p:anim>
                                    <p:animEffect transition="in" filter="wipe(right)">
                                      <p:cBhvr>
                                        <p:cTn id="58" dur="500"/>
                                        <p:tgtEl>
                                          <p:spTgt spid="6">
                                            <p:txEl>
                                              <p:pRg st="1" end="1"/>
                                            </p:txEl>
                                          </p:spTgt>
                                        </p:tgtEl>
                                      </p:cBhvr>
                                    </p:animEffect>
                                  </p:childTnLst>
                                </p:cTn>
                              </p:par>
                              <p:par>
                                <p:cTn id="59" presetID="12" presetClass="entr" presetSubtype="8" fill="hold" grpId="0" nodeType="withEffect">
                                  <p:stCondLst>
                                    <p:cond delay="0"/>
                                  </p:stCondLst>
                                  <p:childTnLst>
                                    <p:set>
                                      <p:cBhvr>
                                        <p:cTn id="60" dur="1" fill="hold">
                                          <p:stCondLst>
                                            <p:cond delay="0"/>
                                          </p:stCondLst>
                                        </p:cTn>
                                        <p:tgtEl>
                                          <p:spTgt spid="6">
                                            <p:txEl>
                                              <p:pRg st="2" end="2"/>
                                            </p:txEl>
                                          </p:spTgt>
                                        </p:tgtEl>
                                        <p:attrNameLst>
                                          <p:attrName>style.visibility</p:attrName>
                                        </p:attrNameLst>
                                      </p:cBhvr>
                                      <p:to>
                                        <p:strVal val="visible"/>
                                      </p:to>
                                    </p:set>
                                    <p:anim calcmode="lin" valueType="num">
                                      <p:cBhvr additive="base">
                                        <p:cTn id="61" dur="500"/>
                                        <p:tgtEl>
                                          <p:spTgt spid="6">
                                            <p:txEl>
                                              <p:pRg st="2" end="2"/>
                                            </p:txEl>
                                          </p:spTgt>
                                        </p:tgtEl>
                                        <p:attrNameLst>
                                          <p:attrName>ppt_x</p:attrName>
                                        </p:attrNameLst>
                                      </p:cBhvr>
                                      <p:tavLst>
                                        <p:tav tm="0">
                                          <p:val>
                                            <p:strVal val="#ppt_x-#ppt_w*1.125000"/>
                                          </p:val>
                                        </p:tav>
                                        <p:tav tm="100000">
                                          <p:val>
                                            <p:strVal val="#ppt_x"/>
                                          </p:val>
                                        </p:tav>
                                      </p:tavLst>
                                    </p:anim>
                                    <p:animEffect transition="in" filter="wipe(right)">
                                      <p:cBhvr>
                                        <p:cTn id="62" dur="500"/>
                                        <p:tgtEl>
                                          <p:spTgt spid="6">
                                            <p:txEl>
                                              <p:pRg st="2" end="2"/>
                                            </p:txEl>
                                          </p:spTgt>
                                        </p:tgtEl>
                                      </p:cBhvr>
                                    </p:animEffect>
                                  </p:childTnLst>
                                </p:cTn>
                              </p:par>
                              <p:par>
                                <p:cTn id="63" presetID="12" presetClass="entr" presetSubtype="8" fill="hold" grpId="0" nodeType="withEffect">
                                  <p:stCondLst>
                                    <p:cond delay="0"/>
                                  </p:stCondLst>
                                  <p:childTnLst>
                                    <p:set>
                                      <p:cBhvr>
                                        <p:cTn id="64" dur="1" fill="hold">
                                          <p:stCondLst>
                                            <p:cond delay="0"/>
                                          </p:stCondLst>
                                        </p:cTn>
                                        <p:tgtEl>
                                          <p:spTgt spid="6">
                                            <p:txEl>
                                              <p:pRg st="3" end="3"/>
                                            </p:txEl>
                                          </p:spTgt>
                                        </p:tgtEl>
                                        <p:attrNameLst>
                                          <p:attrName>style.visibility</p:attrName>
                                        </p:attrNameLst>
                                      </p:cBhvr>
                                      <p:to>
                                        <p:strVal val="visible"/>
                                      </p:to>
                                    </p:set>
                                    <p:anim calcmode="lin" valueType="num">
                                      <p:cBhvr additive="base">
                                        <p:cTn id="65" dur="500"/>
                                        <p:tgtEl>
                                          <p:spTgt spid="6">
                                            <p:txEl>
                                              <p:pRg st="3" end="3"/>
                                            </p:txEl>
                                          </p:spTgt>
                                        </p:tgtEl>
                                        <p:attrNameLst>
                                          <p:attrName>ppt_x</p:attrName>
                                        </p:attrNameLst>
                                      </p:cBhvr>
                                      <p:tavLst>
                                        <p:tav tm="0">
                                          <p:val>
                                            <p:strVal val="#ppt_x-#ppt_w*1.125000"/>
                                          </p:val>
                                        </p:tav>
                                        <p:tav tm="100000">
                                          <p:val>
                                            <p:strVal val="#ppt_x"/>
                                          </p:val>
                                        </p:tav>
                                      </p:tavLst>
                                    </p:anim>
                                    <p:animEffect transition="in" filter="wipe(right)">
                                      <p:cBhvr>
                                        <p:cTn id="66" dur="500"/>
                                        <p:tgtEl>
                                          <p:spTgt spid="6">
                                            <p:txEl>
                                              <p:pRg st="3" end="3"/>
                                            </p:txEl>
                                          </p:spTgt>
                                        </p:tgtEl>
                                      </p:cBhvr>
                                    </p:animEffect>
                                  </p:childTnLst>
                                </p:cTn>
                              </p:par>
                              <p:par>
                                <p:cTn id="67" presetID="12" presetClass="entr" presetSubtype="8" fill="hold" grpId="0" nodeType="withEffect">
                                  <p:stCondLst>
                                    <p:cond delay="0"/>
                                  </p:stCondLst>
                                  <p:childTnLst>
                                    <p:set>
                                      <p:cBhvr>
                                        <p:cTn id="68" dur="1" fill="hold">
                                          <p:stCondLst>
                                            <p:cond delay="0"/>
                                          </p:stCondLst>
                                        </p:cTn>
                                        <p:tgtEl>
                                          <p:spTgt spid="6">
                                            <p:txEl>
                                              <p:pRg st="4" end="4"/>
                                            </p:txEl>
                                          </p:spTgt>
                                        </p:tgtEl>
                                        <p:attrNameLst>
                                          <p:attrName>style.visibility</p:attrName>
                                        </p:attrNameLst>
                                      </p:cBhvr>
                                      <p:to>
                                        <p:strVal val="visible"/>
                                      </p:to>
                                    </p:set>
                                    <p:anim calcmode="lin" valueType="num">
                                      <p:cBhvr additive="base">
                                        <p:cTn id="69" dur="500"/>
                                        <p:tgtEl>
                                          <p:spTgt spid="6">
                                            <p:txEl>
                                              <p:pRg st="4" end="4"/>
                                            </p:txEl>
                                          </p:spTgt>
                                        </p:tgtEl>
                                        <p:attrNameLst>
                                          <p:attrName>ppt_x</p:attrName>
                                        </p:attrNameLst>
                                      </p:cBhvr>
                                      <p:tavLst>
                                        <p:tav tm="0">
                                          <p:val>
                                            <p:strVal val="#ppt_x-#ppt_w*1.125000"/>
                                          </p:val>
                                        </p:tav>
                                        <p:tav tm="100000">
                                          <p:val>
                                            <p:strVal val="#ppt_x"/>
                                          </p:val>
                                        </p:tav>
                                      </p:tavLst>
                                    </p:anim>
                                    <p:animEffect transition="in" filter="wipe(right)">
                                      <p:cBhvr>
                                        <p:cTn id="70" dur="500"/>
                                        <p:tgtEl>
                                          <p:spTgt spid="6">
                                            <p:txEl>
                                              <p:pRg st="4" end="4"/>
                                            </p:txEl>
                                          </p:spTgt>
                                        </p:tgtEl>
                                      </p:cBhvr>
                                    </p:animEffect>
                                  </p:childTnLst>
                                </p:cTn>
                              </p:par>
                              <p:par>
                                <p:cTn id="71" presetID="12" presetClass="entr" presetSubtype="8" fill="hold" grpId="0" nodeType="withEffect">
                                  <p:stCondLst>
                                    <p:cond delay="0"/>
                                  </p:stCondLst>
                                  <p:childTnLst>
                                    <p:set>
                                      <p:cBhvr>
                                        <p:cTn id="72" dur="1" fill="hold">
                                          <p:stCondLst>
                                            <p:cond delay="0"/>
                                          </p:stCondLst>
                                        </p:cTn>
                                        <p:tgtEl>
                                          <p:spTgt spid="6">
                                            <p:txEl>
                                              <p:pRg st="5" end="5"/>
                                            </p:txEl>
                                          </p:spTgt>
                                        </p:tgtEl>
                                        <p:attrNameLst>
                                          <p:attrName>style.visibility</p:attrName>
                                        </p:attrNameLst>
                                      </p:cBhvr>
                                      <p:to>
                                        <p:strVal val="visible"/>
                                      </p:to>
                                    </p:set>
                                    <p:anim calcmode="lin" valueType="num">
                                      <p:cBhvr additive="base">
                                        <p:cTn id="73" dur="500"/>
                                        <p:tgtEl>
                                          <p:spTgt spid="6">
                                            <p:txEl>
                                              <p:pRg st="5" end="5"/>
                                            </p:txEl>
                                          </p:spTgt>
                                        </p:tgtEl>
                                        <p:attrNameLst>
                                          <p:attrName>ppt_x</p:attrName>
                                        </p:attrNameLst>
                                      </p:cBhvr>
                                      <p:tavLst>
                                        <p:tav tm="0">
                                          <p:val>
                                            <p:strVal val="#ppt_x-#ppt_w*1.125000"/>
                                          </p:val>
                                        </p:tav>
                                        <p:tav tm="100000">
                                          <p:val>
                                            <p:strVal val="#ppt_x"/>
                                          </p:val>
                                        </p:tav>
                                      </p:tavLst>
                                    </p:anim>
                                    <p:animEffect transition="in" filter="wipe(right)">
                                      <p:cBhvr>
                                        <p:cTn id="74" dur="500"/>
                                        <p:tgtEl>
                                          <p:spTgt spid="6">
                                            <p:txEl>
                                              <p:pRg st="5" end="5"/>
                                            </p:txEl>
                                          </p:spTgt>
                                        </p:tgtEl>
                                      </p:cBhvr>
                                    </p:animEffect>
                                  </p:childTnLst>
                                </p:cTn>
                              </p:par>
                              <p:par>
                                <p:cTn id="75" presetID="12" presetClass="entr" presetSubtype="8" fill="hold" grpId="0" nodeType="withEffect">
                                  <p:stCondLst>
                                    <p:cond delay="0"/>
                                  </p:stCondLst>
                                  <p:childTnLst>
                                    <p:set>
                                      <p:cBhvr>
                                        <p:cTn id="76" dur="1" fill="hold">
                                          <p:stCondLst>
                                            <p:cond delay="0"/>
                                          </p:stCondLst>
                                        </p:cTn>
                                        <p:tgtEl>
                                          <p:spTgt spid="6">
                                            <p:txEl>
                                              <p:pRg st="6" end="6"/>
                                            </p:txEl>
                                          </p:spTgt>
                                        </p:tgtEl>
                                        <p:attrNameLst>
                                          <p:attrName>style.visibility</p:attrName>
                                        </p:attrNameLst>
                                      </p:cBhvr>
                                      <p:to>
                                        <p:strVal val="visible"/>
                                      </p:to>
                                    </p:set>
                                    <p:anim calcmode="lin" valueType="num">
                                      <p:cBhvr additive="base">
                                        <p:cTn id="77" dur="500"/>
                                        <p:tgtEl>
                                          <p:spTgt spid="6">
                                            <p:txEl>
                                              <p:pRg st="6" end="6"/>
                                            </p:txEl>
                                          </p:spTgt>
                                        </p:tgtEl>
                                        <p:attrNameLst>
                                          <p:attrName>ppt_x</p:attrName>
                                        </p:attrNameLst>
                                      </p:cBhvr>
                                      <p:tavLst>
                                        <p:tav tm="0">
                                          <p:val>
                                            <p:strVal val="#ppt_x-#ppt_w*1.125000"/>
                                          </p:val>
                                        </p:tav>
                                        <p:tav tm="100000">
                                          <p:val>
                                            <p:strVal val="#ppt_x"/>
                                          </p:val>
                                        </p:tav>
                                      </p:tavLst>
                                    </p:anim>
                                    <p:animEffect transition="in" filter="wipe(right)">
                                      <p:cBhvr>
                                        <p:cTn id="78" dur="500"/>
                                        <p:tgtEl>
                                          <p:spTgt spid="6">
                                            <p:txEl>
                                              <p:pRg st="6" end="6"/>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2" presetClass="entr" presetSubtype="8" fill="hold" grpId="0" nodeType="click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additive="base">
                                        <p:cTn id="83" dur="500"/>
                                        <p:tgtEl>
                                          <p:spTgt spid="12"/>
                                        </p:tgtEl>
                                        <p:attrNameLst>
                                          <p:attrName>ppt_x</p:attrName>
                                        </p:attrNameLst>
                                      </p:cBhvr>
                                      <p:tavLst>
                                        <p:tav tm="0">
                                          <p:val>
                                            <p:strVal val="#ppt_x-#ppt_w*1.125000"/>
                                          </p:val>
                                        </p:tav>
                                        <p:tav tm="100000">
                                          <p:val>
                                            <p:strVal val="#ppt_x"/>
                                          </p:val>
                                        </p:tav>
                                      </p:tavLst>
                                    </p:anim>
                                    <p:animEffect transition="in" filter="wipe(right)">
                                      <p:cBhvr>
                                        <p:cTn id="8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p:cNvSpPr>
          <p:nvPr>
            <p:ph type="title"/>
          </p:nvPr>
        </p:nvSpPr>
        <p:spPr/>
        <p:txBody>
          <a:bodyPr>
            <a:normAutofit fontScale="90000"/>
          </a:bodyPr>
          <a:lstStyle>
            <a:lvl1pPr defTabSz="452627">
              <a:defRPr sz="3959" spc="79"/>
            </a:lvl1pPr>
          </a:lstStyle>
          <a:p>
            <a:r>
              <a:rPr lang="en-US" smtClean="0"/>
              <a:t>Work-Based Learning </a:t>
            </a:r>
            <a:br>
              <a:rPr lang="en-US" smtClean="0"/>
            </a:br>
            <a:r>
              <a:rPr lang="en-US" smtClean="0"/>
              <a:t>with Engaged Employers</a:t>
            </a:r>
            <a:endParaRPr lang="en-US" dirty="0"/>
          </a:p>
        </p:txBody>
      </p:sp>
      <p:sp>
        <p:nvSpPr>
          <p:cNvPr id="191" name="Shape 191"/>
          <p:cNvSpPr>
            <a:spLocks noGrp="1"/>
          </p:cNvSpPr>
          <p:nvPr>
            <p:ph idx="1"/>
          </p:nvPr>
        </p:nvSpPr>
        <p:spPr/>
        <p:txBody>
          <a:bodyPr>
            <a:normAutofit fontScale="77500" lnSpcReduction="20000"/>
          </a:bodyPr>
          <a:lstStyle/>
          <a:p>
            <a:pPr marL="0" indent="0">
              <a:buNone/>
            </a:pPr>
            <a:r>
              <a:rPr lang="en-US" b="1" u="sng" dirty="0" smtClean="0"/>
              <a:t>Exploratory - </a:t>
            </a:r>
          </a:p>
          <a:p>
            <a:r>
              <a:rPr lang="en-US" dirty="0" smtClean="0"/>
              <a:t>Provides on-worksite orientation to an occupation</a:t>
            </a:r>
          </a:p>
          <a:p>
            <a:r>
              <a:rPr lang="en-US" dirty="0" smtClean="0"/>
              <a:t>Helps in setting career direction and/or career major </a:t>
            </a:r>
          </a:p>
          <a:p>
            <a:r>
              <a:rPr lang="en-US" dirty="0" smtClean="0"/>
              <a:t>Opportunity to systematically sample and observe a variety of work</a:t>
            </a:r>
          </a:p>
          <a:p>
            <a:r>
              <a:rPr lang="en-US" dirty="0" smtClean="0"/>
              <a:t>Obtain knowledge about the nature and characteristics of work</a:t>
            </a:r>
          </a:p>
          <a:p>
            <a:r>
              <a:rPr lang="en-US" dirty="0" smtClean="0"/>
              <a:t>Offers a comprehensive and accurate knowledge of the world of work</a:t>
            </a:r>
          </a:p>
          <a:p>
            <a:r>
              <a:rPr lang="en-US" dirty="0" smtClean="0"/>
              <a:t>May include activities such as:  Industry Tours, Job Shadowing, Mentorship, Service Learning, Volunteer, Junior Achievement</a:t>
            </a:r>
            <a:endParaRPr lang="en-US" dirty="0"/>
          </a:p>
        </p:txBody>
      </p:sp>
    </p:spTree>
    <p:extLst>
      <p:ext uri="{BB962C8B-B14F-4D97-AF65-F5344CB8AC3E}">
        <p14:creationId xmlns:p14="http://schemas.microsoft.com/office/powerpoint/2010/main" val="1829864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title"/>
          </p:nvPr>
        </p:nvSpPr>
        <p:spPr/>
        <p:txBody>
          <a:bodyPr>
            <a:normAutofit fontScale="90000"/>
          </a:bodyPr>
          <a:lstStyle>
            <a:lvl1pPr defTabSz="452627">
              <a:defRPr sz="3959" spc="79"/>
            </a:lvl1pPr>
          </a:lstStyle>
          <a:p>
            <a:r>
              <a:rPr lang="en-US" smtClean="0"/>
              <a:t>Work-Based Learning </a:t>
            </a:r>
            <a:br>
              <a:rPr lang="en-US" smtClean="0"/>
            </a:br>
            <a:r>
              <a:rPr lang="en-US" smtClean="0"/>
              <a:t>with Engaged Employers</a:t>
            </a:r>
            <a:endParaRPr lang="en-US" dirty="0"/>
          </a:p>
        </p:txBody>
      </p:sp>
      <p:sp>
        <p:nvSpPr>
          <p:cNvPr id="195" name="Shape 195"/>
          <p:cNvSpPr>
            <a:spLocks noGrp="1"/>
          </p:cNvSpPr>
          <p:nvPr>
            <p:ph idx="1"/>
          </p:nvPr>
        </p:nvSpPr>
        <p:spPr/>
        <p:txBody>
          <a:bodyPr>
            <a:normAutofit fontScale="85000" lnSpcReduction="20000"/>
          </a:bodyPr>
          <a:lstStyle/>
          <a:p>
            <a:pPr marL="0" indent="0">
              <a:buNone/>
            </a:pPr>
            <a:r>
              <a:rPr lang="en-US" b="1" u="sng" dirty="0" smtClean="0"/>
              <a:t>Experiential - </a:t>
            </a:r>
          </a:p>
          <a:p>
            <a:r>
              <a:rPr lang="en-US" dirty="0" smtClean="0"/>
              <a:t>Provides hands-on experience on the general nature of work  </a:t>
            </a:r>
          </a:p>
          <a:p>
            <a:r>
              <a:rPr lang="en-US" dirty="0" smtClean="0"/>
              <a:t>Provides opportunity to experience and learn soft skills </a:t>
            </a:r>
          </a:p>
          <a:p>
            <a:r>
              <a:rPr lang="en-US" dirty="0" smtClean="0"/>
              <a:t>Provides opportunity to experience and learn foundational skills </a:t>
            </a:r>
          </a:p>
          <a:p>
            <a:r>
              <a:rPr lang="en-US" dirty="0" smtClean="0"/>
              <a:t>Skills such as: teamwork, following directions, communication, on-the-job behaviors, </a:t>
            </a:r>
          </a:p>
          <a:p>
            <a:r>
              <a:rPr lang="en-US" dirty="0" smtClean="0"/>
              <a:t>May include activities such as: PT Work, Project-Based Learning, Service Learning, OJT, Structured Volunteer Experiences, Student Organizations </a:t>
            </a:r>
            <a:endParaRPr lang="en-US" dirty="0"/>
          </a:p>
        </p:txBody>
      </p:sp>
    </p:spTree>
    <p:extLst>
      <p:ext uri="{BB962C8B-B14F-4D97-AF65-F5344CB8AC3E}">
        <p14:creationId xmlns:p14="http://schemas.microsoft.com/office/powerpoint/2010/main" val="424317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0"/>
            <a:ext cx="7924800" cy="7443182"/>
          </a:xfrm>
          <a:prstGeom prst="rect">
            <a:avLst/>
          </a:prstGeom>
        </p:spPr>
      </p:pic>
    </p:spTree>
    <p:extLst>
      <p:ext uri="{BB962C8B-B14F-4D97-AF65-F5344CB8AC3E}">
        <p14:creationId xmlns:p14="http://schemas.microsoft.com/office/powerpoint/2010/main" val="1818686797"/>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p:cNvSpPr>
          <p:nvPr>
            <p:ph type="title"/>
          </p:nvPr>
        </p:nvSpPr>
        <p:spPr/>
        <p:txBody>
          <a:bodyPr>
            <a:normAutofit fontScale="90000"/>
          </a:bodyPr>
          <a:lstStyle>
            <a:lvl1pPr defTabSz="452627">
              <a:defRPr sz="3959" spc="79"/>
            </a:lvl1pPr>
          </a:lstStyle>
          <a:p>
            <a:r>
              <a:rPr lang="en-US" smtClean="0"/>
              <a:t>Work-Based Learning </a:t>
            </a:r>
            <a:br>
              <a:rPr lang="en-US" smtClean="0"/>
            </a:br>
            <a:r>
              <a:rPr lang="en-US" smtClean="0"/>
              <a:t>with Engaged Employers</a:t>
            </a:r>
            <a:endParaRPr lang="en-US" dirty="0"/>
          </a:p>
        </p:txBody>
      </p:sp>
      <p:sp>
        <p:nvSpPr>
          <p:cNvPr id="199" name="Shape 199"/>
          <p:cNvSpPr>
            <a:spLocks noGrp="1"/>
          </p:cNvSpPr>
          <p:nvPr>
            <p:ph idx="1"/>
          </p:nvPr>
        </p:nvSpPr>
        <p:spPr/>
        <p:txBody>
          <a:bodyPr>
            <a:normAutofit lnSpcReduction="10000"/>
          </a:bodyPr>
          <a:lstStyle/>
          <a:p>
            <a:pPr marL="0" indent="0">
              <a:buNone/>
            </a:pPr>
            <a:r>
              <a:rPr lang="en-US" b="1" u="sng" dirty="0" smtClean="0"/>
              <a:t>Engaged– </a:t>
            </a:r>
          </a:p>
          <a:p>
            <a:r>
              <a:rPr lang="en-US" dirty="0" smtClean="0"/>
              <a:t>Work experience related to classroom instruction, </a:t>
            </a:r>
          </a:p>
          <a:p>
            <a:r>
              <a:rPr lang="en-US" dirty="0" smtClean="0"/>
              <a:t>Expands theory and enhances skills learned in the classroom </a:t>
            </a:r>
          </a:p>
          <a:p>
            <a:r>
              <a:rPr lang="en-US" dirty="0" smtClean="0"/>
              <a:t>Integrates life and learning at the worksite</a:t>
            </a:r>
          </a:p>
          <a:p>
            <a:r>
              <a:rPr lang="en-US" dirty="0" smtClean="0"/>
              <a:t>May include activities such as: Cooperative Education, Internships, Apprenticeships, Pre-Apprenticeship, On-the-Job Training </a:t>
            </a:r>
            <a:endParaRPr lang="en-US" dirty="0"/>
          </a:p>
        </p:txBody>
      </p:sp>
    </p:spTree>
    <p:extLst>
      <p:ext uri="{BB962C8B-B14F-4D97-AF65-F5344CB8AC3E}">
        <p14:creationId xmlns:p14="http://schemas.microsoft.com/office/powerpoint/2010/main" val="1861623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title"/>
          </p:nvPr>
        </p:nvSpPr>
        <p:spPr/>
        <p:txBody>
          <a:bodyPr/>
          <a:lstStyle>
            <a:lvl1pPr defTabSz="452627">
              <a:defRPr sz="3959" spc="79"/>
            </a:lvl1pPr>
          </a:lstStyle>
          <a:p>
            <a:r>
              <a:rPr lang="en-US" smtClean="0"/>
              <a:t>Job Placement </a:t>
            </a:r>
            <a:endParaRPr lang="en-US"/>
          </a:p>
        </p:txBody>
      </p:sp>
      <p:sp>
        <p:nvSpPr>
          <p:cNvPr id="203" name="Shape 203"/>
          <p:cNvSpPr>
            <a:spLocks noGrp="1"/>
          </p:cNvSpPr>
          <p:nvPr>
            <p:ph idx="1"/>
          </p:nvPr>
        </p:nvSpPr>
        <p:spPr/>
        <p:txBody>
          <a:bodyPr/>
          <a:lstStyle/>
          <a:p>
            <a:r>
              <a:rPr lang="en-US" dirty="0" smtClean="0"/>
              <a:t>Provide for experiential learning at various worksites during classroom training</a:t>
            </a:r>
          </a:p>
          <a:p>
            <a:r>
              <a:rPr lang="en-US" dirty="0" smtClean="0"/>
              <a:t>Offer assistance in interviewing and direct job placement with employers engaged in the pathway framework</a:t>
            </a:r>
          </a:p>
          <a:p>
            <a:r>
              <a:rPr lang="en-US" dirty="0" smtClean="0"/>
              <a:t>Meet the employment demands of the local labor market</a:t>
            </a:r>
            <a:endParaRPr lang="en-US" dirty="0"/>
          </a:p>
        </p:txBody>
      </p:sp>
    </p:spTree>
    <p:extLst>
      <p:ext uri="{BB962C8B-B14F-4D97-AF65-F5344CB8AC3E}">
        <p14:creationId xmlns:p14="http://schemas.microsoft.com/office/powerpoint/2010/main" val="1621197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Ladder</a:t>
            </a:r>
            <a:endParaRPr lang="en-US" dirty="0"/>
          </a:p>
        </p:txBody>
      </p:sp>
      <p:sp>
        <p:nvSpPr>
          <p:cNvPr id="3" name="Content Placeholder 2"/>
          <p:cNvSpPr>
            <a:spLocks noGrp="1"/>
          </p:cNvSpPr>
          <p:nvPr>
            <p:ph sz="half" idx="1"/>
          </p:nvPr>
        </p:nvSpPr>
        <p:spPr>
          <a:xfrm>
            <a:off x="457200" y="1600200"/>
            <a:ext cx="3505200" cy="4932238"/>
          </a:xfrm>
        </p:spPr>
        <p:txBody>
          <a:bodyPr>
            <a:normAutofit fontScale="92500"/>
          </a:bodyPr>
          <a:lstStyle/>
          <a:p>
            <a:pPr marL="0" indent="0">
              <a:buNone/>
            </a:pPr>
            <a:r>
              <a:rPr lang="en-US" sz="2400" b="1" u="sng" dirty="0"/>
              <a:t> Career Pathways offer:  </a:t>
            </a:r>
          </a:p>
          <a:p>
            <a:r>
              <a:rPr lang="en-US" sz="2400" dirty="0"/>
              <a:t>Career Ladder </a:t>
            </a:r>
          </a:p>
          <a:p>
            <a:r>
              <a:rPr lang="en-US" sz="2400" dirty="0"/>
              <a:t>Job opportunities based on Skills &amp; Credentials </a:t>
            </a:r>
          </a:p>
          <a:p>
            <a:r>
              <a:rPr lang="en-US" sz="2400" dirty="0"/>
              <a:t>Opportunity to develop skills &amp; advance through the pathway </a:t>
            </a:r>
          </a:p>
          <a:p>
            <a:r>
              <a:rPr lang="en-US" sz="2400" dirty="0"/>
              <a:t>Jobs identified by employers </a:t>
            </a:r>
          </a:p>
        </p:txBody>
      </p:sp>
      <p:sp>
        <p:nvSpPr>
          <p:cNvPr id="4" name="Content Placeholder 3"/>
          <p:cNvSpPr>
            <a:spLocks noGrp="1"/>
          </p:cNvSpPr>
          <p:nvPr>
            <p:ph sz="half" idx="2"/>
          </p:nvPr>
        </p:nvSpPr>
        <p:spPr>
          <a:xfrm>
            <a:off x="4174462" y="1600200"/>
            <a:ext cx="4512338" cy="5257800"/>
          </a:xfrm>
        </p:spPr>
        <p:txBody>
          <a:bodyPr>
            <a:normAutofit fontScale="92500"/>
          </a:bodyPr>
          <a:lstStyle/>
          <a:p>
            <a:pPr marL="0" indent="0">
              <a:spcBef>
                <a:spcPts val="300"/>
              </a:spcBef>
              <a:buNone/>
            </a:pPr>
            <a:r>
              <a:rPr lang="en-US" sz="2400" b="1" u="sng" dirty="0"/>
              <a:t>Example Jobs in a Career </a:t>
            </a:r>
            <a:r>
              <a:rPr lang="en-US" sz="2400" b="1" u="sng" dirty="0" smtClean="0"/>
              <a:t>Pathway</a:t>
            </a:r>
            <a:endParaRPr lang="en-US" sz="2400" b="1" u="sng" dirty="0"/>
          </a:p>
          <a:p>
            <a:pPr>
              <a:spcBef>
                <a:spcPts val="300"/>
              </a:spcBef>
            </a:pPr>
            <a:r>
              <a:rPr lang="en-US" sz="2400" dirty="0"/>
              <a:t>Welder </a:t>
            </a:r>
          </a:p>
          <a:p>
            <a:pPr>
              <a:spcBef>
                <a:spcPts val="300"/>
              </a:spcBef>
            </a:pPr>
            <a:r>
              <a:rPr lang="en-US" sz="2400" dirty="0"/>
              <a:t>Machine Operator</a:t>
            </a:r>
          </a:p>
          <a:p>
            <a:pPr>
              <a:spcBef>
                <a:spcPts val="300"/>
              </a:spcBef>
            </a:pPr>
            <a:r>
              <a:rPr lang="en-US" sz="2400" dirty="0"/>
              <a:t>Machine Maintenance </a:t>
            </a:r>
          </a:p>
          <a:p>
            <a:pPr>
              <a:spcBef>
                <a:spcPts val="300"/>
              </a:spcBef>
            </a:pPr>
            <a:r>
              <a:rPr lang="en-US" sz="2400" dirty="0"/>
              <a:t>Machinist </a:t>
            </a:r>
          </a:p>
          <a:p>
            <a:pPr>
              <a:spcBef>
                <a:spcPts val="300"/>
              </a:spcBef>
            </a:pPr>
            <a:r>
              <a:rPr lang="en-US" sz="2400" dirty="0"/>
              <a:t>Engineering Tech </a:t>
            </a:r>
          </a:p>
          <a:p>
            <a:pPr>
              <a:spcBef>
                <a:spcPts val="300"/>
              </a:spcBef>
            </a:pPr>
            <a:r>
              <a:rPr lang="en-US" sz="2400" dirty="0" smtClean="0"/>
              <a:t>Mechanical </a:t>
            </a:r>
            <a:r>
              <a:rPr lang="en-US" sz="2400" dirty="0"/>
              <a:t>Engineer </a:t>
            </a:r>
            <a:endParaRPr lang="en-US" sz="2400" dirty="0" smtClean="0"/>
          </a:p>
          <a:p>
            <a:pPr marL="0" indent="0">
              <a:spcBef>
                <a:spcPts val="300"/>
              </a:spcBef>
              <a:buNone/>
            </a:pPr>
            <a:endParaRPr lang="en-US" sz="2400" dirty="0" smtClean="0"/>
          </a:p>
          <a:p>
            <a:pPr marL="0" indent="0">
              <a:spcBef>
                <a:spcPts val="300"/>
              </a:spcBef>
              <a:buNone/>
            </a:pPr>
            <a:r>
              <a:rPr lang="en-US" sz="2400" b="1" u="sng" dirty="0" smtClean="0"/>
              <a:t>Example </a:t>
            </a:r>
            <a:r>
              <a:rPr lang="en-US" sz="2400" b="1" u="sng" dirty="0"/>
              <a:t>Jobs in a Career </a:t>
            </a:r>
            <a:r>
              <a:rPr lang="en-US" sz="2400" b="1" u="sng" dirty="0" smtClean="0"/>
              <a:t>Pathway</a:t>
            </a:r>
            <a:endParaRPr lang="en-US" sz="2400" b="1" u="sng" dirty="0"/>
          </a:p>
          <a:p>
            <a:pPr>
              <a:spcBef>
                <a:spcPts val="300"/>
              </a:spcBef>
            </a:pPr>
            <a:r>
              <a:rPr lang="en-US" sz="2400" dirty="0" smtClean="0"/>
              <a:t>CNA (Certified Nursing Assistant)</a:t>
            </a:r>
            <a:endParaRPr lang="en-US" sz="2400" dirty="0"/>
          </a:p>
          <a:p>
            <a:pPr>
              <a:spcBef>
                <a:spcPts val="300"/>
              </a:spcBef>
            </a:pPr>
            <a:r>
              <a:rPr lang="en-US" sz="2400" dirty="0" smtClean="0"/>
              <a:t>LPN (licensed Practical Nurse)</a:t>
            </a:r>
            <a:endParaRPr lang="en-US" sz="2400" dirty="0"/>
          </a:p>
          <a:p>
            <a:pPr>
              <a:spcBef>
                <a:spcPts val="300"/>
              </a:spcBef>
            </a:pPr>
            <a:r>
              <a:rPr lang="en-US" sz="2400" dirty="0" smtClean="0"/>
              <a:t>RN (Registered Nurse)</a:t>
            </a:r>
            <a:endParaRPr lang="en-US" sz="2400" dirty="0"/>
          </a:p>
          <a:p>
            <a:pPr>
              <a:spcBef>
                <a:spcPts val="300"/>
              </a:spcBef>
            </a:pPr>
            <a:r>
              <a:rPr lang="en-US" sz="2400" dirty="0" smtClean="0"/>
              <a:t>NP (Nurse Practitioner)</a:t>
            </a:r>
            <a:endParaRPr lang="en-US" sz="2400" dirty="0"/>
          </a:p>
        </p:txBody>
      </p:sp>
    </p:spTree>
    <p:extLst>
      <p:ext uri="{BB962C8B-B14F-4D97-AF65-F5344CB8AC3E}">
        <p14:creationId xmlns:p14="http://schemas.microsoft.com/office/powerpoint/2010/main" val="847406842"/>
      </p:ext>
    </p:extLst>
  </p:cSld>
  <p:clrMapOvr>
    <a:masterClrMapping/>
  </p:clrMapOvr>
  <p:transition spd="slow"/>
  <p:timing>
    <p:tnLst>
      <p:par>
        <p:cTn id="1" dur="indefinite" restart="never" fill="hold"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type="title"/>
          </p:nvPr>
        </p:nvSpPr>
        <p:spPr/>
        <p:txBody>
          <a:bodyPr/>
          <a:lstStyle/>
          <a:p>
            <a:r>
              <a:rPr lang="en-US" dirty="0" smtClean="0"/>
              <a:t>Job-Driven Training </a:t>
            </a:r>
            <a:endParaRPr lang="en-US" dirty="0"/>
          </a:p>
        </p:txBody>
      </p:sp>
      <p:sp>
        <p:nvSpPr>
          <p:cNvPr id="156" name="Shape 156"/>
          <p:cNvSpPr>
            <a:spLocks noGrp="1"/>
          </p:cNvSpPr>
          <p:nvPr>
            <p:ph idx="1"/>
          </p:nvPr>
        </p:nvSpPr>
        <p:spPr/>
        <p:txBody>
          <a:bodyPr/>
          <a:lstStyle/>
          <a:p>
            <a:r>
              <a:rPr lang="en-US" smtClean="0"/>
              <a:t>Engage Employers </a:t>
            </a:r>
          </a:p>
          <a:p>
            <a:r>
              <a:rPr lang="en-US" smtClean="0"/>
              <a:t>Earn and Learn </a:t>
            </a:r>
          </a:p>
          <a:p>
            <a:r>
              <a:rPr lang="en-US" smtClean="0"/>
              <a:t>Smart Choices </a:t>
            </a:r>
          </a:p>
          <a:p>
            <a:r>
              <a:rPr lang="en-US" smtClean="0"/>
              <a:t>Measurement Matters </a:t>
            </a:r>
          </a:p>
          <a:p>
            <a:r>
              <a:rPr lang="en-US" smtClean="0"/>
              <a:t>Stepping Stones </a:t>
            </a:r>
          </a:p>
          <a:p>
            <a:r>
              <a:rPr lang="en-US" smtClean="0"/>
              <a:t>Open Doors </a:t>
            </a:r>
          </a:p>
          <a:p>
            <a:r>
              <a:rPr lang="en-US" smtClean="0"/>
              <a:t>Regional Collaboration </a:t>
            </a:r>
            <a:endParaRPr lang="en-US" dirty="0"/>
          </a:p>
        </p:txBody>
      </p:sp>
      <p:pic>
        <p:nvPicPr>
          <p:cNvPr id="157" name="image3.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3454" y="3429001"/>
            <a:ext cx="4181646" cy="2697162"/>
          </a:xfrm>
          <a:prstGeom prst="rect">
            <a:avLst/>
          </a:prstGeom>
          <a:ln w="12700">
            <a:miter lim="400000"/>
          </a:ln>
        </p:spPr>
      </p:pic>
    </p:spTree>
    <p:extLst>
      <p:ext uri="{BB962C8B-B14F-4D97-AF65-F5344CB8AC3E}">
        <p14:creationId xmlns:p14="http://schemas.microsoft.com/office/powerpoint/2010/main" val="1382644926"/>
      </p:ext>
    </p:extLst>
  </p:cSld>
  <p:clrMapOvr>
    <a:masterClrMapping/>
  </p:clrMapOvr>
  <p:transition spd="slow"/>
  <p:timing>
    <p:tnLst>
      <p:par>
        <p:cTn id="1" dur="indefinite" restart="never" fill="hold"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p:cNvSpPr>
          <p:nvPr>
            <p:ph type="title"/>
          </p:nvPr>
        </p:nvSpPr>
        <p:spPr/>
        <p:txBody>
          <a:bodyPr/>
          <a:lstStyle/>
          <a:p>
            <a:r>
              <a:rPr lang="en-US" dirty="0" smtClean="0"/>
              <a:t>Job-Driven Training </a:t>
            </a:r>
            <a:endParaRPr lang="en-US" dirty="0"/>
          </a:p>
        </p:txBody>
      </p:sp>
      <p:sp>
        <p:nvSpPr>
          <p:cNvPr id="160" name="Shape 160"/>
          <p:cNvSpPr>
            <a:spLocks noGrp="1"/>
          </p:cNvSpPr>
          <p:nvPr>
            <p:ph idx="1"/>
          </p:nvPr>
        </p:nvSpPr>
        <p:spPr/>
        <p:txBody>
          <a:bodyPr/>
          <a:lstStyle/>
          <a:p>
            <a:pPr marL="0" indent="0">
              <a:lnSpc>
                <a:spcPct val="150000"/>
              </a:lnSpc>
              <a:buNone/>
            </a:pPr>
            <a:r>
              <a:rPr lang="en-US" dirty="0" smtClean="0"/>
              <a:t>“Training that is responsive to the needs of employers in order to effectively place ready-to-work Americans in jobs that are available now or train them in the skills needed for better jobs.”</a:t>
            </a:r>
            <a:endParaRPr lang="en-US" dirty="0"/>
          </a:p>
        </p:txBody>
      </p:sp>
      <p:sp>
        <p:nvSpPr>
          <p:cNvPr id="161" name="Shape 161"/>
          <p:cNvSpPr/>
          <p:nvPr/>
        </p:nvSpPr>
        <p:spPr>
          <a:xfrm>
            <a:off x="457199" y="6234700"/>
            <a:ext cx="8153402" cy="330409"/>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lvl1pPr algn="l" defTabSz="1300480">
              <a:defRPr sz="2200">
                <a:latin typeface="Franklin Gothic Medium"/>
                <a:ea typeface="Franklin Gothic Medium"/>
                <a:cs typeface="Franklin Gothic Medium"/>
                <a:sym typeface="Franklin Gothic Medium"/>
              </a:defRPr>
            </a:lvl1pPr>
          </a:lstStyle>
          <a:p>
            <a:r>
              <a:rPr sz="1547" dirty="0"/>
              <a:t>“FACT SHEET: Ready to Work At a Glance: Job-Driven Training and American Opportunity,”</a:t>
            </a:r>
          </a:p>
        </p:txBody>
      </p:sp>
    </p:spTree>
    <p:extLst>
      <p:ext uri="{BB962C8B-B14F-4D97-AF65-F5344CB8AC3E}">
        <p14:creationId xmlns:p14="http://schemas.microsoft.com/office/powerpoint/2010/main" val="758945989"/>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image4.jpeg"/>
          <p:cNvPicPr>
            <a:picLocks noChangeAspect="1"/>
          </p:cNvPicPr>
          <p:nvPr/>
        </p:nvPicPr>
        <p:blipFill>
          <a:blip r:embed="rId3">
            <a:alphaModFix amt="51099"/>
            <a:extLst/>
          </a:blip>
          <a:stretch>
            <a:fillRect/>
          </a:stretch>
        </p:blipFill>
        <p:spPr>
          <a:xfrm>
            <a:off x="838200" y="4876800"/>
            <a:ext cx="3352801" cy="2081049"/>
          </a:xfrm>
          <a:prstGeom prst="rect">
            <a:avLst/>
          </a:prstGeom>
          <a:ln w="12700">
            <a:miter lim="400000"/>
          </a:ln>
        </p:spPr>
      </p:pic>
      <p:sp>
        <p:nvSpPr>
          <p:cNvPr id="164" name="Shape 164"/>
          <p:cNvSpPr>
            <a:spLocks noGrp="1"/>
          </p:cNvSpPr>
          <p:nvPr>
            <p:ph type="title"/>
          </p:nvPr>
        </p:nvSpPr>
        <p:spPr/>
        <p:txBody>
          <a:bodyPr>
            <a:noAutofit/>
          </a:bodyPr>
          <a:lstStyle>
            <a:lvl1pPr>
              <a:defRPr sz="5400"/>
            </a:lvl1pPr>
          </a:lstStyle>
          <a:p>
            <a:r>
              <a:rPr lang="en-US" sz="4000" dirty="0" smtClean="0"/>
              <a:t>1. Engage with Employers </a:t>
            </a:r>
            <a:endParaRPr lang="en-US" sz="4000" dirty="0"/>
          </a:p>
        </p:txBody>
      </p:sp>
      <p:sp>
        <p:nvSpPr>
          <p:cNvPr id="165" name="Shape 165"/>
          <p:cNvSpPr>
            <a:spLocks noGrp="1"/>
          </p:cNvSpPr>
          <p:nvPr>
            <p:ph idx="1"/>
          </p:nvPr>
        </p:nvSpPr>
        <p:spPr/>
        <p:txBody>
          <a:bodyPr/>
          <a:lstStyle/>
          <a:p>
            <a:r>
              <a:rPr lang="en-US" dirty="0" smtClean="0"/>
              <a:t>Involve employers up front </a:t>
            </a:r>
          </a:p>
          <a:p>
            <a:r>
              <a:rPr lang="en-US" dirty="0" smtClean="0"/>
              <a:t>Determine local and regional hiring needs </a:t>
            </a:r>
          </a:p>
          <a:p>
            <a:r>
              <a:rPr lang="en-US" dirty="0" smtClean="0"/>
              <a:t>Get the employer’s perspective </a:t>
            </a:r>
          </a:p>
          <a:p>
            <a:r>
              <a:rPr lang="en-US" dirty="0" smtClean="0"/>
              <a:t>Adapt training to meet employer / </a:t>
            </a:r>
            <a:br>
              <a:rPr lang="en-US" dirty="0" smtClean="0"/>
            </a:br>
            <a:r>
              <a:rPr lang="en-US" dirty="0" smtClean="0"/>
              <a:t>labor market needs </a:t>
            </a:r>
          </a:p>
          <a:p>
            <a:r>
              <a:rPr lang="en-US" dirty="0" smtClean="0"/>
              <a:t>Advisory and beyond </a:t>
            </a:r>
            <a:endParaRPr lang="en-US" dirty="0"/>
          </a:p>
        </p:txBody>
      </p:sp>
      <p:pic>
        <p:nvPicPr>
          <p:cNvPr id="166" name="image5.jpeg"/>
          <p:cNvPicPr>
            <a:picLocks noChangeAspect="1"/>
          </p:cNvPicPr>
          <p:nvPr/>
        </p:nvPicPr>
        <p:blipFill>
          <a:blip r:embed="rId4" cstate="screen">
            <a:alphaModFix amt="89783"/>
            <a:extLst>
              <a:ext uri="{28A0092B-C50C-407E-A947-70E740481C1C}">
                <a14:useLocalDpi xmlns:a14="http://schemas.microsoft.com/office/drawing/2010/main"/>
              </a:ext>
            </a:extLst>
          </a:blip>
          <a:srcRect/>
          <a:stretch>
            <a:fillRect/>
          </a:stretch>
        </p:blipFill>
        <p:spPr>
          <a:xfrm>
            <a:off x="5257800" y="3588561"/>
            <a:ext cx="3809883" cy="3231339"/>
          </a:xfrm>
          <a:custGeom>
            <a:avLst/>
            <a:gdLst/>
            <a:ahLst/>
            <a:cxnLst>
              <a:cxn ang="0">
                <a:pos x="wd2" y="hd2"/>
              </a:cxn>
              <a:cxn ang="5400000">
                <a:pos x="wd2" y="hd2"/>
              </a:cxn>
              <a:cxn ang="10800000">
                <a:pos x="wd2" y="hd2"/>
              </a:cxn>
              <a:cxn ang="16200000">
                <a:pos x="wd2" y="hd2"/>
              </a:cxn>
            </a:cxnLst>
            <a:rect l="0" t="0" r="r" b="b"/>
            <a:pathLst>
              <a:path w="21528" h="21546" extrusionOk="0">
                <a:moveTo>
                  <a:pt x="8158" y="1"/>
                </a:moveTo>
                <a:cubicBezTo>
                  <a:pt x="7869" y="-25"/>
                  <a:pt x="7614" y="591"/>
                  <a:pt x="7552" y="1715"/>
                </a:cubicBezTo>
                <a:cubicBezTo>
                  <a:pt x="7432" y="3877"/>
                  <a:pt x="6760" y="5426"/>
                  <a:pt x="5720" y="5936"/>
                </a:cubicBezTo>
                <a:cubicBezTo>
                  <a:pt x="5238" y="6172"/>
                  <a:pt x="4777" y="6658"/>
                  <a:pt x="4697" y="7020"/>
                </a:cubicBezTo>
                <a:cubicBezTo>
                  <a:pt x="4597" y="7474"/>
                  <a:pt x="4369" y="7623"/>
                  <a:pt x="3955" y="7495"/>
                </a:cubicBezTo>
                <a:cubicBezTo>
                  <a:pt x="3625" y="7393"/>
                  <a:pt x="3265" y="7481"/>
                  <a:pt x="3154" y="7693"/>
                </a:cubicBezTo>
                <a:cubicBezTo>
                  <a:pt x="3043" y="7906"/>
                  <a:pt x="2559" y="8083"/>
                  <a:pt x="2081" y="8083"/>
                </a:cubicBezTo>
                <a:cubicBezTo>
                  <a:pt x="1330" y="8083"/>
                  <a:pt x="1189" y="8247"/>
                  <a:pt x="1023" y="9290"/>
                </a:cubicBezTo>
                <a:cubicBezTo>
                  <a:pt x="918" y="9953"/>
                  <a:pt x="806" y="11291"/>
                  <a:pt x="776" y="12264"/>
                </a:cubicBezTo>
                <a:cubicBezTo>
                  <a:pt x="746" y="13236"/>
                  <a:pt x="585" y="14249"/>
                  <a:pt x="417" y="14517"/>
                </a:cubicBezTo>
                <a:cubicBezTo>
                  <a:pt x="250" y="14786"/>
                  <a:pt x="74" y="15446"/>
                  <a:pt x="27" y="15983"/>
                </a:cubicBezTo>
                <a:cubicBezTo>
                  <a:pt x="-58" y="16959"/>
                  <a:pt x="-57" y="16963"/>
                  <a:pt x="1896" y="16963"/>
                </a:cubicBezTo>
                <a:cubicBezTo>
                  <a:pt x="2970" y="16963"/>
                  <a:pt x="3936" y="17119"/>
                  <a:pt x="4038" y="17315"/>
                </a:cubicBezTo>
                <a:cubicBezTo>
                  <a:pt x="4140" y="17510"/>
                  <a:pt x="4428" y="17673"/>
                  <a:pt x="4677" y="17673"/>
                </a:cubicBezTo>
                <a:cubicBezTo>
                  <a:pt x="4927" y="17673"/>
                  <a:pt x="5692" y="18114"/>
                  <a:pt x="6382" y="18659"/>
                </a:cubicBezTo>
                <a:cubicBezTo>
                  <a:pt x="8097" y="20016"/>
                  <a:pt x="9226" y="20575"/>
                  <a:pt x="10642" y="20765"/>
                </a:cubicBezTo>
                <a:cubicBezTo>
                  <a:pt x="11302" y="20854"/>
                  <a:pt x="12514" y="21052"/>
                  <a:pt x="13339" y="21208"/>
                </a:cubicBezTo>
                <a:cubicBezTo>
                  <a:pt x="14164" y="21365"/>
                  <a:pt x="15807" y="21513"/>
                  <a:pt x="16988" y="21536"/>
                </a:cubicBezTo>
                <a:cubicBezTo>
                  <a:pt x="19001" y="21575"/>
                  <a:pt x="19127" y="21531"/>
                  <a:pt x="18978" y="20860"/>
                </a:cubicBezTo>
                <a:cubicBezTo>
                  <a:pt x="18891" y="20466"/>
                  <a:pt x="18724" y="20077"/>
                  <a:pt x="18607" y="19991"/>
                </a:cubicBezTo>
                <a:cubicBezTo>
                  <a:pt x="18491" y="19906"/>
                  <a:pt x="18482" y="19017"/>
                  <a:pt x="18590" y="18020"/>
                </a:cubicBezTo>
                <a:cubicBezTo>
                  <a:pt x="18760" y="16456"/>
                  <a:pt x="18987" y="15985"/>
                  <a:pt x="20223" y="14583"/>
                </a:cubicBezTo>
                <a:cubicBezTo>
                  <a:pt x="21261" y="13406"/>
                  <a:pt x="21542" y="13051"/>
                  <a:pt x="21528" y="12353"/>
                </a:cubicBezTo>
                <a:cubicBezTo>
                  <a:pt x="21523" y="12120"/>
                  <a:pt x="21487" y="11845"/>
                  <a:pt x="21433" y="11493"/>
                </a:cubicBezTo>
                <a:cubicBezTo>
                  <a:pt x="21310" y="10689"/>
                  <a:pt x="21169" y="9395"/>
                  <a:pt x="21121" y="8614"/>
                </a:cubicBezTo>
                <a:cubicBezTo>
                  <a:pt x="21072" y="7833"/>
                  <a:pt x="21004" y="7152"/>
                  <a:pt x="20972" y="7103"/>
                </a:cubicBezTo>
                <a:cubicBezTo>
                  <a:pt x="20803" y="6843"/>
                  <a:pt x="20829" y="6060"/>
                  <a:pt x="21020" y="5588"/>
                </a:cubicBezTo>
                <a:cubicBezTo>
                  <a:pt x="21139" y="5293"/>
                  <a:pt x="21055" y="4760"/>
                  <a:pt x="20833" y="4401"/>
                </a:cubicBezTo>
                <a:cubicBezTo>
                  <a:pt x="20612" y="4043"/>
                  <a:pt x="20506" y="3524"/>
                  <a:pt x="20594" y="3250"/>
                </a:cubicBezTo>
                <a:cubicBezTo>
                  <a:pt x="20702" y="2917"/>
                  <a:pt x="20542" y="2753"/>
                  <a:pt x="20107" y="2753"/>
                </a:cubicBezTo>
                <a:cubicBezTo>
                  <a:pt x="19750" y="2753"/>
                  <a:pt x="19524" y="2885"/>
                  <a:pt x="19609" y="3047"/>
                </a:cubicBezTo>
                <a:cubicBezTo>
                  <a:pt x="19864" y="3535"/>
                  <a:pt x="17729" y="5685"/>
                  <a:pt x="17219" y="5453"/>
                </a:cubicBezTo>
                <a:cubicBezTo>
                  <a:pt x="16966" y="5338"/>
                  <a:pt x="16432" y="5500"/>
                  <a:pt x="16036" y="5808"/>
                </a:cubicBezTo>
                <a:cubicBezTo>
                  <a:pt x="15197" y="6458"/>
                  <a:pt x="14690" y="6218"/>
                  <a:pt x="14690" y="5172"/>
                </a:cubicBezTo>
                <a:cubicBezTo>
                  <a:pt x="14690" y="4301"/>
                  <a:pt x="13424" y="2803"/>
                  <a:pt x="12669" y="2782"/>
                </a:cubicBezTo>
                <a:cubicBezTo>
                  <a:pt x="10850" y="2733"/>
                  <a:pt x="9745" y="2470"/>
                  <a:pt x="9812" y="2102"/>
                </a:cubicBezTo>
                <a:cubicBezTo>
                  <a:pt x="9853" y="1874"/>
                  <a:pt x="9685" y="1690"/>
                  <a:pt x="9434" y="1690"/>
                </a:cubicBezTo>
                <a:cubicBezTo>
                  <a:pt x="9182" y="1690"/>
                  <a:pt x="8843" y="1276"/>
                  <a:pt x="8681" y="772"/>
                </a:cubicBezTo>
                <a:cubicBezTo>
                  <a:pt x="8518" y="265"/>
                  <a:pt x="8331" y="17"/>
                  <a:pt x="8158" y="1"/>
                </a:cubicBezTo>
                <a:close/>
              </a:path>
            </a:pathLst>
          </a:custGeom>
          <a:ln w="12700">
            <a:miter lim="400000"/>
          </a:ln>
        </p:spPr>
      </p:pic>
    </p:spTree>
    <p:extLst>
      <p:ext uri="{BB962C8B-B14F-4D97-AF65-F5344CB8AC3E}">
        <p14:creationId xmlns:p14="http://schemas.microsoft.com/office/powerpoint/2010/main" val="1531559089"/>
      </p:ext>
    </p:extLst>
  </p:cSld>
  <p:clrMapOvr>
    <a:masterClrMapping/>
  </p:clrMapOvr>
  <p:transition spd="slow"/>
  <p:timing>
    <p:tnLst>
      <p:par>
        <p:cTn id="1" dur="indefinite" restart="never" fill="hold"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p:cNvSpPr>
          <p:nvPr>
            <p:ph type="title"/>
          </p:nvPr>
        </p:nvSpPr>
        <p:spPr/>
        <p:txBody>
          <a:bodyPr/>
          <a:lstStyle/>
          <a:p>
            <a:r>
              <a:rPr lang="en-US" sz="4400" dirty="0" smtClean="0"/>
              <a:t>2. </a:t>
            </a:r>
            <a:r>
              <a:rPr lang="en-US" sz="4400" dirty="0"/>
              <a:t>E</a:t>
            </a:r>
            <a:r>
              <a:rPr lang="en-US" sz="4400" dirty="0" smtClean="0"/>
              <a:t>arn and Learn </a:t>
            </a:r>
            <a:endParaRPr lang="en-US" sz="4400" dirty="0"/>
          </a:p>
        </p:txBody>
      </p:sp>
      <p:sp>
        <p:nvSpPr>
          <p:cNvPr id="171" name="Shape 171"/>
          <p:cNvSpPr>
            <a:spLocks noGrp="1"/>
          </p:cNvSpPr>
          <p:nvPr>
            <p:ph idx="1"/>
          </p:nvPr>
        </p:nvSpPr>
        <p:spPr/>
        <p:txBody>
          <a:bodyPr/>
          <a:lstStyle/>
          <a:p>
            <a:r>
              <a:rPr lang="en-US" smtClean="0"/>
              <a:t>Offer work-based learning</a:t>
            </a:r>
          </a:p>
          <a:p>
            <a:r>
              <a:rPr lang="en-US" smtClean="0"/>
              <a:t>Exploratory -  Look at work</a:t>
            </a:r>
          </a:p>
          <a:p>
            <a:r>
              <a:rPr lang="en-US" smtClean="0"/>
              <a:t>Experiential  - Experience work</a:t>
            </a:r>
          </a:p>
          <a:p>
            <a:r>
              <a:rPr lang="en-US" smtClean="0"/>
              <a:t>Engaged/Involved -  Integrate work and education</a:t>
            </a:r>
          </a:p>
          <a:p>
            <a:r>
              <a:rPr lang="en-US" smtClean="0"/>
              <a:t>Paid OJT</a:t>
            </a:r>
            <a:endParaRPr lang="en-US"/>
          </a:p>
        </p:txBody>
      </p:sp>
      <p:pic>
        <p:nvPicPr>
          <p:cNvPr id="6" name="Picture 5"/>
          <p:cNvPicPr>
            <a:picLocks noChangeAspect="1"/>
          </p:cNvPicPr>
          <p:nvPr/>
        </p:nvPicPr>
        <p:blipFill>
          <a:blip r:embed="rId3"/>
          <a:stretch>
            <a:fillRect/>
          </a:stretch>
        </p:blipFill>
        <p:spPr>
          <a:xfrm>
            <a:off x="3962400" y="4305300"/>
            <a:ext cx="3810000" cy="2857500"/>
          </a:xfrm>
          <a:prstGeom prst="rect">
            <a:avLst/>
          </a:prstGeom>
        </p:spPr>
      </p:pic>
    </p:spTree>
    <p:extLst>
      <p:ext uri="{BB962C8B-B14F-4D97-AF65-F5344CB8AC3E}">
        <p14:creationId xmlns:p14="http://schemas.microsoft.com/office/powerpoint/2010/main" val="2099428743"/>
      </p:ext>
    </p:extLst>
  </p:cSld>
  <p:clrMapOvr>
    <a:masterClrMapping/>
  </p:clrMapOvr>
  <p:transition spd="slow"/>
  <p:timing>
    <p:tnLst>
      <p:par>
        <p:cTn id="1" dur="indefinite" restart="never" fill="hold"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p:cNvSpPr>
          <p:nvPr>
            <p:ph type="title"/>
          </p:nvPr>
        </p:nvSpPr>
        <p:spPr/>
        <p:txBody>
          <a:bodyPr>
            <a:noAutofit/>
          </a:bodyPr>
          <a:lstStyle>
            <a:lvl1pPr defTabSz="1209446">
              <a:defRPr sz="5022"/>
            </a:lvl1pPr>
          </a:lstStyle>
          <a:p>
            <a:r>
              <a:rPr lang="en-US" sz="3600" dirty="0" smtClean="0"/>
              <a:t>3. Use Data – Smart Choices</a:t>
            </a:r>
            <a:endParaRPr lang="en-US" sz="3600" dirty="0"/>
          </a:p>
        </p:txBody>
      </p:sp>
      <p:sp>
        <p:nvSpPr>
          <p:cNvPr id="176" name="Shape 176"/>
          <p:cNvSpPr>
            <a:spLocks noGrp="1"/>
          </p:cNvSpPr>
          <p:nvPr>
            <p:ph idx="1"/>
          </p:nvPr>
        </p:nvSpPr>
        <p:spPr/>
        <p:txBody>
          <a:bodyPr/>
          <a:lstStyle/>
          <a:p>
            <a:r>
              <a:rPr lang="en-US" dirty="0" smtClean="0"/>
              <a:t>Data-driven accountability </a:t>
            </a:r>
          </a:p>
          <a:p>
            <a:r>
              <a:rPr lang="en-US" dirty="0" smtClean="0"/>
              <a:t>What it taught - Programs of Study related to work</a:t>
            </a:r>
          </a:p>
          <a:p>
            <a:r>
              <a:rPr lang="en-US" dirty="0" smtClean="0"/>
              <a:t>Likelihood of getting a job </a:t>
            </a:r>
            <a:endParaRPr lang="en-US" dirty="0"/>
          </a:p>
        </p:txBody>
      </p:sp>
      <p:pic>
        <p:nvPicPr>
          <p:cNvPr id="177" name="image6.tif"/>
          <p:cNvPicPr>
            <a:picLocks noChangeAspect="1"/>
          </p:cNvPicPr>
          <p:nvPr/>
        </p:nvPicPr>
        <p:blipFill>
          <a:blip r:embed="rId3">
            <a:extLst/>
          </a:blip>
          <a:stretch>
            <a:fillRect/>
          </a:stretch>
        </p:blipFill>
        <p:spPr>
          <a:xfrm>
            <a:off x="4259538" y="3763616"/>
            <a:ext cx="4641574" cy="3094384"/>
          </a:xfrm>
          <a:prstGeom prst="rect">
            <a:avLst/>
          </a:prstGeom>
          <a:ln w="12700">
            <a:miter lim="400000"/>
          </a:ln>
        </p:spPr>
      </p:pic>
    </p:spTree>
    <p:extLst>
      <p:ext uri="{BB962C8B-B14F-4D97-AF65-F5344CB8AC3E}">
        <p14:creationId xmlns:p14="http://schemas.microsoft.com/office/powerpoint/2010/main" val="469027196"/>
      </p:ext>
    </p:extLst>
  </p:cSld>
  <p:clrMapOvr>
    <a:masterClrMapping/>
  </p:clrMapOvr>
  <p:transition spd="slow"/>
  <p:timing>
    <p:tnLst>
      <p:par>
        <p:cTn id="1" dur="indefinite" restart="never" fill="hold"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image7.tif"/>
          <p:cNvPicPr>
            <a:picLocks noChangeAspect="1"/>
          </p:cNvPicPr>
          <p:nvPr/>
        </p:nvPicPr>
        <p:blipFill>
          <a:blip r:embed="rId3">
            <a:extLst/>
          </a:blip>
          <a:stretch>
            <a:fillRect/>
          </a:stretch>
        </p:blipFill>
        <p:spPr>
          <a:xfrm>
            <a:off x="2514600" y="3276600"/>
            <a:ext cx="6592944" cy="3653591"/>
          </a:xfrm>
          <a:prstGeom prst="rect">
            <a:avLst/>
          </a:prstGeom>
          <a:ln w="12700">
            <a:miter lim="400000"/>
          </a:ln>
        </p:spPr>
      </p:pic>
      <p:sp>
        <p:nvSpPr>
          <p:cNvPr id="181" name="Shape 181"/>
          <p:cNvSpPr>
            <a:spLocks noGrp="1"/>
          </p:cNvSpPr>
          <p:nvPr>
            <p:ph type="title"/>
          </p:nvPr>
        </p:nvSpPr>
        <p:spPr/>
        <p:txBody>
          <a:bodyPr>
            <a:noAutofit/>
          </a:bodyPr>
          <a:lstStyle>
            <a:lvl1pPr>
              <a:defRPr sz="5400"/>
            </a:lvl1pPr>
          </a:lstStyle>
          <a:p>
            <a:r>
              <a:rPr lang="en-US" sz="4000" dirty="0" smtClean="0"/>
              <a:t>4. Measurement Matters</a:t>
            </a:r>
            <a:endParaRPr lang="en-US" sz="4000" dirty="0"/>
          </a:p>
        </p:txBody>
      </p:sp>
      <p:sp>
        <p:nvSpPr>
          <p:cNvPr id="182" name="Shape 182"/>
          <p:cNvSpPr>
            <a:spLocks noGrp="1"/>
          </p:cNvSpPr>
          <p:nvPr>
            <p:ph idx="1"/>
          </p:nvPr>
        </p:nvSpPr>
        <p:spPr/>
        <p:txBody>
          <a:bodyPr/>
          <a:lstStyle/>
          <a:p>
            <a:r>
              <a:rPr lang="en-US" dirty="0" smtClean="0"/>
              <a:t>Earnings and employment </a:t>
            </a:r>
          </a:p>
          <a:p>
            <a:r>
              <a:rPr lang="en-US" dirty="0" smtClean="0"/>
              <a:t>Employment by sector </a:t>
            </a:r>
          </a:p>
          <a:p>
            <a:r>
              <a:rPr lang="en-US" dirty="0" smtClean="0"/>
              <a:t>Employer by training group, program, class </a:t>
            </a:r>
          </a:p>
          <a:p>
            <a:r>
              <a:rPr lang="en-US" dirty="0" smtClean="0"/>
              <a:t>Retention </a:t>
            </a:r>
            <a:endParaRPr lang="en-US" dirty="0"/>
          </a:p>
        </p:txBody>
      </p:sp>
    </p:spTree>
    <p:extLst>
      <p:ext uri="{BB962C8B-B14F-4D97-AF65-F5344CB8AC3E}">
        <p14:creationId xmlns:p14="http://schemas.microsoft.com/office/powerpoint/2010/main" val="2020419851"/>
      </p:ext>
    </p:extLst>
  </p:cSld>
  <p:clrMapOvr>
    <a:masterClrMapping/>
  </p:clrMapOvr>
  <p:transition spd="slow"/>
  <p:timing>
    <p:tnLst>
      <p:par>
        <p:cTn id="1" dur="indefinite" restart="never" fill="hold"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267200" y="1981200"/>
            <a:ext cx="4838700" cy="4838700"/>
          </a:xfrm>
          <a:prstGeom prst="rect">
            <a:avLst/>
          </a:prstGeom>
        </p:spPr>
      </p:pic>
      <p:sp>
        <p:nvSpPr>
          <p:cNvPr id="188" name="Shape 188"/>
          <p:cNvSpPr>
            <a:spLocks noGrp="1"/>
          </p:cNvSpPr>
          <p:nvPr>
            <p:ph type="title"/>
          </p:nvPr>
        </p:nvSpPr>
        <p:spPr/>
        <p:txBody>
          <a:bodyPr/>
          <a:lstStyle/>
          <a:p>
            <a:r>
              <a:rPr lang="en-US" dirty="0" smtClean="0"/>
              <a:t>5. Stepping Stones</a:t>
            </a:r>
            <a:endParaRPr lang="en-US" dirty="0"/>
          </a:p>
        </p:txBody>
      </p:sp>
      <p:sp>
        <p:nvSpPr>
          <p:cNvPr id="189" name="Shape 189"/>
          <p:cNvSpPr>
            <a:spLocks noGrp="1"/>
          </p:cNvSpPr>
          <p:nvPr>
            <p:ph idx="1"/>
          </p:nvPr>
        </p:nvSpPr>
        <p:spPr>
          <a:xfrm>
            <a:off x="457200" y="1600200"/>
            <a:ext cx="5181600" cy="4876800"/>
          </a:xfrm>
        </p:spPr>
        <p:txBody>
          <a:bodyPr/>
          <a:lstStyle/>
          <a:p>
            <a:r>
              <a:rPr lang="en-US" dirty="0" smtClean="0"/>
              <a:t>Seamless progression</a:t>
            </a:r>
          </a:p>
          <a:p>
            <a:r>
              <a:rPr lang="en-US" dirty="0" smtClean="0"/>
              <a:t>Steps, progression </a:t>
            </a:r>
          </a:p>
          <a:p>
            <a:r>
              <a:rPr lang="en-US" dirty="0" smtClean="0"/>
              <a:t>Advancement, credentials </a:t>
            </a:r>
          </a:p>
          <a:p>
            <a:r>
              <a:rPr lang="en-US" dirty="0" smtClean="0"/>
              <a:t>Come and go -- open entry and open exit </a:t>
            </a:r>
            <a:endParaRPr lang="en-US" dirty="0"/>
          </a:p>
        </p:txBody>
      </p:sp>
    </p:spTree>
    <p:extLst>
      <p:ext uri="{BB962C8B-B14F-4D97-AF65-F5344CB8AC3E}">
        <p14:creationId xmlns:p14="http://schemas.microsoft.com/office/powerpoint/2010/main" val="689525873"/>
      </p:ext>
    </p:extLst>
  </p:cSld>
  <p:clrMapOvr>
    <a:masterClrMapping/>
  </p:clrMapOvr>
  <p:transition spd="slow"/>
  <p:timing>
    <p:tnLst>
      <p:par>
        <p:cTn id="1" dur="indefinite" restart="never" fill="hold"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0"/>
            <a:ext cx="8157732" cy="6858000"/>
          </a:xfrm>
          <a:prstGeom prst="rect">
            <a:avLst/>
          </a:prstGeom>
          <a:solidFill>
            <a:schemeClr val="bg1"/>
          </a:solidFill>
        </p:spPr>
      </p:pic>
    </p:spTree>
    <p:extLst>
      <p:ext uri="{BB962C8B-B14F-4D97-AF65-F5344CB8AC3E}">
        <p14:creationId xmlns:p14="http://schemas.microsoft.com/office/powerpoint/2010/main" val="829463810"/>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p:cNvSpPr>
          <p:nvPr>
            <p:ph type="title"/>
          </p:nvPr>
        </p:nvSpPr>
        <p:spPr/>
        <p:txBody>
          <a:bodyPr/>
          <a:lstStyle/>
          <a:p>
            <a:r>
              <a:rPr lang="en-US" dirty="0" smtClean="0"/>
              <a:t>6. Opening Doors </a:t>
            </a:r>
            <a:endParaRPr lang="en-US" dirty="0"/>
          </a:p>
        </p:txBody>
      </p:sp>
      <p:sp>
        <p:nvSpPr>
          <p:cNvPr id="194" name="Shape 194"/>
          <p:cNvSpPr>
            <a:spLocks noGrp="1"/>
          </p:cNvSpPr>
          <p:nvPr>
            <p:ph idx="1"/>
          </p:nvPr>
        </p:nvSpPr>
        <p:spPr/>
        <p:txBody>
          <a:bodyPr/>
          <a:lstStyle/>
          <a:p>
            <a:r>
              <a:rPr lang="en-US" smtClean="0"/>
              <a:t>Chipping away at barriers to employment </a:t>
            </a:r>
          </a:p>
          <a:p>
            <a:r>
              <a:rPr lang="en-US" smtClean="0"/>
              <a:t>Serve those with barriers </a:t>
            </a:r>
          </a:p>
          <a:p>
            <a:r>
              <a:rPr lang="en-US" smtClean="0"/>
              <a:t>Collaboration and extra tools for job developers, trainers, and employers </a:t>
            </a: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4038600"/>
            <a:ext cx="1376896" cy="2743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39096" y="4038600"/>
            <a:ext cx="1366304" cy="27432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28904" y="4038600"/>
            <a:ext cx="1376896" cy="2743200"/>
          </a:xfrm>
          <a:prstGeom prst="rect">
            <a:avLst/>
          </a:prstGeom>
        </p:spPr>
      </p:pic>
    </p:spTree>
    <p:extLst>
      <p:ext uri="{BB962C8B-B14F-4D97-AF65-F5344CB8AC3E}">
        <p14:creationId xmlns:p14="http://schemas.microsoft.com/office/powerpoint/2010/main" val="433589301"/>
      </p:ext>
    </p:extLst>
  </p:cSld>
  <p:clrMapOvr>
    <a:masterClrMapping/>
  </p:clrMapOvr>
  <p:transition spd="slow"/>
  <p:timing>
    <p:tnLst>
      <p:par>
        <p:cTn id="1" dur="indefinite" restart="never" fill="hold"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image9.tif"/>
          <p:cNvPicPr>
            <a:picLocks noChangeAspect="1"/>
          </p:cNvPicPr>
          <p:nvPr/>
        </p:nvPicPr>
        <p:blipFill>
          <a:blip r:embed="rId3">
            <a:extLst/>
          </a:blip>
          <a:stretch>
            <a:fillRect/>
          </a:stretch>
        </p:blipFill>
        <p:spPr>
          <a:xfrm>
            <a:off x="4448972" y="1739900"/>
            <a:ext cx="4618828" cy="2755900"/>
          </a:xfrm>
          <a:prstGeom prst="rect">
            <a:avLst/>
          </a:prstGeom>
          <a:ln w="12700">
            <a:miter lim="400000"/>
          </a:ln>
        </p:spPr>
      </p:pic>
      <p:sp>
        <p:nvSpPr>
          <p:cNvPr id="198" name="Shape 198"/>
          <p:cNvSpPr>
            <a:spLocks noGrp="1"/>
          </p:cNvSpPr>
          <p:nvPr>
            <p:ph type="title"/>
          </p:nvPr>
        </p:nvSpPr>
        <p:spPr/>
        <p:txBody>
          <a:bodyPr>
            <a:normAutofit fontScale="90000"/>
          </a:bodyPr>
          <a:lstStyle>
            <a:lvl1pPr>
              <a:defRPr sz="5400"/>
            </a:lvl1pPr>
          </a:lstStyle>
          <a:p>
            <a:r>
              <a:rPr lang="en-US" smtClean="0"/>
              <a:t>7. Regional Collaboration</a:t>
            </a:r>
            <a:endParaRPr lang="en-US"/>
          </a:p>
        </p:txBody>
      </p:sp>
      <p:sp>
        <p:nvSpPr>
          <p:cNvPr id="199" name="Shape 199"/>
          <p:cNvSpPr>
            <a:spLocks noGrp="1"/>
          </p:cNvSpPr>
          <p:nvPr>
            <p:ph idx="1"/>
          </p:nvPr>
        </p:nvSpPr>
        <p:spPr/>
        <p:txBody>
          <a:bodyPr>
            <a:normAutofit fontScale="85000" lnSpcReduction="20000"/>
          </a:bodyPr>
          <a:lstStyle/>
          <a:p>
            <a:r>
              <a:rPr lang="en-US" dirty="0" smtClean="0"/>
              <a:t>Workforce Boards </a:t>
            </a:r>
          </a:p>
          <a:p>
            <a:r>
              <a:rPr lang="en-US" dirty="0" smtClean="0"/>
              <a:t>Job Centers </a:t>
            </a:r>
          </a:p>
          <a:p>
            <a:r>
              <a:rPr lang="en-US" dirty="0" smtClean="0"/>
              <a:t>Chambers of Commerce </a:t>
            </a:r>
          </a:p>
          <a:p>
            <a:r>
              <a:rPr lang="en-US" dirty="0" smtClean="0"/>
              <a:t>Community Colleges </a:t>
            </a:r>
          </a:p>
          <a:p>
            <a:r>
              <a:rPr lang="en-US" dirty="0" smtClean="0"/>
              <a:t>Labor Organizations </a:t>
            </a:r>
          </a:p>
          <a:p>
            <a:r>
              <a:rPr lang="en-US" dirty="0" smtClean="0"/>
              <a:t>Philanthropic Organizations </a:t>
            </a:r>
          </a:p>
          <a:p>
            <a:r>
              <a:rPr lang="en-US" dirty="0" smtClean="0"/>
              <a:t>Human Service Agencies </a:t>
            </a:r>
          </a:p>
          <a:p>
            <a:r>
              <a:rPr lang="en-US" dirty="0" smtClean="0"/>
              <a:t>Vocational Rehabilitation </a:t>
            </a:r>
          </a:p>
          <a:p>
            <a:r>
              <a:rPr lang="en-US" dirty="0" smtClean="0"/>
              <a:t>Independent Living Centers </a:t>
            </a:r>
          </a:p>
          <a:p>
            <a:r>
              <a:rPr lang="en-US" dirty="0" smtClean="0"/>
              <a:t>Community Organizations</a:t>
            </a:r>
            <a:endParaRPr lang="en-US" dirty="0"/>
          </a:p>
        </p:txBody>
      </p:sp>
    </p:spTree>
    <p:extLst>
      <p:ext uri="{BB962C8B-B14F-4D97-AF65-F5344CB8AC3E}">
        <p14:creationId xmlns:p14="http://schemas.microsoft.com/office/powerpoint/2010/main" val="1323025030"/>
      </p:ext>
    </p:extLst>
  </p:cSld>
  <p:clrMapOvr>
    <a:masterClrMapping/>
  </p:clrMapOvr>
  <p:transition spd="slow"/>
  <p:timing>
    <p:tnLst>
      <p:par>
        <p:cTn id="1" dur="indefinite" restart="never" fill="hold"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Prosperity Zones</a:t>
            </a:r>
            <a:endParaRPr lang="en-US" dirty="0"/>
          </a:p>
        </p:txBody>
      </p:sp>
      <p:pic>
        <p:nvPicPr>
          <p:cNvPr id="3" name="Picture 2"/>
          <p:cNvPicPr>
            <a:picLocks noChangeAspect="1"/>
          </p:cNvPicPr>
          <p:nvPr/>
        </p:nvPicPr>
        <p:blipFill>
          <a:blip r:embed="rId3"/>
          <a:stretch>
            <a:fillRect/>
          </a:stretch>
        </p:blipFill>
        <p:spPr>
          <a:xfrm>
            <a:off x="1013" y="1524000"/>
            <a:ext cx="9138937" cy="4584700"/>
          </a:xfrm>
          <a:prstGeom prst="rect">
            <a:avLst/>
          </a:prstGeom>
        </p:spPr>
      </p:pic>
    </p:spTree>
    <p:extLst>
      <p:ext uri="{BB962C8B-B14F-4D97-AF65-F5344CB8AC3E}">
        <p14:creationId xmlns:p14="http://schemas.microsoft.com/office/powerpoint/2010/main" val="146513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High Demand Occupations</a:t>
            </a:r>
            <a:r>
              <a:rPr lang="en-US" sz="3100" dirty="0" smtClean="0"/>
              <a:t/>
            </a:r>
            <a:br>
              <a:rPr lang="en-US" sz="3100" dirty="0" smtClean="0"/>
            </a:br>
            <a:r>
              <a:rPr lang="en-US" sz="3100" dirty="0" smtClean="0"/>
              <a:t>(requiring postsecondary education)</a:t>
            </a:r>
            <a:endParaRPr lang="en-US" sz="3100" dirty="0"/>
          </a:p>
        </p:txBody>
      </p:sp>
      <p:sp>
        <p:nvSpPr>
          <p:cNvPr id="3" name="Content Placeholder 2"/>
          <p:cNvSpPr>
            <a:spLocks noGrp="1"/>
          </p:cNvSpPr>
          <p:nvPr>
            <p:ph sz="half" idx="1"/>
          </p:nvPr>
        </p:nvSpPr>
        <p:spPr>
          <a:xfrm>
            <a:off x="457200" y="1600200"/>
            <a:ext cx="4038600" cy="5257800"/>
          </a:xfrm>
        </p:spPr>
        <p:txBody>
          <a:bodyPr>
            <a:noAutofit/>
          </a:bodyPr>
          <a:lstStyle/>
          <a:p>
            <a:pPr marL="0" indent="0">
              <a:lnSpc>
                <a:spcPct val="80000"/>
              </a:lnSpc>
              <a:spcBef>
                <a:spcPts val="500"/>
              </a:spcBef>
              <a:buNone/>
            </a:pPr>
            <a:r>
              <a:rPr lang="en-US" sz="1600" u="sng" dirty="0" smtClean="0"/>
              <a:t>North Central Region</a:t>
            </a:r>
          </a:p>
          <a:p>
            <a:pPr>
              <a:lnSpc>
                <a:spcPct val="80000"/>
              </a:lnSpc>
              <a:spcBef>
                <a:spcPts val="500"/>
              </a:spcBef>
            </a:pPr>
            <a:r>
              <a:rPr lang="en-US" sz="1600" dirty="0" smtClean="0"/>
              <a:t>Registered Nurses</a:t>
            </a:r>
          </a:p>
          <a:p>
            <a:pPr>
              <a:lnSpc>
                <a:spcPct val="80000"/>
              </a:lnSpc>
              <a:spcBef>
                <a:spcPts val="500"/>
              </a:spcBef>
            </a:pPr>
            <a:r>
              <a:rPr lang="en-US" sz="1600" dirty="0" smtClean="0"/>
              <a:t>Nursing Assistants</a:t>
            </a:r>
          </a:p>
          <a:p>
            <a:pPr>
              <a:lnSpc>
                <a:spcPct val="80000"/>
              </a:lnSpc>
              <a:spcBef>
                <a:spcPts val="500"/>
              </a:spcBef>
            </a:pPr>
            <a:r>
              <a:rPr lang="en-US" sz="1600" dirty="0" smtClean="0"/>
              <a:t>General and Operations Managers</a:t>
            </a:r>
          </a:p>
          <a:p>
            <a:pPr>
              <a:lnSpc>
                <a:spcPct val="80000"/>
              </a:lnSpc>
              <a:spcBef>
                <a:spcPts val="500"/>
              </a:spcBef>
            </a:pPr>
            <a:r>
              <a:rPr lang="en-US" sz="1600" dirty="0" smtClean="0"/>
              <a:t>Accountants and Auditors</a:t>
            </a:r>
          </a:p>
          <a:p>
            <a:pPr marL="0" indent="0">
              <a:lnSpc>
                <a:spcPct val="80000"/>
              </a:lnSpc>
              <a:spcBef>
                <a:spcPts val="500"/>
              </a:spcBef>
              <a:buNone/>
            </a:pPr>
            <a:r>
              <a:rPr lang="en-US" sz="1600" u="sng" dirty="0" smtClean="0"/>
              <a:t>Northeast Region</a:t>
            </a:r>
          </a:p>
          <a:p>
            <a:pPr>
              <a:lnSpc>
                <a:spcPct val="80000"/>
              </a:lnSpc>
              <a:spcBef>
                <a:spcPts val="500"/>
              </a:spcBef>
            </a:pPr>
            <a:r>
              <a:rPr lang="en-US" sz="1600" dirty="0" smtClean="0"/>
              <a:t>Nursing Assistants</a:t>
            </a:r>
          </a:p>
          <a:p>
            <a:pPr>
              <a:lnSpc>
                <a:spcPct val="80000"/>
              </a:lnSpc>
              <a:spcBef>
                <a:spcPts val="500"/>
              </a:spcBef>
            </a:pPr>
            <a:r>
              <a:rPr lang="en-US" sz="1600" dirty="0" smtClean="0"/>
              <a:t>Registered Nurses</a:t>
            </a:r>
          </a:p>
          <a:p>
            <a:pPr>
              <a:lnSpc>
                <a:spcPct val="80000"/>
              </a:lnSpc>
              <a:spcBef>
                <a:spcPts val="500"/>
              </a:spcBef>
            </a:pPr>
            <a:r>
              <a:rPr lang="en-US" sz="1600" dirty="0"/>
              <a:t>General and Operations Managers</a:t>
            </a:r>
          </a:p>
          <a:p>
            <a:pPr>
              <a:lnSpc>
                <a:spcPct val="80000"/>
              </a:lnSpc>
              <a:spcBef>
                <a:spcPts val="500"/>
              </a:spcBef>
            </a:pPr>
            <a:r>
              <a:rPr lang="en-US" sz="1600" dirty="0" smtClean="0"/>
              <a:t>Heavy and Tractor-Trailer Truck Drivers</a:t>
            </a:r>
          </a:p>
          <a:p>
            <a:pPr marL="0" indent="0">
              <a:lnSpc>
                <a:spcPct val="80000"/>
              </a:lnSpc>
              <a:spcBef>
                <a:spcPts val="500"/>
              </a:spcBef>
              <a:buNone/>
            </a:pPr>
            <a:r>
              <a:rPr lang="en-US" sz="1600" u="sng" dirty="0" smtClean="0"/>
              <a:t>Northwest Region</a:t>
            </a:r>
          </a:p>
          <a:p>
            <a:pPr>
              <a:lnSpc>
                <a:spcPct val="80000"/>
              </a:lnSpc>
              <a:spcBef>
                <a:spcPts val="500"/>
              </a:spcBef>
            </a:pPr>
            <a:r>
              <a:rPr lang="en-US" sz="1600" dirty="0" smtClean="0"/>
              <a:t>Registered Nurses</a:t>
            </a:r>
          </a:p>
          <a:p>
            <a:pPr>
              <a:lnSpc>
                <a:spcPct val="80000"/>
              </a:lnSpc>
              <a:spcBef>
                <a:spcPts val="500"/>
              </a:spcBef>
            </a:pPr>
            <a:r>
              <a:rPr lang="en-US" sz="1600" dirty="0"/>
              <a:t>Heavy and Tractor-Trailer Truck Drivers</a:t>
            </a:r>
          </a:p>
          <a:p>
            <a:pPr>
              <a:lnSpc>
                <a:spcPct val="80000"/>
              </a:lnSpc>
              <a:spcBef>
                <a:spcPts val="500"/>
              </a:spcBef>
            </a:pPr>
            <a:r>
              <a:rPr lang="en-US" sz="1600" dirty="0"/>
              <a:t>Nursing Assistants</a:t>
            </a:r>
          </a:p>
          <a:p>
            <a:pPr>
              <a:lnSpc>
                <a:spcPct val="80000"/>
              </a:lnSpc>
              <a:spcBef>
                <a:spcPts val="500"/>
              </a:spcBef>
            </a:pPr>
            <a:r>
              <a:rPr lang="en-US" sz="1600" dirty="0"/>
              <a:t>General and Operations Managers</a:t>
            </a:r>
          </a:p>
          <a:p>
            <a:pPr marL="0" indent="0">
              <a:lnSpc>
                <a:spcPct val="80000"/>
              </a:lnSpc>
              <a:spcBef>
                <a:spcPts val="500"/>
              </a:spcBef>
              <a:buNone/>
            </a:pPr>
            <a:r>
              <a:rPr lang="en-US" sz="1600" u="sng" dirty="0" smtClean="0"/>
              <a:t>Piedmont-Triad Region</a:t>
            </a:r>
          </a:p>
          <a:p>
            <a:pPr>
              <a:lnSpc>
                <a:spcPct val="80000"/>
              </a:lnSpc>
              <a:spcBef>
                <a:spcPts val="500"/>
              </a:spcBef>
            </a:pPr>
            <a:r>
              <a:rPr lang="en-US" sz="1600" dirty="0"/>
              <a:t>Registered </a:t>
            </a:r>
            <a:r>
              <a:rPr lang="en-US" sz="1600" dirty="0" smtClean="0"/>
              <a:t>Nurses</a:t>
            </a:r>
          </a:p>
          <a:p>
            <a:pPr>
              <a:lnSpc>
                <a:spcPct val="80000"/>
              </a:lnSpc>
              <a:spcBef>
                <a:spcPts val="500"/>
              </a:spcBef>
            </a:pPr>
            <a:r>
              <a:rPr lang="en-US" sz="1600" dirty="0"/>
              <a:t>Nursing Assistants</a:t>
            </a:r>
          </a:p>
          <a:p>
            <a:pPr>
              <a:lnSpc>
                <a:spcPct val="80000"/>
              </a:lnSpc>
              <a:spcBef>
                <a:spcPts val="500"/>
              </a:spcBef>
            </a:pPr>
            <a:r>
              <a:rPr lang="en-US" sz="1600" dirty="0"/>
              <a:t>Heavy and Tractor-Trailer Truck Drivers</a:t>
            </a:r>
          </a:p>
          <a:p>
            <a:pPr>
              <a:lnSpc>
                <a:spcPct val="80000"/>
              </a:lnSpc>
              <a:spcBef>
                <a:spcPts val="500"/>
              </a:spcBef>
            </a:pPr>
            <a:r>
              <a:rPr lang="en-US" sz="1600" dirty="0"/>
              <a:t>General and Operations </a:t>
            </a:r>
            <a:r>
              <a:rPr lang="en-US" sz="1600" dirty="0" smtClean="0"/>
              <a:t>Managers</a:t>
            </a:r>
            <a:endParaRPr lang="en-US" sz="1600" dirty="0"/>
          </a:p>
        </p:txBody>
      </p:sp>
      <p:sp>
        <p:nvSpPr>
          <p:cNvPr id="4" name="Content Placeholder 3"/>
          <p:cNvSpPr>
            <a:spLocks noGrp="1"/>
          </p:cNvSpPr>
          <p:nvPr>
            <p:ph sz="half" idx="2"/>
          </p:nvPr>
        </p:nvSpPr>
        <p:spPr>
          <a:xfrm>
            <a:off x="4648200" y="1600200"/>
            <a:ext cx="4038600" cy="5257800"/>
          </a:xfrm>
        </p:spPr>
        <p:txBody>
          <a:bodyPr>
            <a:normAutofit fontScale="62500" lnSpcReduction="20000"/>
          </a:bodyPr>
          <a:lstStyle/>
          <a:p>
            <a:pPr marL="0" indent="0">
              <a:spcBef>
                <a:spcPts val="500"/>
              </a:spcBef>
              <a:buNone/>
            </a:pPr>
            <a:r>
              <a:rPr lang="en-US" u="sng" dirty="0" err="1"/>
              <a:t>Sandhills</a:t>
            </a:r>
            <a:r>
              <a:rPr lang="en-US" u="sng" dirty="0"/>
              <a:t> Region</a:t>
            </a:r>
          </a:p>
          <a:p>
            <a:pPr>
              <a:spcBef>
                <a:spcPts val="500"/>
              </a:spcBef>
            </a:pPr>
            <a:r>
              <a:rPr lang="en-US" dirty="0"/>
              <a:t>Nursing Assistants</a:t>
            </a:r>
          </a:p>
          <a:p>
            <a:pPr>
              <a:spcBef>
                <a:spcPts val="500"/>
              </a:spcBef>
            </a:pPr>
            <a:r>
              <a:rPr lang="en-US" dirty="0"/>
              <a:t>Registered Nurses</a:t>
            </a:r>
          </a:p>
          <a:p>
            <a:pPr>
              <a:spcBef>
                <a:spcPts val="500"/>
              </a:spcBef>
            </a:pPr>
            <a:r>
              <a:rPr lang="en-US" dirty="0"/>
              <a:t>Elementary School Teachers</a:t>
            </a:r>
          </a:p>
          <a:p>
            <a:pPr>
              <a:spcBef>
                <a:spcPts val="500"/>
              </a:spcBef>
            </a:pPr>
            <a:r>
              <a:rPr lang="en-US" dirty="0"/>
              <a:t>Licensed Practical and Licensed Vocational Nurses </a:t>
            </a:r>
          </a:p>
          <a:p>
            <a:pPr marL="0" indent="0">
              <a:spcBef>
                <a:spcPts val="500"/>
              </a:spcBef>
              <a:buNone/>
            </a:pPr>
            <a:r>
              <a:rPr lang="en-US" u="sng" dirty="0"/>
              <a:t>Southeast Region</a:t>
            </a:r>
          </a:p>
          <a:p>
            <a:pPr>
              <a:spcBef>
                <a:spcPts val="500"/>
              </a:spcBef>
            </a:pPr>
            <a:r>
              <a:rPr lang="en-US" dirty="0"/>
              <a:t>Registered Nurses</a:t>
            </a:r>
          </a:p>
          <a:p>
            <a:pPr>
              <a:spcBef>
                <a:spcPts val="500"/>
              </a:spcBef>
            </a:pPr>
            <a:r>
              <a:rPr lang="en-US" dirty="0"/>
              <a:t>Nursing Assistants</a:t>
            </a:r>
          </a:p>
          <a:p>
            <a:pPr>
              <a:spcBef>
                <a:spcPts val="500"/>
              </a:spcBef>
            </a:pPr>
            <a:r>
              <a:rPr lang="en-US" dirty="0"/>
              <a:t>General and Operations Managers</a:t>
            </a:r>
          </a:p>
          <a:p>
            <a:pPr>
              <a:spcBef>
                <a:spcPts val="500"/>
              </a:spcBef>
            </a:pPr>
            <a:r>
              <a:rPr lang="en-US" dirty="0"/>
              <a:t>Elementary School Teachers</a:t>
            </a:r>
          </a:p>
          <a:p>
            <a:pPr marL="0" indent="0">
              <a:spcBef>
                <a:spcPts val="500"/>
              </a:spcBef>
              <a:buNone/>
            </a:pPr>
            <a:r>
              <a:rPr lang="en-US" u="sng" dirty="0"/>
              <a:t>Southwest Region</a:t>
            </a:r>
          </a:p>
          <a:p>
            <a:pPr>
              <a:spcBef>
                <a:spcPts val="500"/>
              </a:spcBef>
            </a:pPr>
            <a:r>
              <a:rPr lang="en-US" dirty="0"/>
              <a:t>Registered Nurses</a:t>
            </a:r>
          </a:p>
          <a:p>
            <a:pPr>
              <a:spcBef>
                <a:spcPts val="500"/>
              </a:spcBef>
            </a:pPr>
            <a:r>
              <a:rPr lang="en-US" dirty="0"/>
              <a:t>General and Operations Managers</a:t>
            </a:r>
          </a:p>
          <a:p>
            <a:pPr>
              <a:spcBef>
                <a:spcPts val="500"/>
              </a:spcBef>
            </a:pPr>
            <a:r>
              <a:rPr lang="en-US" dirty="0"/>
              <a:t>Accountants and Auditors</a:t>
            </a:r>
          </a:p>
          <a:p>
            <a:pPr>
              <a:spcBef>
                <a:spcPts val="500"/>
              </a:spcBef>
            </a:pPr>
            <a:r>
              <a:rPr lang="en-US" dirty="0"/>
              <a:t>Nursing Assistants</a:t>
            </a:r>
          </a:p>
          <a:p>
            <a:pPr>
              <a:spcBef>
                <a:spcPts val="500"/>
              </a:spcBef>
            </a:pPr>
            <a:endParaRPr lang="en-US" dirty="0"/>
          </a:p>
        </p:txBody>
      </p:sp>
    </p:spTree>
    <p:extLst>
      <p:ext uri="{BB962C8B-B14F-4D97-AF65-F5344CB8AC3E}">
        <p14:creationId xmlns:p14="http://schemas.microsoft.com/office/powerpoint/2010/main" val="1619949352"/>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Jargon</a:t>
            </a:r>
            <a:endParaRPr lang="en-US" dirty="0"/>
          </a:p>
        </p:txBody>
      </p:sp>
      <p:sp>
        <p:nvSpPr>
          <p:cNvPr id="3" name="Content Placeholder 2"/>
          <p:cNvSpPr>
            <a:spLocks noGrp="1"/>
          </p:cNvSpPr>
          <p:nvPr>
            <p:ph idx="1"/>
          </p:nvPr>
        </p:nvSpPr>
        <p:spPr/>
        <p:txBody>
          <a:bodyPr/>
          <a:lstStyle/>
          <a:p>
            <a:r>
              <a:rPr lang="en-US" dirty="0" smtClean="0"/>
              <a:t>Educators love to create </a:t>
            </a:r>
            <a:r>
              <a:rPr lang="en-US" dirty="0"/>
              <a:t>acronyms </a:t>
            </a:r>
            <a:r>
              <a:rPr lang="en-US" dirty="0" smtClean="0"/>
              <a:t>and initialisms</a:t>
            </a:r>
          </a:p>
          <a:p>
            <a:r>
              <a:rPr lang="en-US" dirty="0" smtClean="0"/>
              <a:t>CTE is not an acronym !!</a:t>
            </a:r>
          </a:p>
          <a:p>
            <a:r>
              <a:rPr lang="en-US" dirty="0"/>
              <a:t>Career Pathway vs Talent </a:t>
            </a:r>
            <a:r>
              <a:rPr lang="en-US" dirty="0" smtClean="0"/>
              <a:t>Pipeline</a:t>
            </a:r>
            <a:endParaRPr lang="en-US" dirty="0"/>
          </a:p>
        </p:txBody>
      </p:sp>
    </p:spTree>
    <p:extLst>
      <p:ext uri="{BB962C8B-B14F-4D97-AF65-F5344CB8AC3E}">
        <p14:creationId xmlns:p14="http://schemas.microsoft.com/office/powerpoint/2010/main" val="162288477"/>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p:cNvSpPr>
          <p:nvPr>
            <p:ph type="title"/>
          </p:nvPr>
        </p:nvSpPr>
        <p:spPr/>
        <p:txBody>
          <a:bodyPr>
            <a:normAutofit fontScale="90000"/>
          </a:bodyPr>
          <a:lstStyle>
            <a:lvl1pPr defTabSz="452627">
              <a:defRPr sz="3959" spc="79"/>
            </a:lvl1pPr>
          </a:lstStyle>
          <a:p>
            <a:r>
              <a:rPr lang="en-US" dirty="0"/>
              <a:t>Intermediary – Coordinator</a:t>
            </a:r>
          </a:p>
        </p:txBody>
      </p:sp>
      <p:sp>
        <p:nvSpPr>
          <p:cNvPr id="207" name="Shape 207"/>
          <p:cNvSpPr>
            <a:spLocks noGrp="1"/>
          </p:cNvSpPr>
          <p:nvPr>
            <p:ph idx="1"/>
          </p:nvPr>
        </p:nvSpPr>
        <p:spPr>
          <a:xfrm>
            <a:off x="457200" y="1600200"/>
            <a:ext cx="8229600" cy="5257800"/>
          </a:xfrm>
        </p:spPr>
        <p:txBody>
          <a:bodyPr>
            <a:normAutofit fontScale="77500" lnSpcReduction="20000"/>
          </a:bodyPr>
          <a:lstStyle/>
          <a:p>
            <a:r>
              <a:rPr lang="en-US" dirty="0" smtClean="0"/>
              <a:t>Provides the employer’s voice in pathway development</a:t>
            </a:r>
          </a:p>
          <a:p>
            <a:r>
              <a:rPr lang="en-US" dirty="0" smtClean="0"/>
              <a:t>Has a working knowledge of career opportunities in the pathway</a:t>
            </a:r>
          </a:p>
          <a:p>
            <a:r>
              <a:rPr lang="en-US" dirty="0" smtClean="0"/>
              <a:t>Offers suggestions, strategies, and coordinates opportunities for WBL</a:t>
            </a:r>
          </a:p>
          <a:p>
            <a:r>
              <a:rPr lang="en-US" dirty="0" smtClean="0"/>
              <a:t>Works with training program designers in determining education, training, certificates, credentials, as well as learning outcomes.</a:t>
            </a:r>
          </a:p>
          <a:p>
            <a:r>
              <a:rPr lang="en-US" dirty="0"/>
              <a:t>W</a:t>
            </a:r>
            <a:r>
              <a:rPr lang="en-US" dirty="0" smtClean="0"/>
              <a:t>orks with employer before students are placed into WBL, informs faculty of industry needs</a:t>
            </a:r>
          </a:p>
          <a:p>
            <a:r>
              <a:rPr lang="en-US" dirty="0" smtClean="0"/>
              <a:t>Coordinates mentoring and interviews for completers</a:t>
            </a:r>
          </a:p>
          <a:p>
            <a:r>
              <a:rPr lang="en-US" dirty="0" smtClean="0"/>
              <a:t>Typically works in one industry sector with multiple employers</a:t>
            </a:r>
            <a:endParaRPr lang="en-US" dirty="0"/>
          </a:p>
        </p:txBody>
      </p:sp>
    </p:spTree>
    <p:extLst>
      <p:ext uri="{BB962C8B-B14F-4D97-AF65-F5344CB8AC3E}">
        <p14:creationId xmlns:p14="http://schemas.microsoft.com/office/powerpoint/2010/main" val="1224698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4000" dirty="0" smtClean="0"/>
              <a:t>Finding Intermediaries </a:t>
            </a:r>
            <a:endParaRPr lang="en-US" sz="4000" dirty="0"/>
          </a:p>
        </p:txBody>
      </p:sp>
      <p:sp>
        <p:nvSpPr>
          <p:cNvPr id="309" name="Shape 309"/>
          <p:cNvSpPr>
            <a:spLocks noGrp="1"/>
          </p:cNvSpPr>
          <p:nvPr>
            <p:ph idx="1"/>
          </p:nvPr>
        </p:nvSpPr>
        <p:spPr/>
        <p:txBody>
          <a:bodyPr/>
          <a:lstStyle/>
          <a:p>
            <a:r>
              <a:rPr lang="en-US" dirty="0" smtClean="0"/>
              <a:t>Industry Associations </a:t>
            </a:r>
          </a:p>
          <a:p>
            <a:r>
              <a:rPr lang="en-US" dirty="0" smtClean="0"/>
              <a:t>Workforce Development Boards </a:t>
            </a:r>
          </a:p>
          <a:p>
            <a:r>
              <a:rPr lang="en-US" dirty="0" smtClean="0"/>
              <a:t>Chambers of Commerce</a:t>
            </a:r>
          </a:p>
          <a:p>
            <a:r>
              <a:rPr lang="en-US" dirty="0" smtClean="0"/>
              <a:t>Economic Development Organizations </a:t>
            </a:r>
          </a:p>
          <a:p>
            <a:r>
              <a:rPr lang="en-US" dirty="0" smtClean="0"/>
              <a:t>Non-Profit Employer-focused Organizations </a:t>
            </a:r>
          </a:p>
          <a:p>
            <a:r>
              <a:rPr lang="en-US" dirty="0" smtClean="0"/>
              <a:t>College Continuing Education Unit </a:t>
            </a:r>
            <a:endParaRPr lang="en-US" dirty="0"/>
          </a:p>
        </p:txBody>
      </p:sp>
    </p:spTree>
    <p:extLst>
      <p:ext uri="{BB962C8B-B14F-4D97-AF65-F5344CB8AC3E}">
        <p14:creationId xmlns:p14="http://schemas.microsoft.com/office/powerpoint/2010/main" val="146469042"/>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p:cNvSpPr>
          <p:nvPr>
            <p:ph type="title"/>
          </p:nvPr>
        </p:nvSpPr>
        <p:spPr/>
        <p:txBody>
          <a:bodyPr>
            <a:normAutofit/>
          </a:bodyPr>
          <a:lstStyle/>
          <a:p>
            <a:r>
              <a:rPr lang="en-US" dirty="0" smtClean="0"/>
              <a:t>Lessons Learned</a:t>
            </a:r>
          </a:p>
        </p:txBody>
      </p:sp>
      <p:sp>
        <p:nvSpPr>
          <p:cNvPr id="314" name="Shape 314"/>
          <p:cNvSpPr>
            <a:spLocks noGrp="1"/>
          </p:cNvSpPr>
          <p:nvPr>
            <p:ph idx="1"/>
          </p:nvPr>
        </p:nvSpPr>
        <p:spPr>
          <a:xfrm>
            <a:off x="457200" y="1600200"/>
            <a:ext cx="8229600" cy="4876800"/>
          </a:xfrm>
        </p:spPr>
        <p:txBody>
          <a:bodyPr>
            <a:normAutofit fontScale="92500" lnSpcReduction="10000"/>
          </a:bodyPr>
          <a:lstStyle/>
          <a:p>
            <a:pPr marL="0" indent="0">
              <a:buNone/>
            </a:pPr>
            <a:r>
              <a:rPr lang="en-US" u="sng" dirty="0">
                <a:sym typeface="Helvetica"/>
              </a:rPr>
              <a:t>Employer Engagement /</a:t>
            </a:r>
            <a:r>
              <a:rPr lang="en-US" u="sng" dirty="0" smtClean="0">
                <a:sym typeface="Helvetica"/>
              </a:rPr>
              <a:t>Work-Based </a:t>
            </a:r>
            <a:r>
              <a:rPr lang="en-US" u="sng" dirty="0">
                <a:sym typeface="Helvetica"/>
              </a:rPr>
              <a:t>Learning</a:t>
            </a:r>
            <a:r>
              <a:rPr lang="en-US" u="sng" dirty="0"/>
              <a:t> </a:t>
            </a:r>
            <a:endParaRPr lang="en-US" u="sng" dirty="0" smtClean="0"/>
          </a:p>
          <a:p>
            <a:r>
              <a:rPr lang="en-US" dirty="0" smtClean="0"/>
              <a:t>Communications:  Education jargon vs workforce jargon</a:t>
            </a:r>
          </a:p>
          <a:p>
            <a:r>
              <a:rPr lang="en-US" dirty="0" smtClean="0"/>
              <a:t>Traditional academic calendar</a:t>
            </a:r>
          </a:p>
          <a:p>
            <a:r>
              <a:rPr lang="en-US" dirty="0" smtClean="0"/>
              <a:t>Course credit, timing, and internship hour requirement (e.g. student receives incomplete if summer course allows inadequate time to meet required internship hours)</a:t>
            </a:r>
          </a:p>
          <a:p>
            <a:r>
              <a:rPr lang="en-US" dirty="0" smtClean="0"/>
              <a:t>Student availability  </a:t>
            </a:r>
          </a:p>
          <a:p>
            <a:r>
              <a:rPr lang="en-US" dirty="0" smtClean="0"/>
              <a:t>Lack of employability skills by students</a:t>
            </a:r>
            <a:endParaRPr lang="en-US" dirty="0"/>
          </a:p>
        </p:txBody>
      </p:sp>
    </p:spTree>
    <p:extLst>
      <p:ext uri="{BB962C8B-B14F-4D97-AF65-F5344CB8AC3E}">
        <p14:creationId xmlns:p14="http://schemas.microsoft.com/office/powerpoint/2010/main" val="1752622647"/>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p:cNvSpPr>
          <p:nvPr>
            <p:ph type="title"/>
          </p:nvPr>
        </p:nvSpPr>
        <p:spPr/>
        <p:txBody>
          <a:bodyPr>
            <a:normAutofit/>
          </a:bodyPr>
          <a:lstStyle/>
          <a:p>
            <a:r>
              <a:rPr lang="en-US" dirty="0" smtClean="0"/>
              <a:t>Lessons Learned</a:t>
            </a:r>
          </a:p>
        </p:txBody>
      </p:sp>
      <p:sp>
        <p:nvSpPr>
          <p:cNvPr id="317" name="Shape 317"/>
          <p:cNvSpPr>
            <a:spLocks noGrp="1"/>
          </p:cNvSpPr>
          <p:nvPr>
            <p:ph idx="1"/>
          </p:nvPr>
        </p:nvSpPr>
        <p:spPr>
          <a:xfrm>
            <a:off x="457200" y="1600200"/>
            <a:ext cx="8229600" cy="4800600"/>
          </a:xfrm>
        </p:spPr>
        <p:txBody>
          <a:bodyPr>
            <a:normAutofit lnSpcReduction="10000"/>
          </a:bodyPr>
          <a:lstStyle/>
          <a:p>
            <a:pPr marL="0" indent="0">
              <a:buNone/>
            </a:pPr>
            <a:r>
              <a:rPr lang="en-US" u="sng" dirty="0">
                <a:sym typeface="Helvetica"/>
              </a:rPr>
              <a:t>Employer Engagement </a:t>
            </a:r>
            <a:r>
              <a:rPr lang="en-US" u="sng">
                <a:sym typeface="Helvetica"/>
              </a:rPr>
              <a:t>/</a:t>
            </a:r>
            <a:r>
              <a:rPr lang="en-US" u="sng" smtClean="0">
                <a:sym typeface="Helvetica"/>
              </a:rPr>
              <a:t>Work-Based </a:t>
            </a:r>
            <a:r>
              <a:rPr lang="en-US" u="sng" dirty="0" smtClean="0">
                <a:sym typeface="Helvetica"/>
              </a:rPr>
              <a:t>Learning</a:t>
            </a:r>
          </a:p>
          <a:p>
            <a:r>
              <a:rPr lang="en-US" dirty="0" smtClean="0"/>
              <a:t>Fear of liability issues</a:t>
            </a:r>
          </a:p>
          <a:p>
            <a:r>
              <a:rPr lang="en-US" dirty="0" smtClean="0"/>
              <a:t>Time constraints on the part of industry or education </a:t>
            </a:r>
          </a:p>
          <a:p>
            <a:r>
              <a:rPr lang="en-US" dirty="0" smtClean="0"/>
              <a:t>Employer with bad previous experience</a:t>
            </a:r>
          </a:p>
          <a:p>
            <a:r>
              <a:rPr lang="en-US" dirty="0" smtClean="0"/>
              <a:t>Adaptability of different generations in the workforce</a:t>
            </a:r>
          </a:p>
          <a:p>
            <a:r>
              <a:rPr lang="en-US" dirty="0" smtClean="0"/>
              <a:t>Confidentiality / proprietary industry information</a:t>
            </a:r>
            <a:endParaRPr lang="en-US" dirty="0"/>
          </a:p>
        </p:txBody>
      </p:sp>
    </p:spTree>
    <p:extLst>
      <p:ext uri="{BB962C8B-B14F-4D97-AF65-F5344CB8AC3E}">
        <p14:creationId xmlns:p14="http://schemas.microsoft.com/office/powerpoint/2010/main" val="1443125877"/>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a:t>Strategies for Engaging Employers </a:t>
            </a:r>
          </a:p>
        </p:txBody>
      </p:sp>
      <p:sp>
        <p:nvSpPr>
          <p:cNvPr id="320" name="Shape 320"/>
          <p:cNvSpPr>
            <a:spLocks noGrp="1"/>
          </p:cNvSpPr>
          <p:nvPr>
            <p:ph idx="1"/>
          </p:nvPr>
        </p:nvSpPr>
        <p:spPr>
          <a:xfrm>
            <a:off x="457200" y="1600200"/>
            <a:ext cx="8229600" cy="5181600"/>
          </a:xfrm>
        </p:spPr>
        <p:txBody>
          <a:bodyPr>
            <a:normAutofit fontScale="77500" lnSpcReduction="20000"/>
          </a:bodyPr>
          <a:lstStyle/>
          <a:p>
            <a:r>
              <a:rPr lang="en-US" dirty="0" smtClean="0"/>
              <a:t>Develop key relationship with CEO or other company leadership.</a:t>
            </a:r>
          </a:p>
          <a:p>
            <a:r>
              <a:rPr lang="en-US" dirty="0" smtClean="0"/>
              <a:t>Build database of employers, opportunities available by employer, goals &amp; objectives.</a:t>
            </a:r>
          </a:p>
          <a:p>
            <a:r>
              <a:rPr lang="en-US" dirty="0" smtClean="0"/>
              <a:t>Maintain constant contact with student, employer engaged in work-based learning.</a:t>
            </a:r>
          </a:p>
          <a:p>
            <a:r>
              <a:rPr lang="en-US" dirty="0" smtClean="0"/>
              <a:t>Develop work plan with employer to alleviate any trepidation in working with student.  Ways to increase Employer Engagement/Work-Based Learning.</a:t>
            </a:r>
          </a:p>
          <a:p>
            <a:r>
              <a:rPr lang="en-US" dirty="0" smtClean="0"/>
              <a:t>Make it easy for employer to reduce documentation or time.</a:t>
            </a:r>
          </a:p>
          <a:p>
            <a:r>
              <a:rPr lang="en-US" dirty="0" smtClean="0"/>
              <a:t>Give employers advance notice of when you need their involvement.</a:t>
            </a:r>
          </a:p>
          <a:p>
            <a:r>
              <a:rPr lang="en-US" dirty="0" smtClean="0"/>
              <a:t>Help employers see long-term benefit to them in terms of future talent pool.</a:t>
            </a:r>
            <a:endParaRPr lang="en-US" dirty="0"/>
          </a:p>
        </p:txBody>
      </p:sp>
    </p:spTree>
    <p:extLst>
      <p:ext uri="{BB962C8B-B14F-4D97-AF65-F5344CB8AC3E}">
        <p14:creationId xmlns:p14="http://schemas.microsoft.com/office/powerpoint/2010/main" val="936305521"/>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100" y="1295400"/>
            <a:ext cx="4254500" cy="5520720"/>
          </a:xfrm>
          <a:prstGeom prst="rect">
            <a:avLst/>
          </a:prstGeom>
        </p:spPr>
      </p:pic>
      <p:sp>
        <p:nvSpPr>
          <p:cNvPr id="2" name="Title 1"/>
          <p:cNvSpPr>
            <a:spLocks noGrp="1"/>
          </p:cNvSpPr>
          <p:nvPr>
            <p:ph type="title"/>
          </p:nvPr>
        </p:nvSpPr>
        <p:spPr/>
        <p:txBody>
          <a:bodyPr>
            <a:normAutofit fontScale="90000"/>
          </a:bodyPr>
          <a:lstStyle/>
          <a:p>
            <a:r>
              <a:rPr lang="en-US" dirty="0" smtClean="0"/>
              <a:t>2016 NC Employer Needs Survey</a:t>
            </a:r>
            <a:endParaRPr lang="en-US" dirty="0"/>
          </a:p>
        </p:txBody>
      </p:sp>
    </p:spTree>
    <p:extLst>
      <p:ext uri="{BB962C8B-B14F-4D97-AF65-F5344CB8AC3E}">
        <p14:creationId xmlns:p14="http://schemas.microsoft.com/office/powerpoint/2010/main" val="188975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fontScale="90000"/>
          </a:bodyPr>
          <a:lstStyle/>
          <a:p>
            <a:r>
              <a:rPr lang="en-US" dirty="0"/>
              <a:t>Strategies for Engaging Employers </a:t>
            </a:r>
          </a:p>
        </p:txBody>
      </p:sp>
      <p:sp>
        <p:nvSpPr>
          <p:cNvPr id="323" name="Shape 323"/>
          <p:cNvSpPr>
            <a:spLocks noGrp="1"/>
          </p:cNvSpPr>
          <p:nvPr>
            <p:ph idx="1"/>
          </p:nvPr>
        </p:nvSpPr>
        <p:spPr>
          <a:xfrm>
            <a:off x="457200" y="1600200"/>
            <a:ext cx="8229600" cy="4800600"/>
          </a:xfrm>
        </p:spPr>
        <p:txBody>
          <a:bodyPr>
            <a:normAutofit fontScale="85000" lnSpcReduction="20000"/>
          </a:bodyPr>
          <a:lstStyle/>
          <a:p>
            <a:r>
              <a:rPr lang="en-US" dirty="0" smtClean="0"/>
              <a:t>Encourage employers and schools to be flexible in scheduling.</a:t>
            </a:r>
          </a:p>
          <a:p>
            <a:r>
              <a:rPr lang="en-US" dirty="0" smtClean="0"/>
              <a:t>Give employers specifics about what is expected to build mutual understanding  (Who, what, when, where, why).</a:t>
            </a:r>
          </a:p>
          <a:p>
            <a:r>
              <a:rPr lang="en-US" dirty="0" smtClean="0"/>
              <a:t>Encourage meaningful experiences. For example, instead of field trip or tour, add a hands-on learning experience to make it a field study. Instead of guest speaker, facilitate a class project.</a:t>
            </a:r>
          </a:p>
          <a:p>
            <a:r>
              <a:rPr lang="en-US" dirty="0" smtClean="0"/>
              <a:t>Be flexible with industry and take what they offer.</a:t>
            </a:r>
          </a:p>
          <a:p>
            <a:r>
              <a:rPr lang="en-US" dirty="0" smtClean="0"/>
              <a:t>Be persistent; do not give up.</a:t>
            </a:r>
          </a:p>
          <a:p>
            <a:r>
              <a:rPr lang="en-US" dirty="0" smtClean="0"/>
              <a:t>Success breeds success. Use willing partners. Publicize and spotlight their effort.</a:t>
            </a:r>
            <a:endParaRPr lang="en-US" dirty="0"/>
          </a:p>
        </p:txBody>
      </p:sp>
    </p:spTree>
    <p:extLst>
      <p:ext uri="{BB962C8B-B14F-4D97-AF65-F5344CB8AC3E}">
        <p14:creationId xmlns:p14="http://schemas.microsoft.com/office/powerpoint/2010/main" val="1874209878"/>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3200"/>
              <a:t>Strategies for Engaging Workforce Development Boards </a:t>
            </a:r>
            <a:endParaRPr lang="en-US" sz="3200" dirty="0"/>
          </a:p>
        </p:txBody>
      </p:sp>
      <p:sp>
        <p:nvSpPr>
          <p:cNvPr id="326" name="Shape 326"/>
          <p:cNvSpPr>
            <a:spLocks noGrp="1"/>
          </p:cNvSpPr>
          <p:nvPr>
            <p:ph idx="1"/>
          </p:nvPr>
        </p:nvSpPr>
        <p:spPr>
          <a:xfrm>
            <a:off x="457200" y="1600200"/>
            <a:ext cx="8229600" cy="4876800"/>
          </a:xfrm>
        </p:spPr>
        <p:txBody>
          <a:bodyPr>
            <a:normAutofit fontScale="85000" lnSpcReduction="20000"/>
          </a:bodyPr>
          <a:lstStyle/>
          <a:p>
            <a:r>
              <a:rPr lang="en-US" dirty="0" smtClean="0"/>
              <a:t>Pull them into the career pathway planning from the beginning</a:t>
            </a:r>
          </a:p>
          <a:p>
            <a:r>
              <a:rPr lang="en-US" dirty="0"/>
              <a:t>I</a:t>
            </a:r>
            <a:r>
              <a:rPr lang="en-US" dirty="0" smtClean="0"/>
              <a:t>nclude them as part of the pathways leadership team</a:t>
            </a:r>
          </a:p>
          <a:p>
            <a:r>
              <a:rPr lang="en-US" dirty="0" smtClean="0"/>
              <a:t>Involve their business services team</a:t>
            </a:r>
          </a:p>
          <a:p>
            <a:r>
              <a:rPr lang="en-US" dirty="0" smtClean="0"/>
              <a:t>Ask that they serve as a convener of key stakeholders</a:t>
            </a:r>
          </a:p>
          <a:p>
            <a:r>
              <a:rPr lang="en-US" dirty="0" smtClean="0"/>
              <a:t>Enlist their help in connecting with employers</a:t>
            </a:r>
          </a:p>
          <a:p>
            <a:r>
              <a:rPr lang="en-US" dirty="0" smtClean="0"/>
              <a:t>Offer representatives to serve on their board (Mountain area board includes superintendents)</a:t>
            </a:r>
          </a:p>
          <a:p>
            <a:r>
              <a:rPr lang="en-US" dirty="0" smtClean="0"/>
              <a:t>Invite workforce board representation on CTE advisory boards</a:t>
            </a:r>
            <a:endParaRPr lang="en-US" dirty="0"/>
          </a:p>
        </p:txBody>
      </p:sp>
    </p:spTree>
    <p:extLst>
      <p:ext uri="{BB962C8B-B14F-4D97-AF65-F5344CB8AC3E}">
        <p14:creationId xmlns:p14="http://schemas.microsoft.com/office/powerpoint/2010/main" val="555285350"/>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3200"/>
              <a:t>Strategies for Engaging Workforce Development </a:t>
            </a:r>
            <a:r>
              <a:rPr lang="en-US" sz="3200" smtClean="0"/>
              <a:t>Boards</a:t>
            </a:r>
            <a:endParaRPr lang="en-US" sz="3200"/>
          </a:p>
        </p:txBody>
      </p:sp>
      <p:sp>
        <p:nvSpPr>
          <p:cNvPr id="329" name="Shape 329"/>
          <p:cNvSpPr>
            <a:spLocks noGrp="1"/>
          </p:cNvSpPr>
          <p:nvPr>
            <p:ph idx="1"/>
          </p:nvPr>
        </p:nvSpPr>
        <p:spPr/>
        <p:txBody>
          <a:bodyPr>
            <a:normAutofit fontScale="77500" lnSpcReduction="20000"/>
          </a:bodyPr>
          <a:lstStyle/>
          <a:p>
            <a:r>
              <a:rPr lang="en-US" dirty="0" smtClean="0"/>
              <a:t>Collaborate to create regionally certified pathways</a:t>
            </a:r>
          </a:p>
          <a:p>
            <a:r>
              <a:rPr lang="en-US" dirty="0" smtClean="0"/>
              <a:t>Invite them to tour community college / high school campuses</a:t>
            </a:r>
          </a:p>
          <a:p>
            <a:r>
              <a:rPr lang="en-US" dirty="0" smtClean="0"/>
              <a:t>Suggest that they include pathways progress on their meeting agendas; offer to speak at their meeting</a:t>
            </a:r>
          </a:p>
          <a:p>
            <a:r>
              <a:rPr lang="en-US" dirty="0" smtClean="0"/>
              <a:t>Explore fully the new federal Workforce Investment and Opportunity Act (WIOA); encourage their help in building understanding of how that law supports pathway development</a:t>
            </a:r>
          </a:p>
          <a:p>
            <a:r>
              <a:rPr lang="en-US" dirty="0" smtClean="0"/>
              <a:t>Set aside past perceptions of the board; build new relationships with an open mind; board members change</a:t>
            </a:r>
            <a:endParaRPr lang="en-US" dirty="0"/>
          </a:p>
        </p:txBody>
      </p:sp>
    </p:spTree>
    <p:extLst>
      <p:ext uri="{BB962C8B-B14F-4D97-AF65-F5344CB8AC3E}">
        <p14:creationId xmlns:p14="http://schemas.microsoft.com/office/powerpoint/2010/main" val="1864431235"/>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p:cNvSpPr>
          <p:nvPr>
            <p:ph type="title"/>
          </p:nvPr>
        </p:nvSpPr>
        <p:spPr/>
        <p:txBody>
          <a:bodyPr>
            <a:normAutofit fontScale="90000"/>
          </a:bodyPr>
          <a:lstStyle/>
          <a:p>
            <a:r>
              <a:rPr lang="en-US" dirty="0" smtClean="0"/>
              <a:t>Associate in Post-Collision Remanufacturing</a:t>
            </a:r>
            <a:endParaRPr lang="en-US" dirty="0"/>
          </a:p>
        </p:txBody>
      </p:sp>
      <p:sp>
        <p:nvSpPr>
          <p:cNvPr id="267" name="Shape 267"/>
          <p:cNvSpPr>
            <a:spLocks noGrp="1"/>
          </p:cNvSpPr>
          <p:nvPr>
            <p:ph idx="1"/>
          </p:nvPr>
        </p:nvSpPr>
        <p:spPr/>
        <p:txBody>
          <a:bodyPr/>
          <a:lstStyle/>
          <a:p>
            <a:pPr marL="0" indent="0">
              <a:buNone/>
            </a:pPr>
            <a:r>
              <a:rPr lang="en-US" dirty="0" smtClean="0"/>
              <a:t>Reshaping the Collision Repair Industry…</a:t>
            </a:r>
          </a:p>
          <a:p>
            <a:pPr marL="0" indent="0">
              <a:buNone/>
            </a:pPr>
            <a:r>
              <a:rPr lang="is-IS" dirty="0" smtClean="0"/>
              <a:t>	… </a:t>
            </a:r>
            <a:r>
              <a:rPr lang="en-US" dirty="0" smtClean="0"/>
              <a:t>One Student at a Time.</a:t>
            </a:r>
            <a:endParaRPr lang="en-US" dirty="0"/>
          </a:p>
        </p:txBody>
      </p:sp>
      <p:pic>
        <p:nvPicPr>
          <p:cNvPr id="269" name="image35.jpeg" descr="C:\Users\cac0492\Documents\Fayetteville Project\Building Front.JPG"/>
          <p:cNvPicPr>
            <a:picLocks noChangeAspect="1"/>
          </p:cNvPicPr>
          <p:nvPr/>
        </p:nvPicPr>
        <p:blipFill>
          <a:blip r:embed="rId3">
            <a:extLst/>
          </a:blip>
          <a:stretch>
            <a:fillRect/>
          </a:stretch>
        </p:blipFill>
        <p:spPr>
          <a:xfrm>
            <a:off x="381000" y="3352800"/>
            <a:ext cx="8382000" cy="2950701"/>
          </a:xfrm>
          <a:prstGeom prst="rect">
            <a:avLst/>
          </a:prstGeom>
          <a:ln w="12700">
            <a:miter lim="400000"/>
          </a:ln>
          <a:effectLst>
            <a:outerShdw blurRad="292100" dist="139700" dir="2700000" rotWithShape="0">
              <a:srgbClr val="333333">
                <a:alpha val="64999"/>
              </a:srgbClr>
            </a:outerShdw>
          </a:effectLst>
        </p:spPr>
      </p:pic>
    </p:spTree>
    <p:extLst>
      <p:ext uri="{BB962C8B-B14F-4D97-AF65-F5344CB8AC3E}">
        <p14:creationId xmlns:p14="http://schemas.microsoft.com/office/powerpoint/2010/main" val="913323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a:t>Why Does </a:t>
            </a:r>
            <a:r>
              <a:rPr lang="en-US" dirty="0" smtClean="0"/>
              <a:t>the </a:t>
            </a:r>
            <a:r>
              <a:rPr lang="en-US" dirty="0"/>
              <a:t>Industry Need </a:t>
            </a:r>
            <a:r>
              <a:rPr lang="en-US" dirty="0" smtClean="0"/>
              <a:t>this </a:t>
            </a:r>
            <a:r>
              <a:rPr lang="en-US" dirty="0"/>
              <a:t>Program?</a:t>
            </a:r>
          </a:p>
        </p:txBody>
      </p:sp>
      <p:sp>
        <p:nvSpPr>
          <p:cNvPr id="277" name="Shape 277"/>
          <p:cNvSpPr>
            <a:spLocks noGrp="1"/>
          </p:cNvSpPr>
          <p:nvPr>
            <p:ph idx="1"/>
          </p:nvPr>
        </p:nvSpPr>
        <p:spPr>
          <a:xfrm>
            <a:off x="457200" y="1600201"/>
            <a:ext cx="8229600" cy="4724399"/>
          </a:xfrm>
        </p:spPr>
        <p:txBody>
          <a:bodyPr>
            <a:normAutofit/>
          </a:bodyPr>
          <a:lstStyle/>
          <a:p>
            <a:r>
              <a:rPr lang="en-US" sz="3000" dirty="0" smtClean="0">
                <a:sym typeface="Arial"/>
              </a:rPr>
              <a:t>Corporate Average Fuel Economy Standards</a:t>
            </a:r>
          </a:p>
          <a:p>
            <a:r>
              <a:rPr lang="en-US" sz="3000" dirty="0" smtClean="0">
                <a:sym typeface="Arial"/>
              </a:rPr>
              <a:t>Federal Motor Vehicle Safety Standards </a:t>
            </a:r>
          </a:p>
          <a:p>
            <a:r>
              <a:rPr lang="en-US" sz="3000" dirty="0" smtClean="0">
                <a:sym typeface="Arial"/>
              </a:rPr>
              <a:t>Current Technological Advancements</a:t>
            </a:r>
          </a:p>
          <a:p>
            <a:r>
              <a:rPr lang="en-US" sz="3000" dirty="0" smtClean="0">
                <a:sym typeface="Arial"/>
              </a:rPr>
              <a:t>Future Technological Advancements</a:t>
            </a:r>
          </a:p>
          <a:p>
            <a:r>
              <a:rPr lang="en-US" sz="3000" dirty="0" smtClean="0">
                <a:sym typeface="Arial"/>
              </a:rPr>
              <a:t>Average technician age of 49 – 51</a:t>
            </a:r>
          </a:p>
          <a:p>
            <a:r>
              <a:rPr lang="en-US" sz="3000" dirty="0" smtClean="0">
                <a:sym typeface="Arial"/>
              </a:rPr>
              <a:t>Lack of young people coming into the industry</a:t>
            </a:r>
            <a:endParaRPr lang="en-US" sz="3000" dirty="0">
              <a:sym typeface="Arial"/>
            </a:endParaRPr>
          </a:p>
        </p:txBody>
      </p:sp>
      <p:pic>
        <p:nvPicPr>
          <p:cNvPr id="11" name="Picture 10"/>
          <p:cNvPicPr>
            <a:picLocks noChangeAspect="1"/>
          </p:cNvPicPr>
          <p:nvPr/>
        </p:nvPicPr>
        <p:blipFill>
          <a:blip r:embed="rId3"/>
          <a:stretch>
            <a:fillRect/>
          </a:stretch>
        </p:blipFill>
        <p:spPr>
          <a:xfrm>
            <a:off x="1295400" y="5294404"/>
            <a:ext cx="6553200" cy="1563595"/>
          </a:xfrm>
          <a:prstGeom prst="rect">
            <a:avLst/>
          </a:prstGeom>
        </p:spPr>
      </p:pic>
    </p:spTree>
    <p:extLst>
      <p:ext uri="{BB962C8B-B14F-4D97-AF65-F5344CB8AC3E}">
        <p14:creationId xmlns:p14="http://schemas.microsoft.com/office/powerpoint/2010/main" val="946161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a:t>New </a:t>
            </a:r>
            <a:r>
              <a:rPr lang="en-US" dirty="0" smtClean="0"/>
              <a:t>Automotive Technology</a:t>
            </a:r>
            <a:endParaRPr lang="en-US" dirty="0"/>
          </a:p>
        </p:txBody>
      </p:sp>
      <p:sp>
        <p:nvSpPr>
          <p:cNvPr id="280" name="Shape 280"/>
          <p:cNvSpPr>
            <a:spLocks noGrp="1"/>
          </p:cNvSpPr>
          <p:nvPr>
            <p:ph idx="1"/>
          </p:nvPr>
        </p:nvSpPr>
        <p:spPr/>
        <p:txBody>
          <a:bodyPr/>
          <a:lstStyle/>
          <a:p>
            <a:r>
              <a:rPr lang="en-US" dirty="0" smtClean="0"/>
              <a:t>Advanced Construction Materials</a:t>
            </a:r>
          </a:p>
          <a:p>
            <a:r>
              <a:rPr lang="en-US" dirty="0" smtClean="0"/>
              <a:t>Advanced Engineering</a:t>
            </a:r>
          </a:p>
          <a:p>
            <a:r>
              <a:rPr lang="en-US" dirty="0" smtClean="0"/>
              <a:t>LED and Laser Headlamps</a:t>
            </a:r>
          </a:p>
          <a:p>
            <a:r>
              <a:rPr lang="en-US" dirty="0" smtClean="0"/>
              <a:t>Night Vision</a:t>
            </a:r>
          </a:p>
          <a:p>
            <a:r>
              <a:rPr lang="en-US" dirty="0" smtClean="0"/>
              <a:t>GPS Guided Headlamps</a:t>
            </a:r>
          </a:p>
          <a:p>
            <a:r>
              <a:rPr lang="en-US" dirty="0" smtClean="0"/>
              <a:t>Waterborne and </a:t>
            </a:r>
            <a:br>
              <a:rPr lang="en-US" dirty="0" smtClean="0"/>
            </a:br>
            <a:r>
              <a:rPr lang="en-US" dirty="0" smtClean="0"/>
              <a:t>Ceramic Finishes</a:t>
            </a:r>
            <a:endParaRPr lang="en-US" dirty="0"/>
          </a:p>
        </p:txBody>
      </p:sp>
      <p:pic>
        <p:nvPicPr>
          <p:cNvPr id="10" name="Picture 9"/>
          <p:cNvPicPr>
            <a:picLocks noChangeAspect="1"/>
          </p:cNvPicPr>
          <p:nvPr/>
        </p:nvPicPr>
        <p:blipFill rotWithShape="1">
          <a:blip r:embed="rId3"/>
          <a:srcRect l="7954"/>
          <a:stretch/>
        </p:blipFill>
        <p:spPr>
          <a:xfrm>
            <a:off x="4025798" y="4728411"/>
            <a:ext cx="5651602" cy="2129589"/>
          </a:xfrm>
          <a:prstGeom prst="rect">
            <a:avLst/>
          </a:prstGeom>
        </p:spPr>
      </p:pic>
    </p:spTree>
    <p:extLst>
      <p:ext uri="{BB962C8B-B14F-4D97-AF65-F5344CB8AC3E}">
        <p14:creationId xmlns:p14="http://schemas.microsoft.com/office/powerpoint/2010/main" val="904128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p:nvPr/>
        </p:nvSpPr>
        <p:spPr>
          <a:xfrm>
            <a:off x="228600" y="5334001"/>
            <a:ext cx="914400" cy="762000"/>
          </a:xfrm>
          <a:prstGeom prst="rect">
            <a:avLst/>
          </a:prstGeom>
          <a:solidFill>
            <a:srgbClr val="FFFFFF"/>
          </a:solidFill>
          <a:ln w="25400">
            <a:solidFill>
              <a:srgbClr val="FFFFFF"/>
            </a:solidFill>
            <a:bevel/>
          </a:ln>
        </p:spPr>
        <p:txBody>
          <a:bodyPr lIns="45718" tIns="45718" rIns="45718" bIns="45718" anchor="ctr"/>
          <a:lstStyle/>
          <a:p>
            <a:pPr algn="ctr">
              <a:defRPr>
                <a:solidFill>
                  <a:srgbClr val="FFFFFF"/>
                </a:solidFill>
              </a:defRPr>
            </a:pPr>
            <a:endParaRPr sz="2400"/>
          </a:p>
        </p:txBody>
      </p:sp>
      <p:sp>
        <p:nvSpPr>
          <p:cNvPr id="7" name="Title 6"/>
          <p:cNvSpPr>
            <a:spLocks noGrp="1"/>
          </p:cNvSpPr>
          <p:nvPr>
            <p:ph type="title"/>
          </p:nvPr>
        </p:nvSpPr>
        <p:spPr/>
        <p:txBody>
          <a:bodyPr/>
          <a:lstStyle/>
          <a:p>
            <a:r>
              <a:rPr lang="en-US" dirty="0"/>
              <a:t>An Industry in Need</a:t>
            </a:r>
          </a:p>
        </p:txBody>
      </p:sp>
      <p:sp>
        <p:nvSpPr>
          <p:cNvPr id="286" name="Shape 286"/>
          <p:cNvSpPr>
            <a:spLocks noGrp="1"/>
          </p:cNvSpPr>
          <p:nvPr>
            <p:ph idx="1"/>
          </p:nvPr>
        </p:nvSpPr>
        <p:spPr/>
        <p:txBody>
          <a:bodyPr/>
          <a:lstStyle/>
          <a:p>
            <a:r>
              <a:rPr lang="en-US" smtClean="0"/>
              <a:t>The issue of unfilled positions in the industry has reached crisis levels</a:t>
            </a:r>
          </a:p>
          <a:p>
            <a:r>
              <a:rPr lang="en-US" smtClean="0"/>
              <a:t>No one left to “steal”</a:t>
            </a:r>
          </a:p>
          <a:p>
            <a:r>
              <a:rPr lang="en-US" smtClean="0"/>
              <a:t>14% of shops invest in any type of training or equipment</a:t>
            </a:r>
          </a:p>
          <a:p>
            <a:r>
              <a:rPr lang="en-US" smtClean="0"/>
              <a:t>10% of technicians have any certification</a:t>
            </a:r>
          </a:p>
          <a:p>
            <a:r>
              <a:rPr lang="en-US" smtClean="0"/>
              <a:t>2% are certified to weld</a:t>
            </a:r>
          </a:p>
          <a:p>
            <a:r>
              <a:rPr lang="en-US" smtClean="0"/>
              <a:t>Salaries range from $45,000 to $100,000+</a:t>
            </a:r>
            <a:endParaRPr lang="en-US"/>
          </a:p>
        </p:txBody>
      </p:sp>
    </p:spTree>
    <p:extLst>
      <p:ext uri="{BB962C8B-B14F-4D97-AF65-F5344CB8AC3E}">
        <p14:creationId xmlns:p14="http://schemas.microsoft.com/office/powerpoint/2010/main" val="2062342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p:cNvSpPr>
          <p:nvPr>
            <p:ph type="title"/>
          </p:nvPr>
        </p:nvSpPr>
        <p:spPr/>
        <p:txBody>
          <a:bodyPr/>
          <a:lstStyle>
            <a:lvl1pPr defTabSz="452627">
              <a:defRPr sz="3959" spc="79"/>
            </a:lvl1pPr>
          </a:lstStyle>
          <a:p>
            <a:r>
              <a:rPr lang="en-US" dirty="0" smtClean="0"/>
              <a:t>Step One</a:t>
            </a:r>
            <a:endParaRPr lang="en-US" dirty="0"/>
          </a:p>
        </p:txBody>
      </p:sp>
      <p:sp>
        <p:nvSpPr>
          <p:cNvPr id="207" name="Shape 207"/>
          <p:cNvSpPr>
            <a:spLocks noGrp="1"/>
          </p:cNvSpPr>
          <p:nvPr>
            <p:ph idx="1"/>
          </p:nvPr>
        </p:nvSpPr>
        <p:spPr>
          <a:xfrm>
            <a:off x="457200" y="1600200"/>
            <a:ext cx="8229600" cy="5257800"/>
          </a:xfrm>
        </p:spPr>
        <p:txBody>
          <a:bodyPr>
            <a:normAutofit fontScale="77500" lnSpcReduction="20000"/>
          </a:bodyPr>
          <a:lstStyle/>
          <a:p>
            <a:pPr marL="0" indent="0">
              <a:buNone/>
            </a:pPr>
            <a:r>
              <a:rPr lang="en-US" sz="3600" b="1" u="sng" dirty="0"/>
              <a:t>Intermediary</a:t>
            </a:r>
            <a:r>
              <a:rPr lang="en-US" b="1" u="sng" dirty="0"/>
              <a:t> </a:t>
            </a:r>
            <a:r>
              <a:rPr lang="mr-IN" b="1" u="sng" dirty="0" smtClean="0"/>
              <a:t>–</a:t>
            </a:r>
            <a:r>
              <a:rPr lang="en-US" b="1" u="sng" dirty="0" smtClean="0"/>
              <a:t> Coordinator</a:t>
            </a:r>
          </a:p>
          <a:p>
            <a:r>
              <a:rPr lang="en-US" dirty="0" smtClean="0"/>
              <a:t>Provides the employer’s voice in pathway development</a:t>
            </a:r>
          </a:p>
          <a:p>
            <a:r>
              <a:rPr lang="en-US" dirty="0" smtClean="0"/>
              <a:t>Has a working knowledge of career opportunities in the pathway</a:t>
            </a:r>
          </a:p>
          <a:p>
            <a:r>
              <a:rPr lang="en-US" dirty="0" smtClean="0"/>
              <a:t>Offers suggestions, strategies, and coordinates opportunities for WBL</a:t>
            </a:r>
          </a:p>
          <a:p>
            <a:r>
              <a:rPr lang="en-US" dirty="0" smtClean="0"/>
              <a:t>Works with training program designers in determining education, training, certificates, credentials, as well as learning outcomes.</a:t>
            </a:r>
          </a:p>
          <a:p>
            <a:r>
              <a:rPr lang="en-US" dirty="0"/>
              <a:t>W</a:t>
            </a:r>
            <a:r>
              <a:rPr lang="en-US" dirty="0" smtClean="0"/>
              <a:t>orks with employer before students are placed into WBL, informs faculty of industry needs</a:t>
            </a:r>
          </a:p>
          <a:p>
            <a:r>
              <a:rPr lang="en-US" dirty="0" smtClean="0"/>
              <a:t>Coordinates mentoring and interviews for completers</a:t>
            </a:r>
          </a:p>
          <a:p>
            <a:r>
              <a:rPr lang="en-US" dirty="0" smtClean="0"/>
              <a:t>Typically works in one industry sector with multiple employers</a:t>
            </a:r>
            <a:endParaRPr lang="en-US" dirty="0"/>
          </a:p>
        </p:txBody>
      </p:sp>
    </p:spTree>
    <p:extLst>
      <p:ext uri="{BB962C8B-B14F-4D97-AF65-F5344CB8AC3E}">
        <p14:creationId xmlns:p14="http://schemas.microsoft.com/office/powerpoint/2010/main" val="205375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The Mission</a:t>
            </a:r>
          </a:p>
        </p:txBody>
      </p:sp>
      <p:sp>
        <p:nvSpPr>
          <p:cNvPr id="273" name="Shape 273"/>
          <p:cNvSpPr>
            <a:spLocks noGrp="1"/>
          </p:cNvSpPr>
          <p:nvPr>
            <p:ph idx="1"/>
          </p:nvPr>
        </p:nvSpPr>
        <p:spPr/>
        <p:txBody>
          <a:bodyPr/>
          <a:lstStyle/>
          <a:p>
            <a:r>
              <a:rPr lang="en-US" dirty="0" smtClean="0"/>
              <a:t>To create an industry-specific educational culture </a:t>
            </a:r>
            <a:r>
              <a:rPr lang="en-US" u="sng" dirty="0" smtClean="0"/>
              <a:t>owned</a:t>
            </a:r>
            <a:r>
              <a:rPr lang="en-US" dirty="0" smtClean="0"/>
              <a:t> by the industry and </a:t>
            </a:r>
            <a:r>
              <a:rPr lang="en-US" u="sng" dirty="0" smtClean="0"/>
              <a:t>facilitated</a:t>
            </a:r>
            <a:r>
              <a:rPr lang="en-US" dirty="0" smtClean="0"/>
              <a:t> by the Community College System</a:t>
            </a:r>
            <a:endParaRPr lang="en-US" dirty="0"/>
          </a:p>
        </p:txBody>
      </p:sp>
      <p:pic>
        <p:nvPicPr>
          <p:cNvPr id="8" name="Picture 7"/>
          <p:cNvPicPr>
            <a:picLocks noChangeAspect="1"/>
          </p:cNvPicPr>
          <p:nvPr/>
        </p:nvPicPr>
        <p:blipFill>
          <a:blip r:embed="rId3"/>
          <a:stretch>
            <a:fillRect/>
          </a:stretch>
        </p:blipFill>
        <p:spPr>
          <a:xfrm>
            <a:off x="2971800" y="3352800"/>
            <a:ext cx="6019800" cy="3391154"/>
          </a:xfrm>
          <a:prstGeom prst="rect">
            <a:avLst/>
          </a:prstGeom>
        </p:spPr>
      </p:pic>
    </p:spTree>
    <p:extLst>
      <p:ext uri="{BB962C8B-B14F-4D97-AF65-F5344CB8AC3E}">
        <p14:creationId xmlns:p14="http://schemas.microsoft.com/office/powerpoint/2010/main" val="554876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How do you Engage </a:t>
            </a:r>
            <a:br>
              <a:rPr lang="en-US" b="1" dirty="0" smtClean="0"/>
            </a:br>
            <a:r>
              <a:rPr lang="en-US" b="1" dirty="0"/>
              <a:t>a</a:t>
            </a:r>
            <a:r>
              <a:rPr lang="en-US" b="1" dirty="0" smtClean="0"/>
              <a:t>n Industry?</a:t>
            </a:r>
            <a:endParaRPr lang="en-US" b="1" dirty="0"/>
          </a:p>
        </p:txBody>
      </p:sp>
      <p:sp>
        <p:nvSpPr>
          <p:cNvPr id="3" name="Content Placeholder 2"/>
          <p:cNvSpPr>
            <a:spLocks noGrp="1"/>
          </p:cNvSpPr>
          <p:nvPr>
            <p:ph idx="1"/>
          </p:nvPr>
        </p:nvSpPr>
        <p:spPr>
          <a:xfrm>
            <a:off x="457200" y="1874710"/>
            <a:ext cx="7543800" cy="4525963"/>
          </a:xfrm>
        </p:spPr>
        <p:txBody>
          <a:bodyPr/>
          <a:lstStyle/>
          <a:p>
            <a:r>
              <a:rPr lang="en-US" dirty="0" smtClean="0"/>
              <a:t>Understand the industry need</a:t>
            </a:r>
          </a:p>
          <a:p>
            <a:r>
              <a:rPr lang="en-US" dirty="0" smtClean="0"/>
              <a:t>Work with industry to create the solution</a:t>
            </a:r>
          </a:p>
          <a:p>
            <a:r>
              <a:rPr lang="en-US" dirty="0" smtClean="0"/>
              <a:t>Keep industry engaged before, during and after</a:t>
            </a:r>
          </a:p>
          <a:p>
            <a:r>
              <a:rPr lang="en-US" dirty="0" smtClean="0"/>
              <a:t>Leverage the industry</a:t>
            </a:r>
          </a:p>
        </p:txBody>
      </p:sp>
      <p:pic>
        <p:nvPicPr>
          <p:cNvPr id="5" name="Picture 4"/>
          <p:cNvPicPr>
            <a:picLocks noChangeAspect="1"/>
          </p:cNvPicPr>
          <p:nvPr/>
        </p:nvPicPr>
        <p:blipFill>
          <a:blip r:embed="rId3"/>
          <a:stretch>
            <a:fillRect/>
          </a:stretch>
        </p:blipFill>
        <p:spPr>
          <a:xfrm>
            <a:off x="4227111" y="3962400"/>
            <a:ext cx="4690737" cy="2728957"/>
          </a:xfrm>
          <a:prstGeom prst="rect">
            <a:avLst/>
          </a:prstGeom>
        </p:spPr>
      </p:pic>
    </p:spTree>
    <p:extLst>
      <p:ext uri="{BB962C8B-B14F-4D97-AF65-F5344CB8AC3E}">
        <p14:creationId xmlns:p14="http://schemas.microsoft.com/office/powerpoint/2010/main" val="1677841966"/>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Hiring Difficulties</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930"/>
          <a:stretch/>
        </p:blipFill>
        <p:spPr>
          <a:xfrm>
            <a:off x="152400" y="1395437"/>
            <a:ext cx="8948895" cy="47767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0519" y="4343400"/>
            <a:ext cx="1846860" cy="2396520"/>
          </a:xfrm>
          <a:prstGeom prst="rect">
            <a:avLst/>
          </a:prstGeom>
        </p:spPr>
      </p:pic>
    </p:spTree>
    <p:extLst>
      <p:ext uri="{BB962C8B-B14F-4D97-AF65-F5344CB8AC3E}">
        <p14:creationId xmlns:p14="http://schemas.microsoft.com/office/powerpoint/2010/main" val="97767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76860" y="4247356"/>
            <a:ext cx="4567140" cy="2610644"/>
          </a:xfrm>
          <a:prstGeom prst="rect">
            <a:avLst/>
          </a:prstGeom>
        </p:spPr>
      </p:pic>
      <p:sp>
        <p:nvSpPr>
          <p:cNvPr id="2" name="Title 1"/>
          <p:cNvSpPr>
            <a:spLocks noGrp="1"/>
          </p:cNvSpPr>
          <p:nvPr>
            <p:ph type="title"/>
          </p:nvPr>
        </p:nvSpPr>
        <p:spPr/>
        <p:txBody>
          <a:bodyPr>
            <a:normAutofit fontScale="90000"/>
          </a:bodyPr>
          <a:lstStyle/>
          <a:p>
            <a:r>
              <a:rPr lang="en-US" b="1" dirty="0" smtClean="0"/>
              <a:t>Understanding an </a:t>
            </a:r>
            <a:br>
              <a:rPr lang="en-US" b="1" dirty="0" smtClean="0"/>
            </a:br>
            <a:r>
              <a:rPr lang="en-US" b="1" dirty="0" smtClean="0"/>
              <a:t>Industry Need</a:t>
            </a:r>
            <a:endParaRPr lang="en-US" b="1" dirty="0"/>
          </a:p>
        </p:txBody>
      </p:sp>
      <p:sp>
        <p:nvSpPr>
          <p:cNvPr id="3" name="Content Placeholder 2"/>
          <p:cNvSpPr>
            <a:spLocks noGrp="1"/>
          </p:cNvSpPr>
          <p:nvPr>
            <p:ph idx="1"/>
          </p:nvPr>
        </p:nvSpPr>
        <p:spPr>
          <a:xfrm>
            <a:off x="457200" y="1565275"/>
            <a:ext cx="7391400" cy="4525963"/>
          </a:xfrm>
        </p:spPr>
        <p:txBody>
          <a:bodyPr>
            <a:normAutofit fontScale="92500" lnSpcReduction="10000"/>
          </a:bodyPr>
          <a:lstStyle/>
          <a:p>
            <a:r>
              <a:rPr lang="en-US" dirty="0" smtClean="0"/>
              <a:t>Industry has to tell you how the need should be met</a:t>
            </a:r>
          </a:p>
          <a:p>
            <a:r>
              <a:rPr lang="en-US" dirty="0" smtClean="0"/>
              <a:t>Industry has to tell you what an employable graduate looks like</a:t>
            </a:r>
          </a:p>
          <a:p>
            <a:pPr lvl="2"/>
            <a:r>
              <a:rPr lang="en-US" dirty="0" smtClean="0"/>
              <a:t>Credentials</a:t>
            </a:r>
          </a:p>
          <a:p>
            <a:pPr lvl="2"/>
            <a:r>
              <a:rPr lang="en-US" dirty="0" smtClean="0"/>
              <a:t>Don’t forget soft skills</a:t>
            </a:r>
          </a:p>
          <a:p>
            <a:r>
              <a:rPr lang="en-US" dirty="0" smtClean="0"/>
              <a:t>You are not just providing </a:t>
            </a:r>
            <a:br>
              <a:rPr lang="en-US" dirty="0" smtClean="0"/>
            </a:br>
            <a:r>
              <a:rPr lang="en-US" dirty="0" smtClean="0"/>
              <a:t>an education, you are </a:t>
            </a:r>
            <a:br>
              <a:rPr lang="en-US" dirty="0" smtClean="0"/>
            </a:br>
            <a:r>
              <a:rPr lang="en-US" dirty="0" smtClean="0"/>
              <a:t>providing Career</a:t>
            </a:r>
            <a:br>
              <a:rPr lang="en-US" dirty="0" smtClean="0"/>
            </a:br>
            <a:r>
              <a:rPr lang="en-US" dirty="0" smtClean="0"/>
              <a:t>Training</a:t>
            </a:r>
          </a:p>
        </p:txBody>
      </p:sp>
    </p:spTree>
    <p:extLst>
      <p:ext uri="{BB962C8B-B14F-4D97-AF65-F5344CB8AC3E}">
        <p14:creationId xmlns:p14="http://schemas.microsoft.com/office/powerpoint/2010/main" val="882153805"/>
      </p:ext>
    </p:extLst>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Working with Industry to Create Solutions</a:t>
            </a:r>
            <a:endParaRPr lang="en-US" b="1" dirty="0"/>
          </a:p>
        </p:txBody>
      </p:sp>
      <p:sp>
        <p:nvSpPr>
          <p:cNvPr id="3" name="Content Placeholder 2"/>
          <p:cNvSpPr>
            <a:spLocks noGrp="1"/>
          </p:cNvSpPr>
          <p:nvPr>
            <p:ph idx="1"/>
          </p:nvPr>
        </p:nvSpPr>
        <p:spPr>
          <a:xfrm>
            <a:off x="381000" y="1712912"/>
            <a:ext cx="7713406" cy="4525963"/>
          </a:xfrm>
        </p:spPr>
        <p:txBody>
          <a:bodyPr/>
          <a:lstStyle/>
          <a:p>
            <a:r>
              <a:rPr lang="en-US" dirty="0"/>
              <a:t>Bringing industry to the table</a:t>
            </a:r>
          </a:p>
          <a:p>
            <a:pPr lvl="1"/>
            <a:r>
              <a:rPr lang="en-US" dirty="0"/>
              <a:t>“If </a:t>
            </a:r>
            <a:r>
              <a:rPr lang="en-US" u="sng" dirty="0"/>
              <a:t>you</a:t>
            </a:r>
            <a:r>
              <a:rPr lang="en-US" dirty="0"/>
              <a:t> build it…” they probably won’t come</a:t>
            </a:r>
          </a:p>
          <a:p>
            <a:r>
              <a:rPr lang="en-US" dirty="0"/>
              <a:t>Be a business </a:t>
            </a:r>
            <a:r>
              <a:rPr lang="en-US" dirty="0" smtClean="0"/>
              <a:t>partner - become </a:t>
            </a:r>
            <a:r>
              <a:rPr lang="en-US" dirty="0"/>
              <a:t>an education distribution center</a:t>
            </a:r>
          </a:p>
          <a:p>
            <a:r>
              <a:rPr lang="en-US" dirty="0"/>
              <a:t>Speak the industry </a:t>
            </a:r>
            <a:r>
              <a:rPr lang="en-US" dirty="0" smtClean="0"/>
              <a:t>language</a:t>
            </a:r>
          </a:p>
          <a:p>
            <a:pPr lvl="1"/>
            <a:r>
              <a:rPr lang="en-US" dirty="0" smtClean="0"/>
              <a:t>Credibility</a:t>
            </a:r>
            <a:endParaRPr lang="en-US" dirty="0"/>
          </a:p>
          <a:p>
            <a:r>
              <a:rPr lang="en-US" dirty="0"/>
              <a:t>Look like the </a:t>
            </a:r>
            <a:r>
              <a:rPr lang="en-US" dirty="0" smtClean="0"/>
              <a:t>businesses </a:t>
            </a:r>
            <a:r>
              <a:rPr lang="en-US" dirty="0"/>
              <a:t>you </a:t>
            </a:r>
            <a:r>
              <a:rPr lang="en-US" dirty="0" smtClean="0"/>
              <a:t>serve</a:t>
            </a:r>
            <a:endParaRPr lang="en-US" dirty="0"/>
          </a:p>
          <a:p>
            <a:r>
              <a:rPr lang="en-US" dirty="0" smtClean="0"/>
              <a:t>Be responsive – don’t delay!</a:t>
            </a:r>
            <a:endParaRPr lang="en-US" dirty="0"/>
          </a:p>
        </p:txBody>
      </p:sp>
    </p:spTree>
    <p:extLst>
      <p:ext uri="{BB962C8B-B14F-4D97-AF65-F5344CB8AC3E}">
        <p14:creationId xmlns:p14="http://schemas.microsoft.com/office/powerpoint/2010/main" val="131901747"/>
      </p:ext>
    </p:extLst>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Employer Engagement</a:t>
            </a:r>
          </a:p>
        </p:txBody>
      </p:sp>
      <p:sp>
        <p:nvSpPr>
          <p:cNvPr id="290" name="Shape 290"/>
          <p:cNvSpPr>
            <a:spLocks noGrp="1"/>
          </p:cNvSpPr>
          <p:nvPr>
            <p:ph idx="1"/>
          </p:nvPr>
        </p:nvSpPr>
        <p:spPr/>
        <p:txBody>
          <a:bodyPr/>
          <a:lstStyle/>
          <a:p>
            <a:r>
              <a:rPr lang="en-US" smtClean="0"/>
              <a:t>Development of Curriculum</a:t>
            </a:r>
          </a:p>
          <a:p>
            <a:r>
              <a:rPr lang="en-US" smtClean="0"/>
              <a:t>Donations of time, equipment, and funds</a:t>
            </a:r>
          </a:p>
          <a:p>
            <a:r>
              <a:rPr lang="en-US" smtClean="0"/>
              <a:t>Guest instructors</a:t>
            </a:r>
          </a:p>
          <a:p>
            <a:r>
              <a:rPr lang="en-US" smtClean="0"/>
              <a:t>Internships/Apprenticeships</a:t>
            </a:r>
            <a:endParaRPr lang="en-US" dirty="0"/>
          </a:p>
        </p:txBody>
      </p:sp>
      <p:sp>
        <p:nvSpPr>
          <p:cNvPr id="291" name="Shape 291"/>
          <p:cNvSpPr/>
          <p:nvPr/>
        </p:nvSpPr>
        <p:spPr>
          <a:xfrm>
            <a:off x="2877407" y="4555389"/>
            <a:ext cx="5809393" cy="222641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lvl="1" indent="228588" algn="r">
              <a:spcBef>
                <a:spcPts val="700"/>
              </a:spcBef>
              <a:defRPr>
                <a:latin typeface="Franklin Gothic Medium"/>
                <a:ea typeface="Franklin Gothic Medium"/>
                <a:cs typeface="Franklin Gothic Medium"/>
                <a:sym typeface="Franklin Gothic Medium"/>
              </a:defRPr>
            </a:pPr>
            <a:r>
              <a:rPr sz="3200" dirty="0" smtClean="0"/>
              <a:t>Gerber </a:t>
            </a:r>
            <a:r>
              <a:rPr sz="3200" dirty="0"/>
              <a:t>Collision and Glass</a:t>
            </a:r>
          </a:p>
          <a:p>
            <a:pPr lvl="1" indent="228588" algn="r">
              <a:spcBef>
                <a:spcPts val="700"/>
              </a:spcBef>
              <a:defRPr>
                <a:latin typeface="Franklin Gothic Medium"/>
                <a:ea typeface="Franklin Gothic Medium"/>
                <a:cs typeface="Franklin Gothic Medium"/>
                <a:sym typeface="Franklin Gothic Medium"/>
              </a:defRPr>
            </a:pPr>
            <a:r>
              <a:rPr sz="3200" dirty="0"/>
              <a:t>Nationwide Insurance</a:t>
            </a:r>
          </a:p>
          <a:p>
            <a:pPr lvl="1" indent="228588" algn="r">
              <a:spcBef>
                <a:spcPts val="700"/>
              </a:spcBef>
              <a:defRPr>
                <a:latin typeface="Franklin Gothic Medium"/>
                <a:ea typeface="Franklin Gothic Medium"/>
                <a:cs typeface="Franklin Gothic Medium"/>
                <a:sym typeface="Franklin Gothic Medium"/>
              </a:defRPr>
            </a:pPr>
            <a:r>
              <a:rPr sz="3200" dirty="0"/>
              <a:t>PPG Coatings</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057" y="4268689"/>
            <a:ext cx="3136900" cy="73276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407" y="5232990"/>
            <a:ext cx="2679700" cy="797419"/>
          </a:xfrm>
          <a:prstGeom prst="rect">
            <a:avLst/>
          </a:prstGeom>
        </p:spPr>
      </p:pic>
      <p:pic>
        <p:nvPicPr>
          <p:cNvPr id="10" name="Picture 9"/>
          <p:cNvPicPr>
            <a:picLocks noChangeAspect="1"/>
          </p:cNvPicPr>
          <p:nvPr/>
        </p:nvPicPr>
        <p:blipFill>
          <a:blip r:embed="rId5"/>
          <a:stretch>
            <a:fillRect/>
          </a:stretch>
        </p:blipFill>
        <p:spPr>
          <a:xfrm>
            <a:off x="2877407" y="5807710"/>
            <a:ext cx="2247900" cy="974090"/>
          </a:xfrm>
          <a:prstGeom prst="rect">
            <a:avLst/>
          </a:prstGeom>
        </p:spPr>
      </p:pic>
    </p:spTree>
    <p:extLst>
      <p:ext uri="{BB962C8B-B14F-4D97-AF65-F5344CB8AC3E}">
        <p14:creationId xmlns:p14="http://schemas.microsoft.com/office/powerpoint/2010/main" val="1403595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Industry Approved Curriculum</a:t>
            </a:r>
          </a:p>
        </p:txBody>
      </p:sp>
      <p:sp>
        <p:nvSpPr>
          <p:cNvPr id="295" name="Shape 295"/>
          <p:cNvSpPr>
            <a:spLocks noGrp="1"/>
          </p:cNvSpPr>
          <p:nvPr>
            <p:ph idx="1"/>
          </p:nvPr>
        </p:nvSpPr>
        <p:spPr/>
        <p:txBody>
          <a:bodyPr/>
          <a:lstStyle/>
          <a:p>
            <a:r>
              <a:rPr lang="en-US" smtClean="0"/>
              <a:t>I-CAR Certifications</a:t>
            </a:r>
          </a:p>
          <a:p>
            <a:r>
              <a:rPr lang="en-US" smtClean="0"/>
              <a:t>ASE Certifications</a:t>
            </a:r>
          </a:p>
          <a:p>
            <a:r>
              <a:rPr lang="en-US" smtClean="0"/>
              <a:t>Manufacturer Certifications</a:t>
            </a:r>
          </a:p>
          <a:p>
            <a:r>
              <a:rPr lang="en-US" smtClean="0"/>
              <a:t>Curriculum and facility that are easily reconfigured to keep pace with technology</a:t>
            </a:r>
          </a:p>
          <a:p>
            <a:r>
              <a:rPr lang="en-US" smtClean="0"/>
              <a:t>Qualified and compensated instructors</a:t>
            </a:r>
            <a:endParaRPr lang="en-US" dirty="0"/>
          </a:p>
        </p:txBody>
      </p:sp>
      <p:sp>
        <p:nvSpPr>
          <p:cNvPr id="296" name="Shape 296"/>
          <p:cNvSpPr/>
          <p:nvPr/>
        </p:nvSpPr>
        <p:spPr>
          <a:xfrm>
            <a:off x="228600" y="5334001"/>
            <a:ext cx="914400" cy="762000"/>
          </a:xfrm>
          <a:prstGeom prst="rect">
            <a:avLst/>
          </a:prstGeom>
          <a:solidFill>
            <a:srgbClr val="FFFFFF"/>
          </a:solidFill>
          <a:ln w="25400">
            <a:solidFill>
              <a:srgbClr val="FFFFFF"/>
            </a:solidFill>
            <a:bevel/>
          </a:ln>
        </p:spPr>
        <p:txBody>
          <a:bodyPr lIns="45718" tIns="45718" rIns="45718" bIns="45718" anchor="ctr"/>
          <a:lstStyle/>
          <a:p>
            <a:pPr algn="ctr">
              <a:defRPr>
                <a:solidFill>
                  <a:srgbClr val="FFFFFF"/>
                </a:solidFill>
              </a:defRPr>
            </a:pPr>
            <a:endParaRPr sz="2400"/>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5300" y="5202623"/>
            <a:ext cx="4000500" cy="1655378"/>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4200" y="4876800"/>
            <a:ext cx="1866900" cy="1866900"/>
          </a:xfrm>
          <a:prstGeom prst="rect">
            <a:avLst/>
          </a:prstGeom>
        </p:spPr>
      </p:pic>
    </p:spTree>
    <p:extLst>
      <p:ext uri="{BB962C8B-B14F-4D97-AF65-F5344CB8AC3E}">
        <p14:creationId xmlns:p14="http://schemas.microsoft.com/office/powerpoint/2010/main" val="2023737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62700" y="4178300"/>
            <a:ext cx="2857500" cy="2755900"/>
          </a:xfrm>
          <a:prstGeom prst="rect">
            <a:avLst/>
          </a:prstGeom>
        </p:spPr>
      </p:pic>
      <p:sp>
        <p:nvSpPr>
          <p:cNvPr id="9" name="Title 8"/>
          <p:cNvSpPr>
            <a:spLocks noGrp="1"/>
          </p:cNvSpPr>
          <p:nvPr>
            <p:ph type="title"/>
          </p:nvPr>
        </p:nvSpPr>
        <p:spPr/>
        <p:txBody>
          <a:bodyPr/>
          <a:lstStyle/>
          <a:p>
            <a:r>
              <a:rPr lang="en-US" dirty="0"/>
              <a:t>Creating a Pipeline</a:t>
            </a:r>
          </a:p>
        </p:txBody>
      </p:sp>
      <p:sp>
        <p:nvSpPr>
          <p:cNvPr id="300" name="Shape 300"/>
          <p:cNvSpPr>
            <a:spLocks noGrp="1"/>
          </p:cNvSpPr>
          <p:nvPr>
            <p:ph idx="1"/>
          </p:nvPr>
        </p:nvSpPr>
        <p:spPr/>
        <p:txBody>
          <a:bodyPr>
            <a:normAutofit fontScale="92500"/>
          </a:bodyPr>
          <a:lstStyle/>
          <a:p>
            <a:r>
              <a:rPr lang="en-US" dirty="0" smtClean="0"/>
              <a:t>Middle School – videos, new technology elective</a:t>
            </a:r>
          </a:p>
          <a:p>
            <a:r>
              <a:rPr lang="en-US" dirty="0" smtClean="0"/>
              <a:t>High School – NCDPI, PDP-EE, realistic training</a:t>
            </a:r>
          </a:p>
          <a:p>
            <a:r>
              <a:rPr lang="en-US" dirty="0" smtClean="0"/>
              <a:t>I-CAR – Associate-degree curriculum</a:t>
            </a:r>
          </a:p>
          <a:p>
            <a:r>
              <a:rPr lang="en-US" dirty="0" smtClean="0"/>
              <a:t>Manufacturer-based continuing education</a:t>
            </a:r>
          </a:p>
          <a:p>
            <a:r>
              <a:rPr lang="en-US" dirty="0" smtClean="0"/>
              <a:t>Workforce development career center</a:t>
            </a:r>
          </a:p>
          <a:p>
            <a:r>
              <a:rPr lang="en-US" dirty="0" smtClean="0"/>
              <a:t>Military and disabled veterans</a:t>
            </a:r>
          </a:p>
          <a:p>
            <a:r>
              <a:rPr lang="en-US" dirty="0" smtClean="0"/>
              <a:t>Community college recruiting staff</a:t>
            </a:r>
            <a:endParaRPr lang="en-US" dirty="0"/>
          </a:p>
        </p:txBody>
      </p:sp>
      <p:sp>
        <p:nvSpPr>
          <p:cNvPr id="301" name="Shape 301"/>
          <p:cNvSpPr/>
          <p:nvPr/>
        </p:nvSpPr>
        <p:spPr>
          <a:xfrm>
            <a:off x="228600" y="5791201"/>
            <a:ext cx="914400" cy="304800"/>
          </a:xfrm>
          <a:prstGeom prst="rect">
            <a:avLst/>
          </a:prstGeom>
          <a:solidFill>
            <a:srgbClr val="FFFFFF"/>
          </a:solidFill>
          <a:ln w="25400">
            <a:solidFill>
              <a:srgbClr val="FFFFFF"/>
            </a:solidFill>
            <a:bevel/>
          </a:ln>
        </p:spPr>
        <p:txBody>
          <a:bodyPr lIns="45718" tIns="45718" rIns="45718" bIns="45718" anchor="ctr"/>
          <a:lstStyle/>
          <a:p>
            <a:pPr algn="ctr">
              <a:defRPr>
                <a:solidFill>
                  <a:srgbClr val="FFFFFF"/>
                </a:solidFill>
              </a:defRPr>
            </a:pPr>
            <a:endParaRPr sz="2400"/>
          </a:p>
        </p:txBody>
      </p:sp>
    </p:spTree>
    <p:extLst>
      <p:ext uri="{BB962C8B-B14F-4D97-AF65-F5344CB8AC3E}">
        <p14:creationId xmlns:p14="http://schemas.microsoft.com/office/powerpoint/2010/main" val="1891821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effectLst>
                  <a:outerShdw blurRad="38100" dist="38100" dir="2700000" algn="tl">
                    <a:srgbClr val="000000">
                      <a:alpha val="43137"/>
                    </a:srgbClr>
                  </a:outerShdw>
                </a:effectLst>
              </a:rPr>
              <a:t>CollisionU</a:t>
            </a:r>
            <a:r>
              <a:rPr lang="en-US" b="1" dirty="0">
                <a:effectLst>
                  <a:outerShdw blurRad="38100" dist="38100" dir="2700000" algn="tl">
                    <a:srgbClr val="000000">
                      <a:alpha val="43137"/>
                    </a:srgbClr>
                  </a:outerShdw>
                </a:effectLst>
              </a:rPr>
              <a:t> Facility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396" y="1325562"/>
            <a:ext cx="9191396" cy="5303838"/>
          </a:xfrm>
        </p:spPr>
      </p:pic>
    </p:spTree>
    <p:extLst>
      <p:ext uri="{BB962C8B-B14F-4D97-AF65-F5344CB8AC3E}">
        <p14:creationId xmlns:p14="http://schemas.microsoft.com/office/powerpoint/2010/main" val="669538125"/>
      </p:ext>
    </p:extLst>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effectLst>
                  <a:outerShdw blurRad="38100" dist="38100" dir="2700000" algn="tl">
                    <a:srgbClr val="000000">
                      <a:alpha val="43137"/>
                    </a:srgbClr>
                  </a:outerShdw>
                </a:effectLst>
              </a:rPr>
              <a:t>CollisionU</a:t>
            </a:r>
            <a:r>
              <a:rPr lang="en-US" b="1" dirty="0">
                <a:effectLst>
                  <a:outerShdw blurRad="38100" dist="38100" dir="2700000" algn="tl">
                    <a:srgbClr val="000000">
                      <a:alpha val="43137"/>
                    </a:srgbClr>
                  </a:outerShdw>
                </a:effectLst>
              </a:rPr>
              <a:t> Facility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1173162"/>
            <a:ext cx="9158225" cy="6065838"/>
          </a:xfrm>
        </p:spPr>
      </p:pic>
    </p:spTree>
    <p:extLst>
      <p:ext uri="{BB962C8B-B14F-4D97-AF65-F5344CB8AC3E}">
        <p14:creationId xmlns:p14="http://schemas.microsoft.com/office/powerpoint/2010/main" val="85948217"/>
      </p:ext>
    </p:extLst>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Keeping Industry Engaged</a:t>
            </a:r>
            <a:endParaRPr lang="en-US" b="1" dirty="0"/>
          </a:p>
        </p:txBody>
      </p:sp>
      <p:sp>
        <p:nvSpPr>
          <p:cNvPr id="3" name="Content Placeholder 2"/>
          <p:cNvSpPr>
            <a:spLocks noGrp="1"/>
          </p:cNvSpPr>
          <p:nvPr>
            <p:ph idx="1"/>
          </p:nvPr>
        </p:nvSpPr>
        <p:spPr>
          <a:xfrm>
            <a:off x="457200" y="1600200"/>
            <a:ext cx="7239000" cy="4525963"/>
          </a:xfrm>
        </p:spPr>
        <p:txBody>
          <a:bodyPr/>
          <a:lstStyle/>
          <a:p>
            <a:r>
              <a:rPr lang="en-US" dirty="0" smtClean="0"/>
              <a:t>Go where they are</a:t>
            </a:r>
          </a:p>
          <a:p>
            <a:pPr lvl="2"/>
            <a:r>
              <a:rPr lang="en-US" dirty="0" smtClean="0"/>
              <a:t>Conferences</a:t>
            </a:r>
          </a:p>
          <a:p>
            <a:r>
              <a:rPr lang="en-US" dirty="0" smtClean="0"/>
              <a:t>Give them a reason to come to you</a:t>
            </a:r>
          </a:p>
          <a:p>
            <a:pPr lvl="2"/>
            <a:r>
              <a:rPr lang="en-US" dirty="0" smtClean="0"/>
              <a:t>Draft Days</a:t>
            </a:r>
          </a:p>
          <a:p>
            <a:pPr lvl="2"/>
            <a:r>
              <a:rPr lang="en-US" dirty="0" smtClean="0"/>
              <a:t>Guest Speakers</a:t>
            </a:r>
          </a:p>
          <a:p>
            <a:r>
              <a:rPr lang="en-US" dirty="0" smtClean="0"/>
              <a:t>Find out what other needs you can meet for them</a:t>
            </a:r>
          </a:p>
        </p:txBody>
      </p:sp>
      <p:pic>
        <p:nvPicPr>
          <p:cNvPr id="5" name="Picture 4"/>
          <p:cNvPicPr>
            <a:picLocks noChangeAspect="1"/>
          </p:cNvPicPr>
          <p:nvPr/>
        </p:nvPicPr>
        <p:blipFill>
          <a:blip r:embed="rId3"/>
          <a:stretch>
            <a:fillRect/>
          </a:stretch>
        </p:blipFill>
        <p:spPr>
          <a:xfrm>
            <a:off x="3581400" y="4758515"/>
            <a:ext cx="5562600" cy="2127559"/>
          </a:xfrm>
          <a:prstGeom prst="rect">
            <a:avLst/>
          </a:prstGeom>
        </p:spPr>
      </p:pic>
    </p:spTree>
    <p:extLst>
      <p:ext uri="{BB962C8B-B14F-4D97-AF65-F5344CB8AC3E}">
        <p14:creationId xmlns:p14="http://schemas.microsoft.com/office/powerpoint/2010/main" val="1422672335"/>
      </p:ext>
    </p:extLst>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1" y="1219200"/>
            <a:ext cx="9158868" cy="6096000"/>
          </a:xfrm>
          <a:prstGeom prst="rect">
            <a:avLst/>
          </a:prstGeom>
        </p:spPr>
      </p:pic>
      <p:sp>
        <p:nvSpPr>
          <p:cNvPr id="4" name="Title 3"/>
          <p:cNvSpPr>
            <a:spLocks noGrp="1"/>
          </p:cNvSpPr>
          <p:nvPr>
            <p:ph type="title"/>
          </p:nvPr>
        </p:nvSpPr>
        <p:spPr/>
        <p:txBody>
          <a:bodyPr/>
          <a:lstStyle/>
          <a:p>
            <a:r>
              <a:rPr lang="en-US" smtClean="0"/>
              <a:t>Draft Days</a:t>
            </a:r>
            <a:endParaRPr lang="en-US" dirty="0"/>
          </a:p>
        </p:txBody>
      </p:sp>
    </p:spTree>
    <p:extLst>
      <p:ext uri="{BB962C8B-B14F-4D97-AF65-F5344CB8AC3E}">
        <p14:creationId xmlns:p14="http://schemas.microsoft.com/office/powerpoint/2010/main" val="771008647"/>
      </p:ext>
    </p:extLst>
  </p:cSld>
  <p:clrMapOvr>
    <a:masterClrMapping/>
  </p:clrMapOvr>
  <p:transition spd="slow">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0" y="1219200"/>
            <a:ext cx="9139989" cy="6083434"/>
          </a:xfrm>
          <a:prstGeom prst="rect">
            <a:avLst/>
          </a:prstGeom>
        </p:spPr>
      </p:pic>
      <p:sp>
        <p:nvSpPr>
          <p:cNvPr id="2" name="Title 1"/>
          <p:cNvSpPr>
            <a:spLocks noGrp="1"/>
          </p:cNvSpPr>
          <p:nvPr>
            <p:ph type="title"/>
          </p:nvPr>
        </p:nvSpPr>
        <p:spPr/>
        <p:txBody>
          <a:bodyPr/>
          <a:lstStyle/>
          <a:p>
            <a:r>
              <a:rPr lang="en-US" smtClean="0"/>
              <a:t>Draft Days</a:t>
            </a:r>
            <a:endParaRPr lang="en-US" dirty="0"/>
          </a:p>
        </p:txBody>
      </p:sp>
    </p:spTree>
    <p:extLst>
      <p:ext uri="{BB962C8B-B14F-4D97-AF65-F5344CB8AC3E}">
        <p14:creationId xmlns:p14="http://schemas.microsoft.com/office/powerpoint/2010/main" val="426004131"/>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21" name="Picture 2" descr="C:\Documents and Settings\cdroessler\My Documents\Presentations\NEW\Google and GPA\artic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79248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750"/>
          <a:stretch/>
        </p:blipFill>
        <p:spPr>
          <a:xfrm>
            <a:off x="-12032" y="1295400"/>
            <a:ext cx="9156032" cy="5865512"/>
          </a:xfrm>
          <a:prstGeom prst="rect">
            <a:avLst/>
          </a:prstGeom>
        </p:spPr>
      </p:pic>
      <p:sp>
        <p:nvSpPr>
          <p:cNvPr id="4" name="Title 3"/>
          <p:cNvSpPr>
            <a:spLocks noGrp="1"/>
          </p:cNvSpPr>
          <p:nvPr>
            <p:ph type="title"/>
          </p:nvPr>
        </p:nvSpPr>
        <p:spPr/>
        <p:txBody>
          <a:bodyPr/>
          <a:lstStyle/>
          <a:p>
            <a:r>
              <a:rPr lang="en-US" dirty="0" smtClean="0"/>
              <a:t>Draft Days</a:t>
            </a:r>
            <a:endParaRPr lang="en-US" dirty="0"/>
          </a:p>
        </p:txBody>
      </p:sp>
    </p:spTree>
    <p:extLst>
      <p:ext uri="{BB962C8B-B14F-4D97-AF65-F5344CB8AC3E}">
        <p14:creationId xmlns:p14="http://schemas.microsoft.com/office/powerpoint/2010/main" val="140950619"/>
      </p:ext>
    </p:extLst>
  </p:cSld>
  <p:clrMapOvr>
    <a:masterClrMapping/>
  </p:clrMapOvr>
  <p:transition spd="slow">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Leveraging an Industry</a:t>
            </a:r>
            <a:endParaRPr lang="en-US" b="1" dirty="0"/>
          </a:p>
        </p:txBody>
      </p:sp>
      <p:sp>
        <p:nvSpPr>
          <p:cNvPr id="3" name="Content Placeholder 2"/>
          <p:cNvSpPr>
            <a:spLocks noGrp="1"/>
          </p:cNvSpPr>
          <p:nvPr>
            <p:ph idx="1"/>
          </p:nvPr>
        </p:nvSpPr>
        <p:spPr/>
        <p:txBody>
          <a:bodyPr/>
          <a:lstStyle/>
          <a:p>
            <a:r>
              <a:rPr lang="en-US" dirty="0" smtClean="0"/>
              <a:t>Resources</a:t>
            </a:r>
          </a:p>
          <a:p>
            <a:r>
              <a:rPr lang="en-US" dirty="0" smtClean="0"/>
              <a:t>Job Placement &amp; Experience</a:t>
            </a:r>
          </a:p>
          <a:p>
            <a:pPr lvl="2"/>
            <a:r>
              <a:rPr lang="en-US" sz="2800" dirty="0" smtClean="0"/>
              <a:t>Internships &amp; Apprenticeships</a:t>
            </a:r>
          </a:p>
          <a:p>
            <a:r>
              <a:rPr lang="en-US" dirty="0" smtClean="0"/>
              <a:t>Tools/Equipment</a:t>
            </a:r>
          </a:p>
          <a:p>
            <a:pPr lvl="2"/>
            <a:r>
              <a:rPr lang="en-US" dirty="0" smtClean="0"/>
              <a:t>Grant opportunities</a:t>
            </a:r>
          </a:p>
          <a:p>
            <a:r>
              <a:rPr lang="en-US" dirty="0" smtClean="0"/>
              <a:t>Keeping curriculum </a:t>
            </a:r>
            <a:br>
              <a:rPr lang="en-US" dirty="0" smtClean="0"/>
            </a:br>
            <a:r>
              <a:rPr lang="en-US" dirty="0" smtClean="0"/>
              <a:t>current</a:t>
            </a:r>
          </a:p>
          <a:p>
            <a:r>
              <a:rPr lang="en-US" dirty="0" smtClean="0"/>
              <a:t>Workplace Environment</a:t>
            </a:r>
          </a:p>
        </p:txBody>
      </p:sp>
      <p:pic>
        <p:nvPicPr>
          <p:cNvPr id="5" name="Picture 4"/>
          <p:cNvPicPr>
            <a:picLocks noChangeAspect="1"/>
          </p:cNvPicPr>
          <p:nvPr/>
        </p:nvPicPr>
        <p:blipFill rotWithShape="1">
          <a:blip r:embed="rId3"/>
          <a:srcRect l="37391" t="4000"/>
          <a:stretch/>
        </p:blipFill>
        <p:spPr>
          <a:xfrm>
            <a:off x="5105400" y="3429000"/>
            <a:ext cx="4038600" cy="3230880"/>
          </a:xfrm>
          <a:prstGeom prst="rect">
            <a:avLst/>
          </a:prstGeom>
        </p:spPr>
      </p:pic>
    </p:spTree>
    <p:extLst>
      <p:ext uri="{BB962C8B-B14F-4D97-AF65-F5344CB8AC3E}">
        <p14:creationId xmlns:p14="http://schemas.microsoft.com/office/powerpoint/2010/main" val="282590892"/>
      </p:ext>
    </p:extLst>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Pathway</a:t>
            </a:r>
            <a:endParaRPr lang="en-US" dirty="0"/>
          </a:p>
        </p:txBody>
      </p:sp>
      <p:pic>
        <p:nvPicPr>
          <p:cNvPr id="4" name="Picture 3"/>
          <p:cNvPicPr>
            <a:picLocks noChangeAspect="1"/>
          </p:cNvPicPr>
          <p:nvPr/>
        </p:nvPicPr>
        <p:blipFill rotWithShape="1">
          <a:blip r:embed="rId3"/>
          <a:srcRect t="8551" r="4150"/>
          <a:stretch/>
        </p:blipFill>
        <p:spPr>
          <a:xfrm>
            <a:off x="-37721" y="1447800"/>
            <a:ext cx="9052170" cy="5486400"/>
          </a:xfrm>
          <a:prstGeom prst="rect">
            <a:avLst/>
          </a:prstGeom>
        </p:spPr>
      </p:pic>
    </p:spTree>
    <p:extLst>
      <p:ext uri="{BB962C8B-B14F-4D97-AF65-F5344CB8AC3E}">
        <p14:creationId xmlns:p14="http://schemas.microsoft.com/office/powerpoint/2010/main" val="2131810141"/>
      </p:ext>
    </p:extLst>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Pathway</a:t>
            </a:r>
            <a:endParaRPr lang="en-US" dirty="0"/>
          </a:p>
        </p:txBody>
      </p:sp>
      <p:pic>
        <p:nvPicPr>
          <p:cNvPr id="3" name="Picture 2"/>
          <p:cNvPicPr>
            <a:picLocks noChangeAspect="1"/>
          </p:cNvPicPr>
          <p:nvPr/>
        </p:nvPicPr>
        <p:blipFill rotWithShape="1">
          <a:blip r:embed="rId3"/>
          <a:srcRect t="23649" r="7143"/>
          <a:stretch/>
        </p:blipFill>
        <p:spPr>
          <a:xfrm>
            <a:off x="425449" y="1524000"/>
            <a:ext cx="8474159" cy="5080000"/>
          </a:xfrm>
          <a:prstGeom prst="rect">
            <a:avLst/>
          </a:prstGeom>
        </p:spPr>
      </p:pic>
    </p:spTree>
    <p:extLst>
      <p:ext uri="{BB962C8B-B14F-4D97-AF65-F5344CB8AC3E}">
        <p14:creationId xmlns:p14="http://schemas.microsoft.com/office/powerpoint/2010/main" val="1049874567"/>
      </p:ext>
    </p:extLst>
  </p:cSld>
  <p:clrMapOvr>
    <a:masterClrMapping/>
  </p:clrMapOvr>
  <p:transition spd="slow">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57200" y="1905000"/>
            <a:ext cx="8305800" cy="1908175"/>
          </a:xfrm>
        </p:spPr>
        <p:txBody>
          <a:bodyPr>
            <a:normAutofit fontScale="90000"/>
          </a:bodyPr>
          <a:lstStyle/>
          <a:p>
            <a:r>
              <a:rPr lang="en-US" sz="4800" i="1" dirty="0">
                <a:effectLst>
                  <a:outerShdw blurRad="38100" dist="38100" dir="2700000" algn="tl">
                    <a:srgbClr val="C0C0C0"/>
                  </a:outerShdw>
                </a:effectLst>
              </a:rPr>
              <a:t>Employers and </a:t>
            </a:r>
            <a:r>
              <a:rPr lang="en-US" sz="4800" i="1" dirty="0" smtClean="0">
                <a:effectLst>
                  <a:outerShdw blurRad="38100" dist="38100" dir="2700000" algn="tl">
                    <a:srgbClr val="C0C0C0"/>
                  </a:outerShdw>
                </a:effectLst>
              </a:rPr>
              <a:t>Educators Developing Quality </a:t>
            </a:r>
            <a:r>
              <a:rPr lang="en-US" sz="4800" i="1" dirty="0">
                <a:effectLst>
                  <a:outerShdw blurRad="38100" dist="38100" dir="2700000" algn="tl">
                    <a:srgbClr val="C0C0C0"/>
                  </a:outerShdw>
                </a:effectLst>
              </a:rPr>
              <a:t>Career Pathways with WIOA</a:t>
            </a:r>
            <a:endParaRPr lang="en-US" sz="4800" b="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6" name="Rectangle 3"/>
          <p:cNvSpPr>
            <a:spLocks noGrp="1" noChangeArrowheads="1"/>
          </p:cNvSpPr>
          <p:nvPr>
            <p:ph type="subTitle" idx="1"/>
          </p:nvPr>
        </p:nvSpPr>
        <p:spPr>
          <a:xfrm>
            <a:off x="228600" y="4114800"/>
            <a:ext cx="8458200" cy="1676400"/>
          </a:xfrm>
        </p:spPr>
        <p:txBody>
          <a:bodyPr>
            <a:noAutofit/>
          </a:bodyPr>
          <a:lstStyle/>
          <a:p>
            <a:pPr marL="461963" algn="l">
              <a:spcBef>
                <a:spcPts val="168"/>
              </a:spcBef>
            </a:pPr>
            <a:r>
              <a:rPr lang="en-US" b="1" dirty="0" smtClean="0">
                <a:latin typeface="Arial" charset="0"/>
                <a:ea typeface="ヒラギノ角ゴ Pro W3" charset="0"/>
                <a:cs typeface="ヒラギノ角ゴ Pro W3" charset="0"/>
              </a:rPr>
              <a:t>Chris </a:t>
            </a:r>
            <a:r>
              <a:rPr lang="en-US" b="1" dirty="0" err="1" smtClean="0">
                <a:latin typeface="Arial" charset="0"/>
                <a:ea typeface="ヒラギノ角ゴ Pro W3" charset="0"/>
                <a:cs typeface="ヒラギノ角ゴ Pro W3" charset="0"/>
              </a:rPr>
              <a:t>Droessler</a:t>
            </a:r>
            <a:endParaRPr lang="en-US" b="1" dirty="0" smtClean="0">
              <a:latin typeface="Arial" charset="0"/>
              <a:ea typeface="ヒラギノ角ゴ Pro W3" charset="0"/>
              <a:cs typeface="ヒラギノ角ゴ Pro W3" charset="0"/>
            </a:endParaRPr>
          </a:p>
          <a:p>
            <a:pPr marL="461963" algn="l">
              <a:spcBef>
                <a:spcPts val="168"/>
              </a:spcBef>
            </a:pPr>
            <a:r>
              <a:rPr lang="en-US" dirty="0" smtClean="0">
                <a:latin typeface="Arial" charset="0"/>
                <a:ea typeface="ヒラギノ角ゴ Pro W3" charset="0"/>
                <a:cs typeface="ヒラギノ角ゴ Pro W3" charset="0"/>
              </a:rPr>
              <a:t>NC Community Colleges</a:t>
            </a:r>
          </a:p>
          <a:p>
            <a:pPr marL="461963" algn="l">
              <a:spcBef>
                <a:spcPts val="168"/>
              </a:spcBef>
            </a:pPr>
            <a:r>
              <a:rPr lang="en-US" sz="2800" dirty="0" err="1" smtClean="0">
                <a:latin typeface="Arial" charset="0"/>
                <a:ea typeface="ヒラギノ角ゴ Pro W3" charset="0"/>
                <a:cs typeface="ヒラギノ角ゴ Pro W3" charset="0"/>
              </a:rPr>
              <a:t>DroesslerC@NCCommunityColleges.edu</a:t>
            </a:r>
            <a:endParaRPr lang="en-US" sz="2800" dirty="0" smtClean="0">
              <a:latin typeface="Arial" charset="0"/>
              <a:ea typeface="ヒラギノ角ゴ Pro W3" charset="0"/>
              <a:cs typeface="ヒラギノ角ゴ Pro W3" charset="0"/>
            </a:endParaRPr>
          </a:p>
          <a:p>
            <a:pPr marL="461963" algn="l">
              <a:spcBef>
                <a:spcPts val="168"/>
              </a:spcBef>
            </a:pPr>
            <a:endParaRPr lang="en-US" sz="2800" dirty="0"/>
          </a:p>
        </p:txBody>
      </p:sp>
    </p:spTree>
    <p:extLst>
      <p:ext uri="{BB962C8B-B14F-4D97-AF65-F5344CB8AC3E}">
        <p14:creationId xmlns:p14="http://schemas.microsoft.com/office/powerpoint/2010/main" val="397163687"/>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reen-Shot-2014-02-28-at-10.54.03-A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7" y="-1"/>
            <a:ext cx="9135533" cy="9946769"/>
          </a:xfrm>
          <a:prstGeom prst="rect">
            <a:avLst/>
          </a:prstGeom>
        </p:spPr>
      </p:pic>
    </p:spTree>
    <p:extLst>
      <p:ext uri="{BB962C8B-B14F-4D97-AF65-F5344CB8AC3E}">
        <p14:creationId xmlns:p14="http://schemas.microsoft.com/office/powerpoint/2010/main" val="208743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f6adc5d79a94e37ab7ec9b9c483552f xmlns="f46e81e7-297d-417f-b698-00dff3f07a0e">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fc194862-fd4a-42aa-9550-b5fd9ecd1cff</TermId>
        </TermInfo>
      </Terms>
    </mf6adc5d79a94e37ab7ec9b9c483552f>
    <Departments xmlns="88203bfa-d4ac-462e-8616-0292cc28843a">Marketing and Public Affairs</Departments>
    <PublishingExpirationDate xmlns="http://schemas.microsoft.com/sharepoint/v3" xsi:nil="true"/>
    <PublishingStartDate xmlns="http://schemas.microsoft.com/sharepoint/v3" xsi:nil="true"/>
    <TaxCatchAll xmlns="88203bfa-d4ac-462e-8616-0292cc28843a">
      <Value>38</Value>
      <Value>34</Value>
    </TaxCatchAl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FB5CEF851A894EBF7DD1FB22F51352" ma:contentTypeVersion="20" ma:contentTypeDescription="Create a new document." ma:contentTypeScope="" ma:versionID="8f3af701f3df8a9c9048a907c74c0ac2">
  <xsd:schema xmlns:xsd="http://www.w3.org/2001/XMLSchema" xmlns:xs="http://www.w3.org/2001/XMLSchema" xmlns:p="http://schemas.microsoft.com/office/2006/metadata/properties" xmlns:ns1="http://schemas.microsoft.com/sharepoint/v3" xmlns:ns2="88203bfa-d4ac-462e-8616-0292cc28843a" xmlns:ns3="f46e81e7-297d-417f-b698-00dff3f07a0e" targetNamespace="http://schemas.microsoft.com/office/2006/metadata/properties" ma:root="true" ma:fieldsID="369e50db597ab9061d2b510d58b9a267" ns1:_="" ns2:_="" ns3:_="">
    <xsd:import namespace="http://schemas.microsoft.com/sharepoint/v3"/>
    <xsd:import namespace="88203bfa-d4ac-462e-8616-0292cc28843a"/>
    <xsd:import namespace="f46e81e7-297d-417f-b698-00dff3f07a0e"/>
    <xsd:element name="properties">
      <xsd:complexType>
        <xsd:sequence>
          <xsd:element name="documentManagement">
            <xsd:complexType>
              <xsd:all>
                <xsd:element ref="ns1:PublishingStartDate" minOccurs="0"/>
                <xsd:element ref="ns1:PublishingExpirationDate" minOccurs="0"/>
                <xsd:element ref="ns2:Departments"/>
                <xsd:element ref="ns2:TaxCatchAll" minOccurs="0"/>
                <xsd:element ref="ns3:mf6adc5d79a94e37ab7ec9b9c48355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203bfa-d4ac-462e-8616-0292cc28843a" elementFormDefault="qualified">
    <xsd:import namespace="http://schemas.microsoft.com/office/2006/documentManagement/types"/>
    <xsd:import namespace="http://schemas.microsoft.com/office/infopath/2007/PartnerControls"/>
    <xsd:element name="Departments" ma:index="10" ma:displayName="Departments" ma:description="Select the department associated with this document or file. Department selections are based on this organization&#10;http://www.nccommunitycolleges.edu/Personnel/NCCCS_Directory.htm" ma:format="Dropdown" ma:internalName="Departments">
      <xsd:simpleType>
        <xsd:restriction base="dms:Choice">
          <xsd:enumeration value="Administrative and Facility Services"/>
          <xsd:enumeration value="Budgeting and Accounting and State-Level Accounting"/>
          <xsd:enumeration value="Contracts and Grants"/>
          <xsd:enumeration value="Human Resources"/>
          <xsd:enumeration value="Information Services"/>
          <xsd:enumeration value="Legal Affairs"/>
          <xsd:enumeration value="Marketing and Public Affairs"/>
          <xsd:enumeration value="Travel"/>
        </xsd:restriction>
      </xsd:simpleType>
    </xsd:element>
    <xsd:element name="TaxCatchAll" ma:index="11" nillable="true" ma:displayName="Taxonomy Catch All Column" ma:hidden="true" ma:list="{c4007c1c-46bb-42fa-88e6-4247e554f2f5}" ma:internalName="TaxCatchAll" ma:showField="CatchAllData" ma:web="88203bfa-d4ac-462e-8616-0292cc2884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6e81e7-297d-417f-b698-00dff3f07a0e" elementFormDefault="qualified">
    <xsd:import namespace="http://schemas.microsoft.com/office/2006/documentManagement/types"/>
    <xsd:import namespace="http://schemas.microsoft.com/office/infopath/2007/PartnerControls"/>
    <xsd:element name="mf6adc5d79a94e37ab7ec9b9c483552f" ma:index="13" ma:taxonomy="true" ma:internalName="mf6adc5d79a94e37ab7ec9b9c483552f" ma:taxonomyFieldName="Types" ma:displayName="Document Type" ma:indexed="true" ma:readOnly="false" ma:default="" ma:fieldId="{6f6adc5d-79a9-4e37-ab7e-c9b9c483552f}" ma:sspId="ff2c0a30-6022-4a53-931e-4e94d75a6b78" ma:termSetId="e83798e3-13ef-49a2-860b-1634b308a9c4"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9EDD1A-F66B-4A90-8803-6512E3CBFB2F}">
  <ds:schemaRefs>
    <ds:schemaRef ds:uri="http://purl.org/dc/dcmitype/"/>
    <ds:schemaRef ds:uri="http://purl.org/dc/term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88203bfa-d4ac-462e-8616-0292cc28843a"/>
    <ds:schemaRef ds:uri="f46e81e7-297d-417f-b698-00dff3f07a0e"/>
    <ds:schemaRef ds:uri="http://schemas.microsoft.com/sharepoint/v3"/>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A2B2E925-8E2E-4675-A322-811AC5A54530}">
  <ds:schemaRefs>
    <ds:schemaRef ds:uri="http://schemas.microsoft.com/sharepoint/v3/contenttype/forms"/>
  </ds:schemaRefs>
</ds:datastoreItem>
</file>

<file path=customXml/itemProps3.xml><?xml version="1.0" encoding="utf-8"?>
<ds:datastoreItem xmlns:ds="http://schemas.openxmlformats.org/officeDocument/2006/customXml" ds:itemID="{F4C27CC1-3EE5-40B7-B2E3-EB81E1651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8203bfa-d4ac-462e-8616-0292cc28843a"/>
    <ds:schemaRef ds:uri="f46e81e7-297d-417f-b698-00dff3f07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23024</TotalTime>
  <Words>9803</Words>
  <Application>Microsoft Macintosh PowerPoint</Application>
  <PresentationFormat>On-screen Show (4:3)</PresentationFormat>
  <Paragraphs>1441</Paragraphs>
  <Slides>84</Slides>
  <Notes>84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84</vt:i4>
      </vt:variant>
    </vt:vector>
  </HeadingPairs>
  <TitlesOfParts>
    <vt:vector size="95" baseType="lpstr">
      <vt:lpstr>Avenir Next Medium</vt:lpstr>
      <vt:lpstr>Calibri</vt:lpstr>
      <vt:lpstr>Franklin Gothic Medium</vt:lpstr>
      <vt:lpstr>Futura</vt:lpstr>
      <vt:lpstr>Helvetica</vt:lpstr>
      <vt:lpstr>Helvetica Light</vt:lpstr>
      <vt:lpstr>Mangal</vt:lpstr>
      <vt:lpstr>Wingdings</vt:lpstr>
      <vt:lpstr>ヒラギノ角ゴ Pro W3</vt:lpstr>
      <vt:lpstr>Arial</vt:lpstr>
      <vt:lpstr>Office Theme</vt:lpstr>
      <vt:lpstr>Employers and Educators Developing Quality Career Pathways with WIOA</vt:lpstr>
      <vt:lpstr>PowerPoint Presentation</vt:lpstr>
      <vt:lpstr>Begin with the End in Mind</vt:lpstr>
      <vt:lpstr>PowerPoint Presentation</vt:lpstr>
      <vt:lpstr>PowerPoint Presentation</vt:lpstr>
      <vt:lpstr>2016 NC Employer Needs Survey</vt:lpstr>
      <vt:lpstr>Hiring Difficulties</vt:lpstr>
      <vt:lpstr>PowerPoint Presentation</vt:lpstr>
      <vt:lpstr>PowerPoint Presentation</vt:lpstr>
      <vt:lpstr>PowerPoint Presentation</vt:lpstr>
      <vt:lpstr>Vs</vt:lpstr>
      <vt:lpstr>PowerPoint Presentation</vt:lpstr>
      <vt:lpstr>PowerPoint Presentation</vt:lpstr>
      <vt:lpstr>PowerPoint Presentation</vt:lpstr>
      <vt:lpstr>Career Pathway - defined</vt:lpstr>
      <vt:lpstr>Career Pathway - defined</vt:lpstr>
      <vt:lpstr>Career Pathway - defined</vt:lpstr>
      <vt:lpstr>Career Pathway - defined</vt:lpstr>
      <vt:lpstr>Career Pathway - defined</vt:lpstr>
      <vt:lpstr>Career Pathway - defined</vt:lpstr>
      <vt:lpstr>Career Pathway - defined</vt:lpstr>
      <vt:lpstr>Career Pathway - defined</vt:lpstr>
      <vt:lpstr>PowerPoint Presentation</vt:lpstr>
      <vt:lpstr>PowerPoint Presentation</vt:lpstr>
      <vt:lpstr>In-demand industry Sector or Occupation - defined</vt:lpstr>
      <vt:lpstr>In-demand industry Sector or Occupation?</vt:lpstr>
      <vt:lpstr>PowerPoint Presentation</vt:lpstr>
      <vt:lpstr>Sample Career Pathway </vt:lpstr>
      <vt:lpstr>Multiple Entry and Exit Points</vt:lpstr>
      <vt:lpstr>Employer Engagement</vt:lpstr>
      <vt:lpstr>Career Development</vt:lpstr>
      <vt:lpstr>Education and Training </vt:lpstr>
      <vt:lpstr>Education and Training</vt:lpstr>
      <vt:lpstr>Rigorous  Education and Training </vt:lpstr>
      <vt:lpstr>Certifications </vt:lpstr>
      <vt:lpstr>Work-Based Learning </vt:lpstr>
      <vt:lpstr>Work-Based Learning </vt:lpstr>
      <vt:lpstr>Work-Based Learning  with Engaged Employers</vt:lpstr>
      <vt:lpstr>Work-Based Learning  with Engaged Employers</vt:lpstr>
      <vt:lpstr>Work-Based Learning  with Engaged Employers</vt:lpstr>
      <vt:lpstr>Job Placement </vt:lpstr>
      <vt:lpstr>Career Ladder</vt:lpstr>
      <vt:lpstr>Job-Driven Training </vt:lpstr>
      <vt:lpstr>Job-Driven Training </vt:lpstr>
      <vt:lpstr>1. Engage with Employers </vt:lpstr>
      <vt:lpstr>2. Earn and Learn </vt:lpstr>
      <vt:lpstr>3. Use Data – Smart Choices</vt:lpstr>
      <vt:lpstr>4. Measurement Matters</vt:lpstr>
      <vt:lpstr>5. Stepping Stones</vt:lpstr>
      <vt:lpstr>6. Opening Doors </vt:lpstr>
      <vt:lpstr>7. Regional Collaboration</vt:lpstr>
      <vt:lpstr>Prosperity Zones</vt:lpstr>
      <vt:lpstr>High Demand Occupations (requiring postsecondary education)</vt:lpstr>
      <vt:lpstr>Jargon</vt:lpstr>
      <vt:lpstr>Intermediary – Coordinator</vt:lpstr>
      <vt:lpstr>Finding Intermediaries </vt:lpstr>
      <vt:lpstr>Lessons Learned</vt:lpstr>
      <vt:lpstr>Lessons Learned</vt:lpstr>
      <vt:lpstr>Strategies for Engaging Employers </vt:lpstr>
      <vt:lpstr>Strategies for Engaging Employers </vt:lpstr>
      <vt:lpstr>Strategies for Engaging Workforce Development Boards </vt:lpstr>
      <vt:lpstr>Strategies for Engaging Workforce Development Boards</vt:lpstr>
      <vt:lpstr>Associate in Post-Collision Remanufacturing</vt:lpstr>
      <vt:lpstr>Why Does the Industry Need this Program?</vt:lpstr>
      <vt:lpstr>New Automotive Technology</vt:lpstr>
      <vt:lpstr>An Industry in Need</vt:lpstr>
      <vt:lpstr>Step One</vt:lpstr>
      <vt:lpstr>The Mission</vt:lpstr>
      <vt:lpstr>How do you Engage  an Industry?</vt:lpstr>
      <vt:lpstr>Understanding an  Industry Need</vt:lpstr>
      <vt:lpstr>Working with Industry to Create Solutions</vt:lpstr>
      <vt:lpstr>Employer Engagement</vt:lpstr>
      <vt:lpstr>Industry Approved Curriculum</vt:lpstr>
      <vt:lpstr>Creating a Pipeline</vt:lpstr>
      <vt:lpstr>CollisionU Facility</vt:lpstr>
      <vt:lpstr>CollisionU Facility</vt:lpstr>
      <vt:lpstr>Keeping Industry Engaged</vt:lpstr>
      <vt:lpstr>Draft Days</vt:lpstr>
      <vt:lpstr>Draft Days</vt:lpstr>
      <vt:lpstr>Draft Days</vt:lpstr>
      <vt:lpstr>Leveraging an Industry</vt:lpstr>
      <vt:lpstr>Career Pathway</vt:lpstr>
      <vt:lpstr>Career Pathway</vt:lpstr>
      <vt:lpstr>Employers and Educators Developing Quality Career Pathways with WIOA</vt:lpstr>
    </vt:vector>
  </TitlesOfParts>
  <Company>NCCCS</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Droessler</dc:title>
  <dc:creator>Chris Droessler</dc:creator>
  <cp:lastModifiedBy>Chris Droessler</cp:lastModifiedBy>
  <cp:revision>904</cp:revision>
  <cp:lastPrinted>2016-07-11T03:21:50Z</cp:lastPrinted>
  <dcterms:created xsi:type="dcterms:W3CDTF">2009-10-29T12:13:41Z</dcterms:created>
  <dcterms:modified xsi:type="dcterms:W3CDTF">2017-04-26T19:29:09Z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0x010100D3FB5CEF851A894EBF7DD1FB22F51352</vt:lpwstr>
  </property>
  <property fmtid="{D5CDD505-2E9C-101B-9397-08002B2CF9AE}" pid="3" name="Descriptors">
    <vt:lpwstr/>
  </property>
  <property fmtid="{D5CDD505-2E9C-101B-9397-08002B2CF9AE}" pid="4" name="Functions">
    <vt:lpwstr>34;#Branding|6e354d85-bdd8-4cc8-a485-4803f6fdee24</vt:lpwstr>
  </property>
  <property fmtid="{D5CDD505-2E9C-101B-9397-08002B2CF9AE}" pid="5" name="Types">
    <vt:lpwstr>38;#Template|fc194862-fd4a-42aa-9550-b5fd9ecd1cff</vt:lpwstr>
  </property>
  <property fmtid="{D5CDD505-2E9C-101B-9397-08002B2CF9AE}" pid="6" name="Objects">
    <vt:lpwstr/>
  </property>
  <property fmtid="{D5CDD505-2E9C-101B-9397-08002B2CF9AE}" pid="7" name="da5133d6118044a3aaacc66dd229ac83">
    <vt:lpwstr>Branding|6e354d85-bdd8-4cc8-a485-4803f6fdee24</vt:lpwstr>
  </property>
</Properties>
</file>