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56" r:id="rId2"/>
    <p:sldId id="264" r:id="rId3"/>
    <p:sldId id="265" r:id="rId4"/>
    <p:sldId id="257" r:id="rId5"/>
    <p:sldId id="266" r:id="rId6"/>
    <p:sldId id="258" r:id="rId7"/>
    <p:sldId id="267" r:id="rId8"/>
    <p:sldId id="259" r:id="rId9"/>
    <p:sldId id="260"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5"/>
          </a:xfrm>
          <a:prstGeom prst="rect">
            <a:avLst/>
          </a:prstGeom>
        </p:spPr>
        <p:txBody>
          <a:bodyPr vert="horz" lIns="91435" tIns="45717" rIns="91435" bIns="45717"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6725"/>
          </a:xfrm>
          <a:prstGeom prst="rect">
            <a:avLst/>
          </a:prstGeom>
        </p:spPr>
        <p:txBody>
          <a:bodyPr vert="horz" lIns="91435" tIns="45717" rIns="91435" bIns="45717" rtlCol="0"/>
          <a:lstStyle>
            <a:lvl1pPr algn="r">
              <a:defRPr sz="1200"/>
            </a:lvl1pPr>
          </a:lstStyle>
          <a:p>
            <a:fld id="{508A3D52-D8C9-41EA-97B2-85585A98F4C7}" type="datetimeFigureOut">
              <a:rPr lang="en-US" smtClean="0"/>
              <a:t>1/22/2020</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5" tIns="45717" rIns="91435" bIns="45717"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35" tIns="45717" rIns="91435" bIns="45717" rtlCol="0" anchor="b"/>
          <a:lstStyle>
            <a:lvl1pPr algn="r">
              <a:defRPr sz="1200"/>
            </a:lvl1pPr>
          </a:lstStyle>
          <a:p>
            <a:fld id="{411E4103-1CE0-4F4C-8758-C32B894F6DD7}" type="slidenum">
              <a:rPr lang="en-US" smtClean="0"/>
              <a:t>‹#›</a:t>
            </a:fld>
            <a:endParaRPr lang="en-US"/>
          </a:p>
        </p:txBody>
      </p:sp>
    </p:spTree>
    <p:extLst>
      <p:ext uri="{BB962C8B-B14F-4D97-AF65-F5344CB8AC3E}">
        <p14:creationId xmlns:p14="http://schemas.microsoft.com/office/powerpoint/2010/main" val="37842587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21323" b="100000" l="0" r="34326">
                        <a14:foregroundMark x1="10071" y1="76111" x2="10071" y2="76111"/>
                        <a14:foregroundMark x1="25766" y1="55281" x2="25766" y2="55281"/>
                        <a14:foregroundMark x1="10365" y1="26851" x2="10365" y2="26851"/>
                        <a14:backgroundMark x1="2770" y1="95163" x2="2770" y2="95163"/>
                        <a14:backgroundMark x1="16156" y1="68213" x2="16156" y2="68213"/>
                      </a14:backgroundRemoval>
                    </a14:imgEffect>
                  </a14:imgLayer>
                </a14:imgProps>
              </a:ext>
              <a:ext uri="{28A0092B-C50C-407E-A947-70E740481C1C}">
                <a14:useLocalDpi xmlns:a14="http://schemas.microsoft.com/office/drawing/2010/main" val="0"/>
              </a:ext>
            </a:extLst>
          </a:blip>
          <a:srcRect t="20892" r="66429"/>
          <a:stretch/>
        </p:blipFill>
        <p:spPr>
          <a:xfrm>
            <a:off x="7395989" y="2038797"/>
            <a:ext cx="4227544" cy="4233617"/>
          </a:xfrm>
          <a:prstGeom prst="rect">
            <a:avLst/>
          </a:prstGeom>
          <a:effectLst>
            <a:outerShdw blurRad="76200" dir="18900000" sy="23000" kx="-1200000" algn="bl" rotWithShape="0">
              <a:prstClr val="black">
                <a:alpha val="20000"/>
              </a:prstClr>
            </a:outerShdw>
          </a:effectLst>
        </p:spPr>
      </p:pic>
      <p:sp>
        <p:nvSpPr>
          <p:cNvPr id="2" name="Title 1"/>
          <p:cNvSpPr>
            <a:spLocks noGrp="1"/>
          </p:cNvSpPr>
          <p:nvPr>
            <p:ph type="ctrTitle"/>
          </p:nvPr>
        </p:nvSpPr>
        <p:spPr>
          <a:xfrm>
            <a:off x="1828801" y="362396"/>
            <a:ext cx="9144000" cy="1676400"/>
          </a:xfrm>
        </p:spPr>
        <p:txBody>
          <a:bodyPr>
            <a:noAutofit/>
          </a:bodyPr>
          <a:lstStyle>
            <a:lvl1pPr>
              <a:lnSpc>
                <a:spcPct val="80000"/>
              </a:lnSpc>
              <a:defRPr sz="6000" b="1">
                <a:latin typeface="Garamond" panose="02020404030301010803" pitchFamily="18" charset="0"/>
              </a:defRPr>
            </a:lvl1pPr>
          </a:lstStyle>
          <a:p>
            <a:r>
              <a:rPr lang="en-US" smtClean="0"/>
              <a:t>Click to edit Master title style</a:t>
            </a:r>
            <a:endParaRPr dirty="0"/>
          </a:p>
        </p:txBody>
      </p:sp>
      <p:sp>
        <p:nvSpPr>
          <p:cNvPr id="3" name="Subtitle 2"/>
          <p:cNvSpPr>
            <a:spLocks noGrp="1"/>
          </p:cNvSpPr>
          <p:nvPr>
            <p:ph type="subTitle" idx="1"/>
          </p:nvPr>
        </p:nvSpPr>
        <p:spPr>
          <a:xfrm>
            <a:off x="1828801" y="2089595"/>
            <a:ext cx="9144000" cy="886344"/>
          </a:xfrm>
        </p:spPr>
        <p:txBody>
          <a:bodyPr>
            <a:normAutofit/>
          </a:bodyPr>
          <a:lstStyle>
            <a:lvl1pPr marL="0" indent="0" algn="l">
              <a:buNone/>
              <a:defRPr sz="2800">
                <a:solidFill>
                  <a:schemeClr val="accent6"/>
                </a:solidFill>
                <a:latin typeface="Segoe UI" panose="020B0502040204020203" pitchFamily="34" charset="0"/>
                <a:cs typeface="Segoe UI" panose="020B0502040204020203" pitchFamily="34" charset="0"/>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dirty="0"/>
          </a:p>
        </p:txBody>
      </p:sp>
      <p:sp>
        <p:nvSpPr>
          <p:cNvPr id="12" name="Oval 11"/>
          <p:cNvSpPr/>
          <p:nvPr/>
        </p:nvSpPr>
        <p:spPr>
          <a:xfrm>
            <a:off x="7370592" y="2176927"/>
            <a:ext cx="4048915" cy="4047861"/>
          </a:xfrm>
          <a:prstGeom prst="ellipse">
            <a:avLst/>
          </a:prstGeom>
          <a:no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2358886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extLst>
      <p:ext uri="{BB962C8B-B14F-4D97-AF65-F5344CB8AC3E}">
        <p14:creationId xmlns:p14="http://schemas.microsoft.com/office/powerpoint/2010/main" val="2605934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5" name="bottom graphic"/>
          <p:cNvGrpSpPr/>
          <p:nvPr/>
        </p:nvGrpSpPr>
        <p:grpSpPr>
          <a:xfrm>
            <a:off x="1" y="5395518"/>
            <a:ext cx="12192000" cy="1462483"/>
            <a:chOff x="0" y="4046638"/>
            <a:chExt cx="9144000" cy="1096862"/>
          </a:xfrm>
        </p:grpSpPr>
        <p:sp>
          <p:nvSpPr>
            <p:cNvPr id="16" name="Freeform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7" name="Rectangle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sp>
        <p:nvSpPr>
          <p:cNvPr id="2" name="Vertical Title 1"/>
          <p:cNvSpPr>
            <a:spLocks noGrp="1"/>
          </p:cNvSpPr>
          <p:nvPr>
            <p:ph type="title" orient="vert"/>
          </p:nvPr>
        </p:nvSpPr>
        <p:spPr>
          <a:xfrm>
            <a:off x="9753600" y="1150515"/>
            <a:ext cx="1828800" cy="502168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219200" y="1150515"/>
            <a:ext cx="8229600" cy="5021685"/>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8801" y="5684076"/>
            <a:ext cx="2700320" cy="1141964"/>
          </a:xfrm>
          <a:prstGeom prst="rect">
            <a:avLst/>
          </a:prstGeom>
        </p:spPr>
      </p:pic>
    </p:spTree>
    <p:extLst>
      <p:ext uri="{BB962C8B-B14F-4D97-AF65-F5344CB8AC3E}">
        <p14:creationId xmlns:p14="http://schemas.microsoft.com/office/powerpoint/2010/main" val="3715673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9550400" y="6448425"/>
            <a:ext cx="1422400" cy="180976"/>
          </a:xfrm>
          <a:prstGeom prst="rect">
            <a:avLst/>
          </a:prstGeom>
        </p:spPr>
        <p:txBody>
          <a:bodyPr/>
          <a:lstStyle/>
          <a:p>
            <a:fld id="{B5443894-6787-4D9C-8C0B-56AAE634426F}" type="datetimeFigureOut">
              <a:rPr lang="en-US" smtClean="0"/>
              <a:t>1/22/2020</a:t>
            </a:fld>
            <a:endParaRPr lang="en-US"/>
          </a:p>
        </p:txBody>
      </p:sp>
      <p:sp>
        <p:nvSpPr>
          <p:cNvPr id="5" name="Footer Placeholder 4"/>
          <p:cNvSpPr>
            <a:spLocks noGrp="1"/>
          </p:cNvSpPr>
          <p:nvPr>
            <p:ph type="ftr" sz="quarter" idx="11"/>
          </p:nvPr>
        </p:nvSpPr>
        <p:spPr>
          <a:xfrm>
            <a:off x="1219201" y="6448425"/>
            <a:ext cx="8290560" cy="180976"/>
          </a:xfrm>
          <a:prstGeom prst="rect">
            <a:avLst/>
          </a:prstGeom>
        </p:spPr>
        <p:txBody>
          <a:bodyPr/>
          <a:lstStyle/>
          <a:p>
            <a:endParaRPr lang="en-US"/>
          </a:p>
        </p:txBody>
      </p:sp>
      <p:sp>
        <p:nvSpPr>
          <p:cNvPr id="6" name="Slide Number Placeholder 5"/>
          <p:cNvSpPr>
            <a:spLocks noGrp="1"/>
          </p:cNvSpPr>
          <p:nvPr>
            <p:ph type="sldNum" sz="quarter" idx="12"/>
          </p:nvPr>
        </p:nvSpPr>
        <p:spPr>
          <a:xfrm>
            <a:off x="11074400" y="6448425"/>
            <a:ext cx="812800" cy="180976"/>
          </a:xfrm>
          <a:prstGeom prst="rect">
            <a:avLst/>
          </a:prstGeom>
        </p:spPr>
        <p:txBody>
          <a:bodyPr/>
          <a:lstStyle/>
          <a:p>
            <a:fld id="{68C077D4-6C8B-49A0-9CF5-931A7699F77E}" type="slidenum">
              <a:rPr lang="en-US" smtClean="0"/>
              <a:t>‹#›</a:t>
            </a:fld>
            <a:endParaRPr lang="en-US"/>
          </a:p>
        </p:txBody>
      </p:sp>
      <p:grpSp>
        <p:nvGrpSpPr>
          <p:cNvPr id="7" name="bottom graphic"/>
          <p:cNvGrpSpPr/>
          <p:nvPr/>
        </p:nvGrpSpPr>
        <p:grpSpPr>
          <a:xfrm>
            <a:off x="1" y="5409217"/>
            <a:ext cx="12192000" cy="1462483"/>
            <a:chOff x="0" y="4056912"/>
            <a:chExt cx="9144000" cy="1096862"/>
          </a:xfrm>
        </p:grpSpPr>
        <p:sp>
          <p:nvSpPr>
            <p:cNvPr id="8" name="Freeform 7"/>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8801" y="5684076"/>
            <a:ext cx="2700320" cy="1141964"/>
          </a:xfrm>
          <a:prstGeom prst="rect">
            <a:avLst/>
          </a:prstGeom>
        </p:spPr>
      </p:pic>
    </p:spTree>
    <p:extLst>
      <p:ext uri="{BB962C8B-B14F-4D97-AF65-F5344CB8AC3E}">
        <p14:creationId xmlns:p14="http://schemas.microsoft.com/office/powerpoint/2010/main" val="3109117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9" name="bottom graphic"/>
          <p:cNvGrpSpPr/>
          <p:nvPr/>
        </p:nvGrpSpPr>
        <p:grpSpPr>
          <a:xfrm>
            <a:off x="1" y="5409217"/>
            <a:ext cx="12192000" cy="1462483"/>
            <a:chOff x="0" y="4056912"/>
            <a:chExt cx="9144000" cy="1096862"/>
          </a:xfrm>
        </p:grpSpPr>
        <p:sp>
          <p:nvSpPr>
            <p:cNvPr id="20" name="Freeform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1"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sp>
        <p:nvSpPr>
          <p:cNvPr id="2" name="Title 1"/>
          <p:cNvSpPr>
            <a:spLocks noGrp="1"/>
          </p:cNvSpPr>
          <p:nvPr>
            <p:ph type="title"/>
          </p:nvPr>
        </p:nvSpPr>
        <p:spPr>
          <a:xfrm>
            <a:off x="1828801" y="1932519"/>
            <a:ext cx="9144000" cy="2105367"/>
          </a:xfrm>
        </p:spPr>
        <p:txBody>
          <a:bodyPr anchor="b">
            <a:normAutofit/>
          </a:bodyPr>
          <a:lstStyle>
            <a:lvl1pPr algn="l">
              <a:defRPr sz="6000" b="1" cap="none" baseline="0"/>
            </a:lvl1pPr>
          </a:lstStyle>
          <a:p>
            <a:r>
              <a:rPr lang="en-US" smtClean="0"/>
              <a:t>Click to edit Master title style</a:t>
            </a:r>
            <a:endParaRPr dirty="0"/>
          </a:p>
        </p:txBody>
      </p:sp>
      <p:sp>
        <p:nvSpPr>
          <p:cNvPr id="3" name="Text Placeholder 2"/>
          <p:cNvSpPr>
            <a:spLocks noGrp="1"/>
          </p:cNvSpPr>
          <p:nvPr>
            <p:ph type="body" idx="1"/>
          </p:nvPr>
        </p:nvSpPr>
        <p:spPr>
          <a:xfrm>
            <a:off x="1828801" y="4084265"/>
            <a:ext cx="9144000" cy="933297"/>
          </a:xfrm>
        </p:spPr>
        <p:txBody>
          <a:bodyPr anchor="t">
            <a:normAutofit/>
          </a:bodyPr>
          <a:lstStyle>
            <a:lvl1pPr marL="0" indent="0">
              <a:buNone/>
              <a:defRPr sz="2800">
                <a:solidFill>
                  <a:schemeClr val="accent6"/>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8801" y="5684076"/>
            <a:ext cx="2700320" cy="1141964"/>
          </a:xfrm>
          <a:prstGeom prst="rect">
            <a:avLst/>
          </a:prstGeom>
        </p:spPr>
      </p:pic>
    </p:spTree>
    <p:extLst>
      <p:ext uri="{BB962C8B-B14F-4D97-AF65-F5344CB8AC3E}">
        <p14:creationId xmlns:p14="http://schemas.microsoft.com/office/powerpoint/2010/main" val="2665497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dirty="0"/>
          </a:p>
        </p:txBody>
      </p:sp>
      <p:sp>
        <p:nvSpPr>
          <p:cNvPr id="3" name="Content Placeholder 2"/>
          <p:cNvSpPr>
            <a:spLocks noGrp="1"/>
          </p:cNvSpPr>
          <p:nvPr>
            <p:ph sz="half" idx="1"/>
          </p:nvPr>
        </p:nvSpPr>
        <p:spPr>
          <a:xfrm>
            <a:off x="1219199" y="1600200"/>
            <a:ext cx="487680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095999" y="1600200"/>
            <a:ext cx="487680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extLst>
      <p:ext uri="{BB962C8B-B14F-4D97-AF65-F5344CB8AC3E}">
        <p14:creationId xmlns:p14="http://schemas.microsoft.com/office/powerpoint/2010/main" val="4003622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219199" y="1596572"/>
            <a:ext cx="4876800" cy="816429"/>
          </a:xfrm>
        </p:spPr>
        <p:txBody>
          <a:bodyPr anchor="ctr">
            <a:normAutofit/>
          </a:bodyPr>
          <a:lstStyle>
            <a:lvl1pPr marL="0" indent="0">
              <a:buNone/>
              <a:defRPr sz="2800" b="0">
                <a:solidFill>
                  <a:schemeClr val="accent6"/>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19199" y="2413001"/>
            <a:ext cx="487680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095999" y="1596572"/>
            <a:ext cx="4876800" cy="816429"/>
          </a:xfrm>
        </p:spPr>
        <p:txBody>
          <a:bodyPr anchor="ctr">
            <a:normAutofit/>
          </a:bodyPr>
          <a:lstStyle>
            <a:lvl1pPr marL="0" indent="0">
              <a:buNone/>
              <a:defRPr sz="2800" b="0">
                <a:solidFill>
                  <a:schemeClr val="accent6"/>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095999" y="2413001"/>
            <a:ext cx="487680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extLst>
      <p:ext uri="{BB962C8B-B14F-4D97-AF65-F5344CB8AC3E}">
        <p14:creationId xmlns:p14="http://schemas.microsoft.com/office/powerpoint/2010/main" val="1380848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19561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8" name="bottom graphic"/>
          <p:cNvGrpSpPr/>
          <p:nvPr/>
        </p:nvGrpSpPr>
        <p:grpSpPr>
          <a:xfrm>
            <a:off x="1" y="5409217"/>
            <a:ext cx="12192000" cy="1462483"/>
            <a:chOff x="0" y="4056912"/>
            <a:chExt cx="9144000" cy="1096862"/>
          </a:xfrm>
        </p:grpSpPr>
        <p:sp>
          <p:nvSpPr>
            <p:cNvPr id="9" name="Freeform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8801" y="5684076"/>
            <a:ext cx="2700320" cy="1141964"/>
          </a:xfrm>
          <a:prstGeom prst="rect">
            <a:avLst/>
          </a:prstGeom>
        </p:spPr>
      </p:pic>
    </p:spTree>
    <p:extLst>
      <p:ext uri="{BB962C8B-B14F-4D97-AF65-F5344CB8AC3E}">
        <p14:creationId xmlns:p14="http://schemas.microsoft.com/office/powerpoint/2010/main" val="2696029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1"/>
            </a:lvl1pPr>
          </a:lstStyle>
          <a:p>
            <a:r>
              <a:rPr lang="en-US" smtClean="0"/>
              <a:t>Click to edit Master title style</a:t>
            </a:r>
            <a:endParaRPr dirty="0"/>
          </a:p>
        </p:txBody>
      </p:sp>
      <p:sp>
        <p:nvSpPr>
          <p:cNvPr id="3" name="Content Placeholder 2"/>
          <p:cNvSpPr>
            <a:spLocks noGrp="1"/>
          </p:cNvSpPr>
          <p:nvPr>
            <p:ph idx="1"/>
          </p:nvPr>
        </p:nvSpPr>
        <p:spPr>
          <a:xfrm>
            <a:off x="4876800" y="1600200"/>
            <a:ext cx="6096001"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219200" y="1600202"/>
            <a:ext cx="3454400" cy="4571999"/>
          </a:xfrm>
        </p:spPr>
        <p:txBody>
          <a:bodyPr>
            <a:normAutofit/>
          </a:bodyPr>
          <a:lstStyle>
            <a:lvl1pPr marL="0" indent="0">
              <a:buNone/>
              <a:defRPr sz="2800">
                <a:solidFill>
                  <a:schemeClr val="accent6"/>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extLst>
      <p:ext uri="{BB962C8B-B14F-4D97-AF65-F5344CB8AC3E}">
        <p14:creationId xmlns:p14="http://schemas.microsoft.com/office/powerpoint/2010/main" val="1870192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a:off x="1219205" y="1600200"/>
            <a:ext cx="6705596" cy="3657600"/>
          </a:xfrm>
          <a:prstGeom prst="roundRect">
            <a:avLst>
              <a:gd name="adj" fmla="val 3098"/>
            </a:avLst>
          </a:prstGeom>
        </p:spPr>
        <p:txBody>
          <a:bodyPr>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8128000" y="1600200"/>
            <a:ext cx="2844800" cy="3759200"/>
          </a:xfrm>
        </p:spPr>
        <p:txBody>
          <a:bodyPr anchor="b">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extLst>
      <p:ext uri="{BB962C8B-B14F-4D97-AF65-F5344CB8AC3E}">
        <p14:creationId xmlns:p14="http://schemas.microsoft.com/office/powerpoint/2010/main" val="79954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bottom graphic"/>
          <p:cNvGrpSpPr/>
          <p:nvPr/>
        </p:nvGrpSpPr>
        <p:grpSpPr>
          <a:xfrm>
            <a:off x="1" y="5409217"/>
            <a:ext cx="12192000" cy="1462483"/>
            <a:chOff x="0" y="4056912"/>
            <a:chExt cx="9144000" cy="1096862"/>
          </a:xfrm>
        </p:grpSpPr>
        <p:sp>
          <p:nvSpPr>
            <p:cNvPr id="21" name="Freeform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sp>
        <p:nvSpPr>
          <p:cNvPr id="2" name="Title Placeholder 1"/>
          <p:cNvSpPr>
            <a:spLocks noGrp="1"/>
          </p:cNvSpPr>
          <p:nvPr>
            <p:ph type="title"/>
          </p:nvPr>
        </p:nvSpPr>
        <p:spPr>
          <a:xfrm>
            <a:off x="1219201" y="152400"/>
            <a:ext cx="9753600" cy="1295400"/>
          </a:xfrm>
          <a:prstGeom prst="rect">
            <a:avLst/>
          </a:prstGeom>
        </p:spPr>
        <p:txBody>
          <a:bodyPr vert="horz" lIns="121899" tIns="60949" rIns="121899" bIns="60949"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219201" y="1600200"/>
            <a:ext cx="9753600" cy="4572000"/>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pic>
        <p:nvPicPr>
          <p:cNvPr id="13" name="Picture 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378801" y="5684076"/>
            <a:ext cx="2700320" cy="1141964"/>
          </a:xfrm>
          <a:prstGeom prst="rect">
            <a:avLst/>
          </a:prstGeom>
        </p:spPr>
      </p:pic>
    </p:spTree>
    <p:extLst>
      <p:ext uri="{BB962C8B-B14F-4D97-AF65-F5344CB8AC3E}">
        <p14:creationId xmlns:p14="http://schemas.microsoft.com/office/powerpoint/2010/main" val="2122749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1218987" rtl="0" eaLnBrk="1" latinLnBrk="0" hangingPunct="1">
        <a:spcBef>
          <a:spcPct val="0"/>
        </a:spcBef>
        <a:buNone/>
        <a:defRPr sz="3600" b="1"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800"/>
        </a:spcBef>
        <a:buClr>
          <a:schemeClr val="accent1"/>
        </a:buClr>
        <a:buFont typeface="Arial" pitchFamily="34" charset="0"/>
        <a:buChar char="•"/>
        <a:defRPr sz="2800" kern="1200">
          <a:solidFill>
            <a:schemeClr val="tx1"/>
          </a:solidFill>
          <a:latin typeface="+mn-lt"/>
          <a:ea typeface="+mn-ea"/>
          <a:cs typeface="+mn-cs"/>
        </a:defRPr>
      </a:lvl1pPr>
      <a:lvl2pPr marL="755772" indent="-304747" algn="l" defTabSz="1218987" rtl="0" eaLnBrk="1" latinLnBrk="0" hangingPunct="1">
        <a:lnSpc>
          <a:spcPct val="90000"/>
        </a:lnSpc>
        <a:spcBef>
          <a:spcPts val="1200"/>
        </a:spcBef>
        <a:buClr>
          <a:schemeClr val="accent1"/>
        </a:buClr>
        <a:buFont typeface="Arial" pitchFamily="34" charset="0"/>
        <a:buChar char="–"/>
        <a:defRPr sz="2400" kern="1200">
          <a:solidFill>
            <a:schemeClr val="tx1"/>
          </a:solidFill>
          <a:latin typeface="+mn-lt"/>
          <a:ea typeface="+mn-ea"/>
          <a:cs typeface="+mn-cs"/>
        </a:defRPr>
      </a:lvl2pPr>
      <a:lvl3pPr marL="1206797"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3pPr>
      <a:lvl4pPr marL="1657822"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4pPr>
      <a:lvl5pPr marL="2108847"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2019-2020 </a:t>
            </a:r>
            <a:br>
              <a:rPr lang="en-US" dirty="0" smtClean="0"/>
            </a:br>
            <a:r>
              <a:rPr lang="en-US" dirty="0" smtClean="0"/>
              <a:t>Mid-Year Review</a:t>
            </a:r>
            <a:endParaRPr lang="en-US" dirty="0"/>
          </a:p>
        </p:txBody>
      </p:sp>
      <p:sp>
        <p:nvSpPr>
          <p:cNvPr id="3" name="Subtitle 2"/>
          <p:cNvSpPr>
            <a:spLocks noGrp="1"/>
          </p:cNvSpPr>
          <p:nvPr>
            <p:ph type="subTitle" idx="1"/>
          </p:nvPr>
        </p:nvSpPr>
        <p:spPr/>
        <p:txBody>
          <a:bodyPr/>
          <a:lstStyle/>
          <a:p>
            <a:r>
              <a:rPr lang="en-US" dirty="0" smtClean="0"/>
              <a:t>Mitchell Community College</a:t>
            </a:r>
            <a:endParaRPr lang="en-US" dirty="0"/>
          </a:p>
        </p:txBody>
      </p:sp>
    </p:spTree>
    <p:extLst>
      <p:ext uri="{BB962C8B-B14F-4D97-AF65-F5344CB8AC3E}">
        <p14:creationId xmlns:p14="http://schemas.microsoft.com/office/powerpoint/2010/main" val="4215487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have Perkins funds made a difference to CTE at Mitchell Community College</a:t>
            </a:r>
            <a:endParaRPr lang="en-US" dirty="0"/>
          </a:p>
        </p:txBody>
      </p:sp>
      <p:sp>
        <p:nvSpPr>
          <p:cNvPr id="3" name="Content Placeholder 2"/>
          <p:cNvSpPr>
            <a:spLocks noGrp="1"/>
          </p:cNvSpPr>
          <p:nvPr>
            <p:ph idx="1"/>
          </p:nvPr>
        </p:nvSpPr>
        <p:spPr/>
        <p:txBody>
          <a:bodyPr>
            <a:normAutofit/>
          </a:bodyPr>
          <a:lstStyle/>
          <a:p>
            <a:r>
              <a:rPr lang="en-US" dirty="0" smtClean="0"/>
              <a:t>Due to the budget constraints at the College, funds were released at the end of December. Beginning in Spring </a:t>
            </a:r>
            <a:r>
              <a:rPr lang="en-US" dirty="0" smtClean="0"/>
              <a:t>semester, </a:t>
            </a:r>
            <a:r>
              <a:rPr lang="en-US" dirty="0" smtClean="0"/>
              <a:t>Welding </a:t>
            </a:r>
            <a:r>
              <a:rPr lang="en-US" dirty="0" smtClean="0"/>
              <a:t>faculty will </a:t>
            </a:r>
            <a:r>
              <a:rPr lang="en-US" dirty="0" smtClean="0"/>
              <a:t>enhance their </a:t>
            </a:r>
            <a:r>
              <a:rPr lang="en-US" dirty="0" smtClean="0"/>
              <a:t>AWS certifications which </a:t>
            </a:r>
            <a:r>
              <a:rPr lang="en-US" dirty="0" smtClean="0"/>
              <a:t>will lead to the ability to certify students prior to program completion.</a:t>
            </a:r>
          </a:p>
          <a:p>
            <a:r>
              <a:rPr lang="en-US" dirty="0" smtClean="0"/>
              <a:t>IT faculty are participating in additional opportunities for Cisco certifications.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512694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have Perkins funds made a difference to CTE at Mitchell Community College</a:t>
            </a:r>
            <a:endParaRPr lang="en-US" dirty="0"/>
          </a:p>
        </p:txBody>
      </p:sp>
      <p:sp>
        <p:nvSpPr>
          <p:cNvPr id="3" name="Content Placeholder 2"/>
          <p:cNvSpPr>
            <a:spLocks noGrp="1"/>
          </p:cNvSpPr>
          <p:nvPr>
            <p:ph idx="1"/>
          </p:nvPr>
        </p:nvSpPr>
        <p:spPr/>
        <p:txBody>
          <a:bodyPr>
            <a:normAutofit/>
          </a:bodyPr>
          <a:lstStyle/>
          <a:p>
            <a:r>
              <a:rPr lang="en-US" dirty="0" smtClean="0"/>
              <a:t>Provide relevant instruction and linkage to real world expectations upon employment</a:t>
            </a:r>
          </a:p>
          <a:p>
            <a:r>
              <a:rPr lang="en-US" dirty="0" smtClean="0"/>
              <a:t>The primary focus this year is on professional development for CTE areas including: Nursing, EMS, Human Services, Early Childhood, Fire Protection, and Medical Assisting.</a:t>
            </a:r>
          </a:p>
          <a:p>
            <a:endParaRPr lang="en-US" dirty="0"/>
          </a:p>
          <a:p>
            <a:endParaRPr lang="en-US" dirty="0"/>
          </a:p>
          <a:p>
            <a:endParaRPr lang="en-US" dirty="0"/>
          </a:p>
        </p:txBody>
      </p:sp>
    </p:spTree>
    <p:extLst>
      <p:ext uri="{BB962C8B-B14F-4D97-AF65-F5344CB8AC3E}">
        <p14:creationId xmlns:p14="http://schemas.microsoft.com/office/powerpoint/2010/main" val="392328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Mitchell conducted the comprehensive local needs assessment (CLNA)</a:t>
            </a:r>
            <a:endParaRPr lang="en-US" dirty="0"/>
          </a:p>
        </p:txBody>
      </p:sp>
      <p:sp>
        <p:nvSpPr>
          <p:cNvPr id="3" name="Content Placeholder 2"/>
          <p:cNvSpPr>
            <a:spLocks noGrp="1"/>
          </p:cNvSpPr>
          <p:nvPr>
            <p:ph idx="1"/>
          </p:nvPr>
        </p:nvSpPr>
        <p:spPr/>
        <p:txBody>
          <a:bodyPr>
            <a:normAutofit/>
          </a:bodyPr>
          <a:lstStyle/>
          <a:p>
            <a:r>
              <a:rPr lang="en-US" dirty="0" smtClean="0"/>
              <a:t>From September 2019 through December 2019 we met with our public school partners and advisory committees</a:t>
            </a:r>
            <a:r>
              <a:rPr lang="en-US" dirty="0"/>
              <a:t> </a:t>
            </a:r>
            <a:r>
              <a:rPr lang="en-US" dirty="0" smtClean="0"/>
              <a:t>to discuss the work we have done collaboratively thus far and to determine any gaps in areas to improve.  Additionally we received input through NC Works, Continuing Education, Work Based Learning (WBL), current CTE students, and workforce partners.</a:t>
            </a:r>
          </a:p>
          <a:p>
            <a:endParaRPr lang="en-US" dirty="0"/>
          </a:p>
          <a:p>
            <a:endParaRPr lang="en-US" dirty="0"/>
          </a:p>
        </p:txBody>
      </p:sp>
    </p:spTree>
    <p:extLst>
      <p:ext uri="{BB962C8B-B14F-4D97-AF65-F5344CB8AC3E}">
        <p14:creationId xmlns:p14="http://schemas.microsoft.com/office/powerpoint/2010/main" val="1823667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Mitchell conducted the comprehensive local needs assessment (CLNA)</a:t>
            </a:r>
            <a:endParaRPr lang="en-US" dirty="0"/>
          </a:p>
        </p:txBody>
      </p:sp>
      <p:sp>
        <p:nvSpPr>
          <p:cNvPr id="3" name="Content Placeholder 2"/>
          <p:cNvSpPr>
            <a:spLocks noGrp="1"/>
          </p:cNvSpPr>
          <p:nvPr>
            <p:ph idx="1"/>
          </p:nvPr>
        </p:nvSpPr>
        <p:spPr/>
        <p:txBody>
          <a:bodyPr>
            <a:normAutofit fontScale="92500"/>
          </a:bodyPr>
          <a:lstStyle/>
          <a:p>
            <a:r>
              <a:rPr lang="en-US" dirty="0" smtClean="0"/>
              <a:t>Based on our meetings we chose to focus on industrial technologies, specifically welding, and Healthcare technologies, specifically registered nursing.</a:t>
            </a:r>
          </a:p>
          <a:p>
            <a:r>
              <a:rPr lang="en-US" dirty="0" smtClean="0"/>
              <a:t>Gaps in welding were identified as low student enrollment, CCP students not matriculating into the curriculum program, no apprenticeship established, and consistently low </a:t>
            </a:r>
            <a:r>
              <a:rPr lang="en-US" dirty="0" smtClean="0"/>
              <a:t>non-traditional </a:t>
            </a:r>
            <a:r>
              <a:rPr lang="en-US" dirty="0" smtClean="0"/>
              <a:t>student population.</a:t>
            </a:r>
          </a:p>
          <a:p>
            <a:r>
              <a:rPr lang="en-US" dirty="0" smtClean="0"/>
              <a:t>Gaps in nursing were identified as limited student enrollment due to lack of clinical space, limited simulation activities due to space and equipment constraints, and limited qualified personnel due to difficulty recruiting masters prepared faculty.</a:t>
            </a:r>
          </a:p>
          <a:p>
            <a:endParaRPr lang="en-US" dirty="0" smtClean="0"/>
          </a:p>
          <a:p>
            <a:endParaRPr lang="en-US" dirty="0"/>
          </a:p>
          <a:p>
            <a:endParaRPr lang="en-US" dirty="0"/>
          </a:p>
        </p:txBody>
      </p:sp>
    </p:spTree>
    <p:extLst>
      <p:ext uri="{BB962C8B-B14F-4D97-AF65-F5344CB8AC3E}">
        <p14:creationId xmlns:p14="http://schemas.microsoft.com/office/powerpoint/2010/main" val="895179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CTE promising practice</a:t>
            </a:r>
            <a:endParaRPr lang="en-US" dirty="0"/>
          </a:p>
        </p:txBody>
      </p:sp>
      <p:sp>
        <p:nvSpPr>
          <p:cNvPr id="3" name="Content Placeholder 2"/>
          <p:cNvSpPr>
            <a:spLocks noGrp="1"/>
          </p:cNvSpPr>
          <p:nvPr>
            <p:ph idx="1"/>
          </p:nvPr>
        </p:nvSpPr>
        <p:spPr/>
        <p:txBody>
          <a:bodyPr>
            <a:normAutofit/>
          </a:bodyPr>
          <a:lstStyle/>
          <a:p>
            <a:r>
              <a:rPr lang="en-US" dirty="0" smtClean="0"/>
              <a:t>We have been engaged for the last year in conversations with the state to become an apprenticeship sponsor.</a:t>
            </a:r>
          </a:p>
          <a:p>
            <a:r>
              <a:rPr lang="en-US" dirty="0" smtClean="0"/>
              <a:t>As a part of that process we have meet with several local business and </a:t>
            </a:r>
            <a:r>
              <a:rPr lang="en-US" dirty="0" smtClean="0"/>
              <a:t>industry partners </a:t>
            </a:r>
            <a:r>
              <a:rPr lang="en-US" dirty="0" smtClean="0"/>
              <a:t>who are ready to partner with us</a:t>
            </a:r>
          </a:p>
          <a:p>
            <a:r>
              <a:rPr lang="en-US" dirty="0" smtClean="0"/>
              <a:t>The focus will be on a variety of CTE programs including manufacturing, business, accounting, and information technology</a:t>
            </a:r>
          </a:p>
          <a:p>
            <a:endParaRPr lang="en-US" dirty="0"/>
          </a:p>
          <a:p>
            <a:endParaRPr lang="en-US" dirty="0"/>
          </a:p>
        </p:txBody>
      </p:sp>
    </p:spTree>
    <p:extLst>
      <p:ext uri="{BB962C8B-B14F-4D97-AF65-F5344CB8AC3E}">
        <p14:creationId xmlns:p14="http://schemas.microsoft.com/office/powerpoint/2010/main" val="3074027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CTE promising practice</a:t>
            </a:r>
            <a:endParaRPr lang="en-US" dirty="0"/>
          </a:p>
        </p:txBody>
      </p:sp>
      <p:sp>
        <p:nvSpPr>
          <p:cNvPr id="3" name="Content Placeholder 2"/>
          <p:cNvSpPr>
            <a:spLocks noGrp="1"/>
          </p:cNvSpPr>
          <p:nvPr>
            <p:ph idx="1"/>
          </p:nvPr>
        </p:nvSpPr>
        <p:spPr/>
        <p:txBody>
          <a:bodyPr>
            <a:normAutofit/>
          </a:bodyPr>
          <a:lstStyle/>
          <a:p>
            <a:r>
              <a:rPr lang="en-US" dirty="0" smtClean="0"/>
              <a:t>The College will be formalizing the apprenticeship sponsorship in a few weeks with a formal signing.</a:t>
            </a:r>
          </a:p>
          <a:p>
            <a:r>
              <a:rPr lang="en-US" dirty="0" smtClean="0"/>
              <a:t>We have significantly enhanced our </a:t>
            </a:r>
            <a:r>
              <a:rPr lang="en-US" dirty="0" smtClean="0"/>
              <a:t>WBL opportunities </a:t>
            </a:r>
            <a:r>
              <a:rPr lang="en-US" dirty="0" smtClean="0"/>
              <a:t>and have a dedicated CTE liaison who is responsible for WBL and developing new opportunities with local businesses and industries</a:t>
            </a:r>
          </a:p>
          <a:p>
            <a:r>
              <a:rPr lang="en-US" dirty="0" smtClean="0"/>
              <a:t>There is a renewed sense of energy in WBL which we believe will positively impact the new apprenticeship program.</a:t>
            </a:r>
          </a:p>
          <a:p>
            <a:endParaRPr lang="en-US" dirty="0"/>
          </a:p>
          <a:p>
            <a:endParaRPr lang="en-US" dirty="0"/>
          </a:p>
        </p:txBody>
      </p:sp>
    </p:spTree>
    <p:extLst>
      <p:ext uri="{BB962C8B-B14F-4D97-AF65-F5344CB8AC3E}">
        <p14:creationId xmlns:p14="http://schemas.microsoft.com/office/powerpoint/2010/main" val="19719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update</a:t>
            </a:r>
            <a:endParaRPr lang="en-US" dirty="0"/>
          </a:p>
        </p:txBody>
      </p:sp>
      <p:sp>
        <p:nvSpPr>
          <p:cNvPr id="3" name="Content Placeholder 2"/>
          <p:cNvSpPr>
            <a:spLocks noGrp="1"/>
          </p:cNvSpPr>
          <p:nvPr>
            <p:ph idx="1"/>
          </p:nvPr>
        </p:nvSpPr>
        <p:spPr/>
        <p:txBody>
          <a:bodyPr>
            <a:normAutofit/>
          </a:bodyPr>
          <a:lstStyle/>
          <a:p>
            <a:r>
              <a:rPr lang="en-US" dirty="0" smtClean="0"/>
              <a:t>We haven’t spent any money but we have asked for everyone to begin to encumber their expenses</a:t>
            </a:r>
          </a:p>
          <a:p>
            <a:r>
              <a:rPr lang="en-US" dirty="0" smtClean="0"/>
              <a:t>With the </a:t>
            </a:r>
            <a:r>
              <a:rPr lang="en-US" smtClean="0"/>
              <a:t>new </a:t>
            </a:r>
            <a:r>
              <a:rPr lang="en-US" smtClean="0"/>
              <a:t>CLNA, </a:t>
            </a:r>
            <a:r>
              <a:rPr lang="en-US" dirty="0" smtClean="0"/>
              <a:t>our future purchases will be much more focused and will be based on data driven assessments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54168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2008094"/>
            <a:ext cx="10945906" cy="1295400"/>
          </a:xfrm>
        </p:spPr>
        <p:txBody>
          <a:bodyPr>
            <a:noAutofit/>
          </a:bodyPr>
          <a:lstStyle/>
          <a:p>
            <a:r>
              <a:rPr lang="en-US" sz="5400" dirty="0" smtClean="0"/>
              <a:t>Comments, Questions, Suggestions?</a:t>
            </a:r>
            <a:endParaRPr lang="en-US" sz="5400" dirty="0"/>
          </a:p>
        </p:txBody>
      </p:sp>
    </p:spTree>
    <p:extLst>
      <p:ext uri="{BB962C8B-B14F-4D97-AF65-F5344CB8AC3E}">
        <p14:creationId xmlns:p14="http://schemas.microsoft.com/office/powerpoint/2010/main" val="1796298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itchell">
  <a:themeElements>
    <a:clrScheme name="Custom 1">
      <a:dk1>
        <a:sysClr val="windowText" lastClr="000000"/>
      </a:dk1>
      <a:lt1>
        <a:sysClr val="window" lastClr="FFFFFF"/>
      </a:lt1>
      <a:dk2>
        <a:srgbClr val="3C2415"/>
      </a:dk2>
      <a:lt2>
        <a:srgbClr val="EADFCA"/>
      </a:lt2>
      <a:accent1>
        <a:srgbClr val="24509A"/>
      </a:accent1>
      <a:accent2>
        <a:srgbClr val="77253C"/>
      </a:accent2>
      <a:accent3>
        <a:srgbClr val="788920"/>
      </a:accent3>
      <a:accent4>
        <a:srgbClr val="ACBC25"/>
      </a:accent4>
      <a:accent5>
        <a:srgbClr val="7B4A0F"/>
      </a:accent5>
      <a:accent6>
        <a:srgbClr val="801F2B"/>
      </a:accent6>
      <a:hlink>
        <a:srgbClr val="3D537E"/>
      </a:hlink>
      <a:folHlink>
        <a:srgbClr val="604774"/>
      </a:folHlink>
    </a:clrScheme>
    <a:fontScheme name="Custom 1">
      <a:majorFont>
        <a:latin typeface="Garamond"/>
        <a:ea typeface=""/>
        <a:cs typeface=""/>
      </a:majorFont>
      <a:minorFont>
        <a:latin typeface="Segoe UI"/>
        <a:ea typeface=""/>
        <a:cs typeface=""/>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extLst>
    <a:ext uri="{05A4C25C-085E-4340-85A3-A5531E510DB2}">
      <thm15:themeFamily xmlns:thm15="http://schemas.microsoft.com/office/thememl/2012/main" name="Mitchell" id="{EDBFB698-9404-41BC-891F-10A45DC6B1B4}" vid="{C556C8DE-52FA-42EC-BFFF-F5175A1873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Mitchell</Template>
  <TotalTime>11666</TotalTime>
  <Words>479</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Garamond</vt:lpstr>
      <vt:lpstr>Segoe UI</vt:lpstr>
      <vt:lpstr>Mitchell</vt:lpstr>
      <vt:lpstr>2019-2020  Mid-Year Review</vt:lpstr>
      <vt:lpstr>How have Perkins funds made a difference to CTE at Mitchell Community College</vt:lpstr>
      <vt:lpstr>How have Perkins funds made a difference to CTE at Mitchell Community College</vt:lpstr>
      <vt:lpstr>How Mitchell conducted the comprehensive local needs assessment (CLNA)</vt:lpstr>
      <vt:lpstr>How Mitchell conducted the comprehensive local needs assessment (CLNA)</vt:lpstr>
      <vt:lpstr>CTE promising practice</vt:lpstr>
      <vt:lpstr>CTE promising practice</vt:lpstr>
      <vt:lpstr>Budget update</vt:lpstr>
      <vt:lpstr>Comments, Questions, Suggestions?</vt:lpstr>
    </vt:vector>
  </TitlesOfParts>
  <Company>Mitchell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2017-18  CTE promising practices</dc:title>
  <dc:creator>Money,Amy M.</dc:creator>
  <cp:lastModifiedBy>Money, Amy M.</cp:lastModifiedBy>
  <cp:revision>33</cp:revision>
  <cp:lastPrinted>2019-01-03T14:31:54Z</cp:lastPrinted>
  <dcterms:created xsi:type="dcterms:W3CDTF">2018-05-08T12:18:37Z</dcterms:created>
  <dcterms:modified xsi:type="dcterms:W3CDTF">2020-01-22T21:05:21Z</dcterms:modified>
</cp:coreProperties>
</file>