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 id="2147483655" r:id="rId6"/>
  </p:sldMasterIdLst>
  <p:notesMasterIdLst>
    <p:notesMasterId r:id="rId27"/>
  </p:notesMasterIdLst>
  <p:handoutMasterIdLst>
    <p:handoutMasterId r:id="rId28"/>
  </p:handoutMasterIdLst>
  <p:sldIdLst>
    <p:sldId id="534" r:id="rId7"/>
    <p:sldId id="1651" r:id="rId8"/>
    <p:sldId id="257" r:id="rId9"/>
    <p:sldId id="1639" r:id="rId10"/>
    <p:sldId id="1685" r:id="rId11"/>
    <p:sldId id="1686" r:id="rId12"/>
    <p:sldId id="1661" r:id="rId13"/>
    <p:sldId id="1691" r:id="rId14"/>
    <p:sldId id="1692" r:id="rId15"/>
    <p:sldId id="1539" r:id="rId16"/>
    <p:sldId id="1693" r:id="rId17"/>
    <p:sldId id="1694" r:id="rId18"/>
    <p:sldId id="1695" r:id="rId19"/>
    <p:sldId id="1741" r:id="rId20"/>
    <p:sldId id="1740" r:id="rId21"/>
    <p:sldId id="772" r:id="rId22"/>
    <p:sldId id="1240" r:id="rId23"/>
    <p:sldId id="1688" r:id="rId24"/>
    <p:sldId id="1689" r:id="rId25"/>
    <p:sldId id="1194"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41F"/>
    <a:srgbClr val="FE0000"/>
    <a:srgbClr val="FF66FF"/>
    <a:srgbClr val="9B01CD"/>
    <a:srgbClr val="F33518"/>
    <a:srgbClr val="FF9900"/>
    <a:srgbClr val="00FFFF"/>
    <a:srgbClr val="003768"/>
    <a:srgbClr val="EEB111"/>
    <a:srgbClr val="F59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598D3-49DF-5FC7-402D-B71D5D1DBA73}" v="191" dt="2023-02-10T14:37:59.222"/>
    <p1510:client id="{399510EC-53C2-C695-FAB4-01A2EC9F3288}" v="5" dt="2023-02-14T13:05:20.291"/>
    <p1510:client id="{BB0BE8A6-1008-3F84-A1DE-6AD02AB1EFFE}" v="50" dt="2023-02-13T14:05:18.228"/>
    <p1510:client id="{E56FD71D-B595-4696-B0B3-712D6CC4F65F}" v="2" dt="2023-02-10T15:01:1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2021" autoAdjust="0"/>
  </p:normalViewPr>
  <p:slideViewPr>
    <p:cSldViewPr snapToGrid="0">
      <p:cViewPr varScale="1">
        <p:scale>
          <a:sx n="88" d="100"/>
          <a:sy n="88" d="100"/>
        </p:scale>
        <p:origin x="672"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16"/>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Anne Bacon</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D412D4E5-3B38-4D79-AF3D-D1DE80D2040A}">
      <dgm:prSet/>
      <dgm:spPr/>
      <dgm:t>
        <a:bodyPr/>
        <a:lstStyle/>
        <a:p>
          <a:r>
            <a:rPr lang="en-US" dirty="0"/>
            <a:t>Aaron Mabe</a:t>
          </a:r>
        </a:p>
      </dgm:t>
    </dgm:pt>
    <dgm:pt modelId="{20896EF7-D2EC-4E17-99C1-1F6DA815458F}" type="parTrans" cxnId="{9C408915-7370-43B3-BEA0-D856E1461F64}">
      <dgm:prSet/>
      <dgm:spPr/>
      <dgm:t>
        <a:bodyPr/>
        <a:lstStyle/>
        <a:p>
          <a:endParaRPr lang="en-US"/>
        </a:p>
      </dgm:t>
    </dgm:pt>
    <dgm:pt modelId="{8F2104D0-FC5E-41DC-A408-4E2B554A51A1}" type="sibTrans" cxnId="{9C408915-7370-43B3-BEA0-D856E1461F64}">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8">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8"/>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8">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8">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8">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F9790472-CFE1-45D9-8B41-03DB67C42375}" type="pres">
      <dgm:prSet presAssocID="{B782E1AC-E3E0-48F7-8127-40611DCBD550}" presName="rect2" presStyleLbl="node1" presStyleIdx="4" presStyleCnt="8">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8">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8"/>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8">
        <dgm:presLayoutVars>
          <dgm:bulletEnabled val="1"/>
        </dgm:presLayoutVars>
      </dgm:prSet>
      <dgm:spPr/>
    </dgm:pt>
    <dgm:pt modelId="{FCA59319-9ECD-492F-A93E-30D7614B504C}" type="pres">
      <dgm:prSet presAssocID="{208FFD55-933A-4C59-AB1C-5481FA6F489F}" presName="sibTrans" presStyleCnt="0"/>
      <dgm:spPr/>
    </dgm:pt>
    <dgm:pt modelId="{8EFB7E5F-5AC1-4390-AF72-17CDFF0BF9E4}" type="pres">
      <dgm:prSet presAssocID="{D412D4E5-3B38-4D79-AF3D-D1DE80D2040A}" presName="composite" presStyleCnt="0"/>
      <dgm:spPr/>
    </dgm:pt>
    <dgm:pt modelId="{6C64E82C-E915-401A-BD59-9F240ACB3F99}" type="pres">
      <dgm:prSet presAssocID="{D412D4E5-3B38-4D79-AF3D-D1DE80D2040A}"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74D87AF9-91DB-4D9F-AEB8-3F722D5CFCA5}" type="pres">
      <dgm:prSet presAssocID="{D412D4E5-3B38-4D79-AF3D-D1DE80D2040A}" presName="rect2" presStyleLbl="node1" presStyleIdx="7" presStyleCnt="8">
        <dgm:presLayoutVars>
          <dgm:bulletEnabled val="1"/>
        </dgm:presLayoutVars>
      </dgm:prSet>
      <dgm:spPr/>
    </dgm:pt>
  </dgm:ptLst>
  <dgm:cxnLst>
    <dgm:cxn modelId="{9C408915-7370-43B3-BEA0-D856E1461F64}" srcId="{7FBB94E0-6142-4D42-A25A-B1596C2BF751}" destId="{D412D4E5-3B38-4D79-AF3D-D1DE80D2040A}" srcOrd="7" destOrd="0" parTransId="{20896EF7-D2EC-4E17-99C1-1F6DA815458F}" sibTransId="{8F2104D0-FC5E-41DC-A408-4E2B554A51A1}"/>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5FF3B27E-2B08-48F7-94A3-98C569740F12}" type="presOf" srcId="{D412D4E5-3B38-4D79-AF3D-D1DE80D2040A}" destId="{74D87AF9-91DB-4D9F-AEB8-3F722D5CFCA5}"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 modelId="{7B45C3CC-4621-4475-80FA-D81CB75C736B}" type="presParOf" srcId="{4AAC2C16-56CE-4740-8F1A-AB98134D9F6D}" destId="{FCA59319-9ECD-492F-A93E-30D7614B504C}" srcOrd="13" destOrd="0" presId="urn:microsoft.com/office/officeart/2008/layout/BendingPictureBlocks"/>
    <dgm:cxn modelId="{FD05852D-C5E3-4AC3-95C9-9CD51B2548B9}" type="presParOf" srcId="{4AAC2C16-56CE-4740-8F1A-AB98134D9F6D}" destId="{8EFB7E5F-5AC1-4390-AF72-17CDFF0BF9E4}" srcOrd="14" destOrd="0" presId="urn:microsoft.com/office/officeart/2008/layout/BendingPictureBlocks"/>
    <dgm:cxn modelId="{AABDEDB1-6541-42BB-BCBA-F42BE90EA8F6}" type="presParOf" srcId="{8EFB7E5F-5AC1-4390-AF72-17CDFF0BF9E4}" destId="{6C64E82C-E915-401A-BD59-9F240ACB3F99}" srcOrd="0" destOrd="0" presId="urn:microsoft.com/office/officeart/2008/layout/BendingPictureBlocks"/>
    <dgm:cxn modelId="{D1E23205-BF37-4CC2-AD72-B85FCF20A763}" type="presParOf" srcId="{8EFB7E5F-5AC1-4390-AF72-17CDFF0BF9E4}" destId="{74D87AF9-91DB-4D9F-AEB8-3F722D5CFCA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811059" y="2379447"/>
          <a:ext cx="1370873" cy="1153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30035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Anne Bacon</a:t>
          </a:r>
        </a:p>
      </dsp:txBody>
      <dsp:txXfrm>
        <a:off x="300359" y="2864149"/>
        <a:ext cx="742964" cy="742964"/>
      </dsp:txXfrm>
    </dsp:sp>
    <dsp:sp modelId="{3FD7EB4A-C111-46BB-8039-0ABFBA6C78C1}">
      <dsp:nvSpPr>
        <dsp:cNvPr id="0" name=""/>
        <dsp:cNvSpPr/>
      </dsp:nvSpPr>
      <dsp:spPr>
        <a:xfrm>
          <a:off x="2933422" y="2379447"/>
          <a:ext cx="1370873" cy="1153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2422722"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2422722" y="2864149"/>
        <a:ext cx="742964" cy="742964"/>
      </dsp:txXfrm>
    </dsp:sp>
    <dsp:sp modelId="{C3A1ABE0-CB0B-43C4-AA1B-F199821D4EB3}">
      <dsp:nvSpPr>
        <dsp:cNvPr id="0" name=""/>
        <dsp:cNvSpPr/>
      </dsp:nvSpPr>
      <dsp:spPr>
        <a:xfrm>
          <a:off x="5055785" y="2379447"/>
          <a:ext cx="1370873" cy="1153002"/>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4545086"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4545086" y="2864149"/>
        <a:ext cx="742964" cy="742964"/>
      </dsp:txXfrm>
    </dsp:sp>
    <dsp:sp modelId="{6C64E82C-E915-401A-BD59-9F240ACB3F99}">
      <dsp:nvSpPr>
        <dsp:cNvPr id="0" name=""/>
        <dsp:cNvSpPr/>
      </dsp:nvSpPr>
      <dsp:spPr>
        <a:xfrm>
          <a:off x="7178148" y="2379447"/>
          <a:ext cx="1370873" cy="115300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87AF9-91DB-4D9F-AEB8-3F722D5CFCA5}">
      <dsp:nvSpPr>
        <dsp:cNvPr id="0" name=""/>
        <dsp:cNvSpPr/>
      </dsp:nvSpPr>
      <dsp:spPr>
        <a:xfrm>
          <a:off x="666744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Aaron Mabe</a:t>
          </a:r>
        </a:p>
      </dsp:txBody>
      <dsp:txXfrm>
        <a:off x="6667449" y="2864149"/>
        <a:ext cx="742964" cy="74296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E9B6F52-CC10-4425-9195-EDF28B435798}" type="datetimeFigureOut">
              <a:rPr lang="en-US" smtClean="0"/>
              <a:t>2/14/2023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C02D3CF6-D097-446F-BA20-84B1F837E572}" type="datetimeFigureOut">
              <a:rPr lang="en-US" smtClean="0"/>
              <a:t>2/14/2023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2.safelinks.protection.outlook.com/?url=https%3A%2F%2Fwww.nc-net.info%2Fbuilding-career-pathways%2F%23&amp;data=04%7C01%7Cdroesslerc%40nccommunitycolleges.edu%7C01ff27ed087143dacf3208d97494e5ab%7C616f6b2af8af4525b6c8f74c6a2b182d%7C0%7C0%7C637669005118968892%7CUnknown%7CTWFpbGZsb3d8eyJWIjoiMC4wLjAwMDAiLCJQIjoiV2luMzIiLCJBTiI6Ik1haWwiLCJXVCI6Mn0%3D%7C1000&amp;sdata=bDFCNzKVRCx%2BXPZ99Qf8HdRp66NLNFvdD2mCONzAiek%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hcotner@cord.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729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266">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p>
          <a:p>
            <a:r>
              <a:rPr lang="en-US" dirty="0"/>
              <a:t>Catawba Valley</a:t>
            </a:r>
            <a:br>
              <a:rPr lang="en-US" dirty="0"/>
            </a:br>
            <a:r>
              <a:rPr lang="en-US" dirty="0"/>
              <a:t>Nash</a:t>
            </a:r>
          </a:p>
          <a:p>
            <a:endParaRPr lang="en-US" dirty="0"/>
          </a:p>
          <a:p>
            <a:r>
              <a:rPr lang="en-US" dirty="0"/>
              <a:t>September</a:t>
            </a:r>
          </a:p>
          <a:p>
            <a:r>
              <a:rPr lang="en-US" dirty="0"/>
              <a:t>Alamance </a:t>
            </a:r>
          </a:p>
          <a:p>
            <a:endParaRPr lang="en-US" dirty="0"/>
          </a:p>
          <a:p>
            <a:r>
              <a:rPr lang="en-US" dirty="0"/>
              <a:t>October – no video</a:t>
            </a:r>
          </a:p>
          <a:p>
            <a:endParaRPr lang="en-US" dirty="0"/>
          </a:p>
          <a:p>
            <a:r>
              <a:rPr lang="en-US" dirty="0"/>
              <a:t>November </a:t>
            </a:r>
          </a:p>
          <a:p>
            <a:r>
              <a:rPr lang="en-US" dirty="0"/>
              <a:t>Southwestern</a:t>
            </a:r>
          </a:p>
          <a:p>
            <a:endParaRPr lang="en-US" dirty="0"/>
          </a:p>
          <a:p>
            <a:r>
              <a:rPr lang="en-US" dirty="0"/>
              <a:t>February</a:t>
            </a:r>
          </a:p>
          <a:p>
            <a:r>
              <a:rPr lang="en-US" dirty="0"/>
              <a:t>Rockingham </a:t>
            </a:r>
            <a:r>
              <a:rPr lang="en-US"/>
              <a:t>Student Services Fair</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02507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kern="1200" dirty="0">
                <a:solidFill>
                  <a:schemeClr val="tx1"/>
                </a:solidFill>
                <a:effectLst/>
                <a:latin typeface="+mn-lt"/>
                <a:ea typeface="+mn-ea"/>
                <a:cs typeface="+mn-cs"/>
                <a:hlinkClick r:id="rId3"/>
              </a:rPr>
              <a:t>https://www.nc-net.info/building-career-pathways/#</a:t>
            </a:r>
            <a:endParaRPr lang="en-US" sz="1600" b="0" i="0" u="sng" kern="1200" dirty="0">
              <a:solidFill>
                <a:schemeClr val="tx1"/>
              </a:solidFill>
              <a:effectLst/>
              <a:latin typeface="+mn-lt"/>
              <a:ea typeface="+mn-ea"/>
              <a:cs typeface="+mn-cs"/>
            </a:endParaRPr>
          </a:p>
          <a:p>
            <a:endParaRPr lang="en-US" dirty="0"/>
          </a:p>
          <a:p>
            <a:r>
              <a:rPr lang="en-US" dirty="0"/>
              <a:t>Hope </a:t>
            </a:r>
            <a:r>
              <a:rPr lang="en-US" dirty="0" err="1"/>
              <a:t>Cotner</a:t>
            </a:r>
            <a:endParaRPr lang="en-US" dirty="0"/>
          </a:p>
          <a:p>
            <a:r>
              <a:rPr lang="en-US" dirty="0"/>
              <a:t>President/CEO </a:t>
            </a:r>
          </a:p>
          <a:p>
            <a:r>
              <a:rPr lang="en-US" dirty="0"/>
              <a:t>Center for Occupational Research and Development</a:t>
            </a:r>
          </a:p>
          <a:p>
            <a:endParaRPr lang="en-US" dirty="0"/>
          </a:p>
          <a:p>
            <a:r>
              <a:rPr lang="en-US" sz="1600" b="0" i="0" u="sng" kern="1200" dirty="0">
                <a:solidFill>
                  <a:schemeClr val="tx1"/>
                </a:solidFill>
                <a:effectLst/>
                <a:latin typeface="+mn-lt"/>
                <a:ea typeface="+mn-ea"/>
                <a:cs typeface="+mn-cs"/>
                <a:hlinkClick r:id="rId4"/>
              </a:rPr>
              <a:t>hcotner@cord.org</a:t>
            </a:r>
            <a:endParaRPr lang="en-US" sz="1600" b="0" i="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46955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20721817c3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20721817c3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721817c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0721817c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07FE-3F2C-3447-E51B-3D3EDD6F3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44A2B-1AD0-8B30-8499-C8D15F060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0BEE0-8937-3AF6-A231-AFB88BF04B7A}"/>
              </a:ext>
            </a:extLst>
          </p:cNvPr>
          <p:cNvSpPr>
            <a:spLocks noGrp="1"/>
          </p:cNvSpPr>
          <p:nvPr>
            <p:ph type="dt" sz="half" idx="10"/>
          </p:nvPr>
        </p:nvSpPr>
        <p:spPr/>
        <p:txBody>
          <a:bodyPr/>
          <a:lstStyle/>
          <a:p>
            <a:fld id="{0013472A-B8A8-405F-8042-87BC33833FDB}" type="datetimeFigureOut">
              <a:rPr lang="en-US" smtClean="0"/>
              <a:t>2/14/2023</a:t>
            </a:fld>
            <a:endParaRPr lang="en-US"/>
          </a:p>
        </p:txBody>
      </p:sp>
      <p:sp>
        <p:nvSpPr>
          <p:cNvPr id="5" name="Footer Placeholder 4">
            <a:extLst>
              <a:ext uri="{FF2B5EF4-FFF2-40B4-BE49-F238E27FC236}">
                <a16:creationId xmlns:a16="http://schemas.microsoft.com/office/drawing/2014/main" id="{9204EFC0-E5E4-FC37-783C-96631016E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22149-68CC-8CDB-8A02-5079E1AAF4AD}"/>
              </a:ext>
            </a:extLst>
          </p:cNvPr>
          <p:cNvSpPr>
            <a:spLocks noGrp="1"/>
          </p:cNvSpPr>
          <p:nvPr>
            <p:ph type="sldNum" sz="quarter" idx="12"/>
          </p:nvPr>
        </p:nvSpPr>
        <p:spPr/>
        <p:txBody>
          <a:bodyPr/>
          <a:lstStyle/>
          <a:p>
            <a:fld id="{FDA0F79C-8C83-480B-90CE-F9A04C64A6D9}" type="slidenum">
              <a:rPr lang="en-US" smtClean="0"/>
              <a:t>‹#›</a:t>
            </a:fld>
            <a:endParaRPr lang="en-US"/>
          </a:p>
        </p:txBody>
      </p:sp>
    </p:spTree>
    <p:extLst>
      <p:ext uri="{BB962C8B-B14F-4D97-AF65-F5344CB8AC3E}">
        <p14:creationId xmlns:p14="http://schemas.microsoft.com/office/powerpoint/2010/main" val="2274937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628650" y="273844"/>
            <a:ext cx="7886700" cy="994275"/>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6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3600"/>
              <a:buNone/>
              <a:defRPr sz="1350"/>
            </a:lvl2pPr>
            <a:lvl3pPr lvl="2" algn="l">
              <a:lnSpc>
                <a:spcPct val="100000"/>
              </a:lnSpc>
              <a:spcBef>
                <a:spcPts val="0"/>
              </a:spcBef>
              <a:spcAft>
                <a:spcPts val="0"/>
              </a:spcAft>
              <a:buSzPts val="3600"/>
              <a:buNone/>
              <a:defRPr sz="1350"/>
            </a:lvl3pPr>
            <a:lvl4pPr lvl="3" algn="l">
              <a:lnSpc>
                <a:spcPct val="100000"/>
              </a:lnSpc>
              <a:spcBef>
                <a:spcPts val="0"/>
              </a:spcBef>
              <a:spcAft>
                <a:spcPts val="0"/>
              </a:spcAft>
              <a:buSzPts val="3600"/>
              <a:buNone/>
              <a:defRPr sz="1350"/>
            </a:lvl4pPr>
            <a:lvl5pPr lvl="4" algn="l">
              <a:lnSpc>
                <a:spcPct val="100000"/>
              </a:lnSpc>
              <a:spcBef>
                <a:spcPts val="0"/>
              </a:spcBef>
              <a:spcAft>
                <a:spcPts val="0"/>
              </a:spcAft>
              <a:buSzPts val="3600"/>
              <a:buNone/>
              <a:defRPr sz="1350"/>
            </a:lvl5pPr>
            <a:lvl6pPr lvl="5" algn="l">
              <a:lnSpc>
                <a:spcPct val="100000"/>
              </a:lnSpc>
              <a:spcBef>
                <a:spcPts val="0"/>
              </a:spcBef>
              <a:spcAft>
                <a:spcPts val="0"/>
              </a:spcAft>
              <a:buSzPts val="3600"/>
              <a:buNone/>
              <a:defRPr sz="1350"/>
            </a:lvl6pPr>
            <a:lvl7pPr lvl="6" algn="l">
              <a:lnSpc>
                <a:spcPct val="100000"/>
              </a:lnSpc>
              <a:spcBef>
                <a:spcPts val="0"/>
              </a:spcBef>
              <a:spcAft>
                <a:spcPts val="0"/>
              </a:spcAft>
              <a:buSzPts val="3600"/>
              <a:buNone/>
              <a:defRPr sz="1350"/>
            </a:lvl7pPr>
            <a:lvl8pPr lvl="7" algn="l">
              <a:lnSpc>
                <a:spcPct val="100000"/>
              </a:lnSpc>
              <a:spcBef>
                <a:spcPts val="0"/>
              </a:spcBef>
              <a:spcAft>
                <a:spcPts val="0"/>
              </a:spcAft>
              <a:buSzPts val="3600"/>
              <a:buNone/>
              <a:defRPr sz="1350"/>
            </a:lvl8pPr>
            <a:lvl9pPr lvl="8" algn="l">
              <a:lnSpc>
                <a:spcPct val="100000"/>
              </a:lnSpc>
              <a:spcBef>
                <a:spcPts val="0"/>
              </a:spcBef>
              <a:spcAft>
                <a:spcPts val="0"/>
              </a:spcAft>
              <a:buSzPts val="3600"/>
              <a:buNone/>
              <a:defRPr sz="1350"/>
            </a:lvl9pPr>
          </a:lstStyle>
          <a:p>
            <a:endParaRPr/>
          </a:p>
        </p:txBody>
      </p:sp>
      <p:sp>
        <p:nvSpPr>
          <p:cNvPr id="10" name="Google Shape;10;p2"/>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342900" marR="0" lvl="0" indent="-3048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dt" idx="10"/>
          </p:nvPr>
        </p:nvSpPr>
        <p:spPr>
          <a:xfrm>
            <a:off x="628650" y="4767263"/>
            <a:ext cx="2057400" cy="2738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3028950" y="4767263"/>
            <a:ext cx="3086100" cy="2738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E3032A-CDAE-9775-0A2D-DF4A8C9C72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92044-43E2-22A8-400B-6904E5AD6D5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44D58-2476-3770-C122-B19B82B6991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013472A-B8A8-405F-8042-87BC33833FDB}" type="datetimeFigureOut">
              <a:rPr lang="en-US" smtClean="0"/>
              <a:t>2/14/2023</a:t>
            </a:fld>
            <a:endParaRPr lang="en-US"/>
          </a:p>
        </p:txBody>
      </p:sp>
      <p:sp>
        <p:nvSpPr>
          <p:cNvPr id="5" name="Footer Placeholder 4">
            <a:extLst>
              <a:ext uri="{FF2B5EF4-FFF2-40B4-BE49-F238E27FC236}">
                <a16:creationId xmlns:a16="http://schemas.microsoft.com/office/drawing/2014/main" id="{371EC728-158E-FC24-6FD6-6CAD92EAEFE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6D085D-EBC5-D26F-BB5F-F59EF9A0E5F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A0F79C-8C83-480B-90CE-F9A04C64A6D9}" type="slidenum">
              <a:rPr lang="en-US" smtClean="0"/>
              <a:t>‹#›</a:t>
            </a:fld>
            <a:endParaRPr lang="en-US"/>
          </a:p>
        </p:txBody>
      </p:sp>
    </p:spTree>
    <p:extLst>
      <p:ext uri="{BB962C8B-B14F-4D97-AF65-F5344CB8AC3E}">
        <p14:creationId xmlns:p14="http://schemas.microsoft.com/office/powerpoint/2010/main" val="59679250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hyperlink" Target="mailto:jemartin@waketech.edu"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mailto:wil@skillsusanc.org"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hyperlink" Target="https://bit.ly/wilskillsusan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ncperkins.org/vide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February 14, 2023</a:t>
            </a:r>
          </a:p>
        </p:txBody>
      </p:sp>
      <p:pic>
        <p:nvPicPr>
          <p:cNvPr id="6" name="Picture 5">
            <a:extLst>
              <a:ext uri="{FF2B5EF4-FFF2-40B4-BE49-F238E27FC236}">
                <a16:creationId xmlns:a16="http://schemas.microsoft.com/office/drawing/2014/main" id="{3B3DF4B5-438B-119A-DCE9-740A270DA9C0}"/>
              </a:ext>
            </a:extLst>
          </p:cNvPr>
          <p:cNvPicPr>
            <a:picLocks noChangeAspect="1"/>
          </p:cNvPicPr>
          <p:nvPr/>
        </p:nvPicPr>
        <p:blipFill>
          <a:blip r:embed="rId3"/>
          <a:stretch>
            <a:fillRect/>
          </a:stretch>
        </p:blipFill>
        <p:spPr>
          <a:xfrm>
            <a:off x="2948367" y="3471528"/>
            <a:ext cx="3247266" cy="1397179"/>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weapon, clipart&#10;&#10;Description automatically generated">
            <a:extLst>
              <a:ext uri="{FF2B5EF4-FFF2-40B4-BE49-F238E27FC236}">
                <a16:creationId xmlns:a16="http://schemas.microsoft.com/office/drawing/2014/main" id="{5245F34F-9140-064A-B447-342A7A032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3" y="3577426"/>
            <a:ext cx="3229020" cy="1566074"/>
          </a:xfrm>
          <a:prstGeom prst="rect">
            <a:avLst/>
          </a:prstGeom>
        </p:spPr>
      </p:pic>
      <p:sp>
        <p:nvSpPr>
          <p:cNvPr id="2" name="Title 1"/>
          <p:cNvSpPr>
            <a:spLocks noGrp="1"/>
          </p:cNvSpPr>
          <p:nvPr>
            <p:ph type="ctrTitle"/>
          </p:nvPr>
        </p:nvSpPr>
        <p:spPr/>
        <p:txBody>
          <a:bodyPr/>
          <a:lstStyle/>
          <a:p>
            <a:r>
              <a:rPr lang="en-US" dirty="0"/>
              <a:t>Hope </a:t>
            </a:r>
            <a:r>
              <a:rPr lang="en-US" dirty="0" err="1"/>
              <a:t>Cotner</a:t>
            </a:r>
            <a:endParaRPr lang="en-US" dirty="0"/>
          </a:p>
        </p:txBody>
      </p:sp>
      <p:sp>
        <p:nvSpPr>
          <p:cNvPr id="3" name="Subtitle 2"/>
          <p:cNvSpPr>
            <a:spLocks noGrp="1"/>
          </p:cNvSpPr>
          <p:nvPr>
            <p:ph type="subTitle" idx="1"/>
          </p:nvPr>
        </p:nvSpPr>
        <p:spPr>
          <a:xfrm>
            <a:off x="0" y="2910750"/>
            <a:ext cx="9144000" cy="1241822"/>
          </a:xfrm>
        </p:spPr>
        <p:txBody>
          <a:bodyPr>
            <a:normAutofit/>
          </a:bodyPr>
          <a:lstStyle/>
          <a:p>
            <a:r>
              <a:rPr lang="en-US" dirty="0"/>
              <a:t>President/CEO </a:t>
            </a:r>
          </a:p>
        </p:txBody>
      </p:sp>
      <p:pic>
        <p:nvPicPr>
          <p:cNvPr id="5" name="Picture 4" descr="Hope Cotner&#10;Project Director">
            <a:extLst>
              <a:ext uri="{FF2B5EF4-FFF2-40B4-BE49-F238E27FC236}">
                <a16:creationId xmlns:a16="http://schemas.microsoft.com/office/drawing/2014/main" id="{9AA725A9-54E7-E849-AC84-C270EEE5C8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243"/>
          <a:stretch/>
        </p:blipFill>
        <p:spPr>
          <a:xfrm>
            <a:off x="6584722" y="0"/>
            <a:ext cx="2559278" cy="2854518"/>
          </a:xfrm>
          <a:prstGeom prst="rect">
            <a:avLst/>
          </a:prstGeom>
        </p:spPr>
      </p:pic>
      <p:sp>
        <p:nvSpPr>
          <p:cNvPr id="6" name="Subtitle 2">
            <a:extLst>
              <a:ext uri="{FF2B5EF4-FFF2-40B4-BE49-F238E27FC236}">
                <a16:creationId xmlns:a16="http://schemas.microsoft.com/office/drawing/2014/main" id="{00958B0B-68DC-DF2B-4778-0C2F10878B39}"/>
              </a:ext>
            </a:extLst>
          </p:cNvPr>
          <p:cNvSpPr txBox="1">
            <a:spLocks/>
          </p:cNvSpPr>
          <p:nvPr/>
        </p:nvSpPr>
        <p:spPr>
          <a:xfrm>
            <a:off x="1709530" y="306773"/>
            <a:ext cx="4770784" cy="1005192"/>
          </a:xfrm>
          <a:prstGeom prst="rect">
            <a:avLst/>
          </a:prstGeom>
          <a:solidFill>
            <a:schemeClr val="bg1"/>
          </a:solidFill>
        </p:spPr>
        <p:txBody>
          <a:bodyPr vert="horz" lIns="91440" tIns="45720" rIns="91440" bIns="45720" rtlCol="0">
            <a:normAutofit/>
          </a:bodyPr>
          <a:lstStyle>
            <a:lvl1pPr marL="0" indent="0" algn="ctr" defTabSz="385763" rtl="0" eaLnBrk="1" latinLnBrk="0" hangingPunct="1">
              <a:lnSpc>
                <a:spcPct val="90000"/>
              </a:lnSpc>
              <a:spcBef>
                <a:spcPts val="422"/>
              </a:spcBef>
              <a:buFont typeface="Arial" panose="020B0604020202020204" pitchFamily="34" charset="0"/>
              <a:buNone/>
              <a:defRPr sz="2700" kern="1200">
                <a:solidFill>
                  <a:schemeClr val="tx1"/>
                </a:solidFill>
                <a:latin typeface="Times New Roman" charset="0"/>
                <a:ea typeface="Times New Roman" charset="0"/>
                <a:cs typeface="Times New Roman" charset="0"/>
              </a:defRPr>
            </a:lvl1pPr>
            <a:lvl2pPr marL="192881" indent="0" algn="ctr" defTabSz="385763" rtl="0" eaLnBrk="1" latinLnBrk="0" hangingPunct="1">
              <a:lnSpc>
                <a:spcPct val="90000"/>
              </a:lnSpc>
              <a:spcBef>
                <a:spcPts val="211"/>
              </a:spcBef>
              <a:buFont typeface="Arial" panose="020B0604020202020204" pitchFamily="34" charset="0"/>
              <a:buNone/>
              <a:defRPr sz="844" kern="1200">
                <a:solidFill>
                  <a:schemeClr val="tx1"/>
                </a:solidFill>
                <a:latin typeface="Times New Roman" charset="0"/>
                <a:ea typeface="Times New Roman" charset="0"/>
                <a:cs typeface="Times New Roman" charset="0"/>
              </a:defRPr>
            </a:lvl2pPr>
            <a:lvl3pPr marL="385763" indent="0" algn="ctr" defTabSz="385763" rtl="0" eaLnBrk="1" latinLnBrk="0" hangingPunct="1">
              <a:lnSpc>
                <a:spcPct val="90000"/>
              </a:lnSpc>
              <a:spcBef>
                <a:spcPts val="211"/>
              </a:spcBef>
              <a:buFont typeface="Arial" panose="020B0604020202020204" pitchFamily="34" charset="0"/>
              <a:buNone/>
              <a:defRPr sz="760" kern="1200">
                <a:solidFill>
                  <a:schemeClr val="tx1"/>
                </a:solidFill>
                <a:latin typeface="Times New Roman" charset="0"/>
                <a:ea typeface="Times New Roman" charset="0"/>
                <a:cs typeface="Times New Roman" charset="0"/>
              </a:defRPr>
            </a:lvl3pPr>
            <a:lvl4pPr marL="578644"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Times New Roman" charset="0"/>
                <a:ea typeface="Times New Roman" charset="0"/>
                <a:cs typeface="Times New Roman" charset="0"/>
              </a:defRPr>
            </a:lvl4pPr>
            <a:lvl5pPr marL="771525"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Times New Roman" charset="0"/>
                <a:ea typeface="Times New Roman" charset="0"/>
                <a:cs typeface="Times New Roman" charset="0"/>
              </a:defRPr>
            </a:lvl5pPr>
            <a:lvl6pPr marL="964406"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6pPr>
            <a:lvl7pPr marL="1157288"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7pPr>
            <a:lvl8pPr marL="1350169"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8pPr>
            <a:lvl9pPr marL="1543050" indent="0" algn="ctr" defTabSz="385763" rtl="0" eaLnBrk="1" latinLnBrk="0" hangingPunct="1">
              <a:lnSpc>
                <a:spcPct val="90000"/>
              </a:lnSpc>
              <a:spcBef>
                <a:spcPts val="211"/>
              </a:spcBef>
              <a:buFont typeface="Arial" panose="020B0604020202020204" pitchFamily="34" charset="0"/>
              <a:buNone/>
              <a:defRPr sz="675" kern="1200">
                <a:solidFill>
                  <a:schemeClr val="tx1"/>
                </a:solidFill>
                <a:latin typeface="+mn-lt"/>
                <a:ea typeface="+mn-ea"/>
                <a:cs typeface="+mn-cs"/>
              </a:defRPr>
            </a:lvl9pPr>
          </a:lstStyle>
          <a:p>
            <a:pPr algn="l"/>
            <a:r>
              <a:rPr lang="en-US" b="1" dirty="0"/>
              <a:t>Center for Occupational Research and Development</a:t>
            </a:r>
          </a:p>
        </p:txBody>
      </p:sp>
    </p:spTree>
    <p:extLst>
      <p:ext uri="{BB962C8B-B14F-4D97-AF65-F5344CB8AC3E}">
        <p14:creationId xmlns:p14="http://schemas.microsoft.com/office/powerpoint/2010/main" val="18721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8FF86-52D3-A2F0-2817-E01E1F3474B5}"/>
              </a:ext>
            </a:extLst>
          </p:cNvPr>
          <p:cNvSpPr>
            <a:spLocks noGrp="1"/>
          </p:cNvSpPr>
          <p:nvPr>
            <p:ph type="title"/>
          </p:nvPr>
        </p:nvSpPr>
        <p:spPr>
          <a:xfrm>
            <a:off x="432708" y="423055"/>
            <a:ext cx="4528846" cy="994172"/>
          </a:xfrm>
        </p:spPr>
        <p:txBody>
          <a:bodyPr/>
          <a:lstStyle/>
          <a:p>
            <a:r>
              <a:rPr lang="en-US" dirty="0">
                <a:solidFill>
                  <a:srgbClr val="14679D"/>
                </a:solidFill>
                <a:latin typeface="+mn-lt"/>
              </a:rPr>
              <a:t>Connecting Industry to </a:t>
            </a:r>
            <a:br>
              <a:rPr lang="en-US" dirty="0">
                <a:solidFill>
                  <a:srgbClr val="14679D"/>
                </a:solidFill>
                <a:latin typeface="+mn-lt"/>
              </a:rPr>
            </a:br>
            <a:r>
              <a:rPr lang="en-US" dirty="0">
                <a:solidFill>
                  <a:srgbClr val="14679D"/>
                </a:solidFill>
                <a:latin typeface="+mn-lt"/>
              </a:rPr>
              <a:t>Mathematics Instruction</a:t>
            </a:r>
          </a:p>
        </p:txBody>
      </p:sp>
      <p:sp>
        <p:nvSpPr>
          <p:cNvPr id="5" name="Content Placeholder 4">
            <a:extLst>
              <a:ext uri="{FF2B5EF4-FFF2-40B4-BE49-F238E27FC236}">
                <a16:creationId xmlns:a16="http://schemas.microsoft.com/office/drawing/2014/main" id="{A5D5549B-503F-5946-6D20-F85EA346BBC8}"/>
              </a:ext>
            </a:extLst>
          </p:cNvPr>
          <p:cNvSpPr>
            <a:spLocks noGrp="1"/>
          </p:cNvSpPr>
          <p:nvPr>
            <p:ph idx="1"/>
          </p:nvPr>
        </p:nvSpPr>
        <p:spPr>
          <a:xfrm>
            <a:off x="472340" y="1517666"/>
            <a:ext cx="5873076" cy="1897339"/>
          </a:xfrm>
        </p:spPr>
        <p:txBody>
          <a:bodyPr/>
          <a:lstStyle/>
          <a:p>
            <a:r>
              <a:rPr lang="en-US"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NSF-ATE project focused on </a:t>
            </a:r>
            <a:r>
              <a:rPr lang="en-US" sz="13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integrating industry-inspired lessons </a:t>
            </a:r>
            <a:r>
              <a:rPr lang="en-US"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into HS and college math courses (Stats, Technical Math, Pre-Calc Algebra and Trig)</a:t>
            </a:r>
          </a:p>
          <a:p>
            <a:r>
              <a:rPr lang="en-US" sz="1350" dirty="0">
                <a:latin typeface="Calibri" panose="020F0502020204030204" pitchFamily="34" charset="0"/>
                <a:ea typeface="Calibri" panose="020F0502020204030204" pitchFamily="34" charset="0"/>
                <a:cs typeface="Times New Roman" panose="02020603050405020304" pitchFamily="18" charset="0"/>
              </a:rPr>
              <a:t>Lessons use </a:t>
            </a:r>
            <a:r>
              <a:rPr lang="en-US" sz="1350" b="1" dirty="0">
                <a:latin typeface="Calibri" panose="020F0502020204030204" pitchFamily="34" charset="0"/>
                <a:ea typeface="Calibri" panose="020F0502020204030204" pitchFamily="34" charset="0"/>
                <a:cs typeface="Times New Roman" panose="02020603050405020304" pitchFamily="18" charset="0"/>
              </a:rPr>
              <a:t>launch/explore/discuss</a:t>
            </a:r>
            <a:r>
              <a:rPr lang="en-US" sz="1350" dirty="0">
                <a:latin typeface="Calibri" panose="020F0502020204030204" pitchFamily="34" charset="0"/>
                <a:ea typeface="Calibri" panose="020F0502020204030204" pitchFamily="34" charset="0"/>
                <a:cs typeface="Times New Roman" panose="02020603050405020304" pitchFamily="18" charset="0"/>
              </a:rPr>
              <a:t> pedagogy – facilitate active learning, offer engaging videos that introduce students to a broad range of careers that use math and feature diverse professionals successful in the field. </a:t>
            </a:r>
            <a:endParaRPr lang="en-US" sz="135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20 lessons available now; 35 total in April (</a:t>
            </a:r>
            <a:r>
              <a:rPr lang="en-US" sz="135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Free</a:t>
            </a:r>
            <a:r>
              <a:rPr lang="en-US"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classroom ready)</a:t>
            </a:r>
          </a:p>
          <a:p>
            <a:r>
              <a:rPr lang="en-US" sz="135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Free professional development workshops available this spring/summer</a:t>
            </a:r>
          </a:p>
          <a:p>
            <a:endParaRPr lang="en-US" sz="1350" dirty="0">
              <a:solidFill>
                <a:srgbClr val="000000"/>
              </a:solidFill>
              <a:latin typeface="Calibri" panose="020F0502020204030204" pitchFamily="34" charset="0"/>
              <a:ea typeface="Calibri" panose="020F0502020204030204" pitchFamily="34" charset="0"/>
            </a:endParaRPr>
          </a:p>
          <a:p>
            <a:pPr marL="0" indent="0">
              <a:buNone/>
            </a:pPr>
            <a:endParaRPr lang="en-US" sz="1350" dirty="0">
              <a:latin typeface="Calibri" panose="020F0502020204030204" pitchFamily="34" charset="0"/>
              <a:ea typeface="Calibri" panose="020F0502020204030204" pitchFamily="34" charset="0"/>
            </a:endParaRPr>
          </a:p>
          <a:p>
            <a:endParaRPr lang="en-US" dirty="0"/>
          </a:p>
        </p:txBody>
      </p:sp>
      <p:pic>
        <p:nvPicPr>
          <p:cNvPr id="9" name="Picture 8" descr="page1image58682336">
            <a:extLst>
              <a:ext uri="{FF2B5EF4-FFF2-40B4-BE49-F238E27FC236}">
                <a16:creationId xmlns:a16="http://schemas.microsoft.com/office/drawing/2014/main" id="{F54CB87F-EBD5-474C-0436-CA652DCC65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316" y="3988837"/>
            <a:ext cx="898354" cy="943271"/>
          </a:xfrm>
          <a:prstGeom prst="rect">
            <a:avLst/>
          </a:prstGeom>
          <a:noFill/>
          <a:ln>
            <a:noFill/>
          </a:ln>
        </p:spPr>
      </p:pic>
      <p:pic>
        <p:nvPicPr>
          <p:cNvPr id="1026" name="Picture 2" descr="Apparel, Gifts &amp; Textbooks | Wake Tech Community College Official Bookstore">
            <a:extLst>
              <a:ext uri="{FF2B5EF4-FFF2-40B4-BE49-F238E27FC236}">
                <a16:creationId xmlns:a16="http://schemas.microsoft.com/office/drawing/2014/main" id="{A7574AC5-2107-B79A-3B4B-BE5E84DC3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296" y="4194231"/>
            <a:ext cx="1766621" cy="738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transport, wheel&#10;&#10;Description automatically generated">
            <a:extLst>
              <a:ext uri="{FF2B5EF4-FFF2-40B4-BE49-F238E27FC236}">
                <a16:creationId xmlns:a16="http://schemas.microsoft.com/office/drawing/2014/main" id="{E8D9376B-B048-6405-89B7-0D2C94BB0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615" y="4133812"/>
            <a:ext cx="835738" cy="840106"/>
          </a:xfrm>
          <a:prstGeom prst="rect">
            <a:avLst/>
          </a:prstGeom>
        </p:spPr>
      </p:pic>
      <p:pic>
        <p:nvPicPr>
          <p:cNvPr id="13" name="Picture 12" descr="Graphical user interface, website&#10;&#10;Description automatically generated">
            <a:extLst>
              <a:ext uri="{FF2B5EF4-FFF2-40B4-BE49-F238E27FC236}">
                <a16:creationId xmlns:a16="http://schemas.microsoft.com/office/drawing/2014/main" id="{F9D51893-A3B1-774C-80E0-2DBAA36ADDEB}"/>
              </a:ext>
            </a:extLst>
          </p:cNvPr>
          <p:cNvPicPr>
            <a:picLocks noChangeAspect="1"/>
          </p:cNvPicPr>
          <p:nvPr/>
        </p:nvPicPr>
        <p:blipFill rotWithShape="1">
          <a:blip r:embed="rId5">
            <a:extLst>
              <a:ext uri="{28A0092B-C50C-407E-A947-70E740481C1C}">
                <a14:useLocalDpi xmlns:a14="http://schemas.microsoft.com/office/drawing/2010/main" val="0"/>
              </a:ext>
            </a:extLst>
          </a:blip>
          <a:srcRect t="3842"/>
          <a:stretch/>
        </p:blipFill>
        <p:spPr>
          <a:xfrm>
            <a:off x="6635679" y="147522"/>
            <a:ext cx="2297413" cy="4784587"/>
          </a:xfrm>
          <a:prstGeom prst="rect">
            <a:avLst/>
          </a:prstGeom>
        </p:spPr>
      </p:pic>
      <p:sp>
        <p:nvSpPr>
          <p:cNvPr id="16" name="TextBox 15">
            <a:extLst>
              <a:ext uri="{FF2B5EF4-FFF2-40B4-BE49-F238E27FC236}">
                <a16:creationId xmlns:a16="http://schemas.microsoft.com/office/drawing/2014/main" id="{1496631B-21FB-93D1-219E-72B40BD6E263}"/>
              </a:ext>
            </a:extLst>
          </p:cNvPr>
          <p:cNvSpPr txBox="1"/>
          <p:nvPr/>
        </p:nvSpPr>
        <p:spPr>
          <a:xfrm>
            <a:off x="2750199" y="3415005"/>
            <a:ext cx="3595217" cy="507831"/>
          </a:xfrm>
          <a:prstGeom prst="rect">
            <a:avLst/>
          </a:prstGeom>
          <a:noFill/>
        </p:spPr>
        <p:txBody>
          <a:bodyPr wrap="square">
            <a:spAutoFit/>
          </a:bodyPr>
          <a:lstStyle/>
          <a:p>
            <a:pPr algn="r"/>
            <a:r>
              <a:rPr lang="en-US" sz="1350" dirty="0">
                <a:solidFill>
                  <a:srgbClr val="000000"/>
                </a:solidFill>
                <a:latin typeface="Calibri" panose="020F0502020204030204" pitchFamily="34" charset="0"/>
                <a:ea typeface="Calibri" panose="020F0502020204030204" pitchFamily="34" charset="0"/>
              </a:rPr>
              <a:t>Contact Jay Martin at </a:t>
            </a:r>
            <a:r>
              <a:rPr lang="en-US" sz="135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jemartin@waketech.edu</a:t>
            </a:r>
            <a:r>
              <a:rPr lang="en-US" sz="1350" dirty="0">
                <a:solidFill>
                  <a:srgbClr val="000000"/>
                </a:solidFill>
                <a:latin typeface="Calibri" panose="020F0502020204030204" pitchFamily="34" charset="0"/>
                <a:ea typeface="Calibri" panose="020F0502020204030204" pitchFamily="34" charset="0"/>
              </a:rPr>
              <a:t> </a:t>
            </a:r>
            <a:br>
              <a:rPr lang="en-US" sz="1350" dirty="0">
                <a:solidFill>
                  <a:srgbClr val="000000"/>
                </a:solidFill>
                <a:latin typeface="Calibri" panose="020F0502020204030204" pitchFamily="34" charset="0"/>
                <a:ea typeface="Calibri" panose="020F0502020204030204" pitchFamily="34" charset="0"/>
              </a:rPr>
            </a:br>
            <a:r>
              <a:rPr lang="en-US" sz="1350" dirty="0">
                <a:solidFill>
                  <a:srgbClr val="000000"/>
                </a:solidFill>
                <a:latin typeface="Calibri" panose="020F0502020204030204" pitchFamily="34" charset="0"/>
                <a:ea typeface="Calibri" panose="020F0502020204030204" pitchFamily="34" charset="0"/>
              </a:rPr>
              <a:t>to schedule a workshop for your college. </a:t>
            </a:r>
            <a:endParaRPr lang="en-US" sz="1050" dirty="0"/>
          </a:p>
        </p:txBody>
      </p:sp>
      <p:sp>
        <p:nvSpPr>
          <p:cNvPr id="17" name="TextBox 16">
            <a:extLst>
              <a:ext uri="{FF2B5EF4-FFF2-40B4-BE49-F238E27FC236}">
                <a16:creationId xmlns:a16="http://schemas.microsoft.com/office/drawing/2014/main" id="{7A140CEE-9139-8649-9B70-28347958F5B4}"/>
              </a:ext>
            </a:extLst>
          </p:cNvPr>
          <p:cNvSpPr txBox="1"/>
          <p:nvPr/>
        </p:nvSpPr>
        <p:spPr>
          <a:xfrm>
            <a:off x="4285861" y="4057693"/>
            <a:ext cx="2050985" cy="923330"/>
          </a:xfrm>
          <a:prstGeom prst="rect">
            <a:avLst/>
          </a:prstGeom>
          <a:noFill/>
        </p:spPr>
        <p:txBody>
          <a:bodyPr wrap="square">
            <a:spAutoFit/>
          </a:bodyPr>
          <a:lstStyle/>
          <a:p>
            <a:pPr algn="r"/>
            <a:r>
              <a:rPr lang="en-US" sz="1350" dirty="0">
                <a:solidFill>
                  <a:srgbClr val="000000"/>
                </a:solidFill>
                <a:latin typeface="Calibri" panose="020F0502020204030204" pitchFamily="34" charset="0"/>
                <a:ea typeface="Calibri" panose="020F0502020204030204" pitchFamily="34" charset="0"/>
              </a:rPr>
              <a:t>Contact Hope Cotner at </a:t>
            </a:r>
            <a:r>
              <a:rPr lang="en-US" sz="1350" u="sng" dirty="0">
                <a:solidFill>
                  <a:srgbClr val="0563C1"/>
                </a:solidFill>
                <a:latin typeface="Calibri" panose="020F0502020204030204" pitchFamily="34" charset="0"/>
                <a:ea typeface="Calibri" panose="020F0502020204030204" pitchFamily="34" charset="0"/>
                <a:cs typeface="Calibri" panose="020F0502020204030204" pitchFamily="34" charset="0"/>
              </a:rPr>
              <a:t>hcotner@cord.org</a:t>
            </a:r>
            <a:br>
              <a:rPr lang="en-US" sz="1350" dirty="0">
                <a:solidFill>
                  <a:srgbClr val="000000"/>
                </a:solidFill>
                <a:latin typeface="Calibri" panose="020F0502020204030204" pitchFamily="34" charset="0"/>
                <a:ea typeface="Calibri" panose="020F0502020204030204" pitchFamily="34" charset="0"/>
              </a:rPr>
            </a:br>
            <a:r>
              <a:rPr lang="en-US" sz="1350" dirty="0">
                <a:solidFill>
                  <a:srgbClr val="000000"/>
                </a:solidFill>
                <a:latin typeface="Calibri" panose="020F0502020204030204" pitchFamily="34" charset="0"/>
                <a:ea typeface="Calibri" panose="020F0502020204030204" pitchFamily="34" charset="0"/>
              </a:rPr>
              <a:t>to host a regional workshop for NC-NET. </a:t>
            </a:r>
            <a:endParaRPr lang="en-US" sz="1050" dirty="0"/>
          </a:p>
        </p:txBody>
      </p:sp>
    </p:spTree>
    <p:extLst>
      <p:ext uri="{BB962C8B-B14F-4D97-AF65-F5344CB8AC3E}">
        <p14:creationId xmlns:p14="http://schemas.microsoft.com/office/powerpoint/2010/main" val="75974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D7A8763D-44D2-A139-E125-80745F3BD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77" y="209939"/>
            <a:ext cx="3353414" cy="1323870"/>
          </a:xfrm>
          <a:prstGeom prst="rect">
            <a:avLst/>
          </a:prstGeom>
        </p:spPr>
      </p:pic>
      <p:sp>
        <p:nvSpPr>
          <p:cNvPr id="3" name="Content Placeholder 2">
            <a:extLst>
              <a:ext uri="{FF2B5EF4-FFF2-40B4-BE49-F238E27FC236}">
                <a16:creationId xmlns:a16="http://schemas.microsoft.com/office/drawing/2014/main" id="{2FBFDBA3-2CFF-E4B6-1FB7-E48EEA15A501}"/>
              </a:ext>
            </a:extLst>
          </p:cNvPr>
          <p:cNvSpPr>
            <a:spLocks noGrp="1"/>
          </p:cNvSpPr>
          <p:nvPr>
            <p:ph idx="1"/>
          </p:nvPr>
        </p:nvSpPr>
        <p:spPr>
          <a:xfrm>
            <a:off x="1065231" y="1266632"/>
            <a:ext cx="7886700" cy="3666930"/>
          </a:xfrm>
        </p:spPr>
        <p:txBody>
          <a:bodyPr>
            <a:noAutofit/>
          </a:bodyPr>
          <a:lstStyle/>
          <a:p>
            <a:pPr marL="0" indent="0">
              <a:buNone/>
            </a:pPr>
            <a:r>
              <a:rPr lang="en-US" sz="1500" b="1" dirty="0">
                <a:solidFill>
                  <a:srgbClr val="0A6F9D"/>
                </a:solidFill>
              </a:rPr>
              <a:t>Facilitator-Led:</a:t>
            </a:r>
          </a:p>
          <a:p>
            <a:pPr lvl="1"/>
            <a:r>
              <a:rPr lang="en-US" sz="1500" dirty="0"/>
              <a:t>Enriching Courses by Crossing Content Boundaries </a:t>
            </a:r>
            <a:r>
              <a:rPr lang="en-US" sz="1500" i="1" dirty="0">
                <a:solidFill>
                  <a:schemeClr val="bg1">
                    <a:lumMod val="50000"/>
                  </a:schemeClr>
                </a:solidFill>
              </a:rPr>
              <a:t>March 10 – April 21</a:t>
            </a:r>
          </a:p>
          <a:p>
            <a:pPr lvl="1"/>
            <a:r>
              <a:rPr lang="en-US" sz="1500" dirty="0"/>
              <a:t>Cyber for Non-IT Instructors </a:t>
            </a:r>
            <a:r>
              <a:rPr lang="en-US" sz="1500" i="1" dirty="0">
                <a:solidFill>
                  <a:schemeClr val="bg1">
                    <a:lumMod val="50000"/>
                  </a:schemeClr>
                </a:solidFill>
              </a:rPr>
              <a:t>March 31 – April 24</a:t>
            </a:r>
          </a:p>
          <a:p>
            <a:pPr lvl="1"/>
            <a:r>
              <a:rPr lang="en-US" sz="1500" dirty="0"/>
              <a:t>Habits of Happy Teachers: Perspectives on Thriving in Education </a:t>
            </a:r>
            <a:r>
              <a:rPr lang="en-US" sz="1500" i="1" dirty="0">
                <a:solidFill>
                  <a:schemeClr val="bg1">
                    <a:lumMod val="50000"/>
                  </a:schemeClr>
                </a:solidFill>
              </a:rPr>
              <a:t>April 15 – May 19 </a:t>
            </a:r>
          </a:p>
          <a:p>
            <a:pPr marL="0" indent="0">
              <a:buNone/>
            </a:pPr>
            <a:r>
              <a:rPr lang="en-US" sz="1500" b="1" dirty="0">
                <a:solidFill>
                  <a:srgbClr val="0A6F9D"/>
                </a:solidFill>
              </a:rPr>
              <a:t>On-Demand:</a:t>
            </a:r>
          </a:p>
          <a:p>
            <a:pPr marL="0" indent="0">
              <a:buNone/>
            </a:pPr>
            <a:r>
              <a:rPr lang="en-US" sz="1500" b="1" i="1" dirty="0">
                <a:solidFill>
                  <a:srgbClr val="2EB4D5"/>
                </a:solidFill>
              </a:rPr>
              <a:t>Start Teaching Today: 4-course series</a:t>
            </a:r>
          </a:p>
          <a:p>
            <a:pPr lvl="1"/>
            <a:r>
              <a:rPr lang="en-US" sz="1500" dirty="0"/>
              <a:t>What Do I Need for the First Day of Class?</a:t>
            </a:r>
          </a:p>
          <a:p>
            <a:pPr lvl="1"/>
            <a:r>
              <a:rPr lang="en-US" sz="1500" dirty="0"/>
              <a:t>How Do I Create a Positive Classroom Climate to Support Adult Learners?</a:t>
            </a:r>
          </a:p>
          <a:p>
            <a:pPr lvl="1"/>
            <a:r>
              <a:rPr lang="en-US" sz="1500" dirty="0"/>
              <a:t>How Can I Enrich the Learning Experience? Making “A-ha!” Happen</a:t>
            </a:r>
          </a:p>
          <a:p>
            <a:pPr lvl="1"/>
            <a:r>
              <a:rPr lang="en-US" sz="1500" dirty="0"/>
              <a:t>How Do I Know What They Know? Incorporating Authentic Assessment Practices </a:t>
            </a:r>
          </a:p>
          <a:p>
            <a:pPr marL="0" indent="0">
              <a:buNone/>
            </a:pPr>
            <a:r>
              <a:rPr lang="en-US" sz="1500" b="1" i="1" dirty="0">
                <a:solidFill>
                  <a:srgbClr val="2EB4D5"/>
                </a:solidFill>
              </a:rPr>
              <a:t>Employability Skills for Student Success in the Workplace: 3-course series</a:t>
            </a:r>
            <a:r>
              <a:rPr lang="en-US" sz="1500" b="1" i="1" dirty="0">
                <a:solidFill>
                  <a:schemeClr val="accent1"/>
                </a:solidFill>
              </a:rPr>
              <a:t> </a:t>
            </a:r>
            <a:r>
              <a:rPr lang="en-US" sz="1500" i="1" dirty="0">
                <a:solidFill>
                  <a:schemeClr val="tx1">
                    <a:lumMod val="50000"/>
                    <a:lumOff val="50000"/>
                  </a:schemeClr>
                </a:solidFill>
              </a:rPr>
              <a:t>(Coming this Spring)</a:t>
            </a:r>
          </a:p>
          <a:p>
            <a:pPr lvl="1"/>
            <a:r>
              <a:rPr lang="en-US" sz="1500" dirty="0"/>
              <a:t>Effective Workplace Communication  </a:t>
            </a:r>
          </a:p>
          <a:p>
            <a:pPr lvl="1"/>
            <a:r>
              <a:rPr lang="en-US" sz="1500" dirty="0"/>
              <a:t>Critical Thinking for the 21st Century  </a:t>
            </a:r>
          </a:p>
          <a:p>
            <a:pPr lvl="1"/>
            <a:r>
              <a:rPr lang="en-US" sz="1500" dirty="0"/>
              <a:t>Collaborative Problem-solving  </a:t>
            </a:r>
          </a:p>
        </p:txBody>
      </p:sp>
      <p:pic>
        <p:nvPicPr>
          <p:cNvPr id="7" name="Picture 6" descr="Qr code&#10;&#10;Description automatically generated">
            <a:extLst>
              <a:ext uri="{FF2B5EF4-FFF2-40B4-BE49-F238E27FC236}">
                <a16:creationId xmlns:a16="http://schemas.microsoft.com/office/drawing/2014/main" id="{265124C1-DAEE-5C6C-6D9A-9743DE978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511" y="149202"/>
            <a:ext cx="1173413" cy="1173413"/>
          </a:xfrm>
          <a:prstGeom prst="rect">
            <a:avLst/>
          </a:prstGeom>
        </p:spPr>
      </p:pic>
      <p:sp>
        <p:nvSpPr>
          <p:cNvPr id="2" name="Title 1">
            <a:extLst>
              <a:ext uri="{FF2B5EF4-FFF2-40B4-BE49-F238E27FC236}">
                <a16:creationId xmlns:a16="http://schemas.microsoft.com/office/drawing/2014/main" id="{80F000A5-0C08-D3C7-7B67-244B4F1AE6F1}"/>
              </a:ext>
            </a:extLst>
          </p:cNvPr>
          <p:cNvSpPr>
            <a:spLocks noGrp="1"/>
          </p:cNvSpPr>
          <p:nvPr>
            <p:ph type="title"/>
          </p:nvPr>
        </p:nvSpPr>
        <p:spPr>
          <a:xfrm>
            <a:off x="2137596" y="404284"/>
            <a:ext cx="3144633" cy="994172"/>
          </a:xfrm>
        </p:spPr>
        <p:txBody>
          <a:bodyPr/>
          <a:lstStyle/>
          <a:p>
            <a:r>
              <a:rPr lang="en-US" b="1" dirty="0">
                <a:solidFill>
                  <a:srgbClr val="2EB4D5"/>
                </a:solidFill>
              </a:rPr>
              <a:t>Academy Courses</a:t>
            </a:r>
          </a:p>
        </p:txBody>
      </p:sp>
    </p:spTree>
    <p:extLst>
      <p:ext uri="{BB962C8B-B14F-4D97-AF65-F5344CB8AC3E}">
        <p14:creationId xmlns:p14="http://schemas.microsoft.com/office/powerpoint/2010/main" val="347389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1500188" y="1483519"/>
            <a:ext cx="2979900" cy="3263400"/>
          </a:xfrm>
          <a:prstGeom prst="rect">
            <a:avLst/>
          </a:prstGeom>
        </p:spPr>
        <p:txBody>
          <a:bodyPr spcFirstLastPara="1" wrap="square" lIns="68569" tIns="68569" rIns="68569" bIns="68569" anchor="t" anchorCtr="0">
            <a:noAutofit/>
          </a:bodyPr>
          <a:lstStyle/>
          <a:p>
            <a:pPr marL="0" indent="0">
              <a:buNone/>
            </a:pPr>
            <a:r>
              <a:rPr lang="en"/>
              <a:t>SkillsUSA North Carolina </a:t>
            </a:r>
            <a:r>
              <a:rPr lang="en" sz="1575"/>
              <a:t>Post Secondary Support Director</a:t>
            </a:r>
            <a:endParaRPr sz="1575"/>
          </a:p>
          <a:p>
            <a:pPr marL="0" indent="0">
              <a:buNone/>
            </a:pPr>
            <a:endParaRPr/>
          </a:p>
          <a:p>
            <a:pPr marL="0" indent="0">
              <a:buNone/>
            </a:pPr>
            <a:r>
              <a:rPr lang="en" u="sng">
                <a:solidFill>
                  <a:schemeClr val="hlink"/>
                </a:solidFill>
                <a:hlinkClick r:id="rId3"/>
              </a:rPr>
              <a:t>wil@skillsusanc.org</a:t>
            </a:r>
            <a:endParaRPr/>
          </a:p>
          <a:p>
            <a:pPr marL="0" indent="0">
              <a:buNone/>
            </a:pPr>
            <a:endParaRPr/>
          </a:p>
          <a:p>
            <a:pPr marL="0" indent="0">
              <a:buNone/>
            </a:pPr>
            <a:r>
              <a:rPr lang="en" sz="2025" u="sng">
                <a:solidFill>
                  <a:schemeClr val="hlink"/>
                </a:solidFill>
                <a:hlinkClick r:id="rId4"/>
              </a:rPr>
              <a:t>https://bit.ly/wilskillsusanc</a:t>
            </a:r>
            <a:endParaRPr sz="2025"/>
          </a:p>
          <a:p>
            <a:pPr indent="-300038">
              <a:buSzPts val="2700"/>
            </a:pPr>
            <a:r>
              <a:rPr lang="en" sz="2025"/>
              <a:t>Contact Form</a:t>
            </a:r>
            <a:endParaRPr sz="2025"/>
          </a:p>
          <a:p>
            <a:pPr indent="-300038">
              <a:spcBef>
                <a:spcPts val="0"/>
              </a:spcBef>
              <a:buSzPts val="2700"/>
            </a:pPr>
            <a:r>
              <a:rPr lang="en" sz="2025"/>
              <a:t>My SkillsUSA Journey</a:t>
            </a:r>
            <a:endParaRPr sz="2025"/>
          </a:p>
          <a:p>
            <a:pPr indent="-300038">
              <a:spcBef>
                <a:spcPts val="0"/>
              </a:spcBef>
              <a:buSzPts val="2700"/>
            </a:pPr>
            <a:r>
              <a:rPr lang="en" sz="2025"/>
              <a:t>Virtual Vcard</a:t>
            </a:r>
            <a:endParaRPr sz="2025"/>
          </a:p>
        </p:txBody>
      </p:sp>
      <p:pic>
        <p:nvPicPr>
          <p:cNvPr id="34" name="Google Shape;34;p9"/>
          <p:cNvPicPr preferRelativeResize="0"/>
          <p:nvPr/>
        </p:nvPicPr>
        <p:blipFill>
          <a:blip r:embed="rId5">
            <a:alphaModFix/>
          </a:blip>
          <a:stretch>
            <a:fillRect/>
          </a:stretch>
        </p:blipFill>
        <p:spPr>
          <a:xfrm>
            <a:off x="4678500" y="1483519"/>
            <a:ext cx="2808502" cy="3263400"/>
          </a:xfrm>
          <a:prstGeom prst="rect">
            <a:avLst/>
          </a:prstGeom>
          <a:noFill/>
          <a:ln>
            <a:noFill/>
          </a:ln>
        </p:spPr>
      </p:pic>
      <p:sp>
        <p:nvSpPr>
          <p:cNvPr id="35" name="Google Shape;35;p9"/>
          <p:cNvSpPr txBox="1"/>
          <p:nvPr/>
        </p:nvSpPr>
        <p:spPr>
          <a:xfrm>
            <a:off x="1143000" y="501788"/>
            <a:ext cx="6775875" cy="668238"/>
          </a:xfrm>
          <a:prstGeom prst="rect">
            <a:avLst/>
          </a:prstGeom>
          <a:noFill/>
          <a:ln>
            <a:noFill/>
          </a:ln>
        </p:spPr>
        <p:txBody>
          <a:bodyPr spcFirstLastPara="1" wrap="square" lIns="68569" tIns="68569" rIns="68569" bIns="68569" anchor="t" anchorCtr="0">
            <a:spAutoFit/>
          </a:bodyPr>
          <a:lstStyle/>
          <a:p>
            <a:pPr algn="ctr">
              <a:lnSpc>
                <a:spcPct val="90000"/>
              </a:lnSpc>
            </a:pPr>
            <a:r>
              <a:rPr lang="en" sz="3825">
                <a:solidFill>
                  <a:schemeClr val="dk1"/>
                </a:solidFill>
                <a:latin typeface="Calibri"/>
                <a:ea typeface="Calibri"/>
                <a:cs typeface="Calibri"/>
                <a:sym typeface="Calibri"/>
              </a:rPr>
              <a:t>Wil van der Meulen</a:t>
            </a:r>
            <a:endParaRPr sz="3825">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476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96A65-4A47-BB6F-C35C-71153AF7FB18}"/>
              </a:ext>
            </a:extLst>
          </p:cNvPr>
          <p:cNvSpPr>
            <a:spLocks noGrp="1"/>
          </p:cNvSpPr>
          <p:nvPr>
            <p:ph idx="1"/>
          </p:nvPr>
        </p:nvSpPr>
        <p:spPr/>
        <p:txBody>
          <a:bodyPr/>
          <a:lstStyle/>
          <a:p>
            <a:r>
              <a:rPr lang="en-US" dirty="0"/>
              <a:t>The PowerPoint Wil shared has been uploaded separately, except his first and </a:t>
            </a:r>
            <a:r>
              <a:rPr lang="en-US"/>
              <a:t>last slides. </a:t>
            </a:r>
          </a:p>
        </p:txBody>
      </p:sp>
      <p:sp>
        <p:nvSpPr>
          <p:cNvPr id="3" name="Title 2">
            <a:extLst>
              <a:ext uri="{FF2B5EF4-FFF2-40B4-BE49-F238E27FC236}">
                <a16:creationId xmlns:a16="http://schemas.microsoft.com/office/drawing/2014/main" id="{40E06477-E493-5A43-9D05-47C94811E0D6}"/>
              </a:ext>
            </a:extLst>
          </p:cNvPr>
          <p:cNvSpPr>
            <a:spLocks noGrp="1"/>
          </p:cNvSpPr>
          <p:nvPr>
            <p:ph type="title"/>
          </p:nvPr>
        </p:nvSpPr>
        <p:spPr/>
        <p:txBody>
          <a:bodyPr/>
          <a:lstStyle/>
          <a:p>
            <a:r>
              <a:rPr lang="en-US" dirty="0"/>
              <a:t>See PowerPoint from SkillsUSA</a:t>
            </a:r>
          </a:p>
        </p:txBody>
      </p:sp>
    </p:spTree>
    <p:extLst>
      <p:ext uri="{BB962C8B-B14F-4D97-AF65-F5344CB8AC3E}">
        <p14:creationId xmlns:p14="http://schemas.microsoft.com/office/powerpoint/2010/main" val="407024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p54"/>
          <p:cNvSpPr txBox="1">
            <a:spLocks noGrp="1"/>
          </p:cNvSpPr>
          <p:nvPr>
            <p:ph type="title"/>
          </p:nvPr>
        </p:nvSpPr>
        <p:spPr>
          <a:xfrm>
            <a:off x="1614488" y="475613"/>
            <a:ext cx="5915025" cy="4733550"/>
          </a:xfrm>
          <a:prstGeom prst="rect">
            <a:avLst/>
          </a:prstGeom>
        </p:spPr>
        <p:txBody>
          <a:bodyPr spcFirstLastPara="1" wrap="square" lIns="68569" tIns="68569" rIns="68569" bIns="68569" anchor="ctr" anchorCtr="0">
            <a:noAutofit/>
          </a:bodyPr>
          <a:lstStyle/>
          <a:p>
            <a:r>
              <a:rPr lang="en"/>
              <a:t>The Ask….</a:t>
            </a:r>
            <a:endParaRPr/>
          </a:p>
          <a:p>
            <a:endParaRPr/>
          </a:p>
          <a:p>
            <a:r>
              <a:rPr lang="en"/>
              <a:t>Needing some volunteers to pilot this project at your campus.</a:t>
            </a:r>
            <a:endParaRPr/>
          </a:p>
          <a:p>
            <a:endParaRPr/>
          </a:p>
          <a:p>
            <a:r>
              <a:rPr lang="en"/>
              <a:t>Wil van der Meulen </a:t>
            </a:r>
            <a:endParaRPr/>
          </a:p>
          <a:p>
            <a:r>
              <a:rPr lang="en" sz="2025"/>
              <a:t>Postsecondary Support Director</a:t>
            </a:r>
            <a:endParaRPr sz="2025"/>
          </a:p>
          <a:p>
            <a:endParaRPr sz="2025"/>
          </a:p>
          <a:p>
            <a:pPr>
              <a:buSzPts val="1100"/>
            </a:pPr>
            <a:r>
              <a:rPr lang="en" sz="3413">
                <a:solidFill>
                  <a:srgbClr val="FF6116"/>
                </a:solidFill>
                <a:highlight>
                  <a:srgbClr val="FFFFFF"/>
                </a:highlight>
              </a:rPr>
              <a:t>bit.ly/wilskillsusanc</a:t>
            </a:r>
            <a:endParaRPr sz="3413">
              <a:solidFill>
                <a:srgbClr val="FF6116"/>
              </a:solidFill>
              <a:highlight>
                <a:srgbClr val="FFFFFF"/>
              </a:highlight>
            </a:endParaRPr>
          </a:p>
          <a:p>
            <a:endParaRPr/>
          </a:p>
          <a:p>
            <a:endParaRPr/>
          </a:p>
        </p:txBody>
      </p:sp>
      <p:pic>
        <p:nvPicPr>
          <p:cNvPr id="322" name="Google Shape;322;p54"/>
          <p:cNvPicPr preferRelativeResize="0"/>
          <p:nvPr/>
        </p:nvPicPr>
        <p:blipFill>
          <a:blip r:embed="rId3">
            <a:alphaModFix/>
          </a:blip>
          <a:stretch>
            <a:fillRect/>
          </a:stretch>
        </p:blipFill>
        <p:spPr>
          <a:xfrm>
            <a:off x="5277806" y="2405325"/>
            <a:ext cx="2464013" cy="2464013"/>
          </a:xfrm>
          <a:prstGeom prst="rect">
            <a:avLst/>
          </a:prstGeom>
          <a:noFill/>
          <a:ln>
            <a:noFill/>
          </a:ln>
        </p:spPr>
      </p:pic>
    </p:spTree>
    <p:extLst>
      <p:ext uri="{BB962C8B-B14F-4D97-AF65-F5344CB8AC3E}">
        <p14:creationId xmlns:p14="http://schemas.microsoft.com/office/powerpoint/2010/main" val="388919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Upcoming 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1242950" y="2521234"/>
            <a:ext cx="3214402" cy="132343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March 14,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April 11,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May 9,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June 13, 2023</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362" y="3467819"/>
            <a:ext cx="4221150" cy="154931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50" y="1650774"/>
            <a:ext cx="8033570" cy="3492725"/>
          </a:xfrm>
        </p:spPr>
        <p:txBody>
          <a:bodyPr vert="horz" lIns="91440" tIns="45720" rIns="91440" bIns="45720" rtlCol="0" anchor="t">
            <a:normAutofit fontScale="77500" lnSpcReduction="20000"/>
          </a:bodyPr>
          <a:lstStyle/>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February 15		Machine Programming (CNC)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March 15			Occupational Therapy Assistants </a:t>
            </a:r>
          </a:p>
          <a:p>
            <a:pPr marL="401638" indent="-292100" defTabSz="411163">
              <a:spcBef>
                <a:spcPts val="0"/>
              </a:spcBef>
              <a:spcAft>
                <a:spcPts val="600"/>
              </a:spcAft>
            </a:pPr>
            <a:r>
              <a:rPr lang="en-US" sz="2900" strike="sngStrike" dirty="0">
                <a:effectLst/>
                <a:latin typeface="Calibri" panose="020F0502020204030204" pitchFamily="34" charset="0"/>
                <a:ea typeface="Calibri" panose="020F0502020204030204" pitchFamily="34" charset="0"/>
              </a:rPr>
              <a:t>April 19			Food Industry</a:t>
            </a:r>
            <a:r>
              <a:rPr lang="en-US" sz="2900" dirty="0">
                <a:effectLst/>
                <a:latin typeface="Calibri" panose="020F0502020204030204" pitchFamily="34" charset="0"/>
                <a:ea typeface="Calibri" panose="020F0502020204030204" pitchFamily="34" charset="0"/>
              </a:rPr>
              <a:t> </a:t>
            </a:r>
            <a:r>
              <a:rPr lang="en-US" sz="2900" dirty="0">
                <a:solidFill>
                  <a:srgbClr val="FF0000"/>
                </a:solidFill>
                <a:effectLst/>
                <a:latin typeface="Calibri" panose="020F0502020204030204" pitchFamily="34" charset="0"/>
                <a:ea typeface="Calibri" panose="020F0502020204030204" pitchFamily="34" charset="0"/>
              </a:rPr>
              <a:t>canceled</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May 17			Entrepreneurship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June 21			Non-Profit Leadership and Management                     	 </a:t>
            </a:r>
          </a:p>
          <a:p>
            <a:pPr marL="0" indent="0">
              <a:buNone/>
            </a:pPr>
            <a:endParaRPr lang="en-US" dirty="0"/>
          </a:p>
          <a:p>
            <a:pPr marL="0" indent="0">
              <a:buNone/>
            </a:pPr>
            <a:endParaRPr lang="en-US" dirty="0"/>
          </a:p>
          <a:p>
            <a:pPr marL="0" indent="0">
              <a:buNone/>
            </a:pPr>
            <a:endParaRPr lang="en-US" dirty="0"/>
          </a:p>
          <a:p>
            <a:endParaRPr lang="en-US" dirty="0"/>
          </a:p>
          <a:p>
            <a:pPr marL="0" indent="0">
              <a:buNone/>
            </a:pPr>
            <a:r>
              <a:rPr lang="en-US" sz="29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NCPN</a:t>
            </a:r>
          </a:p>
        </p:txBody>
      </p:sp>
      <p:pic>
        <p:nvPicPr>
          <p:cNvPr id="8" name="Content Placeholder 7">
            <a:extLst>
              <a:ext uri="{FF2B5EF4-FFF2-40B4-BE49-F238E27FC236}">
                <a16:creationId xmlns:a16="http://schemas.microsoft.com/office/drawing/2014/main" id="{1918C5DF-DAFE-44BA-BF6A-B6A5946AA38B}"/>
              </a:ext>
            </a:extLst>
          </p:cNvPr>
          <p:cNvPicPr>
            <a:picLocks noGrp="1" noChangeAspect="1"/>
          </p:cNvPicPr>
          <p:nvPr>
            <p:ph idx="1"/>
          </p:nvPr>
        </p:nvPicPr>
        <p:blipFill>
          <a:blip r:embed="rId3"/>
          <a:stretch>
            <a:fillRect/>
          </a:stretch>
        </p:blipFill>
        <p:spPr>
          <a:xfrm>
            <a:off x="3291840" y="71098"/>
            <a:ext cx="5624255" cy="4595695"/>
          </a:xfrm>
        </p:spPr>
      </p:pic>
      <p:sp>
        <p:nvSpPr>
          <p:cNvPr id="10" name="TextBox 9">
            <a:extLst>
              <a:ext uri="{FF2B5EF4-FFF2-40B4-BE49-F238E27FC236}">
                <a16:creationId xmlns:a16="http://schemas.microsoft.com/office/drawing/2014/main" id="{B2947CD2-7063-BB06-43D4-0648F6ED985C}"/>
              </a:ext>
            </a:extLst>
          </p:cNvPr>
          <p:cNvSpPr txBox="1"/>
          <p:nvPr/>
        </p:nvSpPr>
        <p:spPr>
          <a:xfrm>
            <a:off x="309154" y="4703567"/>
            <a:ext cx="5691052" cy="369332"/>
          </a:xfrm>
          <a:prstGeom prst="rect">
            <a:avLst/>
          </a:prstGeom>
          <a:noFill/>
        </p:spPr>
        <p:txBody>
          <a:bodyPr wrap="square">
            <a:spAutoFit/>
          </a:bodyPr>
          <a:lstStyle/>
          <a:p>
            <a:r>
              <a:rPr lang="en-US" dirty="0"/>
              <a:t>https://www.ncpn.info/2023-call-for-proposals/</a:t>
            </a:r>
          </a:p>
        </p:txBody>
      </p:sp>
      <p:sp>
        <p:nvSpPr>
          <p:cNvPr id="11" name="Explosion: 14 Points 10">
            <a:extLst>
              <a:ext uri="{FF2B5EF4-FFF2-40B4-BE49-F238E27FC236}">
                <a16:creationId xmlns:a16="http://schemas.microsoft.com/office/drawing/2014/main" id="{3ABD9AEF-5141-EFA0-7DC0-06D87E4BDE00}"/>
              </a:ext>
            </a:extLst>
          </p:cNvPr>
          <p:cNvSpPr/>
          <p:nvPr/>
        </p:nvSpPr>
        <p:spPr>
          <a:xfrm>
            <a:off x="0" y="1237656"/>
            <a:ext cx="4032069" cy="2794414"/>
          </a:xfrm>
          <a:prstGeom prst="irregularSeal2">
            <a:avLst/>
          </a:prstGeom>
          <a:solidFill>
            <a:srgbClr val="F2A4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Consider submitting a proposal! 3/31/23 deadline</a:t>
            </a: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A2218-143C-855E-BDA7-365D73BC4C5A}"/>
              </a:ext>
            </a:extLst>
          </p:cNvPr>
          <p:cNvSpPr>
            <a:spLocks noGrp="1"/>
          </p:cNvSpPr>
          <p:nvPr>
            <p:ph idx="1"/>
          </p:nvPr>
        </p:nvSpPr>
        <p:spPr>
          <a:xfrm>
            <a:off x="258944" y="4661011"/>
            <a:ext cx="5505113" cy="356121"/>
          </a:xfrm>
        </p:spPr>
        <p:txBody>
          <a:bodyPr>
            <a:normAutofit lnSpcReduction="10000"/>
          </a:bodyPr>
          <a:lstStyle/>
          <a:p>
            <a:pPr marL="0" indent="0">
              <a:buNone/>
            </a:pPr>
            <a:r>
              <a:rPr lang="en-US" sz="1800" dirty="0"/>
              <a:t>https://www.acteonline.org/postsecondarycteevent/</a:t>
            </a:r>
          </a:p>
        </p:txBody>
      </p:sp>
      <p:sp>
        <p:nvSpPr>
          <p:cNvPr id="3" name="Title 2">
            <a:extLst>
              <a:ext uri="{FF2B5EF4-FFF2-40B4-BE49-F238E27FC236}">
                <a16:creationId xmlns:a16="http://schemas.microsoft.com/office/drawing/2014/main" id="{03EDF0C7-4C68-7361-2124-D13807B2E705}"/>
              </a:ext>
            </a:extLst>
          </p:cNvPr>
          <p:cNvSpPr>
            <a:spLocks noGrp="1"/>
          </p:cNvSpPr>
          <p:nvPr>
            <p:ph type="title"/>
          </p:nvPr>
        </p:nvSpPr>
        <p:spPr/>
        <p:txBody>
          <a:bodyPr/>
          <a:lstStyle/>
          <a:p>
            <a:r>
              <a:rPr lang="en-US" dirty="0"/>
              <a:t>ACTE</a:t>
            </a:r>
          </a:p>
        </p:txBody>
      </p:sp>
      <p:pic>
        <p:nvPicPr>
          <p:cNvPr id="5" name="Picture 4">
            <a:extLst>
              <a:ext uri="{FF2B5EF4-FFF2-40B4-BE49-F238E27FC236}">
                <a16:creationId xmlns:a16="http://schemas.microsoft.com/office/drawing/2014/main" id="{B5E72AFE-F8B3-116C-1B53-707A306EA928}"/>
              </a:ext>
            </a:extLst>
          </p:cNvPr>
          <p:cNvPicPr>
            <a:picLocks noChangeAspect="1"/>
          </p:cNvPicPr>
          <p:nvPr/>
        </p:nvPicPr>
        <p:blipFill>
          <a:blip r:embed="rId2"/>
          <a:stretch>
            <a:fillRect/>
          </a:stretch>
        </p:blipFill>
        <p:spPr>
          <a:xfrm>
            <a:off x="5173922" y="0"/>
            <a:ext cx="3970078" cy="5143500"/>
          </a:xfrm>
          <a:prstGeom prst="rect">
            <a:avLst/>
          </a:prstGeom>
        </p:spPr>
      </p:pic>
      <p:pic>
        <p:nvPicPr>
          <p:cNvPr id="7" name="Picture 6">
            <a:extLst>
              <a:ext uri="{FF2B5EF4-FFF2-40B4-BE49-F238E27FC236}">
                <a16:creationId xmlns:a16="http://schemas.microsoft.com/office/drawing/2014/main" id="{DCFD46C3-B7D7-D2E3-BF70-3527A30A3456}"/>
              </a:ext>
            </a:extLst>
          </p:cNvPr>
          <p:cNvPicPr>
            <a:picLocks noChangeAspect="1"/>
          </p:cNvPicPr>
          <p:nvPr/>
        </p:nvPicPr>
        <p:blipFill>
          <a:blip r:embed="rId3"/>
          <a:stretch>
            <a:fillRect/>
          </a:stretch>
        </p:blipFill>
        <p:spPr>
          <a:xfrm>
            <a:off x="677564" y="1949749"/>
            <a:ext cx="4129028" cy="1244002"/>
          </a:xfrm>
          <a:prstGeom prst="rect">
            <a:avLst/>
          </a:prstGeom>
        </p:spPr>
      </p:pic>
    </p:spTree>
    <p:extLst>
      <p:ext uri="{BB962C8B-B14F-4D97-AF65-F5344CB8AC3E}">
        <p14:creationId xmlns:p14="http://schemas.microsoft.com/office/powerpoint/2010/main" val="42359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3061109086"/>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994610" y="1320904"/>
            <a:ext cx="7520739" cy="3548753"/>
          </a:xfrm>
        </p:spPr>
        <p:txBody>
          <a:bodyPr vert="horz" lIns="91440" tIns="45720" rIns="91440" bIns="45720" rtlCol="0" anchor="t">
            <a:normAutofit/>
          </a:bodyPr>
          <a:lstStyle/>
          <a:p>
            <a:pPr marL="0" indent="0">
              <a:buNone/>
            </a:pPr>
            <a:r>
              <a:rPr lang="en-US" sz="2400" b="1" dirty="0">
                <a:latin typeface="Times New Roman"/>
                <a:cs typeface="Times New Roman"/>
              </a:rPr>
              <a:t>Rockingham Community College</a:t>
            </a:r>
          </a:p>
          <a:p>
            <a:pPr marL="169069" lvl="1" indent="0">
              <a:buNone/>
            </a:pPr>
            <a:r>
              <a:rPr lang="en-US" sz="2100" dirty="0"/>
              <a:t>Student Services Fair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1026" name="Picture 2" descr="Rockingham Community College">
            <a:extLst>
              <a:ext uri="{FF2B5EF4-FFF2-40B4-BE49-F238E27FC236}">
                <a16:creationId xmlns:a16="http://schemas.microsoft.com/office/drawing/2014/main" id="{B689780F-53D7-2239-74A3-845BEB031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09" y="2571750"/>
            <a:ext cx="5850961" cy="11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6478587" cy="994172"/>
          </a:xfrm>
          <a:ln>
            <a:noFill/>
          </a:ln>
        </p:spPr>
        <p:txBody>
          <a:bodyPr anchor="ctr">
            <a:normAutofit/>
          </a:bodyPr>
          <a:lstStyle/>
          <a:p>
            <a:r>
              <a:rPr lang="en-US" dirty="0">
                <a:solidFill>
                  <a:srgbClr val="FE0000"/>
                </a:solidFill>
                <a:latin typeface="Arial Black" panose="020B0A04020102020204" pitchFamily="34" charset="0"/>
              </a:rPr>
              <a:t>Plan Ahead! </a:t>
            </a:r>
            <a:br>
              <a:rPr lang="en-US" dirty="0">
                <a:solidFill>
                  <a:srgbClr val="FE0000"/>
                </a:solidFill>
                <a:latin typeface="Arial Black" panose="020B0A04020102020204" pitchFamily="34" charset="0"/>
              </a:rPr>
            </a:br>
            <a:r>
              <a:rPr lang="en-US" dirty="0"/>
              <a:t>EDGAR and Perkins Annual Meeting</a:t>
            </a:r>
          </a:p>
        </p:txBody>
      </p:sp>
      <p:sp>
        <p:nvSpPr>
          <p:cNvPr id="2" name="Content Placeholder 1">
            <a:extLst>
              <a:ext uri="{FF2B5EF4-FFF2-40B4-BE49-F238E27FC236}">
                <a16:creationId xmlns:a16="http://schemas.microsoft.com/office/drawing/2014/main" id="{9D166BDB-5CB9-5ED9-9C34-F4F30931D592}"/>
              </a:ext>
            </a:extLst>
          </p:cNvPr>
          <p:cNvSpPr>
            <a:spLocks noGrp="1"/>
          </p:cNvSpPr>
          <p:nvPr>
            <p:ph sz="half" idx="1"/>
          </p:nvPr>
        </p:nvSpPr>
        <p:spPr>
          <a:xfrm>
            <a:off x="628649" y="1369218"/>
            <a:ext cx="5650769" cy="3583107"/>
          </a:xfrm>
        </p:spPr>
        <p:txBody>
          <a:bodyPr>
            <a:noAutofit/>
          </a:bodyPr>
          <a:lstStyle/>
          <a:p>
            <a:pPr marL="0" indent="0">
              <a:spcBef>
                <a:spcPts val="0"/>
              </a:spcBef>
              <a:buNone/>
            </a:pPr>
            <a:r>
              <a:rPr lang="en-US" sz="2400" b="1" dirty="0"/>
              <a:t>Tuesday, April 18</a:t>
            </a:r>
            <a:r>
              <a:rPr lang="en-US" sz="2400" b="1" baseline="30000" dirty="0"/>
              <a:t>th</a:t>
            </a:r>
          </a:p>
          <a:p>
            <a:pPr marL="461963" lvl="1" indent="-268288">
              <a:spcBef>
                <a:spcPts val="0"/>
              </a:spcBef>
            </a:pPr>
            <a:endParaRPr lang="en-US" sz="2400" dirty="0"/>
          </a:p>
          <a:p>
            <a:pPr marL="461963" lvl="1" indent="-268288">
              <a:spcBef>
                <a:spcPts val="0"/>
              </a:spcBef>
            </a:pPr>
            <a:r>
              <a:rPr lang="en-US" sz="2400" dirty="0" err="1"/>
              <a:t>Koury</a:t>
            </a:r>
            <a:r>
              <a:rPr lang="en-US" sz="2400" dirty="0"/>
              <a:t> Convention Center</a:t>
            </a:r>
          </a:p>
          <a:p>
            <a:pPr marL="461963" lvl="1" indent="-268288">
              <a:spcBef>
                <a:spcPts val="0"/>
              </a:spcBef>
            </a:pPr>
            <a:endParaRPr lang="en-US" sz="2400" dirty="0"/>
          </a:p>
          <a:p>
            <a:pPr marL="461963" lvl="1" indent="-268288">
              <a:spcBef>
                <a:spcPts val="0"/>
              </a:spcBef>
            </a:pPr>
            <a:r>
              <a:rPr lang="en-US" sz="2400" dirty="0"/>
              <a:t>EDGAR specific to Perkins</a:t>
            </a:r>
          </a:p>
          <a:p>
            <a:pPr marL="461963" lvl="1" indent="-268288">
              <a:spcBef>
                <a:spcPts val="0"/>
              </a:spcBef>
              <a:buNone/>
            </a:pPr>
            <a:r>
              <a:rPr lang="en-US" sz="2400" dirty="0"/>
              <a:t>	9am - noon</a:t>
            </a:r>
          </a:p>
          <a:p>
            <a:pPr marL="461963" lvl="1" indent="-268288">
              <a:spcBef>
                <a:spcPts val="0"/>
              </a:spcBef>
            </a:pPr>
            <a:endParaRPr lang="en-US" sz="2400" dirty="0"/>
          </a:p>
          <a:p>
            <a:pPr marL="461963" lvl="1" indent="-268288">
              <a:spcBef>
                <a:spcPts val="0"/>
              </a:spcBef>
            </a:pPr>
            <a:r>
              <a:rPr lang="en-US" sz="2400" dirty="0"/>
              <a:t>Perkins Annual Meeting</a:t>
            </a:r>
          </a:p>
          <a:p>
            <a:pPr marL="461963" lvl="1" indent="-268288">
              <a:spcBef>
                <a:spcPts val="0"/>
              </a:spcBef>
              <a:buNone/>
            </a:pPr>
            <a:r>
              <a:rPr lang="en-US" sz="2400" dirty="0"/>
              <a:t>	1pm – 5pm</a:t>
            </a:r>
          </a:p>
          <a:p>
            <a:pPr marL="0" indent="0">
              <a:buNone/>
            </a:pPr>
            <a:r>
              <a:rPr lang="en-US" sz="2400" dirty="0"/>
              <a:t> </a:t>
            </a:r>
          </a:p>
        </p:txBody>
      </p:sp>
      <p:pic>
        <p:nvPicPr>
          <p:cNvPr id="9" name="Picture 8">
            <a:extLst>
              <a:ext uri="{FF2B5EF4-FFF2-40B4-BE49-F238E27FC236}">
                <a16:creationId xmlns:a16="http://schemas.microsoft.com/office/drawing/2014/main" id="{B6B2B789-2E98-1CC9-5FD5-36FED65D854A}"/>
              </a:ext>
            </a:extLst>
          </p:cNvPr>
          <p:cNvPicPr>
            <a:picLocks noChangeAspect="1"/>
          </p:cNvPicPr>
          <p:nvPr/>
        </p:nvPicPr>
        <p:blipFill>
          <a:blip r:embed="rId3"/>
          <a:stretch>
            <a:fillRect/>
          </a:stretch>
        </p:blipFill>
        <p:spPr>
          <a:xfrm>
            <a:off x="4936141" y="1369218"/>
            <a:ext cx="1611985" cy="2243818"/>
          </a:xfrm>
          <a:prstGeom prst="rect">
            <a:avLst/>
          </a:prstGeom>
        </p:spPr>
      </p:pic>
      <p:pic>
        <p:nvPicPr>
          <p:cNvPr id="11" name="Picture 10">
            <a:extLst>
              <a:ext uri="{FF2B5EF4-FFF2-40B4-BE49-F238E27FC236}">
                <a16:creationId xmlns:a16="http://schemas.microsoft.com/office/drawing/2014/main" id="{4DE48B3E-6F20-A0C8-1804-19E2E0C3EA7C}"/>
              </a:ext>
            </a:extLst>
          </p:cNvPr>
          <p:cNvPicPr>
            <a:picLocks noChangeAspect="1"/>
          </p:cNvPicPr>
          <p:nvPr/>
        </p:nvPicPr>
        <p:blipFill rotWithShape="1">
          <a:blip r:embed="rId4"/>
          <a:srcRect r="6469"/>
          <a:stretch/>
        </p:blipFill>
        <p:spPr>
          <a:xfrm>
            <a:off x="6765928" y="2712045"/>
            <a:ext cx="1611985" cy="2240280"/>
          </a:xfrm>
          <a:prstGeom prst="rect">
            <a:avLst/>
          </a:prstGeom>
          <a:ln>
            <a:solidFill>
              <a:schemeClr val="tx1"/>
            </a:solidFill>
          </a:ln>
        </p:spPr>
      </p:pic>
    </p:spTree>
    <p:extLst>
      <p:ext uri="{BB962C8B-B14F-4D97-AF65-F5344CB8AC3E}">
        <p14:creationId xmlns:p14="http://schemas.microsoft.com/office/powerpoint/2010/main" val="13412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7364361" cy="994172"/>
          </a:xfrm>
        </p:spPr>
        <p:txBody>
          <a:bodyPr anchor="ctr">
            <a:normAutofit/>
          </a:bodyPr>
          <a:lstStyle/>
          <a:p>
            <a:r>
              <a:rPr lang="en-US" dirty="0"/>
              <a:t>SkillsUSA State Competition</a:t>
            </a:r>
          </a:p>
        </p:txBody>
      </p:sp>
      <p:sp>
        <p:nvSpPr>
          <p:cNvPr id="12" name="Content Placeholder 2">
            <a:extLst>
              <a:ext uri="{FF2B5EF4-FFF2-40B4-BE49-F238E27FC236}">
                <a16:creationId xmlns:a16="http://schemas.microsoft.com/office/drawing/2014/main" id="{D6270758-C36A-DB83-3E11-560BE25E7BF1}"/>
              </a:ext>
            </a:extLst>
          </p:cNvPr>
          <p:cNvSpPr>
            <a:spLocks noGrp="1"/>
          </p:cNvSpPr>
          <p:nvPr>
            <p:ph sz="half" idx="1"/>
          </p:nvPr>
        </p:nvSpPr>
        <p:spPr>
          <a:xfrm>
            <a:off x="628650" y="1661063"/>
            <a:ext cx="3886200" cy="3157917"/>
          </a:xfrm>
        </p:spPr>
        <p:txBody>
          <a:bodyPr/>
          <a:lstStyle/>
          <a:p>
            <a:pPr marL="0" indent="0">
              <a:buNone/>
            </a:pPr>
            <a:r>
              <a:rPr lang="en-US" sz="2400" b="1" dirty="0"/>
              <a:t>Wednesday, April 19</a:t>
            </a:r>
            <a:r>
              <a:rPr lang="en-US" sz="2400" b="1" baseline="30000" dirty="0"/>
              <a:t>th</a:t>
            </a:r>
            <a:r>
              <a:rPr lang="en-US" sz="2400" dirty="0"/>
              <a:t> </a:t>
            </a:r>
          </a:p>
          <a:p>
            <a:pPr marL="0" indent="0">
              <a:buNone/>
            </a:pPr>
            <a:endParaRPr lang="en-US" sz="2400" dirty="0"/>
          </a:p>
          <a:p>
            <a:pPr lvl="1"/>
            <a:r>
              <a:rPr lang="en-US" sz="2400" dirty="0"/>
              <a:t>Greensboro Coliseum </a:t>
            </a:r>
          </a:p>
          <a:p>
            <a:pPr lvl="1"/>
            <a:endParaRPr lang="en-US" sz="2400" dirty="0"/>
          </a:p>
          <a:p>
            <a:pPr lvl="1"/>
            <a:r>
              <a:rPr lang="en-US" sz="2400" dirty="0"/>
              <a:t>Postsecondary Competition and awards ceremony</a:t>
            </a:r>
          </a:p>
          <a:p>
            <a:endParaRPr lang="en-US" dirty="0"/>
          </a:p>
        </p:txBody>
      </p:sp>
      <p:pic>
        <p:nvPicPr>
          <p:cNvPr id="7" name="Picture 6">
            <a:extLst>
              <a:ext uri="{FF2B5EF4-FFF2-40B4-BE49-F238E27FC236}">
                <a16:creationId xmlns:a16="http://schemas.microsoft.com/office/drawing/2014/main" id="{E36B0D4A-59FD-7616-2068-7050FA9F74F1}"/>
              </a:ext>
            </a:extLst>
          </p:cNvPr>
          <p:cNvPicPr>
            <a:picLocks noChangeAspect="1"/>
          </p:cNvPicPr>
          <p:nvPr/>
        </p:nvPicPr>
        <p:blipFill>
          <a:blip r:embed="rId2"/>
          <a:stretch>
            <a:fillRect/>
          </a:stretch>
        </p:blipFill>
        <p:spPr>
          <a:xfrm>
            <a:off x="4629150" y="1661064"/>
            <a:ext cx="3886200" cy="2866072"/>
          </a:xfrm>
          <a:prstGeom prst="rect">
            <a:avLst/>
          </a:prstGeom>
          <a:noFill/>
        </p:spPr>
      </p:pic>
    </p:spTree>
    <p:extLst>
      <p:ext uri="{BB962C8B-B14F-4D97-AF65-F5344CB8AC3E}">
        <p14:creationId xmlns:p14="http://schemas.microsoft.com/office/powerpoint/2010/main" val="26339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D0C744D-B5FE-2EFA-8CCA-52ADB1BAD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46" y="2865315"/>
            <a:ext cx="2788608" cy="2181236"/>
          </a:xfrm>
          <a:prstGeom prst="rect">
            <a:avLst/>
          </a:prstGeom>
          <a:noFill/>
        </p:spPr>
      </p:pic>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Planning</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10428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AutoNum type="arabicPeriod"/>
            </a:pPr>
            <a:r>
              <a:rPr lang="en-US" sz="2000" b="1" dirty="0">
                <a:latin typeface="-webkit-standard"/>
                <a:cs typeface="Calibri"/>
              </a:rPr>
              <a:t>Promising Practice Video</a:t>
            </a:r>
            <a:r>
              <a:rPr lang="en-US" sz="2000" dirty="0">
                <a:latin typeface="-webkit-standard"/>
                <a:cs typeface="Calibri"/>
              </a:rPr>
              <a:t> to share an activity that may be beneficial to other colleges in implementing Perkins V.  </a:t>
            </a:r>
            <a:endParaRPr lang="en-US" sz="2000" dirty="0">
              <a:cs typeface="Calibri"/>
            </a:endParaRP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Local Plan End of Year Status Update: </a:t>
            </a:r>
            <a:r>
              <a:rPr lang="en-US" sz="2000" dirty="0">
                <a:latin typeface="-webkit-standard"/>
                <a:cs typeface="Calibri"/>
              </a:rPr>
              <a:t> (Last Two Column completed summarizing what was planned and completed)</a:t>
            </a: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End of Year Report </a:t>
            </a:r>
            <a:r>
              <a:rPr lang="en-US" sz="2000" dirty="0">
                <a:latin typeface="-webkit-standard"/>
                <a:cs typeface="Calibri"/>
              </a:rPr>
              <a:t>(next two pages)  </a:t>
            </a:r>
            <a:endParaRPr lang="en-US" sz="2000" dirty="0"/>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Report</a:t>
            </a:r>
          </a:p>
        </p:txBody>
      </p:sp>
      <p:sp>
        <p:nvSpPr>
          <p:cNvPr id="2" name="TextBox 1">
            <a:extLst>
              <a:ext uri="{FF2B5EF4-FFF2-40B4-BE49-F238E27FC236}">
                <a16:creationId xmlns:a16="http://schemas.microsoft.com/office/drawing/2014/main" id="{8A135054-6B42-5FCD-FECE-5CE3785778AD}"/>
              </a:ext>
            </a:extLst>
          </p:cNvPr>
          <p:cNvSpPr txBox="1"/>
          <p:nvPr/>
        </p:nvSpPr>
        <p:spPr>
          <a:xfrm>
            <a:off x="213633" y="1247773"/>
            <a:ext cx="865550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000" b="1" dirty="0">
                <a:ea typeface="+mn-lt"/>
                <a:cs typeface="+mn-lt"/>
              </a:rPr>
              <a:t>Briefly answer each of the following questions based on Perkins required activities:</a:t>
            </a:r>
            <a:endParaRPr lang="en-US" sz="2000" dirty="0">
              <a:ea typeface="+mn-lt"/>
              <a:cs typeface="+mn-lt"/>
            </a:endParaRPr>
          </a:p>
          <a:p>
            <a:pPr marL="228600" indent="-228600">
              <a:spcAft>
                <a:spcPts val="1200"/>
              </a:spcAft>
              <a:buAutoNum type="arabicPeriod"/>
            </a:pPr>
            <a:r>
              <a:rPr lang="en-US" sz="2000" dirty="0">
                <a:ea typeface="+mn-lt"/>
                <a:cs typeface="+mn-lt"/>
              </a:rPr>
              <a:t>What career development activities has the college implemented in the past program year to help students in enrolling in CTE programs of study?</a:t>
            </a:r>
          </a:p>
          <a:p>
            <a:pPr marL="228600" indent="-228600">
              <a:spcAft>
                <a:spcPts val="1200"/>
              </a:spcAft>
              <a:buAutoNum type="arabicPeriod"/>
            </a:pPr>
            <a:r>
              <a:rPr lang="en-US" sz="2000" dirty="0">
                <a:ea typeface="+mn-lt"/>
                <a:cs typeface="+mn-lt"/>
              </a:rPr>
              <a:t>In what ways is the college working to improve the retention of CCP CTE students beyond high school graduation in the AAS Pathway?</a:t>
            </a:r>
          </a:p>
          <a:p>
            <a:pPr marL="228600" indent="-228600">
              <a:spcAft>
                <a:spcPts val="1200"/>
              </a:spcAft>
              <a:buAutoNum type="arabicPeriod"/>
            </a:pPr>
            <a:r>
              <a:rPr lang="en-US" sz="2000" dirty="0">
                <a:ea typeface="+mn-lt"/>
                <a:cs typeface="+mn-lt"/>
              </a:rPr>
              <a:t>What practices has your college implemented this year to recruitment to or enhance special populations participation in and their performance in CTE Programs of study? (Recruitment and Performance) </a:t>
            </a:r>
          </a:p>
        </p:txBody>
      </p:sp>
      <p:sp>
        <p:nvSpPr>
          <p:cNvPr id="4" name="Arrow: Right 3">
            <a:extLst>
              <a:ext uri="{FF2B5EF4-FFF2-40B4-BE49-F238E27FC236}">
                <a16:creationId xmlns:a16="http://schemas.microsoft.com/office/drawing/2014/main" id="{6E90F937-CB80-BD16-3556-07B8FBAB2F7E}"/>
              </a:ext>
            </a:extLst>
          </p:cNvPr>
          <p:cNvSpPr/>
          <p:nvPr/>
        </p:nvSpPr>
        <p:spPr>
          <a:xfrm rot="523714">
            <a:off x="7592486" y="4353976"/>
            <a:ext cx="1240403" cy="572354"/>
          </a:xfrm>
          <a:prstGeom prst="rightArrow">
            <a:avLst/>
          </a:prstGeom>
          <a:solidFill>
            <a:srgbClr val="F2A41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More</a:t>
            </a:r>
          </a:p>
        </p:txBody>
      </p:sp>
    </p:spTree>
    <p:extLst>
      <p:ext uri="{BB962C8B-B14F-4D97-AF65-F5344CB8AC3E}">
        <p14:creationId xmlns:p14="http://schemas.microsoft.com/office/powerpoint/2010/main" val="41907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Report continued</a:t>
            </a:r>
          </a:p>
        </p:txBody>
      </p:sp>
      <p:sp>
        <p:nvSpPr>
          <p:cNvPr id="2" name="TextBox 1">
            <a:extLst>
              <a:ext uri="{FF2B5EF4-FFF2-40B4-BE49-F238E27FC236}">
                <a16:creationId xmlns:a16="http://schemas.microsoft.com/office/drawing/2014/main" id="{8A135054-6B42-5FCD-FECE-5CE3785778AD}"/>
              </a:ext>
            </a:extLst>
          </p:cNvPr>
          <p:cNvSpPr txBox="1"/>
          <p:nvPr/>
        </p:nvSpPr>
        <p:spPr>
          <a:xfrm>
            <a:off x="244249" y="1597630"/>
            <a:ext cx="8655502"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mj-lt"/>
              <a:buAutoNum type="arabicPeriod" startAt="4"/>
            </a:pPr>
            <a:r>
              <a:rPr lang="en-US" sz="2000" dirty="0">
                <a:ea typeface="+mn-lt"/>
                <a:cs typeface="+mn-lt"/>
              </a:rPr>
              <a:t>Highlight 4 professional development activities offered to CTE faculty during the past year </a:t>
            </a:r>
          </a:p>
          <a:p>
            <a:pPr marL="342900" indent="-342900">
              <a:spcAft>
                <a:spcPts val="1200"/>
              </a:spcAft>
              <a:buFont typeface="+mj-lt"/>
              <a:buAutoNum type="arabicPeriod" startAt="4"/>
            </a:pPr>
            <a:r>
              <a:rPr lang="en-US" sz="2000" dirty="0">
                <a:ea typeface="+mn-lt"/>
                <a:cs typeface="+mn-lt"/>
              </a:rPr>
              <a:t>In what ways has the college’s CLNA informed the integration of academic, technical and employability skills in career pathways or program of study?</a:t>
            </a:r>
          </a:p>
          <a:p>
            <a:pPr marL="342900" indent="-342900">
              <a:spcAft>
                <a:spcPts val="1200"/>
              </a:spcAft>
              <a:buFont typeface="+mj-lt"/>
              <a:buAutoNum type="arabicPeriod" startAt="4"/>
            </a:pPr>
            <a:r>
              <a:rPr lang="en-US" sz="2000" dirty="0">
                <a:ea typeface="+mn-lt"/>
                <a:cs typeface="+mn-lt"/>
              </a:rPr>
              <a:t>What are 3 specific activities the college has implemented to increase student progress and success? (1p1 Employment, 2p1 Credentials, and </a:t>
            </a:r>
            <a:br>
              <a:rPr lang="en-US" sz="2000" dirty="0">
                <a:ea typeface="+mn-lt"/>
                <a:cs typeface="+mn-lt"/>
              </a:rPr>
            </a:br>
            <a:r>
              <a:rPr lang="en-US" sz="2000" dirty="0">
                <a:ea typeface="+mn-lt"/>
                <a:cs typeface="+mn-lt"/>
              </a:rPr>
              <a:t>3p1 Non-traditional Participation) </a:t>
            </a:r>
          </a:p>
          <a:p>
            <a:pPr marL="342900" indent="-342900">
              <a:spcAft>
                <a:spcPts val="1200"/>
              </a:spcAft>
              <a:buFont typeface="+mj-lt"/>
              <a:buAutoNum type="arabicPeriod" startAt="4"/>
            </a:pPr>
            <a:r>
              <a:rPr lang="en-US" sz="2000" dirty="0">
                <a:ea typeface="+mn-lt"/>
                <a:cs typeface="+mn-lt"/>
              </a:rPr>
              <a:t>Overall, how has Perkins funding made a difference at your college this year?</a:t>
            </a:r>
          </a:p>
        </p:txBody>
      </p:sp>
    </p:spTree>
    <p:extLst>
      <p:ext uri="{BB962C8B-B14F-4D97-AF65-F5344CB8AC3E}">
        <p14:creationId xmlns:p14="http://schemas.microsoft.com/office/powerpoint/2010/main" val="397268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15" ma:contentTypeDescription="Create a new document." ma:contentTypeScope="" ma:versionID="23de42f4f29e77b58244b3ae77c8fe4b">
  <xsd:schema xmlns:xsd="http://www.w3.org/2001/XMLSchema" xmlns:xs="http://www.w3.org/2001/XMLSchema" xmlns:p="http://schemas.microsoft.com/office/2006/metadata/properties" xmlns:ns2="c2944ea2-f59e-4d9b-9e07-2e8200370d35" xmlns:ns3="a3648569-d889-4cab-8fb7-f97de583ec0f" targetNamespace="http://schemas.microsoft.com/office/2006/metadata/properties" ma:root="true" ma:fieldsID="75a295c533d6f25716023b9607d5287f" ns2:_="" ns3:_="">
    <xsd:import namespace="c2944ea2-f59e-4d9b-9e07-2e8200370d35"/>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c2944ea2-f59e-4d9b-9e07-2e8200370d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48B161-46E3-4D94-8EC6-91A54DB4F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c2944ea2-f59e-4d9b-9e07-2e8200370d35"/>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3648569-d889-4cab-8fb7-f97de583ec0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1050</Words>
  <Application>Microsoft Office PowerPoint</Application>
  <PresentationFormat>On-screen Show (16:9)</PresentationFormat>
  <Paragraphs>167</Paragraphs>
  <Slides>20</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Arial Black</vt:lpstr>
      <vt:lpstr>Calibri</vt:lpstr>
      <vt:lpstr>Calibri Light</vt:lpstr>
      <vt:lpstr>Courier New</vt:lpstr>
      <vt:lpstr>Helvetica Neue Medium</vt:lpstr>
      <vt:lpstr>Times New Roman</vt:lpstr>
      <vt:lpstr>-webkit-standard</vt:lpstr>
      <vt:lpstr>Office Theme</vt:lpstr>
      <vt:lpstr>Office Theme</vt:lpstr>
      <vt:lpstr>Simple Light</vt:lpstr>
      <vt:lpstr>Perkins Update</vt:lpstr>
      <vt:lpstr>Career &amp; Technical Education Team</vt:lpstr>
      <vt:lpstr>Purpose of Perkins </vt:lpstr>
      <vt:lpstr>Promising Practice Video 2022</vt:lpstr>
      <vt:lpstr>Plan Ahead!  EDGAR and Perkins Annual Meeting</vt:lpstr>
      <vt:lpstr>SkillsUSA State Competition</vt:lpstr>
      <vt:lpstr>End of Year Planning</vt:lpstr>
      <vt:lpstr>End of Year Report</vt:lpstr>
      <vt:lpstr>End of Year Report continued</vt:lpstr>
      <vt:lpstr>Hope Cotner</vt:lpstr>
      <vt:lpstr>Connecting Industry to  Mathematics Instruction</vt:lpstr>
      <vt:lpstr>Academy Courses</vt:lpstr>
      <vt:lpstr>PowerPoint Presentation</vt:lpstr>
      <vt:lpstr>See PowerPoint from SkillsUSA</vt:lpstr>
      <vt:lpstr>The Ask….  Needing some volunteers to pilot this project at your campus.  Wil van der Meulen  Postsecondary Support Director  bit.ly/wilskillsusanc  </vt:lpstr>
      <vt:lpstr>Perkins Monthly Updates</vt:lpstr>
      <vt:lpstr>Raising the Awareness of Career Pathways Webinars</vt:lpstr>
      <vt:lpstr>NCPN</vt:lpstr>
      <vt:lpstr>ACTE</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402</cp:revision>
  <dcterms:created xsi:type="dcterms:W3CDTF">2021-08-11T12:00:29Z</dcterms:created>
  <dcterms:modified xsi:type="dcterms:W3CDTF">2023-02-14T15:25:33Z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y fmtid="{D5CDD505-2E9C-101B-9397-08002B2CF9AE}" pid="3" name="MediaServiceImageTags">
    <vt:lpwstr/>
  </property>
</Properties>
</file>