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7" autoAdjust="0"/>
    <p:restoredTop sz="89853"/>
  </p:normalViewPr>
  <p:slideViewPr>
    <p:cSldViewPr snapToGrid="0">
      <p:cViewPr>
        <p:scale>
          <a:sx n="130" d="100"/>
          <a:sy n="130" d="100"/>
        </p:scale>
        <p:origin x="170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4/26/17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4/26/17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38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2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15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69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4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Chris's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9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1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Hours spent on Perkins Activities (CTE) </a:t>
            </a:r>
          </a:p>
          <a:p>
            <a:r>
              <a:rPr lang="en-US" dirty="0"/>
              <a:t>Hours spent on other </a:t>
            </a:r>
            <a:r>
              <a:rPr lang="en-US" dirty="0" err="1"/>
              <a:t>actiitie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39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4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573075"/>
            <a:ext cx="6858000" cy="14285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93650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5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5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300"/>
              </a:spcBef>
              <a:defRPr sz="2400"/>
            </a:lvl2pPr>
            <a:lvl3pPr>
              <a:lnSpc>
                <a:spcPct val="100000"/>
              </a:lnSpc>
              <a:spcBef>
                <a:spcPts val="300"/>
              </a:spcBef>
              <a:defRPr sz="2200"/>
            </a:lvl3pPr>
            <a:lvl4pPr>
              <a:lnSpc>
                <a:spcPct val="100000"/>
              </a:lnSpc>
              <a:spcBef>
                <a:spcPts val="300"/>
              </a:spcBef>
              <a:defRPr sz="2000"/>
            </a:lvl4pPr>
            <a:lvl5pPr>
              <a:lnSpc>
                <a:spcPct val="100000"/>
              </a:lnSpc>
              <a:spcBef>
                <a:spcPts val="300"/>
              </a:spcBef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4/26/17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4/26/17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2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Light" pitchFamily="2" charset="0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Light" pitchFamily="2" charset="0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HelvLight" pitchFamily="2" charset="0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Light" pitchFamily="2" charset="0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Light" pitchFamily="2" charset="0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Postsecondary CTE   </a:t>
            </a:r>
            <a:endParaRPr lang="en-US" dirty="0"/>
          </a:p>
        </p:txBody>
      </p:sp>
      <p:sp>
        <p:nvSpPr>
          <p:cNvPr id="120" name="Shape 1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Annual Perkins Planning Meeting </a:t>
            </a:r>
          </a:p>
          <a:p>
            <a:r>
              <a:rPr lang="en-US" smtClean="0"/>
              <a:t>April 27, 2017</a:t>
            </a:r>
          </a:p>
          <a:p>
            <a:r>
              <a:rPr lang="en-US" smtClean="0"/>
              <a:t>Greensboro, NC</a:t>
            </a:r>
          </a:p>
          <a:p>
            <a:endParaRPr lang="en-US" smtClean="0"/>
          </a:p>
          <a:p>
            <a:r>
              <a:rPr lang="en-US" smtClean="0"/>
              <a:t>www.ncperkins.org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2100" lvl="0" indent="-292100"/>
            <a:r>
              <a:rPr lang="en-US" sz="2400" dirty="0" smtClean="0">
                <a:sym typeface="Franklin Gothic Medium"/>
              </a:rPr>
              <a:t>1P1 - Students who attain a 2.5 GPA  or higher </a:t>
            </a:r>
            <a:endParaRPr lang="en-US" sz="2400" dirty="0" smtClean="0"/>
          </a:p>
          <a:p>
            <a:pPr marL="292100" lvl="0" indent="-292100"/>
            <a:r>
              <a:rPr lang="en-US" sz="2400" dirty="0" smtClean="0"/>
              <a:t>2P1</a:t>
            </a:r>
            <a:r>
              <a:rPr lang="en-US" sz="2400" dirty="0" smtClean="0">
                <a:sym typeface="Franklin Gothic Medium"/>
              </a:rPr>
              <a:t> - Students who complete a credential, certificate, diploma or degree</a:t>
            </a:r>
            <a:endParaRPr lang="en-US" sz="2400" dirty="0" smtClean="0"/>
          </a:p>
          <a:p>
            <a:pPr marL="292100" lvl="0" indent="-292100"/>
            <a:r>
              <a:rPr lang="en-US" sz="2400" dirty="0" smtClean="0"/>
              <a:t>3P1</a:t>
            </a:r>
            <a:r>
              <a:rPr lang="en-US" sz="2400" dirty="0" smtClean="0">
                <a:sym typeface="Franklin Gothic Medium"/>
              </a:rPr>
              <a:t> - Students </a:t>
            </a:r>
            <a:r>
              <a:rPr lang="en-US" sz="2400" dirty="0" smtClean="0">
                <a:sym typeface="Franklin Gothic Medium"/>
              </a:rPr>
              <a:t>who </a:t>
            </a:r>
            <a:r>
              <a:rPr lang="en-US" sz="2400" dirty="0" smtClean="0">
                <a:sym typeface="Franklin Gothic Medium"/>
              </a:rPr>
              <a:t>continue in CTE  (retention or transfer) </a:t>
            </a:r>
            <a:endParaRPr lang="en-US" sz="2400" dirty="0" smtClean="0"/>
          </a:p>
          <a:p>
            <a:pPr marL="292100" lvl="0" indent="-292100"/>
            <a:r>
              <a:rPr lang="en-US" sz="2400" dirty="0" smtClean="0"/>
              <a:t>4P1</a:t>
            </a:r>
            <a:r>
              <a:rPr lang="en-US" sz="2400" dirty="0" smtClean="0">
                <a:sym typeface="Franklin Gothic Medium"/>
              </a:rPr>
              <a:t> - Students who are placed in a job (employment) </a:t>
            </a:r>
            <a:endParaRPr lang="en-US" sz="2400" dirty="0" smtClean="0"/>
          </a:p>
          <a:p>
            <a:pPr marL="292100" lvl="0" indent="-292100"/>
            <a:r>
              <a:rPr lang="en-US" sz="2400" dirty="0" smtClean="0"/>
              <a:t>5P1</a:t>
            </a:r>
            <a:r>
              <a:rPr lang="en-US" sz="2400" dirty="0" smtClean="0">
                <a:sym typeface="Franklin Gothic Medium"/>
              </a:rPr>
              <a:t> - Students who enroll in nontraditional program of study </a:t>
            </a:r>
            <a:endParaRPr lang="en-US" sz="2400" dirty="0" smtClean="0"/>
          </a:p>
          <a:p>
            <a:pPr marL="292100" lvl="0" indent="-292100"/>
            <a:r>
              <a:rPr lang="en-US" sz="2400" dirty="0" smtClean="0"/>
              <a:t>5P2</a:t>
            </a:r>
            <a:r>
              <a:rPr lang="en-US" sz="2400" dirty="0" smtClean="0">
                <a:sym typeface="Franklin Gothic Medium"/>
              </a:rPr>
              <a:t> - Students who complete a nontraditional program of study </a:t>
            </a:r>
            <a:endParaRPr lang="en-US" sz="2400" dirty="0">
              <a:sym typeface="Franklin Gothic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Perkins Performance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924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Career and Technical Education activities </a:t>
            </a:r>
          </a:p>
          <a:p>
            <a:r>
              <a:rPr lang="en-US" smtClean="0"/>
              <a:t>Secondary students earning postsecondary credit </a:t>
            </a:r>
          </a:p>
          <a:p>
            <a:r>
              <a:rPr lang="en-US" smtClean="0"/>
              <a:t>Improve academic and technical skills of students </a:t>
            </a:r>
          </a:p>
          <a:p>
            <a:r>
              <a:rPr lang="en-US" smtClean="0"/>
              <a:t>Understanding all aspects of industry </a:t>
            </a:r>
          </a:p>
          <a:p>
            <a:r>
              <a:rPr lang="en-US" smtClean="0"/>
              <a:t>Taught to challenging standards </a:t>
            </a:r>
          </a:p>
          <a:p>
            <a:r>
              <a:rPr lang="en-US" smtClean="0"/>
              <a:t>Professional development for staff in CTE  POS </a:t>
            </a:r>
          </a:p>
          <a:p>
            <a:r>
              <a:rPr lang="en-US" smtClean="0"/>
              <a:t>Inform stakeholders of CTE ACT </a:t>
            </a:r>
          </a:p>
          <a:p>
            <a:r>
              <a:rPr lang="en-US" smtClean="0"/>
              <a:t>Continuous improvement </a:t>
            </a:r>
          </a:p>
          <a:p>
            <a:r>
              <a:rPr lang="en-US" smtClean="0"/>
              <a:t>Risk monitoring </a:t>
            </a:r>
            <a:endParaRPr lang="en-US" dirty="0"/>
          </a:p>
        </p:txBody>
      </p:sp>
      <p:sp>
        <p:nvSpPr>
          <p:cNvPr id="156" name="Shape 1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- Basic Grant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89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at webinars and meetings </a:t>
            </a:r>
          </a:p>
          <a:p>
            <a:r>
              <a:rPr lang="en-US" dirty="0" smtClean="0"/>
              <a:t>Timeliness of paperwork </a:t>
            </a:r>
          </a:p>
          <a:p>
            <a:r>
              <a:rPr lang="en-US" dirty="0" smtClean="0"/>
              <a:t>New staff </a:t>
            </a:r>
          </a:p>
          <a:p>
            <a:r>
              <a:rPr lang="en-US" dirty="0" smtClean="0"/>
              <a:t>General performance measures </a:t>
            </a:r>
          </a:p>
          <a:p>
            <a:r>
              <a:rPr lang="en-US" dirty="0" smtClean="0"/>
              <a:t>Local plan </a:t>
            </a:r>
          </a:p>
          <a:p>
            <a:r>
              <a:rPr lang="en-US" dirty="0" smtClean="0"/>
              <a:t>Percentage of budget in one area </a:t>
            </a:r>
          </a:p>
          <a:p>
            <a:r>
              <a:rPr lang="en-US" dirty="0" smtClean="0"/>
              <a:t>Participation in Articulation Agreement update </a:t>
            </a:r>
          </a:p>
        </p:txBody>
      </p:sp>
      <p:sp>
        <p:nvSpPr>
          <p:cNvPr id="159" name="Shape 1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</a:t>
            </a:r>
            <a:r>
              <a:rPr lang="mr-IN" smtClean="0"/>
              <a:t>–</a:t>
            </a:r>
            <a:r>
              <a:rPr lang="en-US" smtClean="0"/>
              <a:t> Risk Factors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75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21" y="0"/>
            <a:ext cx="76121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" b="2223"/>
          <a:stretch/>
        </p:blipFill>
        <p:spPr>
          <a:xfrm>
            <a:off x="1803400" y="152400"/>
            <a:ext cx="5518339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4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Student accessibility </a:t>
            </a:r>
          </a:p>
          <a:p>
            <a:r>
              <a:rPr lang="en-US" smtClean="0"/>
              <a:t>Student access </a:t>
            </a:r>
          </a:p>
          <a:p>
            <a:r>
              <a:rPr lang="en-US" smtClean="0"/>
              <a:t>Equity in teaching faculty, enrolled students, and support staff  </a:t>
            </a:r>
            <a:endParaRPr lang="en-US" dirty="0"/>
          </a:p>
        </p:txBody>
      </p:sp>
      <p:sp>
        <p:nvSpPr>
          <p:cNvPr id="162" name="Shape 16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defTabSz="332993">
              <a:defRPr sz="4560"/>
            </a:lvl1pPr>
          </a:lstStyle>
          <a:p>
            <a:r>
              <a:rPr lang="en-US" sz="3200" dirty="0" smtClean="0"/>
              <a:t>Methods of Administration (MOA) of Federal CTE Programs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30492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Administrative  - Notice of non-discrimination  </a:t>
            </a:r>
          </a:p>
          <a:p>
            <a:r>
              <a:rPr lang="en-US" sz="2000" dirty="0" smtClean="0"/>
              <a:t>Site location and student eligibility </a:t>
            </a:r>
          </a:p>
          <a:p>
            <a:r>
              <a:rPr lang="en-US" sz="2000" dirty="0" smtClean="0"/>
              <a:t>Equity recruitment </a:t>
            </a:r>
          </a:p>
          <a:p>
            <a:r>
              <a:rPr lang="en-US" sz="2000" dirty="0" smtClean="0"/>
              <a:t>Admissions </a:t>
            </a:r>
          </a:p>
          <a:p>
            <a:r>
              <a:rPr lang="en-US" sz="2000" dirty="0" smtClean="0"/>
              <a:t>Student financial assistance </a:t>
            </a:r>
          </a:p>
          <a:p>
            <a:r>
              <a:rPr lang="en-US" sz="2000" dirty="0" smtClean="0"/>
              <a:t>Counseling and prevocational programs </a:t>
            </a:r>
          </a:p>
          <a:p>
            <a:r>
              <a:rPr lang="en-US" sz="2000" dirty="0" smtClean="0"/>
              <a:t>Services for students with disabilities </a:t>
            </a:r>
          </a:p>
          <a:p>
            <a:r>
              <a:rPr lang="en-US" sz="2000" dirty="0" smtClean="0"/>
              <a:t>Accessibility 504-ADA </a:t>
            </a:r>
          </a:p>
          <a:p>
            <a:r>
              <a:rPr lang="en-US" sz="2000" dirty="0" smtClean="0"/>
              <a:t>Comparable facilities </a:t>
            </a:r>
          </a:p>
          <a:p>
            <a:r>
              <a:rPr lang="en-US" sz="2000" dirty="0" smtClean="0"/>
              <a:t>Work study, cooperative education, job placement, apprenticeship </a:t>
            </a:r>
          </a:p>
          <a:p>
            <a:r>
              <a:rPr lang="en-US" sz="2000" dirty="0" smtClean="0"/>
              <a:t>Employment </a:t>
            </a:r>
            <a:endParaRPr lang="en-US" sz="2000" dirty="0"/>
          </a:p>
        </p:txBody>
      </p:sp>
      <p:sp>
        <p:nvSpPr>
          <p:cNvPr id="165" name="Shape 16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defTabSz="332993">
              <a:defRPr sz="4560"/>
            </a:lvl1pPr>
          </a:lstStyle>
          <a:p>
            <a:r>
              <a:rPr lang="en-US" sz="3200" dirty="0" smtClean="0"/>
              <a:t>Methods of Administration of Federal </a:t>
            </a:r>
            <a:br>
              <a:rPr lang="en-US" sz="3200" dirty="0" smtClean="0"/>
            </a:br>
            <a:r>
              <a:rPr lang="en-US" sz="3200" dirty="0" smtClean="0"/>
              <a:t>CTE Programs Checklist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73514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Contact information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Allotment - Accept or reject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Required use of funds - Focusing the grant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Assurances (UPDATED)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Local plan and budget document - Pathways, accountability, enhancement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Budget allocation - Pathways, equipment, staffing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Required activities - What difference does the funding make?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Permissible activities -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Supplanting - Equipment, supplies</a:t>
            </a:r>
            <a:endParaRPr lang="en-US" sz="2400" dirty="0"/>
          </a:p>
        </p:txBody>
      </p:sp>
      <p:sp>
        <p:nvSpPr>
          <p:cNvPr id="168" name="Shap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Local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670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Equitable distribution of funds </a:t>
            </a:r>
          </a:p>
          <a:p>
            <a:pPr lvl="1"/>
            <a:r>
              <a:rPr lang="en-US" dirty="0" smtClean="0"/>
              <a:t>All required activities are to be accomplished with Perkins or other funding sources</a:t>
            </a:r>
          </a:p>
          <a:p>
            <a:pPr lvl="1"/>
            <a:r>
              <a:rPr lang="en-US" dirty="0" smtClean="0"/>
              <a:t>Keep salaries under 50% </a:t>
            </a:r>
          </a:p>
          <a:p>
            <a:pPr lvl="1"/>
            <a:r>
              <a:rPr lang="en-US" dirty="0" smtClean="0"/>
              <a:t>Keep equipment under 50%</a:t>
            </a:r>
          </a:p>
          <a:p>
            <a:pPr lvl="1"/>
            <a:r>
              <a:rPr lang="en-US" dirty="0" smtClean="0"/>
              <a:t>Fund Work-Based Learning at least 20% </a:t>
            </a:r>
          </a:p>
          <a:p>
            <a:pPr lvl="1"/>
            <a:r>
              <a:rPr lang="en-US" dirty="0" smtClean="0"/>
              <a:t>Fund Faculty Professional Development at least 20% </a:t>
            </a:r>
          </a:p>
          <a:p>
            <a:pPr lvl="1"/>
            <a:r>
              <a:rPr lang="en-US" dirty="0" smtClean="0"/>
              <a:t>Budget modification accepted through the third quarter.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2017-18 </a:t>
            </a:r>
            <a:r>
              <a:rPr lang="en-US" dirty="0"/>
              <a:t>Budget - General </a:t>
            </a:r>
            <a:r>
              <a:rPr lang="en-US" dirty="0" smtClean="0"/>
              <a:t>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planning purposes use the same funding level as in fy2016-17 for fy2017-18 and expect some changes.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federal education </a:t>
            </a:r>
            <a:r>
              <a:rPr lang="en-US" dirty="0"/>
              <a:t>budget may be cut 20% </a:t>
            </a:r>
          </a:p>
          <a:p>
            <a:r>
              <a:rPr lang="en-US" dirty="0" smtClean="0"/>
              <a:t>Pell Numbers </a:t>
            </a:r>
            <a:r>
              <a:rPr lang="en-US" dirty="0"/>
              <a:t>have </a:t>
            </a:r>
            <a:r>
              <a:rPr lang="en-US" dirty="0" smtClean="0"/>
              <a:t>small tenths-of-a-percent </a:t>
            </a:r>
            <a:r>
              <a:rPr lang="en-US" dirty="0"/>
              <a:t>changes </a:t>
            </a:r>
            <a:r>
              <a:rPr lang="en-US" dirty="0" smtClean="0"/>
              <a:t>among colleges</a:t>
            </a:r>
            <a:endParaRPr lang="en-US" dirty="0"/>
          </a:p>
          <a:p>
            <a:r>
              <a:rPr lang="en-US" dirty="0" smtClean="0"/>
              <a:t>With </a:t>
            </a:r>
            <a:r>
              <a:rPr lang="en-US" dirty="0"/>
              <a:t>uncertainty, we will </a:t>
            </a:r>
            <a:r>
              <a:rPr lang="en-US" dirty="0" smtClean="0"/>
              <a:t>use </a:t>
            </a:r>
            <a:r>
              <a:rPr lang="en-US" dirty="0"/>
              <a:t>the 2016-17 allocations </a:t>
            </a:r>
            <a:r>
              <a:rPr lang="en-US" dirty="0" smtClean="0"/>
              <a:t>for planning purposes.</a:t>
            </a:r>
          </a:p>
          <a:p>
            <a:r>
              <a:rPr lang="en-US" dirty="0" smtClean="0"/>
              <a:t>Anticipate adjustments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Allocation 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Perkins/CTE State </a:t>
            </a:r>
            <a:r>
              <a:rPr lang="en-US" dirty="0" smtClean="0"/>
              <a:t>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smtClean="0"/>
              <a:t>Dr. Bob Witchger	</a:t>
            </a:r>
            <a:r>
              <a:rPr lang="en-US" smtClean="0"/>
              <a:t>Director, Career &amp; Technical Education</a:t>
            </a:r>
            <a:br>
              <a:rPr lang="en-US" smtClean="0"/>
            </a:br>
            <a:r>
              <a:rPr lang="en-US" smtClean="0"/>
              <a:t>	WitchgerB@nccommunitycolleges.edu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smtClean="0"/>
              <a:t>Dr. Tony R. Reggi</a:t>
            </a:r>
            <a:r>
              <a:rPr lang="en-US" smtClean="0"/>
              <a:t>	Coordinator, Career &amp; Technical Education</a:t>
            </a:r>
            <a:br>
              <a:rPr lang="en-US" smtClean="0"/>
            </a:br>
            <a:r>
              <a:rPr lang="en-US" smtClean="0"/>
              <a:t>	ReggiA@nccommunitycolleges.edu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smtClean="0"/>
              <a:t>Dr. Julia Hamilton</a:t>
            </a:r>
            <a:r>
              <a:rPr lang="en-US" smtClean="0"/>
              <a:t>	Coordinator, Career &amp; Technical Education</a:t>
            </a:r>
            <a:br>
              <a:rPr lang="en-US" smtClean="0"/>
            </a:br>
            <a:r>
              <a:rPr lang="en-US" smtClean="0"/>
              <a:t>	HamiltonJ@nccommunitycolleges.edu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smtClean="0"/>
              <a:t>Chris Droessler</a:t>
            </a:r>
            <a:r>
              <a:rPr lang="en-US" smtClean="0"/>
              <a:t>	Coordinator, Career &amp; Technical Education</a:t>
            </a:r>
            <a:br>
              <a:rPr lang="en-US" smtClean="0"/>
            </a:br>
            <a:r>
              <a:rPr lang="en-US" smtClean="0"/>
              <a:t>	DroesslerC@nccommunitycolleges.edu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smtClean="0"/>
              <a:t>Jennifer Holloway</a:t>
            </a:r>
            <a:r>
              <a:rPr lang="en-US" smtClean="0"/>
              <a:t>	CTE Administrative Assistant</a:t>
            </a:r>
            <a:br>
              <a:rPr lang="en-US" smtClean="0"/>
            </a:br>
            <a:r>
              <a:rPr lang="en-US" smtClean="0"/>
              <a:t>	HollowayJ@nccommunitycolleges.edu	919-807-7129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 a leadership team</a:t>
            </a:r>
          </a:p>
          <a:p>
            <a:r>
              <a:rPr lang="en-US" smtClean="0"/>
              <a:t>Joint planning</a:t>
            </a:r>
          </a:p>
          <a:p>
            <a:r>
              <a:rPr lang="en-US" smtClean="0"/>
              <a:t>Develop programs that will be mutually beneficial</a:t>
            </a:r>
          </a:p>
          <a:p>
            <a:r>
              <a:rPr lang="en-US" smtClean="0"/>
              <a:t>Collaborative use of funds</a:t>
            </a:r>
          </a:p>
          <a:p>
            <a:endParaRPr lang="en-US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Consortia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Postsecondary CTE   </a:t>
            </a:r>
            <a:endParaRPr lang="en-US" dirty="0"/>
          </a:p>
        </p:txBody>
      </p:sp>
      <p:sp>
        <p:nvSpPr>
          <p:cNvPr id="120" name="Shape 1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Annual Perkins Planning Meeting </a:t>
            </a:r>
          </a:p>
          <a:p>
            <a:r>
              <a:rPr lang="en-US" smtClean="0"/>
              <a:t>April 27, 2017</a:t>
            </a:r>
          </a:p>
          <a:p>
            <a:r>
              <a:rPr lang="en-US" smtClean="0"/>
              <a:t>Greensboro, NC</a:t>
            </a:r>
          </a:p>
          <a:p>
            <a:endParaRPr lang="en-US" smtClean="0"/>
          </a:p>
          <a:p>
            <a:r>
              <a:rPr lang="en-US" smtClean="0"/>
              <a:t>www.ncperkins.org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Grant - Enhancing Programs of Study  </a:t>
            </a:r>
          </a:p>
          <a:p>
            <a:r>
              <a:rPr lang="en-US" dirty="0" smtClean="0"/>
              <a:t>Leadership Grant - Pushing the Envelope</a:t>
            </a:r>
          </a:p>
          <a:p>
            <a:r>
              <a:rPr lang="en-US" dirty="0" smtClean="0"/>
              <a:t>FAUPL - Performance and Accountability   </a:t>
            </a:r>
          </a:p>
          <a:p>
            <a:r>
              <a:rPr lang="en-US" dirty="0" smtClean="0"/>
              <a:t>Methods of Administration </a:t>
            </a:r>
            <a:r>
              <a:rPr lang="en-US" dirty="0" smtClean="0"/>
              <a:t>- </a:t>
            </a:r>
            <a:r>
              <a:rPr lang="en-US" dirty="0" smtClean="0"/>
              <a:t>Equity</a:t>
            </a:r>
          </a:p>
          <a:p>
            <a:r>
              <a:rPr lang="en-US" dirty="0" smtClean="0"/>
              <a:t>Career Pathways Grant - </a:t>
            </a:r>
            <a:r>
              <a:rPr lang="en-US" dirty="0" smtClean="0"/>
              <a:t>RFP</a:t>
            </a:r>
            <a:endParaRPr lang="en-US" dirty="0"/>
          </a:p>
        </p:txBody>
      </p:sp>
      <p:sp>
        <p:nvSpPr>
          <p:cNvPr id="131" name="Shape 1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lang="en-US" sz="3200" dirty="0" smtClean="0"/>
              <a:t>Postsecondary Perkins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1336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 CTE –Links to high school </a:t>
            </a:r>
          </a:p>
          <a:p>
            <a:r>
              <a:rPr lang="en-US" dirty="0" smtClean="0"/>
              <a:t>Employers - Listening, acting, engaging</a:t>
            </a:r>
          </a:p>
          <a:p>
            <a:r>
              <a:rPr lang="en-US" dirty="0" smtClean="0"/>
              <a:t>Develop more fully the academic, technical and professional skills of faculty </a:t>
            </a:r>
          </a:p>
          <a:p>
            <a:r>
              <a:rPr lang="en-US" dirty="0" smtClean="0"/>
              <a:t>Encourage partnerships with stakeholders</a:t>
            </a:r>
            <a:endParaRPr lang="en-US" dirty="0"/>
          </a:p>
        </p:txBody>
      </p:sp>
      <p:sp>
        <p:nvSpPr>
          <p:cNvPr id="134" name="Shap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Grant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020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Strengthen the Academic, Career and Technical Skills of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Secondary to Postsecondary Linkages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All Aspects of Industry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Develop, Improve, or Expand the use of Technology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Professional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Evaluation of CTE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Initiate, Improve, Expand, or Modernize CTE Programs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Size, Scope, and 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Activities for Special Populations</a:t>
            </a:r>
            <a:endParaRPr lang="en-US" sz="2400" dirty="0"/>
          </a:p>
        </p:txBody>
      </p:sp>
      <p:sp>
        <p:nvSpPr>
          <p:cNvPr id="137" name="Shape 1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Grant -</a:t>
            </a:r>
            <a:br>
              <a:rPr lang="en-US" smtClean="0"/>
            </a:br>
            <a:r>
              <a:rPr lang="en-US" smtClean="0"/>
              <a:t>required activities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089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Assessment of CTE </a:t>
            </a:r>
          </a:p>
          <a:p>
            <a:r>
              <a:rPr lang="en-US" smtClean="0"/>
              <a:t>Expand the use of technology </a:t>
            </a:r>
          </a:p>
          <a:p>
            <a:r>
              <a:rPr lang="en-US" smtClean="0"/>
              <a:t>Professional developments programs </a:t>
            </a:r>
          </a:p>
          <a:p>
            <a:r>
              <a:rPr lang="en-US" smtClean="0"/>
              <a:t>Support and improve CTE programs </a:t>
            </a:r>
          </a:p>
          <a:p>
            <a:r>
              <a:rPr lang="en-US" smtClean="0"/>
              <a:t>Support partnerships </a:t>
            </a:r>
          </a:p>
          <a:p>
            <a:r>
              <a:rPr lang="en-US" smtClean="0"/>
              <a:t>Serve state correctional institutions </a:t>
            </a:r>
          </a:p>
          <a:p>
            <a:r>
              <a:rPr lang="en-US" smtClean="0"/>
              <a:t>Support programs for special populations </a:t>
            </a:r>
          </a:p>
          <a:p>
            <a:r>
              <a:rPr lang="en-US" smtClean="0"/>
              <a:t>Provide technical assistance to our colleges </a:t>
            </a:r>
            <a:endParaRPr lang="en-US" dirty="0"/>
          </a:p>
        </p:txBody>
      </p:sp>
      <p:sp>
        <p:nvSpPr>
          <p:cNvPr id="146" name="Shape 1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</a:t>
            </a:r>
            <a:r>
              <a:rPr lang="en-US" dirty="0" smtClean="0"/>
              <a:t>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90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93879" y="1681163"/>
            <a:ext cx="3868340" cy="823912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2017-2018 </a:t>
            </a:r>
            <a:endParaRPr lang="en-US" sz="2400" u="sng" dirty="0"/>
          </a:p>
        </p:txBody>
      </p:sp>
      <p:sp>
        <p:nvSpPr>
          <p:cNvPr id="150" name="Shape 150"/>
          <p:cNvSpPr>
            <a:spLocks noGrp="1"/>
          </p:cNvSpPr>
          <p:nvPr>
            <p:ph sz="half" idx="2"/>
          </p:nvPr>
        </p:nvSpPr>
        <p:spPr>
          <a:xfrm>
            <a:off x="4793879" y="2505074"/>
            <a:ext cx="3868340" cy="3920233"/>
          </a:xfrm>
        </p:spPr>
        <p:txBody>
          <a:bodyPr/>
          <a:lstStyle/>
          <a:p>
            <a:r>
              <a:rPr lang="en-US" sz="2200" dirty="0" smtClean="0"/>
              <a:t>Competency-Based Education </a:t>
            </a:r>
          </a:p>
          <a:p>
            <a:r>
              <a:rPr lang="en-US" sz="2200" dirty="0" smtClean="0"/>
              <a:t>Career </a:t>
            </a:r>
            <a:r>
              <a:rPr lang="en-US" sz="2200" dirty="0" smtClean="0"/>
              <a:t>Cluster Guide</a:t>
            </a:r>
            <a:endParaRPr lang="en-US" sz="2200" dirty="0" smtClean="0"/>
          </a:p>
          <a:p>
            <a:r>
              <a:rPr lang="en-US" sz="2200" dirty="0" err="1" smtClean="0"/>
              <a:t>SkillsUSA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WIOA </a:t>
            </a:r>
          </a:p>
          <a:p>
            <a:r>
              <a:rPr lang="en-US" sz="2200" dirty="0" smtClean="0"/>
              <a:t>Apprenticeship </a:t>
            </a:r>
          </a:p>
          <a:p>
            <a:r>
              <a:rPr lang="en-US" sz="2200" dirty="0" smtClean="0"/>
              <a:t>Articulation </a:t>
            </a:r>
          </a:p>
          <a:p>
            <a:r>
              <a:rPr lang="en-US" sz="2200" dirty="0" smtClean="0"/>
              <a:t>CORD / NC-NET</a:t>
            </a:r>
          </a:p>
          <a:p>
            <a:r>
              <a:rPr lang="en-US" sz="2200" dirty="0" smtClean="0"/>
              <a:t>Survey </a:t>
            </a:r>
            <a:endParaRPr lang="en-US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9771" y="1681163"/>
            <a:ext cx="3887391" cy="823912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2016-2017 </a:t>
            </a:r>
            <a:endParaRPr lang="en-US" sz="2400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9771" y="2505074"/>
            <a:ext cx="3887391" cy="392023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Automotive </a:t>
            </a:r>
          </a:p>
          <a:p>
            <a:r>
              <a:rPr lang="en-US" sz="2200" dirty="0" err="1" smtClean="0"/>
              <a:t>SkillsUSA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Pathways </a:t>
            </a:r>
          </a:p>
          <a:p>
            <a:r>
              <a:rPr lang="en-US" sz="2200" dirty="0" smtClean="0"/>
              <a:t>Career Coaches</a:t>
            </a:r>
          </a:p>
          <a:p>
            <a:r>
              <a:rPr lang="en-US" sz="2200" dirty="0" smtClean="0"/>
              <a:t>RN to BSN </a:t>
            </a:r>
          </a:p>
          <a:p>
            <a:r>
              <a:rPr lang="en-US" sz="2200" dirty="0" smtClean="0"/>
              <a:t>Competency-Based </a:t>
            </a:r>
            <a:r>
              <a:rPr lang="en-US" sz="2200" dirty="0" smtClean="0"/>
              <a:t>Education </a:t>
            </a:r>
          </a:p>
          <a:p>
            <a:r>
              <a:rPr lang="en-US" sz="2200" dirty="0" smtClean="0"/>
              <a:t>Accounting </a:t>
            </a:r>
            <a:endParaRPr lang="en-US" sz="2200" dirty="0"/>
          </a:p>
        </p:txBody>
      </p:sp>
      <p:sp>
        <p:nvSpPr>
          <p:cNvPr id="149" name="Shape 1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</a:t>
            </a:r>
            <a:r>
              <a:rPr lang="en-US" dirty="0" smtClean="0"/>
              <a:t>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00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survey </a:t>
            </a:r>
            <a:r>
              <a:rPr lang="en-US" dirty="0" smtClean="0"/>
              <a:t>on </a:t>
            </a:r>
            <a:r>
              <a:rPr lang="en-US" dirty="0" err="1" smtClean="0"/>
              <a:t>ncPerkins</a:t>
            </a:r>
            <a:r>
              <a:rPr lang="en-US" dirty="0" smtClean="0"/>
              <a:t> Moodle</a:t>
            </a:r>
          </a:p>
          <a:p>
            <a:endParaRPr lang="en-US" dirty="0"/>
          </a:p>
          <a:p>
            <a:r>
              <a:rPr lang="en-US" sz="2400" dirty="0"/>
              <a:t>http://</a:t>
            </a:r>
            <a:r>
              <a:rPr lang="en-US" sz="2400" dirty="0" err="1" smtClean="0"/>
              <a:t>www.ncperkins.org</a:t>
            </a:r>
            <a:r>
              <a:rPr lang="en-US" sz="2400" dirty="0" smtClean="0"/>
              <a:t>/mod/feedback/</a:t>
            </a:r>
            <a:r>
              <a:rPr lang="en-US" sz="2400" dirty="0" err="1" smtClean="0"/>
              <a:t>view.php?id</a:t>
            </a:r>
            <a:r>
              <a:rPr lang="en-US" sz="2400" dirty="0" smtClean="0"/>
              <a:t>=845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2017-18 Leadership Grants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8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Partnership </a:t>
            </a:r>
            <a:r>
              <a:rPr lang="en-US" dirty="0"/>
              <a:t>with </a:t>
            </a:r>
            <a:r>
              <a:rPr lang="en-US" dirty="0" err="1"/>
              <a:t>NCWorks</a:t>
            </a:r>
            <a:r>
              <a:rPr lang="en-US" dirty="0"/>
              <a:t> Training Center</a:t>
            </a:r>
          </a:p>
          <a:p>
            <a:r>
              <a:rPr lang="en-US" dirty="0" smtClean="0"/>
              <a:t>Presentations/webinars</a:t>
            </a:r>
          </a:p>
          <a:p>
            <a:pPr lvl="1"/>
            <a:r>
              <a:rPr lang="en-US" dirty="0" smtClean="0"/>
              <a:t>Preparing </a:t>
            </a:r>
            <a:r>
              <a:rPr lang="en-US" dirty="0"/>
              <a:t>Youth for Careers of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Help Folks Discover </a:t>
            </a:r>
            <a:r>
              <a:rPr lang="en-US" dirty="0"/>
              <a:t>their Passion and Turn it into a </a:t>
            </a:r>
            <a:r>
              <a:rPr lang="en-US" dirty="0" smtClean="0"/>
              <a:t>Career</a:t>
            </a:r>
          </a:p>
          <a:p>
            <a:pPr lvl="1"/>
            <a:r>
              <a:rPr lang="en-US" dirty="0" smtClean="0"/>
              <a:t>Working </a:t>
            </a:r>
            <a:r>
              <a:rPr lang="en-US" dirty="0"/>
              <a:t>with youth who are like Dr. Sheldon Cooper from the TV series "The Big Bang Theory</a:t>
            </a:r>
            <a:r>
              <a:rPr lang="en-US" dirty="0" smtClean="0"/>
              <a:t>"</a:t>
            </a:r>
          </a:p>
          <a:p>
            <a:pPr lvl="1"/>
            <a:r>
              <a:rPr lang="en-US" dirty="0" smtClean="0"/>
              <a:t>Keeping our </a:t>
            </a:r>
            <a:r>
              <a:rPr lang="en-US" dirty="0"/>
              <a:t>Youth </a:t>
            </a:r>
            <a:r>
              <a:rPr lang="en-US" dirty="0" smtClean="0"/>
              <a:t>out </a:t>
            </a:r>
            <a:r>
              <a:rPr lang="en-US" dirty="0"/>
              <a:t>of </a:t>
            </a:r>
            <a:r>
              <a:rPr lang="en-US" dirty="0" smtClean="0"/>
              <a:t>Trouble with the Law</a:t>
            </a:r>
          </a:p>
          <a:p>
            <a:pPr lvl="1"/>
            <a:r>
              <a:rPr lang="en-US" dirty="0" smtClean="0"/>
              <a:t>Hot </a:t>
            </a:r>
            <a:r>
              <a:rPr lang="en-US" dirty="0"/>
              <a:t>Jobs of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Career </a:t>
            </a:r>
            <a:r>
              <a:rPr lang="en-US" dirty="0"/>
              <a:t>Information: What it is, and Why it’s </a:t>
            </a:r>
            <a:r>
              <a:rPr lang="en-US" dirty="0" smtClean="0"/>
              <a:t>Important</a:t>
            </a:r>
          </a:p>
          <a:p>
            <a:pPr lvl="1"/>
            <a:r>
              <a:rPr lang="en-US" dirty="0"/>
              <a:t>Employers and Educators Developing Quality Career Pathways with </a:t>
            </a:r>
            <a:r>
              <a:rPr lang="en-US" dirty="0" smtClean="0"/>
              <a:t>WIOA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Research/Presentations/Webinars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734</Words>
  <Application>Microsoft Macintosh PowerPoint</Application>
  <PresentationFormat>On-screen Show (4:3)</PresentationFormat>
  <Paragraphs>163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Calibri Light</vt:lpstr>
      <vt:lpstr>Franklin Gothic Medium</vt:lpstr>
      <vt:lpstr>HelvLight</vt:lpstr>
      <vt:lpstr>Mangal</vt:lpstr>
      <vt:lpstr>Arial</vt:lpstr>
      <vt:lpstr>Office Theme</vt:lpstr>
      <vt:lpstr>Postsecondary CTE   </vt:lpstr>
      <vt:lpstr>Perkins/CTE State Staff</vt:lpstr>
      <vt:lpstr>Postsecondary Perkins</vt:lpstr>
      <vt:lpstr>Basic Grant </vt:lpstr>
      <vt:lpstr>Basic Grant - required activities </vt:lpstr>
      <vt:lpstr>Leadership Grant</vt:lpstr>
      <vt:lpstr>Leadership Grant</vt:lpstr>
      <vt:lpstr>2017-18 Leadership Grants Survey</vt:lpstr>
      <vt:lpstr>Research/Presentations/Webinars</vt:lpstr>
      <vt:lpstr>Perkins Performance Indicators</vt:lpstr>
      <vt:lpstr>Monitoring - Basic Grant </vt:lpstr>
      <vt:lpstr>Monitoring – Risk Factors </vt:lpstr>
      <vt:lpstr>PowerPoint Presentation</vt:lpstr>
      <vt:lpstr>PowerPoint Presentation</vt:lpstr>
      <vt:lpstr>Methods of Administration (MOA) of Federal CTE Programs</vt:lpstr>
      <vt:lpstr>Methods of Administration of Federal  CTE Programs Checklist </vt:lpstr>
      <vt:lpstr>Writing the Local Plan </vt:lpstr>
      <vt:lpstr>2017-18 Budget - General Guidance</vt:lpstr>
      <vt:lpstr>Perkins Allocation 2017-18</vt:lpstr>
      <vt:lpstr>Consortia</vt:lpstr>
      <vt:lpstr>Postsecondary CTE  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Droessler</dc:creator>
  <cp:keywords/>
  <cp:lastModifiedBy/>
  <cp:revision>1</cp:revision>
  <cp:lastPrinted>2017-04-26T15:33:33Z</cp:lastPrinted>
  <dcterms:created xsi:type="dcterms:W3CDTF">2017-04-24T19:18:55Z</dcterms:created>
  <dcterms:modified xsi:type="dcterms:W3CDTF">2017-04-26T15:33:39Z</dcterms:modified>
</cp:coreProperties>
</file>