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handoutMasterIdLst>
    <p:handoutMasterId r:id="rId64"/>
  </p:handoutMasterIdLst>
  <p:sldIdLst>
    <p:sldId id="268" r:id="rId2"/>
    <p:sldId id="270" r:id="rId3"/>
    <p:sldId id="272" r:id="rId4"/>
    <p:sldId id="302" r:id="rId5"/>
    <p:sldId id="417" r:id="rId6"/>
    <p:sldId id="275" r:id="rId7"/>
    <p:sldId id="303" r:id="rId8"/>
    <p:sldId id="277" r:id="rId9"/>
    <p:sldId id="279" r:id="rId10"/>
    <p:sldId id="308" r:id="rId11"/>
    <p:sldId id="389" r:id="rId12"/>
    <p:sldId id="399" r:id="rId13"/>
    <p:sldId id="345" r:id="rId14"/>
    <p:sldId id="390" r:id="rId15"/>
    <p:sldId id="347" r:id="rId16"/>
    <p:sldId id="391" r:id="rId17"/>
    <p:sldId id="400" r:id="rId18"/>
    <p:sldId id="346" r:id="rId19"/>
    <p:sldId id="392" r:id="rId20"/>
    <p:sldId id="290" r:id="rId21"/>
    <p:sldId id="404" r:id="rId22"/>
    <p:sldId id="405" r:id="rId23"/>
    <p:sldId id="406" r:id="rId24"/>
    <p:sldId id="407" r:id="rId25"/>
    <p:sldId id="408" r:id="rId26"/>
    <p:sldId id="409" r:id="rId27"/>
    <p:sldId id="410" r:id="rId28"/>
    <p:sldId id="411" r:id="rId29"/>
    <p:sldId id="412" r:id="rId30"/>
    <p:sldId id="413" r:id="rId31"/>
    <p:sldId id="414" r:id="rId32"/>
    <p:sldId id="415" r:id="rId33"/>
    <p:sldId id="416" r:id="rId34"/>
    <p:sldId id="361" r:id="rId35"/>
    <p:sldId id="362" r:id="rId36"/>
    <p:sldId id="363" r:id="rId37"/>
    <p:sldId id="364" r:id="rId38"/>
    <p:sldId id="365" r:id="rId39"/>
    <p:sldId id="315" r:id="rId40"/>
    <p:sldId id="369" r:id="rId41"/>
    <p:sldId id="370"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401" r:id="rId57"/>
    <p:sldId id="402" r:id="rId58"/>
    <p:sldId id="418" r:id="rId59"/>
    <p:sldId id="419" r:id="rId60"/>
    <p:sldId id="420" r:id="rId61"/>
    <p:sldId id="421" r:id="rId62"/>
  </p:sldIdLst>
  <p:sldSz cx="9144000" cy="6858000" type="screen4x3"/>
  <p:notesSz cx="9236075" cy="69611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6" autoAdjust="0"/>
    <p:restoredTop sz="93677" autoAdjust="0"/>
  </p:normalViewPr>
  <p:slideViewPr>
    <p:cSldViewPr>
      <p:cViewPr varScale="1">
        <p:scale>
          <a:sx n="57" d="100"/>
          <a:sy n="57" d="100"/>
        </p:scale>
        <p:origin x="1429" y="54"/>
      </p:cViewPr>
      <p:guideLst>
        <p:guide orient="horz" pos="2160"/>
        <p:guide pos="2880"/>
      </p:guideLst>
    </p:cSldViewPr>
  </p:slideViewPr>
  <p:outlineViewPr>
    <p:cViewPr>
      <p:scale>
        <a:sx n="33" d="100"/>
        <a:sy n="33" d="100"/>
      </p:scale>
      <p:origin x="0" y="5194"/>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oleObject" Target="file:///\\WCS02021\groupdir\ADULTED\Data%20System\Special%20Requests\Heidi\Enrollment%20Data%20(08-29-17).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0"/>
    </mc:Choice>
    <mc:Fallback>
      <c:style val="30"/>
    </mc:Fallback>
  </mc:AlternateContent>
  <c:chart>
    <c:title>
      <c:tx>
        <c:rich>
          <a:bodyPr/>
          <a:lstStyle/>
          <a:p>
            <a:pPr>
              <a:defRPr sz="1000"/>
            </a:pPr>
            <a:r>
              <a:rPr lang="en-US" sz="1000" dirty="0"/>
              <a:t>All Credentials Earned by DARS Program Exiters</a:t>
            </a:r>
          </a:p>
          <a:p>
            <a:pPr>
              <a:defRPr sz="1000"/>
            </a:pPr>
            <a:r>
              <a:rPr lang="en-US" sz="1000" dirty="0"/>
              <a:t>With Projections for July-Sept 17</a:t>
            </a:r>
          </a:p>
        </c:rich>
      </c:tx>
      <c:layout>
        <c:manualLayout>
          <c:xMode val="edge"/>
          <c:yMode val="edge"/>
          <c:x val="0.2647996163941046"/>
          <c:y val="3.1388832475527886E-2"/>
        </c:manualLayout>
      </c:layout>
      <c:overlay val="0"/>
    </c:title>
    <c:autoTitleDeleted val="0"/>
    <c:plotArea>
      <c:layout>
        <c:manualLayout>
          <c:layoutTarget val="inner"/>
          <c:xMode val="edge"/>
          <c:yMode val="edge"/>
          <c:x val="3.7948173741760655E-2"/>
          <c:y val="0.12920802828174308"/>
          <c:w val="0.8931947727076982"/>
          <c:h val="0.73310320081997615"/>
        </c:manualLayout>
      </c:layout>
      <c:barChart>
        <c:barDir val="col"/>
        <c:grouping val="clustered"/>
        <c:varyColors val="0"/>
        <c:ser>
          <c:idx val="0"/>
          <c:order val="0"/>
          <c:tx>
            <c:strRef>
              <c:f>Sheet2!$B$1</c:f>
              <c:strCache>
                <c:ptCount val="1"/>
                <c:pt idx="0">
                  <c:v>Credentials Earned by Program Exiters (ALL Credentials)</c:v>
                </c:pt>
              </c:strCache>
            </c:strRef>
          </c:tx>
          <c:invertIfNegative val="0"/>
          <c:trendline>
            <c:spPr>
              <a:ln w="120650">
                <a:solidFill>
                  <a:srgbClr val="009900"/>
                </a:solidFill>
                <a:tailEnd w="lg" len="sm"/>
              </a:ln>
            </c:spPr>
            <c:trendlineType val="linear"/>
            <c:forward val="3"/>
            <c:dispRSqr val="0"/>
            <c:dispEq val="0"/>
          </c:trendline>
          <c:cat>
            <c:strRef>
              <c:f>Sheet2!$A$2:$A$14</c:f>
              <c:strCache>
                <c:ptCount val="13"/>
                <c:pt idx="0">
                  <c:v>September 2016</c:v>
                </c:pt>
                <c:pt idx="1">
                  <c:v>October 2016</c:v>
                </c:pt>
                <c:pt idx="2">
                  <c:v>November 2016</c:v>
                </c:pt>
                <c:pt idx="3">
                  <c:v>December 2016</c:v>
                </c:pt>
                <c:pt idx="4">
                  <c:v>January 2017</c:v>
                </c:pt>
                <c:pt idx="5">
                  <c:v>February 2017</c:v>
                </c:pt>
                <c:pt idx="6">
                  <c:v>March 2017</c:v>
                </c:pt>
                <c:pt idx="7">
                  <c:v>April 2017</c:v>
                </c:pt>
                <c:pt idx="8">
                  <c:v>May 2017</c:v>
                </c:pt>
                <c:pt idx="9">
                  <c:v>June 2017</c:v>
                </c:pt>
                <c:pt idx="10">
                  <c:v>July 2017</c:v>
                </c:pt>
                <c:pt idx="11">
                  <c:v>August 2017</c:v>
                </c:pt>
                <c:pt idx="12">
                  <c:v>September 2017</c:v>
                </c:pt>
              </c:strCache>
            </c:strRef>
          </c:cat>
          <c:val>
            <c:numRef>
              <c:f>Sheet2!$B$2:$B$11</c:f>
              <c:numCache>
                <c:formatCode>General</c:formatCode>
                <c:ptCount val="10"/>
                <c:pt idx="0">
                  <c:v>36</c:v>
                </c:pt>
                <c:pt idx="1">
                  <c:v>44</c:v>
                </c:pt>
                <c:pt idx="2">
                  <c:v>49</c:v>
                </c:pt>
                <c:pt idx="3">
                  <c:v>33</c:v>
                </c:pt>
                <c:pt idx="4">
                  <c:v>43</c:v>
                </c:pt>
                <c:pt idx="5">
                  <c:v>38</c:v>
                </c:pt>
                <c:pt idx="6">
                  <c:v>39</c:v>
                </c:pt>
                <c:pt idx="7">
                  <c:v>33</c:v>
                </c:pt>
                <c:pt idx="8">
                  <c:v>43</c:v>
                </c:pt>
                <c:pt idx="9">
                  <c:v>66</c:v>
                </c:pt>
              </c:numCache>
            </c:numRef>
          </c:val>
          <c:extLst>
            <c:ext xmlns:c16="http://schemas.microsoft.com/office/drawing/2014/chart" uri="{C3380CC4-5D6E-409C-BE32-E72D297353CC}">
              <c16:uniqueId val="{00000000-5DC2-4513-A42C-C4C98A53E1DD}"/>
            </c:ext>
          </c:extLst>
        </c:ser>
        <c:dLbls>
          <c:showLegendKey val="0"/>
          <c:showVal val="0"/>
          <c:showCatName val="0"/>
          <c:showSerName val="0"/>
          <c:showPercent val="0"/>
          <c:showBubbleSize val="0"/>
        </c:dLbls>
        <c:gapWidth val="150"/>
        <c:axId val="116765056"/>
        <c:axId val="116766592"/>
      </c:barChart>
      <c:catAx>
        <c:axId val="116765056"/>
        <c:scaling>
          <c:orientation val="minMax"/>
        </c:scaling>
        <c:delete val="0"/>
        <c:axPos val="b"/>
        <c:numFmt formatCode="General" sourceLinked="0"/>
        <c:majorTickMark val="none"/>
        <c:minorTickMark val="none"/>
        <c:tickLblPos val="low"/>
        <c:txPr>
          <a:bodyPr rot="0" vert="horz"/>
          <a:lstStyle/>
          <a:p>
            <a:pPr>
              <a:defRPr/>
            </a:pPr>
            <a:endParaRPr lang="en-US"/>
          </a:p>
        </c:txPr>
        <c:crossAx val="116766592"/>
        <c:crosses val="autoZero"/>
        <c:auto val="1"/>
        <c:lblAlgn val="ctr"/>
        <c:lblOffset val="100"/>
        <c:noMultiLvlLbl val="0"/>
      </c:catAx>
      <c:valAx>
        <c:axId val="116766592"/>
        <c:scaling>
          <c:orientation val="minMax"/>
          <c:min val="10"/>
        </c:scaling>
        <c:delete val="0"/>
        <c:axPos val="l"/>
        <c:majorGridlines/>
        <c:numFmt formatCode="General" sourceLinked="1"/>
        <c:majorTickMark val="none"/>
        <c:minorTickMark val="none"/>
        <c:tickLblPos val="nextTo"/>
        <c:crossAx val="116765056"/>
        <c:crosses val="autoZero"/>
        <c:crossBetween val="between"/>
      </c:valAx>
    </c:plotArea>
    <c:legend>
      <c:legendPos val="r"/>
      <c:legendEntry>
        <c:idx val="0"/>
        <c:delete val="1"/>
      </c:legendEntry>
      <c:layout>
        <c:manualLayout>
          <c:xMode val="edge"/>
          <c:yMode val="edge"/>
          <c:x val="0.33106876366210236"/>
          <c:y val="0.91440458731727681"/>
          <c:w val="0.35996696018099955"/>
          <c:h val="8.4890497511592264E-2"/>
        </c:manualLayout>
      </c:layout>
      <c:overlay val="0"/>
    </c:legend>
    <c:plotVisOnly val="1"/>
    <c:dispBlanksAs val="gap"/>
    <c:showDLblsOverMax val="0"/>
  </c:chart>
  <c:txPr>
    <a:bodyPr/>
    <a:lstStyle/>
    <a:p>
      <a:pPr>
        <a:defRPr>
          <a:solidFill>
            <a:schemeClr val="accent1">
              <a:lumMod val="50000"/>
            </a:schemeClr>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solidFill>
                <a:latin typeface="+mn-lt"/>
                <a:ea typeface="+mn-ea"/>
                <a:cs typeface="+mn-cs"/>
              </a:defRPr>
            </a:pPr>
            <a:r>
              <a:rPr lang="en-US" sz="1600" dirty="0">
                <a:solidFill>
                  <a:schemeClr val="tx1"/>
                </a:solidFill>
              </a:rPr>
              <a:t>Enrollment by Program Type (2016-17)</a:t>
            </a:r>
          </a:p>
        </c:rich>
      </c:tx>
      <c:overlay val="0"/>
      <c:spPr>
        <a:noFill/>
        <a:ln>
          <a:noFill/>
        </a:ln>
        <a:effectLst/>
      </c:spPr>
    </c:title>
    <c:autoTitleDeleted val="0"/>
    <c:plotArea>
      <c:layout>
        <c:manualLayout>
          <c:layoutTarget val="inner"/>
          <c:xMode val="edge"/>
          <c:yMode val="edge"/>
          <c:x val="0.12853740157480315"/>
          <c:y val="0.19558727034120735"/>
          <c:w val="0.48264763779527559"/>
          <c:h val="0.80441272965879262"/>
        </c:manualLayout>
      </c:layout>
      <c:pie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548-42A1-8B1B-5BB1FC3D3A3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548-42A1-8B1B-5BB1FC3D3A3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548-42A1-8B1B-5BB1FC3D3A36}"/>
              </c:ext>
            </c:extLst>
          </c:dPt>
          <c:dLbls>
            <c:spPr>
              <a:noFill/>
              <a:ln>
                <a:noFill/>
              </a:ln>
              <a:effectLst/>
            </c:spPr>
            <c:txPr>
              <a:bodyPr/>
              <a:lstStyle/>
              <a:p>
                <a:pPr>
                  <a:defRPr sz="1200">
                    <a:solidFill>
                      <a:schemeClr val="tx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'PY16 AE Enroll VA (Pgm Type)'!$A$2:$A$4</c:f>
              <c:strCache>
                <c:ptCount val="3"/>
                <c:pt idx="0">
                  <c:v>Adult Basic Education</c:v>
                </c:pt>
                <c:pt idx="1">
                  <c:v>Adult Secondary Education</c:v>
                </c:pt>
                <c:pt idx="2">
                  <c:v>English-as-a-Second Language</c:v>
                </c:pt>
              </c:strCache>
            </c:strRef>
          </c:cat>
          <c:val>
            <c:numRef>
              <c:f>'PY16 AE Enroll VA (Pgm Type)'!$B$2:$B$4</c:f>
              <c:numCache>
                <c:formatCode>_(* #,##0_);_(* \(#,##0\);_(* "-"_);_(@_)</c:formatCode>
                <c:ptCount val="3"/>
                <c:pt idx="0">
                  <c:v>6634</c:v>
                </c:pt>
                <c:pt idx="1">
                  <c:v>1447</c:v>
                </c:pt>
                <c:pt idx="2">
                  <c:v>11116</c:v>
                </c:pt>
              </c:numCache>
            </c:numRef>
          </c:val>
          <c:extLst>
            <c:ext xmlns:c16="http://schemas.microsoft.com/office/drawing/2014/chart" uri="{C3380CC4-5D6E-409C-BE32-E72D297353CC}">
              <c16:uniqueId val="{00000006-0548-42A1-8B1B-5BB1FC3D3A36}"/>
            </c:ext>
          </c:extLst>
        </c:ser>
        <c:dLbls>
          <c:showLegendKey val="0"/>
          <c:showVal val="0"/>
          <c:showCatName val="0"/>
          <c:showSerName val="0"/>
          <c:showPercent val="1"/>
          <c:showBubbleSize val="0"/>
          <c:showLeaderLines val="1"/>
        </c:dLbls>
        <c:firstSliceAng val="0"/>
      </c:pieChart>
      <c:spPr>
        <a:noFill/>
        <a:ln>
          <a:noFill/>
        </a:ln>
        <a:effectLst/>
        <a:sp3d/>
      </c:spPr>
    </c:plotArea>
    <c:legend>
      <c:legendPos val="r"/>
      <c:legendEntry>
        <c:idx val="0"/>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1"/>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legendEntry>
        <c:idx val="2"/>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24ECF-E876-4837-9177-AADF103FC971}" type="doc">
      <dgm:prSet loTypeId="urn:microsoft.com/office/officeart/2005/8/layout/orgChart1" loCatId="hierarchy" qsTypeId="urn:microsoft.com/office/officeart/2005/8/quickstyle/simple1" qsCatId="simple" csTypeId="urn:microsoft.com/office/officeart/2005/8/colors/ColorSchemeForSuggestions" csCatId="other" phldr="1"/>
      <dgm:spPr/>
      <dgm:t>
        <a:bodyPr/>
        <a:lstStyle/>
        <a:p>
          <a:endParaRPr lang="en-US"/>
        </a:p>
      </dgm:t>
    </dgm:pt>
    <dgm:pt modelId="{D522CB9C-7D99-4877-BB85-F108350F349C}">
      <dgm:prSet phldrT="[Text]" custT="1"/>
      <dgm:spPr/>
      <dgm:t>
        <a:bodyPr/>
        <a:lstStyle/>
        <a:p>
          <a:r>
            <a:rPr lang="en-US" sz="1200" b="1" dirty="0"/>
            <a:t>Governor</a:t>
          </a:r>
        </a:p>
      </dgm:t>
    </dgm:pt>
    <dgm:pt modelId="{C84F1CAA-4E8E-4658-99FE-D4D15552FB75}" type="parTrans" cxnId="{EABE8A69-ADBE-415A-A4C0-3C89FE5B038B}">
      <dgm:prSet/>
      <dgm:spPr/>
      <dgm:t>
        <a:bodyPr/>
        <a:lstStyle/>
        <a:p>
          <a:endParaRPr lang="en-US" sz="2000" b="1"/>
        </a:p>
      </dgm:t>
    </dgm:pt>
    <dgm:pt modelId="{92912F5B-A7EB-4B91-B28C-E26714DFB3B9}" type="sibTrans" cxnId="{EABE8A69-ADBE-415A-A4C0-3C89FE5B038B}">
      <dgm:prSet/>
      <dgm:spPr/>
      <dgm:t>
        <a:bodyPr/>
        <a:lstStyle/>
        <a:p>
          <a:endParaRPr lang="en-US" b="1"/>
        </a:p>
      </dgm:t>
    </dgm:pt>
    <dgm:pt modelId="{EDA9DDAD-A736-4048-A736-0E2D1A57562A}">
      <dgm:prSet phldrT="[Text]" custT="1"/>
      <dgm:spPr>
        <a:solidFill>
          <a:srgbClr val="FF0000"/>
        </a:solidFill>
      </dgm:spPr>
      <dgm:t>
        <a:bodyPr/>
        <a:lstStyle/>
        <a:p>
          <a:r>
            <a:rPr lang="en-US" sz="1000" b="1" dirty="0"/>
            <a:t>Commerce and Trade</a:t>
          </a:r>
        </a:p>
      </dgm:t>
    </dgm:pt>
    <dgm:pt modelId="{DD2742CC-1C98-4E4D-9D43-59C282DEAF78}" type="parTrans" cxnId="{3071864A-28EC-43E8-ADC4-25820F66A0D5}">
      <dgm:prSet/>
      <dgm:spPr/>
      <dgm:t>
        <a:bodyPr/>
        <a:lstStyle/>
        <a:p>
          <a:endParaRPr lang="en-US" sz="2000" b="1"/>
        </a:p>
      </dgm:t>
    </dgm:pt>
    <dgm:pt modelId="{24A257D0-196C-4B05-BDA0-CACD1D49CB75}" type="sibTrans" cxnId="{3071864A-28EC-43E8-ADC4-25820F66A0D5}">
      <dgm:prSet/>
      <dgm:spPr/>
      <dgm:t>
        <a:bodyPr/>
        <a:lstStyle/>
        <a:p>
          <a:endParaRPr lang="en-US" b="1"/>
        </a:p>
      </dgm:t>
    </dgm:pt>
    <dgm:pt modelId="{1FBCE345-CBE2-417B-9ACF-9E77134ABF35}">
      <dgm:prSet phldrT="[Text]" custT="1"/>
      <dgm:spPr>
        <a:solidFill>
          <a:srgbClr val="FF0000"/>
        </a:solidFill>
      </dgm:spPr>
      <dgm:t>
        <a:bodyPr/>
        <a:lstStyle/>
        <a:p>
          <a:r>
            <a:rPr lang="en-US" sz="1000" b="1" dirty="0"/>
            <a:t>Health and Human Resources</a:t>
          </a:r>
        </a:p>
      </dgm:t>
    </dgm:pt>
    <dgm:pt modelId="{EB9E73AD-D9D1-49DC-B1AB-E8535665044E}" type="parTrans" cxnId="{AC674B9C-922C-4E8E-8227-8F07CAF5F1E5}">
      <dgm:prSet/>
      <dgm:spPr/>
      <dgm:t>
        <a:bodyPr/>
        <a:lstStyle/>
        <a:p>
          <a:endParaRPr lang="en-US" sz="2000" b="1"/>
        </a:p>
      </dgm:t>
    </dgm:pt>
    <dgm:pt modelId="{2D2153C9-B17E-456C-9826-A87B93CDB0C8}" type="sibTrans" cxnId="{AC674B9C-922C-4E8E-8227-8F07CAF5F1E5}">
      <dgm:prSet/>
      <dgm:spPr/>
      <dgm:t>
        <a:bodyPr/>
        <a:lstStyle/>
        <a:p>
          <a:endParaRPr lang="en-US" b="1"/>
        </a:p>
      </dgm:t>
    </dgm:pt>
    <dgm:pt modelId="{4A728E10-E96F-4C47-95EB-64B52BFE916B}">
      <dgm:prSet phldrT="[Text]"/>
      <dgm:spPr>
        <a:solidFill>
          <a:srgbClr val="00B050"/>
        </a:solidFill>
      </dgm:spPr>
      <dgm:t>
        <a:bodyPr/>
        <a:lstStyle/>
        <a:p>
          <a:r>
            <a:rPr lang="en-US" b="1"/>
            <a:t>WIOA Title 4 Vocational Rehabilitation**</a:t>
          </a:r>
        </a:p>
      </dgm:t>
    </dgm:pt>
    <dgm:pt modelId="{CA02D1C0-C423-4FF0-92CD-D223F3BFFC80}" type="parTrans" cxnId="{0FA7A241-675E-4EE8-BAC8-9CE2DFC65420}">
      <dgm:prSet/>
      <dgm:spPr/>
      <dgm:t>
        <a:bodyPr/>
        <a:lstStyle/>
        <a:p>
          <a:endParaRPr lang="en-US" sz="2000" b="1"/>
        </a:p>
      </dgm:t>
    </dgm:pt>
    <dgm:pt modelId="{03711C59-608D-4C97-BD00-9788B8F7A7D2}" type="sibTrans" cxnId="{0FA7A241-675E-4EE8-BAC8-9CE2DFC65420}">
      <dgm:prSet/>
      <dgm:spPr/>
      <dgm:t>
        <a:bodyPr/>
        <a:lstStyle/>
        <a:p>
          <a:endParaRPr lang="en-US" b="1"/>
        </a:p>
      </dgm:t>
    </dgm:pt>
    <dgm:pt modelId="{F69248F5-7DCC-4D66-883F-4612FE2DD9D2}">
      <dgm:prSet phldrT="[Text]"/>
      <dgm:spPr>
        <a:solidFill>
          <a:srgbClr val="00B050"/>
        </a:solidFill>
      </dgm:spPr>
      <dgm:t>
        <a:bodyPr/>
        <a:lstStyle/>
        <a:p>
          <a:r>
            <a:rPr lang="en-US" b="1"/>
            <a:t>WIOA Title 4 Vocational Rehabilitation**</a:t>
          </a:r>
        </a:p>
      </dgm:t>
    </dgm:pt>
    <dgm:pt modelId="{8855B71D-A2E8-4057-AF28-C056F8CBC8DF}" type="parTrans" cxnId="{C6486CA0-9E3D-4472-B2B6-51E69EE7EEF6}">
      <dgm:prSet/>
      <dgm:spPr/>
      <dgm:t>
        <a:bodyPr/>
        <a:lstStyle/>
        <a:p>
          <a:endParaRPr lang="en-US" sz="2000" b="1"/>
        </a:p>
      </dgm:t>
    </dgm:pt>
    <dgm:pt modelId="{561E8F78-49D2-45EA-AA2F-F7ECDEA428DF}" type="sibTrans" cxnId="{C6486CA0-9E3D-4472-B2B6-51E69EE7EEF6}">
      <dgm:prSet/>
      <dgm:spPr/>
      <dgm:t>
        <a:bodyPr/>
        <a:lstStyle/>
        <a:p>
          <a:endParaRPr lang="en-US" b="1"/>
        </a:p>
      </dgm:t>
    </dgm:pt>
    <dgm:pt modelId="{DBEFF1EE-D959-4AF1-9AAA-2AA3E61982F6}">
      <dgm:prSet phldrT="[Text]"/>
      <dgm:spPr/>
      <dgm:t>
        <a:bodyPr/>
        <a:lstStyle/>
        <a:p>
          <a:r>
            <a:rPr lang="en-US" b="1"/>
            <a:t>SNAP E&amp;T**</a:t>
          </a:r>
        </a:p>
      </dgm:t>
    </dgm:pt>
    <dgm:pt modelId="{519401D2-EB14-4CCC-B4EA-12144E064138}" type="parTrans" cxnId="{831483F1-9910-4BBA-B0F1-E8F105DDD310}">
      <dgm:prSet/>
      <dgm:spPr/>
      <dgm:t>
        <a:bodyPr/>
        <a:lstStyle/>
        <a:p>
          <a:endParaRPr lang="en-US" sz="2000" b="1"/>
        </a:p>
      </dgm:t>
    </dgm:pt>
    <dgm:pt modelId="{1CA33978-27A7-474B-8B90-93837C731028}" type="sibTrans" cxnId="{831483F1-9910-4BBA-B0F1-E8F105DDD310}">
      <dgm:prSet/>
      <dgm:spPr/>
      <dgm:t>
        <a:bodyPr/>
        <a:lstStyle/>
        <a:p>
          <a:endParaRPr lang="en-US" b="1"/>
        </a:p>
      </dgm:t>
    </dgm:pt>
    <dgm:pt modelId="{E318E7F6-FA02-4715-866B-91BAB24DE1D7}">
      <dgm:prSet phldrT="[Text]"/>
      <dgm:spPr/>
      <dgm:t>
        <a:bodyPr/>
        <a:lstStyle/>
        <a:p>
          <a:r>
            <a:rPr lang="en-US" b="1"/>
            <a:t>TANF VIEW**</a:t>
          </a:r>
        </a:p>
      </dgm:t>
    </dgm:pt>
    <dgm:pt modelId="{17CF1E23-DB1C-4136-9863-1814B0AA3C65}" type="parTrans" cxnId="{D73F0C66-31E2-4085-9A40-ACD92B433197}">
      <dgm:prSet/>
      <dgm:spPr/>
      <dgm:t>
        <a:bodyPr/>
        <a:lstStyle/>
        <a:p>
          <a:endParaRPr lang="en-US" sz="2000" b="1"/>
        </a:p>
      </dgm:t>
    </dgm:pt>
    <dgm:pt modelId="{D395275B-7B48-47B8-9960-BA5F9A4F9A9C}" type="sibTrans" cxnId="{D73F0C66-31E2-4085-9A40-ACD92B433197}">
      <dgm:prSet/>
      <dgm:spPr/>
      <dgm:t>
        <a:bodyPr/>
        <a:lstStyle/>
        <a:p>
          <a:endParaRPr lang="en-US" b="1"/>
        </a:p>
      </dgm:t>
    </dgm:pt>
    <dgm:pt modelId="{138BF428-B50B-4A00-8D87-EA00C5F191C0}" type="asst">
      <dgm:prSet phldrT="[Text]" custT="1"/>
      <dgm:spPr>
        <a:solidFill>
          <a:schemeClr val="accent6">
            <a:lumMod val="75000"/>
          </a:schemeClr>
        </a:solidFill>
      </dgm:spPr>
      <dgm:t>
        <a:bodyPr/>
        <a:lstStyle/>
        <a:p>
          <a:r>
            <a:rPr lang="en-US" sz="1000" b="1" dirty="0"/>
            <a:t>SOCT/Chief Workforce Development  Advisor</a:t>
          </a:r>
        </a:p>
      </dgm:t>
    </dgm:pt>
    <dgm:pt modelId="{13560F17-A399-49D3-9C3E-1FFA5023B328}" type="parTrans" cxnId="{9F5266B6-FDA6-4E4C-8AD3-E1201906B696}">
      <dgm:prSet/>
      <dgm:spPr/>
      <dgm:t>
        <a:bodyPr/>
        <a:lstStyle/>
        <a:p>
          <a:endParaRPr lang="en-US" sz="2000" b="1"/>
        </a:p>
      </dgm:t>
    </dgm:pt>
    <dgm:pt modelId="{64002D79-5A70-497E-8CBA-E748E42D6E84}" type="sibTrans" cxnId="{9F5266B6-FDA6-4E4C-8AD3-E1201906B696}">
      <dgm:prSet/>
      <dgm:spPr/>
      <dgm:t>
        <a:bodyPr/>
        <a:lstStyle/>
        <a:p>
          <a:endParaRPr lang="en-US" b="1"/>
        </a:p>
      </dgm:t>
    </dgm:pt>
    <dgm:pt modelId="{0A1E755C-C0EA-4DA4-B5A8-761BC972F3EF}">
      <dgm:prSet phldrT="[Text]"/>
      <dgm:spPr>
        <a:solidFill>
          <a:srgbClr val="00B050"/>
        </a:solidFill>
      </dgm:spPr>
      <dgm:t>
        <a:bodyPr/>
        <a:lstStyle/>
        <a:p>
          <a:r>
            <a:rPr lang="en-US" b="1"/>
            <a:t>WIOA Title 3 </a:t>
          </a:r>
        </a:p>
        <a:p>
          <a:r>
            <a:rPr lang="en-US" b="1"/>
            <a:t>Wagner Peyser</a:t>
          </a:r>
        </a:p>
      </dgm:t>
    </dgm:pt>
    <dgm:pt modelId="{E112860A-C6CB-464B-886C-423D7282B2DC}" type="parTrans" cxnId="{0CD48F7D-EC40-4391-A4C0-C448BEB60E44}">
      <dgm:prSet/>
      <dgm:spPr/>
      <dgm:t>
        <a:bodyPr/>
        <a:lstStyle/>
        <a:p>
          <a:endParaRPr lang="en-US"/>
        </a:p>
      </dgm:t>
    </dgm:pt>
    <dgm:pt modelId="{FC630E2C-9495-476C-B9A3-31B17173C524}" type="sibTrans" cxnId="{0CD48F7D-EC40-4391-A4C0-C448BEB60E44}">
      <dgm:prSet/>
      <dgm:spPr/>
      <dgm:t>
        <a:bodyPr/>
        <a:lstStyle/>
        <a:p>
          <a:endParaRPr lang="en-US"/>
        </a:p>
      </dgm:t>
    </dgm:pt>
    <dgm:pt modelId="{3F462B68-B1AE-40BF-ABF4-29C3F19DCCC8}">
      <dgm:prSet phldrT="[Text]"/>
      <dgm:spPr/>
      <dgm:t>
        <a:bodyPr/>
        <a:lstStyle/>
        <a:p>
          <a:r>
            <a:rPr lang="en-US" b="1"/>
            <a:t>Trade Adjustment Assistance</a:t>
          </a:r>
        </a:p>
      </dgm:t>
    </dgm:pt>
    <dgm:pt modelId="{5BEFC955-262A-4B17-B82A-5CD921847B5E}" type="parTrans" cxnId="{9E5AF955-DFED-49B3-8FDD-D94F28C5AAD8}">
      <dgm:prSet/>
      <dgm:spPr/>
      <dgm:t>
        <a:bodyPr/>
        <a:lstStyle/>
        <a:p>
          <a:endParaRPr lang="en-US"/>
        </a:p>
      </dgm:t>
    </dgm:pt>
    <dgm:pt modelId="{D8727E49-FE2B-45C2-B7E9-075C0E219083}" type="sibTrans" cxnId="{9E5AF955-DFED-49B3-8FDD-D94F28C5AAD8}">
      <dgm:prSet/>
      <dgm:spPr/>
      <dgm:t>
        <a:bodyPr/>
        <a:lstStyle/>
        <a:p>
          <a:endParaRPr lang="en-US"/>
        </a:p>
      </dgm:t>
    </dgm:pt>
    <dgm:pt modelId="{7A31A764-1127-4BFF-B0A6-B903E5A25198}">
      <dgm:prSet phldrT="[Text]"/>
      <dgm:spPr/>
      <dgm:t>
        <a:bodyPr/>
        <a:lstStyle/>
        <a:p>
          <a:r>
            <a:rPr lang="en-US" b="1"/>
            <a:t>Unemployment Insurance</a:t>
          </a:r>
        </a:p>
      </dgm:t>
    </dgm:pt>
    <dgm:pt modelId="{78158A71-247F-4D51-851D-EA73CB413E58}" type="parTrans" cxnId="{ECA14388-3FA5-43DC-84C6-746492CA5AB2}">
      <dgm:prSet/>
      <dgm:spPr/>
      <dgm:t>
        <a:bodyPr/>
        <a:lstStyle/>
        <a:p>
          <a:endParaRPr lang="en-US"/>
        </a:p>
      </dgm:t>
    </dgm:pt>
    <dgm:pt modelId="{73551824-2E66-4578-882E-715357E4D74F}" type="sibTrans" cxnId="{ECA14388-3FA5-43DC-84C6-746492CA5AB2}">
      <dgm:prSet/>
      <dgm:spPr/>
      <dgm:t>
        <a:bodyPr/>
        <a:lstStyle/>
        <a:p>
          <a:endParaRPr lang="en-US"/>
        </a:p>
      </dgm:t>
    </dgm:pt>
    <dgm:pt modelId="{ECA7CAF1-5302-41AD-8AA6-D576AF1D2B28}">
      <dgm:prSet phldrT="[Text]"/>
      <dgm:spPr/>
      <dgm:t>
        <a:bodyPr/>
        <a:lstStyle/>
        <a:p>
          <a:r>
            <a:rPr lang="en-US" b="1"/>
            <a:t>Jobs for Veterans State Grants</a:t>
          </a:r>
        </a:p>
      </dgm:t>
    </dgm:pt>
    <dgm:pt modelId="{E9AF035A-0ECE-4C53-BF52-F565CE59142B}" type="parTrans" cxnId="{82D1BD8B-6BFC-4999-BB17-C6185A1276CE}">
      <dgm:prSet/>
      <dgm:spPr/>
      <dgm:t>
        <a:bodyPr/>
        <a:lstStyle/>
        <a:p>
          <a:endParaRPr lang="en-US"/>
        </a:p>
      </dgm:t>
    </dgm:pt>
    <dgm:pt modelId="{F9C31374-3456-43C8-9E9C-2B4F1EBC3E56}" type="sibTrans" cxnId="{82D1BD8B-6BFC-4999-BB17-C6185A1276CE}">
      <dgm:prSet/>
      <dgm:spPr/>
      <dgm:t>
        <a:bodyPr/>
        <a:lstStyle/>
        <a:p>
          <a:endParaRPr lang="en-US"/>
        </a:p>
      </dgm:t>
    </dgm:pt>
    <dgm:pt modelId="{CD42E2D4-F8BC-4C2D-8823-88927EBC17F3}">
      <dgm:prSet phldrT="[Text]" custT="1"/>
      <dgm:spPr>
        <a:solidFill>
          <a:srgbClr val="FF0000"/>
        </a:solidFill>
      </dgm:spPr>
      <dgm:t>
        <a:bodyPr/>
        <a:lstStyle/>
        <a:p>
          <a:r>
            <a:rPr lang="en-US" sz="1000" b="1" dirty="0"/>
            <a:t>Education</a:t>
          </a:r>
        </a:p>
      </dgm:t>
    </dgm:pt>
    <dgm:pt modelId="{0A5D7B80-7C78-40D0-B0AD-F6A0DCCCCDD2}" type="parTrans" cxnId="{8222A9C3-A58C-4FC4-A3C6-838005C2AB59}">
      <dgm:prSet/>
      <dgm:spPr/>
      <dgm:t>
        <a:bodyPr/>
        <a:lstStyle/>
        <a:p>
          <a:endParaRPr lang="en-US"/>
        </a:p>
      </dgm:t>
    </dgm:pt>
    <dgm:pt modelId="{54BA295E-DFD2-46E5-BD0D-87EBBE26F93B}" type="sibTrans" cxnId="{8222A9C3-A58C-4FC4-A3C6-838005C2AB59}">
      <dgm:prSet/>
      <dgm:spPr/>
      <dgm:t>
        <a:bodyPr/>
        <a:lstStyle/>
        <a:p>
          <a:endParaRPr lang="en-US"/>
        </a:p>
      </dgm:t>
    </dgm:pt>
    <dgm:pt modelId="{FFC34A5F-BE32-42A2-9BB4-81BED4B29883}">
      <dgm:prSet phldrT="[Text]"/>
      <dgm:spPr>
        <a:solidFill>
          <a:srgbClr val="00B050"/>
        </a:solidFill>
      </dgm:spPr>
      <dgm:t>
        <a:bodyPr/>
        <a:lstStyle/>
        <a:p>
          <a:r>
            <a:rPr lang="en-US" b="1"/>
            <a:t>WIOA Title 2 </a:t>
          </a:r>
        </a:p>
        <a:p>
          <a:r>
            <a:rPr lang="en-US" b="1"/>
            <a:t>Adult Education and Literacy**</a:t>
          </a:r>
        </a:p>
      </dgm:t>
    </dgm:pt>
    <dgm:pt modelId="{B8017BD7-39AE-4C23-9A16-C2606B9978EC}" type="parTrans" cxnId="{A7F81E2D-27C4-42DF-9592-83B6E6537BBF}">
      <dgm:prSet/>
      <dgm:spPr/>
      <dgm:t>
        <a:bodyPr/>
        <a:lstStyle/>
        <a:p>
          <a:endParaRPr lang="en-US"/>
        </a:p>
      </dgm:t>
    </dgm:pt>
    <dgm:pt modelId="{9448F191-D7AC-4718-96B9-9857777BAC7A}" type="sibTrans" cxnId="{A7F81E2D-27C4-42DF-9592-83B6E6537BBF}">
      <dgm:prSet/>
      <dgm:spPr/>
      <dgm:t>
        <a:bodyPr/>
        <a:lstStyle/>
        <a:p>
          <a:endParaRPr lang="en-US"/>
        </a:p>
      </dgm:t>
    </dgm:pt>
    <dgm:pt modelId="{CB3EBBF7-83E6-412E-A8D8-48A8056847FB}">
      <dgm:prSet phldrT="[Text]"/>
      <dgm:spPr/>
      <dgm:t>
        <a:bodyPr/>
        <a:lstStyle/>
        <a:p>
          <a:r>
            <a:rPr lang="en-US" b="1"/>
            <a:t>Secondary Perkins CTE</a:t>
          </a:r>
        </a:p>
      </dgm:t>
    </dgm:pt>
    <dgm:pt modelId="{65B6A430-CF97-4290-8C5F-C049673235A0}" type="parTrans" cxnId="{E546D224-531B-4A67-902E-F20141CAE915}">
      <dgm:prSet/>
      <dgm:spPr/>
      <dgm:t>
        <a:bodyPr/>
        <a:lstStyle/>
        <a:p>
          <a:endParaRPr lang="en-US"/>
        </a:p>
      </dgm:t>
    </dgm:pt>
    <dgm:pt modelId="{CEB30810-BA27-4E2E-BB00-355CFE9DC16F}" type="sibTrans" cxnId="{E546D224-531B-4A67-902E-F20141CAE915}">
      <dgm:prSet/>
      <dgm:spPr/>
      <dgm:t>
        <a:bodyPr/>
        <a:lstStyle/>
        <a:p>
          <a:endParaRPr lang="en-US"/>
        </a:p>
      </dgm:t>
    </dgm:pt>
    <dgm:pt modelId="{9C3C71CC-9E7F-4C45-9EF7-E17574643A4A}" type="asst">
      <dgm:prSet phldrT="[Text]" custT="1"/>
      <dgm:spPr>
        <a:solidFill>
          <a:srgbClr val="002060"/>
        </a:solidFill>
      </dgm:spPr>
      <dgm:t>
        <a:bodyPr/>
        <a:lstStyle/>
        <a:p>
          <a:r>
            <a:rPr lang="en-US" sz="1000" b="1" dirty="0"/>
            <a:t>Virginia Board of Workforce Development </a:t>
          </a:r>
        </a:p>
      </dgm:t>
    </dgm:pt>
    <dgm:pt modelId="{C4CC4768-DF32-47DF-A6FF-69F49D6249BA}" type="parTrans" cxnId="{FA19A930-96CD-4576-BF9D-7C47FDB374D6}">
      <dgm:prSet/>
      <dgm:spPr/>
      <dgm:t>
        <a:bodyPr/>
        <a:lstStyle/>
        <a:p>
          <a:endParaRPr lang="en-US"/>
        </a:p>
      </dgm:t>
    </dgm:pt>
    <dgm:pt modelId="{1F9E6059-4FBC-4C27-AFEE-A981D6972AA7}" type="sibTrans" cxnId="{FA19A930-96CD-4576-BF9D-7C47FDB374D6}">
      <dgm:prSet/>
      <dgm:spPr/>
      <dgm:t>
        <a:bodyPr/>
        <a:lstStyle/>
        <a:p>
          <a:endParaRPr lang="en-US"/>
        </a:p>
      </dgm:t>
    </dgm:pt>
    <dgm:pt modelId="{59BCEE12-2318-4998-B417-A8809D89DFDC}">
      <dgm:prSet phldrT="[Text]"/>
      <dgm:spPr>
        <a:solidFill>
          <a:schemeClr val="tx2">
            <a:lumMod val="40000"/>
            <a:lumOff val="60000"/>
          </a:schemeClr>
        </a:solidFill>
      </dgm:spPr>
      <dgm:t>
        <a:bodyPr/>
        <a:lstStyle/>
        <a:p>
          <a:r>
            <a:rPr lang="en-US" b="1"/>
            <a:t>Department for Aging and Rehabiltiative Services</a:t>
          </a:r>
        </a:p>
      </dgm:t>
    </dgm:pt>
    <dgm:pt modelId="{882DF72B-68C8-4ED9-AC94-EA2515C09377}" type="parTrans" cxnId="{0CB70C4E-1A50-4E7F-9DEB-E6A94B8A86A4}">
      <dgm:prSet/>
      <dgm:spPr/>
      <dgm:t>
        <a:bodyPr/>
        <a:lstStyle/>
        <a:p>
          <a:endParaRPr lang="en-US"/>
        </a:p>
      </dgm:t>
    </dgm:pt>
    <dgm:pt modelId="{EAE57DE5-6687-47E0-AEAB-5BF27656CC51}" type="sibTrans" cxnId="{0CB70C4E-1A50-4E7F-9DEB-E6A94B8A86A4}">
      <dgm:prSet/>
      <dgm:spPr/>
      <dgm:t>
        <a:bodyPr/>
        <a:lstStyle/>
        <a:p>
          <a:endParaRPr lang="en-US"/>
        </a:p>
      </dgm:t>
    </dgm:pt>
    <dgm:pt modelId="{6BE51E5D-503F-4653-99F2-99DABA65A7B5}">
      <dgm:prSet phldrT="[Text]"/>
      <dgm:spPr>
        <a:solidFill>
          <a:schemeClr val="tx2">
            <a:lumMod val="40000"/>
            <a:lumOff val="60000"/>
          </a:schemeClr>
        </a:solidFill>
      </dgm:spPr>
      <dgm:t>
        <a:bodyPr/>
        <a:lstStyle/>
        <a:p>
          <a:r>
            <a:rPr lang="en-US" b="1"/>
            <a:t>Department for the Blind and Vision Impaired</a:t>
          </a:r>
        </a:p>
      </dgm:t>
    </dgm:pt>
    <dgm:pt modelId="{F7E1BB02-CC2E-446C-B54F-F0ACE100D7D5}" type="parTrans" cxnId="{31EC8C8A-8A6B-4D66-95F4-E965DAFFDFBA}">
      <dgm:prSet/>
      <dgm:spPr/>
      <dgm:t>
        <a:bodyPr/>
        <a:lstStyle/>
        <a:p>
          <a:endParaRPr lang="en-US"/>
        </a:p>
      </dgm:t>
    </dgm:pt>
    <dgm:pt modelId="{1A9C8C92-3D80-4B93-98BB-A10686E57303}" type="sibTrans" cxnId="{31EC8C8A-8A6B-4D66-95F4-E965DAFFDFBA}">
      <dgm:prSet/>
      <dgm:spPr/>
      <dgm:t>
        <a:bodyPr/>
        <a:lstStyle/>
        <a:p>
          <a:endParaRPr lang="en-US"/>
        </a:p>
      </dgm:t>
    </dgm:pt>
    <dgm:pt modelId="{3D57DB6D-82F5-49E6-B1B5-FA11DD55F64B}">
      <dgm:prSet phldrT="[Text]"/>
      <dgm:spPr>
        <a:solidFill>
          <a:schemeClr val="tx2">
            <a:lumMod val="40000"/>
            <a:lumOff val="60000"/>
          </a:schemeClr>
        </a:solidFill>
      </dgm:spPr>
      <dgm:t>
        <a:bodyPr/>
        <a:lstStyle/>
        <a:p>
          <a:r>
            <a:rPr lang="en-US" b="1"/>
            <a:t>Department of Social Services</a:t>
          </a:r>
        </a:p>
      </dgm:t>
    </dgm:pt>
    <dgm:pt modelId="{DDD8E68C-CA5C-4FC1-B706-9DC8C7C599BE}" type="parTrans" cxnId="{72512A45-6A5B-4CDB-97E8-B2504838CFC6}">
      <dgm:prSet/>
      <dgm:spPr/>
      <dgm:t>
        <a:bodyPr/>
        <a:lstStyle/>
        <a:p>
          <a:endParaRPr lang="en-US"/>
        </a:p>
      </dgm:t>
    </dgm:pt>
    <dgm:pt modelId="{3DD13041-4C34-4158-882C-240095B7AE83}" type="sibTrans" cxnId="{72512A45-6A5B-4CDB-97E8-B2504838CFC6}">
      <dgm:prSet/>
      <dgm:spPr/>
      <dgm:t>
        <a:bodyPr/>
        <a:lstStyle/>
        <a:p>
          <a:endParaRPr lang="en-US"/>
        </a:p>
      </dgm:t>
    </dgm:pt>
    <dgm:pt modelId="{0BB1D727-D22B-4500-AC72-CC1CAB6AE40B}">
      <dgm:prSet phldrT="[Text]"/>
      <dgm:spPr>
        <a:solidFill>
          <a:schemeClr val="tx2">
            <a:lumMod val="40000"/>
            <a:lumOff val="60000"/>
          </a:schemeClr>
        </a:solidFill>
      </dgm:spPr>
      <dgm:t>
        <a:bodyPr/>
        <a:lstStyle/>
        <a:p>
          <a:r>
            <a:rPr lang="en-US" b="1" dirty="0"/>
            <a:t>Department of Labor and Industry</a:t>
          </a:r>
        </a:p>
      </dgm:t>
    </dgm:pt>
    <dgm:pt modelId="{15FF9D92-CD8B-464B-8F2F-860323192F20}" type="parTrans" cxnId="{07CE60C8-BE01-45C5-A3C9-279C16466E34}">
      <dgm:prSet/>
      <dgm:spPr/>
      <dgm:t>
        <a:bodyPr/>
        <a:lstStyle/>
        <a:p>
          <a:endParaRPr lang="en-US"/>
        </a:p>
      </dgm:t>
    </dgm:pt>
    <dgm:pt modelId="{F9396EE4-F811-462A-BDE8-A7DD487BEEFA}" type="sibTrans" cxnId="{07CE60C8-BE01-45C5-A3C9-279C16466E34}">
      <dgm:prSet/>
      <dgm:spPr/>
      <dgm:t>
        <a:bodyPr/>
        <a:lstStyle/>
        <a:p>
          <a:endParaRPr lang="en-US"/>
        </a:p>
      </dgm:t>
    </dgm:pt>
    <dgm:pt modelId="{C0A059A6-B3B6-481F-917A-BB896826B3AE}">
      <dgm:prSet phldrT="[Text]"/>
      <dgm:spPr/>
      <dgm:t>
        <a:bodyPr/>
        <a:lstStyle/>
        <a:p>
          <a:r>
            <a:rPr lang="en-US" b="1"/>
            <a:t>Registered Apprenticeship*</a:t>
          </a:r>
        </a:p>
      </dgm:t>
    </dgm:pt>
    <dgm:pt modelId="{BF559586-E2B5-454C-9828-5E66AF1FE48E}" type="parTrans" cxnId="{589AC8BB-40E2-4E40-8156-677A59E6541C}">
      <dgm:prSet/>
      <dgm:spPr/>
      <dgm:t>
        <a:bodyPr/>
        <a:lstStyle/>
        <a:p>
          <a:endParaRPr lang="en-US"/>
        </a:p>
      </dgm:t>
    </dgm:pt>
    <dgm:pt modelId="{1A35A527-17BB-411D-9D89-FF3EA8A8696D}" type="sibTrans" cxnId="{589AC8BB-40E2-4E40-8156-677A59E6541C}">
      <dgm:prSet/>
      <dgm:spPr/>
      <dgm:t>
        <a:bodyPr/>
        <a:lstStyle/>
        <a:p>
          <a:endParaRPr lang="en-US"/>
        </a:p>
      </dgm:t>
    </dgm:pt>
    <dgm:pt modelId="{E6C674E7-54C7-4B87-A700-E3FCF4111F8A}">
      <dgm:prSet phldrT="[Text]"/>
      <dgm:spPr>
        <a:solidFill>
          <a:schemeClr val="tx2">
            <a:lumMod val="40000"/>
            <a:lumOff val="60000"/>
          </a:schemeClr>
        </a:solidFill>
      </dgm:spPr>
      <dgm:t>
        <a:bodyPr/>
        <a:lstStyle/>
        <a:p>
          <a:r>
            <a:rPr lang="en-US" b="1" dirty="0"/>
            <a:t>Employment Commission</a:t>
          </a:r>
        </a:p>
      </dgm:t>
    </dgm:pt>
    <dgm:pt modelId="{5CD42625-5995-469C-B013-3AA1BEEF7F33}" type="parTrans" cxnId="{2FC4B2EE-CB0B-406A-9C04-633895F2D466}">
      <dgm:prSet/>
      <dgm:spPr/>
      <dgm:t>
        <a:bodyPr/>
        <a:lstStyle/>
        <a:p>
          <a:endParaRPr lang="en-US"/>
        </a:p>
      </dgm:t>
    </dgm:pt>
    <dgm:pt modelId="{5402B1FE-44A2-4C86-9690-45200A841420}" type="sibTrans" cxnId="{2FC4B2EE-CB0B-406A-9C04-633895F2D466}">
      <dgm:prSet/>
      <dgm:spPr/>
      <dgm:t>
        <a:bodyPr/>
        <a:lstStyle/>
        <a:p>
          <a:endParaRPr lang="en-US"/>
        </a:p>
      </dgm:t>
    </dgm:pt>
    <dgm:pt modelId="{7DFC7906-9096-4114-9F98-E172C41B46D5}">
      <dgm:prSet phldrT="[Text]"/>
      <dgm:spPr>
        <a:solidFill>
          <a:schemeClr val="tx2">
            <a:lumMod val="40000"/>
            <a:lumOff val="60000"/>
          </a:schemeClr>
        </a:solidFill>
      </dgm:spPr>
      <dgm:t>
        <a:bodyPr/>
        <a:lstStyle/>
        <a:p>
          <a:r>
            <a:rPr lang="en-US" b="1"/>
            <a:t>Community College System (WDS)</a:t>
          </a:r>
        </a:p>
      </dgm:t>
    </dgm:pt>
    <dgm:pt modelId="{60E0CC31-B936-4496-B8CC-4C0BBBE59579}" type="parTrans" cxnId="{AEA3AA7D-FA58-4323-8934-DFA7BF3C5A7E}">
      <dgm:prSet/>
      <dgm:spPr/>
      <dgm:t>
        <a:bodyPr/>
        <a:lstStyle/>
        <a:p>
          <a:endParaRPr lang="en-US"/>
        </a:p>
      </dgm:t>
    </dgm:pt>
    <dgm:pt modelId="{FCAA0BFE-56B4-4313-A38D-F71169F6B120}" type="sibTrans" cxnId="{AEA3AA7D-FA58-4323-8934-DFA7BF3C5A7E}">
      <dgm:prSet/>
      <dgm:spPr/>
      <dgm:t>
        <a:bodyPr/>
        <a:lstStyle/>
        <a:p>
          <a:endParaRPr lang="en-US"/>
        </a:p>
      </dgm:t>
    </dgm:pt>
    <dgm:pt modelId="{DA7EA7CE-8872-4524-84B1-ADD66B6940E5}">
      <dgm:prSet phldrT="[Text]"/>
      <dgm:spPr>
        <a:solidFill>
          <a:srgbClr val="00B050"/>
        </a:solidFill>
      </dgm:spPr>
      <dgm:t>
        <a:bodyPr/>
        <a:lstStyle/>
        <a:p>
          <a:r>
            <a:rPr lang="en-US" b="1"/>
            <a:t>WIOA Title 1</a:t>
          </a:r>
        </a:p>
        <a:p>
          <a:r>
            <a:rPr lang="en-US" b="1"/>
            <a:t> Adult</a:t>
          </a:r>
        </a:p>
      </dgm:t>
    </dgm:pt>
    <dgm:pt modelId="{0B7CE12D-E8CF-489A-A5B1-6AB32825D404}" type="parTrans" cxnId="{6C689535-1D2F-446B-9C4E-F14F254D473A}">
      <dgm:prSet/>
      <dgm:spPr/>
      <dgm:t>
        <a:bodyPr/>
        <a:lstStyle/>
        <a:p>
          <a:endParaRPr lang="en-US"/>
        </a:p>
      </dgm:t>
    </dgm:pt>
    <dgm:pt modelId="{3AD1248A-93C2-4C44-972B-4A0FA3CB4F05}" type="sibTrans" cxnId="{6C689535-1D2F-446B-9C4E-F14F254D473A}">
      <dgm:prSet/>
      <dgm:spPr/>
      <dgm:t>
        <a:bodyPr/>
        <a:lstStyle/>
        <a:p>
          <a:endParaRPr lang="en-US"/>
        </a:p>
      </dgm:t>
    </dgm:pt>
    <dgm:pt modelId="{5D19A11E-818D-4139-8469-339AAD49FB1A}">
      <dgm:prSet phldrT="[Text]"/>
      <dgm:spPr>
        <a:solidFill>
          <a:srgbClr val="00B050"/>
        </a:solidFill>
      </dgm:spPr>
      <dgm:t>
        <a:bodyPr/>
        <a:lstStyle/>
        <a:p>
          <a:r>
            <a:rPr lang="en-US" b="1"/>
            <a:t>WIOA Title 1 Dislocated Worker</a:t>
          </a:r>
        </a:p>
      </dgm:t>
    </dgm:pt>
    <dgm:pt modelId="{95E1A7D9-2F5A-4F02-9F9C-601530BD34DF}" type="parTrans" cxnId="{7934DD94-2A1E-4A22-BECD-B46443EB1FF3}">
      <dgm:prSet/>
      <dgm:spPr/>
      <dgm:t>
        <a:bodyPr/>
        <a:lstStyle/>
        <a:p>
          <a:endParaRPr lang="en-US"/>
        </a:p>
      </dgm:t>
    </dgm:pt>
    <dgm:pt modelId="{222E3CF6-747F-418B-B38A-262D28B9F803}" type="sibTrans" cxnId="{7934DD94-2A1E-4A22-BECD-B46443EB1FF3}">
      <dgm:prSet/>
      <dgm:spPr/>
      <dgm:t>
        <a:bodyPr/>
        <a:lstStyle/>
        <a:p>
          <a:endParaRPr lang="en-US"/>
        </a:p>
      </dgm:t>
    </dgm:pt>
    <dgm:pt modelId="{184482E3-8498-479A-9578-2A2CBE223FCB}">
      <dgm:prSet phldrT="[Text]"/>
      <dgm:spPr>
        <a:solidFill>
          <a:srgbClr val="00B050"/>
        </a:solidFill>
      </dgm:spPr>
      <dgm:t>
        <a:bodyPr/>
        <a:lstStyle/>
        <a:p>
          <a:r>
            <a:rPr lang="en-US" b="1"/>
            <a:t>WIOA Title 1 </a:t>
          </a:r>
        </a:p>
        <a:p>
          <a:r>
            <a:rPr lang="en-US" b="1"/>
            <a:t>Youth</a:t>
          </a:r>
        </a:p>
      </dgm:t>
    </dgm:pt>
    <dgm:pt modelId="{E9FD087B-C40B-43DD-B928-FD728E7F12F6}" type="parTrans" cxnId="{96C988E1-43E5-4C98-9737-5DC82C86729E}">
      <dgm:prSet/>
      <dgm:spPr/>
      <dgm:t>
        <a:bodyPr/>
        <a:lstStyle/>
        <a:p>
          <a:endParaRPr lang="en-US"/>
        </a:p>
      </dgm:t>
    </dgm:pt>
    <dgm:pt modelId="{35CB9596-5775-4DC7-A705-5EB39C6EEEA5}" type="sibTrans" cxnId="{96C988E1-43E5-4C98-9737-5DC82C86729E}">
      <dgm:prSet/>
      <dgm:spPr/>
      <dgm:t>
        <a:bodyPr/>
        <a:lstStyle/>
        <a:p>
          <a:endParaRPr lang="en-US"/>
        </a:p>
      </dgm:t>
    </dgm:pt>
    <dgm:pt modelId="{C48673A0-C584-4B78-88C5-6322573D4F20}">
      <dgm:prSet phldrT="[Text]"/>
      <dgm:spPr/>
      <dgm:t>
        <a:bodyPr/>
        <a:lstStyle/>
        <a:p>
          <a:r>
            <a:rPr lang="en-US" b="1"/>
            <a:t>Postsecondary Perkins CTE</a:t>
          </a:r>
        </a:p>
      </dgm:t>
    </dgm:pt>
    <dgm:pt modelId="{B4E00407-6D1A-426B-8862-118713F56A1D}" type="parTrans" cxnId="{B68D7191-BC36-4E59-9DE7-1189BA25DF1C}">
      <dgm:prSet/>
      <dgm:spPr/>
      <dgm:t>
        <a:bodyPr/>
        <a:lstStyle/>
        <a:p>
          <a:endParaRPr lang="en-US"/>
        </a:p>
      </dgm:t>
    </dgm:pt>
    <dgm:pt modelId="{2BC8999C-A1E3-4384-98AD-F01221E10821}" type="sibTrans" cxnId="{B68D7191-BC36-4E59-9DE7-1189BA25DF1C}">
      <dgm:prSet/>
      <dgm:spPr/>
      <dgm:t>
        <a:bodyPr/>
        <a:lstStyle/>
        <a:p>
          <a:endParaRPr lang="en-US"/>
        </a:p>
      </dgm:t>
    </dgm:pt>
    <dgm:pt modelId="{1CD45A03-1122-478A-9112-9D1ECDD9F56C}">
      <dgm:prSet phldrT="[Text]"/>
      <dgm:spPr>
        <a:solidFill>
          <a:srgbClr val="00B050"/>
        </a:solidFill>
      </dgm:spPr>
      <dgm:t>
        <a:bodyPr/>
        <a:lstStyle/>
        <a:p>
          <a:r>
            <a:rPr lang="en-US" b="1"/>
            <a:t>WIOA Title 1 Rapid Response</a:t>
          </a:r>
        </a:p>
      </dgm:t>
    </dgm:pt>
    <dgm:pt modelId="{D21355D9-B76C-4374-8623-04509C928A45}" type="parTrans" cxnId="{08972FF9-DDB1-42DA-A4D4-465483EE18C4}">
      <dgm:prSet/>
      <dgm:spPr/>
      <dgm:t>
        <a:bodyPr/>
        <a:lstStyle/>
        <a:p>
          <a:endParaRPr lang="en-US"/>
        </a:p>
      </dgm:t>
    </dgm:pt>
    <dgm:pt modelId="{32B44802-39BA-463D-BDEC-42E96A42DA33}" type="sibTrans" cxnId="{08972FF9-DDB1-42DA-A4D4-465483EE18C4}">
      <dgm:prSet/>
      <dgm:spPr/>
      <dgm:t>
        <a:bodyPr/>
        <a:lstStyle/>
        <a:p>
          <a:endParaRPr lang="en-US"/>
        </a:p>
      </dgm:t>
    </dgm:pt>
    <dgm:pt modelId="{7AD7994D-2137-489F-AF88-32F7C543BAE1}">
      <dgm:prSet phldrT="[Text]"/>
      <dgm:spPr>
        <a:solidFill>
          <a:schemeClr val="tx2">
            <a:lumMod val="40000"/>
            <a:lumOff val="60000"/>
          </a:schemeClr>
        </a:solidFill>
      </dgm:spPr>
      <dgm:t>
        <a:bodyPr/>
        <a:lstStyle/>
        <a:p>
          <a:r>
            <a:rPr lang="en-US" b="1"/>
            <a:t>Office of Career Technical Education and Adult Literacy</a:t>
          </a:r>
        </a:p>
      </dgm:t>
    </dgm:pt>
    <dgm:pt modelId="{87335950-DAA2-4279-B0CE-A6C69C7BB297}" type="sibTrans" cxnId="{5521A7CA-0B95-4FA9-A438-D8AFA07A51EC}">
      <dgm:prSet/>
      <dgm:spPr/>
      <dgm:t>
        <a:bodyPr/>
        <a:lstStyle/>
        <a:p>
          <a:endParaRPr lang="en-US"/>
        </a:p>
      </dgm:t>
    </dgm:pt>
    <dgm:pt modelId="{97410543-2C39-46AD-88CA-974CF149CDD6}" type="parTrans" cxnId="{5521A7CA-0B95-4FA9-A438-D8AFA07A51EC}">
      <dgm:prSet/>
      <dgm:spPr/>
      <dgm:t>
        <a:bodyPr/>
        <a:lstStyle/>
        <a:p>
          <a:endParaRPr lang="en-US"/>
        </a:p>
      </dgm:t>
    </dgm:pt>
    <dgm:pt modelId="{5AD1A9E7-D839-4417-AF21-1D957E55AC87}" type="pres">
      <dgm:prSet presAssocID="{FF124ECF-E876-4837-9177-AADF103FC971}" presName="hierChild1" presStyleCnt="0">
        <dgm:presLayoutVars>
          <dgm:orgChart val="1"/>
          <dgm:chPref val="1"/>
          <dgm:dir/>
          <dgm:animOne val="branch"/>
          <dgm:animLvl val="lvl"/>
          <dgm:resizeHandles/>
        </dgm:presLayoutVars>
      </dgm:prSet>
      <dgm:spPr/>
      <dgm:t>
        <a:bodyPr/>
        <a:lstStyle/>
        <a:p>
          <a:endParaRPr lang="en-US"/>
        </a:p>
      </dgm:t>
    </dgm:pt>
    <dgm:pt modelId="{81B6D70D-464A-42DD-AFE5-7142D8FB40CC}" type="pres">
      <dgm:prSet presAssocID="{D522CB9C-7D99-4877-BB85-F108350F349C}" presName="hierRoot1" presStyleCnt="0">
        <dgm:presLayoutVars>
          <dgm:hierBranch val="init"/>
        </dgm:presLayoutVars>
      </dgm:prSet>
      <dgm:spPr/>
    </dgm:pt>
    <dgm:pt modelId="{28A31526-D4FB-4953-90AA-AE5B003F275D}" type="pres">
      <dgm:prSet presAssocID="{D522CB9C-7D99-4877-BB85-F108350F349C}" presName="rootComposite1" presStyleCnt="0"/>
      <dgm:spPr/>
    </dgm:pt>
    <dgm:pt modelId="{4CAB3AB6-AA6E-4B61-967F-D1E248204018}" type="pres">
      <dgm:prSet presAssocID="{D522CB9C-7D99-4877-BB85-F108350F349C}" presName="rootText1" presStyleLbl="node0" presStyleIdx="0" presStyleCnt="1" custScaleX="195924">
        <dgm:presLayoutVars>
          <dgm:chPref val="3"/>
        </dgm:presLayoutVars>
      </dgm:prSet>
      <dgm:spPr/>
      <dgm:t>
        <a:bodyPr/>
        <a:lstStyle/>
        <a:p>
          <a:endParaRPr lang="en-US"/>
        </a:p>
      </dgm:t>
    </dgm:pt>
    <dgm:pt modelId="{C030A1B8-9F0D-4EB4-BF3C-2E67907E61F0}" type="pres">
      <dgm:prSet presAssocID="{D522CB9C-7D99-4877-BB85-F108350F349C}" presName="rootConnector1" presStyleLbl="node1" presStyleIdx="0" presStyleCnt="0"/>
      <dgm:spPr/>
      <dgm:t>
        <a:bodyPr/>
        <a:lstStyle/>
        <a:p>
          <a:endParaRPr lang="en-US"/>
        </a:p>
      </dgm:t>
    </dgm:pt>
    <dgm:pt modelId="{1E99FFA5-E49F-4245-91C0-B27073A2ED84}" type="pres">
      <dgm:prSet presAssocID="{D522CB9C-7D99-4877-BB85-F108350F349C}" presName="hierChild2" presStyleCnt="0"/>
      <dgm:spPr/>
    </dgm:pt>
    <dgm:pt modelId="{294B7579-DD13-4D18-8B59-3F24445EFAAB}" type="pres">
      <dgm:prSet presAssocID="{DD2742CC-1C98-4E4D-9D43-59C282DEAF78}" presName="Name37" presStyleLbl="parChTrans1D2" presStyleIdx="0" presStyleCnt="5"/>
      <dgm:spPr/>
      <dgm:t>
        <a:bodyPr/>
        <a:lstStyle/>
        <a:p>
          <a:endParaRPr lang="en-US"/>
        </a:p>
      </dgm:t>
    </dgm:pt>
    <dgm:pt modelId="{AA51AC9D-B2C2-46D9-B6FE-08F35B9C6DAB}" type="pres">
      <dgm:prSet presAssocID="{EDA9DDAD-A736-4048-A736-0E2D1A57562A}" presName="hierRoot2" presStyleCnt="0">
        <dgm:presLayoutVars>
          <dgm:hierBranch val="init"/>
        </dgm:presLayoutVars>
      </dgm:prSet>
      <dgm:spPr/>
    </dgm:pt>
    <dgm:pt modelId="{14332430-40C3-4C41-9DC1-87331233E01E}" type="pres">
      <dgm:prSet presAssocID="{EDA9DDAD-A736-4048-A736-0E2D1A57562A}" presName="rootComposite" presStyleCnt="0"/>
      <dgm:spPr/>
    </dgm:pt>
    <dgm:pt modelId="{DE03248C-C570-4717-A476-90BED02DAE47}" type="pres">
      <dgm:prSet presAssocID="{EDA9DDAD-A736-4048-A736-0E2D1A57562A}" presName="rootText" presStyleLbl="node2" presStyleIdx="0" presStyleCnt="3" custScaleX="170462">
        <dgm:presLayoutVars>
          <dgm:chPref val="3"/>
        </dgm:presLayoutVars>
      </dgm:prSet>
      <dgm:spPr/>
      <dgm:t>
        <a:bodyPr/>
        <a:lstStyle/>
        <a:p>
          <a:endParaRPr lang="en-US"/>
        </a:p>
      </dgm:t>
    </dgm:pt>
    <dgm:pt modelId="{8761360C-EDCE-481F-A52D-F149C8F26A15}" type="pres">
      <dgm:prSet presAssocID="{EDA9DDAD-A736-4048-A736-0E2D1A57562A}" presName="rootConnector" presStyleLbl="node2" presStyleIdx="0" presStyleCnt="3"/>
      <dgm:spPr/>
      <dgm:t>
        <a:bodyPr/>
        <a:lstStyle/>
        <a:p>
          <a:endParaRPr lang="en-US"/>
        </a:p>
      </dgm:t>
    </dgm:pt>
    <dgm:pt modelId="{81F4C663-350D-4780-BD1B-C88156A7EFA7}" type="pres">
      <dgm:prSet presAssocID="{EDA9DDAD-A736-4048-A736-0E2D1A57562A}" presName="hierChild4" presStyleCnt="0"/>
      <dgm:spPr/>
    </dgm:pt>
    <dgm:pt modelId="{4C45BDE6-AA96-4CEF-B829-A5D2611CC350}" type="pres">
      <dgm:prSet presAssocID="{5CD42625-5995-469C-B013-3AA1BEEF7F33}" presName="Name37" presStyleLbl="parChTrans1D3" presStyleIdx="0" presStyleCnt="7"/>
      <dgm:spPr/>
      <dgm:t>
        <a:bodyPr/>
        <a:lstStyle/>
        <a:p>
          <a:endParaRPr lang="en-US"/>
        </a:p>
      </dgm:t>
    </dgm:pt>
    <dgm:pt modelId="{7814704E-651E-4753-B598-A379CB9B16B9}" type="pres">
      <dgm:prSet presAssocID="{E6C674E7-54C7-4B87-A700-E3FCF4111F8A}" presName="hierRoot2" presStyleCnt="0">
        <dgm:presLayoutVars>
          <dgm:hierBranch val="init"/>
        </dgm:presLayoutVars>
      </dgm:prSet>
      <dgm:spPr/>
    </dgm:pt>
    <dgm:pt modelId="{62078BE8-3737-4C51-A9E0-C08AB5E31F61}" type="pres">
      <dgm:prSet presAssocID="{E6C674E7-54C7-4B87-A700-E3FCF4111F8A}" presName="rootComposite" presStyleCnt="0"/>
      <dgm:spPr/>
    </dgm:pt>
    <dgm:pt modelId="{4F3279C2-0A06-4B3F-9260-9F004D28FF9D}" type="pres">
      <dgm:prSet presAssocID="{E6C674E7-54C7-4B87-A700-E3FCF4111F8A}" presName="rootText" presStyleLbl="node3" presStyleIdx="0" presStyleCnt="7">
        <dgm:presLayoutVars>
          <dgm:chPref val="3"/>
        </dgm:presLayoutVars>
      </dgm:prSet>
      <dgm:spPr/>
      <dgm:t>
        <a:bodyPr/>
        <a:lstStyle/>
        <a:p>
          <a:endParaRPr lang="en-US"/>
        </a:p>
      </dgm:t>
    </dgm:pt>
    <dgm:pt modelId="{38EED9AA-78D7-40FE-848B-948EB1E44E33}" type="pres">
      <dgm:prSet presAssocID="{E6C674E7-54C7-4B87-A700-E3FCF4111F8A}" presName="rootConnector" presStyleLbl="node3" presStyleIdx="0" presStyleCnt="7"/>
      <dgm:spPr/>
      <dgm:t>
        <a:bodyPr/>
        <a:lstStyle/>
        <a:p>
          <a:endParaRPr lang="en-US"/>
        </a:p>
      </dgm:t>
    </dgm:pt>
    <dgm:pt modelId="{F80CA6E4-374C-41A3-977A-879A3E14755F}" type="pres">
      <dgm:prSet presAssocID="{E6C674E7-54C7-4B87-A700-E3FCF4111F8A}" presName="hierChild4" presStyleCnt="0"/>
      <dgm:spPr/>
    </dgm:pt>
    <dgm:pt modelId="{D19A8DB2-661D-43AB-9F31-696BB3267D46}" type="pres">
      <dgm:prSet presAssocID="{E112860A-C6CB-464B-886C-423D7282B2DC}" presName="Name37" presStyleLbl="parChTrans1D4" presStyleIdx="0" presStyleCnt="16"/>
      <dgm:spPr/>
      <dgm:t>
        <a:bodyPr/>
        <a:lstStyle/>
        <a:p>
          <a:endParaRPr lang="en-US"/>
        </a:p>
      </dgm:t>
    </dgm:pt>
    <dgm:pt modelId="{405EB3EF-9F89-4F1A-836F-C8DE964A2090}" type="pres">
      <dgm:prSet presAssocID="{0A1E755C-C0EA-4DA4-B5A8-761BC972F3EF}" presName="hierRoot2" presStyleCnt="0">
        <dgm:presLayoutVars>
          <dgm:hierBranch val="init"/>
        </dgm:presLayoutVars>
      </dgm:prSet>
      <dgm:spPr/>
    </dgm:pt>
    <dgm:pt modelId="{9034ED9B-69FD-412F-BFD9-B92D21DD7172}" type="pres">
      <dgm:prSet presAssocID="{0A1E755C-C0EA-4DA4-B5A8-761BC972F3EF}" presName="rootComposite" presStyleCnt="0"/>
      <dgm:spPr/>
    </dgm:pt>
    <dgm:pt modelId="{DDBF4DAF-00FD-4572-BAFD-AD22D618C65D}" type="pres">
      <dgm:prSet presAssocID="{0A1E755C-C0EA-4DA4-B5A8-761BC972F3EF}" presName="rootText" presStyleLbl="node4" presStyleIdx="0" presStyleCnt="16">
        <dgm:presLayoutVars>
          <dgm:chPref val="3"/>
        </dgm:presLayoutVars>
      </dgm:prSet>
      <dgm:spPr/>
      <dgm:t>
        <a:bodyPr/>
        <a:lstStyle/>
        <a:p>
          <a:endParaRPr lang="en-US"/>
        </a:p>
      </dgm:t>
    </dgm:pt>
    <dgm:pt modelId="{85DA5347-6606-4633-A50C-9CD03A76304D}" type="pres">
      <dgm:prSet presAssocID="{0A1E755C-C0EA-4DA4-B5A8-761BC972F3EF}" presName="rootConnector" presStyleLbl="node4" presStyleIdx="0" presStyleCnt="16"/>
      <dgm:spPr/>
      <dgm:t>
        <a:bodyPr/>
        <a:lstStyle/>
        <a:p>
          <a:endParaRPr lang="en-US"/>
        </a:p>
      </dgm:t>
    </dgm:pt>
    <dgm:pt modelId="{DE4F14AE-93D8-4CDF-835D-0C5DE2523D06}" type="pres">
      <dgm:prSet presAssocID="{0A1E755C-C0EA-4DA4-B5A8-761BC972F3EF}" presName="hierChild4" presStyleCnt="0"/>
      <dgm:spPr/>
    </dgm:pt>
    <dgm:pt modelId="{482EB0BF-7B0C-41E2-A273-6AB89F62B238}" type="pres">
      <dgm:prSet presAssocID="{0A1E755C-C0EA-4DA4-B5A8-761BC972F3EF}" presName="hierChild5" presStyleCnt="0"/>
      <dgm:spPr/>
    </dgm:pt>
    <dgm:pt modelId="{54367304-4FD8-43B6-AD00-CBF5F5E6E894}" type="pres">
      <dgm:prSet presAssocID="{5BEFC955-262A-4B17-B82A-5CD921847B5E}" presName="Name37" presStyleLbl="parChTrans1D4" presStyleIdx="1" presStyleCnt="16"/>
      <dgm:spPr/>
      <dgm:t>
        <a:bodyPr/>
        <a:lstStyle/>
        <a:p>
          <a:endParaRPr lang="en-US"/>
        </a:p>
      </dgm:t>
    </dgm:pt>
    <dgm:pt modelId="{BCD0BBFA-EE49-46DB-B7C6-9336C8ED962D}" type="pres">
      <dgm:prSet presAssocID="{3F462B68-B1AE-40BF-ABF4-29C3F19DCCC8}" presName="hierRoot2" presStyleCnt="0">
        <dgm:presLayoutVars>
          <dgm:hierBranch val="init"/>
        </dgm:presLayoutVars>
      </dgm:prSet>
      <dgm:spPr/>
    </dgm:pt>
    <dgm:pt modelId="{363793F3-2697-4788-8046-9F78A1024E56}" type="pres">
      <dgm:prSet presAssocID="{3F462B68-B1AE-40BF-ABF4-29C3F19DCCC8}" presName="rootComposite" presStyleCnt="0"/>
      <dgm:spPr/>
    </dgm:pt>
    <dgm:pt modelId="{89A9F046-15F4-4B71-86C5-A5D03C2749D8}" type="pres">
      <dgm:prSet presAssocID="{3F462B68-B1AE-40BF-ABF4-29C3F19DCCC8}" presName="rootText" presStyleLbl="node4" presStyleIdx="1" presStyleCnt="16">
        <dgm:presLayoutVars>
          <dgm:chPref val="3"/>
        </dgm:presLayoutVars>
      </dgm:prSet>
      <dgm:spPr/>
      <dgm:t>
        <a:bodyPr/>
        <a:lstStyle/>
        <a:p>
          <a:endParaRPr lang="en-US"/>
        </a:p>
      </dgm:t>
    </dgm:pt>
    <dgm:pt modelId="{9173F3FA-C231-491B-97B9-38656C5BB40F}" type="pres">
      <dgm:prSet presAssocID="{3F462B68-B1AE-40BF-ABF4-29C3F19DCCC8}" presName="rootConnector" presStyleLbl="node4" presStyleIdx="1" presStyleCnt="16"/>
      <dgm:spPr/>
      <dgm:t>
        <a:bodyPr/>
        <a:lstStyle/>
        <a:p>
          <a:endParaRPr lang="en-US"/>
        </a:p>
      </dgm:t>
    </dgm:pt>
    <dgm:pt modelId="{E90754CD-9C33-4DFD-A9C4-A111A20BCB23}" type="pres">
      <dgm:prSet presAssocID="{3F462B68-B1AE-40BF-ABF4-29C3F19DCCC8}" presName="hierChild4" presStyleCnt="0"/>
      <dgm:spPr/>
    </dgm:pt>
    <dgm:pt modelId="{C000C0FB-3B91-474F-9E0E-595D56096C4C}" type="pres">
      <dgm:prSet presAssocID="{3F462B68-B1AE-40BF-ABF4-29C3F19DCCC8}" presName="hierChild5" presStyleCnt="0"/>
      <dgm:spPr/>
    </dgm:pt>
    <dgm:pt modelId="{A5E4BDF1-A8A5-47F1-9585-7C8023F173EC}" type="pres">
      <dgm:prSet presAssocID="{78158A71-247F-4D51-851D-EA73CB413E58}" presName="Name37" presStyleLbl="parChTrans1D4" presStyleIdx="2" presStyleCnt="16"/>
      <dgm:spPr/>
      <dgm:t>
        <a:bodyPr/>
        <a:lstStyle/>
        <a:p>
          <a:endParaRPr lang="en-US"/>
        </a:p>
      </dgm:t>
    </dgm:pt>
    <dgm:pt modelId="{78DA6F3A-BE9E-473A-9CFF-54BED89F165E}" type="pres">
      <dgm:prSet presAssocID="{7A31A764-1127-4BFF-B0A6-B903E5A25198}" presName="hierRoot2" presStyleCnt="0">
        <dgm:presLayoutVars>
          <dgm:hierBranch val="init"/>
        </dgm:presLayoutVars>
      </dgm:prSet>
      <dgm:spPr/>
    </dgm:pt>
    <dgm:pt modelId="{C50DEB86-47F2-443F-8AF5-1FDC04B95702}" type="pres">
      <dgm:prSet presAssocID="{7A31A764-1127-4BFF-B0A6-B903E5A25198}" presName="rootComposite" presStyleCnt="0"/>
      <dgm:spPr/>
    </dgm:pt>
    <dgm:pt modelId="{499DEE99-7C4A-40CA-A427-9EBAFDD8D792}" type="pres">
      <dgm:prSet presAssocID="{7A31A764-1127-4BFF-B0A6-B903E5A25198}" presName="rootText" presStyleLbl="node4" presStyleIdx="2" presStyleCnt="16">
        <dgm:presLayoutVars>
          <dgm:chPref val="3"/>
        </dgm:presLayoutVars>
      </dgm:prSet>
      <dgm:spPr/>
      <dgm:t>
        <a:bodyPr/>
        <a:lstStyle/>
        <a:p>
          <a:endParaRPr lang="en-US"/>
        </a:p>
      </dgm:t>
    </dgm:pt>
    <dgm:pt modelId="{7DB2148E-064D-418B-974C-DD42BF80E421}" type="pres">
      <dgm:prSet presAssocID="{7A31A764-1127-4BFF-B0A6-B903E5A25198}" presName="rootConnector" presStyleLbl="node4" presStyleIdx="2" presStyleCnt="16"/>
      <dgm:spPr/>
      <dgm:t>
        <a:bodyPr/>
        <a:lstStyle/>
        <a:p>
          <a:endParaRPr lang="en-US"/>
        </a:p>
      </dgm:t>
    </dgm:pt>
    <dgm:pt modelId="{8A2943A1-240B-4DDD-8F5E-B672560109A5}" type="pres">
      <dgm:prSet presAssocID="{7A31A764-1127-4BFF-B0A6-B903E5A25198}" presName="hierChild4" presStyleCnt="0"/>
      <dgm:spPr/>
    </dgm:pt>
    <dgm:pt modelId="{218C705D-E375-45E6-9E5B-1406DAB5C5E9}" type="pres">
      <dgm:prSet presAssocID="{7A31A764-1127-4BFF-B0A6-B903E5A25198}" presName="hierChild5" presStyleCnt="0"/>
      <dgm:spPr/>
    </dgm:pt>
    <dgm:pt modelId="{814D8CFA-096D-404D-8937-CD69B7B40718}" type="pres">
      <dgm:prSet presAssocID="{E9AF035A-0ECE-4C53-BF52-F565CE59142B}" presName="Name37" presStyleLbl="parChTrans1D4" presStyleIdx="3" presStyleCnt="16"/>
      <dgm:spPr/>
      <dgm:t>
        <a:bodyPr/>
        <a:lstStyle/>
        <a:p>
          <a:endParaRPr lang="en-US"/>
        </a:p>
      </dgm:t>
    </dgm:pt>
    <dgm:pt modelId="{728CA380-DD67-4FD0-A25E-AEA248401E38}" type="pres">
      <dgm:prSet presAssocID="{ECA7CAF1-5302-41AD-8AA6-D576AF1D2B28}" presName="hierRoot2" presStyleCnt="0">
        <dgm:presLayoutVars>
          <dgm:hierBranch val="init"/>
        </dgm:presLayoutVars>
      </dgm:prSet>
      <dgm:spPr/>
    </dgm:pt>
    <dgm:pt modelId="{575F5B25-9005-4C39-98EF-10BD7BA385CC}" type="pres">
      <dgm:prSet presAssocID="{ECA7CAF1-5302-41AD-8AA6-D576AF1D2B28}" presName="rootComposite" presStyleCnt="0"/>
      <dgm:spPr/>
    </dgm:pt>
    <dgm:pt modelId="{ACB1451A-382E-43B7-A751-DF55DE43C2F9}" type="pres">
      <dgm:prSet presAssocID="{ECA7CAF1-5302-41AD-8AA6-D576AF1D2B28}" presName="rootText" presStyleLbl="node4" presStyleIdx="3" presStyleCnt="16">
        <dgm:presLayoutVars>
          <dgm:chPref val="3"/>
        </dgm:presLayoutVars>
      </dgm:prSet>
      <dgm:spPr/>
      <dgm:t>
        <a:bodyPr/>
        <a:lstStyle/>
        <a:p>
          <a:endParaRPr lang="en-US"/>
        </a:p>
      </dgm:t>
    </dgm:pt>
    <dgm:pt modelId="{EECD9E61-6CE5-4718-A318-5FF3BEBA88B5}" type="pres">
      <dgm:prSet presAssocID="{ECA7CAF1-5302-41AD-8AA6-D576AF1D2B28}" presName="rootConnector" presStyleLbl="node4" presStyleIdx="3" presStyleCnt="16"/>
      <dgm:spPr/>
      <dgm:t>
        <a:bodyPr/>
        <a:lstStyle/>
        <a:p>
          <a:endParaRPr lang="en-US"/>
        </a:p>
      </dgm:t>
    </dgm:pt>
    <dgm:pt modelId="{8B1DA0CD-2C66-40D4-912A-624C6C67EEFD}" type="pres">
      <dgm:prSet presAssocID="{ECA7CAF1-5302-41AD-8AA6-D576AF1D2B28}" presName="hierChild4" presStyleCnt="0"/>
      <dgm:spPr/>
    </dgm:pt>
    <dgm:pt modelId="{8F8E68AE-ADA2-42C9-A5E7-BFA3E15BDAE8}" type="pres">
      <dgm:prSet presAssocID="{ECA7CAF1-5302-41AD-8AA6-D576AF1D2B28}" presName="hierChild5" presStyleCnt="0"/>
      <dgm:spPr/>
    </dgm:pt>
    <dgm:pt modelId="{C3C8299A-327B-4BC7-AFBA-04B191554D8A}" type="pres">
      <dgm:prSet presAssocID="{E6C674E7-54C7-4B87-A700-E3FCF4111F8A}" presName="hierChild5" presStyleCnt="0"/>
      <dgm:spPr/>
    </dgm:pt>
    <dgm:pt modelId="{7030ED91-2D46-4F36-89AB-3A378548941D}" type="pres">
      <dgm:prSet presAssocID="{15FF9D92-CD8B-464B-8F2F-860323192F20}" presName="Name37" presStyleLbl="parChTrans1D3" presStyleIdx="1" presStyleCnt="7"/>
      <dgm:spPr/>
      <dgm:t>
        <a:bodyPr/>
        <a:lstStyle/>
        <a:p>
          <a:endParaRPr lang="en-US"/>
        </a:p>
      </dgm:t>
    </dgm:pt>
    <dgm:pt modelId="{F6D0D05D-AE20-44AC-B9CD-D258C192949E}" type="pres">
      <dgm:prSet presAssocID="{0BB1D727-D22B-4500-AC72-CC1CAB6AE40B}" presName="hierRoot2" presStyleCnt="0">
        <dgm:presLayoutVars>
          <dgm:hierBranch val="init"/>
        </dgm:presLayoutVars>
      </dgm:prSet>
      <dgm:spPr/>
    </dgm:pt>
    <dgm:pt modelId="{25E9BF8A-45C1-43CE-8193-E21CD613AB68}" type="pres">
      <dgm:prSet presAssocID="{0BB1D727-D22B-4500-AC72-CC1CAB6AE40B}" presName="rootComposite" presStyleCnt="0"/>
      <dgm:spPr/>
    </dgm:pt>
    <dgm:pt modelId="{5A4AF29F-28E6-47D9-A697-FD29070D28E6}" type="pres">
      <dgm:prSet presAssocID="{0BB1D727-D22B-4500-AC72-CC1CAB6AE40B}" presName="rootText" presStyleLbl="node3" presStyleIdx="1" presStyleCnt="7">
        <dgm:presLayoutVars>
          <dgm:chPref val="3"/>
        </dgm:presLayoutVars>
      </dgm:prSet>
      <dgm:spPr/>
      <dgm:t>
        <a:bodyPr/>
        <a:lstStyle/>
        <a:p>
          <a:endParaRPr lang="en-US"/>
        </a:p>
      </dgm:t>
    </dgm:pt>
    <dgm:pt modelId="{E56DF653-C52D-4FDB-B598-BD3CDA7AAE6B}" type="pres">
      <dgm:prSet presAssocID="{0BB1D727-D22B-4500-AC72-CC1CAB6AE40B}" presName="rootConnector" presStyleLbl="node3" presStyleIdx="1" presStyleCnt="7"/>
      <dgm:spPr/>
      <dgm:t>
        <a:bodyPr/>
        <a:lstStyle/>
        <a:p>
          <a:endParaRPr lang="en-US"/>
        </a:p>
      </dgm:t>
    </dgm:pt>
    <dgm:pt modelId="{33B350F4-24D2-4B17-93EC-B2039AB635A4}" type="pres">
      <dgm:prSet presAssocID="{0BB1D727-D22B-4500-AC72-CC1CAB6AE40B}" presName="hierChild4" presStyleCnt="0"/>
      <dgm:spPr/>
    </dgm:pt>
    <dgm:pt modelId="{D190C02B-6FC5-47E5-A46E-482A5EEAF463}" type="pres">
      <dgm:prSet presAssocID="{BF559586-E2B5-454C-9828-5E66AF1FE48E}" presName="Name37" presStyleLbl="parChTrans1D4" presStyleIdx="4" presStyleCnt="16"/>
      <dgm:spPr/>
      <dgm:t>
        <a:bodyPr/>
        <a:lstStyle/>
        <a:p>
          <a:endParaRPr lang="en-US"/>
        </a:p>
      </dgm:t>
    </dgm:pt>
    <dgm:pt modelId="{06D3E612-61EE-446C-9F7E-348978637B81}" type="pres">
      <dgm:prSet presAssocID="{C0A059A6-B3B6-481F-917A-BB896826B3AE}" presName="hierRoot2" presStyleCnt="0">
        <dgm:presLayoutVars>
          <dgm:hierBranch val="init"/>
        </dgm:presLayoutVars>
      </dgm:prSet>
      <dgm:spPr/>
    </dgm:pt>
    <dgm:pt modelId="{59EAC6D4-7A71-45F6-AC99-D9A905920B98}" type="pres">
      <dgm:prSet presAssocID="{C0A059A6-B3B6-481F-917A-BB896826B3AE}" presName="rootComposite" presStyleCnt="0"/>
      <dgm:spPr/>
    </dgm:pt>
    <dgm:pt modelId="{68B584CA-3EEA-4182-8205-31FB0F751072}" type="pres">
      <dgm:prSet presAssocID="{C0A059A6-B3B6-481F-917A-BB896826B3AE}" presName="rootText" presStyleLbl="node4" presStyleIdx="4" presStyleCnt="16">
        <dgm:presLayoutVars>
          <dgm:chPref val="3"/>
        </dgm:presLayoutVars>
      </dgm:prSet>
      <dgm:spPr/>
      <dgm:t>
        <a:bodyPr/>
        <a:lstStyle/>
        <a:p>
          <a:endParaRPr lang="en-US"/>
        </a:p>
      </dgm:t>
    </dgm:pt>
    <dgm:pt modelId="{21414B9E-B147-4C86-B307-E1E6405A5E6B}" type="pres">
      <dgm:prSet presAssocID="{C0A059A6-B3B6-481F-917A-BB896826B3AE}" presName="rootConnector" presStyleLbl="node4" presStyleIdx="4" presStyleCnt="16"/>
      <dgm:spPr/>
      <dgm:t>
        <a:bodyPr/>
        <a:lstStyle/>
        <a:p>
          <a:endParaRPr lang="en-US"/>
        </a:p>
      </dgm:t>
    </dgm:pt>
    <dgm:pt modelId="{AA131203-497E-498D-80A3-544982C761D8}" type="pres">
      <dgm:prSet presAssocID="{C0A059A6-B3B6-481F-917A-BB896826B3AE}" presName="hierChild4" presStyleCnt="0"/>
      <dgm:spPr/>
    </dgm:pt>
    <dgm:pt modelId="{ED760AE4-1D0F-44EA-8B0D-D5DC19752203}" type="pres">
      <dgm:prSet presAssocID="{C0A059A6-B3B6-481F-917A-BB896826B3AE}" presName="hierChild5" presStyleCnt="0"/>
      <dgm:spPr/>
    </dgm:pt>
    <dgm:pt modelId="{5F9AED99-BBDF-4D82-821B-F013EB6FBEE1}" type="pres">
      <dgm:prSet presAssocID="{0BB1D727-D22B-4500-AC72-CC1CAB6AE40B}" presName="hierChild5" presStyleCnt="0"/>
      <dgm:spPr/>
    </dgm:pt>
    <dgm:pt modelId="{215D6571-5DC9-4DF0-BDA1-18A31C3ED97A}" type="pres">
      <dgm:prSet presAssocID="{EDA9DDAD-A736-4048-A736-0E2D1A57562A}" presName="hierChild5" presStyleCnt="0"/>
      <dgm:spPr/>
    </dgm:pt>
    <dgm:pt modelId="{5220859B-04DB-4BEA-8D64-2D37D5DC67E8}" type="pres">
      <dgm:prSet presAssocID="{0A5D7B80-7C78-40D0-B0AD-F6A0DCCCCDD2}" presName="Name37" presStyleLbl="parChTrans1D2" presStyleIdx="1" presStyleCnt="5"/>
      <dgm:spPr/>
      <dgm:t>
        <a:bodyPr/>
        <a:lstStyle/>
        <a:p>
          <a:endParaRPr lang="en-US"/>
        </a:p>
      </dgm:t>
    </dgm:pt>
    <dgm:pt modelId="{808EB2FA-B184-4AAA-8F58-CD0FEFD929BC}" type="pres">
      <dgm:prSet presAssocID="{CD42E2D4-F8BC-4C2D-8823-88927EBC17F3}" presName="hierRoot2" presStyleCnt="0">
        <dgm:presLayoutVars>
          <dgm:hierBranch val="init"/>
        </dgm:presLayoutVars>
      </dgm:prSet>
      <dgm:spPr/>
    </dgm:pt>
    <dgm:pt modelId="{91D57CB7-6C6E-4BEA-BFA2-4DE2374E4BC4}" type="pres">
      <dgm:prSet presAssocID="{CD42E2D4-F8BC-4C2D-8823-88927EBC17F3}" presName="rootComposite" presStyleCnt="0"/>
      <dgm:spPr/>
    </dgm:pt>
    <dgm:pt modelId="{64E8911A-58CD-449D-BC8A-EA8EC5E0D3A2}" type="pres">
      <dgm:prSet presAssocID="{CD42E2D4-F8BC-4C2D-8823-88927EBC17F3}" presName="rootText" presStyleLbl="node2" presStyleIdx="1" presStyleCnt="3" custScaleX="163269">
        <dgm:presLayoutVars>
          <dgm:chPref val="3"/>
        </dgm:presLayoutVars>
      </dgm:prSet>
      <dgm:spPr/>
      <dgm:t>
        <a:bodyPr/>
        <a:lstStyle/>
        <a:p>
          <a:endParaRPr lang="en-US"/>
        </a:p>
      </dgm:t>
    </dgm:pt>
    <dgm:pt modelId="{C5829EE8-D886-4684-A616-59B03E4045B0}" type="pres">
      <dgm:prSet presAssocID="{CD42E2D4-F8BC-4C2D-8823-88927EBC17F3}" presName="rootConnector" presStyleLbl="node2" presStyleIdx="1" presStyleCnt="3"/>
      <dgm:spPr/>
      <dgm:t>
        <a:bodyPr/>
        <a:lstStyle/>
        <a:p>
          <a:endParaRPr lang="en-US"/>
        </a:p>
      </dgm:t>
    </dgm:pt>
    <dgm:pt modelId="{F5B9FD9E-77EB-48F6-BF55-3D4D72F59B50}" type="pres">
      <dgm:prSet presAssocID="{CD42E2D4-F8BC-4C2D-8823-88927EBC17F3}" presName="hierChild4" presStyleCnt="0"/>
      <dgm:spPr/>
    </dgm:pt>
    <dgm:pt modelId="{EDE9B113-624D-4F8B-8088-455182A1A55D}" type="pres">
      <dgm:prSet presAssocID="{60E0CC31-B936-4496-B8CC-4C0BBBE59579}" presName="Name37" presStyleLbl="parChTrans1D3" presStyleIdx="2" presStyleCnt="7"/>
      <dgm:spPr/>
      <dgm:t>
        <a:bodyPr/>
        <a:lstStyle/>
        <a:p>
          <a:endParaRPr lang="en-US"/>
        </a:p>
      </dgm:t>
    </dgm:pt>
    <dgm:pt modelId="{7C5EAB0D-D4EC-4985-B8DD-52A22CEA4304}" type="pres">
      <dgm:prSet presAssocID="{7DFC7906-9096-4114-9F98-E172C41B46D5}" presName="hierRoot2" presStyleCnt="0">
        <dgm:presLayoutVars>
          <dgm:hierBranch val="init"/>
        </dgm:presLayoutVars>
      </dgm:prSet>
      <dgm:spPr/>
    </dgm:pt>
    <dgm:pt modelId="{8B0C0989-F36D-4C0B-8434-7C2383E0FFB0}" type="pres">
      <dgm:prSet presAssocID="{7DFC7906-9096-4114-9F98-E172C41B46D5}" presName="rootComposite" presStyleCnt="0"/>
      <dgm:spPr/>
    </dgm:pt>
    <dgm:pt modelId="{1CF8420F-3BDE-4623-96BB-3AC822A71507}" type="pres">
      <dgm:prSet presAssocID="{7DFC7906-9096-4114-9F98-E172C41B46D5}" presName="rootText" presStyleLbl="node3" presStyleIdx="2" presStyleCnt="7">
        <dgm:presLayoutVars>
          <dgm:chPref val="3"/>
        </dgm:presLayoutVars>
      </dgm:prSet>
      <dgm:spPr/>
      <dgm:t>
        <a:bodyPr/>
        <a:lstStyle/>
        <a:p>
          <a:endParaRPr lang="en-US"/>
        </a:p>
      </dgm:t>
    </dgm:pt>
    <dgm:pt modelId="{DCA23B63-2EC7-44D4-9CD6-07F0ABE8C854}" type="pres">
      <dgm:prSet presAssocID="{7DFC7906-9096-4114-9F98-E172C41B46D5}" presName="rootConnector" presStyleLbl="node3" presStyleIdx="2" presStyleCnt="7"/>
      <dgm:spPr/>
      <dgm:t>
        <a:bodyPr/>
        <a:lstStyle/>
        <a:p>
          <a:endParaRPr lang="en-US"/>
        </a:p>
      </dgm:t>
    </dgm:pt>
    <dgm:pt modelId="{F65EB11B-CCB4-476B-B0C8-0F41B706DEB2}" type="pres">
      <dgm:prSet presAssocID="{7DFC7906-9096-4114-9F98-E172C41B46D5}" presName="hierChild4" presStyleCnt="0"/>
      <dgm:spPr/>
    </dgm:pt>
    <dgm:pt modelId="{199F016D-FBF7-4AAA-A7F8-A5CA531F1980}" type="pres">
      <dgm:prSet presAssocID="{D21355D9-B76C-4374-8623-04509C928A45}" presName="Name37" presStyleLbl="parChTrans1D4" presStyleIdx="5" presStyleCnt="16"/>
      <dgm:spPr/>
      <dgm:t>
        <a:bodyPr/>
        <a:lstStyle/>
        <a:p>
          <a:endParaRPr lang="en-US"/>
        </a:p>
      </dgm:t>
    </dgm:pt>
    <dgm:pt modelId="{EDD52580-E275-4CB0-9C4C-CE788C63CEAC}" type="pres">
      <dgm:prSet presAssocID="{1CD45A03-1122-478A-9112-9D1ECDD9F56C}" presName="hierRoot2" presStyleCnt="0">
        <dgm:presLayoutVars>
          <dgm:hierBranch val="init"/>
        </dgm:presLayoutVars>
      </dgm:prSet>
      <dgm:spPr/>
    </dgm:pt>
    <dgm:pt modelId="{AE9EB2AF-854D-426B-A6CD-56D1109D2E63}" type="pres">
      <dgm:prSet presAssocID="{1CD45A03-1122-478A-9112-9D1ECDD9F56C}" presName="rootComposite" presStyleCnt="0"/>
      <dgm:spPr/>
    </dgm:pt>
    <dgm:pt modelId="{BDAEFFE7-F8BB-4243-A1F6-A25741100661}" type="pres">
      <dgm:prSet presAssocID="{1CD45A03-1122-478A-9112-9D1ECDD9F56C}" presName="rootText" presStyleLbl="node4" presStyleIdx="5" presStyleCnt="16">
        <dgm:presLayoutVars>
          <dgm:chPref val="3"/>
        </dgm:presLayoutVars>
      </dgm:prSet>
      <dgm:spPr/>
      <dgm:t>
        <a:bodyPr/>
        <a:lstStyle/>
        <a:p>
          <a:endParaRPr lang="en-US"/>
        </a:p>
      </dgm:t>
    </dgm:pt>
    <dgm:pt modelId="{F64398B1-8497-4809-8268-14873DC6172A}" type="pres">
      <dgm:prSet presAssocID="{1CD45A03-1122-478A-9112-9D1ECDD9F56C}" presName="rootConnector" presStyleLbl="node4" presStyleIdx="5" presStyleCnt="16"/>
      <dgm:spPr/>
      <dgm:t>
        <a:bodyPr/>
        <a:lstStyle/>
        <a:p>
          <a:endParaRPr lang="en-US"/>
        </a:p>
      </dgm:t>
    </dgm:pt>
    <dgm:pt modelId="{DFFB135B-4064-48DC-A681-BE524CDAD237}" type="pres">
      <dgm:prSet presAssocID="{1CD45A03-1122-478A-9112-9D1ECDD9F56C}" presName="hierChild4" presStyleCnt="0"/>
      <dgm:spPr/>
    </dgm:pt>
    <dgm:pt modelId="{7AEA9B4C-C6E6-4734-88E5-224BCFFE5075}" type="pres">
      <dgm:prSet presAssocID="{1CD45A03-1122-478A-9112-9D1ECDD9F56C}" presName="hierChild5" presStyleCnt="0"/>
      <dgm:spPr/>
    </dgm:pt>
    <dgm:pt modelId="{6E71FEA3-45C0-474A-AFF4-9F50C709AD19}" type="pres">
      <dgm:prSet presAssocID="{0B7CE12D-E8CF-489A-A5B1-6AB32825D404}" presName="Name37" presStyleLbl="parChTrans1D4" presStyleIdx="6" presStyleCnt="16"/>
      <dgm:spPr/>
      <dgm:t>
        <a:bodyPr/>
        <a:lstStyle/>
        <a:p>
          <a:endParaRPr lang="en-US"/>
        </a:p>
      </dgm:t>
    </dgm:pt>
    <dgm:pt modelId="{9984095D-9A71-4E6F-91B1-376AD00945D2}" type="pres">
      <dgm:prSet presAssocID="{DA7EA7CE-8872-4524-84B1-ADD66B6940E5}" presName="hierRoot2" presStyleCnt="0">
        <dgm:presLayoutVars>
          <dgm:hierBranch val="init"/>
        </dgm:presLayoutVars>
      </dgm:prSet>
      <dgm:spPr/>
    </dgm:pt>
    <dgm:pt modelId="{00E8740F-FF8D-4778-9011-577617BFAA08}" type="pres">
      <dgm:prSet presAssocID="{DA7EA7CE-8872-4524-84B1-ADD66B6940E5}" presName="rootComposite" presStyleCnt="0"/>
      <dgm:spPr/>
    </dgm:pt>
    <dgm:pt modelId="{9DC87026-AB7E-48E6-825B-80935FD0B56B}" type="pres">
      <dgm:prSet presAssocID="{DA7EA7CE-8872-4524-84B1-ADD66B6940E5}" presName="rootText" presStyleLbl="node4" presStyleIdx="6" presStyleCnt="16">
        <dgm:presLayoutVars>
          <dgm:chPref val="3"/>
        </dgm:presLayoutVars>
      </dgm:prSet>
      <dgm:spPr/>
      <dgm:t>
        <a:bodyPr/>
        <a:lstStyle/>
        <a:p>
          <a:endParaRPr lang="en-US"/>
        </a:p>
      </dgm:t>
    </dgm:pt>
    <dgm:pt modelId="{53361CED-E688-4494-9584-E2A7CC4A7B33}" type="pres">
      <dgm:prSet presAssocID="{DA7EA7CE-8872-4524-84B1-ADD66B6940E5}" presName="rootConnector" presStyleLbl="node4" presStyleIdx="6" presStyleCnt="16"/>
      <dgm:spPr/>
      <dgm:t>
        <a:bodyPr/>
        <a:lstStyle/>
        <a:p>
          <a:endParaRPr lang="en-US"/>
        </a:p>
      </dgm:t>
    </dgm:pt>
    <dgm:pt modelId="{7E1786B7-6C3F-479B-9012-9C4C6EFA7F00}" type="pres">
      <dgm:prSet presAssocID="{DA7EA7CE-8872-4524-84B1-ADD66B6940E5}" presName="hierChild4" presStyleCnt="0"/>
      <dgm:spPr/>
    </dgm:pt>
    <dgm:pt modelId="{D577570C-3425-4953-9582-627CB7AC23DB}" type="pres">
      <dgm:prSet presAssocID="{DA7EA7CE-8872-4524-84B1-ADD66B6940E5}" presName="hierChild5" presStyleCnt="0"/>
      <dgm:spPr/>
    </dgm:pt>
    <dgm:pt modelId="{D9110219-F2DA-4890-93DD-C1C15A66523E}" type="pres">
      <dgm:prSet presAssocID="{95E1A7D9-2F5A-4F02-9F9C-601530BD34DF}" presName="Name37" presStyleLbl="parChTrans1D4" presStyleIdx="7" presStyleCnt="16"/>
      <dgm:spPr/>
      <dgm:t>
        <a:bodyPr/>
        <a:lstStyle/>
        <a:p>
          <a:endParaRPr lang="en-US"/>
        </a:p>
      </dgm:t>
    </dgm:pt>
    <dgm:pt modelId="{8513261D-6FD1-4948-99AF-578941D4DF72}" type="pres">
      <dgm:prSet presAssocID="{5D19A11E-818D-4139-8469-339AAD49FB1A}" presName="hierRoot2" presStyleCnt="0">
        <dgm:presLayoutVars>
          <dgm:hierBranch val="init"/>
        </dgm:presLayoutVars>
      </dgm:prSet>
      <dgm:spPr/>
    </dgm:pt>
    <dgm:pt modelId="{E93082CB-81DD-4162-85F6-E39992C6E630}" type="pres">
      <dgm:prSet presAssocID="{5D19A11E-818D-4139-8469-339AAD49FB1A}" presName="rootComposite" presStyleCnt="0"/>
      <dgm:spPr/>
    </dgm:pt>
    <dgm:pt modelId="{0406A3C6-E92A-4FB1-A25F-286D68D6F464}" type="pres">
      <dgm:prSet presAssocID="{5D19A11E-818D-4139-8469-339AAD49FB1A}" presName="rootText" presStyleLbl="node4" presStyleIdx="7" presStyleCnt="16">
        <dgm:presLayoutVars>
          <dgm:chPref val="3"/>
        </dgm:presLayoutVars>
      </dgm:prSet>
      <dgm:spPr/>
      <dgm:t>
        <a:bodyPr/>
        <a:lstStyle/>
        <a:p>
          <a:endParaRPr lang="en-US"/>
        </a:p>
      </dgm:t>
    </dgm:pt>
    <dgm:pt modelId="{3336A01B-E41F-4119-BEC6-548DC68A7555}" type="pres">
      <dgm:prSet presAssocID="{5D19A11E-818D-4139-8469-339AAD49FB1A}" presName="rootConnector" presStyleLbl="node4" presStyleIdx="7" presStyleCnt="16"/>
      <dgm:spPr/>
      <dgm:t>
        <a:bodyPr/>
        <a:lstStyle/>
        <a:p>
          <a:endParaRPr lang="en-US"/>
        </a:p>
      </dgm:t>
    </dgm:pt>
    <dgm:pt modelId="{D10CC3FF-1BDC-4786-A199-1DAC16DDCD76}" type="pres">
      <dgm:prSet presAssocID="{5D19A11E-818D-4139-8469-339AAD49FB1A}" presName="hierChild4" presStyleCnt="0"/>
      <dgm:spPr/>
    </dgm:pt>
    <dgm:pt modelId="{B4BE6C70-5F12-4454-BDF5-B7EB109B4984}" type="pres">
      <dgm:prSet presAssocID="{5D19A11E-818D-4139-8469-339AAD49FB1A}" presName="hierChild5" presStyleCnt="0"/>
      <dgm:spPr/>
    </dgm:pt>
    <dgm:pt modelId="{A4BB338C-F9C9-4C51-8478-30828C163FBA}" type="pres">
      <dgm:prSet presAssocID="{E9FD087B-C40B-43DD-B928-FD728E7F12F6}" presName="Name37" presStyleLbl="parChTrans1D4" presStyleIdx="8" presStyleCnt="16"/>
      <dgm:spPr/>
      <dgm:t>
        <a:bodyPr/>
        <a:lstStyle/>
        <a:p>
          <a:endParaRPr lang="en-US"/>
        </a:p>
      </dgm:t>
    </dgm:pt>
    <dgm:pt modelId="{BC6FE7F4-CCBA-455F-AF45-7B2A1A84232F}" type="pres">
      <dgm:prSet presAssocID="{184482E3-8498-479A-9578-2A2CBE223FCB}" presName="hierRoot2" presStyleCnt="0">
        <dgm:presLayoutVars>
          <dgm:hierBranch val="init"/>
        </dgm:presLayoutVars>
      </dgm:prSet>
      <dgm:spPr/>
    </dgm:pt>
    <dgm:pt modelId="{409B2E9D-D989-48D8-9920-04B6A37C7D7A}" type="pres">
      <dgm:prSet presAssocID="{184482E3-8498-479A-9578-2A2CBE223FCB}" presName="rootComposite" presStyleCnt="0"/>
      <dgm:spPr/>
    </dgm:pt>
    <dgm:pt modelId="{F41998AD-58FF-4789-B874-0A2E9C59E6F9}" type="pres">
      <dgm:prSet presAssocID="{184482E3-8498-479A-9578-2A2CBE223FCB}" presName="rootText" presStyleLbl="node4" presStyleIdx="8" presStyleCnt="16">
        <dgm:presLayoutVars>
          <dgm:chPref val="3"/>
        </dgm:presLayoutVars>
      </dgm:prSet>
      <dgm:spPr/>
      <dgm:t>
        <a:bodyPr/>
        <a:lstStyle/>
        <a:p>
          <a:endParaRPr lang="en-US"/>
        </a:p>
      </dgm:t>
    </dgm:pt>
    <dgm:pt modelId="{7067EC1C-B2F7-4B1A-B028-64416B430DB9}" type="pres">
      <dgm:prSet presAssocID="{184482E3-8498-479A-9578-2A2CBE223FCB}" presName="rootConnector" presStyleLbl="node4" presStyleIdx="8" presStyleCnt="16"/>
      <dgm:spPr/>
      <dgm:t>
        <a:bodyPr/>
        <a:lstStyle/>
        <a:p>
          <a:endParaRPr lang="en-US"/>
        </a:p>
      </dgm:t>
    </dgm:pt>
    <dgm:pt modelId="{11ED3ED4-B9FC-4F8C-B42A-5CED20D612DD}" type="pres">
      <dgm:prSet presAssocID="{184482E3-8498-479A-9578-2A2CBE223FCB}" presName="hierChild4" presStyleCnt="0"/>
      <dgm:spPr/>
    </dgm:pt>
    <dgm:pt modelId="{3AA7EA29-96B5-427F-8672-F9D658C0311F}" type="pres">
      <dgm:prSet presAssocID="{184482E3-8498-479A-9578-2A2CBE223FCB}" presName="hierChild5" presStyleCnt="0"/>
      <dgm:spPr/>
    </dgm:pt>
    <dgm:pt modelId="{A3AD3982-F4D4-4146-BFD4-9086AF8CBF65}" type="pres">
      <dgm:prSet presAssocID="{B4E00407-6D1A-426B-8862-118713F56A1D}" presName="Name37" presStyleLbl="parChTrans1D4" presStyleIdx="9" presStyleCnt="16"/>
      <dgm:spPr/>
      <dgm:t>
        <a:bodyPr/>
        <a:lstStyle/>
        <a:p>
          <a:endParaRPr lang="en-US"/>
        </a:p>
      </dgm:t>
    </dgm:pt>
    <dgm:pt modelId="{5356DC15-789E-45B5-9545-809FC20562DC}" type="pres">
      <dgm:prSet presAssocID="{C48673A0-C584-4B78-88C5-6322573D4F20}" presName="hierRoot2" presStyleCnt="0">
        <dgm:presLayoutVars>
          <dgm:hierBranch val="init"/>
        </dgm:presLayoutVars>
      </dgm:prSet>
      <dgm:spPr/>
    </dgm:pt>
    <dgm:pt modelId="{1FE4EE25-34DB-472B-9F95-503BC6BC2ED2}" type="pres">
      <dgm:prSet presAssocID="{C48673A0-C584-4B78-88C5-6322573D4F20}" presName="rootComposite" presStyleCnt="0"/>
      <dgm:spPr/>
    </dgm:pt>
    <dgm:pt modelId="{9798AF84-0202-4A54-8E6D-73A03316FBF8}" type="pres">
      <dgm:prSet presAssocID="{C48673A0-C584-4B78-88C5-6322573D4F20}" presName="rootText" presStyleLbl="node4" presStyleIdx="9" presStyleCnt="16">
        <dgm:presLayoutVars>
          <dgm:chPref val="3"/>
        </dgm:presLayoutVars>
      </dgm:prSet>
      <dgm:spPr/>
      <dgm:t>
        <a:bodyPr/>
        <a:lstStyle/>
        <a:p>
          <a:endParaRPr lang="en-US"/>
        </a:p>
      </dgm:t>
    </dgm:pt>
    <dgm:pt modelId="{4924A6C0-C40C-45FD-9E33-79A476A46BBD}" type="pres">
      <dgm:prSet presAssocID="{C48673A0-C584-4B78-88C5-6322573D4F20}" presName="rootConnector" presStyleLbl="node4" presStyleIdx="9" presStyleCnt="16"/>
      <dgm:spPr/>
      <dgm:t>
        <a:bodyPr/>
        <a:lstStyle/>
        <a:p>
          <a:endParaRPr lang="en-US"/>
        </a:p>
      </dgm:t>
    </dgm:pt>
    <dgm:pt modelId="{A43542E3-C1A3-4F6E-9724-046F82F02184}" type="pres">
      <dgm:prSet presAssocID="{C48673A0-C584-4B78-88C5-6322573D4F20}" presName="hierChild4" presStyleCnt="0"/>
      <dgm:spPr/>
    </dgm:pt>
    <dgm:pt modelId="{5D8D403E-1152-42E8-BC97-4FBFBE0C6E1F}" type="pres">
      <dgm:prSet presAssocID="{C48673A0-C584-4B78-88C5-6322573D4F20}" presName="hierChild5" presStyleCnt="0"/>
      <dgm:spPr/>
    </dgm:pt>
    <dgm:pt modelId="{89A86994-91AB-429D-AA71-5CDAE9F54F75}" type="pres">
      <dgm:prSet presAssocID="{7DFC7906-9096-4114-9F98-E172C41B46D5}" presName="hierChild5" presStyleCnt="0"/>
      <dgm:spPr/>
    </dgm:pt>
    <dgm:pt modelId="{69D9CA0E-2658-4A8C-AF1D-2E0754360D06}" type="pres">
      <dgm:prSet presAssocID="{97410543-2C39-46AD-88CA-974CF149CDD6}" presName="Name37" presStyleLbl="parChTrans1D3" presStyleIdx="3" presStyleCnt="7"/>
      <dgm:spPr/>
      <dgm:t>
        <a:bodyPr/>
        <a:lstStyle/>
        <a:p>
          <a:endParaRPr lang="en-US"/>
        </a:p>
      </dgm:t>
    </dgm:pt>
    <dgm:pt modelId="{08FD451C-BC1C-46E5-BA09-AB0F7A8AE3FC}" type="pres">
      <dgm:prSet presAssocID="{7AD7994D-2137-489F-AF88-32F7C543BAE1}" presName="hierRoot2" presStyleCnt="0">
        <dgm:presLayoutVars>
          <dgm:hierBranch val="init"/>
        </dgm:presLayoutVars>
      </dgm:prSet>
      <dgm:spPr/>
    </dgm:pt>
    <dgm:pt modelId="{F0045CAA-DAF1-4DDC-8FCE-0F5C6ECBD557}" type="pres">
      <dgm:prSet presAssocID="{7AD7994D-2137-489F-AF88-32F7C543BAE1}" presName="rootComposite" presStyleCnt="0"/>
      <dgm:spPr/>
    </dgm:pt>
    <dgm:pt modelId="{A7BEAB3D-705D-4C5C-AAD9-22BD8210E855}" type="pres">
      <dgm:prSet presAssocID="{7AD7994D-2137-489F-AF88-32F7C543BAE1}" presName="rootText" presStyleLbl="node3" presStyleIdx="3" presStyleCnt="7">
        <dgm:presLayoutVars>
          <dgm:chPref val="3"/>
        </dgm:presLayoutVars>
      </dgm:prSet>
      <dgm:spPr/>
      <dgm:t>
        <a:bodyPr/>
        <a:lstStyle/>
        <a:p>
          <a:endParaRPr lang="en-US"/>
        </a:p>
      </dgm:t>
    </dgm:pt>
    <dgm:pt modelId="{09F2C2CD-B44F-431A-AA1A-57BC7F69949B}" type="pres">
      <dgm:prSet presAssocID="{7AD7994D-2137-489F-AF88-32F7C543BAE1}" presName="rootConnector" presStyleLbl="node3" presStyleIdx="3" presStyleCnt="7"/>
      <dgm:spPr/>
      <dgm:t>
        <a:bodyPr/>
        <a:lstStyle/>
        <a:p>
          <a:endParaRPr lang="en-US"/>
        </a:p>
      </dgm:t>
    </dgm:pt>
    <dgm:pt modelId="{19837F2F-F54C-41B0-8C34-62FFACD237B9}" type="pres">
      <dgm:prSet presAssocID="{7AD7994D-2137-489F-AF88-32F7C543BAE1}" presName="hierChild4" presStyleCnt="0"/>
      <dgm:spPr/>
    </dgm:pt>
    <dgm:pt modelId="{46BDC814-1A5F-492E-82FF-952DC3743FAE}" type="pres">
      <dgm:prSet presAssocID="{B8017BD7-39AE-4C23-9A16-C2606B9978EC}" presName="Name37" presStyleLbl="parChTrans1D4" presStyleIdx="10" presStyleCnt="16"/>
      <dgm:spPr/>
      <dgm:t>
        <a:bodyPr/>
        <a:lstStyle/>
        <a:p>
          <a:endParaRPr lang="en-US"/>
        </a:p>
      </dgm:t>
    </dgm:pt>
    <dgm:pt modelId="{E8E47AC7-4E6B-431D-8011-13474D3C1C29}" type="pres">
      <dgm:prSet presAssocID="{FFC34A5F-BE32-42A2-9BB4-81BED4B29883}" presName="hierRoot2" presStyleCnt="0">
        <dgm:presLayoutVars>
          <dgm:hierBranch val="init"/>
        </dgm:presLayoutVars>
      </dgm:prSet>
      <dgm:spPr/>
    </dgm:pt>
    <dgm:pt modelId="{37F92F27-1547-443C-8932-C89E9DB12425}" type="pres">
      <dgm:prSet presAssocID="{FFC34A5F-BE32-42A2-9BB4-81BED4B29883}" presName="rootComposite" presStyleCnt="0"/>
      <dgm:spPr/>
    </dgm:pt>
    <dgm:pt modelId="{A3421BE0-14ED-4D51-B96A-8F4EF8277C2E}" type="pres">
      <dgm:prSet presAssocID="{FFC34A5F-BE32-42A2-9BB4-81BED4B29883}" presName="rootText" presStyleLbl="node4" presStyleIdx="10" presStyleCnt="16">
        <dgm:presLayoutVars>
          <dgm:chPref val="3"/>
        </dgm:presLayoutVars>
      </dgm:prSet>
      <dgm:spPr/>
      <dgm:t>
        <a:bodyPr/>
        <a:lstStyle/>
        <a:p>
          <a:endParaRPr lang="en-US"/>
        </a:p>
      </dgm:t>
    </dgm:pt>
    <dgm:pt modelId="{B2045B68-7142-447A-99EB-41406C9339FF}" type="pres">
      <dgm:prSet presAssocID="{FFC34A5F-BE32-42A2-9BB4-81BED4B29883}" presName="rootConnector" presStyleLbl="node4" presStyleIdx="10" presStyleCnt="16"/>
      <dgm:spPr/>
      <dgm:t>
        <a:bodyPr/>
        <a:lstStyle/>
        <a:p>
          <a:endParaRPr lang="en-US"/>
        </a:p>
      </dgm:t>
    </dgm:pt>
    <dgm:pt modelId="{2C8A4B50-9F0B-4460-B496-3DE3B6E94F04}" type="pres">
      <dgm:prSet presAssocID="{FFC34A5F-BE32-42A2-9BB4-81BED4B29883}" presName="hierChild4" presStyleCnt="0"/>
      <dgm:spPr/>
    </dgm:pt>
    <dgm:pt modelId="{3D1D21E7-11F6-4EE1-A696-E9EF74DF5D6F}" type="pres">
      <dgm:prSet presAssocID="{FFC34A5F-BE32-42A2-9BB4-81BED4B29883}" presName="hierChild5" presStyleCnt="0"/>
      <dgm:spPr/>
    </dgm:pt>
    <dgm:pt modelId="{1237496D-2546-4A7A-820F-F39A6EE4D531}" type="pres">
      <dgm:prSet presAssocID="{65B6A430-CF97-4290-8C5F-C049673235A0}" presName="Name37" presStyleLbl="parChTrans1D4" presStyleIdx="11" presStyleCnt="16"/>
      <dgm:spPr/>
      <dgm:t>
        <a:bodyPr/>
        <a:lstStyle/>
        <a:p>
          <a:endParaRPr lang="en-US"/>
        </a:p>
      </dgm:t>
    </dgm:pt>
    <dgm:pt modelId="{79DC19DA-37FD-45D0-A9C2-965E82ED9C46}" type="pres">
      <dgm:prSet presAssocID="{CB3EBBF7-83E6-412E-A8D8-48A8056847FB}" presName="hierRoot2" presStyleCnt="0">
        <dgm:presLayoutVars>
          <dgm:hierBranch val="init"/>
        </dgm:presLayoutVars>
      </dgm:prSet>
      <dgm:spPr/>
    </dgm:pt>
    <dgm:pt modelId="{B14CB443-7C77-496F-ABBC-B04B9D3AF13A}" type="pres">
      <dgm:prSet presAssocID="{CB3EBBF7-83E6-412E-A8D8-48A8056847FB}" presName="rootComposite" presStyleCnt="0"/>
      <dgm:spPr/>
    </dgm:pt>
    <dgm:pt modelId="{D0DC8221-DD19-45E4-9D56-8AC88F50DAA0}" type="pres">
      <dgm:prSet presAssocID="{CB3EBBF7-83E6-412E-A8D8-48A8056847FB}" presName="rootText" presStyleLbl="node4" presStyleIdx="11" presStyleCnt="16">
        <dgm:presLayoutVars>
          <dgm:chPref val="3"/>
        </dgm:presLayoutVars>
      </dgm:prSet>
      <dgm:spPr/>
      <dgm:t>
        <a:bodyPr/>
        <a:lstStyle/>
        <a:p>
          <a:endParaRPr lang="en-US"/>
        </a:p>
      </dgm:t>
    </dgm:pt>
    <dgm:pt modelId="{91AA75D5-A8EA-4932-B408-F8AC8F665D84}" type="pres">
      <dgm:prSet presAssocID="{CB3EBBF7-83E6-412E-A8D8-48A8056847FB}" presName="rootConnector" presStyleLbl="node4" presStyleIdx="11" presStyleCnt="16"/>
      <dgm:spPr/>
      <dgm:t>
        <a:bodyPr/>
        <a:lstStyle/>
        <a:p>
          <a:endParaRPr lang="en-US"/>
        </a:p>
      </dgm:t>
    </dgm:pt>
    <dgm:pt modelId="{1CAEDDAC-F67C-474E-938D-AF3131D65159}" type="pres">
      <dgm:prSet presAssocID="{CB3EBBF7-83E6-412E-A8D8-48A8056847FB}" presName="hierChild4" presStyleCnt="0"/>
      <dgm:spPr/>
    </dgm:pt>
    <dgm:pt modelId="{338C66F9-9DE8-4E54-9014-08CEFED32A75}" type="pres">
      <dgm:prSet presAssocID="{CB3EBBF7-83E6-412E-A8D8-48A8056847FB}" presName="hierChild5" presStyleCnt="0"/>
      <dgm:spPr/>
    </dgm:pt>
    <dgm:pt modelId="{5A4EA45F-DB20-4417-BF28-15EE9AE3FC92}" type="pres">
      <dgm:prSet presAssocID="{7AD7994D-2137-489F-AF88-32F7C543BAE1}" presName="hierChild5" presStyleCnt="0"/>
      <dgm:spPr/>
    </dgm:pt>
    <dgm:pt modelId="{362CDEB2-622A-4AD6-AA73-DD8A18F94484}" type="pres">
      <dgm:prSet presAssocID="{CD42E2D4-F8BC-4C2D-8823-88927EBC17F3}" presName="hierChild5" presStyleCnt="0"/>
      <dgm:spPr/>
    </dgm:pt>
    <dgm:pt modelId="{EED0E6DB-A350-44BF-80BB-966514854B94}" type="pres">
      <dgm:prSet presAssocID="{EB9E73AD-D9D1-49DC-B1AB-E8535665044E}" presName="Name37" presStyleLbl="parChTrans1D2" presStyleIdx="2" presStyleCnt="5"/>
      <dgm:spPr/>
      <dgm:t>
        <a:bodyPr/>
        <a:lstStyle/>
        <a:p>
          <a:endParaRPr lang="en-US"/>
        </a:p>
      </dgm:t>
    </dgm:pt>
    <dgm:pt modelId="{DE2CE338-E295-4E1D-BD0E-EF9783C5E45F}" type="pres">
      <dgm:prSet presAssocID="{1FBCE345-CBE2-417B-9ACF-9E77134ABF35}" presName="hierRoot2" presStyleCnt="0">
        <dgm:presLayoutVars>
          <dgm:hierBranch val="init"/>
        </dgm:presLayoutVars>
      </dgm:prSet>
      <dgm:spPr/>
    </dgm:pt>
    <dgm:pt modelId="{8201167F-98AE-46B4-A722-4B2EE0ACEDF4}" type="pres">
      <dgm:prSet presAssocID="{1FBCE345-CBE2-417B-9ACF-9E77134ABF35}" presName="rootComposite" presStyleCnt="0"/>
      <dgm:spPr/>
    </dgm:pt>
    <dgm:pt modelId="{FB064F0C-C4D8-4FF5-9D8C-0DF043CEDE3C}" type="pres">
      <dgm:prSet presAssocID="{1FBCE345-CBE2-417B-9ACF-9E77134ABF35}" presName="rootText" presStyleLbl="node2" presStyleIdx="2" presStyleCnt="3" custScaleX="167923">
        <dgm:presLayoutVars>
          <dgm:chPref val="3"/>
        </dgm:presLayoutVars>
      </dgm:prSet>
      <dgm:spPr/>
      <dgm:t>
        <a:bodyPr/>
        <a:lstStyle/>
        <a:p>
          <a:endParaRPr lang="en-US"/>
        </a:p>
      </dgm:t>
    </dgm:pt>
    <dgm:pt modelId="{DA31F043-9245-4002-990C-870219C6D026}" type="pres">
      <dgm:prSet presAssocID="{1FBCE345-CBE2-417B-9ACF-9E77134ABF35}" presName="rootConnector" presStyleLbl="node2" presStyleIdx="2" presStyleCnt="3"/>
      <dgm:spPr/>
      <dgm:t>
        <a:bodyPr/>
        <a:lstStyle/>
        <a:p>
          <a:endParaRPr lang="en-US"/>
        </a:p>
      </dgm:t>
    </dgm:pt>
    <dgm:pt modelId="{01CB29B3-C626-438C-B2A4-FFECA2A26D44}" type="pres">
      <dgm:prSet presAssocID="{1FBCE345-CBE2-417B-9ACF-9E77134ABF35}" presName="hierChild4" presStyleCnt="0"/>
      <dgm:spPr/>
    </dgm:pt>
    <dgm:pt modelId="{32AD2CD3-ED6A-4CE7-A863-AC79C41450B6}" type="pres">
      <dgm:prSet presAssocID="{882DF72B-68C8-4ED9-AC94-EA2515C09377}" presName="Name37" presStyleLbl="parChTrans1D3" presStyleIdx="4" presStyleCnt="7"/>
      <dgm:spPr/>
      <dgm:t>
        <a:bodyPr/>
        <a:lstStyle/>
        <a:p>
          <a:endParaRPr lang="en-US"/>
        </a:p>
      </dgm:t>
    </dgm:pt>
    <dgm:pt modelId="{18354E30-5C44-40B6-94E8-1825E21ECD30}" type="pres">
      <dgm:prSet presAssocID="{59BCEE12-2318-4998-B417-A8809D89DFDC}" presName="hierRoot2" presStyleCnt="0">
        <dgm:presLayoutVars>
          <dgm:hierBranch val="init"/>
        </dgm:presLayoutVars>
      </dgm:prSet>
      <dgm:spPr/>
    </dgm:pt>
    <dgm:pt modelId="{E67B413C-BB60-4590-AB44-3417EB1E44E5}" type="pres">
      <dgm:prSet presAssocID="{59BCEE12-2318-4998-B417-A8809D89DFDC}" presName="rootComposite" presStyleCnt="0"/>
      <dgm:spPr/>
    </dgm:pt>
    <dgm:pt modelId="{65FE598D-7CCF-496D-8ECA-5430897FDB7E}" type="pres">
      <dgm:prSet presAssocID="{59BCEE12-2318-4998-B417-A8809D89DFDC}" presName="rootText" presStyleLbl="node3" presStyleIdx="4" presStyleCnt="7">
        <dgm:presLayoutVars>
          <dgm:chPref val="3"/>
        </dgm:presLayoutVars>
      </dgm:prSet>
      <dgm:spPr/>
      <dgm:t>
        <a:bodyPr/>
        <a:lstStyle/>
        <a:p>
          <a:endParaRPr lang="en-US"/>
        </a:p>
      </dgm:t>
    </dgm:pt>
    <dgm:pt modelId="{F529F28F-C97F-4067-9457-2F171C696753}" type="pres">
      <dgm:prSet presAssocID="{59BCEE12-2318-4998-B417-A8809D89DFDC}" presName="rootConnector" presStyleLbl="node3" presStyleIdx="4" presStyleCnt="7"/>
      <dgm:spPr/>
      <dgm:t>
        <a:bodyPr/>
        <a:lstStyle/>
        <a:p>
          <a:endParaRPr lang="en-US"/>
        </a:p>
      </dgm:t>
    </dgm:pt>
    <dgm:pt modelId="{F00B342F-27D5-4FA3-B538-C91D509BDD59}" type="pres">
      <dgm:prSet presAssocID="{59BCEE12-2318-4998-B417-A8809D89DFDC}" presName="hierChild4" presStyleCnt="0"/>
      <dgm:spPr/>
    </dgm:pt>
    <dgm:pt modelId="{4FF7BB27-778C-4FF1-A5C2-B2D41BCC631C}" type="pres">
      <dgm:prSet presAssocID="{CA02D1C0-C423-4FF0-92CD-D223F3BFFC80}" presName="Name37" presStyleLbl="parChTrans1D4" presStyleIdx="12" presStyleCnt="16"/>
      <dgm:spPr/>
      <dgm:t>
        <a:bodyPr/>
        <a:lstStyle/>
        <a:p>
          <a:endParaRPr lang="en-US"/>
        </a:p>
      </dgm:t>
    </dgm:pt>
    <dgm:pt modelId="{940C33A1-9C29-4A9E-B015-3D3968E933B0}" type="pres">
      <dgm:prSet presAssocID="{4A728E10-E96F-4C47-95EB-64B52BFE916B}" presName="hierRoot2" presStyleCnt="0">
        <dgm:presLayoutVars>
          <dgm:hierBranch val="init"/>
        </dgm:presLayoutVars>
      </dgm:prSet>
      <dgm:spPr/>
    </dgm:pt>
    <dgm:pt modelId="{5C79C4A5-2763-4D5F-9DFE-CBD53D924B5B}" type="pres">
      <dgm:prSet presAssocID="{4A728E10-E96F-4C47-95EB-64B52BFE916B}" presName="rootComposite" presStyleCnt="0"/>
      <dgm:spPr/>
    </dgm:pt>
    <dgm:pt modelId="{172CB871-33DD-43E9-A3E2-D27118636875}" type="pres">
      <dgm:prSet presAssocID="{4A728E10-E96F-4C47-95EB-64B52BFE916B}" presName="rootText" presStyleLbl="node4" presStyleIdx="12" presStyleCnt="16">
        <dgm:presLayoutVars>
          <dgm:chPref val="3"/>
        </dgm:presLayoutVars>
      </dgm:prSet>
      <dgm:spPr/>
      <dgm:t>
        <a:bodyPr/>
        <a:lstStyle/>
        <a:p>
          <a:endParaRPr lang="en-US"/>
        </a:p>
      </dgm:t>
    </dgm:pt>
    <dgm:pt modelId="{487DFDDC-00E6-4590-847B-EF73EECD287B}" type="pres">
      <dgm:prSet presAssocID="{4A728E10-E96F-4C47-95EB-64B52BFE916B}" presName="rootConnector" presStyleLbl="node4" presStyleIdx="12" presStyleCnt="16"/>
      <dgm:spPr/>
      <dgm:t>
        <a:bodyPr/>
        <a:lstStyle/>
        <a:p>
          <a:endParaRPr lang="en-US"/>
        </a:p>
      </dgm:t>
    </dgm:pt>
    <dgm:pt modelId="{E35AF85B-7D3C-46D7-95F5-62479F54C5A8}" type="pres">
      <dgm:prSet presAssocID="{4A728E10-E96F-4C47-95EB-64B52BFE916B}" presName="hierChild4" presStyleCnt="0"/>
      <dgm:spPr/>
    </dgm:pt>
    <dgm:pt modelId="{B26307FF-3449-4176-84ED-DAAFCC627C1B}" type="pres">
      <dgm:prSet presAssocID="{4A728E10-E96F-4C47-95EB-64B52BFE916B}" presName="hierChild5" presStyleCnt="0"/>
      <dgm:spPr/>
    </dgm:pt>
    <dgm:pt modelId="{31D7F5FD-04AE-46D9-B021-C589D188412D}" type="pres">
      <dgm:prSet presAssocID="{59BCEE12-2318-4998-B417-A8809D89DFDC}" presName="hierChild5" presStyleCnt="0"/>
      <dgm:spPr/>
    </dgm:pt>
    <dgm:pt modelId="{5854BEB8-5CE8-4395-BECA-788AB8344C9E}" type="pres">
      <dgm:prSet presAssocID="{F7E1BB02-CC2E-446C-B54F-F0ACE100D7D5}" presName="Name37" presStyleLbl="parChTrans1D3" presStyleIdx="5" presStyleCnt="7"/>
      <dgm:spPr/>
      <dgm:t>
        <a:bodyPr/>
        <a:lstStyle/>
        <a:p>
          <a:endParaRPr lang="en-US"/>
        </a:p>
      </dgm:t>
    </dgm:pt>
    <dgm:pt modelId="{CC8FFAC3-F739-4B51-8087-A60E8E6DFBA7}" type="pres">
      <dgm:prSet presAssocID="{6BE51E5D-503F-4653-99F2-99DABA65A7B5}" presName="hierRoot2" presStyleCnt="0">
        <dgm:presLayoutVars>
          <dgm:hierBranch val="init"/>
        </dgm:presLayoutVars>
      </dgm:prSet>
      <dgm:spPr/>
    </dgm:pt>
    <dgm:pt modelId="{BCAD37E5-496C-42EC-9B93-52AF791E1386}" type="pres">
      <dgm:prSet presAssocID="{6BE51E5D-503F-4653-99F2-99DABA65A7B5}" presName="rootComposite" presStyleCnt="0"/>
      <dgm:spPr/>
    </dgm:pt>
    <dgm:pt modelId="{BB9AD056-2974-494D-8C66-5AB8C6B880D6}" type="pres">
      <dgm:prSet presAssocID="{6BE51E5D-503F-4653-99F2-99DABA65A7B5}" presName="rootText" presStyleLbl="node3" presStyleIdx="5" presStyleCnt="7">
        <dgm:presLayoutVars>
          <dgm:chPref val="3"/>
        </dgm:presLayoutVars>
      </dgm:prSet>
      <dgm:spPr/>
      <dgm:t>
        <a:bodyPr/>
        <a:lstStyle/>
        <a:p>
          <a:endParaRPr lang="en-US"/>
        </a:p>
      </dgm:t>
    </dgm:pt>
    <dgm:pt modelId="{97FC52E9-B11B-4783-AD30-AF82D17B7A49}" type="pres">
      <dgm:prSet presAssocID="{6BE51E5D-503F-4653-99F2-99DABA65A7B5}" presName="rootConnector" presStyleLbl="node3" presStyleIdx="5" presStyleCnt="7"/>
      <dgm:spPr/>
      <dgm:t>
        <a:bodyPr/>
        <a:lstStyle/>
        <a:p>
          <a:endParaRPr lang="en-US"/>
        </a:p>
      </dgm:t>
    </dgm:pt>
    <dgm:pt modelId="{43838AD2-F21C-4A06-958A-06ADEB7D7094}" type="pres">
      <dgm:prSet presAssocID="{6BE51E5D-503F-4653-99F2-99DABA65A7B5}" presName="hierChild4" presStyleCnt="0"/>
      <dgm:spPr/>
    </dgm:pt>
    <dgm:pt modelId="{5BD6CC74-F166-4185-9BC2-38864CE5FDCC}" type="pres">
      <dgm:prSet presAssocID="{8855B71D-A2E8-4057-AF28-C056F8CBC8DF}" presName="Name37" presStyleLbl="parChTrans1D4" presStyleIdx="13" presStyleCnt="16"/>
      <dgm:spPr/>
      <dgm:t>
        <a:bodyPr/>
        <a:lstStyle/>
        <a:p>
          <a:endParaRPr lang="en-US"/>
        </a:p>
      </dgm:t>
    </dgm:pt>
    <dgm:pt modelId="{D807155F-575A-479F-9282-D0E13753C037}" type="pres">
      <dgm:prSet presAssocID="{F69248F5-7DCC-4D66-883F-4612FE2DD9D2}" presName="hierRoot2" presStyleCnt="0">
        <dgm:presLayoutVars>
          <dgm:hierBranch val="init"/>
        </dgm:presLayoutVars>
      </dgm:prSet>
      <dgm:spPr/>
    </dgm:pt>
    <dgm:pt modelId="{D8755DBB-CBA9-4A88-8364-A06992BA8B25}" type="pres">
      <dgm:prSet presAssocID="{F69248F5-7DCC-4D66-883F-4612FE2DD9D2}" presName="rootComposite" presStyleCnt="0"/>
      <dgm:spPr/>
    </dgm:pt>
    <dgm:pt modelId="{B5F35706-C702-4F38-A51E-A9C6DF0BD635}" type="pres">
      <dgm:prSet presAssocID="{F69248F5-7DCC-4D66-883F-4612FE2DD9D2}" presName="rootText" presStyleLbl="node4" presStyleIdx="13" presStyleCnt="16">
        <dgm:presLayoutVars>
          <dgm:chPref val="3"/>
        </dgm:presLayoutVars>
      </dgm:prSet>
      <dgm:spPr/>
      <dgm:t>
        <a:bodyPr/>
        <a:lstStyle/>
        <a:p>
          <a:endParaRPr lang="en-US"/>
        </a:p>
      </dgm:t>
    </dgm:pt>
    <dgm:pt modelId="{439BA321-EE01-4425-9204-3D7C80B5869A}" type="pres">
      <dgm:prSet presAssocID="{F69248F5-7DCC-4D66-883F-4612FE2DD9D2}" presName="rootConnector" presStyleLbl="node4" presStyleIdx="13" presStyleCnt="16"/>
      <dgm:spPr/>
      <dgm:t>
        <a:bodyPr/>
        <a:lstStyle/>
        <a:p>
          <a:endParaRPr lang="en-US"/>
        </a:p>
      </dgm:t>
    </dgm:pt>
    <dgm:pt modelId="{13CB72CF-4D7A-4082-ACB1-FFA141E5AC1E}" type="pres">
      <dgm:prSet presAssocID="{F69248F5-7DCC-4D66-883F-4612FE2DD9D2}" presName="hierChild4" presStyleCnt="0"/>
      <dgm:spPr/>
    </dgm:pt>
    <dgm:pt modelId="{9927F2B8-CAED-4B1E-8796-CE21F6A37F5A}" type="pres">
      <dgm:prSet presAssocID="{F69248F5-7DCC-4D66-883F-4612FE2DD9D2}" presName="hierChild5" presStyleCnt="0"/>
      <dgm:spPr/>
    </dgm:pt>
    <dgm:pt modelId="{7F9CC2DC-B216-49EF-80F8-56FF014203AB}" type="pres">
      <dgm:prSet presAssocID="{6BE51E5D-503F-4653-99F2-99DABA65A7B5}" presName="hierChild5" presStyleCnt="0"/>
      <dgm:spPr/>
    </dgm:pt>
    <dgm:pt modelId="{AFDFAB55-3593-4C0C-831D-4EF5B1A84696}" type="pres">
      <dgm:prSet presAssocID="{DDD8E68C-CA5C-4FC1-B706-9DC8C7C599BE}" presName="Name37" presStyleLbl="parChTrans1D3" presStyleIdx="6" presStyleCnt="7"/>
      <dgm:spPr/>
      <dgm:t>
        <a:bodyPr/>
        <a:lstStyle/>
        <a:p>
          <a:endParaRPr lang="en-US"/>
        </a:p>
      </dgm:t>
    </dgm:pt>
    <dgm:pt modelId="{2907C7C9-7B16-4FE9-A699-3182617CF42C}" type="pres">
      <dgm:prSet presAssocID="{3D57DB6D-82F5-49E6-B1B5-FA11DD55F64B}" presName="hierRoot2" presStyleCnt="0">
        <dgm:presLayoutVars>
          <dgm:hierBranch val="init"/>
        </dgm:presLayoutVars>
      </dgm:prSet>
      <dgm:spPr/>
    </dgm:pt>
    <dgm:pt modelId="{AE66DA47-D018-4160-B818-F45FBF278640}" type="pres">
      <dgm:prSet presAssocID="{3D57DB6D-82F5-49E6-B1B5-FA11DD55F64B}" presName="rootComposite" presStyleCnt="0"/>
      <dgm:spPr/>
    </dgm:pt>
    <dgm:pt modelId="{58506E46-9B59-4194-8E4C-EE93896E0E8F}" type="pres">
      <dgm:prSet presAssocID="{3D57DB6D-82F5-49E6-B1B5-FA11DD55F64B}" presName="rootText" presStyleLbl="node3" presStyleIdx="6" presStyleCnt="7">
        <dgm:presLayoutVars>
          <dgm:chPref val="3"/>
        </dgm:presLayoutVars>
      </dgm:prSet>
      <dgm:spPr/>
      <dgm:t>
        <a:bodyPr/>
        <a:lstStyle/>
        <a:p>
          <a:endParaRPr lang="en-US"/>
        </a:p>
      </dgm:t>
    </dgm:pt>
    <dgm:pt modelId="{BDDD0E29-EE0A-4B21-810A-C24AC62090A7}" type="pres">
      <dgm:prSet presAssocID="{3D57DB6D-82F5-49E6-B1B5-FA11DD55F64B}" presName="rootConnector" presStyleLbl="node3" presStyleIdx="6" presStyleCnt="7"/>
      <dgm:spPr/>
      <dgm:t>
        <a:bodyPr/>
        <a:lstStyle/>
        <a:p>
          <a:endParaRPr lang="en-US"/>
        </a:p>
      </dgm:t>
    </dgm:pt>
    <dgm:pt modelId="{B3A2D7B5-169A-4514-BB9B-03CDEDBC9A2F}" type="pres">
      <dgm:prSet presAssocID="{3D57DB6D-82F5-49E6-B1B5-FA11DD55F64B}" presName="hierChild4" presStyleCnt="0"/>
      <dgm:spPr/>
    </dgm:pt>
    <dgm:pt modelId="{A98BD85A-E971-463C-BCA0-4C5E70F48023}" type="pres">
      <dgm:prSet presAssocID="{519401D2-EB14-4CCC-B4EA-12144E064138}" presName="Name37" presStyleLbl="parChTrans1D4" presStyleIdx="14" presStyleCnt="16"/>
      <dgm:spPr/>
      <dgm:t>
        <a:bodyPr/>
        <a:lstStyle/>
        <a:p>
          <a:endParaRPr lang="en-US"/>
        </a:p>
      </dgm:t>
    </dgm:pt>
    <dgm:pt modelId="{931D8815-3601-4794-BDE0-CE2B369B29E9}" type="pres">
      <dgm:prSet presAssocID="{DBEFF1EE-D959-4AF1-9AAA-2AA3E61982F6}" presName="hierRoot2" presStyleCnt="0">
        <dgm:presLayoutVars>
          <dgm:hierBranch val="init"/>
        </dgm:presLayoutVars>
      </dgm:prSet>
      <dgm:spPr/>
    </dgm:pt>
    <dgm:pt modelId="{D507734B-9164-4F53-ADEF-E67592A3AF95}" type="pres">
      <dgm:prSet presAssocID="{DBEFF1EE-D959-4AF1-9AAA-2AA3E61982F6}" presName="rootComposite" presStyleCnt="0"/>
      <dgm:spPr/>
    </dgm:pt>
    <dgm:pt modelId="{7309B420-09A1-47B6-95B3-B55866CB74EB}" type="pres">
      <dgm:prSet presAssocID="{DBEFF1EE-D959-4AF1-9AAA-2AA3E61982F6}" presName="rootText" presStyleLbl="node4" presStyleIdx="14" presStyleCnt="16">
        <dgm:presLayoutVars>
          <dgm:chPref val="3"/>
        </dgm:presLayoutVars>
      </dgm:prSet>
      <dgm:spPr/>
      <dgm:t>
        <a:bodyPr/>
        <a:lstStyle/>
        <a:p>
          <a:endParaRPr lang="en-US"/>
        </a:p>
      </dgm:t>
    </dgm:pt>
    <dgm:pt modelId="{42DECFF4-832B-4057-BB54-21591807428C}" type="pres">
      <dgm:prSet presAssocID="{DBEFF1EE-D959-4AF1-9AAA-2AA3E61982F6}" presName="rootConnector" presStyleLbl="node4" presStyleIdx="14" presStyleCnt="16"/>
      <dgm:spPr/>
      <dgm:t>
        <a:bodyPr/>
        <a:lstStyle/>
        <a:p>
          <a:endParaRPr lang="en-US"/>
        </a:p>
      </dgm:t>
    </dgm:pt>
    <dgm:pt modelId="{272BC970-ECC9-4F97-AE1F-8A724F92514C}" type="pres">
      <dgm:prSet presAssocID="{DBEFF1EE-D959-4AF1-9AAA-2AA3E61982F6}" presName="hierChild4" presStyleCnt="0"/>
      <dgm:spPr/>
    </dgm:pt>
    <dgm:pt modelId="{BED7D877-D259-48BA-820E-ED57759B2CE3}" type="pres">
      <dgm:prSet presAssocID="{DBEFF1EE-D959-4AF1-9AAA-2AA3E61982F6}" presName="hierChild5" presStyleCnt="0"/>
      <dgm:spPr/>
    </dgm:pt>
    <dgm:pt modelId="{1680059B-47DD-414A-8D3D-EC5D1AA77BB4}" type="pres">
      <dgm:prSet presAssocID="{17CF1E23-DB1C-4136-9863-1814B0AA3C65}" presName="Name37" presStyleLbl="parChTrans1D4" presStyleIdx="15" presStyleCnt="16"/>
      <dgm:spPr/>
      <dgm:t>
        <a:bodyPr/>
        <a:lstStyle/>
        <a:p>
          <a:endParaRPr lang="en-US"/>
        </a:p>
      </dgm:t>
    </dgm:pt>
    <dgm:pt modelId="{98C98ABF-A030-4E3C-82B2-FB718A3749B1}" type="pres">
      <dgm:prSet presAssocID="{E318E7F6-FA02-4715-866B-91BAB24DE1D7}" presName="hierRoot2" presStyleCnt="0">
        <dgm:presLayoutVars>
          <dgm:hierBranch val="init"/>
        </dgm:presLayoutVars>
      </dgm:prSet>
      <dgm:spPr/>
    </dgm:pt>
    <dgm:pt modelId="{BB375C39-D95F-40A0-B61D-705F6EA748C6}" type="pres">
      <dgm:prSet presAssocID="{E318E7F6-FA02-4715-866B-91BAB24DE1D7}" presName="rootComposite" presStyleCnt="0"/>
      <dgm:spPr/>
    </dgm:pt>
    <dgm:pt modelId="{5DB98193-1F0C-4E5A-ACAE-7EF2437CC46E}" type="pres">
      <dgm:prSet presAssocID="{E318E7F6-FA02-4715-866B-91BAB24DE1D7}" presName="rootText" presStyleLbl="node4" presStyleIdx="15" presStyleCnt="16">
        <dgm:presLayoutVars>
          <dgm:chPref val="3"/>
        </dgm:presLayoutVars>
      </dgm:prSet>
      <dgm:spPr/>
      <dgm:t>
        <a:bodyPr/>
        <a:lstStyle/>
        <a:p>
          <a:endParaRPr lang="en-US"/>
        </a:p>
      </dgm:t>
    </dgm:pt>
    <dgm:pt modelId="{F5975C6B-4630-418B-AC8A-E100AF67F735}" type="pres">
      <dgm:prSet presAssocID="{E318E7F6-FA02-4715-866B-91BAB24DE1D7}" presName="rootConnector" presStyleLbl="node4" presStyleIdx="15" presStyleCnt="16"/>
      <dgm:spPr/>
      <dgm:t>
        <a:bodyPr/>
        <a:lstStyle/>
        <a:p>
          <a:endParaRPr lang="en-US"/>
        </a:p>
      </dgm:t>
    </dgm:pt>
    <dgm:pt modelId="{4DA6A2A8-16FF-4C83-86C5-46FAA719AAA9}" type="pres">
      <dgm:prSet presAssocID="{E318E7F6-FA02-4715-866B-91BAB24DE1D7}" presName="hierChild4" presStyleCnt="0"/>
      <dgm:spPr/>
    </dgm:pt>
    <dgm:pt modelId="{2717CEE8-1E72-472D-993F-225863490AD8}" type="pres">
      <dgm:prSet presAssocID="{E318E7F6-FA02-4715-866B-91BAB24DE1D7}" presName="hierChild5" presStyleCnt="0"/>
      <dgm:spPr/>
    </dgm:pt>
    <dgm:pt modelId="{375114F8-AD09-4936-8177-805550314AB5}" type="pres">
      <dgm:prSet presAssocID="{3D57DB6D-82F5-49E6-B1B5-FA11DD55F64B}" presName="hierChild5" presStyleCnt="0"/>
      <dgm:spPr/>
    </dgm:pt>
    <dgm:pt modelId="{2C421202-4100-4FD2-A48F-90181E6A5AE0}" type="pres">
      <dgm:prSet presAssocID="{1FBCE345-CBE2-417B-9ACF-9E77134ABF35}" presName="hierChild5" presStyleCnt="0"/>
      <dgm:spPr/>
    </dgm:pt>
    <dgm:pt modelId="{32A0B3E4-90F7-4C5B-86C7-68A2B37C74D8}" type="pres">
      <dgm:prSet presAssocID="{D522CB9C-7D99-4877-BB85-F108350F349C}" presName="hierChild3" presStyleCnt="0"/>
      <dgm:spPr/>
    </dgm:pt>
    <dgm:pt modelId="{DCA35E60-B5E9-4CDE-BCBF-4AB8AE7D9A45}" type="pres">
      <dgm:prSet presAssocID="{13560F17-A399-49D3-9C3E-1FFA5023B328}" presName="Name111" presStyleLbl="parChTrans1D2" presStyleIdx="3" presStyleCnt="5"/>
      <dgm:spPr/>
      <dgm:t>
        <a:bodyPr/>
        <a:lstStyle/>
        <a:p>
          <a:endParaRPr lang="en-US"/>
        </a:p>
      </dgm:t>
    </dgm:pt>
    <dgm:pt modelId="{9622D9A5-78C0-4F6D-8637-15C4ED868907}" type="pres">
      <dgm:prSet presAssocID="{138BF428-B50B-4A00-8D87-EA00C5F191C0}" presName="hierRoot3" presStyleCnt="0">
        <dgm:presLayoutVars>
          <dgm:hierBranch val="init"/>
        </dgm:presLayoutVars>
      </dgm:prSet>
      <dgm:spPr/>
    </dgm:pt>
    <dgm:pt modelId="{4DCC0C55-11B4-40A3-B711-DB5EE55F3032}" type="pres">
      <dgm:prSet presAssocID="{138BF428-B50B-4A00-8D87-EA00C5F191C0}" presName="rootComposite3" presStyleCnt="0"/>
      <dgm:spPr/>
    </dgm:pt>
    <dgm:pt modelId="{4EF4DD74-7D97-42E9-B9BA-FC2E663F3879}" type="pres">
      <dgm:prSet presAssocID="{138BF428-B50B-4A00-8D87-EA00C5F191C0}" presName="rootText3" presStyleLbl="asst1" presStyleIdx="0" presStyleCnt="2" custScaleX="189693" custLinFactNeighborX="-46865" custLinFactNeighborY="-33385">
        <dgm:presLayoutVars>
          <dgm:chPref val="3"/>
        </dgm:presLayoutVars>
      </dgm:prSet>
      <dgm:spPr/>
      <dgm:t>
        <a:bodyPr/>
        <a:lstStyle/>
        <a:p>
          <a:endParaRPr lang="en-US"/>
        </a:p>
      </dgm:t>
    </dgm:pt>
    <dgm:pt modelId="{54CAF455-3364-4CC4-9E92-41AF9B16973E}" type="pres">
      <dgm:prSet presAssocID="{138BF428-B50B-4A00-8D87-EA00C5F191C0}" presName="rootConnector3" presStyleLbl="asst1" presStyleIdx="0" presStyleCnt="2"/>
      <dgm:spPr/>
      <dgm:t>
        <a:bodyPr/>
        <a:lstStyle/>
        <a:p>
          <a:endParaRPr lang="en-US"/>
        </a:p>
      </dgm:t>
    </dgm:pt>
    <dgm:pt modelId="{5D937B55-6ED7-47C3-A734-208603D270EB}" type="pres">
      <dgm:prSet presAssocID="{138BF428-B50B-4A00-8D87-EA00C5F191C0}" presName="hierChild6" presStyleCnt="0"/>
      <dgm:spPr/>
    </dgm:pt>
    <dgm:pt modelId="{8BD1B470-2C77-4FAF-A017-B23C6371C90B}" type="pres">
      <dgm:prSet presAssocID="{138BF428-B50B-4A00-8D87-EA00C5F191C0}" presName="hierChild7" presStyleCnt="0"/>
      <dgm:spPr/>
    </dgm:pt>
    <dgm:pt modelId="{3A6DFB25-EFD0-4E63-A6C6-BD3716013D88}" type="pres">
      <dgm:prSet presAssocID="{C4CC4768-DF32-47DF-A6FF-69F49D6249BA}" presName="Name111" presStyleLbl="parChTrans1D2" presStyleIdx="4" presStyleCnt="5"/>
      <dgm:spPr/>
      <dgm:t>
        <a:bodyPr/>
        <a:lstStyle/>
        <a:p>
          <a:endParaRPr lang="en-US"/>
        </a:p>
      </dgm:t>
    </dgm:pt>
    <dgm:pt modelId="{C8A40379-6221-4A65-BB91-C0CA1FE5A2A4}" type="pres">
      <dgm:prSet presAssocID="{9C3C71CC-9E7F-4C45-9EF7-E17574643A4A}" presName="hierRoot3" presStyleCnt="0">
        <dgm:presLayoutVars>
          <dgm:hierBranch val="init"/>
        </dgm:presLayoutVars>
      </dgm:prSet>
      <dgm:spPr/>
    </dgm:pt>
    <dgm:pt modelId="{A6042F46-09A8-4DB4-9B92-17325CADB061}" type="pres">
      <dgm:prSet presAssocID="{9C3C71CC-9E7F-4C45-9EF7-E17574643A4A}" presName="rootComposite3" presStyleCnt="0"/>
      <dgm:spPr/>
    </dgm:pt>
    <dgm:pt modelId="{4C095E53-2570-44D5-92E4-1ED249E6070E}" type="pres">
      <dgm:prSet presAssocID="{9C3C71CC-9E7F-4C45-9EF7-E17574643A4A}" presName="rootText3" presStyleLbl="asst1" presStyleIdx="1" presStyleCnt="2" custScaleX="238654">
        <dgm:presLayoutVars>
          <dgm:chPref val="3"/>
        </dgm:presLayoutVars>
      </dgm:prSet>
      <dgm:spPr/>
      <dgm:t>
        <a:bodyPr/>
        <a:lstStyle/>
        <a:p>
          <a:endParaRPr lang="en-US"/>
        </a:p>
      </dgm:t>
    </dgm:pt>
    <dgm:pt modelId="{FF545B2D-3491-4952-9707-C724A672BEB7}" type="pres">
      <dgm:prSet presAssocID="{9C3C71CC-9E7F-4C45-9EF7-E17574643A4A}" presName="rootConnector3" presStyleLbl="asst1" presStyleIdx="1" presStyleCnt="2"/>
      <dgm:spPr/>
      <dgm:t>
        <a:bodyPr/>
        <a:lstStyle/>
        <a:p>
          <a:endParaRPr lang="en-US"/>
        </a:p>
      </dgm:t>
    </dgm:pt>
    <dgm:pt modelId="{A5060DEC-274B-456C-8228-8488A96DFA76}" type="pres">
      <dgm:prSet presAssocID="{9C3C71CC-9E7F-4C45-9EF7-E17574643A4A}" presName="hierChild6" presStyleCnt="0"/>
      <dgm:spPr/>
    </dgm:pt>
    <dgm:pt modelId="{403DF977-9337-476B-BB4F-83DBDEC09F76}" type="pres">
      <dgm:prSet presAssocID="{9C3C71CC-9E7F-4C45-9EF7-E17574643A4A}" presName="hierChild7" presStyleCnt="0"/>
      <dgm:spPr/>
    </dgm:pt>
  </dgm:ptLst>
  <dgm:cxnLst>
    <dgm:cxn modelId="{6B885F52-DAA6-48D2-954E-84A5D653EC84}" type="presOf" srcId="{78158A71-247F-4D51-851D-EA73CB413E58}" destId="{A5E4BDF1-A8A5-47F1-9585-7C8023F173EC}" srcOrd="0" destOrd="0" presId="urn:microsoft.com/office/officeart/2005/8/layout/orgChart1"/>
    <dgm:cxn modelId="{BE85D16B-F52F-4742-AC14-83DADF0D2DAD}" type="presOf" srcId="{D522CB9C-7D99-4877-BB85-F108350F349C}" destId="{C030A1B8-9F0D-4EB4-BF3C-2E67907E61F0}" srcOrd="1" destOrd="0" presId="urn:microsoft.com/office/officeart/2005/8/layout/orgChart1"/>
    <dgm:cxn modelId="{B3E3E610-994E-4A7D-83B7-CE95D25C1C01}" type="presOf" srcId="{9C3C71CC-9E7F-4C45-9EF7-E17574643A4A}" destId="{FF545B2D-3491-4952-9707-C724A672BEB7}" srcOrd="1" destOrd="0" presId="urn:microsoft.com/office/officeart/2005/8/layout/orgChart1"/>
    <dgm:cxn modelId="{50BAD6A1-822A-47F9-944F-5BAD042829BE}" type="presOf" srcId="{59BCEE12-2318-4998-B417-A8809D89DFDC}" destId="{65FE598D-7CCF-496D-8ECA-5430897FDB7E}" srcOrd="0" destOrd="0" presId="urn:microsoft.com/office/officeart/2005/8/layout/orgChart1"/>
    <dgm:cxn modelId="{607360D3-E7A5-4845-A644-B02D3BB22F77}" type="presOf" srcId="{C0A059A6-B3B6-481F-917A-BB896826B3AE}" destId="{21414B9E-B147-4C86-B307-E1E6405A5E6B}" srcOrd="1" destOrd="0" presId="urn:microsoft.com/office/officeart/2005/8/layout/orgChart1"/>
    <dgm:cxn modelId="{12A9FDB7-952B-4867-82BD-A5B16EF5DC05}" type="presOf" srcId="{DBEFF1EE-D959-4AF1-9AAA-2AA3E61982F6}" destId="{42DECFF4-832B-4057-BB54-21591807428C}" srcOrd="1" destOrd="0" presId="urn:microsoft.com/office/officeart/2005/8/layout/orgChart1"/>
    <dgm:cxn modelId="{96C988E1-43E5-4C98-9737-5DC82C86729E}" srcId="{7DFC7906-9096-4114-9F98-E172C41B46D5}" destId="{184482E3-8498-479A-9578-2A2CBE223FCB}" srcOrd="3" destOrd="0" parTransId="{E9FD087B-C40B-43DD-B928-FD728E7F12F6}" sibTransId="{35CB9596-5775-4DC7-A705-5EB39C6EEEA5}"/>
    <dgm:cxn modelId="{EB1C92AC-4E0D-4118-ADC0-F3CBFA109768}" type="presOf" srcId="{E6C674E7-54C7-4B87-A700-E3FCF4111F8A}" destId="{38EED9AA-78D7-40FE-848B-948EB1E44E33}" srcOrd="1" destOrd="0" presId="urn:microsoft.com/office/officeart/2005/8/layout/orgChart1"/>
    <dgm:cxn modelId="{0FA7A241-675E-4EE8-BAC8-9CE2DFC65420}" srcId="{59BCEE12-2318-4998-B417-A8809D89DFDC}" destId="{4A728E10-E96F-4C47-95EB-64B52BFE916B}" srcOrd="0" destOrd="0" parTransId="{CA02D1C0-C423-4FF0-92CD-D223F3BFFC80}" sibTransId="{03711C59-608D-4C97-BD00-9788B8F7A7D2}"/>
    <dgm:cxn modelId="{FD1E2C5C-903E-4EFF-86F4-FCEE9AEC14DE}" type="presOf" srcId="{59BCEE12-2318-4998-B417-A8809D89DFDC}" destId="{F529F28F-C97F-4067-9457-2F171C696753}" srcOrd="1" destOrd="0" presId="urn:microsoft.com/office/officeart/2005/8/layout/orgChart1"/>
    <dgm:cxn modelId="{9E5AF955-DFED-49B3-8FDD-D94F28C5AAD8}" srcId="{E6C674E7-54C7-4B87-A700-E3FCF4111F8A}" destId="{3F462B68-B1AE-40BF-ABF4-29C3F19DCCC8}" srcOrd="1" destOrd="0" parTransId="{5BEFC955-262A-4B17-B82A-5CD921847B5E}" sibTransId="{D8727E49-FE2B-45C2-B7E9-075C0E219083}"/>
    <dgm:cxn modelId="{A5236D37-8B14-4EB2-B458-44880F3B418E}" type="presOf" srcId="{60E0CC31-B936-4496-B8CC-4C0BBBE59579}" destId="{EDE9B113-624D-4F8B-8088-455182A1A55D}" srcOrd="0" destOrd="0" presId="urn:microsoft.com/office/officeart/2005/8/layout/orgChart1"/>
    <dgm:cxn modelId="{E546D224-531B-4A67-902E-F20141CAE915}" srcId="{7AD7994D-2137-489F-AF88-32F7C543BAE1}" destId="{CB3EBBF7-83E6-412E-A8D8-48A8056847FB}" srcOrd="1" destOrd="0" parTransId="{65B6A430-CF97-4290-8C5F-C049673235A0}" sibTransId="{CEB30810-BA27-4E2E-BB00-355CFE9DC16F}"/>
    <dgm:cxn modelId="{82D1BD8B-6BFC-4999-BB17-C6185A1276CE}" srcId="{E6C674E7-54C7-4B87-A700-E3FCF4111F8A}" destId="{ECA7CAF1-5302-41AD-8AA6-D576AF1D2B28}" srcOrd="3" destOrd="0" parTransId="{E9AF035A-0ECE-4C53-BF52-F565CE59142B}" sibTransId="{F9C31374-3456-43C8-9E9C-2B4F1EBC3E56}"/>
    <dgm:cxn modelId="{2FC4B2EE-CB0B-406A-9C04-633895F2D466}" srcId="{EDA9DDAD-A736-4048-A736-0E2D1A57562A}" destId="{E6C674E7-54C7-4B87-A700-E3FCF4111F8A}" srcOrd="0" destOrd="0" parTransId="{5CD42625-5995-469C-B013-3AA1BEEF7F33}" sibTransId="{5402B1FE-44A2-4C86-9690-45200A841420}"/>
    <dgm:cxn modelId="{E3014B00-1D89-427F-8D31-E4904B1D2B4F}" type="presOf" srcId="{DA7EA7CE-8872-4524-84B1-ADD66B6940E5}" destId="{9DC87026-AB7E-48E6-825B-80935FD0B56B}" srcOrd="0" destOrd="0" presId="urn:microsoft.com/office/officeart/2005/8/layout/orgChart1"/>
    <dgm:cxn modelId="{08972FF9-DDB1-42DA-A4D4-465483EE18C4}" srcId="{7DFC7906-9096-4114-9F98-E172C41B46D5}" destId="{1CD45A03-1122-478A-9112-9D1ECDD9F56C}" srcOrd="0" destOrd="0" parTransId="{D21355D9-B76C-4374-8623-04509C928A45}" sibTransId="{32B44802-39BA-463D-BDEC-42E96A42DA33}"/>
    <dgm:cxn modelId="{A11D1EB0-3579-4F9F-932B-F521341A2D83}" type="presOf" srcId="{7DFC7906-9096-4114-9F98-E172C41B46D5}" destId="{1CF8420F-3BDE-4623-96BB-3AC822A71507}" srcOrd="0" destOrd="0" presId="urn:microsoft.com/office/officeart/2005/8/layout/orgChart1"/>
    <dgm:cxn modelId="{81D3C9CB-59E0-4229-9760-10522C492F41}" type="presOf" srcId="{13560F17-A399-49D3-9C3E-1FFA5023B328}" destId="{DCA35E60-B5E9-4CDE-BCBF-4AB8AE7D9A45}" srcOrd="0" destOrd="0" presId="urn:microsoft.com/office/officeart/2005/8/layout/orgChart1"/>
    <dgm:cxn modelId="{D0C769B8-3000-4F56-9F44-E2DDB93A7663}" type="presOf" srcId="{FF124ECF-E876-4837-9177-AADF103FC971}" destId="{5AD1A9E7-D839-4417-AF21-1D957E55AC87}" srcOrd="0" destOrd="0" presId="urn:microsoft.com/office/officeart/2005/8/layout/orgChart1"/>
    <dgm:cxn modelId="{D52DFC3C-96CA-447C-949D-FC5E9D56E2BF}" type="presOf" srcId="{184482E3-8498-479A-9578-2A2CBE223FCB}" destId="{F41998AD-58FF-4789-B874-0A2E9C59E6F9}" srcOrd="0" destOrd="0" presId="urn:microsoft.com/office/officeart/2005/8/layout/orgChart1"/>
    <dgm:cxn modelId="{B68D7191-BC36-4E59-9DE7-1189BA25DF1C}" srcId="{7DFC7906-9096-4114-9F98-E172C41B46D5}" destId="{C48673A0-C584-4B78-88C5-6322573D4F20}" srcOrd="4" destOrd="0" parTransId="{B4E00407-6D1A-426B-8862-118713F56A1D}" sibTransId="{2BC8999C-A1E3-4384-98AD-F01221E10821}"/>
    <dgm:cxn modelId="{35231EE6-AC6D-419B-958A-5A1856DF6679}" type="presOf" srcId="{5D19A11E-818D-4139-8469-339AAD49FB1A}" destId="{3336A01B-E41F-4119-BEC6-548DC68A7555}" srcOrd="1" destOrd="0" presId="urn:microsoft.com/office/officeart/2005/8/layout/orgChart1"/>
    <dgm:cxn modelId="{D9F54C13-0C8C-498C-99FB-5CA9EF68C670}" type="presOf" srcId="{D522CB9C-7D99-4877-BB85-F108350F349C}" destId="{4CAB3AB6-AA6E-4B61-967F-D1E248204018}" srcOrd="0" destOrd="0" presId="urn:microsoft.com/office/officeart/2005/8/layout/orgChart1"/>
    <dgm:cxn modelId="{DC130F04-2CD4-4519-8CF4-EE3DDE5EFD5A}" type="presOf" srcId="{E112860A-C6CB-464B-886C-423D7282B2DC}" destId="{D19A8DB2-661D-43AB-9F31-696BB3267D46}" srcOrd="0" destOrd="0" presId="urn:microsoft.com/office/officeart/2005/8/layout/orgChart1"/>
    <dgm:cxn modelId="{5521A7CA-0B95-4FA9-A438-D8AFA07A51EC}" srcId="{CD42E2D4-F8BC-4C2D-8823-88927EBC17F3}" destId="{7AD7994D-2137-489F-AF88-32F7C543BAE1}" srcOrd="1" destOrd="0" parTransId="{97410543-2C39-46AD-88CA-974CF149CDD6}" sibTransId="{87335950-DAA2-4279-B0CE-A6C69C7BB297}"/>
    <dgm:cxn modelId="{679A717E-C2D6-43C6-AAC2-1C9B25A45ABE}" type="presOf" srcId="{BF559586-E2B5-454C-9828-5E66AF1FE48E}" destId="{D190C02B-6FC5-47E5-A46E-482A5EEAF463}" srcOrd="0" destOrd="0" presId="urn:microsoft.com/office/officeart/2005/8/layout/orgChart1"/>
    <dgm:cxn modelId="{176231E4-66D6-4EBA-A01A-0BCC96D725CA}" type="presOf" srcId="{EDA9DDAD-A736-4048-A736-0E2D1A57562A}" destId="{8761360C-EDCE-481F-A52D-F149C8F26A15}" srcOrd="1" destOrd="0" presId="urn:microsoft.com/office/officeart/2005/8/layout/orgChart1"/>
    <dgm:cxn modelId="{980EDA3E-3838-4D8F-B164-D0825CADA42F}" type="presOf" srcId="{DA7EA7CE-8872-4524-84B1-ADD66B6940E5}" destId="{53361CED-E688-4494-9584-E2A7CC4A7B33}" srcOrd="1" destOrd="0" presId="urn:microsoft.com/office/officeart/2005/8/layout/orgChart1"/>
    <dgm:cxn modelId="{DF954F5E-203D-48CD-93FF-EA085C495935}" type="presOf" srcId="{95E1A7D9-2F5A-4F02-9F9C-601530BD34DF}" destId="{D9110219-F2DA-4890-93DD-C1C15A66523E}" srcOrd="0" destOrd="0" presId="urn:microsoft.com/office/officeart/2005/8/layout/orgChart1"/>
    <dgm:cxn modelId="{AEA3AA7D-FA58-4323-8934-DFA7BF3C5A7E}" srcId="{CD42E2D4-F8BC-4C2D-8823-88927EBC17F3}" destId="{7DFC7906-9096-4114-9F98-E172C41B46D5}" srcOrd="0" destOrd="0" parTransId="{60E0CC31-B936-4496-B8CC-4C0BBBE59579}" sibTransId="{FCAA0BFE-56B4-4313-A38D-F71169F6B120}"/>
    <dgm:cxn modelId="{73647DBD-43BA-43AD-B383-E4107A76B2EE}" type="presOf" srcId="{0A1E755C-C0EA-4DA4-B5A8-761BC972F3EF}" destId="{85DA5347-6606-4633-A50C-9CD03A76304D}" srcOrd="1" destOrd="0" presId="urn:microsoft.com/office/officeart/2005/8/layout/orgChart1"/>
    <dgm:cxn modelId="{6C689535-1D2F-446B-9C4E-F14F254D473A}" srcId="{7DFC7906-9096-4114-9F98-E172C41B46D5}" destId="{DA7EA7CE-8872-4524-84B1-ADD66B6940E5}" srcOrd="1" destOrd="0" parTransId="{0B7CE12D-E8CF-489A-A5B1-6AB32825D404}" sibTransId="{3AD1248A-93C2-4C44-972B-4A0FA3CB4F05}"/>
    <dgm:cxn modelId="{F67C2C05-D65D-4EA1-8BDA-0714DF692016}" type="presOf" srcId="{C48673A0-C584-4B78-88C5-6322573D4F20}" destId="{4924A6C0-C40C-45FD-9E33-79A476A46BBD}" srcOrd="1" destOrd="0" presId="urn:microsoft.com/office/officeart/2005/8/layout/orgChart1"/>
    <dgm:cxn modelId="{C6486CA0-9E3D-4472-B2B6-51E69EE7EEF6}" srcId="{6BE51E5D-503F-4653-99F2-99DABA65A7B5}" destId="{F69248F5-7DCC-4D66-883F-4612FE2DD9D2}" srcOrd="0" destOrd="0" parTransId="{8855B71D-A2E8-4057-AF28-C056F8CBC8DF}" sibTransId="{561E8F78-49D2-45EA-AA2F-F7ECDEA428DF}"/>
    <dgm:cxn modelId="{B14955A5-C29F-4FBD-BF21-4D4EBD8AE283}" type="presOf" srcId="{EB9E73AD-D9D1-49DC-B1AB-E8535665044E}" destId="{EED0E6DB-A350-44BF-80BB-966514854B94}" srcOrd="0" destOrd="0" presId="urn:microsoft.com/office/officeart/2005/8/layout/orgChart1"/>
    <dgm:cxn modelId="{04564DF3-41A4-44D9-A9C0-F52554ED1755}" type="presOf" srcId="{DBEFF1EE-D959-4AF1-9AAA-2AA3E61982F6}" destId="{7309B420-09A1-47B6-95B3-B55866CB74EB}" srcOrd="0" destOrd="0" presId="urn:microsoft.com/office/officeart/2005/8/layout/orgChart1"/>
    <dgm:cxn modelId="{AD074A4B-E0FE-4466-8CD4-6F87A9EF2EF5}" type="presOf" srcId="{0A5D7B80-7C78-40D0-B0AD-F6A0DCCCCDD2}" destId="{5220859B-04DB-4BEA-8D64-2D37D5DC67E8}" srcOrd="0" destOrd="0" presId="urn:microsoft.com/office/officeart/2005/8/layout/orgChart1"/>
    <dgm:cxn modelId="{AF894ACD-0E3E-4599-AC93-79EE5F84B896}" type="presOf" srcId="{1FBCE345-CBE2-417B-9ACF-9E77134ABF35}" destId="{FB064F0C-C4D8-4FF5-9D8C-0DF043CEDE3C}" srcOrd="0" destOrd="0" presId="urn:microsoft.com/office/officeart/2005/8/layout/orgChart1"/>
    <dgm:cxn modelId="{F52423C0-CD2E-4978-84EA-20BA0C492D97}" type="presOf" srcId="{0B7CE12D-E8CF-489A-A5B1-6AB32825D404}" destId="{6E71FEA3-45C0-474A-AFF4-9F50C709AD19}" srcOrd="0" destOrd="0" presId="urn:microsoft.com/office/officeart/2005/8/layout/orgChart1"/>
    <dgm:cxn modelId="{0C59423C-C7AC-4622-B532-E8414189AE42}" type="presOf" srcId="{C48673A0-C584-4B78-88C5-6322573D4F20}" destId="{9798AF84-0202-4A54-8E6D-73A03316FBF8}" srcOrd="0" destOrd="0" presId="urn:microsoft.com/office/officeart/2005/8/layout/orgChart1"/>
    <dgm:cxn modelId="{C6344DF1-8D46-4B2C-9841-E742FFE503FB}" type="presOf" srcId="{ECA7CAF1-5302-41AD-8AA6-D576AF1D2B28}" destId="{ACB1451A-382E-43B7-A751-DF55DE43C2F9}" srcOrd="0" destOrd="0" presId="urn:microsoft.com/office/officeart/2005/8/layout/orgChart1"/>
    <dgm:cxn modelId="{1D5F8A53-2E41-4A66-9FBF-982DB7D63362}" type="presOf" srcId="{CD42E2D4-F8BC-4C2D-8823-88927EBC17F3}" destId="{C5829EE8-D886-4684-A616-59B03E4045B0}" srcOrd="1" destOrd="0" presId="urn:microsoft.com/office/officeart/2005/8/layout/orgChart1"/>
    <dgm:cxn modelId="{524E62F1-125D-48EC-B813-3388DCCA705C}" type="presOf" srcId="{CD42E2D4-F8BC-4C2D-8823-88927EBC17F3}" destId="{64E8911A-58CD-449D-BC8A-EA8EC5E0D3A2}" srcOrd="0" destOrd="0" presId="urn:microsoft.com/office/officeart/2005/8/layout/orgChart1"/>
    <dgm:cxn modelId="{E01B13D0-04DC-4F54-A12A-AE5C161F1DCD}" type="presOf" srcId="{CB3EBBF7-83E6-412E-A8D8-48A8056847FB}" destId="{D0DC8221-DD19-45E4-9D56-8AC88F50DAA0}" srcOrd="0" destOrd="0" presId="urn:microsoft.com/office/officeart/2005/8/layout/orgChart1"/>
    <dgm:cxn modelId="{D73F0C66-31E2-4085-9A40-ACD92B433197}" srcId="{3D57DB6D-82F5-49E6-B1B5-FA11DD55F64B}" destId="{E318E7F6-FA02-4715-866B-91BAB24DE1D7}" srcOrd="1" destOrd="0" parTransId="{17CF1E23-DB1C-4136-9863-1814B0AA3C65}" sibTransId="{D395275B-7B48-47B8-9960-BA5F9A4F9A9C}"/>
    <dgm:cxn modelId="{1E705726-DF37-4619-A527-2D57505294DB}" type="presOf" srcId="{E318E7F6-FA02-4715-866B-91BAB24DE1D7}" destId="{F5975C6B-4630-418B-AC8A-E100AF67F735}" srcOrd="1" destOrd="0" presId="urn:microsoft.com/office/officeart/2005/8/layout/orgChart1"/>
    <dgm:cxn modelId="{70A7DEC0-BC73-4AAA-A771-19DF6672F7ED}" type="presOf" srcId="{3F462B68-B1AE-40BF-ABF4-29C3F19DCCC8}" destId="{89A9F046-15F4-4B71-86C5-A5D03C2749D8}" srcOrd="0" destOrd="0" presId="urn:microsoft.com/office/officeart/2005/8/layout/orgChart1"/>
    <dgm:cxn modelId="{D6D4D44E-2ACA-460D-B606-CCE1FC5AC141}" type="presOf" srcId="{E318E7F6-FA02-4715-866B-91BAB24DE1D7}" destId="{5DB98193-1F0C-4E5A-ACAE-7EF2437CC46E}" srcOrd="0" destOrd="0" presId="urn:microsoft.com/office/officeart/2005/8/layout/orgChart1"/>
    <dgm:cxn modelId="{2F78A1A8-3BD1-4D64-86CC-BF364FE03283}" type="presOf" srcId="{ECA7CAF1-5302-41AD-8AA6-D576AF1D2B28}" destId="{EECD9E61-6CE5-4718-A318-5FF3BEBA88B5}" srcOrd="1" destOrd="0" presId="urn:microsoft.com/office/officeart/2005/8/layout/orgChart1"/>
    <dgm:cxn modelId="{72512A45-6A5B-4CDB-97E8-B2504838CFC6}" srcId="{1FBCE345-CBE2-417B-9ACF-9E77134ABF35}" destId="{3D57DB6D-82F5-49E6-B1B5-FA11DD55F64B}" srcOrd="2" destOrd="0" parTransId="{DDD8E68C-CA5C-4FC1-B706-9DC8C7C599BE}" sibTransId="{3DD13041-4C34-4158-882C-240095B7AE83}"/>
    <dgm:cxn modelId="{9F5266B6-FDA6-4E4C-8AD3-E1201906B696}" srcId="{D522CB9C-7D99-4877-BB85-F108350F349C}" destId="{138BF428-B50B-4A00-8D87-EA00C5F191C0}" srcOrd="0" destOrd="0" parTransId="{13560F17-A399-49D3-9C3E-1FFA5023B328}" sibTransId="{64002D79-5A70-497E-8CBA-E748E42D6E84}"/>
    <dgm:cxn modelId="{589AC8BB-40E2-4E40-8156-677A59E6541C}" srcId="{0BB1D727-D22B-4500-AC72-CC1CAB6AE40B}" destId="{C0A059A6-B3B6-481F-917A-BB896826B3AE}" srcOrd="0" destOrd="0" parTransId="{BF559586-E2B5-454C-9828-5E66AF1FE48E}" sibTransId="{1A35A527-17BB-411D-9D89-FF3EA8A8696D}"/>
    <dgm:cxn modelId="{D2EF8FB8-28A8-4418-8E5C-CA58E9366318}" type="presOf" srcId="{0BB1D727-D22B-4500-AC72-CC1CAB6AE40B}" destId="{5A4AF29F-28E6-47D9-A697-FD29070D28E6}" srcOrd="0" destOrd="0" presId="urn:microsoft.com/office/officeart/2005/8/layout/orgChart1"/>
    <dgm:cxn modelId="{07CE60C8-BE01-45C5-A3C9-279C16466E34}" srcId="{EDA9DDAD-A736-4048-A736-0E2D1A57562A}" destId="{0BB1D727-D22B-4500-AC72-CC1CAB6AE40B}" srcOrd="1" destOrd="0" parTransId="{15FF9D92-CD8B-464B-8F2F-860323192F20}" sibTransId="{F9396EE4-F811-462A-BDE8-A7DD487BEEFA}"/>
    <dgm:cxn modelId="{7934DD94-2A1E-4A22-BECD-B46443EB1FF3}" srcId="{7DFC7906-9096-4114-9F98-E172C41B46D5}" destId="{5D19A11E-818D-4139-8469-339AAD49FB1A}" srcOrd="2" destOrd="0" parTransId="{95E1A7D9-2F5A-4F02-9F9C-601530BD34DF}" sibTransId="{222E3CF6-747F-418B-B38A-262D28B9F803}"/>
    <dgm:cxn modelId="{0E063E28-F591-439E-9408-384875C7C8CF}" type="presOf" srcId="{0BB1D727-D22B-4500-AC72-CC1CAB6AE40B}" destId="{E56DF653-C52D-4FDB-B598-BD3CDA7AAE6B}" srcOrd="1" destOrd="0" presId="urn:microsoft.com/office/officeart/2005/8/layout/orgChart1"/>
    <dgm:cxn modelId="{7555F4ED-EEF7-44E3-B738-D915058B9E5D}" type="presOf" srcId="{E6C674E7-54C7-4B87-A700-E3FCF4111F8A}" destId="{4F3279C2-0A06-4B3F-9260-9F004D28FF9D}" srcOrd="0" destOrd="0" presId="urn:microsoft.com/office/officeart/2005/8/layout/orgChart1"/>
    <dgm:cxn modelId="{5F23FDFF-1C57-471B-8E9A-87EC91F5CF9B}" type="presOf" srcId="{C4CC4768-DF32-47DF-A6FF-69F49D6249BA}" destId="{3A6DFB25-EFD0-4E63-A6C6-BD3716013D88}" srcOrd="0" destOrd="0" presId="urn:microsoft.com/office/officeart/2005/8/layout/orgChart1"/>
    <dgm:cxn modelId="{0C72C74C-11C6-44FB-8BCF-43B9140F4B12}" type="presOf" srcId="{7AD7994D-2137-489F-AF88-32F7C543BAE1}" destId="{09F2C2CD-B44F-431A-AA1A-57BC7F69949B}" srcOrd="1" destOrd="0" presId="urn:microsoft.com/office/officeart/2005/8/layout/orgChart1"/>
    <dgm:cxn modelId="{E2C1A6BE-3E1C-431A-93ED-BAC073449C7F}" type="presOf" srcId="{E9FD087B-C40B-43DD-B928-FD728E7F12F6}" destId="{A4BB338C-F9C9-4C51-8478-30828C163FBA}" srcOrd="0" destOrd="0" presId="urn:microsoft.com/office/officeart/2005/8/layout/orgChart1"/>
    <dgm:cxn modelId="{A63E4D56-0186-4632-BDCF-AACD27C6962F}" type="presOf" srcId="{F69248F5-7DCC-4D66-883F-4612FE2DD9D2}" destId="{439BA321-EE01-4425-9204-3D7C80B5869A}" srcOrd="1" destOrd="0" presId="urn:microsoft.com/office/officeart/2005/8/layout/orgChart1"/>
    <dgm:cxn modelId="{16A10629-4D7C-43C4-A013-95FDA52F0C86}" type="presOf" srcId="{7AD7994D-2137-489F-AF88-32F7C543BAE1}" destId="{A7BEAB3D-705D-4C5C-AAD9-22BD8210E855}" srcOrd="0" destOrd="0" presId="urn:microsoft.com/office/officeart/2005/8/layout/orgChart1"/>
    <dgm:cxn modelId="{78527C44-A88A-45CA-A120-4066F35A67FA}" type="presOf" srcId="{17CF1E23-DB1C-4136-9863-1814B0AA3C65}" destId="{1680059B-47DD-414A-8D3D-EC5D1AA77BB4}" srcOrd="0" destOrd="0" presId="urn:microsoft.com/office/officeart/2005/8/layout/orgChart1"/>
    <dgm:cxn modelId="{21C13227-F43F-4D8B-ABDC-675BE8537A95}" type="presOf" srcId="{7A31A764-1127-4BFF-B0A6-B903E5A25198}" destId="{7DB2148E-064D-418B-974C-DD42BF80E421}" srcOrd="1" destOrd="0" presId="urn:microsoft.com/office/officeart/2005/8/layout/orgChart1"/>
    <dgm:cxn modelId="{93CC82A7-FA5F-4EA6-8CD0-139E8E02C1CE}" type="presOf" srcId="{D21355D9-B76C-4374-8623-04509C928A45}" destId="{199F016D-FBF7-4AAA-A7F8-A5CA531F1980}" srcOrd="0" destOrd="0" presId="urn:microsoft.com/office/officeart/2005/8/layout/orgChart1"/>
    <dgm:cxn modelId="{1E1AE5DD-A4D8-4B68-8C79-E708ECA8FD44}" type="presOf" srcId="{1CD45A03-1122-478A-9112-9D1ECDD9F56C}" destId="{F64398B1-8497-4809-8268-14873DC6172A}" srcOrd="1" destOrd="0" presId="urn:microsoft.com/office/officeart/2005/8/layout/orgChart1"/>
    <dgm:cxn modelId="{0CD48F7D-EC40-4391-A4C0-C448BEB60E44}" srcId="{E6C674E7-54C7-4B87-A700-E3FCF4111F8A}" destId="{0A1E755C-C0EA-4DA4-B5A8-761BC972F3EF}" srcOrd="0" destOrd="0" parTransId="{E112860A-C6CB-464B-886C-423D7282B2DC}" sibTransId="{FC630E2C-9495-476C-B9A3-31B17173C524}"/>
    <dgm:cxn modelId="{AC674B9C-922C-4E8E-8227-8F07CAF5F1E5}" srcId="{D522CB9C-7D99-4877-BB85-F108350F349C}" destId="{1FBCE345-CBE2-417B-9ACF-9E77134ABF35}" srcOrd="4" destOrd="0" parTransId="{EB9E73AD-D9D1-49DC-B1AB-E8535665044E}" sibTransId="{2D2153C9-B17E-456C-9826-A87B93CDB0C8}"/>
    <dgm:cxn modelId="{29D886BE-E424-4187-8F11-DA4967DD2F26}" type="presOf" srcId="{7A31A764-1127-4BFF-B0A6-B903E5A25198}" destId="{499DEE99-7C4A-40CA-A427-9EBAFDD8D792}" srcOrd="0" destOrd="0" presId="urn:microsoft.com/office/officeart/2005/8/layout/orgChart1"/>
    <dgm:cxn modelId="{31EC8C8A-8A6B-4D66-95F4-E965DAFFDFBA}" srcId="{1FBCE345-CBE2-417B-9ACF-9E77134ABF35}" destId="{6BE51E5D-503F-4653-99F2-99DABA65A7B5}" srcOrd="1" destOrd="0" parTransId="{F7E1BB02-CC2E-446C-B54F-F0ACE100D7D5}" sibTransId="{1A9C8C92-3D80-4B93-98BB-A10686E57303}"/>
    <dgm:cxn modelId="{911248FD-25CA-47AE-890C-742BD310DF80}" type="presOf" srcId="{CA02D1C0-C423-4FF0-92CD-D223F3BFFC80}" destId="{4FF7BB27-778C-4FF1-A5C2-B2D41BCC631C}" srcOrd="0" destOrd="0" presId="urn:microsoft.com/office/officeart/2005/8/layout/orgChart1"/>
    <dgm:cxn modelId="{4F2B4F4A-37A9-44C3-9170-39AB9609BC8B}" type="presOf" srcId="{9C3C71CC-9E7F-4C45-9EF7-E17574643A4A}" destId="{4C095E53-2570-44D5-92E4-1ED249E6070E}" srcOrd="0" destOrd="0" presId="urn:microsoft.com/office/officeart/2005/8/layout/orgChart1"/>
    <dgm:cxn modelId="{540C38A9-4174-4CFD-BFD5-2B45C7C31F4D}" type="presOf" srcId="{4A728E10-E96F-4C47-95EB-64B52BFE916B}" destId="{487DFDDC-00E6-4590-847B-EF73EECD287B}" srcOrd="1" destOrd="0" presId="urn:microsoft.com/office/officeart/2005/8/layout/orgChart1"/>
    <dgm:cxn modelId="{8222A9C3-A58C-4FC4-A3C6-838005C2AB59}" srcId="{D522CB9C-7D99-4877-BB85-F108350F349C}" destId="{CD42E2D4-F8BC-4C2D-8823-88927EBC17F3}" srcOrd="3" destOrd="0" parTransId="{0A5D7B80-7C78-40D0-B0AD-F6A0DCCCCDD2}" sibTransId="{54BA295E-DFD2-46E5-BD0D-87EBBE26F93B}"/>
    <dgm:cxn modelId="{24523526-1FC8-459F-A56C-1FD6B03A1CAC}" type="presOf" srcId="{5CD42625-5995-469C-B013-3AA1BEEF7F33}" destId="{4C45BDE6-AA96-4CEF-B829-A5D2611CC350}" srcOrd="0" destOrd="0" presId="urn:microsoft.com/office/officeart/2005/8/layout/orgChart1"/>
    <dgm:cxn modelId="{0CB70C4E-1A50-4E7F-9DEB-E6A94B8A86A4}" srcId="{1FBCE345-CBE2-417B-9ACF-9E77134ABF35}" destId="{59BCEE12-2318-4998-B417-A8809D89DFDC}" srcOrd="0" destOrd="0" parTransId="{882DF72B-68C8-4ED9-AC94-EA2515C09377}" sibTransId="{EAE57DE5-6687-47E0-AEAB-5BF27656CC51}"/>
    <dgm:cxn modelId="{D3E94F06-F716-4A49-A342-245414427CC1}" type="presOf" srcId="{3D57DB6D-82F5-49E6-B1B5-FA11DD55F64B}" destId="{BDDD0E29-EE0A-4B21-810A-C24AC62090A7}" srcOrd="1" destOrd="0" presId="urn:microsoft.com/office/officeart/2005/8/layout/orgChart1"/>
    <dgm:cxn modelId="{93C39E33-F13D-4BCF-8E26-13CB1E5EE333}" type="presOf" srcId="{97410543-2C39-46AD-88CA-974CF149CDD6}" destId="{69D9CA0E-2658-4A8C-AF1D-2E0754360D06}" srcOrd="0" destOrd="0" presId="urn:microsoft.com/office/officeart/2005/8/layout/orgChart1"/>
    <dgm:cxn modelId="{2970A44B-ADA4-485A-B200-DC0564D114F8}" type="presOf" srcId="{6BE51E5D-503F-4653-99F2-99DABA65A7B5}" destId="{BB9AD056-2974-494D-8C66-5AB8C6B880D6}" srcOrd="0" destOrd="0" presId="urn:microsoft.com/office/officeart/2005/8/layout/orgChart1"/>
    <dgm:cxn modelId="{FC32FDBE-732E-4CC4-8366-7E1CC4E99A03}" type="presOf" srcId="{65B6A430-CF97-4290-8C5F-C049673235A0}" destId="{1237496D-2546-4A7A-820F-F39A6EE4D531}" srcOrd="0" destOrd="0" presId="urn:microsoft.com/office/officeart/2005/8/layout/orgChart1"/>
    <dgm:cxn modelId="{F255FA0D-93EA-465E-B4B1-51B9B3B53A68}" type="presOf" srcId="{F7E1BB02-CC2E-446C-B54F-F0ACE100D7D5}" destId="{5854BEB8-5CE8-4395-BECA-788AB8344C9E}" srcOrd="0" destOrd="0" presId="urn:microsoft.com/office/officeart/2005/8/layout/orgChart1"/>
    <dgm:cxn modelId="{09D88B70-87DB-4ED1-BE6F-DB1AED71CC70}" type="presOf" srcId="{184482E3-8498-479A-9578-2A2CBE223FCB}" destId="{7067EC1C-B2F7-4B1A-B028-64416B430DB9}" srcOrd="1" destOrd="0" presId="urn:microsoft.com/office/officeart/2005/8/layout/orgChart1"/>
    <dgm:cxn modelId="{FA19A930-96CD-4576-BF9D-7C47FDB374D6}" srcId="{D522CB9C-7D99-4877-BB85-F108350F349C}" destId="{9C3C71CC-9E7F-4C45-9EF7-E17574643A4A}" srcOrd="1" destOrd="0" parTransId="{C4CC4768-DF32-47DF-A6FF-69F49D6249BA}" sibTransId="{1F9E6059-4FBC-4C27-AFEE-A981D6972AA7}"/>
    <dgm:cxn modelId="{B08D801F-4DFC-410A-B601-A643961262DE}" type="presOf" srcId="{CB3EBBF7-83E6-412E-A8D8-48A8056847FB}" destId="{91AA75D5-A8EA-4932-B408-F8AC8F665D84}" srcOrd="1" destOrd="0" presId="urn:microsoft.com/office/officeart/2005/8/layout/orgChart1"/>
    <dgm:cxn modelId="{766D4E01-A5A5-474C-B7D0-F72527B43C29}" type="presOf" srcId="{1FBCE345-CBE2-417B-9ACF-9E77134ABF35}" destId="{DA31F043-9245-4002-990C-870219C6D026}" srcOrd="1" destOrd="0" presId="urn:microsoft.com/office/officeart/2005/8/layout/orgChart1"/>
    <dgm:cxn modelId="{A7F81E2D-27C4-42DF-9592-83B6E6537BBF}" srcId="{7AD7994D-2137-489F-AF88-32F7C543BAE1}" destId="{FFC34A5F-BE32-42A2-9BB4-81BED4B29883}" srcOrd="0" destOrd="0" parTransId="{B8017BD7-39AE-4C23-9A16-C2606B9978EC}" sibTransId="{9448F191-D7AC-4718-96B9-9857777BAC7A}"/>
    <dgm:cxn modelId="{70EAA164-F7E4-4319-9854-66C7E5DA05D4}" type="presOf" srcId="{FFC34A5F-BE32-42A2-9BB4-81BED4B29883}" destId="{B2045B68-7142-447A-99EB-41406C9339FF}" srcOrd="1" destOrd="0" presId="urn:microsoft.com/office/officeart/2005/8/layout/orgChart1"/>
    <dgm:cxn modelId="{3071864A-28EC-43E8-ADC4-25820F66A0D5}" srcId="{D522CB9C-7D99-4877-BB85-F108350F349C}" destId="{EDA9DDAD-A736-4048-A736-0E2D1A57562A}" srcOrd="2" destOrd="0" parTransId="{DD2742CC-1C98-4E4D-9D43-59C282DEAF78}" sibTransId="{24A257D0-196C-4B05-BDA0-CACD1D49CB75}"/>
    <dgm:cxn modelId="{A2C830E3-0565-4E6C-90AE-3666F7FBD351}" type="presOf" srcId="{DD2742CC-1C98-4E4D-9D43-59C282DEAF78}" destId="{294B7579-DD13-4D18-8B59-3F24445EFAAB}" srcOrd="0" destOrd="0" presId="urn:microsoft.com/office/officeart/2005/8/layout/orgChart1"/>
    <dgm:cxn modelId="{0B6ABC74-D53B-4E44-B11D-1E468EE9EFC8}" type="presOf" srcId="{15FF9D92-CD8B-464B-8F2F-860323192F20}" destId="{7030ED91-2D46-4F36-89AB-3A378548941D}" srcOrd="0" destOrd="0" presId="urn:microsoft.com/office/officeart/2005/8/layout/orgChart1"/>
    <dgm:cxn modelId="{AC19246E-23C7-44E4-8B01-480843FF965E}" type="presOf" srcId="{7DFC7906-9096-4114-9F98-E172C41B46D5}" destId="{DCA23B63-2EC7-44D4-9CD6-07F0ABE8C854}" srcOrd="1" destOrd="0" presId="urn:microsoft.com/office/officeart/2005/8/layout/orgChart1"/>
    <dgm:cxn modelId="{831483F1-9910-4BBA-B0F1-E8F105DDD310}" srcId="{3D57DB6D-82F5-49E6-B1B5-FA11DD55F64B}" destId="{DBEFF1EE-D959-4AF1-9AAA-2AA3E61982F6}" srcOrd="0" destOrd="0" parTransId="{519401D2-EB14-4CCC-B4EA-12144E064138}" sibTransId="{1CA33978-27A7-474B-8B90-93837C731028}"/>
    <dgm:cxn modelId="{AE922056-FD2F-4938-ACBE-0D7A1DE65AE5}" type="presOf" srcId="{B8017BD7-39AE-4C23-9A16-C2606B9978EC}" destId="{46BDC814-1A5F-492E-82FF-952DC3743FAE}" srcOrd="0" destOrd="0" presId="urn:microsoft.com/office/officeart/2005/8/layout/orgChart1"/>
    <dgm:cxn modelId="{D6D90348-A2DA-40A5-9EFB-BDE21EC7D533}" type="presOf" srcId="{5BEFC955-262A-4B17-B82A-5CD921847B5E}" destId="{54367304-4FD8-43B6-AD00-CBF5F5E6E894}" srcOrd="0" destOrd="0" presId="urn:microsoft.com/office/officeart/2005/8/layout/orgChart1"/>
    <dgm:cxn modelId="{EABE8A69-ADBE-415A-A4C0-3C89FE5B038B}" srcId="{FF124ECF-E876-4837-9177-AADF103FC971}" destId="{D522CB9C-7D99-4877-BB85-F108350F349C}" srcOrd="0" destOrd="0" parTransId="{C84F1CAA-4E8E-4658-99FE-D4D15552FB75}" sibTransId="{92912F5B-A7EB-4B91-B28C-E26714DFB3B9}"/>
    <dgm:cxn modelId="{ECA14388-3FA5-43DC-84C6-746492CA5AB2}" srcId="{E6C674E7-54C7-4B87-A700-E3FCF4111F8A}" destId="{7A31A764-1127-4BFF-B0A6-B903E5A25198}" srcOrd="2" destOrd="0" parTransId="{78158A71-247F-4D51-851D-EA73CB413E58}" sibTransId="{73551824-2E66-4578-882E-715357E4D74F}"/>
    <dgm:cxn modelId="{B992438D-C6D2-4DE6-8290-C95EDB8CB8C3}" type="presOf" srcId="{138BF428-B50B-4A00-8D87-EA00C5F191C0}" destId="{4EF4DD74-7D97-42E9-B9BA-FC2E663F3879}" srcOrd="0" destOrd="0" presId="urn:microsoft.com/office/officeart/2005/8/layout/orgChart1"/>
    <dgm:cxn modelId="{1E17FDB3-AC5A-4C33-8F42-DF0978C8233B}" type="presOf" srcId="{FFC34A5F-BE32-42A2-9BB4-81BED4B29883}" destId="{A3421BE0-14ED-4D51-B96A-8F4EF8277C2E}" srcOrd="0" destOrd="0" presId="urn:microsoft.com/office/officeart/2005/8/layout/orgChart1"/>
    <dgm:cxn modelId="{27369C25-414B-46F2-87AA-78AE085D5FF6}" type="presOf" srcId="{3F462B68-B1AE-40BF-ABF4-29C3F19DCCC8}" destId="{9173F3FA-C231-491B-97B9-38656C5BB40F}" srcOrd="1" destOrd="0" presId="urn:microsoft.com/office/officeart/2005/8/layout/orgChart1"/>
    <dgm:cxn modelId="{D101E334-C50F-4B16-A183-7C1A5123A5C5}" type="presOf" srcId="{B4E00407-6D1A-426B-8862-118713F56A1D}" destId="{A3AD3982-F4D4-4146-BFD4-9086AF8CBF65}" srcOrd="0" destOrd="0" presId="urn:microsoft.com/office/officeart/2005/8/layout/orgChart1"/>
    <dgm:cxn modelId="{AC2FBF35-3810-4CF4-98B9-5B5BF26B1778}" type="presOf" srcId="{4A728E10-E96F-4C47-95EB-64B52BFE916B}" destId="{172CB871-33DD-43E9-A3E2-D27118636875}" srcOrd="0" destOrd="0" presId="urn:microsoft.com/office/officeart/2005/8/layout/orgChart1"/>
    <dgm:cxn modelId="{56FC5CE8-0753-4D24-8C06-511C5C60FA55}" type="presOf" srcId="{0A1E755C-C0EA-4DA4-B5A8-761BC972F3EF}" destId="{DDBF4DAF-00FD-4572-BAFD-AD22D618C65D}" srcOrd="0" destOrd="0" presId="urn:microsoft.com/office/officeart/2005/8/layout/orgChart1"/>
    <dgm:cxn modelId="{F04568BB-6F8D-4835-803D-3277FBDB04B5}" type="presOf" srcId="{1CD45A03-1122-478A-9112-9D1ECDD9F56C}" destId="{BDAEFFE7-F8BB-4243-A1F6-A25741100661}" srcOrd="0" destOrd="0" presId="urn:microsoft.com/office/officeart/2005/8/layout/orgChart1"/>
    <dgm:cxn modelId="{29BAABF0-C530-412D-BABC-33BCAE1FD149}" type="presOf" srcId="{138BF428-B50B-4A00-8D87-EA00C5F191C0}" destId="{54CAF455-3364-4CC4-9E92-41AF9B16973E}" srcOrd="1" destOrd="0" presId="urn:microsoft.com/office/officeart/2005/8/layout/orgChart1"/>
    <dgm:cxn modelId="{EBF834BE-997D-412A-A0A6-569CAD4C3BF6}" type="presOf" srcId="{3D57DB6D-82F5-49E6-B1B5-FA11DD55F64B}" destId="{58506E46-9B59-4194-8E4C-EE93896E0E8F}" srcOrd="0" destOrd="0" presId="urn:microsoft.com/office/officeart/2005/8/layout/orgChart1"/>
    <dgm:cxn modelId="{4C9D99FD-4701-4856-B67D-7F6C24EF9BE3}" type="presOf" srcId="{882DF72B-68C8-4ED9-AC94-EA2515C09377}" destId="{32AD2CD3-ED6A-4CE7-A863-AC79C41450B6}" srcOrd="0" destOrd="0" presId="urn:microsoft.com/office/officeart/2005/8/layout/orgChart1"/>
    <dgm:cxn modelId="{A1680EF9-FA76-42FC-8DC6-9E365F089F51}" type="presOf" srcId="{F69248F5-7DCC-4D66-883F-4612FE2DD9D2}" destId="{B5F35706-C702-4F38-A51E-A9C6DF0BD635}" srcOrd="0" destOrd="0" presId="urn:microsoft.com/office/officeart/2005/8/layout/orgChart1"/>
    <dgm:cxn modelId="{A520B605-3B7F-46A1-B9A1-A58E1D235A24}" type="presOf" srcId="{5D19A11E-818D-4139-8469-339AAD49FB1A}" destId="{0406A3C6-E92A-4FB1-A25F-286D68D6F464}" srcOrd="0" destOrd="0" presId="urn:microsoft.com/office/officeart/2005/8/layout/orgChart1"/>
    <dgm:cxn modelId="{83AE2F48-271C-425C-A5AA-CDCD9FB8C6CD}" type="presOf" srcId="{EDA9DDAD-A736-4048-A736-0E2D1A57562A}" destId="{DE03248C-C570-4717-A476-90BED02DAE47}" srcOrd="0" destOrd="0" presId="urn:microsoft.com/office/officeart/2005/8/layout/orgChart1"/>
    <dgm:cxn modelId="{2CDC755D-8476-4776-912A-5AD89426D23D}" type="presOf" srcId="{DDD8E68C-CA5C-4FC1-B706-9DC8C7C599BE}" destId="{AFDFAB55-3593-4C0C-831D-4EF5B1A84696}" srcOrd="0" destOrd="0" presId="urn:microsoft.com/office/officeart/2005/8/layout/orgChart1"/>
    <dgm:cxn modelId="{A8F7C674-FF34-4472-8161-DB8655C41CA2}" type="presOf" srcId="{8855B71D-A2E8-4057-AF28-C056F8CBC8DF}" destId="{5BD6CC74-F166-4185-9BC2-38864CE5FDCC}" srcOrd="0" destOrd="0" presId="urn:microsoft.com/office/officeart/2005/8/layout/orgChart1"/>
    <dgm:cxn modelId="{BCFA72A4-C0FC-4CF9-8F9B-17B223EDE687}" type="presOf" srcId="{C0A059A6-B3B6-481F-917A-BB896826B3AE}" destId="{68B584CA-3EEA-4182-8205-31FB0F751072}" srcOrd="0" destOrd="0" presId="urn:microsoft.com/office/officeart/2005/8/layout/orgChart1"/>
    <dgm:cxn modelId="{B45F3478-6A8A-4065-B505-1E1FD92E15F9}" type="presOf" srcId="{6BE51E5D-503F-4653-99F2-99DABA65A7B5}" destId="{97FC52E9-B11B-4783-AD30-AF82D17B7A49}" srcOrd="1" destOrd="0" presId="urn:microsoft.com/office/officeart/2005/8/layout/orgChart1"/>
    <dgm:cxn modelId="{282DA79A-2B84-43DC-A9A7-0689DF0C8C00}" type="presOf" srcId="{E9AF035A-0ECE-4C53-BF52-F565CE59142B}" destId="{814D8CFA-096D-404D-8937-CD69B7B40718}" srcOrd="0" destOrd="0" presId="urn:microsoft.com/office/officeart/2005/8/layout/orgChart1"/>
    <dgm:cxn modelId="{45BC3463-1603-4675-BCA5-5456D202AC15}" type="presOf" srcId="{519401D2-EB14-4CCC-B4EA-12144E064138}" destId="{A98BD85A-E971-463C-BCA0-4C5E70F48023}" srcOrd="0" destOrd="0" presId="urn:microsoft.com/office/officeart/2005/8/layout/orgChart1"/>
    <dgm:cxn modelId="{4C873ECB-F13B-4040-AAF6-900B84BF84DE}" type="presParOf" srcId="{5AD1A9E7-D839-4417-AF21-1D957E55AC87}" destId="{81B6D70D-464A-42DD-AFE5-7142D8FB40CC}" srcOrd="0" destOrd="0" presId="urn:microsoft.com/office/officeart/2005/8/layout/orgChart1"/>
    <dgm:cxn modelId="{7E0EA47E-4365-4E3C-9073-78C088F9C60C}" type="presParOf" srcId="{81B6D70D-464A-42DD-AFE5-7142D8FB40CC}" destId="{28A31526-D4FB-4953-90AA-AE5B003F275D}" srcOrd="0" destOrd="0" presId="urn:microsoft.com/office/officeart/2005/8/layout/orgChart1"/>
    <dgm:cxn modelId="{A2C52844-C803-45E3-8DBB-D80BFE56877E}" type="presParOf" srcId="{28A31526-D4FB-4953-90AA-AE5B003F275D}" destId="{4CAB3AB6-AA6E-4B61-967F-D1E248204018}" srcOrd="0" destOrd="0" presId="urn:microsoft.com/office/officeart/2005/8/layout/orgChart1"/>
    <dgm:cxn modelId="{87CB7C64-02F7-4F2C-9423-2AA5DF2E11CD}" type="presParOf" srcId="{28A31526-D4FB-4953-90AA-AE5B003F275D}" destId="{C030A1B8-9F0D-4EB4-BF3C-2E67907E61F0}" srcOrd="1" destOrd="0" presId="urn:microsoft.com/office/officeart/2005/8/layout/orgChart1"/>
    <dgm:cxn modelId="{DA9B3041-C42D-4239-96E0-396D3CB3B614}" type="presParOf" srcId="{81B6D70D-464A-42DD-AFE5-7142D8FB40CC}" destId="{1E99FFA5-E49F-4245-91C0-B27073A2ED84}" srcOrd="1" destOrd="0" presId="urn:microsoft.com/office/officeart/2005/8/layout/orgChart1"/>
    <dgm:cxn modelId="{AAF93F2C-84A6-4500-9380-32BE49DCFC1A}" type="presParOf" srcId="{1E99FFA5-E49F-4245-91C0-B27073A2ED84}" destId="{294B7579-DD13-4D18-8B59-3F24445EFAAB}" srcOrd="0" destOrd="0" presId="urn:microsoft.com/office/officeart/2005/8/layout/orgChart1"/>
    <dgm:cxn modelId="{9E0BEC12-21D1-4D7B-9132-BC0EBA4DC613}" type="presParOf" srcId="{1E99FFA5-E49F-4245-91C0-B27073A2ED84}" destId="{AA51AC9D-B2C2-46D9-B6FE-08F35B9C6DAB}" srcOrd="1" destOrd="0" presId="urn:microsoft.com/office/officeart/2005/8/layout/orgChart1"/>
    <dgm:cxn modelId="{5A5182C3-09A6-42A6-B5FF-85B67E755A7B}" type="presParOf" srcId="{AA51AC9D-B2C2-46D9-B6FE-08F35B9C6DAB}" destId="{14332430-40C3-4C41-9DC1-87331233E01E}" srcOrd="0" destOrd="0" presId="urn:microsoft.com/office/officeart/2005/8/layout/orgChart1"/>
    <dgm:cxn modelId="{E9514714-2CB9-485E-9A5C-F7910D818EAF}" type="presParOf" srcId="{14332430-40C3-4C41-9DC1-87331233E01E}" destId="{DE03248C-C570-4717-A476-90BED02DAE47}" srcOrd="0" destOrd="0" presId="urn:microsoft.com/office/officeart/2005/8/layout/orgChart1"/>
    <dgm:cxn modelId="{531B904A-AEA4-4DC5-9AD7-11FE7D9E0D7A}" type="presParOf" srcId="{14332430-40C3-4C41-9DC1-87331233E01E}" destId="{8761360C-EDCE-481F-A52D-F149C8F26A15}" srcOrd="1" destOrd="0" presId="urn:microsoft.com/office/officeart/2005/8/layout/orgChart1"/>
    <dgm:cxn modelId="{3D29B4C1-CF1A-40F0-9354-5DC61AEC2A8E}" type="presParOf" srcId="{AA51AC9D-B2C2-46D9-B6FE-08F35B9C6DAB}" destId="{81F4C663-350D-4780-BD1B-C88156A7EFA7}" srcOrd="1" destOrd="0" presId="urn:microsoft.com/office/officeart/2005/8/layout/orgChart1"/>
    <dgm:cxn modelId="{45F17ED5-5AB8-4868-8697-7F3C3C172CB4}" type="presParOf" srcId="{81F4C663-350D-4780-BD1B-C88156A7EFA7}" destId="{4C45BDE6-AA96-4CEF-B829-A5D2611CC350}" srcOrd="0" destOrd="0" presId="urn:microsoft.com/office/officeart/2005/8/layout/orgChart1"/>
    <dgm:cxn modelId="{8BC06ABB-D580-459A-884F-5BE56E8E157D}" type="presParOf" srcId="{81F4C663-350D-4780-BD1B-C88156A7EFA7}" destId="{7814704E-651E-4753-B598-A379CB9B16B9}" srcOrd="1" destOrd="0" presId="urn:microsoft.com/office/officeart/2005/8/layout/orgChart1"/>
    <dgm:cxn modelId="{DFE4328C-75E2-4484-B4C6-368029A5891A}" type="presParOf" srcId="{7814704E-651E-4753-B598-A379CB9B16B9}" destId="{62078BE8-3737-4C51-A9E0-C08AB5E31F61}" srcOrd="0" destOrd="0" presId="urn:microsoft.com/office/officeart/2005/8/layout/orgChart1"/>
    <dgm:cxn modelId="{8AAAF2A5-D43D-4449-9FDE-EDD6E596514E}" type="presParOf" srcId="{62078BE8-3737-4C51-A9E0-C08AB5E31F61}" destId="{4F3279C2-0A06-4B3F-9260-9F004D28FF9D}" srcOrd="0" destOrd="0" presId="urn:microsoft.com/office/officeart/2005/8/layout/orgChart1"/>
    <dgm:cxn modelId="{A1C9496B-02A1-4262-A87A-B87C3026455B}" type="presParOf" srcId="{62078BE8-3737-4C51-A9E0-C08AB5E31F61}" destId="{38EED9AA-78D7-40FE-848B-948EB1E44E33}" srcOrd="1" destOrd="0" presId="urn:microsoft.com/office/officeart/2005/8/layout/orgChart1"/>
    <dgm:cxn modelId="{CFDF01B8-4164-4B5C-BC40-03260787459B}" type="presParOf" srcId="{7814704E-651E-4753-B598-A379CB9B16B9}" destId="{F80CA6E4-374C-41A3-977A-879A3E14755F}" srcOrd="1" destOrd="0" presId="urn:microsoft.com/office/officeart/2005/8/layout/orgChart1"/>
    <dgm:cxn modelId="{7FB83C16-5B4C-4DD3-A3F9-739AC2E59706}" type="presParOf" srcId="{F80CA6E4-374C-41A3-977A-879A3E14755F}" destId="{D19A8DB2-661D-43AB-9F31-696BB3267D46}" srcOrd="0" destOrd="0" presId="urn:microsoft.com/office/officeart/2005/8/layout/orgChart1"/>
    <dgm:cxn modelId="{A854DB69-CC0B-497A-917C-A4FE5A4EB933}" type="presParOf" srcId="{F80CA6E4-374C-41A3-977A-879A3E14755F}" destId="{405EB3EF-9F89-4F1A-836F-C8DE964A2090}" srcOrd="1" destOrd="0" presId="urn:microsoft.com/office/officeart/2005/8/layout/orgChart1"/>
    <dgm:cxn modelId="{FF64DDBC-2236-4BA3-B3D6-6DF133B72BCB}" type="presParOf" srcId="{405EB3EF-9F89-4F1A-836F-C8DE964A2090}" destId="{9034ED9B-69FD-412F-BFD9-B92D21DD7172}" srcOrd="0" destOrd="0" presId="urn:microsoft.com/office/officeart/2005/8/layout/orgChart1"/>
    <dgm:cxn modelId="{944EA8BA-A6F2-44C9-9C38-7953346F2CF3}" type="presParOf" srcId="{9034ED9B-69FD-412F-BFD9-B92D21DD7172}" destId="{DDBF4DAF-00FD-4572-BAFD-AD22D618C65D}" srcOrd="0" destOrd="0" presId="urn:microsoft.com/office/officeart/2005/8/layout/orgChart1"/>
    <dgm:cxn modelId="{5C42E5D6-CAF3-4DA2-9C4C-9CA5BF39C80F}" type="presParOf" srcId="{9034ED9B-69FD-412F-BFD9-B92D21DD7172}" destId="{85DA5347-6606-4633-A50C-9CD03A76304D}" srcOrd="1" destOrd="0" presId="urn:microsoft.com/office/officeart/2005/8/layout/orgChart1"/>
    <dgm:cxn modelId="{34685CB7-1C0D-49D4-8E4C-FC264F1C6928}" type="presParOf" srcId="{405EB3EF-9F89-4F1A-836F-C8DE964A2090}" destId="{DE4F14AE-93D8-4CDF-835D-0C5DE2523D06}" srcOrd="1" destOrd="0" presId="urn:microsoft.com/office/officeart/2005/8/layout/orgChart1"/>
    <dgm:cxn modelId="{42426AFD-BE66-4A9B-9044-00C38A0AAC2B}" type="presParOf" srcId="{405EB3EF-9F89-4F1A-836F-C8DE964A2090}" destId="{482EB0BF-7B0C-41E2-A273-6AB89F62B238}" srcOrd="2" destOrd="0" presId="urn:microsoft.com/office/officeart/2005/8/layout/orgChart1"/>
    <dgm:cxn modelId="{7432A1D3-743E-4CE2-B31B-89D4A59E69E0}" type="presParOf" srcId="{F80CA6E4-374C-41A3-977A-879A3E14755F}" destId="{54367304-4FD8-43B6-AD00-CBF5F5E6E894}" srcOrd="2" destOrd="0" presId="urn:microsoft.com/office/officeart/2005/8/layout/orgChart1"/>
    <dgm:cxn modelId="{FF7B217F-D266-4BCB-B174-6754FBFFF97F}" type="presParOf" srcId="{F80CA6E4-374C-41A3-977A-879A3E14755F}" destId="{BCD0BBFA-EE49-46DB-B7C6-9336C8ED962D}" srcOrd="3" destOrd="0" presId="urn:microsoft.com/office/officeart/2005/8/layout/orgChart1"/>
    <dgm:cxn modelId="{DD39E0D5-B1B1-48A3-A715-516406430725}" type="presParOf" srcId="{BCD0BBFA-EE49-46DB-B7C6-9336C8ED962D}" destId="{363793F3-2697-4788-8046-9F78A1024E56}" srcOrd="0" destOrd="0" presId="urn:microsoft.com/office/officeart/2005/8/layout/orgChart1"/>
    <dgm:cxn modelId="{6FF99E66-0C7F-4576-B8E3-A068B5BF531A}" type="presParOf" srcId="{363793F3-2697-4788-8046-9F78A1024E56}" destId="{89A9F046-15F4-4B71-86C5-A5D03C2749D8}" srcOrd="0" destOrd="0" presId="urn:microsoft.com/office/officeart/2005/8/layout/orgChart1"/>
    <dgm:cxn modelId="{2007C5CE-A755-48D9-A8BF-E94F635C637A}" type="presParOf" srcId="{363793F3-2697-4788-8046-9F78A1024E56}" destId="{9173F3FA-C231-491B-97B9-38656C5BB40F}" srcOrd="1" destOrd="0" presId="urn:microsoft.com/office/officeart/2005/8/layout/orgChart1"/>
    <dgm:cxn modelId="{CB36D6B6-F904-483C-92CD-E29B59CFA81F}" type="presParOf" srcId="{BCD0BBFA-EE49-46DB-B7C6-9336C8ED962D}" destId="{E90754CD-9C33-4DFD-A9C4-A111A20BCB23}" srcOrd="1" destOrd="0" presId="urn:microsoft.com/office/officeart/2005/8/layout/orgChart1"/>
    <dgm:cxn modelId="{82DBE417-E5A3-453C-B590-05A879F8E359}" type="presParOf" srcId="{BCD0BBFA-EE49-46DB-B7C6-9336C8ED962D}" destId="{C000C0FB-3B91-474F-9E0E-595D56096C4C}" srcOrd="2" destOrd="0" presId="urn:microsoft.com/office/officeart/2005/8/layout/orgChart1"/>
    <dgm:cxn modelId="{BA857C83-7A18-42F3-87D5-9A6B4FD5DE53}" type="presParOf" srcId="{F80CA6E4-374C-41A3-977A-879A3E14755F}" destId="{A5E4BDF1-A8A5-47F1-9585-7C8023F173EC}" srcOrd="4" destOrd="0" presId="urn:microsoft.com/office/officeart/2005/8/layout/orgChart1"/>
    <dgm:cxn modelId="{B9A5E70C-3BB6-4CAE-8171-535FBA48403B}" type="presParOf" srcId="{F80CA6E4-374C-41A3-977A-879A3E14755F}" destId="{78DA6F3A-BE9E-473A-9CFF-54BED89F165E}" srcOrd="5" destOrd="0" presId="urn:microsoft.com/office/officeart/2005/8/layout/orgChart1"/>
    <dgm:cxn modelId="{6FED00FE-8A34-4F03-BD9A-B500CC4A86AC}" type="presParOf" srcId="{78DA6F3A-BE9E-473A-9CFF-54BED89F165E}" destId="{C50DEB86-47F2-443F-8AF5-1FDC04B95702}" srcOrd="0" destOrd="0" presId="urn:microsoft.com/office/officeart/2005/8/layout/orgChart1"/>
    <dgm:cxn modelId="{EE1F6708-7317-4810-94FA-795D58723AD7}" type="presParOf" srcId="{C50DEB86-47F2-443F-8AF5-1FDC04B95702}" destId="{499DEE99-7C4A-40CA-A427-9EBAFDD8D792}" srcOrd="0" destOrd="0" presId="urn:microsoft.com/office/officeart/2005/8/layout/orgChart1"/>
    <dgm:cxn modelId="{42599384-164F-45D1-B6EC-39530DC0576C}" type="presParOf" srcId="{C50DEB86-47F2-443F-8AF5-1FDC04B95702}" destId="{7DB2148E-064D-418B-974C-DD42BF80E421}" srcOrd="1" destOrd="0" presId="urn:microsoft.com/office/officeart/2005/8/layout/orgChart1"/>
    <dgm:cxn modelId="{13420C54-0A0F-4FF3-A9CE-CAD2D51F90EA}" type="presParOf" srcId="{78DA6F3A-BE9E-473A-9CFF-54BED89F165E}" destId="{8A2943A1-240B-4DDD-8F5E-B672560109A5}" srcOrd="1" destOrd="0" presId="urn:microsoft.com/office/officeart/2005/8/layout/orgChart1"/>
    <dgm:cxn modelId="{FF7675C2-6104-443D-924A-56E89CB7077B}" type="presParOf" srcId="{78DA6F3A-BE9E-473A-9CFF-54BED89F165E}" destId="{218C705D-E375-45E6-9E5B-1406DAB5C5E9}" srcOrd="2" destOrd="0" presId="urn:microsoft.com/office/officeart/2005/8/layout/orgChart1"/>
    <dgm:cxn modelId="{05B237C4-57AB-4588-B405-9F97C7F1BD45}" type="presParOf" srcId="{F80CA6E4-374C-41A3-977A-879A3E14755F}" destId="{814D8CFA-096D-404D-8937-CD69B7B40718}" srcOrd="6" destOrd="0" presId="urn:microsoft.com/office/officeart/2005/8/layout/orgChart1"/>
    <dgm:cxn modelId="{56027E7F-8889-4CF0-9332-54E096E25477}" type="presParOf" srcId="{F80CA6E4-374C-41A3-977A-879A3E14755F}" destId="{728CA380-DD67-4FD0-A25E-AEA248401E38}" srcOrd="7" destOrd="0" presId="urn:microsoft.com/office/officeart/2005/8/layout/orgChart1"/>
    <dgm:cxn modelId="{31184A00-2E09-4EFD-AB45-9891943A3E03}" type="presParOf" srcId="{728CA380-DD67-4FD0-A25E-AEA248401E38}" destId="{575F5B25-9005-4C39-98EF-10BD7BA385CC}" srcOrd="0" destOrd="0" presId="urn:microsoft.com/office/officeart/2005/8/layout/orgChart1"/>
    <dgm:cxn modelId="{A84CF439-2EB1-4A07-A5F2-627DCCAE9182}" type="presParOf" srcId="{575F5B25-9005-4C39-98EF-10BD7BA385CC}" destId="{ACB1451A-382E-43B7-A751-DF55DE43C2F9}" srcOrd="0" destOrd="0" presId="urn:microsoft.com/office/officeart/2005/8/layout/orgChart1"/>
    <dgm:cxn modelId="{2C1563E9-B695-4DE5-B0F5-95B9CE31407F}" type="presParOf" srcId="{575F5B25-9005-4C39-98EF-10BD7BA385CC}" destId="{EECD9E61-6CE5-4718-A318-5FF3BEBA88B5}" srcOrd="1" destOrd="0" presId="urn:microsoft.com/office/officeart/2005/8/layout/orgChart1"/>
    <dgm:cxn modelId="{D3E2E8DE-1676-4C4A-B901-D2A2373ACEFF}" type="presParOf" srcId="{728CA380-DD67-4FD0-A25E-AEA248401E38}" destId="{8B1DA0CD-2C66-40D4-912A-624C6C67EEFD}" srcOrd="1" destOrd="0" presId="urn:microsoft.com/office/officeart/2005/8/layout/orgChart1"/>
    <dgm:cxn modelId="{B0B90449-A005-4309-A2E3-9F9312300624}" type="presParOf" srcId="{728CA380-DD67-4FD0-A25E-AEA248401E38}" destId="{8F8E68AE-ADA2-42C9-A5E7-BFA3E15BDAE8}" srcOrd="2" destOrd="0" presId="urn:microsoft.com/office/officeart/2005/8/layout/orgChart1"/>
    <dgm:cxn modelId="{834CD985-127F-4B92-A98E-E45187DFD68F}" type="presParOf" srcId="{7814704E-651E-4753-B598-A379CB9B16B9}" destId="{C3C8299A-327B-4BC7-AFBA-04B191554D8A}" srcOrd="2" destOrd="0" presId="urn:microsoft.com/office/officeart/2005/8/layout/orgChart1"/>
    <dgm:cxn modelId="{5001D442-AB44-4C7E-9A74-69A1582D60AB}" type="presParOf" srcId="{81F4C663-350D-4780-BD1B-C88156A7EFA7}" destId="{7030ED91-2D46-4F36-89AB-3A378548941D}" srcOrd="2" destOrd="0" presId="urn:microsoft.com/office/officeart/2005/8/layout/orgChart1"/>
    <dgm:cxn modelId="{44C84068-F981-476F-96A9-5BD8A8F005D5}" type="presParOf" srcId="{81F4C663-350D-4780-BD1B-C88156A7EFA7}" destId="{F6D0D05D-AE20-44AC-B9CD-D258C192949E}" srcOrd="3" destOrd="0" presId="urn:microsoft.com/office/officeart/2005/8/layout/orgChart1"/>
    <dgm:cxn modelId="{417C2D19-E199-4E63-8B43-5FE0C911BF76}" type="presParOf" srcId="{F6D0D05D-AE20-44AC-B9CD-D258C192949E}" destId="{25E9BF8A-45C1-43CE-8193-E21CD613AB68}" srcOrd="0" destOrd="0" presId="urn:microsoft.com/office/officeart/2005/8/layout/orgChart1"/>
    <dgm:cxn modelId="{320BC7CC-C444-467C-B005-385C7FE247A3}" type="presParOf" srcId="{25E9BF8A-45C1-43CE-8193-E21CD613AB68}" destId="{5A4AF29F-28E6-47D9-A697-FD29070D28E6}" srcOrd="0" destOrd="0" presId="urn:microsoft.com/office/officeart/2005/8/layout/orgChart1"/>
    <dgm:cxn modelId="{C7B81991-6D59-4B97-B04A-B0A3C1887697}" type="presParOf" srcId="{25E9BF8A-45C1-43CE-8193-E21CD613AB68}" destId="{E56DF653-C52D-4FDB-B598-BD3CDA7AAE6B}" srcOrd="1" destOrd="0" presId="urn:microsoft.com/office/officeart/2005/8/layout/orgChart1"/>
    <dgm:cxn modelId="{A0D9FDAF-388D-4997-97CD-F143D2DEB9E0}" type="presParOf" srcId="{F6D0D05D-AE20-44AC-B9CD-D258C192949E}" destId="{33B350F4-24D2-4B17-93EC-B2039AB635A4}" srcOrd="1" destOrd="0" presId="urn:microsoft.com/office/officeart/2005/8/layout/orgChart1"/>
    <dgm:cxn modelId="{E936C509-3082-4A30-856F-81D1D9E736D8}" type="presParOf" srcId="{33B350F4-24D2-4B17-93EC-B2039AB635A4}" destId="{D190C02B-6FC5-47E5-A46E-482A5EEAF463}" srcOrd="0" destOrd="0" presId="urn:microsoft.com/office/officeart/2005/8/layout/orgChart1"/>
    <dgm:cxn modelId="{F7B35F6D-7825-4F73-9A0F-E102EBCC151F}" type="presParOf" srcId="{33B350F4-24D2-4B17-93EC-B2039AB635A4}" destId="{06D3E612-61EE-446C-9F7E-348978637B81}" srcOrd="1" destOrd="0" presId="urn:microsoft.com/office/officeart/2005/8/layout/orgChart1"/>
    <dgm:cxn modelId="{20EAD228-0F92-46BD-B142-E51CF4A73A9E}" type="presParOf" srcId="{06D3E612-61EE-446C-9F7E-348978637B81}" destId="{59EAC6D4-7A71-45F6-AC99-D9A905920B98}" srcOrd="0" destOrd="0" presId="urn:microsoft.com/office/officeart/2005/8/layout/orgChart1"/>
    <dgm:cxn modelId="{6B110963-A8BF-4841-9040-3308A104C14D}" type="presParOf" srcId="{59EAC6D4-7A71-45F6-AC99-D9A905920B98}" destId="{68B584CA-3EEA-4182-8205-31FB0F751072}" srcOrd="0" destOrd="0" presId="urn:microsoft.com/office/officeart/2005/8/layout/orgChart1"/>
    <dgm:cxn modelId="{BD13F756-D109-40AE-A80B-23D227401ACA}" type="presParOf" srcId="{59EAC6D4-7A71-45F6-AC99-D9A905920B98}" destId="{21414B9E-B147-4C86-B307-E1E6405A5E6B}" srcOrd="1" destOrd="0" presId="urn:microsoft.com/office/officeart/2005/8/layout/orgChart1"/>
    <dgm:cxn modelId="{C5187688-24FB-47B5-B43C-5DE7DE16F8F4}" type="presParOf" srcId="{06D3E612-61EE-446C-9F7E-348978637B81}" destId="{AA131203-497E-498D-80A3-544982C761D8}" srcOrd="1" destOrd="0" presId="urn:microsoft.com/office/officeart/2005/8/layout/orgChart1"/>
    <dgm:cxn modelId="{7025B2FC-CC5F-4CB4-9B8D-5D7564D5C60A}" type="presParOf" srcId="{06D3E612-61EE-446C-9F7E-348978637B81}" destId="{ED760AE4-1D0F-44EA-8B0D-D5DC19752203}" srcOrd="2" destOrd="0" presId="urn:microsoft.com/office/officeart/2005/8/layout/orgChart1"/>
    <dgm:cxn modelId="{0146AFFF-D02B-49FD-922F-3F8E680118B9}" type="presParOf" srcId="{F6D0D05D-AE20-44AC-B9CD-D258C192949E}" destId="{5F9AED99-BBDF-4D82-821B-F013EB6FBEE1}" srcOrd="2" destOrd="0" presId="urn:microsoft.com/office/officeart/2005/8/layout/orgChart1"/>
    <dgm:cxn modelId="{D5CDE7BE-AE1E-4B9E-B74A-304FC340195E}" type="presParOf" srcId="{AA51AC9D-B2C2-46D9-B6FE-08F35B9C6DAB}" destId="{215D6571-5DC9-4DF0-BDA1-18A31C3ED97A}" srcOrd="2" destOrd="0" presId="urn:microsoft.com/office/officeart/2005/8/layout/orgChart1"/>
    <dgm:cxn modelId="{BABB60BD-0933-4028-BDCC-774088AE61F8}" type="presParOf" srcId="{1E99FFA5-E49F-4245-91C0-B27073A2ED84}" destId="{5220859B-04DB-4BEA-8D64-2D37D5DC67E8}" srcOrd="2" destOrd="0" presId="urn:microsoft.com/office/officeart/2005/8/layout/orgChart1"/>
    <dgm:cxn modelId="{9562965F-4EA7-4466-BC44-4674FD0C2F7B}" type="presParOf" srcId="{1E99FFA5-E49F-4245-91C0-B27073A2ED84}" destId="{808EB2FA-B184-4AAA-8F58-CD0FEFD929BC}" srcOrd="3" destOrd="0" presId="urn:microsoft.com/office/officeart/2005/8/layout/orgChart1"/>
    <dgm:cxn modelId="{BF1FA9C8-C945-4304-8509-8391270DA8AB}" type="presParOf" srcId="{808EB2FA-B184-4AAA-8F58-CD0FEFD929BC}" destId="{91D57CB7-6C6E-4BEA-BFA2-4DE2374E4BC4}" srcOrd="0" destOrd="0" presId="urn:microsoft.com/office/officeart/2005/8/layout/orgChart1"/>
    <dgm:cxn modelId="{33A4AF88-BC28-45E9-B4F1-41BC6C0626ED}" type="presParOf" srcId="{91D57CB7-6C6E-4BEA-BFA2-4DE2374E4BC4}" destId="{64E8911A-58CD-449D-BC8A-EA8EC5E0D3A2}" srcOrd="0" destOrd="0" presId="urn:microsoft.com/office/officeart/2005/8/layout/orgChart1"/>
    <dgm:cxn modelId="{C0B024CF-851B-4412-84CA-D496AA5B83C3}" type="presParOf" srcId="{91D57CB7-6C6E-4BEA-BFA2-4DE2374E4BC4}" destId="{C5829EE8-D886-4684-A616-59B03E4045B0}" srcOrd="1" destOrd="0" presId="urn:microsoft.com/office/officeart/2005/8/layout/orgChart1"/>
    <dgm:cxn modelId="{4C8FF136-AF74-47C2-972E-0FE832F57B03}" type="presParOf" srcId="{808EB2FA-B184-4AAA-8F58-CD0FEFD929BC}" destId="{F5B9FD9E-77EB-48F6-BF55-3D4D72F59B50}" srcOrd="1" destOrd="0" presId="urn:microsoft.com/office/officeart/2005/8/layout/orgChart1"/>
    <dgm:cxn modelId="{C4B13EC9-BBB2-4970-AD8D-4CB77C369D8D}" type="presParOf" srcId="{F5B9FD9E-77EB-48F6-BF55-3D4D72F59B50}" destId="{EDE9B113-624D-4F8B-8088-455182A1A55D}" srcOrd="0" destOrd="0" presId="urn:microsoft.com/office/officeart/2005/8/layout/orgChart1"/>
    <dgm:cxn modelId="{4C35DA8B-8174-414A-A860-CDB5A8816421}" type="presParOf" srcId="{F5B9FD9E-77EB-48F6-BF55-3D4D72F59B50}" destId="{7C5EAB0D-D4EC-4985-B8DD-52A22CEA4304}" srcOrd="1" destOrd="0" presId="urn:microsoft.com/office/officeart/2005/8/layout/orgChart1"/>
    <dgm:cxn modelId="{89AC9FFE-ED54-4DCE-A8D6-1B7183E29E89}" type="presParOf" srcId="{7C5EAB0D-D4EC-4985-B8DD-52A22CEA4304}" destId="{8B0C0989-F36D-4C0B-8434-7C2383E0FFB0}" srcOrd="0" destOrd="0" presId="urn:microsoft.com/office/officeart/2005/8/layout/orgChart1"/>
    <dgm:cxn modelId="{B94E543A-FD5A-4B91-854B-6EE7F908075A}" type="presParOf" srcId="{8B0C0989-F36D-4C0B-8434-7C2383E0FFB0}" destId="{1CF8420F-3BDE-4623-96BB-3AC822A71507}" srcOrd="0" destOrd="0" presId="urn:microsoft.com/office/officeart/2005/8/layout/orgChart1"/>
    <dgm:cxn modelId="{9C34B824-3F93-47FD-A36A-B07A60920B3D}" type="presParOf" srcId="{8B0C0989-F36D-4C0B-8434-7C2383E0FFB0}" destId="{DCA23B63-2EC7-44D4-9CD6-07F0ABE8C854}" srcOrd="1" destOrd="0" presId="urn:microsoft.com/office/officeart/2005/8/layout/orgChart1"/>
    <dgm:cxn modelId="{A480F76E-12DA-4D19-9CF2-15A6AA67EE18}" type="presParOf" srcId="{7C5EAB0D-D4EC-4985-B8DD-52A22CEA4304}" destId="{F65EB11B-CCB4-476B-B0C8-0F41B706DEB2}" srcOrd="1" destOrd="0" presId="urn:microsoft.com/office/officeart/2005/8/layout/orgChart1"/>
    <dgm:cxn modelId="{DC820166-AFA3-4B52-AD75-0EA24A4FF94B}" type="presParOf" srcId="{F65EB11B-CCB4-476B-B0C8-0F41B706DEB2}" destId="{199F016D-FBF7-4AAA-A7F8-A5CA531F1980}" srcOrd="0" destOrd="0" presId="urn:microsoft.com/office/officeart/2005/8/layout/orgChart1"/>
    <dgm:cxn modelId="{B9E8E8B3-355F-441C-8850-BE3025E634D7}" type="presParOf" srcId="{F65EB11B-CCB4-476B-B0C8-0F41B706DEB2}" destId="{EDD52580-E275-4CB0-9C4C-CE788C63CEAC}" srcOrd="1" destOrd="0" presId="urn:microsoft.com/office/officeart/2005/8/layout/orgChart1"/>
    <dgm:cxn modelId="{18082CE6-D555-4A38-892D-488A889DBD1A}" type="presParOf" srcId="{EDD52580-E275-4CB0-9C4C-CE788C63CEAC}" destId="{AE9EB2AF-854D-426B-A6CD-56D1109D2E63}" srcOrd="0" destOrd="0" presId="urn:microsoft.com/office/officeart/2005/8/layout/orgChart1"/>
    <dgm:cxn modelId="{7A92E44D-B521-40CD-9CC9-8FE93BA00101}" type="presParOf" srcId="{AE9EB2AF-854D-426B-A6CD-56D1109D2E63}" destId="{BDAEFFE7-F8BB-4243-A1F6-A25741100661}" srcOrd="0" destOrd="0" presId="urn:microsoft.com/office/officeart/2005/8/layout/orgChart1"/>
    <dgm:cxn modelId="{9D8D26E3-96BB-4FE0-B8D6-89918AC8FAF2}" type="presParOf" srcId="{AE9EB2AF-854D-426B-A6CD-56D1109D2E63}" destId="{F64398B1-8497-4809-8268-14873DC6172A}" srcOrd="1" destOrd="0" presId="urn:microsoft.com/office/officeart/2005/8/layout/orgChart1"/>
    <dgm:cxn modelId="{A2C0B53F-CA89-4DA0-8822-FCF3BDB96E89}" type="presParOf" srcId="{EDD52580-E275-4CB0-9C4C-CE788C63CEAC}" destId="{DFFB135B-4064-48DC-A681-BE524CDAD237}" srcOrd="1" destOrd="0" presId="urn:microsoft.com/office/officeart/2005/8/layout/orgChart1"/>
    <dgm:cxn modelId="{2EF48475-6F02-4B6D-932B-E5EDDA02635C}" type="presParOf" srcId="{EDD52580-E275-4CB0-9C4C-CE788C63CEAC}" destId="{7AEA9B4C-C6E6-4734-88E5-224BCFFE5075}" srcOrd="2" destOrd="0" presId="urn:microsoft.com/office/officeart/2005/8/layout/orgChart1"/>
    <dgm:cxn modelId="{0A9021F9-DF66-4E2E-BB0B-7C5E9F278667}" type="presParOf" srcId="{F65EB11B-CCB4-476B-B0C8-0F41B706DEB2}" destId="{6E71FEA3-45C0-474A-AFF4-9F50C709AD19}" srcOrd="2" destOrd="0" presId="urn:microsoft.com/office/officeart/2005/8/layout/orgChart1"/>
    <dgm:cxn modelId="{A1EDA165-1B9A-491D-BC08-41D59EE18E47}" type="presParOf" srcId="{F65EB11B-CCB4-476B-B0C8-0F41B706DEB2}" destId="{9984095D-9A71-4E6F-91B1-376AD00945D2}" srcOrd="3" destOrd="0" presId="urn:microsoft.com/office/officeart/2005/8/layout/orgChart1"/>
    <dgm:cxn modelId="{440CCA0B-308D-44BA-8AC8-AF857C57676E}" type="presParOf" srcId="{9984095D-9A71-4E6F-91B1-376AD00945D2}" destId="{00E8740F-FF8D-4778-9011-577617BFAA08}" srcOrd="0" destOrd="0" presId="urn:microsoft.com/office/officeart/2005/8/layout/orgChart1"/>
    <dgm:cxn modelId="{4A23DC94-FC4C-4F8E-99B8-917E0B03D2E3}" type="presParOf" srcId="{00E8740F-FF8D-4778-9011-577617BFAA08}" destId="{9DC87026-AB7E-48E6-825B-80935FD0B56B}" srcOrd="0" destOrd="0" presId="urn:microsoft.com/office/officeart/2005/8/layout/orgChart1"/>
    <dgm:cxn modelId="{A4CBF3AC-2008-4F3A-AF05-B99D5C147A8F}" type="presParOf" srcId="{00E8740F-FF8D-4778-9011-577617BFAA08}" destId="{53361CED-E688-4494-9584-E2A7CC4A7B33}" srcOrd="1" destOrd="0" presId="urn:microsoft.com/office/officeart/2005/8/layout/orgChart1"/>
    <dgm:cxn modelId="{C08C1F3E-16BA-460E-ABD8-D42F391157C9}" type="presParOf" srcId="{9984095D-9A71-4E6F-91B1-376AD00945D2}" destId="{7E1786B7-6C3F-479B-9012-9C4C6EFA7F00}" srcOrd="1" destOrd="0" presId="urn:microsoft.com/office/officeart/2005/8/layout/orgChart1"/>
    <dgm:cxn modelId="{E47648A0-34B6-4306-9176-3AE65D642CA5}" type="presParOf" srcId="{9984095D-9A71-4E6F-91B1-376AD00945D2}" destId="{D577570C-3425-4953-9582-627CB7AC23DB}" srcOrd="2" destOrd="0" presId="urn:microsoft.com/office/officeart/2005/8/layout/orgChart1"/>
    <dgm:cxn modelId="{37A95632-11BF-423C-94E3-918A2D8F9544}" type="presParOf" srcId="{F65EB11B-CCB4-476B-B0C8-0F41B706DEB2}" destId="{D9110219-F2DA-4890-93DD-C1C15A66523E}" srcOrd="4" destOrd="0" presId="urn:microsoft.com/office/officeart/2005/8/layout/orgChart1"/>
    <dgm:cxn modelId="{FFD40637-9A59-4040-A4DF-B2F6387B8FC4}" type="presParOf" srcId="{F65EB11B-CCB4-476B-B0C8-0F41B706DEB2}" destId="{8513261D-6FD1-4948-99AF-578941D4DF72}" srcOrd="5" destOrd="0" presId="urn:microsoft.com/office/officeart/2005/8/layout/orgChart1"/>
    <dgm:cxn modelId="{4BA827B2-6B52-45B6-BF86-C035B47B656E}" type="presParOf" srcId="{8513261D-6FD1-4948-99AF-578941D4DF72}" destId="{E93082CB-81DD-4162-85F6-E39992C6E630}" srcOrd="0" destOrd="0" presId="urn:microsoft.com/office/officeart/2005/8/layout/orgChart1"/>
    <dgm:cxn modelId="{6DB382E7-69F7-4019-8E4E-C091FF717665}" type="presParOf" srcId="{E93082CB-81DD-4162-85F6-E39992C6E630}" destId="{0406A3C6-E92A-4FB1-A25F-286D68D6F464}" srcOrd="0" destOrd="0" presId="urn:microsoft.com/office/officeart/2005/8/layout/orgChart1"/>
    <dgm:cxn modelId="{28B768A6-7950-42F7-B4EC-906F8E0E676F}" type="presParOf" srcId="{E93082CB-81DD-4162-85F6-E39992C6E630}" destId="{3336A01B-E41F-4119-BEC6-548DC68A7555}" srcOrd="1" destOrd="0" presId="urn:microsoft.com/office/officeart/2005/8/layout/orgChart1"/>
    <dgm:cxn modelId="{8674CE75-66AD-437B-8385-5EE8E38C75CA}" type="presParOf" srcId="{8513261D-6FD1-4948-99AF-578941D4DF72}" destId="{D10CC3FF-1BDC-4786-A199-1DAC16DDCD76}" srcOrd="1" destOrd="0" presId="urn:microsoft.com/office/officeart/2005/8/layout/orgChart1"/>
    <dgm:cxn modelId="{D541F819-E9A6-4C51-A3D9-DA4EE00725C5}" type="presParOf" srcId="{8513261D-6FD1-4948-99AF-578941D4DF72}" destId="{B4BE6C70-5F12-4454-BDF5-B7EB109B4984}" srcOrd="2" destOrd="0" presId="urn:microsoft.com/office/officeart/2005/8/layout/orgChart1"/>
    <dgm:cxn modelId="{24D05DE5-BF7F-4F7D-9026-F8DB5FF3487D}" type="presParOf" srcId="{F65EB11B-CCB4-476B-B0C8-0F41B706DEB2}" destId="{A4BB338C-F9C9-4C51-8478-30828C163FBA}" srcOrd="6" destOrd="0" presId="urn:microsoft.com/office/officeart/2005/8/layout/orgChart1"/>
    <dgm:cxn modelId="{041397EF-A0C5-4895-996D-260872B3D43B}" type="presParOf" srcId="{F65EB11B-CCB4-476B-B0C8-0F41B706DEB2}" destId="{BC6FE7F4-CCBA-455F-AF45-7B2A1A84232F}" srcOrd="7" destOrd="0" presId="urn:microsoft.com/office/officeart/2005/8/layout/orgChart1"/>
    <dgm:cxn modelId="{56EF11F6-3AFC-4436-86BE-CB82E3AC2004}" type="presParOf" srcId="{BC6FE7F4-CCBA-455F-AF45-7B2A1A84232F}" destId="{409B2E9D-D989-48D8-9920-04B6A37C7D7A}" srcOrd="0" destOrd="0" presId="urn:microsoft.com/office/officeart/2005/8/layout/orgChart1"/>
    <dgm:cxn modelId="{AC380A37-4806-4C39-A87F-360766605CAA}" type="presParOf" srcId="{409B2E9D-D989-48D8-9920-04B6A37C7D7A}" destId="{F41998AD-58FF-4789-B874-0A2E9C59E6F9}" srcOrd="0" destOrd="0" presId="urn:microsoft.com/office/officeart/2005/8/layout/orgChart1"/>
    <dgm:cxn modelId="{602E7189-E335-4627-8C05-F4055027026A}" type="presParOf" srcId="{409B2E9D-D989-48D8-9920-04B6A37C7D7A}" destId="{7067EC1C-B2F7-4B1A-B028-64416B430DB9}" srcOrd="1" destOrd="0" presId="urn:microsoft.com/office/officeart/2005/8/layout/orgChart1"/>
    <dgm:cxn modelId="{DCCA2DB4-4862-427A-9658-7BFA4438BEC3}" type="presParOf" srcId="{BC6FE7F4-CCBA-455F-AF45-7B2A1A84232F}" destId="{11ED3ED4-B9FC-4F8C-B42A-5CED20D612DD}" srcOrd="1" destOrd="0" presId="urn:microsoft.com/office/officeart/2005/8/layout/orgChart1"/>
    <dgm:cxn modelId="{BF08E46A-57F1-4AE7-B279-57CAC77D3309}" type="presParOf" srcId="{BC6FE7F4-CCBA-455F-AF45-7B2A1A84232F}" destId="{3AA7EA29-96B5-427F-8672-F9D658C0311F}" srcOrd="2" destOrd="0" presId="urn:microsoft.com/office/officeart/2005/8/layout/orgChart1"/>
    <dgm:cxn modelId="{6DFD88C7-79D6-4672-945F-F337FACEBCB2}" type="presParOf" srcId="{F65EB11B-CCB4-476B-B0C8-0F41B706DEB2}" destId="{A3AD3982-F4D4-4146-BFD4-9086AF8CBF65}" srcOrd="8" destOrd="0" presId="urn:microsoft.com/office/officeart/2005/8/layout/orgChart1"/>
    <dgm:cxn modelId="{C006E807-5C3F-47B4-AAAA-6726B37FF1B3}" type="presParOf" srcId="{F65EB11B-CCB4-476B-B0C8-0F41B706DEB2}" destId="{5356DC15-789E-45B5-9545-809FC20562DC}" srcOrd="9" destOrd="0" presId="urn:microsoft.com/office/officeart/2005/8/layout/orgChart1"/>
    <dgm:cxn modelId="{989F5EB6-4AD7-4B35-B40D-4D1B34A80B25}" type="presParOf" srcId="{5356DC15-789E-45B5-9545-809FC20562DC}" destId="{1FE4EE25-34DB-472B-9F95-503BC6BC2ED2}" srcOrd="0" destOrd="0" presId="urn:microsoft.com/office/officeart/2005/8/layout/orgChart1"/>
    <dgm:cxn modelId="{9CCBEE22-C1A2-4E41-80D4-8178FFD575E1}" type="presParOf" srcId="{1FE4EE25-34DB-472B-9F95-503BC6BC2ED2}" destId="{9798AF84-0202-4A54-8E6D-73A03316FBF8}" srcOrd="0" destOrd="0" presId="urn:microsoft.com/office/officeart/2005/8/layout/orgChart1"/>
    <dgm:cxn modelId="{224E497B-4EED-49BA-9C7E-09A426CB9E3D}" type="presParOf" srcId="{1FE4EE25-34DB-472B-9F95-503BC6BC2ED2}" destId="{4924A6C0-C40C-45FD-9E33-79A476A46BBD}" srcOrd="1" destOrd="0" presId="urn:microsoft.com/office/officeart/2005/8/layout/orgChart1"/>
    <dgm:cxn modelId="{ABDA592F-47F2-4B41-8F57-9327338CBFF6}" type="presParOf" srcId="{5356DC15-789E-45B5-9545-809FC20562DC}" destId="{A43542E3-C1A3-4F6E-9724-046F82F02184}" srcOrd="1" destOrd="0" presId="urn:microsoft.com/office/officeart/2005/8/layout/orgChart1"/>
    <dgm:cxn modelId="{019F41E8-CFF0-4B1E-9056-BCBBD0A9891C}" type="presParOf" srcId="{5356DC15-789E-45B5-9545-809FC20562DC}" destId="{5D8D403E-1152-42E8-BC97-4FBFBE0C6E1F}" srcOrd="2" destOrd="0" presId="urn:microsoft.com/office/officeart/2005/8/layout/orgChart1"/>
    <dgm:cxn modelId="{DF777AB2-D8AC-470A-AAD8-214D02E1DC44}" type="presParOf" srcId="{7C5EAB0D-D4EC-4985-B8DD-52A22CEA4304}" destId="{89A86994-91AB-429D-AA71-5CDAE9F54F75}" srcOrd="2" destOrd="0" presId="urn:microsoft.com/office/officeart/2005/8/layout/orgChart1"/>
    <dgm:cxn modelId="{7FBD9897-5B0B-4128-BD80-36C8DD5BC833}" type="presParOf" srcId="{F5B9FD9E-77EB-48F6-BF55-3D4D72F59B50}" destId="{69D9CA0E-2658-4A8C-AF1D-2E0754360D06}" srcOrd="2" destOrd="0" presId="urn:microsoft.com/office/officeart/2005/8/layout/orgChart1"/>
    <dgm:cxn modelId="{4BF62894-8B98-43A3-BD61-8C61C09970D9}" type="presParOf" srcId="{F5B9FD9E-77EB-48F6-BF55-3D4D72F59B50}" destId="{08FD451C-BC1C-46E5-BA09-AB0F7A8AE3FC}" srcOrd="3" destOrd="0" presId="urn:microsoft.com/office/officeart/2005/8/layout/orgChart1"/>
    <dgm:cxn modelId="{A3D79EC5-9907-47DF-8D8F-34DC65F95B42}" type="presParOf" srcId="{08FD451C-BC1C-46E5-BA09-AB0F7A8AE3FC}" destId="{F0045CAA-DAF1-4DDC-8FCE-0F5C6ECBD557}" srcOrd="0" destOrd="0" presId="urn:microsoft.com/office/officeart/2005/8/layout/orgChart1"/>
    <dgm:cxn modelId="{9595652B-8F31-4B27-8A97-A64F156093AF}" type="presParOf" srcId="{F0045CAA-DAF1-4DDC-8FCE-0F5C6ECBD557}" destId="{A7BEAB3D-705D-4C5C-AAD9-22BD8210E855}" srcOrd="0" destOrd="0" presId="urn:microsoft.com/office/officeart/2005/8/layout/orgChart1"/>
    <dgm:cxn modelId="{C271FE17-97F6-447D-A6DD-5E2534DB47BB}" type="presParOf" srcId="{F0045CAA-DAF1-4DDC-8FCE-0F5C6ECBD557}" destId="{09F2C2CD-B44F-431A-AA1A-57BC7F69949B}" srcOrd="1" destOrd="0" presId="urn:microsoft.com/office/officeart/2005/8/layout/orgChart1"/>
    <dgm:cxn modelId="{CD05116F-633A-459F-8A9F-37A6CD1AC476}" type="presParOf" srcId="{08FD451C-BC1C-46E5-BA09-AB0F7A8AE3FC}" destId="{19837F2F-F54C-41B0-8C34-62FFACD237B9}" srcOrd="1" destOrd="0" presId="urn:microsoft.com/office/officeart/2005/8/layout/orgChart1"/>
    <dgm:cxn modelId="{42EECC67-0A42-48B1-BC4E-51E4625D2300}" type="presParOf" srcId="{19837F2F-F54C-41B0-8C34-62FFACD237B9}" destId="{46BDC814-1A5F-492E-82FF-952DC3743FAE}" srcOrd="0" destOrd="0" presId="urn:microsoft.com/office/officeart/2005/8/layout/orgChart1"/>
    <dgm:cxn modelId="{203C938C-F62B-40F8-BBFC-402B2C703CF6}" type="presParOf" srcId="{19837F2F-F54C-41B0-8C34-62FFACD237B9}" destId="{E8E47AC7-4E6B-431D-8011-13474D3C1C29}" srcOrd="1" destOrd="0" presId="urn:microsoft.com/office/officeart/2005/8/layout/orgChart1"/>
    <dgm:cxn modelId="{6BB4E5BB-6518-4C86-B71F-D14C4E65ECBB}" type="presParOf" srcId="{E8E47AC7-4E6B-431D-8011-13474D3C1C29}" destId="{37F92F27-1547-443C-8932-C89E9DB12425}" srcOrd="0" destOrd="0" presId="urn:microsoft.com/office/officeart/2005/8/layout/orgChart1"/>
    <dgm:cxn modelId="{5A5392B2-A543-4D99-9C13-423639BE03FC}" type="presParOf" srcId="{37F92F27-1547-443C-8932-C89E9DB12425}" destId="{A3421BE0-14ED-4D51-B96A-8F4EF8277C2E}" srcOrd="0" destOrd="0" presId="urn:microsoft.com/office/officeart/2005/8/layout/orgChart1"/>
    <dgm:cxn modelId="{25350B63-C9A4-4DB7-B543-EE47D8B6A2E5}" type="presParOf" srcId="{37F92F27-1547-443C-8932-C89E9DB12425}" destId="{B2045B68-7142-447A-99EB-41406C9339FF}" srcOrd="1" destOrd="0" presId="urn:microsoft.com/office/officeart/2005/8/layout/orgChart1"/>
    <dgm:cxn modelId="{9DA3E380-0950-449B-9C2F-C0FE368DA9A1}" type="presParOf" srcId="{E8E47AC7-4E6B-431D-8011-13474D3C1C29}" destId="{2C8A4B50-9F0B-4460-B496-3DE3B6E94F04}" srcOrd="1" destOrd="0" presId="urn:microsoft.com/office/officeart/2005/8/layout/orgChart1"/>
    <dgm:cxn modelId="{0D459982-8C73-4C6C-B7B1-31957667D158}" type="presParOf" srcId="{E8E47AC7-4E6B-431D-8011-13474D3C1C29}" destId="{3D1D21E7-11F6-4EE1-A696-E9EF74DF5D6F}" srcOrd="2" destOrd="0" presId="urn:microsoft.com/office/officeart/2005/8/layout/orgChart1"/>
    <dgm:cxn modelId="{BABA7424-D6C4-4EBD-B634-25F217DF3921}" type="presParOf" srcId="{19837F2F-F54C-41B0-8C34-62FFACD237B9}" destId="{1237496D-2546-4A7A-820F-F39A6EE4D531}" srcOrd="2" destOrd="0" presId="urn:microsoft.com/office/officeart/2005/8/layout/orgChart1"/>
    <dgm:cxn modelId="{CF74D362-47A0-433C-A70D-4A061F2C8F1D}" type="presParOf" srcId="{19837F2F-F54C-41B0-8C34-62FFACD237B9}" destId="{79DC19DA-37FD-45D0-A9C2-965E82ED9C46}" srcOrd="3" destOrd="0" presId="urn:microsoft.com/office/officeart/2005/8/layout/orgChart1"/>
    <dgm:cxn modelId="{3B89FBE3-E084-44F0-9FFC-A0C5169CF44D}" type="presParOf" srcId="{79DC19DA-37FD-45D0-A9C2-965E82ED9C46}" destId="{B14CB443-7C77-496F-ABBC-B04B9D3AF13A}" srcOrd="0" destOrd="0" presId="urn:microsoft.com/office/officeart/2005/8/layout/orgChart1"/>
    <dgm:cxn modelId="{52C773D6-7268-443D-B174-68E53BDE25E3}" type="presParOf" srcId="{B14CB443-7C77-496F-ABBC-B04B9D3AF13A}" destId="{D0DC8221-DD19-45E4-9D56-8AC88F50DAA0}" srcOrd="0" destOrd="0" presId="urn:microsoft.com/office/officeart/2005/8/layout/orgChart1"/>
    <dgm:cxn modelId="{9CB73D2F-A180-4597-8DB2-8E18E2FF8DF0}" type="presParOf" srcId="{B14CB443-7C77-496F-ABBC-B04B9D3AF13A}" destId="{91AA75D5-A8EA-4932-B408-F8AC8F665D84}" srcOrd="1" destOrd="0" presId="urn:microsoft.com/office/officeart/2005/8/layout/orgChart1"/>
    <dgm:cxn modelId="{2CBCC391-53BB-4165-A41B-11277B7827F7}" type="presParOf" srcId="{79DC19DA-37FD-45D0-A9C2-965E82ED9C46}" destId="{1CAEDDAC-F67C-474E-938D-AF3131D65159}" srcOrd="1" destOrd="0" presId="urn:microsoft.com/office/officeart/2005/8/layout/orgChart1"/>
    <dgm:cxn modelId="{9349528F-0AF7-4C7A-81D4-3DB21FD7B80D}" type="presParOf" srcId="{79DC19DA-37FD-45D0-A9C2-965E82ED9C46}" destId="{338C66F9-9DE8-4E54-9014-08CEFED32A75}" srcOrd="2" destOrd="0" presId="urn:microsoft.com/office/officeart/2005/8/layout/orgChart1"/>
    <dgm:cxn modelId="{F1E57B13-3A08-4C5A-B008-C73951F96353}" type="presParOf" srcId="{08FD451C-BC1C-46E5-BA09-AB0F7A8AE3FC}" destId="{5A4EA45F-DB20-4417-BF28-15EE9AE3FC92}" srcOrd="2" destOrd="0" presId="urn:microsoft.com/office/officeart/2005/8/layout/orgChart1"/>
    <dgm:cxn modelId="{DCAB2591-2292-415D-9BDD-B8921F963665}" type="presParOf" srcId="{808EB2FA-B184-4AAA-8F58-CD0FEFD929BC}" destId="{362CDEB2-622A-4AD6-AA73-DD8A18F94484}" srcOrd="2" destOrd="0" presId="urn:microsoft.com/office/officeart/2005/8/layout/orgChart1"/>
    <dgm:cxn modelId="{26DD7BDF-05CE-43FA-A376-B760BF6F6251}" type="presParOf" srcId="{1E99FFA5-E49F-4245-91C0-B27073A2ED84}" destId="{EED0E6DB-A350-44BF-80BB-966514854B94}" srcOrd="4" destOrd="0" presId="urn:microsoft.com/office/officeart/2005/8/layout/orgChart1"/>
    <dgm:cxn modelId="{4DDE0EBF-4206-4B06-8B1F-FF557A5EAED9}" type="presParOf" srcId="{1E99FFA5-E49F-4245-91C0-B27073A2ED84}" destId="{DE2CE338-E295-4E1D-BD0E-EF9783C5E45F}" srcOrd="5" destOrd="0" presId="urn:microsoft.com/office/officeart/2005/8/layout/orgChart1"/>
    <dgm:cxn modelId="{3035C094-8829-4AC1-9BF8-E8685CD0EA70}" type="presParOf" srcId="{DE2CE338-E295-4E1D-BD0E-EF9783C5E45F}" destId="{8201167F-98AE-46B4-A722-4B2EE0ACEDF4}" srcOrd="0" destOrd="0" presId="urn:microsoft.com/office/officeart/2005/8/layout/orgChart1"/>
    <dgm:cxn modelId="{88C362A8-61B4-4D2B-8988-D12C15B8C4C7}" type="presParOf" srcId="{8201167F-98AE-46B4-A722-4B2EE0ACEDF4}" destId="{FB064F0C-C4D8-4FF5-9D8C-0DF043CEDE3C}" srcOrd="0" destOrd="0" presId="urn:microsoft.com/office/officeart/2005/8/layout/orgChart1"/>
    <dgm:cxn modelId="{93FA0BC9-4125-4018-94DF-2E1E3CD10626}" type="presParOf" srcId="{8201167F-98AE-46B4-A722-4B2EE0ACEDF4}" destId="{DA31F043-9245-4002-990C-870219C6D026}" srcOrd="1" destOrd="0" presId="urn:microsoft.com/office/officeart/2005/8/layout/orgChart1"/>
    <dgm:cxn modelId="{04686C2E-B81C-4CF8-96CF-776BE7AF9C67}" type="presParOf" srcId="{DE2CE338-E295-4E1D-BD0E-EF9783C5E45F}" destId="{01CB29B3-C626-438C-B2A4-FFECA2A26D44}" srcOrd="1" destOrd="0" presId="urn:microsoft.com/office/officeart/2005/8/layout/orgChart1"/>
    <dgm:cxn modelId="{21DF2AD6-0774-486A-A942-4BDADC808B6F}" type="presParOf" srcId="{01CB29B3-C626-438C-B2A4-FFECA2A26D44}" destId="{32AD2CD3-ED6A-4CE7-A863-AC79C41450B6}" srcOrd="0" destOrd="0" presId="urn:microsoft.com/office/officeart/2005/8/layout/orgChart1"/>
    <dgm:cxn modelId="{46EA4572-83CB-4470-BA83-205DC4444D58}" type="presParOf" srcId="{01CB29B3-C626-438C-B2A4-FFECA2A26D44}" destId="{18354E30-5C44-40B6-94E8-1825E21ECD30}" srcOrd="1" destOrd="0" presId="urn:microsoft.com/office/officeart/2005/8/layout/orgChart1"/>
    <dgm:cxn modelId="{BDFC1186-8421-46CF-AD76-7F46A06B0EE6}" type="presParOf" srcId="{18354E30-5C44-40B6-94E8-1825E21ECD30}" destId="{E67B413C-BB60-4590-AB44-3417EB1E44E5}" srcOrd="0" destOrd="0" presId="urn:microsoft.com/office/officeart/2005/8/layout/orgChart1"/>
    <dgm:cxn modelId="{84FF56F8-A311-4EA9-B604-AAE8FECDE5FD}" type="presParOf" srcId="{E67B413C-BB60-4590-AB44-3417EB1E44E5}" destId="{65FE598D-7CCF-496D-8ECA-5430897FDB7E}" srcOrd="0" destOrd="0" presId="urn:microsoft.com/office/officeart/2005/8/layout/orgChart1"/>
    <dgm:cxn modelId="{E7BFE8CC-8A16-4C38-A63A-698C64C940A6}" type="presParOf" srcId="{E67B413C-BB60-4590-AB44-3417EB1E44E5}" destId="{F529F28F-C97F-4067-9457-2F171C696753}" srcOrd="1" destOrd="0" presId="urn:microsoft.com/office/officeart/2005/8/layout/orgChart1"/>
    <dgm:cxn modelId="{5FE4ADF2-04FB-41CB-A91A-727A4D34389B}" type="presParOf" srcId="{18354E30-5C44-40B6-94E8-1825E21ECD30}" destId="{F00B342F-27D5-4FA3-B538-C91D509BDD59}" srcOrd="1" destOrd="0" presId="urn:microsoft.com/office/officeart/2005/8/layout/orgChart1"/>
    <dgm:cxn modelId="{383630A1-CD08-41D6-8AC6-6490915E3245}" type="presParOf" srcId="{F00B342F-27D5-4FA3-B538-C91D509BDD59}" destId="{4FF7BB27-778C-4FF1-A5C2-B2D41BCC631C}" srcOrd="0" destOrd="0" presId="urn:microsoft.com/office/officeart/2005/8/layout/orgChart1"/>
    <dgm:cxn modelId="{73833973-5AA4-41C6-9EFD-C90CBE4D2266}" type="presParOf" srcId="{F00B342F-27D5-4FA3-B538-C91D509BDD59}" destId="{940C33A1-9C29-4A9E-B015-3D3968E933B0}" srcOrd="1" destOrd="0" presId="urn:microsoft.com/office/officeart/2005/8/layout/orgChart1"/>
    <dgm:cxn modelId="{9D371AFF-D5C5-45D8-93B8-F6F755FBB928}" type="presParOf" srcId="{940C33A1-9C29-4A9E-B015-3D3968E933B0}" destId="{5C79C4A5-2763-4D5F-9DFE-CBD53D924B5B}" srcOrd="0" destOrd="0" presId="urn:microsoft.com/office/officeart/2005/8/layout/orgChart1"/>
    <dgm:cxn modelId="{E5D2D3DB-C2F9-4B8F-8C6F-5D1DC088D321}" type="presParOf" srcId="{5C79C4A5-2763-4D5F-9DFE-CBD53D924B5B}" destId="{172CB871-33DD-43E9-A3E2-D27118636875}" srcOrd="0" destOrd="0" presId="urn:microsoft.com/office/officeart/2005/8/layout/orgChart1"/>
    <dgm:cxn modelId="{5BB09A3F-4253-4077-BD94-03272DB2976C}" type="presParOf" srcId="{5C79C4A5-2763-4D5F-9DFE-CBD53D924B5B}" destId="{487DFDDC-00E6-4590-847B-EF73EECD287B}" srcOrd="1" destOrd="0" presId="urn:microsoft.com/office/officeart/2005/8/layout/orgChart1"/>
    <dgm:cxn modelId="{17318928-E6DE-42DC-B073-FEE7EEFDF52A}" type="presParOf" srcId="{940C33A1-9C29-4A9E-B015-3D3968E933B0}" destId="{E35AF85B-7D3C-46D7-95F5-62479F54C5A8}" srcOrd="1" destOrd="0" presId="urn:microsoft.com/office/officeart/2005/8/layout/orgChart1"/>
    <dgm:cxn modelId="{85F5E798-47B8-4A6E-852D-B8388AD41AEA}" type="presParOf" srcId="{940C33A1-9C29-4A9E-B015-3D3968E933B0}" destId="{B26307FF-3449-4176-84ED-DAAFCC627C1B}" srcOrd="2" destOrd="0" presId="urn:microsoft.com/office/officeart/2005/8/layout/orgChart1"/>
    <dgm:cxn modelId="{7F7C5791-4535-4DC6-94D2-0BE9EF46FE02}" type="presParOf" srcId="{18354E30-5C44-40B6-94E8-1825E21ECD30}" destId="{31D7F5FD-04AE-46D9-B021-C589D188412D}" srcOrd="2" destOrd="0" presId="urn:microsoft.com/office/officeart/2005/8/layout/orgChart1"/>
    <dgm:cxn modelId="{418FF3E2-B872-4728-AF3E-98C66DF2CD79}" type="presParOf" srcId="{01CB29B3-C626-438C-B2A4-FFECA2A26D44}" destId="{5854BEB8-5CE8-4395-BECA-788AB8344C9E}" srcOrd="2" destOrd="0" presId="urn:microsoft.com/office/officeart/2005/8/layout/orgChart1"/>
    <dgm:cxn modelId="{438C85D3-B954-4196-8DD2-F3EF373E0A9F}" type="presParOf" srcId="{01CB29B3-C626-438C-B2A4-FFECA2A26D44}" destId="{CC8FFAC3-F739-4B51-8087-A60E8E6DFBA7}" srcOrd="3" destOrd="0" presId="urn:microsoft.com/office/officeart/2005/8/layout/orgChart1"/>
    <dgm:cxn modelId="{B656A373-A218-4B86-9A6C-A3F2897B4D98}" type="presParOf" srcId="{CC8FFAC3-F739-4B51-8087-A60E8E6DFBA7}" destId="{BCAD37E5-496C-42EC-9B93-52AF791E1386}" srcOrd="0" destOrd="0" presId="urn:microsoft.com/office/officeart/2005/8/layout/orgChart1"/>
    <dgm:cxn modelId="{A6291574-8B97-4472-BBCB-74208405FC71}" type="presParOf" srcId="{BCAD37E5-496C-42EC-9B93-52AF791E1386}" destId="{BB9AD056-2974-494D-8C66-5AB8C6B880D6}" srcOrd="0" destOrd="0" presId="urn:microsoft.com/office/officeart/2005/8/layout/orgChart1"/>
    <dgm:cxn modelId="{99B4A8F8-EC20-4B71-B1C0-EDC86059FB34}" type="presParOf" srcId="{BCAD37E5-496C-42EC-9B93-52AF791E1386}" destId="{97FC52E9-B11B-4783-AD30-AF82D17B7A49}" srcOrd="1" destOrd="0" presId="urn:microsoft.com/office/officeart/2005/8/layout/orgChart1"/>
    <dgm:cxn modelId="{2CD86353-F2ED-4588-9354-C6A166F06ACD}" type="presParOf" srcId="{CC8FFAC3-F739-4B51-8087-A60E8E6DFBA7}" destId="{43838AD2-F21C-4A06-958A-06ADEB7D7094}" srcOrd="1" destOrd="0" presId="urn:microsoft.com/office/officeart/2005/8/layout/orgChart1"/>
    <dgm:cxn modelId="{CED5CFC7-C228-4225-9258-8377ACB4DB80}" type="presParOf" srcId="{43838AD2-F21C-4A06-958A-06ADEB7D7094}" destId="{5BD6CC74-F166-4185-9BC2-38864CE5FDCC}" srcOrd="0" destOrd="0" presId="urn:microsoft.com/office/officeart/2005/8/layout/orgChart1"/>
    <dgm:cxn modelId="{86182513-DA38-456F-8650-C64116E4828E}" type="presParOf" srcId="{43838AD2-F21C-4A06-958A-06ADEB7D7094}" destId="{D807155F-575A-479F-9282-D0E13753C037}" srcOrd="1" destOrd="0" presId="urn:microsoft.com/office/officeart/2005/8/layout/orgChart1"/>
    <dgm:cxn modelId="{AE0DB445-9700-4B39-9C2E-509C619A0AAA}" type="presParOf" srcId="{D807155F-575A-479F-9282-D0E13753C037}" destId="{D8755DBB-CBA9-4A88-8364-A06992BA8B25}" srcOrd="0" destOrd="0" presId="urn:microsoft.com/office/officeart/2005/8/layout/orgChart1"/>
    <dgm:cxn modelId="{D555BF3E-DD4D-4028-B3D4-F3408DC4D48F}" type="presParOf" srcId="{D8755DBB-CBA9-4A88-8364-A06992BA8B25}" destId="{B5F35706-C702-4F38-A51E-A9C6DF0BD635}" srcOrd="0" destOrd="0" presId="urn:microsoft.com/office/officeart/2005/8/layout/orgChart1"/>
    <dgm:cxn modelId="{F180DD5E-F790-436D-B893-E71565BCF534}" type="presParOf" srcId="{D8755DBB-CBA9-4A88-8364-A06992BA8B25}" destId="{439BA321-EE01-4425-9204-3D7C80B5869A}" srcOrd="1" destOrd="0" presId="urn:microsoft.com/office/officeart/2005/8/layout/orgChart1"/>
    <dgm:cxn modelId="{3EE1AAD7-8538-46B8-B102-2ADE29B5C282}" type="presParOf" srcId="{D807155F-575A-479F-9282-D0E13753C037}" destId="{13CB72CF-4D7A-4082-ACB1-FFA141E5AC1E}" srcOrd="1" destOrd="0" presId="urn:microsoft.com/office/officeart/2005/8/layout/orgChart1"/>
    <dgm:cxn modelId="{EAAD1D40-BBAB-4909-9445-5D385EA6F70F}" type="presParOf" srcId="{D807155F-575A-479F-9282-D0E13753C037}" destId="{9927F2B8-CAED-4B1E-8796-CE21F6A37F5A}" srcOrd="2" destOrd="0" presId="urn:microsoft.com/office/officeart/2005/8/layout/orgChart1"/>
    <dgm:cxn modelId="{63BF1B7C-D718-4A1B-A5C8-3A51406715DA}" type="presParOf" srcId="{CC8FFAC3-F739-4B51-8087-A60E8E6DFBA7}" destId="{7F9CC2DC-B216-49EF-80F8-56FF014203AB}" srcOrd="2" destOrd="0" presId="urn:microsoft.com/office/officeart/2005/8/layout/orgChart1"/>
    <dgm:cxn modelId="{10C7EFAB-2E29-4C79-8C13-1F1F3A79D709}" type="presParOf" srcId="{01CB29B3-C626-438C-B2A4-FFECA2A26D44}" destId="{AFDFAB55-3593-4C0C-831D-4EF5B1A84696}" srcOrd="4" destOrd="0" presId="urn:microsoft.com/office/officeart/2005/8/layout/orgChart1"/>
    <dgm:cxn modelId="{CD6730FF-557F-4EE3-AB6E-8A3EAF789CCE}" type="presParOf" srcId="{01CB29B3-C626-438C-B2A4-FFECA2A26D44}" destId="{2907C7C9-7B16-4FE9-A699-3182617CF42C}" srcOrd="5" destOrd="0" presId="urn:microsoft.com/office/officeart/2005/8/layout/orgChart1"/>
    <dgm:cxn modelId="{D72F30FC-BE9A-402F-A9CC-8672AE050615}" type="presParOf" srcId="{2907C7C9-7B16-4FE9-A699-3182617CF42C}" destId="{AE66DA47-D018-4160-B818-F45FBF278640}" srcOrd="0" destOrd="0" presId="urn:microsoft.com/office/officeart/2005/8/layout/orgChart1"/>
    <dgm:cxn modelId="{EF89BC07-EE1B-406A-B0AF-1F207E635346}" type="presParOf" srcId="{AE66DA47-D018-4160-B818-F45FBF278640}" destId="{58506E46-9B59-4194-8E4C-EE93896E0E8F}" srcOrd="0" destOrd="0" presId="urn:microsoft.com/office/officeart/2005/8/layout/orgChart1"/>
    <dgm:cxn modelId="{5CD24F9C-14E3-4BDF-B576-80CA795F42D0}" type="presParOf" srcId="{AE66DA47-D018-4160-B818-F45FBF278640}" destId="{BDDD0E29-EE0A-4B21-810A-C24AC62090A7}" srcOrd="1" destOrd="0" presId="urn:microsoft.com/office/officeart/2005/8/layout/orgChart1"/>
    <dgm:cxn modelId="{A710A098-3B22-49A2-8AEA-BB718958AF44}" type="presParOf" srcId="{2907C7C9-7B16-4FE9-A699-3182617CF42C}" destId="{B3A2D7B5-169A-4514-BB9B-03CDEDBC9A2F}" srcOrd="1" destOrd="0" presId="urn:microsoft.com/office/officeart/2005/8/layout/orgChart1"/>
    <dgm:cxn modelId="{612241DF-1DEE-487A-8315-1847F99DBC4D}" type="presParOf" srcId="{B3A2D7B5-169A-4514-BB9B-03CDEDBC9A2F}" destId="{A98BD85A-E971-463C-BCA0-4C5E70F48023}" srcOrd="0" destOrd="0" presId="urn:microsoft.com/office/officeart/2005/8/layout/orgChart1"/>
    <dgm:cxn modelId="{5F6AB6CE-078C-48B5-ADB9-D37AC6AD8B1B}" type="presParOf" srcId="{B3A2D7B5-169A-4514-BB9B-03CDEDBC9A2F}" destId="{931D8815-3601-4794-BDE0-CE2B369B29E9}" srcOrd="1" destOrd="0" presId="urn:microsoft.com/office/officeart/2005/8/layout/orgChart1"/>
    <dgm:cxn modelId="{4A835D3F-0BA4-4F78-855C-AE9AEA15D3CD}" type="presParOf" srcId="{931D8815-3601-4794-BDE0-CE2B369B29E9}" destId="{D507734B-9164-4F53-ADEF-E67592A3AF95}" srcOrd="0" destOrd="0" presId="urn:microsoft.com/office/officeart/2005/8/layout/orgChart1"/>
    <dgm:cxn modelId="{84D98303-49D1-4DC3-9AC7-80192D3018D2}" type="presParOf" srcId="{D507734B-9164-4F53-ADEF-E67592A3AF95}" destId="{7309B420-09A1-47B6-95B3-B55866CB74EB}" srcOrd="0" destOrd="0" presId="urn:microsoft.com/office/officeart/2005/8/layout/orgChart1"/>
    <dgm:cxn modelId="{BB68B98B-810F-4A6F-8367-A03182A4E52B}" type="presParOf" srcId="{D507734B-9164-4F53-ADEF-E67592A3AF95}" destId="{42DECFF4-832B-4057-BB54-21591807428C}" srcOrd="1" destOrd="0" presId="urn:microsoft.com/office/officeart/2005/8/layout/orgChart1"/>
    <dgm:cxn modelId="{282D6A55-8645-43B6-BA27-7B7E41DD8111}" type="presParOf" srcId="{931D8815-3601-4794-BDE0-CE2B369B29E9}" destId="{272BC970-ECC9-4F97-AE1F-8A724F92514C}" srcOrd="1" destOrd="0" presId="urn:microsoft.com/office/officeart/2005/8/layout/orgChart1"/>
    <dgm:cxn modelId="{FFC8AA4F-BC28-4C39-87E8-AD67E1C96B6F}" type="presParOf" srcId="{931D8815-3601-4794-BDE0-CE2B369B29E9}" destId="{BED7D877-D259-48BA-820E-ED57759B2CE3}" srcOrd="2" destOrd="0" presId="urn:microsoft.com/office/officeart/2005/8/layout/orgChart1"/>
    <dgm:cxn modelId="{BF9536A9-EAFD-4DDA-8F1A-A272E7078196}" type="presParOf" srcId="{B3A2D7B5-169A-4514-BB9B-03CDEDBC9A2F}" destId="{1680059B-47DD-414A-8D3D-EC5D1AA77BB4}" srcOrd="2" destOrd="0" presId="urn:microsoft.com/office/officeart/2005/8/layout/orgChart1"/>
    <dgm:cxn modelId="{1980F162-13D4-4CB1-A9C5-DE4C9663FD6F}" type="presParOf" srcId="{B3A2D7B5-169A-4514-BB9B-03CDEDBC9A2F}" destId="{98C98ABF-A030-4E3C-82B2-FB718A3749B1}" srcOrd="3" destOrd="0" presId="urn:microsoft.com/office/officeart/2005/8/layout/orgChart1"/>
    <dgm:cxn modelId="{E40E5D03-0764-43D2-8E2B-FFCCCDE86BE2}" type="presParOf" srcId="{98C98ABF-A030-4E3C-82B2-FB718A3749B1}" destId="{BB375C39-D95F-40A0-B61D-705F6EA748C6}" srcOrd="0" destOrd="0" presId="urn:microsoft.com/office/officeart/2005/8/layout/orgChart1"/>
    <dgm:cxn modelId="{927D60CD-2ACD-4158-AC6D-265A2C36F187}" type="presParOf" srcId="{BB375C39-D95F-40A0-B61D-705F6EA748C6}" destId="{5DB98193-1F0C-4E5A-ACAE-7EF2437CC46E}" srcOrd="0" destOrd="0" presId="urn:microsoft.com/office/officeart/2005/8/layout/orgChart1"/>
    <dgm:cxn modelId="{B03D1E47-939C-4AA8-A14C-F40677A0C14E}" type="presParOf" srcId="{BB375C39-D95F-40A0-B61D-705F6EA748C6}" destId="{F5975C6B-4630-418B-AC8A-E100AF67F735}" srcOrd="1" destOrd="0" presId="urn:microsoft.com/office/officeart/2005/8/layout/orgChart1"/>
    <dgm:cxn modelId="{F81B91EF-B815-4D37-A8DC-17315CD29644}" type="presParOf" srcId="{98C98ABF-A030-4E3C-82B2-FB718A3749B1}" destId="{4DA6A2A8-16FF-4C83-86C5-46FAA719AAA9}" srcOrd="1" destOrd="0" presId="urn:microsoft.com/office/officeart/2005/8/layout/orgChart1"/>
    <dgm:cxn modelId="{82B0084A-3626-43A7-A022-875425F53F56}" type="presParOf" srcId="{98C98ABF-A030-4E3C-82B2-FB718A3749B1}" destId="{2717CEE8-1E72-472D-993F-225863490AD8}" srcOrd="2" destOrd="0" presId="urn:microsoft.com/office/officeart/2005/8/layout/orgChart1"/>
    <dgm:cxn modelId="{D7D0E177-DFB7-46F0-B7EB-8C52A41AED30}" type="presParOf" srcId="{2907C7C9-7B16-4FE9-A699-3182617CF42C}" destId="{375114F8-AD09-4936-8177-805550314AB5}" srcOrd="2" destOrd="0" presId="urn:microsoft.com/office/officeart/2005/8/layout/orgChart1"/>
    <dgm:cxn modelId="{C679C172-9D52-45C7-A7B0-D488D1D813D2}" type="presParOf" srcId="{DE2CE338-E295-4E1D-BD0E-EF9783C5E45F}" destId="{2C421202-4100-4FD2-A48F-90181E6A5AE0}" srcOrd="2" destOrd="0" presId="urn:microsoft.com/office/officeart/2005/8/layout/orgChart1"/>
    <dgm:cxn modelId="{D9ED2F03-CDD1-4D12-8929-8366972F9993}" type="presParOf" srcId="{81B6D70D-464A-42DD-AFE5-7142D8FB40CC}" destId="{32A0B3E4-90F7-4C5B-86C7-68A2B37C74D8}" srcOrd="2" destOrd="0" presId="urn:microsoft.com/office/officeart/2005/8/layout/orgChart1"/>
    <dgm:cxn modelId="{1BC43036-801D-48CF-9AF6-5CDDC3F63D8A}" type="presParOf" srcId="{32A0B3E4-90F7-4C5B-86C7-68A2B37C74D8}" destId="{DCA35E60-B5E9-4CDE-BCBF-4AB8AE7D9A45}" srcOrd="0" destOrd="0" presId="urn:microsoft.com/office/officeart/2005/8/layout/orgChart1"/>
    <dgm:cxn modelId="{6E14A14A-41F0-42F7-9D71-591760E42EE2}" type="presParOf" srcId="{32A0B3E4-90F7-4C5B-86C7-68A2B37C74D8}" destId="{9622D9A5-78C0-4F6D-8637-15C4ED868907}" srcOrd="1" destOrd="0" presId="urn:microsoft.com/office/officeart/2005/8/layout/orgChart1"/>
    <dgm:cxn modelId="{416E0368-65B2-416C-B97A-EE70DE321453}" type="presParOf" srcId="{9622D9A5-78C0-4F6D-8637-15C4ED868907}" destId="{4DCC0C55-11B4-40A3-B711-DB5EE55F3032}" srcOrd="0" destOrd="0" presId="urn:microsoft.com/office/officeart/2005/8/layout/orgChart1"/>
    <dgm:cxn modelId="{21135929-9E42-44B0-9356-A2B7ADF0D3CC}" type="presParOf" srcId="{4DCC0C55-11B4-40A3-B711-DB5EE55F3032}" destId="{4EF4DD74-7D97-42E9-B9BA-FC2E663F3879}" srcOrd="0" destOrd="0" presId="urn:microsoft.com/office/officeart/2005/8/layout/orgChart1"/>
    <dgm:cxn modelId="{120EF0CC-0A89-4CE5-BC6C-324661B3BB6B}" type="presParOf" srcId="{4DCC0C55-11B4-40A3-B711-DB5EE55F3032}" destId="{54CAF455-3364-4CC4-9E92-41AF9B16973E}" srcOrd="1" destOrd="0" presId="urn:microsoft.com/office/officeart/2005/8/layout/orgChart1"/>
    <dgm:cxn modelId="{21747C64-8649-4AE0-8021-60495CFF4216}" type="presParOf" srcId="{9622D9A5-78C0-4F6D-8637-15C4ED868907}" destId="{5D937B55-6ED7-47C3-A734-208603D270EB}" srcOrd="1" destOrd="0" presId="urn:microsoft.com/office/officeart/2005/8/layout/orgChart1"/>
    <dgm:cxn modelId="{555EF5A1-64A4-4B80-BDD3-EB0DD60D0228}" type="presParOf" srcId="{9622D9A5-78C0-4F6D-8637-15C4ED868907}" destId="{8BD1B470-2C77-4FAF-A017-B23C6371C90B}" srcOrd="2" destOrd="0" presId="urn:microsoft.com/office/officeart/2005/8/layout/orgChart1"/>
    <dgm:cxn modelId="{DB8F891B-2419-4E2B-888B-9E1F22CE94C5}" type="presParOf" srcId="{32A0B3E4-90F7-4C5B-86C7-68A2B37C74D8}" destId="{3A6DFB25-EFD0-4E63-A6C6-BD3716013D88}" srcOrd="2" destOrd="0" presId="urn:microsoft.com/office/officeart/2005/8/layout/orgChart1"/>
    <dgm:cxn modelId="{957DA5C9-3C43-48B5-8B3A-D905A3F83E0A}" type="presParOf" srcId="{32A0B3E4-90F7-4C5B-86C7-68A2B37C74D8}" destId="{C8A40379-6221-4A65-BB91-C0CA1FE5A2A4}" srcOrd="3" destOrd="0" presId="urn:microsoft.com/office/officeart/2005/8/layout/orgChart1"/>
    <dgm:cxn modelId="{F633ACF4-B7C5-445C-914D-B23B9433310B}" type="presParOf" srcId="{C8A40379-6221-4A65-BB91-C0CA1FE5A2A4}" destId="{A6042F46-09A8-4DB4-9B92-17325CADB061}" srcOrd="0" destOrd="0" presId="urn:microsoft.com/office/officeart/2005/8/layout/orgChart1"/>
    <dgm:cxn modelId="{86EA5CD7-32AF-4B88-A16F-04B06B8520D0}" type="presParOf" srcId="{A6042F46-09A8-4DB4-9B92-17325CADB061}" destId="{4C095E53-2570-44D5-92E4-1ED249E6070E}" srcOrd="0" destOrd="0" presId="urn:microsoft.com/office/officeart/2005/8/layout/orgChart1"/>
    <dgm:cxn modelId="{2FCBDB88-3CE3-4802-B93F-3626D45FA21A}" type="presParOf" srcId="{A6042F46-09A8-4DB4-9B92-17325CADB061}" destId="{FF545B2D-3491-4952-9707-C724A672BEB7}" srcOrd="1" destOrd="0" presId="urn:microsoft.com/office/officeart/2005/8/layout/orgChart1"/>
    <dgm:cxn modelId="{C86029BD-F83D-4C11-BB9F-67CFC6A7EBC7}" type="presParOf" srcId="{C8A40379-6221-4A65-BB91-C0CA1FE5A2A4}" destId="{A5060DEC-274B-456C-8228-8488A96DFA76}" srcOrd="1" destOrd="0" presId="urn:microsoft.com/office/officeart/2005/8/layout/orgChart1"/>
    <dgm:cxn modelId="{F126E0D6-BD05-418E-9738-0288DD56B1B3}" type="presParOf" srcId="{C8A40379-6221-4A65-BB91-C0CA1FE5A2A4}" destId="{403DF977-9337-476B-BB4F-83DBDEC09F7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DFB25-EFD0-4E63-A6C6-BD3716013D88}">
      <dsp:nvSpPr>
        <dsp:cNvPr id="0" name=""/>
        <dsp:cNvSpPr/>
      </dsp:nvSpPr>
      <dsp:spPr>
        <a:xfrm>
          <a:off x="3934238" y="421114"/>
          <a:ext cx="91440" cy="385349"/>
        </a:xfrm>
        <a:custGeom>
          <a:avLst/>
          <a:gdLst/>
          <a:ahLst/>
          <a:cxnLst/>
          <a:rect l="0" t="0" r="0" b="0"/>
          <a:pathLst>
            <a:path>
              <a:moveTo>
                <a:pt x="45720" y="0"/>
              </a:moveTo>
              <a:lnTo>
                <a:pt x="45720" y="385349"/>
              </a:lnTo>
              <a:lnTo>
                <a:pt x="133680" y="385349"/>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A35E60-B5E9-4CDE-BCBF-4AB8AE7D9A45}">
      <dsp:nvSpPr>
        <dsp:cNvPr id="0" name=""/>
        <dsp:cNvSpPr/>
      </dsp:nvSpPr>
      <dsp:spPr>
        <a:xfrm>
          <a:off x="3499402" y="421114"/>
          <a:ext cx="480555" cy="245513"/>
        </a:xfrm>
        <a:custGeom>
          <a:avLst/>
          <a:gdLst/>
          <a:ahLst/>
          <a:cxnLst/>
          <a:rect l="0" t="0" r="0" b="0"/>
          <a:pathLst>
            <a:path>
              <a:moveTo>
                <a:pt x="480555" y="0"/>
              </a:moveTo>
              <a:lnTo>
                <a:pt x="480555" y="245513"/>
              </a:lnTo>
              <a:lnTo>
                <a:pt x="0" y="245513"/>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80059B-47DD-414A-8D3D-EC5D1AA77BB4}">
      <dsp:nvSpPr>
        <dsp:cNvPr id="0" name=""/>
        <dsp:cNvSpPr/>
      </dsp:nvSpPr>
      <dsp:spPr>
        <a:xfrm>
          <a:off x="6944509" y="2205450"/>
          <a:ext cx="125657" cy="980128"/>
        </a:xfrm>
        <a:custGeom>
          <a:avLst/>
          <a:gdLst/>
          <a:ahLst/>
          <a:cxnLst/>
          <a:rect l="0" t="0" r="0" b="0"/>
          <a:pathLst>
            <a:path>
              <a:moveTo>
                <a:pt x="0" y="0"/>
              </a:moveTo>
              <a:lnTo>
                <a:pt x="0" y="980128"/>
              </a:lnTo>
              <a:lnTo>
                <a:pt x="125657" y="980128"/>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8BD85A-E971-463C-BCA0-4C5E70F48023}">
      <dsp:nvSpPr>
        <dsp:cNvPr id="0" name=""/>
        <dsp:cNvSpPr/>
      </dsp:nvSpPr>
      <dsp:spPr>
        <a:xfrm>
          <a:off x="6944509" y="2205450"/>
          <a:ext cx="125657" cy="385349"/>
        </a:xfrm>
        <a:custGeom>
          <a:avLst/>
          <a:gdLst/>
          <a:ahLst/>
          <a:cxnLst/>
          <a:rect l="0" t="0" r="0" b="0"/>
          <a:pathLst>
            <a:path>
              <a:moveTo>
                <a:pt x="0" y="0"/>
              </a:moveTo>
              <a:lnTo>
                <a:pt x="0" y="385349"/>
              </a:lnTo>
              <a:lnTo>
                <a:pt x="125657" y="385349"/>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DFAB55-3593-4C0C-831D-4EF5B1A84696}">
      <dsp:nvSpPr>
        <dsp:cNvPr id="0" name=""/>
        <dsp:cNvSpPr/>
      </dsp:nvSpPr>
      <dsp:spPr>
        <a:xfrm>
          <a:off x="6265958" y="1610671"/>
          <a:ext cx="1013636" cy="175920"/>
        </a:xfrm>
        <a:custGeom>
          <a:avLst/>
          <a:gdLst/>
          <a:ahLst/>
          <a:cxnLst/>
          <a:rect l="0" t="0" r="0" b="0"/>
          <a:pathLst>
            <a:path>
              <a:moveTo>
                <a:pt x="0" y="0"/>
              </a:moveTo>
              <a:lnTo>
                <a:pt x="0" y="87960"/>
              </a:lnTo>
              <a:lnTo>
                <a:pt x="1013636" y="87960"/>
              </a:lnTo>
              <a:lnTo>
                <a:pt x="1013636" y="17592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D6CC74-F166-4185-9BC2-38864CE5FDCC}">
      <dsp:nvSpPr>
        <dsp:cNvPr id="0" name=""/>
        <dsp:cNvSpPr/>
      </dsp:nvSpPr>
      <dsp:spPr>
        <a:xfrm>
          <a:off x="5930872" y="2205450"/>
          <a:ext cx="125657" cy="385349"/>
        </a:xfrm>
        <a:custGeom>
          <a:avLst/>
          <a:gdLst/>
          <a:ahLst/>
          <a:cxnLst/>
          <a:rect l="0" t="0" r="0" b="0"/>
          <a:pathLst>
            <a:path>
              <a:moveTo>
                <a:pt x="0" y="0"/>
              </a:moveTo>
              <a:lnTo>
                <a:pt x="0" y="385349"/>
              </a:lnTo>
              <a:lnTo>
                <a:pt x="125657" y="385349"/>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54BEB8-5CE8-4395-BECA-788AB8344C9E}">
      <dsp:nvSpPr>
        <dsp:cNvPr id="0" name=""/>
        <dsp:cNvSpPr/>
      </dsp:nvSpPr>
      <dsp:spPr>
        <a:xfrm>
          <a:off x="6220238" y="1610671"/>
          <a:ext cx="91440" cy="175920"/>
        </a:xfrm>
        <a:custGeom>
          <a:avLst/>
          <a:gdLst/>
          <a:ahLst/>
          <a:cxnLst/>
          <a:rect l="0" t="0" r="0" b="0"/>
          <a:pathLst>
            <a:path>
              <a:moveTo>
                <a:pt x="45720" y="0"/>
              </a:moveTo>
              <a:lnTo>
                <a:pt x="45720" y="17592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F7BB27-778C-4FF1-A5C2-B2D41BCC631C}">
      <dsp:nvSpPr>
        <dsp:cNvPr id="0" name=""/>
        <dsp:cNvSpPr/>
      </dsp:nvSpPr>
      <dsp:spPr>
        <a:xfrm>
          <a:off x="4917235" y="2205450"/>
          <a:ext cx="125657" cy="385349"/>
        </a:xfrm>
        <a:custGeom>
          <a:avLst/>
          <a:gdLst/>
          <a:ahLst/>
          <a:cxnLst/>
          <a:rect l="0" t="0" r="0" b="0"/>
          <a:pathLst>
            <a:path>
              <a:moveTo>
                <a:pt x="0" y="0"/>
              </a:moveTo>
              <a:lnTo>
                <a:pt x="0" y="385349"/>
              </a:lnTo>
              <a:lnTo>
                <a:pt x="125657" y="385349"/>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AD2CD3-ED6A-4CE7-A863-AC79C41450B6}">
      <dsp:nvSpPr>
        <dsp:cNvPr id="0" name=""/>
        <dsp:cNvSpPr/>
      </dsp:nvSpPr>
      <dsp:spPr>
        <a:xfrm>
          <a:off x="5252322" y="1610671"/>
          <a:ext cx="1013636" cy="175920"/>
        </a:xfrm>
        <a:custGeom>
          <a:avLst/>
          <a:gdLst/>
          <a:ahLst/>
          <a:cxnLst/>
          <a:rect l="0" t="0" r="0" b="0"/>
          <a:pathLst>
            <a:path>
              <a:moveTo>
                <a:pt x="1013636" y="0"/>
              </a:moveTo>
              <a:lnTo>
                <a:pt x="1013636" y="87960"/>
              </a:lnTo>
              <a:lnTo>
                <a:pt x="0" y="87960"/>
              </a:lnTo>
              <a:lnTo>
                <a:pt x="0" y="17592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ED0E6DB-A350-44BF-80BB-966514854B94}">
      <dsp:nvSpPr>
        <dsp:cNvPr id="0" name=""/>
        <dsp:cNvSpPr/>
      </dsp:nvSpPr>
      <dsp:spPr>
        <a:xfrm>
          <a:off x="3979958" y="421114"/>
          <a:ext cx="2286000" cy="770699"/>
        </a:xfrm>
        <a:custGeom>
          <a:avLst/>
          <a:gdLst/>
          <a:ahLst/>
          <a:cxnLst/>
          <a:rect l="0" t="0" r="0" b="0"/>
          <a:pathLst>
            <a:path>
              <a:moveTo>
                <a:pt x="0" y="0"/>
              </a:moveTo>
              <a:lnTo>
                <a:pt x="0" y="682738"/>
              </a:lnTo>
              <a:lnTo>
                <a:pt x="2286000" y="682738"/>
              </a:lnTo>
              <a:lnTo>
                <a:pt x="2286000" y="770699"/>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37496D-2546-4A7A-820F-F39A6EE4D531}">
      <dsp:nvSpPr>
        <dsp:cNvPr id="0" name=""/>
        <dsp:cNvSpPr/>
      </dsp:nvSpPr>
      <dsp:spPr>
        <a:xfrm>
          <a:off x="3903598" y="2205450"/>
          <a:ext cx="125657" cy="980128"/>
        </a:xfrm>
        <a:custGeom>
          <a:avLst/>
          <a:gdLst/>
          <a:ahLst/>
          <a:cxnLst/>
          <a:rect l="0" t="0" r="0" b="0"/>
          <a:pathLst>
            <a:path>
              <a:moveTo>
                <a:pt x="0" y="0"/>
              </a:moveTo>
              <a:lnTo>
                <a:pt x="0" y="980128"/>
              </a:lnTo>
              <a:lnTo>
                <a:pt x="125657" y="980128"/>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BDC814-1A5F-492E-82FF-952DC3743FAE}">
      <dsp:nvSpPr>
        <dsp:cNvPr id="0" name=""/>
        <dsp:cNvSpPr/>
      </dsp:nvSpPr>
      <dsp:spPr>
        <a:xfrm>
          <a:off x="3903598" y="2205450"/>
          <a:ext cx="125657" cy="385349"/>
        </a:xfrm>
        <a:custGeom>
          <a:avLst/>
          <a:gdLst/>
          <a:ahLst/>
          <a:cxnLst/>
          <a:rect l="0" t="0" r="0" b="0"/>
          <a:pathLst>
            <a:path>
              <a:moveTo>
                <a:pt x="0" y="0"/>
              </a:moveTo>
              <a:lnTo>
                <a:pt x="0" y="385349"/>
              </a:lnTo>
              <a:lnTo>
                <a:pt x="125657" y="385349"/>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D9CA0E-2658-4A8C-AF1D-2E0754360D06}">
      <dsp:nvSpPr>
        <dsp:cNvPr id="0" name=""/>
        <dsp:cNvSpPr/>
      </dsp:nvSpPr>
      <dsp:spPr>
        <a:xfrm>
          <a:off x="3731867" y="1610671"/>
          <a:ext cx="506818" cy="175920"/>
        </a:xfrm>
        <a:custGeom>
          <a:avLst/>
          <a:gdLst/>
          <a:ahLst/>
          <a:cxnLst/>
          <a:rect l="0" t="0" r="0" b="0"/>
          <a:pathLst>
            <a:path>
              <a:moveTo>
                <a:pt x="0" y="0"/>
              </a:moveTo>
              <a:lnTo>
                <a:pt x="0" y="87960"/>
              </a:lnTo>
              <a:lnTo>
                <a:pt x="506818" y="87960"/>
              </a:lnTo>
              <a:lnTo>
                <a:pt x="506818" y="17592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AD3982-F4D4-4146-BFD4-9086AF8CBF65}">
      <dsp:nvSpPr>
        <dsp:cNvPr id="0" name=""/>
        <dsp:cNvSpPr/>
      </dsp:nvSpPr>
      <dsp:spPr>
        <a:xfrm>
          <a:off x="2889962" y="2205450"/>
          <a:ext cx="125657" cy="2764463"/>
        </a:xfrm>
        <a:custGeom>
          <a:avLst/>
          <a:gdLst/>
          <a:ahLst/>
          <a:cxnLst/>
          <a:rect l="0" t="0" r="0" b="0"/>
          <a:pathLst>
            <a:path>
              <a:moveTo>
                <a:pt x="0" y="0"/>
              </a:moveTo>
              <a:lnTo>
                <a:pt x="0" y="2764463"/>
              </a:lnTo>
              <a:lnTo>
                <a:pt x="125657" y="2764463"/>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BB338C-F9C9-4C51-8478-30828C163FBA}">
      <dsp:nvSpPr>
        <dsp:cNvPr id="0" name=""/>
        <dsp:cNvSpPr/>
      </dsp:nvSpPr>
      <dsp:spPr>
        <a:xfrm>
          <a:off x="2889962" y="2205450"/>
          <a:ext cx="125657" cy="2169685"/>
        </a:xfrm>
        <a:custGeom>
          <a:avLst/>
          <a:gdLst/>
          <a:ahLst/>
          <a:cxnLst/>
          <a:rect l="0" t="0" r="0" b="0"/>
          <a:pathLst>
            <a:path>
              <a:moveTo>
                <a:pt x="0" y="0"/>
              </a:moveTo>
              <a:lnTo>
                <a:pt x="0" y="2169685"/>
              </a:lnTo>
              <a:lnTo>
                <a:pt x="125657" y="216968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10219-F2DA-4890-93DD-C1C15A66523E}">
      <dsp:nvSpPr>
        <dsp:cNvPr id="0" name=""/>
        <dsp:cNvSpPr/>
      </dsp:nvSpPr>
      <dsp:spPr>
        <a:xfrm>
          <a:off x="2889962" y="2205450"/>
          <a:ext cx="125657" cy="1574906"/>
        </a:xfrm>
        <a:custGeom>
          <a:avLst/>
          <a:gdLst/>
          <a:ahLst/>
          <a:cxnLst/>
          <a:rect l="0" t="0" r="0" b="0"/>
          <a:pathLst>
            <a:path>
              <a:moveTo>
                <a:pt x="0" y="0"/>
              </a:moveTo>
              <a:lnTo>
                <a:pt x="0" y="1574906"/>
              </a:lnTo>
              <a:lnTo>
                <a:pt x="125657" y="1574906"/>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71FEA3-45C0-474A-AFF4-9F50C709AD19}">
      <dsp:nvSpPr>
        <dsp:cNvPr id="0" name=""/>
        <dsp:cNvSpPr/>
      </dsp:nvSpPr>
      <dsp:spPr>
        <a:xfrm>
          <a:off x="2889962" y="2205450"/>
          <a:ext cx="125657" cy="980128"/>
        </a:xfrm>
        <a:custGeom>
          <a:avLst/>
          <a:gdLst/>
          <a:ahLst/>
          <a:cxnLst/>
          <a:rect l="0" t="0" r="0" b="0"/>
          <a:pathLst>
            <a:path>
              <a:moveTo>
                <a:pt x="0" y="0"/>
              </a:moveTo>
              <a:lnTo>
                <a:pt x="0" y="980128"/>
              </a:lnTo>
              <a:lnTo>
                <a:pt x="125657" y="980128"/>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9F016D-FBF7-4AAA-A7F8-A5CA531F1980}">
      <dsp:nvSpPr>
        <dsp:cNvPr id="0" name=""/>
        <dsp:cNvSpPr/>
      </dsp:nvSpPr>
      <dsp:spPr>
        <a:xfrm>
          <a:off x="2889962" y="2205450"/>
          <a:ext cx="125657" cy="385349"/>
        </a:xfrm>
        <a:custGeom>
          <a:avLst/>
          <a:gdLst/>
          <a:ahLst/>
          <a:cxnLst/>
          <a:rect l="0" t="0" r="0" b="0"/>
          <a:pathLst>
            <a:path>
              <a:moveTo>
                <a:pt x="0" y="0"/>
              </a:moveTo>
              <a:lnTo>
                <a:pt x="0" y="385349"/>
              </a:lnTo>
              <a:lnTo>
                <a:pt x="125657" y="385349"/>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E9B113-624D-4F8B-8088-455182A1A55D}">
      <dsp:nvSpPr>
        <dsp:cNvPr id="0" name=""/>
        <dsp:cNvSpPr/>
      </dsp:nvSpPr>
      <dsp:spPr>
        <a:xfrm>
          <a:off x="3225048" y="1610671"/>
          <a:ext cx="506818" cy="175920"/>
        </a:xfrm>
        <a:custGeom>
          <a:avLst/>
          <a:gdLst/>
          <a:ahLst/>
          <a:cxnLst/>
          <a:rect l="0" t="0" r="0" b="0"/>
          <a:pathLst>
            <a:path>
              <a:moveTo>
                <a:pt x="506818" y="0"/>
              </a:moveTo>
              <a:lnTo>
                <a:pt x="506818" y="87960"/>
              </a:lnTo>
              <a:lnTo>
                <a:pt x="0" y="87960"/>
              </a:lnTo>
              <a:lnTo>
                <a:pt x="0" y="17592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220859B-04DB-4BEA-8D64-2D37D5DC67E8}">
      <dsp:nvSpPr>
        <dsp:cNvPr id="0" name=""/>
        <dsp:cNvSpPr/>
      </dsp:nvSpPr>
      <dsp:spPr>
        <a:xfrm>
          <a:off x="3731867" y="421114"/>
          <a:ext cx="248091" cy="770699"/>
        </a:xfrm>
        <a:custGeom>
          <a:avLst/>
          <a:gdLst/>
          <a:ahLst/>
          <a:cxnLst/>
          <a:rect l="0" t="0" r="0" b="0"/>
          <a:pathLst>
            <a:path>
              <a:moveTo>
                <a:pt x="248091" y="0"/>
              </a:moveTo>
              <a:lnTo>
                <a:pt x="248091" y="682738"/>
              </a:lnTo>
              <a:lnTo>
                <a:pt x="0" y="682738"/>
              </a:lnTo>
              <a:lnTo>
                <a:pt x="0" y="770699"/>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0C02B-6FC5-47E5-A46E-482A5EEAF463}">
      <dsp:nvSpPr>
        <dsp:cNvPr id="0" name=""/>
        <dsp:cNvSpPr/>
      </dsp:nvSpPr>
      <dsp:spPr>
        <a:xfrm>
          <a:off x="1876325" y="2205450"/>
          <a:ext cx="125657" cy="385349"/>
        </a:xfrm>
        <a:custGeom>
          <a:avLst/>
          <a:gdLst/>
          <a:ahLst/>
          <a:cxnLst/>
          <a:rect l="0" t="0" r="0" b="0"/>
          <a:pathLst>
            <a:path>
              <a:moveTo>
                <a:pt x="0" y="0"/>
              </a:moveTo>
              <a:lnTo>
                <a:pt x="0" y="385349"/>
              </a:lnTo>
              <a:lnTo>
                <a:pt x="125657" y="385349"/>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30ED91-2D46-4F36-89AB-3A378548941D}">
      <dsp:nvSpPr>
        <dsp:cNvPr id="0" name=""/>
        <dsp:cNvSpPr/>
      </dsp:nvSpPr>
      <dsp:spPr>
        <a:xfrm>
          <a:off x="1704593" y="1610671"/>
          <a:ext cx="506818" cy="175920"/>
        </a:xfrm>
        <a:custGeom>
          <a:avLst/>
          <a:gdLst/>
          <a:ahLst/>
          <a:cxnLst/>
          <a:rect l="0" t="0" r="0" b="0"/>
          <a:pathLst>
            <a:path>
              <a:moveTo>
                <a:pt x="0" y="0"/>
              </a:moveTo>
              <a:lnTo>
                <a:pt x="0" y="87960"/>
              </a:lnTo>
              <a:lnTo>
                <a:pt x="506818" y="87960"/>
              </a:lnTo>
              <a:lnTo>
                <a:pt x="506818" y="17592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4D8CFA-096D-404D-8937-CD69B7B40718}">
      <dsp:nvSpPr>
        <dsp:cNvPr id="0" name=""/>
        <dsp:cNvSpPr/>
      </dsp:nvSpPr>
      <dsp:spPr>
        <a:xfrm>
          <a:off x="862688" y="2205450"/>
          <a:ext cx="125657" cy="2169685"/>
        </a:xfrm>
        <a:custGeom>
          <a:avLst/>
          <a:gdLst/>
          <a:ahLst/>
          <a:cxnLst/>
          <a:rect l="0" t="0" r="0" b="0"/>
          <a:pathLst>
            <a:path>
              <a:moveTo>
                <a:pt x="0" y="0"/>
              </a:moveTo>
              <a:lnTo>
                <a:pt x="0" y="2169685"/>
              </a:lnTo>
              <a:lnTo>
                <a:pt x="125657" y="2169685"/>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E4BDF1-A8A5-47F1-9585-7C8023F173EC}">
      <dsp:nvSpPr>
        <dsp:cNvPr id="0" name=""/>
        <dsp:cNvSpPr/>
      </dsp:nvSpPr>
      <dsp:spPr>
        <a:xfrm>
          <a:off x="862688" y="2205450"/>
          <a:ext cx="125657" cy="1574906"/>
        </a:xfrm>
        <a:custGeom>
          <a:avLst/>
          <a:gdLst/>
          <a:ahLst/>
          <a:cxnLst/>
          <a:rect l="0" t="0" r="0" b="0"/>
          <a:pathLst>
            <a:path>
              <a:moveTo>
                <a:pt x="0" y="0"/>
              </a:moveTo>
              <a:lnTo>
                <a:pt x="0" y="1574906"/>
              </a:lnTo>
              <a:lnTo>
                <a:pt x="125657" y="1574906"/>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367304-4FD8-43B6-AD00-CBF5F5E6E894}">
      <dsp:nvSpPr>
        <dsp:cNvPr id="0" name=""/>
        <dsp:cNvSpPr/>
      </dsp:nvSpPr>
      <dsp:spPr>
        <a:xfrm>
          <a:off x="862688" y="2205450"/>
          <a:ext cx="125657" cy="980128"/>
        </a:xfrm>
        <a:custGeom>
          <a:avLst/>
          <a:gdLst/>
          <a:ahLst/>
          <a:cxnLst/>
          <a:rect l="0" t="0" r="0" b="0"/>
          <a:pathLst>
            <a:path>
              <a:moveTo>
                <a:pt x="0" y="0"/>
              </a:moveTo>
              <a:lnTo>
                <a:pt x="0" y="980128"/>
              </a:lnTo>
              <a:lnTo>
                <a:pt x="125657" y="980128"/>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A8DB2-661D-43AB-9F31-696BB3267D46}">
      <dsp:nvSpPr>
        <dsp:cNvPr id="0" name=""/>
        <dsp:cNvSpPr/>
      </dsp:nvSpPr>
      <dsp:spPr>
        <a:xfrm>
          <a:off x="862688" y="2205450"/>
          <a:ext cx="125657" cy="385349"/>
        </a:xfrm>
        <a:custGeom>
          <a:avLst/>
          <a:gdLst/>
          <a:ahLst/>
          <a:cxnLst/>
          <a:rect l="0" t="0" r="0" b="0"/>
          <a:pathLst>
            <a:path>
              <a:moveTo>
                <a:pt x="0" y="0"/>
              </a:moveTo>
              <a:lnTo>
                <a:pt x="0" y="385349"/>
              </a:lnTo>
              <a:lnTo>
                <a:pt x="125657" y="385349"/>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45BDE6-AA96-4CEF-B829-A5D2611CC350}">
      <dsp:nvSpPr>
        <dsp:cNvPr id="0" name=""/>
        <dsp:cNvSpPr/>
      </dsp:nvSpPr>
      <dsp:spPr>
        <a:xfrm>
          <a:off x="1197775" y="1610671"/>
          <a:ext cx="506818" cy="175920"/>
        </a:xfrm>
        <a:custGeom>
          <a:avLst/>
          <a:gdLst/>
          <a:ahLst/>
          <a:cxnLst/>
          <a:rect l="0" t="0" r="0" b="0"/>
          <a:pathLst>
            <a:path>
              <a:moveTo>
                <a:pt x="506818" y="0"/>
              </a:moveTo>
              <a:lnTo>
                <a:pt x="506818" y="87960"/>
              </a:lnTo>
              <a:lnTo>
                <a:pt x="0" y="87960"/>
              </a:lnTo>
              <a:lnTo>
                <a:pt x="0" y="175920"/>
              </a:lnTo>
            </a:path>
          </a:pathLst>
        </a:custGeom>
        <a:noFill/>
        <a:ln w="2642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4B7579-DD13-4D18-8B59-3F24445EFAAB}">
      <dsp:nvSpPr>
        <dsp:cNvPr id="0" name=""/>
        <dsp:cNvSpPr/>
      </dsp:nvSpPr>
      <dsp:spPr>
        <a:xfrm>
          <a:off x="1704593" y="421114"/>
          <a:ext cx="2275365" cy="770699"/>
        </a:xfrm>
        <a:custGeom>
          <a:avLst/>
          <a:gdLst/>
          <a:ahLst/>
          <a:cxnLst/>
          <a:rect l="0" t="0" r="0" b="0"/>
          <a:pathLst>
            <a:path>
              <a:moveTo>
                <a:pt x="2275365" y="0"/>
              </a:moveTo>
              <a:lnTo>
                <a:pt x="2275365" y="682738"/>
              </a:lnTo>
              <a:lnTo>
                <a:pt x="0" y="682738"/>
              </a:lnTo>
              <a:lnTo>
                <a:pt x="0" y="770699"/>
              </a:lnTo>
            </a:path>
          </a:pathLst>
        </a:custGeom>
        <a:noFill/>
        <a:ln w="2642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AB3AB6-AA6E-4B61-967F-D1E248204018}">
      <dsp:nvSpPr>
        <dsp:cNvPr id="0" name=""/>
        <dsp:cNvSpPr/>
      </dsp:nvSpPr>
      <dsp:spPr>
        <a:xfrm>
          <a:off x="3159315" y="2256"/>
          <a:ext cx="1641287" cy="41885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a:t>Governor</a:t>
          </a:r>
        </a:p>
      </dsp:txBody>
      <dsp:txXfrm>
        <a:off x="3159315" y="2256"/>
        <a:ext cx="1641287" cy="418858"/>
      </dsp:txXfrm>
    </dsp:sp>
    <dsp:sp modelId="{DE03248C-C570-4717-A476-90BED02DAE47}">
      <dsp:nvSpPr>
        <dsp:cNvPr id="0" name=""/>
        <dsp:cNvSpPr/>
      </dsp:nvSpPr>
      <dsp:spPr>
        <a:xfrm>
          <a:off x="990599" y="1191813"/>
          <a:ext cx="1427987" cy="418858"/>
        </a:xfrm>
        <a:prstGeom prst="rect">
          <a:avLst/>
        </a:prstGeom>
        <a:solidFill>
          <a:srgbClr val="FF00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a:t>Commerce and Trade</a:t>
          </a:r>
        </a:p>
      </dsp:txBody>
      <dsp:txXfrm>
        <a:off x="990599" y="1191813"/>
        <a:ext cx="1427987" cy="418858"/>
      </dsp:txXfrm>
    </dsp:sp>
    <dsp:sp modelId="{4F3279C2-0A06-4B3F-9260-9F004D28FF9D}">
      <dsp:nvSpPr>
        <dsp:cNvPr id="0" name=""/>
        <dsp:cNvSpPr/>
      </dsp:nvSpPr>
      <dsp:spPr>
        <a:xfrm>
          <a:off x="778917" y="1786592"/>
          <a:ext cx="837716" cy="418858"/>
        </a:xfrm>
        <a:prstGeom prst="rect">
          <a:avLst/>
        </a:prstGeom>
        <a:solidFill>
          <a:schemeClr val="tx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a:t>Employment Commission</a:t>
          </a:r>
        </a:p>
      </dsp:txBody>
      <dsp:txXfrm>
        <a:off x="778917" y="1786592"/>
        <a:ext cx="837716" cy="418858"/>
      </dsp:txXfrm>
    </dsp:sp>
    <dsp:sp modelId="{DDBF4DAF-00FD-4572-BAFD-AD22D618C65D}">
      <dsp:nvSpPr>
        <dsp:cNvPr id="0" name=""/>
        <dsp:cNvSpPr/>
      </dsp:nvSpPr>
      <dsp:spPr>
        <a:xfrm>
          <a:off x="988346" y="2381370"/>
          <a:ext cx="837716" cy="418858"/>
        </a:xfrm>
        <a:prstGeom prst="rect">
          <a:avLst/>
        </a:prstGeom>
        <a:solidFill>
          <a:srgbClr val="00B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WIOA Title 3 </a:t>
          </a:r>
        </a:p>
        <a:p>
          <a:pPr lvl="0" algn="ctr" defTabSz="311150">
            <a:lnSpc>
              <a:spcPct val="90000"/>
            </a:lnSpc>
            <a:spcBef>
              <a:spcPct val="0"/>
            </a:spcBef>
            <a:spcAft>
              <a:spcPct val="35000"/>
            </a:spcAft>
          </a:pPr>
          <a:r>
            <a:rPr lang="en-US" sz="700" b="1" kern="1200"/>
            <a:t>Wagner Peyser</a:t>
          </a:r>
        </a:p>
      </dsp:txBody>
      <dsp:txXfrm>
        <a:off x="988346" y="2381370"/>
        <a:ext cx="837716" cy="418858"/>
      </dsp:txXfrm>
    </dsp:sp>
    <dsp:sp modelId="{89A9F046-15F4-4B71-86C5-A5D03C2749D8}">
      <dsp:nvSpPr>
        <dsp:cNvPr id="0" name=""/>
        <dsp:cNvSpPr/>
      </dsp:nvSpPr>
      <dsp:spPr>
        <a:xfrm>
          <a:off x="988346" y="2976149"/>
          <a:ext cx="837716" cy="41885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Trade Adjustment Assistance</a:t>
          </a:r>
        </a:p>
      </dsp:txBody>
      <dsp:txXfrm>
        <a:off x="988346" y="2976149"/>
        <a:ext cx="837716" cy="418858"/>
      </dsp:txXfrm>
    </dsp:sp>
    <dsp:sp modelId="{499DEE99-7C4A-40CA-A427-9EBAFDD8D792}">
      <dsp:nvSpPr>
        <dsp:cNvPr id="0" name=""/>
        <dsp:cNvSpPr/>
      </dsp:nvSpPr>
      <dsp:spPr>
        <a:xfrm>
          <a:off x="988346" y="3570928"/>
          <a:ext cx="837716" cy="41885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Unemployment Insurance</a:t>
          </a:r>
        </a:p>
      </dsp:txBody>
      <dsp:txXfrm>
        <a:off x="988346" y="3570928"/>
        <a:ext cx="837716" cy="418858"/>
      </dsp:txXfrm>
    </dsp:sp>
    <dsp:sp modelId="{ACB1451A-382E-43B7-A751-DF55DE43C2F9}">
      <dsp:nvSpPr>
        <dsp:cNvPr id="0" name=""/>
        <dsp:cNvSpPr/>
      </dsp:nvSpPr>
      <dsp:spPr>
        <a:xfrm>
          <a:off x="988346" y="4165706"/>
          <a:ext cx="837716" cy="41885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Jobs for Veterans State Grants</a:t>
          </a:r>
        </a:p>
      </dsp:txBody>
      <dsp:txXfrm>
        <a:off x="988346" y="4165706"/>
        <a:ext cx="837716" cy="418858"/>
      </dsp:txXfrm>
    </dsp:sp>
    <dsp:sp modelId="{5A4AF29F-28E6-47D9-A697-FD29070D28E6}">
      <dsp:nvSpPr>
        <dsp:cNvPr id="0" name=""/>
        <dsp:cNvSpPr/>
      </dsp:nvSpPr>
      <dsp:spPr>
        <a:xfrm>
          <a:off x="1792553" y="1786592"/>
          <a:ext cx="837716" cy="418858"/>
        </a:xfrm>
        <a:prstGeom prst="rect">
          <a:avLst/>
        </a:prstGeom>
        <a:solidFill>
          <a:schemeClr val="tx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a:t>Department of Labor and Industry</a:t>
          </a:r>
        </a:p>
      </dsp:txBody>
      <dsp:txXfrm>
        <a:off x="1792553" y="1786592"/>
        <a:ext cx="837716" cy="418858"/>
      </dsp:txXfrm>
    </dsp:sp>
    <dsp:sp modelId="{68B584CA-3EEA-4182-8205-31FB0F751072}">
      <dsp:nvSpPr>
        <dsp:cNvPr id="0" name=""/>
        <dsp:cNvSpPr/>
      </dsp:nvSpPr>
      <dsp:spPr>
        <a:xfrm>
          <a:off x="2001982" y="2381370"/>
          <a:ext cx="837716" cy="41885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Registered Apprenticeship*</a:t>
          </a:r>
        </a:p>
      </dsp:txBody>
      <dsp:txXfrm>
        <a:off x="2001982" y="2381370"/>
        <a:ext cx="837716" cy="418858"/>
      </dsp:txXfrm>
    </dsp:sp>
    <dsp:sp modelId="{64E8911A-58CD-449D-BC8A-EA8EC5E0D3A2}">
      <dsp:nvSpPr>
        <dsp:cNvPr id="0" name=""/>
        <dsp:cNvSpPr/>
      </dsp:nvSpPr>
      <dsp:spPr>
        <a:xfrm>
          <a:off x="3048001" y="1191813"/>
          <a:ext cx="1367731" cy="418858"/>
        </a:xfrm>
        <a:prstGeom prst="rect">
          <a:avLst/>
        </a:prstGeom>
        <a:solidFill>
          <a:srgbClr val="FF00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a:t>Education</a:t>
          </a:r>
        </a:p>
      </dsp:txBody>
      <dsp:txXfrm>
        <a:off x="3048001" y="1191813"/>
        <a:ext cx="1367731" cy="418858"/>
      </dsp:txXfrm>
    </dsp:sp>
    <dsp:sp modelId="{1CF8420F-3BDE-4623-96BB-3AC822A71507}">
      <dsp:nvSpPr>
        <dsp:cNvPr id="0" name=""/>
        <dsp:cNvSpPr/>
      </dsp:nvSpPr>
      <dsp:spPr>
        <a:xfrm>
          <a:off x="2806190" y="1786592"/>
          <a:ext cx="837716" cy="418858"/>
        </a:xfrm>
        <a:prstGeom prst="rect">
          <a:avLst/>
        </a:prstGeom>
        <a:solidFill>
          <a:schemeClr val="tx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Community College System (WDS)</a:t>
          </a:r>
        </a:p>
      </dsp:txBody>
      <dsp:txXfrm>
        <a:off x="2806190" y="1786592"/>
        <a:ext cx="837716" cy="418858"/>
      </dsp:txXfrm>
    </dsp:sp>
    <dsp:sp modelId="{BDAEFFE7-F8BB-4243-A1F6-A25741100661}">
      <dsp:nvSpPr>
        <dsp:cNvPr id="0" name=""/>
        <dsp:cNvSpPr/>
      </dsp:nvSpPr>
      <dsp:spPr>
        <a:xfrm>
          <a:off x="3015619" y="2381370"/>
          <a:ext cx="837716" cy="418858"/>
        </a:xfrm>
        <a:prstGeom prst="rect">
          <a:avLst/>
        </a:prstGeom>
        <a:solidFill>
          <a:srgbClr val="00B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WIOA Title 1 Rapid Response</a:t>
          </a:r>
        </a:p>
      </dsp:txBody>
      <dsp:txXfrm>
        <a:off x="3015619" y="2381370"/>
        <a:ext cx="837716" cy="418858"/>
      </dsp:txXfrm>
    </dsp:sp>
    <dsp:sp modelId="{9DC87026-AB7E-48E6-825B-80935FD0B56B}">
      <dsp:nvSpPr>
        <dsp:cNvPr id="0" name=""/>
        <dsp:cNvSpPr/>
      </dsp:nvSpPr>
      <dsp:spPr>
        <a:xfrm>
          <a:off x="3015619" y="2976149"/>
          <a:ext cx="837716" cy="418858"/>
        </a:xfrm>
        <a:prstGeom prst="rect">
          <a:avLst/>
        </a:prstGeom>
        <a:solidFill>
          <a:srgbClr val="00B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WIOA Title 1</a:t>
          </a:r>
        </a:p>
        <a:p>
          <a:pPr lvl="0" algn="ctr" defTabSz="311150">
            <a:lnSpc>
              <a:spcPct val="90000"/>
            </a:lnSpc>
            <a:spcBef>
              <a:spcPct val="0"/>
            </a:spcBef>
            <a:spcAft>
              <a:spcPct val="35000"/>
            </a:spcAft>
          </a:pPr>
          <a:r>
            <a:rPr lang="en-US" sz="700" b="1" kern="1200"/>
            <a:t> Adult</a:t>
          </a:r>
        </a:p>
      </dsp:txBody>
      <dsp:txXfrm>
        <a:off x="3015619" y="2976149"/>
        <a:ext cx="837716" cy="418858"/>
      </dsp:txXfrm>
    </dsp:sp>
    <dsp:sp modelId="{0406A3C6-E92A-4FB1-A25F-286D68D6F464}">
      <dsp:nvSpPr>
        <dsp:cNvPr id="0" name=""/>
        <dsp:cNvSpPr/>
      </dsp:nvSpPr>
      <dsp:spPr>
        <a:xfrm>
          <a:off x="3015619" y="3570928"/>
          <a:ext cx="837716" cy="418858"/>
        </a:xfrm>
        <a:prstGeom prst="rect">
          <a:avLst/>
        </a:prstGeom>
        <a:solidFill>
          <a:srgbClr val="00B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WIOA Title 1 Dislocated Worker</a:t>
          </a:r>
        </a:p>
      </dsp:txBody>
      <dsp:txXfrm>
        <a:off x="3015619" y="3570928"/>
        <a:ext cx="837716" cy="418858"/>
      </dsp:txXfrm>
    </dsp:sp>
    <dsp:sp modelId="{F41998AD-58FF-4789-B874-0A2E9C59E6F9}">
      <dsp:nvSpPr>
        <dsp:cNvPr id="0" name=""/>
        <dsp:cNvSpPr/>
      </dsp:nvSpPr>
      <dsp:spPr>
        <a:xfrm>
          <a:off x="3015619" y="4165706"/>
          <a:ext cx="837716" cy="418858"/>
        </a:xfrm>
        <a:prstGeom prst="rect">
          <a:avLst/>
        </a:prstGeom>
        <a:solidFill>
          <a:srgbClr val="00B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WIOA Title 1 </a:t>
          </a:r>
        </a:p>
        <a:p>
          <a:pPr lvl="0" algn="ctr" defTabSz="311150">
            <a:lnSpc>
              <a:spcPct val="90000"/>
            </a:lnSpc>
            <a:spcBef>
              <a:spcPct val="0"/>
            </a:spcBef>
            <a:spcAft>
              <a:spcPct val="35000"/>
            </a:spcAft>
          </a:pPr>
          <a:r>
            <a:rPr lang="en-US" sz="700" b="1" kern="1200"/>
            <a:t>Youth</a:t>
          </a:r>
        </a:p>
      </dsp:txBody>
      <dsp:txXfrm>
        <a:off x="3015619" y="4165706"/>
        <a:ext cx="837716" cy="418858"/>
      </dsp:txXfrm>
    </dsp:sp>
    <dsp:sp modelId="{9798AF84-0202-4A54-8E6D-73A03316FBF8}">
      <dsp:nvSpPr>
        <dsp:cNvPr id="0" name=""/>
        <dsp:cNvSpPr/>
      </dsp:nvSpPr>
      <dsp:spPr>
        <a:xfrm>
          <a:off x="3015619" y="4760485"/>
          <a:ext cx="837716" cy="41885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Postsecondary Perkins CTE</a:t>
          </a:r>
        </a:p>
      </dsp:txBody>
      <dsp:txXfrm>
        <a:off x="3015619" y="4760485"/>
        <a:ext cx="837716" cy="418858"/>
      </dsp:txXfrm>
    </dsp:sp>
    <dsp:sp modelId="{A7BEAB3D-705D-4C5C-AAD9-22BD8210E855}">
      <dsp:nvSpPr>
        <dsp:cNvPr id="0" name=""/>
        <dsp:cNvSpPr/>
      </dsp:nvSpPr>
      <dsp:spPr>
        <a:xfrm>
          <a:off x="3819827" y="1786592"/>
          <a:ext cx="837716" cy="418858"/>
        </a:xfrm>
        <a:prstGeom prst="rect">
          <a:avLst/>
        </a:prstGeom>
        <a:solidFill>
          <a:schemeClr val="tx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Office of Career Technical Education and Adult Literacy</a:t>
          </a:r>
        </a:p>
      </dsp:txBody>
      <dsp:txXfrm>
        <a:off x="3819827" y="1786592"/>
        <a:ext cx="837716" cy="418858"/>
      </dsp:txXfrm>
    </dsp:sp>
    <dsp:sp modelId="{A3421BE0-14ED-4D51-B96A-8F4EF8277C2E}">
      <dsp:nvSpPr>
        <dsp:cNvPr id="0" name=""/>
        <dsp:cNvSpPr/>
      </dsp:nvSpPr>
      <dsp:spPr>
        <a:xfrm>
          <a:off x="4029256" y="2381370"/>
          <a:ext cx="837716" cy="418858"/>
        </a:xfrm>
        <a:prstGeom prst="rect">
          <a:avLst/>
        </a:prstGeom>
        <a:solidFill>
          <a:srgbClr val="00B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WIOA Title 2 </a:t>
          </a:r>
        </a:p>
        <a:p>
          <a:pPr lvl="0" algn="ctr" defTabSz="311150">
            <a:lnSpc>
              <a:spcPct val="90000"/>
            </a:lnSpc>
            <a:spcBef>
              <a:spcPct val="0"/>
            </a:spcBef>
            <a:spcAft>
              <a:spcPct val="35000"/>
            </a:spcAft>
          </a:pPr>
          <a:r>
            <a:rPr lang="en-US" sz="700" b="1" kern="1200"/>
            <a:t>Adult Education and Literacy**</a:t>
          </a:r>
        </a:p>
      </dsp:txBody>
      <dsp:txXfrm>
        <a:off x="4029256" y="2381370"/>
        <a:ext cx="837716" cy="418858"/>
      </dsp:txXfrm>
    </dsp:sp>
    <dsp:sp modelId="{D0DC8221-DD19-45E4-9D56-8AC88F50DAA0}">
      <dsp:nvSpPr>
        <dsp:cNvPr id="0" name=""/>
        <dsp:cNvSpPr/>
      </dsp:nvSpPr>
      <dsp:spPr>
        <a:xfrm>
          <a:off x="4029256" y="2976149"/>
          <a:ext cx="837716" cy="41885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Secondary Perkins CTE</a:t>
          </a:r>
        </a:p>
      </dsp:txBody>
      <dsp:txXfrm>
        <a:off x="4029256" y="2976149"/>
        <a:ext cx="837716" cy="418858"/>
      </dsp:txXfrm>
    </dsp:sp>
    <dsp:sp modelId="{FB064F0C-C4D8-4FF5-9D8C-0DF043CEDE3C}">
      <dsp:nvSpPr>
        <dsp:cNvPr id="0" name=""/>
        <dsp:cNvSpPr/>
      </dsp:nvSpPr>
      <dsp:spPr>
        <a:xfrm>
          <a:off x="5562599" y="1191813"/>
          <a:ext cx="1406718" cy="418858"/>
        </a:xfrm>
        <a:prstGeom prst="rect">
          <a:avLst/>
        </a:prstGeom>
        <a:solidFill>
          <a:srgbClr val="FF000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a:t>Health and Human Resources</a:t>
          </a:r>
        </a:p>
      </dsp:txBody>
      <dsp:txXfrm>
        <a:off x="5562599" y="1191813"/>
        <a:ext cx="1406718" cy="418858"/>
      </dsp:txXfrm>
    </dsp:sp>
    <dsp:sp modelId="{65FE598D-7CCF-496D-8ECA-5430897FDB7E}">
      <dsp:nvSpPr>
        <dsp:cNvPr id="0" name=""/>
        <dsp:cNvSpPr/>
      </dsp:nvSpPr>
      <dsp:spPr>
        <a:xfrm>
          <a:off x="4833464" y="1786592"/>
          <a:ext cx="837716" cy="418858"/>
        </a:xfrm>
        <a:prstGeom prst="rect">
          <a:avLst/>
        </a:prstGeom>
        <a:solidFill>
          <a:schemeClr val="tx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Department for Aging and Rehabiltiative Services</a:t>
          </a:r>
        </a:p>
      </dsp:txBody>
      <dsp:txXfrm>
        <a:off x="4833464" y="1786592"/>
        <a:ext cx="837716" cy="418858"/>
      </dsp:txXfrm>
    </dsp:sp>
    <dsp:sp modelId="{172CB871-33DD-43E9-A3E2-D27118636875}">
      <dsp:nvSpPr>
        <dsp:cNvPr id="0" name=""/>
        <dsp:cNvSpPr/>
      </dsp:nvSpPr>
      <dsp:spPr>
        <a:xfrm>
          <a:off x="5042893" y="2381370"/>
          <a:ext cx="837716" cy="418858"/>
        </a:xfrm>
        <a:prstGeom prst="rect">
          <a:avLst/>
        </a:prstGeom>
        <a:solidFill>
          <a:srgbClr val="00B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WIOA Title 4 Vocational Rehabilitation**</a:t>
          </a:r>
        </a:p>
      </dsp:txBody>
      <dsp:txXfrm>
        <a:off x="5042893" y="2381370"/>
        <a:ext cx="837716" cy="418858"/>
      </dsp:txXfrm>
    </dsp:sp>
    <dsp:sp modelId="{BB9AD056-2974-494D-8C66-5AB8C6B880D6}">
      <dsp:nvSpPr>
        <dsp:cNvPr id="0" name=""/>
        <dsp:cNvSpPr/>
      </dsp:nvSpPr>
      <dsp:spPr>
        <a:xfrm>
          <a:off x="5847100" y="1786592"/>
          <a:ext cx="837716" cy="418858"/>
        </a:xfrm>
        <a:prstGeom prst="rect">
          <a:avLst/>
        </a:prstGeom>
        <a:solidFill>
          <a:schemeClr val="tx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Department for the Blind and Vision Impaired</a:t>
          </a:r>
        </a:p>
      </dsp:txBody>
      <dsp:txXfrm>
        <a:off x="5847100" y="1786592"/>
        <a:ext cx="837716" cy="418858"/>
      </dsp:txXfrm>
    </dsp:sp>
    <dsp:sp modelId="{B5F35706-C702-4F38-A51E-A9C6DF0BD635}">
      <dsp:nvSpPr>
        <dsp:cNvPr id="0" name=""/>
        <dsp:cNvSpPr/>
      </dsp:nvSpPr>
      <dsp:spPr>
        <a:xfrm>
          <a:off x="6056529" y="2381370"/>
          <a:ext cx="837716" cy="418858"/>
        </a:xfrm>
        <a:prstGeom prst="rect">
          <a:avLst/>
        </a:prstGeom>
        <a:solidFill>
          <a:srgbClr val="00B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WIOA Title 4 Vocational Rehabilitation**</a:t>
          </a:r>
        </a:p>
      </dsp:txBody>
      <dsp:txXfrm>
        <a:off x="6056529" y="2381370"/>
        <a:ext cx="837716" cy="418858"/>
      </dsp:txXfrm>
    </dsp:sp>
    <dsp:sp modelId="{58506E46-9B59-4194-8E4C-EE93896E0E8F}">
      <dsp:nvSpPr>
        <dsp:cNvPr id="0" name=""/>
        <dsp:cNvSpPr/>
      </dsp:nvSpPr>
      <dsp:spPr>
        <a:xfrm>
          <a:off x="6860737" y="1786592"/>
          <a:ext cx="837716" cy="418858"/>
        </a:xfrm>
        <a:prstGeom prst="rect">
          <a:avLst/>
        </a:prstGeom>
        <a:solidFill>
          <a:schemeClr val="tx2">
            <a:lumMod val="40000"/>
            <a:lumOff val="60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Department of Social Services</a:t>
          </a:r>
        </a:p>
      </dsp:txBody>
      <dsp:txXfrm>
        <a:off x="6860737" y="1786592"/>
        <a:ext cx="837716" cy="418858"/>
      </dsp:txXfrm>
    </dsp:sp>
    <dsp:sp modelId="{7309B420-09A1-47B6-95B3-B55866CB74EB}">
      <dsp:nvSpPr>
        <dsp:cNvPr id="0" name=""/>
        <dsp:cNvSpPr/>
      </dsp:nvSpPr>
      <dsp:spPr>
        <a:xfrm>
          <a:off x="7070166" y="2381370"/>
          <a:ext cx="837716" cy="41885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SNAP E&amp;T**</a:t>
          </a:r>
        </a:p>
      </dsp:txBody>
      <dsp:txXfrm>
        <a:off x="7070166" y="2381370"/>
        <a:ext cx="837716" cy="418858"/>
      </dsp:txXfrm>
    </dsp:sp>
    <dsp:sp modelId="{5DB98193-1F0C-4E5A-ACAE-7EF2437CC46E}">
      <dsp:nvSpPr>
        <dsp:cNvPr id="0" name=""/>
        <dsp:cNvSpPr/>
      </dsp:nvSpPr>
      <dsp:spPr>
        <a:xfrm>
          <a:off x="7070166" y="2976149"/>
          <a:ext cx="837716" cy="418858"/>
        </a:xfrm>
        <a:prstGeom prst="rect">
          <a:avLst/>
        </a:prstGeom>
        <a:solidFill>
          <a:schemeClr val="accent1">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a:t>TANF VIEW**</a:t>
          </a:r>
        </a:p>
      </dsp:txBody>
      <dsp:txXfrm>
        <a:off x="7070166" y="2976149"/>
        <a:ext cx="837716" cy="418858"/>
      </dsp:txXfrm>
    </dsp:sp>
    <dsp:sp modelId="{4EF4DD74-7D97-42E9-B9BA-FC2E663F3879}">
      <dsp:nvSpPr>
        <dsp:cNvPr id="0" name=""/>
        <dsp:cNvSpPr/>
      </dsp:nvSpPr>
      <dsp:spPr>
        <a:xfrm>
          <a:off x="1910313" y="457199"/>
          <a:ext cx="1589089" cy="418858"/>
        </a:xfrm>
        <a:prstGeom prst="rect">
          <a:avLst/>
        </a:prstGeom>
        <a:solidFill>
          <a:schemeClr val="accent6">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a:t>SOCT/Chief Workforce Development  Advisor</a:t>
          </a:r>
        </a:p>
      </dsp:txBody>
      <dsp:txXfrm>
        <a:off x="1910313" y="457199"/>
        <a:ext cx="1589089" cy="418858"/>
      </dsp:txXfrm>
    </dsp:sp>
    <dsp:sp modelId="{4C095E53-2570-44D5-92E4-1ED249E6070E}">
      <dsp:nvSpPr>
        <dsp:cNvPr id="0" name=""/>
        <dsp:cNvSpPr/>
      </dsp:nvSpPr>
      <dsp:spPr>
        <a:xfrm>
          <a:off x="4067919" y="597035"/>
          <a:ext cx="1999243" cy="418858"/>
        </a:xfrm>
        <a:prstGeom prst="rect">
          <a:avLst/>
        </a:prstGeom>
        <a:solidFill>
          <a:srgbClr val="00206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b="1" kern="1200" dirty="0"/>
            <a:t>Virginia Board of Workforce Development </a:t>
          </a:r>
        </a:p>
      </dsp:txBody>
      <dsp:txXfrm>
        <a:off x="4067919" y="597035"/>
        <a:ext cx="1999243" cy="41885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4001948" cy="34818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232025" y="2"/>
            <a:ext cx="4001948" cy="348180"/>
          </a:xfrm>
          <a:prstGeom prst="rect">
            <a:avLst/>
          </a:prstGeom>
        </p:spPr>
        <p:txBody>
          <a:bodyPr vert="horz" lIns="91440" tIns="45720" rIns="91440" bIns="45720" rtlCol="0"/>
          <a:lstStyle>
            <a:lvl1pPr algn="r">
              <a:defRPr sz="1200"/>
            </a:lvl1pPr>
          </a:lstStyle>
          <a:p>
            <a:fld id="{BEAFA115-FFFD-4A50-8FA9-29F2F16D784D}" type="datetimeFigureOut">
              <a:rPr lang="en-US" smtClean="0"/>
              <a:t>10/30/2018</a:t>
            </a:fld>
            <a:endParaRPr lang="en-US" dirty="0"/>
          </a:p>
        </p:txBody>
      </p:sp>
      <p:sp>
        <p:nvSpPr>
          <p:cNvPr id="4" name="Footer Placeholder 3"/>
          <p:cNvSpPr>
            <a:spLocks noGrp="1"/>
          </p:cNvSpPr>
          <p:nvPr>
            <p:ph type="ftr" sz="quarter" idx="2"/>
          </p:nvPr>
        </p:nvSpPr>
        <p:spPr>
          <a:xfrm>
            <a:off x="3" y="6611816"/>
            <a:ext cx="4001948" cy="34818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32025" y="6611816"/>
            <a:ext cx="4001948" cy="348180"/>
          </a:xfrm>
          <a:prstGeom prst="rect">
            <a:avLst/>
          </a:prstGeom>
        </p:spPr>
        <p:txBody>
          <a:bodyPr vert="horz" lIns="91440" tIns="45720" rIns="91440" bIns="45720" rtlCol="0" anchor="b"/>
          <a:lstStyle>
            <a:lvl1pPr algn="r">
              <a:defRPr sz="1200"/>
            </a:lvl1pPr>
          </a:lstStyle>
          <a:p>
            <a:fld id="{0C9CDA22-ADC1-401B-8BE0-E9DEDDA8C1DF}" type="slidenum">
              <a:rPr lang="en-US" smtClean="0"/>
              <a:t>‹#›</a:t>
            </a:fld>
            <a:endParaRPr lang="en-US" dirty="0"/>
          </a:p>
        </p:txBody>
      </p:sp>
    </p:spTree>
    <p:extLst>
      <p:ext uri="{BB962C8B-B14F-4D97-AF65-F5344CB8AC3E}">
        <p14:creationId xmlns:p14="http://schemas.microsoft.com/office/powerpoint/2010/main" val="33673922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4001948" cy="3481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32021" y="2"/>
            <a:ext cx="4001948" cy="348180"/>
          </a:xfrm>
          <a:prstGeom prst="rect">
            <a:avLst/>
          </a:prstGeom>
        </p:spPr>
        <p:txBody>
          <a:bodyPr vert="horz" lIns="91440" tIns="45720" rIns="91440" bIns="45720" rtlCol="0"/>
          <a:lstStyle>
            <a:lvl1pPr algn="r">
              <a:defRPr sz="1200"/>
            </a:lvl1pPr>
          </a:lstStyle>
          <a:p>
            <a:fld id="{7B8A9D81-A734-4D15-A42C-6CABF3082F11}" type="datetimeFigureOut">
              <a:rPr lang="en-US" smtClean="0"/>
              <a:t>10/30/2018</a:t>
            </a:fld>
            <a:endParaRPr lang="en-US"/>
          </a:p>
        </p:txBody>
      </p:sp>
      <p:sp>
        <p:nvSpPr>
          <p:cNvPr id="4" name="Slide Image Placeholder 3"/>
          <p:cNvSpPr>
            <a:spLocks noGrp="1" noRot="1" noChangeAspect="1"/>
          </p:cNvSpPr>
          <p:nvPr>
            <p:ph type="sldImg" idx="2"/>
          </p:nvPr>
        </p:nvSpPr>
        <p:spPr>
          <a:xfrm>
            <a:off x="2878138" y="522288"/>
            <a:ext cx="3479800" cy="2609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24661" y="3307105"/>
            <a:ext cx="7388860" cy="31324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611813"/>
            <a:ext cx="4001948" cy="34818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32021" y="6611813"/>
            <a:ext cx="4001948" cy="348180"/>
          </a:xfrm>
          <a:prstGeom prst="rect">
            <a:avLst/>
          </a:prstGeom>
        </p:spPr>
        <p:txBody>
          <a:bodyPr vert="horz" lIns="91440" tIns="45720" rIns="91440" bIns="45720" rtlCol="0" anchor="b"/>
          <a:lstStyle>
            <a:lvl1pPr algn="r">
              <a:defRPr sz="1200"/>
            </a:lvl1pPr>
          </a:lstStyle>
          <a:p>
            <a:fld id="{668BD3A4-D6A2-458E-8575-86C2F2EFDCF7}" type="slidenum">
              <a:rPr lang="en-US" smtClean="0"/>
              <a:t>‹#›</a:t>
            </a:fld>
            <a:endParaRPr lang="en-US"/>
          </a:p>
        </p:txBody>
      </p:sp>
    </p:spTree>
    <p:extLst>
      <p:ext uri="{BB962C8B-B14F-4D97-AF65-F5344CB8AC3E}">
        <p14:creationId xmlns:p14="http://schemas.microsoft.com/office/powerpoint/2010/main" val="20275162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2016 Budget Review - $327 Million</a:t>
            </a:r>
          </a:p>
          <a:p>
            <a:r>
              <a:rPr lang="en-US" dirty="0" smtClean="0"/>
              <a:t>$206M Federal</a:t>
            </a:r>
          </a:p>
          <a:p>
            <a:r>
              <a:rPr lang="en-US" dirty="0" smtClean="0"/>
              <a:t>$109M</a:t>
            </a:r>
            <a:r>
              <a:rPr lang="en-US" baseline="0" dirty="0" smtClean="0"/>
              <a:t> State</a:t>
            </a:r>
          </a:p>
          <a:p>
            <a:r>
              <a:rPr lang="en-US" baseline="0" dirty="0" smtClean="0"/>
              <a:t>$15M Local/Other</a:t>
            </a:r>
          </a:p>
          <a:p>
            <a:endParaRPr lang="en-US" dirty="0"/>
          </a:p>
        </p:txBody>
      </p:sp>
      <p:sp>
        <p:nvSpPr>
          <p:cNvPr id="4" name="Slide Number Placeholder 3"/>
          <p:cNvSpPr>
            <a:spLocks noGrp="1"/>
          </p:cNvSpPr>
          <p:nvPr>
            <p:ph type="sldNum" sz="quarter" idx="10"/>
          </p:nvPr>
        </p:nvSpPr>
        <p:spPr/>
        <p:txBody>
          <a:bodyPr/>
          <a:lstStyle/>
          <a:p>
            <a:fld id="{668BD3A4-D6A2-458E-8575-86C2F2EFDCF7}" type="slidenum">
              <a:rPr lang="en-US" smtClean="0"/>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08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8138" y="522288"/>
            <a:ext cx="3479800" cy="2609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Notices: WARN = 62; Non-WARN = 67; Business Served = 129; Impacted Workers = 10,375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PY15= WARN= 58; Non-WARN</a:t>
            </a:r>
            <a:r>
              <a:rPr lang="en-US" baseline="0" dirty="0" smtClean="0"/>
              <a:t> = 46; Impacted Workers 14,294 (11,096+3298)</a:t>
            </a:r>
            <a:endParaRPr lang="en-US" dirty="0" smtClean="0"/>
          </a:p>
          <a:p>
            <a:endParaRPr lang="en-US" dirty="0"/>
          </a:p>
        </p:txBody>
      </p:sp>
      <p:sp>
        <p:nvSpPr>
          <p:cNvPr id="4" name="Slide Number Placeholder 3"/>
          <p:cNvSpPr>
            <a:spLocks noGrp="1"/>
          </p:cNvSpPr>
          <p:nvPr>
            <p:ph type="sldNum" sz="quarter" idx="10"/>
          </p:nvPr>
        </p:nvSpPr>
        <p:spPr/>
        <p:txBody>
          <a:bodyPr/>
          <a:lstStyle/>
          <a:p>
            <a:fld id="{57B353D8-6036-43A3-8676-D64DF9C29156}" type="slidenum">
              <a:rPr lang="en-US" smtClean="0"/>
              <a:t>33</a:t>
            </a:fld>
            <a:endParaRPr lang="en-US"/>
          </a:p>
        </p:txBody>
      </p:sp>
    </p:spTree>
    <p:extLst>
      <p:ext uri="{BB962C8B-B14F-4D97-AF65-F5344CB8AC3E}">
        <p14:creationId xmlns:p14="http://schemas.microsoft.com/office/powerpoint/2010/main" val="3829630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375B2F-7AF0-43EA-98FD-68ED2AFFB8B5}" type="slidenum">
              <a:rPr lang="en-US" smtClean="0"/>
              <a:t>36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5946180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number served has</a:t>
            </a:r>
            <a:r>
              <a:rPr lang="en-US" baseline="0" dirty="0"/>
              <a:t> declined as the economy improves.</a:t>
            </a:r>
            <a:endParaRPr lang="en-US" dirty="0"/>
          </a:p>
        </p:txBody>
      </p:sp>
      <p:sp>
        <p:nvSpPr>
          <p:cNvPr id="4" name="Slide Number Placeholder 3"/>
          <p:cNvSpPr>
            <a:spLocks noGrp="1"/>
          </p:cNvSpPr>
          <p:nvPr>
            <p:ph type="sldNum" sz="quarter" idx="10"/>
          </p:nvPr>
        </p:nvSpPr>
        <p:spPr/>
        <p:txBody>
          <a:bodyPr/>
          <a:lstStyle/>
          <a:p>
            <a:fld id="{1C375B2F-7AF0-43EA-98FD-68ED2AFFB8B5}" type="slidenum">
              <a:rPr lang="en-US" smtClean="0"/>
              <a:t>37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5471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92150"/>
            <a:ext cx="4618038" cy="34639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71403C-1763-8749-856E-31E3D596D0D8}" type="slidenum">
              <a:rPr lang="en-US" smtClean="0"/>
              <a:pPr/>
              <a:t>61</a:t>
            </a:fld>
            <a:endParaRPr lang="en-US" dirty="0"/>
          </a:p>
        </p:txBody>
      </p:sp>
    </p:spTree>
    <p:extLst>
      <p:ext uri="{BB962C8B-B14F-4D97-AF65-F5344CB8AC3E}">
        <p14:creationId xmlns:p14="http://schemas.microsoft.com/office/powerpoint/2010/main" val="142585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68BD3A4-D6A2-458E-8575-86C2F2EFDCF7}" type="slidenum">
              <a:rPr lang="en-US" smtClean="0"/>
              <a:t>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5147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YTD</a:t>
            </a:r>
            <a:r>
              <a:rPr lang="en-US" baseline="0" dirty="0" smtClean="0"/>
              <a:t> is as of August 24, 2017</a:t>
            </a:r>
            <a:endParaRPr lang="en-US" dirty="0"/>
          </a:p>
        </p:txBody>
      </p:sp>
      <p:sp>
        <p:nvSpPr>
          <p:cNvPr id="4" name="Slide Number Placeholder 3"/>
          <p:cNvSpPr>
            <a:spLocks noGrp="1"/>
          </p:cNvSpPr>
          <p:nvPr>
            <p:ph type="sldNum" sz="quarter" idx="10"/>
          </p:nvPr>
        </p:nvSpPr>
        <p:spPr/>
        <p:txBody>
          <a:bodyPr/>
          <a:lstStyle/>
          <a:p>
            <a:fld id="{0492EEA8-EA01-4B12-A13F-6FBB7EA105DC}" type="slidenum">
              <a:rPr lang="en-US" smtClean="0"/>
              <a:t>21</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5780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WWRC VMA 2016 Partner of the Year under business services/key accomplishments?  Does it fit, if not we may be able to put in somewhere else?</a:t>
            </a:r>
          </a:p>
        </p:txBody>
      </p:sp>
      <p:sp>
        <p:nvSpPr>
          <p:cNvPr id="4" name="Slide Number Placeholder 3"/>
          <p:cNvSpPr>
            <a:spLocks noGrp="1"/>
          </p:cNvSpPr>
          <p:nvPr>
            <p:ph type="sldNum" sz="quarter" idx="10"/>
          </p:nvPr>
        </p:nvSpPr>
        <p:spPr/>
        <p:txBody>
          <a:bodyPr/>
          <a:lstStyle/>
          <a:p>
            <a:fld id="{0492EEA8-EA01-4B12-A13F-6FBB7EA105DC}" type="slidenum">
              <a:rPr lang="en-US" smtClean="0"/>
              <a:t>23</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12767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imagine</a:t>
            </a:r>
            <a:r>
              <a:rPr lang="en-US" baseline="0" dirty="0" smtClean="0"/>
              <a:t> academic looking for cyber security jobs</a:t>
            </a:r>
            <a:endParaRPr lang="en-US" dirty="0"/>
          </a:p>
        </p:txBody>
      </p:sp>
      <p:sp>
        <p:nvSpPr>
          <p:cNvPr id="4" name="Slide Number Placeholder 3"/>
          <p:cNvSpPr>
            <a:spLocks noGrp="1"/>
          </p:cNvSpPr>
          <p:nvPr>
            <p:ph type="sldNum" sz="quarter" idx="10"/>
          </p:nvPr>
        </p:nvSpPr>
        <p:spPr/>
        <p:txBody>
          <a:bodyPr/>
          <a:lstStyle/>
          <a:p>
            <a:fld id="{0492EEA8-EA01-4B12-A13F-6FBB7EA105DC}" type="slidenum">
              <a:rPr lang="en-US" smtClean="0"/>
              <a:t>24</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3449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110 of the Rehabilitation Act of 1973 (Rehabilitation Act), as amended by the</a:t>
            </a:r>
          </a:p>
          <a:p>
            <a:r>
              <a:rPr lang="en-US" dirty="0"/>
              <a:t>Workforce Innovation and Opportunity Act (WIOA), which took effect on July 22, 2014,</a:t>
            </a:r>
          </a:p>
        </p:txBody>
      </p:sp>
      <p:sp>
        <p:nvSpPr>
          <p:cNvPr id="4" name="Slide Number Placeholder 3"/>
          <p:cNvSpPr>
            <a:spLocks noGrp="1"/>
          </p:cNvSpPr>
          <p:nvPr>
            <p:ph type="sldNum" sz="quarter" idx="10"/>
          </p:nvPr>
        </p:nvSpPr>
        <p:spPr/>
        <p:txBody>
          <a:bodyPr/>
          <a:lstStyle/>
          <a:p>
            <a:fld id="{0492EEA8-EA01-4B12-A13F-6FBB7EA105DC}" type="slidenum">
              <a:rPr lang="en-US" smtClean="0"/>
              <a:t>25</a:t>
            </a:fld>
            <a:endParaRPr lang="en-US" dirty="0"/>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51756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8138" y="522288"/>
            <a:ext cx="3479800" cy="2609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Partnership &amp; Collaboration</a:t>
            </a:r>
          </a:p>
          <a:p>
            <a:pPr lvl="2"/>
            <a:r>
              <a:rPr lang="en-US" sz="1200" kern="1200" dirty="0" smtClean="0">
                <a:solidFill>
                  <a:schemeClr val="tx1"/>
                </a:solidFill>
                <a:effectLst/>
                <a:latin typeface="+mn-lt"/>
                <a:ea typeface="+mn-ea"/>
                <a:cs typeface="+mn-cs"/>
              </a:rPr>
              <a:t>Local Plans Review Process</a:t>
            </a:r>
          </a:p>
          <a:p>
            <a:pPr lvl="3"/>
            <a:r>
              <a:rPr lang="en-US" sz="1200" kern="1200" dirty="0" smtClean="0">
                <a:solidFill>
                  <a:schemeClr val="tx1"/>
                </a:solidFill>
                <a:effectLst/>
                <a:latin typeface="+mn-lt"/>
                <a:ea typeface="+mn-ea"/>
                <a:cs typeface="+mn-cs"/>
              </a:rPr>
              <a:t>Interagency, Multi-Disciplinary Team</a:t>
            </a:r>
          </a:p>
          <a:p>
            <a:pPr marL="1371600" marR="0" lvl="3" indent="0" algn="l" defTabSz="914400" rtl="0" eaLnBrk="1" fontAlgn="auto" latinLnBrk="0" hangingPunct="1">
              <a:lnSpc>
                <a:spcPct val="100000"/>
              </a:lnSpc>
              <a:spcBef>
                <a:spcPts val="0"/>
              </a:spcBef>
              <a:spcAft>
                <a:spcPts val="0"/>
              </a:spcAft>
              <a:buClrTx/>
              <a:buSzTx/>
              <a:buFontTx/>
              <a:buNone/>
              <a:tabLst/>
              <a:defRPr/>
            </a:pPr>
            <a:r>
              <a:rPr lang="en-US" dirty="0" smtClean="0"/>
              <a:t>Business Services Reporting (Inter-Agency Group)</a:t>
            </a:r>
          </a:p>
          <a:p>
            <a:pPr marL="1371600" marR="0" lvl="3"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Infrastructure</a:t>
            </a:r>
            <a:r>
              <a:rPr lang="en-US" baseline="0" dirty="0" smtClean="0"/>
              <a:t> Funding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Established Foundation—Area of Focus for the Next 2 years(Note)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Infrastructure Funding, Performance Measures, Monitoring &amp; Evaluation</a:t>
            </a:r>
          </a:p>
          <a:p>
            <a:pPr lvl="1"/>
            <a:r>
              <a:rPr lang="en-US" dirty="0" smtClean="0"/>
              <a:t>Regulations, Policies &amp; Outcomes; WCG Grant; and Rapid Response</a:t>
            </a:r>
          </a:p>
          <a:p>
            <a:pPr lvl="1"/>
            <a:r>
              <a:rPr lang="en-US" dirty="0" smtClean="0"/>
              <a:t>Negotiated Performance Level Outcomes with the LWDBs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Policies and Guidance </a:t>
            </a:r>
          </a:p>
          <a:p>
            <a:pPr lvl="1"/>
            <a:r>
              <a:rPr lang="en-US" dirty="0" smtClean="0"/>
              <a:t>Adult &amp; Dislocated Worker Funds Transfer Procedures</a:t>
            </a:r>
          </a:p>
          <a:p>
            <a:pPr lvl="1"/>
            <a:r>
              <a:rPr lang="en-US" dirty="0" smtClean="0"/>
              <a:t>Competitive Selection of One-Stop Operators</a:t>
            </a:r>
          </a:p>
          <a:p>
            <a:pPr lvl="1"/>
            <a:r>
              <a:rPr lang="en-US" dirty="0" smtClean="0"/>
              <a:t>Eligible Training Provider Process</a:t>
            </a:r>
          </a:p>
          <a:p>
            <a:pPr lvl="1"/>
            <a:r>
              <a:rPr lang="en-US" dirty="0" smtClean="0"/>
              <a:t>Priority  of Service for public assistance recipients, low-income individuals </a:t>
            </a:r>
            <a:r>
              <a:rPr lang="en-US" sz="1500" dirty="0" smtClean="0"/>
              <a:t>(October 2017)</a:t>
            </a:r>
          </a:p>
          <a:p>
            <a:pPr lvl="1"/>
            <a:endParaRPr lang="en-US" sz="1100" dirty="0" smtClean="0"/>
          </a:p>
          <a:p>
            <a:r>
              <a:rPr lang="en-US" dirty="0" smtClean="0"/>
              <a:t>Discretionary Grants</a:t>
            </a:r>
          </a:p>
          <a:p>
            <a:pPr lvl="1"/>
            <a:r>
              <a:rPr lang="en-US" dirty="0" smtClean="0"/>
              <a:t>Workforce Innovation Fund: Working Families Success Network</a:t>
            </a:r>
          </a:p>
          <a:p>
            <a:pPr lvl="1"/>
            <a:r>
              <a:rPr lang="en-US" dirty="0" smtClean="0"/>
              <a:t>POWER Grant</a:t>
            </a:r>
          </a:p>
          <a:p>
            <a:endParaRPr lang="en-US" dirty="0"/>
          </a:p>
        </p:txBody>
      </p:sp>
      <p:sp>
        <p:nvSpPr>
          <p:cNvPr id="4" name="Slide Number Placeholder 3"/>
          <p:cNvSpPr>
            <a:spLocks noGrp="1"/>
          </p:cNvSpPr>
          <p:nvPr>
            <p:ph type="sldNum" sz="quarter" idx="10"/>
          </p:nvPr>
        </p:nvSpPr>
        <p:spPr/>
        <p:txBody>
          <a:bodyPr/>
          <a:lstStyle/>
          <a:p>
            <a:fld id="{57B353D8-6036-43A3-8676-D64DF9C29156}" type="slidenum">
              <a:rPr lang="en-US" smtClean="0"/>
              <a:t>30</a:t>
            </a:fld>
            <a:endParaRPr lang="en-US"/>
          </a:p>
        </p:txBody>
      </p:sp>
    </p:spTree>
    <p:extLst>
      <p:ext uri="{BB962C8B-B14F-4D97-AF65-F5344CB8AC3E}">
        <p14:creationId xmlns:p14="http://schemas.microsoft.com/office/powerpoint/2010/main" val="3278848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8138" y="522288"/>
            <a:ext cx="3479800" cy="2609850"/>
          </a:xfrm>
        </p:spPr>
      </p:sp>
      <p:sp>
        <p:nvSpPr>
          <p:cNvPr id="3" name="Notes Placeholder 2"/>
          <p:cNvSpPr>
            <a:spLocks noGrp="1"/>
          </p:cNvSpPr>
          <p:nvPr>
            <p:ph type="body" idx="1"/>
          </p:nvPr>
        </p:nvSpPr>
        <p:spPr/>
        <p:txBody>
          <a:bodyPr/>
          <a:lstStyle/>
          <a:p>
            <a:r>
              <a:rPr lang="en-US" dirty="0" smtClean="0"/>
              <a:t>Policies and Guidance </a:t>
            </a:r>
          </a:p>
          <a:p>
            <a:pPr lvl="1"/>
            <a:r>
              <a:rPr lang="en-US" dirty="0" smtClean="0"/>
              <a:t>Adult &amp; Dislocated Worker Funds Transfer Procedures</a:t>
            </a:r>
          </a:p>
          <a:p>
            <a:pPr lvl="1"/>
            <a:r>
              <a:rPr lang="en-US" dirty="0" smtClean="0"/>
              <a:t>Competitive Selection of One-Stop Operators</a:t>
            </a:r>
          </a:p>
          <a:p>
            <a:pPr lvl="1"/>
            <a:r>
              <a:rPr lang="en-US" dirty="0" smtClean="0"/>
              <a:t>Eligible Training Provider Process</a:t>
            </a:r>
          </a:p>
          <a:p>
            <a:pPr lvl="1"/>
            <a:r>
              <a:rPr lang="en-US" dirty="0" smtClean="0"/>
              <a:t>Priority  of Service for public assistance recipients, low-income individuals </a:t>
            </a:r>
            <a:r>
              <a:rPr lang="en-US" sz="1500" dirty="0" smtClean="0"/>
              <a:t>(October 2017)</a:t>
            </a:r>
          </a:p>
          <a:p>
            <a:r>
              <a:rPr lang="en-US" dirty="0" smtClean="0"/>
              <a:t>Discretionary Grants</a:t>
            </a:r>
          </a:p>
          <a:p>
            <a:pPr lvl="1"/>
            <a:r>
              <a:rPr lang="en-US" dirty="0" smtClean="0"/>
              <a:t>Workforce Innovation Fund: Working Families Success Network</a:t>
            </a:r>
          </a:p>
          <a:p>
            <a:pPr lvl="1"/>
            <a:r>
              <a:rPr lang="en-US" dirty="0" smtClean="0"/>
              <a:t>POWER Grant</a:t>
            </a:r>
          </a:p>
          <a:p>
            <a:pPr lvl="1"/>
            <a:endParaRPr lang="en-US" sz="1500" dirty="0" smtClean="0"/>
          </a:p>
          <a:p>
            <a:endParaRPr lang="en-US" dirty="0"/>
          </a:p>
        </p:txBody>
      </p:sp>
      <p:sp>
        <p:nvSpPr>
          <p:cNvPr id="4" name="Slide Number Placeholder 3"/>
          <p:cNvSpPr>
            <a:spLocks noGrp="1"/>
          </p:cNvSpPr>
          <p:nvPr>
            <p:ph type="sldNum" sz="quarter" idx="10"/>
          </p:nvPr>
        </p:nvSpPr>
        <p:spPr/>
        <p:txBody>
          <a:bodyPr/>
          <a:lstStyle/>
          <a:p>
            <a:fld id="{57B353D8-6036-43A3-8676-D64DF9C29156}" type="slidenum">
              <a:rPr lang="en-US" smtClean="0"/>
              <a:t>31</a:t>
            </a:fld>
            <a:endParaRPr lang="en-US"/>
          </a:p>
        </p:txBody>
      </p:sp>
    </p:spTree>
    <p:extLst>
      <p:ext uri="{BB962C8B-B14F-4D97-AF65-F5344CB8AC3E}">
        <p14:creationId xmlns:p14="http://schemas.microsoft.com/office/powerpoint/2010/main" val="12392545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78138" y="522288"/>
            <a:ext cx="3479800" cy="2609850"/>
          </a:xfrm>
        </p:spPr>
      </p:sp>
      <p:sp>
        <p:nvSpPr>
          <p:cNvPr id="3" name="Notes Placeholder 2"/>
          <p:cNvSpPr>
            <a:spLocks noGrp="1"/>
          </p:cNvSpPr>
          <p:nvPr>
            <p:ph type="body" idx="1"/>
          </p:nvPr>
        </p:nvSpPr>
        <p:spPr/>
        <p:txBody>
          <a:bodyPr/>
          <a:lstStyle/>
          <a:p>
            <a:r>
              <a:rPr lang="en-US" dirty="0" smtClean="0"/>
              <a:t>Policies and Guidance </a:t>
            </a:r>
          </a:p>
          <a:p>
            <a:pPr lvl="1"/>
            <a:r>
              <a:rPr lang="en-US" dirty="0" smtClean="0"/>
              <a:t>Adult &amp; Dislocated Worker Funds Transfer Procedures</a:t>
            </a:r>
          </a:p>
          <a:p>
            <a:pPr lvl="1"/>
            <a:r>
              <a:rPr lang="en-US" dirty="0" smtClean="0"/>
              <a:t>Competitive Selection of One-Stop Operators</a:t>
            </a:r>
          </a:p>
          <a:p>
            <a:pPr lvl="1"/>
            <a:r>
              <a:rPr lang="en-US" dirty="0" smtClean="0"/>
              <a:t>Eligible Training Provider Process</a:t>
            </a:r>
          </a:p>
          <a:p>
            <a:pPr lvl="1"/>
            <a:r>
              <a:rPr lang="en-US" dirty="0" smtClean="0"/>
              <a:t>Priority  of Service for public assistance recipients, low-income individuals </a:t>
            </a:r>
            <a:r>
              <a:rPr lang="en-US" sz="1500" dirty="0" smtClean="0"/>
              <a:t>(October 2017)</a:t>
            </a:r>
          </a:p>
          <a:p>
            <a:r>
              <a:rPr lang="en-US" dirty="0" smtClean="0"/>
              <a:t>Discretionary Grants</a:t>
            </a:r>
          </a:p>
          <a:p>
            <a:pPr lvl="1"/>
            <a:r>
              <a:rPr lang="en-US" dirty="0" smtClean="0"/>
              <a:t>Workforce Innovation Fund: Working Families Success Network</a:t>
            </a:r>
          </a:p>
          <a:p>
            <a:pPr lvl="1"/>
            <a:r>
              <a:rPr lang="en-US" dirty="0" smtClean="0"/>
              <a:t>POWER Grant</a:t>
            </a:r>
          </a:p>
          <a:p>
            <a:pPr lvl="1"/>
            <a:endParaRPr lang="en-US" sz="1500" dirty="0" smtClean="0"/>
          </a:p>
          <a:p>
            <a:endParaRPr lang="en-US" dirty="0"/>
          </a:p>
        </p:txBody>
      </p:sp>
      <p:sp>
        <p:nvSpPr>
          <p:cNvPr id="4" name="Slide Number Placeholder 3"/>
          <p:cNvSpPr>
            <a:spLocks noGrp="1"/>
          </p:cNvSpPr>
          <p:nvPr>
            <p:ph type="sldNum" sz="quarter" idx="10"/>
          </p:nvPr>
        </p:nvSpPr>
        <p:spPr/>
        <p:txBody>
          <a:bodyPr/>
          <a:lstStyle/>
          <a:p>
            <a:fld id="{57B353D8-6036-43A3-8676-D64DF9C29156}" type="slidenum">
              <a:rPr lang="en-US" smtClean="0"/>
              <a:t>32</a:t>
            </a:fld>
            <a:endParaRPr lang="en-US"/>
          </a:p>
        </p:txBody>
      </p:sp>
    </p:spTree>
    <p:extLst>
      <p:ext uri="{BB962C8B-B14F-4D97-AF65-F5344CB8AC3E}">
        <p14:creationId xmlns:p14="http://schemas.microsoft.com/office/powerpoint/2010/main" val="1672077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EBCCCFB-30C2-4F5F-BE2B-7B634DAA3E29}"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A0176E-9023-43DD-9855-9C72F8D1469C}" type="slidenum">
              <a:rPr lang="en-US" smtClean="0"/>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214218-5D03-4AF7-B976-1D437B992C55}"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A0176E-9023-43DD-9855-9C72F8D1469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00AE0F-C990-4B99-A002-716D260BE233}"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A0176E-9023-43DD-9855-9C72F8D1469C}"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25851-A0FE-4AEB-88BF-396106B388EF}" type="datetime1">
              <a:rPr lang="en-US" smtClean="0"/>
              <a:t>10/30/2018</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21A09D-560D-49AD-B8D9-4C7B5887D11C}" type="datetime1">
              <a:rPr lang="en-US" smtClean="0"/>
              <a:t>10/30/2018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A0176E-9023-43DD-9855-9C72F8D1469C}" type="slidenum">
              <a:rPr lang="en-US" smtClean="0"/>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059D4A-7C01-4A1A-9073-6F9CB21B2EEF}" type="datetime1">
              <a:rPr lang="en-US" smtClean="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A0176E-9023-43DD-9855-9C72F8D1469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DCD1D35-18CA-403D-A901-7D9E86917C53}" type="datetime1">
              <a:rPr lang="en-US" smtClean="0"/>
              <a:t>10/30/2018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A0176E-9023-43DD-9855-9C72F8D1469C}" type="slidenum">
              <a:rPr lang="en-US" smtClean="0"/>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A8D302-1A0E-4459-A677-3441E9B81C4C}" type="datetime1">
              <a:rPr lang="en-US" smtClean="0"/>
              <a:t>10/30/2018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A0176E-9023-43DD-9855-9C72F8D1469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72DDD1-8A7C-4EA0-92F8-4F49102119B9}" type="datetime1">
              <a:rPr lang="en-US" smtClean="0"/>
              <a:t>10/30/2018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A0176E-9023-43DD-9855-9C72F8D1469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66C1A8-4518-40B6-AF76-270F1691A5D4}" type="datetime1">
              <a:rPr lang="en-US" smtClean="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A0176E-9023-43DD-9855-9C72F8D1469C}" type="slidenum">
              <a:rPr lang="en-US" smtClean="0"/>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F39E3E-B0B0-4ADC-B24A-AB5119C6C614}" type="datetime1">
              <a:rPr lang="en-US" smtClean="0"/>
              <a:t>10/30/2018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A0176E-9023-43DD-9855-9C72F8D1469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67C9A4F-5781-4C00-BEDD-7E2C9B82704E}" type="datetime1">
              <a:rPr lang="en-US" smtClean="0"/>
              <a:t>10/30/2018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32A0176E-9023-43DD-9855-9C72F8D1469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youtu.be/v4q37yeFDo0"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dropbox.com/sh/7s7asjafnmycjzr/AAArTE19F2r2VYYj-14150ZJa?dl=0&amp;preview=Virginia+Career+Works_Introductory+Video.mp4" TargetMode="Externa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cte@doe.virginia.gov"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www.doe.virginia.gov/instruction/career_technical/index.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WIOA</a:t>
            </a:r>
            <a:br>
              <a:rPr lang="en-US" dirty="0"/>
            </a:br>
            <a:r>
              <a:rPr lang="en-US" dirty="0"/>
              <a:t>Combined State Plan</a:t>
            </a:r>
          </a:p>
        </p:txBody>
      </p:sp>
      <p:sp>
        <p:nvSpPr>
          <p:cNvPr id="3" name="Subtitle 2"/>
          <p:cNvSpPr>
            <a:spLocks noGrp="1"/>
          </p:cNvSpPr>
          <p:nvPr>
            <p:ph type="subTitle" idx="1"/>
          </p:nvPr>
        </p:nvSpPr>
        <p:spPr>
          <a:xfrm>
            <a:off x="685800" y="3505200"/>
            <a:ext cx="8077200" cy="2667000"/>
          </a:xfrm>
        </p:spPr>
        <p:txBody>
          <a:bodyPr>
            <a:normAutofit fontScale="92500" lnSpcReduction="10000"/>
          </a:bodyPr>
          <a:lstStyle/>
          <a:p>
            <a:r>
              <a:rPr lang="en-US" sz="4100" dirty="0" smtClean="0"/>
              <a:t>A One Year Report</a:t>
            </a:r>
          </a:p>
          <a:p>
            <a:endParaRPr lang="en-US" sz="2800" dirty="0" smtClean="0"/>
          </a:p>
          <a:p>
            <a:r>
              <a:rPr lang="en-US" dirty="0" smtClean="0"/>
              <a:t>Presented at the Perkins V Implementation Regional Meeting</a:t>
            </a:r>
          </a:p>
          <a:p>
            <a:endParaRPr lang="en-US" dirty="0"/>
          </a:p>
          <a:p>
            <a:r>
              <a:rPr lang="en-US" dirty="0" smtClean="0"/>
              <a:t>Atlanta, Georgia</a:t>
            </a:r>
          </a:p>
          <a:p>
            <a:r>
              <a:rPr lang="en-US" dirty="0" smtClean="0"/>
              <a:t>October 30, 2018</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3075" y="799070"/>
            <a:ext cx="1381125" cy="1371600"/>
          </a:xfrm>
          <a:prstGeom prst="rect">
            <a:avLst/>
          </a:prstGeom>
        </p:spPr>
      </p:pic>
      <p:sp>
        <p:nvSpPr>
          <p:cNvPr id="8" name="Slide Number Placeholder 7"/>
          <p:cNvSpPr>
            <a:spLocks noGrp="1"/>
          </p:cNvSpPr>
          <p:nvPr>
            <p:ph type="sldNum" sz="quarter" idx="12"/>
          </p:nvPr>
        </p:nvSpPr>
        <p:spPr/>
        <p:txBody>
          <a:bodyPr/>
          <a:lstStyle/>
          <a:p>
            <a:fld id="{32A0176E-9023-43DD-9855-9C72F8D1469C}" type="slidenum">
              <a:rPr lang="en-US" smtClean="0"/>
              <a:t>1</a:t>
            </a:fld>
            <a:endParaRPr lang="en-US" dirty="0"/>
          </a:p>
        </p:txBody>
      </p:sp>
    </p:spTree>
    <p:extLst>
      <p:ext uri="{BB962C8B-B14F-4D97-AF65-F5344CB8AC3E}">
        <p14:creationId xmlns:p14="http://schemas.microsoft.com/office/powerpoint/2010/main" val="35034140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title="intersecting circles">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11" name="Oval 5">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15" name="Rectangle 14" title="ribbon">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8772"/>
            <a:ext cx="9144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8650" y="1760505"/>
            <a:ext cx="7886700" cy="935025"/>
          </a:xfrm>
        </p:spPr>
        <p:txBody>
          <a:bodyPr>
            <a:normAutofit/>
          </a:bodyPr>
          <a:lstStyle/>
          <a:p>
            <a:pPr algn="ctr"/>
            <a:r>
              <a:rPr lang="en-US" sz="2800"/>
              <a:t>COORDINATING STRATEGIES</a:t>
            </a:r>
          </a:p>
        </p:txBody>
      </p:sp>
      <p:sp>
        <p:nvSpPr>
          <p:cNvPr id="3" name="Content Placeholder 2"/>
          <p:cNvSpPr>
            <a:spLocks noGrp="1"/>
          </p:cNvSpPr>
          <p:nvPr>
            <p:ph idx="1"/>
          </p:nvPr>
        </p:nvSpPr>
        <p:spPr>
          <a:xfrm>
            <a:off x="1788714" y="3012928"/>
            <a:ext cx="5566572" cy="2109445"/>
          </a:xfrm>
        </p:spPr>
        <p:txBody>
          <a:bodyPr>
            <a:normAutofit/>
          </a:bodyPr>
          <a:lstStyle/>
          <a:p>
            <a:pPr marL="0" indent="0">
              <a:buNone/>
            </a:pPr>
            <a:r>
              <a:rPr lang="en-US" sz="1600" b="1" dirty="0">
                <a:solidFill>
                  <a:schemeClr val="tx2"/>
                </a:solidFill>
              </a:rPr>
              <a:t>Develop and Respond to Actionable Labor Market Intelligence</a:t>
            </a:r>
          </a:p>
          <a:p>
            <a:pPr lvl="1"/>
            <a:r>
              <a:rPr lang="en-US" sz="1600" dirty="0">
                <a:solidFill>
                  <a:schemeClr val="tx2"/>
                </a:solidFill>
              </a:rPr>
              <a:t>Make relevant LMI accessible and actionable</a:t>
            </a:r>
          </a:p>
          <a:p>
            <a:pPr lvl="1"/>
            <a:r>
              <a:rPr lang="en-US" sz="1600" dirty="0">
                <a:solidFill>
                  <a:schemeClr val="tx2"/>
                </a:solidFill>
              </a:rPr>
              <a:t>Professional development </a:t>
            </a:r>
            <a:r>
              <a:rPr lang="en-US" sz="1600" dirty="0" smtClean="0">
                <a:solidFill>
                  <a:schemeClr val="tx2"/>
                </a:solidFill>
              </a:rPr>
              <a:t>around LMI to </a:t>
            </a:r>
            <a:r>
              <a:rPr lang="en-US" sz="1600" dirty="0">
                <a:solidFill>
                  <a:schemeClr val="tx2"/>
                </a:solidFill>
              </a:rPr>
              <a:t>build capacity</a:t>
            </a:r>
          </a:p>
          <a:p>
            <a:pPr lvl="1"/>
            <a:r>
              <a:rPr lang="en-US" sz="1600" dirty="0">
                <a:solidFill>
                  <a:schemeClr val="tx2"/>
                </a:solidFill>
              </a:rPr>
              <a:t>Identify </a:t>
            </a:r>
            <a:r>
              <a:rPr lang="en-US" sz="1600" dirty="0" smtClean="0">
                <a:solidFill>
                  <a:schemeClr val="tx2"/>
                </a:solidFill>
              </a:rPr>
              <a:t>In-demand </a:t>
            </a:r>
            <a:r>
              <a:rPr lang="en-US" sz="1600" dirty="0">
                <a:solidFill>
                  <a:schemeClr val="tx2"/>
                </a:solidFill>
              </a:rPr>
              <a:t>occupations within targeted industry </a:t>
            </a:r>
            <a:r>
              <a:rPr lang="en-US" sz="1600" dirty="0" smtClean="0">
                <a:solidFill>
                  <a:schemeClr val="tx2"/>
                </a:solidFill>
              </a:rPr>
              <a:t>sectors</a:t>
            </a:r>
            <a:endParaRPr lang="en-US" sz="1600" dirty="0">
              <a:solidFill>
                <a:schemeClr val="tx2"/>
              </a:solidFill>
            </a:endParaRPr>
          </a:p>
          <a:p>
            <a:pPr lvl="1"/>
            <a:r>
              <a:rPr lang="en-US" sz="1600" dirty="0">
                <a:solidFill>
                  <a:schemeClr val="tx2"/>
                </a:solidFill>
              </a:rPr>
              <a:t>Design and deliver career pathway “map tools”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10</a:t>
            </a:fld>
            <a:endParaRPr lang="en-US" dirty="0"/>
          </a:p>
        </p:txBody>
      </p:sp>
    </p:spTree>
    <p:extLst>
      <p:ext uri="{BB962C8B-B14F-4D97-AF65-F5344CB8AC3E}">
        <p14:creationId xmlns:p14="http://schemas.microsoft.com/office/powerpoint/2010/main" val="3942359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Make relevant LMI accessible and actionable</a:t>
            </a:r>
            <a:br>
              <a:rPr lang="en-US" sz="2800" dirty="0"/>
            </a:br>
            <a:r>
              <a:rPr lang="en-US" sz="2800" dirty="0"/>
              <a:t>Professional development around LMI to build capacity</a:t>
            </a:r>
          </a:p>
        </p:txBody>
      </p:sp>
      <p:sp>
        <p:nvSpPr>
          <p:cNvPr id="3" name="Content Placeholder 2"/>
          <p:cNvSpPr>
            <a:spLocks noGrp="1"/>
          </p:cNvSpPr>
          <p:nvPr>
            <p:ph idx="1"/>
          </p:nvPr>
        </p:nvSpPr>
        <p:spPr/>
        <p:txBody>
          <a:bodyPr/>
          <a:lstStyle/>
          <a:p>
            <a:r>
              <a:rPr lang="en-US" dirty="0" smtClean="0"/>
              <a:t>Virginia Employment Commission</a:t>
            </a:r>
          </a:p>
          <a:p>
            <a:pPr lvl="1"/>
            <a:r>
              <a:rPr lang="en-US" dirty="0" smtClean="0"/>
              <a:t>New Products and Tools</a:t>
            </a:r>
          </a:p>
          <a:p>
            <a:pPr lvl="1"/>
            <a:r>
              <a:rPr lang="en-US" dirty="0" smtClean="0"/>
              <a:t>Front Line Staff Training</a:t>
            </a:r>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1245" t="16037" r="12380" b="9854"/>
          <a:stretch/>
        </p:blipFill>
        <p:spPr bwMode="auto">
          <a:xfrm>
            <a:off x="6185452" y="1447800"/>
            <a:ext cx="2692400" cy="3238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64625" t="17080" r="15500" b="23066"/>
          <a:stretch/>
        </p:blipFill>
        <p:spPr bwMode="auto">
          <a:xfrm rot="397066">
            <a:off x="6304280" y="3276600"/>
            <a:ext cx="2560320" cy="3301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64562" t="27444" r="15625" b="12701"/>
          <a:stretch/>
        </p:blipFill>
        <p:spPr bwMode="auto">
          <a:xfrm>
            <a:off x="4267200" y="2057400"/>
            <a:ext cx="2368038" cy="3062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0438" t="16642" r="1688" b="14306"/>
          <a:stretch/>
        </p:blipFill>
        <p:spPr bwMode="auto">
          <a:xfrm>
            <a:off x="500201" y="3276600"/>
            <a:ext cx="4424680" cy="2732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0CFEC368-1D7A-4F81-ABF6-AE0E36BAF64C}" type="slidenum">
              <a:rPr lang="en-US" smtClean="0"/>
              <a:pPr/>
              <a:t>11</a:t>
            </a:fld>
            <a:endParaRPr lang="en-US" dirty="0"/>
          </a:p>
        </p:txBody>
      </p:sp>
    </p:spTree>
    <p:extLst>
      <p:ext uri="{BB962C8B-B14F-4D97-AF65-F5344CB8AC3E}">
        <p14:creationId xmlns:p14="http://schemas.microsoft.com/office/powerpoint/2010/main" val="1120429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09600"/>
          </a:xfrm>
        </p:spPr>
        <p:txBody>
          <a:bodyPr>
            <a:noAutofit/>
          </a:bodyPr>
          <a:lstStyle/>
          <a:p>
            <a:r>
              <a:rPr lang="en-US" sz="2800" dirty="0"/>
              <a:t>Identify </a:t>
            </a:r>
            <a:r>
              <a:rPr lang="en-US" sz="2800" dirty="0" smtClean="0"/>
              <a:t>in-demand </a:t>
            </a:r>
            <a:r>
              <a:rPr lang="en-US" sz="2800" dirty="0"/>
              <a:t>occupations within targeted industry </a:t>
            </a:r>
            <a:r>
              <a:rPr lang="en-US" sz="2800" dirty="0" smtClean="0"/>
              <a:t>sectors</a:t>
            </a:r>
            <a:endParaRPr lang="en-US" dirty="0"/>
          </a:p>
        </p:txBody>
      </p:sp>
      <p:sp>
        <p:nvSpPr>
          <p:cNvPr id="3" name="Content Placeholder 2"/>
          <p:cNvSpPr>
            <a:spLocks noGrp="1"/>
          </p:cNvSpPr>
          <p:nvPr>
            <p:ph idx="1"/>
          </p:nvPr>
        </p:nvSpPr>
        <p:spPr/>
        <p:txBody>
          <a:bodyPr/>
          <a:lstStyle/>
          <a:p>
            <a:r>
              <a:rPr lang="en-US" dirty="0" smtClean="0"/>
              <a:t>Demand Occupations Taskforce</a:t>
            </a:r>
            <a:br>
              <a:rPr lang="en-US" dirty="0" smtClean="0"/>
            </a:br>
            <a:endParaRPr lang="en-US" dirty="0" smtClean="0"/>
          </a:p>
          <a:p>
            <a:pPr lvl="1"/>
            <a:r>
              <a:rPr lang="en-US" dirty="0" smtClean="0"/>
              <a:t>Demand occupations </a:t>
            </a:r>
            <a:r>
              <a:rPr lang="en-US" dirty="0"/>
              <a:t>l</a:t>
            </a:r>
            <a:r>
              <a:rPr lang="en-US" dirty="0" smtClean="0"/>
              <a:t>ist for Workforce Credential Grant Program</a:t>
            </a:r>
          </a:p>
          <a:p>
            <a:pPr lvl="1"/>
            <a:r>
              <a:rPr lang="en-US" dirty="0" smtClean="0"/>
              <a:t>Also informs the State Measures Project</a:t>
            </a:r>
          </a:p>
          <a:p>
            <a:pPr lvl="2"/>
            <a:r>
              <a:rPr lang="en-US" dirty="0" smtClean="0"/>
              <a:t>Focus on priority industries</a:t>
            </a:r>
          </a:p>
          <a:p>
            <a:pPr lvl="2"/>
            <a:r>
              <a:rPr lang="en-US" dirty="0" smtClean="0"/>
              <a:t>Focus on occupations in-demand</a:t>
            </a:r>
          </a:p>
          <a:p>
            <a:pPr lvl="2"/>
            <a:r>
              <a:rPr lang="en-US" dirty="0" smtClean="0"/>
              <a:t>Focus on credentials that contribute to both of the above</a:t>
            </a:r>
          </a:p>
        </p:txBody>
      </p:sp>
      <p:sp>
        <p:nvSpPr>
          <p:cNvPr id="7" name="Slide Number Placeholder 6"/>
          <p:cNvSpPr>
            <a:spLocks noGrp="1"/>
          </p:cNvSpPr>
          <p:nvPr>
            <p:ph type="sldNum" sz="quarter" idx="12"/>
          </p:nvPr>
        </p:nvSpPr>
        <p:spPr/>
        <p:txBody>
          <a:bodyPr/>
          <a:lstStyle/>
          <a:p>
            <a:fld id="{0CFEC368-1D7A-4F81-ABF6-AE0E36BAF64C}" type="slidenum">
              <a:rPr lang="en-US" smtClean="0"/>
              <a:pPr/>
              <a:t>12</a:t>
            </a:fld>
            <a:endParaRPr lang="en-US" dirty="0"/>
          </a:p>
        </p:txBody>
      </p:sp>
    </p:spTree>
    <p:extLst>
      <p:ext uri="{BB962C8B-B14F-4D97-AF65-F5344CB8AC3E}">
        <p14:creationId xmlns:p14="http://schemas.microsoft.com/office/powerpoint/2010/main" val="2858623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title="intersecting circles">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11" name="Oval 5">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15" name="Rectangle 14" title="ribbon">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8772"/>
            <a:ext cx="9144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8650" y="1760505"/>
            <a:ext cx="7886700" cy="935025"/>
          </a:xfrm>
        </p:spPr>
        <p:txBody>
          <a:bodyPr>
            <a:normAutofit/>
          </a:bodyPr>
          <a:lstStyle/>
          <a:p>
            <a:pPr algn="ctr"/>
            <a:r>
              <a:rPr lang="en-US" sz="2800"/>
              <a:t>COORDINATING STRATEGIES</a:t>
            </a:r>
          </a:p>
        </p:txBody>
      </p:sp>
      <p:sp>
        <p:nvSpPr>
          <p:cNvPr id="3" name="Content Placeholder 2"/>
          <p:cNvSpPr>
            <a:spLocks noGrp="1"/>
          </p:cNvSpPr>
          <p:nvPr>
            <p:ph idx="1"/>
          </p:nvPr>
        </p:nvSpPr>
        <p:spPr>
          <a:xfrm>
            <a:off x="1788714" y="3012928"/>
            <a:ext cx="5566572" cy="2109445"/>
          </a:xfrm>
        </p:spPr>
        <p:txBody>
          <a:bodyPr>
            <a:normAutofit/>
          </a:bodyPr>
          <a:lstStyle/>
          <a:p>
            <a:pPr marL="0" indent="0">
              <a:buNone/>
            </a:pPr>
            <a:r>
              <a:rPr lang="en-US" sz="1600" b="1" dirty="0">
                <a:solidFill>
                  <a:schemeClr val="tx2"/>
                </a:solidFill>
              </a:rPr>
              <a:t>Employ Relevant and Effective Talent Development Strategies</a:t>
            </a:r>
          </a:p>
          <a:p>
            <a:pPr lvl="1"/>
            <a:r>
              <a:rPr lang="en-US" sz="1600" dirty="0">
                <a:solidFill>
                  <a:schemeClr val="tx2"/>
                </a:solidFill>
              </a:rPr>
              <a:t>Build new capacity to engage employers</a:t>
            </a:r>
          </a:p>
          <a:p>
            <a:pPr lvl="1"/>
            <a:r>
              <a:rPr lang="en-US" sz="1600" dirty="0">
                <a:solidFill>
                  <a:schemeClr val="tx2"/>
                </a:solidFill>
              </a:rPr>
              <a:t>Launch at least one new sector-based partnership in each local workforce area</a:t>
            </a:r>
          </a:p>
          <a:p>
            <a:pPr lvl="1"/>
            <a:r>
              <a:rPr lang="en-US" sz="1600" dirty="0">
                <a:solidFill>
                  <a:schemeClr val="tx2"/>
                </a:solidFill>
              </a:rPr>
              <a:t>Ensure alignment of resources to support development and deployment of sector strategy approaches</a:t>
            </a:r>
          </a:p>
          <a:p>
            <a:pPr lvl="1"/>
            <a:endParaRPr lang="en-US" sz="1600" b="1" dirty="0">
              <a:solidFill>
                <a:schemeClr val="tx2"/>
              </a:solidFil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pPr/>
              <a:t>13</a:t>
            </a:fld>
            <a:endParaRPr lang="en-US" dirty="0"/>
          </a:p>
        </p:txBody>
      </p:sp>
    </p:spTree>
    <p:extLst>
      <p:ext uri="{BB962C8B-B14F-4D97-AF65-F5344CB8AC3E}">
        <p14:creationId xmlns:p14="http://schemas.microsoft.com/office/powerpoint/2010/main" val="29368921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spcBef>
                <a:spcPct val="0"/>
              </a:spcBef>
            </a:pPr>
            <a:r>
              <a:rPr lang="en-US" sz="2400" dirty="0" smtClean="0">
                <a:solidFill>
                  <a:schemeClr val="tx2"/>
                </a:solidFill>
                <a:latin typeface="+mj-lt"/>
              </a:rPr>
              <a:t>Build new capacity to engage employers</a:t>
            </a:r>
            <a:br>
              <a:rPr lang="en-US" sz="2400" dirty="0" smtClean="0">
                <a:solidFill>
                  <a:schemeClr val="tx2"/>
                </a:solidFill>
                <a:latin typeface="+mj-lt"/>
              </a:rPr>
            </a:br>
            <a:r>
              <a:rPr lang="en-US" sz="2400" dirty="0" smtClean="0">
                <a:solidFill>
                  <a:schemeClr val="tx2"/>
                </a:solidFill>
                <a:latin typeface="+mj-lt"/>
              </a:rPr>
              <a:t>Ensure alignment of resources to support development and deployment of sector strategy approaches</a:t>
            </a:r>
            <a:endParaRPr lang="en-US" sz="2400" dirty="0">
              <a:latin typeface="+mj-lt"/>
            </a:endParaRPr>
          </a:p>
        </p:txBody>
      </p:sp>
      <p:sp>
        <p:nvSpPr>
          <p:cNvPr id="3" name="Content Placeholder 2"/>
          <p:cNvSpPr>
            <a:spLocks noGrp="1"/>
          </p:cNvSpPr>
          <p:nvPr>
            <p:ph idx="1"/>
          </p:nvPr>
        </p:nvSpPr>
        <p:spPr>
          <a:xfrm>
            <a:off x="457200" y="1752600"/>
            <a:ext cx="8229600" cy="4724400"/>
          </a:xfrm>
        </p:spPr>
        <p:txBody>
          <a:bodyPr/>
          <a:lstStyle/>
          <a:p>
            <a:r>
              <a:rPr lang="en-US" dirty="0" smtClean="0"/>
              <a:t>Sector Strategies and Career Pathways Academy (VCCS)</a:t>
            </a:r>
          </a:p>
          <a:p>
            <a:pPr lvl="1"/>
            <a:r>
              <a:rPr lang="en-US" dirty="0" smtClean="0"/>
              <a:t>Multi-year professional development initiative</a:t>
            </a:r>
          </a:p>
          <a:p>
            <a:pPr marL="274320" lvl="1" indent="0">
              <a:buNone/>
            </a:pPr>
            <a:endParaRPr lang="en-US" dirty="0" smtClean="0"/>
          </a:p>
          <a:p>
            <a:pPr marL="274320" lvl="1" indent="0">
              <a:buNone/>
            </a:pPr>
            <a:endParaRPr lang="en-US" dirty="0" smtClean="0"/>
          </a:p>
          <a:p>
            <a:endParaRPr lang="en-US" dirty="0"/>
          </a:p>
          <a:p>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14</a:t>
            </a:fld>
            <a:endParaRPr lang="en-US" dirty="0"/>
          </a:p>
        </p:txBody>
      </p:sp>
    </p:spTree>
    <p:extLst>
      <p:ext uri="{BB962C8B-B14F-4D97-AF65-F5344CB8AC3E}">
        <p14:creationId xmlns:p14="http://schemas.microsoft.com/office/powerpoint/2010/main" val="30669515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title="intersecting circles">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11" name="Oval 5">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15" name="Rectangle 14" title="ribbon">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8772"/>
            <a:ext cx="9144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8650" y="1760505"/>
            <a:ext cx="7886700" cy="935025"/>
          </a:xfrm>
        </p:spPr>
        <p:txBody>
          <a:bodyPr>
            <a:normAutofit/>
          </a:bodyPr>
          <a:lstStyle/>
          <a:p>
            <a:pPr algn="ctr"/>
            <a:r>
              <a:rPr lang="en-US" sz="2800"/>
              <a:t>COORDINATING STRATEGIES</a:t>
            </a:r>
          </a:p>
        </p:txBody>
      </p:sp>
      <p:sp>
        <p:nvSpPr>
          <p:cNvPr id="3" name="Content Placeholder 2"/>
          <p:cNvSpPr>
            <a:spLocks noGrp="1"/>
          </p:cNvSpPr>
          <p:nvPr>
            <p:ph idx="1"/>
          </p:nvPr>
        </p:nvSpPr>
        <p:spPr>
          <a:xfrm>
            <a:off x="1788714" y="3012928"/>
            <a:ext cx="5566572" cy="2109445"/>
          </a:xfrm>
        </p:spPr>
        <p:txBody>
          <a:bodyPr>
            <a:normAutofit lnSpcReduction="10000"/>
          </a:bodyPr>
          <a:lstStyle/>
          <a:p>
            <a:r>
              <a:rPr lang="en-US" sz="1600" b="1" dirty="0">
                <a:solidFill>
                  <a:schemeClr val="tx2"/>
                </a:solidFill>
              </a:rPr>
              <a:t>Transform the Workforce Service Delivery System</a:t>
            </a:r>
          </a:p>
          <a:p>
            <a:pPr lvl="1"/>
            <a:r>
              <a:rPr lang="en-US" sz="1600" dirty="0">
                <a:solidFill>
                  <a:schemeClr val="tx2"/>
                </a:solidFill>
              </a:rPr>
              <a:t>Shared vision for world-class service delivery </a:t>
            </a:r>
          </a:p>
          <a:p>
            <a:pPr lvl="1"/>
            <a:r>
              <a:rPr lang="en-US" sz="1600" dirty="0">
                <a:solidFill>
                  <a:schemeClr val="tx2"/>
                </a:solidFill>
              </a:rPr>
              <a:t>Scale best practices and continuous improvement</a:t>
            </a:r>
          </a:p>
          <a:p>
            <a:pPr lvl="1"/>
            <a:r>
              <a:rPr lang="en-US" sz="1600" dirty="0">
                <a:solidFill>
                  <a:schemeClr val="tx2"/>
                </a:solidFill>
              </a:rPr>
              <a:t>Design and implement a mechanism for common intake and affirmative referrals</a:t>
            </a:r>
          </a:p>
          <a:p>
            <a:pPr lvl="1"/>
            <a:r>
              <a:rPr lang="en-US" sz="1600" dirty="0">
                <a:solidFill>
                  <a:schemeClr val="tx2"/>
                </a:solidFill>
              </a:rPr>
              <a:t>Increase accessibility</a:t>
            </a:r>
          </a:p>
          <a:p>
            <a:pPr lvl="1"/>
            <a:r>
              <a:rPr lang="en-US" sz="1600" dirty="0">
                <a:solidFill>
                  <a:schemeClr val="tx2"/>
                </a:solidFill>
              </a:rPr>
              <a:t>Implement business customer relationship management system. </a:t>
            </a:r>
          </a:p>
        </p:txBody>
      </p:sp>
      <p:sp>
        <p:nvSpPr>
          <p:cNvPr id="7" name="Slide Number Placeholder 6"/>
          <p:cNvSpPr>
            <a:spLocks noGrp="1"/>
          </p:cNvSpPr>
          <p:nvPr>
            <p:ph type="sldNum" sz="quarter" idx="12"/>
          </p:nvPr>
        </p:nvSpPr>
        <p:spPr/>
        <p:txBody>
          <a:bodyPr/>
          <a:lstStyle/>
          <a:p>
            <a:fld id="{0CFEC368-1D7A-4F81-ABF6-AE0E36BAF64C}" type="slidenum">
              <a:rPr lang="en-US" smtClean="0"/>
              <a:pPr/>
              <a:t>15</a:t>
            </a:fld>
            <a:endParaRPr lang="en-US" dirty="0"/>
          </a:p>
        </p:txBody>
      </p:sp>
    </p:spTree>
    <p:extLst>
      <p:ext uri="{BB962C8B-B14F-4D97-AF65-F5344CB8AC3E}">
        <p14:creationId xmlns:p14="http://schemas.microsoft.com/office/powerpoint/2010/main" val="29368921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
            </a:r>
            <a:br>
              <a:rPr lang="en-US" sz="2700" dirty="0" smtClean="0"/>
            </a:br>
            <a:r>
              <a:rPr lang="en-US" sz="2700" dirty="0" smtClean="0"/>
              <a:t>Transform </a:t>
            </a:r>
            <a:r>
              <a:rPr lang="en-US" sz="2700" dirty="0"/>
              <a:t>the Workforce Service Delivery System</a:t>
            </a:r>
            <a:br>
              <a:rPr lang="en-US" sz="2700" dirty="0"/>
            </a:br>
            <a:r>
              <a:rPr lang="en-US" sz="2700" dirty="0"/>
              <a:t>Design and implement a mechanism for common intake and affirmative </a:t>
            </a:r>
            <a:r>
              <a:rPr lang="en-US" sz="2700" dirty="0" smtClean="0"/>
              <a:t>referrals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Service Strategy Analysis (VCCS)(completed Feb 2017)</a:t>
            </a:r>
          </a:p>
          <a:p>
            <a:pPr lvl="1"/>
            <a:r>
              <a:rPr lang="en-US" dirty="0" smtClean="0"/>
              <a:t>Employment Tools &amp; Customer Service</a:t>
            </a:r>
            <a:br>
              <a:rPr lang="en-US" dirty="0" smtClean="0"/>
            </a:br>
            <a:endParaRPr lang="en-US" dirty="0" smtClean="0"/>
          </a:p>
          <a:p>
            <a:r>
              <a:rPr lang="en-US" dirty="0"/>
              <a:t>Unified </a:t>
            </a:r>
            <a:r>
              <a:rPr lang="en-US" dirty="0" smtClean="0"/>
              <a:t>Branding Project (cross-agency team)</a:t>
            </a:r>
          </a:p>
          <a:p>
            <a:pPr lvl="1"/>
            <a:r>
              <a:rPr lang="en-US" dirty="0" smtClean="0"/>
              <a:t>Customer engagement and outreach</a:t>
            </a:r>
            <a:br>
              <a:rPr lang="en-US" dirty="0" smtClean="0"/>
            </a:br>
            <a:endParaRPr lang="en-US" dirty="0"/>
          </a:p>
          <a:p>
            <a:r>
              <a:rPr lang="en-US" dirty="0" smtClean="0"/>
              <a:t>Common Screening &amp; Intake aka Universal Registration (VCCS &amp; Partners)(project period Oct ‘16-Sept ‘18)</a:t>
            </a:r>
          </a:p>
          <a:p>
            <a:pPr lvl="1"/>
            <a:r>
              <a:rPr lang="en-US" dirty="0" smtClean="0"/>
              <a:t>Goal - Common intake and referral system</a:t>
            </a:r>
          </a:p>
          <a:p>
            <a:pPr lvl="1"/>
            <a:r>
              <a:rPr lang="en-US" dirty="0" smtClean="0"/>
              <a:t>Evaluation and recommendations</a:t>
            </a:r>
          </a:p>
          <a:p>
            <a:pPr lvl="1"/>
            <a:r>
              <a:rPr lang="en-US" dirty="0" smtClean="0"/>
              <a:t>Deploy solution</a:t>
            </a:r>
          </a:p>
          <a:p>
            <a:pPr lvl="1"/>
            <a:endParaRPr lang="en-US" dirty="0"/>
          </a:p>
          <a:p>
            <a:pPr lvl="1"/>
            <a:endParaRPr lang="en-US" dirty="0" smtClean="0"/>
          </a:p>
          <a:p>
            <a:endParaRPr lang="en-US" dirty="0" smtClean="0"/>
          </a:p>
          <a:p>
            <a:pPr marL="0" indent="0">
              <a:buNone/>
            </a:pP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16</a:t>
            </a:fld>
            <a:endParaRPr lang="en-US" dirty="0"/>
          </a:p>
        </p:txBody>
      </p:sp>
    </p:spTree>
    <p:extLst>
      <p:ext uri="{BB962C8B-B14F-4D97-AF65-F5344CB8AC3E}">
        <p14:creationId xmlns:p14="http://schemas.microsoft.com/office/powerpoint/2010/main" val="432256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a:t/>
            </a:r>
            <a:br>
              <a:rPr lang="en-US" sz="2700" dirty="0"/>
            </a:br>
            <a:r>
              <a:rPr lang="en-US" sz="2700" dirty="0" smtClean="0"/>
              <a:t>-Increase accessibility</a:t>
            </a:r>
            <a:br>
              <a:rPr lang="en-US" sz="2700" dirty="0" smtClean="0"/>
            </a:br>
            <a:r>
              <a:rPr lang="en-US" sz="2700" dirty="0" smtClean="0"/>
              <a:t>-Implement </a:t>
            </a:r>
            <a:r>
              <a:rPr lang="en-US" sz="2700" dirty="0"/>
              <a:t>business customer relationship management system. </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Accessibility Taskforce (VCCS, DARS, DBVI, VDDHH)</a:t>
            </a:r>
          </a:p>
          <a:p>
            <a:pPr lvl="1"/>
            <a:r>
              <a:rPr lang="en-US" dirty="0" smtClean="0"/>
              <a:t>Universal access</a:t>
            </a:r>
          </a:p>
          <a:p>
            <a:pPr lvl="1"/>
            <a:r>
              <a:rPr lang="en-US" dirty="0" smtClean="0"/>
              <a:t>Physical and programmatic accessibility</a:t>
            </a:r>
          </a:p>
          <a:p>
            <a:pPr lvl="1"/>
            <a:r>
              <a:rPr lang="en-US" dirty="0" smtClean="0"/>
              <a:t>Certification of one stop centers</a:t>
            </a:r>
          </a:p>
          <a:p>
            <a:pPr lvl="1"/>
            <a:r>
              <a:rPr lang="en-US" dirty="0" smtClean="0"/>
              <a:t>Technical assistance</a:t>
            </a:r>
          </a:p>
          <a:p>
            <a:pPr lvl="1"/>
            <a:endParaRPr lang="en-US" dirty="0"/>
          </a:p>
          <a:p>
            <a:r>
              <a:rPr lang="en-US" dirty="0" smtClean="0"/>
              <a:t>Business Services and Data Collection (VCCS &amp; cross agency workgroup)</a:t>
            </a:r>
          </a:p>
          <a:p>
            <a:pPr lvl="1"/>
            <a:r>
              <a:rPr lang="en-US" dirty="0" smtClean="0"/>
              <a:t>Board advised the Governor to establish a mechanism to track business services (Oct 2016)</a:t>
            </a:r>
          </a:p>
          <a:p>
            <a:pPr lvl="1"/>
            <a:r>
              <a:rPr lang="en-US" dirty="0" smtClean="0"/>
              <a:t>Task force established to evaluate existing CRM systems</a:t>
            </a:r>
          </a:p>
          <a:p>
            <a:pPr lvl="1"/>
            <a:r>
              <a:rPr lang="en-US" dirty="0" smtClean="0"/>
              <a:t>Task force moving forward a data collection tool to count number, type, size of business, and service delivered</a:t>
            </a:r>
            <a:endParaRPr lang="en-US" dirty="0"/>
          </a:p>
          <a:p>
            <a:endParaRPr lang="en-US" dirty="0" smtClean="0"/>
          </a:p>
          <a:p>
            <a:pPr lvl="1"/>
            <a:endParaRPr lang="en-US" dirty="0"/>
          </a:p>
          <a:p>
            <a:pPr lvl="1"/>
            <a:endParaRPr lang="en-US" dirty="0" smtClean="0"/>
          </a:p>
          <a:p>
            <a:pPr lvl="1"/>
            <a:endParaRPr lang="en-US" dirty="0" smtClean="0"/>
          </a:p>
          <a:p>
            <a:pPr lvl="1"/>
            <a:endParaRPr lang="en-US" dirty="0" smtClean="0"/>
          </a:p>
          <a:p>
            <a:pPr lvl="1"/>
            <a:endParaRPr lang="en-US" dirty="0"/>
          </a:p>
          <a:p>
            <a:pPr lvl="1"/>
            <a:endParaRPr lang="en-US" dirty="0" smtClean="0"/>
          </a:p>
          <a:p>
            <a:endParaRPr lang="en-US" dirty="0" smtClean="0"/>
          </a:p>
          <a:p>
            <a:pPr marL="0" indent="0">
              <a:buNone/>
            </a:pP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17</a:t>
            </a:fld>
            <a:endParaRPr lang="en-US" dirty="0"/>
          </a:p>
        </p:txBody>
      </p:sp>
    </p:spTree>
    <p:extLst>
      <p:ext uri="{BB962C8B-B14F-4D97-AF65-F5344CB8AC3E}">
        <p14:creationId xmlns:p14="http://schemas.microsoft.com/office/powerpoint/2010/main" val="32438632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title="intersecting circles">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66610" y="498348"/>
            <a:ext cx="7426997" cy="5861304"/>
            <a:chOff x="1155481" y="498348"/>
            <a:chExt cx="9902663" cy="5861304"/>
          </a:xfrm>
        </p:grpSpPr>
        <p:sp>
          <p:nvSpPr>
            <p:cNvPr id="11" name="Oval 5">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2" name="Oval 11">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3" name="Oval 5">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useBgFill="1">
        <p:nvSpPr>
          <p:cNvPr id="15" name="Rectangle 14" title="ribbon">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38772"/>
            <a:ext cx="9144000" cy="3980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8650" y="1760505"/>
            <a:ext cx="7886700" cy="935025"/>
          </a:xfrm>
        </p:spPr>
        <p:txBody>
          <a:bodyPr>
            <a:normAutofit/>
          </a:bodyPr>
          <a:lstStyle/>
          <a:p>
            <a:pPr algn="ctr"/>
            <a:r>
              <a:rPr lang="en-US" sz="2800"/>
              <a:t>COORDINATING STRATEGIES</a:t>
            </a:r>
          </a:p>
        </p:txBody>
      </p:sp>
      <p:sp>
        <p:nvSpPr>
          <p:cNvPr id="3" name="Content Placeholder 2"/>
          <p:cNvSpPr>
            <a:spLocks noGrp="1"/>
          </p:cNvSpPr>
          <p:nvPr>
            <p:ph idx="1"/>
          </p:nvPr>
        </p:nvSpPr>
        <p:spPr>
          <a:xfrm>
            <a:off x="1788714" y="3012928"/>
            <a:ext cx="5566572" cy="2109445"/>
          </a:xfrm>
        </p:spPr>
        <p:txBody>
          <a:bodyPr>
            <a:normAutofit/>
          </a:bodyPr>
          <a:lstStyle/>
          <a:p>
            <a:pPr marL="0" indent="0">
              <a:buNone/>
            </a:pPr>
            <a:r>
              <a:rPr lang="en-US" sz="1600" b="1" dirty="0">
                <a:solidFill>
                  <a:schemeClr val="tx2"/>
                </a:solidFill>
              </a:rPr>
              <a:t>Hold System Partners Accountable to Outcomes and Ensure Transparency</a:t>
            </a:r>
          </a:p>
          <a:p>
            <a:pPr lvl="1"/>
            <a:r>
              <a:rPr lang="en-US" sz="1600" dirty="0">
                <a:solidFill>
                  <a:schemeClr val="tx2"/>
                </a:solidFill>
              </a:rPr>
              <a:t>Cross-agency taskforce for strategic data alignment</a:t>
            </a:r>
          </a:p>
          <a:p>
            <a:pPr lvl="1"/>
            <a:r>
              <a:rPr lang="en-US" sz="1600" dirty="0">
                <a:solidFill>
                  <a:schemeClr val="tx2"/>
                </a:solidFill>
              </a:rPr>
              <a:t>Design, resource and deploy a system performance dashboard</a:t>
            </a:r>
          </a:p>
          <a:p>
            <a:pPr marL="274320" lvl="1" indent="0">
              <a:buNone/>
            </a:pPr>
            <a:endParaRPr lang="en-US" sz="1600" b="1" dirty="0">
              <a:solidFill>
                <a:schemeClr val="tx2"/>
              </a:solidFill>
            </a:endParaRPr>
          </a:p>
        </p:txBody>
      </p:sp>
      <p:sp>
        <p:nvSpPr>
          <p:cNvPr id="7" name="Slide Number Placeholder 6"/>
          <p:cNvSpPr>
            <a:spLocks noGrp="1"/>
          </p:cNvSpPr>
          <p:nvPr>
            <p:ph type="sldNum" sz="quarter" idx="12"/>
          </p:nvPr>
        </p:nvSpPr>
        <p:spPr/>
        <p:txBody>
          <a:bodyPr/>
          <a:lstStyle/>
          <a:p>
            <a:fld id="{0CFEC368-1D7A-4F81-ABF6-AE0E36BAF64C}" type="slidenum">
              <a:rPr lang="en-US" smtClean="0"/>
              <a:pPr/>
              <a:t>18</a:t>
            </a:fld>
            <a:endParaRPr lang="en-US" dirty="0"/>
          </a:p>
        </p:txBody>
      </p:sp>
    </p:spTree>
    <p:extLst>
      <p:ext uri="{BB962C8B-B14F-4D97-AF65-F5344CB8AC3E}">
        <p14:creationId xmlns:p14="http://schemas.microsoft.com/office/powerpoint/2010/main" val="29368921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a:t/>
            </a:r>
            <a:br>
              <a:rPr lang="en-US" sz="2400" dirty="0"/>
            </a:br>
            <a:r>
              <a:rPr lang="en-US" sz="2400" dirty="0" smtClean="0"/>
              <a:t>- Design</a:t>
            </a:r>
            <a:r>
              <a:rPr lang="en-US" sz="2400" dirty="0"/>
              <a:t>, resource and deploy a system performance dashboard</a:t>
            </a:r>
            <a:br>
              <a:rPr lang="en-US" sz="2400" dirty="0"/>
            </a:br>
            <a:endParaRPr lang="en-US" sz="2400" dirty="0"/>
          </a:p>
        </p:txBody>
      </p:sp>
      <p:sp>
        <p:nvSpPr>
          <p:cNvPr id="3" name="Content Placeholder 2"/>
          <p:cNvSpPr>
            <a:spLocks noGrp="1"/>
          </p:cNvSpPr>
          <p:nvPr>
            <p:ph idx="1"/>
          </p:nvPr>
        </p:nvSpPr>
        <p:spPr/>
        <p:txBody>
          <a:bodyPr>
            <a:normAutofit lnSpcReduction="10000"/>
          </a:bodyPr>
          <a:lstStyle/>
          <a:p>
            <a:r>
              <a:rPr lang="en-US" dirty="0" smtClean="0"/>
              <a:t>State Common Measures Project</a:t>
            </a:r>
          </a:p>
          <a:p>
            <a:pPr lvl="1"/>
            <a:r>
              <a:rPr lang="en-US" dirty="0" smtClean="0"/>
              <a:t>Complements federal performance measures and state code</a:t>
            </a:r>
          </a:p>
          <a:p>
            <a:pPr lvl="1"/>
            <a:r>
              <a:rPr lang="en-US" dirty="0" smtClean="0"/>
              <a:t>“A state may identify in the State plan additional performance accountability indicators.” (WIOA </a:t>
            </a:r>
            <a:r>
              <a:rPr lang="en-US" dirty="0"/>
              <a:t>§116(b</a:t>
            </a:r>
            <a:r>
              <a:rPr lang="en-US" dirty="0" smtClean="0"/>
              <a:t>)(2)(B))</a:t>
            </a:r>
          </a:p>
          <a:p>
            <a:pPr lvl="1"/>
            <a:r>
              <a:rPr lang="en-US" dirty="0" smtClean="0"/>
              <a:t>Designed around four of the five Governor’s workforce priorities:</a:t>
            </a:r>
          </a:p>
          <a:p>
            <a:pPr lvl="2"/>
            <a:r>
              <a:rPr lang="en-US" dirty="0" smtClean="0"/>
              <a:t>Credentials</a:t>
            </a:r>
          </a:p>
          <a:p>
            <a:pPr lvl="2"/>
            <a:r>
              <a:rPr lang="en-US" dirty="0" smtClean="0"/>
              <a:t>Jobs</a:t>
            </a:r>
          </a:p>
          <a:p>
            <a:pPr lvl="2"/>
            <a:r>
              <a:rPr lang="en-US" dirty="0" smtClean="0"/>
              <a:t>Wages</a:t>
            </a:r>
          </a:p>
          <a:p>
            <a:pPr lvl="2"/>
            <a:r>
              <a:rPr lang="en-US" dirty="0" smtClean="0"/>
              <a:t>Business Engagement</a:t>
            </a:r>
          </a:p>
          <a:p>
            <a:pPr lvl="1"/>
            <a:r>
              <a:rPr lang="en-US" dirty="0" smtClean="0"/>
              <a:t>Began when the Governor met with agency heads in June, 2016. First data collected for the month of September, 2017.</a:t>
            </a:r>
          </a:p>
          <a:p>
            <a:pPr lvl="1"/>
            <a:r>
              <a:rPr lang="en-US" dirty="0" smtClean="0"/>
              <a:t>Monthly performance reports are sent to the Governor, the Chairman of the VBWD, and workforce agency heads.</a:t>
            </a:r>
          </a:p>
          <a:p>
            <a:pPr lvl="1"/>
            <a:r>
              <a:rPr lang="en-US" dirty="0" smtClean="0"/>
              <a:t>No ROI performance measure yet.</a:t>
            </a:r>
          </a:p>
          <a:p>
            <a:pPr lvl="1"/>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19</a:t>
            </a:fld>
            <a:endParaRPr lang="en-US" dirty="0"/>
          </a:p>
        </p:txBody>
      </p:sp>
    </p:spTree>
    <p:extLst>
      <p:ext uri="{BB962C8B-B14F-4D97-AF65-F5344CB8AC3E}">
        <p14:creationId xmlns:p14="http://schemas.microsoft.com/office/powerpoint/2010/main" val="1914411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p:spPr>
        <p:txBody>
          <a:bodyPr>
            <a:normAutofit/>
          </a:bodyPr>
          <a:lstStyle/>
          <a:p>
            <a:r>
              <a:rPr lang="en-US" dirty="0"/>
              <a:t>PROGRAMS IN THE PLAN</a:t>
            </a:r>
          </a:p>
        </p:txBody>
      </p:sp>
      <p:graphicFrame>
        <p:nvGraphicFramePr>
          <p:cNvPr id="13" name="Content Placeholder 12">
            <a:extLst>
              <a:ext uri="{FF2B5EF4-FFF2-40B4-BE49-F238E27FC236}">
                <a16:creationId xmlns:a16="http://schemas.microsoft.com/office/drawing/2014/main" id="{14C23A1E-E082-403E-9560-5AFE1AC1C605}"/>
              </a:ext>
            </a:extLst>
          </p:cNvPr>
          <p:cNvGraphicFramePr>
            <a:graphicFrameLocks noGrp="1"/>
          </p:cNvGraphicFramePr>
          <p:nvPr>
            <p:ph idx="1"/>
            <p:extLst>
              <p:ext uri="{D42A27DB-BD31-4B8C-83A1-F6EECF244321}">
                <p14:modId xmlns:p14="http://schemas.microsoft.com/office/powerpoint/2010/main" val="3463449421"/>
              </p:ext>
            </p:extLst>
          </p:nvPr>
        </p:nvGraphicFramePr>
        <p:xfrm>
          <a:off x="228600" y="1295400"/>
          <a:ext cx="86868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0CFEC368-1D7A-4F81-ABF6-AE0E36BAF64C}" type="slidenum">
              <a:rPr lang="en-US" smtClean="0"/>
              <a:pPr/>
              <a:t>2</a:t>
            </a:fld>
            <a:endParaRPr lang="en-US" dirty="0"/>
          </a:p>
        </p:txBody>
      </p:sp>
    </p:spTree>
    <p:extLst>
      <p:ext uri="{BB962C8B-B14F-4D97-AF65-F5344CB8AC3E}">
        <p14:creationId xmlns:p14="http://schemas.microsoft.com/office/powerpoint/2010/main" val="38719091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Wioa</a:t>
            </a:r>
            <a:r>
              <a:rPr lang="en-US" dirty="0"/>
              <a:t> Core programs</a:t>
            </a:r>
          </a:p>
        </p:txBody>
      </p:sp>
      <p:sp>
        <p:nvSpPr>
          <p:cNvPr id="5" name="Text Placeholder 4"/>
          <p:cNvSpPr>
            <a:spLocks noGrp="1"/>
          </p:cNvSpPr>
          <p:nvPr>
            <p:ph type="body" idx="1"/>
          </p:nvPr>
        </p:nvSpPr>
        <p:spPr/>
        <p:txBody>
          <a:bodyPr>
            <a:normAutofit fontScale="92500" lnSpcReduction="10000"/>
          </a:bodyPr>
          <a:lstStyle/>
          <a:p>
            <a:r>
              <a:rPr lang="en-US" dirty="0"/>
              <a:t>Title 4 – Vocational Rehabilitation</a:t>
            </a:r>
          </a:p>
          <a:p>
            <a:r>
              <a:rPr lang="en-US" dirty="0" smtClean="0"/>
              <a:t>Titles </a:t>
            </a:r>
            <a:r>
              <a:rPr lang="en-US" dirty="0"/>
              <a:t>1-A, B &amp; E– Adult, Dislocated Workers, &amp; </a:t>
            </a:r>
            <a:r>
              <a:rPr lang="en-US" dirty="0" smtClean="0"/>
              <a:t>Youth</a:t>
            </a:r>
          </a:p>
          <a:p>
            <a:r>
              <a:rPr lang="en-US" dirty="0"/>
              <a:t>Title 2 – Adult Education and Literacy</a:t>
            </a:r>
          </a:p>
          <a:p>
            <a:r>
              <a:rPr lang="en-US" dirty="0"/>
              <a:t>Title 3 – Wagner-</a:t>
            </a:r>
            <a:r>
              <a:rPr lang="en-US" dirty="0" err="1"/>
              <a:t>Peyser</a:t>
            </a:r>
            <a:endParaRPr lang="en-US" dirty="0"/>
          </a:p>
          <a:p>
            <a:endParaRPr lang="en-US" dirty="0"/>
          </a:p>
        </p:txBody>
      </p:sp>
      <p:sp>
        <p:nvSpPr>
          <p:cNvPr id="7" name="Slide Number Placeholder 6"/>
          <p:cNvSpPr>
            <a:spLocks noGrp="1"/>
          </p:cNvSpPr>
          <p:nvPr>
            <p:ph type="sldNum" sz="quarter" idx="12"/>
          </p:nvPr>
        </p:nvSpPr>
        <p:spPr/>
        <p:txBody>
          <a:bodyPr/>
          <a:lstStyle/>
          <a:p>
            <a:fld id="{32A0176E-9023-43DD-9855-9C72F8D1469C}" type="slidenum">
              <a:rPr lang="en-US" smtClean="0"/>
              <a:t>20</a:t>
            </a:fld>
            <a:endParaRPr lang="en-US" dirty="0"/>
          </a:p>
        </p:txBody>
      </p:sp>
    </p:spTree>
    <p:extLst>
      <p:ext uri="{BB962C8B-B14F-4D97-AF65-F5344CB8AC3E}">
        <p14:creationId xmlns:p14="http://schemas.microsoft.com/office/powerpoint/2010/main" val="3404535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010400" cy="990600"/>
          </a:xfrm>
        </p:spPr>
        <p:txBody>
          <a:bodyPr>
            <a:noAutofit/>
          </a:bodyPr>
          <a:lstStyle/>
          <a:p>
            <a:pPr algn="ctr"/>
            <a:r>
              <a:rPr lang="en-US" sz="2000" dirty="0" smtClean="0"/>
              <a:t/>
            </a:r>
            <a:br>
              <a:rPr lang="en-US" sz="2000" dirty="0" smtClean="0"/>
            </a:br>
            <a:r>
              <a:rPr lang="en-US" sz="2400" dirty="0" smtClean="0">
                <a:solidFill>
                  <a:schemeClr val="accent1">
                    <a:lumMod val="50000"/>
                  </a:schemeClr>
                </a:solidFill>
              </a:rPr>
              <a:t>Department for Aging and Rehabilitative Services (DARS)</a:t>
            </a:r>
            <a:br>
              <a:rPr lang="en-US" sz="2400" dirty="0" smtClean="0">
                <a:solidFill>
                  <a:schemeClr val="accent1">
                    <a:lumMod val="50000"/>
                  </a:schemeClr>
                </a:solidFill>
              </a:rPr>
            </a:br>
            <a:r>
              <a:rPr lang="en-US" sz="2000" i="1" dirty="0">
                <a:solidFill>
                  <a:schemeClr val="accent1">
                    <a:lumMod val="50000"/>
                  </a:schemeClr>
                </a:solidFill>
              </a:rPr>
              <a:t>Preparing individuals with disabilities for the current and future labor marke</a:t>
            </a:r>
            <a:r>
              <a:rPr lang="en-US" sz="2000" i="1" dirty="0"/>
              <a:t>t.</a:t>
            </a:r>
            <a:r>
              <a:rPr lang="en-US" sz="3200" i="1" dirty="0"/>
              <a:t/>
            </a:r>
            <a:br>
              <a:rPr lang="en-US" sz="3200" i="1" dirty="0"/>
            </a:br>
            <a:endParaRPr lang="en-US" sz="3200" dirty="0"/>
          </a:p>
        </p:txBody>
      </p:sp>
      <p:sp>
        <p:nvSpPr>
          <p:cNvPr id="3" name="Content Placeholder 2"/>
          <p:cNvSpPr>
            <a:spLocks noGrp="1"/>
          </p:cNvSpPr>
          <p:nvPr>
            <p:ph idx="1"/>
          </p:nvPr>
        </p:nvSpPr>
        <p:spPr>
          <a:xfrm>
            <a:off x="381000" y="1600200"/>
            <a:ext cx="8229600" cy="4876800"/>
          </a:xfrm>
        </p:spPr>
        <p:txBody>
          <a:bodyPr>
            <a:normAutofit fontScale="92500" lnSpcReduction="10000"/>
          </a:bodyPr>
          <a:lstStyle/>
          <a:p>
            <a:r>
              <a:rPr lang="en-US" b="1" dirty="0" smtClean="0">
                <a:latin typeface="+mj-lt"/>
              </a:rPr>
              <a:t>Key Customer(s) Served:</a:t>
            </a:r>
          </a:p>
          <a:p>
            <a:pPr lvl="1"/>
            <a:r>
              <a:rPr lang="en-US" sz="1900" dirty="0" smtClean="0">
                <a:latin typeface="+mj-lt"/>
              </a:rPr>
              <a:t>Persons with Disabilities:         18,695 </a:t>
            </a:r>
            <a:r>
              <a:rPr lang="en-US" sz="1900" dirty="0">
                <a:latin typeface="+mj-lt"/>
              </a:rPr>
              <a:t>clients currently open as of </a:t>
            </a:r>
            <a:r>
              <a:rPr lang="en-US" sz="1900" dirty="0" smtClean="0">
                <a:latin typeface="+mj-lt"/>
              </a:rPr>
              <a:t>8/21/17</a:t>
            </a:r>
            <a:endParaRPr lang="en-US" dirty="0" smtClean="0">
              <a:latin typeface="+mj-lt"/>
            </a:endParaRPr>
          </a:p>
          <a:p>
            <a:pPr lvl="1"/>
            <a:r>
              <a:rPr lang="en-US" dirty="0" smtClean="0">
                <a:latin typeface="+mj-lt"/>
              </a:rPr>
              <a:t>Students with Disabilities:     </a:t>
            </a:r>
            <a:r>
              <a:rPr lang="en-US" sz="1800" dirty="0">
                <a:latin typeface="+mj-lt"/>
              </a:rPr>
              <a:t>7,612 currently open</a:t>
            </a:r>
            <a:endParaRPr lang="en-US" dirty="0" smtClean="0">
              <a:latin typeface="+mj-lt"/>
            </a:endParaRPr>
          </a:p>
          <a:p>
            <a:pPr lvl="1"/>
            <a:r>
              <a:rPr lang="en-US" dirty="0" smtClean="0">
                <a:latin typeface="+mj-lt"/>
              </a:rPr>
              <a:t>Employers:		         </a:t>
            </a:r>
          </a:p>
          <a:p>
            <a:pPr lvl="1"/>
            <a:r>
              <a:rPr lang="en-US" dirty="0" smtClean="0">
                <a:latin typeface="+mj-lt"/>
              </a:rPr>
              <a:t>Businesses</a:t>
            </a:r>
          </a:p>
          <a:p>
            <a:r>
              <a:rPr lang="en-US" b="1" dirty="0" smtClean="0">
                <a:latin typeface="+mj-lt"/>
              </a:rPr>
              <a:t>Key Accomplishments Relative to Plan </a:t>
            </a:r>
          </a:p>
          <a:p>
            <a:pPr lvl="1"/>
            <a:r>
              <a:rPr lang="en-US" dirty="0" smtClean="0">
                <a:latin typeface="+mj-lt"/>
              </a:rPr>
              <a:t>Business engagement:</a:t>
            </a:r>
          </a:p>
          <a:p>
            <a:pPr lvl="2"/>
            <a:r>
              <a:rPr lang="en-US" dirty="0" smtClean="0">
                <a:latin typeface="+mj-lt"/>
              </a:rPr>
              <a:t>  1,521 employers </a:t>
            </a:r>
            <a:r>
              <a:rPr lang="en-US" dirty="0">
                <a:latin typeface="+mj-lt"/>
              </a:rPr>
              <a:t>s</a:t>
            </a:r>
            <a:r>
              <a:rPr lang="en-US" dirty="0" smtClean="0">
                <a:latin typeface="+mj-lt"/>
              </a:rPr>
              <a:t>erved FFY2017 year to date</a:t>
            </a:r>
          </a:p>
          <a:p>
            <a:pPr lvl="2"/>
            <a:r>
              <a:rPr lang="en-US" dirty="0" smtClean="0">
                <a:latin typeface="+mj-lt"/>
              </a:rPr>
              <a:t>  53% of the businesses </a:t>
            </a:r>
            <a:r>
              <a:rPr lang="en-US" dirty="0">
                <a:latin typeface="+mj-lt"/>
              </a:rPr>
              <a:t>s</a:t>
            </a:r>
            <a:r>
              <a:rPr lang="en-US" dirty="0" smtClean="0">
                <a:latin typeface="+mj-lt"/>
              </a:rPr>
              <a:t>erved </a:t>
            </a:r>
            <a:r>
              <a:rPr lang="en-US" dirty="0">
                <a:latin typeface="+mj-lt"/>
              </a:rPr>
              <a:t>w</a:t>
            </a:r>
            <a:r>
              <a:rPr lang="en-US" dirty="0" smtClean="0">
                <a:latin typeface="+mj-lt"/>
              </a:rPr>
              <a:t>ere </a:t>
            </a:r>
            <a:r>
              <a:rPr lang="en-US" dirty="0">
                <a:latin typeface="+mj-lt"/>
              </a:rPr>
              <a:t>h</a:t>
            </a:r>
            <a:r>
              <a:rPr lang="en-US" dirty="0" smtClean="0">
                <a:latin typeface="+mj-lt"/>
              </a:rPr>
              <a:t>igh </a:t>
            </a:r>
            <a:r>
              <a:rPr lang="en-US" dirty="0">
                <a:latin typeface="+mj-lt"/>
              </a:rPr>
              <a:t>p</a:t>
            </a:r>
            <a:r>
              <a:rPr lang="en-US" dirty="0" smtClean="0">
                <a:latin typeface="+mj-lt"/>
              </a:rPr>
              <a:t>riority businesses</a:t>
            </a:r>
          </a:p>
          <a:p>
            <a:pPr lvl="2"/>
            <a:r>
              <a:rPr lang="en-US" dirty="0">
                <a:latin typeface="+mj-lt"/>
              </a:rPr>
              <a:t> </a:t>
            </a:r>
            <a:r>
              <a:rPr lang="en-US" dirty="0" smtClean="0">
                <a:latin typeface="+mj-lt"/>
              </a:rPr>
              <a:t> WWRC </a:t>
            </a:r>
            <a:r>
              <a:rPr lang="en-US" dirty="0">
                <a:latin typeface="+mj-lt"/>
              </a:rPr>
              <a:t>VMA 2016 Partner of the </a:t>
            </a:r>
            <a:r>
              <a:rPr lang="en-US" dirty="0" smtClean="0">
                <a:latin typeface="+mj-lt"/>
              </a:rPr>
              <a:t>Year</a:t>
            </a:r>
          </a:p>
          <a:p>
            <a:pPr lvl="1"/>
            <a:r>
              <a:rPr lang="en-US" dirty="0" smtClean="0">
                <a:latin typeface="+mj-lt"/>
              </a:rPr>
              <a:t>Credentials:</a:t>
            </a:r>
          </a:p>
          <a:p>
            <a:pPr lvl="2"/>
            <a:r>
              <a:rPr lang="en-US" dirty="0" smtClean="0">
                <a:latin typeface="+mj-lt"/>
              </a:rPr>
              <a:t>+83.3% change from September 2016 to July 2017</a:t>
            </a:r>
          </a:p>
          <a:p>
            <a:pPr lvl="1"/>
            <a:r>
              <a:rPr lang="en-US" dirty="0" smtClean="0">
                <a:latin typeface="+mj-lt"/>
              </a:rPr>
              <a:t>Employment:  </a:t>
            </a:r>
          </a:p>
          <a:p>
            <a:pPr lvl="2"/>
            <a:r>
              <a:rPr lang="en-US" dirty="0" smtClean="0">
                <a:latin typeface="+mj-lt"/>
              </a:rPr>
              <a:t> 3,421 employments FFY2017 year to date</a:t>
            </a:r>
          </a:p>
          <a:p>
            <a:pPr lvl="2"/>
            <a:r>
              <a:rPr lang="en-US" dirty="0" smtClean="0">
                <a:latin typeface="+mj-lt"/>
              </a:rPr>
              <a:t>47% placed in high </a:t>
            </a:r>
            <a:r>
              <a:rPr lang="en-US" dirty="0">
                <a:latin typeface="+mj-lt"/>
              </a:rPr>
              <a:t>d</a:t>
            </a:r>
            <a:r>
              <a:rPr lang="en-US" dirty="0" smtClean="0">
                <a:latin typeface="+mj-lt"/>
              </a:rPr>
              <a:t>emand occupations</a:t>
            </a:r>
            <a:endParaRPr lang="en-US" dirty="0">
              <a:latin typeface="+mj-lt"/>
            </a:endParaRPr>
          </a:p>
          <a:p>
            <a:endParaRPr lang="en-US" dirty="0">
              <a:latin typeface="+mj-l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09600"/>
            <a:ext cx="1905000" cy="106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0CFEC368-1D7A-4F81-ABF6-AE0E36BAF64C}" type="slidenum">
              <a:rPr lang="en-US" smtClean="0"/>
              <a:pPr/>
              <a:t>21</a:t>
            </a:fld>
            <a:endParaRPr lang="en-US" dirty="0"/>
          </a:p>
        </p:txBody>
      </p:sp>
    </p:spTree>
    <p:extLst>
      <p:ext uri="{BB962C8B-B14F-4D97-AF65-F5344CB8AC3E}">
        <p14:creationId xmlns:p14="http://schemas.microsoft.com/office/powerpoint/2010/main" val="39058764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324600" cy="990600"/>
          </a:xfrm>
        </p:spPr>
        <p:txBody>
          <a:bodyPr>
            <a:normAutofit fontScale="90000"/>
          </a:bodyPr>
          <a:lstStyle/>
          <a:p>
            <a:pPr algn="ctr"/>
            <a:r>
              <a:rPr lang="en-US" sz="2400" dirty="0">
                <a:solidFill>
                  <a:schemeClr val="accent1">
                    <a:lumMod val="50000"/>
                  </a:schemeClr>
                </a:solidFill>
              </a:rPr>
              <a:t>Department for Aging and Rehabilitative Services (DARS)</a:t>
            </a:r>
            <a:br>
              <a:rPr lang="en-US" sz="2400" dirty="0">
                <a:solidFill>
                  <a:schemeClr val="accent1">
                    <a:lumMod val="50000"/>
                  </a:schemeClr>
                </a:solidFill>
              </a:rPr>
            </a:br>
            <a:endParaRPr lang="en-US" sz="2400" dirty="0"/>
          </a:p>
        </p:txBody>
      </p:sp>
      <p:sp>
        <p:nvSpPr>
          <p:cNvPr id="3" name="Content Placeholder 2"/>
          <p:cNvSpPr>
            <a:spLocks noGrp="1"/>
          </p:cNvSpPr>
          <p:nvPr>
            <p:ph idx="1"/>
          </p:nvPr>
        </p:nvSpPr>
        <p:spPr/>
        <p:txBody>
          <a:bodyPr>
            <a:normAutofit/>
          </a:bodyPr>
          <a:lstStyle/>
          <a:p>
            <a:pPr algn="ctr"/>
            <a:r>
              <a:rPr lang="en-US" sz="2200" b="1" dirty="0" smtClean="0">
                <a:latin typeface="+mj-lt"/>
              </a:rPr>
              <a:t>Demonstration of Alignment/Cross Agency Partnerships/Braided Funding</a:t>
            </a:r>
          </a:p>
          <a:p>
            <a:pPr lvl="1"/>
            <a:r>
              <a:rPr lang="en-US" sz="1600" dirty="0" smtClean="0">
                <a:latin typeface="+mj-lt"/>
              </a:rPr>
              <a:t>Career Pathways (CPID) with Four Participating Workforce Areas</a:t>
            </a:r>
          </a:p>
          <a:p>
            <a:pPr lvl="1"/>
            <a:r>
              <a:rPr lang="en-US" sz="1600" dirty="0" smtClean="0">
                <a:latin typeface="+mj-lt"/>
              </a:rPr>
              <a:t>Participation in System Alignment Meetings</a:t>
            </a:r>
          </a:p>
          <a:p>
            <a:pPr lvl="1"/>
            <a:r>
              <a:rPr lang="en-US" sz="1600" dirty="0" smtClean="0">
                <a:latin typeface="+mj-lt"/>
              </a:rPr>
              <a:t>DEI and CPID</a:t>
            </a:r>
          </a:p>
          <a:p>
            <a:pPr lvl="1"/>
            <a:r>
              <a:rPr lang="en-US" sz="1600" dirty="0" smtClean="0">
                <a:latin typeface="+mj-lt"/>
              </a:rPr>
              <a:t>Business Forum Solutions Team</a:t>
            </a:r>
          </a:p>
          <a:p>
            <a:pPr lvl="1"/>
            <a:r>
              <a:rPr lang="en-US" sz="1600" dirty="0" smtClean="0">
                <a:latin typeface="+mj-lt"/>
              </a:rPr>
              <a:t>Dream It, Do It Academy</a:t>
            </a:r>
          </a:p>
          <a:p>
            <a:pPr lvl="1"/>
            <a:r>
              <a:rPr lang="en-US" sz="1600" dirty="0" smtClean="0">
                <a:latin typeface="+mj-lt"/>
              </a:rPr>
              <a:t>Dream It, Do It Camps </a:t>
            </a:r>
          </a:p>
          <a:p>
            <a:pPr lvl="1"/>
            <a:r>
              <a:rPr lang="en-US" sz="1600" dirty="0" smtClean="0">
                <a:latin typeface="+mj-lt"/>
              </a:rPr>
              <a:t>Blue Ridge Community College Accessible Curriculum Development</a:t>
            </a:r>
          </a:p>
          <a:p>
            <a:pPr lvl="1"/>
            <a:endParaRPr lang="en-US" sz="1600" dirty="0" smtClean="0">
              <a:latin typeface="+mj-lt"/>
            </a:endParaRPr>
          </a:p>
          <a:p>
            <a:pPr lvl="1"/>
            <a:endParaRPr lang="en-US" sz="1600" dirty="0">
              <a:latin typeface="+mj-l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609600"/>
            <a:ext cx="1905000" cy="106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22</a:t>
            </a:fld>
            <a:endParaRPr lang="en-US" dirty="0"/>
          </a:p>
        </p:txBody>
      </p:sp>
    </p:spTree>
    <p:extLst>
      <p:ext uri="{BB962C8B-B14F-4D97-AF65-F5344CB8AC3E}">
        <p14:creationId xmlns:p14="http://schemas.microsoft.com/office/powerpoint/2010/main" val="1625963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477000" cy="838200"/>
          </a:xfrm>
        </p:spPr>
        <p:txBody>
          <a:bodyPr>
            <a:normAutofit/>
          </a:bodyPr>
          <a:lstStyle/>
          <a:p>
            <a:pPr algn="ctr"/>
            <a:r>
              <a:rPr lang="en-US" sz="2400" dirty="0" smtClean="0"/>
              <a:t>Department for Aging and Rehabilitative Services (DARS)</a:t>
            </a:r>
            <a:endParaRPr lang="en-US" sz="2400" dirty="0"/>
          </a:p>
        </p:txBody>
      </p:sp>
      <p:sp>
        <p:nvSpPr>
          <p:cNvPr id="3" name="Content Placeholder 2"/>
          <p:cNvSpPr>
            <a:spLocks noGrp="1"/>
          </p:cNvSpPr>
          <p:nvPr>
            <p:ph idx="1"/>
          </p:nvPr>
        </p:nvSpPr>
        <p:spPr>
          <a:xfrm>
            <a:off x="304800" y="1447800"/>
            <a:ext cx="8229600" cy="4876800"/>
          </a:xfrm>
        </p:spPr>
        <p:txBody>
          <a:bodyPr>
            <a:normAutofit/>
          </a:bodyPr>
          <a:lstStyle/>
          <a:p>
            <a:r>
              <a:rPr lang="en-US" sz="2200" b="1" dirty="0" smtClean="0">
                <a:latin typeface="+mj-lt"/>
              </a:rPr>
              <a:t>Recent Program Innovations</a:t>
            </a:r>
          </a:p>
          <a:p>
            <a:pPr lvl="1"/>
            <a:r>
              <a:rPr lang="en-US" u="sng" dirty="0" smtClean="0">
                <a:latin typeface="+mj-lt"/>
              </a:rPr>
              <a:t>Credentialing</a:t>
            </a:r>
          </a:p>
          <a:p>
            <a:pPr marL="548640" lvl="2" indent="0">
              <a:buNone/>
            </a:pPr>
            <a:r>
              <a:rPr lang="en-US" i="1" dirty="0" smtClean="0">
                <a:solidFill>
                  <a:schemeClr val="tx1">
                    <a:lumMod val="95000"/>
                    <a:lumOff val="5000"/>
                  </a:schemeClr>
                </a:solidFill>
                <a:latin typeface="+mj-lt"/>
              </a:rPr>
              <a:t>1) Goal to have credentials for every WWRC training program.</a:t>
            </a:r>
            <a:endParaRPr lang="en-US" dirty="0" smtClean="0">
              <a:solidFill>
                <a:schemeClr val="tx1">
                  <a:lumMod val="95000"/>
                  <a:lumOff val="5000"/>
                </a:schemeClr>
              </a:solidFill>
              <a:latin typeface="+mj-lt"/>
            </a:endParaRPr>
          </a:p>
          <a:p>
            <a:pPr marL="548640" lvl="2" indent="0">
              <a:buNone/>
            </a:pPr>
            <a:r>
              <a:rPr lang="en-US" dirty="0" smtClean="0">
                <a:latin typeface="+mj-lt"/>
              </a:rPr>
              <a:t>2) Industry Based Credentials</a:t>
            </a:r>
          </a:p>
          <a:p>
            <a:pPr marL="548640" lvl="2" indent="0">
              <a:buNone/>
            </a:pPr>
            <a:r>
              <a:rPr lang="en-US" dirty="0">
                <a:latin typeface="+mj-lt"/>
              </a:rPr>
              <a:t>	</a:t>
            </a:r>
            <a:r>
              <a:rPr lang="en-US" dirty="0" smtClean="0">
                <a:latin typeface="+mj-lt"/>
              </a:rPr>
              <a:t>(A+ Certification, Career Readiness Certificate, MTT, Computer Numerical 	Controls, Virginia Manufacturing Academy)</a:t>
            </a:r>
          </a:p>
          <a:p>
            <a:pPr lvl="1"/>
            <a:r>
              <a:rPr lang="en-US" u="sng" dirty="0" smtClean="0">
                <a:latin typeface="+mj-lt"/>
              </a:rPr>
              <a:t>Career Pathways/Sector Strategies</a:t>
            </a:r>
          </a:p>
          <a:p>
            <a:pPr lvl="2"/>
            <a:r>
              <a:rPr lang="en-US" dirty="0" smtClean="0">
                <a:latin typeface="+mj-lt"/>
              </a:rPr>
              <a:t>Career Pathways Grant/Business Roundtable</a:t>
            </a:r>
          </a:p>
          <a:p>
            <a:pPr lvl="1"/>
            <a:r>
              <a:rPr lang="en-US" u="sng" dirty="0" smtClean="0">
                <a:latin typeface="+mj-lt"/>
              </a:rPr>
              <a:t>Work Based Learning and Supports</a:t>
            </a:r>
          </a:p>
          <a:p>
            <a:pPr lvl="2"/>
            <a:r>
              <a:rPr lang="en-US" dirty="0" smtClean="0">
                <a:latin typeface="+mj-lt"/>
              </a:rPr>
              <a:t>Customized Employment</a:t>
            </a:r>
          </a:p>
          <a:p>
            <a:pPr lvl="2"/>
            <a:r>
              <a:rPr lang="en-US" dirty="0">
                <a:latin typeface="+mj-lt"/>
              </a:rPr>
              <a:t>Development of Accessible Curriculum at Blue Ridge Community </a:t>
            </a:r>
            <a:r>
              <a:rPr lang="en-US" dirty="0" smtClean="0">
                <a:latin typeface="+mj-lt"/>
              </a:rPr>
              <a:t>College</a:t>
            </a:r>
          </a:p>
          <a:p>
            <a:pPr lvl="2"/>
            <a:r>
              <a:rPr lang="en-US" dirty="0" smtClean="0">
                <a:latin typeface="+mj-lt"/>
              </a:rPr>
              <a:t>Project Search</a:t>
            </a:r>
          </a:p>
          <a:p>
            <a:pPr lvl="2"/>
            <a:r>
              <a:rPr lang="en-US" dirty="0" smtClean="0">
                <a:latin typeface="+mj-lt"/>
              </a:rPr>
              <a:t>Autism Subject Matter Specialist</a:t>
            </a:r>
          </a:p>
          <a:p>
            <a:pPr lvl="2"/>
            <a:r>
              <a:rPr lang="en-US" dirty="0" smtClean="0">
                <a:latin typeface="+mj-lt"/>
              </a:rPr>
              <a:t>CVS Mock Store (WWRC)</a:t>
            </a:r>
          </a:p>
          <a:p>
            <a:pPr lvl="1"/>
            <a:endParaRPr lang="en-US" dirty="0" smtClean="0">
              <a:latin typeface="+mj-lt"/>
            </a:endParaRPr>
          </a:p>
          <a:p>
            <a:pPr lvl="1"/>
            <a:endParaRPr lang="en-US" dirty="0">
              <a:latin typeface="+mj-l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09600"/>
            <a:ext cx="1905000" cy="106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23</a:t>
            </a:fld>
            <a:endParaRPr lang="en-US" dirty="0"/>
          </a:p>
        </p:txBody>
      </p:sp>
    </p:spTree>
    <p:extLst>
      <p:ext uri="{BB962C8B-B14F-4D97-AF65-F5344CB8AC3E}">
        <p14:creationId xmlns:p14="http://schemas.microsoft.com/office/powerpoint/2010/main" val="1169118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191000"/>
          </a:xfrm>
        </p:spPr>
        <p:txBody>
          <a:bodyPr>
            <a:normAutofit/>
          </a:bodyPr>
          <a:lstStyle/>
          <a:p>
            <a:r>
              <a:rPr lang="en-US" sz="1200" b="1" dirty="0" smtClean="0">
                <a:latin typeface="+mj-lt"/>
              </a:rPr>
              <a:t>DARS Performance Outcomes 2017 Year to Date</a:t>
            </a:r>
          </a:p>
          <a:p>
            <a:pPr lvl="1"/>
            <a:r>
              <a:rPr lang="en-US" sz="1000" dirty="0" smtClean="0">
                <a:latin typeface="+mj-lt"/>
              </a:rPr>
              <a:t>3,421 clients successfully employed</a:t>
            </a:r>
          </a:p>
          <a:p>
            <a:pPr lvl="1"/>
            <a:r>
              <a:rPr lang="en-US" sz="1000" dirty="0" smtClean="0">
                <a:latin typeface="+mj-lt"/>
              </a:rPr>
              <a:t>Mean hourly earnings $10.72</a:t>
            </a:r>
          </a:p>
          <a:p>
            <a:pPr lvl="1"/>
            <a:r>
              <a:rPr lang="en-US" sz="1000" dirty="0" smtClean="0">
                <a:latin typeface="+mj-lt"/>
              </a:rPr>
              <a:t>6,554 plans for employment completed</a:t>
            </a:r>
          </a:p>
          <a:p>
            <a:pPr lvl="1"/>
            <a:r>
              <a:rPr lang="en-US" sz="1000" dirty="0" smtClean="0">
                <a:latin typeface="+mj-lt"/>
              </a:rPr>
              <a:t>100% competitive employment</a:t>
            </a:r>
          </a:p>
          <a:p>
            <a:r>
              <a:rPr lang="en-US" sz="1200" b="1" dirty="0" smtClean="0">
                <a:latin typeface="+mj-lt"/>
              </a:rPr>
              <a:t>Contributions Towards State Measures (Credentials)</a:t>
            </a:r>
          </a:p>
          <a:p>
            <a:pPr lvl="1"/>
            <a:r>
              <a:rPr lang="en-US" sz="1000" dirty="0" smtClean="0">
                <a:latin typeface="+mj-lt"/>
              </a:rPr>
              <a:t>Average of 42.4 credentials per month by those who exit DARS</a:t>
            </a:r>
          </a:p>
          <a:p>
            <a:pPr lvl="1"/>
            <a:r>
              <a:rPr lang="en-US" sz="1000" b="1" dirty="0" smtClean="0">
                <a:solidFill>
                  <a:schemeClr val="tx2">
                    <a:lumMod val="50000"/>
                  </a:schemeClr>
                </a:solidFill>
                <a:latin typeface="+mj-lt"/>
              </a:rPr>
              <a:t>+83.3% change </a:t>
            </a:r>
            <a:r>
              <a:rPr lang="en-US" sz="1000" dirty="0" smtClean="0">
                <a:latin typeface="+mj-lt"/>
              </a:rPr>
              <a:t>from September 2016 through July 2017</a:t>
            </a:r>
          </a:p>
          <a:p>
            <a:pPr lvl="1"/>
            <a:endParaRPr lang="en-US" sz="1400" dirty="0" smtClean="0">
              <a:latin typeface="+mj-lt"/>
            </a:endParaRPr>
          </a:p>
          <a:p>
            <a:endParaRPr lang="en-US" sz="2100" dirty="0" smtClean="0">
              <a:latin typeface="+mj-lt"/>
            </a:endParaRPr>
          </a:p>
          <a:p>
            <a:endParaRPr lang="en-US" dirty="0" smtClean="0">
              <a:latin typeface="+mj-lt"/>
            </a:endParaRPr>
          </a:p>
          <a:p>
            <a:endParaRPr lang="en-US" dirty="0">
              <a:latin typeface="+mj-lt"/>
            </a:endParaRPr>
          </a:p>
          <a:p>
            <a:endParaRPr lang="en-US" dirty="0" smtClean="0">
              <a:latin typeface="+mj-lt"/>
            </a:endParaRPr>
          </a:p>
          <a:p>
            <a:endParaRPr lang="en-US" dirty="0">
              <a:latin typeface="+mj-lt"/>
            </a:endParaRPr>
          </a:p>
          <a:p>
            <a:endParaRPr lang="en-US" dirty="0" smtClean="0">
              <a:latin typeface="+mj-lt"/>
            </a:endParaRPr>
          </a:p>
          <a:p>
            <a:endParaRPr lang="en-US" dirty="0">
              <a:latin typeface="+mj-lt"/>
            </a:endParaRPr>
          </a:p>
        </p:txBody>
      </p:sp>
      <p:sp>
        <p:nvSpPr>
          <p:cNvPr id="4" name="Title 3"/>
          <p:cNvSpPr>
            <a:spLocks noGrp="1"/>
          </p:cNvSpPr>
          <p:nvPr>
            <p:ph type="title"/>
          </p:nvPr>
        </p:nvSpPr>
        <p:spPr>
          <a:xfrm>
            <a:off x="13447" y="381000"/>
            <a:ext cx="6844553" cy="609600"/>
          </a:xfrm>
        </p:spPr>
        <p:txBody>
          <a:bodyPr>
            <a:normAutofit/>
          </a:bodyPr>
          <a:lstStyle/>
          <a:p>
            <a:pPr algn="ctr"/>
            <a:r>
              <a:rPr lang="en-US" sz="2400" dirty="0" smtClean="0">
                <a:solidFill>
                  <a:schemeClr val="accent1">
                    <a:lumMod val="50000"/>
                  </a:schemeClr>
                </a:solidFill>
              </a:rPr>
              <a:t>Department for Aging and Rehabilitative Services (DARS)</a:t>
            </a:r>
            <a:endParaRPr lang="en-US" sz="2400" dirty="0">
              <a:solidFill>
                <a:schemeClr val="accent1">
                  <a:lumMod val="50000"/>
                </a:schemeClr>
              </a:solidFill>
            </a:endParaRPr>
          </a:p>
        </p:txBody>
      </p:sp>
      <p:graphicFrame>
        <p:nvGraphicFramePr>
          <p:cNvPr id="5" name="Chart 4"/>
          <p:cNvGraphicFramePr/>
          <p:nvPr>
            <p:extLst>
              <p:ext uri="{D42A27DB-BD31-4B8C-83A1-F6EECF244321}">
                <p14:modId xmlns:p14="http://schemas.microsoft.com/office/powerpoint/2010/main" val="2663624799"/>
              </p:ext>
            </p:extLst>
          </p:nvPr>
        </p:nvGraphicFramePr>
        <p:xfrm>
          <a:off x="609600" y="2743200"/>
          <a:ext cx="5748655" cy="38862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609600"/>
            <a:ext cx="1905000" cy="106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Slide Number Placeholder 8"/>
          <p:cNvSpPr>
            <a:spLocks noGrp="1"/>
          </p:cNvSpPr>
          <p:nvPr>
            <p:ph type="sldNum" sz="quarter" idx="12"/>
          </p:nvPr>
        </p:nvSpPr>
        <p:spPr/>
        <p:txBody>
          <a:bodyPr/>
          <a:lstStyle/>
          <a:p>
            <a:fld id="{0CFEC368-1D7A-4F81-ABF6-AE0E36BAF64C}" type="slidenum">
              <a:rPr lang="en-US" smtClean="0"/>
              <a:pPr/>
              <a:t>24</a:t>
            </a:fld>
            <a:endParaRPr lang="en-US" dirty="0"/>
          </a:p>
        </p:txBody>
      </p:sp>
    </p:spTree>
    <p:extLst>
      <p:ext uri="{BB962C8B-B14F-4D97-AF65-F5344CB8AC3E}">
        <p14:creationId xmlns:p14="http://schemas.microsoft.com/office/powerpoint/2010/main" val="28469712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6248400" cy="990600"/>
          </a:xfrm>
        </p:spPr>
        <p:txBody>
          <a:bodyPr>
            <a:normAutofit fontScale="90000"/>
          </a:bodyPr>
          <a:lstStyle/>
          <a:p>
            <a:pPr algn="ctr"/>
            <a:r>
              <a:rPr lang="en-US" sz="2400" dirty="0">
                <a:solidFill>
                  <a:schemeClr val="accent1">
                    <a:lumMod val="50000"/>
                  </a:schemeClr>
                </a:solidFill>
              </a:rPr>
              <a:t>Department for Aging and Rehabilitative Services (DARS)</a:t>
            </a:r>
            <a:br>
              <a:rPr lang="en-US" sz="2400" dirty="0">
                <a:solidFill>
                  <a:schemeClr val="accent1">
                    <a:lumMod val="50000"/>
                  </a:schemeClr>
                </a:solidFill>
              </a:rPr>
            </a:br>
            <a:endParaRPr lang="en-US" sz="2400" dirty="0">
              <a:solidFill>
                <a:schemeClr val="accent1">
                  <a:lumMod val="50000"/>
                </a:schemeClr>
              </a:solidFill>
            </a:endParaRPr>
          </a:p>
        </p:txBody>
      </p:sp>
      <p:sp>
        <p:nvSpPr>
          <p:cNvPr id="3" name="Content Placeholder 2"/>
          <p:cNvSpPr>
            <a:spLocks noGrp="1"/>
          </p:cNvSpPr>
          <p:nvPr>
            <p:ph idx="1"/>
          </p:nvPr>
        </p:nvSpPr>
        <p:spPr>
          <a:xfrm>
            <a:off x="457200" y="1219200"/>
            <a:ext cx="8229600" cy="4876800"/>
          </a:xfrm>
        </p:spPr>
        <p:txBody>
          <a:bodyPr>
            <a:normAutofit/>
          </a:bodyPr>
          <a:lstStyle/>
          <a:p>
            <a:pPr marL="0" indent="0">
              <a:buNone/>
            </a:pPr>
            <a:endParaRPr lang="en-US" dirty="0" smtClean="0"/>
          </a:p>
          <a:p>
            <a:r>
              <a:rPr lang="en-US" sz="2200" b="1" dirty="0" smtClean="0">
                <a:latin typeface="+mj-lt"/>
              </a:rPr>
              <a:t>Challenges</a:t>
            </a:r>
            <a:r>
              <a:rPr lang="en-US" sz="2200" dirty="0" smtClean="0">
                <a:latin typeface="+mj-lt"/>
              </a:rPr>
              <a:t>:  </a:t>
            </a:r>
          </a:p>
          <a:p>
            <a:pPr marL="274320" lvl="1" indent="0">
              <a:buNone/>
            </a:pPr>
            <a:r>
              <a:rPr lang="en-US" sz="1800" dirty="0" smtClean="0">
                <a:latin typeface="+mj-lt"/>
              </a:rPr>
              <a:t>Costly and Labor Intensive Regulations Under WIOA</a:t>
            </a:r>
            <a:r>
              <a:rPr lang="en-US" dirty="0" smtClean="0">
                <a:latin typeface="+mj-lt"/>
              </a:rPr>
              <a:t>	</a:t>
            </a:r>
          </a:p>
          <a:p>
            <a:pPr lvl="2"/>
            <a:r>
              <a:rPr lang="en-US" dirty="0" smtClean="0">
                <a:latin typeface="+mj-lt"/>
              </a:rPr>
              <a:t>States must reserve and expend at least </a:t>
            </a:r>
            <a:r>
              <a:rPr lang="en-US" b="1" dirty="0" smtClean="0">
                <a:latin typeface="+mj-lt"/>
              </a:rPr>
              <a:t>15 percent of its state allotment</a:t>
            </a:r>
            <a:r>
              <a:rPr lang="en-US" dirty="0" smtClean="0">
                <a:latin typeface="+mj-lt"/>
              </a:rPr>
              <a:t>, under the State Vocational Rehabilitation Service (VR ) grant, to provide or arrange for the provision of pre-employment transition services to students with disabilities.  This statute makes clear that 15 percent is a minimum, not a maximum amount.</a:t>
            </a:r>
          </a:p>
          <a:p>
            <a:pPr lvl="2"/>
            <a:r>
              <a:rPr lang="en-US" b="1" dirty="0" smtClean="0">
                <a:latin typeface="+mj-lt"/>
              </a:rPr>
              <a:t>Section 511 of WIOA</a:t>
            </a:r>
            <a:r>
              <a:rPr lang="en-US" dirty="0" smtClean="0">
                <a:latin typeface="+mj-lt"/>
              </a:rPr>
              <a:t>.  Clients  in sub-minimum wage jobs must receive career counseling and information and referrals that facilitate independent decision making and possible pursuit of other employment every six months.  After the first year counseling and information /referral sources must be provided annually.</a:t>
            </a:r>
          </a:p>
          <a:p>
            <a:pPr marL="548640" lvl="2" indent="0">
              <a:buNone/>
            </a:pPr>
            <a:r>
              <a:rPr lang="en-US" dirty="0" smtClean="0">
                <a:latin typeface="+mj-lt"/>
              </a:rPr>
              <a:t>Funding: Closure of Categories Under Order of Selection</a:t>
            </a:r>
          </a:p>
          <a:p>
            <a:pPr marL="548640" lvl="2" indent="0">
              <a:buNone/>
            </a:pPr>
            <a:endParaRPr lang="en-US" dirty="0">
              <a:latin typeface="+mj-lt"/>
            </a:endParaRPr>
          </a:p>
        </p:txBody>
      </p:sp>
      <p:sp>
        <p:nvSpPr>
          <p:cNvPr id="4" name="5-Point Star 3"/>
          <p:cNvSpPr/>
          <p:nvPr/>
        </p:nvSpPr>
        <p:spPr>
          <a:xfrm>
            <a:off x="533400" y="2042031"/>
            <a:ext cx="304800" cy="31504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5-Point Star 4"/>
          <p:cNvSpPr/>
          <p:nvPr/>
        </p:nvSpPr>
        <p:spPr>
          <a:xfrm>
            <a:off x="685800" y="5295900"/>
            <a:ext cx="2286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09600"/>
            <a:ext cx="1905000" cy="106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lide Number Placeholder 9"/>
          <p:cNvSpPr>
            <a:spLocks noGrp="1"/>
          </p:cNvSpPr>
          <p:nvPr>
            <p:ph type="sldNum" sz="quarter" idx="12"/>
          </p:nvPr>
        </p:nvSpPr>
        <p:spPr/>
        <p:txBody>
          <a:bodyPr/>
          <a:lstStyle/>
          <a:p>
            <a:fld id="{0CFEC368-1D7A-4F81-ABF6-AE0E36BAF64C}" type="slidenum">
              <a:rPr lang="en-US" smtClean="0"/>
              <a:pPr/>
              <a:t>25</a:t>
            </a:fld>
            <a:endParaRPr lang="en-US" dirty="0"/>
          </a:p>
        </p:txBody>
      </p:sp>
    </p:spTree>
    <p:extLst>
      <p:ext uri="{BB962C8B-B14F-4D97-AF65-F5344CB8AC3E}">
        <p14:creationId xmlns:p14="http://schemas.microsoft.com/office/powerpoint/2010/main" val="1723955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6172200" cy="762000"/>
          </a:xfrm>
        </p:spPr>
        <p:txBody>
          <a:bodyPr>
            <a:normAutofit fontScale="90000"/>
          </a:bodyPr>
          <a:lstStyle/>
          <a:p>
            <a:r>
              <a:rPr lang="en-US" sz="2700" dirty="0">
                <a:solidFill>
                  <a:schemeClr val="accent1">
                    <a:lumMod val="50000"/>
                  </a:schemeClr>
                </a:solidFill>
              </a:rPr>
              <a:t>Department for Aging and Rehabilitative Services (DARS)</a:t>
            </a:r>
            <a:r>
              <a:rPr lang="en-US" dirty="0">
                <a:solidFill>
                  <a:schemeClr val="accent1">
                    <a:lumMod val="50000"/>
                  </a:schemeClr>
                </a:solidFill>
              </a:rPr>
              <a:t/>
            </a:r>
            <a:br>
              <a:rPr lang="en-US" dirty="0">
                <a:solidFill>
                  <a:schemeClr val="accent1">
                    <a:lumMod val="50000"/>
                  </a:schemeClr>
                </a:solidFill>
              </a:rPr>
            </a:br>
            <a:endParaRPr lang="en-US" dirty="0"/>
          </a:p>
        </p:txBody>
      </p:sp>
      <p:sp>
        <p:nvSpPr>
          <p:cNvPr id="3" name="TextBox 2"/>
          <p:cNvSpPr txBox="1"/>
          <p:nvPr/>
        </p:nvSpPr>
        <p:spPr>
          <a:xfrm>
            <a:off x="1066800" y="1447800"/>
            <a:ext cx="7391400" cy="5355312"/>
          </a:xfrm>
          <a:prstGeom prst="rect">
            <a:avLst/>
          </a:prstGeom>
          <a:noFill/>
        </p:spPr>
        <p:txBody>
          <a:bodyPr wrap="square" rtlCol="0">
            <a:spAutoFit/>
          </a:bodyPr>
          <a:lstStyle/>
          <a:p>
            <a:pPr marL="285750" indent="-285750">
              <a:buFont typeface="Arial" panose="020B0604020202020204" pitchFamily="34" charset="0"/>
              <a:buChar char="•"/>
            </a:pPr>
            <a:r>
              <a:rPr lang="en-US" b="1" dirty="0" smtClean="0">
                <a:solidFill>
                  <a:schemeClr val="accent1">
                    <a:lumMod val="50000"/>
                  </a:schemeClr>
                </a:solidFill>
                <a:latin typeface="+mj-lt"/>
              </a:rPr>
              <a:t>Opportunities</a:t>
            </a:r>
          </a:p>
          <a:p>
            <a:pPr marL="742950" lvl="1" indent="-285750">
              <a:buFont typeface="Arial" panose="020B0604020202020204" pitchFamily="34" charset="0"/>
              <a:buChar char="•"/>
            </a:pPr>
            <a:r>
              <a:rPr lang="en-US" dirty="0" smtClean="0">
                <a:solidFill>
                  <a:schemeClr val="accent1">
                    <a:lumMod val="50000"/>
                  </a:schemeClr>
                </a:solidFill>
                <a:latin typeface="+mj-lt"/>
              </a:rPr>
              <a:t>Imagine Academy</a:t>
            </a:r>
          </a:p>
          <a:p>
            <a:pPr marL="742950" lvl="1" indent="-285750">
              <a:buFont typeface="Arial" panose="020B0604020202020204" pitchFamily="34" charset="0"/>
              <a:buChar char="•"/>
            </a:pPr>
            <a:r>
              <a:rPr lang="en-US" dirty="0" smtClean="0">
                <a:solidFill>
                  <a:schemeClr val="accent1">
                    <a:lumMod val="50000"/>
                  </a:schemeClr>
                </a:solidFill>
                <a:latin typeface="+mj-lt"/>
              </a:rPr>
              <a:t>DEI Round 8</a:t>
            </a:r>
          </a:p>
          <a:p>
            <a:pPr marL="742950" lvl="1" indent="-285750">
              <a:buFont typeface="Arial" panose="020B0604020202020204" pitchFamily="34" charset="0"/>
              <a:buChar char="•"/>
            </a:pPr>
            <a:r>
              <a:rPr lang="en-US" dirty="0" smtClean="0">
                <a:solidFill>
                  <a:schemeClr val="accent1">
                    <a:lumMod val="50000"/>
                  </a:schemeClr>
                </a:solidFill>
                <a:latin typeface="+mj-lt"/>
              </a:rPr>
              <a:t>Cyber Security</a:t>
            </a:r>
          </a:p>
          <a:p>
            <a:pPr marL="285750" indent="-285750">
              <a:buFont typeface="Arial" panose="020B0604020202020204" pitchFamily="34" charset="0"/>
              <a:buChar char="•"/>
            </a:pPr>
            <a:endParaRPr lang="en-US" b="1" dirty="0" smtClean="0">
              <a:solidFill>
                <a:schemeClr val="accent1">
                  <a:lumMod val="50000"/>
                </a:schemeClr>
              </a:solidFill>
              <a:latin typeface="+mj-lt"/>
            </a:endParaRPr>
          </a:p>
          <a:p>
            <a:pPr marL="285750" indent="-285750">
              <a:buFont typeface="Arial" panose="020B0604020202020204" pitchFamily="34" charset="0"/>
              <a:buChar char="•"/>
            </a:pPr>
            <a:r>
              <a:rPr lang="en-US" b="1" dirty="0" smtClean="0">
                <a:solidFill>
                  <a:schemeClr val="accent1">
                    <a:lumMod val="50000"/>
                  </a:schemeClr>
                </a:solidFill>
                <a:latin typeface="+mj-lt"/>
              </a:rPr>
              <a:t>Next Steps</a:t>
            </a:r>
          </a:p>
          <a:p>
            <a:pPr marL="742950" lvl="1" indent="-285750">
              <a:buFont typeface="Arial" panose="020B0604020202020204" pitchFamily="34" charset="0"/>
              <a:buChar char="•"/>
            </a:pPr>
            <a:r>
              <a:rPr lang="en-US" dirty="0" smtClean="0">
                <a:solidFill>
                  <a:schemeClr val="accent1">
                    <a:lumMod val="50000"/>
                  </a:schemeClr>
                </a:solidFill>
                <a:latin typeface="+mj-lt"/>
              </a:rPr>
              <a:t>All training programs @ WWRC will be have an industry approved credential.</a:t>
            </a:r>
          </a:p>
          <a:p>
            <a:pPr marL="742950" lvl="1" indent="-285750">
              <a:buFont typeface="Arial" panose="020B0604020202020204" pitchFamily="34" charset="0"/>
              <a:buChar char="•"/>
            </a:pPr>
            <a:r>
              <a:rPr lang="en-US" dirty="0" smtClean="0">
                <a:solidFill>
                  <a:schemeClr val="accent1">
                    <a:lumMod val="50000"/>
                  </a:schemeClr>
                </a:solidFill>
                <a:latin typeface="+mj-lt"/>
              </a:rPr>
              <a:t>Customized employment and discovery will be available</a:t>
            </a:r>
          </a:p>
          <a:p>
            <a:pPr marL="742950" lvl="1" indent="-285750">
              <a:buFont typeface="Arial" panose="020B0604020202020204" pitchFamily="34" charset="0"/>
              <a:buChar char="•"/>
            </a:pPr>
            <a:r>
              <a:rPr lang="en-US" dirty="0" smtClean="0">
                <a:solidFill>
                  <a:schemeClr val="accent1">
                    <a:lumMod val="50000"/>
                  </a:schemeClr>
                </a:solidFill>
                <a:latin typeface="+mj-lt"/>
              </a:rPr>
              <a:t>Financial literacy programs will be established</a:t>
            </a:r>
          </a:p>
          <a:p>
            <a:pPr marL="742950" lvl="1" indent="-285750">
              <a:buFont typeface="Arial" panose="020B0604020202020204" pitchFamily="34" charset="0"/>
              <a:buChar char="•"/>
            </a:pPr>
            <a:r>
              <a:rPr lang="en-US" dirty="0" smtClean="0">
                <a:solidFill>
                  <a:schemeClr val="accent1">
                    <a:lumMod val="50000"/>
                  </a:schemeClr>
                </a:solidFill>
                <a:latin typeface="+mj-lt"/>
              </a:rPr>
              <a:t>Special population subject matter experts</a:t>
            </a:r>
          </a:p>
          <a:p>
            <a:pPr marL="742950" lvl="1" indent="-285750">
              <a:buFont typeface="Arial" panose="020B0604020202020204" pitchFamily="34" charset="0"/>
              <a:buChar char="•"/>
            </a:pPr>
            <a:r>
              <a:rPr lang="en-US" dirty="0" smtClean="0">
                <a:solidFill>
                  <a:schemeClr val="accent1">
                    <a:lumMod val="50000"/>
                  </a:schemeClr>
                </a:solidFill>
                <a:latin typeface="+mj-lt"/>
              </a:rPr>
              <a:t>Return on investment 2007 cohort estimates will be available </a:t>
            </a:r>
          </a:p>
          <a:p>
            <a:pPr marL="742950" lvl="1" indent="-285750">
              <a:buFont typeface="Arial" panose="020B0604020202020204" pitchFamily="34" charset="0"/>
              <a:buChar char="•"/>
            </a:pPr>
            <a:endParaRPr lang="en-US" dirty="0" smtClean="0">
              <a:solidFill>
                <a:schemeClr val="accent1">
                  <a:lumMod val="50000"/>
                </a:schemeClr>
              </a:solidFill>
              <a:latin typeface="+mj-lt"/>
            </a:endParaRPr>
          </a:p>
          <a:p>
            <a:pPr marL="742950" lvl="1" indent="-285750">
              <a:buFont typeface="Arial" panose="020B0604020202020204" pitchFamily="34" charset="0"/>
              <a:buChar char="•"/>
            </a:pPr>
            <a:endParaRPr lang="en-US" b="1" dirty="0" smtClean="0">
              <a:solidFill>
                <a:schemeClr val="accent1">
                  <a:lumMod val="50000"/>
                </a:schemeClr>
              </a:solidFill>
              <a:latin typeface="+mj-lt"/>
            </a:endParaRPr>
          </a:p>
          <a:p>
            <a:pPr marL="742950" lvl="1" indent="-285750">
              <a:buFont typeface="Arial" panose="020B0604020202020204" pitchFamily="34" charset="0"/>
              <a:buChar char="•"/>
            </a:pPr>
            <a:endParaRPr lang="en-US" b="1" dirty="0" smtClean="0">
              <a:solidFill>
                <a:schemeClr val="accent1">
                  <a:lumMod val="50000"/>
                </a:schemeClr>
              </a:solidFill>
              <a:latin typeface="+mj-lt"/>
            </a:endParaRPr>
          </a:p>
          <a:p>
            <a:pPr lvl="1" algn="ctr"/>
            <a:r>
              <a:rPr lang="en-US" sz="3600" b="1" dirty="0" smtClean="0">
                <a:solidFill>
                  <a:schemeClr val="accent1">
                    <a:lumMod val="50000"/>
                  </a:schemeClr>
                </a:solidFill>
                <a:latin typeface="+mj-lt"/>
              </a:rPr>
              <a:t>VIDEO - </a:t>
            </a:r>
            <a:r>
              <a:rPr lang="en-US" sz="3600" u="sng" dirty="0">
                <a:hlinkClick r:id="rId2"/>
              </a:rPr>
              <a:t>WWRC MTT Program</a:t>
            </a:r>
            <a:endParaRPr lang="en-US" sz="3600" dirty="0"/>
          </a:p>
          <a:p>
            <a:pPr lvl="1"/>
            <a:endParaRPr lang="en-US" b="1" dirty="0" smtClean="0">
              <a:solidFill>
                <a:schemeClr val="accent1">
                  <a:lumMod val="50000"/>
                </a:schemeClr>
              </a:solidFill>
              <a:latin typeface="+mj-lt"/>
            </a:endParaRPr>
          </a:p>
          <a:p>
            <a:pPr marL="285750" indent="-285750">
              <a:buFont typeface="Arial" panose="020B0604020202020204" pitchFamily="34" charset="0"/>
              <a:buChar char="•"/>
            </a:pPr>
            <a:endParaRPr lang="en-US" b="1" dirty="0">
              <a:solidFill>
                <a:schemeClr val="accent1">
                  <a:lumMod val="50000"/>
                </a:schemeClr>
              </a:solidFill>
              <a:latin typeface="+mj-lt"/>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609600"/>
            <a:ext cx="1905000" cy="1064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32A0176E-9023-43DD-9855-9C72F8D1469C}" type="slidenum">
              <a:rPr lang="en-US" smtClean="0"/>
              <a:t>26</a:t>
            </a:fld>
            <a:endParaRPr lang="en-US" dirty="0"/>
          </a:p>
        </p:txBody>
      </p:sp>
    </p:spTree>
    <p:extLst>
      <p:ext uri="{BB962C8B-B14F-4D97-AF65-F5344CB8AC3E}">
        <p14:creationId xmlns:p14="http://schemas.microsoft.com/office/powerpoint/2010/main" val="205105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DEPARTMENT FOR THE BLIND </a:t>
            </a:r>
            <a:br>
              <a:rPr lang="en-US" dirty="0"/>
            </a:br>
            <a:r>
              <a:rPr lang="en-US" dirty="0"/>
              <a:t>AND VISION IMPAIRED</a:t>
            </a:r>
          </a:p>
        </p:txBody>
      </p:sp>
      <p:sp>
        <p:nvSpPr>
          <p:cNvPr id="3" name="Content Placeholder 2"/>
          <p:cNvSpPr>
            <a:spLocks noGrp="1"/>
          </p:cNvSpPr>
          <p:nvPr>
            <p:ph idx="1"/>
          </p:nvPr>
        </p:nvSpPr>
        <p:spPr/>
        <p:txBody>
          <a:bodyPr>
            <a:normAutofit/>
          </a:bodyPr>
          <a:lstStyle/>
          <a:p>
            <a:r>
              <a:rPr lang="en-US" dirty="0"/>
              <a:t>Key Customer(s) Served</a:t>
            </a:r>
          </a:p>
          <a:p>
            <a:pPr lvl="1"/>
            <a:r>
              <a:rPr lang="en-US" dirty="0"/>
              <a:t>Through the Department’s Vocational Rehabilitation (VR) program individuals who are blind, vision impaired, and deafblind, including students and youth who enter competitive integrated employment.</a:t>
            </a:r>
          </a:p>
          <a:p>
            <a:r>
              <a:rPr lang="en-US" dirty="0"/>
              <a:t>Key Accomplishments Relative to Plan </a:t>
            </a:r>
          </a:p>
          <a:p>
            <a:pPr lvl="1"/>
            <a:r>
              <a:rPr lang="en-US" dirty="0"/>
              <a:t>In 2016, of the more than 16,000 individuals with significant visual disabilities served by DBVI, 1,709 individuals were served in VR</a:t>
            </a:r>
          </a:p>
          <a:p>
            <a:pPr lvl="1"/>
            <a:r>
              <a:rPr lang="en-US" dirty="0"/>
              <a:t>197 individuals entered competitive integrated employment</a:t>
            </a:r>
          </a:p>
          <a:p>
            <a:pPr lvl="1"/>
            <a:r>
              <a:rPr lang="en-US"/>
              <a:t>74  </a:t>
            </a:r>
            <a:r>
              <a:rPr lang="en-US" dirty="0"/>
              <a:t>of individuals participated in work experiences</a:t>
            </a:r>
          </a:p>
          <a:p>
            <a:r>
              <a:rPr lang="en-US" dirty="0"/>
              <a:t>Recent Program Innovations </a:t>
            </a:r>
          </a:p>
          <a:p>
            <a:pPr lvl="1"/>
            <a:r>
              <a:rPr lang="en-US" dirty="0"/>
              <a:t>Paid Work Experience</a:t>
            </a:r>
          </a:p>
          <a:p>
            <a:pPr lvl="1"/>
            <a:r>
              <a:rPr lang="en-US" dirty="0"/>
              <a:t>Robotics Academy</a:t>
            </a:r>
          </a:p>
          <a:p>
            <a:endParaRPr lang="en-US" dirty="0"/>
          </a:p>
          <a:p>
            <a:endParaRPr lang="en-US" dirty="0"/>
          </a:p>
        </p:txBody>
      </p:sp>
      <p:pic>
        <p:nvPicPr>
          <p:cNvPr id="4" name="Picture 3" descr="DBVI Email Signature"/>
          <p:cNvPicPr/>
          <p:nvPr/>
        </p:nvPicPr>
        <p:blipFill>
          <a:blip r:embed="rId2">
            <a:extLst>
              <a:ext uri="{28A0092B-C50C-407E-A947-70E740481C1C}">
                <a14:useLocalDpi xmlns:a14="http://schemas.microsoft.com/office/drawing/2010/main" val="0"/>
              </a:ext>
            </a:extLst>
          </a:blip>
          <a:srcRect/>
          <a:stretch>
            <a:fillRect/>
          </a:stretch>
        </p:blipFill>
        <p:spPr bwMode="auto">
          <a:xfrm>
            <a:off x="6400800" y="609600"/>
            <a:ext cx="1905000" cy="838200"/>
          </a:xfrm>
          <a:prstGeom prst="rect">
            <a:avLst/>
          </a:prstGeom>
          <a:noFill/>
          <a:ln>
            <a:noFill/>
          </a:ln>
        </p:spPr>
      </p:pic>
      <p:sp>
        <p:nvSpPr>
          <p:cNvPr id="8" name="Slide Number Placeholder 7"/>
          <p:cNvSpPr>
            <a:spLocks noGrp="1"/>
          </p:cNvSpPr>
          <p:nvPr>
            <p:ph type="sldNum" sz="quarter" idx="12"/>
          </p:nvPr>
        </p:nvSpPr>
        <p:spPr/>
        <p:txBody>
          <a:bodyPr/>
          <a:lstStyle/>
          <a:p>
            <a:fld id="{0CFEC368-1D7A-4F81-ABF6-AE0E36BAF64C}" type="slidenum">
              <a:rPr lang="en-US" smtClean="0"/>
              <a:pPr/>
              <a:t>27</a:t>
            </a:fld>
            <a:endParaRPr lang="en-US" dirty="0"/>
          </a:p>
        </p:txBody>
      </p:sp>
    </p:spTree>
    <p:extLst>
      <p:ext uri="{BB962C8B-B14F-4D97-AF65-F5344CB8AC3E}">
        <p14:creationId xmlns:p14="http://schemas.microsoft.com/office/powerpoint/2010/main" val="17664553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DEPARTMENT FOR THE BLIND </a:t>
            </a:r>
            <a:br>
              <a:rPr lang="en-US" dirty="0"/>
            </a:br>
            <a:r>
              <a:rPr lang="en-US" dirty="0"/>
              <a:t>AND VISION IMPAIRED	</a:t>
            </a:r>
          </a:p>
        </p:txBody>
      </p:sp>
      <p:sp>
        <p:nvSpPr>
          <p:cNvPr id="3" name="Content Placeholder 2"/>
          <p:cNvSpPr>
            <a:spLocks noGrp="1"/>
          </p:cNvSpPr>
          <p:nvPr>
            <p:ph idx="1"/>
          </p:nvPr>
        </p:nvSpPr>
        <p:spPr/>
        <p:txBody>
          <a:bodyPr>
            <a:normAutofit lnSpcReduction="10000"/>
          </a:bodyPr>
          <a:lstStyle/>
          <a:p>
            <a:r>
              <a:rPr lang="en-US" dirty="0"/>
              <a:t>Examples of Cross-Agency Partnerships</a:t>
            </a:r>
          </a:p>
          <a:p>
            <a:pPr lvl="1"/>
            <a:r>
              <a:rPr lang="en-US" dirty="0"/>
              <a:t>Increase access to Career Pathways </a:t>
            </a:r>
          </a:p>
          <a:p>
            <a:pPr lvl="2"/>
            <a:r>
              <a:rPr lang="en-US" dirty="0"/>
              <a:t>Modern Manufacturing</a:t>
            </a:r>
          </a:p>
          <a:p>
            <a:pPr lvl="2"/>
            <a:r>
              <a:rPr lang="en-US" dirty="0"/>
              <a:t>Logistics</a:t>
            </a:r>
          </a:p>
          <a:p>
            <a:pPr lvl="2"/>
            <a:r>
              <a:rPr lang="en-US" dirty="0"/>
              <a:t>Information Technology</a:t>
            </a:r>
          </a:p>
          <a:p>
            <a:r>
              <a:rPr lang="en-US" dirty="0"/>
              <a:t>Performance Outcomes</a:t>
            </a:r>
          </a:p>
          <a:p>
            <a:pPr lvl="1"/>
            <a:r>
              <a:rPr lang="en-US" dirty="0"/>
              <a:t>Last year’s average wages of individuals served was $19.42. This is an 11.6% increase since the beginning of the McAuliffe administration.</a:t>
            </a:r>
          </a:p>
          <a:p>
            <a:r>
              <a:rPr lang="en-US" dirty="0"/>
              <a:t>Contributions Towards State Measures </a:t>
            </a:r>
          </a:p>
          <a:p>
            <a:pPr lvl="1"/>
            <a:r>
              <a:rPr lang="en-US" dirty="0"/>
              <a:t>279  businesses were served by the agency</a:t>
            </a:r>
          </a:p>
          <a:p>
            <a:r>
              <a:rPr lang="en-US" dirty="0"/>
              <a:t>ROI if available</a:t>
            </a:r>
          </a:p>
          <a:p>
            <a:pPr lvl="1"/>
            <a:r>
              <a:rPr lang="en-US" dirty="0"/>
              <a:t>Last year for every $1000 spent by DBVI, individuals entering into competitive integrated employment contributed nearly $2000 to Virginia’s economy.</a:t>
            </a:r>
          </a:p>
        </p:txBody>
      </p:sp>
      <p:pic>
        <p:nvPicPr>
          <p:cNvPr id="4" name="Picture 3" descr="DBVI Email Signature"/>
          <p:cNvPicPr/>
          <p:nvPr/>
        </p:nvPicPr>
        <p:blipFill>
          <a:blip r:embed="rId2">
            <a:extLst>
              <a:ext uri="{28A0092B-C50C-407E-A947-70E740481C1C}">
                <a14:useLocalDpi xmlns:a14="http://schemas.microsoft.com/office/drawing/2010/main" val="0"/>
              </a:ext>
            </a:extLst>
          </a:blip>
          <a:srcRect/>
          <a:stretch>
            <a:fillRect/>
          </a:stretch>
        </p:blipFill>
        <p:spPr bwMode="auto">
          <a:xfrm>
            <a:off x="6400800" y="609600"/>
            <a:ext cx="1905000" cy="838200"/>
          </a:xfrm>
          <a:prstGeom prst="rect">
            <a:avLst/>
          </a:prstGeom>
          <a:noFill/>
          <a:ln>
            <a:noFill/>
          </a:ln>
        </p:spPr>
      </p:pic>
      <p:sp>
        <p:nvSpPr>
          <p:cNvPr id="8" name="Slide Number Placeholder 7"/>
          <p:cNvSpPr>
            <a:spLocks noGrp="1"/>
          </p:cNvSpPr>
          <p:nvPr>
            <p:ph type="sldNum" sz="quarter" idx="12"/>
          </p:nvPr>
        </p:nvSpPr>
        <p:spPr/>
        <p:txBody>
          <a:bodyPr/>
          <a:lstStyle/>
          <a:p>
            <a:fld id="{0CFEC368-1D7A-4F81-ABF6-AE0E36BAF64C}" type="slidenum">
              <a:rPr lang="en-US" smtClean="0"/>
              <a:pPr/>
              <a:t>28</a:t>
            </a:fld>
            <a:endParaRPr lang="en-US" dirty="0"/>
          </a:p>
        </p:txBody>
      </p:sp>
    </p:spTree>
    <p:extLst>
      <p:ext uri="{BB962C8B-B14F-4D97-AF65-F5344CB8AC3E}">
        <p14:creationId xmlns:p14="http://schemas.microsoft.com/office/powerpoint/2010/main" val="4079556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DEPARTMENT FOR THE BLIND </a:t>
            </a:r>
            <a:br>
              <a:rPr lang="en-US" dirty="0"/>
            </a:br>
            <a:r>
              <a:rPr lang="en-US" dirty="0"/>
              <a:t>AND VISION IMPAIRED</a:t>
            </a:r>
          </a:p>
        </p:txBody>
      </p:sp>
      <p:sp>
        <p:nvSpPr>
          <p:cNvPr id="3" name="Content Placeholder 2"/>
          <p:cNvSpPr>
            <a:spLocks noGrp="1"/>
          </p:cNvSpPr>
          <p:nvPr>
            <p:ph idx="1"/>
          </p:nvPr>
        </p:nvSpPr>
        <p:spPr/>
        <p:txBody>
          <a:bodyPr/>
          <a:lstStyle/>
          <a:p>
            <a:endParaRPr lang="en-US" dirty="0"/>
          </a:p>
          <a:p>
            <a:r>
              <a:rPr lang="en-US" dirty="0"/>
              <a:t>Next Steps</a:t>
            </a:r>
          </a:p>
          <a:p>
            <a:pPr lvl="1"/>
            <a:r>
              <a:rPr lang="en-US" dirty="0"/>
              <a:t>Continue Business Engagement to increase work experiences, internships, and employment</a:t>
            </a:r>
          </a:p>
          <a:p>
            <a:pPr lvl="1"/>
            <a:r>
              <a:rPr lang="en-US" dirty="0"/>
              <a:t>Continue to enhance alignment with Workforce Partners</a:t>
            </a:r>
          </a:p>
          <a:p>
            <a:pPr marL="274320" lvl="1" indent="0">
              <a:buNone/>
            </a:pPr>
            <a:endParaRPr lang="en-US" dirty="0"/>
          </a:p>
          <a:p>
            <a:pPr lvl="1"/>
            <a:endParaRPr lang="en-US" dirty="0"/>
          </a:p>
          <a:p>
            <a:r>
              <a:rPr lang="en-US" dirty="0"/>
              <a:t>Challenges/Opportunities</a:t>
            </a:r>
          </a:p>
          <a:p>
            <a:pPr lvl="1"/>
            <a:r>
              <a:rPr lang="en-US" dirty="0"/>
              <a:t>Pre Employment Transition Services</a:t>
            </a:r>
          </a:p>
          <a:p>
            <a:pPr lvl="1"/>
            <a:r>
              <a:rPr lang="en-US" dirty="0"/>
              <a:t>Competitive Integrated Employment/Ability One</a:t>
            </a:r>
          </a:p>
          <a:p>
            <a:pPr lvl="1"/>
            <a:endParaRPr lang="en-US" dirty="0"/>
          </a:p>
        </p:txBody>
      </p:sp>
      <p:pic>
        <p:nvPicPr>
          <p:cNvPr id="4" name="Picture 3" descr="DBVI Email Signature"/>
          <p:cNvPicPr/>
          <p:nvPr/>
        </p:nvPicPr>
        <p:blipFill>
          <a:blip r:embed="rId2">
            <a:extLst>
              <a:ext uri="{28A0092B-C50C-407E-A947-70E740481C1C}">
                <a14:useLocalDpi xmlns:a14="http://schemas.microsoft.com/office/drawing/2010/main" val="0"/>
              </a:ext>
            </a:extLst>
          </a:blip>
          <a:srcRect/>
          <a:stretch>
            <a:fillRect/>
          </a:stretch>
        </p:blipFill>
        <p:spPr bwMode="auto">
          <a:xfrm>
            <a:off x="6400800" y="609600"/>
            <a:ext cx="1905000" cy="838200"/>
          </a:xfrm>
          <a:prstGeom prst="rect">
            <a:avLst/>
          </a:prstGeom>
          <a:noFill/>
          <a:ln>
            <a:noFill/>
          </a:ln>
        </p:spPr>
      </p:pic>
      <p:sp>
        <p:nvSpPr>
          <p:cNvPr id="8" name="Slide Number Placeholder 7"/>
          <p:cNvSpPr>
            <a:spLocks noGrp="1"/>
          </p:cNvSpPr>
          <p:nvPr>
            <p:ph type="sldNum" sz="quarter" idx="12"/>
          </p:nvPr>
        </p:nvSpPr>
        <p:spPr/>
        <p:txBody>
          <a:bodyPr/>
          <a:lstStyle/>
          <a:p>
            <a:fld id="{0CFEC368-1D7A-4F81-ABF6-AE0E36BAF64C}" type="slidenum">
              <a:rPr lang="en-US" smtClean="0"/>
              <a:pPr/>
              <a:t>29</a:t>
            </a:fld>
            <a:endParaRPr lang="en-US" dirty="0"/>
          </a:p>
        </p:txBody>
      </p:sp>
    </p:spTree>
    <p:extLst>
      <p:ext uri="{BB962C8B-B14F-4D97-AF65-F5344CB8AC3E}">
        <p14:creationId xmlns:p14="http://schemas.microsoft.com/office/powerpoint/2010/main" val="2160256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1639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8012" y="1422616"/>
            <a:ext cx="3005928" cy="401276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3" name="Straight Connector 72"/>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8096" y="585216"/>
            <a:ext cx="3796884" cy="1499616"/>
          </a:xfrm>
        </p:spPr>
        <p:txBody>
          <a:bodyPr>
            <a:normAutofit/>
          </a:bodyPr>
          <a:lstStyle/>
          <a:p>
            <a:r>
              <a:rPr lang="en-US">
                <a:solidFill>
                  <a:srgbClr val="FFFFFF"/>
                </a:solidFill>
              </a:rPr>
              <a:t>TARGETED INDUSTRIES</a:t>
            </a:r>
          </a:p>
        </p:txBody>
      </p:sp>
      <p:sp>
        <p:nvSpPr>
          <p:cNvPr id="3" name="Content Placeholder 2"/>
          <p:cNvSpPr>
            <a:spLocks noGrp="1"/>
          </p:cNvSpPr>
          <p:nvPr>
            <p:ph idx="1"/>
          </p:nvPr>
        </p:nvSpPr>
        <p:spPr>
          <a:xfrm>
            <a:off x="768096" y="2286000"/>
            <a:ext cx="3810924" cy="3931920"/>
          </a:xfrm>
        </p:spPr>
        <p:txBody>
          <a:bodyPr>
            <a:normAutofit/>
          </a:bodyPr>
          <a:lstStyle/>
          <a:p>
            <a:r>
              <a:rPr lang="en-US" sz="1600">
                <a:solidFill>
                  <a:srgbClr val="FFFFFF"/>
                </a:solidFill>
              </a:rPr>
              <a:t>Advanced Manufacturing</a:t>
            </a:r>
          </a:p>
          <a:p>
            <a:r>
              <a:rPr lang="en-US" sz="1600">
                <a:solidFill>
                  <a:srgbClr val="FFFFFF"/>
                </a:solidFill>
              </a:rPr>
              <a:t>Information Technology</a:t>
            </a:r>
          </a:p>
          <a:p>
            <a:r>
              <a:rPr lang="en-US" sz="1600">
                <a:solidFill>
                  <a:srgbClr val="FFFFFF"/>
                </a:solidFill>
              </a:rPr>
              <a:t>Tourism</a:t>
            </a:r>
          </a:p>
          <a:p>
            <a:r>
              <a:rPr lang="en-US" sz="1600">
                <a:solidFill>
                  <a:srgbClr val="FFFFFF"/>
                </a:solidFill>
              </a:rPr>
              <a:t>Energy</a:t>
            </a:r>
          </a:p>
          <a:p>
            <a:r>
              <a:rPr lang="en-US" sz="1600">
                <a:solidFill>
                  <a:srgbClr val="FFFFFF"/>
                </a:solidFill>
              </a:rPr>
              <a:t>Federal Government</a:t>
            </a:r>
          </a:p>
          <a:p>
            <a:r>
              <a:rPr lang="en-US" sz="1600">
                <a:solidFill>
                  <a:srgbClr val="FFFFFF"/>
                </a:solidFill>
              </a:rPr>
              <a:t>Professional Business Services</a:t>
            </a:r>
          </a:p>
          <a:p>
            <a:r>
              <a:rPr lang="en-US" sz="1600">
                <a:solidFill>
                  <a:srgbClr val="FFFFFF"/>
                </a:solidFill>
              </a:rPr>
              <a:t>Agriculture and Forestry</a:t>
            </a:r>
          </a:p>
          <a:p>
            <a:r>
              <a:rPr lang="en-US" sz="1600">
                <a:solidFill>
                  <a:srgbClr val="FFFFFF"/>
                </a:solidFill>
              </a:rPr>
              <a:t>Health Care</a:t>
            </a:r>
          </a:p>
          <a:p>
            <a:r>
              <a:rPr lang="en-US" sz="1600">
                <a:solidFill>
                  <a:srgbClr val="FFFFFF"/>
                </a:solidFill>
              </a:rPr>
              <a:t>Logistics</a:t>
            </a:r>
          </a:p>
        </p:txBody>
      </p:sp>
      <p:sp>
        <p:nvSpPr>
          <p:cNvPr id="7" name="Slide Number Placeholder 6"/>
          <p:cNvSpPr>
            <a:spLocks noGrp="1"/>
          </p:cNvSpPr>
          <p:nvPr>
            <p:ph type="sldNum" sz="quarter" idx="12"/>
          </p:nvPr>
        </p:nvSpPr>
        <p:spPr/>
        <p:txBody>
          <a:bodyPr/>
          <a:lstStyle/>
          <a:p>
            <a:fld id="{0CFEC368-1D7A-4F81-ABF6-AE0E36BAF64C}" type="slidenum">
              <a:rPr lang="en-US" smtClean="0"/>
              <a:pPr/>
              <a:t>3</a:t>
            </a:fld>
            <a:endParaRPr lang="en-US" dirty="0"/>
          </a:p>
        </p:txBody>
      </p:sp>
    </p:spTree>
    <p:extLst>
      <p:ext uri="{BB962C8B-B14F-4D97-AF65-F5344CB8AC3E}">
        <p14:creationId xmlns:p14="http://schemas.microsoft.com/office/powerpoint/2010/main" val="36820724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 TITLE I CSP Progress</a:t>
            </a:r>
            <a:endParaRPr lang="en-US" dirty="0"/>
          </a:p>
        </p:txBody>
      </p:sp>
      <p:sp>
        <p:nvSpPr>
          <p:cNvPr id="3" name="Content Placeholder 2"/>
          <p:cNvSpPr>
            <a:spLocks noGrp="1"/>
          </p:cNvSpPr>
          <p:nvPr>
            <p:ph idx="1"/>
          </p:nvPr>
        </p:nvSpPr>
        <p:spPr/>
        <p:txBody>
          <a:bodyPr>
            <a:normAutofit/>
          </a:bodyPr>
          <a:lstStyle/>
          <a:p>
            <a:r>
              <a:rPr lang="en-US" dirty="0" smtClean="0"/>
              <a:t>Partnership &amp; Collaboration</a:t>
            </a:r>
          </a:p>
          <a:p>
            <a:pPr lvl="1"/>
            <a:r>
              <a:rPr lang="en-US" dirty="0"/>
              <a:t>Systems </a:t>
            </a:r>
            <a:r>
              <a:rPr lang="en-US" dirty="0" smtClean="0"/>
              <a:t>Integration–Common </a:t>
            </a:r>
            <a:r>
              <a:rPr lang="en-US" dirty="0"/>
              <a:t>Intake Process</a:t>
            </a:r>
          </a:p>
          <a:p>
            <a:pPr lvl="1"/>
            <a:r>
              <a:rPr lang="en-US" dirty="0"/>
              <a:t>Local Plans Review </a:t>
            </a:r>
            <a:r>
              <a:rPr lang="en-US" dirty="0" smtClean="0"/>
              <a:t>Process</a:t>
            </a:r>
          </a:p>
          <a:p>
            <a:pPr lvl="1"/>
            <a:r>
              <a:rPr lang="en-US" dirty="0"/>
              <a:t>Sector Strategies &amp; Career Pathways Steering Committee</a:t>
            </a:r>
          </a:p>
          <a:p>
            <a:pPr lvl="1"/>
            <a:r>
              <a:rPr lang="en-US" dirty="0"/>
              <a:t>Business Services </a:t>
            </a:r>
            <a:r>
              <a:rPr lang="en-US" dirty="0" smtClean="0"/>
              <a:t>Reporting</a:t>
            </a:r>
            <a:endParaRPr lang="en-US" dirty="0"/>
          </a:p>
          <a:p>
            <a:pPr lvl="1"/>
            <a:r>
              <a:rPr lang="en-US" dirty="0"/>
              <a:t>Registered Apprenticeship </a:t>
            </a:r>
            <a:r>
              <a:rPr lang="en-US" dirty="0" smtClean="0"/>
              <a:t>Workgroup</a:t>
            </a:r>
          </a:p>
          <a:p>
            <a:pPr lvl="1"/>
            <a:r>
              <a:rPr lang="en-US" dirty="0" smtClean="0"/>
              <a:t>WIOA State Implementation Team</a:t>
            </a:r>
          </a:p>
          <a:p>
            <a:r>
              <a:rPr lang="en-US" dirty="0" smtClean="0"/>
              <a:t>Discretionary Grants</a:t>
            </a:r>
          </a:p>
          <a:p>
            <a:r>
              <a:rPr lang="en-US" dirty="0" smtClean="0"/>
              <a:t>Professional Development</a:t>
            </a:r>
          </a:p>
          <a:p>
            <a:pPr lvl="1"/>
            <a:r>
              <a:rPr lang="en-US" dirty="0"/>
              <a:t>Sector Strategies &amp; Career Pathways Academy; Webinars; Workforce Professionals Academy</a:t>
            </a:r>
          </a:p>
          <a:p>
            <a:endParaRPr lang="en-US" dirty="0" smtClean="0"/>
          </a:p>
          <a:p>
            <a:endParaRPr lang="en-US" sz="2800" dirty="0" smtClean="0"/>
          </a:p>
          <a:p>
            <a:pPr lvl="1"/>
            <a:endParaRPr lang="en-US" sz="2400" dirty="0"/>
          </a:p>
          <a:p>
            <a:pPr marL="274320" lvl="1" indent="0">
              <a:buNone/>
            </a:pPr>
            <a:endParaRPr lang="en-US" sz="2400" dirty="0" smtClean="0"/>
          </a:p>
          <a:p>
            <a:pPr lvl="2"/>
            <a:endParaRPr lang="en-US" sz="800" dirty="0"/>
          </a:p>
          <a:p>
            <a:pPr lvl="1"/>
            <a:endParaRPr lang="en-US" dirty="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33402"/>
            <a:ext cx="17145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037586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 TITLE I CSP Progress</a:t>
            </a:r>
            <a:endParaRPr lang="en-US" dirty="0"/>
          </a:p>
        </p:txBody>
      </p:sp>
      <p:sp>
        <p:nvSpPr>
          <p:cNvPr id="3" name="Content Placeholder 2"/>
          <p:cNvSpPr>
            <a:spLocks noGrp="1"/>
          </p:cNvSpPr>
          <p:nvPr>
            <p:ph idx="1"/>
          </p:nvPr>
        </p:nvSpPr>
        <p:spPr>
          <a:xfrm>
            <a:off x="457200" y="1425852"/>
            <a:ext cx="8229600" cy="5152367"/>
          </a:xfrm>
        </p:spPr>
        <p:txBody>
          <a:bodyPr>
            <a:normAutofit/>
          </a:bodyPr>
          <a:lstStyle/>
          <a:p>
            <a:pPr marL="0" indent="0">
              <a:buNone/>
            </a:pPr>
            <a:endParaRPr lang="en-US" sz="1200" dirty="0" smtClean="0"/>
          </a:p>
          <a:p>
            <a:pPr marL="0" indent="0">
              <a:buNone/>
            </a:pPr>
            <a:r>
              <a:rPr lang="en-US" dirty="0" smtClean="0"/>
              <a:t>Adult, Dislocated Worker &amp; Youth:</a:t>
            </a:r>
          </a:p>
          <a:p>
            <a:pPr marL="0" indent="0">
              <a:buNone/>
            </a:pPr>
            <a:endParaRPr lang="en-US" sz="1000" dirty="0" smtClean="0"/>
          </a:p>
          <a:p>
            <a:r>
              <a:rPr lang="en-US" dirty="0" smtClean="0"/>
              <a:t>Work-Based Learning</a:t>
            </a:r>
          </a:p>
          <a:p>
            <a:pPr lvl="1"/>
            <a:r>
              <a:rPr lang="en-US" dirty="0" smtClean="0"/>
              <a:t>Incumbent Worker Innovation Program ($1M)</a:t>
            </a:r>
          </a:p>
          <a:p>
            <a:pPr lvl="1"/>
            <a:r>
              <a:rPr lang="en-US" dirty="0"/>
              <a:t>Employer User Guides (OJT, IWT, and Registered Apprenticeship</a:t>
            </a:r>
            <a:r>
              <a:rPr lang="en-US" dirty="0" smtClean="0"/>
              <a:t>)</a:t>
            </a:r>
          </a:p>
          <a:p>
            <a:pPr lvl="1"/>
            <a:r>
              <a:rPr lang="en-US" dirty="0" smtClean="0"/>
              <a:t>Incumbent Worker Training Guidance</a:t>
            </a:r>
          </a:p>
          <a:p>
            <a:pPr lvl="1"/>
            <a:r>
              <a:rPr lang="en-US" dirty="0" smtClean="0"/>
              <a:t>Registered </a:t>
            </a:r>
            <a:r>
              <a:rPr lang="en-US" dirty="0"/>
              <a:t>Apprenticeship </a:t>
            </a:r>
            <a:r>
              <a:rPr lang="en-US" dirty="0" smtClean="0"/>
              <a:t>ETPL Process for LWDAs</a:t>
            </a:r>
          </a:p>
          <a:p>
            <a:pPr lvl="1"/>
            <a:endParaRPr lang="en-US" dirty="0"/>
          </a:p>
          <a:p>
            <a:endParaRPr lang="en-US" dirty="0" smtClean="0"/>
          </a:p>
          <a:p>
            <a:pPr marL="274320" lvl="1" indent="0">
              <a:buNone/>
            </a:pPr>
            <a:endParaRPr lang="en-US" sz="1100" dirty="0" smtClean="0"/>
          </a:p>
          <a:p>
            <a:pPr lvl="1"/>
            <a:endParaRPr lang="en-US" dirty="0" smtClean="0"/>
          </a:p>
          <a:p>
            <a:pPr lvl="2"/>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33402"/>
            <a:ext cx="17145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95296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 TITLE I CSP Progress</a:t>
            </a:r>
            <a:endParaRPr lang="en-US" dirty="0"/>
          </a:p>
        </p:txBody>
      </p:sp>
      <p:sp>
        <p:nvSpPr>
          <p:cNvPr id="3" name="Content Placeholder 2"/>
          <p:cNvSpPr>
            <a:spLocks noGrp="1"/>
          </p:cNvSpPr>
          <p:nvPr>
            <p:ph idx="1"/>
          </p:nvPr>
        </p:nvSpPr>
        <p:spPr>
          <a:xfrm>
            <a:off x="457200" y="1425852"/>
            <a:ext cx="8229600" cy="5152367"/>
          </a:xfrm>
        </p:spPr>
        <p:txBody>
          <a:bodyPr>
            <a:normAutofit/>
          </a:bodyPr>
          <a:lstStyle/>
          <a:p>
            <a:pPr marL="0" indent="0">
              <a:buNone/>
            </a:pPr>
            <a:endParaRPr lang="en-US" sz="1200" dirty="0" smtClean="0"/>
          </a:p>
          <a:p>
            <a:pPr marL="0" indent="0">
              <a:buNone/>
            </a:pPr>
            <a:r>
              <a:rPr lang="en-US" dirty="0" smtClean="0"/>
              <a:t>Adult, Dislocated Worker &amp; Youth Performance:</a:t>
            </a:r>
          </a:p>
          <a:p>
            <a:pPr marL="274320" lvl="1" indent="0">
              <a:buNone/>
            </a:pPr>
            <a:endParaRPr lang="en-US" sz="1100" dirty="0" smtClean="0"/>
          </a:p>
          <a:p>
            <a:pPr lvl="1"/>
            <a:endParaRPr lang="en-US" dirty="0" smtClean="0"/>
          </a:p>
          <a:p>
            <a:pPr lvl="2"/>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33402"/>
            <a:ext cx="17145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stretch>
            <a:fillRect/>
          </a:stretch>
        </p:blipFill>
        <p:spPr>
          <a:xfrm>
            <a:off x="818907" y="2464077"/>
            <a:ext cx="7327226" cy="2709638"/>
          </a:xfrm>
          <a:prstGeom prst="rect">
            <a:avLst/>
          </a:prstGeom>
        </p:spPr>
      </p:pic>
    </p:spTree>
    <p:extLst>
      <p:ext uri="{BB962C8B-B14F-4D97-AF65-F5344CB8AC3E}">
        <p14:creationId xmlns:p14="http://schemas.microsoft.com/office/powerpoint/2010/main" val="233350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WIOA TITLE I CSP Progress</a:t>
            </a:r>
            <a:endParaRPr lang="en-US" dirty="0"/>
          </a:p>
        </p:txBody>
      </p:sp>
      <p:sp>
        <p:nvSpPr>
          <p:cNvPr id="3" name="Content Placeholder 2"/>
          <p:cNvSpPr>
            <a:spLocks noGrp="1"/>
          </p:cNvSpPr>
          <p:nvPr>
            <p:ph idx="1"/>
          </p:nvPr>
        </p:nvSpPr>
        <p:spPr>
          <a:xfrm>
            <a:off x="457200" y="1531960"/>
            <a:ext cx="8229600" cy="4876800"/>
          </a:xfrm>
        </p:spPr>
        <p:txBody>
          <a:bodyPr>
            <a:normAutofit lnSpcReduction="10000"/>
          </a:bodyPr>
          <a:lstStyle/>
          <a:p>
            <a:r>
              <a:rPr lang="en-US" dirty="0" smtClean="0"/>
              <a:t>Rapid Response:</a:t>
            </a:r>
          </a:p>
          <a:p>
            <a:pPr lvl="1"/>
            <a:r>
              <a:rPr lang="en-US" dirty="0" smtClean="0"/>
              <a:t>Established Performance Outcomes related to Layoff Aversion and Layoff Events</a:t>
            </a:r>
          </a:p>
          <a:p>
            <a:pPr lvl="1"/>
            <a:r>
              <a:rPr lang="en-US" dirty="0" smtClean="0"/>
              <a:t>$1.4MM Awarded to  LWDAs 1, 2, &amp; 3 (NR/MR Multi-Jurisdictional Award) for lay-off events</a:t>
            </a:r>
          </a:p>
          <a:p>
            <a:pPr lvl="1"/>
            <a:r>
              <a:rPr lang="en-US" dirty="0" smtClean="0"/>
              <a:t>Businesses and Dislocated Workers Impacted</a:t>
            </a:r>
          </a:p>
          <a:p>
            <a:pPr lvl="2"/>
            <a:r>
              <a:rPr lang="en-US" dirty="0" smtClean="0"/>
              <a:t>WARN = 62; Non-WARN = 67;  </a:t>
            </a:r>
          </a:p>
          <a:p>
            <a:pPr lvl="2"/>
            <a:r>
              <a:rPr lang="en-US" dirty="0" smtClean="0"/>
              <a:t>Business = 129; Impacted Workers = 10,375</a:t>
            </a:r>
          </a:p>
          <a:p>
            <a:pPr marL="274320" lvl="1" indent="0">
              <a:buNone/>
            </a:pPr>
            <a:endParaRPr lang="en-US" sz="1000" dirty="0" smtClean="0"/>
          </a:p>
          <a:p>
            <a:r>
              <a:rPr lang="en-US" dirty="0" smtClean="0"/>
              <a:t>Business Services:</a:t>
            </a:r>
          </a:p>
          <a:p>
            <a:pPr lvl="1"/>
            <a:r>
              <a:rPr lang="en-US" dirty="0" smtClean="0"/>
              <a:t> Established State-Level Team; Business Services Policy</a:t>
            </a:r>
            <a:r>
              <a:rPr lang="en-US" dirty="0"/>
              <a:t>;</a:t>
            </a:r>
            <a:r>
              <a:rPr lang="en-US" dirty="0" smtClean="0"/>
              <a:t> Report Template and Processes; Dedicated Coordinator at the State Level</a:t>
            </a:r>
          </a:p>
          <a:p>
            <a:pPr marL="274320" lvl="1" indent="0">
              <a:buNone/>
            </a:pPr>
            <a:endParaRPr lang="en-US" sz="1000" dirty="0" smtClean="0"/>
          </a:p>
          <a:p>
            <a:pPr marL="0" indent="0" algn="ctr">
              <a:buNone/>
            </a:pPr>
            <a:r>
              <a:rPr lang="en-US" b="1" dirty="0">
                <a:solidFill>
                  <a:prstClr val="black"/>
                </a:solidFill>
              </a:rPr>
              <a:t>Innovation: Credential Attainment</a:t>
            </a:r>
          </a:p>
          <a:p>
            <a:pPr marL="0" indent="0" algn="ctr">
              <a:buNone/>
            </a:pPr>
            <a:r>
              <a:rPr lang="en-US" b="1" dirty="0">
                <a:solidFill>
                  <a:prstClr val="black"/>
                </a:solidFill>
              </a:rPr>
              <a:t>Challenge: Infrastructure Funding</a:t>
            </a:r>
          </a:p>
          <a:p>
            <a:pPr marL="274320" lvl="1" indent="0">
              <a:buNone/>
            </a:pPr>
            <a:endParaRPr lang="en-US" sz="1000" dirty="0" smtClean="0"/>
          </a:p>
          <a:p>
            <a:pPr marL="0" indent="0">
              <a:buNone/>
            </a:pPr>
            <a:endParaRPr lang="en-US" sz="12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33402"/>
            <a:ext cx="1714500" cy="1038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93791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467" y="533399"/>
            <a:ext cx="6219733" cy="990600"/>
          </a:xfrm>
        </p:spPr>
        <p:txBody>
          <a:bodyPr>
            <a:normAutofit fontScale="90000"/>
          </a:bodyPr>
          <a:lstStyle/>
          <a:p>
            <a:r>
              <a:rPr lang="en-US" dirty="0"/>
              <a:t>ADULT EDUCATION AND LITERACY</a:t>
            </a:r>
          </a:p>
        </p:txBody>
      </p:sp>
      <p:sp>
        <p:nvSpPr>
          <p:cNvPr id="3" name="Content Placeholder 2"/>
          <p:cNvSpPr>
            <a:spLocks noGrp="1"/>
          </p:cNvSpPr>
          <p:nvPr>
            <p:ph idx="1"/>
          </p:nvPr>
        </p:nvSpPr>
        <p:spPr/>
        <p:txBody>
          <a:bodyPr>
            <a:normAutofit/>
          </a:bodyPr>
          <a:lstStyle/>
          <a:p>
            <a:pPr marL="230188" indent="-230188"/>
            <a:r>
              <a:rPr lang="en-US" dirty="0"/>
              <a:t>Held competitive procurement for all adult education providers:</a:t>
            </a:r>
          </a:p>
          <a:p>
            <a:pPr marL="504508" lvl="1" indent="-230188"/>
            <a:r>
              <a:rPr lang="en-US" dirty="0"/>
              <a:t>Aligned requirements with WIOA and Combined State Plan goals</a:t>
            </a:r>
          </a:p>
          <a:p>
            <a:pPr marL="499745" lvl="1" indent="-225425"/>
            <a:r>
              <a:rPr lang="en-US" dirty="0"/>
              <a:t>Required all applicants to demonstrate alignment to LWDB Plans</a:t>
            </a:r>
          </a:p>
          <a:p>
            <a:pPr marL="499745" lvl="1" indent="-225425"/>
            <a:r>
              <a:rPr lang="en-US" dirty="0"/>
              <a:t>Increased the expectations of Integrated Education and Training courses to result in stackable credentials that matter</a:t>
            </a:r>
          </a:p>
          <a:p>
            <a:pPr marL="225425" indent="-225425"/>
            <a:r>
              <a:rPr lang="en-US" dirty="0"/>
              <a:t>Working  with the Virginia Community College System Workforce Development to increase co-enrollment</a:t>
            </a:r>
          </a:p>
          <a:p>
            <a:pPr marL="225425" indent="-225425"/>
            <a:r>
              <a:rPr lang="en-US" dirty="0"/>
              <a:t>Required partnerships with the One-Stops has provided greater visibility for adult education services among the WIOA partners in the community</a:t>
            </a:r>
          </a:p>
          <a:p>
            <a:pPr marL="225425" indent="-225425"/>
            <a:endParaRPr lang="en-US" dirty="0"/>
          </a:p>
        </p:txBody>
      </p:sp>
      <p:pic>
        <p:nvPicPr>
          <p:cNvPr id="4" name="Picture 3">
            <a:extLst>
              <a:ext uri="{FF2B5EF4-FFF2-40B4-BE49-F238E27FC236}">
                <a16:creationId xmlns:a16="http://schemas.microsoft.com/office/drawing/2014/main" id="{0F787503-1727-4BD5-832F-AA9808710696}"/>
              </a:ext>
            </a:extLst>
          </p:cNvPr>
          <p:cNvPicPr>
            <a:picLocks noChangeAspect="1"/>
          </p:cNvPicPr>
          <p:nvPr/>
        </p:nvPicPr>
        <p:blipFill>
          <a:blip r:embed="rId2"/>
          <a:stretch>
            <a:fillRect/>
          </a:stretch>
        </p:blipFill>
        <p:spPr>
          <a:xfrm>
            <a:off x="6781800" y="433839"/>
            <a:ext cx="1771650" cy="1189721"/>
          </a:xfrm>
          <a:prstGeom prst="rect">
            <a:avLst/>
          </a:prstGeom>
        </p:spPr>
      </p:pic>
      <p:sp>
        <p:nvSpPr>
          <p:cNvPr id="8" name="Slide Number Placeholder 7"/>
          <p:cNvSpPr>
            <a:spLocks noGrp="1"/>
          </p:cNvSpPr>
          <p:nvPr>
            <p:ph type="sldNum" sz="quarter" idx="12"/>
          </p:nvPr>
        </p:nvSpPr>
        <p:spPr/>
        <p:txBody>
          <a:bodyPr/>
          <a:lstStyle/>
          <a:p>
            <a:fld id="{0CFEC368-1D7A-4F81-ABF6-AE0E36BAF64C}" type="slidenum">
              <a:rPr lang="en-US" smtClean="0"/>
              <a:pPr/>
              <a:t>34</a:t>
            </a:fld>
            <a:endParaRPr lang="en-US" dirty="0"/>
          </a:p>
        </p:txBody>
      </p:sp>
    </p:spTree>
    <p:extLst>
      <p:ext uri="{BB962C8B-B14F-4D97-AF65-F5344CB8AC3E}">
        <p14:creationId xmlns:p14="http://schemas.microsoft.com/office/powerpoint/2010/main" val="40335315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3288349388"/>
              </p:ext>
            </p:extLst>
          </p:nvPr>
        </p:nvGraphicFramePr>
        <p:xfrm>
          <a:off x="2133600" y="3657600"/>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533400"/>
            <a:ext cx="6191250" cy="990600"/>
          </a:xfrm>
        </p:spPr>
        <p:txBody>
          <a:bodyPr>
            <a:normAutofit fontScale="90000"/>
          </a:bodyPr>
          <a:lstStyle/>
          <a:p>
            <a:r>
              <a:rPr lang="en-US" dirty="0"/>
              <a:t>ADULT EDUCATION AND LITERACY</a:t>
            </a:r>
          </a:p>
        </p:txBody>
      </p:sp>
      <p:sp>
        <p:nvSpPr>
          <p:cNvPr id="3" name="Content Placeholder 2"/>
          <p:cNvSpPr>
            <a:spLocks noGrp="1"/>
          </p:cNvSpPr>
          <p:nvPr>
            <p:ph idx="1"/>
          </p:nvPr>
        </p:nvSpPr>
        <p:spPr>
          <a:xfrm>
            <a:off x="457200" y="1600200"/>
            <a:ext cx="8229600" cy="4572000"/>
          </a:xfrm>
        </p:spPr>
        <p:txBody>
          <a:bodyPr>
            <a:normAutofit lnSpcReduction="10000"/>
          </a:bodyPr>
          <a:lstStyle/>
          <a:p>
            <a:r>
              <a:rPr lang="en-US" dirty="0"/>
              <a:t>Total 19,197* students served in 2016-2017  </a:t>
            </a:r>
          </a:p>
          <a:p>
            <a:pPr lvl="1"/>
            <a:r>
              <a:rPr lang="en-US" b="1" dirty="0"/>
              <a:t>534</a:t>
            </a:r>
            <a:r>
              <a:rPr lang="en-US" dirty="0"/>
              <a:t> Industry-recognized credentials awarded; </a:t>
            </a:r>
            <a:r>
              <a:rPr lang="en-US" b="1" dirty="0"/>
              <a:t>136</a:t>
            </a:r>
            <a:r>
              <a:rPr lang="en-US" dirty="0"/>
              <a:t> workforce readiness credentials awarded</a:t>
            </a:r>
          </a:p>
          <a:p>
            <a:pPr lvl="1"/>
            <a:r>
              <a:rPr lang="en-US" b="1" dirty="0"/>
              <a:t>4,194</a:t>
            </a:r>
            <a:r>
              <a:rPr lang="en-US" dirty="0"/>
              <a:t> High School Equivalency credentials earned</a:t>
            </a:r>
          </a:p>
          <a:p>
            <a:pPr lvl="1"/>
            <a:r>
              <a:rPr lang="en-US" b="1" dirty="0"/>
              <a:t>49%</a:t>
            </a:r>
            <a:r>
              <a:rPr lang="en-US" dirty="0"/>
              <a:t> were employed; 25% unemployed; 26% not in the workforce</a:t>
            </a:r>
          </a:p>
          <a:p>
            <a:pPr lvl="1"/>
            <a:r>
              <a:rPr lang="en-US" dirty="0"/>
              <a:t>Earned income for 2016-2017 students will be reported in October</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marL="0" indent="0">
              <a:buNone/>
            </a:pPr>
            <a:r>
              <a:rPr lang="en-US" sz="1800" dirty="0"/>
              <a:t>*</a:t>
            </a:r>
            <a:r>
              <a:rPr lang="en-US" sz="1400" dirty="0"/>
              <a:t>Preliminary Data</a:t>
            </a:r>
          </a:p>
        </p:txBody>
      </p:sp>
      <p:pic>
        <p:nvPicPr>
          <p:cNvPr id="6" name="Picture 5">
            <a:extLst>
              <a:ext uri="{FF2B5EF4-FFF2-40B4-BE49-F238E27FC236}">
                <a16:creationId xmlns:a16="http://schemas.microsoft.com/office/drawing/2014/main" id="{90949A07-2175-4020-9EBF-F7C136E32AC9}"/>
              </a:ext>
            </a:extLst>
          </p:cNvPr>
          <p:cNvPicPr>
            <a:picLocks noChangeAspect="1"/>
          </p:cNvPicPr>
          <p:nvPr/>
        </p:nvPicPr>
        <p:blipFill>
          <a:blip r:embed="rId3"/>
          <a:stretch>
            <a:fillRect/>
          </a:stretch>
        </p:blipFill>
        <p:spPr>
          <a:xfrm>
            <a:off x="6781800" y="433839"/>
            <a:ext cx="1771650" cy="1189721"/>
          </a:xfrm>
          <a:prstGeom prst="rect">
            <a:avLst/>
          </a:prstGeom>
        </p:spPr>
      </p:pic>
      <p:sp>
        <p:nvSpPr>
          <p:cNvPr id="9" name="Slide Number Placeholder 8"/>
          <p:cNvSpPr>
            <a:spLocks noGrp="1"/>
          </p:cNvSpPr>
          <p:nvPr>
            <p:ph type="sldNum" sz="quarter" idx="12"/>
          </p:nvPr>
        </p:nvSpPr>
        <p:spPr/>
        <p:txBody>
          <a:bodyPr/>
          <a:lstStyle/>
          <a:p>
            <a:fld id="{0CFEC368-1D7A-4F81-ABF6-AE0E36BAF64C}" type="slidenum">
              <a:rPr lang="en-US" smtClean="0"/>
              <a:pPr/>
              <a:t>35</a:t>
            </a:fld>
            <a:endParaRPr lang="en-US" dirty="0"/>
          </a:p>
        </p:txBody>
      </p:sp>
    </p:spTree>
    <p:extLst>
      <p:ext uri="{BB962C8B-B14F-4D97-AF65-F5344CB8AC3E}">
        <p14:creationId xmlns:p14="http://schemas.microsoft.com/office/powerpoint/2010/main" val="31465511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Wagner </a:t>
            </a:r>
            <a:r>
              <a:rPr lang="en-US" dirty="0" err="1"/>
              <a:t>Peyser</a:t>
            </a:r>
            <a:r>
              <a:rPr lang="en-US" dirty="0"/>
              <a:t> Labor Exchange</a:t>
            </a:r>
          </a:p>
        </p:txBody>
      </p:sp>
      <p:sp>
        <p:nvSpPr>
          <p:cNvPr id="3" name="Content Placeholder 2"/>
          <p:cNvSpPr>
            <a:spLocks noGrp="1"/>
          </p:cNvSpPr>
          <p:nvPr>
            <p:ph idx="1"/>
          </p:nvPr>
        </p:nvSpPr>
        <p:spPr/>
        <p:txBody>
          <a:bodyPr/>
          <a:lstStyle/>
          <a:p>
            <a:r>
              <a:rPr lang="en-US" dirty="0"/>
              <a:t>The primary purpose of the Labor Exchange program is to match skilled workers with  employment.   </a:t>
            </a:r>
          </a:p>
          <a:p>
            <a:r>
              <a:rPr lang="en-US" dirty="0"/>
              <a:t>The Virginia Workforce Connection serves as the Commonwealth’s official labor exchange database.  Staff work with employers to enter job opportunities into the system and work with clients to refer suitably skilled workers to fill those jobs.</a:t>
            </a:r>
          </a:p>
          <a:p>
            <a:r>
              <a:rPr lang="en-US" dirty="0"/>
              <a:t>Wagner </a:t>
            </a:r>
            <a:r>
              <a:rPr lang="en-US" dirty="0" err="1"/>
              <a:t>Peyser</a:t>
            </a:r>
            <a:r>
              <a:rPr lang="en-US" dirty="0"/>
              <a:t> will be more closely aligned with the Rapid </a:t>
            </a:r>
            <a:r>
              <a:rPr lang="en-US" dirty="0" err="1"/>
              <a:t>Reponse</a:t>
            </a:r>
            <a:r>
              <a:rPr lang="en-US" dirty="0"/>
              <a:t> program to register workers before displacement.</a:t>
            </a:r>
          </a:p>
        </p:txBody>
      </p:sp>
      <p:pic>
        <p:nvPicPr>
          <p:cNvPr id="4" name="Picture 2">
            <a:extLst>
              <a:ext uri="{FF2B5EF4-FFF2-40B4-BE49-F238E27FC236}">
                <a16:creationId xmlns:a16="http://schemas.microsoft.com/office/drawing/2014/main" id="{FF6F1F09-C085-4D08-A4A3-ED8977F0E3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5287" y="546847"/>
            <a:ext cx="201771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36</a:t>
            </a:fld>
            <a:endParaRPr lang="en-US" dirty="0"/>
          </a:p>
        </p:txBody>
      </p:sp>
    </p:spTree>
    <p:extLst>
      <p:ext uri="{BB962C8B-B14F-4D97-AF65-F5344CB8AC3E}">
        <p14:creationId xmlns:p14="http://schemas.microsoft.com/office/powerpoint/2010/main" val="2731892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Wagner </a:t>
            </a:r>
            <a:r>
              <a:rPr lang="en-US" dirty="0" err="1"/>
              <a:t>Peyser</a:t>
            </a:r>
            <a:r>
              <a:rPr lang="en-US" dirty="0"/>
              <a:t> Labor Exchange	</a:t>
            </a:r>
          </a:p>
        </p:txBody>
      </p:sp>
      <p:sp>
        <p:nvSpPr>
          <p:cNvPr id="3" name="Content Placeholder 2"/>
          <p:cNvSpPr>
            <a:spLocks noGrp="1"/>
          </p:cNvSpPr>
          <p:nvPr>
            <p:ph idx="1"/>
          </p:nvPr>
        </p:nvSpPr>
        <p:spPr/>
        <p:txBody>
          <a:bodyPr/>
          <a:lstStyle/>
          <a:p>
            <a:r>
              <a:rPr lang="en-US" dirty="0"/>
              <a:t>Served 164,540 individuals with a 65% “entered employment” rate. </a:t>
            </a:r>
          </a:p>
          <a:p>
            <a:r>
              <a:rPr lang="en-US" dirty="0"/>
              <a:t>Contributes to Goal 1, delivering value to our business customers and to Goals 3 and 4 by helping to fill in demand jobs and help individuals demonstrate career progression.</a:t>
            </a:r>
          </a:p>
        </p:txBody>
      </p:sp>
      <p:pic>
        <p:nvPicPr>
          <p:cNvPr id="4" name="Picture 2">
            <a:extLst>
              <a:ext uri="{FF2B5EF4-FFF2-40B4-BE49-F238E27FC236}">
                <a16:creationId xmlns:a16="http://schemas.microsoft.com/office/drawing/2014/main" id="{AC61173F-9075-4085-AFAC-596DC566B9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1487" y="546847"/>
            <a:ext cx="201771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37</a:t>
            </a:fld>
            <a:endParaRPr lang="en-US" dirty="0"/>
          </a:p>
        </p:txBody>
      </p:sp>
    </p:spTree>
    <p:extLst>
      <p:ext uri="{BB962C8B-B14F-4D97-AF65-F5344CB8AC3E}">
        <p14:creationId xmlns:p14="http://schemas.microsoft.com/office/powerpoint/2010/main" val="16093312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Wagner </a:t>
            </a:r>
            <a:r>
              <a:rPr lang="en-US" dirty="0" err="1"/>
              <a:t>Peyser</a:t>
            </a:r>
            <a:r>
              <a:rPr lang="en-US" dirty="0"/>
              <a:t> </a:t>
            </a:r>
            <a:r>
              <a:rPr lang="en-US"/>
              <a:t>Labor Exchange</a:t>
            </a:r>
            <a:endParaRPr lang="en-US" dirty="0"/>
          </a:p>
        </p:txBody>
      </p:sp>
      <p:sp>
        <p:nvSpPr>
          <p:cNvPr id="3" name="Content Placeholder 2"/>
          <p:cNvSpPr>
            <a:spLocks noGrp="1"/>
          </p:cNvSpPr>
          <p:nvPr>
            <p:ph idx="1"/>
          </p:nvPr>
        </p:nvSpPr>
        <p:spPr/>
        <p:txBody>
          <a:bodyPr/>
          <a:lstStyle/>
          <a:p>
            <a:r>
              <a:rPr lang="en-US" dirty="0"/>
              <a:t>The VEC is using labor market information to identify employers who hire workers with the same skills as the client.  This reduces the duration of unemployment </a:t>
            </a:r>
            <a:r>
              <a:rPr lang="en-US"/>
              <a:t>and provides better </a:t>
            </a:r>
            <a:r>
              <a:rPr lang="en-US" dirty="0"/>
              <a:t>job matches.</a:t>
            </a:r>
          </a:p>
          <a:p>
            <a:r>
              <a:rPr lang="en-US" b="1" dirty="0"/>
              <a:t>Challenges</a:t>
            </a:r>
            <a:r>
              <a:rPr lang="en-US" dirty="0"/>
              <a:t> – The program has seen significant funding reductions and consequent staffing reductions.  This offers the opportunity to reduce program duplication among workforce partners.</a:t>
            </a:r>
          </a:p>
        </p:txBody>
      </p:sp>
      <p:pic>
        <p:nvPicPr>
          <p:cNvPr id="4" name="Picture 2">
            <a:extLst>
              <a:ext uri="{FF2B5EF4-FFF2-40B4-BE49-F238E27FC236}">
                <a16:creationId xmlns:a16="http://schemas.microsoft.com/office/drawing/2014/main" id="{25FBF28E-2B86-4A10-AA43-F1B845DAF5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287" y="546847"/>
            <a:ext cx="201771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38</a:t>
            </a:fld>
            <a:endParaRPr lang="en-US" dirty="0"/>
          </a:p>
        </p:txBody>
      </p:sp>
    </p:spTree>
    <p:extLst>
      <p:ext uri="{BB962C8B-B14F-4D97-AF65-F5344CB8AC3E}">
        <p14:creationId xmlns:p14="http://schemas.microsoft.com/office/powerpoint/2010/main" val="14088004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Optional programs</a:t>
            </a:r>
          </a:p>
        </p:txBody>
      </p:sp>
      <p:sp>
        <p:nvSpPr>
          <p:cNvPr id="5" name="Text Placeholder 4"/>
          <p:cNvSpPr>
            <a:spLocks noGrp="1"/>
          </p:cNvSpPr>
          <p:nvPr>
            <p:ph type="body" idx="1"/>
          </p:nvPr>
        </p:nvSpPr>
        <p:spPr/>
        <p:txBody>
          <a:bodyPr>
            <a:normAutofit/>
          </a:bodyPr>
          <a:lstStyle/>
          <a:p>
            <a:r>
              <a:rPr lang="en-US" dirty="0" smtClean="0"/>
              <a:t>Employment </a:t>
            </a:r>
            <a:r>
              <a:rPr lang="en-US" dirty="0"/>
              <a:t>Commission</a:t>
            </a:r>
          </a:p>
          <a:p>
            <a:r>
              <a:rPr lang="en-US" dirty="0"/>
              <a:t>Department of Social Services</a:t>
            </a:r>
          </a:p>
          <a:p>
            <a:r>
              <a:rPr lang="en-US" dirty="0"/>
              <a:t>Department of Education</a:t>
            </a:r>
          </a:p>
        </p:txBody>
      </p:sp>
      <p:sp>
        <p:nvSpPr>
          <p:cNvPr id="7" name="Slide Number Placeholder 6"/>
          <p:cNvSpPr>
            <a:spLocks noGrp="1"/>
          </p:cNvSpPr>
          <p:nvPr>
            <p:ph type="sldNum" sz="quarter" idx="12"/>
          </p:nvPr>
        </p:nvSpPr>
        <p:spPr/>
        <p:txBody>
          <a:bodyPr/>
          <a:lstStyle/>
          <a:p>
            <a:fld id="{32A0176E-9023-43DD-9855-9C72F8D1469C}" type="slidenum">
              <a:rPr lang="en-US" smtClean="0"/>
              <a:t>39</a:t>
            </a:fld>
            <a:endParaRPr lang="en-US" dirty="0"/>
          </a:p>
        </p:txBody>
      </p:sp>
    </p:spTree>
    <p:extLst>
      <p:ext uri="{BB962C8B-B14F-4D97-AF65-F5344CB8AC3E}">
        <p14:creationId xmlns:p14="http://schemas.microsoft.com/office/powerpoint/2010/main" val="2583273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28650" y="963877"/>
            <a:ext cx="2620771" cy="4930246"/>
          </a:xfrm>
        </p:spPr>
        <p:txBody>
          <a:bodyPr>
            <a:normAutofit/>
          </a:bodyPr>
          <a:lstStyle/>
          <a:p>
            <a:pPr algn="r"/>
            <a:r>
              <a:rPr lang="en-US">
                <a:solidFill>
                  <a:schemeClr val="accent1"/>
                </a:solidFill>
              </a:rPr>
              <a:t>VISION AND MISSION</a:t>
            </a:r>
          </a:p>
        </p:txBody>
      </p:sp>
      <p:sp>
        <p:nvSpPr>
          <p:cNvPr id="3" name="Content Placeholder 2"/>
          <p:cNvSpPr>
            <a:spLocks noGrp="1"/>
          </p:cNvSpPr>
          <p:nvPr>
            <p:ph idx="1"/>
          </p:nvPr>
        </p:nvSpPr>
        <p:spPr>
          <a:xfrm>
            <a:off x="3732023" y="963877"/>
            <a:ext cx="4783327" cy="4930246"/>
          </a:xfrm>
        </p:spPr>
        <p:txBody>
          <a:bodyPr anchor="ctr">
            <a:normAutofit/>
          </a:bodyPr>
          <a:lstStyle/>
          <a:p>
            <a:pPr marL="0" indent="0">
              <a:lnSpc>
                <a:spcPct val="90000"/>
              </a:lnSpc>
              <a:buNone/>
            </a:pPr>
            <a:r>
              <a:rPr lang="en-US" sz="1900" b="1" dirty="0"/>
              <a:t>VISION</a:t>
            </a:r>
          </a:p>
          <a:p>
            <a:pPr marL="0" indent="0">
              <a:lnSpc>
                <a:spcPct val="90000"/>
              </a:lnSpc>
              <a:buNone/>
            </a:pPr>
            <a:r>
              <a:rPr lang="en-US" sz="1900" dirty="0"/>
              <a:t>We envision a Virginia where every business has access to a qualified, job-ready workforce and every Virginian has the skills needed to connect with meaningful employment and advance in a career.</a:t>
            </a:r>
          </a:p>
          <a:p>
            <a:pPr>
              <a:lnSpc>
                <a:spcPct val="90000"/>
              </a:lnSpc>
            </a:pPr>
            <a:endParaRPr lang="en-US" sz="1900" dirty="0"/>
          </a:p>
          <a:p>
            <a:pPr marL="0" indent="0">
              <a:lnSpc>
                <a:spcPct val="90000"/>
              </a:lnSpc>
              <a:buNone/>
            </a:pPr>
            <a:r>
              <a:rPr lang="en-US" sz="1900" b="1" dirty="0"/>
              <a:t>MISSION</a:t>
            </a:r>
          </a:p>
          <a:p>
            <a:pPr marL="0" indent="0">
              <a:lnSpc>
                <a:spcPct val="90000"/>
              </a:lnSpc>
              <a:buNone/>
            </a:pPr>
            <a:r>
              <a:rPr lang="en-US" sz="1900" dirty="0"/>
              <a:t>We drive Virginia's economic growth by implementing an effective and efficient workforce system that delivers innovative, integrated, data-driven products and services to meet the needs of businesses and job seekers. We hold ourselves accountable to the system's goals and support high-impact outcomes.</a:t>
            </a:r>
          </a:p>
          <a:p>
            <a:pPr>
              <a:lnSpc>
                <a:spcPct val="90000"/>
              </a:lnSpc>
            </a:pPr>
            <a:endParaRPr lang="en-US" sz="1900"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4</a:t>
            </a:fld>
            <a:endParaRPr lang="en-US" dirty="0"/>
          </a:p>
        </p:txBody>
      </p:sp>
    </p:spTree>
    <p:extLst>
      <p:ext uri="{BB962C8B-B14F-4D97-AF65-F5344CB8AC3E}">
        <p14:creationId xmlns:p14="http://schemas.microsoft.com/office/powerpoint/2010/main" val="23462493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Insurance</a:t>
            </a:r>
          </a:p>
        </p:txBody>
      </p:sp>
      <p:sp>
        <p:nvSpPr>
          <p:cNvPr id="3" name="Content Placeholder 2"/>
          <p:cNvSpPr>
            <a:spLocks noGrp="1"/>
          </p:cNvSpPr>
          <p:nvPr>
            <p:ph idx="1"/>
          </p:nvPr>
        </p:nvSpPr>
        <p:spPr/>
        <p:txBody>
          <a:bodyPr>
            <a:normAutofit/>
          </a:bodyPr>
          <a:lstStyle/>
          <a:p>
            <a:r>
              <a:rPr lang="en-US" dirty="0"/>
              <a:t>Goals are to alleviate hardship for the unemployed, promote attachment to the  workforce, and provide economic support for communities with mass job loss.</a:t>
            </a:r>
          </a:p>
          <a:p>
            <a:r>
              <a:rPr lang="en-US" dirty="0"/>
              <a:t>Most UI claims are filed via the Internet (74%) or telephone customer contact centers (25%).</a:t>
            </a:r>
          </a:p>
          <a:p>
            <a:r>
              <a:rPr lang="en-US" dirty="0"/>
              <a:t>The VEC has bolstered the RESEA program to concentrate services on the claimants who are most likely to exhaust benefits.   These efforts have decreased Unemployment Insurance benefit duration by .9 weeks in the most recent year for program participants.  The RESEA program also met 140% of its service goals. </a:t>
            </a:r>
          </a:p>
          <a:p>
            <a:endParaRPr lang="en-US" dirty="0"/>
          </a:p>
          <a:p>
            <a:endParaRPr lang="en-US" dirty="0"/>
          </a:p>
        </p:txBody>
      </p:sp>
      <p:pic>
        <p:nvPicPr>
          <p:cNvPr id="4" name="Picture 2">
            <a:extLst>
              <a:ext uri="{FF2B5EF4-FFF2-40B4-BE49-F238E27FC236}">
                <a16:creationId xmlns:a16="http://schemas.microsoft.com/office/drawing/2014/main" id="{815CF4F0-4BC3-462C-B37A-DAE11C7EE2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46847"/>
            <a:ext cx="201771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40</a:t>
            </a:fld>
            <a:endParaRPr lang="en-US" dirty="0"/>
          </a:p>
        </p:txBody>
      </p:sp>
    </p:spTree>
    <p:extLst>
      <p:ext uri="{BB962C8B-B14F-4D97-AF65-F5344CB8AC3E}">
        <p14:creationId xmlns:p14="http://schemas.microsoft.com/office/powerpoint/2010/main" val="20611012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Insurance</a:t>
            </a:r>
          </a:p>
        </p:txBody>
      </p:sp>
      <p:sp>
        <p:nvSpPr>
          <p:cNvPr id="3" name="Content Placeholder 2"/>
          <p:cNvSpPr>
            <a:spLocks noGrp="1"/>
          </p:cNvSpPr>
          <p:nvPr>
            <p:ph idx="1"/>
          </p:nvPr>
        </p:nvSpPr>
        <p:spPr/>
        <p:txBody>
          <a:bodyPr>
            <a:normAutofit/>
          </a:bodyPr>
          <a:lstStyle/>
          <a:p>
            <a:r>
              <a:rPr lang="en-US" dirty="0"/>
              <a:t>The VEC has made the UI system much more efficient, significantly improving in issuing timely decisions and releasing payment when due.  </a:t>
            </a:r>
          </a:p>
          <a:p>
            <a:r>
              <a:rPr lang="en-US" dirty="0"/>
              <a:t>During the most recently completed fiscal year, 22,730 individuals received benefits with a 68% “entered employment” rate.  </a:t>
            </a:r>
          </a:p>
          <a:p>
            <a:r>
              <a:rPr lang="en-US" dirty="0"/>
              <a:t>The UI program supports the Commonwealth’s workforce employment goals by requiring:</a:t>
            </a:r>
          </a:p>
          <a:p>
            <a:pPr lvl="1"/>
            <a:r>
              <a:rPr lang="en-US" dirty="0"/>
              <a:t>weekly work search among claimants;  and </a:t>
            </a:r>
          </a:p>
          <a:p>
            <a:pPr lvl="1"/>
            <a:r>
              <a:rPr lang="en-US" dirty="0"/>
              <a:t>that claimants be able and available to work each week they draw benefits.   </a:t>
            </a:r>
          </a:p>
          <a:p>
            <a:endParaRPr lang="en-US" dirty="0"/>
          </a:p>
        </p:txBody>
      </p:sp>
      <p:pic>
        <p:nvPicPr>
          <p:cNvPr id="4" name="Picture 2">
            <a:extLst>
              <a:ext uri="{FF2B5EF4-FFF2-40B4-BE49-F238E27FC236}">
                <a16:creationId xmlns:a16="http://schemas.microsoft.com/office/drawing/2014/main" id="{AFE44925-B8FC-4AE4-9A3B-AF5F851B1D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46847"/>
            <a:ext cx="201771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41</a:t>
            </a:fld>
            <a:endParaRPr lang="en-US" dirty="0"/>
          </a:p>
        </p:txBody>
      </p:sp>
    </p:spTree>
    <p:extLst>
      <p:ext uri="{BB962C8B-B14F-4D97-AF65-F5344CB8AC3E}">
        <p14:creationId xmlns:p14="http://schemas.microsoft.com/office/powerpoint/2010/main" val="35466299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Unemployment Insurance</a:t>
            </a:r>
          </a:p>
        </p:txBody>
      </p:sp>
      <p:sp>
        <p:nvSpPr>
          <p:cNvPr id="3" name="Content Placeholder 2"/>
          <p:cNvSpPr>
            <a:spLocks noGrp="1"/>
          </p:cNvSpPr>
          <p:nvPr>
            <p:ph idx="1"/>
          </p:nvPr>
        </p:nvSpPr>
        <p:spPr/>
        <p:txBody>
          <a:bodyPr/>
          <a:lstStyle/>
          <a:p>
            <a:r>
              <a:rPr lang="en-US" dirty="0"/>
              <a:t>The VEC has developed a “Rapid Reemployment” component using detailed labor market information to match workers slated to lose their jobs with new employment -- before or shortly after their job separation.</a:t>
            </a:r>
          </a:p>
          <a:p>
            <a:r>
              <a:rPr lang="en-US" b="1" dirty="0"/>
              <a:t>Challenge </a:t>
            </a:r>
            <a:r>
              <a:rPr lang="en-US" dirty="0"/>
              <a:t>-- as the economy has improved, the UI program has lost 5% of its administrative funding per year for the last three years.</a:t>
            </a:r>
          </a:p>
        </p:txBody>
      </p:sp>
      <p:pic>
        <p:nvPicPr>
          <p:cNvPr id="4" name="Picture 2">
            <a:extLst>
              <a:ext uri="{FF2B5EF4-FFF2-40B4-BE49-F238E27FC236}">
                <a16:creationId xmlns:a16="http://schemas.microsoft.com/office/drawing/2014/main" id="{D018925F-B8E0-4CA5-8554-DCA2679CEF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46847"/>
            <a:ext cx="201771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42</a:t>
            </a:fld>
            <a:endParaRPr lang="en-US" dirty="0"/>
          </a:p>
        </p:txBody>
      </p:sp>
    </p:spTree>
    <p:extLst>
      <p:ext uri="{BB962C8B-B14F-4D97-AF65-F5344CB8AC3E}">
        <p14:creationId xmlns:p14="http://schemas.microsoft.com/office/powerpoint/2010/main" val="24678459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867400" cy="990600"/>
          </a:xfrm>
        </p:spPr>
        <p:txBody>
          <a:bodyPr>
            <a:normAutofit fontScale="90000"/>
          </a:bodyPr>
          <a:lstStyle/>
          <a:p>
            <a:r>
              <a:rPr lang="en-US" dirty="0"/>
              <a:t>Jobs for Veterans State Grant Program</a:t>
            </a:r>
          </a:p>
        </p:txBody>
      </p:sp>
      <p:sp>
        <p:nvSpPr>
          <p:cNvPr id="3" name="Content Placeholder 2"/>
          <p:cNvSpPr>
            <a:spLocks noGrp="1"/>
          </p:cNvSpPr>
          <p:nvPr>
            <p:ph idx="1"/>
          </p:nvPr>
        </p:nvSpPr>
        <p:spPr/>
        <p:txBody>
          <a:bodyPr>
            <a:normAutofit fontScale="92500"/>
          </a:bodyPr>
          <a:lstStyle/>
          <a:p>
            <a:r>
              <a:rPr lang="en-US" dirty="0"/>
              <a:t>The JVSG helps veterans with significant employment barriers find employment and works with Virginia employers to increase veteran participation in the workforce </a:t>
            </a:r>
          </a:p>
          <a:p>
            <a:r>
              <a:rPr lang="en-US" dirty="0"/>
              <a:t>DVOPS provide training and intensive services to Vets with barriers to employment to help them find and keep jobs.  LVERs work with local businesses to encourage employing veterans.  </a:t>
            </a:r>
          </a:p>
          <a:p>
            <a:r>
              <a:rPr lang="en-US" dirty="0"/>
              <a:t>The program has come into compliance with federal requirements to reduce services to non-veterans and by hiring required staff.</a:t>
            </a:r>
          </a:p>
          <a:p>
            <a:r>
              <a:rPr lang="en-US" dirty="0"/>
              <a:t>The program has also incorporated lessons from the Bridge to Employment pilot project into our general operating procedures. </a:t>
            </a:r>
          </a:p>
          <a:p>
            <a:pPr marL="0" indent="0">
              <a:buNone/>
            </a:pPr>
            <a:endParaRPr lang="en-US" dirty="0"/>
          </a:p>
          <a:p>
            <a:endParaRPr lang="en-US" dirty="0"/>
          </a:p>
        </p:txBody>
      </p:sp>
      <p:pic>
        <p:nvPicPr>
          <p:cNvPr id="4" name="Picture 2">
            <a:extLst>
              <a:ext uri="{FF2B5EF4-FFF2-40B4-BE49-F238E27FC236}">
                <a16:creationId xmlns:a16="http://schemas.microsoft.com/office/drawing/2014/main" id="{85334407-54F1-429E-B57A-D0F0BC9CA4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46847"/>
            <a:ext cx="201771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43</a:t>
            </a:fld>
            <a:endParaRPr lang="en-US" dirty="0"/>
          </a:p>
        </p:txBody>
      </p:sp>
    </p:spTree>
    <p:extLst>
      <p:ext uri="{BB962C8B-B14F-4D97-AF65-F5344CB8AC3E}">
        <p14:creationId xmlns:p14="http://schemas.microsoft.com/office/powerpoint/2010/main" val="31683550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867400" cy="990600"/>
          </a:xfrm>
        </p:spPr>
        <p:txBody>
          <a:bodyPr>
            <a:normAutofit fontScale="90000"/>
          </a:bodyPr>
          <a:lstStyle/>
          <a:p>
            <a:r>
              <a:rPr lang="en-US" dirty="0"/>
              <a:t>Jobs for Veterans State Grant Program	</a:t>
            </a:r>
          </a:p>
        </p:txBody>
      </p:sp>
      <p:sp>
        <p:nvSpPr>
          <p:cNvPr id="3" name="Content Placeholder 2"/>
          <p:cNvSpPr>
            <a:spLocks noGrp="1"/>
          </p:cNvSpPr>
          <p:nvPr>
            <p:ph idx="1"/>
          </p:nvPr>
        </p:nvSpPr>
        <p:spPr/>
        <p:txBody>
          <a:bodyPr/>
          <a:lstStyle/>
          <a:p>
            <a:r>
              <a:rPr lang="en-US" dirty="0"/>
              <a:t>The Jobs for Veterans State Grant served 13,366 with an “entered employment rate” of 61%.</a:t>
            </a:r>
          </a:p>
          <a:p>
            <a:r>
              <a:rPr lang="en-US" dirty="0"/>
              <a:t>The JVSG increases business engagement, helps fill in-demand occupations, and helps individuals with barriers to employment gain access to the middle class.</a:t>
            </a:r>
          </a:p>
          <a:p>
            <a:r>
              <a:rPr lang="en-US" dirty="0"/>
              <a:t>The program also contributes to the sustainability of local one-stops and ease of service access by co-locating with the one-stop system.</a:t>
            </a:r>
          </a:p>
          <a:p>
            <a:pPr marL="0" indent="0">
              <a:buNone/>
            </a:pPr>
            <a:endParaRPr lang="en-US" dirty="0"/>
          </a:p>
        </p:txBody>
      </p:sp>
      <p:pic>
        <p:nvPicPr>
          <p:cNvPr id="4" name="Picture 2">
            <a:extLst>
              <a:ext uri="{FF2B5EF4-FFF2-40B4-BE49-F238E27FC236}">
                <a16:creationId xmlns:a16="http://schemas.microsoft.com/office/drawing/2014/main" id="{3AD80198-9123-4DBD-B4C0-4F7D522B1A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46847"/>
            <a:ext cx="201771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44</a:t>
            </a:fld>
            <a:endParaRPr lang="en-US" dirty="0"/>
          </a:p>
        </p:txBody>
      </p:sp>
    </p:spTree>
    <p:extLst>
      <p:ext uri="{BB962C8B-B14F-4D97-AF65-F5344CB8AC3E}">
        <p14:creationId xmlns:p14="http://schemas.microsoft.com/office/powerpoint/2010/main" val="600593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715000" cy="990600"/>
          </a:xfrm>
        </p:spPr>
        <p:txBody>
          <a:bodyPr>
            <a:normAutofit fontScale="90000"/>
          </a:bodyPr>
          <a:lstStyle/>
          <a:p>
            <a:r>
              <a:rPr lang="en-US" dirty="0"/>
              <a:t>Jobs for Veterans State Grant Program</a:t>
            </a:r>
          </a:p>
        </p:txBody>
      </p:sp>
      <p:sp>
        <p:nvSpPr>
          <p:cNvPr id="3" name="Content Placeholder 2"/>
          <p:cNvSpPr>
            <a:spLocks noGrp="1"/>
          </p:cNvSpPr>
          <p:nvPr>
            <p:ph idx="1"/>
          </p:nvPr>
        </p:nvSpPr>
        <p:spPr/>
        <p:txBody>
          <a:bodyPr/>
          <a:lstStyle/>
          <a:p>
            <a:r>
              <a:rPr lang="en-US" dirty="0"/>
              <a:t>The next steps are to better coordinate services with the Virginia Department of Veterans Services.</a:t>
            </a:r>
          </a:p>
          <a:p>
            <a:r>
              <a:rPr lang="en-US" b="1" dirty="0"/>
              <a:t>Challenge</a:t>
            </a:r>
            <a:r>
              <a:rPr lang="en-US" dirty="0"/>
              <a:t> – because DVOP services are limited to veterans with significant barriers to employment, it is sometimes criticized for not providing services to all veterans.  The opportunity arising from this challenge is for the Local Veterans Employment Representatives to expand their business outreach to increase job opportunities for all veterans.</a:t>
            </a:r>
            <a:endParaRPr lang="en-US" b="1" dirty="0"/>
          </a:p>
        </p:txBody>
      </p:sp>
      <p:pic>
        <p:nvPicPr>
          <p:cNvPr id="4" name="Picture 2">
            <a:extLst>
              <a:ext uri="{FF2B5EF4-FFF2-40B4-BE49-F238E27FC236}">
                <a16:creationId xmlns:a16="http://schemas.microsoft.com/office/drawing/2014/main" id="{6F4BCD44-0596-4031-AD42-7203187EF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546847"/>
            <a:ext cx="201771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45</a:t>
            </a:fld>
            <a:endParaRPr lang="en-US" dirty="0"/>
          </a:p>
        </p:txBody>
      </p:sp>
    </p:spTree>
    <p:extLst>
      <p:ext uri="{BB962C8B-B14F-4D97-AF65-F5344CB8AC3E}">
        <p14:creationId xmlns:p14="http://schemas.microsoft.com/office/powerpoint/2010/main" val="18665701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 Adjustment Assistance</a:t>
            </a:r>
          </a:p>
        </p:txBody>
      </p:sp>
      <p:sp>
        <p:nvSpPr>
          <p:cNvPr id="3" name="Content Placeholder 2"/>
          <p:cNvSpPr>
            <a:spLocks noGrp="1"/>
          </p:cNvSpPr>
          <p:nvPr>
            <p:ph idx="1"/>
          </p:nvPr>
        </p:nvSpPr>
        <p:spPr/>
        <p:txBody>
          <a:bodyPr>
            <a:normAutofit/>
          </a:bodyPr>
          <a:lstStyle/>
          <a:p>
            <a:r>
              <a:rPr lang="en-US" dirty="0"/>
              <a:t>TAA helps workers become employed as quickly as possible after an international trade-driven layoff.</a:t>
            </a:r>
          </a:p>
          <a:p>
            <a:r>
              <a:rPr lang="en-US" dirty="0"/>
              <a:t>Benefits include:  </a:t>
            </a:r>
            <a:r>
              <a:rPr lang="en-US" dirty="0">
                <a:solidFill>
                  <a:srgbClr val="000000"/>
                </a:solidFill>
                <a:ea typeface="Calibri"/>
                <a:cs typeface="Times New Roman"/>
              </a:rPr>
              <a:t>Employment and Case Management, Training, Income Support (TRA and RTAA),  Job Search and Relocation Allowances, Health Coverage Tax Credit (HCTC), and Referrals to partner agencies as appropriate </a:t>
            </a:r>
          </a:p>
          <a:p>
            <a:r>
              <a:rPr lang="en-US" dirty="0"/>
              <a:t>TAA supports the state’s goals of: </a:t>
            </a:r>
          </a:p>
          <a:p>
            <a:pPr lvl="1"/>
            <a:r>
              <a:rPr lang="en-US" dirty="0"/>
              <a:t>Credentials (skills development)</a:t>
            </a:r>
          </a:p>
          <a:p>
            <a:pPr lvl="1"/>
            <a:r>
              <a:rPr lang="en-US" dirty="0"/>
              <a:t>Employment</a:t>
            </a:r>
          </a:p>
          <a:p>
            <a:pPr lvl="1"/>
            <a:r>
              <a:rPr lang="en-US" dirty="0"/>
              <a:t>Wages - Increase Earnings</a:t>
            </a:r>
          </a:p>
          <a:p>
            <a:endParaRPr lang="en-US" dirty="0"/>
          </a:p>
        </p:txBody>
      </p:sp>
      <p:pic>
        <p:nvPicPr>
          <p:cNvPr id="4" name="Picture 2">
            <a:extLst>
              <a:ext uri="{FF2B5EF4-FFF2-40B4-BE49-F238E27FC236}">
                <a16:creationId xmlns:a16="http://schemas.microsoft.com/office/drawing/2014/main" id="{E6E2DE9B-4843-4BC7-9DF6-113B87334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85800"/>
            <a:ext cx="201771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46</a:t>
            </a:fld>
            <a:endParaRPr lang="en-US" dirty="0"/>
          </a:p>
        </p:txBody>
      </p:sp>
    </p:spTree>
    <p:extLst>
      <p:ext uri="{BB962C8B-B14F-4D97-AF65-F5344CB8AC3E}">
        <p14:creationId xmlns:p14="http://schemas.microsoft.com/office/powerpoint/2010/main" val="30663071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 Adjustment Assistance	</a:t>
            </a:r>
          </a:p>
        </p:txBody>
      </p:sp>
      <p:sp>
        <p:nvSpPr>
          <p:cNvPr id="3" name="Content Placeholder 2"/>
          <p:cNvSpPr>
            <a:spLocks noGrp="1"/>
          </p:cNvSpPr>
          <p:nvPr>
            <p:ph idx="1"/>
          </p:nvPr>
        </p:nvSpPr>
        <p:spPr/>
        <p:txBody>
          <a:bodyPr/>
          <a:lstStyle/>
          <a:p>
            <a:r>
              <a:rPr lang="en-US" dirty="0"/>
              <a:t>TAA served 159 individuals with an “entered employment” rate of 71.2%.  The program filed 14 trade petitions during this period of which 9 were approved covering 1,759 workers.   The low uptake rate is partially attributable to the good economy and to a lengthy federal approval process.</a:t>
            </a:r>
          </a:p>
          <a:p>
            <a:r>
              <a:rPr lang="en-US" dirty="0"/>
              <a:t>The Department of Labor is encouraging states to hire “trade navigators” to work more closely with economic development, business, and claimants to better document international trade impacts.</a:t>
            </a:r>
          </a:p>
        </p:txBody>
      </p:sp>
      <p:pic>
        <p:nvPicPr>
          <p:cNvPr id="4" name="Picture 2">
            <a:extLst>
              <a:ext uri="{FF2B5EF4-FFF2-40B4-BE49-F238E27FC236}">
                <a16:creationId xmlns:a16="http://schemas.microsoft.com/office/drawing/2014/main" id="{AE5D4FFF-258C-4FCB-A0F6-095FC897E3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85800"/>
            <a:ext cx="201771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47</a:t>
            </a:fld>
            <a:endParaRPr lang="en-US" dirty="0"/>
          </a:p>
        </p:txBody>
      </p:sp>
    </p:spTree>
    <p:extLst>
      <p:ext uri="{BB962C8B-B14F-4D97-AF65-F5344CB8AC3E}">
        <p14:creationId xmlns:p14="http://schemas.microsoft.com/office/powerpoint/2010/main" val="16283115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 Adjustment Assistance</a:t>
            </a:r>
          </a:p>
        </p:txBody>
      </p:sp>
      <p:sp>
        <p:nvSpPr>
          <p:cNvPr id="3" name="Content Placeholder 2"/>
          <p:cNvSpPr>
            <a:spLocks noGrp="1"/>
          </p:cNvSpPr>
          <p:nvPr>
            <p:ph idx="1"/>
          </p:nvPr>
        </p:nvSpPr>
        <p:spPr/>
        <p:txBody>
          <a:bodyPr/>
          <a:lstStyle/>
          <a:p>
            <a:r>
              <a:rPr lang="en-US" dirty="0"/>
              <a:t>The TAA program is considering hiring additional staff as described earlier to work with economic development, businesses and One-Stop Staff.  These staff will also help to support the one-stop infrastructure.</a:t>
            </a:r>
          </a:p>
          <a:p>
            <a:r>
              <a:rPr lang="en-US" b="1" dirty="0"/>
              <a:t>Challenge/Opportunity</a:t>
            </a:r>
            <a:r>
              <a:rPr lang="en-US" dirty="0"/>
              <a:t> – decreased funding for our workforce system partners drives us to consider more efficient ways to use system resources and braid service funding. </a:t>
            </a:r>
            <a:endParaRPr lang="en-US" b="1" dirty="0"/>
          </a:p>
          <a:p>
            <a:pPr marL="0" indent="0">
              <a:buNone/>
            </a:pPr>
            <a:endParaRPr lang="en-US" dirty="0"/>
          </a:p>
        </p:txBody>
      </p:sp>
      <p:pic>
        <p:nvPicPr>
          <p:cNvPr id="4" name="Picture 2">
            <a:extLst>
              <a:ext uri="{FF2B5EF4-FFF2-40B4-BE49-F238E27FC236}">
                <a16:creationId xmlns:a16="http://schemas.microsoft.com/office/drawing/2014/main" id="{A6D4A19C-EBC5-45BB-A1FE-ADA92D377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685800"/>
            <a:ext cx="2017713"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48</a:t>
            </a:fld>
            <a:endParaRPr lang="en-US" dirty="0"/>
          </a:p>
        </p:txBody>
      </p:sp>
    </p:spTree>
    <p:extLst>
      <p:ext uri="{BB962C8B-B14F-4D97-AF65-F5344CB8AC3E}">
        <p14:creationId xmlns:p14="http://schemas.microsoft.com/office/powerpoint/2010/main" val="29874569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SNAP Employment and Training    </a:t>
            </a:r>
            <a:br>
              <a:rPr lang="en-US" sz="2800" dirty="0"/>
            </a:br>
            <a:r>
              <a:rPr lang="en-US" sz="2800" dirty="0"/>
              <a:t>(SNAPET)</a:t>
            </a:r>
          </a:p>
        </p:txBody>
      </p:sp>
      <p:sp>
        <p:nvSpPr>
          <p:cNvPr id="3" name="Content Placeholder 2"/>
          <p:cNvSpPr>
            <a:spLocks noGrp="1"/>
          </p:cNvSpPr>
          <p:nvPr>
            <p:ph idx="1"/>
          </p:nvPr>
        </p:nvSpPr>
        <p:spPr/>
        <p:txBody>
          <a:bodyPr>
            <a:normAutofit/>
          </a:bodyPr>
          <a:lstStyle/>
          <a:p>
            <a:r>
              <a:rPr lang="en-US" sz="1700" dirty="0"/>
              <a:t>The SNAPET program helps Supplemental Nutrition Assistance Program (SNAP) participants not receiving TANF who are required to work, or who need help in finding a job, access services leading to employment</a:t>
            </a:r>
          </a:p>
          <a:p>
            <a:r>
              <a:rPr lang="en-US" sz="1700" dirty="0"/>
              <a:t>Part of the Virginia WIOA Combined State Plan Vision is for “every business to have access to a qualified, job-ready workforce and that every Virginian have the skills to connect with meaningful employment.”</a:t>
            </a:r>
          </a:p>
          <a:p>
            <a:r>
              <a:rPr lang="en-US" sz="1700" dirty="0"/>
              <a:t>The SNAPET program aligns with the WIOA State Plan by promoting a job-ready workforce.  </a:t>
            </a:r>
          </a:p>
          <a:p>
            <a:r>
              <a:rPr lang="en-US" sz="1700" dirty="0"/>
              <a:t>SNAPET has expanded its partnership with the Community College System through the EleVAte SNAP Employment and Training Program.</a:t>
            </a:r>
          </a:p>
          <a:p>
            <a:r>
              <a:rPr lang="en-US" sz="1700" dirty="0"/>
              <a:t>In its partnership with the Department of Criminal Justice Services, state funds are matched with federal funding to expand limited resources.</a:t>
            </a:r>
          </a:p>
          <a:p>
            <a:r>
              <a:rPr lang="en-US" sz="1700" dirty="0"/>
              <a:t>In the past year, SNAPET has partnered with the Northern Virginia Community College and the local DSS agencies in the area to offer in-demand occupational training in an area of the state not covered by the EleVAte Pilot.</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652499"/>
            <a:ext cx="3433222" cy="64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49</a:t>
            </a:fld>
            <a:endParaRPr lang="en-US" dirty="0"/>
          </a:p>
        </p:txBody>
      </p:sp>
    </p:spTree>
    <p:extLst>
      <p:ext uri="{BB962C8B-B14F-4D97-AF65-F5344CB8AC3E}">
        <p14:creationId xmlns:p14="http://schemas.microsoft.com/office/powerpoint/2010/main" val="1546396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spcBef>
                <a:spcPct val="0"/>
              </a:spcBef>
            </a:pPr>
            <a:r>
              <a:rPr lang="en-US" sz="2400" dirty="0" smtClean="0">
                <a:solidFill>
                  <a:schemeClr val="tx2"/>
                </a:solidFill>
                <a:latin typeface="+mj-lt"/>
              </a:rPr>
              <a:t>Perkins: Early Benefits</a:t>
            </a:r>
            <a:endParaRPr lang="en-US" sz="2400" dirty="0">
              <a:latin typeface="+mj-lt"/>
            </a:endParaRPr>
          </a:p>
        </p:txBody>
      </p:sp>
      <p:sp>
        <p:nvSpPr>
          <p:cNvPr id="3" name="Content Placeholder 2"/>
          <p:cNvSpPr>
            <a:spLocks noGrp="1"/>
          </p:cNvSpPr>
          <p:nvPr>
            <p:ph idx="1"/>
          </p:nvPr>
        </p:nvSpPr>
        <p:spPr>
          <a:xfrm>
            <a:off x="457200" y="1752600"/>
            <a:ext cx="8229600" cy="4724400"/>
          </a:xfrm>
        </p:spPr>
        <p:txBody>
          <a:bodyPr/>
          <a:lstStyle/>
          <a:p>
            <a:r>
              <a:rPr lang="en-US" dirty="0" smtClean="0"/>
              <a:t>Collaboration and Alignment of Programs</a:t>
            </a:r>
          </a:p>
          <a:p>
            <a:r>
              <a:rPr lang="en-US" dirty="0" smtClean="0"/>
              <a:t>Leveraging of Resources</a:t>
            </a:r>
          </a:p>
          <a:p>
            <a:r>
              <a:rPr lang="en-US" dirty="0" smtClean="0"/>
              <a:t>Unified Objectives</a:t>
            </a:r>
          </a:p>
          <a:p>
            <a:r>
              <a:rPr lang="en-US" dirty="0" smtClean="0"/>
              <a:t>Career Pathways</a:t>
            </a:r>
          </a:p>
          <a:p>
            <a:r>
              <a:rPr lang="en-US" dirty="0" smtClean="0"/>
              <a:t>Industry Credential Attainment</a:t>
            </a:r>
          </a:p>
          <a:p>
            <a:r>
              <a:rPr lang="en-US" dirty="0" smtClean="0"/>
              <a:t>Public Workforce Branding</a:t>
            </a:r>
          </a:p>
          <a:p>
            <a:r>
              <a:rPr lang="en-US" dirty="0" smtClean="0"/>
              <a:t>Common Assessment Measurers</a:t>
            </a:r>
            <a:endParaRPr lang="en-US" dirty="0"/>
          </a:p>
          <a:p>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5</a:t>
            </a:fld>
            <a:endParaRPr lang="en-US" dirty="0"/>
          </a:p>
        </p:txBody>
      </p:sp>
    </p:spTree>
    <p:extLst>
      <p:ext uri="{BB962C8B-B14F-4D97-AF65-F5344CB8AC3E}">
        <p14:creationId xmlns:p14="http://schemas.microsoft.com/office/powerpoint/2010/main" val="39093039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a:t>SNAP Employment and Training </a:t>
            </a:r>
            <a:br>
              <a:rPr lang="en-US" sz="3100" dirty="0"/>
            </a:br>
            <a:r>
              <a:rPr lang="en-US" sz="3100" dirty="0"/>
              <a:t>(SNAPET)</a:t>
            </a:r>
            <a:r>
              <a:rPr lang="en-US" dirty="0"/>
              <a:t>	</a:t>
            </a:r>
          </a:p>
        </p:txBody>
      </p:sp>
      <p:sp>
        <p:nvSpPr>
          <p:cNvPr id="3" name="Content Placeholder 2"/>
          <p:cNvSpPr>
            <a:spLocks noGrp="1"/>
          </p:cNvSpPr>
          <p:nvPr>
            <p:ph idx="1"/>
          </p:nvPr>
        </p:nvSpPr>
        <p:spPr/>
        <p:txBody>
          <a:bodyPr>
            <a:normAutofit/>
          </a:bodyPr>
          <a:lstStyle/>
          <a:p>
            <a:r>
              <a:rPr lang="en-US" sz="2000" dirty="0"/>
              <a:t>The EleVAte Pilot as of the end of August 2017, had enrolled approximately 3,350  on its way to the 5,386 expected by the end of the grant period (December 31, 2018).</a:t>
            </a:r>
          </a:p>
          <a:p>
            <a:r>
              <a:rPr lang="en-US" sz="2000" dirty="0"/>
              <a:t>As part of the regular SNAPET program and the Pilot, the participants are receiving credentials that will help them find employment and be established on a Career Pathway.</a:t>
            </a:r>
          </a:p>
          <a:p>
            <a:r>
              <a:rPr lang="en-US" sz="2000" dirty="0"/>
              <a:t>The EleVAte SNAP E&amp;T Pilot is a Research Project and will provide excellent documentation of the comparison of what “extra” support can offer a participants compared to “Business as Usual.”</a:t>
            </a:r>
          </a:p>
          <a:p>
            <a:r>
              <a:rPr lang="en-US" sz="2000" dirty="0"/>
              <a:t>With limited funds, new ways to capitalize on available funding through local, state and federal matches must be maximized.  This can only be accomplished by establishing new partnerships. </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652499"/>
            <a:ext cx="3433222" cy="64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50</a:t>
            </a:fld>
            <a:endParaRPr lang="en-US" dirty="0"/>
          </a:p>
        </p:txBody>
      </p:sp>
    </p:spTree>
    <p:extLst>
      <p:ext uri="{BB962C8B-B14F-4D97-AF65-F5344CB8AC3E}">
        <p14:creationId xmlns:p14="http://schemas.microsoft.com/office/powerpoint/2010/main" val="17447105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TANF VIEW Program and    </a:t>
            </a:r>
            <a:br>
              <a:rPr lang="en-US" sz="2800" dirty="0"/>
            </a:br>
            <a:r>
              <a:rPr lang="en-US" sz="2800" dirty="0"/>
              <a:t>Other TANF Funded Projects</a:t>
            </a:r>
          </a:p>
        </p:txBody>
      </p:sp>
      <p:sp>
        <p:nvSpPr>
          <p:cNvPr id="3" name="Content Placeholder 2"/>
          <p:cNvSpPr>
            <a:spLocks noGrp="1"/>
          </p:cNvSpPr>
          <p:nvPr>
            <p:ph idx="1"/>
          </p:nvPr>
        </p:nvSpPr>
        <p:spPr/>
        <p:txBody>
          <a:bodyPr>
            <a:normAutofit/>
          </a:bodyPr>
          <a:lstStyle/>
          <a:p>
            <a:r>
              <a:rPr lang="en-US" sz="2000" dirty="0"/>
              <a:t>The Virginia Initiative for Employment not Welfare (VIEW) is offered at all 120 local DSS agencies.  It is the work program for TANF participants.  The main goal of VIEW is to help individuals obtain self-sustaining employment aligning it with the Vision of the WIOA State Plan.  </a:t>
            </a:r>
          </a:p>
          <a:p>
            <a:r>
              <a:rPr lang="en-US" sz="2000" dirty="0"/>
              <a:t>In addition to VIEW, several projects are funded with TANF federal funding and have led to increased employment through partnerships including other state agencies, localities and non-profit and for-profit organizations.</a:t>
            </a:r>
          </a:p>
          <a:p>
            <a:r>
              <a:rPr lang="en-US" sz="2000" dirty="0"/>
              <a:t>The latest TANF project requires partners to contribute at least 25 percent of the funding.  Although in its infancy, this project is designed to lead to competitive employment with the prospect of a Career Path and wage growth.</a:t>
            </a:r>
          </a:p>
          <a:p>
            <a:endParaRPr lang="en-US" dirty="0"/>
          </a:p>
          <a:p>
            <a:pPr marL="0" indent="0">
              <a:buNone/>
            </a:pPr>
            <a:endParaRPr lang="en-US" dirty="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652499"/>
            <a:ext cx="3433222" cy="64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51</a:t>
            </a:fld>
            <a:endParaRPr lang="en-US" dirty="0"/>
          </a:p>
        </p:txBody>
      </p:sp>
    </p:spTree>
    <p:extLst>
      <p:ext uri="{BB962C8B-B14F-4D97-AF65-F5344CB8AC3E}">
        <p14:creationId xmlns:p14="http://schemas.microsoft.com/office/powerpoint/2010/main" val="403321018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The TANF VIEW Program and    </a:t>
            </a:r>
            <a:br>
              <a:rPr lang="en-US" sz="2800" dirty="0"/>
            </a:br>
            <a:r>
              <a:rPr lang="en-US" sz="2800" dirty="0"/>
              <a:t>Other TANF Funded Projects</a:t>
            </a:r>
          </a:p>
        </p:txBody>
      </p:sp>
      <p:sp>
        <p:nvSpPr>
          <p:cNvPr id="3" name="Content Placeholder 2"/>
          <p:cNvSpPr>
            <a:spLocks noGrp="1"/>
          </p:cNvSpPr>
          <p:nvPr>
            <p:ph idx="1"/>
          </p:nvPr>
        </p:nvSpPr>
        <p:spPr/>
        <p:txBody>
          <a:bodyPr>
            <a:normAutofit/>
          </a:bodyPr>
          <a:lstStyle/>
          <a:p>
            <a:r>
              <a:rPr lang="en-US" sz="2000" dirty="0"/>
              <a:t>Although somewhat restrictive regulations can be troublesome in accomplishing goals, local DSS agencies and contractors have been able to work within the restrictions to lead participants to higher wages through education, training and credentialing.</a:t>
            </a:r>
          </a:p>
          <a:p>
            <a:r>
              <a:rPr lang="en-US" sz="2000" dirty="0"/>
              <a:t>Although some of the hardest to serve are enrolled in the TANF funded projects, in the 12</a:t>
            </a:r>
            <a:r>
              <a:rPr lang="en-US" sz="2000" baseline="30000" dirty="0"/>
              <a:t>th</a:t>
            </a:r>
            <a:r>
              <a:rPr lang="en-US" sz="2000" dirty="0"/>
              <a:t> quarter report for the Employment Advancement Grants, 48% of those enrolled had found employment with wages at 106% of the average VIEW wage.</a:t>
            </a:r>
          </a:p>
          <a:p>
            <a:r>
              <a:rPr lang="en-US" sz="2000" dirty="0"/>
              <a:t>The TANF funded work programs will continue to produce even better results through additional partnerships.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652499"/>
            <a:ext cx="3433222" cy="642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52</a:t>
            </a:fld>
            <a:endParaRPr lang="en-US" dirty="0"/>
          </a:p>
        </p:txBody>
      </p:sp>
    </p:spTree>
    <p:extLst>
      <p:ext uri="{BB962C8B-B14F-4D97-AF65-F5344CB8AC3E}">
        <p14:creationId xmlns:p14="http://schemas.microsoft.com/office/powerpoint/2010/main" val="4005766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Career and Technical Education</a:t>
            </a:r>
            <a:br>
              <a:rPr lang="en-US" dirty="0"/>
            </a:br>
            <a:r>
              <a:rPr lang="en-US" dirty="0"/>
              <a:t>Secondary Perkins</a:t>
            </a:r>
          </a:p>
        </p:txBody>
      </p:sp>
      <p:sp>
        <p:nvSpPr>
          <p:cNvPr id="5" name="Content Placeholder 4"/>
          <p:cNvSpPr>
            <a:spLocks noGrp="1"/>
          </p:cNvSpPr>
          <p:nvPr>
            <p:ph idx="1"/>
          </p:nvPr>
        </p:nvSpPr>
        <p:spPr/>
        <p:txBody>
          <a:bodyPr>
            <a:normAutofit/>
          </a:bodyPr>
          <a:lstStyle/>
          <a:p>
            <a:pPr marL="0" indent="0">
              <a:buNone/>
            </a:pPr>
            <a:r>
              <a:rPr lang="en-US" sz="2400" dirty="0"/>
              <a:t>Career and Technical Education (CTE) provides for implementation of rigorous and relevant CTE programs designed to reflect the workplace in a global economy, and prepares students in grades 6-12 for successful transition to further education and careers.</a:t>
            </a:r>
          </a:p>
          <a:p>
            <a:r>
              <a:rPr lang="en-US" sz="2400" dirty="0"/>
              <a:t>CTE programs are offered in 132 school divisions and 10 regional technical centers.</a:t>
            </a:r>
          </a:p>
          <a:p>
            <a:r>
              <a:rPr lang="en-US" sz="2400" dirty="0"/>
              <a:t>In 2015-2016, more than 293,500 students participated in one or more CTE programs.</a:t>
            </a:r>
          </a:p>
          <a:p>
            <a:r>
              <a:rPr lang="en-US" sz="2400" dirty="0"/>
              <a:t>2015-2016 School Year Budget</a:t>
            </a:r>
          </a:p>
          <a:p>
            <a:pPr lvl="1"/>
            <a:r>
              <a:rPr lang="en-US" sz="2000" dirty="0"/>
              <a:t>Federal	$24,019,623</a:t>
            </a:r>
          </a:p>
          <a:p>
            <a:pPr lvl="1"/>
            <a:r>
              <a:rPr lang="en-US" sz="2000" dirty="0"/>
              <a:t>State	$67,153,715</a:t>
            </a:r>
          </a:p>
        </p:txBody>
      </p:sp>
      <p:pic>
        <p:nvPicPr>
          <p:cNvPr id="3" name="Picture 2">
            <a:extLst>
              <a:ext uri="{FF2B5EF4-FFF2-40B4-BE49-F238E27FC236}">
                <a16:creationId xmlns:a16="http://schemas.microsoft.com/office/drawing/2014/main" id="{2F3AE036-7861-4E0E-8E11-81947A8DB0F8}"/>
              </a:ext>
            </a:extLst>
          </p:cNvPr>
          <p:cNvPicPr>
            <a:picLocks noChangeAspect="1"/>
          </p:cNvPicPr>
          <p:nvPr/>
        </p:nvPicPr>
        <p:blipFill>
          <a:blip r:embed="rId2"/>
          <a:stretch>
            <a:fillRect/>
          </a:stretch>
        </p:blipFill>
        <p:spPr>
          <a:xfrm>
            <a:off x="6781800" y="433839"/>
            <a:ext cx="1771650" cy="1189721"/>
          </a:xfrm>
          <a:prstGeom prst="rect">
            <a:avLst/>
          </a:prstGeom>
        </p:spPr>
      </p:pic>
      <p:sp>
        <p:nvSpPr>
          <p:cNvPr id="8" name="Slide Number Placeholder 7"/>
          <p:cNvSpPr>
            <a:spLocks noGrp="1"/>
          </p:cNvSpPr>
          <p:nvPr>
            <p:ph type="sldNum" sz="quarter" idx="12"/>
          </p:nvPr>
        </p:nvSpPr>
        <p:spPr/>
        <p:txBody>
          <a:bodyPr/>
          <a:lstStyle/>
          <a:p>
            <a:fld id="{0CFEC368-1D7A-4F81-ABF6-AE0E36BAF64C}" type="slidenum">
              <a:rPr lang="en-US" smtClean="0"/>
              <a:pPr/>
              <a:t>53</a:t>
            </a:fld>
            <a:endParaRPr lang="en-US" dirty="0"/>
          </a:p>
        </p:txBody>
      </p:sp>
    </p:spTree>
    <p:extLst>
      <p:ext uri="{BB962C8B-B14F-4D97-AF65-F5344CB8AC3E}">
        <p14:creationId xmlns:p14="http://schemas.microsoft.com/office/powerpoint/2010/main" val="26592415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Career and Technical Education</a:t>
            </a:r>
            <a:br>
              <a:rPr lang="en-US" dirty="0"/>
            </a:br>
            <a:r>
              <a:rPr lang="en-US" dirty="0"/>
              <a:t>Secondary Perkins</a:t>
            </a:r>
          </a:p>
        </p:txBody>
      </p:sp>
      <p:pic>
        <p:nvPicPr>
          <p:cNvPr id="7"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752600"/>
            <a:ext cx="7620000" cy="4343400"/>
          </a:xfrm>
        </p:spPr>
      </p:pic>
      <p:pic>
        <p:nvPicPr>
          <p:cNvPr id="5" name="Picture 4">
            <a:extLst>
              <a:ext uri="{FF2B5EF4-FFF2-40B4-BE49-F238E27FC236}">
                <a16:creationId xmlns:a16="http://schemas.microsoft.com/office/drawing/2014/main" id="{4815D338-AE08-48A2-B9D9-4D31F5A348CF}"/>
              </a:ext>
            </a:extLst>
          </p:cNvPr>
          <p:cNvPicPr>
            <a:picLocks noChangeAspect="1"/>
          </p:cNvPicPr>
          <p:nvPr/>
        </p:nvPicPr>
        <p:blipFill>
          <a:blip r:embed="rId3"/>
          <a:stretch>
            <a:fillRect/>
          </a:stretch>
        </p:blipFill>
        <p:spPr>
          <a:xfrm>
            <a:off x="6781800" y="433839"/>
            <a:ext cx="1771650" cy="1189721"/>
          </a:xfrm>
          <a:prstGeom prst="rect">
            <a:avLst/>
          </a:prstGeom>
        </p:spPr>
      </p:pic>
      <p:sp>
        <p:nvSpPr>
          <p:cNvPr id="8" name="Slide Number Placeholder 7"/>
          <p:cNvSpPr>
            <a:spLocks noGrp="1"/>
          </p:cNvSpPr>
          <p:nvPr>
            <p:ph type="sldNum" sz="quarter" idx="12"/>
          </p:nvPr>
        </p:nvSpPr>
        <p:spPr/>
        <p:txBody>
          <a:bodyPr/>
          <a:lstStyle/>
          <a:p>
            <a:fld id="{0CFEC368-1D7A-4F81-ABF6-AE0E36BAF64C}" type="slidenum">
              <a:rPr lang="en-US" smtClean="0"/>
              <a:pPr/>
              <a:t>54</a:t>
            </a:fld>
            <a:endParaRPr lang="en-US" dirty="0"/>
          </a:p>
        </p:txBody>
      </p:sp>
    </p:spTree>
    <p:extLst>
      <p:ext uri="{BB962C8B-B14F-4D97-AF65-F5344CB8AC3E}">
        <p14:creationId xmlns:p14="http://schemas.microsoft.com/office/powerpoint/2010/main" val="223104889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Career and Technical Education</a:t>
            </a:r>
            <a:br>
              <a:rPr lang="en-US" dirty="0"/>
            </a:br>
            <a:r>
              <a:rPr lang="en-US" dirty="0"/>
              <a:t>Secondary Perkins</a:t>
            </a:r>
          </a:p>
        </p:txBody>
      </p:sp>
      <p:sp>
        <p:nvSpPr>
          <p:cNvPr id="5" name="Content Placeholder 4"/>
          <p:cNvSpPr>
            <a:spLocks noGrp="1"/>
          </p:cNvSpPr>
          <p:nvPr>
            <p:ph idx="1"/>
          </p:nvPr>
        </p:nvSpPr>
        <p:spPr/>
        <p:txBody>
          <a:bodyPr>
            <a:normAutofit/>
          </a:bodyPr>
          <a:lstStyle/>
          <a:p>
            <a:pPr marL="0" indent="0">
              <a:buNone/>
            </a:pPr>
            <a:r>
              <a:rPr lang="en-US" sz="2600" dirty="0"/>
              <a:t>Return on Investment</a:t>
            </a:r>
          </a:p>
          <a:p>
            <a:endParaRPr lang="en-US" dirty="0"/>
          </a:p>
          <a:p>
            <a:endParaRPr lang="en-US" dirty="0"/>
          </a:p>
          <a:p>
            <a:endParaRPr lang="en-US" dirty="0"/>
          </a:p>
          <a:p>
            <a:endParaRPr lang="en-US" dirty="0"/>
          </a:p>
          <a:p>
            <a:endParaRPr lang="en-US" dirty="0"/>
          </a:p>
          <a:p>
            <a:endParaRPr lang="en-US" dirty="0"/>
          </a:p>
          <a:p>
            <a:pPr marL="0" indent="0">
              <a:buNone/>
            </a:pPr>
            <a:endParaRPr lang="en-US" sz="1900" dirty="0"/>
          </a:p>
          <a:p>
            <a:pPr marL="0" indent="0">
              <a:buNone/>
            </a:pPr>
            <a:endParaRPr lang="en-US" sz="1900" dirty="0"/>
          </a:p>
          <a:p>
            <a:pPr marL="0" indent="0">
              <a:buNone/>
            </a:pPr>
            <a:r>
              <a:rPr lang="en-US" sz="1900" dirty="0"/>
              <a:t>Data = 31,120 responders of 39,291 CTE graduates</a:t>
            </a:r>
          </a:p>
          <a:p>
            <a:pPr marL="0" indent="0">
              <a:buNone/>
            </a:pPr>
            <a:r>
              <a:rPr lang="en-US" sz="1900" dirty="0"/>
              <a:t>Source: University of Virginia, Demographic Research Group</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8787" y="2200950"/>
            <a:ext cx="4829613" cy="3056850"/>
          </a:xfrm>
          <a:prstGeom prst="rect">
            <a:avLst/>
          </a:prstGeom>
        </p:spPr>
      </p:pic>
      <p:pic>
        <p:nvPicPr>
          <p:cNvPr id="6" name="Picture 5">
            <a:extLst>
              <a:ext uri="{FF2B5EF4-FFF2-40B4-BE49-F238E27FC236}">
                <a16:creationId xmlns:a16="http://schemas.microsoft.com/office/drawing/2014/main" id="{23E83968-E050-458A-A41C-1517D348EB0A}"/>
              </a:ext>
            </a:extLst>
          </p:cNvPr>
          <p:cNvPicPr>
            <a:picLocks noChangeAspect="1"/>
          </p:cNvPicPr>
          <p:nvPr/>
        </p:nvPicPr>
        <p:blipFill>
          <a:blip r:embed="rId3"/>
          <a:stretch>
            <a:fillRect/>
          </a:stretch>
        </p:blipFill>
        <p:spPr>
          <a:xfrm>
            <a:off x="6781800" y="433839"/>
            <a:ext cx="1771650" cy="1189721"/>
          </a:xfrm>
          <a:prstGeom prst="rect">
            <a:avLst/>
          </a:prstGeom>
        </p:spPr>
      </p:pic>
      <p:sp>
        <p:nvSpPr>
          <p:cNvPr id="9" name="Slide Number Placeholder 8"/>
          <p:cNvSpPr>
            <a:spLocks noGrp="1"/>
          </p:cNvSpPr>
          <p:nvPr>
            <p:ph type="sldNum" sz="quarter" idx="12"/>
          </p:nvPr>
        </p:nvSpPr>
        <p:spPr/>
        <p:txBody>
          <a:bodyPr/>
          <a:lstStyle/>
          <a:p>
            <a:fld id="{0CFEC368-1D7A-4F81-ABF6-AE0E36BAF64C}" type="slidenum">
              <a:rPr lang="en-US" smtClean="0"/>
              <a:pPr/>
              <a:t>55</a:t>
            </a:fld>
            <a:endParaRPr lang="en-US" dirty="0"/>
          </a:p>
        </p:txBody>
      </p:sp>
    </p:spTree>
    <p:extLst>
      <p:ext uri="{BB962C8B-B14F-4D97-AF65-F5344CB8AC3E}">
        <p14:creationId xmlns:p14="http://schemas.microsoft.com/office/powerpoint/2010/main" val="361762418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6477000" cy="990600"/>
          </a:xfrm>
        </p:spPr>
        <p:txBody>
          <a:bodyPr>
            <a:normAutofit fontScale="90000"/>
          </a:bodyPr>
          <a:lstStyle/>
          <a:p>
            <a:r>
              <a:rPr lang="en-US" dirty="0" smtClean="0"/>
              <a:t>Division of Registered Apprenticeship</a:t>
            </a:r>
            <a:endParaRPr lang="en-US" dirty="0"/>
          </a:p>
        </p:txBody>
      </p:sp>
      <p:sp>
        <p:nvSpPr>
          <p:cNvPr id="3" name="Content Placeholder 2"/>
          <p:cNvSpPr>
            <a:spLocks noGrp="1"/>
          </p:cNvSpPr>
          <p:nvPr>
            <p:ph idx="1"/>
          </p:nvPr>
        </p:nvSpPr>
        <p:spPr/>
        <p:txBody>
          <a:bodyPr>
            <a:normAutofit fontScale="85000" lnSpcReduction="20000"/>
          </a:bodyPr>
          <a:lstStyle/>
          <a:p>
            <a:r>
              <a:rPr lang="en-US" dirty="0"/>
              <a:t>Registered </a:t>
            </a:r>
            <a:r>
              <a:rPr lang="en-US" dirty="0" smtClean="0"/>
              <a:t>Apprenticeship (RA) </a:t>
            </a:r>
            <a:r>
              <a:rPr lang="en-US" dirty="0"/>
              <a:t>first serves employers/sponsors who wish to utilize the employment training model. </a:t>
            </a:r>
          </a:p>
          <a:p>
            <a:r>
              <a:rPr lang="en-US" dirty="0"/>
              <a:t>Apprentices selected by the employer/sponsor for the business are registered by the Registered Apprenticeship Consultants in our 7 Regional offices.</a:t>
            </a:r>
          </a:p>
          <a:p>
            <a:r>
              <a:rPr lang="en-US" dirty="0" smtClean="0"/>
              <a:t>We </a:t>
            </a:r>
            <a:r>
              <a:rPr lang="en-US" dirty="0"/>
              <a:t>are providing guidance to Secondary Schools who wish to create a pipeline of workforce talent by blending their Career and Technical Education students, their parents, school staff and the business community in the locality. Key </a:t>
            </a:r>
            <a:r>
              <a:rPr lang="en-US" dirty="0" smtClean="0"/>
              <a:t>Accomplishments Relative to Plan </a:t>
            </a:r>
          </a:p>
          <a:p>
            <a:r>
              <a:rPr lang="en-US" dirty="0" smtClean="0"/>
              <a:t>5 secondary schools are participating in a Youth Registered Apprenticeship Pilot Program which is initially meshing with the Career and Technical Education Divisions.</a:t>
            </a:r>
          </a:p>
          <a:p>
            <a:r>
              <a:rPr lang="en-US" dirty="0" smtClean="0"/>
              <a:t>We </a:t>
            </a:r>
            <a:r>
              <a:rPr lang="en-US" dirty="0"/>
              <a:t>have created partnerships with the Division of Veteran Services, Economic Development practitioners at all levels and are developing others</a:t>
            </a:r>
            <a:r>
              <a:rPr lang="en-US" dirty="0" smtClean="0"/>
              <a:t>.  We are working on a strategy to bring RA Consultants to Rapid Re-Employment meetings as a way to better serve the VEC customer.</a:t>
            </a:r>
            <a:endParaRPr lang="en-US" dirty="0"/>
          </a:p>
          <a:p>
            <a:r>
              <a:rPr lang="en-US" dirty="0" smtClean="0"/>
              <a:t>RA is becoming applicable in the technology sector and any industry/sector that wishes to implement the model.</a:t>
            </a:r>
            <a:endParaRPr lang="en-US"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57200"/>
            <a:ext cx="2133600" cy="110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Slide Number Placeholder 6"/>
          <p:cNvSpPr>
            <a:spLocks noGrp="1"/>
          </p:cNvSpPr>
          <p:nvPr>
            <p:ph type="sldNum" sz="quarter" idx="12"/>
          </p:nvPr>
        </p:nvSpPr>
        <p:spPr/>
        <p:txBody>
          <a:bodyPr/>
          <a:lstStyle/>
          <a:p>
            <a:fld id="{0CFEC368-1D7A-4F81-ABF6-AE0E36BAF64C}" type="slidenum">
              <a:rPr lang="en-US" smtClean="0"/>
              <a:pPr/>
              <a:t>56</a:t>
            </a:fld>
            <a:endParaRPr lang="en-US" dirty="0"/>
          </a:p>
        </p:txBody>
      </p:sp>
    </p:spTree>
    <p:extLst>
      <p:ext uri="{BB962C8B-B14F-4D97-AF65-F5344CB8AC3E}">
        <p14:creationId xmlns:p14="http://schemas.microsoft.com/office/powerpoint/2010/main" val="114260754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5562600" cy="990600"/>
          </a:xfrm>
        </p:spPr>
        <p:txBody>
          <a:bodyPr>
            <a:normAutofit fontScale="90000"/>
          </a:bodyPr>
          <a:lstStyle/>
          <a:p>
            <a:r>
              <a:rPr lang="en-US" dirty="0" smtClean="0"/>
              <a:t>Division of Registered Apprenticeship	</a:t>
            </a:r>
            <a:endParaRPr lang="en-US" dirty="0"/>
          </a:p>
        </p:txBody>
      </p:sp>
      <p:sp>
        <p:nvSpPr>
          <p:cNvPr id="3" name="Content Placeholder 2"/>
          <p:cNvSpPr>
            <a:spLocks noGrp="1"/>
          </p:cNvSpPr>
          <p:nvPr>
            <p:ph idx="1"/>
          </p:nvPr>
        </p:nvSpPr>
        <p:spPr/>
        <p:txBody>
          <a:bodyPr>
            <a:normAutofit/>
          </a:bodyPr>
          <a:lstStyle/>
          <a:p>
            <a:r>
              <a:rPr lang="en-US" sz="1800" dirty="0" smtClean="0"/>
              <a:t>DOLI has several categories of apprentices; military, Department of Corrections and Public/Private employers.  The last category showed 9,982 active apprentices.  As these are paid jobs on day one, these are Virginia tax payers.</a:t>
            </a:r>
          </a:p>
          <a:p>
            <a:pPr lvl="1"/>
            <a:r>
              <a:rPr lang="en-US" dirty="0" smtClean="0"/>
              <a:t>DOLI is able to provide an added-value service to its RA sponsors when they are seeking to fill an apprenticeship vacancy.  The DOLI website has these vacancies posted.  </a:t>
            </a:r>
          </a:p>
          <a:p>
            <a:pPr lvl="1"/>
            <a:r>
              <a:rPr lang="en-US" dirty="0" smtClean="0"/>
              <a:t>2,305 Completion credentials were issued between August 1, 2016 and August 31, 2017.  Our Registered Apprenticeship Consultants spoke to 5,001 attendees at various events and functions throughout the state.</a:t>
            </a:r>
          </a:p>
          <a:p>
            <a:pPr lvl="1"/>
            <a:r>
              <a:rPr lang="en-US" dirty="0" smtClean="0"/>
              <a:t>Employers have participated in events funded by the Apprenticeship Accelerator Grant issued by USDOL – Education and Training Administration.  A recent Job Expo in Norfolk attracted more than 500 job seekers who were able to meet with over 40 RA sponsors with vacancies to fill.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57200"/>
            <a:ext cx="2133600" cy="1100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2"/>
          </p:nvPr>
        </p:nvSpPr>
        <p:spPr/>
        <p:txBody>
          <a:bodyPr/>
          <a:lstStyle/>
          <a:p>
            <a:fld id="{0CFEC368-1D7A-4F81-ABF6-AE0E36BAF64C}" type="slidenum">
              <a:rPr lang="en-US" smtClean="0"/>
              <a:pPr/>
              <a:t>57</a:t>
            </a:fld>
            <a:endParaRPr lang="en-US" dirty="0"/>
          </a:p>
        </p:txBody>
      </p:sp>
    </p:spTree>
    <p:extLst>
      <p:ext uri="{BB962C8B-B14F-4D97-AF65-F5344CB8AC3E}">
        <p14:creationId xmlns:p14="http://schemas.microsoft.com/office/powerpoint/2010/main" val="30219883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endParaRPr lang="en-US" dirty="0"/>
          </a:p>
        </p:txBody>
      </p:sp>
      <p:sp>
        <p:nvSpPr>
          <p:cNvPr id="4" name="Slide Number Placeholder 3"/>
          <p:cNvSpPr>
            <a:spLocks noGrp="1"/>
          </p:cNvSpPr>
          <p:nvPr>
            <p:ph type="sldNum" sz="quarter" idx="12"/>
          </p:nvPr>
        </p:nvSpPr>
        <p:spPr/>
        <p:txBody>
          <a:bodyPr/>
          <a:lstStyle/>
          <a:p>
            <a:pPr>
              <a:defRPr/>
            </a:pPr>
            <a:fld id="{7825E5F6-8DD3-4416-86B5-0A8F24C598BC}" type="slidenum">
              <a:rPr lang="en-US" smtClean="0">
                <a:solidFill>
                  <a:schemeClr val="bg1"/>
                </a:solidFill>
              </a:rPr>
              <a:pPr>
                <a:defRPr/>
              </a:pPr>
              <a:t>58</a:t>
            </a:fld>
            <a:endParaRPr lang="en-US" dirty="0">
              <a:solidFill>
                <a:schemeClr val="bg1"/>
              </a:solidFill>
            </a:endParaRPr>
          </a:p>
        </p:txBody>
      </p:sp>
      <p:pic>
        <p:nvPicPr>
          <p:cNvPr id="5" name="Shape 43"/>
          <p:cNvPicPr preferRelativeResize="0">
            <a:picLocks noGrp="1"/>
          </p:cNvPicPr>
          <p:nvPr>
            <p:ph idx="1"/>
          </p:nvPr>
        </p:nvPicPr>
        <p:blipFill rotWithShape="1">
          <a:blip r:embed="rId2">
            <a:alphaModFix/>
          </a:blip>
          <a:srcRect l="12982" t="23290" r="28382" b="13881"/>
          <a:stretch/>
        </p:blipFill>
        <p:spPr>
          <a:xfrm>
            <a:off x="63375" y="1348313"/>
            <a:ext cx="8229599" cy="4423439"/>
          </a:xfrm>
          <a:prstGeom prst="rect">
            <a:avLst/>
          </a:prstGeom>
          <a:noFill/>
          <a:ln>
            <a:noFill/>
          </a:ln>
        </p:spPr>
      </p:pic>
      <p:sp>
        <p:nvSpPr>
          <p:cNvPr id="6" name="Rectangle 5"/>
          <p:cNvSpPr/>
          <p:nvPr/>
        </p:nvSpPr>
        <p:spPr>
          <a:xfrm>
            <a:off x="2570489" y="5638800"/>
            <a:ext cx="4003019" cy="369332"/>
          </a:xfrm>
          <a:prstGeom prst="rect">
            <a:avLst/>
          </a:prstGeom>
        </p:spPr>
        <p:txBody>
          <a:bodyPr wrap="none">
            <a:spAutoFit/>
          </a:bodyPr>
          <a:lstStyle/>
          <a:p>
            <a:pPr defTabSz="914400">
              <a:buClr>
                <a:srgbClr val="000000"/>
              </a:buClr>
              <a:defRPr/>
            </a:pPr>
            <a:r>
              <a:rPr lang="en-US" u="sng" kern="0" dirty="0">
                <a:solidFill>
                  <a:srgbClr val="0000FF"/>
                </a:solidFill>
                <a:ea typeface="Calibri"/>
                <a:cs typeface="Calibri"/>
                <a:sym typeface="Calibri"/>
                <a:hlinkClick r:id="rId3"/>
              </a:rPr>
              <a:t>Link</a:t>
            </a:r>
            <a:r>
              <a:rPr lang="en-US" kern="0" dirty="0">
                <a:solidFill>
                  <a:srgbClr val="000000"/>
                </a:solidFill>
                <a:ea typeface="Calibri"/>
                <a:cs typeface="Calibri"/>
                <a:sym typeface="Calibri"/>
              </a:rPr>
              <a:t> to download the video file and logo </a:t>
            </a:r>
          </a:p>
        </p:txBody>
      </p:sp>
    </p:spTree>
    <p:extLst>
      <p:ext uri="{BB962C8B-B14F-4D97-AF65-F5344CB8AC3E}">
        <p14:creationId xmlns:p14="http://schemas.microsoft.com/office/powerpoint/2010/main" val="209589352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55222" y="274937"/>
            <a:ext cx="7539644" cy="5654734"/>
          </a:xfrm>
          <a:prstGeom prst="rect">
            <a:avLst/>
          </a:prstGeom>
        </p:spPr>
      </p:pic>
      <p:pic>
        <p:nvPicPr>
          <p:cNvPr id="3" name="Shape 43"/>
          <p:cNvPicPr preferRelativeResize="0"/>
          <p:nvPr/>
        </p:nvPicPr>
        <p:blipFill rotWithShape="1">
          <a:blip r:embed="rId3">
            <a:alphaModFix/>
          </a:blip>
          <a:srcRect l="12982" t="23290" r="28382" b="13881"/>
          <a:stretch/>
        </p:blipFill>
        <p:spPr>
          <a:xfrm>
            <a:off x="6289343" y="5181600"/>
            <a:ext cx="2362200" cy="1066800"/>
          </a:xfrm>
          <a:prstGeom prst="rect">
            <a:avLst/>
          </a:prstGeom>
          <a:noFill/>
          <a:ln>
            <a:noFill/>
          </a:ln>
        </p:spPr>
      </p:pic>
      <p:sp>
        <p:nvSpPr>
          <p:cNvPr id="4" name="Slide Number Placeholder 3"/>
          <p:cNvSpPr>
            <a:spLocks noGrp="1"/>
          </p:cNvSpPr>
          <p:nvPr>
            <p:ph type="sldNum" sz="quarter" idx="12"/>
          </p:nvPr>
        </p:nvSpPr>
        <p:spPr/>
        <p:txBody>
          <a:bodyPr/>
          <a:lstStyle/>
          <a:p>
            <a:fld id="{9112A3DC-CFDF-6148-8E8D-3F90D27C2A83}"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25845967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How We Measure Performance</a:t>
            </a:r>
            <a:endParaRPr lang="en-US" dirty="0"/>
          </a:p>
        </p:txBody>
      </p:sp>
      <p:sp>
        <p:nvSpPr>
          <p:cNvPr id="4" name="Text Placeholder 3"/>
          <p:cNvSpPr>
            <a:spLocks noGrp="1"/>
          </p:cNvSpPr>
          <p:nvPr>
            <p:ph type="body" idx="1"/>
          </p:nvPr>
        </p:nvSpPr>
        <p:spPr>
          <a:xfrm>
            <a:off x="457200" y="1600200"/>
            <a:ext cx="3931920" cy="639762"/>
          </a:xfrm>
        </p:spPr>
        <p:txBody>
          <a:bodyPr/>
          <a:lstStyle/>
          <a:p>
            <a:r>
              <a:rPr lang="en-US" dirty="0"/>
              <a:t>State Performance Measures</a:t>
            </a:r>
          </a:p>
        </p:txBody>
      </p:sp>
      <p:sp>
        <p:nvSpPr>
          <p:cNvPr id="5" name="Content Placeholder 4"/>
          <p:cNvSpPr>
            <a:spLocks noGrp="1"/>
          </p:cNvSpPr>
          <p:nvPr>
            <p:ph sz="half" idx="2"/>
          </p:nvPr>
        </p:nvSpPr>
        <p:spPr/>
        <p:txBody>
          <a:bodyPr/>
          <a:lstStyle/>
          <a:p>
            <a:r>
              <a:rPr lang="en-US" dirty="0"/>
              <a:t>Business Engagement</a:t>
            </a:r>
          </a:p>
          <a:p>
            <a:endParaRPr lang="en-US" dirty="0"/>
          </a:p>
          <a:p>
            <a:r>
              <a:rPr lang="en-US" dirty="0"/>
              <a:t>Credential Attainment </a:t>
            </a:r>
          </a:p>
          <a:p>
            <a:endParaRPr lang="en-US" dirty="0"/>
          </a:p>
          <a:p>
            <a:r>
              <a:rPr lang="en-US" dirty="0"/>
              <a:t>Job Placement</a:t>
            </a:r>
          </a:p>
          <a:p>
            <a:endParaRPr lang="en-US" dirty="0"/>
          </a:p>
          <a:p>
            <a:r>
              <a:rPr lang="en-US" dirty="0"/>
              <a:t>Wages </a:t>
            </a:r>
          </a:p>
          <a:p>
            <a:r>
              <a:rPr lang="en-US" dirty="0"/>
              <a:t>Return on Investment</a:t>
            </a:r>
          </a:p>
        </p:txBody>
      </p:sp>
      <p:sp>
        <p:nvSpPr>
          <p:cNvPr id="6" name="Text Placeholder 5"/>
          <p:cNvSpPr>
            <a:spLocks noGrp="1"/>
          </p:cNvSpPr>
          <p:nvPr>
            <p:ph type="body" sz="quarter" idx="3"/>
          </p:nvPr>
        </p:nvSpPr>
        <p:spPr>
          <a:xfrm>
            <a:off x="4724400" y="1600200"/>
            <a:ext cx="4191000" cy="639762"/>
          </a:xfrm>
        </p:spPr>
        <p:txBody>
          <a:bodyPr>
            <a:normAutofit/>
          </a:bodyPr>
          <a:lstStyle/>
          <a:p>
            <a:r>
              <a:rPr lang="en-US" sz="1800" dirty="0"/>
              <a:t>Federal Common Performance Measures</a:t>
            </a:r>
          </a:p>
        </p:txBody>
      </p:sp>
      <p:sp>
        <p:nvSpPr>
          <p:cNvPr id="7" name="Content Placeholder 6"/>
          <p:cNvSpPr>
            <a:spLocks noGrp="1"/>
          </p:cNvSpPr>
          <p:nvPr>
            <p:ph sz="quarter" idx="4"/>
          </p:nvPr>
        </p:nvSpPr>
        <p:spPr/>
        <p:txBody>
          <a:bodyPr/>
          <a:lstStyle/>
          <a:p>
            <a:r>
              <a:rPr lang="en-US" dirty="0"/>
              <a:t>Effectiveness in Serving Employers</a:t>
            </a:r>
          </a:p>
          <a:p>
            <a:r>
              <a:rPr lang="en-US" dirty="0"/>
              <a:t>Credential Attainment</a:t>
            </a:r>
          </a:p>
          <a:p>
            <a:r>
              <a:rPr lang="en-US" dirty="0" smtClean="0"/>
              <a:t>Measureable Skills </a:t>
            </a:r>
            <a:r>
              <a:rPr lang="en-US" dirty="0"/>
              <a:t>Gains</a:t>
            </a:r>
          </a:p>
          <a:p>
            <a:r>
              <a:rPr lang="en-US" dirty="0" smtClean="0"/>
              <a:t>Initial Employment</a:t>
            </a:r>
            <a:endParaRPr lang="en-US" dirty="0"/>
          </a:p>
          <a:p>
            <a:r>
              <a:rPr lang="en-US" dirty="0" smtClean="0"/>
              <a:t>Sustained Employment</a:t>
            </a:r>
            <a:endParaRPr lang="en-US" dirty="0"/>
          </a:p>
          <a:p>
            <a:r>
              <a:rPr lang="en-US" dirty="0"/>
              <a:t>Median Earnings</a:t>
            </a:r>
          </a:p>
        </p:txBody>
      </p:sp>
      <p:cxnSp>
        <p:nvCxnSpPr>
          <p:cNvPr id="9" name="Straight Connector 8"/>
          <p:cNvCxnSpPr/>
          <p:nvPr/>
        </p:nvCxnSpPr>
        <p:spPr>
          <a:xfrm>
            <a:off x="457200" y="3276600"/>
            <a:ext cx="815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57200" y="4114800"/>
            <a:ext cx="815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 y="5029200"/>
            <a:ext cx="815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0" y="5562600"/>
            <a:ext cx="81534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fld id="{32A0176E-9023-43DD-9855-9C72F8D1469C}" type="slidenum">
              <a:rPr lang="en-US" smtClean="0"/>
              <a:t>6</a:t>
            </a:fld>
            <a:endParaRPr lang="en-US" dirty="0"/>
          </a:p>
        </p:txBody>
      </p:sp>
    </p:spTree>
    <p:extLst>
      <p:ext uri="{BB962C8B-B14F-4D97-AF65-F5344CB8AC3E}">
        <p14:creationId xmlns:p14="http://schemas.microsoft.com/office/powerpoint/2010/main" val="38737912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t>Meet the Plan Implementation Team</a:t>
            </a:r>
          </a:p>
        </p:txBody>
      </p:sp>
      <p:sp>
        <p:nvSpPr>
          <p:cNvPr id="3" name="Content Placeholder 2"/>
          <p:cNvSpPr>
            <a:spLocks noGrp="1"/>
          </p:cNvSpPr>
          <p:nvPr>
            <p:ph idx="1"/>
          </p:nvPr>
        </p:nvSpPr>
        <p:spPr>
          <a:xfrm>
            <a:off x="457200" y="1371600"/>
            <a:ext cx="8229600" cy="4876800"/>
          </a:xfrm>
        </p:spPr>
        <p:txBody>
          <a:bodyPr>
            <a:normAutofit fontScale="92500" lnSpcReduction="20000"/>
          </a:bodyPr>
          <a:lstStyle/>
          <a:p>
            <a:r>
              <a:rPr lang="en-US" dirty="0"/>
              <a:t>George Taratsas, Administrator - Virginia Community College System, Workforce Development Services</a:t>
            </a:r>
          </a:p>
          <a:p>
            <a:r>
              <a:rPr lang="en-US" dirty="0"/>
              <a:t>Dr. Heidi Silver-</a:t>
            </a:r>
            <a:r>
              <a:rPr lang="en-US" dirty="0" err="1"/>
              <a:t>Pacuilla</a:t>
            </a:r>
            <a:r>
              <a:rPr lang="en-US" dirty="0"/>
              <a:t>, Adult Education Coordinator, Department of Education, Office of Career, Technical and Adult Education </a:t>
            </a:r>
          </a:p>
          <a:p>
            <a:r>
              <a:rPr lang="en-US" dirty="0"/>
              <a:t>Deputy Commissioner Lyn Hammond - Virginia Employment Commission</a:t>
            </a:r>
          </a:p>
          <a:p>
            <a:r>
              <a:rPr lang="en-US" dirty="0"/>
              <a:t>Commissioner James Rothrock- Department for Aging and Rehabilitation Services </a:t>
            </a:r>
          </a:p>
          <a:p>
            <a:r>
              <a:rPr lang="en-US" dirty="0"/>
              <a:t>Deputy Commissioner Rick Mitchell - Department for the Blind and Visually Impaired </a:t>
            </a:r>
          </a:p>
          <a:p>
            <a:r>
              <a:rPr lang="en-US" dirty="0"/>
              <a:t>Lolita Hall, Director - Department of Education, Office of Career and Technical Education</a:t>
            </a:r>
          </a:p>
          <a:p>
            <a:r>
              <a:rPr lang="en-US" dirty="0"/>
              <a:t>Faye Palmer, Manager - Department of Social </a:t>
            </a:r>
            <a:r>
              <a:rPr lang="en-US" dirty="0" smtClean="0"/>
              <a:t>Services</a:t>
            </a:r>
          </a:p>
          <a:p>
            <a:r>
              <a:rPr lang="en-US" dirty="0" smtClean="0"/>
              <a:t>Patricia Morrison, Manager – Office of Registered Apprenticeship</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60</a:t>
            </a:fld>
            <a:endParaRPr lang="en-US" dirty="0"/>
          </a:p>
        </p:txBody>
      </p:sp>
    </p:spTree>
    <p:extLst>
      <p:ext uri="{BB962C8B-B14F-4D97-AF65-F5344CB8AC3E}">
        <p14:creationId xmlns:p14="http://schemas.microsoft.com/office/powerpoint/2010/main" val="40977471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075" y="611147"/>
            <a:ext cx="5637709" cy="1143000"/>
          </a:xfrm>
        </p:spPr>
        <p:txBody>
          <a:bodyPr>
            <a:normAutofit/>
          </a:bodyPr>
          <a:lstStyle/>
          <a:p>
            <a:r>
              <a:rPr lang="en-US" sz="4400" b="1" dirty="0">
                <a:solidFill>
                  <a:schemeClr val="accent5">
                    <a:lumMod val="75000"/>
                  </a:schemeClr>
                </a:solidFill>
              </a:rPr>
              <a:t>CTE Staff Contacts</a:t>
            </a:r>
            <a:endParaRPr lang="en-US" sz="4400" dirty="0"/>
          </a:p>
        </p:txBody>
      </p:sp>
      <p:sp>
        <p:nvSpPr>
          <p:cNvPr id="3" name="Content Placeholder 2"/>
          <p:cNvSpPr>
            <a:spLocks noGrp="1"/>
          </p:cNvSpPr>
          <p:nvPr>
            <p:ph idx="1"/>
          </p:nvPr>
        </p:nvSpPr>
        <p:spPr>
          <a:xfrm>
            <a:off x="1938109" y="5334002"/>
            <a:ext cx="4967712" cy="1824012"/>
          </a:xfrm>
        </p:spPr>
        <p:txBody>
          <a:bodyPr>
            <a:normAutofit/>
          </a:bodyPr>
          <a:lstStyle/>
          <a:p>
            <a:pPr marL="0" lvl="1" indent="0" algn="ctr">
              <a:spcBef>
                <a:spcPts val="324"/>
              </a:spcBef>
              <a:buNone/>
              <a:tabLst>
                <a:tab pos="2916120" algn="l"/>
                <a:tab pos="3655460" algn="l"/>
                <a:tab pos="5367374" algn="l"/>
              </a:tabLst>
              <a:defRPr/>
            </a:pPr>
            <a:r>
              <a:rPr lang="en-US" sz="1100" dirty="0">
                <a:cs typeface="Arial"/>
              </a:rPr>
              <a:t>Virginia Department of Education</a:t>
            </a:r>
          </a:p>
          <a:p>
            <a:pPr marL="0" lvl="1" indent="0" algn="ctr">
              <a:spcBef>
                <a:spcPts val="324"/>
              </a:spcBef>
              <a:buNone/>
              <a:tabLst>
                <a:tab pos="2916120" algn="l"/>
                <a:tab pos="3655460" algn="l"/>
                <a:tab pos="5367374" algn="l"/>
              </a:tabLst>
              <a:defRPr/>
            </a:pPr>
            <a:r>
              <a:rPr lang="en-US" sz="1100" dirty="0">
                <a:cs typeface="Arial"/>
              </a:rPr>
              <a:t>Office of Career, Technical, and Adult Education</a:t>
            </a:r>
          </a:p>
          <a:p>
            <a:pPr marL="0" lvl="1" indent="0" algn="ctr">
              <a:spcBef>
                <a:spcPts val="324"/>
              </a:spcBef>
              <a:buNone/>
              <a:tabLst>
                <a:tab pos="2916120" algn="l"/>
                <a:tab pos="3655460" algn="l"/>
                <a:tab pos="5367374" algn="l"/>
              </a:tabLst>
              <a:defRPr/>
            </a:pPr>
            <a:r>
              <a:rPr lang="en-US" sz="1100" dirty="0">
                <a:cs typeface="Arial"/>
              </a:rPr>
              <a:t>P. O. Box 2120</a:t>
            </a:r>
          </a:p>
          <a:p>
            <a:pPr marL="0" lvl="1" indent="0" algn="ctr">
              <a:spcBef>
                <a:spcPts val="324"/>
              </a:spcBef>
              <a:buNone/>
              <a:tabLst>
                <a:tab pos="2916120" algn="l"/>
                <a:tab pos="3655460" algn="l"/>
                <a:tab pos="5367374" algn="l"/>
              </a:tabLst>
              <a:defRPr/>
            </a:pPr>
            <a:r>
              <a:rPr lang="en-US" sz="1100" dirty="0">
                <a:cs typeface="Arial"/>
              </a:rPr>
              <a:t>Richmond, Virginia 23218-2120</a:t>
            </a:r>
          </a:p>
          <a:p>
            <a:pPr marL="0" lvl="1" indent="0" algn="ctr">
              <a:spcBef>
                <a:spcPts val="324"/>
              </a:spcBef>
              <a:buNone/>
              <a:tabLst>
                <a:tab pos="2916120" algn="l"/>
                <a:tab pos="5367374" algn="l"/>
              </a:tabLst>
              <a:defRPr/>
            </a:pPr>
            <a:r>
              <a:rPr lang="en-US" sz="1100" dirty="0">
                <a:cs typeface="Arial"/>
              </a:rPr>
              <a:t>804 225-2051 or 804 225-2052</a:t>
            </a:r>
          </a:p>
          <a:p>
            <a:pPr marL="0" lvl="1" indent="0" algn="ctr">
              <a:spcBef>
                <a:spcPts val="324"/>
              </a:spcBef>
              <a:buNone/>
              <a:tabLst>
                <a:tab pos="2916120" algn="l"/>
                <a:tab pos="5367374" algn="l"/>
              </a:tabLst>
              <a:defRPr/>
            </a:pPr>
            <a:r>
              <a:rPr lang="en-US" sz="1100" dirty="0">
                <a:cs typeface="Arial"/>
                <a:hlinkClick r:id="rId3"/>
              </a:rPr>
              <a:t>cte@doe.virginia.gov</a:t>
            </a:r>
            <a:endParaRPr lang="en-US" sz="1100" dirty="0">
              <a:cs typeface="Arial"/>
            </a:endParaRPr>
          </a:p>
          <a:p>
            <a:pPr marL="0" lvl="1" indent="0" algn="ctr">
              <a:spcBef>
                <a:spcPts val="324"/>
              </a:spcBef>
              <a:buNone/>
              <a:tabLst>
                <a:tab pos="2916120" algn="l"/>
                <a:tab pos="5367374" algn="l"/>
              </a:tabLst>
              <a:defRPr/>
            </a:pPr>
            <a:r>
              <a:rPr lang="en-US" sz="1100" dirty="0">
                <a:cs typeface="Arial"/>
                <a:hlinkClick r:id="rId4"/>
              </a:rPr>
              <a:t>http://www.doe.virginia.gov/instruction/career_technical/index.shtml</a:t>
            </a:r>
            <a:endParaRPr lang="en-US" sz="1100" dirty="0">
              <a:cs typeface="Arial"/>
            </a:endParaRPr>
          </a:p>
          <a:p>
            <a:pPr marL="0" lvl="1" indent="0" algn="ctr">
              <a:spcBef>
                <a:spcPts val="324"/>
              </a:spcBef>
              <a:buNone/>
              <a:tabLst>
                <a:tab pos="2916120" algn="l"/>
                <a:tab pos="5367374" algn="l"/>
              </a:tabLst>
              <a:defRPr/>
            </a:pPr>
            <a:endParaRPr lang="en-US" sz="1600" dirty="0">
              <a:cs typeface="Arial"/>
            </a:endParaRPr>
          </a:p>
          <a:p>
            <a:pPr marL="0" indent="0">
              <a:buNone/>
            </a:pPr>
            <a:endParaRPr lang="en-US" dirty="0"/>
          </a:p>
        </p:txBody>
      </p:sp>
      <p:sp>
        <p:nvSpPr>
          <p:cNvPr id="4" name="Slide Number Placeholder 3"/>
          <p:cNvSpPr>
            <a:spLocks noGrp="1"/>
          </p:cNvSpPr>
          <p:nvPr>
            <p:ph type="sldNum" sz="quarter" idx="12"/>
          </p:nvPr>
        </p:nvSpPr>
        <p:spPr/>
        <p:txBody>
          <a:bodyPr/>
          <a:lstStyle/>
          <a:p>
            <a:fld id="{9389E6CD-88FD-584E-821E-D868D2F2B6A7}" type="slidenum">
              <a:rPr lang="en-US" smtClean="0"/>
              <a:pPr/>
              <a:t>61</a:t>
            </a:fld>
            <a:endParaRPr lang="en-US" dirty="0"/>
          </a:p>
        </p:txBody>
      </p:sp>
      <p:sp>
        <p:nvSpPr>
          <p:cNvPr id="5" name="TextBox 4"/>
          <p:cNvSpPr txBox="1"/>
          <p:nvPr/>
        </p:nvSpPr>
        <p:spPr>
          <a:xfrm>
            <a:off x="685804" y="2938132"/>
            <a:ext cx="3840477" cy="2585269"/>
          </a:xfrm>
          <a:prstGeom prst="rect">
            <a:avLst/>
          </a:prstGeom>
          <a:noFill/>
        </p:spPr>
        <p:txBody>
          <a:bodyPr wrap="square" lIns="91387" tIns="45693" rIns="91387" bIns="45693" rtlCol="0">
            <a:spAutoFit/>
          </a:bodyPr>
          <a:lstStyle/>
          <a:p>
            <a:r>
              <a:rPr lang="en-US" sz="1200" b="1" dirty="0"/>
              <a:t>Tricia S. Jacobs, Ph.D.</a:t>
            </a:r>
          </a:p>
          <a:p>
            <a:r>
              <a:rPr lang="en-US" sz="1200" b="1" dirty="0"/>
              <a:t>   </a:t>
            </a:r>
            <a:r>
              <a:rPr lang="en-US" sz="1200" dirty="0"/>
              <a:t>Coordinator, Curriculum and Instruction</a:t>
            </a:r>
            <a:endParaRPr lang="en-US" sz="1200" b="1" dirty="0"/>
          </a:p>
          <a:p>
            <a:r>
              <a:rPr lang="en-US" sz="1200" b="1" dirty="0"/>
              <a:t>LaVeta Nutter</a:t>
            </a:r>
          </a:p>
          <a:p>
            <a:r>
              <a:rPr lang="en-US" sz="1200" dirty="0"/>
              <a:t>   Agricultural Education &amp; Related Clusters</a:t>
            </a:r>
          </a:p>
          <a:p>
            <a:r>
              <a:rPr lang="en-US" sz="1200" b="1" dirty="0"/>
              <a:t>Judith Sams</a:t>
            </a:r>
          </a:p>
          <a:p>
            <a:r>
              <a:rPr lang="en-US" sz="1200" dirty="0"/>
              <a:t>   Business &amp; Information Tech. &amp; Related Clusters</a:t>
            </a:r>
          </a:p>
          <a:p>
            <a:r>
              <a:rPr lang="en-US" sz="1200" b="1" dirty="0"/>
              <a:t>Helen Fuqua</a:t>
            </a:r>
          </a:p>
          <a:p>
            <a:r>
              <a:rPr lang="en-US" sz="1200" dirty="0"/>
              <a:t>   Family &amp; Consumer Sciences Ed. &amp; Related Clusters</a:t>
            </a:r>
          </a:p>
          <a:p>
            <a:r>
              <a:rPr lang="en-US" sz="1200" b="1" dirty="0"/>
              <a:t>Michele Green-Wright</a:t>
            </a:r>
          </a:p>
          <a:p>
            <a:r>
              <a:rPr lang="en-US" sz="1200" dirty="0"/>
              <a:t>   Health &amp; Medical Sciences &amp; Related Cluster</a:t>
            </a:r>
          </a:p>
          <a:p>
            <a:r>
              <a:rPr lang="en-US" sz="1200" b="1" dirty="0"/>
              <a:t>Sharon Acuff</a:t>
            </a:r>
          </a:p>
          <a:p>
            <a:r>
              <a:rPr lang="en-US" sz="1200" dirty="0"/>
              <a:t>   Marketing &amp; Related Clusters</a:t>
            </a:r>
          </a:p>
          <a:p>
            <a:endParaRPr lang="en-US" dirty="0"/>
          </a:p>
        </p:txBody>
      </p:sp>
      <p:sp>
        <p:nvSpPr>
          <p:cNvPr id="6" name="TextBox 5"/>
          <p:cNvSpPr txBox="1"/>
          <p:nvPr/>
        </p:nvSpPr>
        <p:spPr>
          <a:xfrm>
            <a:off x="4270778" y="2932019"/>
            <a:ext cx="4198356" cy="2308270"/>
          </a:xfrm>
          <a:prstGeom prst="rect">
            <a:avLst/>
          </a:prstGeom>
          <a:noFill/>
        </p:spPr>
        <p:txBody>
          <a:bodyPr wrap="square" lIns="91387" tIns="45693" rIns="91387" bIns="45693" rtlCol="0">
            <a:spAutoFit/>
          </a:bodyPr>
          <a:lstStyle/>
          <a:p>
            <a:r>
              <a:rPr lang="en-US" sz="1200" b="1" dirty="0"/>
              <a:t>William “Bill</a:t>
            </a:r>
            <a:r>
              <a:rPr lang="en-US" sz="1200" b="1"/>
              <a:t>” Hatch, J.D.</a:t>
            </a:r>
            <a:endParaRPr lang="en-US" sz="1200" b="1" dirty="0"/>
          </a:p>
          <a:p>
            <a:r>
              <a:rPr lang="en-US" sz="1200" dirty="0"/>
              <a:t>   Coordinator, Planning, Administration &amp; Accountability</a:t>
            </a:r>
            <a:endParaRPr lang="en-US" sz="1200" b="1" dirty="0"/>
          </a:p>
          <a:p>
            <a:pPr defTabSz="456986"/>
            <a:r>
              <a:rPr lang="en-US" sz="1200" b="1" dirty="0"/>
              <a:t> </a:t>
            </a:r>
            <a:r>
              <a:rPr lang="en-US" sz="1200" b="1" dirty="0">
                <a:cs typeface="Arial" panose="020B0604020202020204" pitchFamily="34" charset="0"/>
              </a:rPr>
              <a:t>Vacant</a:t>
            </a:r>
          </a:p>
          <a:p>
            <a:pPr defTabSz="456986"/>
            <a:r>
              <a:rPr lang="en-US" sz="1200" b="1" dirty="0">
                <a:cs typeface="Arial" panose="020B0604020202020204" pitchFamily="34" charset="0"/>
              </a:rPr>
              <a:t>   </a:t>
            </a:r>
            <a:r>
              <a:rPr lang="en-US" sz="1200" dirty="0">
                <a:cs typeface="Arial" panose="020B0604020202020204" pitchFamily="34" charset="0"/>
              </a:rPr>
              <a:t>Data Collection, Reporting &amp; Accountability</a:t>
            </a:r>
            <a:endParaRPr lang="en-US" sz="1200" b="1" dirty="0"/>
          </a:p>
          <a:p>
            <a:r>
              <a:rPr lang="en-US" sz="1200" b="1" dirty="0"/>
              <a:t>Rachel Blanton</a:t>
            </a:r>
          </a:p>
          <a:p>
            <a:r>
              <a:rPr lang="en-US" sz="1200" dirty="0"/>
              <a:t>   Senior Grants and Budget Manager</a:t>
            </a:r>
          </a:p>
          <a:p>
            <a:r>
              <a:rPr lang="en-US" sz="1200" b="1" dirty="0"/>
              <a:t>Lynn Basham, Ph.D.</a:t>
            </a:r>
          </a:p>
          <a:p>
            <a:r>
              <a:rPr lang="en-US" sz="1200" dirty="0"/>
              <a:t>   Technology Education &amp; Related Clusters</a:t>
            </a:r>
          </a:p>
          <a:p>
            <a:r>
              <a:rPr lang="en-US" sz="1200" b="1" dirty="0"/>
              <a:t>Anthony Williams</a:t>
            </a:r>
          </a:p>
          <a:p>
            <a:r>
              <a:rPr lang="en-US" sz="1200" dirty="0"/>
              <a:t>   Trade &amp; Industrial Education &amp; Related Clusters</a:t>
            </a:r>
          </a:p>
          <a:p>
            <a:r>
              <a:rPr lang="en-US" sz="1200" b="1" dirty="0"/>
              <a:t>Kelly Davis</a:t>
            </a:r>
          </a:p>
          <a:p>
            <a:r>
              <a:rPr lang="en-US" sz="1200" dirty="0"/>
              <a:t>   Specialist, Planning, Administration &amp; Accountability</a:t>
            </a:r>
          </a:p>
        </p:txBody>
      </p:sp>
      <p:sp>
        <p:nvSpPr>
          <p:cNvPr id="8" name="TextBox 7"/>
          <p:cNvSpPr txBox="1"/>
          <p:nvPr/>
        </p:nvSpPr>
        <p:spPr>
          <a:xfrm>
            <a:off x="403628" y="1953772"/>
            <a:ext cx="3886200" cy="861720"/>
          </a:xfrm>
          <a:prstGeom prst="rect">
            <a:avLst/>
          </a:prstGeom>
          <a:noFill/>
        </p:spPr>
        <p:txBody>
          <a:bodyPr wrap="square" lIns="91387" tIns="45693" rIns="91387" bIns="45693" rtlCol="0">
            <a:spAutoFit/>
          </a:bodyPr>
          <a:lstStyle/>
          <a:p>
            <a:pPr algn="ctr"/>
            <a:r>
              <a:rPr lang="en-US" b="1" dirty="0"/>
              <a:t>George R. Willcox</a:t>
            </a:r>
          </a:p>
          <a:p>
            <a:pPr algn="ctr"/>
            <a:r>
              <a:rPr lang="en-US" sz="1600" dirty="0"/>
              <a:t>Director </a:t>
            </a:r>
          </a:p>
          <a:p>
            <a:pPr algn="ctr"/>
            <a:r>
              <a:rPr lang="en-US" sz="1600" dirty="0"/>
              <a:t>Operations and Accountability</a:t>
            </a:r>
          </a:p>
        </p:txBody>
      </p:sp>
      <p:sp>
        <p:nvSpPr>
          <p:cNvPr id="9" name="TextBox 8"/>
          <p:cNvSpPr txBox="1"/>
          <p:nvPr/>
        </p:nvSpPr>
        <p:spPr>
          <a:xfrm>
            <a:off x="3190568" y="1953772"/>
            <a:ext cx="5943600" cy="1107941"/>
          </a:xfrm>
          <a:prstGeom prst="rect">
            <a:avLst/>
          </a:prstGeom>
          <a:noFill/>
        </p:spPr>
        <p:txBody>
          <a:bodyPr wrap="square" lIns="91387" tIns="45693" rIns="91387" bIns="45693" rtlCol="0">
            <a:spAutoFit/>
          </a:bodyPr>
          <a:lstStyle/>
          <a:p>
            <a:pPr algn="ctr"/>
            <a:r>
              <a:rPr lang="en-US" b="1" dirty="0"/>
              <a:t>David </a:t>
            </a:r>
            <a:r>
              <a:rPr lang="en-US" b="1" dirty="0" err="1"/>
              <a:t>Eshelman</a:t>
            </a:r>
            <a:r>
              <a:rPr lang="en-US" b="1" dirty="0"/>
              <a:t>, </a:t>
            </a:r>
            <a:r>
              <a:rPr lang="en-US" b="1" dirty="0" err="1"/>
              <a:t>Ed.D</a:t>
            </a:r>
            <a:r>
              <a:rPr lang="en-US" b="1" dirty="0"/>
              <a:t>.</a:t>
            </a:r>
          </a:p>
          <a:p>
            <a:pPr algn="ctr"/>
            <a:r>
              <a:rPr lang="en-US" sz="1600" dirty="0"/>
              <a:t>Director </a:t>
            </a:r>
          </a:p>
          <a:p>
            <a:pPr algn="ctr"/>
            <a:r>
              <a:rPr lang="en-US" sz="1600" dirty="0"/>
              <a:t>Workforce Development  and Initiatives</a:t>
            </a:r>
          </a:p>
          <a:p>
            <a:endParaRPr lang="en-US" sz="1600" dirty="0"/>
          </a:p>
        </p:txBody>
      </p:sp>
    </p:spTree>
    <p:extLst>
      <p:ext uri="{BB962C8B-B14F-4D97-AF65-F5344CB8AC3E}">
        <p14:creationId xmlns:p14="http://schemas.microsoft.com/office/powerpoint/2010/main" val="30224022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p:spPr>
        <p:txBody>
          <a:bodyPr/>
          <a:lstStyle/>
          <a:p>
            <a:r>
              <a:rPr lang="en-US" dirty="0"/>
              <a:t>FIVE COMMON GOALS</a:t>
            </a:r>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pPr marL="0" indent="0">
              <a:buNone/>
            </a:pPr>
            <a:r>
              <a:rPr lang="en-US" b="1" dirty="0"/>
              <a:t>Business Engagement</a:t>
            </a:r>
          </a:p>
          <a:p>
            <a:pPr lvl="1"/>
            <a:r>
              <a:rPr lang="en-US" dirty="0"/>
              <a:t>Increase business engagement and deliver value to our business customers.</a:t>
            </a:r>
          </a:p>
          <a:p>
            <a:pPr marL="0" indent="0">
              <a:buNone/>
            </a:pPr>
            <a:r>
              <a:rPr lang="en-US" b="1" dirty="0"/>
              <a:t>Credentials</a:t>
            </a:r>
          </a:p>
          <a:p>
            <a:pPr lvl="1"/>
            <a:r>
              <a:rPr lang="en-US" dirty="0"/>
              <a:t>Achieve measurable skills development in our job seeking customers in the form of workforce credentials that matter to business and provide value to the holder.</a:t>
            </a:r>
          </a:p>
          <a:p>
            <a:pPr marL="0" indent="0">
              <a:buNone/>
            </a:pPr>
            <a:r>
              <a:rPr lang="en-US" b="1" dirty="0"/>
              <a:t>Jobs</a:t>
            </a:r>
          </a:p>
          <a:p>
            <a:pPr lvl="1"/>
            <a:r>
              <a:rPr lang="en-US" dirty="0"/>
              <a:t>Fill jobs in demand occupations that show promise for long-term growth in industries that are strategic to Virginia’s economy and strengthen Virginia’s regions. </a:t>
            </a:r>
          </a:p>
          <a:p>
            <a:pPr marL="0" indent="0">
              <a:buNone/>
            </a:pPr>
            <a:r>
              <a:rPr lang="en-US" b="1" dirty="0"/>
              <a:t>Wages</a:t>
            </a:r>
          </a:p>
          <a:p>
            <a:pPr lvl="1"/>
            <a:r>
              <a:rPr lang="en-US" dirty="0"/>
              <a:t>Help individuals, including individuals with barriers, gain access to the middle class and demonstrate career progression.</a:t>
            </a:r>
          </a:p>
          <a:p>
            <a:pPr marL="0" indent="0">
              <a:buNone/>
            </a:pPr>
            <a:r>
              <a:rPr lang="en-US" b="1" dirty="0"/>
              <a:t>Return on Investment</a:t>
            </a:r>
          </a:p>
          <a:p>
            <a:pPr lvl="1"/>
            <a:r>
              <a:rPr lang="en-US" dirty="0"/>
              <a:t>Ensure that workforce system public investments generate a quality return to Virginia and the customers we serve.</a:t>
            </a:r>
          </a:p>
          <a:p>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7</a:t>
            </a:fld>
            <a:endParaRPr lang="en-US" dirty="0"/>
          </a:p>
        </p:txBody>
      </p:sp>
    </p:spTree>
    <p:extLst>
      <p:ext uri="{BB962C8B-B14F-4D97-AF65-F5344CB8AC3E}">
        <p14:creationId xmlns:p14="http://schemas.microsoft.com/office/powerpoint/2010/main" val="905470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solidFill>
            <a:schemeClr val="bg1"/>
          </a:solidFill>
          <a:ln>
            <a:noFill/>
          </a:ln>
          <a:effectLst/>
        </p:spPr>
      </p:sp>
      <p:sp>
        <p:nvSpPr>
          <p:cNvPr id="15" name="Flowchart: Document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descr="A picture containing object&#10;&#10;Description generated with high confidence"/>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8531" r="8531"/>
          <a:stretch>
            <a:fillRect/>
          </a:stretch>
        </p:blipFill>
        <p:spPr>
          <a:xfrm>
            <a:off x="3155949" y="863127"/>
            <a:ext cx="5510653" cy="5132721"/>
          </a:xfrm>
          <a:prstGeom prst="rect">
            <a:avLst/>
          </a:prstGeom>
        </p:spPr>
      </p:pic>
      <p:sp>
        <p:nvSpPr>
          <p:cNvPr id="2" name="Title 1"/>
          <p:cNvSpPr>
            <a:spLocks noGrp="1"/>
          </p:cNvSpPr>
          <p:nvPr>
            <p:ph type="title"/>
          </p:nvPr>
        </p:nvSpPr>
        <p:spPr>
          <a:xfrm>
            <a:off x="628650" y="171162"/>
            <a:ext cx="2130136" cy="2371148"/>
          </a:xfrm>
        </p:spPr>
        <p:txBody>
          <a:bodyPr vert="horz" lIns="91440" tIns="45720" rIns="91440" bIns="45720" rtlCol="0" anchor="ctr">
            <a:normAutofit/>
          </a:bodyPr>
          <a:lstStyle/>
          <a:p>
            <a:pPr>
              <a:lnSpc>
                <a:spcPct val="90000"/>
              </a:lnSpc>
            </a:pPr>
            <a:r>
              <a:rPr lang="en-US" sz="2600" kern="1200" dirty="0">
                <a:solidFill>
                  <a:srgbClr val="FFFFFF"/>
                </a:solidFill>
                <a:latin typeface="+mj-lt"/>
                <a:ea typeface="+mj-ea"/>
                <a:cs typeface="+mj-cs"/>
              </a:rPr>
              <a:t>Virginia’s Combined State Plan</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
            </a:r>
            <a:br>
              <a:rPr lang="en-US" sz="2600" kern="1200" dirty="0">
                <a:solidFill>
                  <a:srgbClr val="FFFFFF"/>
                </a:solidFill>
                <a:latin typeface="+mj-lt"/>
                <a:ea typeface="+mj-ea"/>
                <a:cs typeface="+mj-cs"/>
              </a:rPr>
            </a:br>
            <a:r>
              <a:rPr lang="en-US" sz="2600" kern="1200" dirty="0">
                <a:solidFill>
                  <a:srgbClr val="FFFFFF"/>
                </a:solidFill>
                <a:latin typeface="+mj-lt"/>
                <a:ea typeface="+mj-ea"/>
                <a:cs typeface="+mj-cs"/>
              </a:rPr>
              <a:t>A Framework</a:t>
            </a:r>
          </a:p>
        </p:txBody>
      </p:sp>
      <p:sp>
        <p:nvSpPr>
          <p:cNvPr id="6" name="Slide Number Placeholder 5"/>
          <p:cNvSpPr>
            <a:spLocks noGrp="1"/>
          </p:cNvSpPr>
          <p:nvPr>
            <p:ph type="sldNum" sz="quarter" idx="12"/>
          </p:nvPr>
        </p:nvSpPr>
        <p:spPr/>
        <p:txBody>
          <a:bodyPr/>
          <a:lstStyle/>
          <a:p>
            <a:fld id="{32A0176E-9023-43DD-9855-9C72F8D1469C}" type="slidenum">
              <a:rPr lang="en-US" smtClean="0"/>
              <a:t>8</a:t>
            </a:fld>
            <a:endParaRPr lang="en-US" dirty="0"/>
          </a:p>
        </p:txBody>
      </p:sp>
    </p:spTree>
    <p:extLst>
      <p:ext uri="{BB962C8B-B14F-4D97-AF65-F5344CB8AC3E}">
        <p14:creationId xmlns:p14="http://schemas.microsoft.com/office/powerpoint/2010/main" val="2993620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STRATEGY – A FRAMEWORK</a:t>
            </a:r>
          </a:p>
        </p:txBody>
      </p:sp>
      <p:sp>
        <p:nvSpPr>
          <p:cNvPr id="7" name="Text Placeholder 6"/>
          <p:cNvSpPr>
            <a:spLocks noGrp="1"/>
          </p:cNvSpPr>
          <p:nvPr>
            <p:ph type="body" idx="1"/>
          </p:nvPr>
        </p:nvSpPr>
        <p:spPr/>
        <p:txBody>
          <a:bodyPr/>
          <a:lstStyle/>
          <a:p>
            <a:r>
              <a:rPr lang="en-US" dirty="0"/>
              <a:t>Foundational Strategies</a:t>
            </a:r>
          </a:p>
        </p:txBody>
      </p:sp>
      <p:sp>
        <p:nvSpPr>
          <p:cNvPr id="3" name="Text Placeholder 2"/>
          <p:cNvSpPr>
            <a:spLocks noGrp="1"/>
          </p:cNvSpPr>
          <p:nvPr>
            <p:ph sz="half" idx="2"/>
          </p:nvPr>
        </p:nvSpPr>
        <p:spPr/>
        <p:txBody>
          <a:bodyPr/>
          <a:lstStyle/>
          <a:p>
            <a:r>
              <a:rPr lang="en-US" dirty="0"/>
              <a:t>Unify Under a Common Agenda</a:t>
            </a:r>
          </a:p>
          <a:p>
            <a:r>
              <a:rPr lang="en-US" dirty="0"/>
              <a:t>Integrate and Align Technology and Data</a:t>
            </a:r>
          </a:p>
          <a:p>
            <a:r>
              <a:rPr lang="en-US" dirty="0"/>
              <a:t>Manage Resources Effectively and Efficiently</a:t>
            </a:r>
          </a:p>
          <a:p>
            <a:endParaRPr lang="en-US" dirty="0"/>
          </a:p>
        </p:txBody>
      </p:sp>
      <p:sp>
        <p:nvSpPr>
          <p:cNvPr id="8" name="Text Placeholder 7"/>
          <p:cNvSpPr>
            <a:spLocks noGrp="1"/>
          </p:cNvSpPr>
          <p:nvPr>
            <p:ph type="body" sz="quarter" idx="3"/>
          </p:nvPr>
        </p:nvSpPr>
        <p:spPr/>
        <p:txBody>
          <a:bodyPr>
            <a:normAutofit fontScale="92500" lnSpcReduction="20000"/>
          </a:bodyPr>
          <a:lstStyle/>
          <a:p>
            <a:endParaRPr lang="en-US" dirty="0"/>
          </a:p>
          <a:p>
            <a:r>
              <a:rPr lang="en-US" dirty="0"/>
              <a:t>Coordinating Strategies</a:t>
            </a:r>
          </a:p>
          <a:p>
            <a:endParaRPr lang="en-US" dirty="0"/>
          </a:p>
        </p:txBody>
      </p:sp>
      <p:sp>
        <p:nvSpPr>
          <p:cNvPr id="5" name="Text Placeholder 4"/>
          <p:cNvSpPr>
            <a:spLocks noGrp="1"/>
          </p:cNvSpPr>
          <p:nvPr>
            <p:ph sz="quarter" idx="4"/>
          </p:nvPr>
        </p:nvSpPr>
        <p:spPr/>
        <p:txBody>
          <a:bodyPr>
            <a:normAutofit lnSpcReduction="10000"/>
          </a:bodyPr>
          <a:lstStyle/>
          <a:p>
            <a:r>
              <a:rPr lang="en-US" dirty="0"/>
              <a:t>Develop and Respond to Actionable Labor Market Intelligence</a:t>
            </a:r>
          </a:p>
          <a:p>
            <a:r>
              <a:rPr lang="en-US" dirty="0"/>
              <a:t>Use Relevant and Effective Talent Development Strategies</a:t>
            </a:r>
          </a:p>
          <a:p>
            <a:r>
              <a:rPr lang="en-US" dirty="0"/>
              <a:t>Transform the Service Delivery System</a:t>
            </a:r>
          </a:p>
          <a:p>
            <a:r>
              <a:rPr lang="en-US" dirty="0"/>
              <a:t>Performance and Accountability </a:t>
            </a:r>
          </a:p>
          <a:p>
            <a:pPr marL="0" indent="0">
              <a:buNone/>
            </a:pPr>
            <a:endParaRPr lang="en-US" dirty="0"/>
          </a:p>
        </p:txBody>
      </p:sp>
      <p:sp>
        <p:nvSpPr>
          <p:cNvPr id="10" name="Slide Number Placeholder 9"/>
          <p:cNvSpPr>
            <a:spLocks noGrp="1"/>
          </p:cNvSpPr>
          <p:nvPr>
            <p:ph type="sldNum" sz="quarter" idx="12"/>
          </p:nvPr>
        </p:nvSpPr>
        <p:spPr/>
        <p:txBody>
          <a:bodyPr/>
          <a:lstStyle/>
          <a:p>
            <a:fld id="{32A0176E-9023-43DD-9855-9C72F8D1469C}" type="slidenum">
              <a:rPr lang="en-US" smtClean="0"/>
              <a:t>9</a:t>
            </a:fld>
            <a:endParaRPr lang="en-US" dirty="0"/>
          </a:p>
        </p:txBody>
      </p:sp>
    </p:spTree>
    <p:extLst>
      <p:ext uri="{BB962C8B-B14F-4D97-AF65-F5344CB8AC3E}">
        <p14:creationId xmlns:p14="http://schemas.microsoft.com/office/powerpoint/2010/main" val="24730979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4032</TotalTime>
  <Words>4253</Words>
  <Application>Microsoft Office PowerPoint</Application>
  <PresentationFormat>On-screen Show (4:3)</PresentationFormat>
  <Paragraphs>639</Paragraphs>
  <Slides>61</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61</vt:i4>
      </vt:variant>
    </vt:vector>
  </HeadingPairs>
  <TitlesOfParts>
    <vt:vector size="66" baseType="lpstr">
      <vt:lpstr>Arial</vt:lpstr>
      <vt:lpstr>Calibri</vt:lpstr>
      <vt:lpstr>Cambria</vt:lpstr>
      <vt:lpstr>Times New Roman</vt:lpstr>
      <vt:lpstr>Clarity</vt:lpstr>
      <vt:lpstr>WIOA Combined State Plan</vt:lpstr>
      <vt:lpstr>PROGRAMS IN THE PLAN</vt:lpstr>
      <vt:lpstr>TARGETED INDUSTRIES</vt:lpstr>
      <vt:lpstr>VISION AND MISSION</vt:lpstr>
      <vt:lpstr>Perkins: Early Benefits</vt:lpstr>
      <vt:lpstr>How We Measure Performance</vt:lpstr>
      <vt:lpstr>FIVE COMMON GOALS</vt:lpstr>
      <vt:lpstr>Virginia’s Combined State Plan  A Framework</vt:lpstr>
      <vt:lpstr>STATE STRATEGY – A FRAMEWORK</vt:lpstr>
      <vt:lpstr>COORDINATING STRATEGIES</vt:lpstr>
      <vt:lpstr>Make relevant LMI accessible and actionable Professional development around LMI to build capacity</vt:lpstr>
      <vt:lpstr>Identify in-demand occupations within targeted industry sectors</vt:lpstr>
      <vt:lpstr>COORDINATING STRATEGIES</vt:lpstr>
      <vt:lpstr>Build new capacity to engage employers Ensure alignment of resources to support development and deployment of sector strategy approaches</vt:lpstr>
      <vt:lpstr>COORDINATING STRATEGIES</vt:lpstr>
      <vt:lpstr> Transform the Workforce Service Delivery System Design and implement a mechanism for common intake and affirmative referrals </vt:lpstr>
      <vt:lpstr> -Increase accessibility -Implement business customer relationship management system.  </vt:lpstr>
      <vt:lpstr>COORDINATING STRATEGIES</vt:lpstr>
      <vt:lpstr> - Design, resource and deploy a system performance dashboard </vt:lpstr>
      <vt:lpstr>Wioa Core programs</vt:lpstr>
      <vt:lpstr> Department for Aging and Rehabilitative Services (DARS) Preparing individuals with disabilities for the current and future labor market. </vt:lpstr>
      <vt:lpstr>Department for Aging and Rehabilitative Services (DARS) </vt:lpstr>
      <vt:lpstr>Department for Aging and Rehabilitative Services (DARS)</vt:lpstr>
      <vt:lpstr>Department for Aging and Rehabilitative Services (DARS)</vt:lpstr>
      <vt:lpstr>Department for Aging and Rehabilitative Services (DARS) </vt:lpstr>
      <vt:lpstr>Department for Aging and Rehabilitative Services (DARS) </vt:lpstr>
      <vt:lpstr>DEPARTMENT FOR THE BLIND  AND VISION IMPAIRED</vt:lpstr>
      <vt:lpstr>DEPARTMENT FOR THE BLIND  AND VISION IMPAIRED </vt:lpstr>
      <vt:lpstr>DEPARTMENT FOR THE BLIND  AND VISION IMPAIRED</vt:lpstr>
      <vt:lpstr>WIOA TITLE I CSP Progress</vt:lpstr>
      <vt:lpstr>WIOA TITLE I CSP Progress</vt:lpstr>
      <vt:lpstr>WIOA TITLE I CSP Progress</vt:lpstr>
      <vt:lpstr>WIOA TITLE I CSP Progress</vt:lpstr>
      <vt:lpstr>ADULT EDUCATION AND LITERACY</vt:lpstr>
      <vt:lpstr>ADULT EDUCATION AND LITERACY</vt:lpstr>
      <vt:lpstr>Wagner Peyser Labor Exchange</vt:lpstr>
      <vt:lpstr>Wagner Peyser Labor Exchange </vt:lpstr>
      <vt:lpstr>Wagner Peyser Labor Exchange</vt:lpstr>
      <vt:lpstr>Optional programs</vt:lpstr>
      <vt:lpstr>Unemployment Insurance</vt:lpstr>
      <vt:lpstr>Unemployment Insurance</vt:lpstr>
      <vt:lpstr>Unemployment Insurance</vt:lpstr>
      <vt:lpstr>Jobs for Veterans State Grant Program</vt:lpstr>
      <vt:lpstr>Jobs for Veterans State Grant Program </vt:lpstr>
      <vt:lpstr>Jobs for Veterans State Grant Program</vt:lpstr>
      <vt:lpstr>Trade Adjustment Assistance</vt:lpstr>
      <vt:lpstr>Trade Adjustment Assistance </vt:lpstr>
      <vt:lpstr>Trade Adjustment Assistance</vt:lpstr>
      <vt:lpstr>SNAP Employment and Training     (SNAPET)</vt:lpstr>
      <vt:lpstr>SNAP Employment and Training  (SNAPET) </vt:lpstr>
      <vt:lpstr>The TANF VIEW Program and     Other TANF Funded Projects</vt:lpstr>
      <vt:lpstr>The TANF VIEW Program and     Other TANF Funded Projects</vt:lpstr>
      <vt:lpstr>Career and Technical Education Secondary Perkins</vt:lpstr>
      <vt:lpstr>Career and Technical Education Secondary Perkins</vt:lpstr>
      <vt:lpstr>Career and Technical Education Secondary Perkins</vt:lpstr>
      <vt:lpstr>Division of Registered Apprenticeship</vt:lpstr>
      <vt:lpstr>Division of Registered Apprenticeship </vt:lpstr>
      <vt:lpstr> </vt:lpstr>
      <vt:lpstr>PowerPoint Presentation</vt:lpstr>
      <vt:lpstr>Meet the Plan Implementation Team</vt:lpstr>
      <vt:lpstr>CTE Staff Contacts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J Dunnigan</dc:creator>
  <cp:lastModifiedBy>Windows User</cp:lastModifiedBy>
  <cp:revision>158</cp:revision>
  <cp:lastPrinted>2017-09-13T20:12:00Z</cp:lastPrinted>
  <dcterms:created xsi:type="dcterms:W3CDTF">2015-05-19T15:58:44Z</dcterms:created>
  <dcterms:modified xsi:type="dcterms:W3CDTF">2018-10-30T14:28:57Z</dcterms:modified>
</cp:coreProperties>
</file>