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676" r:id="rId5"/>
  </p:sldMasterIdLst>
  <p:notesMasterIdLst>
    <p:notesMasterId r:id="rId28"/>
  </p:notesMasterIdLst>
  <p:handoutMasterIdLst>
    <p:handoutMasterId r:id="rId29"/>
  </p:handoutMasterIdLst>
  <p:sldIdLst>
    <p:sldId id="778" r:id="rId6"/>
    <p:sldId id="1655" r:id="rId7"/>
    <p:sldId id="1638" r:id="rId8"/>
    <p:sldId id="1176" r:id="rId9"/>
    <p:sldId id="1656" r:id="rId10"/>
    <p:sldId id="1657" r:id="rId11"/>
    <p:sldId id="1659" r:id="rId12"/>
    <p:sldId id="1669" r:id="rId13"/>
    <p:sldId id="1667" r:id="rId14"/>
    <p:sldId id="1668" r:id="rId15"/>
    <p:sldId id="1665" r:id="rId16"/>
    <p:sldId id="1666" r:id="rId17"/>
    <p:sldId id="1517" r:id="rId18"/>
    <p:sldId id="1658" r:id="rId19"/>
    <p:sldId id="1670" r:id="rId20"/>
    <p:sldId id="1662" r:id="rId21"/>
    <p:sldId id="1671" r:id="rId22"/>
    <p:sldId id="1672" r:id="rId23"/>
    <p:sldId id="1673" r:id="rId24"/>
    <p:sldId id="1674" r:id="rId25"/>
    <p:sldId id="1240" r:id="rId26"/>
    <p:sldId id="704" r:id="rId27"/>
  </p:sldIdLst>
  <p:sldSz cx="9144000" cy="5143500" type="screen16x9"/>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7"/>
    <a:srgbClr val="EFB620"/>
    <a:srgbClr val="EEB111"/>
    <a:srgbClr val="053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32" autoAdjust="0"/>
  </p:normalViewPr>
  <p:slideViewPr>
    <p:cSldViewPr snapToGrid="0">
      <p:cViewPr varScale="1">
        <p:scale>
          <a:sx n="138" d="100"/>
          <a:sy n="138" d="100"/>
        </p:scale>
        <p:origin x="756" y="120"/>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jpg"/><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jpg"/><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BB94E0-6142-4D42-A25A-B1596C2BF751}"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en-US"/>
        </a:p>
      </dgm:t>
    </dgm:pt>
    <dgm:pt modelId="{52D41CC0-F150-4E37-81CD-6FAC9303347E}">
      <dgm:prSet phldrT="[Text]"/>
      <dgm:spPr/>
      <dgm:t>
        <a:bodyPr/>
        <a:lstStyle/>
        <a:p>
          <a:r>
            <a:rPr lang="en-US" dirty="0"/>
            <a:t>Bob Witchger</a:t>
          </a:r>
        </a:p>
      </dgm:t>
    </dgm:pt>
    <dgm:pt modelId="{9DAFB2A7-5FB5-4F09-A7FF-EBF9FDD7192A}" type="parTrans" cxnId="{396620E0-28FD-4D88-8DB0-849E54B9D3A1}">
      <dgm:prSet/>
      <dgm:spPr/>
      <dgm:t>
        <a:bodyPr/>
        <a:lstStyle/>
        <a:p>
          <a:endParaRPr lang="en-US"/>
        </a:p>
      </dgm:t>
    </dgm:pt>
    <dgm:pt modelId="{6B32DB71-E2D6-46DF-AE49-CF5C32744BE2}" type="sibTrans" cxnId="{396620E0-28FD-4D88-8DB0-849E54B9D3A1}">
      <dgm:prSet/>
      <dgm:spPr/>
      <dgm:t>
        <a:bodyPr/>
        <a:lstStyle/>
        <a:p>
          <a:endParaRPr lang="en-US"/>
        </a:p>
      </dgm:t>
    </dgm:pt>
    <dgm:pt modelId="{F971C0E7-F877-4636-BEBA-D30CDC7746C5}">
      <dgm:prSet phldrT="[Text]"/>
      <dgm:spPr/>
      <dgm:t>
        <a:bodyPr/>
        <a:lstStyle/>
        <a:p>
          <a:r>
            <a:rPr lang="en-US" dirty="0"/>
            <a:t>Tony Reggi</a:t>
          </a:r>
        </a:p>
      </dgm:t>
    </dgm:pt>
    <dgm:pt modelId="{152EB26E-5108-4F37-9BE9-C3D7C92DF248}" type="parTrans" cxnId="{36FA1F3D-9EFA-47A7-B87D-D3261E4D53D0}">
      <dgm:prSet/>
      <dgm:spPr/>
      <dgm:t>
        <a:bodyPr/>
        <a:lstStyle/>
        <a:p>
          <a:endParaRPr lang="en-US"/>
        </a:p>
      </dgm:t>
    </dgm:pt>
    <dgm:pt modelId="{35A27956-206F-4CD5-85D3-7E8F83158435}" type="sibTrans" cxnId="{36FA1F3D-9EFA-47A7-B87D-D3261E4D53D0}">
      <dgm:prSet/>
      <dgm:spPr/>
      <dgm:t>
        <a:bodyPr/>
        <a:lstStyle/>
        <a:p>
          <a:endParaRPr lang="en-US"/>
        </a:p>
      </dgm:t>
    </dgm:pt>
    <dgm:pt modelId="{802C5A5E-268D-4C44-B1CB-528B5141253C}">
      <dgm:prSet phldrT="[Text]"/>
      <dgm:spPr/>
      <dgm:t>
        <a:bodyPr/>
        <a:lstStyle/>
        <a:p>
          <a:r>
            <a:rPr lang="en-US" dirty="0"/>
            <a:t>Patti Coultas</a:t>
          </a:r>
        </a:p>
      </dgm:t>
    </dgm:pt>
    <dgm:pt modelId="{8BBE0DFC-471B-491F-ABDE-3237D40D57BF}" type="parTrans" cxnId="{32504AC5-8308-4DCD-8747-61EB973876DA}">
      <dgm:prSet/>
      <dgm:spPr/>
      <dgm:t>
        <a:bodyPr/>
        <a:lstStyle/>
        <a:p>
          <a:endParaRPr lang="en-US"/>
        </a:p>
      </dgm:t>
    </dgm:pt>
    <dgm:pt modelId="{5ED36A2C-A23D-475F-B013-6BADCA0411E9}" type="sibTrans" cxnId="{32504AC5-8308-4DCD-8747-61EB973876DA}">
      <dgm:prSet/>
      <dgm:spPr/>
      <dgm:t>
        <a:bodyPr/>
        <a:lstStyle/>
        <a:p>
          <a:endParaRPr lang="en-US"/>
        </a:p>
      </dgm:t>
    </dgm:pt>
    <dgm:pt modelId="{D1D8622C-E34C-47D5-ACE6-36634023FEF1}">
      <dgm:prSet/>
      <dgm:spPr/>
      <dgm:t>
        <a:bodyPr/>
        <a:lstStyle/>
        <a:p>
          <a:r>
            <a:rPr lang="en-US" dirty="0"/>
            <a:t>Mary Olvera</a:t>
          </a:r>
        </a:p>
      </dgm:t>
    </dgm:pt>
    <dgm:pt modelId="{E1D66426-6FD0-49BA-8D34-DDEE330291F8}" type="parTrans" cxnId="{5571A2D0-DE44-44C6-8E2A-7CFC68A18808}">
      <dgm:prSet/>
      <dgm:spPr/>
      <dgm:t>
        <a:bodyPr/>
        <a:lstStyle/>
        <a:p>
          <a:endParaRPr lang="en-US"/>
        </a:p>
      </dgm:t>
    </dgm:pt>
    <dgm:pt modelId="{B83D9F7A-9BA3-4681-BB5C-6C4D10EF11C7}" type="sibTrans" cxnId="{5571A2D0-DE44-44C6-8E2A-7CFC68A18808}">
      <dgm:prSet/>
      <dgm:spPr/>
      <dgm:t>
        <a:bodyPr/>
        <a:lstStyle/>
        <a:p>
          <a:endParaRPr lang="en-US"/>
        </a:p>
      </dgm:t>
    </dgm:pt>
    <dgm:pt modelId="{B782E1AC-E3E0-48F7-8127-40611DCBD550}">
      <dgm:prSet/>
      <dgm:spPr/>
      <dgm:t>
        <a:bodyPr/>
        <a:lstStyle/>
        <a:p>
          <a:r>
            <a:rPr lang="en-US" dirty="0"/>
            <a:t>vacant</a:t>
          </a:r>
        </a:p>
      </dgm:t>
    </dgm:pt>
    <dgm:pt modelId="{BD77985F-5C44-4332-A88D-A084307EED5D}" type="parTrans" cxnId="{F457A5DF-5D77-4778-868C-60A069A72517}">
      <dgm:prSet/>
      <dgm:spPr/>
      <dgm:t>
        <a:bodyPr/>
        <a:lstStyle/>
        <a:p>
          <a:endParaRPr lang="en-US"/>
        </a:p>
      </dgm:t>
    </dgm:pt>
    <dgm:pt modelId="{FB46BE91-76AB-4830-A9C2-3431E497F567}" type="sibTrans" cxnId="{F457A5DF-5D77-4778-868C-60A069A72517}">
      <dgm:prSet/>
      <dgm:spPr/>
      <dgm:t>
        <a:bodyPr/>
        <a:lstStyle/>
        <a:p>
          <a:endParaRPr lang="en-US"/>
        </a:p>
      </dgm:t>
    </dgm:pt>
    <dgm:pt modelId="{2D82CAB0-23F6-4755-8E50-2C47A34D7695}">
      <dgm:prSet/>
      <dgm:spPr/>
      <dgm:t>
        <a:bodyPr/>
        <a:lstStyle/>
        <a:p>
          <a:r>
            <a:rPr lang="en-US" dirty="0"/>
            <a:t>Darice McDougald</a:t>
          </a:r>
        </a:p>
      </dgm:t>
    </dgm:pt>
    <dgm:pt modelId="{949D640C-65C1-400D-985B-97B6A330B6A5}" type="parTrans" cxnId="{2B73CD8E-AF6E-49DA-A2D9-E89F8829A30D}">
      <dgm:prSet/>
      <dgm:spPr/>
      <dgm:t>
        <a:bodyPr/>
        <a:lstStyle/>
        <a:p>
          <a:endParaRPr lang="en-US"/>
        </a:p>
      </dgm:t>
    </dgm:pt>
    <dgm:pt modelId="{7D51842E-720F-4BB1-87A8-E277DBB027CC}" type="sibTrans" cxnId="{2B73CD8E-AF6E-49DA-A2D9-E89F8829A30D}">
      <dgm:prSet/>
      <dgm:spPr/>
      <dgm:t>
        <a:bodyPr/>
        <a:lstStyle/>
        <a:p>
          <a:endParaRPr lang="en-US"/>
        </a:p>
      </dgm:t>
    </dgm:pt>
    <dgm:pt modelId="{6121D8CF-BC28-4E0A-80D0-B0B498B79F20}">
      <dgm:prSet/>
      <dgm:spPr/>
      <dgm:t>
        <a:bodyPr/>
        <a:lstStyle/>
        <a:p>
          <a:r>
            <a:rPr lang="en-US" dirty="0"/>
            <a:t>Lane Freeman</a:t>
          </a:r>
        </a:p>
      </dgm:t>
    </dgm:pt>
    <dgm:pt modelId="{4BFB067D-7D57-4B37-9653-67173E3FAD0D}" type="parTrans" cxnId="{9858E59F-F450-4F88-8D86-B5BDE8A9B6B7}">
      <dgm:prSet/>
      <dgm:spPr/>
      <dgm:t>
        <a:bodyPr/>
        <a:lstStyle/>
        <a:p>
          <a:endParaRPr lang="en-US"/>
        </a:p>
      </dgm:t>
    </dgm:pt>
    <dgm:pt modelId="{208FFD55-933A-4C59-AB1C-5481FA6F489F}" type="sibTrans" cxnId="{9858E59F-F450-4F88-8D86-B5BDE8A9B6B7}">
      <dgm:prSet/>
      <dgm:spPr/>
      <dgm:t>
        <a:bodyPr/>
        <a:lstStyle/>
        <a:p>
          <a:endParaRPr lang="en-US"/>
        </a:p>
      </dgm:t>
    </dgm:pt>
    <dgm:pt modelId="{4AAC2C16-56CE-4740-8F1A-AB98134D9F6D}" type="pres">
      <dgm:prSet presAssocID="{7FBB94E0-6142-4D42-A25A-B1596C2BF751}" presName="Name0" presStyleCnt="0">
        <dgm:presLayoutVars>
          <dgm:dir/>
          <dgm:resizeHandles/>
        </dgm:presLayoutVars>
      </dgm:prSet>
      <dgm:spPr/>
    </dgm:pt>
    <dgm:pt modelId="{38193D5D-09DA-4C6C-AFB1-73729A14F521}" type="pres">
      <dgm:prSet presAssocID="{52D41CC0-F150-4E37-81CD-6FAC9303347E}" presName="composite" presStyleCnt="0"/>
      <dgm:spPr/>
    </dgm:pt>
    <dgm:pt modelId="{6BDAABB8-2AA4-4F88-996E-452142678289}" type="pres">
      <dgm:prSet presAssocID="{52D41CC0-F150-4E37-81CD-6FAC9303347E}" presName="rect1" presStyleLbl="bgImgPlace1" presStyleIdx="0" presStyleCnt="7"/>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193" t="-7217" r="1799" b="-6793"/>
          </a:stretch>
        </a:blipFill>
      </dgm:spPr>
    </dgm:pt>
    <dgm:pt modelId="{37386651-78AB-413D-BB3A-574FE92F3013}" type="pres">
      <dgm:prSet presAssocID="{52D41CC0-F150-4E37-81CD-6FAC9303347E}" presName="rect2" presStyleLbl="node1" presStyleIdx="0" presStyleCnt="7">
        <dgm:presLayoutVars>
          <dgm:bulletEnabled val="1"/>
        </dgm:presLayoutVars>
      </dgm:prSet>
      <dgm:spPr/>
    </dgm:pt>
    <dgm:pt modelId="{C94C2EE6-E9BD-4A94-B6CF-39271400F88A}" type="pres">
      <dgm:prSet presAssocID="{6B32DB71-E2D6-46DF-AE49-CF5C32744BE2}" presName="sibTrans" presStyleCnt="0"/>
      <dgm:spPr/>
    </dgm:pt>
    <dgm:pt modelId="{A4669467-6A6E-474F-B663-70EFE153315F}" type="pres">
      <dgm:prSet presAssocID="{F971C0E7-F877-4636-BEBA-D30CDC7746C5}" presName="composite" presStyleCnt="0"/>
      <dgm:spPr/>
    </dgm:pt>
    <dgm:pt modelId="{CBDB2A70-59D7-4EFE-9450-E918992B660E}" type="pres">
      <dgm:prSet presAssocID="{F971C0E7-F877-4636-BEBA-D30CDC7746C5}" presName="rect1" presStyleLbl="bgImgPlace1" presStyleIdx="1" presStyleCnt="7"/>
      <dgm:spPr>
        <a:blipFill>
          <a:blip xmlns:r="http://schemas.openxmlformats.org/officeDocument/2006/relationships" r:embed="rId2"/>
          <a:srcRect/>
          <a:stretch>
            <a:fillRect t="-9000" b="-9000"/>
          </a:stretch>
        </a:blipFill>
      </dgm:spPr>
    </dgm:pt>
    <dgm:pt modelId="{1994CC4A-464B-47E5-B360-1A69B10CA14F}" type="pres">
      <dgm:prSet presAssocID="{F971C0E7-F877-4636-BEBA-D30CDC7746C5}" presName="rect2" presStyleLbl="node1" presStyleIdx="1" presStyleCnt="7">
        <dgm:presLayoutVars>
          <dgm:bulletEnabled val="1"/>
        </dgm:presLayoutVars>
      </dgm:prSet>
      <dgm:spPr/>
    </dgm:pt>
    <dgm:pt modelId="{47B2F54C-9BF4-41BA-8FC2-EB0BE7742BD4}" type="pres">
      <dgm:prSet presAssocID="{35A27956-206F-4CD5-85D3-7E8F83158435}" presName="sibTrans" presStyleCnt="0"/>
      <dgm:spPr/>
    </dgm:pt>
    <dgm:pt modelId="{E5B21C3C-B8DA-47CC-B6F7-F55C3FBC3066}" type="pres">
      <dgm:prSet presAssocID="{802C5A5E-268D-4C44-B1CB-528B5141253C}" presName="composite" presStyleCnt="0"/>
      <dgm:spPr/>
    </dgm:pt>
    <dgm:pt modelId="{C9F9C7EC-F043-421A-92C5-4CCF5C10828C}" type="pres">
      <dgm:prSet presAssocID="{802C5A5E-268D-4C44-B1CB-528B5141253C}" presName="rect1" presStyleLbl="bgImgPlace1" presStyleIdx="2" presStyleCnt="7"/>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8093" t="969" r="357" b="-8999"/>
          </a:stretch>
        </a:blipFill>
      </dgm:spPr>
    </dgm:pt>
    <dgm:pt modelId="{4BC6A1AC-0EF9-401A-9B68-AB1371D3A9D9}" type="pres">
      <dgm:prSet presAssocID="{802C5A5E-268D-4C44-B1CB-528B5141253C}" presName="rect2" presStyleLbl="node1" presStyleIdx="2" presStyleCnt="7">
        <dgm:presLayoutVars>
          <dgm:bulletEnabled val="1"/>
        </dgm:presLayoutVars>
      </dgm:prSet>
      <dgm:spPr/>
    </dgm:pt>
    <dgm:pt modelId="{80770AC2-152D-456E-8D3B-9A526E3C300C}" type="pres">
      <dgm:prSet presAssocID="{5ED36A2C-A23D-475F-B013-6BADCA0411E9}" presName="sibTrans" presStyleCnt="0"/>
      <dgm:spPr/>
    </dgm:pt>
    <dgm:pt modelId="{BB569BB3-B913-4DA2-9F18-E76E5E016156}" type="pres">
      <dgm:prSet presAssocID="{D1D8622C-E34C-47D5-ACE6-36634023FEF1}" presName="composite" presStyleCnt="0"/>
      <dgm:spPr/>
    </dgm:pt>
    <dgm:pt modelId="{379BCA74-A990-4CC6-A183-729A0A933E4C}" type="pres">
      <dgm:prSet presAssocID="{D1D8622C-E34C-47D5-ACE6-36634023FEF1}" presName="rect1" presStyleLbl="bgImgPlace1" presStyleIdx="3" presStyleCnt="7"/>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899" t="-3654" r="-899" b="-14346"/>
          </a:stretch>
        </a:blipFill>
      </dgm:spPr>
    </dgm:pt>
    <dgm:pt modelId="{98FA4C8E-675E-4927-97C8-54CE5945645D}" type="pres">
      <dgm:prSet presAssocID="{D1D8622C-E34C-47D5-ACE6-36634023FEF1}" presName="rect2" presStyleLbl="node1" presStyleIdx="3" presStyleCnt="7">
        <dgm:presLayoutVars>
          <dgm:bulletEnabled val="1"/>
        </dgm:presLayoutVars>
      </dgm:prSet>
      <dgm:spPr/>
    </dgm:pt>
    <dgm:pt modelId="{A645C84F-8C18-484E-80C4-4A8A1B1BDF03}" type="pres">
      <dgm:prSet presAssocID="{B83D9F7A-9BA3-4681-BB5C-6C4D10EF11C7}" presName="sibTrans" presStyleCnt="0"/>
      <dgm:spPr/>
    </dgm:pt>
    <dgm:pt modelId="{51E2BD3B-6611-4B0D-839F-36EDC9CD80FA}" type="pres">
      <dgm:prSet presAssocID="{B782E1AC-E3E0-48F7-8127-40611DCBD550}" presName="composite" presStyleCnt="0"/>
      <dgm:spPr/>
    </dgm:pt>
    <dgm:pt modelId="{4ED7A00D-896F-4B3E-A16C-4E2921E1D2CF}" type="pres">
      <dgm:prSet presAssocID="{B782E1AC-E3E0-48F7-8127-40611DCBD550}" presName="rect1" presStyleLbl="bgImgPlace1" presStyleIdx="4" presStyleCnt="7"/>
      <dgm:spPr/>
    </dgm:pt>
    <dgm:pt modelId="{F9790472-CFE1-45D9-8B41-03DB67C42375}" type="pres">
      <dgm:prSet presAssocID="{B782E1AC-E3E0-48F7-8127-40611DCBD550}" presName="rect2" presStyleLbl="node1" presStyleIdx="4" presStyleCnt="7">
        <dgm:presLayoutVars>
          <dgm:bulletEnabled val="1"/>
        </dgm:presLayoutVars>
      </dgm:prSet>
      <dgm:spPr/>
    </dgm:pt>
    <dgm:pt modelId="{C104158F-27F4-4D6E-B7A8-FA9AA971E5B3}" type="pres">
      <dgm:prSet presAssocID="{FB46BE91-76AB-4830-A9C2-3431E497F567}" presName="sibTrans" presStyleCnt="0"/>
      <dgm:spPr/>
    </dgm:pt>
    <dgm:pt modelId="{1D534A46-B149-488A-B816-33CA991D318B}" type="pres">
      <dgm:prSet presAssocID="{2D82CAB0-23F6-4755-8E50-2C47A34D7695}" presName="composite" presStyleCnt="0"/>
      <dgm:spPr/>
    </dgm:pt>
    <dgm:pt modelId="{3FD7EB4A-C111-46BB-8039-0ABFBA6C78C1}" type="pres">
      <dgm:prSet presAssocID="{2D82CAB0-23F6-4755-8E50-2C47A34D7695}" presName="rect1" presStyleLbl="bgImgPlace1" presStyleIdx="5" presStyleCnt="7"/>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t="-3289" b="-38711"/>
          </a:stretch>
        </a:blipFill>
      </dgm:spPr>
    </dgm:pt>
    <dgm:pt modelId="{A6E302E6-80E5-4181-A048-C7EBD89F6895}" type="pres">
      <dgm:prSet presAssocID="{2D82CAB0-23F6-4755-8E50-2C47A34D7695}" presName="rect2" presStyleLbl="node1" presStyleIdx="5" presStyleCnt="7">
        <dgm:presLayoutVars>
          <dgm:bulletEnabled val="1"/>
        </dgm:presLayoutVars>
      </dgm:prSet>
      <dgm:spPr/>
    </dgm:pt>
    <dgm:pt modelId="{B0E4B478-ACDB-4510-A450-734E164E6EAF}" type="pres">
      <dgm:prSet presAssocID="{7D51842E-720F-4BB1-87A8-E277DBB027CC}" presName="sibTrans" presStyleCnt="0"/>
      <dgm:spPr/>
    </dgm:pt>
    <dgm:pt modelId="{602A50DA-07A3-48BB-B774-3FBE082CE47C}" type="pres">
      <dgm:prSet presAssocID="{6121D8CF-BC28-4E0A-80D0-B0B498B79F20}" presName="composite" presStyleCnt="0"/>
      <dgm:spPr/>
    </dgm:pt>
    <dgm:pt modelId="{C3A1ABE0-CB0B-43C4-AA1B-F199821D4EB3}" type="pres">
      <dgm:prSet presAssocID="{6121D8CF-BC28-4E0A-80D0-B0B498B79F20}" presName="rect1" presStyleLbl="bgImgPlace1" presStyleIdx="6" presStyleCnt="7"/>
      <dgm:spPr>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l="4496" t="-11096" r="7624" b="-20724"/>
          </a:stretch>
        </a:blipFill>
      </dgm:spPr>
    </dgm:pt>
    <dgm:pt modelId="{F3B80DE8-2D7D-4DAE-9A72-0A62683C55B0}" type="pres">
      <dgm:prSet presAssocID="{6121D8CF-BC28-4E0A-80D0-B0B498B79F20}" presName="rect2" presStyleLbl="node1" presStyleIdx="6" presStyleCnt="7">
        <dgm:presLayoutVars>
          <dgm:bulletEnabled val="1"/>
        </dgm:presLayoutVars>
      </dgm:prSet>
      <dgm:spPr/>
    </dgm:pt>
  </dgm:ptLst>
  <dgm:cxnLst>
    <dgm:cxn modelId="{36FA1F3D-9EFA-47A7-B87D-D3261E4D53D0}" srcId="{7FBB94E0-6142-4D42-A25A-B1596C2BF751}" destId="{F971C0E7-F877-4636-BEBA-D30CDC7746C5}" srcOrd="1" destOrd="0" parTransId="{152EB26E-5108-4F37-9BE9-C3D7C92DF248}" sibTransId="{35A27956-206F-4CD5-85D3-7E8F83158435}"/>
    <dgm:cxn modelId="{6FA1335B-B44A-42E7-9EA6-245E3C6C6AF0}" type="presOf" srcId="{52D41CC0-F150-4E37-81CD-6FAC9303347E}" destId="{37386651-78AB-413D-BB3A-574FE92F3013}" srcOrd="0" destOrd="0" presId="urn:microsoft.com/office/officeart/2008/layout/BendingPictureBlocks"/>
    <dgm:cxn modelId="{5A8C7242-D46A-444C-8C1C-B9C2C27B314C}" type="presOf" srcId="{6121D8CF-BC28-4E0A-80D0-B0B498B79F20}" destId="{F3B80DE8-2D7D-4DAE-9A72-0A62683C55B0}" srcOrd="0" destOrd="0" presId="urn:microsoft.com/office/officeart/2008/layout/BendingPictureBlocks"/>
    <dgm:cxn modelId="{39CD8F48-2EE4-4226-9528-C1DAB65D9F42}" type="presOf" srcId="{2D82CAB0-23F6-4755-8E50-2C47A34D7695}" destId="{A6E302E6-80E5-4181-A048-C7EBD89F6895}" srcOrd="0" destOrd="0" presId="urn:microsoft.com/office/officeart/2008/layout/BendingPictureBlocks"/>
    <dgm:cxn modelId="{BEF5036E-DC1D-40E5-9F68-6AC473C4D81D}" type="presOf" srcId="{802C5A5E-268D-4C44-B1CB-528B5141253C}" destId="{4BC6A1AC-0EF9-401A-9B68-AB1371D3A9D9}" srcOrd="0" destOrd="0" presId="urn:microsoft.com/office/officeart/2008/layout/BendingPictureBlocks"/>
    <dgm:cxn modelId="{5FCBD16F-547D-491F-B7D1-9BB7E38F5B33}" type="presOf" srcId="{D1D8622C-E34C-47D5-ACE6-36634023FEF1}" destId="{98FA4C8E-675E-4927-97C8-54CE5945645D}" srcOrd="0" destOrd="0" presId="urn:microsoft.com/office/officeart/2008/layout/BendingPictureBlocks"/>
    <dgm:cxn modelId="{DAFB2B70-DA4A-400A-B2D2-CB022800A53C}" type="presOf" srcId="{7FBB94E0-6142-4D42-A25A-B1596C2BF751}" destId="{4AAC2C16-56CE-4740-8F1A-AB98134D9F6D}" srcOrd="0" destOrd="0" presId="urn:microsoft.com/office/officeart/2008/layout/BendingPictureBlocks"/>
    <dgm:cxn modelId="{C8C68E76-FBC4-490F-BD1A-FD7CBD752401}" type="presOf" srcId="{F971C0E7-F877-4636-BEBA-D30CDC7746C5}" destId="{1994CC4A-464B-47E5-B360-1A69B10CA14F}" srcOrd="0" destOrd="0" presId="urn:microsoft.com/office/officeart/2008/layout/BendingPictureBlocks"/>
    <dgm:cxn modelId="{2B73CD8E-AF6E-49DA-A2D9-E89F8829A30D}" srcId="{7FBB94E0-6142-4D42-A25A-B1596C2BF751}" destId="{2D82CAB0-23F6-4755-8E50-2C47A34D7695}" srcOrd="5" destOrd="0" parTransId="{949D640C-65C1-400D-985B-97B6A330B6A5}" sibTransId="{7D51842E-720F-4BB1-87A8-E277DBB027CC}"/>
    <dgm:cxn modelId="{9858E59F-F450-4F88-8D86-B5BDE8A9B6B7}" srcId="{7FBB94E0-6142-4D42-A25A-B1596C2BF751}" destId="{6121D8CF-BC28-4E0A-80D0-B0B498B79F20}" srcOrd="6" destOrd="0" parTransId="{4BFB067D-7D57-4B37-9653-67173E3FAD0D}" sibTransId="{208FFD55-933A-4C59-AB1C-5481FA6F489F}"/>
    <dgm:cxn modelId="{557590B4-F0F4-4167-A82A-D9AAB0C39106}" type="presOf" srcId="{B782E1AC-E3E0-48F7-8127-40611DCBD550}" destId="{F9790472-CFE1-45D9-8B41-03DB67C42375}" srcOrd="0" destOrd="0" presId="urn:microsoft.com/office/officeart/2008/layout/BendingPictureBlocks"/>
    <dgm:cxn modelId="{32504AC5-8308-4DCD-8747-61EB973876DA}" srcId="{7FBB94E0-6142-4D42-A25A-B1596C2BF751}" destId="{802C5A5E-268D-4C44-B1CB-528B5141253C}" srcOrd="2" destOrd="0" parTransId="{8BBE0DFC-471B-491F-ABDE-3237D40D57BF}" sibTransId="{5ED36A2C-A23D-475F-B013-6BADCA0411E9}"/>
    <dgm:cxn modelId="{5571A2D0-DE44-44C6-8E2A-7CFC68A18808}" srcId="{7FBB94E0-6142-4D42-A25A-B1596C2BF751}" destId="{D1D8622C-E34C-47D5-ACE6-36634023FEF1}" srcOrd="3" destOrd="0" parTransId="{E1D66426-6FD0-49BA-8D34-DDEE330291F8}" sibTransId="{B83D9F7A-9BA3-4681-BB5C-6C4D10EF11C7}"/>
    <dgm:cxn modelId="{F457A5DF-5D77-4778-868C-60A069A72517}" srcId="{7FBB94E0-6142-4D42-A25A-B1596C2BF751}" destId="{B782E1AC-E3E0-48F7-8127-40611DCBD550}" srcOrd="4" destOrd="0" parTransId="{BD77985F-5C44-4332-A88D-A084307EED5D}" sibTransId="{FB46BE91-76AB-4830-A9C2-3431E497F567}"/>
    <dgm:cxn modelId="{396620E0-28FD-4D88-8DB0-849E54B9D3A1}" srcId="{7FBB94E0-6142-4D42-A25A-B1596C2BF751}" destId="{52D41CC0-F150-4E37-81CD-6FAC9303347E}" srcOrd="0" destOrd="0" parTransId="{9DAFB2A7-5FB5-4F09-A7FF-EBF9FDD7192A}" sibTransId="{6B32DB71-E2D6-46DF-AE49-CF5C32744BE2}"/>
    <dgm:cxn modelId="{CB0901D6-25EC-426C-8F72-EC925527C6A6}" type="presParOf" srcId="{4AAC2C16-56CE-4740-8F1A-AB98134D9F6D}" destId="{38193D5D-09DA-4C6C-AFB1-73729A14F521}" srcOrd="0" destOrd="0" presId="urn:microsoft.com/office/officeart/2008/layout/BendingPictureBlocks"/>
    <dgm:cxn modelId="{6F3ED8DF-D409-45C7-9A7F-AC89B8DED87E}" type="presParOf" srcId="{38193D5D-09DA-4C6C-AFB1-73729A14F521}" destId="{6BDAABB8-2AA4-4F88-996E-452142678289}" srcOrd="0" destOrd="0" presId="urn:microsoft.com/office/officeart/2008/layout/BendingPictureBlocks"/>
    <dgm:cxn modelId="{6CF665E6-D5B0-47CA-BDB2-54FF26A2D960}" type="presParOf" srcId="{38193D5D-09DA-4C6C-AFB1-73729A14F521}" destId="{37386651-78AB-413D-BB3A-574FE92F3013}" srcOrd="1" destOrd="0" presId="urn:microsoft.com/office/officeart/2008/layout/BendingPictureBlocks"/>
    <dgm:cxn modelId="{12AB107B-746D-4230-A3EC-4FDD885AA403}" type="presParOf" srcId="{4AAC2C16-56CE-4740-8F1A-AB98134D9F6D}" destId="{C94C2EE6-E9BD-4A94-B6CF-39271400F88A}" srcOrd="1" destOrd="0" presId="urn:microsoft.com/office/officeart/2008/layout/BendingPictureBlocks"/>
    <dgm:cxn modelId="{8ADA33B4-E8A2-4628-975B-CA48B314ECC3}" type="presParOf" srcId="{4AAC2C16-56CE-4740-8F1A-AB98134D9F6D}" destId="{A4669467-6A6E-474F-B663-70EFE153315F}" srcOrd="2" destOrd="0" presId="urn:microsoft.com/office/officeart/2008/layout/BendingPictureBlocks"/>
    <dgm:cxn modelId="{57E13C5F-4661-48CD-8678-3B5EFACADAAF}" type="presParOf" srcId="{A4669467-6A6E-474F-B663-70EFE153315F}" destId="{CBDB2A70-59D7-4EFE-9450-E918992B660E}" srcOrd="0" destOrd="0" presId="urn:microsoft.com/office/officeart/2008/layout/BendingPictureBlocks"/>
    <dgm:cxn modelId="{449EADD9-A767-4F7D-AD17-2486FCF35D31}" type="presParOf" srcId="{A4669467-6A6E-474F-B663-70EFE153315F}" destId="{1994CC4A-464B-47E5-B360-1A69B10CA14F}" srcOrd="1" destOrd="0" presId="urn:microsoft.com/office/officeart/2008/layout/BendingPictureBlocks"/>
    <dgm:cxn modelId="{79CB79B2-A083-4D3D-8CF6-18E4A45D0C91}" type="presParOf" srcId="{4AAC2C16-56CE-4740-8F1A-AB98134D9F6D}" destId="{47B2F54C-9BF4-41BA-8FC2-EB0BE7742BD4}" srcOrd="3" destOrd="0" presId="urn:microsoft.com/office/officeart/2008/layout/BendingPictureBlocks"/>
    <dgm:cxn modelId="{C957C154-694F-4CF0-823D-087BC3C03C6B}" type="presParOf" srcId="{4AAC2C16-56CE-4740-8F1A-AB98134D9F6D}" destId="{E5B21C3C-B8DA-47CC-B6F7-F55C3FBC3066}" srcOrd="4" destOrd="0" presId="urn:microsoft.com/office/officeart/2008/layout/BendingPictureBlocks"/>
    <dgm:cxn modelId="{67FBA66F-7C38-4226-B67A-3A75D3822A0B}" type="presParOf" srcId="{E5B21C3C-B8DA-47CC-B6F7-F55C3FBC3066}" destId="{C9F9C7EC-F043-421A-92C5-4CCF5C10828C}" srcOrd="0" destOrd="0" presId="urn:microsoft.com/office/officeart/2008/layout/BendingPictureBlocks"/>
    <dgm:cxn modelId="{8D7CA507-86B6-422C-89A7-347BFFA48F39}" type="presParOf" srcId="{E5B21C3C-B8DA-47CC-B6F7-F55C3FBC3066}" destId="{4BC6A1AC-0EF9-401A-9B68-AB1371D3A9D9}" srcOrd="1" destOrd="0" presId="urn:microsoft.com/office/officeart/2008/layout/BendingPictureBlocks"/>
    <dgm:cxn modelId="{1C3DF3B3-1F8B-478A-AD16-46C1E36A875F}" type="presParOf" srcId="{4AAC2C16-56CE-4740-8F1A-AB98134D9F6D}" destId="{80770AC2-152D-456E-8D3B-9A526E3C300C}" srcOrd="5" destOrd="0" presId="urn:microsoft.com/office/officeart/2008/layout/BendingPictureBlocks"/>
    <dgm:cxn modelId="{EF6AC752-7F6B-400B-A5CD-1115DD4D3648}" type="presParOf" srcId="{4AAC2C16-56CE-4740-8F1A-AB98134D9F6D}" destId="{BB569BB3-B913-4DA2-9F18-E76E5E016156}" srcOrd="6" destOrd="0" presId="urn:microsoft.com/office/officeart/2008/layout/BendingPictureBlocks"/>
    <dgm:cxn modelId="{6D2956F0-5723-4BD1-926F-0644A0773CD5}" type="presParOf" srcId="{BB569BB3-B913-4DA2-9F18-E76E5E016156}" destId="{379BCA74-A990-4CC6-A183-729A0A933E4C}" srcOrd="0" destOrd="0" presId="urn:microsoft.com/office/officeart/2008/layout/BendingPictureBlocks"/>
    <dgm:cxn modelId="{3B07FD8D-2A7C-416D-8027-F4A7D624A6D0}" type="presParOf" srcId="{BB569BB3-B913-4DA2-9F18-E76E5E016156}" destId="{98FA4C8E-675E-4927-97C8-54CE5945645D}" srcOrd="1" destOrd="0" presId="urn:microsoft.com/office/officeart/2008/layout/BendingPictureBlocks"/>
    <dgm:cxn modelId="{3698C790-9C8E-4429-B19F-26420FC1A002}" type="presParOf" srcId="{4AAC2C16-56CE-4740-8F1A-AB98134D9F6D}" destId="{A645C84F-8C18-484E-80C4-4A8A1B1BDF03}" srcOrd="7" destOrd="0" presId="urn:microsoft.com/office/officeart/2008/layout/BendingPictureBlocks"/>
    <dgm:cxn modelId="{150D706F-8659-400B-BC39-EB3204C615EA}" type="presParOf" srcId="{4AAC2C16-56CE-4740-8F1A-AB98134D9F6D}" destId="{51E2BD3B-6611-4B0D-839F-36EDC9CD80FA}" srcOrd="8" destOrd="0" presId="urn:microsoft.com/office/officeart/2008/layout/BendingPictureBlocks"/>
    <dgm:cxn modelId="{F62DC945-3DE2-475F-9A1F-16DDB83D0B1C}" type="presParOf" srcId="{51E2BD3B-6611-4B0D-839F-36EDC9CD80FA}" destId="{4ED7A00D-896F-4B3E-A16C-4E2921E1D2CF}" srcOrd="0" destOrd="0" presId="urn:microsoft.com/office/officeart/2008/layout/BendingPictureBlocks"/>
    <dgm:cxn modelId="{4FA70EC5-481B-4AF5-BB4A-CA0C5083E923}" type="presParOf" srcId="{51E2BD3B-6611-4B0D-839F-36EDC9CD80FA}" destId="{F9790472-CFE1-45D9-8B41-03DB67C42375}" srcOrd="1" destOrd="0" presId="urn:microsoft.com/office/officeart/2008/layout/BendingPictureBlocks"/>
    <dgm:cxn modelId="{4F6A27A4-14D5-40E5-BB2D-FF08692D0D72}" type="presParOf" srcId="{4AAC2C16-56CE-4740-8F1A-AB98134D9F6D}" destId="{C104158F-27F4-4D6E-B7A8-FA9AA971E5B3}" srcOrd="9" destOrd="0" presId="urn:microsoft.com/office/officeart/2008/layout/BendingPictureBlocks"/>
    <dgm:cxn modelId="{79C48BEA-0B12-44B0-AEFF-EE28424CCA1B}" type="presParOf" srcId="{4AAC2C16-56CE-4740-8F1A-AB98134D9F6D}" destId="{1D534A46-B149-488A-B816-33CA991D318B}" srcOrd="10" destOrd="0" presId="urn:microsoft.com/office/officeart/2008/layout/BendingPictureBlocks"/>
    <dgm:cxn modelId="{8BE801EF-07F8-44F6-9D0C-E771B30C9CC4}" type="presParOf" srcId="{1D534A46-B149-488A-B816-33CA991D318B}" destId="{3FD7EB4A-C111-46BB-8039-0ABFBA6C78C1}" srcOrd="0" destOrd="0" presId="urn:microsoft.com/office/officeart/2008/layout/BendingPictureBlocks"/>
    <dgm:cxn modelId="{7ACCD8BF-CC31-42BA-9596-F772183ECB3D}" type="presParOf" srcId="{1D534A46-B149-488A-B816-33CA991D318B}" destId="{A6E302E6-80E5-4181-A048-C7EBD89F6895}" srcOrd="1" destOrd="0" presId="urn:microsoft.com/office/officeart/2008/layout/BendingPictureBlocks"/>
    <dgm:cxn modelId="{9DE9F85C-43E1-481C-9E61-7DC78ABC5FD5}" type="presParOf" srcId="{4AAC2C16-56CE-4740-8F1A-AB98134D9F6D}" destId="{B0E4B478-ACDB-4510-A450-734E164E6EAF}" srcOrd="11" destOrd="0" presId="urn:microsoft.com/office/officeart/2008/layout/BendingPictureBlocks"/>
    <dgm:cxn modelId="{9A620FF9-32D9-48CD-A072-CDF9F8651C37}" type="presParOf" srcId="{4AAC2C16-56CE-4740-8F1A-AB98134D9F6D}" destId="{602A50DA-07A3-48BB-B774-3FBE082CE47C}" srcOrd="12" destOrd="0" presId="urn:microsoft.com/office/officeart/2008/layout/BendingPictureBlocks"/>
    <dgm:cxn modelId="{F25DE951-DEBF-4227-8574-6638113ACF24}" type="presParOf" srcId="{602A50DA-07A3-48BB-B774-3FBE082CE47C}" destId="{C3A1ABE0-CB0B-43C4-AA1B-F199821D4EB3}" srcOrd="0" destOrd="0" presId="urn:microsoft.com/office/officeart/2008/layout/BendingPictureBlocks"/>
    <dgm:cxn modelId="{FF3A594D-2509-4E8C-A069-2D63BBE5C54F}" type="presParOf" srcId="{602A50DA-07A3-48BB-B774-3FBE082CE47C}" destId="{F3B80DE8-2D7D-4DAE-9A72-0A62683C55B0}" srcOrd="1" destOrd="0" presId="urn:microsoft.com/office/officeart/2008/layout/Bend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AABB8-2AA4-4F88-996E-452142678289}">
      <dsp:nvSpPr>
        <dsp:cNvPr id="0" name=""/>
        <dsp:cNvSpPr/>
      </dsp:nvSpPr>
      <dsp:spPr>
        <a:xfrm>
          <a:off x="570559" y="943097"/>
          <a:ext cx="1369411" cy="1151772"/>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193" t="-7217" r="1799" b="-6793"/>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386651-78AB-413D-BB3A-574FE92F3013}">
      <dsp:nvSpPr>
        <dsp:cNvPr id="0" name=""/>
        <dsp:cNvSpPr/>
      </dsp:nvSpPr>
      <dsp:spPr>
        <a:xfrm>
          <a:off x="60404" y="1427282"/>
          <a:ext cx="742172" cy="7421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Bob Witchger</a:t>
          </a:r>
        </a:p>
      </dsp:txBody>
      <dsp:txXfrm>
        <a:off x="60404" y="1427282"/>
        <a:ext cx="742172" cy="742172"/>
      </dsp:txXfrm>
    </dsp:sp>
    <dsp:sp modelId="{CBDB2A70-59D7-4EFE-9450-E918992B660E}">
      <dsp:nvSpPr>
        <dsp:cNvPr id="0" name=""/>
        <dsp:cNvSpPr/>
      </dsp:nvSpPr>
      <dsp:spPr>
        <a:xfrm>
          <a:off x="2690658" y="943097"/>
          <a:ext cx="1369411" cy="1151772"/>
        </a:xfrm>
        <a:prstGeom prst="rect">
          <a:avLst/>
        </a:prstGeom>
        <a:blipFill>
          <a:blip xmlns:r="http://schemas.openxmlformats.org/officeDocument/2006/relationships" r:embed="rId2"/>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94CC4A-464B-47E5-B360-1A69B10CA14F}">
      <dsp:nvSpPr>
        <dsp:cNvPr id="0" name=""/>
        <dsp:cNvSpPr/>
      </dsp:nvSpPr>
      <dsp:spPr>
        <a:xfrm>
          <a:off x="2180503" y="1427282"/>
          <a:ext cx="742172" cy="7421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Tony Reggi</a:t>
          </a:r>
        </a:p>
      </dsp:txBody>
      <dsp:txXfrm>
        <a:off x="2180503" y="1427282"/>
        <a:ext cx="742172" cy="742172"/>
      </dsp:txXfrm>
    </dsp:sp>
    <dsp:sp modelId="{C9F9C7EC-F043-421A-92C5-4CCF5C10828C}">
      <dsp:nvSpPr>
        <dsp:cNvPr id="0" name=""/>
        <dsp:cNvSpPr/>
      </dsp:nvSpPr>
      <dsp:spPr>
        <a:xfrm>
          <a:off x="4810757" y="943097"/>
          <a:ext cx="1369411" cy="1151772"/>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8093" t="969" r="357" b="-8999"/>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C6A1AC-0EF9-401A-9B68-AB1371D3A9D9}">
      <dsp:nvSpPr>
        <dsp:cNvPr id="0" name=""/>
        <dsp:cNvSpPr/>
      </dsp:nvSpPr>
      <dsp:spPr>
        <a:xfrm>
          <a:off x="4300603" y="1427282"/>
          <a:ext cx="742172" cy="7421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Patti Coultas</a:t>
          </a:r>
        </a:p>
      </dsp:txBody>
      <dsp:txXfrm>
        <a:off x="4300603" y="1427282"/>
        <a:ext cx="742172" cy="742172"/>
      </dsp:txXfrm>
    </dsp:sp>
    <dsp:sp modelId="{379BCA74-A990-4CC6-A183-729A0A933E4C}">
      <dsp:nvSpPr>
        <dsp:cNvPr id="0" name=""/>
        <dsp:cNvSpPr/>
      </dsp:nvSpPr>
      <dsp:spPr>
        <a:xfrm>
          <a:off x="6930856" y="943097"/>
          <a:ext cx="1369411" cy="1151772"/>
        </a:xfrm>
        <a:prstGeom prst="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899" t="-3654" r="-899" b="-1434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FA4C8E-675E-4927-97C8-54CE5945645D}">
      <dsp:nvSpPr>
        <dsp:cNvPr id="0" name=""/>
        <dsp:cNvSpPr/>
      </dsp:nvSpPr>
      <dsp:spPr>
        <a:xfrm>
          <a:off x="6420702" y="1427282"/>
          <a:ext cx="742172" cy="7421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Mary Olvera</a:t>
          </a:r>
        </a:p>
      </dsp:txBody>
      <dsp:txXfrm>
        <a:off x="6420702" y="1427282"/>
        <a:ext cx="742172" cy="742172"/>
      </dsp:txXfrm>
    </dsp:sp>
    <dsp:sp modelId="{4ED7A00D-896F-4B3E-A16C-4E2921E1D2CF}">
      <dsp:nvSpPr>
        <dsp:cNvPr id="0" name=""/>
        <dsp:cNvSpPr/>
      </dsp:nvSpPr>
      <dsp:spPr>
        <a:xfrm>
          <a:off x="1630608" y="2376908"/>
          <a:ext cx="1369411" cy="1151772"/>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790472-CFE1-45D9-8B41-03DB67C42375}">
      <dsp:nvSpPr>
        <dsp:cNvPr id="0" name=""/>
        <dsp:cNvSpPr/>
      </dsp:nvSpPr>
      <dsp:spPr>
        <a:xfrm>
          <a:off x="1120454" y="2861093"/>
          <a:ext cx="742172" cy="7421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vacant</a:t>
          </a:r>
        </a:p>
      </dsp:txBody>
      <dsp:txXfrm>
        <a:off x="1120454" y="2861093"/>
        <a:ext cx="742172" cy="742172"/>
      </dsp:txXfrm>
    </dsp:sp>
    <dsp:sp modelId="{3FD7EB4A-C111-46BB-8039-0ABFBA6C78C1}">
      <dsp:nvSpPr>
        <dsp:cNvPr id="0" name=""/>
        <dsp:cNvSpPr/>
      </dsp:nvSpPr>
      <dsp:spPr>
        <a:xfrm>
          <a:off x="3750708" y="2376908"/>
          <a:ext cx="1369411" cy="1151772"/>
        </a:xfrm>
        <a:prstGeom prst="rect">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t="-3289" b="-3871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E302E6-80E5-4181-A048-C7EBD89F6895}">
      <dsp:nvSpPr>
        <dsp:cNvPr id="0" name=""/>
        <dsp:cNvSpPr/>
      </dsp:nvSpPr>
      <dsp:spPr>
        <a:xfrm>
          <a:off x="3240553" y="2861093"/>
          <a:ext cx="742172" cy="7421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Darice McDougald</a:t>
          </a:r>
        </a:p>
      </dsp:txBody>
      <dsp:txXfrm>
        <a:off x="3240553" y="2861093"/>
        <a:ext cx="742172" cy="742172"/>
      </dsp:txXfrm>
    </dsp:sp>
    <dsp:sp modelId="{C3A1ABE0-CB0B-43C4-AA1B-F199821D4EB3}">
      <dsp:nvSpPr>
        <dsp:cNvPr id="0" name=""/>
        <dsp:cNvSpPr/>
      </dsp:nvSpPr>
      <dsp:spPr>
        <a:xfrm>
          <a:off x="5870807" y="2376908"/>
          <a:ext cx="1369411" cy="1151772"/>
        </a:xfrm>
        <a:prstGeom prst="rect">
          <a:avLst/>
        </a:prstGeom>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l="4496" t="-11096" r="7624" b="-2072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B80DE8-2D7D-4DAE-9A72-0A62683C55B0}">
      <dsp:nvSpPr>
        <dsp:cNvPr id="0" name=""/>
        <dsp:cNvSpPr/>
      </dsp:nvSpPr>
      <dsp:spPr>
        <a:xfrm>
          <a:off x="5360652" y="2861093"/>
          <a:ext cx="742172" cy="7421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Lane Freeman</a:t>
          </a:r>
        </a:p>
      </dsp:txBody>
      <dsp:txXfrm>
        <a:off x="5360652" y="2861093"/>
        <a:ext cx="742172" cy="742172"/>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7E9B6F52-CC10-4425-9195-EDF28B435798}" type="datetimeFigureOut">
              <a:rPr lang="en-US" smtClean="0"/>
              <a:t>9/19/2022</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C02D3CF6-D097-446F-BA20-84B1F837E572}" type="datetimeFigureOut">
              <a:rPr lang="en-US" smtClean="0"/>
              <a:t>9/19/2022</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dcvinciguerra@waynecc.edu"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dcvinciguerra@waynecc.edu"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1</a:t>
            </a:fld>
            <a:endParaRPr lang="en-US" sz="1200"/>
          </a:p>
        </p:txBody>
      </p:sp>
      <p:sp>
        <p:nvSpPr>
          <p:cNvPr id="15363" name="Rectangle 2"/>
          <p:cNvSpPr>
            <a:spLocks noGrp="1" noRot="1" noChangeAspect="1" noChangeArrowheads="1" noTextEdit="1"/>
          </p:cNvSpPr>
          <p:nvPr>
            <p:ph type="sldImg"/>
          </p:nvPr>
        </p:nvSpPr>
        <p:spPr>
          <a:xfrm>
            <a:off x="1201738" y="287338"/>
            <a:ext cx="1839912" cy="1035050"/>
          </a:xfrm>
          <a:ln/>
        </p:spPr>
      </p:sp>
      <p:sp>
        <p:nvSpPr>
          <p:cNvPr id="15364" name="Rectangle 3"/>
          <p:cNvSpPr>
            <a:spLocks noGrp="1" noChangeArrowheads="1"/>
          </p:cNvSpPr>
          <p:nvPr>
            <p:ph type="body" idx="1"/>
          </p:nvPr>
        </p:nvSpPr>
        <p:spPr>
          <a:xfrm>
            <a:off x="404191" y="1379095"/>
            <a:ext cx="8285922" cy="551638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r>
              <a:rPr lang="en-US" sz="1400" dirty="0">
                <a:latin typeface="Arial" charset="0"/>
                <a:ea typeface="ヒラギノ角ゴ Pro W3" charset="0"/>
                <a:cs typeface="Arial" charset="0"/>
              </a:rPr>
              <a:t>Good morning. Welcome to our monthly career pathways webinar. </a:t>
            </a:r>
          </a:p>
          <a:p>
            <a:endParaRPr lang="en-US" sz="1400" dirty="0">
              <a:latin typeface="Arial" charset="0"/>
              <a:ea typeface="ヒラギノ角ゴ Pro W3" charset="0"/>
              <a:cs typeface="Arial" charset="0"/>
            </a:endParaRPr>
          </a:p>
          <a:p>
            <a:r>
              <a:rPr lang="en-US" sz="1400" dirty="0">
                <a:latin typeface="Arial" charset="0"/>
                <a:ea typeface="ヒラギノ角ゴ Pro W3" charset="0"/>
                <a:cs typeface="Arial" charset="0"/>
              </a:rPr>
              <a:t>We are here to help promote the great jobs, often unknown, in the great state of North Carolina.</a:t>
            </a:r>
          </a:p>
          <a:p>
            <a:endParaRPr lang="en-US" sz="1400" dirty="0"/>
          </a:p>
          <a:p>
            <a:r>
              <a:rPr lang="en-US" sz="1400" dirty="0"/>
              <a:t>Through these meetings, we are going to let you know about some great career opportunities in North Carolina.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And bring in special guests talk about these opportunities.</a:t>
            </a:r>
          </a:p>
          <a:p>
            <a:endParaRPr lang="en-US" sz="1400" dirty="0"/>
          </a:p>
          <a:p>
            <a:r>
              <a:rPr lang="en-US" sz="1400" dirty="0"/>
              <a:t>Please download this PowerPoint file and use it anyway you can to help get folks on a career pathway.</a:t>
            </a:r>
          </a:p>
          <a:p>
            <a:r>
              <a:rPr lang="en-US" sz="1400" dirty="0"/>
              <a:t>In the notes section of the PowerPoint, you will find any reference from where the information was found, as well as the contact information for the speaker.</a:t>
            </a:r>
          </a:p>
          <a:p>
            <a:endParaRPr lang="en-US" sz="1400" dirty="0"/>
          </a:p>
          <a:p>
            <a:r>
              <a:rPr lang="en-US" sz="1400" dirty="0"/>
              <a:t>Get the PowerPoint on our NCPerkins.org website on our Presentations and Webinars page.  </a:t>
            </a:r>
          </a:p>
          <a:p>
            <a:r>
              <a:rPr lang="en-US" sz="1400" dirty="0"/>
              <a:t>The direct address is on the screen, just scroll down to today’s date. </a:t>
            </a:r>
            <a:endParaRPr lang="en-US" sz="1400" baseline="0" dirty="0">
              <a:latin typeface="Arial" charset="0"/>
              <a:ea typeface="ヒラギノ角ゴ Pro W3" charset="0"/>
              <a:cs typeface="Arial" charset="0"/>
            </a:endParaRPr>
          </a:p>
          <a:p>
            <a:endParaRPr lang="en-US" dirty="0">
              <a:latin typeface="Arial" charset="0"/>
              <a:ea typeface="ヒラギノ角ゴ Pro W3" charset="0"/>
              <a:cs typeface="Arial" charset="0"/>
            </a:endParaRPr>
          </a:p>
          <a:p>
            <a:r>
              <a:rPr lang="en-US" dirty="0">
                <a:latin typeface="Arial" charset="0"/>
                <a:ea typeface="ヒラギノ角ゴ Pro W3" charset="0"/>
                <a:cs typeface="Arial" charset="0"/>
              </a:rPr>
              <a:t>-----</a:t>
            </a:r>
          </a:p>
          <a:p>
            <a:r>
              <a:rPr lang="en-US" dirty="0">
                <a:latin typeface="Arial" charset="0"/>
                <a:ea typeface="ヒラギノ角ゴ Pro W3" charset="0"/>
                <a:cs typeface="Arial" charset="0"/>
              </a:rPr>
              <a:t>Many of the videos shown during this webinar can be found here:</a:t>
            </a:r>
          </a:p>
          <a:p>
            <a:r>
              <a:rPr lang="en-US" dirty="0">
                <a:latin typeface="Arial" charset="0"/>
                <a:ea typeface="ヒラギノ角ゴ Pro W3" charset="0"/>
                <a:cs typeface="Arial" charset="0"/>
              </a:rPr>
              <a:t>https://www.ncperkins.org/video/</a:t>
            </a:r>
          </a:p>
          <a:p>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4677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https://www.onetonline.org/link/summary/43-9111.00</a:t>
            </a:r>
          </a:p>
        </p:txBody>
      </p:sp>
      <p:sp>
        <p:nvSpPr>
          <p:cNvPr id="4" name="Slide Number Placeholder 3"/>
          <p:cNvSpPr>
            <a:spLocks noGrp="1"/>
          </p:cNvSpPr>
          <p:nvPr>
            <p:ph type="sldNum" sz="quarter" idx="5"/>
          </p:nvPr>
        </p:nvSpPr>
        <p:spPr/>
        <p:txBody>
          <a:bodyPr/>
          <a:lstStyle/>
          <a:p>
            <a:fld id="{3D52D8DC-3CCA-4826-966D-69131461ECBB}" type="slidenum">
              <a:rPr lang="en-US" smtClean="0"/>
              <a:t>11</a:t>
            </a:fld>
            <a:endParaRPr lang="en-US"/>
          </a:p>
        </p:txBody>
      </p:sp>
    </p:spTree>
    <p:extLst>
      <p:ext uri="{BB962C8B-B14F-4D97-AF65-F5344CB8AC3E}">
        <p14:creationId xmlns:p14="http://schemas.microsoft.com/office/powerpoint/2010/main" val="2672988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NCCCS Catalog: https://www.nccommunitycolleges.edu/sites/default/files/basic-pages/academic-programs/attachments/education_catalog_15july2022.pdf </a:t>
            </a:r>
          </a:p>
        </p:txBody>
      </p:sp>
      <p:sp>
        <p:nvSpPr>
          <p:cNvPr id="4" name="Slide Number Placeholder 3"/>
          <p:cNvSpPr>
            <a:spLocks noGrp="1"/>
          </p:cNvSpPr>
          <p:nvPr>
            <p:ph type="sldNum" sz="quarter" idx="5"/>
          </p:nvPr>
        </p:nvSpPr>
        <p:spPr/>
        <p:txBody>
          <a:bodyPr/>
          <a:lstStyle/>
          <a:p>
            <a:fld id="{3D52D8DC-3CCA-4826-966D-69131461ECBB}" type="slidenum">
              <a:rPr lang="en-US" smtClean="0"/>
              <a:t>12</a:t>
            </a:fld>
            <a:endParaRPr lang="en-US"/>
          </a:p>
        </p:txBody>
      </p:sp>
    </p:spTree>
    <p:extLst>
      <p:ext uri="{BB962C8B-B14F-4D97-AF65-F5344CB8AC3E}">
        <p14:creationId xmlns:p14="http://schemas.microsoft.com/office/powerpoint/2010/main" val="2805138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13</a:t>
            </a:fld>
            <a:endParaRPr lang="en-US"/>
          </a:p>
        </p:txBody>
      </p:sp>
    </p:spTree>
    <p:extLst>
      <p:ext uri="{BB962C8B-B14F-4D97-AF65-F5344CB8AC3E}">
        <p14:creationId xmlns:p14="http://schemas.microsoft.com/office/powerpoint/2010/main" val="2744906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8088" y="862013"/>
            <a:ext cx="4138612" cy="2327275"/>
          </a:xfrm>
        </p:spPr>
      </p:sp>
      <p:sp>
        <p:nvSpPr>
          <p:cNvPr id="3" name="Notes Placeholder 2"/>
          <p:cNvSpPr>
            <a:spLocks noGrp="1"/>
          </p:cNvSpPr>
          <p:nvPr>
            <p:ph type="body" idx="1"/>
          </p:nvPr>
        </p:nvSpPr>
        <p:spPr/>
        <p:txBody>
          <a:bodyPr/>
          <a:lstStyle/>
          <a:p>
            <a:pPr algn="l"/>
            <a:r>
              <a:rPr lang="en-US" b="0" i="0" dirty="0">
                <a:solidFill>
                  <a:srgbClr val="6B6D6E"/>
                </a:solidFill>
                <a:effectLst/>
                <a:latin typeface="Montserrat-Web"/>
              </a:rPr>
              <a:t>David </a:t>
            </a:r>
            <a:r>
              <a:rPr lang="en-US" b="0" i="0" dirty="0" err="1">
                <a:solidFill>
                  <a:srgbClr val="6B6D6E"/>
                </a:solidFill>
                <a:effectLst/>
                <a:latin typeface="Montserrat-Web"/>
              </a:rPr>
              <a:t>Vinciguerra</a:t>
            </a:r>
            <a:endParaRPr lang="en-US" b="0" i="0" dirty="0">
              <a:solidFill>
                <a:srgbClr val="6B6D6E"/>
              </a:solidFill>
              <a:effectLst/>
              <a:latin typeface="Montserrat-Web"/>
            </a:endParaRPr>
          </a:p>
          <a:p>
            <a:pPr algn="l"/>
            <a:r>
              <a:rPr lang="en-US" b="0" i="0" dirty="0">
                <a:solidFill>
                  <a:srgbClr val="6B6D6E"/>
                </a:solidFill>
                <a:effectLst/>
                <a:latin typeface="Montserrat-Web"/>
              </a:rPr>
              <a:t>Entertainment Technology Instructor</a:t>
            </a:r>
          </a:p>
          <a:p>
            <a:pPr algn="l"/>
            <a:r>
              <a:rPr lang="en-US" b="0" i="0" dirty="0">
                <a:solidFill>
                  <a:srgbClr val="6B6D6E"/>
                </a:solidFill>
                <a:effectLst/>
                <a:latin typeface="Montserrat-Web"/>
              </a:rPr>
              <a:t>Information Systems Technology</a:t>
            </a:r>
          </a:p>
          <a:p>
            <a:pPr algn="l"/>
            <a:r>
              <a:rPr lang="en-US" b="0" i="0" dirty="0">
                <a:solidFill>
                  <a:srgbClr val="6B6D6E"/>
                </a:solidFill>
                <a:effectLst/>
                <a:latin typeface="Montserrat-Web"/>
              </a:rPr>
              <a:t>(919) 739-6884</a:t>
            </a:r>
          </a:p>
          <a:p>
            <a:pPr algn="l"/>
            <a:r>
              <a:rPr lang="en-US" b="0" i="0" u="none" strike="noStrike" dirty="0">
                <a:solidFill>
                  <a:srgbClr val="00539F"/>
                </a:solidFill>
                <a:effectLst/>
                <a:latin typeface="Montserrat-Web"/>
                <a:hlinkClick r:id="rId3"/>
              </a:rPr>
              <a:t>dcvinciguerra</a:t>
            </a:r>
            <a:r>
              <a:rPr lang="en-US" b="0" i="0" u="sng" strike="noStrike" dirty="0">
                <a:solidFill>
                  <a:srgbClr val="00539F"/>
                </a:solidFill>
                <a:effectLst/>
                <a:latin typeface="Montserrat-Web"/>
                <a:hlinkClick r:id="rId3"/>
              </a:rPr>
              <a:t>@waynecc.edu</a:t>
            </a:r>
            <a:endParaRPr lang="en-US" b="0" i="0" u="sng" dirty="0">
              <a:solidFill>
                <a:srgbClr val="6B6D6E"/>
              </a:solidFill>
              <a:effectLst/>
              <a:latin typeface="Montserrat-Web"/>
            </a:endParaRPr>
          </a:p>
          <a:p>
            <a:endParaRPr lang="en-US" dirty="0">
              <a:cs typeface="Calibri"/>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14</a:t>
            </a:fld>
            <a:endParaRPr lang="en-US"/>
          </a:p>
        </p:txBody>
      </p:sp>
    </p:spTree>
    <p:extLst>
      <p:ext uri="{BB962C8B-B14F-4D97-AF65-F5344CB8AC3E}">
        <p14:creationId xmlns:p14="http://schemas.microsoft.com/office/powerpoint/2010/main" val="3778492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8088" y="862013"/>
            <a:ext cx="4138612" cy="2327275"/>
          </a:xfrm>
        </p:spPr>
      </p:sp>
      <p:sp>
        <p:nvSpPr>
          <p:cNvPr id="3" name="Notes Placeholder 2"/>
          <p:cNvSpPr>
            <a:spLocks noGrp="1"/>
          </p:cNvSpPr>
          <p:nvPr>
            <p:ph type="body" idx="1"/>
          </p:nvPr>
        </p:nvSpPr>
        <p:spPr/>
        <p:txBody>
          <a:bodyPr/>
          <a:lstStyle/>
          <a:p>
            <a:pPr algn="l"/>
            <a:r>
              <a:rPr lang="en-US" b="0" i="0" dirty="0">
                <a:solidFill>
                  <a:srgbClr val="6B6D6E"/>
                </a:solidFill>
                <a:effectLst/>
                <a:latin typeface="Montserrat-Web"/>
              </a:rPr>
              <a:t>David </a:t>
            </a:r>
            <a:r>
              <a:rPr lang="en-US" b="0" i="0" dirty="0" err="1">
                <a:solidFill>
                  <a:srgbClr val="6B6D6E"/>
                </a:solidFill>
                <a:effectLst/>
                <a:latin typeface="Montserrat-Web"/>
              </a:rPr>
              <a:t>Vinciguerra</a:t>
            </a:r>
            <a:endParaRPr lang="en-US" b="0" i="0" dirty="0">
              <a:solidFill>
                <a:srgbClr val="6B6D6E"/>
              </a:solidFill>
              <a:effectLst/>
              <a:latin typeface="Montserrat-Web"/>
            </a:endParaRPr>
          </a:p>
          <a:p>
            <a:pPr algn="l"/>
            <a:r>
              <a:rPr lang="en-US" b="0" i="0" dirty="0">
                <a:solidFill>
                  <a:srgbClr val="6B6D6E"/>
                </a:solidFill>
                <a:effectLst/>
                <a:latin typeface="Montserrat-Web"/>
              </a:rPr>
              <a:t>Entertainment Technology Instructor</a:t>
            </a:r>
          </a:p>
          <a:p>
            <a:pPr algn="l"/>
            <a:r>
              <a:rPr lang="en-US" b="0" i="0" dirty="0">
                <a:solidFill>
                  <a:srgbClr val="6B6D6E"/>
                </a:solidFill>
                <a:effectLst/>
                <a:latin typeface="Montserrat-Web"/>
              </a:rPr>
              <a:t>Information Systems Technology</a:t>
            </a:r>
          </a:p>
          <a:p>
            <a:pPr algn="l"/>
            <a:r>
              <a:rPr lang="en-US" b="0" i="0" dirty="0">
                <a:solidFill>
                  <a:srgbClr val="6B6D6E"/>
                </a:solidFill>
                <a:effectLst/>
                <a:latin typeface="Montserrat-Web"/>
              </a:rPr>
              <a:t>(919) 739-6884</a:t>
            </a:r>
          </a:p>
          <a:p>
            <a:pPr algn="l"/>
            <a:r>
              <a:rPr lang="en-US" b="0" i="0" u="none" strike="noStrike" dirty="0">
                <a:solidFill>
                  <a:srgbClr val="00539F"/>
                </a:solidFill>
                <a:effectLst/>
                <a:latin typeface="Montserrat-Web"/>
                <a:hlinkClick r:id="rId3"/>
              </a:rPr>
              <a:t>dcvinciguerra</a:t>
            </a:r>
            <a:r>
              <a:rPr lang="en-US" b="0" i="0" u="sng" strike="noStrike" dirty="0">
                <a:solidFill>
                  <a:srgbClr val="00539F"/>
                </a:solidFill>
                <a:effectLst/>
                <a:latin typeface="Montserrat-Web"/>
                <a:hlinkClick r:id="rId3"/>
              </a:rPr>
              <a:t>@waynecc.edu</a:t>
            </a:r>
            <a:endParaRPr lang="en-US" b="0" i="0" u="sng" dirty="0">
              <a:solidFill>
                <a:srgbClr val="6B6D6E"/>
              </a:solidFill>
              <a:effectLst/>
              <a:latin typeface="Montserrat-Web"/>
            </a:endParaRPr>
          </a:p>
          <a:p>
            <a:endParaRPr lang="en-US" dirty="0">
              <a:cs typeface="Calibri"/>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15</a:t>
            </a:fld>
            <a:endParaRPr lang="en-US"/>
          </a:p>
        </p:txBody>
      </p:sp>
    </p:spTree>
    <p:extLst>
      <p:ext uri="{BB962C8B-B14F-4D97-AF65-F5344CB8AC3E}">
        <p14:creationId xmlns:p14="http://schemas.microsoft.com/office/powerpoint/2010/main" val="199537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8088" y="862013"/>
            <a:ext cx="4138612" cy="2327275"/>
          </a:xfrm>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TJ Johnson</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itjohnson#@gtcc.edu</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336-334-4822 </a:t>
            </a:r>
            <a:r>
              <a:rPr lang="en-US" sz="1800" dirty="0" err="1">
                <a:effectLst/>
                <a:latin typeface="Calibri" panose="020F0502020204030204" pitchFamily="34" charset="0"/>
                <a:ea typeface="Calibri" panose="020F0502020204030204" pitchFamily="34" charset="0"/>
              </a:rPr>
              <a:t>ext</a:t>
            </a:r>
            <a:r>
              <a:rPr lang="en-US" sz="1800" dirty="0">
                <a:effectLst/>
                <a:latin typeface="Calibri" panose="020F0502020204030204" pitchFamily="34" charset="0"/>
                <a:ea typeface="Calibri" panose="020F0502020204030204" pitchFamily="34" charset="0"/>
              </a:rPr>
              <a:t> 55046</a:t>
            </a:r>
          </a:p>
        </p:txBody>
      </p:sp>
      <p:sp>
        <p:nvSpPr>
          <p:cNvPr id="4" name="Slide Number Placeholder 3"/>
          <p:cNvSpPr>
            <a:spLocks noGrp="1"/>
          </p:cNvSpPr>
          <p:nvPr>
            <p:ph type="sldNum" sz="quarter" idx="10"/>
          </p:nvPr>
        </p:nvSpPr>
        <p:spPr/>
        <p:txBody>
          <a:bodyPr/>
          <a:lstStyle/>
          <a:p>
            <a:fld id="{FB46C6A2-84B9-4F4B-9D29-2CFB53138DBA}" type="slidenum">
              <a:rPr lang="en-US" smtClean="0"/>
              <a:pPr/>
              <a:t>16</a:t>
            </a:fld>
            <a:endParaRPr lang="en-US"/>
          </a:p>
        </p:txBody>
      </p:sp>
    </p:spTree>
    <p:extLst>
      <p:ext uri="{BB962C8B-B14F-4D97-AF65-F5344CB8AC3E}">
        <p14:creationId xmlns:p14="http://schemas.microsoft.com/office/powerpoint/2010/main" val="3458016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8088" y="862013"/>
            <a:ext cx="4138612" cy="2327275"/>
          </a:xfrm>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TJ Johnson</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itjohnson#@gtcc.edu</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336-334-4822 </a:t>
            </a:r>
            <a:r>
              <a:rPr lang="en-US" sz="1800" dirty="0" err="1">
                <a:effectLst/>
                <a:latin typeface="Calibri" panose="020F0502020204030204" pitchFamily="34" charset="0"/>
                <a:ea typeface="Calibri" panose="020F0502020204030204" pitchFamily="34" charset="0"/>
              </a:rPr>
              <a:t>ext</a:t>
            </a:r>
            <a:r>
              <a:rPr lang="en-US" sz="1800" dirty="0">
                <a:effectLst/>
                <a:latin typeface="Calibri" panose="020F0502020204030204" pitchFamily="34" charset="0"/>
                <a:ea typeface="Calibri" panose="020F0502020204030204" pitchFamily="34" charset="0"/>
              </a:rPr>
              <a:t> 55046</a:t>
            </a:r>
          </a:p>
        </p:txBody>
      </p:sp>
      <p:sp>
        <p:nvSpPr>
          <p:cNvPr id="4" name="Slide Number Placeholder 3"/>
          <p:cNvSpPr>
            <a:spLocks noGrp="1"/>
          </p:cNvSpPr>
          <p:nvPr>
            <p:ph type="sldNum" sz="quarter" idx="10"/>
          </p:nvPr>
        </p:nvSpPr>
        <p:spPr/>
        <p:txBody>
          <a:bodyPr/>
          <a:lstStyle/>
          <a:p>
            <a:fld id="{FB46C6A2-84B9-4F4B-9D29-2CFB53138DBA}" type="slidenum">
              <a:rPr lang="en-US" smtClean="0"/>
              <a:pPr/>
              <a:t>17</a:t>
            </a:fld>
            <a:endParaRPr lang="en-US"/>
          </a:p>
        </p:txBody>
      </p:sp>
    </p:spTree>
    <p:extLst>
      <p:ext uri="{BB962C8B-B14F-4D97-AF65-F5344CB8AC3E}">
        <p14:creationId xmlns:p14="http://schemas.microsoft.com/office/powerpoint/2010/main" val="1586092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8088" y="862013"/>
            <a:ext cx="4138612" cy="2327275"/>
          </a:xfrm>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tejadad@faytechcc.edu</a:t>
            </a:r>
          </a:p>
        </p:txBody>
      </p:sp>
      <p:sp>
        <p:nvSpPr>
          <p:cNvPr id="4" name="Slide Number Placeholder 3"/>
          <p:cNvSpPr>
            <a:spLocks noGrp="1"/>
          </p:cNvSpPr>
          <p:nvPr>
            <p:ph type="sldNum" sz="quarter" idx="10"/>
          </p:nvPr>
        </p:nvSpPr>
        <p:spPr/>
        <p:txBody>
          <a:bodyPr/>
          <a:lstStyle/>
          <a:p>
            <a:fld id="{FB46C6A2-84B9-4F4B-9D29-2CFB53138DBA}" type="slidenum">
              <a:rPr lang="en-US" smtClean="0"/>
              <a:pPr/>
              <a:t>18</a:t>
            </a:fld>
            <a:endParaRPr lang="en-US"/>
          </a:p>
        </p:txBody>
      </p:sp>
    </p:spTree>
    <p:extLst>
      <p:ext uri="{BB962C8B-B14F-4D97-AF65-F5344CB8AC3E}">
        <p14:creationId xmlns:p14="http://schemas.microsoft.com/office/powerpoint/2010/main" val="1758709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8088" y="862013"/>
            <a:ext cx="4138612" cy="2327275"/>
          </a:xfrm>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powersa@faytechcc.edu</a:t>
            </a:r>
          </a:p>
        </p:txBody>
      </p:sp>
      <p:sp>
        <p:nvSpPr>
          <p:cNvPr id="4" name="Slide Number Placeholder 3"/>
          <p:cNvSpPr>
            <a:spLocks noGrp="1"/>
          </p:cNvSpPr>
          <p:nvPr>
            <p:ph type="sldNum" sz="quarter" idx="10"/>
          </p:nvPr>
        </p:nvSpPr>
        <p:spPr/>
        <p:txBody>
          <a:bodyPr/>
          <a:lstStyle/>
          <a:p>
            <a:fld id="{FB46C6A2-84B9-4F4B-9D29-2CFB53138DBA}" type="slidenum">
              <a:rPr lang="en-US" smtClean="0"/>
              <a:pPr/>
              <a:t>19</a:t>
            </a:fld>
            <a:endParaRPr lang="en-US"/>
          </a:p>
        </p:txBody>
      </p:sp>
    </p:spTree>
    <p:extLst>
      <p:ext uri="{BB962C8B-B14F-4D97-AF65-F5344CB8AC3E}">
        <p14:creationId xmlns:p14="http://schemas.microsoft.com/office/powerpoint/2010/main" val="2745409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21</a:t>
            </a:fld>
            <a:endParaRPr lang="en-US"/>
          </a:p>
        </p:txBody>
      </p:sp>
    </p:spTree>
    <p:extLst>
      <p:ext uri="{BB962C8B-B14F-4D97-AF65-F5344CB8AC3E}">
        <p14:creationId xmlns:p14="http://schemas.microsoft.com/office/powerpoint/2010/main" val="1726278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a:t>
            </a:fld>
            <a:endParaRPr lang="en-US"/>
          </a:p>
        </p:txBody>
      </p:sp>
    </p:spTree>
    <p:extLst>
      <p:ext uri="{BB962C8B-B14F-4D97-AF65-F5344CB8AC3E}">
        <p14:creationId xmlns:p14="http://schemas.microsoft.com/office/powerpoint/2010/main" val="2773417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8088" y="862013"/>
            <a:ext cx="4138612" cy="2327275"/>
          </a:xfrm>
        </p:spPr>
      </p:sp>
      <p:sp>
        <p:nvSpPr>
          <p:cNvPr id="3" name="Notes Placeholder 2"/>
          <p:cNvSpPr>
            <a:spLocks noGrp="1"/>
          </p:cNvSpPr>
          <p:nvPr>
            <p:ph type="body" idx="1"/>
          </p:nvPr>
        </p:nvSpPr>
        <p:spPr/>
        <p:txBody>
          <a:bodyPr/>
          <a:lstStyle/>
          <a:p>
            <a:r>
              <a:rPr lang="en-US" sz="1200" dirty="0">
                <a:latin typeface="+mn-lt"/>
                <a:ea typeface="ヒラギノ角ゴ Pro W3" charset="0"/>
                <a:cs typeface="Arial" charset="0"/>
              </a:rPr>
              <a:t>Our next meeting like this one will be on September 21</a:t>
            </a:r>
            <a:r>
              <a:rPr lang="en-US" sz="1200" baseline="30000" dirty="0">
                <a:latin typeface="+mn-lt"/>
                <a:ea typeface="ヒラギノ角ゴ Pro W3" charset="0"/>
                <a:cs typeface="Arial" charset="0"/>
              </a:rPr>
              <a:t>st</a:t>
            </a:r>
            <a:r>
              <a:rPr lang="en-US" sz="1200" dirty="0">
                <a:latin typeface="+mn-lt"/>
                <a:ea typeface="ヒラギノ角ゴ Pro W3" charset="0"/>
                <a:cs typeface="Arial" charset="0"/>
              </a:rPr>
              <a:t> </a:t>
            </a:r>
          </a:p>
          <a:p>
            <a:endParaRPr lang="en-US" sz="1200" dirty="0">
              <a:latin typeface="+mn-lt"/>
              <a:ea typeface="ヒラギノ角ゴ Pro W3" charset="0"/>
              <a:cs typeface="Arial" charset="0"/>
            </a:endParaRPr>
          </a:p>
          <a:p>
            <a:r>
              <a:rPr lang="en-US" sz="1200" dirty="0">
                <a:latin typeface="+mn-lt"/>
                <a:ea typeface="ヒラギノ角ゴ Pro W3" charset="0"/>
                <a:cs typeface="Arial" charset="0"/>
              </a:rPr>
              <a:t>You can go to the NCPerkins Presentations website to register for that meeting.</a:t>
            </a:r>
          </a:p>
          <a:p>
            <a:endParaRPr lang="en-US" sz="1200" dirty="0">
              <a:latin typeface="+mn-lt"/>
              <a:ea typeface="ヒラギノ角ゴ Pro W3" charset="0"/>
              <a:cs typeface="Arial" charset="0"/>
            </a:endParaRPr>
          </a:p>
          <a:p>
            <a:r>
              <a:rPr lang="en-US" sz="1200" dirty="0">
                <a:latin typeface="+mn-lt"/>
                <a:ea typeface="ヒラギノ角ゴ Pro W3" charset="0"/>
                <a:cs typeface="Arial" charset="0"/>
              </a:rPr>
              <a:t>We'll also send you a reminder, since you are now on our mailing list.</a:t>
            </a:r>
            <a:endParaRPr lang="en-US" dirty="0">
              <a:latin typeface="+mn-lt"/>
            </a:endParaRPr>
          </a:p>
          <a:p>
            <a:endParaRPr lang="en-US" dirty="0">
              <a:latin typeface="+mn-lt"/>
            </a:endParaRPr>
          </a:p>
          <a:p>
            <a:r>
              <a:rPr lang="en-US" dirty="0">
                <a:latin typeface="+mn-lt"/>
              </a:rPr>
              <a:t>So go ahead and sign up for all the meetings, and you'll be reminded the day before.</a:t>
            </a:r>
          </a:p>
          <a:p>
            <a:endParaRPr lang="en-US" dirty="0">
              <a:latin typeface="+mn-lt"/>
            </a:endParaRPr>
          </a:p>
          <a:p>
            <a:r>
              <a:rPr lang="en-US" dirty="0">
                <a:latin typeface="+mn-lt"/>
              </a:rPr>
              <a:t>If you liked something you saw here, send folks to the recording.  Find it at that same web page.</a:t>
            </a:r>
          </a:p>
          <a:p>
            <a:endParaRPr lang="en-US" dirty="0">
              <a:latin typeface="+mn-lt"/>
            </a:endParaRPr>
          </a:p>
        </p:txBody>
      </p:sp>
      <p:sp>
        <p:nvSpPr>
          <p:cNvPr id="4" name="Slide Number Placeholder 3"/>
          <p:cNvSpPr>
            <a:spLocks noGrp="1"/>
          </p:cNvSpPr>
          <p:nvPr>
            <p:ph type="sldNum" sz="quarter" idx="5"/>
          </p:nvPr>
        </p:nvSpPr>
        <p:spPr/>
        <p:txBody>
          <a:bodyPr/>
          <a:lstStyle/>
          <a:p>
            <a:fld id="{3D52D8DC-3CCA-4826-966D-69131461ECBB}" type="slidenum">
              <a:rPr lang="en-US" smtClean="0"/>
              <a:t>22</a:t>
            </a:fld>
            <a:endParaRPr lang="en-US"/>
          </a:p>
        </p:txBody>
      </p:sp>
    </p:spTree>
    <p:extLst>
      <p:ext uri="{BB962C8B-B14F-4D97-AF65-F5344CB8AC3E}">
        <p14:creationId xmlns:p14="http://schemas.microsoft.com/office/powerpoint/2010/main" val="1515462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8088" y="862013"/>
            <a:ext cx="4138612" cy="2327275"/>
          </a:xfrm>
        </p:spPr>
      </p:sp>
      <p:sp>
        <p:nvSpPr>
          <p:cNvPr id="3" name="Notes Placeholder 2"/>
          <p:cNvSpPr>
            <a:spLocks noGrp="1"/>
          </p:cNvSpPr>
          <p:nvPr>
            <p:ph type="body" idx="1"/>
          </p:nvPr>
        </p:nvSpPr>
        <p:spPr/>
        <p:txBody>
          <a:bodyPr/>
          <a:lstStyle/>
          <a:p>
            <a:r>
              <a:rPr lang="en-US">
                <a:cs typeface="Calibri"/>
              </a:rPr>
              <a:t>Dr. Robert (Bob) </a:t>
            </a:r>
            <a:r>
              <a:rPr lang="en-US" err="1">
                <a:cs typeface="Calibri"/>
              </a:rPr>
              <a:t>Witchger</a:t>
            </a:r>
          </a:p>
          <a:p>
            <a:r>
              <a:rPr lang="en-US">
                <a:cs typeface="Calibri"/>
              </a:rPr>
              <a:t>NCCCS, CTE Director</a:t>
            </a:r>
          </a:p>
          <a:p>
            <a:r>
              <a:rPr lang="en-US">
                <a:cs typeface="Calibri"/>
              </a:rPr>
              <a:t>919-807-7126</a:t>
            </a:r>
          </a:p>
          <a:p>
            <a:r>
              <a:rPr lang="en-US">
                <a:cs typeface="Calibri"/>
              </a:rPr>
              <a:t>witchgerb</a:t>
            </a:r>
            <a:r>
              <a:rPr lang="en-US"/>
              <a:t>@nccommunitycolleges.edu </a:t>
            </a:r>
            <a:endParaRPr lang="en-US">
              <a:cs typeface="Calibri"/>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3</a:t>
            </a:fld>
            <a:endParaRPr lang="en-US"/>
          </a:p>
        </p:txBody>
      </p:sp>
    </p:spTree>
    <p:extLst>
      <p:ext uri="{BB962C8B-B14F-4D97-AF65-F5344CB8AC3E}">
        <p14:creationId xmlns:p14="http://schemas.microsoft.com/office/powerpoint/2010/main" val="1590171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cs typeface="Calibri"/>
              </a:rPr>
              <a:t>Tony Reggi</a:t>
            </a:r>
          </a:p>
          <a:p>
            <a:r>
              <a:rPr lang="en-US" dirty="0">
                <a:cs typeface="Calibri"/>
              </a:rPr>
              <a:t>919-807-7131</a:t>
            </a:r>
          </a:p>
          <a:p>
            <a:r>
              <a:rPr lang="en-US" dirty="0">
                <a:cs typeface="Calibri"/>
              </a:rPr>
              <a:t>reggia</a:t>
            </a:r>
            <a:r>
              <a:rPr lang="en-US" dirty="0"/>
              <a:t>@nccommunitycolleges.edu </a:t>
            </a:r>
            <a:endParaRPr lang="en-US" dirty="0">
              <a:cs typeface="Calibri"/>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4</a:t>
            </a:fld>
            <a:endParaRPr lang="en-US"/>
          </a:p>
        </p:txBody>
      </p:sp>
    </p:spTree>
    <p:extLst>
      <p:ext uri="{BB962C8B-B14F-4D97-AF65-F5344CB8AC3E}">
        <p14:creationId xmlns:p14="http://schemas.microsoft.com/office/powerpoint/2010/main" val="2373197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8088" y="862013"/>
            <a:ext cx="4138612" cy="2327275"/>
          </a:xfrm>
        </p:spPr>
      </p:sp>
      <p:sp>
        <p:nvSpPr>
          <p:cNvPr id="3" name="Notes Placeholder 2"/>
          <p:cNvSpPr>
            <a:spLocks noGrp="1"/>
          </p:cNvSpPr>
          <p:nvPr>
            <p:ph type="body" idx="1"/>
          </p:nvPr>
        </p:nvSpPr>
        <p:spPr/>
        <p:txBody>
          <a:bodyPr/>
          <a:lstStyle/>
          <a:p>
            <a:r>
              <a:rPr lang="en-US" sz="1600" b="0" i="0" u="none" strike="noStrike" kern="1200" dirty="0" err="1">
                <a:solidFill>
                  <a:schemeClr val="tx1"/>
                </a:solidFill>
                <a:effectLst/>
                <a:latin typeface="+mn-lt"/>
                <a:ea typeface="+mn-ea"/>
                <a:cs typeface="+mn-cs"/>
              </a:rPr>
              <a:t>Hilmi</a:t>
            </a:r>
            <a:r>
              <a:rPr lang="en-US" sz="1600" b="0" i="0" u="none" strike="noStrike" kern="1200" dirty="0">
                <a:solidFill>
                  <a:schemeClr val="tx1"/>
                </a:solidFill>
                <a:effectLst/>
                <a:latin typeface="+mn-lt"/>
                <a:ea typeface="+mn-ea"/>
                <a:cs typeface="+mn-cs"/>
              </a:rPr>
              <a:t> A. </a:t>
            </a:r>
            <a:r>
              <a:rPr lang="en-US" sz="1600" b="0" i="0" u="none" strike="noStrike" kern="1200" dirty="0" err="1">
                <a:solidFill>
                  <a:schemeClr val="tx1"/>
                </a:solidFill>
                <a:effectLst/>
                <a:latin typeface="+mn-lt"/>
                <a:ea typeface="+mn-ea"/>
                <a:cs typeface="+mn-cs"/>
              </a:rPr>
              <a:t>Lahoud</a:t>
            </a:r>
            <a:r>
              <a:rPr lang="en-US" sz="1600" b="0" i="0" u="none" strike="noStrike" kern="1200" dirty="0">
                <a:solidFill>
                  <a:schemeClr val="tx1"/>
                </a:solidFill>
                <a:effectLst/>
                <a:latin typeface="+mn-lt"/>
                <a:ea typeface="+mn-ea"/>
                <a:cs typeface="+mn-cs"/>
              </a:rPr>
              <a:t>, Ph.D.</a:t>
            </a:r>
            <a:br>
              <a:rPr lang="en-US" sz="1600" b="0" i="0" u="none" strike="noStrike" kern="1200" dirty="0">
                <a:solidFill>
                  <a:schemeClr val="tx1"/>
                </a:solidFill>
                <a:effectLst/>
                <a:latin typeface="+mn-lt"/>
                <a:ea typeface="+mn-ea"/>
                <a:cs typeface="+mn-cs"/>
              </a:rPr>
            </a:br>
            <a:r>
              <a:rPr lang="en-US" sz="1600" b="0" i="0" u="none" strike="noStrike" kern="1200" dirty="0">
                <a:solidFill>
                  <a:schemeClr val="tx1"/>
                </a:solidFill>
                <a:effectLst/>
                <a:latin typeface="+mn-lt"/>
                <a:ea typeface="+mn-ea"/>
                <a:cs typeface="+mn-cs"/>
              </a:rPr>
              <a:t>Senior Program Administrator, Business and Information Technology Programs</a:t>
            </a:r>
          </a:p>
          <a:p>
            <a:r>
              <a:rPr lang="en-US" sz="1600" b="0" i="0" u="none" strike="noStrike" kern="1200" dirty="0">
                <a:solidFill>
                  <a:schemeClr val="tx1"/>
                </a:solidFill>
                <a:effectLst/>
                <a:latin typeface="+mn-lt"/>
                <a:ea typeface="+mn-ea"/>
                <a:cs typeface="+mn-cs"/>
              </a:rPr>
              <a:t>Academic and Student Services</a:t>
            </a:r>
            <a:br>
              <a:rPr lang="en-US" sz="1600" b="0" i="0" u="none" strike="noStrike" kern="1200" dirty="0">
                <a:solidFill>
                  <a:schemeClr val="tx1"/>
                </a:solidFill>
                <a:effectLst/>
                <a:latin typeface="+mn-lt"/>
                <a:ea typeface="+mn-ea"/>
                <a:cs typeface="+mn-cs"/>
              </a:rPr>
            </a:br>
            <a:r>
              <a:rPr lang="en-US" sz="1600" b="0" i="0" u="none" strike="noStrike" kern="1200" dirty="0">
                <a:solidFill>
                  <a:schemeClr val="tx1"/>
                </a:solidFill>
                <a:effectLst/>
                <a:latin typeface="+mn-lt"/>
                <a:ea typeface="+mn-ea"/>
                <a:cs typeface="+mn-cs"/>
              </a:rPr>
              <a:t>Phone: 919-807-7116</a:t>
            </a:r>
            <a:br>
              <a:rPr lang="en-US" sz="1600" b="0" i="0" u="none" strike="noStrike" kern="1200" dirty="0">
                <a:solidFill>
                  <a:schemeClr val="tx1"/>
                </a:solidFill>
                <a:effectLst/>
                <a:latin typeface="+mn-lt"/>
                <a:ea typeface="+mn-ea"/>
                <a:cs typeface="+mn-cs"/>
              </a:rPr>
            </a:br>
            <a:r>
              <a:rPr lang="en-US" dirty="0"/>
              <a:t>lahoudh@nccommunitycolleges.edu</a:t>
            </a:r>
          </a:p>
        </p:txBody>
      </p:sp>
      <p:sp>
        <p:nvSpPr>
          <p:cNvPr id="4" name="Slide Number Placeholder 3"/>
          <p:cNvSpPr>
            <a:spLocks noGrp="1"/>
          </p:cNvSpPr>
          <p:nvPr>
            <p:ph type="sldNum" sz="quarter" idx="10"/>
          </p:nvPr>
        </p:nvSpPr>
        <p:spPr/>
        <p:txBody>
          <a:bodyPr/>
          <a:lstStyle/>
          <a:p>
            <a:fld id="{FB46C6A2-84B9-4F4B-9D29-2CFB53138DBA}" type="slidenum">
              <a:rPr lang="en-US" smtClean="0"/>
              <a:pPr/>
              <a:t>5</a:t>
            </a:fld>
            <a:endParaRPr lang="en-US"/>
          </a:p>
        </p:txBody>
      </p:sp>
    </p:spTree>
    <p:extLst>
      <p:ext uri="{BB962C8B-B14F-4D97-AF65-F5344CB8AC3E}">
        <p14:creationId xmlns:p14="http://schemas.microsoft.com/office/powerpoint/2010/main" val="1521688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8088" y="862013"/>
            <a:ext cx="4138612" cy="2327275"/>
          </a:xfrm>
        </p:spPr>
      </p:sp>
      <p:sp>
        <p:nvSpPr>
          <p:cNvPr id="3" name="Notes Placeholder 2"/>
          <p:cNvSpPr>
            <a:spLocks noGrp="1"/>
          </p:cNvSpPr>
          <p:nvPr>
            <p:ph type="body" idx="1"/>
          </p:nvPr>
        </p:nvSpPr>
        <p:spPr/>
        <p:txBody>
          <a:bodyPr/>
          <a:lstStyle/>
          <a:p>
            <a:r>
              <a:rPr lang="en-US" dirty="0">
                <a:cs typeface="Calibri"/>
              </a:rPr>
              <a:t>Aaron Mabe</a:t>
            </a:r>
          </a:p>
          <a:p>
            <a:r>
              <a:rPr lang="en-US" dirty="0">
                <a:cs typeface="Calibri"/>
              </a:rPr>
              <a:t>919-807-7098</a:t>
            </a:r>
          </a:p>
          <a:p>
            <a:r>
              <a:rPr lang="en-US" dirty="0">
                <a:cs typeface="Calibri"/>
              </a:rPr>
              <a:t>mabea</a:t>
            </a:r>
            <a:r>
              <a:rPr lang="en-US" dirty="0"/>
              <a:t>@nccommunitycolleges.edu </a:t>
            </a:r>
            <a:endParaRPr lang="en-US" dirty="0">
              <a:cs typeface="Calibri"/>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6</a:t>
            </a:fld>
            <a:endParaRPr lang="en-US"/>
          </a:p>
        </p:txBody>
      </p:sp>
    </p:spTree>
    <p:extLst>
      <p:ext uri="{BB962C8B-B14F-4D97-AF65-F5344CB8AC3E}">
        <p14:creationId xmlns:p14="http://schemas.microsoft.com/office/powerpoint/2010/main" val="2810528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7</a:t>
            </a:fld>
            <a:endParaRPr lang="en-US"/>
          </a:p>
        </p:txBody>
      </p:sp>
    </p:spTree>
    <p:extLst>
      <p:ext uri="{BB962C8B-B14F-4D97-AF65-F5344CB8AC3E}">
        <p14:creationId xmlns:p14="http://schemas.microsoft.com/office/powerpoint/2010/main" val="3591489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a:t>
            </a:r>
          </a:p>
          <a:p>
            <a:r>
              <a:rPr lang="en-US"/>
              <a:t>https://nccareers.org/occupation-profile/499021/1284</a:t>
            </a:r>
          </a:p>
          <a:p>
            <a:r>
              <a:rPr lang="en-US"/>
              <a:t>https://www.nccommunitycolleges.edu/analytics/dashboards/curriculum-program-enrollments</a:t>
            </a:r>
          </a:p>
        </p:txBody>
      </p:sp>
      <p:sp>
        <p:nvSpPr>
          <p:cNvPr id="4" name="Slide Number Placeholder 3"/>
          <p:cNvSpPr>
            <a:spLocks noGrp="1"/>
          </p:cNvSpPr>
          <p:nvPr>
            <p:ph type="sldNum" sz="quarter" idx="5"/>
          </p:nvPr>
        </p:nvSpPr>
        <p:spPr/>
        <p:txBody>
          <a:bodyPr/>
          <a:lstStyle/>
          <a:p>
            <a:fld id="{3D52D8DC-3CCA-4826-966D-69131461ECBB}" type="slidenum">
              <a:rPr lang="en-US" smtClean="0"/>
              <a:t>9</a:t>
            </a:fld>
            <a:endParaRPr lang="en-US"/>
          </a:p>
        </p:txBody>
      </p:sp>
    </p:spTree>
    <p:extLst>
      <p:ext uri="{BB962C8B-B14F-4D97-AF65-F5344CB8AC3E}">
        <p14:creationId xmlns:p14="http://schemas.microsoft.com/office/powerpoint/2010/main" val="3079452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a:t>
            </a:r>
          </a:p>
          <a:p>
            <a:r>
              <a:rPr lang="en-US"/>
              <a:t>https://nccareers.org/occupation-profile/499021/1284</a:t>
            </a:r>
          </a:p>
          <a:p>
            <a:r>
              <a:rPr lang="en-US"/>
              <a:t>https://www.nccommunitycolleges.edu/analytics/dashboards/curriculum-program-enrollments</a:t>
            </a:r>
          </a:p>
        </p:txBody>
      </p:sp>
      <p:sp>
        <p:nvSpPr>
          <p:cNvPr id="4" name="Slide Number Placeholder 3"/>
          <p:cNvSpPr>
            <a:spLocks noGrp="1"/>
          </p:cNvSpPr>
          <p:nvPr>
            <p:ph type="sldNum" sz="quarter" idx="5"/>
          </p:nvPr>
        </p:nvSpPr>
        <p:spPr/>
        <p:txBody>
          <a:bodyPr/>
          <a:lstStyle/>
          <a:p>
            <a:fld id="{3D52D8DC-3CCA-4826-966D-69131461ECBB}" type="slidenum">
              <a:rPr lang="en-US" smtClean="0"/>
              <a:t>10</a:t>
            </a:fld>
            <a:endParaRPr lang="en-US"/>
          </a:p>
        </p:txBody>
      </p:sp>
    </p:spTree>
    <p:extLst>
      <p:ext uri="{BB962C8B-B14F-4D97-AF65-F5344CB8AC3E}">
        <p14:creationId xmlns:p14="http://schemas.microsoft.com/office/powerpoint/2010/main" val="3122716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9/19/2022</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9/19/2022</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0B4E8221-5023-C446-8F2B-7ED5B2526BFD}"/>
              </a:ext>
            </a:extLst>
          </p:cNvPr>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2" name="Picture 11">
            <a:extLst>
              <a:ext uri="{FF2B5EF4-FFF2-40B4-BE49-F238E27FC236}">
                <a16:creationId xmlns:a16="http://schemas.microsoft.com/office/drawing/2014/main" id="{E4A8D8FB-937D-7B4C-8FA4-5E2AE79787E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9/19/2022</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5215194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1839376"/>
            <a:ext cx="7336465" cy="1071375"/>
          </a:xfrm>
        </p:spPr>
        <p:txBody>
          <a:bodyPr anchor="b">
            <a:normAutofit/>
          </a:bodyPr>
          <a:lstStyle>
            <a:lvl1pPr algn="ctr">
              <a:defRPr sz="3300" b="1">
                <a:latin typeface="+mn-lt"/>
              </a:defRPr>
            </a:lvl1pPr>
          </a:lstStyle>
          <a:p>
            <a:r>
              <a:rPr lang="en-US"/>
              <a:t>Click to edit Master title style</a:t>
            </a:r>
          </a:p>
        </p:txBody>
      </p:sp>
      <p:sp>
        <p:nvSpPr>
          <p:cNvPr id="3" name="Subtitle 2"/>
          <p:cNvSpPr>
            <a:spLocks noGrp="1"/>
          </p:cNvSpPr>
          <p:nvPr>
            <p:ph type="subTitle" idx="1"/>
          </p:nvPr>
        </p:nvSpPr>
        <p:spPr>
          <a:xfrm>
            <a:off x="914402" y="2910751"/>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a:t>Click to edit Master subtitle style</a:t>
            </a:r>
          </a:p>
        </p:txBody>
      </p:sp>
      <p:sp>
        <p:nvSpPr>
          <p:cNvPr id="9" name="Rectangle 8"/>
          <p:cNvSpPr/>
          <p:nvPr userDrawn="1"/>
        </p:nvSpPr>
        <p:spPr>
          <a:xfrm>
            <a:off x="1733354" y="366948"/>
            <a:ext cx="6025812" cy="809325"/>
          </a:xfrm>
          <a:prstGeom prst="rect">
            <a:avLst/>
          </a:prstGeom>
          <a:noFill/>
        </p:spPr>
        <p:txBody>
          <a:bodyPr wrap="square" lIns="51435" tIns="25718" rIns="51435" bIns="25718">
            <a:spAutoFit/>
          </a:bodyPr>
          <a:lstStyle/>
          <a:p>
            <a:pPr>
              <a:lnSpc>
                <a:spcPct val="80000"/>
              </a:lnSpc>
            </a:pPr>
            <a:r>
              <a:rPr lang="en-US" sz="3038" b="0" cap="none" spc="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38" b="0" cap="none" spc="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7"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744" y="126367"/>
            <a:ext cx="1138936" cy="1274064"/>
          </a:xfrm>
          <a:prstGeom prst="rect">
            <a:avLst/>
          </a:prstGeom>
        </p:spPr>
      </p:pic>
    </p:spTree>
    <p:extLst>
      <p:ext uri="{BB962C8B-B14F-4D97-AF65-F5344CB8AC3E}">
        <p14:creationId xmlns:p14="http://schemas.microsoft.com/office/powerpoint/2010/main" val="813769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6" name="Picture 5">
            <a:extLst>
              <a:ext uri="{FF2B5EF4-FFF2-40B4-BE49-F238E27FC236}">
                <a16:creationId xmlns:a16="http://schemas.microsoft.com/office/drawing/2014/main" id="{D359914D-7AA7-1B45-80EF-F7E8F778F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
        <p:nvSpPr>
          <p:cNvPr id="9" name="Footer Placeholder 4">
            <a:extLst>
              <a:ext uri="{FF2B5EF4-FFF2-40B4-BE49-F238E27FC236}">
                <a16:creationId xmlns:a16="http://schemas.microsoft.com/office/drawing/2014/main" id="{9468A882-7F28-774E-9FAE-22C25BF549D2}"/>
              </a:ext>
            </a:extLst>
          </p:cNvPr>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a:extLst>
              <a:ext uri="{FF2B5EF4-FFF2-40B4-BE49-F238E27FC236}">
                <a16:creationId xmlns:a16="http://schemas.microsoft.com/office/drawing/2014/main" id="{94643920-20D1-4C4A-AD8D-40EF1972C6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9/19/2022</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a:ln w="0"/>
                <a:solidFill>
                  <a:srgbClr val="003767"/>
                </a:solidFill>
                <a:effectLst>
                  <a:outerShdw blurRad="38100" dist="25400" dir="5400000" algn="ctr" rotWithShape="0">
                    <a:srgbClr val="6E747A">
                      <a:alpha val="43000"/>
                    </a:srgbClr>
                  </a:outerShdw>
                </a:effectLst>
              </a:rPr>
              <a:t>North Carolina </a:t>
            </a:r>
            <a:br>
              <a:rPr lang="en-US" sz="2025" b="0" cap="none" spc="0">
                <a:ln w="0"/>
                <a:solidFill>
                  <a:srgbClr val="003767"/>
                </a:solidFill>
                <a:effectLst>
                  <a:outerShdw blurRad="38100" dist="25400" dir="5400000" algn="ctr" rotWithShape="0">
                    <a:srgbClr val="6E747A">
                      <a:alpha val="43000"/>
                    </a:srgbClr>
                  </a:outerShdw>
                </a:effectLst>
              </a:rPr>
            </a:br>
            <a:r>
              <a:rPr lang="en-US" sz="2025" b="0" cap="none" spc="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700"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61" r:id="rId13"/>
    <p:sldLayoutId id="214748366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a:ln w="0"/>
                <a:solidFill>
                  <a:srgbClr val="003767"/>
                </a:solidFill>
                <a:effectLst>
                  <a:outerShdw blurRad="38100" dist="25400" dir="5400000" algn="ctr" rotWithShape="0">
                    <a:srgbClr val="6E747A">
                      <a:alpha val="43000"/>
                    </a:srgbClr>
                  </a:outerShdw>
                </a:effectLst>
              </a:rPr>
              <a:t>North Carolina </a:t>
            </a:r>
            <a:br>
              <a:rPr lang="en-US" sz="2025" b="0" cap="none" spc="0">
                <a:ln w="0"/>
                <a:solidFill>
                  <a:srgbClr val="003767"/>
                </a:solidFill>
                <a:effectLst>
                  <a:outerShdw blurRad="38100" dist="25400" dir="5400000" algn="ctr" rotWithShape="0">
                    <a:srgbClr val="6E747A">
                      <a:alpha val="43000"/>
                    </a:srgbClr>
                  </a:outerShdw>
                </a:effectLst>
              </a:rPr>
            </a:br>
            <a:r>
              <a:rPr lang="en-US" sz="2025" b="0" cap="none" spc="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78" r:id="rId1"/>
    <p:sldLayoutId id="2147483677" r:id="rId2"/>
  </p:sldLayoutIdLst>
  <p:txStyles>
    <p:title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HelvLight" pitchFamily="2" charset="0"/>
          <a:ea typeface="+mn-ea"/>
          <a:cs typeface="+mn-cs"/>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HelvLight" pitchFamily="2" charset="0"/>
          <a:ea typeface="+mn-ea"/>
          <a:cs typeface="+mn-cs"/>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HelvLight" pitchFamily="2" charset="0"/>
          <a:ea typeface="+mn-ea"/>
          <a:cs typeface="+mn-cs"/>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HelvLight" pitchFamily="2" charset="0"/>
          <a:ea typeface="+mn-ea"/>
          <a:cs typeface="+mn-cs"/>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HelvLight" pitchFamily="2" charset="0"/>
          <a:ea typeface="+mn-ea"/>
          <a:cs typeface="+mn-cs"/>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careeronestop.org/videos/careeronestop-videos-content.aspx?videocode=274012.00"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951BA0-FC83-F04A-BBE0-BB737F014B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34" y="1234842"/>
            <a:ext cx="9144000" cy="3356177"/>
          </a:xfrm>
          <a:prstGeom prst="rect">
            <a:avLst/>
          </a:prstGeom>
        </p:spPr>
      </p:pic>
      <p:sp>
        <p:nvSpPr>
          <p:cNvPr id="2" name="Title 1"/>
          <p:cNvSpPr>
            <a:spLocks noGrp="1"/>
          </p:cNvSpPr>
          <p:nvPr>
            <p:ph type="title"/>
          </p:nvPr>
        </p:nvSpPr>
        <p:spPr>
          <a:xfrm>
            <a:off x="1314793" y="136733"/>
            <a:ext cx="7829207" cy="994172"/>
          </a:xfrm>
        </p:spPr>
        <p:txBody>
          <a:bodyPr>
            <a:normAutofit/>
          </a:bodyPr>
          <a:lstStyle/>
          <a:p>
            <a:r>
              <a:rPr lang="en-US" dirty="0"/>
              <a:t>August 17, 2022</a:t>
            </a:r>
            <a:br>
              <a:rPr lang="en-US" dirty="0"/>
            </a:br>
            <a:r>
              <a:rPr lang="en-US" dirty="0"/>
              <a:t>Careers in Data Analytics</a:t>
            </a:r>
          </a:p>
        </p:txBody>
      </p:sp>
      <p:sp>
        <p:nvSpPr>
          <p:cNvPr id="4" name="Rectangle 3"/>
          <p:cNvSpPr>
            <a:spLocks noChangeArrowheads="1"/>
          </p:cNvSpPr>
          <p:nvPr/>
        </p:nvSpPr>
        <p:spPr bwMode="auto">
          <a:xfrm>
            <a:off x="263324" y="3427917"/>
            <a:ext cx="5246225" cy="1409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1113" indent="-11113">
              <a:spcBef>
                <a:spcPct val="20000"/>
              </a:spcBef>
            </a:pPr>
            <a:r>
              <a:rPr lang="en-US" sz="2400"/>
              <a:t>Download the PowerPoint</a:t>
            </a:r>
            <a:br>
              <a:rPr lang="en-US" sz="2400"/>
            </a:br>
            <a:r>
              <a:rPr lang="en-US" sz="2400"/>
              <a:t>and access the recording:</a:t>
            </a:r>
            <a:br>
              <a:rPr lang="en-US" sz="2400"/>
            </a:br>
            <a:r>
              <a:rPr lang="en-US" sz="2400" b="1" err="1"/>
              <a:t>www.ncperkins.org</a:t>
            </a:r>
            <a:r>
              <a:rPr lang="en-US" sz="2400" b="1"/>
              <a:t>/presentations</a:t>
            </a:r>
          </a:p>
        </p:txBody>
      </p:sp>
    </p:spTree>
    <p:extLst>
      <p:ext uri="{BB962C8B-B14F-4D97-AF65-F5344CB8AC3E}">
        <p14:creationId xmlns:p14="http://schemas.microsoft.com/office/powerpoint/2010/main" val="358999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F6FA-5D56-475E-83B2-B01B02D35DF0}"/>
              </a:ext>
            </a:extLst>
          </p:cNvPr>
          <p:cNvSpPr>
            <a:spLocks noGrp="1"/>
          </p:cNvSpPr>
          <p:nvPr>
            <p:ph type="title"/>
          </p:nvPr>
        </p:nvSpPr>
        <p:spPr/>
        <p:txBody>
          <a:bodyPr/>
          <a:lstStyle/>
          <a:p>
            <a:r>
              <a:rPr lang="en-US" dirty="0"/>
              <a:t>Broadcast Technician</a:t>
            </a:r>
          </a:p>
        </p:txBody>
      </p:sp>
      <p:pic>
        <p:nvPicPr>
          <p:cNvPr id="4" name="Picture 3">
            <a:extLst>
              <a:ext uri="{FF2B5EF4-FFF2-40B4-BE49-F238E27FC236}">
                <a16:creationId xmlns:a16="http://schemas.microsoft.com/office/drawing/2014/main" id="{B467B373-2D6B-3350-DCD9-D1F2A96441AF}"/>
              </a:ext>
            </a:extLst>
          </p:cNvPr>
          <p:cNvPicPr>
            <a:picLocks noChangeAspect="1"/>
          </p:cNvPicPr>
          <p:nvPr/>
        </p:nvPicPr>
        <p:blipFill>
          <a:blip r:embed="rId3"/>
          <a:stretch>
            <a:fillRect/>
          </a:stretch>
        </p:blipFill>
        <p:spPr>
          <a:xfrm>
            <a:off x="571500" y="2212181"/>
            <a:ext cx="4857750" cy="1562100"/>
          </a:xfrm>
          <a:prstGeom prst="rect">
            <a:avLst/>
          </a:prstGeom>
        </p:spPr>
      </p:pic>
      <p:pic>
        <p:nvPicPr>
          <p:cNvPr id="7" name="Picture 6">
            <a:extLst>
              <a:ext uri="{FF2B5EF4-FFF2-40B4-BE49-F238E27FC236}">
                <a16:creationId xmlns:a16="http://schemas.microsoft.com/office/drawing/2014/main" id="{B12D40B1-7240-B40A-91F4-E4EB93ECBD85}"/>
              </a:ext>
            </a:extLst>
          </p:cNvPr>
          <p:cNvPicPr>
            <a:picLocks noChangeAspect="1"/>
          </p:cNvPicPr>
          <p:nvPr/>
        </p:nvPicPr>
        <p:blipFill>
          <a:blip r:embed="rId4"/>
          <a:stretch>
            <a:fillRect/>
          </a:stretch>
        </p:blipFill>
        <p:spPr>
          <a:xfrm>
            <a:off x="5676900" y="1469231"/>
            <a:ext cx="2476500" cy="3048000"/>
          </a:xfrm>
          <a:prstGeom prst="rect">
            <a:avLst/>
          </a:prstGeom>
        </p:spPr>
      </p:pic>
    </p:spTree>
    <p:extLst>
      <p:ext uri="{BB962C8B-B14F-4D97-AF65-F5344CB8AC3E}">
        <p14:creationId xmlns:p14="http://schemas.microsoft.com/office/powerpoint/2010/main" val="198330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2DFB11-5A5D-0A03-BA2A-4D46810D0429}"/>
              </a:ext>
            </a:extLst>
          </p:cNvPr>
          <p:cNvSpPr>
            <a:spLocks noGrp="1"/>
          </p:cNvSpPr>
          <p:nvPr>
            <p:ph type="title"/>
          </p:nvPr>
        </p:nvSpPr>
        <p:spPr/>
        <p:txBody>
          <a:bodyPr/>
          <a:lstStyle/>
          <a:p>
            <a:r>
              <a:rPr lang="en-US" dirty="0"/>
              <a:t>Event Planner</a:t>
            </a:r>
          </a:p>
        </p:txBody>
      </p:sp>
      <p:pic>
        <p:nvPicPr>
          <p:cNvPr id="8" name="Picture 7">
            <a:extLst>
              <a:ext uri="{FF2B5EF4-FFF2-40B4-BE49-F238E27FC236}">
                <a16:creationId xmlns:a16="http://schemas.microsoft.com/office/drawing/2014/main" id="{08FA98CB-6827-CF68-95E9-8E19760CE6A7}"/>
              </a:ext>
            </a:extLst>
          </p:cNvPr>
          <p:cNvPicPr>
            <a:picLocks noChangeAspect="1"/>
          </p:cNvPicPr>
          <p:nvPr/>
        </p:nvPicPr>
        <p:blipFill>
          <a:blip r:embed="rId3"/>
          <a:stretch>
            <a:fillRect/>
          </a:stretch>
        </p:blipFill>
        <p:spPr>
          <a:xfrm>
            <a:off x="688181" y="1945480"/>
            <a:ext cx="4610100" cy="1390650"/>
          </a:xfrm>
          <a:prstGeom prst="rect">
            <a:avLst/>
          </a:prstGeom>
        </p:spPr>
      </p:pic>
      <p:pic>
        <p:nvPicPr>
          <p:cNvPr id="10" name="Picture 9">
            <a:extLst>
              <a:ext uri="{FF2B5EF4-FFF2-40B4-BE49-F238E27FC236}">
                <a16:creationId xmlns:a16="http://schemas.microsoft.com/office/drawing/2014/main" id="{7138D415-1B06-3E6B-3160-72F184263F1A}"/>
              </a:ext>
            </a:extLst>
          </p:cNvPr>
          <p:cNvPicPr>
            <a:picLocks noChangeAspect="1"/>
          </p:cNvPicPr>
          <p:nvPr/>
        </p:nvPicPr>
        <p:blipFill>
          <a:blip r:embed="rId4"/>
          <a:stretch>
            <a:fillRect/>
          </a:stretch>
        </p:blipFill>
        <p:spPr>
          <a:xfrm>
            <a:off x="5691187" y="1519236"/>
            <a:ext cx="2514600" cy="3000375"/>
          </a:xfrm>
          <a:prstGeom prst="rect">
            <a:avLst/>
          </a:prstGeom>
        </p:spPr>
      </p:pic>
      <p:pic>
        <p:nvPicPr>
          <p:cNvPr id="12" name="Picture 11">
            <a:extLst>
              <a:ext uri="{FF2B5EF4-FFF2-40B4-BE49-F238E27FC236}">
                <a16:creationId xmlns:a16="http://schemas.microsoft.com/office/drawing/2014/main" id="{E3D22797-75D8-124E-CA17-E7144E4749B8}"/>
              </a:ext>
            </a:extLst>
          </p:cNvPr>
          <p:cNvPicPr>
            <a:picLocks noChangeAspect="1"/>
          </p:cNvPicPr>
          <p:nvPr/>
        </p:nvPicPr>
        <p:blipFill>
          <a:blip r:embed="rId5"/>
          <a:stretch>
            <a:fillRect/>
          </a:stretch>
        </p:blipFill>
        <p:spPr>
          <a:xfrm>
            <a:off x="3881437" y="3336130"/>
            <a:ext cx="1381125" cy="428625"/>
          </a:xfrm>
          <a:prstGeom prst="rect">
            <a:avLst/>
          </a:prstGeom>
        </p:spPr>
      </p:pic>
    </p:spTree>
    <p:extLst>
      <p:ext uri="{BB962C8B-B14F-4D97-AF65-F5344CB8AC3E}">
        <p14:creationId xmlns:p14="http://schemas.microsoft.com/office/powerpoint/2010/main" val="151811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F6FA-5D56-475E-83B2-B01B02D35DF0}"/>
              </a:ext>
            </a:extLst>
          </p:cNvPr>
          <p:cNvSpPr>
            <a:spLocks noGrp="1"/>
          </p:cNvSpPr>
          <p:nvPr>
            <p:ph type="title"/>
          </p:nvPr>
        </p:nvSpPr>
        <p:spPr>
          <a:xfrm>
            <a:off x="1297859" y="126367"/>
            <a:ext cx="7364361" cy="994172"/>
          </a:xfrm>
        </p:spPr>
        <p:txBody>
          <a:bodyPr vert="horz" lIns="91440" tIns="45720" rIns="91440" bIns="45720" rtlCol="0" anchor="ctr">
            <a:normAutofit/>
          </a:bodyPr>
          <a:lstStyle/>
          <a:p>
            <a:r>
              <a:rPr lang="en-US" b="1" kern="1200" dirty="0">
                <a:latin typeface="+mj-lt"/>
                <a:ea typeface="+mj-ea"/>
                <a:cs typeface="+mj-cs"/>
              </a:rPr>
              <a:t>NC Community College AAS Programs</a:t>
            </a:r>
          </a:p>
        </p:txBody>
      </p:sp>
      <p:pic>
        <p:nvPicPr>
          <p:cNvPr id="117" name="Picture 116" descr="A picture containing map&#10;&#10;Description automatically generated">
            <a:extLst>
              <a:ext uri="{FF2B5EF4-FFF2-40B4-BE49-F238E27FC236}">
                <a16:creationId xmlns:a16="http://schemas.microsoft.com/office/drawing/2014/main" id="{BE187DD4-9ECF-CD59-BE4B-818CA8639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8492" y="2880407"/>
            <a:ext cx="5202504" cy="2171361"/>
          </a:xfrm>
          <a:prstGeom prst="rect">
            <a:avLst/>
          </a:prstGeom>
        </p:spPr>
      </p:pic>
      <p:sp>
        <p:nvSpPr>
          <p:cNvPr id="11" name="TextBox 10">
            <a:extLst>
              <a:ext uri="{FF2B5EF4-FFF2-40B4-BE49-F238E27FC236}">
                <a16:creationId xmlns:a16="http://schemas.microsoft.com/office/drawing/2014/main" id="{73DB1D6E-B8FE-4B55-80DE-5EFD44B50D4C}"/>
              </a:ext>
            </a:extLst>
          </p:cNvPr>
          <p:cNvSpPr txBox="1"/>
          <p:nvPr/>
        </p:nvSpPr>
        <p:spPr>
          <a:xfrm>
            <a:off x="628650" y="1274618"/>
            <a:ext cx="7772400" cy="3868881"/>
          </a:xfrm>
          <a:prstGeom prst="rect">
            <a:avLst/>
          </a:prstGeom>
        </p:spPr>
        <p:txBody>
          <a:bodyPr vert="horz" lIns="91440" tIns="45720" rIns="91440" bIns="45720" rtlCol="0">
            <a:normAutofit/>
          </a:bodyPr>
          <a:lstStyle/>
          <a:p>
            <a:pPr marL="171450" indent="-171450" defTabSz="230188">
              <a:lnSpc>
                <a:spcPct val="114000"/>
              </a:lnSpc>
            </a:pPr>
            <a:r>
              <a:rPr lang="en-US" sz="2000" b="1" dirty="0">
                <a:cs typeface="Times New Roman" charset="0"/>
              </a:rPr>
              <a:t>Entertainment Technologies (A25190)</a:t>
            </a:r>
          </a:p>
          <a:p>
            <a:pPr marL="628650" lvl="1" indent="-171450" defTabSz="230188">
              <a:lnSpc>
                <a:spcPct val="114000"/>
              </a:lnSpc>
              <a:buFont typeface="Arial" panose="020B0604020202020204" pitchFamily="34" charset="0"/>
              <a:buChar char="•"/>
            </a:pPr>
            <a:r>
              <a:rPr lang="en-US" sz="2000" dirty="0">
                <a:cs typeface="Times New Roman" charset="0"/>
              </a:rPr>
              <a:t>Guilford Technical Community College</a:t>
            </a:r>
          </a:p>
          <a:p>
            <a:pPr marL="628650" lvl="1" indent="-171450" defTabSz="230188">
              <a:lnSpc>
                <a:spcPct val="114000"/>
              </a:lnSpc>
              <a:buFont typeface="Arial" panose="020B0604020202020204" pitchFamily="34" charset="0"/>
              <a:buChar char="•"/>
            </a:pPr>
            <a:r>
              <a:rPr lang="en-US" sz="2000" dirty="0">
                <a:cs typeface="Times New Roman" charset="0"/>
              </a:rPr>
              <a:t>Wayne Community College</a:t>
            </a:r>
          </a:p>
          <a:p>
            <a:pPr marL="628650" lvl="1" indent="-171450" defTabSz="230188">
              <a:lnSpc>
                <a:spcPct val="114000"/>
              </a:lnSpc>
            </a:pPr>
            <a:r>
              <a:rPr lang="en-US" sz="2000" dirty="0">
                <a:cs typeface="Times New Roman" charset="0"/>
              </a:rPr>
              <a:t>Soon:</a:t>
            </a:r>
          </a:p>
          <a:p>
            <a:pPr marL="628650" lvl="1" indent="-171450" defTabSz="230188">
              <a:lnSpc>
                <a:spcPct val="114000"/>
              </a:lnSpc>
              <a:buFont typeface="Arial" panose="020B0604020202020204" pitchFamily="34" charset="0"/>
              <a:buChar char="•"/>
            </a:pPr>
            <a:r>
              <a:rPr lang="en-US" sz="2000" dirty="0">
                <a:cs typeface="Times New Roman" charset="0"/>
              </a:rPr>
              <a:t>Fayetteville Technical Community College</a:t>
            </a:r>
          </a:p>
        </p:txBody>
      </p:sp>
    </p:spTree>
    <p:extLst>
      <p:ext uri="{BB962C8B-B14F-4D97-AF65-F5344CB8AC3E}">
        <p14:creationId xmlns:p14="http://schemas.microsoft.com/office/powerpoint/2010/main" val="412120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97A4B7-2454-6747-917B-97694A75FFF9}"/>
              </a:ext>
            </a:extLst>
          </p:cNvPr>
          <p:cNvSpPr>
            <a:spLocks noGrp="1"/>
          </p:cNvSpPr>
          <p:nvPr>
            <p:ph type="title"/>
          </p:nvPr>
        </p:nvSpPr>
        <p:spPr/>
        <p:txBody>
          <a:bodyPr/>
          <a:lstStyle/>
          <a:p>
            <a:r>
              <a:rPr lang="en-US" dirty="0"/>
              <a:t>Entertainment Technologies AAS </a:t>
            </a:r>
          </a:p>
        </p:txBody>
      </p:sp>
      <p:sp>
        <p:nvSpPr>
          <p:cNvPr id="5" name="Content Placeholder 4">
            <a:extLst>
              <a:ext uri="{FF2B5EF4-FFF2-40B4-BE49-F238E27FC236}">
                <a16:creationId xmlns:a16="http://schemas.microsoft.com/office/drawing/2014/main" id="{5B836A27-2441-4593-9B72-CA4472F29861}"/>
              </a:ext>
            </a:extLst>
          </p:cNvPr>
          <p:cNvSpPr>
            <a:spLocks noGrp="1"/>
          </p:cNvSpPr>
          <p:nvPr>
            <p:ph idx="1"/>
          </p:nvPr>
        </p:nvSpPr>
        <p:spPr>
          <a:xfrm>
            <a:off x="466725" y="1192714"/>
            <a:ext cx="8195495" cy="3785652"/>
          </a:xfrm>
        </p:spPr>
        <p:txBody>
          <a:bodyPr wrap="square">
            <a:spAutoFit/>
          </a:bodyPr>
          <a:lstStyle/>
          <a:p>
            <a:pPr marL="0" indent="0">
              <a:spcBef>
                <a:spcPts val="0"/>
              </a:spcBef>
              <a:spcAft>
                <a:spcPts val="1200"/>
              </a:spcAft>
              <a:buNone/>
            </a:pPr>
            <a:r>
              <a:rPr lang="en-US" sz="2000" dirty="0"/>
              <a:t>The Entertainment Technologies curriculum prepares individuals for entry-level employment in entertainment, particularly in the fields of sound and lighting. Instruction provides training not only in these technical aspects, but also prepares students to manage careers in this contract-to-contract type of work. Course work includes exposure to the entire live concert and sound recording processes. Course work will also include music business fundamentals, including entertainment law and marketing/promotion. Students will also receive course work in music theory and electronic music. Graduates may find employment as entry-level crew and/or production assistants in concert or event setups, with recording companies, or sound/lighting companies. Graduates will also be prepared to manage their careers (or others’ careers) in the sound/lighting area or professional music entertainment. </a:t>
            </a:r>
            <a:endParaRPr lang="en-US" sz="2400" dirty="0">
              <a:latin typeface="+mn-lt"/>
            </a:endParaRPr>
          </a:p>
        </p:txBody>
      </p:sp>
    </p:spTree>
    <p:extLst>
      <p:ext uri="{BB962C8B-B14F-4D97-AF65-F5344CB8AC3E}">
        <p14:creationId xmlns:p14="http://schemas.microsoft.com/office/powerpoint/2010/main" val="390960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0825" y="1868379"/>
            <a:ext cx="5502349" cy="703372"/>
          </a:xfrm>
        </p:spPr>
        <p:txBody>
          <a:bodyPr/>
          <a:lstStyle/>
          <a:p>
            <a:r>
              <a:rPr lang="en-US" dirty="0"/>
              <a:t>Dr. Tracy Schmeltzer</a:t>
            </a:r>
          </a:p>
        </p:txBody>
      </p:sp>
      <p:pic>
        <p:nvPicPr>
          <p:cNvPr id="1026" name="Picture 2" descr="Wayne Community College">
            <a:extLst>
              <a:ext uri="{FF2B5EF4-FFF2-40B4-BE49-F238E27FC236}">
                <a16:creationId xmlns:a16="http://schemas.microsoft.com/office/drawing/2014/main" id="{B7D8FD11-7828-D5CC-F6D7-1504511272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15449"/>
            <a:ext cx="2209800" cy="19280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21C2E5B-54CB-C414-1251-CF7C2F703D1C}"/>
              </a:ext>
            </a:extLst>
          </p:cNvPr>
          <p:cNvSpPr txBox="1"/>
          <p:nvPr/>
        </p:nvSpPr>
        <p:spPr>
          <a:xfrm>
            <a:off x="1767414" y="0"/>
            <a:ext cx="5845323" cy="1384995"/>
          </a:xfrm>
          <a:prstGeom prst="rect">
            <a:avLst/>
          </a:prstGeom>
          <a:solidFill>
            <a:schemeClr val="bg1"/>
          </a:solidFill>
        </p:spPr>
        <p:txBody>
          <a:bodyPr wrap="square" rtlCol="0">
            <a:spAutoFit/>
          </a:bodyPr>
          <a:lstStyle/>
          <a:p>
            <a:endParaRPr lang="en-US" sz="2800" dirty="0"/>
          </a:p>
          <a:p>
            <a:r>
              <a:rPr lang="en-US" sz="2800" dirty="0"/>
              <a:t>Wayne Community College</a:t>
            </a:r>
          </a:p>
          <a:p>
            <a:endParaRPr lang="en-US" sz="2800" dirty="0"/>
          </a:p>
        </p:txBody>
      </p:sp>
      <p:sp>
        <p:nvSpPr>
          <p:cNvPr id="3" name="Subtitle 2"/>
          <p:cNvSpPr>
            <a:spLocks noGrp="1"/>
          </p:cNvSpPr>
          <p:nvPr>
            <p:ph type="subTitle" idx="1"/>
          </p:nvPr>
        </p:nvSpPr>
        <p:spPr>
          <a:xfrm>
            <a:off x="902825" y="2571751"/>
            <a:ext cx="7338350" cy="1225452"/>
          </a:xfrm>
        </p:spPr>
        <p:txBody>
          <a:bodyPr>
            <a:noAutofit/>
          </a:bodyPr>
          <a:lstStyle/>
          <a:p>
            <a:r>
              <a:rPr lang="en-US" dirty="0"/>
              <a:t>Dean,</a:t>
            </a:r>
          </a:p>
          <a:p>
            <a:r>
              <a:rPr lang="en-US" dirty="0"/>
              <a:t>Business and </a:t>
            </a:r>
          </a:p>
          <a:p>
            <a:r>
              <a:rPr lang="en-US" dirty="0"/>
              <a:t>Computer Technologies Division</a:t>
            </a:r>
          </a:p>
        </p:txBody>
      </p:sp>
    </p:spTree>
    <p:extLst>
      <p:ext uri="{BB962C8B-B14F-4D97-AF65-F5344CB8AC3E}">
        <p14:creationId xmlns:p14="http://schemas.microsoft.com/office/powerpoint/2010/main" val="134009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yne Community College">
            <a:extLst>
              <a:ext uri="{FF2B5EF4-FFF2-40B4-BE49-F238E27FC236}">
                <a16:creationId xmlns:a16="http://schemas.microsoft.com/office/drawing/2014/main" id="{B7D8FD11-7828-D5CC-F6D7-1504511272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2949" y="3092208"/>
            <a:ext cx="2351051" cy="20512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21C2E5B-54CB-C414-1251-CF7C2F703D1C}"/>
              </a:ext>
            </a:extLst>
          </p:cNvPr>
          <p:cNvSpPr txBox="1"/>
          <p:nvPr/>
        </p:nvSpPr>
        <p:spPr>
          <a:xfrm>
            <a:off x="1670432" y="280555"/>
            <a:ext cx="6697714" cy="954107"/>
          </a:xfrm>
          <a:prstGeom prst="rect">
            <a:avLst/>
          </a:prstGeom>
          <a:solidFill>
            <a:schemeClr val="bg1"/>
          </a:solidFill>
        </p:spPr>
        <p:txBody>
          <a:bodyPr wrap="square" rtlCol="0">
            <a:spAutoFit/>
          </a:bodyPr>
          <a:lstStyle/>
          <a:p>
            <a:r>
              <a:rPr lang="en-US" sz="2800" dirty="0"/>
              <a:t>Degrees and Certificates in </a:t>
            </a:r>
          </a:p>
          <a:p>
            <a:r>
              <a:rPr lang="en-US" sz="2800" dirty="0"/>
              <a:t>Entertainment Technologies</a:t>
            </a:r>
          </a:p>
        </p:txBody>
      </p:sp>
      <p:sp>
        <p:nvSpPr>
          <p:cNvPr id="3" name="Subtitle 2"/>
          <p:cNvSpPr>
            <a:spLocks noGrp="1"/>
          </p:cNvSpPr>
          <p:nvPr>
            <p:ph type="subTitle" idx="1"/>
          </p:nvPr>
        </p:nvSpPr>
        <p:spPr>
          <a:xfrm>
            <a:off x="803564" y="1662545"/>
            <a:ext cx="7980219" cy="3200400"/>
          </a:xfrm>
        </p:spPr>
        <p:txBody>
          <a:bodyPr>
            <a:noAutofit/>
          </a:bodyPr>
          <a:lstStyle/>
          <a:p>
            <a:pPr marL="457200" indent="-457200" algn="l">
              <a:spcBef>
                <a:spcPts val="0"/>
              </a:spcBef>
              <a:spcAft>
                <a:spcPts val="900"/>
              </a:spcAft>
              <a:buFont typeface="Arial" panose="020B0604020202020204" pitchFamily="34" charset="0"/>
              <a:buChar char="•"/>
            </a:pPr>
            <a:r>
              <a:rPr lang="en-US" sz="2400" dirty="0"/>
              <a:t>Entertainment Technology A.A.S.</a:t>
            </a:r>
          </a:p>
          <a:p>
            <a:pPr marL="457200" indent="-457200" algn="l">
              <a:spcBef>
                <a:spcPts val="0"/>
              </a:spcBef>
              <a:spcAft>
                <a:spcPts val="900"/>
              </a:spcAft>
              <a:buFont typeface="Arial" panose="020B0604020202020204" pitchFamily="34" charset="0"/>
              <a:buChar char="•"/>
            </a:pPr>
            <a:r>
              <a:rPr lang="en-US" sz="2400" dirty="0"/>
              <a:t>Audio Engineer Certificate</a:t>
            </a:r>
          </a:p>
          <a:p>
            <a:pPr marL="457200" indent="-457200" algn="l">
              <a:spcBef>
                <a:spcPts val="0"/>
              </a:spcBef>
              <a:spcAft>
                <a:spcPts val="900"/>
              </a:spcAft>
              <a:buFont typeface="Arial" panose="020B0604020202020204" pitchFamily="34" charset="0"/>
              <a:buChar char="•"/>
            </a:pPr>
            <a:r>
              <a:rPr lang="en-US" sz="2400" dirty="0"/>
              <a:t>Entertainment Management Certificate</a:t>
            </a:r>
          </a:p>
          <a:p>
            <a:pPr marL="457200" indent="-457200" algn="l">
              <a:spcBef>
                <a:spcPts val="0"/>
              </a:spcBef>
              <a:spcAft>
                <a:spcPts val="900"/>
              </a:spcAft>
              <a:buFont typeface="Arial" panose="020B0604020202020204" pitchFamily="34" charset="0"/>
              <a:buChar char="•"/>
            </a:pPr>
            <a:r>
              <a:rPr lang="en-US" sz="2400" dirty="0"/>
              <a:t>Entertainment Technology Certificate</a:t>
            </a:r>
          </a:p>
          <a:p>
            <a:pPr marL="457200" indent="-457200" algn="l">
              <a:spcBef>
                <a:spcPts val="0"/>
              </a:spcBef>
              <a:spcAft>
                <a:spcPts val="900"/>
              </a:spcAft>
              <a:buFont typeface="Arial" panose="020B0604020202020204" pitchFamily="34" charset="0"/>
              <a:buChar char="•"/>
            </a:pPr>
            <a:r>
              <a:rPr lang="en-US" sz="2400" dirty="0"/>
              <a:t>E.T. Promotion &amp; Marketing Certificate</a:t>
            </a:r>
          </a:p>
          <a:p>
            <a:pPr marL="457200" indent="-457200" algn="l">
              <a:spcBef>
                <a:spcPts val="0"/>
              </a:spcBef>
              <a:spcAft>
                <a:spcPts val="900"/>
              </a:spcAft>
              <a:buFont typeface="Arial" panose="020B0604020202020204" pitchFamily="34" charset="0"/>
              <a:buChar char="•"/>
            </a:pPr>
            <a:r>
              <a:rPr lang="en-US" sz="2400" dirty="0"/>
              <a:t>Social Media &amp; Entertainment Certificate</a:t>
            </a:r>
          </a:p>
        </p:txBody>
      </p:sp>
    </p:spTree>
    <p:extLst>
      <p:ext uri="{BB962C8B-B14F-4D97-AF65-F5344CB8AC3E}">
        <p14:creationId xmlns:p14="http://schemas.microsoft.com/office/powerpoint/2010/main" val="70492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0825" y="1851482"/>
            <a:ext cx="5502349" cy="686815"/>
          </a:xfrm>
        </p:spPr>
        <p:txBody>
          <a:bodyPr/>
          <a:lstStyle/>
          <a:p>
            <a:r>
              <a:rPr lang="en-US" dirty="0"/>
              <a:t>TJ Johnson</a:t>
            </a:r>
          </a:p>
        </p:txBody>
      </p:sp>
      <p:sp>
        <p:nvSpPr>
          <p:cNvPr id="3" name="Subtitle 2"/>
          <p:cNvSpPr>
            <a:spLocks noGrp="1"/>
          </p:cNvSpPr>
          <p:nvPr>
            <p:ph type="subTitle" idx="1"/>
          </p:nvPr>
        </p:nvSpPr>
        <p:spPr>
          <a:xfrm>
            <a:off x="0" y="2435872"/>
            <a:ext cx="9144000" cy="1063334"/>
          </a:xfrm>
        </p:spPr>
        <p:txBody>
          <a:bodyPr>
            <a:noAutofit/>
          </a:bodyPr>
          <a:lstStyle/>
          <a:p>
            <a:r>
              <a:rPr lang="en-US" dirty="0"/>
              <a:t>Department Chair, Creative </a:t>
            </a:r>
          </a:p>
          <a:p>
            <a:r>
              <a:rPr lang="en-US" dirty="0"/>
              <a:t>and Performing Arts</a:t>
            </a:r>
          </a:p>
        </p:txBody>
      </p:sp>
      <p:sp>
        <p:nvSpPr>
          <p:cNvPr id="4" name="TextBox 3">
            <a:extLst>
              <a:ext uri="{FF2B5EF4-FFF2-40B4-BE49-F238E27FC236}">
                <a16:creationId xmlns:a16="http://schemas.microsoft.com/office/drawing/2014/main" id="{91F516B8-5ECF-11A2-28FE-DF2573740448}"/>
              </a:ext>
            </a:extLst>
          </p:cNvPr>
          <p:cNvSpPr txBox="1"/>
          <p:nvPr/>
        </p:nvSpPr>
        <p:spPr>
          <a:xfrm>
            <a:off x="1760434" y="348674"/>
            <a:ext cx="5845323" cy="954107"/>
          </a:xfrm>
          <a:prstGeom prst="rect">
            <a:avLst/>
          </a:prstGeom>
          <a:solidFill>
            <a:schemeClr val="bg1"/>
          </a:solidFill>
        </p:spPr>
        <p:txBody>
          <a:bodyPr wrap="square" rtlCol="0">
            <a:spAutoFit/>
          </a:bodyPr>
          <a:lstStyle/>
          <a:p>
            <a:r>
              <a:rPr lang="en-US" sz="2800" dirty="0"/>
              <a:t>Guilford Technical </a:t>
            </a:r>
          </a:p>
          <a:p>
            <a:r>
              <a:rPr lang="en-US" sz="2800" dirty="0"/>
              <a:t>Community College</a:t>
            </a:r>
          </a:p>
        </p:txBody>
      </p:sp>
      <p:pic>
        <p:nvPicPr>
          <p:cNvPr id="2050" name="Picture 2" descr="Guilford Technical Community College">
            <a:extLst>
              <a:ext uri="{FF2B5EF4-FFF2-40B4-BE49-F238E27FC236}">
                <a16:creationId xmlns:a16="http://schemas.microsoft.com/office/drawing/2014/main" id="{1DC13665-759D-86F7-98AC-8AD868CAAA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7214"/>
            <a:ext cx="3141069" cy="1868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44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7418" y="1738745"/>
            <a:ext cx="8326582" cy="2514600"/>
          </a:xfrm>
        </p:spPr>
        <p:txBody>
          <a:bodyPr>
            <a:noAutofit/>
          </a:bodyPr>
          <a:lstStyle/>
          <a:p>
            <a:pPr marL="457200" indent="-457200" algn="l">
              <a:spcBef>
                <a:spcPts val="0"/>
              </a:spcBef>
              <a:spcAft>
                <a:spcPts val="900"/>
              </a:spcAft>
              <a:buFont typeface="Arial" panose="020B0604020202020204" pitchFamily="34" charset="0"/>
              <a:buChar char="•"/>
            </a:pPr>
            <a:r>
              <a:rPr lang="en-US" sz="2400" dirty="0"/>
              <a:t>E.T. Commercial Music A.A.S.</a:t>
            </a:r>
          </a:p>
          <a:p>
            <a:pPr marL="457200" indent="-457200" algn="l">
              <a:spcBef>
                <a:spcPts val="0"/>
              </a:spcBef>
              <a:spcAft>
                <a:spcPts val="900"/>
              </a:spcAft>
              <a:buFont typeface="Arial" panose="020B0604020202020204" pitchFamily="34" charset="0"/>
              <a:buChar char="•"/>
            </a:pPr>
            <a:r>
              <a:rPr lang="en-US" sz="2400" dirty="0"/>
              <a:t>E.T. Concert Sound &amp; Lighting A.A.S</a:t>
            </a:r>
          </a:p>
          <a:p>
            <a:pPr marL="457200" indent="-457200" algn="l">
              <a:spcBef>
                <a:spcPts val="0"/>
              </a:spcBef>
              <a:spcAft>
                <a:spcPts val="900"/>
              </a:spcAft>
              <a:buFont typeface="Arial" panose="020B0604020202020204" pitchFamily="34" charset="0"/>
              <a:buChar char="•"/>
            </a:pPr>
            <a:r>
              <a:rPr lang="en-US" sz="2400" dirty="0"/>
              <a:t>E.T. Music Business A.A.S.</a:t>
            </a:r>
          </a:p>
          <a:p>
            <a:pPr marL="457200" indent="-457200" algn="l">
              <a:spcBef>
                <a:spcPts val="0"/>
              </a:spcBef>
              <a:spcAft>
                <a:spcPts val="900"/>
              </a:spcAft>
              <a:buFont typeface="Arial" panose="020B0604020202020204" pitchFamily="34" charset="0"/>
              <a:buChar char="•"/>
            </a:pPr>
            <a:r>
              <a:rPr lang="en-US" sz="2400" dirty="0"/>
              <a:t>E.T. Recording Engineering A.A.S</a:t>
            </a:r>
            <a:r>
              <a:rPr lang="en-US" dirty="0"/>
              <a:t>.</a:t>
            </a:r>
          </a:p>
        </p:txBody>
      </p:sp>
      <p:sp>
        <p:nvSpPr>
          <p:cNvPr id="4" name="TextBox 3">
            <a:extLst>
              <a:ext uri="{FF2B5EF4-FFF2-40B4-BE49-F238E27FC236}">
                <a16:creationId xmlns:a16="http://schemas.microsoft.com/office/drawing/2014/main" id="{91F516B8-5ECF-11A2-28FE-DF2573740448}"/>
              </a:ext>
            </a:extLst>
          </p:cNvPr>
          <p:cNvSpPr txBox="1"/>
          <p:nvPr/>
        </p:nvSpPr>
        <p:spPr>
          <a:xfrm>
            <a:off x="1760434" y="348674"/>
            <a:ext cx="5845323" cy="954107"/>
          </a:xfrm>
          <a:prstGeom prst="rect">
            <a:avLst/>
          </a:prstGeom>
          <a:solidFill>
            <a:schemeClr val="bg1"/>
          </a:solidFill>
        </p:spPr>
        <p:txBody>
          <a:bodyPr wrap="square" rtlCol="0">
            <a:spAutoFit/>
          </a:bodyPr>
          <a:lstStyle/>
          <a:p>
            <a:r>
              <a:rPr lang="en-US" sz="2800" dirty="0"/>
              <a:t>Degree Options in Entertainment Tech  Associates in Applied Sciences</a:t>
            </a:r>
          </a:p>
        </p:txBody>
      </p:sp>
      <p:pic>
        <p:nvPicPr>
          <p:cNvPr id="2050" name="Picture 2" descr="Guilford Technical Community College">
            <a:extLst>
              <a:ext uri="{FF2B5EF4-FFF2-40B4-BE49-F238E27FC236}">
                <a16:creationId xmlns:a16="http://schemas.microsoft.com/office/drawing/2014/main" id="{1DC13665-759D-86F7-98AC-8AD868CAAA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931" y="3274564"/>
            <a:ext cx="3141069" cy="1868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87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0825" y="1884935"/>
            <a:ext cx="5502349" cy="686815"/>
          </a:xfrm>
        </p:spPr>
        <p:txBody>
          <a:bodyPr>
            <a:noAutofit/>
          </a:bodyPr>
          <a:lstStyle/>
          <a:p>
            <a:r>
              <a:rPr lang="en-US" sz="4400" dirty="0"/>
              <a:t>Douglas Tejada</a:t>
            </a:r>
          </a:p>
        </p:txBody>
      </p:sp>
      <p:sp>
        <p:nvSpPr>
          <p:cNvPr id="3" name="Subtitle 2"/>
          <p:cNvSpPr>
            <a:spLocks noGrp="1"/>
          </p:cNvSpPr>
          <p:nvPr>
            <p:ph type="subTitle" idx="1"/>
          </p:nvPr>
        </p:nvSpPr>
        <p:spPr>
          <a:xfrm>
            <a:off x="0" y="2545098"/>
            <a:ext cx="9144000" cy="954108"/>
          </a:xfrm>
        </p:spPr>
        <p:txBody>
          <a:bodyPr>
            <a:noAutofit/>
          </a:bodyPr>
          <a:lstStyle/>
          <a:p>
            <a:r>
              <a:rPr lang="en-US" sz="3600" dirty="0"/>
              <a:t>Instructor</a:t>
            </a:r>
          </a:p>
        </p:txBody>
      </p:sp>
      <p:sp>
        <p:nvSpPr>
          <p:cNvPr id="4" name="TextBox 3">
            <a:extLst>
              <a:ext uri="{FF2B5EF4-FFF2-40B4-BE49-F238E27FC236}">
                <a16:creationId xmlns:a16="http://schemas.microsoft.com/office/drawing/2014/main" id="{91F516B8-5ECF-11A2-28FE-DF2573740448}"/>
              </a:ext>
            </a:extLst>
          </p:cNvPr>
          <p:cNvSpPr txBox="1"/>
          <p:nvPr/>
        </p:nvSpPr>
        <p:spPr>
          <a:xfrm>
            <a:off x="1760434" y="348674"/>
            <a:ext cx="5845323" cy="954107"/>
          </a:xfrm>
          <a:prstGeom prst="rect">
            <a:avLst/>
          </a:prstGeom>
          <a:solidFill>
            <a:schemeClr val="bg1"/>
          </a:solidFill>
        </p:spPr>
        <p:txBody>
          <a:bodyPr wrap="square" rtlCol="0">
            <a:spAutoFit/>
          </a:bodyPr>
          <a:lstStyle/>
          <a:p>
            <a:r>
              <a:rPr lang="en-US" sz="2800" dirty="0"/>
              <a:t>Fayetteville Technical </a:t>
            </a:r>
          </a:p>
          <a:p>
            <a:r>
              <a:rPr lang="en-US" sz="2800" dirty="0"/>
              <a:t>Community College</a:t>
            </a:r>
          </a:p>
        </p:txBody>
      </p:sp>
      <p:pic>
        <p:nvPicPr>
          <p:cNvPr id="6" name="Picture 5" descr="Logo&#10;&#10;Description automatically generated">
            <a:extLst>
              <a:ext uri="{FF2B5EF4-FFF2-40B4-BE49-F238E27FC236}">
                <a16:creationId xmlns:a16="http://schemas.microsoft.com/office/drawing/2014/main" id="{CEE23D9F-6E6A-93B7-A0D3-3D633E91AE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35011"/>
            <a:ext cx="3373583" cy="2108489"/>
          </a:xfrm>
          <a:prstGeom prst="rect">
            <a:avLst/>
          </a:prstGeom>
        </p:spPr>
      </p:pic>
    </p:spTree>
    <p:extLst>
      <p:ext uri="{BB962C8B-B14F-4D97-AF65-F5344CB8AC3E}">
        <p14:creationId xmlns:p14="http://schemas.microsoft.com/office/powerpoint/2010/main" val="114736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0825" y="1851482"/>
            <a:ext cx="5502349" cy="686815"/>
          </a:xfrm>
        </p:spPr>
        <p:txBody>
          <a:bodyPr>
            <a:noAutofit/>
          </a:bodyPr>
          <a:lstStyle/>
          <a:p>
            <a:r>
              <a:rPr lang="en-US" sz="4400" dirty="0"/>
              <a:t>Alec Powers</a:t>
            </a:r>
          </a:p>
        </p:txBody>
      </p:sp>
      <p:sp>
        <p:nvSpPr>
          <p:cNvPr id="3" name="Subtitle 2"/>
          <p:cNvSpPr>
            <a:spLocks noGrp="1"/>
          </p:cNvSpPr>
          <p:nvPr>
            <p:ph type="subTitle" idx="1"/>
          </p:nvPr>
        </p:nvSpPr>
        <p:spPr>
          <a:xfrm>
            <a:off x="0" y="2435872"/>
            <a:ext cx="9144000" cy="1063334"/>
          </a:xfrm>
        </p:spPr>
        <p:txBody>
          <a:bodyPr>
            <a:noAutofit/>
          </a:bodyPr>
          <a:lstStyle/>
          <a:p>
            <a:r>
              <a:rPr lang="en-US" sz="3600" dirty="0"/>
              <a:t>Instructor</a:t>
            </a:r>
          </a:p>
        </p:txBody>
      </p:sp>
      <p:sp>
        <p:nvSpPr>
          <p:cNvPr id="4" name="TextBox 3">
            <a:extLst>
              <a:ext uri="{FF2B5EF4-FFF2-40B4-BE49-F238E27FC236}">
                <a16:creationId xmlns:a16="http://schemas.microsoft.com/office/drawing/2014/main" id="{91F516B8-5ECF-11A2-28FE-DF2573740448}"/>
              </a:ext>
            </a:extLst>
          </p:cNvPr>
          <p:cNvSpPr txBox="1"/>
          <p:nvPr/>
        </p:nvSpPr>
        <p:spPr>
          <a:xfrm>
            <a:off x="1760434" y="348674"/>
            <a:ext cx="5845323" cy="954107"/>
          </a:xfrm>
          <a:prstGeom prst="rect">
            <a:avLst/>
          </a:prstGeom>
          <a:solidFill>
            <a:schemeClr val="bg1"/>
          </a:solidFill>
        </p:spPr>
        <p:txBody>
          <a:bodyPr wrap="square" rtlCol="0">
            <a:spAutoFit/>
          </a:bodyPr>
          <a:lstStyle/>
          <a:p>
            <a:r>
              <a:rPr lang="en-US" sz="2800" dirty="0"/>
              <a:t>Fayetteville Technical </a:t>
            </a:r>
          </a:p>
          <a:p>
            <a:r>
              <a:rPr lang="en-US" sz="2800" dirty="0"/>
              <a:t>Community College</a:t>
            </a:r>
          </a:p>
        </p:txBody>
      </p:sp>
      <p:pic>
        <p:nvPicPr>
          <p:cNvPr id="6" name="Picture 5" descr="Logo&#10;&#10;Description automatically generated">
            <a:extLst>
              <a:ext uri="{FF2B5EF4-FFF2-40B4-BE49-F238E27FC236}">
                <a16:creationId xmlns:a16="http://schemas.microsoft.com/office/drawing/2014/main" id="{CEE23D9F-6E6A-93B7-A0D3-3D633E91AE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35011"/>
            <a:ext cx="3373583" cy="2108489"/>
          </a:xfrm>
          <a:prstGeom prst="rect">
            <a:avLst/>
          </a:prstGeom>
        </p:spPr>
      </p:pic>
      <p:pic>
        <p:nvPicPr>
          <p:cNvPr id="7" name="Picture 6" descr="A person playing a guitar&#10;&#10;Description automatically generated">
            <a:extLst>
              <a:ext uri="{FF2B5EF4-FFF2-40B4-BE49-F238E27FC236}">
                <a16:creationId xmlns:a16="http://schemas.microsoft.com/office/drawing/2014/main" id="{CD85C391-536A-6F10-9D71-C1CAC661C390}"/>
              </a:ext>
            </a:extLst>
          </p:cNvPr>
          <p:cNvPicPr>
            <a:picLocks noChangeAspect="1"/>
          </p:cNvPicPr>
          <p:nvPr/>
        </p:nvPicPr>
        <p:blipFill rotWithShape="1">
          <a:blip r:embed="rId4">
            <a:extLst>
              <a:ext uri="{28A0092B-C50C-407E-A947-70E740481C1C}">
                <a14:useLocalDpi xmlns:a14="http://schemas.microsoft.com/office/drawing/2010/main" val="0"/>
              </a:ext>
            </a:extLst>
          </a:blip>
          <a:srcRect l="37695" r="34576" b="50650"/>
          <a:stretch/>
        </p:blipFill>
        <p:spPr>
          <a:xfrm>
            <a:off x="6321822" y="0"/>
            <a:ext cx="2822177" cy="3325091"/>
          </a:xfrm>
          <a:prstGeom prst="rect">
            <a:avLst/>
          </a:prstGeom>
        </p:spPr>
      </p:pic>
    </p:spTree>
    <p:extLst>
      <p:ext uri="{BB962C8B-B14F-4D97-AF65-F5344CB8AC3E}">
        <p14:creationId xmlns:p14="http://schemas.microsoft.com/office/powerpoint/2010/main" val="357614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36FA8E6-6262-FC27-0DF0-86BEBA0C8224}"/>
              </a:ext>
            </a:extLst>
          </p:cNvPr>
          <p:cNvGraphicFramePr>
            <a:graphicFrameLocks noGrp="1"/>
          </p:cNvGraphicFramePr>
          <p:nvPr>
            <p:ph idx="1"/>
            <p:extLst>
              <p:ext uri="{D42A27DB-BD31-4B8C-83A1-F6EECF244321}">
                <p14:modId xmlns:p14="http://schemas.microsoft.com/office/powerpoint/2010/main" val="1085732697"/>
              </p:ext>
            </p:extLst>
          </p:nvPr>
        </p:nvGraphicFramePr>
        <p:xfrm>
          <a:off x="301546" y="1042587"/>
          <a:ext cx="8360673" cy="4546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9CEEB788-4F3E-E06A-51A5-46BAEA554DE5}"/>
              </a:ext>
            </a:extLst>
          </p:cNvPr>
          <p:cNvSpPr>
            <a:spLocks noGrp="1"/>
          </p:cNvSpPr>
          <p:nvPr>
            <p:ph type="title"/>
          </p:nvPr>
        </p:nvSpPr>
        <p:spPr/>
        <p:txBody>
          <a:bodyPr/>
          <a:lstStyle/>
          <a:p>
            <a:r>
              <a:rPr lang="en-US" dirty="0"/>
              <a:t>Career &amp; Technical Education Team</a:t>
            </a:r>
          </a:p>
        </p:txBody>
      </p:sp>
    </p:spTree>
    <p:extLst>
      <p:ext uri="{BB962C8B-B14F-4D97-AF65-F5344CB8AC3E}">
        <p14:creationId xmlns:p14="http://schemas.microsoft.com/office/powerpoint/2010/main" val="72981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ED50DC-0669-DBAA-D284-1B1498535789}"/>
              </a:ext>
            </a:extLst>
          </p:cNvPr>
          <p:cNvSpPr>
            <a:spLocks noGrp="1"/>
          </p:cNvSpPr>
          <p:nvPr>
            <p:ph type="title"/>
          </p:nvPr>
        </p:nvSpPr>
        <p:spPr/>
        <p:txBody>
          <a:bodyPr/>
          <a:lstStyle/>
          <a:p>
            <a:r>
              <a:rPr lang="en-US" dirty="0"/>
              <a:t>Employer Perspective</a:t>
            </a:r>
          </a:p>
        </p:txBody>
      </p:sp>
      <p:pic>
        <p:nvPicPr>
          <p:cNvPr id="1026" name="Picture 2" descr="Freeman Productions - Audio Entertainment Experts">
            <a:extLst>
              <a:ext uri="{FF2B5EF4-FFF2-40B4-BE49-F238E27FC236}">
                <a16:creationId xmlns:a16="http://schemas.microsoft.com/office/drawing/2014/main" id="{4B354C87-D3FB-A0A0-076E-F98ECE0497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47" y="2731133"/>
            <a:ext cx="176212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erson wearing glasses&#10;&#10;Description automatically generated with medium confidence">
            <a:extLst>
              <a:ext uri="{FF2B5EF4-FFF2-40B4-BE49-F238E27FC236}">
                <a16:creationId xmlns:a16="http://schemas.microsoft.com/office/drawing/2014/main" id="{EAD24E58-91A7-CF66-11CB-D4725DACE5E9}"/>
              </a:ext>
            </a:extLst>
          </p:cNvPr>
          <p:cNvPicPr>
            <a:picLocks noChangeAspect="1"/>
          </p:cNvPicPr>
          <p:nvPr/>
        </p:nvPicPr>
        <p:blipFill rotWithShape="1">
          <a:blip r:embed="rId3">
            <a:extLst>
              <a:ext uri="{28A0092B-C50C-407E-A947-70E740481C1C}">
                <a14:useLocalDpi xmlns:a14="http://schemas.microsoft.com/office/drawing/2010/main" val="0"/>
              </a:ext>
            </a:extLst>
          </a:blip>
          <a:srcRect l="17209" r="14418"/>
          <a:stretch/>
        </p:blipFill>
        <p:spPr>
          <a:xfrm>
            <a:off x="6417063" y="0"/>
            <a:ext cx="2726937" cy="2653145"/>
          </a:xfrm>
          <a:prstGeom prst="rect">
            <a:avLst/>
          </a:prstGeom>
        </p:spPr>
      </p:pic>
      <p:sp>
        <p:nvSpPr>
          <p:cNvPr id="5" name="Title 1">
            <a:extLst>
              <a:ext uri="{FF2B5EF4-FFF2-40B4-BE49-F238E27FC236}">
                <a16:creationId xmlns:a16="http://schemas.microsoft.com/office/drawing/2014/main" id="{811B0C37-7530-26A1-BCB7-49B69218841A}"/>
              </a:ext>
            </a:extLst>
          </p:cNvPr>
          <p:cNvSpPr txBox="1">
            <a:spLocks/>
          </p:cNvSpPr>
          <p:nvPr/>
        </p:nvSpPr>
        <p:spPr>
          <a:xfrm>
            <a:off x="0" y="2195268"/>
            <a:ext cx="9144000" cy="915753"/>
          </a:xfrm>
          <a:prstGeom prst="rect">
            <a:avLst/>
          </a:prstGeom>
        </p:spPr>
        <p:txBody>
          <a:bodyPr vert="horz" lIns="91440" tIns="45720" rIns="91440" bIns="45720" rtlCol="0" anchor="ctr">
            <a:normAutofit/>
          </a:bodyPr>
          <a:lst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a:lstStyle>
          <a:p>
            <a:pPr algn="ctr"/>
            <a:r>
              <a:rPr lang="en-US" sz="4400" dirty="0">
                <a:latin typeface="+mn-lt"/>
              </a:rPr>
              <a:t>Bill Freeman</a:t>
            </a:r>
          </a:p>
        </p:txBody>
      </p:sp>
      <p:sp>
        <p:nvSpPr>
          <p:cNvPr id="6" name="Subtitle 2">
            <a:extLst>
              <a:ext uri="{FF2B5EF4-FFF2-40B4-BE49-F238E27FC236}">
                <a16:creationId xmlns:a16="http://schemas.microsoft.com/office/drawing/2014/main" id="{F11EC272-69B7-F13B-7625-613C50070BC4}"/>
              </a:ext>
            </a:extLst>
          </p:cNvPr>
          <p:cNvSpPr txBox="1">
            <a:spLocks/>
          </p:cNvSpPr>
          <p:nvPr/>
        </p:nvSpPr>
        <p:spPr>
          <a:xfrm>
            <a:off x="1" y="2939551"/>
            <a:ext cx="9144000" cy="1417779"/>
          </a:xfrm>
          <a:prstGeom prst="rect">
            <a:avLst/>
          </a:prstGeom>
        </p:spPr>
        <p:txBody>
          <a:bodyPr vert="horz" lIns="91440" tIns="45720" rIns="91440" bIns="45720" rtlCol="0">
            <a:noAutofit/>
          </a:bodyPr>
          <a:lstStyle>
            <a:lvl1pPr marL="175022" indent="-175022" algn="l" defTabSz="385763" rtl="0" eaLnBrk="1" latinLnBrk="0" hangingPunct="1">
              <a:lnSpc>
                <a:spcPct val="100000"/>
              </a:lnSpc>
              <a:spcBef>
                <a:spcPts val="450"/>
              </a:spcBef>
              <a:buFont typeface="Arial" panose="020B0604020202020204" pitchFamily="34" charset="0"/>
              <a:buChar char="•"/>
              <a:tabLst/>
              <a:defRPr sz="2100" kern="1200">
                <a:solidFill>
                  <a:schemeClr val="tx1"/>
                </a:solidFill>
                <a:latin typeface="Times New Roman" charset="0"/>
                <a:ea typeface="Times New Roman" charset="0"/>
                <a:cs typeface="Times New Roman" charset="0"/>
              </a:defRPr>
            </a:lvl1pPr>
            <a:lvl2pPr marL="344091" indent="-151210" algn="l" defTabSz="385763" rtl="0" eaLnBrk="1" latinLnBrk="0" hangingPunct="1">
              <a:lnSpc>
                <a:spcPct val="100000"/>
              </a:lnSpc>
              <a:spcBef>
                <a:spcPts val="225"/>
              </a:spcBef>
              <a:buFont typeface="Arial" panose="020B0604020202020204" pitchFamily="34" charset="0"/>
              <a:buChar char="•"/>
              <a:tabLst/>
              <a:defRPr sz="1800" kern="1200">
                <a:solidFill>
                  <a:schemeClr val="tx1"/>
                </a:solidFill>
                <a:latin typeface="Times New Roman" charset="0"/>
                <a:ea typeface="Times New Roman" charset="0"/>
                <a:cs typeface="Times New Roman" charset="0"/>
              </a:defRPr>
            </a:lvl2pPr>
            <a:lvl3pPr marL="519113" indent="-133350" algn="l" defTabSz="385763" rtl="0" eaLnBrk="1" latinLnBrk="0" hangingPunct="1">
              <a:lnSpc>
                <a:spcPct val="100000"/>
              </a:lnSpc>
              <a:spcBef>
                <a:spcPts val="225"/>
              </a:spcBef>
              <a:buFont typeface="Arial" panose="020B0604020202020204" pitchFamily="34" charset="0"/>
              <a:buChar char="•"/>
              <a:tabLst/>
              <a:defRPr sz="1650" kern="1200">
                <a:solidFill>
                  <a:schemeClr val="tx1"/>
                </a:solidFill>
                <a:latin typeface="Times New Roman" charset="0"/>
                <a:ea typeface="Times New Roman" charset="0"/>
                <a:cs typeface="Times New Roman" charset="0"/>
              </a:defRPr>
            </a:lvl3pPr>
            <a:lvl4pPr marL="732235" indent="-153591" algn="l" defTabSz="385763" rtl="0" eaLnBrk="1" latinLnBrk="0" hangingPunct="1">
              <a:lnSpc>
                <a:spcPct val="100000"/>
              </a:lnSpc>
              <a:spcBef>
                <a:spcPts val="225"/>
              </a:spcBef>
              <a:buFont typeface="Arial" panose="020B0604020202020204" pitchFamily="34" charset="0"/>
              <a:buChar char="•"/>
              <a:tabLst/>
              <a:defRPr sz="1500" kern="1200">
                <a:solidFill>
                  <a:schemeClr val="tx1"/>
                </a:solidFill>
                <a:latin typeface="Times New Roman" charset="0"/>
                <a:ea typeface="Times New Roman" charset="0"/>
                <a:cs typeface="Times New Roman" charset="0"/>
              </a:defRPr>
            </a:lvl4pPr>
            <a:lvl5pPr marL="900113" indent="-128588" algn="l" defTabSz="385763" rtl="0" eaLnBrk="1" latinLnBrk="0" hangingPunct="1">
              <a:lnSpc>
                <a:spcPct val="100000"/>
              </a:lnSpc>
              <a:spcBef>
                <a:spcPts val="225"/>
              </a:spcBef>
              <a:buFont typeface="Arial" panose="020B0604020202020204" pitchFamily="34" charset="0"/>
              <a:buChar char="•"/>
              <a:tabLst/>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a:lstStyle>
          <a:p>
            <a:pPr marL="0" indent="0" algn="ctr">
              <a:buNone/>
            </a:pPr>
            <a:r>
              <a:rPr lang="en-US" sz="3600" dirty="0">
                <a:latin typeface="HelvLight"/>
              </a:rPr>
              <a:t>Owner</a:t>
            </a:r>
          </a:p>
          <a:p>
            <a:pPr marL="0" indent="0" algn="ctr">
              <a:buNone/>
            </a:pPr>
            <a:r>
              <a:rPr lang="en-US" sz="3600" dirty="0">
                <a:latin typeface="HelvLight"/>
              </a:rPr>
              <a:t>Freeman Productions</a:t>
            </a:r>
          </a:p>
        </p:txBody>
      </p:sp>
    </p:spTree>
    <p:extLst>
      <p:ext uri="{BB962C8B-B14F-4D97-AF65-F5344CB8AC3E}">
        <p14:creationId xmlns:p14="http://schemas.microsoft.com/office/powerpoint/2010/main" val="4038762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6B712A-B23D-46E2-A5A9-C7D47597F4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3589" y="3471320"/>
            <a:ext cx="4377705" cy="1606775"/>
          </a:xfrm>
          <a:prstGeom prst="rect">
            <a:avLst/>
          </a:prstGeom>
        </p:spPr>
      </p:pic>
      <p:sp>
        <p:nvSpPr>
          <p:cNvPr id="3" name="Content Placeholder 2">
            <a:extLst>
              <a:ext uri="{FF2B5EF4-FFF2-40B4-BE49-F238E27FC236}">
                <a16:creationId xmlns:a16="http://schemas.microsoft.com/office/drawing/2014/main" id="{7B75403E-48F7-6F48-9574-571E50D00F7B}"/>
              </a:ext>
            </a:extLst>
          </p:cNvPr>
          <p:cNvSpPr>
            <a:spLocks noGrp="1"/>
          </p:cNvSpPr>
          <p:nvPr>
            <p:ph idx="1"/>
          </p:nvPr>
        </p:nvSpPr>
        <p:spPr>
          <a:xfrm>
            <a:off x="296091" y="1349298"/>
            <a:ext cx="8219259" cy="3794202"/>
          </a:xfrm>
        </p:spPr>
        <p:txBody>
          <a:bodyPr vert="horz" lIns="91440" tIns="45720" rIns="91440" bIns="45720" rtlCol="0" anchor="t">
            <a:normAutofit fontScale="47500" lnSpcReduction="20000"/>
          </a:bodyPr>
          <a:lstStyle/>
          <a:p>
            <a:pPr marL="401638" indent="-292100" defTabSz="366713">
              <a:spcBef>
                <a:spcPts val="0"/>
              </a:spcBef>
              <a:spcAft>
                <a:spcPts val="600"/>
              </a:spcAft>
            </a:pPr>
            <a:r>
              <a:rPr lang="en-US" sz="4200" dirty="0">
                <a:effectLst/>
                <a:latin typeface="Calibri" panose="020F0502020204030204" pitchFamily="34" charset="0"/>
                <a:ea typeface="Calibri" panose="020F0502020204030204" pitchFamily="34" charset="0"/>
              </a:rPr>
              <a:t>October 19		Registered Nurses (ADN)</a:t>
            </a:r>
          </a:p>
          <a:p>
            <a:pPr marL="401638" indent="-292100" defTabSz="366713">
              <a:spcBef>
                <a:spcPts val="0"/>
              </a:spcBef>
              <a:spcAft>
                <a:spcPts val="600"/>
              </a:spcAft>
            </a:pPr>
            <a:r>
              <a:rPr lang="en-US" sz="4200" dirty="0">
                <a:effectLst/>
                <a:latin typeface="Calibri" panose="020F0502020204030204" pitchFamily="34" charset="0"/>
                <a:ea typeface="Calibri" panose="020F0502020204030204" pitchFamily="34" charset="0"/>
              </a:rPr>
              <a:t>November 16		Software Developers  </a:t>
            </a:r>
          </a:p>
          <a:p>
            <a:pPr marL="401638" indent="-292100" defTabSz="366713">
              <a:spcBef>
                <a:spcPts val="0"/>
              </a:spcBef>
              <a:spcAft>
                <a:spcPts val="600"/>
              </a:spcAft>
            </a:pPr>
            <a:r>
              <a:rPr lang="en-US" sz="4200" dirty="0">
                <a:effectLst/>
                <a:latin typeface="Calibri" panose="020F0502020204030204" pitchFamily="34" charset="0"/>
                <a:ea typeface="Calibri" panose="020F0502020204030204" pitchFamily="34" charset="0"/>
              </a:rPr>
              <a:t>December 14		Heavy Equipment and Tractor Trailer Truck Drivers </a:t>
            </a:r>
          </a:p>
          <a:p>
            <a:pPr marL="401638" indent="-292100" defTabSz="366713">
              <a:spcBef>
                <a:spcPts val="0"/>
              </a:spcBef>
              <a:spcAft>
                <a:spcPts val="600"/>
              </a:spcAft>
            </a:pPr>
            <a:r>
              <a:rPr lang="en-US" sz="4200" dirty="0">
                <a:effectLst/>
                <a:latin typeface="Calibri" panose="020F0502020204030204" pitchFamily="34" charset="0"/>
                <a:ea typeface="Calibri" panose="020F0502020204030204" pitchFamily="34" charset="0"/>
              </a:rPr>
              <a:t>January 18		Teacher Preparation</a:t>
            </a:r>
          </a:p>
          <a:p>
            <a:pPr marL="401638" indent="-292100" defTabSz="366713">
              <a:spcBef>
                <a:spcPts val="0"/>
              </a:spcBef>
              <a:spcAft>
                <a:spcPts val="600"/>
              </a:spcAft>
            </a:pPr>
            <a:r>
              <a:rPr lang="en-US" sz="4200" dirty="0">
                <a:effectLst/>
                <a:latin typeface="Calibri" panose="020F0502020204030204" pitchFamily="34" charset="0"/>
                <a:ea typeface="Calibri" panose="020F0502020204030204" pitchFamily="34" charset="0"/>
              </a:rPr>
              <a:t>February 15		Machine Programming (CNC)   </a:t>
            </a:r>
          </a:p>
          <a:p>
            <a:pPr marL="401638" indent="-292100" defTabSz="366713">
              <a:spcBef>
                <a:spcPts val="0"/>
              </a:spcBef>
              <a:spcAft>
                <a:spcPts val="600"/>
              </a:spcAft>
            </a:pPr>
            <a:r>
              <a:rPr lang="en-US" sz="4200" dirty="0">
                <a:effectLst/>
                <a:latin typeface="Calibri" panose="020F0502020204030204" pitchFamily="34" charset="0"/>
                <a:ea typeface="Calibri" panose="020F0502020204030204" pitchFamily="34" charset="0"/>
              </a:rPr>
              <a:t>March 15			Occupational Therapy Assistants </a:t>
            </a:r>
          </a:p>
          <a:p>
            <a:pPr marL="401638" indent="-292100" defTabSz="366713">
              <a:spcBef>
                <a:spcPts val="0"/>
              </a:spcBef>
              <a:spcAft>
                <a:spcPts val="600"/>
              </a:spcAft>
            </a:pPr>
            <a:r>
              <a:rPr lang="en-US" sz="4200" dirty="0">
                <a:effectLst/>
                <a:latin typeface="Calibri" panose="020F0502020204030204" pitchFamily="34" charset="0"/>
                <a:ea typeface="Calibri" panose="020F0502020204030204" pitchFamily="34" charset="0"/>
              </a:rPr>
              <a:t>April 19			Food Industry</a:t>
            </a:r>
          </a:p>
          <a:p>
            <a:pPr marL="401638" indent="-292100" defTabSz="366713">
              <a:spcBef>
                <a:spcPts val="0"/>
              </a:spcBef>
              <a:spcAft>
                <a:spcPts val="600"/>
              </a:spcAft>
            </a:pPr>
            <a:r>
              <a:rPr lang="en-US" sz="4200" dirty="0">
                <a:effectLst/>
                <a:latin typeface="Calibri" panose="020F0502020204030204" pitchFamily="34" charset="0"/>
                <a:ea typeface="Calibri" panose="020F0502020204030204" pitchFamily="34" charset="0"/>
              </a:rPr>
              <a:t>May 17			Entrepreneurship </a:t>
            </a:r>
          </a:p>
          <a:p>
            <a:pPr marL="401638" indent="-292100" defTabSz="366713">
              <a:spcBef>
                <a:spcPts val="0"/>
              </a:spcBef>
              <a:spcAft>
                <a:spcPts val="600"/>
              </a:spcAft>
            </a:pPr>
            <a:r>
              <a:rPr lang="en-US" sz="4200" dirty="0">
                <a:effectLst/>
                <a:latin typeface="Calibri" panose="020F0502020204030204" pitchFamily="34" charset="0"/>
                <a:ea typeface="Calibri" panose="020F0502020204030204" pitchFamily="34" charset="0"/>
              </a:rPr>
              <a:t>June 21			Non-Profit Leadership</a:t>
            </a:r>
            <a:br>
              <a:rPr lang="en-US" sz="4200" dirty="0">
                <a:effectLst/>
                <a:latin typeface="Calibri" panose="020F0502020204030204" pitchFamily="34" charset="0"/>
                <a:ea typeface="Calibri" panose="020F0502020204030204" pitchFamily="34" charset="0"/>
              </a:rPr>
            </a:br>
            <a:r>
              <a:rPr lang="en-US" sz="4200" dirty="0">
                <a:effectLst/>
                <a:latin typeface="Calibri" panose="020F0502020204030204" pitchFamily="34" charset="0"/>
                <a:ea typeface="Calibri" panose="020F0502020204030204" pitchFamily="34" charset="0"/>
              </a:rPr>
              <a:t>                           	and Management </a:t>
            </a:r>
          </a:p>
          <a:p>
            <a:endParaRPr lang="en-US" dirty="0"/>
          </a:p>
          <a:p>
            <a:pPr marL="0" indent="0">
              <a:buNone/>
            </a:pPr>
            <a:r>
              <a:rPr lang="en-US" sz="4200" dirty="0"/>
              <a:t>Register for all webinars at www.ncperkins.org/presentations</a:t>
            </a:r>
          </a:p>
        </p:txBody>
      </p:sp>
      <p:sp>
        <p:nvSpPr>
          <p:cNvPr id="2" name="Title 1">
            <a:extLst>
              <a:ext uri="{FF2B5EF4-FFF2-40B4-BE49-F238E27FC236}">
                <a16:creationId xmlns:a16="http://schemas.microsoft.com/office/drawing/2014/main" id="{E8903D9B-AA24-1841-B4BE-F88B9014FD45}"/>
              </a:ext>
            </a:extLst>
          </p:cNvPr>
          <p:cNvSpPr>
            <a:spLocks noGrp="1"/>
          </p:cNvSpPr>
          <p:nvPr>
            <p:ph type="title"/>
          </p:nvPr>
        </p:nvSpPr>
        <p:spPr/>
        <p:txBody>
          <a:bodyPr/>
          <a:lstStyle/>
          <a:p>
            <a:r>
              <a:rPr lang="en-US" dirty="0"/>
              <a:t>Raising the Awareness of Career Pathways Webinars</a:t>
            </a:r>
          </a:p>
        </p:txBody>
      </p:sp>
    </p:spTree>
    <p:extLst>
      <p:ext uri="{BB962C8B-B14F-4D97-AF65-F5344CB8AC3E}">
        <p14:creationId xmlns:p14="http://schemas.microsoft.com/office/powerpoint/2010/main" val="205625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CF4D865-680C-634D-B5B6-097AF769FED9}"/>
              </a:ext>
            </a:extLst>
          </p:cNvPr>
          <p:cNvSpPr/>
          <p:nvPr/>
        </p:nvSpPr>
        <p:spPr>
          <a:xfrm>
            <a:off x="6967" y="4625578"/>
            <a:ext cx="3677879" cy="51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Content Placeholder 1">
            <a:extLst>
              <a:ext uri="{FF2B5EF4-FFF2-40B4-BE49-F238E27FC236}">
                <a16:creationId xmlns:a16="http://schemas.microsoft.com/office/drawing/2014/main" id="{D323E2E6-2EF3-C942-8A91-325510536B92}"/>
              </a:ext>
            </a:extLst>
          </p:cNvPr>
          <p:cNvSpPr>
            <a:spLocks noGrp="1"/>
          </p:cNvSpPr>
          <p:nvPr>
            <p:ph idx="1"/>
          </p:nvPr>
        </p:nvSpPr>
        <p:spPr>
          <a:xfrm>
            <a:off x="470020" y="1320294"/>
            <a:ext cx="8109776" cy="1118932"/>
          </a:xfrm>
        </p:spPr>
        <p:txBody>
          <a:bodyPr vert="horz" lIns="91440" tIns="45720" rIns="91440" bIns="45720" rtlCol="0" anchor="t">
            <a:normAutofit/>
          </a:bodyPr>
          <a:lstStyle/>
          <a:p>
            <a:pPr marL="0" indent="0">
              <a:buNone/>
            </a:pPr>
            <a:r>
              <a:rPr lang="en-US" sz="2400" dirty="0">
                <a:latin typeface="Times New Roman"/>
                <a:cs typeface="Times New Roman"/>
              </a:rPr>
              <a:t>Our next webinar is October 19, 2022</a:t>
            </a:r>
            <a:endParaRPr lang="en-US" sz="2400" dirty="0"/>
          </a:p>
          <a:p>
            <a:pPr marL="0" indent="0">
              <a:buNone/>
            </a:pPr>
            <a:r>
              <a:rPr lang="en-US" sz="2400" dirty="0">
                <a:latin typeface="Times New Roman"/>
                <a:cs typeface="Times New Roman"/>
              </a:rPr>
              <a:t>Registered Nurses (ADN and BSN)</a:t>
            </a:r>
            <a:endParaRPr lang="en-US" dirty="0"/>
          </a:p>
          <a:p>
            <a:pPr marL="0" indent="0">
              <a:buNone/>
            </a:pPr>
            <a:endParaRPr lang="en-US" dirty="0"/>
          </a:p>
        </p:txBody>
      </p:sp>
      <p:sp>
        <p:nvSpPr>
          <p:cNvPr id="3" name="Title 2">
            <a:extLst>
              <a:ext uri="{FF2B5EF4-FFF2-40B4-BE49-F238E27FC236}">
                <a16:creationId xmlns:a16="http://schemas.microsoft.com/office/drawing/2014/main" id="{8CDE6DEC-CB0D-7145-803C-51F4CE813CBB}"/>
              </a:ext>
            </a:extLst>
          </p:cNvPr>
          <p:cNvSpPr>
            <a:spLocks noGrp="1"/>
          </p:cNvSpPr>
          <p:nvPr>
            <p:ph type="title"/>
          </p:nvPr>
        </p:nvSpPr>
        <p:spPr/>
        <p:txBody>
          <a:bodyPr/>
          <a:lstStyle/>
          <a:p>
            <a:r>
              <a:rPr lang="en-US"/>
              <a:t>Raising the Awareness of Career Pathways </a:t>
            </a:r>
            <a:br>
              <a:rPr lang="en-US"/>
            </a:br>
            <a:r>
              <a:rPr lang="en-US"/>
              <a:t>in North Carolina</a:t>
            </a:r>
          </a:p>
        </p:txBody>
      </p:sp>
      <p:pic>
        <p:nvPicPr>
          <p:cNvPr id="4" name="Picture 3" descr="A close up of a sign&#10;&#10;Description automatically generated">
            <a:extLst>
              <a:ext uri="{FF2B5EF4-FFF2-40B4-BE49-F238E27FC236}">
                <a16:creationId xmlns:a16="http://schemas.microsoft.com/office/drawing/2014/main" id="{BF5147F9-B717-F149-BD91-DB7BA249B0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63297" y="2339015"/>
            <a:ext cx="6050705" cy="2295988"/>
          </a:xfrm>
          <a:prstGeom prst="rect">
            <a:avLst/>
          </a:prstGeom>
        </p:spPr>
      </p:pic>
      <p:sp>
        <p:nvSpPr>
          <p:cNvPr id="7" name="Content Placeholder 1">
            <a:extLst>
              <a:ext uri="{FF2B5EF4-FFF2-40B4-BE49-F238E27FC236}">
                <a16:creationId xmlns:a16="http://schemas.microsoft.com/office/drawing/2014/main" id="{6913A1F7-E1F0-1C4B-A3D4-D9208E295A27}"/>
              </a:ext>
            </a:extLst>
          </p:cNvPr>
          <p:cNvSpPr txBox="1">
            <a:spLocks/>
          </p:cNvSpPr>
          <p:nvPr/>
        </p:nvSpPr>
        <p:spPr>
          <a:xfrm>
            <a:off x="1403393" y="3852268"/>
            <a:ext cx="5839609" cy="860822"/>
          </a:xfrm>
          <a:prstGeom prst="rect">
            <a:avLst/>
          </a:prstGeom>
        </p:spPr>
        <p:txBody>
          <a:bodyPr vert="horz" lIns="68580" tIns="34290" rIns="68580" bIns="34290" rtlCol="0">
            <a:normAutofit/>
          </a:bodyPr>
          <a:lstStyle>
            <a:lvl1pPr marL="233363" indent="-233363" algn="l" defTabSz="514350" rtl="0" eaLnBrk="1" latinLnBrk="0" hangingPunct="1">
              <a:lnSpc>
                <a:spcPct val="100000"/>
              </a:lnSpc>
              <a:spcBef>
                <a:spcPts val="600"/>
              </a:spcBef>
              <a:buFont typeface="Arial" panose="020B0604020202020204" pitchFamily="34" charset="0"/>
              <a:buChar char="•"/>
              <a:tabLst/>
              <a:defRPr sz="2800" kern="1200">
                <a:solidFill>
                  <a:schemeClr val="tx1"/>
                </a:solidFill>
                <a:latin typeface="HelvLight" pitchFamily="2" charset="0"/>
                <a:ea typeface="+mn-ea"/>
                <a:cs typeface="+mn-cs"/>
              </a:defRPr>
            </a:lvl1pPr>
            <a:lvl2pPr marL="458788" indent="-201613" algn="l" defTabSz="514350" rtl="0" eaLnBrk="1" latinLnBrk="0" hangingPunct="1">
              <a:lnSpc>
                <a:spcPct val="100000"/>
              </a:lnSpc>
              <a:spcBef>
                <a:spcPts val="300"/>
              </a:spcBef>
              <a:buFont typeface="Arial" panose="020B0604020202020204" pitchFamily="34" charset="0"/>
              <a:buChar char="•"/>
              <a:tabLst/>
              <a:defRPr sz="2400" kern="1200">
                <a:solidFill>
                  <a:schemeClr val="tx1"/>
                </a:solidFill>
                <a:latin typeface="HelvLight" pitchFamily="2" charset="0"/>
                <a:ea typeface="+mn-ea"/>
                <a:cs typeface="+mn-cs"/>
              </a:defRPr>
            </a:lvl2pPr>
            <a:lvl3pPr marL="692150" indent="-177800" algn="l" defTabSz="514350" rtl="0" eaLnBrk="1" latinLnBrk="0" hangingPunct="1">
              <a:lnSpc>
                <a:spcPct val="100000"/>
              </a:lnSpc>
              <a:spcBef>
                <a:spcPts val="300"/>
              </a:spcBef>
              <a:buFont typeface="Arial" panose="020B0604020202020204" pitchFamily="34" charset="0"/>
              <a:buChar char="•"/>
              <a:tabLst/>
              <a:defRPr sz="2200" kern="1200">
                <a:solidFill>
                  <a:schemeClr val="tx1"/>
                </a:solidFill>
                <a:latin typeface="HelvLight" pitchFamily="2" charset="0"/>
                <a:ea typeface="+mn-ea"/>
                <a:cs typeface="+mn-cs"/>
              </a:defRPr>
            </a:lvl3pPr>
            <a:lvl4pPr marL="976313" indent="-204788" algn="l" defTabSz="514350" rtl="0" eaLnBrk="1" latinLnBrk="0" hangingPunct="1">
              <a:lnSpc>
                <a:spcPct val="100000"/>
              </a:lnSpc>
              <a:spcBef>
                <a:spcPts val="300"/>
              </a:spcBef>
              <a:buFont typeface="Arial" panose="020B0604020202020204" pitchFamily="34" charset="0"/>
              <a:buChar char="•"/>
              <a:tabLst/>
              <a:defRPr sz="2000" kern="1200">
                <a:solidFill>
                  <a:schemeClr val="tx1"/>
                </a:solidFill>
                <a:latin typeface="HelvLight" pitchFamily="2" charset="0"/>
                <a:ea typeface="+mn-ea"/>
                <a:cs typeface="+mn-cs"/>
              </a:defRPr>
            </a:lvl4pPr>
            <a:lvl5pPr marL="1200150" indent="-171450" algn="l" defTabSz="514350" rtl="0" eaLnBrk="1" latinLnBrk="0" hangingPunct="1">
              <a:lnSpc>
                <a:spcPct val="100000"/>
              </a:lnSpc>
              <a:spcBef>
                <a:spcPts val="300"/>
              </a:spcBef>
              <a:buFont typeface="Arial" panose="020B0604020202020204" pitchFamily="34" charset="0"/>
              <a:buChar char="•"/>
              <a:tabLst/>
              <a:defRPr sz="1800" kern="1200">
                <a:solidFill>
                  <a:schemeClr val="tx1"/>
                </a:solidFill>
                <a:latin typeface="HelvLight" pitchFamily="2"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None/>
            </a:pPr>
            <a:endParaRPr lang="en-US" sz="2100"/>
          </a:p>
        </p:txBody>
      </p:sp>
      <p:sp>
        <p:nvSpPr>
          <p:cNvPr id="8" name="Rectangle 7">
            <a:extLst>
              <a:ext uri="{FF2B5EF4-FFF2-40B4-BE49-F238E27FC236}">
                <a16:creationId xmlns:a16="http://schemas.microsoft.com/office/drawing/2014/main" id="{B04D611D-76BB-5546-BD1E-43BA59EC1E4A}"/>
              </a:ext>
            </a:extLst>
          </p:cNvPr>
          <p:cNvSpPr>
            <a:spLocks noChangeArrowheads="1"/>
          </p:cNvSpPr>
          <p:nvPr/>
        </p:nvSpPr>
        <p:spPr bwMode="auto">
          <a:xfrm>
            <a:off x="470020" y="3852268"/>
            <a:ext cx="5358212" cy="11648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1113" indent="-11113">
              <a:spcBef>
                <a:spcPct val="20000"/>
              </a:spcBef>
            </a:pPr>
            <a:r>
              <a:rPr lang="en-US" sz="2400" dirty="0"/>
              <a:t>Download the PowerPoint</a:t>
            </a:r>
            <a:br>
              <a:rPr lang="en-US" sz="2400" dirty="0"/>
            </a:br>
            <a:r>
              <a:rPr lang="en-US" sz="2400" dirty="0"/>
              <a:t>and access the recording:</a:t>
            </a:r>
            <a:br>
              <a:rPr lang="en-US" sz="2400" dirty="0"/>
            </a:br>
            <a:r>
              <a:rPr lang="en-US" sz="2400" b="1" dirty="0"/>
              <a:t>www.ncperkins.org/presentations</a:t>
            </a:r>
          </a:p>
        </p:txBody>
      </p:sp>
    </p:spTree>
    <p:extLst>
      <p:ext uri="{BB962C8B-B14F-4D97-AF65-F5344CB8AC3E}">
        <p14:creationId xmlns:p14="http://schemas.microsoft.com/office/powerpoint/2010/main" val="425140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Dr. Bob </a:t>
            </a:r>
            <a:r>
              <a:rPr lang="en-US" err="1"/>
              <a:t>Witchger</a:t>
            </a:r>
            <a:endParaRPr lang="en-US" err="1">
              <a:ln w="0">
                <a:solidFill>
                  <a:srgbClr val="5B9BD5"/>
                </a:solidFill>
              </a:ln>
              <a:cs typeface="Calibri"/>
            </a:endParaRPr>
          </a:p>
        </p:txBody>
      </p:sp>
      <p:sp>
        <p:nvSpPr>
          <p:cNvPr id="3" name="Subtitle 2"/>
          <p:cNvSpPr>
            <a:spLocks noGrp="1"/>
          </p:cNvSpPr>
          <p:nvPr>
            <p:ph type="subTitle" idx="1"/>
          </p:nvPr>
        </p:nvSpPr>
        <p:spPr>
          <a:xfrm>
            <a:off x="1582389" y="2910751"/>
            <a:ext cx="5978225" cy="864224"/>
          </a:xfrm>
        </p:spPr>
        <p:txBody>
          <a:bodyPr vert="horz" lIns="91440" tIns="45720" rIns="91440" bIns="45720" rtlCol="0" anchor="t">
            <a:normAutofit/>
          </a:bodyPr>
          <a:lstStyle/>
          <a:p>
            <a:r>
              <a:rPr lang="en-US">
                <a:latin typeface="HelvLight"/>
              </a:rPr>
              <a:t>CTE Director, Team Perkins</a:t>
            </a:r>
            <a:br>
              <a:rPr lang="en-US"/>
            </a:br>
            <a:r>
              <a:rPr lang="en-US">
                <a:latin typeface="HelvLight"/>
              </a:rPr>
              <a:t>NCCCS</a:t>
            </a:r>
            <a:endParaRPr lang="en-US"/>
          </a:p>
        </p:txBody>
      </p:sp>
      <p:pic>
        <p:nvPicPr>
          <p:cNvPr id="5" name="Picture 4" descr="Photo of Dr. Bob Witchger">
            <a:extLst>
              <a:ext uri="{FF2B5EF4-FFF2-40B4-BE49-F238E27FC236}">
                <a16:creationId xmlns:a16="http://schemas.microsoft.com/office/drawing/2014/main" id="{E1FF3906-7556-4BE9-95C0-5674676DC2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91357" y="-1525"/>
            <a:ext cx="2452653" cy="2826524"/>
          </a:xfrm>
          <a:prstGeom prst="rect">
            <a:avLst/>
          </a:prstGeom>
        </p:spPr>
      </p:pic>
      <p:pic>
        <p:nvPicPr>
          <p:cNvPr id="6" name="Picture 5" descr="NCCCS Logo">
            <a:extLst>
              <a:ext uri="{FF2B5EF4-FFF2-40B4-BE49-F238E27FC236}">
                <a16:creationId xmlns:a16="http://schemas.microsoft.com/office/drawing/2014/main" id="{C41D9A4F-BE92-4721-8568-B143088B6E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5011" y="3774975"/>
            <a:ext cx="3355245" cy="1276505"/>
          </a:xfrm>
          <a:prstGeom prst="rect">
            <a:avLst/>
          </a:prstGeom>
        </p:spPr>
      </p:pic>
    </p:spTree>
    <p:extLst>
      <p:ext uri="{BB962C8B-B14F-4D97-AF65-F5344CB8AC3E}">
        <p14:creationId xmlns:p14="http://schemas.microsoft.com/office/powerpoint/2010/main" val="639428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Dr. Tony Reggi</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latin typeface="HelvLight"/>
              </a:rPr>
              <a:t>CTE Associate Director, </a:t>
            </a:r>
            <a:br>
              <a:rPr lang="en-US" dirty="0">
                <a:latin typeface="HelvLight"/>
              </a:rPr>
            </a:br>
            <a:r>
              <a:rPr lang="en-US" dirty="0">
                <a:latin typeface="HelvLight"/>
              </a:rPr>
              <a:t>Team Perkins, NCCCS</a:t>
            </a:r>
            <a:endParaRPr lang="en-US" dirty="0"/>
          </a:p>
        </p:txBody>
      </p:sp>
      <p:pic>
        <p:nvPicPr>
          <p:cNvPr id="6" name="Picture 5" descr="NCCCS Logo">
            <a:extLst>
              <a:ext uri="{FF2B5EF4-FFF2-40B4-BE49-F238E27FC236}">
                <a16:creationId xmlns:a16="http://schemas.microsoft.com/office/drawing/2014/main" id="{F654296C-F1A8-4B7C-A3C6-D06945344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4377" y="3726901"/>
            <a:ext cx="3355245" cy="1276505"/>
          </a:xfrm>
          <a:prstGeom prst="rect">
            <a:avLst/>
          </a:prstGeom>
        </p:spPr>
      </p:pic>
      <p:pic>
        <p:nvPicPr>
          <p:cNvPr id="8" name="Picture 7" descr="Tony Reggi Photo">
            <a:extLst>
              <a:ext uri="{FF2B5EF4-FFF2-40B4-BE49-F238E27FC236}">
                <a16:creationId xmlns:a16="http://schemas.microsoft.com/office/drawing/2014/main" id="{B0B0C95B-83E7-44B4-A451-BEEC7905B9E9}"/>
              </a:ext>
            </a:extLst>
          </p:cNvPr>
          <p:cNvPicPr>
            <a:picLocks noChangeAspect="1"/>
          </p:cNvPicPr>
          <p:nvPr/>
        </p:nvPicPr>
        <p:blipFill rotWithShape="1">
          <a:blip r:embed="rId4">
            <a:extLst>
              <a:ext uri="{28A0092B-C50C-407E-A947-70E740481C1C}">
                <a14:useLocalDpi xmlns:a14="http://schemas.microsoft.com/office/drawing/2010/main" val="0"/>
              </a:ext>
            </a:extLst>
          </a:blip>
          <a:srcRect t="14177" r="5840" b="1187"/>
          <a:stretch/>
        </p:blipFill>
        <p:spPr>
          <a:xfrm>
            <a:off x="6543338" y="0"/>
            <a:ext cx="2600661" cy="3273778"/>
          </a:xfrm>
          <a:prstGeom prst="rect">
            <a:avLst/>
          </a:prstGeom>
        </p:spPr>
      </p:pic>
    </p:spTree>
    <p:extLst>
      <p:ext uri="{BB962C8B-B14F-4D97-AF65-F5344CB8AC3E}">
        <p14:creationId xmlns:p14="http://schemas.microsoft.com/office/powerpoint/2010/main" val="3984931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1" y="1448850"/>
            <a:ext cx="5502349" cy="1071375"/>
          </a:xfrm>
        </p:spPr>
        <p:txBody>
          <a:bodyPr/>
          <a:lstStyle/>
          <a:p>
            <a:r>
              <a:rPr lang="en-US" dirty="0"/>
              <a:t>Dr. </a:t>
            </a:r>
            <a:r>
              <a:rPr lang="en-US" dirty="0" err="1"/>
              <a:t>Hilmi</a:t>
            </a:r>
            <a:r>
              <a:rPr lang="en-US" dirty="0"/>
              <a:t> </a:t>
            </a:r>
            <a:r>
              <a:rPr lang="en-US" dirty="0" err="1"/>
              <a:t>Lahoud</a:t>
            </a:r>
            <a:endParaRPr lang="en-US" dirty="0"/>
          </a:p>
        </p:txBody>
      </p:sp>
      <p:sp>
        <p:nvSpPr>
          <p:cNvPr id="3" name="Subtitle 2"/>
          <p:cNvSpPr>
            <a:spLocks noGrp="1"/>
          </p:cNvSpPr>
          <p:nvPr>
            <p:ph type="subTitle" idx="1"/>
          </p:nvPr>
        </p:nvSpPr>
        <p:spPr>
          <a:xfrm>
            <a:off x="902825" y="2520225"/>
            <a:ext cx="7338350" cy="1241822"/>
          </a:xfrm>
        </p:spPr>
        <p:txBody>
          <a:bodyPr>
            <a:noAutofit/>
          </a:bodyPr>
          <a:lstStyle/>
          <a:p>
            <a:r>
              <a:rPr lang="en-US" dirty="0"/>
              <a:t>Senior Program Administrator – Business and Information Technology Programs</a:t>
            </a:r>
          </a:p>
        </p:txBody>
      </p:sp>
      <p:pic>
        <p:nvPicPr>
          <p:cNvPr id="1026" name="Picture 2" descr="https://media-exp1.licdn.com/dms/image/C4D03AQGfrOJXovs9Pw/profile-displayphoto-shrink_200_200/0/1516481415743?e=1616025600&amp;v=beta&amp;t=2a9ESBamBLBDjl2PB4Ndbd4Ey5B0o71d3Ohotkwl_8Y">
            <a:extLst>
              <a:ext uri="{FF2B5EF4-FFF2-40B4-BE49-F238E27FC236}">
                <a16:creationId xmlns:a16="http://schemas.microsoft.com/office/drawing/2014/main" id="{01AB333B-2CF8-9747-B1B2-E3717430B3B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604000" y="0"/>
            <a:ext cx="2616200" cy="25202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NCCCS Logo">
            <a:extLst>
              <a:ext uri="{FF2B5EF4-FFF2-40B4-BE49-F238E27FC236}">
                <a16:creationId xmlns:a16="http://schemas.microsoft.com/office/drawing/2014/main" id="{2B11866B-CBF2-4D8B-803B-0AD239F049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352" y="3762047"/>
            <a:ext cx="3355245" cy="1276505"/>
          </a:xfrm>
          <a:prstGeom prst="rect">
            <a:avLst/>
          </a:prstGeom>
        </p:spPr>
      </p:pic>
    </p:spTree>
    <p:extLst>
      <p:ext uri="{BB962C8B-B14F-4D97-AF65-F5344CB8AC3E}">
        <p14:creationId xmlns:p14="http://schemas.microsoft.com/office/powerpoint/2010/main" val="415821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0825" y="1868378"/>
            <a:ext cx="5502349" cy="1071375"/>
          </a:xfrm>
        </p:spPr>
        <p:txBody>
          <a:bodyPr/>
          <a:lstStyle/>
          <a:p>
            <a:r>
              <a:rPr lang="en-US" dirty="0"/>
              <a:t>Aaron Mabe</a:t>
            </a:r>
          </a:p>
        </p:txBody>
      </p:sp>
      <p:sp>
        <p:nvSpPr>
          <p:cNvPr id="3" name="Subtitle 2"/>
          <p:cNvSpPr>
            <a:spLocks noGrp="1"/>
          </p:cNvSpPr>
          <p:nvPr>
            <p:ph type="subTitle" idx="1"/>
          </p:nvPr>
        </p:nvSpPr>
        <p:spPr>
          <a:xfrm>
            <a:off x="902825" y="2939753"/>
            <a:ext cx="7338350" cy="822294"/>
          </a:xfrm>
        </p:spPr>
        <p:txBody>
          <a:bodyPr>
            <a:noAutofit/>
          </a:bodyPr>
          <a:lstStyle/>
          <a:p>
            <a:r>
              <a:rPr lang="en-US" dirty="0"/>
              <a:t>Career &amp; College Promise Coordinator</a:t>
            </a:r>
          </a:p>
        </p:txBody>
      </p:sp>
      <p:pic>
        <p:nvPicPr>
          <p:cNvPr id="6" name="Picture 5" descr="NCCCS Logo">
            <a:extLst>
              <a:ext uri="{FF2B5EF4-FFF2-40B4-BE49-F238E27FC236}">
                <a16:creationId xmlns:a16="http://schemas.microsoft.com/office/drawing/2014/main" id="{2B11866B-CBF2-4D8B-803B-0AD239F049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52" y="3762047"/>
            <a:ext cx="3355245" cy="1276505"/>
          </a:xfrm>
          <a:prstGeom prst="rect">
            <a:avLst/>
          </a:prstGeom>
        </p:spPr>
      </p:pic>
      <p:pic>
        <p:nvPicPr>
          <p:cNvPr id="5" name="Picture 4" descr="A person smiling for the camera&#10;&#10;Description automatically generated with medium confidence">
            <a:extLst>
              <a:ext uri="{FF2B5EF4-FFF2-40B4-BE49-F238E27FC236}">
                <a16:creationId xmlns:a16="http://schemas.microsoft.com/office/drawing/2014/main" id="{CE8FBC68-AB1C-8762-48DF-613976C59F5A}"/>
              </a:ext>
            </a:extLst>
          </p:cNvPr>
          <p:cNvPicPr>
            <a:picLocks noChangeAspect="1"/>
          </p:cNvPicPr>
          <p:nvPr/>
        </p:nvPicPr>
        <p:blipFill rotWithShape="1">
          <a:blip r:embed="rId4">
            <a:extLst>
              <a:ext uri="{28A0092B-C50C-407E-A947-70E740481C1C}">
                <a14:useLocalDpi xmlns:a14="http://schemas.microsoft.com/office/drawing/2010/main" val="0"/>
              </a:ext>
            </a:extLst>
          </a:blip>
          <a:srcRect l="1327" r="5140"/>
          <a:stretch/>
        </p:blipFill>
        <p:spPr>
          <a:xfrm>
            <a:off x="6394370" y="0"/>
            <a:ext cx="2749630" cy="2939753"/>
          </a:xfrm>
          <a:prstGeom prst="rect">
            <a:avLst/>
          </a:prstGeom>
        </p:spPr>
      </p:pic>
    </p:spTree>
    <p:extLst>
      <p:ext uri="{BB962C8B-B14F-4D97-AF65-F5344CB8AC3E}">
        <p14:creationId xmlns:p14="http://schemas.microsoft.com/office/powerpoint/2010/main" val="205301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4AC5D-6D97-D339-3C0D-C382011BF7A4}"/>
              </a:ext>
            </a:extLst>
          </p:cNvPr>
          <p:cNvSpPr>
            <a:spLocks noGrp="1"/>
          </p:cNvSpPr>
          <p:nvPr>
            <p:ph type="title"/>
          </p:nvPr>
        </p:nvSpPr>
        <p:spPr/>
        <p:txBody>
          <a:bodyPr/>
          <a:lstStyle/>
          <a:p>
            <a:r>
              <a:rPr lang="en-US" dirty="0"/>
              <a:t>Career Pathways in Entertainment Technologies</a:t>
            </a:r>
          </a:p>
        </p:txBody>
      </p:sp>
      <p:pic>
        <p:nvPicPr>
          <p:cNvPr id="5" name="Picture 4" descr="Icon&#10;&#10;Description automatically generated with medium confidence">
            <a:extLst>
              <a:ext uri="{FF2B5EF4-FFF2-40B4-BE49-F238E27FC236}">
                <a16:creationId xmlns:a16="http://schemas.microsoft.com/office/drawing/2014/main" id="{C0281E82-4599-D004-9070-EF481424B3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859" y="1485900"/>
            <a:ext cx="6629400" cy="3657600"/>
          </a:xfrm>
          <a:prstGeom prst="rect">
            <a:avLst/>
          </a:prstGeom>
        </p:spPr>
      </p:pic>
      <p:sp>
        <p:nvSpPr>
          <p:cNvPr id="3" name="TextBox 2">
            <a:extLst>
              <a:ext uri="{FF2B5EF4-FFF2-40B4-BE49-F238E27FC236}">
                <a16:creationId xmlns:a16="http://schemas.microsoft.com/office/drawing/2014/main" id="{2D85B83A-7576-C6B3-89D2-402188E77878}"/>
              </a:ext>
            </a:extLst>
          </p:cNvPr>
          <p:cNvSpPr txBox="1"/>
          <p:nvPr/>
        </p:nvSpPr>
        <p:spPr>
          <a:xfrm>
            <a:off x="4418177" y="1549740"/>
            <a:ext cx="2008261" cy="369332"/>
          </a:xfrm>
          <a:prstGeom prst="rect">
            <a:avLst/>
          </a:prstGeom>
          <a:noFill/>
        </p:spPr>
        <p:txBody>
          <a:bodyPr wrap="square" rtlCol="0">
            <a:spAutoFit/>
          </a:bodyPr>
          <a:lstStyle/>
          <a:p>
            <a:r>
              <a:rPr lang="en-US" dirty="0"/>
              <a:t>Commercial Music</a:t>
            </a:r>
          </a:p>
        </p:txBody>
      </p:sp>
      <p:sp>
        <p:nvSpPr>
          <p:cNvPr id="6" name="TextBox 5">
            <a:extLst>
              <a:ext uri="{FF2B5EF4-FFF2-40B4-BE49-F238E27FC236}">
                <a16:creationId xmlns:a16="http://schemas.microsoft.com/office/drawing/2014/main" id="{4375A57F-D6C7-75E4-7F13-99614078CFEF}"/>
              </a:ext>
            </a:extLst>
          </p:cNvPr>
          <p:cNvSpPr txBox="1"/>
          <p:nvPr/>
        </p:nvSpPr>
        <p:spPr>
          <a:xfrm>
            <a:off x="6826667" y="2387084"/>
            <a:ext cx="1999522" cy="646331"/>
          </a:xfrm>
          <a:prstGeom prst="rect">
            <a:avLst/>
          </a:prstGeom>
          <a:noFill/>
        </p:spPr>
        <p:txBody>
          <a:bodyPr wrap="square" rtlCol="0">
            <a:spAutoFit/>
          </a:bodyPr>
          <a:lstStyle/>
          <a:p>
            <a:r>
              <a:rPr lang="en-US" dirty="0"/>
              <a:t>Sound and Lighting Technician</a:t>
            </a:r>
          </a:p>
        </p:txBody>
      </p:sp>
      <p:sp>
        <p:nvSpPr>
          <p:cNvPr id="7" name="TextBox 6">
            <a:extLst>
              <a:ext uri="{FF2B5EF4-FFF2-40B4-BE49-F238E27FC236}">
                <a16:creationId xmlns:a16="http://schemas.microsoft.com/office/drawing/2014/main" id="{E5F3F804-120C-E49F-ADF4-7BF267ADB3A9}"/>
              </a:ext>
            </a:extLst>
          </p:cNvPr>
          <p:cNvSpPr txBox="1"/>
          <p:nvPr/>
        </p:nvSpPr>
        <p:spPr>
          <a:xfrm>
            <a:off x="6052657" y="4461149"/>
            <a:ext cx="1773771" cy="646331"/>
          </a:xfrm>
          <a:prstGeom prst="rect">
            <a:avLst/>
          </a:prstGeom>
          <a:noFill/>
        </p:spPr>
        <p:txBody>
          <a:bodyPr wrap="square" rtlCol="0">
            <a:spAutoFit/>
          </a:bodyPr>
          <a:lstStyle/>
          <a:p>
            <a:r>
              <a:rPr lang="en-US" dirty="0"/>
              <a:t>Electronic Music Production</a:t>
            </a:r>
          </a:p>
        </p:txBody>
      </p:sp>
      <p:sp>
        <p:nvSpPr>
          <p:cNvPr id="8" name="TextBox 7">
            <a:extLst>
              <a:ext uri="{FF2B5EF4-FFF2-40B4-BE49-F238E27FC236}">
                <a16:creationId xmlns:a16="http://schemas.microsoft.com/office/drawing/2014/main" id="{552F8AFD-63B6-5683-E089-886B58F57FE1}"/>
              </a:ext>
            </a:extLst>
          </p:cNvPr>
          <p:cNvSpPr txBox="1"/>
          <p:nvPr/>
        </p:nvSpPr>
        <p:spPr>
          <a:xfrm>
            <a:off x="5390973" y="2063918"/>
            <a:ext cx="1364087" cy="646331"/>
          </a:xfrm>
          <a:prstGeom prst="rect">
            <a:avLst/>
          </a:prstGeom>
          <a:noFill/>
        </p:spPr>
        <p:txBody>
          <a:bodyPr wrap="square" rtlCol="0">
            <a:spAutoFit/>
          </a:bodyPr>
          <a:lstStyle/>
          <a:p>
            <a:r>
              <a:rPr lang="en-US" dirty="0"/>
              <a:t>Recording </a:t>
            </a:r>
          </a:p>
          <a:p>
            <a:r>
              <a:rPr lang="en-US" dirty="0"/>
              <a:t>Engineering</a:t>
            </a:r>
          </a:p>
        </p:txBody>
      </p:sp>
      <p:sp>
        <p:nvSpPr>
          <p:cNvPr id="9" name="TextBox 8">
            <a:extLst>
              <a:ext uri="{FF2B5EF4-FFF2-40B4-BE49-F238E27FC236}">
                <a16:creationId xmlns:a16="http://schemas.microsoft.com/office/drawing/2014/main" id="{F3198162-82B2-D4E5-40F5-65BD96DF2D3E}"/>
              </a:ext>
            </a:extLst>
          </p:cNvPr>
          <p:cNvSpPr txBox="1"/>
          <p:nvPr/>
        </p:nvSpPr>
        <p:spPr>
          <a:xfrm>
            <a:off x="7538565" y="3218625"/>
            <a:ext cx="1542614" cy="1200329"/>
          </a:xfrm>
          <a:prstGeom prst="rect">
            <a:avLst/>
          </a:prstGeom>
          <a:noFill/>
        </p:spPr>
        <p:txBody>
          <a:bodyPr wrap="square" rtlCol="0">
            <a:spAutoFit/>
          </a:bodyPr>
          <a:lstStyle/>
          <a:p>
            <a:r>
              <a:rPr lang="en-US" dirty="0"/>
              <a:t>Entertainment Business – Event Planning</a:t>
            </a:r>
          </a:p>
        </p:txBody>
      </p:sp>
    </p:spTree>
    <p:extLst>
      <p:ext uri="{BB962C8B-B14F-4D97-AF65-F5344CB8AC3E}">
        <p14:creationId xmlns:p14="http://schemas.microsoft.com/office/powerpoint/2010/main" val="120005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483226-E0DE-D0F5-9091-C68D72AA43EA}"/>
              </a:ext>
            </a:extLst>
          </p:cNvPr>
          <p:cNvSpPr>
            <a:spLocks noGrp="1"/>
          </p:cNvSpPr>
          <p:nvPr>
            <p:ph idx="1"/>
          </p:nvPr>
        </p:nvSpPr>
        <p:spPr>
          <a:xfrm>
            <a:off x="628650" y="1320904"/>
            <a:ext cx="7886700" cy="835963"/>
          </a:xfrm>
        </p:spPr>
        <p:txBody>
          <a:bodyPr/>
          <a:lstStyle/>
          <a:p>
            <a:r>
              <a:rPr lang="en-US" dirty="0">
                <a:hlinkClick r:id="rId2"/>
              </a:rPr>
              <a:t>https://www.careeronestop.org/videos/careeronestop-videos-content.aspx?videocode=274012.00</a:t>
            </a:r>
            <a:r>
              <a:rPr lang="en-US" dirty="0"/>
              <a:t> </a:t>
            </a:r>
          </a:p>
        </p:txBody>
      </p:sp>
      <p:sp>
        <p:nvSpPr>
          <p:cNvPr id="3" name="Title 2">
            <a:extLst>
              <a:ext uri="{FF2B5EF4-FFF2-40B4-BE49-F238E27FC236}">
                <a16:creationId xmlns:a16="http://schemas.microsoft.com/office/drawing/2014/main" id="{5F2F60A4-E1D7-5690-FABC-F64F4C957A6D}"/>
              </a:ext>
            </a:extLst>
          </p:cNvPr>
          <p:cNvSpPr>
            <a:spLocks noGrp="1"/>
          </p:cNvSpPr>
          <p:nvPr>
            <p:ph type="title"/>
          </p:nvPr>
        </p:nvSpPr>
        <p:spPr/>
        <p:txBody>
          <a:bodyPr/>
          <a:lstStyle/>
          <a:p>
            <a:r>
              <a:rPr lang="en-US" dirty="0" err="1"/>
              <a:t>CareerOneStop</a:t>
            </a:r>
            <a:r>
              <a:rPr lang="en-US" dirty="0"/>
              <a:t> video</a:t>
            </a:r>
          </a:p>
        </p:txBody>
      </p:sp>
    </p:spTree>
    <p:extLst>
      <p:ext uri="{BB962C8B-B14F-4D97-AF65-F5344CB8AC3E}">
        <p14:creationId xmlns:p14="http://schemas.microsoft.com/office/powerpoint/2010/main" val="306294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F6FA-5D56-475E-83B2-B01B02D35DF0}"/>
              </a:ext>
            </a:extLst>
          </p:cNvPr>
          <p:cNvSpPr>
            <a:spLocks noGrp="1"/>
          </p:cNvSpPr>
          <p:nvPr>
            <p:ph type="title"/>
          </p:nvPr>
        </p:nvSpPr>
        <p:spPr/>
        <p:txBody>
          <a:bodyPr/>
          <a:lstStyle/>
          <a:p>
            <a:r>
              <a:rPr lang="en-US" dirty="0"/>
              <a:t>Sound Engineering Technician</a:t>
            </a:r>
          </a:p>
        </p:txBody>
      </p:sp>
      <p:pic>
        <p:nvPicPr>
          <p:cNvPr id="5" name="Picture 4">
            <a:extLst>
              <a:ext uri="{FF2B5EF4-FFF2-40B4-BE49-F238E27FC236}">
                <a16:creationId xmlns:a16="http://schemas.microsoft.com/office/drawing/2014/main" id="{CAFDCF2E-E35E-3C76-44EC-A18C0D3B9276}"/>
              </a:ext>
            </a:extLst>
          </p:cNvPr>
          <p:cNvPicPr>
            <a:picLocks noChangeAspect="1"/>
          </p:cNvPicPr>
          <p:nvPr/>
        </p:nvPicPr>
        <p:blipFill>
          <a:blip r:embed="rId3"/>
          <a:stretch>
            <a:fillRect/>
          </a:stretch>
        </p:blipFill>
        <p:spPr>
          <a:xfrm>
            <a:off x="677220" y="2463084"/>
            <a:ext cx="4772025" cy="1362075"/>
          </a:xfrm>
          <a:prstGeom prst="rect">
            <a:avLst/>
          </a:prstGeom>
        </p:spPr>
      </p:pic>
      <p:pic>
        <p:nvPicPr>
          <p:cNvPr id="8" name="Picture 7">
            <a:extLst>
              <a:ext uri="{FF2B5EF4-FFF2-40B4-BE49-F238E27FC236}">
                <a16:creationId xmlns:a16="http://schemas.microsoft.com/office/drawing/2014/main" id="{43B664CE-5271-F971-F43D-826FCA935207}"/>
              </a:ext>
            </a:extLst>
          </p:cNvPr>
          <p:cNvPicPr>
            <a:picLocks noChangeAspect="1"/>
          </p:cNvPicPr>
          <p:nvPr/>
        </p:nvPicPr>
        <p:blipFill>
          <a:blip r:embed="rId4"/>
          <a:stretch>
            <a:fillRect/>
          </a:stretch>
        </p:blipFill>
        <p:spPr>
          <a:xfrm>
            <a:off x="5792655" y="1567735"/>
            <a:ext cx="2514600" cy="3152775"/>
          </a:xfrm>
          <a:prstGeom prst="rect">
            <a:avLst/>
          </a:prstGeom>
        </p:spPr>
      </p:pic>
    </p:spTree>
    <p:extLst>
      <p:ext uri="{BB962C8B-B14F-4D97-AF65-F5344CB8AC3E}">
        <p14:creationId xmlns:p14="http://schemas.microsoft.com/office/powerpoint/2010/main" val="282688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FFA20A777A1E45B39AEF474C3214FD" ma:contentTypeVersion="4" ma:contentTypeDescription="Create a new document." ma:contentTypeScope="" ma:versionID="8f52673c9b718cefcedf7f6edc92380f">
  <xsd:schema xmlns:xsd="http://www.w3.org/2001/XMLSchema" xmlns:xs="http://www.w3.org/2001/XMLSchema" xmlns:p="http://schemas.microsoft.com/office/2006/metadata/properties" xmlns:ns2="c2944ea2-f59e-4d9b-9e07-2e8200370d35" targetNamespace="http://schemas.microsoft.com/office/2006/metadata/properties" ma:root="true" ma:fieldsID="ce9ba74332f2c13d7f61a53b304c6e0d" ns2:_="">
    <xsd:import namespace="c2944ea2-f59e-4d9b-9e07-2e8200370d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944ea2-f59e-4d9b-9e07-2e8200370d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66D4F4-9F5A-4AD6-A2DD-DA5E89954D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944ea2-f59e-4d9b-9e07-2e8200370d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D5D640-4E55-4B73-8FDF-A8486CD34A22}">
  <ds:schemaRefs>
    <ds:schemaRef ds:uri="http://schemas.microsoft.com/office/2006/metadata/properties"/>
    <ds:schemaRef ds:uri="http://schemas.microsoft.com/office/infopath/2007/PartnerControls"/>
    <ds:schemaRef ds:uri="http://purl.org/dc/terms/"/>
    <ds:schemaRef ds:uri="http://purl.org/dc/dcmitype/"/>
    <ds:schemaRef ds:uri="http://schemas.microsoft.com/office/2006/documentManagement/types"/>
    <ds:schemaRef ds:uri="a3648569-d889-4cab-8fb7-f97de583ec0f"/>
    <ds:schemaRef ds:uri="http://purl.org/dc/elements/1.1/"/>
    <ds:schemaRef ds:uri="http://schemas.openxmlformats.org/package/2006/metadata/core-properties"/>
    <ds:schemaRef ds:uri="a303338d-1577-474a-a80e-79e0bcd4a9f6"/>
    <ds:schemaRef ds:uri="http://www.w3.org/XML/1998/namespace"/>
  </ds:schemaRefs>
</ds:datastoreItem>
</file>

<file path=customXml/itemProps3.xml><?xml version="1.0" encoding="utf-8"?>
<ds:datastoreItem xmlns:ds="http://schemas.openxmlformats.org/officeDocument/2006/customXml" ds:itemID="{1969E33A-A7F5-49EF-8AC5-B95FC02AEB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System Office Template 2017</Template>
  <TotalTime>1067</TotalTime>
  <Words>1071</Words>
  <Application>Microsoft Office PowerPoint</Application>
  <PresentationFormat>On-screen Show (16:9)</PresentationFormat>
  <Paragraphs>173</Paragraphs>
  <Slides>22</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Calibri</vt:lpstr>
      <vt:lpstr>Calibri Light</vt:lpstr>
      <vt:lpstr>Helvetica Neue Medium</vt:lpstr>
      <vt:lpstr>HelvLight</vt:lpstr>
      <vt:lpstr>Montserrat-Web</vt:lpstr>
      <vt:lpstr>Times New Roman</vt:lpstr>
      <vt:lpstr>Office Theme</vt:lpstr>
      <vt:lpstr>Office Theme</vt:lpstr>
      <vt:lpstr>August 17, 2022 Careers in Data Analytics</vt:lpstr>
      <vt:lpstr>Career &amp; Technical Education Team</vt:lpstr>
      <vt:lpstr>Dr. Bob Witchger</vt:lpstr>
      <vt:lpstr>Dr. Tony Reggi</vt:lpstr>
      <vt:lpstr>Dr. Hilmi Lahoud</vt:lpstr>
      <vt:lpstr>Aaron Mabe</vt:lpstr>
      <vt:lpstr>Career Pathways in Entertainment Technologies</vt:lpstr>
      <vt:lpstr>CareerOneStop video</vt:lpstr>
      <vt:lpstr>Sound Engineering Technician</vt:lpstr>
      <vt:lpstr>Broadcast Technician</vt:lpstr>
      <vt:lpstr>Event Planner</vt:lpstr>
      <vt:lpstr>NC Community College AAS Programs</vt:lpstr>
      <vt:lpstr>Entertainment Technologies AAS </vt:lpstr>
      <vt:lpstr>Dr. Tracy Schmeltzer</vt:lpstr>
      <vt:lpstr>PowerPoint Presentation</vt:lpstr>
      <vt:lpstr>TJ Johnson</vt:lpstr>
      <vt:lpstr>PowerPoint Presentation</vt:lpstr>
      <vt:lpstr>Douglas Tejada</vt:lpstr>
      <vt:lpstr>Alec Powers</vt:lpstr>
      <vt:lpstr>Employer Perspective</vt:lpstr>
      <vt:lpstr>Raising the Awareness of Career Pathways Webinars</vt:lpstr>
      <vt:lpstr>Raising the Awareness of Career Pathways  in North Carolina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August 18, 2021 Careers in Diesel Mechanics</dc:title>
  <dc:creator>Chris Droessler</dc:creator>
  <cp:keywords/>
  <cp:lastModifiedBy>Patti Coultas</cp:lastModifiedBy>
  <cp:revision>56</cp:revision>
  <cp:lastPrinted>2022-08-17T11:27:45Z</cp:lastPrinted>
  <dcterms:created xsi:type="dcterms:W3CDTF">2017-04-24T19:18:55Z</dcterms:created>
  <dcterms:modified xsi:type="dcterms:W3CDTF">2022-09-19T18:29:34Z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0x01010056FFA20A777A1E45B39AEF474C3214FD</vt:lpwstr>
  </property>
</Properties>
</file>