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534" r:id="rId2"/>
    <p:sldId id="257" r:id="rId3"/>
    <p:sldId id="560" r:id="rId4"/>
    <p:sldId id="640" r:id="rId5"/>
    <p:sldId id="263" r:id="rId6"/>
    <p:sldId id="642" r:id="rId7"/>
    <p:sldId id="643" r:id="rId8"/>
    <p:sldId id="573" r:id="rId9"/>
    <p:sldId id="282" r:id="rId10"/>
    <p:sldId id="283" r:id="rId11"/>
    <p:sldId id="646" r:id="rId12"/>
    <p:sldId id="637" r:id="rId13"/>
    <p:sldId id="638" r:id="rId14"/>
    <p:sldId id="635" r:id="rId15"/>
    <p:sldId id="633" r:id="rId16"/>
    <p:sldId id="570" r:id="rId17"/>
    <p:sldId id="636" r:id="rId18"/>
    <p:sldId id="291" r:id="rId19"/>
    <p:sldId id="645" r:id="rId20"/>
    <p:sldId id="572" r:id="rId21"/>
    <p:sldId id="644" r:id="rId22"/>
    <p:sldId id="63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8DC67-5E83-FC4F-9446-FBFB38216A75}" v="16" dt="2019-09-10T12:12:01.243"/>
    <p1510:client id="{C94A1BCC-62E6-F14E-9D00-F0EB4D5AFA25}" v="40" dt="2019-09-10T11:39:34.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118" autoAdjust="0"/>
    <p:restoredTop sz="65081"/>
  </p:normalViewPr>
  <p:slideViewPr>
    <p:cSldViewPr snapToGrid="0">
      <p:cViewPr varScale="1">
        <p:scale>
          <a:sx n="88" d="100"/>
          <a:sy n="88" d="100"/>
        </p:scale>
        <p:origin x="104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7D8A216F-158D-564C-B13F-FDB7617E762D}"/>
  </pc:docChgLst>
  <pc:docChgLst>
    <pc:chgData name="Chris Droessler" userId="625c3661-9d64-47fa-b83c-4b49393bd161" providerId="ADAL" clId="{76729EEF-0008-2748-8A68-AF9E1DEF008B}"/>
    <pc:docChg chg="undo custSel addSld delSld modSld">
      <pc:chgData name="Chris Droessler" userId="625c3661-9d64-47fa-b83c-4b49393bd161" providerId="ADAL" clId="{76729EEF-0008-2748-8A68-AF9E1DEF008B}" dt="2019-08-01T15:41:36.336" v="380"/>
      <pc:docMkLst>
        <pc:docMk/>
      </pc:docMkLst>
      <pc:sldChg chg="modSp">
        <pc:chgData name="Chris Droessler" userId="625c3661-9d64-47fa-b83c-4b49393bd161" providerId="ADAL" clId="{76729EEF-0008-2748-8A68-AF9E1DEF008B}" dt="2019-08-01T14:58:11.835" v="266" actId="20577"/>
        <pc:sldMkLst>
          <pc:docMk/>
          <pc:sldMk cId="971664512" sldId="534"/>
        </pc:sldMkLst>
        <pc:spChg chg="mod">
          <ac:chgData name="Chris Droessler" userId="625c3661-9d64-47fa-b83c-4b49393bd161" providerId="ADAL" clId="{76729EEF-0008-2748-8A68-AF9E1DEF008B}" dt="2019-08-01T14:58:11.835" v="266" actId="20577"/>
          <ac:spMkLst>
            <pc:docMk/>
            <pc:sldMk cId="971664512" sldId="534"/>
            <ac:spMk id="3" creationId="{00000000-0000-0000-0000-000000000000}"/>
          </ac:spMkLst>
        </pc:spChg>
      </pc:sldChg>
      <pc:sldChg chg="modSp">
        <pc:chgData name="Chris Droessler" userId="625c3661-9d64-47fa-b83c-4b49393bd161" providerId="ADAL" clId="{76729EEF-0008-2748-8A68-AF9E1DEF008B}" dt="2019-08-01T15:02:01.507" v="353" actId="20577"/>
        <pc:sldMkLst>
          <pc:docMk/>
          <pc:sldMk cId="2392971145" sldId="572"/>
        </pc:sldMkLst>
        <pc:spChg chg="mod">
          <ac:chgData name="Chris Droessler" userId="625c3661-9d64-47fa-b83c-4b49393bd161" providerId="ADAL" clId="{76729EEF-0008-2748-8A68-AF9E1DEF008B}" dt="2019-08-01T15:02:01.507" v="353" actId="20577"/>
          <ac:spMkLst>
            <pc:docMk/>
            <pc:sldMk cId="2392971145" sldId="572"/>
            <ac:spMk id="2" creationId="{70E7FB36-DF07-B44D-8D38-59F39D617117}"/>
          </ac:spMkLst>
        </pc:spChg>
      </pc:sldChg>
    </pc:docChg>
  </pc:docChgLst>
  <pc:docChgLst>
    <pc:chgData name="Chris Droessler" userId="625c3661-9d64-47fa-b83c-4b49393bd161" providerId="ADAL" clId="{C04FD636-A1EA-B649-ADDB-1DBC5182BF55}"/>
  </pc:docChgLst>
  <pc:docChgLst>
    <pc:chgData name="Chris Droessler" userId="625c3661-9d64-47fa-b83c-4b49393bd161" providerId="ADAL" clId="{AA6F2920-36C6-B941-A2E7-3CD7C95C8CBA}"/>
  </pc:docChgLst>
  <pc:docChgLst>
    <pc:chgData name="Chris Droessler" userId="625c3661-9d64-47fa-b83c-4b49393bd161" providerId="ADAL" clId="{5A11FF82-9FEF-414A-B141-0AB149E9ED38}"/>
  </pc:docChgLst>
  <pc:docChgLst>
    <pc:chgData name="Chris Droessler" userId="625c3661-9d64-47fa-b83c-4b49393bd161" providerId="ADAL" clId="{722CDE53-2291-AF43-8E80-D18AA9C27DE9}"/>
  </pc:docChgLst>
  <pc:docChgLst>
    <pc:chgData name="Chris Droessler" userId="625c3661-9d64-47fa-b83c-4b49393bd161" providerId="ADAL" clId="{49BC3936-54C7-0A47-A87A-8B888FD68B47}"/>
  </pc:docChgLst>
  <pc:docChgLst>
    <pc:chgData name="Chris Droessler" userId="625c3661-9d64-47fa-b83c-4b49393bd161" providerId="ADAL" clId="{C253B61F-B7FB-754E-8B90-56CDEDD181F0}"/>
  </pc:docChgLst>
  <pc:docChgLst>
    <pc:chgData name="Chris Droessler" userId="625c3661-9d64-47fa-b83c-4b49393bd161" providerId="ADAL" clId="{A218DC67-5E83-FC4F-9446-FBFB38216A75}"/>
    <pc:docChg chg="undo custSel addSld modSld sldOrd">
      <pc:chgData name="Chris Droessler" userId="625c3661-9d64-47fa-b83c-4b49393bd161" providerId="ADAL" clId="{A218DC67-5E83-FC4F-9446-FBFB38216A75}" dt="2019-09-10T12:12:01.242" v="99"/>
      <pc:docMkLst>
        <pc:docMk/>
      </pc:docMkLst>
      <pc:sldChg chg="addSp delSp modSp add ord">
        <pc:chgData name="Chris Droessler" userId="625c3661-9d64-47fa-b83c-4b49393bd161" providerId="ADAL" clId="{A218DC67-5E83-FC4F-9446-FBFB38216A75}" dt="2019-09-10T12:11:14.282" v="96"/>
        <pc:sldMkLst>
          <pc:docMk/>
          <pc:sldMk cId="1272993466" sldId="263"/>
        </pc:sldMkLst>
        <pc:spChg chg="add mod">
          <ac:chgData name="Chris Droessler" userId="625c3661-9d64-47fa-b83c-4b49393bd161" providerId="ADAL" clId="{A218DC67-5E83-FC4F-9446-FBFB38216A75}" dt="2019-09-10T12:10:54.543" v="95" actId="1076"/>
          <ac:spMkLst>
            <pc:docMk/>
            <pc:sldMk cId="1272993466" sldId="263"/>
            <ac:spMk id="2" creationId="{625B219F-749E-2341-8B5D-AF6CFC478B36}"/>
          </ac:spMkLst>
        </pc:spChg>
        <pc:spChg chg="add del mod">
          <ac:chgData name="Chris Droessler" userId="625c3661-9d64-47fa-b83c-4b49393bd161" providerId="ADAL" clId="{A218DC67-5E83-FC4F-9446-FBFB38216A75}" dt="2019-09-10T12:09:11.844" v="80" actId="478"/>
          <ac:spMkLst>
            <pc:docMk/>
            <pc:sldMk cId="1272993466" sldId="263"/>
            <ac:spMk id="4" creationId="{5D76C52F-F6E4-154B-A403-EB18A888F290}"/>
          </ac:spMkLst>
        </pc:spChg>
        <pc:spChg chg="del mod">
          <ac:chgData name="Chris Droessler" userId="625c3661-9d64-47fa-b83c-4b49393bd161" providerId="ADAL" clId="{A218DC67-5E83-FC4F-9446-FBFB38216A75}" dt="2019-09-10T12:09:08.031" v="79" actId="478"/>
          <ac:spMkLst>
            <pc:docMk/>
            <pc:sldMk cId="1272993466" sldId="263"/>
            <ac:spMk id="152" creationId="{00000000-0000-0000-0000-000000000000}"/>
          </ac:spMkLst>
        </pc:spChg>
      </pc:sldChg>
      <pc:sldChg chg="add">
        <pc:chgData name="Chris Droessler" userId="625c3661-9d64-47fa-b83c-4b49393bd161" providerId="ADAL" clId="{A218DC67-5E83-FC4F-9446-FBFB38216A75}" dt="2019-09-10T12:08:22.938" v="73"/>
        <pc:sldMkLst>
          <pc:docMk/>
          <pc:sldMk cId="2011833291" sldId="282"/>
        </pc:sldMkLst>
      </pc:sldChg>
      <pc:sldChg chg="add">
        <pc:chgData name="Chris Droessler" userId="625c3661-9d64-47fa-b83c-4b49393bd161" providerId="ADAL" clId="{A218DC67-5E83-FC4F-9446-FBFB38216A75}" dt="2019-09-10T12:08:22.938" v="73"/>
        <pc:sldMkLst>
          <pc:docMk/>
          <pc:sldMk cId="2363076874" sldId="283"/>
        </pc:sldMkLst>
      </pc:sldChg>
      <pc:sldChg chg="modSp modNotesTx">
        <pc:chgData name="Chris Droessler" userId="625c3661-9d64-47fa-b83c-4b49393bd161" providerId="ADAL" clId="{A218DC67-5E83-FC4F-9446-FBFB38216A75}" dt="2019-09-10T11:54:44.456" v="18" actId="20577"/>
        <pc:sldMkLst>
          <pc:docMk/>
          <pc:sldMk cId="3048565599" sldId="291"/>
        </pc:sldMkLst>
        <pc:spChg chg="mod">
          <ac:chgData name="Chris Droessler" userId="625c3661-9d64-47fa-b83c-4b49393bd161" providerId="ADAL" clId="{A218DC67-5E83-FC4F-9446-FBFB38216A75}" dt="2019-09-10T11:54:21.799" v="14" actId="113"/>
          <ac:spMkLst>
            <pc:docMk/>
            <pc:sldMk cId="3048565599" sldId="291"/>
            <ac:spMk id="398" creationId="{00000000-0000-0000-0000-000000000000}"/>
          </ac:spMkLst>
        </pc:spChg>
      </pc:sldChg>
      <pc:sldChg chg="modSp">
        <pc:chgData name="Chris Droessler" userId="625c3661-9d64-47fa-b83c-4b49393bd161" providerId="ADAL" clId="{A218DC67-5E83-FC4F-9446-FBFB38216A75}" dt="2019-09-10T11:54:43.047" v="15" actId="27636"/>
        <pc:sldMkLst>
          <pc:docMk/>
          <pc:sldMk cId="503736447" sldId="560"/>
        </pc:sldMkLst>
        <pc:spChg chg="mod">
          <ac:chgData name="Chris Droessler" userId="625c3661-9d64-47fa-b83c-4b49393bd161" providerId="ADAL" clId="{A218DC67-5E83-FC4F-9446-FBFB38216A75}" dt="2019-09-10T11:54:43.047" v="15" actId="27636"/>
          <ac:spMkLst>
            <pc:docMk/>
            <pc:sldMk cId="503736447" sldId="560"/>
            <ac:spMk id="4" creationId="{00000000-0000-0000-0000-000000000000}"/>
          </ac:spMkLst>
        </pc:spChg>
      </pc:sldChg>
      <pc:sldChg chg="add ord">
        <pc:chgData name="Chris Droessler" userId="625c3661-9d64-47fa-b83c-4b49393bd161" providerId="ADAL" clId="{A218DC67-5E83-FC4F-9446-FBFB38216A75}" dt="2019-09-10T12:12:01.242" v="99"/>
        <pc:sldMkLst>
          <pc:docMk/>
          <pc:sldMk cId="1303851975" sldId="573"/>
        </pc:sldMkLst>
      </pc:sldChg>
      <pc:sldChg chg="modSp">
        <pc:chgData name="Chris Droessler" userId="625c3661-9d64-47fa-b83c-4b49393bd161" providerId="ADAL" clId="{A218DC67-5E83-FC4F-9446-FBFB38216A75}" dt="2019-09-10T11:54:43.089" v="16" actId="27636"/>
        <pc:sldMkLst>
          <pc:docMk/>
          <pc:sldMk cId="930049980" sldId="633"/>
        </pc:sldMkLst>
        <pc:spChg chg="mod">
          <ac:chgData name="Chris Droessler" userId="625c3661-9d64-47fa-b83c-4b49393bd161" providerId="ADAL" clId="{A218DC67-5E83-FC4F-9446-FBFB38216A75}" dt="2019-09-10T11:54:43.089" v="16" actId="27636"/>
          <ac:spMkLst>
            <pc:docMk/>
            <pc:sldMk cId="930049980" sldId="633"/>
            <ac:spMk id="165" creationId="{00000000-0000-0000-0000-000000000000}"/>
          </ac:spMkLst>
        </pc:spChg>
      </pc:sldChg>
      <pc:sldChg chg="modSp">
        <pc:chgData name="Chris Droessler" userId="625c3661-9d64-47fa-b83c-4b49393bd161" providerId="ADAL" clId="{A218DC67-5E83-FC4F-9446-FBFB38216A75}" dt="2019-09-10T11:54:43.125" v="17" actId="27636"/>
        <pc:sldMkLst>
          <pc:docMk/>
          <pc:sldMk cId="3520176384" sldId="636"/>
        </pc:sldMkLst>
        <pc:spChg chg="mod">
          <ac:chgData name="Chris Droessler" userId="625c3661-9d64-47fa-b83c-4b49393bd161" providerId="ADAL" clId="{A218DC67-5E83-FC4F-9446-FBFB38216A75}" dt="2019-09-10T11:54:43.125" v="17" actId="27636"/>
          <ac:spMkLst>
            <pc:docMk/>
            <pc:sldMk cId="3520176384" sldId="636"/>
            <ac:spMk id="4" creationId="{00000000-0000-0000-0000-000000000000}"/>
          </ac:spMkLst>
        </pc:spChg>
      </pc:sldChg>
      <pc:sldChg chg="modSp">
        <pc:chgData name="Chris Droessler" userId="625c3661-9d64-47fa-b83c-4b49393bd161" providerId="ADAL" clId="{A218DC67-5E83-FC4F-9446-FBFB38216A75}" dt="2019-09-10T11:57:25.715" v="51" actId="14100"/>
        <pc:sldMkLst>
          <pc:docMk/>
          <pc:sldMk cId="213935560" sldId="637"/>
        </pc:sldMkLst>
        <pc:spChg chg="mod">
          <ac:chgData name="Chris Droessler" userId="625c3661-9d64-47fa-b83c-4b49393bd161" providerId="ADAL" clId="{A218DC67-5E83-FC4F-9446-FBFB38216A75}" dt="2019-09-10T11:57:25.715" v="51" actId="14100"/>
          <ac:spMkLst>
            <pc:docMk/>
            <pc:sldMk cId="213935560" sldId="637"/>
            <ac:spMk id="2" creationId="{F9B20413-6F64-6C45-B5BE-850A5311DE25}"/>
          </ac:spMkLst>
        </pc:spChg>
      </pc:sldChg>
      <pc:sldChg chg="modSp">
        <pc:chgData name="Chris Droessler" userId="625c3661-9d64-47fa-b83c-4b49393bd161" providerId="ADAL" clId="{A218DC67-5E83-FC4F-9446-FBFB38216A75}" dt="2019-09-10T11:57:17.099" v="50" actId="14100"/>
        <pc:sldMkLst>
          <pc:docMk/>
          <pc:sldMk cId="1533236271" sldId="638"/>
        </pc:sldMkLst>
        <pc:spChg chg="mod">
          <ac:chgData name="Chris Droessler" userId="625c3661-9d64-47fa-b83c-4b49393bd161" providerId="ADAL" clId="{A218DC67-5E83-FC4F-9446-FBFB38216A75}" dt="2019-09-10T11:57:17.099" v="50" actId="14100"/>
          <ac:spMkLst>
            <pc:docMk/>
            <pc:sldMk cId="1533236271" sldId="638"/>
            <ac:spMk id="2" creationId="{F9B20413-6F64-6C45-B5BE-850A5311DE25}"/>
          </ac:spMkLst>
        </pc:spChg>
      </pc:sldChg>
      <pc:sldChg chg="modSp">
        <pc:chgData name="Chris Droessler" userId="625c3661-9d64-47fa-b83c-4b49393bd161" providerId="ADAL" clId="{A218DC67-5E83-FC4F-9446-FBFB38216A75}" dt="2019-09-10T11:49:37.765" v="2" actId="12"/>
        <pc:sldMkLst>
          <pc:docMk/>
          <pc:sldMk cId="4126880662" sldId="642"/>
        </pc:sldMkLst>
        <pc:spChg chg="mod">
          <ac:chgData name="Chris Droessler" userId="625c3661-9d64-47fa-b83c-4b49393bd161" providerId="ADAL" clId="{A218DC67-5E83-FC4F-9446-FBFB38216A75}" dt="2019-09-10T11:49:37.765" v="2" actId="12"/>
          <ac:spMkLst>
            <pc:docMk/>
            <pc:sldMk cId="4126880662" sldId="642"/>
            <ac:spMk id="2" creationId="{31EB27D2-C7B9-614B-BCBA-2E2DEB728C2B}"/>
          </ac:spMkLst>
        </pc:spChg>
      </pc:sldChg>
      <pc:sldChg chg="modSp">
        <pc:chgData name="Chris Droessler" userId="625c3661-9d64-47fa-b83c-4b49393bd161" providerId="ADAL" clId="{A218DC67-5E83-FC4F-9446-FBFB38216A75}" dt="2019-09-10T11:49:41.654" v="3" actId="12"/>
        <pc:sldMkLst>
          <pc:docMk/>
          <pc:sldMk cId="2890501389" sldId="643"/>
        </pc:sldMkLst>
        <pc:spChg chg="mod">
          <ac:chgData name="Chris Droessler" userId="625c3661-9d64-47fa-b83c-4b49393bd161" providerId="ADAL" clId="{A218DC67-5E83-FC4F-9446-FBFB38216A75}" dt="2019-09-10T11:49:41.654" v="3" actId="12"/>
          <ac:spMkLst>
            <pc:docMk/>
            <pc:sldMk cId="2890501389" sldId="643"/>
            <ac:spMk id="2" creationId="{31EB27D2-C7B9-614B-BCBA-2E2DEB728C2B}"/>
          </ac:spMkLst>
        </pc:spChg>
      </pc:sldChg>
      <pc:sldChg chg="addSp delSp modSp add modNotesTx">
        <pc:chgData name="Chris Droessler" userId="625c3661-9d64-47fa-b83c-4b49393bd161" providerId="ADAL" clId="{A218DC67-5E83-FC4F-9446-FBFB38216A75}" dt="2019-09-10T11:56:13.271" v="49" actId="20577"/>
        <pc:sldMkLst>
          <pc:docMk/>
          <pc:sldMk cId="1241168322" sldId="645"/>
        </pc:sldMkLst>
        <pc:spChg chg="del">
          <ac:chgData name="Chris Droessler" userId="625c3661-9d64-47fa-b83c-4b49393bd161" providerId="ADAL" clId="{A218DC67-5E83-FC4F-9446-FBFB38216A75}" dt="2019-09-10T11:55:20.919" v="20"/>
          <ac:spMkLst>
            <pc:docMk/>
            <pc:sldMk cId="1241168322" sldId="645"/>
            <ac:spMk id="2" creationId="{2621B90B-545D-5345-88DA-1325012B9B1D}"/>
          </ac:spMkLst>
        </pc:spChg>
        <pc:picChg chg="add mod">
          <ac:chgData name="Chris Droessler" userId="625c3661-9d64-47fa-b83c-4b49393bd161" providerId="ADAL" clId="{A218DC67-5E83-FC4F-9446-FBFB38216A75}" dt="2019-09-10T11:55:34.977" v="48" actId="1035"/>
          <ac:picMkLst>
            <pc:docMk/>
            <pc:sldMk cId="1241168322" sldId="645"/>
            <ac:picMk id="5" creationId="{EBBE98AD-D068-EE49-9378-E274E1FA68D3}"/>
          </ac:picMkLst>
        </pc:picChg>
      </pc:sldChg>
      <pc:sldChg chg="modSp add ord">
        <pc:chgData name="Chris Droessler" userId="625c3661-9d64-47fa-b83c-4b49393bd161" providerId="ADAL" clId="{A218DC67-5E83-FC4F-9446-FBFB38216A75}" dt="2019-09-10T12:11:49.754" v="97"/>
        <pc:sldMkLst>
          <pc:docMk/>
          <pc:sldMk cId="383316494" sldId="646"/>
        </pc:sldMkLst>
        <pc:spChg chg="mod">
          <ac:chgData name="Chris Droessler" userId="625c3661-9d64-47fa-b83c-4b49393bd161" providerId="ADAL" clId="{A218DC67-5E83-FC4F-9446-FBFB38216A75}" dt="2019-09-10T11:59:13.010" v="72" actId="20577"/>
          <ac:spMkLst>
            <pc:docMk/>
            <pc:sldMk cId="383316494" sldId="646"/>
            <ac:spMk id="2" creationId="{2FCDFAB7-7875-8940-B102-E2E62A5748AE}"/>
          </ac:spMkLst>
        </pc:spChg>
        <pc:spChg chg="mod">
          <ac:chgData name="Chris Droessler" userId="625c3661-9d64-47fa-b83c-4b49393bd161" providerId="ADAL" clId="{A218DC67-5E83-FC4F-9446-FBFB38216A75}" dt="2019-09-10T11:58:43.310" v="53"/>
          <ac:spMkLst>
            <pc:docMk/>
            <pc:sldMk cId="383316494" sldId="646"/>
            <ac:spMk id="3" creationId="{59093CEA-9C07-324F-9C7D-03B10CD927F9}"/>
          </ac:spMkLst>
        </pc:spChg>
      </pc:sldChg>
    </pc:docChg>
  </pc:docChgLst>
  <pc:docChgLst>
    <pc:chgData name="Chris Droessler" userId="625c3661-9d64-47fa-b83c-4b49393bd161" providerId="ADAL" clId="{C94A1BCC-62E6-F14E-9D00-F0EB4D5AFA25}"/>
    <pc:docChg chg="undo custSel addSld delSld modSld sldOrd">
      <pc:chgData name="Chris Droessler" userId="625c3661-9d64-47fa-b83c-4b49393bd161" providerId="ADAL" clId="{C94A1BCC-62E6-F14E-9D00-F0EB4D5AFA25}" dt="2019-09-10T11:39:40.149" v="591" actId="2696"/>
      <pc:docMkLst>
        <pc:docMk/>
      </pc:docMkLst>
      <pc:sldChg chg="ord">
        <pc:chgData name="Chris Droessler" userId="625c3661-9d64-47fa-b83c-4b49393bd161" providerId="ADAL" clId="{C94A1BCC-62E6-F14E-9D00-F0EB4D5AFA25}" dt="2019-09-09T12:41:49.553" v="308"/>
        <pc:sldMkLst>
          <pc:docMk/>
          <pc:sldMk cId="4118415113" sldId="257"/>
        </pc:sldMkLst>
      </pc:sldChg>
      <pc:sldChg chg="modSp">
        <pc:chgData name="Chris Droessler" userId="625c3661-9d64-47fa-b83c-4b49393bd161" providerId="ADAL" clId="{C94A1BCC-62E6-F14E-9D00-F0EB4D5AFA25}" dt="2019-08-19T18:02:56.679" v="66" actId="20577"/>
        <pc:sldMkLst>
          <pc:docMk/>
          <pc:sldMk cId="971664512" sldId="534"/>
        </pc:sldMkLst>
        <pc:spChg chg="mod">
          <ac:chgData name="Chris Droessler" userId="625c3661-9d64-47fa-b83c-4b49393bd161" providerId="ADAL" clId="{C94A1BCC-62E6-F14E-9D00-F0EB4D5AFA25}" dt="2019-08-19T18:02:56.679" v="66" actId="20577"/>
          <ac:spMkLst>
            <pc:docMk/>
            <pc:sldMk cId="971664512" sldId="534"/>
            <ac:spMk id="3" creationId="{00000000-0000-0000-0000-000000000000}"/>
          </ac:spMkLst>
        </pc:spChg>
      </pc:sldChg>
      <pc:sldChg chg="modSp ord">
        <pc:chgData name="Chris Droessler" userId="625c3661-9d64-47fa-b83c-4b49393bd161" providerId="ADAL" clId="{C94A1BCC-62E6-F14E-9D00-F0EB4D5AFA25}" dt="2019-09-09T12:03:11.862" v="161"/>
        <pc:sldMkLst>
          <pc:docMk/>
          <pc:sldMk cId="503736447" sldId="560"/>
        </pc:sldMkLst>
        <pc:spChg chg="mod">
          <ac:chgData name="Chris Droessler" userId="625c3661-9d64-47fa-b83c-4b49393bd161" providerId="ADAL" clId="{C94A1BCC-62E6-F14E-9D00-F0EB4D5AFA25}" dt="2019-08-19T18:01:30.199" v="39" actId="20577"/>
          <ac:spMkLst>
            <pc:docMk/>
            <pc:sldMk cId="503736447" sldId="560"/>
            <ac:spMk id="4" creationId="{00000000-0000-0000-0000-000000000000}"/>
          </ac:spMkLst>
        </pc:spChg>
      </pc:sldChg>
      <pc:sldChg chg="addSp modSp">
        <pc:chgData name="Chris Droessler" userId="625c3661-9d64-47fa-b83c-4b49393bd161" providerId="ADAL" clId="{C94A1BCC-62E6-F14E-9D00-F0EB4D5AFA25}" dt="2019-09-09T17:53:27.762" v="455" actId="14100"/>
        <pc:sldMkLst>
          <pc:docMk/>
          <pc:sldMk cId="3919467735" sldId="570"/>
        </pc:sldMkLst>
        <pc:spChg chg="mod">
          <ac:chgData name="Chris Droessler" userId="625c3661-9d64-47fa-b83c-4b49393bd161" providerId="ADAL" clId="{C94A1BCC-62E6-F14E-9D00-F0EB4D5AFA25}" dt="2019-09-09T17:53:17.382" v="454" actId="20577"/>
          <ac:spMkLst>
            <pc:docMk/>
            <pc:sldMk cId="3919467735" sldId="570"/>
            <ac:spMk id="175" creationId="{00000000-0000-0000-0000-000000000000}"/>
          </ac:spMkLst>
        </pc:spChg>
        <pc:picChg chg="add mod">
          <ac:chgData name="Chris Droessler" userId="625c3661-9d64-47fa-b83c-4b49393bd161" providerId="ADAL" clId="{C94A1BCC-62E6-F14E-9D00-F0EB4D5AFA25}" dt="2019-09-09T17:53:27.762" v="455" actId="14100"/>
          <ac:picMkLst>
            <pc:docMk/>
            <pc:sldMk cId="3919467735" sldId="570"/>
            <ac:picMk id="4" creationId="{C94674EE-F8B2-C546-8225-A5E0FEF82CBC}"/>
          </ac:picMkLst>
        </pc:picChg>
      </pc:sldChg>
      <pc:sldChg chg="modSp">
        <pc:chgData name="Chris Droessler" userId="625c3661-9d64-47fa-b83c-4b49393bd161" providerId="ADAL" clId="{C94A1BCC-62E6-F14E-9D00-F0EB4D5AFA25}" dt="2019-08-19T18:03:45.359" v="85" actId="20577"/>
        <pc:sldMkLst>
          <pc:docMk/>
          <pc:sldMk cId="2392971145" sldId="572"/>
        </pc:sldMkLst>
        <pc:spChg chg="mod">
          <ac:chgData name="Chris Droessler" userId="625c3661-9d64-47fa-b83c-4b49393bd161" providerId="ADAL" clId="{C94A1BCC-62E6-F14E-9D00-F0EB4D5AFA25}" dt="2019-08-19T18:03:45.359" v="85" actId="20577"/>
          <ac:spMkLst>
            <pc:docMk/>
            <pc:sldMk cId="2392971145" sldId="572"/>
            <ac:spMk id="2" creationId="{70E7FB36-DF07-B44D-8D38-59F39D617117}"/>
          </ac:spMkLst>
        </pc:spChg>
      </pc:sldChg>
      <pc:sldChg chg="del">
        <pc:chgData name="Chris Droessler" userId="625c3661-9d64-47fa-b83c-4b49393bd161" providerId="ADAL" clId="{C94A1BCC-62E6-F14E-9D00-F0EB4D5AFA25}" dt="2019-09-09T12:34:36.178" v="202" actId="2696"/>
        <pc:sldMkLst>
          <pc:docMk/>
          <pc:sldMk cId="2680330793" sldId="582"/>
        </pc:sldMkLst>
      </pc:sldChg>
      <pc:sldChg chg="del">
        <pc:chgData name="Chris Droessler" userId="625c3661-9d64-47fa-b83c-4b49393bd161" providerId="ADAL" clId="{C94A1BCC-62E6-F14E-9D00-F0EB4D5AFA25}" dt="2019-09-09T12:34:31.215" v="201" actId="2696"/>
        <pc:sldMkLst>
          <pc:docMk/>
          <pc:sldMk cId="3582048612" sldId="583"/>
        </pc:sldMkLst>
      </pc:sldChg>
      <pc:sldChg chg="del">
        <pc:chgData name="Chris Droessler" userId="625c3661-9d64-47fa-b83c-4b49393bd161" providerId="ADAL" clId="{C94A1BCC-62E6-F14E-9D00-F0EB4D5AFA25}" dt="2019-09-09T12:34:23.275" v="200" actId="2696"/>
        <pc:sldMkLst>
          <pc:docMk/>
          <pc:sldMk cId="2638043700" sldId="625"/>
        </pc:sldMkLst>
      </pc:sldChg>
      <pc:sldChg chg="modSp add del">
        <pc:chgData name="Chris Droessler" userId="625c3661-9d64-47fa-b83c-4b49393bd161" providerId="ADAL" clId="{C94A1BCC-62E6-F14E-9D00-F0EB4D5AFA25}" dt="2019-09-09T17:53:39.961" v="456" actId="2696"/>
        <pc:sldMkLst>
          <pc:docMk/>
          <pc:sldMk cId="945590382" sldId="627"/>
        </pc:sldMkLst>
        <pc:picChg chg="mod">
          <ac:chgData name="Chris Droessler" userId="625c3661-9d64-47fa-b83c-4b49393bd161" providerId="ADAL" clId="{C94A1BCC-62E6-F14E-9D00-F0EB4D5AFA25}" dt="2019-09-09T17:53:10.369" v="442" actId="14100"/>
          <ac:picMkLst>
            <pc:docMk/>
            <pc:sldMk cId="945590382" sldId="627"/>
            <ac:picMk id="5" creationId="{9A7D1482-311D-D142-8E5D-B0BDBE426EDB}"/>
          </ac:picMkLst>
        </pc:picChg>
      </pc:sldChg>
      <pc:sldChg chg="del">
        <pc:chgData name="Chris Droessler" userId="625c3661-9d64-47fa-b83c-4b49393bd161" providerId="ADAL" clId="{C94A1BCC-62E6-F14E-9D00-F0EB4D5AFA25}" dt="2019-09-09T17:52:38.855" v="427" actId="2696"/>
        <pc:sldMkLst>
          <pc:docMk/>
          <pc:sldMk cId="3064417901" sldId="628"/>
        </pc:sldMkLst>
      </pc:sldChg>
      <pc:sldChg chg="modSp">
        <pc:chgData name="Chris Droessler" userId="625c3661-9d64-47fa-b83c-4b49393bd161" providerId="ADAL" clId="{C94A1BCC-62E6-F14E-9D00-F0EB4D5AFA25}" dt="2019-09-09T17:51:49.418" v="411" actId="20577"/>
        <pc:sldMkLst>
          <pc:docMk/>
          <pc:sldMk cId="930049980" sldId="633"/>
        </pc:sldMkLst>
        <pc:spChg chg="mod">
          <ac:chgData name="Chris Droessler" userId="625c3661-9d64-47fa-b83c-4b49393bd161" providerId="ADAL" clId="{C94A1BCC-62E6-F14E-9D00-F0EB4D5AFA25}" dt="2019-09-09T17:51:49.418" v="411" actId="20577"/>
          <ac:spMkLst>
            <pc:docMk/>
            <pc:sldMk cId="930049980" sldId="633"/>
            <ac:spMk id="165" creationId="{00000000-0000-0000-0000-000000000000}"/>
          </ac:spMkLst>
        </pc:spChg>
      </pc:sldChg>
      <pc:sldChg chg="ord">
        <pc:chgData name="Chris Droessler" userId="625c3661-9d64-47fa-b83c-4b49393bd161" providerId="ADAL" clId="{C94A1BCC-62E6-F14E-9D00-F0EB4D5AFA25}" dt="2019-08-19T18:15:11.916" v="160"/>
        <pc:sldMkLst>
          <pc:docMk/>
          <pc:sldMk cId="48763990" sldId="635"/>
        </pc:sldMkLst>
      </pc:sldChg>
      <pc:sldChg chg="modSp add ord">
        <pc:chgData name="Chris Droessler" userId="625c3661-9d64-47fa-b83c-4b49393bd161" providerId="ADAL" clId="{C94A1BCC-62E6-F14E-9D00-F0EB4D5AFA25}" dt="2019-09-09T12:47:03.240" v="309"/>
        <pc:sldMkLst>
          <pc:docMk/>
          <pc:sldMk cId="3520176384" sldId="636"/>
        </pc:sldMkLst>
        <pc:spChg chg="mod">
          <ac:chgData name="Chris Droessler" userId="625c3661-9d64-47fa-b83c-4b49393bd161" providerId="ADAL" clId="{C94A1BCC-62E6-F14E-9D00-F0EB4D5AFA25}" dt="2019-08-19T18:02:22.678" v="54" actId="20577"/>
          <ac:spMkLst>
            <pc:docMk/>
            <pc:sldMk cId="3520176384" sldId="636"/>
            <ac:spMk id="4" creationId="{00000000-0000-0000-0000-000000000000}"/>
          </ac:spMkLst>
        </pc:spChg>
      </pc:sldChg>
      <pc:sldChg chg="modSp add">
        <pc:chgData name="Chris Droessler" userId="625c3661-9d64-47fa-b83c-4b49393bd161" providerId="ADAL" clId="{C94A1BCC-62E6-F14E-9D00-F0EB4D5AFA25}" dt="2019-08-19T18:13:18.059" v="146" actId="5793"/>
        <pc:sldMkLst>
          <pc:docMk/>
          <pc:sldMk cId="213935560" sldId="637"/>
        </pc:sldMkLst>
        <pc:spChg chg="mod">
          <ac:chgData name="Chris Droessler" userId="625c3661-9d64-47fa-b83c-4b49393bd161" providerId="ADAL" clId="{C94A1BCC-62E6-F14E-9D00-F0EB4D5AFA25}" dt="2019-08-19T18:13:18.059" v="146" actId="5793"/>
          <ac:spMkLst>
            <pc:docMk/>
            <pc:sldMk cId="213935560" sldId="637"/>
            <ac:spMk id="2" creationId="{F9B20413-6F64-6C45-B5BE-850A5311DE25}"/>
          </ac:spMkLst>
        </pc:spChg>
        <pc:spChg chg="mod">
          <ac:chgData name="Chris Droessler" userId="625c3661-9d64-47fa-b83c-4b49393bd161" providerId="ADAL" clId="{C94A1BCC-62E6-F14E-9D00-F0EB4D5AFA25}" dt="2019-08-19T18:05:24.212" v="102" actId="20577"/>
          <ac:spMkLst>
            <pc:docMk/>
            <pc:sldMk cId="213935560" sldId="637"/>
            <ac:spMk id="3" creationId="{74BF695C-0898-0842-9462-4DE1E8A86ACE}"/>
          </ac:spMkLst>
        </pc:spChg>
      </pc:sldChg>
      <pc:sldChg chg="modSp add">
        <pc:chgData name="Chris Droessler" userId="625c3661-9d64-47fa-b83c-4b49393bd161" providerId="ADAL" clId="{C94A1BCC-62E6-F14E-9D00-F0EB4D5AFA25}" dt="2019-08-19T18:15:02.969" v="159" actId="403"/>
        <pc:sldMkLst>
          <pc:docMk/>
          <pc:sldMk cId="1533236271" sldId="638"/>
        </pc:sldMkLst>
        <pc:spChg chg="mod">
          <ac:chgData name="Chris Droessler" userId="625c3661-9d64-47fa-b83c-4b49393bd161" providerId="ADAL" clId="{C94A1BCC-62E6-F14E-9D00-F0EB4D5AFA25}" dt="2019-08-19T18:15:02.969" v="159" actId="403"/>
          <ac:spMkLst>
            <pc:docMk/>
            <pc:sldMk cId="1533236271" sldId="638"/>
            <ac:spMk id="2" creationId="{F9B20413-6F64-6C45-B5BE-850A5311DE25}"/>
          </ac:spMkLst>
        </pc:spChg>
      </pc:sldChg>
      <pc:sldChg chg="modSp add del">
        <pc:chgData name="Chris Droessler" userId="625c3661-9d64-47fa-b83c-4b49393bd161" providerId="ADAL" clId="{C94A1BCC-62E6-F14E-9D00-F0EB4D5AFA25}" dt="2019-09-09T12:32:16.079" v="199" actId="2696"/>
        <pc:sldMkLst>
          <pc:docMk/>
          <pc:sldMk cId="1418814635" sldId="639"/>
        </pc:sldMkLst>
        <pc:spChg chg="mod">
          <ac:chgData name="Chris Droessler" userId="625c3661-9d64-47fa-b83c-4b49393bd161" providerId="ADAL" clId="{C94A1BCC-62E6-F14E-9D00-F0EB4D5AFA25}" dt="2019-09-09T12:12:48.719" v="182" actId="20577"/>
          <ac:spMkLst>
            <pc:docMk/>
            <pc:sldMk cId="1418814635" sldId="639"/>
            <ac:spMk id="2" creationId="{4AFD2CA6-E9A1-0E41-A803-02A58772A879}"/>
          </ac:spMkLst>
        </pc:spChg>
        <pc:spChg chg="mod">
          <ac:chgData name="Chris Droessler" userId="625c3661-9d64-47fa-b83c-4b49393bd161" providerId="ADAL" clId="{C94A1BCC-62E6-F14E-9D00-F0EB4D5AFA25}" dt="2019-09-09T12:12:45.359" v="176" actId="20577"/>
          <ac:spMkLst>
            <pc:docMk/>
            <pc:sldMk cId="1418814635" sldId="639"/>
            <ac:spMk id="3" creationId="{99D37FB1-177F-6D46-978C-F6A9B0A54B36}"/>
          </ac:spMkLst>
        </pc:spChg>
      </pc:sldChg>
      <pc:sldChg chg="modSp add">
        <pc:chgData name="Chris Droessler" userId="625c3661-9d64-47fa-b83c-4b49393bd161" providerId="ADAL" clId="{C94A1BCC-62E6-F14E-9D00-F0EB4D5AFA25}" dt="2019-09-09T17:54:56.390" v="460" actId="20577"/>
        <pc:sldMkLst>
          <pc:docMk/>
          <pc:sldMk cId="4198084288" sldId="640"/>
        </pc:sldMkLst>
        <pc:spChg chg="mod">
          <ac:chgData name="Chris Droessler" userId="625c3661-9d64-47fa-b83c-4b49393bd161" providerId="ADAL" clId="{C94A1BCC-62E6-F14E-9D00-F0EB4D5AFA25}" dt="2019-09-09T17:54:56.390" v="460" actId="20577"/>
          <ac:spMkLst>
            <pc:docMk/>
            <pc:sldMk cId="4198084288" sldId="640"/>
            <ac:spMk id="2" creationId="{6A07DA31-1AF5-6A42-8A8B-26D7504327C8}"/>
          </ac:spMkLst>
        </pc:spChg>
        <pc:spChg chg="mod">
          <ac:chgData name="Chris Droessler" userId="625c3661-9d64-47fa-b83c-4b49393bd161" providerId="ADAL" clId="{C94A1BCC-62E6-F14E-9D00-F0EB4D5AFA25}" dt="2019-09-09T12:27:04.887" v="197" actId="20577"/>
          <ac:spMkLst>
            <pc:docMk/>
            <pc:sldMk cId="4198084288" sldId="640"/>
            <ac:spMk id="3" creationId="{1B6B054B-BB02-E04C-8480-FD2D037636D5}"/>
          </ac:spMkLst>
        </pc:spChg>
      </pc:sldChg>
      <pc:sldChg chg="modSp add del ord modNotesTx">
        <pc:chgData name="Chris Droessler" userId="625c3661-9d64-47fa-b83c-4b49393bd161" providerId="ADAL" clId="{C94A1BCC-62E6-F14E-9D00-F0EB4D5AFA25}" dt="2019-09-10T11:39:40.149" v="591" actId="2696"/>
        <pc:sldMkLst>
          <pc:docMk/>
          <pc:sldMk cId="1958913478" sldId="641"/>
        </pc:sldMkLst>
        <pc:spChg chg="mod">
          <ac:chgData name="Chris Droessler" userId="625c3661-9d64-47fa-b83c-4b49393bd161" providerId="ADAL" clId="{C94A1BCC-62E6-F14E-9D00-F0EB4D5AFA25}" dt="2019-09-09T12:41:30.985" v="306" actId="20577"/>
          <ac:spMkLst>
            <pc:docMk/>
            <pc:sldMk cId="1958913478" sldId="641"/>
            <ac:spMk id="3" creationId="{32B19118-2BC5-F74A-B6DB-142713B58D65}"/>
          </ac:spMkLst>
        </pc:spChg>
      </pc:sldChg>
      <pc:sldChg chg="modSp add ord modNotesTx">
        <pc:chgData name="Chris Droessler" userId="625c3661-9d64-47fa-b83c-4b49393bd161" providerId="ADAL" clId="{C94A1BCC-62E6-F14E-9D00-F0EB4D5AFA25}" dt="2019-09-10T11:39:34.961" v="590"/>
        <pc:sldMkLst>
          <pc:docMk/>
          <pc:sldMk cId="4126880662" sldId="642"/>
        </pc:sldMkLst>
        <pc:spChg chg="mod">
          <ac:chgData name="Chris Droessler" userId="625c3661-9d64-47fa-b83c-4b49393bd161" providerId="ADAL" clId="{C94A1BCC-62E6-F14E-9D00-F0EB4D5AFA25}" dt="2019-09-10T11:38:44.790" v="583" actId="20577"/>
          <ac:spMkLst>
            <pc:docMk/>
            <pc:sldMk cId="4126880662" sldId="642"/>
            <ac:spMk id="2" creationId="{31EB27D2-C7B9-614B-BCBA-2E2DEB728C2B}"/>
          </ac:spMkLst>
        </pc:spChg>
      </pc:sldChg>
      <pc:sldChg chg="addSp delSp modSp add ord modNotesTx">
        <pc:chgData name="Chris Droessler" userId="625c3661-9d64-47fa-b83c-4b49393bd161" providerId="ADAL" clId="{C94A1BCC-62E6-F14E-9D00-F0EB4D5AFA25}" dt="2019-09-10T11:39:31.297" v="589"/>
        <pc:sldMkLst>
          <pc:docMk/>
          <pc:sldMk cId="2890501389" sldId="643"/>
        </pc:sldMkLst>
        <pc:spChg chg="mod">
          <ac:chgData name="Chris Droessler" userId="625c3661-9d64-47fa-b83c-4b49393bd161" providerId="ADAL" clId="{C94A1BCC-62E6-F14E-9D00-F0EB4D5AFA25}" dt="2019-09-10T11:39:12.746" v="587" actId="20577"/>
          <ac:spMkLst>
            <pc:docMk/>
            <pc:sldMk cId="2890501389" sldId="643"/>
            <ac:spMk id="2" creationId="{31EB27D2-C7B9-614B-BCBA-2E2DEB728C2B}"/>
          </ac:spMkLst>
        </pc:spChg>
        <pc:spChg chg="add del mod">
          <ac:chgData name="Chris Droessler" userId="625c3661-9d64-47fa-b83c-4b49393bd161" providerId="ADAL" clId="{C94A1BCC-62E6-F14E-9D00-F0EB4D5AFA25}" dt="2019-09-09T13:20:21.584" v="372" actId="478"/>
          <ac:spMkLst>
            <pc:docMk/>
            <pc:sldMk cId="2890501389" sldId="643"/>
            <ac:spMk id="4" creationId="{D1587C48-C3D0-1545-9A6D-3F391C63C287}"/>
          </ac:spMkLst>
        </pc:spChg>
      </pc:sldChg>
      <pc:sldChg chg="modSp add ord">
        <pc:chgData name="Chris Droessler" userId="625c3661-9d64-47fa-b83c-4b49393bd161" providerId="ADAL" clId="{C94A1BCC-62E6-F14E-9D00-F0EB4D5AFA25}" dt="2019-09-09T18:09:16.359" v="533"/>
        <pc:sldMkLst>
          <pc:docMk/>
          <pc:sldMk cId="1831575911" sldId="644"/>
        </pc:sldMkLst>
        <pc:spChg chg="mod">
          <ac:chgData name="Chris Droessler" userId="625c3661-9d64-47fa-b83c-4b49393bd161" providerId="ADAL" clId="{C94A1BCC-62E6-F14E-9D00-F0EB4D5AFA25}" dt="2019-09-09T18:08:43.391" v="532" actId="20577"/>
          <ac:spMkLst>
            <pc:docMk/>
            <pc:sldMk cId="1831575911" sldId="644"/>
            <ac:spMk id="2" creationId="{BF342724-5EC7-EF4B-89AC-A4C2D3A94FFB}"/>
          </ac:spMkLst>
        </pc:spChg>
        <pc:spChg chg="mod">
          <ac:chgData name="Chris Droessler" userId="625c3661-9d64-47fa-b83c-4b49393bd161" providerId="ADAL" clId="{C94A1BCC-62E6-F14E-9D00-F0EB4D5AFA25}" dt="2019-09-09T17:56:46.425" v="499" actId="20577"/>
          <ac:spMkLst>
            <pc:docMk/>
            <pc:sldMk cId="1831575911" sldId="644"/>
            <ac:spMk id="3" creationId="{F2A926FA-CE2A-2A4F-9929-E36845B1DE23}"/>
          </ac:spMkLst>
        </pc:spChg>
      </pc:sldChg>
      <pc:sldMasterChg chg="delSldLayout">
        <pc:chgData name="Chris Droessler" userId="625c3661-9d64-47fa-b83c-4b49393bd161" providerId="ADAL" clId="{C94A1BCC-62E6-F14E-9D00-F0EB4D5AFA25}" dt="2019-08-19T17:55:35.021" v="5" actId="2696"/>
        <pc:sldMasterMkLst>
          <pc:docMk/>
          <pc:sldMasterMk cId="2999785688" sldId="2147483648"/>
        </pc:sldMasterMkLst>
      </pc:sldMasterChg>
    </pc:docChg>
  </pc:docChgLst>
  <pc:docChgLst>
    <pc:chgData name="Chris Droessler" userId="625c3661-9d64-47fa-b83c-4b49393bd161" providerId="ADAL" clId="{7538B663-86A3-0C49-84AF-61518B554292}"/>
    <pc:docChg chg="undo custSel addSld delSld modSld sldOrd">
      <pc:chgData name="Chris Droessler" userId="625c3661-9d64-47fa-b83c-4b49393bd161" providerId="ADAL" clId="{7538B663-86A3-0C49-84AF-61518B554292}" dt="2019-08-13T14:28:18.156" v="1965" actId="2696"/>
      <pc:docMkLst>
        <pc:docMk/>
      </pc:docMkLst>
      <pc:sldChg chg="add">
        <pc:chgData name="Chris Droessler" userId="625c3661-9d64-47fa-b83c-4b49393bd161" providerId="ADAL" clId="{7538B663-86A3-0C49-84AF-61518B554292}" dt="2019-08-12T15:48:21.274" v="224"/>
        <pc:sldMkLst>
          <pc:docMk/>
          <pc:sldMk cId="4118415113" sldId="257"/>
        </pc:sldMkLst>
      </pc:sldChg>
      <pc:sldChg chg="addSp modSp add">
        <pc:chgData name="Chris Droessler" userId="625c3661-9d64-47fa-b83c-4b49393bd161" providerId="ADAL" clId="{7538B663-86A3-0C49-84AF-61518B554292}" dt="2019-08-12T19:40:46.423" v="1960" actId="403"/>
        <pc:sldMkLst>
          <pc:docMk/>
          <pc:sldMk cId="3048565599" sldId="291"/>
        </pc:sldMkLst>
        <pc:spChg chg="add mod">
          <ac:chgData name="Chris Droessler" userId="625c3661-9d64-47fa-b83c-4b49393bd161" providerId="ADAL" clId="{7538B663-86A3-0C49-84AF-61518B554292}" dt="2019-08-12T19:40:46.423" v="1960" actId="403"/>
          <ac:spMkLst>
            <pc:docMk/>
            <pc:sldMk cId="3048565599" sldId="291"/>
            <ac:spMk id="2" creationId="{B0D331E7-BF0F-0641-A40B-823AC0AD88A5}"/>
          </ac:spMkLst>
        </pc:spChg>
        <pc:spChg chg="mod">
          <ac:chgData name="Chris Droessler" userId="625c3661-9d64-47fa-b83c-4b49393bd161" providerId="ADAL" clId="{7538B663-86A3-0C49-84AF-61518B554292}" dt="2019-08-12T19:40:13.190" v="1956" actId="20577"/>
          <ac:spMkLst>
            <pc:docMk/>
            <pc:sldMk cId="3048565599" sldId="291"/>
            <ac:spMk id="398" creationId="{00000000-0000-0000-0000-000000000000}"/>
          </ac:spMkLst>
        </pc:spChg>
      </pc:sldChg>
      <pc:sldChg chg="add modNotesTx">
        <pc:chgData name="Chris Droessler" userId="625c3661-9d64-47fa-b83c-4b49393bd161" providerId="ADAL" clId="{7538B663-86A3-0C49-84AF-61518B554292}" dt="2019-08-13T14:28:00.590" v="1963" actId="20577"/>
        <pc:sldMkLst>
          <pc:docMk/>
          <pc:sldMk cId="503736447" sldId="560"/>
        </pc:sldMkLst>
      </pc:sldChg>
      <pc:sldChg chg="modSp add ord">
        <pc:chgData name="Chris Droessler" userId="625c3661-9d64-47fa-b83c-4b49393bd161" providerId="ADAL" clId="{7538B663-86A3-0C49-84AF-61518B554292}" dt="2019-08-12T18:23:43.086" v="806" actId="20577"/>
        <pc:sldMkLst>
          <pc:docMk/>
          <pc:sldMk cId="3919467735" sldId="570"/>
        </pc:sldMkLst>
        <pc:spChg chg="mod">
          <ac:chgData name="Chris Droessler" userId="625c3661-9d64-47fa-b83c-4b49393bd161" providerId="ADAL" clId="{7538B663-86A3-0C49-84AF-61518B554292}" dt="2019-08-12T18:23:43.086" v="806" actId="20577"/>
          <ac:spMkLst>
            <pc:docMk/>
            <pc:sldMk cId="3919467735" sldId="570"/>
            <ac:spMk id="175" creationId="{00000000-0000-0000-0000-000000000000}"/>
          </ac:spMkLst>
        </pc:spChg>
      </pc:sldChg>
      <pc:sldChg chg="ord modNotesTx">
        <pc:chgData name="Chris Droessler" userId="625c3661-9d64-47fa-b83c-4b49393bd161" providerId="ADAL" clId="{7538B663-86A3-0C49-84AF-61518B554292}" dt="2019-08-12T16:33:39.559" v="741" actId="20577"/>
        <pc:sldMkLst>
          <pc:docMk/>
          <pc:sldMk cId="2392971145" sldId="572"/>
        </pc:sldMkLst>
      </pc:sldChg>
      <pc:sldChg chg="modSp add">
        <pc:chgData name="Chris Droessler" userId="625c3661-9d64-47fa-b83c-4b49393bd161" providerId="ADAL" clId="{7538B663-86A3-0C49-84AF-61518B554292}" dt="2019-08-12T19:32:12.340" v="1916" actId="113"/>
        <pc:sldMkLst>
          <pc:docMk/>
          <pc:sldMk cId="930049980" sldId="633"/>
        </pc:sldMkLst>
        <pc:spChg chg="mod">
          <ac:chgData name="Chris Droessler" userId="625c3661-9d64-47fa-b83c-4b49393bd161" providerId="ADAL" clId="{7538B663-86A3-0C49-84AF-61518B554292}" dt="2019-08-12T19:32:12.340" v="1916" actId="113"/>
          <ac:spMkLst>
            <pc:docMk/>
            <pc:sldMk cId="930049980" sldId="633"/>
            <ac:spMk id="165" creationId="{00000000-0000-0000-0000-000000000000}"/>
          </ac:spMkLst>
        </pc:spChg>
      </pc:sldChg>
      <pc:sldChg chg="add">
        <pc:chgData name="Chris Droessler" userId="625c3661-9d64-47fa-b83c-4b49393bd161" providerId="ADAL" clId="{7538B663-86A3-0C49-84AF-61518B554292}" dt="2019-08-12T15:48:21.274" v="224"/>
        <pc:sldMkLst>
          <pc:docMk/>
          <pc:sldMk cId="2042262642" sldId="634"/>
        </pc:sldMkLst>
      </pc:sldChg>
      <pc:sldChg chg="addSp modSp add ord modNotesTx">
        <pc:chgData name="Chris Droessler" userId="625c3661-9d64-47fa-b83c-4b49393bd161" providerId="ADAL" clId="{7538B663-86A3-0C49-84AF-61518B554292}" dt="2019-08-12T16:16:59.004" v="696" actId="313"/>
        <pc:sldMkLst>
          <pc:docMk/>
          <pc:sldMk cId="48763990" sldId="635"/>
        </pc:sldMkLst>
        <pc:spChg chg="mod">
          <ac:chgData name="Chris Droessler" userId="625c3661-9d64-47fa-b83c-4b49393bd161" providerId="ADAL" clId="{7538B663-86A3-0C49-84AF-61518B554292}" dt="2019-08-12T16:10:19.298" v="551" actId="14100"/>
          <ac:spMkLst>
            <pc:docMk/>
            <pc:sldMk cId="48763990" sldId="635"/>
            <ac:spMk id="2" creationId="{FD09D325-89CE-E143-B573-153E6A262CC3}"/>
          </ac:spMkLst>
        </pc:spChg>
        <pc:spChg chg="mod">
          <ac:chgData name="Chris Droessler" userId="625c3661-9d64-47fa-b83c-4b49393bd161" providerId="ADAL" clId="{7538B663-86A3-0C49-84AF-61518B554292}" dt="2019-08-12T16:11:15.549" v="604" actId="20577"/>
          <ac:spMkLst>
            <pc:docMk/>
            <pc:sldMk cId="48763990" sldId="635"/>
            <ac:spMk id="3" creationId="{82B42D35-73D9-D544-9241-93C3716245B5}"/>
          </ac:spMkLst>
        </pc:spChg>
        <pc:spChg chg="add mod">
          <ac:chgData name="Chris Droessler" userId="625c3661-9d64-47fa-b83c-4b49393bd161" providerId="ADAL" clId="{7538B663-86A3-0C49-84AF-61518B554292}" dt="2019-08-12T16:10:28.127" v="563" actId="1037"/>
          <ac:spMkLst>
            <pc:docMk/>
            <pc:sldMk cId="48763990" sldId="635"/>
            <ac:spMk id="4" creationId="{D04E0ECC-3686-5545-ADC3-15BF8F12EED8}"/>
          </ac:spMkLst>
        </pc:spChg>
        <pc:spChg chg="add mod">
          <ac:chgData name="Chris Droessler" userId="625c3661-9d64-47fa-b83c-4b49393bd161" providerId="ADAL" clId="{7538B663-86A3-0C49-84AF-61518B554292}" dt="2019-08-12T16:10:35.781" v="572" actId="1037"/>
          <ac:spMkLst>
            <pc:docMk/>
            <pc:sldMk cId="48763990" sldId="635"/>
            <ac:spMk id="5" creationId="{14C517BD-BFC5-FA43-95B2-00973E0AD6B7}"/>
          </ac:spMkLst>
        </pc:spChg>
      </pc:sldChg>
    </pc:docChg>
  </pc:docChgLst>
  <pc:docChgLst>
    <pc:chgData name="Chris Droessler" userId="625c3661-9d64-47fa-b83c-4b49393bd161" providerId="ADAL" clId="{575158FC-0B06-1D42-AC32-D98DF46D000D}"/>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9/10/19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9/10/19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ruralcenter.org/about-u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indexmundi.com/facts/united-states/quick-facts/north-carolina/land-area#table" TargetMode="External"/><Relationship Id="rId4" Type="http://schemas.openxmlformats.org/officeDocument/2006/relationships/hyperlink" Target="https://www.osbm.nc.gov/demog/county-estimat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rPr dirty="0"/>
              <a:t>Perkins V “Strengthening Career and Technical Education” is an enhancement of The Perkins IV act of 2006 </a:t>
            </a:r>
          </a:p>
          <a:p>
            <a:r>
              <a:rPr dirty="0"/>
              <a:t>Stressing Academic, Technical, and Employability Skills </a:t>
            </a:r>
          </a:p>
          <a:p>
            <a:r>
              <a:rPr dirty="0"/>
              <a:t>Funding Secondary and Postsecondary CTE </a:t>
            </a:r>
          </a:p>
          <a:p>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73881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nocti.org</a:t>
            </a:r>
            <a:r>
              <a:rPr lang="en-US" dirty="0"/>
              <a:t>/</a:t>
            </a:r>
            <a:r>
              <a:rPr lang="en-US" dirty="0" err="1"/>
              <a:t>credentialsummit.cfm</a:t>
            </a:r>
            <a:endParaRPr lang="en-US" dirty="0"/>
          </a:p>
          <a:p>
            <a:r>
              <a:rPr lang="en-US" dirty="0"/>
              <a:t>https://</a:t>
            </a:r>
            <a:r>
              <a:rPr lang="en-US" dirty="0" err="1"/>
              <a:t>www.acteonline.org</a:t>
            </a:r>
            <a:r>
              <a:rPr lang="en-US" dirty="0"/>
              <a:t>/credential-summit-2019/</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636793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98192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253500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378757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2019</a:t>
            </a:r>
          </a:p>
          <a:p>
            <a:pPr marL="285750" indent="-285750">
              <a:buFont typeface="Arial" panose="020B0604020202020204" pitchFamily="34" charset="0"/>
              <a:buChar char="•"/>
            </a:pPr>
            <a:r>
              <a:rPr lang="en-US" dirty="0"/>
              <a:t>Alamance CC</a:t>
            </a:r>
          </a:p>
          <a:p>
            <a:endParaRPr lang="en-US" dirty="0"/>
          </a:p>
          <a:p>
            <a:r>
              <a:rPr lang="en-US" dirty="0"/>
              <a:t>Sept 2019</a:t>
            </a:r>
          </a:p>
          <a:p>
            <a:pPr marL="285750" indent="-285750">
              <a:buFont typeface="Arial" panose="020B0604020202020204" pitchFamily="34" charset="0"/>
              <a:buChar char="•"/>
            </a:pPr>
            <a:r>
              <a:rPr lang="en-US" dirty="0"/>
              <a:t>Blue Ridge CC</a:t>
            </a:r>
          </a:p>
          <a:p>
            <a:pPr marL="285750" indent="-285750">
              <a:buFont typeface="Arial" panose="020B0604020202020204" pitchFamily="34" charset="0"/>
              <a:buChar char="•"/>
            </a:pPr>
            <a:r>
              <a:rPr lang="en-US" dirty="0"/>
              <a:t>Brunswick CC</a:t>
            </a:r>
          </a:p>
          <a:p>
            <a:endParaRPr lang="en-US" dirty="0"/>
          </a:p>
          <a:p>
            <a:r>
              <a:rPr lang="en-US" dirty="0"/>
              <a:t>Oct 2019</a:t>
            </a:r>
          </a:p>
          <a:p>
            <a:pPr marL="285750" indent="-285750">
              <a:buFont typeface="Arial" panose="020B0604020202020204" pitchFamily="34" charset="0"/>
              <a:buChar char="•"/>
            </a:pPr>
            <a:r>
              <a:rPr lang="en-US" dirty="0"/>
              <a:t>Caldwell CC &amp; TI</a:t>
            </a:r>
          </a:p>
          <a:p>
            <a:pPr marL="285750" indent="-285750">
              <a:buFont typeface="Arial" panose="020B0604020202020204" pitchFamily="34" charset="0"/>
              <a:buChar char="•"/>
            </a:pPr>
            <a:r>
              <a:rPr lang="en-US" dirty="0"/>
              <a:t>Carteret CC</a:t>
            </a:r>
          </a:p>
          <a:p>
            <a:endParaRPr lang="en-US" dirty="0"/>
          </a:p>
          <a:p>
            <a:r>
              <a:rPr lang="en-US" dirty="0"/>
              <a:t>Ready to show</a:t>
            </a:r>
          </a:p>
          <a:p>
            <a:pPr marL="285750" indent="-285750">
              <a:buFont typeface="Arial" panose="020B0604020202020204" pitchFamily="34" charset="0"/>
              <a:buChar char="•"/>
            </a:pPr>
            <a:r>
              <a:rPr lang="en-US" dirty="0"/>
              <a:t>AB-Tech CC</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17008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67253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defRPr sz="1800"/>
            </a:pPr>
            <a:r>
              <a:t>Here is a time line and projected plan under Perkins V for 2020-21. </a:t>
            </a:r>
          </a:p>
          <a:p>
            <a:pPr>
              <a:defRPr sz="1800"/>
            </a:pPr>
            <a:endParaRPr/>
          </a:p>
          <a:p>
            <a:pPr>
              <a:defRPr sz="1800"/>
            </a:pPr>
            <a:r>
              <a:t>We are starting early as we need to include many folks in enhancing our programs, Informing them what we do, gaining their support to assist us, and making modifications to our curriculum as needed to better prepare our students with postsecondary credentials and employed in jobs earning a sustainable wage.</a:t>
            </a:r>
          </a:p>
          <a:p>
            <a:pPr>
              <a:defRPr sz="1800"/>
            </a:pPr>
            <a:endParaRPr/>
          </a:p>
          <a:p>
            <a:r>
              <a:rPr sz="1800"/>
              <a:t>Determine the need, Develop a plan, Use Perkins funds to enhance our CTE programs</a:t>
            </a:r>
            <a:r>
              <a:t>. </a:t>
            </a:r>
          </a:p>
        </p:txBody>
      </p:sp>
    </p:spTree>
    <p:extLst>
      <p:ext uri="{BB962C8B-B14F-4D97-AF65-F5344CB8AC3E}">
        <p14:creationId xmlns:p14="http://schemas.microsoft.com/office/powerpoint/2010/main" val="191225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55152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413177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colleges will receive Reserve Fund Grant</a:t>
            </a:r>
          </a:p>
          <a:p>
            <a:endParaRPr lang="en-US" dirty="0"/>
          </a:p>
          <a:p>
            <a:r>
              <a:rPr lang="en-US" sz="1600" kern="1200" dirty="0">
                <a:solidFill>
                  <a:schemeClr val="tx1"/>
                </a:solidFill>
                <a:effectLst/>
                <a:latin typeface="+mn-lt"/>
                <a:ea typeface="+mn-ea"/>
                <a:cs typeface="+mn-cs"/>
              </a:rPr>
              <a:t>SEC. 112. [20 U.S.C. 2322] WITHIN STATE ALLOCATION.</a:t>
            </a:r>
          </a:p>
          <a:p>
            <a:pPr lvl="0"/>
            <a:r>
              <a:rPr lang="en-US" sz="1600" kern="1200" dirty="0">
                <a:solidFill>
                  <a:schemeClr val="tx1"/>
                </a:solidFill>
                <a:effectLst/>
                <a:latin typeface="+mn-lt"/>
                <a:ea typeface="+mn-ea"/>
                <a:cs typeface="+mn-cs"/>
              </a:rPr>
              <a:t>IN GENERAL</a:t>
            </a:r>
          </a:p>
          <a:p>
            <a:r>
              <a:rPr lang="en-US" sz="1600" kern="1200" dirty="0">
                <a:solidFill>
                  <a:schemeClr val="tx1"/>
                </a:solidFill>
                <a:effectLst/>
                <a:latin typeface="+mn-lt"/>
                <a:ea typeface="+mn-ea"/>
                <a:cs typeface="+mn-cs"/>
              </a:rPr>
              <a:t> (3) an amount equal to not more than 5 percent, or $250,000, whichever is greater,</a:t>
            </a:r>
          </a:p>
          <a:p>
            <a:r>
              <a:rPr lang="en-US" sz="1600" kern="1200" dirty="0">
                <a:solidFill>
                  <a:schemeClr val="tx1"/>
                </a:solidFill>
                <a:effectLst/>
                <a:latin typeface="+mn-lt"/>
                <a:ea typeface="+mn-ea"/>
                <a:cs typeface="+mn-cs"/>
              </a:rPr>
              <a:t>for administration of the State plan, which may be used for the costs of—</a:t>
            </a:r>
          </a:p>
          <a:p>
            <a:r>
              <a:rPr lang="en-US" sz="1600" kern="1200" dirty="0">
                <a:solidFill>
                  <a:schemeClr val="tx1"/>
                </a:solidFill>
                <a:effectLst/>
                <a:latin typeface="+mn-lt"/>
                <a:ea typeface="+mn-ea"/>
                <a:cs typeface="+mn-cs"/>
              </a:rPr>
              <a:t>(F) supporting and developing State data systems relevant to the provisions of this Act.</a:t>
            </a:r>
          </a:p>
          <a:p>
            <a:r>
              <a:rPr lang="en-US" sz="1600" kern="1200" dirty="0">
                <a:solidFill>
                  <a:schemeClr val="tx1"/>
                </a:solidFill>
                <a:effectLst/>
                <a:latin typeface="+mn-lt"/>
                <a:ea typeface="+mn-ea"/>
                <a:cs typeface="+mn-cs"/>
              </a:rPr>
              <a:t>(c) RESERVE.--</a:t>
            </a:r>
          </a:p>
          <a:p>
            <a:r>
              <a:rPr lang="en-US" sz="1600" kern="1200" dirty="0">
                <a:solidFill>
                  <a:schemeClr val="tx1"/>
                </a:solidFill>
                <a:effectLst/>
                <a:latin typeface="+mn-lt"/>
                <a:ea typeface="+mn-ea"/>
                <a:cs typeface="+mn-cs"/>
              </a:rPr>
              <a:t>From amounts made available under subsection (a)(1) to carry out this subsection, an eligible agency may award grants to eligible recipients for career and technical education activities described in</a:t>
            </a:r>
          </a:p>
          <a:p>
            <a:r>
              <a:rPr lang="en-US" sz="1600" kern="1200" dirty="0">
                <a:solidFill>
                  <a:schemeClr val="tx1"/>
                </a:solidFill>
                <a:effectLst/>
                <a:latin typeface="+mn-lt"/>
                <a:ea typeface="+mn-ea"/>
                <a:cs typeface="+mn-cs"/>
              </a:rPr>
              <a:t>section 135—</a:t>
            </a:r>
          </a:p>
          <a:p>
            <a:r>
              <a:rPr lang="en-US" sz="1600" kern="1200" dirty="0">
                <a:solidFill>
                  <a:schemeClr val="tx1"/>
                </a:solidFill>
                <a:effectLst/>
                <a:latin typeface="+mn-lt"/>
                <a:ea typeface="+mn-ea"/>
                <a:cs typeface="+mn-cs"/>
              </a:rPr>
              <a:t>(1) in—</a:t>
            </a:r>
          </a:p>
          <a:p>
            <a:r>
              <a:rPr lang="en-US" sz="1600" kern="1200" dirty="0">
                <a:solidFill>
                  <a:schemeClr val="tx1"/>
                </a:solidFill>
                <a:effectLst/>
                <a:latin typeface="+mn-lt"/>
                <a:ea typeface="+mn-ea"/>
                <a:cs typeface="+mn-cs"/>
              </a:rPr>
              <a:t>(A) rural areas;</a:t>
            </a:r>
          </a:p>
          <a:p>
            <a:r>
              <a:rPr lang="en-US" sz="1600" kern="1200" dirty="0">
                <a:solidFill>
                  <a:schemeClr val="tx1"/>
                </a:solidFill>
                <a:effectLst/>
                <a:latin typeface="+mn-lt"/>
                <a:ea typeface="+mn-ea"/>
                <a:cs typeface="+mn-cs"/>
              </a:rPr>
              <a:t>(B) areas with high percentages of CTE concentrators or CTE participants;</a:t>
            </a:r>
          </a:p>
          <a:p>
            <a:r>
              <a:rPr lang="en-US" sz="1600" kern="1200" dirty="0">
                <a:solidFill>
                  <a:schemeClr val="tx1"/>
                </a:solidFill>
                <a:effectLst/>
                <a:latin typeface="+mn-lt"/>
                <a:ea typeface="+mn-ea"/>
                <a:cs typeface="+mn-cs"/>
              </a:rPr>
              <a:t>(C) areas with high numbers of CTE concentrators or CTE participants; and</a:t>
            </a:r>
          </a:p>
          <a:p>
            <a:r>
              <a:rPr lang="en-US" sz="1600" kern="1200" dirty="0">
                <a:solidFill>
                  <a:schemeClr val="tx1"/>
                </a:solidFill>
                <a:effectLst/>
                <a:latin typeface="+mn-lt"/>
                <a:ea typeface="+mn-ea"/>
                <a:cs typeface="+mn-cs"/>
              </a:rPr>
              <a:t>(D) areas with disparities or gaps in performance as described in section 113(b)(3)(C)(ii)(II); and</a:t>
            </a:r>
          </a:p>
          <a:p>
            <a:r>
              <a:rPr lang="en-US" sz="1600" kern="1200" dirty="0">
                <a:solidFill>
                  <a:schemeClr val="tx1"/>
                </a:solidFill>
                <a:effectLst/>
                <a:latin typeface="+mn-lt"/>
                <a:ea typeface="+mn-ea"/>
                <a:cs typeface="+mn-cs"/>
              </a:rPr>
              <a:t>(2) in order to—</a:t>
            </a:r>
          </a:p>
          <a:p>
            <a:r>
              <a:rPr lang="en-US" sz="1600" kern="1200" dirty="0">
                <a:solidFill>
                  <a:schemeClr val="tx1"/>
                </a:solidFill>
                <a:effectLst/>
                <a:latin typeface="+mn-lt"/>
                <a:ea typeface="+mn-ea"/>
                <a:cs typeface="+mn-cs"/>
              </a:rPr>
              <a:t>(A) foster innovation through the identification and promotion of promising and proven career and technical education programs, practices, and strategies, which may include programs, practices, and strategies that prepare individuals for nontraditional fields; or</a:t>
            </a:r>
          </a:p>
          <a:p>
            <a:r>
              <a:rPr lang="en-US" sz="1600" kern="1200" dirty="0">
                <a:solidFill>
                  <a:schemeClr val="tx1"/>
                </a:solidFill>
                <a:effectLst/>
                <a:latin typeface="+mn-lt"/>
                <a:ea typeface="+mn-ea"/>
                <a:cs typeface="+mn-cs"/>
              </a:rPr>
              <a:t>(B) promote the development, implementation, and adoption of programs of study or career pathways aligned with State-identified high-skill, high-wage, or in-demand occupations or industries.</a:t>
            </a: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Allocation of Perkins Reserve Funds</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One million dollars of Perkins reserve funds, targeted to rural areas, has been allocated to 42 community colleges identified as rural, based on the number of students in 2017-2018 enrolled in CTE programs of study who received the Pell grant or BIA assistance.  This is the same formula that was used to calculate the “Base” Perkins grant to the colleges.</a:t>
            </a:r>
          </a:p>
          <a:p>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These reserve funds will be used by the colleges to “promote the development, implementation, and adoption of programs of study or career pathways aligned with State-identified high-skill, high-wage, or in-demand occupations or industries.”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Forty-two colleges were found to have a population per square mile less than 250, which meets the definition of </a:t>
            </a:r>
            <a:r>
              <a:rPr lang="en-US" sz="1600" i="1" kern="1200" dirty="0">
                <a:solidFill>
                  <a:schemeClr val="tx1"/>
                </a:solidFill>
                <a:effectLst/>
                <a:latin typeface="+mn-lt"/>
                <a:ea typeface="+mn-ea"/>
                <a:cs typeface="+mn-cs"/>
              </a:rPr>
              <a:t>rural</a:t>
            </a:r>
            <a:r>
              <a:rPr lang="en-US" sz="1600" kern="1200" dirty="0">
                <a:solidFill>
                  <a:schemeClr val="tx1"/>
                </a:solidFill>
                <a:effectLst/>
                <a:latin typeface="+mn-lt"/>
                <a:ea typeface="+mn-ea"/>
                <a:cs typeface="+mn-cs"/>
              </a:rPr>
              <a:t> used by the NC Rural Center who define </a:t>
            </a:r>
            <a:r>
              <a:rPr lang="en-US" sz="1600" i="1" kern="1200" dirty="0">
                <a:solidFill>
                  <a:schemeClr val="tx1"/>
                </a:solidFill>
                <a:effectLst/>
                <a:latin typeface="+mn-lt"/>
                <a:ea typeface="+mn-ea"/>
                <a:cs typeface="+mn-cs"/>
              </a:rPr>
              <a:t>rural</a:t>
            </a:r>
            <a:r>
              <a:rPr lang="en-US" sz="1600" kern="1200" dirty="0">
                <a:solidFill>
                  <a:schemeClr val="tx1"/>
                </a:solidFill>
                <a:effectLst/>
                <a:latin typeface="+mn-lt"/>
                <a:ea typeface="+mn-ea"/>
                <a:cs typeface="+mn-cs"/>
              </a:rPr>
              <a:t> as “counties with an average population density of 250 people per square mile or less.” (</a:t>
            </a:r>
            <a:r>
              <a:rPr lang="en-US" sz="1600" u="sng" kern="1200" dirty="0">
                <a:solidFill>
                  <a:schemeClr val="tx1"/>
                </a:solidFill>
                <a:effectLst/>
                <a:latin typeface="+mn-lt"/>
                <a:ea typeface="+mn-ea"/>
                <a:cs typeface="+mn-cs"/>
                <a:hlinkClick r:id="rId3"/>
              </a:rPr>
              <a:t>https://www.ncruralcenter.org/about-us/</a:t>
            </a:r>
            <a:r>
              <a:rPr lang="en-US" sz="1600" kern="1200" dirty="0">
                <a:solidFill>
                  <a:schemeClr val="tx1"/>
                </a:solidFill>
                <a:effectLst/>
                <a:latin typeface="+mn-lt"/>
                <a:ea typeface="+mn-ea"/>
                <a:cs typeface="+mn-cs"/>
              </a:rPr>
              <a:t>)</a:t>
            </a:r>
          </a:p>
          <a:p>
            <a:r>
              <a:rPr lang="en-US" sz="1600" kern="1200" dirty="0">
                <a:solidFill>
                  <a:schemeClr val="tx1"/>
                </a:solidFill>
                <a:effectLst/>
                <a:latin typeface="+mn-lt"/>
                <a:ea typeface="+mn-ea"/>
                <a:cs typeface="+mn-cs"/>
              </a:rPr>
              <a:t> </a:t>
            </a:r>
          </a:p>
          <a:p>
            <a:r>
              <a:rPr lang="en-US" sz="1600" u="sng" kern="1200" dirty="0">
                <a:solidFill>
                  <a:schemeClr val="tx1"/>
                </a:solidFill>
                <a:effectLst/>
                <a:latin typeface="+mn-lt"/>
                <a:ea typeface="+mn-ea"/>
                <a:cs typeface="+mn-cs"/>
              </a:rPr>
              <a:t>Process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calculated the population for each of the community college service areas, and we calculated the total square miles for each of the college service areas.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Three of the college service areas split two of the counties (Bertie and Northampton). In those cases, we split both the county population as well as county land area in half and assigned these halves to each of the impacted colleges.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divided the population by the land area to obtain the population per square mile in each of the college service areas.  Forty-two colleges were found to have a population per square mile less than 250, which meets the definition of </a:t>
            </a:r>
            <a:r>
              <a:rPr lang="en-US" sz="1600" i="1" kern="1200" dirty="0">
                <a:solidFill>
                  <a:schemeClr val="tx1"/>
                </a:solidFill>
                <a:effectLst/>
                <a:latin typeface="+mn-lt"/>
                <a:ea typeface="+mn-ea"/>
                <a:cs typeface="+mn-cs"/>
              </a:rPr>
              <a:t>rural.</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u="none" strike="noStrike"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rPr>
              <a:t>Population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From NC Office of State Budget and Management</a:t>
            </a:r>
          </a:p>
          <a:p>
            <a:r>
              <a:rPr lang="en-US" sz="1600" u="sng" kern="1200" dirty="0">
                <a:solidFill>
                  <a:schemeClr val="tx1"/>
                </a:solidFill>
                <a:effectLst/>
                <a:latin typeface="+mn-lt"/>
                <a:ea typeface="+mn-ea"/>
                <a:cs typeface="+mn-cs"/>
                <a:hlinkClick r:id="rId4"/>
              </a:rPr>
              <a:t>https://www.osbm.nc.gov/demog/county-estimates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Total Population - July 2017 Estimate</a:t>
            </a:r>
          </a:p>
          <a:p>
            <a:r>
              <a:rPr lang="en-US" sz="1600" kern="1200" dirty="0">
                <a:solidFill>
                  <a:schemeClr val="tx1"/>
                </a:solidFill>
                <a:effectLst/>
                <a:latin typeface="+mn-lt"/>
                <a:ea typeface="+mn-ea"/>
                <a:cs typeface="+mn-cs"/>
              </a:rPr>
              <a:t> </a:t>
            </a:r>
          </a:p>
          <a:p>
            <a:r>
              <a:rPr lang="en-US" sz="1600" u="sng" kern="1200" dirty="0">
                <a:solidFill>
                  <a:schemeClr val="tx1"/>
                </a:solidFill>
                <a:effectLst/>
                <a:latin typeface="+mn-lt"/>
                <a:ea typeface="+mn-ea"/>
                <a:cs typeface="+mn-cs"/>
              </a:rPr>
              <a:t>Land Area</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From </a:t>
            </a:r>
            <a:r>
              <a:rPr lang="en-US" sz="1600" kern="1200" dirty="0" err="1">
                <a:solidFill>
                  <a:schemeClr val="tx1"/>
                </a:solidFill>
                <a:effectLst/>
                <a:latin typeface="+mn-lt"/>
                <a:ea typeface="+mn-ea"/>
                <a:cs typeface="+mn-cs"/>
              </a:rPr>
              <a:t>IndexMundi</a:t>
            </a:r>
            <a:endParaRPr lang="en-US" sz="1600"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hlinkClick r:id="rId5"/>
              </a:rPr>
              <a:t>https://www.indexmundi.com/facts/united-states/quick-facts/north-carolina/land-area#table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North Carolina Land area in square miles, 2010 by County</a:t>
            </a:r>
          </a:p>
          <a:p>
            <a:r>
              <a:rPr lang="en-US" sz="1600" kern="1200" dirty="0">
                <a:solidFill>
                  <a:schemeClr val="tx1"/>
                </a:solidFill>
                <a:effectLst/>
                <a:latin typeface="+mn-lt"/>
                <a:ea typeface="+mn-ea"/>
                <a:cs typeface="+mn-cs"/>
              </a:rPr>
              <a:t>Source: U.S. Census Bureau, data file from Geography Division based on the TIGER/Geographic Identification Code Scheme (TIGER/GICS) computer file.</a:t>
            </a:r>
          </a:p>
          <a:p>
            <a:r>
              <a:rPr lang="en-US" sz="16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263574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link</a:t>
            </a:r>
          </a:p>
          <a:p>
            <a:r>
              <a:rPr lang="en-US" dirty="0"/>
              <a:t>https://events.r20.constantcontact.com/register/</a:t>
            </a:r>
            <a:r>
              <a:rPr lang="en-US" dirty="0" err="1"/>
              <a:t>eventReg?oeidk</a:t>
            </a:r>
            <a:r>
              <a:rPr lang="en-US" dirty="0"/>
              <a:t>=a07eg91ip8e2467b44f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64347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2019</a:t>
            </a:r>
          </a:p>
          <a:p>
            <a:pPr marL="285750" indent="-285750">
              <a:buFont typeface="Arial" panose="020B0604020202020204" pitchFamily="34" charset="0"/>
              <a:buChar char="•"/>
            </a:pPr>
            <a:r>
              <a:rPr lang="en-US" dirty="0"/>
              <a:t>Alamance CC</a:t>
            </a:r>
          </a:p>
          <a:p>
            <a:endParaRPr lang="en-US" dirty="0"/>
          </a:p>
          <a:p>
            <a:r>
              <a:rPr lang="en-US" dirty="0"/>
              <a:t>Sept 2019</a:t>
            </a:r>
          </a:p>
          <a:p>
            <a:pPr marL="285750" indent="-285750">
              <a:buFont typeface="Arial" panose="020B0604020202020204" pitchFamily="34" charset="0"/>
              <a:buChar char="•"/>
            </a:pPr>
            <a:r>
              <a:rPr lang="en-US" dirty="0"/>
              <a:t>Blue Ridge CC</a:t>
            </a:r>
          </a:p>
          <a:p>
            <a:pPr marL="285750" indent="-285750">
              <a:buFont typeface="Arial" panose="020B0604020202020204" pitchFamily="34" charset="0"/>
              <a:buChar char="•"/>
            </a:pPr>
            <a:r>
              <a:rPr lang="en-US" dirty="0"/>
              <a:t>Brunswick CC</a:t>
            </a:r>
          </a:p>
          <a:p>
            <a:endParaRPr lang="en-US" dirty="0"/>
          </a:p>
          <a:p>
            <a:r>
              <a:rPr lang="en-US" dirty="0"/>
              <a:t>Oct 2019</a:t>
            </a:r>
          </a:p>
          <a:p>
            <a:pPr marL="285750" indent="-285750">
              <a:buFont typeface="Arial" panose="020B0604020202020204" pitchFamily="34" charset="0"/>
              <a:buChar char="•"/>
            </a:pPr>
            <a:r>
              <a:rPr lang="en-US" dirty="0"/>
              <a:t>Caldwell CC &amp; TI</a:t>
            </a:r>
          </a:p>
          <a:p>
            <a:pPr marL="285750" indent="-285750">
              <a:buFont typeface="Arial" panose="020B0604020202020204" pitchFamily="34" charset="0"/>
              <a:buChar char="•"/>
            </a:pPr>
            <a:r>
              <a:rPr lang="en-US" dirty="0"/>
              <a:t>Carteret CC</a:t>
            </a:r>
          </a:p>
          <a:p>
            <a:endParaRPr lang="en-US" dirty="0"/>
          </a:p>
          <a:p>
            <a:r>
              <a:rPr lang="en-US" dirty="0"/>
              <a:t>Ready to show</a:t>
            </a:r>
          </a:p>
          <a:p>
            <a:pPr marL="285750" indent="-285750">
              <a:buFont typeface="Arial" panose="020B0604020202020204" pitchFamily="34" charset="0"/>
              <a:buChar char="•"/>
            </a:pPr>
            <a:r>
              <a:rPr lang="en-US" dirty="0"/>
              <a:t>AB-Tech CC</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462729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9/10/19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9/10/19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69" y="4473773"/>
            <a:ext cx="7358063" cy="324398"/>
          </a:xfrm>
          <a:prstGeom prst="rect">
            <a:avLst/>
          </a:prstGeom>
        </p:spPr>
        <p:txBody>
          <a:bodyPr anchor="t"/>
          <a:lstStyle>
            <a:lvl1pPr marL="0" indent="0" algn="ctr">
              <a:spcBef>
                <a:spcPts val="0"/>
              </a:spcBef>
              <a:buSzTx/>
              <a:buNone/>
              <a:defRPr sz="1687" i="1"/>
            </a:lvl1pPr>
            <a:lvl2pPr marL="647379" indent="-334851" algn="ctr">
              <a:spcBef>
                <a:spcPts val="0"/>
              </a:spcBef>
              <a:defRPr sz="1687" i="1"/>
            </a:lvl2pPr>
            <a:lvl3pPr marL="959907" indent="-334851" algn="ctr">
              <a:spcBef>
                <a:spcPts val="0"/>
              </a:spcBef>
              <a:defRPr sz="1687" i="1"/>
            </a:lvl3pPr>
            <a:lvl4pPr marL="1272435" indent="-334851" algn="ctr">
              <a:spcBef>
                <a:spcPts val="0"/>
              </a:spcBef>
              <a:defRPr sz="1687" i="1"/>
            </a:lvl4pPr>
            <a:lvl5pPr marL="1584963" indent="-334851"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69" y="3000314"/>
            <a:ext cx="7358063" cy="428749"/>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9/10/19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9/10/19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September 10,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97" y="4750826"/>
            <a:ext cx="6238568" cy="196352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D40-5A24-3347-84A4-07E67F7C4D06}"/>
              </a:ext>
            </a:extLst>
          </p:cNvPr>
          <p:cNvSpPr>
            <a:spLocks noGrp="1"/>
          </p:cNvSpPr>
          <p:nvPr>
            <p:ph type="title"/>
          </p:nvPr>
        </p:nvSpPr>
        <p:spPr/>
        <p:txBody>
          <a:bodyPr>
            <a:normAutofit fontScale="90000"/>
          </a:bodyPr>
          <a:lstStyle/>
          <a:p>
            <a:r>
              <a:rPr lang="en-US" dirty="0"/>
              <a:t>Summary of the Comprehensive Local Needs Assessment - parts C, D, &amp; E </a:t>
            </a:r>
          </a:p>
        </p:txBody>
      </p:sp>
      <p:sp>
        <p:nvSpPr>
          <p:cNvPr id="274" name="Programs of Study"/>
          <p:cNvSpPr/>
          <p:nvPr/>
        </p:nvSpPr>
        <p:spPr>
          <a:xfrm>
            <a:off x="797958" y="1692149"/>
            <a:ext cx="1986344" cy="1377189"/>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sz="2000" dirty="0"/>
              <a:t>Programs of Study </a:t>
            </a:r>
          </a:p>
        </p:txBody>
      </p:sp>
      <p:sp>
        <p:nvSpPr>
          <p:cNvPr id="275" name="Secondary - Postsecondary…"/>
          <p:cNvSpPr txBox="1"/>
          <p:nvPr/>
        </p:nvSpPr>
        <p:spPr>
          <a:xfrm>
            <a:off x="253562" y="4295032"/>
            <a:ext cx="3120857" cy="2534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1800" u="sng"/>
            </a:pPr>
            <a:r>
              <a:rPr sz="1600" dirty="0"/>
              <a:t>Secondary - Postsecondary </a:t>
            </a:r>
          </a:p>
          <a:p>
            <a:pPr marL="119063" indent="-119063">
              <a:buSzPct val="100000"/>
              <a:buChar char="•"/>
              <a:defRPr sz="1800"/>
            </a:pPr>
            <a:r>
              <a:rPr sz="1600" dirty="0"/>
              <a:t>Career and College Promise </a:t>
            </a:r>
          </a:p>
          <a:p>
            <a:pPr marL="119063" indent="-119063">
              <a:buSzPct val="100000"/>
              <a:buChar char="•"/>
              <a:defRPr sz="1800"/>
            </a:pPr>
            <a:r>
              <a:rPr sz="1600" dirty="0"/>
              <a:t> Articulation Agreement </a:t>
            </a:r>
          </a:p>
          <a:p>
            <a:pPr marL="119063" indent="-119063">
              <a:buSzPct val="100000"/>
              <a:buChar char="•"/>
              <a:defRPr sz="1800"/>
            </a:pPr>
            <a:r>
              <a:rPr sz="1600" dirty="0"/>
              <a:t>College Stand Along POS </a:t>
            </a:r>
          </a:p>
          <a:p>
            <a:pPr marL="119063" indent="-119063">
              <a:buSzPct val="100000"/>
              <a:buChar char="•"/>
              <a:defRPr sz="1800"/>
            </a:pPr>
            <a:r>
              <a:rPr sz="1600" dirty="0"/>
              <a:t>Progressive Skill Gain for Labor Market</a:t>
            </a:r>
          </a:p>
          <a:p>
            <a:pPr marL="119063" indent="-119063">
              <a:buSzPct val="100000"/>
              <a:buChar char="•"/>
              <a:defRPr sz="1800"/>
            </a:pPr>
            <a:r>
              <a:rPr sz="1600" dirty="0"/>
              <a:t>Employment </a:t>
            </a:r>
            <a:endParaRPr lang="en-US" sz="1600" dirty="0"/>
          </a:p>
          <a:p>
            <a:pPr marL="119063" indent="-119063">
              <a:buSzPct val="100000"/>
              <a:buChar char="•"/>
              <a:defRPr sz="1800"/>
            </a:pPr>
            <a:endParaRPr lang="en-US" sz="1600" dirty="0"/>
          </a:p>
          <a:p>
            <a:pPr>
              <a:buSzPct val="100000"/>
              <a:defRPr sz="1800"/>
            </a:pPr>
            <a:r>
              <a:rPr lang="en-US" sz="1600" dirty="0"/>
              <a:t>What are other data sources available at the college level? </a:t>
            </a:r>
          </a:p>
        </p:txBody>
      </p:sp>
      <p:sp>
        <p:nvSpPr>
          <p:cNvPr id="276" name="Professional Development"/>
          <p:cNvSpPr/>
          <p:nvPr/>
        </p:nvSpPr>
        <p:spPr>
          <a:xfrm>
            <a:off x="3458557"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sz="2000" dirty="0"/>
              <a:t>Professional Development </a:t>
            </a:r>
          </a:p>
        </p:txBody>
      </p:sp>
      <p:sp>
        <p:nvSpPr>
          <p:cNvPr id="277" name="Special Populations"/>
          <p:cNvSpPr/>
          <p:nvPr/>
        </p:nvSpPr>
        <p:spPr>
          <a:xfrm>
            <a:off x="6458668"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sz="2000" dirty="0"/>
              <a:t>Special Populations</a:t>
            </a:r>
          </a:p>
        </p:txBody>
      </p:sp>
      <p:sp>
        <p:nvSpPr>
          <p:cNvPr id="278" name="Local College Professional Development Plan…"/>
          <p:cNvSpPr txBox="1"/>
          <p:nvPr/>
        </p:nvSpPr>
        <p:spPr>
          <a:xfrm>
            <a:off x="3438572" y="4295032"/>
            <a:ext cx="2274288" cy="2041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1800" u="sng"/>
            </a:pPr>
            <a:r>
              <a:rPr sz="1600" dirty="0"/>
              <a:t>Local College Professional Development Plan </a:t>
            </a:r>
          </a:p>
          <a:p>
            <a:pPr marL="126891" indent="-126891">
              <a:buSzPct val="100000"/>
              <a:buChar char="•"/>
              <a:defRPr sz="1800"/>
            </a:pPr>
            <a:r>
              <a:rPr sz="1600" dirty="0"/>
              <a:t>How do we incorporate the College Professional Development Plan into Perkins CLNA? </a:t>
            </a:r>
          </a:p>
          <a:p>
            <a:pPr marL="126891" indent="-126891">
              <a:buSzPct val="100000"/>
              <a:buChar char="•"/>
              <a:defRPr sz="1800"/>
            </a:pPr>
            <a:r>
              <a:rPr sz="1600" dirty="0"/>
              <a:t>Understand Professional Development Definition</a:t>
            </a:r>
          </a:p>
        </p:txBody>
      </p:sp>
      <p:sp>
        <p:nvSpPr>
          <p:cNvPr id="279" name="Documents to Consider…"/>
          <p:cNvSpPr txBox="1"/>
          <p:nvPr/>
        </p:nvSpPr>
        <p:spPr>
          <a:xfrm>
            <a:off x="6232208" y="4279643"/>
            <a:ext cx="2687239" cy="228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2200" u="sng"/>
            </a:pPr>
            <a:r>
              <a:rPr sz="1600" dirty="0"/>
              <a:t>Documents to Consider </a:t>
            </a:r>
          </a:p>
          <a:p>
            <a:pPr marL="126891" indent="-126891">
              <a:buSzPct val="100000"/>
              <a:buChar char="•"/>
              <a:defRPr sz="1800"/>
            </a:pPr>
            <a:r>
              <a:rPr sz="1600" dirty="0"/>
              <a:t>College Application CFNC</a:t>
            </a:r>
            <a:endParaRPr lang="en-US" sz="1600" dirty="0"/>
          </a:p>
          <a:p>
            <a:pPr marL="126891" indent="-126891">
              <a:buSzPct val="100000"/>
              <a:buChar char="•"/>
              <a:defRPr sz="1800"/>
            </a:pPr>
            <a:endParaRPr lang="en-US" sz="1600" dirty="0"/>
          </a:p>
          <a:p>
            <a:pPr>
              <a:defRPr sz="1900"/>
            </a:pPr>
            <a:r>
              <a:rPr lang="en-US" sz="1600" dirty="0"/>
              <a:t>How do we identify Special Population students ?</a:t>
            </a:r>
          </a:p>
          <a:p>
            <a:pPr>
              <a:defRPr sz="1900"/>
            </a:pPr>
            <a:r>
              <a:rPr lang="en-US" sz="1600" dirty="0"/>
              <a:t>How to we assist those interested in enrolling? </a:t>
            </a:r>
          </a:p>
          <a:p>
            <a:pPr>
              <a:defRPr sz="1900"/>
            </a:pPr>
            <a:r>
              <a:rPr lang="en-US" sz="1600" dirty="0"/>
              <a:t>How do we support those enrolled in CTE? </a:t>
            </a:r>
            <a:r>
              <a:rPr sz="1600" dirty="0"/>
              <a:t> </a:t>
            </a:r>
          </a:p>
        </p:txBody>
      </p:sp>
      <p:sp>
        <p:nvSpPr>
          <p:cNvPr id="280" name="What are other data sources available at the College Level?"/>
          <p:cNvSpPr txBox="1"/>
          <p:nvPr/>
        </p:nvSpPr>
        <p:spPr>
          <a:xfrm>
            <a:off x="525539" y="6269246"/>
            <a:ext cx="2599763"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1800"/>
            </a:lvl1pPr>
          </a:lstStyle>
          <a:p>
            <a:endParaRPr sz="1600" dirty="0"/>
          </a:p>
        </p:txBody>
      </p:sp>
      <p:sp>
        <p:nvSpPr>
          <p:cNvPr id="281" name="Review"/>
          <p:cNvSpPr/>
          <p:nvPr/>
        </p:nvSpPr>
        <p:spPr>
          <a:xfrm rot="5358832">
            <a:off x="1218727" y="3169928"/>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r>
              <a:rPr sz="2000" dirty="0"/>
              <a:t>Review </a:t>
            </a:r>
          </a:p>
        </p:txBody>
      </p:sp>
      <p:sp>
        <p:nvSpPr>
          <p:cNvPr id="282" name="How do we identify Special Population students ?…"/>
          <p:cNvSpPr txBox="1"/>
          <p:nvPr/>
        </p:nvSpPr>
        <p:spPr>
          <a:xfrm>
            <a:off x="6287902" y="5701033"/>
            <a:ext cx="2575851"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defRPr sz="1900"/>
            </a:pPr>
            <a:endParaRPr sz="1600" dirty="0"/>
          </a:p>
        </p:txBody>
      </p:sp>
      <p:sp>
        <p:nvSpPr>
          <p:cNvPr id="283" name="Check"/>
          <p:cNvSpPr/>
          <p:nvPr/>
        </p:nvSpPr>
        <p:spPr>
          <a:xfrm rot="5358832">
            <a:off x="4005075"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r>
              <a:rPr sz="2000"/>
              <a:t>Check</a:t>
            </a:r>
          </a:p>
        </p:txBody>
      </p:sp>
      <p:sp>
        <p:nvSpPr>
          <p:cNvPr id="284" name="Engage"/>
          <p:cNvSpPr/>
          <p:nvPr/>
        </p:nvSpPr>
        <p:spPr>
          <a:xfrm rot="5358832">
            <a:off x="7005186"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r>
              <a:rPr sz="2000" dirty="0"/>
              <a:t>Engage</a:t>
            </a:r>
          </a:p>
        </p:txBody>
      </p:sp>
    </p:spTree>
    <p:extLst>
      <p:ext uri="{BB962C8B-B14F-4D97-AF65-F5344CB8AC3E}">
        <p14:creationId xmlns:p14="http://schemas.microsoft.com/office/powerpoint/2010/main" val="23630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CDFAB7-7875-8940-B102-E2E62A5748AE}"/>
              </a:ext>
            </a:extLst>
          </p:cNvPr>
          <p:cNvSpPr>
            <a:spLocks noGrp="1"/>
          </p:cNvSpPr>
          <p:nvPr>
            <p:ph idx="1"/>
          </p:nvPr>
        </p:nvSpPr>
        <p:spPr/>
        <p:txBody>
          <a:bodyPr/>
          <a:lstStyle/>
          <a:p>
            <a:r>
              <a:rPr lang="en-US" dirty="0"/>
              <a:t>What are you doing?</a:t>
            </a:r>
          </a:p>
        </p:txBody>
      </p:sp>
      <p:sp>
        <p:nvSpPr>
          <p:cNvPr id="3" name="Title 2">
            <a:extLst>
              <a:ext uri="{FF2B5EF4-FFF2-40B4-BE49-F238E27FC236}">
                <a16:creationId xmlns:a16="http://schemas.microsoft.com/office/drawing/2014/main" id="{59093CEA-9C07-324F-9C7D-03B10CD927F9}"/>
              </a:ext>
            </a:extLst>
          </p:cNvPr>
          <p:cNvSpPr>
            <a:spLocks noGrp="1"/>
          </p:cNvSpPr>
          <p:nvPr>
            <p:ph type="title"/>
          </p:nvPr>
        </p:nvSpPr>
        <p:spPr/>
        <p:txBody>
          <a:bodyPr/>
          <a:lstStyle/>
          <a:p>
            <a:r>
              <a:rPr lang="en-US" dirty="0"/>
              <a:t>Comprehensive Local </a:t>
            </a:r>
            <a:br>
              <a:rPr lang="en-US" dirty="0"/>
            </a:br>
            <a:r>
              <a:rPr lang="en-US" dirty="0"/>
              <a:t>Needs Assessment</a:t>
            </a:r>
          </a:p>
        </p:txBody>
      </p:sp>
    </p:spTree>
    <p:extLst>
      <p:ext uri="{BB962C8B-B14F-4D97-AF65-F5344CB8AC3E}">
        <p14:creationId xmlns:p14="http://schemas.microsoft.com/office/powerpoint/2010/main" val="38331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B20413-6F64-6C45-B5BE-850A5311DE25}"/>
              </a:ext>
            </a:extLst>
          </p:cNvPr>
          <p:cNvSpPr>
            <a:spLocks noGrp="1"/>
          </p:cNvSpPr>
          <p:nvPr>
            <p:ph idx="1"/>
          </p:nvPr>
        </p:nvSpPr>
        <p:spPr>
          <a:xfrm>
            <a:off x="628650" y="1761204"/>
            <a:ext cx="8033569" cy="5249196"/>
          </a:xfrm>
        </p:spPr>
        <p:txBody>
          <a:bodyPr>
            <a:noAutofit/>
          </a:bodyPr>
          <a:lstStyle/>
          <a:p>
            <a:r>
              <a:rPr lang="en-US" sz="2400" dirty="0"/>
              <a:t>SEC. 112. (a)(3)(F)(c) RESERVE.--… an eligible agency may award grants to eligible recipients …</a:t>
            </a:r>
          </a:p>
          <a:p>
            <a:r>
              <a:rPr lang="en-US" sz="2400" dirty="0"/>
              <a:t>(1) in—</a:t>
            </a:r>
          </a:p>
          <a:p>
            <a:r>
              <a:rPr lang="en-US" sz="2400" dirty="0"/>
              <a:t>(A) rural areas;</a:t>
            </a:r>
          </a:p>
          <a:p>
            <a:r>
              <a:rPr lang="en-US" sz="2400" dirty="0"/>
              <a:t>…</a:t>
            </a:r>
          </a:p>
          <a:p>
            <a:r>
              <a:rPr lang="en-US" sz="2400" dirty="0"/>
              <a:t>(2) in order to—</a:t>
            </a:r>
          </a:p>
          <a:p>
            <a:r>
              <a:rPr lang="en-US" sz="2400" dirty="0"/>
              <a:t>…</a:t>
            </a:r>
          </a:p>
          <a:p>
            <a:r>
              <a:rPr lang="en-US" sz="2400" dirty="0"/>
              <a:t>(B) promote the development, implementation, and adoption of programs of study or career pathways aligned with State-identified high-skill, high-wage, or in-demand occupations or industries.</a:t>
            </a:r>
          </a:p>
          <a:p>
            <a:endParaRPr lang="en-US" sz="2400" dirty="0"/>
          </a:p>
        </p:txBody>
      </p:sp>
      <p:sp>
        <p:nvSpPr>
          <p:cNvPr id="3" name="Title 2">
            <a:extLst>
              <a:ext uri="{FF2B5EF4-FFF2-40B4-BE49-F238E27FC236}">
                <a16:creationId xmlns:a16="http://schemas.microsoft.com/office/drawing/2014/main" id="{74BF695C-0898-0842-9462-4DE1E8A86ACE}"/>
              </a:ext>
            </a:extLst>
          </p:cNvPr>
          <p:cNvSpPr>
            <a:spLocks noGrp="1"/>
          </p:cNvSpPr>
          <p:nvPr>
            <p:ph type="title"/>
          </p:nvPr>
        </p:nvSpPr>
        <p:spPr/>
        <p:txBody>
          <a:bodyPr/>
          <a:lstStyle/>
          <a:p>
            <a:r>
              <a:rPr lang="en-US" dirty="0"/>
              <a:t>Reserve Funds</a:t>
            </a:r>
          </a:p>
        </p:txBody>
      </p:sp>
    </p:spTree>
    <p:extLst>
      <p:ext uri="{BB962C8B-B14F-4D97-AF65-F5344CB8AC3E}">
        <p14:creationId xmlns:p14="http://schemas.microsoft.com/office/powerpoint/2010/main" val="2139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B20413-6F64-6C45-B5BE-850A5311DE25}"/>
              </a:ext>
            </a:extLst>
          </p:cNvPr>
          <p:cNvSpPr>
            <a:spLocks noGrp="1"/>
          </p:cNvSpPr>
          <p:nvPr>
            <p:ph idx="1"/>
          </p:nvPr>
        </p:nvSpPr>
        <p:spPr>
          <a:xfrm>
            <a:off x="628650" y="1761204"/>
            <a:ext cx="8195310" cy="5096796"/>
          </a:xfrm>
        </p:spPr>
        <p:txBody>
          <a:bodyPr>
            <a:noAutofit/>
          </a:bodyPr>
          <a:lstStyle/>
          <a:p>
            <a:r>
              <a:rPr lang="en-US" dirty="0"/>
              <a:t>One million dollars of Perkins reserve funds has been allocated to 42 community colleges identified as rural, based on the number of students in 2017-2018 enrolled in CTE programs of study who received the Pell grant or BIA assistance. </a:t>
            </a:r>
          </a:p>
          <a:p>
            <a:r>
              <a:rPr lang="en-US" dirty="0"/>
              <a:t>These reserve funds will be used by the colleges to “promote the development, implementation, and adoption of programs of study or career pathways aligned with State-identified high-skill, high-wage, or in-demand occupations or industries.”</a:t>
            </a:r>
          </a:p>
          <a:p>
            <a:endParaRPr lang="en-US" sz="2400" dirty="0"/>
          </a:p>
        </p:txBody>
      </p:sp>
      <p:sp>
        <p:nvSpPr>
          <p:cNvPr id="3" name="Title 2">
            <a:extLst>
              <a:ext uri="{FF2B5EF4-FFF2-40B4-BE49-F238E27FC236}">
                <a16:creationId xmlns:a16="http://schemas.microsoft.com/office/drawing/2014/main" id="{74BF695C-0898-0842-9462-4DE1E8A86ACE}"/>
              </a:ext>
            </a:extLst>
          </p:cNvPr>
          <p:cNvSpPr>
            <a:spLocks noGrp="1"/>
          </p:cNvSpPr>
          <p:nvPr>
            <p:ph type="title"/>
          </p:nvPr>
        </p:nvSpPr>
        <p:spPr/>
        <p:txBody>
          <a:bodyPr/>
          <a:lstStyle/>
          <a:p>
            <a:r>
              <a:rPr lang="en-US" dirty="0"/>
              <a:t>Reserve Funds</a:t>
            </a:r>
          </a:p>
        </p:txBody>
      </p:sp>
    </p:spTree>
    <p:extLst>
      <p:ext uri="{BB962C8B-B14F-4D97-AF65-F5344CB8AC3E}">
        <p14:creationId xmlns:p14="http://schemas.microsoft.com/office/powerpoint/2010/main" val="153323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9D325-89CE-E143-B573-153E6A262CC3}"/>
              </a:ext>
            </a:extLst>
          </p:cNvPr>
          <p:cNvSpPr>
            <a:spLocks noGrp="1"/>
          </p:cNvSpPr>
          <p:nvPr>
            <p:ph idx="1"/>
          </p:nvPr>
        </p:nvSpPr>
        <p:spPr>
          <a:xfrm>
            <a:off x="54494" y="1761204"/>
            <a:ext cx="2986417" cy="5096796"/>
          </a:xfrm>
        </p:spPr>
        <p:txBody>
          <a:bodyPr vert="horz">
            <a:noAutofit/>
          </a:bodyPr>
          <a:lstStyle/>
          <a:p>
            <a:r>
              <a:rPr lang="en-US" sz="1700" dirty="0"/>
              <a:t>Beaufort County CC</a:t>
            </a:r>
          </a:p>
          <a:p>
            <a:r>
              <a:rPr lang="en-US" sz="1700" dirty="0"/>
              <a:t>Bladen CC</a:t>
            </a:r>
          </a:p>
          <a:p>
            <a:r>
              <a:rPr lang="en-US" sz="1700" dirty="0"/>
              <a:t>Blue Ridge CC</a:t>
            </a:r>
          </a:p>
          <a:p>
            <a:r>
              <a:rPr lang="en-US" sz="1700" dirty="0"/>
              <a:t>Brunswick CC</a:t>
            </a:r>
          </a:p>
          <a:p>
            <a:r>
              <a:rPr lang="en-US" sz="1700" dirty="0"/>
              <a:t>Caldwell CC &amp; TI</a:t>
            </a:r>
          </a:p>
          <a:p>
            <a:r>
              <a:rPr lang="en-US" sz="1700" dirty="0"/>
              <a:t>Carteret CC</a:t>
            </a:r>
          </a:p>
          <a:p>
            <a:r>
              <a:rPr lang="en-US" sz="1700" dirty="0"/>
              <a:t>Central Carolina CC</a:t>
            </a:r>
          </a:p>
          <a:p>
            <a:r>
              <a:rPr lang="en-US" sz="1700" dirty="0"/>
              <a:t>Cleveland CC</a:t>
            </a:r>
          </a:p>
          <a:p>
            <a:r>
              <a:rPr lang="en-US" sz="1700" dirty="0"/>
              <a:t>College of The Albemarle</a:t>
            </a:r>
          </a:p>
          <a:p>
            <a:r>
              <a:rPr lang="en-US" sz="1700" dirty="0"/>
              <a:t>Craven CC</a:t>
            </a:r>
          </a:p>
          <a:p>
            <a:r>
              <a:rPr lang="en-US" sz="1700" dirty="0"/>
              <a:t>Edgecombe CC</a:t>
            </a:r>
          </a:p>
          <a:p>
            <a:r>
              <a:rPr lang="en-US" sz="1700" dirty="0"/>
              <a:t>Halifax CC</a:t>
            </a:r>
          </a:p>
          <a:p>
            <a:r>
              <a:rPr lang="en-US" sz="1700" dirty="0"/>
              <a:t>Haywood CC</a:t>
            </a:r>
          </a:p>
          <a:p>
            <a:r>
              <a:rPr lang="en-US" sz="1700" dirty="0"/>
              <a:t>Isothermal CC</a:t>
            </a:r>
          </a:p>
        </p:txBody>
      </p:sp>
      <p:sp>
        <p:nvSpPr>
          <p:cNvPr id="3" name="Title 2">
            <a:extLst>
              <a:ext uri="{FF2B5EF4-FFF2-40B4-BE49-F238E27FC236}">
                <a16:creationId xmlns:a16="http://schemas.microsoft.com/office/drawing/2014/main" id="{82B42D35-73D9-D544-9241-93C3716245B5}"/>
              </a:ext>
            </a:extLst>
          </p:cNvPr>
          <p:cNvSpPr>
            <a:spLocks noGrp="1"/>
          </p:cNvSpPr>
          <p:nvPr>
            <p:ph type="title"/>
          </p:nvPr>
        </p:nvSpPr>
        <p:spPr/>
        <p:txBody>
          <a:bodyPr/>
          <a:lstStyle/>
          <a:p>
            <a:r>
              <a:rPr lang="en-US" dirty="0"/>
              <a:t>Colleges with Reserve Grant </a:t>
            </a:r>
            <a:br>
              <a:rPr lang="en-US" dirty="0"/>
            </a:br>
            <a:r>
              <a:rPr lang="en-US" dirty="0"/>
              <a:t>2019-2020</a:t>
            </a:r>
          </a:p>
        </p:txBody>
      </p:sp>
      <p:sp>
        <p:nvSpPr>
          <p:cNvPr id="4" name="Content Placeholder 1">
            <a:extLst>
              <a:ext uri="{FF2B5EF4-FFF2-40B4-BE49-F238E27FC236}">
                <a16:creationId xmlns:a16="http://schemas.microsoft.com/office/drawing/2014/main" id="{D04E0ECC-3686-5545-ADC3-15BF8F12EED8}"/>
              </a:ext>
            </a:extLst>
          </p:cNvPr>
          <p:cNvSpPr txBox="1">
            <a:spLocks/>
          </p:cNvSpPr>
          <p:nvPr/>
        </p:nvSpPr>
        <p:spPr>
          <a:xfrm>
            <a:off x="3247808" y="1761204"/>
            <a:ext cx="2646178" cy="5096796"/>
          </a:xfrm>
          <a:prstGeom prst="rect">
            <a:avLst/>
          </a:prstGeom>
        </p:spPr>
        <p:txBody>
          <a:bodyPr vert="horz" lIns="91440" tIns="45720" rIns="91440" bIns="45720" rtlCol="0">
            <a:no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Times New Roman" charset="0"/>
                <a:ea typeface="Times New Roman" charset="0"/>
                <a:cs typeface="Times New Roman" charset="0"/>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Times New Roman" charset="0"/>
                <a:ea typeface="Times New Roman" charset="0"/>
                <a:cs typeface="Times New Roman" charset="0"/>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Times New Roman" charset="0"/>
                <a:ea typeface="Times New Roman" charset="0"/>
                <a:cs typeface="Times New Roman" charset="0"/>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Times New Roman" charset="0"/>
                <a:ea typeface="Times New Roman" charset="0"/>
                <a:cs typeface="Times New Roman" charset="0"/>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700" dirty="0"/>
              <a:t>James </a:t>
            </a:r>
            <a:r>
              <a:rPr lang="en-US" sz="1700" dirty="0" err="1"/>
              <a:t>Sprunt</a:t>
            </a:r>
            <a:r>
              <a:rPr lang="en-US" sz="1700" dirty="0"/>
              <a:t> CC</a:t>
            </a:r>
          </a:p>
          <a:p>
            <a:r>
              <a:rPr lang="en-US" sz="1700" dirty="0"/>
              <a:t>Johnston CC</a:t>
            </a:r>
          </a:p>
          <a:p>
            <a:r>
              <a:rPr lang="en-US" sz="1700" dirty="0"/>
              <a:t>Lenoir CC</a:t>
            </a:r>
          </a:p>
          <a:p>
            <a:r>
              <a:rPr lang="en-US" sz="1700" dirty="0"/>
              <a:t>Martin CC</a:t>
            </a:r>
          </a:p>
          <a:p>
            <a:r>
              <a:rPr lang="en-US" sz="1700" dirty="0" err="1"/>
              <a:t>Mayland</a:t>
            </a:r>
            <a:r>
              <a:rPr lang="en-US" sz="1700" dirty="0"/>
              <a:t> CC</a:t>
            </a:r>
          </a:p>
          <a:p>
            <a:r>
              <a:rPr lang="en-US" sz="1700" dirty="0"/>
              <a:t>McDowell Technical CC</a:t>
            </a:r>
          </a:p>
          <a:p>
            <a:r>
              <a:rPr lang="en-US" sz="1700" dirty="0"/>
              <a:t>Montgomery CC</a:t>
            </a:r>
          </a:p>
          <a:p>
            <a:r>
              <a:rPr lang="en-US" sz="1700" dirty="0"/>
              <a:t>Nash CC</a:t>
            </a:r>
          </a:p>
          <a:p>
            <a:r>
              <a:rPr lang="en-US" sz="1700" dirty="0"/>
              <a:t>Pamlico CC</a:t>
            </a:r>
          </a:p>
          <a:p>
            <a:r>
              <a:rPr lang="en-US" sz="1700" dirty="0"/>
              <a:t>Piedmont CC</a:t>
            </a:r>
          </a:p>
          <a:p>
            <a:r>
              <a:rPr lang="en-US" sz="1700" dirty="0"/>
              <a:t>Randolph CC</a:t>
            </a:r>
          </a:p>
          <a:p>
            <a:r>
              <a:rPr lang="en-US" sz="1700" dirty="0"/>
              <a:t>Richmond CC</a:t>
            </a:r>
          </a:p>
          <a:p>
            <a:r>
              <a:rPr lang="en-US" sz="1700" dirty="0"/>
              <a:t>Roanoke-Chowan CC</a:t>
            </a:r>
          </a:p>
          <a:p>
            <a:r>
              <a:rPr lang="en-US" sz="1700" dirty="0"/>
              <a:t>Robeson CC</a:t>
            </a:r>
          </a:p>
        </p:txBody>
      </p:sp>
      <p:sp>
        <p:nvSpPr>
          <p:cNvPr id="5" name="Content Placeholder 1">
            <a:extLst>
              <a:ext uri="{FF2B5EF4-FFF2-40B4-BE49-F238E27FC236}">
                <a16:creationId xmlns:a16="http://schemas.microsoft.com/office/drawing/2014/main" id="{14C517BD-BFC5-FA43-95B2-00973E0AD6B7}"/>
              </a:ext>
            </a:extLst>
          </p:cNvPr>
          <p:cNvSpPr txBox="1">
            <a:spLocks/>
          </p:cNvSpPr>
          <p:nvPr/>
        </p:nvSpPr>
        <p:spPr>
          <a:xfrm>
            <a:off x="6285172" y="1761204"/>
            <a:ext cx="2646178" cy="5096796"/>
          </a:xfrm>
          <a:prstGeom prst="rect">
            <a:avLst/>
          </a:prstGeom>
        </p:spPr>
        <p:txBody>
          <a:bodyPr vert="horz" lIns="91440" tIns="45720" rIns="91440" bIns="45720" rtlCol="0">
            <a:no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Times New Roman" charset="0"/>
                <a:ea typeface="Times New Roman" charset="0"/>
                <a:cs typeface="Times New Roman" charset="0"/>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Times New Roman" charset="0"/>
                <a:ea typeface="Times New Roman" charset="0"/>
                <a:cs typeface="Times New Roman" charset="0"/>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Times New Roman" charset="0"/>
                <a:ea typeface="Times New Roman" charset="0"/>
                <a:cs typeface="Times New Roman" charset="0"/>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Times New Roman" charset="0"/>
                <a:ea typeface="Times New Roman" charset="0"/>
                <a:cs typeface="Times New Roman" charset="0"/>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700" dirty="0"/>
              <a:t>Rockingham CC</a:t>
            </a:r>
          </a:p>
          <a:p>
            <a:r>
              <a:rPr lang="en-US" sz="1700" dirty="0"/>
              <a:t>Sampson CC</a:t>
            </a:r>
          </a:p>
          <a:p>
            <a:r>
              <a:rPr lang="en-US" sz="1700" dirty="0"/>
              <a:t>Sandhills CC</a:t>
            </a:r>
          </a:p>
          <a:p>
            <a:r>
              <a:rPr lang="en-US" sz="1700" dirty="0"/>
              <a:t>South Piedmont CC</a:t>
            </a:r>
          </a:p>
          <a:p>
            <a:r>
              <a:rPr lang="en-US" sz="1700" dirty="0"/>
              <a:t>Southeastern CC</a:t>
            </a:r>
          </a:p>
          <a:p>
            <a:r>
              <a:rPr lang="en-US" sz="1700" dirty="0"/>
              <a:t>Southwestern CC</a:t>
            </a:r>
          </a:p>
          <a:p>
            <a:r>
              <a:rPr lang="en-US" sz="1700" dirty="0"/>
              <a:t>Stanly CC</a:t>
            </a:r>
          </a:p>
          <a:p>
            <a:r>
              <a:rPr lang="en-US" sz="1700" dirty="0"/>
              <a:t>Surry CC</a:t>
            </a:r>
          </a:p>
          <a:p>
            <a:r>
              <a:rPr lang="en-US" sz="1700" dirty="0"/>
              <a:t>Tri-County CC</a:t>
            </a:r>
          </a:p>
          <a:p>
            <a:r>
              <a:rPr lang="en-US" sz="1700" dirty="0"/>
              <a:t>Vance-Granville CC</a:t>
            </a:r>
          </a:p>
          <a:p>
            <a:r>
              <a:rPr lang="en-US" sz="1700" dirty="0"/>
              <a:t>Wayne CC</a:t>
            </a:r>
          </a:p>
          <a:p>
            <a:r>
              <a:rPr lang="en-US" sz="1700" dirty="0"/>
              <a:t>Western Piedmont CC</a:t>
            </a:r>
          </a:p>
          <a:p>
            <a:r>
              <a:rPr lang="en-US" sz="1700" dirty="0"/>
              <a:t>Wilkes CC</a:t>
            </a:r>
          </a:p>
          <a:p>
            <a:r>
              <a:rPr lang="en-US" sz="1700" dirty="0"/>
              <a:t>Wilson CC</a:t>
            </a:r>
          </a:p>
          <a:p>
            <a:endParaRPr lang="en-US" sz="1700" dirty="0"/>
          </a:p>
        </p:txBody>
      </p:sp>
    </p:spTree>
    <p:extLst>
      <p:ext uri="{BB962C8B-B14F-4D97-AF65-F5344CB8AC3E}">
        <p14:creationId xmlns:p14="http://schemas.microsoft.com/office/powerpoint/2010/main" val="487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re year ready to receive Perkins Funds?…"/>
          <p:cNvSpPr txBox="1">
            <a:spLocks noGrp="1"/>
          </p:cNvSpPr>
          <p:nvPr>
            <p:ph idx="1"/>
          </p:nvPr>
        </p:nvSpPr>
        <p:spPr>
          <a:xfrm>
            <a:off x="501060" y="1761204"/>
            <a:ext cx="8515350" cy="4928308"/>
          </a:xfrm>
        </p:spPr>
        <p:txBody>
          <a:bodyPr>
            <a:normAutofit/>
          </a:bodyPr>
          <a:lstStyle/>
          <a:p>
            <a:r>
              <a:rPr lang="en-US" dirty="0"/>
              <a:t>Comprehensive Local Needs Assessment </a:t>
            </a:r>
            <a:r>
              <a:rPr lang="en-US" sz="2800" dirty="0"/>
              <a:t>Strategies </a:t>
            </a:r>
          </a:p>
          <a:p>
            <a:pPr lvl="1">
              <a:spcBef>
                <a:spcPts val="600"/>
              </a:spcBef>
            </a:pPr>
            <a:r>
              <a:rPr lang="en-US" dirty="0"/>
              <a:t>Conducted by each college fall semester 2019-20</a:t>
            </a:r>
          </a:p>
          <a:p>
            <a:pPr lvl="1">
              <a:spcBef>
                <a:spcPts val="600"/>
              </a:spcBef>
            </a:pPr>
            <a:r>
              <a:rPr lang="en-US" dirty="0"/>
              <a:t>Includes Work Based Learning – Navigator </a:t>
            </a:r>
          </a:p>
          <a:p>
            <a:r>
              <a:rPr lang="en-US" sz="2800" dirty="0"/>
              <a:t>Professional Development</a:t>
            </a:r>
          </a:p>
          <a:p>
            <a:pPr lvl="1"/>
            <a:r>
              <a:rPr lang="en-US" dirty="0"/>
              <a:t>NC-NET College Contacts</a:t>
            </a:r>
          </a:p>
          <a:p>
            <a:r>
              <a:rPr lang="en-US" dirty="0"/>
              <a:t>Budget </a:t>
            </a:r>
          </a:p>
          <a:p>
            <a:pPr lvl="1">
              <a:spcBef>
                <a:spcPts val="600"/>
              </a:spcBef>
            </a:pPr>
            <a:r>
              <a:rPr lang="en-US" dirty="0"/>
              <a:t>Coding, Participants, Funding </a:t>
            </a:r>
          </a:p>
          <a:p>
            <a:pPr lvl="1">
              <a:spcBef>
                <a:spcPts val="600"/>
              </a:spcBef>
            </a:pPr>
            <a:r>
              <a:rPr lang="en-US" dirty="0"/>
              <a:t>Carry Over in Initial Allocation </a:t>
            </a:r>
          </a:p>
          <a:p>
            <a:pPr lvl="1">
              <a:spcBef>
                <a:spcPts val="600"/>
              </a:spcBef>
            </a:pPr>
            <a:r>
              <a:rPr lang="en-US" dirty="0"/>
              <a:t>Reserve fund for Rural Colleges </a:t>
            </a:r>
          </a:p>
          <a:p>
            <a:pPr lvl="1">
              <a:spcBef>
                <a:spcPts val="600"/>
              </a:spcBef>
            </a:pPr>
            <a:endParaRPr lang="en-US" dirty="0"/>
          </a:p>
        </p:txBody>
      </p:sp>
      <p:sp>
        <p:nvSpPr>
          <p:cNvPr id="164" name="2019-20"/>
          <p:cNvSpPr txBox="1">
            <a:spLocks noGrp="1"/>
          </p:cNvSpPr>
          <p:nvPr>
            <p:ph type="title"/>
          </p:nvPr>
        </p:nvSpPr>
        <p:spPr/>
        <p:txBody>
          <a:bodyPr/>
          <a:lstStyle/>
          <a:p>
            <a:r>
              <a:rPr lang="en-US" dirty="0"/>
              <a:t>2019-20</a:t>
            </a:r>
          </a:p>
        </p:txBody>
      </p:sp>
    </p:spTree>
    <p:extLst>
      <p:ext uri="{BB962C8B-B14F-4D97-AF65-F5344CB8AC3E}">
        <p14:creationId xmlns:p14="http://schemas.microsoft.com/office/powerpoint/2010/main" val="9300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Monitoring…"/>
          <p:cNvSpPr txBox="1">
            <a:spLocks noGrp="1"/>
          </p:cNvSpPr>
          <p:nvPr>
            <p:ph idx="1"/>
          </p:nvPr>
        </p:nvSpPr>
        <p:spPr>
          <a:xfrm>
            <a:off x="628650" y="1761204"/>
            <a:ext cx="7364361" cy="4731671"/>
          </a:xfrm>
        </p:spPr>
        <p:txBody>
          <a:bodyPr/>
          <a:lstStyle/>
          <a:p>
            <a:r>
              <a:rPr lang="en-US" dirty="0"/>
              <a:t>September 25 in Raleigh</a:t>
            </a:r>
          </a:p>
          <a:p>
            <a:r>
              <a:rPr lang="en-US" dirty="0"/>
              <a:t>Colleges are responsible for spending</a:t>
            </a:r>
          </a:p>
          <a:p>
            <a:r>
              <a:rPr lang="en-US" dirty="0"/>
              <a:t>Chief Financial Officer is responsible for following all rules </a:t>
            </a:r>
          </a:p>
          <a:p>
            <a:r>
              <a:rPr lang="en-US" dirty="0"/>
              <a:t>Perkins Contact guides budget </a:t>
            </a:r>
          </a:p>
          <a:p>
            <a:r>
              <a:rPr lang="en-US" dirty="0"/>
              <a:t>Get informed</a:t>
            </a:r>
          </a:p>
          <a:p>
            <a:r>
              <a:rPr lang="en-US" dirty="0"/>
              <a:t>Ask questions </a:t>
            </a:r>
          </a:p>
          <a:p>
            <a:r>
              <a:rPr lang="en-US" dirty="0"/>
              <a:t>Receive updated laws </a:t>
            </a:r>
          </a:p>
        </p:txBody>
      </p:sp>
      <p:sp>
        <p:nvSpPr>
          <p:cNvPr id="174" name="Thoughts for 2019-20"/>
          <p:cNvSpPr txBox="1">
            <a:spLocks noGrp="1"/>
          </p:cNvSpPr>
          <p:nvPr>
            <p:ph type="title"/>
          </p:nvPr>
        </p:nvSpPr>
        <p:spPr/>
        <p:txBody>
          <a:bodyPr/>
          <a:lstStyle/>
          <a:p>
            <a:r>
              <a:rPr lang="en-US" dirty="0"/>
              <a:t>EDGAR Training </a:t>
            </a:r>
          </a:p>
        </p:txBody>
      </p:sp>
      <p:pic>
        <p:nvPicPr>
          <p:cNvPr id="4" name="Picture 3">
            <a:extLst>
              <a:ext uri="{FF2B5EF4-FFF2-40B4-BE49-F238E27FC236}">
                <a16:creationId xmlns:a16="http://schemas.microsoft.com/office/drawing/2014/main" id="{C94674EE-F8B2-C546-8225-A5E0FEF82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324" y="3264649"/>
            <a:ext cx="3014659" cy="3901323"/>
          </a:xfrm>
          <a:prstGeom prst="rect">
            <a:avLst/>
          </a:prstGeom>
        </p:spPr>
      </p:pic>
    </p:spTree>
    <p:extLst>
      <p:ext uri="{BB962C8B-B14F-4D97-AF65-F5344CB8AC3E}">
        <p14:creationId xmlns:p14="http://schemas.microsoft.com/office/powerpoint/2010/main" val="391946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Brunswick Community College</a:t>
            </a:r>
          </a:p>
          <a:p>
            <a:r>
              <a:rPr lang="en-US" dirty="0"/>
              <a:t>Improving non-traditional gender participation in Criminal Justice and Welding programs.</a:t>
            </a:r>
          </a:p>
          <a:p>
            <a:endParaRPr lang="en-US" dirty="0"/>
          </a:p>
          <a:p>
            <a:r>
              <a:rPr lang="en-US" dirty="0"/>
              <a:t>Promising practice videos are on NCperkins.org under Perkins Resources.</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2019</a:t>
            </a:r>
          </a:p>
        </p:txBody>
      </p:sp>
    </p:spTree>
    <p:extLst>
      <p:ext uri="{BB962C8B-B14F-4D97-AF65-F5344CB8AC3E}">
        <p14:creationId xmlns:p14="http://schemas.microsoft.com/office/powerpoint/2010/main" val="352017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September 25, 2019 - Edgar Training - Raleigh </a:t>
            </a:r>
          </a:p>
          <a:p>
            <a:r>
              <a:rPr lang="en-US" b="1" dirty="0"/>
              <a:t>October 2&amp;3, 2019 – NOCTI-ACTE Credential - Raleigh</a:t>
            </a:r>
          </a:p>
          <a:p>
            <a:r>
              <a:rPr lang="en-US" dirty="0"/>
              <a:t>Training online -  </a:t>
            </a:r>
            <a:r>
              <a:rPr lang="en-US" dirty="0" err="1"/>
              <a:t>www.perkins.org</a:t>
            </a:r>
            <a:endParaRPr lang="en-US" dirty="0"/>
          </a:p>
          <a:p>
            <a:r>
              <a:rPr lang="en-US" dirty="0"/>
              <a:t>Perkins Webinars - Second Tuesday </a:t>
            </a:r>
          </a:p>
          <a:p>
            <a:r>
              <a:rPr lang="en-US" dirty="0"/>
              <a:t>Career Pathways Webinars - Third Thursday (September 19)</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1493157" y="5930384"/>
            <a:ext cx="5517088" cy="461665"/>
          </a:xfrm>
          <a:prstGeom prst="rect">
            <a:avLst/>
          </a:prstGeom>
        </p:spPr>
        <p:txBody>
          <a:bodyPr wrap="none">
            <a:spAutoFit/>
          </a:bodyPr>
          <a:lstStyle/>
          <a:p>
            <a:r>
              <a:rPr lang="en-US" sz="2400" dirty="0"/>
              <a:t>https://</a:t>
            </a:r>
            <a:r>
              <a:rPr lang="en-US" sz="2400" dirty="0" err="1"/>
              <a:t>www.ncperkins.org</a:t>
            </a:r>
            <a:r>
              <a:rPr lang="en-US" sz="2400" dirty="0"/>
              <a:t>/presentations/</a:t>
            </a:r>
          </a:p>
        </p:txBody>
      </p:sp>
    </p:spTree>
    <p:extLst>
      <p:ext uri="{BB962C8B-B14F-4D97-AF65-F5344CB8AC3E}">
        <p14:creationId xmlns:p14="http://schemas.microsoft.com/office/powerpoint/2010/main" val="30485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BE98AD-D068-EE49-9378-E274E1FA68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06" y="91440"/>
            <a:ext cx="9134642" cy="6659880"/>
          </a:xfrm>
        </p:spPr>
      </p:pic>
      <p:sp>
        <p:nvSpPr>
          <p:cNvPr id="3" name="Title 2">
            <a:extLst>
              <a:ext uri="{FF2B5EF4-FFF2-40B4-BE49-F238E27FC236}">
                <a16:creationId xmlns:a16="http://schemas.microsoft.com/office/drawing/2014/main" id="{1AE783DF-72E1-444F-B618-C4DE2B3A04E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4116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dirty="0"/>
              <a:t>Develop more fully the </a:t>
            </a:r>
            <a:r>
              <a:rPr lang="en-US" b="1" dirty="0"/>
              <a:t>academic</a:t>
            </a:r>
            <a:r>
              <a:rPr lang="en-US" dirty="0"/>
              <a:t> knowledge and </a:t>
            </a:r>
            <a:r>
              <a:rPr lang="en-US" b="1" dirty="0"/>
              <a:t>technical</a:t>
            </a:r>
            <a:r>
              <a:rPr lang="en-US" dirty="0"/>
              <a:t> and </a:t>
            </a:r>
            <a:r>
              <a:rPr lang="en-US" b="1" dirty="0"/>
              <a:t>employability skills </a:t>
            </a:r>
            <a:r>
              <a:rPr lang="en-US" dirty="0"/>
              <a:t>of secondary education students and </a:t>
            </a:r>
            <a:r>
              <a:rPr lang="en-US" b="1" dirty="0"/>
              <a:t>postsecondary education students who elect to enroll</a:t>
            </a:r>
            <a:r>
              <a:rPr lang="en-US"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a:p>
            <a:r>
              <a:rPr lang="en-US" dirty="0"/>
              <a:t>Next Update:  Tuesday, October 8, 2019 </a:t>
            </a:r>
          </a:p>
          <a:p>
            <a:r>
              <a:rPr lang="en-US" dirty="0"/>
              <a:t>No Update in December or January</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771" y="6099175"/>
            <a:ext cx="4991100" cy="393700"/>
          </a:xfrm>
          <a:prstGeom prst="rect">
            <a:avLst/>
          </a:prstGeom>
        </p:spPr>
      </p:pic>
    </p:spTree>
    <p:extLst>
      <p:ext uri="{BB962C8B-B14F-4D97-AF65-F5344CB8AC3E}">
        <p14:creationId xmlns:p14="http://schemas.microsoft.com/office/powerpoint/2010/main" val="23929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342724-5EC7-EF4B-89AC-A4C2D3A94FFB}"/>
              </a:ext>
            </a:extLst>
          </p:cNvPr>
          <p:cNvSpPr>
            <a:spLocks noGrp="1"/>
          </p:cNvSpPr>
          <p:nvPr>
            <p:ph idx="1"/>
          </p:nvPr>
        </p:nvSpPr>
        <p:spPr/>
        <p:txBody>
          <a:bodyPr/>
          <a:lstStyle/>
          <a:p>
            <a:r>
              <a:rPr lang="en-US" dirty="0"/>
              <a:t>Oct 8, 2019</a:t>
            </a:r>
          </a:p>
          <a:p>
            <a:r>
              <a:rPr lang="en-US" dirty="0"/>
              <a:t>Nov 1, 2019</a:t>
            </a:r>
          </a:p>
          <a:p>
            <a:r>
              <a:rPr lang="en-US" dirty="0"/>
              <a:t>Feb 11, 2020</a:t>
            </a:r>
          </a:p>
          <a:p>
            <a:r>
              <a:rPr lang="en-US" dirty="0"/>
              <a:t>Mar 10, 2020</a:t>
            </a:r>
          </a:p>
          <a:p>
            <a:r>
              <a:rPr lang="en-US" dirty="0"/>
              <a:t>Apr 14, 2020</a:t>
            </a:r>
          </a:p>
          <a:p>
            <a:r>
              <a:rPr lang="en-US" dirty="0"/>
              <a:t>May 12, 2020</a:t>
            </a:r>
          </a:p>
          <a:p>
            <a:r>
              <a:rPr lang="en-US" dirty="0"/>
              <a:t>Jun 9, 2020</a:t>
            </a:r>
          </a:p>
          <a:p>
            <a:endParaRPr lang="en-US" dirty="0"/>
          </a:p>
          <a:p>
            <a:r>
              <a:rPr lang="en-US" dirty="0"/>
              <a:t>https://</a:t>
            </a:r>
            <a:r>
              <a:rPr lang="en-US" dirty="0" err="1"/>
              <a:t>www.ncperkins.org</a:t>
            </a:r>
            <a:r>
              <a:rPr lang="en-US" dirty="0"/>
              <a:t>/presentations</a:t>
            </a:r>
          </a:p>
          <a:p>
            <a:endParaRPr lang="en-US" dirty="0"/>
          </a:p>
        </p:txBody>
      </p:sp>
      <p:sp>
        <p:nvSpPr>
          <p:cNvPr id="3" name="Title 2">
            <a:extLst>
              <a:ext uri="{FF2B5EF4-FFF2-40B4-BE49-F238E27FC236}">
                <a16:creationId xmlns:a16="http://schemas.microsoft.com/office/drawing/2014/main" id="{F2A926FA-CE2A-2A4F-9929-E36845B1DE23}"/>
              </a:ext>
            </a:extLst>
          </p:cNvPr>
          <p:cNvSpPr>
            <a:spLocks noGrp="1"/>
          </p:cNvSpPr>
          <p:nvPr>
            <p:ph type="title"/>
          </p:nvPr>
        </p:nvSpPr>
        <p:spPr/>
        <p:txBody>
          <a:bodyPr/>
          <a:lstStyle/>
          <a:p>
            <a:r>
              <a:rPr lang="en-US" dirty="0"/>
              <a:t>Perkins Updates</a:t>
            </a:r>
            <a:br>
              <a:rPr lang="en-US" dirty="0"/>
            </a:br>
            <a:r>
              <a:rPr lang="en-US" dirty="0"/>
              <a:t>second Tuesday at 9am</a:t>
            </a:r>
          </a:p>
        </p:txBody>
      </p:sp>
    </p:spTree>
    <p:extLst>
      <p:ext uri="{BB962C8B-B14F-4D97-AF65-F5344CB8AC3E}">
        <p14:creationId xmlns:p14="http://schemas.microsoft.com/office/powerpoint/2010/main" val="183157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dirty="0"/>
              <a:t>Dr. Bob </a:t>
            </a:r>
            <a:r>
              <a:rPr lang="en-US" sz="3400" b="1" dirty="0" err="1"/>
              <a:t>Witchger</a:t>
            </a:r>
            <a:r>
              <a:rPr lang="en-US" sz="3400" b="1" dirty="0"/>
              <a:t>	</a:t>
            </a:r>
            <a:r>
              <a:rPr lang="en-US" dirty="0"/>
              <a:t>Director, Career &amp; Technical Education</a:t>
            </a:r>
            <a:br>
              <a:rPr lang="en-US" dirty="0"/>
            </a:br>
            <a:r>
              <a:rPr lang="en-US" dirty="0"/>
              <a:t>	</a:t>
            </a:r>
            <a:r>
              <a:rPr lang="en-US" dirty="0" err="1"/>
              <a:t>WitchgerB@nccommunitycolleges.edu</a:t>
            </a:r>
            <a:r>
              <a:rPr lang="en-US" dirty="0"/>
              <a:t>	919-807-7126</a:t>
            </a:r>
          </a:p>
          <a:p>
            <a:pPr marL="0" indent="0">
              <a:lnSpc>
                <a:spcPct val="120000"/>
              </a:lnSpc>
              <a:spcAft>
                <a:spcPts val="1200"/>
              </a:spcAft>
              <a:buNone/>
              <a:tabLst>
                <a:tab pos="741363" algn="l"/>
                <a:tab pos="7532688" algn="r"/>
              </a:tabLst>
            </a:pPr>
            <a:r>
              <a:rPr lang="en-US" sz="3400" b="1" dirty="0"/>
              <a:t>Dr. Tony R. </a:t>
            </a:r>
            <a:r>
              <a:rPr lang="en-US" sz="3400" b="1" dirty="0" err="1"/>
              <a:t>Reggi</a:t>
            </a:r>
            <a:r>
              <a:rPr lang="en-US" dirty="0"/>
              <a:t>	Coordinator, Career &amp; Technical Education</a:t>
            </a:r>
            <a:br>
              <a:rPr lang="en-US" dirty="0"/>
            </a:br>
            <a:r>
              <a:rPr lang="en-US" dirty="0"/>
              <a:t>	</a:t>
            </a:r>
            <a:r>
              <a:rPr lang="en-US" dirty="0" err="1"/>
              <a:t>ReggiA@nccommunitycolleges.edu</a:t>
            </a:r>
            <a:r>
              <a:rPr lang="en-US" dirty="0"/>
              <a:t>	919-807-7131</a:t>
            </a:r>
          </a:p>
          <a:p>
            <a:pPr marL="0" indent="0">
              <a:lnSpc>
                <a:spcPct val="120000"/>
              </a:lnSpc>
              <a:spcAft>
                <a:spcPts val="1200"/>
              </a:spcAft>
              <a:buNone/>
              <a:tabLst>
                <a:tab pos="741363" algn="l"/>
                <a:tab pos="7532688" algn="r"/>
              </a:tabLst>
            </a:pPr>
            <a:r>
              <a:rPr lang="en-US" sz="3400" b="1" dirty="0"/>
              <a:t>Patti </a:t>
            </a:r>
            <a:r>
              <a:rPr lang="en-US" sz="3400" b="1" dirty="0" err="1"/>
              <a:t>Coultas</a:t>
            </a:r>
            <a:r>
              <a:rPr lang="en-US" dirty="0"/>
              <a:t>	Coordinator, Career &amp; Technical Education</a:t>
            </a:r>
            <a:br>
              <a:rPr lang="en-US" dirty="0"/>
            </a:br>
            <a:r>
              <a:rPr lang="en-US" dirty="0"/>
              <a:t>	</a:t>
            </a:r>
            <a:r>
              <a:rPr lang="en-US" dirty="0" err="1"/>
              <a:t>CoultasP@nccommunitycolleges.edu</a:t>
            </a:r>
            <a:r>
              <a:rPr lang="en-US" dirty="0"/>
              <a:t>	919-807-7130</a:t>
            </a:r>
          </a:p>
          <a:p>
            <a:pPr marL="0" indent="0">
              <a:lnSpc>
                <a:spcPct val="120000"/>
              </a:lnSpc>
              <a:spcAft>
                <a:spcPts val="1200"/>
              </a:spcAft>
              <a:buNone/>
              <a:tabLst>
                <a:tab pos="741363" algn="l"/>
                <a:tab pos="7532688" algn="r"/>
              </a:tabLst>
            </a:pPr>
            <a:r>
              <a:rPr lang="en-US" sz="3400" b="1" dirty="0"/>
              <a:t>Chris </a:t>
            </a:r>
            <a:r>
              <a:rPr lang="en-US" sz="3400" b="1" dirty="0" err="1"/>
              <a:t>Droessler</a:t>
            </a:r>
            <a:r>
              <a:rPr lang="en-US" dirty="0"/>
              <a:t>	Coordinator, Career &amp; Technical Education</a:t>
            </a:r>
            <a:br>
              <a:rPr lang="en-US" dirty="0"/>
            </a:br>
            <a:r>
              <a:rPr lang="en-US" dirty="0"/>
              <a:t>	</a:t>
            </a:r>
            <a:r>
              <a:rPr lang="en-US" dirty="0" err="1"/>
              <a:t>DroesslerC@nccommunitycolleges.edu</a:t>
            </a:r>
            <a:r>
              <a:rPr lang="en-US" dirty="0"/>
              <a:t>	919-807-7068</a:t>
            </a:r>
          </a:p>
          <a:p>
            <a:pPr marL="0" indent="0">
              <a:lnSpc>
                <a:spcPct val="120000"/>
              </a:lnSpc>
              <a:spcAft>
                <a:spcPts val="1200"/>
              </a:spcAft>
              <a:buNone/>
              <a:tabLst>
                <a:tab pos="741363" algn="l"/>
                <a:tab pos="7532688" algn="r"/>
              </a:tabLst>
            </a:pPr>
            <a:r>
              <a:rPr lang="en-US" sz="3400" b="1" dirty="0"/>
              <a:t>Darice McDougald</a:t>
            </a:r>
            <a:r>
              <a:rPr lang="en-US" dirty="0"/>
              <a:t>	CTE Administrative Assistant</a:t>
            </a:r>
            <a:br>
              <a:rPr lang="en-US" dirty="0"/>
            </a:br>
            <a:r>
              <a:rPr lang="en-US" dirty="0"/>
              <a:t>	McDougaldD@nccommunitycolleges.edu	919-807-7219</a:t>
            </a:r>
          </a:p>
        </p:txBody>
      </p:sp>
    </p:spTree>
    <p:extLst>
      <p:ext uri="{BB962C8B-B14F-4D97-AF65-F5344CB8AC3E}">
        <p14:creationId xmlns:p14="http://schemas.microsoft.com/office/powerpoint/2010/main" val="20422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marL="0" indent="0">
              <a:buNone/>
            </a:pPr>
            <a:r>
              <a:rPr lang="en-US" b="1" dirty="0"/>
              <a:t>Blue Ridge Community College</a:t>
            </a:r>
          </a:p>
          <a:p>
            <a:r>
              <a:rPr lang="en-US" dirty="0"/>
              <a:t>Hiring instructors for the Career and College Promise Program for high school students. </a:t>
            </a:r>
          </a:p>
          <a:p>
            <a:r>
              <a:rPr lang="en-US" dirty="0"/>
              <a:t>Linking secondary to postsecondary CTE programs. </a:t>
            </a:r>
          </a:p>
          <a:p>
            <a:r>
              <a:rPr lang="en-US" dirty="0"/>
              <a:t>Machining, Sign Language, Nursing, Automotive and Mechatronics programs.</a:t>
            </a:r>
          </a:p>
          <a:p>
            <a:endParaRPr lang="en-US" dirty="0"/>
          </a:p>
          <a:p>
            <a:r>
              <a:rPr lang="en-US" dirty="0"/>
              <a:t>Promising practice videos are on NCperkins.org under Perkins Resources.</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2019</a:t>
            </a:r>
          </a:p>
        </p:txBody>
      </p:sp>
    </p:spTree>
    <p:extLst>
      <p:ext uri="{BB962C8B-B14F-4D97-AF65-F5344CB8AC3E}">
        <p14:creationId xmlns:p14="http://schemas.microsoft.com/office/powerpoint/2010/main" val="50373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7DA31-1AF5-6A42-8A8B-26D7504327C8}"/>
              </a:ext>
            </a:extLst>
          </p:cNvPr>
          <p:cNvSpPr>
            <a:spLocks noGrp="1"/>
          </p:cNvSpPr>
          <p:nvPr>
            <p:ph idx="1"/>
          </p:nvPr>
        </p:nvSpPr>
        <p:spPr/>
        <p:txBody>
          <a:bodyPr/>
          <a:lstStyle/>
          <a:p>
            <a:r>
              <a:rPr lang="en-US" b="1" dirty="0"/>
              <a:t>Edu </a:t>
            </a:r>
            <a:r>
              <a:rPr lang="en-US" b="1" dirty="0" err="1"/>
              <a:t>Prg</a:t>
            </a:r>
            <a:r>
              <a:rPr lang="en-US" b="1" dirty="0"/>
              <a:t> Adm I (CTE Coordinator - Pub Svc Tech, </a:t>
            </a:r>
            <a:r>
              <a:rPr lang="en-US" b="1" dirty="0" err="1"/>
              <a:t>Agr</a:t>
            </a:r>
            <a:r>
              <a:rPr lang="en-US" b="1" dirty="0"/>
              <a:t> and Nat Res Tech and Com Art Prod) closes 9/13</a:t>
            </a:r>
          </a:p>
          <a:p>
            <a:endParaRPr lang="en-US" dirty="0"/>
          </a:p>
          <a:p>
            <a:r>
              <a:rPr lang="en-US" b="1" dirty="0"/>
              <a:t>Education Program Consultant II (CCP CTE Coordinator) closes 9/11</a:t>
            </a:r>
          </a:p>
          <a:p>
            <a:endParaRPr lang="en-US" dirty="0"/>
          </a:p>
          <a:p>
            <a:r>
              <a:rPr lang="en-US" dirty="0" err="1"/>
              <a:t>www.nc.gov</a:t>
            </a:r>
            <a:r>
              <a:rPr lang="en-US" dirty="0"/>
              <a:t>/jobs  (search for Perkins)</a:t>
            </a:r>
          </a:p>
        </p:txBody>
      </p:sp>
      <p:sp>
        <p:nvSpPr>
          <p:cNvPr id="3" name="Title 2">
            <a:extLst>
              <a:ext uri="{FF2B5EF4-FFF2-40B4-BE49-F238E27FC236}">
                <a16:creationId xmlns:a16="http://schemas.microsoft.com/office/drawing/2014/main" id="{1B6B054B-BB02-E04C-8480-FD2D037636D5}"/>
              </a:ext>
            </a:extLst>
          </p:cNvPr>
          <p:cNvSpPr>
            <a:spLocks noGrp="1"/>
          </p:cNvSpPr>
          <p:nvPr>
            <p:ph type="title"/>
          </p:nvPr>
        </p:nvSpPr>
        <p:spPr/>
        <p:txBody>
          <a:bodyPr/>
          <a:lstStyle/>
          <a:p>
            <a:r>
              <a:rPr lang="en-US" dirty="0"/>
              <a:t>Open Positions</a:t>
            </a:r>
          </a:p>
        </p:txBody>
      </p:sp>
    </p:spTree>
    <p:extLst>
      <p:ext uri="{BB962C8B-B14F-4D97-AF65-F5344CB8AC3E}">
        <p14:creationId xmlns:p14="http://schemas.microsoft.com/office/powerpoint/2010/main" val="419808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219F-749E-2341-8B5D-AF6CFC478B36}"/>
              </a:ext>
            </a:extLst>
          </p:cNvPr>
          <p:cNvSpPr>
            <a:spLocks noGrp="1"/>
          </p:cNvSpPr>
          <p:nvPr>
            <p:ph type="title"/>
          </p:nvPr>
        </p:nvSpPr>
        <p:spPr>
          <a:xfrm>
            <a:off x="1297858" y="168488"/>
            <a:ext cx="7364361" cy="1325563"/>
          </a:xfrm>
        </p:spPr>
        <p:txBody>
          <a:bodyPr>
            <a:normAutofit/>
          </a:bodyPr>
          <a:lstStyle/>
          <a:p>
            <a:pPr>
              <a:defRPr sz="2400">
                <a:latin typeface="Helvetica Neue Medium"/>
                <a:ea typeface="Helvetica Neue Medium"/>
                <a:cs typeface="Helvetica Neue Medium"/>
                <a:sym typeface="Helvetica Neue Medium"/>
              </a:defRPr>
            </a:pPr>
            <a:r>
              <a:rPr lang="en-US" sz="3600" b="0" dirty="0"/>
              <a:t>Perkins Funding for 2020-21 </a:t>
            </a:r>
            <a:br>
              <a:rPr lang="en-US" sz="3600" b="0" dirty="0"/>
            </a:br>
            <a:r>
              <a:rPr lang="en-US" sz="3600" b="0" dirty="0"/>
              <a:t>The Process - Abbreviated </a:t>
            </a:r>
          </a:p>
        </p:txBody>
      </p:sp>
      <p:sp>
        <p:nvSpPr>
          <p:cNvPr id="153" name="CONDUCT LOCAL NEEDS ASSESSMENT"/>
          <p:cNvSpPr/>
          <p:nvPr/>
        </p:nvSpPr>
        <p:spPr>
          <a:xfrm>
            <a:off x="399515" y="2770700"/>
            <a:ext cx="1974731" cy="1352430"/>
          </a:xfrm>
          <a:prstGeom prst="rect">
            <a:avLst/>
          </a:prstGeom>
          <a:solidFill>
            <a:schemeClr val="accent2">
              <a:lumMod val="75000"/>
            </a:schemeClr>
          </a:solidFill>
          <a:ln>
            <a:solidFill>
              <a:schemeClr val="accent1">
                <a:lumOff val="-9999"/>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lang="en-US" dirty="0"/>
              <a:t>Conduct Local Needs Assessment </a:t>
            </a:r>
          </a:p>
        </p:txBody>
      </p:sp>
      <p:sp>
        <p:nvSpPr>
          <p:cNvPr id="154" name="DEVELOP A PLAN /COMPLETE THE APPLICATION"/>
          <p:cNvSpPr/>
          <p:nvPr/>
        </p:nvSpPr>
        <p:spPr>
          <a:xfrm>
            <a:off x="3335466" y="2770700"/>
            <a:ext cx="1974731" cy="1352430"/>
          </a:xfrm>
          <a:prstGeom prst="rect">
            <a:avLst/>
          </a:prstGeom>
          <a:blipFill>
            <a:blip r:embed="rId3"/>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lang="en-US" dirty="0"/>
              <a:t>Develop a Plan/ Complete the Application  </a:t>
            </a:r>
          </a:p>
        </p:txBody>
      </p:sp>
      <p:sp>
        <p:nvSpPr>
          <p:cNvPr id="155" name="USE PERKINS TO ENHANCE YOUR CTE PROGRAMS"/>
          <p:cNvSpPr/>
          <p:nvPr/>
        </p:nvSpPr>
        <p:spPr>
          <a:xfrm>
            <a:off x="6178069" y="2770700"/>
            <a:ext cx="2123661" cy="1352430"/>
          </a:xfrm>
          <a:prstGeom prst="rect">
            <a:avLst/>
          </a:prstGeom>
          <a:blipFill>
            <a:blip r:embed="rId4"/>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lang="en-US" dirty="0"/>
              <a:t>Use Perkins to Enhance your CTE Programs   </a:t>
            </a:r>
          </a:p>
        </p:txBody>
      </p:sp>
      <p:sp>
        <p:nvSpPr>
          <p:cNvPr id="156" name="With your stakeholders"/>
          <p:cNvSpPr txBox="1"/>
          <p:nvPr/>
        </p:nvSpPr>
        <p:spPr>
          <a:xfrm>
            <a:off x="870962" y="4527624"/>
            <a:ext cx="6709932" cy="503023"/>
          </a:xfrm>
          <a:prstGeom prst="rect">
            <a:avLst/>
          </a:prstGeom>
          <a:solidFill>
            <a:srgbClr val="FF40FF"/>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a:solidFill>
                  <a:srgbClr val="FFFFFF"/>
                </a:solidFill>
              </a:defRPr>
            </a:lvl1pPr>
          </a:lstStyle>
          <a:p>
            <a:pPr algn="ctr"/>
            <a:r>
              <a:rPr sz="2800" dirty="0"/>
              <a:t>With your stakeholders</a:t>
            </a:r>
          </a:p>
        </p:txBody>
      </p:sp>
      <p:sp>
        <p:nvSpPr>
          <p:cNvPr id="157" name="Fall of 2019"/>
          <p:cNvSpPr txBox="1"/>
          <p:nvPr/>
        </p:nvSpPr>
        <p:spPr>
          <a:xfrm>
            <a:off x="473093" y="1958473"/>
            <a:ext cx="1974732"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i="1">
                <a:latin typeface="+mj-lt"/>
                <a:ea typeface="+mj-ea"/>
                <a:cs typeface="+mj-cs"/>
                <a:sym typeface="Helvetica Neue"/>
              </a:defRPr>
            </a:lvl1pPr>
          </a:lstStyle>
          <a:p>
            <a:pPr algn="ctr"/>
            <a:r>
              <a:rPr sz="2800" b="1" dirty="0"/>
              <a:t>Fall of 2019 </a:t>
            </a:r>
          </a:p>
        </p:txBody>
      </p:sp>
      <p:sp>
        <p:nvSpPr>
          <p:cNvPr id="158" name="Winter of 2020"/>
          <p:cNvSpPr txBox="1"/>
          <p:nvPr/>
        </p:nvSpPr>
        <p:spPr>
          <a:xfrm>
            <a:off x="3095355" y="1958472"/>
            <a:ext cx="2437991"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i="1">
                <a:latin typeface="+mj-lt"/>
                <a:ea typeface="+mj-ea"/>
                <a:cs typeface="+mj-cs"/>
                <a:sym typeface="Helvetica Neue"/>
              </a:defRPr>
            </a:lvl1pPr>
          </a:lstStyle>
          <a:p>
            <a:pPr algn="ctr"/>
            <a:r>
              <a:rPr sz="2800" b="1" dirty="0"/>
              <a:t>Winter of 2020</a:t>
            </a:r>
          </a:p>
        </p:txBody>
      </p:sp>
      <p:sp>
        <p:nvSpPr>
          <p:cNvPr id="159" name="Fall of 2020-21"/>
          <p:cNvSpPr txBox="1"/>
          <p:nvPr/>
        </p:nvSpPr>
        <p:spPr>
          <a:xfrm>
            <a:off x="6060892" y="1958472"/>
            <a:ext cx="2437990"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i="1">
                <a:latin typeface="+mj-lt"/>
                <a:ea typeface="+mj-ea"/>
                <a:cs typeface="+mj-cs"/>
                <a:sym typeface="Helvetica Neue"/>
              </a:defRPr>
            </a:lvl1pPr>
          </a:lstStyle>
          <a:p>
            <a:pPr algn="ctr"/>
            <a:r>
              <a:rPr sz="2800" b="1" dirty="0"/>
              <a:t>Fall of 2020-21</a:t>
            </a:r>
          </a:p>
        </p:txBody>
      </p:sp>
      <p:sp>
        <p:nvSpPr>
          <p:cNvPr id="160" name="Arrow"/>
          <p:cNvSpPr/>
          <p:nvPr/>
        </p:nvSpPr>
        <p:spPr>
          <a:xfrm>
            <a:off x="2472602" y="3212511"/>
            <a:ext cx="715492" cy="468809"/>
          </a:xfrm>
          <a:prstGeom prst="rightArrow">
            <a:avLst>
              <a:gd name="adj1" fmla="val 32000"/>
              <a:gd name="adj2" fmla="val 97676"/>
            </a:avLst>
          </a:prstGeom>
          <a:solidFill>
            <a:srgbClr val="535353"/>
          </a:solidFill>
          <a:ln w="25400">
            <a:solidFill>
              <a:schemeClr val="accent1"/>
            </a:solidFill>
          </a:ln>
        </p:spPr>
        <p:txBody>
          <a:bodyPr lIns="35719" tIns="35719" rIns="35719" bIns="35719" anchor="ctr"/>
          <a:lstStyle/>
          <a:p>
            <a:endParaRPr sz="1266" dirty="0"/>
          </a:p>
        </p:txBody>
      </p:sp>
      <p:sp>
        <p:nvSpPr>
          <p:cNvPr id="161" name="Arrow"/>
          <p:cNvSpPr/>
          <p:nvPr/>
        </p:nvSpPr>
        <p:spPr>
          <a:xfrm>
            <a:off x="5386387" y="3212511"/>
            <a:ext cx="715492" cy="468809"/>
          </a:xfrm>
          <a:prstGeom prst="rightArrow">
            <a:avLst>
              <a:gd name="adj1" fmla="val 32000"/>
              <a:gd name="adj2" fmla="val 97676"/>
            </a:avLst>
          </a:prstGeom>
          <a:solidFill>
            <a:srgbClr val="535353"/>
          </a:solidFill>
          <a:ln w="25400">
            <a:solidFill>
              <a:schemeClr val="accent1"/>
            </a:solidFill>
          </a:ln>
        </p:spPr>
        <p:txBody>
          <a:bodyPr lIns="35719" tIns="35719" rIns="35719" bIns="35719" anchor="ctr"/>
          <a:lstStyle/>
          <a:p>
            <a:endParaRPr sz="1266"/>
          </a:p>
        </p:txBody>
      </p:sp>
      <p:sp>
        <p:nvSpPr>
          <p:cNvPr id="162" name="Preparing students for jobs that are in demand or pay high wages with skills they have developed through the education system and in collaboration with all workforce partners and their resources."/>
          <p:cNvSpPr txBox="1"/>
          <p:nvPr/>
        </p:nvSpPr>
        <p:spPr>
          <a:xfrm>
            <a:off x="684112" y="5131400"/>
            <a:ext cx="7480659"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r>
              <a:rPr sz="2400" dirty="0"/>
              <a:t>Preparing students for jobs that are in demand or pay high wages with skills they have developed through the education system and in collaboration with all workforce partners and their resources. </a:t>
            </a:r>
          </a:p>
        </p:txBody>
      </p:sp>
    </p:spTree>
    <p:extLst>
      <p:ext uri="{BB962C8B-B14F-4D97-AF65-F5344CB8AC3E}">
        <p14:creationId xmlns:p14="http://schemas.microsoft.com/office/powerpoint/2010/main" val="127299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B27D2-C7B9-614B-BCBA-2E2DEB728C2B}"/>
              </a:ext>
            </a:extLst>
          </p:cNvPr>
          <p:cNvSpPr>
            <a:spLocks noGrp="1"/>
          </p:cNvSpPr>
          <p:nvPr>
            <p:ph idx="1"/>
          </p:nvPr>
        </p:nvSpPr>
        <p:spPr/>
        <p:txBody>
          <a:bodyPr/>
          <a:lstStyle/>
          <a:p>
            <a:pPr marL="0" indent="0">
              <a:buNone/>
            </a:pPr>
            <a:r>
              <a:rPr lang="en-US" b="1" dirty="0"/>
              <a:t>Happy Gingras, Pitt Community College</a:t>
            </a:r>
          </a:p>
          <a:p>
            <a:r>
              <a:rPr lang="en-US" dirty="0"/>
              <a:t>Faculty and staff presentations about Perkins V</a:t>
            </a:r>
          </a:p>
        </p:txBody>
      </p:sp>
      <p:sp>
        <p:nvSpPr>
          <p:cNvPr id="3" name="Title 2">
            <a:extLst>
              <a:ext uri="{FF2B5EF4-FFF2-40B4-BE49-F238E27FC236}">
                <a16:creationId xmlns:a16="http://schemas.microsoft.com/office/drawing/2014/main" id="{32B19118-2BC5-F74A-B6DB-142713B58D65}"/>
              </a:ext>
            </a:extLst>
          </p:cNvPr>
          <p:cNvSpPr>
            <a:spLocks noGrp="1"/>
          </p:cNvSpPr>
          <p:nvPr>
            <p:ph type="title"/>
          </p:nvPr>
        </p:nvSpPr>
        <p:spPr/>
        <p:txBody>
          <a:bodyPr/>
          <a:lstStyle/>
          <a:p>
            <a:r>
              <a:rPr lang="en-US" dirty="0"/>
              <a:t>Comprehensive Local </a:t>
            </a:r>
            <a:br>
              <a:rPr lang="en-US" dirty="0"/>
            </a:br>
            <a:r>
              <a:rPr lang="en-US" dirty="0"/>
              <a:t>Needs Assessment</a:t>
            </a:r>
          </a:p>
        </p:txBody>
      </p:sp>
    </p:spTree>
    <p:extLst>
      <p:ext uri="{BB962C8B-B14F-4D97-AF65-F5344CB8AC3E}">
        <p14:creationId xmlns:p14="http://schemas.microsoft.com/office/powerpoint/2010/main" val="412688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B27D2-C7B9-614B-BCBA-2E2DEB728C2B}"/>
              </a:ext>
            </a:extLst>
          </p:cNvPr>
          <p:cNvSpPr>
            <a:spLocks noGrp="1"/>
          </p:cNvSpPr>
          <p:nvPr>
            <p:ph idx="1"/>
          </p:nvPr>
        </p:nvSpPr>
        <p:spPr/>
        <p:txBody>
          <a:bodyPr/>
          <a:lstStyle/>
          <a:p>
            <a:pPr marL="0" indent="0">
              <a:buNone/>
            </a:pPr>
            <a:r>
              <a:rPr lang="en-US" b="1" dirty="0"/>
              <a:t>Randy Ledford, Caldwell Community College</a:t>
            </a:r>
          </a:p>
          <a:p>
            <a:r>
              <a:rPr lang="en-US" dirty="0"/>
              <a:t>Monthly meetings with our LEAs</a:t>
            </a:r>
          </a:p>
          <a:p>
            <a:r>
              <a:rPr lang="en-US" dirty="0"/>
              <a:t>Work with the local EDC and workforce development boards</a:t>
            </a:r>
          </a:p>
          <a:p>
            <a:r>
              <a:rPr lang="en-US" dirty="0"/>
              <a:t>Semi-annual advisory committees</a:t>
            </a:r>
          </a:p>
          <a:p>
            <a:endParaRPr lang="en-US" dirty="0"/>
          </a:p>
        </p:txBody>
      </p:sp>
      <p:sp>
        <p:nvSpPr>
          <p:cNvPr id="3" name="Title 2">
            <a:extLst>
              <a:ext uri="{FF2B5EF4-FFF2-40B4-BE49-F238E27FC236}">
                <a16:creationId xmlns:a16="http://schemas.microsoft.com/office/drawing/2014/main" id="{32B19118-2BC5-F74A-B6DB-142713B58D65}"/>
              </a:ext>
            </a:extLst>
          </p:cNvPr>
          <p:cNvSpPr>
            <a:spLocks noGrp="1"/>
          </p:cNvSpPr>
          <p:nvPr>
            <p:ph type="title"/>
          </p:nvPr>
        </p:nvSpPr>
        <p:spPr/>
        <p:txBody>
          <a:bodyPr/>
          <a:lstStyle/>
          <a:p>
            <a:r>
              <a:rPr lang="en-US" dirty="0"/>
              <a:t>Comprehensive Local </a:t>
            </a:r>
            <a:br>
              <a:rPr lang="en-US" dirty="0"/>
            </a:br>
            <a:r>
              <a:rPr lang="en-US" dirty="0"/>
              <a:t>Needs Assessment</a:t>
            </a:r>
          </a:p>
        </p:txBody>
      </p:sp>
    </p:spTree>
    <p:extLst>
      <p:ext uri="{BB962C8B-B14F-4D97-AF65-F5344CB8AC3E}">
        <p14:creationId xmlns:p14="http://schemas.microsoft.com/office/powerpoint/2010/main" val="289050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erkins V:  Secondary Postsecondary Partnership"/>
          <p:cNvSpPr txBox="1">
            <a:spLocks noGrp="1"/>
          </p:cNvSpPr>
          <p:nvPr>
            <p:ph type="title"/>
          </p:nvPr>
        </p:nvSpPr>
        <p:spPr/>
        <p:txBody>
          <a:bodyPr>
            <a:normAutofit/>
          </a:bodyPr>
          <a:lstStyle>
            <a:lvl1pPr defTabSz="484886">
              <a:defRPr sz="6640"/>
            </a:lvl1pPr>
          </a:lstStyle>
          <a:p>
            <a:r>
              <a:rPr lang="en-US" sz="4000" dirty="0"/>
              <a:t>Perkins V:  Secondary Postsecondary Partnership</a:t>
            </a:r>
          </a:p>
        </p:txBody>
      </p:sp>
      <p:sp>
        <p:nvSpPr>
          <p:cNvPr id="189" name="Prepare students for work through education and training"/>
          <p:cNvSpPr txBox="1">
            <a:spLocks noGrp="1"/>
          </p:cNvSpPr>
          <p:nvPr>
            <p:ph type="body" sz="quarter" idx="4294967295"/>
          </p:nvPr>
        </p:nvSpPr>
        <p:spPr>
          <a:xfrm>
            <a:off x="509957" y="1989138"/>
            <a:ext cx="5661669" cy="1651309"/>
          </a:xfrm>
          <a:prstGeom prst="rect">
            <a:avLst/>
          </a:prstGeom>
        </p:spPr>
        <p:txBody>
          <a:bodyPr/>
          <a:lstStyle/>
          <a:p>
            <a:r>
              <a:rPr dirty="0"/>
              <a:t>Prepare students for work through </a:t>
            </a:r>
            <a:r>
              <a:rPr sz="3164" b="1" dirty="0"/>
              <a:t>education and training </a:t>
            </a:r>
          </a:p>
        </p:txBody>
      </p:sp>
      <p:sp>
        <p:nvSpPr>
          <p:cNvPr id="190" name="Arrow"/>
          <p:cNvSpPr/>
          <p:nvPr/>
        </p:nvSpPr>
        <p:spPr>
          <a:xfrm>
            <a:off x="985242" y="5769082"/>
            <a:ext cx="7494427" cy="892969"/>
          </a:xfrm>
          <a:prstGeom prst="rightArrow">
            <a:avLst>
              <a:gd name="adj1" fmla="val 32000"/>
              <a:gd name="adj2" fmla="val 64000"/>
            </a:avLst>
          </a:prstGeom>
          <a:solidFill>
            <a:schemeClr val="accent1"/>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1" name="Postsecondary"/>
          <p:cNvSpPr txBox="1"/>
          <p:nvPr/>
        </p:nvSpPr>
        <p:spPr>
          <a:xfrm>
            <a:off x="6098934" y="4080719"/>
            <a:ext cx="2275046"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r>
              <a:rPr sz="2800" dirty="0"/>
              <a:t>Postsecondary </a:t>
            </a:r>
          </a:p>
        </p:txBody>
      </p:sp>
      <p:sp>
        <p:nvSpPr>
          <p:cNvPr id="192" name="High School"/>
          <p:cNvSpPr txBox="1"/>
          <p:nvPr/>
        </p:nvSpPr>
        <p:spPr>
          <a:xfrm>
            <a:off x="3202494" y="4080719"/>
            <a:ext cx="1865896"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r>
              <a:rPr sz="2800" dirty="0"/>
              <a:t>High School </a:t>
            </a:r>
          </a:p>
        </p:txBody>
      </p:sp>
      <p:sp>
        <p:nvSpPr>
          <p:cNvPr id="193" name="Middle School"/>
          <p:cNvSpPr txBox="1"/>
          <p:nvPr/>
        </p:nvSpPr>
        <p:spPr>
          <a:xfrm>
            <a:off x="370604" y="4080719"/>
            <a:ext cx="2229779"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r>
              <a:rPr sz="2800" dirty="0"/>
              <a:t>Middle School </a:t>
            </a:r>
          </a:p>
        </p:txBody>
      </p:sp>
      <p:sp>
        <p:nvSpPr>
          <p:cNvPr id="194" name="Postsecondary Concentrator…"/>
          <p:cNvSpPr txBox="1"/>
          <p:nvPr/>
        </p:nvSpPr>
        <p:spPr>
          <a:xfrm>
            <a:off x="5696227" y="5053595"/>
            <a:ext cx="3080460"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defRPr sz="1800"/>
            </a:pPr>
            <a:r>
              <a:rPr sz="2000"/>
              <a:t>Postsecondary Concentrator </a:t>
            </a:r>
          </a:p>
          <a:p>
            <a:pPr algn="ctr"/>
            <a:r>
              <a:rPr sz="2000"/>
              <a:t>Hone Skills - Credentials </a:t>
            </a:r>
          </a:p>
        </p:txBody>
      </p:sp>
      <p:sp>
        <p:nvSpPr>
          <p:cNvPr id="195" name="Begin…"/>
          <p:cNvSpPr txBox="1"/>
          <p:nvPr/>
        </p:nvSpPr>
        <p:spPr>
          <a:xfrm>
            <a:off x="3328106" y="4990157"/>
            <a:ext cx="1614671"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a:r>
              <a:rPr sz="2000" dirty="0"/>
              <a:t>Begin </a:t>
            </a:r>
          </a:p>
          <a:p>
            <a:pPr algn="ctr"/>
            <a:r>
              <a:rPr sz="2000" dirty="0"/>
              <a:t>Concentration</a:t>
            </a:r>
          </a:p>
        </p:txBody>
      </p:sp>
      <p:sp>
        <p:nvSpPr>
          <p:cNvPr id="196" name="Informed"/>
          <p:cNvSpPr txBox="1"/>
          <p:nvPr/>
        </p:nvSpPr>
        <p:spPr>
          <a:xfrm>
            <a:off x="967947" y="5144045"/>
            <a:ext cx="1035092"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r>
              <a:rPr sz="2000"/>
              <a:t>Informed</a:t>
            </a:r>
          </a:p>
        </p:txBody>
      </p:sp>
      <p:sp>
        <p:nvSpPr>
          <p:cNvPr id="197" name="Rectangle"/>
          <p:cNvSpPr/>
          <p:nvPr/>
        </p:nvSpPr>
        <p:spPr>
          <a:xfrm>
            <a:off x="2883068" y="4087505"/>
            <a:ext cx="2421827" cy="1590342"/>
          </a:xfrm>
          <a:prstGeom prst="rect">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8" name="Rectangle"/>
          <p:cNvSpPr/>
          <p:nvPr/>
        </p:nvSpPr>
        <p:spPr>
          <a:xfrm>
            <a:off x="269556" y="4087505"/>
            <a:ext cx="2453515" cy="1590342"/>
          </a:xfrm>
          <a:prstGeom prst="rect">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9" name="Rectangle"/>
          <p:cNvSpPr/>
          <p:nvPr/>
        </p:nvSpPr>
        <p:spPr>
          <a:xfrm>
            <a:off x="5497436" y="4087504"/>
            <a:ext cx="3402346" cy="1651309"/>
          </a:xfrm>
          <a:prstGeom prst="rect">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00" name="Grades 5,6,7,8"/>
          <p:cNvSpPr txBox="1"/>
          <p:nvPr/>
        </p:nvSpPr>
        <p:spPr>
          <a:xfrm>
            <a:off x="519684" y="4642970"/>
            <a:ext cx="1931619"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a:r>
              <a:rPr sz="2400" i="1" dirty="0"/>
              <a:t>Grades 5,6,7,8</a:t>
            </a:r>
            <a:r>
              <a:rPr sz="2000" dirty="0"/>
              <a:t> </a:t>
            </a:r>
          </a:p>
        </p:txBody>
      </p:sp>
      <p:sp>
        <p:nvSpPr>
          <p:cNvPr id="201" name="Grades 9,10,11,12"/>
          <p:cNvSpPr txBox="1"/>
          <p:nvPr/>
        </p:nvSpPr>
        <p:spPr>
          <a:xfrm>
            <a:off x="2965986" y="4642970"/>
            <a:ext cx="2338910"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100" i="1"/>
            </a:lvl1pPr>
          </a:lstStyle>
          <a:p>
            <a:pPr algn="ctr">
              <a:defRPr sz="2400" i="0"/>
            </a:pPr>
            <a:r>
              <a:rPr sz="2400"/>
              <a:t>Grades 9,10,11,12</a:t>
            </a:r>
          </a:p>
        </p:txBody>
      </p:sp>
      <p:sp>
        <p:nvSpPr>
          <p:cNvPr id="202" name="Grades 13,14 &amp; Beyond"/>
          <p:cNvSpPr txBox="1"/>
          <p:nvPr/>
        </p:nvSpPr>
        <p:spPr>
          <a:xfrm>
            <a:off x="5733129" y="4642970"/>
            <a:ext cx="3006657"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100" i="1"/>
            </a:lvl1pPr>
          </a:lstStyle>
          <a:p>
            <a:pPr algn="ctr">
              <a:defRPr sz="2400" i="0"/>
            </a:pPr>
            <a:r>
              <a:rPr sz="2400"/>
              <a:t>Grades 13,14 &amp; Beyond</a:t>
            </a:r>
          </a:p>
        </p:txBody>
      </p:sp>
      <p:grpSp>
        <p:nvGrpSpPr>
          <p:cNvPr id="208" name="Group"/>
          <p:cNvGrpSpPr/>
          <p:nvPr/>
        </p:nvGrpSpPr>
        <p:grpSpPr>
          <a:xfrm>
            <a:off x="5822131" y="1833658"/>
            <a:ext cx="2730402" cy="2009750"/>
            <a:chOff x="0" y="0"/>
            <a:chExt cx="2915570" cy="2146045"/>
          </a:xfrm>
        </p:grpSpPr>
        <p:sp>
          <p:nvSpPr>
            <p:cNvPr id="203" name="Doctor Bag"/>
            <p:cNvSpPr/>
            <p:nvPr/>
          </p:nvSpPr>
          <p:spPr>
            <a:xfrm>
              <a:off x="1771891" y="1145379"/>
              <a:ext cx="816484" cy="578310"/>
            </a:xfrm>
            <a:custGeom>
              <a:avLst/>
              <a:gdLst/>
              <a:ahLst/>
              <a:cxnLst>
                <a:cxn ang="0">
                  <a:pos x="wd2" y="hd2"/>
                </a:cxn>
                <a:cxn ang="5400000">
                  <a:pos x="wd2" y="hd2"/>
                </a:cxn>
                <a:cxn ang="10800000">
                  <a:pos x="wd2" y="hd2"/>
                </a:cxn>
                <a:cxn ang="16200000">
                  <a:pos x="wd2" y="hd2"/>
                </a:cxn>
              </a:cxnLst>
              <a:rect l="0" t="0" r="r" b="b"/>
              <a:pathLst>
                <a:path w="21585" h="21600" extrusionOk="0">
                  <a:moveTo>
                    <a:pt x="8971" y="0"/>
                  </a:moveTo>
                  <a:cubicBezTo>
                    <a:pt x="7949" y="0"/>
                    <a:pt x="7117" y="1174"/>
                    <a:pt x="7117" y="2618"/>
                  </a:cubicBezTo>
                  <a:lnTo>
                    <a:pt x="7117" y="3719"/>
                  </a:lnTo>
                  <a:lnTo>
                    <a:pt x="3863" y="3719"/>
                  </a:lnTo>
                  <a:cubicBezTo>
                    <a:pt x="3037" y="3719"/>
                    <a:pt x="2340" y="4585"/>
                    <a:pt x="2231" y="5742"/>
                  </a:cubicBezTo>
                  <a:cubicBezTo>
                    <a:pt x="1931" y="8925"/>
                    <a:pt x="1024" y="10999"/>
                    <a:pt x="459" y="12020"/>
                  </a:cubicBezTo>
                  <a:cubicBezTo>
                    <a:pt x="157" y="12564"/>
                    <a:pt x="-7" y="13234"/>
                    <a:pt x="1" y="13926"/>
                  </a:cubicBezTo>
                  <a:cubicBezTo>
                    <a:pt x="14" y="15171"/>
                    <a:pt x="31" y="17193"/>
                    <a:pt x="19" y="18830"/>
                  </a:cubicBezTo>
                  <a:lnTo>
                    <a:pt x="21565" y="18830"/>
                  </a:lnTo>
                  <a:cubicBezTo>
                    <a:pt x="21553" y="17193"/>
                    <a:pt x="21572" y="15171"/>
                    <a:pt x="21585" y="13926"/>
                  </a:cubicBezTo>
                  <a:cubicBezTo>
                    <a:pt x="21593" y="13234"/>
                    <a:pt x="21427" y="12564"/>
                    <a:pt x="21126" y="12020"/>
                  </a:cubicBezTo>
                  <a:cubicBezTo>
                    <a:pt x="20560" y="10999"/>
                    <a:pt x="19654" y="8925"/>
                    <a:pt x="19354" y="5742"/>
                  </a:cubicBezTo>
                  <a:cubicBezTo>
                    <a:pt x="19245" y="4585"/>
                    <a:pt x="18548" y="3719"/>
                    <a:pt x="17722" y="3719"/>
                  </a:cubicBezTo>
                  <a:lnTo>
                    <a:pt x="14467" y="3719"/>
                  </a:lnTo>
                  <a:lnTo>
                    <a:pt x="14467" y="2618"/>
                  </a:lnTo>
                  <a:cubicBezTo>
                    <a:pt x="14467" y="1174"/>
                    <a:pt x="13637" y="0"/>
                    <a:pt x="12615" y="0"/>
                  </a:cubicBezTo>
                  <a:lnTo>
                    <a:pt x="8971" y="0"/>
                  </a:lnTo>
                  <a:close/>
                  <a:moveTo>
                    <a:pt x="8971" y="1580"/>
                  </a:moveTo>
                  <a:lnTo>
                    <a:pt x="12615" y="1580"/>
                  </a:lnTo>
                  <a:cubicBezTo>
                    <a:pt x="13020" y="1580"/>
                    <a:pt x="13349" y="2045"/>
                    <a:pt x="13349" y="2618"/>
                  </a:cubicBezTo>
                  <a:lnTo>
                    <a:pt x="13349" y="3719"/>
                  </a:lnTo>
                  <a:lnTo>
                    <a:pt x="8235" y="3719"/>
                  </a:lnTo>
                  <a:lnTo>
                    <a:pt x="8235" y="2618"/>
                  </a:lnTo>
                  <a:cubicBezTo>
                    <a:pt x="8235" y="2045"/>
                    <a:pt x="8566" y="1580"/>
                    <a:pt x="8971" y="1580"/>
                  </a:cubicBezTo>
                  <a:close/>
                  <a:moveTo>
                    <a:pt x="7117" y="4938"/>
                  </a:moveTo>
                  <a:lnTo>
                    <a:pt x="7117" y="5744"/>
                  </a:lnTo>
                  <a:cubicBezTo>
                    <a:pt x="6962" y="6063"/>
                    <a:pt x="6876" y="6418"/>
                    <a:pt x="6876" y="6784"/>
                  </a:cubicBezTo>
                  <a:cubicBezTo>
                    <a:pt x="6876" y="7471"/>
                    <a:pt x="7173" y="8124"/>
                    <a:pt x="7676" y="8555"/>
                  </a:cubicBezTo>
                  <a:cubicBezTo>
                    <a:pt x="8179" y="8124"/>
                    <a:pt x="8476" y="7471"/>
                    <a:pt x="8476" y="6784"/>
                  </a:cubicBezTo>
                  <a:cubicBezTo>
                    <a:pt x="8476" y="6418"/>
                    <a:pt x="8391" y="6063"/>
                    <a:pt x="8235" y="5744"/>
                  </a:cubicBezTo>
                  <a:lnTo>
                    <a:pt x="8235" y="4938"/>
                  </a:lnTo>
                  <a:cubicBezTo>
                    <a:pt x="8630" y="5443"/>
                    <a:pt x="8855" y="6096"/>
                    <a:pt x="8855" y="6784"/>
                  </a:cubicBezTo>
                  <a:cubicBezTo>
                    <a:pt x="8855" y="7711"/>
                    <a:pt x="8448" y="8577"/>
                    <a:pt x="7767" y="9100"/>
                  </a:cubicBezTo>
                  <a:lnTo>
                    <a:pt x="7676" y="9169"/>
                  </a:lnTo>
                  <a:lnTo>
                    <a:pt x="7585" y="9100"/>
                  </a:lnTo>
                  <a:cubicBezTo>
                    <a:pt x="6904" y="8577"/>
                    <a:pt x="6497" y="7711"/>
                    <a:pt x="6497" y="6784"/>
                  </a:cubicBezTo>
                  <a:cubicBezTo>
                    <a:pt x="6497" y="6096"/>
                    <a:pt x="6722" y="5443"/>
                    <a:pt x="7117" y="4938"/>
                  </a:cubicBezTo>
                  <a:close/>
                  <a:moveTo>
                    <a:pt x="13349" y="4938"/>
                  </a:moveTo>
                  <a:lnTo>
                    <a:pt x="13349" y="5744"/>
                  </a:lnTo>
                  <a:cubicBezTo>
                    <a:pt x="13194" y="6063"/>
                    <a:pt x="13108" y="6418"/>
                    <a:pt x="13108" y="6784"/>
                  </a:cubicBezTo>
                  <a:cubicBezTo>
                    <a:pt x="13108" y="7471"/>
                    <a:pt x="13406" y="8124"/>
                    <a:pt x="13908" y="8555"/>
                  </a:cubicBezTo>
                  <a:cubicBezTo>
                    <a:pt x="14411" y="8124"/>
                    <a:pt x="14708" y="7471"/>
                    <a:pt x="14708" y="6784"/>
                  </a:cubicBezTo>
                  <a:cubicBezTo>
                    <a:pt x="14708" y="6418"/>
                    <a:pt x="14623" y="6063"/>
                    <a:pt x="14467" y="5744"/>
                  </a:cubicBezTo>
                  <a:lnTo>
                    <a:pt x="14467" y="4938"/>
                  </a:lnTo>
                  <a:cubicBezTo>
                    <a:pt x="14862" y="5443"/>
                    <a:pt x="15087" y="6096"/>
                    <a:pt x="15087" y="6784"/>
                  </a:cubicBezTo>
                  <a:cubicBezTo>
                    <a:pt x="15087" y="7711"/>
                    <a:pt x="14681" y="8577"/>
                    <a:pt x="13999" y="9100"/>
                  </a:cubicBezTo>
                  <a:lnTo>
                    <a:pt x="13908" y="9169"/>
                  </a:lnTo>
                  <a:lnTo>
                    <a:pt x="13817" y="9100"/>
                  </a:lnTo>
                  <a:cubicBezTo>
                    <a:pt x="13136" y="8577"/>
                    <a:pt x="12729" y="7711"/>
                    <a:pt x="12729" y="6784"/>
                  </a:cubicBezTo>
                  <a:cubicBezTo>
                    <a:pt x="12729" y="6096"/>
                    <a:pt x="12954" y="5443"/>
                    <a:pt x="13349" y="4938"/>
                  </a:cubicBezTo>
                  <a:close/>
                  <a:moveTo>
                    <a:pt x="10792" y="9787"/>
                  </a:moveTo>
                  <a:cubicBezTo>
                    <a:pt x="12104" y="9787"/>
                    <a:pt x="13167" y="11289"/>
                    <a:pt x="13167" y="13143"/>
                  </a:cubicBezTo>
                  <a:cubicBezTo>
                    <a:pt x="13167" y="14996"/>
                    <a:pt x="12104" y="16498"/>
                    <a:pt x="10792" y="16498"/>
                  </a:cubicBezTo>
                  <a:cubicBezTo>
                    <a:pt x="9480" y="16498"/>
                    <a:pt x="8417" y="14996"/>
                    <a:pt x="8417" y="13143"/>
                  </a:cubicBezTo>
                  <a:cubicBezTo>
                    <a:pt x="8417" y="11289"/>
                    <a:pt x="9480" y="9787"/>
                    <a:pt x="10792" y="9787"/>
                  </a:cubicBezTo>
                  <a:close/>
                  <a:moveTo>
                    <a:pt x="10177" y="10844"/>
                  </a:moveTo>
                  <a:lnTo>
                    <a:pt x="10177" y="12274"/>
                  </a:lnTo>
                  <a:lnTo>
                    <a:pt x="9165" y="12274"/>
                  </a:lnTo>
                  <a:lnTo>
                    <a:pt x="9165" y="14011"/>
                  </a:lnTo>
                  <a:lnTo>
                    <a:pt x="10177" y="14011"/>
                  </a:lnTo>
                  <a:lnTo>
                    <a:pt x="10177" y="15444"/>
                  </a:lnTo>
                  <a:lnTo>
                    <a:pt x="11407" y="15444"/>
                  </a:lnTo>
                  <a:lnTo>
                    <a:pt x="11407" y="14011"/>
                  </a:lnTo>
                  <a:lnTo>
                    <a:pt x="12421" y="14011"/>
                  </a:lnTo>
                  <a:lnTo>
                    <a:pt x="12421" y="12274"/>
                  </a:lnTo>
                  <a:lnTo>
                    <a:pt x="11407" y="12274"/>
                  </a:lnTo>
                  <a:lnTo>
                    <a:pt x="11407" y="10844"/>
                  </a:lnTo>
                  <a:lnTo>
                    <a:pt x="10177" y="10844"/>
                  </a:lnTo>
                  <a:close/>
                  <a:moveTo>
                    <a:pt x="19" y="19442"/>
                  </a:moveTo>
                  <a:cubicBezTo>
                    <a:pt x="80" y="20646"/>
                    <a:pt x="790" y="21600"/>
                    <a:pt x="1661" y="21600"/>
                  </a:cubicBezTo>
                  <a:lnTo>
                    <a:pt x="19923" y="21600"/>
                  </a:lnTo>
                  <a:cubicBezTo>
                    <a:pt x="20794" y="21600"/>
                    <a:pt x="21505" y="20646"/>
                    <a:pt x="21565" y="19442"/>
                  </a:cubicBezTo>
                  <a:lnTo>
                    <a:pt x="19" y="19442"/>
                  </a:lnTo>
                  <a:close/>
                </a:path>
              </a:pathLst>
            </a:custGeom>
            <a:solidFill>
              <a:schemeClr val="accent5">
                <a:hueOff val="-82419"/>
                <a:satOff val="-9513"/>
                <a:lumOff val="-16343"/>
              </a:schemeClr>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4" name="Hard Hat"/>
            <p:cNvSpPr/>
            <p:nvPr/>
          </p:nvSpPr>
          <p:spPr>
            <a:xfrm>
              <a:off x="1755060" y="294832"/>
              <a:ext cx="816484" cy="596559"/>
            </a:xfrm>
            <a:custGeom>
              <a:avLst/>
              <a:gdLst/>
              <a:ahLst/>
              <a:cxnLst>
                <a:cxn ang="0">
                  <a:pos x="wd2" y="hd2"/>
                </a:cxn>
                <a:cxn ang="5400000">
                  <a:pos x="wd2" y="hd2"/>
                </a:cxn>
                <a:cxn ang="10800000">
                  <a:pos x="wd2" y="hd2"/>
                </a:cxn>
                <a:cxn ang="16200000">
                  <a:pos x="wd2" y="hd2"/>
                </a:cxn>
              </a:cxnLst>
              <a:rect l="0" t="0" r="r" b="b"/>
              <a:pathLst>
                <a:path w="21032" h="21598" extrusionOk="0">
                  <a:moveTo>
                    <a:pt x="11053" y="7"/>
                  </a:moveTo>
                  <a:cubicBezTo>
                    <a:pt x="7721" y="139"/>
                    <a:pt x="6059" y="2127"/>
                    <a:pt x="6059" y="2127"/>
                  </a:cubicBezTo>
                  <a:lnTo>
                    <a:pt x="5803" y="3834"/>
                  </a:lnTo>
                  <a:cubicBezTo>
                    <a:pt x="5803" y="3834"/>
                    <a:pt x="5222" y="4020"/>
                    <a:pt x="4792" y="4448"/>
                  </a:cubicBezTo>
                  <a:cubicBezTo>
                    <a:pt x="4385" y="5063"/>
                    <a:pt x="2953" y="9651"/>
                    <a:pt x="2899" y="12513"/>
                  </a:cubicBezTo>
                  <a:cubicBezTo>
                    <a:pt x="2256" y="13081"/>
                    <a:pt x="708" y="14554"/>
                    <a:pt x="276" y="15081"/>
                  </a:cubicBezTo>
                  <a:cubicBezTo>
                    <a:pt x="-155" y="15608"/>
                    <a:pt x="-49" y="16081"/>
                    <a:pt x="368" y="16081"/>
                  </a:cubicBezTo>
                  <a:cubicBezTo>
                    <a:pt x="1562" y="16081"/>
                    <a:pt x="19822" y="16156"/>
                    <a:pt x="20532" y="16182"/>
                  </a:cubicBezTo>
                  <a:cubicBezTo>
                    <a:pt x="21445" y="16216"/>
                    <a:pt x="20972" y="14826"/>
                    <a:pt x="20194" y="13700"/>
                  </a:cubicBezTo>
                  <a:cubicBezTo>
                    <a:pt x="20346" y="5609"/>
                    <a:pt x="15532" y="148"/>
                    <a:pt x="11741" y="7"/>
                  </a:cubicBezTo>
                  <a:cubicBezTo>
                    <a:pt x="11504" y="-2"/>
                    <a:pt x="11275" y="-2"/>
                    <a:pt x="11053" y="7"/>
                  </a:cubicBezTo>
                  <a:close/>
                  <a:moveTo>
                    <a:pt x="8401" y="16605"/>
                  </a:moveTo>
                  <a:lnTo>
                    <a:pt x="20020" y="21598"/>
                  </a:lnTo>
                  <a:lnTo>
                    <a:pt x="20651" y="18704"/>
                  </a:lnTo>
                  <a:cubicBezTo>
                    <a:pt x="20651" y="18704"/>
                    <a:pt x="18326" y="17827"/>
                    <a:pt x="17512" y="17501"/>
                  </a:cubicBezTo>
                  <a:cubicBezTo>
                    <a:pt x="17000" y="17296"/>
                    <a:pt x="16863" y="16883"/>
                    <a:pt x="16832" y="16605"/>
                  </a:cubicBezTo>
                  <a:lnTo>
                    <a:pt x="8401" y="16605"/>
                  </a:lnTo>
                  <a:close/>
                  <a:moveTo>
                    <a:pt x="15198" y="17723"/>
                  </a:moveTo>
                  <a:cubicBezTo>
                    <a:pt x="15230" y="17718"/>
                    <a:pt x="15261" y="17720"/>
                    <a:pt x="15294" y="17734"/>
                  </a:cubicBezTo>
                  <a:cubicBezTo>
                    <a:pt x="15423" y="17790"/>
                    <a:pt x="15498" y="17982"/>
                    <a:pt x="15458" y="18164"/>
                  </a:cubicBezTo>
                  <a:cubicBezTo>
                    <a:pt x="15419" y="18346"/>
                    <a:pt x="15282" y="18448"/>
                    <a:pt x="15152" y="18392"/>
                  </a:cubicBezTo>
                  <a:cubicBezTo>
                    <a:pt x="15023" y="18337"/>
                    <a:pt x="14949" y="18145"/>
                    <a:pt x="14988" y="17963"/>
                  </a:cubicBezTo>
                  <a:cubicBezTo>
                    <a:pt x="15018" y="17827"/>
                    <a:pt x="15104" y="17737"/>
                    <a:pt x="15198" y="17723"/>
                  </a:cubicBezTo>
                  <a:close/>
                  <a:moveTo>
                    <a:pt x="16056" y="18090"/>
                  </a:moveTo>
                  <a:cubicBezTo>
                    <a:pt x="16088" y="18085"/>
                    <a:pt x="16121" y="18090"/>
                    <a:pt x="16153" y="18104"/>
                  </a:cubicBezTo>
                  <a:cubicBezTo>
                    <a:pt x="16283" y="18159"/>
                    <a:pt x="16355" y="18351"/>
                    <a:pt x="16316" y="18533"/>
                  </a:cubicBezTo>
                  <a:cubicBezTo>
                    <a:pt x="16276" y="18715"/>
                    <a:pt x="16140" y="18817"/>
                    <a:pt x="16010" y="18762"/>
                  </a:cubicBezTo>
                  <a:cubicBezTo>
                    <a:pt x="15881" y="18707"/>
                    <a:pt x="15808" y="18514"/>
                    <a:pt x="15848" y="18332"/>
                  </a:cubicBezTo>
                  <a:cubicBezTo>
                    <a:pt x="15877" y="18196"/>
                    <a:pt x="15961" y="18104"/>
                    <a:pt x="16056" y="18090"/>
                  </a:cubicBezTo>
                  <a:close/>
                  <a:moveTo>
                    <a:pt x="16916" y="18457"/>
                  </a:moveTo>
                  <a:cubicBezTo>
                    <a:pt x="16947" y="18452"/>
                    <a:pt x="16980" y="18457"/>
                    <a:pt x="17013" y="18471"/>
                  </a:cubicBezTo>
                  <a:cubicBezTo>
                    <a:pt x="17142" y="18526"/>
                    <a:pt x="17215" y="18719"/>
                    <a:pt x="17175" y="18901"/>
                  </a:cubicBezTo>
                  <a:cubicBezTo>
                    <a:pt x="17136" y="19082"/>
                    <a:pt x="16999" y="19185"/>
                    <a:pt x="16870" y="19129"/>
                  </a:cubicBezTo>
                  <a:cubicBezTo>
                    <a:pt x="16740" y="19074"/>
                    <a:pt x="16668" y="18881"/>
                    <a:pt x="16707" y="18700"/>
                  </a:cubicBezTo>
                  <a:cubicBezTo>
                    <a:pt x="16737" y="18563"/>
                    <a:pt x="16821" y="18471"/>
                    <a:pt x="16916" y="18457"/>
                  </a:cubicBezTo>
                  <a:close/>
                  <a:moveTo>
                    <a:pt x="17775" y="18824"/>
                  </a:moveTo>
                  <a:cubicBezTo>
                    <a:pt x="17807" y="18820"/>
                    <a:pt x="17838" y="18824"/>
                    <a:pt x="17870" y="18838"/>
                  </a:cubicBezTo>
                  <a:cubicBezTo>
                    <a:pt x="18000" y="18894"/>
                    <a:pt x="18074" y="19086"/>
                    <a:pt x="18035" y="19268"/>
                  </a:cubicBezTo>
                  <a:cubicBezTo>
                    <a:pt x="17995" y="19450"/>
                    <a:pt x="17858" y="19552"/>
                    <a:pt x="17729" y="19496"/>
                  </a:cubicBezTo>
                  <a:cubicBezTo>
                    <a:pt x="17600" y="19441"/>
                    <a:pt x="17527" y="19249"/>
                    <a:pt x="17566" y="19067"/>
                  </a:cubicBezTo>
                  <a:cubicBezTo>
                    <a:pt x="17596" y="18930"/>
                    <a:pt x="17680" y="18838"/>
                    <a:pt x="17775" y="18824"/>
                  </a:cubicBezTo>
                  <a:close/>
                  <a:moveTo>
                    <a:pt x="18633" y="19194"/>
                  </a:moveTo>
                  <a:cubicBezTo>
                    <a:pt x="18664" y="19189"/>
                    <a:pt x="18697" y="19192"/>
                    <a:pt x="18730" y="19205"/>
                  </a:cubicBezTo>
                  <a:cubicBezTo>
                    <a:pt x="18859" y="19261"/>
                    <a:pt x="18932" y="19453"/>
                    <a:pt x="18892" y="19635"/>
                  </a:cubicBezTo>
                  <a:cubicBezTo>
                    <a:pt x="18853" y="19817"/>
                    <a:pt x="18716" y="19919"/>
                    <a:pt x="18587" y="19864"/>
                  </a:cubicBezTo>
                  <a:cubicBezTo>
                    <a:pt x="18457" y="19808"/>
                    <a:pt x="18385" y="19616"/>
                    <a:pt x="18424" y="19434"/>
                  </a:cubicBezTo>
                  <a:cubicBezTo>
                    <a:pt x="18454" y="19298"/>
                    <a:pt x="18538" y="19208"/>
                    <a:pt x="18633" y="19194"/>
                  </a:cubicBezTo>
                  <a:close/>
                  <a:moveTo>
                    <a:pt x="19492" y="19561"/>
                  </a:moveTo>
                  <a:cubicBezTo>
                    <a:pt x="19524" y="19556"/>
                    <a:pt x="19557" y="19559"/>
                    <a:pt x="19589" y="19573"/>
                  </a:cubicBezTo>
                  <a:cubicBezTo>
                    <a:pt x="19719" y="19628"/>
                    <a:pt x="19791" y="19820"/>
                    <a:pt x="19752" y="20002"/>
                  </a:cubicBezTo>
                  <a:cubicBezTo>
                    <a:pt x="19712" y="20184"/>
                    <a:pt x="19576" y="20288"/>
                    <a:pt x="19446" y="20233"/>
                  </a:cubicBezTo>
                  <a:cubicBezTo>
                    <a:pt x="19317" y="20178"/>
                    <a:pt x="19244" y="19985"/>
                    <a:pt x="19284" y="19804"/>
                  </a:cubicBezTo>
                  <a:cubicBezTo>
                    <a:pt x="19313" y="19667"/>
                    <a:pt x="19397" y="19575"/>
                    <a:pt x="19492" y="19561"/>
                  </a:cubicBezTo>
                  <a:close/>
                </a:path>
              </a:pathLst>
            </a:custGeom>
            <a:solidFill>
              <a:schemeClr val="accent4">
                <a:hueOff val="-461056"/>
                <a:satOff val="4338"/>
                <a:lumOff val="-10225"/>
              </a:schemeClr>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5" name="Factory"/>
            <p:cNvSpPr/>
            <p:nvPr/>
          </p:nvSpPr>
          <p:spPr>
            <a:xfrm>
              <a:off x="647744" y="321886"/>
              <a:ext cx="816484" cy="542452"/>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chemeClr val="accent1"/>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6" name="Computer"/>
            <p:cNvSpPr/>
            <p:nvPr/>
          </p:nvSpPr>
          <p:spPr>
            <a:xfrm>
              <a:off x="591194" y="1045872"/>
              <a:ext cx="963248" cy="777324"/>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7" name="Rounded Rectangle"/>
            <p:cNvSpPr/>
            <p:nvPr/>
          </p:nvSpPr>
          <p:spPr>
            <a:xfrm>
              <a:off x="0" y="0"/>
              <a:ext cx="2915571" cy="2146046"/>
            </a:xfrm>
            <a:prstGeom prst="roundRect">
              <a:avLst>
                <a:gd name="adj" fmla="val 15000"/>
              </a:avLst>
            </a:prstGeom>
            <a:solidFill>
              <a:schemeClr val="accent2">
                <a:hueOff val="-85259"/>
                <a:satOff val="14347"/>
                <a:lumOff val="22373"/>
                <a:alpha val="21317"/>
              </a:schemeClr>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grpSp>
    </p:spTree>
    <p:extLst>
      <p:ext uri="{BB962C8B-B14F-4D97-AF65-F5344CB8AC3E}">
        <p14:creationId xmlns:p14="http://schemas.microsoft.com/office/powerpoint/2010/main" val="13038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62E6-83B6-FF4E-8C20-C33111DACB13}"/>
              </a:ext>
            </a:extLst>
          </p:cNvPr>
          <p:cNvSpPr>
            <a:spLocks noGrp="1"/>
          </p:cNvSpPr>
          <p:nvPr>
            <p:ph type="title"/>
          </p:nvPr>
        </p:nvSpPr>
        <p:spPr/>
        <p:txBody>
          <a:bodyPr>
            <a:normAutofit fontScale="90000"/>
          </a:bodyPr>
          <a:lstStyle/>
          <a:p>
            <a:r>
              <a:rPr lang="en-US" dirty="0"/>
              <a:t>Summary of the Comprehensive Local Needs Assessment - parts A &amp; B </a:t>
            </a:r>
          </a:p>
        </p:txBody>
      </p:sp>
      <p:sp>
        <p:nvSpPr>
          <p:cNvPr id="261" name="Evaluation of the Performance of Students Served"/>
          <p:cNvSpPr/>
          <p:nvPr/>
        </p:nvSpPr>
        <p:spPr>
          <a:xfrm>
            <a:off x="794126" y="1692149"/>
            <a:ext cx="1986344" cy="1377189"/>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rPr dirty="0"/>
              <a:t>Evaluation of the Performance of Students Served </a:t>
            </a:r>
          </a:p>
        </p:txBody>
      </p:sp>
      <p:sp>
        <p:nvSpPr>
          <p:cNvPr id="262" name="On-Line Data by Program of Study…"/>
          <p:cNvSpPr txBox="1"/>
          <p:nvPr/>
        </p:nvSpPr>
        <p:spPr>
          <a:xfrm>
            <a:off x="271495" y="4309648"/>
            <a:ext cx="3031606" cy="228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1800" u="sng"/>
            </a:pPr>
            <a:r>
              <a:rPr sz="1600" dirty="0"/>
              <a:t>On-Line Data by Program of Study </a:t>
            </a:r>
          </a:p>
          <a:p>
            <a:pPr marL="155088" indent="-155088">
              <a:buSzPct val="100000"/>
              <a:buChar char="•"/>
              <a:defRPr sz="1800"/>
            </a:pPr>
            <a:r>
              <a:rPr sz="1600" dirty="0"/>
              <a:t>Technical Skill Attainment </a:t>
            </a:r>
          </a:p>
          <a:p>
            <a:pPr marL="126891" indent="-126891">
              <a:buSzPct val="100000"/>
              <a:buChar char="•"/>
              <a:defRPr sz="1800"/>
            </a:pPr>
            <a:r>
              <a:rPr sz="1600" dirty="0"/>
              <a:t>Earning Certificate, Diploma, Degree </a:t>
            </a:r>
          </a:p>
          <a:p>
            <a:pPr marL="126891" indent="-126891">
              <a:buSzPct val="100000"/>
              <a:buChar char="•"/>
              <a:defRPr sz="1800"/>
            </a:pPr>
            <a:r>
              <a:rPr sz="1600" dirty="0"/>
              <a:t>Retention</a:t>
            </a:r>
          </a:p>
          <a:p>
            <a:pPr marL="140990" indent="-140990">
              <a:buSzPct val="100000"/>
              <a:buChar char="•"/>
              <a:defRPr sz="1800"/>
            </a:pPr>
            <a:r>
              <a:rPr sz="1600" dirty="0"/>
              <a:t>Employment </a:t>
            </a:r>
            <a:endParaRPr lang="en-US" sz="1600" dirty="0"/>
          </a:p>
          <a:p>
            <a:pPr>
              <a:buSzPct val="100000"/>
              <a:defRPr sz="1800"/>
            </a:pPr>
            <a:endParaRPr lang="en-US" sz="1600" dirty="0"/>
          </a:p>
          <a:p>
            <a:pPr>
              <a:buSzPct val="100000"/>
              <a:defRPr sz="1800"/>
            </a:pPr>
            <a:r>
              <a:rPr lang="en-US" sz="1600" dirty="0"/>
              <a:t>What are other data sources available at the college level? </a:t>
            </a:r>
          </a:p>
        </p:txBody>
      </p:sp>
      <p:sp>
        <p:nvSpPr>
          <p:cNvPr id="263" name="Size, Scope, Quality"/>
          <p:cNvSpPr/>
          <p:nvPr/>
        </p:nvSpPr>
        <p:spPr>
          <a:xfrm>
            <a:off x="3458798"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a:solidFill>
                  <a:srgbClr val="FFFFFF"/>
                </a:solidFill>
              </a:defRPr>
            </a:lvl1pPr>
          </a:lstStyle>
          <a:p>
            <a:pPr algn="ctr"/>
            <a:r>
              <a:t>Size, Scope, Quality</a:t>
            </a:r>
          </a:p>
        </p:txBody>
      </p:sp>
      <p:sp>
        <p:nvSpPr>
          <p:cNvPr id="264" name="Aligned to…"/>
          <p:cNvSpPr/>
          <p:nvPr/>
        </p:nvSpPr>
        <p:spPr>
          <a:xfrm>
            <a:off x="6454827"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a:defRPr>
                <a:solidFill>
                  <a:srgbClr val="FFFFFF"/>
                </a:solidFill>
              </a:defRPr>
            </a:pPr>
            <a:r>
              <a:rPr dirty="0"/>
              <a:t>Aligned to </a:t>
            </a:r>
          </a:p>
          <a:p>
            <a:pPr algn="ctr">
              <a:defRPr>
                <a:solidFill>
                  <a:srgbClr val="FFFFFF"/>
                </a:solidFill>
              </a:defRPr>
            </a:pPr>
            <a:r>
              <a:rPr dirty="0"/>
              <a:t>State, Region, Local</a:t>
            </a:r>
          </a:p>
          <a:p>
            <a:pPr algn="ctr">
              <a:defRPr>
                <a:solidFill>
                  <a:srgbClr val="FFFFFF"/>
                </a:solidFill>
              </a:defRPr>
            </a:pPr>
            <a:r>
              <a:rPr dirty="0"/>
              <a:t>Need</a:t>
            </a:r>
          </a:p>
        </p:txBody>
      </p:sp>
      <p:sp>
        <p:nvSpPr>
          <p:cNvPr id="265" name="Programs in Curriculum Library…"/>
          <p:cNvSpPr txBox="1"/>
          <p:nvPr/>
        </p:nvSpPr>
        <p:spPr>
          <a:xfrm>
            <a:off x="3251614" y="4309648"/>
            <a:ext cx="2648686" cy="2041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lgn="l">
              <a:defRPr sz="2200" u="sng"/>
            </a:pPr>
            <a:r>
              <a:rPr sz="1600" dirty="0"/>
              <a:t>Programs in Curriculum Library    </a:t>
            </a:r>
          </a:p>
          <a:p>
            <a:pPr marL="126891" indent="-126891">
              <a:buSzPct val="100000"/>
              <a:buChar char="•"/>
              <a:defRPr sz="1800"/>
            </a:pPr>
            <a:r>
              <a:rPr sz="1600" dirty="0"/>
              <a:t>Programs of Study </a:t>
            </a:r>
            <a:endParaRPr lang="en-US" sz="1600" dirty="0"/>
          </a:p>
          <a:p>
            <a:pPr>
              <a:buSzPct val="100000"/>
              <a:defRPr sz="1800"/>
            </a:pPr>
            <a:endParaRPr sz="1600" dirty="0"/>
          </a:p>
          <a:p>
            <a:pPr>
              <a:buSzPct val="100000"/>
              <a:defRPr sz="1800"/>
            </a:pPr>
            <a:r>
              <a:rPr lang="en-US" sz="1600" dirty="0"/>
              <a:t>Does college teach </a:t>
            </a:r>
            <a:r>
              <a:rPr sz="1600" dirty="0"/>
              <a:t>enough classes</a:t>
            </a:r>
            <a:r>
              <a:rPr lang="en-US" sz="1600" dirty="0"/>
              <a:t>?</a:t>
            </a:r>
          </a:p>
          <a:p>
            <a:pPr>
              <a:buSzPct val="100000"/>
              <a:defRPr sz="1800"/>
            </a:pPr>
            <a:r>
              <a:rPr lang="en-US" sz="1600" dirty="0"/>
              <a:t>A</a:t>
            </a:r>
            <a:r>
              <a:rPr sz="1600" dirty="0"/>
              <a:t>re </a:t>
            </a:r>
            <a:r>
              <a:rPr lang="en-US" sz="1600" dirty="0"/>
              <a:t>college's</a:t>
            </a:r>
            <a:r>
              <a:rPr sz="1600" dirty="0"/>
              <a:t> 9-14 programs adequately aligned</a:t>
            </a:r>
            <a:r>
              <a:rPr lang="en-US" sz="1600" dirty="0"/>
              <a:t>?</a:t>
            </a:r>
          </a:p>
          <a:p>
            <a:pPr>
              <a:buSzPct val="100000"/>
              <a:defRPr sz="1800"/>
            </a:pPr>
            <a:r>
              <a:rPr lang="en-US" sz="1600" dirty="0"/>
              <a:t>A</a:t>
            </a:r>
            <a:r>
              <a:rPr sz="1600" dirty="0"/>
              <a:t>re students learning? </a:t>
            </a:r>
          </a:p>
        </p:txBody>
      </p:sp>
      <p:sp>
        <p:nvSpPr>
          <p:cNvPr id="266" name="Documents to Consider…"/>
          <p:cNvSpPr txBox="1"/>
          <p:nvPr/>
        </p:nvSpPr>
        <p:spPr>
          <a:xfrm>
            <a:off x="6228367" y="4309648"/>
            <a:ext cx="2687239" cy="228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2200" u="sng"/>
            </a:pPr>
            <a:r>
              <a:rPr sz="1600" dirty="0"/>
              <a:t>Documents to Consider </a:t>
            </a:r>
          </a:p>
          <a:p>
            <a:pPr marL="126891" indent="-126891">
              <a:buSzPct val="100000"/>
              <a:buChar char="•"/>
              <a:defRPr sz="1800"/>
            </a:pPr>
            <a:r>
              <a:rPr sz="1600" dirty="0"/>
              <a:t>Learning Outcomes Curriculum Standards Catalogue  </a:t>
            </a:r>
          </a:p>
          <a:p>
            <a:pPr marL="126891" indent="-126891">
              <a:buSzPct val="100000"/>
              <a:buChar char="•"/>
              <a:defRPr sz="1800"/>
            </a:pPr>
            <a:r>
              <a:rPr sz="1600" dirty="0"/>
              <a:t>Learning outcomes from faculty syllabus </a:t>
            </a:r>
            <a:endParaRPr lang="en-US" sz="1600" dirty="0"/>
          </a:p>
          <a:p>
            <a:pPr>
              <a:buSzPct val="100000"/>
              <a:defRPr sz="1800"/>
            </a:pPr>
            <a:endParaRPr lang="en-US" sz="1600" dirty="0"/>
          </a:p>
          <a:p>
            <a:pPr>
              <a:buSzPct val="100000"/>
              <a:defRPr sz="1800"/>
            </a:pPr>
            <a:r>
              <a:rPr lang="en-US" sz="1600" dirty="0"/>
              <a:t>Do college's programs of study meet local labor market needs? </a:t>
            </a:r>
          </a:p>
        </p:txBody>
      </p:sp>
      <p:sp>
        <p:nvSpPr>
          <p:cNvPr id="269" name="Do your programs of study that your offer meet labor market needs of your region?"/>
          <p:cNvSpPr txBox="1"/>
          <p:nvPr/>
        </p:nvSpPr>
        <p:spPr>
          <a:xfrm>
            <a:off x="6220615" y="6141089"/>
            <a:ext cx="2702742"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1900"/>
            </a:lvl1pPr>
          </a:lstStyle>
          <a:p>
            <a:endParaRPr sz="1600" dirty="0"/>
          </a:p>
        </p:txBody>
      </p:sp>
      <p:sp>
        <p:nvSpPr>
          <p:cNvPr id="15" name="Review">
            <a:extLst>
              <a:ext uri="{FF2B5EF4-FFF2-40B4-BE49-F238E27FC236}">
                <a16:creationId xmlns:a16="http://schemas.microsoft.com/office/drawing/2014/main" id="{5927EF31-A0D2-D84A-9A67-73BEF545F6B5}"/>
              </a:ext>
            </a:extLst>
          </p:cNvPr>
          <p:cNvSpPr/>
          <p:nvPr/>
        </p:nvSpPr>
        <p:spPr>
          <a:xfrm rot="5358832">
            <a:off x="1214895" y="3169928"/>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r>
              <a:rPr sz="2000" dirty="0"/>
              <a:t>Review </a:t>
            </a:r>
          </a:p>
        </p:txBody>
      </p:sp>
      <p:sp>
        <p:nvSpPr>
          <p:cNvPr id="16" name="Check">
            <a:extLst>
              <a:ext uri="{FF2B5EF4-FFF2-40B4-BE49-F238E27FC236}">
                <a16:creationId xmlns:a16="http://schemas.microsoft.com/office/drawing/2014/main" id="{4F3F5599-C383-894C-B9B8-DD81931840DB}"/>
              </a:ext>
            </a:extLst>
          </p:cNvPr>
          <p:cNvSpPr/>
          <p:nvPr/>
        </p:nvSpPr>
        <p:spPr>
          <a:xfrm rot="5358832">
            <a:off x="4005316"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r>
              <a:rPr sz="2000"/>
              <a:t>Check</a:t>
            </a:r>
          </a:p>
        </p:txBody>
      </p:sp>
      <p:sp>
        <p:nvSpPr>
          <p:cNvPr id="17" name="Engage">
            <a:extLst>
              <a:ext uri="{FF2B5EF4-FFF2-40B4-BE49-F238E27FC236}">
                <a16:creationId xmlns:a16="http://schemas.microsoft.com/office/drawing/2014/main" id="{187AA8DF-2C40-D843-BAB5-04D812004525}"/>
              </a:ext>
            </a:extLst>
          </p:cNvPr>
          <p:cNvSpPr/>
          <p:nvPr/>
        </p:nvSpPr>
        <p:spPr>
          <a:xfrm rot="5358832">
            <a:off x="7001345"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r>
              <a:rPr sz="2000"/>
              <a:t>Engage</a:t>
            </a:r>
          </a:p>
        </p:txBody>
      </p:sp>
    </p:spTree>
    <p:extLst>
      <p:ext uri="{BB962C8B-B14F-4D97-AF65-F5344CB8AC3E}">
        <p14:creationId xmlns:p14="http://schemas.microsoft.com/office/powerpoint/2010/main" val="20118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1564</Words>
  <Application>Microsoft Macintosh PowerPoint</Application>
  <PresentationFormat>On-screen Show (4:3)</PresentationFormat>
  <Paragraphs>321</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 Neue Medium</vt:lpstr>
      <vt:lpstr>Times New Roman</vt:lpstr>
      <vt:lpstr>Office Theme</vt:lpstr>
      <vt:lpstr>Perkins Update Webinar</vt:lpstr>
      <vt:lpstr>Purpose of Perkins </vt:lpstr>
      <vt:lpstr>Promising Practice Videos 2019</vt:lpstr>
      <vt:lpstr>Open Positions</vt:lpstr>
      <vt:lpstr>Perkins Funding for 2020-21  The Process - Abbreviated </vt:lpstr>
      <vt:lpstr>Comprehensive Local  Needs Assessment</vt:lpstr>
      <vt:lpstr>Comprehensive Local  Needs Assessment</vt:lpstr>
      <vt:lpstr>Perkins V:  Secondary Postsecondary Partnership</vt:lpstr>
      <vt:lpstr>Summary of the Comprehensive Local Needs Assessment - parts A &amp; B </vt:lpstr>
      <vt:lpstr>Summary of the Comprehensive Local Needs Assessment - parts C, D, &amp; E </vt:lpstr>
      <vt:lpstr>Comprehensive Local  Needs Assessment</vt:lpstr>
      <vt:lpstr>Reserve Funds</vt:lpstr>
      <vt:lpstr>Reserve Funds</vt:lpstr>
      <vt:lpstr>Colleges with Reserve Grant  2019-2020</vt:lpstr>
      <vt:lpstr>2019-20</vt:lpstr>
      <vt:lpstr>EDGAR Training </vt:lpstr>
      <vt:lpstr>Promising Practice Videos 2019</vt:lpstr>
      <vt:lpstr>CTE Training </vt:lpstr>
      <vt:lpstr>PowerPoint Presentation</vt:lpstr>
      <vt:lpstr>Perkins Updates</vt:lpstr>
      <vt:lpstr>Perkins Updates second Tuesday at 9am</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2019-09-10T12:12:11Z</dcterms:modified>
</cp:coreProperties>
</file>