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handoutMasterIdLst>
    <p:handoutMasterId r:id="rId30"/>
  </p:handoutMasterIdLst>
  <p:sldIdLst>
    <p:sldId id="534" r:id="rId5"/>
    <p:sldId id="1165" r:id="rId6"/>
    <p:sldId id="257" r:id="rId7"/>
    <p:sldId id="1195" r:id="rId8"/>
    <p:sldId id="1186" r:id="rId9"/>
    <p:sldId id="1185" r:id="rId10"/>
    <p:sldId id="1169" r:id="rId11"/>
    <p:sldId id="1178" r:id="rId12"/>
    <p:sldId id="713" r:id="rId13"/>
    <p:sldId id="1183" r:id="rId14"/>
    <p:sldId id="1188" r:id="rId15"/>
    <p:sldId id="1189" r:id="rId16"/>
    <p:sldId id="1197" r:id="rId17"/>
    <p:sldId id="1190" r:id="rId18"/>
    <p:sldId id="1191" r:id="rId19"/>
    <p:sldId id="1192" r:id="rId20"/>
    <p:sldId id="712" r:id="rId21"/>
    <p:sldId id="1193" r:id="rId22"/>
    <p:sldId id="1194" r:id="rId23"/>
    <p:sldId id="261" r:id="rId24"/>
    <p:sldId id="1181" r:id="rId25"/>
    <p:sldId id="1199" r:id="rId26"/>
    <p:sldId id="1196" r:id="rId27"/>
    <p:sldId id="719" r:id="rId2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53" autoAdjust="0"/>
    <p:restoredTop sz="67685" autoAdjust="0"/>
  </p:normalViewPr>
  <p:slideViewPr>
    <p:cSldViewPr snapToGrid="0">
      <p:cViewPr varScale="1">
        <p:scale>
          <a:sx n="97" d="100"/>
          <a:sy n="97" d="100"/>
        </p:scale>
        <p:origin x="1524"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5/11/2021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5/11/2021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29166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20329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January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pPr marL="0" indent="0">
              <a:buFont typeface="Arial" panose="020B0604020202020204" pitchFamily="34" charset="0"/>
              <a:buNone/>
            </a:pPr>
            <a:r>
              <a:rPr lang="en-US" dirty="0"/>
              <a:t> </a:t>
            </a:r>
          </a:p>
          <a:p>
            <a:r>
              <a:rPr lang="en-US" dirty="0"/>
              <a:t>February 2021</a:t>
            </a:r>
          </a:p>
          <a:p>
            <a:pPr marL="285750" indent="-285750">
              <a:buFont typeface="Arial" panose="020B0604020202020204" pitchFamily="34" charset="0"/>
              <a:buChar char="•"/>
            </a:pPr>
            <a:r>
              <a:rPr lang="en-US" dirty="0"/>
              <a:t>Johnston</a:t>
            </a:r>
            <a:endParaRPr lang="en-US" dirty="0">
              <a:cs typeface="Calibri"/>
            </a:endParaRPr>
          </a:p>
          <a:p>
            <a:pPr marL="285750" indent="-285750">
              <a:buFont typeface="Arial" panose="020B0604020202020204" pitchFamily="34" charset="0"/>
              <a:buChar char="•"/>
            </a:pPr>
            <a:endParaRPr lang="en-US" dirty="0">
              <a:cs typeface="Calibri"/>
            </a:endParaRPr>
          </a:p>
          <a:p>
            <a:r>
              <a:rPr lang="en-US" dirty="0">
                <a:cs typeface="Calibri"/>
              </a:rPr>
              <a:t>March 2021</a:t>
            </a:r>
          </a:p>
          <a:p>
            <a:pPr marL="285750" indent="-285750">
              <a:buFont typeface="Arial" panose="020B0604020202020204" pitchFamily="34" charset="0"/>
              <a:buChar char="•"/>
            </a:pPr>
            <a:r>
              <a:rPr lang="en-US" dirty="0"/>
              <a:t>Randolph </a:t>
            </a:r>
          </a:p>
          <a:p>
            <a:pPr marL="285750" indent="-285750">
              <a:buFont typeface="Arial" panose="020B0604020202020204" pitchFamily="34" charset="0"/>
              <a:buChar char="•"/>
            </a:pPr>
            <a:r>
              <a:rPr lang="en-US" dirty="0"/>
              <a:t>Pitt</a:t>
            </a:r>
            <a:endParaRPr lang="en-US" dirty="0">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April 2021 – Annual meeting, no videos</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May 2021</a:t>
            </a:r>
          </a:p>
          <a:p>
            <a:pPr marL="285750" indent="-285750">
              <a:buFont typeface="Arial" panose="020B0604020202020204" pitchFamily="34" charset="0"/>
              <a:buChar char="•"/>
            </a:pPr>
            <a:r>
              <a:rPr lang="en-US" dirty="0">
                <a:cs typeface="Calibri"/>
              </a:rPr>
              <a:t>Durham Tech</a:t>
            </a:r>
          </a:p>
          <a:p>
            <a:pPr marL="285750" indent="-285750">
              <a:buFont typeface="Arial" panose="020B0604020202020204" pitchFamily="34" charset="0"/>
              <a:buChar char="•"/>
            </a:pPr>
            <a:r>
              <a:rPr lang="en-US" dirty="0">
                <a:cs typeface="Calibri"/>
              </a:rPr>
              <a:t>Surry</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Mayland</a:t>
            </a:r>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Sprunt</a:t>
            </a:r>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79426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January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pPr marL="0" indent="0">
              <a:buFont typeface="Arial" panose="020B0604020202020204" pitchFamily="34" charset="0"/>
              <a:buNone/>
            </a:pPr>
            <a:r>
              <a:rPr lang="en-US" dirty="0"/>
              <a:t> </a:t>
            </a:r>
          </a:p>
          <a:p>
            <a:r>
              <a:rPr lang="en-US" dirty="0"/>
              <a:t>February 2021</a:t>
            </a:r>
          </a:p>
          <a:p>
            <a:pPr marL="285750" indent="-285750">
              <a:buFont typeface="Arial" panose="020B0604020202020204" pitchFamily="34" charset="0"/>
              <a:buChar char="•"/>
            </a:pPr>
            <a:r>
              <a:rPr lang="en-US" dirty="0"/>
              <a:t>Johnston</a:t>
            </a:r>
            <a:endParaRPr lang="en-US" dirty="0">
              <a:cs typeface="Calibri"/>
            </a:endParaRPr>
          </a:p>
          <a:p>
            <a:pPr marL="285750" indent="-285750">
              <a:buFont typeface="Arial" panose="020B0604020202020204" pitchFamily="34" charset="0"/>
              <a:buChar char="•"/>
            </a:pPr>
            <a:endParaRPr lang="en-US" dirty="0">
              <a:cs typeface="Calibri"/>
            </a:endParaRPr>
          </a:p>
          <a:p>
            <a:r>
              <a:rPr lang="en-US" dirty="0">
                <a:cs typeface="Calibri"/>
              </a:rPr>
              <a:t>March 2021</a:t>
            </a:r>
          </a:p>
          <a:p>
            <a:pPr marL="285750" indent="-285750">
              <a:buFont typeface="Arial" panose="020B0604020202020204" pitchFamily="34" charset="0"/>
              <a:buChar char="•"/>
            </a:pPr>
            <a:r>
              <a:rPr lang="en-US" dirty="0"/>
              <a:t>Randolph </a:t>
            </a:r>
          </a:p>
          <a:p>
            <a:pPr marL="285750" indent="-285750">
              <a:buFont typeface="Arial" panose="020B0604020202020204" pitchFamily="34" charset="0"/>
              <a:buChar char="•"/>
            </a:pPr>
            <a:r>
              <a:rPr lang="en-US" dirty="0"/>
              <a:t>Pitt</a:t>
            </a:r>
            <a:endParaRPr lang="en-US" dirty="0">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April 2021 – Annual meeting, no videos</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May 2021</a:t>
            </a:r>
          </a:p>
          <a:p>
            <a:pPr marL="285750" indent="-285750">
              <a:buFont typeface="Arial" panose="020B0604020202020204" pitchFamily="34" charset="0"/>
              <a:buChar char="•"/>
            </a:pPr>
            <a:r>
              <a:rPr lang="en-US" dirty="0">
                <a:cs typeface="Calibri"/>
              </a:rPr>
              <a:t>Durham Tech</a:t>
            </a:r>
          </a:p>
          <a:p>
            <a:pPr marL="285750" indent="-285750">
              <a:buFont typeface="Arial" panose="020B0604020202020204" pitchFamily="34" charset="0"/>
              <a:buChar char="•"/>
            </a:pPr>
            <a:r>
              <a:rPr lang="en-US" dirty="0">
                <a:cs typeface="Calibri"/>
              </a:rPr>
              <a:t>Surry</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Mayland</a:t>
            </a:r>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Sprunt</a:t>
            </a:r>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419750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290818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415938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41753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297172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3887929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5/11/2021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5/11/2021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5/11/2021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5/11/2021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5/11/2021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5/11/2021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5/11/2021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5/11/2021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0" r:id="rId8"/>
    <p:sldLayoutId id="2147483651" r:id="rId9"/>
    <p:sldLayoutId id="2147483652" r:id="rId10"/>
    <p:sldLayoutId id="2147483653" r:id="rId11"/>
    <p:sldLayoutId id="2147483654" r:id="rId12"/>
    <p:sldLayoutId id="2147483655" r:id="rId13"/>
    <p:sldLayoutId id="2147483668" r:id="rId14"/>
    <p:sldLayoutId id="2147483669" r:id="rId15"/>
    <p:sldLayoutId id="2147483670" r:id="rId16"/>
    <p:sldLayoutId id="2147483671" r:id="rId17"/>
    <p:sldLayoutId id="2147483660" r:id="rId18"/>
    <p:sldLayoutId id="2147483656" r:id="rId19"/>
    <p:sldLayoutId id="2147483657" r:id="rId20"/>
    <p:sldLayoutId id="2147483658" r:id="rId21"/>
    <p:sldLayoutId id="2147483659" r:id="rId22"/>
    <p:sldLayoutId id="21474836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hyperlink" Target="https://www.ncperkins.org/review/"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perkins.org/video/video.php?v=Surry-2020&amp;y=202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cperkins.org/video/video.php?v=Durham-2020&amp;y=202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May 11, 2021</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9856D-25F7-C54E-99B8-2A4CCCE8D66E}"/>
              </a:ext>
            </a:extLst>
          </p:cNvPr>
          <p:cNvSpPr>
            <a:spLocks noGrp="1"/>
          </p:cNvSpPr>
          <p:nvPr>
            <p:ph idx="1"/>
          </p:nvPr>
        </p:nvSpPr>
        <p:spPr/>
        <p:txBody>
          <a:bodyPr>
            <a:normAutofit lnSpcReduction="10000"/>
          </a:bodyPr>
          <a:lstStyle/>
          <a:p>
            <a:pPr marL="0" indent="0">
              <a:buNone/>
            </a:pPr>
            <a:r>
              <a:rPr lang="en-US" sz="2000" b="1" dirty="0"/>
              <a:t>Sign up for college presentation:</a:t>
            </a:r>
          </a:p>
          <a:p>
            <a:r>
              <a:rPr lang="en-US" sz="2000" dirty="0">
                <a:hlinkClick r:id="rId2"/>
              </a:rPr>
              <a:t>https://www.ncperkins.org/review/</a:t>
            </a:r>
            <a:endParaRPr lang="en-US" sz="2000" dirty="0"/>
          </a:p>
          <a:p>
            <a:r>
              <a:rPr lang="en-US" sz="2000" dirty="0"/>
              <a:t>special consideration = Pathways</a:t>
            </a:r>
          </a:p>
          <a:p>
            <a:pPr marL="0" indent="0">
              <a:buNone/>
            </a:pPr>
            <a:endParaRPr lang="en-US" sz="2000" dirty="0"/>
          </a:p>
          <a:p>
            <a:pPr marL="0" indent="0">
              <a:buNone/>
            </a:pPr>
            <a:r>
              <a:rPr lang="en-US" sz="2000" b="1" dirty="0"/>
              <a:t>Sign up for each person to view sessions:</a:t>
            </a:r>
          </a:p>
          <a:p>
            <a:r>
              <a:rPr lang="en-US" sz="2000" dirty="0">
                <a:hlinkClick r:id="rId3"/>
              </a:rPr>
              <a:t>https://www.ncperkins.org/presentations/</a:t>
            </a:r>
            <a:endParaRPr lang="en-US" sz="2000" dirty="0"/>
          </a:p>
          <a:p>
            <a:pPr marL="0" indent="0">
              <a:buNone/>
            </a:pPr>
            <a:endParaRPr lang="en-US" sz="2000" dirty="0"/>
          </a:p>
          <a:p>
            <a:pPr marL="0" indent="0">
              <a:buNone/>
            </a:pPr>
            <a:r>
              <a:rPr lang="en-US" sz="2000" b="1" dirty="0"/>
              <a:t>Promising practice video:</a:t>
            </a:r>
          </a:p>
          <a:p>
            <a:r>
              <a:rPr lang="en-US" sz="2000" dirty="0"/>
              <a:t>5-minutes or less. Highlight one thing you did with Perkins funds and how it made a difference in student learning.</a:t>
            </a:r>
          </a:p>
          <a:p>
            <a:endParaRPr lang="en-US" dirty="0"/>
          </a:p>
        </p:txBody>
      </p:sp>
      <p:sp>
        <p:nvSpPr>
          <p:cNvPr id="3" name="Title 2">
            <a:extLst>
              <a:ext uri="{FF2B5EF4-FFF2-40B4-BE49-F238E27FC236}">
                <a16:creationId xmlns:a16="http://schemas.microsoft.com/office/drawing/2014/main" id="{46E31C58-A162-0249-8CFE-44CAC187E78A}"/>
              </a:ext>
            </a:extLst>
          </p:cNvPr>
          <p:cNvSpPr>
            <a:spLocks noGrp="1"/>
          </p:cNvSpPr>
          <p:nvPr>
            <p:ph type="title"/>
          </p:nvPr>
        </p:nvSpPr>
        <p:spPr/>
        <p:txBody>
          <a:bodyPr/>
          <a:lstStyle/>
          <a:p>
            <a:r>
              <a:rPr lang="en-US" sz="3200" dirty="0"/>
              <a:t>End-of-Year Reviews – May 24-June 11</a:t>
            </a:r>
            <a:endParaRPr lang="en-US" dirty="0"/>
          </a:p>
        </p:txBody>
      </p:sp>
    </p:spTree>
    <p:extLst>
      <p:ext uri="{BB962C8B-B14F-4D97-AF65-F5344CB8AC3E}">
        <p14:creationId xmlns:p14="http://schemas.microsoft.com/office/powerpoint/2010/main" val="358780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430497-5A9B-4AA3-9530-4CE53934C490}"/>
              </a:ext>
            </a:extLst>
          </p:cNvPr>
          <p:cNvSpPr>
            <a:spLocks noGrp="1"/>
          </p:cNvSpPr>
          <p:nvPr>
            <p:ph idx="1"/>
          </p:nvPr>
        </p:nvSpPr>
        <p:spPr/>
        <p:txBody>
          <a:bodyPr>
            <a:normAutofit/>
          </a:bodyPr>
          <a:lstStyle/>
          <a:p>
            <a:r>
              <a:rPr lang="en-US" sz="2400" dirty="0">
                <a:latin typeface="+mn-lt"/>
              </a:rPr>
              <a:t>Submit Modification if needed by May 15 (Saturday)</a:t>
            </a:r>
          </a:p>
          <a:p>
            <a:r>
              <a:rPr lang="en-US" sz="2400" dirty="0">
                <a:latin typeface="+mn-lt"/>
              </a:rPr>
              <a:t>Ensure all equipment has been </a:t>
            </a:r>
            <a:br>
              <a:rPr lang="en-US" sz="2400" dirty="0">
                <a:latin typeface="+mn-lt"/>
              </a:rPr>
            </a:br>
            <a:r>
              <a:rPr lang="en-US" sz="2400" dirty="0">
                <a:latin typeface="+mn-lt"/>
              </a:rPr>
              <a:t>ordered, received, and invoices paid</a:t>
            </a:r>
          </a:p>
          <a:p>
            <a:r>
              <a:rPr lang="en-US" sz="2400" dirty="0">
                <a:latin typeface="+mn-lt"/>
              </a:rPr>
              <a:t>Submit Annual Report of activities (paragraph on how it made a difference) – Due June 18</a:t>
            </a:r>
          </a:p>
          <a:p>
            <a:r>
              <a:rPr lang="en-US" sz="2400" dirty="0">
                <a:latin typeface="+mn-lt"/>
              </a:rPr>
              <a:t>Submit final XDBR – Due July 23 (or once business office closes year)</a:t>
            </a:r>
          </a:p>
        </p:txBody>
      </p:sp>
      <p:sp>
        <p:nvSpPr>
          <p:cNvPr id="3" name="Title 2">
            <a:extLst>
              <a:ext uri="{FF2B5EF4-FFF2-40B4-BE49-F238E27FC236}">
                <a16:creationId xmlns:a16="http://schemas.microsoft.com/office/drawing/2014/main" id="{4D26FCEE-667C-46AA-B3EE-983CA7E11017}"/>
              </a:ext>
            </a:extLst>
          </p:cNvPr>
          <p:cNvSpPr>
            <a:spLocks noGrp="1"/>
          </p:cNvSpPr>
          <p:nvPr>
            <p:ph type="title"/>
          </p:nvPr>
        </p:nvSpPr>
        <p:spPr/>
        <p:txBody>
          <a:bodyPr/>
          <a:lstStyle/>
          <a:p>
            <a:r>
              <a:rPr lang="en-US" dirty="0"/>
              <a:t>Reserve Fund Year End To Do List</a:t>
            </a:r>
          </a:p>
        </p:txBody>
      </p:sp>
    </p:spTree>
    <p:extLst>
      <p:ext uri="{BB962C8B-B14F-4D97-AF65-F5344CB8AC3E}">
        <p14:creationId xmlns:p14="http://schemas.microsoft.com/office/powerpoint/2010/main" val="285117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A0D3A4-D540-4C74-847C-AE55FF5D6949}"/>
              </a:ext>
            </a:extLst>
          </p:cNvPr>
          <p:cNvSpPr>
            <a:spLocks noGrp="1"/>
          </p:cNvSpPr>
          <p:nvPr>
            <p:ph idx="1"/>
          </p:nvPr>
        </p:nvSpPr>
        <p:spPr/>
        <p:txBody>
          <a:bodyPr/>
          <a:lstStyle/>
          <a:p>
            <a:pPr marL="0" indent="0">
              <a:buNone/>
            </a:pPr>
            <a:r>
              <a:rPr lang="en-US" dirty="0"/>
              <a:t>Do you need to conduct another CLNA or revise a current one?</a:t>
            </a:r>
          </a:p>
          <a:p>
            <a:pPr lvl="1">
              <a:buFont typeface="Wingdings" panose="05000000000000000000" pitchFamily="2" charset="2"/>
              <a:buChar char="Ø"/>
            </a:pPr>
            <a:r>
              <a:rPr lang="en-US" dirty="0"/>
              <a:t> Look at student performance, all students and special populations</a:t>
            </a:r>
          </a:p>
          <a:p>
            <a:pPr marL="0" indent="0">
              <a:buNone/>
            </a:pPr>
            <a:endParaRPr lang="en-US" dirty="0"/>
          </a:p>
          <a:p>
            <a:r>
              <a:rPr lang="en-US" dirty="0"/>
              <a:t>Please submit before submitting your plan/budget so it can be approved first. </a:t>
            </a:r>
          </a:p>
          <a:p>
            <a:r>
              <a:rPr lang="en-US" dirty="0"/>
              <a:t>CLNAs are valid for 2 years, but may be revised as needed</a:t>
            </a:r>
          </a:p>
          <a:p>
            <a:r>
              <a:rPr lang="en-US" dirty="0"/>
              <a:t>Use the new template for the Plan/Budget</a:t>
            </a:r>
          </a:p>
          <a:p>
            <a:pPr lvl="1"/>
            <a:endParaRPr lang="en-US" dirty="0"/>
          </a:p>
        </p:txBody>
      </p:sp>
      <p:sp>
        <p:nvSpPr>
          <p:cNvPr id="3" name="Title 2">
            <a:extLst>
              <a:ext uri="{FF2B5EF4-FFF2-40B4-BE49-F238E27FC236}">
                <a16:creationId xmlns:a16="http://schemas.microsoft.com/office/drawing/2014/main" id="{07917D9E-652A-46F0-A309-0D89C0BC3A80}"/>
              </a:ext>
            </a:extLst>
          </p:cNvPr>
          <p:cNvSpPr>
            <a:spLocks noGrp="1"/>
          </p:cNvSpPr>
          <p:nvPr>
            <p:ph type="title"/>
          </p:nvPr>
        </p:nvSpPr>
        <p:spPr/>
        <p:txBody>
          <a:bodyPr/>
          <a:lstStyle/>
          <a:p>
            <a:r>
              <a:rPr lang="en-US" dirty="0"/>
              <a:t>Perkins 2021-2022 Planning</a:t>
            </a:r>
          </a:p>
        </p:txBody>
      </p:sp>
    </p:spTree>
    <p:extLst>
      <p:ext uri="{BB962C8B-B14F-4D97-AF65-F5344CB8AC3E}">
        <p14:creationId xmlns:p14="http://schemas.microsoft.com/office/powerpoint/2010/main" val="155197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082DC5-E5E2-43E9-BB5D-B60C7814FF22}"/>
              </a:ext>
            </a:extLst>
          </p:cNvPr>
          <p:cNvSpPr>
            <a:spLocks noGrp="1"/>
          </p:cNvSpPr>
          <p:nvPr>
            <p:ph idx="1"/>
          </p:nvPr>
        </p:nvSpPr>
        <p:spPr>
          <a:xfrm>
            <a:off x="471949" y="1320904"/>
            <a:ext cx="8416412" cy="3548753"/>
          </a:xfrm>
        </p:spPr>
        <p:txBody>
          <a:bodyPr>
            <a:noAutofit/>
          </a:bodyPr>
          <a:lstStyle/>
          <a:p>
            <a:pPr marL="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Perkins V defines Special Populations as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	Individuals with disabilities;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(B)	Individuals from economically disadvantaged families, including low‐income youth and adults;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(C)	Individuals preparing for non‐traditional fields;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(D)	Single‐parents, including single pregnant women;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	Out‐of‐workforce individuals;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(F)	English learners;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(G)	Homeless individuals described in section 725 of the McKinney‐Vento Homeless Assistance Act (42 U.S.C. 11434a);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	Youth who are in, or have aged out of, the foster care system; and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(I)		Youth with a parent who –   </a:t>
            </a:r>
          </a:p>
          <a:p>
            <a:pPr marL="747713" lvl="1" indent="0">
              <a:lnSpc>
                <a:spcPct val="107000"/>
              </a:lnSpc>
              <a:spcBef>
                <a:spcPts val="0"/>
              </a:spcBef>
              <a:buNone/>
              <a:tabLst>
                <a:tab pos="796925"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	Is a member of the armed forces (as such term is defined in section 101(a)(4) of title 10, U.S.C.); and  </a:t>
            </a:r>
          </a:p>
          <a:p>
            <a:pPr marL="747713" marR="0" indent="0">
              <a:lnSpc>
                <a:spcPct val="107000"/>
              </a:lnSpc>
              <a:spcBef>
                <a:spcPts val="0"/>
              </a:spcBef>
              <a:spcAft>
                <a:spcPts val="0"/>
              </a:spcAft>
              <a:buNone/>
              <a:tabLst>
                <a:tab pos="796925"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ii.	Is on active duty (as such term is defined in section 101(d)(10 of such title).  </a:t>
            </a:r>
          </a:p>
          <a:p>
            <a:pPr marL="0" marR="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Elementary and Secondary Education Act of 1965, Section 1111(c)(2)(B) [Perkins Section 114(e)(8)(B)(i)] Subgroups of students: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	Economically disadvantaged students;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(B) 	Students from major racial and ethnic groups;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(C) 	Children with disabilities; and  </a:t>
            </a:r>
          </a:p>
          <a:p>
            <a:pPr marL="228600" marR="0" indent="0">
              <a:lnSpc>
                <a:spcPct val="107000"/>
              </a:lnSpc>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(D) 	English language learners. </a:t>
            </a:r>
          </a:p>
        </p:txBody>
      </p:sp>
      <p:sp>
        <p:nvSpPr>
          <p:cNvPr id="3" name="Title 2">
            <a:extLst>
              <a:ext uri="{FF2B5EF4-FFF2-40B4-BE49-F238E27FC236}">
                <a16:creationId xmlns:a16="http://schemas.microsoft.com/office/drawing/2014/main" id="{78CF5A21-14B1-4AF4-A951-AF58CEFBA57B}"/>
              </a:ext>
            </a:extLst>
          </p:cNvPr>
          <p:cNvSpPr>
            <a:spLocks noGrp="1"/>
          </p:cNvSpPr>
          <p:nvPr>
            <p:ph type="title"/>
          </p:nvPr>
        </p:nvSpPr>
        <p:spPr/>
        <p:txBody>
          <a:bodyPr/>
          <a:lstStyle/>
          <a:p>
            <a:r>
              <a:rPr lang="en-US" dirty="0"/>
              <a:t>Perkins V Special Populations</a:t>
            </a:r>
          </a:p>
        </p:txBody>
      </p:sp>
    </p:spTree>
    <p:extLst>
      <p:ext uri="{BB962C8B-B14F-4D97-AF65-F5344CB8AC3E}">
        <p14:creationId xmlns:p14="http://schemas.microsoft.com/office/powerpoint/2010/main" val="314696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76BED1-296D-4D0A-8552-DFC6200D19FF}"/>
              </a:ext>
            </a:extLst>
          </p:cNvPr>
          <p:cNvSpPr>
            <a:spLocks noGrp="1"/>
          </p:cNvSpPr>
          <p:nvPr>
            <p:ph idx="1"/>
          </p:nvPr>
        </p:nvSpPr>
        <p:spPr/>
        <p:txBody>
          <a:bodyPr/>
          <a:lstStyle/>
          <a:p>
            <a:pPr marL="0" indent="0">
              <a:buNone/>
            </a:pPr>
            <a:r>
              <a:rPr lang="en-US" dirty="0"/>
              <a:t>Enter what contacts you have now, even if there are some position vacancies. They can be added later</a:t>
            </a:r>
          </a:p>
          <a:p>
            <a:pPr marL="0" indent="0">
              <a:buNone/>
            </a:pPr>
            <a:endParaRPr lang="en-US" dirty="0"/>
          </a:p>
          <a:p>
            <a:pPr marL="0" indent="0">
              <a:buNone/>
            </a:pPr>
            <a:r>
              <a:rPr lang="en-US" dirty="0"/>
              <a:t>Ensure you have entered at </a:t>
            </a:r>
            <a:br>
              <a:rPr lang="en-US" dirty="0"/>
            </a:br>
            <a:r>
              <a:rPr lang="en-US" dirty="0"/>
              <a:t>least a </a:t>
            </a:r>
            <a:r>
              <a:rPr lang="en-US" dirty="0">
                <a:solidFill>
                  <a:srgbClr val="FF0000"/>
                </a:solidFill>
              </a:rPr>
              <a:t>Primary Contact</a:t>
            </a:r>
          </a:p>
        </p:txBody>
      </p:sp>
      <p:sp>
        <p:nvSpPr>
          <p:cNvPr id="3" name="Title 2">
            <a:extLst>
              <a:ext uri="{FF2B5EF4-FFF2-40B4-BE49-F238E27FC236}">
                <a16:creationId xmlns:a16="http://schemas.microsoft.com/office/drawing/2014/main" id="{1E6EAC6E-7C44-43E6-BF09-2622D10A36CB}"/>
              </a:ext>
            </a:extLst>
          </p:cNvPr>
          <p:cNvSpPr>
            <a:spLocks noGrp="1"/>
          </p:cNvSpPr>
          <p:nvPr>
            <p:ph type="title"/>
          </p:nvPr>
        </p:nvSpPr>
        <p:spPr/>
        <p:txBody>
          <a:bodyPr/>
          <a:lstStyle/>
          <a:p>
            <a:r>
              <a:rPr lang="en-US" dirty="0"/>
              <a:t>2021-22 Contacts are Past Due!</a:t>
            </a:r>
          </a:p>
        </p:txBody>
      </p:sp>
      <p:pic>
        <p:nvPicPr>
          <p:cNvPr id="5" name="Picture 4">
            <a:extLst>
              <a:ext uri="{FF2B5EF4-FFF2-40B4-BE49-F238E27FC236}">
                <a16:creationId xmlns:a16="http://schemas.microsoft.com/office/drawing/2014/main" id="{1A007674-69D7-4A9A-A150-24D15C323189}"/>
              </a:ext>
            </a:extLst>
          </p:cNvPr>
          <p:cNvPicPr>
            <a:picLocks noChangeAspect="1"/>
          </p:cNvPicPr>
          <p:nvPr/>
        </p:nvPicPr>
        <p:blipFill rotWithShape="1">
          <a:blip r:embed="rId2"/>
          <a:srcRect l="4892" r="14562"/>
          <a:stretch/>
        </p:blipFill>
        <p:spPr>
          <a:xfrm>
            <a:off x="4067251" y="2356665"/>
            <a:ext cx="4089197" cy="2247900"/>
          </a:xfrm>
          <a:custGeom>
            <a:avLst/>
            <a:gdLst>
              <a:gd name="connsiteX0" fmla="*/ 0 w 4089197"/>
              <a:gd name="connsiteY0" fmla="*/ 0 h 2247900"/>
              <a:gd name="connsiteX1" fmla="*/ 665955 w 4089197"/>
              <a:gd name="connsiteY1" fmla="*/ 0 h 2247900"/>
              <a:gd name="connsiteX2" fmla="*/ 1291018 w 4089197"/>
              <a:gd name="connsiteY2" fmla="*/ 0 h 2247900"/>
              <a:gd name="connsiteX3" fmla="*/ 1875189 w 4089197"/>
              <a:gd name="connsiteY3" fmla="*/ 0 h 2247900"/>
              <a:gd name="connsiteX4" fmla="*/ 2459360 w 4089197"/>
              <a:gd name="connsiteY4" fmla="*/ 0 h 2247900"/>
              <a:gd name="connsiteX5" fmla="*/ 3125315 w 4089197"/>
              <a:gd name="connsiteY5" fmla="*/ 0 h 2247900"/>
              <a:gd name="connsiteX6" fmla="*/ 4089197 w 4089197"/>
              <a:gd name="connsiteY6" fmla="*/ 0 h 2247900"/>
              <a:gd name="connsiteX7" fmla="*/ 4089197 w 4089197"/>
              <a:gd name="connsiteY7" fmla="*/ 494538 h 2247900"/>
              <a:gd name="connsiteX8" fmla="*/ 4089197 w 4089197"/>
              <a:gd name="connsiteY8" fmla="*/ 1078992 h 2247900"/>
              <a:gd name="connsiteX9" fmla="*/ 4089197 w 4089197"/>
              <a:gd name="connsiteY9" fmla="*/ 1573530 h 2247900"/>
              <a:gd name="connsiteX10" fmla="*/ 4089197 w 4089197"/>
              <a:gd name="connsiteY10" fmla="*/ 2247900 h 2247900"/>
              <a:gd name="connsiteX11" fmla="*/ 3586810 w 4089197"/>
              <a:gd name="connsiteY11" fmla="*/ 2247900 h 2247900"/>
              <a:gd name="connsiteX12" fmla="*/ 2920855 w 4089197"/>
              <a:gd name="connsiteY12" fmla="*/ 2247900 h 2247900"/>
              <a:gd name="connsiteX13" fmla="*/ 2377576 w 4089197"/>
              <a:gd name="connsiteY13" fmla="*/ 2247900 h 2247900"/>
              <a:gd name="connsiteX14" fmla="*/ 1711621 w 4089197"/>
              <a:gd name="connsiteY14" fmla="*/ 2247900 h 2247900"/>
              <a:gd name="connsiteX15" fmla="*/ 1209234 w 4089197"/>
              <a:gd name="connsiteY15" fmla="*/ 2247900 h 2247900"/>
              <a:gd name="connsiteX16" fmla="*/ 747739 w 4089197"/>
              <a:gd name="connsiteY16" fmla="*/ 2247900 h 2247900"/>
              <a:gd name="connsiteX17" fmla="*/ 0 w 4089197"/>
              <a:gd name="connsiteY17" fmla="*/ 2247900 h 2247900"/>
              <a:gd name="connsiteX18" fmla="*/ 0 w 4089197"/>
              <a:gd name="connsiteY18" fmla="*/ 1663446 h 2247900"/>
              <a:gd name="connsiteX19" fmla="*/ 0 w 4089197"/>
              <a:gd name="connsiteY19" fmla="*/ 1168908 h 2247900"/>
              <a:gd name="connsiteX20" fmla="*/ 0 w 4089197"/>
              <a:gd name="connsiteY20" fmla="*/ 561975 h 2247900"/>
              <a:gd name="connsiteX21" fmla="*/ 0 w 4089197"/>
              <a:gd name="connsiteY21" fmla="*/ 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89197" h="2247900" fill="none" extrusionOk="0">
                <a:moveTo>
                  <a:pt x="0" y="0"/>
                </a:moveTo>
                <a:cubicBezTo>
                  <a:pt x="293988" y="-2970"/>
                  <a:pt x="422646" y="14743"/>
                  <a:pt x="665955" y="0"/>
                </a:cubicBezTo>
                <a:cubicBezTo>
                  <a:pt x="909265" y="-14743"/>
                  <a:pt x="1087369" y="66705"/>
                  <a:pt x="1291018" y="0"/>
                </a:cubicBezTo>
                <a:cubicBezTo>
                  <a:pt x="1494667" y="-66705"/>
                  <a:pt x="1753112" y="57854"/>
                  <a:pt x="1875189" y="0"/>
                </a:cubicBezTo>
                <a:cubicBezTo>
                  <a:pt x="1997266" y="-57854"/>
                  <a:pt x="2282871" y="65728"/>
                  <a:pt x="2459360" y="0"/>
                </a:cubicBezTo>
                <a:cubicBezTo>
                  <a:pt x="2635849" y="-65728"/>
                  <a:pt x="2840848" y="10667"/>
                  <a:pt x="3125315" y="0"/>
                </a:cubicBezTo>
                <a:cubicBezTo>
                  <a:pt x="3409782" y="-10667"/>
                  <a:pt x="3650635" y="9336"/>
                  <a:pt x="4089197" y="0"/>
                </a:cubicBezTo>
                <a:cubicBezTo>
                  <a:pt x="4128302" y="119581"/>
                  <a:pt x="4088279" y="329289"/>
                  <a:pt x="4089197" y="494538"/>
                </a:cubicBezTo>
                <a:cubicBezTo>
                  <a:pt x="4090115" y="659787"/>
                  <a:pt x="4050528" y="815719"/>
                  <a:pt x="4089197" y="1078992"/>
                </a:cubicBezTo>
                <a:cubicBezTo>
                  <a:pt x="4127866" y="1342265"/>
                  <a:pt x="4072568" y="1433506"/>
                  <a:pt x="4089197" y="1573530"/>
                </a:cubicBezTo>
                <a:cubicBezTo>
                  <a:pt x="4105826" y="1713554"/>
                  <a:pt x="4034322" y="2069307"/>
                  <a:pt x="4089197" y="2247900"/>
                </a:cubicBezTo>
                <a:cubicBezTo>
                  <a:pt x="3925497" y="2258209"/>
                  <a:pt x="3786320" y="2229604"/>
                  <a:pt x="3586810" y="2247900"/>
                </a:cubicBezTo>
                <a:cubicBezTo>
                  <a:pt x="3387300" y="2266196"/>
                  <a:pt x="3233154" y="2169632"/>
                  <a:pt x="2920855" y="2247900"/>
                </a:cubicBezTo>
                <a:cubicBezTo>
                  <a:pt x="2608557" y="2326168"/>
                  <a:pt x="2629784" y="2244893"/>
                  <a:pt x="2377576" y="2247900"/>
                </a:cubicBezTo>
                <a:cubicBezTo>
                  <a:pt x="2125368" y="2250907"/>
                  <a:pt x="2043210" y="2217978"/>
                  <a:pt x="1711621" y="2247900"/>
                </a:cubicBezTo>
                <a:cubicBezTo>
                  <a:pt x="1380032" y="2277822"/>
                  <a:pt x="1416026" y="2196408"/>
                  <a:pt x="1209234" y="2247900"/>
                </a:cubicBezTo>
                <a:cubicBezTo>
                  <a:pt x="1002442" y="2299392"/>
                  <a:pt x="950590" y="2207525"/>
                  <a:pt x="747739" y="2247900"/>
                </a:cubicBezTo>
                <a:cubicBezTo>
                  <a:pt x="544888" y="2288275"/>
                  <a:pt x="165500" y="2173915"/>
                  <a:pt x="0" y="2247900"/>
                </a:cubicBezTo>
                <a:cubicBezTo>
                  <a:pt x="-54699" y="1996181"/>
                  <a:pt x="57918" y="1890021"/>
                  <a:pt x="0" y="1663446"/>
                </a:cubicBezTo>
                <a:cubicBezTo>
                  <a:pt x="-57918" y="1436871"/>
                  <a:pt x="42497" y="1376504"/>
                  <a:pt x="0" y="1168908"/>
                </a:cubicBezTo>
                <a:cubicBezTo>
                  <a:pt x="-42497" y="961312"/>
                  <a:pt x="54336" y="838842"/>
                  <a:pt x="0" y="561975"/>
                </a:cubicBezTo>
                <a:cubicBezTo>
                  <a:pt x="-54336" y="285108"/>
                  <a:pt x="23771" y="186720"/>
                  <a:pt x="0" y="0"/>
                </a:cubicBezTo>
                <a:close/>
              </a:path>
              <a:path w="4089197" h="2247900" stroke="0" extrusionOk="0">
                <a:moveTo>
                  <a:pt x="0" y="0"/>
                </a:moveTo>
                <a:cubicBezTo>
                  <a:pt x="209422" y="-44907"/>
                  <a:pt x="342565" y="3821"/>
                  <a:pt x="543279" y="0"/>
                </a:cubicBezTo>
                <a:cubicBezTo>
                  <a:pt x="743993" y="-3821"/>
                  <a:pt x="823579" y="31034"/>
                  <a:pt x="1004774" y="0"/>
                </a:cubicBezTo>
                <a:cubicBezTo>
                  <a:pt x="1185969" y="-31034"/>
                  <a:pt x="1481114" y="28384"/>
                  <a:pt x="1670729" y="0"/>
                </a:cubicBezTo>
                <a:cubicBezTo>
                  <a:pt x="1860344" y="-28384"/>
                  <a:pt x="2056132" y="63276"/>
                  <a:pt x="2214008" y="0"/>
                </a:cubicBezTo>
                <a:cubicBezTo>
                  <a:pt x="2371884" y="-63276"/>
                  <a:pt x="2601037" y="36838"/>
                  <a:pt x="2757287" y="0"/>
                </a:cubicBezTo>
                <a:cubicBezTo>
                  <a:pt x="2913537" y="-36838"/>
                  <a:pt x="3251690" y="43649"/>
                  <a:pt x="3423242" y="0"/>
                </a:cubicBezTo>
                <a:cubicBezTo>
                  <a:pt x="3594794" y="-43649"/>
                  <a:pt x="3888806" y="73921"/>
                  <a:pt x="4089197" y="0"/>
                </a:cubicBezTo>
                <a:cubicBezTo>
                  <a:pt x="4100930" y="225666"/>
                  <a:pt x="4034514" y="457643"/>
                  <a:pt x="4089197" y="606933"/>
                </a:cubicBezTo>
                <a:cubicBezTo>
                  <a:pt x="4143880" y="756223"/>
                  <a:pt x="4043397" y="874041"/>
                  <a:pt x="4089197" y="1123950"/>
                </a:cubicBezTo>
                <a:cubicBezTo>
                  <a:pt x="4134997" y="1373859"/>
                  <a:pt x="4075724" y="1481659"/>
                  <a:pt x="4089197" y="1640967"/>
                </a:cubicBezTo>
                <a:cubicBezTo>
                  <a:pt x="4102670" y="1800275"/>
                  <a:pt x="4085623" y="2065566"/>
                  <a:pt x="4089197" y="2247900"/>
                </a:cubicBezTo>
                <a:cubicBezTo>
                  <a:pt x="3823688" y="2273325"/>
                  <a:pt x="3613877" y="2218756"/>
                  <a:pt x="3464134" y="2247900"/>
                </a:cubicBezTo>
                <a:cubicBezTo>
                  <a:pt x="3314391" y="2277044"/>
                  <a:pt x="3095724" y="2178128"/>
                  <a:pt x="2798179" y="2247900"/>
                </a:cubicBezTo>
                <a:cubicBezTo>
                  <a:pt x="2500634" y="2317672"/>
                  <a:pt x="2374540" y="2244202"/>
                  <a:pt x="2132224" y="2247900"/>
                </a:cubicBezTo>
                <a:cubicBezTo>
                  <a:pt x="1889908" y="2251598"/>
                  <a:pt x="1878528" y="2243999"/>
                  <a:pt x="1629837" y="2247900"/>
                </a:cubicBezTo>
                <a:cubicBezTo>
                  <a:pt x="1381146" y="2251801"/>
                  <a:pt x="1171213" y="2188290"/>
                  <a:pt x="1045666" y="2247900"/>
                </a:cubicBezTo>
                <a:cubicBezTo>
                  <a:pt x="920119" y="2307510"/>
                  <a:pt x="388656" y="2201230"/>
                  <a:pt x="0" y="2247900"/>
                </a:cubicBezTo>
                <a:cubicBezTo>
                  <a:pt x="-22023" y="1976182"/>
                  <a:pt x="52380" y="1893360"/>
                  <a:pt x="0" y="1685925"/>
                </a:cubicBezTo>
                <a:cubicBezTo>
                  <a:pt x="-52380" y="1478491"/>
                  <a:pt x="24807" y="1334347"/>
                  <a:pt x="0" y="1168908"/>
                </a:cubicBezTo>
                <a:cubicBezTo>
                  <a:pt x="-24807" y="1003469"/>
                  <a:pt x="29544" y="871216"/>
                  <a:pt x="0" y="651891"/>
                </a:cubicBezTo>
                <a:cubicBezTo>
                  <a:pt x="-29544" y="432566"/>
                  <a:pt x="37616" y="256121"/>
                  <a:pt x="0" y="0"/>
                </a:cubicBezTo>
                <a:close/>
              </a:path>
            </a:pathLst>
          </a:custGeom>
          <a:ln w="28575">
            <a:solidFill>
              <a:srgbClr val="003768"/>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3738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BB17A-63EA-486C-B572-230602786379}"/>
              </a:ext>
            </a:extLst>
          </p:cNvPr>
          <p:cNvSpPr>
            <a:spLocks noGrp="1"/>
          </p:cNvSpPr>
          <p:nvPr>
            <p:ph type="title"/>
          </p:nvPr>
        </p:nvSpPr>
        <p:spPr>
          <a:xfrm>
            <a:off x="1297859" y="126367"/>
            <a:ext cx="7364361" cy="994172"/>
          </a:xfrm>
        </p:spPr>
        <p:txBody>
          <a:bodyPr anchor="ctr">
            <a:normAutofit/>
          </a:bodyPr>
          <a:lstStyle/>
          <a:p>
            <a:r>
              <a:rPr lang="en-US" dirty="0"/>
              <a:t>Allotments &amp; Assurances</a:t>
            </a:r>
          </a:p>
        </p:txBody>
      </p:sp>
      <p:sp>
        <p:nvSpPr>
          <p:cNvPr id="2" name="Content Placeholder 1">
            <a:extLst>
              <a:ext uri="{FF2B5EF4-FFF2-40B4-BE49-F238E27FC236}">
                <a16:creationId xmlns:a16="http://schemas.microsoft.com/office/drawing/2014/main" id="{357D7EE2-BC56-4AED-9A5F-72D13D677933}"/>
              </a:ext>
            </a:extLst>
          </p:cNvPr>
          <p:cNvSpPr>
            <a:spLocks noGrp="1"/>
          </p:cNvSpPr>
          <p:nvPr>
            <p:ph sz="half" idx="1"/>
          </p:nvPr>
        </p:nvSpPr>
        <p:spPr>
          <a:xfrm>
            <a:off x="628650" y="1369219"/>
            <a:ext cx="7886700" cy="3449762"/>
          </a:xfrm>
        </p:spPr>
        <p:txBody>
          <a:bodyPr>
            <a:normAutofit/>
          </a:bodyPr>
          <a:lstStyle/>
          <a:p>
            <a:pPr marL="0" indent="0">
              <a:buNone/>
            </a:pPr>
            <a:r>
              <a:rPr lang="en-US" sz="2100" dirty="0"/>
              <a:t>Allotment acceptance and assurances must be signed and submitted before we can approve your plan &amp; budget</a:t>
            </a:r>
          </a:p>
        </p:txBody>
      </p:sp>
      <p:pic>
        <p:nvPicPr>
          <p:cNvPr id="5" name="Picture 4">
            <a:extLst>
              <a:ext uri="{FF2B5EF4-FFF2-40B4-BE49-F238E27FC236}">
                <a16:creationId xmlns:a16="http://schemas.microsoft.com/office/drawing/2014/main" id="{D7238954-70E4-4596-838C-EC0AFEA4212E}"/>
              </a:ext>
            </a:extLst>
          </p:cNvPr>
          <p:cNvPicPr>
            <a:picLocks noChangeAspect="1"/>
          </p:cNvPicPr>
          <p:nvPr/>
        </p:nvPicPr>
        <p:blipFill>
          <a:blip r:embed="rId3"/>
          <a:stretch>
            <a:fillRect/>
          </a:stretch>
        </p:blipFill>
        <p:spPr>
          <a:xfrm>
            <a:off x="2450100" y="2331433"/>
            <a:ext cx="6065250" cy="2380610"/>
          </a:xfrm>
          <a:custGeom>
            <a:avLst/>
            <a:gdLst>
              <a:gd name="connsiteX0" fmla="*/ 0 w 6065250"/>
              <a:gd name="connsiteY0" fmla="*/ 0 h 2380610"/>
              <a:gd name="connsiteX1" fmla="*/ 430081 w 6065250"/>
              <a:gd name="connsiteY1" fmla="*/ 0 h 2380610"/>
              <a:gd name="connsiteX2" fmla="*/ 1042120 w 6065250"/>
              <a:gd name="connsiteY2" fmla="*/ 0 h 2380610"/>
              <a:gd name="connsiteX3" fmla="*/ 1472202 w 6065250"/>
              <a:gd name="connsiteY3" fmla="*/ 0 h 2380610"/>
              <a:gd name="connsiteX4" fmla="*/ 1902283 w 6065250"/>
              <a:gd name="connsiteY4" fmla="*/ 0 h 2380610"/>
              <a:gd name="connsiteX5" fmla="*/ 2514322 w 6065250"/>
              <a:gd name="connsiteY5" fmla="*/ 0 h 2380610"/>
              <a:gd name="connsiteX6" fmla="*/ 3005056 w 6065250"/>
              <a:gd name="connsiteY6" fmla="*/ 0 h 2380610"/>
              <a:gd name="connsiteX7" fmla="*/ 3556442 w 6065250"/>
              <a:gd name="connsiteY7" fmla="*/ 0 h 2380610"/>
              <a:gd name="connsiteX8" fmla="*/ 3986523 w 6065250"/>
              <a:gd name="connsiteY8" fmla="*/ 0 h 2380610"/>
              <a:gd name="connsiteX9" fmla="*/ 4477257 w 6065250"/>
              <a:gd name="connsiteY9" fmla="*/ 0 h 2380610"/>
              <a:gd name="connsiteX10" fmla="*/ 4846686 w 6065250"/>
              <a:gd name="connsiteY10" fmla="*/ 0 h 2380610"/>
              <a:gd name="connsiteX11" fmla="*/ 5276768 w 6065250"/>
              <a:gd name="connsiteY11" fmla="*/ 0 h 2380610"/>
              <a:gd name="connsiteX12" fmla="*/ 6065250 w 6065250"/>
              <a:gd name="connsiteY12" fmla="*/ 0 h 2380610"/>
              <a:gd name="connsiteX13" fmla="*/ 6065250 w 6065250"/>
              <a:gd name="connsiteY13" fmla="*/ 618959 h 2380610"/>
              <a:gd name="connsiteX14" fmla="*/ 6065250 w 6065250"/>
              <a:gd name="connsiteY14" fmla="*/ 1214111 h 2380610"/>
              <a:gd name="connsiteX15" fmla="*/ 6065250 w 6065250"/>
              <a:gd name="connsiteY15" fmla="*/ 1761651 h 2380610"/>
              <a:gd name="connsiteX16" fmla="*/ 6065250 w 6065250"/>
              <a:gd name="connsiteY16" fmla="*/ 2380610 h 2380610"/>
              <a:gd name="connsiteX17" fmla="*/ 5695821 w 6065250"/>
              <a:gd name="connsiteY17" fmla="*/ 2380610 h 2380610"/>
              <a:gd name="connsiteX18" fmla="*/ 5023130 w 6065250"/>
              <a:gd name="connsiteY18" fmla="*/ 2380610 h 2380610"/>
              <a:gd name="connsiteX19" fmla="*/ 4350438 w 6065250"/>
              <a:gd name="connsiteY19" fmla="*/ 2380610 h 2380610"/>
              <a:gd name="connsiteX20" fmla="*/ 3920357 w 6065250"/>
              <a:gd name="connsiteY20" fmla="*/ 2380610 h 2380610"/>
              <a:gd name="connsiteX21" fmla="*/ 3429623 w 6065250"/>
              <a:gd name="connsiteY21" fmla="*/ 2380610 h 2380610"/>
              <a:gd name="connsiteX22" fmla="*/ 2756932 w 6065250"/>
              <a:gd name="connsiteY22" fmla="*/ 2380610 h 2380610"/>
              <a:gd name="connsiteX23" fmla="*/ 2084240 w 6065250"/>
              <a:gd name="connsiteY23" fmla="*/ 2380610 h 2380610"/>
              <a:gd name="connsiteX24" fmla="*/ 1472202 w 6065250"/>
              <a:gd name="connsiteY24" fmla="*/ 2380610 h 2380610"/>
              <a:gd name="connsiteX25" fmla="*/ 920815 w 6065250"/>
              <a:gd name="connsiteY25" fmla="*/ 2380610 h 2380610"/>
              <a:gd name="connsiteX26" fmla="*/ 0 w 6065250"/>
              <a:gd name="connsiteY26" fmla="*/ 2380610 h 2380610"/>
              <a:gd name="connsiteX27" fmla="*/ 0 w 6065250"/>
              <a:gd name="connsiteY27" fmla="*/ 1856876 h 2380610"/>
              <a:gd name="connsiteX28" fmla="*/ 0 w 6065250"/>
              <a:gd name="connsiteY28" fmla="*/ 1261723 h 2380610"/>
              <a:gd name="connsiteX29" fmla="*/ 0 w 6065250"/>
              <a:gd name="connsiteY29" fmla="*/ 666571 h 2380610"/>
              <a:gd name="connsiteX30" fmla="*/ 0 w 6065250"/>
              <a:gd name="connsiteY30" fmla="*/ 0 h 238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65250" h="2380610" extrusionOk="0">
                <a:moveTo>
                  <a:pt x="0" y="0"/>
                </a:moveTo>
                <a:cubicBezTo>
                  <a:pt x="187634" y="-42453"/>
                  <a:pt x="262068" y="10026"/>
                  <a:pt x="430081" y="0"/>
                </a:cubicBezTo>
                <a:cubicBezTo>
                  <a:pt x="598094" y="-10026"/>
                  <a:pt x="865332" y="40056"/>
                  <a:pt x="1042120" y="0"/>
                </a:cubicBezTo>
                <a:cubicBezTo>
                  <a:pt x="1218908" y="-40056"/>
                  <a:pt x="1263536" y="48844"/>
                  <a:pt x="1472202" y="0"/>
                </a:cubicBezTo>
                <a:cubicBezTo>
                  <a:pt x="1680868" y="-48844"/>
                  <a:pt x="1798198" y="18424"/>
                  <a:pt x="1902283" y="0"/>
                </a:cubicBezTo>
                <a:cubicBezTo>
                  <a:pt x="2006368" y="-18424"/>
                  <a:pt x="2285583" y="72912"/>
                  <a:pt x="2514322" y="0"/>
                </a:cubicBezTo>
                <a:cubicBezTo>
                  <a:pt x="2743061" y="-72912"/>
                  <a:pt x="2825418" y="53494"/>
                  <a:pt x="3005056" y="0"/>
                </a:cubicBezTo>
                <a:cubicBezTo>
                  <a:pt x="3184694" y="-53494"/>
                  <a:pt x="3346127" y="45932"/>
                  <a:pt x="3556442" y="0"/>
                </a:cubicBezTo>
                <a:cubicBezTo>
                  <a:pt x="3766757" y="-45932"/>
                  <a:pt x="3848099" y="38411"/>
                  <a:pt x="3986523" y="0"/>
                </a:cubicBezTo>
                <a:cubicBezTo>
                  <a:pt x="4124947" y="-38411"/>
                  <a:pt x="4236448" y="52945"/>
                  <a:pt x="4477257" y="0"/>
                </a:cubicBezTo>
                <a:cubicBezTo>
                  <a:pt x="4718066" y="-52945"/>
                  <a:pt x="4680823" y="6400"/>
                  <a:pt x="4846686" y="0"/>
                </a:cubicBezTo>
                <a:cubicBezTo>
                  <a:pt x="5012549" y="-6400"/>
                  <a:pt x="5161987" y="25373"/>
                  <a:pt x="5276768" y="0"/>
                </a:cubicBezTo>
                <a:cubicBezTo>
                  <a:pt x="5391549" y="-25373"/>
                  <a:pt x="5737751" y="24525"/>
                  <a:pt x="6065250" y="0"/>
                </a:cubicBezTo>
                <a:cubicBezTo>
                  <a:pt x="6123494" y="193321"/>
                  <a:pt x="5997341" y="438451"/>
                  <a:pt x="6065250" y="618959"/>
                </a:cubicBezTo>
                <a:cubicBezTo>
                  <a:pt x="6133159" y="799467"/>
                  <a:pt x="6060766" y="1074156"/>
                  <a:pt x="6065250" y="1214111"/>
                </a:cubicBezTo>
                <a:cubicBezTo>
                  <a:pt x="6069734" y="1354066"/>
                  <a:pt x="6012243" y="1497162"/>
                  <a:pt x="6065250" y="1761651"/>
                </a:cubicBezTo>
                <a:cubicBezTo>
                  <a:pt x="6118257" y="2026140"/>
                  <a:pt x="6030762" y="2158181"/>
                  <a:pt x="6065250" y="2380610"/>
                </a:cubicBezTo>
                <a:cubicBezTo>
                  <a:pt x="5928092" y="2422074"/>
                  <a:pt x="5793690" y="2336372"/>
                  <a:pt x="5695821" y="2380610"/>
                </a:cubicBezTo>
                <a:cubicBezTo>
                  <a:pt x="5597952" y="2424848"/>
                  <a:pt x="5215295" y="2377458"/>
                  <a:pt x="5023130" y="2380610"/>
                </a:cubicBezTo>
                <a:cubicBezTo>
                  <a:pt x="4830965" y="2383762"/>
                  <a:pt x="4637078" y="2364601"/>
                  <a:pt x="4350438" y="2380610"/>
                </a:cubicBezTo>
                <a:cubicBezTo>
                  <a:pt x="4063798" y="2396619"/>
                  <a:pt x="4010024" y="2374683"/>
                  <a:pt x="3920357" y="2380610"/>
                </a:cubicBezTo>
                <a:cubicBezTo>
                  <a:pt x="3830690" y="2386537"/>
                  <a:pt x="3656947" y="2324691"/>
                  <a:pt x="3429623" y="2380610"/>
                </a:cubicBezTo>
                <a:cubicBezTo>
                  <a:pt x="3202299" y="2436529"/>
                  <a:pt x="2901303" y="2368158"/>
                  <a:pt x="2756932" y="2380610"/>
                </a:cubicBezTo>
                <a:cubicBezTo>
                  <a:pt x="2612561" y="2393062"/>
                  <a:pt x="2261070" y="2371816"/>
                  <a:pt x="2084240" y="2380610"/>
                </a:cubicBezTo>
                <a:cubicBezTo>
                  <a:pt x="1907410" y="2389404"/>
                  <a:pt x="1723915" y="2315889"/>
                  <a:pt x="1472202" y="2380610"/>
                </a:cubicBezTo>
                <a:cubicBezTo>
                  <a:pt x="1220489" y="2445331"/>
                  <a:pt x="1185393" y="2343423"/>
                  <a:pt x="920815" y="2380610"/>
                </a:cubicBezTo>
                <a:cubicBezTo>
                  <a:pt x="656237" y="2417797"/>
                  <a:pt x="382766" y="2300723"/>
                  <a:pt x="0" y="2380610"/>
                </a:cubicBezTo>
                <a:cubicBezTo>
                  <a:pt x="-45036" y="2166743"/>
                  <a:pt x="27339" y="2077533"/>
                  <a:pt x="0" y="1856876"/>
                </a:cubicBezTo>
                <a:cubicBezTo>
                  <a:pt x="-27339" y="1636219"/>
                  <a:pt x="5844" y="1535781"/>
                  <a:pt x="0" y="1261723"/>
                </a:cubicBezTo>
                <a:cubicBezTo>
                  <a:pt x="-5844" y="987665"/>
                  <a:pt x="33028" y="908417"/>
                  <a:pt x="0" y="666571"/>
                </a:cubicBezTo>
                <a:cubicBezTo>
                  <a:pt x="-33028" y="424725"/>
                  <a:pt x="4855" y="158522"/>
                  <a:pt x="0" y="0"/>
                </a:cubicBezTo>
                <a:close/>
              </a:path>
            </a:pathLst>
          </a:custGeom>
          <a:noFill/>
          <a:ln w="28575">
            <a:solidFill>
              <a:srgbClr val="003768"/>
            </a:solidFill>
            <a:extLst>
              <a:ext uri="{C807C97D-BFC1-408E-A445-0C87EB9F89A2}">
                <ask:lineSketchStyleProps xmlns:ask="http://schemas.microsoft.com/office/drawing/2018/sketchyshapes" sd="2059699258">
                  <a:prstGeom prst="rect">
                    <a:avLst/>
                  </a:prstGeom>
                  <ask:type>
                    <ask:lineSketchScribble/>
                  </ask:type>
                </ask:lineSketchStyleProps>
              </a:ext>
            </a:extLst>
          </a:ln>
        </p:spPr>
      </p:pic>
    </p:spTree>
    <p:extLst>
      <p:ext uri="{BB962C8B-B14F-4D97-AF65-F5344CB8AC3E}">
        <p14:creationId xmlns:p14="http://schemas.microsoft.com/office/powerpoint/2010/main" val="138046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669B1E-3129-4CBB-9434-7EDCA0393449}"/>
              </a:ext>
            </a:extLst>
          </p:cNvPr>
          <p:cNvSpPr>
            <a:spLocks noGrp="1"/>
          </p:cNvSpPr>
          <p:nvPr>
            <p:ph type="title"/>
          </p:nvPr>
        </p:nvSpPr>
        <p:spPr/>
        <p:txBody>
          <a:bodyPr/>
          <a:lstStyle/>
          <a:p>
            <a:r>
              <a:rPr lang="en-US" dirty="0"/>
              <a:t>Use the new plan/budget template</a:t>
            </a:r>
          </a:p>
        </p:txBody>
      </p:sp>
      <p:pic>
        <p:nvPicPr>
          <p:cNvPr id="5" name="Picture 4">
            <a:extLst>
              <a:ext uri="{FF2B5EF4-FFF2-40B4-BE49-F238E27FC236}">
                <a16:creationId xmlns:a16="http://schemas.microsoft.com/office/drawing/2014/main" id="{9795D0A1-F2C8-4A2D-8709-C680557A33EF}"/>
              </a:ext>
            </a:extLst>
          </p:cNvPr>
          <p:cNvPicPr>
            <a:picLocks noChangeAspect="1"/>
          </p:cNvPicPr>
          <p:nvPr/>
        </p:nvPicPr>
        <p:blipFill>
          <a:blip r:embed="rId2"/>
          <a:stretch>
            <a:fillRect/>
          </a:stretch>
        </p:blipFill>
        <p:spPr>
          <a:xfrm>
            <a:off x="1360626" y="1792991"/>
            <a:ext cx="7021373" cy="1702683"/>
          </a:xfrm>
          <a:custGeom>
            <a:avLst/>
            <a:gdLst>
              <a:gd name="connsiteX0" fmla="*/ 0 w 7021373"/>
              <a:gd name="connsiteY0" fmla="*/ 0 h 1702683"/>
              <a:gd name="connsiteX1" fmla="*/ 444687 w 7021373"/>
              <a:gd name="connsiteY1" fmla="*/ 0 h 1702683"/>
              <a:gd name="connsiteX2" fmla="*/ 819160 w 7021373"/>
              <a:gd name="connsiteY2" fmla="*/ 0 h 1702683"/>
              <a:gd name="connsiteX3" fmla="*/ 1193633 w 7021373"/>
              <a:gd name="connsiteY3" fmla="*/ 0 h 1702683"/>
              <a:gd name="connsiteX4" fmla="*/ 1778748 w 7021373"/>
              <a:gd name="connsiteY4" fmla="*/ 0 h 1702683"/>
              <a:gd name="connsiteX5" fmla="*/ 2153221 w 7021373"/>
              <a:gd name="connsiteY5" fmla="*/ 0 h 1702683"/>
              <a:gd name="connsiteX6" fmla="*/ 2668122 w 7021373"/>
              <a:gd name="connsiteY6" fmla="*/ 0 h 1702683"/>
              <a:gd name="connsiteX7" fmla="*/ 3253236 w 7021373"/>
              <a:gd name="connsiteY7" fmla="*/ 0 h 1702683"/>
              <a:gd name="connsiteX8" fmla="*/ 3768137 w 7021373"/>
              <a:gd name="connsiteY8" fmla="*/ 0 h 1702683"/>
              <a:gd name="connsiteX9" fmla="*/ 4353251 w 7021373"/>
              <a:gd name="connsiteY9" fmla="*/ 0 h 1702683"/>
              <a:gd name="connsiteX10" fmla="*/ 5008579 w 7021373"/>
              <a:gd name="connsiteY10" fmla="*/ 0 h 1702683"/>
              <a:gd name="connsiteX11" fmla="*/ 5523480 w 7021373"/>
              <a:gd name="connsiteY11" fmla="*/ 0 h 1702683"/>
              <a:gd name="connsiteX12" fmla="*/ 6249022 w 7021373"/>
              <a:gd name="connsiteY12" fmla="*/ 0 h 1702683"/>
              <a:gd name="connsiteX13" fmla="*/ 7021373 w 7021373"/>
              <a:gd name="connsiteY13" fmla="*/ 0 h 1702683"/>
              <a:gd name="connsiteX14" fmla="*/ 7021373 w 7021373"/>
              <a:gd name="connsiteY14" fmla="*/ 533507 h 1702683"/>
              <a:gd name="connsiteX15" fmla="*/ 7021373 w 7021373"/>
              <a:gd name="connsiteY15" fmla="*/ 1049988 h 1702683"/>
              <a:gd name="connsiteX16" fmla="*/ 7021373 w 7021373"/>
              <a:gd name="connsiteY16" fmla="*/ 1702683 h 1702683"/>
              <a:gd name="connsiteX17" fmla="*/ 6646900 w 7021373"/>
              <a:gd name="connsiteY17" fmla="*/ 1702683 h 1702683"/>
              <a:gd name="connsiteX18" fmla="*/ 5921358 w 7021373"/>
              <a:gd name="connsiteY18" fmla="*/ 1702683 h 1702683"/>
              <a:gd name="connsiteX19" fmla="*/ 5336243 w 7021373"/>
              <a:gd name="connsiteY19" fmla="*/ 1702683 h 1702683"/>
              <a:gd name="connsiteX20" fmla="*/ 4751129 w 7021373"/>
              <a:gd name="connsiteY20" fmla="*/ 1702683 h 1702683"/>
              <a:gd name="connsiteX21" fmla="*/ 4025587 w 7021373"/>
              <a:gd name="connsiteY21" fmla="*/ 1702683 h 1702683"/>
              <a:gd name="connsiteX22" fmla="*/ 3300045 w 7021373"/>
              <a:gd name="connsiteY22" fmla="*/ 1702683 h 1702683"/>
              <a:gd name="connsiteX23" fmla="*/ 2574503 w 7021373"/>
              <a:gd name="connsiteY23" fmla="*/ 1702683 h 1702683"/>
              <a:gd name="connsiteX24" fmla="*/ 2129816 w 7021373"/>
              <a:gd name="connsiteY24" fmla="*/ 1702683 h 1702683"/>
              <a:gd name="connsiteX25" fmla="*/ 1404275 w 7021373"/>
              <a:gd name="connsiteY25" fmla="*/ 1702683 h 1702683"/>
              <a:gd name="connsiteX26" fmla="*/ 819160 w 7021373"/>
              <a:gd name="connsiteY26" fmla="*/ 1702683 h 1702683"/>
              <a:gd name="connsiteX27" fmla="*/ 0 w 7021373"/>
              <a:gd name="connsiteY27" fmla="*/ 1702683 h 1702683"/>
              <a:gd name="connsiteX28" fmla="*/ 0 w 7021373"/>
              <a:gd name="connsiteY28" fmla="*/ 1135122 h 1702683"/>
              <a:gd name="connsiteX29" fmla="*/ 0 w 7021373"/>
              <a:gd name="connsiteY29" fmla="*/ 584588 h 1702683"/>
              <a:gd name="connsiteX30" fmla="*/ 0 w 7021373"/>
              <a:gd name="connsiteY30" fmla="*/ 0 h 170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21373" h="1702683" fill="none" extrusionOk="0">
                <a:moveTo>
                  <a:pt x="0" y="0"/>
                </a:moveTo>
                <a:cubicBezTo>
                  <a:pt x="135811" y="-15811"/>
                  <a:pt x="296594" y="20238"/>
                  <a:pt x="444687" y="0"/>
                </a:cubicBezTo>
                <a:cubicBezTo>
                  <a:pt x="592780" y="-20238"/>
                  <a:pt x="642385" y="32664"/>
                  <a:pt x="819160" y="0"/>
                </a:cubicBezTo>
                <a:cubicBezTo>
                  <a:pt x="995935" y="-32664"/>
                  <a:pt x="1067551" y="25914"/>
                  <a:pt x="1193633" y="0"/>
                </a:cubicBezTo>
                <a:cubicBezTo>
                  <a:pt x="1319715" y="-25914"/>
                  <a:pt x="1527270" y="52236"/>
                  <a:pt x="1778748" y="0"/>
                </a:cubicBezTo>
                <a:cubicBezTo>
                  <a:pt x="2030226" y="-52236"/>
                  <a:pt x="2018117" y="10726"/>
                  <a:pt x="2153221" y="0"/>
                </a:cubicBezTo>
                <a:cubicBezTo>
                  <a:pt x="2288325" y="-10726"/>
                  <a:pt x="2440332" y="17084"/>
                  <a:pt x="2668122" y="0"/>
                </a:cubicBezTo>
                <a:cubicBezTo>
                  <a:pt x="2895912" y="-17084"/>
                  <a:pt x="3109895" y="40860"/>
                  <a:pt x="3253236" y="0"/>
                </a:cubicBezTo>
                <a:cubicBezTo>
                  <a:pt x="3396577" y="-40860"/>
                  <a:pt x="3579039" y="45278"/>
                  <a:pt x="3768137" y="0"/>
                </a:cubicBezTo>
                <a:cubicBezTo>
                  <a:pt x="3957235" y="-45278"/>
                  <a:pt x="4068768" y="33329"/>
                  <a:pt x="4353251" y="0"/>
                </a:cubicBezTo>
                <a:cubicBezTo>
                  <a:pt x="4637734" y="-33329"/>
                  <a:pt x="4714826" y="22264"/>
                  <a:pt x="5008579" y="0"/>
                </a:cubicBezTo>
                <a:cubicBezTo>
                  <a:pt x="5302332" y="-22264"/>
                  <a:pt x="5307059" y="47331"/>
                  <a:pt x="5523480" y="0"/>
                </a:cubicBezTo>
                <a:cubicBezTo>
                  <a:pt x="5739901" y="-47331"/>
                  <a:pt x="6101791" y="37825"/>
                  <a:pt x="6249022" y="0"/>
                </a:cubicBezTo>
                <a:cubicBezTo>
                  <a:pt x="6396253" y="-37825"/>
                  <a:pt x="6862413" y="52924"/>
                  <a:pt x="7021373" y="0"/>
                </a:cubicBezTo>
                <a:cubicBezTo>
                  <a:pt x="7050433" y="139424"/>
                  <a:pt x="7017077" y="278219"/>
                  <a:pt x="7021373" y="533507"/>
                </a:cubicBezTo>
                <a:cubicBezTo>
                  <a:pt x="7025669" y="788795"/>
                  <a:pt x="6976703" y="831501"/>
                  <a:pt x="7021373" y="1049988"/>
                </a:cubicBezTo>
                <a:cubicBezTo>
                  <a:pt x="7066043" y="1268475"/>
                  <a:pt x="6964507" y="1408396"/>
                  <a:pt x="7021373" y="1702683"/>
                </a:cubicBezTo>
                <a:cubicBezTo>
                  <a:pt x="6875921" y="1739145"/>
                  <a:pt x="6789398" y="1672060"/>
                  <a:pt x="6646900" y="1702683"/>
                </a:cubicBezTo>
                <a:cubicBezTo>
                  <a:pt x="6504402" y="1733306"/>
                  <a:pt x="6172537" y="1665103"/>
                  <a:pt x="5921358" y="1702683"/>
                </a:cubicBezTo>
                <a:cubicBezTo>
                  <a:pt x="5670179" y="1740263"/>
                  <a:pt x="5485521" y="1674153"/>
                  <a:pt x="5336243" y="1702683"/>
                </a:cubicBezTo>
                <a:cubicBezTo>
                  <a:pt x="5186966" y="1731213"/>
                  <a:pt x="5009014" y="1659447"/>
                  <a:pt x="4751129" y="1702683"/>
                </a:cubicBezTo>
                <a:cubicBezTo>
                  <a:pt x="4493244" y="1745919"/>
                  <a:pt x="4255376" y="1647975"/>
                  <a:pt x="4025587" y="1702683"/>
                </a:cubicBezTo>
                <a:cubicBezTo>
                  <a:pt x="3795798" y="1757391"/>
                  <a:pt x="3496391" y="1699309"/>
                  <a:pt x="3300045" y="1702683"/>
                </a:cubicBezTo>
                <a:cubicBezTo>
                  <a:pt x="3103699" y="1706057"/>
                  <a:pt x="2925628" y="1700494"/>
                  <a:pt x="2574503" y="1702683"/>
                </a:cubicBezTo>
                <a:cubicBezTo>
                  <a:pt x="2223378" y="1704872"/>
                  <a:pt x="2311772" y="1669428"/>
                  <a:pt x="2129816" y="1702683"/>
                </a:cubicBezTo>
                <a:cubicBezTo>
                  <a:pt x="1947860" y="1735938"/>
                  <a:pt x="1690513" y="1619970"/>
                  <a:pt x="1404275" y="1702683"/>
                </a:cubicBezTo>
                <a:cubicBezTo>
                  <a:pt x="1118037" y="1785396"/>
                  <a:pt x="1032690" y="1635161"/>
                  <a:pt x="819160" y="1702683"/>
                </a:cubicBezTo>
                <a:cubicBezTo>
                  <a:pt x="605630" y="1770205"/>
                  <a:pt x="290598" y="1631831"/>
                  <a:pt x="0" y="1702683"/>
                </a:cubicBezTo>
                <a:cubicBezTo>
                  <a:pt x="-5210" y="1515438"/>
                  <a:pt x="10917" y="1360403"/>
                  <a:pt x="0" y="1135122"/>
                </a:cubicBezTo>
                <a:cubicBezTo>
                  <a:pt x="-10917" y="909841"/>
                  <a:pt x="46378" y="745023"/>
                  <a:pt x="0" y="584588"/>
                </a:cubicBezTo>
                <a:cubicBezTo>
                  <a:pt x="-46378" y="424153"/>
                  <a:pt x="3652" y="172132"/>
                  <a:pt x="0" y="0"/>
                </a:cubicBezTo>
                <a:close/>
              </a:path>
              <a:path w="7021373" h="1702683" stroke="0" extrusionOk="0">
                <a:moveTo>
                  <a:pt x="0" y="0"/>
                </a:moveTo>
                <a:cubicBezTo>
                  <a:pt x="204969" y="-57091"/>
                  <a:pt x="327779" y="21178"/>
                  <a:pt x="514901" y="0"/>
                </a:cubicBezTo>
                <a:cubicBezTo>
                  <a:pt x="702023" y="-21178"/>
                  <a:pt x="941791" y="41578"/>
                  <a:pt x="1100015" y="0"/>
                </a:cubicBezTo>
                <a:cubicBezTo>
                  <a:pt x="1258239" y="-41578"/>
                  <a:pt x="1525489" y="75366"/>
                  <a:pt x="1825557" y="0"/>
                </a:cubicBezTo>
                <a:cubicBezTo>
                  <a:pt x="2125625" y="-75366"/>
                  <a:pt x="2090148" y="43740"/>
                  <a:pt x="2270244" y="0"/>
                </a:cubicBezTo>
                <a:cubicBezTo>
                  <a:pt x="2450340" y="-43740"/>
                  <a:pt x="2596779" y="58400"/>
                  <a:pt x="2785145" y="0"/>
                </a:cubicBezTo>
                <a:cubicBezTo>
                  <a:pt x="2973511" y="-58400"/>
                  <a:pt x="2982408" y="17928"/>
                  <a:pt x="3159618" y="0"/>
                </a:cubicBezTo>
                <a:cubicBezTo>
                  <a:pt x="3336828" y="-17928"/>
                  <a:pt x="3562205" y="28726"/>
                  <a:pt x="3814946" y="0"/>
                </a:cubicBezTo>
                <a:cubicBezTo>
                  <a:pt x="4067687" y="-28726"/>
                  <a:pt x="4191932" y="3655"/>
                  <a:pt x="4470274" y="0"/>
                </a:cubicBezTo>
                <a:cubicBezTo>
                  <a:pt x="4748616" y="-3655"/>
                  <a:pt x="4742906" y="11043"/>
                  <a:pt x="4844747" y="0"/>
                </a:cubicBezTo>
                <a:cubicBezTo>
                  <a:pt x="4946588" y="-11043"/>
                  <a:pt x="5236510" y="13496"/>
                  <a:pt x="5359648" y="0"/>
                </a:cubicBezTo>
                <a:cubicBezTo>
                  <a:pt x="5482786" y="-13496"/>
                  <a:pt x="5833068" y="18353"/>
                  <a:pt x="6014976" y="0"/>
                </a:cubicBezTo>
                <a:cubicBezTo>
                  <a:pt x="6196884" y="-18353"/>
                  <a:pt x="6728520" y="105810"/>
                  <a:pt x="7021373" y="0"/>
                </a:cubicBezTo>
                <a:cubicBezTo>
                  <a:pt x="7037540" y="223091"/>
                  <a:pt x="6965069" y="411290"/>
                  <a:pt x="7021373" y="550534"/>
                </a:cubicBezTo>
                <a:cubicBezTo>
                  <a:pt x="7077677" y="689778"/>
                  <a:pt x="6951321" y="917885"/>
                  <a:pt x="7021373" y="1152149"/>
                </a:cubicBezTo>
                <a:cubicBezTo>
                  <a:pt x="7091425" y="1386413"/>
                  <a:pt x="6985279" y="1499425"/>
                  <a:pt x="7021373" y="1702683"/>
                </a:cubicBezTo>
                <a:cubicBezTo>
                  <a:pt x="6769254" y="1750606"/>
                  <a:pt x="6637258" y="1669803"/>
                  <a:pt x="6506472" y="1702683"/>
                </a:cubicBezTo>
                <a:cubicBezTo>
                  <a:pt x="6375686" y="1735563"/>
                  <a:pt x="6264701" y="1685579"/>
                  <a:pt x="6131999" y="1702683"/>
                </a:cubicBezTo>
                <a:cubicBezTo>
                  <a:pt x="5999297" y="1719787"/>
                  <a:pt x="5789321" y="1647447"/>
                  <a:pt x="5476671" y="1702683"/>
                </a:cubicBezTo>
                <a:cubicBezTo>
                  <a:pt x="5164021" y="1757919"/>
                  <a:pt x="4988656" y="1689590"/>
                  <a:pt x="4821343" y="1702683"/>
                </a:cubicBezTo>
                <a:cubicBezTo>
                  <a:pt x="4654030" y="1715776"/>
                  <a:pt x="4318702" y="1616510"/>
                  <a:pt x="4095801" y="1702683"/>
                </a:cubicBezTo>
                <a:cubicBezTo>
                  <a:pt x="3872900" y="1788856"/>
                  <a:pt x="3802122" y="1652413"/>
                  <a:pt x="3510687" y="1702683"/>
                </a:cubicBezTo>
                <a:cubicBezTo>
                  <a:pt x="3219252" y="1752953"/>
                  <a:pt x="3298013" y="1688941"/>
                  <a:pt x="3136213" y="1702683"/>
                </a:cubicBezTo>
                <a:cubicBezTo>
                  <a:pt x="2974413" y="1716425"/>
                  <a:pt x="2788813" y="1667646"/>
                  <a:pt x="2691526" y="1702683"/>
                </a:cubicBezTo>
                <a:cubicBezTo>
                  <a:pt x="2594239" y="1737720"/>
                  <a:pt x="2209954" y="1689064"/>
                  <a:pt x="1965984" y="1702683"/>
                </a:cubicBezTo>
                <a:cubicBezTo>
                  <a:pt x="1722014" y="1716302"/>
                  <a:pt x="1582477" y="1653288"/>
                  <a:pt x="1240443" y="1702683"/>
                </a:cubicBezTo>
                <a:cubicBezTo>
                  <a:pt x="898409" y="1752078"/>
                  <a:pt x="959719" y="1670167"/>
                  <a:pt x="725542" y="1702683"/>
                </a:cubicBezTo>
                <a:cubicBezTo>
                  <a:pt x="491365" y="1735199"/>
                  <a:pt x="302908" y="1672623"/>
                  <a:pt x="0" y="1702683"/>
                </a:cubicBezTo>
                <a:cubicBezTo>
                  <a:pt x="-3369" y="1532122"/>
                  <a:pt x="16589" y="1403994"/>
                  <a:pt x="0" y="1118095"/>
                </a:cubicBezTo>
                <a:cubicBezTo>
                  <a:pt x="-16589" y="832196"/>
                  <a:pt x="40335" y="794042"/>
                  <a:pt x="0" y="516481"/>
                </a:cubicBezTo>
                <a:cubicBezTo>
                  <a:pt x="-40335" y="238920"/>
                  <a:pt x="259" y="166634"/>
                  <a:pt x="0" y="0"/>
                </a:cubicBezTo>
                <a:close/>
              </a:path>
            </a:pathLst>
          </a:custGeom>
          <a:ln w="28575">
            <a:solidFill>
              <a:srgbClr val="003768"/>
            </a:solidFill>
            <a:extLst>
              <a:ext uri="{C807C97D-BFC1-408E-A445-0C87EB9F89A2}">
                <ask:lineSketchStyleProps xmlns:ask="http://schemas.microsoft.com/office/drawing/2018/sketchyshapes" sd="2887862213">
                  <a:prstGeom prst="rect">
                    <a:avLst/>
                  </a:prstGeom>
                  <ask:type>
                    <ask:lineSketchScribble/>
                  </ask:type>
                </ask:lineSketchStyleProps>
              </a:ext>
            </a:extLst>
          </a:ln>
        </p:spPr>
      </p:pic>
      <p:sp>
        <p:nvSpPr>
          <p:cNvPr id="6" name="Arrow: Right 5">
            <a:extLst>
              <a:ext uri="{FF2B5EF4-FFF2-40B4-BE49-F238E27FC236}">
                <a16:creationId xmlns:a16="http://schemas.microsoft.com/office/drawing/2014/main" id="{F70A1928-7566-4204-9940-98BB7D348377}"/>
              </a:ext>
            </a:extLst>
          </p:cNvPr>
          <p:cNvSpPr/>
          <p:nvPr/>
        </p:nvSpPr>
        <p:spPr>
          <a:xfrm>
            <a:off x="241400" y="2757831"/>
            <a:ext cx="1389888" cy="44622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35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7F31F-5EAE-3646-870E-530F462A6867}"/>
              </a:ext>
            </a:extLst>
          </p:cNvPr>
          <p:cNvSpPr>
            <a:spLocks noGrp="1"/>
          </p:cNvSpPr>
          <p:nvPr>
            <p:ph type="title"/>
          </p:nvPr>
        </p:nvSpPr>
        <p:spPr/>
        <p:txBody>
          <a:bodyPr/>
          <a:lstStyle/>
          <a:p>
            <a:r>
              <a:rPr lang="en-US" dirty="0"/>
              <a:t>2021-22 NEW Plan Template</a:t>
            </a:r>
          </a:p>
        </p:txBody>
      </p:sp>
      <p:pic>
        <p:nvPicPr>
          <p:cNvPr id="4" name="Content Placeholder 3">
            <a:extLst>
              <a:ext uri="{FF2B5EF4-FFF2-40B4-BE49-F238E27FC236}">
                <a16:creationId xmlns:a16="http://schemas.microsoft.com/office/drawing/2014/main" id="{9EFBAC38-6327-4519-A470-726DE9A3BDD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99100" y="840966"/>
            <a:ext cx="7547371" cy="4091237"/>
          </a:xfrm>
        </p:spPr>
      </p:pic>
      <p:sp>
        <p:nvSpPr>
          <p:cNvPr id="5" name="Arrow: Down 4">
            <a:extLst>
              <a:ext uri="{FF2B5EF4-FFF2-40B4-BE49-F238E27FC236}">
                <a16:creationId xmlns:a16="http://schemas.microsoft.com/office/drawing/2014/main" id="{4D584D20-1A6C-4A28-87CD-4A72EC9BF110}"/>
              </a:ext>
            </a:extLst>
          </p:cNvPr>
          <p:cNvSpPr/>
          <p:nvPr/>
        </p:nvSpPr>
        <p:spPr>
          <a:xfrm>
            <a:off x="2853788" y="794614"/>
            <a:ext cx="488887" cy="75143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0000"/>
              </a:solidFill>
            </a:endParaRPr>
          </a:p>
        </p:txBody>
      </p:sp>
    </p:spTree>
    <p:extLst>
      <p:ext uri="{BB962C8B-B14F-4D97-AF65-F5344CB8AC3E}">
        <p14:creationId xmlns:p14="http://schemas.microsoft.com/office/powerpoint/2010/main" val="333126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2D8AD9-967A-4F5C-8093-9F7C9D479203}"/>
              </a:ext>
            </a:extLst>
          </p:cNvPr>
          <p:cNvSpPr>
            <a:spLocks noGrp="1"/>
          </p:cNvSpPr>
          <p:nvPr>
            <p:ph idx="1"/>
          </p:nvPr>
        </p:nvSpPr>
        <p:spPr/>
        <p:txBody>
          <a:bodyPr/>
          <a:lstStyle/>
          <a:p>
            <a:pPr marL="0" indent="0">
              <a:buNone/>
            </a:pPr>
            <a:r>
              <a:rPr lang="en-US" dirty="0"/>
              <a:t>EVERYONE who is paid via Payroll using Perkins funds must have a job description or extra-duty-pay/contact description uploaded. Please ensure all employee titles are the same on the description and the plan’s salary tab</a:t>
            </a:r>
          </a:p>
        </p:txBody>
      </p:sp>
      <p:sp>
        <p:nvSpPr>
          <p:cNvPr id="3" name="Title 2">
            <a:extLst>
              <a:ext uri="{FF2B5EF4-FFF2-40B4-BE49-F238E27FC236}">
                <a16:creationId xmlns:a16="http://schemas.microsoft.com/office/drawing/2014/main" id="{19B6F95D-1D7E-4B54-9207-3E02456397FC}"/>
              </a:ext>
            </a:extLst>
          </p:cNvPr>
          <p:cNvSpPr>
            <a:spLocks noGrp="1"/>
          </p:cNvSpPr>
          <p:nvPr>
            <p:ph type="title"/>
          </p:nvPr>
        </p:nvSpPr>
        <p:spPr/>
        <p:txBody>
          <a:bodyPr/>
          <a:lstStyle/>
          <a:p>
            <a:r>
              <a:rPr lang="en-US" dirty="0"/>
              <a:t>Paying someone via Payroll?</a:t>
            </a:r>
          </a:p>
        </p:txBody>
      </p:sp>
      <p:pic>
        <p:nvPicPr>
          <p:cNvPr id="5" name="Picture 4">
            <a:extLst>
              <a:ext uri="{FF2B5EF4-FFF2-40B4-BE49-F238E27FC236}">
                <a16:creationId xmlns:a16="http://schemas.microsoft.com/office/drawing/2014/main" id="{D967B5CA-738D-4DE8-9870-D48A72C3C03A}"/>
              </a:ext>
            </a:extLst>
          </p:cNvPr>
          <p:cNvPicPr>
            <a:picLocks noChangeAspect="1"/>
          </p:cNvPicPr>
          <p:nvPr/>
        </p:nvPicPr>
        <p:blipFill>
          <a:blip r:embed="rId2"/>
          <a:stretch>
            <a:fillRect/>
          </a:stretch>
        </p:blipFill>
        <p:spPr>
          <a:xfrm>
            <a:off x="1014412" y="3095280"/>
            <a:ext cx="7115175" cy="1266825"/>
          </a:xfrm>
          <a:custGeom>
            <a:avLst/>
            <a:gdLst>
              <a:gd name="connsiteX0" fmla="*/ 0 w 7115175"/>
              <a:gd name="connsiteY0" fmla="*/ 0 h 1266825"/>
              <a:gd name="connsiteX1" fmla="*/ 664083 w 7115175"/>
              <a:gd name="connsiteY1" fmla="*/ 0 h 1266825"/>
              <a:gd name="connsiteX2" fmla="*/ 1185863 w 7115175"/>
              <a:gd name="connsiteY2" fmla="*/ 0 h 1266825"/>
              <a:gd name="connsiteX3" fmla="*/ 1778794 w 7115175"/>
              <a:gd name="connsiteY3" fmla="*/ 0 h 1266825"/>
              <a:gd name="connsiteX4" fmla="*/ 2158270 w 7115175"/>
              <a:gd name="connsiteY4" fmla="*/ 0 h 1266825"/>
              <a:gd name="connsiteX5" fmla="*/ 2751201 w 7115175"/>
              <a:gd name="connsiteY5" fmla="*/ 0 h 1266825"/>
              <a:gd name="connsiteX6" fmla="*/ 3415284 w 7115175"/>
              <a:gd name="connsiteY6" fmla="*/ 0 h 1266825"/>
              <a:gd name="connsiteX7" fmla="*/ 4079367 w 7115175"/>
              <a:gd name="connsiteY7" fmla="*/ 0 h 1266825"/>
              <a:gd name="connsiteX8" fmla="*/ 4672298 w 7115175"/>
              <a:gd name="connsiteY8" fmla="*/ 0 h 1266825"/>
              <a:gd name="connsiteX9" fmla="*/ 5122926 w 7115175"/>
              <a:gd name="connsiteY9" fmla="*/ 0 h 1266825"/>
              <a:gd name="connsiteX10" fmla="*/ 5715857 w 7115175"/>
              <a:gd name="connsiteY10" fmla="*/ 0 h 1266825"/>
              <a:gd name="connsiteX11" fmla="*/ 6166485 w 7115175"/>
              <a:gd name="connsiteY11" fmla="*/ 0 h 1266825"/>
              <a:gd name="connsiteX12" fmla="*/ 7115175 w 7115175"/>
              <a:gd name="connsiteY12" fmla="*/ 0 h 1266825"/>
              <a:gd name="connsiteX13" fmla="*/ 7115175 w 7115175"/>
              <a:gd name="connsiteY13" fmla="*/ 384270 h 1266825"/>
              <a:gd name="connsiteX14" fmla="*/ 7115175 w 7115175"/>
              <a:gd name="connsiteY14" fmla="*/ 793877 h 1266825"/>
              <a:gd name="connsiteX15" fmla="*/ 7115175 w 7115175"/>
              <a:gd name="connsiteY15" fmla="*/ 1266825 h 1266825"/>
              <a:gd name="connsiteX16" fmla="*/ 6593396 w 7115175"/>
              <a:gd name="connsiteY16" fmla="*/ 1266825 h 1266825"/>
              <a:gd name="connsiteX17" fmla="*/ 5858161 w 7115175"/>
              <a:gd name="connsiteY17" fmla="*/ 1266825 h 1266825"/>
              <a:gd name="connsiteX18" fmla="*/ 5478685 w 7115175"/>
              <a:gd name="connsiteY18" fmla="*/ 1266825 h 1266825"/>
              <a:gd name="connsiteX19" fmla="*/ 5028057 w 7115175"/>
              <a:gd name="connsiteY19" fmla="*/ 1266825 h 1266825"/>
              <a:gd name="connsiteX20" fmla="*/ 4577429 w 7115175"/>
              <a:gd name="connsiteY20" fmla="*/ 1266825 h 1266825"/>
              <a:gd name="connsiteX21" fmla="*/ 4126801 w 7115175"/>
              <a:gd name="connsiteY21" fmla="*/ 1266825 h 1266825"/>
              <a:gd name="connsiteX22" fmla="*/ 3747325 w 7115175"/>
              <a:gd name="connsiteY22" fmla="*/ 1266825 h 1266825"/>
              <a:gd name="connsiteX23" fmla="*/ 3083243 w 7115175"/>
              <a:gd name="connsiteY23" fmla="*/ 1266825 h 1266825"/>
              <a:gd name="connsiteX24" fmla="*/ 2703767 w 7115175"/>
              <a:gd name="connsiteY24" fmla="*/ 1266825 h 1266825"/>
              <a:gd name="connsiteX25" fmla="*/ 2253139 w 7115175"/>
              <a:gd name="connsiteY25" fmla="*/ 1266825 h 1266825"/>
              <a:gd name="connsiteX26" fmla="*/ 1731359 w 7115175"/>
              <a:gd name="connsiteY26" fmla="*/ 1266825 h 1266825"/>
              <a:gd name="connsiteX27" fmla="*/ 1209580 w 7115175"/>
              <a:gd name="connsiteY27" fmla="*/ 1266825 h 1266825"/>
              <a:gd name="connsiteX28" fmla="*/ 0 w 7115175"/>
              <a:gd name="connsiteY28" fmla="*/ 1266825 h 1266825"/>
              <a:gd name="connsiteX29" fmla="*/ 0 w 7115175"/>
              <a:gd name="connsiteY29" fmla="*/ 844550 h 1266825"/>
              <a:gd name="connsiteX30" fmla="*/ 0 w 7115175"/>
              <a:gd name="connsiteY30" fmla="*/ 409607 h 1266825"/>
              <a:gd name="connsiteX31" fmla="*/ 0 w 7115175"/>
              <a:gd name="connsiteY31"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15175" h="1266825" fill="none" extrusionOk="0">
                <a:moveTo>
                  <a:pt x="0" y="0"/>
                </a:moveTo>
                <a:cubicBezTo>
                  <a:pt x="251994" y="-73448"/>
                  <a:pt x="423062" y="33128"/>
                  <a:pt x="664083" y="0"/>
                </a:cubicBezTo>
                <a:cubicBezTo>
                  <a:pt x="905104" y="-33128"/>
                  <a:pt x="990024" y="2219"/>
                  <a:pt x="1185863" y="0"/>
                </a:cubicBezTo>
                <a:cubicBezTo>
                  <a:pt x="1381702" y="-2219"/>
                  <a:pt x="1518563" y="59204"/>
                  <a:pt x="1778794" y="0"/>
                </a:cubicBezTo>
                <a:cubicBezTo>
                  <a:pt x="2039025" y="-59204"/>
                  <a:pt x="2077186" y="26881"/>
                  <a:pt x="2158270" y="0"/>
                </a:cubicBezTo>
                <a:cubicBezTo>
                  <a:pt x="2239354" y="-26881"/>
                  <a:pt x="2548033" y="23576"/>
                  <a:pt x="2751201" y="0"/>
                </a:cubicBezTo>
                <a:cubicBezTo>
                  <a:pt x="2954369" y="-23576"/>
                  <a:pt x="3165760" y="11528"/>
                  <a:pt x="3415284" y="0"/>
                </a:cubicBezTo>
                <a:cubicBezTo>
                  <a:pt x="3664808" y="-11528"/>
                  <a:pt x="3808222" y="42180"/>
                  <a:pt x="4079367" y="0"/>
                </a:cubicBezTo>
                <a:cubicBezTo>
                  <a:pt x="4350512" y="-42180"/>
                  <a:pt x="4510406" y="17273"/>
                  <a:pt x="4672298" y="0"/>
                </a:cubicBezTo>
                <a:cubicBezTo>
                  <a:pt x="4834190" y="-17273"/>
                  <a:pt x="5027338" y="41006"/>
                  <a:pt x="5122926" y="0"/>
                </a:cubicBezTo>
                <a:cubicBezTo>
                  <a:pt x="5218514" y="-41006"/>
                  <a:pt x="5495387" y="13071"/>
                  <a:pt x="5715857" y="0"/>
                </a:cubicBezTo>
                <a:cubicBezTo>
                  <a:pt x="5936327" y="-13071"/>
                  <a:pt x="6052708" y="49628"/>
                  <a:pt x="6166485" y="0"/>
                </a:cubicBezTo>
                <a:cubicBezTo>
                  <a:pt x="6280262" y="-49628"/>
                  <a:pt x="6884414" y="12055"/>
                  <a:pt x="7115175" y="0"/>
                </a:cubicBezTo>
                <a:cubicBezTo>
                  <a:pt x="7148621" y="76948"/>
                  <a:pt x="7070973" y="200616"/>
                  <a:pt x="7115175" y="384270"/>
                </a:cubicBezTo>
                <a:cubicBezTo>
                  <a:pt x="7159377" y="567924"/>
                  <a:pt x="7080423" y="613440"/>
                  <a:pt x="7115175" y="793877"/>
                </a:cubicBezTo>
                <a:cubicBezTo>
                  <a:pt x="7149927" y="974314"/>
                  <a:pt x="7099072" y="1066776"/>
                  <a:pt x="7115175" y="1266825"/>
                </a:cubicBezTo>
                <a:cubicBezTo>
                  <a:pt x="6946086" y="1269255"/>
                  <a:pt x="6850154" y="1225136"/>
                  <a:pt x="6593396" y="1266825"/>
                </a:cubicBezTo>
                <a:cubicBezTo>
                  <a:pt x="6336638" y="1308514"/>
                  <a:pt x="6107477" y="1243141"/>
                  <a:pt x="5858161" y="1266825"/>
                </a:cubicBezTo>
                <a:cubicBezTo>
                  <a:pt x="5608846" y="1290509"/>
                  <a:pt x="5631550" y="1226424"/>
                  <a:pt x="5478685" y="1266825"/>
                </a:cubicBezTo>
                <a:cubicBezTo>
                  <a:pt x="5325820" y="1307226"/>
                  <a:pt x="5181844" y="1256363"/>
                  <a:pt x="5028057" y="1266825"/>
                </a:cubicBezTo>
                <a:cubicBezTo>
                  <a:pt x="4874270" y="1277287"/>
                  <a:pt x="4777893" y="1255454"/>
                  <a:pt x="4577429" y="1266825"/>
                </a:cubicBezTo>
                <a:cubicBezTo>
                  <a:pt x="4376965" y="1278196"/>
                  <a:pt x="4222993" y="1222031"/>
                  <a:pt x="4126801" y="1266825"/>
                </a:cubicBezTo>
                <a:cubicBezTo>
                  <a:pt x="4030609" y="1311619"/>
                  <a:pt x="3928015" y="1253480"/>
                  <a:pt x="3747325" y="1266825"/>
                </a:cubicBezTo>
                <a:cubicBezTo>
                  <a:pt x="3566635" y="1280170"/>
                  <a:pt x="3316401" y="1227300"/>
                  <a:pt x="3083243" y="1266825"/>
                </a:cubicBezTo>
                <a:cubicBezTo>
                  <a:pt x="2850085" y="1306350"/>
                  <a:pt x="2870475" y="1264405"/>
                  <a:pt x="2703767" y="1266825"/>
                </a:cubicBezTo>
                <a:cubicBezTo>
                  <a:pt x="2537059" y="1269245"/>
                  <a:pt x="2458103" y="1251739"/>
                  <a:pt x="2253139" y="1266825"/>
                </a:cubicBezTo>
                <a:cubicBezTo>
                  <a:pt x="2048175" y="1281911"/>
                  <a:pt x="1867081" y="1226060"/>
                  <a:pt x="1731359" y="1266825"/>
                </a:cubicBezTo>
                <a:cubicBezTo>
                  <a:pt x="1595637" y="1307590"/>
                  <a:pt x="1334077" y="1216208"/>
                  <a:pt x="1209580" y="1266825"/>
                </a:cubicBezTo>
                <a:cubicBezTo>
                  <a:pt x="1085083" y="1317442"/>
                  <a:pt x="466210" y="1146833"/>
                  <a:pt x="0" y="1266825"/>
                </a:cubicBezTo>
                <a:cubicBezTo>
                  <a:pt x="-35333" y="1112838"/>
                  <a:pt x="773" y="1038901"/>
                  <a:pt x="0" y="844550"/>
                </a:cubicBezTo>
                <a:cubicBezTo>
                  <a:pt x="-773" y="650199"/>
                  <a:pt x="30839" y="529778"/>
                  <a:pt x="0" y="409607"/>
                </a:cubicBezTo>
                <a:cubicBezTo>
                  <a:pt x="-30839" y="289436"/>
                  <a:pt x="19075" y="164093"/>
                  <a:pt x="0" y="0"/>
                </a:cubicBezTo>
                <a:close/>
              </a:path>
              <a:path w="7115175" h="1266825" stroke="0" extrusionOk="0">
                <a:moveTo>
                  <a:pt x="0" y="0"/>
                </a:moveTo>
                <a:cubicBezTo>
                  <a:pt x="133241" y="-60216"/>
                  <a:pt x="373541" y="17003"/>
                  <a:pt x="521780" y="0"/>
                </a:cubicBezTo>
                <a:cubicBezTo>
                  <a:pt x="670019" y="-17003"/>
                  <a:pt x="860696" y="27994"/>
                  <a:pt x="972407" y="0"/>
                </a:cubicBezTo>
                <a:cubicBezTo>
                  <a:pt x="1084118" y="-27994"/>
                  <a:pt x="1206049" y="3830"/>
                  <a:pt x="1423035" y="0"/>
                </a:cubicBezTo>
                <a:cubicBezTo>
                  <a:pt x="1640021" y="-3830"/>
                  <a:pt x="1806249" y="61913"/>
                  <a:pt x="1944815" y="0"/>
                </a:cubicBezTo>
                <a:cubicBezTo>
                  <a:pt x="2083381" y="-61913"/>
                  <a:pt x="2307888" y="58416"/>
                  <a:pt x="2466594" y="0"/>
                </a:cubicBezTo>
                <a:cubicBezTo>
                  <a:pt x="2625300" y="-58416"/>
                  <a:pt x="2879627" y="40030"/>
                  <a:pt x="2988374" y="0"/>
                </a:cubicBezTo>
                <a:cubicBezTo>
                  <a:pt x="3097121" y="-40030"/>
                  <a:pt x="3285258" y="3758"/>
                  <a:pt x="3510153" y="0"/>
                </a:cubicBezTo>
                <a:cubicBezTo>
                  <a:pt x="3735048" y="-3758"/>
                  <a:pt x="3781723" y="34270"/>
                  <a:pt x="4031933" y="0"/>
                </a:cubicBezTo>
                <a:cubicBezTo>
                  <a:pt x="4282143" y="-34270"/>
                  <a:pt x="4351749" y="44264"/>
                  <a:pt x="4553712" y="0"/>
                </a:cubicBezTo>
                <a:cubicBezTo>
                  <a:pt x="4755675" y="-44264"/>
                  <a:pt x="4779284" y="35529"/>
                  <a:pt x="4933188" y="0"/>
                </a:cubicBezTo>
                <a:cubicBezTo>
                  <a:pt x="5087092" y="-35529"/>
                  <a:pt x="5364247" y="11908"/>
                  <a:pt x="5526119" y="0"/>
                </a:cubicBezTo>
                <a:cubicBezTo>
                  <a:pt x="5687991" y="-11908"/>
                  <a:pt x="5905635" y="47074"/>
                  <a:pt x="6047899" y="0"/>
                </a:cubicBezTo>
                <a:cubicBezTo>
                  <a:pt x="6190163" y="-47074"/>
                  <a:pt x="6811019" y="94094"/>
                  <a:pt x="7115175" y="0"/>
                </a:cubicBezTo>
                <a:cubicBezTo>
                  <a:pt x="7131004" y="95594"/>
                  <a:pt x="7097024" y="269157"/>
                  <a:pt x="7115175" y="384270"/>
                </a:cubicBezTo>
                <a:cubicBezTo>
                  <a:pt x="7133326" y="499383"/>
                  <a:pt x="7097024" y="676881"/>
                  <a:pt x="7115175" y="781209"/>
                </a:cubicBezTo>
                <a:cubicBezTo>
                  <a:pt x="7133326" y="885537"/>
                  <a:pt x="7066379" y="1046168"/>
                  <a:pt x="7115175" y="1266825"/>
                </a:cubicBezTo>
                <a:cubicBezTo>
                  <a:pt x="6934563" y="1269323"/>
                  <a:pt x="6886725" y="1252475"/>
                  <a:pt x="6735699" y="1266825"/>
                </a:cubicBezTo>
                <a:cubicBezTo>
                  <a:pt x="6584673" y="1281175"/>
                  <a:pt x="6326887" y="1191712"/>
                  <a:pt x="6071616" y="1266825"/>
                </a:cubicBezTo>
                <a:cubicBezTo>
                  <a:pt x="5816345" y="1341938"/>
                  <a:pt x="5761268" y="1245018"/>
                  <a:pt x="5549837" y="1266825"/>
                </a:cubicBezTo>
                <a:cubicBezTo>
                  <a:pt x="5338406" y="1288632"/>
                  <a:pt x="5225987" y="1247914"/>
                  <a:pt x="5099209" y="1266825"/>
                </a:cubicBezTo>
                <a:cubicBezTo>
                  <a:pt x="4972431" y="1285736"/>
                  <a:pt x="4723095" y="1209221"/>
                  <a:pt x="4435126" y="1266825"/>
                </a:cubicBezTo>
                <a:cubicBezTo>
                  <a:pt x="4147157" y="1324429"/>
                  <a:pt x="3997434" y="1218052"/>
                  <a:pt x="3842195" y="1266825"/>
                </a:cubicBezTo>
                <a:cubicBezTo>
                  <a:pt x="3686956" y="1315598"/>
                  <a:pt x="3488319" y="1234264"/>
                  <a:pt x="3320415" y="1266825"/>
                </a:cubicBezTo>
                <a:cubicBezTo>
                  <a:pt x="3152511" y="1299386"/>
                  <a:pt x="3022910" y="1258361"/>
                  <a:pt x="2869787" y="1266825"/>
                </a:cubicBezTo>
                <a:cubicBezTo>
                  <a:pt x="2716664" y="1275289"/>
                  <a:pt x="2322228" y="1213219"/>
                  <a:pt x="2134553" y="1266825"/>
                </a:cubicBezTo>
                <a:cubicBezTo>
                  <a:pt x="1946878" y="1320431"/>
                  <a:pt x="1740904" y="1251029"/>
                  <a:pt x="1541621" y="1266825"/>
                </a:cubicBezTo>
                <a:cubicBezTo>
                  <a:pt x="1342338" y="1282621"/>
                  <a:pt x="1054591" y="1266086"/>
                  <a:pt x="877538" y="1266825"/>
                </a:cubicBezTo>
                <a:cubicBezTo>
                  <a:pt x="700485" y="1267564"/>
                  <a:pt x="373438" y="1165773"/>
                  <a:pt x="0" y="1266825"/>
                </a:cubicBezTo>
                <a:cubicBezTo>
                  <a:pt x="-10102" y="1159818"/>
                  <a:pt x="1634" y="1061417"/>
                  <a:pt x="0" y="857218"/>
                </a:cubicBezTo>
                <a:cubicBezTo>
                  <a:pt x="-1634" y="653019"/>
                  <a:pt x="2852" y="579512"/>
                  <a:pt x="0" y="472948"/>
                </a:cubicBezTo>
                <a:cubicBezTo>
                  <a:pt x="-2852" y="366384"/>
                  <a:pt x="45438" y="188558"/>
                  <a:pt x="0" y="0"/>
                </a:cubicBezTo>
                <a:close/>
              </a:path>
            </a:pathLst>
          </a:custGeom>
          <a:ln w="28575">
            <a:solidFill>
              <a:srgbClr val="003768"/>
            </a:solidFill>
            <a:extLst>
              <a:ext uri="{C807C97D-BFC1-408E-A445-0C87EB9F89A2}">
                <ask:lineSketchStyleProps xmlns:ask="http://schemas.microsoft.com/office/drawing/2018/sketchyshapes" sd="779078795">
                  <a:prstGeom prst="rect">
                    <a:avLst/>
                  </a:prstGeom>
                  <ask:type>
                    <ask:lineSketchScribble/>
                  </ask:type>
                </ask:lineSketchStyleProps>
              </a:ext>
            </a:extLst>
          </a:ln>
        </p:spPr>
      </p:pic>
    </p:spTree>
    <p:extLst>
      <p:ext uri="{BB962C8B-B14F-4D97-AF65-F5344CB8AC3E}">
        <p14:creationId xmlns:p14="http://schemas.microsoft.com/office/powerpoint/2010/main" val="110980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a:srcRect r="3564"/>
          <a:stretch/>
        </p:blipFill>
        <p:spPr>
          <a:xfrm>
            <a:off x="4186990" y="1244236"/>
            <a:ext cx="4833444" cy="3625421"/>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320904"/>
            <a:ext cx="3877447" cy="3548753"/>
          </a:xfrm>
        </p:spPr>
        <p:txBody>
          <a:bodyPr/>
          <a:lstStyle/>
          <a:p>
            <a:pPr marL="0" indent="0">
              <a:buNone/>
            </a:pPr>
            <a:r>
              <a:rPr lang="en-US" b="1" dirty="0">
                <a:solidFill>
                  <a:srgbClr val="7030A0"/>
                </a:solidFill>
              </a:rPr>
              <a:t>We are here to help! </a:t>
            </a:r>
          </a:p>
          <a:p>
            <a:pPr marL="0" indent="0">
              <a:buNone/>
            </a:pPr>
            <a:r>
              <a:rPr lang="en-US" dirty="0"/>
              <a:t>Team Perkins is available by </a:t>
            </a:r>
            <a:br>
              <a:rPr lang="en-US" dirty="0"/>
            </a:br>
            <a:r>
              <a:rPr lang="en-US" dirty="0"/>
              <a:t>phone, email, TEAMS, etc. </a:t>
            </a:r>
          </a:p>
          <a:p>
            <a:pPr marL="0" indent="0">
              <a:buNone/>
            </a:pPr>
            <a:r>
              <a:rPr lang="en-US" dirty="0"/>
              <a:t>Your CTE Coordinator will be traveling to colleges this spring and summer. </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2845962"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C371F4D-8FF6-D04B-BAE4-A0B04901DD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067487" y="595952"/>
            <a:ext cx="1465135"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a:ext>
            </a:extLst>
          </a:blip>
          <a:srcRect/>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70B35E7-D089-4BCC-80D4-13EDBEAFEEEB}"/>
              </a:ext>
            </a:extLst>
          </p:cNvPr>
          <p:cNvSpPr>
            <a:spLocks noGrp="1"/>
          </p:cNvSpPr>
          <p:nvPr>
            <p:ph type="body" idx="1"/>
          </p:nvPr>
        </p:nvSpPr>
        <p:spPr/>
        <p:txBody>
          <a:bodyPr>
            <a:normAutofit/>
          </a:bodyPr>
          <a:lstStyle/>
          <a:p>
            <a:r>
              <a:rPr lang="en-US" sz="1600" dirty="0"/>
              <a:t>Continuing Projects</a:t>
            </a:r>
          </a:p>
        </p:txBody>
      </p:sp>
      <p:sp>
        <p:nvSpPr>
          <p:cNvPr id="2" name="Content Placeholder 1"/>
          <p:cNvSpPr>
            <a:spLocks noGrp="1"/>
          </p:cNvSpPr>
          <p:nvPr>
            <p:ph sz="half" idx="2"/>
          </p:nvPr>
        </p:nvSpPr>
        <p:spPr>
          <a:solidFill>
            <a:schemeClr val="bg1"/>
          </a:solidFill>
        </p:spPr>
        <p:txBody>
          <a:bodyPr>
            <a:normAutofit/>
          </a:bodyPr>
          <a:lstStyle/>
          <a:p>
            <a:pPr>
              <a:spcBef>
                <a:spcPts val="0"/>
              </a:spcBef>
            </a:pPr>
            <a:r>
              <a:rPr lang="en-US" sz="1800" dirty="0"/>
              <a:t>CORD</a:t>
            </a:r>
          </a:p>
          <a:p>
            <a:pPr>
              <a:spcBef>
                <a:spcPts val="0"/>
              </a:spcBef>
            </a:pPr>
            <a:r>
              <a:rPr lang="en-US" sz="1800" dirty="0"/>
              <a:t>SkillsUSA-NC</a:t>
            </a:r>
          </a:p>
          <a:p>
            <a:pPr>
              <a:spcBef>
                <a:spcPts val="0"/>
              </a:spcBef>
            </a:pPr>
            <a:r>
              <a:rPr lang="en-US" sz="1800" dirty="0"/>
              <a:t>Pathways to Employment								    	    </a:t>
            </a:r>
          </a:p>
          <a:p>
            <a:pPr marL="0" indent="0">
              <a:spcBef>
                <a:spcPts val="0"/>
              </a:spcBef>
              <a:buNone/>
            </a:pPr>
            <a:endParaRPr lang="en-US" sz="1800" dirty="0"/>
          </a:p>
        </p:txBody>
      </p:sp>
      <p:sp>
        <p:nvSpPr>
          <p:cNvPr id="7" name="Text Placeholder 6">
            <a:extLst>
              <a:ext uri="{FF2B5EF4-FFF2-40B4-BE49-F238E27FC236}">
                <a16:creationId xmlns:a16="http://schemas.microsoft.com/office/drawing/2014/main" id="{3570EF54-F7F6-4DA0-BA32-416418E3E3EB}"/>
              </a:ext>
            </a:extLst>
          </p:cNvPr>
          <p:cNvSpPr>
            <a:spLocks noGrp="1"/>
          </p:cNvSpPr>
          <p:nvPr>
            <p:ph type="body" sz="quarter" idx="3"/>
          </p:nvPr>
        </p:nvSpPr>
        <p:spPr/>
        <p:txBody>
          <a:bodyPr>
            <a:normAutofit/>
          </a:bodyPr>
          <a:lstStyle/>
          <a:p>
            <a:r>
              <a:rPr lang="en-US" sz="1600" dirty="0"/>
              <a:t>Proposed</a:t>
            </a:r>
          </a:p>
        </p:txBody>
      </p:sp>
      <p:sp>
        <p:nvSpPr>
          <p:cNvPr id="8" name="Content Placeholder 7">
            <a:extLst>
              <a:ext uri="{FF2B5EF4-FFF2-40B4-BE49-F238E27FC236}">
                <a16:creationId xmlns:a16="http://schemas.microsoft.com/office/drawing/2014/main" id="{E5C9EFC2-3BE7-4794-889E-B81DDAC14037}"/>
              </a:ext>
            </a:extLst>
          </p:cNvPr>
          <p:cNvSpPr>
            <a:spLocks noGrp="1"/>
          </p:cNvSpPr>
          <p:nvPr>
            <p:ph sz="quarter" idx="4"/>
          </p:nvPr>
        </p:nvSpPr>
        <p:spPr/>
        <p:txBody>
          <a:bodyPr>
            <a:normAutofit/>
          </a:bodyPr>
          <a:lstStyle/>
          <a:p>
            <a:r>
              <a:rPr lang="en-US" sz="1800" dirty="0"/>
              <a:t>Amy Climer Course for CTE Faculty</a:t>
            </a:r>
          </a:p>
          <a:p>
            <a:r>
              <a:rPr lang="en-US" sz="1800" dirty="0"/>
              <a:t>Success Coach training with Student Services</a:t>
            </a:r>
          </a:p>
          <a:p>
            <a:r>
              <a:rPr lang="en-US" sz="1800" dirty="0"/>
              <a:t>Curriculum Development</a:t>
            </a:r>
          </a:p>
          <a:p>
            <a:r>
              <a:rPr lang="en-US" sz="1800" dirty="0"/>
              <a:t>Addressing gaps in Equity and other statewide CLNA identified gaps</a:t>
            </a:r>
          </a:p>
          <a:p>
            <a:r>
              <a:rPr lang="en-US" sz="1800" dirty="0"/>
              <a:t>Marketing CTE</a:t>
            </a:r>
          </a:p>
          <a:p>
            <a:endParaRPr lang="en-US" sz="1800" dirty="0"/>
          </a:p>
          <a:p>
            <a:r>
              <a:rPr lang="en-US" sz="1800" b="1" dirty="0"/>
              <a:t>Other Ideas?</a:t>
            </a:r>
          </a:p>
          <a:p>
            <a:endParaRPr lang="en-US" sz="1800" dirty="0"/>
          </a:p>
        </p:txBody>
      </p:sp>
      <p:sp>
        <p:nvSpPr>
          <p:cNvPr id="3" name="Title 2"/>
          <p:cNvSpPr>
            <a:spLocks noGrp="1"/>
          </p:cNvSpPr>
          <p:nvPr>
            <p:ph type="title"/>
          </p:nvPr>
        </p:nvSpPr>
        <p:spPr/>
        <p:txBody>
          <a:bodyPr/>
          <a:lstStyle/>
          <a:p>
            <a:r>
              <a:rPr lang="en-US" dirty="0"/>
              <a:t>Leadership Projects</a:t>
            </a:r>
          </a:p>
        </p:txBody>
      </p:sp>
    </p:spTree>
    <p:extLst>
      <p:ext uri="{BB962C8B-B14F-4D97-AF65-F5344CB8AC3E}">
        <p14:creationId xmlns:p14="http://schemas.microsoft.com/office/powerpoint/2010/main" val="29349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8EC31-67B7-194F-A508-7BB5677F196A}"/>
              </a:ext>
            </a:extLst>
          </p:cNvPr>
          <p:cNvPicPr>
            <a:picLocks noChangeAspect="1"/>
          </p:cNvPicPr>
          <p:nvPr/>
        </p:nvPicPr>
        <p:blipFill rotWithShape="1">
          <a:blip r:embed="rId3">
            <a:extLst>
              <a:ext uri="{28A0092B-C50C-407E-A947-70E740481C1C}">
                <a14:useLocalDpi xmlns:a14="http://schemas.microsoft.com/office/drawing/2010/main" val="0"/>
              </a:ext>
            </a:extLst>
          </a:blip>
          <a:srcRect b="34706"/>
          <a:stretch/>
        </p:blipFill>
        <p:spPr>
          <a:xfrm>
            <a:off x="1871244" y="81116"/>
            <a:ext cx="5873462" cy="4948083"/>
          </a:xfrm>
          <a:prstGeom prst="rect">
            <a:avLst/>
          </a:prstGeom>
        </p:spPr>
      </p:pic>
      <p:sp>
        <p:nvSpPr>
          <p:cNvPr id="7" name="Rectangle 6">
            <a:extLst>
              <a:ext uri="{FF2B5EF4-FFF2-40B4-BE49-F238E27FC236}">
                <a16:creationId xmlns:a16="http://schemas.microsoft.com/office/drawing/2014/main" id="{C6D6AC8F-371C-604B-92C6-C5F3BF670668}"/>
              </a:ext>
            </a:extLst>
          </p:cNvPr>
          <p:cNvSpPr/>
          <p:nvPr/>
        </p:nvSpPr>
        <p:spPr>
          <a:xfrm>
            <a:off x="2043113" y="114301"/>
            <a:ext cx="5331081" cy="4914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57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8EC31-67B7-194F-A508-7BB5677F196A}"/>
              </a:ext>
            </a:extLst>
          </p:cNvPr>
          <p:cNvPicPr>
            <a:picLocks noChangeAspect="1"/>
          </p:cNvPicPr>
          <p:nvPr/>
        </p:nvPicPr>
        <p:blipFill rotWithShape="1">
          <a:blip r:embed="rId2">
            <a:extLst>
              <a:ext uri="{28A0092B-C50C-407E-A947-70E740481C1C}">
                <a14:useLocalDpi xmlns:a14="http://schemas.microsoft.com/office/drawing/2010/main" val="0"/>
              </a:ext>
            </a:extLst>
          </a:blip>
          <a:srcRect t="64549"/>
          <a:stretch/>
        </p:blipFill>
        <p:spPr>
          <a:xfrm>
            <a:off x="1635269" y="993058"/>
            <a:ext cx="5873462" cy="2694652"/>
          </a:xfrm>
          <a:prstGeom prst="rect">
            <a:avLst/>
          </a:prstGeom>
        </p:spPr>
      </p:pic>
    </p:spTree>
    <p:extLst>
      <p:ext uri="{BB962C8B-B14F-4D97-AF65-F5344CB8AC3E}">
        <p14:creationId xmlns:p14="http://schemas.microsoft.com/office/powerpoint/2010/main" val="20713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1E3DDD-28E0-422E-ACB5-C0FD1341F0AB}"/>
              </a:ext>
            </a:extLst>
          </p:cNvPr>
          <p:cNvSpPr>
            <a:spLocks noGrp="1"/>
          </p:cNvSpPr>
          <p:nvPr>
            <p:ph idx="1"/>
          </p:nvPr>
        </p:nvSpPr>
        <p:spPr/>
        <p:txBody>
          <a:bodyPr/>
          <a:lstStyle/>
          <a:p>
            <a:pPr marL="0" indent="0">
              <a:buNone/>
            </a:pPr>
            <a:r>
              <a:rPr lang="en-US" dirty="0"/>
              <a:t>Surry Community College</a:t>
            </a:r>
          </a:p>
          <a:p>
            <a:pPr marL="0" indent="0">
              <a:buNone/>
            </a:pPr>
            <a:r>
              <a:rPr lang="en-US" sz="1600" dirty="0">
                <a:hlinkClick r:id="rId3"/>
              </a:rPr>
              <a:t>https://www.ncperkins.org/video/video.php?v=Surry-2020&amp;y=2020</a:t>
            </a:r>
            <a:r>
              <a:rPr lang="en-US" sz="1600" dirty="0"/>
              <a:t> </a:t>
            </a:r>
          </a:p>
          <a:p>
            <a:pPr marL="0" indent="0">
              <a:buNone/>
            </a:pPr>
            <a:r>
              <a:rPr lang="en-US" sz="1800" dirty="0"/>
              <a:t>New </a:t>
            </a:r>
            <a:r>
              <a:rPr lang="en-US" sz="1800" dirty="0" err="1"/>
              <a:t>VSim</a:t>
            </a:r>
            <a:r>
              <a:rPr lang="en-US" sz="1800" dirty="0"/>
              <a:t> simulator for nursing students </a:t>
            </a:r>
          </a:p>
        </p:txBody>
      </p:sp>
      <p:sp>
        <p:nvSpPr>
          <p:cNvPr id="3" name="Title 2">
            <a:extLst>
              <a:ext uri="{FF2B5EF4-FFF2-40B4-BE49-F238E27FC236}">
                <a16:creationId xmlns:a16="http://schemas.microsoft.com/office/drawing/2014/main" id="{0A010707-ED3E-4F99-83C7-E20644BA3EA3}"/>
              </a:ext>
            </a:extLst>
          </p:cNvPr>
          <p:cNvSpPr>
            <a:spLocks noGrp="1"/>
          </p:cNvSpPr>
          <p:nvPr>
            <p:ph type="title"/>
          </p:nvPr>
        </p:nvSpPr>
        <p:spPr/>
        <p:txBody>
          <a:bodyPr/>
          <a:lstStyle/>
          <a:p>
            <a:r>
              <a:rPr lang="en-US" dirty="0"/>
              <a:t>Promising Practice Video 2020</a:t>
            </a:r>
          </a:p>
        </p:txBody>
      </p:sp>
      <p:pic>
        <p:nvPicPr>
          <p:cNvPr id="5" name="Picture 4">
            <a:extLst>
              <a:ext uri="{FF2B5EF4-FFF2-40B4-BE49-F238E27FC236}">
                <a16:creationId xmlns:a16="http://schemas.microsoft.com/office/drawing/2014/main" id="{DD4DD137-9C06-4780-AA26-A9AB771AD199}"/>
              </a:ext>
            </a:extLst>
          </p:cNvPr>
          <p:cNvPicPr>
            <a:picLocks noChangeAspect="1"/>
          </p:cNvPicPr>
          <p:nvPr/>
        </p:nvPicPr>
        <p:blipFill>
          <a:blip r:embed="rId4"/>
          <a:stretch>
            <a:fillRect/>
          </a:stretch>
        </p:blipFill>
        <p:spPr>
          <a:xfrm>
            <a:off x="5498903" y="3097161"/>
            <a:ext cx="3016447" cy="1335344"/>
          </a:xfrm>
          <a:prstGeom prst="rect">
            <a:avLst/>
          </a:prstGeom>
        </p:spPr>
      </p:pic>
    </p:spTree>
    <p:extLst>
      <p:ext uri="{BB962C8B-B14F-4D97-AF65-F5344CB8AC3E}">
        <p14:creationId xmlns:p14="http://schemas.microsoft.com/office/powerpoint/2010/main" val="195380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a:lstStyle/>
          <a:p>
            <a:pPr marL="0" indent="0">
              <a:buNone/>
            </a:pPr>
            <a:r>
              <a:rPr lang="en-US" dirty="0"/>
              <a:t>Durham Technical Community College</a:t>
            </a:r>
          </a:p>
          <a:p>
            <a:pPr marL="0" indent="0">
              <a:buNone/>
            </a:pPr>
            <a:r>
              <a:rPr lang="en-US" sz="1600" dirty="0">
                <a:hlinkClick r:id="rId3"/>
              </a:rPr>
              <a:t>https://www.ncperkins.org/video/video.php?v=Durham-2020&amp;y=2020</a:t>
            </a:r>
            <a:r>
              <a:rPr lang="en-US" sz="1600" dirty="0"/>
              <a:t> </a:t>
            </a:r>
          </a:p>
          <a:p>
            <a:pPr marL="0" indent="0">
              <a:buNone/>
            </a:pPr>
            <a:r>
              <a:rPr lang="en-US" sz="1800" dirty="0"/>
              <a:t>Caseworkers were hired and were assigned specific CTE programs to recruit and retain CTE students. Focus is to recruit underrepresented genders and other Special Populations into CTE programs</a:t>
            </a:r>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2020</a:t>
            </a:r>
          </a:p>
        </p:txBody>
      </p:sp>
      <p:pic>
        <p:nvPicPr>
          <p:cNvPr id="5" name="Picture 4">
            <a:extLst>
              <a:ext uri="{FF2B5EF4-FFF2-40B4-BE49-F238E27FC236}">
                <a16:creationId xmlns:a16="http://schemas.microsoft.com/office/drawing/2014/main" id="{E2D9CB99-8D99-4D35-9498-A81211ECFD8E}"/>
              </a:ext>
            </a:extLst>
          </p:cNvPr>
          <p:cNvPicPr>
            <a:picLocks noChangeAspect="1"/>
          </p:cNvPicPr>
          <p:nvPr/>
        </p:nvPicPr>
        <p:blipFill>
          <a:blip r:embed="rId4"/>
          <a:stretch>
            <a:fillRect/>
          </a:stretch>
        </p:blipFill>
        <p:spPr>
          <a:xfrm>
            <a:off x="3347270" y="3202782"/>
            <a:ext cx="5314950" cy="1666875"/>
          </a:xfrm>
          <a:prstGeom prst="rect">
            <a:avLst/>
          </a:prstGeom>
        </p:spPr>
      </p:pic>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51B76D-395E-F44F-AFE1-6AA0543B36B5}"/>
              </a:ext>
            </a:extLst>
          </p:cNvPr>
          <p:cNvSpPr txBox="1"/>
          <p:nvPr/>
        </p:nvSpPr>
        <p:spPr>
          <a:xfrm>
            <a:off x="310551" y="-595223"/>
            <a:ext cx="990977" cy="369332"/>
          </a:xfrm>
          <a:prstGeom prst="rect">
            <a:avLst/>
          </a:prstGeom>
          <a:noFill/>
        </p:spPr>
        <p:txBody>
          <a:bodyPr wrap="none" rtlCol="0">
            <a:spAutoFit/>
          </a:bodyPr>
          <a:lstStyle/>
          <a:p>
            <a:r>
              <a:rPr lang="en-US" dirty="0"/>
              <a:t>Michelle</a:t>
            </a:r>
          </a:p>
        </p:txBody>
      </p:sp>
      <p:pic>
        <p:nvPicPr>
          <p:cNvPr id="7" name="Picture 6">
            <a:extLst>
              <a:ext uri="{FF2B5EF4-FFF2-40B4-BE49-F238E27FC236}">
                <a16:creationId xmlns:a16="http://schemas.microsoft.com/office/drawing/2014/main" id="{7EA7D438-31AF-2444-A51E-B43A0F578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8853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BFDB50-16FC-6E45-8996-E8F18BF97EA4}"/>
              </a:ext>
            </a:extLst>
          </p:cNvPr>
          <p:cNvSpPr>
            <a:spLocks noGrp="1"/>
          </p:cNvSpPr>
          <p:nvPr>
            <p:ph idx="1"/>
          </p:nvPr>
        </p:nvSpPr>
        <p:spPr>
          <a:xfrm>
            <a:off x="1026543" y="1320905"/>
            <a:ext cx="7460232" cy="3822595"/>
          </a:xfrm>
        </p:spPr>
        <p:txBody>
          <a:bodyPr>
            <a:normAutofit lnSpcReduction="10000"/>
          </a:bodyPr>
          <a:lstStyle/>
          <a:p>
            <a:pPr marL="0" marR="0" indent="0">
              <a:lnSpc>
                <a:spcPct val="107000"/>
              </a:lnSpc>
              <a:spcBef>
                <a:spcPts val="0"/>
              </a:spcBef>
              <a:spcAft>
                <a:spcPts val="0"/>
              </a:spcAft>
              <a:buNone/>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Objective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To develop content for 5 courses in proposed Residency Certificate included in the application for the NCCCS to become an Educator Preparation Program (EPP).  The Residency Certificate will be a stand-alone workforce credential that will allow participants to apply for teaching licensure in NC.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Deliverables: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Syllabus (8-week &amp; 16-week versions)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Lecture Notes/Content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Course Assignments (Major assignments, weekly assignment, discussions)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Assessments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Suggested text list (Open resource and/or textbooks)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Existing Courses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187 Teaching and Learning for 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257 Instructional Strategies/Math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279 Literacy Development and Instruction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New Courses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272 Technology, Data, and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EDU 283 Residency to Teacher Licensure</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200"/>
              </a:spcAft>
              <a:buNone/>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Faculty Resources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2 faculty per course from different colleges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E5DB651-CBB6-9E42-ACFF-B402144BF2C5}"/>
              </a:ext>
            </a:extLst>
          </p:cNvPr>
          <p:cNvSpPr>
            <a:spLocks noGrp="1"/>
          </p:cNvSpPr>
          <p:nvPr>
            <p:ph type="title"/>
          </p:nvPr>
        </p:nvSpPr>
        <p:spPr/>
        <p:txBody>
          <a:bodyPr/>
          <a:lstStyle/>
          <a:p>
            <a:r>
              <a:rPr lang="en-US" sz="3200" dirty="0"/>
              <a:t>EDU Course Development</a:t>
            </a:r>
            <a:endParaRPr lang="en-US" dirty="0"/>
          </a:p>
        </p:txBody>
      </p:sp>
      <p:sp>
        <p:nvSpPr>
          <p:cNvPr id="4" name="TextBox 3">
            <a:extLst>
              <a:ext uri="{FF2B5EF4-FFF2-40B4-BE49-F238E27FC236}">
                <a16:creationId xmlns:a16="http://schemas.microsoft.com/office/drawing/2014/main" id="{4D551FB4-833C-BD4B-9390-7B64CD40021D}"/>
              </a:ext>
            </a:extLst>
          </p:cNvPr>
          <p:cNvSpPr txBox="1"/>
          <p:nvPr/>
        </p:nvSpPr>
        <p:spPr>
          <a:xfrm>
            <a:off x="241540" y="-733245"/>
            <a:ext cx="785003" cy="369332"/>
          </a:xfrm>
          <a:prstGeom prst="rect">
            <a:avLst/>
          </a:prstGeom>
          <a:noFill/>
        </p:spPr>
        <p:txBody>
          <a:bodyPr wrap="square" rtlCol="0">
            <a:spAutoFit/>
          </a:bodyPr>
          <a:lstStyle/>
          <a:p>
            <a:r>
              <a:rPr lang="en-US" dirty="0"/>
              <a:t>Mary</a:t>
            </a:r>
          </a:p>
        </p:txBody>
      </p:sp>
      <p:pic>
        <p:nvPicPr>
          <p:cNvPr id="7" name="Picture 6" descr="Graphical user interface&#10;&#10;Description automatically generated">
            <a:extLst>
              <a:ext uri="{FF2B5EF4-FFF2-40B4-BE49-F238E27FC236}">
                <a16:creationId xmlns:a16="http://schemas.microsoft.com/office/drawing/2014/main" id="{1F7A1537-2890-4121-83A5-2246156C9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569" y="2677436"/>
            <a:ext cx="3569878" cy="2388866"/>
          </a:xfrm>
          <a:prstGeom prst="rect">
            <a:avLst/>
          </a:prstGeom>
        </p:spPr>
      </p:pic>
    </p:spTree>
    <p:extLst>
      <p:ext uri="{BB962C8B-B14F-4D97-AF65-F5344CB8AC3E}">
        <p14:creationId xmlns:p14="http://schemas.microsoft.com/office/powerpoint/2010/main" val="177643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0BB57B-D9DA-0A41-AD5E-E1F08B150597}"/>
              </a:ext>
            </a:extLst>
          </p:cNvPr>
          <p:cNvSpPr>
            <a:spLocks noGrp="1"/>
          </p:cNvSpPr>
          <p:nvPr>
            <p:ph idx="1"/>
          </p:nvPr>
        </p:nvSpPr>
        <p:spPr>
          <a:xfrm rot="20623026">
            <a:off x="1492632" y="631849"/>
            <a:ext cx="6857769" cy="3761319"/>
          </a:xfrm>
        </p:spPr>
        <p:txBody>
          <a:bodyPr>
            <a:normAutofit fontScale="92500" lnSpcReduction="10000"/>
          </a:bodyPr>
          <a:lstStyle/>
          <a:p>
            <a:pPr marL="0" indent="0" fontAlgn="ctr">
              <a:buNone/>
            </a:pPr>
            <a:r>
              <a:rPr lang="en-US" sz="2400" dirty="0">
                <a:solidFill>
                  <a:srgbClr val="FF0000"/>
                </a:solidFill>
                <a:latin typeface="Bodoni MT Black" panose="02070A03080606020203" pitchFamily="18" charset="0"/>
              </a:rPr>
              <a:t>Basic Grant</a:t>
            </a:r>
            <a:br>
              <a:rPr lang="en-US" sz="2400" dirty="0">
                <a:solidFill>
                  <a:srgbClr val="FF0000"/>
                </a:solidFill>
                <a:latin typeface="Bodoni MT Black" panose="02070A03080606020203" pitchFamily="18" charset="0"/>
              </a:rPr>
            </a:br>
            <a:r>
              <a:rPr lang="en-US" sz="2400" dirty="0">
                <a:solidFill>
                  <a:srgbClr val="FF0000"/>
                </a:solidFill>
                <a:latin typeface="Bodoni MT Black" panose="02070A03080606020203" pitchFamily="18" charset="0"/>
              </a:rPr>
              <a:t>To Do List</a:t>
            </a:r>
          </a:p>
          <a:p>
            <a:pPr fontAlgn="ctr"/>
            <a:r>
              <a:rPr lang="en-US" sz="2000" dirty="0">
                <a:latin typeface="+mn-lt"/>
              </a:rPr>
              <a:t>Ensure all equipment has been </a:t>
            </a:r>
            <a:br>
              <a:rPr lang="en-US" sz="2000" dirty="0">
                <a:latin typeface="+mn-lt"/>
              </a:rPr>
            </a:br>
            <a:r>
              <a:rPr lang="en-US" sz="2000" dirty="0">
                <a:latin typeface="+mn-lt"/>
              </a:rPr>
              <a:t>ordered, received, and invoices paid</a:t>
            </a:r>
          </a:p>
          <a:p>
            <a:pPr fontAlgn="ctr"/>
            <a:r>
              <a:rPr lang="en-US" sz="2000" dirty="0">
                <a:latin typeface="+mn-lt"/>
              </a:rPr>
              <a:t>Submit negotiated levels of performance (overdue)</a:t>
            </a:r>
          </a:p>
          <a:p>
            <a:pPr fontAlgn="ctr"/>
            <a:r>
              <a:rPr lang="en-US" sz="2000" dirty="0">
                <a:latin typeface="+mn-lt"/>
              </a:rPr>
              <a:t>Submit budget modification if needed by Saturday – May 15</a:t>
            </a:r>
          </a:p>
          <a:p>
            <a:pPr fontAlgn="ctr"/>
            <a:r>
              <a:rPr lang="en-US" sz="2000" dirty="0">
                <a:latin typeface="+mn-lt"/>
              </a:rPr>
              <a:t>End-of-Year Reviews</a:t>
            </a:r>
          </a:p>
          <a:p>
            <a:pPr lvl="1" fontAlgn="ctr"/>
            <a:r>
              <a:rPr lang="en-US" sz="1700" dirty="0">
                <a:latin typeface="+mn-lt"/>
              </a:rPr>
              <a:t>Sign up for a date/time</a:t>
            </a:r>
          </a:p>
          <a:p>
            <a:pPr lvl="1" fontAlgn="ctr"/>
            <a:r>
              <a:rPr lang="en-US" sz="1700" dirty="0">
                <a:latin typeface="+mn-lt"/>
              </a:rPr>
              <a:t>Submit One-Page highlight of your college’s activities – Due May 21</a:t>
            </a:r>
          </a:p>
          <a:p>
            <a:pPr lvl="1" fontAlgn="ctr"/>
            <a:r>
              <a:rPr lang="en-US" sz="1700" dirty="0">
                <a:latin typeface="+mn-lt"/>
              </a:rPr>
              <a:t>Submit Promising Practice Video – Due May 21</a:t>
            </a:r>
          </a:p>
          <a:p>
            <a:pPr lvl="1" fontAlgn="ctr"/>
            <a:r>
              <a:rPr lang="en-US" sz="1700" dirty="0">
                <a:latin typeface="+mn-lt"/>
              </a:rPr>
              <a:t>Submit final Local Plan Update – Due June 18</a:t>
            </a:r>
          </a:p>
          <a:p>
            <a:pPr lvl="1" fontAlgn="ctr"/>
            <a:r>
              <a:rPr lang="en-US" sz="1700" dirty="0">
                <a:latin typeface="+mn-lt"/>
              </a:rPr>
              <a:t>Submit final XDBR – Due July 23 (or once business office closes year)</a:t>
            </a:r>
          </a:p>
          <a:p>
            <a:pPr lvl="1" fontAlgn="ctr"/>
            <a:r>
              <a:rPr lang="en-US" sz="1700" dirty="0">
                <a:latin typeface="+mn-lt"/>
              </a:rPr>
              <a:t>Submit Semi-annual Time Certifications (Jan-June) – Due July 23</a:t>
            </a:r>
          </a:p>
          <a:p>
            <a:pPr fontAlgn="ctr"/>
            <a:endParaRPr lang="en-US" sz="2400" dirty="0"/>
          </a:p>
        </p:txBody>
      </p:sp>
      <p:sp>
        <p:nvSpPr>
          <p:cNvPr id="3" name="Title 2">
            <a:extLst>
              <a:ext uri="{FF2B5EF4-FFF2-40B4-BE49-F238E27FC236}">
                <a16:creationId xmlns:a16="http://schemas.microsoft.com/office/drawing/2014/main" id="{58A5D54C-CCFB-8A42-90AF-6B8BB9315FE0}"/>
              </a:ext>
            </a:extLst>
          </p:cNvPr>
          <p:cNvSpPr>
            <a:spLocks noGrp="1"/>
          </p:cNvSpPr>
          <p:nvPr>
            <p:ph type="title"/>
          </p:nvPr>
        </p:nvSpPr>
        <p:spPr/>
        <p:txBody>
          <a:bodyPr>
            <a:normAutofit/>
          </a:bodyPr>
          <a:lstStyle/>
          <a:p>
            <a:r>
              <a:rPr lang="en-US" dirty="0"/>
              <a:t>The end of the year is fast approaching!</a:t>
            </a:r>
          </a:p>
        </p:txBody>
      </p:sp>
    </p:spTree>
    <p:extLst>
      <p:ext uri="{BB962C8B-B14F-4D97-AF65-F5344CB8AC3E}">
        <p14:creationId xmlns:p14="http://schemas.microsoft.com/office/powerpoint/2010/main" val="290185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217EA-DAF7-1341-997E-C38CAE06E798}"/>
              </a:ext>
            </a:extLst>
          </p:cNvPr>
          <p:cNvSpPr>
            <a:spLocks noGrp="1"/>
          </p:cNvSpPr>
          <p:nvPr>
            <p:ph idx="1"/>
          </p:nvPr>
        </p:nvSpPr>
        <p:spPr>
          <a:xfrm>
            <a:off x="628650" y="1320904"/>
            <a:ext cx="4491990" cy="3548753"/>
          </a:xfrm>
        </p:spPr>
        <p:txBody>
          <a:bodyPr>
            <a:normAutofit/>
          </a:bodyPr>
          <a:lstStyle/>
          <a:p>
            <a:pPr marL="0" indent="0">
              <a:buNone/>
            </a:pPr>
            <a:r>
              <a:rPr lang="en-US" sz="4800" dirty="0">
                <a:solidFill>
                  <a:srgbClr val="FF0000"/>
                </a:solidFill>
              </a:rPr>
              <a:t>All modifications</a:t>
            </a:r>
          </a:p>
          <a:p>
            <a:pPr marL="0" indent="0">
              <a:buNone/>
            </a:pPr>
            <a:r>
              <a:rPr lang="en-US" sz="4800" dirty="0">
                <a:solidFill>
                  <a:srgbClr val="FF0000"/>
                </a:solidFill>
              </a:rPr>
              <a:t>must be </a:t>
            </a:r>
            <a:br>
              <a:rPr lang="en-US" sz="4800" dirty="0">
                <a:solidFill>
                  <a:srgbClr val="FF0000"/>
                </a:solidFill>
              </a:rPr>
            </a:br>
            <a:r>
              <a:rPr lang="en-US" sz="4800" dirty="0">
                <a:solidFill>
                  <a:srgbClr val="FF0000"/>
                </a:solidFill>
              </a:rPr>
              <a:t>submitted by </a:t>
            </a:r>
          </a:p>
          <a:p>
            <a:pPr marL="0" indent="0">
              <a:buNone/>
            </a:pPr>
            <a:r>
              <a:rPr lang="en-US" sz="4800" dirty="0">
                <a:solidFill>
                  <a:srgbClr val="FF0000"/>
                </a:solidFill>
              </a:rPr>
              <a:t>May 15</a:t>
            </a:r>
            <a:r>
              <a:rPr lang="en-US" sz="4800" baseline="30000" dirty="0">
                <a:solidFill>
                  <a:srgbClr val="FF0000"/>
                </a:solidFill>
              </a:rPr>
              <a:t>th</a:t>
            </a:r>
            <a:r>
              <a:rPr lang="en-US" sz="4800" dirty="0">
                <a:solidFill>
                  <a:srgbClr val="FF0000"/>
                </a:solidFill>
              </a:rPr>
              <a:t> </a:t>
            </a:r>
          </a:p>
        </p:txBody>
      </p:sp>
      <p:sp>
        <p:nvSpPr>
          <p:cNvPr id="3" name="Title 2">
            <a:extLst>
              <a:ext uri="{FF2B5EF4-FFF2-40B4-BE49-F238E27FC236}">
                <a16:creationId xmlns:a16="http://schemas.microsoft.com/office/drawing/2014/main" id="{820FB7A1-F633-AC41-A4BD-A49E699E2823}"/>
              </a:ext>
            </a:extLst>
          </p:cNvPr>
          <p:cNvSpPr>
            <a:spLocks noGrp="1"/>
          </p:cNvSpPr>
          <p:nvPr>
            <p:ph type="title"/>
          </p:nvPr>
        </p:nvSpPr>
        <p:spPr/>
        <p:txBody>
          <a:bodyPr/>
          <a:lstStyle/>
          <a:p>
            <a:r>
              <a:rPr lang="en-US" sz="3200" dirty="0"/>
              <a:t>Budget Modifications</a:t>
            </a:r>
            <a:endParaRPr lang="en-US" dirty="0"/>
          </a:p>
        </p:txBody>
      </p:sp>
      <p:pic>
        <p:nvPicPr>
          <p:cNvPr id="4" name="Picture 3">
            <a:extLst>
              <a:ext uri="{FF2B5EF4-FFF2-40B4-BE49-F238E27FC236}">
                <a16:creationId xmlns:a16="http://schemas.microsoft.com/office/drawing/2014/main" id="{1D031A31-D4EE-EB4F-AF1A-FFEB12A54F6F}"/>
              </a:ext>
            </a:extLst>
          </p:cNvPr>
          <p:cNvPicPr>
            <a:picLocks noChangeAspect="1"/>
          </p:cNvPicPr>
          <p:nvPr/>
        </p:nvPicPr>
        <p:blipFill>
          <a:blip r:embed="rId2"/>
          <a:stretch>
            <a:fillRect/>
          </a:stretch>
        </p:blipFill>
        <p:spPr>
          <a:xfrm rot="777810">
            <a:off x="5021032" y="319130"/>
            <a:ext cx="3503297" cy="4505240"/>
          </a:xfrm>
          <a:prstGeom prst="rect">
            <a:avLst/>
          </a:prstGeom>
        </p:spPr>
      </p:pic>
      <p:sp>
        <p:nvSpPr>
          <p:cNvPr id="6" name="Oval 5">
            <a:extLst>
              <a:ext uri="{FF2B5EF4-FFF2-40B4-BE49-F238E27FC236}">
                <a16:creationId xmlns:a16="http://schemas.microsoft.com/office/drawing/2014/main" id="{C7E52529-E66B-4A49-9F7C-F066D2888082}"/>
              </a:ext>
            </a:extLst>
          </p:cNvPr>
          <p:cNvSpPr/>
          <p:nvPr/>
        </p:nvSpPr>
        <p:spPr>
          <a:xfrm>
            <a:off x="8002829" y="2896820"/>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89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410693-D1E7-4734-9042-815F897CF9B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27641" y="849976"/>
            <a:ext cx="4888718" cy="4167157"/>
          </a:xfrm>
        </p:spPr>
      </p:pic>
      <p:sp>
        <p:nvSpPr>
          <p:cNvPr id="3" name="Title 2">
            <a:extLst>
              <a:ext uri="{FF2B5EF4-FFF2-40B4-BE49-F238E27FC236}">
                <a16:creationId xmlns:a16="http://schemas.microsoft.com/office/drawing/2014/main" id="{96567049-7F99-4954-A99F-69F338F87572}"/>
              </a:ext>
            </a:extLst>
          </p:cNvPr>
          <p:cNvSpPr>
            <a:spLocks noGrp="1"/>
          </p:cNvSpPr>
          <p:nvPr>
            <p:ph type="title"/>
          </p:nvPr>
        </p:nvSpPr>
        <p:spPr/>
        <p:txBody>
          <a:bodyPr/>
          <a:lstStyle/>
          <a:p>
            <a:r>
              <a:rPr lang="en-US" dirty="0"/>
              <a:t>Budget Modifications</a:t>
            </a:r>
          </a:p>
        </p:txBody>
      </p:sp>
      <p:sp>
        <p:nvSpPr>
          <p:cNvPr id="6" name="Arrow: Down 5">
            <a:extLst>
              <a:ext uri="{FF2B5EF4-FFF2-40B4-BE49-F238E27FC236}">
                <a16:creationId xmlns:a16="http://schemas.microsoft.com/office/drawing/2014/main" id="{08E2CEE1-E153-4445-91C6-DFB5D3D2A4B3}"/>
              </a:ext>
            </a:extLst>
          </p:cNvPr>
          <p:cNvSpPr/>
          <p:nvPr/>
        </p:nvSpPr>
        <p:spPr>
          <a:xfrm>
            <a:off x="5296277" y="751437"/>
            <a:ext cx="353085" cy="57980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9E1F552C-3536-4000-8E35-22A44A5A997D}"/>
              </a:ext>
            </a:extLst>
          </p:cNvPr>
          <p:cNvSpPr/>
          <p:nvPr/>
        </p:nvSpPr>
        <p:spPr>
          <a:xfrm>
            <a:off x="1462135" y="2933554"/>
            <a:ext cx="642796" cy="2625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60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EAA590303F834C80E430B17019D409" ma:contentTypeVersion="9" ma:contentTypeDescription="Create a new document." ma:contentTypeScope="" ma:versionID="94596f59b02641f4ed49b06f7b0ef30a">
  <xsd:schema xmlns:xsd="http://www.w3.org/2001/XMLSchema" xmlns:xs="http://www.w3.org/2001/XMLSchema" xmlns:p="http://schemas.microsoft.com/office/2006/metadata/properties" xmlns:ns2="3ccd93f3-1d16-48e4-90e9-ef70ed4e9317" targetNamespace="http://schemas.microsoft.com/office/2006/metadata/properties" ma:root="true" ma:fieldsID="f00479c72169e1e5d8a579711196ad47" ns2:_="">
    <xsd:import namespace="3ccd93f3-1d16-48e4-90e9-ef70ed4e93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d93f3-1d16-48e4-90e9-ef70ed4e93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59F560-3415-44E2-A290-7885FF36189A}">
  <ds:schemaRefs>
    <ds:schemaRef ds:uri="http://schemas.microsoft.com/sharepoint/v3/contenttype/forms"/>
  </ds:schemaRefs>
</ds:datastoreItem>
</file>

<file path=customXml/itemProps2.xml><?xml version="1.0" encoding="utf-8"?>
<ds:datastoreItem xmlns:ds="http://schemas.openxmlformats.org/officeDocument/2006/customXml" ds:itemID="{E52F3A51-8DE1-4BFF-B4FC-6DDD4B6DFAD8}">
  <ds:schemaRefs>
    <ds:schemaRef ds:uri="http://www.w3.org/XML/1998/namespace"/>
    <ds:schemaRef ds:uri="http://schemas.microsoft.com/office/2006/documentManagement/types"/>
    <ds:schemaRef ds:uri="http://purl.org/dc/dcmitype/"/>
    <ds:schemaRef ds:uri="3ccd93f3-1d16-48e4-90e9-ef70ed4e9317"/>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04CBD2C-2EAD-484A-B32F-169EC45F66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cd93f3-1d16-48e4-90e9-ef70ed4e9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1573</Words>
  <Application>Microsoft Office PowerPoint</Application>
  <PresentationFormat>On-screen Show (16:9)</PresentationFormat>
  <Paragraphs>324</Paragraphs>
  <Slides>24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Bodoni MT Black</vt:lpstr>
      <vt:lpstr>Calibri</vt:lpstr>
      <vt:lpstr>Calibri Light</vt:lpstr>
      <vt:lpstr>Helvetica Neue Medium</vt:lpstr>
      <vt:lpstr>Times New Roman</vt:lpstr>
      <vt:lpstr>Wingdings</vt:lpstr>
      <vt:lpstr>Office Theme</vt:lpstr>
      <vt:lpstr>Perkins Update</vt:lpstr>
      <vt:lpstr>PowerPoint Presentation</vt:lpstr>
      <vt:lpstr>Purpose of Perkins </vt:lpstr>
      <vt:lpstr>Promising Practice Video 2020</vt:lpstr>
      <vt:lpstr>PowerPoint Presentation</vt:lpstr>
      <vt:lpstr>EDU Course Development</vt:lpstr>
      <vt:lpstr>The end of the year is fast approaching!</vt:lpstr>
      <vt:lpstr>Budget Modifications</vt:lpstr>
      <vt:lpstr>Budget Modifications</vt:lpstr>
      <vt:lpstr>End-of-Year Reviews – May 24-June 11</vt:lpstr>
      <vt:lpstr>Reserve Fund Year End To Do List</vt:lpstr>
      <vt:lpstr>Perkins 2021-2022 Planning</vt:lpstr>
      <vt:lpstr>Perkins V Special Populations</vt:lpstr>
      <vt:lpstr>2021-22 Contacts are Past Due!</vt:lpstr>
      <vt:lpstr>Allotments &amp; Assurances</vt:lpstr>
      <vt:lpstr>Use the new plan/budget template</vt:lpstr>
      <vt:lpstr>2021-22 NEW Plan Template</vt:lpstr>
      <vt:lpstr>Paying someone via Payroll?</vt:lpstr>
      <vt:lpstr>Technical assistance is available</vt:lpstr>
      <vt:lpstr>Leadership Projects</vt:lpstr>
      <vt:lpstr>PowerPoint Presentation</vt:lpstr>
      <vt:lpstr>PowerPoint Presentation</vt:lpstr>
      <vt:lpstr>Promising Practice Video 2020</vt:lpstr>
      <vt:lpstr>Perkins/CTE State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 Webinar</dc:title>
  <dc:creator/>
  <cp:keywords/>
  <cp:lastModifiedBy/>
  <cp:revision>118</cp:revision>
  <cp:lastPrinted>2021-04-12T23:17:06Z</cp:lastPrinted>
  <dcterms:created xsi:type="dcterms:W3CDTF">2017-04-24T19:18:55Z</dcterms:created>
  <dcterms:modified xsi:type="dcterms:W3CDTF">2021-05-11T12:34:37Z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0x010100DFEAA590303F834C80E430B17019D409</vt:lpwstr>
  </property>
</Properties>
</file>