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 id="2147483673" r:id="rId5"/>
    <p:sldMasterId id="2147483659" r:id="rId6"/>
  </p:sldMasterIdLst>
  <p:notesMasterIdLst>
    <p:notesMasterId r:id="rId64"/>
  </p:notesMasterIdLst>
  <p:handoutMasterIdLst>
    <p:handoutMasterId r:id="rId65"/>
  </p:handoutMasterIdLst>
  <p:sldIdLst>
    <p:sldId id="534" r:id="rId7"/>
    <p:sldId id="1165" r:id="rId8"/>
    <p:sldId id="1542" r:id="rId9"/>
    <p:sldId id="257" r:id="rId10"/>
    <p:sldId id="1196" r:id="rId11"/>
    <p:sldId id="1575" r:id="rId12"/>
    <p:sldId id="1579" r:id="rId13"/>
    <p:sldId id="1543" r:id="rId14"/>
    <p:sldId id="1547" r:id="rId15"/>
    <p:sldId id="1554" r:id="rId16"/>
    <p:sldId id="1555" r:id="rId17"/>
    <p:sldId id="1556" r:id="rId18"/>
    <p:sldId id="1557" r:id="rId19"/>
    <p:sldId id="1558" r:id="rId20"/>
    <p:sldId id="1559" r:id="rId21"/>
    <p:sldId id="1560" r:id="rId22"/>
    <p:sldId id="1561" r:id="rId23"/>
    <p:sldId id="1562" r:id="rId24"/>
    <p:sldId id="1563" r:id="rId25"/>
    <p:sldId id="1564" r:id="rId26"/>
    <p:sldId id="1565" r:id="rId27"/>
    <p:sldId id="1566" r:id="rId28"/>
    <p:sldId id="1567" r:id="rId29"/>
    <p:sldId id="1568" r:id="rId30"/>
    <p:sldId id="1569" r:id="rId31"/>
    <p:sldId id="1570" r:id="rId32"/>
    <p:sldId id="1571" r:id="rId33"/>
    <p:sldId id="1572" r:id="rId34"/>
    <p:sldId id="1573" r:id="rId35"/>
    <p:sldId id="1574" r:id="rId36"/>
    <p:sldId id="1550" r:id="rId37"/>
    <p:sldId id="1589" r:id="rId38"/>
    <p:sldId id="308" r:id="rId39"/>
    <p:sldId id="1580" r:id="rId40"/>
    <p:sldId id="1581" r:id="rId41"/>
    <p:sldId id="1582" r:id="rId42"/>
    <p:sldId id="1583" r:id="rId43"/>
    <p:sldId id="1584" r:id="rId44"/>
    <p:sldId id="1586" r:id="rId45"/>
    <p:sldId id="1587" r:id="rId46"/>
    <p:sldId id="1588" r:id="rId47"/>
    <p:sldId id="1544" r:id="rId48"/>
    <p:sldId id="1591" r:id="rId49"/>
    <p:sldId id="1578" r:id="rId50"/>
    <p:sldId id="1545" r:id="rId51"/>
    <p:sldId id="261" r:id="rId52"/>
    <p:sldId id="1590" r:id="rId53"/>
    <p:sldId id="1577" r:id="rId54"/>
    <p:sldId id="1576" r:id="rId55"/>
    <p:sldId id="1548" r:id="rId56"/>
    <p:sldId id="1549" r:id="rId57"/>
    <p:sldId id="772" r:id="rId58"/>
    <p:sldId id="1240" r:id="rId59"/>
    <p:sldId id="291" r:id="rId60"/>
    <p:sldId id="1195" r:id="rId61"/>
    <p:sldId id="1194" r:id="rId62"/>
    <p:sldId id="719" r:id="rId63"/>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238"/>
    <a:srgbClr val="BB55DB"/>
    <a:srgbClr val="E6E6E6"/>
    <a:srgbClr val="008FD3"/>
    <a:srgbClr val="003768"/>
    <a:srgbClr val="0531FF"/>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24" autoAdjust="0"/>
    <p:restoredTop sz="86089" autoAdjust="0"/>
  </p:normalViewPr>
  <p:slideViewPr>
    <p:cSldViewPr snapToGrid="0">
      <p:cViewPr varScale="1">
        <p:scale>
          <a:sx n="125" d="100"/>
          <a:sy n="125" d="100"/>
        </p:scale>
        <p:origin x="714"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312"/>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7E9B6F52-CC10-4425-9195-EDF28B435798}" type="datetimeFigureOut">
              <a:rPr lang="en-US" smtClean="0"/>
              <a:t>2/8/2022</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C02D3CF6-D097-446F-BA20-84B1F837E572}" type="datetimeFigureOut">
              <a:rPr lang="en-US" smtClean="0"/>
              <a:t>2/8/2022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81100"/>
            <a:ext cx="5664200" cy="3186113"/>
          </a:xfrm>
        </p:spPr>
      </p:sp>
      <p:sp>
        <p:nvSpPr>
          <p:cNvPr id="3" name="Notes Placeholder 2"/>
          <p:cNvSpPr>
            <a:spLocks noGrp="1"/>
          </p:cNvSpPr>
          <p:nvPr>
            <p:ph type="body" idx="1"/>
          </p:nvPr>
        </p:nvSpPr>
        <p:spPr/>
        <p:txBody>
          <a:bodyPr/>
          <a:lstStyle/>
          <a:p>
            <a:endParaRPr lang="en-US" sz="1200" dirty="0"/>
          </a:p>
          <a:p>
            <a:endParaRPr lang="en-US" sz="1200" dirty="0"/>
          </a:p>
          <a:p>
            <a:pPr eaLnBrk="1" hangingPunct="1">
              <a:spcBef>
                <a:spcPct val="0"/>
              </a:spcBef>
              <a:spcAft>
                <a:spcPct val="30000"/>
              </a:spcAft>
            </a:pPr>
            <a:r>
              <a:rPr lang="en-US" sz="1200" b="1" dirty="0">
                <a:ea typeface="ヒラギノ角ゴ Pro W3" charset="0"/>
                <a:cs typeface="Arial" charset="0"/>
              </a:rPr>
              <a:t>Dr. Bob </a:t>
            </a:r>
            <a:r>
              <a:rPr lang="en-US" sz="1200" b="1" dirty="0" err="1">
                <a:ea typeface="ヒラギノ角ゴ Pro W3" charset="0"/>
                <a:cs typeface="Arial" charset="0"/>
              </a:rPr>
              <a:t>Witchger</a:t>
            </a:r>
            <a:r>
              <a:rPr lang="en-US" sz="1200" b="1" dirty="0">
                <a:ea typeface="ヒラギノ角ゴ Pro W3" charset="0"/>
                <a:cs typeface="Arial" charset="0"/>
              </a:rPr>
              <a:t> </a:t>
            </a:r>
          </a:p>
          <a:p>
            <a:pPr eaLnBrk="1" hangingPunct="1">
              <a:spcBef>
                <a:spcPct val="0"/>
              </a:spcBef>
              <a:spcAft>
                <a:spcPct val="30000"/>
              </a:spcAft>
            </a:pPr>
            <a:r>
              <a:rPr lang="en-US" sz="1200" dirty="0">
                <a:ea typeface="ヒラギノ角ゴ Pro W3" charset="0"/>
                <a:cs typeface="Arial" charset="0"/>
              </a:rPr>
              <a:t>919-807-7126</a:t>
            </a:r>
          </a:p>
          <a:p>
            <a:pPr eaLnBrk="1" hangingPunct="1">
              <a:spcBef>
                <a:spcPct val="0"/>
              </a:spcBef>
              <a:spcAft>
                <a:spcPct val="30000"/>
              </a:spcAft>
            </a:pPr>
            <a:r>
              <a:rPr lang="en-US" sz="1200" dirty="0" err="1">
                <a:ea typeface="ヒラギノ角ゴ Pro W3" charset="0"/>
                <a:cs typeface="Arial" charset="0"/>
              </a:rPr>
              <a:t>WitchgerB@nccommunitycolleges.edu</a:t>
            </a:r>
            <a:endParaRPr lang="en-US" sz="1200" dirty="0">
              <a:ea typeface="ヒラギノ角ゴ Pro W3" charset="0"/>
              <a:cs typeface="Arial" charset="0"/>
            </a:endParaRPr>
          </a:p>
          <a:p>
            <a:endParaRPr lang="en-US" sz="1200" dirty="0"/>
          </a:p>
          <a:p>
            <a:pPr defTabSz="948507">
              <a:defRPr/>
            </a:pPr>
            <a:r>
              <a:rPr lang="en-US" sz="1200" b="1" dirty="0"/>
              <a:t>Dr. Tony R. </a:t>
            </a:r>
            <a:r>
              <a:rPr lang="en-US" sz="1200" b="1" dirty="0" err="1"/>
              <a:t>Reggi</a:t>
            </a:r>
            <a:endParaRPr lang="en-US" sz="1200" b="1" dirty="0"/>
          </a:p>
          <a:p>
            <a:r>
              <a:rPr lang="en-US" sz="1200" dirty="0"/>
              <a:t>919-807-7131</a:t>
            </a:r>
          </a:p>
          <a:p>
            <a:r>
              <a:rPr lang="en-US" sz="1200" dirty="0" err="1"/>
              <a:t>ReggiA@nccommunitycolleges.edu</a:t>
            </a:r>
            <a:endParaRPr lang="en-US" sz="1200" dirty="0"/>
          </a:p>
          <a:p>
            <a:endParaRPr lang="en-US" sz="1200" dirty="0"/>
          </a:p>
          <a:p>
            <a:pPr defTabSz="948507">
              <a:defRPr/>
            </a:pPr>
            <a:r>
              <a:rPr lang="en-US" sz="1200" b="1" dirty="0"/>
              <a:t>Patti </a:t>
            </a:r>
            <a:r>
              <a:rPr lang="en-US" sz="1200" b="1" dirty="0" err="1"/>
              <a:t>Coultas</a:t>
            </a:r>
            <a:endParaRPr lang="en-US" sz="1200" b="1" dirty="0"/>
          </a:p>
          <a:p>
            <a:r>
              <a:rPr lang="en-US" sz="1200" dirty="0"/>
              <a:t>919-807-7130</a:t>
            </a:r>
          </a:p>
          <a:p>
            <a:r>
              <a:rPr lang="en-US" sz="1200" dirty="0" err="1"/>
              <a:t>CoultasP@nccommunitycolleges.edu</a:t>
            </a:r>
            <a:endParaRPr lang="en-US" sz="1200" dirty="0"/>
          </a:p>
          <a:p>
            <a:endParaRPr lang="en-US" sz="1200" dirty="0"/>
          </a:p>
          <a:p>
            <a:pPr defTabSz="948507">
              <a:defRPr/>
            </a:pPr>
            <a:r>
              <a:rPr lang="en-US" sz="1200" b="1" dirty="0"/>
              <a:t>Dr. Mary Olvera</a:t>
            </a:r>
          </a:p>
          <a:p>
            <a:r>
              <a:rPr lang="en-US" sz="1200" dirty="0"/>
              <a:t>919-807-7120</a:t>
            </a:r>
          </a:p>
          <a:p>
            <a:pPr defTabSz="948507">
              <a:defRPr/>
            </a:pPr>
            <a:r>
              <a:rPr lang="en-US" sz="1200" dirty="0" err="1"/>
              <a:t>OlveraM@nccommunitycolleges.edu</a:t>
            </a:r>
            <a:endParaRPr lang="en-US" sz="1200" dirty="0"/>
          </a:p>
          <a:p>
            <a:endParaRPr lang="en-US" sz="1200" dirty="0"/>
          </a:p>
          <a:p>
            <a:pPr defTabSz="948507">
              <a:defRPr/>
            </a:pPr>
            <a:r>
              <a:rPr lang="en-US" sz="1200" b="1" dirty="0"/>
              <a:t>Michelle Lair</a:t>
            </a:r>
          </a:p>
          <a:p>
            <a:r>
              <a:rPr lang="en-US" sz="1200" dirty="0"/>
              <a:t>919-807-72227</a:t>
            </a:r>
          </a:p>
          <a:p>
            <a:pPr defTabSz="948507">
              <a:defRPr/>
            </a:pPr>
            <a:r>
              <a:rPr lang="en-US" sz="1200" dirty="0" err="1"/>
              <a:t>LairM@nccommunitycolleges.edu</a:t>
            </a:r>
            <a:endParaRPr lang="en-US" sz="1200" dirty="0"/>
          </a:p>
          <a:p>
            <a:pPr defTabSz="948507">
              <a:defRPr/>
            </a:pPr>
            <a:endParaRPr lang="en-US" sz="1200" dirty="0"/>
          </a:p>
          <a:p>
            <a:pPr eaLnBrk="1" hangingPunct="1">
              <a:spcBef>
                <a:spcPct val="0"/>
              </a:spcBef>
              <a:spcAft>
                <a:spcPct val="30000"/>
              </a:spcAft>
            </a:pPr>
            <a:r>
              <a:rPr lang="en-US" sz="1200" b="1" dirty="0">
                <a:ea typeface="ヒラギノ角ゴ Pro W3" charset="0"/>
                <a:cs typeface="Arial" charset="0"/>
              </a:rPr>
              <a:t>Chris Droessler </a:t>
            </a:r>
          </a:p>
          <a:p>
            <a:pPr eaLnBrk="1" hangingPunct="1">
              <a:spcBef>
                <a:spcPct val="0"/>
              </a:spcBef>
              <a:spcAft>
                <a:spcPct val="30000"/>
              </a:spcAft>
            </a:pPr>
            <a:r>
              <a:rPr lang="en-US" sz="1200" dirty="0">
                <a:ea typeface="ヒラギノ角ゴ Pro W3" charset="0"/>
                <a:cs typeface="Arial" charset="0"/>
              </a:rPr>
              <a:t>919-807-7068</a:t>
            </a:r>
          </a:p>
          <a:p>
            <a:pPr eaLnBrk="1" hangingPunct="1">
              <a:spcBef>
                <a:spcPct val="0"/>
              </a:spcBef>
              <a:spcAft>
                <a:spcPct val="30000"/>
              </a:spcAft>
            </a:pPr>
            <a:r>
              <a:rPr lang="en-US" sz="1200" dirty="0" err="1">
                <a:ea typeface="ヒラギノ角ゴ Pro W3" charset="0"/>
                <a:cs typeface="Arial" charset="0"/>
              </a:rPr>
              <a:t>DroesslerC@nccommunitycolleges.edu</a:t>
            </a:r>
            <a:endParaRPr lang="en-US" sz="1200" dirty="0">
              <a:ea typeface="ヒラギノ角ゴ Pro W3" charset="0"/>
              <a:cs typeface="Arial" charset="0"/>
            </a:endParaRPr>
          </a:p>
          <a:p>
            <a:endParaRPr lang="en-US" sz="1200" dirty="0"/>
          </a:p>
          <a:p>
            <a:r>
              <a:rPr lang="en-US" sz="1200" b="1" dirty="0"/>
              <a:t>Darice McDougald</a:t>
            </a:r>
          </a:p>
          <a:p>
            <a:r>
              <a:rPr lang="en-US" sz="1200" dirty="0"/>
              <a:t>919-807-7219</a:t>
            </a:r>
          </a:p>
          <a:p>
            <a:pPr eaLnBrk="1" hangingPunct="1">
              <a:spcBef>
                <a:spcPct val="0"/>
              </a:spcBef>
              <a:spcAft>
                <a:spcPct val="30000"/>
              </a:spcAft>
            </a:pPr>
            <a:r>
              <a:rPr lang="en-US" sz="1200" dirty="0" err="1">
                <a:ea typeface="ヒラギノ角ゴ Pro W3" charset="0"/>
                <a:cs typeface="Arial" charset="0"/>
              </a:rPr>
              <a:t>McDougaldD@nccommunitycolleges.edu</a:t>
            </a:r>
            <a:endParaRPr lang="en-US" sz="1200" dirty="0">
              <a:ea typeface="ヒラギノ角ゴ Pro W3" charset="0"/>
              <a:cs typeface="Arial" charset="0"/>
            </a:endParaRPr>
          </a:p>
          <a:p>
            <a:pPr defTabSz="948507">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374969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ae321ef8a_0_76: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ae321ef8a_0_76: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ae321ef8a_0_82: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ae321ef8a_0_82: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ae321ef8a_0_93: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ae321ef8a_0_93: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Programmers?</a:t>
            </a:r>
            <a:r>
              <a:rPr lang="en-US" baseline="0" dirty="0"/>
              <a:t>  Operators, etc?</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Think outside of CIM and the industrial Division?</a:t>
            </a:r>
            <a:r>
              <a:rPr lang="en-US" baseline="0" dirty="0"/>
              <a:t> Business, Accounting IT, etc.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a:t>Howm many people do you typically hire per year?  Full Time or Part Time? </a:t>
            </a:r>
            <a:endParaRPr lang="en-US" dirty="0"/>
          </a:p>
          <a:p>
            <a:pPr marL="0" indent="0">
              <a:buNone/>
            </a:pPr>
            <a:endParaRPr dirty="0"/>
          </a:p>
        </p:txBody>
      </p:sp>
    </p:spTree>
    <p:extLst>
      <p:ext uri="{BB962C8B-B14F-4D97-AF65-F5344CB8AC3E}">
        <p14:creationId xmlns:p14="http://schemas.microsoft.com/office/powerpoint/2010/main" val="1008539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ae321ef8a_0_88: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ae321ef8a_0_88: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ae321ef8a_0_93: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ae321ef8a_0_93: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r>
              <a:rPr lang="en-US" dirty="0"/>
              <a:t>What skills</a:t>
            </a:r>
            <a:r>
              <a:rPr lang="en-US" baseline="0" dirty="0"/>
              <a:t> should they  show up to the company with?</a:t>
            </a:r>
          </a:p>
          <a:p>
            <a:pPr marL="0" indent="0">
              <a:buNone/>
            </a:pPr>
            <a:r>
              <a:rPr lang="en-US" baseline="0" dirty="0"/>
              <a:t>Specific processes should they know?</a:t>
            </a:r>
          </a:p>
          <a:p>
            <a:pPr marL="0" indent="0">
              <a:buNone/>
            </a:pPr>
            <a:r>
              <a:rPr lang="en-US" baseline="0" dirty="0"/>
              <a:t>Should they be required to take  basic Welding, AUTO CAD, etc?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ae321ef8a_0_101: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ae321ef8a_0_101: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r>
              <a:rPr lang="en-US" dirty="0"/>
              <a:t>What</a:t>
            </a:r>
            <a:r>
              <a:rPr lang="en-US" baseline="0" dirty="0"/>
              <a:t> types of skills do they need?</a:t>
            </a:r>
          </a:p>
          <a:p>
            <a:pPr marL="0" indent="0">
              <a:buNone/>
            </a:pPr>
            <a:r>
              <a:rPr lang="en-US" baseline="0" dirty="0"/>
              <a:t>Long term vs Short Term training?</a:t>
            </a:r>
          </a:p>
          <a:p>
            <a:pPr marL="0" indent="0">
              <a:buNone/>
            </a:pPr>
            <a:r>
              <a:rPr lang="en-US" baseline="0" dirty="0"/>
              <a:t>Moring, Afternoon , Night?  </a:t>
            </a:r>
          </a:p>
          <a:p>
            <a:pPr marL="0" indent="0">
              <a:buNone/>
            </a:pPr>
            <a:r>
              <a:rPr lang="en-US" baseline="0" dirty="0"/>
              <a:t>Your place or ours?</a:t>
            </a:r>
          </a:p>
          <a:p>
            <a:pPr marL="0" indent="0">
              <a:buNone/>
            </a:pPr>
            <a:endParaRPr dirty="0"/>
          </a:p>
        </p:txBody>
      </p:sp>
    </p:spTree>
    <p:extLst>
      <p:ext uri="{BB962C8B-B14F-4D97-AF65-F5344CB8AC3E}">
        <p14:creationId xmlns:p14="http://schemas.microsoft.com/office/powerpoint/2010/main" val="204598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ae321ef8a_0_112: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ae321ef8a_0_112: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r>
              <a:rPr lang="en-US" dirty="0"/>
              <a:t>What would make our students more attractive?  </a:t>
            </a:r>
          </a:p>
          <a:p>
            <a:pPr marL="0" indent="0">
              <a:buNone/>
            </a:pPr>
            <a:r>
              <a:rPr lang="en-US" dirty="0"/>
              <a:t>How</a:t>
            </a:r>
            <a:r>
              <a:rPr lang="en-US" baseline="0" dirty="0"/>
              <a:t> can we get you to use ACC more?</a:t>
            </a:r>
          </a:p>
          <a:p>
            <a:pPr marL="0" indent="0">
              <a:buNone/>
            </a:pPr>
            <a:r>
              <a:rPr lang="en-US" baseline="0" dirty="0"/>
              <a:t>Have you registered with our Career Services?  </a:t>
            </a:r>
          </a:p>
          <a:p>
            <a:pPr marL="0" indent="0">
              <a:buNone/>
            </a:pPr>
            <a:r>
              <a:rPr lang="en-US" baseline="0" dirty="0"/>
              <a:t>Linkedin?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ae321ef8a_0_97: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ae321ef8a_0_97: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ae321ef8a_0_143: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ae321ef8a_0_143: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r>
              <a:rPr lang="en-US" dirty="0"/>
              <a:t>Does</a:t>
            </a:r>
            <a:r>
              <a:rPr lang="en-US" baseline="0" dirty="0"/>
              <a:t> it make change your opinion of us?  Better or no different?</a:t>
            </a:r>
          </a:p>
          <a:p>
            <a:pPr marL="0" indent="0">
              <a:buNone/>
            </a:pPr>
            <a:r>
              <a:rPr lang="en-US" baseline="0" dirty="0"/>
              <a:t>Important  for Parents in recruitment?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ae321ef8a_0_105: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ae321ef8a_0_105: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r>
              <a:rPr lang="en-US" dirty="0"/>
              <a:t>Would</a:t>
            </a:r>
            <a:r>
              <a:rPr lang="en-US" baseline="0" dirty="0"/>
              <a:t> you be interested in another conversation about apprenticeship? </a:t>
            </a:r>
          </a:p>
          <a:p>
            <a:pPr marL="0" indent="0">
              <a:buNone/>
            </a:pPr>
            <a:r>
              <a:rPr lang="en-US" baseline="0" dirty="0"/>
              <a:t>Do you see value in this?  </a:t>
            </a:r>
          </a:p>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77875" y="1200150"/>
            <a:ext cx="5759450" cy="3240088"/>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48507">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ae321ef8a_0_93: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ae321ef8a_0_93: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r>
              <a:rPr lang="en-US" dirty="0"/>
              <a:t>Is</a:t>
            </a:r>
            <a:r>
              <a:rPr lang="en-US" baseline="0" dirty="0"/>
              <a:t> it important for a student to be exposed to them all?  </a:t>
            </a:r>
          </a:p>
          <a:p>
            <a:pPr marL="0" indent="0">
              <a:buNone/>
            </a:pPr>
            <a:r>
              <a:rPr lang="en-US" baseline="0" dirty="0"/>
              <a:t>Or focus more time on one or two?</a:t>
            </a:r>
            <a:endParaRPr dirty="0"/>
          </a:p>
        </p:txBody>
      </p:sp>
    </p:spTree>
    <p:extLst>
      <p:ext uri="{BB962C8B-B14F-4D97-AF65-F5344CB8AC3E}">
        <p14:creationId xmlns:p14="http://schemas.microsoft.com/office/powerpoint/2010/main" val="389511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ae321ef8a_0_93: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ae321ef8a_0_93: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r>
              <a:rPr lang="en-US" dirty="0"/>
              <a:t>We currently have …..</a:t>
            </a:r>
          </a:p>
          <a:p>
            <a:pPr marL="0" indent="0">
              <a:buNone/>
            </a:pPr>
            <a:r>
              <a:rPr lang="en-US" dirty="0"/>
              <a:t>Should we have a mixture of manufacturers to train our students</a:t>
            </a:r>
            <a:r>
              <a:rPr lang="en-US" baseline="0" dirty="0"/>
              <a:t> on? </a:t>
            </a:r>
            <a:r>
              <a:rPr lang="en-US" dirty="0"/>
              <a:t> </a:t>
            </a:r>
          </a:p>
          <a:p>
            <a:pPr marL="0" indent="0">
              <a:buNone/>
            </a:pPr>
            <a:endParaRPr dirty="0"/>
          </a:p>
        </p:txBody>
      </p:sp>
    </p:spTree>
    <p:extLst>
      <p:ext uri="{BB962C8B-B14F-4D97-AF65-F5344CB8AC3E}">
        <p14:creationId xmlns:p14="http://schemas.microsoft.com/office/powerpoint/2010/main" val="2668762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5088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ae321ef8a_0_133: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ae321ef8a_0_133: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r>
              <a:rPr lang="en-US" dirty="0"/>
              <a:t>Work</a:t>
            </a:r>
            <a:r>
              <a:rPr lang="en-US" baseline="0" dirty="0"/>
              <a:t> Based Learning?  </a:t>
            </a:r>
          </a:p>
          <a:p>
            <a:pPr marL="0" indent="0">
              <a:buNone/>
            </a:pPr>
            <a:r>
              <a:rPr lang="en-US" baseline="0" dirty="0"/>
              <a:t>Interviews for students?</a:t>
            </a:r>
          </a:p>
          <a:p>
            <a:pPr marL="0" indent="0">
              <a:buNone/>
            </a:pPr>
            <a:r>
              <a:rPr lang="en-US" baseline="0" dirty="0"/>
              <a:t>Shop Tours?  </a:t>
            </a:r>
          </a:p>
          <a:p>
            <a:pPr marL="0" indent="0">
              <a:buNone/>
            </a:pPr>
            <a:r>
              <a:rPr lang="en-US" baseline="0" dirty="0"/>
              <a:t>Scholarships for students?</a:t>
            </a:r>
          </a:p>
          <a:p>
            <a:pPr marL="0" indent="0">
              <a:buNone/>
            </a:pPr>
            <a:r>
              <a:rPr lang="en-US" baseline="0" dirty="0"/>
              <a:t>Helping with recruitment?</a:t>
            </a:r>
          </a:p>
          <a:p>
            <a:pPr marL="0" indent="0">
              <a:buNone/>
            </a:pPr>
            <a:endParaRPr lang="en-US" baseline="0" dirty="0"/>
          </a:p>
          <a:p>
            <a:pPr marL="0" indent="0">
              <a:buNone/>
            </a:pPr>
            <a:endParaRPr lang="en-US" baseline="0" dirty="0"/>
          </a:p>
          <a:p>
            <a:pPr marL="0" indent="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ae321ef8a_0_138: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ae321ef8a_0_138: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46</a:t>
            </a:fld>
            <a:endParaRPr lang="en-US"/>
          </a:p>
        </p:txBody>
      </p:sp>
    </p:spTree>
    <p:extLst>
      <p:ext uri="{BB962C8B-B14F-4D97-AF65-F5344CB8AC3E}">
        <p14:creationId xmlns:p14="http://schemas.microsoft.com/office/powerpoint/2010/main" val="2291660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47</a:t>
            </a:fld>
            <a:endParaRPr lang="en-US"/>
          </a:p>
        </p:txBody>
      </p:sp>
    </p:spTree>
    <p:extLst>
      <p:ext uri="{BB962C8B-B14F-4D97-AF65-F5344CB8AC3E}">
        <p14:creationId xmlns:p14="http://schemas.microsoft.com/office/powerpoint/2010/main" val="1765225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www.ncworkforcetraining.com </a:t>
            </a:r>
          </a:p>
        </p:txBody>
      </p:sp>
      <p:sp>
        <p:nvSpPr>
          <p:cNvPr id="4" name="Slide Number Placeholder 3"/>
          <p:cNvSpPr>
            <a:spLocks noGrp="1"/>
          </p:cNvSpPr>
          <p:nvPr>
            <p:ph type="sldNum" sz="quarter" idx="5"/>
          </p:nvPr>
        </p:nvSpPr>
        <p:spPr/>
        <p:txBody>
          <a:bodyPr/>
          <a:lstStyle/>
          <a:p>
            <a:fld id="{3D52D8DC-3CCA-4826-966D-69131461ECBB}" type="slidenum">
              <a:rPr lang="en-US" smtClean="0"/>
              <a:t>48</a:t>
            </a:fld>
            <a:endParaRPr lang="en-US"/>
          </a:p>
        </p:txBody>
      </p:sp>
    </p:spTree>
    <p:extLst>
      <p:ext uri="{BB962C8B-B14F-4D97-AF65-F5344CB8AC3E}">
        <p14:creationId xmlns:p14="http://schemas.microsoft.com/office/powerpoint/2010/main" val="3069137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52</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53</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August 2021</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Wilson</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Wilkes</a:t>
            </a: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September 2021</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Wayne</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Vance-Granville</a:t>
            </a: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October 2021</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Stanly</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Southeastern</a:t>
            </a: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South Piedmont</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Rowan-Cabarrus</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Rockingham</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Robeson</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Pitt-Martin</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Pamlico</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Nash</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Mayland</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Lenoir</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Johnston</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James_Sprunt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Halifax</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Gaston</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Forsyth</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Fayetteville</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Edgecombe</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Durham</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Davidson</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Craven</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Coastal_Carolina</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Central_Piedmont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Carteret</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Cape_Fear</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Caldwell</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Brunswick</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Blue_Ridge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Beaufort</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AB_Tech</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716077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8507">
              <a:defRPr/>
            </a:pPr>
            <a:r>
              <a:rPr lang="en-US" dirty="0"/>
              <a:t>https://</a:t>
            </a:r>
            <a:r>
              <a:rPr lang="en-US" dirty="0" err="1"/>
              <a:t>www.ncperkins.org</a:t>
            </a:r>
            <a:r>
              <a:rPr lang="en-US"/>
              <a:t>/presentations/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54</a:t>
            </a:fld>
            <a:endParaRPr lang="en-US"/>
          </a:p>
        </p:txBody>
      </p:sp>
    </p:spTree>
    <p:extLst>
      <p:ext uri="{BB962C8B-B14F-4D97-AF65-F5344CB8AC3E}">
        <p14:creationId xmlns:p14="http://schemas.microsoft.com/office/powerpoint/2010/main" val="781395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Stop video at 3:55</a:t>
            </a: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August 2021</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Wilson</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Wilkes</a:t>
            </a: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September 2021</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Wayne</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Vance-Granville</a:t>
            </a: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October 2021</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Stanly</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Southeastern</a:t>
            </a: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November 2021</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South Piedmont</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Rowan-Cabarrus</a:t>
            </a: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January 2022</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Rockingham</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Robeson</a:t>
            </a: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February 2022</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Pitt-Martin</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Pamlico</a:t>
            </a: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March 2022</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Nash</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Mayland</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April 2022</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Lenoir</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Johnston</a:t>
            </a: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May 2022</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James_Sprunt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Halifax</a:t>
            </a: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Gaston</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Forsyth</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Fayetteville</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Edgecombe</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Durham</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Davidson</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Craven</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Coastal_Carolina</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Central_Piedmont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Carteret</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Cape_Fear</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Caldwell</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Brunswick</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Blue_Ridge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Beaufort</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AB_Tech</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55</a:t>
            </a:fld>
            <a:endParaRPr lang="en-US"/>
          </a:p>
        </p:txBody>
      </p:sp>
    </p:spTree>
    <p:extLst>
      <p:ext uri="{BB962C8B-B14F-4D97-AF65-F5344CB8AC3E}">
        <p14:creationId xmlns:p14="http://schemas.microsoft.com/office/powerpoint/2010/main" val="3847661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57</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 Snyder </a:t>
            </a:r>
          </a:p>
          <a:p>
            <a:r>
              <a:rPr lang="en-US" dirty="0"/>
              <a:t>Justin.Snyder@alamancecc.edu</a:t>
            </a:r>
          </a:p>
          <a:p>
            <a:r>
              <a:rPr lang="en-US" dirty="0"/>
              <a:t>336-506-4279</a:t>
            </a:r>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181815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ae321ef8a_0_54: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ae321ef8a_0_54: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ae321ef8a_0_59: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ae321ef8a_0_59: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ae321ef8a_0_69: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ae321ef8a_0_69: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b5b2168f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b5b2168f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3457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2/8/2022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2/8/2022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2/8/2022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2/8/2022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2/8/2022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2/8/2022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2/8/2022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2/8/2022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6569-B57B-4205-886D-AB46F5878B3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ECEF768-B387-445F-BC2F-5DDFD245507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2C0FDE-74CA-4A50-9D50-CE25CB595881}"/>
              </a:ext>
            </a:extLst>
          </p:cNvPr>
          <p:cNvSpPr>
            <a:spLocks noGrp="1"/>
          </p:cNvSpPr>
          <p:nvPr>
            <p:ph type="dt" sz="half" idx="10"/>
          </p:nvPr>
        </p:nvSpPr>
        <p:spPr/>
        <p:txBody>
          <a:bodyPr/>
          <a:lstStyle/>
          <a:p>
            <a:fld id="{402B9795-92DC-40DC-A1CA-9A4B349D7824}" type="datetimeFigureOut">
              <a:rPr lang="en-US" smtClean="0"/>
              <a:pPr/>
              <a:t>2/8/2022</a:t>
            </a:fld>
            <a:endParaRPr lang="en-US" dirty="0"/>
          </a:p>
        </p:txBody>
      </p:sp>
      <p:sp>
        <p:nvSpPr>
          <p:cNvPr id="5" name="Footer Placeholder 4">
            <a:extLst>
              <a:ext uri="{FF2B5EF4-FFF2-40B4-BE49-F238E27FC236}">
                <a16:creationId xmlns:a16="http://schemas.microsoft.com/office/drawing/2014/main" id="{97E0472F-F9BC-4C57-A0C3-644CF75F8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76D76-06C1-4A65-9352-D032F9C91468}"/>
              </a:ext>
            </a:extLst>
          </p:cNvPr>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8836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DCB3-2BCD-4ABD-99AB-A8B30D70C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EAA76-3DA3-431A-9888-35B421ED86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0FBCF-70FC-4C90-A50A-66994FB2CB60}"/>
              </a:ext>
            </a:extLst>
          </p:cNvPr>
          <p:cNvSpPr>
            <a:spLocks noGrp="1"/>
          </p:cNvSpPr>
          <p:nvPr>
            <p:ph type="dt" sz="half" idx="10"/>
          </p:nvPr>
        </p:nvSpPr>
        <p:spPr/>
        <p:txBody>
          <a:bodyPr/>
          <a:lstStyle/>
          <a:p>
            <a:fld id="{402B9795-92DC-40DC-A1CA-9A4B349D7824}" type="datetimeFigureOut">
              <a:rPr lang="en-US" smtClean="0"/>
              <a:pPr/>
              <a:t>2/8/2022</a:t>
            </a:fld>
            <a:endParaRPr lang="en-US"/>
          </a:p>
        </p:txBody>
      </p:sp>
      <p:sp>
        <p:nvSpPr>
          <p:cNvPr id="5" name="Footer Placeholder 4">
            <a:extLst>
              <a:ext uri="{FF2B5EF4-FFF2-40B4-BE49-F238E27FC236}">
                <a16:creationId xmlns:a16="http://schemas.microsoft.com/office/drawing/2014/main" id="{3BE9B5B2-D58B-46E9-A5AE-A6D8B4745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FD244-44CC-4737-AF3D-BC60A7AF50FE}"/>
              </a:ext>
            </a:extLst>
          </p:cNvPr>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944414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EF20-6B0F-4270-B84D-A314355CCBF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767A928-F0F7-42A2-AB51-CDA2A3A00D4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337DC9-FB73-4C0A-A305-32E0E7071C60}"/>
              </a:ext>
            </a:extLst>
          </p:cNvPr>
          <p:cNvSpPr>
            <a:spLocks noGrp="1"/>
          </p:cNvSpPr>
          <p:nvPr>
            <p:ph type="dt" sz="half" idx="10"/>
          </p:nvPr>
        </p:nvSpPr>
        <p:spPr/>
        <p:txBody>
          <a:bodyPr/>
          <a:lstStyle/>
          <a:p>
            <a:fld id="{402B9795-92DC-40DC-A1CA-9A4B349D7824}" type="datetimeFigureOut">
              <a:rPr lang="en-US" smtClean="0"/>
              <a:t>2/8/2022</a:t>
            </a:fld>
            <a:endParaRPr lang="en-US"/>
          </a:p>
        </p:txBody>
      </p:sp>
      <p:sp>
        <p:nvSpPr>
          <p:cNvPr id="5" name="Footer Placeholder 4">
            <a:extLst>
              <a:ext uri="{FF2B5EF4-FFF2-40B4-BE49-F238E27FC236}">
                <a16:creationId xmlns:a16="http://schemas.microsoft.com/office/drawing/2014/main" id="{9E0BDB88-8018-4CAD-A49C-CA3B67262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77005-16A9-416F-993C-7258B35A1095}"/>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11221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09E7-1ACA-40CC-90E3-BCEAA842F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CBAFA-E071-40D9-9A37-4290C6501C1B}"/>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EB9A5B-CC96-424F-97FD-A834448C25DC}"/>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308DE7-057E-4A2D-9523-1428729EE99C}"/>
              </a:ext>
            </a:extLst>
          </p:cNvPr>
          <p:cNvSpPr>
            <a:spLocks noGrp="1"/>
          </p:cNvSpPr>
          <p:nvPr>
            <p:ph type="dt" sz="half" idx="10"/>
          </p:nvPr>
        </p:nvSpPr>
        <p:spPr/>
        <p:txBody>
          <a:bodyPr/>
          <a:lstStyle/>
          <a:p>
            <a:fld id="{402B9795-92DC-40DC-A1CA-9A4B349D7824}" type="datetimeFigureOut">
              <a:rPr lang="en-US" smtClean="0"/>
              <a:pPr/>
              <a:t>2/8/2022</a:t>
            </a:fld>
            <a:endParaRPr lang="en-US"/>
          </a:p>
        </p:txBody>
      </p:sp>
      <p:sp>
        <p:nvSpPr>
          <p:cNvPr id="6" name="Footer Placeholder 5">
            <a:extLst>
              <a:ext uri="{FF2B5EF4-FFF2-40B4-BE49-F238E27FC236}">
                <a16:creationId xmlns:a16="http://schemas.microsoft.com/office/drawing/2014/main" id="{46BCE18D-EFB8-41BF-AC34-3C4893586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5CB0D-8FC3-4C62-8036-4159D22F75C0}"/>
              </a:ext>
            </a:extLst>
          </p:cNvPr>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681559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24AC9-94C8-4BA0-A9E2-E1C6FC222732}"/>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58FF26-FC1C-49FC-9D2D-A6E92914789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0CF5D6C-31A7-4220-9230-C2894F47E82D}"/>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B9BBD8-A1DB-47FA-86AE-79A5EA2CBF7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1A75084-A6DE-4AA3-B20F-469409B6EB31}"/>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FBDE14-16CE-4C6F-9EE6-0540B5CDEE0A}"/>
              </a:ext>
            </a:extLst>
          </p:cNvPr>
          <p:cNvSpPr>
            <a:spLocks noGrp="1"/>
          </p:cNvSpPr>
          <p:nvPr>
            <p:ph type="dt" sz="half" idx="10"/>
          </p:nvPr>
        </p:nvSpPr>
        <p:spPr/>
        <p:txBody>
          <a:bodyPr/>
          <a:lstStyle/>
          <a:p>
            <a:fld id="{402B9795-92DC-40DC-A1CA-9A4B349D7824}" type="datetimeFigureOut">
              <a:rPr lang="en-US" smtClean="0"/>
              <a:pPr/>
              <a:t>2/8/2022</a:t>
            </a:fld>
            <a:endParaRPr lang="en-US"/>
          </a:p>
        </p:txBody>
      </p:sp>
      <p:sp>
        <p:nvSpPr>
          <p:cNvPr id="8" name="Footer Placeholder 7">
            <a:extLst>
              <a:ext uri="{FF2B5EF4-FFF2-40B4-BE49-F238E27FC236}">
                <a16:creationId xmlns:a16="http://schemas.microsoft.com/office/drawing/2014/main" id="{1E4EF5E1-7F88-464C-A631-4C2E2F5758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2A0652-360D-4CD4-AA72-34348B3008E2}"/>
              </a:ext>
            </a:extLst>
          </p:cNvPr>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97096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900D-8273-41AF-8E1B-C9F078B83A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C7DE7C-E614-4829-A564-737E1D31490F}"/>
              </a:ext>
            </a:extLst>
          </p:cNvPr>
          <p:cNvSpPr>
            <a:spLocks noGrp="1"/>
          </p:cNvSpPr>
          <p:nvPr>
            <p:ph type="dt" sz="half" idx="10"/>
          </p:nvPr>
        </p:nvSpPr>
        <p:spPr/>
        <p:txBody>
          <a:bodyPr/>
          <a:lstStyle/>
          <a:p>
            <a:fld id="{402B9795-92DC-40DC-A1CA-9A4B349D7824}" type="datetimeFigureOut">
              <a:rPr lang="en-US" smtClean="0"/>
              <a:t>2/8/2022</a:t>
            </a:fld>
            <a:endParaRPr lang="en-US"/>
          </a:p>
        </p:txBody>
      </p:sp>
      <p:sp>
        <p:nvSpPr>
          <p:cNvPr id="4" name="Footer Placeholder 3">
            <a:extLst>
              <a:ext uri="{FF2B5EF4-FFF2-40B4-BE49-F238E27FC236}">
                <a16:creationId xmlns:a16="http://schemas.microsoft.com/office/drawing/2014/main" id="{17BE40F0-138F-41E7-8D87-D35F05C26B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F300D2-7302-4243-A58D-39A6E8807875}"/>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8550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C615BE-F4AA-4ACE-90B1-A9261E159100}"/>
              </a:ext>
            </a:extLst>
          </p:cNvPr>
          <p:cNvSpPr>
            <a:spLocks noGrp="1"/>
          </p:cNvSpPr>
          <p:nvPr>
            <p:ph type="dt" sz="half" idx="10"/>
          </p:nvPr>
        </p:nvSpPr>
        <p:spPr/>
        <p:txBody>
          <a:bodyPr/>
          <a:lstStyle/>
          <a:p>
            <a:fld id="{402B9795-92DC-40DC-A1CA-9A4B349D7824}" type="datetimeFigureOut">
              <a:rPr lang="en-US" smtClean="0"/>
              <a:t>2/8/2022</a:t>
            </a:fld>
            <a:endParaRPr lang="en-US"/>
          </a:p>
        </p:txBody>
      </p:sp>
      <p:sp>
        <p:nvSpPr>
          <p:cNvPr id="3" name="Footer Placeholder 2">
            <a:extLst>
              <a:ext uri="{FF2B5EF4-FFF2-40B4-BE49-F238E27FC236}">
                <a16:creationId xmlns:a16="http://schemas.microsoft.com/office/drawing/2014/main" id="{AA65764E-486D-42A8-8E2A-AC6AA59C78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6F6A44-61F9-482E-B84C-0F47D2F7DF59}"/>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66396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4821C-AF01-4B05-A717-D164F6B23E0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59ADE43-D1F0-4C52-BD24-6EA724715C5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372B19-CD1E-423D-9450-10FC101B024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1EC44CC-4F7D-4652-B834-22312DD718FF}"/>
              </a:ext>
            </a:extLst>
          </p:cNvPr>
          <p:cNvSpPr>
            <a:spLocks noGrp="1"/>
          </p:cNvSpPr>
          <p:nvPr>
            <p:ph type="dt" sz="half" idx="10"/>
          </p:nvPr>
        </p:nvSpPr>
        <p:spPr/>
        <p:txBody>
          <a:bodyPr/>
          <a:lstStyle/>
          <a:p>
            <a:fld id="{402B9795-92DC-40DC-A1CA-9A4B349D7824}" type="datetimeFigureOut">
              <a:rPr lang="en-US" smtClean="0"/>
              <a:pPr/>
              <a:t>2/8/2022</a:t>
            </a:fld>
            <a:endParaRPr lang="en-US"/>
          </a:p>
        </p:txBody>
      </p:sp>
      <p:sp>
        <p:nvSpPr>
          <p:cNvPr id="6" name="Footer Placeholder 5">
            <a:extLst>
              <a:ext uri="{FF2B5EF4-FFF2-40B4-BE49-F238E27FC236}">
                <a16:creationId xmlns:a16="http://schemas.microsoft.com/office/drawing/2014/main" id="{A319D194-5ABD-4EE2-AEC7-76915BF6CF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74652E-D652-4658-9943-07AFD6EF00DE}"/>
              </a:ext>
            </a:extLst>
          </p:cNvPr>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861917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3D2D-E378-449E-9A0B-0E52174AF64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25C5EF7-6E2C-4A07-8F6D-84C53FECCF3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D9BE603-8104-445C-972F-4CA5408D62E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CFCA73-DE0A-4A82-9944-31847CE7829E}"/>
              </a:ext>
            </a:extLst>
          </p:cNvPr>
          <p:cNvSpPr>
            <a:spLocks noGrp="1"/>
          </p:cNvSpPr>
          <p:nvPr>
            <p:ph type="dt" sz="half" idx="10"/>
          </p:nvPr>
        </p:nvSpPr>
        <p:spPr/>
        <p:txBody>
          <a:bodyPr/>
          <a:lstStyle/>
          <a:p>
            <a:fld id="{402B9795-92DC-40DC-A1CA-9A4B349D7824}" type="datetimeFigureOut">
              <a:rPr lang="en-US" smtClean="0"/>
              <a:pPr/>
              <a:t>2/8/2022</a:t>
            </a:fld>
            <a:endParaRPr lang="en-US"/>
          </a:p>
        </p:txBody>
      </p:sp>
      <p:sp>
        <p:nvSpPr>
          <p:cNvPr id="6" name="Footer Placeholder 5">
            <a:extLst>
              <a:ext uri="{FF2B5EF4-FFF2-40B4-BE49-F238E27FC236}">
                <a16:creationId xmlns:a16="http://schemas.microsoft.com/office/drawing/2014/main" id="{AD4C4DE2-F90B-4910-889F-251D60DF89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CF4706-6789-4013-8537-13C14B83BA29}"/>
              </a:ext>
            </a:extLst>
          </p:cNvPr>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6798953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7423-C0C8-4EC1-9BD4-ED43BB159E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5C0EE3-5171-4683-A55D-37C695C2C7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187C4-DC48-4B80-9F99-4C04B2CBC197}"/>
              </a:ext>
            </a:extLst>
          </p:cNvPr>
          <p:cNvSpPr>
            <a:spLocks noGrp="1"/>
          </p:cNvSpPr>
          <p:nvPr>
            <p:ph type="dt" sz="half" idx="10"/>
          </p:nvPr>
        </p:nvSpPr>
        <p:spPr/>
        <p:txBody>
          <a:bodyPr/>
          <a:lstStyle/>
          <a:p>
            <a:fld id="{402B9795-92DC-40DC-A1CA-9A4B349D7824}" type="datetimeFigureOut">
              <a:rPr lang="en-US" smtClean="0"/>
              <a:pPr/>
              <a:t>2/8/2022</a:t>
            </a:fld>
            <a:endParaRPr lang="en-US"/>
          </a:p>
        </p:txBody>
      </p:sp>
      <p:sp>
        <p:nvSpPr>
          <p:cNvPr id="5" name="Footer Placeholder 4">
            <a:extLst>
              <a:ext uri="{FF2B5EF4-FFF2-40B4-BE49-F238E27FC236}">
                <a16:creationId xmlns:a16="http://schemas.microsoft.com/office/drawing/2014/main" id="{0BECDD4C-3EB4-4E7D-9F54-982F75F3E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C1B02-B894-402C-9254-3E5047431198}"/>
              </a:ext>
            </a:extLst>
          </p:cNvPr>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388383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A032F5-EDB4-4A86-A1FB-E495FFCADAD4}"/>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C7E83E-EB40-401B-A7CA-1576E035B20D}"/>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F76A7-C1BC-4F58-A8FD-BE73029BEC28}"/>
              </a:ext>
            </a:extLst>
          </p:cNvPr>
          <p:cNvSpPr>
            <a:spLocks noGrp="1"/>
          </p:cNvSpPr>
          <p:nvPr>
            <p:ph type="dt" sz="half" idx="10"/>
          </p:nvPr>
        </p:nvSpPr>
        <p:spPr/>
        <p:txBody>
          <a:bodyPr/>
          <a:lstStyle/>
          <a:p>
            <a:fld id="{402B9795-92DC-40DC-A1CA-9A4B349D7824}" type="datetimeFigureOut">
              <a:rPr lang="en-US" smtClean="0"/>
              <a:pPr/>
              <a:t>2/8/2022</a:t>
            </a:fld>
            <a:endParaRPr lang="en-US"/>
          </a:p>
        </p:txBody>
      </p:sp>
      <p:sp>
        <p:nvSpPr>
          <p:cNvPr id="5" name="Footer Placeholder 4">
            <a:extLst>
              <a:ext uri="{FF2B5EF4-FFF2-40B4-BE49-F238E27FC236}">
                <a16:creationId xmlns:a16="http://schemas.microsoft.com/office/drawing/2014/main" id="{0C8F8B8C-3A72-4E8E-B4E1-4E5908CB6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9B2E5-96CB-42DE-AC46-431263734A72}"/>
              </a:ext>
            </a:extLst>
          </p:cNvPr>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4225071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3.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87" r:id="rId7"/>
    <p:sldLayoutId id="2147483688" r:id="rId8"/>
    <p:sldLayoutId id="2147483689" r:id="rId9"/>
    <p:sldLayoutId id="2147483690" r:id="rId10"/>
    <p:sldLayoutId id="2147483691" r:id="rId11"/>
    <p:sldLayoutId id="2147483692" r:id="rId12"/>
    <p:sldLayoutId id="2147483693" r:id="rId13"/>
    <p:sldLayoutId id="2147483668" r:id="rId14"/>
    <p:sldLayoutId id="2147483669" r:id="rId15"/>
    <p:sldLayoutId id="2147483670" r:id="rId16"/>
    <p:sldLayoutId id="2147483671" r:id="rId17"/>
    <p:sldLayoutId id="2147483660" r:id="rId18"/>
    <p:sldLayoutId id="2147483694" r:id="rId19"/>
    <p:sldLayoutId id="2147483695" r:id="rId20"/>
    <p:sldLayoutId id="2147483658" r:id="rId21"/>
    <p:sldLayoutId id="2147483685" r:id="rId22"/>
    <p:sldLayoutId id="2147483661" r:id="rId23"/>
    <p:sldLayoutId id="214748367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6E5842-2ABA-4285-B1BF-625E284A6F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79502D-22E6-4D87-8E10-B95D3494743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C01598-708E-47A4-8826-EBFF09D8026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02B9795-92DC-40DC-A1CA-9A4B349D7824}" type="datetimeFigureOut">
              <a:rPr lang="en-US" smtClean="0"/>
              <a:pPr/>
              <a:t>2/8/2022</a:t>
            </a:fld>
            <a:endParaRPr lang="en-US"/>
          </a:p>
        </p:txBody>
      </p:sp>
      <p:sp>
        <p:nvSpPr>
          <p:cNvPr id="5" name="Footer Placeholder 4">
            <a:extLst>
              <a:ext uri="{FF2B5EF4-FFF2-40B4-BE49-F238E27FC236}">
                <a16:creationId xmlns:a16="http://schemas.microsoft.com/office/drawing/2014/main" id="{2E941537-96AE-4FDE-BBD1-C9824518425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81C305-53BB-43B3-8114-DB6A99608AD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41041982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jpg"/><Relationship Id="rId4" Type="http://schemas.openxmlformats.org/officeDocument/2006/relationships/image" Target="../media/image10.jpe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perkins.org/vide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0.xml.rels><?xml version="1.0" encoding="UTF-8" standalone="yes"?>
<Relationships xmlns="http://schemas.openxmlformats.org/package/2006/relationships"><Relationship Id="rId3" Type="http://schemas.openxmlformats.org/officeDocument/2006/relationships/hyperlink" Target="http://www.bruman.com/" TargetMode="External"/><Relationship Id="rId2" Type="http://schemas.openxmlformats.org/officeDocument/2006/relationships/hyperlink" Target="https://nactei.org/conference/"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ncperkins.org/presentation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ncperkins.org/presentation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nc-net.info/"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ncperkins.org/video/" TargetMode="External"/><Relationship Id="rId4" Type="http://schemas.openxmlformats.org/officeDocument/2006/relationships/hyperlink" Target="https://www.ncperkins.org/video/video.php?v=Pitt-Martin-2021&amp;y=2021"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February 8, 2022</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Alamance Community College </a:t>
            </a:r>
            <a:endParaRPr sz="3000" dirty="0"/>
          </a:p>
          <a:p>
            <a:pPr marL="0" lvl="0" indent="0" algn="ctr" rtl="0">
              <a:spcBef>
                <a:spcPts val="0"/>
              </a:spcBef>
              <a:spcAft>
                <a:spcPts val="0"/>
              </a:spcAft>
              <a:buNone/>
            </a:pPr>
            <a:endParaRPr dirty="0"/>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r>
              <a:rPr lang="en" dirty="0"/>
              <a:t>Sample</a:t>
            </a:r>
          </a:p>
          <a:p>
            <a:pPr marL="0" lvl="0" indent="0"/>
            <a:r>
              <a:rPr lang="en" dirty="0"/>
              <a:t>Industry Work Session </a:t>
            </a:r>
            <a:endParaRPr dirty="0"/>
          </a:p>
          <a:p>
            <a:pPr marL="0" lvl="0" indent="0" algn="ctr" rtl="0">
              <a:spcBef>
                <a:spcPts val="0"/>
              </a:spcBef>
              <a:spcAft>
                <a:spcPts val="0"/>
              </a:spcAft>
              <a:buNone/>
            </a:pPr>
            <a:endParaRPr dirty="0"/>
          </a:p>
        </p:txBody>
      </p:sp>
    </p:spTree>
    <p:extLst>
      <p:ext uri="{BB962C8B-B14F-4D97-AF65-F5344CB8AC3E}">
        <p14:creationId xmlns:p14="http://schemas.microsoft.com/office/powerpoint/2010/main" val="428484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Agenda </a:t>
            </a:r>
            <a:endParaRPr dirty="0"/>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Meeting Objectives</a:t>
            </a:r>
            <a:endParaRPr dirty="0"/>
          </a:p>
          <a:p>
            <a:pPr marL="0" lvl="0" indent="0" algn="l" rtl="0">
              <a:lnSpc>
                <a:spcPct val="100000"/>
              </a:lnSpc>
              <a:spcBef>
                <a:spcPts val="1600"/>
              </a:spcBef>
              <a:spcAft>
                <a:spcPts val="0"/>
              </a:spcAft>
              <a:buNone/>
            </a:pPr>
            <a:r>
              <a:rPr lang="en" dirty="0"/>
              <a:t>Introductions</a:t>
            </a:r>
            <a:endParaRPr dirty="0"/>
          </a:p>
          <a:p>
            <a:pPr marL="0" lvl="0" indent="0" algn="l" rtl="0">
              <a:lnSpc>
                <a:spcPct val="100000"/>
              </a:lnSpc>
              <a:spcBef>
                <a:spcPts val="1600"/>
              </a:spcBef>
              <a:spcAft>
                <a:spcPts val="0"/>
              </a:spcAft>
              <a:buNone/>
            </a:pPr>
            <a:r>
              <a:rPr lang="en" dirty="0"/>
              <a:t>Progam Overview</a:t>
            </a:r>
            <a:endParaRPr dirty="0"/>
          </a:p>
          <a:p>
            <a:pPr marL="0" lvl="0" indent="0" algn="l" rtl="0">
              <a:lnSpc>
                <a:spcPct val="100000"/>
              </a:lnSpc>
              <a:spcBef>
                <a:spcPts val="1600"/>
              </a:spcBef>
              <a:spcAft>
                <a:spcPts val="0"/>
              </a:spcAft>
              <a:buNone/>
            </a:pPr>
            <a:r>
              <a:rPr lang="en" dirty="0"/>
              <a:t>Community College Flexibility</a:t>
            </a:r>
            <a:endParaRPr dirty="0"/>
          </a:p>
          <a:p>
            <a:pPr marL="0" lvl="0" indent="0" algn="l" rtl="0">
              <a:lnSpc>
                <a:spcPct val="100000"/>
              </a:lnSpc>
              <a:spcBef>
                <a:spcPts val="1600"/>
              </a:spcBef>
              <a:spcAft>
                <a:spcPts val="0"/>
              </a:spcAft>
              <a:buNone/>
            </a:pPr>
            <a:r>
              <a:rPr lang="en" dirty="0"/>
              <a:t>Industry Discussion </a:t>
            </a:r>
            <a:endParaRPr dirty="0"/>
          </a:p>
          <a:p>
            <a:pPr marL="0" lvl="0" indent="0" algn="l" rtl="0">
              <a:lnSpc>
                <a:spcPct val="100000"/>
              </a:lnSpc>
              <a:spcBef>
                <a:spcPts val="1600"/>
              </a:spcBef>
              <a:spcAft>
                <a:spcPts val="0"/>
              </a:spcAft>
              <a:buNone/>
            </a:pPr>
            <a:r>
              <a:rPr lang="en" dirty="0"/>
              <a:t>Next Steps  </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71" name="Google Shape;71;p14"/>
          <p:cNvPicPr preferRelativeResize="0"/>
          <p:nvPr/>
        </p:nvPicPr>
        <p:blipFill>
          <a:blip r:embed="rId3">
            <a:alphaModFix/>
          </a:blip>
          <a:stretch>
            <a:fillRect/>
          </a:stretch>
        </p:blipFill>
        <p:spPr>
          <a:xfrm>
            <a:off x="5307724" y="578069"/>
            <a:ext cx="3547907" cy="3149539"/>
          </a:xfrm>
          <a:prstGeom prst="rect">
            <a:avLst/>
          </a:prstGeom>
          <a:noFill/>
          <a:ln>
            <a:noFill/>
          </a:ln>
        </p:spPr>
      </p:pic>
    </p:spTree>
    <p:extLst>
      <p:ext uri="{BB962C8B-B14F-4D97-AF65-F5344CB8AC3E}">
        <p14:creationId xmlns:p14="http://schemas.microsoft.com/office/powerpoint/2010/main" val="30800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Objectives </a:t>
            </a:r>
            <a:endParaRPr dirty="0"/>
          </a:p>
        </p:txBody>
      </p:sp>
      <p:sp>
        <p:nvSpPr>
          <p:cNvPr id="77" name="Google Shape;77;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Strengthen Industry Alignment </a:t>
            </a:r>
            <a:endParaRPr dirty="0"/>
          </a:p>
          <a:p>
            <a:pPr marL="0" lvl="0" indent="0" algn="l" rtl="0">
              <a:spcBef>
                <a:spcPts val="1600"/>
              </a:spcBef>
              <a:spcAft>
                <a:spcPts val="0"/>
              </a:spcAft>
              <a:buNone/>
            </a:pPr>
            <a:r>
              <a:rPr lang="en" dirty="0"/>
              <a:t>Develop/Strengthen Partnerships</a:t>
            </a:r>
            <a:endParaRPr dirty="0"/>
          </a:p>
          <a:p>
            <a:pPr marL="0" lvl="0" indent="0" algn="l" rtl="0">
              <a:spcBef>
                <a:spcPts val="1600"/>
              </a:spcBef>
              <a:spcAft>
                <a:spcPts val="0"/>
              </a:spcAft>
              <a:buNone/>
            </a:pPr>
            <a:r>
              <a:rPr lang="en" dirty="0"/>
              <a:t>Create New Opportunities </a:t>
            </a:r>
            <a:endParaRPr dirty="0"/>
          </a:p>
          <a:p>
            <a:pPr marL="0" lvl="0" indent="0" algn="l" rtl="0">
              <a:spcBef>
                <a:spcPts val="1600"/>
              </a:spcBef>
              <a:spcAft>
                <a:spcPts val="0"/>
              </a:spcAft>
              <a:buNone/>
            </a:pPr>
            <a:r>
              <a:rPr lang="en" dirty="0"/>
              <a:t>Listen </a:t>
            </a:r>
            <a:endParaRPr dirty="0"/>
          </a:p>
          <a:p>
            <a:pPr marL="0" lvl="0" indent="0" algn="l" rtl="0">
              <a:spcBef>
                <a:spcPts val="1600"/>
              </a:spcBef>
              <a:spcAft>
                <a:spcPts val="1600"/>
              </a:spcAft>
              <a:buNone/>
            </a:pPr>
            <a:endParaRPr dirty="0"/>
          </a:p>
        </p:txBody>
      </p:sp>
      <p:pic>
        <p:nvPicPr>
          <p:cNvPr id="78" name="Google Shape;78;p15"/>
          <p:cNvPicPr preferRelativeResize="0"/>
          <p:nvPr/>
        </p:nvPicPr>
        <p:blipFill>
          <a:blip r:embed="rId3">
            <a:alphaModFix/>
          </a:blip>
          <a:stretch>
            <a:fillRect/>
          </a:stretch>
        </p:blipFill>
        <p:spPr>
          <a:xfrm>
            <a:off x="4970100" y="2519363"/>
            <a:ext cx="4038600" cy="2390775"/>
          </a:xfrm>
          <a:prstGeom prst="rect">
            <a:avLst/>
          </a:prstGeom>
          <a:noFill/>
          <a:ln>
            <a:noFill/>
          </a:ln>
        </p:spPr>
      </p:pic>
    </p:spTree>
    <p:extLst>
      <p:ext uri="{BB962C8B-B14F-4D97-AF65-F5344CB8AC3E}">
        <p14:creationId xmlns:p14="http://schemas.microsoft.com/office/powerpoint/2010/main" val="118792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Introductions </a:t>
            </a:r>
            <a:endParaRPr dirty="0"/>
          </a:p>
        </p:txBody>
      </p:sp>
      <p:sp>
        <p:nvSpPr>
          <p:cNvPr id="84" name="Google Shape;84;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Name</a:t>
            </a:r>
            <a:endParaRPr dirty="0"/>
          </a:p>
          <a:p>
            <a:pPr marL="0" lvl="0" indent="0" algn="l" rtl="0">
              <a:spcBef>
                <a:spcPts val="1600"/>
              </a:spcBef>
              <a:spcAft>
                <a:spcPts val="0"/>
              </a:spcAft>
              <a:buNone/>
            </a:pPr>
            <a:r>
              <a:rPr lang="en" dirty="0"/>
              <a:t>Company </a:t>
            </a:r>
            <a:endParaRPr dirty="0"/>
          </a:p>
          <a:p>
            <a:pPr marL="0" lvl="0" indent="0" algn="l" rtl="0">
              <a:spcBef>
                <a:spcPts val="1600"/>
              </a:spcBef>
              <a:spcAft>
                <a:spcPts val="1600"/>
              </a:spcAft>
              <a:buNone/>
            </a:pPr>
            <a:r>
              <a:rPr lang="en" dirty="0"/>
              <a:t>What do you hope to take away from today’s session? </a:t>
            </a:r>
            <a:endParaRPr dirty="0"/>
          </a:p>
        </p:txBody>
      </p:sp>
      <p:pic>
        <p:nvPicPr>
          <p:cNvPr id="85" name="Google Shape;85;p16"/>
          <p:cNvPicPr preferRelativeResize="0"/>
          <p:nvPr/>
        </p:nvPicPr>
        <p:blipFill>
          <a:blip r:embed="rId3">
            <a:alphaModFix/>
          </a:blip>
          <a:stretch>
            <a:fillRect/>
          </a:stretch>
        </p:blipFill>
        <p:spPr>
          <a:xfrm>
            <a:off x="4634478" y="3113703"/>
            <a:ext cx="4121625" cy="1669675"/>
          </a:xfrm>
          <a:prstGeom prst="rect">
            <a:avLst/>
          </a:prstGeom>
          <a:noFill/>
          <a:ln>
            <a:noFill/>
          </a:ln>
        </p:spPr>
      </p:pic>
    </p:spTree>
    <p:extLst>
      <p:ext uri="{BB962C8B-B14F-4D97-AF65-F5344CB8AC3E}">
        <p14:creationId xmlns:p14="http://schemas.microsoft.com/office/powerpoint/2010/main" val="138943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Program Overview </a:t>
            </a:r>
            <a:endParaRPr dirty="0"/>
          </a:p>
        </p:txBody>
      </p:sp>
      <p:sp>
        <p:nvSpPr>
          <p:cNvPr id="91" name="Google Shape;91;p17"/>
          <p:cNvSpPr txBox="1">
            <a:spLocks noGrp="1"/>
          </p:cNvSpPr>
          <p:nvPr>
            <p:ph type="body" idx="1"/>
          </p:nvPr>
        </p:nvSpPr>
        <p:spPr>
          <a:xfrm>
            <a:off x="387899" y="1272209"/>
            <a:ext cx="8530813" cy="2372139"/>
          </a:xfrm>
          <a:prstGeom prst="rect">
            <a:avLst/>
          </a:prstGeom>
        </p:spPr>
        <p:txBody>
          <a:bodyPr spcFirstLastPara="1" wrap="square" lIns="91425" tIns="91425" rIns="91425" bIns="91425" anchor="t" anchorCtr="0">
            <a:noAutofit/>
          </a:bodyPr>
          <a:lstStyle/>
          <a:p>
            <a:pPr marL="0" indent="0">
              <a:buNone/>
            </a:pPr>
            <a:r>
              <a:rPr lang="en-US" sz="1600" b="1" dirty="0"/>
              <a:t>The </a:t>
            </a:r>
            <a:r>
              <a:rPr lang="en-US" sz="1600" b="1" dirty="0">
                <a:solidFill>
                  <a:schemeClr val="tx1"/>
                </a:solidFill>
              </a:rPr>
              <a:t>Culinary Arts Program provides students with the education and training necessary to assume positions in a variety of food service settings including fine dining, full-service restaurants, clubs, hotels, bakeries, health care facilities,</a:t>
            </a:r>
            <a:r>
              <a:rPr lang="en-US" sz="1600" b="1" dirty="0"/>
              <a:t> resorts and catering operations. The culinary arts curriculum is accredited by the American Culinary Federation, which goes beyond the state guidelines for culinary education.  Upon graduation students are eligible for their first level of culinary certification, “Certified Culinarian” CC.  </a:t>
            </a:r>
            <a:endParaRPr lang="en-US" sz="1600" dirty="0"/>
          </a:p>
          <a:p>
            <a:pPr marL="0" indent="0">
              <a:buNone/>
            </a:pPr>
            <a:endParaRPr lang="en-US" dirty="0"/>
          </a:p>
          <a:p>
            <a:pPr marL="0" lvl="0" indent="0" algn="l" rtl="0">
              <a:spcBef>
                <a:spcPts val="0"/>
              </a:spcBef>
              <a:spcAft>
                <a:spcPts val="0"/>
              </a:spcAft>
              <a:buNone/>
            </a:pPr>
            <a:endParaRPr sz="2000" b="1" dirty="0">
              <a:solidFill>
                <a:srgbClr val="000000"/>
              </a:solidFill>
            </a:endParaRPr>
          </a:p>
        </p:txBody>
      </p:sp>
    </p:spTree>
    <p:extLst>
      <p:ext uri="{BB962C8B-B14F-4D97-AF65-F5344CB8AC3E}">
        <p14:creationId xmlns:p14="http://schemas.microsoft.com/office/powerpoint/2010/main" val="1523997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Community College Flexibility </a:t>
            </a:r>
            <a:endParaRPr dirty="0"/>
          </a:p>
        </p:txBody>
      </p:sp>
      <p:sp>
        <p:nvSpPr>
          <p:cNvPr id="134" name="Google Shape;134;p24"/>
          <p:cNvSpPr txBox="1">
            <a:spLocks noGrp="1"/>
          </p:cNvSpPr>
          <p:nvPr>
            <p:ph type="body" idx="1"/>
          </p:nvPr>
        </p:nvSpPr>
        <p:spPr>
          <a:xfrm>
            <a:off x="387900" y="1248086"/>
            <a:ext cx="8368200" cy="307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Scheduling </a:t>
            </a:r>
            <a:endParaRPr dirty="0"/>
          </a:p>
          <a:p>
            <a:pPr marL="0" lvl="0" indent="0" algn="l" rtl="0">
              <a:lnSpc>
                <a:spcPct val="100000"/>
              </a:lnSpc>
              <a:spcBef>
                <a:spcPts val="1600"/>
              </a:spcBef>
              <a:spcAft>
                <a:spcPts val="0"/>
              </a:spcAft>
              <a:buNone/>
            </a:pPr>
            <a:r>
              <a:rPr lang="en" dirty="0"/>
              <a:t>Curriculum (Credit)</a:t>
            </a:r>
            <a:endParaRPr dirty="0"/>
          </a:p>
          <a:p>
            <a:pPr marL="0" lvl="0" indent="0" algn="l" rtl="0">
              <a:lnSpc>
                <a:spcPct val="100000"/>
              </a:lnSpc>
              <a:spcBef>
                <a:spcPts val="1600"/>
              </a:spcBef>
              <a:spcAft>
                <a:spcPts val="0"/>
              </a:spcAft>
              <a:buNone/>
            </a:pPr>
            <a:r>
              <a:rPr lang="en" dirty="0"/>
              <a:t>	Associate Degree, Diplomas, Certificates</a:t>
            </a:r>
          </a:p>
          <a:p>
            <a:pPr marL="0" lvl="0" indent="0" algn="l" rtl="0">
              <a:lnSpc>
                <a:spcPct val="100000"/>
              </a:lnSpc>
              <a:spcBef>
                <a:spcPts val="1600"/>
              </a:spcBef>
              <a:spcAft>
                <a:spcPts val="0"/>
              </a:spcAft>
              <a:buNone/>
            </a:pPr>
            <a:r>
              <a:rPr lang="en" dirty="0"/>
              <a:t>	Career and College Promise </a:t>
            </a:r>
            <a:endParaRPr dirty="0"/>
          </a:p>
          <a:p>
            <a:pPr marL="0" lvl="0" indent="0" algn="l" rtl="0">
              <a:lnSpc>
                <a:spcPct val="100000"/>
              </a:lnSpc>
              <a:spcBef>
                <a:spcPts val="1600"/>
              </a:spcBef>
              <a:spcAft>
                <a:spcPts val="0"/>
              </a:spcAft>
              <a:buNone/>
            </a:pPr>
            <a:r>
              <a:rPr lang="en" dirty="0"/>
              <a:t>Continuing Education/Workforce Development (Non-Credit)</a:t>
            </a:r>
            <a:endParaRPr dirty="0"/>
          </a:p>
          <a:p>
            <a:pPr marL="0" lvl="0" indent="0" algn="l" rtl="0">
              <a:lnSpc>
                <a:spcPct val="100000"/>
              </a:lnSpc>
              <a:spcBef>
                <a:spcPts val="1600"/>
              </a:spcBef>
              <a:spcAft>
                <a:spcPts val="0"/>
              </a:spcAft>
              <a:buNone/>
            </a:pPr>
            <a:r>
              <a:rPr lang="en" dirty="0"/>
              <a:t>Apprenticeship</a:t>
            </a:r>
            <a:endParaRPr dirty="0"/>
          </a:p>
          <a:p>
            <a:pPr marL="0" lvl="0" indent="0" algn="l" rtl="0">
              <a:lnSpc>
                <a:spcPct val="100000"/>
              </a:lnSpc>
              <a:spcBef>
                <a:spcPts val="1600"/>
              </a:spcBef>
              <a:spcAft>
                <a:spcPts val="0"/>
              </a:spcAft>
              <a:buNone/>
            </a:pPr>
            <a:r>
              <a:rPr lang="en" dirty="0"/>
              <a:t>Work Based Learning</a:t>
            </a:r>
            <a:endParaRPr dirty="0"/>
          </a:p>
          <a:p>
            <a:pPr marL="0" lvl="0" indent="0" algn="l" rtl="0">
              <a:lnSpc>
                <a:spcPct val="100000"/>
              </a:lnSpc>
              <a:spcBef>
                <a:spcPts val="1600"/>
              </a:spcBef>
              <a:spcAft>
                <a:spcPts val="0"/>
              </a:spcAft>
              <a:buNone/>
            </a:pPr>
            <a:r>
              <a:rPr lang="en" dirty="0"/>
              <a:t>Customized Training   </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135" name="Google Shape;135;p24"/>
          <p:cNvPicPr preferRelativeResize="0"/>
          <p:nvPr/>
        </p:nvPicPr>
        <p:blipFill>
          <a:blip r:embed="rId3">
            <a:alphaModFix/>
          </a:blip>
          <a:stretch>
            <a:fillRect/>
          </a:stretch>
        </p:blipFill>
        <p:spPr>
          <a:xfrm>
            <a:off x="6448425" y="4057650"/>
            <a:ext cx="2695575" cy="1085850"/>
          </a:xfrm>
          <a:prstGeom prst="rect">
            <a:avLst/>
          </a:prstGeom>
          <a:noFill/>
          <a:ln>
            <a:noFill/>
          </a:ln>
        </p:spPr>
      </p:pic>
    </p:spTree>
    <p:extLst>
      <p:ext uri="{BB962C8B-B14F-4D97-AF65-F5344CB8AC3E}">
        <p14:creationId xmlns:p14="http://schemas.microsoft.com/office/powerpoint/2010/main" val="284995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1" name="Google Shape;141;p25"/>
          <p:cNvPicPr preferRelativeResize="0"/>
          <p:nvPr/>
        </p:nvPicPr>
        <p:blipFill>
          <a:blip r:embed="rId3">
            <a:alphaModFix/>
          </a:blip>
          <a:stretch>
            <a:fillRect/>
          </a:stretch>
        </p:blipFill>
        <p:spPr>
          <a:xfrm>
            <a:off x="0" y="666750"/>
            <a:ext cx="9144000" cy="3810000"/>
          </a:xfrm>
          <a:prstGeom prst="rect">
            <a:avLst/>
          </a:prstGeom>
          <a:noFill/>
          <a:ln>
            <a:noFill/>
          </a:ln>
        </p:spPr>
      </p:pic>
    </p:spTree>
    <p:extLst>
      <p:ext uri="{BB962C8B-B14F-4D97-AF65-F5344CB8AC3E}">
        <p14:creationId xmlns:p14="http://schemas.microsoft.com/office/powerpoint/2010/main" val="2795854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433414" y="1169043"/>
            <a:ext cx="8222100" cy="2243788"/>
          </a:xfrm>
          <a:prstGeom prst="rect">
            <a:avLst/>
          </a:prstGeom>
        </p:spPr>
        <p:txBody>
          <a:bodyPr spcFirstLastPara="1" wrap="square" lIns="91425" tIns="91425" rIns="91425" bIns="91425" anchor="b" anchorCtr="0">
            <a:noAutofit/>
          </a:bodyPr>
          <a:lstStyle/>
          <a:p>
            <a:r>
              <a:rPr lang="en-US" dirty="0"/>
              <a:t>What types of positions does your company typically hire?</a:t>
            </a:r>
            <a:br>
              <a:rPr lang="en-US" dirty="0"/>
            </a:br>
            <a:endParaRPr dirty="0"/>
          </a:p>
        </p:txBody>
      </p:sp>
    </p:spTree>
    <p:extLst>
      <p:ext uri="{BB962C8B-B14F-4D97-AF65-F5344CB8AC3E}">
        <p14:creationId xmlns:p14="http://schemas.microsoft.com/office/powerpoint/2010/main" val="61521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460726" y="2639303"/>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are the three most import</a:t>
            </a:r>
            <a:r>
              <a:rPr lang="en-US" dirty="0"/>
              <a:t>an</a:t>
            </a:r>
            <a:r>
              <a:rPr lang="en" dirty="0"/>
              <a:t>t non-industry specifc skills you want in a employee?</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775" y="3190684"/>
            <a:ext cx="1496088" cy="1616848"/>
          </a:xfrm>
          <a:prstGeom prst="rect">
            <a:avLst/>
          </a:prstGeom>
        </p:spPr>
      </p:pic>
    </p:spTree>
    <p:extLst>
      <p:ext uri="{BB962C8B-B14F-4D97-AF65-F5344CB8AC3E}">
        <p14:creationId xmlns:p14="http://schemas.microsoft.com/office/powerpoint/2010/main" val="1589851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should an ACC graduate offer your business?</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9" y="3211975"/>
            <a:ext cx="2847781" cy="1860550"/>
          </a:xfrm>
          <a:prstGeom prst="rect">
            <a:avLst/>
          </a:prstGeom>
        </p:spPr>
      </p:pic>
    </p:spTree>
    <p:extLst>
      <p:ext uri="{BB962C8B-B14F-4D97-AF65-F5344CB8AC3E}">
        <p14:creationId xmlns:p14="http://schemas.microsoft.com/office/powerpoint/2010/main" val="56504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4865" y="2916433"/>
            <a:ext cx="1504713" cy="1828800"/>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83226" y="595952"/>
            <a:ext cx="1571784"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421026"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Team Perkins</a:t>
            </a:r>
          </a:p>
        </p:txBody>
      </p:sp>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85648" y="2916434"/>
            <a:ext cx="1502202" cy="18288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6079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75196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1442614" y="4648026"/>
            <a:ext cx="1798317"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3615161"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5785633"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8000"/>
                    </a14:imgEffect>
                  </a14:imgLayer>
                </a14:imgProps>
              </a:ext>
              <a:ext uri="{28A0092B-C50C-407E-A947-70E740481C1C}">
                <a14:useLocalDpi xmlns:a14="http://schemas.microsoft.com/office/drawing/2010/main"/>
              </a:ext>
            </a:extLst>
          </a:blip>
          <a:srcRect/>
          <a:stretch/>
        </p:blipFill>
        <p:spPr>
          <a:xfrm flipH="1">
            <a:off x="7090874" y="595952"/>
            <a:ext cx="1394704" cy="1871526"/>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6543348" y="2439711"/>
            <a:ext cx="2468130" cy="605320"/>
          </a:xfrm>
          <a:prstGeom prst="rect">
            <a:avLst/>
          </a:prstGeom>
        </p:spPr>
        <p:txBody>
          <a:bodyPr vert="horz" lIns="91440" tIns="45720" rIns="91440" bIns="45720" rtlCol="0" anchor="t">
            <a:normAutofit fontScale="92500"/>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sz="2600" dirty="0"/>
              <a:t>Darice McDougald</a:t>
            </a:r>
          </a:p>
          <a:p>
            <a:pPr algn="ctr">
              <a:tabLst>
                <a:tab pos="7297738" algn="r"/>
              </a:tabLst>
            </a:pPr>
            <a:endParaRPr lang="en-US" dirty="0"/>
          </a:p>
        </p:txBody>
      </p:sp>
      <p:pic>
        <p:nvPicPr>
          <p:cNvPr id="2" name="Picture 2">
            <a:extLst>
              <a:ext uri="{FF2B5EF4-FFF2-40B4-BE49-F238E27FC236}">
                <a16:creationId xmlns:a16="http://schemas.microsoft.com/office/drawing/2014/main" id="{30A3CB98-EF61-48E7-B7C2-7E7630D1C19F}"/>
              </a:ext>
            </a:extLst>
          </p:cNvPr>
          <p:cNvPicPr>
            <a:picLocks noChangeAspect="1"/>
          </p:cNvPicPr>
          <p:nvPr/>
        </p:nvPicPr>
        <p:blipFill>
          <a:blip r:embed="rId8"/>
          <a:stretch>
            <a:fillRect/>
          </a:stretch>
        </p:blipFill>
        <p:spPr>
          <a:xfrm>
            <a:off x="4989651" y="598626"/>
            <a:ext cx="1550090" cy="1825901"/>
          </a:xfrm>
          <a:prstGeom prst="rect">
            <a:avLst/>
          </a:prstGeom>
        </p:spPr>
      </p:pic>
      <p:pic>
        <p:nvPicPr>
          <p:cNvPr id="3" name="Picture 3">
            <a:extLst>
              <a:ext uri="{FF2B5EF4-FFF2-40B4-BE49-F238E27FC236}">
                <a16:creationId xmlns:a16="http://schemas.microsoft.com/office/drawing/2014/main" id="{4401D6D1-2229-40D7-BEFB-017363796687}"/>
              </a:ext>
            </a:extLst>
          </p:cNvPr>
          <p:cNvPicPr>
            <a:picLocks noChangeAspect="1"/>
          </p:cNvPicPr>
          <p:nvPr/>
        </p:nvPicPr>
        <p:blipFill>
          <a:blip r:embed="rId9"/>
          <a:stretch>
            <a:fillRect/>
          </a:stretch>
        </p:blipFill>
        <p:spPr>
          <a:xfrm>
            <a:off x="2833688" y="585295"/>
            <a:ext cx="1604469" cy="1815005"/>
          </a:xfrm>
          <a:prstGeom prst="rect">
            <a:avLst/>
          </a:prstGeom>
        </p:spPr>
      </p:pic>
      <p:pic>
        <p:nvPicPr>
          <p:cNvPr id="6" name="Picture 5" descr="A picture containing person, wall&#10;&#10;Description automatically generated">
            <a:extLst>
              <a:ext uri="{FF2B5EF4-FFF2-40B4-BE49-F238E27FC236}">
                <a16:creationId xmlns:a16="http://schemas.microsoft.com/office/drawing/2014/main" id="{17A4C3A9-C5BA-4B49-8706-606233A3A4A2}"/>
              </a:ext>
            </a:extLst>
          </p:cNvPr>
          <p:cNvPicPr>
            <a:picLocks noChangeAspect="1"/>
          </p:cNvPicPr>
          <p:nvPr/>
        </p:nvPicPr>
        <p:blipFill rotWithShape="1">
          <a:blip r:embed="rId10">
            <a:extLst>
              <a:ext uri="{28A0092B-C50C-407E-A947-70E740481C1C}">
                <a14:useLocalDpi xmlns:a14="http://schemas.microsoft.com/office/drawing/2010/main" val="0"/>
              </a:ext>
            </a:extLst>
          </a:blip>
          <a:srcRect l="20981" t="13861" r="18876"/>
          <a:stretch/>
        </p:blipFill>
        <p:spPr>
          <a:xfrm>
            <a:off x="1507444" y="2911950"/>
            <a:ext cx="1623773" cy="1804348"/>
          </a:xfrm>
          <a:prstGeom prst="rect">
            <a:avLst/>
          </a:prstGeom>
        </p:spPr>
      </p:pic>
    </p:spTree>
    <p:extLst>
      <p:ext uri="{BB962C8B-B14F-4D97-AF65-F5344CB8AC3E}">
        <p14:creationId xmlns:p14="http://schemas.microsoft.com/office/powerpoint/2010/main" val="22983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important is it to train your incumbent workers? </a:t>
            </a:r>
            <a:endParaRPr dirty="0"/>
          </a:p>
        </p:txBody>
      </p:sp>
    </p:spTree>
    <p:extLst>
      <p:ext uri="{BB962C8B-B14F-4D97-AF65-F5344CB8AC3E}">
        <p14:creationId xmlns:p14="http://schemas.microsoft.com/office/powerpoint/2010/main" val="1029995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57925" y="1239425"/>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Recruitment </a:t>
            </a:r>
            <a:endParaRPr dirty="0"/>
          </a:p>
        </p:txBody>
      </p:sp>
      <p:pic>
        <p:nvPicPr>
          <p:cNvPr id="157" name="Google Shape;157;p28"/>
          <p:cNvPicPr preferRelativeResize="0"/>
          <p:nvPr/>
        </p:nvPicPr>
        <p:blipFill>
          <a:blip r:embed="rId3">
            <a:alphaModFix/>
          </a:blip>
          <a:stretch>
            <a:fillRect/>
          </a:stretch>
        </p:blipFill>
        <p:spPr>
          <a:xfrm>
            <a:off x="5214395" y="3269847"/>
            <a:ext cx="3678404" cy="1663721"/>
          </a:xfrm>
          <a:prstGeom prst="rect">
            <a:avLst/>
          </a:prstGeom>
          <a:noFill/>
          <a:ln>
            <a:noFill/>
          </a:ln>
        </p:spPr>
      </p:pic>
    </p:spTree>
    <p:extLst>
      <p:ext uri="{BB962C8B-B14F-4D97-AF65-F5344CB8AC3E}">
        <p14:creationId xmlns:p14="http://schemas.microsoft.com/office/powerpoint/2010/main" val="123588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Certification: Yes or No?</a:t>
            </a:r>
            <a:endParaRPr dirty="0"/>
          </a:p>
        </p:txBody>
      </p:sp>
      <p:sp>
        <p:nvSpPr>
          <p:cNvPr id="168" name="Google Shape;168;p30"/>
          <p:cNvSpPr txBox="1">
            <a:spLocks noGrp="1"/>
          </p:cNvSpPr>
          <p:nvPr>
            <p:ph type="body" idx="1"/>
          </p:nvPr>
        </p:nvSpPr>
        <p:spPr>
          <a:xfrm>
            <a:off x="387900" y="1536870"/>
            <a:ext cx="8126622" cy="30789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endParaRPr dirty="0"/>
          </a:p>
        </p:txBody>
      </p:sp>
      <p:sp>
        <p:nvSpPr>
          <p:cNvPr id="169" name="Google Shape;169;p30"/>
          <p:cNvSpPr txBox="1">
            <a:spLocks noGrp="1"/>
          </p:cNvSpPr>
          <p:nvPr>
            <p:ph type="body" idx="2"/>
          </p:nvPr>
        </p:nvSpPr>
        <p:spPr>
          <a:xfrm flipH="1">
            <a:off x="8756100" y="4615770"/>
            <a:ext cx="49970" cy="45719"/>
          </a:xfrm>
          <a:prstGeom prst="rect">
            <a:avLst/>
          </a:prstGeom>
        </p:spPr>
        <p:txBody>
          <a:bodyPr spcFirstLastPara="1" wrap="square" lIns="91425" tIns="91425" rIns="91425" bIns="91425" anchor="t" anchorCtr="0">
            <a:noAutofit/>
          </a:bodyPr>
          <a:lstStyle/>
          <a:p>
            <a:pPr marL="0" lvl="0" indent="457200" algn="l" rtl="0">
              <a:spcBef>
                <a:spcPts val="1600"/>
              </a:spcBef>
              <a:spcAft>
                <a:spcPts val="1600"/>
              </a:spcAft>
              <a:buNone/>
            </a:pPr>
            <a:endParaRPr dirty="0"/>
          </a:p>
        </p:txBody>
      </p:sp>
      <p:sp>
        <p:nvSpPr>
          <p:cNvPr id="5" name="Rectangle 4"/>
          <p:cNvSpPr/>
          <p:nvPr/>
        </p:nvSpPr>
        <p:spPr>
          <a:xfrm>
            <a:off x="606117" y="2270717"/>
            <a:ext cx="3450876" cy="461665"/>
          </a:xfrm>
          <a:prstGeom prst="rect">
            <a:avLst/>
          </a:prstGeom>
        </p:spPr>
        <p:txBody>
          <a:bodyPr wrap="square">
            <a:spAutoFit/>
          </a:bodyPr>
          <a:lstStyle/>
          <a:p>
            <a:r>
              <a:rPr lang="en-US" sz="2400" b="1" dirty="0">
                <a:solidFill>
                  <a:schemeClr val="tx1"/>
                </a:solidFill>
              </a:rPr>
              <a:t>Certified Culinarian</a:t>
            </a:r>
          </a:p>
        </p:txBody>
      </p:sp>
      <p:pic>
        <p:nvPicPr>
          <p:cNvPr id="6" name="Picture 5"/>
          <p:cNvPicPr>
            <a:picLocks noChangeAspect="1"/>
          </p:cNvPicPr>
          <p:nvPr/>
        </p:nvPicPr>
        <p:blipFill>
          <a:blip r:embed="rId3"/>
          <a:stretch>
            <a:fillRect/>
          </a:stretch>
        </p:blipFill>
        <p:spPr>
          <a:xfrm>
            <a:off x="5415698" y="2159720"/>
            <a:ext cx="2146409" cy="2146409"/>
          </a:xfrm>
          <a:prstGeom prst="rect">
            <a:avLst/>
          </a:prstGeom>
        </p:spPr>
      </p:pic>
    </p:spTree>
    <p:extLst>
      <p:ext uri="{BB962C8B-B14F-4D97-AF65-F5344CB8AC3E}">
        <p14:creationId xmlns:p14="http://schemas.microsoft.com/office/powerpoint/2010/main" val="3923140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Accreditation:</a:t>
            </a:r>
            <a:endParaRPr dirty="0"/>
          </a:p>
          <a:p>
            <a:pPr marL="0" lvl="0" indent="0" algn="ctr" rtl="0">
              <a:spcBef>
                <a:spcPts val="0"/>
              </a:spcBef>
              <a:spcAft>
                <a:spcPts val="0"/>
              </a:spcAft>
              <a:buNone/>
            </a:pPr>
            <a:r>
              <a:rPr lang="en" dirty="0"/>
              <a:t>Valuable or Not? </a:t>
            </a:r>
            <a:endParaRPr dirty="0"/>
          </a:p>
        </p:txBody>
      </p:sp>
      <p:sp>
        <p:nvSpPr>
          <p:cNvPr id="4" name="AutoShape 2" descr="Image result for american Design Drafting Association"/>
          <p:cNvSpPr>
            <a:spLocks noChangeAspect="1" noChangeArrowheads="1"/>
          </p:cNvSpPr>
          <p:nvPr/>
        </p:nvSpPr>
        <p:spPr bwMode="auto">
          <a:xfrm>
            <a:off x="155575" y="-547688"/>
            <a:ext cx="2724150"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3"/>
          <a:stretch>
            <a:fillRect/>
          </a:stretch>
        </p:blipFill>
        <p:spPr>
          <a:xfrm>
            <a:off x="2879725" y="2773577"/>
            <a:ext cx="2732800" cy="2362404"/>
          </a:xfrm>
          <a:prstGeom prst="rect">
            <a:avLst/>
          </a:prstGeom>
        </p:spPr>
      </p:pic>
    </p:spTree>
    <p:extLst>
      <p:ext uri="{BB962C8B-B14F-4D97-AF65-F5344CB8AC3E}">
        <p14:creationId xmlns:p14="http://schemas.microsoft.com/office/powerpoint/2010/main" val="40029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pic>
        <p:nvPicPr>
          <p:cNvPr id="180" name="Google Shape;180;p32"/>
          <p:cNvPicPr preferRelativeResize="0"/>
          <p:nvPr/>
        </p:nvPicPr>
        <p:blipFill>
          <a:blip r:embed="rId3">
            <a:alphaModFix/>
          </a:blip>
          <a:stretch>
            <a:fillRect/>
          </a:stretch>
        </p:blipFill>
        <p:spPr>
          <a:xfrm>
            <a:off x="538675" y="769374"/>
            <a:ext cx="8000999" cy="2963325"/>
          </a:xfrm>
          <a:prstGeom prst="rect">
            <a:avLst/>
          </a:prstGeom>
          <a:noFill/>
          <a:ln>
            <a:noFill/>
          </a:ln>
        </p:spPr>
      </p:pic>
    </p:spTree>
    <p:extLst>
      <p:ext uri="{BB962C8B-B14F-4D97-AF65-F5344CB8AC3E}">
        <p14:creationId xmlns:p14="http://schemas.microsoft.com/office/powerpoint/2010/main" val="2750910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491260" y="2479653"/>
            <a:ext cx="8222100" cy="907500"/>
          </a:xfrm>
          <a:prstGeom prst="rect">
            <a:avLst/>
          </a:prstGeom>
        </p:spPr>
        <p:txBody>
          <a:bodyPr spcFirstLastPara="1" wrap="square" lIns="91425" tIns="91425" rIns="91425" bIns="91425" anchor="b" anchorCtr="0">
            <a:noAutofit/>
          </a:bodyPr>
          <a:lstStyle/>
          <a:p>
            <a:r>
              <a:rPr lang="en-US" dirty="0"/>
              <a:t>Should the culinary program place a greater emphasis on production? </a:t>
            </a:r>
            <a:br>
              <a:rPr lang="en-US" dirty="0"/>
            </a:br>
            <a:endParaRPr dirty="0"/>
          </a:p>
        </p:txBody>
      </p:sp>
      <p:sp>
        <p:nvSpPr>
          <p:cNvPr id="2" name="TextBox 1"/>
          <p:cNvSpPr txBox="1"/>
          <p:nvPr/>
        </p:nvSpPr>
        <p:spPr>
          <a:xfrm>
            <a:off x="329878" y="3703983"/>
            <a:ext cx="8814122" cy="461665"/>
          </a:xfrm>
          <a:prstGeom prst="rect">
            <a:avLst/>
          </a:prstGeom>
          <a:noFill/>
        </p:spPr>
        <p:txBody>
          <a:bodyPr wrap="square" rtlCol="0">
            <a:spAutoFit/>
          </a:bodyPr>
          <a:lstStyle/>
          <a:p>
            <a:pPr algn="ctr"/>
            <a:r>
              <a:rPr lang="en-US" sz="2400" dirty="0">
                <a:solidFill>
                  <a:schemeClr val="tx1"/>
                </a:solidFill>
                <a:latin typeface="Roboto" panose="020B0604020202020204" charset="0"/>
                <a:ea typeface="Roboto" panose="020B0604020202020204" charset="0"/>
              </a:rPr>
              <a:t> </a:t>
            </a:r>
          </a:p>
        </p:txBody>
      </p:sp>
    </p:spTree>
    <p:extLst>
      <p:ext uri="{BB962C8B-B14F-4D97-AF65-F5344CB8AC3E}">
        <p14:creationId xmlns:p14="http://schemas.microsoft.com/office/powerpoint/2010/main" val="3085783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480750" y="2542716"/>
            <a:ext cx="8222100" cy="907500"/>
          </a:xfrm>
          <a:prstGeom prst="rect">
            <a:avLst/>
          </a:prstGeom>
        </p:spPr>
        <p:txBody>
          <a:bodyPr spcFirstLastPara="1" wrap="square" lIns="91425" tIns="91425" rIns="91425" bIns="91425" anchor="b" anchorCtr="0">
            <a:noAutofit/>
          </a:bodyPr>
          <a:lstStyle/>
          <a:p>
            <a:r>
              <a:rPr lang="en-US" dirty="0"/>
              <a:t>How should ACC _______ set ourselves apart from others? </a:t>
            </a:r>
            <a:br>
              <a:rPr lang="en-US" dirty="0"/>
            </a:br>
            <a:endParaRPr dirty="0"/>
          </a:p>
        </p:txBody>
      </p:sp>
    </p:spTree>
    <p:extLst>
      <p:ext uri="{BB962C8B-B14F-4D97-AF65-F5344CB8AC3E}">
        <p14:creationId xmlns:p14="http://schemas.microsoft.com/office/powerpoint/2010/main" val="1524643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equipment do we need to be training our students on?  </a:t>
            </a:r>
          </a:p>
        </p:txBody>
      </p:sp>
    </p:spTree>
    <p:extLst>
      <p:ext uri="{BB962C8B-B14F-4D97-AF65-F5344CB8AC3E}">
        <p14:creationId xmlns:p14="http://schemas.microsoft.com/office/powerpoint/2010/main" val="489275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Thoughts on Proposed Programs</a:t>
            </a:r>
          </a:p>
        </p:txBody>
      </p:sp>
      <p:sp>
        <p:nvSpPr>
          <p:cNvPr id="3" name="Text Placeholder 2"/>
          <p:cNvSpPr>
            <a:spLocks noGrp="1"/>
          </p:cNvSpPr>
          <p:nvPr>
            <p:ph type="body" idx="1"/>
          </p:nvPr>
        </p:nvSpPr>
        <p:spPr/>
        <p:txBody>
          <a:bodyPr/>
          <a:lstStyle/>
          <a:p>
            <a:endParaRPr lang="en-US" dirty="0"/>
          </a:p>
          <a:p>
            <a:endParaRPr lang="en-US" dirty="0"/>
          </a:p>
        </p:txBody>
      </p:sp>
      <p:sp>
        <p:nvSpPr>
          <p:cNvPr id="4" name="Text Placeholder 3"/>
          <p:cNvSpPr>
            <a:spLocks noGrp="1"/>
          </p:cNvSpPr>
          <p:nvPr>
            <p:ph type="body" idx="2"/>
          </p:nvPr>
        </p:nvSpPr>
        <p:spPr/>
        <p:txBody>
          <a:bodyPr/>
          <a:lstStyle/>
          <a:p>
            <a:pPr lvl="1"/>
            <a:endParaRPr lang="en-US" dirty="0"/>
          </a:p>
          <a:p>
            <a:pPr marL="609600" lvl="1" indent="0">
              <a:buNone/>
            </a:pPr>
            <a:endParaRPr lang="en-US" dirty="0"/>
          </a:p>
        </p:txBody>
      </p:sp>
    </p:spTree>
    <p:extLst>
      <p:ext uri="{BB962C8B-B14F-4D97-AF65-F5344CB8AC3E}">
        <p14:creationId xmlns:p14="http://schemas.microsoft.com/office/powerpoint/2010/main" val="1058890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How can we partner to support each other?  </a:t>
            </a:r>
            <a:endParaRPr dirty="0"/>
          </a:p>
        </p:txBody>
      </p:sp>
      <p:pic>
        <p:nvPicPr>
          <p:cNvPr id="186" name="Google Shape;186;p33"/>
          <p:cNvPicPr preferRelativeResize="0"/>
          <p:nvPr/>
        </p:nvPicPr>
        <p:blipFill>
          <a:blip r:embed="rId3">
            <a:alphaModFix/>
          </a:blip>
          <a:stretch>
            <a:fillRect/>
          </a:stretch>
        </p:blipFill>
        <p:spPr>
          <a:xfrm>
            <a:off x="2228200" y="2792000"/>
            <a:ext cx="4139331" cy="2166250"/>
          </a:xfrm>
          <a:prstGeom prst="rect">
            <a:avLst/>
          </a:prstGeom>
          <a:noFill/>
          <a:ln>
            <a:noFill/>
          </a:ln>
        </p:spPr>
      </p:pic>
    </p:spTree>
    <p:extLst>
      <p:ext uri="{BB962C8B-B14F-4D97-AF65-F5344CB8AC3E}">
        <p14:creationId xmlns:p14="http://schemas.microsoft.com/office/powerpoint/2010/main" val="294605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03DD-A7D1-43A5-8867-8BEE9E1EA36D}"/>
              </a:ext>
            </a:extLst>
          </p:cNvPr>
          <p:cNvSpPr>
            <a:spLocks noGrp="1"/>
          </p:cNvSpPr>
          <p:nvPr>
            <p:ph type="title"/>
          </p:nvPr>
        </p:nvSpPr>
        <p:spPr/>
        <p:txBody>
          <a:bodyPr/>
          <a:lstStyle/>
          <a:p>
            <a:r>
              <a:rPr lang="en-US" dirty="0"/>
              <a:t>Team Perkins Changes</a:t>
            </a:r>
          </a:p>
        </p:txBody>
      </p:sp>
      <p:sp>
        <p:nvSpPr>
          <p:cNvPr id="7" name="TextBox 6">
            <a:extLst>
              <a:ext uri="{FF2B5EF4-FFF2-40B4-BE49-F238E27FC236}">
                <a16:creationId xmlns:a16="http://schemas.microsoft.com/office/drawing/2014/main" id="{0A28EAE0-14A0-4916-B2BF-666417EAD7AD}"/>
              </a:ext>
            </a:extLst>
          </p:cNvPr>
          <p:cNvSpPr txBox="1"/>
          <p:nvPr/>
        </p:nvSpPr>
        <p:spPr>
          <a:xfrm>
            <a:off x="866460" y="1371421"/>
            <a:ext cx="3648391" cy="3046988"/>
          </a:xfrm>
          <a:prstGeom prst="rect">
            <a:avLst/>
          </a:prstGeom>
          <a:noFill/>
        </p:spPr>
        <p:txBody>
          <a:bodyPr wrap="square">
            <a:spAutoFit/>
          </a:bodyPr>
          <a:lstStyle/>
          <a:p>
            <a:r>
              <a:rPr lang="en-US" sz="2400" b="1" dirty="0"/>
              <a:t>Michelle Lair </a:t>
            </a:r>
            <a:r>
              <a:rPr lang="en-US" sz="2400" dirty="0"/>
              <a:t>has been promoted to Director of Academic Programs. </a:t>
            </a:r>
            <a:br>
              <a:rPr lang="en-US" sz="2400" dirty="0"/>
            </a:br>
            <a:r>
              <a:rPr lang="en-US" sz="2400" dirty="0"/>
              <a:t>She will continue as the CCP CTE contact until that that position is filled.</a:t>
            </a:r>
          </a:p>
          <a:p>
            <a:endParaRPr lang="en-US" sz="2400" dirty="0"/>
          </a:p>
          <a:p>
            <a:r>
              <a:rPr lang="en-US" sz="2400" dirty="0"/>
              <a:t>	</a:t>
            </a:r>
            <a:r>
              <a:rPr lang="en-US" sz="2400" dirty="0">
                <a:solidFill>
                  <a:srgbClr val="EF4238"/>
                </a:solidFill>
              </a:rPr>
              <a:t>Congratulations!</a:t>
            </a:r>
          </a:p>
        </p:txBody>
      </p:sp>
      <p:pic>
        <p:nvPicPr>
          <p:cNvPr id="11" name="Picture 10">
            <a:extLst>
              <a:ext uri="{FF2B5EF4-FFF2-40B4-BE49-F238E27FC236}">
                <a16:creationId xmlns:a16="http://schemas.microsoft.com/office/drawing/2014/main" id="{E8385788-2A81-4788-9511-479CA20468F2}"/>
              </a:ext>
            </a:extLst>
          </p:cNvPr>
          <p:cNvPicPr>
            <a:picLocks noChangeAspect="1"/>
          </p:cNvPicPr>
          <p:nvPr/>
        </p:nvPicPr>
        <p:blipFill rotWithShape="1">
          <a:blip r:embed="rId2"/>
          <a:srcRect t="11459" b="15293"/>
          <a:stretch/>
        </p:blipFill>
        <p:spPr>
          <a:xfrm rot="414254">
            <a:off x="6118976" y="3004136"/>
            <a:ext cx="2449830" cy="1673666"/>
          </a:xfrm>
          <a:prstGeom prst="rect">
            <a:avLst/>
          </a:prstGeom>
        </p:spPr>
      </p:pic>
      <p:sp>
        <p:nvSpPr>
          <p:cNvPr id="4" name="Content Placeholder 3">
            <a:extLst>
              <a:ext uri="{FF2B5EF4-FFF2-40B4-BE49-F238E27FC236}">
                <a16:creationId xmlns:a16="http://schemas.microsoft.com/office/drawing/2014/main" id="{8BE5D949-5C6E-490E-85F3-3B1255C09E1B}"/>
              </a:ext>
            </a:extLst>
          </p:cNvPr>
          <p:cNvSpPr>
            <a:spLocks noGrp="1"/>
          </p:cNvSpPr>
          <p:nvPr>
            <p:ph sz="half" idx="2"/>
          </p:nvPr>
        </p:nvSpPr>
        <p:spPr/>
        <p:txBody>
          <a:bodyPr>
            <a:noAutofit/>
          </a:bodyPr>
          <a:lstStyle/>
          <a:p>
            <a:pPr marL="0" indent="0">
              <a:buNone/>
            </a:pPr>
            <a:r>
              <a:rPr lang="en-US" sz="2400" b="1" dirty="0">
                <a:latin typeface="+mn-lt"/>
              </a:rPr>
              <a:t>Chris Droessler </a:t>
            </a:r>
            <a:r>
              <a:rPr lang="en-US" sz="2400" dirty="0">
                <a:latin typeface="+mn-lt"/>
              </a:rPr>
              <a:t>is retiring. He will continue to work with Team Perkins part time through the month of February. </a:t>
            </a:r>
            <a:br>
              <a:rPr lang="en-US" sz="2400" dirty="0">
                <a:latin typeface="+mn-lt"/>
              </a:rPr>
            </a:br>
            <a:endParaRPr lang="en-US" sz="2400" dirty="0">
              <a:latin typeface="+mn-lt"/>
            </a:endParaRPr>
          </a:p>
          <a:p>
            <a:pPr marL="0" indent="0">
              <a:buNone/>
            </a:pPr>
            <a:endParaRPr lang="en-US" sz="2400" dirty="0">
              <a:latin typeface="+mn-lt"/>
            </a:endParaRPr>
          </a:p>
          <a:p>
            <a:pPr marL="0" indent="0">
              <a:buNone/>
            </a:pPr>
            <a:endParaRPr lang="en-US" sz="2400" dirty="0">
              <a:latin typeface="+mn-lt"/>
            </a:endParaRPr>
          </a:p>
          <a:p>
            <a:pPr marL="0" indent="0" algn="r">
              <a:buNone/>
            </a:pPr>
            <a:r>
              <a:rPr lang="en-US" sz="2400" dirty="0">
                <a:latin typeface="+mn-lt"/>
              </a:rPr>
              <a:t>Congratulations!</a:t>
            </a:r>
          </a:p>
        </p:txBody>
      </p:sp>
    </p:spTree>
    <p:extLst>
      <p:ext uri="{BB962C8B-B14F-4D97-AF65-F5344CB8AC3E}">
        <p14:creationId xmlns:p14="http://schemas.microsoft.com/office/powerpoint/2010/main" val="213117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Next Steps </a:t>
            </a:r>
            <a:endParaRPr dirty="0"/>
          </a:p>
        </p:txBody>
      </p:sp>
      <p:pic>
        <p:nvPicPr>
          <p:cNvPr id="203" name="Google Shape;203;p36"/>
          <p:cNvPicPr preferRelativeResize="0"/>
          <p:nvPr/>
        </p:nvPicPr>
        <p:blipFill>
          <a:blip r:embed="rId3">
            <a:alphaModFix/>
          </a:blip>
          <a:stretch>
            <a:fillRect/>
          </a:stretch>
        </p:blipFill>
        <p:spPr>
          <a:xfrm>
            <a:off x="822920" y="124150"/>
            <a:ext cx="7342800" cy="4895200"/>
          </a:xfrm>
          <a:prstGeom prst="rect">
            <a:avLst/>
          </a:prstGeom>
          <a:noFill/>
          <a:ln>
            <a:noFill/>
          </a:ln>
        </p:spPr>
      </p:pic>
    </p:spTree>
    <p:extLst>
      <p:ext uri="{BB962C8B-B14F-4D97-AF65-F5344CB8AC3E}">
        <p14:creationId xmlns:p14="http://schemas.microsoft.com/office/powerpoint/2010/main" val="3989484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483C29-FF26-4479-A085-D8244375CBF3}"/>
              </a:ext>
            </a:extLst>
          </p:cNvPr>
          <p:cNvSpPr>
            <a:spLocks noGrp="1"/>
          </p:cNvSpPr>
          <p:nvPr>
            <p:ph type="title"/>
          </p:nvPr>
        </p:nvSpPr>
        <p:spPr/>
        <p:txBody>
          <a:bodyPr/>
          <a:lstStyle/>
          <a:p>
            <a:r>
              <a:rPr lang="en-US" dirty="0"/>
              <a:t>Rob Holsten</a:t>
            </a:r>
          </a:p>
        </p:txBody>
      </p:sp>
      <p:sp>
        <p:nvSpPr>
          <p:cNvPr id="8" name="Content Placeholder 7">
            <a:extLst>
              <a:ext uri="{FF2B5EF4-FFF2-40B4-BE49-F238E27FC236}">
                <a16:creationId xmlns:a16="http://schemas.microsoft.com/office/drawing/2014/main" id="{6523DD7D-9F05-4AD5-A231-062B77D60E5F}"/>
              </a:ext>
            </a:extLst>
          </p:cNvPr>
          <p:cNvSpPr>
            <a:spLocks noGrp="1"/>
          </p:cNvSpPr>
          <p:nvPr>
            <p:ph idx="1"/>
          </p:nvPr>
        </p:nvSpPr>
        <p:spPr>
          <a:xfrm>
            <a:off x="2196828" y="1320905"/>
            <a:ext cx="6318521" cy="994172"/>
          </a:xfrm>
        </p:spPr>
        <p:txBody>
          <a:bodyPr/>
          <a:lstStyle/>
          <a:p>
            <a:pPr marL="0" indent="0">
              <a:buNone/>
            </a:pPr>
            <a:r>
              <a:rPr lang="en-US" dirty="0"/>
              <a:t>Vice President of Academic Affairs</a:t>
            </a:r>
          </a:p>
          <a:p>
            <a:pPr marL="0" indent="0">
              <a:buNone/>
            </a:pPr>
            <a:r>
              <a:rPr lang="en-US" dirty="0"/>
              <a:t>Wilson Community College</a:t>
            </a:r>
          </a:p>
        </p:txBody>
      </p:sp>
      <p:pic>
        <p:nvPicPr>
          <p:cNvPr id="12" name="Picture 11" descr="A person wearing a white shirt&#10;&#10;Description automatically generated with low confidence">
            <a:extLst>
              <a:ext uri="{FF2B5EF4-FFF2-40B4-BE49-F238E27FC236}">
                <a16:creationId xmlns:a16="http://schemas.microsoft.com/office/drawing/2014/main" id="{EF82514D-74A8-45B3-8821-08963A4EE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889" y="1320905"/>
            <a:ext cx="1797939" cy="2514600"/>
          </a:xfrm>
          <a:prstGeom prst="rect">
            <a:avLst/>
          </a:prstGeom>
        </p:spPr>
      </p:pic>
      <p:pic>
        <p:nvPicPr>
          <p:cNvPr id="4" name="Picture 3" descr="Logo, company name&#10;&#10;Description automatically generated">
            <a:extLst>
              <a:ext uri="{FF2B5EF4-FFF2-40B4-BE49-F238E27FC236}">
                <a16:creationId xmlns:a16="http://schemas.microsoft.com/office/drawing/2014/main" id="{00552EFB-3AC3-4E5B-B463-83BAAF604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240" y="2828424"/>
            <a:ext cx="3017520" cy="2112264"/>
          </a:xfrm>
          <a:prstGeom prst="rect">
            <a:avLst/>
          </a:prstGeom>
        </p:spPr>
      </p:pic>
    </p:spTree>
    <p:extLst>
      <p:ext uri="{BB962C8B-B14F-4D97-AF65-F5344CB8AC3E}">
        <p14:creationId xmlns:p14="http://schemas.microsoft.com/office/powerpoint/2010/main" val="154436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03F0808-C3D2-4D16-AE75-2FA3ED3476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487" y="3729789"/>
            <a:ext cx="1995838" cy="1256639"/>
          </a:xfrm>
          <a:prstGeom prst="rect">
            <a:avLst/>
          </a:prstGeom>
        </p:spPr>
      </p:pic>
      <p:sp>
        <p:nvSpPr>
          <p:cNvPr id="3" name="TextBox 2">
            <a:extLst>
              <a:ext uri="{FF2B5EF4-FFF2-40B4-BE49-F238E27FC236}">
                <a16:creationId xmlns:a16="http://schemas.microsoft.com/office/drawing/2014/main" id="{CCD4E98A-C3BA-4CDC-B7CE-E472DDDE3518}"/>
              </a:ext>
            </a:extLst>
          </p:cNvPr>
          <p:cNvSpPr txBox="1"/>
          <p:nvPr/>
        </p:nvSpPr>
        <p:spPr>
          <a:xfrm>
            <a:off x="922421" y="762000"/>
            <a:ext cx="7307179" cy="2308324"/>
          </a:xfrm>
          <a:prstGeom prst="rect">
            <a:avLst/>
          </a:prstGeom>
          <a:noFill/>
        </p:spPr>
        <p:txBody>
          <a:bodyPr wrap="square" rtlCol="0">
            <a:spAutoFit/>
          </a:bodyPr>
          <a:lstStyle/>
          <a:p>
            <a:r>
              <a:rPr lang="en-US" sz="2400" dirty="0">
                <a:solidFill>
                  <a:schemeClr val="bg2">
                    <a:lumMod val="95000"/>
                  </a:schemeClr>
                </a:solidFill>
              </a:rPr>
              <a:t>Advisory Committee Meeting Guide</a:t>
            </a:r>
          </a:p>
          <a:p>
            <a:endParaRPr lang="en-US" sz="2400" dirty="0">
              <a:solidFill>
                <a:schemeClr val="bg2">
                  <a:lumMod val="95000"/>
                </a:schemeClr>
              </a:solidFill>
            </a:endParaRPr>
          </a:p>
          <a:p>
            <a:r>
              <a:rPr lang="en-US" sz="2400" dirty="0">
                <a:solidFill>
                  <a:schemeClr val="bg2">
                    <a:lumMod val="95000"/>
                  </a:schemeClr>
                </a:solidFill>
              </a:rPr>
              <a:t>Wilson Community College developed guidelines to provide a structure for Advisory Committee meeting that ensure appropriate information is shared and received to guide the CLNA development. </a:t>
            </a:r>
          </a:p>
        </p:txBody>
      </p:sp>
    </p:spTree>
    <p:extLst>
      <p:ext uri="{BB962C8B-B14F-4D97-AF65-F5344CB8AC3E}">
        <p14:creationId xmlns:p14="http://schemas.microsoft.com/office/powerpoint/2010/main" val="333208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187B1-7EC5-4970-8780-6312C29FFD31}"/>
              </a:ext>
            </a:extLst>
          </p:cNvPr>
          <p:cNvSpPr/>
          <p:nvPr/>
        </p:nvSpPr>
        <p:spPr>
          <a:xfrm>
            <a:off x="1291214" y="591860"/>
            <a:ext cx="6561572" cy="3550972"/>
          </a:xfrm>
          <a:prstGeom prst="rect">
            <a:avLst/>
          </a:prstGeom>
        </p:spPr>
        <p:txBody>
          <a:bodyPr wrap="square">
            <a:spAutoFit/>
          </a:bodyPr>
          <a:lstStyle/>
          <a:p>
            <a:pPr marL="342900" algn="ctr" defTabSz="685800"/>
            <a:r>
              <a:rPr lang="en-US" sz="3200" dirty="0">
                <a:solidFill>
                  <a:srgbClr val="FFFFFF"/>
                </a:solidFill>
                <a:latin typeface="Calibri" panose="020F0502020204030204" pitchFamily="34" charset="0"/>
                <a:ea typeface="Calibri" panose="020F0502020204030204" pitchFamily="34" charset="0"/>
              </a:rPr>
              <a:t>Advisory Committee Meeting Guide</a:t>
            </a:r>
          </a:p>
          <a:p>
            <a:pPr marL="342900" defTabSz="685800"/>
            <a:r>
              <a:rPr lang="en-US" sz="825" dirty="0">
                <a:solidFill>
                  <a:srgbClr val="FFFFFF"/>
                </a:solidFill>
                <a:latin typeface="Calibri" panose="020F0502020204030204" pitchFamily="34" charset="0"/>
                <a:ea typeface="Calibri" panose="020F0502020204030204" pitchFamily="34" charset="0"/>
              </a:rPr>
              <a:t> </a:t>
            </a:r>
          </a:p>
          <a:p>
            <a:pPr marL="342900" defTabSz="685800"/>
            <a:r>
              <a:rPr lang="en-US" sz="825" dirty="0">
                <a:solidFill>
                  <a:srgbClr val="FFFFFF"/>
                </a:solidFill>
                <a:latin typeface="Calibri" panose="020F0502020204030204" pitchFamily="34" charset="0"/>
                <a:ea typeface="Calibri" panose="020F0502020204030204" pitchFamily="34" charset="0"/>
              </a:rPr>
              <a:t> </a:t>
            </a:r>
          </a:p>
          <a:p>
            <a:pPr marL="457200" indent="-457200" defTabSz="685800">
              <a:buFont typeface="+mj-lt"/>
              <a:buAutoNum type="arabicPeriod"/>
              <a:tabLst>
                <a:tab pos="342900" algn="l"/>
              </a:tabLst>
            </a:pPr>
            <a:r>
              <a:rPr lang="en-US" sz="2400" dirty="0">
                <a:solidFill>
                  <a:srgbClr val="FFFFFF"/>
                </a:solidFill>
                <a:latin typeface="Calibri" panose="020F0502020204030204" pitchFamily="34" charset="0"/>
                <a:ea typeface="Calibri" panose="020F0502020204030204" pitchFamily="34" charset="0"/>
              </a:rPr>
              <a:t>Introductions</a:t>
            </a:r>
          </a:p>
          <a:p>
            <a:pPr marL="457200" indent="-457200" defTabSz="685800">
              <a:buFont typeface="+mj-lt"/>
              <a:buAutoNum type="arabicPeriod"/>
              <a:tabLst>
                <a:tab pos="342900" algn="l"/>
              </a:tabLst>
            </a:pPr>
            <a:endParaRPr lang="en-US" sz="2400" dirty="0">
              <a:solidFill>
                <a:srgbClr val="FFFFFF"/>
              </a:solidFill>
              <a:latin typeface="Calibri" panose="020F0502020204030204" pitchFamily="34" charset="0"/>
              <a:ea typeface="Calibri" panose="020F0502020204030204" pitchFamily="34" charset="0"/>
            </a:endParaRPr>
          </a:p>
          <a:p>
            <a:pPr marL="457200" indent="-457200" defTabSz="685800">
              <a:buFont typeface="+mj-lt"/>
              <a:buAutoNum type="arabicPeriod"/>
              <a:tabLst>
                <a:tab pos="342900" algn="l"/>
              </a:tabLst>
            </a:pPr>
            <a:r>
              <a:rPr lang="en-US" sz="2400" dirty="0">
                <a:solidFill>
                  <a:srgbClr val="FFFFFF"/>
                </a:solidFill>
                <a:latin typeface="Calibri" panose="020F0502020204030204" pitchFamily="34" charset="0"/>
                <a:ea typeface="Calibri" panose="020F0502020204030204" pitchFamily="34" charset="0"/>
              </a:rPr>
              <a:t>Advisory Committee Purpose (Stakeholder engagement to ensure quality programming that meets the needs of students and employers)</a:t>
            </a:r>
          </a:p>
          <a:p>
            <a:pPr marL="171450" indent="-171450" defTabSz="685800">
              <a:buFont typeface="+mj-lt"/>
              <a:buAutoNum type="arabicPeriod"/>
            </a:pPr>
            <a:endParaRPr lang="en-US" sz="2400" dirty="0">
              <a:solidFill>
                <a:srgbClr val="FFFFFF"/>
              </a:solidFill>
              <a:latin typeface="Calibri" panose="020F0502020204030204" pitchFamily="34" charset="0"/>
              <a:ea typeface="Calibri" panose="020F0502020204030204" pitchFamily="34" charset="0"/>
            </a:endParaRPr>
          </a:p>
          <a:p>
            <a:pPr marL="257175" indent="-257175" defTabSz="685800">
              <a:buFont typeface="+mj-lt"/>
              <a:buAutoNum type="arabicPeriod"/>
              <a:tabLst>
                <a:tab pos="342900" algn="l"/>
              </a:tabLst>
            </a:pPr>
            <a:endParaRPr lang="en-US" sz="825"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688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DC0707-3CF7-4FB9-9E15-C4B4343CB0B8}"/>
              </a:ext>
            </a:extLst>
          </p:cNvPr>
          <p:cNvSpPr/>
          <p:nvPr/>
        </p:nvSpPr>
        <p:spPr>
          <a:xfrm>
            <a:off x="393032" y="928312"/>
            <a:ext cx="8301789" cy="3173946"/>
          </a:xfrm>
          <a:prstGeom prst="rect">
            <a:avLst/>
          </a:prstGeom>
        </p:spPr>
        <p:txBody>
          <a:bodyPr wrap="square">
            <a:spAutoFit/>
          </a:bodyPr>
          <a:lstStyle/>
          <a:p>
            <a:pPr marL="342900" algn="ctr" defTabSz="685800"/>
            <a:r>
              <a:rPr lang="en-US" sz="2400" dirty="0">
                <a:solidFill>
                  <a:srgbClr val="FFFFFF"/>
                </a:solidFill>
                <a:latin typeface="Calibri" panose="020F0502020204030204" pitchFamily="34" charset="0"/>
                <a:ea typeface="Calibri" panose="020F0502020204030204" pitchFamily="34" charset="0"/>
              </a:rPr>
              <a:t>Advisory Committee Meeting Guide  - Continued</a:t>
            </a:r>
          </a:p>
          <a:p>
            <a:pPr marL="342900" algn="ctr" defTabSz="685800"/>
            <a:r>
              <a:rPr lang="en-US" sz="2400" dirty="0">
                <a:solidFill>
                  <a:srgbClr val="FFFFFF"/>
                </a:solidFill>
                <a:latin typeface="Calibri" panose="020F0502020204030204" pitchFamily="34" charset="0"/>
                <a:ea typeface="Calibri" panose="020F0502020204030204" pitchFamily="34" charset="0"/>
              </a:rPr>
              <a:t> </a:t>
            </a:r>
          </a:p>
          <a:p>
            <a:pPr marL="342900" defTabSz="685800"/>
            <a:r>
              <a:rPr lang="en-US" sz="2400" dirty="0">
                <a:solidFill>
                  <a:srgbClr val="FFFFFF"/>
                </a:solidFill>
                <a:latin typeface="Calibri" panose="020F0502020204030204" pitchFamily="34" charset="0"/>
                <a:ea typeface="Calibri" panose="020F0502020204030204" pitchFamily="34" charset="0"/>
              </a:rPr>
              <a:t> 3.   Program Information  </a:t>
            </a:r>
          </a:p>
          <a:p>
            <a:pPr marL="1257300" lvl="2" indent="-457200" defTabSz="685800">
              <a:buFont typeface="+mj-lt"/>
              <a:buAutoNum type="alphaLcParenR"/>
              <a:tabLst>
                <a:tab pos="685800" algn="l"/>
              </a:tabLst>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Program Description/Program of Study</a:t>
            </a:r>
          </a:p>
          <a:p>
            <a:pPr marL="1257300" lvl="2" indent="-457200" defTabSz="685800">
              <a:buFont typeface="+mj-lt"/>
              <a:buAutoNum type="alphaLcParenR"/>
              <a:tabLst>
                <a:tab pos="685800" algn="l"/>
              </a:tabLst>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Faculty Overview</a:t>
            </a:r>
          </a:p>
          <a:p>
            <a:pPr marL="1257300" lvl="2" indent="-457200" defTabSz="685800">
              <a:buFont typeface="+mj-lt"/>
              <a:buAutoNum type="alphaLcParenR"/>
              <a:tabLst>
                <a:tab pos="685800" algn="l"/>
              </a:tabLst>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Student Population Overview</a:t>
            </a:r>
          </a:p>
          <a:p>
            <a:pPr marL="1257300" lvl="2" indent="-457200" defTabSz="685800">
              <a:buFont typeface="+mj-lt"/>
              <a:buAutoNum type="alphaLcParenR"/>
              <a:tabLst>
                <a:tab pos="685800" algn="l"/>
              </a:tabLst>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Equipment/Technology</a:t>
            </a:r>
          </a:p>
          <a:p>
            <a:pPr marL="1257300" lvl="2" indent="-457200" defTabSz="685800">
              <a:buFont typeface="+mj-lt"/>
              <a:buAutoNum type="alphaLcParenR"/>
              <a:tabLst>
                <a:tab pos="685800" algn="l"/>
              </a:tabLst>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Facilities</a:t>
            </a:r>
          </a:p>
          <a:p>
            <a:pPr defTabSz="685800">
              <a:tabLst>
                <a:tab pos="342900" algn="l"/>
              </a:tabLst>
            </a:pPr>
            <a:r>
              <a:rPr lang="en-US" sz="825" dirty="0">
                <a:solidFill>
                  <a:srgbClr val="FFFFFF"/>
                </a:solidFill>
                <a:latin typeface="Calibri" panose="020F0502020204030204" pitchFamily="34" charset="0"/>
                <a:ea typeface="Calibri" panose="020F0502020204030204" pitchFamily="34" charset="0"/>
              </a:rPr>
              <a:t> </a:t>
            </a:r>
            <a:endParaRPr lang="en-US" sz="825"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989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AB4650-BE4E-451B-BE88-486362907EF6}"/>
              </a:ext>
            </a:extLst>
          </p:cNvPr>
          <p:cNvSpPr/>
          <p:nvPr/>
        </p:nvSpPr>
        <p:spPr>
          <a:xfrm>
            <a:off x="1135464" y="315363"/>
            <a:ext cx="6461090" cy="4601260"/>
          </a:xfrm>
          <a:prstGeom prst="rect">
            <a:avLst/>
          </a:prstGeom>
        </p:spPr>
        <p:txBody>
          <a:bodyPr wrap="square">
            <a:spAutoFit/>
          </a:bodyPr>
          <a:lstStyle/>
          <a:p>
            <a:pPr marL="342900" algn="ctr" defTabSz="685800"/>
            <a:r>
              <a:rPr lang="en-US" sz="2000" dirty="0">
                <a:solidFill>
                  <a:srgbClr val="FFFFFF"/>
                </a:solidFill>
                <a:latin typeface="Calibri" panose="020F0502020204030204" pitchFamily="34" charset="0"/>
                <a:ea typeface="Calibri" panose="020F0502020204030204" pitchFamily="34" charset="0"/>
              </a:rPr>
              <a:t>Advisory Committee Meeting Guide - Continued </a:t>
            </a:r>
          </a:p>
          <a:p>
            <a:pPr marL="342900" defTabSz="685800"/>
            <a:r>
              <a:rPr lang="en-US" sz="825" dirty="0">
                <a:solidFill>
                  <a:srgbClr val="FFFFFF"/>
                </a:solidFill>
                <a:latin typeface="Calibri" panose="020F0502020204030204" pitchFamily="34" charset="0"/>
                <a:ea typeface="Calibri" panose="020F0502020204030204" pitchFamily="34" charset="0"/>
              </a:rPr>
              <a:t> </a:t>
            </a:r>
          </a:p>
          <a:p>
            <a:pPr marL="342900" defTabSz="685800"/>
            <a:r>
              <a:rPr lang="en-US" sz="825" dirty="0">
                <a:solidFill>
                  <a:srgbClr val="FFFFFF"/>
                </a:solidFill>
                <a:latin typeface="Calibri" panose="020F0502020204030204" pitchFamily="34" charset="0"/>
                <a:ea typeface="Calibri" panose="020F0502020204030204" pitchFamily="34" charset="0"/>
              </a:rPr>
              <a:t> </a:t>
            </a:r>
            <a:endParaRPr lang="en-US" sz="2400" dirty="0">
              <a:solidFill>
                <a:srgbClr val="FFFFFF"/>
              </a:solidFill>
              <a:latin typeface="Calibri" panose="020F0502020204030204" pitchFamily="34" charset="0"/>
              <a:ea typeface="Calibri" panose="020F0502020204030204" pitchFamily="34" charset="0"/>
            </a:endParaRPr>
          </a:p>
          <a:p>
            <a:pPr defTabSz="685800">
              <a:tabLst>
                <a:tab pos="342900" algn="l"/>
              </a:tabLst>
            </a:pPr>
            <a:r>
              <a:rPr lang="en-US" sz="2400" dirty="0">
                <a:solidFill>
                  <a:srgbClr val="FFFFFF"/>
                </a:solidFill>
                <a:latin typeface="Calibri" panose="020F0502020204030204" pitchFamily="34" charset="0"/>
                <a:ea typeface="Calibri" panose="020F0502020204030204" pitchFamily="34" charset="0"/>
              </a:rPr>
              <a:t>4. Program Data</a:t>
            </a:r>
          </a:p>
          <a:p>
            <a:pPr marL="800100" lvl="1" indent="-457200" defTabSz="685800">
              <a:buFont typeface="+mj-lt"/>
              <a:buAutoNum type="alphaLcParenR"/>
              <a:tabLst>
                <a:tab pos="685800" algn="l"/>
              </a:tabLst>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Enrollment/FTE</a:t>
            </a:r>
          </a:p>
          <a:p>
            <a:pPr marL="800100" lvl="1" indent="-457200" defTabSz="685800">
              <a:buFont typeface="+mj-lt"/>
              <a:buAutoNum type="alphaLcParenR"/>
              <a:tabLst>
                <a:tab pos="685800" algn="l"/>
              </a:tabLst>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Program/Course Success Data</a:t>
            </a:r>
          </a:p>
          <a:p>
            <a:pPr marL="800100" lvl="1" indent="-457200" defTabSz="685800">
              <a:buFont typeface="+mj-lt"/>
              <a:buAutoNum type="alphaLcParenR"/>
              <a:tabLst>
                <a:tab pos="685800" algn="l"/>
              </a:tabLst>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Graduates</a:t>
            </a:r>
          </a:p>
          <a:p>
            <a:pPr marL="800100" lvl="1" indent="-457200" defTabSz="685800">
              <a:buFont typeface="+mj-lt"/>
              <a:buAutoNum type="alphaLcParenR"/>
              <a:tabLst>
                <a:tab pos="685800" algn="l"/>
              </a:tabLst>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Certifications/Licensures</a:t>
            </a:r>
          </a:p>
          <a:p>
            <a:pPr marL="514350" defTabSz="685800"/>
            <a:endParaRPr lang="en-US" sz="2400" dirty="0">
              <a:solidFill>
                <a:srgbClr val="FFFFFF"/>
              </a:solidFill>
              <a:latin typeface="Calibri" panose="020F0502020204030204" pitchFamily="34" charset="0"/>
              <a:ea typeface="Calibri" panose="020F0502020204030204" pitchFamily="34" charset="0"/>
            </a:endParaRPr>
          </a:p>
          <a:p>
            <a:pPr defTabSz="685800">
              <a:tabLst>
                <a:tab pos="342900" algn="l"/>
              </a:tabLst>
            </a:pPr>
            <a:r>
              <a:rPr lang="en-US" sz="2400" dirty="0">
                <a:solidFill>
                  <a:srgbClr val="FFFFFF"/>
                </a:solidFill>
                <a:latin typeface="Calibri" panose="020F0502020204030204" pitchFamily="34" charset="0"/>
                <a:ea typeface="Calibri" panose="020F0502020204030204" pitchFamily="34" charset="0"/>
              </a:rPr>
              <a:t>5. Local/Regional Labor Market Needs</a:t>
            </a:r>
          </a:p>
          <a:p>
            <a:pPr marL="800100" lvl="1" indent="-457200" defTabSz="685800">
              <a:buFont typeface="+mj-lt"/>
              <a:buAutoNum type="alphaLcParenR"/>
              <a:tabLst>
                <a:tab pos="685800" algn="l"/>
              </a:tabLst>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Labor Market Demands/Projections</a:t>
            </a:r>
          </a:p>
          <a:p>
            <a:pPr marL="800100" lvl="1" indent="-457200" defTabSz="685800">
              <a:buFont typeface="+mj-lt"/>
              <a:buAutoNum type="alphaLcParenR"/>
              <a:tabLst>
                <a:tab pos="685800" algn="l"/>
              </a:tabLst>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Graduate Employment Data</a:t>
            </a:r>
          </a:p>
          <a:p>
            <a:pPr marL="800100" lvl="1" indent="-457200" defTabSz="685800">
              <a:buFont typeface="+mj-lt"/>
              <a:buAutoNum type="alphaLcParenR"/>
              <a:tabLst>
                <a:tab pos="685800" algn="l"/>
              </a:tabLst>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Work-Based Learning</a:t>
            </a:r>
          </a:p>
          <a:p>
            <a:pPr marL="171450" indent="-171450" defTabSz="685800">
              <a:buFont typeface="+mj-lt"/>
              <a:buAutoNum type="arabicPeriod"/>
            </a:pPr>
            <a:endParaRPr lang="en-US" sz="825" dirty="0">
              <a:solidFill>
                <a:srgbClr val="FFFFFF"/>
              </a:solidFill>
              <a:latin typeface="Calibri" panose="020F0502020204030204" pitchFamily="34" charset="0"/>
              <a:ea typeface="Calibri" panose="020F0502020204030204" pitchFamily="34" charset="0"/>
            </a:endParaRPr>
          </a:p>
          <a:p>
            <a:pPr marL="257175" indent="-257175" defTabSz="685800">
              <a:buFont typeface="+mj-lt"/>
              <a:buAutoNum type="arabicPeriod"/>
              <a:tabLst>
                <a:tab pos="342900" algn="l"/>
              </a:tabLst>
            </a:pPr>
            <a:endParaRPr lang="en-US" sz="825"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15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67DDE1-CE48-4F00-9294-9AC18EEEC88B}"/>
              </a:ext>
            </a:extLst>
          </p:cNvPr>
          <p:cNvSpPr/>
          <p:nvPr/>
        </p:nvSpPr>
        <p:spPr>
          <a:xfrm>
            <a:off x="813915" y="315363"/>
            <a:ext cx="7053943" cy="4505079"/>
          </a:xfrm>
          <a:prstGeom prst="rect">
            <a:avLst/>
          </a:prstGeom>
        </p:spPr>
        <p:txBody>
          <a:bodyPr wrap="square">
            <a:spAutoFit/>
          </a:bodyPr>
          <a:lstStyle/>
          <a:p>
            <a:pPr marL="342900" algn="ctr" defTabSz="685800"/>
            <a:r>
              <a:rPr lang="en-US" sz="2000" dirty="0">
                <a:solidFill>
                  <a:srgbClr val="FFFFFF"/>
                </a:solidFill>
                <a:latin typeface="Calibri" panose="020F0502020204030204" pitchFamily="34" charset="0"/>
                <a:ea typeface="Calibri" panose="020F0502020204030204" pitchFamily="34" charset="0"/>
              </a:rPr>
              <a:t>Advisory Committee Meeting Guide - Continued </a:t>
            </a:r>
          </a:p>
          <a:p>
            <a:pPr marL="342900" algn="ctr" defTabSz="685800"/>
            <a:endParaRPr lang="en-US" sz="825" dirty="0">
              <a:solidFill>
                <a:srgbClr val="FFFFFF"/>
              </a:solidFill>
              <a:latin typeface="Calibri" panose="020F0502020204030204" pitchFamily="34" charset="0"/>
              <a:ea typeface="Calibri" panose="020F0502020204030204" pitchFamily="34" charset="0"/>
            </a:endParaRPr>
          </a:p>
          <a:p>
            <a:pPr marL="342900" defTabSz="685800"/>
            <a:r>
              <a:rPr lang="en-US" sz="825" dirty="0">
                <a:solidFill>
                  <a:srgbClr val="FFFFFF"/>
                </a:solidFill>
                <a:latin typeface="Calibri" panose="020F0502020204030204" pitchFamily="34" charset="0"/>
                <a:ea typeface="Calibri" panose="020F0502020204030204" pitchFamily="34" charset="0"/>
              </a:rPr>
              <a:t> </a:t>
            </a:r>
          </a:p>
          <a:p>
            <a:pPr marL="342900" defTabSz="685800"/>
            <a:r>
              <a:rPr lang="en-US" sz="825" dirty="0">
                <a:solidFill>
                  <a:srgbClr val="FFFFFF"/>
                </a:solidFill>
                <a:latin typeface="Calibri" panose="020F0502020204030204" pitchFamily="34" charset="0"/>
                <a:ea typeface="Calibri" panose="020F0502020204030204" pitchFamily="34" charset="0"/>
              </a:rPr>
              <a:t> </a:t>
            </a:r>
            <a:endParaRPr lang="en-US" sz="2400" dirty="0">
              <a:solidFill>
                <a:srgbClr val="FFFFFF"/>
              </a:solidFill>
              <a:latin typeface="Calibri" panose="020F0502020204030204" pitchFamily="34" charset="0"/>
              <a:ea typeface="Calibri" panose="020F0502020204030204" pitchFamily="34" charset="0"/>
            </a:endParaRPr>
          </a:p>
          <a:p>
            <a:pPr defTabSz="685800">
              <a:tabLst>
                <a:tab pos="342900" algn="l"/>
              </a:tabLst>
            </a:pPr>
            <a:r>
              <a:rPr lang="en-US" sz="2200" dirty="0">
                <a:solidFill>
                  <a:srgbClr val="FFFFFF"/>
                </a:solidFill>
                <a:latin typeface="Calibri" panose="020F0502020204030204" pitchFamily="34" charset="0"/>
                <a:ea typeface="Calibri" panose="020F0502020204030204" pitchFamily="34" charset="0"/>
              </a:rPr>
              <a:t>6. Marketing/Recruitment</a:t>
            </a:r>
          </a:p>
          <a:p>
            <a:pPr marL="685800" indent="-171450" defTabSz="685800">
              <a:buFont typeface="+mj-lt"/>
              <a:buAutoNum type="arabicPeriod"/>
            </a:pPr>
            <a:endParaRPr lang="en-US" sz="2200" dirty="0">
              <a:solidFill>
                <a:srgbClr val="FFFFFF"/>
              </a:solidFill>
              <a:latin typeface="Calibri" panose="020F0502020204030204" pitchFamily="34" charset="0"/>
              <a:ea typeface="Calibri" panose="020F0502020204030204" pitchFamily="34" charset="0"/>
            </a:endParaRPr>
          </a:p>
          <a:p>
            <a:pPr defTabSz="685800">
              <a:tabLst>
                <a:tab pos="342900" algn="l"/>
              </a:tabLst>
            </a:pPr>
            <a:r>
              <a:rPr lang="en-US" sz="2200" dirty="0">
                <a:solidFill>
                  <a:srgbClr val="FFFFFF"/>
                </a:solidFill>
                <a:latin typeface="Calibri" panose="020F0502020204030204" pitchFamily="34" charset="0"/>
                <a:ea typeface="Calibri" panose="020F0502020204030204" pitchFamily="34" charset="0"/>
              </a:rPr>
              <a:t>7. Discussion Topics</a:t>
            </a:r>
          </a:p>
          <a:p>
            <a:pPr marL="800100" lvl="1" indent="-457200" defTabSz="685800">
              <a:buFont typeface="+mj-lt"/>
              <a:buAutoNum type="alphaLcParenR"/>
              <a:tabLst>
                <a:tab pos="685800" algn="l"/>
              </a:tabLst>
            </a:pPr>
            <a:r>
              <a:rPr lang="en-US" sz="2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What gaps exist in each area?</a:t>
            </a:r>
          </a:p>
          <a:p>
            <a:pPr marL="800100" lvl="1" indent="-457200" defTabSz="685800">
              <a:buFont typeface="+mj-lt"/>
              <a:buAutoNum type="alphaLcParenR"/>
              <a:tabLst>
                <a:tab pos="685800" algn="l"/>
              </a:tabLst>
            </a:pPr>
            <a:r>
              <a:rPr lang="en-US" sz="2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What is needed to address these gaps?</a:t>
            </a:r>
          </a:p>
          <a:p>
            <a:pPr marL="800100" lvl="1" indent="-457200" defTabSz="685800">
              <a:buFont typeface="+mj-lt"/>
              <a:buAutoNum type="alphaLcParenR"/>
              <a:tabLst>
                <a:tab pos="685800" algn="l"/>
              </a:tabLst>
            </a:pPr>
            <a:r>
              <a:rPr lang="en-US" sz="2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What other issues need to be addressed?</a:t>
            </a:r>
          </a:p>
          <a:p>
            <a:pPr marL="800100" lvl="1" indent="-457200" defTabSz="685800">
              <a:buFont typeface="+mj-lt"/>
              <a:buAutoNum type="alphaLcParenR"/>
              <a:tabLst>
                <a:tab pos="685800" algn="l"/>
              </a:tabLst>
            </a:pPr>
            <a:r>
              <a:rPr lang="en-US" sz="2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What changes should be considered for the program?</a:t>
            </a:r>
          </a:p>
          <a:p>
            <a:pPr marL="800100" lvl="1" indent="-457200" defTabSz="685800">
              <a:buFont typeface="+mj-lt"/>
              <a:buAutoNum type="alphaLcParenR"/>
              <a:tabLst>
                <a:tab pos="685800" algn="l"/>
              </a:tabLst>
            </a:pPr>
            <a:r>
              <a:rPr lang="en-US" sz="2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What can WCC do to better meet workforce needs?</a:t>
            </a:r>
          </a:p>
          <a:p>
            <a:pPr marL="800100" lvl="1" indent="-457200" defTabSz="685800">
              <a:buFont typeface="+mj-lt"/>
              <a:buAutoNum type="alphaLcParenR"/>
              <a:tabLst>
                <a:tab pos="685800" algn="l"/>
              </a:tabLst>
            </a:pPr>
            <a:r>
              <a:rPr lang="en-US" sz="2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What additional stakeholders should be included?  Perkins V guidance.</a:t>
            </a:r>
          </a:p>
        </p:txBody>
      </p:sp>
    </p:spTree>
    <p:extLst>
      <p:ext uri="{BB962C8B-B14F-4D97-AF65-F5344CB8AC3E}">
        <p14:creationId xmlns:p14="http://schemas.microsoft.com/office/powerpoint/2010/main" val="269916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D0FD55-E523-47CE-A1F5-80A2398F0A61}"/>
              </a:ext>
            </a:extLst>
          </p:cNvPr>
          <p:cNvSpPr>
            <a:spLocks noGrp="1"/>
          </p:cNvSpPr>
          <p:nvPr>
            <p:ph type="title"/>
          </p:nvPr>
        </p:nvSpPr>
        <p:spPr/>
        <p:txBody>
          <a:bodyPr/>
          <a:lstStyle/>
          <a:p>
            <a:r>
              <a:rPr lang="en-US" sz="2800" dirty="0"/>
              <a:t>Starting the CLNA Assessment Process</a:t>
            </a:r>
            <a:endParaRPr lang="en-US" dirty="0"/>
          </a:p>
        </p:txBody>
      </p:sp>
      <p:sp>
        <p:nvSpPr>
          <p:cNvPr id="4" name="Content Placeholder 1">
            <a:extLst>
              <a:ext uri="{FF2B5EF4-FFF2-40B4-BE49-F238E27FC236}">
                <a16:creationId xmlns:a16="http://schemas.microsoft.com/office/drawing/2014/main" id="{A0D2DDAB-74AF-4CBE-BE66-ACCEE661E772}"/>
              </a:ext>
            </a:extLst>
          </p:cNvPr>
          <p:cNvSpPr>
            <a:spLocks noGrp="1"/>
          </p:cNvSpPr>
          <p:nvPr>
            <p:ph idx="1"/>
          </p:nvPr>
        </p:nvSpPr>
        <p:spPr>
          <a:xfrm>
            <a:off x="628650" y="1320800"/>
            <a:ext cx="7886700" cy="3549650"/>
          </a:xfrm>
        </p:spPr>
        <p:txBody>
          <a:bodyPr>
            <a:normAutofit fontScale="85000" lnSpcReduction="20000"/>
          </a:bodyPr>
          <a:lstStyle/>
          <a:p>
            <a:pPr fontAlgn="ctr"/>
            <a:r>
              <a:rPr lang="en-US" sz="2400" dirty="0"/>
              <a:t>Determine Goals</a:t>
            </a:r>
          </a:p>
          <a:p>
            <a:pPr lvl="1" fontAlgn="ctr"/>
            <a:r>
              <a:rPr lang="en-US" dirty="0"/>
              <a:t>Justify Programs Selected </a:t>
            </a:r>
          </a:p>
          <a:p>
            <a:pPr lvl="1" fontAlgn="ctr"/>
            <a:r>
              <a:rPr lang="en-US" dirty="0"/>
              <a:t>Increase students earning industry certifications </a:t>
            </a:r>
          </a:p>
          <a:p>
            <a:pPr lvl="1" fontAlgn="ctr"/>
            <a:r>
              <a:rPr lang="en-US" dirty="0"/>
              <a:t>Strengthen industry advisory board engagement </a:t>
            </a:r>
          </a:p>
          <a:p>
            <a:pPr lvl="1" fontAlgn="ctr"/>
            <a:r>
              <a:rPr lang="en-US" dirty="0"/>
              <a:t>Close Equity Gaps </a:t>
            </a:r>
          </a:p>
          <a:p>
            <a:pPr fontAlgn="ctr"/>
            <a:r>
              <a:rPr lang="en-US" sz="2400" dirty="0"/>
              <a:t>Identify Stakeholders and Leadership. Team </a:t>
            </a:r>
          </a:p>
          <a:p>
            <a:pPr lvl="1" fontAlgn="ctr"/>
            <a:r>
              <a:rPr lang="en-US" dirty="0"/>
              <a:t>Build a stronger pathway system between  education, workforce and Community Leaders</a:t>
            </a:r>
          </a:p>
          <a:p>
            <a:pPr fontAlgn="ctr"/>
            <a:r>
              <a:rPr lang="en-US" sz="2400" dirty="0"/>
              <a:t>Make a plan for seeking feedback </a:t>
            </a:r>
          </a:p>
          <a:p>
            <a:pPr lvl="1" fontAlgn="ctr"/>
            <a:r>
              <a:rPr lang="en-US" dirty="0"/>
              <a:t>Industry Advisory Boards may provide feedback</a:t>
            </a:r>
          </a:p>
          <a:p>
            <a:pPr lvl="1" fontAlgn="ctr"/>
            <a:r>
              <a:rPr lang="en-US" dirty="0"/>
              <a:t>Convene regularly </a:t>
            </a:r>
          </a:p>
          <a:p>
            <a:pPr lvl="1" fontAlgn="ctr"/>
            <a:r>
              <a:rPr lang="en-US" dirty="0"/>
              <a:t>Broaden advisory group membership </a:t>
            </a:r>
          </a:p>
          <a:p>
            <a:pPr fontAlgn="ctr"/>
            <a:r>
              <a:rPr lang="en-US" sz="2400" dirty="0"/>
              <a:t>Gather and Develop the materials</a:t>
            </a:r>
          </a:p>
          <a:p>
            <a:pPr lvl="1" fontAlgn="ctr"/>
            <a:r>
              <a:rPr lang="en-US" dirty="0"/>
              <a:t>Disaggregated student performance data</a:t>
            </a:r>
          </a:p>
          <a:p>
            <a:pPr lvl="1" fontAlgn="ctr"/>
            <a:r>
              <a:rPr lang="en-US" dirty="0"/>
              <a:t>Student Surveys </a:t>
            </a:r>
          </a:p>
          <a:p>
            <a:pPr lvl="1" fontAlgn="ctr"/>
            <a:r>
              <a:rPr lang="en-US" dirty="0"/>
              <a:t>Program Evaluations </a:t>
            </a:r>
          </a:p>
          <a:p>
            <a:endParaRPr lang="en-US" sz="2400" dirty="0"/>
          </a:p>
        </p:txBody>
      </p:sp>
    </p:spTree>
    <p:extLst>
      <p:ext uri="{BB962C8B-B14F-4D97-AF65-F5344CB8AC3E}">
        <p14:creationId xmlns:p14="http://schemas.microsoft.com/office/powerpoint/2010/main" val="264300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4A24AE-E766-4E4C-9380-0D853971AADB}"/>
              </a:ext>
            </a:extLst>
          </p:cNvPr>
          <p:cNvSpPr>
            <a:spLocks noGrp="1"/>
          </p:cNvSpPr>
          <p:nvPr>
            <p:ph type="title"/>
          </p:nvPr>
        </p:nvSpPr>
        <p:spPr/>
        <p:txBody>
          <a:bodyPr/>
          <a:lstStyle/>
          <a:p>
            <a:r>
              <a:rPr lang="en-US" dirty="0"/>
              <a:t>Review Data, Programs, Labor Market </a:t>
            </a:r>
          </a:p>
        </p:txBody>
      </p:sp>
      <p:sp>
        <p:nvSpPr>
          <p:cNvPr id="4" name="Content Placeholder 1">
            <a:extLst>
              <a:ext uri="{FF2B5EF4-FFF2-40B4-BE49-F238E27FC236}">
                <a16:creationId xmlns:a16="http://schemas.microsoft.com/office/drawing/2014/main" id="{D73A0AE3-B75B-4FC3-96B6-4A6EA078CBA1}"/>
              </a:ext>
            </a:extLst>
          </p:cNvPr>
          <p:cNvSpPr>
            <a:spLocks noGrp="1"/>
          </p:cNvSpPr>
          <p:nvPr>
            <p:ph idx="1"/>
          </p:nvPr>
        </p:nvSpPr>
        <p:spPr>
          <a:xfrm>
            <a:off x="628650" y="1320800"/>
            <a:ext cx="7886700" cy="3549650"/>
          </a:xfrm>
        </p:spPr>
        <p:txBody>
          <a:bodyPr>
            <a:normAutofit fontScale="85000" lnSpcReduction="20000"/>
          </a:bodyPr>
          <a:lstStyle/>
          <a:p>
            <a:pPr marL="0" indent="0" fontAlgn="ctr">
              <a:buNone/>
            </a:pPr>
            <a:r>
              <a:rPr lang="en-US" sz="2400" dirty="0"/>
              <a:t>1. Student Performance</a:t>
            </a:r>
          </a:p>
          <a:p>
            <a:pPr lvl="1" fontAlgn="ctr"/>
            <a:r>
              <a:rPr lang="en-US" dirty="0"/>
              <a:t>How are students performing, where are the gaps </a:t>
            </a:r>
          </a:p>
          <a:p>
            <a:pPr lvl="1" fontAlgn="ctr"/>
            <a:r>
              <a:rPr lang="en-US" dirty="0"/>
              <a:t>Aggregate and disaggregated the federal accountability measures </a:t>
            </a:r>
          </a:p>
          <a:p>
            <a:pPr lvl="1" fontAlgn="ctr"/>
            <a:r>
              <a:rPr lang="en-US" dirty="0"/>
              <a:t>Focus Groups, Evaluation Team…</a:t>
            </a:r>
          </a:p>
          <a:p>
            <a:pPr marL="0" indent="0" fontAlgn="ctr">
              <a:buNone/>
            </a:pPr>
            <a:r>
              <a:rPr lang="en-US" sz="2400" dirty="0"/>
              <a:t>2. Size, Scope, Quality </a:t>
            </a:r>
          </a:p>
          <a:p>
            <a:pPr lvl="1" fontAlgn="ctr"/>
            <a:r>
              <a:rPr lang="en-US" dirty="0"/>
              <a:t>Sufficient Programs to meet the need </a:t>
            </a:r>
          </a:p>
          <a:p>
            <a:pPr lvl="1" fontAlgn="ctr"/>
            <a:r>
              <a:rPr lang="en-US" dirty="0"/>
              <a:t>9-14 Vertically aligned education course work </a:t>
            </a:r>
          </a:p>
          <a:p>
            <a:pPr lvl="1" fontAlgn="ctr"/>
            <a:r>
              <a:rPr lang="en-US" dirty="0"/>
              <a:t>Quality of Delivery -  Student Outcomes</a:t>
            </a:r>
          </a:p>
          <a:p>
            <a:pPr marL="0" indent="0" fontAlgn="ctr">
              <a:buNone/>
            </a:pPr>
            <a:r>
              <a:rPr lang="en-US" sz="2400" dirty="0"/>
              <a:t>3. Labor Market Alignment </a:t>
            </a:r>
          </a:p>
          <a:p>
            <a:pPr lvl="1" fontAlgn="ctr"/>
            <a:r>
              <a:rPr lang="en-US" dirty="0"/>
              <a:t>Programs of Study offered meet the and Long and Short term need of employees </a:t>
            </a:r>
          </a:p>
          <a:p>
            <a:pPr lvl="1" fontAlgn="ctr"/>
            <a:r>
              <a:rPr lang="en-US" dirty="0"/>
              <a:t>Focus on high skill, high wage, in-demand occupations </a:t>
            </a:r>
          </a:p>
          <a:p>
            <a:pPr lvl="1" fontAlgn="ctr"/>
            <a:r>
              <a:rPr lang="en-US" dirty="0"/>
              <a:t>Feedback from Advisory committee</a:t>
            </a:r>
          </a:p>
          <a:p>
            <a:pPr lvl="1" fontAlgn="ctr"/>
            <a:r>
              <a:rPr lang="en-US" dirty="0"/>
              <a:t>SREB Pathway Review, College and Career Pathway Framework, Essential Elements of Pathway Quality, CTE POS Framework</a:t>
            </a:r>
          </a:p>
          <a:p>
            <a:endParaRPr lang="en-US" dirty="0"/>
          </a:p>
        </p:txBody>
      </p:sp>
    </p:spTree>
    <p:extLst>
      <p:ext uri="{BB962C8B-B14F-4D97-AF65-F5344CB8AC3E}">
        <p14:creationId xmlns:p14="http://schemas.microsoft.com/office/powerpoint/2010/main" val="98409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46C8ED-1906-4723-B625-A59748761E96}"/>
              </a:ext>
            </a:extLst>
          </p:cNvPr>
          <p:cNvSpPr>
            <a:spLocks noGrp="1"/>
          </p:cNvSpPr>
          <p:nvPr>
            <p:ph type="title"/>
          </p:nvPr>
        </p:nvSpPr>
        <p:spPr/>
        <p:txBody>
          <a:bodyPr/>
          <a:lstStyle/>
          <a:p>
            <a:r>
              <a:rPr lang="en-US" dirty="0"/>
              <a:t>Review 9-14 Programs of Study, Faculty Skills </a:t>
            </a:r>
          </a:p>
        </p:txBody>
      </p:sp>
      <p:sp>
        <p:nvSpPr>
          <p:cNvPr id="4" name="Content Placeholder 1">
            <a:extLst>
              <a:ext uri="{FF2B5EF4-FFF2-40B4-BE49-F238E27FC236}">
                <a16:creationId xmlns:a16="http://schemas.microsoft.com/office/drawing/2014/main" id="{4AA293FC-BF16-48DE-B497-2634395E4724}"/>
              </a:ext>
            </a:extLst>
          </p:cNvPr>
          <p:cNvSpPr>
            <a:spLocks noGrp="1"/>
          </p:cNvSpPr>
          <p:nvPr>
            <p:ph idx="1"/>
          </p:nvPr>
        </p:nvSpPr>
        <p:spPr>
          <a:xfrm>
            <a:off x="628650" y="1320800"/>
            <a:ext cx="7886700" cy="3549650"/>
          </a:xfrm>
        </p:spPr>
        <p:txBody>
          <a:bodyPr>
            <a:normAutofit/>
          </a:bodyPr>
          <a:lstStyle/>
          <a:p>
            <a:pPr marL="0" indent="0" fontAlgn="ctr">
              <a:buNone/>
            </a:pPr>
            <a:r>
              <a:rPr lang="en-US" sz="2400" dirty="0"/>
              <a:t>4. Implementing Programs of Study </a:t>
            </a:r>
          </a:p>
          <a:p>
            <a:pPr lvl="1" fontAlgn="ctr"/>
            <a:r>
              <a:rPr lang="en-US" sz="2000" dirty="0"/>
              <a:t>Challenging State Academic Standards</a:t>
            </a:r>
          </a:p>
          <a:p>
            <a:pPr lvl="1" fontAlgn="ctr"/>
            <a:r>
              <a:rPr lang="en-US" sz="2000" dirty="0"/>
              <a:t>Addressing Academic, Technical, and Employability Skills  </a:t>
            </a:r>
          </a:p>
          <a:p>
            <a:pPr lvl="1" fontAlgn="ctr"/>
            <a:r>
              <a:rPr lang="en-US" sz="2000" dirty="0"/>
              <a:t>Aligned with Needs of Industries in the economy</a:t>
            </a:r>
          </a:p>
          <a:p>
            <a:pPr lvl="1" fontAlgn="ctr"/>
            <a:r>
              <a:rPr lang="en-US" sz="2000" dirty="0"/>
              <a:t>From all aspects of industry to occupation specific instruction</a:t>
            </a:r>
          </a:p>
          <a:p>
            <a:pPr lvl="1" fontAlgn="ctr"/>
            <a:r>
              <a:rPr lang="en-US" sz="2000" dirty="0"/>
              <a:t>Attainment of Recognized  postsecondary credential </a:t>
            </a:r>
          </a:p>
          <a:p>
            <a:pPr marL="0" indent="0" fontAlgn="ctr">
              <a:buNone/>
            </a:pPr>
            <a:r>
              <a:rPr lang="en-US" sz="2400" dirty="0"/>
              <a:t>5. Recruitment, Retention, and Training of CTE Educators </a:t>
            </a:r>
          </a:p>
          <a:p>
            <a:pPr lvl="1" fontAlgn="ctr"/>
            <a:r>
              <a:rPr lang="en-US" dirty="0"/>
              <a:t>College Professional Development Plan </a:t>
            </a:r>
          </a:p>
          <a:p>
            <a:pPr lvl="1" fontAlgn="ctr"/>
            <a:r>
              <a:rPr lang="en-US" dirty="0"/>
              <a:t>Mentoring </a:t>
            </a:r>
          </a:p>
          <a:p>
            <a:pPr lvl="1" fontAlgn="ctr"/>
            <a:r>
              <a:rPr lang="en-US" dirty="0"/>
              <a:t>Faculty Skills aligned with program needs and student learning outcomes </a:t>
            </a:r>
          </a:p>
          <a:p>
            <a:pPr fontAlgn="ctr"/>
            <a:endParaRPr lang="en-US" dirty="0"/>
          </a:p>
        </p:txBody>
      </p:sp>
    </p:spTree>
    <p:extLst>
      <p:ext uri="{BB962C8B-B14F-4D97-AF65-F5344CB8AC3E}">
        <p14:creationId xmlns:p14="http://schemas.microsoft.com/office/powerpoint/2010/main" val="243341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a:t>
            </a:r>
            <a:r>
              <a:rPr lang="en-US" sz="2400">
                <a:latin typeface="Times New Roman"/>
                <a:cs typeface="Times New Roman"/>
              </a:rPr>
              <a:t>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5659B3-AD36-467A-9D6A-EEEB24FEA331}"/>
              </a:ext>
            </a:extLst>
          </p:cNvPr>
          <p:cNvSpPr>
            <a:spLocks noGrp="1"/>
          </p:cNvSpPr>
          <p:nvPr>
            <p:ph type="title"/>
          </p:nvPr>
        </p:nvSpPr>
        <p:spPr/>
        <p:txBody>
          <a:bodyPr/>
          <a:lstStyle/>
          <a:p>
            <a:r>
              <a:rPr lang="en-US" dirty="0"/>
              <a:t>Serve Special Populations Enrolled in CTE </a:t>
            </a:r>
          </a:p>
        </p:txBody>
      </p:sp>
      <p:sp>
        <p:nvSpPr>
          <p:cNvPr id="4" name="Content Placeholder 1">
            <a:extLst>
              <a:ext uri="{FF2B5EF4-FFF2-40B4-BE49-F238E27FC236}">
                <a16:creationId xmlns:a16="http://schemas.microsoft.com/office/drawing/2014/main" id="{08852508-20FE-4A42-960C-3C9FEBD00615}"/>
              </a:ext>
            </a:extLst>
          </p:cNvPr>
          <p:cNvSpPr>
            <a:spLocks noGrp="1"/>
          </p:cNvSpPr>
          <p:nvPr>
            <p:ph idx="1"/>
          </p:nvPr>
        </p:nvSpPr>
        <p:spPr>
          <a:xfrm>
            <a:off x="628650" y="1320800"/>
            <a:ext cx="7886700" cy="3549650"/>
          </a:xfrm>
        </p:spPr>
        <p:txBody>
          <a:bodyPr>
            <a:normAutofit/>
          </a:bodyPr>
          <a:lstStyle/>
          <a:p>
            <a:pPr marL="0" indent="0" fontAlgn="ctr">
              <a:buNone/>
            </a:pPr>
            <a:r>
              <a:rPr lang="en-US" sz="2400" dirty="0"/>
              <a:t>6. Improving Equity and Access </a:t>
            </a:r>
          </a:p>
          <a:p>
            <a:pPr lvl="1" fontAlgn="ctr"/>
            <a:r>
              <a:rPr lang="en-US" dirty="0"/>
              <a:t>Equal access for CTE Programs – Review Student participation data</a:t>
            </a:r>
          </a:p>
          <a:p>
            <a:pPr lvl="1" fontAlgn="ctr"/>
            <a:r>
              <a:rPr lang="en-US" dirty="0"/>
              <a:t>Discuss Strategies to overcome barriers </a:t>
            </a:r>
          </a:p>
          <a:p>
            <a:pPr lvl="1" fontAlgn="ctr"/>
            <a:r>
              <a:rPr lang="en-US" dirty="0"/>
              <a:t>Assistance in meeting College levels of performance </a:t>
            </a:r>
          </a:p>
          <a:p>
            <a:pPr lvl="1" fontAlgn="ctr"/>
            <a:r>
              <a:rPr lang="en-US" dirty="0"/>
              <a:t>Program Delivery with accommodations, modifications, support services </a:t>
            </a:r>
          </a:p>
          <a:p>
            <a:pPr lvl="1" fontAlgn="ctr"/>
            <a:r>
              <a:rPr lang="en-US" dirty="0"/>
              <a:t>Prepare for High Skill, High wage, in-demand industry sectors</a:t>
            </a:r>
          </a:p>
          <a:p>
            <a:pPr lvl="1" fontAlgn="ctr"/>
            <a:r>
              <a:rPr lang="en-US" dirty="0"/>
              <a:t>Focus on INDIVIDUALS:</a:t>
            </a:r>
          </a:p>
          <a:p>
            <a:pPr lvl="2" fontAlgn="ctr"/>
            <a:r>
              <a:rPr lang="en-US" sz="1800" dirty="0"/>
              <a:t>Disabilities; Economic Disadvantaged; </a:t>
            </a:r>
          </a:p>
          <a:p>
            <a:pPr lvl="2" fontAlgn="ctr"/>
            <a:r>
              <a:rPr lang="en-US" sz="1800" dirty="0"/>
              <a:t>Preparing for non-traditional jobs; Single Parents </a:t>
            </a:r>
          </a:p>
          <a:p>
            <a:pPr lvl="2" fontAlgn="ctr"/>
            <a:r>
              <a:rPr lang="en-US" sz="1800" dirty="0"/>
              <a:t>Out of workforce; English learners; </a:t>
            </a:r>
          </a:p>
          <a:p>
            <a:pPr lvl="2" fontAlgn="ctr"/>
            <a:r>
              <a:rPr lang="en-US" sz="1800" dirty="0"/>
              <a:t>Homeless, Youth in Foster Care, Youth with parents in military. </a:t>
            </a:r>
          </a:p>
          <a:p>
            <a:endParaRPr lang="en-US" dirty="0"/>
          </a:p>
        </p:txBody>
      </p:sp>
    </p:spTree>
    <p:extLst>
      <p:ext uri="{BB962C8B-B14F-4D97-AF65-F5344CB8AC3E}">
        <p14:creationId xmlns:p14="http://schemas.microsoft.com/office/powerpoint/2010/main" val="131543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8F9289-1E34-4DEF-9E77-7B4E6E95103C}"/>
              </a:ext>
            </a:extLst>
          </p:cNvPr>
          <p:cNvSpPr>
            <a:spLocks noGrp="1"/>
          </p:cNvSpPr>
          <p:nvPr>
            <p:ph type="title"/>
          </p:nvPr>
        </p:nvSpPr>
        <p:spPr/>
        <p:txBody>
          <a:bodyPr/>
          <a:lstStyle/>
          <a:p>
            <a:r>
              <a:rPr lang="en-US" dirty="0"/>
              <a:t>State Follow Up with Colleges</a:t>
            </a:r>
          </a:p>
        </p:txBody>
      </p:sp>
      <p:sp>
        <p:nvSpPr>
          <p:cNvPr id="4" name="Content Placeholder 1">
            <a:extLst>
              <a:ext uri="{FF2B5EF4-FFF2-40B4-BE49-F238E27FC236}">
                <a16:creationId xmlns:a16="http://schemas.microsoft.com/office/drawing/2014/main" id="{EB4A3934-8512-44BF-89F5-831EA627D290}"/>
              </a:ext>
            </a:extLst>
          </p:cNvPr>
          <p:cNvSpPr>
            <a:spLocks noGrp="1"/>
          </p:cNvSpPr>
          <p:nvPr>
            <p:ph idx="1"/>
          </p:nvPr>
        </p:nvSpPr>
        <p:spPr>
          <a:xfrm>
            <a:off x="628650" y="1320800"/>
            <a:ext cx="7886700" cy="3549650"/>
          </a:xfrm>
        </p:spPr>
        <p:txBody>
          <a:bodyPr>
            <a:normAutofit/>
          </a:bodyPr>
          <a:lstStyle/>
          <a:p>
            <a:pPr marL="0" indent="0">
              <a:buNone/>
            </a:pPr>
            <a:r>
              <a:rPr lang="en-US" sz="2400" b="1" dirty="0"/>
              <a:t>Key Questions: </a:t>
            </a:r>
          </a:p>
          <a:p>
            <a:pPr marL="0" indent="0">
              <a:buNone/>
            </a:pPr>
            <a:endParaRPr lang="en-US" sz="2400" dirty="0"/>
          </a:p>
          <a:p>
            <a:pPr lvl="1" fontAlgn="ctr"/>
            <a:r>
              <a:rPr lang="en-US" sz="2100" dirty="0"/>
              <a:t>Outline how you implemented these sections</a:t>
            </a:r>
          </a:p>
          <a:p>
            <a:pPr lvl="1" fontAlgn="ctr"/>
            <a:endParaRPr lang="en-US" sz="2100" dirty="0"/>
          </a:p>
          <a:p>
            <a:pPr lvl="1" fontAlgn="ctr"/>
            <a:r>
              <a:rPr lang="en-US" sz="2100" dirty="0"/>
              <a:t>What partners/stakeholders were involved in the process?</a:t>
            </a:r>
          </a:p>
          <a:p>
            <a:pPr lvl="1" fontAlgn="ctr"/>
            <a:endParaRPr lang="en-US" sz="2100" dirty="0"/>
          </a:p>
          <a:p>
            <a:pPr lvl="1" fontAlgn="ctr"/>
            <a:r>
              <a:rPr lang="en-US" sz="2100" dirty="0"/>
              <a:t>What were the initial findings? </a:t>
            </a:r>
          </a:p>
          <a:p>
            <a:endParaRPr lang="en-US" dirty="0"/>
          </a:p>
        </p:txBody>
      </p:sp>
    </p:spTree>
    <p:extLst>
      <p:ext uri="{BB962C8B-B14F-4D97-AF65-F5344CB8AC3E}">
        <p14:creationId xmlns:p14="http://schemas.microsoft.com/office/powerpoint/2010/main" val="316201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26804F-86BF-4AF2-A7CB-A0F3FAE6BFCA}"/>
              </a:ext>
            </a:extLst>
          </p:cNvPr>
          <p:cNvSpPr>
            <a:spLocks noGrp="1"/>
          </p:cNvSpPr>
          <p:nvPr>
            <p:ph idx="1"/>
          </p:nvPr>
        </p:nvSpPr>
        <p:spPr/>
        <p:txBody>
          <a:bodyPr/>
          <a:lstStyle/>
          <a:p>
            <a:pPr marL="0" indent="0">
              <a:buNone/>
            </a:pPr>
            <a:r>
              <a:rPr lang="en-US" dirty="0"/>
              <a:t>E-mail will be sent to you, Chief Financial Officer, and President totaling your CTE Participants with Pell Grants </a:t>
            </a:r>
          </a:p>
          <a:p>
            <a:endParaRPr lang="en-US" dirty="0"/>
          </a:p>
          <a:p>
            <a:pPr marL="0" indent="0">
              <a:buNone/>
            </a:pPr>
            <a:r>
              <a:rPr lang="en-US" dirty="0"/>
              <a:t>Complete the form by identifying the number of students in </a:t>
            </a:r>
            <a:r>
              <a:rPr lang="en-US" dirty="0">
                <a:solidFill>
                  <a:srgbClr val="EF4238"/>
                </a:solidFill>
              </a:rPr>
              <a:t>2020-21</a:t>
            </a:r>
            <a:r>
              <a:rPr lang="en-US" dirty="0"/>
              <a:t> who…</a:t>
            </a:r>
          </a:p>
          <a:p>
            <a:pPr marL="457200" indent="-457200">
              <a:buFont typeface="+mj-lt"/>
              <a:buAutoNum type="arabicPeriod"/>
            </a:pPr>
            <a:r>
              <a:rPr lang="en-US" dirty="0"/>
              <a:t>Are recipients of assistance from the Bureau of Indian Affairs; </a:t>
            </a:r>
            <a:r>
              <a:rPr lang="en-US" dirty="0">
                <a:solidFill>
                  <a:srgbClr val="EF4238"/>
                </a:solidFill>
              </a:rPr>
              <a:t>and</a:t>
            </a:r>
          </a:p>
          <a:p>
            <a:pPr marL="457200" indent="-457200">
              <a:buFont typeface="+mj-lt"/>
              <a:buAutoNum type="arabicPeriod"/>
            </a:pPr>
            <a:r>
              <a:rPr lang="en-US" dirty="0"/>
              <a:t>Are enrolled in curriculum CTE programs and have attempted at least one CTE course; </a:t>
            </a:r>
            <a:r>
              <a:rPr lang="en-US" dirty="0">
                <a:solidFill>
                  <a:srgbClr val="EF4238"/>
                </a:solidFill>
              </a:rPr>
              <a:t>and</a:t>
            </a:r>
            <a:r>
              <a:rPr lang="en-US" dirty="0"/>
              <a:t> </a:t>
            </a:r>
          </a:p>
          <a:p>
            <a:pPr marL="457200" indent="-457200">
              <a:buFont typeface="+mj-lt"/>
              <a:buAutoNum type="arabicPeriod"/>
            </a:pPr>
            <a:r>
              <a:rPr lang="en-US" dirty="0"/>
              <a:t>Are </a:t>
            </a:r>
            <a:r>
              <a:rPr lang="en-US" dirty="0">
                <a:solidFill>
                  <a:srgbClr val="FF0000"/>
                </a:solidFill>
              </a:rPr>
              <a:t>not</a:t>
            </a:r>
            <a:r>
              <a:rPr lang="en-US" dirty="0"/>
              <a:t> receiving a Pell grant.</a:t>
            </a:r>
          </a:p>
        </p:txBody>
      </p:sp>
      <p:sp>
        <p:nvSpPr>
          <p:cNvPr id="3" name="Title 2">
            <a:extLst>
              <a:ext uri="{FF2B5EF4-FFF2-40B4-BE49-F238E27FC236}">
                <a16:creationId xmlns:a16="http://schemas.microsoft.com/office/drawing/2014/main" id="{10371B78-D2F7-432C-A9A1-8CCD083AF40F}"/>
              </a:ext>
            </a:extLst>
          </p:cNvPr>
          <p:cNvSpPr>
            <a:spLocks noGrp="1"/>
          </p:cNvSpPr>
          <p:nvPr>
            <p:ph type="title"/>
          </p:nvPr>
        </p:nvSpPr>
        <p:spPr/>
        <p:txBody>
          <a:bodyPr/>
          <a:lstStyle/>
          <a:p>
            <a:r>
              <a:rPr lang="en-US" dirty="0"/>
              <a:t>Pell and BIA - Update</a:t>
            </a:r>
          </a:p>
        </p:txBody>
      </p:sp>
    </p:spTree>
    <p:extLst>
      <p:ext uri="{BB962C8B-B14F-4D97-AF65-F5344CB8AC3E}">
        <p14:creationId xmlns:p14="http://schemas.microsoft.com/office/powerpoint/2010/main" val="211375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3BFE25-C111-4402-8F79-3B6296382212}"/>
              </a:ext>
            </a:extLst>
          </p:cNvPr>
          <p:cNvSpPr>
            <a:spLocks noGrp="1"/>
          </p:cNvSpPr>
          <p:nvPr>
            <p:ph idx="1"/>
          </p:nvPr>
        </p:nvSpPr>
        <p:spPr/>
        <p:txBody>
          <a:bodyPr/>
          <a:lstStyle/>
          <a:p>
            <a:pPr>
              <a:spcAft>
                <a:spcPts val="1200"/>
              </a:spcAft>
            </a:pPr>
            <a:r>
              <a:rPr lang="en-US" dirty="0">
                <a:latin typeface="+mn-lt"/>
              </a:rPr>
              <a:t>2</a:t>
            </a:r>
            <a:r>
              <a:rPr lang="en-US" baseline="30000" dirty="0">
                <a:latin typeface="+mn-lt"/>
              </a:rPr>
              <a:t>nd</a:t>
            </a:r>
            <a:r>
              <a:rPr lang="en-US" dirty="0">
                <a:latin typeface="+mn-lt"/>
              </a:rPr>
              <a:t> Quarter Plan Update</a:t>
            </a:r>
          </a:p>
          <a:p>
            <a:pPr>
              <a:spcAft>
                <a:spcPts val="1200"/>
              </a:spcAft>
            </a:pPr>
            <a:r>
              <a:rPr lang="en-US" dirty="0">
                <a:latin typeface="+mn-lt"/>
              </a:rPr>
              <a:t>XDBR as of December 31, 2021</a:t>
            </a:r>
          </a:p>
          <a:p>
            <a:pPr>
              <a:spcAft>
                <a:spcPts val="1200"/>
              </a:spcAft>
            </a:pPr>
            <a:r>
              <a:rPr lang="en-US" dirty="0">
                <a:latin typeface="+mn-lt"/>
              </a:rPr>
              <a:t>Semi-annual time certifications – only due if you have employees paid with Perkins funds</a:t>
            </a:r>
          </a:p>
          <a:p>
            <a:pPr>
              <a:spcAft>
                <a:spcPts val="1200"/>
              </a:spcAft>
            </a:pPr>
            <a:r>
              <a:rPr lang="en-US" dirty="0">
                <a:latin typeface="+mn-lt"/>
              </a:rPr>
              <a:t>Local Articulated Course List</a:t>
            </a:r>
          </a:p>
          <a:p>
            <a:pPr>
              <a:spcAft>
                <a:spcPts val="1200"/>
              </a:spcAft>
            </a:pPr>
            <a:r>
              <a:rPr lang="en-US" dirty="0">
                <a:latin typeface="+mn-lt"/>
              </a:rPr>
              <a:t>Pathways</a:t>
            </a:r>
          </a:p>
        </p:txBody>
      </p:sp>
      <p:sp>
        <p:nvSpPr>
          <p:cNvPr id="3" name="Title 2">
            <a:extLst>
              <a:ext uri="{FF2B5EF4-FFF2-40B4-BE49-F238E27FC236}">
                <a16:creationId xmlns:a16="http://schemas.microsoft.com/office/drawing/2014/main" id="{177AC0F1-C240-4F43-A4FF-23A4A569F84D}"/>
              </a:ext>
            </a:extLst>
          </p:cNvPr>
          <p:cNvSpPr>
            <a:spLocks noGrp="1"/>
          </p:cNvSpPr>
          <p:nvPr>
            <p:ph type="title"/>
          </p:nvPr>
        </p:nvSpPr>
        <p:spPr/>
        <p:txBody>
          <a:bodyPr/>
          <a:lstStyle/>
          <a:p>
            <a:r>
              <a:rPr lang="en-US" dirty="0"/>
              <a:t>Do you have documents overdue?</a:t>
            </a:r>
          </a:p>
        </p:txBody>
      </p:sp>
      <p:sp>
        <p:nvSpPr>
          <p:cNvPr id="4" name="TextBox 3">
            <a:extLst>
              <a:ext uri="{FF2B5EF4-FFF2-40B4-BE49-F238E27FC236}">
                <a16:creationId xmlns:a16="http://schemas.microsoft.com/office/drawing/2014/main" id="{EA08BDBA-C5D6-4543-9BE2-E853A1460C6D}"/>
              </a:ext>
            </a:extLst>
          </p:cNvPr>
          <p:cNvSpPr txBox="1"/>
          <p:nvPr/>
        </p:nvSpPr>
        <p:spPr>
          <a:xfrm>
            <a:off x="2735580" y="4587240"/>
            <a:ext cx="6231440" cy="369332"/>
          </a:xfrm>
          <a:prstGeom prst="rect">
            <a:avLst/>
          </a:prstGeom>
          <a:noFill/>
        </p:spPr>
        <p:txBody>
          <a:bodyPr wrap="square" rtlCol="0">
            <a:spAutoFit/>
          </a:bodyPr>
          <a:lstStyle/>
          <a:p>
            <a:pPr algn="r"/>
            <a:r>
              <a:rPr lang="en-US" dirty="0">
                <a:highlight>
                  <a:srgbClr val="FFFF00"/>
                </a:highlight>
              </a:rPr>
              <a:t>Please contact your CTE Coordinator if you need assistance</a:t>
            </a:r>
          </a:p>
        </p:txBody>
      </p:sp>
    </p:spTree>
    <p:extLst>
      <p:ext uri="{BB962C8B-B14F-4D97-AF65-F5344CB8AC3E}">
        <p14:creationId xmlns:p14="http://schemas.microsoft.com/office/powerpoint/2010/main" val="297303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07382E-CF29-4F79-99BB-44FB9C0AB770}"/>
              </a:ext>
            </a:extLst>
          </p:cNvPr>
          <p:cNvSpPr>
            <a:spLocks noGrp="1"/>
          </p:cNvSpPr>
          <p:nvPr>
            <p:ph idx="1"/>
          </p:nvPr>
        </p:nvSpPr>
        <p:spPr/>
        <p:txBody>
          <a:bodyPr/>
          <a:lstStyle/>
          <a:p>
            <a:pPr marL="0" indent="0">
              <a:buNone/>
            </a:pPr>
            <a:r>
              <a:rPr lang="en-US" b="1" dirty="0"/>
              <a:t>Perkins 101  2-3 Hours </a:t>
            </a:r>
          </a:p>
          <a:p>
            <a:r>
              <a:rPr lang="en-US" dirty="0"/>
              <a:t>	Highlighting history and operational procedures </a:t>
            </a:r>
          </a:p>
          <a:p>
            <a:r>
              <a:rPr lang="en-US" dirty="0"/>
              <a:t>	Includes the Perkins V Act and EDGAR </a:t>
            </a:r>
          </a:p>
          <a:p>
            <a:endParaRPr lang="en-US" dirty="0"/>
          </a:p>
          <a:p>
            <a:pPr marL="0" indent="0">
              <a:buNone/>
            </a:pPr>
            <a:r>
              <a:rPr lang="en-US" b="1" dirty="0"/>
              <a:t>Annual Meeting 2-3 Hours </a:t>
            </a:r>
          </a:p>
          <a:p>
            <a:r>
              <a:rPr lang="en-US" dirty="0"/>
              <a:t>Procedures for Applying for Funding for 2022-23</a:t>
            </a:r>
          </a:p>
          <a:p>
            <a:r>
              <a:rPr lang="en-US" dirty="0"/>
              <a:t>Procedures for managing the grant</a:t>
            </a:r>
          </a:p>
          <a:p>
            <a:endParaRPr lang="en-US" dirty="0"/>
          </a:p>
          <a:p>
            <a:pPr marL="0" indent="0">
              <a:buNone/>
            </a:pPr>
            <a:r>
              <a:rPr lang="en-US" dirty="0"/>
              <a:t>Consider the benefits of In-Person Meeting vs. Virtual Meeting  </a:t>
            </a:r>
          </a:p>
          <a:p>
            <a:pPr marL="0" indent="0">
              <a:buNone/>
            </a:pPr>
            <a:endParaRPr lang="en-US" dirty="0"/>
          </a:p>
        </p:txBody>
      </p:sp>
      <p:sp>
        <p:nvSpPr>
          <p:cNvPr id="3" name="Title 2">
            <a:extLst>
              <a:ext uri="{FF2B5EF4-FFF2-40B4-BE49-F238E27FC236}">
                <a16:creationId xmlns:a16="http://schemas.microsoft.com/office/drawing/2014/main" id="{DA5E86BA-B155-4729-807E-F55F1978BD88}"/>
              </a:ext>
            </a:extLst>
          </p:cNvPr>
          <p:cNvSpPr>
            <a:spLocks noGrp="1"/>
          </p:cNvSpPr>
          <p:nvPr>
            <p:ph type="title"/>
          </p:nvPr>
        </p:nvSpPr>
        <p:spPr/>
        <p:txBody>
          <a:bodyPr/>
          <a:lstStyle/>
          <a:p>
            <a:r>
              <a:rPr lang="en-US" dirty="0"/>
              <a:t>Upcoming Spring Perkins Workshop</a:t>
            </a:r>
          </a:p>
        </p:txBody>
      </p:sp>
    </p:spTree>
    <p:extLst>
      <p:ext uri="{BB962C8B-B14F-4D97-AF65-F5344CB8AC3E}">
        <p14:creationId xmlns:p14="http://schemas.microsoft.com/office/powerpoint/2010/main" val="357198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BF83E-E26D-494D-8F05-7C6BB08CD00C}"/>
              </a:ext>
            </a:extLst>
          </p:cNvPr>
          <p:cNvSpPr>
            <a:spLocks noGrp="1"/>
          </p:cNvSpPr>
          <p:nvPr>
            <p:ph idx="1"/>
          </p:nvPr>
        </p:nvSpPr>
        <p:spPr>
          <a:xfrm>
            <a:off x="628650" y="1320904"/>
            <a:ext cx="7886700" cy="3822596"/>
          </a:xfrm>
        </p:spPr>
        <p:txBody>
          <a:bodyPr>
            <a:normAutofit lnSpcReduction="10000"/>
          </a:bodyPr>
          <a:lstStyle/>
          <a:p>
            <a:pPr marL="0" indent="0">
              <a:buNone/>
            </a:pPr>
            <a:r>
              <a:rPr lang="en-US" dirty="0"/>
              <a:t>Three options: (There will be a vote after we review these)</a:t>
            </a:r>
          </a:p>
          <a:p>
            <a:pPr marL="457200" indent="-457200">
              <a:buFont typeface="+mj-lt"/>
              <a:buAutoNum type="arabicPeriod"/>
            </a:pPr>
            <a:r>
              <a:rPr lang="en-US" dirty="0">
                <a:solidFill>
                  <a:srgbClr val="FF0000"/>
                </a:solidFill>
              </a:rPr>
              <a:t>Regionally one day in-person:</a:t>
            </a:r>
            <a:r>
              <a:rPr lang="en-US" dirty="0"/>
              <a:t> from 9am-3pm </a:t>
            </a:r>
            <a:br>
              <a:rPr lang="en-US" dirty="0"/>
            </a:br>
            <a:r>
              <a:rPr lang="en-US" dirty="0"/>
              <a:t>Wednesday, April 13 East – Johnston CC (Smithfield)</a:t>
            </a:r>
            <a:br>
              <a:rPr lang="en-US" dirty="0"/>
            </a:br>
            <a:r>
              <a:rPr lang="en-US" dirty="0"/>
              <a:t>Tuesday, April 19 West – Western Piedmont CC (Morganton)</a:t>
            </a:r>
          </a:p>
          <a:p>
            <a:pPr marL="457200" indent="-457200">
              <a:buFont typeface="+mj-lt"/>
              <a:buAutoNum type="arabicPeriod"/>
            </a:pPr>
            <a:r>
              <a:rPr lang="en-US" dirty="0">
                <a:solidFill>
                  <a:srgbClr val="FF0000"/>
                </a:solidFill>
              </a:rPr>
              <a:t>Virtually:</a:t>
            </a:r>
            <a:r>
              <a:rPr lang="en-US" dirty="0"/>
              <a:t> </a:t>
            </a:r>
            <a:br>
              <a:rPr lang="en-US" dirty="0"/>
            </a:br>
            <a:r>
              <a:rPr lang="en-US" dirty="0"/>
              <a:t>Perkins 101 Workshop: Wednesday, April 13 from 9am-12pm</a:t>
            </a:r>
            <a:br>
              <a:rPr lang="en-US" dirty="0"/>
            </a:br>
            <a:r>
              <a:rPr lang="en-US" dirty="0"/>
              <a:t>Annual Meeting: Tuesday, April 19 from 9am-12pm</a:t>
            </a:r>
          </a:p>
          <a:p>
            <a:pPr marL="457200" indent="-457200">
              <a:buFont typeface="+mj-lt"/>
              <a:buAutoNum type="arabicPeriod"/>
            </a:pPr>
            <a:r>
              <a:rPr lang="en-US" dirty="0">
                <a:solidFill>
                  <a:srgbClr val="FF0000"/>
                </a:solidFill>
              </a:rPr>
              <a:t>In-Person with SkillsUSA:</a:t>
            </a:r>
            <a:r>
              <a:rPr lang="en-US" dirty="0"/>
              <a:t> </a:t>
            </a:r>
            <a:r>
              <a:rPr lang="en-US" dirty="0" err="1"/>
              <a:t>Koury</a:t>
            </a:r>
            <a:r>
              <a:rPr lang="en-US" dirty="0"/>
              <a:t> Center, Greensboro </a:t>
            </a:r>
            <a:br>
              <a:rPr lang="en-US" dirty="0"/>
            </a:br>
            <a:r>
              <a:rPr lang="en-US" dirty="0"/>
              <a:t>101 Workshop: April 27 1-4pm</a:t>
            </a:r>
            <a:br>
              <a:rPr lang="en-US" dirty="0"/>
            </a:br>
            <a:r>
              <a:rPr lang="en-US" dirty="0"/>
              <a:t>Annual Meeting: April 28, 9-12, then you’re free if you wish to attend the SkillsUSA Post-secondary competition and awards ceremony at the convention center</a:t>
            </a:r>
          </a:p>
        </p:txBody>
      </p:sp>
      <p:sp>
        <p:nvSpPr>
          <p:cNvPr id="3" name="Title 2">
            <a:extLst>
              <a:ext uri="{FF2B5EF4-FFF2-40B4-BE49-F238E27FC236}">
                <a16:creationId xmlns:a16="http://schemas.microsoft.com/office/drawing/2014/main" id="{4F02DF66-7B51-46CA-8085-001FFC99D746}"/>
              </a:ext>
            </a:extLst>
          </p:cNvPr>
          <p:cNvSpPr>
            <a:spLocks noGrp="1"/>
          </p:cNvSpPr>
          <p:nvPr>
            <p:ph type="title"/>
          </p:nvPr>
        </p:nvSpPr>
        <p:spPr/>
        <p:txBody>
          <a:bodyPr>
            <a:noAutofit/>
          </a:bodyPr>
          <a:lstStyle/>
          <a:p>
            <a:r>
              <a:rPr lang="en-US" sz="2800" dirty="0">
                <a:solidFill>
                  <a:srgbClr val="7030A0"/>
                </a:solidFill>
                <a:latin typeface="Imprint MT Shadow" panose="04020605060303030202" pitchFamily="82" charset="0"/>
              </a:rPr>
              <a:t>Perkins 101 Workshop and Annual Meeting</a:t>
            </a:r>
          </a:p>
        </p:txBody>
      </p:sp>
    </p:spTree>
    <p:extLst>
      <p:ext uri="{BB962C8B-B14F-4D97-AF65-F5344CB8AC3E}">
        <p14:creationId xmlns:p14="http://schemas.microsoft.com/office/powerpoint/2010/main" val="93720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0B35E7-D089-4BCC-80D4-13EDBEAFEEEB}"/>
              </a:ext>
            </a:extLst>
          </p:cNvPr>
          <p:cNvSpPr>
            <a:spLocks noGrp="1"/>
          </p:cNvSpPr>
          <p:nvPr>
            <p:ph type="body" idx="1"/>
          </p:nvPr>
        </p:nvSpPr>
        <p:spPr/>
        <p:txBody>
          <a:bodyPr>
            <a:normAutofit/>
          </a:bodyPr>
          <a:lstStyle/>
          <a:p>
            <a:r>
              <a:rPr lang="en-US" sz="1600" u="sng" dirty="0"/>
              <a:t>Current Projects</a:t>
            </a:r>
          </a:p>
        </p:txBody>
      </p:sp>
      <p:sp>
        <p:nvSpPr>
          <p:cNvPr id="2" name="Content Placeholder 1"/>
          <p:cNvSpPr>
            <a:spLocks noGrp="1"/>
          </p:cNvSpPr>
          <p:nvPr>
            <p:ph sz="half" idx="2"/>
          </p:nvPr>
        </p:nvSpPr>
        <p:spPr>
          <a:xfrm>
            <a:off x="629842" y="1878807"/>
            <a:ext cx="3868340" cy="1664494"/>
          </a:xfrm>
          <a:solidFill>
            <a:schemeClr val="bg1"/>
          </a:solidFill>
        </p:spPr>
        <p:txBody>
          <a:bodyPr>
            <a:normAutofit/>
          </a:bodyPr>
          <a:lstStyle/>
          <a:p>
            <a:pPr>
              <a:spcBef>
                <a:spcPts val="0"/>
              </a:spcBef>
            </a:pPr>
            <a:r>
              <a:rPr lang="en-US" sz="1800" dirty="0"/>
              <a:t>CORD</a:t>
            </a:r>
          </a:p>
          <a:p>
            <a:pPr>
              <a:spcBef>
                <a:spcPts val="0"/>
              </a:spcBef>
            </a:pPr>
            <a:r>
              <a:rPr lang="en-US" sz="1800" dirty="0"/>
              <a:t>SkillsUSA-NC</a:t>
            </a:r>
          </a:p>
          <a:p>
            <a:pPr>
              <a:spcBef>
                <a:spcPts val="0"/>
              </a:spcBef>
            </a:pPr>
            <a:r>
              <a:rPr lang="en-US" sz="1800" dirty="0"/>
              <a:t>EDU Curriculum Alignment Project</a:t>
            </a:r>
          </a:p>
          <a:p>
            <a:pPr>
              <a:spcBef>
                <a:spcPts val="0"/>
              </a:spcBef>
            </a:pPr>
            <a:r>
              <a:rPr lang="en-US" sz="1800" dirty="0"/>
              <a:t>ABLR Disability Inclusion Project</a:t>
            </a:r>
          </a:p>
          <a:p>
            <a:pPr marL="0" indent="0">
              <a:spcBef>
                <a:spcPts val="0"/>
              </a:spcBef>
              <a:buNone/>
            </a:pPr>
            <a:endParaRPr lang="en-US" sz="1800" dirty="0"/>
          </a:p>
        </p:txBody>
      </p:sp>
      <p:sp>
        <p:nvSpPr>
          <p:cNvPr id="7" name="Text Placeholder 6">
            <a:extLst>
              <a:ext uri="{FF2B5EF4-FFF2-40B4-BE49-F238E27FC236}">
                <a16:creationId xmlns:a16="http://schemas.microsoft.com/office/drawing/2014/main" id="{3570EF54-F7F6-4DA0-BA32-416418E3E3EB}"/>
              </a:ext>
            </a:extLst>
          </p:cNvPr>
          <p:cNvSpPr>
            <a:spLocks noGrp="1"/>
          </p:cNvSpPr>
          <p:nvPr>
            <p:ph type="body" sz="quarter" idx="3"/>
          </p:nvPr>
        </p:nvSpPr>
        <p:spPr/>
        <p:txBody>
          <a:bodyPr>
            <a:normAutofit/>
          </a:bodyPr>
          <a:lstStyle/>
          <a:p>
            <a:r>
              <a:rPr lang="en-US" sz="1600" u="sng" dirty="0"/>
              <a:t>Proposed</a:t>
            </a:r>
          </a:p>
        </p:txBody>
      </p:sp>
      <p:sp>
        <p:nvSpPr>
          <p:cNvPr id="8" name="Content Placeholder 7">
            <a:extLst>
              <a:ext uri="{FF2B5EF4-FFF2-40B4-BE49-F238E27FC236}">
                <a16:creationId xmlns:a16="http://schemas.microsoft.com/office/drawing/2014/main" id="{E5C9EFC2-3BE7-4794-889E-B81DDAC14037}"/>
              </a:ext>
            </a:extLst>
          </p:cNvPr>
          <p:cNvSpPr>
            <a:spLocks noGrp="1"/>
          </p:cNvSpPr>
          <p:nvPr>
            <p:ph sz="quarter" idx="4"/>
          </p:nvPr>
        </p:nvSpPr>
        <p:spPr>
          <a:xfrm>
            <a:off x="4629153" y="1878806"/>
            <a:ext cx="3887391" cy="3138327"/>
          </a:xfrm>
        </p:spPr>
        <p:txBody>
          <a:bodyPr>
            <a:normAutofit lnSpcReduction="10000"/>
          </a:bodyPr>
          <a:lstStyle/>
          <a:p>
            <a:r>
              <a:rPr lang="en-US" sz="1800" dirty="0"/>
              <a:t>Cyber Security</a:t>
            </a:r>
          </a:p>
          <a:p>
            <a:r>
              <a:rPr lang="en-US" sz="1800" dirty="0"/>
              <a:t>Apple Swift</a:t>
            </a:r>
          </a:p>
          <a:p>
            <a:r>
              <a:rPr lang="en-US" sz="1800" dirty="0"/>
              <a:t>Success Coach training with Student Services</a:t>
            </a:r>
          </a:p>
          <a:p>
            <a:r>
              <a:rPr lang="en-US" sz="1800" dirty="0"/>
              <a:t>BLET Curriculum Development</a:t>
            </a:r>
          </a:p>
          <a:p>
            <a:r>
              <a:rPr lang="en-US" sz="1800" dirty="0"/>
              <a:t>Distance Learning meetings</a:t>
            </a:r>
          </a:p>
          <a:p>
            <a:r>
              <a:rPr lang="en-US" sz="1800" dirty="0"/>
              <a:t>Career Clusters Guide</a:t>
            </a:r>
          </a:p>
          <a:p>
            <a:r>
              <a:rPr lang="en-US" sz="1800" dirty="0"/>
              <a:t>Addressing gaps in Equity and other statewide CLNA identified gaps</a:t>
            </a:r>
          </a:p>
          <a:p>
            <a:r>
              <a:rPr lang="en-US" sz="1800" dirty="0"/>
              <a:t>Marketing CTE</a:t>
            </a:r>
          </a:p>
          <a:p>
            <a:endParaRPr lang="en-US" sz="1800" dirty="0"/>
          </a:p>
          <a:p>
            <a:endParaRPr lang="en-US" sz="1800" dirty="0"/>
          </a:p>
        </p:txBody>
      </p:sp>
      <p:sp>
        <p:nvSpPr>
          <p:cNvPr id="3" name="Title 2"/>
          <p:cNvSpPr>
            <a:spLocks noGrp="1"/>
          </p:cNvSpPr>
          <p:nvPr>
            <p:ph type="title"/>
          </p:nvPr>
        </p:nvSpPr>
        <p:spPr/>
        <p:txBody>
          <a:bodyPr/>
          <a:lstStyle/>
          <a:p>
            <a:r>
              <a:rPr lang="en-US" dirty="0"/>
              <a:t>Leadership Projects</a:t>
            </a:r>
          </a:p>
        </p:txBody>
      </p:sp>
      <p:sp>
        <p:nvSpPr>
          <p:cNvPr id="4" name="TextBox 3">
            <a:extLst>
              <a:ext uri="{FF2B5EF4-FFF2-40B4-BE49-F238E27FC236}">
                <a16:creationId xmlns:a16="http://schemas.microsoft.com/office/drawing/2014/main" id="{520D0DD8-40F1-4C1C-823A-9B51862A49BC}"/>
              </a:ext>
            </a:extLst>
          </p:cNvPr>
          <p:cNvSpPr txBox="1"/>
          <p:nvPr/>
        </p:nvSpPr>
        <p:spPr>
          <a:xfrm>
            <a:off x="457200" y="3979718"/>
            <a:ext cx="1547218" cy="677108"/>
          </a:xfrm>
          <a:prstGeom prst="rect">
            <a:avLst/>
          </a:prstGeom>
          <a:noFill/>
        </p:spPr>
        <p:txBody>
          <a:bodyPr wrap="none" rtlCol="0">
            <a:spAutoFit/>
          </a:bodyPr>
          <a:lstStyle/>
          <a:p>
            <a:r>
              <a:rPr lang="en-US" sz="2000" b="1" u="sng" dirty="0"/>
              <a:t>Other Ideas?</a:t>
            </a:r>
          </a:p>
          <a:p>
            <a:endParaRPr lang="en-US" dirty="0"/>
          </a:p>
        </p:txBody>
      </p:sp>
    </p:spTree>
    <p:extLst>
      <p:ext uri="{BB962C8B-B14F-4D97-AF65-F5344CB8AC3E}">
        <p14:creationId xmlns:p14="http://schemas.microsoft.com/office/powerpoint/2010/main" val="293496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101AB4-B275-43C0-A59E-92CD65627ECF}"/>
              </a:ext>
            </a:extLst>
          </p:cNvPr>
          <p:cNvSpPr>
            <a:spLocks noGrp="1"/>
          </p:cNvSpPr>
          <p:nvPr>
            <p:ph type="title"/>
          </p:nvPr>
        </p:nvSpPr>
        <p:spPr>
          <a:xfrm>
            <a:off x="1297859" y="126367"/>
            <a:ext cx="7364361" cy="994172"/>
          </a:xfrm>
        </p:spPr>
        <p:txBody>
          <a:bodyPr anchor="ctr">
            <a:normAutofit/>
          </a:bodyPr>
          <a:lstStyle/>
          <a:p>
            <a:r>
              <a:rPr lang="en-US" dirty="0"/>
              <a:t>Performance Partnership Webinars</a:t>
            </a:r>
          </a:p>
        </p:txBody>
      </p:sp>
      <p:sp>
        <p:nvSpPr>
          <p:cNvPr id="2" name="Content Placeholder 1">
            <a:extLst>
              <a:ext uri="{FF2B5EF4-FFF2-40B4-BE49-F238E27FC236}">
                <a16:creationId xmlns:a16="http://schemas.microsoft.com/office/drawing/2014/main" id="{D306A500-6114-4385-BCFA-66C9ECEF9161}"/>
              </a:ext>
            </a:extLst>
          </p:cNvPr>
          <p:cNvSpPr>
            <a:spLocks noGrp="1"/>
          </p:cNvSpPr>
          <p:nvPr>
            <p:ph sz="half" idx="1"/>
          </p:nvPr>
        </p:nvSpPr>
        <p:spPr>
          <a:xfrm>
            <a:off x="628650" y="1293341"/>
            <a:ext cx="8033570" cy="3525640"/>
          </a:xfrm>
        </p:spPr>
        <p:txBody>
          <a:bodyPr>
            <a:normAutofit/>
          </a:bodyPr>
          <a:lstStyle/>
          <a:p>
            <a:pPr>
              <a:lnSpc>
                <a:spcPct val="90000"/>
              </a:lnSpc>
              <a:spcAft>
                <a:spcPts val="1200"/>
              </a:spcAft>
            </a:pPr>
            <a:r>
              <a:rPr lang="en-US" sz="1800" dirty="0"/>
              <a:t>February 17 3-4pm: Promising Practices to Close Dual Enrollment Access Gaps</a:t>
            </a:r>
          </a:p>
          <a:p>
            <a:pPr>
              <a:lnSpc>
                <a:spcPct val="90000"/>
              </a:lnSpc>
              <a:spcAft>
                <a:spcPts val="1200"/>
              </a:spcAft>
            </a:pPr>
            <a:r>
              <a:rPr lang="en-US" sz="1800" dirty="0"/>
              <a:t>March 17 3-4pm: Promising Practices for Minority Student Recruitment</a:t>
            </a:r>
          </a:p>
          <a:p>
            <a:pPr>
              <a:lnSpc>
                <a:spcPct val="90000"/>
              </a:lnSpc>
              <a:spcAft>
                <a:spcPts val="1200"/>
              </a:spcAft>
            </a:pPr>
            <a:r>
              <a:rPr lang="en-US" sz="1800" dirty="0"/>
              <a:t>April 14 3-4pm: </a:t>
            </a:r>
            <a:r>
              <a:rPr lang="en-US" sz="1800" dirty="0">
                <a:effectLst/>
              </a:rPr>
              <a:t>Promising Practices to Close Equity Gaps Associated with Student Completion</a:t>
            </a:r>
          </a:p>
          <a:p>
            <a:pPr>
              <a:lnSpc>
                <a:spcPct val="90000"/>
              </a:lnSpc>
              <a:spcAft>
                <a:spcPts val="1200"/>
              </a:spcAft>
            </a:pPr>
            <a:r>
              <a:rPr lang="en-US" sz="1800" dirty="0"/>
              <a:t>June 16 3-4pm: </a:t>
            </a:r>
            <a:r>
              <a:rPr lang="en-US" sz="1800" dirty="0">
                <a:effectLst/>
              </a:rPr>
              <a:t>Personas Project: Personifying Student Data to Improve Performance</a:t>
            </a:r>
          </a:p>
          <a:p>
            <a:pPr marL="0" indent="0">
              <a:lnSpc>
                <a:spcPct val="90000"/>
              </a:lnSpc>
              <a:buNone/>
            </a:pPr>
            <a:endParaRPr lang="en-US" sz="1800" i="1" dirty="0"/>
          </a:p>
          <a:p>
            <a:pPr marL="0" indent="0">
              <a:lnSpc>
                <a:spcPct val="90000"/>
              </a:lnSpc>
              <a:buNone/>
            </a:pPr>
            <a:r>
              <a:rPr lang="en-US" sz="1800" i="1" dirty="0"/>
              <a:t>For descriptions and registration see </a:t>
            </a:r>
            <a:r>
              <a:rPr lang="en-US" sz="1800" i="1" dirty="0">
                <a:effectLst/>
              </a:rPr>
              <a:t>flyer uploaded on </a:t>
            </a:r>
            <a:br>
              <a:rPr lang="en-US" sz="1800" i="1" dirty="0">
                <a:effectLst/>
              </a:rPr>
            </a:br>
            <a:r>
              <a:rPr lang="en-US" sz="1800" i="1" dirty="0">
                <a:effectLst/>
              </a:rPr>
              <a:t>NCPerkins.org/presentations for this Perkins Update </a:t>
            </a:r>
            <a:br>
              <a:rPr lang="en-US" sz="1800" i="1" dirty="0">
                <a:effectLst/>
              </a:rPr>
            </a:br>
            <a:r>
              <a:rPr lang="en-US" sz="1800" i="1" dirty="0">
                <a:effectLst/>
              </a:rPr>
              <a:t>February 8, 2022</a:t>
            </a:r>
            <a:endParaRPr lang="en-US" sz="1800" dirty="0">
              <a:effectLst/>
            </a:endParaRPr>
          </a:p>
          <a:p>
            <a:pPr marL="0" indent="0">
              <a:lnSpc>
                <a:spcPct val="90000"/>
              </a:lnSpc>
              <a:buNone/>
            </a:pPr>
            <a:endParaRPr lang="en-US" sz="1800" dirty="0"/>
          </a:p>
          <a:p>
            <a:pPr marL="0" indent="0">
              <a:lnSpc>
                <a:spcPct val="90000"/>
              </a:lnSpc>
              <a:buNone/>
            </a:pPr>
            <a:endParaRPr lang="en-US" sz="1800" dirty="0"/>
          </a:p>
        </p:txBody>
      </p:sp>
      <p:pic>
        <p:nvPicPr>
          <p:cNvPr id="4" name="Picture 3">
            <a:extLst>
              <a:ext uri="{FF2B5EF4-FFF2-40B4-BE49-F238E27FC236}">
                <a16:creationId xmlns:a16="http://schemas.microsoft.com/office/drawing/2014/main" id="{615E76BA-FEB4-4158-8F1E-81919E371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069875" y="3328383"/>
            <a:ext cx="2592345" cy="1490598"/>
          </a:xfrm>
          <a:prstGeom prst="rect">
            <a:avLst/>
          </a:prstGeom>
          <a:noFill/>
          <a:ln>
            <a:noFill/>
          </a:ln>
        </p:spPr>
      </p:pic>
    </p:spTree>
    <p:extLst>
      <p:ext uri="{BB962C8B-B14F-4D97-AF65-F5344CB8AC3E}">
        <p14:creationId xmlns:p14="http://schemas.microsoft.com/office/powerpoint/2010/main" val="149893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BCF08E-8BE4-4C91-91EA-4C6478184B2B}"/>
              </a:ext>
            </a:extLst>
          </p:cNvPr>
          <p:cNvSpPr>
            <a:spLocks noGrp="1"/>
          </p:cNvSpPr>
          <p:nvPr>
            <p:ph type="title"/>
          </p:nvPr>
        </p:nvSpPr>
        <p:spPr/>
        <p:txBody>
          <a:bodyPr/>
          <a:lstStyle/>
          <a:p>
            <a:r>
              <a:rPr lang="en-US" dirty="0"/>
              <a:t>Professional Learning Opportunity</a:t>
            </a:r>
          </a:p>
        </p:txBody>
      </p:sp>
      <p:pic>
        <p:nvPicPr>
          <p:cNvPr id="5" name="Picture 4">
            <a:extLst>
              <a:ext uri="{FF2B5EF4-FFF2-40B4-BE49-F238E27FC236}">
                <a16:creationId xmlns:a16="http://schemas.microsoft.com/office/drawing/2014/main" id="{12207D5F-CE75-44B3-BC5B-BC7E864857A6}"/>
              </a:ext>
            </a:extLst>
          </p:cNvPr>
          <p:cNvPicPr>
            <a:picLocks noChangeAspect="1"/>
          </p:cNvPicPr>
          <p:nvPr/>
        </p:nvPicPr>
        <p:blipFill>
          <a:blip r:embed="rId3"/>
          <a:stretch>
            <a:fillRect/>
          </a:stretch>
        </p:blipFill>
        <p:spPr>
          <a:xfrm>
            <a:off x="1800546" y="1344122"/>
            <a:ext cx="5542907" cy="3673011"/>
          </a:xfrm>
          <a:prstGeom prst="rect">
            <a:avLst/>
          </a:prstGeom>
        </p:spPr>
      </p:pic>
    </p:spTree>
    <p:extLst>
      <p:ext uri="{BB962C8B-B14F-4D97-AF65-F5344CB8AC3E}">
        <p14:creationId xmlns:p14="http://schemas.microsoft.com/office/powerpoint/2010/main" val="305540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text&#10;&#10;Description automatically generated">
            <a:extLst>
              <a:ext uri="{FF2B5EF4-FFF2-40B4-BE49-F238E27FC236}">
                <a16:creationId xmlns:a16="http://schemas.microsoft.com/office/drawing/2014/main" id="{275E3A31-82E5-4F39-A0FB-D02443C5F1CA}"/>
              </a:ext>
            </a:extLst>
          </p:cNvPr>
          <p:cNvPicPr>
            <a:picLocks noChangeAspect="1"/>
          </p:cNvPicPr>
          <p:nvPr/>
        </p:nvPicPr>
        <p:blipFill>
          <a:blip r:embed="rId2"/>
          <a:stretch>
            <a:fillRect/>
          </a:stretch>
        </p:blipFill>
        <p:spPr>
          <a:xfrm>
            <a:off x="1431510" y="1320904"/>
            <a:ext cx="6280980" cy="3548753"/>
          </a:xfrm>
          <a:prstGeom prst="rect">
            <a:avLst/>
          </a:prstGeom>
          <a:noFill/>
        </p:spPr>
      </p:pic>
      <p:sp>
        <p:nvSpPr>
          <p:cNvPr id="3" name="Title 2">
            <a:extLst>
              <a:ext uri="{FF2B5EF4-FFF2-40B4-BE49-F238E27FC236}">
                <a16:creationId xmlns:a16="http://schemas.microsoft.com/office/drawing/2014/main" id="{87F1040B-B086-4780-AAC1-407C531F0824}"/>
              </a:ext>
            </a:extLst>
          </p:cNvPr>
          <p:cNvSpPr>
            <a:spLocks noGrp="1"/>
          </p:cNvSpPr>
          <p:nvPr>
            <p:ph type="title"/>
          </p:nvPr>
        </p:nvSpPr>
        <p:spPr>
          <a:xfrm>
            <a:off x="1297859" y="126367"/>
            <a:ext cx="7364361" cy="994172"/>
          </a:xfrm>
        </p:spPr>
        <p:txBody>
          <a:bodyPr anchor="ctr">
            <a:normAutofit/>
          </a:bodyPr>
          <a:lstStyle/>
          <a:p>
            <a:r>
              <a:rPr lang="en-US" dirty="0"/>
              <a:t>Dates and Topics</a:t>
            </a:r>
          </a:p>
        </p:txBody>
      </p:sp>
    </p:spTree>
    <p:extLst>
      <p:ext uri="{BB962C8B-B14F-4D97-AF65-F5344CB8AC3E}">
        <p14:creationId xmlns:p14="http://schemas.microsoft.com/office/powerpoint/2010/main" val="215247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a:normAutofit/>
          </a:bodyPr>
          <a:lstStyle/>
          <a:p>
            <a:pPr marL="0" indent="0">
              <a:buNone/>
            </a:pPr>
            <a:r>
              <a:rPr lang="en-US" sz="2400" b="1" dirty="0">
                <a:latin typeface="Times New Roman" panose="02020603050405020304" pitchFamily="18" charset="0"/>
                <a:ea typeface="Calibri" panose="020F0502020204030204" pitchFamily="34" charset="0"/>
                <a:cs typeface="Times New Roman" panose="02020603050405020304" pitchFamily="18" charset="0"/>
              </a:rPr>
              <a:t>Pamlico Community College</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dirty="0"/>
              <a:t>	New equipment for the cosmetology and esthetics programs</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Link</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See all the videos:</a:t>
            </a:r>
          </a:p>
          <a:p>
            <a:pPr marL="0" indent="0">
              <a:buNone/>
            </a:pPr>
            <a:r>
              <a:rPr lang="en-US" dirty="0">
                <a:latin typeface="Times New Roman" panose="02020603050405020304" pitchFamily="18" charset="0"/>
                <a:cs typeface="Times New Roman" panose="02020603050405020304" pitchFamily="18" charset="0"/>
                <a:hlinkClick r:id="rId3"/>
              </a:rPr>
              <a:t>https://www.ncperkins.org/video/</a:t>
            </a:r>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2021</a:t>
            </a:r>
          </a:p>
        </p:txBody>
      </p:sp>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Tree>
    <p:extLst>
      <p:ext uri="{BB962C8B-B14F-4D97-AF65-F5344CB8AC3E}">
        <p14:creationId xmlns:p14="http://schemas.microsoft.com/office/powerpoint/2010/main" val="240034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D4931E-BE87-4657-835F-89D090281A4B}"/>
              </a:ext>
            </a:extLst>
          </p:cNvPr>
          <p:cNvSpPr>
            <a:spLocks noGrp="1"/>
          </p:cNvSpPr>
          <p:nvPr>
            <p:ph idx="1"/>
          </p:nvPr>
        </p:nvSpPr>
        <p:spPr>
          <a:xfrm>
            <a:off x="628650" y="1320904"/>
            <a:ext cx="8033570" cy="3548808"/>
          </a:xfrm>
        </p:spPr>
        <p:txBody>
          <a:bodyPr/>
          <a:lstStyle/>
          <a:p>
            <a:pPr marL="0" indent="0">
              <a:buNone/>
            </a:pPr>
            <a:r>
              <a:rPr lang="en-US" dirty="0">
                <a:hlinkClick r:id="rId2"/>
              </a:rPr>
              <a:t>https://nactei.org/conference/</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May 9</a:t>
            </a:r>
            <a:r>
              <a:rPr lang="en-US" baseline="30000" dirty="0"/>
              <a:t>th</a:t>
            </a:r>
            <a:r>
              <a:rPr lang="en-US" dirty="0"/>
              <a:t> is a preconference with Brustein and </a:t>
            </a:r>
            <a:r>
              <a:rPr lang="en-US" dirty="0" err="1"/>
              <a:t>Manasevit</a:t>
            </a:r>
            <a:r>
              <a:rPr lang="en-US" dirty="0"/>
              <a:t> on EDGAR. This is a separate registration &amp; fee </a:t>
            </a:r>
            <a:r>
              <a:rPr lang="en-US" dirty="0">
                <a:hlinkClick r:id="rId3"/>
              </a:rPr>
              <a:t>www.bruman.com</a:t>
            </a:r>
            <a:r>
              <a:rPr lang="en-US" dirty="0"/>
              <a:t> </a:t>
            </a:r>
          </a:p>
          <a:p>
            <a:pPr marL="0" indent="0">
              <a:buNone/>
            </a:pPr>
            <a:endParaRPr lang="en-US" dirty="0"/>
          </a:p>
        </p:txBody>
      </p:sp>
      <p:sp>
        <p:nvSpPr>
          <p:cNvPr id="3" name="Title 2">
            <a:extLst>
              <a:ext uri="{FF2B5EF4-FFF2-40B4-BE49-F238E27FC236}">
                <a16:creationId xmlns:a16="http://schemas.microsoft.com/office/drawing/2014/main" id="{3135A5DD-D149-4477-A25F-5F1B10A991E0}"/>
              </a:ext>
            </a:extLst>
          </p:cNvPr>
          <p:cNvSpPr>
            <a:spLocks noGrp="1"/>
          </p:cNvSpPr>
          <p:nvPr>
            <p:ph type="title"/>
          </p:nvPr>
        </p:nvSpPr>
        <p:spPr/>
        <p:txBody>
          <a:bodyPr/>
          <a:lstStyle/>
          <a:p>
            <a:r>
              <a:rPr lang="en-US" dirty="0" err="1"/>
              <a:t>NACTEi</a:t>
            </a:r>
            <a:r>
              <a:rPr lang="en-US" dirty="0"/>
              <a:t> Spring Conference</a:t>
            </a:r>
          </a:p>
        </p:txBody>
      </p:sp>
      <p:pic>
        <p:nvPicPr>
          <p:cNvPr id="5" name="Picture 4">
            <a:extLst>
              <a:ext uri="{FF2B5EF4-FFF2-40B4-BE49-F238E27FC236}">
                <a16:creationId xmlns:a16="http://schemas.microsoft.com/office/drawing/2014/main" id="{42C05801-1ADF-4E80-BA46-55E0343E9165}"/>
              </a:ext>
            </a:extLst>
          </p:cNvPr>
          <p:cNvPicPr>
            <a:picLocks noChangeAspect="1"/>
          </p:cNvPicPr>
          <p:nvPr/>
        </p:nvPicPr>
        <p:blipFill rotWithShape="1">
          <a:blip r:embed="rId4"/>
          <a:srcRect b="12807"/>
          <a:stretch/>
        </p:blipFill>
        <p:spPr>
          <a:xfrm>
            <a:off x="628650" y="1816512"/>
            <a:ext cx="7884120" cy="1915516"/>
          </a:xfrm>
          <a:prstGeom prst="rect">
            <a:avLst/>
          </a:prstGeom>
        </p:spPr>
      </p:pic>
    </p:spTree>
    <p:extLst>
      <p:ext uri="{BB962C8B-B14F-4D97-AF65-F5344CB8AC3E}">
        <p14:creationId xmlns:p14="http://schemas.microsoft.com/office/powerpoint/2010/main" val="320137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7743C3-061A-454E-855F-3B1A5B8B2419}"/>
              </a:ext>
            </a:extLst>
          </p:cNvPr>
          <p:cNvPicPr>
            <a:picLocks noGrp="1" noChangeAspect="1"/>
          </p:cNvPicPr>
          <p:nvPr>
            <p:ph idx="1"/>
          </p:nvPr>
        </p:nvPicPr>
        <p:blipFill>
          <a:blip r:embed="rId2"/>
          <a:stretch>
            <a:fillRect/>
          </a:stretch>
        </p:blipFill>
        <p:spPr>
          <a:xfrm>
            <a:off x="862012" y="1361189"/>
            <a:ext cx="7419975" cy="3086100"/>
          </a:xfrm>
        </p:spPr>
      </p:pic>
      <p:sp>
        <p:nvSpPr>
          <p:cNvPr id="3" name="Title 2">
            <a:extLst>
              <a:ext uri="{FF2B5EF4-FFF2-40B4-BE49-F238E27FC236}">
                <a16:creationId xmlns:a16="http://schemas.microsoft.com/office/drawing/2014/main" id="{8E6A34E7-1360-4F9E-8B5B-ACB2878261D3}"/>
              </a:ext>
            </a:extLst>
          </p:cNvPr>
          <p:cNvSpPr>
            <a:spLocks noGrp="1"/>
          </p:cNvSpPr>
          <p:nvPr>
            <p:ph type="title"/>
          </p:nvPr>
        </p:nvSpPr>
        <p:spPr/>
        <p:txBody>
          <a:bodyPr/>
          <a:lstStyle/>
          <a:p>
            <a:r>
              <a:rPr lang="en-US" dirty="0"/>
              <a:t>We encourage you to present a best practice!</a:t>
            </a:r>
          </a:p>
        </p:txBody>
      </p:sp>
      <p:sp>
        <p:nvSpPr>
          <p:cNvPr id="6" name="TextBox 5">
            <a:extLst>
              <a:ext uri="{FF2B5EF4-FFF2-40B4-BE49-F238E27FC236}">
                <a16:creationId xmlns:a16="http://schemas.microsoft.com/office/drawing/2014/main" id="{DD4FCAF9-6AD9-43E4-B231-97441F1E2E76}"/>
              </a:ext>
            </a:extLst>
          </p:cNvPr>
          <p:cNvSpPr txBox="1"/>
          <p:nvPr/>
        </p:nvSpPr>
        <p:spPr>
          <a:xfrm>
            <a:off x="862012" y="4584003"/>
            <a:ext cx="7419975" cy="415498"/>
          </a:xfrm>
          <a:prstGeom prst="rect">
            <a:avLst/>
          </a:prstGeom>
          <a:noFill/>
        </p:spPr>
        <p:txBody>
          <a:bodyPr wrap="square" rtlCol="0">
            <a:spAutoFit/>
          </a:bodyPr>
          <a:lstStyle/>
          <a:p>
            <a:r>
              <a:rPr lang="en-US" sz="2100" dirty="0"/>
              <a:t>https://nactei.org/presenters/</a:t>
            </a:r>
          </a:p>
        </p:txBody>
      </p:sp>
    </p:spTree>
    <p:extLst>
      <p:ext uri="{BB962C8B-B14F-4D97-AF65-F5344CB8AC3E}">
        <p14:creationId xmlns:p14="http://schemas.microsoft.com/office/powerpoint/2010/main" val="194426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a:xfrm>
            <a:off x="594360" y="1320905"/>
            <a:ext cx="7920990" cy="1925215"/>
          </a:xfrm>
        </p:spPr>
        <p:txBody>
          <a:bodyPr>
            <a:normAutofit/>
          </a:bodyPr>
          <a:lstStyle/>
          <a:p>
            <a:r>
              <a:rPr lang="en-US" dirty="0"/>
              <a:t>2</a:t>
            </a:r>
            <a:r>
              <a:rPr lang="en-US" baseline="30000" dirty="0"/>
              <a:t>nd</a:t>
            </a:r>
            <a:r>
              <a:rPr lang="en-US" dirty="0"/>
              <a:t> Tuesday of the month (not December) from 9-10 am</a:t>
            </a:r>
          </a:p>
          <a:p>
            <a:r>
              <a:rPr lang="en-US" dirty="0"/>
              <a:t>Next update is March 8, 2022</a:t>
            </a:r>
          </a:p>
          <a:p>
            <a:r>
              <a:rPr lang="en-US" dirty="0"/>
              <a:t>Registration link </a:t>
            </a:r>
            <a:r>
              <a:rPr lang="en-US" dirty="0">
                <a:hlinkClick r:id="rId3"/>
              </a:rPr>
              <a:t>https://www.ncperkins.org/presentations/</a:t>
            </a:r>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
        <p:nvSpPr>
          <p:cNvPr id="5" name="Star: 5 Points 4">
            <a:extLst>
              <a:ext uri="{FF2B5EF4-FFF2-40B4-BE49-F238E27FC236}">
                <a16:creationId xmlns:a16="http://schemas.microsoft.com/office/drawing/2014/main" id="{7EEE0F8A-2708-4F12-AB69-F3E065BBE6EF}"/>
              </a:ext>
            </a:extLst>
          </p:cNvPr>
          <p:cNvSpPr/>
          <p:nvPr/>
        </p:nvSpPr>
        <p:spPr>
          <a:xfrm>
            <a:off x="954959" y="3335315"/>
            <a:ext cx="685800" cy="68580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1708352" y="3277519"/>
            <a:ext cx="6227878" cy="1200329"/>
          </a:xfrm>
          <a:prstGeom prst="rect">
            <a:avLst/>
          </a:prstGeom>
          <a:noFill/>
        </p:spPr>
        <p:txBody>
          <a:bodyPr wrap="square" rtlCol="0">
            <a:spAutoFit/>
          </a:bodyPr>
          <a:lstStyle/>
          <a:p>
            <a:r>
              <a:rPr lang="en-US" dirty="0"/>
              <a:t>Attendance (or viewing the recording within 30 days) is recorded on monitoring rubric. Recording may be found at same link as registration.</a:t>
            </a:r>
          </a:p>
          <a:p>
            <a:endParaRPr lang="en-US" dirty="0"/>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3348" y="3192780"/>
            <a:ext cx="5127946" cy="1882140"/>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p:txBody>
          <a:bodyPr vert="horz" lIns="91440" tIns="45720" rIns="91440" bIns="45720" rtlCol="0" anchor="t">
            <a:normAutofit/>
          </a:bodyPr>
          <a:lstStyle/>
          <a:p>
            <a:pPr marL="0" indent="0">
              <a:buNone/>
            </a:pPr>
            <a:r>
              <a:rPr lang="en-US" dirty="0">
                <a:latin typeface="Times New Roman"/>
                <a:cs typeface="Times New Roman"/>
              </a:rPr>
              <a:t>3</a:t>
            </a:r>
            <a:r>
              <a:rPr lang="en-US" baseline="30000" dirty="0">
                <a:latin typeface="Times New Roman"/>
                <a:cs typeface="Times New Roman"/>
              </a:rPr>
              <a:t>rd</a:t>
            </a:r>
            <a:r>
              <a:rPr lang="en-US" dirty="0">
                <a:latin typeface="Times New Roman"/>
                <a:cs typeface="Times New Roman"/>
              </a:rPr>
              <a:t> Wednesday of the month from 9-10am</a:t>
            </a:r>
          </a:p>
          <a:p>
            <a:pPr marL="0" indent="0">
              <a:buNone/>
            </a:pPr>
            <a:r>
              <a:rPr lang="en-US" dirty="0">
                <a:latin typeface="Times New Roman"/>
                <a:cs typeface="Times New Roman"/>
              </a:rPr>
              <a:t>Next webinar is February 16, 2022</a:t>
            </a:r>
          </a:p>
          <a:p>
            <a:pPr marL="0" indent="0">
              <a:buNone/>
            </a:pPr>
            <a:r>
              <a:rPr lang="en-US" dirty="0">
                <a:latin typeface="Times New Roman"/>
                <a:cs typeface="Times New Roman"/>
              </a:rPr>
              <a:t>Come explore careers in </a:t>
            </a:r>
            <a:r>
              <a:rPr lang="en-US" dirty="0">
                <a:solidFill>
                  <a:srgbClr val="FF0000"/>
                </a:solidFill>
                <a:latin typeface="Times New Roman"/>
                <a:cs typeface="Times New Roman"/>
              </a:rPr>
              <a:t>Veterinary Medical Technology</a:t>
            </a:r>
            <a:endParaRPr lang="en-US" b="1" dirty="0">
              <a:solidFill>
                <a:srgbClr val="FF0000"/>
              </a:solidFill>
            </a:endParaRPr>
          </a:p>
          <a:p>
            <a:pPr marL="0" indent="0">
              <a:buNone/>
            </a:pPr>
            <a:r>
              <a:rPr lang="en-US" sz="1200" dirty="0"/>
              <a:t>  </a:t>
            </a:r>
          </a:p>
          <a:p>
            <a:pPr marL="0" indent="0">
              <a:buNone/>
            </a:pPr>
            <a:r>
              <a:rPr lang="en-US" dirty="0"/>
              <a:t>Registration link: </a:t>
            </a:r>
            <a:r>
              <a:rPr lang="en-US" dirty="0">
                <a:hlinkClick r:id="rId4"/>
              </a:rPr>
              <a:t>https://www.ncperkins.org/presentations/</a:t>
            </a:r>
            <a:endParaRPr lang="en-US" dirty="0"/>
          </a:p>
          <a:p>
            <a:pPr marL="174625" indent="-174625"/>
            <a:endParaRPr lang="en-US" dirty="0"/>
          </a:p>
          <a:p>
            <a:pPr marL="174625" indent="-174625"/>
            <a:endParaRPr lang="en-US" dirty="0"/>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normAutofit lnSpcReduction="10000"/>
          </a:bodyPr>
          <a:lstStyle/>
          <a:p>
            <a:r>
              <a:rPr lang="en-US" dirty="0"/>
              <a:t>NC-NET (NC Network for Excellence in Teaching) Professional learning in partnership with CORD </a:t>
            </a:r>
          </a:p>
          <a:p>
            <a:r>
              <a:rPr lang="en-US" dirty="0">
                <a:hlinkClick r:id="rId3"/>
              </a:rPr>
              <a:t>www.nc-net.info</a:t>
            </a:r>
            <a:r>
              <a:rPr lang="en-US" dirty="0"/>
              <a:t> </a:t>
            </a:r>
          </a:p>
          <a:p>
            <a:r>
              <a:rPr lang="en-US" dirty="0"/>
              <a:t>Offerings:</a:t>
            </a:r>
          </a:p>
          <a:p>
            <a:pPr lvl="1"/>
            <a:r>
              <a:rPr lang="en-US" dirty="0"/>
              <a:t>NC Academy - facilitator-led online courses for faculty, upcoming offering on Curriculum Development for Integrated Instruction. Enrollment begins February 19</a:t>
            </a:r>
            <a:r>
              <a:rPr lang="en-US" baseline="30000" dirty="0"/>
              <a:t>th</a:t>
            </a:r>
            <a:r>
              <a:rPr lang="en-US" dirty="0"/>
              <a:t>. </a:t>
            </a:r>
          </a:p>
          <a:p>
            <a:pPr lvl="1"/>
            <a:r>
              <a:rPr lang="en-US" dirty="0"/>
              <a:t>Self-Paced Professional Development: Teaching Contextually, Teaching Employability Skills, Adjunct Faculty Roadmap, and Exploring Stackable Credentials </a:t>
            </a:r>
          </a:p>
          <a:p>
            <a:r>
              <a:rPr lang="en-US" dirty="0"/>
              <a:t>Online instructor resources</a:t>
            </a:r>
          </a:p>
          <a:p>
            <a:pPr lvl="1"/>
            <a:endParaRPr lang="en-US" dirty="0"/>
          </a:p>
        </p:txBody>
      </p:sp>
      <p:sp>
        <p:nvSpPr>
          <p:cNvPr id="397" name="CTE Training"/>
          <p:cNvSpPr txBox="1">
            <a:spLocks noGrp="1"/>
          </p:cNvSpPr>
          <p:nvPr>
            <p:ph type="title"/>
          </p:nvPr>
        </p:nvSpPr>
        <p:spPr/>
        <p:txBody>
          <a:bodyPr/>
          <a:lstStyle/>
          <a:p>
            <a:r>
              <a:rPr lang="en-US" dirty="0"/>
              <a:t>NC*NET</a:t>
            </a:r>
          </a:p>
        </p:txBody>
      </p:sp>
      <p:pic>
        <p:nvPicPr>
          <p:cNvPr id="4" name="Picture 3" descr="NC-NET Logo&#10;">
            <a:extLst>
              <a:ext uri="{FF2B5EF4-FFF2-40B4-BE49-F238E27FC236}">
                <a16:creationId xmlns:a16="http://schemas.microsoft.com/office/drawing/2014/main" id="{3C9EEB09-A6CF-42F5-9EDE-64B916242E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8936" y="3938655"/>
            <a:ext cx="2926080" cy="1155859"/>
          </a:xfrm>
          <a:prstGeom prst="rect">
            <a:avLst/>
          </a:prstGeom>
        </p:spPr>
      </p:pic>
    </p:spTree>
    <p:extLst>
      <p:ext uri="{BB962C8B-B14F-4D97-AF65-F5344CB8AC3E}">
        <p14:creationId xmlns:p14="http://schemas.microsoft.com/office/powerpoint/2010/main" val="38772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vert="horz" lIns="91440" tIns="45720" rIns="91440" bIns="45720" rtlCol="0" anchor="t">
            <a:normAutofit/>
          </a:bodyPr>
          <a:lstStyle/>
          <a:p>
            <a:pPr marL="0" indent="0">
              <a:buNone/>
            </a:pPr>
            <a:r>
              <a:rPr lang="en-US" sz="2400" b="1" dirty="0">
                <a:latin typeface="Times New Roman"/>
                <a:cs typeface="Times New Roman"/>
              </a:rPr>
              <a:t>Pitt-Martin Community College Consortium</a:t>
            </a:r>
          </a:p>
          <a:p>
            <a:pPr marL="169069" lvl="1" indent="0">
              <a:buNone/>
            </a:pPr>
            <a:r>
              <a:rPr lang="en-US" dirty="0"/>
              <a:t>Pitt CC: Quality Matters building better online courses program</a:t>
            </a:r>
          </a:p>
          <a:p>
            <a:pPr marL="169069" lvl="1" indent="0">
              <a:buNone/>
            </a:pPr>
            <a:r>
              <a:rPr lang="en-US" dirty="0"/>
              <a:t>Martin CC: Career exploration during the pandemic</a:t>
            </a:r>
          </a:p>
          <a:p>
            <a:pPr marL="0" indent="0">
              <a:buNone/>
            </a:pPr>
            <a:endParaRPr lang="en-US" dirty="0"/>
          </a:p>
          <a:p>
            <a:pPr marL="0" indent="0">
              <a:buNone/>
            </a:pPr>
            <a:r>
              <a:rPr lang="en-US" sz="1800" dirty="0">
                <a:hlinkClick r:id="rId4"/>
              </a:rPr>
              <a:t>https://www.ncperkins.org/video/video.php?v=Pitt-Martin-2021&amp;y=2021</a:t>
            </a:r>
            <a:r>
              <a:rPr lang="en-US" sz="1800" dirty="0"/>
              <a:t> </a:t>
            </a:r>
          </a:p>
          <a:p>
            <a:pPr marL="0" indent="0">
              <a:buNone/>
            </a:pPr>
            <a:endParaRPr lang="en-US" dirty="0"/>
          </a:p>
          <a:p>
            <a:pPr marL="0" indent="0">
              <a:buNone/>
            </a:pPr>
            <a:r>
              <a:rPr lang="en-US" dirty="0"/>
              <a:t>See all the videos:</a:t>
            </a:r>
          </a:p>
          <a:p>
            <a:pPr marL="0" indent="0">
              <a:buNone/>
            </a:pPr>
            <a:r>
              <a:rPr lang="en-US" dirty="0">
                <a:hlinkClick r:id="rId5"/>
              </a:rPr>
              <a:t>https://www.ncperkins.org/video/</a:t>
            </a: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2021</a:t>
            </a:r>
          </a:p>
        </p:txBody>
      </p:sp>
    </p:spTree>
    <p:extLst>
      <p:ext uri="{BB962C8B-B14F-4D97-AF65-F5344CB8AC3E}">
        <p14:creationId xmlns:p14="http://schemas.microsoft.com/office/powerpoint/2010/main" val="919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564"/>
          <a:stretch/>
        </p:blipFill>
        <p:spPr>
          <a:xfrm>
            <a:off x="4186990" y="1244236"/>
            <a:ext cx="4833444" cy="3625421"/>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320904"/>
            <a:ext cx="3877447" cy="3548753"/>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TEAMS,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Team</a:t>
            </a:r>
          </a:p>
        </p:txBody>
      </p:sp>
      <p:sp>
        <p:nvSpPr>
          <p:cNvPr id="3" name="Content Placeholder 2"/>
          <p:cNvSpPr>
            <a:spLocks noGrp="1"/>
          </p:cNvSpPr>
          <p:nvPr>
            <p:ph idx="1"/>
          </p:nvPr>
        </p:nvSpPr>
        <p:spPr>
          <a:xfrm>
            <a:off x="1964872" y="1200150"/>
            <a:ext cx="5437414" cy="3943350"/>
          </a:xfrm>
        </p:spPr>
        <p:txBody>
          <a:bodyPr>
            <a:noAutofit/>
          </a:bodyPr>
          <a:lstStyle/>
          <a:p>
            <a:pPr marL="0" indent="0">
              <a:spcBef>
                <a:spcPts val="300"/>
              </a:spcBef>
              <a:spcAft>
                <a:spcPts val="400"/>
              </a:spcAft>
              <a:buNone/>
              <a:tabLst>
                <a:tab pos="555625" algn="l"/>
                <a:tab pos="5026025" algn="r"/>
              </a:tabLst>
            </a:pPr>
            <a:r>
              <a:rPr lang="en-US" sz="1600" b="1" dirty="0"/>
              <a:t>Dr. Bob Witchger	</a:t>
            </a:r>
            <a:r>
              <a:rPr lang="en-US" sz="1400" dirty="0"/>
              <a:t>Director, Career &amp; Technical Education</a:t>
            </a:r>
            <a:br>
              <a:rPr lang="en-US" sz="1400" dirty="0"/>
            </a:br>
            <a:r>
              <a:rPr lang="en-US" sz="1400" dirty="0"/>
              <a:t>	WitchgerB@nccommunitycolleges.edu	919-807-7126</a:t>
            </a:r>
          </a:p>
          <a:p>
            <a:pPr marL="0" indent="0">
              <a:spcBef>
                <a:spcPts val="300"/>
              </a:spcBef>
              <a:spcAft>
                <a:spcPts val="400"/>
              </a:spcAft>
              <a:buNone/>
              <a:tabLst>
                <a:tab pos="555625" algn="l"/>
                <a:tab pos="5026025" algn="r"/>
              </a:tabLst>
            </a:pPr>
            <a:r>
              <a:rPr lang="en-US" sz="1600" b="1" dirty="0"/>
              <a:t>Patti Coultas</a:t>
            </a:r>
            <a:r>
              <a:rPr lang="en-US" sz="1400" dirty="0"/>
              <a:t>	Coordinator, Career &amp; Technical Education</a:t>
            </a:r>
            <a:br>
              <a:rPr lang="en-US" sz="1400" dirty="0"/>
            </a:br>
            <a:r>
              <a:rPr lang="en-US" sz="1400" dirty="0"/>
              <a:t>	CoultasP@nccommunitycolleges.edu	919-807-7130</a:t>
            </a:r>
          </a:p>
          <a:p>
            <a:pPr marL="0" indent="0">
              <a:spcBef>
                <a:spcPts val="300"/>
              </a:spcBef>
              <a:spcAft>
                <a:spcPts val="400"/>
              </a:spcAft>
              <a:buNone/>
              <a:tabLst>
                <a:tab pos="555625" algn="l"/>
                <a:tab pos="5026025" algn="r"/>
              </a:tabLst>
            </a:pPr>
            <a:r>
              <a:rPr lang="en-US" sz="1600" b="1" dirty="0"/>
              <a:t>Chris Droessler</a:t>
            </a:r>
            <a:r>
              <a:rPr lang="en-US" sz="1600" dirty="0"/>
              <a:t>	</a:t>
            </a:r>
            <a:r>
              <a:rPr lang="en-US" sz="1400" dirty="0"/>
              <a:t>Coordinator, Career &amp; Technical Education</a:t>
            </a:r>
            <a:br>
              <a:rPr lang="en-US" sz="1400" dirty="0"/>
            </a:br>
            <a:r>
              <a:rPr lang="en-US" sz="1400" dirty="0"/>
              <a:t>	DroesslerC@nccommunitycolleges.edu	919-807-7068</a:t>
            </a:r>
          </a:p>
          <a:p>
            <a:pPr marL="0" indent="0">
              <a:spcBef>
                <a:spcPts val="300"/>
              </a:spcBef>
              <a:spcAft>
                <a:spcPts val="400"/>
              </a:spcAft>
              <a:buNone/>
              <a:tabLst>
                <a:tab pos="555625" algn="l"/>
                <a:tab pos="5026025" algn="r"/>
              </a:tabLst>
            </a:pPr>
            <a:r>
              <a:rPr lang="en-US" sz="1600" b="1" dirty="0"/>
              <a:t>Michelle Lair</a:t>
            </a:r>
            <a:r>
              <a:rPr lang="en-US" sz="1600" dirty="0"/>
              <a:t>	</a:t>
            </a:r>
            <a:r>
              <a:rPr lang="en-US" sz="1400" dirty="0"/>
              <a:t>Director, Academic Programs</a:t>
            </a:r>
            <a:br>
              <a:rPr lang="en-US" sz="1400" dirty="0"/>
            </a:br>
            <a:r>
              <a:rPr lang="en-US" sz="1400" dirty="0"/>
              <a:t>	LairM@nccommunitycolleges.edu	919-807-7227</a:t>
            </a:r>
          </a:p>
          <a:p>
            <a:pPr marL="0" indent="0">
              <a:spcBef>
                <a:spcPts val="300"/>
              </a:spcBef>
              <a:spcAft>
                <a:spcPts val="400"/>
              </a:spcAft>
              <a:buNone/>
              <a:tabLst>
                <a:tab pos="555625" algn="l"/>
                <a:tab pos="5026025" algn="r"/>
              </a:tabLst>
            </a:pPr>
            <a:r>
              <a:rPr lang="en-US" sz="1600" b="1" dirty="0"/>
              <a:t>Darice McDougald</a:t>
            </a:r>
            <a:r>
              <a:rPr lang="en-US" sz="1400" dirty="0"/>
              <a:t>	CTE Administrative Assistant</a:t>
            </a:r>
            <a:br>
              <a:rPr lang="en-US" sz="1400" dirty="0"/>
            </a:br>
            <a:r>
              <a:rPr lang="en-US" sz="1400" dirty="0"/>
              <a:t>	McDougaldD@nccommunitycolleges.edu	919-807-7219</a:t>
            </a:r>
          </a:p>
          <a:p>
            <a:pPr marL="0" indent="0">
              <a:spcBef>
                <a:spcPts val="300"/>
              </a:spcBef>
              <a:spcAft>
                <a:spcPts val="400"/>
              </a:spcAft>
              <a:buNone/>
              <a:tabLst>
                <a:tab pos="555625" algn="l"/>
                <a:tab pos="5026025" algn="r"/>
              </a:tabLst>
            </a:pPr>
            <a:r>
              <a:rPr lang="en-US" sz="1600" b="1" dirty="0"/>
              <a:t>Dr. Mary Olvera</a:t>
            </a:r>
            <a:r>
              <a:rPr lang="en-US" sz="1400" dirty="0"/>
              <a:t>	Coordinator, Career &amp; Technical Education</a:t>
            </a:r>
            <a:br>
              <a:rPr lang="en-US" sz="1400" dirty="0"/>
            </a:br>
            <a:r>
              <a:rPr lang="en-US" sz="1400" dirty="0"/>
              <a:t>	OlveraM@nccommunitycolleges.edu	919-807-7120</a:t>
            </a:r>
          </a:p>
          <a:p>
            <a:pPr marL="0" indent="0">
              <a:spcBef>
                <a:spcPts val="300"/>
              </a:spcBef>
              <a:spcAft>
                <a:spcPts val="400"/>
              </a:spcAft>
              <a:buNone/>
              <a:tabLst>
                <a:tab pos="555625" algn="l"/>
                <a:tab pos="5026025" algn="r"/>
              </a:tabLst>
            </a:pPr>
            <a:r>
              <a:rPr lang="en-US" sz="1600" b="1" dirty="0"/>
              <a:t>Tony R. Reggi</a:t>
            </a:r>
            <a:r>
              <a:rPr lang="en-US" sz="1400" dirty="0"/>
              <a:t>	Coordinator, Career &amp; Technical Education</a:t>
            </a:r>
            <a:br>
              <a:rPr lang="en-US" sz="1400" dirty="0"/>
            </a:br>
            <a:r>
              <a:rPr lang="en-US" sz="1400" dirty="0"/>
              <a:t>	ReggiA@nccommunitycolleges.edu	919-807-7131</a:t>
            </a:r>
          </a:p>
          <a:p>
            <a:pPr marL="0" indent="0">
              <a:spcBef>
                <a:spcPts val="300"/>
              </a:spcBef>
              <a:spcAft>
                <a:spcPts val="400"/>
              </a:spcAft>
              <a:buNone/>
              <a:tabLst>
                <a:tab pos="555625" algn="l"/>
                <a:tab pos="5026025" algn="r"/>
              </a:tabLst>
            </a:pPr>
            <a:endParaRPr lang="en-US" sz="1400" dirty="0"/>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59460A-D17A-41BC-9DBE-247C54B408E9}"/>
              </a:ext>
            </a:extLst>
          </p:cNvPr>
          <p:cNvSpPr>
            <a:spLocks noGrp="1"/>
          </p:cNvSpPr>
          <p:nvPr>
            <p:ph type="title"/>
          </p:nvPr>
        </p:nvSpPr>
        <p:spPr>
          <a:xfrm>
            <a:off x="1297859" y="126367"/>
            <a:ext cx="7364361" cy="994172"/>
          </a:xfrm>
        </p:spPr>
        <p:txBody>
          <a:bodyPr anchor="ctr">
            <a:normAutofit/>
          </a:bodyPr>
          <a:lstStyle/>
          <a:p>
            <a:r>
              <a:rPr lang="en-US" dirty="0"/>
              <a:t>February is CTE Month, we appreciate You!</a:t>
            </a:r>
          </a:p>
        </p:txBody>
      </p:sp>
      <p:pic>
        <p:nvPicPr>
          <p:cNvPr id="13" name="Content Placeholder 12" descr="Logo&#10;&#10;Description automatically generated">
            <a:extLst>
              <a:ext uri="{FF2B5EF4-FFF2-40B4-BE49-F238E27FC236}">
                <a16:creationId xmlns:a16="http://schemas.microsoft.com/office/drawing/2014/main" id="{45E36120-B07A-41C3-BB2C-8C0E33FFFA5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1139" y="1369219"/>
            <a:ext cx="2664942" cy="3449762"/>
          </a:xfrm>
          <a:noFill/>
        </p:spPr>
      </p:pic>
      <p:pic>
        <p:nvPicPr>
          <p:cNvPr id="5" name="Picture 4" descr="Text, letter&#10;&#10;Description automatically generated">
            <a:extLst>
              <a:ext uri="{FF2B5EF4-FFF2-40B4-BE49-F238E27FC236}">
                <a16:creationId xmlns:a16="http://schemas.microsoft.com/office/drawing/2014/main" id="{BE0A8E7D-F657-44D5-BEB0-FD205ED9F3ED}"/>
              </a:ext>
            </a:extLst>
          </p:cNvPr>
          <p:cNvPicPr>
            <a:picLocks noChangeAspect="1"/>
          </p:cNvPicPr>
          <p:nvPr/>
        </p:nvPicPr>
        <p:blipFill>
          <a:blip r:embed="rId3"/>
          <a:stretch>
            <a:fillRect/>
          </a:stretch>
        </p:blipFill>
        <p:spPr>
          <a:xfrm>
            <a:off x="3899535" y="1541620"/>
            <a:ext cx="3886200" cy="2419159"/>
          </a:xfrm>
          <a:prstGeom prst="rect">
            <a:avLst/>
          </a:prstGeom>
          <a:noFill/>
          <a:ln>
            <a:solidFill>
              <a:schemeClr val="tx1"/>
            </a:solidFill>
          </a:ln>
        </p:spPr>
      </p:pic>
      <p:sp>
        <p:nvSpPr>
          <p:cNvPr id="9" name="TextBox 8">
            <a:extLst>
              <a:ext uri="{FF2B5EF4-FFF2-40B4-BE49-F238E27FC236}">
                <a16:creationId xmlns:a16="http://schemas.microsoft.com/office/drawing/2014/main" id="{DFA68A26-0987-44F5-B2FC-C33B6A834586}"/>
              </a:ext>
            </a:extLst>
          </p:cNvPr>
          <p:cNvSpPr txBox="1"/>
          <p:nvPr/>
        </p:nvSpPr>
        <p:spPr>
          <a:xfrm>
            <a:off x="3885247" y="4043306"/>
            <a:ext cx="3914775" cy="338554"/>
          </a:xfrm>
          <a:prstGeom prst="rect">
            <a:avLst/>
          </a:prstGeom>
          <a:noFill/>
        </p:spPr>
        <p:txBody>
          <a:bodyPr wrap="square">
            <a:spAutoFit/>
          </a:bodyPr>
          <a:lstStyle/>
          <a:p>
            <a:pPr algn="ctr"/>
            <a:r>
              <a:rPr lang="en-US" sz="1600" dirty="0"/>
              <a:t>https://governor.nc.gov/media/2920/open</a:t>
            </a:r>
          </a:p>
        </p:txBody>
      </p:sp>
    </p:spTree>
    <p:extLst>
      <p:ext uri="{BB962C8B-B14F-4D97-AF65-F5344CB8AC3E}">
        <p14:creationId xmlns:p14="http://schemas.microsoft.com/office/powerpoint/2010/main" val="417827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02ED93-799E-4058-9BE1-48025A05A480}"/>
              </a:ext>
            </a:extLst>
          </p:cNvPr>
          <p:cNvSpPr>
            <a:spLocks noGrp="1"/>
          </p:cNvSpPr>
          <p:nvPr>
            <p:ph idx="1"/>
          </p:nvPr>
        </p:nvSpPr>
        <p:spPr/>
        <p:txBody>
          <a:bodyPr>
            <a:normAutofit fontScale="92500" lnSpcReduction="10000"/>
          </a:bodyPr>
          <a:lstStyle/>
          <a:p>
            <a:pPr marL="0" indent="0">
              <a:spcAft>
                <a:spcPts val="1200"/>
              </a:spcAft>
              <a:buNone/>
            </a:pPr>
            <a:r>
              <a:rPr lang="en-US" sz="2400" dirty="0"/>
              <a:t>Assess: </a:t>
            </a:r>
          </a:p>
          <a:p>
            <a:pPr lvl="1">
              <a:spcAft>
                <a:spcPts val="1200"/>
              </a:spcAft>
            </a:pPr>
            <a:r>
              <a:rPr lang="en-US" sz="2400" dirty="0"/>
              <a:t>Student Performance </a:t>
            </a:r>
          </a:p>
          <a:p>
            <a:pPr lvl="1">
              <a:spcAft>
                <a:spcPts val="1200"/>
              </a:spcAft>
            </a:pPr>
            <a:r>
              <a:rPr lang="en-US" sz="2400" dirty="0"/>
              <a:t>Size, Scope &amp; Quality</a:t>
            </a:r>
          </a:p>
          <a:p>
            <a:pPr lvl="1">
              <a:spcAft>
                <a:spcPts val="1200"/>
              </a:spcAft>
            </a:pPr>
            <a:r>
              <a:rPr lang="en-US" sz="2400" dirty="0"/>
              <a:t>Labor market alignment </a:t>
            </a:r>
          </a:p>
          <a:p>
            <a:pPr lvl="1">
              <a:spcAft>
                <a:spcPts val="1200"/>
              </a:spcAft>
            </a:pPr>
            <a:r>
              <a:rPr lang="en-US" sz="2400" dirty="0"/>
              <a:t>Implementing Programs of Study</a:t>
            </a:r>
          </a:p>
          <a:p>
            <a:pPr lvl="1">
              <a:spcAft>
                <a:spcPts val="1200"/>
              </a:spcAft>
            </a:pPr>
            <a:r>
              <a:rPr lang="en-US" sz="2400" dirty="0"/>
              <a:t>Recruitment, retention, &amp; training of CTE faculty and staff</a:t>
            </a:r>
          </a:p>
          <a:p>
            <a:pPr lvl="1">
              <a:spcAft>
                <a:spcPts val="1200"/>
              </a:spcAft>
            </a:pPr>
            <a:r>
              <a:rPr lang="en-US" sz="2400" dirty="0"/>
              <a:t>Improving equity and access</a:t>
            </a:r>
          </a:p>
          <a:p>
            <a:pPr marL="0" indent="0">
              <a:buNone/>
            </a:pPr>
            <a:endParaRPr lang="en-US" dirty="0"/>
          </a:p>
        </p:txBody>
      </p:sp>
      <p:sp>
        <p:nvSpPr>
          <p:cNvPr id="3" name="Title 2">
            <a:extLst>
              <a:ext uri="{FF2B5EF4-FFF2-40B4-BE49-F238E27FC236}">
                <a16:creationId xmlns:a16="http://schemas.microsoft.com/office/drawing/2014/main" id="{4653F733-EC64-46FD-A779-95AE40F2BA73}"/>
              </a:ext>
            </a:extLst>
          </p:cNvPr>
          <p:cNvSpPr>
            <a:spLocks noGrp="1"/>
          </p:cNvSpPr>
          <p:nvPr>
            <p:ph type="title"/>
          </p:nvPr>
        </p:nvSpPr>
        <p:spPr/>
        <p:txBody>
          <a:bodyPr/>
          <a:lstStyle/>
          <a:p>
            <a:r>
              <a:rPr lang="en-US" dirty="0"/>
              <a:t>Key Parts of the CLNA</a:t>
            </a:r>
          </a:p>
        </p:txBody>
      </p:sp>
    </p:spTree>
    <p:extLst>
      <p:ext uri="{BB962C8B-B14F-4D97-AF65-F5344CB8AC3E}">
        <p14:creationId xmlns:p14="http://schemas.microsoft.com/office/powerpoint/2010/main" val="326337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213B11-27C3-4BC4-A0AB-E1E6A8062CA1}"/>
              </a:ext>
            </a:extLst>
          </p:cNvPr>
          <p:cNvSpPr>
            <a:spLocks noGrp="1"/>
          </p:cNvSpPr>
          <p:nvPr>
            <p:ph idx="1"/>
          </p:nvPr>
        </p:nvSpPr>
        <p:spPr/>
        <p:txBody>
          <a:bodyPr/>
          <a:lstStyle/>
          <a:p>
            <a:r>
              <a:rPr lang="en-US" dirty="0"/>
              <a:t>Alamance Community College</a:t>
            </a:r>
          </a:p>
          <a:p>
            <a:r>
              <a:rPr lang="en-US" dirty="0"/>
              <a:t>Wilson Community College</a:t>
            </a:r>
          </a:p>
          <a:p>
            <a:pPr marL="0" indent="0">
              <a:buNone/>
            </a:pPr>
            <a:endParaRPr lang="en-US" dirty="0"/>
          </a:p>
          <a:p>
            <a:pPr marL="0" indent="0">
              <a:buNone/>
            </a:pPr>
            <a:endParaRPr lang="en-US" dirty="0"/>
          </a:p>
          <a:p>
            <a:pPr marL="0" indent="0">
              <a:buNone/>
            </a:pPr>
            <a:r>
              <a:rPr lang="en-US" dirty="0"/>
              <a:t>Documents discussed today are on the </a:t>
            </a:r>
            <a:br>
              <a:rPr lang="en-US" dirty="0"/>
            </a:br>
            <a:r>
              <a:rPr lang="en-US" dirty="0"/>
              <a:t>NCPerkins.org front page</a:t>
            </a:r>
          </a:p>
          <a:p>
            <a:pPr marL="0" indent="0">
              <a:buNone/>
            </a:pPr>
            <a:endParaRPr lang="en-US" dirty="0"/>
          </a:p>
          <a:p>
            <a:pPr marL="0" indent="0">
              <a:buNone/>
            </a:pPr>
            <a:r>
              <a:rPr lang="en-US" dirty="0"/>
              <a:t>The PowerPoint is on the </a:t>
            </a:r>
          </a:p>
          <a:p>
            <a:pPr marL="0" indent="0">
              <a:buNone/>
            </a:pPr>
            <a:r>
              <a:rPr lang="en-US" dirty="0"/>
              <a:t>NCPerkins.org/presentations page</a:t>
            </a:r>
          </a:p>
          <a:p>
            <a:endParaRPr lang="en-US" dirty="0"/>
          </a:p>
        </p:txBody>
      </p:sp>
      <p:sp>
        <p:nvSpPr>
          <p:cNvPr id="3" name="Title 2">
            <a:extLst>
              <a:ext uri="{FF2B5EF4-FFF2-40B4-BE49-F238E27FC236}">
                <a16:creationId xmlns:a16="http://schemas.microsoft.com/office/drawing/2014/main" id="{DF744751-EAD3-4039-AE66-8DA5F1EC90D9}"/>
              </a:ext>
            </a:extLst>
          </p:cNvPr>
          <p:cNvSpPr>
            <a:spLocks noGrp="1"/>
          </p:cNvSpPr>
          <p:nvPr>
            <p:ph type="title"/>
          </p:nvPr>
        </p:nvSpPr>
        <p:spPr/>
        <p:txBody>
          <a:bodyPr/>
          <a:lstStyle/>
          <a:p>
            <a:r>
              <a:rPr lang="en-US" dirty="0"/>
              <a:t>CLNA at your Advisory Committee Meetings</a:t>
            </a:r>
          </a:p>
        </p:txBody>
      </p:sp>
      <p:pic>
        <p:nvPicPr>
          <p:cNvPr id="5" name="Picture 4" descr="Logo, company name&#10;&#10;Description automatically generated">
            <a:extLst>
              <a:ext uri="{FF2B5EF4-FFF2-40B4-BE49-F238E27FC236}">
                <a16:creationId xmlns:a16="http://schemas.microsoft.com/office/drawing/2014/main" id="{02F9F848-6FE6-4BF5-8F36-5F90901D2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076" y="3080481"/>
            <a:ext cx="2295144" cy="1789176"/>
          </a:xfrm>
          <a:prstGeom prst="rect">
            <a:avLst/>
          </a:prstGeom>
        </p:spPr>
      </p:pic>
    </p:spTree>
    <p:extLst>
      <p:ext uri="{BB962C8B-B14F-4D97-AF65-F5344CB8AC3E}">
        <p14:creationId xmlns:p14="http://schemas.microsoft.com/office/powerpoint/2010/main" val="285841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36E451-9A61-428E-B7A0-66DC52BBF834}"/>
              </a:ext>
            </a:extLst>
          </p:cNvPr>
          <p:cNvSpPr>
            <a:spLocks noGrp="1"/>
          </p:cNvSpPr>
          <p:nvPr>
            <p:ph idx="1"/>
          </p:nvPr>
        </p:nvSpPr>
        <p:spPr>
          <a:xfrm>
            <a:off x="2136059" y="1314450"/>
            <a:ext cx="6064743" cy="911756"/>
          </a:xfrm>
        </p:spPr>
        <p:txBody>
          <a:bodyPr/>
          <a:lstStyle/>
          <a:p>
            <a:pPr marL="0" indent="0" rtl="0" fontAlgn="base">
              <a:buNone/>
            </a:pPr>
            <a:r>
              <a:rPr lang="en-US" b="0" i="0" u="none" strike="noStrike" dirty="0">
                <a:solidFill>
                  <a:srgbClr val="000000"/>
                </a:solidFill>
                <a:effectLst/>
                <a:latin typeface="HelvLight"/>
              </a:rPr>
              <a:t>Dean of Industrial Technologies</a:t>
            </a:r>
            <a:r>
              <a:rPr lang="en-US" b="0" i="0" dirty="0">
                <a:solidFill>
                  <a:srgbClr val="000000"/>
                </a:solidFill>
                <a:effectLst/>
                <a:latin typeface="HelvLight"/>
              </a:rPr>
              <a:t>​</a:t>
            </a:r>
            <a:endParaRPr lang="en-US" b="0" i="0" dirty="0">
              <a:solidFill>
                <a:srgbClr val="000000"/>
              </a:solidFill>
              <a:effectLst/>
              <a:latin typeface="Segoe UI" panose="020B0502040204020203" pitchFamily="34" charset="0"/>
            </a:endParaRPr>
          </a:p>
          <a:p>
            <a:pPr marL="0" indent="0" rtl="0" fontAlgn="base">
              <a:buNone/>
            </a:pPr>
            <a:r>
              <a:rPr lang="en-US" b="0" i="0" u="none" strike="noStrike" dirty="0">
                <a:solidFill>
                  <a:srgbClr val="000000"/>
                </a:solidFill>
                <a:effectLst/>
                <a:latin typeface="HelvLight"/>
              </a:rPr>
              <a:t>Alamance Community College</a:t>
            </a:r>
            <a:r>
              <a:rPr lang="en-US" b="0" i="0" dirty="0">
                <a:solidFill>
                  <a:srgbClr val="000000"/>
                </a:solidFill>
                <a:effectLst/>
                <a:latin typeface="HelvLight"/>
              </a:rPr>
              <a:t>​</a:t>
            </a:r>
            <a:endParaRPr lang="en-US" b="0" i="0" dirty="0">
              <a:solidFill>
                <a:srgbClr val="000000"/>
              </a:solidFill>
              <a:effectLst/>
              <a:latin typeface="Segoe UI" panose="020B0502040204020203" pitchFamily="34" charset="0"/>
            </a:endParaRPr>
          </a:p>
          <a:p>
            <a:pPr marL="0" indent="0">
              <a:buNone/>
            </a:pPr>
            <a:endParaRPr lang="en-US" dirty="0"/>
          </a:p>
        </p:txBody>
      </p:sp>
      <p:sp>
        <p:nvSpPr>
          <p:cNvPr id="3" name="Title 2">
            <a:extLst>
              <a:ext uri="{FF2B5EF4-FFF2-40B4-BE49-F238E27FC236}">
                <a16:creationId xmlns:a16="http://schemas.microsoft.com/office/drawing/2014/main" id="{5DA8AF12-6807-45F6-9A5A-315D8C8A83B4}"/>
              </a:ext>
            </a:extLst>
          </p:cNvPr>
          <p:cNvSpPr>
            <a:spLocks noGrp="1"/>
          </p:cNvSpPr>
          <p:nvPr>
            <p:ph type="title"/>
          </p:nvPr>
        </p:nvSpPr>
        <p:spPr/>
        <p:txBody>
          <a:bodyPr/>
          <a:lstStyle/>
          <a:p>
            <a:r>
              <a:rPr lang="en-US" dirty="0"/>
              <a:t>Justin Snyder</a:t>
            </a:r>
          </a:p>
        </p:txBody>
      </p:sp>
      <p:pic>
        <p:nvPicPr>
          <p:cNvPr id="1026" name="Picture 2">
            <a:extLst>
              <a:ext uri="{FF2B5EF4-FFF2-40B4-BE49-F238E27FC236}">
                <a16:creationId xmlns:a16="http://schemas.microsoft.com/office/drawing/2014/main" id="{833EFE67-948F-4C81-BB5B-56D825BA6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3047878"/>
            <a:ext cx="46291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wearing glasses and a blue shirt&#10;&#10;Description automatically generated with medium confidence">
            <a:extLst>
              <a:ext uri="{FF2B5EF4-FFF2-40B4-BE49-F238E27FC236}">
                <a16:creationId xmlns:a16="http://schemas.microsoft.com/office/drawing/2014/main" id="{564963F4-5F7D-47BC-BB1D-D0AD9D4A2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59" y="1314450"/>
            <a:ext cx="1676400" cy="2514600"/>
          </a:xfrm>
          <a:prstGeom prst="rect">
            <a:avLst/>
          </a:prstGeom>
        </p:spPr>
      </p:pic>
    </p:spTree>
    <p:extLst>
      <p:ext uri="{BB962C8B-B14F-4D97-AF65-F5344CB8AC3E}">
        <p14:creationId xmlns:p14="http://schemas.microsoft.com/office/powerpoint/2010/main" val="220021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1_Office Theme">
  <a:themeElements>
    <a:clrScheme name="WCC Palette">
      <a:dk1>
        <a:srgbClr val="3C4743"/>
      </a:dk1>
      <a:lt1>
        <a:srgbClr val="E5E6DA"/>
      </a:lt1>
      <a:dk2>
        <a:srgbClr val="000000"/>
      </a:dk2>
      <a:lt2>
        <a:srgbClr val="FFFFFF"/>
      </a:lt2>
      <a:accent1>
        <a:srgbClr val="684D94"/>
      </a:accent1>
      <a:accent2>
        <a:srgbClr val="ADC822"/>
      </a:accent2>
      <a:accent3>
        <a:srgbClr val="7CBFB7"/>
      </a:accent3>
      <a:accent4>
        <a:srgbClr val="29044A"/>
      </a:accent4>
      <a:accent5>
        <a:srgbClr val="0B2E58"/>
      </a:accent5>
      <a:accent6>
        <a:srgbClr val="24684B"/>
      </a:accent6>
      <a:hlink>
        <a:srgbClr val="6488A3"/>
      </a:hlink>
      <a:folHlink>
        <a:srgbClr val="684D9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5FE4A5BFF8E94EAB7A39F52ECFD615" ma:contentTypeVersion="10" ma:contentTypeDescription="Create a new document." ma:contentTypeScope="" ma:versionID="80342b079a0af6fb0e994baa64478447">
  <xsd:schema xmlns:xsd="http://www.w3.org/2001/XMLSchema" xmlns:xs="http://www.w3.org/2001/XMLSchema" xmlns:p="http://schemas.microsoft.com/office/2006/metadata/properties" xmlns:ns2="a303338d-1577-474a-a80e-79e0bcd4a9f6" targetNamespace="http://schemas.microsoft.com/office/2006/metadata/properties" ma:root="true" ma:fieldsID="f900f987adbfcc2dd4b419321abdb372" ns2:_="">
    <xsd:import namespace="a303338d-1577-474a-a80e-79e0bcd4a9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03338d-1577-474a-a80e-79e0bcd4a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E6611B-3A51-43B8-BA91-AEDE29085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03338d-1577-474a-a80e-79e0bcd4a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1C12FC-6215-4B2B-9EAC-7E250CE89C1A}">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a303338d-1577-474a-a80e-79e0bcd4a9f6"/>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9E70F828-9EB5-482E-A8F9-6390273F4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2529</Words>
  <Application>Microsoft Office PowerPoint</Application>
  <PresentationFormat>On-screen Show (16:9)</PresentationFormat>
  <Paragraphs>492</Paragraphs>
  <Slides>57</Slides>
  <Notes>32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57</vt:i4>
      </vt:variant>
    </vt:vector>
  </HeadingPairs>
  <TitlesOfParts>
    <vt:vector size="70" baseType="lpstr">
      <vt:lpstr>Arial</vt:lpstr>
      <vt:lpstr>Calibri</vt:lpstr>
      <vt:lpstr>Calibri Light</vt:lpstr>
      <vt:lpstr>Helvetica Neue Medium</vt:lpstr>
      <vt:lpstr>HelvLight</vt:lpstr>
      <vt:lpstr>Imprint MT Shadow</vt:lpstr>
      <vt:lpstr>Roboto</vt:lpstr>
      <vt:lpstr>Roboto Slab</vt:lpstr>
      <vt:lpstr>Segoe UI</vt:lpstr>
      <vt:lpstr>Times New Roman</vt:lpstr>
      <vt:lpstr>Office Theme</vt:lpstr>
      <vt:lpstr>1_Office Theme</vt:lpstr>
      <vt:lpstr>Marina</vt:lpstr>
      <vt:lpstr>Perkins Update</vt:lpstr>
      <vt:lpstr>PowerPoint Presentation</vt:lpstr>
      <vt:lpstr>Team Perkins Changes</vt:lpstr>
      <vt:lpstr>Purpose of Perkins </vt:lpstr>
      <vt:lpstr>Promising Practice Video 2021</vt:lpstr>
      <vt:lpstr>February is CTE Month, we appreciate You!</vt:lpstr>
      <vt:lpstr>Key Parts of the CLNA</vt:lpstr>
      <vt:lpstr>CLNA at your Advisory Committee Meetings</vt:lpstr>
      <vt:lpstr>Justin Snyder</vt:lpstr>
      <vt:lpstr>Alamance Community College  </vt:lpstr>
      <vt:lpstr>Agenda </vt:lpstr>
      <vt:lpstr>Objectives </vt:lpstr>
      <vt:lpstr>Introductions </vt:lpstr>
      <vt:lpstr>Program Overview </vt:lpstr>
      <vt:lpstr>Community College Flexibility </vt:lpstr>
      <vt:lpstr>PowerPoint Presentation</vt:lpstr>
      <vt:lpstr>What types of positions does your company typically hire? </vt:lpstr>
      <vt:lpstr>What are the three most important non-industry specifc skills you want in a employee?</vt:lpstr>
      <vt:lpstr>What should an ACC graduate offer your business?</vt:lpstr>
      <vt:lpstr>How important is it to train your incumbent workers? </vt:lpstr>
      <vt:lpstr>Recruitment </vt:lpstr>
      <vt:lpstr>Certification: Yes or No?</vt:lpstr>
      <vt:lpstr>Accreditation: Valuable or Not? </vt:lpstr>
      <vt:lpstr>PowerPoint Presentation</vt:lpstr>
      <vt:lpstr>Should the culinary program place a greater emphasis on production?  </vt:lpstr>
      <vt:lpstr>How should ACC _______ set ourselves apart from others?  </vt:lpstr>
      <vt:lpstr>What type of equipment do we need to be training our students on?  </vt:lpstr>
      <vt:lpstr>Thoughts on Proposed Programs</vt:lpstr>
      <vt:lpstr>How can we partner to support each other?  </vt:lpstr>
      <vt:lpstr>Next Steps </vt:lpstr>
      <vt:lpstr>Rob Holsten</vt:lpstr>
      <vt:lpstr>PowerPoint Presentation</vt:lpstr>
      <vt:lpstr>PowerPoint Presentation</vt:lpstr>
      <vt:lpstr>PowerPoint Presentation</vt:lpstr>
      <vt:lpstr>PowerPoint Presentation</vt:lpstr>
      <vt:lpstr>PowerPoint Presentation</vt:lpstr>
      <vt:lpstr>Starting the CLNA Assessment Process</vt:lpstr>
      <vt:lpstr>Review Data, Programs, Labor Market </vt:lpstr>
      <vt:lpstr>Review 9-14 Programs of Study, Faculty Skills </vt:lpstr>
      <vt:lpstr>Serve Special Populations Enrolled in CTE </vt:lpstr>
      <vt:lpstr>State Follow Up with Colleges</vt:lpstr>
      <vt:lpstr>Pell and BIA - Update</vt:lpstr>
      <vt:lpstr>Do you have documents overdue?</vt:lpstr>
      <vt:lpstr>Upcoming Spring Perkins Workshop</vt:lpstr>
      <vt:lpstr>Perkins 101 Workshop and Annual Meeting</vt:lpstr>
      <vt:lpstr>Leadership Projects</vt:lpstr>
      <vt:lpstr>Performance Partnership Webinars</vt:lpstr>
      <vt:lpstr>Professional Learning Opportunity</vt:lpstr>
      <vt:lpstr>Dates and Topics</vt:lpstr>
      <vt:lpstr>NACTEi Spring Conference</vt:lpstr>
      <vt:lpstr>We encourage you to present a best practice!</vt:lpstr>
      <vt:lpstr>Perkins Monthly Updates</vt:lpstr>
      <vt:lpstr>Raising the Awareness of Career Pathways Webinars</vt:lpstr>
      <vt:lpstr>NC*NET</vt:lpstr>
      <vt:lpstr>Promising Practice Video 2021</vt:lpstr>
      <vt:lpstr>Technical assistance is available</vt:lpstr>
      <vt:lpstr>Perkins/CTE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313</cp:revision>
  <dcterms:created xsi:type="dcterms:W3CDTF">2021-08-11T12:00:29Z</dcterms:created>
  <dcterms:modified xsi:type="dcterms:W3CDTF">2022-02-08T12:45:59Z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0x0101003C5FE4A5BFF8E94EAB7A39F52ECFD615</vt:lpwstr>
  </property>
</Properties>
</file>