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4"/>
  </p:notesMasterIdLst>
  <p:handoutMasterIdLst>
    <p:handoutMasterId r:id="rId25"/>
  </p:handoutMasterIdLst>
  <p:sldIdLst>
    <p:sldId id="259" r:id="rId2"/>
    <p:sldId id="260" r:id="rId3"/>
    <p:sldId id="275" r:id="rId4"/>
    <p:sldId id="279" r:id="rId5"/>
    <p:sldId id="261" r:id="rId6"/>
    <p:sldId id="262" r:id="rId7"/>
    <p:sldId id="276" r:id="rId8"/>
    <p:sldId id="263" r:id="rId9"/>
    <p:sldId id="264" r:id="rId10"/>
    <p:sldId id="265" r:id="rId11"/>
    <p:sldId id="266" r:id="rId12"/>
    <p:sldId id="277" r:id="rId13"/>
    <p:sldId id="267" r:id="rId14"/>
    <p:sldId id="278" r:id="rId15"/>
    <p:sldId id="268" r:id="rId16"/>
    <p:sldId id="269" r:id="rId17"/>
    <p:sldId id="270" r:id="rId18"/>
    <p:sldId id="271" r:id="rId19"/>
    <p:sldId id="272" r:id="rId20"/>
    <p:sldId id="280" r:id="rId21"/>
    <p:sldId id="273" r:id="rId22"/>
    <p:sldId id="27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111"/>
    <a:srgbClr val="0531FF"/>
    <a:srgbClr val="0037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57" autoAdjust="0"/>
    <p:restoredTop sz="86424"/>
  </p:normalViewPr>
  <p:slideViewPr>
    <p:cSldViewPr snapToGrid="0">
      <p:cViewPr varScale="1">
        <p:scale>
          <a:sx n="99" d="100"/>
          <a:sy n="99" d="100"/>
        </p:scale>
        <p:origin x="1566"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 d="2"/>
        <a:sy n="1" d="2"/>
      </p:scale>
      <p:origin x="0" y="0"/>
    </p:cViewPr>
  </p:sorterViewPr>
  <p:notesViewPr>
    <p:cSldViewPr snapToGrid="0">
      <p:cViewPr varScale="1">
        <p:scale>
          <a:sx n="117" d="100"/>
          <a:sy n="117" d="100"/>
        </p:scale>
        <p:origin x="2376"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E9B6F52-CC10-4425-9195-EDF28B435798}" type="datetimeFigureOut">
              <a:rPr lang="en-US" smtClean="0"/>
              <a:t>8/14/2018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111C28-737F-4457-9FE5-6826B7F3293B}" type="slidenum">
              <a:rPr lang="en-US" smtClean="0"/>
              <a:t>‹#›</a:t>
            </a:fld>
            <a:endParaRPr lang="en-US"/>
          </a:p>
        </p:txBody>
      </p:sp>
    </p:spTree>
    <p:extLst>
      <p:ext uri="{BB962C8B-B14F-4D97-AF65-F5344CB8AC3E}">
        <p14:creationId xmlns:p14="http://schemas.microsoft.com/office/powerpoint/2010/main" val="28344465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2D3CF6-D097-446F-BA20-84B1F837E572}" type="datetimeFigureOut">
              <a:rPr lang="en-US" smtClean="0"/>
              <a:t>8/14/2018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52D8DC-3CCA-4826-966D-69131461ECBB}" type="slidenum">
              <a:rPr lang="en-US" smtClean="0"/>
              <a:t>‹#›</a:t>
            </a:fld>
            <a:endParaRPr lang="en-US"/>
          </a:p>
        </p:txBody>
      </p:sp>
    </p:spTree>
    <p:extLst>
      <p:ext uri="{BB962C8B-B14F-4D97-AF65-F5344CB8AC3E}">
        <p14:creationId xmlns:p14="http://schemas.microsoft.com/office/powerpoint/2010/main" val="8780096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399" y="2452500"/>
            <a:ext cx="7336465" cy="1428500"/>
          </a:xfrm>
        </p:spPr>
        <p:txBody>
          <a:bodyPr anchor="b">
            <a:normAutofit/>
          </a:bodyPr>
          <a:lstStyle>
            <a:lvl1pPr algn="ctr">
              <a:defRPr sz="4400" b="1">
                <a:latin typeface="+mn-lt"/>
              </a:defRPr>
            </a:lvl1pPr>
          </a:lstStyle>
          <a:p>
            <a:r>
              <a:rPr lang="en-US" dirty="0"/>
              <a:t>Click to edit Master title style</a:t>
            </a:r>
          </a:p>
        </p:txBody>
      </p:sp>
      <p:sp>
        <p:nvSpPr>
          <p:cNvPr id="3" name="Subtitle 2"/>
          <p:cNvSpPr>
            <a:spLocks noGrp="1"/>
          </p:cNvSpPr>
          <p:nvPr>
            <p:ph type="subTitle" idx="1"/>
          </p:nvPr>
        </p:nvSpPr>
        <p:spPr>
          <a:xfrm>
            <a:off x="914399" y="3881000"/>
            <a:ext cx="7336465" cy="1655762"/>
          </a:xfrm>
        </p:spPr>
        <p:txBody>
          <a:bodyPr>
            <a:normAutofit/>
          </a:bodyPr>
          <a:lstStyle>
            <a:lvl1pPr marL="0" indent="0" algn="ctr">
              <a:buNone/>
              <a:defRPr sz="360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dirty="0"/>
              <a:t>Click to edit Master subtitle style</a:t>
            </a:r>
          </a:p>
        </p:txBody>
      </p:sp>
      <p:sp>
        <p:nvSpPr>
          <p:cNvPr id="9" name="Rectangle 8"/>
          <p:cNvSpPr/>
          <p:nvPr userDrawn="1"/>
        </p:nvSpPr>
        <p:spPr>
          <a:xfrm>
            <a:off x="1733354" y="489262"/>
            <a:ext cx="6025812" cy="1101968"/>
          </a:xfrm>
          <a:prstGeom prst="rect">
            <a:avLst/>
          </a:prstGeom>
          <a:noFill/>
        </p:spPr>
        <p:txBody>
          <a:bodyPr wrap="square" lIns="68580" tIns="34290" rIns="68580" bIns="34290">
            <a:spAutoFit/>
          </a:bodyPr>
          <a:lstStyle/>
          <a:p>
            <a:pPr>
              <a:lnSpc>
                <a:spcPct val="80000"/>
              </a:lnSpc>
            </a:pPr>
            <a:r>
              <a:rPr lang="en-US" sz="4000" b="0" cap="none" spc="0" dirty="0">
                <a:ln w="0"/>
                <a:solidFill>
                  <a:srgbClr val="003767"/>
                </a:solidFill>
                <a:effectLst>
                  <a:outerShdw blurRad="38100" dist="25400" dir="5400000" algn="ctr" rotWithShape="0">
                    <a:srgbClr val="6E747A">
                      <a:alpha val="43000"/>
                    </a:srgbClr>
                  </a:outerShdw>
                </a:effectLst>
              </a:rPr>
              <a:t>North Carolina </a:t>
            </a:r>
          </a:p>
          <a:p>
            <a:pPr>
              <a:lnSpc>
                <a:spcPct val="80000"/>
              </a:lnSpc>
            </a:pPr>
            <a:r>
              <a:rPr lang="en-US" sz="4000" b="0" cap="none" spc="0" dirty="0">
                <a:ln w="0"/>
                <a:solidFill>
                  <a:srgbClr val="003767"/>
                </a:solidFill>
                <a:effectLst>
                  <a:outerShdw blurRad="38100" dist="25400" dir="5400000" algn="ctr" rotWithShape="0">
                    <a:srgbClr val="6E747A">
                      <a:alpha val="43000"/>
                    </a:srgbClr>
                  </a:outerShdw>
                </a:effectLst>
              </a:rPr>
              <a:t>Community College System</a:t>
            </a:r>
          </a:p>
        </p:txBody>
      </p:sp>
      <p:cxnSp>
        <p:nvCxnSpPr>
          <p:cNvPr id="10" name="Straight Connector 9" title="Gold Line"/>
          <p:cNvCxnSpPr/>
          <p:nvPr userDrawn="1"/>
        </p:nvCxnSpPr>
        <p:spPr>
          <a:xfrm flipV="1">
            <a:off x="1733354" y="1864894"/>
            <a:ext cx="5705475" cy="25290"/>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498914" cy="1690594"/>
          </a:xfrm>
          <a:prstGeom prst="rect">
            <a:avLst/>
          </a:prstGeom>
        </p:spPr>
      </p:pic>
    </p:spTree>
    <p:extLst>
      <p:ext uri="{BB962C8B-B14F-4D97-AF65-F5344CB8AC3E}">
        <p14:creationId xmlns:p14="http://schemas.microsoft.com/office/powerpoint/2010/main" val="813769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8/14/2018</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7349" y="297662"/>
            <a:ext cx="971180" cy="1460496"/>
          </a:xfrm>
          <a:prstGeom prst="rect">
            <a:avLst/>
          </a:prstGeom>
        </p:spPr>
      </p:pic>
      <p:cxnSp>
        <p:nvCxnSpPr>
          <p:cNvPr id="10" name="Straight Connector 9" title="Gold Line"/>
          <p:cNvCxnSpPr/>
          <p:nvPr userDrawn="1"/>
        </p:nvCxnSpPr>
        <p:spPr>
          <a:xfrm flipV="1">
            <a:off x="1455549" y="1716352"/>
            <a:ext cx="7059802" cy="13623"/>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617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8/14/2018</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161741"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54263" cy="392866"/>
          </a:xfrm>
          <a:prstGeom prst="rect">
            <a:avLst/>
          </a:prstGeom>
        </p:spPr>
      </p:pic>
    </p:spTree>
    <p:extLst>
      <p:ext uri="{BB962C8B-B14F-4D97-AF65-F5344CB8AC3E}">
        <p14:creationId xmlns:p14="http://schemas.microsoft.com/office/powerpoint/2010/main" val="3063052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xfrm>
            <a:off x="6553200" y="6356350"/>
            <a:ext cx="2133600"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78141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761204"/>
            <a:ext cx="7886700" cy="4731671"/>
          </a:xfrm>
        </p:spPr>
        <p:txBody>
          <a:bodyPr>
            <a:normAutofit/>
          </a:bodyPr>
          <a:lstStyle>
            <a:lvl1pPr marL="233363" indent="-233363">
              <a:lnSpc>
                <a:spcPct val="100000"/>
              </a:lnSpc>
              <a:spcBef>
                <a:spcPts val="600"/>
              </a:spcBef>
              <a:tabLst/>
              <a:defRPr sz="2800"/>
            </a:lvl1pPr>
            <a:lvl2pPr marL="458788" indent="-201613">
              <a:lnSpc>
                <a:spcPct val="100000"/>
              </a:lnSpc>
              <a:spcBef>
                <a:spcPts val="300"/>
              </a:spcBef>
              <a:tabLst/>
              <a:defRPr sz="2400"/>
            </a:lvl2pPr>
            <a:lvl3pPr marL="692150" indent="-177800">
              <a:lnSpc>
                <a:spcPct val="100000"/>
              </a:lnSpc>
              <a:spcBef>
                <a:spcPts val="300"/>
              </a:spcBef>
              <a:tabLst/>
              <a:defRPr sz="2200"/>
            </a:lvl3pPr>
            <a:lvl4pPr marL="976313" indent="-204788">
              <a:lnSpc>
                <a:spcPct val="100000"/>
              </a:lnSpc>
              <a:spcBef>
                <a:spcPts val="300"/>
              </a:spcBef>
              <a:tabLst/>
              <a:defRPr sz="2000"/>
            </a:lvl4pPr>
            <a:lvl5pPr marL="1200150" indent="-171450">
              <a:lnSpc>
                <a:spcPct val="100000"/>
              </a:lnSpc>
              <a:spcBef>
                <a:spcPts val="300"/>
              </a:spcBef>
              <a:tabLst/>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Tree>
    <p:extLst>
      <p:ext uri="{BB962C8B-B14F-4D97-AF65-F5344CB8AC3E}">
        <p14:creationId xmlns:p14="http://schemas.microsoft.com/office/powerpoint/2010/main" val="2476938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normAutofit/>
          </a:bodyPr>
          <a:lstStyle>
            <a:lvl1pPr algn="ctr">
              <a:defRPr sz="3600"/>
            </a:lvl1pPr>
          </a:lstStyle>
          <a:p>
            <a:r>
              <a:rPr lang="en-US" dirty="0"/>
              <a:t>Click to edit Master title style</a:t>
            </a:r>
          </a:p>
        </p:txBody>
      </p:sp>
      <p:sp>
        <p:nvSpPr>
          <p:cNvPr id="3" name="Text Placeholder 2"/>
          <p:cNvSpPr>
            <a:spLocks noGrp="1"/>
          </p:cNvSpPr>
          <p:nvPr>
            <p:ph type="body" idx="1"/>
          </p:nvPr>
        </p:nvSpPr>
        <p:spPr>
          <a:xfrm>
            <a:off x="623888" y="4589468"/>
            <a:ext cx="7886700" cy="1500187"/>
          </a:xfrm>
        </p:spPr>
        <p:txBody>
          <a:bodyPr>
            <a:normAutofit/>
          </a:bodyPr>
          <a:lstStyle>
            <a:lvl1pPr marL="0" indent="0" algn="ctr">
              <a:buNone/>
              <a:defRPr sz="280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dirty="0"/>
              <a:t>Click to edit Master text styles</a:t>
            </a:r>
          </a:p>
        </p:txBody>
      </p:sp>
      <p:sp>
        <p:nvSpPr>
          <p:cNvPr id="9"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Tree>
    <p:extLst>
      <p:ext uri="{BB962C8B-B14F-4D97-AF65-F5344CB8AC3E}">
        <p14:creationId xmlns:p14="http://schemas.microsoft.com/office/powerpoint/2010/main" val="181749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sp>
        <p:nvSpPr>
          <p:cNvPr id="3" name="Content Placeholder 2"/>
          <p:cNvSpPr>
            <a:spLocks noGrp="1"/>
          </p:cNvSpPr>
          <p:nvPr>
            <p:ph sz="half" idx="1"/>
          </p:nvPr>
        </p:nvSpPr>
        <p:spPr>
          <a:xfrm>
            <a:off x="6286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093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4" name="Content Placeholder 3"/>
          <p:cNvSpPr>
            <a:spLocks noGrp="1"/>
          </p:cNvSpPr>
          <p:nvPr>
            <p:ph sz="half" idx="2"/>
          </p:nvPr>
        </p:nvSpPr>
        <p:spPr>
          <a:xfrm>
            <a:off x="629842" y="2505074"/>
            <a:ext cx="3868340"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2" y="1681163"/>
            <a:ext cx="3887391"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6" name="Content Placeholder 5"/>
          <p:cNvSpPr>
            <a:spLocks noGrp="1"/>
          </p:cNvSpPr>
          <p:nvPr>
            <p:ph sz="quarter" idx="4"/>
          </p:nvPr>
        </p:nvSpPr>
        <p:spPr>
          <a:xfrm>
            <a:off x="4629152" y="2505074"/>
            <a:ext cx="3887391"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Tree>
    <p:extLst>
      <p:ext uri="{BB962C8B-B14F-4D97-AF65-F5344CB8AC3E}">
        <p14:creationId xmlns:p14="http://schemas.microsoft.com/office/powerpoint/2010/main" val="1429955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2"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827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5449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Content Placeholder 2"/>
          <p:cNvSpPr>
            <a:spLocks noGrp="1"/>
          </p:cNvSpPr>
          <p:nvPr>
            <p:ph idx="1"/>
          </p:nvPr>
        </p:nvSpPr>
        <p:spPr>
          <a:xfrm>
            <a:off x="3887391" y="987430"/>
            <a:ext cx="462915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8/14/2018</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752020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Picture Placeholder 2"/>
          <p:cNvSpPr>
            <a:spLocks noGrp="1"/>
          </p:cNvSpPr>
          <p:nvPr>
            <p:ph type="pic" idx="1"/>
          </p:nvPr>
        </p:nvSpPr>
        <p:spPr>
          <a:xfrm>
            <a:off x="3887391" y="987430"/>
            <a:ext cx="462915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8/14/2018</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585843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5549" y="365129"/>
            <a:ext cx="7059802" cy="1325563"/>
          </a:xfrm>
          <a:prstGeom prst="rect">
            <a:avLst/>
          </a:prstGeom>
        </p:spPr>
        <p:txBody>
          <a:bodyPr vert="horz" lIns="91440" tIns="45720" rIns="91440" bIns="45720" rtlCol="0" anchor="ctr">
            <a:normAutofit/>
          </a:bodyPr>
          <a:lstStyle/>
          <a:p>
            <a:pPr>
              <a:lnSpc>
                <a:spcPct val="80000"/>
              </a:lnSpc>
            </a:pPr>
            <a:r>
              <a:rPr lang="en-US" sz="2700" b="0" cap="none" spc="0" dirty="0">
                <a:ln w="0"/>
                <a:solidFill>
                  <a:srgbClr val="003767"/>
                </a:solidFill>
                <a:effectLst>
                  <a:outerShdw blurRad="38100" dist="25400" dir="5400000" algn="ctr" rotWithShape="0">
                    <a:srgbClr val="6E747A">
                      <a:alpha val="43000"/>
                    </a:srgbClr>
                  </a:outerShdw>
                </a:effectLst>
              </a:rPr>
              <a:t>North Carolina </a:t>
            </a:r>
            <a:br>
              <a:rPr lang="en-US" sz="2700" b="0" cap="none" spc="0" dirty="0">
                <a:ln w="0"/>
                <a:solidFill>
                  <a:srgbClr val="003767"/>
                </a:solidFill>
                <a:effectLst>
                  <a:outerShdw blurRad="38100" dist="25400" dir="5400000" algn="ctr" rotWithShape="0">
                    <a:srgbClr val="6E747A">
                      <a:alpha val="43000"/>
                    </a:srgbClr>
                  </a:outerShdw>
                </a:effectLst>
              </a:rPr>
            </a:br>
            <a:r>
              <a:rPr lang="en-US" sz="2700" b="0" cap="none" spc="0" dirty="0">
                <a:ln w="0"/>
                <a:solidFill>
                  <a:srgbClr val="003767"/>
                </a:solidFill>
                <a:effectLst>
                  <a:outerShdw blurRad="38100" dist="25400" dir="5400000" algn="ctr" rotWithShape="0">
                    <a:srgbClr val="6E747A">
                      <a:alpha val="43000"/>
                    </a:srgbClr>
                  </a:outerShdw>
                </a:effectLst>
              </a:rPr>
              <a:t>Community College System</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978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514350" rtl="0" eaLnBrk="1" latinLnBrk="0" hangingPunct="1">
        <a:lnSpc>
          <a:spcPct val="90000"/>
        </a:lnSpc>
        <a:spcBef>
          <a:spcPct val="0"/>
        </a:spcBef>
        <a:buNone/>
        <a:defRPr sz="4000" b="1" kern="1200">
          <a:ln w="0">
            <a:solidFill>
              <a:schemeClr val="accent1"/>
            </a:solidFill>
          </a:ln>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2800" kern="1200">
          <a:solidFill>
            <a:schemeClr val="tx1"/>
          </a:solidFill>
          <a:latin typeface="Times New Roman" charset="0"/>
          <a:ea typeface="Times New Roman" charset="0"/>
          <a:cs typeface="Times New Roman" charset="0"/>
        </a:defRPr>
      </a:lvl1pPr>
      <a:lvl2pPr marL="385763" indent="-128588" algn="l" defTabSz="514350" rtl="0" eaLnBrk="1" latinLnBrk="0" hangingPunct="1">
        <a:lnSpc>
          <a:spcPct val="90000"/>
        </a:lnSpc>
        <a:spcBef>
          <a:spcPts val="281"/>
        </a:spcBef>
        <a:buFont typeface="Arial" panose="020B0604020202020204" pitchFamily="34" charset="0"/>
        <a:buChar char="•"/>
        <a:defRPr sz="2400" kern="1200">
          <a:solidFill>
            <a:schemeClr val="tx1"/>
          </a:solidFill>
          <a:latin typeface="Times New Roman" charset="0"/>
          <a:ea typeface="Times New Roman" charset="0"/>
          <a:cs typeface="Times New Roman" charset="0"/>
        </a:defRPr>
      </a:lvl2pPr>
      <a:lvl3pPr marL="642938" indent="-128588" algn="l" defTabSz="514350" rtl="0" eaLnBrk="1" latinLnBrk="0" hangingPunct="1">
        <a:lnSpc>
          <a:spcPct val="90000"/>
        </a:lnSpc>
        <a:spcBef>
          <a:spcPts val="281"/>
        </a:spcBef>
        <a:buFont typeface="Arial" panose="020B0604020202020204" pitchFamily="34" charset="0"/>
        <a:buChar char="•"/>
        <a:defRPr sz="2200" kern="1200">
          <a:solidFill>
            <a:schemeClr val="tx1"/>
          </a:solidFill>
          <a:latin typeface="Times New Roman" charset="0"/>
          <a:ea typeface="Times New Roman" charset="0"/>
          <a:cs typeface="Times New Roman" charset="0"/>
        </a:defRPr>
      </a:lvl3pPr>
      <a:lvl4pPr marL="900113"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Times New Roman" charset="0"/>
          <a:ea typeface="Times New Roman" charset="0"/>
          <a:cs typeface="Times New Roman" charset="0"/>
        </a:defRPr>
      </a:lvl4pPr>
      <a:lvl5pPr marL="1157288" indent="-128588" algn="l" defTabSz="514350" rtl="0" eaLnBrk="1" latinLnBrk="0" hangingPunct="1">
        <a:lnSpc>
          <a:spcPct val="90000"/>
        </a:lnSpc>
        <a:spcBef>
          <a:spcPts val="281"/>
        </a:spcBef>
        <a:buFont typeface="Arial" panose="020B0604020202020204" pitchFamily="34" charset="0"/>
        <a:buChar char="•"/>
        <a:defRPr sz="1800" kern="1200">
          <a:solidFill>
            <a:schemeClr val="tx1"/>
          </a:solidFill>
          <a:latin typeface="Times New Roman" charset="0"/>
          <a:ea typeface="Times New Roman" charset="0"/>
          <a:cs typeface="Times New Roman"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lahoudh@nccommunitycolleges.ed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Castelloes@nccommunitycolleges.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58473" y="2879766"/>
            <a:ext cx="4427054" cy="2508610"/>
          </a:xfrm>
        </p:spPr>
        <p:txBody>
          <a:bodyPr>
            <a:noAutofit/>
          </a:bodyPr>
          <a:lstStyle/>
          <a:p>
            <a:pPr marL="0" marR="0">
              <a:spcBef>
                <a:spcPts val="1800"/>
              </a:spcBef>
              <a:spcAft>
                <a:spcPts val="600"/>
              </a:spcAft>
            </a:pPr>
            <a:r>
              <a:rPr lang="en-US" sz="3600" kern="0" dirty="0" err="1">
                <a:latin typeface="Calibri Light" panose="020F0302020204030204" pitchFamily="34" charset="0"/>
                <a:cs typeface="Calibri Light" panose="020F0302020204030204" pitchFamily="34" charset="0"/>
              </a:rPr>
              <a:t>ApprenticeshipNC</a:t>
            </a:r>
            <a:r>
              <a:rPr lang="en-US" sz="3600" kern="0" dirty="0">
                <a:latin typeface="Calibri Light" panose="020F0302020204030204" pitchFamily="34" charset="0"/>
                <a:cs typeface="Calibri Light" panose="020F0302020204030204" pitchFamily="34" charset="0"/>
              </a:rPr>
              <a:t> Regional Collaboration and Expansion Project</a:t>
            </a:r>
            <a:br>
              <a:rPr lang="en-US" sz="3600" kern="0" dirty="0">
                <a:latin typeface="Calibri Light" panose="020F0302020204030204" pitchFamily="34" charset="0"/>
                <a:cs typeface="Calibri Light" panose="020F0302020204030204" pitchFamily="34" charset="0"/>
              </a:rPr>
            </a:br>
            <a:br>
              <a:rPr lang="en-US" sz="3600" kern="0" dirty="0">
                <a:latin typeface="Calibri Light" panose="020F0302020204030204" pitchFamily="34" charset="0"/>
                <a:cs typeface="Calibri Light" panose="020F0302020204030204" pitchFamily="34" charset="0"/>
              </a:rPr>
            </a:br>
            <a:r>
              <a:rPr lang="en-US" sz="3600" kern="0" dirty="0">
                <a:latin typeface="Calibri Light" panose="020F0302020204030204" pitchFamily="34" charset="0"/>
                <a:cs typeface="Calibri Light" panose="020F0302020204030204" pitchFamily="34" charset="0"/>
              </a:rPr>
              <a:t>2018-2019</a:t>
            </a:r>
            <a:br>
              <a:rPr lang="en-US" sz="3600" kern="0" dirty="0">
                <a:latin typeface="Calibri Light" panose="020F0302020204030204" pitchFamily="34" charset="0"/>
                <a:cs typeface="Calibri Light" panose="020F0302020204030204" pitchFamily="34" charset="0"/>
              </a:rPr>
            </a:br>
            <a:endParaRPr lang="en-US" sz="3600" b="1"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191270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C02D7BD-EEB3-4EA2-A68F-2B7B0516B7BB}"/>
              </a:ext>
            </a:extLst>
          </p:cNvPr>
          <p:cNvSpPr>
            <a:spLocks noGrp="1"/>
          </p:cNvSpPr>
          <p:nvPr>
            <p:ph idx="1"/>
          </p:nvPr>
        </p:nvSpPr>
        <p:spPr>
          <a:xfrm>
            <a:off x="628650" y="2247256"/>
            <a:ext cx="7886700" cy="4351338"/>
          </a:xfrm>
        </p:spPr>
        <p:txBody>
          <a:bodyPr>
            <a:normAutofit/>
          </a:bodyPr>
          <a:lstStyle/>
          <a:p>
            <a:r>
              <a:rPr lang="en-US" sz="2400" dirty="0">
                <a:ln w="0">
                  <a:solidFill>
                    <a:schemeClr val="accent1"/>
                  </a:solidFill>
                </a:ln>
                <a:latin typeface="HelvLight"/>
                <a:ea typeface="+mj-ea"/>
                <a:cs typeface="+mj-cs"/>
              </a:rPr>
              <a:t>On -the -Job Learning</a:t>
            </a:r>
          </a:p>
          <a:p>
            <a:endParaRPr lang="en-US" sz="2400" dirty="0">
              <a:ln w="0">
                <a:solidFill>
                  <a:schemeClr val="accent1"/>
                </a:solidFill>
              </a:ln>
              <a:latin typeface="HelvLight"/>
              <a:ea typeface="+mj-ea"/>
              <a:cs typeface="+mj-cs"/>
            </a:endParaRPr>
          </a:p>
          <a:p>
            <a:r>
              <a:rPr lang="en-US" sz="2400" dirty="0">
                <a:ln w="0">
                  <a:solidFill>
                    <a:schemeClr val="accent1"/>
                  </a:solidFill>
                </a:ln>
                <a:latin typeface="HelvLight"/>
                <a:ea typeface="+mj-ea"/>
                <a:cs typeface="+mj-cs"/>
              </a:rPr>
              <a:t>Related Instruction or Theory behind the occupation</a:t>
            </a:r>
          </a:p>
          <a:p>
            <a:endParaRPr lang="en-US" sz="2400" dirty="0">
              <a:ln w="0">
                <a:solidFill>
                  <a:schemeClr val="accent1"/>
                </a:solidFill>
              </a:ln>
              <a:latin typeface="HelvLight"/>
              <a:ea typeface="+mj-ea"/>
              <a:cs typeface="+mj-cs"/>
            </a:endParaRPr>
          </a:p>
          <a:p>
            <a:r>
              <a:rPr lang="en-US" sz="2400" dirty="0">
                <a:ln w="0">
                  <a:solidFill>
                    <a:schemeClr val="accent1"/>
                  </a:solidFill>
                </a:ln>
                <a:latin typeface="HelvLight"/>
                <a:ea typeface="+mj-ea"/>
                <a:cs typeface="+mj-cs"/>
              </a:rPr>
              <a:t>Progressive Wage Scale</a:t>
            </a:r>
          </a:p>
          <a:p>
            <a:endParaRPr lang="en-US" sz="2400" dirty="0">
              <a:ln w="0">
                <a:solidFill>
                  <a:schemeClr val="accent1"/>
                </a:solidFill>
              </a:ln>
              <a:latin typeface="HelvLight"/>
              <a:ea typeface="+mj-ea"/>
              <a:cs typeface="+mj-cs"/>
            </a:endParaRPr>
          </a:p>
          <a:p>
            <a:r>
              <a:rPr lang="en-US" sz="2400" dirty="0">
                <a:ln w="0">
                  <a:solidFill>
                    <a:schemeClr val="accent1"/>
                  </a:solidFill>
                </a:ln>
                <a:latin typeface="HelvLight"/>
                <a:ea typeface="+mj-ea"/>
                <a:cs typeface="+mj-cs"/>
              </a:rPr>
              <a:t>State and National Credentials</a:t>
            </a:r>
          </a:p>
        </p:txBody>
      </p:sp>
      <p:sp>
        <p:nvSpPr>
          <p:cNvPr id="3" name="Title 2">
            <a:extLst>
              <a:ext uri="{FF2B5EF4-FFF2-40B4-BE49-F238E27FC236}">
                <a16:creationId xmlns:a16="http://schemas.microsoft.com/office/drawing/2014/main" id="{EF134235-7779-45D3-8E9E-D5D11B8D3DB7}"/>
              </a:ext>
            </a:extLst>
          </p:cNvPr>
          <p:cNvSpPr>
            <a:spLocks noGrp="1"/>
          </p:cNvSpPr>
          <p:nvPr>
            <p:ph type="title"/>
          </p:nvPr>
        </p:nvSpPr>
        <p:spPr/>
        <p:txBody>
          <a:bodyPr/>
          <a:lstStyle/>
          <a:p>
            <a:r>
              <a:rPr lang="en-US" dirty="0"/>
              <a:t>Core Components of Apprenticeship</a:t>
            </a:r>
          </a:p>
        </p:txBody>
      </p:sp>
    </p:spTree>
    <p:extLst>
      <p:ext uri="{BB962C8B-B14F-4D97-AF65-F5344CB8AC3E}">
        <p14:creationId xmlns:p14="http://schemas.microsoft.com/office/powerpoint/2010/main" val="2820048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1C23C9A-22C2-43B5-AB4D-838BF3C35F16}"/>
              </a:ext>
            </a:extLst>
          </p:cNvPr>
          <p:cNvSpPr>
            <a:spLocks noGrp="1"/>
          </p:cNvSpPr>
          <p:nvPr>
            <p:ph idx="1"/>
          </p:nvPr>
        </p:nvSpPr>
        <p:spPr/>
        <p:txBody>
          <a:bodyPr>
            <a:normAutofit/>
          </a:bodyPr>
          <a:lstStyle/>
          <a:p>
            <a:pPr lvl="0"/>
            <a:r>
              <a:rPr lang="en-US" sz="2400" dirty="0">
                <a:ln w="0">
                  <a:solidFill>
                    <a:schemeClr val="accent1"/>
                  </a:solidFill>
                </a:ln>
                <a:latin typeface="HelvLight"/>
                <a:ea typeface="+mj-ea"/>
                <a:cs typeface="+mj-cs"/>
              </a:rPr>
              <a:t>Grants will be awarded to local community colleges</a:t>
            </a:r>
          </a:p>
          <a:p>
            <a:pPr lvl="0"/>
            <a:endParaRPr lang="en-US" sz="2400" dirty="0">
              <a:ln w="0">
                <a:solidFill>
                  <a:schemeClr val="accent1"/>
                </a:solidFill>
              </a:ln>
              <a:latin typeface="HelvLight"/>
              <a:ea typeface="+mj-ea"/>
              <a:cs typeface="+mj-cs"/>
            </a:endParaRPr>
          </a:p>
          <a:p>
            <a:pPr lvl="0"/>
            <a:r>
              <a:rPr lang="en-US" sz="2400" dirty="0">
                <a:ln w="0">
                  <a:solidFill>
                    <a:schemeClr val="accent1"/>
                  </a:solidFill>
                </a:ln>
                <a:latin typeface="HelvLight"/>
                <a:ea typeface="+mj-ea"/>
                <a:cs typeface="+mj-cs"/>
              </a:rPr>
              <a:t>The college submitting the proposal will serve as the lead college and host for the Regional Apprenticeship Coordinator</a:t>
            </a:r>
          </a:p>
          <a:p>
            <a:pPr lvl="0"/>
            <a:endParaRPr lang="en-US" sz="2400" dirty="0">
              <a:ln w="0">
                <a:solidFill>
                  <a:schemeClr val="accent1"/>
                </a:solidFill>
              </a:ln>
              <a:latin typeface="HelvLight"/>
              <a:ea typeface="+mj-ea"/>
              <a:cs typeface="+mj-cs"/>
            </a:endParaRPr>
          </a:p>
          <a:p>
            <a:pPr lvl="0"/>
            <a:r>
              <a:rPr lang="en-US" sz="2400" dirty="0">
                <a:ln w="0">
                  <a:solidFill>
                    <a:schemeClr val="accent1"/>
                  </a:solidFill>
                </a:ln>
                <a:latin typeface="HelvLight"/>
                <a:ea typeface="+mj-ea"/>
                <a:cs typeface="+mj-cs"/>
              </a:rPr>
              <a:t>The lead college will recruit, identify and hire the Regional Apprenticeship Coordinator</a:t>
            </a:r>
          </a:p>
          <a:p>
            <a:endParaRPr lang="en-US" dirty="0"/>
          </a:p>
        </p:txBody>
      </p:sp>
      <p:sp>
        <p:nvSpPr>
          <p:cNvPr id="3" name="Title 2">
            <a:extLst>
              <a:ext uri="{FF2B5EF4-FFF2-40B4-BE49-F238E27FC236}">
                <a16:creationId xmlns:a16="http://schemas.microsoft.com/office/drawing/2014/main" id="{C427EDA4-AC26-48BE-AD68-D861A444E0AE}"/>
              </a:ext>
            </a:extLst>
          </p:cNvPr>
          <p:cNvSpPr>
            <a:spLocks noGrp="1"/>
          </p:cNvSpPr>
          <p:nvPr>
            <p:ph type="title"/>
          </p:nvPr>
        </p:nvSpPr>
        <p:spPr/>
        <p:txBody>
          <a:bodyPr/>
          <a:lstStyle/>
          <a:p>
            <a:r>
              <a:rPr lang="en-US" dirty="0"/>
              <a:t>General Grant Administrative Guidelines</a:t>
            </a:r>
          </a:p>
        </p:txBody>
      </p:sp>
    </p:spTree>
    <p:extLst>
      <p:ext uri="{BB962C8B-B14F-4D97-AF65-F5344CB8AC3E}">
        <p14:creationId xmlns:p14="http://schemas.microsoft.com/office/powerpoint/2010/main" val="1808451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3CEE5C-DC80-4695-BBA9-C12F73B2FA7C}"/>
              </a:ext>
            </a:extLst>
          </p:cNvPr>
          <p:cNvSpPr>
            <a:spLocks noGrp="1"/>
          </p:cNvSpPr>
          <p:nvPr>
            <p:ph idx="1"/>
          </p:nvPr>
        </p:nvSpPr>
        <p:spPr/>
        <p:txBody>
          <a:bodyPr>
            <a:normAutofit/>
          </a:bodyPr>
          <a:lstStyle/>
          <a:p>
            <a:pPr lvl="0"/>
            <a:r>
              <a:rPr lang="en-US" sz="2400" dirty="0">
                <a:ln w="0">
                  <a:solidFill>
                    <a:schemeClr val="accent1"/>
                  </a:solidFill>
                </a:ln>
                <a:latin typeface="HelvLight"/>
              </a:rPr>
              <a:t>The lead college should consider partner colleges in collaborating on this grant, in the recruitment of apprentices, and in the development of related instruction through continuing education and curriculum programs of study  </a:t>
            </a:r>
          </a:p>
          <a:p>
            <a:pPr lvl="0"/>
            <a:endParaRPr lang="en-US" sz="2400" dirty="0">
              <a:ln w="0">
                <a:solidFill>
                  <a:schemeClr val="accent1"/>
                </a:solidFill>
              </a:ln>
              <a:latin typeface="HelvLight"/>
            </a:endParaRPr>
          </a:p>
          <a:p>
            <a:pPr lvl="0"/>
            <a:r>
              <a:rPr lang="en-US" sz="2400" dirty="0">
                <a:ln w="0">
                  <a:solidFill>
                    <a:schemeClr val="accent1"/>
                  </a:solidFill>
                </a:ln>
                <a:latin typeface="HelvLight"/>
              </a:rPr>
              <a:t>Oversite of the activities, budget, and braided funding for this project are the responsibility of the lead college in collaboration with the </a:t>
            </a:r>
            <a:r>
              <a:rPr lang="en-US" sz="2400" dirty="0" err="1">
                <a:ln w="0">
                  <a:solidFill>
                    <a:schemeClr val="accent1"/>
                  </a:solidFill>
                </a:ln>
                <a:latin typeface="HelvLight"/>
              </a:rPr>
              <a:t>ApprenticeshipNC</a:t>
            </a:r>
            <a:r>
              <a:rPr lang="en-US" sz="2400" dirty="0">
                <a:ln w="0">
                  <a:solidFill>
                    <a:schemeClr val="accent1"/>
                  </a:solidFill>
                </a:ln>
                <a:latin typeface="HelvLight"/>
              </a:rPr>
              <a:t> Regional Consultant, college administrators, and the </a:t>
            </a:r>
            <a:r>
              <a:rPr lang="en-US" sz="2400" dirty="0" err="1">
                <a:ln w="0">
                  <a:solidFill>
                    <a:schemeClr val="accent1"/>
                  </a:solidFill>
                </a:ln>
                <a:latin typeface="HelvLight"/>
              </a:rPr>
              <a:t>ApprenticeshipNC</a:t>
            </a:r>
            <a:r>
              <a:rPr lang="en-US" sz="2400" dirty="0">
                <a:ln w="0">
                  <a:solidFill>
                    <a:schemeClr val="accent1"/>
                  </a:solidFill>
                </a:ln>
                <a:latin typeface="HelvLight"/>
              </a:rPr>
              <a:t> Director</a:t>
            </a:r>
          </a:p>
          <a:p>
            <a:endParaRPr lang="en-US" dirty="0"/>
          </a:p>
        </p:txBody>
      </p:sp>
      <p:sp>
        <p:nvSpPr>
          <p:cNvPr id="3" name="Title 2">
            <a:extLst>
              <a:ext uri="{FF2B5EF4-FFF2-40B4-BE49-F238E27FC236}">
                <a16:creationId xmlns:a16="http://schemas.microsoft.com/office/drawing/2014/main" id="{DF41FC87-C720-4FD0-A028-23C6762BB6F2}"/>
              </a:ext>
            </a:extLst>
          </p:cNvPr>
          <p:cNvSpPr>
            <a:spLocks noGrp="1"/>
          </p:cNvSpPr>
          <p:nvPr>
            <p:ph type="title"/>
          </p:nvPr>
        </p:nvSpPr>
        <p:spPr/>
        <p:txBody>
          <a:bodyPr/>
          <a:lstStyle/>
          <a:p>
            <a:r>
              <a:rPr lang="en-US" dirty="0"/>
              <a:t>General Grant Guidelines:</a:t>
            </a:r>
          </a:p>
        </p:txBody>
      </p:sp>
    </p:spTree>
    <p:extLst>
      <p:ext uri="{BB962C8B-B14F-4D97-AF65-F5344CB8AC3E}">
        <p14:creationId xmlns:p14="http://schemas.microsoft.com/office/powerpoint/2010/main" val="1670783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4BA57C5-2267-49FF-9F85-68372C9649B2}"/>
              </a:ext>
            </a:extLst>
          </p:cNvPr>
          <p:cNvSpPr>
            <a:spLocks noGrp="1"/>
          </p:cNvSpPr>
          <p:nvPr>
            <p:ph idx="1"/>
          </p:nvPr>
        </p:nvSpPr>
        <p:spPr/>
        <p:txBody>
          <a:bodyPr>
            <a:normAutofit/>
          </a:bodyPr>
          <a:lstStyle/>
          <a:p>
            <a:r>
              <a:rPr lang="en-US" sz="2400" dirty="0">
                <a:ln w="0">
                  <a:solidFill>
                    <a:schemeClr val="accent1"/>
                  </a:solidFill>
                </a:ln>
                <a:latin typeface="HelvLight"/>
                <a:ea typeface="+mj-ea"/>
                <a:cs typeface="+mj-cs"/>
              </a:rPr>
              <a:t>A maximum of</a:t>
            </a:r>
            <a:r>
              <a:rPr lang="en-US" sz="2400" u="sng" dirty="0">
                <a:ln w="0">
                  <a:solidFill>
                    <a:schemeClr val="accent1"/>
                  </a:solidFill>
                </a:ln>
                <a:latin typeface="HelvLight"/>
                <a:ea typeface="+mj-ea"/>
                <a:cs typeface="+mj-cs"/>
              </a:rPr>
              <a:t> $75,213 </a:t>
            </a:r>
          </a:p>
          <a:p>
            <a:pPr marL="0" indent="0">
              <a:buNone/>
            </a:pPr>
            <a:endParaRPr lang="en-US" sz="2400" u="sng" dirty="0">
              <a:ln w="0">
                <a:solidFill>
                  <a:schemeClr val="accent1"/>
                </a:solidFill>
              </a:ln>
              <a:latin typeface="HelvLight"/>
              <a:ea typeface="+mj-ea"/>
              <a:cs typeface="+mj-cs"/>
            </a:endParaRPr>
          </a:p>
          <a:p>
            <a:pPr lvl="1"/>
            <a:r>
              <a:rPr lang="en-US" sz="2000" dirty="0">
                <a:ln w="0">
                  <a:solidFill>
                    <a:schemeClr val="accent1"/>
                  </a:solidFill>
                </a:ln>
                <a:latin typeface="HelvLight"/>
                <a:ea typeface="+mj-ea"/>
                <a:cs typeface="+mj-cs"/>
              </a:rPr>
              <a:t>Each of the seven community colleges, for the time period from November 2018 to December 31, 2019 </a:t>
            </a:r>
          </a:p>
          <a:p>
            <a:pPr lvl="1"/>
            <a:r>
              <a:rPr lang="en-US" sz="2000" dirty="0">
                <a:ln w="0">
                  <a:solidFill>
                    <a:schemeClr val="accent1"/>
                  </a:solidFill>
                </a:ln>
                <a:latin typeface="HelvLight"/>
                <a:ea typeface="+mj-ea"/>
                <a:cs typeface="+mj-cs"/>
              </a:rPr>
              <a:t>Expenditures of these funds are to hire and support a Regional Apprenticeship Coordinator </a:t>
            </a:r>
          </a:p>
          <a:p>
            <a:pPr marL="257175" lvl="1" indent="0">
              <a:buNone/>
            </a:pPr>
            <a:endParaRPr lang="en-US" sz="2000" dirty="0">
              <a:ln w="0">
                <a:solidFill>
                  <a:schemeClr val="accent1"/>
                </a:solidFill>
              </a:ln>
              <a:latin typeface="HelvLight"/>
              <a:ea typeface="+mj-ea"/>
              <a:cs typeface="+mj-cs"/>
            </a:endParaRPr>
          </a:p>
          <a:p>
            <a:pPr lvl="0"/>
            <a:r>
              <a:rPr lang="en-US" sz="2400" dirty="0">
                <a:ln w="0">
                  <a:solidFill>
                    <a:schemeClr val="accent1"/>
                  </a:solidFill>
                </a:ln>
                <a:solidFill>
                  <a:srgbClr val="003767"/>
                </a:solidFill>
                <a:latin typeface="HelvLight"/>
                <a:ea typeface="+mj-ea"/>
                <a:cs typeface="+mj-cs"/>
              </a:rPr>
              <a:t>Funds will NOT be used to supplant a current employee’s salary</a:t>
            </a:r>
          </a:p>
          <a:p>
            <a:endParaRPr lang="en-US" dirty="0"/>
          </a:p>
        </p:txBody>
      </p:sp>
      <p:sp>
        <p:nvSpPr>
          <p:cNvPr id="3" name="Title 2">
            <a:extLst>
              <a:ext uri="{FF2B5EF4-FFF2-40B4-BE49-F238E27FC236}">
                <a16:creationId xmlns:a16="http://schemas.microsoft.com/office/drawing/2014/main" id="{E603C498-5ECF-4F25-9594-A17D6DE41F5B}"/>
              </a:ext>
            </a:extLst>
          </p:cNvPr>
          <p:cNvSpPr>
            <a:spLocks noGrp="1"/>
          </p:cNvSpPr>
          <p:nvPr>
            <p:ph type="title"/>
          </p:nvPr>
        </p:nvSpPr>
        <p:spPr/>
        <p:txBody>
          <a:bodyPr/>
          <a:lstStyle/>
          <a:p>
            <a:r>
              <a:rPr lang="en-US" dirty="0"/>
              <a:t>Budget Information and Constraints</a:t>
            </a:r>
          </a:p>
        </p:txBody>
      </p:sp>
    </p:spTree>
    <p:extLst>
      <p:ext uri="{BB962C8B-B14F-4D97-AF65-F5344CB8AC3E}">
        <p14:creationId xmlns:p14="http://schemas.microsoft.com/office/powerpoint/2010/main" val="3800465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barn(inVertical)">
                                      <p:cBhvr>
                                        <p:cTn id="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191E60-54EB-41FA-9D14-1E61EAFAFA98}"/>
              </a:ext>
            </a:extLst>
          </p:cNvPr>
          <p:cNvSpPr>
            <a:spLocks noGrp="1"/>
          </p:cNvSpPr>
          <p:nvPr>
            <p:ph type="title"/>
          </p:nvPr>
        </p:nvSpPr>
        <p:spPr/>
        <p:txBody>
          <a:bodyPr>
            <a:normAutofit/>
          </a:bodyPr>
          <a:lstStyle/>
          <a:p>
            <a:r>
              <a:rPr lang="en-US" sz="3200" dirty="0"/>
              <a:t>Budget Information and Constraints:</a:t>
            </a:r>
          </a:p>
        </p:txBody>
      </p:sp>
      <p:sp>
        <p:nvSpPr>
          <p:cNvPr id="5" name="Rectangle 4">
            <a:extLst>
              <a:ext uri="{FF2B5EF4-FFF2-40B4-BE49-F238E27FC236}">
                <a16:creationId xmlns:a16="http://schemas.microsoft.com/office/drawing/2014/main" id="{1CB8D0AD-1C06-4DC6-8A60-DEFF56A94C8A}"/>
              </a:ext>
            </a:extLst>
          </p:cNvPr>
          <p:cNvSpPr/>
          <p:nvPr/>
        </p:nvSpPr>
        <p:spPr>
          <a:xfrm>
            <a:off x="758152" y="1816559"/>
            <a:ext cx="7922021" cy="4154984"/>
          </a:xfrm>
          <a:prstGeom prst="rect">
            <a:avLst/>
          </a:prstGeom>
        </p:spPr>
        <p:txBody>
          <a:bodyPr wrap="square">
            <a:spAutoFit/>
          </a:bodyPr>
          <a:lstStyle/>
          <a:p>
            <a:pPr marL="285750" lvl="0" indent="-285750">
              <a:buFont typeface="Arial" panose="020B0604020202020204" pitchFamily="34" charset="0"/>
              <a:buChar char="•"/>
            </a:pPr>
            <a:r>
              <a:rPr lang="en-US" sz="2400" dirty="0">
                <a:ln w="0">
                  <a:solidFill>
                    <a:schemeClr val="accent1"/>
                  </a:solidFill>
                </a:ln>
                <a:latin typeface="HelvLight"/>
              </a:rPr>
              <a:t>Funds are for salaries and benefits only</a:t>
            </a:r>
          </a:p>
          <a:p>
            <a:pPr marL="742950" lvl="1" indent="-285750">
              <a:buFont typeface="Arial" panose="020B0604020202020204" pitchFamily="34" charset="0"/>
              <a:buChar char="•"/>
            </a:pPr>
            <a:r>
              <a:rPr lang="en-US" sz="2400" dirty="0">
                <a:ln w="0">
                  <a:solidFill>
                    <a:schemeClr val="accent1"/>
                  </a:solidFill>
                </a:ln>
                <a:latin typeface="HelvLight"/>
              </a:rPr>
              <a:t>may not be used for cost of meetings, curriculum development, furniture, equipment, or travel</a:t>
            </a:r>
          </a:p>
          <a:p>
            <a:pPr marL="285750" lvl="0" indent="-285750">
              <a:buFont typeface="Arial" panose="020B0604020202020204" pitchFamily="34" charset="0"/>
              <a:buChar char="•"/>
            </a:pPr>
            <a:endParaRPr lang="en-US" sz="2400" dirty="0">
              <a:ln w="0">
                <a:solidFill>
                  <a:schemeClr val="accent1"/>
                </a:solidFill>
              </a:ln>
              <a:latin typeface="HelvLight"/>
            </a:endParaRPr>
          </a:p>
          <a:p>
            <a:pPr marL="285750" lvl="0" indent="-285750">
              <a:buFont typeface="Arial" panose="020B0604020202020204" pitchFamily="34" charset="0"/>
              <a:buChar char="•"/>
            </a:pPr>
            <a:r>
              <a:rPr lang="en-US" sz="2400" dirty="0">
                <a:ln w="0">
                  <a:solidFill>
                    <a:schemeClr val="accent1"/>
                  </a:solidFill>
                </a:ln>
                <a:latin typeface="HelvLight"/>
              </a:rPr>
              <a:t>The allocation of these funds will be approved through the State Board of Community Colleges </a:t>
            </a:r>
          </a:p>
          <a:p>
            <a:pPr marL="285750" lvl="0" indent="-285750">
              <a:buFont typeface="Arial" panose="020B0604020202020204" pitchFamily="34" charset="0"/>
              <a:buChar char="•"/>
            </a:pPr>
            <a:endParaRPr lang="en-US" sz="2400" dirty="0">
              <a:ln w="0">
                <a:solidFill>
                  <a:schemeClr val="accent1"/>
                </a:solidFill>
              </a:ln>
              <a:latin typeface="HelvLight"/>
            </a:endParaRPr>
          </a:p>
          <a:p>
            <a:pPr marL="285750" lvl="0" indent="-285750">
              <a:buFont typeface="Arial" panose="020B0604020202020204" pitchFamily="34" charset="0"/>
              <a:buChar char="•"/>
            </a:pPr>
            <a:r>
              <a:rPr lang="en-US" sz="2400" dirty="0">
                <a:ln w="0">
                  <a:solidFill>
                    <a:schemeClr val="accent1"/>
                  </a:solidFill>
                </a:ln>
                <a:latin typeface="HelvLight"/>
              </a:rPr>
              <a:t>Funds must be used in accordance with the NCCCS Accounting Procedures Manual and the U.S. Education Department General Administrative Regulations (EDGAR)</a:t>
            </a:r>
          </a:p>
        </p:txBody>
      </p:sp>
    </p:spTree>
    <p:extLst>
      <p:ext uri="{BB962C8B-B14F-4D97-AF65-F5344CB8AC3E}">
        <p14:creationId xmlns:p14="http://schemas.microsoft.com/office/powerpoint/2010/main" val="3220970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fade">
                                      <p:cBhvr>
                                        <p:cTn id="2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A0154F0-0BD5-404D-B415-A1BDA424777E}"/>
              </a:ext>
            </a:extLst>
          </p:cNvPr>
          <p:cNvSpPr>
            <a:spLocks noGrp="1"/>
          </p:cNvSpPr>
          <p:nvPr>
            <p:ph idx="1"/>
          </p:nvPr>
        </p:nvSpPr>
        <p:spPr/>
        <p:txBody>
          <a:bodyPr>
            <a:normAutofit/>
          </a:bodyPr>
          <a:lstStyle/>
          <a:p>
            <a:pPr lvl="1"/>
            <a:r>
              <a:rPr lang="en-US" dirty="0">
                <a:ln w="0">
                  <a:solidFill>
                    <a:schemeClr val="accent1"/>
                  </a:solidFill>
                </a:ln>
                <a:latin typeface="HelvLight"/>
                <a:ea typeface="+mj-ea"/>
                <a:cs typeface="+mj-cs"/>
              </a:rPr>
              <a:t>Executive summary (one page)</a:t>
            </a:r>
          </a:p>
          <a:p>
            <a:pPr lvl="1"/>
            <a:r>
              <a:rPr lang="en-US" dirty="0">
                <a:ln w="0">
                  <a:solidFill>
                    <a:schemeClr val="accent1"/>
                  </a:solidFill>
                </a:ln>
                <a:latin typeface="HelvLight"/>
                <a:ea typeface="+mj-ea"/>
                <a:cs typeface="+mj-cs"/>
              </a:rPr>
              <a:t>Narrative description</a:t>
            </a:r>
          </a:p>
          <a:p>
            <a:pPr lvl="2"/>
            <a:r>
              <a:rPr lang="en-US" dirty="0">
                <a:ln w="0">
                  <a:solidFill>
                    <a:schemeClr val="accent1"/>
                  </a:solidFill>
                </a:ln>
                <a:latin typeface="HelvLight"/>
                <a:ea typeface="+mj-ea"/>
                <a:cs typeface="+mj-cs"/>
              </a:rPr>
              <a:t>not to exceed seven double-spaced pages (using a 12-point font and 1” margins all around)</a:t>
            </a:r>
          </a:p>
          <a:p>
            <a:pPr lvl="2"/>
            <a:r>
              <a:rPr lang="en-US" dirty="0">
                <a:ln w="0">
                  <a:solidFill>
                    <a:schemeClr val="accent1"/>
                  </a:solidFill>
                </a:ln>
                <a:latin typeface="HelvLight"/>
                <a:ea typeface="+mj-ea"/>
                <a:cs typeface="+mj-cs"/>
              </a:rPr>
              <a:t>address each of the items outlined in the Proposal Review Form in Appendix A. </a:t>
            </a:r>
          </a:p>
          <a:p>
            <a:pPr lvl="1"/>
            <a:r>
              <a:rPr lang="en-US" dirty="0">
                <a:ln w="0">
                  <a:solidFill>
                    <a:schemeClr val="accent1"/>
                  </a:solidFill>
                </a:ln>
                <a:latin typeface="HelvLight"/>
                <a:ea typeface="+mj-ea"/>
                <a:cs typeface="+mj-cs"/>
              </a:rPr>
              <a:t>Certification page (Attachment A)</a:t>
            </a:r>
          </a:p>
          <a:p>
            <a:pPr lvl="1"/>
            <a:r>
              <a:rPr lang="en-US" dirty="0">
                <a:ln w="0">
                  <a:solidFill>
                    <a:schemeClr val="accent1"/>
                  </a:solidFill>
                </a:ln>
                <a:latin typeface="HelvLight"/>
                <a:ea typeface="+mj-ea"/>
                <a:cs typeface="+mj-cs"/>
              </a:rPr>
              <a:t>Proposed budget (Attachment B)</a:t>
            </a:r>
          </a:p>
          <a:p>
            <a:pPr lvl="1"/>
            <a:r>
              <a:rPr lang="en-US" dirty="0">
                <a:ln w="0">
                  <a:solidFill>
                    <a:schemeClr val="accent1"/>
                  </a:solidFill>
                </a:ln>
                <a:latin typeface="HelvLight"/>
                <a:ea typeface="+mj-ea"/>
                <a:cs typeface="+mj-cs"/>
              </a:rPr>
              <a:t>Regional Apprenticeship Coordinator job description (Attachment C)</a:t>
            </a:r>
          </a:p>
          <a:p>
            <a:pPr lvl="1"/>
            <a:r>
              <a:rPr lang="en-US" dirty="0">
                <a:ln w="0">
                  <a:solidFill>
                    <a:schemeClr val="accent1"/>
                  </a:solidFill>
                </a:ln>
                <a:latin typeface="HelvLight"/>
                <a:ea typeface="+mj-ea"/>
                <a:cs typeface="+mj-cs"/>
              </a:rPr>
              <a:t>Support letters from partners (Attachment D)</a:t>
            </a:r>
          </a:p>
          <a:p>
            <a:pPr marL="0" indent="0">
              <a:buNone/>
            </a:pPr>
            <a:endParaRPr lang="en-US" dirty="0"/>
          </a:p>
        </p:txBody>
      </p:sp>
      <p:sp>
        <p:nvSpPr>
          <p:cNvPr id="3" name="Title 2">
            <a:extLst>
              <a:ext uri="{FF2B5EF4-FFF2-40B4-BE49-F238E27FC236}">
                <a16:creationId xmlns:a16="http://schemas.microsoft.com/office/drawing/2014/main" id="{C584BC1B-78BD-497A-8453-FDEF8C633DA7}"/>
              </a:ext>
            </a:extLst>
          </p:cNvPr>
          <p:cNvSpPr>
            <a:spLocks noGrp="1"/>
          </p:cNvSpPr>
          <p:nvPr>
            <p:ph type="title"/>
          </p:nvPr>
        </p:nvSpPr>
        <p:spPr/>
        <p:txBody>
          <a:bodyPr>
            <a:normAutofit fontScale="90000"/>
          </a:bodyPr>
          <a:lstStyle/>
          <a:p>
            <a:r>
              <a:rPr lang="en-US" dirty="0">
                <a:latin typeface="HelvLight"/>
              </a:rPr>
              <a:t>Each proposal shall include the following:</a:t>
            </a:r>
            <a:br>
              <a:rPr lang="en-US" dirty="0">
                <a:latin typeface="HelvLight"/>
              </a:rPr>
            </a:br>
            <a:endParaRPr lang="en-US" dirty="0"/>
          </a:p>
        </p:txBody>
      </p:sp>
    </p:spTree>
    <p:extLst>
      <p:ext uri="{BB962C8B-B14F-4D97-AF65-F5344CB8AC3E}">
        <p14:creationId xmlns:p14="http://schemas.microsoft.com/office/powerpoint/2010/main" val="3215263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 calcmode="lin" valueType="num">
                                      <p:cBhvr additive="base">
                                        <p:cTn id="3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 calcmode="lin" valueType="num">
                                      <p:cBhvr additive="base">
                                        <p:cTn id="4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2">
                                            <p:txEl>
                                              <p:pRg st="7" end="7"/>
                                            </p:txEl>
                                          </p:spTgt>
                                        </p:tgtEl>
                                        <p:attrNameLst>
                                          <p:attrName>style.visibility</p:attrName>
                                        </p:attrNameLst>
                                      </p:cBhvr>
                                      <p:to>
                                        <p:strVal val="visible"/>
                                      </p:to>
                                    </p:set>
                                    <p:anim calcmode="lin" valueType="num">
                                      <p:cBhvr additive="base">
                                        <p:cTn id="4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F542CE-ACD5-4275-BC6E-6C1F3EBC3913}"/>
              </a:ext>
            </a:extLst>
          </p:cNvPr>
          <p:cNvSpPr>
            <a:spLocks noGrp="1"/>
          </p:cNvSpPr>
          <p:nvPr>
            <p:ph idx="1"/>
          </p:nvPr>
        </p:nvSpPr>
        <p:spPr/>
        <p:txBody>
          <a:bodyPr>
            <a:normAutofit lnSpcReduction="10000"/>
          </a:bodyPr>
          <a:lstStyle/>
          <a:p>
            <a:pPr marL="0" indent="0">
              <a:buNone/>
            </a:pPr>
            <a:r>
              <a:rPr lang="en-US" sz="2200" b="1" dirty="0">
                <a:ln w="0">
                  <a:solidFill>
                    <a:schemeClr val="accent1"/>
                  </a:solidFill>
                </a:ln>
                <a:latin typeface="Calibri" panose="020F0502020204030204" pitchFamily="34" charset="0"/>
                <a:ea typeface="+mj-ea"/>
                <a:cs typeface="+mj-cs"/>
              </a:rPr>
              <a:t>Quarterly Reports</a:t>
            </a:r>
          </a:p>
          <a:p>
            <a:r>
              <a:rPr lang="en-US" sz="2200" b="1" dirty="0">
                <a:ln w="0">
                  <a:solidFill>
                    <a:schemeClr val="accent1"/>
                  </a:solidFill>
                </a:ln>
                <a:latin typeface="Calibri" panose="020F0502020204030204" pitchFamily="34" charset="0"/>
                <a:ea typeface="+mj-ea"/>
                <a:cs typeface="+mj-cs"/>
              </a:rPr>
              <a:t>Progress in meeting grant goals and objectives</a:t>
            </a:r>
          </a:p>
          <a:p>
            <a:r>
              <a:rPr lang="en-US" sz="2200" b="1" dirty="0">
                <a:ln w="0">
                  <a:solidFill>
                    <a:schemeClr val="accent1"/>
                  </a:solidFill>
                </a:ln>
                <a:latin typeface="Calibri" panose="020F0502020204030204" pitchFamily="34" charset="0"/>
                <a:ea typeface="+mj-ea"/>
                <a:cs typeface="+mj-cs"/>
              </a:rPr>
              <a:t>Number of registrations</a:t>
            </a:r>
          </a:p>
          <a:p>
            <a:pPr marL="0" indent="0">
              <a:buNone/>
            </a:pPr>
            <a:r>
              <a:rPr lang="en-US" sz="2200" b="1" dirty="0">
                <a:ln w="0">
                  <a:solidFill>
                    <a:schemeClr val="accent1"/>
                  </a:solidFill>
                </a:ln>
                <a:latin typeface="Calibri" panose="020F0502020204030204" pitchFamily="34" charset="0"/>
                <a:ea typeface="+mj-ea"/>
                <a:cs typeface="+mj-cs"/>
              </a:rPr>
              <a:t>	</a:t>
            </a:r>
          </a:p>
          <a:p>
            <a:pPr marL="0" indent="0">
              <a:buNone/>
            </a:pPr>
            <a:r>
              <a:rPr lang="en-US" sz="2200" b="1" dirty="0">
                <a:ln w="0">
                  <a:solidFill>
                    <a:schemeClr val="accent1"/>
                  </a:solidFill>
                </a:ln>
                <a:latin typeface="Calibri" panose="020F0502020204030204" pitchFamily="34" charset="0"/>
                <a:ea typeface="+mj-ea"/>
                <a:cs typeface="+mj-cs"/>
              </a:rPr>
              <a:t>Reports Due to </a:t>
            </a:r>
            <a:r>
              <a:rPr lang="en-US" sz="2200" b="1" dirty="0" err="1">
                <a:ln w="0">
                  <a:solidFill>
                    <a:schemeClr val="accent1"/>
                  </a:solidFill>
                </a:ln>
                <a:latin typeface="Calibri" panose="020F0502020204030204" pitchFamily="34" charset="0"/>
                <a:ea typeface="+mj-ea"/>
                <a:cs typeface="+mj-cs"/>
              </a:rPr>
              <a:t>ApprenticeshipNC</a:t>
            </a:r>
            <a:r>
              <a:rPr lang="en-US" sz="2200" b="1" dirty="0">
                <a:ln w="0">
                  <a:solidFill>
                    <a:schemeClr val="accent1"/>
                  </a:solidFill>
                </a:ln>
                <a:latin typeface="Calibri" panose="020F0502020204030204" pitchFamily="34" charset="0"/>
                <a:ea typeface="+mj-ea"/>
                <a:cs typeface="+mj-cs"/>
              </a:rPr>
              <a:t> Director:</a:t>
            </a:r>
          </a:p>
          <a:p>
            <a:pPr marL="0" indent="0">
              <a:buNone/>
            </a:pPr>
            <a:endParaRPr lang="en-US" sz="2200" b="1" dirty="0">
              <a:ln w="0">
                <a:solidFill>
                  <a:schemeClr val="accent1"/>
                </a:solidFill>
              </a:ln>
              <a:latin typeface="Calibri" panose="020F0502020204030204" pitchFamily="34" charset="0"/>
              <a:ea typeface="+mj-ea"/>
              <a:cs typeface="+mj-cs"/>
            </a:endParaRPr>
          </a:p>
          <a:p>
            <a:pPr marL="0" indent="0">
              <a:buNone/>
            </a:pPr>
            <a:r>
              <a:rPr lang="en-US" sz="2200" b="1" dirty="0">
                <a:ln w="0">
                  <a:solidFill>
                    <a:schemeClr val="accent1"/>
                  </a:solidFill>
                </a:ln>
                <a:latin typeface="Calibri" panose="020F0502020204030204" pitchFamily="34" charset="0"/>
                <a:ea typeface="+mj-ea"/>
                <a:cs typeface="+mj-cs"/>
              </a:rPr>
              <a:t>	December 31, 2018</a:t>
            </a:r>
          </a:p>
          <a:p>
            <a:pPr marL="0" indent="0">
              <a:buNone/>
            </a:pPr>
            <a:r>
              <a:rPr lang="en-US" sz="2200" b="1" dirty="0">
                <a:ln w="0">
                  <a:solidFill>
                    <a:schemeClr val="accent1"/>
                  </a:solidFill>
                </a:ln>
                <a:latin typeface="Calibri" panose="020F0502020204030204" pitchFamily="34" charset="0"/>
                <a:ea typeface="+mj-ea"/>
                <a:cs typeface="+mj-cs"/>
              </a:rPr>
              <a:t>	March 29, 2019</a:t>
            </a:r>
          </a:p>
          <a:p>
            <a:pPr marL="0" indent="0">
              <a:buNone/>
            </a:pPr>
            <a:r>
              <a:rPr lang="en-US" sz="2200" b="1" dirty="0">
                <a:ln w="0">
                  <a:solidFill>
                    <a:schemeClr val="accent1"/>
                  </a:solidFill>
                </a:ln>
                <a:latin typeface="Calibri" panose="020F0502020204030204" pitchFamily="34" charset="0"/>
                <a:ea typeface="+mj-ea"/>
                <a:cs typeface="+mj-cs"/>
              </a:rPr>
              <a:t>	June 29, 2019</a:t>
            </a:r>
          </a:p>
          <a:p>
            <a:pPr marL="0" indent="0">
              <a:buNone/>
            </a:pPr>
            <a:r>
              <a:rPr lang="en-US" sz="2200" b="1" dirty="0">
                <a:ln w="0">
                  <a:solidFill>
                    <a:schemeClr val="accent1"/>
                  </a:solidFill>
                </a:ln>
                <a:latin typeface="Calibri" panose="020F0502020204030204" pitchFamily="34" charset="0"/>
                <a:ea typeface="+mj-ea"/>
                <a:cs typeface="+mj-cs"/>
              </a:rPr>
              <a:t>	September 30, 2019</a:t>
            </a:r>
          </a:p>
          <a:p>
            <a:pPr marL="0" indent="0">
              <a:buNone/>
            </a:pPr>
            <a:r>
              <a:rPr lang="en-US" sz="2200" b="1" dirty="0">
                <a:ln w="0">
                  <a:solidFill>
                    <a:schemeClr val="accent1"/>
                  </a:solidFill>
                </a:ln>
                <a:latin typeface="Calibri" panose="020F0502020204030204" pitchFamily="34" charset="0"/>
                <a:ea typeface="+mj-ea"/>
                <a:cs typeface="+mj-cs"/>
              </a:rPr>
              <a:t>	December 31, 2019</a:t>
            </a:r>
          </a:p>
          <a:p>
            <a:pPr marL="0" indent="0">
              <a:buNone/>
            </a:pPr>
            <a:r>
              <a:rPr lang="en-US" sz="2200" b="1" dirty="0">
                <a:ln w="0">
                  <a:solidFill>
                    <a:schemeClr val="accent1"/>
                  </a:solidFill>
                </a:ln>
                <a:latin typeface="+mj-lt"/>
                <a:ea typeface="+mj-ea"/>
                <a:cs typeface="+mj-cs"/>
              </a:rPr>
              <a:t>	</a:t>
            </a:r>
          </a:p>
        </p:txBody>
      </p:sp>
      <p:sp>
        <p:nvSpPr>
          <p:cNvPr id="3" name="Title 2">
            <a:extLst>
              <a:ext uri="{FF2B5EF4-FFF2-40B4-BE49-F238E27FC236}">
                <a16:creationId xmlns:a16="http://schemas.microsoft.com/office/drawing/2014/main" id="{AFBBEC2C-D707-4CD2-B399-CE5DEDFDE5D4}"/>
              </a:ext>
            </a:extLst>
          </p:cNvPr>
          <p:cNvSpPr>
            <a:spLocks noGrp="1"/>
          </p:cNvSpPr>
          <p:nvPr>
            <p:ph type="title"/>
          </p:nvPr>
        </p:nvSpPr>
        <p:spPr/>
        <p:txBody>
          <a:bodyPr/>
          <a:lstStyle/>
          <a:p>
            <a:r>
              <a:rPr lang="en-US" dirty="0"/>
              <a:t>Reporting Requirements:</a:t>
            </a:r>
          </a:p>
        </p:txBody>
      </p:sp>
    </p:spTree>
    <p:extLst>
      <p:ext uri="{BB962C8B-B14F-4D97-AF65-F5344CB8AC3E}">
        <p14:creationId xmlns:p14="http://schemas.microsoft.com/office/powerpoint/2010/main" val="2112876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36E632-7440-46DA-9502-E24B9E22279E}"/>
              </a:ext>
            </a:extLst>
          </p:cNvPr>
          <p:cNvSpPr>
            <a:spLocks noGrp="1"/>
          </p:cNvSpPr>
          <p:nvPr>
            <p:ph idx="1"/>
          </p:nvPr>
        </p:nvSpPr>
        <p:spPr/>
        <p:txBody>
          <a:bodyPr>
            <a:normAutofit fontScale="70000" lnSpcReduction="20000"/>
          </a:bodyPr>
          <a:lstStyle/>
          <a:p>
            <a:pPr lvl="0"/>
            <a:r>
              <a:rPr lang="en-US" sz="2600" dirty="0">
                <a:ln w="0">
                  <a:solidFill>
                    <a:schemeClr val="accent1"/>
                  </a:solidFill>
                </a:ln>
                <a:latin typeface="HelvLight"/>
                <a:ea typeface="+mj-ea"/>
                <a:cs typeface="+mj-cs"/>
              </a:rPr>
              <a:t>A PDF copy of the signed proposal must be emailed to </a:t>
            </a:r>
            <a:r>
              <a:rPr lang="en-US" sz="2600" dirty="0">
                <a:ln w="0">
                  <a:solidFill>
                    <a:schemeClr val="accent1"/>
                  </a:solidFill>
                </a:ln>
                <a:latin typeface="HelvLight"/>
                <a:ea typeface="+mj-ea"/>
                <a:cs typeface="+mj-cs"/>
                <a:hlinkClick r:id="rId2"/>
              </a:rPr>
              <a:t>castelloesk@nccommunitycolleges.edu</a:t>
            </a:r>
            <a:r>
              <a:rPr lang="en-US" sz="2600" dirty="0">
                <a:ln w="0">
                  <a:solidFill>
                    <a:schemeClr val="accent1"/>
                  </a:solidFill>
                </a:ln>
                <a:latin typeface="HelvLight"/>
                <a:ea typeface="+mj-ea"/>
                <a:cs typeface="+mj-cs"/>
              </a:rPr>
              <a:t> by 5:00 pm on September 12, 2018</a:t>
            </a:r>
          </a:p>
          <a:p>
            <a:pPr lvl="0"/>
            <a:endParaRPr lang="en-US" sz="2600" dirty="0">
              <a:ln w="0">
                <a:solidFill>
                  <a:schemeClr val="accent1"/>
                </a:solidFill>
              </a:ln>
              <a:latin typeface="HelvLight"/>
              <a:ea typeface="+mj-ea"/>
              <a:cs typeface="+mj-cs"/>
            </a:endParaRPr>
          </a:p>
          <a:p>
            <a:pPr lvl="0"/>
            <a:r>
              <a:rPr lang="en-US" sz="2600" dirty="0">
                <a:ln w="0">
                  <a:solidFill>
                    <a:schemeClr val="accent1"/>
                  </a:solidFill>
                </a:ln>
                <a:latin typeface="HelvLight"/>
                <a:ea typeface="+mj-ea"/>
                <a:cs typeface="+mj-cs"/>
              </a:rPr>
              <a:t>The original, signed proposal must be received by the System Office no later than close of business, September 13, 2018</a:t>
            </a:r>
          </a:p>
          <a:p>
            <a:pPr lvl="0"/>
            <a:endParaRPr lang="en-US" sz="2600" dirty="0">
              <a:ln w="0">
                <a:solidFill>
                  <a:schemeClr val="accent1"/>
                </a:solidFill>
              </a:ln>
              <a:latin typeface="HelvLight"/>
              <a:ea typeface="+mj-ea"/>
              <a:cs typeface="+mj-cs"/>
            </a:endParaRPr>
          </a:p>
          <a:p>
            <a:pPr lvl="0"/>
            <a:r>
              <a:rPr lang="en-US" sz="2600" dirty="0">
                <a:ln w="0">
                  <a:solidFill>
                    <a:schemeClr val="accent1"/>
                  </a:solidFill>
                </a:ln>
                <a:latin typeface="HelvLight"/>
                <a:ea typeface="+mj-ea"/>
                <a:cs typeface="+mj-cs"/>
              </a:rPr>
              <a:t>Submit your proposal package to:</a:t>
            </a:r>
            <a:br>
              <a:rPr lang="en-US" sz="2600" dirty="0">
                <a:ln w="0">
                  <a:solidFill>
                    <a:schemeClr val="accent1"/>
                  </a:solidFill>
                </a:ln>
                <a:latin typeface="HelvLight"/>
                <a:ea typeface="+mj-ea"/>
                <a:cs typeface="+mj-cs"/>
              </a:rPr>
            </a:br>
            <a:r>
              <a:rPr lang="en-US" sz="2600" dirty="0">
                <a:ln w="0">
                  <a:solidFill>
                    <a:schemeClr val="accent1"/>
                  </a:solidFill>
                </a:ln>
                <a:latin typeface="HelvLight"/>
                <a:ea typeface="+mj-ea"/>
                <a:cs typeface="+mj-cs"/>
              </a:rPr>
              <a:t>	Kathryn Castelloes, </a:t>
            </a:r>
            <a:r>
              <a:rPr lang="en-US" sz="2600" dirty="0" err="1">
                <a:ln w="0">
                  <a:solidFill>
                    <a:schemeClr val="accent1"/>
                  </a:solidFill>
                </a:ln>
                <a:latin typeface="HelvLight"/>
                <a:ea typeface="+mj-ea"/>
                <a:cs typeface="+mj-cs"/>
              </a:rPr>
              <a:t>ApprenticeshipNC</a:t>
            </a:r>
            <a:r>
              <a:rPr lang="en-US" sz="2600" dirty="0">
                <a:ln w="0">
                  <a:solidFill>
                    <a:schemeClr val="accent1"/>
                  </a:solidFill>
                </a:ln>
                <a:latin typeface="HelvLight"/>
                <a:ea typeface="+mj-ea"/>
                <a:cs typeface="+mj-cs"/>
              </a:rPr>
              <a:t> Director</a:t>
            </a:r>
            <a:br>
              <a:rPr lang="en-US" sz="2600" dirty="0">
                <a:ln w="0">
                  <a:solidFill>
                    <a:schemeClr val="accent1"/>
                  </a:solidFill>
                </a:ln>
                <a:latin typeface="HelvLight"/>
                <a:ea typeface="+mj-ea"/>
                <a:cs typeface="+mj-cs"/>
              </a:rPr>
            </a:br>
            <a:r>
              <a:rPr lang="en-US" sz="2600" dirty="0">
                <a:ln w="0">
                  <a:solidFill>
                    <a:schemeClr val="accent1"/>
                  </a:solidFill>
                </a:ln>
                <a:latin typeface="HelvLight"/>
                <a:ea typeface="+mj-ea"/>
                <a:cs typeface="+mj-cs"/>
              </a:rPr>
              <a:t>	North Carolina Community College System Office</a:t>
            </a:r>
            <a:br>
              <a:rPr lang="en-US" sz="2600" dirty="0">
                <a:ln w="0">
                  <a:solidFill>
                    <a:schemeClr val="accent1"/>
                  </a:solidFill>
                </a:ln>
                <a:latin typeface="HelvLight"/>
                <a:ea typeface="+mj-ea"/>
                <a:cs typeface="+mj-cs"/>
              </a:rPr>
            </a:br>
            <a:endParaRPr lang="en-US" sz="2600" dirty="0">
              <a:ln w="0">
                <a:solidFill>
                  <a:schemeClr val="accent1"/>
                </a:solidFill>
              </a:ln>
              <a:latin typeface="HelvLight"/>
              <a:ea typeface="+mj-ea"/>
              <a:cs typeface="+mj-cs"/>
            </a:endParaRPr>
          </a:p>
          <a:p>
            <a:pPr lvl="1"/>
            <a:r>
              <a:rPr lang="en-US" sz="2200" dirty="0">
                <a:ln w="0">
                  <a:solidFill>
                    <a:schemeClr val="accent1"/>
                  </a:solidFill>
                </a:ln>
                <a:latin typeface="HelvLight"/>
                <a:ea typeface="+mj-ea"/>
                <a:cs typeface="+mj-cs"/>
              </a:rPr>
              <a:t>U. S. Postal Address:  </a:t>
            </a:r>
          </a:p>
          <a:p>
            <a:pPr marL="257175" lvl="1" indent="0">
              <a:buNone/>
            </a:pPr>
            <a:r>
              <a:rPr lang="en-US" sz="2200" dirty="0">
                <a:ln w="0">
                  <a:solidFill>
                    <a:schemeClr val="accent1"/>
                  </a:solidFill>
                </a:ln>
                <a:latin typeface="HelvLight"/>
                <a:ea typeface="+mj-ea"/>
                <a:cs typeface="+mj-cs"/>
              </a:rPr>
              <a:t>		5016 Mail Service Center, Raleigh, NC 27699-5016</a:t>
            </a:r>
          </a:p>
          <a:p>
            <a:pPr lvl="1"/>
            <a:endParaRPr lang="en-US" sz="2200" dirty="0">
              <a:ln w="0">
                <a:solidFill>
                  <a:schemeClr val="accent1"/>
                </a:solidFill>
              </a:ln>
              <a:latin typeface="HelvLight"/>
              <a:ea typeface="+mj-ea"/>
              <a:cs typeface="+mj-cs"/>
            </a:endParaRPr>
          </a:p>
          <a:p>
            <a:pPr lvl="1"/>
            <a:r>
              <a:rPr lang="en-US" sz="2200" dirty="0">
                <a:ln w="0">
                  <a:solidFill>
                    <a:schemeClr val="accent1"/>
                  </a:solidFill>
                </a:ln>
                <a:latin typeface="HelvLight"/>
                <a:ea typeface="+mj-ea"/>
                <a:cs typeface="+mj-cs"/>
              </a:rPr>
              <a:t>FedEx, UPS, et al. Address: </a:t>
            </a:r>
          </a:p>
          <a:p>
            <a:pPr marL="514350" lvl="2" indent="0">
              <a:buNone/>
            </a:pPr>
            <a:r>
              <a:rPr lang="en-US" sz="2000" dirty="0">
                <a:ln w="0">
                  <a:solidFill>
                    <a:schemeClr val="accent1"/>
                  </a:solidFill>
                </a:ln>
                <a:latin typeface="HelvLight"/>
                <a:ea typeface="+mj-ea"/>
                <a:cs typeface="+mj-cs"/>
              </a:rPr>
              <a:t>	200 West Jones Street, Raleigh, NC 27603-1379</a:t>
            </a:r>
          </a:p>
          <a:p>
            <a:pPr marL="0" indent="0">
              <a:buNone/>
            </a:pPr>
            <a:r>
              <a:rPr lang="en-US" sz="2600" dirty="0">
                <a:ln w="0">
                  <a:solidFill>
                    <a:schemeClr val="accent1"/>
                  </a:solidFill>
                </a:ln>
                <a:latin typeface="HelvLight"/>
                <a:ea typeface="+mj-ea"/>
                <a:cs typeface="+mj-cs"/>
              </a:rPr>
              <a:t> </a:t>
            </a:r>
          </a:p>
          <a:p>
            <a:pPr lvl="0"/>
            <a:r>
              <a:rPr lang="en-US" sz="2600" dirty="0">
                <a:ln w="0">
                  <a:solidFill>
                    <a:schemeClr val="accent1"/>
                  </a:solidFill>
                </a:ln>
                <a:latin typeface="HelvLight"/>
                <a:ea typeface="+mj-ea"/>
                <a:cs typeface="+mj-cs"/>
              </a:rPr>
              <a:t>Faxed copies will NOT be accepted</a:t>
            </a:r>
          </a:p>
          <a:p>
            <a:endParaRPr lang="en-US" dirty="0"/>
          </a:p>
        </p:txBody>
      </p:sp>
      <p:sp>
        <p:nvSpPr>
          <p:cNvPr id="3" name="Title 2">
            <a:extLst>
              <a:ext uri="{FF2B5EF4-FFF2-40B4-BE49-F238E27FC236}">
                <a16:creationId xmlns:a16="http://schemas.microsoft.com/office/drawing/2014/main" id="{449AF17D-B06E-4F5D-AEE3-E2D49C6DC382}"/>
              </a:ext>
            </a:extLst>
          </p:cNvPr>
          <p:cNvSpPr>
            <a:spLocks noGrp="1"/>
          </p:cNvSpPr>
          <p:nvPr>
            <p:ph type="title"/>
          </p:nvPr>
        </p:nvSpPr>
        <p:spPr/>
        <p:txBody>
          <a:bodyPr/>
          <a:lstStyle/>
          <a:p>
            <a:r>
              <a:rPr lang="en-US" dirty="0"/>
              <a:t>Submission Instructions:</a:t>
            </a:r>
          </a:p>
        </p:txBody>
      </p:sp>
    </p:spTree>
    <p:extLst>
      <p:ext uri="{BB962C8B-B14F-4D97-AF65-F5344CB8AC3E}">
        <p14:creationId xmlns:p14="http://schemas.microsoft.com/office/powerpoint/2010/main" val="3210939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14C5C8-B578-4A37-B201-526250611677}"/>
              </a:ext>
            </a:extLst>
          </p:cNvPr>
          <p:cNvSpPr>
            <a:spLocks noGrp="1"/>
          </p:cNvSpPr>
          <p:nvPr>
            <p:ph idx="1"/>
          </p:nvPr>
        </p:nvSpPr>
        <p:spPr/>
        <p:txBody>
          <a:bodyPr>
            <a:normAutofit/>
          </a:bodyPr>
          <a:lstStyle/>
          <a:p>
            <a:pPr marL="0" indent="0">
              <a:buNone/>
            </a:pPr>
            <a:r>
              <a:rPr lang="en-US" sz="2400" dirty="0">
                <a:ln w="0">
                  <a:solidFill>
                    <a:schemeClr val="accent1"/>
                  </a:solidFill>
                </a:ln>
                <a:latin typeface="HelvLight"/>
                <a:ea typeface="+mj-ea"/>
                <a:cs typeface="+mj-cs"/>
              </a:rPr>
              <a:t>Independent Committee:</a:t>
            </a:r>
          </a:p>
          <a:p>
            <a:pPr lvl="1"/>
            <a:r>
              <a:rPr lang="en-US" dirty="0">
                <a:ln w="0">
                  <a:solidFill>
                    <a:schemeClr val="accent1"/>
                  </a:solidFill>
                </a:ln>
                <a:latin typeface="HelvLight"/>
                <a:ea typeface="+mj-ea"/>
                <a:cs typeface="+mj-cs"/>
              </a:rPr>
              <a:t>Review Proposals</a:t>
            </a:r>
          </a:p>
          <a:p>
            <a:pPr lvl="1"/>
            <a:r>
              <a:rPr lang="en-US" dirty="0">
                <a:ln w="0">
                  <a:solidFill>
                    <a:schemeClr val="accent1"/>
                  </a:solidFill>
                </a:ln>
                <a:latin typeface="HelvLight"/>
                <a:ea typeface="+mj-ea"/>
                <a:cs typeface="+mj-cs"/>
              </a:rPr>
              <a:t>Score</a:t>
            </a:r>
          </a:p>
          <a:p>
            <a:pPr lvl="1"/>
            <a:r>
              <a:rPr lang="en-US" dirty="0">
                <a:ln w="0">
                  <a:solidFill>
                    <a:schemeClr val="accent1"/>
                  </a:solidFill>
                </a:ln>
                <a:latin typeface="HelvLight"/>
                <a:ea typeface="+mj-ea"/>
                <a:cs typeface="+mj-cs"/>
              </a:rPr>
              <a:t>Discuss</a:t>
            </a:r>
          </a:p>
          <a:p>
            <a:pPr lvl="1"/>
            <a:r>
              <a:rPr lang="en-US" dirty="0">
                <a:ln w="0">
                  <a:solidFill>
                    <a:schemeClr val="accent1"/>
                  </a:solidFill>
                </a:ln>
                <a:latin typeface="HelvLight"/>
                <a:ea typeface="+mj-ea"/>
                <a:cs typeface="+mj-cs"/>
              </a:rPr>
              <a:t>Make recommendations based upon scores</a:t>
            </a:r>
          </a:p>
          <a:p>
            <a:pPr marL="257175" lvl="1" indent="0">
              <a:buNone/>
            </a:pPr>
            <a:endParaRPr lang="en-US" dirty="0">
              <a:ln w="0">
                <a:solidFill>
                  <a:schemeClr val="accent1"/>
                </a:solidFill>
              </a:ln>
              <a:latin typeface="HelvLight"/>
              <a:ea typeface="+mj-ea"/>
              <a:cs typeface="+mj-cs"/>
            </a:endParaRPr>
          </a:p>
          <a:p>
            <a:r>
              <a:rPr lang="en-US" sz="2400" dirty="0">
                <a:ln w="0">
                  <a:solidFill>
                    <a:schemeClr val="accent1"/>
                  </a:solidFill>
                </a:ln>
                <a:latin typeface="HelvLight"/>
                <a:ea typeface="+mj-ea"/>
                <a:cs typeface="+mj-cs"/>
              </a:rPr>
              <a:t>The review team reserves the right to request modifications to the selected proposal</a:t>
            </a:r>
          </a:p>
          <a:p>
            <a:r>
              <a:rPr lang="en-US" sz="2400" dirty="0">
                <a:ln w="0">
                  <a:solidFill>
                    <a:schemeClr val="accent1"/>
                  </a:solidFill>
                </a:ln>
                <a:latin typeface="HelvLight"/>
                <a:ea typeface="+mj-ea"/>
                <a:cs typeface="+mj-cs"/>
              </a:rPr>
              <a:t>The review team reserves the right to reject proposals that do not meet the RFP requirements</a:t>
            </a:r>
          </a:p>
          <a:p>
            <a:endParaRPr lang="en-US" sz="2600" dirty="0">
              <a:ln w="0">
                <a:solidFill>
                  <a:schemeClr val="accent1"/>
                </a:solidFill>
              </a:ln>
              <a:latin typeface="+mj-lt"/>
              <a:ea typeface="+mj-ea"/>
              <a:cs typeface="+mj-cs"/>
            </a:endParaRPr>
          </a:p>
          <a:p>
            <a:endParaRPr lang="en-US" dirty="0"/>
          </a:p>
        </p:txBody>
      </p:sp>
      <p:sp>
        <p:nvSpPr>
          <p:cNvPr id="3" name="Title 2">
            <a:extLst>
              <a:ext uri="{FF2B5EF4-FFF2-40B4-BE49-F238E27FC236}">
                <a16:creationId xmlns:a16="http://schemas.microsoft.com/office/drawing/2014/main" id="{D68EAF88-286F-4851-AAE1-92E3EE8A491A}"/>
              </a:ext>
            </a:extLst>
          </p:cNvPr>
          <p:cNvSpPr>
            <a:spLocks noGrp="1"/>
          </p:cNvSpPr>
          <p:nvPr>
            <p:ph type="title"/>
          </p:nvPr>
        </p:nvSpPr>
        <p:spPr/>
        <p:txBody>
          <a:bodyPr/>
          <a:lstStyle/>
          <a:p>
            <a:r>
              <a:rPr lang="en-US" dirty="0"/>
              <a:t>Grant Proposal Review and Selection Process:</a:t>
            </a:r>
          </a:p>
        </p:txBody>
      </p:sp>
    </p:spTree>
    <p:extLst>
      <p:ext uri="{BB962C8B-B14F-4D97-AF65-F5344CB8AC3E}">
        <p14:creationId xmlns:p14="http://schemas.microsoft.com/office/powerpoint/2010/main" val="2659976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AF49CA9-157F-4157-BD10-54AA903CE533}"/>
              </a:ext>
            </a:extLst>
          </p:cNvPr>
          <p:cNvSpPr>
            <a:spLocks noGrp="1"/>
          </p:cNvSpPr>
          <p:nvPr>
            <p:ph type="title"/>
          </p:nvPr>
        </p:nvSpPr>
        <p:spPr/>
        <p:txBody>
          <a:bodyPr/>
          <a:lstStyle/>
          <a:p>
            <a:r>
              <a:rPr lang="en-US" dirty="0"/>
              <a:t>Grant Timeline:</a:t>
            </a:r>
          </a:p>
        </p:txBody>
      </p:sp>
      <p:sp>
        <p:nvSpPr>
          <p:cNvPr id="2" name="Content Placeholder 1">
            <a:extLst>
              <a:ext uri="{FF2B5EF4-FFF2-40B4-BE49-F238E27FC236}">
                <a16:creationId xmlns:a16="http://schemas.microsoft.com/office/drawing/2014/main" id="{222BE912-45D9-4805-9C24-AD405C111D38}"/>
              </a:ext>
            </a:extLst>
          </p:cNvPr>
          <p:cNvSpPr>
            <a:spLocks noGrp="1"/>
          </p:cNvSpPr>
          <p:nvPr>
            <p:ph sz="half" idx="4294967295"/>
          </p:nvPr>
        </p:nvSpPr>
        <p:spPr>
          <a:xfrm>
            <a:off x="933649" y="1825625"/>
            <a:ext cx="8662219" cy="4598988"/>
          </a:xfrm>
        </p:spPr>
        <p:txBody>
          <a:bodyPr>
            <a:normAutofit fontScale="40000" lnSpcReduction="20000"/>
          </a:bodyPr>
          <a:lstStyle/>
          <a:p>
            <a:pPr lvl="0"/>
            <a:r>
              <a:rPr lang="en-US" sz="8000" dirty="0">
                <a:ln w="0">
                  <a:solidFill>
                    <a:schemeClr val="accent1"/>
                  </a:solidFill>
                </a:ln>
                <a:latin typeface="Calibri" panose="020F0502020204030204" pitchFamily="34" charset="0"/>
                <a:ea typeface="+mj-ea"/>
                <a:cs typeface="Calibri Light" panose="020F0302020204030204" pitchFamily="34" charset="0"/>
              </a:rPr>
              <a:t>August 9, 2018</a:t>
            </a:r>
          </a:p>
          <a:p>
            <a:pPr lvl="1"/>
            <a:r>
              <a:rPr lang="en-US" sz="7600" dirty="0">
                <a:ln w="0">
                  <a:solidFill>
                    <a:schemeClr val="accent1"/>
                  </a:solidFill>
                </a:ln>
                <a:latin typeface="Calibri" panose="020F0502020204030204" pitchFamily="34" charset="0"/>
                <a:ea typeface="+mj-ea"/>
                <a:cs typeface="Calibri Light" panose="020F0302020204030204" pitchFamily="34" charset="0"/>
              </a:rPr>
              <a:t> Release of the Request for Proposals</a:t>
            </a:r>
          </a:p>
          <a:p>
            <a:pPr lvl="0"/>
            <a:endParaRPr lang="en-US" sz="8000" dirty="0">
              <a:ln w="0">
                <a:solidFill>
                  <a:schemeClr val="accent1"/>
                </a:solidFill>
              </a:ln>
              <a:latin typeface="Calibri" panose="020F0502020204030204" pitchFamily="34" charset="0"/>
              <a:ea typeface="+mj-ea"/>
              <a:cs typeface="Calibri Light" panose="020F0302020204030204" pitchFamily="34" charset="0"/>
            </a:endParaRPr>
          </a:p>
          <a:p>
            <a:pPr lvl="0"/>
            <a:r>
              <a:rPr lang="en-US" sz="8000" dirty="0">
                <a:ln w="0">
                  <a:solidFill>
                    <a:schemeClr val="accent1"/>
                  </a:solidFill>
                </a:ln>
                <a:latin typeface="Calibri" panose="020F0502020204030204" pitchFamily="34" charset="0"/>
                <a:ea typeface="+mj-ea"/>
                <a:cs typeface="Calibri Light" panose="020F0302020204030204" pitchFamily="34" charset="0"/>
              </a:rPr>
              <a:t>August 15, 2018</a:t>
            </a:r>
          </a:p>
          <a:p>
            <a:pPr lvl="1"/>
            <a:r>
              <a:rPr lang="en-US" sz="7600" dirty="0">
                <a:ln w="0">
                  <a:solidFill>
                    <a:schemeClr val="accent1"/>
                  </a:solidFill>
                </a:ln>
                <a:latin typeface="Calibri" panose="020F0502020204030204" pitchFamily="34" charset="0"/>
                <a:ea typeface="+mj-ea"/>
                <a:cs typeface="Calibri Light" panose="020F0302020204030204" pitchFamily="34" charset="0"/>
              </a:rPr>
              <a:t>Informational webinar</a:t>
            </a:r>
          </a:p>
          <a:p>
            <a:pPr lvl="0"/>
            <a:endParaRPr lang="en-US" sz="8000" dirty="0">
              <a:ln w="0">
                <a:solidFill>
                  <a:schemeClr val="accent1"/>
                </a:solidFill>
              </a:ln>
              <a:latin typeface="Calibri" panose="020F0502020204030204" pitchFamily="34" charset="0"/>
              <a:ea typeface="+mj-ea"/>
              <a:cs typeface="Calibri Light" panose="020F0302020204030204" pitchFamily="34" charset="0"/>
            </a:endParaRPr>
          </a:p>
          <a:p>
            <a:pPr lvl="0"/>
            <a:r>
              <a:rPr lang="en-US" sz="8000" dirty="0">
                <a:ln w="0">
                  <a:solidFill>
                    <a:schemeClr val="accent1"/>
                  </a:solidFill>
                </a:ln>
                <a:latin typeface="Calibri" panose="020F0502020204030204" pitchFamily="34" charset="0"/>
                <a:ea typeface="+mj-ea"/>
                <a:cs typeface="Calibri Light" panose="020F0302020204030204" pitchFamily="34" charset="0"/>
              </a:rPr>
              <a:t>September 12, 2018 </a:t>
            </a:r>
          </a:p>
          <a:p>
            <a:pPr lvl="1"/>
            <a:r>
              <a:rPr lang="en-US" sz="7600" dirty="0">
                <a:ln w="0">
                  <a:solidFill>
                    <a:schemeClr val="accent1"/>
                  </a:solidFill>
                </a:ln>
                <a:latin typeface="Calibri" panose="020F0502020204030204" pitchFamily="34" charset="0"/>
                <a:ea typeface="+mj-ea"/>
                <a:cs typeface="Calibri Light" panose="020F0302020204030204" pitchFamily="34" charset="0"/>
              </a:rPr>
              <a:t>Grant proposals due by 5:00pm</a:t>
            </a:r>
          </a:p>
          <a:p>
            <a:pPr lvl="0"/>
            <a:endParaRPr lang="en-US" sz="8000" dirty="0">
              <a:ln w="0">
                <a:solidFill>
                  <a:schemeClr val="accent1"/>
                </a:solidFill>
              </a:ln>
              <a:latin typeface="Calibri" panose="020F0502020204030204" pitchFamily="34" charset="0"/>
              <a:ea typeface="+mj-ea"/>
              <a:cs typeface="Calibri Light" panose="020F0302020204030204" pitchFamily="34" charset="0"/>
            </a:endParaRPr>
          </a:p>
          <a:p>
            <a:pPr lvl="0"/>
            <a:r>
              <a:rPr lang="en-US" sz="8000" dirty="0">
                <a:ln w="0">
                  <a:solidFill>
                    <a:schemeClr val="accent1"/>
                  </a:solidFill>
                </a:ln>
                <a:latin typeface="Calibri" panose="020F0502020204030204" pitchFamily="34" charset="0"/>
                <a:ea typeface="+mj-ea"/>
                <a:cs typeface="Calibri Light" panose="020F0302020204030204" pitchFamily="34" charset="0"/>
              </a:rPr>
              <a:t>September 13, 2018 - September 27, 2018 </a:t>
            </a:r>
          </a:p>
          <a:p>
            <a:pPr lvl="1"/>
            <a:r>
              <a:rPr lang="en-US" sz="7600" dirty="0">
                <a:ln w="0">
                  <a:solidFill>
                    <a:schemeClr val="accent1"/>
                  </a:solidFill>
                </a:ln>
                <a:latin typeface="Calibri" panose="020F0502020204030204" pitchFamily="34" charset="0"/>
                <a:ea typeface="+mj-ea"/>
                <a:cs typeface="Calibri Light" panose="020F0302020204030204" pitchFamily="34" charset="0"/>
              </a:rPr>
              <a:t>review and selection of proposals</a:t>
            </a:r>
          </a:p>
          <a:p>
            <a:endParaRPr lang="en-US" dirty="0"/>
          </a:p>
        </p:txBody>
      </p:sp>
    </p:spTree>
    <p:extLst>
      <p:ext uri="{BB962C8B-B14F-4D97-AF65-F5344CB8AC3E}">
        <p14:creationId xmlns:p14="http://schemas.microsoft.com/office/powerpoint/2010/main" val="4021448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2856153-7CD2-4134-AF36-DFB362F50442}"/>
              </a:ext>
            </a:extLst>
          </p:cNvPr>
          <p:cNvSpPr>
            <a:spLocks noGrp="1"/>
          </p:cNvSpPr>
          <p:nvPr>
            <p:ph idx="1"/>
          </p:nvPr>
        </p:nvSpPr>
        <p:spPr>
          <a:xfrm>
            <a:off x="628649" y="1761204"/>
            <a:ext cx="8033569" cy="4731671"/>
          </a:xfrm>
        </p:spPr>
        <p:txBody>
          <a:bodyPr>
            <a:normAutofit/>
          </a:bodyPr>
          <a:lstStyle/>
          <a:p>
            <a:pPr marL="342900" marR="0" lvl="0" indent="-342900">
              <a:spcBef>
                <a:spcPts val="0"/>
              </a:spcBef>
              <a:spcAft>
                <a:spcPts val="300"/>
              </a:spcAft>
              <a:buFont typeface="Symbol" panose="05050102010706020507" pitchFamily="18" charset="2"/>
              <a:buChar char=""/>
            </a:pPr>
            <a:r>
              <a:rPr lang="en-US" sz="2400" dirty="0">
                <a:ln w="0">
                  <a:solidFill>
                    <a:schemeClr val="accent1"/>
                  </a:solidFill>
                </a:ln>
                <a:latin typeface="HelvLight"/>
                <a:ea typeface="+mj-ea"/>
                <a:cs typeface="Times New Roman" panose="02020603050405020304" pitchFamily="18" charset="0"/>
              </a:rPr>
              <a:t>Hire 7 Regional Apprenticeship Coordinators (one person for 7 of the 8 prosperity zones) to implement expansion</a:t>
            </a:r>
          </a:p>
          <a:p>
            <a:pPr marL="342900" marR="0" lvl="0" indent="-342900">
              <a:spcBef>
                <a:spcPts val="0"/>
              </a:spcBef>
              <a:spcAft>
                <a:spcPts val="300"/>
              </a:spcAft>
              <a:buFont typeface="Symbol" panose="05050102010706020507" pitchFamily="18" charset="2"/>
              <a:buChar char=""/>
            </a:pPr>
            <a:endParaRPr lang="en-US" sz="2400" dirty="0">
              <a:ln w="0">
                <a:solidFill>
                  <a:schemeClr val="accent1"/>
                </a:solidFill>
              </a:ln>
              <a:latin typeface="HelvLight"/>
              <a:ea typeface="+mj-ea"/>
              <a:cs typeface="Times New Roman" panose="02020603050405020304" pitchFamily="18" charset="0"/>
            </a:endParaRPr>
          </a:p>
          <a:p>
            <a:pPr marL="342900" marR="0" lvl="0" indent="-342900">
              <a:spcBef>
                <a:spcPts val="0"/>
              </a:spcBef>
              <a:spcAft>
                <a:spcPts val="300"/>
              </a:spcAft>
              <a:buFont typeface="Symbol" panose="05050102010706020507" pitchFamily="18" charset="2"/>
              <a:buChar char=""/>
            </a:pPr>
            <a:r>
              <a:rPr lang="en-US" sz="2400" dirty="0">
                <a:ln w="0">
                  <a:solidFill>
                    <a:schemeClr val="accent1"/>
                  </a:solidFill>
                </a:ln>
                <a:latin typeface="HelvLight"/>
                <a:ea typeface="+mj-ea"/>
                <a:cs typeface="Times New Roman" panose="02020603050405020304" pitchFamily="18" charset="0"/>
              </a:rPr>
              <a:t>Register an additional 1,100 apprentices by 12.31.2019</a:t>
            </a:r>
          </a:p>
          <a:p>
            <a:pPr marL="0" marR="0" lvl="0" indent="0">
              <a:spcBef>
                <a:spcPts val="0"/>
              </a:spcBef>
              <a:spcAft>
                <a:spcPts val="300"/>
              </a:spcAft>
              <a:buNone/>
            </a:pPr>
            <a:endParaRPr lang="en-US" sz="2400" dirty="0">
              <a:ln w="0">
                <a:solidFill>
                  <a:schemeClr val="accent1"/>
                </a:solidFill>
              </a:ln>
              <a:latin typeface="HelvLight"/>
              <a:ea typeface="+mj-ea"/>
              <a:cs typeface="Times New Roman" panose="02020603050405020304" pitchFamily="18" charset="0"/>
            </a:endParaRPr>
          </a:p>
          <a:p>
            <a:pPr marL="568325" lvl="1" indent="-342900">
              <a:spcBef>
                <a:spcPts val="0"/>
              </a:spcBef>
              <a:spcAft>
                <a:spcPts val="300"/>
              </a:spcAft>
              <a:buFont typeface="Symbol" panose="05050102010706020507" pitchFamily="18" charset="2"/>
              <a:buChar char=""/>
            </a:pPr>
            <a:r>
              <a:rPr lang="en-US" dirty="0">
                <a:ln w="0">
                  <a:solidFill>
                    <a:schemeClr val="accent1"/>
                  </a:solidFill>
                </a:ln>
                <a:latin typeface="HelvLight"/>
                <a:ea typeface="+mj-ea"/>
                <a:cs typeface="Times New Roman" panose="02020603050405020304" pitchFamily="18" charset="0"/>
              </a:rPr>
              <a:t>Note: 1,100 registrations can be Pre-Apprentices or Registered Apprentices</a:t>
            </a:r>
          </a:p>
          <a:p>
            <a:pPr marL="0" indent="0">
              <a:buNone/>
            </a:pPr>
            <a:endParaRPr lang="en-US" dirty="0"/>
          </a:p>
        </p:txBody>
      </p:sp>
      <p:sp>
        <p:nvSpPr>
          <p:cNvPr id="3" name="Title 2">
            <a:extLst>
              <a:ext uri="{FF2B5EF4-FFF2-40B4-BE49-F238E27FC236}">
                <a16:creationId xmlns:a16="http://schemas.microsoft.com/office/drawing/2014/main" id="{6F085233-E6AB-406B-9291-6A6ACF6667AF}"/>
              </a:ext>
            </a:extLst>
          </p:cNvPr>
          <p:cNvSpPr>
            <a:spLocks noGrp="1"/>
          </p:cNvSpPr>
          <p:nvPr>
            <p:ph type="title"/>
          </p:nvPr>
        </p:nvSpPr>
        <p:spPr/>
        <p:txBody>
          <a:bodyPr>
            <a:normAutofit/>
          </a:bodyPr>
          <a:lstStyle/>
          <a:p>
            <a:r>
              <a:rPr lang="en-US" sz="4400" dirty="0">
                <a:cs typeface="Times New Roman" panose="02020603050405020304" pitchFamily="18" charset="0"/>
              </a:rPr>
              <a:t>Goals:</a:t>
            </a:r>
          </a:p>
        </p:txBody>
      </p:sp>
    </p:spTree>
    <p:extLst>
      <p:ext uri="{BB962C8B-B14F-4D97-AF65-F5344CB8AC3E}">
        <p14:creationId xmlns:p14="http://schemas.microsoft.com/office/powerpoint/2010/main" val="465383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 calcmode="lin" valueType="num">
                                      <p:cBhvr additive="base">
                                        <p:cTn id="1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9E32151-317F-434F-A8A0-1FD85A066FA3}"/>
              </a:ext>
            </a:extLst>
          </p:cNvPr>
          <p:cNvSpPr>
            <a:spLocks noGrp="1"/>
          </p:cNvSpPr>
          <p:nvPr>
            <p:ph idx="1"/>
          </p:nvPr>
        </p:nvSpPr>
        <p:spPr/>
        <p:txBody>
          <a:bodyPr>
            <a:normAutofit fontScale="55000" lnSpcReduction="20000"/>
          </a:bodyPr>
          <a:lstStyle/>
          <a:p>
            <a:pPr lvl="0"/>
            <a:r>
              <a:rPr lang="en-US" sz="3400" dirty="0">
                <a:ln w="0">
                  <a:solidFill>
                    <a:schemeClr val="accent1"/>
                  </a:solidFill>
                </a:ln>
                <a:latin typeface="Calibri" panose="020F0502020204030204" pitchFamily="34" charset="0"/>
                <a:cs typeface="Calibri Light" panose="020F0302020204030204" pitchFamily="34" charset="0"/>
              </a:rPr>
              <a:t>October 15, 2018 </a:t>
            </a:r>
          </a:p>
          <a:p>
            <a:pPr lvl="1"/>
            <a:r>
              <a:rPr lang="en-US" sz="3400" dirty="0">
                <a:ln w="0">
                  <a:solidFill>
                    <a:schemeClr val="accent1"/>
                  </a:solidFill>
                </a:ln>
                <a:latin typeface="Calibri" panose="020F0502020204030204" pitchFamily="34" charset="0"/>
                <a:cs typeface="Calibri Light" panose="020F0302020204030204" pitchFamily="34" charset="0"/>
              </a:rPr>
              <a:t>Recommended grants sent to State Board of Community Colleges </a:t>
            </a:r>
          </a:p>
          <a:p>
            <a:pPr lvl="0"/>
            <a:endParaRPr lang="en-US" sz="3400" dirty="0">
              <a:ln w="0">
                <a:solidFill>
                  <a:schemeClr val="accent1"/>
                </a:solidFill>
              </a:ln>
              <a:latin typeface="Calibri" panose="020F0502020204030204" pitchFamily="34" charset="0"/>
              <a:cs typeface="Calibri Light" panose="020F0302020204030204" pitchFamily="34" charset="0"/>
            </a:endParaRPr>
          </a:p>
          <a:p>
            <a:pPr lvl="0"/>
            <a:r>
              <a:rPr lang="en-US" sz="3400" dirty="0">
                <a:ln w="0">
                  <a:solidFill>
                    <a:schemeClr val="accent1"/>
                  </a:solidFill>
                </a:ln>
                <a:latin typeface="Calibri" panose="020F0502020204030204" pitchFamily="34" charset="0"/>
                <a:cs typeface="Calibri Light" panose="020F0302020204030204" pitchFamily="34" charset="0"/>
              </a:rPr>
              <a:t>November 5, 2018</a:t>
            </a:r>
          </a:p>
          <a:p>
            <a:pPr lvl="1"/>
            <a:r>
              <a:rPr lang="en-US" sz="3400" dirty="0">
                <a:ln w="0">
                  <a:solidFill>
                    <a:schemeClr val="accent1"/>
                  </a:solidFill>
                </a:ln>
                <a:latin typeface="Calibri" panose="020F0502020204030204" pitchFamily="34" charset="0"/>
                <a:cs typeface="Calibri Light" panose="020F0302020204030204" pitchFamily="34" charset="0"/>
              </a:rPr>
              <a:t>Grant recipients notified</a:t>
            </a:r>
          </a:p>
          <a:p>
            <a:pPr lvl="0"/>
            <a:endParaRPr lang="en-US" sz="3400" dirty="0">
              <a:ln w="0">
                <a:solidFill>
                  <a:schemeClr val="accent1"/>
                </a:solidFill>
              </a:ln>
              <a:latin typeface="Calibri" panose="020F0502020204030204" pitchFamily="34" charset="0"/>
              <a:cs typeface="Calibri Light" panose="020F0302020204030204" pitchFamily="34" charset="0"/>
            </a:endParaRPr>
          </a:p>
          <a:p>
            <a:pPr lvl="0"/>
            <a:r>
              <a:rPr lang="en-US" sz="3400" dirty="0">
                <a:ln w="0">
                  <a:solidFill>
                    <a:schemeClr val="accent1"/>
                  </a:solidFill>
                </a:ln>
                <a:latin typeface="Calibri" panose="020F0502020204030204" pitchFamily="34" charset="0"/>
                <a:cs typeface="Calibri Light" panose="020F0302020204030204" pitchFamily="34" charset="0"/>
              </a:rPr>
              <a:t>November 15, 2018 </a:t>
            </a:r>
          </a:p>
          <a:p>
            <a:pPr lvl="1"/>
            <a:r>
              <a:rPr lang="en-US" sz="3400" dirty="0">
                <a:ln w="0">
                  <a:solidFill>
                    <a:schemeClr val="accent1"/>
                  </a:solidFill>
                </a:ln>
                <a:latin typeface="Calibri" panose="020F0502020204030204" pitchFamily="34" charset="0"/>
                <a:cs typeface="Calibri Light" panose="020F0302020204030204" pitchFamily="34" charset="0"/>
              </a:rPr>
              <a:t>Deadline for grantee to assign or hire the Reg App Coordinator</a:t>
            </a:r>
          </a:p>
          <a:p>
            <a:pPr lvl="0"/>
            <a:endParaRPr lang="en-US" sz="3400" dirty="0">
              <a:ln w="0">
                <a:solidFill>
                  <a:schemeClr val="accent1"/>
                </a:solidFill>
              </a:ln>
              <a:latin typeface="Calibri" panose="020F0502020204030204" pitchFamily="34" charset="0"/>
              <a:cs typeface="Calibri Light" panose="020F0302020204030204" pitchFamily="34" charset="0"/>
            </a:endParaRPr>
          </a:p>
          <a:p>
            <a:pPr lvl="0"/>
            <a:r>
              <a:rPr lang="en-US" sz="3400" dirty="0">
                <a:ln w="0">
                  <a:solidFill>
                    <a:schemeClr val="accent1"/>
                  </a:solidFill>
                </a:ln>
                <a:latin typeface="Calibri" panose="020F0502020204030204" pitchFamily="34" charset="0"/>
                <a:cs typeface="Calibri Light" panose="020F0302020204030204" pitchFamily="34" charset="0"/>
              </a:rPr>
              <a:t>November 30, 2018 </a:t>
            </a:r>
          </a:p>
          <a:p>
            <a:pPr lvl="1"/>
            <a:r>
              <a:rPr lang="en-US" sz="3400" dirty="0">
                <a:ln w="0">
                  <a:solidFill>
                    <a:schemeClr val="accent1"/>
                  </a:solidFill>
                </a:ln>
                <a:latin typeface="Calibri" panose="020F0502020204030204" pitchFamily="34" charset="0"/>
                <a:cs typeface="Calibri Light" panose="020F0302020204030204" pitchFamily="34" charset="0"/>
              </a:rPr>
              <a:t>Draft due for strategies for local grant implementation </a:t>
            </a:r>
          </a:p>
          <a:p>
            <a:pPr lvl="0"/>
            <a:endParaRPr lang="en-US" sz="3400" dirty="0">
              <a:ln w="0">
                <a:solidFill>
                  <a:schemeClr val="accent1"/>
                </a:solidFill>
              </a:ln>
              <a:latin typeface="Calibri" panose="020F0502020204030204" pitchFamily="34" charset="0"/>
              <a:cs typeface="Calibri Light" panose="020F0302020204030204" pitchFamily="34" charset="0"/>
            </a:endParaRPr>
          </a:p>
          <a:p>
            <a:pPr lvl="0"/>
            <a:r>
              <a:rPr lang="en-US" sz="3400" dirty="0">
                <a:ln w="0">
                  <a:solidFill>
                    <a:schemeClr val="accent1"/>
                  </a:solidFill>
                </a:ln>
                <a:latin typeface="Calibri" panose="020F0502020204030204" pitchFamily="34" charset="0"/>
                <a:cs typeface="Calibri Light" panose="020F0302020204030204" pitchFamily="34" charset="0"/>
              </a:rPr>
              <a:t>October 30, 2020 </a:t>
            </a:r>
          </a:p>
          <a:p>
            <a:pPr lvl="1"/>
            <a:r>
              <a:rPr lang="en-US" sz="3400" dirty="0">
                <a:ln w="0">
                  <a:solidFill>
                    <a:schemeClr val="accent1"/>
                  </a:solidFill>
                </a:ln>
                <a:latin typeface="Calibri" panose="020F0502020204030204" pitchFamily="34" charset="0"/>
                <a:cs typeface="Calibri Light" panose="020F0302020204030204" pitchFamily="34" charset="0"/>
              </a:rPr>
              <a:t>Project completed</a:t>
            </a:r>
          </a:p>
          <a:p>
            <a:pPr lvl="1"/>
            <a:r>
              <a:rPr lang="en-US" sz="3400" dirty="0">
                <a:ln w="0">
                  <a:solidFill>
                    <a:schemeClr val="accent1"/>
                  </a:solidFill>
                </a:ln>
                <a:latin typeface="Calibri" panose="020F0502020204030204" pitchFamily="34" charset="0"/>
                <a:cs typeface="Calibri Light" panose="020F0302020204030204" pitchFamily="34" charset="0"/>
              </a:rPr>
              <a:t>Final report due</a:t>
            </a:r>
          </a:p>
          <a:p>
            <a:endParaRPr lang="en-US" dirty="0"/>
          </a:p>
        </p:txBody>
      </p:sp>
      <p:sp>
        <p:nvSpPr>
          <p:cNvPr id="5" name="Title 4">
            <a:extLst>
              <a:ext uri="{FF2B5EF4-FFF2-40B4-BE49-F238E27FC236}">
                <a16:creationId xmlns:a16="http://schemas.microsoft.com/office/drawing/2014/main" id="{0C766004-7E2F-49F2-975E-0F812ACDA0F1}"/>
              </a:ext>
            </a:extLst>
          </p:cNvPr>
          <p:cNvSpPr>
            <a:spLocks noGrp="1"/>
          </p:cNvSpPr>
          <p:nvPr>
            <p:ph type="title"/>
          </p:nvPr>
        </p:nvSpPr>
        <p:spPr/>
        <p:txBody>
          <a:bodyPr/>
          <a:lstStyle/>
          <a:p>
            <a:r>
              <a:rPr lang="en-US" dirty="0"/>
              <a:t>Grant Timeline Continued:</a:t>
            </a:r>
          </a:p>
        </p:txBody>
      </p:sp>
    </p:spTree>
    <p:extLst>
      <p:ext uri="{BB962C8B-B14F-4D97-AF65-F5344CB8AC3E}">
        <p14:creationId xmlns:p14="http://schemas.microsoft.com/office/powerpoint/2010/main" val="3265242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204CFEC-847E-4F99-AB67-3DF7DC4746D7}"/>
              </a:ext>
            </a:extLst>
          </p:cNvPr>
          <p:cNvSpPr>
            <a:spLocks noGrp="1"/>
          </p:cNvSpPr>
          <p:nvPr>
            <p:ph idx="1"/>
          </p:nvPr>
        </p:nvSpPr>
        <p:spPr/>
        <p:txBody>
          <a:bodyPr>
            <a:normAutofit/>
          </a:bodyPr>
          <a:lstStyle/>
          <a:p>
            <a:r>
              <a:rPr lang="en-US" sz="3200" dirty="0">
                <a:ln w="0">
                  <a:solidFill>
                    <a:schemeClr val="accent1"/>
                  </a:solidFill>
                </a:ln>
                <a:latin typeface="HelvLight"/>
                <a:ea typeface="+mj-ea"/>
                <a:cs typeface="+mj-cs"/>
              </a:rPr>
              <a:t>Training is planned for November 2018</a:t>
            </a:r>
          </a:p>
          <a:p>
            <a:endParaRPr lang="en-US" sz="3200" dirty="0">
              <a:ln w="0">
                <a:solidFill>
                  <a:schemeClr val="accent1"/>
                </a:solidFill>
              </a:ln>
              <a:latin typeface="HelvLight"/>
              <a:ea typeface="+mj-ea"/>
              <a:cs typeface="+mj-cs"/>
            </a:endParaRPr>
          </a:p>
          <a:p>
            <a:r>
              <a:rPr lang="en-US" sz="3200" dirty="0">
                <a:ln w="0">
                  <a:solidFill>
                    <a:schemeClr val="accent1"/>
                  </a:solidFill>
                </a:ln>
                <a:latin typeface="HelvLight"/>
                <a:ea typeface="+mj-ea"/>
                <a:cs typeface="+mj-cs"/>
              </a:rPr>
              <a:t>Training provided by:</a:t>
            </a:r>
          </a:p>
          <a:p>
            <a:pPr lvl="1"/>
            <a:r>
              <a:rPr lang="en-US" sz="2800" dirty="0" err="1">
                <a:ln w="0">
                  <a:solidFill>
                    <a:schemeClr val="accent1"/>
                  </a:solidFill>
                </a:ln>
                <a:latin typeface="HelvLight"/>
                <a:ea typeface="+mj-ea"/>
                <a:cs typeface="+mj-cs"/>
              </a:rPr>
              <a:t>ApprenticeshipNC</a:t>
            </a:r>
            <a:endParaRPr lang="en-US" sz="2800" dirty="0">
              <a:ln w="0">
                <a:solidFill>
                  <a:schemeClr val="accent1"/>
                </a:solidFill>
              </a:ln>
              <a:latin typeface="HelvLight"/>
              <a:ea typeface="+mj-ea"/>
              <a:cs typeface="+mj-cs"/>
            </a:endParaRPr>
          </a:p>
          <a:p>
            <a:pPr lvl="1"/>
            <a:r>
              <a:rPr lang="en-US" sz="2800" dirty="0">
                <a:ln w="0">
                  <a:solidFill>
                    <a:schemeClr val="accent1"/>
                  </a:solidFill>
                </a:ln>
                <a:latin typeface="HelvLight"/>
                <a:ea typeface="+mj-ea"/>
                <a:cs typeface="+mj-cs"/>
              </a:rPr>
              <a:t>US Department of Labor, Office of Apprenticeship</a:t>
            </a:r>
          </a:p>
          <a:p>
            <a:pPr lvl="1"/>
            <a:r>
              <a:rPr lang="en-US" sz="2800" dirty="0">
                <a:ln w="0">
                  <a:solidFill>
                    <a:schemeClr val="accent1"/>
                  </a:solidFill>
                </a:ln>
                <a:latin typeface="HelvLight"/>
                <a:ea typeface="+mj-ea"/>
                <a:cs typeface="+mj-cs"/>
              </a:rPr>
              <a:t>USDOL, Federal Project Officer</a:t>
            </a:r>
          </a:p>
          <a:p>
            <a:pPr lvl="1"/>
            <a:r>
              <a:rPr lang="en-US" sz="2800" dirty="0">
                <a:ln w="0">
                  <a:solidFill>
                    <a:schemeClr val="accent1"/>
                  </a:solidFill>
                </a:ln>
                <a:latin typeface="HelvLight"/>
                <a:ea typeface="+mj-ea"/>
                <a:cs typeface="+mj-cs"/>
              </a:rPr>
              <a:t>USDOL Contractor, Maher and Maher </a:t>
            </a:r>
          </a:p>
        </p:txBody>
      </p:sp>
      <p:sp>
        <p:nvSpPr>
          <p:cNvPr id="3" name="Title 2">
            <a:extLst>
              <a:ext uri="{FF2B5EF4-FFF2-40B4-BE49-F238E27FC236}">
                <a16:creationId xmlns:a16="http://schemas.microsoft.com/office/drawing/2014/main" id="{DE7DBFD1-C259-4C17-8559-EF1037B88563}"/>
              </a:ext>
            </a:extLst>
          </p:cNvPr>
          <p:cNvSpPr>
            <a:spLocks noGrp="1"/>
          </p:cNvSpPr>
          <p:nvPr>
            <p:ph type="title"/>
          </p:nvPr>
        </p:nvSpPr>
        <p:spPr/>
        <p:txBody>
          <a:bodyPr>
            <a:normAutofit/>
          </a:bodyPr>
          <a:lstStyle/>
          <a:p>
            <a:r>
              <a:rPr lang="en-US" dirty="0"/>
              <a:t>Apprenticeship Coordinator Training:</a:t>
            </a:r>
            <a:endParaRPr lang="en-US" sz="4000" dirty="0"/>
          </a:p>
        </p:txBody>
      </p:sp>
    </p:spTree>
    <p:extLst>
      <p:ext uri="{BB962C8B-B14F-4D97-AF65-F5344CB8AC3E}">
        <p14:creationId xmlns:p14="http://schemas.microsoft.com/office/powerpoint/2010/main" val="1249826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3826CF-9ECE-4ABC-9B52-732875A6120E}"/>
              </a:ext>
            </a:extLst>
          </p:cNvPr>
          <p:cNvSpPr>
            <a:spLocks noGrp="1"/>
          </p:cNvSpPr>
          <p:nvPr>
            <p:ph idx="1"/>
          </p:nvPr>
        </p:nvSpPr>
        <p:spPr/>
        <p:txBody>
          <a:bodyPr/>
          <a:lstStyle/>
          <a:p>
            <a:pPr marL="0" indent="0">
              <a:buNone/>
            </a:pPr>
            <a:r>
              <a:rPr lang="en-US" sz="3200" dirty="0">
                <a:ln w="0">
                  <a:solidFill>
                    <a:schemeClr val="accent1"/>
                  </a:solidFill>
                </a:ln>
                <a:latin typeface="HelvLight"/>
                <a:ea typeface="+mj-ea"/>
                <a:cs typeface="+mj-cs"/>
              </a:rPr>
              <a:t>Kathryn P. Castelloes, </a:t>
            </a:r>
            <a:r>
              <a:rPr lang="en-US" sz="3200" dirty="0" err="1">
                <a:ln w="0">
                  <a:solidFill>
                    <a:schemeClr val="accent1"/>
                  </a:solidFill>
                </a:ln>
                <a:latin typeface="HelvLight"/>
                <a:ea typeface="+mj-ea"/>
                <a:cs typeface="+mj-cs"/>
              </a:rPr>
              <a:t>ApprenticeshipNC</a:t>
            </a:r>
            <a:endParaRPr lang="en-US" sz="3200" dirty="0">
              <a:ln w="0">
                <a:solidFill>
                  <a:schemeClr val="accent1"/>
                </a:solidFill>
              </a:ln>
              <a:latin typeface="HelvLight"/>
              <a:ea typeface="+mj-ea"/>
              <a:cs typeface="+mj-cs"/>
            </a:endParaRPr>
          </a:p>
          <a:p>
            <a:pPr lvl="1"/>
            <a:r>
              <a:rPr lang="en-US" sz="3200" dirty="0">
                <a:ln w="0">
                  <a:solidFill>
                    <a:schemeClr val="accent1"/>
                  </a:solidFill>
                </a:ln>
                <a:latin typeface="HelvLight"/>
                <a:ea typeface="+mj-ea"/>
                <a:cs typeface="+mj-cs"/>
              </a:rPr>
              <a:t>919.807.6991 - Office  </a:t>
            </a:r>
          </a:p>
          <a:p>
            <a:pPr lvl="1"/>
            <a:r>
              <a:rPr lang="en-US" sz="3200" dirty="0">
                <a:ln w="0">
                  <a:solidFill>
                    <a:schemeClr val="accent1"/>
                  </a:solidFill>
                </a:ln>
                <a:latin typeface="HelvLight"/>
                <a:ea typeface="+mj-ea"/>
                <a:cs typeface="+mj-cs"/>
              </a:rPr>
              <a:t>919.368.4280 - Cell</a:t>
            </a:r>
          </a:p>
          <a:p>
            <a:pPr lvl="1"/>
            <a:endParaRPr lang="en-US" dirty="0"/>
          </a:p>
          <a:p>
            <a:pPr lvl="1"/>
            <a:r>
              <a:rPr lang="en-US" dirty="0">
                <a:hlinkClick r:id="rId2"/>
              </a:rPr>
              <a:t>Castelloesk@nccommunitycolleges.edu</a:t>
            </a:r>
            <a:endParaRPr lang="en-US" dirty="0"/>
          </a:p>
          <a:p>
            <a:pPr lvl="1"/>
            <a:endParaRPr lang="en-US" dirty="0"/>
          </a:p>
        </p:txBody>
      </p:sp>
      <p:sp>
        <p:nvSpPr>
          <p:cNvPr id="3" name="Title 2">
            <a:extLst>
              <a:ext uri="{FF2B5EF4-FFF2-40B4-BE49-F238E27FC236}">
                <a16:creationId xmlns:a16="http://schemas.microsoft.com/office/drawing/2014/main" id="{8FE75BB5-C0E6-43F3-BA61-7E9C3F48298E}"/>
              </a:ext>
            </a:extLst>
          </p:cNvPr>
          <p:cNvSpPr>
            <a:spLocks noGrp="1"/>
          </p:cNvSpPr>
          <p:nvPr>
            <p:ph type="title"/>
          </p:nvPr>
        </p:nvSpPr>
        <p:spPr/>
        <p:txBody>
          <a:bodyPr/>
          <a:lstStyle/>
          <a:p>
            <a:r>
              <a:rPr lang="en-US" dirty="0"/>
              <a:t>Contact Information:</a:t>
            </a:r>
          </a:p>
        </p:txBody>
      </p:sp>
    </p:spTree>
    <p:extLst>
      <p:ext uri="{BB962C8B-B14F-4D97-AF65-F5344CB8AC3E}">
        <p14:creationId xmlns:p14="http://schemas.microsoft.com/office/powerpoint/2010/main" val="2371606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D457E-07AE-448D-B5C3-7C8D4AE23B9E}"/>
              </a:ext>
            </a:extLst>
          </p:cNvPr>
          <p:cNvSpPr>
            <a:spLocks noGrp="1"/>
          </p:cNvSpPr>
          <p:nvPr>
            <p:ph type="title"/>
          </p:nvPr>
        </p:nvSpPr>
        <p:spPr/>
        <p:txBody>
          <a:bodyPr>
            <a:normAutofit/>
          </a:bodyPr>
          <a:lstStyle/>
          <a:p>
            <a:r>
              <a:rPr lang="en-US" sz="4400" dirty="0"/>
              <a:t>Objectives:</a:t>
            </a:r>
          </a:p>
        </p:txBody>
      </p:sp>
      <p:sp>
        <p:nvSpPr>
          <p:cNvPr id="3" name="Rectangle 2">
            <a:extLst>
              <a:ext uri="{FF2B5EF4-FFF2-40B4-BE49-F238E27FC236}">
                <a16:creationId xmlns:a16="http://schemas.microsoft.com/office/drawing/2014/main" id="{A59ABAC1-F1D1-4E94-8D57-56160A3C6F05}"/>
              </a:ext>
            </a:extLst>
          </p:cNvPr>
          <p:cNvSpPr/>
          <p:nvPr/>
        </p:nvSpPr>
        <p:spPr>
          <a:xfrm>
            <a:off x="625643" y="1690692"/>
            <a:ext cx="7747540" cy="4255011"/>
          </a:xfrm>
          <a:prstGeom prst="rect">
            <a:avLst/>
          </a:prstGeom>
        </p:spPr>
        <p:txBody>
          <a:bodyPr wrap="square">
            <a:spAutoFit/>
          </a:bodyPr>
          <a:lstStyle/>
          <a:p>
            <a:pPr marL="342900" marR="0" lvl="0" indent="-342900">
              <a:spcBef>
                <a:spcPts val="0"/>
              </a:spcBef>
              <a:spcAft>
                <a:spcPts val="300"/>
              </a:spcAft>
              <a:buFont typeface="Symbol" panose="05050102010706020507" pitchFamily="18" charset="2"/>
              <a:buChar char=""/>
            </a:pPr>
            <a:r>
              <a:rPr lang="en-US" sz="2400" dirty="0">
                <a:ln w="0">
                  <a:solidFill>
                    <a:schemeClr val="accent1"/>
                  </a:solidFill>
                </a:ln>
                <a:latin typeface="HelvLight"/>
                <a:cs typeface="Times New Roman" panose="02020603050405020304" pitchFamily="18" charset="0"/>
              </a:rPr>
              <a:t>Assess industry needs for skilled workers in the following sectors:</a:t>
            </a:r>
          </a:p>
          <a:p>
            <a:pPr marL="800100" lvl="1" indent="-342900">
              <a:spcAft>
                <a:spcPts val="300"/>
              </a:spcAft>
              <a:buFont typeface="Symbol" panose="05050102010706020507" pitchFamily="18" charset="2"/>
              <a:buChar char=""/>
            </a:pPr>
            <a:r>
              <a:rPr lang="en-US" sz="2200" dirty="0">
                <a:ln w="0">
                  <a:solidFill>
                    <a:schemeClr val="accent1"/>
                  </a:solidFill>
                </a:ln>
                <a:latin typeface="HelvLight"/>
                <a:cs typeface="Times New Roman" panose="02020603050405020304" pitchFamily="18" charset="0"/>
              </a:rPr>
              <a:t>Advanced Manufacturing</a:t>
            </a:r>
          </a:p>
          <a:p>
            <a:pPr marL="800100" lvl="1" indent="-342900">
              <a:spcAft>
                <a:spcPts val="300"/>
              </a:spcAft>
              <a:buFont typeface="Symbol" panose="05050102010706020507" pitchFamily="18" charset="2"/>
              <a:buChar char=""/>
            </a:pPr>
            <a:r>
              <a:rPr lang="en-US" sz="2200" dirty="0">
                <a:ln w="0">
                  <a:solidFill>
                    <a:schemeClr val="accent1"/>
                  </a:solidFill>
                </a:ln>
                <a:latin typeface="HelvLight"/>
                <a:cs typeface="Times New Roman" panose="02020603050405020304" pitchFamily="18" charset="0"/>
              </a:rPr>
              <a:t>Construction</a:t>
            </a:r>
          </a:p>
          <a:p>
            <a:pPr marL="800100" lvl="1" indent="-342900">
              <a:spcAft>
                <a:spcPts val="300"/>
              </a:spcAft>
              <a:buFont typeface="Symbol" panose="05050102010706020507" pitchFamily="18" charset="2"/>
              <a:buChar char=""/>
            </a:pPr>
            <a:r>
              <a:rPr lang="en-US" sz="2200" dirty="0">
                <a:ln w="0">
                  <a:solidFill>
                    <a:schemeClr val="accent1"/>
                  </a:solidFill>
                </a:ln>
                <a:latin typeface="HelvLight"/>
                <a:cs typeface="Times New Roman" panose="02020603050405020304" pitchFamily="18" charset="0"/>
              </a:rPr>
              <a:t>Energy</a:t>
            </a:r>
          </a:p>
          <a:p>
            <a:pPr marL="800100" lvl="1" indent="-342900">
              <a:spcAft>
                <a:spcPts val="300"/>
              </a:spcAft>
              <a:buFont typeface="Symbol" panose="05050102010706020507" pitchFamily="18" charset="2"/>
              <a:buChar char=""/>
            </a:pPr>
            <a:r>
              <a:rPr lang="en-US" sz="2200" dirty="0">
                <a:ln w="0">
                  <a:solidFill>
                    <a:schemeClr val="accent1"/>
                  </a:solidFill>
                </a:ln>
                <a:latin typeface="HelvLight"/>
                <a:cs typeface="Times New Roman" panose="02020603050405020304" pitchFamily="18" charset="0"/>
              </a:rPr>
              <a:t>Healthcare</a:t>
            </a:r>
          </a:p>
          <a:p>
            <a:pPr marL="800100" lvl="1" indent="-342900">
              <a:spcAft>
                <a:spcPts val="300"/>
              </a:spcAft>
              <a:buFont typeface="Symbol" panose="05050102010706020507" pitchFamily="18" charset="2"/>
              <a:buChar char=""/>
            </a:pPr>
            <a:r>
              <a:rPr lang="en-US" sz="2200" dirty="0">
                <a:ln w="0">
                  <a:solidFill>
                    <a:schemeClr val="accent1"/>
                  </a:solidFill>
                </a:ln>
                <a:latin typeface="HelvLight"/>
                <a:cs typeface="Times New Roman" panose="02020603050405020304" pitchFamily="18" charset="0"/>
              </a:rPr>
              <a:t>Hospitality</a:t>
            </a:r>
          </a:p>
          <a:p>
            <a:pPr marL="800100" lvl="1" indent="-342900">
              <a:spcAft>
                <a:spcPts val="300"/>
              </a:spcAft>
              <a:buFont typeface="Symbol" panose="05050102010706020507" pitchFamily="18" charset="2"/>
              <a:buChar char=""/>
            </a:pPr>
            <a:r>
              <a:rPr lang="en-US" sz="2200" dirty="0">
                <a:ln w="0">
                  <a:solidFill>
                    <a:schemeClr val="accent1"/>
                  </a:solidFill>
                </a:ln>
                <a:latin typeface="HelvLight"/>
                <a:cs typeface="Times New Roman" panose="02020603050405020304" pitchFamily="18" charset="0"/>
              </a:rPr>
              <a:t>Information Technology </a:t>
            </a:r>
          </a:p>
          <a:p>
            <a:pPr marL="800100" lvl="1" indent="-342900">
              <a:spcAft>
                <a:spcPts val="300"/>
              </a:spcAft>
              <a:buFont typeface="Symbol" panose="05050102010706020507" pitchFamily="18" charset="2"/>
              <a:buChar char=""/>
            </a:pPr>
            <a:r>
              <a:rPr lang="en-US" sz="2200" dirty="0">
                <a:ln w="0">
                  <a:solidFill>
                    <a:schemeClr val="accent1"/>
                  </a:solidFill>
                </a:ln>
                <a:latin typeface="HelvLight"/>
                <a:cs typeface="Times New Roman" panose="02020603050405020304" pitchFamily="18" charset="0"/>
              </a:rPr>
              <a:t>Logistics</a:t>
            </a:r>
          </a:p>
          <a:p>
            <a:pPr marL="800100" lvl="1" indent="-342900">
              <a:spcAft>
                <a:spcPts val="300"/>
              </a:spcAft>
              <a:buFont typeface="Symbol" panose="05050102010706020507" pitchFamily="18" charset="2"/>
              <a:buChar char=""/>
            </a:pPr>
            <a:r>
              <a:rPr lang="en-US" sz="2200" dirty="0">
                <a:ln w="0">
                  <a:solidFill>
                    <a:schemeClr val="accent1"/>
                  </a:solidFill>
                </a:ln>
                <a:latin typeface="HelvLight"/>
                <a:cs typeface="Times New Roman" panose="02020603050405020304" pitchFamily="18" charset="0"/>
              </a:rPr>
              <a:t>Public Safety</a:t>
            </a:r>
          </a:p>
          <a:p>
            <a:pPr marL="342900" marR="0" lvl="0" indent="-342900" algn="just">
              <a:spcBef>
                <a:spcPts val="0"/>
              </a:spcBef>
              <a:spcAft>
                <a:spcPts val="300"/>
              </a:spcAft>
              <a:buFont typeface="Symbol" panose="05050102010706020507" pitchFamily="18" charset="2"/>
              <a:buChar char=""/>
            </a:pPr>
            <a:endParaRPr lang="en-US" sz="2400" dirty="0">
              <a:ln w="0">
                <a:solidFill>
                  <a:schemeClr val="accent1"/>
                </a:solidFill>
              </a:ln>
              <a:latin typeface="HelvLight"/>
              <a:cs typeface="Times New Roman" panose="02020603050405020304" pitchFamily="18" charset="0"/>
            </a:endParaRPr>
          </a:p>
        </p:txBody>
      </p:sp>
    </p:spTree>
    <p:extLst>
      <p:ext uri="{BB962C8B-B14F-4D97-AF65-F5344CB8AC3E}">
        <p14:creationId xmlns:p14="http://schemas.microsoft.com/office/powerpoint/2010/main" val="1948582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478EA-F4BE-44F9-BCAE-5C1BC5D50BF6}"/>
              </a:ext>
            </a:extLst>
          </p:cNvPr>
          <p:cNvSpPr>
            <a:spLocks noGrp="1"/>
          </p:cNvSpPr>
          <p:nvPr>
            <p:ph type="title"/>
          </p:nvPr>
        </p:nvSpPr>
        <p:spPr/>
        <p:txBody>
          <a:bodyPr>
            <a:normAutofit/>
          </a:bodyPr>
          <a:lstStyle/>
          <a:p>
            <a:r>
              <a:rPr lang="en-US" sz="4400"/>
              <a:t>Objectives:</a:t>
            </a:r>
            <a:endParaRPr lang="en-US" sz="4400" dirty="0"/>
          </a:p>
        </p:txBody>
      </p:sp>
      <p:sp>
        <p:nvSpPr>
          <p:cNvPr id="3" name="Rectangle 2">
            <a:extLst>
              <a:ext uri="{FF2B5EF4-FFF2-40B4-BE49-F238E27FC236}">
                <a16:creationId xmlns:a16="http://schemas.microsoft.com/office/drawing/2014/main" id="{4BC8736D-1968-47AE-97B5-13B71D20F6FC}"/>
              </a:ext>
            </a:extLst>
          </p:cNvPr>
          <p:cNvSpPr/>
          <p:nvPr/>
        </p:nvSpPr>
        <p:spPr>
          <a:xfrm>
            <a:off x="1351722" y="1828801"/>
            <a:ext cx="7059802" cy="3939540"/>
          </a:xfrm>
          <a:prstGeom prst="rect">
            <a:avLst/>
          </a:prstGeom>
        </p:spPr>
        <p:txBody>
          <a:bodyPr wrap="square">
            <a:spAutoFit/>
          </a:bodyPr>
          <a:lstStyle/>
          <a:p>
            <a:pPr marL="342900" indent="-342900">
              <a:spcAft>
                <a:spcPts val="300"/>
              </a:spcAft>
              <a:buFont typeface="Symbol" panose="05050102010706020507" pitchFamily="18" charset="2"/>
              <a:buChar char=""/>
            </a:pPr>
            <a:r>
              <a:rPr lang="en-US" sz="2400" dirty="0">
                <a:ln w="0">
                  <a:solidFill>
                    <a:schemeClr val="accent1"/>
                  </a:solidFill>
                </a:ln>
                <a:latin typeface="HelvLight"/>
                <a:cs typeface="Times New Roman" panose="02020603050405020304" pitchFamily="18" charset="0"/>
              </a:rPr>
              <a:t>Meet business and industry’s employment and training needs though registered apprenticeship</a:t>
            </a:r>
          </a:p>
          <a:p>
            <a:pPr marL="342900" marR="0" lvl="0" indent="-342900">
              <a:spcBef>
                <a:spcPts val="0"/>
              </a:spcBef>
              <a:spcAft>
                <a:spcPts val="300"/>
              </a:spcAft>
              <a:buFont typeface="Symbol" panose="05050102010706020507" pitchFamily="18" charset="2"/>
              <a:buChar char=""/>
            </a:pPr>
            <a:endParaRPr lang="en-US" sz="2400" dirty="0">
              <a:ln w="0">
                <a:solidFill>
                  <a:schemeClr val="accent1"/>
                </a:solidFill>
              </a:ln>
              <a:latin typeface="HelvLight"/>
              <a:cs typeface="Times New Roman" panose="02020603050405020304" pitchFamily="18" charset="0"/>
            </a:endParaRPr>
          </a:p>
          <a:p>
            <a:pPr marL="342900" marR="0" lvl="0" indent="-342900">
              <a:spcBef>
                <a:spcPts val="0"/>
              </a:spcBef>
              <a:spcAft>
                <a:spcPts val="300"/>
              </a:spcAft>
              <a:buFont typeface="Symbol" panose="05050102010706020507" pitchFamily="18" charset="2"/>
              <a:buChar char=""/>
            </a:pPr>
            <a:r>
              <a:rPr lang="en-US" sz="2400" dirty="0">
                <a:ln w="0">
                  <a:solidFill>
                    <a:schemeClr val="accent1"/>
                  </a:solidFill>
                </a:ln>
                <a:latin typeface="HelvLight"/>
                <a:cs typeface="Times New Roman" panose="02020603050405020304" pitchFamily="18" charset="0"/>
              </a:rPr>
              <a:t>Develop and implement regional approaches for the delivery of apprenticeship and pre-apprenticeship programs</a:t>
            </a:r>
          </a:p>
          <a:p>
            <a:pPr marL="342900" marR="0" lvl="0" indent="-342900">
              <a:spcBef>
                <a:spcPts val="0"/>
              </a:spcBef>
              <a:spcAft>
                <a:spcPts val="300"/>
              </a:spcAft>
              <a:buFont typeface="Symbol" panose="05050102010706020507" pitchFamily="18" charset="2"/>
              <a:buChar char=""/>
            </a:pPr>
            <a:endParaRPr lang="en-US" sz="2400" dirty="0">
              <a:ln w="0">
                <a:solidFill>
                  <a:schemeClr val="accent1"/>
                </a:solidFill>
              </a:ln>
              <a:latin typeface="HelvLight"/>
              <a:cs typeface="Times New Roman" panose="02020603050405020304" pitchFamily="18" charset="0"/>
            </a:endParaRPr>
          </a:p>
          <a:p>
            <a:pPr marL="342900" marR="0" lvl="0" indent="-342900">
              <a:spcBef>
                <a:spcPts val="0"/>
              </a:spcBef>
              <a:spcAft>
                <a:spcPts val="300"/>
              </a:spcAft>
              <a:buFont typeface="Symbol" panose="05050102010706020507" pitchFamily="18" charset="2"/>
              <a:buChar char=""/>
            </a:pPr>
            <a:r>
              <a:rPr lang="en-US" sz="2400" dirty="0">
                <a:ln w="0">
                  <a:solidFill>
                    <a:schemeClr val="accent1"/>
                  </a:solidFill>
                </a:ln>
                <a:latin typeface="HelvLight"/>
                <a:cs typeface="Times New Roman" panose="02020603050405020304" pitchFamily="18" charset="0"/>
              </a:rPr>
              <a:t>Increase the number new companies with Registered Pre-Apprenticeship and Apprenticeship Programs</a:t>
            </a:r>
          </a:p>
        </p:txBody>
      </p:sp>
    </p:spTree>
    <p:extLst>
      <p:ext uri="{BB962C8B-B14F-4D97-AF65-F5344CB8AC3E}">
        <p14:creationId xmlns:p14="http://schemas.microsoft.com/office/powerpoint/2010/main" val="2065821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38D0BB4-07BA-42B4-BC7E-C720816EADAD}"/>
              </a:ext>
            </a:extLst>
          </p:cNvPr>
          <p:cNvSpPr>
            <a:spLocks noGrp="1"/>
          </p:cNvSpPr>
          <p:nvPr>
            <p:ph idx="1"/>
          </p:nvPr>
        </p:nvSpPr>
        <p:spPr/>
        <p:txBody>
          <a:bodyPr>
            <a:normAutofit/>
          </a:bodyPr>
          <a:lstStyle/>
          <a:p>
            <a:pPr marL="257175" lvl="1" indent="0">
              <a:lnSpc>
                <a:spcPct val="70000"/>
              </a:lnSpc>
              <a:buNone/>
            </a:pPr>
            <a:endParaRPr lang="en-US" dirty="0">
              <a:ln w="0">
                <a:solidFill>
                  <a:schemeClr val="accent1"/>
                </a:solidFill>
              </a:ln>
              <a:latin typeface="HelvLight"/>
              <a:ea typeface="+mj-ea"/>
              <a:cs typeface="Calibri Light" panose="020F0302020204030204" pitchFamily="34" charset="0"/>
            </a:endParaRPr>
          </a:p>
          <a:p>
            <a:pPr lvl="1"/>
            <a:r>
              <a:rPr lang="en-US" dirty="0">
                <a:ln w="0">
                  <a:solidFill>
                    <a:schemeClr val="accent1"/>
                  </a:solidFill>
                </a:ln>
                <a:latin typeface="HelvLight"/>
                <a:ea typeface="+mj-ea"/>
                <a:cs typeface="Calibri Light" panose="020F0302020204030204" pitchFamily="34" charset="0"/>
              </a:rPr>
              <a:t>Will be an employee of the lead community college, funded through the USDOL Grant</a:t>
            </a:r>
          </a:p>
          <a:p>
            <a:pPr lvl="1"/>
            <a:endParaRPr lang="en-US" dirty="0">
              <a:ln w="0">
                <a:solidFill>
                  <a:schemeClr val="accent1"/>
                </a:solidFill>
              </a:ln>
              <a:latin typeface="HelvLight"/>
              <a:ea typeface="+mj-ea"/>
              <a:cs typeface="Calibri Light" panose="020F0302020204030204" pitchFamily="34" charset="0"/>
            </a:endParaRPr>
          </a:p>
          <a:p>
            <a:pPr lvl="1"/>
            <a:r>
              <a:rPr lang="en-US" dirty="0">
                <a:ln w="0">
                  <a:solidFill>
                    <a:schemeClr val="accent1"/>
                  </a:solidFill>
                </a:ln>
                <a:latin typeface="HelvLight"/>
                <a:ea typeface="+mj-ea"/>
                <a:cs typeface="Calibri Light" panose="020F0302020204030204" pitchFamily="34" charset="0"/>
              </a:rPr>
              <a:t>Will work with partnering colleges to develop and implement regional strategies to increase registered apprenticeships</a:t>
            </a:r>
          </a:p>
          <a:p>
            <a:pPr lvl="1"/>
            <a:endParaRPr lang="en-US" dirty="0">
              <a:ln w="0">
                <a:solidFill>
                  <a:schemeClr val="accent1"/>
                </a:solidFill>
              </a:ln>
              <a:latin typeface="HelvLight"/>
              <a:ea typeface="+mj-ea"/>
              <a:cs typeface="Calibri Light" panose="020F0302020204030204" pitchFamily="34" charset="0"/>
            </a:endParaRPr>
          </a:p>
          <a:p>
            <a:pPr lvl="1"/>
            <a:r>
              <a:rPr lang="en-US" dirty="0">
                <a:ln w="0">
                  <a:solidFill>
                    <a:schemeClr val="accent1"/>
                  </a:solidFill>
                </a:ln>
                <a:latin typeface="HelvLight"/>
                <a:ea typeface="+mj-ea"/>
                <a:cs typeface="Calibri Light" panose="020F0302020204030204" pitchFamily="34" charset="0"/>
              </a:rPr>
              <a:t>Will work in the prosperity zone during the period of this contract</a:t>
            </a:r>
          </a:p>
          <a:p>
            <a:pPr lvl="1"/>
            <a:endParaRPr lang="en-US" dirty="0">
              <a:ln w="0">
                <a:solidFill>
                  <a:schemeClr val="accent1"/>
                </a:solidFill>
              </a:ln>
              <a:latin typeface="HelvLight"/>
              <a:ea typeface="+mj-ea"/>
              <a:cs typeface="Calibri Light" panose="020F0302020204030204" pitchFamily="34" charset="0"/>
            </a:endParaRPr>
          </a:p>
          <a:p>
            <a:pPr marL="0" indent="0">
              <a:buNone/>
            </a:pPr>
            <a:endParaRPr lang="en-US" dirty="0"/>
          </a:p>
        </p:txBody>
      </p:sp>
      <p:sp>
        <p:nvSpPr>
          <p:cNvPr id="3" name="Title 2">
            <a:extLst>
              <a:ext uri="{FF2B5EF4-FFF2-40B4-BE49-F238E27FC236}">
                <a16:creationId xmlns:a16="http://schemas.microsoft.com/office/drawing/2014/main" id="{6E0F9D9D-13C7-4B15-A75C-27ACE9473CED}"/>
              </a:ext>
            </a:extLst>
          </p:cNvPr>
          <p:cNvSpPr>
            <a:spLocks noGrp="1"/>
          </p:cNvSpPr>
          <p:nvPr>
            <p:ph type="title"/>
          </p:nvPr>
        </p:nvSpPr>
        <p:spPr>
          <a:xfrm>
            <a:off x="1297858" y="524622"/>
            <a:ext cx="7364361" cy="1325563"/>
          </a:xfrm>
        </p:spPr>
        <p:txBody>
          <a:bodyPr>
            <a:normAutofit/>
          </a:bodyPr>
          <a:lstStyle/>
          <a:p>
            <a:r>
              <a:rPr lang="en-US" sz="3600" dirty="0"/>
              <a:t>Regional Apprenticeship Coordinator:</a:t>
            </a:r>
            <a:br>
              <a:rPr lang="en-US" dirty="0"/>
            </a:br>
            <a:endParaRPr lang="en-US" dirty="0"/>
          </a:p>
        </p:txBody>
      </p:sp>
    </p:spTree>
    <p:extLst>
      <p:ext uri="{BB962C8B-B14F-4D97-AF65-F5344CB8AC3E}">
        <p14:creationId xmlns:p14="http://schemas.microsoft.com/office/powerpoint/2010/main" val="2817582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0205FB-E993-4519-A91A-E5A7B1A639C6}"/>
              </a:ext>
            </a:extLst>
          </p:cNvPr>
          <p:cNvSpPr>
            <a:spLocks noGrp="1"/>
          </p:cNvSpPr>
          <p:nvPr>
            <p:ph idx="1"/>
          </p:nvPr>
        </p:nvSpPr>
        <p:spPr/>
        <p:txBody>
          <a:bodyPr>
            <a:normAutofit/>
          </a:bodyPr>
          <a:lstStyle/>
          <a:p>
            <a:pPr lvl="0"/>
            <a:r>
              <a:rPr lang="en-US" sz="2400" dirty="0">
                <a:ln w="0">
                  <a:solidFill>
                    <a:schemeClr val="accent1"/>
                  </a:solidFill>
                </a:ln>
                <a:latin typeface="HelvLight"/>
                <a:ea typeface="+mj-ea"/>
                <a:cs typeface="+mj-cs"/>
              </a:rPr>
              <a:t>Develop and maintain regional partnerships with business and industry, workforce and economic development agencies, and community colleges</a:t>
            </a:r>
          </a:p>
          <a:p>
            <a:pPr lvl="0"/>
            <a:endParaRPr lang="en-US" sz="2400" dirty="0">
              <a:ln w="0">
                <a:solidFill>
                  <a:schemeClr val="accent1"/>
                </a:solidFill>
              </a:ln>
              <a:latin typeface="HelvLight"/>
              <a:ea typeface="+mj-ea"/>
              <a:cs typeface="+mj-cs"/>
            </a:endParaRPr>
          </a:p>
          <a:p>
            <a:pPr lvl="0"/>
            <a:r>
              <a:rPr lang="en-US" sz="2400" dirty="0">
                <a:ln w="0">
                  <a:solidFill>
                    <a:schemeClr val="accent1"/>
                  </a:solidFill>
                </a:ln>
                <a:latin typeface="HelvLight"/>
                <a:ea typeface="+mj-ea"/>
                <a:cs typeface="+mj-cs"/>
              </a:rPr>
              <a:t>Identify new and emerging employee training opportunities that align with economic market trends and industry workforce needs  </a:t>
            </a:r>
          </a:p>
          <a:p>
            <a:pPr lvl="0"/>
            <a:endParaRPr lang="en-US" sz="2400" dirty="0">
              <a:ln w="0">
                <a:solidFill>
                  <a:schemeClr val="accent1"/>
                </a:solidFill>
              </a:ln>
              <a:latin typeface="HelvLight"/>
              <a:ea typeface="+mj-ea"/>
              <a:cs typeface="+mj-cs"/>
            </a:endParaRPr>
          </a:p>
          <a:p>
            <a:pPr lvl="0"/>
            <a:r>
              <a:rPr lang="en-US" sz="2400" dirty="0">
                <a:ln w="0">
                  <a:solidFill>
                    <a:schemeClr val="accent1"/>
                  </a:solidFill>
                </a:ln>
                <a:latin typeface="HelvLight"/>
                <a:ea typeface="+mj-ea"/>
                <a:cs typeface="+mj-cs"/>
              </a:rPr>
              <a:t>Organize, facilitate, and register apprenticeship programs and pre-apprenticeship programs</a:t>
            </a:r>
          </a:p>
          <a:p>
            <a:endParaRPr lang="en-US" dirty="0"/>
          </a:p>
        </p:txBody>
      </p:sp>
      <p:sp>
        <p:nvSpPr>
          <p:cNvPr id="3" name="Title 2">
            <a:extLst>
              <a:ext uri="{FF2B5EF4-FFF2-40B4-BE49-F238E27FC236}">
                <a16:creationId xmlns:a16="http://schemas.microsoft.com/office/drawing/2014/main" id="{9ED6E2FC-8F3D-41E3-8D4B-B32014875772}"/>
              </a:ext>
            </a:extLst>
          </p:cNvPr>
          <p:cNvSpPr>
            <a:spLocks noGrp="1"/>
          </p:cNvSpPr>
          <p:nvPr>
            <p:ph type="title"/>
          </p:nvPr>
        </p:nvSpPr>
        <p:spPr>
          <a:xfrm>
            <a:off x="1703672" y="365125"/>
            <a:ext cx="6977797" cy="1325563"/>
          </a:xfrm>
        </p:spPr>
        <p:txBody>
          <a:bodyPr/>
          <a:lstStyle/>
          <a:p>
            <a:r>
              <a:rPr lang="en-US" dirty="0"/>
              <a:t>Key Activities: </a:t>
            </a:r>
            <a:br>
              <a:rPr lang="en-US" dirty="0"/>
            </a:br>
            <a:endParaRPr lang="en-US" dirty="0"/>
          </a:p>
        </p:txBody>
      </p:sp>
    </p:spTree>
    <p:extLst>
      <p:ext uri="{BB962C8B-B14F-4D97-AF65-F5344CB8AC3E}">
        <p14:creationId xmlns:p14="http://schemas.microsoft.com/office/powerpoint/2010/main" val="1061880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5278F-16D5-437E-8982-CB8950620ACF}"/>
              </a:ext>
            </a:extLst>
          </p:cNvPr>
          <p:cNvSpPr>
            <a:spLocks noGrp="1"/>
          </p:cNvSpPr>
          <p:nvPr>
            <p:ph type="title"/>
          </p:nvPr>
        </p:nvSpPr>
        <p:spPr>
          <a:xfrm>
            <a:off x="1588168" y="168488"/>
            <a:ext cx="7074051" cy="1325563"/>
          </a:xfrm>
        </p:spPr>
        <p:txBody>
          <a:bodyPr>
            <a:normAutofit/>
          </a:bodyPr>
          <a:lstStyle/>
          <a:p>
            <a:r>
              <a:rPr lang="en-US" dirty="0"/>
              <a:t>Key Activities Continued</a:t>
            </a:r>
            <a:r>
              <a:rPr lang="en-US" sz="3200" dirty="0"/>
              <a:t>:</a:t>
            </a:r>
          </a:p>
        </p:txBody>
      </p:sp>
      <p:sp>
        <p:nvSpPr>
          <p:cNvPr id="3" name="Rectangle 2">
            <a:extLst>
              <a:ext uri="{FF2B5EF4-FFF2-40B4-BE49-F238E27FC236}">
                <a16:creationId xmlns:a16="http://schemas.microsoft.com/office/drawing/2014/main" id="{09DAAEBF-F7E8-48C8-BDAC-D312D940AFDF}"/>
              </a:ext>
            </a:extLst>
          </p:cNvPr>
          <p:cNvSpPr/>
          <p:nvPr/>
        </p:nvSpPr>
        <p:spPr>
          <a:xfrm>
            <a:off x="761465" y="1883197"/>
            <a:ext cx="7239000" cy="3785652"/>
          </a:xfrm>
          <a:prstGeom prst="rect">
            <a:avLst/>
          </a:prstGeom>
        </p:spPr>
        <p:txBody>
          <a:bodyPr wrap="square">
            <a:spAutoFit/>
          </a:bodyPr>
          <a:lstStyle/>
          <a:p>
            <a:pPr marL="342900" lvl="0" indent="-342900">
              <a:buFont typeface="Arial" panose="020B0604020202020204" pitchFamily="34" charset="0"/>
              <a:buChar char="•"/>
            </a:pPr>
            <a:r>
              <a:rPr lang="en-US" sz="2400" dirty="0">
                <a:ln w="0">
                  <a:solidFill>
                    <a:schemeClr val="accent1"/>
                  </a:solidFill>
                </a:ln>
                <a:latin typeface="HelvLight"/>
              </a:rPr>
              <a:t>Work directly with business and industry to develop the key elements of a registered apprenticeship program</a:t>
            </a:r>
          </a:p>
          <a:p>
            <a:pPr lvl="0"/>
            <a:endParaRPr lang="en-US" sz="2400" dirty="0">
              <a:ln w="0">
                <a:solidFill>
                  <a:schemeClr val="accent1"/>
                </a:solidFill>
              </a:ln>
              <a:latin typeface="HelvLight"/>
            </a:endParaRPr>
          </a:p>
          <a:p>
            <a:pPr marL="342900" lvl="0" indent="-342900">
              <a:buFont typeface="Arial" panose="020B0604020202020204" pitchFamily="34" charset="0"/>
              <a:buChar char="•"/>
            </a:pPr>
            <a:r>
              <a:rPr lang="en-US" sz="2400" dirty="0">
                <a:ln w="0">
                  <a:solidFill>
                    <a:schemeClr val="accent1"/>
                  </a:solidFill>
                </a:ln>
                <a:latin typeface="HelvLight"/>
              </a:rPr>
              <a:t>Advise regional partners of local, state, and federal funding and other resources available</a:t>
            </a:r>
          </a:p>
          <a:p>
            <a:pPr lvl="0"/>
            <a:r>
              <a:rPr lang="en-US" sz="2400" dirty="0">
                <a:ln w="0">
                  <a:solidFill>
                    <a:schemeClr val="accent1"/>
                  </a:solidFill>
                </a:ln>
                <a:latin typeface="HelvLight"/>
              </a:rPr>
              <a:t> </a:t>
            </a:r>
          </a:p>
          <a:p>
            <a:pPr marL="342900" lvl="0" indent="-342900">
              <a:buFont typeface="Arial" panose="020B0604020202020204" pitchFamily="34" charset="0"/>
              <a:buChar char="•"/>
            </a:pPr>
            <a:r>
              <a:rPr lang="en-US" sz="2400" dirty="0">
                <a:ln w="0">
                  <a:solidFill>
                    <a:schemeClr val="accent1"/>
                  </a:solidFill>
                </a:ln>
                <a:latin typeface="HelvLight"/>
              </a:rPr>
              <a:t>Promote the best practices and trends around existing registered apprenticeship and pre-apprenticeship programs throughout the state</a:t>
            </a:r>
          </a:p>
        </p:txBody>
      </p:sp>
    </p:spTree>
    <p:extLst>
      <p:ext uri="{BB962C8B-B14F-4D97-AF65-F5344CB8AC3E}">
        <p14:creationId xmlns:p14="http://schemas.microsoft.com/office/powerpoint/2010/main" val="4282242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87CD744-95C6-44C1-B5E8-5938D9A89583}"/>
              </a:ext>
            </a:extLst>
          </p:cNvPr>
          <p:cNvSpPr>
            <a:spLocks noGrp="1"/>
          </p:cNvSpPr>
          <p:nvPr>
            <p:ph idx="1"/>
          </p:nvPr>
        </p:nvSpPr>
        <p:spPr/>
        <p:txBody>
          <a:bodyPr>
            <a:normAutofit/>
          </a:bodyPr>
          <a:lstStyle/>
          <a:p>
            <a:r>
              <a:rPr lang="en-US" sz="2400" dirty="0">
                <a:ln w="0">
                  <a:solidFill>
                    <a:schemeClr val="accent1"/>
                  </a:solidFill>
                </a:ln>
                <a:latin typeface="HelvLight"/>
                <a:ea typeface="+mj-ea"/>
                <a:cs typeface="+mj-cs"/>
              </a:rPr>
              <a:t>Today there are apprenticeships in over 1,000 occupations</a:t>
            </a:r>
          </a:p>
          <a:p>
            <a:endParaRPr lang="en-US" sz="2400" dirty="0">
              <a:ln w="0">
                <a:solidFill>
                  <a:schemeClr val="accent1"/>
                </a:solidFill>
              </a:ln>
              <a:latin typeface="HelvLight"/>
              <a:ea typeface="+mj-ea"/>
              <a:cs typeface="+mj-cs"/>
            </a:endParaRPr>
          </a:p>
          <a:p>
            <a:r>
              <a:rPr lang="en-US" sz="2400" dirty="0" err="1">
                <a:ln w="0">
                  <a:solidFill>
                    <a:schemeClr val="accent1"/>
                  </a:solidFill>
                </a:ln>
                <a:latin typeface="HelvLight"/>
                <a:ea typeface="+mj-ea"/>
                <a:cs typeface="+mj-cs"/>
              </a:rPr>
              <a:t>ApprenticeshipNC</a:t>
            </a:r>
            <a:r>
              <a:rPr lang="en-US" sz="2400" dirty="0">
                <a:ln w="0">
                  <a:solidFill>
                    <a:schemeClr val="accent1"/>
                  </a:solidFill>
                </a:ln>
                <a:latin typeface="HelvLight"/>
                <a:ea typeface="+mj-ea"/>
                <a:cs typeface="+mj-cs"/>
              </a:rPr>
              <a:t>:</a:t>
            </a:r>
          </a:p>
          <a:p>
            <a:pPr lvl="1"/>
            <a:r>
              <a:rPr lang="en-US" sz="2000" dirty="0">
                <a:ln w="0">
                  <a:solidFill>
                    <a:schemeClr val="accent1"/>
                  </a:solidFill>
                </a:ln>
                <a:latin typeface="HelvLight"/>
                <a:ea typeface="+mj-ea"/>
                <a:cs typeface="+mj-cs"/>
              </a:rPr>
              <a:t>6,533 apprentices in 63 counties</a:t>
            </a:r>
          </a:p>
          <a:p>
            <a:pPr lvl="1"/>
            <a:r>
              <a:rPr lang="en-US" sz="2000" dirty="0">
                <a:ln w="0">
                  <a:solidFill>
                    <a:schemeClr val="accent1"/>
                  </a:solidFill>
                </a:ln>
                <a:latin typeface="HelvLight"/>
                <a:ea typeface="+mj-ea"/>
                <a:cs typeface="+mj-cs"/>
              </a:rPr>
              <a:t>664 companies</a:t>
            </a:r>
          </a:p>
          <a:p>
            <a:pPr lvl="2"/>
            <a:r>
              <a:rPr lang="en-US" sz="1800" dirty="0">
                <a:ln w="0">
                  <a:solidFill>
                    <a:schemeClr val="accent1"/>
                  </a:solidFill>
                </a:ln>
                <a:latin typeface="HelvLight"/>
                <a:ea typeface="+mj-ea"/>
                <a:cs typeface="+mj-cs"/>
              </a:rPr>
              <a:t>186 of those companies partner with 38 Community Colleges to provide related instruction   </a:t>
            </a:r>
          </a:p>
          <a:p>
            <a:pPr marL="0" indent="0">
              <a:buNone/>
            </a:pPr>
            <a:endParaRPr lang="en-US" dirty="0"/>
          </a:p>
        </p:txBody>
      </p:sp>
      <p:sp>
        <p:nvSpPr>
          <p:cNvPr id="3" name="Title 2">
            <a:extLst>
              <a:ext uri="{FF2B5EF4-FFF2-40B4-BE49-F238E27FC236}">
                <a16:creationId xmlns:a16="http://schemas.microsoft.com/office/drawing/2014/main" id="{54799777-A624-4C04-B42F-C28C03A34E29}"/>
              </a:ext>
            </a:extLst>
          </p:cNvPr>
          <p:cNvSpPr>
            <a:spLocks noGrp="1"/>
          </p:cNvSpPr>
          <p:nvPr>
            <p:ph type="title"/>
          </p:nvPr>
        </p:nvSpPr>
        <p:spPr>
          <a:xfrm>
            <a:off x="1665171" y="168488"/>
            <a:ext cx="6997048" cy="1325563"/>
          </a:xfrm>
        </p:spPr>
        <p:txBody>
          <a:bodyPr/>
          <a:lstStyle/>
          <a:p>
            <a:r>
              <a:rPr lang="en-US" dirty="0" err="1"/>
              <a:t>ApprenticeshipNC</a:t>
            </a:r>
            <a:r>
              <a:rPr lang="en-US" dirty="0"/>
              <a:t>:</a:t>
            </a:r>
          </a:p>
        </p:txBody>
      </p:sp>
    </p:spTree>
    <p:extLst>
      <p:ext uri="{BB962C8B-B14F-4D97-AF65-F5344CB8AC3E}">
        <p14:creationId xmlns:p14="http://schemas.microsoft.com/office/powerpoint/2010/main" val="102124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157A744-89F5-482F-856F-B82289F023F9}"/>
              </a:ext>
            </a:extLst>
          </p:cNvPr>
          <p:cNvSpPr>
            <a:spLocks noGrp="1"/>
          </p:cNvSpPr>
          <p:nvPr>
            <p:ph idx="1"/>
          </p:nvPr>
        </p:nvSpPr>
        <p:spPr>
          <a:xfrm>
            <a:off x="936659" y="2113545"/>
            <a:ext cx="7886700" cy="4351338"/>
          </a:xfrm>
        </p:spPr>
        <p:txBody>
          <a:bodyPr>
            <a:normAutofit/>
          </a:bodyPr>
          <a:lstStyle/>
          <a:p>
            <a:r>
              <a:rPr lang="en-US" sz="2400" dirty="0">
                <a:ln w="0">
                  <a:solidFill>
                    <a:schemeClr val="accent1"/>
                  </a:solidFill>
                </a:ln>
                <a:latin typeface="HelvLight"/>
                <a:ea typeface="+mj-ea"/>
                <a:cs typeface="+mj-cs"/>
              </a:rPr>
              <a:t>Business Partners</a:t>
            </a:r>
          </a:p>
          <a:p>
            <a:r>
              <a:rPr lang="en-US" sz="2400" dirty="0">
                <a:ln w="0">
                  <a:solidFill>
                    <a:schemeClr val="accent1"/>
                  </a:solidFill>
                </a:ln>
                <a:latin typeface="HelvLight"/>
                <a:ea typeface="+mj-ea"/>
                <a:cs typeface="+mj-cs"/>
              </a:rPr>
              <a:t>Industry Associations</a:t>
            </a:r>
          </a:p>
          <a:p>
            <a:r>
              <a:rPr lang="en-US" sz="2400" dirty="0">
                <a:ln w="0">
                  <a:solidFill>
                    <a:schemeClr val="accent1"/>
                  </a:solidFill>
                </a:ln>
                <a:latin typeface="HelvLight"/>
                <a:ea typeface="+mj-ea"/>
                <a:cs typeface="+mj-cs"/>
              </a:rPr>
              <a:t>Intermediaries</a:t>
            </a:r>
          </a:p>
          <a:p>
            <a:r>
              <a:rPr lang="en-US" sz="2400" dirty="0">
                <a:ln w="0">
                  <a:solidFill>
                    <a:schemeClr val="accent1"/>
                  </a:solidFill>
                </a:ln>
                <a:latin typeface="HelvLight"/>
                <a:ea typeface="+mj-ea"/>
                <a:cs typeface="+mj-cs"/>
              </a:rPr>
              <a:t>Community Colleges</a:t>
            </a:r>
          </a:p>
          <a:p>
            <a:r>
              <a:rPr lang="en-US" sz="2400" dirty="0">
                <a:ln w="0">
                  <a:solidFill>
                    <a:schemeClr val="accent1"/>
                  </a:solidFill>
                </a:ln>
                <a:latin typeface="HelvLight"/>
                <a:ea typeface="+mj-ea"/>
                <a:cs typeface="+mj-cs"/>
              </a:rPr>
              <a:t>Economic Development</a:t>
            </a:r>
          </a:p>
          <a:p>
            <a:r>
              <a:rPr lang="en-US" sz="2400" dirty="0">
                <a:ln w="0">
                  <a:solidFill>
                    <a:schemeClr val="accent1"/>
                  </a:solidFill>
                </a:ln>
                <a:latin typeface="HelvLight"/>
                <a:ea typeface="+mj-ea"/>
                <a:cs typeface="+mj-cs"/>
              </a:rPr>
              <a:t>Chambers of Commerce</a:t>
            </a:r>
          </a:p>
          <a:p>
            <a:r>
              <a:rPr lang="en-US" sz="2400" dirty="0">
                <a:ln w="0">
                  <a:solidFill>
                    <a:schemeClr val="accent1"/>
                  </a:solidFill>
                </a:ln>
                <a:latin typeface="HelvLight"/>
                <a:ea typeface="+mj-ea"/>
                <a:cs typeface="+mj-cs"/>
              </a:rPr>
              <a:t>Community Based Organizations</a:t>
            </a:r>
          </a:p>
        </p:txBody>
      </p:sp>
      <p:sp>
        <p:nvSpPr>
          <p:cNvPr id="3" name="Title 2">
            <a:extLst>
              <a:ext uri="{FF2B5EF4-FFF2-40B4-BE49-F238E27FC236}">
                <a16:creationId xmlns:a16="http://schemas.microsoft.com/office/drawing/2014/main" id="{7CDDA336-8AC0-43BA-80F4-90F4E5C363E5}"/>
              </a:ext>
            </a:extLst>
          </p:cNvPr>
          <p:cNvSpPr>
            <a:spLocks noGrp="1"/>
          </p:cNvSpPr>
          <p:nvPr>
            <p:ph type="title"/>
          </p:nvPr>
        </p:nvSpPr>
        <p:spPr/>
        <p:txBody>
          <a:bodyPr/>
          <a:lstStyle/>
          <a:p>
            <a:r>
              <a:rPr lang="en-US" dirty="0"/>
              <a:t>Apprenticeship Partners:</a:t>
            </a:r>
          </a:p>
        </p:txBody>
      </p:sp>
    </p:spTree>
    <p:extLst>
      <p:ext uri="{BB962C8B-B14F-4D97-AF65-F5344CB8AC3E}">
        <p14:creationId xmlns:p14="http://schemas.microsoft.com/office/powerpoint/2010/main" val="2176945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stem Office Template 2017" id="{5F043DD8-DC3E-4F6A-B287-81D6F7FF38E2}" vid="{804B3A4D-A4A7-49E1-8361-FD47AD0B82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System Office Template 2017</Template>
  <TotalTime>0</TotalTime>
  <Words>919</Words>
  <Application>Microsoft Office PowerPoint</Application>
  <PresentationFormat>On-screen Show (4:3)</PresentationFormat>
  <Paragraphs>175</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Light</vt:lpstr>
      <vt:lpstr>HelvLight</vt:lpstr>
      <vt:lpstr>Symbol</vt:lpstr>
      <vt:lpstr>Times New Roman</vt:lpstr>
      <vt:lpstr>Office Theme</vt:lpstr>
      <vt:lpstr>ApprenticeshipNC Regional Collaboration and Expansion Project  2018-2019 </vt:lpstr>
      <vt:lpstr>Goals:</vt:lpstr>
      <vt:lpstr>Objectives:</vt:lpstr>
      <vt:lpstr>Objectives:</vt:lpstr>
      <vt:lpstr>Regional Apprenticeship Coordinator: </vt:lpstr>
      <vt:lpstr>Key Activities:  </vt:lpstr>
      <vt:lpstr>Key Activities Continued:</vt:lpstr>
      <vt:lpstr>ApprenticeshipNC:</vt:lpstr>
      <vt:lpstr>Apprenticeship Partners:</vt:lpstr>
      <vt:lpstr>Core Components of Apprenticeship</vt:lpstr>
      <vt:lpstr>General Grant Administrative Guidelines</vt:lpstr>
      <vt:lpstr>General Grant Guidelines:</vt:lpstr>
      <vt:lpstr>Budget Information and Constraints</vt:lpstr>
      <vt:lpstr>Budget Information and Constraints:</vt:lpstr>
      <vt:lpstr>Each proposal shall include the following: </vt:lpstr>
      <vt:lpstr>Reporting Requirements:</vt:lpstr>
      <vt:lpstr>Submission Instructions:</vt:lpstr>
      <vt:lpstr>Grant Proposal Review and Selection Process:</vt:lpstr>
      <vt:lpstr>Grant Timeline:</vt:lpstr>
      <vt:lpstr>Grant Timeline Continued:</vt:lpstr>
      <vt:lpstr>Apprenticeship Coordinator Training:</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2017-04-26T15:33:33Z</cp:lastPrinted>
  <dcterms:created xsi:type="dcterms:W3CDTF">2017-04-24T19:18:55Z</dcterms:created>
  <dcterms:modified xsi:type="dcterms:W3CDTF">2018-08-14T18:24:13Z</dcterms:modified>
</cp:coreProperties>
</file>