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handoutMasterIdLst>
    <p:handoutMasterId r:id="rId69"/>
  </p:handoutMasterIdLst>
  <p:sldIdLst>
    <p:sldId id="256" r:id="rId5"/>
    <p:sldId id="373" r:id="rId6"/>
    <p:sldId id="473" r:id="rId7"/>
    <p:sldId id="474" r:id="rId8"/>
    <p:sldId id="477" r:id="rId9"/>
    <p:sldId id="475" r:id="rId10"/>
    <p:sldId id="392" r:id="rId11"/>
    <p:sldId id="393" r:id="rId12"/>
    <p:sldId id="395" r:id="rId13"/>
    <p:sldId id="394" r:id="rId14"/>
    <p:sldId id="381" r:id="rId15"/>
    <p:sldId id="382" r:id="rId16"/>
    <p:sldId id="396" r:id="rId17"/>
    <p:sldId id="397" r:id="rId18"/>
    <p:sldId id="423" r:id="rId19"/>
    <p:sldId id="424" r:id="rId20"/>
    <p:sldId id="425" r:id="rId21"/>
    <p:sldId id="426" r:id="rId22"/>
    <p:sldId id="427" r:id="rId23"/>
    <p:sldId id="428" r:id="rId24"/>
    <p:sldId id="429" r:id="rId25"/>
    <p:sldId id="430" r:id="rId26"/>
    <p:sldId id="431" r:id="rId27"/>
    <p:sldId id="432" r:id="rId28"/>
    <p:sldId id="433" r:id="rId29"/>
    <p:sldId id="434" r:id="rId30"/>
    <p:sldId id="435" r:id="rId31"/>
    <p:sldId id="496" r:id="rId32"/>
    <p:sldId id="497" r:id="rId33"/>
    <p:sldId id="498" r:id="rId34"/>
    <p:sldId id="499" r:id="rId35"/>
    <p:sldId id="500" r:id="rId36"/>
    <p:sldId id="501" r:id="rId37"/>
    <p:sldId id="502" r:id="rId38"/>
    <p:sldId id="503" r:id="rId39"/>
    <p:sldId id="504" r:id="rId40"/>
    <p:sldId id="505" r:id="rId41"/>
    <p:sldId id="506" r:id="rId42"/>
    <p:sldId id="480" r:id="rId43"/>
    <p:sldId id="481" r:id="rId44"/>
    <p:sldId id="482" r:id="rId45"/>
    <p:sldId id="483" r:id="rId46"/>
    <p:sldId id="484" r:id="rId47"/>
    <p:sldId id="485" r:id="rId48"/>
    <p:sldId id="486" r:id="rId49"/>
    <p:sldId id="487" r:id="rId50"/>
    <p:sldId id="488" r:id="rId51"/>
    <p:sldId id="489" r:id="rId52"/>
    <p:sldId id="490" r:id="rId53"/>
    <p:sldId id="491" r:id="rId54"/>
    <p:sldId id="492" r:id="rId55"/>
    <p:sldId id="493" r:id="rId56"/>
    <p:sldId id="494" r:id="rId57"/>
    <p:sldId id="495" r:id="rId58"/>
    <p:sldId id="370" r:id="rId59"/>
    <p:sldId id="272" r:id="rId60"/>
    <p:sldId id="359" r:id="rId61"/>
    <p:sldId id="366" r:id="rId62"/>
    <p:sldId id="469" r:id="rId63"/>
    <p:sldId id="470" r:id="rId64"/>
    <p:sldId id="471" r:id="rId65"/>
    <p:sldId id="507" r:id="rId66"/>
    <p:sldId id="332" r:id="rId67"/>
  </p:sldIdLst>
  <p:sldSz cx="9144000" cy="6858000" type="screen4x3"/>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9" autoAdjust="0"/>
    <p:restoredTop sz="42672" autoAdjust="0"/>
  </p:normalViewPr>
  <p:slideViewPr>
    <p:cSldViewPr>
      <p:cViewPr varScale="1">
        <p:scale>
          <a:sx n="27" d="100"/>
          <a:sy n="27" d="100"/>
        </p:scale>
        <p:origin x="1488"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6348"/>
    </p:cViewPr>
  </p:sorterViewPr>
  <p:notesViewPr>
    <p:cSldViewPr>
      <p:cViewPr varScale="1">
        <p:scale>
          <a:sx n="53" d="100"/>
          <a:sy n="53" d="100"/>
        </p:scale>
        <p:origin x="17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3/23/2016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3/23/2016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700" kern="1200">
        <a:solidFill>
          <a:schemeClr val="tx1"/>
        </a:solidFill>
        <a:latin typeface="+mn-lt"/>
        <a:ea typeface="+mn-ea"/>
        <a:cs typeface="+mn-cs"/>
      </a:defRPr>
    </a:lvl1pPr>
    <a:lvl2pPr marL="457200" algn="l" defTabSz="914400" rtl="0" eaLnBrk="1" latinLnBrk="0" hangingPunct="1">
      <a:defRPr sz="1500" kern="1200">
        <a:solidFill>
          <a:schemeClr val="tx1"/>
        </a:solidFill>
        <a:latin typeface="+mn-lt"/>
        <a:ea typeface="+mn-ea"/>
        <a:cs typeface="+mn-cs"/>
      </a:defRPr>
    </a:lvl2pPr>
    <a:lvl3pPr marL="914400" algn="l" defTabSz="914400" rtl="0" eaLnBrk="1" latinLnBrk="0" hangingPunct="1">
      <a:defRPr sz="13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400" dirty="0" smtClean="0">
                <a:latin typeface="Arial" charset="0"/>
                <a:ea typeface="ヒラギノ角ゴ Pro W3" charset="0"/>
                <a:cs typeface="Arial" charset="0"/>
              </a:rPr>
              <a:t>Thank You for the kind words.</a:t>
            </a: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The </a:t>
            </a:r>
            <a:r>
              <a:rPr lang="en-US" sz="1400" dirty="0">
                <a:latin typeface="Arial" charset="0"/>
                <a:ea typeface="ヒラギノ角ゴ Pro W3" charset="0"/>
                <a:cs typeface="Arial" charset="0"/>
              </a:rPr>
              <a:t>job market has changed </a:t>
            </a:r>
            <a:r>
              <a:rPr lang="en-US" sz="1400" u="sng" dirty="0">
                <a:latin typeface="Arial" charset="0"/>
                <a:ea typeface="ヒラギノ角ゴ Pro W3" charset="0"/>
                <a:cs typeface="Arial" charset="0"/>
              </a:rPr>
              <a:t>considerably</a:t>
            </a:r>
            <a:r>
              <a:rPr lang="en-US" sz="1400" dirty="0">
                <a:latin typeface="Arial" charset="0"/>
                <a:ea typeface="ヒラギノ角ゴ Pro W3" charset="0"/>
                <a:cs typeface="Arial" charset="0"/>
              </a:rPr>
              <a:t> from when </a:t>
            </a:r>
            <a:r>
              <a:rPr lang="en-US" sz="1400" u="sng" dirty="0">
                <a:latin typeface="Arial" charset="0"/>
                <a:ea typeface="ヒラギノ角ゴ Pro W3" charset="0"/>
                <a:cs typeface="Arial" charset="0"/>
              </a:rPr>
              <a:t>we</a:t>
            </a:r>
            <a:r>
              <a:rPr lang="en-US" sz="1400" dirty="0">
                <a:latin typeface="Arial" charset="0"/>
                <a:ea typeface="ヒラギノ角ゴ Pro W3" charset="0"/>
                <a:cs typeface="Arial" charset="0"/>
              </a:rPr>
              <a:t> graduated from high school. Many of the careers that our </a:t>
            </a:r>
            <a:r>
              <a:rPr lang="en-US" sz="1400" u="none" dirty="0" smtClean="0">
                <a:latin typeface="Arial" charset="0"/>
                <a:ea typeface="ヒラギノ角ゴ Pro W3" charset="0"/>
                <a:cs typeface="Arial" charset="0"/>
              </a:rPr>
              <a:t>youth</a:t>
            </a:r>
            <a:r>
              <a:rPr lang="en-US" sz="1400" u="sng" dirty="0" smtClean="0">
                <a:latin typeface="Arial" charset="0"/>
                <a:ea typeface="ヒラギノ角ゴ Pro W3" charset="0"/>
                <a:cs typeface="Arial" charset="0"/>
              </a:rPr>
              <a:t> will</a:t>
            </a:r>
            <a:r>
              <a:rPr lang="en-US" sz="1400" dirty="0" smtClean="0">
                <a:latin typeface="Arial" charset="0"/>
                <a:ea typeface="ヒラギノ角ゴ Pro W3" charset="0"/>
                <a:cs typeface="Arial" charset="0"/>
              </a:rPr>
              <a:t> </a:t>
            </a:r>
            <a:r>
              <a:rPr lang="en-US" sz="1400" dirty="0">
                <a:latin typeface="Arial" charset="0"/>
                <a:ea typeface="ヒラギノ角ゴ Pro W3" charset="0"/>
                <a:cs typeface="Arial" charset="0"/>
              </a:rPr>
              <a:t>have  - have yet to be </a:t>
            </a:r>
            <a:r>
              <a:rPr lang="en-US" sz="1400" u="sng" dirty="0">
                <a:latin typeface="Arial" charset="0"/>
                <a:ea typeface="ヒラギノ角ゴ Pro W3" charset="0"/>
                <a:cs typeface="Arial" charset="0"/>
              </a:rPr>
              <a:t>thought</a:t>
            </a:r>
            <a:r>
              <a:rPr lang="en-US" sz="1400" dirty="0">
                <a:latin typeface="Arial" charset="0"/>
                <a:ea typeface="ヒラギノ角ゴ Pro W3" charset="0"/>
                <a:cs typeface="Arial" charset="0"/>
              </a:rPr>
              <a:t> of, which makes career preparation an even </a:t>
            </a:r>
            <a:r>
              <a:rPr lang="en-US" sz="1400" u="sng" dirty="0">
                <a:latin typeface="Arial" charset="0"/>
                <a:ea typeface="ヒラギノ角ゴ Pro W3" charset="0"/>
                <a:cs typeface="Arial" charset="0"/>
              </a:rPr>
              <a:t>bigger</a:t>
            </a:r>
            <a:r>
              <a:rPr lang="en-US" sz="1400" dirty="0">
                <a:latin typeface="Arial" charset="0"/>
                <a:ea typeface="ヒラギノ角ゴ Pro W3" charset="0"/>
                <a:cs typeface="Arial" charset="0"/>
              </a:rPr>
              <a:t> challenge</a:t>
            </a:r>
            <a:r>
              <a:rPr lang="en-US" sz="1400" dirty="0" smtClean="0">
                <a:latin typeface="Arial" charset="0"/>
                <a:ea typeface="ヒラギノ角ゴ Pro W3" charset="0"/>
                <a:cs typeface="Arial" charset="0"/>
              </a:rPr>
              <a:t>.</a:t>
            </a:r>
            <a:endParaRPr lang="en-US" sz="1400" dirty="0">
              <a:latin typeface="Arial" charset="0"/>
              <a:ea typeface="ヒラギノ角ゴ Pro W3" charset="0"/>
              <a:cs typeface="Arial" charset="0"/>
            </a:endParaRPr>
          </a:p>
          <a:p>
            <a:pPr eaLnBrk="1" hangingPunct="1">
              <a:spcBef>
                <a:spcPct val="0"/>
              </a:spcBef>
              <a:spcAft>
                <a:spcPct val="30000"/>
              </a:spcAft>
            </a:pPr>
            <a:endParaRPr lang="en-US" sz="1400" dirty="0" smtClean="0">
              <a:latin typeface="Arial" charset="0"/>
              <a:ea typeface="ヒラギノ角ゴ Pro W3" charset="0"/>
              <a:cs typeface="Arial" charset="0"/>
            </a:endParaRPr>
          </a:p>
          <a:p>
            <a:pPr eaLnBrk="1" hangingPunct="1">
              <a:spcBef>
                <a:spcPct val="0"/>
              </a:spcBef>
              <a:spcAft>
                <a:spcPct val="30000"/>
              </a:spcAft>
            </a:pPr>
            <a:r>
              <a:rPr lang="en-US" sz="1400" dirty="0" smtClean="0">
                <a:latin typeface="Arial" charset="0"/>
                <a:ea typeface="ヒラギノ角ゴ Pro W3" charset="0"/>
                <a:cs typeface="Arial" charset="0"/>
              </a:rPr>
              <a:t>In </a:t>
            </a:r>
            <a:r>
              <a:rPr lang="en-US" sz="1400" dirty="0">
                <a:latin typeface="Arial" charset="0"/>
                <a:ea typeface="ヒラギノ角ゴ Pro W3" charset="0"/>
                <a:cs typeface="Arial" charset="0"/>
              </a:rPr>
              <a:t>this session, we </a:t>
            </a:r>
            <a:r>
              <a:rPr lang="en-US" sz="1400" dirty="0" smtClean="0">
                <a:latin typeface="Arial" charset="0"/>
                <a:ea typeface="ヒラギノ角ゴ Pro W3" charset="0"/>
                <a:cs typeface="Arial" charset="0"/>
              </a:rPr>
              <a:t>will</a:t>
            </a:r>
            <a:r>
              <a:rPr lang="en-US" sz="1400" baseline="0" dirty="0" smtClean="0">
                <a:latin typeface="Arial" charset="0"/>
                <a:ea typeface="ヒラギノ角ゴ Pro W3" charset="0"/>
                <a:cs typeface="Arial" charset="0"/>
              </a:rPr>
              <a:t> be looking at some of the jobs of the future that might already be here today.</a:t>
            </a:r>
            <a:endParaRPr lang="en-US" sz="1400" dirty="0" smtClean="0">
              <a:latin typeface="Arial" charset="0"/>
              <a:ea typeface="ヒラギノ角ゴ Pro W3" charset="0"/>
              <a:cs typeface="Arial" charset="0"/>
            </a:endParaRPr>
          </a:p>
          <a:p>
            <a:pPr eaLnBrk="1" hangingPunct="1">
              <a:spcBef>
                <a:spcPct val="0"/>
              </a:spcBef>
              <a:spcAft>
                <a:spcPct val="30000"/>
              </a:spcAft>
            </a:pPr>
            <a:endParaRPr lang="en-US" sz="1400" dirty="0" smtClean="0">
              <a:latin typeface="Arial" charset="0"/>
              <a:ea typeface="ヒラギノ角ゴ Pro W3" charset="0"/>
              <a:cs typeface="Arial" charset="0"/>
            </a:endParaRPr>
          </a:p>
          <a:p>
            <a:r>
              <a:rPr lang="en-US" sz="1400" baseline="0" dirty="0" smtClean="0">
                <a:latin typeface="Arial" charset="0"/>
                <a:ea typeface="ヒラギノ角ゴ Pro W3" charset="0"/>
                <a:cs typeface="ヒラギノ角ゴ Pro W3" charset="0"/>
              </a:rPr>
              <a:t>Download a copy of this PowerPoint and the related handouts by </a:t>
            </a:r>
            <a:r>
              <a:rPr lang="en-US" sz="1400" dirty="0" smtClean="0">
                <a:latin typeface="Arial" charset="0"/>
                <a:ea typeface="ヒラギノ角ゴ Pro W3" charset="0"/>
                <a:cs typeface="ヒラギノ角ゴ Pro W3" charset="0"/>
              </a:rPr>
              <a:t>going to NC Perkins dot ORG and click on the </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presentations</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 link</a:t>
            </a:r>
            <a:r>
              <a:rPr lang="en-US" sz="1400" baseline="0" dirty="0" smtClean="0">
                <a:latin typeface="Arial" charset="0"/>
                <a:ea typeface="ヒラギノ角ゴ Pro W3" charset="0"/>
                <a:cs typeface="ヒラギノ角ゴ Pro W3" charset="0"/>
              </a:rPr>
              <a:t>.</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Feel free to use all or part of any</a:t>
            </a:r>
            <a:r>
              <a:rPr lang="en-US" sz="1400" baseline="0" dirty="0" smtClean="0">
                <a:latin typeface="Arial" charset="0"/>
                <a:ea typeface="ヒラギノ角ゴ Pro W3" charset="0"/>
                <a:cs typeface="ヒラギノ角ゴ Pro W3" charset="0"/>
              </a:rPr>
              <a:t> of my presentations</a:t>
            </a:r>
            <a:r>
              <a:rPr lang="en-US" sz="1400" dirty="0" smtClean="0">
                <a:latin typeface="Arial" charset="0"/>
                <a:ea typeface="ヒラギノ角ゴ Pro W3" charset="0"/>
                <a:cs typeface="ヒラギノ角ゴ Pro W3" charset="0"/>
              </a:rPr>
              <a:t>.   If it can help get someone on a path toward a rewarding career, then you can take and use anything I have to give.</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I</a:t>
            </a:r>
            <a:r>
              <a:rPr lang="en-US" sz="1400" baseline="0" dirty="0" smtClean="0">
                <a:latin typeface="Arial" charset="0"/>
                <a:ea typeface="ヒラギノ角ゴ Pro W3" charset="0"/>
                <a:cs typeface="ヒラギノ角ゴ Pro W3" charset="0"/>
              </a:rPr>
              <a:t> have</a:t>
            </a:r>
            <a:r>
              <a:rPr lang="en-US" sz="1400" dirty="0" smtClean="0">
                <a:latin typeface="Arial" charset="0"/>
                <a:ea typeface="ヒラギノ角ゴ Pro W3" charset="0"/>
                <a:cs typeface="ヒラギノ角ゴ Pro W3" charset="0"/>
              </a:rPr>
              <a:t> documented my information sources in the notes section of each slide in the PowerPoint to allow you to further research anything that you see here.</a:t>
            </a:r>
          </a:p>
          <a:p>
            <a:endParaRPr lang="en-US" sz="1400" dirty="0" smtClean="0">
              <a:latin typeface="Arial" charset="0"/>
              <a:ea typeface="ヒラギノ角ゴ Pro W3" charset="0"/>
              <a:cs typeface="ヒラギノ角ゴ Pro W3" charset="0"/>
            </a:endParaRPr>
          </a:p>
          <a:p>
            <a:r>
              <a:rPr lang="en-US" sz="1400" dirty="0" smtClean="0">
                <a:latin typeface="Arial" charset="0"/>
                <a:ea typeface="ヒラギノ角ゴ Pro W3" charset="0"/>
                <a:cs typeface="ヒラギノ角ゴ Pro W3" charset="0"/>
              </a:rPr>
              <a:t>-- So buckle up, and crank up the flux capacitor, you</a:t>
            </a:r>
            <a:r>
              <a:rPr lang="ja-JP" altLang="en-US" sz="1400" dirty="0" smtClean="0">
                <a:latin typeface="Arial" charset="0"/>
                <a:ea typeface="ヒラギノ角ゴ Pro W3" charset="0"/>
                <a:cs typeface="ヒラギノ角ゴ Pro W3" charset="0"/>
              </a:rPr>
              <a:t>’</a:t>
            </a:r>
            <a:r>
              <a:rPr lang="en-US" sz="1400" dirty="0" smtClean="0">
                <a:latin typeface="Arial" charset="0"/>
                <a:ea typeface="ヒラギノ角ゴ Pro W3" charset="0"/>
                <a:cs typeface="ヒラギノ角ゴ Pro W3" charset="0"/>
              </a:rPr>
              <a:t>re in for a fast ride into the future!</a:t>
            </a:r>
          </a:p>
          <a:p>
            <a:endParaRPr lang="en-US" sz="1400" dirty="0" smtClean="0">
              <a:latin typeface="Arial" charset="0"/>
              <a:ea typeface="ヒラギノ角ゴ Pro W3" charset="0"/>
              <a:cs typeface="Arial" charset="0"/>
            </a:endParaRPr>
          </a:p>
          <a:p>
            <a:endParaRPr lang="en-US" dirty="0" smtClean="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a:p>
            <a:pPr eaLnBrk="1" hangingPunct="1">
              <a:spcBef>
                <a:spcPct val="0"/>
              </a:spcBef>
              <a:spcAft>
                <a:spcPct val="30000"/>
              </a:spcAft>
            </a:pPr>
            <a:r>
              <a:rPr lang="en-US" dirty="0">
                <a:latin typeface="Arial" charset="0"/>
                <a:ea typeface="ヒラギノ角ゴ Pro W3" charset="0"/>
                <a:cs typeface="Arial" charset="0"/>
              </a:rPr>
              <a:t>====</a:t>
            </a:r>
          </a:p>
          <a:p>
            <a:pPr eaLnBrk="1" hangingPunct="1">
              <a:spcBef>
                <a:spcPct val="0"/>
              </a:spcBef>
              <a:spcAft>
                <a:spcPct val="30000"/>
              </a:spcAft>
            </a:pPr>
            <a:r>
              <a:rPr lang="en-US" dirty="0" err="1" smtClean="0">
                <a:latin typeface="Arial" charset="0"/>
                <a:ea typeface="ヒラギノ角ゴ Pro W3" charset="0"/>
                <a:cs typeface="Arial" charset="0"/>
              </a:rPr>
              <a:t>NCWorks</a:t>
            </a:r>
            <a:r>
              <a:rPr lang="en-US" dirty="0" smtClean="0">
                <a:latin typeface="Arial" charset="0"/>
                <a:ea typeface="ヒラギノ角ゴ Pro W3" charset="0"/>
                <a:cs typeface="Arial" charset="0"/>
              </a:rPr>
              <a:t> Training Center</a:t>
            </a:r>
            <a:r>
              <a:rPr lang="en-US" baseline="0" dirty="0" smtClean="0">
                <a:latin typeface="Arial" charset="0"/>
                <a:ea typeface="ヒラギノ角ゴ Pro W3" charset="0"/>
                <a:cs typeface="Arial" charset="0"/>
              </a:rPr>
              <a:t> </a:t>
            </a:r>
          </a:p>
          <a:p>
            <a:pPr eaLnBrk="1" hangingPunct="1">
              <a:spcBef>
                <a:spcPct val="0"/>
              </a:spcBef>
              <a:spcAft>
                <a:spcPct val="30000"/>
              </a:spcAft>
            </a:pPr>
            <a:r>
              <a:rPr lang="en-US" baseline="0" dirty="0" smtClean="0">
                <a:latin typeface="Arial" charset="0"/>
                <a:ea typeface="ヒラギノ角ゴ Pro W3" charset="0"/>
                <a:cs typeface="Arial" charset="0"/>
              </a:rPr>
              <a:t>March 23, 2016 @ 10:00 AM</a:t>
            </a:r>
            <a:endParaRPr lang="en-US" dirty="0">
              <a:latin typeface="Arial" charset="0"/>
              <a:ea typeface="ヒラギノ角ゴ Pro W3" charset="0"/>
              <a:cs typeface="Arial" charset="0"/>
            </a:endParaRPr>
          </a:p>
          <a:p>
            <a:pPr eaLnBrk="1" hangingPunct="1">
              <a:spcBef>
                <a:spcPct val="0"/>
              </a:spcBef>
              <a:spcAft>
                <a:spcPct val="30000"/>
              </a:spcAft>
            </a:pP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78836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a:ea typeface="ヒラギノ角ゴ Pro W3" charset="0"/>
            </a:endParaRPr>
          </a:p>
          <a:p>
            <a:r>
              <a:rPr lang="en-US" dirty="0">
                <a:ea typeface="ヒラギノ角ゴ Pro W3" charset="0"/>
              </a:rPr>
              <a:t>Raise your hand if you </a:t>
            </a:r>
            <a:r>
              <a:rPr lang="en-US" dirty="0" err="1">
                <a:ea typeface="ヒラギノ角ゴ Pro W3" charset="0"/>
              </a:rPr>
              <a:t>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 and that’s why Zumba instructors are in high demand.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10</a:t>
            </a:fld>
            <a:endParaRPr lang="en-US" sz="1200"/>
          </a:p>
        </p:txBody>
      </p:sp>
    </p:spTree>
    <p:extLst>
      <p:ext uri="{BB962C8B-B14F-4D97-AF65-F5344CB8AC3E}">
        <p14:creationId xmlns:p14="http://schemas.microsoft.com/office/powerpoint/2010/main" val="2391374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sz="1700" dirty="0" smtClean="0">
                <a:latin typeface="Times"/>
                <a:ea typeface="ヒラギノ角ゴ Pro W3" charset="0"/>
                <a:cs typeface="Times"/>
              </a:rPr>
              <a:t>Here is the Data Security Analyst who works hard to keep our computer networks safe. The average salary is 105,000 dollars.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And if you can figure</a:t>
            </a:r>
            <a:r>
              <a:rPr lang="en-US" sz="1700" baseline="0" dirty="0" smtClean="0">
                <a:latin typeface="Times"/>
                <a:ea typeface="ヒラギノ角ゴ Pro W3" charset="0"/>
                <a:cs typeface="Times"/>
              </a:rPr>
              <a:t> out how to keep our credit card numbers safe, you’ll probably get paid over a million dollars!</a:t>
            </a:r>
          </a:p>
          <a:p>
            <a:endParaRPr lang="en-US" sz="1600" baseline="0"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ABC2BE4-A4AD-334F-8548-69EC4E001236}" type="slidenum">
              <a:rPr lang="en-US" sz="1300"/>
              <a:pPr/>
              <a:t>11</a:t>
            </a:fld>
            <a:endParaRPr lang="en-US" sz="1300"/>
          </a:p>
        </p:txBody>
      </p:sp>
    </p:spTree>
    <p:extLst>
      <p:ext uri="{BB962C8B-B14F-4D97-AF65-F5344CB8AC3E}">
        <p14:creationId xmlns:p14="http://schemas.microsoft.com/office/powerpoint/2010/main" val="3202950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sz="1700" dirty="0" smtClean="0">
                <a:latin typeface="Times"/>
                <a:ea typeface="ヒラギノ角ゴ Pro W3" charset="0"/>
                <a:cs typeface="Times"/>
              </a:rPr>
              <a:t>How about an Interactive Creative Director?  Have you heard of those?</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They create the user interface that allows you to use computers without having to know binary numbers.  </a:t>
            </a:r>
          </a:p>
          <a:p>
            <a:endParaRPr lang="en-US" sz="1700" dirty="0" smtClean="0">
              <a:latin typeface="Times"/>
              <a:ea typeface="ヒラギノ角ゴ Pro W3" charset="0"/>
              <a:cs typeface="Times"/>
            </a:endParaRPr>
          </a:p>
          <a:p>
            <a:r>
              <a:rPr lang="en-US" sz="1700" dirty="0" smtClean="0">
                <a:latin typeface="Times"/>
                <a:ea typeface="ヒラギノ角ゴ Pro W3" charset="0"/>
                <a:cs typeface="Times"/>
              </a:rPr>
              <a:t>Once again, the average salary is over 100,000 dollars.</a:t>
            </a:r>
          </a:p>
          <a:p>
            <a:endParaRPr lang="en-US" sz="1600" dirty="0" smtClean="0">
              <a:latin typeface="Arial" charset="0"/>
              <a:ea typeface="ヒラギノ角ゴ Pro W3" charset="0"/>
              <a:cs typeface="ヒラギノ角ゴ Pro W3" charset="0"/>
            </a:endParaRP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Some surprising six-figure jobs</a:t>
            </a:r>
          </a:p>
          <a:p>
            <a:endParaRPr lang="en-US" dirty="0">
              <a:latin typeface="Arial" charset="0"/>
              <a:ea typeface="ヒラギノ角ゴ Pro W3" charset="0"/>
              <a:cs typeface="ヒラギノ角ゴ Pro W3" charset="0"/>
            </a:endParaRPr>
          </a:p>
          <a:p>
            <a:r>
              <a:rPr lang="en-US" dirty="0">
                <a:latin typeface="Arial" charset="0"/>
                <a:ea typeface="ヒラギノ角ゴ Pro W3" charset="0"/>
                <a:cs typeface="ヒラギノ角ゴ Pro W3" charset="0"/>
              </a:rPr>
              <a:t>====</a:t>
            </a:r>
          </a:p>
          <a:p>
            <a:r>
              <a:rPr lang="en-US" dirty="0">
                <a:latin typeface="Arial" charset="0"/>
                <a:ea typeface="ヒラギノ角ゴ Pro W3" charset="0"/>
                <a:cs typeface="ヒラギノ角ゴ Pro W3" charset="0"/>
              </a:rPr>
              <a:t>http://</a:t>
            </a:r>
            <a:r>
              <a:rPr lang="en-US" dirty="0" err="1">
                <a:latin typeface="Arial" charset="0"/>
                <a:ea typeface="ヒラギノ角ゴ Pro W3" charset="0"/>
                <a:cs typeface="ヒラギノ角ゴ Pro W3" charset="0"/>
              </a:rPr>
              <a:t>www.bizjournals.com</a:t>
            </a:r>
            <a:r>
              <a:rPr lang="en-US" dirty="0">
                <a:latin typeface="Arial" charset="0"/>
                <a:ea typeface="ヒラギノ角ゴ Pro W3" charset="0"/>
                <a:cs typeface="ヒラギノ角ゴ Pro W3" charset="0"/>
              </a:rPr>
              <a:t>/triangle/blog/2012/06/</a:t>
            </a:r>
            <a:r>
              <a:rPr lang="en-US" dirty="0" err="1">
                <a:latin typeface="Arial" charset="0"/>
                <a:ea typeface="ヒラギノ角ゴ Pro W3" charset="0"/>
                <a:cs typeface="ヒラギノ角ゴ Pro W3" charset="0"/>
              </a:rPr>
              <a:t>slideshow-six-surprising-six-figure.html?ana</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e_du_pap&amp;s</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article_du&amp;ed</a:t>
            </a:r>
            <a:r>
              <a:rPr lang="en-US" dirty="0">
                <a:latin typeface="Arial" charset="0"/>
                <a:ea typeface="ヒラギノ角ゴ Pro W3" charset="0"/>
                <a:cs typeface="ヒラギノ角ゴ Pro W3" charset="0"/>
              </a:rPr>
              <a:t>=2012-06-27</a:t>
            </a:r>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9B60C07-E5D4-4F4C-BFB7-D723B5C352F1}" type="slidenum">
              <a:rPr lang="en-US" sz="1300"/>
              <a:pPr/>
              <a:t>12</a:t>
            </a:fld>
            <a:endParaRPr lang="en-US" sz="1300"/>
          </a:p>
        </p:txBody>
      </p:sp>
    </p:spTree>
    <p:extLst>
      <p:ext uri="{BB962C8B-B14F-4D97-AF65-F5344CB8AC3E}">
        <p14:creationId xmlns:p14="http://schemas.microsoft.com/office/powerpoint/2010/main" val="179865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r>
              <a:rPr lang="en-US" dirty="0" smtClean="0">
                <a:ea typeface="ヒラギノ角ゴ Pro W3" charset="0"/>
              </a:rPr>
              <a:t>Always in high demand,</a:t>
            </a:r>
            <a:r>
              <a:rPr lang="en-US" baseline="0" dirty="0" smtClean="0">
                <a:ea typeface="ヒラギノ角ゴ Pro W3" charset="0"/>
              </a:rPr>
              <a:t> and they</a:t>
            </a:r>
            <a:r>
              <a:rPr lang="en-US" dirty="0" smtClean="0">
                <a:ea typeface="ヒラギノ角ゴ Pro W3" charset="0"/>
              </a:rPr>
              <a:t> </a:t>
            </a:r>
            <a:r>
              <a:rPr lang="en-US" dirty="0">
                <a:ea typeface="ヒラギノ角ゴ Pro W3" charset="0"/>
              </a:rPr>
              <a:t>pay </a:t>
            </a:r>
            <a:r>
              <a:rPr lang="en-US" dirty="0" smtClean="0">
                <a:ea typeface="ヒラギノ角ゴ Pro W3" charset="0"/>
              </a:rPr>
              <a:t>well, </a:t>
            </a:r>
            <a:r>
              <a:rPr lang="en-US" dirty="0">
                <a:ea typeface="ヒラギノ角ゴ Pro W3" charset="0"/>
              </a:rPr>
              <a:t>are the “assisting-type” jobs in </a:t>
            </a:r>
            <a:r>
              <a:rPr lang="en-US" dirty="0" smtClean="0">
                <a:ea typeface="ヒラギノ角ゴ Pro W3" charset="0"/>
              </a:rPr>
              <a:t>health care</a:t>
            </a:r>
            <a:r>
              <a:rPr lang="en-US" dirty="0">
                <a:ea typeface="ヒラギノ角ゴ Pro W3" charset="0"/>
              </a:rPr>
              <a:t>.  </a:t>
            </a:r>
          </a:p>
          <a:p>
            <a:endParaRPr lang="en-US" dirty="0">
              <a:ea typeface="ヒラギノ角ゴ Pro W3" charset="0"/>
            </a:endParaRPr>
          </a:p>
          <a:p>
            <a:r>
              <a:rPr lang="en-US" dirty="0">
                <a:ea typeface="ヒラギノ角ゴ Pro W3" charset="0"/>
              </a:rPr>
              <a:t>That includes the dental hygienists and dental assistants, surgical technologists, medical assistants, </a:t>
            </a:r>
            <a:r>
              <a:rPr lang="en-US" dirty="0" smtClean="0">
                <a:ea typeface="ヒラギノ角ゴ Pro W3" charset="0"/>
              </a:rPr>
              <a:t>sonographers, </a:t>
            </a:r>
            <a:r>
              <a:rPr lang="en-US" dirty="0">
                <a:ea typeface="ヒラギノ角ゴ Pro W3" charset="0"/>
              </a:rPr>
              <a:t>and many others.</a:t>
            </a:r>
          </a:p>
          <a:p>
            <a:r>
              <a:rPr lang="en-US" dirty="0">
                <a:ea typeface="ヒラギノ角ゴ Pro W3" charset="0"/>
              </a:rPr>
              <a:t>These are the folks that are assisting the medical doctors.  </a:t>
            </a:r>
          </a:p>
          <a:p>
            <a:endParaRPr lang="en-US" dirty="0">
              <a:ea typeface="ヒラギノ角ゴ Pro W3" charset="0"/>
            </a:endParaRPr>
          </a:p>
          <a:p>
            <a:r>
              <a:rPr lang="en-US" dirty="0">
                <a:ea typeface="ヒラギノ角ゴ Pro W3" charset="0"/>
              </a:rPr>
              <a:t>All of these jobs are in high </a:t>
            </a:r>
            <a:r>
              <a:rPr lang="en-US" dirty="0" smtClean="0">
                <a:ea typeface="ヒラギノ角ゴ Pro W3" charset="0"/>
              </a:rPr>
              <a:t>demand, </a:t>
            </a:r>
            <a:r>
              <a:rPr lang="en-US" dirty="0">
                <a:ea typeface="ヒラギノ角ゴ Pro W3" charset="0"/>
              </a:rPr>
              <a:t>and will be until the baby boomers die off.  </a:t>
            </a:r>
            <a:endParaRPr lang="en-US" dirty="0" smtClean="0">
              <a:ea typeface="ヒラギノ角ゴ Pro W3" charset="0"/>
            </a:endParaRPr>
          </a:p>
          <a:p>
            <a:endParaRPr lang="en-US" dirty="0">
              <a:ea typeface="ヒラギノ角ゴ Pro W3" charset="0"/>
            </a:endParaRPr>
          </a:p>
          <a:p>
            <a:r>
              <a:rPr lang="en-US" u="sng" dirty="0">
                <a:ea typeface="ヒラギノ角ゴ Pro W3" charset="0"/>
              </a:rPr>
              <a:t>And</a:t>
            </a:r>
            <a:r>
              <a:rPr lang="en-US" dirty="0">
                <a:ea typeface="ヒラギノ角ゴ Pro W3" charset="0"/>
              </a:rPr>
              <a:t> at that time we will need more </a:t>
            </a:r>
            <a:r>
              <a:rPr lang="en-US" u="sng" dirty="0">
                <a:ea typeface="ヒラギノ角ゴ Pro W3" charset="0"/>
              </a:rPr>
              <a:t>mortician</a:t>
            </a:r>
            <a:r>
              <a:rPr lang="en-US" dirty="0">
                <a:ea typeface="ヒラギノ角ゴ Pro W3" charset="0"/>
              </a:rPr>
              <a:t> assistants.</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endParaRPr lang="en-US" dirty="0">
              <a:ea typeface="ヒラギノ角ゴ Pro W3" charset="0"/>
            </a:endParaRPr>
          </a:p>
        </p:txBody>
      </p:sp>
      <p:sp>
        <p:nvSpPr>
          <p:cNvPr id="1136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5543A3B-1BDC-1B4C-8F4F-7F00185DF7ED}" type="slidenum">
              <a:rPr lang="en-US" sz="1200"/>
              <a:pPr/>
              <a:t>13</a:t>
            </a:fld>
            <a:endParaRPr lang="en-US" sz="1200"/>
          </a:p>
        </p:txBody>
      </p:sp>
    </p:spTree>
    <p:extLst>
      <p:ext uri="{BB962C8B-B14F-4D97-AF65-F5344CB8AC3E}">
        <p14:creationId xmlns:p14="http://schemas.microsoft.com/office/powerpoint/2010/main" val="2242362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14</a:t>
            </a:fld>
            <a:endParaRPr lang="en-US" sz="1200"/>
          </a:p>
        </p:txBody>
      </p:sp>
    </p:spTree>
    <p:extLst>
      <p:ext uri="{BB962C8B-B14F-4D97-AF65-F5344CB8AC3E}">
        <p14:creationId xmlns:p14="http://schemas.microsoft.com/office/powerpoint/2010/main" val="3486088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kern="1200" dirty="0" smtClean="0">
                <a:solidFill>
                  <a:schemeClr val="tx1"/>
                </a:solidFill>
                <a:effectLst/>
                <a:latin typeface="+mn-lt"/>
                <a:ea typeface="+mn-ea"/>
                <a:cs typeface="+mn-cs"/>
              </a:rPr>
              <a:t>Here is a prediction of the Top Jobs </a:t>
            </a:r>
            <a:r>
              <a:rPr lang="en-US" sz="1700" kern="1200" dirty="0" smtClean="0">
                <a:solidFill>
                  <a:schemeClr val="tx1"/>
                </a:solidFill>
                <a:effectLst/>
                <a:latin typeface="+mn-lt"/>
                <a:ea typeface="+mn-ea"/>
                <a:cs typeface="+mn-cs"/>
              </a:rPr>
              <a:t>- 10 </a:t>
            </a:r>
            <a:r>
              <a:rPr lang="en-US" sz="1700" kern="1200" dirty="0" smtClean="0">
                <a:solidFill>
                  <a:schemeClr val="tx1"/>
                </a:solidFill>
                <a:effectLst/>
                <a:latin typeface="+mn-lt"/>
                <a:ea typeface="+mn-ea"/>
                <a:cs typeface="+mn-cs"/>
              </a:rPr>
              <a:t>Years from now.</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Codrington and two other futurists give us their predictions.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15</a:t>
            </a:fld>
            <a:endParaRPr lang="en-US"/>
          </a:p>
        </p:txBody>
      </p:sp>
    </p:spTree>
    <p:extLst>
      <p:ext uri="{BB962C8B-B14F-4D97-AF65-F5344CB8AC3E}">
        <p14:creationId xmlns:p14="http://schemas.microsoft.com/office/powerpoint/2010/main" val="1171133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Personal Worker Brand Coaches And Managers – That’s a mouthful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Salaried employment is going away in favor of hiring more contract employees,</a:t>
            </a:r>
            <a:r>
              <a:rPr lang="en-US" sz="1700" kern="1200" baseline="0" dirty="0" smtClean="0">
                <a:solidFill>
                  <a:schemeClr val="tx1"/>
                </a:solidFill>
                <a:effectLst/>
                <a:latin typeface="+mn-lt"/>
                <a:ea typeface="+mn-ea"/>
                <a:cs typeface="+mn-cs"/>
              </a:rPr>
              <a:t> where </a:t>
            </a:r>
            <a:r>
              <a:rPr lang="en-US" sz="1700" kern="1200" dirty="0" smtClean="0">
                <a:solidFill>
                  <a:schemeClr val="tx1"/>
                </a:solidFill>
                <a:effectLst/>
                <a:latin typeface="+mn-lt"/>
                <a:ea typeface="+mn-ea"/>
                <a:cs typeface="+mn-cs"/>
              </a:rPr>
              <a:t>companies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increased demand for these "on demand" workers will result in an increased need for individuals to </a:t>
            </a:r>
            <a:r>
              <a:rPr lang="en-US" sz="1700" u="sng" kern="1200" dirty="0" smtClean="0">
                <a:solidFill>
                  <a:schemeClr val="tx1"/>
                </a:solidFill>
                <a:effectLst/>
                <a:latin typeface="+mn-lt"/>
                <a:ea typeface="+mn-ea"/>
                <a:cs typeface="+mn-cs"/>
              </a:rPr>
              <a:t>brand</a:t>
            </a:r>
            <a:r>
              <a:rPr lang="en-US" sz="1700" kern="1200" dirty="0" smtClean="0">
                <a:solidFill>
                  <a:schemeClr val="tx1"/>
                </a:solidFill>
                <a:effectLst/>
                <a:latin typeface="+mn-lt"/>
                <a:ea typeface="+mn-ea"/>
                <a:cs typeface="+mn-cs"/>
              </a:rPr>
              <a:t> themselves to set themselves apart from the competition.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To do so, they will need a new set of skills related to "self-management, self-promotion, relentless marketing, administration, and self-development,"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Anyone who can teach these skills to this on-demand workforce will be in great demand</a:t>
            </a:r>
            <a:r>
              <a:rPr lang="en-US" sz="1700" kern="1200" baseline="0" dirty="0" smtClean="0">
                <a:solidFill>
                  <a:schemeClr val="tx1"/>
                </a:solidFill>
                <a:effectLst/>
                <a:latin typeface="+mn-lt"/>
                <a:ea typeface="+mn-ea"/>
                <a:cs typeface="+mn-cs"/>
              </a:rPr>
              <a:t> as a </a:t>
            </a:r>
            <a:r>
              <a:rPr lang="en-US" sz="1700" kern="1200" dirty="0" smtClean="0">
                <a:solidFill>
                  <a:schemeClr val="tx1"/>
                </a:solidFill>
                <a:effectLst/>
                <a:latin typeface="+mn-lt"/>
                <a:ea typeface="+mn-ea"/>
                <a:cs typeface="+mn-cs"/>
              </a:rPr>
              <a:t>Personal Worker Brand Coach and Manager</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16</a:t>
            </a:fld>
            <a:endParaRPr lang="en-US"/>
          </a:p>
        </p:txBody>
      </p:sp>
    </p:spTree>
    <p:extLst>
      <p:ext uri="{BB962C8B-B14F-4D97-AF65-F5344CB8AC3E}">
        <p14:creationId xmlns:p14="http://schemas.microsoft.com/office/powerpoint/2010/main" val="2529348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baseline="0" dirty="0" smtClean="0">
                <a:solidFill>
                  <a:schemeClr val="tx1"/>
                </a:solidFill>
                <a:effectLst/>
                <a:latin typeface="+mn-lt"/>
                <a:ea typeface="+mn-ea"/>
                <a:cs typeface="+mn-cs"/>
              </a:rPr>
              <a:t>  is a </a:t>
            </a:r>
            <a:r>
              <a:rPr lang="en-US" sz="1700" u="sng" kern="1200" dirty="0" smtClean="0">
                <a:solidFill>
                  <a:schemeClr val="tx1"/>
                </a:solidFill>
                <a:effectLst/>
                <a:latin typeface="+mn-lt"/>
                <a:ea typeface="+mn-ea"/>
                <a:cs typeface="+mn-cs"/>
              </a:rPr>
              <a:t>freelance</a:t>
            </a:r>
            <a:r>
              <a:rPr lang="en-US" sz="1700" kern="1200" dirty="0" smtClean="0">
                <a:solidFill>
                  <a:schemeClr val="tx1"/>
                </a:solidFill>
                <a:effectLst/>
                <a:latin typeface="+mn-lt"/>
                <a:ea typeface="+mn-ea"/>
                <a:cs typeface="+mn-cs"/>
              </a:rPr>
              <a:t> professional </a:t>
            </a:r>
            <a:r>
              <a:rPr lang="en-US" sz="1700" u="sng" kern="1200" dirty="0" smtClean="0">
                <a:solidFill>
                  <a:schemeClr val="tx1"/>
                </a:solidFill>
                <a:effectLst/>
                <a:latin typeface="+mn-lt"/>
                <a:ea typeface="+mn-ea"/>
                <a:cs typeface="+mn-cs"/>
              </a:rPr>
              <a:t>manager</a:t>
            </a:r>
            <a:r>
              <a:rPr lang="en-US" sz="1700" kern="1200" dirty="0" smtClean="0">
                <a:solidFill>
                  <a:schemeClr val="tx1"/>
                </a:solidFill>
                <a:effectLst/>
                <a:latin typeface="+mn-lt"/>
                <a:ea typeface="+mn-ea"/>
                <a:cs typeface="+mn-cs"/>
              </a:rPr>
              <a:t> that specializes in putting teams together for very </a:t>
            </a:r>
            <a:r>
              <a:rPr lang="en-US" sz="1700" u="sng" kern="1200" dirty="0" smtClean="0">
                <a:solidFill>
                  <a:schemeClr val="tx1"/>
                </a:solidFill>
                <a:effectLst/>
                <a:latin typeface="+mn-lt"/>
                <a:ea typeface="+mn-ea"/>
                <a:cs typeface="+mn-cs"/>
              </a:rPr>
              <a:t>specific</a:t>
            </a:r>
            <a:r>
              <a:rPr lang="en-US" sz="1700" kern="1200" dirty="0" smtClean="0">
                <a:solidFill>
                  <a:schemeClr val="tx1"/>
                </a:solidFill>
                <a:effectLst/>
                <a:latin typeface="+mn-lt"/>
                <a:ea typeface="+mn-ea"/>
                <a:cs typeface="+mn-cs"/>
              </a:rPr>
              <a:t> projects.</a:t>
            </a:r>
            <a:r>
              <a:rPr lang="en-US" sz="1700" kern="1200" baseline="0" dirty="0" smtClean="0">
                <a:solidFill>
                  <a:schemeClr val="tx1"/>
                </a:solidFill>
                <a:effectLst/>
                <a:latin typeface="+mn-lt"/>
                <a:ea typeface="+mn-ea"/>
                <a:cs typeface="+mn-cs"/>
              </a:rPr>
              <a:t>  </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The company hires a free-lance project manager, or </a:t>
            </a:r>
            <a:r>
              <a:rPr lang="en-US" sz="1700" kern="1200" baseline="0" dirty="0" err="1" smtClean="0">
                <a:solidFill>
                  <a:schemeClr val="tx1"/>
                </a:solidFill>
                <a:effectLst/>
                <a:latin typeface="+mn-lt"/>
                <a:ea typeface="+mn-ea"/>
                <a:cs typeface="+mn-cs"/>
              </a:rPr>
              <a:t>Triber</a:t>
            </a:r>
            <a:r>
              <a:rPr lang="en-US" sz="1700" kern="1200" baseline="0" dirty="0" smtClean="0">
                <a:solidFill>
                  <a:schemeClr val="tx1"/>
                </a:solidFill>
                <a:effectLst/>
                <a:latin typeface="+mn-lt"/>
                <a:ea typeface="+mn-ea"/>
                <a:cs typeface="+mn-cs"/>
              </a:rPr>
              <a:t>, who assembles a team, or tribe, and gets the project done, and then moves on to the next project.</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Codrington—anyone who can teach this on-demand workforce these skills will be in great demand themselves.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2227550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The continued growth of online courses and the introduction of alternative accreditations will spawn a growth in </a:t>
            </a:r>
            <a:r>
              <a:rPr lang="en-US" sz="1700" u="sng" kern="1200" dirty="0" smtClean="0">
                <a:solidFill>
                  <a:schemeClr val="tx1"/>
                </a:solidFill>
                <a:effectLst/>
                <a:latin typeface="+mn-lt"/>
                <a:ea typeface="+mn-ea"/>
                <a:cs typeface="+mn-cs"/>
              </a:rPr>
              <a:t>freelance</a:t>
            </a:r>
            <a:r>
              <a:rPr lang="en-US" sz="1700" kern="1200" dirty="0" smtClean="0">
                <a:solidFill>
                  <a:schemeClr val="tx1"/>
                </a:solidFill>
                <a:effectLst/>
                <a:latin typeface="+mn-lt"/>
                <a:ea typeface="+mn-ea"/>
                <a:cs typeface="+mn-cs"/>
              </a:rPr>
              <a:t> or </a:t>
            </a:r>
            <a:r>
              <a:rPr lang="en-US" sz="1700" u="sng" kern="1200" dirty="0" smtClean="0">
                <a:solidFill>
                  <a:schemeClr val="tx1"/>
                </a:solidFill>
                <a:effectLst/>
                <a:latin typeface="+mn-lt"/>
                <a:ea typeface="+mn-ea"/>
                <a:cs typeface="+mn-cs"/>
              </a:rPr>
              <a:t>independent</a:t>
            </a:r>
            <a:r>
              <a:rPr lang="en-US" sz="1700" kern="1200" dirty="0" smtClean="0">
                <a:solidFill>
                  <a:schemeClr val="tx1"/>
                </a:solidFill>
                <a:effectLst/>
                <a:latin typeface="+mn-lt"/>
                <a:ea typeface="+mn-ea"/>
                <a:cs typeface="+mn-cs"/>
              </a:rPr>
              <a:t> </a:t>
            </a:r>
            <a:r>
              <a:rPr lang="en-US" sz="1700" u="sng" kern="1200" dirty="0" smtClean="0">
                <a:solidFill>
                  <a:schemeClr val="tx1"/>
                </a:solidFill>
                <a:effectLst/>
                <a:latin typeface="+mn-lt"/>
                <a:ea typeface="+mn-ea"/>
                <a:cs typeface="+mn-cs"/>
              </a:rPr>
              <a:t>professors</a:t>
            </a:r>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By 2025 all you will need to start your own college is a great online teaching style, course materials, and a marketing plan</a:t>
            </a:r>
            <a:r>
              <a:rPr lang="en-US" sz="1700" kern="1200" dirty="0" smtClean="0">
                <a:solidFill>
                  <a:schemeClr val="tx1"/>
                </a:solidFill>
                <a:effectLst/>
                <a:latin typeface="+mn-lt"/>
                <a:ea typeface="+mn-ea"/>
                <a:cs typeface="+mn-cs"/>
              </a:rPr>
              <a: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Right now </a:t>
            </a:r>
            <a:r>
              <a:rPr lang="en-US" sz="1700" u="sng" kern="1200" dirty="0" smtClean="0">
                <a:solidFill>
                  <a:schemeClr val="tx1"/>
                </a:solidFill>
                <a:effectLst/>
                <a:latin typeface="+mn-lt"/>
                <a:ea typeface="+mn-ea"/>
                <a:cs typeface="+mn-cs"/>
              </a:rPr>
              <a:t>I’m</a:t>
            </a:r>
            <a:r>
              <a:rPr lang="en-US" sz="1700" kern="1200" dirty="0" smtClean="0">
                <a:solidFill>
                  <a:schemeClr val="tx1"/>
                </a:solidFill>
                <a:effectLst/>
                <a:latin typeface="+mn-lt"/>
                <a:ea typeface="+mn-ea"/>
                <a:cs typeface="+mn-cs"/>
              </a:rPr>
              <a:t> the free-lance professor, and </a:t>
            </a:r>
            <a:r>
              <a:rPr lang="en-US" sz="1700" u="sng" kern="1200" dirty="0" smtClean="0">
                <a:solidFill>
                  <a:schemeClr val="tx1"/>
                </a:solidFill>
                <a:effectLst/>
                <a:latin typeface="+mn-lt"/>
                <a:ea typeface="+mn-ea"/>
                <a:cs typeface="+mn-cs"/>
              </a:rPr>
              <a:t>you</a:t>
            </a:r>
            <a:r>
              <a:rPr lang="en-US" sz="1700" kern="1200" dirty="0" smtClean="0">
                <a:solidFill>
                  <a:schemeClr val="tx1"/>
                </a:solidFill>
                <a:effectLst/>
                <a:latin typeface="+mn-lt"/>
                <a:ea typeface="+mn-ea"/>
                <a:cs typeface="+mn-cs"/>
              </a:rPr>
              <a:t> are all taking my course in Jobs of the Future.</a:t>
            </a:r>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Codrington—anyone who can teach this on-demand workforce these skills will be in great demand themselves.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981795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The 21st century may see the return of local farming due to the number of people living in urban areas.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Urban Farmers might be growing crops on top of the house next to where</a:t>
            </a:r>
            <a:r>
              <a:rPr lang="en-US" sz="1700" kern="1200" baseline="0" dirty="0" smtClean="0">
                <a:solidFill>
                  <a:schemeClr val="tx1"/>
                </a:solidFill>
                <a:effectLst/>
                <a:latin typeface="+mn-lt"/>
                <a:ea typeface="+mn-ea"/>
                <a:cs typeface="+mn-cs"/>
              </a:rPr>
              <a:t> you live.</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Codrington and two other futurists give us their predictions.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Codrington—anyone who can teach this on-demand workforce these skills will be in great demand themselves.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66286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2</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0" y="4560888"/>
            <a:ext cx="57705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p>
            <a:r>
              <a:rPr lang="en-US" altLang="ja-JP" sz="1700" dirty="0" smtClean="0">
                <a:ea typeface="ヒラギノ角ゴ Pro W3" charset="0"/>
              </a:rPr>
              <a:t>Unfortunately, I don</a:t>
            </a:r>
            <a:r>
              <a:rPr lang="fr-FR" altLang="ja-JP" sz="1700" dirty="0" smtClean="0">
                <a:ea typeface="ヒラギノ角ゴ Pro W3" charset="0"/>
              </a:rPr>
              <a:t>’</a:t>
            </a:r>
            <a:r>
              <a:rPr lang="en-US" altLang="ja-JP" sz="1700" dirty="0" smtClean="0">
                <a:ea typeface="ヒラギノ角ゴ Pro W3" charset="0"/>
              </a:rPr>
              <a:t>t have a budget code to buy a crystal ball, so I have to </a:t>
            </a:r>
            <a:r>
              <a:rPr lang="en-US" altLang="ja-JP" sz="1700" u="sng" dirty="0" smtClean="0">
                <a:ea typeface="ヒラギノ角ゴ Pro W3" charset="0"/>
              </a:rPr>
              <a:t>predict </a:t>
            </a:r>
            <a:r>
              <a:rPr lang="en-US" altLang="ja-JP" sz="1700" dirty="0" smtClean="0">
                <a:ea typeface="ヒラギノ角ゴ Pro W3" charset="0"/>
              </a:rPr>
              <a:t>the future using Google and popular movies like Back to the Future.</a:t>
            </a:r>
          </a:p>
          <a:p>
            <a:pPr eaLnBrk="1" hangingPunct="1">
              <a:spcBef>
                <a:spcPct val="0"/>
              </a:spcBef>
              <a:spcAft>
                <a:spcPct val="30000"/>
              </a:spcAft>
            </a:pPr>
            <a:endParaRPr lang="en-US"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dirty="0" smtClean="0">
                <a:latin typeface="Times" panose="02020603050405020304" pitchFamily="18" charset="0"/>
                <a:ea typeface="ヒラギノ角ゴ Pro W3" charset="0"/>
                <a:cs typeface="Times" panose="02020603050405020304" pitchFamily="18" charset="0"/>
              </a:rPr>
              <a:t>Last year was 2015, -- the year to which Marty </a:t>
            </a:r>
            <a:r>
              <a:rPr lang="en-US" dirty="0" err="1" smtClean="0">
                <a:latin typeface="Times" panose="02020603050405020304" pitchFamily="18" charset="0"/>
                <a:ea typeface="ヒラギノ角ゴ Pro W3" charset="0"/>
                <a:cs typeface="Times" panose="02020603050405020304" pitchFamily="18" charset="0"/>
              </a:rPr>
              <a:t>McFly</a:t>
            </a:r>
            <a:r>
              <a:rPr lang="en-US" dirty="0" smtClean="0">
                <a:latin typeface="Times" panose="02020603050405020304" pitchFamily="18" charset="0"/>
                <a:ea typeface="ヒラギノ角ゴ Pro W3" charset="0"/>
                <a:cs typeface="Times" panose="02020603050405020304" pitchFamily="18" charset="0"/>
              </a:rPr>
              <a:t> traveled in the movie Back to the Future </a:t>
            </a:r>
            <a:r>
              <a:rPr lang="en-US" dirty="0" smtClean="0">
                <a:latin typeface="Times" panose="02020603050405020304" pitchFamily="18" charset="0"/>
                <a:ea typeface="ヒラギノ角ゴ Pro W3" charset="0"/>
                <a:cs typeface="Times" panose="02020603050405020304" pitchFamily="18" charset="0"/>
              </a:rPr>
              <a:t>two. </a:t>
            </a:r>
            <a:endParaRPr lang="en-US"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endParaRPr lang="en-US" dirty="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dirty="0" smtClean="0">
                <a:latin typeface="Times" panose="02020603050405020304" pitchFamily="18" charset="0"/>
                <a:ea typeface="ヒラギノ角ゴ Pro W3" charset="0"/>
                <a:cs typeface="Times" panose="02020603050405020304" pitchFamily="18" charset="0"/>
              </a:rPr>
              <a:t>So, how well did they predict the future?</a:t>
            </a:r>
          </a:p>
          <a:p>
            <a:pPr eaLnBrk="1" hangingPunct="1">
              <a:spcBef>
                <a:spcPct val="0"/>
              </a:spcBef>
              <a:spcAft>
                <a:spcPct val="30000"/>
              </a:spcAft>
            </a:pPr>
            <a:endParaRPr lang="en-US" dirty="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dirty="0" smtClean="0">
                <a:latin typeface="Times" panose="02020603050405020304" pitchFamily="18" charset="0"/>
                <a:ea typeface="ヒラギノ角ゴ Pro W3" charset="0"/>
                <a:cs typeface="Times" panose="02020603050405020304" pitchFamily="18" charset="0"/>
              </a:rPr>
              <a:t>The hover boards of today are nothing like those in the movie, and the ones today are</a:t>
            </a:r>
            <a:r>
              <a:rPr lang="en-US" baseline="0" dirty="0" smtClean="0">
                <a:latin typeface="Times" panose="02020603050405020304" pitchFamily="18" charset="0"/>
                <a:ea typeface="ヒラギノ角ゴ Pro W3" charset="0"/>
                <a:cs typeface="Times" panose="02020603050405020304" pitchFamily="18" charset="0"/>
              </a:rPr>
              <a:t> a big fire hazard.</a:t>
            </a:r>
          </a:p>
          <a:p>
            <a:pPr eaLnBrk="1" hangingPunct="1">
              <a:spcBef>
                <a:spcPct val="0"/>
              </a:spcBef>
              <a:spcAft>
                <a:spcPct val="30000"/>
              </a:spcAft>
            </a:pPr>
            <a:endParaRPr lang="en-US" baseline="0"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baseline="0" dirty="0" smtClean="0">
                <a:latin typeface="Times" panose="02020603050405020304" pitchFamily="18" charset="0"/>
                <a:ea typeface="ヒラギノ角ゴ Pro W3" charset="0"/>
                <a:cs typeface="Times" panose="02020603050405020304" pitchFamily="18" charset="0"/>
              </a:rPr>
              <a:t>Fax machines were a popular communication device in the movie, but are not so popular today.</a:t>
            </a:r>
            <a:endParaRPr lang="en-US"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endParaRPr lang="en-US"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baseline="0" dirty="0" smtClean="0">
                <a:latin typeface="Times" panose="02020603050405020304" pitchFamily="18" charset="0"/>
                <a:ea typeface="ヒラギノ角ゴ Pro W3" charset="0"/>
                <a:cs typeface="Times" panose="02020603050405020304" pitchFamily="18" charset="0"/>
              </a:rPr>
              <a:t>You see something like Google Glasses in the bottom left of the screen, but those really haven’t caught on like in the movie.</a:t>
            </a:r>
          </a:p>
          <a:p>
            <a:pPr eaLnBrk="1" hangingPunct="1">
              <a:spcBef>
                <a:spcPct val="0"/>
              </a:spcBef>
              <a:spcAft>
                <a:spcPct val="30000"/>
              </a:spcAft>
            </a:pPr>
            <a:endParaRPr lang="en-US" baseline="0"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baseline="0" dirty="0" smtClean="0">
                <a:latin typeface="Times" panose="02020603050405020304" pitchFamily="18" charset="0"/>
                <a:ea typeface="ヒラギノ角ゴ Pro W3" charset="0"/>
                <a:cs typeface="Times" panose="02020603050405020304" pitchFamily="18" charset="0"/>
              </a:rPr>
              <a:t>And in the upper right corner you see what looks like a flying drone in the movie walking a dog.  While there are some robots that can attempt to walk </a:t>
            </a:r>
            <a:r>
              <a:rPr lang="en-US" baseline="0" dirty="0" smtClean="0">
                <a:latin typeface="Times" panose="02020603050405020304" pitchFamily="18" charset="0"/>
                <a:ea typeface="ヒラギノ角ゴ Pro W3" charset="0"/>
                <a:cs typeface="Times" panose="02020603050405020304" pitchFamily="18" charset="0"/>
              </a:rPr>
              <a:t>a dog</a:t>
            </a:r>
            <a:r>
              <a:rPr lang="en-US" baseline="0" dirty="0" smtClean="0">
                <a:latin typeface="Times" panose="02020603050405020304" pitchFamily="18" charset="0"/>
                <a:ea typeface="ヒラギノ角ゴ Pro W3" charset="0"/>
                <a:cs typeface="Times" panose="02020603050405020304" pitchFamily="18" charset="0"/>
              </a:rPr>
              <a:t>, none are sophisticated enough to </a:t>
            </a:r>
            <a:r>
              <a:rPr lang="en-US" u="sng" baseline="0" dirty="0" smtClean="0">
                <a:latin typeface="Times" panose="02020603050405020304" pitchFamily="18" charset="0"/>
                <a:ea typeface="ヒラギノ角ゴ Pro W3" charset="0"/>
                <a:cs typeface="Times" panose="02020603050405020304" pitchFamily="18" charset="0"/>
              </a:rPr>
              <a:t>scoop</a:t>
            </a:r>
            <a:r>
              <a:rPr lang="en-US" baseline="0" dirty="0" smtClean="0">
                <a:latin typeface="Times" panose="02020603050405020304" pitchFamily="18" charset="0"/>
                <a:ea typeface="ヒラギノ角ゴ Pro W3" charset="0"/>
                <a:cs typeface="Times" panose="02020603050405020304" pitchFamily="18" charset="0"/>
              </a:rPr>
              <a:t> the </a:t>
            </a:r>
            <a:r>
              <a:rPr lang="en-US" u="sng" baseline="0" dirty="0" smtClean="0">
                <a:latin typeface="Times" panose="02020603050405020304" pitchFamily="18" charset="0"/>
                <a:ea typeface="ヒラギノ角ゴ Pro W3" charset="0"/>
                <a:cs typeface="Times" panose="02020603050405020304" pitchFamily="18" charset="0"/>
              </a:rPr>
              <a:t>poop</a:t>
            </a:r>
            <a:r>
              <a:rPr lang="en-US" baseline="0" dirty="0" smtClean="0">
                <a:latin typeface="Times" panose="02020603050405020304" pitchFamily="18" charset="0"/>
                <a:ea typeface="ヒラギノ角ゴ Pro W3" charset="0"/>
                <a:cs typeface="Times" panose="02020603050405020304" pitchFamily="18" charset="0"/>
              </a:rPr>
              <a:t>. </a:t>
            </a:r>
          </a:p>
          <a:p>
            <a:pPr eaLnBrk="1" hangingPunct="1">
              <a:spcBef>
                <a:spcPct val="0"/>
              </a:spcBef>
              <a:spcAft>
                <a:spcPct val="30000"/>
              </a:spcAft>
            </a:pPr>
            <a:r>
              <a:rPr lang="en-US" baseline="0" dirty="0" smtClean="0">
                <a:latin typeface="Times" panose="02020603050405020304" pitchFamily="18" charset="0"/>
                <a:ea typeface="ヒラギノ角ゴ Pro W3" charset="0"/>
                <a:cs typeface="Times" panose="02020603050405020304" pitchFamily="18" charset="0"/>
              </a:rPr>
              <a:t>Thus “dog walkers” is an occupation that will not be outsourced any time soon.</a:t>
            </a:r>
          </a:p>
          <a:p>
            <a:pPr eaLnBrk="1" hangingPunct="1">
              <a:spcBef>
                <a:spcPct val="0"/>
              </a:spcBef>
              <a:spcAft>
                <a:spcPct val="30000"/>
              </a:spcAft>
            </a:pPr>
            <a:endParaRPr lang="en-US" baseline="0"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r>
              <a:rPr lang="en-US" baseline="0" dirty="0" smtClean="0">
                <a:latin typeface="Times" panose="02020603050405020304" pitchFamily="18" charset="0"/>
                <a:ea typeface="ヒラギノ角ゴ Pro W3" charset="0"/>
                <a:cs typeface="Times" panose="02020603050405020304" pitchFamily="18" charset="0"/>
              </a:rPr>
              <a:t>Moore about pet poop later in this presentation.</a:t>
            </a:r>
          </a:p>
          <a:p>
            <a:pPr eaLnBrk="1" hangingPunct="1">
              <a:spcBef>
                <a:spcPct val="0"/>
              </a:spcBef>
              <a:spcAft>
                <a:spcPct val="30000"/>
              </a:spcAft>
            </a:pPr>
            <a:endParaRPr lang="en-US" baseline="0" dirty="0" smtClean="0">
              <a:latin typeface="Times" panose="02020603050405020304" pitchFamily="18" charset="0"/>
              <a:ea typeface="ヒラギノ角ゴ Pro W3" charset="0"/>
              <a:cs typeface="Times" panose="02020603050405020304" pitchFamily="18" charset="0"/>
            </a:endParaRP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admintell.napco.com/</a:t>
            </a:r>
            <a:r>
              <a:rPr lang="en-US" dirty="0" err="1" smtClean="0">
                <a:latin typeface="Arial" charset="0"/>
                <a:ea typeface="ヒラギノ角ゴ Pro W3" charset="0"/>
                <a:cs typeface="ヒラギノ角ゴ Pro W3" charset="0"/>
              </a:rPr>
              <a:t>ee</a:t>
            </a:r>
            <a:r>
              <a:rPr lang="en-US" dirty="0" smtClean="0">
                <a:latin typeface="Arial" charset="0"/>
                <a:ea typeface="ヒラギノ角ゴ Pro W3" charset="0"/>
                <a:cs typeface="ヒラギノ角ゴ Pro W3" charset="0"/>
              </a:rPr>
              <a:t>/images/uploads/</a:t>
            </a:r>
            <a:r>
              <a:rPr lang="en-US" dirty="0" err="1" smtClean="0">
                <a:latin typeface="Arial" charset="0"/>
                <a:ea typeface="ヒラギノ角ゴ Pro W3" charset="0"/>
                <a:cs typeface="ヒラギノ角ゴ Pro W3" charset="0"/>
              </a:rPr>
              <a:t>gadgetell</a:t>
            </a:r>
            <a:r>
              <a:rPr lang="en-US" dirty="0" smtClean="0">
                <a:latin typeface="Arial" charset="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272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As the average age continues to get older, </a:t>
            </a:r>
            <a:r>
              <a:rPr lang="en-US" sz="1700" u="sng" kern="1200" dirty="0" smtClean="0">
                <a:solidFill>
                  <a:schemeClr val="tx1"/>
                </a:solidFill>
                <a:effectLst/>
                <a:latin typeface="+mn-lt"/>
                <a:ea typeface="+mn-ea"/>
                <a:cs typeface="+mn-cs"/>
              </a:rPr>
              <a:t>end-of-life planning </a:t>
            </a:r>
            <a:r>
              <a:rPr lang="en-US" sz="1700" kern="1200" dirty="0" smtClean="0">
                <a:solidFill>
                  <a:schemeClr val="tx1"/>
                </a:solidFill>
                <a:effectLst/>
                <a:latin typeface="+mn-lt"/>
                <a:ea typeface="+mn-ea"/>
                <a:cs typeface="+mn-cs"/>
              </a:rPr>
              <a:t>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the baby boomers grow older, they will reshape the last phase of life </a:t>
            </a:r>
            <a:r>
              <a:rPr lang="en-US" sz="1700" kern="1200" dirty="0" smtClean="0">
                <a:solidFill>
                  <a:schemeClr val="tx1"/>
                </a:solidFill>
                <a:effectLst/>
                <a:latin typeface="+mn-lt"/>
                <a:ea typeface="+mn-ea"/>
                <a:cs typeface="+mn-cs"/>
              </a:rPr>
              <a:t>-- as </a:t>
            </a:r>
            <a:r>
              <a:rPr lang="en-US" sz="1700" kern="1200" dirty="0" smtClean="0">
                <a:solidFill>
                  <a:schemeClr val="tx1"/>
                </a:solidFill>
                <a:effectLst/>
                <a:latin typeface="+mn-lt"/>
                <a:ea typeface="+mn-ea"/>
                <a:cs typeface="+mn-cs"/>
              </a:rPr>
              <a:t>they have every other phase. </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We </a:t>
            </a:r>
            <a:r>
              <a:rPr lang="en-US" sz="1700" kern="1200" dirty="0" smtClean="0">
                <a:solidFill>
                  <a:schemeClr val="tx1"/>
                </a:solidFill>
                <a:effectLst/>
                <a:latin typeface="+mn-lt"/>
                <a:ea typeface="+mn-ea"/>
                <a:cs typeface="+mn-cs"/>
              </a:rPr>
              <a:t>can expect to see a major push to redefine </a:t>
            </a:r>
            <a:r>
              <a:rPr lang="en-US" sz="1700" i="1" kern="1200" dirty="0" smtClean="0">
                <a:solidFill>
                  <a:schemeClr val="tx1"/>
                </a:solidFill>
                <a:effectLst/>
                <a:latin typeface="+mn-lt"/>
                <a:ea typeface="+mn-ea"/>
                <a:cs typeface="+mn-cs"/>
              </a:rPr>
              <a:t>“the end of life.”</a:t>
            </a:r>
          </a:p>
          <a:p>
            <a:r>
              <a:rPr lang="en-US" sz="1700" kern="1200" dirty="0" smtClean="0">
                <a:solidFill>
                  <a:schemeClr val="tx1"/>
                </a:solidFill>
                <a:effectLst/>
                <a:latin typeface="+mn-lt"/>
                <a:ea typeface="+mn-ea"/>
                <a:cs typeface="+mn-cs"/>
              </a:rPr>
              <a:t>New ‘business’ opportunities will range from </a:t>
            </a:r>
            <a:r>
              <a:rPr lang="en-US" sz="1700" u="sng" kern="1200" dirty="0" smtClean="0">
                <a:solidFill>
                  <a:schemeClr val="tx1"/>
                </a:solidFill>
                <a:effectLst/>
                <a:latin typeface="+mn-lt"/>
                <a:ea typeface="+mn-ea"/>
                <a:cs typeface="+mn-cs"/>
              </a:rPr>
              <a:t>life memorial planners </a:t>
            </a:r>
            <a:r>
              <a:rPr lang="en-US" sz="1700" kern="1200" dirty="0" smtClean="0">
                <a:solidFill>
                  <a:schemeClr val="tx1"/>
                </a:solidFill>
                <a:effectLst/>
                <a:latin typeface="+mn-lt"/>
                <a:ea typeface="+mn-ea"/>
                <a:cs typeface="+mn-cs"/>
              </a:rPr>
              <a:t>--  as funerals become </a:t>
            </a:r>
            <a:r>
              <a:rPr lang="en-US" sz="1700" u="sng" kern="1200" dirty="0" smtClean="0">
                <a:solidFill>
                  <a:schemeClr val="tx1"/>
                </a:solidFill>
                <a:effectLst/>
                <a:latin typeface="+mn-lt"/>
                <a:ea typeface="+mn-ea"/>
                <a:cs typeface="+mn-cs"/>
              </a:rPr>
              <a:t>more</a:t>
            </a:r>
            <a:r>
              <a:rPr lang="en-US" sz="1700" kern="1200" dirty="0" smtClean="0">
                <a:solidFill>
                  <a:schemeClr val="tx1"/>
                </a:solidFill>
                <a:effectLst/>
                <a:latin typeface="+mn-lt"/>
                <a:ea typeface="+mn-ea"/>
                <a:cs typeface="+mn-cs"/>
              </a:rPr>
              <a:t> elaborate than weddings,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and even </a:t>
            </a:r>
            <a:r>
              <a:rPr lang="en-US" sz="1700" u="sng" kern="1200" dirty="0" smtClean="0">
                <a:solidFill>
                  <a:schemeClr val="tx1"/>
                </a:solidFill>
                <a:effectLst/>
                <a:latin typeface="+mn-lt"/>
                <a:ea typeface="+mn-ea"/>
                <a:cs typeface="+mn-cs"/>
              </a:rPr>
              <a:t>euthanasia guides </a:t>
            </a:r>
            <a:r>
              <a:rPr lang="en-US" sz="1700" kern="1200" dirty="0" smtClean="0">
                <a:solidFill>
                  <a:schemeClr val="tx1"/>
                </a:solidFill>
                <a:effectLst/>
                <a:latin typeface="+mn-lt"/>
                <a:ea typeface="+mn-ea"/>
                <a:cs typeface="+mn-cs"/>
              </a:rPr>
              <a:t>as more boomers opt to decide when life </a:t>
            </a:r>
            <a:r>
              <a:rPr lang="en-US" sz="1700" kern="1200" dirty="0" smtClean="0">
                <a:solidFill>
                  <a:schemeClr val="tx1"/>
                </a:solidFill>
                <a:effectLst/>
                <a:latin typeface="+mn-lt"/>
                <a:ea typeface="+mn-ea"/>
                <a:cs typeface="+mn-cs"/>
              </a:rPr>
              <a:t>really ends</a:t>
            </a:r>
            <a:r>
              <a:rPr lang="en-US" sz="1700" kern="1200" dirty="0" smtClean="0">
                <a:solidFill>
                  <a:schemeClr val="tx1"/>
                </a:solidFill>
                <a:effectLst/>
                <a:latin typeface="+mn-lt"/>
                <a:ea typeface="+mn-ea"/>
                <a:cs typeface="+mn-cs"/>
              </a:rPr>
              <a:t>."</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60146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And then there is the </a:t>
            </a:r>
            <a:r>
              <a:rPr lang="en-US" sz="1700" u="sng" kern="1200" dirty="0" smtClean="0">
                <a:solidFill>
                  <a:schemeClr val="tx1"/>
                </a:solidFill>
                <a:effectLst/>
                <a:latin typeface="+mn-lt"/>
                <a:ea typeface="+mn-ea"/>
                <a:cs typeface="+mn-cs"/>
              </a:rPr>
              <a:t>Senior </a:t>
            </a:r>
            <a:r>
              <a:rPr lang="en-US" sz="1700" u="sng" kern="1200" dirty="0" err="1" smtClean="0">
                <a:solidFill>
                  <a:schemeClr val="tx1"/>
                </a:solidFill>
                <a:effectLst/>
                <a:latin typeface="+mn-lt"/>
                <a:ea typeface="+mn-ea"/>
                <a:cs typeface="+mn-cs"/>
              </a:rPr>
              <a:t>Carer</a:t>
            </a:r>
            <a:r>
              <a:rPr lang="en-US" sz="1700" kern="1200" dirty="0" smtClean="0">
                <a:solidFill>
                  <a:schemeClr val="tx1"/>
                </a:solidFill>
                <a:effectLst/>
                <a:latin typeface="+mn-lt"/>
                <a:ea typeface="+mn-ea"/>
                <a:cs typeface="+mn-cs"/>
              </a:rPr>
              <a: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The </a:t>
            </a:r>
            <a:r>
              <a:rPr lang="en-US" sz="1700" kern="1200" dirty="0" smtClean="0">
                <a:solidFill>
                  <a:schemeClr val="tx1"/>
                </a:solidFill>
                <a:effectLst/>
                <a:latin typeface="+mn-lt"/>
                <a:ea typeface="+mn-ea"/>
                <a:cs typeface="+mn-cs"/>
              </a:rPr>
              <a:t>aging population will seriously start affecting world economies in the next decade,</a:t>
            </a:r>
            <a:r>
              <a:rPr lang="en-US" sz="1700" kern="1200" baseline="0" dirty="0" smtClean="0">
                <a:solidFill>
                  <a:schemeClr val="tx1"/>
                </a:solidFill>
                <a:effectLst/>
                <a:latin typeface="+mn-lt"/>
                <a:ea typeface="+mn-ea"/>
                <a:cs typeface="+mn-cs"/>
              </a:rPr>
              <a:t> </a:t>
            </a:r>
            <a:r>
              <a:rPr lang="en-US" sz="1700" kern="1200" dirty="0" smtClean="0">
                <a:solidFill>
                  <a:schemeClr val="tx1"/>
                </a:solidFill>
                <a:effectLst/>
                <a:latin typeface="+mn-lt"/>
                <a:ea typeface="+mn-ea"/>
                <a:cs typeface="+mn-cs"/>
              </a:rPr>
              <a:t>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959498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u="sng"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Is A </a:t>
            </a:r>
            <a:r>
              <a:rPr lang="en-US" sz="1700" kern="1200" dirty="0" smtClean="0">
                <a:solidFill>
                  <a:schemeClr val="tx1"/>
                </a:solidFill>
                <a:effectLst/>
                <a:latin typeface="+mn-lt"/>
                <a:ea typeface="+mn-ea"/>
                <a:cs typeface="+mn-cs"/>
              </a:rPr>
              <a:t>virtual doctor</a:t>
            </a:r>
            <a:r>
              <a:rPr lang="en-US" sz="1700" kern="1200" baseline="0" dirty="0" smtClean="0">
                <a:solidFill>
                  <a:schemeClr val="tx1"/>
                </a:solidFill>
                <a:effectLst/>
                <a:latin typeface="+mn-lt"/>
                <a:ea typeface="+mn-ea"/>
                <a:cs typeface="+mn-cs"/>
              </a:rPr>
              <a:t> or nurse, who could be anywhere in the world.</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And we already have devices that collect our health data like the Apple Watch </a:t>
            </a:r>
            <a:r>
              <a:rPr lang="en-US" sz="1700" kern="1200" baseline="0" dirty="0" smtClean="0">
                <a:solidFill>
                  <a:schemeClr val="tx1"/>
                </a:solidFill>
                <a:effectLst/>
                <a:latin typeface="+mn-lt"/>
                <a:ea typeface="+mn-ea"/>
                <a:cs typeface="+mn-cs"/>
              </a:rPr>
              <a:t>and Fit Bits that </a:t>
            </a:r>
            <a:r>
              <a:rPr lang="en-US" sz="1700" kern="1200" baseline="0" dirty="0" smtClean="0">
                <a:solidFill>
                  <a:schemeClr val="tx1"/>
                </a:solidFill>
                <a:effectLst/>
                <a:latin typeface="+mn-lt"/>
                <a:ea typeface="+mn-ea"/>
                <a:cs typeface="+mn-cs"/>
              </a:rPr>
              <a:t>could be analyzed by someone who is looking for negative trends in our </a:t>
            </a:r>
            <a:r>
              <a:rPr lang="en-US" sz="1700" kern="1200" baseline="0" dirty="0" smtClean="0">
                <a:solidFill>
                  <a:schemeClr val="tx1"/>
                </a:solidFill>
                <a:effectLst/>
                <a:latin typeface="+mn-lt"/>
                <a:ea typeface="+mn-ea"/>
                <a:cs typeface="+mn-cs"/>
              </a:rPr>
              <a:t>personal health </a:t>
            </a:r>
            <a:r>
              <a:rPr lang="en-US" sz="1700" kern="1200" baseline="0" dirty="0" smtClean="0">
                <a:solidFill>
                  <a:schemeClr val="tx1"/>
                </a:solidFill>
                <a:effectLst/>
                <a:latin typeface="+mn-lt"/>
                <a:ea typeface="+mn-ea"/>
                <a:cs typeface="+mn-cs"/>
              </a:rPr>
              <a:t>data. </a:t>
            </a:r>
          </a:p>
          <a:p>
            <a:endParaRPr lang="en-US" sz="1700" kern="1200" baseline="0" dirty="0" smtClean="0">
              <a:solidFill>
                <a:schemeClr val="tx1"/>
              </a:solidFill>
              <a:effectLst/>
              <a:latin typeface="+mn-lt"/>
              <a:ea typeface="+mn-ea"/>
              <a:cs typeface="+mn-cs"/>
            </a:endParaRPr>
          </a:p>
          <a:p>
            <a:r>
              <a:rPr lang="en-US" sz="1700" kern="1200" baseline="0" dirty="0" smtClean="0">
                <a:solidFill>
                  <a:schemeClr val="tx1"/>
                </a:solidFill>
                <a:effectLst/>
                <a:latin typeface="+mn-lt"/>
                <a:ea typeface="+mn-ea"/>
                <a:cs typeface="+mn-cs"/>
              </a:rPr>
              <a:t>In fact, -- in the future -- </a:t>
            </a:r>
            <a:r>
              <a:rPr lang="en-US" sz="1700" kern="1200" dirty="0" smtClean="0">
                <a:solidFill>
                  <a:schemeClr val="tx1"/>
                </a:solidFill>
                <a:effectLst/>
                <a:latin typeface="+mn-lt"/>
                <a:ea typeface="+mn-ea"/>
                <a:cs typeface="+mn-cs"/>
              </a:rPr>
              <a:t>Apple Computer could become</a:t>
            </a:r>
            <a:r>
              <a:rPr lang="en-US" sz="1700" kern="1200" baseline="0" dirty="0" smtClean="0">
                <a:solidFill>
                  <a:schemeClr val="tx1"/>
                </a:solidFill>
                <a:effectLst/>
                <a:latin typeface="+mn-lt"/>
                <a:ea typeface="+mn-ea"/>
                <a:cs typeface="+mn-cs"/>
              </a:rPr>
              <a:t> t</a:t>
            </a:r>
            <a:r>
              <a:rPr lang="en-US" sz="1700" kern="1200" dirty="0" smtClean="0">
                <a:solidFill>
                  <a:schemeClr val="tx1"/>
                </a:solidFill>
                <a:effectLst/>
                <a:latin typeface="+mn-lt"/>
                <a:ea typeface="+mn-ea"/>
                <a:cs typeface="+mn-cs"/>
              </a:rPr>
              <a:t>he world’s leading health care company."</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421771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Think six-million dollar man, Luke Skywalker’s robotic hand, digital telepathy, and even downloading your mind into a computer</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All this means neuro-implant technology will be a hot growing career field.</a:t>
            </a:r>
          </a:p>
          <a:p>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2465991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In</a:t>
            </a:r>
            <a:r>
              <a:rPr lang="en-US" sz="1700" kern="1200" baseline="0" dirty="0" smtClean="0">
                <a:solidFill>
                  <a:schemeClr val="tx1"/>
                </a:solidFill>
                <a:effectLst/>
                <a:latin typeface="+mn-lt"/>
                <a:ea typeface="+mn-ea"/>
                <a:cs typeface="+mn-cs"/>
              </a:rPr>
              <a:t> the near future, everything will be connected to the internet.  We already talked about how your refrigerator can sense how much milk is left and can place the order for you.</a:t>
            </a:r>
          </a:p>
          <a:p>
            <a:endParaRPr lang="en-US" sz="1700" kern="1200" baseline="0" dirty="0" smtClean="0">
              <a:solidFill>
                <a:schemeClr val="tx1"/>
              </a:solidFill>
              <a:effectLst/>
              <a:latin typeface="+mn-lt"/>
              <a:ea typeface="+mn-ea"/>
              <a:cs typeface="+mn-cs"/>
            </a:endParaRPr>
          </a:p>
          <a:p>
            <a:r>
              <a:rPr lang="en-US" sz="1700" u="sng" kern="1200" baseline="0" dirty="0" smtClean="0">
                <a:solidFill>
                  <a:schemeClr val="tx1"/>
                </a:solidFill>
                <a:effectLst/>
                <a:latin typeface="+mn-lt"/>
                <a:ea typeface="+mn-ea"/>
                <a:cs typeface="+mn-cs"/>
              </a:rPr>
              <a:t>Smart-home technology installers </a:t>
            </a:r>
            <a:r>
              <a:rPr lang="en-US" sz="1700" kern="1200" baseline="0" dirty="0" smtClean="0">
                <a:solidFill>
                  <a:schemeClr val="tx1"/>
                </a:solidFill>
                <a:effectLst/>
                <a:latin typeface="+mn-lt"/>
                <a:ea typeface="+mn-ea"/>
                <a:cs typeface="+mn-cs"/>
              </a:rPr>
              <a:t>will be the new handy man.</a:t>
            </a:r>
          </a:p>
          <a:p>
            <a:endParaRPr lang="en-US" sz="1700" kern="1200" baseline="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We</a:t>
            </a:r>
            <a:r>
              <a:rPr lang="en-US" sz="1700" kern="1200" baseline="0" dirty="0" smtClean="0">
                <a:solidFill>
                  <a:schemeClr val="tx1"/>
                </a:solidFill>
                <a:effectLst/>
                <a:latin typeface="+mn-lt"/>
                <a:ea typeface="+mn-ea"/>
                <a:cs typeface="+mn-cs"/>
              </a:rPr>
              <a:t> can buy everything on the internet, but sometimes we need an expert </a:t>
            </a:r>
            <a:r>
              <a:rPr lang="en-US" sz="1700" u="sng" kern="1200" baseline="0" dirty="0" smtClean="0">
                <a:solidFill>
                  <a:schemeClr val="tx1"/>
                </a:solidFill>
                <a:effectLst/>
                <a:latin typeface="+mn-lt"/>
                <a:ea typeface="+mn-ea"/>
                <a:cs typeface="+mn-cs"/>
              </a:rPr>
              <a:t>in</a:t>
            </a:r>
            <a:r>
              <a:rPr lang="en-US" sz="1700" kern="1200" baseline="0" dirty="0" smtClean="0">
                <a:solidFill>
                  <a:schemeClr val="tx1"/>
                </a:solidFill>
                <a:effectLst/>
                <a:latin typeface="+mn-lt"/>
                <a:ea typeface="+mn-ea"/>
                <a:cs typeface="+mn-cs"/>
              </a:rPr>
              <a:t> the house to get all of the technology to talk to each other.</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4072944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In the future we will see an increased use of virtual reality for both work and play.</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Office</a:t>
            </a:r>
            <a:r>
              <a:rPr lang="en-US" sz="1700" kern="1200" baseline="0" dirty="0" smtClean="0">
                <a:solidFill>
                  <a:schemeClr val="tx1"/>
                </a:solidFill>
                <a:effectLst/>
                <a:latin typeface="+mn-lt"/>
                <a:ea typeface="+mn-ea"/>
                <a:cs typeface="+mn-cs"/>
              </a:rPr>
              <a:t> buildings</a:t>
            </a:r>
            <a:r>
              <a:rPr lang="en-US" sz="1700" kern="1200" dirty="0" smtClean="0">
                <a:solidFill>
                  <a:schemeClr val="tx1"/>
                </a:solidFill>
                <a:effectLst/>
                <a:latin typeface="+mn-lt"/>
                <a:ea typeface="+mn-ea"/>
                <a:cs typeface="+mn-cs"/>
              </a:rPr>
              <a:t> could become obsolete if you can just log in virtually from your home office and interact with your colleagues </a:t>
            </a:r>
            <a:r>
              <a:rPr lang="en-US" sz="1700" u="sng" kern="1200" dirty="0" smtClean="0">
                <a:solidFill>
                  <a:schemeClr val="tx1"/>
                </a:solidFill>
                <a:effectLst/>
                <a:latin typeface="+mn-lt"/>
                <a:ea typeface="+mn-ea"/>
                <a:cs typeface="+mn-cs"/>
              </a:rPr>
              <a:t>as if</a:t>
            </a:r>
            <a:r>
              <a:rPr lang="en-US" sz="1700" kern="1200" dirty="0" smtClean="0">
                <a:solidFill>
                  <a:schemeClr val="tx1"/>
                </a:solidFill>
                <a:effectLst/>
                <a:latin typeface="+mn-lt"/>
                <a:ea typeface="+mn-ea"/>
                <a:cs typeface="+mn-cs"/>
              </a:rPr>
              <a:t> you were in the </a:t>
            </a:r>
            <a:r>
              <a:rPr lang="en-US" sz="1700" u="sng" kern="1200" dirty="0" smtClean="0">
                <a:solidFill>
                  <a:schemeClr val="tx1"/>
                </a:solidFill>
                <a:effectLst/>
                <a:latin typeface="+mn-lt"/>
                <a:ea typeface="+mn-ea"/>
                <a:cs typeface="+mn-cs"/>
              </a:rPr>
              <a:t>same</a:t>
            </a:r>
            <a:r>
              <a:rPr lang="en-US" sz="1700" kern="1200" dirty="0" smtClean="0">
                <a:solidFill>
                  <a:schemeClr val="tx1"/>
                </a:solidFill>
                <a:effectLst/>
                <a:latin typeface="+mn-lt"/>
                <a:ea typeface="+mn-ea"/>
                <a:cs typeface="+mn-cs"/>
              </a:rPr>
              <a:t> room.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And when it comes to virtual reality for home entertainment, well, that 72-inch television and PS4 are going to look positively archaic in 2025. </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Virtual </a:t>
            </a:r>
            <a:r>
              <a:rPr lang="en-US" sz="1700" kern="1200" dirty="0" smtClean="0">
                <a:solidFill>
                  <a:schemeClr val="tx1"/>
                </a:solidFill>
                <a:effectLst/>
                <a:latin typeface="+mn-lt"/>
                <a:ea typeface="+mn-ea"/>
                <a:cs typeface="+mn-cs"/>
              </a:rPr>
              <a:t>reality will be as much a part of our lives as the Internet and our iPhones are today—and that means people who can design the best Virtual reality experiences will be in high demand.</a:t>
            </a:r>
          </a:p>
          <a:p>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3029034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I’ll let you read about that one yourself.</a:t>
            </a: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3298138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they have not caught on with the consumer population.</a:t>
            </a:r>
          </a:p>
          <a:p>
            <a:endParaRPr lang="en-US" sz="17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700" kern="1200" dirty="0" smtClean="0">
                <a:solidFill>
                  <a:schemeClr val="tx1"/>
                </a:solidFill>
                <a:effectLst/>
                <a:latin typeface="+mn-lt"/>
                <a:ea typeface="+mn-ea"/>
                <a:cs typeface="+mn-cs"/>
              </a:rPr>
              <a:t>In</a:t>
            </a:r>
            <a:r>
              <a:rPr lang="en-US" sz="1700" kern="1200" baseline="0" dirty="0" smtClean="0">
                <a:solidFill>
                  <a:schemeClr val="tx1"/>
                </a:solidFill>
                <a:effectLst/>
                <a:latin typeface="+mn-lt"/>
                <a:ea typeface="+mn-ea"/>
                <a:cs typeface="+mn-cs"/>
              </a:rPr>
              <a:t> the near future, an increasing number of people will discover the advantage of 3D-printing, but will need to hire a </a:t>
            </a:r>
            <a:r>
              <a:rPr lang="en-US" sz="1700" kern="1200" dirty="0" smtClean="0">
                <a:solidFill>
                  <a:schemeClr val="tx1"/>
                </a:solidFill>
                <a:effectLst/>
                <a:latin typeface="+mn-lt"/>
                <a:ea typeface="+mn-ea"/>
                <a:cs typeface="+mn-cs"/>
              </a:rPr>
              <a:t>3-D Printer Design Specialist</a:t>
            </a:r>
            <a:r>
              <a:rPr lang="en-US" sz="1700" kern="1200" baseline="0" dirty="0" smtClean="0">
                <a:solidFill>
                  <a:schemeClr val="tx1"/>
                </a:solidFill>
                <a:effectLst/>
                <a:latin typeface="+mn-lt"/>
                <a:ea typeface="+mn-ea"/>
                <a:cs typeface="+mn-cs"/>
              </a:rPr>
              <a:t> to take their dream to reality.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a:t>
            </a:r>
          </a:p>
          <a:p>
            <a:r>
              <a:rPr lang="en-US" sz="1700" kern="1200" dirty="0" smtClean="0">
                <a:solidFill>
                  <a:schemeClr val="tx1"/>
                </a:solidFill>
                <a:effectLst/>
                <a:latin typeface="+mn-lt"/>
                <a:ea typeface="+mn-ea"/>
                <a:cs typeface="+mn-cs"/>
              </a:rPr>
              <a:t>The Top Jobs In 10 Years Might Not Be What You Expect</a:t>
            </a:r>
          </a:p>
          <a:p>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http://</a:t>
            </a:r>
            <a:r>
              <a:rPr lang="en-US" sz="1700" kern="1200" dirty="0" err="1" smtClean="0">
                <a:solidFill>
                  <a:schemeClr val="tx1"/>
                </a:solidFill>
                <a:effectLst/>
                <a:latin typeface="+mn-lt"/>
                <a:ea typeface="+mn-ea"/>
                <a:cs typeface="+mn-cs"/>
              </a:rPr>
              <a:t>www.fastcompany.com</a:t>
            </a:r>
            <a:r>
              <a:rPr lang="en-US" sz="1700" kern="1200" dirty="0" smtClean="0">
                <a:solidFill>
                  <a:schemeClr val="tx1"/>
                </a:solidFill>
                <a:effectLst/>
                <a:latin typeface="+mn-lt"/>
                <a:ea typeface="+mn-ea"/>
                <a:cs typeface="+mn-cs"/>
              </a:rPr>
              <a:t>/3046277/the-new-rules-of-work/the-top-jobs-in-10-years-might-not-be-what-you-expect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For decades, the U.S. Bureau of Labor’s Economic and Employment Projections have been the bellwether for predicting what the hottest jobs up to a decade out would be. But with the rapid pace of technological change disrupting industries faster than ever before (think: robotics, 3-D printing, the sharing economy), it’s becoming obvious to many futurists that past trends may no longer be a reliable indicator of future job prospects.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the last two centuries, we’ve seen two significant shifts in the global labor market," says Graeme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futurist 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Global. "First we stripped the agricultural sector of workers, and then we did the same to manufacturing. Now the machines are coming for the tertiary sector, and will begin to strip companies of their white-collar workers in the next decade."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What that means,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is that some of the hottest jobs of today could be obsolete by 2025 (check out the sidebar to see if yours is on the chopping block). Yet all hope isn’t lost, he says. "History tells us that somehow the labor market creates new jobs whenever it destroys some old ones. While it’s easy to see how the overall job market could contract significantly, and certainly many jobs that exist today will not exist in a decade or two, it’s also quite easy to see myriad new jobs being created."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So just what are the jobs that will be in demand in this brave new world only a decade away?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two other futurists give us their predictions.</a:t>
            </a:r>
          </a:p>
          <a:p>
            <a:r>
              <a:rPr lang="en-US" sz="1700" kern="1200" dirty="0" smtClean="0">
                <a:solidFill>
                  <a:schemeClr val="tx1"/>
                </a:solidFill>
                <a:effectLst/>
                <a:latin typeface="+mn-lt"/>
                <a:ea typeface="+mn-ea"/>
                <a:cs typeface="+mn-cs"/>
              </a:rPr>
              <a:t>Personal Worker Brand Coaches And Managers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"At </a:t>
            </a:r>
            <a:r>
              <a:rPr lang="en-US" sz="1700" kern="1200" dirty="0" err="1" smtClean="0">
                <a:solidFill>
                  <a:schemeClr val="tx1"/>
                </a:solidFill>
                <a:effectLst/>
                <a:latin typeface="+mn-lt"/>
                <a:ea typeface="+mn-ea"/>
                <a:cs typeface="+mn-cs"/>
              </a:rPr>
              <a:t>TomorrowToday</a:t>
            </a:r>
            <a:r>
              <a:rPr lang="en-US" sz="1700" kern="1200" dirty="0" smtClean="0">
                <a:solidFill>
                  <a:schemeClr val="tx1"/>
                </a:solidFill>
                <a:effectLst/>
                <a:latin typeface="+mn-lt"/>
                <a:ea typeface="+mn-ea"/>
                <a:cs typeface="+mn-cs"/>
              </a:rPr>
              <a:t>, we’re predicting that nearly 25% of today’s full-time employees will be working ‘on demand,’"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referring to the increasing preference of companies to hire freelancers for short contracts when the need arises instead of keeping people on staff.</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Currently the on-demand economy is popular in the creative fields or for the odd personal-services job, but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notes that almost any job that can be done at a digital distance will be attractive for companies to opt for freelancers over staff, even when looking to hire "top-end professionals who can solve significant problems for companies."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demand for these "on demand" workers will result in an increased need for individuals to brand themselves to set them apart from the competition. To do so, they will need a new set of skills related to "self-management, self-promotion, relentless marketing, administration, and self-development,"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—anyone who can teach this on-demand workforce these skills will be in great demand themselves.</a:t>
            </a:r>
          </a:p>
          <a:p>
            <a:r>
              <a:rPr lang="en-US" sz="1700" kern="1200" dirty="0" smtClean="0">
                <a:solidFill>
                  <a:schemeClr val="tx1"/>
                </a:solidFill>
                <a:effectLst/>
                <a:latin typeface="+mn-lt"/>
                <a:ea typeface="+mn-ea"/>
                <a:cs typeface="+mn-cs"/>
              </a:rPr>
              <a:t>Professional </a:t>
            </a:r>
            <a:r>
              <a:rPr lang="en-US" sz="1700" kern="1200" dirty="0" err="1" smtClean="0">
                <a:solidFill>
                  <a:schemeClr val="tx1"/>
                </a:solidFill>
                <a:effectLst/>
                <a:latin typeface="+mn-lt"/>
                <a:ea typeface="+mn-ea"/>
                <a:cs typeface="+mn-cs"/>
              </a:rPr>
              <a:t>Triber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Related to </a:t>
            </a:r>
            <a:r>
              <a:rPr lang="en-US" sz="1700" kern="1200" dirty="0" err="1" smtClean="0">
                <a:solidFill>
                  <a:schemeClr val="tx1"/>
                </a:solidFill>
                <a:effectLst/>
                <a:latin typeface="+mn-lt"/>
                <a:ea typeface="+mn-ea"/>
                <a:cs typeface="+mn-cs"/>
              </a:rPr>
              <a:t>Codrington’s</a:t>
            </a:r>
            <a:r>
              <a:rPr lang="en-US" sz="1700" kern="1200" dirty="0" smtClean="0">
                <a:solidFill>
                  <a:schemeClr val="tx1"/>
                </a:solidFill>
                <a:effectLst/>
                <a:latin typeface="+mn-lt"/>
                <a:ea typeface="+mn-ea"/>
                <a:cs typeface="+mn-cs"/>
              </a:rPr>
              <a:t> personal worker brand coaches and managers will be the role of what he calls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says Joe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 futurist and strategic designer at Unique Visions.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that as more companies rely on on-demand workers, the role of a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—a freelance professional manager that specializes in putting teams together for very specific projects—will be in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is "the Hollywood model dispersed across the general workplace,"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Just as Hollywood studios don’t themselves hire the individual cinematographer, editor, scriptwriters, and actors to make a movie, neither will companies of the future want to hire individual components of a team to get a job done.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Instead, they’ll turn to the professional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or director, to let them assemble the team they think is most appropriate to complete the project. Companies, just as Hollywood studios do with directors, will keep working with the same </a:t>
            </a:r>
            <a:r>
              <a:rPr lang="en-US" sz="1700" kern="1200" dirty="0" err="1" smtClean="0">
                <a:solidFill>
                  <a:schemeClr val="tx1"/>
                </a:solidFill>
                <a:effectLst/>
                <a:latin typeface="+mn-lt"/>
                <a:ea typeface="+mn-ea"/>
                <a:cs typeface="+mn-cs"/>
              </a:rPr>
              <a:t>triber</a:t>
            </a:r>
            <a:r>
              <a:rPr lang="en-US" sz="1700" kern="1200" dirty="0" smtClean="0">
                <a:solidFill>
                  <a:schemeClr val="tx1"/>
                </a:solidFill>
                <a:effectLst/>
                <a:latin typeface="+mn-lt"/>
                <a:ea typeface="+mn-ea"/>
                <a:cs typeface="+mn-cs"/>
              </a:rPr>
              <a:t>, provided his varying teams keep producing hits.</a:t>
            </a:r>
          </a:p>
          <a:p>
            <a:r>
              <a:rPr lang="en-US" sz="1700" kern="1200" dirty="0" smtClean="0">
                <a:solidFill>
                  <a:schemeClr val="tx1"/>
                </a:solidFill>
                <a:effectLst/>
                <a:latin typeface="+mn-lt"/>
                <a:ea typeface="+mn-ea"/>
                <a:cs typeface="+mn-cs"/>
              </a:rPr>
              <a:t>Freelance Professors</a:t>
            </a:r>
          </a:p>
          <a:p>
            <a:r>
              <a:rPr lang="en-US" sz="1700" kern="1200" dirty="0" smtClean="0">
                <a:solidFill>
                  <a:schemeClr val="tx1"/>
                </a:solidFill>
                <a:effectLst/>
                <a:latin typeface="+mn-lt"/>
                <a:ea typeface="+mn-ea"/>
                <a:cs typeface="+mn-cs"/>
              </a:rPr>
              <a:t> </a:t>
            </a:r>
          </a:p>
          <a:p>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also believes that by 2025, there will be a large need for freelance professors as teaching moves into the on-demand realm. "The continued growth of online courses and the introduction of alternative accreditations will spawn a growth in freelance or independent professors. By 2025 all you need to start your own university is a great online teaching style, course materials, and marketing plan."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Urban Farmers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Though technology continues to move the world into the virtual space, the 21st century may see the return of local farming due to the number of people living in urban areas and the increasing awareness of the detrimental environmental impacts of industrial farming.</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"Small artisan farmers will continue to grow in numbers as urban farming becomes a small but significant part of the food chain," says </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significant part of the food chain," says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who believes that individuals and companies will spring up to teach and assist amateur urban farmers lead a healthier and more eco-conscious life.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End-Of-Life Planner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By the year 2100, the planet is predicted to have another 4 billion inhabitants, yet well before then, the average age of a person living here will also increase. By 2025, the World Health Organization predicts that 63% of the global population will live to over the age of 65—some well past their centenary. As the average age continues to get older, </a:t>
            </a:r>
            <a:r>
              <a:rPr lang="en-US" sz="1700" kern="1200" dirty="0" err="1" smtClean="0">
                <a:solidFill>
                  <a:schemeClr val="tx1"/>
                </a:solidFill>
                <a:effectLst/>
                <a:latin typeface="+mn-lt"/>
                <a:ea typeface="+mn-ea"/>
                <a:cs typeface="+mn-cs"/>
              </a:rPr>
              <a:t>Tankersley</a:t>
            </a:r>
            <a:r>
              <a:rPr lang="en-US" sz="1700" kern="1200" dirty="0" smtClean="0">
                <a:solidFill>
                  <a:schemeClr val="tx1"/>
                </a:solidFill>
                <a:effectLst/>
                <a:latin typeface="+mn-lt"/>
                <a:ea typeface="+mn-ea"/>
                <a:cs typeface="+mn-cs"/>
              </a:rPr>
              <a:t> says end-of-life planning will become a hot job sector by 2025.</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"As boomers grow older, they will reshape the last phase of life as they have every other phase. We can expect to see a major push to redefine end of life. New ‘business’ opportunities will range from life memorial planners as funerals become more elaborate than weddings, and even euthanasia guides as more boomers opt to decide when life ends."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Senior </a:t>
            </a:r>
            <a:r>
              <a:rPr lang="en-US" sz="1700" kern="1200" dirty="0" err="1" smtClean="0">
                <a:solidFill>
                  <a:schemeClr val="tx1"/>
                </a:solidFill>
                <a:effectLst/>
                <a:latin typeface="+mn-lt"/>
                <a:ea typeface="+mn-ea"/>
                <a:cs typeface="+mn-cs"/>
              </a:rPr>
              <a:t>Carer</a:t>
            </a:r>
            <a:endParaRPr lang="en-US" sz="1700" kern="1200" dirty="0" smtClean="0">
              <a:solidFill>
                <a:schemeClr val="tx1"/>
              </a:solidFill>
              <a:effectLst/>
              <a:latin typeface="+mn-lt"/>
              <a:ea typeface="+mn-ea"/>
              <a:cs typeface="+mn-cs"/>
            </a:endParaRP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The aging population will seriously start affecting world economies in the next decade, agrees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and a workforce built around caring for the aging population will be one of the hottest sectors of the economy, with demand for employees well outstripping the supply of workers trained in the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"My mother is one of many women in their 50s and 60s, many divorced or widowed, who are being recruited across the EU and UK to spend a few months a year looking after the elderly in those countries. Life expectancy is increasing by about 1.5 days a week at the moment, and more than half of all the people who have ever turned 80 are still alive.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countries with socialized health care, the government provides personal care for these people, and is going to need more and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the next few decades. By 2025, what is today mainly physical care will have extended to psychological care as well."</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Remote Health Care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Unsurprisingly, not only will the world need more </a:t>
            </a:r>
            <a:r>
              <a:rPr lang="en-US" sz="1700" kern="1200" dirty="0" err="1" smtClean="0">
                <a:solidFill>
                  <a:schemeClr val="tx1"/>
                </a:solidFill>
                <a:effectLst/>
                <a:latin typeface="+mn-lt"/>
                <a:ea typeface="+mn-ea"/>
                <a:cs typeface="+mn-cs"/>
              </a:rPr>
              <a:t>carers</a:t>
            </a:r>
            <a:r>
              <a:rPr lang="en-US" sz="1700" kern="1200" dirty="0" smtClean="0">
                <a:solidFill>
                  <a:schemeClr val="tx1"/>
                </a:solidFill>
                <a:effectLst/>
                <a:latin typeface="+mn-lt"/>
                <a:ea typeface="+mn-ea"/>
                <a:cs typeface="+mn-cs"/>
              </a:rPr>
              <a:t> in 2025, but there will be a need for people who can be remote health care specialists to offload some of the work of local or regional health care specialists who need to commit their time to caring for patients with more urgent diseases.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"This is a fairly new hot job in 2015, but will continue to grow and develop,"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"It encompasses a range of health care professionals who either design devices and systems that can proactively track health issues and/or are involved in remote or virtual health care relationships with patients."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Interestingly,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that by 2025, the highest-paying jobs in this field will all be held by Apple employees. "There is no doubt that with their iOS 8 released Health app and their integration of myriad health apps with the Apple Watch, Apple are making a play in this space, and by 2025 are likely to be the world’s leading remote and proactive health care company."</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Neuro-Implant Technicians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It may sound like science fiction, but advances in </a:t>
            </a:r>
            <a:r>
              <a:rPr lang="en-US" sz="1700" kern="1200" dirty="0" err="1" smtClean="0">
                <a:solidFill>
                  <a:schemeClr val="tx1"/>
                </a:solidFill>
                <a:effectLst/>
                <a:latin typeface="+mn-lt"/>
                <a:ea typeface="+mn-ea"/>
                <a:cs typeface="+mn-cs"/>
              </a:rPr>
              <a:t>neurotechnology</a:t>
            </a:r>
            <a:r>
              <a:rPr lang="en-US" sz="1700" kern="1200" dirty="0" smtClean="0">
                <a:solidFill>
                  <a:schemeClr val="tx1"/>
                </a:solidFill>
                <a:effectLst/>
                <a:latin typeface="+mn-lt"/>
                <a:ea typeface="+mn-ea"/>
                <a:cs typeface="+mn-cs"/>
              </a:rPr>
              <a:t> are set to explode in the next decade. Luke Skywalker’s robotic hand, digital telepathy, and even downloading your mind to a computer, could soon come to be. All this means neuro-implant technology will be a hot growing career field.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"Our knowledge of the brain is developing faster than almost any scientific field at the moment, and by 2025 our ability to understand the brain will be exponentially improved from today,"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a vast range of disciplines to be focused on neurosciences, including brain surgeons, neuro-augmentation and implant technicians and developers, brain backup engineers, real-time MRI scanners and interpreters, and neuro-robotic engineers to build mind-controlled robots and machines."</a:t>
            </a:r>
          </a:p>
          <a:p>
            <a:r>
              <a:rPr lang="en-US" sz="1700" kern="1200" dirty="0" smtClean="0">
                <a:solidFill>
                  <a:schemeClr val="tx1"/>
                </a:solidFill>
                <a:effectLst/>
                <a:latin typeface="+mn-lt"/>
                <a:ea typeface="+mn-ea"/>
                <a:cs typeface="+mn-cs"/>
              </a:rPr>
              <a:t>Smart-Home Handyperson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Moving away from the health sector,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says the burgeoning Internet of Things industry, which is expected to be a $19 trillion market by 2020, will create a number of new jobs not just for engineers, but for technically adept handymen and women. Specifically,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believes there will be a huge market for smart-home installers.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"Aluminum siding salesmen were followed by the double glazers, the air conditioners, the gasmen, and a whole host of others, going door to door over the past half century helping ordinary people improve their homes," he says. "It might not be door to door anymore, but there is going to be plenty of work for those who can bring various aspects of the Internet of Things into our homes in the next few decades."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Virtual Reality Experience Designer</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Part of the expansion of the Internet of Things into our homes will involve the increasing use of virtual reality for both work and play. Offices could become obsolete if you can just log in virtually from your home office and interact with your colleagues as if you were in the same room. And when it comes to virtual reality for home entertainment, well, that 72-inch television and PS4 are going to look positively archaic in 2025. Virtual reality will be as much a part of our lives as the Internet and our iPhones are today—and that means people who can design the best VR experiences will be in huge demand.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"In every part of our lives, virtual reality—using much more advanced systems than Oculus Rift or MS </a:t>
            </a:r>
            <a:r>
              <a:rPr lang="en-US" sz="1700" kern="1200" dirty="0" err="1" smtClean="0">
                <a:solidFill>
                  <a:schemeClr val="tx1"/>
                </a:solidFill>
                <a:effectLst/>
                <a:latin typeface="+mn-lt"/>
                <a:ea typeface="+mn-ea"/>
                <a:cs typeface="+mn-cs"/>
              </a:rPr>
              <a:t>HoloLens</a:t>
            </a:r>
            <a:r>
              <a:rPr lang="en-US" sz="1700" kern="1200" dirty="0" smtClean="0">
                <a:solidFill>
                  <a:schemeClr val="tx1"/>
                </a:solidFill>
                <a:effectLst/>
                <a:latin typeface="+mn-lt"/>
                <a:ea typeface="+mn-ea"/>
                <a:cs typeface="+mn-cs"/>
              </a:rPr>
              <a:t>—will have become everyday by 2025," says </a:t>
            </a:r>
            <a:r>
              <a:rPr lang="en-US" sz="1700" kern="1200" dirty="0" err="1" smtClean="0">
                <a:solidFill>
                  <a:schemeClr val="tx1"/>
                </a:solidFill>
                <a:effectLst/>
                <a:latin typeface="+mn-lt"/>
                <a:ea typeface="+mn-ea"/>
                <a:cs typeface="+mn-cs"/>
              </a:rPr>
              <a:t>Codrington</a:t>
            </a:r>
            <a:r>
              <a:rPr lang="en-US" sz="1700" kern="1200" dirty="0" smtClean="0">
                <a:solidFill>
                  <a:schemeClr val="tx1"/>
                </a:solidFill>
                <a:effectLst/>
                <a:latin typeface="+mn-lt"/>
                <a:ea typeface="+mn-ea"/>
                <a:cs typeface="+mn-cs"/>
              </a:rPr>
              <a:t>. "We will need VR experience designers in every part of our lives to design and implement virtual reality experiences for us. From training and conference experiences in the workplace, to global tourism and fantasy running trails for our leisure, to even virtual relationships like the OS in the movie Her, virtual reality will need directors, actors, developers, and designers to make virtual reality very real for us."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John Danaher, a lecturer at NUI Galway’s School of Law and an expert in the philosophy of law and emerging technologies, agrees. "With the growth of virtual reality software and hardware, I think there will be a niche for people who can design special experiences for people in virtual reality environments," says Danaher. Why virtual reality experiences in particular and not real-world ones? Well, because "virtual reality will provide more opportunities for creative thinkers."</a:t>
            </a:r>
          </a:p>
          <a:p>
            <a:r>
              <a:rPr lang="en-US" sz="1700" kern="1200" dirty="0" smtClean="0">
                <a:solidFill>
                  <a:schemeClr val="tx1"/>
                </a:solidFill>
                <a:effectLst/>
                <a:latin typeface="+mn-lt"/>
                <a:ea typeface="+mn-ea"/>
                <a:cs typeface="+mn-cs"/>
              </a:rPr>
              <a:t>Sex Worker Coach</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Danaher also believes that an increasingly hot job in the future may actually be one of the oldest professions on the planet: sex work.</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"Erotic labor may be a niche area for humans in the future," says Danaher, who has written at length about technological unemployment and sex work. Danaher is one of the many futurists who believe that robots and software will increasingly put the population out of work as the century progresses. After all, robots don’t need breaks, don’t get sick, and can generally do things better and faster than humans already. Yet one area where humans currently excel over robots is sex—which is a good thing, considering many people may be turning to sex work to support themselves since a lot of today’s jobs might be redundant by then.</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 think, given the choice, most humans will prefer to have sex with another human rather than a machine. This could have interesting consequences for the sex work industry, which has always existed, be it legal or otherwise," says Danaher. "Increased automation in other industries will drive humans toward niche areas in which they have an advantage over machines. Sex work could be one of those areas."</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But Danaher says even in sex work, there will be robots and virtual reality devices that offer some possibility for sexual gratification too. That’s why he feels there will be a need for sex worker coaches to train sex workers to compete with their digital counterparts. "This will increase the market for people who can train humans to be effective sex workers," he says, and also notes that he believes the threat of technological unemployment will lead to further legalization of sex work around the world.</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 Design Specialist</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3-D printers have been a boon to the manufacturing and prototyping industries for years, yet the large majority of the consumer population seem to have little interest in learning to use them. Danaher doesn’t believe this apathy from the general public will dissipate by 2025, but he does believe an increasing number of people will come to appreciate the advantages of 3-D printing, which means they’ll hire people to design and print their objects for them.</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"I’m not sure that these people will make much money, given that the designs will be easily copied and shared, but there may be a premium at the high end of the market," says Danaher. "The rich will pay their own designers to create bespoke products for them. Just as companies already hire specialist designers, imagine having your own personal </a:t>
            </a:r>
            <a:r>
              <a:rPr lang="en-US" sz="1700" kern="1200" dirty="0" err="1" smtClean="0">
                <a:solidFill>
                  <a:schemeClr val="tx1"/>
                </a:solidFill>
                <a:effectLst/>
                <a:latin typeface="+mn-lt"/>
                <a:ea typeface="+mn-ea"/>
                <a:cs typeface="+mn-cs"/>
              </a:rPr>
              <a:t>Jony</a:t>
            </a:r>
            <a:r>
              <a:rPr lang="en-US" sz="1700" kern="1200" dirty="0" smtClean="0">
                <a:solidFill>
                  <a:schemeClr val="tx1"/>
                </a:solidFill>
                <a:effectLst/>
                <a:latin typeface="+mn-lt"/>
                <a:ea typeface="+mn-ea"/>
                <a:cs typeface="+mn-cs"/>
              </a:rPr>
              <a:t> </a:t>
            </a:r>
            <a:r>
              <a:rPr lang="en-US" sz="1700" kern="1200" dirty="0" err="1" smtClean="0">
                <a:solidFill>
                  <a:schemeClr val="tx1"/>
                </a:solidFill>
                <a:effectLst/>
                <a:latin typeface="+mn-lt"/>
                <a:ea typeface="+mn-ea"/>
                <a:cs typeface="+mn-cs"/>
              </a:rPr>
              <a:t>Ive</a:t>
            </a:r>
            <a:r>
              <a:rPr lang="en-US" sz="1700" kern="1200" dirty="0" smtClean="0">
                <a:solidFill>
                  <a:schemeClr val="tx1"/>
                </a:solidFill>
                <a:effectLst/>
                <a:latin typeface="+mn-lt"/>
                <a:ea typeface="+mn-ea"/>
                <a:cs typeface="+mn-cs"/>
              </a:rPr>
              <a:t> to design your 3-D-printed furniture."</a:t>
            </a:r>
          </a:p>
          <a:p>
            <a:r>
              <a:rPr lang="en-US" sz="1700" kern="1200" dirty="0" smtClean="0">
                <a:solidFill>
                  <a:schemeClr val="tx1"/>
                </a:solidFill>
                <a:effectLst/>
                <a:latin typeface="+mn-lt"/>
                <a:ea typeface="+mn-ea"/>
                <a:cs typeface="+mn-cs"/>
              </a:rPr>
              <a:t> </a:t>
            </a:r>
          </a:p>
          <a:p>
            <a:r>
              <a:rPr lang="en-US" sz="1700" kern="1200" dirty="0" smtClean="0">
                <a:solidFill>
                  <a:schemeClr val="tx1"/>
                </a:solidFill>
                <a:effectLst/>
                <a:latin typeface="+mn-lt"/>
                <a:ea typeface="+mn-ea"/>
                <a:cs typeface="+mn-cs"/>
              </a:rPr>
              <a:t> </a:t>
            </a:r>
            <a:endParaRPr lang="en-US" sz="1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377474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C14D8F00-D3FC-4E82-A770-3B40D774A3EA}" type="slidenum">
              <a:rPr lang="en-US" altLang="en-US" sz="1200"/>
              <a:pPr/>
              <a:t>28</a:t>
            </a:fld>
            <a:endParaRPr lang="en-US" altLang="en-US"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xfrm>
            <a:off x="381000" y="4343400"/>
            <a:ext cx="6096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ヒラギノ角ゴ Pro W3" pitchFamily="-108" charset="-128"/>
              </a:rPr>
              <a:t>In high demand </a:t>
            </a:r>
            <a:r>
              <a:rPr lang="en-US" altLang="en-US" dirty="0" smtClean="0">
                <a:latin typeface="Arial" panose="020B0604020202020204" pitchFamily="34" charset="0"/>
                <a:ea typeface="ヒラギノ角ゴ Pro W3" pitchFamily="-108" charset="-128"/>
              </a:rPr>
              <a:t>today, and in the future, are </a:t>
            </a:r>
            <a:r>
              <a:rPr lang="en-US" altLang="en-US" dirty="0" smtClean="0">
                <a:latin typeface="Arial" panose="020B0604020202020204" pitchFamily="34" charset="0"/>
                <a:ea typeface="ヒラギノ角ゴ Pro W3" pitchFamily="-108" charset="-128"/>
              </a:rPr>
              <a:t>the workers who can think outside the box.</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But it’s not enough to just </a:t>
            </a:r>
            <a:r>
              <a:rPr lang="en-US" altLang="en-US" u="sng" dirty="0" smtClean="0">
                <a:latin typeface="Arial" panose="020B0604020202020204" pitchFamily="34" charset="0"/>
                <a:ea typeface="ヒラギノ角ゴ Pro W3" pitchFamily="-108" charset="-128"/>
              </a:rPr>
              <a:t>think</a:t>
            </a:r>
            <a:r>
              <a:rPr lang="en-US" altLang="en-US" dirty="0" smtClean="0">
                <a:latin typeface="Arial" panose="020B0604020202020204" pitchFamily="34" charset="0"/>
                <a:ea typeface="ヒラギノ角ゴ Pro W3" pitchFamily="-108" charset="-128"/>
              </a:rPr>
              <a:t> outside the box,</a:t>
            </a:r>
            <a:r>
              <a:rPr lang="en-US" altLang="en-US" baseline="0" dirty="0" smtClean="0">
                <a:latin typeface="Arial" panose="020B0604020202020204" pitchFamily="34" charset="0"/>
                <a:ea typeface="ヒラギノ角ゴ Pro W3" pitchFamily="-108" charset="-128"/>
              </a:rPr>
              <a:t> sometimes you have to …</a:t>
            </a:r>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http://media.photobucket.com/image/outside%20the%20box/fortunata909/thinking-outside-the-box-makes-me-l.jpg</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p:txBody>
      </p:sp>
    </p:spTree>
    <p:extLst>
      <p:ext uri="{BB962C8B-B14F-4D97-AF65-F5344CB8AC3E}">
        <p14:creationId xmlns:p14="http://schemas.microsoft.com/office/powerpoint/2010/main" val="740992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42B5F7-B72C-4B14-A581-FBC4EB034A28}" type="slidenum">
              <a:rPr lang="en-US" altLang="en-US" sz="1200"/>
              <a:pPr/>
              <a:t>29</a:t>
            </a:fld>
            <a:endParaRPr lang="en-US" altLang="en-US" sz="12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3048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ヒラギノ角ゴ Pro W3" pitchFamily="-108" charset="-128"/>
              </a:rPr>
              <a:t>… get up -- and get </a:t>
            </a:r>
            <a:r>
              <a:rPr lang="en-US" altLang="en-US" u="sng" dirty="0" smtClean="0">
                <a:latin typeface="Arial" panose="020B0604020202020204" pitchFamily="34" charset="0"/>
                <a:ea typeface="ヒラギノ角ゴ Pro W3" pitchFamily="-108" charset="-128"/>
              </a:rPr>
              <a:t>out</a:t>
            </a:r>
            <a:r>
              <a:rPr lang="en-US" altLang="en-US" dirty="0" smtClean="0">
                <a:latin typeface="Arial" panose="020B0604020202020204" pitchFamily="34" charset="0"/>
                <a:ea typeface="ヒラギノ角ゴ Pro W3" pitchFamily="-108" charset="-128"/>
              </a:rPr>
              <a:t> of the box.</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http://robingandhi.com/wp-content/uploads/2010/01/Thinking-Outside-the-Box.jpg</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p:txBody>
      </p:sp>
    </p:spTree>
    <p:extLst>
      <p:ext uri="{BB962C8B-B14F-4D97-AF65-F5344CB8AC3E}">
        <p14:creationId xmlns:p14="http://schemas.microsoft.com/office/powerpoint/2010/main" val="2522898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map to the future of jobs. I found it on the Internet, so it must be true.</a:t>
            </a:r>
          </a:p>
          <a:p>
            <a:endParaRPr lang="en-US" dirty="0" smtClean="0"/>
          </a:p>
          <a:p>
            <a:r>
              <a:rPr lang="en-US" dirty="0" smtClean="0"/>
              <a:t>Present time is in the center of the graphic with 50 years-from-now around the outer edges.</a:t>
            </a:r>
          </a:p>
          <a:p>
            <a:endParaRPr lang="en-US" dirty="0" smtClean="0"/>
          </a:p>
          <a:p>
            <a:r>
              <a:rPr lang="en-US" dirty="0" smtClean="0"/>
              <a:t>And in BOLD you see the hot topics of the future. </a:t>
            </a:r>
          </a:p>
          <a:p>
            <a:endParaRPr lang="en-US" dirty="0" smtClean="0"/>
          </a:p>
          <a:p>
            <a:r>
              <a:rPr lang="en-US" dirty="0" smtClean="0"/>
              <a:t>=====</a:t>
            </a:r>
          </a:p>
          <a:p>
            <a:r>
              <a:rPr lang="en-US" dirty="0" smtClean="0"/>
              <a:t>http://www.kent.ac.uk/careers/Choosing/future-jobs.htm</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09833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solidFill>
            <a:srgbClr val="FFFFFF"/>
          </a:solidFill>
          <a:ln/>
        </p:spPr>
      </p:sp>
      <p:sp>
        <p:nvSpPr>
          <p:cNvPr id="208899" name="Notes Placeholder 2"/>
          <p:cNvSpPr>
            <a:spLocks noGrp="1"/>
          </p:cNvSpPr>
          <p:nvPr>
            <p:ph type="body" idx="1"/>
          </p:nvPr>
        </p:nvSpPr>
        <p:spPr>
          <a:xfrm>
            <a:off x="381000" y="4419600"/>
            <a:ext cx="61722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pPr eaLnBrk="1" hangingPunct="1">
              <a:lnSpc>
                <a:spcPct val="80000"/>
              </a:lnSpc>
            </a:pPr>
            <a:r>
              <a:rPr lang="en-US" altLang="en-US" dirty="0" smtClean="0">
                <a:latin typeface="Arial" panose="020B0604020202020204" pitchFamily="34" charset="0"/>
                <a:ea typeface="ヒラギノ角ゴ Pro W3" pitchFamily="-108" charset="-128"/>
              </a:rPr>
              <a:t>Back in the late Sixties, </a:t>
            </a:r>
            <a:r>
              <a:rPr lang="en-US" altLang="en-US" dirty="0" smtClean="0">
                <a:latin typeface="Arial" panose="020B0604020202020204" pitchFamily="34" charset="0"/>
                <a:ea typeface="ヒラギノ角ゴ Pro W3" pitchFamily="-108" charset="-128"/>
              </a:rPr>
              <a:t>almost 50 years ago, when </a:t>
            </a:r>
            <a:r>
              <a:rPr lang="en-US" altLang="en-US" dirty="0" smtClean="0">
                <a:latin typeface="Arial" panose="020B0604020202020204" pitchFamily="34" charset="0"/>
                <a:ea typeface="ヒラギノ角ゴ Pro W3" pitchFamily="-108" charset="-128"/>
              </a:rPr>
              <a:t>President Kennedy said we were going to the </a:t>
            </a:r>
            <a:r>
              <a:rPr lang="en-US" altLang="en-US" u="sng" dirty="0" smtClean="0">
                <a:latin typeface="Arial" panose="020B0604020202020204" pitchFamily="34" charset="0"/>
                <a:ea typeface="ヒラギノ角ゴ Pro W3" pitchFamily="-108" charset="-128"/>
              </a:rPr>
              <a:t>moon</a:t>
            </a:r>
            <a:r>
              <a:rPr lang="en-US" altLang="en-US" dirty="0" smtClean="0">
                <a:latin typeface="Arial" panose="020B0604020202020204" pitchFamily="34" charset="0"/>
                <a:ea typeface="ヒラギノ角ゴ Pro W3" pitchFamily="-108" charset="-128"/>
              </a:rPr>
              <a:t>, we had </a:t>
            </a:r>
            <a:r>
              <a:rPr lang="en-US" altLang="en-US" u="sng" dirty="0" smtClean="0">
                <a:latin typeface="Arial" panose="020B0604020202020204" pitchFamily="34" charset="0"/>
                <a:ea typeface="ヒラギノ角ゴ Pro W3" pitchFamily="-108" charset="-128"/>
              </a:rPr>
              <a:t>no</a:t>
            </a:r>
            <a:r>
              <a:rPr lang="en-US" altLang="en-US" dirty="0" smtClean="0">
                <a:latin typeface="Arial" panose="020B0604020202020204" pitchFamily="34" charset="0"/>
                <a:ea typeface="ヒラギノ角ゴ Pro W3" pitchFamily="-108" charset="-128"/>
              </a:rPr>
              <a:t> idea what the astronauts were going to wear.  </a:t>
            </a: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r>
              <a:rPr lang="en-US" altLang="en-US" dirty="0" smtClean="0">
                <a:latin typeface="Arial" panose="020B0604020202020204" pitchFamily="34" charset="0"/>
                <a:ea typeface="ヒラギノ角ゴ Pro W3" pitchFamily="-108" charset="-128"/>
              </a:rPr>
              <a:t>We asked manufactures to think outside the box, or in this case, think outside </a:t>
            </a:r>
            <a:r>
              <a:rPr lang="en-US" altLang="en-US" u="sng" dirty="0" smtClean="0">
                <a:latin typeface="Arial" panose="020B0604020202020204" pitchFamily="34" charset="0"/>
                <a:ea typeface="ヒラギノ角ゴ Pro W3" pitchFamily="-108" charset="-128"/>
              </a:rPr>
              <a:t>planet Earth</a:t>
            </a:r>
            <a:r>
              <a:rPr lang="en-US" altLang="en-US" dirty="0" smtClean="0">
                <a:latin typeface="Arial" panose="020B0604020202020204" pitchFamily="34" charset="0"/>
                <a:ea typeface="ヒラギノ角ゴ Pro W3" pitchFamily="-108" charset="-128"/>
              </a:rPr>
              <a:t>.</a:t>
            </a: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a:t>
            </a: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http://history.nasa.gov/spacesuits.pdf</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Big companies who  created diving suits, and high flying pilot suits made prototypes. The one business outside the norm was the company that made Playtex bras. They won the competition.</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ILC, International Latex Corporation, known for their Playtex bras and girdles designed and manufactured the suit that the astronauts wore to walk on the moon.</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NASA was not sure that a bra company could be relied on to create the suit. They were not a regular defense contractor.</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Our future problems will require us to think outside the box. To solve incomprehensible problems.</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ILC started designing space suits in 1961; started making test and prototype suits in 1964; and started delivering suits for use by the Apollo astronauts in 1966.</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The first suit worn on the moon was made by ILC for Apollo astronaut Neil Armstrong's July 20, 1969 moonwalk.</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err="1" smtClean="0">
                <a:solidFill>
                  <a:srgbClr val="FF0000"/>
                </a:solidFill>
                <a:latin typeface="Arial" panose="020B0604020202020204" pitchFamily="34" charset="0"/>
                <a:ea typeface="ヒラギノ角ゴ Pro W3" pitchFamily="-108" charset="-128"/>
              </a:rPr>
              <a:t>Dupont's</a:t>
            </a:r>
            <a:r>
              <a:rPr lang="en-US" altLang="en-US" dirty="0" smtClean="0">
                <a:solidFill>
                  <a:srgbClr val="FF0000"/>
                </a:solidFill>
                <a:latin typeface="Arial" panose="020B0604020202020204" pitchFamily="34" charset="0"/>
                <a:ea typeface="ヒラギノ角ゴ Pro W3" pitchFamily="-108" charset="-128"/>
              </a:rPr>
              <a:t> nylon was used in the spacesuit. </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Apollo A7LB spacesuit</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International Latex Corp</a:t>
            </a: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1962 The Industrial Products Division begins work on the Apollo Space Suit as a subcontractor to Hamilton Standard. The work force at this time numbers 50.</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1966 Government and Industrial Division is awarded prime contract on the Apollo Lunar Space Suit. Our work force increases to 200.</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July 20, 1969 will be remembered by many ILC employees to be one of the highlights of their lifetime. Nell Armstrong, attired in an ILC Industries Inc. designed and manufactured Apollo space suit took man's first step on the moon. An interesting fact of that mission and other lunar missions was that the space suit was the only item to be used on the lunar surface and brought back to earth, unlike their other flight equipment. Our space suits were used on the remainder of the Apollo flights and in Skylab and the Apollo Soyuz Test Project. </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a:lnSpc>
                <a:spcPct val="80000"/>
              </a:lnSpc>
            </a:pPr>
            <a:endParaRPr lang="en-US" altLang="en-US" dirty="0" smtClean="0">
              <a:solidFill>
                <a:srgbClr val="FF0000"/>
              </a:solidFill>
              <a:latin typeface="Arial" panose="020B0604020202020204" pitchFamily="34" charset="0"/>
              <a:ea typeface="ヒラギノ角ゴ Pro W3" pitchFamily="-108" charset="-128"/>
            </a:endParaRPr>
          </a:p>
        </p:txBody>
      </p:sp>
      <p:sp>
        <p:nvSpPr>
          <p:cNvPr id="20890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0A2ECCC0-AC89-4484-8CEF-1322A0150D67}" type="slidenum">
              <a:rPr lang="en-US" altLang="en-US" sz="1200"/>
              <a:pPr algn="r"/>
              <a:t>30</a:t>
            </a:fld>
            <a:endParaRPr lang="en-US" altLang="en-US" sz="1200"/>
          </a:p>
        </p:txBody>
      </p:sp>
    </p:spTree>
    <p:extLst>
      <p:ext uri="{BB962C8B-B14F-4D97-AF65-F5344CB8AC3E}">
        <p14:creationId xmlns:p14="http://schemas.microsoft.com/office/powerpoint/2010/main" val="2640090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solidFill>
            <a:srgbClr val="FFFFFF"/>
          </a:solidFill>
          <a:ln/>
        </p:spPr>
      </p:sp>
      <p:sp>
        <p:nvSpPr>
          <p:cNvPr id="210947" name="Notes Placeholder 2"/>
          <p:cNvSpPr>
            <a:spLocks noGrp="1"/>
          </p:cNvSpPr>
          <p:nvPr>
            <p:ph type="body" idx="1"/>
          </p:nvPr>
        </p:nvSpPr>
        <p:spPr>
          <a:xfrm>
            <a:off x="381000" y="4267200"/>
            <a:ext cx="617220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pPr eaLnBrk="1" hangingPunct="1">
              <a:lnSpc>
                <a:spcPct val="80000"/>
              </a:lnSpc>
            </a:pPr>
            <a:r>
              <a:rPr lang="en-US" altLang="en-US" dirty="0" smtClean="0">
                <a:latin typeface="Arial" panose="020B0604020202020204" pitchFamily="34" charset="0"/>
                <a:ea typeface="ヒラギノ角ゴ Pro W3" pitchFamily="-108" charset="-128"/>
              </a:rPr>
              <a:t>They looked at suits worn by high flying pilots and deep sea divers, but neither industry came up with the winning </a:t>
            </a:r>
            <a:r>
              <a:rPr lang="en-US" altLang="en-US" u="sng" dirty="0" smtClean="0">
                <a:latin typeface="Arial" panose="020B0604020202020204" pitchFamily="34" charset="0"/>
                <a:ea typeface="ヒラギノ角ゴ Pro W3" pitchFamily="-108" charset="-128"/>
              </a:rPr>
              <a:t>solution</a:t>
            </a:r>
            <a:r>
              <a:rPr lang="en-US" altLang="en-US" dirty="0" smtClean="0">
                <a:latin typeface="Arial" panose="020B0604020202020204" pitchFamily="34" charset="0"/>
                <a:ea typeface="ヒラギノ角ゴ Pro W3" pitchFamily="-108" charset="-128"/>
              </a:rPr>
              <a:t>.</a:t>
            </a: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r>
              <a:rPr lang="en-US" altLang="en-US" dirty="0" smtClean="0">
                <a:latin typeface="Arial" panose="020B0604020202020204" pitchFamily="34" charset="0"/>
                <a:ea typeface="ヒラギノ角ゴ Pro W3" pitchFamily="-108" charset="-128"/>
              </a:rPr>
              <a:t>The final solution was dreamed up by </a:t>
            </a:r>
            <a:r>
              <a:rPr lang="en-US" altLang="en-US" u="sng" dirty="0" smtClean="0">
                <a:latin typeface="Arial" panose="020B0604020202020204" pitchFamily="34" charset="0"/>
                <a:ea typeface="ヒラギノ角ゴ Pro W3" pitchFamily="-108" charset="-128"/>
              </a:rPr>
              <a:t>ILC</a:t>
            </a:r>
            <a:r>
              <a:rPr lang="en-US" altLang="en-US" dirty="0" smtClean="0">
                <a:latin typeface="Arial" panose="020B0604020202020204" pitchFamily="34" charset="0"/>
                <a:ea typeface="ヒラギノ角ゴ Pro W3" pitchFamily="-108" charset="-128"/>
              </a:rPr>
              <a:t>, the International Latex Corporation…</a:t>
            </a: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r>
              <a:rPr lang="en-US" altLang="en-US" dirty="0" smtClean="0">
                <a:latin typeface="Arial" panose="020B0604020202020204" pitchFamily="34" charset="0"/>
                <a:ea typeface="ヒラギノ角ゴ Pro W3" pitchFamily="-108" charset="-128"/>
              </a:rPr>
              <a:t>Has anyone heard of them?</a:t>
            </a: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endParaRPr lang="en-US" altLang="en-US" dirty="0" smtClean="0">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a:t>
            </a: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http://history.nasa.gov/spacesuits.pdf</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Apollo space suit for life on the moon</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in the sixties, companies were asked to design a space suit for the space program. NOBODY KNEW EXACTLY WHAT THEY NEEDED, SO a lot of guessing was done.</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Big companies who  created diving suits, and high flying pilot suits made prototypes. The one business outside the norm was the company that made Playtex bras. They won the competition.</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ILC, International Latex Corporation, known for their Playtex bras and girdles designed and manufactured the suit that the astronauts wore to walk on the moon.</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NASA was not sure that a bra company could be relied on to create the suit. They were not a regular defense contractor.</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Our future problems will require us to think outside the box. To solve incomprehensible problems.</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ILC started designing space suits in 1961; started making test and prototype suits in 1964; and started delivering suits for use by the Apollo astronauts in 1966.</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The first suit worn on the moon was made by ILC for Apollo astronaut Neil Armstrong's July 20, 1969 moonwalk.</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err="1" smtClean="0">
                <a:solidFill>
                  <a:srgbClr val="FF0000"/>
                </a:solidFill>
                <a:latin typeface="Arial" panose="020B0604020202020204" pitchFamily="34" charset="0"/>
                <a:ea typeface="ヒラギノ角ゴ Pro W3" pitchFamily="-108" charset="-128"/>
              </a:rPr>
              <a:t>Dupont's</a:t>
            </a:r>
            <a:r>
              <a:rPr lang="en-US" altLang="en-US" dirty="0" smtClean="0">
                <a:solidFill>
                  <a:srgbClr val="FF0000"/>
                </a:solidFill>
                <a:latin typeface="Arial" panose="020B0604020202020204" pitchFamily="34" charset="0"/>
                <a:ea typeface="ヒラギノ角ゴ Pro W3" pitchFamily="-108" charset="-128"/>
              </a:rPr>
              <a:t> nylon was used in the spacesuit. </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Apollo A7LB spacesuit</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International Latex Corp</a:t>
            </a: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1962 The Industrial Products Division begins work on the Apollo Space Suit as a subcontractor to Hamilton Standard. The work force at this time numbers 50.</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1966 Government and Industrial Division is awarded prime contract on the Apollo Lunar Space Suit. Our work force increases to 200.</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eaLnBrk="1" hangingPunct="1">
              <a:lnSpc>
                <a:spcPct val="80000"/>
              </a:lnSpc>
            </a:pPr>
            <a:r>
              <a:rPr lang="en-US" altLang="en-US" dirty="0" smtClean="0">
                <a:solidFill>
                  <a:srgbClr val="FF0000"/>
                </a:solidFill>
                <a:latin typeface="Arial" panose="020B0604020202020204" pitchFamily="34" charset="0"/>
                <a:ea typeface="ヒラギノ角ゴ Pro W3" pitchFamily="-108" charset="-128"/>
              </a:rPr>
              <a:t>July 20, 1969 will be remembered by many ILC employees to be one of the highlights of their lifetime. Nell Armstrong, attired in an ILC Industries Inc. designed and manufactured Apollo space suit took man's first step on the moon. An interesting fact of that mission and other lunar missions was that the space suit was the only item to be used on the lunar surface and brought back to earth, unlike their other flight equipment. Our space suits were used on the remainder of the Apollo flights and in Skylab and the Apollo Soyuz Test Project. </a:t>
            </a:r>
          </a:p>
          <a:p>
            <a:pPr eaLnBrk="1" hangingPunct="1">
              <a:lnSpc>
                <a:spcPct val="80000"/>
              </a:lnSpc>
            </a:pPr>
            <a:endParaRPr lang="en-US" altLang="en-US" dirty="0" smtClean="0">
              <a:solidFill>
                <a:srgbClr val="FF0000"/>
              </a:solidFill>
              <a:latin typeface="Arial" panose="020B0604020202020204" pitchFamily="34" charset="0"/>
              <a:ea typeface="ヒラギノ角ゴ Pro W3" pitchFamily="-108" charset="-128"/>
            </a:endParaRPr>
          </a:p>
          <a:p>
            <a:pPr>
              <a:lnSpc>
                <a:spcPct val="80000"/>
              </a:lnSpc>
            </a:pPr>
            <a:endParaRPr lang="en-US" altLang="en-US" dirty="0" smtClean="0">
              <a:solidFill>
                <a:srgbClr val="FF0000"/>
              </a:solidFill>
              <a:latin typeface="Arial" panose="020B0604020202020204" pitchFamily="34" charset="0"/>
              <a:ea typeface="ヒラギノ角ゴ Pro W3" pitchFamily="-108" charset="-128"/>
            </a:endParaRPr>
          </a:p>
        </p:txBody>
      </p:sp>
      <p:sp>
        <p:nvSpPr>
          <p:cNvPr id="210948"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1466FD43-6807-4738-B7B5-4F96BBCE5736}" type="slidenum">
              <a:rPr lang="en-US" altLang="en-US" sz="1200"/>
              <a:pPr algn="r"/>
              <a:t>31</a:t>
            </a:fld>
            <a:endParaRPr lang="en-US" altLang="en-US" sz="1200"/>
          </a:p>
        </p:txBody>
      </p:sp>
    </p:spTree>
    <p:extLst>
      <p:ext uri="{BB962C8B-B14F-4D97-AF65-F5344CB8AC3E}">
        <p14:creationId xmlns:p14="http://schemas.microsoft.com/office/powerpoint/2010/main" val="2946446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D70AB3F7-BA52-44A3-8E97-D52E94381F85}" type="slidenum">
              <a:rPr lang="en-US" altLang="en-US" sz="1200"/>
              <a:pPr algn="r"/>
              <a:t>32</a:t>
            </a:fld>
            <a:endParaRPr lang="en-US" altLang="en-US" sz="1200"/>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40000" lnSpcReduction="20000"/>
          </a:bodyPr>
          <a:lstStyle/>
          <a:p>
            <a:pPr eaLnBrk="1" hangingPunct="1"/>
            <a:r>
              <a:rPr lang="en-US" altLang="en-US" dirty="0" smtClean="0">
                <a:latin typeface="Arial" panose="020B0604020202020204" pitchFamily="34" charset="0"/>
                <a:ea typeface="ヒラギノ角ゴ Pro W3" pitchFamily="-108" charset="-128"/>
              </a:rPr>
              <a:t>The International Latex Corporation is better </a:t>
            </a:r>
            <a:r>
              <a:rPr lang="en-US" altLang="en-US" dirty="0" smtClean="0">
                <a:latin typeface="Arial" panose="020B0604020202020204" pitchFamily="34" charset="0"/>
                <a:ea typeface="ヒラギノ角ゴ Pro W3" pitchFamily="-108" charset="-128"/>
              </a:rPr>
              <a:t>known </a:t>
            </a:r>
            <a:r>
              <a:rPr lang="en-US" altLang="en-US" dirty="0" smtClean="0">
                <a:latin typeface="Arial" panose="020B0604020202020204" pitchFamily="34" charset="0"/>
                <a:ea typeface="ヒラギノ角ゴ Pro W3" pitchFamily="-108" charset="-128"/>
              </a:rPr>
              <a:t>for their Playtex line of braziers.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Playtex thought outside the box and kept our astronauts safe in space.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People who can think this creatively will be in </a:t>
            </a:r>
            <a:r>
              <a:rPr lang="en-US" altLang="en-US" u="sng" dirty="0" smtClean="0">
                <a:latin typeface="Arial" panose="020B0604020202020204" pitchFamily="34" charset="0"/>
                <a:ea typeface="ヒラギノ角ゴ Pro W3" pitchFamily="-108" charset="-128"/>
              </a:rPr>
              <a:t>high</a:t>
            </a:r>
            <a:r>
              <a:rPr lang="en-US" altLang="en-US" dirty="0" smtClean="0">
                <a:latin typeface="Arial" panose="020B0604020202020204" pitchFamily="34" charset="0"/>
                <a:ea typeface="ヒラギノ角ゴ Pro W3" pitchFamily="-108" charset="-128"/>
              </a:rPr>
              <a:t> demand in the future.</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http://history.nasa.gov/spacesuits.pdf</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Apollo space suit for life on the moon</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in the sixties, companies were asked to design a space suit for the space program. NOBODY KNEW EXACTLY WHAT THEY NEEDED, SO a lot of guessing was done.</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Big companies who  created diving suits, and high flying pilot suits made prototypes. The one business outside the norm was the company that made Playtex bras. They won the competition.</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ILC, International Latex Corporation, known for their Playtex bras and girdles designed and manufactured the suit that the astronauts wore to walk on the moon.</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NASA was not sure that a bra company could be relied on to create the suit. They were not a regular defense contractor.</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Our future problems will require us to think outside the box. To solve incomprehensible problems.</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ILC started designing space suits in 1961; started making test and prototype suits in 1964; and started delivering suits for use by the Apollo astronauts in 1966.</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The first suit worn on the moon was made by ILC for Apollo astronaut Neil Armstrong's July 20, 1969 moonwalk.</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err="1" smtClean="0">
                <a:solidFill>
                  <a:srgbClr val="FF0000"/>
                </a:solidFill>
                <a:latin typeface="Arial" panose="020B0604020202020204" pitchFamily="34" charset="0"/>
                <a:ea typeface="ヒラギノ角ゴ Pro W3" pitchFamily="-108" charset="-128"/>
              </a:rPr>
              <a:t>Dupont's</a:t>
            </a:r>
            <a:r>
              <a:rPr lang="en-US" altLang="en-US" dirty="0" smtClean="0">
                <a:solidFill>
                  <a:srgbClr val="FF0000"/>
                </a:solidFill>
                <a:latin typeface="Arial" panose="020B0604020202020204" pitchFamily="34" charset="0"/>
                <a:ea typeface="ヒラギノ角ゴ Pro W3" pitchFamily="-108" charset="-128"/>
              </a:rPr>
              <a:t> nylon was used in the spacesuit. </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Apollo A7LB spacesuit</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International Latex Corp</a:t>
            </a:r>
          </a:p>
          <a:p>
            <a:pPr eaLnBrk="1" hangingPunct="1"/>
            <a:r>
              <a:rPr lang="en-US" altLang="en-US" dirty="0" smtClean="0">
                <a:solidFill>
                  <a:srgbClr val="FF0000"/>
                </a:solidFill>
                <a:latin typeface="Arial" panose="020B0604020202020204" pitchFamily="34" charset="0"/>
                <a:ea typeface="ヒラギノ角ゴ Pro W3" pitchFamily="-108" charset="-128"/>
              </a:rPr>
              <a:t>1962 The Industrial Products Division begins work on the Apollo Space Suit as a subcontractor to Hamilton Standard. The work force at this time numbers 50.</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1966 Government and Industrial Division is awarded prime contract on the Apollo Lunar Space Suit. Our work force increases to 200.</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July 20, 1969 will be remembered by many ILC employees to be one of the highlights of their lifetime. Nell Armstrong, attired in an ILC Industries Inc. designed and manufactured Apollo space suit took man's first step on the moon. An interesting fact of that mission and other lunar missions was that the space suit was the only item to be used on the lunar surface and brought back to earth, unlike their other flight equipment. Our space suits were used on the remainder of the Apollo flights and in Skylab and the Apollo Soyuz Test Project. </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p:txBody>
      </p:sp>
    </p:spTree>
    <p:extLst>
      <p:ext uri="{BB962C8B-B14F-4D97-AF65-F5344CB8AC3E}">
        <p14:creationId xmlns:p14="http://schemas.microsoft.com/office/powerpoint/2010/main" val="2368012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E891B56-DE79-4BC9-B33F-551C8DFA2464}" type="slidenum">
              <a:rPr lang="en-US" altLang="en-US" sz="1200"/>
              <a:pPr algn="r"/>
              <a:t>33</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2C3FD55D-7776-49F7-B558-7BF103F7C6E7}" type="slidenum">
              <a:rPr lang="en-US" altLang="en-US" sz="1200" b="1">
                <a:effectLst>
                  <a:outerShdw blurRad="38100" dist="38100" dir="2700000" algn="tl">
                    <a:srgbClr val="C0C0C0"/>
                  </a:outerShdw>
                </a:effectLst>
                <a:latin typeface="Helvetica Neue" pitchFamily="-108" charset="0"/>
              </a:rPr>
              <a:pPr algn="r"/>
              <a:t>33</a:t>
            </a:fld>
            <a:endParaRPr lang="en-US" altLang="en-US" sz="1200" b="1">
              <a:effectLst>
                <a:outerShdw blurRad="38100" dist="38100" dir="2700000" algn="tl">
                  <a:srgbClr val="C0C0C0"/>
                </a:outerShdw>
              </a:effectLst>
              <a:latin typeface="Helvetica Neue" pitchFamily="-108" charset="0"/>
            </a:endParaRPr>
          </a:p>
        </p:txBody>
      </p:sp>
      <p:sp>
        <p:nvSpPr>
          <p:cNvPr id="215044" name="Rectangle 2"/>
          <p:cNvSpPr>
            <a:spLocks noGrp="1" noRot="1" noChangeAspect="1" noChangeArrowheads="1" noTextEdit="1"/>
          </p:cNvSpPr>
          <p:nvPr>
            <p:ph type="sldImg"/>
          </p:nvPr>
        </p:nvSpPr>
        <p:spPr>
          <a:solidFill>
            <a:srgbClr val="FFFFFF"/>
          </a:solidFill>
          <a:ln/>
        </p:spPr>
      </p:sp>
      <p:sp>
        <p:nvSpPr>
          <p:cNvPr id="215045" name="Rectangle 3"/>
          <p:cNvSpPr>
            <a:spLocks noGrp="1" noChangeArrowheads="1"/>
          </p:cNvSpPr>
          <p:nvPr>
            <p:ph type="body" idx="1"/>
          </p:nvPr>
        </p:nvSpPr>
        <p:spPr>
          <a:xfrm>
            <a:off x="381000" y="4343400"/>
            <a:ext cx="6172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altLang="en-US" dirty="0" smtClean="0">
                <a:latin typeface="Arial" panose="020B0604020202020204" pitchFamily="34" charset="0"/>
                <a:ea typeface="ヒラギノ角ゴ Pro W3" pitchFamily="-108" charset="-128"/>
              </a:rPr>
              <a:t>Who’s been to Second Life?</a:t>
            </a:r>
          </a:p>
          <a:p>
            <a:pPr eaLnBrk="1" hangingPunct="1">
              <a:spcBef>
                <a:spcPct val="0"/>
              </a:spcBef>
              <a:spcAft>
                <a:spcPct val="30000"/>
              </a:spcAft>
            </a:pPr>
            <a:endParaRPr lang="en-US" altLang="en-US" dirty="0" smtClean="0">
              <a:latin typeface="Arial" panose="020B0604020202020204" pitchFamily="34" charset="0"/>
              <a:ea typeface="ヒラギノ角ゴ Pro W3" pitchFamily="-108" charset="-128"/>
            </a:endParaRPr>
          </a:p>
          <a:p>
            <a:pPr eaLnBrk="1" hangingPunct="1">
              <a:spcBef>
                <a:spcPct val="0"/>
              </a:spcBef>
              <a:spcAft>
                <a:spcPct val="30000"/>
              </a:spcAft>
            </a:pPr>
            <a:r>
              <a:rPr lang="en-US" altLang="en-US" dirty="0" smtClean="0">
                <a:latin typeface="Arial" panose="020B0604020202020204" pitchFamily="34" charset="0"/>
                <a:ea typeface="ヒラギノ角ゴ Pro W3" pitchFamily="-108" charset="-128"/>
              </a:rPr>
              <a:t>Your kids have.</a:t>
            </a:r>
          </a:p>
          <a:p>
            <a:pPr eaLnBrk="1" hangingPunct="1">
              <a:spcBef>
                <a:spcPct val="0"/>
              </a:spcBef>
              <a:spcAft>
                <a:spcPct val="30000"/>
              </a:spcAft>
            </a:pPr>
            <a:endParaRPr lang="en-US" altLang="en-US" dirty="0" smtClean="0">
              <a:latin typeface="Arial" panose="020B0604020202020204" pitchFamily="34" charset="0"/>
              <a:ea typeface="ヒラギノ角ゴ Pro W3" pitchFamily="-108" charset="-128"/>
            </a:endParaRPr>
          </a:p>
          <a:p>
            <a:pPr eaLnBrk="1" hangingPunct="1">
              <a:spcBef>
                <a:spcPct val="0"/>
              </a:spcBef>
              <a:spcAft>
                <a:spcPct val="30000"/>
              </a:spcAft>
            </a:pPr>
            <a:r>
              <a:rPr lang="en-US" altLang="en-US" dirty="0" smtClean="0">
                <a:latin typeface="Arial" panose="020B0604020202020204" pitchFamily="34" charset="0"/>
                <a:ea typeface="ヒラギノ角ゴ Pro W3" pitchFamily="-108" charset="-128"/>
              </a:rPr>
              <a:t>And they’ve created a whole world for themselves.</a:t>
            </a:r>
          </a:p>
          <a:p>
            <a:pPr eaLnBrk="1" hangingPunct="1">
              <a:spcBef>
                <a:spcPct val="0"/>
              </a:spcBef>
              <a:spcAft>
                <a:spcPct val="30000"/>
              </a:spcAft>
            </a:pPr>
            <a:endParaRPr lang="en-US" altLang="en-US" dirty="0" smtClean="0">
              <a:latin typeface="Arial" panose="020B0604020202020204" pitchFamily="34" charset="0"/>
              <a:ea typeface="ヒラギノ角ゴ Pro W3" pitchFamily="-108" charset="-128"/>
            </a:endParaRPr>
          </a:p>
          <a:p>
            <a:pPr eaLnBrk="1" hangingPunct="1">
              <a:spcBef>
                <a:spcPct val="0"/>
              </a:spcBef>
              <a:spcAft>
                <a:spcPct val="30000"/>
              </a:spcAft>
            </a:pPr>
            <a:r>
              <a:rPr lang="en-US" altLang="en-US" dirty="0" smtClean="0">
                <a:latin typeface="Arial" panose="020B0604020202020204" pitchFamily="34" charset="0"/>
                <a:ea typeface="ヒラギノ角ゴ Pro W3" pitchFamily="-108" charset="-128"/>
              </a:rPr>
              <a:t>And they might have started a virtual business there.</a:t>
            </a:r>
          </a:p>
          <a:p>
            <a:pPr eaLnBrk="1" hangingPunct="1">
              <a:spcBef>
                <a:spcPct val="0"/>
              </a:spcBef>
              <a:spcAft>
                <a:spcPct val="30000"/>
              </a:spcAft>
            </a:pPr>
            <a:endParaRPr lang="en-US" altLang="en-US" dirty="0" smtClean="0">
              <a:latin typeface="Arial" panose="020B0604020202020204" pitchFamily="34" charset="0"/>
              <a:ea typeface="ヒラギノ角ゴ Pro W3" pitchFamily="-108" charset="-128"/>
            </a:endParaRPr>
          </a:p>
          <a:p>
            <a:pPr eaLnBrk="1" hangingPunct="1">
              <a:spcBef>
                <a:spcPct val="0"/>
              </a:spcBef>
              <a:spcAft>
                <a:spcPct val="30000"/>
              </a:spcAft>
            </a:pPr>
            <a:endParaRPr lang="en-US" altLang="en-US" dirty="0" smtClean="0">
              <a:latin typeface="Arial" panose="020B0604020202020204" pitchFamily="34" charset="0"/>
              <a:ea typeface="ヒラギノ角ゴ Pro W3" pitchFamily="-108" charset="-128"/>
            </a:endParaRPr>
          </a:p>
          <a:p>
            <a:pPr eaLnBrk="1" hangingPunct="1">
              <a:spcBef>
                <a:spcPct val="0"/>
              </a:spcBef>
              <a:spcAft>
                <a:spcPct val="30000"/>
              </a:spcAft>
            </a:pPr>
            <a:r>
              <a:rPr lang="en-US" altLang="en-US" dirty="0" smtClean="0">
                <a:solidFill>
                  <a:srgbClr val="FF0000"/>
                </a:solidFill>
                <a:latin typeface="Arial" panose="020B0604020202020204" pitchFamily="34" charset="0"/>
                <a:ea typeface="ヒラギノ角ゴ Pro W3" pitchFamily="-108" charset="-128"/>
              </a:rPr>
              <a:t>===</a:t>
            </a:r>
          </a:p>
          <a:p>
            <a:pPr eaLnBrk="1" hangingPunct="1">
              <a:spcBef>
                <a:spcPct val="0"/>
              </a:spcBef>
              <a:spcAft>
                <a:spcPct val="30000"/>
              </a:spcAft>
            </a:pPr>
            <a:r>
              <a:rPr lang="en-US" altLang="en-US" dirty="0" smtClean="0">
                <a:solidFill>
                  <a:srgbClr val="FF0000"/>
                </a:solidFill>
                <a:latin typeface="Arial" panose="020B0604020202020204" pitchFamily="34" charset="0"/>
                <a:ea typeface="ヒラギノ角ゴ Pro W3" pitchFamily="-108" charset="-128"/>
              </a:rPr>
              <a:t>www.secondlife.com</a:t>
            </a:r>
          </a:p>
        </p:txBody>
      </p:sp>
    </p:spTree>
    <p:extLst>
      <p:ext uri="{BB962C8B-B14F-4D97-AF65-F5344CB8AC3E}">
        <p14:creationId xmlns:p14="http://schemas.microsoft.com/office/powerpoint/2010/main" val="2359991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161136D7-EE23-4DF1-9D83-136160BF6786}" type="slidenum">
              <a:rPr lang="en-US" altLang="en-US" sz="1200"/>
              <a:pPr algn="r"/>
              <a:t>34</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24BB376-2848-4102-A78D-60483FC8287F}" type="slidenum">
              <a:rPr lang="en-US" altLang="en-US" sz="1200" b="1">
                <a:effectLst>
                  <a:outerShdw blurRad="38100" dist="38100" dir="2700000" algn="tl">
                    <a:srgbClr val="C0C0C0"/>
                  </a:outerShdw>
                </a:effectLst>
                <a:latin typeface="Helvetica Neue" pitchFamily="-108" charset="0"/>
              </a:rPr>
              <a:pPr algn="r"/>
              <a:t>34</a:t>
            </a:fld>
            <a:endParaRPr lang="en-US" altLang="en-US" sz="1200" b="1">
              <a:effectLst>
                <a:outerShdw blurRad="38100" dist="38100" dir="2700000" algn="tl">
                  <a:srgbClr val="C0C0C0"/>
                </a:outerShdw>
              </a:effectLst>
              <a:latin typeface="Helvetica Neue" pitchFamily="-108" charset="0"/>
            </a:endParaRPr>
          </a:p>
        </p:txBody>
      </p:sp>
      <p:sp>
        <p:nvSpPr>
          <p:cNvPr id="217092" name="Rectangle 2"/>
          <p:cNvSpPr>
            <a:spLocks noGrp="1" noRot="1" noChangeAspect="1" noChangeArrowheads="1" noTextEdit="1"/>
          </p:cNvSpPr>
          <p:nvPr>
            <p:ph type="sldImg"/>
          </p:nvPr>
        </p:nvSpPr>
        <p:spPr>
          <a:solidFill>
            <a:srgbClr val="FFFFFF"/>
          </a:solidFill>
          <a:ln/>
        </p:spPr>
      </p:sp>
      <p:sp>
        <p:nvSpPr>
          <p:cNvPr id="217093" name="Rectangle 3"/>
          <p:cNvSpPr>
            <a:spLocks noGrp="1" noChangeArrowheads="1"/>
          </p:cNvSpPr>
          <p:nvPr>
            <p:ph type="body" idx="1"/>
          </p:nvPr>
        </p:nvSpPr>
        <p:spPr>
          <a:xfrm>
            <a:off x="381000" y="4343400"/>
            <a:ext cx="6172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p>
            <a:pPr eaLnBrk="1" hangingPunct="1"/>
            <a:r>
              <a:rPr lang="en-US" altLang="en-US" dirty="0" smtClean="0">
                <a:latin typeface="Arial" panose="020B0604020202020204" pitchFamily="34" charset="0"/>
                <a:ea typeface="ヒラギノ角ゴ Pro W3" pitchFamily="-108" charset="-128"/>
              </a:rPr>
              <a:t>Many businesses have set up shop in this virtual world.</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They sell virtual goods and services to the virtual people.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Some just test out new products or services.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It sounds like a game, but it’s more than </a:t>
            </a:r>
            <a:r>
              <a:rPr lang="en-US" altLang="en-US" dirty="0" smtClean="0">
                <a:latin typeface="Arial" panose="020B0604020202020204" pitchFamily="34" charset="0"/>
                <a:ea typeface="ヒラギノ角ゴ Pro W3" pitchFamily="-108" charset="-128"/>
              </a:rPr>
              <a:t>that, </a:t>
            </a:r>
            <a:r>
              <a:rPr lang="en-US" altLang="en-US" dirty="0" smtClean="0">
                <a:latin typeface="Arial" panose="020B0604020202020204" pitchFamily="34" charset="0"/>
                <a:ea typeface="ヒラギノ角ゴ Pro W3" pitchFamily="-108" charset="-128"/>
              </a:rPr>
              <a:t>since you get to </a:t>
            </a:r>
            <a:r>
              <a:rPr lang="en-US" altLang="en-US" u="sng" dirty="0" smtClean="0">
                <a:latin typeface="Arial" panose="020B0604020202020204" pitchFamily="34" charset="0"/>
                <a:ea typeface="ヒラギノ角ゴ Pro W3" pitchFamily="-108" charset="-128"/>
              </a:rPr>
              <a:t>create</a:t>
            </a:r>
            <a:r>
              <a:rPr lang="en-US" altLang="en-US" dirty="0" smtClean="0">
                <a:latin typeface="Arial" panose="020B0604020202020204" pitchFamily="34" charset="0"/>
                <a:ea typeface="ヒラギノ角ゴ Pro W3" pitchFamily="-108" charset="-128"/>
              </a:rPr>
              <a:t> things, buy land, build houses, stores, and other buildings.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It’s just like the real world.</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www.secondlife.com</a:t>
            </a:r>
          </a:p>
          <a:p>
            <a:pPr eaLnBrk="1" hangingPunct="1"/>
            <a:r>
              <a:rPr lang="en-US" altLang="en-US" dirty="0" smtClean="0">
                <a:solidFill>
                  <a:srgbClr val="FF0000"/>
                </a:solidFill>
                <a:latin typeface="Arial" panose="020B0604020202020204" pitchFamily="34" charset="0"/>
                <a:ea typeface="ヒラギノ角ゴ Pro W3" pitchFamily="-108" charset="-128"/>
              </a:rPr>
              <a:t>taxation of virtual economies is being discussed in committee in Washington</a:t>
            </a:r>
          </a:p>
          <a:p>
            <a:pPr eaLnBrk="1" hangingPunct="1"/>
            <a:r>
              <a:rPr lang="en-US" altLang="en-US" dirty="0" err="1" smtClean="0">
                <a:solidFill>
                  <a:srgbClr val="FF0000"/>
                </a:solidFill>
                <a:latin typeface="Arial" panose="020B0604020202020204" pitchFamily="34" charset="0"/>
                <a:ea typeface="ヒラギノ角ゴ Pro W3" pitchFamily="-108" charset="-128"/>
              </a:rPr>
              <a:t>Metaverse</a:t>
            </a:r>
            <a:r>
              <a:rPr lang="en-US" altLang="en-US" dirty="0" smtClean="0">
                <a:solidFill>
                  <a:srgbClr val="FF0000"/>
                </a:solidFill>
                <a:latin typeface="Arial" panose="020B0604020202020204" pitchFamily="34" charset="0"/>
                <a:ea typeface="ヒラギノ角ゴ Pro W3" pitchFamily="-108" charset="-128"/>
              </a:rPr>
              <a:t> Stock Exchange</a:t>
            </a:r>
          </a:p>
          <a:p>
            <a:pPr eaLnBrk="1" hangingPunct="1"/>
            <a:r>
              <a:rPr lang="en-US" altLang="en-US" dirty="0" smtClean="0">
                <a:solidFill>
                  <a:srgbClr val="FF0000"/>
                </a:solidFill>
                <a:latin typeface="Arial" panose="020B0604020202020204" pitchFamily="34" charset="0"/>
                <a:ea typeface="ヒラギノ角ゴ Pro W3" pitchFamily="-108" charset="-128"/>
              </a:rPr>
              <a:t>SL Business Magazine - A monthly magazine centered around the business aspects of Second Life. Most recent issue is 108 pages with lots of colorful articles and advertisements.</a:t>
            </a:r>
          </a:p>
        </p:txBody>
      </p:sp>
    </p:spTree>
    <p:extLst>
      <p:ext uri="{BB962C8B-B14F-4D97-AF65-F5344CB8AC3E}">
        <p14:creationId xmlns:p14="http://schemas.microsoft.com/office/powerpoint/2010/main" val="1558479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863D4F04-74B6-4402-B968-77F1A590E14C}" type="slidenum">
              <a:rPr lang="en-US" altLang="en-US" sz="1200"/>
              <a:pPr algn="r"/>
              <a:t>35</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8EFF29D1-FA27-4347-ABF7-6C3371D8BF37}" type="slidenum">
              <a:rPr lang="en-US" altLang="en-US" sz="1200" b="1">
                <a:effectLst>
                  <a:outerShdw blurRad="38100" dist="38100" dir="2700000" algn="tl">
                    <a:srgbClr val="C0C0C0"/>
                  </a:outerShdw>
                </a:effectLst>
                <a:latin typeface="Helvetica Neue" pitchFamily="-108" charset="0"/>
              </a:rPr>
              <a:pPr algn="r"/>
              <a:t>35</a:t>
            </a:fld>
            <a:endParaRPr lang="en-US" altLang="en-US" sz="1200" b="1">
              <a:effectLst>
                <a:outerShdw blurRad="38100" dist="38100" dir="2700000" algn="tl">
                  <a:srgbClr val="C0C0C0"/>
                </a:outerShdw>
              </a:effectLst>
              <a:latin typeface="Helvetica Neue" pitchFamily="-108" charset="0"/>
            </a:endParaRPr>
          </a:p>
        </p:txBody>
      </p:sp>
      <p:sp>
        <p:nvSpPr>
          <p:cNvPr id="219140" name="Rectangle 2"/>
          <p:cNvSpPr>
            <a:spLocks noGrp="1" noRot="1" noChangeAspect="1" noChangeArrowheads="1" noTextEdit="1"/>
          </p:cNvSpPr>
          <p:nvPr>
            <p:ph type="sldImg"/>
          </p:nvPr>
        </p:nvSpPr>
        <p:spPr>
          <a:solidFill>
            <a:srgbClr val="FFFFFF"/>
          </a:solidFill>
          <a:ln/>
        </p:spPr>
      </p:sp>
      <p:sp>
        <p:nvSpPr>
          <p:cNvPr id="219141" name="Rectangle 3"/>
          <p:cNvSpPr>
            <a:spLocks noGrp="1" noChangeArrowheads="1"/>
          </p:cNvSpPr>
          <p:nvPr>
            <p:ph type="body" idx="1"/>
          </p:nvPr>
        </p:nvSpPr>
        <p:spPr>
          <a:xfrm>
            <a:off x="381000" y="4343400"/>
            <a:ext cx="61722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ヒラギノ角ゴ Pro W3" pitchFamily="-108" charset="-128"/>
              </a:rPr>
              <a:t>Even the IRS is getting involved by ensuring that people who make virtual </a:t>
            </a:r>
            <a:r>
              <a:rPr lang="en-US" altLang="en-US" u="sng" dirty="0" smtClean="0">
                <a:latin typeface="Arial" panose="020B0604020202020204" pitchFamily="34" charset="0"/>
                <a:ea typeface="ヒラギノ角ゴ Pro W3" pitchFamily="-108" charset="-128"/>
              </a:rPr>
              <a:t>money</a:t>
            </a:r>
            <a:r>
              <a:rPr lang="en-US" altLang="en-US" dirty="0" smtClean="0">
                <a:latin typeface="Arial" panose="020B0604020202020204" pitchFamily="34" charset="0"/>
                <a:ea typeface="ヒラギノ角ゴ Pro W3" pitchFamily="-108" charset="-128"/>
              </a:rPr>
              <a:t> in Second Life, and convert it to </a:t>
            </a:r>
            <a:r>
              <a:rPr lang="en-US" altLang="en-US" u="sng" dirty="0" smtClean="0">
                <a:latin typeface="Arial" panose="020B0604020202020204" pitchFamily="34" charset="0"/>
                <a:ea typeface="ヒラギノ角ゴ Pro W3" pitchFamily="-108" charset="-128"/>
              </a:rPr>
              <a:t>tangible </a:t>
            </a:r>
            <a:r>
              <a:rPr lang="en-US" altLang="en-US" dirty="0" smtClean="0">
                <a:latin typeface="Arial" panose="020B0604020202020204" pitchFamily="34" charset="0"/>
                <a:ea typeface="ヒラギノ角ゴ Pro W3" pitchFamily="-108" charset="-128"/>
              </a:rPr>
              <a:t>money, pay </a:t>
            </a:r>
            <a:r>
              <a:rPr lang="en-US" altLang="en-US" u="sng" dirty="0" smtClean="0">
                <a:latin typeface="Arial" panose="020B0604020202020204" pitchFamily="34" charset="0"/>
                <a:ea typeface="ヒラギノ角ゴ Pro W3" pitchFamily="-108" charset="-128"/>
              </a:rPr>
              <a:t>taxes</a:t>
            </a:r>
            <a:r>
              <a:rPr lang="en-US" altLang="en-US" dirty="0" smtClean="0">
                <a:latin typeface="Arial" panose="020B0604020202020204" pitchFamily="34" charset="0"/>
                <a:ea typeface="ヒラギノ角ゴ Pro W3" pitchFamily="-108" charset="-128"/>
              </a:rPr>
              <a:t> on it.</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www.secondlife.com</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p:txBody>
      </p:sp>
    </p:spTree>
    <p:extLst>
      <p:ext uri="{BB962C8B-B14F-4D97-AF65-F5344CB8AC3E}">
        <p14:creationId xmlns:p14="http://schemas.microsoft.com/office/powerpoint/2010/main" val="2020047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634A089C-9839-4C16-82AC-CF1C7D4339E4}" type="slidenum">
              <a:rPr lang="en-US" altLang="en-US" sz="1200"/>
              <a:pPr algn="r"/>
              <a:t>36</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F9DAC4A7-19C2-4367-84A7-D43E8C80D28B}" type="slidenum">
              <a:rPr lang="en-US" altLang="en-US" sz="1200" b="1">
                <a:effectLst>
                  <a:outerShdw blurRad="38100" dist="38100" dir="2700000" algn="tl">
                    <a:srgbClr val="C0C0C0"/>
                  </a:outerShdw>
                </a:effectLst>
                <a:latin typeface="Helvetica Neue" pitchFamily="-108" charset="0"/>
              </a:rPr>
              <a:pPr algn="r"/>
              <a:t>36</a:t>
            </a:fld>
            <a:endParaRPr lang="en-US" altLang="en-US" sz="1200" b="1">
              <a:effectLst>
                <a:outerShdw blurRad="38100" dist="38100" dir="2700000" algn="tl">
                  <a:srgbClr val="C0C0C0"/>
                </a:outerShdw>
              </a:effectLst>
              <a:latin typeface="Helvetica Neue" pitchFamily="-108" charset="0"/>
            </a:endParaRPr>
          </a:p>
        </p:txBody>
      </p:sp>
      <p:sp>
        <p:nvSpPr>
          <p:cNvPr id="221188" name="Rectangle 2"/>
          <p:cNvSpPr>
            <a:spLocks noGrp="1" noRot="1" noChangeAspect="1" noChangeArrowheads="1" noTextEdit="1"/>
          </p:cNvSpPr>
          <p:nvPr>
            <p:ph type="sldImg"/>
          </p:nvPr>
        </p:nvSpPr>
        <p:spPr>
          <a:solidFill>
            <a:srgbClr val="FFFFFF"/>
          </a:solidFill>
          <a:ln/>
        </p:spPr>
      </p:sp>
      <p:sp>
        <p:nvSpPr>
          <p:cNvPr id="221189" name="Rectangle 3"/>
          <p:cNvSpPr>
            <a:spLocks noGrp="1" noChangeArrowheads="1"/>
          </p:cNvSpPr>
          <p:nvPr>
            <p:ph type="body" idx="1"/>
          </p:nvPr>
        </p:nvSpPr>
        <p:spPr>
          <a:xfrm>
            <a:off x="381000" y="4343400"/>
            <a:ext cx="6172200" cy="47244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eaLnBrk="1" hangingPunct="1"/>
            <a:r>
              <a:rPr lang="en-US" altLang="en-US" dirty="0" smtClean="0">
                <a:latin typeface="Arial" panose="020B0604020202020204" pitchFamily="34" charset="0"/>
                <a:ea typeface="ヒラギノ角ゴ Pro W3" pitchFamily="-108" charset="-128"/>
              </a:rPr>
              <a:t>A few years ago, the Business Week person of the week was a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person who makes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money doing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work in a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word. </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She made money mostly by buying and selling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real estate.</a:t>
            </a:r>
          </a:p>
          <a:p>
            <a:pPr eaLnBrk="1" hangingPunct="1"/>
            <a:r>
              <a:rPr lang="en-US" altLang="en-US" dirty="0" smtClean="0">
                <a:latin typeface="Arial" panose="020B0604020202020204" pitchFamily="34" charset="0"/>
                <a:ea typeface="ヒラギノ角ゴ Pro W3" pitchFamily="-108" charset="-128"/>
              </a:rPr>
              <a:t>Converting back to US Dollars yields a profit.</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One big difference between Second Life and other on-line, multi-player games is that </a:t>
            </a:r>
            <a:r>
              <a:rPr lang="en-US" altLang="en-US" dirty="0" smtClean="0">
                <a:latin typeface="Arial" panose="020B0604020202020204" pitchFamily="34" charset="0"/>
                <a:ea typeface="ヒラギノ角ゴ Pro W3" pitchFamily="-108" charset="-128"/>
              </a:rPr>
              <a:t>in Second Life you </a:t>
            </a:r>
            <a:r>
              <a:rPr lang="en-US" altLang="en-US" dirty="0" smtClean="0">
                <a:latin typeface="Arial" panose="020B0604020202020204" pitchFamily="34" charset="0"/>
                <a:ea typeface="ヒラギノ角ゴ Pro W3" pitchFamily="-108" charset="-128"/>
              </a:rPr>
              <a:t>retain the property rights to anything you </a:t>
            </a:r>
            <a:r>
              <a:rPr lang="en-US" altLang="en-US" u="sng" dirty="0" smtClean="0">
                <a:latin typeface="Arial" panose="020B0604020202020204" pitchFamily="34" charset="0"/>
                <a:ea typeface="ヒラギノ角ゴ Pro W3" pitchFamily="-108" charset="-128"/>
              </a:rPr>
              <a:t>build</a:t>
            </a:r>
            <a:r>
              <a:rPr lang="en-US" altLang="en-US" dirty="0" smtClean="0">
                <a:latin typeface="Arial" panose="020B0604020202020204" pitchFamily="34" charset="0"/>
                <a:ea typeface="ヒラギノ角ゴ Pro W3" pitchFamily="-108" charset="-128"/>
              </a:rPr>
              <a:t>.  Just like in the </a:t>
            </a:r>
            <a:r>
              <a:rPr lang="en-US" altLang="en-US" u="sng" dirty="0" smtClean="0">
                <a:latin typeface="Arial" panose="020B0604020202020204" pitchFamily="34" charset="0"/>
                <a:ea typeface="ヒラギノ角ゴ Pro W3" pitchFamily="-108" charset="-128"/>
              </a:rPr>
              <a:t>real</a:t>
            </a:r>
            <a:r>
              <a:rPr lang="en-US" altLang="en-US" dirty="0" smtClean="0">
                <a:latin typeface="Arial" panose="020B0604020202020204" pitchFamily="34" charset="0"/>
                <a:ea typeface="ヒラギノ角ゴ Pro W3" pitchFamily="-108" charset="-128"/>
              </a:rPr>
              <a:t> world.</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How can we prepare folks</a:t>
            </a:r>
            <a:r>
              <a:rPr lang="en-US" altLang="en-US" baseline="0" dirty="0" smtClean="0">
                <a:latin typeface="Arial" panose="020B0604020202020204" pitchFamily="34" charset="0"/>
                <a:ea typeface="ヒラギノ角ゴ Pro W3" pitchFamily="-108" charset="-128"/>
              </a:rPr>
              <a:t> </a:t>
            </a:r>
            <a:r>
              <a:rPr lang="en-US" altLang="en-US" dirty="0" smtClean="0">
                <a:latin typeface="Arial" panose="020B0604020202020204" pitchFamily="34" charset="0"/>
                <a:ea typeface="ヒラギノ角ゴ Pro W3" pitchFamily="-108" charset="-128"/>
              </a:rPr>
              <a:t>for working in a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business world, buying and selling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products and services to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people?</a:t>
            </a:r>
          </a:p>
          <a:p>
            <a:pPr eaLnBrk="1" hangingPunct="1"/>
            <a:endParaRPr lang="en-US" altLang="en-US" dirty="0" smtClean="0">
              <a:latin typeface="Arial" panose="020B0604020202020204" pitchFamily="34" charset="0"/>
              <a:ea typeface="ヒラギノ角ゴ Pro W3" pitchFamily="-108" charset="-128"/>
            </a:endParaRPr>
          </a:p>
          <a:p>
            <a:pPr eaLnBrk="1" hangingPunct="1">
              <a:lnSpc>
                <a:spcPct val="136000"/>
              </a:lnSpc>
            </a:pPr>
            <a:r>
              <a:rPr lang="en-US" altLang="en-US" dirty="0" smtClean="0">
                <a:latin typeface="Arial" panose="020B0604020202020204" pitchFamily="34" charset="0"/>
                <a:ea typeface="ヒラギノ角ゴ Pro W3" pitchFamily="-108" charset="-128"/>
              </a:rPr>
              <a:t>Remember that we are preparing our youth for </a:t>
            </a:r>
            <a:r>
              <a:rPr lang="en-US" altLang="en-US" u="sng" dirty="0" smtClean="0">
                <a:latin typeface="Arial" panose="020B0604020202020204" pitchFamily="34" charset="0"/>
                <a:ea typeface="ヒラギノ角ゴ Pro W3" pitchFamily="-108" charset="-128"/>
              </a:rPr>
              <a:t>jobs</a:t>
            </a:r>
            <a:r>
              <a:rPr lang="en-US" altLang="en-US" dirty="0" smtClean="0">
                <a:latin typeface="Arial" panose="020B0604020202020204" pitchFamily="34" charset="0"/>
                <a:ea typeface="ヒラギノ角ゴ Pro W3" pitchFamily="-108" charset="-128"/>
              </a:rPr>
              <a:t> that have </a:t>
            </a:r>
            <a:r>
              <a:rPr lang="en-US" altLang="en-US" u="sng" dirty="0" smtClean="0">
                <a:latin typeface="Arial" panose="020B0604020202020204" pitchFamily="34" charset="0"/>
                <a:ea typeface="ヒラギノ角ゴ Pro W3" pitchFamily="-108" charset="-128"/>
              </a:rPr>
              <a:t>yet</a:t>
            </a:r>
            <a:r>
              <a:rPr lang="en-US" altLang="en-US" dirty="0" smtClean="0">
                <a:latin typeface="Arial" panose="020B0604020202020204" pitchFamily="34" charset="0"/>
                <a:ea typeface="ヒラギノ角ゴ Pro W3" pitchFamily="-108" charset="-128"/>
              </a:rPr>
              <a:t> to be created, using </a:t>
            </a:r>
            <a:r>
              <a:rPr lang="en-US" altLang="en-US" u="sng" dirty="0" smtClean="0">
                <a:latin typeface="Arial" panose="020B0604020202020204" pitchFamily="34" charset="0"/>
                <a:ea typeface="ヒラギノ角ゴ Pro W3" pitchFamily="-108" charset="-128"/>
              </a:rPr>
              <a:t>technology</a:t>
            </a:r>
            <a:r>
              <a:rPr lang="en-US" altLang="en-US" dirty="0" smtClean="0">
                <a:latin typeface="Arial" panose="020B0604020202020204" pitchFamily="34" charset="0"/>
                <a:ea typeface="ヒラギノ角ゴ Pro W3" pitchFamily="-108" charset="-128"/>
              </a:rPr>
              <a:t> that has not </a:t>
            </a:r>
            <a:r>
              <a:rPr lang="en-US" altLang="en-US" u="sng" dirty="0" smtClean="0">
                <a:latin typeface="Arial" panose="020B0604020202020204" pitchFamily="34" charset="0"/>
                <a:ea typeface="ヒラギノ角ゴ Pro W3" pitchFamily="-108" charset="-128"/>
              </a:rPr>
              <a:t>yet</a:t>
            </a:r>
            <a:r>
              <a:rPr lang="en-US" altLang="en-US" dirty="0" smtClean="0">
                <a:latin typeface="Arial" panose="020B0604020202020204" pitchFamily="34" charset="0"/>
                <a:ea typeface="ヒラギノ角ゴ Pro W3" pitchFamily="-108" charset="-128"/>
              </a:rPr>
              <a:t> been invented, solving </a:t>
            </a:r>
            <a:r>
              <a:rPr lang="en-US" altLang="en-US" u="sng" dirty="0" smtClean="0">
                <a:latin typeface="Arial" panose="020B0604020202020204" pitchFamily="34" charset="0"/>
                <a:ea typeface="ヒラギノ角ゴ Pro W3" pitchFamily="-108" charset="-128"/>
              </a:rPr>
              <a:t>problems</a:t>
            </a:r>
            <a:r>
              <a:rPr lang="en-US" altLang="en-US" dirty="0" smtClean="0">
                <a:latin typeface="Arial" panose="020B0604020202020204" pitchFamily="34" charset="0"/>
                <a:ea typeface="ヒラギノ角ゴ Pro W3" pitchFamily="-108" charset="-128"/>
              </a:rPr>
              <a:t> we don’t </a:t>
            </a:r>
            <a:r>
              <a:rPr lang="en-US" altLang="en-US" u="sng" dirty="0" smtClean="0">
                <a:latin typeface="Arial" panose="020B0604020202020204" pitchFamily="34" charset="0"/>
                <a:ea typeface="ヒラギノ角ゴ Pro W3" pitchFamily="-108" charset="-128"/>
              </a:rPr>
              <a:t>yet</a:t>
            </a:r>
            <a:r>
              <a:rPr lang="en-US" altLang="en-US" dirty="0" smtClean="0">
                <a:latin typeface="Arial" panose="020B0604020202020204" pitchFamily="34" charset="0"/>
                <a:ea typeface="ヒラギノ角ゴ Pro W3" pitchFamily="-108" charset="-128"/>
              </a:rPr>
              <a:t> know to be problems. </a:t>
            </a:r>
          </a:p>
          <a:p>
            <a:pPr eaLnBrk="1" hangingPunct="1">
              <a:lnSpc>
                <a:spcPct val="136000"/>
              </a:lnSpc>
            </a:pPr>
            <a:endParaRPr lang="en-US" altLang="en-US" dirty="0" smtClean="0">
              <a:latin typeface="Arial" panose="020B0604020202020204" pitchFamily="34" charset="0"/>
              <a:ea typeface="ヒラギノ角ゴ Pro W3" pitchFamily="-108" charset="-128"/>
            </a:endParaRPr>
          </a:p>
          <a:p>
            <a:pPr eaLnBrk="1" hangingPunct="1">
              <a:lnSpc>
                <a:spcPct val="136000"/>
              </a:lnSpc>
            </a:pPr>
            <a:r>
              <a:rPr lang="en-US" altLang="en-US" dirty="0" smtClean="0">
                <a:latin typeface="Arial" panose="020B0604020202020204" pitchFamily="34" charset="0"/>
                <a:ea typeface="ヒラギノ角ゴ Pro W3" pitchFamily="-108" charset="-128"/>
              </a:rPr>
              <a:t>And in cases such as </a:t>
            </a:r>
            <a:r>
              <a:rPr lang="en-US" altLang="en-US" u="sng" dirty="0" smtClean="0">
                <a:latin typeface="Arial" panose="020B0604020202020204" pitchFamily="34" charset="0"/>
                <a:ea typeface="ヒラギノ角ゴ Pro W3" pitchFamily="-108" charset="-128"/>
              </a:rPr>
              <a:t>this</a:t>
            </a:r>
            <a:r>
              <a:rPr lang="en-US" altLang="en-US" dirty="0" smtClean="0">
                <a:latin typeface="Arial" panose="020B0604020202020204" pitchFamily="34" charset="0"/>
                <a:ea typeface="ヒラギノ角ゴ Pro W3" pitchFamily="-108" charset="-128"/>
              </a:rPr>
              <a:t>, the job is basically on a different </a:t>
            </a:r>
            <a:r>
              <a:rPr lang="en-US" altLang="en-US" u="sng" dirty="0" smtClean="0">
                <a:latin typeface="Arial" panose="020B0604020202020204" pitchFamily="34" charset="0"/>
                <a:ea typeface="ヒラギノ角ゴ Pro W3" pitchFamily="-108" charset="-128"/>
              </a:rPr>
              <a:t>planet</a:t>
            </a:r>
            <a:r>
              <a:rPr lang="en-US" altLang="en-US" dirty="0" smtClean="0">
                <a:latin typeface="Arial" panose="020B0604020202020204" pitchFamily="34" charset="0"/>
                <a:ea typeface="ヒラギノ角ゴ Pro W3" pitchFamily="-108" charset="-128"/>
              </a:rPr>
              <a:t>. </a:t>
            </a:r>
          </a:p>
          <a:p>
            <a:pPr eaLnBrk="1" hangingPunct="1">
              <a:lnSpc>
                <a:spcPct val="136000"/>
              </a:lnSpc>
            </a:pPr>
            <a:r>
              <a:rPr lang="en-US" altLang="en-US" dirty="0" smtClean="0">
                <a:latin typeface="Arial" panose="020B0604020202020204" pitchFamily="34" charset="0"/>
                <a:ea typeface="ヒラギノ角ゴ Pro W3" pitchFamily="-108" charset="-128"/>
              </a:rPr>
              <a:t>How </a:t>
            </a:r>
            <a:r>
              <a:rPr lang="en-US" altLang="en-US" u="sng" dirty="0" smtClean="0">
                <a:latin typeface="Arial" panose="020B0604020202020204" pitchFamily="34" charset="0"/>
                <a:ea typeface="ヒラギノ角ゴ Pro W3" pitchFamily="-108" charset="-128"/>
              </a:rPr>
              <a:t>scary</a:t>
            </a:r>
            <a:r>
              <a:rPr lang="en-US" altLang="en-US" dirty="0" smtClean="0">
                <a:latin typeface="Arial" panose="020B0604020202020204" pitchFamily="34" charset="0"/>
                <a:ea typeface="ヒラギノ角ゴ Pro W3" pitchFamily="-108" charset="-128"/>
              </a:rPr>
              <a:t> is that!</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a:t>
            </a:r>
          </a:p>
          <a:p>
            <a:pPr eaLnBrk="1" hangingPunct="1"/>
            <a:r>
              <a:rPr lang="en-US" altLang="en-US" dirty="0" smtClean="0">
                <a:latin typeface="Arial" panose="020B0604020202020204" pitchFamily="34" charset="0"/>
                <a:ea typeface="ヒラギノ角ゴ Pro W3" pitchFamily="-108" charset="-128"/>
              </a:rPr>
              <a:t>http://www.businessweek.com/magazine/content/06_18/b3982001.htm</a:t>
            </a:r>
          </a:p>
        </p:txBody>
      </p:sp>
    </p:spTree>
    <p:extLst>
      <p:ext uri="{BB962C8B-B14F-4D97-AF65-F5344CB8AC3E}">
        <p14:creationId xmlns:p14="http://schemas.microsoft.com/office/powerpoint/2010/main" val="619233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386CA8C4-D2D6-4C02-AE26-717DDF4E72C9}" type="slidenum">
              <a:rPr lang="en-US" altLang="en-US" sz="1200"/>
              <a:pPr algn="r"/>
              <a:t>37</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0E2E3B68-DDA8-44A0-BDEE-F0C15CA25005}" type="slidenum">
              <a:rPr lang="en-US" altLang="en-US" sz="1200" b="1">
                <a:effectLst>
                  <a:outerShdw blurRad="38100" dist="38100" dir="2700000" algn="tl">
                    <a:srgbClr val="C0C0C0"/>
                  </a:outerShdw>
                </a:effectLst>
                <a:latin typeface="Helvetica Neue" pitchFamily="-108" charset="0"/>
              </a:rPr>
              <a:pPr algn="r"/>
              <a:t>37</a:t>
            </a:fld>
            <a:endParaRPr lang="en-US" altLang="en-US" sz="1200" b="1">
              <a:effectLst>
                <a:outerShdw blurRad="38100" dist="38100" dir="2700000" algn="tl">
                  <a:srgbClr val="C0C0C0"/>
                </a:outerShdw>
              </a:effectLst>
              <a:latin typeface="Helvetica Neue" pitchFamily="-108" charset="0"/>
            </a:endParaRPr>
          </a:p>
        </p:txBody>
      </p:sp>
      <p:sp>
        <p:nvSpPr>
          <p:cNvPr id="223236" name="Rectangle 2"/>
          <p:cNvSpPr>
            <a:spLocks noGrp="1" noRot="1" noChangeAspect="1" noChangeArrowheads="1" noTextEdit="1"/>
          </p:cNvSpPr>
          <p:nvPr>
            <p:ph type="sldImg"/>
          </p:nvPr>
        </p:nvSpPr>
        <p:spPr>
          <a:solidFill>
            <a:srgbClr val="FFFFFF"/>
          </a:solidFill>
          <a:ln/>
        </p:spPr>
      </p:sp>
      <p:sp>
        <p:nvSpPr>
          <p:cNvPr id="223237"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ヒラギノ角ゴ Pro W3" pitchFamily="-108" charset="-128"/>
              </a:rPr>
              <a:t>Some </a:t>
            </a:r>
            <a:r>
              <a:rPr lang="en-US" altLang="en-US" dirty="0" smtClean="0">
                <a:latin typeface="Arial" panose="020B0604020202020204" pitchFamily="34" charset="0"/>
                <a:ea typeface="ヒラギノ角ゴ Pro W3" pitchFamily="-108" charset="-128"/>
              </a:rPr>
              <a:t>real-life businesses </a:t>
            </a:r>
            <a:r>
              <a:rPr lang="en-US" altLang="en-US" dirty="0" smtClean="0">
                <a:latin typeface="Arial" panose="020B0604020202020204" pitchFamily="34" charset="0"/>
                <a:ea typeface="ヒラギノ角ゴ Pro W3" pitchFamily="-108" charset="-128"/>
              </a:rPr>
              <a:t>have virtual offices and office meetings in Second Life. </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It’s much more creative than Skype.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It’s a way to bring together </a:t>
            </a:r>
            <a:r>
              <a:rPr lang="en-US" altLang="en-US" u="sng" dirty="0" smtClean="0">
                <a:latin typeface="Arial" panose="020B0604020202020204" pitchFamily="34" charset="0"/>
                <a:ea typeface="ヒラギノ角ゴ Pro W3" pitchFamily="-108" charset="-128"/>
              </a:rPr>
              <a:t>people</a:t>
            </a:r>
            <a:r>
              <a:rPr lang="en-US" altLang="en-US" dirty="0" smtClean="0">
                <a:latin typeface="Arial" panose="020B0604020202020204" pitchFamily="34" charset="0"/>
                <a:ea typeface="ヒラギノ角ゴ Pro W3" pitchFamily="-108" charset="-128"/>
              </a:rPr>
              <a:t> from around the </a:t>
            </a:r>
            <a:r>
              <a:rPr lang="en-US" altLang="en-US" dirty="0" smtClean="0">
                <a:latin typeface="Arial" panose="020B0604020202020204" pitchFamily="34" charset="0"/>
                <a:ea typeface="ヒラギノ角ゴ Pro W3" pitchFamily="-108" charset="-128"/>
              </a:rPr>
              <a:t>world in a relaxed environment.</a:t>
            </a:r>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http://www.cnn.com/2009/BUSINESS/11/05/second.life.virtual.collaboration/index.html</a:t>
            </a:r>
          </a:p>
        </p:txBody>
      </p:sp>
    </p:spTree>
    <p:extLst>
      <p:ext uri="{BB962C8B-B14F-4D97-AF65-F5344CB8AC3E}">
        <p14:creationId xmlns:p14="http://schemas.microsoft.com/office/powerpoint/2010/main" val="61154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A28E16D4-FF86-4AA8-9D91-7AA8D5E3CA04}" type="slidenum">
              <a:rPr lang="en-US" altLang="en-US" sz="1200"/>
              <a:pPr algn="r"/>
              <a:t>38</a:t>
            </a:fld>
            <a:endParaRPr lang="en-US" altLang="en-US" sz="1200"/>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ヒラギノ角ゴ Pro W3" pitchFamily="-108" charset="-128"/>
              </a:rPr>
              <a:t>Something a little different is people having a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presence in a </a:t>
            </a:r>
            <a:r>
              <a:rPr lang="en-US" altLang="en-US" u="sng" dirty="0" smtClean="0">
                <a:latin typeface="Arial" panose="020B0604020202020204" pitchFamily="34" charset="0"/>
                <a:ea typeface="ヒラギノ角ゴ Pro W3" pitchFamily="-108" charset="-128"/>
              </a:rPr>
              <a:t>traditional</a:t>
            </a:r>
            <a:r>
              <a:rPr lang="en-US" altLang="en-US" dirty="0" smtClean="0">
                <a:latin typeface="Arial" panose="020B0604020202020204" pitchFamily="34" charset="0"/>
                <a:ea typeface="ヒラギノ角ゴ Pro W3" pitchFamily="-108" charset="-128"/>
              </a:rPr>
              <a:t> business.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What we used to call </a:t>
            </a:r>
            <a:r>
              <a:rPr lang="en-US" altLang="en-US" u="sng" dirty="0" smtClean="0">
                <a:latin typeface="Arial" panose="020B0604020202020204" pitchFamily="34" charset="0"/>
                <a:ea typeface="ヒラギノ角ゴ Pro W3" pitchFamily="-108" charset="-128"/>
              </a:rPr>
              <a:t>telecommuting</a:t>
            </a:r>
            <a:r>
              <a:rPr lang="en-US" altLang="en-US" dirty="0" smtClean="0">
                <a:latin typeface="Arial" panose="020B0604020202020204" pitchFamily="34" charset="0"/>
                <a:ea typeface="ヒラギノ角ゴ Pro W3" pitchFamily="-108" charset="-128"/>
              </a:rPr>
              <a:t> can now be looked at as a </a:t>
            </a:r>
            <a:r>
              <a:rPr lang="en-US" altLang="en-US" u="sng" dirty="0" smtClean="0">
                <a:latin typeface="Arial" panose="020B0604020202020204" pitchFamily="34" charset="0"/>
                <a:ea typeface="ヒラギノ角ゴ Pro W3" pitchFamily="-108" charset="-128"/>
              </a:rPr>
              <a:t>virtual</a:t>
            </a:r>
            <a:r>
              <a:rPr lang="en-US" altLang="en-US" dirty="0" smtClean="0">
                <a:latin typeface="Arial" panose="020B0604020202020204" pitchFamily="34" charset="0"/>
                <a:ea typeface="ヒラギノ角ゴ Pro W3" pitchFamily="-108" charset="-128"/>
              </a:rPr>
              <a:t> job where you interact with your colleagues via </a:t>
            </a:r>
            <a:r>
              <a:rPr lang="en-US" altLang="en-US" u="sng" dirty="0" smtClean="0">
                <a:latin typeface="Arial" panose="020B0604020202020204" pitchFamily="34" charset="0"/>
                <a:ea typeface="ヒラギノ角ゴ Pro W3" pitchFamily="-108" charset="-128"/>
              </a:rPr>
              <a:t>computer</a:t>
            </a:r>
            <a:r>
              <a:rPr lang="en-US" altLang="en-US" dirty="0" smtClean="0">
                <a:latin typeface="Arial" panose="020B0604020202020204" pitchFamily="34" charset="0"/>
                <a:ea typeface="ヒラギノ角ゴ Pro W3" pitchFamily="-108" charset="-128"/>
              </a:rPr>
              <a:t> from </a:t>
            </a:r>
            <a:r>
              <a:rPr lang="en-US" altLang="en-US" u="sng" dirty="0" smtClean="0">
                <a:latin typeface="Arial" panose="020B0604020202020204" pitchFamily="34" charset="0"/>
                <a:ea typeface="ヒラギノ角ゴ Pro W3" pitchFamily="-108" charset="-128"/>
              </a:rPr>
              <a:t>home</a:t>
            </a:r>
            <a:r>
              <a:rPr lang="en-US" altLang="en-US" dirty="0" smtClean="0">
                <a:latin typeface="Arial" panose="020B0604020202020204" pitchFamily="34" charset="0"/>
                <a:ea typeface="ヒラギノ角ゴ Pro W3" pitchFamily="-108" charset="-128"/>
              </a:rPr>
              <a:t>, the </a:t>
            </a:r>
            <a:r>
              <a:rPr lang="en-US" altLang="en-US" u="sng" dirty="0" smtClean="0">
                <a:latin typeface="Arial" panose="020B0604020202020204" pitchFamily="34" charset="0"/>
                <a:ea typeface="ヒラギノ角ゴ Pro W3" pitchFamily="-108" charset="-128"/>
              </a:rPr>
              <a:t>beach</a:t>
            </a:r>
            <a:r>
              <a:rPr lang="en-US" altLang="en-US" dirty="0" smtClean="0">
                <a:latin typeface="Arial" panose="020B0604020202020204" pitchFamily="34" charset="0"/>
                <a:ea typeface="ヒラギノ角ゴ Pro W3" pitchFamily="-108" charset="-128"/>
              </a:rPr>
              <a:t>, or </a:t>
            </a:r>
            <a:r>
              <a:rPr lang="en-US" altLang="en-US" u="sng" dirty="0" smtClean="0">
                <a:latin typeface="Arial" panose="020B0604020202020204" pitchFamily="34" charset="0"/>
                <a:ea typeface="ヒラギノ角ゴ Pro W3" pitchFamily="-108" charset="-128"/>
              </a:rPr>
              <a:t>wherever</a:t>
            </a:r>
            <a:r>
              <a:rPr lang="en-US" altLang="en-US" dirty="0" smtClean="0">
                <a:latin typeface="Arial" panose="020B0604020202020204" pitchFamily="34" charset="0"/>
                <a:ea typeface="ヒラギノ角ゴ Pro W3" pitchFamily="-108" charset="-128"/>
              </a:rPr>
              <a:t> you are</a:t>
            </a:r>
            <a:r>
              <a:rPr lang="en-US" altLang="en-US" dirty="0" smtClean="0">
                <a:latin typeface="Arial" panose="020B0604020202020204" pitchFamily="34" charset="0"/>
                <a:ea typeface="ヒラギノ角ゴ Pro W3" pitchFamily="-108" charset="-128"/>
              </a:rPr>
              <a:t>.</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If you saw the Sandra Bullock</a:t>
            </a:r>
            <a:r>
              <a:rPr lang="en-US" altLang="en-US" baseline="0" dirty="0" smtClean="0">
                <a:latin typeface="Arial" panose="020B0604020202020204" pitchFamily="34" charset="0"/>
                <a:ea typeface="ヒラギノ角ゴ Pro W3" pitchFamily="-108" charset="-128"/>
              </a:rPr>
              <a:t> movie </a:t>
            </a:r>
            <a:r>
              <a:rPr lang="en-US" altLang="en-US" i="1" u="sng" baseline="0" dirty="0" smtClean="0">
                <a:latin typeface="Arial" panose="020B0604020202020204" pitchFamily="34" charset="0"/>
                <a:ea typeface="ヒラギノ角ゴ Pro W3" pitchFamily="-108" charset="-128"/>
              </a:rPr>
              <a:t>“The Net,” </a:t>
            </a:r>
            <a:r>
              <a:rPr lang="en-US" altLang="en-US" baseline="0" dirty="0" smtClean="0">
                <a:latin typeface="Arial" panose="020B0604020202020204" pitchFamily="34" charset="0"/>
                <a:ea typeface="ヒラギノ角ゴ Pro W3" pitchFamily="-108" charset="-128"/>
              </a:rPr>
              <a:t>you know what I am talking about.  And that was back in 1995.</a:t>
            </a:r>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http://www.virtualbusinesslifestyle.com/</a:t>
            </a:r>
          </a:p>
        </p:txBody>
      </p:sp>
    </p:spTree>
    <p:extLst>
      <p:ext uri="{BB962C8B-B14F-4D97-AF65-F5344CB8AC3E}">
        <p14:creationId xmlns:p14="http://schemas.microsoft.com/office/powerpoint/2010/main" val="3980243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a:ln/>
        </p:spPr>
      </p:sp>
      <p:sp>
        <p:nvSpPr>
          <p:cNvPr id="2795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Some people don</a:t>
            </a:r>
            <a:r>
              <a:rPr lang="ja-JP" altLang="en-US" dirty="0">
                <a:ea typeface="ヒラギノ角ゴ Pro W3" charset="0"/>
              </a:rPr>
              <a:t>’</a:t>
            </a:r>
            <a:r>
              <a:rPr lang="en-US" altLang="ja-JP" dirty="0">
                <a:ea typeface="ヒラギノ角ゴ Pro W3" charset="0"/>
              </a:rPr>
              <a:t>t like wearing a motorcycle helmet.  Or wearing a helmet while bicycling or skateboarding. It</a:t>
            </a:r>
            <a:r>
              <a:rPr lang="ja-JP" altLang="en-US" dirty="0">
                <a:ea typeface="ヒラギノ角ゴ Pro W3" charset="0"/>
              </a:rPr>
              <a:t>’</a:t>
            </a:r>
            <a:r>
              <a:rPr lang="en-US" altLang="ja-JP" dirty="0">
                <a:ea typeface="ヒラギノ角ゴ Pro W3" charset="0"/>
              </a:rPr>
              <a:t>s not cool at all.</a:t>
            </a:r>
          </a:p>
          <a:p>
            <a:endParaRPr lang="en-US" dirty="0">
              <a:ea typeface="ヒラギノ角ゴ Pro W3" charset="0"/>
            </a:endParaRPr>
          </a:p>
          <a:p>
            <a:r>
              <a:rPr lang="en-US" dirty="0">
                <a:ea typeface="ヒラギノ角ゴ Pro W3" charset="0"/>
              </a:rPr>
              <a:t>Someone thought way outside the box and created the head protection that you see here.</a:t>
            </a:r>
          </a:p>
          <a:p>
            <a:endParaRPr lang="en-US" dirty="0">
              <a:ea typeface="ヒラギノ角ゴ Pro W3" charset="0"/>
            </a:endParaRPr>
          </a:p>
          <a:p>
            <a:r>
              <a:rPr lang="en-US" dirty="0">
                <a:ea typeface="ヒラギノ角ゴ Pro W3" charset="0"/>
              </a:rPr>
              <a:t>Look closely at the fabric around the neck.</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www.hovding.com</a:t>
            </a:r>
            <a:r>
              <a:rPr lang="en-US" dirty="0">
                <a:ea typeface="ヒラギノ角ゴ Pro W3" charset="0"/>
              </a:rPr>
              <a:t>/</a:t>
            </a:r>
          </a:p>
        </p:txBody>
      </p:sp>
      <p:sp>
        <p:nvSpPr>
          <p:cNvPr id="2795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F5FC976-B35D-F541-BB51-805F9C11CA31}" type="slidenum">
              <a:rPr lang="en-US" sz="1300"/>
              <a:pPr/>
              <a:t>39</a:t>
            </a:fld>
            <a:endParaRPr lang="en-US" sz="1300"/>
          </a:p>
        </p:txBody>
      </p:sp>
    </p:spTree>
    <p:extLst>
      <p:ext uri="{BB962C8B-B14F-4D97-AF65-F5344CB8AC3E}">
        <p14:creationId xmlns:p14="http://schemas.microsoft.com/office/powerpoint/2010/main" val="397226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moving to the day when everything will be networked together. Machines will be more intelligent than</a:t>
            </a:r>
            <a:r>
              <a:rPr lang="en-US" baseline="0" dirty="0" smtClean="0"/>
              <a:t> people.</a:t>
            </a:r>
            <a:endParaRPr lang="en-US" dirty="0" smtClean="0"/>
          </a:p>
          <a:p>
            <a:endParaRPr lang="en-US" dirty="0" smtClean="0"/>
          </a:p>
          <a:p>
            <a:r>
              <a:rPr lang="en-US" dirty="0" smtClean="0"/>
              <a:t>=====</a:t>
            </a:r>
          </a:p>
          <a:p>
            <a:r>
              <a:rPr lang="en-US" dirty="0" smtClean="0"/>
              <a:t>http://www.futuristgerd.com/2013/08/22/think-with-google-tech-telekom-event-in-sao-paulo-today-my-slides/future-tech-telecom-gerd-leonhard-speaker-027/</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80335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a:ln/>
        </p:spPr>
      </p:sp>
      <p:sp>
        <p:nvSpPr>
          <p:cNvPr id="2816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It</a:t>
            </a:r>
            <a:r>
              <a:rPr lang="ja-JP" altLang="en-US" dirty="0">
                <a:ea typeface="ヒラギノ角ゴ Pro W3" charset="0"/>
              </a:rPr>
              <a:t>’</a:t>
            </a:r>
            <a:r>
              <a:rPr lang="en-US" altLang="ja-JP" dirty="0">
                <a:ea typeface="ヒラギノ角ゴ Pro W3" charset="0"/>
              </a:rPr>
              <a:t>s an airbag helmet for cyclists.  Similar to the airbags that you have in your car and hope that you never have to use.</a:t>
            </a:r>
          </a:p>
          <a:p>
            <a:endParaRPr lang="en-US" dirty="0">
              <a:ea typeface="ヒラギノ角ゴ Pro W3" charset="0"/>
            </a:endParaRPr>
          </a:p>
          <a:p>
            <a:r>
              <a:rPr lang="en-US" dirty="0">
                <a:ea typeface="ヒラギノ角ゴ Pro W3" charset="0"/>
              </a:rPr>
              <a:t>It even has a </a:t>
            </a:r>
            <a:r>
              <a:rPr lang="en-US" dirty="0" smtClean="0">
                <a:ea typeface="ヒラギノ角ゴ Pro W3" charset="0"/>
              </a:rPr>
              <a:t>little </a:t>
            </a:r>
            <a:r>
              <a:rPr lang="ja-JP" altLang="en-US" dirty="0" smtClean="0">
                <a:ea typeface="ヒラギノ角ゴ Pro W3" charset="0"/>
              </a:rPr>
              <a:t>“</a:t>
            </a:r>
            <a:r>
              <a:rPr lang="en-US" altLang="ja-JP" dirty="0">
                <a:ea typeface="ヒラギノ角ゴ Pro W3" charset="0"/>
              </a:rPr>
              <a:t>black box,</a:t>
            </a:r>
            <a:r>
              <a:rPr lang="ja-JP" altLang="en-US" dirty="0">
                <a:ea typeface="ヒラギノ角ゴ Pro W3" charset="0"/>
              </a:rPr>
              <a:t>”</a:t>
            </a:r>
            <a:r>
              <a:rPr lang="en-US" altLang="ja-JP" dirty="0">
                <a:ea typeface="ヒラギノ角ゴ Pro W3" charset="0"/>
              </a:rPr>
              <a:t> like they have on airplanes that will record the last 10 seconds of data.  </a:t>
            </a:r>
          </a:p>
          <a:p>
            <a:endParaRPr lang="en-US" dirty="0">
              <a:ea typeface="ヒラギノ角ゴ Pro W3" charset="0"/>
            </a:endParaRPr>
          </a:p>
          <a:p>
            <a:r>
              <a:rPr lang="en-US" dirty="0">
                <a:ea typeface="ヒラギノ角ゴ Pro W3" charset="0"/>
              </a:rPr>
              <a:t>The company even recycles the used airbag helmets and gives the rider a discount on a new one.</a:t>
            </a:r>
          </a:p>
          <a:p>
            <a:endParaRPr lang="en-US" dirty="0">
              <a:ea typeface="ヒラギノ角ゴ Pro W3" charset="0"/>
            </a:endParaRPr>
          </a:p>
          <a:p>
            <a:r>
              <a:rPr lang="en-US" dirty="0">
                <a:ea typeface="ヒラギノ角ゴ Pro W3" charset="0"/>
              </a:rPr>
              <a:t>Are we teaching our </a:t>
            </a:r>
            <a:r>
              <a:rPr lang="en-US" dirty="0" smtClean="0">
                <a:ea typeface="ヒラギノ角ゴ Pro W3" charset="0"/>
              </a:rPr>
              <a:t>youth to </a:t>
            </a:r>
            <a:r>
              <a:rPr lang="en-US" dirty="0">
                <a:ea typeface="ヒラギノ角ゴ Pro W3" charset="0"/>
              </a:rPr>
              <a:t>collaborate with others to solve real problems like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www.hovding.com</a:t>
            </a:r>
            <a:r>
              <a:rPr lang="en-US" dirty="0">
                <a:ea typeface="ヒラギノ角ゴ Pro W3" charset="0"/>
              </a:rPr>
              <a:t>/</a:t>
            </a:r>
          </a:p>
        </p:txBody>
      </p:sp>
      <p:sp>
        <p:nvSpPr>
          <p:cNvPr id="2816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C214DBF-537E-0749-A61E-E2642B7D9B8E}" type="slidenum">
              <a:rPr lang="en-US" sz="1300"/>
              <a:pPr/>
              <a:t>40</a:t>
            </a:fld>
            <a:endParaRPr lang="en-US" sz="1300"/>
          </a:p>
        </p:txBody>
      </p:sp>
    </p:spTree>
    <p:extLst>
      <p:ext uri="{BB962C8B-B14F-4D97-AF65-F5344CB8AC3E}">
        <p14:creationId xmlns:p14="http://schemas.microsoft.com/office/powerpoint/2010/main" val="3875646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74725" y="2133600"/>
            <a:ext cx="5365750" cy="67468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waste</a:t>
            </a:r>
            <a:r>
              <a:rPr lang="en-US" altLang="ja-JP" dirty="0">
                <a:ea typeface="ヒラギノ角ゴ Pro W3" charset="0"/>
              </a:rPr>
              <a:t>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 like </a:t>
            </a:r>
            <a:r>
              <a:rPr lang="en-US" dirty="0">
                <a:ea typeface="ヒラギノ角ゴ Pro W3" charset="0"/>
              </a:rPr>
              <a:t>snowflakes </a:t>
            </a:r>
            <a:r>
              <a:rPr lang="en-US" dirty="0" smtClean="0">
                <a:ea typeface="ヒラギノ角ゴ Pro W3" charset="0"/>
              </a:rPr>
              <a:t>- that </a:t>
            </a:r>
            <a:r>
              <a:rPr lang="en-US" dirty="0">
                <a:ea typeface="ヒラギノ角ゴ Pro W3" charset="0"/>
              </a:rPr>
              <a:t>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dirty="0" smtClean="0">
                <a:ea typeface="ヒラギノ角ゴ Pro W3" charset="0"/>
              </a:rPr>
              <a:t>Yes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trash is another man</a:t>
            </a:r>
            <a:r>
              <a:rPr lang="ja-JP" altLang="en-US" dirty="0">
                <a:ea typeface="ヒラギノ角ゴ Pro W3" charset="0"/>
              </a:rPr>
              <a:t>’</a:t>
            </a:r>
            <a:r>
              <a:rPr lang="en-US" altLang="ja-JP" dirty="0">
                <a:ea typeface="ヒラギノ角ゴ Pro W3" charset="0"/>
              </a:rPr>
              <a:t>s treasure.</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youth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In </a:t>
            </a:r>
            <a:r>
              <a:rPr lang="en-US" dirty="0">
                <a:ea typeface="ヒラギノ角ゴ Pro W3" charset="0"/>
              </a:rPr>
              <a:t>my house, the recycle bin </a:t>
            </a:r>
            <a:r>
              <a:rPr lang="en-US" dirty="0" smtClean="0">
                <a:ea typeface="ヒラギノ角ゴ Pro W3" charset="0"/>
              </a:rPr>
              <a:t>always has </a:t>
            </a:r>
            <a:r>
              <a:rPr lang="en-US" dirty="0">
                <a:ea typeface="ヒラギノ角ゴ Pro W3" charset="0"/>
              </a:rPr>
              <a:t>more in it than the garbage bin. </a:t>
            </a:r>
          </a:p>
          <a:p>
            <a:r>
              <a:rPr lang="en-US" dirty="0" smtClean="0">
                <a:ea typeface="ヒラギノ角ゴ Pro W3" charset="0"/>
              </a:rPr>
              <a:t>Can </a:t>
            </a:r>
            <a:r>
              <a:rPr lang="en-US" dirty="0">
                <a:ea typeface="ヒラギノ角ゴ Pro W3" charset="0"/>
              </a:rPr>
              <a:t>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41</a:t>
            </a:fld>
            <a:endParaRPr lang="en-US" sz="1300"/>
          </a:p>
        </p:txBody>
      </p:sp>
    </p:spTree>
    <p:extLst>
      <p:ext uri="{BB962C8B-B14F-4D97-AF65-F5344CB8AC3E}">
        <p14:creationId xmlns:p14="http://schemas.microsoft.com/office/powerpoint/2010/main" val="559815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74725" y="4479925"/>
            <a:ext cx="5527675"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mosquitos can spread malaria and other diseases?</a:t>
            </a:r>
          </a:p>
          <a:p>
            <a:r>
              <a:rPr lang="en-US" dirty="0">
                <a:ea typeface="ヒラギノ角ゴ Pro W3" charset="0"/>
              </a:rPr>
              <a:t>Here is a company comprised of kids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a:ea typeface="ヒラギノ角ゴ Pro W3" charset="0"/>
            </a:endParaRP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a:t>
            </a:r>
            <a:r>
              <a:rPr lang="en-US" altLang="ja-JP" dirty="0" smtClean="0">
                <a:ea typeface="ヒラギノ角ゴ Pro W3" charset="0"/>
              </a:rPr>
              <a:t>working with youth like this, </a:t>
            </a:r>
            <a:r>
              <a:rPr lang="en-US" altLang="ja-JP" dirty="0">
                <a:ea typeface="ヒラギノ角ゴ Pro W3" charset="0"/>
              </a:rPr>
              <a:t>and what are we doing to help them </a:t>
            </a:r>
            <a:r>
              <a:rPr lang="en-US" altLang="ja-JP" dirty="0" smtClean="0">
                <a:ea typeface="ヒラギノ角ゴ Pro W3" charset="0"/>
              </a:rPr>
              <a:t>learn?</a:t>
            </a:r>
            <a:endParaRPr lang="en-US" altLang="ja-JP" dirty="0">
              <a:ea typeface="ヒラギノ角ゴ Pro W3" charset="0"/>
            </a:endParaRPr>
          </a:p>
          <a:p>
            <a:r>
              <a:rPr lang="en-US" dirty="0">
                <a:ea typeface="ヒラギノ角ゴ Pro W3" charset="0"/>
              </a:rPr>
              <a:t>Sometimes we just have to point them to the lab and then </a:t>
            </a:r>
            <a:r>
              <a:rPr lang="en-US" u="sng" dirty="0">
                <a:ea typeface="ヒラギノ角ゴ Pro W3" charset="0"/>
              </a:rPr>
              <a:t>get out of their way</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BE0F93-2968-DF41-B44C-E6FEB1EA66FF}" type="slidenum">
              <a:rPr lang="en-US" sz="1300"/>
              <a:pPr/>
              <a:t>42</a:t>
            </a:fld>
            <a:endParaRPr lang="en-US" sz="1300"/>
          </a:p>
        </p:txBody>
      </p:sp>
    </p:spTree>
    <p:extLst>
      <p:ext uri="{BB962C8B-B14F-4D97-AF65-F5344CB8AC3E}">
        <p14:creationId xmlns:p14="http://schemas.microsoft.com/office/powerpoint/2010/main" val="530278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a:ln/>
        </p:spPr>
      </p:sp>
      <p:sp>
        <p:nvSpPr>
          <p:cNvPr id="287746" name="Notes Placeholder 2"/>
          <p:cNvSpPr>
            <a:spLocks noGrp="1"/>
          </p:cNvSpPr>
          <p:nvPr>
            <p:ph type="body" idx="1"/>
          </p:nvPr>
        </p:nvSpPr>
        <p:spPr>
          <a:xfrm>
            <a:off x="974725" y="4721225"/>
            <a:ext cx="5527675" cy="45593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20000"/>
          </a:bodyPr>
          <a:lstStyle/>
          <a:p>
            <a:r>
              <a:rPr lang="en-US" dirty="0">
                <a:ea typeface="ヒラギノ角ゴ Pro W3" charset="0"/>
              </a:rPr>
              <a:t>Here is an 11-year old kid who </a:t>
            </a:r>
            <a:r>
              <a:rPr lang="en-US" dirty="0" smtClean="0">
                <a:ea typeface="ヒラギノ角ゴ Pro W3" charset="0"/>
              </a:rPr>
              <a:t>couldn‘t</a:t>
            </a:r>
            <a:r>
              <a:rPr lang="en-US" altLang="ja-JP" dirty="0" smtClean="0">
                <a:ea typeface="ヒラギノ角ゴ Pro W3" charset="0"/>
              </a:rPr>
              <a:t> </a:t>
            </a:r>
            <a:r>
              <a:rPr lang="en-US" altLang="ja-JP" dirty="0">
                <a:ea typeface="ヒラギノ角ゴ Pro W3" charset="0"/>
              </a:rPr>
              <a:t>find the kind of </a:t>
            </a:r>
            <a:r>
              <a:rPr lang="en-US" altLang="ja-JP" dirty="0" smtClean="0">
                <a:ea typeface="ヒラギノ角ゴ Pro W3" charset="0"/>
              </a:rPr>
              <a:t>bowties </a:t>
            </a:r>
            <a:r>
              <a:rPr lang="en-US" altLang="ja-JP" dirty="0">
                <a:ea typeface="ヒラギノ角ゴ Pro W3" charset="0"/>
              </a:rPr>
              <a:t>that he wanted to wear, so he got his grandmother to teach him how to make his own.  </a:t>
            </a:r>
          </a:p>
          <a:p>
            <a:r>
              <a:rPr lang="en-US" dirty="0">
                <a:ea typeface="ヒラギノ角ゴ Pro W3" charset="0"/>
              </a:rPr>
              <a:t>Now his ties are sold at six stores in multiple states</a:t>
            </a:r>
            <a:r>
              <a:rPr lang="en-US" dirty="0" smtClean="0">
                <a:ea typeface="ヒラギノ角ゴ Pro W3" charset="0"/>
              </a:rPr>
              <a:t>.</a:t>
            </a:r>
          </a:p>
          <a:p>
            <a:endParaRPr lang="en-US" dirty="0">
              <a:ea typeface="ヒラギノ角ゴ Pro W3" charset="0"/>
            </a:endParaRPr>
          </a:p>
          <a:p>
            <a:r>
              <a:rPr lang="en-US" dirty="0">
                <a:ea typeface="ヒラギノ角ゴ Pro W3" charset="0"/>
              </a:rPr>
              <a:t>Entrepreneurship.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It’s Americans starting</a:t>
            </a:r>
            <a:r>
              <a:rPr lang="en-US" baseline="0" dirty="0" smtClean="0">
                <a:ea typeface="ヒラギノ角ゴ Pro W3" charset="0"/>
              </a:rPr>
              <a:t> their own company so they can do it </a:t>
            </a:r>
            <a:r>
              <a:rPr lang="en-US" u="sng" baseline="0" dirty="0" smtClean="0">
                <a:ea typeface="ヒラギノ角ゴ Pro W3" charset="0"/>
              </a:rPr>
              <a:t>their</a:t>
            </a:r>
            <a:r>
              <a:rPr lang="en-US" baseline="0" dirty="0" smtClean="0">
                <a:ea typeface="ヒラギノ角ゴ Pro W3" charset="0"/>
              </a:rPr>
              <a:t> way.  </a:t>
            </a:r>
          </a:p>
          <a:p>
            <a:r>
              <a:rPr lang="en-US" baseline="0" dirty="0" smtClean="0">
                <a:ea typeface="ヒラギノ角ゴ Pro W3" charset="0"/>
              </a:rPr>
              <a:t>It’s small businesses like these that are bringing the economy out of the recession.</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upstart.bizjournals.com</a:t>
            </a:r>
            <a:r>
              <a:rPr lang="en-US" dirty="0">
                <a:ea typeface="ヒラギノ角ゴ Pro W3" charset="0"/>
              </a:rPr>
              <a:t>/entrepreneurs/hot-shots/2013/02/11/</a:t>
            </a:r>
            <a:r>
              <a:rPr lang="en-US" dirty="0" err="1">
                <a:ea typeface="ヒラギノ角ゴ Pro W3" charset="0"/>
              </a:rPr>
              <a:t>moziah-bridges-of-mos-bows-about-ties.html?ana</a:t>
            </a:r>
            <a:r>
              <a:rPr lang="en-US" dirty="0">
                <a:ea typeface="ヒラギノ角ゴ Pro W3" charset="0"/>
              </a:rPr>
              <a:t>=</a:t>
            </a:r>
            <a:r>
              <a:rPr lang="en-US" dirty="0" err="1">
                <a:ea typeface="ヒラギノ角ゴ Pro W3" charset="0"/>
              </a:rPr>
              <a:t>e_du_ubj&amp;s</a:t>
            </a:r>
            <a:r>
              <a:rPr lang="en-US" dirty="0">
                <a:ea typeface="ヒラギノ角ゴ Pro W3" charset="0"/>
              </a:rPr>
              <a:t>=</a:t>
            </a:r>
            <a:r>
              <a:rPr lang="en-US" dirty="0" err="1">
                <a:ea typeface="ヒラギノ角ゴ Pro W3" charset="0"/>
              </a:rPr>
              <a:t>article_du&amp;ed</a:t>
            </a:r>
            <a:r>
              <a:rPr lang="en-US" dirty="0">
                <a:ea typeface="ヒラギノ角ゴ Pro W3" charset="0"/>
              </a:rPr>
              <a:t>=2013-02-12&amp;page=all</a:t>
            </a:r>
          </a:p>
          <a:p>
            <a:r>
              <a:rPr lang="en-US" dirty="0">
                <a:ea typeface="ヒラギノ角ゴ Pro W3" charset="0"/>
              </a:rPr>
              <a:t>Sartorial 11-year-old rocks the bow tie</a:t>
            </a:r>
          </a:p>
          <a:p>
            <a:endParaRPr lang="en-US" dirty="0">
              <a:ea typeface="ヒラギノ角ゴ Pro W3" charset="0"/>
            </a:endParaRPr>
          </a:p>
          <a:p>
            <a:r>
              <a:rPr lang="en-US" dirty="0">
                <a:ea typeface="ヒラギノ角ゴ Pro W3" charset="0"/>
              </a:rPr>
              <a:t>February 11, 2013 </a:t>
            </a:r>
          </a:p>
        </p:txBody>
      </p:sp>
      <p:sp>
        <p:nvSpPr>
          <p:cNvPr id="287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907DC50-46CD-A64E-BA9A-5C81AF2A615D}" type="slidenum">
              <a:rPr lang="en-US" sz="1300"/>
              <a:pPr/>
              <a:t>43</a:t>
            </a:fld>
            <a:endParaRPr lang="en-US" sz="1300"/>
          </a:p>
        </p:txBody>
      </p:sp>
    </p:spTree>
    <p:extLst>
      <p:ext uri="{BB962C8B-B14F-4D97-AF65-F5344CB8AC3E}">
        <p14:creationId xmlns:p14="http://schemas.microsoft.com/office/powerpoint/2010/main" val="165804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An </a:t>
            </a:r>
            <a:r>
              <a:rPr lang="en-US" dirty="0" err="1">
                <a:ea typeface="ヒラギノ角ゴ Pro W3" charset="0"/>
              </a:rPr>
              <a:t>Arduino</a:t>
            </a:r>
            <a:r>
              <a:rPr lang="en-US" dirty="0">
                <a:ea typeface="ヒラギノ角ゴ Pro W3" charset="0"/>
              </a:rPr>
              <a:t> is a small circuit board with a microprocessor that can be used to build almost anything.</a:t>
            </a:r>
          </a:p>
          <a:p>
            <a:endParaRPr lang="en-US" dirty="0">
              <a:ea typeface="ヒラギノ角ゴ Pro W3" charset="0"/>
            </a:endParaRPr>
          </a:p>
          <a:p>
            <a:r>
              <a:rPr lang="en-US" dirty="0">
                <a:ea typeface="ヒラギノ角ゴ Pro W3" charset="0"/>
              </a:rPr>
              <a:t>Here is a 12-year old who has unleashed the potential and is building useful products.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44</a:t>
            </a:fld>
            <a:endParaRPr lang="en-US" sz="1300"/>
          </a:p>
        </p:txBody>
      </p:sp>
    </p:spTree>
    <p:extLst>
      <p:ext uri="{BB962C8B-B14F-4D97-AF65-F5344CB8AC3E}">
        <p14:creationId xmlns:p14="http://schemas.microsoft.com/office/powerpoint/2010/main" val="2448962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 </a:t>
            </a:r>
            <a:r>
              <a:rPr lang="en-US" dirty="0" err="1">
                <a:ea typeface="ヒラギノ角ゴ Pro W3" charset="0"/>
              </a:rPr>
              <a:t>closeup</a:t>
            </a:r>
            <a:r>
              <a:rPr lang="en-US" dirty="0">
                <a:ea typeface="ヒラギノ角ゴ Pro W3" charset="0"/>
              </a:rPr>
              <a:t> of this circuit board that costs about $30.</a:t>
            </a:r>
          </a:p>
          <a:p>
            <a:endParaRPr lang="en-US" dirty="0">
              <a:ea typeface="ヒラギノ角ゴ Pro W3" charset="0"/>
            </a:endParaRPr>
          </a:p>
          <a:p>
            <a:r>
              <a:rPr lang="en-US" dirty="0">
                <a:ea typeface="ヒラギノ角ゴ Pro W3" charset="0"/>
              </a:rPr>
              <a:t>Think of this as an electronic version of the tinker toys or erector sets that we grew up with.</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1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15102F3-99CF-0547-B42A-FF2E5A67B4BC}" type="slidenum">
              <a:rPr lang="en-US" sz="1300"/>
              <a:pPr/>
              <a:t>45</a:t>
            </a:fld>
            <a:endParaRPr lang="en-US" sz="1300"/>
          </a:p>
        </p:txBody>
      </p:sp>
    </p:spTree>
    <p:extLst>
      <p:ext uri="{BB962C8B-B14F-4D97-AF65-F5344CB8AC3E}">
        <p14:creationId xmlns:p14="http://schemas.microsoft.com/office/powerpoint/2010/main" val="40007554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a:ln/>
        </p:spPr>
      </p:sp>
      <p:sp>
        <p:nvSpPr>
          <p:cNvPr id="293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defTabSz="965200"/>
            <a:r>
              <a:rPr lang="en-US" dirty="0">
                <a:ea typeface="ヒラギノ角ゴ Pro W3" charset="0"/>
              </a:rPr>
              <a:t>What does a typical 12 year old build with all this technology?  . . .</a:t>
            </a:r>
          </a:p>
          <a:p>
            <a:pPr defTabSz="965200"/>
            <a:endParaRPr lang="en-US" dirty="0">
              <a:ea typeface="ヒラギノ角ゴ Pro W3" charset="0"/>
            </a:endParaRPr>
          </a:p>
          <a:p>
            <a:pPr defTabSz="965200"/>
            <a:r>
              <a:rPr lang="en-US" dirty="0">
                <a:ea typeface="ヒラギノ角ゴ Pro W3" charset="0"/>
              </a:rPr>
              <a:t>Here is a small robot that is built around one of these </a:t>
            </a:r>
            <a:r>
              <a:rPr lang="en-US" dirty="0" err="1">
                <a:ea typeface="ヒラギノ角ゴ Pro W3" charset="0"/>
              </a:rPr>
              <a:t>Arduino</a:t>
            </a:r>
            <a:r>
              <a:rPr lang="en-US" dirty="0">
                <a:ea typeface="ヒラギノ角ゴ Pro W3" charset="0"/>
              </a:rPr>
              <a:t> circuits that has a built-in methane detector. </a:t>
            </a:r>
          </a:p>
          <a:p>
            <a:pPr defTabSz="965200"/>
            <a:endParaRPr lang="en-US" dirty="0">
              <a:ea typeface="ヒラギノ角ゴ Pro W3" charset="0"/>
            </a:endParaRPr>
          </a:p>
          <a:p>
            <a:pPr defTabSz="965200"/>
            <a:r>
              <a:rPr lang="en-US" dirty="0">
                <a:ea typeface="ヒラギノ角ゴ Pro W3" charset="0"/>
              </a:rPr>
              <a:t> In plain language--- this 12-year old boy has built a remote-controlled fart detector.</a:t>
            </a: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pPr defTabSz="965200"/>
            <a:endParaRPr lang="en-US" dirty="0">
              <a:ea typeface="ヒラギノ角ゴ Pro W3" charset="0"/>
            </a:endParaRPr>
          </a:p>
          <a:p>
            <a:pPr defTabSz="965200"/>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pPr defTabSz="965200"/>
            <a:endParaRPr lang="en-US" dirty="0">
              <a:ea typeface="ヒラギノ角ゴ Pro W3" charset="0"/>
            </a:endParaRPr>
          </a:p>
          <a:p>
            <a:pPr defTabSz="965200"/>
            <a:endParaRPr lang="en-US" dirty="0">
              <a:ea typeface="ヒラギノ角ゴ Pro W3" charset="0"/>
            </a:endParaRPr>
          </a:p>
        </p:txBody>
      </p:sp>
      <p:sp>
        <p:nvSpPr>
          <p:cNvPr id="293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454F71-8B3E-2947-8BE4-335FCB75719E}" type="slidenum">
              <a:rPr lang="en-US" sz="1300"/>
              <a:pPr/>
              <a:t>46</a:t>
            </a:fld>
            <a:endParaRPr lang="en-US" sz="1300"/>
          </a:p>
        </p:txBody>
      </p:sp>
    </p:spTree>
    <p:extLst>
      <p:ext uri="{BB962C8B-B14F-4D97-AF65-F5344CB8AC3E}">
        <p14:creationId xmlns:p14="http://schemas.microsoft.com/office/powerpoint/2010/main" val="4182105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the same 12-year old teaching a class on a Saturday morning to people </a:t>
            </a:r>
            <a:r>
              <a:rPr lang="en-US" dirty="0" smtClean="0">
                <a:ea typeface="ヒラギノ角ゴ Pro W3" charset="0"/>
              </a:rPr>
              <a:t>who want </a:t>
            </a:r>
            <a:r>
              <a:rPr lang="en-US" dirty="0">
                <a:ea typeface="ヒラギノ角ゴ Pro W3" charset="0"/>
              </a:rPr>
              <a:t>to learn how to make and program things with the Arduino microprocessor.  </a:t>
            </a:r>
          </a:p>
          <a:p>
            <a:endParaRPr lang="en-US" dirty="0">
              <a:ea typeface="ヒラギノ角ゴ Pro W3" charset="0"/>
            </a:endParaRPr>
          </a:p>
          <a:p>
            <a:r>
              <a:rPr lang="en-US" dirty="0">
                <a:ea typeface="ヒラギノ角ゴ Pro W3" charset="0"/>
              </a:rPr>
              <a:t>This kid might just end up at MIT.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47</a:t>
            </a:fld>
            <a:endParaRPr lang="en-US" sz="1300"/>
          </a:p>
        </p:txBody>
      </p:sp>
    </p:spTree>
    <p:extLst>
      <p:ext uri="{BB962C8B-B14F-4D97-AF65-F5344CB8AC3E}">
        <p14:creationId xmlns:p14="http://schemas.microsoft.com/office/powerpoint/2010/main" val="30239155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here is a cell phone that you can make using the </a:t>
            </a:r>
            <a:r>
              <a:rPr lang="en-US" dirty="0" err="1">
                <a:ea typeface="ヒラギノ角ゴ Pro W3" charset="0"/>
              </a:rPr>
              <a:t>Arduino</a:t>
            </a:r>
            <a:r>
              <a:rPr lang="en-US" dirty="0">
                <a:ea typeface="ヒラギノ角ゴ Pro W3" charset="0"/>
              </a:rPr>
              <a:t> microprocessor and a 3D-printed case.</a:t>
            </a:r>
          </a:p>
          <a:p>
            <a:endParaRPr lang="en-US" dirty="0">
              <a:ea typeface="ヒラギノ角ゴ Pro W3" charset="0"/>
            </a:endParaRPr>
          </a:p>
          <a:p>
            <a:r>
              <a:rPr lang="en-US" dirty="0">
                <a:ea typeface="ヒラギノ角ゴ Pro W3" charset="0"/>
              </a:rPr>
              <a:t>Are we setting up our </a:t>
            </a:r>
            <a:r>
              <a:rPr lang="en-US" dirty="0" smtClean="0">
                <a:ea typeface="ヒラギノ角ゴ Pro W3" charset="0"/>
              </a:rPr>
              <a:t>youth to </a:t>
            </a:r>
            <a:r>
              <a:rPr lang="en-US" dirty="0">
                <a:ea typeface="ヒラギノ角ゴ Pro W3" charset="0"/>
              </a:rPr>
              <a:t>be this </a:t>
            </a:r>
            <a:r>
              <a:rPr lang="en-US" dirty="0" smtClean="0">
                <a:ea typeface="ヒラギノ角ゴ Pro W3" charset="0"/>
              </a:rPr>
              <a:t>creative -- and giving them the tools they need to start their own business?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www.engadget.com</a:t>
            </a:r>
            <a:r>
              <a:rPr lang="en-US" dirty="0">
                <a:ea typeface="ヒラギノ角ゴ Pro W3" charset="0"/>
              </a:rPr>
              <a:t>/2013/07/22/</a:t>
            </a:r>
            <a:r>
              <a:rPr lang="en-US" dirty="0" err="1">
                <a:ea typeface="ヒラギノ角ゴ Pro W3" charset="0"/>
              </a:rPr>
              <a:t>arduino-hackaphone</a:t>
            </a:r>
            <a:r>
              <a:rPr lang="en-US" dirty="0">
                <a:ea typeface="ヒラギノ角ゴ Pro W3" charset="0"/>
              </a:rPr>
              <a:t>/</a:t>
            </a:r>
          </a:p>
          <a:p>
            <a:endParaRPr lang="en-US" dirty="0">
              <a:ea typeface="ヒラギノ角ゴ Pro W3" charset="0"/>
            </a:endParaRPr>
          </a:p>
          <a:p>
            <a:r>
              <a:rPr lang="en-US" dirty="0">
                <a:ea typeface="ヒラギノ角ゴ Pro W3" charset="0"/>
              </a:rPr>
              <a:t>This </a:t>
            </a:r>
            <a:r>
              <a:rPr lang="en-US" dirty="0" err="1">
                <a:ea typeface="ヒラギノ角ゴ Pro W3" charset="0"/>
              </a:rPr>
              <a:t>Arduino</a:t>
            </a:r>
            <a:r>
              <a:rPr lang="en-US" dirty="0">
                <a:ea typeface="ヒラギノ角ゴ Pro W3" charset="0"/>
              </a:rPr>
              <a:t> </a:t>
            </a:r>
            <a:r>
              <a:rPr lang="en-US" dirty="0" err="1">
                <a:ea typeface="ヒラギノ角ゴ Pro W3" charset="0"/>
              </a:rPr>
              <a:t>hackaphone</a:t>
            </a:r>
            <a:r>
              <a:rPr lang="en-US" dirty="0">
                <a:ea typeface="ヒラギノ角ゴ Pro W3" charset="0"/>
              </a:rPr>
              <a:t> was never going to be pretty, but it does the job</a:t>
            </a:r>
          </a:p>
          <a:p>
            <a:endParaRPr lang="en-US" dirty="0">
              <a:ea typeface="ヒラギノ角ゴ Pro W3" charset="0"/>
            </a:endParaRPr>
          </a:p>
          <a:p>
            <a:endParaRPr lang="en-US" dirty="0">
              <a:ea typeface="ヒラギノ角ゴ Pro W3" charset="0"/>
            </a:endParaRPr>
          </a:p>
        </p:txBody>
      </p:sp>
      <p:sp>
        <p:nvSpPr>
          <p:cNvPr id="297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B21ED2-3B6C-8543-91B5-EDB40632943F}" type="slidenum">
              <a:rPr lang="en-US" sz="1300"/>
              <a:pPr/>
              <a:t>48</a:t>
            </a:fld>
            <a:endParaRPr lang="en-US" sz="1300"/>
          </a:p>
        </p:txBody>
      </p:sp>
    </p:spTree>
    <p:extLst>
      <p:ext uri="{BB962C8B-B14F-4D97-AF65-F5344CB8AC3E}">
        <p14:creationId xmlns:p14="http://schemas.microsoft.com/office/powerpoint/2010/main" val="1203468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rmAutofit fontScale="77500" lnSpcReduction="20000"/>
          </a:bodyPr>
          <a:lstStyle/>
          <a:p>
            <a:r>
              <a:rPr lang="en-US" dirty="0" smtClean="0"/>
              <a:t>Pizza Hut has developed this new computer-topped table that allows you to see what your food</a:t>
            </a:r>
            <a:r>
              <a:rPr lang="en-US" baseline="0" dirty="0" smtClean="0"/>
              <a:t> will look like before you order.  </a:t>
            </a:r>
          </a:p>
          <a:p>
            <a:endParaRPr lang="en-US" baseline="0" dirty="0" smtClean="0"/>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endParaRPr lang="en-US" baseline="0" dirty="0" smtClean="0"/>
          </a:p>
          <a:p>
            <a:r>
              <a:rPr lang="en-US" baseline="0" dirty="0" smtClean="0"/>
              <a:t>After you order, you can use the table top to play games while you wait.</a:t>
            </a:r>
          </a:p>
          <a:p>
            <a:endParaRPr lang="en-US" baseline="0" dirty="0" smtClean="0"/>
          </a:p>
          <a:p>
            <a:r>
              <a:rPr lang="en-US" baseline="0" dirty="0" smtClean="0"/>
              <a:t>Technology like this could eliminate many waiter and order-taker  positions. </a:t>
            </a:r>
          </a:p>
          <a:p>
            <a:r>
              <a:rPr lang="en-US" baseline="0" dirty="0" smtClean="0"/>
              <a:t> </a:t>
            </a:r>
          </a:p>
          <a:p>
            <a:r>
              <a:rPr lang="en-US" baseline="0" dirty="0" smtClean="0"/>
              <a:t>But it creates high-tech positions to design, build, install, and maintain these technologies.</a:t>
            </a:r>
          </a:p>
          <a:p>
            <a:endParaRPr lang="en-US" baseline="0" dirty="0" smtClean="0"/>
          </a:p>
          <a:p>
            <a:r>
              <a:rPr lang="en-US" baseline="0" dirty="0" smtClean="0"/>
              <a:t>And best of all for the guys ---  this eliminates all reasons to have to talk on a date.  ;-)</a:t>
            </a:r>
          </a:p>
          <a:p>
            <a:endParaRPr lang="en-US" dirty="0" smtClean="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www.youtube.com</a:t>
            </a:r>
            <a:r>
              <a:rPr lang="en-US" dirty="0" smtClean="0"/>
              <a:t>/</a:t>
            </a:r>
            <a:r>
              <a:rPr lang="en-US" dirty="0" err="1" smtClean="0"/>
              <a:t>watch?v</a:t>
            </a:r>
            <a:r>
              <a:rPr lang="en-US" dirty="0" smtClean="0"/>
              <a:t>=xvT0MCugb58#t=13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49</a:t>
            </a:fld>
            <a:endParaRPr lang="en-US"/>
          </a:p>
        </p:txBody>
      </p:sp>
    </p:spTree>
    <p:extLst>
      <p:ext uri="{BB962C8B-B14F-4D97-AF65-F5344CB8AC3E}">
        <p14:creationId xmlns:p14="http://schemas.microsoft.com/office/powerpoint/2010/main" val="61314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There is a lot of high-tech going</a:t>
            </a:r>
            <a:r>
              <a:rPr lang="en-US" baseline="0" dirty="0" smtClean="0"/>
              <a:t> on in modern kitchens.  The appliances are all talking to each other</a:t>
            </a:r>
            <a:r>
              <a:rPr lang="en-US" baseline="0" dirty="0" smtClean="0"/>
              <a:t>.</a:t>
            </a:r>
          </a:p>
          <a:p>
            <a:endParaRPr lang="en-US" baseline="0" dirty="0" smtClean="0"/>
          </a:p>
          <a:p>
            <a:r>
              <a:rPr lang="en-US" baseline="0" dirty="0" smtClean="0"/>
              <a:t>And when you are running low on milk, the refrigerator orders another gallon that could be delivered directly to your house</a:t>
            </a:r>
            <a:r>
              <a:rPr lang="en-US" baseline="0" dirty="0" smtClean="0"/>
              <a:t>.</a:t>
            </a:r>
          </a:p>
          <a:p>
            <a:endParaRPr lang="en-US" baseline="0" dirty="0" smtClean="0"/>
          </a:p>
          <a:p>
            <a:r>
              <a:rPr lang="en-US" baseline="0" dirty="0" smtClean="0"/>
              <a:t>When the milk arrives, your refrigerator could even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a:t>
            </a:r>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413109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B6B3182F-9C39-4208-9EA8-6A9D3FC240EE}" type="slidenum">
              <a:rPr lang="en-US" altLang="en-US" sz="1200"/>
              <a:pPr/>
              <a:t>50</a:t>
            </a:fld>
            <a:endParaRPr lang="en-US" altLang="en-US" sz="120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eaLnBrk="1" hangingPunct="1"/>
            <a:r>
              <a:rPr lang="en-US" altLang="en-US" dirty="0" smtClean="0">
                <a:latin typeface="Arial" panose="020B0604020202020204" pitchFamily="34" charset="0"/>
                <a:ea typeface="ヒラギノ角ゴ Pro W3" pitchFamily="-108" charset="-128"/>
              </a:rPr>
              <a:t>Here is a machine in a city park that takes </a:t>
            </a:r>
            <a:r>
              <a:rPr lang="en-US" altLang="en-US" u="sng" dirty="0" smtClean="0">
                <a:latin typeface="Arial" panose="020B0604020202020204" pitchFamily="34" charset="0"/>
                <a:ea typeface="ヒラギノ角ゴ Pro W3" pitchFamily="-108" charset="-128"/>
              </a:rPr>
              <a:t>dog</a:t>
            </a:r>
            <a:r>
              <a:rPr lang="en-US" altLang="en-US" dirty="0" smtClean="0">
                <a:latin typeface="Arial" panose="020B0604020202020204" pitchFamily="34" charset="0"/>
                <a:ea typeface="ヒラギノ角ゴ Pro W3" pitchFamily="-108" charset="-128"/>
              </a:rPr>
              <a:t> poop and converts it to methane gas that lights the street light.  </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And it’s a self-serve operation too.</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Could this be taken to a </a:t>
            </a:r>
            <a:r>
              <a:rPr lang="en-US" altLang="en-US" u="sng" dirty="0" smtClean="0">
                <a:latin typeface="Arial" panose="020B0604020202020204" pitchFamily="34" charset="0"/>
                <a:ea typeface="ヒラギノ角ゴ Pro W3" pitchFamily="-108" charset="-128"/>
              </a:rPr>
              <a:t>larger</a:t>
            </a:r>
            <a:r>
              <a:rPr lang="en-US" altLang="en-US" dirty="0" smtClean="0">
                <a:latin typeface="Arial" panose="020B0604020202020204" pitchFamily="34" charset="0"/>
                <a:ea typeface="ヒラギノ角ゴ Pro W3" pitchFamily="-108" charset="-128"/>
              </a:rPr>
              <a:t> scale?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What are we currently doing to maximize the potential </a:t>
            </a:r>
            <a:r>
              <a:rPr lang="en-US" altLang="en-US" u="sng" dirty="0" smtClean="0">
                <a:latin typeface="Arial" panose="020B0604020202020204" pitchFamily="34" charset="0"/>
                <a:ea typeface="ヒラギノ角ゴ Pro W3" pitchFamily="-108" charset="-128"/>
              </a:rPr>
              <a:t>power</a:t>
            </a:r>
            <a:r>
              <a:rPr lang="en-US" altLang="en-US" dirty="0" smtClean="0">
                <a:latin typeface="Arial" panose="020B0604020202020204" pitchFamily="34" charset="0"/>
                <a:ea typeface="ヒラギノ角ゴ Pro W3" pitchFamily="-108" charset="-128"/>
              </a:rPr>
              <a:t> hidden in our pet poop?</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What are we currently doing to maximize the potential </a:t>
            </a:r>
            <a:r>
              <a:rPr lang="en-US" altLang="en-US" u="sng" dirty="0" smtClean="0">
                <a:latin typeface="Arial" panose="020B0604020202020204" pitchFamily="34" charset="0"/>
                <a:ea typeface="ヒラギノ角ゴ Pro W3" pitchFamily="-108" charset="-128"/>
              </a:rPr>
              <a:t>power</a:t>
            </a:r>
            <a:r>
              <a:rPr lang="en-US" altLang="en-US" dirty="0" smtClean="0">
                <a:latin typeface="Arial" panose="020B0604020202020204" pitchFamily="34" charset="0"/>
                <a:ea typeface="ヒラギノ角ゴ Pro W3" pitchFamily="-108" charset="-128"/>
              </a:rPr>
              <a:t> hidden in our youth’s brains?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Are we doing all we can to help our youth come up with solutions to the world’s problems?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Is that what we should be doing?</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http://www.govtech.com/technology/Pet-Poop-Fueling-City-Park-Light.html</a:t>
            </a:r>
          </a:p>
        </p:txBody>
      </p:sp>
    </p:spTree>
    <p:extLst>
      <p:ext uri="{BB962C8B-B14F-4D97-AF65-F5344CB8AC3E}">
        <p14:creationId xmlns:p14="http://schemas.microsoft.com/office/powerpoint/2010/main" val="3113673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E79F1281-29E7-42AE-8D80-5F4BCD921997}" type="slidenum">
              <a:rPr lang="en-US" altLang="en-US" sz="1200"/>
              <a:pPr/>
              <a:t>51</a:t>
            </a:fld>
            <a:endParaRPr lang="en-US" altLang="en-US" sz="12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pPr eaLnBrk="1" hangingPunct="1"/>
            <a:r>
              <a:rPr lang="en-US" altLang="en-US" dirty="0" smtClean="0">
                <a:latin typeface="Arial" panose="020B0604020202020204" pitchFamily="34" charset="0"/>
                <a:ea typeface="ヒラギノ角ゴ Pro W3" pitchFamily="-108" charset="-128"/>
              </a:rPr>
              <a:t>Have you heard of the problem of storm water </a:t>
            </a:r>
            <a:r>
              <a:rPr lang="en-US" altLang="en-US" u="sng" dirty="0" smtClean="0">
                <a:latin typeface="Arial" panose="020B0604020202020204" pitchFamily="34" charset="0"/>
                <a:ea typeface="ヒラギノ角ゴ Pro W3" pitchFamily="-108" charset="-128"/>
              </a:rPr>
              <a:t>runoff</a:t>
            </a:r>
            <a:r>
              <a:rPr lang="en-US" altLang="en-US" dirty="0" smtClean="0">
                <a:latin typeface="Arial" panose="020B0604020202020204" pitchFamily="34" charset="0"/>
                <a:ea typeface="ヒラギノ角ゴ Pro W3" pitchFamily="-108" charset="-128"/>
              </a:rPr>
              <a:t>?</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You probably have a line-item on your water bill in order to </a:t>
            </a:r>
            <a:r>
              <a:rPr lang="en-US" altLang="en-US" u="sng" dirty="0" smtClean="0">
                <a:latin typeface="Arial" panose="020B0604020202020204" pitchFamily="34" charset="0"/>
                <a:ea typeface="ヒラギノ角ゴ Pro W3" pitchFamily="-108" charset="-128"/>
              </a:rPr>
              <a:t>pay</a:t>
            </a:r>
            <a:r>
              <a:rPr lang="en-US" altLang="en-US" dirty="0" smtClean="0">
                <a:latin typeface="Arial" panose="020B0604020202020204" pitchFamily="34" charset="0"/>
                <a:ea typeface="ヒラギノ角ゴ Pro W3" pitchFamily="-108" charset="-128"/>
              </a:rPr>
              <a:t> for it.</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Basically, water runs off hard surfaces like houses, roads, and parking lots causing floods when it rains. If the water could instead soak </a:t>
            </a:r>
            <a:r>
              <a:rPr lang="en-US" altLang="en-US" u="sng" dirty="0" smtClean="0">
                <a:latin typeface="Arial" panose="020B0604020202020204" pitchFamily="34" charset="0"/>
                <a:ea typeface="ヒラギノ角ゴ Pro W3" pitchFamily="-108" charset="-128"/>
              </a:rPr>
              <a:t>into</a:t>
            </a:r>
            <a:r>
              <a:rPr lang="en-US" altLang="en-US" dirty="0" smtClean="0">
                <a:latin typeface="Arial" panose="020B0604020202020204" pitchFamily="34" charset="0"/>
                <a:ea typeface="ヒラギノ角ゴ Pro W3" pitchFamily="-108" charset="-128"/>
              </a:rPr>
              <a:t> the ground, it wouldn’t run off and cause problems.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Here is a concrete-like substance made from discarded plastic bottles that lets the rain sink through, thus eliminating the storm water runoff.</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Which of your youth are thinking up creative solutions to world problems like this?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http://www.gizmag.com/palstisoil-pervious-concrete-made-from-bottles/17000/</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In order to make </a:t>
            </a:r>
            <a:r>
              <a:rPr lang="en-US" altLang="en-US" dirty="0" err="1" smtClean="0">
                <a:solidFill>
                  <a:srgbClr val="FF0000"/>
                </a:solidFill>
                <a:latin typeface="Arial" panose="020B0604020202020204" pitchFamily="34" charset="0"/>
                <a:ea typeface="ヒラギノ角ゴ Pro W3" pitchFamily="-108" charset="-128"/>
              </a:rPr>
              <a:t>Plastisoil</a:t>
            </a:r>
            <a:r>
              <a:rPr lang="en-US" altLang="en-US" dirty="0" smtClean="0">
                <a:solidFill>
                  <a:srgbClr val="FF0000"/>
                </a:solidFill>
                <a:latin typeface="Arial" panose="020B0604020202020204" pitchFamily="34" charset="0"/>
                <a:ea typeface="ヒラギノ角ゴ Pro W3" pitchFamily="-108" charset="-128"/>
              </a:rPr>
              <a:t>, discarded polyethylene terephthalate (PET) plastic bottles are pulverized and mixed with soil, and then </a:t>
            </a:r>
            <a:r>
              <a:rPr lang="en-US" altLang="en-US" i="1" dirty="0" smtClean="0">
                <a:solidFill>
                  <a:srgbClr val="FF0000"/>
                </a:solidFill>
                <a:latin typeface="Arial" panose="020B0604020202020204" pitchFamily="34" charset="0"/>
                <a:ea typeface="ヒラギノ角ゴ Pro W3" pitchFamily="-108" charset="-128"/>
              </a:rPr>
              <a:t>that </a:t>
            </a:r>
            <a:r>
              <a:rPr lang="en-US" altLang="en-US" dirty="0" smtClean="0">
                <a:solidFill>
                  <a:srgbClr val="FF0000"/>
                </a:solidFill>
                <a:latin typeface="Arial" panose="020B0604020202020204" pitchFamily="34" charset="0"/>
                <a:ea typeface="ヒラギノ角ゴ Pro W3" pitchFamily="-108" charset="-128"/>
              </a:rPr>
              <a:t>mixture is blended with a coarse aggregate and heated. The result is a hard yet non-watertight substance, similar to pervious concrete or porous asphalt.</a:t>
            </a:r>
          </a:p>
        </p:txBody>
      </p:sp>
    </p:spTree>
    <p:extLst>
      <p:ext uri="{BB962C8B-B14F-4D97-AF65-F5344CB8AC3E}">
        <p14:creationId xmlns:p14="http://schemas.microsoft.com/office/powerpoint/2010/main" val="814739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B32F7A92-3763-4E50-BA1D-98C6A524DDDF}" type="slidenum">
              <a:rPr lang="en-US" altLang="en-US" sz="1200"/>
              <a:pPr/>
              <a:t>52</a:t>
            </a:fld>
            <a:endParaRPr lang="en-US" altLang="en-US" sz="12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304800" y="4343400"/>
            <a:ext cx="6248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altLang="en-US" dirty="0" smtClean="0">
                <a:latin typeface="Arial" panose="020B0604020202020204" pitchFamily="34" charset="0"/>
                <a:ea typeface="ヒラギノ角ゴ Pro W3" pitchFamily="-108" charset="-128"/>
              </a:rPr>
              <a:t>That black stuff that holds asphalt roads together is </a:t>
            </a:r>
            <a:r>
              <a:rPr lang="en-US" altLang="en-US" u="sng" dirty="0" smtClean="0">
                <a:latin typeface="Arial" panose="020B0604020202020204" pitchFamily="34" charset="0"/>
                <a:ea typeface="ヒラギノ角ゴ Pro W3" pitchFamily="-108" charset="-128"/>
              </a:rPr>
              <a:t>usually</a:t>
            </a:r>
            <a:r>
              <a:rPr lang="en-US" altLang="en-US" dirty="0" smtClean="0">
                <a:latin typeface="Arial" panose="020B0604020202020204" pitchFamily="34" charset="0"/>
                <a:ea typeface="ヒラギノ角ゴ Pro W3" pitchFamily="-108" charset="-128"/>
              </a:rPr>
              <a:t> made from petroleum.</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Here someone figured out how to do it </a:t>
            </a:r>
            <a:r>
              <a:rPr lang="en-US" altLang="en-US" u="sng" dirty="0" smtClean="0">
                <a:latin typeface="Arial" panose="020B0604020202020204" pitchFamily="34" charset="0"/>
                <a:ea typeface="ヒラギノ角ゴ Pro W3" pitchFamily="-108" charset="-128"/>
              </a:rPr>
              <a:t>without</a:t>
            </a:r>
            <a:r>
              <a:rPr lang="en-US" altLang="en-US" dirty="0" smtClean="0">
                <a:latin typeface="Arial" panose="020B0604020202020204" pitchFamily="34" charset="0"/>
                <a:ea typeface="ヒラギノ角ゴ Pro W3" pitchFamily="-108" charset="-128"/>
              </a:rPr>
              <a:t> petroleum, but used </a:t>
            </a:r>
            <a:r>
              <a:rPr lang="en-US" altLang="en-US" u="sng" dirty="0" smtClean="0">
                <a:latin typeface="Arial" panose="020B0604020202020204" pitchFamily="34" charset="0"/>
                <a:ea typeface="ヒラギノ角ゴ Pro W3" pitchFamily="-108" charset="-128"/>
              </a:rPr>
              <a:t>pig</a:t>
            </a:r>
            <a:r>
              <a:rPr lang="en-US" altLang="en-US" dirty="0" smtClean="0">
                <a:latin typeface="Arial" panose="020B0604020202020204" pitchFamily="34" charset="0"/>
                <a:ea typeface="ヒラギノ角ゴ Pro W3" pitchFamily="-108" charset="-128"/>
              </a:rPr>
              <a:t> poop instead.</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Yes, you may be driving over a road made from pig poop.</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That’s some </a:t>
            </a:r>
            <a:r>
              <a:rPr lang="en-US" altLang="en-US" u="sng" dirty="0" smtClean="0">
                <a:latin typeface="Arial" panose="020B0604020202020204" pitchFamily="34" charset="0"/>
                <a:ea typeface="ヒラギノ角ゴ Pro W3" pitchFamily="-108" charset="-128"/>
              </a:rPr>
              <a:t>serious</a:t>
            </a:r>
            <a:r>
              <a:rPr lang="en-US" altLang="en-US" dirty="0" smtClean="0">
                <a:latin typeface="Arial" panose="020B0604020202020204" pitchFamily="34" charset="0"/>
                <a:ea typeface="ヒラギノ角ゴ Pro W3" pitchFamily="-108" charset="-128"/>
              </a:rPr>
              <a:t> recycling!</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http://www.washingtonpost.com/wp-dyn/content/article/2010/04/15/AR2010041504638.html</a:t>
            </a:r>
          </a:p>
          <a:p>
            <a:pPr eaLnBrk="1" hangingPunct="1"/>
            <a:r>
              <a:rPr lang="en-US" altLang="en-US" dirty="0" smtClean="0">
                <a:solidFill>
                  <a:srgbClr val="FF0000"/>
                </a:solidFill>
                <a:latin typeface="Arial" panose="020B0604020202020204" pitchFamily="34" charset="0"/>
                <a:ea typeface="ヒラギノ角ゴ Pro W3" pitchFamily="-108" charset="-128"/>
              </a:rPr>
              <a:t>http://videos.stltoday.com/p/video?id=12758795</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a:p>
            <a:pPr eaLnBrk="1" hangingPunct="1"/>
            <a:endParaRPr lang="en-US" altLang="en-US" dirty="0" smtClean="0">
              <a:solidFill>
                <a:srgbClr val="FF0000"/>
              </a:solidFill>
              <a:latin typeface="Arial" panose="020B0604020202020204" pitchFamily="34" charset="0"/>
              <a:ea typeface="ヒラギノ角ゴ Pro W3" pitchFamily="-108" charset="-128"/>
            </a:endParaRPr>
          </a:p>
        </p:txBody>
      </p:sp>
    </p:spTree>
    <p:extLst>
      <p:ext uri="{BB962C8B-B14F-4D97-AF65-F5344CB8AC3E}">
        <p14:creationId xmlns:p14="http://schemas.microsoft.com/office/powerpoint/2010/main" val="3337154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05D0D884-82E8-4083-8F0C-8FBB86D7432B}" type="slidenum">
              <a:rPr lang="en-US" altLang="en-US" sz="1200"/>
              <a:pPr algn="r"/>
              <a:t>53</a:t>
            </a:fld>
            <a:endParaRPr lang="en-US" altLang="en-US" sz="1200"/>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eaLnBrk="1" hangingPunct="1"/>
            <a:r>
              <a:rPr lang="en-US" altLang="en-US" dirty="0" smtClean="0">
                <a:latin typeface="Arial" panose="020B0604020202020204" pitchFamily="34" charset="0"/>
                <a:ea typeface="ヒラギノ角ゴ Pro W3" pitchFamily="-108" charset="-128"/>
              </a:rPr>
              <a:t>Here is a printer that prints three-dimensional </a:t>
            </a:r>
            <a:r>
              <a:rPr lang="en-US" altLang="en-US" u="sng" dirty="0" smtClean="0">
                <a:latin typeface="Arial" panose="020B0604020202020204" pitchFamily="34" charset="0"/>
                <a:ea typeface="ヒラギノ角ゴ Pro W3" pitchFamily="-108" charset="-128"/>
              </a:rPr>
              <a:t>edible</a:t>
            </a:r>
            <a:r>
              <a:rPr lang="en-US" altLang="en-US" dirty="0" smtClean="0">
                <a:latin typeface="Arial" panose="020B0604020202020204" pitchFamily="34" charset="0"/>
                <a:ea typeface="ヒラギノ角ゴ Pro W3" pitchFamily="-108" charset="-128"/>
              </a:rPr>
              <a:t> art. </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You design what you want on the computer, and press </a:t>
            </a:r>
            <a:r>
              <a:rPr lang="en-US" altLang="en-US" u="sng" dirty="0" smtClean="0">
                <a:latin typeface="Arial" panose="020B0604020202020204" pitchFamily="34" charset="0"/>
                <a:ea typeface="ヒラギノ角ゴ Pro W3" pitchFamily="-108" charset="-128"/>
              </a:rPr>
              <a:t>print</a:t>
            </a:r>
            <a:r>
              <a:rPr lang="en-US" altLang="en-US" dirty="0" smtClean="0">
                <a:latin typeface="Arial" panose="020B0604020202020204" pitchFamily="34" charset="0"/>
                <a:ea typeface="ヒラギノ角ゴ Pro W3" pitchFamily="-108" charset="-128"/>
              </a:rPr>
              <a:t>.</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sym typeface="Wingdings" panose="05000000000000000000" pitchFamily="2" charset="2"/>
              </a:rPr>
              <a:t> </a:t>
            </a:r>
            <a:r>
              <a:rPr lang="en-US" altLang="en-US" dirty="0" smtClean="0">
                <a:latin typeface="Arial" panose="020B0604020202020204" pitchFamily="34" charset="0"/>
                <a:ea typeface="ヒラギノ角ゴ Pro W3" pitchFamily="-108" charset="-128"/>
              </a:rPr>
              <a:t>You get exact replicas every time.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For $300, someone could start a creative pastry business.</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Did you know that you can buy these at Walmart?</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http://www.gizmag.com/cricut-cake-decoration-printer/17042/</a:t>
            </a:r>
          </a:p>
          <a:p>
            <a:pPr eaLnBrk="1" hangingPunct="1"/>
            <a:r>
              <a:rPr lang="en-US" altLang="en-US" dirty="0" smtClean="0">
                <a:solidFill>
                  <a:srgbClr val="FF0000"/>
                </a:solidFill>
                <a:latin typeface="Arial" panose="020B0604020202020204" pitchFamily="34" charset="0"/>
                <a:ea typeface="ヒラギノ角ゴ Pro W3" pitchFamily="-108" charset="-128"/>
              </a:rPr>
              <a:t>Digital dessert – the </a:t>
            </a:r>
            <a:r>
              <a:rPr lang="en-US" altLang="en-US" dirty="0" err="1" smtClean="0">
                <a:solidFill>
                  <a:srgbClr val="FF0000"/>
                </a:solidFill>
                <a:latin typeface="Arial" panose="020B0604020202020204" pitchFamily="34" charset="0"/>
                <a:ea typeface="ヒラギノ角ゴ Pro W3" pitchFamily="-108" charset="-128"/>
              </a:rPr>
              <a:t>Cricut</a:t>
            </a:r>
            <a:r>
              <a:rPr lang="en-US" altLang="en-US" dirty="0" smtClean="0">
                <a:solidFill>
                  <a:srgbClr val="FF0000"/>
                </a:solidFill>
                <a:latin typeface="Arial" panose="020B0604020202020204" pitchFamily="34" charset="0"/>
                <a:ea typeface="ヒラギノ角ゴ Pro W3" pitchFamily="-108" charset="-128"/>
              </a:rPr>
              <a:t> Cake Printer</a:t>
            </a:r>
          </a:p>
          <a:p>
            <a:pPr eaLnBrk="1" hangingPunct="1"/>
            <a:r>
              <a:rPr lang="en-US" altLang="en-US" dirty="0" smtClean="0">
                <a:solidFill>
                  <a:srgbClr val="FF0000"/>
                </a:solidFill>
                <a:latin typeface="Arial" panose="020B0604020202020204" pitchFamily="34" charset="0"/>
                <a:ea typeface="ヒラギノ角ゴ Pro W3" pitchFamily="-108" charset="-128"/>
              </a:rPr>
              <a:t>Modern technology has advanced so quickly, so why shouldn’t it also advance our</a:t>
            </a:r>
          </a:p>
          <a:p>
            <a:pPr eaLnBrk="1" hangingPunct="1"/>
            <a:r>
              <a:rPr lang="en-US" altLang="en-US" dirty="0" smtClean="0">
                <a:solidFill>
                  <a:srgbClr val="FF0000"/>
                </a:solidFill>
                <a:latin typeface="Arial" panose="020B0604020202020204" pitchFamily="34" charset="0"/>
                <a:ea typeface="ヒラギノ角ゴ Pro W3" pitchFamily="-108" charset="-128"/>
              </a:rPr>
              <a:t>cake decorating skills. The </a:t>
            </a:r>
            <a:r>
              <a:rPr lang="en-US" altLang="en-US" dirty="0" err="1" smtClean="0">
                <a:solidFill>
                  <a:srgbClr val="FF0000"/>
                </a:solidFill>
                <a:latin typeface="Arial" panose="020B0604020202020204" pitchFamily="34" charset="0"/>
                <a:ea typeface="ヒラギノ角ゴ Pro W3" pitchFamily="-108" charset="-128"/>
              </a:rPr>
              <a:t>Cricut</a:t>
            </a:r>
            <a:r>
              <a:rPr lang="en-US" altLang="en-US" dirty="0" smtClean="0">
                <a:solidFill>
                  <a:srgbClr val="FF0000"/>
                </a:solidFill>
                <a:latin typeface="Arial" panose="020B0604020202020204" pitchFamily="34" charset="0"/>
                <a:ea typeface="ヒラギノ角ゴ Pro W3" pitchFamily="-108" charset="-128"/>
              </a:rPr>
              <a:t> Cake printer will do just that ... and it might inspire a</a:t>
            </a:r>
          </a:p>
          <a:p>
            <a:pPr eaLnBrk="1" hangingPunct="1"/>
            <a:r>
              <a:rPr lang="en-US" altLang="en-US" dirty="0" smtClean="0">
                <a:solidFill>
                  <a:srgbClr val="FF0000"/>
                </a:solidFill>
                <a:latin typeface="Arial" panose="020B0604020202020204" pitchFamily="34" charset="0"/>
                <a:ea typeface="ヒラギノ角ゴ Pro W3" pitchFamily="-108" charset="-128"/>
              </a:rPr>
              <a:t>new wave of neighborhood cake competitions and children’s parties. The printer is</a:t>
            </a:r>
          </a:p>
          <a:p>
            <a:pPr eaLnBrk="1" hangingPunct="1"/>
            <a:r>
              <a:rPr lang="en-US" altLang="en-US" dirty="0" smtClean="0">
                <a:solidFill>
                  <a:srgbClr val="FF0000"/>
                </a:solidFill>
                <a:latin typeface="Arial" panose="020B0604020202020204" pitchFamily="34" charset="0"/>
                <a:ea typeface="ヒラギノ角ゴ Pro W3" pitchFamily="-108" charset="-128"/>
              </a:rPr>
              <a:t>designed to make cake decorating as simple as printing a piece of paper, but instead</a:t>
            </a:r>
          </a:p>
          <a:p>
            <a:pPr eaLnBrk="1" hangingPunct="1"/>
            <a:r>
              <a:rPr lang="en-US" altLang="en-US" dirty="0" smtClean="0">
                <a:solidFill>
                  <a:srgbClr val="FF0000"/>
                </a:solidFill>
                <a:latin typeface="Arial" panose="020B0604020202020204" pitchFamily="34" charset="0"/>
                <a:ea typeface="ヒラギノ角ゴ Pro W3" pitchFamily="-108" charset="-128"/>
              </a:rPr>
              <a:t>of using paper and ink, it cuts shapes, words, motifs and decorations into frosting</a:t>
            </a:r>
          </a:p>
          <a:p>
            <a:pPr eaLnBrk="1" hangingPunct="1"/>
            <a:r>
              <a:rPr lang="en-US" altLang="en-US" dirty="0" smtClean="0">
                <a:solidFill>
                  <a:srgbClr val="FF0000"/>
                </a:solidFill>
                <a:latin typeface="Arial" panose="020B0604020202020204" pitchFamily="34" charset="0"/>
                <a:ea typeface="ヒラギノ角ゴ Pro W3" pitchFamily="-108" charset="-128"/>
              </a:rPr>
              <a:t>sheets, cookie dough, modeling chocolate and soft candies.</a:t>
            </a:r>
          </a:p>
          <a:p>
            <a:pPr eaLnBrk="1" hangingPunct="1"/>
            <a:r>
              <a:rPr lang="en-US" altLang="en-US" dirty="0" smtClean="0">
                <a:solidFill>
                  <a:srgbClr val="FF0000"/>
                </a:solidFill>
                <a:latin typeface="Arial" panose="020B0604020202020204" pitchFamily="34" charset="0"/>
                <a:ea typeface="ヒラギノ角ゴ Pro W3" pitchFamily="-108" charset="-128"/>
              </a:rPr>
              <a:t>There is no need for a computer, all you need to do is choose your letters or shapes</a:t>
            </a:r>
          </a:p>
          <a:p>
            <a:pPr eaLnBrk="1" hangingPunct="1"/>
            <a:r>
              <a:rPr lang="en-US" altLang="en-US" dirty="0" smtClean="0">
                <a:solidFill>
                  <a:srgbClr val="FF0000"/>
                </a:solidFill>
                <a:latin typeface="Arial" panose="020B0604020202020204" pitchFamily="34" charset="0"/>
                <a:ea typeface="ヒラギノ角ゴ Pro W3" pitchFamily="-108" charset="-128"/>
              </a:rPr>
              <a:t>and press cut and the printer will do all the work. Then simply peel away the cut</a:t>
            </a:r>
          </a:p>
          <a:p>
            <a:pPr eaLnBrk="1" hangingPunct="1"/>
            <a:r>
              <a:rPr lang="en-US" altLang="en-US" dirty="0" smtClean="0">
                <a:solidFill>
                  <a:srgbClr val="FF0000"/>
                </a:solidFill>
                <a:latin typeface="Arial" panose="020B0604020202020204" pitchFamily="34" charset="0"/>
                <a:ea typeface="ヒラギノ角ゴ Pro W3" pitchFamily="-108" charset="-128"/>
              </a:rPr>
              <a:t>shapes and start decorating.</a:t>
            </a:r>
          </a:p>
          <a:p>
            <a:pPr eaLnBrk="1" hangingPunct="1"/>
            <a:r>
              <a:rPr lang="en-US" altLang="en-US" dirty="0" smtClean="0">
                <a:solidFill>
                  <a:srgbClr val="FF0000"/>
                </a:solidFill>
                <a:latin typeface="Arial" panose="020B0604020202020204" pitchFamily="34" charset="0"/>
                <a:ea typeface="ヒラギノ角ゴ Pro W3" pitchFamily="-108" charset="-128"/>
              </a:rPr>
              <a:t>The </a:t>
            </a:r>
            <a:r>
              <a:rPr lang="en-US" altLang="en-US" dirty="0" err="1" smtClean="0">
                <a:solidFill>
                  <a:srgbClr val="FF0000"/>
                </a:solidFill>
                <a:latin typeface="Arial" panose="020B0604020202020204" pitchFamily="34" charset="0"/>
                <a:ea typeface="ヒラギノ角ゴ Pro W3" pitchFamily="-108" charset="-128"/>
              </a:rPr>
              <a:t>Cricut</a:t>
            </a:r>
            <a:r>
              <a:rPr lang="en-US" altLang="en-US" dirty="0" smtClean="0">
                <a:solidFill>
                  <a:srgbClr val="FF0000"/>
                </a:solidFill>
                <a:latin typeface="Arial" panose="020B0604020202020204" pitchFamily="34" charset="0"/>
                <a:ea typeface="ヒラギノ角ゴ Pro W3" pitchFamily="-108" charset="-128"/>
              </a:rPr>
              <a:t> Cake Printer is priced at US$399.99.</a:t>
            </a:r>
          </a:p>
        </p:txBody>
      </p:sp>
    </p:spTree>
    <p:extLst>
      <p:ext uri="{BB962C8B-B14F-4D97-AF65-F5344CB8AC3E}">
        <p14:creationId xmlns:p14="http://schemas.microsoft.com/office/powerpoint/2010/main" val="32297363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A2C48602-2CBE-4FA1-9385-FBAC982B06DD}" type="slidenum">
              <a:rPr lang="en-US" altLang="en-US" sz="1200"/>
              <a:pPr algn="r"/>
              <a:t>54</a:t>
            </a:fld>
            <a:endParaRPr lang="en-US" altLang="en-US" sz="1200"/>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xfrm>
            <a:off x="381000" y="4343400"/>
            <a:ext cx="6172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altLang="en-US" dirty="0" smtClean="0">
                <a:latin typeface="Arial" panose="020B0604020202020204" pitchFamily="34" charset="0"/>
                <a:ea typeface="ヒラギノ角ゴ Pro W3" pitchFamily="-108" charset="-128"/>
              </a:rPr>
              <a:t>Here is a </a:t>
            </a:r>
            <a:r>
              <a:rPr lang="en-US" altLang="en-US" dirty="0" smtClean="0">
                <a:latin typeface="Arial" panose="020B0604020202020204" pitchFamily="34" charset="0"/>
                <a:ea typeface="ヒラギノ角ゴ Pro W3" pitchFamily="-108" charset="-128"/>
              </a:rPr>
              <a:t>hand device that can read </a:t>
            </a:r>
            <a:r>
              <a:rPr lang="en-US" altLang="en-US" dirty="0" smtClean="0">
                <a:latin typeface="Arial" panose="020B0604020202020204" pitchFamily="34" charset="0"/>
                <a:ea typeface="ヒラギノ角ゴ Pro W3" pitchFamily="-108" charset="-128"/>
              </a:rPr>
              <a:t>braille </a:t>
            </a:r>
            <a:r>
              <a:rPr lang="en-US" altLang="en-US" dirty="0" smtClean="0">
                <a:latin typeface="Arial" panose="020B0604020202020204" pitchFamily="34" charset="0"/>
                <a:ea typeface="ヒラギノ角ゴ Pro W3" pitchFamily="-108" charset="-128"/>
              </a:rPr>
              <a:t>as it is moved across the page.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What if it could read </a:t>
            </a:r>
            <a:r>
              <a:rPr lang="en-US" altLang="en-US" u="sng" dirty="0" smtClean="0">
                <a:latin typeface="Arial" panose="020B0604020202020204" pitchFamily="34" charset="0"/>
                <a:ea typeface="ヒラギノ角ゴ Pro W3" pitchFamily="-108" charset="-128"/>
              </a:rPr>
              <a:t>any</a:t>
            </a:r>
            <a:r>
              <a:rPr lang="en-US" altLang="en-US" dirty="0" smtClean="0">
                <a:latin typeface="Arial" panose="020B0604020202020204" pitchFamily="34" charset="0"/>
                <a:ea typeface="ヒラギノ角ゴ Pro W3" pitchFamily="-108" charset="-128"/>
              </a:rPr>
              <a:t> language? </a:t>
            </a:r>
            <a:r>
              <a:rPr lang="en-US" altLang="en-US" dirty="0" smtClean="0">
                <a:latin typeface="Arial" panose="020B0604020202020204" pitchFamily="34" charset="0"/>
                <a:ea typeface="ヒラギノ角ゴ Pro W3" pitchFamily="-108" charset="-128"/>
              </a:rPr>
              <a:t>And then convert it to a </a:t>
            </a:r>
            <a:r>
              <a:rPr lang="en-US" altLang="en-US" u="sng" dirty="0" smtClean="0">
                <a:latin typeface="Arial" panose="020B0604020202020204" pitchFamily="34" charset="0"/>
                <a:ea typeface="ヒラギノ角ゴ Pro W3" pitchFamily="-108" charset="-128"/>
              </a:rPr>
              <a:t>different</a:t>
            </a:r>
            <a:r>
              <a:rPr lang="en-US" altLang="en-US" dirty="0" smtClean="0">
                <a:latin typeface="Arial" panose="020B0604020202020204" pitchFamily="34" charset="0"/>
                <a:ea typeface="ヒラギノ角ゴ Pro W3" pitchFamily="-108" charset="-128"/>
              </a:rPr>
              <a:t> language, and then </a:t>
            </a:r>
            <a:r>
              <a:rPr lang="en-US" altLang="en-US" u="sng" dirty="0" smtClean="0">
                <a:latin typeface="Arial" panose="020B0604020202020204" pitchFamily="34" charset="0"/>
                <a:ea typeface="ヒラギノ角ゴ Pro W3" pitchFamily="-108" charset="-128"/>
              </a:rPr>
              <a:t>speak</a:t>
            </a:r>
            <a:r>
              <a:rPr lang="en-US" altLang="en-US" dirty="0" smtClean="0">
                <a:latin typeface="Arial" panose="020B0604020202020204" pitchFamily="34" charset="0"/>
                <a:ea typeface="ヒラギノ角ゴ Pro W3" pitchFamily="-108" charset="-128"/>
              </a:rPr>
              <a:t> it out loud?</a:t>
            </a:r>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Perfect for world travelers reading menus in another language.</a:t>
            </a: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latin typeface="Arial" panose="020B0604020202020204" pitchFamily="34" charset="0"/>
                <a:ea typeface="ヒラギノ角ゴ Pro W3" pitchFamily="-108" charset="-128"/>
              </a:rPr>
              <a:t>Someone had to dream up these new tools,</a:t>
            </a:r>
            <a:r>
              <a:rPr lang="en-US" altLang="en-US" baseline="0" dirty="0" smtClean="0">
                <a:latin typeface="Arial" panose="020B0604020202020204" pitchFamily="34" charset="0"/>
                <a:ea typeface="ヒラギノ角ゴ Pro W3" pitchFamily="-108" charset="-128"/>
              </a:rPr>
              <a:t> make them, teach folks how to use them, and troubleshoot</a:t>
            </a:r>
            <a:r>
              <a:rPr lang="en-US" altLang="en-US" baseline="0" dirty="0" smtClean="0">
                <a:latin typeface="Arial" panose="020B0604020202020204" pitchFamily="34" charset="0"/>
                <a:ea typeface="ヒラギノ角ゴ Pro W3" pitchFamily="-108" charset="-128"/>
              </a:rPr>
              <a:t>.</a:t>
            </a:r>
          </a:p>
          <a:p>
            <a:pPr eaLnBrk="1" hangingPunct="1"/>
            <a:endParaRPr lang="en-US" altLang="en-US" baseline="0" dirty="0" smtClean="0">
              <a:latin typeface="Arial" panose="020B0604020202020204" pitchFamily="34" charset="0"/>
              <a:ea typeface="ヒラギノ角ゴ Pro W3" pitchFamily="-108" charset="-128"/>
            </a:endParaRPr>
          </a:p>
          <a:p>
            <a:pPr eaLnBrk="1" hangingPunct="1"/>
            <a:r>
              <a:rPr lang="en-US" altLang="en-US" baseline="0" dirty="0" smtClean="0">
                <a:latin typeface="Arial" panose="020B0604020202020204" pitchFamily="34" charset="0"/>
                <a:ea typeface="ヒラギノ角ゴ Pro W3" pitchFamily="-108" charset="-128"/>
              </a:rPr>
              <a:t>The workers of the future need to be </a:t>
            </a:r>
            <a:r>
              <a:rPr lang="en-US" altLang="en-US" u="sng" baseline="0" dirty="0" smtClean="0">
                <a:latin typeface="Arial" panose="020B0604020202020204" pitchFamily="34" charset="0"/>
                <a:ea typeface="ヒラギノ角ゴ Pro W3" pitchFamily="-108" charset="-128"/>
              </a:rPr>
              <a:t>smarter</a:t>
            </a:r>
            <a:r>
              <a:rPr lang="en-US" altLang="en-US" baseline="0" dirty="0" smtClean="0">
                <a:latin typeface="Arial" panose="020B0604020202020204" pitchFamily="34" charset="0"/>
                <a:ea typeface="ヒラギノ角ゴ Pro W3" pitchFamily="-108" charset="-128"/>
              </a:rPr>
              <a:t>, better at </a:t>
            </a:r>
            <a:r>
              <a:rPr lang="en-US" altLang="en-US" u="sng" baseline="0" dirty="0" smtClean="0">
                <a:latin typeface="Arial" panose="020B0604020202020204" pitchFamily="34" charset="0"/>
                <a:ea typeface="ヒラギノ角ゴ Pro W3" pitchFamily="-108" charset="-128"/>
              </a:rPr>
              <a:t>math</a:t>
            </a:r>
            <a:r>
              <a:rPr lang="en-US" altLang="en-US" baseline="0" dirty="0" smtClean="0">
                <a:latin typeface="Arial" panose="020B0604020202020204" pitchFamily="34" charset="0"/>
                <a:ea typeface="ヒラギノ角ゴ Pro W3" pitchFamily="-108" charset="-128"/>
              </a:rPr>
              <a:t> and </a:t>
            </a:r>
            <a:r>
              <a:rPr lang="en-US" altLang="en-US" u="sng" baseline="0" dirty="0" smtClean="0">
                <a:latin typeface="Arial" panose="020B0604020202020204" pitchFamily="34" charset="0"/>
                <a:ea typeface="ヒラギノ角ゴ Pro W3" pitchFamily="-108" charset="-128"/>
              </a:rPr>
              <a:t>science</a:t>
            </a:r>
            <a:r>
              <a:rPr lang="en-US" altLang="en-US" baseline="0" dirty="0" smtClean="0">
                <a:latin typeface="Arial" panose="020B0604020202020204" pitchFamily="34" charset="0"/>
                <a:ea typeface="ヒラギノ角ゴ Pro W3" pitchFamily="-108" charset="-128"/>
              </a:rPr>
              <a:t>, and better </a:t>
            </a:r>
            <a:r>
              <a:rPr lang="en-US" altLang="en-US" u="sng" baseline="0" dirty="0" smtClean="0">
                <a:latin typeface="Arial" panose="020B0604020202020204" pitchFamily="34" charset="0"/>
                <a:ea typeface="ヒラギノ角ゴ Pro W3" pitchFamily="-108" charset="-128"/>
              </a:rPr>
              <a:t>problem</a:t>
            </a:r>
            <a:r>
              <a:rPr lang="en-US" altLang="en-US" baseline="0" dirty="0" smtClean="0">
                <a:latin typeface="Arial" panose="020B0604020202020204" pitchFamily="34" charset="0"/>
                <a:ea typeface="ヒラギノ角ゴ Pro W3" pitchFamily="-108" charset="-128"/>
              </a:rPr>
              <a:t> solvers -- than </a:t>
            </a:r>
            <a:r>
              <a:rPr lang="en-US" altLang="en-US" u="sng" baseline="0" dirty="0" smtClean="0">
                <a:latin typeface="Arial" panose="020B0604020202020204" pitchFamily="34" charset="0"/>
                <a:ea typeface="ヒラギノ角ゴ Pro W3" pitchFamily="-108" charset="-128"/>
              </a:rPr>
              <a:t>our</a:t>
            </a:r>
            <a:r>
              <a:rPr lang="en-US" altLang="en-US" baseline="0" dirty="0" smtClean="0">
                <a:latin typeface="Arial" panose="020B0604020202020204" pitchFamily="34" charset="0"/>
                <a:ea typeface="ヒラギノ角ゴ Pro W3" pitchFamily="-108" charset="-128"/>
              </a:rPr>
              <a:t> generation.</a:t>
            </a:r>
          </a:p>
          <a:p>
            <a:pPr eaLnBrk="1" hangingPunct="1"/>
            <a:endParaRPr lang="en-US" altLang="en-US" dirty="0" smtClean="0">
              <a:latin typeface="Arial" panose="020B0604020202020204" pitchFamily="34" charset="0"/>
              <a:ea typeface="ヒラギノ角ゴ Pro W3" pitchFamily="-108" charset="-128"/>
            </a:endParaRPr>
          </a:p>
          <a:p>
            <a:pPr eaLnBrk="1" hangingPunct="1"/>
            <a:endParaRPr lang="en-US" altLang="en-US" dirty="0" smtClean="0">
              <a:latin typeface="Arial" panose="020B0604020202020204" pitchFamily="34" charset="0"/>
              <a:ea typeface="ヒラギノ角ゴ Pro W3" pitchFamily="-108" charset="-128"/>
            </a:endParaRPr>
          </a:p>
          <a:p>
            <a:pPr eaLnBrk="1" hangingPunct="1"/>
            <a:r>
              <a:rPr lang="en-US" altLang="en-US" dirty="0" smtClean="0">
                <a:solidFill>
                  <a:srgbClr val="FF0000"/>
                </a:solidFill>
                <a:latin typeface="Arial" panose="020B0604020202020204" pitchFamily="34" charset="0"/>
                <a:ea typeface="ヒラギノ角ゴ Pro W3" pitchFamily="-108" charset="-128"/>
              </a:rPr>
              <a:t>===</a:t>
            </a:r>
          </a:p>
          <a:p>
            <a:pPr eaLnBrk="1" hangingPunct="1"/>
            <a:r>
              <a:rPr lang="en-US" altLang="en-US" dirty="0" smtClean="0">
                <a:solidFill>
                  <a:srgbClr val="FF0000"/>
                </a:solidFill>
                <a:latin typeface="Arial" panose="020B0604020202020204" pitchFamily="34" charset="0"/>
                <a:ea typeface="ヒラギノ角ゴ Pro W3" pitchFamily="-108" charset="-128"/>
              </a:rPr>
              <a:t>http://www.emerging-technology.info/great-trend/   (May 20, 2010)</a:t>
            </a:r>
          </a:p>
          <a:p>
            <a:pPr eaLnBrk="1" hangingPunct="1"/>
            <a:endParaRPr lang="en-US" altLang="en-US" dirty="0" smtClean="0">
              <a:solidFill>
                <a:srgbClr val="FF0000"/>
              </a:solidFill>
              <a:latin typeface="Arial" panose="020B0604020202020204" pitchFamily="34" charset="0"/>
              <a:ea typeface="ヒラギノ角ゴ Pro W3" pitchFamily="-108" charset="-128"/>
            </a:endParaRPr>
          </a:p>
        </p:txBody>
      </p:sp>
    </p:spTree>
    <p:extLst>
      <p:ext uri="{BB962C8B-B14F-4D97-AF65-F5344CB8AC3E}">
        <p14:creationId xmlns:p14="http://schemas.microsoft.com/office/powerpoint/2010/main" val="2027925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55</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Before I conclude my presentation, I will pause here to see if anyone has any questions. </a:t>
            </a:r>
          </a:p>
          <a:p>
            <a:endParaRPr lang="en-US" sz="1400" dirty="0" smtClean="0">
              <a:ea typeface="ヒラギノ角ゴ Pro W3" charset="0"/>
            </a:endParaRPr>
          </a:p>
          <a:p>
            <a:r>
              <a:rPr lang="en-US" sz="1400" dirty="0" smtClean="0">
                <a:ea typeface="ヒラギノ角ゴ Pro W3" charset="0"/>
              </a:rPr>
              <a:t>I have a few more slides, </a:t>
            </a:r>
            <a:r>
              <a:rPr lang="en-US" sz="1400" u="sng" dirty="0" smtClean="0">
                <a:ea typeface="ヒラギノ角ゴ Pro W3" charset="0"/>
              </a:rPr>
              <a:t>and</a:t>
            </a:r>
            <a:r>
              <a:rPr lang="en-US" sz="1400" dirty="0" smtClean="0">
                <a:ea typeface="ヒラギノ角ゴ Pro W3" charset="0"/>
              </a:rPr>
              <a:t> I want to let you in on what we will be talking</a:t>
            </a:r>
            <a:r>
              <a:rPr lang="en-US" sz="1400" baseline="0" dirty="0" smtClean="0">
                <a:ea typeface="ヒラギノ角ゴ Pro W3" charset="0"/>
              </a:rPr>
              <a:t> about next month.  But </a:t>
            </a:r>
            <a:r>
              <a:rPr lang="en-US" sz="1400" u="sng" baseline="0" dirty="0" smtClean="0">
                <a:ea typeface="ヒラギノ角ゴ Pro W3" charset="0"/>
              </a:rPr>
              <a:t>first</a:t>
            </a:r>
            <a:r>
              <a:rPr lang="en-US" sz="1400" baseline="0" dirty="0" smtClean="0">
                <a:ea typeface="ヒラギノ角ゴ Pro W3" charset="0"/>
              </a:rPr>
              <a:t> I want to know if you have any questions.</a:t>
            </a:r>
            <a:endParaRPr lang="en-US" sz="1400" dirty="0" smtClean="0">
              <a:ea typeface="ヒラギノ角ゴ Pro W3" charset="0"/>
            </a:endParaRPr>
          </a:p>
          <a:p>
            <a:endParaRPr lang="en-US" sz="1400" dirty="0" smtClean="0">
              <a:ea typeface="ヒラギノ角ゴ Pro W3" charset="0"/>
            </a:endParaRPr>
          </a:p>
          <a:p>
            <a:r>
              <a:rPr lang="en-US" sz="1400" dirty="0" smtClean="0">
                <a:ea typeface="ヒラギノ角ゴ Pro W3" charset="0"/>
              </a:rPr>
              <a:t>Usually by this time most of the audience is overwhelmed and just need a break to digest what I</a:t>
            </a:r>
            <a:r>
              <a:rPr lang="ja-JP" altLang="en-US" sz="1400" dirty="0" smtClean="0">
                <a:ea typeface="ヒラギノ角ゴ Pro W3" charset="0"/>
              </a:rPr>
              <a:t>’</a:t>
            </a:r>
            <a:r>
              <a:rPr lang="en-US" altLang="ja-JP" sz="1400" dirty="0" err="1" smtClean="0">
                <a:ea typeface="ヒラギノ角ゴ Pro W3" charset="0"/>
              </a:rPr>
              <a:t>ve</a:t>
            </a:r>
            <a:r>
              <a:rPr lang="en-US" altLang="ja-JP" sz="1400" dirty="0" smtClean="0">
                <a:ea typeface="ヒラギノ角ゴ Pro W3" charset="0"/>
              </a:rPr>
              <a:t> said.</a:t>
            </a:r>
          </a:p>
          <a:p>
            <a:endParaRPr lang="en-US" sz="1400" dirty="0" smtClean="0">
              <a:ea typeface="ヒラギノ角ゴ Pro W3" charset="0"/>
            </a:endParaRPr>
          </a:p>
          <a:p>
            <a:r>
              <a:rPr lang="en-US" sz="1400" dirty="0" smtClean="0">
                <a:ea typeface="ヒラギノ角ゴ Pro W3" charset="0"/>
              </a:rPr>
              <a:t>Remember that you can download the PowerPoint and use it however you can.</a:t>
            </a:r>
          </a:p>
          <a:p>
            <a:endParaRPr lang="en-US" sz="1400" dirty="0" smtClean="0">
              <a:ea typeface="ヒラギノ角ゴ Pro W3" charset="0"/>
            </a:endParaRPr>
          </a:p>
          <a:p>
            <a:r>
              <a:rPr lang="en-US" sz="1400" dirty="0" smtClean="0">
                <a:ea typeface="ヒラギノ角ゴ Pro W3" charset="0"/>
              </a:rPr>
              <a:t>Any Questions</a:t>
            </a:r>
            <a:r>
              <a:rPr lang="en-US" sz="1400" dirty="0" smtClean="0">
                <a:ea typeface="ヒラギノ角ゴ Pro W3" charset="0"/>
              </a:rPr>
              <a:t>?</a:t>
            </a:r>
            <a:endParaRPr lang="en-US" sz="1400" dirty="0">
              <a:ea typeface="ヒラギノ角ゴ Pro W3" charset="0"/>
            </a:endParaRPr>
          </a:p>
        </p:txBody>
      </p:sp>
    </p:spTree>
    <p:extLst>
      <p:ext uri="{BB962C8B-B14F-4D97-AF65-F5344CB8AC3E}">
        <p14:creationId xmlns:p14="http://schemas.microsoft.com/office/powerpoint/2010/main" val="13479840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Here’s what we will be talking about next month on April 28 </a:t>
            </a:r>
            <a:r>
              <a:rPr lang="en-US" sz="1400" dirty="0" smtClean="0"/>
              <a:t>-- at </a:t>
            </a:r>
            <a:r>
              <a:rPr lang="en-US" sz="1400" dirty="0" smtClean="0"/>
              <a:t>10 </a:t>
            </a:r>
            <a:r>
              <a:rPr lang="en-US" sz="1400" dirty="0" err="1" smtClean="0"/>
              <a:t>O’Clock</a:t>
            </a:r>
            <a:r>
              <a:rPr lang="en-US" sz="1400" dirty="0" smtClean="0"/>
              <a:t> in the morning. </a:t>
            </a:r>
          </a:p>
          <a:p>
            <a:endParaRPr lang="en-US" sz="1400" dirty="0" smtClean="0"/>
          </a:p>
          <a:p>
            <a:r>
              <a:rPr lang="en-US" sz="1400" dirty="0" smtClean="0"/>
              <a:t>We will be looking at Career Information:</a:t>
            </a:r>
            <a:r>
              <a:rPr lang="en-US" sz="1400" baseline="0" dirty="0" smtClean="0"/>
              <a:t>  What it is, and why it’s important</a:t>
            </a:r>
            <a:r>
              <a:rPr lang="en-US" sz="1400" dirty="0" smtClean="0"/>
              <a:t>.  </a:t>
            </a:r>
          </a:p>
          <a:p>
            <a:endParaRPr lang="en-US" sz="1400" dirty="0" smtClean="0"/>
          </a:p>
          <a:p>
            <a:r>
              <a:rPr lang="en-US" sz="1400" dirty="0" smtClean="0"/>
              <a:t>This includes Occupational Information, which is different,</a:t>
            </a:r>
            <a:r>
              <a:rPr lang="en-US" sz="1400" baseline="0" dirty="0" smtClean="0"/>
              <a:t> yet similar to Labor Market Information.</a:t>
            </a:r>
          </a:p>
          <a:p>
            <a:endParaRPr lang="en-US" sz="1400" baseline="0" dirty="0" smtClean="0"/>
          </a:p>
          <a:p>
            <a:r>
              <a:rPr lang="en-US" sz="1400" baseline="0" dirty="0" smtClean="0"/>
              <a:t>What we will be looking at next month is what you need to do to assess </a:t>
            </a:r>
            <a:r>
              <a:rPr lang="en-US" sz="1400" u="sng" baseline="0" dirty="0" smtClean="0"/>
              <a:t>where</a:t>
            </a:r>
            <a:r>
              <a:rPr lang="en-US" sz="1400" baseline="0" dirty="0" smtClean="0"/>
              <a:t> you are </a:t>
            </a:r>
            <a:r>
              <a:rPr lang="en-US" sz="1400" baseline="0" dirty="0" smtClean="0"/>
              <a:t>– </a:t>
            </a:r>
            <a:r>
              <a:rPr lang="en-US" sz="1400" u="sng" baseline="0" dirty="0" smtClean="0"/>
              <a:t>who</a:t>
            </a:r>
            <a:r>
              <a:rPr lang="en-US" sz="1400" baseline="0" dirty="0" smtClean="0"/>
              <a:t> you are -- and </a:t>
            </a:r>
            <a:r>
              <a:rPr lang="en-US" sz="1400" baseline="0" dirty="0" smtClean="0"/>
              <a:t>then start to look at careers that match </a:t>
            </a:r>
            <a:r>
              <a:rPr lang="en-US" sz="1400" u="sng" baseline="0" dirty="0" smtClean="0"/>
              <a:t>your</a:t>
            </a:r>
            <a:r>
              <a:rPr lang="en-US" sz="1400" baseline="0" dirty="0" smtClean="0"/>
              <a:t> skills and interests.</a:t>
            </a:r>
          </a:p>
          <a:p>
            <a:endParaRPr lang="en-US" sz="1400" baseline="0" dirty="0" smtClean="0"/>
          </a:p>
          <a:p>
            <a:r>
              <a:rPr lang="en-US" sz="1400" baseline="0" dirty="0" smtClean="0"/>
              <a:t>All that next month.  On this same Bat channel.</a:t>
            </a:r>
          </a:p>
          <a:p>
            <a:endParaRPr lang="en-US" sz="1400" baseline="0" dirty="0" smtClean="0"/>
          </a:p>
          <a:p>
            <a:endParaRPr lang="en-US" dirty="0" smtClean="0"/>
          </a:p>
          <a:p>
            <a:r>
              <a:rPr lang="en-US" dirty="0" smtClean="0"/>
              <a:t>=====</a:t>
            </a:r>
          </a:p>
          <a:p>
            <a:r>
              <a:rPr lang="en-US" dirty="0" smtClean="0"/>
              <a:t>.</a:t>
            </a:r>
            <a:endParaRPr lang="en-US" dirty="0"/>
          </a:p>
        </p:txBody>
      </p:sp>
      <p:sp>
        <p:nvSpPr>
          <p:cNvPr id="4" name="Slide Number Placeholder 3"/>
          <p:cNvSpPr>
            <a:spLocks noGrp="1"/>
          </p:cNvSpPr>
          <p:nvPr>
            <p:ph type="sldNum" sz="quarter" idx="10"/>
          </p:nvPr>
        </p:nvSpPr>
        <p:spPr/>
        <p:txBody>
          <a:bodyPr/>
          <a:lstStyle/>
          <a:p>
            <a:fld id="{33C767C4-9F0B-465B-9327-4CA50C895FFD}" type="slidenum">
              <a:rPr lang="en-US" smtClean="0"/>
              <a:t>56</a:t>
            </a:fld>
            <a:endParaRPr lang="en-US"/>
          </a:p>
        </p:txBody>
      </p:sp>
    </p:spTree>
    <p:extLst>
      <p:ext uri="{BB962C8B-B14F-4D97-AF65-F5344CB8AC3E}">
        <p14:creationId xmlns:p14="http://schemas.microsoft.com/office/powerpoint/2010/main" val="611834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10000"/>
          </a:bodyPr>
          <a:lstStyle/>
          <a:p>
            <a:r>
              <a:rPr lang="en-US" baseline="0" dirty="0" smtClean="0">
                <a:ea typeface="ヒラギノ角ゴ Pro W3" charset="0"/>
              </a:rPr>
              <a:t>One short commercial before we conclude.</a:t>
            </a:r>
          </a:p>
          <a:p>
            <a:endParaRPr lang="en-US" baseline="0" dirty="0" smtClean="0">
              <a:ea typeface="ヒラギノ角ゴ Pro W3" charset="0"/>
            </a:endParaRPr>
          </a:p>
          <a:p>
            <a:r>
              <a:rPr lang="en-US" baseline="0" dirty="0" smtClean="0">
                <a:ea typeface="ヒラギノ角ゴ Pro W3" charset="0"/>
              </a:rPr>
              <a:t>We talked about this at the last webinar.</a:t>
            </a:r>
          </a:p>
          <a:p>
            <a:endParaRPr lang="en-US" baseline="0" dirty="0" smtClean="0">
              <a:ea typeface="ヒラギノ角ゴ Pro W3" charset="0"/>
            </a:endParaRPr>
          </a:p>
          <a:p>
            <a:r>
              <a:rPr lang="en-US" baseline="0" dirty="0" smtClean="0">
                <a:ea typeface="ヒラギノ角ゴ Pro W3" charset="0"/>
              </a:rPr>
              <a:t>Make sure that everyone knows about these Manufacturing and STEM open houses in April.  </a:t>
            </a:r>
            <a:endParaRPr lang="en-US" baseline="0" dirty="0" smtClean="0">
              <a:ea typeface="ヒラギノ角ゴ Pro W3" charset="0"/>
            </a:endParaRPr>
          </a:p>
          <a:p>
            <a:endParaRPr lang="en-US" baseline="0" dirty="0" smtClean="0">
              <a:ea typeface="ヒラギノ角ゴ Pro W3" charset="0"/>
            </a:endParaRPr>
          </a:p>
          <a:p>
            <a:r>
              <a:rPr lang="en-US" baseline="0" dirty="0" smtClean="0">
                <a:ea typeface="ヒラギノ角ゴ Pro W3" charset="0"/>
              </a:rPr>
              <a:t>Attendees might discover a new career field find </a:t>
            </a:r>
            <a:r>
              <a:rPr lang="en-US" baseline="0" dirty="0" smtClean="0">
                <a:ea typeface="ヒラギノ角ゴ Pro W3" charset="0"/>
              </a:rPr>
              <a:t>they want to redirect their career pathway.</a:t>
            </a:r>
          </a:p>
          <a:p>
            <a:endParaRPr lang="en-US" dirty="0">
              <a:ea typeface="ヒラギノ角ゴ Pro W3" charset="0"/>
            </a:endParaRPr>
          </a:p>
          <a:p>
            <a:r>
              <a:rPr lang="en-US" baseline="0" dirty="0" smtClean="0">
                <a:ea typeface="ヒラギノ角ゴ Pro W3" charset="0"/>
              </a:rPr>
              <a:t>The online calendar of</a:t>
            </a:r>
            <a:r>
              <a:rPr lang="en-US" dirty="0" smtClean="0">
                <a:ea typeface="ヒラギノ角ゴ Pro W3" charset="0"/>
              </a:rPr>
              <a:t> events </a:t>
            </a:r>
            <a:r>
              <a:rPr lang="en-US" baseline="0" dirty="0" smtClean="0">
                <a:ea typeface="ヒラギノ角ゴ Pro W3" charset="0"/>
              </a:rPr>
              <a:t>is filling up, so check it out this week and again next week</a:t>
            </a:r>
            <a:r>
              <a:rPr lang="en-US" baseline="0" dirty="0" smtClean="0">
                <a:ea typeface="ヒラギノ角ゴ Pro W3" charset="0"/>
              </a:rPr>
              <a:t>.  We expect around 50 events across the state.</a:t>
            </a:r>
            <a:endParaRPr lang="en-US" baseline="0" dirty="0" smtClean="0">
              <a:ea typeface="ヒラギノ角ゴ Pro W3" charset="0"/>
            </a:endParaRPr>
          </a:p>
          <a:p>
            <a:endParaRPr lang="en-US" dirty="0">
              <a:ea typeface="ヒラギノ角ゴ Pro W3" charset="0"/>
            </a:endParaRPr>
          </a:p>
          <a:p>
            <a:r>
              <a:rPr lang="en-US" baseline="0" dirty="0" smtClean="0">
                <a:ea typeface="ヒラギノ角ゴ Pro W3" charset="0"/>
              </a:rPr>
              <a:t>You can see the web address there at the bottom of the screen.</a:t>
            </a:r>
          </a:p>
          <a:p>
            <a:endParaRPr lang="en-US" baseline="0" dirty="0" smtClean="0">
              <a:ea typeface="ヒラギノ角ゴ Pro W3" charset="0"/>
            </a:endParaRPr>
          </a:p>
          <a:p>
            <a:r>
              <a:rPr lang="en-US" baseline="0" dirty="0" smtClean="0">
                <a:ea typeface="ヒラギノ角ゴ Pro W3" charset="0"/>
              </a:rPr>
              <a:t>Go to CTPNC dot ORG and click on Manufacturing.</a:t>
            </a:r>
          </a:p>
          <a:p>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And now, </a:t>
            </a:r>
            <a:r>
              <a:rPr lang="en-US" sz="1600" baseline="0" dirty="0" smtClean="0"/>
              <a:t>-- let’s </a:t>
            </a:r>
            <a:r>
              <a:rPr lang="en-US" sz="1600" baseline="0" dirty="0" smtClean="0"/>
              <a:t>conclude </a:t>
            </a:r>
            <a:r>
              <a:rPr lang="en-US" sz="1600" u="sng" baseline="0" dirty="0" smtClean="0"/>
              <a:t>this</a:t>
            </a:r>
            <a:r>
              <a:rPr lang="en-US" sz="1600" baseline="0" dirty="0" smtClean="0"/>
              <a:t> presentation. . . </a:t>
            </a:r>
          </a:p>
          <a:p>
            <a:endParaRPr lang="en-US" dirty="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err="1" smtClean="0">
                <a:ea typeface="ヒラギノ角ゴ Pro W3" charset="0"/>
              </a:rPr>
              <a:t>www.ctpnc.org</a:t>
            </a:r>
            <a:r>
              <a:rPr lang="en-US" dirty="0" smtClean="0">
                <a:ea typeface="ヒラギノ角ゴ Pro W3" charset="0"/>
              </a:rPr>
              <a:t>/manufacturing</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57</a:t>
            </a:fld>
            <a:endParaRPr lang="en-US" sz="1300"/>
          </a:p>
        </p:txBody>
      </p:sp>
    </p:spTree>
    <p:extLst>
      <p:ext uri="{BB962C8B-B14F-4D97-AF65-F5344CB8AC3E}">
        <p14:creationId xmlns:p14="http://schemas.microsoft.com/office/powerpoint/2010/main" val="40985831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58</a:t>
            </a:fld>
            <a:endParaRPr lang="en-US" sz="1300"/>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Grp="1" noChangeArrowheads="1"/>
          </p:cNvSpPr>
          <p:nvPr>
            <p:ph type="body" idx="1"/>
          </p:nvPr>
        </p:nvSpPr>
        <p:spPr>
          <a:xfrm>
            <a:off x="406400" y="4560888"/>
            <a:ext cx="6583363"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r>
              <a:rPr lang="en-US" dirty="0" smtClean="0">
                <a:ea typeface="ヒラギノ角ゴ Pro W3" charset="0"/>
              </a:rPr>
              <a:t>At the very end of Back to the Future III, Jennifer asks Doc about the</a:t>
            </a:r>
            <a:r>
              <a:rPr lang="en-US" baseline="0" dirty="0" smtClean="0">
                <a:ea typeface="ヒラギノ角ゴ Pro W3" charset="0"/>
              </a:rPr>
              <a:t> fax that has just erased.  To which Doc replies – </a:t>
            </a:r>
          </a:p>
          <a:p>
            <a:pPr eaLnBrk="1" hangingPunct="1"/>
            <a:endParaRPr lang="en-US" baseline="0" dirty="0" smtClean="0">
              <a:ea typeface="ヒラギノ角ゴ Pro W3" charset="0"/>
            </a:endParaRPr>
          </a:p>
          <a:p>
            <a:pPr>
              <a:spcAft>
                <a:spcPts val="1200"/>
              </a:spcAft>
            </a:pPr>
            <a:r>
              <a:rPr lang="en-US" baseline="0" dirty="0" smtClean="0">
                <a:ea typeface="ヒラギノ角ゴ Pro W3" charset="0"/>
              </a:rPr>
              <a:t>“</a:t>
            </a:r>
            <a:r>
              <a:rPr lang="en-US" dirty="0" smtClean="0"/>
              <a:t>It means that your future hasn't been written yet. No one's has. </a:t>
            </a:r>
          </a:p>
          <a:p>
            <a:pPr>
              <a:spcAft>
                <a:spcPts val="1200"/>
              </a:spcAft>
            </a:pPr>
            <a:r>
              <a:rPr lang="en-US" dirty="0" smtClean="0"/>
              <a:t>Your future is whatever you make it. So make it a good one. Both of </a:t>
            </a:r>
            <a:r>
              <a:rPr lang="en-US" dirty="0" err="1" smtClean="0"/>
              <a:t>ya</a:t>
            </a:r>
            <a:r>
              <a:rPr lang="en-US" dirty="0" smtClean="0"/>
              <a:t>!”</a:t>
            </a:r>
            <a:endParaRPr lang="en-US" baseline="0" dirty="0" smtClean="0">
              <a:ea typeface="ヒラギノ角ゴ Pro W3" charset="0"/>
            </a:endParaRPr>
          </a:p>
          <a:p>
            <a:pPr eaLnBrk="1" hangingPunct="1"/>
            <a:endParaRPr lang="en-US" baseline="0" dirty="0" smtClean="0">
              <a:ea typeface="ヒラギノ角ゴ Pro W3" charset="0"/>
            </a:endParaRPr>
          </a:p>
          <a:p>
            <a:pPr eaLnBrk="1" hangingPunct="1"/>
            <a:r>
              <a:rPr lang="en-US" baseline="0" dirty="0" smtClean="0">
                <a:ea typeface="ヒラギノ角ゴ Pro W3" charset="0"/>
              </a:rPr>
              <a:t>Well -- It’s a corny line to end a great movie, </a:t>
            </a:r>
          </a:p>
          <a:p>
            <a:pPr eaLnBrk="1" hangingPunct="1"/>
            <a:r>
              <a:rPr lang="en-US" baseline="0" dirty="0" smtClean="0">
                <a:ea typeface="ヒラギノ角ゴ Pro W3" charset="0"/>
              </a:rPr>
              <a:t>but in reality -- the line says we have to make up our own future.  </a:t>
            </a:r>
          </a:p>
          <a:p>
            <a:pPr eaLnBrk="1" hangingPunct="1"/>
            <a:r>
              <a:rPr lang="en-US" baseline="0" dirty="0" smtClean="0">
                <a:ea typeface="ヒラギノ角ゴ Pro W3" charset="0"/>
              </a:rPr>
              <a:t>And that takes </a:t>
            </a:r>
            <a:r>
              <a:rPr lang="en-US" u="sng" baseline="0" dirty="0" smtClean="0">
                <a:ea typeface="ヒラギノ角ゴ Pro W3" charset="0"/>
              </a:rPr>
              <a:t>desire</a:t>
            </a:r>
            <a:r>
              <a:rPr lang="en-US" baseline="0" dirty="0" smtClean="0">
                <a:ea typeface="ヒラギノ角ゴ Pro W3" charset="0"/>
              </a:rPr>
              <a:t> and a lot of hard work.</a:t>
            </a:r>
          </a:p>
          <a:p>
            <a:pPr eaLnBrk="1" hangingPunct="1"/>
            <a:endParaRPr lang="en-US" baseline="0" dirty="0" smtClean="0">
              <a:ea typeface="ヒラギノ角ゴ Pro W3" charset="0"/>
            </a:endParaRPr>
          </a:p>
          <a:p>
            <a:pPr eaLnBrk="1" hangingPunct="1"/>
            <a:r>
              <a:rPr lang="en-US" baseline="0" dirty="0" smtClean="0">
                <a:ea typeface="ヒラギノ角ゴ Pro W3" charset="0"/>
              </a:rPr>
              <a:t>It is hard to predict the future, but if you pay attention to the </a:t>
            </a:r>
            <a:r>
              <a:rPr lang="en-US" u="sng" baseline="0" dirty="0" smtClean="0">
                <a:ea typeface="ヒラギノ角ゴ Pro W3" charset="0"/>
              </a:rPr>
              <a:t>present</a:t>
            </a:r>
            <a:r>
              <a:rPr lang="en-US" baseline="0" dirty="0" smtClean="0">
                <a:ea typeface="ヒラギノ角ゴ Pro W3" charset="0"/>
              </a:rPr>
              <a:t>, you </a:t>
            </a:r>
            <a:r>
              <a:rPr lang="en-US" u="sng" baseline="0" dirty="0" smtClean="0">
                <a:ea typeface="ヒラギノ角ゴ Pro W3" charset="0"/>
              </a:rPr>
              <a:t>can</a:t>
            </a:r>
            <a:r>
              <a:rPr lang="en-US" baseline="0" dirty="0" smtClean="0">
                <a:ea typeface="ヒラギノ角ゴ Pro W3" charset="0"/>
              </a:rPr>
              <a:t> predict the future and be </a:t>
            </a:r>
            <a:r>
              <a:rPr lang="en-US" u="sng" baseline="0" dirty="0" smtClean="0">
                <a:ea typeface="ヒラギノ角ゴ Pro W3" charset="0"/>
              </a:rPr>
              <a:t>ready</a:t>
            </a:r>
            <a:r>
              <a:rPr lang="en-US" baseline="0" dirty="0" smtClean="0">
                <a:ea typeface="ヒラギノ角ゴ Pro W3" charset="0"/>
              </a:rPr>
              <a:t> for it.</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endParaRPr lang="en-US" dirty="0">
              <a:ea typeface="ヒラギノ角ゴ Pro W3" charset="0"/>
            </a:endParaRPr>
          </a:p>
          <a:p>
            <a:pPr eaLnBrk="1" hangingPunct="1"/>
            <a:r>
              <a:rPr lang="en-US" dirty="0" smtClean="0">
                <a:ea typeface="ヒラギノ角ゴ Pro W3" charset="0"/>
              </a:rPr>
              <a:t>======</a:t>
            </a:r>
          </a:p>
          <a:p>
            <a:pPr eaLnBrk="1" hangingPunct="1"/>
            <a:endParaRPr lang="en-US" dirty="0">
              <a:ea typeface="ヒラギノ角ゴ Pro W3" charset="0"/>
            </a:endParaRPr>
          </a:p>
          <a:p>
            <a:pPr eaLnBrk="1" hangingPunct="1"/>
            <a:r>
              <a:rPr lang="en-US" dirty="0">
                <a:ea typeface="ヒラギノ角ゴ Pro W3" charset="0"/>
              </a:rPr>
              <a:t>Chris </a:t>
            </a:r>
            <a:r>
              <a:rPr lang="en-US" dirty="0" err="1">
                <a:ea typeface="ヒラギノ角ゴ Pro W3" charset="0"/>
              </a:rPr>
              <a:t>Droessler</a:t>
            </a:r>
            <a:endParaRPr lang="en-US" dirty="0">
              <a:ea typeface="ヒラギノ角ゴ Pro W3" charset="0"/>
            </a:endParaRPr>
          </a:p>
        </p:txBody>
      </p:sp>
    </p:spTree>
    <p:extLst>
      <p:ext uri="{BB962C8B-B14F-4D97-AF65-F5344CB8AC3E}">
        <p14:creationId xmlns:p14="http://schemas.microsoft.com/office/powerpoint/2010/main" val="37192808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59</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The world is changing so fast that it makes predicting the future</a:t>
            </a:r>
            <a:r>
              <a:rPr lang="en-US" baseline="0" dirty="0" smtClean="0">
                <a:ea typeface="ヒラギノ角ゴ Pro W3" charset="0"/>
              </a:rPr>
              <a:t> much harder every day.  </a:t>
            </a:r>
          </a:p>
          <a:p>
            <a:pPr eaLnBrk="1" hangingPunct="1"/>
            <a:endParaRPr lang="en-US" baseline="0" dirty="0" smtClean="0">
              <a:ea typeface="ヒラギノ角ゴ Pro W3" charset="0"/>
            </a:endParaRPr>
          </a:p>
          <a:p>
            <a:pPr eaLnBrk="1" hangingPunct="1"/>
            <a:r>
              <a:rPr lang="en-US" baseline="0" dirty="0" smtClean="0">
                <a:ea typeface="ヒラギノ角ゴ Pro W3" charset="0"/>
              </a:rPr>
              <a:t>And it makes our job of preparing the next generation of workers even harder.</a:t>
            </a:r>
            <a:endParaRPr lang="en-US" dirty="0">
              <a:ea typeface="ヒラギノ角ゴ Pro W3" charset="0"/>
            </a:endParaRPr>
          </a:p>
          <a:p>
            <a:pPr eaLnBrk="1" hangingPunct="1"/>
            <a:endParaRPr lang="en-US" dirty="0">
              <a:ea typeface="ヒラギノ角ゴ Pro W3" charset="0"/>
            </a:endParaRPr>
          </a:p>
          <a:p>
            <a:pPr eaLnBrk="1" hangingPunct="1"/>
            <a:r>
              <a:rPr lang="en-US" dirty="0" smtClean="0">
                <a:ea typeface="ヒラギノ角ゴ Pro W3" charset="0"/>
              </a:rPr>
              <a:t>We </a:t>
            </a:r>
            <a:r>
              <a:rPr lang="en-US" u="sng" dirty="0">
                <a:ea typeface="ヒラギノ角ゴ Pro W3" charset="0"/>
              </a:rPr>
              <a:t>are</a:t>
            </a:r>
            <a:r>
              <a:rPr lang="en-US" dirty="0">
                <a:ea typeface="ヒラギノ角ゴ Pro W3" charset="0"/>
              </a:rPr>
              <a:t>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319483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anticipate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keep the hackers at bay.</a:t>
            </a:r>
          </a:p>
          <a:p>
            <a:endParaRPr lang="en-US" baseline="0" dirty="0" smtClean="0"/>
          </a:p>
          <a:p>
            <a:r>
              <a:rPr lang="en-US" baseline="0" dirty="0" smtClean="0"/>
              <a:t>And then we need some special workers - to convince us all - that this new technology is actually a good thing.</a:t>
            </a:r>
            <a:endParaRPr lang="en-US" dirty="0" smtClean="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735421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60</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Using technologies that have not yet been invented …</a:t>
            </a:r>
          </a:p>
        </p:txBody>
      </p:sp>
    </p:spTree>
    <p:extLst>
      <p:ext uri="{BB962C8B-B14F-4D97-AF65-F5344CB8AC3E}">
        <p14:creationId xmlns:p14="http://schemas.microsoft.com/office/powerpoint/2010/main" val="2796056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61</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In order to solve the problems </a:t>
            </a:r>
            <a:r>
              <a:rPr lang="en-US" dirty="0" smtClean="0">
                <a:ea typeface="ヒラギノ角ゴ Pro W3" charset="0"/>
              </a:rPr>
              <a:t>-- that </a:t>
            </a:r>
            <a:r>
              <a:rPr lang="en-US" dirty="0">
                <a:ea typeface="ヒラギノ角ゴ Pro W3" charset="0"/>
              </a:rPr>
              <a:t>we do not yet know are problems.</a:t>
            </a:r>
          </a:p>
          <a:p>
            <a:pPr eaLnBrk="1" hangingPunct="1"/>
            <a:endParaRPr lang="en-US" dirty="0">
              <a:ea typeface="ヒラギノ角ゴ Pro W3" charset="0"/>
            </a:endParaRPr>
          </a:p>
          <a:p>
            <a:pPr eaLnBrk="1" hangingPunct="1"/>
            <a:r>
              <a:rPr lang="en-US" dirty="0" smtClean="0">
                <a:ea typeface="ヒラギノ角ゴ Pro W3" charset="0"/>
              </a:rPr>
              <a:t>How do we </a:t>
            </a:r>
            <a:r>
              <a:rPr lang="en-US" u="sng" dirty="0" smtClean="0">
                <a:ea typeface="ヒラギノ角ゴ Pro W3" charset="0"/>
              </a:rPr>
              <a:t>enable and equip</a:t>
            </a:r>
            <a:r>
              <a:rPr lang="en-US" dirty="0" smtClean="0">
                <a:ea typeface="ヒラギノ角ゴ Pro W3" charset="0"/>
              </a:rPr>
              <a:t> </a:t>
            </a:r>
            <a:r>
              <a:rPr lang="en-US" dirty="0">
                <a:ea typeface="ヒラギノ角ゴ Pro W3" charset="0"/>
              </a:rPr>
              <a:t>the next generation with 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I will leave you today with that</a:t>
            </a:r>
            <a:r>
              <a:rPr lang="en-US" baseline="0" dirty="0" smtClean="0">
                <a:ea typeface="ヒラギノ角ゴ Pro W3" charset="0"/>
              </a:rPr>
              <a:t> dilemma.</a:t>
            </a:r>
          </a:p>
          <a:p>
            <a:pPr eaLnBrk="1" hangingPunct="1"/>
            <a:endParaRPr lang="en-US" dirty="0">
              <a:ea typeface="ヒラギノ角ゴ Pro W3" charset="0"/>
            </a:endParaRPr>
          </a:p>
        </p:txBody>
      </p:sp>
    </p:spTree>
    <p:extLst>
      <p:ext uri="{BB962C8B-B14F-4D97-AF65-F5344CB8AC3E}">
        <p14:creationId xmlns:p14="http://schemas.microsoft.com/office/powerpoint/2010/main" val="37230296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62</a:t>
            </a:fld>
            <a:endParaRPr lang="en-US" sz="1200"/>
          </a:p>
        </p:txBody>
      </p:sp>
      <p:sp>
        <p:nvSpPr>
          <p:cNvPr id="15363" name="Rectangle 2"/>
          <p:cNvSpPr>
            <a:spLocks noGrp="1" noRot="1" noChangeAspect="1" noChangeArrowheads="1" noTextEdit="1"/>
          </p:cNvSpPr>
          <p:nvPr>
            <p:ph type="sldImg"/>
          </p:nvPr>
        </p:nvSpPr>
        <p:spPr>
          <a:xfrm>
            <a:off x="685800" y="381000"/>
            <a:ext cx="18288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400" dirty="0" smtClean="0">
                <a:ea typeface="ヒラギノ角ゴ Pro W3" charset="0"/>
              </a:rPr>
              <a:t>Thanks for tuning in today.  </a:t>
            </a:r>
          </a:p>
          <a:p>
            <a:endParaRPr lang="en-US" sz="1400" dirty="0" smtClean="0">
              <a:ea typeface="ヒラギノ角ゴ Pro W3" charset="0"/>
            </a:endParaRPr>
          </a:p>
          <a:p>
            <a:r>
              <a:rPr lang="en-US" sz="1400" dirty="0" smtClean="0">
                <a:ea typeface="ヒラギノ角ゴ Pro W3" charset="0"/>
              </a:rPr>
              <a:t>I hope to see you right here again next month.</a:t>
            </a:r>
          </a:p>
          <a:p>
            <a:endParaRPr lang="en-US" sz="1400" dirty="0" smtClean="0">
              <a:ea typeface="ヒラギノ角ゴ Pro W3" charset="0"/>
            </a:endParaRPr>
          </a:p>
        </p:txBody>
      </p:sp>
    </p:spTree>
    <p:extLst>
      <p:ext uri="{BB962C8B-B14F-4D97-AF65-F5344CB8AC3E}">
        <p14:creationId xmlns:p14="http://schemas.microsoft.com/office/powerpoint/2010/main" val="208221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r>
              <a:rPr lang="en-US" dirty="0">
                <a:ea typeface="ヒラギノ角ゴ Pro W3" charset="0"/>
              </a:rPr>
              <a:t>You’ve </a:t>
            </a:r>
            <a:r>
              <a:rPr lang="en-US" dirty="0" smtClean="0">
                <a:ea typeface="ヒラギノ角ゴ Pro W3" charset="0"/>
              </a:rPr>
              <a:t>all heard </a:t>
            </a:r>
            <a:r>
              <a:rPr lang="en-US" dirty="0">
                <a:ea typeface="ヒラギノ角ゴ Pro W3" charset="0"/>
              </a:rPr>
              <a:t>about </a:t>
            </a:r>
            <a:r>
              <a:rPr lang="en-US" dirty="0" smtClean="0">
                <a:ea typeface="ヒラギノ角ゴ Pro W3" charset="0"/>
              </a:rPr>
              <a:t>cloud computing </a:t>
            </a:r>
            <a:r>
              <a:rPr lang="en-US" dirty="0">
                <a:ea typeface="ヒラギノ角ゴ Pro W3" charset="0"/>
              </a:rPr>
              <a:t>… Now someone has to maintain </a:t>
            </a:r>
            <a:r>
              <a:rPr lang="en-US" dirty="0" smtClean="0">
                <a:ea typeface="ヒラギノ角ゴ Pro W3" charset="0"/>
              </a:rPr>
              <a:t>the cloud and </a:t>
            </a:r>
            <a:r>
              <a:rPr lang="en-US" dirty="0">
                <a:ea typeface="ヒラギノ角ゴ Pro W3" charset="0"/>
              </a:rPr>
              <a:t>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a:t>
            </a:r>
            <a:r>
              <a:rPr lang="en-US" baseline="0" dirty="0" smtClean="0">
                <a:ea typeface="ヒラギノ角ゴ Pro W3" charset="0"/>
              </a:rPr>
              <a:t>changed since then.</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7</a:t>
            </a:fld>
            <a:endParaRPr lang="en-US" sz="1200"/>
          </a:p>
        </p:txBody>
      </p:sp>
    </p:spTree>
    <p:extLst>
      <p:ext uri="{BB962C8B-B14F-4D97-AF65-F5344CB8AC3E}">
        <p14:creationId xmlns:p14="http://schemas.microsoft.com/office/powerpoint/2010/main" val="2159694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defTabSz="965200"/>
            <a:r>
              <a:rPr lang="en-US" dirty="0">
                <a:ea typeface="ヒラギノ角ゴ Pro W3" charset="0"/>
              </a:rPr>
              <a:t>Someone needs to take all that data we’ve collected and turn it into </a:t>
            </a:r>
            <a:r>
              <a:rPr lang="en-US" dirty="0" smtClean="0">
                <a:ea typeface="ヒラギノ角ゴ Pro W3" charset="0"/>
              </a:rPr>
              <a:t>information that we can use.</a:t>
            </a:r>
          </a:p>
          <a:p>
            <a:pPr defTabSz="965200"/>
            <a:r>
              <a:rPr lang="en-US" dirty="0" smtClean="0">
                <a:ea typeface="ヒラギノ角ゴ Pro W3" charset="0"/>
              </a:rPr>
              <a:t>  </a:t>
            </a:r>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8</a:t>
            </a:fld>
            <a:endParaRPr lang="en-US" sz="1200"/>
          </a:p>
        </p:txBody>
      </p:sp>
    </p:spTree>
    <p:extLst>
      <p:ext uri="{BB962C8B-B14F-4D97-AF65-F5344CB8AC3E}">
        <p14:creationId xmlns:p14="http://schemas.microsoft.com/office/powerpoint/2010/main" val="283799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a:ln/>
        </p:spPr>
      </p:sp>
      <p:sp>
        <p:nvSpPr>
          <p:cNvPr id="111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r>
              <a:rPr lang="en-US" dirty="0">
                <a:ea typeface="ヒラギノ角ゴ Pro W3" charset="0"/>
              </a:rPr>
              <a:t>The Apple iPhone has been around for </a:t>
            </a:r>
            <a:r>
              <a:rPr lang="en-US" dirty="0" smtClean="0">
                <a:ea typeface="ヒラギノ角ゴ Pro W3" charset="0"/>
              </a:rPr>
              <a:t>almost 10 </a:t>
            </a:r>
            <a:r>
              <a:rPr lang="en-US" dirty="0">
                <a:ea typeface="ヒラギノ角ゴ Pro W3" charset="0"/>
              </a:rPr>
              <a:t>years --- now the competition is heating up. </a:t>
            </a:r>
          </a:p>
          <a:p>
            <a:endParaRPr lang="en-US" dirty="0">
              <a:ea typeface="ヒラギノ角ゴ Pro W3" charset="0"/>
            </a:endParaRPr>
          </a:p>
          <a:p>
            <a:r>
              <a:rPr lang="en-US" dirty="0">
                <a:ea typeface="ヒラギノ角ゴ Pro W3" charset="0"/>
              </a:rPr>
              <a:t>Someone needs to write the code for these smart phone </a:t>
            </a:r>
            <a:r>
              <a:rPr lang="en-US" dirty="0" smtClean="0">
                <a:ea typeface="ヒラギノ角ゴ Pro W3" charset="0"/>
              </a:rPr>
              <a:t>apps </a:t>
            </a:r>
            <a:r>
              <a:rPr lang="en-US" dirty="0">
                <a:ea typeface="ヒラギノ角ゴ Pro W3" charset="0"/>
              </a:rPr>
              <a:t>that we can’t live without.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11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5ACAB04-1522-8644-B129-D2841266D676}" type="slidenum">
              <a:rPr lang="en-US" sz="1200"/>
              <a:pPr/>
              <a:t>9</a:t>
            </a:fld>
            <a:endParaRPr lang="en-US" sz="1200"/>
          </a:p>
        </p:txBody>
      </p:sp>
    </p:spTree>
    <p:extLst>
      <p:ext uri="{BB962C8B-B14F-4D97-AF65-F5344CB8AC3E}">
        <p14:creationId xmlns:p14="http://schemas.microsoft.com/office/powerpoint/2010/main" val="1428824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83FE69EF-6784-4225-89AA-E6C06863EC96}" type="datetime1">
              <a:rPr lang="en-US" smtClean="0"/>
              <a:pPr/>
              <a:t>3/23/2016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B1EC54-034C-46DC-8500-E99EB784E404}" type="datetime1">
              <a:rPr lang="en-US" smtClean="0"/>
              <a:pPr/>
              <a:t>3/23/2016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B33C96-DA9D-4C8D-A443-56B68AA6C52B}" type="datetime1">
              <a:rPr lang="en-US" smtClean="0"/>
              <a:pPr/>
              <a:t>3/23/2016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89085A-6F1E-42B7-ADB4-8C5113284129}" type="datetime1">
              <a:rPr lang="en-US" smtClean="0"/>
              <a:pPr/>
              <a:t>3/23/2016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31CE040-2E79-4EF6-B110-590348DE69FC}" type="datetime1">
              <a:rPr lang="en-US" smtClean="0"/>
              <a:pPr/>
              <a:t>3/23/2016</a:t>
            </a:fld>
            <a:endParaRPr lang="en-US"/>
          </a:p>
        </p:txBody>
      </p:sp>
      <p:sp>
        <p:nvSpPr>
          <p:cNvPr id="6" name="Slide Number Placeholder 5"/>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2DE26E-BECB-4060-9299-C96746AEAA62}" type="datetime1">
              <a:rPr lang="en-US" smtClean="0"/>
              <a:pPr/>
              <a:t>3/23/2016</a:t>
            </a:fld>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7CFC23-99AF-4883-881F-A6DD366A843C}" type="datetime1">
              <a:rPr lang="en-US" smtClean="0"/>
              <a:pPr/>
              <a:t>3/23/2016</a:t>
            </a:fld>
            <a:endParaRPr lang="en-US"/>
          </a:p>
        </p:txBody>
      </p:sp>
      <p:sp>
        <p:nvSpPr>
          <p:cNvPr id="9" name="Slide Number Placeholder 8"/>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26B7775-0FB7-4EC8-BCB2-C596B636DF03}" type="datetime1">
              <a:rPr lang="en-US" smtClean="0"/>
              <a:pPr/>
              <a:t>3/23/2016</a:t>
            </a:fld>
            <a:endParaRPr lang="en-US"/>
          </a:p>
        </p:txBody>
      </p:sp>
      <p:sp>
        <p:nvSpPr>
          <p:cNvPr id="5" name="Slide Number Placeholder 4"/>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3/23/2016</a:t>
            </a:fld>
            <a:endParaRPr lang="en-US"/>
          </a:p>
        </p:txBody>
      </p:sp>
      <p:sp>
        <p:nvSpPr>
          <p:cNvPr id="4" name="Slide Number Placeholder 3"/>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A9BB50-6DD7-4EEF-8CC7-AC3030BD2D49}" type="datetime1">
              <a:rPr lang="en-US" smtClean="0"/>
              <a:pPr/>
              <a:t>3/23/2016</a:t>
            </a:fld>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AB168-0F9A-485B-99C3-0E1B6524C3BC}" type="datetime1">
              <a:rPr lang="en-US" smtClean="0"/>
              <a:pPr/>
              <a:t>3/23/2016</a:t>
            </a:fld>
            <a:endParaRPr lang="en-US"/>
          </a:p>
        </p:txBody>
      </p:sp>
      <p:sp>
        <p:nvSpPr>
          <p:cNvPr id="7" name="Slide Number Placeholder 6"/>
          <p:cNvSpPr>
            <a:spLocks noGrp="1"/>
          </p:cNvSpPr>
          <p:nvPr>
            <p:ph type="sldNum" sz="quarter" idx="12"/>
          </p:nvPr>
        </p:nvSpPr>
        <p:spPr/>
        <p:txBody>
          <a:bodyPr/>
          <a:lstStyle/>
          <a:p>
            <a:fld id="{9B007EB5-E551-4081-B1D4-5458D7644D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6C345-A948-4B2E-87CB-4EF8A38F23A6}" type="datetime1">
              <a:rPr lang="en-US" smtClean="0"/>
              <a:pPr/>
              <a:t>3/23/2016</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07EB5-E551-4081-B1D4-5458D7644D4F}" type="slidenum">
              <a:rPr lang="en-US" smtClean="0"/>
              <a:pPr/>
              <a:t>‹#›</a:t>
            </a:fld>
            <a:endParaRPr lang="en-US" dirty="0"/>
          </a:p>
        </p:txBody>
      </p:sp>
      <p:pic>
        <p:nvPicPr>
          <p:cNvPr id="5" name="Picture 4" descr="NCCCS_logo_2C.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a:bodyPr>
          <a:lstStyle/>
          <a:p>
            <a:r>
              <a:rPr lang="en-US" sz="4800" dirty="0" smtClean="0">
                <a:effectLst>
                  <a:outerShdw blurRad="38100" dist="38100" dir="2700000" algn="tl">
                    <a:srgbClr val="DDDDDD"/>
                  </a:outerShdw>
                </a:effectLst>
                <a:latin typeface="Arial" charset="0"/>
                <a:ea typeface="ヒラギノ角ゴ Pro W3" charset="0"/>
                <a:cs typeface="ヒラギノ角ゴ Pro W3" charset="0"/>
              </a:rPr>
              <a:t>Hot Jobs of the Future</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371600" y="3429000"/>
            <a:ext cx="6629400" cy="1676400"/>
          </a:xfrm>
        </p:spPr>
        <p:txBody>
          <a:bodyPr>
            <a:noAutofit/>
          </a:bodyPr>
          <a:lstStyle/>
          <a:p>
            <a:pPr marL="461963" algn="l">
              <a:lnSpc>
                <a:spcPct val="120000"/>
              </a:lnSpc>
            </a:pPr>
            <a:r>
              <a:rPr lang="en-US" sz="2400" b="1" dirty="0">
                <a:latin typeface="Arial" charset="0"/>
                <a:ea typeface="ヒラギノ角ゴ Pro W3" charset="0"/>
                <a:cs typeface="ヒラギノ角ゴ Pro W3" charset="0"/>
              </a:rPr>
              <a:t>Chris Droessler</a:t>
            </a:r>
          </a:p>
          <a:p>
            <a:pPr marL="461963" algn="l">
              <a:lnSpc>
                <a:spcPct val="120000"/>
              </a:lnSpc>
            </a:pPr>
            <a:r>
              <a:rPr lang="en-US" sz="2400" dirty="0">
                <a:latin typeface="Arial" charset="0"/>
                <a:ea typeface="ヒラギノ角ゴ Pro W3" charset="0"/>
                <a:cs typeface="ヒラギノ角ゴ Pro W3" charset="0"/>
              </a:rPr>
              <a:t>CTE Coordinator</a:t>
            </a:r>
          </a:p>
          <a:p>
            <a:pPr marL="461963" algn="l">
              <a:lnSpc>
                <a:spcPct val="120000"/>
              </a:lnSpc>
            </a:pPr>
            <a:r>
              <a:rPr lang="en-US" sz="2400" dirty="0">
                <a:latin typeface="Arial" charset="0"/>
                <a:ea typeface="ヒラギノ角ゴ Pro W3" charset="0"/>
                <a:cs typeface="ヒラギノ角ゴ Pro W3" charset="0"/>
              </a:rPr>
              <a:t>NC Community Colleges</a:t>
            </a:r>
          </a:p>
          <a:p>
            <a:pPr marL="461963" algn="l">
              <a:lnSpc>
                <a:spcPct val="120000"/>
              </a:lnSpc>
            </a:pPr>
            <a:r>
              <a:rPr lang="en-US" sz="2400" dirty="0" smtClean="0">
                <a:latin typeface="Arial" charset="0"/>
                <a:ea typeface="ヒラギノ角ゴ Pro W3" charset="0"/>
                <a:cs typeface="ヒラギノ角ゴ Pro W3" charset="0"/>
              </a:rPr>
              <a:t>DroesslerC@NCCommunityColleges.edu</a:t>
            </a:r>
            <a:endParaRPr lang="en-US" sz="2400" dirty="0">
              <a:latin typeface="Arial" charset="0"/>
              <a:ea typeface="ヒラギノ角ゴ Pro W3" charset="0"/>
              <a:cs typeface="ヒラギノ角ゴ Pro W3" charset="0"/>
            </a:endParaRPr>
          </a:p>
        </p:txBody>
      </p:sp>
      <p:sp>
        <p:nvSpPr>
          <p:cNvPr id="4" name="Rectangle 3"/>
          <p:cNvSpPr>
            <a:spLocks noChangeArrowheads="1"/>
          </p:cNvSpPr>
          <p:nvPr/>
        </p:nvSpPr>
        <p:spPr bwMode="auto">
          <a:xfrm>
            <a:off x="228600" y="5562600"/>
            <a:ext cx="8686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r">
              <a:spcBef>
                <a:spcPct val="20000"/>
              </a:spcBef>
              <a:tabLst>
                <a:tab pos="1604963" algn="l"/>
              </a:tabLst>
            </a:pPr>
            <a:r>
              <a:rPr lang="en-US" sz="3000" dirty="0" smtClean="0"/>
              <a:t>Get the PowerPoint</a:t>
            </a:r>
          </a:p>
          <a:p>
            <a:pPr marL="1604963" indent="-1604963" algn="r">
              <a:spcBef>
                <a:spcPct val="20000"/>
              </a:spcBef>
              <a:tabLst>
                <a:tab pos="1604963" algn="l"/>
              </a:tabLst>
            </a:pPr>
            <a:r>
              <a:rPr lang="en-US" sz="3000" dirty="0" smtClean="0"/>
              <a:t>www.NCperkins.org</a:t>
            </a:r>
            <a:endParaRPr lang="en-US" sz="3000" dirty="0"/>
          </a:p>
        </p:txBody>
      </p:sp>
    </p:spTree>
    <p:extLst>
      <p:ext uri="{BB962C8B-B14F-4D97-AF65-F5344CB8AC3E}">
        <p14:creationId xmlns:p14="http://schemas.microsoft.com/office/powerpoint/2010/main" val="2876181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2412698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69" name="Picture 2" descr="H:\scanned\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15938"/>
            <a:ext cx="88392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69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7" name="Picture 2" descr="H:\scanned\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350"/>
            <a:ext cx="91440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08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41" name="Picture 2" descr="C:\Documents and Settings\cdroessler\My Documents\Presentations\NEW\healthcare careers\Picture-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0"/>
            <a:ext cx="8423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26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00"/>
            <a:ext cx="8323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58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229600" cy="7113600"/>
          </a:xfrm>
          <a:prstGeom prst="rect">
            <a:avLst/>
          </a:prstGeom>
        </p:spPr>
      </p:pic>
    </p:spTree>
    <p:extLst>
      <p:ext uri="{BB962C8B-B14F-4D97-AF65-F5344CB8AC3E}">
        <p14:creationId xmlns:p14="http://schemas.microsoft.com/office/powerpoint/2010/main" val="970287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213633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20348384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3622667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95659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614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1177380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2111380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32893526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1281499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3092359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39392641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41069010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10058400" cy="8694400"/>
          </a:xfrm>
          <a:prstGeom prst="rect">
            <a:avLst/>
          </a:prstGeom>
        </p:spPr>
      </p:pic>
    </p:spTree>
    <p:extLst>
      <p:ext uri="{BB962C8B-B14F-4D97-AF65-F5344CB8AC3E}">
        <p14:creationId xmlns:p14="http://schemas.microsoft.com/office/powerpoint/2010/main" val="3874594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3778" name="Picture 2" descr="thinking-outside-the#3B2234.jpg                                003B223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
            <a:ext cx="70104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20660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826" name="Picture 2" descr="Thinking-Outside-the-Box.jpg                                   003B223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81000"/>
            <a:ext cx="91773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1312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3/23/2016</a:t>
            </a:fld>
            <a:endParaRPr lang="en-US"/>
          </a:p>
        </p:txBody>
      </p:sp>
      <p:sp>
        <p:nvSpPr>
          <p:cNvPr id="3" name="Slide Number Placeholder 2"/>
          <p:cNvSpPr>
            <a:spLocks noGrp="1"/>
          </p:cNvSpPr>
          <p:nvPr>
            <p:ph type="sldNum" sz="quarter" idx="12"/>
          </p:nvPr>
        </p:nvSpPr>
        <p:spPr/>
        <p:txBody>
          <a:bodyPr/>
          <a:lstStyle/>
          <a:p>
            <a:fld id="{9B007EB5-E551-4081-B1D4-5458D7644D4F}" type="slidenum">
              <a:rPr lang="en-US" smtClean="0"/>
              <a:pPr/>
              <a:t>3</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6" y="685800"/>
            <a:ext cx="8957388" cy="5486400"/>
          </a:xfrm>
          <a:prstGeom prst="rect">
            <a:avLst/>
          </a:prstGeom>
        </p:spPr>
      </p:pic>
    </p:spTree>
    <p:extLst>
      <p:ext uri="{BB962C8B-B14F-4D97-AF65-F5344CB8AC3E}">
        <p14:creationId xmlns:p14="http://schemas.microsoft.com/office/powerpoint/2010/main" val="2310973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7874" name="Picture 2" descr="moon.jpg                                                       003B217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238" y="1752600"/>
            <a:ext cx="6456362"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4"/>
          <p:cNvSpPr>
            <a:spLocks noChangeArrowheads="1"/>
          </p:cNvSpPr>
          <p:nvPr/>
        </p:nvSpPr>
        <p:spPr bwMode="auto">
          <a:xfrm>
            <a:off x="304800" y="228600"/>
            <a:ext cx="8839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r>
              <a:rPr lang="en-US" altLang="en-US" sz="2800"/>
              <a:t>In the sixties, companies were asked to design a space suit for the space program. </a:t>
            </a:r>
            <a:r>
              <a:rPr lang="en-US" altLang="en-US" sz="2800" b="1"/>
              <a:t>Nobody knew exactly what they needed</a:t>
            </a:r>
            <a:r>
              <a:rPr lang="en-US" altLang="en-US" sz="2800"/>
              <a:t>, so a lot of guessing was done.</a:t>
            </a:r>
          </a:p>
        </p:txBody>
      </p:sp>
    </p:spTree>
    <p:extLst>
      <p:ext uri="{BB962C8B-B14F-4D97-AF65-F5344CB8AC3E}">
        <p14:creationId xmlns:p14="http://schemas.microsoft.com/office/powerpoint/2010/main" val="276963533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2" name="Picture 2" descr="&#10;spacesuit.jpg                                                  003B217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324" y="1295401"/>
            <a:ext cx="5648276"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4"/>
          <p:cNvSpPr>
            <a:spLocks noChangeArrowheads="1"/>
          </p:cNvSpPr>
          <p:nvPr/>
        </p:nvSpPr>
        <p:spPr bwMode="auto">
          <a:xfrm>
            <a:off x="457200" y="228600"/>
            <a:ext cx="8305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r>
              <a:rPr lang="en-US" altLang="en-US" sz="2800"/>
              <a:t>The first suit worn on the moon was made by ILC for Apollo astronaut Neil Armstrong's July 20, 1969 moonwalk.</a:t>
            </a:r>
          </a:p>
        </p:txBody>
      </p:sp>
    </p:spTree>
    <p:extLst>
      <p:ext uri="{BB962C8B-B14F-4D97-AF65-F5344CB8AC3E}">
        <p14:creationId xmlns:p14="http://schemas.microsoft.com/office/powerpoint/2010/main" val="143879967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1970" name="Picture 2" descr="playtex.jpg                                                    003B2172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495550"/>
            <a:ext cx="645636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5"/>
          <p:cNvSpPr>
            <a:spLocks noChangeArrowheads="1"/>
          </p:cNvSpPr>
          <p:nvPr/>
        </p:nvSpPr>
        <p:spPr bwMode="auto">
          <a:xfrm>
            <a:off x="533400" y="381000"/>
            <a:ext cx="8001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r>
              <a:rPr lang="en-US" altLang="en-US" sz="2800" dirty="0"/>
              <a:t>ILC, International Latex Corporation, known for their Playtex bras and girdles designed and manufactured the suit that the astronauts wore to walk on the moon.</a:t>
            </a:r>
          </a:p>
        </p:txBody>
      </p:sp>
    </p:spTree>
    <p:extLst>
      <p:ext uri="{BB962C8B-B14F-4D97-AF65-F5344CB8AC3E}">
        <p14:creationId xmlns:p14="http://schemas.microsoft.com/office/powerpoint/2010/main" val="8666228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Second-Life21.gif                                              0019125C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3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70297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Rectangle 2"/>
          <p:cNvSpPr>
            <a:spLocks noGrp="1" noChangeArrowheads="1"/>
          </p:cNvSpPr>
          <p:nvPr>
            <p:ph type="title" idx="4294967295"/>
          </p:nvPr>
        </p:nvSpPr>
        <p:spPr/>
        <p:txBody>
          <a:bodyPr/>
          <a:lstStyle/>
          <a:p>
            <a:pPr eaLnBrk="1" hangingPunct="1">
              <a:defRPr/>
            </a:pPr>
            <a:r>
              <a:rPr lang="en-US">
                <a:effectLst>
                  <a:outerShdw blurRad="38100" dist="38100" dir="2700000" algn="tl">
                    <a:srgbClr val="DDDDDD"/>
                  </a:outerShdw>
                </a:effectLst>
              </a:rPr>
              <a:t>Virtual Businesses</a:t>
            </a:r>
          </a:p>
        </p:txBody>
      </p:sp>
      <p:sp>
        <p:nvSpPr>
          <p:cNvPr id="1727491" name="Rectangle 3"/>
          <p:cNvSpPr>
            <a:spLocks noGrp="1" noChangeArrowheads="1"/>
          </p:cNvSpPr>
          <p:nvPr>
            <p:ph type="body" sz="half" idx="4294967295"/>
          </p:nvPr>
        </p:nvSpPr>
        <p:spPr>
          <a:xfrm>
            <a:off x="685800" y="1600200"/>
            <a:ext cx="3810000" cy="4495800"/>
          </a:xfrm>
        </p:spPr>
        <p:txBody>
          <a:bodyPr/>
          <a:lstStyle/>
          <a:p>
            <a:pPr eaLnBrk="1" hangingPunct="1">
              <a:defRPr/>
            </a:pPr>
            <a:r>
              <a:rPr lang="en-US" sz="2600">
                <a:effectLst>
                  <a:outerShdw blurRad="38100" dist="38100" dir="2700000" algn="tl">
                    <a:srgbClr val="DDDDDD"/>
                  </a:outerShdw>
                </a:effectLst>
              </a:rPr>
              <a:t>Adidas/Reebok</a:t>
            </a:r>
          </a:p>
          <a:p>
            <a:pPr eaLnBrk="1" hangingPunct="1">
              <a:defRPr/>
            </a:pPr>
            <a:r>
              <a:rPr lang="en-US" sz="2600">
                <a:effectLst>
                  <a:outerShdw blurRad="38100" dist="38100" dir="2700000" algn="tl">
                    <a:srgbClr val="DDDDDD"/>
                  </a:outerShdw>
                </a:effectLst>
              </a:rPr>
              <a:t>American Apparel</a:t>
            </a:r>
          </a:p>
          <a:p>
            <a:pPr eaLnBrk="1" hangingPunct="1">
              <a:defRPr/>
            </a:pPr>
            <a:r>
              <a:rPr lang="en-US" sz="2600">
                <a:effectLst>
                  <a:outerShdw blurRad="38100" dist="38100" dir="2700000" algn="tl">
                    <a:srgbClr val="DDDDDD"/>
                  </a:outerShdw>
                </a:effectLst>
              </a:rPr>
              <a:t>American Cancer Society</a:t>
            </a:r>
          </a:p>
          <a:p>
            <a:pPr eaLnBrk="1" hangingPunct="1">
              <a:defRPr/>
            </a:pPr>
            <a:r>
              <a:rPr lang="en-US" sz="2600">
                <a:effectLst>
                  <a:outerShdw blurRad="38100" dist="38100" dir="2700000" algn="tl">
                    <a:srgbClr val="DDDDDD"/>
                  </a:outerShdw>
                </a:effectLst>
              </a:rPr>
              <a:t>Dell</a:t>
            </a:r>
          </a:p>
          <a:p>
            <a:pPr eaLnBrk="1" hangingPunct="1">
              <a:defRPr/>
            </a:pPr>
            <a:r>
              <a:rPr lang="en-US" sz="2600">
                <a:effectLst>
                  <a:outerShdw blurRad="38100" dist="38100" dir="2700000" algn="tl">
                    <a:srgbClr val="DDDDDD"/>
                  </a:outerShdw>
                </a:effectLst>
              </a:rPr>
              <a:t>IBM</a:t>
            </a:r>
          </a:p>
          <a:p>
            <a:pPr eaLnBrk="1" hangingPunct="1">
              <a:defRPr/>
            </a:pPr>
            <a:r>
              <a:rPr lang="en-US" sz="2600">
                <a:effectLst>
                  <a:outerShdw blurRad="38100" dist="38100" dir="2700000" algn="tl">
                    <a:srgbClr val="DDDDDD"/>
                  </a:outerShdw>
                </a:effectLst>
              </a:rPr>
              <a:t>Reuters</a:t>
            </a:r>
          </a:p>
        </p:txBody>
      </p:sp>
      <p:sp>
        <p:nvSpPr>
          <p:cNvPr id="1727492" name="Rectangle 4"/>
          <p:cNvSpPr>
            <a:spLocks noGrp="1" noChangeArrowheads="1"/>
          </p:cNvSpPr>
          <p:nvPr>
            <p:ph type="body" sz="half" idx="4294967295"/>
          </p:nvPr>
        </p:nvSpPr>
        <p:spPr>
          <a:xfrm>
            <a:off x="4648200" y="1600200"/>
            <a:ext cx="3810000" cy="4495800"/>
          </a:xfrm>
        </p:spPr>
        <p:txBody>
          <a:bodyPr/>
          <a:lstStyle/>
          <a:p>
            <a:pPr eaLnBrk="1" hangingPunct="1">
              <a:lnSpc>
                <a:spcPct val="90000"/>
              </a:lnSpc>
              <a:defRPr/>
            </a:pPr>
            <a:r>
              <a:rPr lang="en-US" sz="2600">
                <a:effectLst>
                  <a:outerShdw blurRad="38100" dist="38100" dir="2700000" algn="tl">
                    <a:srgbClr val="DDDDDD"/>
                  </a:outerShdw>
                </a:effectLst>
              </a:rPr>
              <a:t>SL Business Magazine </a:t>
            </a:r>
          </a:p>
          <a:p>
            <a:pPr eaLnBrk="1" hangingPunct="1">
              <a:lnSpc>
                <a:spcPct val="90000"/>
              </a:lnSpc>
              <a:defRPr/>
            </a:pPr>
            <a:r>
              <a:rPr lang="en-US" sz="2600">
                <a:effectLst>
                  <a:outerShdw blurRad="38100" dist="38100" dir="2700000" algn="tl">
                    <a:srgbClr val="DDDDDD"/>
                  </a:outerShdw>
                </a:effectLst>
              </a:rPr>
              <a:t>Starwood Hotels</a:t>
            </a:r>
          </a:p>
          <a:p>
            <a:pPr eaLnBrk="1" hangingPunct="1">
              <a:lnSpc>
                <a:spcPct val="90000"/>
              </a:lnSpc>
              <a:defRPr/>
            </a:pPr>
            <a:r>
              <a:rPr lang="en-US" sz="2600">
                <a:effectLst>
                  <a:outerShdw blurRad="38100" dist="38100" dir="2700000" algn="tl">
                    <a:srgbClr val="DDDDDD"/>
                  </a:outerShdw>
                </a:effectLst>
              </a:rPr>
              <a:t>TELUS Mobility</a:t>
            </a:r>
          </a:p>
          <a:p>
            <a:pPr eaLnBrk="1" hangingPunct="1">
              <a:lnSpc>
                <a:spcPct val="90000"/>
              </a:lnSpc>
              <a:defRPr/>
            </a:pPr>
            <a:r>
              <a:rPr lang="en-US" sz="2600">
                <a:effectLst>
                  <a:outerShdw blurRad="38100" dist="38100" dir="2700000" algn="tl">
                    <a:srgbClr val="DDDDDD"/>
                  </a:outerShdw>
                </a:effectLst>
              </a:rPr>
              <a:t>Toyota/Scion</a:t>
            </a:r>
          </a:p>
          <a:p>
            <a:pPr eaLnBrk="1" hangingPunct="1">
              <a:lnSpc>
                <a:spcPct val="90000"/>
              </a:lnSpc>
              <a:defRPr/>
            </a:pPr>
            <a:r>
              <a:rPr lang="en-US" sz="2600">
                <a:effectLst>
                  <a:outerShdw blurRad="38100" dist="38100" dir="2700000" algn="tl">
                    <a:srgbClr val="DDDDDD"/>
                  </a:outerShdw>
                </a:effectLst>
              </a:rPr>
              <a:t>20th Century Fox</a:t>
            </a:r>
          </a:p>
          <a:p>
            <a:pPr eaLnBrk="1" hangingPunct="1">
              <a:lnSpc>
                <a:spcPct val="90000"/>
              </a:lnSpc>
              <a:defRPr/>
            </a:pPr>
            <a:r>
              <a:rPr lang="en-US" sz="2600">
                <a:effectLst>
                  <a:outerShdw blurRad="38100" dist="38100" dir="2700000" algn="tl">
                    <a:srgbClr val="DDDDDD"/>
                  </a:outerShdw>
                </a:effectLst>
              </a:rPr>
              <a:t>University of Southern California</a:t>
            </a:r>
          </a:p>
          <a:p>
            <a:pPr eaLnBrk="1" hangingPunct="1">
              <a:lnSpc>
                <a:spcPct val="90000"/>
              </a:lnSpc>
              <a:defRPr/>
            </a:pPr>
            <a:r>
              <a:rPr lang="en-US" sz="2600">
                <a:effectLst>
                  <a:outerShdw blurRad="38100" dist="38100" dir="2700000" algn="tl">
                    <a:srgbClr val="DDDDDD"/>
                  </a:outerShdw>
                </a:effectLst>
              </a:rPr>
              <a:t>Many musicians</a:t>
            </a:r>
          </a:p>
        </p:txBody>
      </p:sp>
    </p:spTree>
    <p:extLst>
      <p:ext uri="{BB962C8B-B14F-4D97-AF65-F5344CB8AC3E}">
        <p14:creationId xmlns:p14="http://schemas.microsoft.com/office/powerpoint/2010/main" val="63693813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2nd-life-Statistics.gif                                        0019125C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868680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3" descr="2nd-life-thegals.jpg                                           0019125CStarGate                       C165B620:"/>
          <p:cNvPicPr>
            <a:picLocks noChangeAspect="1" noChangeArrowheads="1"/>
          </p:cNvPicPr>
          <p:nvPr/>
        </p:nvPicPr>
        <p:blipFill>
          <a:blip r:embed="rId4">
            <a:extLst>
              <a:ext uri="{28A0092B-C50C-407E-A947-70E740481C1C}">
                <a14:useLocalDpi xmlns:a14="http://schemas.microsoft.com/office/drawing/2010/main" val="0"/>
              </a:ext>
            </a:extLst>
          </a:blip>
          <a:srcRect l="-656" t="19232" r="13461"/>
          <a:stretch>
            <a:fillRect/>
          </a:stretch>
        </p:blipFill>
        <p:spPr bwMode="auto">
          <a:xfrm>
            <a:off x="4800600" y="3832225"/>
            <a:ext cx="43434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9540" name="Text Box 4"/>
          <p:cNvSpPr txBox="1">
            <a:spLocks noChangeArrowheads="1"/>
          </p:cNvSpPr>
          <p:nvPr/>
        </p:nvSpPr>
        <p:spPr bwMode="auto">
          <a:xfrm>
            <a:off x="4876800" y="381000"/>
            <a:ext cx="2509838" cy="457200"/>
          </a:xfrm>
          <a:prstGeom prst="rect">
            <a:avLst/>
          </a:prstGeom>
          <a:noFill/>
          <a:ln w="9525">
            <a:noFill/>
            <a:miter lim="800000"/>
            <a:headEnd/>
            <a:tailEnd/>
          </a:ln>
          <a:effectLst/>
        </p:spPr>
        <p:txBody>
          <a:bodyPr wrap="none">
            <a:spAutoFit/>
          </a:bodyPr>
          <a:lstStyle/>
          <a:p>
            <a:pPr>
              <a:defRPr/>
            </a:pPr>
            <a:r>
              <a:rPr lang="en-US" b="1">
                <a:effectLst>
                  <a:outerShdw blurRad="38100" dist="38100" dir="2700000" algn="tl">
                    <a:srgbClr val="DDDDDD"/>
                  </a:outerShdw>
                </a:effectLst>
                <a:latin typeface="Helvetica Neue" pitchFamily="-107" charset="0"/>
                <a:ea typeface="ヒラギノ角ゴ Pro W3" pitchFamily="-112" charset="-128"/>
              </a:rPr>
              <a:t>~270 L$ = 1 US$</a:t>
            </a:r>
          </a:p>
        </p:txBody>
      </p:sp>
    </p:spTree>
    <p:extLst>
      <p:ext uri="{BB962C8B-B14F-4D97-AF65-F5344CB8AC3E}">
        <p14:creationId xmlns:p14="http://schemas.microsoft.com/office/powerpoint/2010/main" val="374596486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
            <a:ext cx="474186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41690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2210" name="Picture 2" descr="Going to the virtual#6DC2BA.pdf                                006DBC2E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58200" cy="1094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88805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24258" name="Picture 2" descr="&#10;Picture-1.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131175" cy="915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17631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78529" name="Picture 2" descr="H:\scanned\Hövd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52959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0" name="Picture 3" descr="H:\scanned\Hövding-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133475"/>
            <a:ext cx="4067175"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82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3/23/2016</a:t>
            </a:fld>
            <a:endParaRPr lang="en-US"/>
          </a:p>
        </p:txBody>
      </p:sp>
      <p:sp>
        <p:nvSpPr>
          <p:cNvPr id="3" name="Slide Number Placeholder 2"/>
          <p:cNvSpPr>
            <a:spLocks noGrp="1"/>
          </p:cNvSpPr>
          <p:nvPr>
            <p:ph type="sldNum" sz="quarter" idx="12"/>
          </p:nvPr>
        </p:nvSpPr>
        <p:spPr/>
        <p:txBody>
          <a:bodyPr/>
          <a:lstStyle/>
          <a:p>
            <a:fld id="{9B007EB5-E551-4081-B1D4-5458D7644D4F}" type="slidenum">
              <a:rPr lang="en-US" smtClean="0"/>
              <a:pPr/>
              <a:t>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828381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0577" name="Picture 2" descr="H:\scanned\Hövdin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480425"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203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2095500"/>
            <a:ext cx="6350000"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05400" cy="340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269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59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21" name="Picture 2" descr="C:\Documents and Settings\cdroessler\My Documents\Presentations\NEW\bow ties\bow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700"/>
            <a:ext cx="5257800" cy="936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229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1071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513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7" name="Picture 2" descr="C:\Documents and Settings\cdroessler\My Documents\Presentations\NEW\Arduino kid\ArduinoUno_R3_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281988"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363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2865" name="Picture 2" descr="C:\Documents and Settings\cdroessler\My Documents\Presentations\NEW\Arduino kid\PSC0913_DY_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87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2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17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6961" name="Picture 2" descr="C:\Documents and Settings\cdroessler\My Documents\Presentations\NEW\Arduino phone\Arduino-ph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7315200" cy="836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847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74" y="304800"/>
            <a:ext cx="10288454" cy="579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5632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3/23/2016</a:t>
            </a:fld>
            <a:endParaRPr lang="en-US"/>
          </a:p>
        </p:txBody>
      </p:sp>
      <p:sp>
        <p:nvSpPr>
          <p:cNvPr id="3" name="Slide Number Placeholder 2"/>
          <p:cNvSpPr>
            <a:spLocks noGrp="1"/>
          </p:cNvSpPr>
          <p:nvPr>
            <p:ph type="sldNum" sz="quarter" idx="12"/>
          </p:nvPr>
        </p:nvSpPr>
        <p:spPr/>
        <p:txBody>
          <a:bodyPr/>
          <a:lstStyle/>
          <a:p>
            <a:fld id="{9B007EB5-E551-4081-B1D4-5458D7644D4F}" type="slidenum">
              <a:rPr lang="en-US" smtClean="0"/>
              <a:pPr/>
              <a:t>5</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36570349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5346" name="Picture 2" descr="Preview-of-“Pet-Poop#A131F1.jpg                                00A12434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204200" cy="129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52863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7394" name="Picture 2" descr="Plastisoil.jpg                                                 003B22FD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84582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4"/>
          <p:cNvSpPr>
            <a:spLocks noChangeArrowheads="1"/>
          </p:cNvSpPr>
          <p:nvPr/>
        </p:nvSpPr>
        <p:spPr bwMode="auto">
          <a:xfrm>
            <a:off x="76200" y="312738"/>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r>
              <a:rPr lang="en-US" altLang="en-US"/>
              <a:t>Plastisoil - concrete-like substance made from discarded plastic bottles, that rain water can pass through instead of running into storm sewers.</a:t>
            </a:r>
          </a:p>
        </p:txBody>
      </p:sp>
    </p:spTree>
    <p:extLst>
      <p:ext uri="{BB962C8B-B14F-4D97-AF65-F5344CB8AC3E}">
        <p14:creationId xmlns:p14="http://schemas.microsoft.com/office/powerpoint/2010/main" val="165605780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10;Hog-manu..jpg                                                  003B2018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722313"/>
            <a:ext cx="9128125" cy="83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11198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cricutprinter-3.jpg                                            003B22FD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676400"/>
            <a:ext cx="91868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3" descr="cricutprinter-5.jpg                                            003B22FDHD                             C0EAB9B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763"/>
            <a:ext cx="914400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5"/>
          <p:cNvSpPr>
            <a:spLocks noChangeArrowheads="1"/>
          </p:cNvSpPr>
          <p:nvPr/>
        </p:nvSpPr>
        <p:spPr bwMode="auto">
          <a:xfrm>
            <a:off x="2667000" y="228600"/>
            <a:ext cx="6477000" cy="1311275"/>
          </a:xfrm>
          <a:prstGeom prst="rect">
            <a:avLst/>
          </a:prstGeom>
          <a:noFill/>
          <a:ln w="9525">
            <a:noFill/>
            <a:miter lim="800000"/>
            <a:headEnd/>
            <a:tailEnd/>
          </a:ln>
        </p:spPr>
        <p:txBody>
          <a:bodyPr wrap="square">
            <a:spAutoFit/>
          </a:bodyPr>
          <a:lstStyle/>
          <a:p>
            <a:pPr algn="ctr">
              <a:defRPr/>
            </a:pPr>
            <a:r>
              <a:rPr lang="en-US" sz="4000" b="1" dirty="0">
                <a:solidFill>
                  <a:srgbClr val="7F1353"/>
                </a:solidFill>
                <a:effectLst>
                  <a:outerShdw blurRad="38100" dist="38100" dir="2700000" algn="tl">
                    <a:srgbClr val="000000">
                      <a:alpha val="43137"/>
                    </a:srgbClr>
                  </a:outerShdw>
                </a:effectLst>
                <a:latin typeface="Arial" pitchFamily="-112" charset="0"/>
                <a:ea typeface="ヒラギノ角ゴ Pro W3" pitchFamily="-112" charset="-128"/>
              </a:rPr>
              <a:t>Digital Dessert -</a:t>
            </a:r>
            <a:br>
              <a:rPr lang="en-US" sz="4000" b="1" dirty="0">
                <a:solidFill>
                  <a:srgbClr val="7F1353"/>
                </a:solidFill>
                <a:effectLst>
                  <a:outerShdw blurRad="38100" dist="38100" dir="2700000" algn="tl">
                    <a:srgbClr val="000000">
                      <a:alpha val="43137"/>
                    </a:srgbClr>
                  </a:outerShdw>
                </a:effectLst>
                <a:latin typeface="Arial" pitchFamily="-112" charset="0"/>
                <a:ea typeface="ヒラギノ角ゴ Pro W3" pitchFamily="-112" charset="-128"/>
              </a:rPr>
            </a:br>
            <a:r>
              <a:rPr lang="en-US" sz="4000" b="1" dirty="0" err="1">
                <a:solidFill>
                  <a:srgbClr val="7F1353"/>
                </a:solidFill>
                <a:effectLst>
                  <a:outerShdw blurRad="38100" dist="38100" dir="2700000" algn="tl">
                    <a:srgbClr val="000000">
                      <a:alpha val="43137"/>
                    </a:srgbClr>
                  </a:outerShdw>
                </a:effectLst>
                <a:latin typeface="Arial" pitchFamily="-112" charset="0"/>
                <a:ea typeface="ヒラギノ角ゴ Pro W3" pitchFamily="-112" charset="-128"/>
              </a:rPr>
              <a:t>Cricut</a:t>
            </a:r>
            <a:r>
              <a:rPr lang="en-US" sz="4000" b="1" dirty="0">
                <a:solidFill>
                  <a:srgbClr val="7F1353"/>
                </a:solidFill>
                <a:effectLst>
                  <a:outerShdw blurRad="38100" dist="38100" dir="2700000" algn="tl">
                    <a:srgbClr val="000000">
                      <a:alpha val="43137"/>
                    </a:srgbClr>
                  </a:outerShdw>
                </a:effectLst>
                <a:latin typeface="Arial" pitchFamily="-112" charset="0"/>
                <a:ea typeface="ヒラギノ角ゴ Pro W3" pitchFamily="-112" charset="-128"/>
              </a:rPr>
              <a:t> Cake Printer</a:t>
            </a:r>
          </a:p>
        </p:txBody>
      </p:sp>
    </p:spTree>
    <p:extLst>
      <p:ext uri="{BB962C8B-B14F-4D97-AF65-F5344CB8AC3E}">
        <p14:creationId xmlns:p14="http://schemas.microsoft.com/office/powerpoint/2010/main" val="13154369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2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braille-interpreter.jpg                                        003B22FDHD                             C0EAB9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19063"/>
            <a:ext cx="9174163"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51621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0"/>
            <a:ext cx="5295900" cy="5295900"/>
          </a:xfrm>
          <a:prstGeom prst="rect">
            <a:avLst/>
          </a:prstGeom>
        </p:spPr>
      </p:pic>
      <p:sp>
        <p:nvSpPr>
          <p:cNvPr id="3074" name="Rectangle 2"/>
          <p:cNvSpPr>
            <a:spLocks noGrp="1" noChangeArrowheads="1"/>
          </p:cNvSpPr>
          <p:nvPr>
            <p:ph type="ctrTitle"/>
          </p:nvPr>
        </p:nvSpPr>
        <p:spPr>
          <a:xfrm>
            <a:off x="1752600" y="2130425"/>
            <a:ext cx="7772400" cy="1470025"/>
          </a:xfrm>
        </p:spPr>
        <p:txBody>
          <a:bodyPr>
            <a:normAutofit/>
          </a:bodyPr>
          <a:lstStyle/>
          <a:p>
            <a:pPr algn="l"/>
            <a:r>
              <a:rPr lang="en-US" sz="4800" dirty="0" smtClean="0">
                <a:effectLst>
                  <a:outerShdw blurRad="38100" dist="38100" dir="2700000" algn="tl">
                    <a:srgbClr val="DDDDDD"/>
                  </a:outerShdw>
                </a:effectLst>
                <a:latin typeface="Arial" charset="0"/>
                <a:ea typeface="ヒラギノ角ゴ Pro W3" charset="0"/>
                <a:cs typeface="ヒラギノ角ゴ Pro W3" charset="0"/>
              </a:rPr>
              <a:t>Questions ?</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 name="Rectangle 5"/>
          <p:cNvSpPr>
            <a:spLocks noChangeArrowheads="1"/>
          </p:cNvSpPr>
          <p:nvPr/>
        </p:nvSpPr>
        <p:spPr bwMode="auto">
          <a:xfrm>
            <a:off x="228600" y="5562600"/>
            <a:ext cx="8686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r">
              <a:spcBef>
                <a:spcPct val="20000"/>
              </a:spcBef>
              <a:tabLst>
                <a:tab pos="1604963" algn="l"/>
              </a:tabLst>
            </a:pPr>
            <a:r>
              <a:rPr lang="en-US" sz="3000" dirty="0" smtClean="0"/>
              <a:t>Get the PowerPoint</a:t>
            </a:r>
          </a:p>
          <a:p>
            <a:pPr marL="1604963" indent="-1604963" algn="r">
              <a:spcBef>
                <a:spcPct val="20000"/>
              </a:spcBef>
              <a:tabLst>
                <a:tab pos="1604963" algn="l"/>
              </a:tabLst>
            </a:pPr>
            <a:r>
              <a:rPr lang="en-US" sz="3000" dirty="0" smtClean="0"/>
              <a:t>www.NCperkins.org</a:t>
            </a:r>
            <a:endParaRPr lang="en-US" sz="3000" dirty="0"/>
          </a:p>
        </p:txBody>
      </p:sp>
      <p:sp>
        <p:nvSpPr>
          <p:cNvPr id="7" name="Rectangle 3"/>
          <p:cNvSpPr txBox="1">
            <a:spLocks noChangeArrowheads="1"/>
          </p:cNvSpPr>
          <p:nvPr/>
        </p:nvSpPr>
        <p:spPr>
          <a:xfrm>
            <a:off x="838200" y="3505200"/>
            <a:ext cx="6629400" cy="1676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61963" algn="l">
              <a:lnSpc>
                <a:spcPct val="120000"/>
              </a:lnSpc>
            </a:pPr>
            <a:r>
              <a:rPr lang="en-US" sz="2400" b="1" dirty="0" smtClean="0">
                <a:latin typeface="Arial" charset="0"/>
                <a:ea typeface="ヒラギノ角ゴ Pro W3" charset="0"/>
                <a:cs typeface="ヒラギノ角ゴ Pro W3" charset="0"/>
              </a:rPr>
              <a:t>Chris Droessler</a:t>
            </a:r>
          </a:p>
          <a:p>
            <a:pPr marL="461963" algn="l">
              <a:lnSpc>
                <a:spcPct val="120000"/>
              </a:lnSpc>
            </a:pPr>
            <a:r>
              <a:rPr lang="en-US" sz="2400" dirty="0" smtClean="0">
                <a:latin typeface="Arial" charset="0"/>
                <a:ea typeface="ヒラギノ角ゴ Pro W3" charset="0"/>
                <a:cs typeface="ヒラギノ角ゴ Pro W3" charset="0"/>
              </a:rPr>
              <a:t>CTE Coordinator</a:t>
            </a:r>
          </a:p>
          <a:p>
            <a:pPr marL="461963" algn="l">
              <a:lnSpc>
                <a:spcPct val="120000"/>
              </a:lnSpc>
            </a:pPr>
            <a:r>
              <a:rPr lang="en-US" sz="2400" dirty="0" smtClean="0">
                <a:latin typeface="Arial" charset="0"/>
                <a:ea typeface="ヒラギノ角ゴ Pro W3" charset="0"/>
                <a:cs typeface="ヒラギノ角ゴ Pro W3" charset="0"/>
              </a:rPr>
              <a:t>NC Community Colleges</a:t>
            </a:r>
          </a:p>
          <a:p>
            <a:pPr marL="461963" algn="l">
              <a:lnSpc>
                <a:spcPct val="120000"/>
              </a:lnSpc>
            </a:pPr>
            <a:r>
              <a:rPr lang="en-US" sz="2400" dirty="0" smtClean="0">
                <a:latin typeface="Arial" charset="0"/>
                <a:ea typeface="ヒラギノ角ゴ Pro W3" charset="0"/>
                <a:cs typeface="ヒラギノ角ゴ Pro W3" charset="0"/>
              </a:rPr>
              <a:t>DroesslerC@NCCommunityColleges.edu</a:t>
            </a:r>
            <a:endParaRPr lang="en-US" sz="24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238313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April 28, 10AM webinar</a:t>
            </a:r>
            <a:endParaRPr lang="en-US" dirty="0"/>
          </a:p>
        </p:txBody>
      </p:sp>
      <p:sp>
        <p:nvSpPr>
          <p:cNvPr id="3" name="Rectangle 2"/>
          <p:cNvSpPr/>
          <p:nvPr/>
        </p:nvSpPr>
        <p:spPr>
          <a:xfrm>
            <a:off x="1092425" y="1422706"/>
            <a:ext cx="7670575" cy="4770537"/>
          </a:xfrm>
          <a:prstGeom prst="rect">
            <a:avLst/>
          </a:prstGeom>
        </p:spPr>
        <p:txBody>
          <a:bodyPr wrap="square">
            <a:spAutoFit/>
          </a:bodyPr>
          <a:lstStyle/>
          <a:p>
            <a:r>
              <a:rPr lang="en-US" sz="4000" b="1" dirty="0" smtClean="0"/>
              <a:t>Career Information:  What it is, and Why it’s Important</a:t>
            </a:r>
          </a:p>
          <a:p>
            <a:endParaRPr lang="en-US" sz="1600" b="1" dirty="0" smtClean="0"/>
          </a:p>
          <a:p>
            <a:pPr marL="457200" indent="-457200">
              <a:buFont typeface="Arial" panose="020B0604020202020204" pitchFamily="34" charset="0"/>
              <a:buChar char="•"/>
            </a:pPr>
            <a:r>
              <a:rPr lang="en-US" sz="4000" dirty="0" smtClean="0"/>
              <a:t>Occupational Information</a:t>
            </a:r>
          </a:p>
          <a:p>
            <a:pPr marL="457200" indent="-457200">
              <a:buFont typeface="Arial" panose="020B0604020202020204" pitchFamily="34" charset="0"/>
              <a:buChar char="•"/>
            </a:pPr>
            <a:r>
              <a:rPr lang="en-US" sz="4000" dirty="0" smtClean="0"/>
              <a:t>Average salaries</a:t>
            </a:r>
          </a:p>
          <a:p>
            <a:pPr marL="457200" indent="-457200">
              <a:buFont typeface="Arial" panose="020B0604020202020204" pitchFamily="34" charset="0"/>
              <a:buChar char="•"/>
            </a:pPr>
            <a:r>
              <a:rPr lang="en-US" sz="4000" dirty="0" smtClean="0"/>
              <a:t>Job opening projections</a:t>
            </a:r>
          </a:p>
          <a:p>
            <a:pPr marL="457200" indent="-457200">
              <a:buFont typeface="Arial" panose="020B0604020202020204" pitchFamily="34" charset="0"/>
              <a:buChar char="•"/>
            </a:pPr>
            <a:r>
              <a:rPr lang="en-US" sz="4000" dirty="0" smtClean="0"/>
              <a:t>Career interest assessments</a:t>
            </a:r>
          </a:p>
          <a:p>
            <a:pPr marL="457200" indent="-457200">
              <a:buFont typeface="Arial" panose="020B0604020202020204" pitchFamily="34" charset="0"/>
              <a:buChar char="•"/>
            </a:pPr>
            <a:r>
              <a:rPr lang="en-US" sz="4000" dirty="0" smtClean="0"/>
              <a:t>NC Career Clusters Guide</a:t>
            </a:r>
            <a:endParaRPr lang="en-US" sz="4000" dirty="0"/>
          </a:p>
        </p:txBody>
      </p:sp>
    </p:spTree>
    <p:extLst>
      <p:ext uri="{BB962C8B-B14F-4D97-AF65-F5344CB8AC3E}">
        <p14:creationId xmlns:p14="http://schemas.microsoft.com/office/powerpoint/2010/main" val="18446394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C:\Users\cdroessler\Documents\NCETA\2015\Spring Board Meeting - Janaury\My Presentation\ManufacturingAwarenessFlyer-2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19" y="0"/>
            <a:ext cx="43403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998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Content Placeholder 2"/>
          <p:cNvSpPr>
            <a:spLocks noGrp="1"/>
          </p:cNvSpPr>
          <p:nvPr>
            <p:ph idx="1"/>
          </p:nvPr>
        </p:nvSpPr>
        <p:spPr>
          <a:xfrm>
            <a:off x="76200" y="1600200"/>
            <a:ext cx="4572000" cy="5486400"/>
          </a:xfrm>
        </p:spPr>
        <p:txBody>
          <a:bodyPr>
            <a:normAutofit/>
          </a:bodyPr>
          <a:lstStyle/>
          <a:p>
            <a:pPr>
              <a:spcAft>
                <a:spcPts val="1200"/>
              </a:spcAft>
            </a:pPr>
            <a:r>
              <a:rPr lang="en-US" i="1" dirty="0" smtClean="0"/>
              <a:t>“It </a:t>
            </a:r>
            <a:r>
              <a:rPr lang="en-US" i="1" dirty="0"/>
              <a:t>means that your future hasn't been written yet. No one's has</a:t>
            </a:r>
            <a:r>
              <a:rPr lang="en-US" i="1" dirty="0" smtClean="0"/>
              <a:t>.”</a:t>
            </a:r>
            <a:endParaRPr lang="en-US" i="1" dirty="0"/>
          </a:p>
          <a:p>
            <a:pPr>
              <a:spcAft>
                <a:spcPts val="1200"/>
              </a:spcAft>
            </a:pPr>
            <a:r>
              <a:rPr lang="en-US" i="1" dirty="0" smtClean="0"/>
              <a:t>“Your </a:t>
            </a:r>
            <a:r>
              <a:rPr lang="en-US" i="1" dirty="0"/>
              <a:t>future is whatever you make it. So make it a good one. Both of </a:t>
            </a:r>
            <a:r>
              <a:rPr lang="en-US" i="1" dirty="0" err="1"/>
              <a:t>ya</a:t>
            </a:r>
            <a:r>
              <a:rPr lang="en-US" i="1" dirty="0" smtClean="0"/>
              <a:t>!”</a:t>
            </a:r>
            <a:endParaRPr lang="en-US" i="1" dirty="0"/>
          </a:p>
          <a:p>
            <a:pPr marL="0" indent="0" algn="r">
              <a:spcAft>
                <a:spcPts val="1200"/>
              </a:spcAft>
              <a:buNone/>
            </a:pPr>
            <a:r>
              <a:rPr lang="en-US" sz="2800" dirty="0" smtClean="0"/>
              <a:t>Doc – BttF3</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3346" y="-5862"/>
            <a:ext cx="4520654" cy="6858000"/>
          </a:xfrm>
          <a:prstGeom prst="rect">
            <a:avLst/>
          </a:prstGeom>
        </p:spPr>
      </p:pic>
    </p:spTree>
    <p:extLst>
      <p:ext uri="{BB962C8B-B14F-4D97-AF65-F5344CB8AC3E}">
        <p14:creationId xmlns:p14="http://schemas.microsoft.com/office/powerpoint/2010/main" val="193742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2000"/>
                                        <p:tgtEl>
                                          <p:spTgt spid="3">
                                            <p:txEl>
                                              <p:pRg st="0" end="0"/>
                                            </p:txEl>
                                          </p:spTgt>
                                        </p:tgtEl>
                                      </p:cBhvr>
                                    </p:animEffect>
                                  </p:childTnLst>
                                </p:cTn>
                              </p:par>
                            </p:childTnLst>
                          </p:cTn>
                        </p:par>
                        <p:par>
                          <p:cTn id="8" fill="hold">
                            <p:stCondLst>
                              <p:cond delay="3000"/>
                            </p:stCondLst>
                            <p:childTnLst>
                              <p:par>
                                <p:cTn id="9" presetID="22" presetClass="entr" presetSubtype="8"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2000"/>
                                        <p:tgtEl>
                                          <p:spTgt spid="3">
                                            <p:txEl>
                                              <p:pRg st="1" end="1"/>
                                            </p:txEl>
                                          </p:spTgt>
                                        </p:tgtEl>
                                      </p:cBhvr>
                                    </p:animEffect>
                                  </p:childTnLst>
                                </p:cTn>
                              </p:par>
                            </p:childTnLst>
                          </p:cTn>
                        </p:par>
                        <p:par>
                          <p:cTn id="12" fill="hold">
                            <p:stCondLst>
                              <p:cond delay="6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2" y="2906713"/>
            <a:ext cx="8421687" cy="1500187"/>
          </a:xfrm>
        </p:spPr>
        <p:txBody>
          <a:bodyPr>
            <a:noAutofit/>
          </a:bodyPr>
          <a:lstStyle/>
          <a:p>
            <a:r>
              <a:rPr lang="en-US" sz="4000" dirty="0">
                <a:effectLst>
                  <a:outerShdw blurRad="38100" dist="38100" dir="2700000" algn="tl">
                    <a:srgbClr val="DDDDDD"/>
                  </a:outerShdw>
                </a:effectLst>
                <a:latin typeface="Arial" charset="0"/>
                <a:ea typeface="ヒラギノ角ゴ Pro W3" charset="0"/>
                <a:cs typeface="ヒラギノ角ゴ Pro W3" charset="0"/>
              </a:rPr>
              <a:t>We are </a:t>
            </a:r>
            <a:r>
              <a:rPr lang="en-US" sz="4000" dirty="0" smtClean="0">
                <a:effectLst>
                  <a:outerShdw blurRad="38100" dist="38100" dir="2700000" algn="tl">
                    <a:srgbClr val="DDDDDD"/>
                  </a:outerShdw>
                </a:effectLst>
                <a:latin typeface="Arial" charset="0"/>
                <a:ea typeface="ヒラギノ角ゴ Pro W3" charset="0"/>
                <a:cs typeface="ヒラギノ角ゴ Pro W3" charset="0"/>
              </a:rPr>
              <a:t>currently preparing </a:t>
            </a:r>
            <a:r>
              <a:rPr lang="en-US" sz="4000" dirty="0">
                <a:effectLst>
                  <a:outerShdw blurRad="38100" dist="38100" dir="2700000" algn="tl">
                    <a:srgbClr val="DDDDDD"/>
                  </a:outerShdw>
                </a:effectLst>
                <a:latin typeface="Arial" charset="0"/>
                <a:ea typeface="ヒラギノ角ゴ Pro W3" charset="0"/>
                <a:cs typeface="ヒラギノ角ゴ Pro W3" charset="0"/>
              </a:rPr>
              <a:t>people for jobs that don</a:t>
            </a:r>
            <a:r>
              <a:rPr lang="ja-JP" altLang="en-US" sz="4000" dirty="0">
                <a:effectLst>
                  <a:outerShdw blurRad="38100" dist="38100" dir="2700000" algn="tl">
                    <a:srgbClr val="DDDDDD"/>
                  </a:outerShdw>
                </a:effectLst>
                <a:latin typeface="Arial" charset="0"/>
                <a:ea typeface="ヒラギノ角ゴ Pro W3" charset="0"/>
                <a:cs typeface="ヒラギノ角ゴ Pro W3" charset="0"/>
              </a:rPr>
              <a:t>’</a:t>
            </a:r>
            <a:r>
              <a:rPr lang="en-US" sz="4000" dirty="0">
                <a:effectLst>
                  <a:outerShdw blurRad="38100" dist="38100" dir="2700000" algn="tl">
                    <a:srgbClr val="DDDDDD"/>
                  </a:outerShdw>
                </a:effectLst>
                <a:latin typeface="Arial" charset="0"/>
                <a:ea typeface="ヒラギノ角ゴ Pro W3" charset="0"/>
                <a:cs typeface="ヒラギノ角ゴ Pro W3" charset="0"/>
              </a:rPr>
              <a:t>t yet exist …</a:t>
            </a:r>
            <a:endParaRPr lang="en-US" sz="4000" dirty="0"/>
          </a:p>
        </p:txBody>
      </p:sp>
    </p:spTree>
    <p:extLst>
      <p:ext uri="{BB962C8B-B14F-4D97-AF65-F5344CB8AC3E}">
        <p14:creationId xmlns:p14="http://schemas.microsoft.com/office/powerpoint/2010/main" val="550005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B3495-C270-42FA-BEA2-29A2E18E9D6B}" type="datetime1">
              <a:rPr lang="en-US" smtClean="0"/>
              <a:pPr/>
              <a:t>3/23/2016</a:t>
            </a:fld>
            <a:endParaRPr lang="en-US"/>
          </a:p>
        </p:txBody>
      </p:sp>
      <p:sp>
        <p:nvSpPr>
          <p:cNvPr id="3" name="Slide Number Placeholder 2"/>
          <p:cNvSpPr>
            <a:spLocks noGrp="1"/>
          </p:cNvSpPr>
          <p:nvPr>
            <p:ph type="sldNum" sz="quarter" idx="12"/>
          </p:nvPr>
        </p:nvSpPr>
        <p:spPr/>
        <p:txBody>
          <a:bodyPr/>
          <a:lstStyle/>
          <a:p>
            <a:fld id="{9B007EB5-E551-4081-B1D4-5458D7644D4F}" type="slidenum">
              <a:rPr lang="en-US" smtClean="0"/>
              <a:pPr/>
              <a:t>6</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355" t="18087" r="17249" b="17971"/>
          <a:stretch/>
        </p:blipFill>
        <p:spPr>
          <a:xfrm>
            <a:off x="-20780" y="914400"/>
            <a:ext cx="9317180" cy="5179647"/>
          </a:xfrm>
          <a:prstGeom prst="rect">
            <a:avLst/>
          </a:prstGeom>
        </p:spPr>
      </p:pic>
    </p:spTree>
    <p:extLst>
      <p:ext uri="{BB962C8B-B14F-4D97-AF65-F5344CB8AC3E}">
        <p14:creationId xmlns:p14="http://schemas.microsoft.com/office/powerpoint/2010/main" val="15749053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normAutofit/>
          </a:bodyPr>
          <a:lstStyle/>
          <a:p>
            <a:r>
              <a:rPr lang="en-US" sz="4000" dirty="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000" dirty="0">
                <a:effectLst>
                  <a:outerShdw blurRad="38100" dist="38100" dir="2700000" algn="tl">
                    <a:srgbClr val="DDDDDD"/>
                  </a:outerShdw>
                </a:effectLst>
                <a:latin typeface="Arial" charset="0"/>
                <a:ea typeface="ヒラギノ角ゴ Pro W3" charset="0"/>
                <a:cs typeface="ヒラギノ角ゴ Pro W3" charset="0"/>
              </a:rPr>
              <a:t>’</a:t>
            </a:r>
            <a:r>
              <a:rPr lang="en-US" sz="4000" dirty="0">
                <a:effectLst>
                  <a:outerShdw blurRad="38100" dist="38100" dir="2700000" algn="tl">
                    <a:srgbClr val="DDDDDD"/>
                  </a:outerShdw>
                </a:effectLst>
                <a:latin typeface="Arial" charset="0"/>
                <a:ea typeface="ヒラギノ角ゴ Pro W3" charset="0"/>
                <a:cs typeface="ヒラギノ角ゴ Pro W3" charset="0"/>
              </a:rPr>
              <a:t>t yet been invented …</a:t>
            </a:r>
            <a:endParaRPr lang="en-US" sz="4000" dirty="0"/>
          </a:p>
        </p:txBody>
      </p:sp>
    </p:spTree>
    <p:extLst>
      <p:ext uri="{BB962C8B-B14F-4D97-AF65-F5344CB8AC3E}">
        <p14:creationId xmlns:p14="http://schemas.microsoft.com/office/powerpoint/2010/main" val="3870808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2" y="2906713"/>
            <a:ext cx="8040687" cy="1500187"/>
          </a:xfrm>
        </p:spPr>
        <p:txBody>
          <a:bodyPr>
            <a:noAutofit/>
          </a:bodyPr>
          <a:lstStyle/>
          <a:p>
            <a:r>
              <a:rPr lang="en-US" sz="4000" dirty="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000" dirty="0">
                <a:effectLst>
                  <a:outerShdw blurRad="38100" dist="38100" dir="2700000" algn="tl">
                    <a:srgbClr val="DDDDDD"/>
                  </a:outerShdw>
                </a:effectLst>
                <a:latin typeface="Arial" charset="0"/>
                <a:ea typeface="ヒラギノ角ゴ Pro W3" charset="0"/>
                <a:cs typeface="ヒラギノ角ゴ Pro W3" charset="0"/>
              </a:rPr>
              <a:t>’</a:t>
            </a:r>
            <a:r>
              <a:rPr lang="en-US" sz="4000" dirty="0">
                <a:effectLst>
                  <a:outerShdw blurRad="38100" dist="38100" dir="2700000" algn="tl">
                    <a:srgbClr val="DDDDDD"/>
                  </a:outerShdw>
                </a:effectLst>
                <a:latin typeface="Arial" charset="0"/>
                <a:ea typeface="ヒラギノ角ゴ Pro W3" charset="0"/>
                <a:cs typeface="ヒラギノ角ゴ Pro W3" charset="0"/>
              </a:rPr>
              <a:t>t even know are problems yet.</a:t>
            </a:r>
            <a:endParaRPr lang="en-US" sz="4000" dirty="0"/>
          </a:p>
        </p:txBody>
      </p:sp>
    </p:spTree>
    <p:extLst>
      <p:ext uri="{BB962C8B-B14F-4D97-AF65-F5344CB8AC3E}">
        <p14:creationId xmlns:p14="http://schemas.microsoft.com/office/powerpoint/2010/main" val="3827073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a:bodyPr>
          <a:lstStyle/>
          <a:p>
            <a:r>
              <a:rPr lang="en-US" sz="4800" dirty="0" smtClean="0">
                <a:effectLst>
                  <a:outerShdw blurRad="38100" dist="38100" dir="2700000" algn="tl">
                    <a:srgbClr val="DDDDDD"/>
                  </a:outerShdw>
                </a:effectLst>
                <a:latin typeface="Arial" charset="0"/>
                <a:ea typeface="ヒラギノ角ゴ Pro W3" charset="0"/>
                <a:cs typeface="ヒラギノ角ゴ Pro W3" charset="0"/>
              </a:rPr>
              <a:t>Hot Jobs of the Future</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4" name="Rectangle 3"/>
          <p:cNvSpPr>
            <a:spLocks noChangeArrowheads="1"/>
          </p:cNvSpPr>
          <p:nvPr/>
        </p:nvSpPr>
        <p:spPr bwMode="auto">
          <a:xfrm>
            <a:off x="228600" y="5562600"/>
            <a:ext cx="8686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lgn="r">
              <a:spcBef>
                <a:spcPct val="20000"/>
              </a:spcBef>
              <a:tabLst>
                <a:tab pos="1604963" algn="l"/>
              </a:tabLst>
            </a:pPr>
            <a:r>
              <a:rPr lang="en-US" sz="3000" dirty="0" smtClean="0"/>
              <a:t>Get the PowerPoint</a:t>
            </a:r>
          </a:p>
          <a:p>
            <a:pPr marL="1604963" indent="-1604963" algn="r">
              <a:spcBef>
                <a:spcPct val="20000"/>
              </a:spcBef>
              <a:tabLst>
                <a:tab pos="1604963" algn="l"/>
              </a:tabLst>
            </a:pPr>
            <a:r>
              <a:rPr lang="en-US" sz="3000" dirty="0" smtClean="0"/>
              <a:t>www.NCperkins.org</a:t>
            </a:r>
            <a:endParaRPr lang="en-US" sz="3000" dirty="0"/>
          </a:p>
        </p:txBody>
      </p:sp>
      <p:sp>
        <p:nvSpPr>
          <p:cNvPr id="6" name="Rectangle 3"/>
          <p:cNvSpPr>
            <a:spLocks noGrp="1" noChangeArrowheads="1"/>
          </p:cNvSpPr>
          <p:nvPr>
            <p:ph type="subTitle" idx="1"/>
          </p:nvPr>
        </p:nvSpPr>
        <p:spPr>
          <a:xfrm>
            <a:off x="1371600" y="3429000"/>
            <a:ext cx="6629400" cy="1676400"/>
          </a:xfrm>
        </p:spPr>
        <p:txBody>
          <a:bodyPr>
            <a:noAutofit/>
          </a:bodyPr>
          <a:lstStyle/>
          <a:p>
            <a:pPr marL="461963" algn="l">
              <a:lnSpc>
                <a:spcPct val="120000"/>
              </a:lnSpc>
            </a:pPr>
            <a:r>
              <a:rPr lang="en-US" sz="2400" b="1" dirty="0">
                <a:latin typeface="Arial" charset="0"/>
                <a:ea typeface="ヒラギノ角ゴ Pro W3" charset="0"/>
                <a:cs typeface="ヒラギノ角ゴ Pro W3" charset="0"/>
              </a:rPr>
              <a:t>Chris Droessler</a:t>
            </a:r>
          </a:p>
          <a:p>
            <a:pPr marL="461963" algn="l">
              <a:lnSpc>
                <a:spcPct val="120000"/>
              </a:lnSpc>
            </a:pPr>
            <a:r>
              <a:rPr lang="en-US" sz="2400" dirty="0">
                <a:latin typeface="Arial" charset="0"/>
                <a:ea typeface="ヒラギノ角ゴ Pro W3" charset="0"/>
                <a:cs typeface="ヒラギノ角ゴ Pro W3" charset="0"/>
              </a:rPr>
              <a:t>CTE Coordinator</a:t>
            </a:r>
          </a:p>
          <a:p>
            <a:pPr marL="461963" algn="l">
              <a:lnSpc>
                <a:spcPct val="120000"/>
              </a:lnSpc>
            </a:pPr>
            <a:r>
              <a:rPr lang="en-US" sz="2400" dirty="0">
                <a:latin typeface="Arial" charset="0"/>
                <a:ea typeface="ヒラギノ角ゴ Pro W3" charset="0"/>
                <a:cs typeface="ヒラギノ角ゴ Pro W3" charset="0"/>
              </a:rPr>
              <a:t>NC Community Colleges</a:t>
            </a:r>
          </a:p>
          <a:p>
            <a:pPr marL="461963" algn="l">
              <a:lnSpc>
                <a:spcPct val="120000"/>
              </a:lnSpc>
            </a:pPr>
            <a:r>
              <a:rPr lang="en-US" sz="2400" dirty="0" smtClean="0">
                <a:latin typeface="Arial" charset="0"/>
                <a:ea typeface="ヒラギノ角ゴ Pro W3" charset="0"/>
                <a:cs typeface="ヒラギノ角ゴ Pro W3" charset="0"/>
              </a:rPr>
              <a:t>DroesslerC@NCCommunityColleges.edu</a:t>
            </a:r>
            <a:endParaRPr lang="en-US" sz="24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445723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12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dirty="0">
                <a:solidFill>
                  <a:srgbClr val="71852C"/>
                </a:solidFill>
              </a:rPr>
              <a:t>Top 10 Job Titles that Didn’t Exist Five Years Ago</a:t>
            </a:r>
          </a:p>
        </p:txBody>
      </p:sp>
    </p:spTree>
    <p:extLst>
      <p:ext uri="{BB962C8B-B14F-4D97-AF65-F5344CB8AC3E}">
        <p14:creationId xmlns:p14="http://schemas.microsoft.com/office/powerpoint/2010/main" val="180342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418258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3" name="Picture 2" descr="C:\Documents and Settings\cdroessler\My Documents\Presentations\NEW\10 new jo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116013"/>
            <a:ext cx="91440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482781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2.xml><?xml version="1.0" encoding="utf-8"?>
<ds:datastoreItem xmlns:ds="http://schemas.openxmlformats.org/officeDocument/2006/customXml" ds:itemID="{459EDD1A-F66B-4A90-8803-6512E3CBFB2F}">
  <ds:schemaRefs>
    <ds:schemaRef ds:uri="http://purl.org/dc/dcmitype/"/>
    <ds:schemaRef ds:uri="http://schemas.microsoft.com/office/2006/metadata/properties"/>
    <ds:schemaRef ds:uri="http://www.w3.org/XML/1998/namespace"/>
    <ds:schemaRef ds:uri="88203bfa-d4ac-462e-8616-0292cc28843a"/>
    <ds:schemaRef ds:uri="http://schemas.microsoft.com/office/2006/documentManagement/types"/>
    <ds:schemaRef ds:uri="http://purl.org/dc/terms/"/>
    <ds:schemaRef ds:uri="http://purl.org/dc/elements/1.1/"/>
    <ds:schemaRef ds:uri="http://schemas.microsoft.com/sharepoint/v3"/>
    <ds:schemaRef ds:uri="http://schemas.microsoft.com/office/infopath/2007/PartnerControls"/>
    <ds:schemaRef ds:uri="http://schemas.openxmlformats.org/package/2006/metadata/core-properties"/>
    <ds:schemaRef ds:uri="f46e81e7-297d-417f-b698-00dff3f07a0e"/>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2631</TotalTime>
  <Words>7130</Words>
  <Application>Microsoft Office PowerPoint</Application>
  <PresentationFormat>On-screen Show (4:3)</PresentationFormat>
  <Paragraphs>2162</Paragraphs>
  <Slides>63</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Calibri</vt:lpstr>
      <vt:lpstr>Franklin Gothic Medium</vt:lpstr>
      <vt:lpstr>Helvetica Neue</vt:lpstr>
      <vt:lpstr>Times</vt:lpstr>
      <vt:lpstr>Wingdings</vt:lpstr>
      <vt:lpstr>ヒラギノ角ゴ Pro W3</vt:lpstr>
      <vt:lpstr>Office Theme</vt:lpstr>
      <vt:lpstr>Hot Jobs of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Businesses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April 28, 10AM webinar</vt:lpstr>
      <vt:lpstr>PowerPoint Presentation</vt:lpstr>
      <vt:lpstr>The Future</vt:lpstr>
      <vt:lpstr>PowerPoint Presentation</vt:lpstr>
      <vt:lpstr>PowerPoint Presentation</vt:lpstr>
      <vt:lpstr>PowerPoint Presentation</vt:lpstr>
      <vt:lpstr>Hot Jobs of the Future</vt:lpstr>
      <vt:lpstr>PowerPoint Presentation</vt:lpstr>
    </vt:vector>
  </TitlesOfParts>
  <Company>NCCCS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216</cp:revision>
  <dcterms:created xsi:type="dcterms:W3CDTF">2009-10-29T12:13:41Z</dcterms:created>
  <dcterms:modified xsi:type="dcterms:W3CDTF">2016-03-23T12:55:14Z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