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1"/>
  </p:notesMasterIdLst>
  <p:handoutMasterIdLst>
    <p:handoutMasterId r:id="rId22"/>
  </p:handoutMasterIdLst>
  <p:sldIdLst>
    <p:sldId id="534" r:id="rId2"/>
    <p:sldId id="257" r:id="rId3"/>
    <p:sldId id="560" r:id="rId4"/>
    <p:sldId id="256" r:id="rId5"/>
    <p:sldId id="573" r:id="rId6"/>
    <p:sldId id="263" r:id="rId7"/>
    <p:sldId id="282" r:id="rId8"/>
    <p:sldId id="283" r:id="rId9"/>
    <p:sldId id="261" r:id="rId10"/>
    <p:sldId id="262" r:id="rId11"/>
    <p:sldId id="657" r:id="rId12"/>
    <p:sldId id="264" r:id="rId13"/>
    <p:sldId id="265" r:id="rId14"/>
    <p:sldId id="266" r:id="rId15"/>
    <p:sldId id="647" r:id="rId16"/>
    <p:sldId id="291" r:id="rId17"/>
    <p:sldId id="572" r:id="rId18"/>
    <p:sldId id="644" r:id="rId19"/>
    <p:sldId id="634"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B111"/>
    <a:srgbClr val="0531FF"/>
    <a:srgbClr val="0037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EE56F9-8134-124F-9D4A-327F4365BBF6}" v="65" dt="2019-10-08T12:25:45.7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882" autoAdjust="0"/>
    <p:restoredTop sz="94647"/>
  </p:normalViewPr>
  <p:slideViewPr>
    <p:cSldViewPr snapToGrid="0">
      <p:cViewPr>
        <p:scale>
          <a:sx n="130" d="100"/>
          <a:sy n="130" d="100"/>
        </p:scale>
        <p:origin x="168" y="22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9280"/>
    </p:cViewPr>
  </p:sorterViewPr>
  <p:notesViewPr>
    <p:cSldViewPr snapToGrid="0">
      <p:cViewPr varScale="1">
        <p:scale>
          <a:sx n="117" d="100"/>
          <a:sy n="117" d="100"/>
        </p:scale>
        <p:origin x="2376"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Droessler" userId="625c3661-9d64-47fa-b83c-4b49393bd161" providerId="ADAL" clId="{485E4A66-6DDC-2F4F-9A5D-45DD2E5D7E25}"/>
    <pc:docChg chg="delSld modSld">
      <pc:chgData name="Chris Droessler" userId="625c3661-9d64-47fa-b83c-4b49393bd161" providerId="ADAL" clId="{485E4A66-6DDC-2F4F-9A5D-45DD2E5D7E25}" dt="2019-10-08T14:37:54.640" v="287" actId="2696"/>
      <pc:docMkLst>
        <pc:docMk/>
      </pc:docMkLst>
      <pc:sldChg chg="modSp">
        <pc:chgData name="Chris Droessler" userId="625c3661-9d64-47fa-b83c-4b49393bd161" providerId="ADAL" clId="{485E4A66-6DDC-2F4F-9A5D-45DD2E5D7E25}" dt="2019-10-08T14:27:55.263" v="124" actId="20577"/>
        <pc:sldMkLst>
          <pc:docMk/>
          <pc:sldMk cId="1133732581" sldId="261"/>
        </pc:sldMkLst>
        <pc:spChg chg="mod">
          <ac:chgData name="Chris Droessler" userId="625c3661-9d64-47fa-b83c-4b49393bd161" providerId="ADAL" clId="{485E4A66-6DDC-2F4F-9A5D-45DD2E5D7E25}" dt="2019-10-08T14:27:55.263" v="124" actId="20577"/>
          <ac:spMkLst>
            <pc:docMk/>
            <pc:sldMk cId="1133732581" sldId="261"/>
            <ac:spMk id="197" creationId="{00000000-0000-0000-0000-000000000000}"/>
          </ac:spMkLst>
        </pc:spChg>
      </pc:sldChg>
      <pc:sldChg chg="modSp">
        <pc:chgData name="Chris Droessler" userId="625c3661-9d64-47fa-b83c-4b49393bd161" providerId="ADAL" clId="{485E4A66-6DDC-2F4F-9A5D-45DD2E5D7E25}" dt="2019-10-08T14:29:05.903" v="178" actId="20577"/>
        <pc:sldMkLst>
          <pc:docMk/>
          <pc:sldMk cId="3776938010" sldId="262"/>
        </pc:sldMkLst>
        <pc:spChg chg="mod">
          <ac:chgData name="Chris Droessler" userId="625c3661-9d64-47fa-b83c-4b49393bd161" providerId="ADAL" clId="{485E4A66-6DDC-2F4F-9A5D-45DD2E5D7E25}" dt="2019-10-08T14:29:05.903" v="178" actId="20577"/>
          <ac:spMkLst>
            <pc:docMk/>
            <pc:sldMk cId="3776938010" sldId="262"/>
            <ac:spMk id="207" creationId="{00000000-0000-0000-0000-000000000000}"/>
          </ac:spMkLst>
        </pc:spChg>
      </pc:sldChg>
      <pc:sldChg chg="modSp">
        <pc:chgData name="Chris Droessler" userId="625c3661-9d64-47fa-b83c-4b49393bd161" providerId="ADAL" clId="{485E4A66-6DDC-2F4F-9A5D-45DD2E5D7E25}" dt="2019-10-08T14:31:32.060" v="247" actId="20577"/>
        <pc:sldMkLst>
          <pc:docMk/>
          <pc:sldMk cId="3092514365" sldId="264"/>
        </pc:sldMkLst>
        <pc:spChg chg="mod">
          <ac:chgData name="Chris Droessler" userId="625c3661-9d64-47fa-b83c-4b49393bd161" providerId="ADAL" clId="{485E4A66-6DDC-2F4F-9A5D-45DD2E5D7E25}" dt="2019-10-08T14:31:32.060" v="247" actId="20577"/>
          <ac:spMkLst>
            <pc:docMk/>
            <pc:sldMk cId="3092514365" sldId="264"/>
            <ac:spMk id="2" creationId="{3897AC37-F175-5744-801C-50CF35998259}"/>
          </ac:spMkLst>
        </pc:spChg>
        <pc:spChg chg="mod">
          <ac:chgData name="Chris Droessler" userId="625c3661-9d64-47fa-b83c-4b49393bd161" providerId="ADAL" clId="{485E4A66-6DDC-2F4F-9A5D-45DD2E5D7E25}" dt="2019-10-08T12:52:17.569" v="60" actId="20577"/>
          <ac:spMkLst>
            <pc:docMk/>
            <pc:sldMk cId="3092514365" sldId="264"/>
            <ac:spMk id="229" creationId="{00000000-0000-0000-0000-000000000000}"/>
          </ac:spMkLst>
        </pc:spChg>
      </pc:sldChg>
      <pc:sldChg chg="modSp">
        <pc:chgData name="Chris Droessler" userId="625c3661-9d64-47fa-b83c-4b49393bd161" providerId="ADAL" clId="{485E4A66-6DDC-2F4F-9A5D-45DD2E5D7E25}" dt="2019-10-08T14:35:25.668" v="265" actId="20577"/>
        <pc:sldMkLst>
          <pc:docMk/>
          <pc:sldMk cId="3228340405" sldId="265"/>
        </pc:sldMkLst>
        <pc:spChg chg="mod">
          <ac:chgData name="Chris Droessler" userId="625c3661-9d64-47fa-b83c-4b49393bd161" providerId="ADAL" clId="{485E4A66-6DDC-2F4F-9A5D-45DD2E5D7E25}" dt="2019-10-08T14:35:25.668" v="265" actId="20577"/>
          <ac:spMkLst>
            <pc:docMk/>
            <pc:sldMk cId="3228340405" sldId="265"/>
            <ac:spMk id="240" creationId="{00000000-0000-0000-0000-000000000000}"/>
          </ac:spMkLst>
        </pc:spChg>
      </pc:sldChg>
      <pc:sldChg chg="modSp">
        <pc:chgData name="Chris Droessler" userId="625c3661-9d64-47fa-b83c-4b49393bd161" providerId="ADAL" clId="{485E4A66-6DDC-2F4F-9A5D-45DD2E5D7E25}" dt="2019-10-08T14:37:02.748" v="286" actId="20577"/>
        <pc:sldMkLst>
          <pc:docMk/>
          <pc:sldMk cId="2800900242" sldId="266"/>
        </pc:sldMkLst>
        <pc:spChg chg="mod">
          <ac:chgData name="Chris Droessler" userId="625c3661-9d64-47fa-b83c-4b49393bd161" providerId="ADAL" clId="{485E4A66-6DDC-2F4F-9A5D-45DD2E5D7E25}" dt="2019-10-08T14:37:02.748" v="286" actId="20577"/>
          <ac:spMkLst>
            <pc:docMk/>
            <pc:sldMk cId="2800900242" sldId="266"/>
            <ac:spMk id="250" creationId="{00000000-0000-0000-0000-000000000000}"/>
          </ac:spMkLst>
        </pc:spChg>
      </pc:sldChg>
      <pc:sldChg chg="modSp">
        <pc:chgData name="Chris Droessler" userId="625c3661-9d64-47fa-b83c-4b49393bd161" providerId="ADAL" clId="{485E4A66-6DDC-2F4F-9A5D-45DD2E5D7E25}" dt="2019-10-08T14:26:46.152" v="97" actId="20577"/>
        <pc:sldMkLst>
          <pc:docMk/>
          <pc:sldMk cId="2363076874" sldId="283"/>
        </pc:sldMkLst>
        <pc:spChg chg="mod">
          <ac:chgData name="Chris Droessler" userId="625c3661-9d64-47fa-b83c-4b49393bd161" providerId="ADAL" clId="{485E4A66-6DDC-2F4F-9A5D-45DD2E5D7E25}" dt="2019-10-08T14:26:46.152" v="97" actId="20577"/>
          <ac:spMkLst>
            <pc:docMk/>
            <pc:sldMk cId="2363076874" sldId="283"/>
            <ac:spMk id="274" creationId="{00000000-0000-0000-0000-000000000000}"/>
          </ac:spMkLst>
        </pc:spChg>
      </pc:sldChg>
      <pc:sldChg chg="del">
        <pc:chgData name="Chris Droessler" userId="625c3661-9d64-47fa-b83c-4b49393bd161" providerId="ADAL" clId="{485E4A66-6DDC-2F4F-9A5D-45DD2E5D7E25}" dt="2019-10-08T14:37:54.640" v="287" actId="2696"/>
        <pc:sldMkLst>
          <pc:docMk/>
          <pc:sldMk cId="1797430726" sldId="649"/>
        </pc:sldMkLst>
      </pc:sldChg>
      <pc:sldChg chg="modSp">
        <pc:chgData name="Chris Droessler" userId="625c3661-9d64-47fa-b83c-4b49393bd161" providerId="ADAL" clId="{485E4A66-6DDC-2F4F-9A5D-45DD2E5D7E25}" dt="2019-10-08T14:31:09.459" v="231" actId="20577"/>
        <pc:sldMkLst>
          <pc:docMk/>
          <pc:sldMk cId="3713211416" sldId="657"/>
        </pc:sldMkLst>
        <pc:spChg chg="mod">
          <ac:chgData name="Chris Droessler" userId="625c3661-9d64-47fa-b83c-4b49393bd161" providerId="ADAL" clId="{485E4A66-6DDC-2F4F-9A5D-45DD2E5D7E25}" dt="2019-10-08T14:31:09.459" v="231" actId="20577"/>
          <ac:spMkLst>
            <pc:docMk/>
            <pc:sldMk cId="3713211416" sldId="657"/>
            <ac:spMk id="21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E9B6F52-CC10-4425-9195-EDF28B435798}" type="datetimeFigureOut">
              <a:rPr lang="en-US" smtClean="0"/>
              <a:t>10/8/19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A111C28-737F-4457-9FE5-6826B7F3293B}" type="slidenum">
              <a:rPr lang="en-US" smtClean="0"/>
              <a:t>‹#›</a:t>
            </a:fld>
            <a:endParaRPr lang="en-US"/>
          </a:p>
        </p:txBody>
      </p:sp>
    </p:spTree>
    <p:extLst>
      <p:ext uri="{BB962C8B-B14F-4D97-AF65-F5344CB8AC3E}">
        <p14:creationId xmlns:p14="http://schemas.microsoft.com/office/powerpoint/2010/main" val="28344465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02D3CF6-D097-446F-BA20-84B1F837E572}" type="datetimeFigureOut">
              <a:rPr lang="en-US" smtClean="0"/>
              <a:t>10/8/19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D52D8DC-3CCA-4826-966D-69131461ECBB}" type="slidenum">
              <a:rPr lang="en-US" smtClean="0"/>
              <a:t>‹#›</a:t>
            </a:fld>
            <a:endParaRPr lang="en-US"/>
          </a:p>
        </p:txBody>
      </p:sp>
    </p:spTree>
    <p:extLst>
      <p:ext uri="{BB962C8B-B14F-4D97-AF65-F5344CB8AC3E}">
        <p14:creationId xmlns:p14="http://schemas.microsoft.com/office/powerpoint/2010/main" val="87800968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600" kern="1200">
        <a:solidFill>
          <a:schemeClr val="tx1"/>
        </a:solidFill>
        <a:latin typeface="+mn-lt"/>
        <a:ea typeface="+mn-ea"/>
        <a:cs typeface="+mn-cs"/>
      </a:defRPr>
    </a:lvl2pPr>
    <a:lvl3pPr marL="914400" algn="l" defTabSz="914400" rtl="0" eaLnBrk="1" latinLnBrk="0" hangingPunct="1">
      <a:defRPr sz="1600" kern="1200">
        <a:solidFill>
          <a:schemeClr val="tx1"/>
        </a:solidFill>
        <a:latin typeface="+mn-lt"/>
        <a:ea typeface="+mn-ea"/>
        <a:cs typeface="+mn-cs"/>
      </a:defRPr>
    </a:lvl3pPr>
    <a:lvl4pPr marL="1371600" algn="l" defTabSz="914400" rtl="0" eaLnBrk="1" latinLnBrk="0" hangingPunct="1">
      <a:defRPr sz="1600" kern="1200">
        <a:solidFill>
          <a:schemeClr val="tx1"/>
        </a:solidFill>
        <a:latin typeface="+mn-lt"/>
        <a:ea typeface="+mn-ea"/>
        <a:cs typeface="+mn-cs"/>
      </a:defRPr>
    </a:lvl4pPr>
    <a:lvl5pPr marL="1828800" algn="l" defTabSz="914400" rtl="0" eaLnBrk="1" latinLnBrk="0" hangingPunct="1">
      <a:defRPr sz="16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a:spLocks noGrp="1" noRot="1" noChangeAspect="1"/>
          </p:cNvSpPr>
          <p:nvPr>
            <p:ph type="sldImg"/>
          </p:nvPr>
        </p:nvSpPr>
        <p:spPr>
          <a:prstGeom prst="rect">
            <a:avLst/>
          </a:prstGeom>
        </p:spPr>
        <p:txBody>
          <a:bodyPr/>
          <a:lstStyle/>
          <a:p>
            <a:endParaRPr/>
          </a:p>
        </p:txBody>
      </p:sp>
      <p:sp>
        <p:nvSpPr>
          <p:cNvPr id="125" name="Shape 125"/>
          <p:cNvSpPr>
            <a:spLocks noGrp="1"/>
          </p:cNvSpPr>
          <p:nvPr>
            <p:ph type="body" sz="quarter" idx="1"/>
          </p:nvPr>
        </p:nvSpPr>
        <p:spPr>
          <a:prstGeom prst="rect">
            <a:avLst/>
          </a:prstGeom>
        </p:spPr>
        <p:txBody>
          <a:bodyPr/>
          <a:lstStyle/>
          <a:p>
            <a:r>
              <a:rPr dirty="0"/>
              <a:t>Perkins V “Strengthening Career and Technical Education” is an enhancement of The Perkins IV act of 2006 </a:t>
            </a:r>
          </a:p>
          <a:p>
            <a:r>
              <a:rPr dirty="0"/>
              <a:t>Stressing Academic, Technical, and Employability Skills </a:t>
            </a:r>
          </a:p>
          <a:p>
            <a:r>
              <a:rPr dirty="0"/>
              <a:t>Funding Secondary and Postsecondary CTE </a:t>
            </a:r>
          </a:p>
          <a:p>
            <a:r>
              <a:rPr dirty="0"/>
              <a:t>Focusing on  Students who elect to enroll in CTE Programs of Study   </a:t>
            </a:r>
          </a:p>
        </p:txBody>
      </p:sp>
    </p:spTree>
    <p:extLst>
      <p:ext uri="{BB962C8B-B14F-4D97-AF65-F5344CB8AC3E}">
        <p14:creationId xmlns:p14="http://schemas.microsoft.com/office/powerpoint/2010/main" val="1124201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August 2019</a:t>
            </a:r>
          </a:p>
          <a:p>
            <a:pPr marL="285750" indent="-285750">
              <a:buFont typeface="Arial" panose="020B0604020202020204" pitchFamily="34" charset="0"/>
              <a:buChar char="•"/>
            </a:pPr>
            <a:r>
              <a:rPr lang="en-US" dirty="0"/>
              <a:t>Alamance CC</a:t>
            </a:r>
          </a:p>
          <a:p>
            <a:endParaRPr lang="en-US" dirty="0"/>
          </a:p>
          <a:p>
            <a:r>
              <a:rPr lang="en-US" dirty="0"/>
              <a:t>Sept 2019</a:t>
            </a:r>
          </a:p>
          <a:p>
            <a:pPr marL="285750" indent="-285750">
              <a:buFont typeface="Arial" panose="020B0604020202020204" pitchFamily="34" charset="0"/>
              <a:buChar char="•"/>
            </a:pPr>
            <a:r>
              <a:rPr lang="en-US" dirty="0"/>
              <a:t>Blue Ridge CC</a:t>
            </a:r>
          </a:p>
          <a:p>
            <a:pPr marL="285750" indent="-285750">
              <a:buFont typeface="Arial" panose="020B0604020202020204" pitchFamily="34" charset="0"/>
              <a:buChar char="•"/>
            </a:pPr>
            <a:r>
              <a:rPr lang="en-US" dirty="0"/>
              <a:t>Brunswick CC</a:t>
            </a:r>
          </a:p>
          <a:p>
            <a:endParaRPr lang="en-US" dirty="0"/>
          </a:p>
          <a:p>
            <a:r>
              <a:rPr lang="en-US" dirty="0"/>
              <a:t>Oct 2019</a:t>
            </a:r>
          </a:p>
          <a:p>
            <a:pPr marL="285750" indent="-285750">
              <a:buFont typeface="Arial" panose="020B0604020202020204" pitchFamily="34" charset="0"/>
              <a:buChar char="•"/>
            </a:pPr>
            <a:r>
              <a:rPr lang="en-US" dirty="0"/>
              <a:t>Caldwell CC &amp; TI</a:t>
            </a:r>
          </a:p>
          <a:p>
            <a:pPr marL="285750" indent="-285750">
              <a:buFont typeface="Arial" panose="020B0604020202020204" pitchFamily="34" charset="0"/>
              <a:buChar char="•"/>
            </a:pPr>
            <a:r>
              <a:rPr lang="en-US" dirty="0"/>
              <a:t>Carteret CC</a:t>
            </a:r>
          </a:p>
          <a:p>
            <a:endParaRPr lang="en-US" dirty="0"/>
          </a:p>
          <a:p>
            <a:r>
              <a:rPr lang="en-US" dirty="0"/>
              <a:t>November 2019</a:t>
            </a:r>
          </a:p>
          <a:p>
            <a:pPr marL="285750" indent="-285750">
              <a:buFont typeface="Arial" panose="020B0604020202020204" pitchFamily="34" charset="0"/>
              <a:buChar char="•"/>
            </a:pPr>
            <a:r>
              <a:rPr lang="en-US" dirty="0"/>
              <a:t>AB-Tech CC</a:t>
            </a:r>
          </a:p>
          <a:p>
            <a:pPr marL="285750" indent="-285750">
              <a:buFont typeface="Arial" panose="020B0604020202020204" pitchFamily="34" charset="0"/>
              <a:buChar char="•"/>
            </a:pPr>
            <a:r>
              <a:rPr lang="en-US" dirty="0"/>
              <a:t>Coastal CC</a:t>
            </a:r>
          </a:p>
          <a:p>
            <a:endParaRPr lang="en-US" dirty="0"/>
          </a:p>
          <a:p>
            <a:r>
              <a:rPr lang="en-US" dirty="0"/>
              <a:t>February 2020</a:t>
            </a:r>
          </a:p>
          <a:p>
            <a:pPr marL="285750" indent="-285750">
              <a:buFont typeface="Arial" panose="020B0604020202020204" pitchFamily="34" charset="0"/>
              <a:buChar char="•"/>
            </a:pPr>
            <a:r>
              <a:rPr lang="en-US" dirty="0"/>
              <a:t>Craven CC</a:t>
            </a:r>
          </a:p>
          <a:p>
            <a:pPr marL="285750" indent="-285750">
              <a:buFont typeface="Arial" panose="020B0604020202020204" pitchFamily="34" charset="0"/>
              <a:buChar char="•"/>
            </a:pPr>
            <a:r>
              <a:rPr lang="en-US" dirty="0"/>
              <a:t>Fayetteville Tech CC</a:t>
            </a:r>
          </a:p>
          <a:p>
            <a:endParaRPr lang="en-US" dirty="0"/>
          </a:p>
          <a:p>
            <a:r>
              <a:rPr lang="en-US" dirty="0"/>
              <a:t>March 2020</a:t>
            </a:r>
          </a:p>
          <a:p>
            <a:pPr marL="285750" indent="-285750">
              <a:buFont typeface="Arial" panose="020B0604020202020204" pitchFamily="34" charset="0"/>
              <a:buChar char="•"/>
            </a:pPr>
            <a:r>
              <a:rPr lang="en-US" dirty="0"/>
              <a:t>Gaston CC</a:t>
            </a:r>
          </a:p>
          <a:p>
            <a:pPr marL="285750" indent="-285750">
              <a:buFont typeface="Arial" panose="020B0604020202020204" pitchFamily="34" charset="0"/>
              <a:buChar char="•"/>
            </a:pPr>
            <a:r>
              <a:rPr lang="en-US" dirty="0"/>
              <a:t>Halifax CC</a:t>
            </a:r>
          </a:p>
          <a:p>
            <a:endParaRPr lang="en-US" dirty="0"/>
          </a:p>
          <a:p>
            <a:r>
              <a:rPr lang="en-US" dirty="0"/>
              <a:t>April 2020</a:t>
            </a:r>
          </a:p>
          <a:p>
            <a:pPr marL="285750" indent="-285750">
              <a:buFont typeface="Arial" panose="020B0604020202020204" pitchFamily="34" charset="0"/>
              <a:buChar char="•"/>
            </a:pPr>
            <a:r>
              <a:rPr lang="en-US" dirty="0"/>
              <a:t>Haywood CC</a:t>
            </a:r>
          </a:p>
          <a:p>
            <a:pPr marL="285750" indent="-285750">
              <a:buFont typeface="Arial" panose="020B0604020202020204" pitchFamily="34" charset="0"/>
              <a:buChar char="•"/>
            </a:pPr>
            <a:r>
              <a:rPr lang="en-US" dirty="0"/>
              <a:t>Isothermal CC</a:t>
            </a:r>
          </a:p>
          <a:p>
            <a:endParaRPr lang="en-US" dirty="0"/>
          </a:p>
          <a:p>
            <a:r>
              <a:rPr lang="en-US" dirty="0"/>
              <a:t>May 2020</a:t>
            </a:r>
          </a:p>
          <a:p>
            <a:pPr marL="285750" indent="-285750">
              <a:buFont typeface="Arial" panose="020B0604020202020204" pitchFamily="34" charset="0"/>
              <a:buChar char="•"/>
            </a:pPr>
            <a:r>
              <a:rPr lang="en-US" dirty="0"/>
              <a:t>James </a:t>
            </a:r>
            <a:r>
              <a:rPr lang="en-US" dirty="0" err="1"/>
              <a:t>Sprunt</a:t>
            </a:r>
            <a:r>
              <a:rPr lang="en-US" dirty="0"/>
              <a:t> CC</a:t>
            </a:r>
          </a:p>
          <a:p>
            <a:pPr marL="285750" indent="-285750">
              <a:buFont typeface="Arial" panose="020B0604020202020204" pitchFamily="34" charset="0"/>
              <a:buChar char="•"/>
            </a:pPr>
            <a:r>
              <a:rPr lang="en-US" dirty="0"/>
              <a:t>Johnston CC</a:t>
            </a:r>
          </a:p>
          <a:p>
            <a:endParaRPr lang="en-US" dirty="0"/>
          </a:p>
          <a:p>
            <a:r>
              <a:rPr lang="en-US" dirty="0"/>
              <a:t>June 2020</a:t>
            </a:r>
          </a:p>
          <a:p>
            <a:pPr marL="285750" indent="-285750">
              <a:buFont typeface="Arial" panose="020B0604020202020204" pitchFamily="34" charset="0"/>
              <a:buChar char="•"/>
            </a:pPr>
            <a:r>
              <a:rPr lang="en-US" dirty="0"/>
              <a:t>Lenoir CC</a:t>
            </a:r>
          </a:p>
          <a:p>
            <a:pPr marL="285750" indent="-285750">
              <a:buFont typeface="Arial" panose="020B0604020202020204" pitchFamily="34" charset="0"/>
              <a:buChar char="•"/>
            </a:pPr>
            <a:r>
              <a:rPr lang="en-US" dirty="0"/>
              <a:t>Nash CC</a:t>
            </a:r>
          </a:p>
          <a:p>
            <a:endParaRPr lang="en-US" dirty="0"/>
          </a:p>
          <a:p>
            <a:r>
              <a:rPr lang="en-US" dirty="0"/>
              <a:t>2020</a:t>
            </a:r>
          </a:p>
          <a:p>
            <a:pPr marL="285750" indent="-285750">
              <a:buFont typeface="Arial" panose="020B0604020202020204" pitchFamily="34" charset="0"/>
              <a:buChar char="•"/>
            </a:pPr>
            <a:r>
              <a:rPr lang="en-US" dirty="0"/>
              <a:t>Pitt CC</a:t>
            </a:r>
          </a:p>
          <a:p>
            <a:pPr marL="285750" indent="-285750">
              <a:buFont typeface="Arial" panose="020B0604020202020204" pitchFamily="34" charset="0"/>
              <a:buChar char="•"/>
            </a:pPr>
            <a:r>
              <a:rPr lang="en-US" dirty="0"/>
              <a:t>Rowan-Cabarrus CC</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Southwestern CC</a:t>
            </a:r>
          </a:p>
          <a:p>
            <a:pPr marL="285750" indent="-285750">
              <a:buFont typeface="Arial" panose="020B0604020202020204" pitchFamily="34" charset="0"/>
              <a:buChar char="•"/>
            </a:pPr>
            <a:r>
              <a:rPr lang="en-US" dirty="0"/>
              <a:t>Stanly CC</a:t>
            </a:r>
          </a:p>
          <a:p>
            <a:pPr marL="285750" indent="-285750">
              <a:buFont typeface="Arial" panose="020B0604020202020204" pitchFamily="34" charset="0"/>
              <a:buChar char="•"/>
            </a:pPr>
            <a:r>
              <a:rPr lang="en-US" dirty="0"/>
              <a:t>Surry CC</a:t>
            </a:r>
          </a:p>
          <a:p>
            <a:pPr marL="285750" indent="-285750">
              <a:buFont typeface="Arial" panose="020B0604020202020204" pitchFamily="34" charset="0"/>
              <a:buChar char="•"/>
            </a:pPr>
            <a:r>
              <a:rPr lang="en-US" dirty="0"/>
              <a:t>Wilkes CC</a:t>
            </a:r>
          </a:p>
          <a:p>
            <a:pPr marL="285750" indent="-285750">
              <a:buFont typeface="Arial" panose="020B0604020202020204" pitchFamily="34" charset="0"/>
              <a:buChar char="•"/>
            </a:pPr>
            <a:r>
              <a:rPr lang="en-US" dirty="0"/>
              <a:t>Wilson CC</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3D52D8DC-3CCA-4826-966D-69131461ECBB}" type="slidenum">
              <a:rPr lang="en-US" smtClean="0"/>
              <a:t>3</a:t>
            </a:fld>
            <a:endParaRPr lang="en-US"/>
          </a:p>
        </p:txBody>
      </p:sp>
    </p:spTree>
    <p:extLst>
      <p:ext uri="{BB962C8B-B14F-4D97-AF65-F5344CB8AC3E}">
        <p14:creationId xmlns:p14="http://schemas.microsoft.com/office/powerpoint/2010/main" val="3170087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Shape 163"/>
          <p:cNvSpPr>
            <a:spLocks noGrp="1" noRot="1" noChangeAspect="1"/>
          </p:cNvSpPr>
          <p:nvPr>
            <p:ph type="sldImg"/>
          </p:nvPr>
        </p:nvSpPr>
        <p:spPr>
          <a:prstGeom prst="rect">
            <a:avLst/>
          </a:prstGeom>
        </p:spPr>
        <p:txBody>
          <a:bodyPr/>
          <a:lstStyle/>
          <a:p>
            <a:endParaRPr/>
          </a:p>
        </p:txBody>
      </p:sp>
      <p:sp>
        <p:nvSpPr>
          <p:cNvPr id="164" name="Shape 164"/>
          <p:cNvSpPr>
            <a:spLocks noGrp="1"/>
          </p:cNvSpPr>
          <p:nvPr>
            <p:ph type="body" sz="quarter" idx="1"/>
          </p:nvPr>
        </p:nvSpPr>
        <p:spPr>
          <a:prstGeom prst="rect">
            <a:avLst/>
          </a:prstGeom>
        </p:spPr>
        <p:txBody>
          <a:bodyPr/>
          <a:lstStyle/>
          <a:p>
            <a:pPr>
              <a:defRPr sz="1800"/>
            </a:pPr>
            <a:r>
              <a:t>Here is a time line and projected plan under Perkins V for 2020-21. </a:t>
            </a:r>
          </a:p>
          <a:p>
            <a:pPr>
              <a:defRPr sz="1800"/>
            </a:pPr>
            <a:endParaRPr/>
          </a:p>
          <a:p>
            <a:pPr>
              <a:defRPr sz="1800"/>
            </a:pPr>
            <a:r>
              <a:t>We are starting early as we need to include many folks in enhancing our programs, Informing them what we do, gaining their support to assist us, and making modifications to our curriculum as needed to better prepare our students with postsecondary credentials and employed in jobs earning a sustainable wage.</a:t>
            </a:r>
          </a:p>
          <a:p>
            <a:pPr>
              <a:defRPr sz="1800"/>
            </a:pPr>
            <a:endParaRPr/>
          </a:p>
          <a:p>
            <a:r>
              <a:rPr sz="1800"/>
              <a:t>Determine the need, Develop a plan, Use Perkins funds to enhance our CTE programs</a:t>
            </a:r>
            <a:r>
              <a:t>. </a:t>
            </a:r>
          </a:p>
        </p:txBody>
      </p:sp>
    </p:spTree>
    <p:extLst>
      <p:ext uri="{BB962C8B-B14F-4D97-AF65-F5344CB8AC3E}">
        <p14:creationId xmlns:p14="http://schemas.microsoft.com/office/powerpoint/2010/main" val="1912257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August 2019</a:t>
            </a:r>
          </a:p>
          <a:p>
            <a:pPr marL="285750" indent="-285750">
              <a:buFont typeface="Arial" panose="020B0604020202020204" pitchFamily="34" charset="0"/>
              <a:buChar char="•"/>
            </a:pPr>
            <a:r>
              <a:rPr lang="en-US" dirty="0"/>
              <a:t>Alamance CC</a:t>
            </a:r>
          </a:p>
          <a:p>
            <a:endParaRPr lang="en-US" dirty="0"/>
          </a:p>
          <a:p>
            <a:r>
              <a:rPr lang="en-US" dirty="0"/>
              <a:t>Sept 2019</a:t>
            </a:r>
          </a:p>
          <a:p>
            <a:pPr marL="285750" indent="-285750">
              <a:buFont typeface="Arial" panose="020B0604020202020204" pitchFamily="34" charset="0"/>
              <a:buChar char="•"/>
            </a:pPr>
            <a:r>
              <a:rPr lang="en-US" dirty="0"/>
              <a:t>Blue Ridge CC</a:t>
            </a:r>
          </a:p>
          <a:p>
            <a:pPr marL="285750" indent="-285750">
              <a:buFont typeface="Arial" panose="020B0604020202020204" pitchFamily="34" charset="0"/>
              <a:buChar char="•"/>
            </a:pPr>
            <a:r>
              <a:rPr lang="en-US" dirty="0"/>
              <a:t>Brunswick CC</a:t>
            </a:r>
          </a:p>
          <a:p>
            <a:endParaRPr lang="en-US" dirty="0"/>
          </a:p>
          <a:p>
            <a:r>
              <a:rPr lang="en-US" dirty="0"/>
              <a:t>Oct 2019</a:t>
            </a:r>
          </a:p>
          <a:p>
            <a:pPr marL="285750" indent="-285750">
              <a:buFont typeface="Arial" panose="020B0604020202020204" pitchFamily="34" charset="0"/>
              <a:buChar char="•"/>
            </a:pPr>
            <a:r>
              <a:rPr lang="en-US" dirty="0"/>
              <a:t>Caldwell CC &amp; TI</a:t>
            </a:r>
          </a:p>
          <a:p>
            <a:pPr marL="285750" indent="-285750">
              <a:buFont typeface="Arial" panose="020B0604020202020204" pitchFamily="34" charset="0"/>
              <a:buChar char="•"/>
            </a:pPr>
            <a:r>
              <a:rPr lang="en-US" dirty="0"/>
              <a:t>Carteret CC</a:t>
            </a:r>
          </a:p>
          <a:p>
            <a:endParaRPr lang="en-US" dirty="0"/>
          </a:p>
          <a:p>
            <a:r>
              <a:rPr lang="en-US" dirty="0"/>
              <a:t>November 2019</a:t>
            </a:r>
          </a:p>
          <a:p>
            <a:pPr marL="285750" indent="-285750">
              <a:buFont typeface="Arial" panose="020B0604020202020204" pitchFamily="34" charset="0"/>
              <a:buChar char="•"/>
            </a:pPr>
            <a:r>
              <a:rPr lang="en-US" dirty="0"/>
              <a:t>AB-Tech CC</a:t>
            </a:r>
          </a:p>
          <a:p>
            <a:pPr marL="285750" indent="-285750">
              <a:buFont typeface="Arial" panose="020B0604020202020204" pitchFamily="34" charset="0"/>
              <a:buChar char="•"/>
            </a:pPr>
            <a:r>
              <a:rPr lang="en-US" dirty="0"/>
              <a:t>Coastal CC</a:t>
            </a:r>
          </a:p>
          <a:p>
            <a:endParaRPr lang="en-US" dirty="0"/>
          </a:p>
          <a:p>
            <a:r>
              <a:rPr lang="en-US" dirty="0"/>
              <a:t>February 2020</a:t>
            </a:r>
          </a:p>
          <a:p>
            <a:pPr marL="285750" indent="-285750">
              <a:buFont typeface="Arial" panose="020B0604020202020204" pitchFamily="34" charset="0"/>
              <a:buChar char="•"/>
            </a:pPr>
            <a:r>
              <a:rPr lang="en-US" dirty="0"/>
              <a:t>Craven CC</a:t>
            </a:r>
          </a:p>
          <a:p>
            <a:pPr marL="285750" indent="-285750">
              <a:buFont typeface="Arial" panose="020B0604020202020204" pitchFamily="34" charset="0"/>
              <a:buChar char="•"/>
            </a:pPr>
            <a:r>
              <a:rPr lang="en-US" dirty="0"/>
              <a:t>Fayetteville Tech CC</a:t>
            </a:r>
          </a:p>
          <a:p>
            <a:endParaRPr lang="en-US" dirty="0"/>
          </a:p>
          <a:p>
            <a:r>
              <a:rPr lang="en-US" dirty="0"/>
              <a:t>March 2020</a:t>
            </a:r>
          </a:p>
          <a:p>
            <a:pPr marL="285750" indent="-285750">
              <a:buFont typeface="Arial" panose="020B0604020202020204" pitchFamily="34" charset="0"/>
              <a:buChar char="•"/>
            </a:pPr>
            <a:r>
              <a:rPr lang="en-US" dirty="0"/>
              <a:t>Gaston CC</a:t>
            </a:r>
          </a:p>
          <a:p>
            <a:pPr marL="285750" indent="-285750">
              <a:buFont typeface="Arial" panose="020B0604020202020204" pitchFamily="34" charset="0"/>
              <a:buChar char="•"/>
            </a:pPr>
            <a:r>
              <a:rPr lang="en-US" dirty="0"/>
              <a:t>Halifax CC</a:t>
            </a:r>
          </a:p>
          <a:p>
            <a:endParaRPr lang="en-US" dirty="0"/>
          </a:p>
          <a:p>
            <a:r>
              <a:rPr lang="en-US" dirty="0"/>
              <a:t>April 2020</a:t>
            </a:r>
          </a:p>
          <a:p>
            <a:pPr marL="285750" indent="-285750">
              <a:buFont typeface="Arial" panose="020B0604020202020204" pitchFamily="34" charset="0"/>
              <a:buChar char="•"/>
            </a:pPr>
            <a:r>
              <a:rPr lang="en-US" dirty="0"/>
              <a:t>Haywood CC</a:t>
            </a:r>
          </a:p>
          <a:p>
            <a:pPr marL="285750" indent="-285750">
              <a:buFont typeface="Arial" panose="020B0604020202020204" pitchFamily="34" charset="0"/>
              <a:buChar char="•"/>
            </a:pPr>
            <a:r>
              <a:rPr lang="en-US" dirty="0"/>
              <a:t>Isothermal CC</a:t>
            </a:r>
          </a:p>
          <a:p>
            <a:endParaRPr lang="en-US" dirty="0"/>
          </a:p>
          <a:p>
            <a:r>
              <a:rPr lang="en-US" dirty="0"/>
              <a:t>May 2020</a:t>
            </a:r>
          </a:p>
          <a:p>
            <a:pPr marL="285750" indent="-285750">
              <a:buFont typeface="Arial" panose="020B0604020202020204" pitchFamily="34" charset="0"/>
              <a:buChar char="•"/>
            </a:pPr>
            <a:r>
              <a:rPr lang="en-US" dirty="0"/>
              <a:t>James </a:t>
            </a:r>
            <a:r>
              <a:rPr lang="en-US" dirty="0" err="1"/>
              <a:t>Sprunt</a:t>
            </a:r>
            <a:r>
              <a:rPr lang="en-US" dirty="0"/>
              <a:t> CC</a:t>
            </a:r>
          </a:p>
          <a:p>
            <a:pPr marL="285750" indent="-285750">
              <a:buFont typeface="Arial" panose="020B0604020202020204" pitchFamily="34" charset="0"/>
              <a:buChar char="•"/>
            </a:pPr>
            <a:r>
              <a:rPr lang="en-US" dirty="0"/>
              <a:t>Johnston CC</a:t>
            </a:r>
          </a:p>
          <a:p>
            <a:endParaRPr lang="en-US" dirty="0"/>
          </a:p>
          <a:p>
            <a:r>
              <a:rPr lang="en-US" dirty="0"/>
              <a:t>June 2020</a:t>
            </a:r>
          </a:p>
          <a:p>
            <a:pPr marL="285750" indent="-285750">
              <a:buFont typeface="Arial" panose="020B0604020202020204" pitchFamily="34" charset="0"/>
              <a:buChar char="•"/>
            </a:pPr>
            <a:r>
              <a:rPr lang="en-US" dirty="0"/>
              <a:t>Lenoir CC</a:t>
            </a:r>
          </a:p>
          <a:p>
            <a:pPr marL="285750" indent="-285750">
              <a:buFont typeface="Arial" panose="020B0604020202020204" pitchFamily="34" charset="0"/>
              <a:buChar char="•"/>
            </a:pPr>
            <a:r>
              <a:rPr lang="en-US" dirty="0"/>
              <a:t>Nash CC</a:t>
            </a:r>
          </a:p>
          <a:p>
            <a:endParaRPr lang="en-US" dirty="0"/>
          </a:p>
          <a:p>
            <a:r>
              <a:rPr lang="en-US" dirty="0"/>
              <a:t>2020</a:t>
            </a:r>
          </a:p>
          <a:p>
            <a:pPr marL="285750" indent="-285750">
              <a:buFont typeface="Arial" panose="020B0604020202020204" pitchFamily="34" charset="0"/>
              <a:buChar char="•"/>
            </a:pPr>
            <a:r>
              <a:rPr lang="en-US" dirty="0"/>
              <a:t>Pitt CC</a:t>
            </a:r>
          </a:p>
          <a:p>
            <a:pPr marL="285750" indent="-285750">
              <a:buFont typeface="Arial" panose="020B0604020202020204" pitchFamily="34" charset="0"/>
              <a:buChar char="•"/>
            </a:pPr>
            <a:r>
              <a:rPr lang="en-US" dirty="0"/>
              <a:t>Rowan-Cabarrus CC</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Southwestern CC</a:t>
            </a:r>
          </a:p>
          <a:p>
            <a:pPr marL="285750" indent="-285750">
              <a:buFont typeface="Arial" panose="020B0604020202020204" pitchFamily="34" charset="0"/>
              <a:buChar char="•"/>
            </a:pPr>
            <a:r>
              <a:rPr lang="en-US" dirty="0"/>
              <a:t>Stanly CC</a:t>
            </a:r>
          </a:p>
          <a:p>
            <a:pPr marL="285750" indent="-285750">
              <a:buFont typeface="Arial" panose="020B0604020202020204" pitchFamily="34" charset="0"/>
              <a:buChar char="•"/>
            </a:pPr>
            <a:r>
              <a:rPr lang="en-US" dirty="0"/>
              <a:t>Surry CC</a:t>
            </a:r>
          </a:p>
          <a:p>
            <a:pPr marL="285750" indent="-285750">
              <a:buFont typeface="Arial" panose="020B0604020202020204" pitchFamily="34" charset="0"/>
              <a:buChar char="•"/>
            </a:pPr>
            <a:r>
              <a:rPr lang="en-US" dirty="0"/>
              <a:t>Wilkes CC</a:t>
            </a:r>
          </a:p>
          <a:p>
            <a:pPr marL="285750" indent="-285750">
              <a:buFont typeface="Arial" panose="020B0604020202020204" pitchFamily="34" charset="0"/>
              <a:buChar char="•"/>
            </a:pPr>
            <a:r>
              <a:rPr lang="en-US" dirty="0"/>
              <a:t>Wilson CC</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3D52D8DC-3CCA-4826-966D-69131461ECBB}" type="slidenum">
              <a:rPr lang="en-US" smtClean="0"/>
              <a:t>15</a:t>
            </a:fld>
            <a:endParaRPr lang="en-US"/>
          </a:p>
        </p:txBody>
      </p:sp>
    </p:spTree>
    <p:extLst>
      <p:ext uri="{BB962C8B-B14F-4D97-AF65-F5344CB8AC3E}">
        <p14:creationId xmlns:p14="http://schemas.microsoft.com/office/powerpoint/2010/main" val="122776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16</a:t>
            </a:fld>
            <a:endParaRPr lang="en-US"/>
          </a:p>
        </p:txBody>
      </p:sp>
    </p:spTree>
    <p:extLst>
      <p:ext uri="{BB962C8B-B14F-4D97-AF65-F5344CB8AC3E}">
        <p14:creationId xmlns:p14="http://schemas.microsoft.com/office/powerpoint/2010/main" val="1738815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Register now and let the system remind you.</a:t>
            </a:r>
          </a:p>
        </p:txBody>
      </p:sp>
      <p:sp>
        <p:nvSpPr>
          <p:cNvPr id="4" name="Slide Number Placeholder 3"/>
          <p:cNvSpPr>
            <a:spLocks noGrp="1"/>
          </p:cNvSpPr>
          <p:nvPr>
            <p:ph type="sldNum" sz="quarter" idx="10"/>
          </p:nvPr>
        </p:nvSpPr>
        <p:spPr/>
        <p:txBody>
          <a:bodyPr/>
          <a:lstStyle/>
          <a:p>
            <a:fld id="{3D52D8DC-3CCA-4826-966D-69131461ECBB}" type="slidenum">
              <a:rPr lang="en-US" smtClean="0"/>
              <a:t>17</a:t>
            </a:fld>
            <a:endParaRPr lang="en-US"/>
          </a:p>
        </p:txBody>
      </p:sp>
    </p:spTree>
    <p:extLst>
      <p:ext uri="{BB962C8B-B14F-4D97-AF65-F5344CB8AC3E}">
        <p14:creationId xmlns:p14="http://schemas.microsoft.com/office/powerpoint/2010/main" val="19819207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18</a:t>
            </a:fld>
            <a:endParaRPr lang="en-US"/>
          </a:p>
        </p:txBody>
      </p:sp>
    </p:spTree>
    <p:extLst>
      <p:ext uri="{BB962C8B-B14F-4D97-AF65-F5344CB8AC3E}">
        <p14:creationId xmlns:p14="http://schemas.microsoft.com/office/powerpoint/2010/main" val="25350023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a:t>
            </a:r>
            <a:r>
              <a:rPr lang="en-US" dirty="0" err="1"/>
              <a:t>www.ncperkins.org</a:t>
            </a:r>
            <a:r>
              <a:rPr lang="en-US" dirty="0"/>
              <a:t>/course/</a:t>
            </a:r>
            <a:r>
              <a:rPr lang="en-US" dirty="0" err="1"/>
              <a:t>view.php?id</a:t>
            </a:r>
            <a:r>
              <a:rPr lang="en-US" dirty="0"/>
              <a:t>=6</a:t>
            </a: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19</a:t>
            </a:fld>
            <a:endParaRPr lang="en-US"/>
          </a:p>
        </p:txBody>
      </p:sp>
    </p:spTree>
    <p:extLst>
      <p:ext uri="{BB962C8B-B14F-4D97-AF65-F5344CB8AC3E}">
        <p14:creationId xmlns:p14="http://schemas.microsoft.com/office/powerpoint/2010/main" val="37875716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399" y="2452500"/>
            <a:ext cx="7336465" cy="1428500"/>
          </a:xfrm>
        </p:spPr>
        <p:txBody>
          <a:bodyPr anchor="b">
            <a:normAutofit/>
          </a:bodyPr>
          <a:lstStyle>
            <a:lvl1pPr algn="ctr">
              <a:defRPr sz="4400" b="1">
                <a:latin typeface="+mn-lt"/>
              </a:defRPr>
            </a:lvl1pPr>
          </a:lstStyle>
          <a:p>
            <a:r>
              <a:rPr lang="en-US" dirty="0"/>
              <a:t>Click to edit Master title style</a:t>
            </a:r>
          </a:p>
        </p:txBody>
      </p:sp>
      <p:sp>
        <p:nvSpPr>
          <p:cNvPr id="3" name="Subtitle 2"/>
          <p:cNvSpPr>
            <a:spLocks noGrp="1"/>
          </p:cNvSpPr>
          <p:nvPr>
            <p:ph type="subTitle" idx="1"/>
          </p:nvPr>
        </p:nvSpPr>
        <p:spPr>
          <a:xfrm>
            <a:off x="914399" y="3881000"/>
            <a:ext cx="7336465" cy="1655762"/>
          </a:xfrm>
        </p:spPr>
        <p:txBody>
          <a:bodyPr>
            <a:normAutofit/>
          </a:bodyPr>
          <a:lstStyle>
            <a:lvl1pPr marL="0" indent="0" algn="ctr">
              <a:buNone/>
              <a:defRPr sz="360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dirty="0"/>
              <a:t>Click to edit Master subtitle style</a:t>
            </a:r>
          </a:p>
        </p:txBody>
      </p:sp>
      <p:sp>
        <p:nvSpPr>
          <p:cNvPr id="9" name="Rectangle 8"/>
          <p:cNvSpPr/>
          <p:nvPr userDrawn="1"/>
        </p:nvSpPr>
        <p:spPr>
          <a:xfrm>
            <a:off x="1733354" y="489262"/>
            <a:ext cx="6025812" cy="1101968"/>
          </a:xfrm>
          <a:prstGeom prst="rect">
            <a:avLst/>
          </a:prstGeom>
          <a:noFill/>
        </p:spPr>
        <p:txBody>
          <a:bodyPr wrap="square" lIns="68580" tIns="34290" rIns="68580" bIns="34290">
            <a:spAutoFit/>
          </a:bodyPr>
          <a:lstStyle/>
          <a:p>
            <a:pPr>
              <a:lnSpc>
                <a:spcPct val="80000"/>
              </a:lnSpc>
            </a:pPr>
            <a:r>
              <a:rPr lang="en-US" sz="4000" b="0" cap="none" spc="0" dirty="0">
                <a:ln w="0"/>
                <a:solidFill>
                  <a:srgbClr val="003767"/>
                </a:solidFill>
                <a:effectLst>
                  <a:outerShdw blurRad="38100" dist="25400" dir="5400000" algn="ctr" rotWithShape="0">
                    <a:srgbClr val="6E747A">
                      <a:alpha val="43000"/>
                    </a:srgbClr>
                  </a:outerShdw>
                </a:effectLst>
              </a:rPr>
              <a:t>North Carolina </a:t>
            </a:r>
          </a:p>
          <a:p>
            <a:pPr>
              <a:lnSpc>
                <a:spcPct val="80000"/>
              </a:lnSpc>
            </a:pPr>
            <a:r>
              <a:rPr lang="en-US" sz="4000" b="0" cap="none" spc="0" dirty="0">
                <a:ln w="0"/>
                <a:solidFill>
                  <a:srgbClr val="003767"/>
                </a:solidFill>
                <a:effectLst>
                  <a:outerShdw blurRad="38100" dist="25400" dir="5400000" algn="ctr" rotWithShape="0">
                    <a:srgbClr val="6E747A">
                      <a:alpha val="43000"/>
                    </a:srgbClr>
                  </a:outerShdw>
                </a:effectLst>
              </a:rPr>
              <a:t>Community College System</a:t>
            </a:r>
          </a:p>
        </p:txBody>
      </p:sp>
      <p:cxnSp>
        <p:nvCxnSpPr>
          <p:cNvPr id="10" name="Straight Connector 9" title="Gold Line"/>
          <p:cNvCxnSpPr/>
          <p:nvPr userDrawn="1"/>
        </p:nvCxnSpPr>
        <p:spPr>
          <a:xfrm flipV="1">
            <a:off x="1733354" y="1864894"/>
            <a:ext cx="5705475" cy="25290"/>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498914" cy="1690594"/>
          </a:xfrm>
          <a:prstGeom prst="rect">
            <a:avLst/>
          </a:prstGeom>
        </p:spPr>
      </p:pic>
    </p:spTree>
    <p:extLst>
      <p:ext uri="{BB962C8B-B14F-4D97-AF65-F5344CB8AC3E}">
        <p14:creationId xmlns:p14="http://schemas.microsoft.com/office/powerpoint/2010/main" val="813769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10/8/19</a:t>
            </a:fld>
            <a:endParaRPr lang="en-US"/>
          </a:p>
        </p:txBody>
      </p:sp>
      <p:sp>
        <p:nvSpPr>
          <p:cNvPr id="6" name="Slide Number Placeholder 5"/>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7349" y="297662"/>
            <a:ext cx="971180" cy="1460496"/>
          </a:xfrm>
          <a:prstGeom prst="rect">
            <a:avLst/>
          </a:prstGeom>
        </p:spPr>
      </p:pic>
      <p:cxnSp>
        <p:nvCxnSpPr>
          <p:cNvPr id="10" name="Straight Connector 9" title="Gold Line"/>
          <p:cNvCxnSpPr/>
          <p:nvPr userDrawn="1"/>
        </p:nvCxnSpPr>
        <p:spPr>
          <a:xfrm flipV="1">
            <a:off x="1455549" y="1716352"/>
            <a:ext cx="7059802" cy="13623"/>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5617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10/8/19</a:t>
            </a:fld>
            <a:endParaRPr lang="en-US"/>
          </a:p>
        </p:txBody>
      </p:sp>
      <p:sp>
        <p:nvSpPr>
          <p:cNvPr id="6" name="Slide Number Placeholder 5"/>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6370223"/>
            <a:ext cx="3161741"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54263" cy="392866"/>
          </a:xfrm>
          <a:prstGeom prst="rect">
            <a:avLst/>
          </a:prstGeom>
        </p:spPr>
      </p:pic>
    </p:spTree>
    <p:extLst>
      <p:ext uri="{BB962C8B-B14F-4D97-AF65-F5344CB8AC3E}">
        <p14:creationId xmlns:p14="http://schemas.microsoft.com/office/powerpoint/2010/main" val="3063052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xfrm>
            <a:off x="6553200" y="6356350"/>
            <a:ext cx="2133600"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781414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Body Level One…"/>
          <p:cNvSpPr txBox="1">
            <a:spLocks noGrp="1"/>
          </p:cNvSpPr>
          <p:nvPr>
            <p:ph type="body" sz="quarter" idx="1"/>
          </p:nvPr>
        </p:nvSpPr>
        <p:spPr>
          <a:xfrm>
            <a:off x="892969" y="4473773"/>
            <a:ext cx="7358063" cy="324398"/>
          </a:xfrm>
          <a:prstGeom prst="rect">
            <a:avLst/>
          </a:prstGeom>
        </p:spPr>
        <p:txBody>
          <a:bodyPr anchor="t"/>
          <a:lstStyle>
            <a:lvl1pPr marL="0" indent="0" algn="ctr">
              <a:spcBef>
                <a:spcPts val="0"/>
              </a:spcBef>
              <a:buSzTx/>
              <a:buNone/>
              <a:defRPr sz="1687" i="1"/>
            </a:lvl1pPr>
            <a:lvl2pPr marL="647379" indent="-334851" algn="ctr">
              <a:spcBef>
                <a:spcPts val="0"/>
              </a:spcBef>
              <a:defRPr sz="1687" i="1"/>
            </a:lvl2pPr>
            <a:lvl3pPr marL="959907" indent="-334851" algn="ctr">
              <a:spcBef>
                <a:spcPts val="0"/>
              </a:spcBef>
              <a:defRPr sz="1687" i="1"/>
            </a:lvl3pPr>
            <a:lvl4pPr marL="1272435" indent="-334851" algn="ctr">
              <a:spcBef>
                <a:spcPts val="0"/>
              </a:spcBef>
              <a:defRPr sz="1687" i="1"/>
            </a:lvl4pPr>
            <a:lvl5pPr marL="1584963" indent="-334851" algn="ctr">
              <a:spcBef>
                <a:spcPts val="0"/>
              </a:spcBef>
              <a:defRPr sz="1687" i="1"/>
            </a:lvl5pPr>
          </a:lstStyle>
          <a:p>
            <a:r>
              <a:t>Body Level One</a:t>
            </a:r>
          </a:p>
          <a:p>
            <a:pPr lvl="1"/>
            <a:r>
              <a:t>Body Level Two</a:t>
            </a:r>
          </a:p>
          <a:p>
            <a:pPr lvl="2"/>
            <a:r>
              <a:t>Body Level Three</a:t>
            </a:r>
          </a:p>
          <a:p>
            <a:pPr lvl="3"/>
            <a:r>
              <a:t>Body Level Four</a:t>
            </a:r>
          </a:p>
          <a:p>
            <a:pPr lvl="4"/>
            <a:r>
              <a:t>Body Level Five</a:t>
            </a:r>
          </a:p>
        </p:txBody>
      </p:sp>
      <p:sp>
        <p:nvSpPr>
          <p:cNvPr id="94" name="“Type a quote here.”"/>
          <p:cNvSpPr txBox="1">
            <a:spLocks noGrp="1"/>
          </p:cNvSpPr>
          <p:nvPr>
            <p:ph type="body" sz="quarter" idx="13"/>
          </p:nvPr>
        </p:nvSpPr>
        <p:spPr>
          <a:xfrm>
            <a:off x="892969" y="3000314"/>
            <a:ext cx="7358063" cy="428749"/>
          </a:xfrm>
          <a:prstGeom prst="rect">
            <a:avLst/>
          </a:prstGeom>
        </p:spPr>
        <p:txBody>
          <a:bodyPr/>
          <a:lstStyle>
            <a:lvl1pPr marL="0" indent="0" algn="ctr">
              <a:spcBef>
                <a:spcPts val="0"/>
              </a:spcBef>
              <a:buSzTx/>
              <a:buNone/>
              <a:defRPr sz="3400">
                <a:latin typeface="Helvetica Neue Medium"/>
                <a:ea typeface="Helvetica Neue Medium"/>
                <a:cs typeface="Helvetica Neue Medium"/>
                <a:sym typeface="Helvetica Neue Medium"/>
              </a:defRPr>
            </a:lvl1pPr>
          </a:lstStyle>
          <a:p>
            <a:pPr marL="0" indent="0" algn="ctr">
              <a:spcBef>
                <a:spcPts val="0"/>
              </a:spcBef>
              <a:buSzTx/>
              <a:buNone/>
              <a:defRPr sz="3400">
                <a:latin typeface="Helvetica Neue Medium"/>
                <a:ea typeface="Helvetica Neue Medium"/>
                <a:cs typeface="Helvetica Neue Medium"/>
                <a:sym typeface="Helvetica Neue Medium"/>
              </a:defRPr>
            </a:pPr>
            <a:endParaRP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544995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761204"/>
            <a:ext cx="7886700" cy="4731671"/>
          </a:xfrm>
        </p:spPr>
        <p:txBody>
          <a:bodyPr>
            <a:normAutofit/>
          </a:bodyPr>
          <a:lstStyle>
            <a:lvl1pPr marL="233363" indent="-233363">
              <a:lnSpc>
                <a:spcPct val="100000"/>
              </a:lnSpc>
              <a:spcBef>
                <a:spcPts val="600"/>
              </a:spcBef>
              <a:tabLst/>
              <a:defRPr sz="2800"/>
            </a:lvl1pPr>
            <a:lvl2pPr marL="458788" indent="-201613">
              <a:lnSpc>
                <a:spcPct val="100000"/>
              </a:lnSpc>
              <a:spcBef>
                <a:spcPts val="300"/>
              </a:spcBef>
              <a:tabLst/>
              <a:defRPr sz="2400"/>
            </a:lvl2pPr>
            <a:lvl3pPr marL="692150" indent="-177800">
              <a:lnSpc>
                <a:spcPct val="100000"/>
              </a:lnSpc>
              <a:spcBef>
                <a:spcPts val="300"/>
              </a:spcBef>
              <a:tabLst/>
              <a:defRPr sz="2200"/>
            </a:lvl3pPr>
            <a:lvl4pPr marL="976313" indent="-204788">
              <a:lnSpc>
                <a:spcPct val="100000"/>
              </a:lnSpc>
              <a:spcBef>
                <a:spcPts val="300"/>
              </a:spcBef>
              <a:tabLst/>
              <a:defRPr sz="2000"/>
            </a:lvl4pPr>
            <a:lvl5pPr marL="1200150" indent="-171450">
              <a:lnSpc>
                <a:spcPct val="100000"/>
              </a:lnSpc>
              <a:spcBef>
                <a:spcPts val="300"/>
              </a:spcBef>
              <a:tabLst/>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p:nvPr>
        </p:nvSpPr>
        <p:spPr>
          <a:xfrm>
            <a:off x="1297858" y="168488"/>
            <a:ext cx="7364361" cy="1325563"/>
          </a:xfrm>
        </p:spPr>
        <p:txBody>
          <a:bodyPr>
            <a:normAutofit/>
          </a:bodyPr>
          <a:lstStyle>
            <a:lvl1pPr>
              <a:defRPr sz="4000"/>
            </a:lvl1pPr>
          </a:lstStyle>
          <a:p>
            <a:r>
              <a:rPr lang="en-US" dirty="0"/>
              <a:t>Click to edit Master title style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spTree>
    <p:extLst>
      <p:ext uri="{BB962C8B-B14F-4D97-AF65-F5344CB8AC3E}">
        <p14:creationId xmlns:p14="http://schemas.microsoft.com/office/powerpoint/2010/main" val="2476938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normAutofit/>
          </a:bodyPr>
          <a:lstStyle>
            <a:lvl1pPr algn="ctr">
              <a:defRPr sz="3600"/>
            </a:lvl1pPr>
          </a:lstStyle>
          <a:p>
            <a:r>
              <a:rPr lang="en-US" dirty="0"/>
              <a:t>Click to edit Master title style</a:t>
            </a:r>
          </a:p>
        </p:txBody>
      </p:sp>
      <p:sp>
        <p:nvSpPr>
          <p:cNvPr id="3" name="Text Placeholder 2"/>
          <p:cNvSpPr>
            <a:spLocks noGrp="1"/>
          </p:cNvSpPr>
          <p:nvPr>
            <p:ph type="body" idx="1"/>
          </p:nvPr>
        </p:nvSpPr>
        <p:spPr>
          <a:xfrm>
            <a:off x="623888" y="4589468"/>
            <a:ext cx="7886700" cy="1500187"/>
          </a:xfrm>
        </p:spPr>
        <p:txBody>
          <a:bodyPr>
            <a:normAutofit/>
          </a:bodyPr>
          <a:lstStyle>
            <a:lvl1pPr marL="0" indent="0" algn="ctr">
              <a:buNone/>
              <a:defRPr sz="280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dirty="0"/>
              <a:t>Click to edit Master text styles</a:t>
            </a:r>
          </a:p>
        </p:txBody>
      </p:sp>
      <p:sp>
        <p:nvSpPr>
          <p:cNvPr id="9"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spTree>
    <p:extLst>
      <p:ext uri="{BB962C8B-B14F-4D97-AF65-F5344CB8AC3E}">
        <p14:creationId xmlns:p14="http://schemas.microsoft.com/office/powerpoint/2010/main" val="181749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97858" y="168488"/>
            <a:ext cx="7364361" cy="1325563"/>
          </a:xfrm>
        </p:spPr>
        <p:txBody>
          <a:bodyPr>
            <a:normAutofit/>
          </a:bodyPr>
          <a:lstStyle>
            <a:lvl1pPr>
              <a:defRPr sz="4000"/>
            </a:lvl1pPr>
          </a:lstStyle>
          <a:p>
            <a:r>
              <a:rPr lang="en-US" dirty="0"/>
              <a:t>Click to edit Master title style</a:t>
            </a:r>
          </a:p>
        </p:txBody>
      </p:sp>
      <p:sp>
        <p:nvSpPr>
          <p:cNvPr id="3" name="Content Placeholder 2"/>
          <p:cNvSpPr>
            <a:spLocks noGrp="1"/>
          </p:cNvSpPr>
          <p:nvPr>
            <p:ph sz="half" idx="1"/>
          </p:nvPr>
        </p:nvSpPr>
        <p:spPr>
          <a:xfrm>
            <a:off x="628650" y="1825624"/>
            <a:ext cx="3886200" cy="459968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4"/>
            <a:ext cx="3886200" cy="459968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093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681163"/>
            <a:ext cx="3868340" cy="823912"/>
          </a:xfrm>
        </p:spPr>
        <p:txBody>
          <a:bodyPr anchor="b">
            <a:normAutofit/>
          </a:bodyPr>
          <a:lstStyle>
            <a:lvl1pPr marL="0" indent="0">
              <a:buNone/>
              <a:defRPr sz="18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4" name="Content Placeholder 3"/>
          <p:cNvSpPr>
            <a:spLocks noGrp="1"/>
          </p:cNvSpPr>
          <p:nvPr>
            <p:ph sz="half" idx="2"/>
          </p:nvPr>
        </p:nvSpPr>
        <p:spPr>
          <a:xfrm>
            <a:off x="629842" y="2505074"/>
            <a:ext cx="3868340" cy="392023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2" y="1681163"/>
            <a:ext cx="3887391" cy="823912"/>
          </a:xfrm>
        </p:spPr>
        <p:txBody>
          <a:bodyPr anchor="b">
            <a:normAutofit/>
          </a:bodyPr>
          <a:lstStyle>
            <a:lvl1pPr marL="0" indent="0">
              <a:buNone/>
              <a:defRPr sz="18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6" name="Content Placeholder 5"/>
          <p:cNvSpPr>
            <a:spLocks noGrp="1"/>
          </p:cNvSpPr>
          <p:nvPr>
            <p:ph sz="quarter" idx="4"/>
          </p:nvPr>
        </p:nvSpPr>
        <p:spPr>
          <a:xfrm>
            <a:off x="4629152" y="2505074"/>
            <a:ext cx="3887391" cy="392023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1297858" y="168488"/>
            <a:ext cx="7364361" cy="1325563"/>
          </a:xfrm>
        </p:spPr>
        <p:txBody>
          <a:bodyPr>
            <a:normAutofit/>
          </a:bodyPr>
          <a:lstStyle>
            <a:lvl1pPr>
              <a:defRPr sz="4000"/>
            </a:lvl1pPr>
          </a:lstStyle>
          <a:p>
            <a:r>
              <a:rPr lang="en-US" dirty="0"/>
              <a:t>Click to edit Master title style</a:t>
            </a:r>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spTree>
    <p:extLst>
      <p:ext uri="{BB962C8B-B14F-4D97-AF65-F5344CB8AC3E}">
        <p14:creationId xmlns:p14="http://schemas.microsoft.com/office/powerpoint/2010/main" val="1429955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2" name="Title 1"/>
          <p:cNvSpPr>
            <a:spLocks noGrp="1"/>
          </p:cNvSpPr>
          <p:nvPr>
            <p:ph type="title"/>
          </p:nvPr>
        </p:nvSpPr>
        <p:spPr>
          <a:xfrm>
            <a:off x="1297858" y="168488"/>
            <a:ext cx="7364361" cy="1325563"/>
          </a:xfrm>
        </p:spPr>
        <p:txBody>
          <a:bodyPr>
            <a:normAutofit/>
          </a:bodyPr>
          <a:lstStyle>
            <a:lvl1pPr>
              <a:defRPr sz="4000"/>
            </a:lvl1pPr>
          </a:lstStyle>
          <a:p>
            <a:r>
              <a:rPr lang="en-US" dirty="0"/>
              <a:t>Click to edit Master title style</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7827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5449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Content Placeholder 2"/>
          <p:cNvSpPr>
            <a:spLocks noGrp="1"/>
          </p:cNvSpPr>
          <p:nvPr>
            <p:ph idx="1"/>
          </p:nvPr>
        </p:nvSpPr>
        <p:spPr>
          <a:xfrm>
            <a:off x="3887391" y="987430"/>
            <a:ext cx="4629150" cy="4873625"/>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10/8/19</a:t>
            </a:fld>
            <a:endParaRPr lang="en-US"/>
          </a:p>
        </p:txBody>
      </p:sp>
      <p:sp>
        <p:nvSpPr>
          <p:cNvPr id="7" name="Slide Number Placeholder 6"/>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spTree>
    <p:extLst>
      <p:ext uri="{BB962C8B-B14F-4D97-AF65-F5344CB8AC3E}">
        <p14:creationId xmlns:p14="http://schemas.microsoft.com/office/powerpoint/2010/main" val="3752020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Picture Placeholder 2"/>
          <p:cNvSpPr>
            <a:spLocks noGrp="1"/>
          </p:cNvSpPr>
          <p:nvPr>
            <p:ph type="pic" idx="1"/>
          </p:nvPr>
        </p:nvSpPr>
        <p:spPr>
          <a:xfrm>
            <a:off x="3887391" y="987430"/>
            <a:ext cx="4629150" cy="4873625"/>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10/8/19</a:t>
            </a:fld>
            <a:endParaRPr lang="en-US"/>
          </a:p>
        </p:txBody>
      </p:sp>
      <p:sp>
        <p:nvSpPr>
          <p:cNvPr id="7" name="Slide Number Placeholder 6"/>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spTree>
    <p:extLst>
      <p:ext uri="{BB962C8B-B14F-4D97-AF65-F5344CB8AC3E}">
        <p14:creationId xmlns:p14="http://schemas.microsoft.com/office/powerpoint/2010/main" val="3585843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5549" y="365129"/>
            <a:ext cx="7059802" cy="1325563"/>
          </a:xfrm>
          <a:prstGeom prst="rect">
            <a:avLst/>
          </a:prstGeom>
        </p:spPr>
        <p:txBody>
          <a:bodyPr vert="horz" lIns="91440" tIns="45720" rIns="91440" bIns="45720" rtlCol="0" anchor="ctr">
            <a:normAutofit/>
          </a:bodyPr>
          <a:lstStyle/>
          <a:p>
            <a:pPr>
              <a:lnSpc>
                <a:spcPct val="80000"/>
              </a:lnSpc>
            </a:pPr>
            <a:r>
              <a:rPr lang="en-US" sz="2700" b="0" cap="none" spc="0" dirty="0">
                <a:ln w="0"/>
                <a:solidFill>
                  <a:srgbClr val="003767"/>
                </a:solidFill>
                <a:effectLst>
                  <a:outerShdw blurRad="38100" dist="25400" dir="5400000" algn="ctr" rotWithShape="0">
                    <a:srgbClr val="6E747A">
                      <a:alpha val="43000"/>
                    </a:srgbClr>
                  </a:outerShdw>
                </a:effectLst>
              </a:rPr>
              <a:t>North Carolina </a:t>
            </a:r>
            <a:br>
              <a:rPr lang="en-US" sz="2700" b="0" cap="none" spc="0" dirty="0">
                <a:ln w="0"/>
                <a:solidFill>
                  <a:srgbClr val="003767"/>
                </a:solidFill>
                <a:effectLst>
                  <a:outerShdw blurRad="38100" dist="25400" dir="5400000" algn="ctr" rotWithShape="0">
                    <a:srgbClr val="6E747A">
                      <a:alpha val="43000"/>
                    </a:srgbClr>
                  </a:outerShdw>
                </a:effectLst>
              </a:rPr>
            </a:br>
            <a:r>
              <a:rPr lang="en-US" sz="2700" b="0" cap="none" spc="0" dirty="0">
                <a:ln w="0"/>
                <a:solidFill>
                  <a:srgbClr val="003767"/>
                </a:solidFill>
                <a:effectLst>
                  <a:outerShdw blurRad="38100" dist="25400" dir="5400000" algn="ctr" rotWithShape="0">
                    <a:srgbClr val="6E747A">
                      <a:alpha val="43000"/>
                    </a:srgbClr>
                  </a:outerShdw>
                </a:effectLst>
              </a:rPr>
              <a:t>Community College System</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99785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514350" rtl="0" eaLnBrk="1" latinLnBrk="0" hangingPunct="1">
        <a:lnSpc>
          <a:spcPct val="90000"/>
        </a:lnSpc>
        <a:spcBef>
          <a:spcPct val="0"/>
        </a:spcBef>
        <a:buNone/>
        <a:defRPr sz="4000" b="1" kern="1200">
          <a:ln w="0">
            <a:solidFill>
              <a:schemeClr val="accent1"/>
            </a:solidFill>
          </a:ln>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2800" kern="1200">
          <a:solidFill>
            <a:schemeClr val="tx1"/>
          </a:solidFill>
          <a:latin typeface="Times New Roman" charset="0"/>
          <a:ea typeface="Times New Roman" charset="0"/>
          <a:cs typeface="Times New Roman" charset="0"/>
        </a:defRPr>
      </a:lvl1pPr>
      <a:lvl2pPr marL="385763" indent="-128588" algn="l" defTabSz="514350" rtl="0" eaLnBrk="1" latinLnBrk="0" hangingPunct="1">
        <a:lnSpc>
          <a:spcPct val="90000"/>
        </a:lnSpc>
        <a:spcBef>
          <a:spcPts val="281"/>
        </a:spcBef>
        <a:buFont typeface="Arial" panose="020B0604020202020204" pitchFamily="34" charset="0"/>
        <a:buChar char="•"/>
        <a:defRPr sz="2400" kern="1200">
          <a:solidFill>
            <a:schemeClr val="tx1"/>
          </a:solidFill>
          <a:latin typeface="Times New Roman" charset="0"/>
          <a:ea typeface="Times New Roman" charset="0"/>
          <a:cs typeface="Times New Roman" charset="0"/>
        </a:defRPr>
      </a:lvl2pPr>
      <a:lvl3pPr marL="642938" indent="-128588" algn="l" defTabSz="514350" rtl="0" eaLnBrk="1" latinLnBrk="0" hangingPunct="1">
        <a:lnSpc>
          <a:spcPct val="90000"/>
        </a:lnSpc>
        <a:spcBef>
          <a:spcPts val="281"/>
        </a:spcBef>
        <a:buFont typeface="Arial" panose="020B0604020202020204" pitchFamily="34" charset="0"/>
        <a:buChar char="•"/>
        <a:defRPr sz="2200" kern="1200">
          <a:solidFill>
            <a:schemeClr val="tx1"/>
          </a:solidFill>
          <a:latin typeface="Times New Roman" charset="0"/>
          <a:ea typeface="Times New Roman" charset="0"/>
          <a:cs typeface="Times New Roman" charset="0"/>
        </a:defRPr>
      </a:lvl3pPr>
      <a:lvl4pPr marL="900113" indent="-128588" algn="l" defTabSz="514350" rtl="0" eaLnBrk="1" latinLnBrk="0" hangingPunct="1">
        <a:lnSpc>
          <a:spcPct val="90000"/>
        </a:lnSpc>
        <a:spcBef>
          <a:spcPts val="281"/>
        </a:spcBef>
        <a:buFont typeface="Arial" panose="020B0604020202020204" pitchFamily="34" charset="0"/>
        <a:buChar char="•"/>
        <a:defRPr sz="2000" kern="1200">
          <a:solidFill>
            <a:schemeClr val="tx1"/>
          </a:solidFill>
          <a:latin typeface="Times New Roman" charset="0"/>
          <a:ea typeface="Times New Roman" charset="0"/>
          <a:cs typeface="Times New Roman" charset="0"/>
        </a:defRPr>
      </a:lvl4pPr>
      <a:lvl5pPr marL="1157288" indent="-128588" algn="l" defTabSz="514350" rtl="0" eaLnBrk="1" latinLnBrk="0" hangingPunct="1">
        <a:lnSpc>
          <a:spcPct val="90000"/>
        </a:lnSpc>
        <a:spcBef>
          <a:spcPts val="281"/>
        </a:spcBef>
        <a:buFont typeface="Arial" panose="020B0604020202020204" pitchFamily="34" charset="0"/>
        <a:buChar char="•"/>
        <a:defRPr sz="1800" kern="1200">
          <a:solidFill>
            <a:schemeClr val="tx1"/>
          </a:solidFill>
          <a:latin typeface="Times New Roman" charset="0"/>
          <a:ea typeface="Times New Roman" charset="0"/>
          <a:cs typeface="Times New Roman"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Perkins Update Webinar</a:t>
            </a:r>
          </a:p>
        </p:txBody>
      </p:sp>
      <p:sp>
        <p:nvSpPr>
          <p:cNvPr id="3" name="Subtitle 2"/>
          <p:cNvSpPr>
            <a:spLocks noGrp="1"/>
          </p:cNvSpPr>
          <p:nvPr>
            <p:ph type="subTitle" idx="1"/>
          </p:nvPr>
        </p:nvSpPr>
        <p:spPr/>
        <p:txBody>
          <a:bodyPr/>
          <a:lstStyle/>
          <a:p>
            <a:r>
              <a:rPr lang="en-US" dirty="0"/>
              <a:t>October 8, 2019</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897" y="4750826"/>
            <a:ext cx="6238568" cy="1963520"/>
          </a:xfrm>
          <a:prstGeom prst="rect">
            <a:avLst/>
          </a:prstGeom>
        </p:spPr>
      </p:pic>
    </p:spTree>
    <p:extLst>
      <p:ext uri="{BB962C8B-B14F-4D97-AF65-F5344CB8AC3E}">
        <p14:creationId xmlns:p14="http://schemas.microsoft.com/office/powerpoint/2010/main" val="971664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Perkins Program of Study"/>
          <p:cNvSpPr txBox="1">
            <a:spLocks noGrp="1"/>
          </p:cNvSpPr>
          <p:nvPr>
            <p:ph idx="1"/>
          </p:nvPr>
        </p:nvSpPr>
        <p:spPr>
          <a:prstGeom prst="rect">
            <a:avLst/>
          </a:prstGeom>
        </p:spPr>
        <p:txBody>
          <a:bodyPr>
            <a:noAutofit/>
          </a:bodyPr>
          <a:lstStyle>
            <a:lvl1pPr>
              <a:defRPr sz="3200"/>
            </a:lvl1pPr>
          </a:lstStyle>
          <a:p>
            <a:pPr marL="0" indent="0">
              <a:buNone/>
            </a:pPr>
            <a:r>
              <a:rPr sz="2400" b="1" dirty="0"/>
              <a:t>Perkins Program of Study</a:t>
            </a:r>
            <a:r>
              <a:rPr lang="en-US" sz="2400" b="1" dirty="0"/>
              <a:t> (Program Title)</a:t>
            </a:r>
          </a:p>
          <a:p>
            <a:r>
              <a:rPr lang="en-US" sz="2400" dirty="0"/>
              <a:t>Are there a sufficient number of programs of study (POS) and sufficient number of courses in each POS?</a:t>
            </a:r>
          </a:p>
          <a:p>
            <a:r>
              <a:rPr lang="en-US" sz="2400" dirty="0"/>
              <a:t>Is college meeting employer and student needs for programs and courses?</a:t>
            </a:r>
          </a:p>
          <a:p>
            <a:r>
              <a:rPr lang="en-US" sz="2400" dirty="0"/>
              <a:t>Does the quality of instruction lead students to earning credentials for jobs with sustainable wages?</a:t>
            </a:r>
            <a:r>
              <a:rPr sz="2400" dirty="0"/>
              <a:t> </a:t>
            </a:r>
            <a:endParaRPr lang="en-US" sz="2400" dirty="0"/>
          </a:p>
          <a:p>
            <a:pPr marL="0" indent="0">
              <a:buNone/>
            </a:pPr>
            <a:r>
              <a:rPr lang="en-US" sz="2400" b="1" dirty="0"/>
              <a:t>Institutional Effectiveness: College Program Evaluation</a:t>
            </a:r>
          </a:p>
          <a:p>
            <a:r>
              <a:rPr lang="en-US" sz="2400" dirty="0"/>
              <a:t>How does that report inform us on Program Size, Scope, and Quality? </a:t>
            </a:r>
          </a:p>
          <a:p>
            <a:pPr marL="31750" indent="0">
              <a:buNone/>
            </a:pPr>
            <a:r>
              <a:rPr lang="en-US" sz="2400" i="1" dirty="0"/>
              <a:t>Share findings by Program of Study (Program Title)</a:t>
            </a:r>
          </a:p>
          <a:p>
            <a:pPr lvl="1"/>
            <a:endParaRPr lang="en-US" sz="1800" dirty="0"/>
          </a:p>
          <a:p>
            <a:pPr lvl="1"/>
            <a:endParaRPr lang="en-US" sz="1800" dirty="0"/>
          </a:p>
        </p:txBody>
      </p:sp>
      <p:sp>
        <p:nvSpPr>
          <p:cNvPr id="2" name="Title 1">
            <a:extLst>
              <a:ext uri="{FF2B5EF4-FFF2-40B4-BE49-F238E27FC236}">
                <a16:creationId xmlns:a16="http://schemas.microsoft.com/office/drawing/2014/main" id="{AF17E2F4-164A-3B4C-B300-D96F47882416}"/>
              </a:ext>
            </a:extLst>
          </p:cNvPr>
          <p:cNvSpPr>
            <a:spLocks noGrp="1"/>
          </p:cNvSpPr>
          <p:nvPr>
            <p:ph type="title"/>
          </p:nvPr>
        </p:nvSpPr>
        <p:spPr/>
        <p:txBody>
          <a:bodyPr>
            <a:normAutofit/>
          </a:bodyPr>
          <a:lstStyle/>
          <a:p>
            <a:r>
              <a:rPr lang="en-US" dirty="0"/>
              <a:t>Size, Scope, Quality</a:t>
            </a:r>
          </a:p>
        </p:txBody>
      </p:sp>
    </p:spTree>
    <p:extLst>
      <p:ext uri="{BB962C8B-B14F-4D97-AF65-F5344CB8AC3E}">
        <p14:creationId xmlns:p14="http://schemas.microsoft.com/office/powerpoint/2010/main" val="3776938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College Program Advisory Committees"/>
          <p:cNvSpPr txBox="1">
            <a:spLocks noGrp="1"/>
          </p:cNvSpPr>
          <p:nvPr>
            <p:ph idx="1"/>
          </p:nvPr>
        </p:nvSpPr>
        <p:spPr>
          <a:xfrm>
            <a:off x="628650" y="1761204"/>
            <a:ext cx="8202834" cy="5096796"/>
          </a:xfrm>
          <a:prstGeom prst="rect">
            <a:avLst/>
          </a:prstGeom>
        </p:spPr>
        <p:txBody>
          <a:bodyPr>
            <a:noAutofit/>
          </a:bodyPr>
          <a:lstStyle>
            <a:lvl1pPr>
              <a:defRPr sz="3200"/>
            </a:lvl1pPr>
          </a:lstStyle>
          <a:p>
            <a:pPr marL="0" indent="0">
              <a:buNone/>
            </a:pPr>
            <a:r>
              <a:rPr sz="2400" b="1" dirty="0"/>
              <a:t>College Program Advisory Committees</a:t>
            </a:r>
            <a:endParaRPr lang="en-US" sz="2400" b="1" dirty="0"/>
          </a:p>
          <a:p>
            <a:r>
              <a:rPr lang="en-US" sz="2400" dirty="0"/>
              <a:t>How is this program area meeting labor market needs?</a:t>
            </a:r>
          </a:p>
          <a:p>
            <a:pPr lvl="1"/>
            <a:r>
              <a:rPr lang="en-US" sz="1900" dirty="0"/>
              <a:t>Faculty reporting on programs of study and course learning objectives.</a:t>
            </a:r>
          </a:p>
          <a:p>
            <a:pPr lvl="1"/>
            <a:r>
              <a:rPr lang="en-US" sz="1900" dirty="0"/>
              <a:t>Industry feedback on college programs of study and graduates working in their companies.</a:t>
            </a:r>
          </a:p>
          <a:p>
            <a:pPr lvl="1"/>
            <a:r>
              <a:rPr lang="en-US" sz="1900" dirty="0"/>
              <a:t>Industry sharing current and future education and skills needs.</a:t>
            </a:r>
          </a:p>
          <a:p>
            <a:pPr lvl="1"/>
            <a:r>
              <a:rPr lang="en-US" sz="1900" i="1" dirty="0"/>
              <a:t>How do we enhance programs and learning outcomes to meet the needs of  industry?</a:t>
            </a:r>
          </a:p>
          <a:p>
            <a:pPr lvl="1"/>
            <a:r>
              <a:rPr lang="en-US" sz="1900" i="1" dirty="0"/>
              <a:t>What equipment do we need to better prepare students for industry?</a:t>
            </a:r>
          </a:p>
          <a:p>
            <a:pPr lvl="1"/>
            <a:r>
              <a:rPr lang="en-US" sz="1900" i="1" dirty="0"/>
              <a:t>What additional skills do our faculty need to enhance programs of study? </a:t>
            </a:r>
          </a:p>
          <a:p>
            <a:pPr marL="0" indent="0">
              <a:buNone/>
            </a:pPr>
            <a:r>
              <a:rPr lang="en-US" sz="2400" b="1" dirty="0"/>
              <a:t>Institutional Effectiveness: College Program Evaluation</a:t>
            </a:r>
          </a:p>
          <a:p>
            <a:pPr lvl="1"/>
            <a:r>
              <a:rPr lang="en-US" sz="1900" dirty="0"/>
              <a:t>How does that report inform us on Program of Study alignment with industry needs? </a:t>
            </a:r>
          </a:p>
          <a:p>
            <a:pPr marL="0" indent="0">
              <a:buNone/>
            </a:pPr>
            <a:r>
              <a:rPr lang="en-US" sz="2400" i="1" dirty="0"/>
              <a:t>Share findings by:  Program areas and/or programs of study</a:t>
            </a:r>
          </a:p>
          <a:p>
            <a:endParaRPr lang="en-US" sz="2400" dirty="0"/>
          </a:p>
          <a:p>
            <a:endParaRPr lang="en-US" sz="2400" dirty="0"/>
          </a:p>
        </p:txBody>
      </p:sp>
      <p:sp>
        <p:nvSpPr>
          <p:cNvPr id="2" name="Title 1">
            <a:extLst>
              <a:ext uri="{FF2B5EF4-FFF2-40B4-BE49-F238E27FC236}">
                <a16:creationId xmlns:a16="http://schemas.microsoft.com/office/drawing/2014/main" id="{1BD8D1C5-AA1A-D440-8C9F-448384D39FEC}"/>
              </a:ext>
            </a:extLst>
          </p:cNvPr>
          <p:cNvSpPr>
            <a:spLocks noGrp="1"/>
          </p:cNvSpPr>
          <p:nvPr>
            <p:ph type="title"/>
          </p:nvPr>
        </p:nvSpPr>
        <p:spPr/>
        <p:txBody>
          <a:bodyPr>
            <a:normAutofit/>
          </a:bodyPr>
          <a:lstStyle/>
          <a:p>
            <a:r>
              <a:rPr lang="en-US" dirty="0"/>
              <a:t>Aligned to State, Regional, and Local Labor Market Needs</a:t>
            </a:r>
          </a:p>
        </p:txBody>
      </p:sp>
      <p:sp>
        <p:nvSpPr>
          <p:cNvPr id="226" name="GAPS"/>
          <p:cNvSpPr txBox="1"/>
          <p:nvPr/>
        </p:nvSpPr>
        <p:spPr>
          <a:xfrm rot="19108601">
            <a:off x="-1007497" y="3882943"/>
            <a:ext cx="916857" cy="2669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lvl1pPr>
              <a:defRPr>
                <a:solidFill>
                  <a:schemeClr val="accent5">
                    <a:hueOff val="-82419"/>
                    <a:satOff val="-9513"/>
                    <a:lumOff val="-16343"/>
                  </a:schemeClr>
                </a:solidFill>
              </a:defRPr>
            </a:lvl1pPr>
          </a:lstStyle>
          <a:p>
            <a:r>
              <a:rPr sz="1266" dirty="0"/>
              <a:t>GAPS</a:t>
            </a:r>
          </a:p>
        </p:txBody>
      </p:sp>
      <p:sp>
        <p:nvSpPr>
          <p:cNvPr id="227" name="GAPS"/>
          <p:cNvSpPr txBox="1"/>
          <p:nvPr/>
        </p:nvSpPr>
        <p:spPr>
          <a:xfrm rot="19108601">
            <a:off x="-890126" y="2708125"/>
            <a:ext cx="916858" cy="2669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lvl1pPr>
              <a:defRPr>
                <a:solidFill>
                  <a:schemeClr val="accent5">
                    <a:hueOff val="-82419"/>
                    <a:satOff val="-9513"/>
                    <a:lumOff val="-16343"/>
                  </a:schemeClr>
                </a:solidFill>
              </a:defRPr>
            </a:lvl1pPr>
          </a:lstStyle>
          <a:p>
            <a:r>
              <a:rPr sz="1266" dirty="0"/>
              <a:t>GAPS</a:t>
            </a:r>
          </a:p>
        </p:txBody>
      </p:sp>
    </p:spTree>
    <p:extLst>
      <p:ext uri="{BB962C8B-B14F-4D97-AF65-F5344CB8AC3E}">
        <p14:creationId xmlns:p14="http://schemas.microsoft.com/office/powerpoint/2010/main" val="3713211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Design of Postsecondary Programs of Study"/>
          <p:cNvSpPr txBox="1">
            <a:spLocks noGrp="1"/>
          </p:cNvSpPr>
          <p:nvPr>
            <p:ph idx="1"/>
          </p:nvPr>
        </p:nvSpPr>
        <p:spPr>
          <a:prstGeom prst="rect">
            <a:avLst/>
          </a:prstGeom>
        </p:spPr>
        <p:txBody>
          <a:bodyPr>
            <a:noAutofit/>
          </a:bodyPr>
          <a:lstStyle>
            <a:lvl1pPr>
              <a:defRPr sz="3200"/>
            </a:lvl1pPr>
          </a:lstStyle>
          <a:p>
            <a:pPr marL="0" indent="0">
              <a:buNone/>
            </a:pPr>
            <a:r>
              <a:rPr sz="2400" b="1" dirty="0"/>
              <a:t>Design of Postsecondary </a:t>
            </a:r>
            <a:r>
              <a:rPr lang="en-US" sz="2400" b="1" dirty="0"/>
              <a:t>Program Area</a:t>
            </a:r>
          </a:p>
          <a:p>
            <a:r>
              <a:rPr lang="en-US" sz="2400" dirty="0"/>
              <a:t>How do we serve postsecondary students?</a:t>
            </a:r>
          </a:p>
          <a:p>
            <a:pPr lvl="1"/>
            <a:r>
              <a:rPr lang="en-US" sz="1800" dirty="0"/>
              <a:t>High school students taking college classes?</a:t>
            </a:r>
          </a:p>
          <a:p>
            <a:pPr lvl="1"/>
            <a:r>
              <a:rPr lang="en-US" sz="1800" dirty="0"/>
              <a:t>High school graduates enrolling in CTE first time? </a:t>
            </a:r>
          </a:p>
          <a:p>
            <a:pPr lvl="1"/>
            <a:r>
              <a:rPr lang="en-US" sz="1800" dirty="0"/>
              <a:t>College graduates enrolling in technical programs of study? </a:t>
            </a:r>
          </a:p>
          <a:p>
            <a:pPr lvl="1"/>
            <a:r>
              <a:rPr lang="en-US" sz="1800" dirty="0"/>
              <a:t>Dislocated workers gaining skills through postsecondary CTE? </a:t>
            </a:r>
          </a:p>
          <a:p>
            <a:pPr lvl="1"/>
            <a:r>
              <a:rPr lang="en-US" sz="1800" dirty="0"/>
              <a:t>Certificate, Diplomas, Degrees, and other workforce credentials?</a:t>
            </a:r>
          </a:p>
          <a:p>
            <a:pPr marL="257175" lvl="1" indent="0">
              <a:buNone/>
            </a:pPr>
            <a:r>
              <a:rPr lang="en-US" sz="1800" i="1" dirty="0"/>
              <a:t>Student Technical Skill Attainment, Job Placement with earned Credentials</a:t>
            </a:r>
          </a:p>
          <a:p>
            <a:pPr marL="0" indent="0">
              <a:buNone/>
            </a:pPr>
            <a:r>
              <a:rPr lang="en-US" sz="2400" b="1" dirty="0"/>
              <a:t>Institutional Effectiveness: College Program Evaluation </a:t>
            </a:r>
          </a:p>
          <a:p>
            <a:pPr lvl="1"/>
            <a:r>
              <a:rPr lang="en-US" sz="1800" dirty="0"/>
              <a:t>How does this report inform on student enrollment and placement? </a:t>
            </a:r>
          </a:p>
          <a:p>
            <a:pPr marL="0" indent="0">
              <a:buNone/>
            </a:pPr>
            <a:r>
              <a:rPr lang="en-US" sz="2400" i="1" dirty="0"/>
              <a:t>Findings:  Programs of study - entry, technical attainment, and placement</a:t>
            </a:r>
          </a:p>
        </p:txBody>
      </p:sp>
      <p:sp>
        <p:nvSpPr>
          <p:cNvPr id="2" name="Title 1">
            <a:extLst>
              <a:ext uri="{FF2B5EF4-FFF2-40B4-BE49-F238E27FC236}">
                <a16:creationId xmlns:a16="http://schemas.microsoft.com/office/drawing/2014/main" id="{3897AC37-F175-5744-801C-50CF35998259}"/>
              </a:ext>
            </a:extLst>
          </p:cNvPr>
          <p:cNvSpPr>
            <a:spLocks noGrp="1"/>
          </p:cNvSpPr>
          <p:nvPr>
            <p:ph type="title"/>
          </p:nvPr>
        </p:nvSpPr>
        <p:spPr/>
        <p:txBody>
          <a:bodyPr/>
          <a:lstStyle/>
          <a:p>
            <a:r>
              <a:rPr lang="en-US" dirty="0"/>
              <a:t>Programs of Study (Program Title) </a:t>
            </a:r>
          </a:p>
        </p:txBody>
      </p:sp>
    </p:spTree>
    <p:extLst>
      <p:ext uri="{BB962C8B-B14F-4D97-AF65-F5344CB8AC3E}">
        <p14:creationId xmlns:p14="http://schemas.microsoft.com/office/powerpoint/2010/main" val="3092514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Identification and Support"/>
          <p:cNvSpPr txBox="1">
            <a:spLocks noGrp="1"/>
          </p:cNvSpPr>
          <p:nvPr>
            <p:ph idx="1"/>
          </p:nvPr>
        </p:nvSpPr>
        <p:spPr>
          <a:xfrm>
            <a:off x="628650" y="1761204"/>
            <a:ext cx="7886700" cy="5023054"/>
          </a:xfrm>
          <a:prstGeom prst="rect">
            <a:avLst/>
          </a:prstGeom>
        </p:spPr>
        <p:txBody>
          <a:bodyPr>
            <a:noAutofit/>
          </a:bodyPr>
          <a:lstStyle>
            <a:lvl1pPr>
              <a:defRPr sz="3200"/>
            </a:lvl1pPr>
          </a:lstStyle>
          <a:p>
            <a:pPr marL="0" indent="0">
              <a:buNone/>
            </a:pPr>
            <a:r>
              <a:rPr sz="2400" b="1" dirty="0"/>
              <a:t>Identification and Support</a:t>
            </a:r>
            <a:endParaRPr lang="en-US" sz="2400" b="1" dirty="0"/>
          </a:p>
          <a:p>
            <a:r>
              <a:rPr lang="en-US" sz="2400" dirty="0"/>
              <a:t>Nine Perkins identified special populations who elect to enroll in CTE</a:t>
            </a:r>
          </a:p>
          <a:p>
            <a:pPr marL="257175" lvl="1" indent="0">
              <a:buNone/>
            </a:pPr>
            <a:r>
              <a:rPr lang="en-US" sz="1600" dirty="0"/>
              <a:t>1. Students preparing for non-traditional careers,   2. Individuals with disabilities, </a:t>
            </a:r>
            <a:br>
              <a:rPr lang="en-US" sz="1600" dirty="0"/>
            </a:br>
            <a:r>
              <a:rPr lang="en-US" sz="1600" dirty="0"/>
              <a:t>3. Homeless,   4. Children of  active-duty military parents,   5. Economically disadvantaged,   6. English learners,  7. Single parents,   8. Out-of-work individuals,   9. Children in foster care</a:t>
            </a:r>
          </a:p>
          <a:p>
            <a:r>
              <a:rPr lang="en-US" sz="2000" dirty="0"/>
              <a:t>How do we identify Special Populations, or what is our plan to identify these students?</a:t>
            </a:r>
          </a:p>
          <a:p>
            <a:r>
              <a:rPr lang="en-US" sz="2000" dirty="0"/>
              <a:t>In planning, how did we reach out to support agencies serving these students?</a:t>
            </a:r>
          </a:p>
          <a:p>
            <a:r>
              <a:rPr lang="en-US" sz="2000" dirty="0"/>
              <a:t>How will we network with the support agencies for services for students enrolled in CTE Programs of Study? </a:t>
            </a:r>
          </a:p>
          <a:p>
            <a:pPr marL="0" indent="0">
              <a:buNone/>
            </a:pPr>
            <a:r>
              <a:rPr lang="en-US" sz="2400" i="1" dirty="0"/>
              <a:t>Share findings by:  Nine Perkins identified special populations </a:t>
            </a:r>
          </a:p>
        </p:txBody>
      </p:sp>
      <p:sp>
        <p:nvSpPr>
          <p:cNvPr id="2" name="Title 1">
            <a:extLst>
              <a:ext uri="{FF2B5EF4-FFF2-40B4-BE49-F238E27FC236}">
                <a16:creationId xmlns:a16="http://schemas.microsoft.com/office/drawing/2014/main" id="{3B35617D-FF79-E949-A67E-53C2F10F5ABB}"/>
              </a:ext>
            </a:extLst>
          </p:cNvPr>
          <p:cNvSpPr>
            <a:spLocks noGrp="1"/>
          </p:cNvSpPr>
          <p:nvPr>
            <p:ph type="title"/>
          </p:nvPr>
        </p:nvSpPr>
        <p:spPr/>
        <p:txBody>
          <a:bodyPr>
            <a:normAutofit/>
          </a:bodyPr>
          <a:lstStyle/>
          <a:p>
            <a:r>
              <a:rPr lang="en-US" dirty="0"/>
              <a:t>Special Populations</a:t>
            </a:r>
          </a:p>
        </p:txBody>
      </p:sp>
    </p:spTree>
    <p:extLst>
      <p:ext uri="{BB962C8B-B14F-4D97-AF65-F5344CB8AC3E}">
        <p14:creationId xmlns:p14="http://schemas.microsoft.com/office/powerpoint/2010/main" val="3228340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 name="College Professional Development Plan"/>
          <p:cNvSpPr txBox="1">
            <a:spLocks noGrp="1"/>
          </p:cNvSpPr>
          <p:nvPr>
            <p:ph idx="1"/>
          </p:nvPr>
        </p:nvSpPr>
        <p:spPr>
          <a:xfrm>
            <a:off x="628649" y="1761204"/>
            <a:ext cx="8225983" cy="4731671"/>
          </a:xfrm>
          <a:prstGeom prst="rect">
            <a:avLst/>
          </a:prstGeom>
        </p:spPr>
        <p:txBody>
          <a:bodyPr/>
          <a:lstStyle>
            <a:lvl1pPr defTabSz="420624">
              <a:defRPr sz="2304"/>
            </a:lvl1pPr>
          </a:lstStyle>
          <a:p>
            <a:pPr marL="0" indent="0">
              <a:buNone/>
            </a:pPr>
            <a:r>
              <a:rPr b="1" dirty="0"/>
              <a:t>College Professional Development Plan </a:t>
            </a:r>
            <a:endParaRPr lang="en-US" b="1" dirty="0"/>
          </a:p>
          <a:p>
            <a:r>
              <a:rPr lang="en-US" dirty="0"/>
              <a:t>How are faculty, teaching in identified programs of study (program titles), supported?</a:t>
            </a:r>
          </a:p>
          <a:p>
            <a:pPr lvl="1"/>
            <a:r>
              <a:rPr lang="en-US" sz="2000" dirty="0"/>
              <a:t>By improving instruction through use of new technology</a:t>
            </a:r>
          </a:p>
          <a:p>
            <a:pPr lvl="1"/>
            <a:r>
              <a:rPr lang="en-US" sz="2000" dirty="0"/>
              <a:t>By enhancing teaching: HS students enrolled in identified CCP - CTE courses; college graduates, older workers and dislocated workers</a:t>
            </a:r>
          </a:p>
          <a:p>
            <a:pPr lvl="1"/>
            <a:r>
              <a:rPr lang="en-US" sz="2000" dirty="0"/>
              <a:t>By improving course design and learning new teaching strategies to improve student-learning outcomes</a:t>
            </a:r>
          </a:p>
          <a:p>
            <a:pPr marL="0" indent="0">
              <a:buNone/>
            </a:pPr>
            <a:r>
              <a:rPr lang="en-US" b="1" dirty="0"/>
              <a:t>Institutional Effectiveness: College Program Evaluation</a:t>
            </a:r>
          </a:p>
          <a:p>
            <a:pPr lvl="1"/>
            <a:r>
              <a:rPr lang="en-US" sz="2000" dirty="0"/>
              <a:t>Report on strategies for faculty skill development, recruitment, and  retention </a:t>
            </a:r>
          </a:p>
          <a:p>
            <a:pPr marL="0" indent="0">
              <a:buNone/>
            </a:pPr>
            <a:r>
              <a:rPr lang="en-US" i="1" dirty="0"/>
              <a:t>Identify areas of improvement in identified CTE Programs of Study.</a:t>
            </a:r>
          </a:p>
        </p:txBody>
      </p:sp>
      <p:sp>
        <p:nvSpPr>
          <p:cNvPr id="2" name="Title 1">
            <a:extLst>
              <a:ext uri="{FF2B5EF4-FFF2-40B4-BE49-F238E27FC236}">
                <a16:creationId xmlns:a16="http://schemas.microsoft.com/office/drawing/2014/main" id="{D464C2CA-F352-2240-948D-62DF1182D9A4}"/>
              </a:ext>
            </a:extLst>
          </p:cNvPr>
          <p:cNvSpPr>
            <a:spLocks noGrp="1"/>
          </p:cNvSpPr>
          <p:nvPr>
            <p:ph type="title"/>
          </p:nvPr>
        </p:nvSpPr>
        <p:spPr/>
        <p:txBody>
          <a:bodyPr>
            <a:normAutofit/>
          </a:bodyPr>
          <a:lstStyle/>
          <a:p>
            <a:r>
              <a:rPr lang="en-US" dirty="0"/>
              <a:t>Recruitment, Retention, and Development of Faculty</a:t>
            </a:r>
          </a:p>
        </p:txBody>
      </p:sp>
    </p:spTree>
    <p:extLst>
      <p:ext uri="{BB962C8B-B14F-4D97-AF65-F5344CB8AC3E}">
        <p14:creationId xmlns:p14="http://schemas.microsoft.com/office/powerpoint/2010/main" val="2800900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fontScale="92500" lnSpcReduction="10000"/>
          </a:bodyPr>
          <a:lstStyle/>
          <a:p>
            <a:pPr marL="0" indent="0">
              <a:buNone/>
            </a:pPr>
            <a:r>
              <a:rPr lang="en-US" b="1" dirty="0"/>
              <a:t>Carteret Community College</a:t>
            </a:r>
          </a:p>
          <a:p>
            <a:r>
              <a:rPr lang="en-US" dirty="0"/>
              <a:t>new certificate, diploma, and AAS in welding</a:t>
            </a:r>
          </a:p>
          <a:p>
            <a:r>
              <a:rPr lang="en-US" dirty="0"/>
              <a:t>CCP welding pathway</a:t>
            </a:r>
          </a:p>
          <a:p>
            <a:r>
              <a:rPr lang="en-US" dirty="0"/>
              <a:t>Duke Energy and Perkins funds</a:t>
            </a:r>
          </a:p>
          <a:p>
            <a:r>
              <a:rPr lang="en-US" dirty="0"/>
              <a:t>13 welding booths</a:t>
            </a:r>
          </a:p>
          <a:p>
            <a:r>
              <a:rPr lang="en-US" dirty="0"/>
              <a:t>Vertex mobile welding simulator</a:t>
            </a:r>
          </a:p>
          <a:p>
            <a:r>
              <a:rPr lang="en-US" dirty="0" err="1"/>
              <a:t>ShopBot</a:t>
            </a:r>
            <a:r>
              <a:rPr lang="en-US" dirty="0"/>
              <a:t> 5-axis CNC router</a:t>
            </a:r>
          </a:p>
          <a:p>
            <a:r>
              <a:rPr lang="en-US" dirty="0"/>
              <a:t>Lincoln and Miller multi-purpose welders</a:t>
            </a:r>
          </a:p>
          <a:p>
            <a:endParaRPr lang="en-US" dirty="0"/>
          </a:p>
          <a:p>
            <a:pPr marL="0" indent="0">
              <a:buNone/>
            </a:pPr>
            <a:r>
              <a:rPr lang="en-US" dirty="0"/>
              <a:t>https://</a:t>
            </a:r>
            <a:r>
              <a:rPr lang="en-US" dirty="0" err="1"/>
              <a:t>www.ncperkins.org</a:t>
            </a:r>
            <a:r>
              <a:rPr lang="en-US" dirty="0"/>
              <a:t>/video</a:t>
            </a:r>
          </a:p>
          <a:p>
            <a:endParaRPr lang="en-US" dirty="0"/>
          </a:p>
          <a:p>
            <a:endParaRPr lang="en-US" dirty="0"/>
          </a:p>
        </p:txBody>
      </p:sp>
      <p:sp>
        <p:nvSpPr>
          <p:cNvPr id="2" name="Title 1">
            <a:extLst>
              <a:ext uri="{FF2B5EF4-FFF2-40B4-BE49-F238E27FC236}">
                <a16:creationId xmlns:a16="http://schemas.microsoft.com/office/drawing/2014/main" id="{F51D6C97-1B25-458F-85E7-6F055DC9D482}"/>
              </a:ext>
            </a:extLst>
          </p:cNvPr>
          <p:cNvSpPr>
            <a:spLocks noGrp="1"/>
          </p:cNvSpPr>
          <p:nvPr>
            <p:ph type="title"/>
          </p:nvPr>
        </p:nvSpPr>
        <p:spPr/>
        <p:txBody>
          <a:bodyPr/>
          <a:lstStyle/>
          <a:p>
            <a:r>
              <a:rPr lang="en-US" dirty="0"/>
              <a:t>Promising Practice Videos 2019</a:t>
            </a:r>
          </a:p>
        </p:txBody>
      </p:sp>
    </p:spTree>
    <p:extLst>
      <p:ext uri="{BB962C8B-B14F-4D97-AF65-F5344CB8AC3E}">
        <p14:creationId xmlns:p14="http://schemas.microsoft.com/office/powerpoint/2010/main" val="521206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 name="September 25, 2019    Edgar Training Raleigh…"/>
          <p:cNvSpPr txBox="1">
            <a:spLocks noGrp="1"/>
          </p:cNvSpPr>
          <p:nvPr>
            <p:ph idx="1"/>
          </p:nvPr>
        </p:nvSpPr>
        <p:spPr/>
        <p:txBody>
          <a:bodyPr/>
          <a:lstStyle/>
          <a:p>
            <a:r>
              <a:rPr lang="en-US" dirty="0"/>
              <a:t>Training online -  </a:t>
            </a:r>
            <a:r>
              <a:rPr lang="en-US" dirty="0" err="1"/>
              <a:t>www.perkins.org</a:t>
            </a:r>
            <a:endParaRPr lang="en-US" dirty="0"/>
          </a:p>
          <a:p>
            <a:r>
              <a:rPr lang="en-US" dirty="0"/>
              <a:t>Perkins Update Webinars - Second Tuesday </a:t>
            </a:r>
          </a:p>
          <a:p>
            <a:r>
              <a:rPr lang="en-US" dirty="0"/>
              <a:t>Career Pathways Webinars - Third Thursday (October 17)</a:t>
            </a:r>
          </a:p>
          <a:p>
            <a:r>
              <a:rPr lang="en-US" dirty="0"/>
              <a:t>At your College by request </a:t>
            </a:r>
          </a:p>
        </p:txBody>
      </p:sp>
      <p:sp>
        <p:nvSpPr>
          <p:cNvPr id="397" name="CTE Training"/>
          <p:cNvSpPr txBox="1">
            <a:spLocks noGrp="1"/>
          </p:cNvSpPr>
          <p:nvPr>
            <p:ph type="title"/>
          </p:nvPr>
        </p:nvSpPr>
        <p:spPr/>
        <p:txBody>
          <a:bodyPr/>
          <a:lstStyle/>
          <a:p>
            <a:r>
              <a:rPr lang="en-US" dirty="0"/>
              <a:t>CTE Training </a:t>
            </a:r>
          </a:p>
        </p:txBody>
      </p:sp>
      <p:sp>
        <p:nvSpPr>
          <p:cNvPr id="2" name="Rectangle 1">
            <a:extLst>
              <a:ext uri="{FF2B5EF4-FFF2-40B4-BE49-F238E27FC236}">
                <a16:creationId xmlns:a16="http://schemas.microsoft.com/office/drawing/2014/main" id="{B0D331E7-BF0F-0641-A40B-823AC0AD88A5}"/>
              </a:ext>
            </a:extLst>
          </p:cNvPr>
          <p:cNvSpPr/>
          <p:nvPr/>
        </p:nvSpPr>
        <p:spPr>
          <a:xfrm>
            <a:off x="1493157" y="5930384"/>
            <a:ext cx="5517088" cy="461665"/>
          </a:xfrm>
          <a:prstGeom prst="rect">
            <a:avLst/>
          </a:prstGeom>
        </p:spPr>
        <p:txBody>
          <a:bodyPr wrap="none">
            <a:spAutoFit/>
          </a:bodyPr>
          <a:lstStyle/>
          <a:p>
            <a:r>
              <a:rPr lang="en-US" sz="2400" dirty="0"/>
              <a:t>https://</a:t>
            </a:r>
            <a:r>
              <a:rPr lang="en-US" sz="2400" dirty="0" err="1"/>
              <a:t>www.ncperkins.org</a:t>
            </a:r>
            <a:r>
              <a:rPr lang="en-US" sz="2400" dirty="0"/>
              <a:t>/presentations/</a:t>
            </a:r>
          </a:p>
        </p:txBody>
      </p:sp>
    </p:spTree>
    <p:extLst>
      <p:ext uri="{BB962C8B-B14F-4D97-AF65-F5344CB8AC3E}">
        <p14:creationId xmlns:p14="http://schemas.microsoft.com/office/powerpoint/2010/main" val="3048565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E7FB36-DF07-B44D-8D38-59F39D617117}"/>
              </a:ext>
            </a:extLst>
          </p:cNvPr>
          <p:cNvSpPr>
            <a:spLocks noGrp="1"/>
          </p:cNvSpPr>
          <p:nvPr>
            <p:ph idx="1"/>
          </p:nvPr>
        </p:nvSpPr>
        <p:spPr/>
        <p:txBody>
          <a:bodyPr/>
          <a:lstStyle/>
          <a:p>
            <a:r>
              <a:rPr lang="en-US" dirty="0"/>
              <a:t>2</a:t>
            </a:r>
            <a:r>
              <a:rPr lang="en-US" baseline="30000" dirty="0"/>
              <a:t>nd</a:t>
            </a:r>
            <a:r>
              <a:rPr lang="en-US" dirty="0"/>
              <a:t> Tuesday of the month</a:t>
            </a:r>
          </a:p>
          <a:p>
            <a:r>
              <a:rPr lang="en-US" dirty="0"/>
              <a:t>9 am</a:t>
            </a:r>
          </a:p>
          <a:p>
            <a:r>
              <a:rPr lang="en-US" dirty="0"/>
              <a:t>Via </a:t>
            </a:r>
            <a:r>
              <a:rPr lang="en-US" dirty="0" err="1"/>
              <a:t>GoToWebinar</a:t>
            </a:r>
            <a:endParaRPr lang="en-US" dirty="0"/>
          </a:p>
          <a:p>
            <a:r>
              <a:rPr lang="en-US" dirty="0"/>
              <a:t>Find the registration links at </a:t>
            </a:r>
            <a:r>
              <a:rPr lang="en-US" dirty="0" err="1"/>
              <a:t>NCperkins.org</a:t>
            </a:r>
            <a:r>
              <a:rPr lang="en-US" dirty="0"/>
              <a:t>/presentations</a:t>
            </a:r>
          </a:p>
          <a:p>
            <a:endParaRPr lang="en-US" dirty="0"/>
          </a:p>
          <a:p>
            <a:r>
              <a:rPr lang="en-US" dirty="0"/>
              <a:t>Next Update:  Tuesday</a:t>
            </a:r>
            <a:r>
              <a:rPr lang="en-US"/>
              <a:t>, November 12, </a:t>
            </a:r>
            <a:r>
              <a:rPr lang="en-US" dirty="0"/>
              <a:t>2019 </a:t>
            </a:r>
          </a:p>
          <a:p>
            <a:r>
              <a:rPr lang="en-US" dirty="0"/>
              <a:t>No Update in December or January</a:t>
            </a:r>
          </a:p>
        </p:txBody>
      </p:sp>
      <p:sp>
        <p:nvSpPr>
          <p:cNvPr id="3" name="Title 2">
            <a:extLst>
              <a:ext uri="{FF2B5EF4-FFF2-40B4-BE49-F238E27FC236}">
                <a16:creationId xmlns:a16="http://schemas.microsoft.com/office/drawing/2014/main" id="{9D026ACD-B92E-C041-8CDF-1A1E842B77D4}"/>
              </a:ext>
            </a:extLst>
          </p:cNvPr>
          <p:cNvSpPr>
            <a:spLocks noGrp="1"/>
          </p:cNvSpPr>
          <p:nvPr>
            <p:ph type="title"/>
          </p:nvPr>
        </p:nvSpPr>
        <p:spPr/>
        <p:txBody>
          <a:bodyPr/>
          <a:lstStyle/>
          <a:p>
            <a:r>
              <a:rPr lang="en-US" dirty="0"/>
              <a:t>Perkins Updates</a:t>
            </a:r>
          </a:p>
        </p:txBody>
      </p:sp>
      <p:pic>
        <p:nvPicPr>
          <p:cNvPr id="4" name="Picture 3">
            <a:extLst>
              <a:ext uri="{FF2B5EF4-FFF2-40B4-BE49-F238E27FC236}">
                <a16:creationId xmlns:a16="http://schemas.microsoft.com/office/drawing/2014/main" id="{1BA95F95-508F-D24C-AD92-363A99834E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3771" y="6099175"/>
            <a:ext cx="4991100" cy="393700"/>
          </a:xfrm>
          <a:prstGeom prst="rect">
            <a:avLst/>
          </a:prstGeom>
        </p:spPr>
      </p:pic>
    </p:spTree>
    <p:extLst>
      <p:ext uri="{BB962C8B-B14F-4D97-AF65-F5344CB8AC3E}">
        <p14:creationId xmlns:p14="http://schemas.microsoft.com/office/powerpoint/2010/main" val="2392971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342724-5EC7-EF4B-89AC-A4C2D3A94FFB}"/>
              </a:ext>
            </a:extLst>
          </p:cNvPr>
          <p:cNvSpPr>
            <a:spLocks noGrp="1"/>
          </p:cNvSpPr>
          <p:nvPr>
            <p:ph idx="1"/>
          </p:nvPr>
        </p:nvSpPr>
        <p:spPr/>
        <p:txBody>
          <a:bodyPr/>
          <a:lstStyle/>
          <a:p>
            <a:r>
              <a:rPr lang="en-US" dirty="0"/>
              <a:t>Oct 8, 2019</a:t>
            </a:r>
          </a:p>
          <a:p>
            <a:r>
              <a:rPr lang="en-US" dirty="0"/>
              <a:t>Nov 1, 2019</a:t>
            </a:r>
          </a:p>
          <a:p>
            <a:r>
              <a:rPr lang="en-US" dirty="0"/>
              <a:t>Feb 11, 2020</a:t>
            </a:r>
          </a:p>
          <a:p>
            <a:r>
              <a:rPr lang="en-US" dirty="0"/>
              <a:t>Mar 10, 2020</a:t>
            </a:r>
          </a:p>
          <a:p>
            <a:r>
              <a:rPr lang="en-US" dirty="0"/>
              <a:t>Apr 14, 2020</a:t>
            </a:r>
          </a:p>
          <a:p>
            <a:r>
              <a:rPr lang="en-US" dirty="0"/>
              <a:t>May 12, 2020</a:t>
            </a:r>
          </a:p>
          <a:p>
            <a:r>
              <a:rPr lang="en-US" dirty="0"/>
              <a:t>Jun 9, 2020</a:t>
            </a:r>
          </a:p>
          <a:p>
            <a:endParaRPr lang="en-US" dirty="0"/>
          </a:p>
          <a:p>
            <a:r>
              <a:rPr lang="en-US" dirty="0"/>
              <a:t>https://</a:t>
            </a:r>
            <a:r>
              <a:rPr lang="en-US" dirty="0" err="1"/>
              <a:t>www.ncperkins.org</a:t>
            </a:r>
            <a:r>
              <a:rPr lang="en-US" dirty="0"/>
              <a:t>/presentations</a:t>
            </a:r>
          </a:p>
          <a:p>
            <a:endParaRPr lang="en-US" dirty="0"/>
          </a:p>
        </p:txBody>
      </p:sp>
      <p:sp>
        <p:nvSpPr>
          <p:cNvPr id="3" name="Title 2">
            <a:extLst>
              <a:ext uri="{FF2B5EF4-FFF2-40B4-BE49-F238E27FC236}">
                <a16:creationId xmlns:a16="http://schemas.microsoft.com/office/drawing/2014/main" id="{F2A926FA-CE2A-2A4F-9929-E36845B1DE23}"/>
              </a:ext>
            </a:extLst>
          </p:cNvPr>
          <p:cNvSpPr>
            <a:spLocks noGrp="1"/>
          </p:cNvSpPr>
          <p:nvPr>
            <p:ph type="title"/>
          </p:nvPr>
        </p:nvSpPr>
        <p:spPr/>
        <p:txBody>
          <a:bodyPr/>
          <a:lstStyle/>
          <a:p>
            <a:r>
              <a:rPr lang="en-US" dirty="0"/>
              <a:t>Perkins Updates</a:t>
            </a:r>
            <a:br>
              <a:rPr lang="en-US" dirty="0"/>
            </a:br>
            <a:r>
              <a:rPr lang="en-US" dirty="0"/>
              <a:t>second Tuesday at 9am</a:t>
            </a:r>
          </a:p>
        </p:txBody>
      </p:sp>
    </p:spTree>
    <p:extLst>
      <p:ext uri="{BB962C8B-B14F-4D97-AF65-F5344CB8AC3E}">
        <p14:creationId xmlns:p14="http://schemas.microsoft.com/office/powerpoint/2010/main" val="1831575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Perkins/CTE State Staff</a:t>
            </a:r>
          </a:p>
        </p:txBody>
      </p:sp>
      <p:sp>
        <p:nvSpPr>
          <p:cNvPr id="3" name="Content Placeholder 2"/>
          <p:cNvSpPr>
            <a:spLocks noGrp="1"/>
          </p:cNvSpPr>
          <p:nvPr>
            <p:ph idx="1"/>
          </p:nvPr>
        </p:nvSpPr>
        <p:spPr>
          <a:xfrm>
            <a:off x="457200" y="1600200"/>
            <a:ext cx="8458200" cy="4648200"/>
          </a:xfrm>
        </p:spPr>
        <p:txBody>
          <a:bodyPr>
            <a:normAutofit fontScale="70000" lnSpcReduction="20000"/>
          </a:bodyPr>
          <a:lstStyle/>
          <a:p>
            <a:pPr marL="0" indent="0">
              <a:lnSpc>
                <a:spcPct val="120000"/>
              </a:lnSpc>
              <a:spcAft>
                <a:spcPts val="1200"/>
              </a:spcAft>
              <a:buNone/>
              <a:tabLst>
                <a:tab pos="741363" algn="l"/>
                <a:tab pos="7532688" algn="r"/>
              </a:tabLst>
            </a:pPr>
            <a:r>
              <a:rPr lang="en-US" sz="3400" b="1" dirty="0"/>
              <a:t>Dr. Bob </a:t>
            </a:r>
            <a:r>
              <a:rPr lang="en-US" sz="3400" b="1" dirty="0" err="1"/>
              <a:t>Witchger</a:t>
            </a:r>
            <a:r>
              <a:rPr lang="en-US" sz="3400" b="1" dirty="0"/>
              <a:t>	</a:t>
            </a:r>
            <a:r>
              <a:rPr lang="en-US" dirty="0"/>
              <a:t>Director, Career &amp; Technical Education</a:t>
            </a:r>
            <a:br>
              <a:rPr lang="en-US" dirty="0"/>
            </a:br>
            <a:r>
              <a:rPr lang="en-US" dirty="0"/>
              <a:t>	</a:t>
            </a:r>
            <a:r>
              <a:rPr lang="en-US" dirty="0" err="1"/>
              <a:t>WitchgerB@nccommunitycolleges.edu</a:t>
            </a:r>
            <a:r>
              <a:rPr lang="en-US" dirty="0"/>
              <a:t>	919-807-7126</a:t>
            </a:r>
          </a:p>
          <a:p>
            <a:pPr marL="0" indent="0">
              <a:lnSpc>
                <a:spcPct val="120000"/>
              </a:lnSpc>
              <a:spcAft>
                <a:spcPts val="1200"/>
              </a:spcAft>
              <a:buNone/>
              <a:tabLst>
                <a:tab pos="741363" algn="l"/>
                <a:tab pos="7532688" algn="r"/>
              </a:tabLst>
            </a:pPr>
            <a:r>
              <a:rPr lang="en-US" sz="3400" b="1" dirty="0"/>
              <a:t>Dr. Tony R. </a:t>
            </a:r>
            <a:r>
              <a:rPr lang="en-US" sz="3400" b="1" dirty="0" err="1"/>
              <a:t>Reggi</a:t>
            </a:r>
            <a:r>
              <a:rPr lang="en-US" dirty="0"/>
              <a:t>	Coordinator, Career &amp; Technical Education</a:t>
            </a:r>
            <a:br>
              <a:rPr lang="en-US" dirty="0"/>
            </a:br>
            <a:r>
              <a:rPr lang="en-US" dirty="0"/>
              <a:t>	</a:t>
            </a:r>
            <a:r>
              <a:rPr lang="en-US" dirty="0" err="1"/>
              <a:t>ReggiA@nccommunitycolleges.edu</a:t>
            </a:r>
            <a:r>
              <a:rPr lang="en-US" dirty="0"/>
              <a:t>	919-807-7131</a:t>
            </a:r>
          </a:p>
          <a:p>
            <a:pPr marL="0" indent="0">
              <a:lnSpc>
                <a:spcPct val="120000"/>
              </a:lnSpc>
              <a:spcAft>
                <a:spcPts val="1200"/>
              </a:spcAft>
              <a:buNone/>
              <a:tabLst>
                <a:tab pos="741363" algn="l"/>
                <a:tab pos="7532688" algn="r"/>
              </a:tabLst>
            </a:pPr>
            <a:r>
              <a:rPr lang="en-US" sz="3400" b="1" dirty="0"/>
              <a:t>Patti </a:t>
            </a:r>
            <a:r>
              <a:rPr lang="en-US" sz="3400" b="1" dirty="0" err="1"/>
              <a:t>Coultas</a:t>
            </a:r>
            <a:r>
              <a:rPr lang="en-US" dirty="0"/>
              <a:t>	Coordinator, Career &amp; Technical Education</a:t>
            </a:r>
            <a:br>
              <a:rPr lang="en-US" dirty="0"/>
            </a:br>
            <a:r>
              <a:rPr lang="en-US" dirty="0"/>
              <a:t>	</a:t>
            </a:r>
            <a:r>
              <a:rPr lang="en-US" dirty="0" err="1"/>
              <a:t>CoultasP@nccommunitycolleges.edu</a:t>
            </a:r>
            <a:r>
              <a:rPr lang="en-US" dirty="0"/>
              <a:t>	919-807-7130</a:t>
            </a:r>
          </a:p>
          <a:p>
            <a:pPr marL="0" indent="0">
              <a:lnSpc>
                <a:spcPct val="120000"/>
              </a:lnSpc>
              <a:spcAft>
                <a:spcPts val="1200"/>
              </a:spcAft>
              <a:buNone/>
              <a:tabLst>
                <a:tab pos="741363" algn="l"/>
                <a:tab pos="7532688" algn="r"/>
              </a:tabLst>
            </a:pPr>
            <a:r>
              <a:rPr lang="en-US" sz="3400" b="1" dirty="0"/>
              <a:t>Chris </a:t>
            </a:r>
            <a:r>
              <a:rPr lang="en-US" sz="3400" b="1" dirty="0" err="1"/>
              <a:t>Droessler</a:t>
            </a:r>
            <a:r>
              <a:rPr lang="en-US" dirty="0"/>
              <a:t>	Coordinator, Career &amp; Technical Education</a:t>
            </a:r>
            <a:br>
              <a:rPr lang="en-US" dirty="0"/>
            </a:br>
            <a:r>
              <a:rPr lang="en-US" dirty="0"/>
              <a:t>	</a:t>
            </a:r>
            <a:r>
              <a:rPr lang="en-US" dirty="0" err="1"/>
              <a:t>DroesslerC@nccommunitycolleges.edu</a:t>
            </a:r>
            <a:r>
              <a:rPr lang="en-US" dirty="0"/>
              <a:t>	919-807-7068</a:t>
            </a:r>
          </a:p>
          <a:p>
            <a:pPr marL="0" indent="0">
              <a:lnSpc>
                <a:spcPct val="120000"/>
              </a:lnSpc>
              <a:spcAft>
                <a:spcPts val="1200"/>
              </a:spcAft>
              <a:buNone/>
              <a:tabLst>
                <a:tab pos="741363" algn="l"/>
                <a:tab pos="7532688" algn="r"/>
              </a:tabLst>
            </a:pPr>
            <a:r>
              <a:rPr lang="en-US" sz="3400" b="1" dirty="0"/>
              <a:t>Darice McDougald</a:t>
            </a:r>
            <a:r>
              <a:rPr lang="en-US" dirty="0"/>
              <a:t>	CTE Administrative Assistant</a:t>
            </a:r>
            <a:br>
              <a:rPr lang="en-US" dirty="0"/>
            </a:br>
            <a:r>
              <a:rPr lang="en-US" dirty="0"/>
              <a:t>	McDougaldD@nccommunitycolleges.edu	919-807-7219</a:t>
            </a:r>
          </a:p>
        </p:txBody>
      </p:sp>
    </p:spTree>
    <p:extLst>
      <p:ext uri="{BB962C8B-B14F-4D97-AF65-F5344CB8AC3E}">
        <p14:creationId xmlns:p14="http://schemas.microsoft.com/office/powerpoint/2010/main" val="2042262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Develop more full the academic knowledge and technical and employability skills of secondary education students and postsecondary education students who elect to enroll in CTE Programs and Programs of Study"/>
          <p:cNvSpPr txBox="1">
            <a:spLocks noGrp="1"/>
          </p:cNvSpPr>
          <p:nvPr>
            <p:ph idx="1"/>
          </p:nvPr>
        </p:nvSpPr>
        <p:spPr/>
        <p:txBody>
          <a:bodyPr>
            <a:normAutofit/>
          </a:bodyPr>
          <a:lstStyle/>
          <a:p>
            <a:pPr marL="0" indent="0">
              <a:lnSpc>
                <a:spcPct val="150000"/>
              </a:lnSpc>
              <a:buNone/>
            </a:pPr>
            <a:r>
              <a:rPr lang="en-US" dirty="0"/>
              <a:t>Develop more fully the </a:t>
            </a:r>
            <a:r>
              <a:rPr lang="en-US" b="1" dirty="0"/>
              <a:t>academic</a:t>
            </a:r>
            <a:r>
              <a:rPr lang="en-US" dirty="0"/>
              <a:t> knowledge and </a:t>
            </a:r>
            <a:r>
              <a:rPr lang="en-US" b="1" dirty="0"/>
              <a:t>technical</a:t>
            </a:r>
            <a:r>
              <a:rPr lang="en-US" dirty="0"/>
              <a:t> and </a:t>
            </a:r>
            <a:r>
              <a:rPr lang="en-US" b="1" dirty="0"/>
              <a:t>employability skills </a:t>
            </a:r>
            <a:r>
              <a:rPr lang="en-US" dirty="0"/>
              <a:t>of secondary education students and </a:t>
            </a:r>
            <a:r>
              <a:rPr lang="en-US" b="1" dirty="0"/>
              <a:t>postsecondary education students who elect to enroll</a:t>
            </a:r>
            <a:r>
              <a:rPr lang="en-US" dirty="0"/>
              <a:t> in CTE programs and programs of study</a:t>
            </a:r>
          </a:p>
        </p:txBody>
      </p:sp>
      <p:sp>
        <p:nvSpPr>
          <p:cNvPr id="122" name="Purpose"/>
          <p:cNvSpPr txBox="1">
            <a:spLocks noGrp="1"/>
          </p:cNvSpPr>
          <p:nvPr>
            <p:ph type="title"/>
          </p:nvPr>
        </p:nvSpPr>
        <p:spPr/>
        <p:txBody>
          <a:bodyPr/>
          <a:lstStyle/>
          <a:p>
            <a:r>
              <a:rPr lang="en-US" dirty="0"/>
              <a:t>Purpose of Perkins </a:t>
            </a:r>
          </a:p>
        </p:txBody>
      </p:sp>
    </p:spTree>
    <p:extLst>
      <p:ext uri="{BB962C8B-B14F-4D97-AF65-F5344CB8AC3E}">
        <p14:creationId xmlns:p14="http://schemas.microsoft.com/office/powerpoint/2010/main" val="4118415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fontScale="92500" lnSpcReduction="10000"/>
          </a:bodyPr>
          <a:lstStyle/>
          <a:p>
            <a:pPr marL="0" indent="0">
              <a:buNone/>
            </a:pPr>
            <a:r>
              <a:rPr lang="en-US" b="1" dirty="0"/>
              <a:t>Caldwell Community College and Technical Institute</a:t>
            </a:r>
          </a:p>
          <a:p>
            <a:r>
              <a:rPr lang="en-US" dirty="0"/>
              <a:t>local manufacturer's need for welders and fabricators</a:t>
            </a:r>
          </a:p>
          <a:p>
            <a:r>
              <a:rPr lang="en-US" dirty="0"/>
              <a:t>upgraded welding lab with new equipment</a:t>
            </a:r>
          </a:p>
          <a:p>
            <a:r>
              <a:rPr lang="en-US" dirty="0"/>
              <a:t>added diploma and degree programs</a:t>
            </a:r>
          </a:p>
          <a:p>
            <a:r>
              <a:rPr lang="en-US" dirty="0"/>
              <a:t>new welding instructor</a:t>
            </a:r>
          </a:p>
          <a:p>
            <a:r>
              <a:rPr lang="en-US" dirty="0"/>
              <a:t>updated equipment means graduates are ready to work at local businesses.</a:t>
            </a:r>
          </a:p>
          <a:p>
            <a:endParaRPr lang="en-US" dirty="0"/>
          </a:p>
          <a:p>
            <a:pPr marL="0" indent="0">
              <a:buNone/>
            </a:pPr>
            <a:r>
              <a:rPr lang="en-US" dirty="0"/>
              <a:t>https://</a:t>
            </a:r>
            <a:r>
              <a:rPr lang="en-US" dirty="0" err="1"/>
              <a:t>www.ncperkins.org</a:t>
            </a:r>
            <a:r>
              <a:rPr lang="en-US" dirty="0"/>
              <a:t>/video</a:t>
            </a:r>
          </a:p>
          <a:p>
            <a:endParaRPr lang="en-US" dirty="0"/>
          </a:p>
          <a:p>
            <a:endParaRPr lang="en-US" dirty="0"/>
          </a:p>
        </p:txBody>
      </p:sp>
      <p:sp>
        <p:nvSpPr>
          <p:cNvPr id="2" name="Title 1">
            <a:extLst>
              <a:ext uri="{FF2B5EF4-FFF2-40B4-BE49-F238E27FC236}">
                <a16:creationId xmlns:a16="http://schemas.microsoft.com/office/drawing/2014/main" id="{F51D6C97-1B25-458F-85E7-6F055DC9D482}"/>
              </a:ext>
            </a:extLst>
          </p:cNvPr>
          <p:cNvSpPr>
            <a:spLocks noGrp="1"/>
          </p:cNvSpPr>
          <p:nvPr>
            <p:ph type="title"/>
          </p:nvPr>
        </p:nvSpPr>
        <p:spPr/>
        <p:txBody>
          <a:bodyPr/>
          <a:lstStyle/>
          <a:p>
            <a:r>
              <a:rPr lang="en-US" dirty="0"/>
              <a:t>Promising Practice Videos 2019</a:t>
            </a:r>
          </a:p>
        </p:txBody>
      </p:sp>
    </p:spTree>
    <p:extLst>
      <p:ext uri="{BB962C8B-B14F-4D97-AF65-F5344CB8AC3E}">
        <p14:creationId xmlns:p14="http://schemas.microsoft.com/office/powerpoint/2010/main" val="503736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October 2019 - Perkins Monthly Meeting…"/>
          <p:cNvSpPr txBox="1">
            <a:spLocks noGrp="1"/>
          </p:cNvSpPr>
          <p:nvPr>
            <p:ph idx="1"/>
          </p:nvPr>
        </p:nvSpPr>
        <p:spPr>
          <a:xfrm>
            <a:off x="628649" y="1761204"/>
            <a:ext cx="8168109" cy="4731671"/>
          </a:xfrm>
          <a:prstGeom prst="rect">
            <a:avLst/>
          </a:prstGeom>
        </p:spPr>
        <p:txBody>
          <a:bodyPr/>
          <a:lstStyle/>
          <a:p>
            <a:pPr marL="250022" indent="-250022" defTabSz="328600">
              <a:spcBef>
                <a:spcPts val="2320"/>
              </a:spcBef>
              <a:defRPr sz="2560" b="1"/>
            </a:pPr>
            <a:r>
              <a:rPr dirty="0"/>
              <a:t>Reports from Colleges </a:t>
            </a:r>
          </a:p>
          <a:p>
            <a:pPr marL="250022" indent="-250022" defTabSz="328600">
              <a:spcBef>
                <a:spcPts val="2320"/>
              </a:spcBef>
              <a:defRPr sz="2560" b="1"/>
            </a:pPr>
            <a:r>
              <a:rPr dirty="0"/>
              <a:t>Brief - Local Needs Assessment in 6 slides </a:t>
            </a:r>
          </a:p>
          <a:p>
            <a:pPr marL="250022" indent="-250022" defTabSz="328600">
              <a:spcBef>
                <a:spcPts val="2320"/>
              </a:spcBef>
              <a:defRPr sz="2560" b="1"/>
            </a:pPr>
            <a:r>
              <a:rPr dirty="0"/>
              <a:t>Your </a:t>
            </a:r>
            <a:r>
              <a:rPr lang="en-US" dirty="0"/>
              <a:t>c</a:t>
            </a:r>
            <a:r>
              <a:rPr dirty="0"/>
              <a:t>omprehensive </a:t>
            </a:r>
            <a:r>
              <a:rPr lang="en-US" dirty="0"/>
              <a:t>h</a:t>
            </a:r>
            <a:r>
              <a:rPr dirty="0"/>
              <a:t>andout for </a:t>
            </a:r>
            <a:r>
              <a:rPr lang="en-US" dirty="0"/>
              <a:t>c</a:t>
            </a:r>
            <a:r>
              <a:rPr dirty="0"/>
              <a:t>onducting the CLNA   </a:t>
            </a:r>
          </a:p>
          <a:p>
            <a:pPr marL="290513" lvl="8" indent="0" defTabSz="328600">
              <a:spcBef>
                <a:spcPts val="2320"/>
              </a:spcBef>
              <a:buNone/>
              <a:defRPr sz="2560"/>
            </a:pPr>
            <a:r>
              <a:rPr dirty="0"/>
              <a:t>1. Conducting the needs assessment; </a:t>
            </a:r>
          </a:p>
          <a:p>
            <a:pPr marL="290513" lvl="8" indent="0" defTabSz="328600">
              <a:spcBef>
                <a:spcPts val="2320"/>
              </a:spcBef>
              <a:buNone/>
              <a:defRPr sz="2560"/>
            </a:pPr>
            <a:r>
              <a:rPr dirty="0"/>
              <a:t>2. Summarizing your work;  </a:t>
            </a:r>
          </a:p>
          <a:p>
            <a:pPr marL="290513" lvl="8" indent="0" defTabSz="328600">
              <a:spcBef>
                <a:spcPts val="2320"/>
              </a:spcBef>
              <a:buNone/>
              <a:defRPr sz="2560"/>
            </a:pPr>
            <a:r>
              <a:rPr dirty="0"/>
              <a:t>3. Applying for funding in 2020-21 program year;</a:t>
            </a:r>
          </a:p>
          <a:p>
            <a:pPr marL="290513" lvl="8" indent="0" defTabSz="328600">
              <a:spcBef>
                <a:spcPts val="2320"/>
              </a:spcBef>
              <a:buNone/>
              <a:defRPr sz="2560"/>
            </a:pPr>
            <a:r>
              <a:rPr dirty="0"/>
              <a:t>4. Supported by the  local plan and budget. </a:t>
            </a:r>
          </a:p>
        </p:txBody>
      </p:sp>
      <p:sp>
        <p:nvSpPr>
          <p:cNvPr id="128" name="Colleges Report  on Comprehensive Needs Assessment"/>
          <p:cNvSpPr txBox="1">
            <a:spLocks noGrp="1"/>
          </p:cNvSpPr>
          <p:nvPr>
            <p:ph type="title"/>
          </p:nvPr>
        </p:nvSpPr>
        <p:spPr>
          <a:prstGeom prst="rect">
            <a:avLst/>
          </a:prstGeom>
        </p:spPr>
        <p:txBody>
          <a:bodyPr/>
          <a:lstStyle/>
          <a:p>
            <a:r>
              <a:rPr lang="en-US" dirty="0"/>
              <a:t>College Reports  on Comprehensive Needs Assessment </a:t>
            </a:r>
            <a:endParaRPr dirty="0"/>
          </a:p>
        </p:txBody>
      </p:sp>
    </p:spTree>
    <p:extLst>
      <p:ext uri="{BB962C8B-B14F-4D97-AF65-F5344CB8AC3E}">
        <p14:creationId xmlns:p14="http://schemas.microsoft.com/office/powerpoint/2010/main" val="2378976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Perkins V:  Secondary Postsecondary Partnership"/>
          <p:cNvSpPr txBox="1">
            <a:spLocks noGrp="1"/>
          </p:cNvSpPr>
          <p:nvPr>
            <p:ph type="title"/>
          </p:nvPr>
        </p:nvSpPr>
        <p:spPr/>
        <p:txBody>
          <a:bodyPr>
            <a:normAutofit/>
          </a:bodyPr>
          <a:lstStyle>
            <a:lvl1pPr defTabSz="484886">
              <a:defRPr sz="6640"/>
            </a:lvl1pPr>
          </a:lstStyle>
          <a:p>
            <a:r>
              <a:rPr lang="en-US" sz="4000" dirty="0"/>
              <a:t>Perkins V:  Secondary-Postsecondary Partnership</a:t>
            </a:r>
          </a:p>
        </p:txBody>
      </p:sp>
      <p:sp>
        <p:nvSpPr>
          <p:cNvPr id="189" name="Prepare students for work through education and training"/>
          <p:cNvSpPr txBox="1">
            <a:spLocks noGrp="1"/>
          </p:cNvSpPr>
          <p:nvPr>
            <p:ph type="body" sz="quarter" idx="4294967295"/>
          </p:nvPr>
        </p:nvSpPr>
        <p:spPr>
          <a:xfrm>
            <a:off x="509957" y="1989138"/>
            <a:ext cx="5661669" cy="1651309"/>
          </a:xfrm>
          <a:prstGeom prst="rect">
            <a:avLst/>
          </a:prstGeom>
        </p:spPr>
        <p:txBody>
          <a:bodyPr/>
          <a:lstStyle/>
          <a:p>
            <a:r>
              <a:rPr dirty="0"/>
              <a:t>Prepare students for work through </a:t>
            </a:r>
            <a:r>
              <a:rPr sz="3164" b="1" dirty="0"/>
              <a:t>education and training </a:t>
            </a:r>
          </a:p>
        </p:txBody>
      </p:sp>
      <p:sp>
        <p:nvSpPr>
          <p:cNvPr id="190" name="Arrow"/>
          <p:cNvSpPr/>
          <p:nvPr/>
        </p:nvSpPr>
        <p:spPr>
          <a:xfrm>
            <a:off x="985242" y="5769082"/>
            <a:ext cx="7494427" cy="892969"/>
          </a:xfrm>
          <a:prstGeom prst="rightArrow">
            <a:avLst>
              <a:gd name="adj1" fmla="val 32000"/>
              <a:gd name="adj2" fmla="val 64000"/>
            </a:avLst>
          </a:prstGeom>
          <a:solidFill>
            <a:schemeClr val="accent1"/>
          </a:solidFill>
          <a:ln w="12700">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sp>
        <p:nvSpPr>
          <p:cNvPr id="191" name="Postsecondary"/>
          <p:cNvSpPr txBox="1"/>
          <p:nvPr/>
        </p:nvSpPr>
        <p:spPr>
          <a:xfrm>
            <a:off x="6098934" y="4080719"/>
            <a:ext cx="2275046" cy="5030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nchor="ctr">
            <a:spAutoFit/>
          </a:bodyPr>
          <a:lstStyle/>
          <a:p>
            <a:pPr algn="ctr"/>
            <a:r>
              <a:rPr sz="2800" dirty="0"/>
              <a:t>Postsecondary </a:t>
            </a:r>
          </a:p>
        </p:txBody>
      </p:sp>
      <p:sp>
        <p:nvSpPr>
          <p:cNvPr id="192" name="High School"/>
          <p:cNvSpPr txBox="1"/>
          <p:nvPr/>
        </p:nvSpPr>
        <p:spPr>
          <a:xfrm>
            <a:off x="3202494" y="4080719"/>
            <a:ext cx="1865896" cy="5030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nchor="ctr">
            <a:spAutoFit/>
          </a:bodyPr>
          <a:lstStyle/>
          <a:p>
            <a:pPr algn="ctr"/>
            <a:r>
              <a:rPr sz="2800" dirty="0"/>
              <a:t>High School </a:t>
            </a:r>
          </a:p>
        </p:txBody>
      </p:sp>
      <p:sp>
        <p:nvSpPr>
          <p:cNvPr id="193" name="Middle School"/>
          <p:cNvSpPr txBox="1"/>
          <p:nvPr/>
        </p:nvSpPr>
        <p:spPr>
          <a:xfrm>
            <a:off x="370604" y="4080719"/>
            <a:ext cx="2229779" cy="5030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nchor="ctr">
            <a:spAutoFit/>
          </a:bodyPr>
          <a:lstStyle/>
          <a:p>
            <a:pPr algn="ctr"/>
            <a:r>
              <a:rPr sz="2800" dirty="0"/>
              <a:t>Middle School </a:t>
            </a:r>
          </a:p>
        </p:txBody>
      </p:sp>
      <p:sp>
        <p:nvSpPr>
          <p:cNvPr id="194" name="Postsecondary Concentrator…"/>
          <p:cNvSpPr txBox="1"/>
          <p:nvPr/>
        </p:nvSpPr>
        <p:spPr>
          <a:xfrm>
            <a:off x="5696227" y="5053595"/>
            <a:ext cx="3080460" cy="68768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nchor="ctr">
            <a:spAutoFit/>
          </a:bodyPr>
          <a:lstStyle/>
          <a:p>
            <a:pPr algn="ctr">
              <a:defRPr sz="1800"/>
            </a:pPr>
            <a:r>
              <a:rPr sz="2000"/>
              <a:t>Postsecondary Concentrator </a:t>
            </a:r>
          </a:p>
          <a:p>
            <a:pPr algn="ctr"/>
            <a:r>
              <a:rPr sz="2000"/>
              <a:t>Hone Skills - Credentials </a:t>
            </a:r>
          </a:p>
        </p:txBody>
      </p:sp>
      <p:sp>
        <p:nvSpPr>
          <p:cNvPr id="195" name="Begin…"/>
          <p:cNvSpPr txBox="1"/>
          <p:nvPr/>
        </p:nvSpPr>
        <p:spPr>
          <a:xfrm>
            <a:off x="3328106" y="4990157"/>
            <a:ext cx="1614671" cy="68768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5719" tIns="35719" rIns="35719" bIns="35719" anchor="ctr">
            <a:spAutoFit/>
          </a:bodyPr>
          <a:lstStyle/>
          <a:p>
            <a:pPr algn="ctr"/>
            <a:r>
              <a:rPr sz="2000" dirty="0"/>
              <a:t>Begin </a:t>
            </a:r>
          </a:p>
          <a:p>
            <a:pPr algn="ctr"/>
            <a:r>
              <a:rPr sz="2000" dirty="0"/>
              <a:t>Concentration</a:t>
            </a:r>
          </a:p>
        </p:txBody>
      </p:sp>
      <p:sp>
        <p:nvSpPr>
          <p:cNvPr id="196" name="Informed"/>
          <p:cNvSpPr txBox="1"/>
          <p:nvPr/>
        </p:nvSpPr>
        <p:spPr>
          <a:xfrm>
            <a:off x="967947" y="5144045"/>
            <a:ext cx="1035092" cy="3799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nchor="ctr">
            <a:spAutoFit/>
          </a:bodyPr>
          <a:lstStyle/>
          <a:p>
            <a:pPr algn="ctr"/>
            <a:r>
              <a:rPr sz="2000"/>
              <a:t>Informed</a:t>
            </a:r>
          </a:p>
        </p:txBody>
      </p:sp>
      <p:sp>
        <p:nvSpPr>
          <p:cNvPr id="197" name="Rectangle"/>
          <p:cNvSpPr/>
          <p:nvPr/>
        </p:nvSpPr>
        <p:spPr>
          <a:xfrm>
            <a:off x="2883068" y="4087505"/>
            <a:ext cx="2421827" cy="1590342"/>
          </a:xfrm>
          <a:prstGeom prst="rect">
            <a:avLst/>
          </a:prstGeom>
          <a:ln w="25400">
            <a:solidFill>
              <a:srgbClr val="000000"/>
            </a:solidFill>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sp>
        <p:nvSpPr>
          <p:cNvPr id="198" name="Rectangle"/>
          <p:cNvSpPr/>
          <p:nvPr/>
        </p:nvSpPr>
        <p:spPr>
          <a:xfrm>
            <a:off x="269556" y="4087505"/>
            <a:ext cx="2453515" cy="1590342"/>
          </a:xfrm>
          <a:prstGeom prst="rect">
            <a:avLst/>
          </a:prstGeom>
          <a:ln w="25400">
            <a:solidFill>
              <a:srgbClr val="000000"/>
            </a:solidFill>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sp>
        <p:nvSpPr>
          <p:cNvPr id="199" name="Rectangle"/>
          <p:cNvSpPr/>
          <p:nvPr/>
        </p:nvSpPr>
        <p:spPr>
          <a:xfrm>
            <a:off x="5497436" y="4087504"/>
            <a:ext cx="3402346" cy="1651309"/>
          </a:xfrm>
          <a:prstGeom prst="rect">
            <a:avLst/>
          </a:prstGeom>
          <a:ln w="25400">
            <a:solidFill>
              <a:srgbClr val="000000"/>
            </a:solidFill>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sp>
        <p:nvSpPr>
          <p:cNvPr id="200" name="Grades 5,6,7,8"/>
          <p:cNvSpPr txBox="1"/>
          <p:nvPr/>
        </p:nvSpPr>
        <p:spPr>
          <a:xfrm>
            <a:off x="519684" y="4642970"/>
            <a:ext cx="1931619" cy="4414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nchor="ctr">
            <a:spAutoFit/>
          </a:bodyPr>
          <a:lstStyle/>
          <a:p>
            <a:pPr algn="ctr"/>
            <a:r>
              <a:rPr sz="2400" i="1" dirty="0"/>
              <a:t>Grades 5,6,7,8</a:t>
            </a:r>
            <a:r>
              <a:rPr sz="2000" dirty="0"/>
              <a:t> </a:t>
            </a:r>
          </a:p>
        </p:txBody>
      </p:sp>
      <p:sp>
        <p:nvSpPr>
          <p:cNvPr id="201" name="Grades 9,10,11,12"/>
          <p:cNvSpPr txBox="1"/>
          <p:nvPr/>
        </p:nvSpPr>
        <p:spPr>
          <a:xfrm>
            <a:off x="2965986" y="4642970"/>
            <a:ext cx="2338910" cy="4414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nchor="ctr">
            <a:spAutoFit/>
          </a:bodyPr>
          <a:lstStyle>
            <a:lvl1pPr>
              <a:defRPr sz="2100" i="1"/>
            </a:lvl1pPr>
          </a:lstStyle>
          <a:p>
            <a:pPr algn="ctr">
              <a:defRPr sz="2400" i="0"/>
            </a:pPr>
            <a:r>
              <a:rPr sz="2400"/>
              <a:t>Grades 9,10,11,12</a:t>
            </a:r>
          </a:p>
        </p:txBody>
      </p:sp>
      <p:sp>
        <p:nvSpPr>
          <p:cNvPr id="202" name="Grades 13,14 &amp; Beyond"/>
          <p:cNvSpPr txBox="1"/>
          <p:nvPr/>
        </p:nvSpPr>
        <p:spPr>
          <a:xfrm>
            <a:off x="5733129" y="4642970"/>
            <a:ext cx="3006657" cy="4414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nchor="ctr">
            <a:spAutoFit/>
          </a:bodyPr>
          <a:lstStyle>
            <a:lvl1pPr>
              <a:defRPr sz="2100" i="1"/>
            </a:lvl1pPr>
          </a:lstStyle>
          <a:p>
            <a:pPr algn="ctr">
              <a:defRPr sz="2400" i="0"/>
            </a:pPr>
            <a:r>
              <a:rPr sz="2400"/>
              <a:t>Grades 13,14 &amp; Beyond</a:t>
            </a:r>
          </a:p>
        </p:txBody>
      </p:sp>
      <p:grpSp>
        <p:nvGrpSpPr>
          <p:cNvPr id="208" name="Group"/>
          <p:cNvGrpSpPr/>
          <p:nvPr/>
        </p:nvGrpSpPr>
        <p:grpSpPr>
          <a:xfrm>
            <a:off x="5822131" y="1833658"/>
            <a:ext cx="2730402" cy="2009750"/>
            <a:chOff x="0" y="0"/>
            <a:chExt cx="2915570" cy="2146045"/>
          </a:xfrm>
        </p:grpSpPr>
        <p:sp>
          <p:nvSpPr>
            <p:cNvPr id="203" name="Doctor Bag"/>
            <p:cNvSpPr/>
            <p:nvPr/>
          </p:nvSpPr>
          <p:spPr>
            <a:xfrm>
              <a:off x="1771891" y="1145379"/>
              <a:ext cx="816484" cy="578310"/>
            </a:xfrm>
            <a:custGeom>
              <a:avLst/>
              <a:gdLst/>
              <a:ahLst/>
              <a:cxnLst>
                <a:cxn ang="0">
                  <a:pos x="wd2" y="hd2"/>
                </a:cxn>
                <a:cxn ang="5400000">
                  <a:pos x="wd2" y="hd2"/>
                </a:cxn>
                <a:cxn ang="10800000">
                  <a:pos x="wd2" y="hd2"/>
                </a:cxn>
                <a:cxn ang="16200000">
                  <a:pos x="wd2" y="hd2"/>
                </a:cxn>
              </a:cxnLst>
              <a:rect l="0" t="0" r="r" b="b"/>
              <a:pathLst>
                <a:path w="21585" h="21600" extrusionOk="0">
                  <a:moveTo>
                    <a:pt x="8971" y="0"/>
                  </a:moveTo>
                  <a:cubicBezTo>
                    <a:pt x="7949" y="0"/>
                    <a:pt x="7117" y="1174"/>
                    <a:pt x="7117" y="2618"/>
                  </a:cubicBezTo>
                  <a:lnTo>
                    <a:pt x="7117" y="3719"/>
                  </a:lnTo>
                  <a:lnTo>
                    <a:pt x="3863" y="3719"/>
                  </a:lnTo>
                  <a:cubicBezTo>
                    <a:pt x="3037" y="3719"/>
                    <a:pt x="2340" y="4585"/>
                    <a:pt x="2231" y="5742"/>
                  </a:cubicBezTo>
                  <a:cubicBezTo>
                    <a:pt x="1931" y="8925"/>
                    <a:pt x="1024" y="10999"/>
                    <a:pt x="459" y="12020"/>
                  </a:cubicBezTo>
                  <a:cubicBezTo>
                    <a:pt x="157" y="12564"/>
                    <a:pt x="-7" y="13234"/>
                    <a:pt x="1" y="13926"/>
                  </a:cubicBezTo>
                  <a:cubicBezTo>
                    <a:pt x="14" y="15171"/>
                    <a:pt x="31" y="17193"/>
                    <a:pt x="19" y="18830"/>
                  </a:cubicBezTo>
                  <a:lnTo>
                    <a:pt x="21565" y="18830"/>
                  </a:lnTo>
                  <a:cubicBezTo>
                    <a:pt x="21553" y="17193"/>
                    <a:pt x="21572" y="15171"/>
                    <a:pt x="21585" y="13926"/>
                  </a:cubicBezTo>
                  <a:cubicBezTo>
                    <a:pt x="21593" y="13234"/>
                    <a:pt x="21427" y="12564"/>
                    <a:pt x="21126" y="12020"/>
                  </a:cubicBezTo>
                  <a:cubicBezTo>
                    <a:pt x="20560" y="10999"/>
                    <a:pt x="19654" y="8925"/>
                    <a:pt x="19354" y="5742"/>
                  </a:cubicBezTo>
                  <a:cubicBezTo>
                    <a:pt x="19245" y="4585"/>
                    <a:pt x="18548" y="3719"/>
                    <a:pt x="17722" y="3719"/>
                  </a:cubicBezTo>
                  <a:lnTo>
                    <a:pt x="14467" y="3719"/>
                  </a:lnTo>
                  <a:lnTo>
                    <a:pt x="14467" y="2618"/>
                  </a:lnTo>
                  <a:cubicBezTo>
                    <a:pt x="14467" y="1174"/>
                    <a:pt x="13637" y="0"/>
                    <a:pt x="12615" y="0"/>
                  </a:cubicBezTo>
                  <a:lnTo>
                    <a:pt x="8971" y="0"/>
                  </a:lnTo>
                  <a:close/>
                  <a:moveTo>
                    <a:pt x="8971" y="1580"/>
                  </a:moveTo>
                  <a:lnTo>
                    <a:pt x="12615" y="1580"/>
                  </a:lnTo>
                  <a:cubicBezTo>
                    <a:pt x="13020" y="1580"/>
                    <a:pt x="13349" y="2045"/>
                    <a:pt x="13349" y="2618"/>
                  </a:cubicBezTo>
                  <a:lnTo>
                    <a:pt x="13349" y="3719"/>
                  </a:lnTo>
                  <a:lnTo>
                    <a:pt x="8235" y="3719"/>
                  </a:lnTo>
                  <a:lnTo>
                    <a:pt x="8235" y="2618"/>
                  </a:lnTo>
                  <a:cubicBezTo>
                    <a:pt x="8235" y="2045"/>
                    <a:pt x="8566" y="1580"/>
                    <a:pt x="8971" y="1580"/>
                  </a:cubicBezTo>
                  <a:close/>
                  <a:moveTo>
                    <a:pt x="7117" y="4938"/>
                  </a:moveTo>
                  <a:lnTo>
                    <a:pt x="7117" y="5744"/>
                  </a:lnTo>
                  <a:cubicBezTo>
                    <a:pt x="6962" y="6063"/>
                    <a:pt x="6876" y="6418"/>
                    <a:pt x="6876" y="6784"/>
                  </a:cubicBezTo>
                  <a:cubicBezTo>
                    <a:pt x="6876" y="7471"/>
                    <a:pt x="7173" y="8124"/>
                    <a:pt x="7676" y="8555"/>
                  </a:cubicBezTo>
                  <a:cubicBezTo>
                    <a:pt x="8179" y="8124"/>
                    <a:pt x="8476" y="7471"/>
                    <a:pt x="8476" y="6784"/>
                  </a:cubicBezTo>
                  <a:cubicBezTo>
                    <a:pt x="8476" y="6418"/>
                    <a:pt x="8391" y="6063"/>
                    <a:pt x="8235" y="5744"/>
                  </a:cubicBezTo>
                  <a:lnTo>
                    <a:pt x="8235" y="4938"/>
                  </a:lnTo>
                  <a:cubicBezTo>
                    <a:pt x="8630" y="5443"/>
                    <a:pt x="8855" y="6096"/>
                    <a:pt x="8855" y="6784"/>
                  </a:cubicBezTo>
                  <a:cubicBezTo>
                    <a:pt x="8855" y="7711"/>
                    <a:pt x="8448" y="8577"/>
                    <a:pt x="7767" y="9100"/>
                  </a:cubicBezTo>
                  <a:lnTo>
                    <a:pt x="7676" y="9169"/>
                  </a:lnTo>
                  <a:lnTo>
                    <a:pt x="7585" y="9100"/>
                  </a:lnTo>
                  <a:cubicBezTo>
                    <a:pt x="6904" y="8577"/>
                    <a:pt x="6497" y="7711"/>
                    <a:pt x="6497" y="6784"/>
                  </a:cubicBezTo>
                  <a:cubicBezTo>
                    <a:pt x="6497" y="6096"/>
                    <a:pt x="6722" y="5443"/>
                    <a:pt x="7117" y="4938"/>
                  </a:cubicBezTo>
                  <a:close/>
                  <a:moveTo>
                    <a:pt x="13349" y="4938"/>
                  </a:moveTo>
                  <a:lnTo>
                    <a:pt x="13349" y="5744"/>
                  </a:lnTo>
                  <a:cubicBezTo>
                    <a:pt x="13194" y="6063"/>
                    <a:pt x="13108" y="6418"/>
                    <a:pt x="13108" y="6784"/>
                  </a:cubicBezTo>
                  <a:cubicBezTo>
                    <a:pt x="13108" y="7471"/>
                    <a:pt x="13406" y="8124"/>
                    <a:pt x="13908" y="8555"/>
                  </a:cubicBezTo>
                  <a:cubicBezTo>
                    <a:pt x="14411" y="8124"/>
                    <a:pt x="14708" y="7471"/>
                    <a:pt x="14708" y="6784"/>
                  </a:cubicBezTo>
                  <a:cubicBezTo>
                    <a:pt x="14708" y="6418"/>
                    <a:pt x="14623" y="6063"/>
                    <a:pt x="14467" y="5744"/>
                  </a:cubicBezTo>
                  <a:lnTo>
                    <a:pt x="14467" y="4938"/>
                  </a:lnTo>
                  <a:cubicBezTo>
                    <a:pt x="14862" y="5443"/>
                    <a:pt x="15087" y="6096"/>
                    <a:pt x="15087" y="6784"/>
                  </a:cubicBezTo>
                  <a:cubicBezTo>
                    <a:pt x="15087" y="7711"/>
                    <a:pt x="14681" y="8577"/>
                    <a:pt x="13999" y="9100"/>
                  </a:cubicBezTo>
                  <a:lnTo>
                    <a:pt x="13908" y="9169"/>
                  </a:lnTo>
                  <a:lnTo>
                    <a:pt x="13817" y="9100"/>
                  </a:lnTo>
                  <a:cubicBezTo>
                    <a:pt x="13136" y="8577"/>
                    <a:pt x="12729" y="7711"/>
                    <a:pt x="12729" y="6784"/>
                  </a:cubicBezTo>
                  <a:cubicBezTo>
                    <a:pt x="12729" y="6096"/>
                    <a:pt x="12954" y="5443"/>
                    <a:pt x="13349" y="4938"/>
                  </a:cubicBezTo>
                  <a:close/>
                  <a:moveTo>
                    <a:pt x="10792" y="9787"/>
                  </a:moveTo>
                  <a:cubicBezTo>
                    <a:pt x="12104" y="9787"/>
                    <a:pt x="13167" y="11289"/>
                    <a:pt x="13167" y="13143"/>
                  </a:cubicBezTo>
                  <a:cubicBezTo>
                    <a:pt x="13167" y="14996"/>
                    <a:pt x="12104" y="16498"/>
                    <a:pt x="10792" y="16498"/>
                  </a:cubicBezTo>
                  <a:cubicBezTo>
                    <a:pt x="9480" y="16498"/>
                    <a:pt x="8417" y="14996"/>
                    <a:pt x="8417" y="13143"/>
                  </a:cubicBezTo>
                  <a:cubicBezTo>
                    <a:pt x="8417" y="11289"/>
                    <a:pt x="9480" y="9787"/>
                    <a:pt x="10792" y="9787"/>
                  </a:cubicBezTo>
                  <a:close/>
                  <a:moveTo>
                    <a:pt x="10177" y="10844"/>
                  </a:moveTo>
                  <a:lnTo>
                    <a:pt x="10177" y="12274"/>
                  </a:lnTo>
                  <a:lnTo>
                    <a:pt x="9165" y="12274"/>
                  </a:lnTo>
                  <a:lnTo>
                    <a:pt x="9165" y="14011"/>
                  </a:lnTo>
                  <a:lnTo>
                    <a:pt x="10177" y="14011"/>
                  </a:lnTo>
                  <a:lnTo>
                    <a:pt x="10177" y="15444"/>
                  </a:lnTo>
                  <a:lnTo>
                    <a:pt x="11407" y="15444"/>
                  </a:lnTo>
                  <a:lnTo>
                    <a:pt x="11407" y="14011"/>
                  </a:lnTo>
                  <a:lnTo>
                    <a:pt x="12421" y="14011"/>
                  </a:lnTo>
                  <a:lnTo>
                    <a:pt x="12421" y="12274"/>
                  </a:lnTo>
                  <a:lnTo>
                    <a:pt x="11407" y="12274"/>
                  </a:lnTo>
                  <a:lnTo>
                    <a:pt x="11407" y="10844"/>
                  </a:lnTo>
                  <a:lnTo>
                    <a:pt x="10177" y="10844"/>
                  </a:lnTo>
                  <a:close/>
                  <a:moveTo>
                    <a:pt x="19" y="19442"/>
                  </a:moveTo>
                  <a:cubicBezTo>
                    <a:pt x="80" y="20646"/>
                    <a:pt x="790" y="21600"/>
                    <a:pt x="1661" y="21600"/>
                  </a:cubicBezTo>
                  <a:lnTo>
                    <a:pt x="19923" y="21600"/>
                  </a:lnTo>
                  <a:cubicBezTo>
                    <a:pt x="20794" y="21600"/>
                    <a:pt x="21505" y="20646"/>
                    <a:pt x="21565" y="19442"/>
                  </a:cubicBezTo>
                  <a:lnTo>
                    <a:pt x="19" y="19442"/>
                  </a:lnTo>
                  <a:close/>
                </a:path>
              </a:pathLst>
            </a:custGeom>
            <a:solidFill>
              <a:schemeClr val="accent5">
                <a:hueOff val="-82419"/>
                <a:satOff val="-9513"/>
                <a:lumOff val="-16343"/>
              </a:schemeClr>
            </a:solidFill>
            <a:ln w="12700" cap="flat">
              <a:noFill/>
              <a:miter lim="400000"/>
            </a:ln>
            <a:effectLst/>
          </p:spPr>
          <p:txBody>
            <a:bodyPr wrap="square" lIns="35719" tIns="35719" rIns="35719" bIns="35719" numCol="1" anchor="ctr">
              <a:noAutofit/>
            </a:bodyPr>
            <a:lstStyle/>
            <a:p>
              <a:pPr>
                <a:defRPr sz="2200" b="0">
                  <a:solidFill>
                    <a:srgbClr val="FFFFFF"/>
                  </a:solidFill>
                  <a:latin typeface="+mn-lt"/>
                  <a:ea typeface="+mn-ea"/>
                  <a:cs typeface="+mn-cs"/>
                  <a:sym typeface="Helvetica Neue Medium"/>
                </a:defRPr>
              </a:pPr>
              <a:endParaRPr sz="1547"/>
            </a:p>
          </p:txBody>
        </p:sp>
        <p:sp>
          <p:nvSpPr>
            <p:cNvPr id="204" name="Hard Hat"/>
            <p:cNvSpPr/>
            <p:nvPr/>
          </p:nvSpPr>
          <p:spPr>
            <a:xfrm>
              <a:off x="1755060" y="294832"/>
              <a:ext cx="816484" cy="596559"/>
            </a:xfrm>
            <a:custGeom>
              <a:avLst/>
              <a:gdLst/>
              <a:ahLst/>
              <a:cxnLst>
                <a:cxn ang="0">
                  <a:pos x="wd2" y="hd2"/>
                </a:cxn>
                <a:cxn ang="5400000">
                  <a:pos x="wd2" y="hd2"/>
                </a:cxn>
                <a:cxn ang="10800000">
                  <a:pos x="wd2" y="hd2"/>
                </a:cxn>
                <a:cxn ang="16200000">
                  <a:pos x="wd2" y="hd2"/>
                </a:cxn>
              </a:cxnLst>
              <a:rect l="0" t="0" r="r" b="b"/>
              <a:pathLst>
                <a:path w="21032" h="21598" extrusionOk="0">
                  <a:moveTo>
                    <a:pt x="11053" y="7"/>
                  </a:moveTo>
                  <a:cubicBezTo>
                    <a:pt x="7721" y="139"/>
                    <a:pt x="6059" y="2127"/>
                    <a:pt x="6059" y="2127"/>
                  </a:cubicBezTo>
                  <a:lnTo>
                    <a:pt x="5803" y="3834"/>
                  </a:lnTo>
                  <a:cubicBezTo>
                    <a:pt x="5803" y="3834"/>
                    <a:pt x="5222" y="4020"/>
                    <a:pt x="4792" y="4448"/>
                  </a:cubicBezTo>
                  <a:cubicBezTo>
                    <a:pt x="4385" y="5063"/>
                    <a:pt x="2953" y="9651"/>
                    <a:pt x="2899" y="12513"/>
                  </a:cubicBezTo>
                  <a:cubicBezTo>
                    <a:pt x="2256" y="13081"/>
                    <a:pt x="708" y="14554"/>
                    <a:pt x="276" y="15081"/>
                  </a:cubicBezTo>
                  <a:cubicBezTo>
                    <a:pt x="-155" y="15608"/>
                    <a:pt x="-49" y="16081"/>
                    <a:pt x="368" y="16081"/>
                  </a:cubicBezTo>
                  <a:cubicBezTo>
                    <a:pt x="1562" y="16081"/>
                    <a:pt x="19822" y="16156"/>
                    <a:pt x="20532" y="16182"/>
                  </a:cubicBezTo>
                  <a:cubicBezTo>
                    <a:pt x="21445" y="16216"/>
                    <a:pt x="20972" y="14826"/>
                    <a:pt x="20194" y="13700"/>
                  </a:cubicBezTo>
                  <a:cubicBezTo>
                    <a:pt x="20346" y="5609"/>
                    <a:pt x="15532" y="148"/>
                    <a:pt x="11741" y="7"/>
                  </a:cubicBezTo>
                  <a:cubicBezTo>
                    <a:pt x="11504" y="-2"/>
                    <a:pt x="11275" y="-2"/>
                    <a:pt x="11053" y="7"/>
                  </a:cubicBezTo>
                  <a:close/>
                  <a:moveTo>
                    <a:pt x="8401" y="16605"/>
                  </a:moveTo>
                  <a:lnTo>
                    <a:pt x="20020" y="21598"/>
                  </a:lnTo>
                  <a:lnTo>
                    <a:pt x="20651" y="18704"/>
                  </a:lnTo>
                  <a:cubicBezTo>
                    <a:pt x="20651" y="18704"/>
                    <a:pt x="18326" y="17827"/>
                    <a:pt x="17512" y="17501"/>
                  </a:cubicBezTo>
                  <a:cubicBezTo>
                    <a:pt x="17000" y="17296"/>
                    <a:pt x="16863" y="16883"/>
                    <a:pt x="16832" y="16605"/>
                  </a:cubicBezTo>
                  <a:lnTo>
                    <a:pt x="8401" y="16605"/>
                  </a:lnTo>
                  <a:close/>
                  <a:moveTo>
                    <a:pt x="15198" y="17723"/>
                  </a:moveTo>
                  <a:cubicBezTo>
                    <a:pt x="15230" y="17718"/>
                    <a:pt x="15261" y="17720"/>
                    <a:pt x="15294" y="17734"/>
                  </a:cubicBezTo>
                  <a:cubicBezTo>
                    <a:pt x="15423" y="17790"/>
                    <a:pt x="15498" y="17982"/>
                    <a:pt x="15458" y="18164"/>
                  </a:cubicBezTo>
                  <a:cubicBezTo>
                    <a:pt x="15419" y="18346"/>
                    <a:pt x="15282" y="18448"/>
                    <a:pt x="15152" y="18392"/>
                  </a:cubicBezTo>
                  <a:cubicBezTo>
                    <a:pt x="15023" y="18337"/>
                    <a:pt x="14949" y="18145"/>
                    <a:pt x="14988" y="17963"/>
                  </a:cubicBezTo>
                  <a:cubicBezTo>
                    <a:pt x="15018" y="17827"/>
                    <a:pt x="15104" y="17737"/>
                    <a:pt x="15198" y="17723"/>
                  </a:cubicBezTo>
                  <a:close/>
                  <a:moveTo>
                    <a:pt x="16056" y="18090"/>
                  </a:moveTo>
                  <a:cubicBezTo>
                    <a:pt x="16088" y="18085"/>
                    <a:pt x="16121" y="18090"/>
                    <a:pt x="16153" y="18104"/>
                  </a:cubicBezTo>
                  <a:cubicBezTo>
                    <a:pt x="16283" y="18159"/>
                    <a:pt x="16355" y="18351"/>
                    <a:pt x="16316" y="18533"/>
                  </a:cubicBezTo>
                  <a:cubicBezTo>
                    <a:pt x="16276" y="18715"/>
                    <a:pt x="16140" y="18817"/>
                    <a:pt x="16010" y="18762"/>
                  </a:cubicBezTo>
                  <a:cubicBezTo>
                    <a:pt x="15881" y="18707"/>
                    <a:pt x="15808" y="18514"/>
                    <a:pt x="15848" y="18332"/>
                  </a:cubicBezTo>
                  <a:cubicBezTo>
                    <a:pt x="15877" y="18196"/>
                    <a:pt x="15961" y="18104"/>
                    <a:pt x="16056" y="18090"/>
                  </a:cubicBezTo>
                  <a:close/>
                  <a:moveTo>
                    <a:pt x="16916" y="18457"/>
                  </a:moveTo>
                  <a:cubicBezTo>
                    <a:pt x="16947" y="18452"/>
                    <a:pt x="16980" y="18457"/>
                    <a:pt x="17013" y="18471"/>
                  </a:cubicBezTo>
                  <a:cubicBezTo>
                    <a:pt x="17142" y="18526"/>
                    <a:pt x="17215" y="18719"/>
                    <a:pt x="17175" y="18901"/>
                  </a:cubicBezTo>
                  <a:cubicBezTo>
                    <a:pt x="17136" y="19082"/>
                    <a:pt x="16999" y="19185"/>
                    <a:pt x="16870" y="19129"/>
                  </a:cubicBezTo>
                  <a:cubicBezTo>
                    <a:pt x="16740" y="19074"/>
                    <a:pt x="16668" y="18881"/>
                    <a:pt x="16707" y="18700"/>
                  </a:cubicBezTo>
                  <a:cubicBezTo>
                    <a:pt x="16737" y="18563"/>
                    <a:pt x="16821" y="18471"/>
                    <a:pt x="16916" y="18457"/>
                  </a:cubicBezTo>
                  <a:close/>
                  <a:moveTo>
                    <a:pt x="17775" y="18824"/>
                  </a:moveTo>
                  <a:cubicBezTo>
                    <a:pt x="17807" y="18820"/>
                    <a:pt x="17838" y="18824"/>
                    <a:pt x="17870" y="18838"/>
                  </a:cubicBezTo>
                  <a:cubicBezTo>
                    <a:pt x="18000" y="18894"/>
                    <a:pt x="18074" y="19086"/>
                    <a:pt x="18035" y="19268"/>
                  </a:cubicBezTo>
                  <a:cubicBezTo>
                    <a:pt x="17995" y="19450"/>
                    <a:pt x="17858" y="19552"/>
                    <a:pt x="17729" y="19496"/>
                  </a:cubicBezTo>
                  <a:cubicBezTo>
                    <a:pt x="17600" y="19441"/>
                    <a:pt x="17527" y="19249"/>
                    <a:pt x="17566" y="19067"/>
                  </a:cubicBezTo>
                  <a:cubicBezTo>
                    <a:pt x="17596" y="18930"/>
                    <a:pt x="17680" y="18838"/>
                    <a:pt x="17775" y="18824"/>
                  </a:cubicBezTo>
                  <a:close/>
                  <a:moveTo>
                    <a:pt x="18633" y="19194"/>
                  </a:moveTo>
                  <a:cubicBezTo>
                    <a:pt x="18664" y="19189"/>
                    <a:pt x="18697" y="19192"/>
                    <a:pt x="18730" y="19205"/>
                  </a:cubicBezTo>
                  <a:cubicBezTo>
                    <a:pt x="18859" y="19261"/>
                    <a:pt x="18932" y="19453"/>
                    <a:pt x="18892" y="19635"/>
                  </a:cubicBezTo>
                  <a:cubicBezTo>
                    <a:pt x="18853" y="19817"/>
                    <a:pt x="18716" y="19919"/>
                    <a:pt x="18587" y="19864"/>
                  </a:cubicBezTo>
                  <a:cubicBezTo>
                    <a:pt x="18457" y="19808"/>
                    <a:pt x="18385" y="19616"/>
                    <a:pt x="18424" y="19434"/>
                  </a:cubicBezTo>
                  <a:cubicBezTo>
                    <a:pt x="18454" y="19298"/>
                    <a:pt x="18538" y="19208"/>
                    <a:pt x="18633" y="19194"/>
                  </a:cubicBezTo>
                  <a:close/>
                  <a:moveTo>
                    <a:pt x="19492" y="19561"/>
                  </a:moveTo>
                  <a:cubicBezTo>
                    <a:pt x="19524" y="19556"/>
                    <a:pt x="19557" y="19559"/>
                    <a:pt x="19589" y="19573"/>
                  </a:cubicBezTo>
                  <a:cubicBezTo>
                    <a:pt x="19719" y="19628"/>
                    <a:pt x="19791" y="19820"/>
                    <a:pt x="19752" y="20002"/>
                  </a:cubicBezTo>
                  <a:cubicBezTo>
                    <a:pt x="19712" y="20184"/>
                    <a:pt x="19576" y="20288"/>
                    <a:pt x="19446" y="20233"/>
                  </a:cubicBezTo>
                  <a:cubicBezTo>
                    <a:pt x="19317" y="20178"/>
                    <a:pt x="19244" y="19985"/>
                    <a:pt x="19284" y="19804"/>
                  </a:cubicBezTo>
                  <a:cubicBezTo>
                    <a:pt x="19313" y="19667"/>
                    <a:pt x="19397" y="19575"/>
                    <a:pt x="19492" y="19561"/>
                  </a:cubicBezTo>
                  <a:close/>
                </a:path>
              </a:pathLst>
            </a:custGeom>
            <a:solidFill>
              <a:schemeClr val="accent4">
                <a:hueOff val="-461056"/>
                <a:satOff val="4338"/>
                <a:lumOff val="-10225"/>
              </a:schemeClr>
            </a:solidFill>
            <a:ln w="12700" cap="flat">
              <a:noFill/>
              <a:miter lim="400000"/>
            </a:ln>
            <a:effectLst/>
          </p:spPr>
          <p:txBody>
            <a:bodyPr wrap="square" lIns="35719" tIns="35719" rIns="35719" bIns="35719" numCol="1" anchor="ctr">
              <a:noAutofit/>
            </a:bodyPr>
            <a:lstStyle/>
            <a:p>
              <a:pPr>
                <a:defRPr sz="2200" b="0">
                  <a:solidFill>
                    <a:srgbClr val="FFFFFF"/>
                  </a:solidFill>
                  <a:latin typeface="+mn-lt"/>
                  <a:ea typeface="+mn-ea"/>
                  <a:cs typeface="+mn-cs"/>
                  <a:sym typeface="Helvetica Neue Medium"/>
                </a:defRPr>
              </a:pPr>
              <a:endParaRPr sz="1547"/>
            </a:p>
          </p:txBody>
        </p:sp>
        <p:sp>
          <p:nvSpPr>
            <p:cNvPr id="205" name="Factory"/>
            <p:cNvSpPr/>
            <p:nvPr/>
          </p:nvSpPr>
          <p:spPr>
            <a:xfrm>
              <a:off x="647744" y="321886"/>
              <a:ext cx="816484" cy="542452"/>
            </a:xfrm>
            <a:custGeom>
              <a:avLst/>
              <a:gdLst/>
              <a:ahLst/>
              <a:cxnLst>
                <a:cxn ang="0">
                  <a:pos x="wd2" y="hd2"/>
                </a:cxn>
                <a:cxn ang="5400000">
                  <a:pos x="wd2" y="hd2"/>
                </a:cxn>
                <a:cxn ang="10800000">
                  <a:pos x="wd2" y="hd2"/>
                </a:cxn>
                <a:cxn ang="16200000">
                  <a:pos x="wd2" y="hd2"/>
                </a:cxn>
              </a:cxnLst>
              <a:rect l="0" t="0" r="r" b="b"/>
              <a:pathLst>
                <a:path w="21600" h="21600" extrusionOk="0">
                  <a:moveTo>
                    <a:pt x="3898" y="0"/>
                  </a:moveTo>
                  <a:cubicBezTo>
                    <a:pt x="3750" y="0"/>
                    <a:pt x="3628" y="176"/>
                    <a:pt x="3621" y="399"/>
                  </a:cubicBezTo>
                  <a:lnTo>
                    <a:pt x="3237" y="13861"/>
                  </a:lnTo>
                  <a:lnTo>
                    <a:pt x="1804" y="13861"/>
                  </a:lnTo>
                  <a:lnTo>
                    <a:pt x="1804" y="18222"/>
                  </a:lnTo>
                  <a:lnTo>
                    <a:pt x="0" y="18222"/>
                  </a:lnTo>
                  <a:lnTo>
                    <a:pt x="0" y="21600"/>
                  </a:lnTo>
                  <a:lnTo>
                    <a:pt x="21600" y="21600"/>
                  </a:lnTo>
                  <a:lnTo>
                    <a:pt x="21600" y="18222"/>
                  </a:lnTo>
                  <a:lnTo>
                    <a:pt x="19740" y="18222"/>
                  </a:lnTo>
                  <a:lnTo>
                    <a:pt x="19740" y="11465"/>
                  </a:lnTo>
                  <a:lnTo>
                    <a:pt x="18654" y="11465"/>
                  </a:lnTo>
                  <a:lnTo>
                    <a:pt x="18654" y="6253"/>
                  </a:lnTo>
                  <a:lnTo>
                    <a:pt x="15598" y="8796"/>
                  </a:lnTo>
                  <a:lnTo>
                    <a:pt x="15598" y="6253"/>
                  </a:lnTo>
                  <a:lnTo>
                    <a:pt x="12541" y="8796"/>
                  </a:lnTo>
                  <a:lnTo>
                    <a:pt x="12541" y="6253"/>
                  </a:lnTo>
                  <a:lnTo>
                    <a:pt x="8603" y="9530"/>
                  </a:lnTo>
                  <a:lnTo>
                    <a:pt x="8603" y="13861"/>
                  </a:lnTo>
                  <a:lnTo>
                    <a:pt x="7624" y="13861"/>
                  </a:lnTo>
                  <a:lnTo>
                    <a:pt x="7239" y="399"/>
                  </a:lnTo>
                  <a:cubicBezTo>
                    <a:pt x="7233" y="176"/>
                    <a:pt x="7112" y="0"/>
                    <a:pt x="6964" y="0"/>
                  </a:cubicBezTo>
                  <a:lnTo>
                    <a:pt x="6488" y="0"/>
                  </a:lnTo>
                  <a:cubicBezTo>
                    <a:pt x="6340" y="0"/>
                    <a:pt x="6218" y="176"/>
                    <a:pt x="6212" y="399"/>
                  </a:cubicBezTo>
                  <a:lnTo>
                    <a:pt x="5827" y="13861"/>
                  </a:lnTo>
                  <a:lnTo>
                    <a:pt x="5034" y="13861"/>
                  </a:lnTo>
                  <a:lnTo>
                    <a:pt x="4651" y="399"/>
                  </a:lnTo>
                  <a:cubicBezTo>
                    <a:pt x="4644" y="176"/>
                    <a:pt x="4522" y="0"/>
                    <a:pt x="4374" y="0"/>
                  </a:cubicBezTo>
                  <a:lnTo>
                    <a:pt x="3898" y="0"/>
                  </a:lnTo>
                  <a:close/>
                </a:path>
              </a:pathLst>
            </a:custGeom>
            <a:solidFill>
              <a:schemeClr val="accent1"/>
            </a:solidFill>
            <a:ln w="12700" cap="flat">
              <a:noFill/>
              <a:miter lim="400000"/>
            </a:ln>
            <a:effectLst/>
          </p:spPr>
          <p:txBody>
            <a:bodyPr wrap="square" lIns="35719" tIns="35719" rIns="35719" bIns="35719" numCol="1" anchor="ctr">
              <a:noAutofit/>
            </a:bodyPr>
            <a:lstStyle/>
            <a:p>
              <a:pPr>
                <a:defRPr sz="2200" b="0">
                  <a:solidFill>
                    <a:srgbClr val="FFFFFF"/>
                  </a:solidFill>
                  <a:latin typeface="+mn-lt"/>
                  <a:ea typeface="+mn-ea"/>
                  <a:cs typeface="+mn-cs"/>
                  <a:sym typeface="Helvetica Neue Medium"/>
                </a:defRPr>
              </a:pPr>
              <a:endParaRPr sz="1547"/>
            </a:p>
          </p:txBody>
        </p:sp>
        <p:sp>
          <p:nvSpPr>
            <p:cNvPr id="206" name="Computer"/>
            <p:cNvSpPr/>
            <p:nvPr/>
          </p:nvSpPr>
          <p:spPr>
            <a:xfrm>
              <a:off x="591194" y="1045872"/>
              <a:ext cx="963248" cy="777324"/>
            </a:xfrm>
            <a:custGeom>
              <a:avLst/>
              <a:gdLst/>
              <a:ahLst/>
              <a:cxnLst>
                <a:cxn ang="0">
                  <a:pos x="wd2" y="hd2"/>
                </a:cxn>
                <a:cxn ang="5400000">
                  <a:pos x="wd2" y="hd2"/>
                </a:cxn>
                <a:cxn ang="10800000">
                  <a:pos x="wd2" y="hd2"/>
                </a:cxn>
                <a:cxn ang="16200000">
                  <a:pos x="wd2" y="hd2"/>
                </a:cxn>
              </a:cxnLst>
              <a:rect l="0" t="0" r="r" b="b"/>
              <a:pathLst>
                <a:path w="21595" h="21600" extrusionOk="0">
                  <a:moveTo>
                    <a:pt x="464" y="0"/>
                  </a:moveTo>
                  <a:cubicBezTo>
                    <a:pt x="210" y="0"/>
                    <a:pt x="0" y="261"/>
                    <a:pt x="0" y="575"/>
                  </a:cubicBezTo>
                  <a:lnTo>
                    <a:pt x="0" y="17777"/>
                  </a:lnTo>
                  <a:cubicBezTo>
                    <a:pt x="0" y="18091"/>
                    <a:pt x="210" y="18354"/>
                    <a:pt x="464" y="18354"/>
                  </a:cubicBezTo>
                  <a:lnTo>
                    <a:pt x="9148" y="18354"/>
                  </a:lnTo>
                  <a:lnTo>
                    <a:pt x="9116" y="18513"/>
                  </a:lnTo>
                  <a:lnTo>
                    <a:pt x="8753" y="20763"/>
                  </a:lnTo>
                  <a:lnTo>
                    <a:pt x="7690" y="20763"/>
                  </a:lnTo>
                  <a:lnTo>
                    <a:pt x="7690" y="21600"/>
                  </a:lnTo>
                  <a:lnTo>
                    <a:pt x="10486" y="21600"/>
                  </a:lnTo>
                  <a:lnTo>
                    <a:pt x="11107" y="21600"/>
                  </a:lnTo>
                  <a:lnTo>
                    <a:pt x="13905" y="21600"/>
                  </a:lnTo>
                  <a:lnTo>
                    <a:pt x="13905" y="20763"/>
                  </a:lnTo>
                  <a:lnTo>
                    <a:pt x="12842" y="20763"/>
                  </a:lnTo>
                  <a:lnTo>
                    <a:pt x="12479" y="18513"/>
                  </a:lnTo>
                  <a:lnTo>
                    <a:pt x="12452" y="18354"/>
                  </a:lnTo>
                  <a:lnTo>
                    <a:pt x="21131" y="18354"/>
                  </a:lnTo>
                  <a:cubicBezTo>
                    <a:pt x="21384" y="18354"/>
                    <a:pt x="21595" y="18091"/>
                    <a:pt x="21595" y="17777"/>
                  </a:cubicBezTo>
                  <a:lnTo>
                    <a:pt x="21595" y="575"/>
                  </a:lnTo>
                  <a:cubicBezTo>
                    <a:pt x="21600" y="261"/>
                    <a:pt x="21389" y="0"/>
                    <a:pt x="21136" y="0"/>
                  </a:cubicBezTo>
                  <a:lnTo>
                    <a:pt x="464" y="0"/>
                  </a:lnTo>
                  <a:close/>
                  <a:moveTo>
                    <a:pt x="10800" y="542"/>
                  </a:moveTo>
                  <a:cubicBezTo>
                    <a:pt x="10913" y="542"/>
                    <a:pt x="11006" y="650"/>
                    <a:pt x="11006" y="797"/>
                  </a:cubicBezTo>
                  <a:cubicBezTo>
                    <a:pt x="11006" y="937"/>
                    <a:pt x="10913" y="1052"/>
                    <a:pt x="10800" y="1052"/>
                  </a:cubicBezTo>
                  <a:cubicBezTo>
                    <a:pt x="10686" y="1052"/>
                    <a:pt x="10594" y="937"/>
                    <a:pt x="10594" y="797"/>
                  </a:cubicBezTo>
                  <a:cubicBezTo>
                    <a:pt x="10594" y="656"/>
                    <a:pt x="10686" y="542"/>
                    <a:pt x="10800" y="542"/>
                  </a:cubicBezTo>
                  <a:close/>
                  <a:moveTo>
                    <a:pt x="1242" y="1734"/>
                  </a:moveTo>
                  <a:lnTo>
                    <a:pt x="20358" y="1734"/>
                  </a:lnTo>
                  <a:lnTo>
                    <a:pt x="20358" y="15233"/>
                  </a:lnTo>
                  <a:lnTo>
                    <a:pt x="1242" y="15233"/>
                  </a:lnTo>
                  <a:lnTo>
                    <a:pt x="1242" y="1734"/>
                  </a:lnTo>
                  <a:close/>
                </a:path>
              </a:pathLst>
            </a:custGeom>
            <a:solidFill>
              <a:schemeClr val="accent6"/>
            </a:solidFill>
            <a:ln w="12700" cap="flat">
              <a:noFill/>
              <a:miter lim="400000"/>
            </a:ln>
            <a:effectLst/>
          </p:spPr>
          <p:txBody>
            <a:bodyPr wrap="square" lIns="35719" tIns="35719" rIns="35719" bIns="35719" numCol="1" anchor="ctr">
              <a:noAutofit/>
            </a:bodyPr>
            <a:lstStyle/>
            <a:p>
              <a:pPr>
                <a:defRPr sz="2200" b="0">
                  <a:solidFill>
                    <a:srgbClr val="FFFFFF"/>
                  </a:solidFill>
                  <a:latin typeface="+mn-lt"/>
                  <a:ea typeface="+mn-ea"/>
                  <a:cs typeface="+mn-cs"/>
                  <a:sym typeface="Helvetica Neue Medium"/>
                </a:defRPr>
              </a:pPr>
              <a:endParaRPr sz="1547"/>
            </a:p>
          </p:txBody>
        </p:sp>
        <p:sp>
          <p:nvSpPr>
            <p:cNvPr id="207" name="Rounded Rectangle"/>
            <p:cNvSpPr/>
            <p:nvPr/>
          </p:nvSpPr>
          <p:spPr>
            <a:xfrm>
              <a:off x="0" y="0"/>
              <a:ext cx="2915571" cy="2146046"/>
            </a:xfrm>
            <a:prstGeom prst="roundRect">
              <a:avLst>
                <a:gd name="adj" fmla="val 15000"/>
              </a:avLst>
            </a:prstGeom>
            <a:solidFill>
              <a:schemeClr val="accent2">
                <a:hueOff val="-85259"/>
                <a:satOff val="14347"/>
                <a:lumOff val="22373"/>
                <a:alpha val="21317"/>
              </a:schemeClr>
            </a:solidFill>
            <a:ln w="12700" cap="flat">
              <a:noFill/>
              <a:miter lim="400000"/>
            </a:ln>
            <a:effectLst/>
          </p:spPr>
          <p:txBody>
            <a:bodyPr wrap="square" lIns="35719" tIns="35719" rIns="35719" bIns="35719" numCol="1" anchor="ctr">
              <a:noAutofit/>
            </a:bodyPr>
            <a:lstStyle/>
            <a:p>
              <a:pPr>
                <a:defRPr sz="2200" b="0">
                  <a:solidFill>
                    <a:srgbClr val="FFFFFF"/>
                  </a:solidFill>
                  <a:latin typeface="+mn-lt"/>
                  <a:ea typeface="+mn-ea"/>
                  <a:cs typeface="+mn-cs"/>
                  <a:sym typeface="Helvetica Neue Medium"/>
                </a:defRPr>
              </a:pPr>
              <a:endParaRPr sz="1547"/>
            </a:p>
          </p:txBody>
        </p:sp>
      </p:grpSp>
    </p:spTree>
    <p:extLst>
      <p:ext uri="{BB962C8B-B14F-4D97-AF65-F5344CB8AC3E}">
        <p14:creationId xmlns:p14="http://schemas.microsoft.com/office/powerpoint/2010/main" val="1303851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B219F-749E-2341-8B5D-AF6CFC478B36}"/>
              </a:ext>
            </a:extLst>
          </p:cNvPr>
          <p:cNvSpPr>
            <a:spLocks noGrp="1"/>
          </p:cNvSpPr>
          <p:nvPr>
            <p:ph type="title"/>
          </p:nvPr>
        </p:nvSpPr>
        <p:spPr>
          <a:xfrm>
            <a:off x="1297858" y="168488"/>
            <a:ext cx="7364361" cy="1325563"/>
          </a:xfrm>
        </p:spPr>
        <p:txBody>
          <a:bodyPr>
            <a:normAutofit/>
          </a:bodyPr>
          <a:lstStyle/>
          <a:p>
            <a:pPr>
              <a:defRPr sz="2400">
                <a:latin typeface="Helvetica Neue Medium"/>
                <a:ea typeface="Helvetica Neue Medium"/>
                <a:cs typeface="Helvetica Neue Medium"/>
                <a:sym typeface="Helvetica Neue Medium"/>
              </a:defRPr>
            </a:pPr>
            <a:r>
              <a:rPr lang="en-US" sz="3600" b="0" dirty="0"/>
              <a:t>Perkins Funding for 2020-21 </a:t>
            </a:r>
            <a:br>
              <a:rPr lang="en-US" sz="3600" b="0" dirty="0"/>
            </a:br>
            <a:r>
              <a:rPr lang="en-US" sz="3600" b="0" dirty="0"/>
              <a:t>The Process - Abbreviated </a:t>
            </a:r>
          </a:p>
        </p:txBody>
      </p:sp>
      <p:sp>
        <p:nvSpPr>
          <p:cNvPr id="153" name="CONDUCT LOCAL NEEDS ASSESSMENT"/>
          <p:cNvSpPr/>
          <p:nvPr/>
        </p:nvSpPr>
        <p:spPr>
          <a:xfrm>
            <a:off x="399515" y="2770700"/>
            <a:ext cx="1974731" cy="1352430"/>
          </a:xfrm>
          <a:prstGeom prst="rect">
            <a:avLst/>
          </a:prstGeom>
          <a:solidFill>
            <a:schemeClr val="accent2">
              <a:lumMod val="75000"/>
            </a:schemeClr>
          </a:solidFill>
          <a:ln>
            <a:solidFill>
              <a:schemeClr val="accent1">
                <a:lumOff val="-9999"/>
              </a:schemeClr>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lvl1pPr>
              <a:defRPr>
                <a:solidFill>
                  <a:srgbClr val="FFFFFF"/>
                </a:solidFill>
              </a:defRPr>
            </a:lvl1pPr>
          </a:lstStyle>
          <a:p>
            <a:pPr algn="ctr"/>
            <a:r>
              <a:rPr lang="en-US" dirty="0"/>
              <a:t>Conduct Local Needs Assessment </a:t>
            </a:r>
          </a:p>
        </p:txBody>
      </p:sp>
      <p:sp>
        <p:nvSpPr>
          <p:cNvPr id="154" name="DEVELOP A PLAN /COMPLETE THE APPLICATION"/>
          <p:cNvSpPr/>
          <p:nvPr/>
        </p:nvSpPr>
        <p:spPr>
          <a:xfrm>
            <a:off x="3335466" y="2770700"/>
            <a:ext cx="1974731" cy="1352430"/>
          </a:xfrm>
          <a:prstGeom prst="rect">
            <a:avLst/>
          </a:prstGeom>
          <a:blipFill>
            <a:blip r:embed="rId3"/>
          </a:blipFill>
          <a:ln w="25400">
            <a:solidFill>
              <a:srgbClr val="10A997"/>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lvl1pPr>
              <a:defRPr>
                <a:solidFill>
                  <a:srgbClr val="FFFFFF"/>
                </a:solidFill>
              </a:defRPr>
            </a:lvl1pPr>
          </a:lstStyle>
          <a:p>
            <a:pPr algn="ctr"/>
            <a:r>
              <a:rPr lang="en-US" dirty="0"/>
              <a:t>Develop a Plan/ Complete the Application  </a:t>
            </a:r>
          </a:p>
        </p:txBody>
      </p:sp>
      <p:sp>
        <p:nvSpPr>
          <p:cNvPr id="155" name="USE PERKINS TO ENHANCE YOUR CTE PROGRAMS"/>
          <p:cNvSpPr/>
          <p:nvPr/>
        </p:nvSpPr>
        <p:spPr>
          <a:xfrm>
            <a:off x="6178069" y="2770700"/>
            <a:ext cx="2123661" cy="1352430"/>
          </a:xfrm>
          <a:prstGeom prst="rect">
            <a:avLst/>
          </a:prstGeom>
          <a:blipFill>
            <a:blip r:embed="rId4"/>
          </a:blipFill>
          <a:ln w="25400">
            <a:solidFill>
              <a:srgbClr val="10A997"/>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lvl1pPr>
              <a:defRPr>
                <a:solidFill>
                  <a:srgbClr val="FFFFFF"/>
                </a:solidFill>
              </a:defRPr>
            </a:lvl1pPr>
          </a:lstStyle>
          <a:p>
            <a:pPr algn="ctr"/>
            <a:r>
              <a:rPr lang="en-US" dirty="0"/>
              <a:t>Use Perkins Funds to Enhance CTE Programs   </a:t>
            </a:r>
          </a:p>
        </p:txBody>
      </p:sp>
      <p:sp>
        <p:nvSpPr>
          <p:cNvPr id="156" name="With your stakeholders"/>
          <p:cNvSpPr txBox="1"/>
          <p:nvPr/>
        </p:nvSpPr>
        <p:spPr>
          <a:xfrm>
            <a:off x="870962" y="4527624"/>
            <a:ext cx="6709932" cy="503023"/>
          </a:xfrm>
          <a:prstGeom prst="rect">
            <a:avLst/>
          </a:prstGeom>
          <a:solidFill>
            <a:srgbClr val="FF40FF"/>
          </a:solidFill>
          <a:ln w="38100">
            <a:solidFill>
              <a:srgbClr val="FFFFFF"/>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lvl1pPr>
              <a:defRPr>
                <a:solidFill>
                  <a:srgbClr val="FFFFFF"/>
                </a:solidFill>
              </a:defRPr>
            </a:lvl1pPr>
          </a:lstStyle>
          <a:p>
            <a:pPr algn="ctr"/>
            <a:r>
              <a:rPr sz="2800" dirty="0"/>
              <a:t>With your stakeholders</a:t>
            </a:r>
          </a:p>
        </p:txBody>
      </p:sp>
      <p:sp>
        <p:nvSpPr>
          <p:cNvPr id="157" name="Fall of 2019"/>
          <p:cNvSpPr txBox="1"/>
          <p:nvPr/>
        </p:nvSpPr>
        <p:spPr>
          <a:xfrm>
            <a:off x="473093" y="1958473"/>
            <a:ext cx="1974732" cy="5030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lvl1pPr>
              <a:defRPr i="1">
                <a:latin typeface="+mj-lt"/>
                <a:ea typeface="+mj-ea"/>
                <a:cs typeface="+mj-cs"/>
                <a:sym typeface="Helvetica Neue"/>
              </a:defRPr>
            </a:lvl1pPr>
          </a:lstStyle>
          <a:p>
            <a:pPr algn="ctr"/>
            <a:r>
              <a:rPr sz="2800" b="1" dirty="0"/>
              <a:t>Fall of 2019 </a:t>
            </a:r>
          </a:p>
        </p:txBody>
      </p:sp>
      <p:sp>
        <p:nvSpPr>
          <p:cNvPr id="158" name="Winter of 2020"/>
          <p:cNvSpPr txBox="1"/>
          <p:nvPr/>
        </p:nvSpPr>
        <p:spPr>
          <a:xfrm>
            <a:off x="3095355" y="1958472"/>
            <a:ext cx="2437991" cy="5030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anchor="ctr">
            <a:spAutoFit/>
          </a:bodyPr>
          <a:lstStyle>
            <a:lvl1pPr>
              <a:defRPr i="1">
                <a:latin typeface="+mj-lt"/>
                <a:ea typeface="+mj-ea"/>
                <a:cs typeface="+mj-cs"/>
                <a:sym typeface="Helvetica Neue"/>
              </a:defRPr>
            </a:lvl1pPr>
          </a:lstStyle>
          <a:p>
            <a:pPr algn="ctr"/>
            <a:r>
              <a:rPr sz="2800" b="1" dirty="0"/>
              <a:t>Winter of 2020</a:t>
            </a:r>
          </a:p>
        </p:txBody>
      </p:sp>
      <p:sp>
        <p:nvSpPr>
          <p:cNvPr id="159" name="Fall of 2020-21"/>
          <p:cNvSpPr txBox="1"/>
          <p:nvPr/>
        </p:nvSpPr>
        <p:spPr>
          <a:xfrm>
            <a:off x="6060892" y="1958472"/>
            <a:ext cx="2437990" cy="5030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anchor="ctr">
            <a:spAutoFit/>
          </a:bodyPr>
          <a:lstStyle>
            <a:lvl1pPr>
              <a:defRPr i="1">
                <a:latin typeface="+mj-lt"/>
                <a:ea typeface="+mj-ea"/>
                <a:cs typeface="+mj-cs"/>
                <a:sym typeface="Helvetica Neue"/>
              </a:defRPr>
            </a:lvl1pPr>
          </a:lstStyle>
          <a:p>
            <a:pPr algn="ctr"/>
            <a:r>
              <a:rPr sz="2800" b="1" dirty="0"/>
              <a:t>Fall of 2020-21</a:t>
            </a:r>
          </a:p>
        </p:txBody>
      </p:sp>
      <p:sp>
        <p:nvSpPr>
          <p:cNvPr id="160" name="Arrow"/>
          <p:cNvSpPr/>
          <p:nvPr/>
        </p:nvSpPr>
        <p:spPr>
          <a:xfrm>
            <a:off x="2472602" y="3212511"/>
            <a:ext cx="715492" cy="468809"/>
          </a:xfrm>
          <a:prstGeom prst="rightArrow">
            <a:avLst>
              <a:gd name="adj1" fmla="val 32000"/>
              <a:gd name="adj2" fmla="val 97676"/>
            </a:avLst>
          </a:prstGeom>
          <a:solidFill>
            <a:srgbClr val="535353"/>
          </a:solidFill>
          <a:ln w="25400">
            <a:solidFill>
              <a:schemeClr val="accent1"/>
            </a:solidFill>
          </a:ln>
        </p:spPr>
        <p:txBody>
          <a:bodyPr lIns="35719" tIns="35719" rIns="35719" bIns="35719" anchor="ctr"/>
          <a:lstStyle/>
          <a:p>
            <a:endParaRPr sz="1266" dirty="0"/>
          </a:p>
        </p:txBody>
      </p:sp>
      <p:sp>
        <p:nvSpPr>
          <p:cNvPr id="161" name="Arrow"/>
          <p:cNvSpPr/>
          <p:nvPr/>
        </p:nvSpPr>
        <p:spPr>
          <a:xfrm>
            <a:off x="5386387" y="3212511"/>
            <a:ext cx="715492" cy="468809"/>
          </a:xfrm>
          <a:prstGeom prst="rightArrow">
            <a:avLst>
              <a:gd name="adj1" fmla="val 32000"/>
              <a:gd name="adj2" fmla="val 97676"/>
            </a:avLst>
          </a:prstGeom>
          <a:solidFill>
            <a:srgbClr val="535353"/>
          </a:solidFill>
          <a:ln w="25400">
            <a:solidFill>
              <a:schemeClr val="accent1"/>
            </a:solidFill>
          </a:ln>
        </p:spPr>
        <p:txBody>
          <a:bodyPr lIns="35719" tIns="35719" rIns="35719" bIns="35719" anchor="ctr"/>
          <a:lstStyle/>
          <a:p>
            <a:endParaRPr sz="1266"/>
          </a:p>
        </p:txBody>
      </p:sp>
      <p:sp>
        <p:nvSpPr>
          <p:cNvPr id="162" name="Preparing students for jobs that are in demand or pay high wages with skills they have developed through the education system and in collaboration with all workforce partners and their resources."/>
          <p:cNvSpPr txBox="1"/>
          <p:nvPr/>
        </p:nvSpPr>
        <p:spPr>
          <a:xfrm>
            <a:off x="684112" y="5131400"/>
            <a:ext cx="7480659" cy="15494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anchor="ctr">
            <a:spAutoFit/>
          </a:bodyPr>
          <a:lstStyle/>
          <a:p>
            <a:r>
              <a:rPr sz="2400" dirty="0"/>
              <a:t>Preparing students for jobs that are in demand or pay high wages with skills they have developed through the education system and in collaboration with all workforce partners and their resources. </a:t>
            </a:r>
          </a:p>
        </p:txBody>
      </p:sp>
    </p:spTree>
    <p:extLst>
      <p:ext uri="{BB962C8B-B14F-4D97-AF65-F5344CB8AC3E}">
        <p14:creationId xmlns:p14="http://schemas.microsoft.com/office/powerpoint/2010/main" val="1272993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F62E6-83B6-FF4E-8C20-C33111DACB13}"/>
              </a:ext>
            </a:extLst>
          </p:cNvPr>
          <p:cNvSpPr>
            <a:spLocks noGrp="1"/>
          </p:cNvSpPr>
          <p:nvPr>
            <p:ph type="title"/>
          </p:nvPr>
        </p:nvSpPr>
        <p:spPr/>
        <p:txBody>
          <a:bodyPr>
            <a:normAutofit fontScale="90000"/>
          </a:bodyPr>
          <a:lstStyle/>
          <a:p>
            <a:r>
              <a:rPr lang="en-US" dirty="0"/>
              <a:t>Summary of the Comprehensive Local Needs Assessment - parts A &amp; B </a:t>
            </a:r>
          </a:p>
        </p:txBody>
      </p:sp>
      <p:sp>
        <p:nvSpPr>
          <p:cNvPr id="261" name="Evaluation of the Performance of Students Served"/>
          <p:cNvSpPr/>
          <p:nvPr/>
        </p:nvSpPr>
        <p:spPr>
          <a:xfrm>
            <a:off x="794126" y="1692149"/>
            <a:ext cx="1986344" cy="1377189"/>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lvl1pPr>
              <a:defRPr>
                <a:solidFill>
                  <a:srgbClr val="FFFFFF"/>
                </a:solidFill>
              </a:defRPr>
            </a:lvl1pPr>
          </a:lstStyle>
          <a:p>
            <a:pPr algn="ctr"/>
            <a:r>
              <a:rPr dirty="0"/>
              <a:t>Evaluation of the Performance of Students Served </a:t>
            </a:r>
          </a:p>
        </p:txBody>
      </p:sp>
      <p:sp>
        <p:nvSpPr>
          <p:cNvPr id="262" name="On-Line Data by Program of Study…"/>
          <p:cNvSpPr txBox="1"/>
          <p:nvPr/>
        </p:nvSpPr>
        <p:spPr>
          <a:xfrm>
            <a:off x="271495" y="4309648"/>
            <a:ext cx="3031606" cy="22881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p>
            <a:pPr algn="l">
              <a:defRPr sz="1800" u="sng"/>
            </a:pPr>
            <a:r>
              <a:rPr sz="1600" dirty="0"/>
              <a:t>On-Line Data by Program of Study </a:t>
            </a:r>
          </a:p>
          <a:p>
            <a:pPr marL="155088" indent="-155088">
              <a:buSzPct val="100000"/>
              <a:buChar char="•"/>
              <a:defRPr sz="1800"/>
            </a:pPr>
            <a:r>
              <a:rPr sz="1600" dirty="0"/>
              <a:t>Technical Skill Attainment </a:t>
            </a:r>
          </a:p>
          <a:p>
            <a:pPr marL="126891" indent="-126891">
              <a:buSzPct val="100000"/>
              <a:buChar char="•"/>
              <a:defRPr sz="1800"/>
            </a:pPr>
            <a:r>
              <a:rPr sz="1600" dirty="0"/>
              <a:t>Earning Certificate, Diploma, Degree </a:t>
            </a:r>
          </a:p>
          <a:p>
            <a:pPr marL="126891" indent="-126891">
              <a:buSzPct val="100000"/>
              <a:buChar char="•"/>
              <a:defRPr sz="1800"/>
            </a:pPr>
            <a:r>
              <a:rPr sz="1600" dirty="0"/>
              <a:t>Retention</a:t>
            </a:r>
          </a:p>
          <a:p>
            <a:pPr marL="140990" indent="-140990">
              <a:buSzPct val="100000"/>
              <a:buChar char="•"/>
              <a:defRPr sz="1800"/>
            </a:pPr>
            <a:r>
              <a:rPr sz="1600" dirty="0"/>
              <a:t>Employment </a:t>
            </a:r>
            <a:endParaRPr lang="en-US" sz="1600" dirty="0"/>
          </a:p>
          <a:p>
            <a:pPr>
              <a:buSzPct val="100000"/>
              <a:defRPr sz="1800"/>
            </a:pPr>
            <a:endParaRPr lang="en-US" sz="1600" dirty="0"/>
          </a:p>
          <a:p>
            <a:pPr>
              <a:buSzPct val="100000"/>
              <a:defRPr sz="1800"/>
            </a:pPr>
            <a:r>
              <a:rPr lang="en-US" sz="1600" dirty="0"/>
              <a:t>What are other data sources available at the college level? </a:t>
            </a:r>
          </a:p>
        </p:txBody>
      </p:sp>
      <p:sp>
        <p:nvSpPr>
          <p:cNvPr id="263" name="Size, Scope, Quality"/>
          <p:cNvSpPr/>
          <p:nvPr/>
        </p:nvSpPr>
        <p:spPr>
          <a:xfrm>
            <a:off x="3458798" y="1692149"/>
            <a:ext cx="2234318" cy="1377189"/>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lvl1pPr>
              <a:defRPr>
                <a:solidFill>
                  <a:srgbClr val="FFFFFF"/>
                </a:solidFill>
              </a:defRPr>
            </a:lvl1pPr>
          </a:lstStyle>
          <a:p>
            <a:pPr algn="ctr"/>
            <a:r>
              <a:t>Size, Scope, Quality</a:t>
            </a:r>
          </a:p>
        </p:txBody>
      </p:sp>
      <p:sp>
        <p:nvSpPr>
          <p:cNvPr id="264" name="Aligned to…"/>
          <p:cNvSpPr/>
          <p:nvPr/>
        </p:nvSpPr>
        <p:spPr>
          <a:xfrm>
            <a:off x="6454827" y="1692149"/>
            <a:ext cx="2234318" cy="1377189"/>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p>
            <a:pPr algn="ctr">
              <a:defRPr>
                <a:solidFill>
                  <a:srgbClr val="FFFFFF"/>
                </a:solidFill>
              </a:defRPr>
            </a:pPr>
            <a:r>
              <a:rPr dirty="0"/>
              <a:t>Aligned to </a:t>
            </a:r>
          </a:p>
          <a:p>
            <a:pPr algn="ctr">
              <a:defRPr>
                <a:solidFill>
                  <a:srgbClr val="FFFFFF"/>
                </a:solidFill>
              </a:defRPr>
            </a:pPr>
            <a:r>
              <a:rPr dirty="0"/>
              <a:t>State, Region, Local</a:t>
            </a:r>
          </a:p>
          <a:p>
            <a:pPr algn="ctr">
              <a:defRPr>
                <a:solidFill>
                  <a:srgbClr val="FFFFFF"/>
                </a:solidFill>
              </a:defRPr>
            </a:pPr>
            <a:r>
              <a:rPr dirty="0"/>
              <a:t>Need</a:t>
            </a:r>
          </a:p>
        </p:txBody>
      </p:sp>
      <p:sp>
        <p:nvSpPr>
          <p:cNvPr id="265" name="Programs in Curriculum Library…"/>
          <p:cNvSpPr txBox="1"/>
          <p:nvPr/>
        </p:nvSpPr>
        <p:spPr>
          <a:xfrm>
            <a:off x="3251614" y="4309648"/>
            <a:ext cx="2648686" cy="20419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anchor="ctr">
            <a:spAutoFit/>
          </a:bodyPr>
          <a:lstStyle/>
          <a:p>
            <a:pPr algn="l">
              <a:defRPr sz="2200" u="sng"/>
            </a:pPr>
            <a:r>
              <a:rPr sz="1600" dirty="0"/>
              <a:t>Programs in Curriculum Library    </a:t>
            </a:r>
          </a:p>
          <a:p>
            <a:pPr marL="126891" indent="-126891">
              <a:buSzPct val="100000"/>
              <a:buChar char="•"/>
              <a:defRPr sz="1800"/>
            </a:pPr>
            <a:r>
              <a:rPr sz="1600" dirty="0"/>
              <a:t>Programs of Study </a:t>
            </a:r>
            <a:endParaRPr lang="en-US" sz="1600" dirty="0"/>
          </a:p>
          <a:p>
            <a:pPr>
              <a:buSzPct val="100000"/>
              <a:defRPr sz="1800"/>
            </a:pPr>
            <a:endParaRPr sz="1600" dirty="0"/>
          </a:p>
          <a:p>
            <a:pPr>
              <a:buSzPct val="100000"/>
              <a:defRPr sz="1800"/>
            </a:pPr>
            <a:r>
              <a:rPr lang="en-US" sz="1600" dirty="0"/>
              <a:t>Does college teach </a:t>
            </a:r>
            <a:r>
              <a:rPr sz="1600" dirty="0"/>
              <a:t>enough classes</a:t>
            </a:r>
            <a:r>
              <a:rPr lang="en-US" sz="1600" dirty="0"/>
              <a:t>?</a:t>
            </a:r>
          </a:p>
          <a:p>
            <a:pPr>
              <a:buSzPct val="100000"/>
              <a:defRPr sz="1800"/>
            </a:pPr>
            <a:r>
              <a:rPr lang="en-US" sz="1600" dirty="0"/>
              <a:t>A</a:t>
            </a:r>
            <a:r>
              <a:rPr sz="1600" dirty="0"/>
              <a:t>re </a:t>
            </a:r>
            <a:r>
              <a:rPr lang="en-US" sz="1600" dirty="0"/>
              <a:t>college's</a:t>
            </a:r>
            <a:r>
              <a:rPr sz="1600" dirty="0"/>
              <a:t> 9-14 programs adequately aligned</a:t>
            </a:r>
            <a:r>
              <a:rPr lang="en-US" sz="1600" dirty="0"/>
              <a:t>?</a:t>
            </a:r>
          </a:p>
          <a:p>
            <a:pPr>
              <a:buSzPct val="100000"/>
              <a:defRPr sz="1800"/>
            </a:pPr>
            <a:r>
              <a:rPr lang="en-US" sz="1600" dirty="0"/>
              <a:t>A</a:t>
            </a:r>
            <a:r>
              <a:rPr sz="1600" dirty="0"/>
              <a:t>re students learning? </a:t>
            </a:r>
          </a:p>
        </p:txBody>
      </p:sp>
      <p:sp>
        <p:nvSpPr>
          <p:cNvPr id="266" name="Documents to Consider…"/>
          <p:cNvSpPr txBox="1"/>
          <p:nvPr/>
        </p:nvSpPr>
        <p:spPr>
          <a:xfrm>
            <a:off x="6228367" y="4309648"/>
            <a:ext cx="2687239" cy="22881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p>
            <a:pPr algn="l">
              <a:defRPr sz="2200" u="sng"/>
            </a:pPr>
            <a:r>
              <a:rPr sz="1600" dirty="0"/>
              <a:t>Documents to Consider </a:t>
            </a:r>
          </a:p>
          <a:p>
            <a:pPr marL="126891" indent="-126891">
              <a:buSzPct val="100000"/>
              <a:buChar char="•"/>
              <a:defRPr sz="1800"/>
            </a:pPr>
            <a:r>
              <a:rPr sz="1600" dirty="0"/>
              <a:t>Learning Outcomes Curriculum Standards Catalogue  </a:t>
            </a:r>
          </a:p>
          <a:p>
            <a:pPr marL="126891" indent="-126891">
              <a:buSzPct val="100000"/>
              <a:buChar char="•"/>
              <a:defRPr sz="1800"/>
            </a:pPr>
            <a:r>
              <a:rPr sz="1600" dirty="0"/>
              <a:t>Learning outcomes from faculty syllabus </a:t>
            </a:r>
            <a:endParaRPr lang="en-US" sz="1600" dirty="0"/>
          </a:p>
          <a:p>
            <a:pPr>
              <a:buSzPct val="100000"/>
              <a:defRPr sz="1800"/>
            </a:pPr>
            <a:endParaRPr lang="en-US" sz="1600" dirty="0"/>
          </a:p>
          <a:p>
            <a:pPr>
              <a:buSzPct val="100000"/>
              <a:defRPr sz="1800"/>
            </a:pPr>
            <a:r>
              <a:rPr lang="en-US" sz="1600" dirty="0"/>
              <a:t>Do college's programs of study meet local labor market needs? </a:t>
            </a:r>
          </a:p>
        </p:txBody>
      </p:sp>
      <p:sp>
        <p:nvSpPr>
          <p:cNvPr id="269" name="Do your programs of study that your offer meet labor market needs of your region?"/>
          <p:cNvSpPr txBox="1"/>
          <p:nvPr/>
        </p:nvSpPr>
        <p:spPr>
          <a:xfrm>
            <a:off x="6220615" y="6141089"/>
            <a:ext cx="2702742" cy="31835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lvl1pPr>
              <a:defRPr sz="1900"/>
            </a:lvl1pPr>
          </a:lstStyle>
          <a:p>
            <a:endParaRPr sz="1600" dirty="0"/>
          </a:p>
        </p:txBody>
      </p:sp>
      <p:sp>
        <p:nvSpPr>
          <p:cNvPr id="15" name="Review">
            <a:extLst>
              <a:ext uri="{FF2B5EF4-FFF2-40B4-BE49-F238E27FC236}">
                <a16:creationId xmlns:a16="http://schemas.microsoft.com/office/drawing/2014/main" id="{5927EF31-A0D2-D84A-9A67-73BEF545F6B5}"/>
              </a:ext>
            </a:extLst>
          </p:cNvPr>
          <p:cNvSpPr/>
          <p:nvPr/>
        </p:nvSpPr>
        <p:spPr>
          <a:xfrm rot="5358832">
            <a:off x="1214895" y="3169928"/>
            <a:ext cx="1144806" cy="1167634"/>
          </a:xfrm>
          <a:prstGeom prst="rightArrow">
            <a:avLst>
              <a:gd name="adj1" fmla="val 32000"/>
              <a:gd name="adj2" fmla="val 54662"/>
            </a:avLst>
          </a:prstGeom>
          <a:solidFill>
            <a:srgbClr val="FFFFFF"/>
          </a:solidFill>
          <a:ln w="25400">
            <a:solidFill>
              <a:schemeClr val="accent1"/>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p>
            <a:r>
              <a:rPr sz="2000" dirty="0"/>
              <a:t>Review </a:t>
            </a:r>
          </a:p>
        </p:txBody>
      </p:sp>
      <p:sp>
        <p:nvSpPr>
          <p:cNvPr id="16" name="Check">
            <a:extLst>
              <a:ext uri="{FF2B5EF4-FFF2-40B4-BE49-F238E27FC236}">
                <a16:creationId xmlns:a16="http://schemas.microsoft.com/office/drawing/2014/main" id="{4F3F5599-C383-894C-B9B8-DD81931840DB}"/>
              </a:ext>
            </a:extLst>
          </p:cNvPr>
          <p:cNvSpPr/>
          <p:nvPr/>
        </p:nvSpPr>
        <p:spPr>
          <a:xfrm rot="5358832">
            <a:off x="4005316" y="3169246"/>
            <a:ext cx="1141282" cy="1169001"/>
          </a:xfrm>
          <a:prstGeom prst="rightArrow">
            <a:avLst>
              <a:gd name="adj1" fmla="val 32000"/>
              <a:gd name="adj2" fmla="val 54831"/>
            </a:avLst>
          </a:prstGeom>
          <a:solidFill>
            <a:srgbClr val="FFFFFF"/>
          </a:solidFill>
          <a:ln w="25400">
            <a:solidFill>
              <a:schemeClr val="accent1"/>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p>
            <a:r>
              <a:rPr sz="2000"/>
              <a:t>Check</a:t>
            </a:r>
          </a:p>
        </p:txBody>
      </p:sp>
      <p:sp>
        <p:nvSpPr>
          <p:cNvPr id="17" name="Engage">
            <a:extLst>
              <a:ext uri="{FF2B5EF4-FFF2-40B4-BE49-F238E27FC236}">
                <a16:creationId xmlns:a16="http://schemas.microsoft.com/office/drawing/2014/main" id="{187AA8DF-2C40-D843-BAB5-04D812004525}"/>
              </a:ext>
            </a:extLst>
          </p:cNvPr>
          <p:cNvSpPr/>
          <p:nvPr/>
        </p:nvSpPr>
        <p:spPr>
          <a:xfrm rot="5358832">
            <a:off x="7001345" y="3169246"/>
            <a:ext cx="1141282" cy="1169001"/>
          </a:xfrm>
          <a:prstGeom prst="rightArrow">
            <a:avLst>
              <a:gd name="adj1" fmla="val 32000"/>
              <a:gd name="adj2" fmla="val 54831"/>
            </a:avLst>
          </a:prstGeom>
          <a:solidFill>
            <a:srgbClr val="FFFFFF"/>
          </a:solidFill>
          <a:ln w="25400">
            <a:solidFill>
              <a:schemeClr val="accent1"/>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p>
            <a:r>
              <a:rPr sz="2000"/>
              <a:t>Engage</a:t>
            </a:r>
          </a:p>
        </p:txBody>
      </p:sp>
    </p:spTree>
    <p:extLst>
      <p:ext uri="{BB962C8B-B14F-4D97-AF65-F5344CB8AC3E}">
        <p14:creationId xmlns:p14="http://schemas.microsoft.com/office/powerpoint/2010/main" val="2011833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50D40-5A24-3347-84A4-07E67F7C4D06}"/>
              </a:ext>
            </a:extLst>
          </p:cNvPr>
          <p:cNvSpPr>
            <a:spLocks noGrp="1"/>
          </p:cNvSpPr>
          <p:nvPr>
            <p:ph type="title"/>
          </p:nvPr>
        </p:nvSpPr>
        <p:spPr/>
        <p:txBody>
          <a:bodyPr>
            <a:normAutofit fontScale="90000"/>
          </a:bodyPr>
          <a:lstStyle/>
          <a:p>
            <a:r>
              <a:rPr lang="en-US" dirty="0"/>
              <a:t>Summary of the Comprehensive Local Needs Assessment - parts C, D, &amp; E </a:t>
            </a:r>
          </a:p>
        </p:txBody>
      </p:sp>
      <p:sp>
        <p:nvSpPr>
          <p:cNvPr id="274" name="Programs of Study"/>
          <p:cNvSpPr/>
          <p:nvPr/>
        </p:nvSpPr>
        <p:spPr>
          <a:xfrm>
            <a:off x="797958" y="1692149"/>
            <a:ext cx="1986344" cy="1377189"/>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lvl1pPr>
              <a:defRPr>
                <a:solidFill>
                  <a:srgbClr val="FFFFFF"/>
                </a:solidFill>
              </a:defRPr>
            </a:lvl1pPr>
          </a:lstStyle>
          <a:p>
            <a:pPr algn="ctr"/>
            <a:r>
              <a:rPr sz="2000" dirty="0"/>
              <a:t>Programs of Study</a:t>
            </a:r>
            <a:endParaRPr lang="en-US" sz="2000" dirty="0"/>
          </a:p>
          <a:p>
            <a:pPr algn="ctr"/>
            <a:r>
              <a:rPr lang="en-US" sz="2000" dirty="0"/>
              <a:t>(Program Title)</a:t>
            </a:r>
            <a:r>
              <a:rPr sz="2000" dirty="0"/>
              <a:t> </a:t>
            </a:r>
          </a:p>
        </p:txBody>
      </p:sp>
      <p:sp>
        <p:nvSpPr>
          <p:cNvPr id="275" name="Secondary - Postsecondary…"/>
          <p:cNvSpPr txBox="1"/>
          <p:nvPr/>
        </p:nvSpPr>
        <p:spPr>
          <a:xfrm>
            <a:off x="253562" y="4295032"/>
            <a:ext cx="3120857" cy="253434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p>
            <a:pPr algn="l">
              <a:defRPr sz="1800" u="sng"/>
            </a:pPr>
            <a:r>
              <a:rPr sz="1600" dirty="0"/>
              <a:t>Secondary - Postsecondary </a:t>
            </a:r>
          </a:p>
          <a:p>
            <a:pPr marL="119063" indent="-119063">
              <a:buSzPct val="100000"/>
              <a:buChar char="•"/>
              <a:defRPr sz="1800"/>
            </a:pPr>
            <a:r>
              <a:rPr sz="1600" dirty="0"/>
              <a:t>Career and College Promise </a:t>
            </a:r>
          </a:p>
          <a:p>
            <a:pPr marL="119063" indent="-119063">
              <a:buSzPct val="100000"/>
              <a:buChar char="•"/>
              <a:defRPr sz="1800"/>
            </a:pPr>
            <a:r>
              <a:rPr sz="1600" dirty="0"/>
              <a:t> Articulation Agreement </a:t>
            </a:r>
          </a:p>
          <a:p>
            <a:pPr marL="119063" indent="-119063">
              <a:buSzPct val="100000"/>
              <a:buChar char="•"/>
              <a:defRPr sz="1800"/>
            </a:pPr>
            <a:r>
              <a:rPr sz="1600" dirty="0"/>
              <a:t>College Stand Along POS </a:t>
            </a:r>
          </a:p>
          <a:p>
            <a:pPr marL="119063" indent="-119063">
              <a:buSzPct val="100000"/>
              <a:buChar char="•"/>
              <a:defRPr sz="1800"/>
            </a:pPr>
            <a:r>
              <a:rPr sz="1600" dirty="0"/>
              <a:t>Progressive Skill Gain for Labor Market</a:t>
            </a:r>
          </a:p>
          <a:p>
            <a:pPr marL="119063" indent="-119063">
              <a:buSzPct val="100000"/>
              <a:buChar char="•"/>
              <a:defRPr sz="1800"/>
            </a:pPr>
            <a:r>
              <a:rPr sz="1600" dirty="0"/>
              <a:t>Employment </a:t>
            </a:r>
            <a:endParaRPr lang="en-US" sz="1600" dirty="0"/>
          </a:p>
          <a:p>
            <a:pPr marL="119063" indent="-119063">
              <a:buSzPct val="100000"/>
              <a:buChar char="•"/>
              <a:defRPr sz="1800"/>
            </a:pPr>
            <a:endParaRPr lang="en-US" sz="1600" dirty="0"/>
          </a:p>
          <a:p>
            <a:pPr>
              <a:buSzPct val="100000"/>
              <a:defRPr sz="1800"/>
            </a:pPr>
            <a:r>
              <a:rPr lang="en-US" sz="1600" dirty="0"/>
              <a:t>What are other data sources available at the college level? </a:t>
            </a:r>
          </a:p>
        </p:txBody>
      </p:sp>
      <p:sp>
        <p:nvSpPr>
          <p:cNvPr id="276" name="Professional Development"/>
          <p:cNvSpPr/>
          <p:nvPr/>
        </p:nvSpPr>
        <p:spPr>
          <a:xfrm>
            <a:off x="3458557" y="1692149"/>
            <a:ext cx="2234318" cy="1377189"/>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lvl1pPr>
              <a:defRPr>
                <a:solidFill>
                  <a:srgbClr val="FFFFFF"/>
                </a:solidFill>
              </a:defRPr>
            </a:lvl1pPr>
          </a:lstStyle>
          <a:p>
            <a:pPr algn="ctr"/>
            <a:r>
              <a:rPr sz="2000" dirty="0"/>
              <a:t>Professional Development </a:t>
            </a:r>
          </a:p>
        </p:txBody>
      </p:sp>
      <p:sp>
        <p:nvSpPr>
          <p:cNvPr id="277" name="Special Populations"/>
          <p:cNvSpPr/>
          <p:nvPr/>
        </p:nvSpPr>
        <p:spPr>
          <a:xfrm>
            <a:off x="6458668" y="1692149"/>
            <a:ext cx="2234318" cy="1377189"/>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lvl1pPr>
              <a:defRPr>
                <a:solidFill>
                  <a:srgbClr val="FFFFFF"/>
                </a:solidFill>
              </a:defRPr>
            </a:lvl1pPr>
          </a:lstStyle>
          <a:p>
            <a:pPr algn="ctr"/>
            <a:r>
              <a:rPr sz="2000" dirty="0"/>
              <a:t>Special Populations</a:t>
            </a:r>
          </a:p>
        </p:txBody>
      </p:sp>
      <p:sp>
        <p:nvSpPr>
          <p:cNvPr id="278" name="Local College Professional Development Plan…"/>
          <p:cNvSpPr txBox="1"/>
          <p:nvPr/>
        </p:nvSpPr>
        <p:spPr>
          <a:xfrm>
            <a:off x="3438572" y="4295032"/>
            <a:ext cx="2274288" cy="20419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p>
            <a:pPr algn="l">
              <a:defRPr sz="1800" u="sng"/>
            </a:pPr>
            <a:r>
              <a:rPr sz="1600" dirty="0"/>
              <a:t>Local College Professional Development Plan </a:t>
            </a:r>
          </a:p>
          <a:p>
            <a:pPr marL="126891" indent="-126891">
              <a:buSzPct val="100000"/>
              <a:buChar char="•"/>
              <a:defRPr sz="1800"/>
            </a:pPr>
            <a:r>
              <a:rPr sz="1600" dirty="0"/>
              <a:t>How do we incorporate the College Professional Development Plan into Perkins CLNA? </a:t>
            </a:r>
          </a:p>
          <a:p>
            <a:pPr marL="126891" indent="-126891">
              <a:buSzPct val="100000"/>
              <a:buChar char="•"/>
              <a:defRPr sz="1800"/>
            </a:pPr>
            <a:r>
              <a:rPr sz="1600" dirty="0"/>
              <a:t>Understand Professional Development Definition</a:t>
            </a:r>
          </a:p>
        </p:txBody>
      </p:sp>
      <p:sp>
        <p:nvSpPr>
          <p:cNvPr id="279" name="Documents to Consider…"/>
          <p:cNvSpPr txBox="1"/>
          <p:nvPr/>
        </p:nvSpPr>
        <p:spPr>
          <a:xfrm>
            <a:off x="6232208" y="4279643"/>
            <a:ext cx="2687239" cy="22881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p>
            <a:pPr algn="l">
              <a:defRPr sz="2200" u="sng"/>
            </a:pPr>
            <a:r>
              <a:rPr sz="1600" dirty="0"/>
              <a:t>Documents to Consider </a:t>
            </a:r>
          </a:p>
          <a:p>
            <a:pPr marL="126891" indent="-126891">
              <a:buSzPct val="100000"/>
              <a:buChar char="•"/>
              <a:defRPr sz="1800"/>
            </a:pPr>
            <a:r>
              <a:rPr sz="1600" dirty="0"/>
              <a:t>College Application CFNC</a:t>
            </a:r>
            <a:endParaRPr lang="en-US" sz="1600" dirty="0"/>
          </a:p>
          <a:p>
            <a:pPr marL="126891" indent="-126891">
              <a:buSzPct val="100000"/>
              <a:buChar char="•"/>
              <a:defRPr sz="1800"/>
            </a:pPr>
            <a:endParaRPr lang="en-US" sz="1600" dirty="0"/>
          </a:p>
          <a:p>
            <a:pPr>
              <a:defRPr sz="1900"/>
            </a:pPr>
            <a:r>
              <a:rPr lang="en-US" sz="1600" dirty="0"/>
              <a:t>How do we identify Special Population students ?</a:t>
            </a:r>
          </a:p>
          <a:p>
            <a:pPr>
              <a:defRPr sz="1900"/>
            </a:pPr>
            <a:r>
              <a:rPr lang="en-US" sz="1600" dirty="0"/>
              <a:t>How to we assist those interested in enrolling? </a:t>
            </a:r>
          </a:p>
          <a:p>
            <a:pPr>
              <a:defRPr sz="1900"/>
            </a:pPr>
            <a:r>
              <a:rPr lang="en-US" sz="1600" dirty="0"/>
              <a:t>How do we support those enrolled in CTE? </a:t>
            </a:r>
            <a:r>
              <a:rPr sz="1600" dirty="0"/>
              <a:t> </a:t>
            </a:r>
          </a:p>
        </p:txBody>
      </p:sp>
      <p:sp>
        <p:nvSpPr>
          <p:cNvPr id="280" name="What are other data sources available at the College Level?"/>
          <p:cNvSpPr txBox="1"/>
          <p:nvPr/>
        </p:nvSpPr>
        <p:spPr>
          <a:xfrm>
            <a:off x="525539" y="6269246"/>
            <a:ext cx="2599763" cy="31835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lvl1pPr>
              <a:defRPr sz="1800"/>
            </a:lvl1pPr>
          </a:lstStyle>
          <a:p>
            <a:endParaRPr sz="1600" dirty="0"/>
          </a:p>
        </p:txBody>
      </p:sp>
      <p:sp>
        <p:nvSpPr>
          <p:cNvPr id="281" name="Review"/>
          <p:cNvSpPr/>
          <p:nvPr/>
        </p:nvSpPr>
        <p:spPr>
          <a:xfrm rot="5358832">
            <a:off x="1218727" y="3169928"/>
            <a:ext cx="1144806" cy="1167634"/>
          </a:xfrm>
          <a:prstGeom prst="rightArrow">
            <a:avLst>
              <a:gd name="adj1" fmla="val 32000"/>
              <a:gd name="adj2" fmla="val 54662"/>
            </a:avLst>
          </a:prstGeom>
          <a:solidFill>
            <a:srgbClr val="FFFFFF"/>
          </a:solidFill>
          <a:ln w="25400">
            <a:solidFill>
              <a:schemeClr val="accent1"/>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p>
            <a:r>
              <a:rPr sz="2000" dirty="0"/>
              <a:t>Review </a:t>
            </a:r>
          </a:p>
        </p:txBody>
      </p:sp>
      <p:sp>
        <p:nvSpPr>
          <p:cNvPr id="282" name="How do we identify Special Population students ?…"/>
          <p:cNvSpPr txBox="1"/>
          <p:nvPr/>
        </p:nvSpPr>
        <p:spPr>
          <a:xfrm>
            <a:off x="6287902" y="5701033"/>
            <a:ext cx="2575851" cy="31835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p>
            <a:pPr>
              <a:defRPr sz="1900"/>
            </a:pPr>
            <a:endParaRPr sz="1600" dirty="0"/>
          </a:p>
        </p:txBody>
      </p:sp>
      <p:sp>
        <p:nvSpPr>
          <p:cNvPr id="283" name="Check"/>
          <p:cNvSpPr/>
          <p:nvPr/>
        </p:nvSpPr>
        <p:spPr>
          <a:xfrm rot="5358832">
            <a:off x="4005075" y="3169246"/>
            <a:ext cx="1141282" cy="1169001"/>
          </a:xfrm>
          <a:prstGeom prst="rightArrow">
            <a:avLst>
              <a:gd name="adj1" fmla="val 32000"/>
              <a:gd name="adj2" fmla="val 54831"/>
            </a:avLst>
          </a:prstGeom>
          <a:solidFill>
            <a:srgbClr val="FFFFFF"/>
          </a:solidFill>
          <a:ln w="25400">
            <a:solidFill>
              <a:schemeClr val="accent1"/>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p>
            <a:r>
              <a:rPr sz="2000"/>
              <a:t>Check</a:t>
            </a:r>
          </a:p>
        </p:txBody>
      </p:sp>
      <p:sp>
        <p:nvSpPr>
          <p:cNvPr id="284" name="Engage"/>
          <p:cNvSpPr/>
          <p:nvPr/>
        </p:nvSpPr>
        <p:spPr>
          <a:xfrm rot="5358832">
            <a:off x="7005186" y="3169246"/>
            <a:ext cx="1141282" cy="1169001"/>
          </a:xfrm>
          <a:prstGeom prst="rightArrow">
            <a:avLst>
              <a:gd name="adj1" fmla="val 32000"/>
              <a:gd name="adj2" fmla="val 54831"/>
            </a:avLst>
          </a:prstGeom>
          <a:solidFill>
            <a:srgbClr val="FFFFFF"/>
          </a:solidFill>
          <a:ln w="25400">
            <a:solidFill>
              <a:schemeClr val="accent1"/>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p>
            <a:r>
              <a:rPr sz="2000" dirty="0"/>
              <a:t>Engage</a:t>
            </a:r>
          </a:p>
        </p:txBody>
      </p:sp>
    </p:spTree>
    <p:extLst>
      <p:ext uri="{BB962C8B-B14F-4D97-AF65-F5344CB8AC3E}">
        <p14:creationId xmlns:p14="http://schemas.microsoft.com/office/powerpoint/2010/main" val="2363076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Perkins Data Portal"/>
          <p:cNvSpPr txBox="1">
            <a:spLocks noGrp="1"/>
          </p:cNvSpPr>
          <p:nvPr>
            <p:ph idx="1"/>
          </p:nvPr>
        </p:nvSpPr>
        <p:spPr>
          <a:xfrm>
            <a:off x="628650" y="1761204"/>
            <a:ext cx="8133386" cy="4731671"/>
          </a:xfrm>
          <a:prstGeom prst="rect">
            <a:avLst/>
          </a:prstGeom>
        </p:spPr>
        <p:txBody>
          <a:bodyPr>
            <a:noAutofit/>
          </a:bodyPr>
          <a:lstStyle>
            <a:lvl1pPr>
              <a:defRPr sz="3200"/>
            </a:lvl1pPr>
          </a:lstStyle>
          <a:p>
            <a:pPr marL="0" indent="0">
              <a:buNone/>
            </a:pPr>
            <a:r>
              <a:rPr sz="2800" b="1" dirty="0"/>
              <a:t>Perkins Data P</a:t>
            </a:r>
            <a:r>
              <a:rPr lang="en-US" sz="2800" b="1" dirty="0"/>
              <a:t>ortal</a:t>
            </a:r>
          </a:p>
          <a:p>
            <a:r>
              <a:rPr lang="en-US" sz="2400" dirty="0"/>
              <a:t>How are our students progressing in CTE Programs of Study (Program Title)</a:t>
            </a:r>
          </a:p>
          <a:p>
            <a:pPr marL="581025" lvl="1" indent="-290513"/>
            <a:r>
              <a:rPr lang="en-US" sz="2200" dirty="0"/>
              <a:t>Technical attainment </a:t>
            </a:r>
          </a:p>
          <a:p>
            <a:pPr marL="581025" lvl="1" indent="-290513"/>
            <a:r>
              <a:rPr lang="en-US" sz="2200" dirty="0"/>
              <a:t>Completion </a:t>
            </a:r>
          </a:p>
          <a:p>
            <a:pPr marL="581025" lvl="1" indent="-290513"/>
            <a:r>
              <a:rPr lang="en-US" sz="2200" dirty="0"/>
              <a:t>Retention </a:t>
            </a:r>
          </a:p>
          <a:p>
            <a:pPr marL="581025" lvl="1" indent="-290513"/>
            <a:r>
              <a:rPr lang="en-US" sz="2200" dirty="0"/>
              <a:t>Serving non-traditional special populations</a:t>
            </a:r>
          </a:p>
          <a:p>
            <a:pPr marL="0" indent="0">
              <a:buNone/>
            </a:pPr>
            <a:r>
              <a:rPr lang="en-US" sz="2400" b="1" dirty="0"/>
              <a:t>Institutional Effectiveness: College Program Evaluation</a:t>
            </a:r>
          </a:p>
          <a:p>
            <a:pPr marL="581025" lvl="1" indent="-238125"/>
            <a:r>
              <a:rPr lang="en-US" sz="2200" dirty="0"/>
              <a:t>How does that report inform us on student performance? </a:t>
            </a:r>
          </a:p>
          <a:p>
            <a:pPr marL="0" indent="0">
              <a:buNone/>
            </a:pPr>
            <a:r>
              <a:rPr lang="en-US" sz="2400" i="1" dirty="0"/>
              <a:t>Share findings by:  Age, Gender, Ethnicity, and Special Populations</a:t>
            </a:r>
          </a:p>
          <a:p>
            <a:endParaRPr lang="en-US" sz="2800" dirty="0"/>
          </a:p>
          <a:p>
            <a:endParaRPr sz="2800" dirty="0"/>
          </a:p>
        </p:txBody>
      </p:sp>
      <p:sp>
        <p:nvSpPr>
          <p:cNvPr id="2" name="Title 1">
            <a:extLst>
              <a:ext uri="{FF2B5EF4-FFF2-40B4-BE49-F238E27FC236}">
                <a16:creationId xmlns:a16="http://schemas.microsoft.com/office/drawing/2014/main" id="{8D67B262-7E98-1D42-A2AE-40AFD3B12AAC}"/>
              </a:ext>
            </a:extLst>
          </p:cNvPr>
          <p:cNvSpPr>
            <a:spLocks noGrp="1"/>
          </p:cNvSpPr>
          <p:nvPr>
            <p:ph type="title"/>
          </p:nvPr>
        </p:nvSpPr>
        <p:spPr/>
        <p:txBody>
          <a:bodyPr>
            <a:normAutofit/>
          </a:bodyPr>
          <a:lstStyle/>
          <a:p>
            <a:r>
              <a:rPr lang="en-US" dirty="0"/>
              <a:t>Student Performance</a:t>
            </a:r>
          </a:p>
        </p:txBody>
      </p:sp>
    </p:spTree>
    <p:extLst>
      <p:ext uri="{BB962C8B-B14F-4D97-AF65-F5344CB8AC3E}">
        <p14:creationId xmlns:p14="http://schemas.microsoft.com/office/powerpoint/2010/main" val="1133732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ystem Office Template 2017" id="{5F043DD8-DC3E-4F6A-B287-81D6F7FF38E2}" vid="{804B3A4D-A4A7-49E1-8361-FD47AD0B82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System Office Template 2017</Template>
  <TotalTime>0</TotalTime>
  <Words>1478</Words>
  <Application>Microsoft Macintosh PowerPoint</Application>
  <PresentationFormat>On-screen Show (4:3)</PresentationFormat>
  <Paragraphs>306</Paragraphs>
  <Slides>19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Helvetica Neue Medium</vt:lpstr>
      <vt:lpstr>Times New Roman</vt:lpstr>
      <vt:lpstr>Office Theme</vt:lpstr>
      <vt:lpstr>Perkins Update Webinar</vt:lpstr>
      <vt:lpstr>Purpose of Perkins </vt:lpstr>
      <vt:lpstr>Promising Practice Videos 2019</vt:lpstr>
      <vt:lpstr>College Reports  on Comprehensive Needs Assessment </vt:lpstr>
      <vt:lpstr>Perkins V:  Secondary-Postsecondary Partnership</vt:lpstr>
      <vt:lpstr>Perkins Funding for 2020-21  The Process - Abbreviated </vt:lpstr>
      <vt:lpstr>Summary of the Comprehensive Local Needs Assessment - parts A &amp; B </vt:lpstr>
      <vt:lpstr>Summary of the Comprehensive Local Needs Assessment - parts C, D, &amp; E </vt:lpstr>
      <vt:lpstr>Student Performance</vt:lpstr>
      <vt:lpstr>Size, Scope, Quality</vt:lpstr>
      <vt:lpstr>Aligned to State, Regional, and Local Labor Market Needs</vt:lpstr>
      <vt:lpstr>Programs of Study (Program Title) </vt:lpstr>
      <vt:lpstr>Special Populations</vt:lpstr>
      <vt:lpstr>Recruitment, Retention, and Development of Faculty</vt:lpstr>
      <vt:lpstr>Promising Practice Videos 2019</vt:lpstr>
      <vt:lpstr>CTE Training </vt:lpstr>
      <vt:lpstr>Perkins Updates</vt:lpstr>
      <vt:lpstr>Perkins Updates second Tuesday at 9am</vt:lpstr>
      <vt:lpstr>Perkins/CTE State Staff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cp:lastPrinted>2017-04-26T15:33:33Z</cp:lastPrinted>
  <dcterms:created xsi:type="dcterms:W3CDTF">2017-04-24T19:18:55Z</dcterms:created>
  <dcterms:modified xsi:type="dcterms:W3CDTF">2019-10-08T14:38:04Z</dcterms:modified>
</cp:coreProperties>
</file>