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28"/>
  </p:notesMasterIdLst>
  <p:handoutMasterIdLst>
    <p:handoutMasterId r:id="rId29"/>
  </p:handoutMasterIdLst>
  <p:sldIdLst>
    <p:sldId id="534" r:id="rId5"/>
    <p:sldId id="1651" r:id="rId6"/>
    <p:sldId id="257" r:id="rId7"/>
    <p:sldId id="1723" r:id="rId8"/>
    <p:sldId id="1726" r:id="rId9"/>
    <p:sldId id="1729" r:id="rId10"/>
    <p:sldId id="1731" r:id="rId11"/>
    <p:sldId id="1722" r:id="rId12"/>
    <p:sldId id="1699" r:id="rId13"/>
    <p:sldId id="1716" r:id="rId14"/>
    <p:sldId id="1661" r:id="rId15"/>
    <p:sldId id="1721" r:id="rId16"/>
    <p:sldId id="1717" r:id="rId17"/>
    <p:sldId id="1725" r:id="rId18"/>
    <p:sldId id="1724" r:id="rId19"/>
    <p:sldId id="1715" r:id="rId20"/>
    <p:sldId id="1720" r:id="rId21"/>
    <p:sldId id="772" r:id="rId22"/>
    <p:sldId id="1240" r:id="rId23"/>
    <p:sldId id="1718" r:id="rId24"/>
    <p:sldId id="1689" r:id="rId25"/>
    <p:sldId id="1688" r:id="rId26"/>
    <p:sldId id="1194"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9B0"/>
    <a:srgbClr val="FFFFFF"/>
    <a:srgbClr val="3C599D"/>
    <a:srgbClr val="003768"/>
    <a:srgbClr val="FE0000"/>
    <a:srgbClr val="EEB111"/>
    <a:srgbClr val="174B8F"/>
    <a:srgbClr val="F2A41F"/>
    <a:srgbClr val="FF66FF"/>
    <a:srgbClr val="9B0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B2BA1-CAE6-AB0F-F131-9778A790BD1F}" v="1388" dt="2023-05-08T14:50:13.391"/>
    <p1510:client id="{6EC6CBE6-B191-DAEA-0EDE-78CD55E2BCD4}" v="296" dt="2023-05-09T12:34:03.107"/>
    <p1510:client id="{88B9C94E-377B-29E3-C529-6EF52E55C280}" v="3" dt="2023-05-09T11:56:11.375"/>
    <p1510:client id="{9D69CEE4-9048-4CF2-949F-41317150E075}" v="19" dt="2023-05-09T11:46:44.551"/>
    <p1510:client id="{A88BD96C-DA18-C7CB-A81F-0DE3E81A000B}" v="1140" dt="2023-05-09T12:30:02.444"/>
    <p1510:client id="{BC31234D-02CA-DFF3-0E4F-E1D4D55E3A27}" v="7" dt="2023-05-08T12:22:20.361"/>
    <p1510:client id="{BC95B0FE-A1CE-FEE0-FA6A-4EDAA992ACA3}" v="74" dt="2023-05-08T18:55:23.769"/>
    <p1510:client id="{C7863E39-B43D-B0B4-D39D-6DE6385F7308}" v="2" dt="2023-05-08T18:11:03.020"/>
    <p1510:client id="{D24D718E-2536-F02A-30F8-CA30821F357C}" v="43" dt="2023-05-08T21:00:59.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4" autoAdjust="0"/>
    <p:restoredTop sz="82021" autoAdjust="0"/>
  </p:normalViewPr>
  <p:slideViewPr>
    <p:cSldViewPr snapToGrid="0">
      <p:cViewPr varScale="1">
        <p:scale>
          <a:sx n="88" d="100"/>
          <a:sy n="88" d="100"/>
        </p:scale>
        <p:origin x="672"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a:t>
          </a:r>
          <a:br>
            <a:rPr lang="en-US" dirty="0"/>
          </a:br>
          <a:r>
            <a:rPr lang="en-US" dirty="0"/>
            <a:t>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Anne Bacon</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D412D4E5-3B38-4D79-AF3D-D1DE80D2040A}">
      <dgm:prSet/>
      <dgm:spPr/>
      <dgm:t>
        <a:bodyPr/>
        <a:lstStyle/>
        <a:p>
          <a:r>
            <a:rPr lang="en-US" dirty="0"/>
            <a:t>Aaron Mabe</a:t>
          </a:r>
        </a:p>
      </dgm:t>
    </dgm:pt>
    <dgm:pt modelId="{20896EF7-D2EC-4E17-99C1-1F6DA815458F}" type="parTrans" cxnId="{9C408915-7370-43B3-BEA0-D856E1461F64}">
      <dgm:prSet/>
      <dgm:spPr/>
      <dgm:t>
        <a:bodyPr/>
        <a:lstStyle/>
        <a:p>
          <a:endParaRPr lang="en-US"/>
        </a:p>
      </dgm:t>
    </dgm:pt>
    <dgm:pt modelId="{8F2104D0-FC5E-41DC-A408-4E2B554A51A1}" type="sibTrans" cxnId="{9C408915-7370-43B3-BEA0-D856E1461F64}">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8">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8"/>
      <dgm:spPr>
        <a:blipFill>
          <a:blip xmlns:r="http://schemas.openxmlformats.org/officeDocument/2006/relationships" r:embed="rId2"/>
          <a:srcRect/>
          <a:stretch>
            <a:fillRect l="-1000" r="-1000"/>
          </a:stretch>
        </a:blipFill>
      </dgm:spPr>
    </dgm:pt>
    <dgm:pt modelId="{1994CC4A-464B-47E5-B360-1A69B10CA14F}" type="pres">
      <dgm:prSet presAssocID="{F971C0E7-F877-4636-BEBA-D30CDC7746C5}" presName="rect2" presStyleLbl="node1" presStyleIdx="1" presStyleCnt="8">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8"/>
      <dgm:spPr>
        <a:blipFill>
          <a:blip xmlns:r="http://schemas.openxmlformats.org/officeDocument/2006/relationships" r:embed="rId3"/>
          <a:srcRect/>
          <a:stretch>
            <a:fillRect t="-7000" b="-7000"/>
          </a:stretch>
        </a:blipFill>
      </dgm:spPr>
    </dgm:pt>
    <dgm:pt modelId="{4BC6A1AC-0EF9-401A-9B68-AB1371D3A9D9}" type="pres">
      <dgm:prSet presAssocID="{802C5A5E-268D-4C44-B1CB-528B5141253C}" presName="rect2" presStyleLbl="node1" presStyleIdx="2" presStyleCnt="8">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8">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8"/>
      <dgm:spPr>
        <a:blipFill>
          <a:blip xmlns:r="http://schemas.openxmlformats.org/officeDocument/2006/relationships" r:embed="rId5"/>
          <a:srcRect/>
          <a:stretch>
            <a:fillRect t="-4000" b="-4000"/>
          </a:stretch>
        </a:blipFill>
      </dgm:spPr>
    </dgm:pt>
    <dgm:pt modelId="{F9790472-CFE1-45D9-8B41-03DB67C42375}" type="pres">
      <dgm:prSet presAssocID="{B782E1AC-E3E0-48F7-8127-40611DCBD550}" presName="rect2" presStyleLbl="node1" presStyleIdx="4" presStyleCnt="8">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a:solidFill>
            <a:schemeClr val="bg1">
              <a:lumMod val="85000"/>
            </a:schemeClr>
          </a:solidFill>
        </a:ln>
      </dgm:spPr>
    </dgm:pt>
    <dgm:pt modelId="{A6E302E6-80E5-4181-A048-C7EBD89F6895}" type="pres">
      <dgm:prSet presAssocID="{2D82CAB0-23F6-4755-8E50-2C47A34D7695}" presName="rect2" presStyleLbl="node1" presStyleIdx="5" presStyleCnt="8">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8"/>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8">
        <dgm:presLayoutVars>
          <dgm:bulletEnabled val="1"/>
        </dgm:presLayoutVars>
      </dgm:prSet>
      <dgm:spPr/>
    </dgm:pt>
    <dgm:pt modelId="{FCA59319-9ECD-492F-A93E-30D7614B504C}" type="pres">
      <dgm:prSet presAssocID="{208FFD55-933A-4C59-AB1C-5481FA6F489F}" presName="sibTrans" presStyleCnt="0"/>
      <dgm:spPr/>
    </dgm:pt>
    <dgm:pt modelId="{8EFB7E5F-5AC1-4390-AF72-17CDFF0BF9E4}" type="pres">
      <dgm:prSet presAssocID="{D412D4E5-3B38-4D79-AF3D-D1DE80D2040A}" presName="composite" presStyleCnt="0"/>
      <dgm:spPr/>
    </dgm:pt>
    <dgm:pt modelId="{6C64E82C-E915-401A-BD59-9F240ACB3F99}" type="pres">
      <dgm:prSet presAssocID="{D412D4E5-3B38-4D79-AF3D-D1DE80D2040A}" presName="rect1" presStyleLbl="b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dgm:spPr>
    </dgm:pt>
    <dgm:pt modelId="{74D87AF9-91DB-4D9F-AEB8-3F722D5CFCA5}" type="pres">
      <dgm:prSet presAssocID="{D412D4E5-3B38-4D79-AF3D-D1DE80D2040A}" presName="rect2" presStyleLbl="node1" presStyleIdx="7" presStyleCnt="8">
        <dgm:presLayoutVars>
          <dgm:bulletEnabled val="1"/>
        </dgm:presLayoutVars>
      </dgm:prSet>
      <dgm:spPr/>
    </dgm:pt>
  </dgm:ptLst>
  <dgm:cxnLst>
    <dgm:cxn modelId="{9C408915-7370-43B3-BEA0-D856E1461F64}" srcId="{7FBB94E0-6142-4D42-A25A-B1596C2BF751}" destId="{D412D4E5-3B38-4D79-AF3D-D1DE80D2040A}" srcOrd="7" destOrd="0" parTransId="{20896EF7-D2EC-4E17-99C1-1F6DA815458F}" sibTransId="{8F2104D0-FC5E-41DC-A408-4E2B554A51A1}"/>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5FF3B27E-2B08-48F7-94A3-98C569740F12}" type="presOf" srcId="{D412D4E5-3B38-4D79-AF3D-D1DE80D2040A}" destId="{74D87AF9-91DB-4D9F-AEB8-3F722D5CFCA5}"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 modelId="{7B45C3CC-4621-4475-80FA-D81CB75C736B}" type="presParOf" srcId="{4AAC2C16-56CE-4740-8F1A-AB98134D9F6D}" destId="{FCA59319-9ECD-492F-A93E-30D7614B504C}" srcOrd="13" destOrd="0" presId="urn:microsoft.com/office/officeart/2008/layout/BendingPictureBlocks"/>
    <dgm:cxn modelId="{FD05852D-C5E3-4AC3-95C9-9CD51B2548B9}" type="presParOf" srcId="{4AAC2C16-56CE-4740-8F1A-AB98134D9F6D}" destId="{8EFB7E5F-5AC1-4390-AF72-17CDFF0BF9E4}" srcOrd="14" destOrd="0" presId="urn:microsoft.com/office/officeart/2008/layout/BendingPictureBlocks"/>
    <dgm:cxn modelId="{AABDEDB1-6541-42BB-BCBA-F42BE90EA8F6}" type="presParOf" srcId="{8EFB7E5F-5AC1-4390-AF72-17CDFF0BF9E4}" destId="{6C64E82C-E915-401A-BD59-9F240ACB3F99}" srcOrd="0" destOrd="0" presId="urn:microsoft.com/office/officeart/2008/layout/BendingPictureBlocks"/>
    <dgm:cxn modelId="{D1E23205-BF37-4CC2-AD72-B85FCF20A763}" type="presParOf" srcId="{8EFB7E5F-5AC1-4390-AF72-17CDFF0BF9E4}" destId="{74D87AF9-91DB-4D9F-AEB8-3F722D5CFCA5}"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A4B97-99F2-4613-AF51-EEBCC6C6740F}" type="doc">
      <dgm:prSet loTypeId="urn:microsoft.com/office/officeart/2005/8/layout/hList6" loCatId="list" qsTypeId="urn:microsoft.com/office/officeart/2005/8/quickstyle/simple1" qsCatId="simple" csTypeId="urn:microsoft.com/office/officeart/2005/8/colors/accent5_2" csCatId="accent5" phldr="1"/>
      <dgm:spPr/>
      <dgm:t>
        <a:bodyPr/>
        <a:lstStyle/>
        <a:p>
          <a:endParaRPr lang="en-US"/>
        </a:p>
      </dgm:t>
    </dgm:pt>
    <dgm:pt modelId="{CF0384C6-4F5F-4203-B803-F72C168079CC}">
      <dgm:prSet phldrT="[Text]" custT="1"/>
      <dgm:spPr/>
      <dgm:t>
        <a:bodyPr/>
        <a:lstStyle/>
        <a:p>
          <a:pPr algn="l" rtl="0"/>
          <a:r>
            <a:rPr lang="en-US" sz="1400" b="1" dirty="0">
              <a:latin typeface="Calibri Light" panose="020F0302020204030204"/>
            </a:rPr>
            <a:t>Student explores eligibility/ returns with signed documentation from DSS/SWCD on eligibility/ineligibility for Subsidized Child Care</a:t>
          </a:r>
          <a:endParaRPr lang="en-US" sz="1400" b="1" dirty="0"/>
        </a:p>
      </dgm:t>
    </dgm:pt>
    <dgm:pt modelId="{BC05EEB8-546A-4F33-A51D-B94585BC51D2}" type="parTrans" cxnId="{F9ACB174-3C4E-45EB-BF9D-5CA74864B5C4}">
      <dgm:prSet/>
      <dgm:spPr/>
      <dgm:t>
        <a:bodyPr/>
        <a:lstStyle/>
        <a:p>
          <a:endParaRPr lang="en-US"/>
        </a:p>
      </dgm:t>
    </dgm:pt>
    <dgm:pt modelId="{EF72173E-02B1-47F8-9807-FA5D10798DFC}" type="sibTrans" cxnId="{F9ACB174-3C4E-45EB-BF9D-5CA74864B5C4}">
      <dgm:prSet/>
      <dgm:spPr/>
      <dgm:t>
        <a:bodyPr/>
        <a:lstStyle/>
        <a:p>
          <a:endParaRPr lang="en-US"/>
        </a:p>
      </dgm:t>
    </dgm:pt>
    <dgm:pt modelId="{0266CB9E-2D31-4838-BC0A-FA6BA509FD6C}">
      <dgm:prSet phldr="0" custT="1"/>
      <dgm:spPr/>
      <dgm:t>
        <a:bodyPr/>
        <a:lstStyle/>
        <a:p>
          <a:pPr algn="l" rtl="0"/>
          <a:r>
            <a:rPr lang="en-US" sz="1400" b="1" dirty="0">
              <a:latin typeface="Calibri Light" panose="020F0302020204030204"/>
            </a:rPr>
            <a:t>Stop-gap funding for child care (1-2 mos. max) while student explores Subsidized Child Care eligibility (DSS/SWCD)</a:t>
          </a:r>
        </a:p>
      </dgm:t>
    </dgm:pt>
    <dgm:pt modelId="{9911AB6C-CDA3-444D-9FCD-BC48BB505813}" type="parTrans" cxnId="{57719020-1F88-4FDD-8A0E-55A75B4D27BD}">
      <dgm:prSet/>
      <dgm:spPr/>
      <dgm:t>
        <a:bodyPr/>
        <a:lstStyle/>
        <a:p>
          <a:endParaRPr lang="en-US"/>
        </a:p>
      </dgm:t>
    </dgm:pt>
    <dgm:pt modelId="{480BDDC9-EDCA-4BFC-869C-FD001007CCC1}" type="sibTrans" cxnId="{57719020-1F88-4FDD-8A0E-55A75B4D27BD}">
      <dgm:prSet/>
      <dgm:spPr/>
      <dgm:t>
        <a:bodyPr/>
        <a:lstStyle/>
        <a:p>
          <a:endParaRPr lang="en-US"/>
        </a:p>
      </dgm:t>
    </dgm:pt>
    <dgm:pt modelId="{56B3B4EB-7290-4372-8083-7DDA6FAD8E72}">
      <dgm:prSet phldr="0" custT="1"/>
      <dgm:spPr/>
      <dgm:t>
        <a:bodyPr/>
        <a:lstStyle/>
        <a:p>
          <a:pPr algn="l" rtl="0"/>
          <a:r>
            <a:rPr lang="en-US" sz="1400" b="1" dirty="0">
              <a:latin typeface="Calibri Light" panose="020F0302020204030204"/>
            </a:rPr>
            <a:t>College keeps excellent records for state or federal monitoring</a:t>
          </a:r>
        </a:p>
      </dgm:t>
    </dgm:pt>
    <dgm:pt modelId="{351F6D40-3BCC-44E8-B0CD-AE747884018F}" type="parTrans" cxnId="{264E3CE9-BFC4-4A2C-A4FA-1FECD4D8FD5D}">
      <dgm:prSet/>
      <dgm:spPr/>
      <dgm:t>
        <a:bodyPr/>
        <a:lstStyle/>
        <a:p>
          <a:endParaRPr lang="en-US"/>
        </a:p>
      </dgm:t>
    </dgm:pt>
    <dgm:pt modelId="{AC77F7FD-F06C-4AC6-87E9-AD4041812724}" type="sibTrans" cxnId="{264E3CE9-BFC4-4A2C-A4FA-1FECD4D8FD5D}">
      <dgm:prSet/>
      <dgm:spPr/>
      <dgm:t>
        <a:bodyPr/>
        <a:lstStyle/>
        <a:p>
          <a:endParaRPr lang="en-US"/>
        </a:p>
      </dgm:t>
    </dgm:pt>
    <dgm:pt modelId="{7C947CBB-53F7-4809-9766-7A8F035ED0E9}">
      <dgm:prSet phldr="0" custT="1"/>
      <dgm:spPr/>
      <dgm:t>
        <a:bodyPr/>
        <a:lstStyle/>
        <a:p>
          <a:pPr algn="l" rtl="0"/>
          <a:r>
            <a:rPr lang="en-US" sz="1400" b="1" dirty="0">
              <a:latin typeface="Calibri Light" panose="020F0302020204030204"/>
            </a:rPr>
            <a:t>If unmet need, authorize payment to child care provider (not student)</a:t>
          </a:r>
          <a:br>
            <a:rPr lang="en-US" sz="1400" b="1" dirty="0">
              <a:latin typeface="Calibri Light" panose="020F0302020204030204"/>
            </a:rPr>
          </a:br>
          <a:r>
            <a:rPr lang="en-US" sz="1400" b="1" dirty="0">
              <a:latin typeface="Calibri Light" panose="020F0302020204030204"/>
            </a:rPr>
            <a:t>Pay </a:t>
          </a:r>
          <a:r>
            <a:rPr lang="en-US" sz="1400" b="1" u="sng" dirty="0">
              <a:latin typeface="Calibri Light" panose="020F0302020204030204"/>
            </a:rPr>
            <a:t>after </a:t>
          </a:r>
          <a:r>
            <a:rPr lang="en-US" sz="1400" b="1" dirty="0">
              <a:latin typeface="Calibri Light" panose="020F0302020204030204"/>
            </a:rPr>
            <a:t>care is provided and documentation collected</a:t>
          </a:r>
          <a:endParaRPr lang="en-US" sz="1400" dirty="0"/>
        </a:p>
      </dgm:t>
    </dgm:pt>
    <dgm:pt modelId="{3060C39B-7442-4806-847E-0EE3F9272880}" type="parTrans" cxnId="{2E0DB443-824F-4CC5-AC85-6CDD7D40B27B}">
      <dgm:prSet/>
      <dgm:spPr/>
      <dgm:t>
        <a:bodyPr/>
        <a:lstStyle/>
        <a:p>
          <a:endParaRPr lang="en-US"/>
        </a:p>
      </dgm:t>
    </dgm:pt>
    <dgm:pt modelId="{AC836C1D-845B-46FD-8D3C-201E5376A159}" type="sibTrans" cxnId="{2E0DB443-824F-4CC5-AC85-6CDD7D40B27B}">
      <dgm:prSet/>
      <dgm:spPr/>
      <dgm:t>
        <a:bodyPr/>
        <a:lstStyle/>
        <a:p>
          <a:endParaRPr lang="en-US"/>
        </a:p>
      </dgm:t>
    </dgm:pt>
    <dgm:pt modelId="{D7A8485C-6061-440D-ACBC-BB750E6EC6E6}">
      <dgm:prSet phldr="0" custT="1"/>
      <dgm:spPr/>
      <dgm:t>
        <a:bodyPr/>
        <a:lstStyle/>
        <a:p>
          <a:pPr algn="l" rtl="0"/>
          <a:r>
            <a:rPr lang="en-US" sz="1400" b="1" dirty="0">
              <a:latin typeface="Calibri Light" panose="020F0302020204030204"/>
            </a:rPr>
            <a:t>Careful records on each student served</a:t>
          </a:r>
          <a:endParaRPr lang="en-US" sz="1400" b="1" dirty="0"/>
        </a:p>
      </dgm:t>
    </dgm:pt>
    <dgm:pt modelId="{7A231CBD-4D57-4ACF-8E49-4354FE5223AD}" type="parTrans" cxnId="{0DFD2CBF-E4B7-4ECF-9A4A-E68AB2D2BEB6}">
      <dgm:prSet/>
      <dgm:spPr/>
      <dgm:t>
        <a:bodyPr/>
        <a:lstStyle/>
        <a:p>
          <a:endParaRPr lang="en-US"/>
        </a:p>
      </dgm:t>
    </dgm:pt>
    <dgm:pt modelId="{09D72133-7B61-4B54-A6C3-0EAAFC39CDBC}" type="sibTrans" cxnId="{0DFD2CBF-E4B7-4ECF-9A4A-E68AB2D2BEB6}">
      <dgm:prSet/>
      <dgm:spPr/>
      <dgm:t>
        <a:bodyPr/>
        <a:lstStyle/>
        <a:p>
          <a:endParaRPr lang="en-US"/>
        </a:p>
      </dgm:t>
    </dgm:pt>
    <dgm:pt modelId="{1B387B03-19B9-45D0-9B6E-4E88572A0389}" type="pres">
      <dgm:prSet presAssocID="{38EA4B97-99F2-4613-AF51-EEBCC6C6740F}" presName="Name0" presStyleCnt="0">
        <dgm:presLayoutVars>
          <dgm:dir/>
          <dgm:resizeHandles val="exact"/>
        </dgm:presLayoutVars>
      </dgm:prSet>
      <dgm:spPr/>
    </dgm:pt>
    <dgm:pt modelId="{7004C392-DE8B-4DAE-9694-CE4FEC2F1EF7}" type="pres">
      <dgm:prSet presAssocID="{0266CB9E-2D31-4838-BC0A-FA6BA509FD6C}" presName="node" presStyleLbl="node1" presStyleIdx="0" presStyleCnt="4">
        <dgm:presLayoutVars>
          <dgm:bulletEnabled val="1"/>
        </dgm:presLayoutVars>
      </dgm:prSet>
      <dgm:spPr/>
    </dgm:pt>
    <dgm:pt modelId="{9409D322-2C00-429B-B35A-6F4C0F30097C}" type="pres">
      <dgm:prSet presAssocID="{480BDDC9-EDCA-4BFC-869C-FD001007CCC1}" presName="sibTrans" presStyleCnt="0"/>
      <dgm:spPr/>
    </dgm:pt>
    <dgm:pt modelId="{B1B4899A-DA40-42EA-989A-1928CD9F81FC}" type="pres">
      <dgm:prSet presAssocID="{CF0384C6-4F5F-4203-B803-F72C168079CC}" presName="node" presStyleLbl="node1" presStyleIdx="1" presStyleCnt="4">
        <dgm:presLayoutVars>
          <dgm:bulletEnabled val="1"/>
        </dgm:presLayoutVars>
      </dgm:prSet>
      <dgm:spPr/>
    </dgm:pt>
    <dgm:pt modelId="{F1B4271F-FAD2-4035-A3FA-C95D0905829E}" type="pres">
      <dgm:prSet presAssocID="{EF72173E-02B1-47F8-9807-FA5D10798DFC}" presName="sibTrans" presStyleCnt="0"/>
      <dgm:spPr/>
    </dgm:pt>
    <dgm:pt modelId="{7AAC8162-37A7-4962-BCAD-EEEB95CD47B0}" type="pres">
      <dgm:prSet presAssocID="{7C947CBB-53F7-4809-9766-7A8F035ED0E9}" presName="node" presStyleLbl="node1" presStyleIdx="2" presStyleCnt="4">
        <dgm:presLayoutVars>
          <dgm:bulletEnabled val="1"/>
        </dgm:presLayoutVars>
      </dgm:prSet>
      <dgm:spPr/>
    </dgm:pt>
    <dgm:pt modelId="{922719E7-BDC6-4322-824C-9FD02EB84D9B}" type="pres">
      <dgm:prSet presAssocID="{AC836C1D-845B-46FD-8D3C-201E5376A159}" presName="sibTrans" presStyleCnt="0"/>
      <dgm:spPr/>
    </dgm:pt>
    <dgm:pt modelId="{6246D15A-2067-4E4A-8000-C6B3E6A50648}" type="pres">
      <dgm:prSet presAssocID="{56B3B4EB-7290-4372-8083-7DDA6FAD8E72}" presName="node" presStyleLbl="node1" presStyleIdx="3" presStyleCnt="4">
        <dgm:presLayoutVars>
          <dgm:bulletEnabled val="1"/>
        </dgm:presLayoutVars>
      </dgm:prSet>
      <dgm:spPr/>
    </dgm:pt>
  </dgm:ptLst>
  <dgm:cxnLst>
    <dgm:cxn modelId="{57719020-1F88-4FDD-8A0E-55A75B4D27BD}" srcId="{38EA4B97-99F2-4613-AF51-EEBCC6C6740F}" destId="{0266CB9E-2D31-4838-BC0A-FA6BA509FD6C}" srcOrd="0" destOrd="0" parTransId="{9911AB6C-CDA3-444D-9FCD-BC48BB505813}" sibTransId="{480BDDC9-EDCA-4BFC-869C-FD001007CCC1}"/>
    <dgm:cxn modelId="{2E0DB443-824F-4CC5-AC85-6CDD7D40B27B}" srcId="{38EA4B97-99F2-4613-AF51-EEBCC6C6740F}" destId="{7C947CBB-53F7-4809-9766-7A8F035ED0E9}" srcOrd="2" destOrd="0" parTransId="{3060C39B-7442-4806-847E-0EE3F9272880}" sibTransId="{AC836C1D-845B-46FD-8D3C-201E5376A159}"/>
    <dgm:cxn modelId="{49EC666D-6125-4FB0-8151-51B27681ADE9}" type="presOf" srcId="{0266CB9E-2D31-4838-BC0A-FA6BA509FD6C}" destId="{7004C392-DE8B-4DAE-9694-CE4FEC2F1EF7}" srcOrd="0" destOrd="0" presId="urn:microsoft.com/office/officeart/2005/8/layout/hList6"/>
    <dgm:cxn modelId="{F9ACB174-3C4E-45EB-BF9D-5CA74864B5C4}" srcId="{38EA4B97-99F2-4613-AF51-EEBCC6C6740F}" destId="{CF0384C6-4F5F-4203-B803-F72C168079CC}" srcOrd="1" destOrd="0" parTransId="{BC05EEB8-546A-4F33-A51D-B94585BC51D2}" sibTransId="{EF72173E-02B1-47F8-9807-FA5D10798DFC}"/>
    <dgm:cxn modelId="{B7333D9A-431D-4931-A396-5D555BEEB799}" type="presOf" srcId="{7C947CBB-53F7-4809-9766-7A8F035ED0E9}" destId="{7AAC8162-37A7-4962-BCAD-EEEB95CD47B0}" srcOrd="0" destOrd="0" presId="urn:microsoft.com/office/officeart/2005/8/layout/hList6"/>
    <dgm:cxn modelId="{0B2E9FB0-E3C4-48F3-99A7-A9520B6DFBA4}" type="presOf" srcId="{CF0384C6-4F5F-4203-B803-F72C168079CC}" destId="{B1B4899A-DA40-42EA-989A-1928CD9F81FC}" srcOrd="0" destOrd="0" presId="urn:microsoft.com/office/officeart/2005/8/layout/hList6"/>
    <dgm:cxn modelId="{2AD9C2B2-E505-4DCA-A136-A74C256CE12A}" type="presOf" srcId="{D7A8485C-6061-440D-ACBC-BB750E6EC6E6}" destId="{6246D15A-2067-4E4A-8000-C6B3E6A50648}" srcOrd="0" destOrd="1" presId="urn:microsoft.com/office/officeart/2005/8/layout/hList6"/>
    <dgm:cxn modelId="{0DFD2CBF-E4B7-4ECF-9A4A-E68AB2D2BEB6}" srcId="{56B3B4EB-7290-4372-8083-7DDA6FAD8E72}" destId="{D7A8485C-6061-440D-ACBC-BB750E6EC6E6}" srcOrd="0" destOrd="0" parTransId="{7A231CBD-4D57-4ACF-8E49-4354FE5223AD}" sibTransId="{09D72133-7B61-4B54-A6C3-0EAAFC39CDBC}"/>
    <dgm:cxn modelId="{264E3CE9-BFC4-4A2C-A4FA-1FECD4D8FD5D}" srcId="{38EA4B97-99F2-4613-AF51-EEBCC6C6740F}" destId="{56B3B4EB-7290-4372-8083-7DDA6FAD8E72}" srcOrd="3" destOrd="0" parTransId="{351F6D40-3BCC-44E8-B0CD-AE747884018F}" sibTransId="{AC77F7FD-F06C-4AC6-87E9-AD4041812724}"/>
    <dgm:cxn modelId="{9ECAA6F6-01D7-4B6C-A1D6-6BC7F28769FC}" type="presOf" srcId="{56B3B4EB-7290-4372-8083-7DDA6FAD8E72}" destId="{6246D15A-2067-4E4A-8000-C6B3E6A50648}" srcOrd="0" destOrd="0" presId="urn:microsoft.com/office/officeart/2005/8/layout/hList6"/>
    <dgm:cxn modelId="{C90AEFF7-ACA4-4A2C-B31C-9A8F101EB13D}" type="presOf" srcId="{38EA4B97-99F2-4613-AF51-EEBCC6C6740F}" destId="{1B387B03-19B9-45D0-9B6E-4E88572A0389}" srcOrd="0" destOrd="0" presId="urn:microsoft.com/office/officeart/2005/8/layout/hList6"/>
    <dgm:cxn modelId="{53F30DFE-9A0F-4574-A08F-EE479E4CE666}" type="presParOf" srcId="{1B387B03-19B9-45D0-9B6E-4E88572A0389}" destId="{7004C392-DE8B-4DAE-9694-CE4FEC2F1EF7}" srcOrd="0" destOrd="0" presId="urn:microsoft.com/office/officeart/2005/8/layout/hList6"/>
    <dgm:cxn modelId="{FA4B569C-15A4-45FC-A3FB-AC1B533C909C}" type="presParOf" srcId="{1B387B03-19B9-45D0-9B6E-4E88572A0389}" destId="{9409D322-2C00-429B-B35A-6F4C0F30097C}" srcOrd="1" destOrd="0" presId="urn:microsoft.com/office/officeart/2005/8/layout/hList6"/>
    <dgm:cxn modelId="{D0998F8D-FED9-447D-9E1A-CAC449560BF8}" type="presParOf" srcId="{1B387B03-19B9-45D0-9B6E-4E88572A0389}" destId="{B1B4899A-DA40-42EA-989A-1928CD9F81FC}" srcOrd="2" destOrd="0" presId="urn:microsoft.com/office/officeart/2005/8/layout/hList6"/>
    <dgm:cxn modelId="{ECF4575C-8CED-4F0E-BE80-3F943FE2A57F}" type="presParOf" srcId="{1B387B03-19B9-45D0-9B6E-4E88572A0389}" destId="{F1B4271F-FAD2-4035-A3FA-C95D0905829E}" srcOrd="3" destOrd="0" presId="urn:microsoft.com/office/officeart/2005/8/layout/hList6"/>
    <dgm:cxn modelId="{BD557890-A022-4B53-8182-C51B8FD6A1DB}" type="presParOf" srcId="{1B387B03-19B9-45D0-9B6E-4E88572A0389}" destId="{7AAC8162-37A7-4962-BCAD-EEEB95CD47B0}" srcOrd="4" destOrd="0" presId="urn:microsoft.com/office/officeart/2005/8/layout/hList6"/>
    <dgm:cxn modelId="{17F7C3C4-D6B2-4089-B806-C40606131830}" type="presParOf" srcId="{1B387B03-19B9-45D0-9B6E-4E88572A0389}" destId="{922719E7-BDC6-4322-824C-9FD02EB84D9B}" srcOrd="5" destOrd="0" presId="urn:microsoft.com/office/officeart/2005/8/layout/hList6"/>
    <dgm:cxn modelId="{CD867BC0-9F78-4BC8-8137-5E6768F05AA1}" type="presParOf" srcId="{1B387B03-19B9-45D0-9B6E-4E88572A0389}" destId="{6246D15A-2067-4E4A-8000-C6B3E6A5064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811059" y="944104"/>
          <a:ext cx="1370873" cy="115300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30035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300359" y="1428806"/>
        <a:ext cx="742964" cy="742964"/>
      </dsp:txXfrm>
    </dsp:sp>
    <dsp:sp modelId="{CBDB2A70-59D7-4EFE-9450-E918992B660E}">
      <dsp:nvSpPr>
        <dsp:cNvPr id="0" name=""/>
        <dsp:cNvSpPr/>
      </dsp:nvSpPr>
      <dsp:spPr>
        <a:xfrm>
          <a:off x="2933422" y="944104"/>
          <a:ext cx="1370873" cy="1153002"/>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422722"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a:t>
          </a:r>
          <a:br>
            <a:rPr lang="en-US" sz="1100" kern="1200" dirty="0"/>
          </a:br>
          <a:r>
            <a:rPr lang="en-US" sz="1100" kern="1200" dirty="0"/>
            <a:t>Reggi</a:t>
          </a:r>
        </a:p>
      </dsp:txBody>
      <dsp:txXfrm>
        <a:off x="2422722" y="1428806"/>
        <a:ext cx="742964" cy="742964"/>
      </dsp:txXfrm>
    </dsp:sp>
    <dsp:sp modelId="{C9F9C7EC-F043-421A-92C5-4CCF5C10828C}">
      <dsp:nvSpPr>
        <dsp:cNvPr id="0" name=""/>
        <dsp:cNvSpPr/>
      </dsp:nvSpPr>
      <dsp:spPr>
        <a:xfrm>
          <a:off x="5055785" y="944104"/>
          <a:ext cx="1370873" cy="1153002"/>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545086"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545086" y="1428806"/>
        <a:ext cx="742964" cy="742964"/>
      </dsp:txXfrm>
    </dsp:sp>
    <dsp:sp modelId="{379BCA74-A990-4CC6-A183-729A0A933E4C}">
      <dsp:nvSpPr>
        <dsp:cNvPr id="0" name=""/>
        <dsp:cNvSpPr/>
      </dsp:nvSpPr>
      <dsp:spPr>
        <a:xfrm>
          <a:off x="7178148" y="944104"/>
          <a:ext cx="1370873" cy="115300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66744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667449" y="1428806"/>
        <a:ext cx="742964" cy="742964"/>
      </dsp:txXfrm>
    </dsp:sp>
    <dsp:sp modelId="{4ED7A00D-896F-4B3E-A16C-4E2921E1D2CF}">
      <dsp:nvSpPr>
        <dsp:cNvPr id="0" name=""/>
        <dsp:cNvSpPr/>
      </dsp:nvSpPr>
      <dsp:spPr>
        <a:xfrm>
          <a:off x="811059" y="2379447"/>
          <a:ext cx="1370873" cy="1153002"/>
        </a:xfrm>
        <a:prstGeom prst="rect">
          <a:avLst/>
        </a:prstGeom>
        <a:blipFill>
          <a:blip xmlns:r="http://schemas.openxmlformats.org/officeDocument/2006/relationships" r:embed="rId5"/>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30035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Anne Bacon</a:t>
          </a:r>
        </a:p>
      </dsp:txBody>
      <dsp:txXfrm>
        <a:off x="300359" y="2864149"/>
        <a:ext cx="742964" cy="742964"/>
      </dsp:txXfrm>
    </dsp:sp>
    <dsp:sp modelId="{3FD7EB4A-C111-46BB-8039-0ABFBA6C78C1}">
      <dsp:nvSpPr>
        <dsp:cNvPr id="0" name=""/>
        <dsp:cNvSpPr/>
      </dsp:nvSpPr>
      <dsp:spPr>
        <a:xfrm>
          <a:off x="2933422" y="2379447"/>
          <a:ext cx="1370873" cy="115300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2422722"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2422722" y="2864149"/>
        <a:ext cx="742964" cy="742964"/>
      </dsp:txXfrm>
    </dsp:sp>
    <dsp:sp modelId="{C3A1ABE0-CB0B-43C4-AA1B-F199821D4EB3}">
      <dsp:nvSpPr>
        <dsp:cNvPr id="0" name=""/>
        <dsp:cNvSpPr/>
      </dsp:nvSpPr>
      <dsp:spPr>
        <a:xfrm>
          <a:off x="5055785" y="2379447"/>
          <a:ext cx="1370873" cy="1153002"/>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4545086"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4545086" y="2864149"/>
        <a:ext cx="742964" cy="742964"/>
      </dsp:txXfrm>
    </dsp:sp>
    <dsp:sp modelId="{6C64E82C-E915-401A-BD59-9F240ACB3F99}">
      <dsp:nvSpPr>
        <dsp:cNvPr id="0" name=""/>
        <dsp:cNvSpPr/>
      </dsp:nvSpPr>
      <dsp:spPr>
        <a:xfrm>
          <a:off x="7178148" y="2379447"/>
          <a:ext cx="1370873" cy="115300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87AF9-91DB-4D9F-AEB8-3F722D5CFCA5}">
      <dsp:nvSpPr>
        <dsp:cNvPr id="0" name=""/>
        <dsp:cNvSpPr/>
      </dsp:nvSpPr>
      <dsp:spPr>
        <a:xfrm>
          <a:off x="666744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Aaron Mabe</a:t>
          </a:r>
        </a:p>
      </dsp:txBody>
      <dsp:txXfrm>
        <a:off x="6667449" y="2864149"/>
        <a:ext cx="742964" cy="74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4C392-DE8B-4DAE-9694-CE4FEC2F1EF7}">
      <dsp:nvSpPr>
        <dsp:cNvPr id="0" name=""/>
        <dsp:cNvSpPr/>
      </dsp:nvSpPr>
      <dsp:spPr>
        <a:xfrm rot="16200000">
          <a:off x="-1315366" y="1316676"/>
          <a:ext cx="3918655" cy="1285302"/>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Light" panose="020F0302020204030204"/>
            </a:rPr>
            <a:t>Stop-gap funding for child care (1-2 mos. max) while student explores Subsidized Child Care eligibility (DSS/SWCD)</a:t>
          </a:r>
        </a:p>
      </dsp:txBody>
      <dsp:txXfrm rot="5400000">
        <a:off x="1310" y="783731"/>
        <a:ext cx="1285302" cy="2351193"/>
      </dsp:txXfrm>
    </dsp:sp>
    <dsp:sp modelId="{B1B4899A-DA40-42EA-989A-1928CD9F81FC}">
      <dsp:nvSpPr>
        <dsp:cNvPr id="0" name=""/>
        <dsp:cNvSpPr/>
      </dsp:nvSpPr>
      <dsp:spPr>
        <a:xfrm rot="16200000">
          <a:off x="66333" y="1316676"/>
          <a:ext cx="3918655" cy="1285302"/>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Light" panose="020F0302020204030204"/>
            </a:rPr>
            <a:t>Student explores eligibility/ returns with signed documentation from DSS/SWCD on eligibility/ineligibility for Subsidized Child Care</a:t>
          </a:r>
          <a:endParaRPr lang="en-US" sz="1400" b="1" kern="1200" dirty="0"/>
        </a:p>
      </dsp:txBody>
      <dsp:txXfrm rot="5400000">
        <a:off x="1383009" y="783731"/>
        <a:ext cx="1285302" cy="2351193"/>
      </dsp:txXfrm>
    </dsp:sp>
    <dsp:sp modelId="{7AAC8162-37A7-4962-BCAD-EEEB95CD47B0}">
      <dsp:nvSpPr>
        <dsp:cNvPr id="0" name=""/>
        <dsp:cNvSpPr/>
      </dsp:nvSpPr>
      <dsp:spPr>
        <a:xfrm rot="16200000">
          <a:off x="1448032" y="1316676"/>
          <a:ext cx="3918655" cy="1285302"/>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Calibri Light" panose="020F0302020204030204"/>
            </a:rPr>
            <a:t>If unmet need, authorize payment to child care provider (not student)</a:t>
          </a:r>
          <a:br>
            <a:rPr lang="en-US" sz="1400" b="1" kern="1200" dirty="0">
              <a:latin typeface="Calibri Light" panose="020F0302020204030204"/>
            </a:rPr>
          </a:br>
          <a:r>
            <a:rPr lang="en-US" sz="1400" b="1" kern="1200" dirty="0">
              <a:latin typeface="Calibri Light" panose="020F0302020204030204"/>
            </a:rPr>
            <a:t>Pay </a:t>
          </a:r>
          <a:r>
            <a:rPr lang="en-US" sz="1400" b="1" u="sng" kern="1200" dirty="0">
              <a:latin typeface="Calibri Light" panose="020F0302020204030204"/>
            </a:rPr>
            <a:t>after </a:t>
          </a:r>
          <a:r>
            <a:rPr lang="en-US" sz="1400" b="1" kern="1200" dirty="0">
              <a:latin typeface="Calibri Light" panose="020F0302020204030204"/>
            </a:rPr>
            <a:t>care is provided and documentation collected</a:t>
          </a:r>
          <a:endParaRPr lang="en-US" sz="1400" kern="1200" dirty="0"/>
        </a:p>
      </dsp:txBody>
      <dsp:txXfrm rot="5400000">
        <a:off x="2764708" y="783731"/>
        <a:ext cx="1285302" cy="2351193"/>
      </dsp:txXfrm>
    </dsp:sp>
    <dsp:sp modelId="{6246D15A-2067-4E4A-8000-C6B3E6A50648}">
      <dsp:nvSpPr>
        <dsp:cNvPr id="0" name=""/>
        <dsp:cNvSpPr/>
      </dsp:nvSpPr>
      <dsp:spPr>
        <a:xfrm rot="16200000">
          <a:off x="2829732" y="1316676"/>
          <a:ext cx="3918655" cy="1285302"/>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Calibri Light" panose="020F0302020204030204"/>
            </a:rPr>
            <a:t>College keeps excellent records for state or federal monitoring</a:t>
          </a:r>
        </a:p>
        <a:p>
          <a:pPr marL="114300" lvl="1" indent="-114300" algn="l" defTabSz="622300" rtl="0">
            <a:lnSpc>
              <a:spcPct val="90000"/>
            </a:lnSpc>
            <a:spcBef>
              <a:spcPct val="0"/>
            </a:spcBef>
            <a:spcAft>
              <a:spcPct val="15000"/>
            </a:spcAft>
            <a:buChar char="•"/>
          </a:pPr>
          <a:r>
            <a:rPr lang="en-US" sz="1400" b="1" kern="1200" dirty="0">
              <a:latin typeface="Calibri Light" panose="020F0302020204030204"/>
            </a:rPr>
            <a:t>Careful records on each student served</a:t>
          </a:r>
          <a:endParaRPr lang="en-US" sz="1400" b="1" kern="1200" dirty="0"/>
        </a:p>
      </dsp:txBody>
      <dsp:txXfrm rot="5400000">
        <a:off x="4146408" y="783731"/>
        <a:ext cx="1285302" cy="235119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5/9/2023</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5/9/2023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7292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https://www.acteonline.org/about/structure/divisions/postsecondary-adult-and-career-education-division/ </a:t>
            </a:r>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27315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678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99124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https://na.eventscloud.com/website/45818/home/ </a:t>
            </a:r>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3837008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5/9/2023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ccareers.org/printables-tool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May 9, 2023</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135054-6B42-5FCD-FECE-5CE3785778AD}"/>
              </a:ext>
            </a:extLst>
          </p:cNvPr>
          <p:cNvSpPr txBox="1"/>
          <p:nvPr/>
        </p:nvSpPr>
        <p:spPr>
          <a:xfrm>
            <a:off x="167268" y="1369219"/>
            <a:ext cx="4969396" cy="3449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marL="817880" lvl="1" indent="-457200" defTabSz="385763">
              <a:spcAft>
                <a:spcPts val="600"/>
              </a:spcAft>
              <a:buFont typeface="+mj-lt"/>
              <a:buAutoNum type="arabicPeriod"/>
            </a:pPr>
            <a:r>
              <a:rPr lang="en-US" sz="2400" dirty="0">
                <a:latin typeface="Times New Roman"/>
                <a:cs typeface="Times New Roman"/>
              </a:rPr>
              <a:t>The NLP form </a:t>
            </a:r>
            <a:r>
              <a:rPr lang="en-US" sz="2400">
                <a:latin typeface="Times New Roman"/>
                <a:cs typeface="Times New Roman"/>
              </a:rPr>
              <a:t>was emailed to you by Darice in mid-April</a:t>
            </a:r>
            <a:r>
              <a:rPr lang="en-US" sz="2400" dirty="0">
                <a:latin typeface="Times New Roman"/>
                <a:cs typeface="Times New Roman"/>
              </a:rPr>
              <a:t>.</a:t>
            </a:r>
            <a:r>
              <a:rPr lang="en-US" sz="2400">
                <a:latin typeface="Times New Roman"/>
                <a:cs typeface="Times New Roman"/>
              </a:rPr>
              <a:t> </a:t>
            </a:r>
            <a:r>
              <a:rPr lang="en-US" sz="2400" dirty="0">
                <a:latin typeface="Times New Roman"/>
                <a:cs typeface="Times New Roman"/>
              </a:rPr>
              <a:t>Enter a level for each of the core </a:t>
            </a:r>
            <a:br>
              <a:rPr lang="en-US" sz="2400" dirty="0">
                <a:latin typeface="Times New Roman" charset="0"/>
                <a:cs typeface="Times New Roman" charset="0"/>
              </a:rPr>
            </a:br>
            <a:r>
              <a:rPr lang="en-US" sz="2400" dirty="0">
                <a:latin typeface="Times New Roman"/>
                <a:cs typeface="Times New Roman"/>
              </a:rPr>
              <a:t>indicators of performance and </a:t>
            </a:r>
            <a:br>
              <a:rPr lang="en-US" sz="2400" dirty="0">
                <a:latin typeface="Times New Roman" charset="0"/>
                <a:cs typeface="Times New Roman" charset="0"/>
              </a:rPr>
            </a:br>
            <a:r>
              <a:rPr lang="en-US" sz="2400" dirty="0">
                <a:latin typeface="Times New Roman"/>
                <a:cs typeface="Times New Roman"/>
              </a:rPr>
              <a:t>once signed, submit in NCPerkins. </a:t>
            </a:r>
            <a:br>
              <a:rPr lang="en-US" sz="2400" dirty="0">
                <a:latin typeface="Times New Roman" charset="0"/>
                <a:cs typeface="Times New Roman" charset="0"/>
              </a:rPr>
            </a:br>
            <a:r>
              <a:rPr lang="en-US" sz="2400" dirty="0">
                <a:latin typeface="Times New Roman"/>
                <a:cs typeface="Times New Roman"/>
              </a:rPr>
              <a:t>If we agree we will sign and return, if not, we will contact you to negotiate the level.</a:t>
            </a:r>
            <a:endParaRPr lang="en-US" dirty="0">
              <a:latin typeface="Times New Roman"/>
              <a:cs typeface="Times New Roman"/>
            </a:endParaRPr>
          </a:p>
          <a:p>
            <a:pPr marL="800100" lvl="1" indent="-95885" defTabSz="385763">
              <a:spcAft>
                <a:spcPts val="600"/>
              </a:spcAft>
              <a:buFont typeface="Arial" panose="020B0604020202020204" pitchFamily="34" charset="0"/>
              <a:buChar char="•"/>
            </a:pPr>
            <a:endParaRPr lang="en-US" sz="1500" dirty="0">
              <a:latin typeface="Times New Roman" charset="0"/>
              <a:cs typeface="Times New Roman" charset="0"/>
            </a:endParaRPr>
          </a:p>
        </p:txBody>
      </p:sp>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dirty="0"/>
              <a:t>Negotiated Levels of Performance for </a:t>
            </a:r>
            <a:br>
              <a:rPr lang="en-US" dirty="0"/>
            </a:br>
            <a:r>
              <a:rPr lang="en-US" dirty="0"/>
              <a:t>2023-2024 </a:t>
            </a:r>
            <a:r>
              <a:rPr lang="en-US" dirty="0">
                <a:ln w="0">
                  <a:noFill/>
                </a:ln>
                <a:solidFill>
                  <a:srgbClr val="FF0000"/>
                </a:solidFill>
                <a:cs typeface="Calibri Light"/>
              </a:rPr>
              <a:t>Due May 19</a:t>
            </a:r>
            <a:r>
              <a:rPr lang="en-US" baseline="30000" dirty="0">
                <a:ln w="0">
                  <a:noFill/>
                </a:ln>
                <a:solidFill>
                  <a:srgbClr val="FF0000"/>
                </a:solidFill>
                <a:cs typeface="Calibri Light"/>
              </a:rPr>
              <a:t>th</a:t>
            </a:r>
            <a:r>
              <a:rPr lang="en-US" dirty="0">
                <a:ln w="0">
                  <a:noFill/>
                </a:ln>
                <a:solidFill>
                  <a:srgbClr val="FF0000"/>
                </a:solidFill>
                <a:cs typeface="Calibri Light"/>
              </a:rPr>
              <a:t> </a:t>
            </a:r>
            <a:endParaRPr lang="en-US" b="1" kern="1200" dirty="0">
              <a:solidFill>
                <a:srgbClr val="FF0000"/>
              </a:solidFill>
              <a:latin typeface="+mj-lt"/>
              <a:ea typeface="+mj-ea"/>
              <a:cs typeface="+mj-cs"/>
            </a:endParaRPr>
          </a:p>
        </p:txBody>
      </p:sp>
      <p:pic>
        <p:nvPicPr>
          <p:cNvPr id="5" name="Picture 4">
            <a:extLst>
              <a:ext uri="{FF2B5EF4-FFF2-40B4-BE49-F238E27FC236}">
                <a16:creationId xmlns:a16="http://schemas.microsoft.com/office/drawing/2014/main" id="{268D6868-BFA7-66DA-8D89-13D26285B363}"/>
              </a:ext>
            </a:extLst>
          </p:cNvPr>
          <p:cNvPicPr>
            <a:picLocks noChangeAspect="1"/>
          </p:cNvPicPr>
          <p:nvPr/>
        </p:nvPicPr>
        <p:blipFill>
          <a:blip r:embed="rId2"/>
          <a:stretch>
            <a:fillRect/>
          </a:stretch>
        </p:blipFill>
        <p:spPr>
          <a:xfrm>
            <a:off x="5040351" y="2026959"/>
            <a:ext cx="3886200" cy="2134281"/>
          </a:xfrm>
          <a:prstGeom prst="rect">
            <a:avLst/>
          </a:prstGeom>
          <a:noFill/>
          <a:ln>
            <a:solidFill>
              <a:schemeClr val="tx1"/>
            </a:solidFill>
          </a:ln>
        </p:spPr>
      </p:pic>
      <p:sp>
        <p:nvSpPr>
          <p:cNvPr id="6" name="Arrow: Left 5">
            <a:extLst>
              <a:ext uri="{FF2B5EF4-FFF2-40B4-BE49-F238E27FC236}">
                <a16:creationId xmlns:a16="http://schemas.microsoft.com/office/drawing/2014/main" id="{0EA88DE4-20B8-55C7-778D-E21203136B01}"/>
              </a:ext>
            </a:extLst>
          </p:cNvPr>
          <p:cNvSpPr/>
          <p:nvPr/>
        </p:nvSpPr>
        <p:spPr>
          <a:xfrm rot="1894470">
            <a:off x="6601522" y="3953107"/>
            <a:ext cx="1711712" cy="495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here</a:t>
            </a:r>
          </a:p>
        </p:txBody>
      </p:sp>
    </p:spTree>
    <p:extLst>
      <p:ext uri="{BB962C8B-B14F-4D97-AF65-F5344CB8AC3E}">
        <p14:creationId xmlns:p14="http://schemas.microsoft.com/office/powerpoint/2010/main" val="321640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Documents – </a:t>
            </a:r>
            <a:r>
              <a:rPr lang="en-US" dirty="0">
                <a:ln w="0">
                  <a:noFill/>
                </a:ln>
                <a:solidFill>
                  <a:srgbClr val="FF0000"/>
                </a:solidFill>
                <a:cs typeface="Calibri Light"/>
              </a:rPr>
              <a:t>Due May 19</a:t>
            </a:r>
            <a:r>
              <a:rPr lang="en-US" baseline="30000" dirty="0">
                <a:ln w="0">
                  <a:noFill/>
                </a:ln>
                <a:solidFill>
                  <a:srgbClr val="FF0000"/>
                </a:solidFill>
                <a:cs typeface="Calibri Light"/>
              </a:rPr>
              <a:t>th</a:t>
            </a:r>
            <a:r>
              <a:rPr lang="en-US" dirty="0">
                <a:ln w="0">
                  <a:noFill/>
                </a:ln>
                <a:solidFill>
                  <a:srgbClr val="FF0000"/>
                </a:solidFill>
                <a:cs typeface="Calibri Light"/>
              </a:rPr>
              <a:t> </a:t>
            </a:r>
          </a:p>
        </p:txBody>
      </p:sp>
      <p:sp>
        <p:nvSpPr>
          <p:cNvPr id="2" name="TextBox 1">
            <a:extLst>
              <a:ext uri="{FF2B5EF4-FFF2-40B4-BE49-F238E27FC236}">
                <a16:creationId xmlns:a16="http://schemas.microsoft.com/office/drawing/2014/main" id="{8A135054-6B42-5FCD-FECE-5CE3785778AD}"/>
              </a:ext>
            </a:extLst>
          </p:cNvPr>
          <p:cNvSpPr txBox="1"/>
          <p:nvPr/>
        </p:nvSpPr>
        <p:spPr>
          <a:xfrm>
            <a:off x="709145" y="1389888"/>
            <a:ext cx="710428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indent="-457200">
              <a:buFont typeface="+mj-lt"/>
              <a:buAutoNum type="arabicPeriod" startAt="2"/>
            </a:pPr>
            <a:r>
              <a:rPr lang="en-US" sz="2000" b="1" dirty="0">
                <a:latin typeface="-webkit-standard"/>
                <a:cs typeface="Calibri"/>
              </a:rPr>
              <a:t>Final Local Plan &amp; Budget Status Update</a:t>
            </a:r>
            <a:br>
              <a:rPr lang="en-US" sz="2000" b="1" dirty="0">
                <a:latin typeface="-webkit-standard"/>
                <a:cs typeface="Calibri"/>
              </a:rPr>
            </a:br>
            <a:r>
              <a:rPr lang="en-US" sz="2000" dirty="0">
                <a:latin typeface="-webkit-standard"/>
                <a:cs typeface="Calibri"/>
              </a:rPr>
              <a:t>Make sure the plan reflects the last approved modified budget and complete the last two columns of the plan. Don’t forget to update the equipment and salaries tabs.</a:t>
            </a:r>
          </a:p>
          <a:p>
            <a:pPr lvl="1" indent="-457200">
              <a:buFont typeface="+mj-lt"/>
              <a:buAutoNum type="arabicPeriod" startAt="2"/>
            </a:pPr>
            <a:endParaRPr lang="en-US" sz="2000" dirty="0"/>
          </a:p>
          <a:p>
            <a:pPr lvl="1" indent="-457200">
              <a:buFont typeface="+mj-lt"/>
              <a:buAutoNum type="arabicPeriod" startAt="2"/>
            </a:pPr>
            <a:r>
              <a:rPr lang="en-US" sz="2000" b="1" dirty="0">
                <a:latin typeface="-webkit-standard"/>
                <a:cs typeface="Calibri"/>
              </a:rPr>
              <a:t>End of Year Report: </a:t>
            </a:r>
            <a:br>
              <a:rPr lang="en-US" sz="2000" b="1" dirty="0">
                <a:latin typeface="-webkit-standard"/>
                <a:cs typeface="Calibri"/>
              </a:rPr>
            </a:br>
            <a:r>
              <a:rPr lang="en-US" sz="2000" dirty="0">
                <a:latin typeface="-webkit-standard"/>
                <a:cs typeface="Calibri"/>
              </a:rPr>
              <a:t>The Questions are in NCPerkins.org</a:t>
            </a:r>
          </a:p>
          <a:p>
            <a:pPr lvl="1" indent="-457200">
              <a:buFont typeface="+mj-lt"/>
              <a:buAutoNum type="arabicPeriod" startAt="2"/>
            </a:pPr>
            <a:endParaRPr lang="en-US" sz="2000" dirty="0">
              <a:latin typeface="-webkit-standard"/>
              <a:cs typeface="Calibri"/>
            </a:endParaRPr>
          </a:p>
          <a:p>
            <a:pPr lvl="1" indent="-457200">
              <a:buFont typeface="+mj-lt"/>
              <a:buAutoNum type="arabicPeriod" startAt="2"/>
            </a:pPr>
            <a:r>
              <a:rPr lang="en-US" sz="2000" b="1" dirty="0">
                <a:latin typeface="-webkit-standard"/>
                <a:cs typeface="Calibri"/>
              </a:rPr>
              <a:t>Promising Practice Video</a:t>
            </a:r>
            <a:r>
              <a:rPr lang="en-US" sz="2000" dirty="0">
                <a:latin typeface="-webkit-standard"/>
                <a:cs typeface="Calibri"/>
              </a:rPr>
              <a:t> to share an activity that may be beneficial to other colleges in implementing Perkins V. </a:t>
            </a:r>
            <a:r>
              <a:rPr lang="en-US" sz="2000" dirty="0">
                <a:solidFill>
                  <a:srgbClr val="FF0000"/>
                </a:solidFill>
                <a:latin typeface="-webkit-standard"/>
                <a:cs typeface="Calibri"/>
              </a:rPr>
              <a:t>Please plan to show it during our online session</a:t>
            </a:r>
            <a:r>
              <a:rPr lang="en-US" sz="2000">
                <a:solidFill>
                  <a:srgbClr val="FF0000"/>
                </a:solidFill>
                <a:latin typeface="-webkit-standard"/>
                <a:cs typeface="Calibri"/>
              </a:rPr>
              <a:t> the week of June 5-7.</a:t>
            </a:r>
            <a:r>
              <a:rPr lang="en-US" sz="2000" dirty="0">
                <a:solidFill>
                  <a:srgbClr val="FF0000"/>
                </a:solidFill>
                <a:latin typeface="-webkit-standard"/>
                <a:cs typeface="Calibri"/>
              </a:rPr>
              <a:t> </a:t>
            </a:r>
            <a:r>
              <a:rPr lang="en-US" sz="2000">
                <a:solidFill>
                  <a:srgbClr val="FF0000"/>
                </a:solidFill>
                <a:latin typeface="-webkit-standard"/>
                <a:cs typeface="Calibri"/>
              </a:rPr>
              <a:t> </a:t>
            </a:r>
            <a:endParaRPr lang="en-US" sz="2000" dirty="0">
              <a:solidFill>
                <a:srgbClr val="FF0000"/>
              </a:solidFill>
              <a:cs typeface="Calibri"/>
            </a:endParaRPr>
          </a:p>
          <a:p>
            <a:pPr lvl="1" indent="-457200">
              <a:buAutoNum type="arabicPeriod" startAt="2"/>
            </a:pPr>
            <a:endParaRPr lang="en-US" sz="2000" dirty="0">
              <a:latin typeface="-webkit-standard"/>
              <a:cs typeface="Calibri"/>
            </a:endParaRPr>
          </a:p>
          <a:p>
            <a:pPr lvl="1" indent="-457200"/>
            <a:endParaRPr lang="en-US" sz="2000" b="1" dirty="0">
              <a:latin typeface="-webkit-standard"/>
              <a:cs typeface="Calibri"/>
            </a:endParaRPr>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A3255-D1BD-F4AA-F78F-7466EA812E1F}"/>
              </a:ext>
            </a:extLst>
          </p:cNvPr>
          <p:cNvSpPr>
            <a:spLocks noGrp="1"/>
          </p:cNvSpPr>
          <p:nvPr>
            <p:ph idx="1"/>
          </p:nvPr>
        </p:nvSpPr>
        <p:spPr/>
        <p:txBody>
          <a:bodyPr vert="horz" lIns="91440" tIns="45720" rIns="91440" bIns="45720" rtlCol="0" anchor="t">
            <a:normAutofit/>
          </a:bodyPr>
          <a:lstStyle/>
          <a:p>
            <a:pPr marL="174625" indent="-174625"/>
            <a:r>
              <a:rPr lang="en-US" dirty="0">
                <a:solidFill>
                  <a:srgbClr val="003768"/>
                </a:solidFill>
              </a:rPr>
              <a:t>June 5 – 9</a:t>
            </a:r>
            <a:endParaRPr lang="en-US"/>
          </a:p>
          <a:p>
            <a:pPr marL="174625" indent="-174625"/>
            <a:r>
              <a:rPr lang="en-US" dirty="0">
                <a:solidFill>
                  <a:srgbClr val="003768"/>
                </a:solidFill>
              </a:rPr>
              <a:t>8am – 4pm Monday – Friday (except noon on Friday)</a:t>
            </a:r>
          </a:p>
          <a:p>
            <a:pPr marL="174625" indent="-174625"/>
            <a:endParaRPr lang="en-US" dirty="0">
              <a:solidFill>
                <a:srgbClr val="003768"/>
              </a:solidFill>
            </a:endParaRPr>
          </a:p>
          <a:p>
            <a:pPr marL="174625" indent="-174625"/>
            <a:r>
              <a:rPr lang="en-US" dirty="0">
                <a:solidFill>
                  <a:srgbClr val="003768"/>
                </a:solidFill>
                <a:latin typeface="Times New Roman"/>
                <a:cs typeface="Times New Roman"/>
              </a:rPr>
              <a:t>Registration coming this week</a:t>
            </a:r>
            <a:endParaRPr lang="en-US" dirty="0">
              <a:solidFill>
                <a:srgbClr val="003768"/>
              </a:solidFill>
            </a:endParaRPr>
          </a:p>
        </p:txBody>
      </p:sp>
      <p:sp>
        <p:nvSpPr>
          <p:cNvPr id="3" name="Title 2">
            <a:extLst>
              <a:ext uri="{FF2B5EF4-FFF2-40B4-BE49-F238E27FC236}">
                <a16:creationId xmlns:a16="http://schemas.microsoft.com/office/drawing/2014/main" id="{054B527E-9634-A7A7-D149-DD2FB4268602}"/>
              </a:ext>
            </a:extLst>
          </p:cNvPr>
          <p:cNvSpPr>
            <a:spLocks noGrp="1"/>
          </p:cNvSpPr>
          <p:nvPr>
            <p:ph type="title"/>
          </p:nvPr>
        </p:nvSpPr>
        <p:spPr/>
        <p:txBody>
          <a:bodyPr/>
          <a:lstStyle/>
          <a:p>
            <a:r>
              <a:rPr lang="en-US" dirty="0"/>
              <a:t>EOY Reviews Online Meetings</a:t>
            </a:r>
          </a:p>
        </p:txBody>
      </p:sp>
      <p:pic>
        <p:nvPicPr>
          <p:cNvPr id="5" name="Picture 4">
            <a:extLst>
              <a:ext uri="{FF2B5EF4-FFF2-40B4-BE49-F238E27FC236}">
                <a16:creationId xmlns:a16="http://schemas.microsoft.com/office/drawing/2014/main" id="{EC293899-8157-15FD-CFEF-CEB3470980D5}"/>
              </a:ext>
            </a:extLst>
          </p:cNvPr>
          <p:cNvPicPr>
            <a:picLocks noChangeAspect="1"/>
          </p:cNvPicPr>
          <p:nvPr/>
        </p:nvPicPr>
        <p:blipFill>
          <a:blip r:embed="rId2"/>
          <a:stretch>
            <a:fillRect/>
          </a:stretch>
        </p:blipFill>
        <p:spPr>
          <a:xfrm>
            <a:off x="4826529" y="2113156"/>
            <a:ext cx="4176146" cy="3030344"/>
          </a:xfrm>
          <a:prstGeom prst="rect">
            <a:avLst/>
          </a:prstGeom>
        </p:spPr>
      </p:pic>
    </p:spTree>
    <p:extLst>
      <p:ext uri="{BB962C8B-B14F-4D97-AF65-F5344CB8AC3E}">
        <p14:creationId xmlns:p14="http://schemas.microsoft.com/office/powerpoint/2010/main" val="10094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Additional EOY Documents </a:t>
            </a:r>
            <a:r>
              <a:rPr lang="en-US" dirty="0">
                <a:ln w="0">
                  <a:noFill/>
                </a:ln>
                <a:solidFill>
                  <a:srgbClr val="FF0000"/>
                </a:solidFill>
                <a:cs typeface="Calibri Light"/>
              </a:rPr>
              <a:t>Due July 7</a:t>
            </a:r>
            <a:r>
              <a:rPr lang="en-US" baseline="30000" dirty="0">
                <a:ln w="0">
                  <a:noFill/>
                </a:ln>
                <a:solidFill>
                  <a:srgbClr val="FF0000"/>
                </a:solidFill>
                <a:cs typeface="Calibri Light"/>
              </a:rPr>
              <a:t>th</a:t>
            </a:r>
            <a:r>
              <a:rPr lang="en-US" dirty="0">
                <a:ln w="0">
                  <a:noFill/>
                </a:ln>
                <a:solidFill>
                  <a:srgbClr val="FF0000"/>
                </a:solidFill>
                <a:cs typeface="Calibri Light"/>
              </a:rPr>
              <a:t> </a:t>
            </a:r>
          </a:p>
        </p:txBody>
      </p:sp>
      <p:sp>
        <p:nvSpPr>
          <p:cNvPr id="2" name="TextBox 1">
            <a:extLst>
              <a:ext uri="{FF2B5EF4-FFF2-40B4-BE49-F238E27FC236}">
                <a16:creationId xmlns:a16="http://schemas.microsoft.com/office/drawing/2014/main" id="{8A135054-6B42-5FCD-FECE-5CE3785778AD}"/>
              </a:ext>
            </a:extLst>
          </p:cNvPr>
          <p:cNvSpPr txBox="1"/>
          <p:nvPr/>
        </p:nvSpPr>
        <p:spPr>
          <a:xfrm>
            <a:off x="695538" y="1503281"/>
            <a:ext cx="7902052"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mj-lt"/>
              <a:buAutoNum type="arabicPeriod"/>
            </a:pPr>
            <a:endParaRPr lang="en-US" sz="2000" b="1" dirty="0">
              <a:solidFill>
                <a:srgbClr val="FF0000"/>
              </a:solidFill>
              <a:latin typeface="-webkit-standard"/>
              <a:cs typeface="Calibri"/>
            </a:endParaRPr>
          </a:p>
          <a:p>
            <a:pPr marL="914400" lvl="1" indent="-457200">
              <a:buAutoNum type="arabicPeriod"/>
            </a:pPr>
            <a:r>
              <a:rPr lang="en-US" sz="2000" b="1" dirty="0">
                <a:latin typeface="-webkit-standard"/>
                <a:cs typeface="Calibri"/>
              </a:rPr>
              <a:t>XDBR for </a:t>
            </a:r>
            <a:r>
              <a:rPr lang="en-US" sz="2000" b="1">
                <a:latin typeface="-webkit-standard"/>
                <a:cs typeface="Calibri"/>
              </a:rPr>
              <a:t>June </a:t>
            </a:r>
            <a:r>
              <a:rPr lang="en-US" sz="2000" b="1" dirty="0">
                <a:latin typeface="-webkit-standard"/>
                <a:cs typeface="Calibri"/>
              </a:rPr>
              <a:t>30, 2023</a:t>
            </a:r>
            <a:r>
              <a:rPr lang="en-US" sz="2000" b="1">
                <a:latin typeface="-webkit-standard"/>
                <a:cs typeface="Calibri"/>
              </a:rPr>
              <a:t>  </a:t>
            </a:r>
            <a:r>
              <a:rPr lang="en-US" sz="2000" b="1" dirty="0">
                <a:solidFill>
                  <a:srgbClr val="FF0000"/>
                </a:solidFill>
                <a:latin typeface="-webkit-standard"/>
                <a:cs typeface="Calibri"/>
              </a:rPr>
              <a:t> </a:t>
            </a:r>
          </a:p>
          <a:p>
            <a:pPr lvl="3" indent="-457200"/>
            <a:r>
              <a:rPr lang="en-US" sz="2000" dirty="0">
                <a:solidFill>
                  <a:srgbClr val="FE0000"/>
                </a:solidFill>
              </a:rPr>
              <a:t>NOTE! </a:t>
            </a:r>
            <a:r>
              <a:rPr lang="en-US" sz="2000" dirty="0"/>
              <a:t>The final XDBR must show the approved budget and expenditures, ask your budget office to print an XDBR before modifying the budget to meet expenditures (an EOY task)</a:t>
            </a:r>
          </a:p>
          <a:p>
            <a:pPr marL="914400" lvl="1" indent="-457200">
              <a:buFont typeface="+mj-lt"/>
              <a:buAutoNum type="arabicPeriod"/>
            </a:pPr>
            <a:endParaRPr lang="en-US" sz="2000" b="1" dirty="0">
              <a:solidFill>
                <a:srgbClr val="FF0000"/>
              </a:solidFill>
              <a:latin typeface="-webkit-standard"/>
              <a:cs typeface="Calibri"/>
            </a:endParaRPr>
          </a:p>
          <a:p>
            <a:pPr marL="914400" lvl="1" indent="-457200">
              <a:buAutoNum type="arabicPeriod"/>
            </a:pPr>
            <a:r>
              <a:rPr lang="en-US" sz="2000" b="1" dirty="0">
                <a:latin typeface="-webkit-standard"/>
                <a:cs typeface="Calibri"/>
              </a:rPr>
              <a:t>Semi-annual Time Certifications January – June 2023  </a:t>
            </a:r>
            <a:r>
              <a:rPr lang="en-US" sz="2000" b="1" dirty="0">
                <a:solidFill>
                  <a:srgbClr val="FF0000"/>
                </a:solidFill>
                <a:latin typeface="-webkit-standard"/>
                <a:cs typeface="Calibri"/>
              </a:rPr>
              <a:t> </a:t>
            </a:r>
          </a:p>
          <a:p>
            <a:pPr lvl="2"/>
            <a:r>
              <a:rPr lang="en-US" sz="2000" dirty="0">
                <a:solidFill>
                  <a:srgbClr val="FF0000"/>
                </a:solidFill>
                <a:latin typeface="-webkit-standard"/>
                <a:cs typeface="Calibri"/>
              </a:rPr>
              <a:t>Remember to get this form signed if employees are leaving at the end of the semester!</a:t>
            </a:r>
          </a:p>
          <a:p>
            <a:pPr marL="800100" lvl="1" indent="-342900">
              <a:buAutoNum type="arabicPeriod"/>
            </a:pPr>
            <a:endParaRPr lang="en-US" sz="2000" dirty="0">
              <a:latin typeface="-webkit-standard"/>
              <a:cs typeface="Calibri"/>
            </a:endParaRPr>
          </a:p>
        </p:txBody>
      </p:sp>
    </p:spTree>
    <p:extLst>
      <p:ext uri="{BB962C8B-B14F-4D97-AF65-F5344CB8AC3E}">
        <p14:creationId xmlns:p14="http://schemas.microsoft.com/office/powerpoint/2010/main" val="21316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DE456-5E3E-7A5E-BFF2-16D726F0124B}"/>
              </a:ext>
            </a:extLst>
          </p:cNvPr>
          <p:cNvSpPr>
            <a:spLocks noGrp="1"/>
          </p:cNvSpPr>
          <p:nvPr>
            <p:ph type="title"/>
          </p:nvPr>
        </p:nvSpPr>
        <p:spPr>
          <a:xfrm>
            <a:off x="1297859" y="126367"/>
            <a:ext cx="7364361" cy="994172"/>
          </a:xfrm>
        </p:spPr>
        <p:txBody>
          <a:bodyPr anchor="ctr">
            <a:normAutofit/>
          </a:bodyPr>
          <a:lstStyle/>
          <a:p>
            <a:r>
              <a:rPr lang="en-US"/>
              <a:t>Equipment Monitoring</a:t>
            </a:r>
            <a:endParaRPr lang="en-US" dirty="0"/>
          </a:p>
        </p:txBody>
      </p:sp>
      <p:sp>
        <p:nvSpPr>
          <p:cNvPr id="2" name="Content Placeholder 1">
            <a:extLst>
              <a:ext uri="{FF2B5EF4-FFF2-40B4-BE49-F238E27FC236}">
                <a16:creationId xmlns:a16="http://schemas.microsoft.com/office/drawing/2014/main" id="{98708BA9-4755-8032-4419-DA7A0CE62D16}"/>
              </a:ext>
            </a:extLst>
          </p:cNvPr>
          <p:cNvSpPr>
            <a:spLocks noGrp="1"/>
          </p:cNvSpPr>
          <p:nvPr>
            <p:ph sz="half" idx="1"/>
          </p:nvPr>
        </p:nvSpPr>
        <p:spPr>
          <a:xfrm>
            <a:off x="628650" y="1369219"/>
            <a:ext cx="4462543" cy="3449762"/>
          </a:xfrm>
        </p:spPr>
        <p:txBody>
          <a:bodyPr vert="horz" lIns="91440" tIns="45720" rIns="91440" bIns="45720" rtlCol="0" anchor="t">
            <a:normAutofit/>
          </a:bodyPr>
          <a:lstStyle/>
          <a:p>
            <a:pPr marL="174625" indent="-174625"/>
            <a:r>
              <a:rPr lang="en-US" sz="2400" dirty="0">
                <a:latin typeface="Times New Roman"/>
                <a:cs typeface="Times New Roman"/>
              </a:rPr>
              <a:t>You have been contacted if you are being monitored</a:t>
            </a:r>
          </a:p>
          <a:p>
            <a:pPr marL="174625" indent="-174625"/>
            <a:r>
              <a:rPr lang="en-US" sz="2400">
                <a:latin typeface="Times New Roman"/>
                <a:cs typeface="Times New Roman"/>
              </a:rPr>
              <a:t>Documents are due May 15th  </a:t>
            </a:r>
          </a:p>
          <a:p>
            <a:pPr marL="174625" indent="-174625"/>
            <a:r>
              <a:rPr lang="en-US" sz="2400" dirty="0">
                <a:latin typeface="Times New Roman"/>
                <a:cs typeface="Times New Roman"/>
              </a:rPr>
              <a:t>Meeting to be scheduled after documents are reviewed</a:t>
            </a:r>
          </a:p>
          <a:p>
            <a:pPr marL="174625" indent="-174625"/>
            <a:r>
              <a:rPr lang="en-US" sz="2400">
                <a:latin typeface="Times New Roman"/>
                <a:cs typeface="Times New Roman"/>
              </a:rPr>
              <a:t>All colleges: always remember to itemize your equipment on the Equipment tab of the Local Plan</a:t>
            </a:r>
            <a:endParaRPr lang="en-US" sz="2400" dirty="0">
              <a:latin typeface="Times New Roman"/>
              <a:cs typeface="Times New Roman"/>
            </a:endParaRPr>
          </a:p>
        </p:txBody>
      </p:sp>
      <p:pic>
        <p:nvPicPr>
          <p:cNvPr id="4" name="Picture 4" descr="Graphical user interface, website&#10;&#10;Description automatically generated">
            <a:extLst>
              <a:ext uri="{FF2B5EF4-FFF2-40B4-BE49-F238E27FC236}">
                <a16:creationId xmlns:a16="http://schemas.microsoft.com/office/drawing/2014/main" id="{CDD158C4-6C72-87BA-1243-CBD517677DD3}"/>
              </a:ext>
            </a:extLst>
          </p:cNvPr>
          <p:cNvPicPr>
            <a:picLocks noChangeAspect="1"/>
          </p:cNvPicPr>
          <p:nvPr/>
        </p:nvPicPr>
        <p:blipFill>
          <a:blip r:embed="rId2"/>
          <a:stretch>
            <a:fillRect/>
          </a:stretch>
        </p:blipFill>
        <p:spPr>
          <a:xfrm>
            <a:off x="5120173" y="1369219"/>
            <a:ext cx="3543459" cy="3449762"/>
          </a:xfrm>
          <a:prstGeom prst="rect">
            <a:avLst/>
          </a:prstGeom>
          <a:noFill/>
        </p:spPr>
      </p:pic>
    </p:spTree>
    <p:extLst>
      <p:ext uri="{BB962C8B-B14F-4D97-AF65-F5344CB8AC3E}">
        <p14:creationId xmlns:p14="http://schemas.microsoft.com/office/powerpoint/2010/main" val="28881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2545F-F19B-5340-EE2B-A5F40A3A1860}"/>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Planning allotment coming soon </a:t>
            </a:r>
            <a:endParaRPr lang="en-US"/>
          </a:p>
        </p:txBody>
      </p:sp>
      <p:sp>
        <p:nvSpPr>
          <p:cNvPr id="3" name="Title 2">
            <a:extLst>
              <a:ext uri="{FF2B5EF4-FFF2-40B4-BE49-F238E27FC236}">
                <a16:creationId xmlns:a16="http://schemas.microsoft.com/office/drawing/2014/main" id="{F25C457F-D146-47DE-4209-6B1A0B29EF73}"/>
              </a:ext>
            </a:extLst>
          </p:cNvPr>
          <p:cNvSpPr>
            <a:spLocks noGrp="1"/>
          </p:cNvSpPr>
          <p:nvPr>
            <p:ph type="title"/>
          </p:nvPr>
        </p:nvSpPr>
        <p:spPr/>
        <p:txBody>
          <a:bodyPr/>
          <a:lstStyle/>
          <a:p>
            <a:r>
              <a:rPr lang="en-US" dirty="0">
                <a:ln w="0">
                  <a:solidFill>
                    <a:srgbClr val="5B9BD5"/>
                  </a:solidFill>
                </a:ln>
                <a:cs typeface="Calibri Light"/>
              </a:rPr>
              <a:t>2023-24 Allotment Calculation</a:t>
            </a:r>
            <a:endParaRPr lang="en-US" dirty="0"/>
          </a:p>
        </p:txBody>
      </p:sp>
      <p:pic>
        <p:nvPicPr>
          <p:cNvPr id="7" name="Picture 7" descr="Chart, pie chart&#10;&#10;Description automatically generated">
            <a:extLst>
              <a:ext uri="{FF2B5EF4-FFF2-40B4-BE49-F238E27FC236}">
                <a16:creationId xmlns:a16="http://schemas.microsoft.com/office/drawing/2014/main" id="{31E3DDE5-488D-E88A-5420-E34259AFAD8D}"/>
              </a:ext>
            </a:extLst>
          </p:cNvPr>
          <p:cNvPicPr>
            <a:picLocks noChangeAspect="1"/>
          </p:cNvPicPr>
          <p:nvPr/>
        </p:nvPicPr>
        <p:blipFill>
          <a:blip r:embed="rId2"/>
          <a:stretch>
            <a:fillRect/>
          </a:stretch>
        </p:blipFill>
        <p:spPr>
          <a:xfrm>
            <a:off x="5012155" y="1265011"/>
            <a:ext cx="3660365" cy="3602588"/>
          </a:xfrm>
          <a:prstGeom prst="rect">
            <a:avLst/>
          </a:prstGeom>
        </p:spPr>
      </p:pic>
    </p:spTree>
    <p:extLst>
      <p:ext uri="{BB962C8B-B14F-4D97-AF65-F5344CB8AC3E}">
        <p14:creationId xmlns:p14="http://schemas.microsoft.com/office/powerpoint/2010/main" val="39151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8BA36-FDDC-420E-8C06-F5909374F627}"/>
              </a:ext>
            </a:extLst>
          </p:cNvPr>
          <p:cNvSpPr>
            <a:spLocks noGrp="1"/>
          </p:cNvSpPr>
          <p:nvPr>
            <p:ph idx="1"/>
          </p:nvPr>
        </p:nvSpPr>
        <p:spPr>
          <a:xfrm>
            <a:off x="628650" y="1520475"/>
            <a:ext cx="7886700" cy="3548753"/>
          </a:xfrm>
        </p:spPr>
        <p:txBody>
          <a:bodyPr vert="horz" lIns="91440" tIns="45720" rIns="91440" bIns="45720" rtlCol="0" anchor="t">
            <a:normAutofit fontScale="92500" lnSpcReduction="10000"/>
          </a:bodyPr>
          <a:lstStyle/>
          <a:p>
            <a:pPr marL="0" indent="0">
              <a:buNone/>
            </a:pPr>
            <a:r>
              <a:rPr lang="en-US" sz="3200" dirty="0">
                <a:solidFill>
                  <a:srgbClr val="FF0000"/>
                </a:solidFill>
              </a:rPr>
              <a:t> </a:t>
            </a:r>
          </a:p>
          <a:p>
            <a:pPr marL="512445" indent="-512445">
              <a:lnSpc>
                <a:spcPct val="107000"/>
              </a:lnSpc>
              <a:spcBef>
                <a:spcPts val="0"/>
              </a:spcBef>
              <a:spcAft>
                <a:spcPts val="300"/>
              </a:spcAft>
              <a:buFont typeface="Wingdings" panose="05000000000000000000" pitchFamily="2" charset="2"/>
              <a:buChar char="o"/>
            </a:pPr>
            <a:r>
              <a:rPr lang="en-US" sz="2400" dirty="0">
                <a:solidFill>
                  <a:schemeClr val="accent6">
                    <a:lumMod val="75000"/>
                  </a:schemeClr>
                </a:solidFill>
                <a:effectLst/>
                <a:latin typeface="Calibri"/>
                <a:ea typeface="Calibri" panose="020F0502020204030204" pitchFamily="34" charset="0"/>
                <a:cs typeface="Arial"/>
              </a:rPr>
              <a:t>Enter </a:t>
            </a:r>
            <a:r>
              <a:rPr lang="en-US" sz="2400" u="sng" dirty="0">
                <a:solidFill>
                  <a:schemeClr val="accent6">
                    <a:lumMod val="75000"/>
                  </a:schemeClr>
                </a:solidFill>
                <a:effectLst/>
                <a:latin typeface="Calibri"/>
                <a:ea typeface="Calibri" panose="020F0502020204030204" pitchFamily="34" charset="0"/>
                <a:cs typeface="Arial"/>
              </a:rPr>
              <a:t>all 5</a:t>
            </a:r>
            <a:r>
              <a:rPr lang="en-US" sz="2400" dirty="0">
                <a:solidFill>
                  <a:schemeClr val="accent6">
                    <a:lumMod val="75000"/>
                  </a:schemeClr>
                </a:solidFill>
                <a:effectLst/>
                <a:latin typeface="Calibri"/>
                <a:ea typeface="Calibri" panose="020F0502020204030204" pitchFamily="34" charset="0"/>
                <a:cs typeface="Arial"/>
              </a:rPr>
              <a:t> </a:t>
            </a:r>
            <a:r>
              <a:rPr lang="en-US" sz="2400">
                <a:solidFill>
                  <a:schemeClr val="accent6">
                    <a:lumMod val="75000"/>
                  </a:schemeClr>
                </a:solidFill>
                <a:latin typeface="Calibri"/>
                <a:ea typeface="Calibri" panose="020F0502020204030204" pitchFamily="34" charset="0"/>
                <a:cs typeface="Arial"/>
              </a:rPr>
              <a:t>types of </a:t>
            </a:r>
            <a:br>
              <a:rPr lang="en-US" sz="2400" dirty="0">
                <a:latin typeface="Calibri"/>
                <a:ea typeface="Calibri" panose="020F0502020204030204" pitchFamily="34" charset="0"/>
                <a:cs typeface="Arial"/>
              </a:rPr>
            </a:br>
            <a:r>
              <a:rPr lang="en-US" sz="2400">
                <a:solidFill>
                  <a:schemeClr val="accent6">
                    <a:lumMod val="75000"/>
                  </a:schemeClr>
                </a:solidFill>
                <a:latin typeface="Calibri"/>
                <a:ea typeface="Calibri" panose="020F0502020204030204" pitchFamily="34" charset="0"/>
                <a:cs typeface="Arial"/>
              </a:rPr>
              <a:t>contacts (can </a:t>
            </a:r>
            <a:r>
              <a:rPr lang="en-US" sz="2400" dirty="0" err="1">
                <a:solidFill>
                  <a:schemeClr val="accent6">
                    <a:lumMod val="75000"/>
                  </a:schemeClr>
                </a:solidFill>
                <a:latin typeface="Calibri"/>
                <a:ea typeface="Calibri" panose="020F0502020204030204" pitchFamily="34" charset="0"/>
                <a:cs typeface="Arial"/>
              </a:rPr>
              <a:t>i.d.</a:t>
            </a:r>
            <a:r>
              <a:rPr lang="en-US" sz="2400">
                <a:solidFill>
                  <a:schemeClr val="accent6">
                    <a:lumMod val="75000"/>
                  </a:schemeClr>
                </a:solidFill>
                <a:latin typeface="Calibri"/>
                <a:ea typeface="Calibri" panose="020F0502020204030204" pitchFamily="34" charset="0"/>
                <a:cs typeface="Arial"/>
              </a:rPr>
              <a:t> &gt; 1 per role)  </a:t>
            </a:r>
            <a:endParaRPr lang="en-US" sz="2400" dirty="0">
              <a:solidFill>
                <a:schemeClr val="accent6">
                  <a:lumMod val="75000"/>
                </a:schemeClr>
              </a:solidFill>
              <a:effectLst/>
              <a:latin typeface="Calibri"/>
              <a:ea typeface="Calibri" panose="020F0502020204030204" pitchFamily="34" charset="0"/>
              <a:cs typeface="Arial" panose="020B0604020202020204" pitchFamily="34" charset="0"/>
            </a:endParaRPr>
          </a:p>
          <a:p>
            <a:pPr marL="512445" marR="0" lvl="0" indent="-512445">
              <a:lnSpc>
                <a:spcPct val="107000"/>
              </a:lnSpc>
              <a:spcBef>
                <a:spcPts val="0"/>
              </a:spcBef>
              <a:spcAft>
                <a:spcPts val="300"/>
              </a:spcAft>
              <a:buFont typeface="Wingdings" panose="05000000000000000000" pitchFamily="2" charset="2"/>
              <a:buChar char="o"/>
            </a:pPr>
            <a:r>
              <a:rPr lang="en-US" sz="2400" dirty="0">
                <a:solidFill>
                  <a:schemeClr val="accent6">
                    <a:lumMod val="75000"/>
                  </a:schemeClr>
                </a:solidFill>
                <a:effectLst/>
                <a:latin typeface="Calibri"/>
                <a:ea typeface="Calibri" panose="020F0502020204030204" pitchFamily="34" charset="0"/>
                <a:cs typeface="Arial"/>
              </a:rPr>
              <a:t>Submit Signed Allotment Options</a:t>
            </a:r>
          </a:p>
          <a:p>
            <a:pPr marL="512445" indent="-512445">
              <a:lnSpc>
                <a:spcPct val="107000"/>
              </a:lnSpc>
              <a:spcBef>
                <a:spcPts val="0"/>
              </a:spcBef>
              <a:spcAft>
                <a:spcPts val="300"/>
              </a:spcAft>
              <a:buFont typeface="Wingdings" panose="05000000000000000000" pitchFamily="2" charset="2"/>
              <a:buChar char="o"/>
            </a:pPr>
            <a:r>
              <a:rPr lang="en-US" sz="2400" dirty="0">
                <a:solidFill>
                  <a:schemeClr val="accent6">
                    <a:lumMod val="75000"/>
                  </a:schemeClr>
                </a:solidFill>
                <a:effectLst/>
                <a:latin typeface="Calibri"/>
                <a:ea typeface="Calibri" panose="020F0502020204030204" pitchFamily="34" charset="0"/>
                <a:cs typeface="Arial"/>
              </a:rPr>
              <a:t>Submit Signed Assurances</a:t>
            </a:r>
            <a:endParaRPr lang="en-US" sz="2400" dirty="0">
              <a:solidFill>
                <a:schemeClr val="accent6">
                  <a:lumMod val="75000"/>
                </a:schemeClr>
              </a:solidFill>
              <a:latin typeface="Calibri"/>
              <a:ea typeface="Calibri" panose="020F0502020204030204" pitchFamily="34" charset="0"/>
              <a:cs typeface="Arial" panose="020B0604020202020204" pitchFamily="34" charset="0"/>
            </a:endParaRPr>
          </a:p>
          <a:p>
            <a:pPr marL="0" indent="0">
              <a:lnSpc>
                <a:spcPct val="107000"/>
              </a:lnSpc>
              <a:spcBef>
                <a:spcPts val="0"/>
              </a:spcBef>
              <a:spcAft>
                <a:spcPts val="300"/>
              </a:spcAft>
              <a:buNone/>
            </a:pPr>
            <a:endParaRPr lang="en-US" sz="2400">
              <a:effectLst/>
              <a:latin typeface="Calibri"/>
              <a:ea typeface="Calibri" panose="020F0502020204030204" pitchFamily="34" charset="0"/>
              <a:cs typeface="Arial" panose="020B0604020202020204" pitchFamily="34" charset="0"/>
            </a:endParaRPr>
          </a:p>
          <a:p>
            <a:pPr marL="512445" marR="0" lvl="0" indent="-512445">
              <a:lnSpc>
                <a:spcPct val="107000"/>
              </a:lnSpc>
              <a:spcBef>
                <a:spcPts val="0"/>
              </a:spcBef>
              <a:spcAft>
                <a:spcPts val="300"/>
              </a:spcAft>
              <a:buFont typeface="Wingdings" panose="05000000000000000000" pitchFamily="2" charset="2"/>
              <a:buChar char="o"/>
            </a:pPr>
            <a:r>
              <a:rPr lang="en-US" sz="2400" dirty="0">
                <a:effectLst/>
                <a:latin typeface="Calibri" panose="020F0502020204030204" pitchFamily="34" charset="0"/>
                <a:ea typeface="Calibri" panose="020F0502020204030204" pitchFamily="34" charset="0"/>
                <a:cs typeface="Arial" panose="020B0604020202020204" pitchFamily="34" charset="0"/>
              </a:rPr>
              <a:t>Submit local plan and budget</a:t>
            </a:r>
          </a:p>
          <a:p>
            <a:pPr marL="512445" marR="0" lvl="0" indent="-512445">
              <a:lnSpc>
                <a:spcPct val="107000"/>
              </a:lnSpc>
              <a:spcBef>
                <a:spcPts val="0"/>
              </a:spcBef>
              <a:spcAft>
                <a:spcPts val="300"/>
              </a:spcAft>
              <a:buFont typeface="Wingdings" panose="05000000000000000000" pitchFamily="2" charset="2"/>
              <a:buChar char="o"/>
            </a:pPr>
            <a:r>
              <a:rPr lang="en-US" sz="2400" dirty="0">
                <a:effectLst/>
                <a:latin typeface="Calibri" panose="020F0502020204030204" pitchFamily="34" charset="0"/>
                <a:ea typeface="Calibri" panose="020F0502020204030204" pitchFamily="34" charset="0"/>
                <a:cs typeface="Arial" panose="020B0604020202020204" pitchFamily="34" charset="0"/>
              </a:rPr>
              <a:t>Submit job descriptions for all Perkins funded positions through payroll  </a:t>
            </a:r>
          </a:p>
          <a:p>
            <a:pPr marL="0" indent="0">
              <a:buNone/>
            </a:pPr>
            <a:endParaRPr lang="en-US" sz="3200" dirty="0"/>
          </a:p>
        </p:txBody>
      </p:sp>
      <p:sp>
        <p:nvSpPr>
          <p:cNvPr id="3" name="Title 2">
            <a:extLst>
              <a:ext uri="{FF2B5EF4-FFF2-40B4-BE49-F238E27FC236}">
                <a16:creationId xmlns:a16="http://schemas.microsoft.com/office/drawing/2014/main" id="{0925E70C-43CE-B316-6BB3-6B8DEEB78549}"/>
              </a:ext>
            </a:extLst>
          </p:cNvPr>
          <p:cNvSpPr>
            <a:spLocks noGrp="1"/>
          </p:cNvSpPr>
          <p:nvPr>
            <p:ph type="title"/>
          </p:nvPr>
        </p:nvSpPr>
        <p:spPr>
          <a:ln>
            <a:noFill/>
          </a:ln>
        </p:spPr>
        <p:txBody>
          <a:bodyPr/>
          <a:lstStyle/>
          <a:p>
            <a:r>
              <a:rPr lang="en-US" dirty="0"/>
              <a:t>Planning for next year – </a:t>
            </a:r>
            <a:r>
              <a:rPr lang="en-US" dirty="0">
                <a:ln w="0">
                  <a:noFill/>
                </a:ln>
                <a:solidFill>
                  <a:srgbClr val="FF0000"/>
                </a:solidFill>
                <a:cs typeface="Calibri Light"/>
              </a:rPr>
              <a:t>Due June 2</a:t>
            </a:r>
            <a:r>
              <a:rPr lang="en-US" baseline="30000" dirty="0">
                <a:ln w="0">
                  <a:noFill/>
                </a:ln>
                <a:solidFill>
                  <a:srgbClr val="FF0000"/>
                </a:solidFill>
                <a:cs typeface="Calibri Light"/>
              </a:rPr>
              <a:t>nd</a:t>
            </a:r>
            <a:r>
              <a:rPr lang="en-US" dirty="0">
                <a:ln w="0">
                  <a:noFill/>
                </a:ln>
                <a:solidFill>
                  <a:srgbClr val="FF0000"/>
                </a:solidFill>
                <a:cs typeface="Calibri Light"/>
              </a:rPr>
              <a:t> </a:t>
            </a:r>
            <a:endParaRPr lang="en-US" dirty="0">
              <a:solidFill>
                <a:srgbClr val="FF0000"/>
              </a:solidFill>
            </a:endParaRPr>
          </a:p>
        </p:txBody>
      </p:sp>
      <p:sp>
        <p:nvSpPr>
          <p:cNvPr id="4" name="Double Wave 3">
            <a:extLst>
              <a:ext uri="{FF2B5EF4-FFF2-40B4-BE49-F238E27FC236}">
                <a16:creationId xmlns:a16="http://schemas.microsoft.com/office/drawing/2014/main" id="{40D9B341-3418-32BC-2CDF-2C8C0584F855}"/>
              </a:ext>
            </a:extLst>
          </p:cNvPr>
          <p:cNvSpPr/>
          <p:nvPr/>
        </p:nvSpPr>
        <p:spPr>
          <a:xfrm>
            <a:off x="4534919" y="1021547"/>
            <a:ext cx="4205737" cy="1416205"/>
          </a:xfrm>
          <a:prstGeom prst="doubleWave">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rgbClr val="EEB111"/>
                </a:solidFill>
              </a:rPr>
              <a:t>The 2023-24 course is in NCPerkins.org</a:t>
            </a:r>
            <a:endParaRPr lang="en-US" dirty="0" err="1"/>
          </a:p>
        </p:txBody>
      </p:sp>
    </p:spTree>
    <p:extLst>
      <p:ext uri="{BB962C8B-B14F-4D97-AF65-F5344CB8AC3E}">
        <p14:creationId xmlns:p14="http://schemas.microsoft.com/office/powerpoint/2010/main" val="42373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CB6F46-7EA3-6A41-B111-D6560490FE7E}"/>
              </a:ext>
            </a:extLst>
          </p:cNvPr>
          <p:cNvSpPr>
            <a:spLocks noGrp="1"/>
          </p:cNvSpPr>
          <p:nvPr>
            <p:ph idx="1"/>
          </p:nvPr>
        </p:nvSpPr>
        <p:spPr/>
        <p:txBody>
          <a:bodyPr/>
          <a:lstStyle/>
          <a:p>
            <a:pPr marL="0" indent="0">
              <a:spcAft>
                <a:spcPts val="600"/>
              </a:spcAft>
              <a:buNone/>
            </a:pPr>
            <a:r>
              <a:rPr lang="en-US" dirty="0"/>
              <a:t>Discussion 2023-24 program year either in-person or virtually to</a:t>
            </a:r>
          </a:p>
          <a:p>
            <a:pPr>
              <a:spcAft>
                <a:spcPts val="600"/>
              </a:spcAft>
            </a:pPr>
            <a:r>
              <a:rPr lang="en-US" dirty="0"/>
              <a:t>Review plan and budget</a:t>
            </a:r>
          </a:p>
          <a:p>
            <a:pPr>
              <a:spcAft>
                <a:spcPts val="600"/>
              </a:spcAft>
            </a:pPr>
            <a:r>
              <a:rPr lang="en-US" dirty="0"/>
              <a:t>Discuss CLNA connections</a:t>
            </a:r>
          </a:p>
          <a:p>
            <a:pPr>
              <a:spcAft>
                <a:spcPts val="600"/>
              </a:spcAft>
            </a:pPr>
            <a:r>
              <a:rPr lang="en-US" dirty="0"/>
              <a:t>Approve or revise and resubmit</a:t>
            </a:r>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45B5EDF3-33E4-F831-8ACC-BCF86C9DC353}"/>
              </a:ext>
            </a:extLst>
          </p:cNvPr>
          <p:cNvSpPr>
            <a:spLocks noGrp="1"/>
          </p:cNvSpPr>
          <p:nvPr>
            <p:ph type="title"/>
          </p:nvPr>
        </p:nvSpPr>
        <p:spPr/>
        <p:txBody>
          <a:bodyPr/>
          <a:lstStyle/>
          <a:p>
            <a:r>
              <a:rPr lang="en-US" dirty="0"/>
              <a:t>June/July in-person/virtual discussion</a:t>
            </a:r>
          </a:p>
        </p:txBody>
      </p:sp>
      <p:pic>
        <p:nvPicPr>
          <p:cNvPr id="4" name="Picture 3">
            <a:extLst>
              <a:ext uri="{FF2B5EF4-FFF2-40B4-BE49-F238E27FC236}">
                <a16:creationId xmlns:a16="http://schemas.microsoft.com/office/drawing/2014/main" id="{5B1DC85D-D603-9FCF-E3FD-784888BE086A}"/>
              </a:ext>
            </a:extLst>
          </p:cNvPr>
          <p:cNvPicPr>
            <a:picLocks noChangeAspect="1"/>
          </p:cNvPicPr>
          <p:nvPr/>
        </p:nvPicPr>
        <p:blipFill>
          <a:blip r:embed="rId2"/>
          <a:stretch>
            <a:fillRect/>
          </a:stretch>
        </p:blipFill>
        <p:spPr>
          <a:xfrm>
            <a:off x="4403150" y="2012793"/>
            <a:ext cx="4431914" cy="2954609"/>
          </a:xfrm>
          <a:prstGeom prst="rect">
            <a:avLst/>
          </a:prstGeom>
        </p:spPr>
      </p:pic>
    </p:spTree>
    <p:extLst>
      <p:ext uri="{BB962C8B-B14F-4D97-AF65-F5344CB8AC3E}">
        <p14:creationId xmlns:p14="http://schemas.microsoft.com/office/powerpoint/2010/main" val="26227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836521" y="1940837"/>
            <a:ext cx="7920990" cy="420571"/>
          </a:xfrm>
        </p:spPr>
        <p:txBody>
          <a:bodyPr vert="horz" lIns="91440" tIns="45720" rIns="91440" bIns="45720" rtlCol="0" anchor="t">
            <a:normAutofit/>
          </a:bodyPr>
          <a:lstStyle/>
          <a:p>
            <a:pPr marL="174625" indent="-174625"/>
            <a:r>
              <a:rPr lang="en-US" dirty="0">
                <a:latin typeface="Times New Roman"/>
                <a:cs typeface="Times New Roman"/>
              </a:rPr>
              <a:t>Last webinar in 2022-23:</a:t>
            </a:r>
            <a:endParaRPr lang="en-US"/>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00050" y="4099892"/>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sp>
        <p:nvSpPr>
          <p:cNvPr id="7" name="TextBox 6">
            <a:extLst>
              <a:ext uri="{FF2B5EF4-FFF2-40B4-BE49-F238E27FC236}">
                <a16:creationId xmlns:a16="http://schemas.microsoft.com/office/drawing/2014/main" id="{9BEB66DD-7F73-D26D-B870-7F7DDC46D3B9}"/>
              </a:ext>
            </a:extLst>
          </p:cNvPr>
          <p:cNvSpPr txBox="1"/>
          <p:nvPr/>
        </p:nvSpPr>
        <p:spPr>
          <a:xfrm>
            <a:off x="1171935" y="2436398"/>
            <a:ext cx="3214402" cy="400110"/>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June 13, 2023</a:t>
            </a:r>
          </a:p>
        </p:txBody>
      </p:sp>
      <p:pic>
        <p:nvPicPr>
          <p:cNvPr id="8" name="Picture 8" descr="Graphical user interface&#10;&#10;Description automatically generated">
            <a:extLst>
              <a:ext uri="{FF2B5EF4-FFF2-40B4-BE49-F238E27FC236}">
                <a16:creationId xmlns:a16="http://schemas.microsoft.com/office/drawing/2014/main" id="{E16D3CBE-9EA0-F605-B21A-67538FBA619C}"/>
              </a:ext>
            </a:extLst>
          </p:cNvPr>
          <p:cNvPicPr>
            <a:picLocks noChangeAspect="1"/>
          </p:cNvPicPr>
          <p:nvPr/>
        </p:nvPicPr>
        <p:blipFill>
          <a:blip r:embed="rId4"/>
          <a:stretch>
            <a:fillRect/>
          </a:stretch>
        </p:blipFill>
        <p:spPr>
          <a:xfrm>
            <a:off x="4517757" y="1431101"/>
            <a:ext cx="4147733" cy="2252238"/>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362" y="3467819"/>
            <a:ext cx="4221150" cy="1549314"/>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49" y="1650774"/>
            <a:ext cx="8406493" cy="3492725"/>
          </a:xfrm>
        </p:spPr>
        <p:txBody>
          <a:bodyPr vert="horz" lIns="91440" tIns="45720" rIns="91440" bIns="45720" rtlCol="0" anchor="t">
            <a:normAutofit fontScale="92500" lnSpcReduction="20000"/>
          </a:bodyPr>
          <a:lstStyle/>
          <a:p>
            <a:pPr marL="401320" indent="-292100" defTabSz="411163">
              <a:spcBef>
                <a:spcPts val="0"/>
              </a:spcBef>
              <a:spcAft>
                <a:spcPts val="600"/>
              </a:spcAft>
            </a:pPr>
            <a:r>
              <a:rPr lang="en-US" sz="2900" dirty="0">
                <a:effectLst/>
                <a:latin typeface="Calibri"/>
                <a:ea typeface="Calibri"/>
                <a:cs typeface="Times New Roman"/>
              </a:rPr>
              <a:t>May 17			Entrepreneurship</a:t>
            </a:r>
            <a:r>
              <a:rPr lang="en-US" sz="2900" dirty="0">
                <a:latin typeface="Calibri"/>
                <a:ea typeface="Calibri"/>
                <a:cs typeface="Times New Roman"/>
              </a:rPr>
              <a:t> </a:t>
            </a:r>
            <a:r>
              <a:rPr lang="en-US" sz="2900" dirty="0">
                <a:solidFill>
                  <a:srgbClr val="FF0000"/>
                </a:solidFill>
                <a:latin typeface="Calibri"/>
                <a:ea typeface="Calibri"/>
                <a:cs typeface="Times New Roman"/>
              </a:rPr>
              <a:t>postponed</a:t>
            </a:r>
            <a:endParaRPr lang="en-US">
              <a:solidFill>
                <a:srgbClr val="FF0000"/>
              </a:solidFill>
            </a:endParaRPr>
          </a:p>
          <a:p>
            <a:pPr marL="401320" indent="-292100" defTabSz="411163">
              <a:spcBef>
                <a:spcPts val="0"/>
              </a:spcBef>
              <a:spcAft>
                <a:spcPts val="600"/>
              </a:spcAft>
            </a:pPr>
            <a:endParaRPr lang="en-US" sz="2900" dirty="0">
              <a:effectLst/>
              <a:latin typeface="Calibri" panose="020F0502020204030204" pitchFamily="34" charset="0"/>
              <a:ea typeface="Calibri" panose="020F0502020204030204" pitchFamily="34" charset="0"/>
            </a:endParaRPr>
          </a:p>
          <a:p>
            <a:pPr marL="401320"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June 21			Non-Profit Leadership and Management                     	 </a:t>
            </a:r>
          </a:p>
          <a:p>
            <a:pPr marL="0" indent="0">
              <a:buNone/>
            </a:pPr>
            <a:endParaRPr lang="en-US" dirty="0"/>
          </a:p>
          <a:p>
            <a:pPr marL="0" indent="0">
              <a:buNone/>
            </a:pPr>
            <a:endParaRPr lang="en-US" dirty="0"/>
          </a:p>
          <a:p>
            <a:pPr marL="0" indent="0">
              <a:buNone/>
            </a:pPr>
            <a:endParaRPr lang="en-US" dirty="0"/>
          </a:p>
          <a:p>
            <a:pPr marL="0" indent="0">
              <a:buNone/>
            </a:pPr>
            <a:r>
              <a:rPr lang="en-US" sz="2900" dirty="0"/>
              <a:t>Register for all webinars at </a:t>
            </a:r>
          </a:p>
          <a:p>
            <a:pPr marL="0" indent="0">
              <a:buNone/>
            </a:pPr>
            <a:r>
              <a:rPr lang="en-US" sz="2900" dirty="0"/>
              <a:t>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3447460766"/>
              </p:ext>
            </p:extLst>
          </p:nvPr>
        </p:nvGraphicFramePr>
        <p:xfrm>
          <a:off x="135291" y="768928"/>
          <a:ext cx="8849382" cy="455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42AEC-51D1-0902-FE02-27F1DFB6DA0F}"/>
              </a:ext>
            </a:extLst>
          </p:cNvPr>
          <p:cNvPicPr>
            <a:picLocks noChangeAspect="1"/>
          </p:cNvPicPr>
          <p:nvPr/>
        </p:nvPicPr>
        <p:blipFill>
          <a:blip r:embed="rId3"/>
          <a:stretch>
            <a:fillRect/>
          </a:stretch>
        </p:blipFill>
        <p:spPr>
          <a:xfrm>
            <a:off x="889819" y="1295621"/>
            <a:ext cx="7364361" cy="3847879"/>
          </a:xfrm>
          <a:prstGeom prst="rect">
            <a:avLst/>
          </a:prstGeom>
          <a:noFill/>
        </p:spPr>
      </p:pic>
      <p:sp>
        <p:nvSpPr>
          <p:cNvPr id="3" name="Title 2">
            <a:extLst>
              <a:ext uri="{FF2B5EF4-FFF2-40B4-BE49-F238E27FC236}">
                <a16:creationId xmlns:a16="http://schemas.microsoft.com/office/drawing/2014/main" id="{AFA94B9B-6266-0B6A-8516-4E5A5D9BDE19}"/>
              </a:ext>
            </a:extLst>
          </p:cNvPr>
          <p:cNvSpPr>
            <a:spLocks noGrp="1"/>
          </p:cNvSpPr>
          <p:nvPr>
            <p:ph type="title"/>
          </p:nvPr>
        </p:nvSpPr>
        <p:spPr>
          <a:xfrm>
            <a:off x="1297859" y="126367"/>
            <a:ext cx="7364361" cy="994172"/>
          </a:xfrm>
        </p:spPr>
        <p:txBody>
          <a:bodyPr anchor="ctr">
            <a:normAutofit/>
          </a:bodyPr>
          <a:lstStyle/>
          <a:p>
            <a:r>
              <a:rPr lang="en-US" dirty="0"/>
              <a:t>Secondary CTE Summer Conference</a:t>
            </a:r>
            <a:br>
              <a:rPr lang="en-US" dirty="0"/>
            </a:br>
            <a:r>
              <a:rPr lang="en-US" dirty="0"/>
              <a:t>Twin City Quarter, Winston-Salem </a:t>
            </a:r>
          </a:p>
        </p:txBody>
      </p:sp>
    </p:spTree>
    <p:extLst>
      <p:ext uri="{BB962C8B-B14F-4D97-AF65-F5344CB8AC3E}">
        <p14:creationId xmlns:p14="http://schemas.microsoft.com/office/powerpoint/2010/main" val="39226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A2218-143C-855E-BDA7-365D73BC4C5A}"/>
              </a:ext>
            </a:extLst>
          </p:cNvPr>
          <p:cNvSpPr>
            <a:spLocks noGrp="1"/>
          </p:cNvSpPr>
          <p:nvPr>
            <p:ph idx="1"/>
          </p:nvPr>
        </p:nvSpPr>
        <p:spPr>
          <a:xfrm>
            <a:off x="258944" y="4322099"/>
            <a:ext cx="5505113" cy="695033"/>
          </a:xfrm>
        </p:spPr>
        <p:txBody>
          <a:bodyPr vert="horz" lIns="91440" tIns="45720" rIns="91440" bIns="45720" rtlCol="0" anchor="t">
            <a:normAutofit lnSpcReduction="10000"/>
          </a:bodyPr>
          <a:lstStyle/>
          <a:p>
            <a:pPr marL="0" indent="0">
              <a:buNone/>
            </a:pPr>
            <a:r>
              <a:rPr lang="en-US" sz="1800" dirty="0">
                <a:latin typeface="Times New Roman"/>
                <a:cs typeface="Times New Roman"/>
              </a:rPr>
              <a:t>September 20-22</a:t>
            </a:r>
            <a:endParaRPr lang="en-US" dirty="0"/>
          </a:p>
          <a:p>
            <a:pPr marL="0" indent="0">
              <a:buNone/>
            </a:pPr>
            <a:r>
              <a:rPr lang="en-US" sz="1800" dirty="0">
                <a:latin typeface="Times New Roman"/>
                <a:cs typeface="Times New Roman"/>
              </a:rPr>
              <a:t>https://www.acteonline.org/postsecondarycteevent/</a:t>
            </a:r>
            <a:endParaRPr lang="en-US" dirty="0"/>
          </a:p>
        </p:txBody>
      </p:sp>
      <p:sp>
        <p:nvSpPr>
          <p:cNvPr id="3" name="Title 2">
            <a:extLst>
              <a:ext uri="{FF2B5EF4-FFF2-40B4-BE49-F238E27FC236}">
                <a16:creationId xmlns:a16="http://schemas.microsoft.com/office/drawing/2014/main" id="{03EDF0C7-4C68-7361-2124-D13807B2E705}"/>
              </a:ext>
            </a:extLst>
          </p:cNvPr>
          <p:cNvSpPr>
            <a:spLocks noGrp="1"/>
          </p:cNvSpPr>
          <p:nvPr>
            <p:ph type="title"/>
          </p:nvPr>
        </p:nvSpPr>
        <p:spPr/>
        <p:txBody>
          <a:bodyPr/>
          <a:lstStyle/>
          <a:p>
            <a:r>
              <a:rPr lang="en-US" dirty="0"/>
              <a:t>ACTE PACE Conference</a:t>
            </a:r>
          </a:p>
        </p:txBody>
      </p:sp>
      <p:pic>
        <p:nvPicPr>
          <p:cNvPr id="5" name="Picture 4">
            <a:extLst>
              <a:ext uri="{FF2B5EF4-FFF2-40B4-BE49-F238E27FC236}">
                <a16:creationId xmlns:a16="http://schemas.microsoft.com/office/drawing/2014/main" id="{B5E72AFE-F8B3-116C-1B53-707A306EA928}"/>
              </a:ext>
            </a:extLst>
          </p:cNvPr>
          <p:cNvPicPr>
            <a:picLocks noChangeAspect="1"/>
          </p:cNvPicPr>
          <p:nvPr/>
        </p:nvPicPr>
        <p:blipFill>
          <a:blip r:embed="rId2"/>
          <a:stretch>
            <a:fillRect/>
          </a:stretch>
        </p:blipFill>
        <p:spPr>
          <a:xfrm>
            <a:off x="5173922" y="0"/>
            <a:ext cx="3970078" cy="5143500"/>
          </a:xfrm>
          <a:prstGeom prst="rect">
            <a:avLst/>
          </a:prstGeom>
        </p:spPr>
      </p:pic>
      <p:pic>
        <p:nvPicPr>
          <p:cNvPr id="7" name="Picture 6">
            <a:extLst>
              <a:ext uri="{FF2B5EF4-FFF2-40B4-BE49-F238E27FC236}">
                <a16:creationId xmlns:a16="http://schemas.microsoft.com/office/drawing/2014/main" id="{DCFD46C3-B7D7-D2E3-BF70-3527A30A3456}"/>
              </a:ext>
            </a:extLst>
          </p:cNvPr>
          <p:cNvPicPr>
            <a:picLocks noChangeAspect="1"/>
          </p:cNvPicPr>
          <p:nvPr/>
        </p:nvPicPr>
        <p:blipFill>
          <a:blip r:embed="rId3"/>
          <a:stretch>
            <a:fillRect/>
          </a:stretch>
        </p:blipFill>
        <p:spPr>
          <a:xfrm>
            <a:off x="677564" y="1949749"/>
            <a:ext cx="4129028" cy="1244002"/>
          </a:xfrm>
          <a:prstGeom prst="rect">
            <a:avLst/>
          </a:prstGeom>
        </p:spPr>
      </p:pic>
    </p:spTree>
    <p:extLst>
      <p:ext uri="{BB962C8B-B14F-4D97-AF65-F5344CB8AC3E}">
        <p14:creationId xmlns:p14="http://schemas.microsoft.com/office/powerpoint/2010/main" val="42359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https://www.ncpn.info</a:t>
            </a:r>
          </a:p>
        </p:txBody>
      </p:sp>
      <p:pic>
        <p:nvPicPr>
          <p:cNvPr id="6" name="Picture 5">
            <a:extLst>
              <a:ext uri="{FF2B5EF4-FFF2-40B4-BE49-F238E27FC236}">
                <a16:creationId xmlns:a16="http://schemas.microsoft.com/office/drawing/2014/main" id="{C2F18898-CBB3-9C9D-CECF-127654DF1DBA}"/>
              </a:ext>
            </a:extLst>
          </p:cNvPr>
          <p:cNvPicPr>
            <a:picLocks noChangeAspect="1"/>
          </p:cNvPicPr>
          <p:nvPr/>
        </p:nvPicPr>
        <p:blipFill>
          <a:blip r:embed="rId3"/>
          <a:stretch>
            <a:fillRect/>
          </a:stretch>
        </p:blipFill>
        <p:spPr>
          <a:xfrm>
            <a:off x="975139" y="810986"/>
            <a:ext cx="7193722" cy="4278085"/>
          </a:xfrm>
          <a:prstGeom prst="rect">
            <a:avLst/>
          </a:prstGeom>
        </p:spPr>
      </p:pic>
      <p:sp>
        <p:nvSpPr>
          <p:cNvPr id="7" name="Explosion: 14 Points 6">
            <a:extLst>
              <a:ext uri="{FF2B5EF4-FFF2-40B4-BE49-F238E27FC236}">
                <a16:creationId xmlns:a16="http://schemas.microsoft.com/office/drawing/2014/main" id="{C1551440-18FB-3CDB-0476-6B3A42B3C1D3}"/>
              </a:ext>
            </a:extLst>
          </p:cNvPr>
          <p:cNvSpPr/>
          <p:nvPr/>
        </p:nvSpPr>
        <p:spPr>
          <a:xfrm>
            <a:off x="48987" y="2571750"/>
            <a:ext cx="3418114" cy="2460171"/>
          </a:xfrm>
          <a:prstGeom prst="irregularSeal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4B8F"/>
                </a:solidFill>
                <a:latin typeface="Amasis MT Pro Black" panose="020B0604020202020204" pitchFamily="18" charset="0"/>
              </a:rPr>
              <a:t>Nov. 8 – 10 In Charlotte!</a:t>
            </a:r>
          </a:p>
        </p:txBody>
      </p:sp>
    </p:spTree>
    <p:extLst>
      <p:ext uri="{BB962C8B-B14F-4D97-AF65-F5344CB8AC3E}">
        <p14:creationId xmlns:p14="http://schemas.microsoft.com/office/powerpoint/2010/main" val="13981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F8834-BE71-4879-F37F-3AD331EB4D98}"/>
              </a:ext>
            </a:extLst>
          </p:cNvPr>
          <p:cNvSpPr>
            <a:spLocks noGrp="1"/>
          </p:cNvSpPr>
          <p:nvPr>
            <p:ph idx="1"/>
          </p:nvPr>
        </p:nvSpPr>
        <p:spPr/>
        <p:txBody>
          <a:bodyPr>
            <a:normAutofit/>
          </a:bodyPr>
          <a:lstStyle/>
          <a:p>
            <a:pPr marL="0" indent="0">
              <a:buNone/>
            </a:pPr>
            <a:endParaRPr lang="en-US" b="1" dirty="0">
              <a:solidFill>
                <a:srgbClr val="0E69B0"/>
              </a:solidFill>
            </a:endParaRPr>
          </a:p>
          <a:p>
            <a:pPr marL="0" indent="0">
              <a:buNone/>
            </a:pPr>
            <a:r>
              <a:rPr lang="en-US" sz="2400" b="1" dirty="0">
                <a:solidFill>
                  <a:srgbClr val="0E69B0"/>
                </a:solidFill>
              </a:rPr>
              <a:t>PACE</a:t>
            </a:r>
            <a:r>
              <a:rPr lang="en-US" sz="2400" dirty="0"/>
              <a:t> = </a:t>
            </a:r>
            <a:r>
              <a:rPr lang="en-US" sz="2400" b="1" dirty="0">
                <a:solidFill>
                  <a:srgbClr val="0E69B0"/>
                </a:solidFill>
              </a:rPr>
              <a:t>P</a:t>
            </a:r>
            <a:r>
              <a:rPr lang="en-US" sz="2400" dirty="0"/>
              <a:t>ostsecondary, </a:t>
            </a:r>
            <a:r>
              <a:rPr lang="en-US" sz="2400" b="1" dirty="0">
                <a:solidFill>
                  <a:srgbClr val="0E69B0"/>
                </a:solidFill>
              </a:rPr>
              <a:t>A</a:t>
            </a:r>
            <a:r>
              <a:rPr lang="en-US" sz="2400" dirty="0"/>
              <a:t>dult &amp; </a:t>
            </a:r>
            <a:r>
              <a:rPr lang="en-US" sz="2400" b="1" dirty="0">
                <a:solidFill>
                  <a:srgbClr val="0E69B0"/>
                </a:solidFill>
              </a:rPr>
              <a:t>C</a:t>
            </a:r>
            <a:r>
              <a:rPr lang="en-US" sz="2400" dirty="0"/>
              <a:t>areer </a:t>
            </a:r>
            <a:r>
              <a:rPr lang="en-US" sz="2400" b="1" dirty="0">
                <a:solidFill>
                  <a:srgbClr val="0E69B0"/>
                </a:solidFill>
              </a:rPr>
              <a:t>E</a:t>
            </a:r>
            <a:r>
              <a:rPr lang="en-US" sz="2400" dirty="0"/>
              <a:t>ducation</a:t>
            </a:r>
          </a:p>
          <a:p>
            <a:pPr marL="0" indent="0">
              <a:buNone/>
            </a:pPr>
            <a:endParaRPr lang="en-US" sz="2400" dirty="0"/>
          </a:p>
          <a:p>
            <a:pPr marL="0" indent="0">
              <a:spcBef>
                <a:spcPts val="0"/>
              </a:spcBef>
              <a:buNone/>
            </a:pPr>
            <a:r>
              <a:rPr lang="en-US" sz="2400" dirty="0"/>
              <a:t>Pam Gibson</a:t>
            </a:r>
          </a:p>
          <a:p>
            <a:pPr marL="0" indent="0">
              <a:spcBef>
                <a:spcPts val="0"/>
              </a:spcBef>
              <a:buNone/>
            </a:pPr>
            <a:r>
              <a:rPr lang="en-US" sz="2400" dirty="0"/>
              <a:t>Dean of Engineering &amp; Applied Technologies</a:t>
            </a:r>
          </a:p>
          <a:p>
            <a:pPr marL="0" indent="0">
              <a:spcBef>
                <a:spcPts val="0"/>
              </a:spcBef>
              <a:buNone/>
            </a:pPr>
            <a:r>
              <a:rPr lang="en-US" sz="2400" dirty="0"/>
              <a:t>Fayetteville Technical Community College</a:t>
            </a:r>
          </a:p>
          <a:p>
            <a:pPr marL="0" indent="0">
              <a:spcBef>
                <a:spcPts val="0"/>
              </a:spcBef>
              <a:buNone/>
            </a:pPr>
            <a:endParaRPr lang="en-US" sz="2400" dirty="0"/>
          </a:p>
          <a:p>
            <a:pPr marL="0" indent="0">
              <a:spcBef>
                <a:spcPts val="0"/>
              </a:spcBef>
              <a:buNone/>
            </a:pPr>
            <a:r>
              <a:rPr lang="en-US" sz="2400" dirty="0"/>
              <a:t>Discussion on starting a </a:t>
            </a:r>
          </a:p>
          <a:p>
            <a:pPr marL="0" indent="0">
              <a:spcBef>
                <a:spcPts val="0"/>
              </a:spcBef>
              <a:buNone/>
            </a:pPr>
            <a:r>
              <a:rPr lang="en-US" sz="2400" dirty="0"/>
              <a:t>postsecondary division of NCACTE</a:t>
            </a:r>
          </a:p>
        </p:txBody>
      </p:sp>
      <p:sp>
        <p:nvSpPr>
          <p:cNvPr id="3" name="Title 2">
            <a:extLst>
              <a:ext uri="{FF2B5EF4-FFF2-40B4-BE49-F238E27FC236}">
                <a16:creationId xmlns:a16="http://schemas.microsoft.com/office/drawing/2014/main" id="{8F544FCC-F724-3D8C-B75D-C84912A09848}"/>
              </a:ext>
            </a:extLst>
          </p:cNvPr>
          <p:cNvSpPr>
            <a:spLocks noGrp="1"/>
          </p:cNvSpPr>
          <p:nvPr>
            <p:ph type="title"/>
          </p:nvPr>
        </p:nvSpPr>
        <p:spPr/>
        <p:txBody>
          <a:bodyPr/>
          <a:lstStyle/>
          <a:p>
            <a:r>
              <a:rPr lang="en-US" dirty="0"/>
              <a:t>NCACTE PACE </a:t>
            </a:r>
          </a:p>
        </p:txBody>
      </p:sp>
      <p:pic>
        <p:nvPicPr>
          <p:cNvPr id="1028" name="Picture 4" descr="ACTE">
            <a:extLst>
              <a:ext uri="{FF2B5EF4-FFF2-40B4-BE49-F238E27FC236}">
                <a16:creationId xmlns:a16="http://schemas.microsoft.com/office/drawing/2014/main" id="{C21402EC-B5B3-5023-0B09-4027C567A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020" y="87335"/>
            <a:ext cx="3943350" cy="1092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m Gibson">
            <a:extLst>
              <a:ext uri="{FF2B5EF4-FFF2-40B4-BE49-F238E27FC236}">
                <a16:creationId xmlns:a16="http://schemas.microsoft.com/office/drawing/2014/main" id="{C507C4BA-BA87-4AE9-8DE4-2837212542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795" b="38829"/>
          <a:stretch/>
        </p:blipFill>
        <p:spPr bwMode="auto">
          <a:xfrm>
            <a:off x="6987401" y="2812895"/>
            <a:ext cx="2156599" cy="233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A8508-968E-DEAA-39F2-FE99E2527BD6}"/>
              </a:ext>
            </a:extLst>
          </p:cNvPr>
          <p:cNvSpPr>
            <a:spLocks noGrp="1"/>
          </p:cNvSpPr>
          <p:nvPr>
            <p:ph idx="1"/>
          </p:nvPr>
        </p:nvSpPr>
        <p:spPr>
          <a:xfrm>
            <a:off x="212373" y="1243293"/>
            <a:ext cx="8796865" cy="3873308"/>
          </a:xfrm>
        </p:spPr>
        <p:txBody>
          <a:bodyPr vert="horz" lIns="91440" tIns="45720" rIns="91440" bIns="45720" rtlCol="0" anchor="t">
            <a:normAutofit/>
          </a:bodyPr>
          <a:lstStyle/>
          <a:p>
            <a:pPr marL="174625" indent="-174625"/>
            <a:r>
              <a:rPr lang="en-US" sz="2000" dirty="0">
                <a:latin typeface="Times New Roman"/>
                <a:cs typeface="Times New Roman"/>
              </a:rPr>
              <a:t>Perkins may be used for student support (child care expenses, transportation, etc.) </a:t>
            </a:r>
            <a:br>
              <a:rPr lang="en-US" dirty="0"/>
            </a:br>
            <a:r>
              <a:rPr lang="en-US" sz="2000" dirty="0">
                <a:latin typeface="Times New Roman"/>
                <a:cs typeface="Times New Roman"/>
              </a:rPr>
              <a:t>IF and ONLY IF other funds are sought out first and are unavailable/insufficient. Your college Student Services colleagues (e.g. Financial Aid Director) can help.</a:t>
            </a:r>
          </a:p>
          <a:p>
            <a:pPr marL="174625" indent="-174625"/>
            <a:r>
              <a:rPr lang="en-US" sz="2000" dirty="0">
                <a:latin typeface="Times New Roman"/>
                <a:cs typeface="Times New Roman"/>
              </a:rPr>
              <a:t>Exceptions may be made by the CTE Director if stop-gap (temporary upfront) support is needed while the student is seeking other help.</a:t>
            </a:r>
          </a:p>
          <a:p>
            <a:pPr marL="174625" indent="-174625"/>
            <a:r>
              <a:rPr lang="en-US" sz="2000" dirty="0">
                <a:latin typeface="Times New Roman"/>
                <a:cs typeface="Times New Roman"/>
              </a:rPr>
              <a:t>Funds may only be used for CTE students when a CLNA covers the program or functional need and if the CLNA references the need.</a:t>
            </a:r>
            <a:endParaRPr lang="en-US" sz="2000"/>
          </a:p>
          <a:p>
            <a:pPr marL="343535" lvl="1" indent="-151130"/>
            <a:r>
              <a:rPr lang="en-US" dirty="0">
                <a:latin typeface="Times New Roman"/>
                <a:cs typeface="Times New Roman"/>
              </a:rPr>
              <a:t>Example: a Health Care CLNA mentions child care funding support as a need of its students or an overarching CLNA (covering all CTE areas) identifies the need</a:t>
            </a:r>
            <a:endParaRPr lang="en-US" dirty="0"/>
          </a:p>
          <a:p>
            <a:pPr marL="174625" indent="-174625"/>
            <a:r>
              <a:rPr lang="en-US" sz="2000" dirty="0">
                <a:latin typeface="Times New Roman"/>
                <a:cs typeface="Times New Roman"/>
              </a:rPr>
              <a:t>You may modify an existing CLNA to include a need if you have consulted with relevant stakeholders and included these names/titles in the CLNA.</a:t>
            </a:r>
            <a:endParaRPr lang="en-US" sz="2000"/>
          </a:p>
          <a:p>
            <a:pPr marL="174625" indent="-174625"/>
            <a:endParaRPr lang="en-US" dirty="0"/>
          </a:p>
          <a:p>
            <a:pPr marL="174625" indent="-174625"/>
            <a:endParaRPr lang="en-US" dirty="0"/>
          </a:p>
          <a:p>
            <a:pPr marL="174625" indent="-174625"/>
            <a:endParaRPr lang="en-US" dirty="0"/>
          </a:p>
          <a:p>
            <a:pPr marL="174625" indent="-174625"/>
            <a:endParaRPr lang="en-US" dirty="0"/>
          </a:p>
        </p:txBody>
      </p:sp>
      <p:sp>
        <p:nvSpPr>
          <p:cNvPr id="3" name="Title 2">
            <a:extLst>
              <a:ext uri="{FF2B5EF4-FFF2-40B4-BE49-F238E27FC236}">
                <a16:creationId xmlns:a16="http://schemas.microsoft.com/office/drawing/2014/main" id="{7E40EA7E-DD49-9F5D-015A-3E8EA3EFDA6C}"/>
              </a:ext>
            </a:extLst>
          </p:cNvPr>
          <p:cNvSpPr>
            <a:spLocks noGrp="1"/>
          </p:cNvSpPr>
          <p:nvPr>
            <p:ph type="title"/>
          </p:nvPr>
        </p:nvSpPr>
        <p:spPr/>
        <p:txBody>
          <a:bodyPr/>
          <a:lstStyle/>
          <a:p>
            <a:r>
              <a:rPr lang="en-US">
                <a:ln w="0">
                  <a:solidFill>
                    <a:srgbClr val="5B9BD5"/>
                  </a:solidFill>
                </a:ln>
                <a:cs typeface="Calibri Light"/>
              </a:rPr>
              <a:t>Perkins as </a:t>
            </a:r>
            <a:r>
              <a:rPr lang="en-US" dirty="0">
                <a:ln w="0">
                  <a:solidFill>
                    <a:srgbClr val="5B9BD5"/>
                  </a:solidFill>
                </a:ln>
                <a:cs typeface="Calibri Light"/>
              </a:rPr>
              <a:t>Last Dollar</a:t>
            </a:r>
            <a:r>
              <a:rPr lang="en-US">
                <a:ln w="0">
                  <a:solidFill>
                    <a:srgbClr val="5B9BD5"/>
                  </a:solidFill>
                </a:ln>
                <a:cs typeface="Calibri Light"/>
              </a:rPr>
              <a:t> for Student Support</a:t>
            </a:r>
            <a:endParaRPr lang="en-US" dirty="0"/>
          </a:p>
        </p:txBody>
      </p:sp>
    </p:spTree>
    <p:extLst>
      <p:ext uri="{BB962C8B-B14F-4D97-AF65-F5344CB8AC3E}">
        <p14:creationId xmlns:p14="http://schemas.microsoft.com/office/powerpoint/2010/main" val="121985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A8508-968E-DEAA-39F2-FE99E2527BD6}"/>
              </a:ext>
            </a:extLst>
          </p:cNvPr>
          <p:cNvSpPr>
            <a:spLocks noGrp="1"/>
          </p:cNvSpPr>
          <p:nvPr>
            <p:ph idx="1"/>
          </p:nvPr>
        </p:nvSpPr>
        <p:spPr>
          <a:xfrm>
            <a:off x="240595" y="1320904"/>
            <a:ext cx="8676921" cy="3873308"/>
          </a:xfrm>
        </p:spPr>
        <p:txBody>
          <a:bodyPr vert="horz" lIns="91440" tIns="45720" rIns="91440" bIns="45720" rtlCol="0" anchor="t">
            <a:normAutofit/>
          </a:bodyPr>
          <a:lstStyle/>
          <a:p>
            <a:pPr marL="174625" indent="-174625"/>
            <a:endParaRPr lang="en-US" dirty="0"/>
          </a:p>
          <a:p>
            <a:pPr marL="174625" indent="-174625"/>
            <a:endParaRPr lang="en-US" dirty="0"/>
          </a:p>
          <a:p>
            <a:pPr marL="174625" indent="-174625"/>
            <a:endParaRPr lang="en-US" dirty="0"/>
          </a:p>
          <a:p>
            <a:pPr marL="174625" indent="-174625"/>
            <a:endParaRPr lang="en-US" dirty="0"/>
          </a:p>
          <a:p>
            <a:pPr marL="174625" indent="-174625"/>
            <a:endParaRPr lang="en-US" dirty="0"/>
          </a:p>
        </p:txBody>
      </p:sp>
      <p:sp>
        <p:nvSpPr>
          <p:cNvPr id="3" name="Title 2">
            <a:extLst>
              <a:ext uri="{FF2B5EF4-FFF2-40B4-BE49-F238E27FC236}">
                <a16:creationId xmlns:a16="http://schemas.microsoft.com/office/drawing/2014/main" id="{7E40EA7E-DD49-9F5D-015A-3E8EA3EFDA6C}"/>
              </a:ext>
            </a:extLst>
          </p:cNvPr>
          <p:cNvSpPr>
            <a:spLocks noGrp="1"/>
          </p:cNvSpPr>
          <p:nvPr>
            <p:ph type="title"/>
          </p:nvPr>
        </p:nvSpPr>
        <p:spPr>
          <a:xfrm>
            <a:off x="1297859" y="126367"/>
            <a:ext cx="7540749" cy="994172"/>
          </a:xfrm>
        </p:spPr>
        <p:txBody>
          <a:bodyPr>
            <a:normAutofit fontScale="90000"/>
          </a:bodyPr>
          <a:lstStyle/>
          <a:p>
            <a:r>
              <a:rPr lang="en-US" dirty="0">
                <a:ln w="0">
                  <a:solidFill>
                    <a:srgbClr val="5B9BD5"/>
                  </a:solidFill>
                </a:ln>
                <a:cs typeface="Calibri Light"/>
              </a:rPr>
              <a:t>Sample process for child care subsidy IF the</a:t>
            </a:r>
            <a:br>
              <a:rPr lang="en-US" dirty="0"/>
            </a:br>
            <a:r>
              <a:rPr lang="en-US" dirty="0">
                <a:ln w="0">
                  <a:solidFill>
                    <a:srgbClr val="5B9BD5"/>
                  </a:solidFill>
                </a:ln>
                <a:cs typeface="Calibri Light"/>
              </a:rPr>
              <a:t>college's policy/Student Services office supports it</a:t>
            </a:r>
            <a:endParaRPr lang="en-US" dirty="0"/>
          </a:p>
        </p:txBody>
      </p:sp>
      <p:graphicFrame>
        <p:nvGraphicFramePr>
          <p:cNvPr id="4" name="Diagram 4">
            <a:extLst>
              <a:ext uri="{FF2B5EF4-FFF2-40B4-BE49-F238E27FC236}">
                <a16:creationId xmlns:a16="http://schemas.microsoft.com/office/drawing/2014/main" id="{337E3DD2-8495-1070-051D-E7AC87DBB041}"/>
              </a:ext>
            </a:extLst>
          </p:cNvPr>
          <p:cNvGraphicFramePr/>
          <p:nvPr>
            <p:extLst>
              <p:ext uri="{D42A27DB-BD31-4B8C-83A1-F6EECF244321}">
                <p14:modId xmlns:p14="http://schemas.microsoft.com/office/powerpoint/2010/main" val="30124636"/>
              </p:ext>
            </p:extLst>
          </p:nvPr>
        </p:nvGraphicFramePr>
        <p:xfrm>
          <a:off x="1890888" y="1224845"/>
          <a:ext cx="5433021" cy="3918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5" name="TextBox 164">
            <a:extLst>
              <a:ext uri="{FF2B5EF4-FFF2-40B4-BE49-F238E27FC236}">
                <a16:creationId xmlns:a16="http://schemas.microsoft.com/office/drawing/2014/main" id="{91121CBF-CD28-C0BF-325C-9E871EAA8747}"/>
              </a:ext>
            </a:extLst>
          </p:cNvPr>
          <p:cNvSpPr txBox="1"/>
          <p:nvPr/>
        </p:nvSpPr>
        <p:spPr>
          <a:xfrm>
            <a:off x="7394222" y="1354667"/>
            <a:ext cx="1319388" cy="360098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ea typeface="Calibri"/>
                <a:cs typeface="Calibri"/>
              </a:rPr>
              <a:t>Notes: </a:t>
            </a:r>
          </a:p>
          <a:p>
            <a:r>
              <a:rPr lang="en-US" sz="1400" i="1" dirty="0">
                <a:ea typeface="Calibri"/>
                <a:cs typeface="Calibri"/>
              </a:rPr>
              <a:t>-This guidance only pertains to Perkins funding</a:t>
            </a:r>
          </a:p>
          <a:p>
            <a:r>
              <a:rPr lang="en-US" sz="1400" i="1" dirty="0">
                <a:ea typeface="Calibri"/>
                <a:cs typeface="Calibri"/>
              </a:rPr>
              <a:t>-Please work closely with your Student Services office and follow your college policies</a:t>
            </a:r>
          </a:p>
          <a:p>
            <a:r>
              <a:rPr lang="en-US" sz="1400" i="1" dirty="0">
                <a:ea typeface="Calibri"/>
                <a:cs typeface="Calibri"/>
              </a:rPr>
              <a:t>-Cannot reduce amount paid to CTE students from Child Care Grant (supplantation)</a:t>
            </a:r>
          </a:p>
        </p:txBody>
      </p:sp>
      <p:sp>
        <p:nvSpPr>
          <p:cNvPr id="166" name="TextBox 165">
            <a:extLst>
              <a:ext uri="{FF2B5EF4-FFF2-40B4-BE49-F238E27FC236}">
                <a16:creationId xmlns:a16="http://schemas.microsoft.com/office/drawing/2014/main" id="{9EA2AB16-B44B-BD0E-7008-21A35B9A7017}"/>
              </a:ext>
            </a:extLst>
          </p:cNvPr>
          <p:cNvSpPr txBox="1"/>
          <p:nvPr/>
        </p:nvSpPr>
        <p:spPr>
          <a:xfrm>
            <a:off x="162278" y="2434166"/>
            <a:ext cx="17286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DSS: County Dept. Of Social Services</a:t>
            </a:r>
          </a:p>
          <a:p>
            <a:endParaRPr lang="en-US" sz="1400" dirty="0">
              <a:ea typeface="Calibri"/>
              <a:cs typeface="Calibri"/>
            </a:endParaRPr>
          </a:p>
          <a:p>
            <a:r>
              <a:rPr lang="en-US" sz="1400" dirty="0">
                <a:ea typeface="Calibri"/>
                <a:cs typeface="Calibri"/>
              </a:rPr>
              <a:t>SWCD: Southwestern Child Development Commission </a:t>
            </a:r>
            <a:br>
              <a:rPr lang="en-US" sz="1400" dirty="0">
                <a:ea typeface="Calibri"/>
                <a:cs typeface="Calibri"/>
              </a:rPr>
            </a:br>
            <a:r>
              <a:rPr lang="en-US" sz="1200" dirty="0">
                <a:ea typeface="Calibri"/>
                <a:cs typeface="Calibri"/>
              </a:rPr>
              <a:t>(15 western counties)</a:t>
            </a:r>
          </a:p>
        </p:txBody>
      </p:sp>
    </p:spTree>
    <p:extLst>
      <p:ext uri="{BB962C8B-B14F-4D97-AF65-F5344CB8AC3E}">
        <p14:creationId xmlns:p14="http://schemas.microsoft.com/office/powerpoint/2010/main" val="211601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A8508-968E-DEAA-39F2-FE99E2527BD6}"/>
              </a:ext>
            </a:extLst>
          </p:cNvPr>
          <p:cNvSpPr>
            <a:spLocks noGrp="1"/>
          </p:cNvSpPr>
          <p:nvPr>
            <p:ph idx="1"/>
          </p:nvPr>
        </p:nvSpPr>
        <p:spPr>
          <a:xfrm>
            <a:off x="240595" y="1320904"/>
            <a:ext cx="8676921" cy="3873308"/>
          </a:xfrm>
        </p:spPr>
        <p:txBody>
          <a:bodyPr vert="horz" lIns="91440" tIns="45720" rIns="91440" bIns="45720" rtlCol="0" anchor="t">
            <a:normAutofit/>
          </a:bodyPr>
          <a:lstStyle/>
          <a:p>
            <a:pPr marL="174625" indent="-174625"/>
            <a:endParaRPr lang="en-US" dirty="0"/>
          </a:p>
          <a:p>
            <a:pPr marL="174625" indent="-174625"/>
            <a:endParaRPr lang="en-US" dirty="0"/>
          </a:p>
          <a:p>
            <a:pPr marL="174625" indent="-174625"/>
            <a:endParaRPr lang="en-US" dirty="0"/>
          </a:p>
          <a:p>
            <a:pPr marL="174625" indent="-174625"/>
            <a:endParaRPr lang="en-US" dirty="0"/>
          </a:p>
          <a:p>
            <a:pPr marL="174625" indent="-174625"/>
            <a:endParaRPr lang="en-US" dirty="0"/>
          </a:p>
        </p:txBody>
      </p:sp>
      <p:sp>
        <p:nvSpPr>
          <p:cNvPr id="3" name="Title 2">
            <a:extLst>
              <a:ext uri="{FF2B5EF4-FFF2-40B4-BE49-F238E27FC236}">
                <a16:creationId xmlns:a16="http://schemas.microsoft.com/office/drawing/2014/main" id="{7E40EA7E-DD49-9F5D-015A-3E8EA3EFDA6C}"/>
              </a:ext>
            </a:extLst>
          </p:cNvPr>
          <p:cNvSpPr>
            <a:spLocks noGrp="1"/>
          </p:cNvSpPr>
          <p:nvPr>
            <p:ph type="title"/>
          </p:nvPr>
        </p:nvSpPr>
        <p:spPr>
          <a:xfrm>
            <a:off x="1297859" y="126367"/>
            <a:ext cx="7540749" cy="994172"/>
          </a:xfrm>
        </p:spPr>
        <p:txBody>
          <a:bodyPr>
            <a:normAutofit/>
          </a:bodyPr>
          <a:lstStyle/>
          <a:p>
            <a:r>
              <a:rPr lang="en-US" dirty="0">
                <a:ln w="0">
                  <a:solidFill>
                    <a:srgbClr val="5B9BD5"/>
                  </a:solidFill>
                </a:ln>
                <a:cs typeface="Calibri Light"/>
              </a:rPr>
              <a:t>Last-Dollar Student Support Thought Process</a:t>
            </a:r>
            <a:endParaRPr lang="en-US" dirty="0"/>
          </a:p>
        </p:txBody>
      </p:sp>
      <p:sp>
        <p:nvSpPr>
          <p:cNvPr id="166" name="TextBox 165">
            <a:extLst>
              <a:ext uri="{FF2B5EF4-FFF2-40B4-BE49-F238E27FC236}">
                <a16:creationId xmlns:a16="http://schemas.microsoft.com/office/drawing/2014/main" id="{9EA2AB16-B44B-BD0E-7008-21A35B9A7017}"/>
              </a:ext>
            </a:extLst>
          </p:cNvPr>
          <p:cNvSpPr txBox="1"/>
          <p:nvPr/>
        </p:nvSpPr>
        <p:spPr>
          <a:xfrm>
            <a:off x="162278" y="2434166"/>
            <a:ext cx="172861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ea typeface="Calibri"/>
              <a:cs typeface="Calibri"/>
            </a:endParaRPr>
          </a:p>
        </p:txBody>
      </p:sp>
      <p:sp>
        <p:nvSpPr>
          <p:cNvPr id="10" name="TextBox 9">
            <a:extLst>
              <a:ext uri="{FF2B5EF4-FFF2-40B4-BE49-F238E27FC236}">
                <a16:creationId xmlns:a16="http://schemas.microsoft.com/office/drawing/2014/main" id="{45FD4E07-0AFD-2B70-0E5B-F06E86894FDB}"/>
              </a:ext>
            </a:extLst>
          </p:cNvPr>
          <p:cNvSpPr txBox="1"/>
          <p:nvPr/>
        </p:nvSpPr>
        <p:spPr>
          <a:xfrm>
            <a:off x="1058332" y="4141611"/>
            <a:ext cx="7246055" cy="646331"/>
          </a:xfrm>
          <a:prstGeom prst="rect">
            <a:avLst/>
          </a:prstGeom>
          <a:solidFill>
            <a:srgbClr val="FFFF0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Show your CTE Coordinator your proposed process for last-dollar student support before proceeding!</a:t>
            </a:r>
          </a:p>
        </p:txBody>
      </p:sp>
      <p:sp>
        <p:nvSpPr>
          <p:cNvPr id="4" name="TextBox 3">
            <a:extLst>
              <a:ext uri="{FF2B5EF4-FFF2-40B4-BE49-F238E27FC236}">
                <a16:creationId xmlns:a16="http://schemas.microsoft.com/office/drawing/2014/main" id="{47F09697-1F5B-F43A-FB01-25E6966E53F6}"/>
              </a:ext>
            </a:extLst>
          </p:cNvPr>
          <p:cNvSpPr txBox="1"/>
          <p:nvPr/>
        </p:nvSpPr>
        <p:spPr>
          <a:xfrm>
            <a:off x="917221" y="1411110"/>
            <a:ext cx="80997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a:cs typeface="Calibri"/>
              </a:rPr>
              <a:t>Need identified in one or more CLNAs</a:t>
            </a:r>
            <a:endParaRPr lang="en-US" dirty="0"/>
          </a:p>
          <a:p>
            <a:pPr marL="285750" indent="-285750">
              <a:buFont typeface="Arial"/>
              <a:buChar char="•"/>
            </a:pPr>
            <a:r>
              <a:rPr lang="en-US" dirty="0">
                <a:ea typeface="Calibri"/>
                <a:cs typeface="Calibri"/>
              </a:rPr>
              <a:t>Confirm college does not have (sufficient) resources to meet need</a:t>
            </a:r>
          </a:p>
          <a:p>
            <a:pPr marL="285750" indent="-285750">
              <a:buFont typeface="Arial"/>
              <a:buChar char="•"/>
            </a:pPr>
            <a:r>
              <a:rPr lang="en-US" dirty="0">
                <a:ea typeface="Calibri"/>
                <a:cs typeface="Calibri"/>
              </a:rPr>
              <a:t>College reaches out to community organizations that could potentially meet need</a:t>
            </a:r>
          </a:p>
          <a:p>
            <a:pPr marL="285750" indent="-285750">
              <a:buFont typeface="Arial"/>
              <a:buChar char="•"/>
            </a:pPr>
            <a:r>
              <a:rPr lang="en-US" dirty="0">
                <a:ea typeface="Calibri"/>
                <a:cs typeface="Calibri"/>
              </a:rPr>
              <a:t>College maintains whatever resource commitment it already has to CTE students</a:t>
            </a:r>
            <a:endParaRPr lang="en-US"/>
          </a:p>
          <a:p>
            <a:pPr marL="285750" indent="-285750">
              <a:buFont typeface="Arial"/>
              <a:buChar char="•"/>
            </a:pPr>
            <a:r>
              <a:rPr lang="en-US" dirty="0">
                <a:ea typeface="Calibri"/>
                <a:cs typeface="Calibri"/>
              </a:rPr>
              <a:t>Perkins contacts work closely with Student Services/ any other part of college that provides student support</a:t>
            </a:r>
          </a:p>
          <a:p>
            <a:pPr marL="285750" indent="-285750">
              <a:buFont typeface="Arial"/>
              <a:buChar char="•"/>
            </a:pPr>
            <a:r>
              <a:rPr lang="en-US" dirty="0">
                <a:ea typeface="Calibri"/>
                <a:cs typeface="Calibri"/>
              </a:rPr>
              <a:t>Proposed process set up internally, collaboratively</a:t>
            </a:r>
          </a:p>
          <a:p>
            <a:pPr marL="285750" indent="-285750">
              <a:buFont typeface="Arial"/>
              <a:buChar char="•"/>
            </a:pPr>
            <a:r>
              <a:rPr lang="en-US" dirty="0">
                <a:ea typeface="Calibri"/>
                <a:cs typeface="Calibri"/>
              </a:rPr>
              <a:t>Perkins contact runs proposed process by CTE Coordinator</a:t>
            </a:r>
          </a:p>
          <a:p>
            <a:pPr marL="285750" indent="-285750">
              <a:buFont typeface="Arial"/>
              <a:buChar char="•"/>
            </a:pP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58672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9556A-9665-DABA-1548-4BACC32F3FC6}"/>
              </a:ext>
            </a:extLst>
          </p:cNvPr>
          <p:cNvSpPr>
            <a:spLocks noGrp="1"/>
          </p:cNvSpPr>
          <p:nvPr>
            <p:ph type="title"/>
          </p:nvPr>
        </p:nvSpPr>
        <p:spPr>
          <a:xfrm>
            <a:off x="1297859" y="126367"/>
            <a:ext cx="7364361" cy="994172"/>
          </a:xfrm>
        </p:spPr>
        <p:txBody>
          <a:bodyPr anchor="ctr">
            <a:normAutofit/>
          </a:bodyPr>
          <a:lstStyle/>
          <a:p>
            <a:r>
              <a:rPr lang="en-US" dirty="0"/>
              <a:t>Career Exploration Guides</a:t>
            </a:r>
          </a:p>
        </p:txBody>
      </p:sp>
      <p:sp>
        <p:nvSpPr>
          <p:cNvPr id="10" name="Content Placeholder 2">
            <a:extLst>
              <a:ext uri="{FF2B5EF4-FFF2-40B4-BE49-F238E27FC236}">
                <a16:creationId xmlns:a16="http://schemas.microsoft.com/office/drawing/2014/main" id="{C945614D-2499-38A9-7C59-BE099C759420}"/>
              </a:ext>
            </a:extLst>
          </p:cNvPr>
          <p:cNvSpPr>
            <a:spLocks noGrp="1"/>
          </p:cNvSpPr>
          <p:nvPr>
            <p:ph sz="half" idx="1"/>
          </p:nvPr>
        </p:nvSpPr>
        <p:spPr>
          <a:xfrm>
            <a:off x="923095" y="1455398"/>
            <a:ext cx="7984273" cy="3449762"/>
          </a:xfrm>
        </p:spPr>
        <p:txBody>
          <a:bodyPr vert="horz" lIns="91440" tIns="45720" rIns="91440" bIns="45720" rtlCol="0" anchor="t">
            <a:normAutofit/>
          </a:bodyPr>
          <a:lstStyle/>
          <a:p>
            <a:pPr marL="0" indent="0">
              <a:buNone/>
            </a:pPr>
            <a:r>
              <a:rPr lang="en-US" sz="2400" dirty="0">
                <a:latin typeface="Times New Roman"/>
                <a:cs typeface="Times New Roman"/>
              </a:rPr>
              <a:t>An email was sent last week, please </a:t>
            </a:r>
            <a:endParaRPr lang="en-US" sz="2400" dirty="0"/>
          </a:p>
          <a:p>
            <a:pPr marL="0" indent="0">
              <a:buNone/>
            </a:pPr>
            <a:r>
              <a:rPr lang="en-US" sz="2400" dirty="0">
                <a:latin typeface="Times New Roman"/>
                <a:cs typeface="Times New Roman"/>
              </a:rPr>
              <a:t>return it asap</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Available online at </a:t>
            </a:r>
            <a:r>
              <a:rPr lang="en-US" sz="2400" dirty="0">
                <a:hlinkClick r:id="rId2"/>
              </a:rPr>
              <a:t>https://nccareers.org/printables-tools</a:t>
            </a:r>
            <a:r>
              <a:rPr lang="en-US" sz="2400" dirty="0"/>
              <a:t> </a:t>
            </a:r>
          </a:p>
        </p:txBody>
      </p:sp>
      <p:pic>
        <p:nvPicPr>
          <p:cNvPr id="5" name="Picture 4">
            <a:extLst>
              <a:ext uri="{FF2B5EF4-FFF2-40B4-BE49-F238E27FC236}">
                <a16:creationId xmlns:a16="http://schemas.microsoft.com/office/drawing/2014/main" id="{EC7612A9-F02F-9E70-4BE7-B28AB49480BA}"/>
              </a:ext>
            </a:extLst>
          </p:cNvPr>
          <p:cNvPicPr>
            <a:picLocks noChangeAspect="1"/>
          </p:cNvPicPr>
          <p:nvPr/>
        </p:nvPicPr>
        <p:blipFill>
          <a:blip r:embed="rId3"/>
          <a:stretch>
            <a:fillRect/>
          </a:stretch>
        </p:blipFill>
        <p:spPr>
          <a:xfrm>
            <a:off x="5687344" y="126367"/>
            <a:ext cx="3233631" cy="4172428"/>
          </a:xfrm>
          <a:prstGeom prst="rect">
            <a:avLst/>
          </a:prstGeom>
          <a:noFill/>
          <a:ln>
            <a:solidFill>
              <a:srgbClr val="3C599D"/>
            </a:solidFill>
          </a:ln>
        </p:spPr>
      </p:pic>
    </p:spTree>
    <p:extLst>
      <p:ext uri="{BB962C8B-B14F-4D97-AF65-F5344CB8AC3E}">
        <p14:creationId xmlns:p14="http://schemas.microsoft.com/office/powerpoint/2010/main" val="41656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9E39A-B353-325C-2982-20438CA6C3DC}"/>
              </a:ext>
            </a:extLst>
          </p:cNvPr>
          <p:cNvSpPr>
            <a:spLocks noGrp="1"/>
          </p:cNvSpPr>
          <p:nvPr>
            <p:ph idx="1"/>
          </p:nvPr>
        </p:nvSpPr>
        <p:spPr>
          <a:xfrm>
            <a:off x="628650" y="1438507"/>
            <a:ext cx="7886700" cy="3431150"/>
          </a:xfrm>
        </p:spPr>
        <p:txBody>
          <a:bodyPr/>
          <a:lstStyle/>
          <a:p>
            <a:pPr marL="0" indent="0">
              <a:buNone/>
            </a:pPr>
            <a:r>
              <a:rPr lang="en-US" sz="3200" dirty="0"/>
              <a:t>Modification Deadline </a:t>
            </a:r>
          </a:p>
          <a:p>
            <a:pPr marL="0" indent="0">
              <a:buNone/>
            </a:pPr>
            <a:r>
              <a:rPr lang="en-US" sz="3200" dirty="0"/>
              <a:t>is </a:t>
            </a:r>
            <a:r>
              <a:rPr lang="en-US" sz="3200" dirty="0">
                <a:highlight>
                  <a:srgbClr val="FFFF00"/>
                </a:highlight>
              </a:rPr>
              <a:t>May 15, 2023</a:t>
            </a:r>
          </a:p>
          <a:p>
            <a:pPr marL="0" indent="0">
              <a:buNone/>
            </a:pPr>
            <a:endParaRPr lang="en-US" sz="2800" dirty="0"/>
          </a:p>
          <a:p>
            <a:endParaRPr lang="en-US" dirty="0"/>
          </a:p>
          <a:p>
            <a:endParaRPr lang="en-US" dirty="0"/>
          </a:p>
        </p:txBody>
      </p:sp>
      <p:sp>
        <p:nvSpPr>
          <p:cNvPr id="3" name="Title 2">
            <a:extLst>
              <a:ext uri="{FF2B5EF4-FFF2-40B4-BE49-F238E27FC236}">
                <a16:creationId xmlns:a16="http://schemas.microsoft.com/office/drawing/2014/main" id="{321CB971-5346-0E1C-447E-373A02F0ECAE}"/>
              </a:ext>
            </a:extLst>
          </p:cNvPr>
          <p:cNvSpPr>
            <a:spLocks noGrp="1"/>
          </p:cNvSpPr>
          <p:nvPr>
            <p:ph type="title"/>
          </p:nvPr>
        </p:nvSpPr>
        <p:spPr/>
        <p:txBody>
          <a:bodyPr/>
          <a:lstStyle/>
          <a:p>
            <a:r>
              <a:rPr lang="en-US" dirty="0"/>
              <a:t>Final Perkins Modification	 </a:t>
            </a:r>
            <a:br>
              <a:rPr lang="en-US" dirty="0"/>
            </a:br>
            <a:endParaRPr lang="en-US" dirty="0"/>
          </a:p>
        </p:txBody>
      </p:sp>
      <p:pic>
        <p:nvPicPr>
          <p:cNvPr id="5" name="Picture 4">
            <a:extLst>
              <a:ext uri="{FF2B5EF4-FFF2-40B4-BE49-F238E27FC236}">
                <a16:creationId xmlns:a16="http://schemas.microsoft.com/office/drawing/2014/main" id="{14B129A0-CC02-E14C-F3C2-49BC055F3CD6}"/>
              </a:ext>
            </a:extLst>
          </p:cNvPr>
          <p:cNvPicPr>
            <a:picLocks noChangeAspect="1"/>
          </p:cNvPicPr>
          <p:nvPr/>
        </p:nvPicPr>
        <p:blipFill>
          <a:blip r:embed="rId2"/>
          <a:stretch>
            <a:fillRect/>
          </a:stretch>
        </p:blipFill>
        <p:spPr>
          <a:xfrm rot="1526023">
            <a:off x="4223568" y="1318458"/>
            <a:ext cx="4465232" cy="3387183"/>
          </a:xfrm>
          <a:prstGeom prst="rect">
            <a:avLst/>
          </a:prstGeom>
        </p:spPr>
      </p:pic>
      <p:sp>
        <p:nvSpPr>
          <p:cNvPr id="6" name="Oval 5">
            <a:extLst>
              <a:ext uri="{FF2B5EF4-FFF2-40B4-BE49-F238E27FC236}">
                <a16:creationId xmlns:a16="http://schemas.microsoft.com/office/drawing/2014/main" id="{8BF07668-6587-748F-B093-49AC355E3862}"/>
              </a:ext>
            </a:extLst>
          </p:cNvPr>
          <p:cNvSpPr/>
          <p:nvPr/>
        </p:nvSpPr>
        <p:spPr>
          <a:xfrm rot="1499074">
            <a:off x="4760574" y="2266226"/>
            <a:ext cx="907621" cy="882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DUE</a:t>
            </a:r>
          </a:p>
        </p:txBody>
      </p:sp>
    </p:spTree>
    <p:extLst>
      <p:ext uri="{BB962C8B-B14F-4D97-AF65-F5344CB8AC3E}">
        <p14:creationId xmlns:p14="http://schemas.microsoft.com/office/powerpoint/2010/main" val="17780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15" ma:contentTypeDescription="Create a new document." ma:contentTypeScope="" ma:versionID="23de42f4f29e77b58244b3ae77c8fe4b">
  <xsd:schema xmlns:xsd="http://www.w3.org/2001/XMLSchema" xmlns:xs="http://www.w3.org/2001/XMLSchema" xmlns:p="http://schemas.microsoft.com/office/2006/metadata/properties" xmlns:ns2="c2944ea2-f59e-4d9b-9e07-2e8200370d35" xmlns:ns3="a3648569-d889-4cab-8fb7-f97de583ec0f" targetNamespace="http://schemas.microsoft.com/office/2006/metadata/properties" ma:root="true" ma:fieldsID="75a295c533d6f25716023b9607d5287f" ns2:_="" ns3:_="">
    <xsd:import namespace="c2944ea2-f59e-4d9b-9e07-2e8200370d35"/>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c2944ea2-f59e-4d9b-9e07-2e8200370d3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8B161-46E3-4D94-8EC6-91A54DB4F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44ea2-f59e-4d9b-9e07-2e8200370d35"/>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C12FC-6215-4B2B-9EAC-7E250CE89C1A}">
  <ds:schemaRefs>
    <ds:schemaRef ds:uri="http://schemas.microsoft.com/office/infopath/2007/PartnerControls"/>
    <ds:schemaRef ds:uri="http://schemas.microsoft.com/office/2006/documentManagement/types"/>
    <ds:schemaRef ds:uri="http://purl.org/dc/terms/"/>
    <ds:schemaRef ds:uri="c2944ea2-f59e-4d9b-9e07-2e8200370d35"/>
    <ds:schemaRef ds:uri="http://www.w3.org/XML/1998/namespace"/>
    <ds:schemaRef ds:uri="http://purl.org/dc/dcmitype/"/>
    <ds:schemaRef ds:uri="http://schemas.openxmlformats.org/package/2006/metadata/core-properties"/>
    <ds:schemaRef ds:uri="http://purl.org/dc/elements/1.1/"/>
    <ds:schemaRef ds:uri="a3648569-d889-4cab-8fb7-f97de583ec0f"/>
    <ds:schemaRef ds:uri="http://schemas.microsoft.com/office/2006/metadata/properties"/>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1212</Words>
  <Application>Microsoft Office PowerPoint</Application>
  <PresentationFormat>On-screen Show (16:9)</PresentationFormat>
  <Paragraphs>158</Paragraphs>
  <Slides>23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Amasis MT Pro Black</vt:lpstr>
      <vt:lpstr>Arial</vt:lpstr>
      <vt:lpstr>Calibri</vt:lpstr>
      <vt:lpstr>Calibri Light</vt:lpstr>
      <vt:lpstr>Courier New</vt:lpstr>
      <vt:lpstr>Helvetica Neue Medium</vt:lpstr>
      <vt:lpstr>Times New Roman</vt:lpstr>
      <vt:lpstr>-webkit-standard</vt:lpstr>
      <vt:lpstr>Wingdings</vt:lpstr>
      <vt:lpstr>Office Theme</vt:lpstr>
      <vt:lpstr>Perkins Update</vt:lpstr>
      <vt:lpstr>Career &amp; Technical Education Team</vt:lpstr>
      <vt:lpstr>Purpose of Perkins </vt:lpstr>
      <vt:lpstr>NCACTE PACE </vt:lpstr>
      <vt:lpstr>Perkins as Last Dollar for Student Support</vt:lpstr>
      <vt:lpstr>Sample process for child care subsidy IF the college's policy/Student Services office supports it</vt:lpstr>
      <vt:lpstr>Last-Dollar Student Support Thought Process</vt:lpstr>
      <vt:lpstr>Career Exploration Guides</vt:lpstr>
      <vt:lpstr>Final Perkins Modification   </vt:lpstr>
      <vt:lpstr>Negotiated Levels of Performance for  2023-2024 Due May 19th </vt:lpstr>
      <vt:lpstr>End of Year Documents – Due May 19th </vt:lpstr>
      <vt:lpstr>EOY Reviews Online Meetings</vt:lpstr>
      <vt:lpstr>Additional EOY Documents Due July 7th </vt:lpstr>
      <vt:lpstr>Equipment Monitoring</vt:lpstr>
      <vt:lpstr>2023-24 Allotment Calculation</vt:lpstr>
      <vt:lpstr>Planning for next year – Due June 2nd </vt:lpstr>
      <vt:lpstr>June/July in-person/virtual discussion</vt:lpstr>
      <vt:lpstr>Perkins Monthly Updates</vt:lpstr>
      <vt:lpstr>Raising the Awareness of Career Pathways Webinars</vt:lpstr>
      <vt:lpstr>Secondary CTE Summer Conference Twin City Quarter, Winston-Salem </vt:lpstr>
      <vt:lpstr>ACTE PACE Conference</vt:lpstr>
      <vt:lpstr>https://www.ncpn.info</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1020</cp:revision>
  <dcterms:created xsi:type="dcterms:W3CDTF">2021-08-11T12:00:29Z</dcterms:created>
  <dcterms:modified xsi:type="dcterms:W3CDTF">2023-05-09T15:53:06Z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y fmtid="{D5CDD505-2E9C-101B-9397-08002B2CF9AE}" pid="3" name="MediaServiceImageTags">
    <vt:lpwstr/>
  </property>
</Properties>
</file>