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9" r:id="rId5"/>
    <p:sldId id="278" r:id="rId6"/>
    <p:sldId id="281" r:id="rId7"/>
    <p:sldId id="287" r:id="rId8"/>
    <p:sldId id="282" r:id="rId9"/>
    <p:sldId id="283" r:id="rId10"/>
    <p:sldId id="284" r:id="rId11"/>
    <p:sldId id="277" r:id="rId12"/>
    <p:sldId id="258" r:id="rId13"/>
    <p:sldId id="265" r:id="rId14"/>
    <p:sldId id="266" r:id="rId15"/>
    <p:sldId id="269" r:id="rId16"/>
    <p:sldId id="288" r:id="rId17"/>
    <p:sldId id="289" r:id="rId18"/>
    <p:sldId id="285" r:id="rId19"/>
    <p:sldId id="264" r:id="rId20"/>
    <p:sldId id="272" r:id="rId21"/>
    <p:sldId id="273" r:id="rId22"/>
    <p:sldId id="28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64085-DF13-B445-BD0C-DE7273B40D00}" v="1" dt="2020-01-20T18:29:13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00" y="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50F64085-DF13-B445-BD0C-DE7273B40D00}"/>
    <pc:docChg chg="modSld sldOrd">
      <pc:chgData name="Chris Droessler" userId="625c3661-9d64-47fa-b83c-4b49393bd161" providerId="ADAL" clId="{50F64085-DF13-B445-BD0C-DE7273B40D00}" dt="2020-01-20T18:29:13.429" v="0"/>
      <pc:docMkLst>
        <pc:docMk/>
      </pc:docMkLst>
      <pc:sldChg chg="ord">
        <pc:chgData name="Chris Droessler" userId="625c3661-9d64-47fa-b83c-4b49393bd161" providerId="ADAL" clId="{50F64085-DF13-B445-BD0C-DE7273B40D00}" dt="2020-01-20T18:29:13.429" v="0"/>
        <pc:sldMkLst>
          <pc:docMk/>
          <pc:sldMk cId="3003845902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F412E-9D4E-46BE-B2C3-9F12A6F1E3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23B08-6A33-44E8-8D79-BD662B2DE3B8}">
      <dgm:prSet phldrT="[Text]"/>
      <dgm:spPr/>
      <dgm:t>
        <a:bodyPr/>
        <a:lstStyle/>
        <a:p>
          <a:r>
            <a:rPr lang="en-US" dirty="0"/>
            <a:t>CCP </a:t>
          </a:r>
        </a:p>
        <a:p>
          <a:r>
            <a:rPr lang="en-US" dirty="0"/>
            <a:t>Nurse Aide</a:t>
          </a:r>
        </a:p>
      </dgm:t>
    </dgm:pt>
    <dgm:pt modelId="{A1AAA2A5-E127-497A-87A9-77C619FDB6CF}" type="parTrans" cxnId="{DE3AF94F-AE52-41D5-9C0B-C96C4CCFB3DC}">
      <dgm:prSet/>
      <dgm:spPr/>
      <dgm:t>
        <a:bodyPr/>
        <a:lstStyle/>
        <a:p>
          <a:endParaRPr lang="en-US"/>
        </a:p>
      </dgm:t>
    </dgm:pt>
    <dgm:pt modelId="{279B3AB2-DA3B-465D-BC5C-700AEB387684}" type="sibTrans" cxnId="{DE3AF94F-AE52-41D5-9C0B-C96C4CCFB3DC}">
      <dgm:prSet/>
      <dgm:spPr/>
      <dgm:t>
        <a:bodyPr/>
        <a:lstStyle/>
        <a:p>
          <a:endParaRPr lang="en-US"/>
        </a:p>
      </dgm:t>
    </dgm:pt>
    <dgm:pt modelId="{E579BFD7-2DE8-4F54-A575-B226D22077D8}">
      <dgm:prSet phldrT="[Text]"/>
      <dgm:spPr/>
      <dgm:t>
        <a:bodyPr/>
        <a:lstStyle/>
        <a:p>
          <a:r>
            <a:rPr lang="en-US" dirty="0"/>
            <a:t>HSTD-Nurse Aide</a:t>
          </a:r>
        </a:p>
      </dgm:t>
    </dgm:pt>
    <dgm:pt modelId="{66A33722-9700-4315-B186-8F735512BAD9}" type="parTrans" cxnId="{B0AC130B-10FC-41E5-A764-3EDEDF811B26}">
      <dgm:prSet/>
      <dgm:spPr/>
      <dgm:t>
        <a:bodyPr/>
        <a:lstStyle/>
        <a:p>
          <a:endParaRPr lang="en-US"/>
        </a:p>
      </dgm:t>
    </dgm:pt>
    <dgm:pt modelId="{657367AB-9971-4733-817F-CD01B1A7C399}" type="sibTrans" cxnId="{B0AC130B-10FC-41E5-A764-3EDEDF811B26}">
      <dgm:prSet/>
      <dgm:spPr/>
      <dgm:t>
        <a:bodyPr/>
        <a:lstStyle/>
        <a:p>
          <a:endParaRPr lang="en-US"/>
        </a:p>
      </dgm:t>
    </dgm:pt>
    <dgm:pt modelId="{B107C712-A37B-435E-B0C6-7D71E18A67EE}">
      <dgm:prSet phldrT="[Text]"/>
      <dgm:spPr/>
      <dgm:t>
        <a:bodyPr/>
        <a:lstStyle/>
        <a:p>
          <a:r>
            <a:rPr lang="en-US" dirty="0"/>
            <a:t>ADN</a:t>
          </a:r>
        </a:p>
      </dgm:t>
    </dgm:pt>
    <dgm:pt modelId="{8FEBEE5A-2BFE-4C0C-BC76-E919499CED79}" type="parTrans" cxnId="{AC04E01E-41B1-4F75-80A5-9A468DFD5C41}">
      <dgm:prSet/>
      <dgm:spPr/>
      <dgm:t>
        <a:bodyPr/>
        <a:lstStyle/>
        <a:p>
          <a:endParaRPr lang="en-US"/>
        </a:p>
      </dgm:t>
    </dgm:pt>
    <dgm:pt modelId="{1BF2FA26-0B3A-4759-9D4B-BF3D86682267}" type="sibTrans" cxnId="{AC04E01E-41B1-4F75-80A5-9A468DFD5C41}">
      <dgm:prSet/>
      <dgm:spPr/>
      <dgm:t>
        <a:bodyPr/>
        <a:lstStyle/>
        <a:p>
          <a:endParaRPr lang="en-US"/>
        </a:p>
      </dgm:t>
    </dgm:pt>
    <dgm:pt modelId="{6FFB415F-C19F-4215-BD86-75739EF77BFE}">
      <dgm:prSet phldrT="[Text]"/>
      <dgm:spPr/>
      <dgm:t>
        <a:bodyPr/>
        <a:lstStyle/>
        <a:p>
          <a:r>
            <a:rPr lang="en-US" dirty="0"/>
            <a:t>RN to BSN</a:t>
          </a:r>
        </a:p>
      </dgm:t>
    </dgm:pt>
    <dgm:pt modelId="{4823F340-5941-4B6B-8817-3676F7EFEC87}" type="parTrans" cxnId="{EA500E86-DD9E-4C7A-BBFA-972D000BAD73}">
      <dgm:prSet/>
      <dgm:spPr/>
      <dgm:t>
        <a:bodyPr/>
        <a:lstStyle/>
        <a:p>
          <a:endParaRPr lang="en-US"/>
        </a:p>
      </dgm:t>
    </dgm:pt>
    <dgm:pt modelId="{D7A3A720-01F9-49B4-860E-FEC8B39136F4}" type="sibTrans" cxnId="{EA500E86-DD9E-4C7A-BBFA-972D000BAD73}">
      <dgm:prSet/>
      <dgm:spPr/>
      <dgm:t>
        <a:bodyPr/>
        <a:lstStyle/>
        <a:p>
          <a:endParaRPr lang="en-US"/>
        </a:p>
      </dgm:t>
    </dgm:pt>
    <dgm:pt modelId="{8B99CFF2-9D30-4439-AB9D-10BB22769591}">
      <dgm:prSet phldrT="[Text]"/>
      <dgm:spPr/>
      <dgm:t>
        <a:bodyPr/>
        <a:lstStyle/>
        <a:p>
          <a:r>
            <a:rPr lang="en-US" dirty="0"/>
            <a:t>MSN</a:t>
          </a:r>
        </a:p>
      </dgm:t>
    </dgm:pt>
    <dgm:pt modelId="{7B3C79C9-967A-421B-80EE-FB2DD82DB190}" type="parTrans" cxnId="{2514C1BA-1262-4253-A0E1-A3CC87C63E6E}">
      <dgm:prSet/>
      <dgm:spPr/>
      <dgm:t>
        <a:bodyPr/>
        <a:lstStyle/>
        <a:p>
          <a:endParaRPr lang="en-US"/>
        </a:p>
      </dgm:t>
    </dgm:pt>
    <dgm:pt modelId="{FFA0CED3-4F40-41A1-953C-5460305265AF}" type="sibTrans" cxnId="{2514C1BA-1262-4253-A0E1-A3CC87C63E6E}">
      <dgm:prSet/>
      <dgm:spPr/>
      <dgm:t>
        <a:bodyPr/>
        <a:lstStyle/>
        <a:p>
          <a:endParaRPr lang="en-US"/>
        </a:p>
      </dgm:t>
    </dgm:pt>
    <dgm:pt modelId="{D36E45C7-4D6A-495C-A8E7-93A8205065D5}" type="pres">
      <dgm:prSet presAssocID="{5C0F412E-9D4E-46BE-B2C3-9F12A6F1E342}" presName="Name0" presStyleCnt="0">
        <dgm:presLayoutVars>
          <dgm:dir/>
          <dgm:animLvl val="lvl"/>
          <dgm:resizeHandles val="exact"/>
        </dgm:presLayoutVars>
      </dgm:prSet>
      <dgm:spPr/>
    </dgm:pt>
    <dgm:pt modelId="{B4D415FF-E566-403F-9403-C7DD2A98BB84}" type="pres">
      <dgm:prSet presAssocID="{9D823B08-6A33-44E8-8D79-BD662B2DE3B8}" presName="parTxOnly" presStyleLbl="node1" presStyleIdx="0" presStyleCnt="5" custLinFactNeighborX="51850" custLinFactNeighborY="-5850">
        <dgm:presLayoutVars>
          <dgm:chMax val="0"/>
          <dgm:chPref val="0"/>
          <dgm:bulletEnabled val="1"/>
        </dgm:presLayoutVars>
      </dgm:prSet>
      <dgm:spPr/>
    </dgm:pt>
    <dgm:pt modelId="{4CED8D3F-D2CE-4B79-939E-D3DD52E60942}" type="pres">
      <dgm:prSet presAssocID="{279B3AB2-DA3B-465D-BC5C-700AEB387684}" presName="parTxOnlySpace" presStyleCnt="0"/>
      <dgm:spPr/>
    </dgm:pt>
    <dgm:pt modelId="{A85F6753-7227-4507-BA70-D9A3630090D5}" type="pres">
      <dgm:prSet presAssocID="{E579BFD7-2DE8-4F54-A575-B226D22077D8}" presName="parTxOnly" presStyleLbl="node1" presStyleIdx="1" presStyleCnt="5" custLinFactNeighborX="-400" custLinFactNeighborY="-5952">
        <dgm:presLayoutVars>
          <dgm:chMax val="0"/>
          <dgm:chPref val="0"/>
          <dgm:bulletEnabled val="1"/>
        </dgm:presLayoutVars>
      </dgm:prSet>
      <dgm:spPr/>
    </dgm:pt>
    <dgm:pt modelId="{C43826BE-3BA0-42BA-9F0C-A61015112A06}" type="pres">
      <dgm:prSet presAssocID="{657367AB-9971-4733-817F-CD01B1A7C399}" presName="parTxOnlySpace" presStyleCnt="0"/>
      <dgm:spPr/>
    </dgm:pt>
    <dgm:pt modelId="{7141A990-9EEA-44C2-86A0-4255EAF2E827}" type="pres">
      <dgm:prSet presAssocID="{B107C712-A37B-435E-B0C6-7D71E18A67EE}" presName="parTxOnly" presStyleLbl="node1" presStyleIdx="2" presStyleCnt="5" custLinFactNeighborX="-59520" custLinFactNeighborY="-6172">
        <dgm:presLayoutVars>
          <dgm:chMax val="0"/>
          <dgm:chPref val="0"/>
          <dgm:bulletEnabled val="1"/>
        </dgm:presLayoutVars>
      </dgm:prSet>
      <dgm:spPr/>
    </dgm:pt>
    <dgm:pt modelId="{107EA82D-7478-456F-98FA-F8434614A07B}" type="pres">
      <dgm:prSet presAssocID="{1BF2FA26-0B3A-4759-9D4B-BF3D86682267}" presName="parTxOnlySpace" presStyleCnt="0"/>
      <dgm:spPr/>
    </dgm:pt>
    <dgm:pt modelId="{79611982-F992-4158-9603-072A3A467C35}" type="pres">
      <dgm:prSet presAssocID="{6FFB415F-C19F-4215-BD86-75739EF77BFE}" presName="parTxOnly" presStyleLbl="node1" presStyleIdx="3" presStyleCnt="5" custLinFactX="-1309" custLinFactNeighborX="-100000" custLinFactNeighborY="-7440">
        <dgm:presLayoutVars>
          <dgm:chMax val="0"/>
          <dgm:chPref val="0"/>
          <dgm:bulletEnabled val="1"/>
        </dgm:presLayoutVars>
      </dgm:prSet>
      <dgm:spPr/>
    </dgm:pt>
    <dgm:pt modelId="{E8F09F2A-A81F-4433-8AB3-FE84720A879A}" type="pres">
      <dgm:prSet presAssocID="{D7A3A720-01F9-49B4-860E-FEC8B39136F4}" presName="parTxOnlySpace" presStyleCnt="0"/>
      <dgm:spPr/>
    </dgm:pt>
    <dgm:pt modelId="{D338ABF4-EAE5-40E8-AF07-BBBBEB10026C}" type="pres">
      <dgm:prSet presAssocID="{8B99CFF2-9D30-4439-AB9D-10BB22769591}" presName="parTxOnly" presStyleLbl="node1" presStyleIdx="4" presStyleCnt="5" custLinFactX="-4663" custLinFactNeighborX="-100000" custLinFactNeighborY="-6399">
        <dgm:presLayoutVars>
          <dgm:chMax val="0"/>
          <dgm:chPref val="0"/>
          <dgm:bulletEnabled val="1"/>
        </dgm:presLayoutVars>
      </dgm:prSet>
      <dgm:spPr/>
    </dgm:pt>
  </dgm:ptLst>
  <dgm:cxnLst>
    <dgm:cxn modelId="{353AF807-56F4-49C0-B55F-FE6D978AF986}" type="presOf" srcId="{E579BFD7-2DE8-4F54-A575-B226D22077D8}" destId="{A85F6753-7227-4507-BA70-D9A3630090D5}" srcOrd="0" destOrd="0" presId="urn:microsoft.com/office/officeart/2005/8/layout/chevron1"/>
    <dgm:cxn modelId="{B0AC130B-10FC-41E5-A764-3EDEDF811B26}" srcId="{5C0F412E-9D4E-46BE-B2C3-9F12A6F1E342}" destId="{E579BFD7-2DE8-4F54-A575-B226D22077D8}" srcOrd="1" destOrd="0" parTransId="{66A33722-9700-4315-B186-8F735512BAD9}" sibTransId="{657367AB-9971-4733-817F-CD01B1A7C399}"/>
    <dgm:cxn modelId="{AC04E01E-41B1-4F75-80A5-9A468DFD5C41}" srcId="{5C0F412E-9D4E-46BE-B2C3-9F12A6F1E342}" destId="{B107C712-A37B-435E-B0C6-7D71E18A67EE}" srcOrd="2" destOrd="0" parTransId="{8FEBEE5A-2BFE-4C0C-BC76-E919499CED79}" sibTransId="{1BF2FA26-0B3A-4759-9D4B-BF3D86682267}"/>
    <dgm:cxn modelId="{7D84022E-C43D-40C5-A916-BAE6EFF22AAE}" type="presOf" srcId="{6FFB415F-C19F-4215-BD86-75739EF77BFE}" destId="{79611982-F992-4158-9603-072A3A467C35}" srcOrd="0" destOrd="0" presId="urn:microsoft.com/office/officeart/2005/8/layout/chevron1"/>
    <dgm:cxn modelId="{DE3AF94F-AE52-41D5-9C0B-C96C4CCFB3DC}" srcId="{5C0F412E-9D4E-46BE-B2C3-9F12A6F1E342}" destId="{9D823B08-6A33-44E8-8D79-BD662B2DE3B8}" srcOrd="0" destOrd="0" parTransId="{A1AAA2A5-E127-497A-87A9-77C619FDB6CF}" sibTransId="{279B3AB2-DA3B-465D-BC5C-700AEB387684}"/>
    <dgm:cxn modelId="{EA500E86-DD9E-4C7A-BBFA-972D000BAD73}" srcId="{5C0F412E-9D4E-46BE-B2C3-9F12A6F1E342}" destId="{6FFB415F-C19F-4215-BD86-75739EF77BFE}" srcOrd="3" destOrd="0" parTransId="{4823F340-5941-4B6B-8817-3676F7EFEC87}" sibTransId="{D7A3A720-01F9-49B4-860E-FEC8B39136F4}"/>
    <dgm:cxn modelId="{9540A0A5-2639-4D2D-963A-9D9945990042}" type="presOf" srcId="{9D823B08-6A33-44E8-8D79-BD662B2DE3B8}" destId="{B4D415FF-E566-403F-9403-C7DD2A98BB84}" srcOrd="0" destOrd="0" presId="urn:microsoft.com/office/officeart/2005/8/layout/chevron1"/>
    <dgm:cxn modelId="{9BD24AB7-3AC6-4DD3-9F56-9966F9F65E62}" type="presOf" srcId="{B107C712-A37B-435E-B0C6-7D71E18A67EE}" destId="{7141A990-9EEA-44C2-86A0-4255EAF2E827}" srcOrd="0" destOrd="0" presId="urn:microsoft.com/office/officeart/2005/8/layout/chevron1"/>
    <dgm:cxn modelId="{2514C1BA-1262-4253-A0E1-A3CC87C63E6E}" srcId="{5C0F412E-9D4E-46BE-B2C3-9F12A6F1E342}" destId="{8B99CFF2-9D30-4439-AB9D-10BB22769591}" srcOrd="4" destOrd="0" parTransId="{7B3C79C9-967A-421B-80EE-FB2DD82DB190}" sibTransId="{FFA0CED3-4F40-41A1-953C-5460305265AF}"/>
    <dgm:cxn modelId="{064B45BF-C051-4ECF-9F4D-54FB8F83C9B8}" type="presOf" srcId="{8B99CFF2-9D30-4439-AB9D-10BB22769591}" destId="{D338ABF4-EAE5-40E8-AF07-BBBBEB10026C}" srcOrd="0" destOrd="0" presId="urn:microsoft.com/office/officeart/2005/8/layout/chevron1"/>
    <dgm:cxn modelId="{F50A9CEA-128A-4513-8DFB-CB461ABBB815}" type="presOf" srcId="{5C0F412E-9D4E-46BE-B2C3-9F12A6F1E342}" destId="{D36E45C7-4D6A-495C-A8E7-93A8205065D5}" srcOrd="0" destOrd="0" presId="urn:microsoft.com/office/officeart/2005/8/layout/chevron1"/>
    <dgm:cxn modelId="{B934D8ED-4FBC-4793-9B1E-3269AB978CAD}" type="presParOf" srcId="{D36E45C7-4D6A-495C-A8E7-93A8205065D5}" destId="{B4D415FF-E566-403F-9403-C7DD2A98BB84}" srcOrd="0" destOrd="0" presId="urn:microsoft.com/office/officeart/2005/8/layout/chevron1"/>
    <dgm:cxn modelId="{E4633B3B-9248-4230-92A7-0ECB237CB065}" type="presParOf" srcId="{D36E45C7-4D6A-495C-A8E7-93A8205065D5}" destId="{4CED8D3F-D2CE-4B79-939E-D3DD52E60942}" srcOrd="1" destOrd="0" presId="urn:microsoft.com/office/officeart/2005/8/layout/chevron1"/>
    <dgm:cxn modelId="{4A5BC25D-438B-4D55-8DD2-2FFB654DBCE0}" type="presParOf" srcId="{D36E45C7-4D6A-495C-A8E7-93A8205065D5}" destId="{A85F6753-7227-4507-BA70-D9A3630090D5}" srcOrd="2" destOrd="0" presId="urn:microsoft.com/office/officeart/2005/8/layout/chevron1"/>
    <dgm:cxn modelId="{96E71C58-EC4A-4AB2-B78B-78E0AD750D73}" type="presParOf" srcId="{D36E45C7-4D6A-495C-A8E7-93A8205065D5}" destId="{C43826BE-3BA0-42BA-9F0C-A61015112A06}" srcOrd="3" destOrd="0" presId="urn:microsoft.com/office/officeart/2005/8/layout/chevron1"/>
    <dgm:cxn modelId="{C7BC9EF4-8DA6-4507-A766-B753CD100160}" type="presParOf" srcId="{D36E45C7-4D6A-495C-A8E7-93A8205065D5}" destId="{7141A990-9EEA-44C2-86A0-4255EAF2E827}" srcOrd="4" destOrd="0" presId="urn:microsoft.com/office/officeart/2005/8/layout/chevron1"/>
    <dgm:cxn modelId="{BD33CF50-CD4C-4971-B53B-DA4D78C54914}" type="presParOf" srcId="{D36E45C7-4D6A-495C-A8E7-93A8205065D5}" destId="{107EA82D-7478-456F-98FA-F8434614A07B}" srcOrd="5" destOrd="0" presId="urn:microsoft.com/office/officeart/2005/8/layout/chevron1"/>
    <dgm:cxn modelId="{BFC45EE4-D31A-4F18-ABA8-667CA1B84737}" type="presParOf" srcId="{D36E45C7-4D6A-495C-A8E7-93A8205065D5}" destId="{79611982-F992-4158-9603-072A3A467C35}" srcOrd="6" destOrd="0" presId="urn:microsoft.com/office/officeart/2005/8/layout/chevron1"/>
    <dgm:cxn modelId="{6D848549-4FC6-41CC-A720-08E5B8BFEF1B}" type="presParOf" srcId="{D36E45C7-4D6A-495C-A8E7-93A8205065D5}" destId="{E8F09F2A-A81F-4433-8AB3-FE84720A879A}" srcOrd="7" destOrd="0" presId="urn:microsoft.com/office/officeart/2005/8/layout/chevron1"/>
    <dgm:cxn modelId="{748E0761-E6AF-4BA6-BBB8-FEB7686996E3}" type="presParOf" srcId="{D36E45C7-4D6A-495C-A8E7-93A8205065D5}" destId="{D338ABF4-EAE5-40E8-AF07-BBBBEB1002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15FF-E566-403F-9403-C7DD2A98BB84}">
      <dsp:nvSpPr>
        <dsp:cNvPr id="0" name=""/>
        <dsp:cNvSpPr/>
      </dsp:nvSpPr>
      <dsp:spPr>
        <a:xfrm>
          <a:off x="103162" y="544657"/>
          <a:ext cx="1947433" cy="77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CCP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Nurse Aide</a:t>
          </a:r>
        </a:p>
      </dsp:txBody>
      <dsp:txXfrm>
        <a:off x="492649" y="544657"/>
        <a:ext cx="1168460" cy="778973"/>
      </dsp:txXfrm>
    </dsp:sp>
    <dsp:sp modelId="{A85F6753-7227-4507-BA70-D9A3630090D5}">
      <dsp:nvSpPr>
        <dsp:cNvPr id="0" name=""/>
        <dsp:cNvSpPr/>
      </dsp:nvSpPr>
      <dsp:spPr>
        <a:xfrm>
          <a:off x="1754099" y="543863"/>
          <a:ext cx="1947433" cy="77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HSTD-Nurse Aide</a:t>
          </a:r>
        </a:p>
      </dsp:txBody>
      <dsp:txXfrm>
        <a:off x="2143586" y="543863"/>
        <a:ext cx="1168460" cy="778973"/>
      </dsp:txXfrm>
    </dsp:sp>
    <dsp:sp modelId="{7141A990-9EEA-44C2-86A0-4255EAF2E827}">
      <dsp:nvSpPr>
        <dsp:cNvPr id="0" name=""/>
        <dsp:cNvSpPr/>
      </dsp:nvSpPr>
      <dsp:spPr>
        <a:xfrm>
          <a:off x="3391657" y="542149"/>
          <a:ext cx="1947433" cy="77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ADN</a:t>
          </a:r>
        </a:p>
      </dsp:txBody>
      <dsp:txXfrm>
        <a:off x="3781144" y="542149"/>
        <a:ext cx="1168460" cy="778973"/>
      </dsp:txXfrm>
    </dsp:sp>
    <dsp:sp modelId="{79611982-F992-4158-9603-072A3A467C35}">
      <dsp:nvSpPr>
        <dsp:cNvPr id="0" name=""/>
        <dsp:cNvSpPr/>
      </dsp:nvSpPr>
      <dsp:spPr>
        <a:xfrm>
          <a:off x="5040023" y="532272"/>
          <a:ext cx="1947433" cy="77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RN to BSN</a:t>
          </a:r>
        </a:p>
      </dsp:txBody>
      <dsp:txXfrm>
        <a:off x="5429510" y="532272"/>
        <a:ext cx="1168460" cy="778973"/>
      </dsp:txXfrm>
    </dsp:sp>
    <dsp:sp modelId="{D338ABF4-EAE5-40E8-AF07-BBBBEB10026C}">
      <dsp:nvSpPr>
        <dsp:cNvPr id="0" name=""/>
        <dsp:cNvSpPr/>
      </dsp:nvSpPr>
      <dsp:spPr>
        <a:xfrm>
          <a:off x="6727397" y="540381"/>
          <a:ext cx="1947433" cy="77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MSN</a:t>
          </a:r>
        </a:p>
      </dsp:txBody>
      <dsp:txXfrm>
        <a:off x="7116884" y="540381"/>
        <a:ext cx="1168460" cy="778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1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4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CF6212-3278-4611-88F7-1C156FBB930B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1AD01C-434D-4BBF-8313-0369D6F35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863"/>
            <a:ext cx="9144000" cy="184251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Perkins Local Plan</a:t>
            </a:r>
            <a:br>
              <a:rPr lang="en-US" sz="4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dirty="0"/>
              <a:t>Mid Year Review</a:t>
            </a:r>
            <a:br>
              <a:rPr lang="en-US" sz="4000" dirty="0"/>
            </a:br>
            <a:r>
              <a:rPr lang="en-US" sz="4000" dirty="0"/>
              <a:t>2019-20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89420"/>
            <a:ext cx="9144000" cy="1260907"/>
          </a:xfrm>
        </p:spPr>
        <p:txBody>
          <a:bodyPr>
            <a:normAutofit/>
          </a:bodyPr>
          <a:lstStyle/>
          <a:p>
            <a:r>
              <a:rPr lang="en-US" sz="4000" dirty="0"/>
              <a:t>Carteret Community College</a:t>
            </a:r>
          </a:p>
          <a:p>
            <a:r>
              <a:rPr lang="en-US" sz="3200" dirty="0"/>
              <a:t>January 23,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4538374"/>
            <a:ext cx="2768600" cy="16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6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WIOA Office/Staff Were Involved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4564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CCC implements the WIOA grant for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Adult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Dislocated Worker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Out of School Youth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Staff invited to participate in CCC/CCPS focus group and follow-up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WIOA staff participate in CTE program lay advisory committees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845734"/>
            <a:ext cx="2209800" cy="17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III: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CTE Promising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07" y="1845945"/>
            <a:ext cx="4202946" cy="23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8025"/>
          </a:xfrm>
        </p:spPr>
        <p:txBody>
          <a:bodyPr/>
          <a:lstStyle/>
          <a:p>
            <a:pPr algn="ctr"/>
            <a:r>
              <a:rPr lang="en-US" dirty="0"/>
              <a:t>Advanced Manufacturing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collaboration between Carteret Community College, Carteret County Public Schools, NC </a:t>
            </a:r>
            <a:r>
              <a:rPr lang="en-US" sz="2800" dirty="0" err="1"/>
              <a:t>BioNetwork</a:t>
            </a:r>
            <a:r>
              <a:rPr lang="en-US" sz="2800" dirty="0"/>
              <a:t> and local industry.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4" y="4028514"/>
            <a:ext cx="2521309" cy="153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89" y="4691793"/>
            <a:ext cx="4097011" cy="1190798"/>
          </a:xfrm>
          <a:prstGeom prst="rect">
            <a:avLst/>
          </a:prstGeom>
        </p:spPr>
      </p:pic>
      <p:sp>
        <p:nvSpPr>
          <p:cNvPr id="6" name="AutoShape 2" descr="Image result for carteret county chamber of commerce"/>
          <p:cNvSpPr>
            <a:spLocks noChangeAspect="1" noChangeArrowheads="1"/>
          </p:cNvSpPr>
          <p:nvPr/>
        </p:nvSpPr>
        <p:spPr bwMode="auto">
          <a:xfrm>
            <a:off x="8405775" y="377709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77" y="4000959"/>
            <a:ext cx="2498670" cy="2123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24" y="2471996"/>
            <a:ext cx="2505075" cy="1828800"/>
          </a:xfrm>
          <a:prstGeom prst="rect">
            <a:avLst/>
          </a:prstGeom>
        </p:spPr>
      </p:pic>
      <p:sp>
        <p:nvSpPr>
          <p:cNvPr id="13" name="AutoShape 2" descr="Image result for nc bionetwor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4" y="2848556"/>
            <a:ext cx="4943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6" y="1825624"/>
            <a:ext cx="4814455" cy="22860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000" dirty="0"/>
              <a:t>Carteret Community College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CTE Faculty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Boat Manufacture &amp; Service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Diesel and Heavy Equipment 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Marine Propulsion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Welding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70221" y="1825624"/>
            <a:ext cx="5140036" cy="1949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Carteret County Public Schools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 Development Coordinators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Middle School Students – 80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School Students - 30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0221" y="3879669"/>
            <a:ext cx="5270863" cy="15054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/>
              <a:t>Advanced Manufacturing Industry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Veneer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err="1"/>
              <a:t>Shearline</a:t>
            </a:r>
            <a:r>
              <a:rPr lang="en-US" sz="2600" dirty="0"/>
              <a:t> </a:t>
            </a:r>
            <a:r>
              <a:rPr lang="en-US" sz="2600" dirty="0" err="1"/>
              <a:t>Boatworks</a:t>
            </a:r>
            <a:endParaRPr lang="en-US" sz="2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5766" y="3967933"/>
            <a:ext cx="4814455" cy="15054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/>
              <a:t>NC </a:t>
            </a:r>
            <a:r>
              <a:rPr lang="en-US" sz="3000" dirty="0" err="1"/>
              <a:t>BioNetwork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358746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62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Middle School Manufacturing Day</a:t>
            </a:r>
            <a:br>
              <a:rPr lang="en-US" sz="3600" dirty="0"/>
            </a:br>
            <a:r>
              <a:rPr lang="en-US" sz="3600" dirty="0"/>
              <a:t>Sept. 27,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11" y="1844040"/>
            <a:ext cx="64579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Scenes from the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46" y="1959427"/>
            <a:ext cx="5103223" cy="382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5" y="1959426"/>
            <a:ext cx="5103222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67" y="1815737"/>
            <a:ext cx="3351217" cy="43368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62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High School Manufacturing Day</a:t>
            </a:r>
            <a:br>
              <a:rPr lang="en-US" sz="3600" dirty="0"/>
            </a:br>
            <a:r>
              <a:rPr lang="en-US" sz="3600" dirty="0"/>
              <a:t>Oct. 18, 2019</a:t>
            </a:r>
          </a:p>
        </p:txBody>
      </p:sp>
    </p:spTree>
    <p:extLst>
      <p:ext uri="{BB962C8B-B14F-4D97-AF65-F5344CB8AC3E}">
        <p14:creationId xmlns:p14="http://schemas.microsoft.com/office/powerpoint/2010/main" val="265557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Scenes from the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4" y="2312126"/>
            <a:ext cx="5463540" cy="364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65" y="2312126"/>
            <a:ext cx="5463541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IV: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Budget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8" y="1844737"/>
            <a:ext cx="3442602" cy="22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1906"/>
          </a:xfrm>
        </p:spPr>
        <p:txBody>
          <a:bodyPr/>
          <a:lstStyle/>
          <a:p>
            <a:pPr algn="ctr"/>
            <a:r>
              <a:rPr lang="en-US" dirty="0"/>
              <a:t>Budget Distribution by Required Activity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762737"/>
            <a:ext cx="9461500" cy="4376286"/>
          </a:xfrm>
        </p:spPr>
      </p:pic>
    </p:spTree>
    <p:extLst>
      <p:ext uri="{BB962C8B-B14F-4D97-AF65-F5344CB8AC3E}">
        <p14:creationId xmlns:p14="http://schemas.microsoft.com/office/powerpoint/2010/main" val="25621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Perkins Funds made a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24" y="2360214"/>
            <a:ext cx="4206512" cy="18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180" y="711306"/>
            <a:ext cx="8796020" cy="113442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Expenses for 7/1/19 -12/31/19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631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10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EDGAR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13 All Aspects of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SkillsUSA Advisor Workshop/Memberships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CTE EXPLORE Events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Manufacturing Days for Middle School / High School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08007" y="1845734"/>
            <a:ext cx="476319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15 Professional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ASE training – Diesel &amp; Heavy Equipment Lead Instructor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17 Initiate, Improve, Expand, Modernize CTE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State-of-the-Art Equipment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Respiratory Therapy Ventilator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PT Salary - Welding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Expenses for 1/1/20 - 6/30/20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5902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10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Perkins Planning Meeting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11 Strengthen Academic, Career &amp; Technical  Skills of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Mini-Grants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13 All Aspects of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Virtual Job Shadow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SkillsUSA State/National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Explore Activities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Information 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Construction Trades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Criminal Justice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Health Sciences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8580" y="1947334"/>
            <a:ext cx="48590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15 Professional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CTE Faculty conferences and workshops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CTE Faculty Back-to-Industry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Leadership Carteret for Educators (CCC/CCPS)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Career Coach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18 Activities for Special Populations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Assistive Technology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05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students are better prepared for the workplace.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3877009"/>
            <a:ext cx="7517458" cy="1760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17 Initiate, Improve, Expand, Modernize CTE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State-of-the-Art Equipment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Respiratory Therapy - Servo U Ventilator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37" y="3266233"/>
            <a:ext cx="2949931" cy="237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2448510" cy="177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1921" y="2053529"/>
            <a:ext cx="736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13 All Aspects of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SkillsUSA Advisor Workshop/Memberships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4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V: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/>
              <a:t>Comments, Questions, Suggestions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22" y="1867988"/>
            <a:ext cx="2339558" cy="23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8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How CTE Programs were improved.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967171"/>
            <a:ext cx="6751320" cy="12183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Faculty Professional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ASE training for Diesel &amp; Heavy Equipment Lead Instructor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65" y="1967171"/>
            <a:ext cx="2531654" cy="337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1" y="3185546"/>
            <a:ext cx="3265170" cy="1328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8126" y="5095466"/>
            <a:ext cx="738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PT Salary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PT faculty to expand Welding program</a:t>
            </a:r>
          </a:p>
        </p:txBody>
      </p:sp>
    </p:spTree>
    <p:extLst>
      <p:ext uri="{BB962C8B-B14F-4D97-AF65-F5344CB8AC3E}">
        <p14:creationId xmlns:p14="http://schemas.microsoft.com/office/powerpoint/2010/main" val="35589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How CTE programs of study were enhanced.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4" y="1958948"/>
            <a:ext cx="4461309" cy="290914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2776820"/>
              </p:ext>
            </p:extLst>
          </p:nvPr>
        </p:nvGraphicFramePr>
        <p:xfrm>
          <a:off x="2739612" y="4663438"/>
          <a:ext cx="8962571" cy="195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5439947" y="3052837"/>
            <a:ext cx="1692373" cy="180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</a:t>
            </a:r>
          </a:p>
          <a:p>
            <a:pPr algn="ctr"/>
            <a:r>
              <a:rPr lang="en-US" dirty="0"/>
              <a:t>RIBN</a:t>
            </a:r>
          </a:p>
          <a:p>
            <a:pPr algn="ctr"/>
            <a:r>
              <a:rPr lang="en-US" dirty="0" err="1"/>
              <a:t>aRIBN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07" y="1958947"/>
            <a:ext cx="1970969" cy="290914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7977793" y="3052837"/>
            <a:ext cx="1659329" cy="180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AGE</a:t>
            </a:r>
          </a:p>
          <a:p>
            <a:pPr algn="ctr"/>
            <a:r>
              <a:rPr lang="en-US" sz="1600" dirty="0"/>
              <a:t>Nursing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81665" y="5253666"/>
            <a:ext cx="1947433" cy="729124"/>
            <a:chOff x="103162" y="544657"/>
            <a:chExt cx="1947433" cy="778973"/>
          </a:xfrm>
        </p:grpSpPr>
        <p:sp>
          <p:nvSpPr>
            <p:cNvPr id="12" name="Chevron 11"/>
            <p:cNvSpPr/>
            <p:nvPr/>
          </p:nvSpPr>
          <p:spPr>
            <a:xfrm>
              <a:off x="103162" y="544657"/>
              <a:ext cx="1947433" cy="77897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 txBox="1"/>
            <p:nvPr/>
          </p:nvSpPr>
          <p:spPr>
            <a:xfrm>
              <a:off x="492649" y="544657"/>
              <a:ext cx="1168460" cy="778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MS/HS Career Exploration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30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Comprehensive local needs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13" y="1849781"/>
            <a:ext cx="3468733" cy="2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/>
          <a:lstStyle/>
          <a:p>
            <a:pPr algn="ctr"/>
            <a:r>
              <a:rPr lang="en-US" dirty="0"/>
              <a:t>Pathways Reviewed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2197099"/>
            <a:ext cx="4763193" cy="3276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Associate Degree Nursing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Emergency Medical Science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Human Services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Medical Assisting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Radiography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Respiratory 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2571" y="2197099"/>
            <a:ext cx="5672513" cy="36719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Automotive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Boat Manufacture and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Building Construction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Diesel and Heavy Equipment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Welding Technology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2080" y="1904712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 SCIENCES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0" y="1737360"/>
            <a:ext cx="5464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TRANSPORTATION, INDUSTRIAL, CONSTRUCTION TECHNOLOGIES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2270" y="1248038"/>
            <a:ext cx="640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HIGH DEMAND		     HIGH SKILL				HIGH WAGE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0" y="5399374"/>
            <a:ext cx="3429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Gaps Identified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4553" y="2466482"/>
            <a:ext cx="4609847" cy="335449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Males  underrepresented in Nursing and Medical Assisting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Staff assistance needed for program admissions and clinical onboarding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Staff assistance needed for laboratory simulation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State-of-the-Art equipment and supplies needed to conduct simulation activities that prepare students for clinical experiences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5170" y="1785476"/>
            <a:ext cx="318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 SCIENCES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57454" y="2466482"/>
            <a:ext cx="4398226" cy="32582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Faculty professional development must continue to maintain curriculum currency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CTE faculty salary needs to be competitive with industry standard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Career exploration activities are needed for secondary school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Expansion of SkillsUSA participation will enhance student professional and practical skills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05" y="2468398"/>
            <a:ext cx="1261949" cy="12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Gaps Identified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06" y="1775937"/>
            <a:ext cx="955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TRANSPORTATION, INDUSTRIAL, CONSTRUCTION TECHNOLOGIES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2337734"/>
            <a:ext cx="4356643" cy="335449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Females underrepresented in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Strategy needed to increase retention and job placement of Transportation Technology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Staff assistance needed for laboratory simulation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State-of-the-Art equipment and supplies needed to prepare students for the workplace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0" y="2337735"/>
            <a:ext cx="4234180" cy="343512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Faculty professional development must continue to maintain curriculum currency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CTE faculty salary needs to be competitive with industry standard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Faculty is needed to expand program 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Career exploration activities are needed for secondary school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Expansion of SkillsUSA participation will enhance student professional and practical skills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84" y="2299157"/>
            <a:ext cx="134511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11200"/>
            <a:ext cx="10058400" cy="772160"/>
          </a:xfrm>
        </p:spPr>
        <p:txBody>
          <a:bodyPr/>
          <a:lstStyle/>
          <a:p>
            <a:pPr algn="ctr"/>
            <a:r>
              <a:rPr lang="en-US" dirty="0"/>
              <a:t>How Secondary Schools Were Involved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6180" y="1805170"/>
            <a:ext cx="10058400" cy="33865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Focus group held with secondary and post-secondary stakeholders to explore the following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Have career awareness, exploration and preparation efforts for CCP CTE students proven to be successful? If so, how do you know?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 what ways do secondary and postsecondary CTE staff collaborate to ensure alignment of learning objectives and career pathway program of study?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Describe the roles secondary and postsecondary partners play in the CTE pathway program development and delivery What processes are in place to ensure and facilitate collaboration. What is missing?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What process is in place to prevent pathway course duplication?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How can secondary and postsecondary partnerships be enhanced? What results will indicate that?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Secondary and Postsecondary partnership meetings conducted monthly with topics related to CCP pathway access, alignment and completion.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31" y="5191760"/>
            <a:ext cx="3133898" cy="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39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788</Words>
  <Application>Microsoft Macintosh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Retrospect</vt:lpstr>
      <vt:lpstr>Perkins Local Plan Mid Year Review 2019-20</vt:lpstr>
      <vt:lpstr>Part I:</vt:lpstr>
      <vt:lpstr>How CTE Programs were improved.</vt:lpstr>
      <vt:lpstr>How CTE programs of study were enhanced.</vt:lpstr>
      <vt:lpstr>Part II:</vt:lpstr>
      <vt:lpstr>Pathways Reviewed</vt:lpstr>
      <vt:lpstr>Gaps Identified</vt:lpstr>
      <vt:lpstr>Gaps Identified</vt:lpstr>
      <vt:lpstr>How Secondary Schools Were Involved</vt:lpstr>
      <vt:lpstr>How WIOA Office/Staff Were Involved</vt:lpstr>
      <vt:lpstr>Part III:</vt:lpstr>
      <vt:lpstr>Advanced Manufacturing Days</vt:lpstr>
      <vt:lpstr>Participants</vt:lpstr>
      <vt:lpstr>Middle School Manufacturing Day Sept. 27, 2019</vt:lpstr>
      <vt:lpstr>Scenes from the Day</vt:lpstr>
      <vt:lpstr>High School Manufacturing Day Oct. 18, 2019</vt:lpstr>
      <vt:lpstr>Scenes from the Day</vt:lpstr>
      <vt:lpstr>Part IV:</vt:lpstr>
      <vt:lpstr>Budget Distribution by Required Activity</vt:lpstr>
      <vt:lpstr>Expenses for 7/1/19 -12/31/19</vt:lpstr>
      <vt:lpstr>Expenses for 1/1/20 - 6/30/20</vt:lpstr>
      <vt:lpstr>How students are better prepared for the workplace.</vt:lpstr>
      <vt:lpstr>Part V: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Local Plan Mid Year Review 2018-19</dc:title>
  <dc:creator>Laurie Freshwater</dc:creator>
  <cp:lastModifiedBy>Chris Droessler</cp:lastModifiedBy>
  <cp:revision>113</cp:revision>
  <dcterms:created xsi:type="dcterms:W3CDTF">2019-01-12T14:00:15Z</dcterms:created>
  <dcterms:modified xsi:type="dcterms:W3CDTF">2020-01-20T18:29:16Z</dcterms:modified>
</cp:coreProperties>
</file>